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1"/>
  </p:notesMasterIdLst>
  <p:handoutMasterIdLst>
    <p:handoutMasterId r:id="rId52"/>
  </p:handoutMasterIdLst>
  <p:sldIdLst>
    <p:sldId id="257" r:id="rId3"/>
    <p:sldId id="258" r:id="rId4"/>
    <p:sldId id="259" r:id="rId5"/>
    <p:sldId id="260" r:id="rId6"/>
    <p:sldId id="31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13" r:id="rId27"/>
    <p:sldId id="304" r:id="rId28"/>
    <p:sldId id="301" r:id="rId29"/>
    <p:sldId id="302" r:id="rId30"/>
    <p:sldId id="303" r:id="rId31"/>
    <p:sldId id="281" r:id="rId32"/>
    <p:sldId id="282" r:id="rId33"/>
    <p:sldId id="283" r:id="rId34"/>
    <p:sldId id="284" r:id="rId35"/>
    <p:sldId id="285" r:id="rId36"/>
    <p:sldId id="306" r:id="rId37"/>
    <p:sldId id="286" r:id="rId38"/>
    <p:sldId id="305" r:id="rId39"/>
    <p:sldId id="287" r:id="rId40"/>
    <p:sldId id="288" r:id="rId41"/>
    <p:sldId id="289" r:id="rId42"/>
    <p:sldId id="309" r:id="rId43"/>
    <p:sldId id="291" r:id="rId44"/>
    <p:sldId id="292" r:id="rId45"/>
    <p:sldId id="293" r:id="rId46"/>
    <p:sldId id="310" r:id="rId47"/>
    <p:sldId id="311" r:id="rId48"/>
    <p:sldId id="299" r:id="rId49"/>
    <p:sldId id="300" r:id="rId50"/>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97" d="100"/>
          <a:sy n="97" d="100"/>
        </p:scale>
        <p:origin x="84" y="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_rels/viewProps.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slide" Target="slides/slide40.xml"/><Relationship Id="rId7" Type="http://schemas.openxmlformats.org/officeDocument/2006/relationships/slide" Target="slides/slide44.xml"/><Relationship Id="rId2" Type="http://schemas.openxmlformats.org/officeDocument/2006/relationships/slide" Target="slides/slide38.xml"/><Relationship Id="rId1" Type="http://schemas.openxmlformats.org/officeDocument/2006/relationships/slide" Target="slides/slide34.xml"/><Relationship Id="rId6" Type="http://schemas.openxmlformats.org/officeDocument/2006/relationships/slide" Target="slides/slide43.xml"/><Relationship Id="rId5" Type="http://schemas.openxmlformats.org/officeDocument/2006/relationships/slide" Target="slides/slide42.xml"/><Relationship Id="rId4" Type="http://schemas.openxmlformats.org/officeDocument/2006/relationships/slide" Target="slides/slide4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452-48E4-A495-4ABC93C6D1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452-48E4-A495-4ABC93C6D1CF}"/>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1-0172-4BD9-89D7-2D67C7A95A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452-48E4-A495-4ABC93C6D1C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452-48E4-A495-4ABC93C6D1CF}"/>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传感</c:v>
                </c:pt>
                <c:pt idx="1">
                  <c:v>模式识别</c:v>
                </c:pt>
                <c:pt idx="2">
                  <c:v>判断/响应选择</c:v>
                </c:pt>
                <c:pt idx="3">
                  <c:v>执行</c:v>
                </c:pt>
                <c:pt idx="4">
                  <c:v>处理能力</c:v>
                </c:pt>
              </c:strCache>
            </c:strRef>
          </c:cat>
          <c:val>
            <c:numRef>
              <c:f>Sheet1!$B$2:$B$6</c:f>
              <c:numCache>
                <c:formatCode>General</c:formatCode>
                <c:ptCount val="5"/>
                <c:pt idx="0">
                  <c:v>2.84</c:v>
                </c:pt>
                <c:pt idx="1">
                  <c:v>12.87</c:v>
                </c:pt>
                <c:pt idx="2">
                  <c:v>28.54</c:v>
                </c:pt>
                <c:pt idx="3">
                  <c:v>45.48</c:v>
                </c:pt>
                <c:pt idx="4">
                  <c:v>7.28</c:v>
                </c:pt>
              </c:numCache>
            </c:numRef>
          </c:val>
          <c:extLst>
            <c:ext xmlns:c16="http://schemas.microsoft.com/office/drawing/2014/chart" uri="{C3380CC4-5D6E-409C-BE32-E72D297353CC}">
              <c16:uniqueId val="{00000000-0172-4BD9-89D7-2D67C7A95AE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2514600"/>
            <a:ext cx="6934200" cy="877888"/>
          </a:xfrm>
        </p:spPr>
        <p:txBody>
          <a:bodyPr/>
          <a:lstStyle/>
          <a:p>
            <a:pPr eaLnBrk="1" hangingPunct="1"/>
            <a:r>
              <a:rPr lang="zh-CN" altLang="en-US" dirty="0" smtClean="0">
                <a:latin typeface="宋体" pitchFamily="2" charset="-122"/>
              </a:rPr>
              <a:t>第二章 基于计算机的系统</a:t>
            </a:r>
          </a:p>
        </p:txBody>
      </p:sp>
      <p:sp>
        <p:nvSpPr>
          <p:cNvPr id="3" name="TextBox 2"/>
          <p:cNvSpPr txBox="1"/>
          <p:nvPr/>
        </p:nvSpPr>
        <p:spPr>
          <a:xfrm>
            <a:off x="2844800" y="4441371"/>
            <a:ext cx="4328429" cy="461665"/>
          </a:xfrm>
          <a:prstGeom prst="rect">
            <a:avLst/>
          </a:prstGeom>
          <a:noFill/>
        </p:spPr>
        <p:txBody>
          <a:bodyPr wrap="none" rtlCol="0">
            <a:spAutoFit/>
          </a:bodyPr>
          <a:lstStyle/>
          <a:p>
            <a:r>
              <a:rPr lang="en-US" altLang="zh-CN" dirty="0" smtClean="0"/>
              <a:t>Hardware, Software, People-ware</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2.1.4 </a:t>
            </a:r>
            <a:r>
              <a:rPr lang="zh-CN" altLang="en-US" dirty="0" smtClean="0"/>
              <a:t>软件的离散性</a:t>
            </a:r>
          </a:p>
        </p:txBody>
      </p:sp>
      <p:sp>
        <p:nvSpPr>
          <p:cNvPr id="11267" name="内容占位符 2"/>
          <p:cNvSpPr>
            <a:spLocks noGrp="1"/>
          </p:cNvSpPr>
          <p:nvPr>
            <p:ph idx="1"/>
          </p:nvPr>
        </p:nvSpPr>
        <p:spPr>
          <a:xfrm>
            <a:off x="973931" y="3771717"/>
            <a:ext cx="5500687" cy="2480042"/>
          </a:xfrm>
        </p:spPr>
        <p:txBody>
          <a:bodyPr/>
          <a:lstStyle/>
          <a:p>
            <a:r>
              <a:rPr lang="zh-CN" altLang="en-US" dirty="0" smtClean="0"/>
              <a:t>一个计算机程序是一个离散系统</a:t>
            </a:r>
            <a:r>
              <a:rPr lang="en-US" altLang="zh-CN" dirty="0" smtClean="0"/>
              <a:t>: </a:t>
            </a:r>
            <a:r>
              <a:rPr lang="zh-CN" altLang="en-US" dirty="0" smtClean="0"/>
              <a:t>字长限制，条件转移</a:t>
            </a:r>
            <a:endParaRPr lang="en-US" altLang="zh-CN" dirty="0" smtClean="0"/>
          </a:p>
          <a:p>
            <a:r>
              <a:rPr lang="zh-CN" altLang="en-US" sz="2800" dirty="0" smtClean="0"/>
              <a:t>你不知下一个状态将会发生什么，除非你测试完所有的状态和路径。</a:t>
            </a:r>
          </a:p>
        </p:txBody>
      </p:sp>
      <p:sp>
        <p:nvSpPr>
          <p:cNvPr id="11268" name="Oval 8"/>
          <p:cNvSpPr>
            <a:spLocks noChangeArrowheads="1"/>
          </p:cNvSpPr>
          <p:nvPr/>
        </p:nvSpPr>
        <p:spPr bwMode="auto">
          <a:xfrm>
            <a:off x="6800850" y="5041984"/>
            <a:ext cx="279400" cy="304800"/>
          </a:xfrm>
          <a:prstGeom prst="ellipse">
            <a:avLst/>
          </a:prstGeom>
          <a:noFill/>
          <a:ln w="9525">
            <a:solidFill>
              <a:schemeClr val="tx1"/>
            </a:solidFill>
            <a:round/>
            <a:headEnd/>
            <a:tailEnd/>
          </a:ln>
        </p:spPr>
        <p:txBody>
          <a:bodyPr wrap="none" anchor="ctr"/>
          <a:lstStyle/>
          <a:p>
            <a:pPr algn="ctr"/>
            <a:r>
              <a:rPr lang="en-US" altLang="zh-CN"/>
              <a:t>b</a:t>
            </a:r>
          </a:p>
        </p:txBody>
      </p:sp>
      <p:sp>
        <p:nvSpPr>
          <p:cNvPr id="11269" name="Oval 9"/>
          <p:cNvSpPr>
            <a:spLocks noChangeArrowheads="1"/>
          </p:cNvSpPr>
          <p:nvPr/>
        </p:nvSpPr>
        <p:spPr bwMode="auto">
          <a:xfrm>
            <a:off x="6789738" y="5615071"/>
            <a:ext cx="279400" cy="304800"/>
          </a:xfrm>
          <a:prstGeom prst="ellipse">
            <a:avLst/>
          </a:prstGeom>
          <a:noFill/>
          <a:ln w="9525">
            <a:solidFill>
              <a:schemeClr val="tx1"/>
            </a:solidFill>
            <a:round/>
            <a:headEnd/>
            <a:tailEnd/>
          </a:ln>
        </p:spPr>
        <p:txBody>
          <a:bodyPr wrap="none" anchor="ctr"/>
          <a:lstStyle/>
          <a:p>
            <a:pPr algn="ctr"/>
            <a:r>
              <a:rPr lang="en-US" altLang="zh-CN"/>
              <a:t>c</a:t>
            </a:r>
          </a:p>
        </p:txBody>
      </p:sp>
      <p:sp>
        <p:nvSpPr>
          <p:cNvPr id="11270" name="Oval 10"/>
          <p:cNvSpPr>
            <a:spLocks noChangeArrowheads="1"/>
          </p:cNvSpPr>
          <p:nvPr/>
        </p:nvSpPr>
        <p:spPr bwMode="auto">
          <a:xfrm>
            <a:off x="7527925" y="5591259"/>
            <a:ext cx="279400" cy="304800"/>
          </a:xfrm>
          <a:prstGeom prst="ellipse">
            <a:avLst/>
          </a:prstGeom>
          <a:noFill/>
          <a:ln w="9525">
            <a:solidFill>
              <a:schemeClr val="tx1"/>
            </a:solidFill>
            <a:round/>
            <a:headEnd/>
            <a:tailEnd/>
          </a:ln>
        </p:spPr>
        <p:txBody>
          <a:bodyPr wrap="none" anchor="ctr"/>
          <a:lstStyle/>
          <a:p>
            <a:pPr algn="ctr"/>
            <a:r>
              <a:rPr lang="en-US" altLang="zh-CN"/>
              <a:t>d</a:t>
            </a:r>
          </a:p>
        </p:txBody>
      </p:sp>
      <p:sp>
        <p:nvSpPr>
          <p:cNvPr id="11271" name="Oval 11"/>
          <p:cNvSpPr>
            <a:spLocks noChangeArrowheads="1"/>
          </p:cNvSpPr>
          <p:nvPr/>
        </p:nvSpPr>
        <p:spPr bwMode="auto">
          <a:xfrm>
            <a:off x="7707313" y="4703846"/>
            <a:ext cx="279400" cy="304800"/>
          </a:xfrm>
          <a:prstGeom prst="ellipse">
            <a:avLst/>
          </a:prstGeom>
          <a:noFill/>
          <a:ln w="9525">
            <a:solidFill>
              <a:schemeClr val="tx1"/>
            </a:solidFill>
            <a:round/>
            <a:headEnd/>
            <a:tailEnd/>
          </a:ln>
        </p:spPr>
        <p:txBody>
          <a:bodyPr wrap="none" anchor="ctr"/>
          <a:lstStyle/>
          <a:p>
            <a:pPr algn="ctr"/>
            <a:r>
              <a:rPr lang="en-US" altLang="zh-CN"/>
              <a:t>a</a:t>
            </a:r>
          </a:p>
        </p:txBody>
      </p:sp>
      <p:sp>
        <p:nvSpPr>
          <p:cNvPr id="11272" name="Oval 12"/>
          <p:cNvSpPr>
            <a:spLocks noChangeArrowheads="1"/>
          </p:cNvSpPr>
          <p:nvPr/>
        </p:nvSpPr>
        <p:spPr bwMode="auto">
          <a:xfrm>
            <a:off x="8318500" y="5315034"/>
            <a:ext cx="279400" cy="304800"/>
          </a:xfrm>
          <a:prstGeom prst="ellipse">
            <a:avLst/>
          </a:prstGeom>
          <a:noFill/>
          <a:ln w="9525">
            <a:solidFill>
              <a:schemeClr val="tx1"/>
            </a:solidFill>
            <a:round/>
            <a:headEnd/>
            <a:tailEnd/>
          </a:ln>
        </p:spPr>
        <p:txBody>
          <a:bodyPr wrap="none" anchor="ctr"/>
          <a:lstStyle/>
          <a:p>
            <a:pPr algn="ctr"/>
            <a:r>
              <a:rPr lang="en-US" altLang="zh-CN"/>
              <a:t>e</a:t>
            </a:r>
          </a:p>
        </p:txBody>
      </p:sp>
      <p:sp>
        <p:nvSpPr>
          <p:cNvPr id="11273" name="Freeform 13"/>
          <p:cNvSpPr>
            <a:spLocks/>
          </p:cNvSpPr>
          <p:nvPr/>
        </p:nvSpPr>
        <p:spPr bwMode="auto">
          <a:xfrm>
            <a:off x="6881813" y="4664159"/>
            <a:ext cx="808037" cy="352425"/>
          </a:xfrm>
          <a:custGeom>
            <a:avLst/>
            <a:gdLst>
              <a:gd name="T0" fmla="*/ 0 w 509"/>
              <a:gd name="T1" fmla="*/ 2147483647 h 222"/>
              <a:gd name="T2" fmla="*/ 2147483647 w 509"/>
              <a:gd name="T3" fmla="*/ 2147483647 h 222"/>
              <a:gd name="T4" fmla="*/ 2147483647 w 509"/>
              <a:gd name="T5" fmla="*/ 2147483647 h 222"/>
              <a:gd name="T6" fmla="*/ 2147483647 w 509"/>
              <a:gd name="T7" fmla="*/ 2147483647 h 222"/>
              <a:gd name="T8" fmla="*/ 2147483647 w 509"/>
              <a:gd name="T9" fmla="*/ 2147483647 h 222"/>
              <a:gd name="T10" fmla="*/ 0 60000 65536"/>
              <a:gd name="T11" fmla="*/ 0 60000 65536"/>
              <a:gd name="T12" fmla="*/ 0 60000 65536"/>
              <a:gd name="T13" fmla="*/ 0 60000 65536"/>
              <a:gd name="T14" fmla="*/ 0 60000 65536"/>
              <a:gd name="T15" fmla="*/ 0 w 509"/>
              <a:gd name="T16" fmla="*/ 0 h 222"/>
              <a:gd name="T17" fmla="*/ 509 w 509"/>
              <a:gd name="T18" fmla="*/ 222 h 222"/>
            </a:gdLst>
            <a:ahLst/>
            <a:cxnLst>
              <a:cxn ang="T10">
                <a:pos x="T0" y="T1"/>
              </a:cxn>
              <a:cxn ang="T11">
                <a:pos x="T2" y="T3"/>
              </a:cxn>
              <a:cxn ang="T12">
                <a:pos x="T4" y="T5"/>
              </a:cxn>
              <a:cxn ang="T13">
                <a:pos x="T6" y="T7"/>
              </a:cxn>
              <a:cxn ang="T14">
                <a:pos x="T8" y="T9"/>
              </a:cxn>
            </a:cxnLst>
            <a:rect l="T15" t="T16" r="T17" b="T18"/>
            <a:pathLst>
              <a:path w="509" h="222">
                <a:moveTo>
                  <a:pt x="0" y="222"/>
                </a:moveTo>
                <a:cubicBezTo>
                  <a:pt x="29" y="155"/>
                  <a:pt x="58" y="89"/>
                  <a:pt x="83" y="63"/>
                </a:cubicBezTo>
                <a:cubicBezTo>
                  <a:pt x="108" y="37"/>
                  <a:pt x="120" y="73"/>
                  <a:pt x="150" y="63"/>
                </a:cubicBezTo>
                <a:cubicBezTo>
                  <a:pt x="180" y="53"/>
                  <a:pt x="207" y="0"/>
                  <a:pt x="267" y="5"/>
                </a:cubicBezTo>
                <a:cubicBezTo>
                  <a:pt x="327" y="10"/>
                  <a:pt x="418" y="53"/>
                  <a:pt x="509" y="96"/>
                </a:cubicBezTo>
              </a:path>
            </a:pathLst>
          </a:custGeom>
          <a:noFill/>
          <a:ln w="9525">
            <a:solidFill>
              <a:schemeClr val="tx1"/>
            </a:solidFill>
            <a:round/>
            <a:headEnd/>
            <a:tailEnd type="triangle" w="med" len="med"/>
          </a:ln>
        </p:spPr>
        <p:txBody>
          <a:bodyPr/>
          <a:lstStyle/>
          <a:p>
            <a:endParaRPr lang="zh-CN" altLang="en-US"/>
          </a:p>
        </p:txBody>
      </p:sp>
      <p:sp>
        <p:nvSpPr>
          <p:cNvPr id="11274" name="Freeform 14"/>
          <p:cNvSpPr>
            <a:spLocks/>
          </p:cNvSpPr>
          <p:nvPr/>
        </p:nvSpPr>
        <p:spPr bwMode="auto">
          <a:xfrm>
            <a:off x="7994650" y="4786396"/>
            <a:ext cx="450850" cy="547688"/>
          </a:xfrm>
          <a:custGeom>
            <a:avLst/>
            <a:gdLst>
              <a:gd name="T0" fmla="*/ 0 w 284"/>
              <a:gd name="T1" fmla="*/ 2147483647 h 345"/>
              <a:gd name="T2" fmla="*/ 2147483647 w 284"/>
              <a:gd name="T3" fmla="*/ 2147483647 h 345"/>
              <a:gd name="T4" fmla="*/ 2147483647 w 284"/>
              <a:gd name="T5" fmla="*/ 2147483647 h 345"/>
              <a:gd name="T6" fmla="*/ 0 60000 65536"/>
              <a:gd name="T7" fmla="*/ 0 60000 65536"/>
              <a:gd name="T8" fmla="*/ 0 60000 65536"/>
              <a:gd name="T9" fmla="*/ 0 w 284"/>
              <a:gd name="T10" fmla="*/ 0 h 345"/>
              <a:gd name="T11" fmla="*/ 284 w 284"/>
              <a:gd name="T12" fmla="*/ 345 h 345"/>
            </a:gdLst>
            <a:ahLst/>
            <a:cxnLst>
              <a:cxn ang="T6">
                <a:pos x="T0" y="T1"/>
              </a:cxn>
              <a:cxn ang="T7">
                <a:pos x="T2" y="T3"/>
              </a:cxn>
              <a:cxn ang="T8">
                <a:pos x="T4" y="T5"/>
              </a:cxn>
            </a:cxnLst>
            <a:rect l="T9" t="T10" r="T11" b="T12"/>
            <a:pathLst>
              <a:path w="284" h="345">
                <a:moveTo>
                  <a:pt x="0" y="28"/>
                </a:moveTo>
                <a:cubicBezTo>
                  <a:pt x="60" y="14"/>
                  <a:pt x="120" y="0"/>
                  <a:pt x="167" y="53"/>
                </a:cubicBezTo>
                <a:cubicBezTo>
                  <a:pt x="214" y="106"/>
                  <a:pt x="249" y="225"/>
                  <a:pt x="284" y="345"/>
                </a:cubicBezTo>
              </a:path>
            </a:pathLst>
          </a:custGeom>
          <a:noFill/>
          <a:ln w="9525">
            <a:solidFill>
              <a:schemeClr val="tx1"/>
            </a:solidFill>
            <a:round/>
            <a:headEnd/>
            <a:tailEnd type="triangle" w="med" len="med"/>
          </a:ln>
        </p:spPr>
        <p:txBody>
          <a:bodyPr/>
          <a:lstStyle/>
          <a:p>
            <a:endParaRPr lang="zh-CN" altLang="en-US"/>
          </a:p>
        </p:txBody>
      </p:sp>
      <p:sp>
        <p:nvSpPr>
          <p:cNvPr id="11275" name="Freeform 15"/>
          <p:cNvSpPr>
            <a:spLocks/>
          </p:cNvSpPr>
          <p:nvPr/>
        </p:nvSpPr>
        <p:spPr bwMode="auto">
          <a:xfrm>
            <a:off x="6483350" y="5188034"/>
            <a:ext cx="304800" cy="596900"/>
          </a:xfrm>
          <a:custGeom>
            <a:avLst/>
            <a:gdLst>
              <a:gd name="T0" fmla="*/ 2147483647 w 192"/>
              <a:gd name="T1" fmla="*/ 2147483647 h 376"/>
              <a:gd name="T2" fmla="*/ 0 w 192"/>
              <a:gd name="T3" fmla="*/ 2147483647 h 376"/>
              <a:gd name="T4" fmla="*/ 2147483647 w 192"/>
              <a:gd name="T5" fmla="*/ 0 h 376"/>
              <a:gd name="T6" fmla="*/ 0 60000 65536"/>
              <a:gd name="T7" fmla="*/ 0 60000 65536"/>
              <a:gd name="T8" fmla="*/ 0 60000 65536"/>
              <a:gd name="T9" fmla="*/ 0 w 192"/>
              <a:gd name="T10" fmla="*/ 0 h 376"/>
              <a:gd name="T11" fmla="*/ 192 w 192"/>
              <a:gd name="T12" fmla="*/ 376 h 376"/>
            </a:gdLst>
            <a:ahLst/>
            <a:cxnLst>
              <a:cxn ang="T6">
                <a:pos x="T0" y="T1"/>
              </a:cxn>
              <a:cxn ang="T7">
                <a:pos x="T2" y="T3"/>
              </a:cxn>
              <a:cxn ang="T8">
                <a:pos x="T4" y="T5"/>
              </a:cxn>
            </a:cxnLst>
            <a:rect l="T9" t="T10" r="T11" b="T12"/>
            <a:pathLst>
              <a:path w="192" h="376">
                <a:moveTo>
                  <a:pt x="192" y="376"/>
                </a:moveTo>
                <a:cubicBezTo>
                  <a:pt x="96" y="307"/>
                  <a:pt x="0" y="238"/>
                  <a:pt x="0" y="175"/>
                </a:cubicBezTo>
                <a:cubicBezTo>
                  <a:pt x="0" y="112"/>
                  <a:pt x="96" y="56"/>
                  <a:pt x="192" y="0"/>
                </a:cubicBezTo>
              </a:path>
            </a:pathLst>
          </a:custGeom>
          <a:noFill/>
          <a:ln w="9525">
            <a:solidFill>
              <a:schemeClr val="tx1"/>
            </a:solidFill>
            <a:round/>
            <a:headEnd type="triangle" w="med" len="med"/>
            <a:tailEnd/>
          </a:ln>
        </p:spPr>
        <p:txBody>
          <a:bodyPr/>
          <a:lstStyle/>
          <a:p>
            <a:endParaRPr lang="zh-CN" altLang="en-US"/>
          </a:p>
        </p:txBody>
      </p:sp>
      <p:sp>
        <p:nvSpPr>
          <p:cNvPr id="11276" name="Freeform 16"/>
          <p:cNvSpPr>
            <a:spLocks/>
          </p:cNvSpPr>
          <p:nvPr/>
        </p:nvSpPr>
        <p:spPr bwMode="auto">
          <a:xfrm>
            <a:off x="7092950" y="5135646"/>
            <a:ext cx="569913" cy="450850"/>
          </a:xfrm>
          <a:custGeom>
            <a:avLst/>
            <a:gdLst>
              <a:gd name="T0" fmla="*/ 0 w 359"/>
              <a:gd name="T1" fmla="*/ 0 h 284"/>
              <a:gd name="T2" fmla="*/ 2147483647 w 359"/>
              <a:gd name="T3" fmla="*/ 2147483647 h 284"/>
              <a:gd name="T4" fmla="*/ 2147483647 w 359"/>
              <a:gd name="T5" fmla="*/ 2147483647 h 284"/>
              <a:gd name="T6" fmla="*/ 0 60000 65536"/>
              <a:gd name="T7" fmla="*/ 0 60000 65536"/>
              <a:gd name="T8" fmla="*/ 0 60000 65536"/>
              <a:gd name="T9" fmla="*/ 0 w 359"/>
              <a:gd name="T10" fmla="*/ 0 h 284"/>
              <a:gd name="T11" fmla="*/ 359 w 359"/>
              <a:gd name="T12" fmla="*/ 284 h 284"/>
            </a:gdLst>
            <a:ahLst/>
            <a:cxnLst>
              <a:cxn ang="T6">
                <a:pos x="T0" y="T1"/>
              </a:cxn>
              <a:cxn ang="T7">
                <a:pos x="T2" y="T3"/>
              </a:cxn>
              <a:cxn ang="T8">
                <a:pos x="T4" y="T5"/>
              </a:cxn>
            </a:cxnLst>
            <a:rect l="T9" t="T10" r="T11" b="T12"/>
            <a:pathLst>
              <a:path w="359" h="284">
                <a:moveTo>
                  <a:pt x="0" y="0"/>
                </a:moveTo>
                <a:cubicBezTo>
                  <a:pt x="108" y="9"/>
                  <a:pt x="216" y="19"/>
                  <a:pt x="276" y="66"/>
                </a:cubicBezTo>
                <a:cubicBezTo>
                  <a:pt x="336" y="113"/>
                  <a:pt x="347" y="198"/>
                  <a:pt x="359" y="284"/>
                </a:cubicBezTo>
              </a:path>
            </a:pathLst>
          </a:custGeom>
          <a:noFill/>
          <a:ln w="9525">
            <a:solidFill>
              <a:schemeClr val="tx1"/>
            </a:solidFill>
            <a:round/>
            <a:headEnd/>
            <a:tailEnd type="triangle" w="med" len="med"/>
          </a:ln>
        </p:spPr>
        <p:txBody>
          <a:bodyPr/>
          <a:lstStyle/>
          <a:p>
            <a:endParaRPr lang="zh-CN" altLang="en-US"/>
          </a:p>
        </p:txBody>
      </p:sp>
      <p:sp>
        <p:nvSpPr>
          <p:cNvPr id="11277" name="Freeform 17"/>
          <p:cNvSpPr>
            <a:spLocks/>
          </p:cNvSpPr>
          <p:nvPr/>
        </p:nvSpPr>
        <p:spPr bwMode="auto">
          <a:xfrm>
            <a:off x="7040563" y="5770646"/>
            <a:ext cx="490537" cy="142875"/>
          </a:xfrm>
          <a:custGeom>
            <a:avLst/>
            <a:gdLst>
              <a:gd name="T0" fmla="*/ 2147483647 w 309"/>
              <a:gd name="T1" fmla="*/ 0 h 90"/>
              <a:gd name="T2" fmla="*/ 2147483647 w 309"/>
              <a:gd name="T3" fmla="*/ 2147483647 h 90"/>
              <a:gd name="T4" fmla="*/ 0 w 309"/>
              <a:gd name="T5" fmla="*/ 2147483647 h 90"/>
              <a:gd name="T6" fmla="*/ 0 60000 65536"/>
              <a:gd name="T7" fmla="*/ 0 60000 65536"/>
              <a:gd name="T8" fmla="*/ 0 60000 65536"/>
              <a:gd name="T9" fmla="*/ 0 w 309"/>
              <a:gd name="T10" fmla="*/ 0 h 90"/>
              <a:gd name="T11" fmla="*/ 309 w 309"/>
              <a:gd name="T12" fmla="*/ 90 h 90"/>
            </a:gdLst>
            <a:ahLst/>
            <a:cxnLst>
              <a:cxn ang="T6">
                <a:pos x="T0" y="T1"/>
              </a:cxn>
              <a:cxn ang="T7">
                <a:pos x="T2" y="T3"/>
              </a:cxn>
              <a:cxn ang="T8">
                <a:pos x="T4" y="T5"/>
              </a:cxn>
            </a:cxnLst>
            <a:rect l="T9" t="T10" r="T11" b="T12"/>
            <a:pathLst>
              <a:path w="309" h="90">
                <a:moveTo>
                  <a:pt x="309" y="0"/>
                </a:moveTo>
                <a:cubicBezTo>
                  <a:pt x="276" y="39"/>
                  <a:pt x="244" y="78"/>
                  <a:pt x="192" y="84"/>
                </a:cubicBezTo>
                <a:cubicBezTo>
                  <a:pt x="140" y="90"/>
                  <a:pt x="70" y="62"/>
                  <a:pt x="0" y="34"/>
                </a:cubicBezTo>
              </a:path>
            </a:pathLst>
          </a:custGeom>
          <a:noFill/>
          <a:ln w="9525">
            <a:solidFill>
              <a:schemeClr val="tx1"/>
            </a:solidFill>
            <a:round/>
            <a:headEnd type="triangle" w="med" len="med"/>
            <a:tailEnd/>
          </a:ln>
        </p:spPr>
        <p:txBody>
          <a:bodyPr/>
          <a:lstStyle/>
          <a:p>
            <a:endParaRPr lang="zh-CN" altLang="en-US"/>
          </a:p>
        </p:txBody>
      </p:sp>
      <p:sp>
        <p:nvSpPr>
          <p:cNvPr id="11278" name="Freeform 18"/>
          <p:cNvSpPr>
            <a:spLocks/>
          </p:cNvSpPr>
          <p:nvPr/>
        </p:nvSpPr>
        <p:spPr bwMode="auto">
          <a:xfrm>
            <a:off x="7808913" y="5002296"/>
            <a:ext cx="515937" cy="490538"/>
          </a:xfrm>
          <a:custGeom>
            <a:avLst/>
            <a:gdLst>
              <a:gd name="T0" fmla="*/ 2147483647 w 325"/>
              <a:gd name="T1" fmla="*/ 2147483647 h 309"/>
              <a:gd name="T2" fmla="*/ 2147483647 w 325"/>
              <a:gd name="T3" fmla="*/ 2147483647 h 309"/>
              <a:gd name="T4" fmla="*/ 0 w 325"/>
              <a:gd name="T5" fmla="*/ 0 h 309"/>
              <a:gd name="T6" fmla="*/ 0 60000 65536"/>
              <a:gd name="T7" fmla="*/ 0 60000 65536"/>
              <a:gd name="T8" fmla="*/ 0 60000 65536"/>
              <a:gd name="T9" fmla="*/ 0 w 325"/>
              <a:gd name="T10" fmla="*/ 0 h 309"/>
              <a:gd name="T11" fmla="*/ 325 w 325"/>
              <a:gd name="T12" fmla="*/ 309 h 309"/>
            </a:gdLst>
            <a:ahLst/>
            <a:cxnLst>
              <a:cxn ang="T6">
                <a:pos x="T0" y="T1"/>
              </a:cxn>
              <a:cxn ang="T7">
                <a:pos x="T2" y="T3"/>
              </a:cxn>
              <a:cxn ang="T8">
                <a:pos x="T4" y="T5"/>
              </a:cxn>
            </a:cxnLst>
            <a:rect l="T9" t="T10" r="T11" b="T12"/>
            <a:pathLst>
              <a:path w="325" h="309">
                <a:moveTo>
                  <a:pt x="325" y="309"/>
                </a:moveTo>
                <a:cubicBezTo>
                  <a:pt x="218" y="288"/>
                  <a:pt x="112" y="268"/>
                  <a:pt x="58" y="217"/>
                </a:cubicBezTo>
                <a:cubicBezTo>
                  <a:pt x="4" y="166"/>
                  <a:pt x="2" y="83"/>
                  <a:pt x="0" y="0"/>
                </a:cubicBezTo>
              </a:path>
            </a:pathLst>
          </a:custGeom>
          <a:noFill/>
          <a:ln w="9525">
            <a:solidFill>
              <a:schemeClr val="tx1"/>
            </a:solidFill>
            <a:round/>
            <a:headEnd/>
            <a:tailEnd type="triangle" w="med" len="med"/>
          </a:ln>
        </p:spPr>
        <p:txBody>
          <a:bodyPr/>
          <a:lstStyle/>
          <a:p>
            <a:endParaRPr lang="zh-CN" altLang="en-US"/>
          </a:p>
        </p:txBody>
      </p:sp>
      <p:sp>
        <p:nvSpPr>
          <p:cNvPr id="11279" name="Freeform 19"/>
          <p:cNvSpPr>
            <a:spLocks/>
          </p:cNvSpPr>
          <p:nvPr/>
        </p:nvSpPr>
        <p:spPr bwMode="auto">
          <a:xfrm>
            <a:off x="7796213" y="5559509"/>
            <a:ext cx="582612" cy="390525"/>
          </a:xfrm>
          <a:custGeom>
            <a:avLst/>
            <a:gdLst>
              <a:gd name="T0" fmla="*/ 2147483647 w 367"/>
              <a:gd name="T1" fmla="*/ 0 h 246"/>
              <a:gd name="T2" fmla="*/ 2147483647 w 367"/>
              <a:gd name="T3" fmla="*/ 2147483647 h 246"/>
              <a:gd name="T4" fmla="*/ 0 w 367"/>
              <a:gd name="T5" fmla="*/ 2147483647 h 246"/>
              <a:gd name="T6" fmla="*/ 0 60000 65536"/>
              <a:gd name="T7" fmla="*/ 0 60000 65536"/>
              <a:gd name="T8" fmla="*/ 0 60000 65536"/>
              <a:gd name="T9" fmla="*/ 0 w 367"/>
              <a:gd name="T10" fmla="*/ 0 h 246"/>
              <a:gd name="T11" fmla="*/ 367 w 367"/>
              <a:gd name="T12" fmla="*/ 246 h 246"/>
            </a:gdLst>
            <a:ahLst/>
            <a:cxnLst>
              <a:cxn ang="T6">
                <a:pos x="T0" y="T1"/>
              </a:cxn>
              <a:cxn ang="T7">
                <a:pos x="T2" y="T3"/>
              </a:cxn>
              <a:cxn ang="T8">
                <a:pos x="T4" y="T5"/>
              </a:cxn>
            </a:cxnLst>
            <a:rect l="T9" t="T10" r="T11" b="T12"/>
            <a:pathLst>
              <a:path w="367" h="246">
                <a:moveTo>
                  <a:pt x="367" y="0"/>
                </a:moveTo>
                <a:cubicBezTo>
                  <a:pt x="343" y="102"/>
                  <a:pt x="319" y="204"/>
                  <a:pt x="258" y="225"/>
                </a:cubicBezTo>
                <a:cubicBezTo>
                  <a:pt x="197" y="246"/>
                  <a:pt x="98" y="185"/>
                  <a:pt x="0" y="125"/>
                </a:cubicBezTo>
              </a:path>
            </a:pathLst>
          </a:custGeom>
          <a:noFill/>
          <a:ln w="9525">
            <a:solidFill>
              <a:schemeClr val="tx1"/>
            </a:solidFill>
            <a:round/>
            <a:headEnd/>
            <a:tailEnd type="triangle" w="med" len="med"/>
          </a:ln>
        </p:spPr>
        <p:txBody>
          <a:bodyPr/>
          <a:lstStyle/>
          <a:p>
            <a:endParaRPr lang="zh-CN" altLang="en-US"/>
          </a:p>
        </p:txBody>
      </p:sp>
      <p:sp>
        <p:nvSpPr>
          <p:cNvPr id="11280" name="Oval 8"/>
          <p:cNvSpPr>
            <a:spLocks noChangeArrowheads="1"/>
          </p:cNvSpPr>
          <p:nvPr/>
        </p:nvSpPr>
        <p:spPr bwMode="auto">
          <a:xfrm>
            <a:off x="7096125" y="3806909"/>
            <a:ext cx="279400" cy="304800"/>
          </a:xfrm>
          <a:prstGeom prst="ellipse">
            <a:avLst/>
          </a:prstGeom>
          <a:noFill/>
          <a:ln w="9525">
            <a:solidFill>
              <a:schemeClr val="tx1"/>
            </a:solidFill>
            <a:round/>
            <a:headEnd/>
            <a:tailEnd/>
          </a:ln>
        </p:spPr>
        <p:txBody>
          <a:bodyPr wrap="none" anchor="ctr"/>
          <a:lstStyle/>
          <a:p>
            <a:pPr algn="ctr"/>
            <a:r>
              <a:rPr lang="en-US" altLang="zh-CN"/>
              <a:t>g</a:t>
            </a:r>
          </a:p>
        </p:txBody>
      </p:sp>
      <p:sp>
        <p:nvSpPr>
          <p:cNvPr id="11281" name="任意多边形 16"/>
          <p:cNvSpPr>
            <a:spLocks noChangeArrowheads="1"/>
          </p:cNvSpPr>
          <p:nvPr/>
        </p:nvSpPr>
        <p:spPr bwMode="auto">
          <a:xfrm>
            <a:off x="6643688" y="4037096"/>
            <a:ext cx="500062" cy="1074738"/>
          </a:xfrm>
          <a:custGeom>
            <a:avLst/>
            <a:gdLst>
              <a:gd name="T0" fmla="*/ 500062 w 500743"/>
              <a:gd name="T1" fmla="*/ 0 h 1074058"/>
              <a:gd name="T2" fmla="*/ 50731 w 500743"/>
              <a:gd name="T3" fmla="*/ 551892 h 1074058"/>
              <a:gd name="T4" fmla="*/ 195677 w 500743"/>
              <a:gd name="T5" fmla="*/ 1074738 h 1074058"/>
              <a:gd name="T6" fmla="*/ 0 60000 65536"/>
              <a:gd name="T7" fmla="*/ 0 60000 65536"/>
              <a:gd name="T8" fmla="*/ 0 60000 65536"/>
              <a:gd name="T9" fmla="*/ 0 w 500743"/>
              <a:gd name="T10" fmla="*/ 0 h 1074058"/>
              <a:gd name="T11" fmla="*/ 500743 w 500743"/>
              <a:gd name="T12" fmla="*/ 1074058 h 1074058"/>
            </a:gdLst>
            <a:ahLst/>
            <a:cxnLst>
              <a:cxn ang="T6">
                <a:pos x="T0" y="T1"/>
              </a:cxn>
              <a:cxn ang="T7">
                <a:pos x="T2" y="T3"/>
              </a:cxn>
              <a:cxn ang="T8">
                <a:pos x="T4" y="T5"/>
              </a:cxn>
            </a:cxnLst>
            <a:rect l="T9" t="T10" r="T11" b="T12"/>
            <a:pathLst>
              <a:path w="500743" h="1074058">
                <a:moveTo>
                  <a:pt x="500743" y="0"/>
                </a:moveTo>
                <a:cubicBezTo>
                  <a:pt x="301171" y="186266"/>
                  <a:pt x="101600" y="372533"/>
                  <a:pt x="50800" y="551543"/>
                </a:cubicBezTo>
                <a:cubicBezTo>
                  <a:pt x="0" y="730553"/>
                  <a:pt x="97971" y="902305"/>
                  <a:pt x="195943" y="1074058"/>
                </a:cubicBezTo>
              </a:path>
            </a:pathLst>
          </a:custGeom>
          <a:noFill/>
          <a:ln w="9525" algn="ctr">
            <a:solidFill>
              <a:schemeClr val="tx1"/>
            </a:solidFill>
            <a:round/>
            <a:headEnd/>
            <a:tailEnd type="triangle" w="med" len="med"/>
          </a:ln>
        </p:spPr>
        <p:txBody>
          <a:bodyPr/>
          <a:lstStyle/>
          <a:p>
            <a:endParaRPr lang="zh-CN" altLang="en-US"/>
          </a:p>
        </p:txBody>
      </p:sp>
      <p:sp>
        <p:nvSpPr>
          <p:cNvPr id="11282" name="任意多边形 17"/>
          <p:cNvSpPr>
            <a:spLocks noChangeArrowheads="1"/>
          </p:cNvSpPr>
          <p:nvPr/>
        </p:nvSpPr>
        <p:spPr bwMode="auto">
          <a:xfrm rot="9987242">
            <a:off x="7462838" y="3833896"/>
            <a:ext cx="395287" cy="998538"/>
          </a:xfrm>
          <a:custGeom>
            <a:avLst/>
            <a:gdLst>
              <a:gd name="T0" fmla="*/ 218 w 394260"/>
              <a:gd name="T1" fmla="*/ 9449 h 998663"/>
              <a:gd name="T2" fmla="*/ 45733 w 394260"/>
              <a:gd name="T3" fmla="*/ 80574 h 998663"/>
              <a:gd name="T4" fmla="*/ 120615 w 394260"/>
              <a:gd name="T5" fmla="*/ 492891 h 998663"/>
              <a:gd name="T6" fmla="*/ 291963 w 394260"/>
              <a:gd name="T7" fmla="*/ 677133 h 998663"/>
              <a:gd name="T8" fmla="*/ 202146 w 394260"/>
              <a:gd name="T9" fmla="*/ 743954 h 998663"/>
              <a:gd name="T10" fmla="*/ 395287 w 394260"/>
              <a:gd name="T11" fmla="*/ 998538 h 998663"/>
              <a:gd name="T12" fmla="*/ 0 60000 65536"/>
              <a:gd name="T13" fmla="*/ 0 60000 65536"/>
              <a:gd name="T14" fmla="*/ 0 60000 65536"/>
              <a:gd name="T15" fmla="*/ 0 60000 65536"/>
              <a:gd name="T16" fmla="*/ 0 60000 65536"/>
              <a:gd name="T17" fmla="*/ 0 60000 65536"/>
              <a:gd name="T18" fmla="*/ 0 w 394260"/>
              <a:gd name="T19" fmla="*/ 0 h 998663"/>
              <a:gd name="T20" fmla="*/ 394260 w 394260"/>
              <a:gd name="T21" fmla="*/ 998663 h 998663"/>
            </a:gdLst>
            <a:ahLst/>
            <a:cxnLst>
              <a:cxn ang="T12">
                <a:pos x="T0" y="T1"/>
              </a:cxn>
              <a:cxn ang="T13">
                <a:pos x="T2" y="T3"/>
              </a:cxn>
              <a:cxn ang="T14">
                <a:pos x="T4" y="T5"/>
              </a:cxn>
              <a:cxn ang="T15">
                <a:pos x="T6" y="T7"/>
              </a:cxn>
              <a:cxn ang="T16">
                <a:pos x="T8" y="T9"/>
              </a:cxn>
              <a:cxn ang="T17">
                <a:pos x="T10" y="T11"/>
              </a:cxn>
            </a:cxnLst>
            <a:rect l="T18" t="T19" r="T20" b="T21"/>
            <a:pathLst>
              <a:path w="394260" h="998663">
                <a:moveTo>
                  <a:pt x="217" y="9450"/>
                </a:moveTo>
                <a:cubicBezTo>
                  <a:pt x="0" y="16961"/>
                  <a:pt x="25600" y="0"/>
                  <a:pt x="45614" y="80584"/>
                </a:cubicBezTo>
                <a:cubicBezTo>
                  <a:pt x="65628" y="161168"/>
                  <a:pt x="71587" y="389169"/>
                  <a:pt x="120302" y="492953"/>
                </a:cubicBezTo>
                <a:cubicBezTo>
                  <a:pt x="172591" y="602692"/>
                  <a:pt x="245544" y="592933"/>
                  <a:pt x="291204" y="677218"/>
                </a:cubicBezTo>
                <a:cubicBezTo>
                  <a:pt x="322913" y="708725"/>
                  <a:pt x="184445" y="690473"/>
                  <a:pt x="201621" y="744047"/>
                </a:cubicBezTo>
                <a:cubicBezTo>
                  <a:pt x="218797" y="797621"/>
                  <a:pt x="380309" y="945885"/>
                  <a:pt x="394260" y="998663"/>
                </a:cubicBezTo>
              </a:path>
            </a:pathLst>
          </a:custGeom>
          <a:noFill/>
          <a:ln w="9525" algn="ctr">
            <a:solidFill>
              <a:schemeClr val="tx1"/>
            </a:solidFill>
            <a:round/>
            <a:headEnd/>
            <a:tailEnd type="triangle" w="med" len="med"/>
          </a:ln>
        </p:spPr>
        <p:txBody>
          <a:bodyPr/>
          <a:lstStyle/>
          <a:p>
            <a:endParaRPr lang="zh-CN" altLang="en-US"/>
          </a:p>
        </p:txBody>
      </p:sp>
      <p:sp>
        <p:nvSpPr>
          <p:cNvPr id="2" name="矩形 1"/>
          <p:cNvSpPr/>
          <p:nvPr/>
        </p:nvSpPr>
        <p:spPr>
          <a:xfrm>
            <a:off x="883226" y="1281460"/>
            <a:ext cx="7839663" cy="2431435"/>
          </a:xfrm>
          <a:prstGeom prst="rect">
            <a:avLst/>
          </a:prstGeom>
        </p:spPr>
        <p:txBody>
          <a:bodyPr wrap="square">
            <a:spAutoFit/>
          </a:bodyPr>
          <a:lstStyle/>
          <a:p>
            <a:r>
              <a:rPr lang="zh-CN" altLang="en-US" sz="2800" dirty="0">
                <a:latin typeface="+mn-lt"/>
                <a:ea typeface="+mn-ea"/>
              </a:rPr>
              <a:t>离散系统又可以分为两类：时间离散和事件离散。</a:t>
            </a:r>
            <a:endParaRPr lang="en-US" altLang="zh-CN" sz="2800" dirty="0">
              <a:latin typeface="+mn-lt"/>
              <a:ea typeface="+mn-ea"/>
            </a:endParaRPr>
          </a:p>
          <a:p>
            <a:pPr marL="800100" lvl="1" indent="-342900">
              <a:buFont typeface="Arial" panose="020B0604020202020204" pitchFamily="34" charset="0"/>
              <a:buChar char="•"/>
            </a:pPr>
            <a:r>
              <a:rPr lang="zh-CN" altLang="en-US" dirty="0"/>
              <a:t>事件离散是指系统接收系统外界的某个或多个事件的输入，从而引起系统的状态和输出的变化。“事件”可能是外部人工干预的输入，也可能是计算机硬件输入。</a:t>
            </a:r>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smtClean="0"/>
              <a:t>2.1.5 </a:t>
            </a:r>
            <a:r>
              <a:rPr lang="zh-CN" altLang="en-US" dirty="0" smtClean="0"/>
              <a:t>人的特征与管理</a:t>
            </a:r>
          </a:p>
        </p:txBody>
      </p:sp>
      <p:sp>
        <p:nvSpPr>
          <p:cNvPr id="12291" name="内容占位符 2"/>
          <p:cNvSpPr>
            <a:spLocks noGrp="1"/>
          </p:cNvSpPr>
          <p:nvPr>
            <p:ph idx="1"/>
          </p:nvPr>
        </p:nvSpPr>
        <p:spPr/>
        <p:txBody>
          <a:bodyPr/>
          <a:lstStyle/>
          <a:p>
            <a:r>
              <a:rPr lang="zh-CN" altLang="en-US" dirty="0" smtClean="0"/>
              <a:t>系统的使用者</a:t>
            </a:r>
            <a:r>
              <a:rPr lang="en-US" altLang="zh-CN" dirty="0" smtClean="0"/>
              <a:t>----</a:t>
            </a:r>
            <a:r>
              <a:rPr lang="zh-CN" altLang="en-US" dirty="0" smtClean="0"/>
              <a:t>人也是导致系统故障的重要因素之一。</a:t>
            </a:r>
            <a:endParaRPr lang="en-US" altLang="zh-CN" dirty="0" smtClean="0"/>
          </a:p>
          <a:p>
            <a:pPr lvl="1"/>
            <a:r>
              <a:rPr lang="zh-CN" altLang="en-US" dirty="0" smtClean="0"/>
              <a:t>要避免系统运行时的错误，也必须研究操作者的错误特征，建立人的故障和错误模型。</a:t>
            </a:r>
            <a:endParaRPr lang="en-US" altLang="zh-CN" dirty="0" smtClean="0"/>
          </a:p>
          <a:p>
            <a:endParaRPr lang="en-US" altLang="zh-CN" dirty="0" smtClean="0"/>
          </a:p>
          <a:p>
            <a:r>
              <a:rPr lang="zh-CN" altLang="en-US" dirty="0" smtClean="0"/>
              <a:t>系统的建设者也是人。</a:t>
            </a:r>
            <a:endParaRPr lang="en-US" altLang="zh-CN" dirty="0" smtClean="0"/>
          </a:p>
          <a:p>
            <a:pPr lvl="1"/>
            <a:r>
              <a:rPr lang="zh-CN" altLang="en-US" dirty="0" smtClean="0"/>
              <a:t>人在软件的开发和硬件的制造过程中扮演者着重要的角色，往往会给系统带来诸多的系统设计和软件开发错误。</a:t>
            </a:r>
            <a:endParaRPr lang="en-US" altLang="zh-CN" dirty="0" smtClean="0"/>
          </a:p>
          <a:p>
            <a:pPr lvl="1"/>
            <a:r>
              <a:rPr lang="zh-CN" altLang="en-US" dirty="0" smtClean="0"/>
              <a:t>对于软件开发来讲，程序员或软件开发者是最了解软件内部构成和脆弱点的人。</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dirty="0" smtClean="0"/>
              <a:t>2.1.6 </a:t>
            </a:r>
            <a:r>
              <a:rPr lang="zh-CN" altLang="en-US" dirty="0" smtClean="0"/>
              <a:t>固件与嵌入式系统</a:t>
            </a:r>
          </a:p>
        </p:txBody>
      </p:sp>
      <p:sp>
        <p:nvSpPr>
          <p:cNvPr id="13315" name="内容占位符 2"/>
          <p:cNvSpPr>
            <a:spLocks noGrp="1"/>
          </p:cNvSpPr>
          <p:nvPr>
            <p:ph idx="1"/>
          </p:nvPr>
        </p:nvSpPr>
        <p:spPr>
          <a:xfrm>
            <a:off x="927784" y="1274763"/>
            <a:ext cx="8013020" cy="4937351"/>
          </a:xfrm>
        </p:spPr>
        <p:txBody>
          <a:bodyPr/>
          <a:lstStyle/>
          <a:p>
            <a:r>
              <a:rPr lang="zh-CN" altLang="en-US" dirty="0" smtClean="0"/>
              <a:t>固件</a:t>
            </a:r>
            <a:r>
              <a:rPr lang="en-US" altLang="zh-CN" dirty="0" smtClean="0"/>
              <a:t>(Firmware)</a:t>
            </a:r>
            <a:r>
              <a:rPr lang="zh-CN" altLang="en-US" dirty="0" smtClean="0"/>
              <a:t>是指写入</a:t>
            </a:r>
            <a:r>
              <a:rPr lang="en-US" altLang="zh-CN" dirty="0" smtClean="0"/>
              <a:t>EROM</a:t>
            </a:r>
            <a:r>
              <a:rPr lang="zh-CN" altLang="en-US" dirty="0" smtClean="0"/>
              <a:t>或</a:t>
            </a:r>
            <a:r>
              <a:rPr lang="en-US" altLang="zh-CN" dirty="0" smtClean="0"/>
              <a:t>EPROM(</a:t>
            </a:r>
            <a:r>
              <a:rPr lang="zh-CN" altLang="en-US" dirty="0" smtClean="0"/>
              <a:t>可编程只读存储器</a:t>
            </a:r>
            <a:r>
              <a:rPr lang="en-US" altLang="zh-CN" dirty="0" smtClean="0"/>
              <a:t>)</a:t>
            </a:r>
            <a:r>
              <a:rPr lang="zh-CN" altLang="en-US" dirty="0" smtClean="0"/>
              <a:t>中的程序及其数据，通俗的理解就是“固化的软件”。</a:t>
            </a:r>
            <a:endParaRPr lang="en-US" altLang="zh-CN" dirty="0" smtClean="0"/>
          </a:p>
          <a:p>
            <a:pPr lvl="1"/>
            <a:r>
              <a:rPr lang="zh-CN" altLang="en-US" sz="2400" b="1" dirty="0" smtClean="0"/>
              <a:t>微处理器硬件质量：</a:t>
            </a:r>
            <a:r>
              <a:rPr lang="zh-CN" altLang="en-US" sz="2400" dirty="0" smtClean="0"/>
              <a:t>带有微处理器和外围设备的硬件的质量直接影响计算机系统的可靠性。</a:t>
            </a:r>
            <a:endParaRPr lang="en-US" altLang="zh-CN" sz="2400" dirty="0" smtClean="0"/>
          </a:p>
          <a:p>
            <a:pPr lvl="1"/>
            <a:r>
              <a:rPr lang="zh-CN" altLang="en-US" sz="2400" b="1" dirty="0" smtClean="0"/>
              <a:t>内嵌软件的质量：</a:t>
            </a:r>
            <a:r>
              <a:rPr lang="zh-CN" altLang="en-US" sz="2400" dirty="0" smtClean="0"/>
              <a:t>嵌入</a:t>
            </a:r>
            <a:r>
              <a:rPr lang="en-US" altLang="zh-CN" sz="2400" dirty="0" smtClean="0"/>
              <a:t>(</a:t>
            </a:r>
            <a:r>
              <a:rPr lang="zh-CN" altLang="en-US" sz="2400" dirty="0" smtClean="0"/>
              <a:t>内置</a:t>
            </a:r>
            <a:r>
              <a:rPr lang="en-US" altLang="zh-CN" sz="2400" dirty="0" smtClean="0"/>
              <a:t>)</a:t>
            </a:r>
            <a:r>
              <a:rPr lang="zh-CN" altLang="en-US" sz="2400" dirty="0" smtClean="0"/>
              <a:t>的软件是整个嵌入式产品计算或控制功能的一个重要元素。</a:t>
            </a:r>
            <a:endParaRPr lang="en-US" altLang="zh-CN" sz="2400" dirty="0" smtClean="0"/>
          </a:p>
          <a:p>
            <a:r>
              <a:rPr lang="zh-CN" altLang="en-US" dirty="0" smtClean="0"/>
              <a:t>网络能够让固件接入互联网，让供货商可以直接对固件升级。</a:t>
            </a:r>
            <a:endParaRPr lang="en-US" altLang="zh-CN" dirty="0" smtClean="0"/>
          </a:p>
          <a:p>
            <a:pPr lvl="1"/>
            <a:r>
              <a:rPr lang="zh-CN" altLang="en-US" sz="2400" dirty="0" smtClean="0"/>
              <a:t>“黑客”可以对用户的固件升级“危害性的”软件，破坏嵌入式系统的，或偷取信息等。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2.2 </a:t>
            </a:r>
            <a:r>
              <a:rPr lang="zh-CN" altLang="en-US" smtClean="0"/>
              <a:t>硬件特征和系统建造理念</a:t>
            </a:r>
          </a:p>
        </p:txBody>
      </p:sp>
      <p:sp>
        <p:nvSpPr>
          <p:cNvPr id="14339" name="内容占位符 2"/>
          <p:cNvSpPr>
            <a:spLocks noGrp="1"/>
          </p:cNvSpPr>
          <p:nvPr>
            <p:ph idx="1"/>
          </p:nvPr>
        </p:nvSpPr>
        <p:spPr/>
        <p:txBody>
          <a:bodyPr/>
          <a:lstStyle/>
          <a:p>
            <a:pPr eaLnBrk="1" hangingPunct="1"/>
            <a:r>
              <a:rPr lang="en-US" altLang="zh-CN" smtClean="0"/>
              <a:t>2.2.1 </a:t>
            </a:r>
            <a:r>
              <a:rPr lang="zh-CN" altLang="en-US" smtClean="0"/>
              <a:t>硬件的故障特征</a:t>
            </a:r>
            <a:endParaRPr lang="en-US" altLang="zh-CN" smtClean="0"/>
          </a:p>
          <a:p>
            <a:pPr eaLnBrk="1" hangingPunct="1"/>
            <a:r>
              <a:rPr lang="en-US" altLang="zh-CN" smtClean="0"/>
              <a:t>2.2.2 </a:t>
            </a:r>
            <a:r>
              <a:rPr lang="zh-CN" altLang="en-US" smtClean="0"/>
              <a:t>硬件系统的全生命周期设计</a:t>
            </a:r>
            <a:endParaRPr lang="en-US" altLang="zh-CN" smtClean="0"/>
          </a:p>
          <a:p>
            <a:pPr eaLnBrk="1" hangingPunct="1"/>
            <a:r>
              <a:rPr lang="en-US" altLang="zh-CN" smtClean="0"/>
              <a:t>2.2.3 </a:t>
            </a:r>
            <a:r>
              <a:rPr lang="zh-CN" altLang="en-US" smtClean="0"/>
              <a:t>硬件生产质量的统计学控制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硬件的故障特征</a:t>
            </a:r>
          </a:p>
        </p:txBody>
      </p:sp>
      <p:sp>
        <p:nvSpPr>
          <p:cNvPr id="15364" name="TextBox 14"/>
          <p:cNvSpPr txBox="1">
            <a:spLocks noChangeArrowheads="1"/>
          </p:cNvSpPr>
          <p:nvPr/>
        </p:nvSpPr>
        <p:spPr bwMode="auto">
          <a:xfrm>
            <a:off x="928689" y="1149578"/>
            <a:ext cx="4018282" cy="3416300"/>
          </a:xfrm>
          <a:prstGeom prst="rect">
            <a:avLst/>
          </a:prstGeom>
          <a:noFill/>
          <a:ln w="9525">
            <a:noFill/>
            <a:miter lim="800000"/>
            <a:headEnd/>
            <a:tailEnd/>
          </a:ln>
        </p:spPr>
        <p:txBody>
          <a:bodyPr wrap="square">
            <a:spAutoFit/>
          </a:bodyPr>
          <a:lstStyle/>
          <a:p>
            <a:r>
              <a:rPr lang="zh-CN" altLang="en-US" dirty="0"/>
              <a:t>     计算机的硬件，例如电路板、机械设备等是以物理形似存在的。这些物理体是占据空间的。自然界的物理体一定会受到风吹、日晒、湿气、空气清洁度等外来因素的影响，从而会出现老化或磨损。物理体的这种老化和损坏是一个连续渐变的过程。</a:t>
            </a:r>
          </a:p>
        </p:txBody>
      </p:sp>
      <p:sp>
        <p:nvSpPr>
          <p:cNvPr id="15365" name="TextBox 15"/>
          <p:cNvSpPr txBox="1">
            <a:spLocks noChangeArrowheads="1"/>
          </p:cNvSpPr>
          <p:nvPr/>
        </p:nvSpPr>
        <p:spPr bwMode="auto">
          <a:xfrm>
            <a:off x="857250" y="4705350"/>
            <a:ext cx="8143875" cy="1938338"/>
          </a:xfrm>
          <a:prstGeom prst="rect">
            <a:avLst/>
          </a:prstGeom>
          <a:noFill/>
          <a:ln w="9525">
            <a:noFill/>
            <a:miter lim="800000"/>
            <a:headEnd/>
            <a:tailEnd/>
          </a:ln>
        </p:spPr>
        <p:txBody>
          <a:bodyPr>
            <a:spAutoFit/>
          </a:bodyPr>
          <a:lstStyle/>
          <a:p>
            <a:r>
              <a:rPr lang="zh-CN" altLang="en-US"/>
              <a:t>     硬件是人们制造出来的，所制造出的机械和电子器件装置具有一段的磨合期或老化期。经过磨合或老化物理硬件可以进入比较稳定的工作期，其故障率相对很低。硬件在其生命期内发生故障的规律基本符合如上图的规律。</a:t>
            </a:r>
          </a:p>
          <a:p>
            <a:endParaRPr lang="zh-CN" altLang="en-US"/>
          </a:p>
        </p:txBody>
      </p:sp>
      <p:grpSp>
        <p:nvGrpSpPr>
          <p:cNvPr id="70" name="组合 69"/>
          <p:cNvGrpSpPr/>
          <p:nvPr/>
        </p:nvGrpSpPr>
        <p:grpSpPr>
          <a:xfrm>
            <a:off x="5323733" y="1337291"/>
            <a:ext cx="3156790" cy="3040874"/>
            <a:chOff x="1159595" y="1733281"/>
            <a:chExt cx="3156790" cy="3040874"/>
          </a:xfrm>
        </p:grpSpPr>
        <p:sp>
          <p:nvSpPr>
            <p:cNvPr id="71" name="AutoShape 46"/>
            <p:cNvSpPr>
              <a:spLocks noChangeAspect="1" noChangeArrowheads="1" noTextEdit="1"/>
            </p:cNvSpPr>
            <p:nvPr/>
          </p:nvSpPr>
          <p:spPr bwMode="auto">
            <a:xfrm>
              <a:off x="1159595" y="1733281"/>
              <a:ext cx="3156790" cy="30408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2" name="Line 45"/>
            <p:cNvSpPr>
              <a:spLocks noChangeShapeType="1"/>
            </p:cNvSpPr>
            <p:nvPr/>
          </p:nvSpPr>
          <p:spPr bwMode="auto">
            <a:xfrm flipH="1">
              <a:off x="1540101" y="2073412"/>
              <a:ext cx="910" cy="204428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3" name="Line 44"/>
            <p:cNvSpPr>
              <a:spLocks noChangeShapeType="1"/>
            </p:cNvSpPr>
            <p:nvPr/>
          </p:nvSpPr>
          <p:spPr bwMode="auto">
            <a:xfrm>
              <a:off x="1430045" y="3844281"/>
              <a:ext cx="2559445" cy="8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4" name="Freeform 43"/>
            <p:cNvSpPr>
              <a:spLocks/>
            </p:cNvSpPr>
            <p:nvPr/>
          </p:nvSpPr>
          <p:spPr bwMode="auto">
            <a:xfrm>
              <a:off x="1548160" y="2439098"/>
              <a:ext cx="2210182" cy="1313761"/>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5" name="Line 42"/>
            <p:cNvSpPr>
              <a:spLocks noChangeShapeType="1"/>
            </p:cNvSpPr>
            <p:nvPr/>
          </p:nvSpPr>
          <p:spPr bwMode="auto">
            <a:xfrm flipH="1">
              <a:off x="1934688" y="2891127"/>
              <a:ext cx="181908" cy="27257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6" name="Line 41"/>
            <p:cNvSpPr>
              <a:spLocks noChangeShapeType="1"/>
            </p:cNvSpPr>
            <p:nvPr/>
          </p:nvSpPr>
          <p:spPr bwMode="auto">
            <a:xfrm>
              <a:off x="1833544" y="3559223"/>
              <a:ext cx="910" cy="5459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7" name="Line 40"/>
            <p:cNvSpPr>
              <a:spLocks noChangeShapeType="1"/>
            </p:cNvSpPr>
            <p:nvPr/>
          </p:nvSpPr>
          <p:spPr bwMode="auto">
            <a:xfrm>
              <a:off x="3478085" y="3572556"/>
              <a:ext cx="0" cy="5459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8" name="Text Box 39"/>
            <p:cNvSpPr txBox="1">
              <a:spLocks noChangeArrowheads="1"/>
            </p:cNvSpPr>
            <p:nvPr/>
          </p:nvSpPr>
          <p:spPr bwMode="auto">
            <a:xfrm>
              <a:off x="2015547" y="3981413"/>
              <a:ext cx="1462540"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稳定工作期</a:t>
              </a:r>
            </a:p>
          </p:txBody>
        </p:sp>
        <p:sp>
          <p:nvSpPr>
            <p:cNvPr id="79" name="Line 38"/>
            <p:cNvSpPr>
              <a:spLocks noChangeShapeType="1"/>
            </p:cNvSpPr>
            <p:nvPr/>
          </p:nvSpPr>
          <p:spPr bwMode="auto">
            <a:xfrm>
              <a:off x="1832728" y="3981413"/>
              <a:ext cx="1645358" cy="846"/>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0" name="Text Box 37"/>
            <p:cNvSpPr txBox="1">
              <a:spLocks noChangeArrowheads="1"/>
            </p:cNvSpPr>
            <p:nvPr/>
          </p:nvSpPr>
          <p:spPr bwMode="auto">
            <a:xfrm>
              <a:off x="2053441" y="2482270"/>
              <a:ext cx="91408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磨合期</a:t>
              </a:r>
            </a:p>
          </p:txBody>
        </p:sp>
        <p:sp>
          <p:nvSpPr>
            <p:cNvPr id="81" name="Text Box 36"/>
            <p:cNvSpPr txBox="1">
              <a:spLocks noChangeArrowheads="1"/>
            </p:cNvSpPr>
            <p:nvPr/>
          </p:nvSpPr>
          <p:spPr bwMode="auto">
            <a:xfrm>
              <a:off x="2563999" y="2754841"/>
              <a:ext cx="91408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老化期</a:t>
              </a:r>
            </a:p>
          </p:txBody>
        </p:sp>
        <p:sp>
          <p:nvSpPr>
            <p:cNvPr id="82" name="Line 35"/>
            <p:cNvSpPr>
              <a:spLocks noChangeShapeType="1"/>
            </p:cNvSpPr>
            <p:nvPr/>
          </p:nvSpPr>
          <p:spPr bwMode="auto">
            <a:xfrm>
              <a:off x="3295268" y="3027413"/>
              <a:ext cx="182817" cy="27257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3" name="Text Box 34"/>
            <p:cNvSpPr txBox="1">
              <a:spLocks noChangeArrowheads="1"/>
            </p:cNvSpPr>
            <p:nvPr/>
          </p:nvSpPr>
          <p:spPr bwMode="auto">
            <a:xfrm>
              <a:off x="1504988" y="1937127"/>
              <a:ext cx="1462540"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硬件部件故障率</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84" name="Text Box 5"/>
            <p:cNvSpPr txBox="1">
              <a:spLocks noChangeArrowheads="1"/>
            </p:cNvSpPr>
            <p:nvPr/>
          </p:nvSpPr>
          <p:spPr bwMode="auto">
            <a:xfrm>
              <a:off x="3709473" y="3832641"/>
              <a:ext cx="576455"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时间</a:t>
              </a:r>
            </a:p>
          </p:txBody>
        </p:sp>
        <p:sp>
          <p:nvSpPr>
            <p:cNvPr id="85" name="Text Box 3"/>
            <p:cNvSpPr txBox="1">
              <a:spLocks noChangeArrowheads="1"/>
            </p:cNvSpPr>
            <p:nvPr/>
          </p:nvSpPr>
          <p:spPr bwMode="auto">
            <a:xfrm>
              <a:off x="1430045" y="4365298"/>
              <a:ext cx="2275921"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a</a:t>
              </a:r>
              <a:r>
                <a:rPr kumimoji="0" lang="zh-CN" altLang="en-US" sz="1400" dirty="0">
                  <a:cs typeface="Times New Roman" panose="02020603050405020304" pitchFamily="18" charset="0"/>
                </a:rPr>
                <a:t>．</a:t>
              </a:r>
              <a:r>
                <a:rPr kumimoji="0" lang="zh-CN" altLang="en-US" sz="1400" dirty="0">
                  <a:cs typeface="Times New Roman" panose="02020603050405020304" pitchFamily="18" charset="0"/>
                </a:rPr>
                <a:t>硬件部件的故障率示意</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硬件系统装配成系统的故障特征</a:t>
            </a:r>
          </a:p>
        </p:txBody>
      </p:sp>
      <p:sp>
        <p:nvSpPr>
          <p:cNvPr id="16387" name="TextBox 15"/>
          <p:cNvSpPr txBox="1">
            <a:spLocks noChangeArrowheads="1"/>
          </p:cNvSpPr>
          <p:nvPr/>
        </p:nvSpPr>
        <p:spPr bwMode="auto">
          <a:xfrm>
            <a:off x="915307" y="1225689"/>
            <a:ext cx="4222750" cy="5632311"/>
          </a:xfrm>
          <a:prstGeom prst="rect">
            <a:avLst/>
          </a:prstGeom>
          <a:noFill/>
          <a:ln w="9525">
            <a:noFill/>
            <a:miter lim="800000"/>
            <a:headEnd/>
            <a:tailEnd/>
          </a:ln>
        </p:spPr>
        <p:txBody>
          <a:bodyPr wrap="square">
            <a:spAutoFit/>
          </a:bodyPr>
          <a:lstStyle/>
          <a:p>
            <a:r>
              <a:rPr lang="zh-CN" altLang="en-US" dirty="0"/>
              <a:t>    由</a:t>
            </a:r>
            <a:r>
              <a:rPr lang="en-US" altLang="zh-CN" dirty="0"/>
              <a:t>N</a:t>
            </a:r>
            <a:r>
              <a:rPr lang="zh-CN" altLang="en-US" dirty="0"/>
              <a:t>个关键部件组成的系统和</a:t>
            </a:r>
            <a:r>
              <a:rPr lang="en-US" altLang="zh-CN" dirty="0"/>
              <a:t>K</a:t>
            </a:r>
            <a:r>
              <a:rPr lang="zh-CN" altLang="en-US" dirty="0"/>
              <a:t>个易损部件组成的系统。设计师期望关键部件在系统的使用寿命内不要更换，例如汽车的发动机和车架，因此要求关键部件的使用寿命尽可能一样长。其它的易损坏的部件，例如汽车城的轮胎和电瓶等，可能在系统的生命周期内需要更换多次。整个系统的使用寿命取决于寿命最短的关键部件，而不是可更换的一般部件的寿命。</a:t>
            </a:r>
          </a:p>
          <a:p>
            <a:endParaRPr lang="zh-CN" altLang="en-US" dirty="0"/>
          </a:p>
          <a:p>
            <a:endParaRPr lang="zh-CN" altLang="en-US" dirty="0"/>
          </a:p>
        </p:txBody>
      </p:sp>
      <p:grpSp>
        <p:nvGrpSpPr>
          <p:cNvPr id="5" name="组合 4"/>
          <p:cNvGrpSpPr/>
          <p:nvPr/>
        </p:nvGrpSpPr>
        <p:grpSpPr>
          <a:xfrm>
            <a:off x="5171597" y="1800841"/>
            <a:ext cx="3350262" cy="3625887"/>
            <a:chOff x="5171597" y="1800841"/>
            <a:chExt cx="3350262" cy="3625887"/>
          </a:xfrm>
        </p:grpSpPr>
        <p:sp>
          <p:nvSpPr>
            <p:cNvPr id="6" name="Line 33"/>
            <p:cNvSpPr>
              <a:spLocks noChangeShapeType="1"/>
            </p:cNvSpPr>
            <p:nvPr/>
          </p:nvSpPr>
          <p:spPr bwMode="auto">
            <a:xfrm flipH="1">
              <a:off x="5171597" y="1937127"/>
              <a:ext cx="910" cy="231685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Line 32"/>
            <p:cNvSpPr>
              <a:spLocks noChangeShapeType="1"/>
            </p:cNvSpPr>
            <p:nvPr/>
          </p:nvSpPr>
          <p:spPr bwMode="auto">
            <a:xfrm>
              <a:off x="5172445" y="4253984"/>
              <a:ext cx="2559445" cy="8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Freeform 31"/>
            <p:cNvSpPr>
              <a:spLocks/>
            </p:cNvSpPr>
            <p:nvPr/>
          </p:nvSpPr>
          <p:spPr bwMode="auto">
            <a:xfrm>
              <a:off x="5291407" y="2302813"/>
              <a:ext cx="2210182" cy="724600"/>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9" name="Line 30"/>
            <p:cNvSpPr>
              <a:spLocks noChangeShapeType="1"/>
            </p:cNvSpPr>
            <p:nvPr/>
          </p:nvSpPr>
          <p:spPr bwMode="auto">
            <a:xfrm flipH="1">
              <a:off x="5677088" y="2482270"/>
              <a:ext cx="181908" cy="27257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 name="Line 29"/>
            <p:cNvSpPr>
              <a:spLocks noChangeShapeType="1"/>
            </p:cNvSpPr>
            <p:nvPr/>
          </p:nvSpPr>
          <p:spPr bwMode="auto">
            <a:xfrm>
              <a:off x="5563823" y="2891127"/>
              <a:ext cx="910" cy="204513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 name="Line 28"/>
            <p:cNvSpPr>
              <a:spLocks noChangeShapeType="1"/>
            </p:cNvSpPr>
            <p:nvPr/>
          </p:nvSpPr>
          <p:spPr bwMode="auto">
            <a:xfrm>
              <a:off x="7229308" y="3027412"/>
              <a:ext cx="910" cy="204513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2" name="Text Box 27"/>
            <p:cNvSpPr txBox="1">
              <a:spLocks noChangeArrowheads="1"/>
            </p:cNvSpPr>
            <p:nvPr/>
          </p:nvSpPr>
          <p:spPr bwMode="auto">
            <a:xfrm>
              <a:off x="5575975" y="4662842"/>
              <a:ext cx="164535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系统使用生命周期</a:t>
              </a:r>
            </a:p>
          </p:txBody>
        </p:sp>
        <p:sp>
          <p:nvSpPr>
            <p:cNvPr id="13" name="Line 26"/>
            <p:cNvSpPr>
              <a:spLocks noChangeShapeType="1"/>
            </p:cNvSpPr>
            <p:nvPr/>
          </p:nvSpPr>
          <p:spPr bwMode="auto">
            <a:xfrm>
              <a:off x="5575975" y="4661995"/>
              <a:ext cx="1645358" cy="846"/>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4" name="Text Box 25"/>
            <p:cNvSpPr txBox="1">
              <a:spLocks noChangeArrowheads="1"/>
            </p:cNvSpPr>
            <p:nvPr/>
          </p:nvSpPr>
          <p:spPr bwMode="auto">
            <a:xfrm>
              <a:off x="5796688" y="2209698"/>
              <a:ext cx="91408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磨合期</a:t>
              </a:r>
            </a:p>
          </p:txBody>
        </p:sp>
        <p:sp>
          <p:nvSpPr>
            <p:cNvPr id="15" name="Text Box 24"/>
            <p:cNvSpPr txBox="1">
              <a:spLocks noChangeArrowheads="1"/>
            </p:cNvSpPr>
            <p:nvPr/>
          </p:nvSpPr>
          <p:spPr bwMode="auto">
            <a:xfrm>
              <a:off x="6477432" y="2209698"/>
              <a:ext cx="91408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老化期</a:t>
              </a:r>
            </a:p>
          </p:txBody>
        </p:sp>
        <p:sp>
          <p:nvSpPr>
            <p:cNvPr id="16" name="Line 23"/>
            <p:cNvSpPr>
              <a:spLocks noChangeShapeType="1"/>
            </p:cNvSpPr>
            <p:nvPr/>
          </p:nvSpPr>
          <p:spPr bwMode="auto">
            <a:xfrm>
              <a:off x="7038515" y="2482270"/>
              <a:ext cx="182817" cy="27257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Text Box 22"/>
            <p:cNvSpPr txBox="1">
              <a:spLocks noChangeArrowheads="1"/>
            </p:cNvSpPr>
            <p:nvPr/>
          </p:nvSpPr>
          <p:spPr bwMode="auto">
            <a:xfrm>
              <a:off x="5248235" y="1800841"/>
              <a:ext cx="1462540"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硬件系统故障率</a:t>
              </a:r>
            </a:p>
          </p:txBody>
        </p:sp>
        <p:sp>
          <p:nvSpPr>
            <p:cNvPr id="18" name="Freeform 21"/>
            <p:cNvSpPr>
              <a:spLocks/>
            </p:cNvSpPr>
            <p:nvPr/>
          </p:nvSpPr>
          <p:spPr bwMode="auto">
            <a:xfrm>
              <a:off x="5185077" y="2482270"/>
              <a:ext cx="2376627" cy="681429"/>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Text Box 20"/>
            <p:cNvSpPr txBox="1">
              <a:spLocks noChangeArrowheads="1"/>
            </p:cNvSpPr>
            <p:nvPr/>
          </p:nvSpPr>
          <p:spPr bwMode="auto">
            <a:xfrm>
              <a:off x="7320254" y="1937127"/>
              <a:ext cx="103141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关键部件</a:t>
              </a:r>
              <a:r>
                <a:rPr kumimoji="0" lang="en-US" altLang="zh-CN" sz="1400" dirty="0">
                  <a:cs typeface="Times New Roman" panose="02020603050405020304" pitchFamily="18" charset="0"/>
                </a:rPr>
                <a:t>1</a:t>
              </a:r>
            </a:p>
          </p:txBody>
        </p:sp>
        <p:sp>
          <p:nvSpPr>
            <p:cNvPr id="20" name="Text Box 19"/>
            <p:cNvSpPr txBox="1">
              <a:spLocks noChangeArrowheads="1"/>
            </p:cNvSpPr>
            <p:nvPr/>
          </p:nvSpPr>
          <p:spPr bwMode="auto">
            <a:xfrm>
              <a:off x="7490441" y="2209698"/>
              <a:ext cx="103141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关键部件</a:t>
              </a:r>
              <a:r>
                <a:rPr kumimoji="0" lang="en-US" altLang="zh-CN" sz="1400" dirty="0">
                  <a:cs typeface="Times New Roman" panose="02020603050405020304" pitchFamily="18" charset="0"/>
                </a:rPr>
                <a:t>2</a:t>
              </a:r>
            </a:p>
          </p:txBody>
        </p:sp>
        <p:sp>
          <p:nvSpPr>
            <p:cNvPr id="21" name="Freeform 18"/>
            <p:cNvSpPr>
              <a:spLocks/>
            </p:cNvSpPr>
            <p:nvPr/>
          </p:nvSpPr>
          <p:spPr bwMode="auto">
            <a:xfrm>
              <a:off x="5185077" y="2618555"/>
              <a:ext cx="2376627" cy="681429"/>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Text Box 17"/>
            <p:cNvSpPr txBox="1">
              <a:spLocks noChangeArrowheads="1"/>
            </p:cNvSpPr>
            <p:nvPr/>
          </p:nvSpPr>
          <p:spPr bwMode="auto">
            <a:xfrm>
              <a:off x="7490441" y="2618555"/>
              <a:ext cx="103141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关键部件</a:t>
              </a:r>
              <a:r>
                <a:rPr kumimoji="0" lang="en-US" altLang="zh-CN" sz="1400" dirty="0">
                  <a:cs typeface="Times New Roman" panose="02020603050405020304" pitchFamily="18" charset="0"/>
                </a:rPr>
                <a:t>N</a:t>
              </a:r>
            </a:p>
          </p:txBody>
        </p:sp>
        <p:sp>
          <p:nvSpPr>
            <p:cNvPr id="23" name="Freeform 16"/>
            <p:cNvSpPr>
              <a:spLocks/>
            </p:cNvSpPr>
            <p:nvPr/>
          </p:nvSpPr>
          <p:spPr bwMode="auto">
            <a:xfrm>
              <a:off x="5481577" y="3436270"/>
              <a:ext cx="548452"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Freeform 15"/>
            <p:cNvSpPr>
              <a:spLocks/>
            </p:cNvSpPr>
            <p:nvPr/>
          </p:nvSpPr>
          <p:spPr bwMode="auto">
            <a:xfrm>
              <a:off x="5468945" y="3845127"/>
              <a:ext cx="731270"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Freeform 14"/>
            <p:cNvSpPr>
              <a:spLocks/>
            </p:cNvSpPr>
            <p:nvPr/>
          </p:nvSpPr>
          <p:spPr bwMode="auto">
            <a:xfrm>
              <a:off x="5979504" y="3845127"/>
              <a:ext cx="731270"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Freeform 13"/>
            <p:cNvSpPr>
              <a:spLocks/>
            </p:cNvSpPr>
            <p:nvPr/>
          </p:nvSpPr>
          <p:spPr bwMode="auto">
            <a:xfrm>
              <a:off x="6490062" y="3845127"/>
              <a:ext cx="731270"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Freeform 12"/>
            <p:cNvSpPr>
              <a:spLocks/>
            </p:cNvSpPr>
            <p:nvPr/>
          </p:nvSpPr>
          <p:spPr bwMode="auto">
            <a:xfrm>
              <a:off x="5821950" y="3436270"/>
              <a:ext cx="548452"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Freeform 11"/>
            <p:cNvSpPr>
              <a:spLocks/>
            </p:cNvSpPr>
            <p:nvPr/>
          </p:nvSpPr>
          <p:spPr bwMode="auto">
            <a:xfrm>
              <a:off x="6162322" y="3436270"/>
              <a:ext cx="548452"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Freeform 10"/>
            <p:cNvSpPr>
              <a:spLocks/>
            </p:cNvSpPr>
            <p:nvPr/>
          </p:nvSpPr>
          <p:spPr bwMode="auto">
            <a:xfrm>
              <a:off x="6502694" y="3436270"/>
              <a:ext cx="548452"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Freeform 9"/>
            <p:cNvSpPr>
              <a:spLocks/>
            </p:cNvSpPr>
            <p:nvPr/>
          </p:nvSpPr>
          <p:spPr bwMode="auto">
            <a:xfrm>
              <a:off x="6843066" y="3436270"/>
              <a:ext cx="548452"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Text Box 8"/>
            <p:cNvSpPr txBox="1">
              <a:spLocks noChangeArrowheads="1"/>
            </p:cNvSpPr>
            <p:nvPr/>
          </p:nvSpPr>
          <p:spPr bwMode="auto">
            <a:xfrm>
              <a:off x="7320254" y="3299984"/>
              <a:ext cx="103141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易损部件</a:t>
              </a:r>
              <a:r>
                <a:rPr kumimoji="0" lang="en-US" altLang="zh-CN" sz="1400" dirty="0">
                  <a:cs typeface="Times New Roman" panose="02020603050405020304" pitchFamily="18" charset="0"/>
                </a:rPr>
                <a:t>1</a:t>
              </a:r>
            </a:p>
          </p:txBody>
        </p:sp>
        <p:sp>
          <p:nvSpPr>
            <p:cNvPr id="32" name="Freeform 7"/>
            <p:cNvSpPr>
              <a:spLocks/>
            </p:cNvSpPr>
            <p:nvPr/>
          </p:nvSpPr>
          <p:spPr bwMode="auto">
            <a:xfrm>
              <a:off x="6830434" y="3845127"/>
              <a:ext cx="731270" cy="272572"/>
            </a:xfrm>
            <a:custGeom>
              <a:avLst/>
              <a:gdLst>
                <a:gd name="T0" fmla="*/ 0 w 2430"/>
                <a:gd name="T1" fmla="*/ 0 h 1552"/>
                <a:gd name="T2" fmla="*/ 90 w 2430"/>
                <a:gd name="T3" fmla="*/ 212 h 1552"/>
                <a:gd name="T4" fmla="*/ 195 w 2430"/>
                <a:gd name="T5" fmla="*/ 705 h 1552"/>
                <a:gd name="T6" fmla="*/ 291 w 2430"/>
                <a:gd name="T7" fmla="*/ 1339 h 1552"/>
                <a:gd name="T8" fmla="*/ 492 w 2430"/>
                <a:gd name="T9" fmla="*/ 1500 h 1552"/>
                <a:gd name="T10" fmla="*/ 1935 w 2430"/>
                <a:gd name="T11" fmla="*/ 1500 h 1552"/>
                <a:gd name="T12" fmla="*/ 2175 w 2430"/>
                <a:gd name="T13" fmla="*/ 1185 h 1552"/>
                <a:gd name="T14" fmla="*/ 2295 w 2430"/>
                <a:gd name="T15" fmla="*/ 735 h 1552"/>
                <a:gd name="T16" fmla="*/ 2370 w 2430"/>
                <a:gd name="T17" fmla="*/ 375 h 1552"/>
                <a:gd name="T18" fmla="*/ 2430 w 2430"/>
                <a:gd name="T1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0" h="1552">
                  <a:moveTo>
                    <a:pt x="0" y="0"/>
                  </a:moveTo>
                  <a:cubicBezTo>
                    <a:pt x="12" y="33"/>
                    <a:pt x="58" y="95"/>
                    <a:pt x="90" y="212"/>
                  </a:cubicBezTo>
                  <a:cubicBezTo>
                    <a:pt x="122" y="329"/>
                    <a:pt x="162" y="517"/>
                    <a:pt x="195" y="705"/>
                  </a:cubicBezTo>
                  <a:cubicBezTo>
                    <a:pt x="228" y="893"/>
                    <a:pt x="242" y="1207"/>
                    <a:pt x="291" y="1339"/>
                  </a:cubicBezTo>
                  <a:cubicBezTo>
                    <a:pt x="340" y="1471"/>
                    <a:pt x="218" y="1473"/>
                    <a:pt x="492" y="1500"/>
                  </a:cubicBezTo>
                  <a:cubicBezTo>
                    <a:pt x="766" y="1527"/>
                    <a:pt x="1655" y="1552"/>
                    <a:pt x="1935" y="1500"/>
                  </a:cubicBezTo>
                  <a:cubicBezTo>
                    <a:pt x="2215" y="1448"/>
                    <a:pt x="2115" y="1313"/>
                    <a:pt x="2175" y="1185"/>
                  </a:cubicBezTo>
                  <a:cubicBezTo>
                    <a:pt x="2235" y="1057"/>
                    <a:pt x="2262" y="870"/>
                    <a:pt x="2295" y="735"/>
                  </a:cubicBezTo>
                  <a:cubicBezTo>
                    <a:pt x="2328" y="600"/>
                    <a:pt x="2348" y="497"/>
                    <a:pt x="2370" y="375"/>
                  </a:cubicBezTo>
                  <a:cubicBezTo>
                    <a:pt x="2392" y="253"/>
                    <a:pt x="2418" y="78"/>
                    <a:pt x="2430" y="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Text Box 6"/>
            <p:cNvSpPr txBox="1">
              <a:spLocks noChangeArrowheads="1"/>
            </p:cNvSpPr>
            <p:nvPr/>
          </p:nvSpPr>
          <p:spPr bwMode="auto">
            <a:xfrm>
              <a:off x="7490441" y="3708841"/>
              <a:ext cx="103141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易损部件</a:t>
              </a:r>
              <a:r>
                <a:rPr kumimoji="0" lang="en-US" altLang="zh-CN" sz="1400" dirty="0">
                  <a:cs typeface="Times New Roman" panose="02020603050405020304" pitchFamily="18" charset="0"/>
                </a:rPr>
                <a:t>K</a:t>
              </a:r>
            </a:p>
          </p:txBody>
        </p:sp>
        <p:sp>
          <p:nvSpPr>
            <p:cNvPr id="34" name="Text Box 4"/>
            <p:cNvSpPr txBox="1">
              <a:spLocks noChangeArrowheads="1"/>
            </p:cNvSpPr>
            <p:nvPr/>
          </p:nvSpPr>
          <p:spPr bwMode="auto">
            <a:xfrm>
              <a:off x="7685890" y="4117699"/>
              <a:ext cx="665783"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时间</a:t>
              </a:r>
            </a:p>
          </p:txBody>
        </p:sp>
        <p:sp>
          <p:nvSpPr>
            <p:cNvPr id="35" name="Text Box 2"/>
            <p:cNvSpPr txBox="1">
              <a:spLocks noChangeArrowheads="1"/>
            </p:cNvSpPr>
            <p:nvPr/>
          </p:nvSpPr>
          <p:spPr bwMode="auto">
            <a:xfrm>
              <a:off x="5222971" y="5017871"/>
              <a:ext cx="3107898" cy="4088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b</a:t>
              </a:r>
              <a:r>
                <a:rPr kumimoji="0" lang="zh-CN" altLang="en-US" sz="1400" dirty="0">
                  <a:cs typeface="Times New Roman" panose="02020603050405020304" pitchFamily="18" charset="0"/>
                </a:rPr>
                <a:t>．部件装配成系统的故障率示意图</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全生命周期设计</a:t>
            </a:r>
          </a:p>
        </p:txBody>
      </p:sp>
      <p:sp>
        <p:nvSpPr>
          <p:cNvPr id="17411" name="内容占位符 2"/>
          <p:cNvSpPr>
            <a:spLocks noGrp="1"/>
          </p:cNvSpPr>
          <p:nvPr>
            <p:ph idx="1"/>
          </p:nvPr>
        </p:nvSpPr>
        <p:spPr>
          <a:xfrm>
            <a:off x="785813" y="1045249"/>
            <a:ext cx="8286750" cy="5357812"/>
          </a:xfrm>
        </p:spPr>
        <p:txBody>
          <a:bodyPr/>
          <a:lstStyle/>
          <a:p>
            <a:r>
              <a:rPr lang="zh-CN" altLang="en-US" sz="2400" dirty="0" smtClean="0"/>
              <a:t>如果不能保证每个硬件部件具有相同稳定工作期。那么，系统设计者和工程师们就需要统计每个部件的稳定工作时间长度，将那些寿命短而需要经常更换的部件暴露出来，便于维修工程师的修理。并规划出系统中各部件的修理规律和时间，从而在降低维修的成本，为客户提供可预测的高质量服务。</a:t>
            </a:r>
            <a:endParaRPr lang="en-US" altLang="zh-CN" sz="2400" dirty="0" smtClean="0"/>
          </a:p>
          <a:p>
            <a:r>
              <a:rPr lang="zh-CN" altLang="en-US" sz="2400" dirty="0" smtClean="0"/>
              <a:t>当系统的设计者、生产者、维修人员和用户预先知道合适需要维修、更换系统的相关部件，并对系统及时保养时，系统使用中的质量是可以信任的。</a:t>
            </a:r>
            <a:endParaRPr lang="en-US" altLang="zh-CN" sz="2400" dirty="0" smtClean="0"/>
          </a:p>
          <a:p>
            <a:r>
              <a:rPr lang="zh-CN" altLang="en-US" sz="2400" dirty="0" smtClean="0"/>
              <a:t>从系统使用的质量看，所谓的系统使用质量取决每个关键部件质量、易损部件的及时更换和安装质量等。</a:t>
            </a:r>
            <a:endParaRPr lang="en-US" altLang="zh-CN" sz="2400" dirty="0" smtClean="0"/>
          </a:p>
          <a:p>
            <a:r>
              <a:rPr lang="zh-CN" altLang="en-US" sz="2400" dirty="0" smtClean="0"/>
              <a:t>设计者不仅要考虑系统的功能性、性能、易用性、可靠性等因素，还要在设计中考虑系统的可维护性、部件易更换性等。</a:t>
            </a:r>
          </a:p>
          <a:p>
            <a:endParaRPr lang="zh-CN" alt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硬件生产质量的统计学控制</a:t>
            </a:r>
          </a:p>
        </p:txBody>
      </p:sp>
      <p:sp>
        <p:nvSpPr>
          <p:cNvPr id="18435" name="TextBox 14"/>
          <p:cNvSpPr txBox="1">
            <a:spLocks noChangeArrowheads="1"/>
          </p:cNvSpPr>
          <p:nvPr/>
        </p:nvSpPr>
        <p:spPr bwMode="auto">
          <a:xfrm>
            <a:off x="907822" y="1143000"/>
            <a:ext cx="7736116" cy="2062103"/>
          </a:xfrm>
          <a:prstGeom prst="rect">
            <a:avLst/>
          </a:prstGeom>
          <a:noFill/>
          <a:ln w="9525">
            <a:noFill/>
            <a:miter lim="800000"/>
            <a:headEnd/>
            <a:tailEnd/>
          </a:ln>
        </p:spPr>
        <p:txBody>
          <a:bodyPr wrap="square">
            <a:spAutoFit/>
          </a:bodyPr>
          <a:lstStyle/>
          <a:p>
            <a:r>
              <a:rPr lang="en-US" altLang="zh-CN" dirty="0" smtClean="0"/>
              <a:t>    </a:t>
            </a:r>
            <a:r>
              <a:rPr lang="en-US" altLang="zh-CN" dirty="0" err="1" smtClean="0"/>
              <a:t>Shewhart</a:t>
            </a:r>
            <a:r>
              <a:rPr lang="zh-CN" altLang="en-US" dirty="0"/>
              <a:t>的控制图的例子如图所示，横坐标表示时间，纵坐标表示</a:t>
            </a:r>
            <a:r>
              <a:rPr lang="en-US" altLang="zh-CN" dirty="0"/>
              <a:t>(</a:t>
            </a:r>
            <a:r>
              <a:rPr lang="zh-CN" altLang="en-US" dirty="0"/>
              <a:t>中间</a:t>
            </a:r>
            <a:r>
              <a:rPr lang="en-US" altLang="zh-CN" dirty="0"/>
              <a:t>)</a:t>
            </a:r>
            <a:r>
              <a:rPr lang="zh-CN" altLang="en-US" dirty="0"/>
              <a:t>产品的质量性能，例如墙体的厚度</a:t>
            </a:r>
            <a:r>
              <a:rPr lang="zh-CN" altLang="en-US" dirty="0" smtClean="0"/>
              <a:t>。</a:t>
            </a:r>
            <a:endParaRPr lang="en-US" altLang="zh-CN" dirty="0" smtClean="0"/>
          </a:p>
          <a:p>
            <a:pPr marL="800100" lvl="1" indent="-342900">
              <a:buFont typeface="Arial" panose="020B0604020202020204" pitchFamily="34" charset="0"/>
              <a:buChar char="•"/>
            </a:pPr>
            <a:r>
              <a:rPr lang="zh-CN" altLang="en-US" sz="2000" dirty="0" smtClean="0"/>
              <a:t>假设</a:t>
            </a:r>
            <a:r>
              <a:rPr lang="zh-CN" altLang="en-US" sz="2000" dirty="0"/>
              <a:t>一个建筑队的多名工人修建一段砌墙体，每个工人堆砌的砖块都会偏离理想线</a:t>
            </a:r>
            <a:r>
              <a:rPr lang="en-US" altLang="zh-CN" sz="2000" dirty="0"/>
              <a:t>---</a:t>
            </a:r>
            <a:r>
              <a:rPr lang="zh-CN" altLang="en-US" sz="2000" dirty="0"/>
              <a:t>中间线。</a:t>
            </a:r>
            <a:endParaRPr lang="en-US" altLang="zh-CN" sz="2000" dirty="0"/>
          </a:p>
          <a:p>
            <a:pPr marL="800100" lvl="1" indent="-342900">
              <a:buFont typeface="Arial" panose="020B0604020202020204" pitchFamily="34" charset="0"/>
              <a:buChar char="•"/>
            </a:pPr>
            <a:r>
              <a:rPr lang="zh-CN" altLang="en-US" sz="2000" dirty="0"/>
              <a:t> </a:t>
            </a:r>
            <a:r>
              <a:rPr lang="zh-CN" altLang="en-US" sz="2000" dirty="0" smtClean="0"/>
              <a:t>中间线</a:t>
            </a:r>
            <a:r>
              <a:rPr lang="zh-CN" altLang="en-US" sz="2000" dirty="0"/>
              <a:t>是理想质量线或所期望质量，其它两条虚线分别表示偏差的上线和下线。</a:t>
            </a:r>
          </a:p>
        </p:txBody>
      </p:sp>
      <p:pic>
        <p:nvPicPr>
          <p:cNvPr id="18436" name="Picture 4"/>
          <p:cNvPicPr>
            <a:picLocks noChangeAspect="1" noChangeArrowheads="1"/>
          </p:cNvPicPr>
          <p:nvPr/>
        </p:nvPicPr>
        <p:blipFill>
          <a:blip r:embed="rId2"/>
          <a:srcRect/>
          <a:stretch>
            <a:fillRect/>
          </a:stretch>
        </p:blipFill>
        <p:spPr bwMode="auto">
          <a:xfrm>
            <a:off x="1214438" y="3205103"/>
            <a:ext cx="6572250" cy="3201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19459" name="内容占位符 2"/>
          <p:cNvSpPr>
            <a:spLocks noGrp="1"/>
          </p:cNvSpPr>
          <p:nvPr>
            <p:ph idx="1"/>
          </p:nvPr>
        </p:nvSpPr>
        <p:spPr>
          <a:xfrm>
            <a:off x="953870" y="1295400"/>
            <a:ext cx="8037729" cy="5029200"/>
          </a:xfrm>
        </p:spPr>
        <p:txBody>
          <a:bodyPr/>
          <a:lstStyle/>
          <a:p>
            <a:r>
              <a:rPr lang="zh-CN" altLang="en-US" sz="2800" b="1" dirty="0" smtClean="0"/>
              <a:t>控制线内的点，</a:t>
            </a:r>
            <a:r>
              <a:rPr lang="zh-CN" altLang="en-US" sz="2800" dirty="0" smtClean="0"/>
              <a:t>例如，点</a:t>
            </a:r>
            <a:r>
              <a:rPr lang="en-US" altLang="zh-CN" sz="2800" dirty="0" smtClean="0"/>
              <a:t>A</a:t>
            </a:r>
            <a:r>
              <a:rPr lang="zh-CN" altLang="en-US" sz="2800" dirty="0" smtClean="0"/>
              <a:t>虽然与中间线有差异，但是在限制线内，属于正常的质量偏差范围，质量工程师能够保证这段墙不会倒，只要每个点都在控制线范围内。属于正常的生产范围，除非要求更高的质量精度，即压缩上下线偏差范围。</a:t>
            </a:r>
          </a:p>
          <a:p>
            <a:r>
              <a:rPr lang="zh-CN" altLang="en-US" sz="2800" b="1" dirty="0" smtClean="0"/>
              <a:t>控制线外的点，</a:t>
            </a:r>
            <a:r>
              <a:rPr lang="zh-CN" altLang="en-US" sz="2800" dirty="0" smtClean="0"/>
              <a:t>例如，点</a:t>
            </a:r>
            <a:r>
              <a:rPr lang="en-US" altLang="zh-CN" sz="2800" dirty="0" smtClean="0"/>
              <a:t>B</a:t>
            </a:r>
            <a:r>
              <a:rPr lang="zh-CN" altLang="en-US" sz="2800" dirty="0" smtClean="0"/>
              <a:t>偏离了超出了限制范围，就需要寻找其原因。点</a:t>
            </a:r>
            <a:r>
              <a:rPr lang="en-US" altLang="zh-CN" sz="2800" dirty="0" smtClean="0"/>
              <a:t>B</a:t>
            </a:r>
            <a:r>
              <a:rPr lang="zh-CN" altLang="en-US" sz="2800" dirty="0" smtClean="0"/>
              <a:t>的出现可能是由于工人的不认真工作造成的。属于不合格的缺陷，随着</a:t>
            </a:r>
            <a:r>
              <a:rPr lang="en-US" altLang="zh-CN" sz="2800" dirty="0" smtClean="0"/>
              <a:t>B</a:t>
            </a:r>
            <a:r>
              <a:rPr lang="zh-CN" altLang="en-US" sz="2800" dirty="0" smtClean="0"/>
              <a:t>点的增加，墙体倒掉的可能性增加。生产者需要控制</a:t>
            </a:r>
            <a:r>
              <a:rPr lang="en-US" altLang="zh-CN" sz="2800" dirty="0" smtClean="0"/>
              <a:t>B</a:t>
            </a:r>
            <a:r>
              <a:rPr lang="zh-CN" altLang="en-US" sz="2800" dirty="0" smtClean="0"/>
              <a:t>点的出现，而允许</a:t>
            </a:r>
            <a:r>
              <a:rPr lang="en-US" altLang="zh-CN" sz="2800" dirty="0" smtClean="0"/>
              <a:t>A</a:t>
            </a:r>
            <a:r>
              <a:rPr lang="zh-CN" altLang="en-US" sz="2800" dirty="0" smtClean="0"/>
              <a:t>点存在。</a:t>
            </a:r>
          </a:p>
          <a:p>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2.3</a:t>
            </a:r>
            <a:r>
              <a:rPr lang="zh-CN" altLang="en-US" smtClean="0"/>
              <a:t>软件故障和建造理念</a:t>
            </a:r>
          </a:p>
        </p:txBody>
      </p:sp>
      <p:sp>
        <p:nvSpPr>
          <p:cNvPr id="20483" name="内容占位符 2"/>
          <p:cNvSpPr>
            <a:spLocks noGrp="1"/>
          </p:cNvSpPr>
          <p:nvPr>
            <p:ph idx="1"/>
          </p:nvPr>
        </p:nvSpPr>
        <p:spPr/>
        <p:txBody>
          <a:bodyPr/>
          <a:lstStyle/>
          <a:p>
            <a:pPr eaLnBrk="1" hangingPunct="1"/>
            <a:r>
              <a:rPr lang="en-US" altLang="zh-CN" dirty="0" smtClean="0"/>
              <a:t>2.3.1</a:t>
            </a:r>
            <a:r>
              <a:rPr lang="zh-CN" altLang="en-US" dirty="0" smtClean="0"/>
              <a:t>软件故障表现和分类</a:t>
            </a:r>
            <a:endParaRPr lang="en-US" altLang="zh-CN" dirty="0" smtClean="0"/>
          </a:p>
          <a:p>
            <a:pPr eaLnBrk="1" hangingPunct="1"/>
            <a:r>
              <a:rPr lang="en-US" altLang="zh-CN" dirty="0" smtClean="0"/>
              <a:t>2.3.2</a:t>
            </a:r>
            <a:r>
              <a:rPr lang="zh-CN" altLang="en-US" dirty="0" smtClean="0"/>
              <a:t>程序正确性证明</a:t>
            </a:r>
            <a:endParaRPr lang="en-US" altLang="zh-CN" dirty="0" smtClean="0"/>
          </a:p>
          <a:p>
            <a:pPr eaLnBrk="1" hangingPunct="1"/>
            <a:r>
              <a:rPr lang="en-US" altLang="zh-CN" dirty="0" smtClean="0"/>
              <a:t>2.3.3</a:t>
            </a:r>
            <a:r>
              <a:rPr lang="zh-CN" altLang="en-US" dirty="0" smtClean="0"/>
              <a:t>测试的充分性问题</a:t>
            </a:r>
            <a:endParaRPr lang="en-US" altLang="zh-CN" dirty="0" smtClean="0"/>
          </a:p>
          <a:p>
            <a:pPr eaLnBrk="1" hangingPunct="1"/>
            <a:r>
              <a:rPr lang="en-US" altLang="zh-CN" dirty="0" smtClean="0"/>
              <a:t>2.3.4</a:t>
            </a:r>
            <a:r>
              <a:rPr lang="zh-CN" altLang="en-US" dirty="0" smtClean="0"/>
              <a:t>代码复用</a:t>
            </a:r>
            <a:endParaRPr lang="en-US" altLang="zh-CN" dirty="0" smtClean="0"/>
          </a:p>
          <a:p>
            <a:pPr eaLnBrk="1" hangingPunct="1"/>
            <a:r>
              <a:rPr lang="en-US" altLang="zh-CN" dirty="0" smtClean="0"/>
              <a:t>2.2.5</a:t>
            </a:r>
            <a:r>
              <a:rPr lang="zh-CN" altLang="en-US" dirty="0" smtClean="0"/>
              <a:t>部件组装</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目录</a:t>
            </a:r>
            <a:endParaRPr lang="en-US" altLang="zh-CN" smtClean="0"/>
          </a:p>
        </p:txBody>
      </p:sp>
      <p:sp>
        <p:nvSpPr>
          <p:cNvPr id="4099" name="Rectangle 3"/>
          <p:cNvSpPr>
            <a:spLocks noGrp="1" noChangeArrowheads="1"/>
          </p:cNvSpPr>
          <p:nvPr>
            <p:ph type="body" idx="1"/>
          </p:nvPr>
        </p:nvSpPr>
        <p:spPr/>
        <p:txBody>
          <a:bodyPr/>
          <a:lstStyle/>
          <a:p>
            <a:r>
              <a:rPr lang="en-US" altLang="zh-CN" dirty="0" smtClean="0"/>
              <a:t>2.1 </a:t>
            </a:r>
            <a:r>
              <a:rPr lang="zh-CN" altLang="en-US" dirty="0" smtClean="0"/>
              <a:t>基于计算机的系统组成和特征</a:t>
            </a:r>
            <a:endParaRPr lang="en-US" altLang="zh-CN" dirty="0" smtClean="0"/>
          </a:p>
          <a:p>
            <a:r>
              <a:rPr lang="en-US" altLang="zh-CN" dirty="0" smtClean="0"/>
              <a:t>2.2 </a:t>
            </a:r>
            <a:r>
              <a:rPr lang="zh-CN" altLang="en-US" dirty="0" smtClean="0"/>
              <a:t>硬件特征和系统建造理念</a:t>
            </a:r>
            <a:endParaRPr lang="en-US" altLang="zh-CN" dirty="0" smtClean="0"/>
          </a:p>
          <a:p>
            <a:r>
              <a:rPr lang="en-US" altLang="zh-CN" dirty="0" smtClean="0"/>
              <a:t>2.3</a:t>
            </a:r>
            <a:r>
              <a:rPr lang="zh-CN" altLang="en-US" dirty="0" smtClean="0"/>
              <a:t>软件故障和建造理念</a:t>
            </a:r>
            <a:endParaRPr lang="en-US" altLang="zh-CN" dirty="0" smtClean="0"/>
          </a:p>
          <a:p>
            <a:r>
              <a:rPr lang="en-US" altLang="zh-CN" dirty="0" smtClean="0"/>
              <a:t>2.4</a:t>
            </a:r>
            <a:r>
              <a:rPr lang="zh-CN" altLang="en-US" dirty="0" smtClean="0"/>
              <a:t>使用者的错误与避免</a:t>
            </a:r>
            <a:endParaRPr lang="en-US" altLang="zh-CN" dirty="0" smtClean="0"/>
          </a:p>
          <a:p>
            <a:r>
              <a:rPr lang="en-US" altLang="zh-CN" dirty="0" smtClean="0"/>
              <a:t>2.5</a:t>
            </a:r>
            <a:r>
              <a:rPr lang="zh-CN" altLang="en-US" dirty="0" smtClean="0"/>
              <a:t>总结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a:t>2.3.1</a:t>
            </a:r>
            <a:r>
              <a:rPr lang="zh-CN" altLang="en-US" dirty="0" smtClean="0"/>
              <a:t>软件故障表现和分类</a:t>
            </a:r>
          </a:p>
        </p:txBody>
      </p:sp>
      <p:sp>
        <p:nvSpPr>
          <p:cNvPr id="21507" name="内容占位符 2"/>
          <p:cNvSpPr>
            <a:spLocks noGrp="1"/>
          </p:cNvSpPr>
          <p:nvPr>
            <p:ph idx="1"/>
          </p:nvPr>
        </p:nvSpPr>
        <p:spPr>
          <a:xfrm>
            <a:off x="990600" y="1295400"/>
            <a:ext cx="8001000" cy="2490788"/>
          </a:xfrm>
        </p:spPr>
        <p:txBody>
          <a:bodyPr/>
          <a:lstStyle/>
          <a:p>
            <a:r>
              <a:rPr lang="zh-CN" altLang="en-US" sz="2400" dirty="0" smtClean="0"/>
              <a:t>软件引起计算机停机的主要原因通常有：</a:t>
            </a:r>
            <a:r>
              <a:rPr lang="en-US" altLang="zh-CN" sz="2400" dirty="0" smtClean="0"/>
              <a:t>1</a:t>
            </a:r>
            <a:r>
              <a:rPr lang="zh-CN" altLang="en-US" sz="2400" dirty="0" smtClean="0"/>
              <a:t>）计算机除零错误，</a:t>
            </a:r>
            <a:r>
              <a:rPr lang="en-US" altLang="zh-CN" sz="2400" dirty="0" smtClean="0"/>
              <a:t>2</a:t>
            </a:r>
            <a:r>
              <a:rPr lang="zh-CN" altLang="en-US" sz="2400" dirty="0" smtClean="0"/>
              <a:t>）指向内存地址的指针超出规定的内存范围，</a:t>
            </a:r>
            <a:r>
              <a:rPr lang="en-US" altLang="zh-CN" sz="2400" dirty="0" smtClean="0"/>
              <a:t>3</a:t>
            </a:r>
            <a:r>
              <a:rPr lang="zh-CN" altLang="en-US" sz="2400" dirty="0" smtClean="0"/>
              <a:t>）整型数上溢出或下溢出，</a:t>
            </a:r>
            <a:r>
              <a:rPr lang="en-US" altLang="zh-CN" sz="2400" dirty="0" smtClean="0"/>
              <a:t>4</a:t>
            </a:r>
            <a:r>
              <a:rPr lang="zh-CN" altLang="en-US" sz="2400" dirty="0" smtClean="0"/>
              <a:t>）浮点数上溢出或下溢出。必须避免这类严重的错误。</a:t>
            </a:r>
            <a:endParaRPr lang="en-US" altLang="zh-CN" sz="2400" dirty="0" smtClean="0"/>
          </a:p>
          <a:p>
            <a:r>
              <a:rPr lang="zh-CN" altLang="en-US" sz="2400" dirty="0" smtClean="0"/>
              <a:t>其</a:t>
            </a:r>
            <a:r>
              <a:rPr lang="zh-CN" altLang="en-US" sz="2400" dirty="0"/>
              <a:t>它</a:t>
            </a:r>
            <a:r>
              <a:rPr lang="zh-CN" altLang="en-US" sz="2400" dirty="0" smtClean="0"/>
              <a:t>类型的错误包括：</a:t>
            </a:r>
            <a:r>
              <a:rPr lang="en-US" altLang="zh-CN" sz="2400" dirty="0" smtClean="0"/>
              <a:t>a</a:t>
            </a:r>
            <a:r>
              <a:rPr lang="zh-CN" altLang="en-US" sz="2400" dirty="0" smtClean="0"/>
              <a:t>）数据计算精度不够，例如，银行利率计算误差太太，</a:t>
            </a:r>
            <a:r>
              <a:rPr lang="en-US" altLang="zh-CN" sz="2400" dirty="0" smtClean="0"/>
              <a:t>b</a:t>
            </a:r>
            <a:r>
              <a:rPr lang="zh-CN" altLang="en-US" sz="2400" dirty="0" smtClean="0"/>
              <a:t>）输出或显示的数据位数不够等。</a:t>
            </a:r>
            <a:endParaRPr lang="en-US" altLang="zh-CN" sz="2400" dirty="0" smtClean="0"/>
          </a:p>
          <a:p>
            <a:endParaRPr lang="zh-CN" alt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3343577415"/>
              </p:ext>
            </p:extLst>
          </p:nvPr>
        </p:nvGraphicFramePr>
        <p:xfrm>
          <a:off x="990599" y="3786188"/>
          <a:ext cx="7837637" cy="2357453"/>
        </p:xfrm>
        <a:graphic>
          <a:graphicData uri="http://schemas.openxmlformats.org/drawingml/2006/table">
            <a:tbl>
              <a:tblPr/>
              <a:tblGrid>
                <a:gridCol w="3910322">
                  <a:extLst>
                    <a:ext uri="{9D8B030D-6E8A-4147-A177-3AD203B41FA5}">
                      <a16:colId xmlns:a16="http://schemas.microsoft.com/office/drawing/2014/main" val="20000"/>
                    </a:ext>
                  </a:extLst>
                </a:gridCol>
                <a:gridCol w="3927315">
                  <a:extLst>
                    <a:ext uri="{9D8B030D-6E8A-4147-A177-3AD203B41FA5}">
                      <a16:colId xmlns:a16="http://schemas.microsoft.com/office/drawing/2014/main" val="20001"/>
                    </a:ext>
                  </a:extLst>
                </a:gridCol>
              </a:tblGrid>
              <a:tr h="417041">
                <a:tc>
                  <a:txBody>
                    <a:bodyPr/>
                    <a:lstStyle/>
                    <a:p>
                      <a:pPr algn="just">
                        <a:spcAft>
                          <a:spcPts val="0"/>
                        </a:spcAft>
                      </a:pPr>
                      <a:r>
                        <a:rPr lang="en-US" sz="1800" kern="100" dirty="0">
                          <a:latin typeface="Times New Roman"/>
                          <a:ea typeface="宋体"/>
                          <a:cs typeface="Times New Roman"/>
                        </a:rPr>
                        <a:t>CO= Computational Error(</a:t>
                      </a:r>
                      <a:r>
                        <a:rPr lang="zh-CN" sz="1800" kern="100" dirty="0">
                          <a:latin typeface="Times New Roman"/>
                          <a:ea typeface="宋体"/>
                          <a:cs typeface="Times New Roman"/>
                        </a:rPr>
                        <a:t>计算类错误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OP = Operational Error(</a:t>
                      </a:r>
                      <a:r>
                        <a:rPr lang="zh-CN" sz="1800" kern="100">
                          <a:latin typeface="Times New Roman"/>
                          <a:ea typeface="宋体"/>
                          <a:cs typeface="Times New Roman"/>
                        </a:rPr>
                        <a:t>操作错误</a:t>
                      </a:r>
                      <a:r>
                        <a:rPr lang="en-US" sz="1800" kern="100">
                          <a:latin typeface="Times New Roman"/>
                          <a:ea typeface="宋体"/>
                          <a:cs typeface="Times New Roman"/>
                        </a:rPr>
                        <a:t>)</a:t>
                      </a:r>
                      <a:endParaRPr lang="zh-CN" sz="180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3165">
                <a:tc>
                  <a:txBody>
                    <a:bodyPr/>
                    <a:lstStyle/>
                    <a:p>
                      <a:pPr algn="just">
                        <a:spcAft>
                          <a:spcPts val="0"/>
                        </a:spcAft>
                      </a:pPr>
                      <a:r>
                        <a:rPr lang="en-US" sz="1800" kern="100" dirty="0">
                          <a:latin typeface="Times New Roman"/>
                          <a:ea typeface="宋体"/>
                          <a:cs typeface="Times New Roman"/>
                        </a:rPr>
                        <a:t>LO = Logic Error(</a:t>
                      </a:r>
                      <a:r>
                        <a:rPr lang="zh-CN" sz="1800" kern="100" dirty="0">
                          <a:latin typeface="Times New Roman"/>
                          <a:ea typeface="宋体"/>
                          <a:cs typeface="Times New Roman"/>
                        </a:rPr>
                        <a:t>逻辑错误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RI = Requirements </a:t>
                      </a:r>
                      <a:r>
                        <a:rPr lang="en-US" sz="1800" kern="100" dirty="0" smtClean="0">
                          <a:latin typeface="Times New Roman"/>
                          <a:ea typeface="宋体"/>
                          <a:cs typeface="Times New Roman"/>
                        </a:rPr>
                        <a:t>Incorrect</a:t>
                      </a:r>
                    </a:p>
                    <a:p>
                      <a:pPr algn="just">
                        <a:spcAft>
                          <a:spcPts val="0"/>
                        </a:spcAft>
                      </a:pPr>
                      <a:r>
                        <a:rPr lang="en-US" sz="1800" kern="100" dirty="0" smtClean="0">
                          <a:latin typeface="Times New Roman"/>
                          <a:ea typeface="宋体"/>
                          <a:cs typeface="Times New Roman"/>
                        </a:rPr>
                        <a:t>         (</a:t>
                      </a:r>
                      <a:r>
                        <a:rPr lang="zh-CN" sz="1800" kern="100" dirty="0">
                          <a:latin typeface="Times New Roman"/>
                          <a:ea typeface="宋体"/>
                          <a:cs typeface="Times New Roman"/>
                        </a:rPr>
                        <a:t>需求不准确</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3165">
                <a:tc>
                  <a:txBody>
                    <a:bodyPr/>
                    <a:lstStyle/>
                    <a:p>
                      <a:pPr algn="just">
                        <a:spcAft>
                          <a:spcPts val="0"/>
                        </a:spcAft>
                      </a:pPr>
                      <a:r>
                        <a:rPr lang="en-US" sz="1800" kern="100" dirty="0">
                          <a:latin typeface="Times New Roman"/>
                          <a:ea typeface="宋体"/>
                          <a:cs typeface="Times New Roman"/>
                        </a:rPr>
                        <a:t>DH = Data Handling </a:t>
                      </a:r>
                      <a:r>
                        <a:rPr lang="en-US" sz="1800" kern="100" dirty="0" smtClean="0">
                          <a:latin typeface="Times New Roman"/>
                          <a:ea typeface="宋体"/>
                          <a:cs typeface="Times New Roman"/>
                        </a:rPr>
                        <a:t>Error</a:t>
                      </a:r>
                    </a:p>
                    <a:p>
                      <a:pPr algn="just">
                        <a:spcAft>
                          <a:spcPts val="0"/>
                        </a:spcAft>
                      </a:pPr>
                      <a:r>
                        <a:rPr lang="en-US" sz="1800" kern="100" dirty="0" smtClean="0">
                          <a:latin typeface="Times New Roman"/>
                          <a:ea typeface="宋体"/>
                          <a:cs typeface="Times New Roman"/>
                        </a:rPr>
                        <a:t>                 (</a:t>
                      </a:r>
                      <a:r>
                        <a:rPr lang="zh-CN" sz="1800" kern="100" dirty="0">
                          <a:latin typeface="Times New Roman"/>
                          <a:ea typeface="宋体"/>
                          <a:cs typeface="Times New Roman"/>
                        </a:rPr>
                        <a:t>数据处理错误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DE = Design Error(</a:t>
                      </a:r>
                      <a:r>
                        <a:rPr lang="zh-CN" sz="1800" kern="100" dirty="0">
                          <a:latin typeface="Times New Roman"/>
                          <a:ea typeface="宋体"/>
                          <a:cs typeface="Times New Roman"/>
                        </a:rPr>
                        <a:t>设计错误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7041">
                <a:tc>
                  <a:txBody>
                    <a:bodyPr/>
                    <a:lstStyle/>
                    <a:p>
                      <a:pPr algn="just">
                        <a:spcAft>
                          <a:spcPts val="0"/>
                        </a:spcAft>
                      </a:pPr>
                      <a:r>
                        <a:rPr lang="en-US" sz="1800" kern="100">
                          <a:latin typeface="Times New Roman"/>
                          <a:ea typeface="宋体"/>
                          <a:cs typeface="Times New Roman"/>
                        </a:rPr>
                        <a:t>IN = Interface Error(</a:t>
                      </a:r>
                      <a:r>
                        <a:rPr lang="zh-CN" sz="1800" kern="100">
                          <a:latin typeface="Times New Roman"/>
                          <a:ea typeface="宋体"/>
                          <a:cs typeface="Times New Roman"/>
                        </a:rPr>
                        <a:t>接口错误</a:t>
                      </a:r>
                      <a:r>
                        <a:rPr lang="en-US" sz="1800" kern="100">
                          <a:latin typeface="Times New Roman"/>
                          <a:ea typeface="宋体"/>
                          <a:cs typeface="Times New Roman"/>
                        </a:rPr>
                        <a:t>)</a:t>
                      </a:r>
                      <a:endParaRPr lang="zh-CN" sz="180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CL = Clerical Error(</a:t>
                      </a:r>
                      <a:r>
                        <a:rPr lang="zh-CN" sz="1800" kern="100" dirty="0">
                          <a:latin typeface="Times New Roman"/>
                          <a:ea typeface="宋体"/>
                          <a:cs typeface="Times New Roman"/>
                        </a:rPr>
                        <a:t>书写错误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7041">
                <a:tc>
                  <a:txBody>
                    <a:bodyPr/>
                    <a:lstStyle/>
                    <a:p>
                      <a:pPr algn="just">
                        <a:spcAft>
                          <a:spcPts val="0"/>
                        </a:spcAft>
                      </a:pPr>
                      <a:r>
                        <a:rPr lang="en-US" sz="1800" kern="100">
                          <a:latin typeface="Times New Roman"/>
                          <a:ea typeface="宋体"/>
                          <a:cs typeface="Times New Roman"/>
                        </a:rPr>
                        <a:t>DB = Data Base error(</a:t>
                      </a:r>
                      <a:r>
                        <a:rPr lang="zh-CN" sz="1800" kern="100">
                          <a:latin typeface="Times New Roman"/>
                          <a:ea typeface="宋体"/>
                          <a:cs typeface="Times New Roman"/>
                        </a:rPr>
                        <a:t>数据库错误</a:t>
                      </a:r>
                      <a:r>
                        <a:rPr lang="en-US" sz="1800" kern="100">
                          <a:latin typeface="Times New Roman"/>
                          <a:ea typeface="宋体"/>
                          <a:cs typeface="Times New Roman"/>
                        </a:rPr>
                        <a:t>)</a:t>
                      </a:r>
                      <a:endParaRPr lang="zh-CN" sz="180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OT = Other</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Web</a:t>
            </a:r>
            <a:r>
              <a:rPr lang="zh-CN" altLang="en-US" smtClean="0"/>
              <a:t>服务器的典型故障</a:t>
            </a:r>
          </a:p>
        </p:txBody>
      </p:sp>
      <p:sp>
        <p:nvSpPr>
          <p:cNvPr id="22531" name="内容占位符 2"/>
          <p:cNvSpPr>
            <a:spLocks noGrp="1"/>
          </p:cNvSpPr>
          <p:nvPr>
            <p:ph idx="1"/>
          </p:nvPr>
        </p:nvSpPr>
        <p:spPr>
          <a:xfrm>
            <a:off x="1085439" y="1164771"/>
            <a:ext cx="8058561" cy="5029200"/>
          </a:xfrm>
        </p:spPr>
        <p:txBody>
          <a:bodyPr/>
          <a:lstStyle/>
          <a:p>
            <a:r>
              <a:rPr lang="zh-CN" altLang="en-US" sz="2400" b="1" dirty="0" smtClean="0"/>
              <a:t>资源耗尽，</a:t>
            </a:r>
            <a:r>
              <a:rPr lang="zh-CN" altLang="en-US" sz="2400" dirty="0" smtClean="0"/>
              <a:t>例如，内存泄露，线程池耗尽导致的速度降低，资源密集处理导致服务请求超时，快速增长的日志文件消耗掉磁盘</a:t>
            </a:r>
          </a:p>
          <a:p>
            <a:r>
              <a:rPr lang="zh-CN" altLang="en-US" sz="2400" b="1" dirty="0" smtClean="0"/>
              <a:t>计算</a:t>
            </a:r>
            <a:r>
              <a:rPr lang="en-US" altLang="zh-CN" sz="2400" b="1" dirty="0" smtClean="0"/>
              <a:t>/</a:t>
            </a:r>
            <a:r>
              <a:rPr lang="zh-CN" altLang="en-US" sz="2400" b="1" dirty="0" smtClean="0"/>
              <a:t>逻辑错误，</a:t>
            </a:r>
            <a:r>
              <a:rPr lang="zh-CN" altLang="en-US" sz="2400" dirty="0" smtClean="0"/>
              <a:t>例如，引用数据库中不存在的表，使用未释放的内存，指针崩溃，程序死锁等造成的同步错误等。</a:t>
            </a:r>
          </a:p>
          <a:p>
            <a:r>
              <a:rPr lang="zh-CN" altLang="en-US" sz="2400" b="1" dirty="0" smtClean="0"/>
              <a:t>系统过载，</a:t>
            </a:r>
            <a:r>
              <a:rPr lang="zh-CN" altLang="en-US" sz="2400" dirty="0" smtClean="0"/>
              <a:t>系统过载导致的资源竞争，以及与其他软件进程之间的频繁交互。</a:t>
            </a:r>
          </a:p>
          <a:p>
            <a:r>
              <a:rPr lang="zh-CN" altLang="en-US" sz="2400" b="1" dirty="0" smtClean="0"/>
              <a:t>代码错误，</a:t>
            </a:r>
            <a:r>
              <a:rPr lang="zh-CN" altLang="en-US" sz="2400" dirty="0" smtClean="0"/>
              <a:t>系统的容错设计过于复杂，并且没得到充分的测试。</a:t>
            </a:r>
          </a:p>
          <a:p>
            <a:r>
              <a:rPr lang="zh-CN" altLang="en-US" sz="2400" b="1" dirty="0" smtClean="0"/>
              <a:t>系统的升级错误，</a:t>
            </a:r>
            <a:r>
              <a:rPr lang="zh-CN" altLang="en-US" sz="2400" dirty="0" smtClean="0"/>
              <a:t>例如，升级前的备份工作出现问题。升级时，未检查升级前后的软件兼容问题。软件升级后自动进入到缺省状态。集成错误或第三方软件有错。</a:t>
            </a:r>
          </a:p>
          <a:p>
            <a:endParaRPr lang="zh-CN" alt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smtClean="0"/>
              <a:t>2.3.2 </a:t>
            </a:r>
            <a:r>
              <a:rPr lang="zh-CN" altLang="en-US" dirty="0" smtClean="0"/>
              <a:t>程序正确性证明</a:t>
            </a:r>
          </a:p>
        </p:txBody>
      </p:sp>
      <p:sp>
        <p:nvSpPr>
          <p:cNvPr id="23555" name="内容占位符 2"/>
          <p:cNvSpPr>
            <a:spLocks noGrp="1"/>
          </p:cNvSpPr>
          <p:nvPr>
            <p:ph idx="1"/>
          </p:nvPr>
        </p:nvSpPr>
        <p:spPr>
          <a:xfrm>
            <a:off x="928914" y="1295400"/>
            <a:ext cx="8062686" cy="5029200"/>
          </a:xfrm>
        </p:spPr>
        <p:txBody>
          <a:bodyPr/>
          <a:lstStyle/>
          <a:p>
            <a:r>
              <a:rPr lang="zh-CN" altLang="en-US" sz="2800" dirty="0" smtClean="0"/>
              <a:t>如果能够证明一个程序系统是正确的，或者存在一些方法能够自动生成正确的程序，软件的开发就成为很容易的事情了。</a:t>
            </a:r>
            <a:endParaRPr lang="en-US" altLang="zh-CN" sz="2800" dirty="0" smtClean="0"/>
          </a:p>
          <a:p>
            <a:endParaRPr lang="en-US" altLang="zh-CN" sz="2800" dirty="0" smtClean="0"/>
          </a:p>
          <a:p>
            <a:r>
              <a:rPr lang="zh-CN" altLang="en-US" sz="2800" dirty="0" smtClean="0"/>
              <a:t>理论界，一些学者一直致力于对程序正确性的证明，形式化软件开发方法则企图实现代码的自动生成，保证代码的正确性。</a:t>
            </a:r>
          </a:p>
          <a:p>
            <a:r>
              <a:rPr lang="zh-CN" altLang="en-US" sz="2800" dirty="0" smtClean="0"/>
              <a:t>但是，还没办法证明任意的一个程序是否正确。</a:t>
            </a:r>
            <a:endParaRPr lang="en-US" altLang="zh-CN" sz="2800" dirty="0" smtClean="0"/>
          </a:p>
          <a:p>
            <a:endParaRPr lang="en-US" altLang="zh-CN" sz="2800" dirty="0" smtClean="0"/>
          </a:p>
          <a:p>
            <a:r>
              <a:rPr lang="zh-CN" altLang="en-US" sz="2800" dirty="0" smtClean="0"/>
              <a:t>程序的正确性证明是软件理论界研究的方向之一。</a:t>
            </a:r>
          </a:p>
          <a:p>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a:t>2.3.3</a:t>
            </a:r>
            <a:r>
              <a:rPr lang="zh-CN" altLang="en-US" dirty="0" smtClean="0"/>
              <a:t>测试的充分性问题</a:t>
            </a:r>
          </a:p>
        </p:txBody>
      </p:sp>
      <p:sp>
        <p:nvSpPr>
          <p:cNvPr id="24579" name="内容占位符 2"/>
          <p:cNvSpPr>
            <a:spLocks noGrp="1"/>
          </p:cNvSpPr>
          <p:nvPr>
            <p:ph idx="1"/>
          </p:nvPr>
        </p:nvSpPr>
        <p:spPr>
          <a:xfrm>
            <a:off x="1143000" y="1295400"/>
            <a:ext cx="7848600" cy="5029200"/>
          </a:xfrm>
        </p:spPr>
        <p:txBody>
          <a:bodyPr/>
          <a:lstStyle/>
          <a:p>
            <a:r>
              <a:rPr lang="zh-CN" altLang="en-US" dirty="0" smtClean="0"/>
              <a:t>由于测试时间与计算机程序的状态、输入事件和程序中的逻辑判断的个数组合是一个指数级的关系，彻底遍历一个复杂的程序所花费的时间往往会大于软件开发者所期望的时间，甚至会大于软件使用的生命周期。</a:t>
            </a:r>
            <a:endParaRPr lang="en-US" altLang="zh-CN" dirty="0" smtClean="0"/>
          </a:p>
          <a:p>
            <a:r>
              <a:rPr lang="zh-CN" altLang="en-US" dirty="0" smtClean="0"/>
              <a:t>企图通过用测试证明软件的正确是徒劳的。</a:t>
            </a:r>
          </a:p>
          <a:p>
            <a:endParaRPr lang="en-US" altLang="zh-CN" dirty="0" smtClean="0"/>
          </a:p>
          <a:p>
            <a:r>
              <a:rPr lang="en-US" altLang="zh-CN" dirty="0" err="1" smtClean="0"/>
              <a:t>Dijkstra</a:t>
            </a:r>
            <a:r>
              <a:rPr lang="zh-CN" altLang="en-US" dirty="0" smtClean="0"/>
              <a:t>劝告系统的测试者：“测试可以表明缺陷的存在，而不是不存在”。</a:t>
            </a:r>
          </a:p>
        </p:txBody>
      </p:sp>
      <p:pic>
        <p:nvPicPr>
          <p:cNvPr id="4" name="Picture 2" descr="c:\users\think\appdata\roaming\360se6\User Data\temp\5bafa40f4bfbfbed0665455c78f0f736afc31fd0.jpg"/>
          <p:cNvPicPr>
            <a:picLocks noChangeAspect="1" noChangeArrowheads="1"/>
          </p:cNvPicPr>
          <p:nvPr/>
        </p:nvPicPr>
        <p:blipFill>
          <a:blip r:embed="rId2"/>
          <a:srcRect/>
          <a:stretch>
            <a:fillRect/>
          </a:stretch>
        </p:blipFill>
        <p:spPr bwMode="auto">
          <a:xfrm>
            <a:off x="7401049" y="5045647"/>
            <a:ext cx="1590552" cy="168535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a:t>2.3.4</a:t>
            </a:r>
            <a:r>
              <a:rPr lang="zh-CN" altLang="en-US" dirty="0" smtClean="0"/>
              <a:t>代码复用</a:t>
            </a:r>
          </a:p>
        </p:txBody>
      </p:sp>
      <p:sp>
        <p:nvSpPr>
          <p:cNvPr id="25603" name="内容占位符 2"/>
          <p:cNvSpPr>
            <a:spLocks noGrp="1"/>
          </p:cNvSpPr>
          <p:nvPr>
            <p:ph idx="1"/>
          </p:nvPr>
        </p:nvSpPr>
        <p:spPr>
          <a:xfrm>
            <a:off x="870407" y="1295400"/>
            <a:ext cx="8134350" cy="5029200"/>
          </a:xfrm>
        </p:spPr>
        <p:txBody>
          <a:bodyPr/>
          <a:lstStyle/>
          <a:p>
            <a:r>
              <a:rPr lang="zh-CN" altLang="en-US" sz="2400" dirty="0" smtClean="0"/>
              <a:t>使用的次数越多、时间越长、用户使用越多的软件要比首次使用的软件更可信一些。长时间、大批量用户的使用促进了对软件更进一步的测试。因此，最好能重复使用</a:t>
            </a:r>
            <a:r>
              <a:rPr lang="en-US" altLang="zh-CN" sz="2400" dirty="0" smtClean="0"/>
              <a:t>(</a:t>
            </a:r>
            <a:r>
              <a:rPr lang="zh-CN" altLang="en-US" sz="2400" dirty="0" smtClean="0"/>
              <a:t>复用</a:t>
            </a:r>
            <a:r>
              <a:rPr lang="en-US" altLang="zh-CN" sz="2400" dirty="0" smtClean="0"/>
              <a:t>)</a:t>
            </a:r>
            <a:r>
              <a:rPr lang="zh-CN" altLang="en-US" sz="2400" dirty="0" smtClean="0"/>
              <a:t>经过运行考验的软件部件。</a:t>
            </a:r>
            <a:endParaRPr lang="en-US" altLang="zh-CN" sz="2400" dirty="0" smtClean="0"/>
          </a:p>
          <a:p>
            <a:r>
              <a:rPr lang="zh-CN" altLang="en-US" sz="2400" dirty="0" smtClean="0"/>
              <a:t>建立软件库可以提高代码的复用率，且省时省力。基于软件部件复用的设计理念可以提高软件系统建设效率，并最大限度地降低编写新代码所带来的缺陷问题。</a:t>
            </a:r>
            <a:endParaRPr lang="en-US" altLang="zh-CN" sz="2400" dirty="0" smtClean="0"/>
          </a:p>
          <a:p>
            <a:r>
              <a:rPr lang="zh-CN" altLang="en-US" sz="2400" dirty="0" smtClean="0"/>
              <a:t>但是，一些软件故障的出现是短暂的，很难再发生或将其复现出来。</a:t>
            </a:r>
            <a:endParaRPr lang="en-US" altLang="zh-CN" sz="2400" dirty="0" smtClean="0"/>
          </a:p>
          <a:p>
            <a:r>
              <a:rPr lang="zh-CN" altLang="en-US" sz="2400" dirty="0" smtClean="0"/>
              <a:t>软件的这种不稳定的表现很难复现和测试出来。因此，对于复用的代码也需要尽可能的充分测试。</a:t>
            </a:r>
          </a:p>
          <a:p>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a:t>
            </a:r>
            <a:r>
              <a:rPr lang="zh-CN" altLang="en-US" dirty="0"/>
              <a:t>部件</a:t>
            </a:r>
            <a:r>
              <a:rPr lang="zh-CN" altLang="en-US" dirty="0" smtClean="0"/>
              <a:t>组装</a:t>
            </a:r>
            <a:endParaRPr lang="zh-CN" altLang="en-US" dirty="0"/>
          </a:p>
        </p:txBody>
      </p:sp>
      <p:sp>
        <p:nvSpPr>
          <p:cNvPr id="3" name="内容占位符 2"/>
          <p:cNvSpPr>
            <a:spLocks noGrp="1"/>
          </p:cNvSpPr>
          <p:nvPr>
            <p:ph idx="1"/>
          </p:nvPr>
        </p:nvSpPr>
        <p:spPr/>
        <p:txBody>
          <a:bodyPr/>
          <a:lstStyle/>
          <a:p>
            <a:r>
              <a:rPr lang="zh-CN" altLang="en-US" dirty="0" smtClean="0"/>
              <a:t>软件也是组装起来的</a:t>
            </a:r>
            <a:endParaRPr lang="en-US" altLang="zh-CN" dirty="0" smtClean="0"/>
          </a:p>
          <a:p>
            <a:pPr lvl="1"/>
            <a:r>
              <a:rPr lang="zh-CN" altLang="en-US" dirty="0" smtClean="0"/>
              <a:t>集成开发环境下，用的</a:t>
            </a:r>
            <a:r>
              <a:rPr lang="en-US" altLang="zh-CN" dirty="0" smtClean="0"/>
              <a:t>Build</a:t>
            </a:r>
            <a:r>
              <a:rPr lang="zh-CN" altLang="en-US" dirty="0" smtClean="0"/>
              <a:t>，</a:t>
            </a:r>
            <a:r>
              <a:rPr lang="en-US" altLang="zh-CN" dirty="0" smtClean="0"/>
              <a:t>Link</a:t>
            </a:r>
          </a:p>
          <a:p>
            <a:pPr lvl="1"/>
            <a:r>
              <a:rPr lang="en-US" altLang="zh-CN" dirty="0" smtClean="0"/>
              <a:t>Link</a:t>
            </a:r>
            <a:r>
              <a:rPr lang="zh-CN" altLang="en-US" dirty="0" smtClean="0"/>
              <a:t>就是把许多部件链接起来的过程</a:t>
            </a:r>
            <a:endParaRPr lang="en-US" altLang="zh-CN" dirty="0" smtClean="0"/>
          </a:p>
          <a:p>
            <a:pPr lvl="1"/>
            <a:endParaRPr lang="en-US" altLang="zh-CN" dirty="0" smtClean="0"/>
          </a:p>
          <a:p>
            <a:r>
              <a:rPr lang="zh-CN" altLang="en-US" dirty="0" smtClean="0"/>
              <a:t>能否像硬件组装一样，也存在全生命周期的设计方法呢？</a:t>
            </a:r>
            <a:endParaRPr lang="zh-CN" altLang="en-US" dirty="0"/>
          </a:p>
        </p:txBody>
      </p:sp>
    </p:spTree>
    <p:extLst>
      <p:ext uri="{BB962C8B-B14F-4D97-AF65-F5344CB8AC3E}">
        <p14:creationId xmlns:p14="http://schemas.microsoft.com/office/powerpoint/2010/main" val="1408986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Times New Roman" panose="02020603050405020304" pitchFamily="18" charset="0"/>
                <a:ea typeface="宋体" panose="02010600030101010101" pitchFamily="2" charset="-122"/>
                <a:cs typeface="宋体" panose="02010600030101010101" pitchFamily="2" charset="-122"/>
              </a:rPr>
              <a:t>软件</a:t>
            </a:r>
            <a:r>
              <a:rPr lang="zh-CN" altLang="zh-CN" dirty="0">
                <a:latin typeface="Times New Roman" panose="02020603050405020304" pitchFamily="18" charset="0"/>
                <a:ea typeface="宋体" panose="02010600030101010101" pitchFamily="2" charset="-122"/>
                <a:cs typeface="宋体" panose="02010600030101010101" pitchFamily="2" charset="-122"/>
              </a:rPr>
              <a:t>理想的和实际故障率</a:t>
            </a:r>
            <a:r>
              <a:rPr lang="zh-CN" altLang="zh-CN" dirty="0" smtClean="0">
                <a:latin typeface="Times New Roman" panose="02020603050405020304" pitchFamily="18" charset="0"/>
                <a:ea typeface="宋体" panose="02010600030101010101" pitchFamily="2" charset="-122"/>
                <a:cs typeface="宋体" panose="02010600030101010101" pitchFamily="2" charset="-122"/>
              </a:rPr>
              <a:t>示意</a:t>
            </a:r>
            <a:endParaRPr lang="zh-CN" altLang="en-US" dirty="0"/>
          </a:p>
        </p:txBody>
      </p:sp>
      <p:sp>
        <p:nvSpPr>
          <p:cNvPr id="22" name="矩形 21"/>
          <p:cNvSpPr/>
          <p:nvPr/>
        </p:nvSpPr>
        <p:spPr>
          <a:xfrm>
            <a:off x="972163" y="1883074"/>
            <a:ext cx="3738062" cy="3437480"/>
          </a:xfrm>
          <a:prstGeom prst="rect">
            <a:avLst/>
          </a:prstGeom>
          <a:noFill/>
          <a:ln>
            <a:noFill/>
          </a:ln>
        </p:spPr>
      </p:sp>
      <p:cxnSp>
        <p:nvCxnSpPr>
          <p:cNvPr id="23" name="Line 4"/>
          <p:cNvCxnSpPr>
            <a:cxnSpLocks noChangeShapeType="1"/>
          </p:cNvCxnSpPr>
          <p:nvPr/>
        </p:nvCxnSpPr>
        <p:spPr bwMode="auto">
          <a:xfrm flipH="1">
            <a:off x="1136364" y="2195572"/>
            <a:ext cx="930" cy="2343736"/>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Text Box 5"/>
          <p:cNvSpPr txBox="1">
            <a:spLocks noChangeArrowheads="1"/>
          </p:cNvSpPr>
          <p:nvPr/>
        </p:nvSpPr>
        <p:spPr bwMode="auto">
          <a:xfrm>
            <a:off x="1044283" y="2122370"/>
            <a:ext cx="1782006" cy="468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2000" dirty="0">
                <a:effectLst/>
                <a:latin typeface="Times New Roman" panose="02020603050405020304" pitchFamily="18" charset="0"/>
                <a:ea typeface="宋体" panose="02010600030101010101" pitchFamily="2" charset="-122"/>
                <a:cs typeface="宋体" panose="02010600030101010101" pitchFamily="2" charset="-122"/>
              </a:rPr>
              <a:t>软件故障率</a:t>
            </a:r>
          </a:p>
        </p:txBody>
      </p:sp>
      <p:sp>
        <p:nvSpPr>
          <p:cNvPr id="25" name="Text Box 7"/>
          <p:cNvSpPr txBox="1">
            <a:spLocks noChangeArrowheads="1"/>
          </p:cNvSpPr>
          <p:nvPr/>
        </p:nvSpPr>
        <p:spPr bwMode="auto">
          <a:xfrm>
            <a:off x="3312251" y="4539309"/>
            <a:ext cx="1127586" cy="468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2000" dirty="0">
                <a:effectLst/>
                <a:latin typeface="Times New Roman" panose="02020603050405020304" pitchFamily="18" charset="0"/>
                <a:ea typeface="宋体" panose="02010600030101010101" pitchFamily="2" charset="-122"/>
                <a:cs typeface="宋体" panose="02010600030101010101" pitchFamily="2" charset="-122"/>
              </a:rPr>
              <a:t>时间</a:t>
            </a:r>
          </a:p>
        </p:txBody>
      </p:sp>
      <p:cxnSp>
        <p:nvCxnSpPr>
          <p:cNvPr id="27" name="Line 10"/>
          <p:cNvCxnSpPr>
            <a:cxnSpLocks noChangeShapeType="1"/>
          </p:cNvCxnSpPr>
          <p:nvPr/>
        </p:nvCxnSpPr>
        <p:spPr bwMode="auto">
          <a:xfrm>
            <a:off x="1069414" y="4538338"/>
            <a:ext cx="2803547" cy="9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Freeform 11"/>
          <p:cNvSpPr>
            <a:spLocks/>
          </p:cNvSpPr>
          <p:nvPr/>
        </p:nvSpPr>
        <p:spPr bwMode="auto">
          <a:xfrm>
            <a:off x="1240509" y="2866182"/>
            <a:ext cx="2461179" cy="1539972"/>
          </a:xfrm>
          <a:custGeom>
            <a:avLst/>
            <a:gdLst>
              <a:gd name="T0" fmla="*/ 0 w 2265"/>
              <a:gd name="T1" fmla="*/ 0 h 1575"/>
              <a:gd name="T2" fmla="*/ 17 w 2265"/>
              <a:gd name="T3" fmla="*/ 114 h 1575"/>
              <a:gd name="T4" fmla="*/ 75 w 2265"/>
              <a:gd name="T5" fmla="*/ 465 h 1575"/>
              <a:gd name="T6" fmla="*/ 150 w 2265"/>
              <a:gd name="T7" fmla="*/ 675 h 1575"/>
              <a:gd name="T8" fmla="*/ 218 w 2265"/>
              <a:gd name="T9" fmla="*/ 919 h 1575"/>
              <a:gd name="T10" fmla="*/ 345 w 2265"/>
              <a:gd name="T11" fmla="*/ 1305 h 1575"/>
              <a:gd name="T12" fmla="*/ 660 w 2265"/>
              <a:gd name="T13" fmla="*/ 1455 h 1575"/>
              <a:gd name="T14" fmla="*/ 1035 w 2265"/>
              <a:gd name="T15" fmla="*/ 1500 h 1575"/>
              <a:gd name="T16" fmla="*/ 1625 w 2265"/>
              <a:gd name="T17" fmla="*/ 1563 h 1575"/>
              <a:gd name="T18" fmla="*/ 2027 w 2265"/>
              <a:gd name="T19" fmla="*/ 1563 h 1575"/>
              <a:gd name="T20" fmla="*/ 2265 w 2265"/>
              <a:gd name="T21" fmla="*/ 1575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5" h="1575">
                <a:moveTo>
                  <a:pt x="0" y="0"/>
                </a:moveTo>
                <a:cubicBezTo>
                  <a:pt x="3" y="21"/>
                  <a:pt x="5" y="37"/>
                  <a:pt x="17" y="114"/>
                </a:cubicBezTo>
                <a:cubicBezTo>
                  <a:pt x="29" y="191"/>
                  <a:pt x="53" y="372"/>
                  <a:pt x="75" y="465"/>
                </a:cubicBezTo>
                <a:cubicBezTo>
                  <a:pt x="97" y="558"/>
                  <a:pt x="126" y="599"/>
                  <a:pt x="150" y="675"/>
                </a:cubicBezTo>
                <a:cubicBezTo>
                  <a:pt x="174" y="751"/>
                  <a:pt x="186" y="814"/>
                  <a:pt x="218" y="919"/>
                </a:cubicBezTo>
                <a:cubicBezTo>
                  <a:pt x="250" y="1024"/>
                  <a:pt x="271" y="1216"/>
                  <a:pt x="345" y="1305"/>
                </a:cubicBezTo>
                <a:cubicBezTo>
                  <a:pt x="419" y="1394"/>
                  <a:pt x="545" y="1423"/>
                  <a:pt x="660" y="1455"/>
                </a:cubicBezTo>
                <a:cubicBezTo>
                  <a:pt x="775" y="1487"/>
                  <a:pt x="874" y="1482"/>
                  <a:pt x="1035" y="1500"/>
                </a:cubicBezTo>
                <a:cubicBezTo>
                  <a:pt x="1196" y="1518"/>
                  <a:pt x="1460" y="1552"/>
                  <a:pt x="1625" y="1563"/>
                </a:cubicBezTo>
                <a:cubicBezTo>
                  <a:pt x="1790" y="1574"/>
                  <a:pt x="1920" y="1561"/>
                  <a:pt x="2027" y="1563"/>
                </a:cubicBezTo>
                <a:cubicBezTo>
                  <a:pt x="2134" y="1565"/>
                  <a:pt x="2216" y="1573"/>
                  <a:pt x="2265" y="1575"/>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2000"/>
          </a:p>
        </p:txBody>
      </p:sp>
      <p:grpSp>
        <p:nvGrpSpPr>
          <p:cNvPr id="26" name="画布 43"/>
          <p:cNvGrpSpPr/>
          <p:nvPr/>
        </p:nvGrpSpPr>
        <p:grpSpPr>
          <a:xfrm>
            <a:off x="4610745" y="1712402"/>
            <a:ext cx="4696123" cy="3847449"/>
            <a:chOff x="0" y="-268246"/>
            <a:chExt cx="2552700" cy="2517416"/>
          </a:xfrm>
        </p:grpSpPr>
        <p:sp>
          <p:nvSpPr>
            <p:cNvPr id="31" name="矩形 30"/>
            <p:cNvSpPr/>
            <p:nvPr/>
          </p:nvSpPr>
          <p:spPr>
            <a:xfrm>
              <a:off x="0" y="0"/>
              <a:ext cx="2552700" cy="2249170"/>
            </a:xfrm>
            <a:prstGeom prst="rect">
              <a:avLst/>
            </a:prstGeom>
            <a:noFill/>
            <a:ln>
              <a:noFill/>
            </a:ln>
          </p:spPr>
        </p:sp>
        <p:cxnSp>
          <p:nvCxnSpPr>
            <p:cNvPr id="33" name="Line 4"/>
            <p:cNvCxnSpPr>
              <a:cxnSpLocks noChangeShapeType="1"/>
            </p:cNvCxnSpPr>
            <p:nvPr/>
          </p:nvCxnSpPr>
          <p:spPr bwMode="auto">
            <a:xfrm flipH="1">
              <a:off x="112132" y="-108500"/>
              <a:ext cx="6712" cy="184649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 name="Text Box 5"/>
            <p:cNvSpPr txBox="1">
              <a:spLocks noChangeArrowheads="1"/>
            </p:cNvSpPr>
            <p:nvPr/>
          </p:nvSpPr>
          <p:spPr bwMode="auto">
            <a:xfrm>
              <a:off x="90994" y="-268246"/>
              <a:ext cx="102108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nSpc>
                  <a:spcPts val="1660"/>
                </a:lnSpc>
                <a:spcBef>
                  <a:spcPts val="1200"/>
                </a:spcBef>
                <a:spcAft>
                  <a:spcPts val="0"/>
                </a:spcAft>
              </a:pPr>
              <a:r>
                <a:rPr lang="zh-CN" sz="2000" dirty="0">
                  <a:cs typeface="宋体" panose="02010600030101010101" pitchFamily="2" charset="-122"/>
                </a:rPr>
                <a:t>软件故障率</a:t>
              </a:r>
            </a:p>
          </p:txBody>
        </p:sp>
        <p:sp>
          <p:nvSpPr>
            <p:cNvPr id="39" name="Text Box 7"/>
            <p:cNvSpPr txBox="1">
              <a:spLocks noChangeArrowheads="1"/>
            </p:cNvSpPr>
            <p:nvPr/>
          </p:nvSpPr>
          <p:spPr bwMode="auto">
            <a:xfrm>
              <a:off x="1598032" y="1737995"/>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Bef>
                  <a:spcPts val="1200"/>
                </a:spcBef>
                <a:spcAft>
                  <a:spcPts val="0"/>
                </a:spcAft>
              </a:pPr>
              <a:r>
                <a:rPr lang="zh-CN" sz="2000" dirty="0">
                  <a:cs typeface="宋体" panose="02010600030101010101" pitchFamily="2" charset="-122"/>
                </a:rPr>
                <a:t>时间</a:t>
              </a:r>
            </a:p>
          </p:txBody>
        </p:sp>
        <p:cxnSp>
          <p:nvCxnSpPr>
            <p:cNvPr id="40" name="Line 10"/>
            <p:cNvCxnSpPr>
              <a:cxnSpLocks noChangeShapeType="1"/>
            </p:cNvCxnSpPr>
            <p:nvPr/>
          </p:nvCxnSpPr>
          <p:spPr bwMode="auto">
            <a:xfrm>
              <a:off x="66412" y="1737360"/>
              <a:ext cx="1914525" cy="6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Freeform 11"/>
            <p:cNvSpPr>
              <a:spLocks/>
            </p:cNvSpPr>
            <p:nvPr/>
          </p:nvSpPr>
          <p:spPr bwMode="auto">
            <a:xfrm>
              <a:off x="110141" y="761953"/>
              <a:ext cx="1753835" cy="888920"/>
            </a:xfrm>
            <a:custGeom>
              <a:avLst/>
              <a:gdLst>
                <a:gd name="T0" fmla="*/ 0 w 2265"/>
                <a:gd name="T1" fmla="*/ 0 h 1575"/>
                <a:gd name="T2" fmla="*/ 17 w 2265"/>
                <a:gd name="T3" fmla="*/ 114 h 1575"/>
                <a:gd name="T4" fmla="*/ 75 w 2265"/>
                <a:gd name="T5" fmla="*/ 465 h 1575"/>
                <a:gd name="T6" fmla="*/ 150 w 2265"/>
                <a:gd name="T7" fmla="*/ 675 h 1575"/>
                <a:gd name="T8" fmla="*/ 218 w 2265"/>
                <a:gd name="T9" fmla="*/ 919 h 1575"/>
                <a:gd name="T10" fmla="*/ 345 w 2265"/>
                <a:gd name="T11" fmla="*/ 1305 h 1575"/>
                <a:gd name="T12" fmla="*/ 660 w 2265"/>
                <a:gd name="T13" fmla="*/ 1455 h 1575"/>
                <a:gd name="T14" fmla="*/ 1035 w 2265"/>
                <a:gd name="T15" fmla="*/ 1500 h 1575"/>
                <a:gd name="T16" fmla="*/ 1625 w 2265"/>
                <a:gd name="T17" fmla="*/ 1563 h 1575"/>
                <a:gd name="T18" fmla="*/ 2027 w 2265"/>
                <a:gd name="T19" fmla="*/ 1563 h 1575"/>
                <a:gd name="T20" fmla="*/ 2265 w 2265"/>
                <a:gd name="T21" fmla="*/ 1575 h 1575"/>
                <a:gd name="connsiteX0" fmla="*/ 0 w 10413"/>
                <a:gd name="connsiteY0" fmla="*/ 0 h 10699"/>
                <a:gd name="connsiteX1" fmla="*/ 488 w 10413"/>
                <a:gd name="connsiteY1" fmla="*/ 1423 h 10699"/>
                <a:gd name="connsiteX2" fmla="*/ 744 w 10413"/>
                <a:gd name="connsiteY2" fmla="*/ 3651 h 10699"/>
                <a:gd name="connsiteX3" fmla="*/ 1075 w 10413"/>
                <a:gd name="connsiteY3" fmla="*/ 4985 h 10699"/>
                <a:gd name="connsiteX4" fmla="*/ 1375 w 10413"/>
                <a:gd name="connsiteY4" fmla="*/ 6534 h 10699"/>
                <a:gd name="connsiteX5" fmla="*/ 1936 w 10413"/>
                <a:gd name="connsiteY5" fmla="*/ 8985 h 10699"/>
                <a:gd name="connsiteX6" fmla="*/ 3327 w 10413"/>
                <a:gd name="connsiteY6" fmla="*/ 9937 h 10699"/>
                <a:gd name="connsiteX7" fmla="*/ 4983 w 10413"/>
                <a:gd name="connsiteY7" fmla="*/ 10223 h 10699"/>
                <a:gd name="connsiteX8" fmla="*/ 7587 w 10413"/>
                <a:gd name="connsiteY8" fmla="*/ 10623 h 10699"/>
                <a:gd name="connsiteX9" fmla="*/ 9362 w 10413"/>
                <a:gd name="connsiteY9" fmla="*/ 10623 h 10699"/>
                <a:gd name="connsiteX10" fmla="*/ 10413 w 10413"/>
                <a:gd name="connsiteY10" fmla="*/ 10699 h 10699"/>
                <a:gd name="connsiteX0" fmla="*/ 0 w 10413"/>
                <a:gd name="connsiteY0" fmla="*/ 0 h 10699"/>
                <a:gd name="connsiteX1" fmla="*/ 575 w 10413"/>
                <a:gd name="connsiteY1" fmla="*/ 2820 h 10699"/>
                <a:gd name="connsiteX2" fmla="*/ 744 w 10413"/>
                <a:gd name="connsiteY2" fmla="*/ 3651 h 10699"/>
                <a:gd name="connsiteX3" fmla="*/ 1075 w 10413"/>
                <a:gd name="connsiteY3" fmla="*/ 4985 h 10699"/>
                <a:gd name="connsiteX4" fmla="*/ 1375 w 10413"/>
                <a:gd name="connsiteY4" fmla="*/ 6534 h 10699"/>
                <a:gd name="connsiteX5" fmla="*/ 1936 w 10413"/>
                <a:gd name="connsiteY5" fmla="*/ 8985 h 10699"/>
                <a:gd name="connsiteX6" fmla="*/ 3327 w 10413"/>
                <a:gd name="connsiteY6" fmla="*/ 9937 h 10699"/>
                <a:gd name="connsiteX7" fmla="*/ 4983 w 10413"/>
                <a:gd name="connsiteY7" fmla="*/ 10223 h 10699"/>
                <a:gd name="connsiteX8" fmla="*/ 7587 w 10413"/>
                <a:gd name="connsiteY8" fmla="*/ 10623 h 10699"/>
                <a:gd name="connsiteX9" fmla="*/ 9362 w 10413"/>
                <a:gd name="connsiteY9" fmla="*/ 10623 h 10699"/>
                <a:gd name="connsiteX10" fmla="*/ 10413 w 10413"/>
                <a:gd name="connsiteY10" fmla="*/ 10699 h 10699"/>
                <a:gd name="connsiteX0" fmla="*/ 0 w 10435"/>
                <a:gd name="connsiteY0" fmla="*/ 0 h 8822"/>
                <a:gd name="connsiteX1" fmla="*/ 597 w 10435"/>
                <a:gd name="connsiteY1" fmla="*/ 943 h 8822"/>
                <a:gd name="connsiteX2" fmla="*/ 766 w 10435"/>
                <a:gd name="connsiteY2" fmla="*/ 1774 h 8822"/>
                <a:gd name="connsiteX3" fmla="*/ 1097 w 10435"/>
                <a:gd name="connsiteY3" fmla="*/ 3108 h 8822"/>
                <a:gd name="connsiteX4" fmla="*/ 1397 w 10435"/>
                <a:gd name="connsiteY4" fmla="*/ 4657 h 8822"/>
                <a:gd name="connsiteX5" fmla="*/ 1958 w 10435"/>
                <a:gd name="connsiteY5" fmla="*/ 7108 h 8822"/>
                <a:gd name="connsiteX6" fmla="*/ 3349 w 10435"/>
                <a:gd name="connsiteY6" fmla="*/ 8060 h 8822"/>
                <a:gd name="connsiteX7" fmla="*/ 5005 w 10435"/>
                <a:gd name="connsiteY7" fmla="*/ 8346 h 8822"/>
                <a:gd name="connsiteX8" fmla="*/ 7609 w 10435"/>
                <a:gd name="connsiteY8" fmla="*/ 8746 h 8822"/>
                <a:gd name="connsiteX9" fmla="*/ 9384 w 10435"/>
                <a:gd name="connsiteY9" fmla="*/ 8746 h 8822"/>
                <a:gd name="connsiteX10" fmla="*/ 10435 w 10435"/>
                <a:gd name="connsiteY10" fmla="*/ 8822 h 8822"/>
                <a:gd name="connsiteX0" fmla="*/ 0 w 10000"/>
                <a:gd name="connsiteY0" fmla="*/ 0 h 10000"/>
                <a:gd name="connsiteX1" fmla="*/ 572 w 10000"/>
                <a:gd name="connsiteY1" fmla="*/ 1069 h 10000"/>
                <a:gd name="connsiteX2" fmla="*/ 755 w 10000"/>
                <a:gd name="connsiteY2" fmla="*/ 2456 h 10000"/>
                <a:gd name="connsiteX3" fmla="*/ 1051 w 10000"/>
                <a:gd name="connsiteY3" fmla="*/ 3523 h 10000"/>
                <a:gd name="connsiteX4" fmla="*/ 1339 w 10000"/>
                <a:gd name="connsiteY4" fmla="*/ 5279 h 10000"/>
                <a:gd name="connsiteX5" fmla="*/ 1876 w 10000"/>
                <a:gd name="connsiteY5" fmla="*/ 8057 h 10000"/>
                <a:gd name="connsiteX6" fmla="*/ 3209 w 10000"/>
                <a:gd name="connsiteY6" fmla="*/ 9136 h 10000"/>
                <a:gd name="connsiteX7" fmla="*/ 4796 w 10000"/>
                <a:gd name="connsiteY7" fmla="*/ 9460 h 10000"/>
                <a:gd name="connsiteX8" fmla="*/ 7292 w 10000"/>
                <a:gd name="connsiteY8" fmla="*/ 9914 h 10000"/>
                <a:gd name="connsiteX9" fmla="*/ 8993 w 10000"/>
                <a:gd name="connsiteY9" fmla="*/ 9914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0" y="0"/>
                  </a:moveTo>
                  <a:cubicBezTo>
                    <a:pt x="12" y="151"/>
                    <a:pt x="446" y="660"/>
                    <a:pt x="572" y="1069"/>
                  </a:cubicBezTo>
                  <a:cubicBezTo>
                    <a:pt x="698" y="1478"/>
                    <a:pt x="676" y="2047"/>
                    <a:pt x="755" y="2456"/>
                  </a:cubicBezTo>
                  <a:cubicBezTo>
                    <a:pt x="835" y="2865"/>
                    <a:pt x="954" y="3053"/>
                    <a:pt x="1051" y="3523"/>
                  </a:cubicBezTo>
                  <a:cubicBezTo>
                    <a:pt x="1148" y="3993"/>
                    <a:pt x="1204" y="4523"/>
                    <a:pt x="1339" y="5279"/>
                  </a:cubicBezTo>
                  <a:cubicBezTo>
                    <a:pt x="1475" y="6035"/>
                    <a:pt x="1563" y="7417"/>
                    <a:pt x="1876" y="8057"/>
                  </a:cubicBezTo>
                  <a:cubicBezTo>
                    <a:pt x="2190" y="8698"/>
                    <a:pt x="2723" y="8906"/>
                    <a:pt x="3209" y="9136"/>
                  </a:cubicBezTo>
                  <a:cubicBezTo>
                    <a:pt x="3696" y="9366"/>
                    <a:pt x="4115" y="9331"/>
                    <a:pt x="4796" y="9460"/>
                  </a:cubicBezTo>
                  <a:cubicBezTo>
                    <a:pt x="5477" y="9590"/>
                    <a:pt x="6594" y="9835"/>
                    <a:pt x="7292" y="9914"/>
                  </a:cubicBezTo>
                  <a:cubicBezTo>
                    <a:pt x="7990" y="9993"/>
                    <a:pt x="8540" y="9899"/>
                    <a:pt x="8993" y="9914"/>
                  </a:cubicBezTo>
                  <a:cubicBezTo>
                    <a:pt x="9446" y="9929"/>
                    <a:pt x="9793" y="9985"/>
                    <a:pt x="10000" y="10000"/>
                  </a:cubicBezTo>
                </a:path>
              </a:pathLst>
            </a:custGeom>
            <a:noFill/>
            <a:ln w="9525" cap="flat" cmpd="sng">
              <a:solidFill>
                <a:srgbClr val="000000"/>
              </a:solidFill>
              <a:prstDash val="lgDashDotDot"/>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2000"/>
            </a:p>
          </p:txBody>
        </p:sp>
      </p:grpSp>
      <p:sp>
        <p:nvSpPr>
          <p:cNvPr id="46" name="Freeform 11"/>
          <p:cNvSpPr>
            <a:spLocks/>
          </p:cNvSpPr>
          <p:nvPr/>
        </p:nvSpPr>
        <p:spPr bwMode="auto">
          <a:xfrm>
            <a:off x="4813367" y="3153815"/>
            <a:ext cx="3387877" cy="1479452"/>
          </a:xfrm>
          <a:custGeom>
            <a:avLst/>
            <a:gdLst>
              <a:gd name="T0" fmla="*/ 0 w 2265"/>
              <a:gd name="T1" fmla="*/ 0 h 1575"/>
              <a:gd name="T2" fmla="*/ 17 w 2265"/>
              <a:gd name="T3" fmla="*/ 114 h 1575"/>
              <a:gd name="T4" fmla="*/ 75 w 2265"/>
              <a:gd name="T5" fmla="*/ 465 h 1575"/>
              <a:gd name="T6" fmla="*/ 150 w 2265"/>
              <a:gd name="T7" fmla="*/ 675 h 1575"/>
              <a:gd name="T8" fmla="*/ 218 w 2265"/>
              <a:gd name="T9" fmla="*/ 919 h 1575"/>
              <a:gd name="T10" fmla="*/ 345 w 2265"/>
              <a:gd name="T11" fmla="*/ 1305 h 1575"/>
              <a:gd name="T12" fmla="*/ 660 w 2265"/>
              <a:gd name="T13" fmla="*/ 1455 h 1575"/>
              <a:gd name="T14" fmla="*/ 1035 w 2265"/>
              <a:gd name="T15" fmla="*/ 1500 h 1575"/>
              <a:gd name="T16" fmla="*/ 1625 w 2265"/>
              <a:gd name="T17" fmla="*/ 1563 h 1575"/>
              <a:gd name="T18" fmla="*/ 2027 w 2265"/>
              <a:gd name="T19" fmla="*/ 1563 h 1575"/>
              <a:gd name="T20" fmla="*/ 2265 w 2265"/>
              <a:gd name="T21" fmla="*/ 1575 h 1575"/>
              <a:gd name="connsiteX0" fmla="*/ 0 w 10957"/>
              <a:gd name="connsiteY0" fmla="*/ 0 h 10480"/>
              <a:gd name="connsiteX1" fmla="*/ 1032 w 10957"/>
              <a:gd name="connsiteY1" fmla="*/ 1204 h 10480"/>
              <a:gd name="connsiteX2" fmla="*/ 1288 w 10957"/>
              <a:gd name="connsiteY2" fmla="*/ 3432 h 10480"/>
              <a:gd name="connsiteX3" fmla="*/ 1619 w 10957"/>
              <a:gd name="connsiteY3" fmla="*/ 4766 h 10480"/>
              <a:gd name="connsiteX4" fmla="*/ 1919 w 10957"/>
              <a:gd name="connsiteY4" fmla="*/ 6315 h 10480"/>
              <a:gd name="connsiteX5" fmla="*/ 2480 w 10957"/>
              <a:gd name="connsiteY5" fmla="*/ 8766 h 10480"/>
              <a:gd name="connsiteX6" fmla="*/ 3871 w 10957"/>
              <a:gd name="connsiteY6" fmla="*/ 9718 h 10480"/>
              <a:gd name="connsiteX7" fmla="*/ 5527 w 10957"/>
              <a:gd name="connsiteY7" fmla="*/ 10004 h 10480"/>
              <a:gd name="connsiteX8" fmla="*/ 8131 w 10957"/>
              <a:gd name="connsiteY8" fmla="*/ 10404 h 10480"/>
              <a:gd name="connsiteX9" fmla="*/ 9906 w 10957"/>
              <a:gd name="connsiteY9" fmla="*/ 10404 h 10480"/>
              <a:gd name="connsiteX10" fmla="*/ 10957 w 10957"/>
              <a:gd name="connsiteY10" fmla="*/ 10480 h 10480"/>
              <a:gd name="connsiteX0" fmla="*/ 0 w 10957"/>
              <a:gd name="connsiteY0" fmla="*/ 0 h 10480"/>
              <a:gd name="connsiteX1" fmla="*/ 989 w 10957"/>
              <a:gd name="connsiteY1" fmla="*/ 2165 h 10480"/>
              <a:gd name="connsiteX2" fmla="*/ 1288 w 10957"/>
              <a:gd name="connsiteY2" fmla="*/ 3432 h 10480"/>
              <a:gd name="connsiteX3" fmla="*/ 1619 w 10957"/>
              <a:gd name="connsiteY3" fmla="*/ 4766 h 10480"/>
              <a:gd name="connsiteX4" fmla="*/ 1919 w 10957"/>
              <a:gd name="connsiteY4" fmla="*/ 6315 h 10480"/>
              <a:gd name="connsiteX5" fmla="*/ 2480 w 10957"/>
              <a:gd name="connsiteY5" fmla="*/ 8766 h 10480"/>
              <a:gd name="connsiteX6" fmla="*/ 3871 w 10957"/>
              <a:gd name="connsiteY6" fmla="*/ 9718 h 10480"/>
              <a:gd name="connsiteX7" fmla="*/ 5527 w 10957"/>
              <a:gd name="connsiteY7" fmla="*/ 10004 h 10480"/>
              <a:gd name="connsiteX8" fmla="*/ 8131 w 10957"/>
              <a:gd name="connsiteY8" fmla="*/ 10404 h 10480"/>
              <a:gd name="connsiteX9" fmla="*/ 9906 w 10957"/>
              <a:gd name="connsiteY9" fmla="*/ 10404 h 10480"/>
              <a:gd name="connsiteX10" fmla="*/ 10957 w 10957"/>
              <a:gd name="connsiteY10" fmla="*/ 10480 h 10480"/>
              <a:gd name="connsiteX0" fmla="*/ 0 w 10957"/>
              <a:gd name="connsiteY0" fmla="*/ 0 h 9607"/>
              <a:gd name="connsiteX1" fmla="*/ 989 w 10957"/>
              <a:gd name="connsiteY1" fmla="*/ 1292 h 9607"/>
              <a:gd name="connsiteX2" fmla="*/ 1288 w 10957"/>
              <a:gd name="connsiteY2" fmla="*/ 2559 h 9607"/>
              <a:gd name="connsiteX3" fmla="*/ 1619 w 10957"/>
              <a:gd name="connsiteY3" fmla="*/ 3893 h 9607"/>
              <a:gd name="connsiteX4" fmla="*/ 1919 w 10957"/>
              <a:gd name="connsiteY4" fmla="*/ 5442 h 9607"/>
              <a:gd name="connsiteX5" fmla="*/ 2480 w 10957"/>
              <a:gd name="connsiteY5" fmla="*/ 7893 h 9607"/>
              <a:gd name="connsiteX6" fmla="*/ 3871 w 10957"/>
              <a:gd name="connsiteY6" fmla="*/ 8845 h 9607"/>
              <a:gd name="connsiteX7" fmla="*/ 5527 w 10957"/>
              <a:gd name="connsiteY7" fmla="*/ 9131 h 9607"/>
              <a:gd name="connsiteX8" fmla="*/ 8131 w 10957"/>
              <a:gd name="connsiteY8" fmla="*/ 9531 h 9607"/>
              <a:gd name="connsiteX9" fmla="*/ 9906 w 10957"/>
              <a:gd name="connsiteY9" fmla="*/ 9531 h 9607"/>
              <a:gd name="connsiteX10" fmla="*/ 10957 w 10957"/>
              <a:gd name="connsiteY10" fmla="*/ 9607 h 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57" h="9607">
                <a:moveTo>
                  <a:pt x="0" y="0"/>
                </a:moveTo>
                <a:cubicBezTo>
                  <a:pt x="13" y="133"/>
                  <a:pt x="774" y="865"/>
                  <a:pt x="989" y="1292"/>
                </a:cubicBezTo>
                <a:cubicBezTo>
                  <a:pt x="1204" y="1719"/>
                  <a:pt x="1183" y="2126"/>
                  <a:pt x="1288" y="2559"/>
                </a:cubicBezTo>
                <a:cubicBezTo>
                  <a:pt x="1393" y="2993"/>
                  <a:pt x="1513" y="3410"/>
                  <a:pt x="1619" y="3893"/>
                </a:cubicBezTo>
                <a:cubicBezTo>
                  <a:pt x="1725" y="4375"/>
                  <a:pt x="1778" y="4775"/>
                  <a:pt x="1919" y="5442"/>
                </a:cubicBezTo>
                <a:cubicBezTo>
                  <a:pt x="2061" y="6109"/>
                  <a:pt x="2153" y="7328"/>
                  <a:pt x="2480" y="7893"/>
                </a:cubicBezTo>
                <a:cubicBezTo>
                  <a:pt x="2807" y="8458"/>
                  <a:pt x="3363" y="8642"/>
                  <a:pt x="3871" y="8845"/>
                </a:cubicBezTo>
                <a:cubicBezTo>
                  <a:pt x="4379" y="9048"/>
                  <a:pt x="4816" y="9017"/>
                  <a:pt x="5527" y="9131"/>
                </a:cubicBezTo>
                <a:cubicBezTo>
                  <a:pt x="6237" y="9245"/>
                  <a:pt x="7403" y="9461"/>
                  <a:pt x="8131" y="9531"/>
                </a:cubicBezTo>
                <a:cubicBezTo>
                  <a:pt x="8860" y="9601"/>
                  <a:pt x="9434" y="9518"/>
                  <a:pt x="9906" y="9531"/>
                </a:cubicBezTo>
                <a:cubicBezTo>
                  <a:pt x="10379" y="9544"/>
                  <a:pt x="10741" y="9594"/>
                  <a:pt x="10957" y="9607"/>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2000"/>
          </a:p>
        </p:txBody>
      </p:sp>
      <p:sp>
        <p:nvSpPr>
          <p:cNvPr id="49" name="Freeform 11"/>
          <p:cNvSpPr>
            <a:spLocks/>
          </p:cNvSpPr>
          <p:nvPr/>
        </p:nvSpPr>
        <p:spPr bwMode="auto">
          <a:xfrm>
            <a:off x="4829380" y="3163255"/>
            <a:ext cx="3616222" cy="1398764"/>
          </a:xfrm>
          <a:custGeom>
            <a:avLst/>
            <a:gdLst>
              <a:gd name="T0" fmla="*/ 0 w 2265"/>
              <a:gd name="T1" fmla="*/ 0 h 1575"/>
              <a:gd name="T2" fmla="*/ 17 w 2265"/>
              <a:gd name="T3" fmla="*/ 114 h 1575"/>
              <a:gd name="T4" fmla="*/ 75 w 2265"/>
              <a:gd name="T5" fmla="*/ 465 h 1575"/>
              <a:gd name="T6" fmla="*/ 150 w 2265"/>
              <a:gd name="T7" fmla="*/ 675 h 1575"/>
              <a:gd name="T8" fmla="*/ 218 w 2265"/>
              <a:gd name="T9" fmla="*/ 919 h 1575"/>
              <a:gd name="T10" fmla="*/ 345 w 2265"/>
              <a:gd name="T11" fmla="*/ 1305 h 1575"/>
              <a:gd name="T12" fmla="*/ 660 w 2265"/>
              <a:gd name="T13" fmla="*/ 1455 h 1575"/>
              <a:gd name="T14" fmla="*/ 1035 w 2265"/>
              <a:gd name="T15" fmla="*/ 1500 h 1575"/>
              <a:gd name="T16" fmla="*/ 1625 w 2265"/>
              <a:gd name="T17" fmla="*/ 1563 h 1575"/>
              <a:gd name="T18" fmla="*/ 2027 w 2265"/>
              <a:gd name="T19" fmla="*/ 1563 h 1575"/>
              <a:gd name="T20" fmla="*/ 2265 w 2265"/>
              <a:gd name="T21" fmla="*/ 1575 h 1575"/>
              <a:gd name="connsiteX0" fmla="*/ 0 w 11870"/>
              <a:gd name="connsiteY0" fmla="*/ 186 h 9400"/>
              <a:gd name="connsiteX1" fmla="*/ 1945 w 11870"/>
              <a:gd name="connsiteY1" fmla="*/ 124 h 9400"/>
              <a:gd name="connsiteX2" fmla="*/ 2201 w 11870"/>
              <a:gd name="connsiteY2" fmla="*/ 2352 h 9400"/>
              <a:gd name="connsiteX3" fmla="*/ 2532 w 11870"/>
              <a:gd name="connsiteY3" fmla="*/ 3686 h 9400"/>
              <a:gd name="connsiteX4" fmla="*/ 2832 w 11870"/>
              <a:gd name="connsiteY4" fmla="*/ 5235 h 9400"/>
              <a:gd name="connsiteX5" fmla="*/ 3393 w 11870"/>
              <a:gd name="connsiteY5" fmla="*/ 7686 h 9400"/>
              <a:gd name="connsiteX6" fmla="*/ 4784 w 11870"/>
              <a:gd name="connsiteY6" fmla="*/ 8638 h 9400"/>
              <a:gd name="connsiteX7" fmla="*/ 6440 w 11870"/>
              <a:gd name="connsiteY7" fmla="*/ 8924 h 9400"/>
              <a:gd name="connsiteX8" fmla="*/ 9044 w 11870"/>
              <a:gd name="connsiteY8" fmla="*/ 9324 h 9400"/>
              <a:gd name="connsiteX9" fmla="*/ 10819 w 11870"/>
              <a:gd name="connsiteY9" fmla="*/ 9324 h 9400"/>
              <a:gd name="connsiteX10" fmla="*/ 11870 w 11870"/>
              <a:gd name="connsiteY10" fmla="*/ 9400 h 9400"/>
              <a:gd name="connsiteX0" fmla="*/ 0 w 10000"/>
              <a:gd name="connsiteY0" fmla="*/ 0 h 9802"/>
              <a:gd name="connsiteX1" fmla="*/ 1346 w 10000"/>
              <a:gd name="connsiteY1" fmla="*/ 1142 h 9802"/>
              <a:gd name="connsiteX2" fmla="*/ 1854 w 10000"/>
              <a:gd name="connsiteY2" fmla="*/ 2304 h 9802"/>
              <a:gd name="connsiteX3" fmla="*/ 2133 w 10000"/>
              <a:gd name="connsiteY3" fmla="*/ 3723 h 9802"/>
              <a:gd name="connsiteX4" fmla="*/ 2386 w 10000"/>
              <a:gd name="connsiteY4" fmla="*/ 5371 h 9802"/>
              <a:gd name="connsiteX5" fmla="*/ 2858 w 10000"/>
              <a:gd name="connsiteY5" fmla="*/ 7979 h 9802"/>
              <a:gd name="connsiteX6" fmla="*/ 4030 w 10000"/>
              <a:gd name="connsiteY6" fmla="*/ 8991 h 9802"/>
              <a:gd name="connsiteX7" fmla="*/ 5425 w 10000"/>
              <a:gd name="connsiteY7" fmla="*/ 9296 h 9802"/>
              <a:gd name="connsiteX8" fmla="*/ 7619 w 10000"/>
              <a:gd name="connsiteY8" fmla="*/ 9721 h 9802"/>
              <a:gd name="connsiteX9" fmla="*/ 9115 w 10000"/>
              <a:gd name="connsiteY9" fmla="*/ 9721 h 9802"/>
              <a:gd name="connsiteX10" fmla="*/ 10000 w 10000"/>
              <a:gd name="connsiteY10" fmla="*/ 9802 h 9802"/>
              <a:gd name="connsiteX0" fmla="*/ 0 w 10000"/>
              <a:gd name="connsiteY0" fmla="*/ 0 h 10000"/>
              <a:gd name="connsiteX1" fmla="*/ 1346 w 10000"/>
              <a:gd name="connsiteY1" fmla="*/ 1165 h 10000"/>
              <a:gd name="connsiteX2" fmla="*/ 1854 w 10000"/>
              <a:gd name="connsiteY2" fmla="*/ 2967 h 10000"/>
              <a:gd name="connsiteX3" fmla="*/ 2133 w 10000"/>
              <a:gd name="connsiteY3" fmla="*/ 3798 h 10000"/>
              <a:gd name="connsiteX4" fmla="*/ 2386 w 10000"/>
              <a:gd name="connsiteY4" fmla="*/ 5479 h 10000"/>
              <a:gd name="connsiteX5" fmla="*/ 2858 w 10000"/>
              <a:gd name="connsiteY5" fmla="*/ 8140 h 10000"/>
              <a:gd name="connsiteX6" fmla="*/ 4030 w 10000"/>
              <a:gd name="connsiteY6" fmla="*/ 9173 h 10000"/>
              <a:gd name="connsiteX7" fmla="*/ 5425 w 10000"/>
              <a:gd name="connsiteY7" fmla="*/ 9484 h 10000"/>
              <a:gd name="connsiteX8" fmla="*/ 7619 w 10000"/>
              <a:gd name="connsiteY8" fmla="*/ 9917 h 10000"/>
              <a:gd name="connsiteX9" fmla="*/ 9115 w 10000"/>
              <a:gd name="connsiteY9" fmla="*/ 9917 h 10000"/>
              <a:gd name="connsiteX10" fmla="*/ 10000 w 10000"/>
              <a:gd name="connsiteY10" fmla="*/ 10000 h 10000"/>
              <a:gd name="connsiteX0" fmla="*/ 0 w 10000"/>
              <a:gd name="connsiteY0" fmla="*/ 0 h 10000"/>
              <a:gd name="connsiteX1" fmla="*/ 1346 w 10000"/>
              <a:gd name="connsiteY1" fmla="*/ 1165 h 10000"/>
              <a:gd name="connsiteX2" fmla="*/ 1854 w 10000"/>
              <a:gd name="connsiteY2" fmla="*/ 2967 h 10000"/>
              <a:gd name="connsiteX3" fmla="*/ 2133 w 10000"/>
              <a:gd name="connsiteY3" fmla="*/ 3940 h 10000"/>
              <a:gd name="connsiteX4" fmla="*/ 2386 w 10000"/>
              <a:gd name="connsiteY4" fmla="*/ 5479 h 10000"/>
              <a:gd name="connsiteX5" fmla="*/ 2858 w 10000"/>
              <a:gd name="connsiteY5" fmla="*/ 8140 h 10000"/>
              <a:gd name="connsiteX6" fmla="*/ 4030 w 10000"/>
              <a:gd name="connsiteY6" fmla="*/ 9173 h 10000"/>
              <a:gd name="connsiteX7" fmla="*/ 5425 w 10000"/>
              <a:gd name="connsiteY7" fmla="*/ 9484 h 10000"/>
              <a:gd name="connsiteX8" fmla="*/ 7619 w 10000"/>
              <a:gd name="connsiteY8" fmla="*/ 9917 h 10000"/>
              <a:gd name="connsiteX9" fmla="*/ 9115 w 10000"/>
              <a:gd name="connsiteY9" fmla="*/ 9917 h 10000"/>
              <a:gd name="connsiteX10" fmla="*/ 10000 w 10000"/>
              <a:gd name="connsiteY10" fmla="*/ 10000 h 10000"/>
              <a:gd name="connsiteX0" fmla="*/ 0 w 10000"/>
              <a:gd name="connsiteY0" fmla="*/ 0 h 10000"/>
              <a:gd name="connsiteX1" fmla="*/ 1346 w 10000"/>
              <a:gd name="connsiteY1" fmla="*/ 1165 h 10000"/>
              <a:gd name="connsiteX2" fmla="*/ 1854 w 10000"/>
              <a:gd name="connsiteY2" fmla="*/ 2967 h 10000"/>
              <a:gd name="connsiteX3" fmla="*/ 2133 w 10000"/>
              <a:gd name="connsiteY3" fmla="*/ 3940 h 10000"/>
              <a:gd name="connsiteX4" fmla="*/ 2368 w 10000"/>
              <a:gd name="connsiteY4" fmla="*/ 5953 h 10000"/>
              <a:gd name="connsiteX5" fmla="*/ 2858 w 10000"/>
              <a:gd name="connsiteY5" fmla="*/ 8140 h 10000"/>
              <a:gd name="connsiteX6" fmla="*/ 4030 w 10000"/>
              <a:gd name="connsiteY6" fmla="*/ 9173 h 10000"/>
              <a:gd name="connsiteX7" fmla="*/ 5425 w 10000"/>
              <a:gd name="connsiteY7" fmla="*/ 9484 h 10000"/>
              <a:gd name="connsiteX8" fmla="*/ 7619 w 10000"/>
              <a:gd name="connsiteY8" fmla="*/ 9917 h 10000"/>
              <a:gd name="connsiteX9" fmla="*/ 9115 w 10000"/>
              <a:gd name="connsiteY9" fmla="*/ 9917 h 10000"/>
              <a:gd name="connsiteX10" fmla="*/ 10000 w 10000"/>
              <a:gd name="connsiteY10" fmla="*/ 10000 h 10000"/>
              <a:gd name="connsiteX0" fmla="*/ 0 w 9853"/>
              <a:gd name="connsiteY0" fmla="*/ 0 h 9858"/>
              <a:gd name="connsiteX1" fmla="*/ 1199 w 9853"/>
              <a:gd name="connsiteY1" fmla="*/ 1023 h 9858"/>
              <a:gd name="connsiteX2" fmla="*/ 1707 w 9853"/>
              <a:gd name="connsiteY2" fmla="*/ 2825 h 9858"/>
              <a:gd name="connsiteX3" fmla="*/ 1986 w 9853"/>
              <a:gd name="connsiteY3" fmla="*/ 3798 h 9858"/>
              <a:gd name="connsiteX4" fmla="*/ 2221 w 9853"/>
              <a:gd name="connsiteY4" fmla="*/ 5811 h 9858"/>
              <a:gd name="connsiteX5" fmla="*/ 2711 w 9853"/>
              <a:gd name="connsiteY5" fmla="*/ 7998 h 9858"/>
              <a:gd name="connsiteX6" fmla="*/ 3883 w 9853"/>
              <a:gd name="connsiteY6" fmla="*/ 9031 h 9858"/>
              <a:gd name="connsiteX7" fmla="*/ 5278 w 9853"/>
              <a:gd name="connsiteY7" fmla="*/ 9342 h 9858"/>
              <a:gd name="connsiteX8" fmla="*/ 7472 w 9853"/>
              <a:gd name="connsiteY8" fmla="*/ 9775 h 9858"/>
              <a:gd name="connsiteX9" fmla="*/ 8968 w 9853"/>
              <a:gd name="connsiteY9" fmla="*/ 9775 h 9858"/>
              <a:gd name="connsiteX10" fmla="*/ 9853 w 9853"/>
              <a:gd name="connsiteY10" fmla="*/ 9858 h 9858"/>
              <a:gd name="connsiteX0" fmla="*/ 0 w 10000"/>
              <a:gd name="connsiteY0" fmla="*/ 0 h 10000"/>
              <a:gd name="connsiteX1" fmla="*/ 1236 w 10000"/>
              <a:gd name="connsiteY1" fmla="*/ 1903 h 10000"/>
              <a:gd name="connsiteX2" fmla="*/ 1732 w 10000"/>
              <a:gd name="connsiteY2" fmla="*/ 2866 h 10000"/>
              <a:gd name="connsiteX3" fmla="*/ 2016 w 10000"/>
              <a:gd name="connsiteY3" fmla="*/ 3853 h 10000"/>
              <a:gd name="connsiteX4" fmla="*/ 2254 w 10000"/>
              <a:gd name="connsiteY4" fmla="*/ 5895 h 10000"/>
              <a:gd name="connsiteX5" fmla="*/ 2751 w 10000"/>
              <a:gd name="connsiteY5" fmla="*/ 8113 h 10000"/>
              <a:gd name="connsiteX6" fmla="*/ 3941 w 10000"/>
              <a:gd name="connsiteY6" fmla="*/ 9161 h 10000"/>
              <a:gd name="connsiteX7" fmla="*/ 5357 w 10000"/>
              <a:gd name="connsiteY7" fmla="*/ 9477 h 10000"/>
              <a:gd name="connsiteX8" fmla="*/ 7583 w 10000"/>
              <a:gd name="connsiteY8" fmla="*/ 9916 h 10000"/>
              <a:gd name="connsiteX9" fmla="*/ 9102 w 10000"/>
              <a:gd name="connsiteY9" fmla="*/ 9916 h 10000"/>
              <a:gd name="connsiteX10" fmla="*/ 10000 w 10000"/>
              <a:gd name="connsiteY10" fmla="*/ 10000 h 10000"/>
              <a:gd name="connsiteX0" fmla="*/ 0 w 10000"/>
              <a:gd name="connsiteY0" fmla="*/ 0 h 10000"/>
              <a:gd name="connsiteX1" fmla="*/ 1236 w 10000"/>
              <a:gd name="connsiteY1" fmla="*/ 1903 h 10000"/>
              <a:gd name="connsiteX2" fmla="*/ 1732 w 10000"/>
              <a:gd name="connsiteY2" fmla="*/ 3299 h 10000"/>
              <a:gd name="connsiteX3" fmla="*/ 2016 w 10000"/>
              <a:gd name="connsiteY3" fmla="*/ 3853 h 10000"/>
              <a:gd name="connsiteX4" fmla="*/ 2254 w 10000"/>
              <a:gd name="connsiteY4" fmla="*/ 5895 h 10000"/>
              <a:gd name="connsiteX5" fmla="*/ 2751 w 10000"/>
              <a:gd name="connsiteY5" fmla="*/ 8113 h 10000"/>
              <a:gd name="connsiteX6" fmla="*/ 3941 w 10000"/>
              <a:gd name="connsiteY6" fmla="*/ 9161 h 10000"/>
              <a:gd name="connsiteX7" fmla="*/ 5357 w 10000"/>
              <a:gd name="connsiteY7" fmla="*/ 9477 h 10000"/>
              <a:gd name="connsiteX8" fmla="*/ 7583 w 10000"/>
              <a:gd name="connsiteY8" fmla="*/ 9916 h 10000"/>
              <a:gd name="connsiteX9" fmla="*/ 9102 w 10000"/>
              <a:gd name="connsiteY9" fmla="*/ 9916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0" y="0"/>
                </a:moveTo>
                <a:cubicBezTo>
                  <a:pt x="11" y="146"/>
                  <a:pt x="947" y="1353"/>
                  <a:pt x="1236" y="1903"/>
                </a:cubicBezTo>
                <a:cubicBezTo>
                  <a:pt x="1525" y="2453"/>
                  <a:pt x="1602" y="2974"/>
                  <a:pt x="1732" y="3299"/>
                </a:cubicBezTo>
                <a:cubicBezTo>
                  <a:pt x="1862" y="3624"/>
                  <a:pt x="1929" y="3420"/>
                  <a:pt x="2016" y="3853"/>
                </a:cubicBezTo>
                <a:cubicBezTo>
                  <a:pt x="2103" y="4286"/>
                  <a:pt x="2131" y="5185"/>
                  <a:pt x="2254" y="5895"/>
                </a:cubicBezTo>
                <a:cubicBezTo>
                  <a:pt x="2377" y="6605"/>
                  <a:pt x="2470" y="7569"/>
                  <a:pt x="2751" y="8113"/>
                </a:cubicBezTo>
                <a:cubicBezTo>
                  <a:pt x="3033" y="8657"/>
                  <a:pt x="3507" y="8937"/>
                  <a:pt x="3941" y="9161"/>
                </a:cubicBezTo>
                <a:cubicBezTo>
                  <a:pt x="4375" y="9384"/>
                  <a:pt x="4749" y="9350"/>
                  <a:pt x="5357" y="9477"/>
                </a:cubicBezTo>
                <a:cubicBezTo>
                  <a:pt x="5965" y="9601"/>
                  <a:pt x="6961" y="9840"/>
                  <a:pt x="7583" y="9916"/>
                </a:cubicBezTo>
                <a:cubicBezTo>
                  <a:pt x="8207" y="9994"/>
                  <a:pt x="8698" y="9902"/>
                  <a:pt x="9102" y="9916"/>
                </a:cubicBezTo>
                <a:cubicBezTo>
                  <a:pt x="9506" y="9931"/>
                  <a:pt x="9815" y="9986"/>
                  <a:pt x="10000" y="10000"/>
                </a:cubicBezTo>
              </a:path>
            </a:pathLst>
          </a:custGeom>
          <a:noFill/>
          <a:ln w="9525" cap="flat" cmpd="sng">
            <a:solidFill>
              <a:srgbClr val="000000"/>
            </a:solidFill>
            <a:prstDash val="lgDash"/>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2000"/>
          </a:p>
        </p:txBody>
      </p:sp>
      <p:sp>
        <p:nvSpPr>
          <p:cNvPr id="50" name="Text Box 38"/>
          <p:cNvSpPr txBox="1">
            <a:spLocks noChangeArrowheads="1"/>
          </p:cNvSpPr>
          <p:nvPr/>
        </p:nvSpPr>
        <p:spPr bwMode="auto">
          <a:xfrm>
            <a:off x="5904278" y="2618132"/>
            <a:ext cx="1174031" cy="468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Bef>
                <a:spcPts val="1200"/>
              </a:spcBef>
              <a:spcAft>
                <a:spcPts val="0"/>
              </a:spcAft>
            </a:pPr>
            <a:r>
              <a:rPr lang="zh-CN" altLang="en-US" sz="2000" dirty="0">
                <a:cs typeface="宋体" panose="02010600030101010101" pitchFamily="2" charset="-122"/>
              </a:rPr>
              <a:t>部件</a:t>
            </a:r>
            <a:r>
              <a:rPr lang="en-US" altLang="zh-CN" sz="2000" dirty="0">
                <a:cs typeface="宋体" panose="02010600030101010101" pitchFamily="2" charset="-122"/>
              </a:rPr>
              <a:t>1</a:t>
            </a:r>
            <a:endParaRPr lang="zh-CN" sz="2000" dirty="0">
              <a:cs typeface="宋体" panose="02010600030101010101" pitchFamily="2" charset="-122"/>
            </a:endParaRPr>
          </a:p>
        </p:txBody>
      </p:sp>
      <p:sp>
        <p:nvSpPr>
          <p:cNvPr id="51" name="Text Box 38"/>
          <p:cNvSpPr txBox="1">
            <a:spLocks noChangeArrowheads="1"/>
          </p:cNvSpPr>
          <p:nvPr/>
        </p:nvSpPr>
        <p:spPr bwMode="auto">
          <a:xfrm>
            <a:off x="6865813" y="2922969"/>
            <a:ext cx="1174031" cy="468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Bef>
                <a:spcPts val="1200"/>
              </a:spcBef>
              <a:spcAft>
                <a:spcPts val="0"/>
              </a:spcAft>
            </a:pPr>
            <a:r>
              <a:rPr lang="zh-CN" altLang="en-US" sz="2000" dirty="0">
                <a:cs typeface="宋体" panose="02010600030101010101" pitchFamily="2" charset="-122"/>
              </a:rPr>
              <a:t>部件</a:t>
            </a:r>
            <a:r>
              <a:rPr lang="en-US" altLang="zh-CN" sz="2000" dirty="0">
                <a:cs typeface="宋体" panose="02010600030101010101" pitchFamily="2" charset="-122"/>
              </a:rPr>
              <a:t>2</a:t>
            </a:r>
            <a:endParaRPr lang="zh-CN" sz="2000" dirty="0">
              <a:cs typeface="宋体" panose="02010600030101010101" pitchFamily="2" charset="-122"/>
            </a:endParaRPr>
          </a:p>
        </p:txBody>
      </p:sp>
      <p:sp>
        <p:nvSpPr>
          <p:cNvPr id="52" name="Text Box 38"/>
          <p:cNvSpPr txBox="1">
            <a:spLocks noChangeArrowheads="1"/>
          </p:cNvSpPr>
          <p:nvPr/>
        </p:nvSpPr>
        <p:spPr bwMode="auto">
          <a:xfrm>
            <a:off x="6732559" y="3569227"/>
            <a:ext cx="1174031" cy="468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Bef>
                <a:spcPts val="1200"/>
              </a:spcBef>
              <a:spcAft>
                <a:spcPts val="0"/>
              </a:spcAft>
            </a:pPr>
            <a:r>
              <a:rPr lang="zh-CN" altLang="en-US" sz="2000" dirty="0" smtClean="0">
                <a:cs typeface="宋体" panose="02010600030101010101" pitchFamily="2" charset="-122"/>
              </a:rPr>
              <a:t>部件</a:t>
            </a:r>
            <a:r>
              <a:rPr lang="en-US" altLang="zh-CN" sz="2000" dirty="0" smtClean="0">
                <a:cs typeface="宋体" panose="02010600030101010101" pitchFamily="2" charset="-122"/>
              </a:rPr>
              <a:t>3</a:t>
            </a:r>
            <a:endParaRPr lang="zh-CN" sz="2000" dirty="0">
              <a:cs typeface="宋体" panose="02010600030101010101" pitchFamily="2" charset="-122"/>
            </a:endParaRPr>
          </a:p>
        </p:txBody>
      </p:sp>
      <p:cxnSp>
        <p:nvCxnSpPr>
          <p:cNvPr id="53" name="Line 37"/>
          <p:cNvCxnSpPr>
            <a:cxnSpLocks noChangeShapeType="1"/>
            <a:endCxn id="49" idx="5"/>
          </p:cNvCxnSpPr>
          <p:nvPr/>
        </p:nvCxnSpPr>
        <p:spPr bwMode="auto">
          <a:xfrm flipH="1">
            <a:off x="5824203" y="3792031"/>
            <a:ext cx="997288" cy="506041"/>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37"/>
          <p:cNvCxnSpPr>
            <a:cxnSpLocks noChangeShapeType="1"/>
            <a:endCxn id="46" idx="4"/>
          </p:cNvCxnSpPr>
          <p:nvPr/>
        </p:nvCxnSpPr>
        <p:spPr bwMode="auto">
          <a:xfrm flipH="1">
            <a:off x="5406717" y="3265262"/>
            <a:ext cx="1514612" cy="726606"/>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Line 37"/>
          <p:cNvCxnSpPr>
            <a:cxnSpLocks noChangeShapeType="1"/>
            <a:endCxn id="41" idx="3"/>
          </p:cNvCxnSpPr>
          <p:nvPr/>
        </p:nvCxnSpPr>
        <p:spPr bwMode="auto">
          <a:xfrm flipH="1">
            <a:off x="5152472" y="2986663"/>
            <a:ext cx="782593" cy="778849"/>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任意多边形 6"/>
          <p:cNvSpPr/>
          <p:nvPr/>
        </p:nvSpPr>
        <p:spPr bwMode="auto">
          <a:xfrm>
            <a:off x="4848105" y="2185463"/>
            <a:ext cx="3464483" cy="2116032"/>
          </a:xfrm>
          <a:custGeom>
            <a:avLst/>
            <a:gdLst>
              <a:gd name="connsiteX0" fmla="*/ 0 w 3301253"/>
              <a:gd name="connsiteY0" fmla="*/ 0 h 1882588"/>
              <a:gd name="connsiteX1" fmla="*/ 457200 w 3301253"/>
              <a:gd name="connsiteY1" fmla="*/ 255494 h 1882588"/>
              <a:gd name="connsiteX2" fmla="*/ 820271 w 3301253"/>
              <a:gd name="connsiteY2" fmla="*/ 1203512 h 1882588"/>
              <a:gd name="connsiteX3" fmla="*/ 1190065 w 3301253"/>
              <a:gd name="connsiteY3" fmla="*/ 1694329 h 1882588"/>
              <a:gd name="connsiteX4" fmla="*/ 2595282 w 3301253"/>
              <a:gd name="connsiteY4" fmla="*/ 1848971 h 1882588"/>
              <a:gd name="connsiteX5" fmla="*/ 3301253 w 3301253"/>
              <a:gd name="connsiteY5" fmla="*/ 1882588 h 1882588"/>
              <a:gd name="connsiteX0" fmla="*/ 0 w 3301253"/>
              <a:gd name="connsiteY0" fmla="*/ 0 h 1882588"/>
              <a:gd name="connsiteX1" fmla="*/ 289111 w 3301253"/>
              <a:gd name="connsiteY1" fmla="*/ 268941 h 1882588"/>
              <a:gd name="connsiteX2" fmla="*/ 820271 w 3301253"/>
              <a:gd name="connsiteY2" fmla="*/ 1203512 h 1882588"/>
              <a:gd name="connsiteX3" fmla="*/ 1190065 w 3301253"/>
              <a:gd name="connsiteY3" fmla="*/ 1694329 h 1882588"/>
              <a:gd name="connsiteX4" fmla="*/ 2595282 w 3301253"/>
              <a:gd name="connsiteY4" fmla="*/ 1848971 h 1882588"/>
              <a:gd name="connsiteX5" fmla="*/ 3301253 w 3301253"/>
              <a:gd name="connsiteY5" fmla="*/ 1882588 h 1882588"/>
              <a:gd name="connsiteX0" fmla="*/ 0 w 3361765"/>
              <a:gd name="connsiteY0" fmla="*/ 0 h 1875864"/>
              <a:gd name="connsiteX1" fmla="*/ 349623 w 3361765"/>
              <a:gd name="connsiteY1" fmla="*/ 262217 h 1875864"/>
              <a:gd name="connsiteX2" fmla="*/ 880783 w 3361765"/>
              <a:gd name="connsiteY2" fmla="*/ 1196788 h 1875864"/>
              <a:gd name="connsiteX3" fmla="*/ 1250577 w 3361765"/>
              <a:gd name="connsiteY3" fmla="*/ 1687605 h 1875864"/>
              <a:gd name="connsiteX4" fmla="*/ 2655794 w 3361765"/>
              <a:gd name="connsiteY4" fmla="*/ 1842247 h 1875864"/>
              <a:gd name="connsiteX5" fmla="*/ 3361765 w 3361765"/>
              <a:gd name="connsiteY5" fmla="*/ 1875864 h 187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1765" h="1875864">
                <a:moveTo>
                  <a:pt x="0" y="0"/>
                </a:moveTo>
                <a:cubicBezTo>
                  <a:pt x="160244" y="27454"/>
                  <a:pt x="202826" y="62752"/>
                  <a:pt x="349623" y="262217"/>
                </a:cubicBezTo>
                <a:cubicBezTo>
                  <a:pt x="496420" y="461682"/>
                  <a:pt x="730624" y="959223"/>
                  <a:pt x="880783" y="1196788"/>
                </a:cubicBezTo>
                <a:cubicBezTo>
                  <a:pt x="1030942" y="1434353"/>
                  <a:pt x="954742" y="1580029"/>
                  <a:pt x="1250577" y="1687605"/>
                </a:cubicBezTo>
                <a:cubicBezTo>
                  <a:pt x="1546412" y="1795182"/>
                  <a:pt x="2303929" y="1810871"/>
                  <a:pt x="2655794" y="1842247"/>
                </a:cubicBezTo>
                <a:cubicBezTo>
                  <a:pt x="3007659" y="1873623"/>
                  <a:pt x="3184712" y="1874743"/>
                  <a:pt x="3361765" y="1875864"/>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6" name="Text Box 38"/>
          <p:cNvSpPr txBox="1">
            <a:spLocks noChangeArrowheads="1"/>
          </p:cNvSpPr>
          <p:nvPr/>
        </p:nvSpPr>
        <p:spPr bwMode="auto">
          <a:xfrm>
            <a:off x="5923410" y="1994740"/>
            <a:ext cx="1765819" cy="468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Bef>
                <a:spcPts val="1200"/>
              </a:spcBef>
              <a:spcAft>
                <a:spcPts val="0"/>
              </a:spcAft>
            </a:pPr>
            <a:r>
              <a:rPr lang="zh-CN" altLang="en-US" sz="2000" dirty="0">
                <a:cs typeface="宋体" panose="02010600030101010101" pitchFamily="2" charset="-122"/>
              </a:rPr>
              <a:t>总故障率</a:t>
            </a:r>
            <a:endParaRPr lang="en-US" altLang="zh-CN" sz="2000" dirty="0">
              <a:cs typeface="宋体" panose="02010600030101010101" pitchFamily="2" charset="-122"/>
            </a:endParaRPr>
          </a:p>
        </p:txBody>
      </p:sp>
      <p:cxnSp>
        <p:nvCxnSpPr>
          <p:cNvPr id="59" name="Line 37"/>
          <p:cNvCxnSpPr>
            <a:cxnSpLocks noChangeShapeType="1"/>
            <a:endCxn id="7" idx="1"/>
          </p:cNvCxnSpPr>
          <p:nvPr/>
        </p:nvCxnSpPr>
        <p:spPr bwMode="auto">
          <a:xfrm flipH="1">
            <a:off x="5208411" y="2185462"/>
            <a:ext cx="877485" cy="29579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580061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Times New Roman" panose="02020603050405020304" pitchFamily="18" charset="0"/>
                <a:ea typeface="宋体" panose="02010600030101010101" pitchFamily="2" charset="-122"/>
                <a:cs typeface="宋体" panose="02010600030101010101" pitchFamily="2" charset="-122"/>
              </a:rPr>
              <a:t>软件</a:t>
            </a:r>
            <a:r>
              <a:rPr lang="zh-CN" altLang="zh-CN" dirty="0">
                <a:latin typeface="Times New Roman" panose="02020603050405020304" pitchFamily="18" charset="0"/>
                <a:ea typeface="宋体" panose="02010600030101010101" pitchFamily="2" charset="-122"/>
                <a:cs typeface="宋体" panose="02010600030101010101" pitchFamily="2" charset="-122"/>
              </a:rPr>
              <a:t>理想的和实际故障率</a:t>
            </a:r>
            <a:r>
              <a:rPr lang="zh-CN" altLang="zh-CN" dirty="0" smtClean="0">
                <a:latin typeface="Times New Roman" panose="02020603050405020304" pitchFamily="18" charset="0"/>
                <a:ea typeface="宋体" panose="02010600030101010101" pitchFamily="2" charset="-122"/>
                <a:cs typeface="宋体" panose="02010600030101010101" pitchFamily="2" charset="-122"/>
              </a:rPr>
              <a:t>示意</a:t>
            </a:r>
            <a:endParaRPr lang="zh-CN" altLang="en-US" dirty="0"/>
          </a:p>
        </p:txBody>
      </p:sp>
      <p:grpSp>
        <p:nvGrpSpPr>
          <p:cNvPr id="21" name="画布 43"/>
          <p:cNvGrpSpPr/>
          <p:nvPr/>
        </p:nvGrpSpPr>
        <p:grpSpPr>
          <a:xfrm>
            <a:off x="1715532" y="1753085"/>
            <a:ext cx="5518985" cy="3460772"/>
            <a:chOff x="-40586" y="0"/>
            <a:chExt cx="2593286" cy="2264410"/>
          </a:xfrm>
        </p:grpSpPr>
        <p:sp>
          <p:nvSpPr>
            <p:cNvPr id="22" name="矩形 21"/>
            <p:cNvSpPr/>
            <p:nvPr/>
          </p:nvSpPr>
          <p:spPr>
            <a:xfrm>
              <a:off x="0" y="0"/>
              <a:ext cx="2552700" cy="2249170"/>
            </a:xfrm>
            <a:prstGeom prst="rect">
              <a:avLst/>
            </a:prstGeom>
            <a:noFill/>
            <a:ln>
              <a:noFill/>
            </a:ln>
          </p:spPr>
        </p:sp>
        <p:cxnSp>
          <p:nvCxnSpPr>
            <p:cNvPr id="23" name="Line 4"/>
            <p:cNvCxnSpPr>
              <a:cxnSpLocks noChangeShapeType="1"/>
            </p:cNvCxnSpPr>
            <p:nvPr/>
          </p:nvCxnSpPr>
          <p:spPr bwMode="auto">
            <a:xfrm flipH="1">
              <a:off x="112132" y="204470"/>
              <a:ext cx="635" cy="153352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Text Box 5"/>
            <p:cNvSpPr txBox="1">
              <a:spLocks noChangeArrowheads="1"/>
            </p:cNvSpPr>
            <p:nvPr/>
          </p:nvSpPr>
          <p:spPr bwMode="auto">
            <a:xfrm>
              <a:off x="112132" y="102235"/>
              <a:ext cx="102108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2000">
                  <a:effectLst/>
                  <a:latin typeface="Times New Roman" panose="02020603050405020304" pitchFamily="18" charset="0"/>
                  <a:ea typeface="宋体" panose="02010600030101010101" pitchFamily="2" charset="-122"/>
                  <a:cs typeface="宋体" panose="02010600030101010101" pitchFamily="2" charset="-122"/>
                </a:rPr>
                <a:t>软件故障率</a:t>
              </a:r>
            </a:p>
          </p:txBody>
        </p:sp>
        <p:sp>
          <p:nvSpPr>
            <p:cNvPr id="25" name="Text Box 7"/>
            <p:cNvSpPr txBox="1">
              <a:spLocks noChangeArrowheads="1"/>
            </p:cNvSpPr>
            <p:nvPr/>
          </p:nvSpPr>
          <p:spPr bwMode="auto">
            <a:xfrm>
              <a:off x="1598032" y="1737995"/>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2000">
                  <a:effectLst/>
                  <a:latin typeface="Times New Roman" panose="02020603050405020304" pitchFamily="18" charset="0"/>
                  <a:ea typeface="宋体" panose="02010600030101010101" pitchFamily="2" charset="-122"/>
                  <a:cs typeface="宋体" panose="02010600030101010101" pitchFamily="2" charset="-122"/>
                </a:rPr>
                <a:t>时间</a:t>
              </a:r>
            </a:p>
          </p:txBody>
        </p:sp>
        <p:cxnSp>
          <p:nvCxnSpPr>
            <p:cNvPr id="27" name="Line 10"/>
            <p:cNvCxnSpPr>
              <a:cxnSpLocks noChangeShapeType="1"/>
            </p:cNvCxnSpPr>
            <p:nvPr/>
          </p:nvCxnSpPr>
          <p:spPr bwMode="auto">
            <a:xfrm>
              <a:off x="66412" y="1737360"/>
              <a:ext cx="1914525" cy="6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Freeform 11"/>
            <p:cNvSpPr>
              <a:spLocks/>
            </p:cNvSpPr>
            <p:nvPr/>
          </p:nvSpPr>
          <p:spPr bwMode="auto">
            <a:xfrm>
              <a:off x="183252" y="643255"/>
              <a:ext cx="1680724" cy="1007616"/>
            </a:xfrm>
            <a:custGeom>
              <a:avLst/>
              <a:gdLst>
                <a:gd name="T0" fmla="*/ 0 w 2265"/>
                <a:gd name="T1" fmla="*/ 0 h 1575"/>
                <a:gd name="T2" fmla="*/ 17 w 2265"/>
                <a:gd name="T3" fmla="*/ 114 h 1575"/>
                <a:gd name="T4" fmla="*/ 75 w 2265"/>
                <a:gd name="T5" fmla="*/ 465 h 1575"/>
                <a:gd name="T6" fmla="*/ 150 w 2265"/>
                <a:gd name="T7" fmla="*/ 675 h 1575"/>
                <a:gd name="T8" fmla="*/ 218 w 2265"/>
                <a:gd name="T9" fmla="*/ 919 h 1575"/>
                <a:gd name="T10" fmla="*/ 345 w 2265"/>
                <a:gd name="T11" fmla="*/ 1305 h 1575"/>
                <a:gd name="T12" fmla="*/ 660 w 2265"/>
                <a:gd name="T13" fmla="*/ 1455 h 1575"/>
                <a:gd name="T14" fmla="*/ 1035 w 2265"/>
                <a:gd name="T15" fmla="*/ 1500 h 1575"/>
                <a:gd name="T16" fmla="*/ 1625 w 2265"/>
                <a:gd name="T17" fmla="*/ 1563 h 1575"/>
                <a:gd name="T18" fmla="*/ 2027 w 2265"/>
                <a:gd name="T19" fmla="*/ 1563 h 1575"/>
                <a:gd name="T20" fmla="*/ 2265 w 2265"/>
                <a:gd name="T21" fmla="*/ 1575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5" h="1575">
                  <a:moveTo>
                    <a:pt x="0" y="0"/>
                  </a:moveTo>
                  <a:cubicBezTo>
                    <a:pt x="3" y="21"/>
                    <a:pt x="5" y="37"/>
                    <a:pt x="17" y="114"/>
                  </a:cubicBezTo>
                  <a:cubicBezTo>
                    <a:pt x="29" y="191"/>
                    <a:pt x="53" y="372"/>
                    <a:pt x="75" y="465"/>
                  </a:cubicBezTo>
                  <a:cubicBezTo>
                    <a:pt x="97" y="558"/>
                    <a:pt x="126" y="599"/>
                    <a:pt x="150" y="675"/>
                  </a:cubicBezTo>
                  <a:cubicBezTo>
                    <a:pt x="174" y="751"/>
                    <a:pt x="186" y="814"/>
                    <a:pt x="218" y="919"/>
                  </a:cubicBezTo>
                  <a:cubicBezTo>
                    <a:pt x="250" y="1024"/>
                    <a:pt x="271" y="1216"/>
                    <a:pt x="345" y="1305"/>
                  </a:cubicBezTo>
                  <a:cubicBezTo>
                    <a:pt x="419" y="1394"/>
                    <a:pt x="545" y="1423"/>
                    <a:pt x="660" y="1455"/>
                  </a:cubicBezTo>
                  <a:cubicBezTo>
                    <a:pt x="775" y="1487"/>
                    <a:pt x="874" y="1482"/>
                    <a:pt x="1035" y="1500"/>
                  </a:cubicBezTo>
                  <a:cubicBezTo>
                    <a:pt x="1196" y="1518"/>
                    <a:pt x="1460" y="1552"/>
                    <a:pt x="1625" y="1563"/>
                  </a:cubicBezTo>
                  <a:cubicBezTo>
                    <a:pt x="1790" y="1574"/>
                    <a:pt x="1920" y="1561"/>
                    <a:pt x="2027" y="1563"/>
                  </a:cubicBezTo>
                  <a:cubicBezTo>
                    <a:pt x="2134" y="1565"/>
                    <a:pt x="2216" y="1573"/>
                    <a:pt x="2265" y="1575"/>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2000"/>
            </a:p>
          </p:txBody>
        </p:sp>
        <p:sp>
          <p:nvSpPr>
            <p:cNvPr id="29" name="Freeform 12"/>
            <p:cNvSpPr>
              <a:spLocks/>
            </p:cNvSpPr>
            <p:nvPr/>
          </p:nvSpPr>
          <p:spPr bwMode="auto">
            <a:xfrm>
              <a:off x="281593" y="691797"/>
              <a:ext cx="571500" cy="80645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2000"/>
            </a:p>
          </p:txBody>
        </p:sp>
        <p:cxnSp>
          <p:nvCxnSpPr>
            <p:cNvPr id="30" name="Line 13"/>
            <p:cNvCxnSpPr>
              <a:cxnSpLocks noChangeShapeType="1"/>
            </p:cNvCxnSpPr>
            <p:nvPr/>
          </p:nvCxnSpPr>
          <p:spPr bwMode="auto">
            <a:xfrm flipH="1">
              <a:off x="850637" y="868997"/>
              <a:ext cx="170179" cy="6252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Line 16"/>
            <p:cNvCxnSpPr>
              <a:cxnSpLocks noChangeShapeType="1"/>
            </p:cNvCxnSpPr>
            <p:nvPr/>
          </p:nvCxnSpPr>
          <p:spPr bwMode="auto">
            <a:xfrm flipH="1">
              <a:off x="1362459" y="903922"/>
              <a:ext cx="119698" cy="62969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Text Box 36"/>
            <p:cNvSpPr txBox="1">
              <a:spLocks noChangeArrowheads="1"/>
            </p:cNvSpPr>
            <p:nvPr/>
          </p:nvSpPr>
          <p:spPr bwMode="auto">
            <a:xfrm>
              <a:off x="576952" y="408940"/>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2000">
                  <a:effectLst/>
                  <a:latin typeface="Times New Roman" panose="02020603050405020304" pitchFamily="18" charset="0"/>
                  <a:ea typeface="宋体" panose="02010600030101010101" pitchFamily="2" charset="-122"/>
                  <a:cs typeface="宋体" panose="02010600030101010101" pitchFamily="2" charset="-122"/>
                </a:rPr>
                <a:t>实际</a:t>
              </a:r>
            </a:p>
          </p:txBody>
        </p:sp>
        <p:cxnSp>
          <p:nvCxnSpPr>
            <p:cNvPr id="35" name="Line 37"/>
            <p:cNvCxnSpPr>
              <a:cxnSpLocks noChangeShapeType="1"/>
            </p:cNvCxnSpPr>
            <p:nvPr/>
          </p:nvCxnSpPr>
          <p:spPr bwMode="auto">
            <a:xfrm flipV="1">
              <a:off x="194047" y="1431290"/>
              <a:ext cx="127635" cy="511175"/>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Text Box 38"/>
            <p:cNvSpPr txBox="1">
              <a:spLocks noChangeArrowheads="1"/>
            </p:cNvSpPr>
            <p:nvPr/>
          </p:nvSpPr>
          <p:spPr bwMode="auto">
            <a:xfrm>
              <a:off x="-40586" y="1957705"/>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2000" dirty="0">
                  <a:effectLst/>
                  <a:latin typeface="Times New Roman" panose="02020603050405020304" pitchFamily="18" charset="0"/>
                  <a:ea typeface="宋体" panose="02010600030101010101" pitchFamily="2" charset="-122"/>
                  <a:cs typeface="宋体" panose="02010600030101010101" pitchFamily="2" charset="-122"/>
                </a:rPr>
                <a:t>理想</a:t>
              </a:r>
            </a:p>
          </p:txBody>
        </p:sp>
        <p:cxnSp>
          <p:nvCxnSpPr>
            <p:cNvPr id="37" name="Line 39"/>
            <p:cNvCxnSpPr>
              <a:cxnSpLocks noChangeShapeType="1"/>
            </p:cNvCxnSpPr>
            <p:nvPr/>
          </p:nvCxnSpPr>
          <p:spPr bwMode="auto">
            <a:xfrm flipH="1">
              <a:off x="449317" y="715645"/>
              <a:ext cx="255270" cy="306705"/>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4" name="任意多边形 43"/>
          <p:cNvSpPr/>
          <p:nvPr/>
        </p:nvSpPr>
        <p:spPr bwMode="auto">
          <a:xfrm>
            <a:off x="3967666" y="3094649"/>
            <a:ext cx="732081" cy="999980"/>
          </a:xfrm>
          <a:custGeom>
            <a:avLst/>
            <a:gdLst>
              <a:gd name="connsiteX0" fmla="*/ 0 w 692523"/>
              <a:gd name="connsiteY0" fmla="*/ 0 h 1008529"/>
              <a:gd name="connsiteX1" fmla="*/ 114300 w 692523"/>
              <a:gd name="connsiteY1" fmla="*/ 423582 h 1008529"/>
              <a:gd name="connsiteX2" fmla="*/ 201705 w 692523"/>
              <a:gd name="connsiteY2" fmla="*/ 692524 h 1008529"/>
              <a:gd name="connsiteX3" fmla="*/ 363070 w 692523"/>
              <a:gd name="connsiteY3" fmla="*/ 860612 h 1008529"/>
              <a:gd name="connsiteX4" fmla="*/ 692523 w 692523"/>
              <a:gd name="connsiteY4" fmla="*/ 1008529 h 100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523" h="1008529">
                <a:moveTo>
                  <a:pt x="0" y="0"/>
                </a:moveTo>
                <a:cubicBezTo>
                  <a:pt x="40341" y="154080"/>
                  <a:pt x="80683" y="308161"/>
                  <a:pt x="114300" y="423582"/>
                </a:cubicBezTo>
                <a:cubicBezTo>
                  <a:pt x="147917" y="539003"/>
                  <a:pt x="160243" y="619686"/>
                  <a:pt x="201705" y="692524"/>
                </a:cubicBezTo>
                <a:cubicBezTo>
                  <a:pt x="243167" y="765362"/>
                  <a:pt x="281267" y="807945"/>
                  <a:pt x="363070" y="860612"/>
                </a:cubicBezTo>
                <a:cubicBezTo>
                  <a:pt x="444873" y="913279"/>
                  <a:pt x="568698" y="960904"/>
                  <a:pt x="692523" y="1008529"/>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5" name="任意多边形 44"/>
          <p:cNvSpPr/>
          <p:nvPr/>
        </p:nvSpPr>
        <p:spPr bwMode="auto">
          <a:xfrm>
            <a:off x="4956443" y="3128292"/>
            <a:ext cx="732081" cy="999980"/>
          </a:xfrm>
          <a:custGeom>
            <a:avLst/>
            <a:gdLst>
              <a:gd name="connsiteX0" fmla="*/ 0 w 692523"/>
              <a:gd name="connsiteY0" fmla="*/ 0 h 1008529"/>
              <a:gd name="connsiteX1" fmla="*/ 114300 w 692523"/>
              <a:gd name="connsiteY1" fmla="*/ 423582 h 1008529"/>
              <a:gd name="connsiteX2" fmla="*/ 201705 w 692523"/>
              <a:gd name="connsiteY2" fmla="*/ 692524 h 1008529"/>
              <a:gd name="connsiteX3" fmla="*/ 363070 w 692523"/>
              <a:gd name="connsiteY3" fmla="*/ 860612 h 1008529"/>
              <a:gd name="connsiteX4" fmla="*/ 692523 w 692523"/>
              <a:gd name="connsiteY4" fmla="*/ 1008529 h 100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523" h="1008529">
                <a:moveTo>
                  <a:pt x="0" y="0"/>
                </a:moveTo>
                <a:cubicBezTo>
                  <a:pt x="40341" y="154080"/>
                  <a:pt x="80683" y="308161"/>
                  <a:pt x="114300" y="423582"/>
                </a:cubicBezTo>
                <a:cubicBezTo>
                  <a:pt x="147917" y="539003"/>
                  <a:pt x="160243" y="619686"/>
                  <a:pt x="201705" y="692524"/>
                </a:cubicBezTo>
                <a:cubicBezTo>
                  <a:pt x="243167" y="765362"/>
                  <a:pt x="281267" y="807945"/>
                  <a:pt x="363070" y="860612"/>
                </a:cubicBezTo>
                <a:cubicBezTo>
                  <a:pt x="444873" y="913279"/>
                  <a:pt x="568698" y="960904"/>
                  <a:pt x="692523" y="1008529"/>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7" name="直接连接符 46"/>
          <p:cNvCxnSpPr/>
          <p:nvPr/>
        </p:nvCxnSpPr>
        <p:spPr bwMode="auto">
          <a:xfrm>
            <a:off x="3610865" y="4128272"/>
            <a:ext cx="0" cy="7497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a:stCxn id="44" idx="0"/>
          </p:cNvCxnSpPr>
          <p:nvPr/>
        </p:nvCxnSpPr>
        <p:spPr bwMode="auto">
          <a:xfrm>
            <a:off x="3967666" y="3094649"/>
            <a:ext cx="6723" cy="184574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直接箭头连接符 56"/>
          <p:cNvCxnSpPr/>
          <p:nvPr/>
        </p:nvCxnSpPr>
        <p:spPr bwMode="auto">
          <a:xfrm>
            <a:off x="3599274" y="4825440"/>
            <a:ext cx="368392"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58" name="Text Box 38"/>
          <p:cNvSpPr txBox="1">
            <a:spLocks noChangeArrowheads="1"/>
          </p:cNvSpPr>
          <p:nvPr/>
        </p:nvSpPr>
        <p:spPr bwMode="auto">
          <a:xfrm>
            <a:off x="3340908" y="5042996"/>
            <a:ext cx="1358153" cy="468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altLang="en-US" sz="1600" dirty="0" smtClean="0">
                <a:effectLst/>
                <a:latin typeface="Times New Roman" panose="02020603050405020304" pitchFamily="18" charset="0"/>
                <a:ea typeface="宋体" panose="02010600030101010101" pitchFamily="2" charset="-122"/>
                <a:cs typeface="宋体" panose="02010600030101010101" pitchFamily="2" charset="-122"/>
              </a:rPr>
              <a:t>修改</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820792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部件组装</a:t>
            </a:r>
          </a:p>
        </p:txBody>
      </p:sp>
      <p:sp>
        <p:nvSpPr>
          <p:cNvPr id="26628" name="TextBox 6"/>
          <p:cNvSpPr txBox="1">
            <a:spLocks noChangeArrowheads="1"/>
          </p:cNvSpPr>
          <p:nvPr/>
        </p:nvSpPr>
        <p:spPr bwMode="auto">
          <a:xfrm>
            <a:off x="2667498" y="5449393"/>
            <a:ext cx="4801314" cy="461665"/>
          </a:xfrm>
          <a:prstGeom prst="rect">
            <a:avLst/>
          </a:prstGeom>
          <a:noFill/>
          <a:ln w="9525">
            <a:noFill/>
            <a:miter lim="800000"/>
            <a:headEnd/>
            <a:tailEnd/>
          </a:ln>
        </p:spPr>
        <p:txBody>
          <a:bodyPr wrap="none">
            <a:spAutoFit/>
          </a:bodyPr>
          <a:lstStyle/>
          <a:p>
            <a:r>
              <a:rPr lang="zh-CN" altLang="en-US" dirty="0" smtClean="0"/>
              <a:t>多个部件</a:t>
            </a:r>
            <a:r>
              <a:rPr lang="zh-CN" altLang="en-US" dirty="0"/>
              <a:t>组装、修改所的故障规律</a:t>
            </a:r>
          </a:p>
        </p:txBody>
      </p:sp>
      <p:grpSp>
        <p:nvGrpSpPr>
          <p:cNvPr id="3" name="Group 1"/>
          <p:cNvGrpSpPr>
            <a:grpSpLocks noChangeAspect="1"/>
          </p:cNvGrpSpPr>
          <p:nvPr/>
        </p:nvGrpSpPr>
        <p:grpSpPr bwMode="auto">
          <a:xfrm>
            <a:off x="1142999" y="1797004"/>
            <a:ext cx="7418757" cy="3189436"/>
            <a:chOff x="2225" y="3611"/>
            <a:chExt cx="8241" cy="3542"/>
          </a:xfrm>
        </p:grpSpPr>
        <p:sp>
          <p:nvSpPr>
            <p:cNvPr id="4" name="AutoShape 44"/>
            <p:cNvSpPr>
              <a:spLocks noChangeAspect="1" noChangeArrowheads="1" noTextEdit="1"/>
            </p:cNvSpPr>
            <p:nvPr/>
          </p:nvSpPr>
          <p:spPr bwMode="auto">
            <a:xfrm>
              <a:off x="2225" y="3611"/>
              <a:ext cx="8241" cy="35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 name="Line 43"/>
            <p:cNvSpPr>
              <a:spLocks noChangeShapeType="1"/>
            </p:cNvSpPr>
            <p:nvPr/>
          </p:nvSpPr>
          <p:spPr bwMode="auto">
            <a:xfrm flipH="1">
              <a:off x="2498" y="3933"/>
              <a:ext cx="1" cy="241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 name="Text Box 42"/>
            <p:cNvSpPr txBox="1">
              <a:spLocks noChangeArrowheads="1"/>
            </p:cNvSpPr>
            <p:nvPr/>
          </p:nvSpPr>
          <p:spPr bwMode="auto">
            <a:xfrm>
              <a:off x="2498" y="3772"/>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软件故障率</a:t>
              </a:r>
            </a:p>
          </p:txBody>
        </p:sp>
        <p:sp>
          <p:nvSpPr>
            <p:cNvPr id="7" name="Line 41"/>
            <p:cNvSpPr>
              <a:spLocks noChangeShapeType="1"/>
            </p:cNvSpPr>
            <p:nvPr/>
          </p:nvSpPr>
          <p:spPr bwMode="auto">
            <a:xfrm flipH="1">
              <a:off x="6317" y="3772"/>
              <a:ext cx="1" cy="273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Text Box 40"/>
            <p:cNvSpPr txBox="1">
              <a:spLocks noChangeArrowheads="1"/>
            </p:cNvSpPr>
            <p:nvPr/>
          </p:nvSpPr>
          <p:spPr bwMode="auto">
            <a:xfrm>
              <a:off x="4838" y="634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时间</a:t>
              </a:r>
            </a:p>
          </p:txBody>
        </p:sp>
        <p:sp>
          <p:nvSpPr>
            <p:cNvPr id="9" name="Text Box 39"/>
            <p:cNvSpPr txBox="1">
              <a:spLocks noChangeArrowheads="1"/>
            </p:cNvSpPr>
            <p:nvPr/>
          </p:nvSpPr>
          <p:spPr bwMode="auto">
            <a:xfrm>
              <a:off x="2225" y="6670"/>
              <a:ext cx="341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a</a:t>
              </a:r>
              <a:r>
                <a:rPr kumimoji="0" lang="zh-CN" altLang="en-US" sz="1400" dirty="0">
                  <a:cs typeface="Times New Roman" panose="02020603050405020304" pitchFamily="18" charset="0"/>
                </a:rPr>
                <a:t>．软件理想的和实际故障率示意</a:t>
              </a:r>
            </a:p>
          </p:txBody>
        </p:sp>
        <p:sp>
          <p:nvSpPr>
            <p:cNvPr id="10" name="Text Box 38"/>
            <p:cNvSpPr txBox="1">
              <a:spLocks noChangeArrowheads="1"/>
            </p:cNvSpPr>
            <p:nvPr/>
          </p:nvSpPr>
          <p:spPr bwMode="auto">
            <a:xfrm>
              <a:off x="6207" y="6654"/>
              <a:ext cx="388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b</a:t>
              </a:r>
              <a:r>
                <a:rPr kumimoji="0" lang="zh-CN" altLang="en-US" sz="1400" dirty="0">
                  <a:cs typeface="Times New Roman" panose="02020603050405020304" pitchFamily="18" charset="0"/>
                </a:rPr>
                <a:t>．软件系统多处和多次被修改故障</a:t>
              </a:r>
            </a:p>
          </p:txBody>
        </p:sp>
        <p:sp>
          <p:nvSpPr>
            <p:cNvPr id="11" name="Line 37"/>
            <p:cNvSpPr>
              <a:spLocks noChangeShapeType="1"/>
            </p:cNvSpPr>
            <p:nvPr/>
          </p:nvSpPr>
          <p:spPr bwMode="auto">
            <a:xfrm>
              <a:off x="2426" y="6347"/>
              <a:ext cx="301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2" name="Freeform 36"/>
            <p:cNvSpPr>
              <a:spLocks/>
            </p:cNvSpPr>
            <p:nvPr/>
          </p:nvSpPr>
          <p:spPr bwMode="auto">
            <a:xfrm>
              <a:off x="2610" y="4624"/>
              <a:ext cx="2265" cy="1575"/>
            </a:xfrm>
            <a:custGeom>
              <a:avLst/>
              <a:gdLst>
                <a:gd name="T0" fmla="*/ 0 w 2265"/>
                <a:gd name="T1" fmla="*/ 0 h 1575"/>
                <a:gd name="T2" fmla="*/ 17 w 2265"/>
                <a:gd name="T3" fmla="*/ 114 h 1575"/>
                <a:gd name="T4" fmla="*/ 75 w 2265"/>
                <a:gd name="T5" fmla="*/ 465 h 1575"/>
                <a:gd name="T6" fmla="*/ 150 w 2265"/>
                <a:gd name="T7" fmla="*/ 675 h 1575"/>
                <a:gd name="T8" fmla="*/ 218 w 2265"/>
                <a:gd name="T9" fmla="*/ 919 h 1575"/>
                <a:gd name="T10" fmla="*/ 345 w 2265"/>
                <a:gd name="T11" fmla="*/ 1305 h 1575"/>
                <a:gd name="T12" fmla="*/ 660 w 2265"/>
                <a:gd name="T13" fmla="*/ 1455 h 1575"/>
                <a:gd name="T14" fmla="*/ 1035 w 2265"/>
                <a:gd name="T15" fmla="*/ 1500 h 1575"/>
                <a:gd name="T16" fmla="*/ 1625 w 2265"/>
                <a:gd name="T17" fmla="*/ 1563 h 1575"/>
                <a:gd name="T18" fmla="*/ 2027 w 2265"/>
                <a:gd name="T19" fmla="*/ 1563 h 1575"/>
                <a:gd name="T20" fmla="*/ 2265 w 2265"/>
                <a:gd name="T21" fmla="*/ 1575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5" h="1575">
                  <a:moveTo>
                    <a:pt x="0" y="0"/>
                  </a:moveTo>
                  <a:cubicBezTo>
                    <a:pt x="3" y="21"/>
                    <a:pt x="5" y="37"/>
                    <a:pt x="17" y="114"/>
                  </a:cubicBezTo>
                  <a:cubicBezTo>
                    <a:pt x="29" y="191"/>
                    <a:pt x="53" y="372"/>
                    <a:pt x="75" y="465"/>
                  </a:cubicBezTo>
                  <a:cubicBezTo>
                    <a:pt x="97" y="558"/>
                    <a:pt x="126" y="599"/>
                    <a:pt x="150" y="675"/>
                  </a:cubicBezTo>
                  <a:cubicBezTo>
                    <a:pt x="174" y="751"/>
                    <a:pt x="186" y="814"/>
                    <a:pt x="218" y="919"/>
                  </a:cubicBezTo>
                  <a:cubicBezTo>
                    <a:pt x="250" y="1024"/>
                    <a:pt x="271" y="1216"/>
                    <a:pt x="345" y="1305"/>
                  </a:cubicBezTo>
                  <a:cubicBezTo>
                    <a:pt x="419" y="1394"/>
                    <a:pt x="545" y="1423"/>
                    <a:pt x="660" y="1455"/>
                  </a:cubicBezTo>
                  <a:cubicBezTo>
                    <a:pt x="775" y="1487"/>
                    <a:pt x="874" y="1482"/>
                    <a:pt x="1035" y="1500"/>
                  </a:cubicBezTo>
                  <a:cubicBezTo>
                    <a:pt x="1196" y="1518"/>
                    <a:pt x="1460" y="1552"/>
                    <a:pt x="1625" y="1563"/>
                  </a:cubicBezTo>
                  <a:cubicBezTo>
                    <a:pt x="1790" y="1574"/>
                    <a:pt x="1920" y="1561"/>
                    <a:pt x="2027" y="1563"/>
                  </a:cubicBezTo>
                  <a:cubicBezTo>
                    <a:pt x="2134" y="1565"/>
                    <a:pt x="2216" y="1573"/>
                    <a:pt x="2265" y="157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3" name="Freeform 35"/>
            <p:cNvSpPr>
              <a:spLocks/>
            </p:cNvSpPr>
            <p:nvPr/>
          </p:nvSpPr>
          <p:spPr bwMode="auto">
            <a:xfrm>
              <a:off x="2760" y="4714"/>
              <a:ext cx="900" cy="127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4" name="Line 34"/>
            <p:cNvSpPr>
              <a:spLocks noChangeShapeType="1"/>
            </p:cNvSpPr>
            <p:nvPr/>
          </p:nvSpPr>
          <p:spPr bwMode="auto">
            <a:xfrm>
              <a:off x="3661" y="4899"/>
              <a:ext cx="1"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Freeform 33"/>
            <p:cNvSpPr>
              <a:spLocks/>
            </p:cNvSpPr>
            <p:nvPr/>
          </p:nvSpPr>
          <p:spPr bwMode="auto">
            <a:xfrm>
              <a:off x="3661" y="4899"/>
              <a:ext cx="809" cy="1031"/>
            </a:xfrm>
            <a:custGeom>
              <a:avLst/>
              <a:gdLst>
                <a:gd name="T0" fmla="*/ 0 w 809"/>
                <a:gd name="T1" fmla="*/ 0 h 1031"/>
                <a:gd name="T2" fmla="*/ 241 w 809"/>
                <a:gd name="T3" fmla="*/ 764 h 1031"/>
                <a:gd name="T4" fmla="*/ 201 w 809"/>
                <a:gd name="T5" fmla="*/ 644 h 1031"/>
                <a:gd name="T6" fmla="*/ 421 w 809"/>
                <a:gd name="T7" fmla="*/ 974 h 1031"/>
                <a:gd name="T8" fmla="*/ 809 w 809"/>
                <a:gd name="T9" fmla="*/ 985 h 1031"/>
              </a:gdLst>
              <a:ahLst/>
              <a:cxnLst>
                <a:cxn ang="0">
                  <a:pos x="T0" y="T1"/>
                </a:cxn>
                <a:cxn ang="0">
                  <a:pos x="T2" y="T3"/>
                </a:cxn>
                <a:cxn ang="0">
                  <a:pos x="T4" y="T5"/>
                </a:cxn>
                <a:cxn ang="0">
                  <a:pos x="T6" y="T7"/>
                </a:cxn>
                <a:cxn ang="0">
                  <a:pos x="T8" y="T9"/>
                </a:cxn>
              </a:cxnLst>
              <a:rect l="0" t="0" r="r" b="b"/>
              <a:pathLst>
                <a:path w="809" h="1031">
                  <a:moveTo>
                    <a:pt x="0" y="0"/>
                  </a:moveTo>
                  <a:cubicBezTo>
                    <a:pt x="40" y="127"/>
                    <a:pt x="208" y="657"/>
                    <a:pt x="241" y="764"/>
                  </a:cubicBezTo>
                  <a:cubicBezTo>
                    <a:pt x="274" y="871"/>
                    <a:pt x="171" y="609"/>
                    <a:pt x="201" y="644"/>
                  </a:cubicBezTo>
                  <a:cubicBezTo>
                    <a:pt x="231" y="679"/>
                    <a:pt x="320" y="917"/>
                    <a:pt x="421" y="974"/>
                  </a:cubicBezTo>
                  <a:cubicBezTo>
                    <a:pt x="522" y="1031"/>
                    <a:pt x="728" y="983"/>
                    <a:pt x="809" y="985"/>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Line 32"/>
            <p:cNvSpPr>
              <a:spLocks noChangeShapeType="1"/>
            </p:cNvSpPr>
            <p:nvPr/>
          </p:nvSpPr>
          <p:spPr bwMode="auto">
            <a:xfrm>
              <a:off x="6245" y="6382"/>
              <a:ext cx="301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Line 31"/>
            <p:cNvSpPr>
              <a:spLocks noChangeShapeType="1"/>
            </p:cNvSpPr>
            <p:nvPr/>
          </p:nvSpPr>
          <p:spPr bwMode="auto">
            <a:xfrm>
              <a:off x="4465" y="4738"/>
              <a:ext cx="1"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Freeform 30"/>
            <p:cNvSpPr>
              <a:spLocks/>
            </p:cNvSpPr>
            <p:nvPr/>
          </p:nvSpPr>
          <p:spPr bwMode="auto">
            <a:xfrm>
              <a:off x="4465" y="4738"/>
              <a:ext cx="815" cy="1033"/>
            </a:xfrm>
            <a:custGeom>
              <a:avLst/>
              <a:gdLst>
                <a:gd name="T0" fmla="*/ 0 w 815"/>
                <a:gd name="T1" fmla="*/ 0 h 1033"/>
                <a:gd name="T2" fmla="*/ 241 w 815"/>
                <a:gd name="T3" fmla="*/ 764 h 1033"/>
                <a:gd name="T4" fmla="*/ 201 w 815"/>
                <a:gd name="T5" fmla="*/ 644 h 1033"/>
                <a:gd name="T6" fmla="*/ 421 w 815"/>
                <a:gd name="T7" fmla="*/ 974 h 1033"/>
                <a:gd name="T8" fmla="*/ 815 w 815"/>
                <a:gd name="T9" fmla="*/ 996 h 1033"/>
              </a:gdLst>
              <a:ahLst/>
              <a:cxnLst>
                <a:cxn ang="0">
                  <a:pos x="T0" y="T1"/>
                </a:cxn>
                <a:cxn ang="0">
                  <a:pos x="T2" y="T3"/>
                </a:cxn>
                <a:cxn ang="0">
                  <a:pos x="T4" y="T5"/>
                </a:cxn>
                <a:cxn ang="0">
                  <a:pos x="T6" y="T7"/>
                </a:cxn>
                <a:cxn ang="0">
                  <a:pos x="T8" y="T9"/>
                </a:cxn>
              </a:cxnLst>
              <a:rect l="0" t="0" r="r" b="b"/>
              <a:pathLst>
                <a:path w="815" h="1033">
                  <a:moveTo>
                    <a:pt x="0" y="0"/>
                  </a:moveTo>
                  <a:cubicBezTo>
                    <a:pt x="40" y="127"/>
                    <a:pt x="208" y="657"/>
                    <a:pt x="241" y="764"/>
                  </a:cubicBezTo>
                  <a:cubicBezTo>
                    <a:pt x="274" y="871"/>
                    <a:pt x="171" y="609"/>
                    <a:pt x="201" y="644"/>
                  </a:cubicBezTo>
                  <a:cubicBezTo>
                    <a:pt x="231" y="679"/>
                    <a:pt x="319" y="915"/>
                    <a:pt x="421" y="974"/>
                  </a:cubicBezTo>
                  <a:cubicBezTo>
                    <a:pt x="523" y="1033"/>
                    <a:pt x="733" y="992"/>
                    <a:pt x="815" y="996"/>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Freeform 29"/>
            <p:cNvSpPr>
              <a:spLocks/>
            </p:cNvSpPr>
            <p:nvPr/>
          </p:nvSpPr>
          <p:spPr bwMode="auto">
            <a:xfrm>
              <a:off x="6446" y="4957"/>
              <a:ext cx="900" cy="127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a:solidFill>
                <a:srgbClr val="000000"/>
              </a:solidFill>
              <a:prstDash val="sysDot"/>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Line 28"/>
            <p:cNvSpPr>
              <a:spLocks noChangeShapeType="1"/>
            </p:cNvSpPr>
            <p:nvPr/>
          </p:nvSpPr>
          <p:spPr bwMode="auto">
            <a:xfrm>
              <a:off x="7347" y="5142"/>
              <a:ext cx="1"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Freeform 27"/>
            <p:cNvSpPr>
              <a:spLocks/>
            </p:cNvSpPr>
            <p:nvPr/>
          </p:nvSpPr>
          <p:spPr bwMode="auto">
            <a:xfrm>
              <a:off x="7347" y="5142"/>
              <a:ext cx="809" cy="1031"/>
            </a:xfrm>
            <a:custGeom>
              <a:avLst/>
              <a:gdLst>
                <a:gd name="T0" fmla="*/ 0 w 809"/>
                <a:gd name="T1" fmla="*/ 0 h 1031"/>
                <a:gd name="T2" fmla="*/ 241 w 809"/>
                <a:gd name="T3" fmla="*/ 764 h 1031"/>
                <a:gd name="T4" fmla="*/ 201 w 809"/>
                <a:gd name="T5" fmla="*/ 644 h 1031"/>
                <a:gd name="T6" fmla="*/ 421 w 809"/>
                <a:gd name="T7" fmla="*/ 974 h 1031"/>
                <a:gd name="T8" fmla="*/ 809 w 809"/>
                <a:gd name="T9" fmla="*/ 985 h 1031"/>
              </a:gdLst>
              <a:ahLst/>
              <a:cxnLst>
                <a:cxn ang="0">
                  <a:pos x="T0" y="T1"/>
                </a:cxn>
                <a:cxn ang="0">
                  <a:pos x="T2" y="T3"/>
                </a:cxn>
                <a:cxn ang="0">
                  <a:pos x="T4" y="T5"/>
                </a:cxn>
                <a:cxn ang="0">
                  <a:pos x="T6" y="T7"/>
                </a:cxn>
                <a:cxn ang="0">
                  <a:pos x="T8" y="T9"/>
                </a:cxn>
              </a:cxnLst>
              <a:rect l="0" t="0" r="r" b="b"/>
              <a:pathLst>
                <a:path w="809" h="1031">
                  <a:moveTo>
                    <a:pt x="0" y="0"/>
                  </a:moveTo>
                  <a:cubicBezTo>
                    <a:pt x="40" y="127"/>
                    <a:pt x="208" y="657"/>
                    <a:pt x="241" y="764"/>
                  </a:cubicBezTo>
                  <a:cubicBezTo>
                    <a:pt x="274" y="871"/>
                    <a:pt x="171" y="609"/>
                    <a:pt x="201" y="644"/>
                  </a:cubicBezTo>
                  <a:cubicBezTo>
                    <a:pt x="231" y="679"/>
                    <a:pt x="320" y="917"/>
                    <a:pt x="421" y="974"/>
                  </a:cubicBezTo>
                  <a:cubicBezTo>
                    <a:pt x="522" y="1031"/>
                    <a:pt x="728" y="983"/>
                    <a:pt x="809" y="985"/>
                  </a:cubicBezTo>
                </a:path>
              </a:pathLst>
            </a:custGeom>
            <a:noFill/>
            <a:ln w="9525">
              <a:solidFill>
                <a:srgbClr val="000000"/>
              </a:solidFill>
              <a:prstDash val="sysDot"/>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Line 26"/>
            <p:cNvSpPr>
              <a:spLocks noChangeShapeType="1"/>
            </p:cNvSpPr>
            <p:nvPr/>
          </p:nvSpPr>
          <p:spPr bwMode="auto">
            <a:xfrm>
              <a:off x="8151" y="4981"/>
              <a:ext cx="1"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Freeform 25"/>
            <p:cNvSpPr>
              <a:spLocks/>
            </p:cNvSpPr>
            <p:nvPr/>
          </p:nvSpPr>
          <p:spPr bwMode="auto">
            <a:xfrm>
              <a:off x="8151" y="4981"/>
              <a:ext cx="815" cy="1033"/>
            </a:xfrm>
            <a:custGeom>
              <a:avLst/>
              <a:gdLst>
                <a:gd name="T0" fmla="*/ 0 w 815"/>
                <a:gd name="T1" fmla="*/ 0 h 1033"/>
                <a:gd name="T2" fmla="*/ 241 w 815"/>
                <a:gd name="T3" fmla="*/ 764 h 1033"/>
                <a:gd name="T4" fmla="*/ 201 w 815"/>
                <a:gd name="T5" fmla="*/ 644 h 1033"/>
                <a:gd name="T6" fmla="*/ 421 w 815"/>
                <a:gd name="T7" fmla="*/ 974 h 1033"/>
                <a:gd name="T8" fmla="*/ 815 w 815"/>
                <a:gd name="T9" fmla="*/ 996 h 1033"/>
              </a:gdLst>
              <a:ahLst/>
              <a:cxnLst>
                <a:cxn ang="0">
                  <a:pos x="T0" y="T1"/>
                </a:cxn>
                <a:cxn ang="0">
                  <a:pos x="T2" y="T3"/>
                </a:cxn>
                <a:cxn ang="0">
                  <a:pos x="T4" y="T5"/>
                </a:cxn>
                <a:cxn ang="0">
                  <a:pos x="T6" y="T7"/>
                </a:cxn>
                <a:cxn ang="0">
                  <a:pos x="T8" y="T9"/>
                </a:cxn>
              </a:cxnLst>
              <a:rect l="0" t="0" r="r" b="b"/>
              <a:pathLst>
                <a:path w="815" h="1033">
                  <a:moveTo>
                    <a:pt x="0" y="0"/>
                  </a:moveTo>
                  <a:cubicBezTo>
                    <a:pt x="40" y="127"/>
                    <a:pt x="208" y="657"/>
                    <a:pt x="241" y="764"/>
                  </a:cubicBezTo>
                  <a:cubicBezTo>
                    <a:pt x="274" y="871"/>
                    <a:pt x="171" y="609"/>
                    <a:pt x="201" y="644"/>
                  </a:cubicBezTo>
                  <a:cubicBezTo>
                    <a:pt x="231" y="679"/>
                    <a:pt x="319" y="915"/>
                    <a:pt x="421" y="974"/>
                  </a:cubicBezTo>
                  <a:cubicBezTo>
                    <a:pt x="523" y="1033"/>
                    <a:pt x="733" y="992"/>
                    <a:pt x="815" y="996"/>
                  </a:cubicBezTo>
                </a:path>
              </a:pathLst>
            </a:custGeom>
            <a:noFill/>
            <a:ln w="9525">
              <a:solidFill>
                <a:srgbClr val="000000"/>
              </a:solidFill>
              <a:prstDash val="sysDot"/>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Freeform 24"/>
            <p:cNvSpPr>
              <a:spLocks/>
            </p:cNvSpPr>
            <p:nvPr/>
          </p:nvSpPr>
          <p:spPr bwMode="auto">
            <a:xfrm>
              <a:off x="6740" y="4570"/>
              <a:ext cx="900" cy="127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Line 23"/>
            <p:cNvSpPr>
              <a:spLocks noChangeShapeType="1"/>
            </p:cNvSpPr>
            <p:nvPr/>
          </p:nvSpPr>
          <p:spPr bwMode="auto">
            <a:xfrm>
              <a:off x="7641" y="4738"/>
              <a:ext cx="1"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Freeform 22"/>
            <p:cNvSpPr>
              <a:spLocks/>
            </p:cNvSpPr>
            <p:nvPr/>
          </p:nvSpPr>
          <p:spPr bwMode="auto">
            <a:xfrm>
              <a:off x="7641" y="4834"/>
              <a:ext cx="809" cy="1031"/>
            </a:xfrm>
            <a:custGeom>
              <a:avLst/>
              <a:gdLst>
                <a:gd name="T0" fmla="*/ 0 w 809"/>
                <a:gd name="T1" fmla="*/ 0 h 1031"/>
                <a:gd name="T2" fmla="*/ 241 w 809"/>
                <a:gd name="T3" fmla="*/ 764 h 1031"/>
                <a:gd name="T4" fmla="*/ 201 w 809"/>
                <a:gd name="T5" fmla="*/ 644 h 1031"/>
                <a:gd name="T6" fmla="*/ 421 w 809"/>
                <a:gd name="T7" fmla="*/ 974 h 1031"/>
                <a:gd name="T8" fmla="*/ 809 w 809"/>
                <a:gd name="T9" fmla="*/ 985 h 1031"/>
              </a:gdLst>
              <a:ahLst/>
              <a:cxnLst>
                <a:cxn ang="0">
                  <a:pos x="T0" y="T1"/>
                </a:cxn>
                <a:cxn ang="0">
                  <a:pos x="T2" y="T3"/>
                </a:cxn>
                <a:cxn ang="0">
                  <a:pos x="T4" y="T5"/>
                </a:cxn>
                <a:cxn ang="0">
                  <a:pos x="T6" y="T7"/>
                </a:cxn>
                <a:cxn ang="0">
                  <a:pos x="T8" y="T9"/>
                </a:cxn>
              </a:cxnLst>
              <a:rect l="0" t="0" r="r" b="b"/>
              <a:pathLst>
                <a:path w="809" h="1031">
                  <a:moveTo>
                    <a:pt x="0" y="0"/>
                  </a:moveTo>
                  <a:cubicBezTo>
                    <a:pt x="40" y="127"/>
                    <a:pt x="208" y="657"/>
                    <a:pt x="241" y="764"/>
                  </a:cubicBezTo>
                  <a:cubicBezTo>
                    <a:pt x="274" y="871"/>
                    <a:pt x="171" y="609"/>
                    <a:pt x="201" y="644"/>
                  </a:cubicBezTo>
                  <a:cubicBezTo>
                    <a:pt x="231" y="679"/>
                    <a:pt x="320" y="917"/>
                    <a:pt x="421" y="974"/>
                  </a:cubicBezTo>
                  <a:cubicBezTo>
                    <a:pt x="522" y="1031"/>
                    <a:pt x="728" y="983"/>
                    <a:pt x="809" y="98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Line 21"/>
            <p:cNvSpPr>
              <a:spLocks noChangeShapeType="1"/>
            </p:cNvSpPr>
            <p:nvPr/>
          </p:nvSpPr>
          <p:spPr bwMode="auto">
            <a:xfrm>
              <a:off x="8445" y="4594"/>
              <a:ext cx="1"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Freeform 20"/>
            <p:cNvSpPr>
              <a:spLocks/>
            </p:cNvSpPr>
            <p:nvPr/>
          </p:nvSpPr>
          <p:spPr bwMode="auto">
            <a:xfrm>
              <a:off x="8445" y="4673"/>
              <a:ext cx="815" cy="1033"/>
            </a:xfrm>
            <a:custGeom>
              <a:avLst/>
              <a:gdLst>
                <a:gd name="T0" fmla="*/ 0 w 815"/>
                <a:gd name="T1" fmla="*/ 0 h 1033"/>
                <a:gd name="T2" fmla="*/ 241 w 815"/>
                <a:gd name="T3" fmla="*/ 764 h 1033"/>
                <a:gd name="T4" fmla="*/ 201 w 815"/>
                <a:gd name="T5" fmla="*/ 644 h 1033"/>
                <a:gd name="T6" fmla="*/ 421 w 815"/>
                <a:gd name="T7" fmla="*/ 974 h 1033"/>
                <a:gd name="T8" fmla="*/ 815 w 815"/>
                <a:gd name="T9" fmla="*/ 996 h 1033"/>
              </a:gdLst>
              <a:ahLst/>
              <a:cxnLst>
                <a:cxn ang="0">
                  <a:pos x="T0" y="T1"/>
                </a:cxn>
                <a:cxn ang="0">
                  <a:pos x="T2" y="T3"/>
                </a:cxn>
                <a:cxn ang="0">
                  <a:pos x="T4" y="T5"/>
                </a:cxn>
                <a:cxn ang="0">
                  <a:pos x="T6" y="T7"/>
                </a:cxn>
                <a:cxn ang="0">
                  <a:pos x="T8" y="T9"/>
                </a:cxn>
              </a:cxnLst>
              <a:rect l="0" t="0" r="r" b="b"/>
              <a:pathLst>
                <a:path w="815" h="1033">
                  <a:moveTo>
                    <a:pt x="0" y="0"/>
                  </a:moveTo>
                  <a:cubicBezTo>
                    <a:pt x="40" y="127"/>
                    <a:pt x="208" y="657"/>
                    <a:pt x="241" y="764"/>
                  </a:cubicBezTo>
                  <a:cubicBezTo>
                    <a:pt x="274" y="871"/>
                    <a:pt x="171" y="609"/>
                    <a:pt x="201" y="644"/>
                  </a:cubicBezTo>
                  <a:cubicBezTo>
                    <a:pt x="231" y="679"/>
                    <a:pt x="319" y="915"/>
                    <a:pt x="421" y="974"/>
                  </a:cubicBezTo>
                  <a:cubicBezTo>
                    <a:pt x="523" y="1033"/>
                    <a:pt x="733" y="992"/>
                    <a:pt x="815" y="996"/>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Line 19"/>
            <p:cNvSpPr>
              <a:spLocks noChangeShapeType="1"/>
            </p:cNvSpPr>
            <p:nvPr/>
          </p:nvSpPr>
          <p:spPr bwMode="auto">
            <a:xfrm>
              <a:off x="7881" y="4409"/>
              <a:ext cx="1"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Line 18"/>
            <p:cNvSpPr>
              <a:spLocks noChangeShapeType="1"/>
            </p:cNvSpPr>
            <p:nvPr/>
          </p:nvSpPr>
          <p:spPr bwMode="auto">
            <a:xfrm>
              <a:off x="8685" y="3933"/>
              <a:ext cx="1"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31" name="Group 14"/>
            <p:cNvGrpSpPr>
              <a:grpSpLocks/>
            </p:cNvGrpSpPr>
            <p:nvPr/>
          </p:nvGrpSpPr>
          <p:grpSpPr bwMode="auto">
            <a:xfrm>
              <a:off x="6980" y="3951"/>
              <a:ext cx="2520" cy="1270"/>
              <a:chOff x="6980" y="4796"/>
              <a:chExt cx="2520" cy="1270"/>
            </a:xfrm>
          </p:grpSpPr>
          <p:sp>
            <p:nvSpPr>
              <p:cNvPr id="71" name="Freeform 17"/>
              <p:cNvSpPr>
                <a:spLocks/>
              </p:cNvSpPr>
              <p:nvPr/>
            </p:nvSpPr>
            <p:spPr bwMode="auto">
              <a:xfrm>
                <a:off x="6980" y="4796"/>
                <a:ext cx="900" cy="127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2" name="Freeform 16"/>
              <p:cNvSpPr>
                <a:spLocks/>
              </p:cNvSpPr>
              <p:nvPr/>
            </p:nvSpPr>
            <p:spPr bwMode="auto">
              <a:xfrm>
                <a:off x="7881" y="4981"/>
                <a:ext cx="809" cy="1031"/>
              </a:xfrm>
              <a:custGeom>
                <a:avLst/>
                <a:gdLst>
                  <a:gd name="T0" fmla="*/ 0 w 809"/>
                  <a:gd name="T1" fmla="*/ 0 h 1031"/>
                  <a:gd name="T2" fmla="*/ 241 w 809"/>
                  <a:gd name="T3" fmla="*/ 764 h 1031"/>
                  <a:gd name="T4" fmla="*/ 201 w 809"/>
                  <a:gd name="T5" fmla="*/ 644 h 1031"/>
                  <a:gd name="T6" fmla="*/ 421 w 809"/>
                  <a:gd name="T7" fmla="*/ 974 h 1031"/>
                  <a:gd name="T8" fmla="*/ 809 w 809"/>
                  <a:gd name="T9" fmla="*/ 985 h 1031"/>
                </a:gdLst>
                <a:ahLst/>
                <a:cxnLst>
                  <a:cxn ang="0">
                    <a:pos x="T0" y="T1"/>
                  </a:cxn>
                  <a:cxn ang="0">
                    <a:pos x="T2" y="T3"/>
                  </a:cxn>
                  <a:cxn ang="0">
                    <a:pos x="T4" y="T5"/>
                  </a:cxn>
                  <a:cxn ang="0">
                    <a:pos x="T6" y="T7"/>
                  </a:cxn>
                  <a:cxn ang="0">
                    <a:pos x="T8" y="T9"/>
                  </a:cxn>
                </a:cxnLst>
                <a:rect l="0" t="0" r="r" b="b"/>
                <a:pathLst>
                  <a:path w="809" h="1031">
                    <a:moveTo>
                      <a:pt x="0" y="0"/>
                    </a:moveTo>
                    <a:cubicBezTo>
                      <a:pt x="40" y="127"/>
                      <a:pt x="208" y="657"/>
                      <a:pt x="241" y="764"/>
                    </a:cubicBezTo>
                    <a:cubicBezTo>
                      <a:pt x="274" y="871"/>
                      <a:pt x="171" y="609"/>
                      <a:pt x="201" y="644"/>
                    </a:cubicBezTo>
                    <a:cubicBezTo>
                      <a:pt x="231" y="679"/>
                      <a:pt x="320" y="917"/>
                      <a:pt x="421" y="974"/>
                    </a:cubicBezTo>
                    <a:cubicBezTo>
                      <a:pt x="522" y="1031"/>
                      <a:pt x="728" y="983"/>
                      <a:pt x="809" y="985"/>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3" name="Freeform 15"/>
              <p:cNvSpPr>
                <a:spLocks/>
              </p:cNvSpPr>
              <p:nvPr/>
            </p:nvSpPr>
            <p:spPr bwMode="auto">
              <a:xfrm>
                <a:off x="8685" y="4820"/>
                <a:ext cx="815" cy="1033"/>
              </a:xfrm>
              <a:custGeom>
                <a:avLst/>
                <a:gdLst>
                  <a:gd name="T0" fmla="*/ 0 w 815"/>
                  <a:gd name="T1" fmla="*/ 0 h 1033"/>
                  <a:gd name="T2" fmla="*/ 241 w 815"/>
                  <a:gd name="T3" fmla="*/ 764 h 1033"/>
                  <a:gd name="T4" fmla="*/ 201 w 815"/>
                  <a:gd name="T5" fmla="*/ 644 h 1033"/>
                  <a:gd name="T6" fmla="*/ 421 w 815"/>
                  <a:gd name="T7" fmla="*/ 974 h 1033"/>
                  <a:gd name="T8" fmla="*/ 815 w 815"/>
                  <a:gd name="T9" fmla="*/ 996 h 1033"/>
                </a:gdLst>
                <a:ahLst/>
                <a:cxnLst>
                  <a:cxn ang="0">
                    <a:pos x="T0" y="T1"/>
                  </a:cxn>
                  <a:cxn ang="0">
                    <a:pos x="T2" y="T3"/>
                  </a:cxn>
                  <a:cxn ang="0">
                    <a:pos x="T4" y="T5"/>
                  </a:cxn>
                  <a:cxn ang="0">
                    <a:pos x="T6" y="T7"/>
                  </a:cxn>
                  <a:cxn ang="0">
                    <a:pos x="T8" y="T9"/>
                  </a:cxn>
                </a:cxnLst>
                <a:rect l="0" t="0" r="r" b="b"/>
                <a:pathLst>
                  <a:path w="815" h="1033">
                    <a:moveTo>
                      <a:pt x="0" y="0"/>
                    </a:moveTo>
                    <a:cubicBezTo>
                      <a:pt x="40" y="127"/>
                      <a:pt x="208" y="657"/>
                      <a:pt x="241" y="764"/>
                    </a:cubicBezTo>
                    <a:cubicBezTo>
                      <a:pt x="274" y="871"/>
                      <a:pt x="171" y="609"/>
                      <a:pt x="201" y="644"/>
                    </a:cubicBezTo>
                    <a:cubicBezTo>
                      <a:pt x="231" y="679"/>
                      <a:pt x="319" y="915"/>
                      <a:pt x="421" y="974"/>
                    </a:cubicBezTo>
                    <a:cubicBezTo>
                      <a:pt x="523" y="1033"/>
                      <a:pt x="733" y="992"/>
                      <a:pt x="815" y="996"/>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32" name="Text Box 13"/>
            <p:cNvSpPr txBox="1">
              <a:spLocks noChangeArrowheads="1"/>
            </p:cNvSpPr>
            <p:nvPr/>
          </p:nvSpPr>
          <p:spPr bwMode="auto">
            <a:xfrm>
              <a:off x="8858" y="634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时间</a:t>
              </a:r>
            </a:p>
          </p:txBody>
        </p:sp>
        <p:sp>
          <p:nvSpPr>
            <p:cNvPr id="33" name="Text Box 12"/>
            <p:cNvSpPr txBox="1">
              <a:spLocks noChangeArrowheads="1"/>
            </p:cNvSpPr>
            <p:nvPr/>
          </p:nvSpPr>
          <p:spPr bwMode="auto">
            <a:xfrm>
              <a:off x="6446" y="3611"/>
              <a:ext cx="341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软件故障率</a:t>
              </a:r>
            </a:p>
          </p:txBody>
        </p:sp>
        <p:sp>
          <p:nvSpPr>
            <p:cNvPr id="34" name="Text Box 11"/>
            <p:cNvSpPr txBox="1">
              <a:spLocks noChangeArrowheads="1"/>
            </p:cNvSpPr>
            <p:nvPr/>
          </p:nvSpPr>
          <p:spPr bwMode="auto">
            <a:xfrm>
              <a:off x="3230" y="4255"/>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实际</a:t>
              </a:r>
            </a:p>
          </p:txBody>
        </p:sp>
        <p:sp>
          <p:nvSpPr>
            <p:cNvPr id="35" name="Line 10"/>
            <p:cNvSpPr>
              <a:spLocks noChangeShapeType="1"/>
            </p:cNvSpPr>
            <p:nvPr/>
          </p:nvSpPr>
          <p:spPr bwMode="auto">
            <a:xfrm flipV="1">
              <a:off x="2627" y="5865"/>
              <a:ext cx="201" cy="8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Text Box 9"/>
            <p:cNvSpPr txBox="1">
              <a:spLocks noChangeArrowheads="1"/>
            </p:cNvSpPr>
            <p:nvPr/>
          </p:nvSpPr>
          <p:spPr bwMode="auto">
            <a:xfrm>
              <a:off x="2627" y="634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理想</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7" name="Line 8"/>
            <p:cNvSpPr>
              <a:spLocks noChangeShapeType="1"/>
            </p:cNvSpPr>
            <p:nvPr/>
          </p:nvSpPr>
          <p:spPr bwMode="auto">
            <a:xfrm flipH="1">
              <a:off x="3029" y="4738"/>
              <a:ext cx="402"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8" name="Text Box 7"/>
            <p:cNvSpPr txBox="1">
              <a:spLocks noChangeArrowheads="1"/>
            </p:cNvSpPr>
            <p:nvPr/>
          </p:nvSpPr>
          <p:spPr bwMode="auto">
            <a:xfrm>
              <a:off x="9059" y="3772"/>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部件</a:t>
              </a:r>
              <a:r>
                <a:rPr kumimoji="0" lang="en-US" altLang="zh-CN" sz="1400" dirty="0">
                  <a:cs typeface="Times New Roman" panose="02020603050405020304" pitchFamily="18" charset="0"/>
                </a:rPr>
                <a:t>3</a:t>
              </a:r>
            </a:p>
          </p:txBody>
        </p:sp>
        <p:sp>
          <p:nvSpPr>
            <p:cNvPr id="39" name="Text Box 6"/>
            <p:cNvSpPr txBox="1">
              <a:spLocks noChangeArrowheads="1"/>
            </p:cNvSpPr>
            <p:nvPr/>
          </p:nvSpPr>
          <p:spPr bwMode="auto">
            <a:xfrm>
              <a:off x="9299" y="5060"/>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部件</a:t>
              </a:r>
              <a:r>
                <a:rPr kumimoji="0" lang="en-US" altLang="zh-CN" sz="1400" dirty="0">
                  <a:cs typeface="Times New Roman" panose="02020603050405020304" pitchFamily="18" charset="0"/>
                </a:rPr>
                <a:t>2</a:t>
              </a:r>
            </a:p>
          </p:txBody>
        </p:sp>
        <p:sp>
          <p:nvSpPr>
            <p:cNvPr id="40" name="Text Box 5"/>
            <p:cNvSpPr txBox="1">
              <a:spLocks noChangeArrowheads="1"/>
            </p:cNvSpPr>
            <p:nvPr/>
          </p:nvSpPr>
          <p:spPr bwMode="auto">
            <a:xfrm>
              <a:off x="9461" y="5704"/>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部件</a:t>
              </a:r>
              <a:r>
                <a:rPr kumimoji="0" lang="en-US" altLang="zh-CN" sz="1400" dirty="0">
                  <a:cs typeface="Times New Roman" panose="02020603050405020304" pitchFamily="18" charset="0"/>
                </a:rPr>
                <a:t>1</a:t>
              </a:r>
            </a:p>
          </p:txBody>
        </p:sp>
        <p:sp>
          <p:nvSpPr>
            <p:cNvPr id="68" name="Line 4"/>
            <p:cNvSpPr>
              <a:spLocks noChangeShapeType="1"/>
            </p:cNvSpPr>
            <p:nvPr/>
          </p:nvSpPr>
          <p:spPr bwMode="auto">
            <a:xfrm flipH="1">
              <a:off x="9059" y="6026"/>
              <a:ext cx="603" cy="1"/>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9" name="Line 3"/>
            <p:cNvSpPr>
              <a:spLocks noChangeShapeType="1"/>
            </p:cNvSpPr>
            <p:nvPr/>
          </p:nvSpPr>
          <p:spPr bwMode="auto">
            <a:xfrm flipH="1">
              <a:off x="8858" y="5382"/>
              <a:ext cx="402"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0" name="Line 2"/>
            <p:cNvSpPr>
              <a:spLocks noChangeShapeType="1"/>
            </p:cNvSpPr>
            <p:nvPr/>
          </p:nvSpPr>
          <p:spPr bwMode="auto">
            <a:xfrm flipH="1">
              <a:off x="9059" y="4094"/>
              <a:ext cx="402"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Tree>
    <p:extLst>
      <p:ext uri="{BB962C8B-B14F-4D97-AF65-F5344CB8AC3E}">
        <p14:creationId xmlns:p14="http://schemas.microsoft.com/office/powerpoint/2010/main" val="3200731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部件组装</a:t>
            </a:r>
          </a:p>
        </p:txBody>
      </p:sp>
      <p:sp>
        <p:nvSpPr>
          <p:cNvPr id="26628" name="TextBox 6"/>
          <p:cNvSpPr txBox="1">
            <a:spLocks noChangeArrowheads="1"/>
          </p:cNvSpPr>
          <p:nvPr/>
        </p:nvSpPr>
        <p:spPr bwMode="auto">
          <a:xfrm>
            <a:off x="875303" y="5232490"/>
            <a:ext cx="4493538" cy="461665"/>
          </a:xfrm>
          <a:prstGeom prst="rect">
            <a:avLst/>
          </a:prstGeom>
          <a:noFill/>
          <a:ln w="9525">
            <a:noFill/>
            <a:miter lim="800000"/>
            <a:headEnd/>
            <a:tailEnd/>
          </a:ln>
        </p:spPr>
        <p:txBody>
          <a:bodyPr wrap="none">
            <a:spAutoFit/>
          </a:bodyPr>
          <a:lstStyle/>
          <a:p>
            <a:r>
              <a:rPr lang="zh-CN" altLang="en-US" dirty="0" smtClean="0"/>
              <a:t>表现不出硬件全生命周期的规律</a:t>
            </a:r>
            <a:endParaRPr lang="zh-CN" altLang="en-US" dirty="0"/>
          </a:p>
        </p:txBody>
      </p:sp>
      <p:grpSp>
        <p:nvGrpSpPr>
          <p:cNvPr id="41" name="画布 86"/>
          <p:cNvGrpSpPr/>
          <p:nvPr/>
        </p:nvGrpSpPr>
        <p:grpSpPr>
          <a:xfrm>
            <a:off x="820272" y="2144806"/>
            <a:ext cx="4153012" cy="2821900"/>
            <a:chOff x="0" y="0"/>
            <a:chExt cx="2716337" cy="2316480"/>
          </a:xfrm>
        </p:grpSpPr>
        <p:sp>
          <p:nvSpPr>
            <p:cNvPr id="42" name="矩形 41"/>
            <p:cNvSpPr/>
            <p:nvPr/>
          </p:nvSpPr>
          <p:spPr>
            <a:xfrm>
              <a:off x="0" y="0"/>
              <a:ext cx="2715260" cy="2316480"/>
            </a:xfrm>
            <a:prstGeom prst="rect">
              <a:avLst/>
            </a:prstGeom>
            <a:noFill/>
            <a:ln>
              <a:noFill/>
            </a:ln>
          </p:spPr>
        </p:sp>
        <p:cxnSp>
          <p:nvCxnSpPr>
            <p:cNvPr id="43" name="Line 6"/>
            <p:cNvCxnSpPr>
              <a:cxnSpLocks noChangeShapeType="1"/>
            </p:cNvCxnSpPr>
            <p:nvPr/>
          </p:nvCxnSpPr>
          <p:spPr bwMode="auto">
            <a:xfrm flipH="1">
              <a:off x="81722" y="196529"/>
              <a:ext cx="635" cy="173799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15"/>
            <p:cNvCxnSpPr>
              <a:cxnSpLocks noChangeShapeType="1"/>
            </p:cNvCxnSpPr>
            <p:nvPr/>
          </p:nvCxnSpPr>
          <p:spPr bwMode="auto">
            <a:xfrm flipV="1">
              <a:off x="35994" y="1832289"/>
              <a:ext cx="2576889" cy="2159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 name="Freeform 18"/>
            <p:cNvSpPr>
              <a:spLocks/>
            </p:cNvSpPr>
            <p:nvPr/>
          </p:nvSpPr>
          <p:spPr bwMode="auto">
            <a:xfrm>
              <a:off x="163637" y="949004"/>
              <a:ext cx="571500" cy="80645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cap="flat" cmpd="sng">
              <a:solidFill>
                <a:srgbClr val="000000"/>
              </a:solidFill>
              <a:prstDash val="sysDot"/>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46" name="Line 19"/>
            <p:cNvCxnSpPr>
              <a:cxnSpLocks noChangeShapeType="1"/>
            </p:cNvCxnSpPr>
            <p:nvPr/>
          </p:nvCxnSpPr>
          <p:spPr bwMode="auto">
            <a:xfrm>
              <a:off x="735772" y="1066479"/>
              <a:ext cx="635" cy="715645"/>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Freeform 20"/>
            <p:cNvSpPr>
              <a:spLocks/>
            </p:cNvSpPr>
            <p:nvPr/>
          </p:nvSpPr>
          <p:spPr bwMode="auto">
            <a:xfrm>
              <a:off x="735772" y="1066479"/>
              <a:ext cx="513715" cy="654685"/>
            </a:xfrm>
            <a:custGeom>
              <a:avLst/>
              <a:gdLst>
                <a:gd name="T0" fmla="*/ 0 w 809"/>
                <a:gd name="T1" fmla="*/ 0 h 1031"/>
                <a:gd name="T2" fmla="*/ 241 w 809"/>
                <a:gd name="T3" fmla="*/ 764 h 1031"/>
                <a:gd name="T4" fmla="*/ 201 w 809"/>
                <a:gd name="T5" fmla="*/ 644 h 1031"/>
                <a:gd name="T6" fmla="*/ 421 w 809"/>
                <a:gd name="T7" fmla="*/ 974 h 1031"/>
                <a:gd name="T8" fmla="*/ 809 w 809"/>
                <a:gd name="T9" fmla="*/ 985 h 1031"/>
              </a:gdLst>
              <a:ahLst/>
              <a:cxnLst>
                <a:cxn ang="0">
                  <a:pos x="T0" y="T1"/>
                </a:cxn>
                <a:cxn ang="0">
                  <a:pos x="T2" y="T3"/>
                </a:cxn>
                <a:cxn ang="0">
                  <a:pos x="T4" y="T5"/>
                </a:cxn>
                <a:cxn ang="0">
                  <a:pos x="T6" y="T7"/>
                </a:cxn>
                <a:cxn ang="0">
                  <a:pos x="T8" y="T9"/>
                </a:cxn>
              </a:cxnLst>
              <a:rect l="0" t="0" r="r" b="b"/>
              <a:pathLst>
                <a:path w="809" h="1031">
                  <a:moveTo>
                    <a:pt x="0" y="0"/>
                  </a:moveTo>
                  <a:cubicBezTo>
                    <a:pt x="40" y="127"/>
                    <a:pt x="208" y="657"/>
                    <a:pt x="241" y="764"/>
                  </a:cubicBezTo>
                  <a:cubicBezTo>
                    <a:pt x="274" y="871"/>
                    <a:pt x="171" y="609"/>
                    <a:pt x="201" y="644"/>
                  </a:cubicBezTo>
                  <a:cubicBezTo>
                    <a:pt x="231" y="679"/>
                    <a:pt x="320" y="917"/>
                    <a:pt x="421" y="974"/>
                  </a:cubicBezTo>
                  <a:cubicBezTo>
                    <a:pt x="522" y="1031"/>
                    <a:pt x="728" y="983"/>
                    <a:pt x="809" y="985"/>
                  </a:cubicBezTo>
                </a:path>
              </a:pathLst>
            </a:custGeom>
            <a:noFill/>
            <a:ln w="9525" cap="flat" cmpd="sng">
              <a:solidFill>
                <a:srgbClr val="000000"/>
              </a:solidFill>
              <a:prstDash val="sysDot"/>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48" name="Line 21"/>
            <p:cNvCxnSpPr>
              <a:cxnSpLocks noChangeShapeType="1"/>
            </p:cNvCxnSpPr>
            <p:nvPr/>
          </p:nvCxnSpPr>
          <p:spPr bwMode="auto">
            <a:xfrm>
              <a:off x="1246312" y="964244"/>
              <a:ext cx="635" cy="715645"/>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Freeform 22"/>
            <p:cNvSpPr>
              <a:spLocks/>
            </p:cNvSpPr>
            <p:nvPr/>
          </p:nvSpPr>
          <p:spPr bwMode="auto">
            <a:xfrm>
              <a:off x="1246312" y="964244"/>
              <a:ext cx="517525" cy="655955"/>
            </a:xfrm>
            <a:custGeom>
              <a:avLst/>
              <a:gdLst>
                <a:gd name="T0" fmla="*/ 0 w 815"/>
                <a:gd name="T1" fmla="*/ 0 h 1033"/>
                <a:gd name="T2" fmla="*/ 241 w 815"/>
                <a:gd name="T3" fmla="*/ 764 h 1033"/>
                <a:gd name="T4" fmla="*/ 201 w 815"/>
                <a:gd name="T5" fmla="*/ 644 h 1033"/>
                <a:gd name="T6" fmla="*/ 421 w 815"/>
                <a:gd name="T7" fmla="*/ 974 h 1033"/>
                <a:gd name="T8" fmla="*/ 815 w 815"/>
                <a:gd name="T9" fmla="*/ 996 h 1033"/>
              </a:gdLst>
              <a:ahLst/>
              <a:cxnLst>
                <a:cxn ang="0">
                  <a:pos x="T0" y="T1"/>
                </a:cxn>
                <a:cxn ang="0">
                  <a:pos x="T2" y="T3"/>
                </a:cxn>
                <a:cxn ang="0">
                  <a:pos x="T4" y="T5"/>
                </a:cxn>
                <a:cxn ang="0">
                  <a:pos x="T6" y="T7"/>
                </a:cxn>
                <a:cxn ang="0">
                  <a:pos x="T8" y="T9"/>
                </a:cxn>
              </a:cxnLst>
              <a:rect l="0" t="0" r="r" b="b"/>
              <a:pathLst>
                <a:path w="815" h="1033">
                  <a:moveTo>
                    <a:pt x="0" y="0"/>
                  </a:moveTo>
                  <a:cubicBezTo>
                    <a:pt x="40" y="127"/>
                    <a:pt x="208" y="657"/>
                    <a:pt x="241" y="764"/>
                  </a:cubicBezTo>
                  <a:cubicBezTo>
                    <a:pt x="274" y="871"/>
                    <a:pt x="171" y="609"/>
                    <a:pt x="201" y="644"/>
                  </a:cubicBezTo>
                  <a:cubicBezTo>
                    <a:pt x="231" y="679"/>
                    <a:pt x="319" y="915"/>
                    <a:pt x="421" y="974"/>
                  </a:cubicBezTo>
                  <a:cubicBezTo>
                    <a:pt x="523" y="1033"/>
                    <a:pt x="733" y="992"/>
                    <a:pt x="815" y="996"/>
                  </a:cubicBezTo>
                </a:path>
              </a:pathLst>
            </a:custGeom>
            <a:noFill/>
            <a:ln w="9525" cap="flat" cmpd="sng">
              <a:solidFill>
                <a:srgbClr val="000000"/>
              </a:solidFill>
              <a:prstDash val="sysDot"/>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50" name="Freeform 23"/>
            <p:cNvSpPr>
              <a:spLocks/>
            </p:cNvSpPr>
            <p:nvPr/>
          </p:nvSpPr>
          <p:spPr bwMode="auto">
            <a:xfrm>
              <a:off x="350327" y="703259"/>
              <a:ext cx="571500" cy="80645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1" name="Line 24"/>
            <p:cNvCxnSpPr>
              <a:cxnSpLocks noChangeShapeType="1"/>
            </p:cNvCxnSpPr>
            <p:nvPr/>
          </p:nvCxnSpPr>
          <p:spPr bwMode="auto">
            <a:xfrm>
              <a:off x="922462" y="809939"/>
              <a:ext cx="635" cy="71564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 name="Freeform 25"/>
            <p:cNvSpPr>
              <a:spLocks/>
            </p:cNvSpPr>
            <p:nvPr/>
          </p:nvSpPr>
          <p:spPr bwMode="auto">
            <a:xfrm>
              <a:off x="922462" y="870899"/>
              <a:ext cx="513715" cy="654685"/>
            </a:xfrm>
            <a:custGeom>
              <a:avLst/>
              <a:gdLst>
                <a:gd name="T0" fmla="*/ 0 w 809"/>
                <a:gd name="T1" fmla="*/ 0 h 1031"/>
                <a:gd name="T2" fmla="*/ 241 w 809"/>
                <a:gd name="T3" fmla="*/ 764 h 1031"/>
                <a:gd name="T4" fmla="*/ 201 w 809"/>
                <a:gd name="T5" fmla="*/ 644 h 1031"/>
                <a:gd name="T6" fmla="*/ 421 w 809"/>
                <a:gd name="T7" fmla="*/ 974 h 1031"/>
                <a:gd name="T8" fmla="*/ 809 w 809"/>
                <a:gd name="T9" fmla="*/ 985 h 1031"/>
              </a:gdLst>
              <a:ahLst/>
              <a:cxnLst>
                <a:cxn ang="0">
                  <a:pos x="T0" y="T1"/>
                </a:cxn>
                <a:cxn ang="0">
                  <a:pos x="T2" y="T3"/>
                </a:cxn>
                <a:cxn ang="0">
                  <a:pos x="T4" y="T5"/>
                </a:cxn>
                <a:cxn ang="0">
                  <a:pos x="T6" y="T7"/>
                </a:cxn>
                <a:cxn ang="0">
                  <a:pos x="T8" y="T9"/>
                </a:cxn>
              </a:cxnLst>
              <a:rect l="0" t="0" r="r" b="b"/>
              <a:pathLst>
                <a:path w="809" h="1031">
                  <a:moveTo>
                    <a:pt x="0" y="0"/>
                  </a:moveTo>
                  <a:cubicBezTo>
                    <a:pt x="40" y="127"/>
                    <a:pt x="208" y="657"/>
                    <a:pt x="241" y="764"/>
                  </a:cubicBezTo>
                  <a:cubicBezTo>
                    <a:pt x="274" y="871"/>
                    <a:pt x="171" y="609"/>
                    <a:pt x="201" y="644"/>
                  </a:cubicBezTo>
                  <a:cubicBezTo>
                    <a:pt x="231" y="679"/>
                    <a:pt x="320" y="917"/>
                    <a:pt x="421" y="974"/>
                  </a:cubicBezTo>
                  <a:cubicBezTo>
                    <a:pt x="522" y="1031"/>
                    <a:pt x="728" y="983"/>
                    <a:pt x="809" y="985"/>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3" name="Line 26"/>
            <p:cNvCxnSpPr>
              <a:cxnSpLocks noChangeShapeType="1"/>
            </p:cNvCxnSpPr>
            <p:nvPr/>
          </p:nvCxnSpPr>
          <p:spPr bwMode="auto">
            <a:xfrm>
              <a:off x="1433002" y="718499"/>
              <a:ext cx="635" cy="71564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4" name="Freeform 27"/>
            <p:cNvSpPr>
              <a:spLocks/>
            </p:cNvSpPr>
            <p:nvPr/>
          </p:nvSpPr>
          <p:spPr bwMode="auto">
            <a:xfrm>
              <a:off x="1433002" y="768664"/>
              <a:ext cx="517525" cy="655955"/>
            </a:xfrm>
            <a:custGeom>
              <a:avLst/>
              <a:gdLst>
                <a:gd name="T0" fmla="*/ 0 w 815"/>
                <a:gd name="T1" fmla="*/ 0 h 1033"/>
                <a:gd name="T2" fmla="*/ 241 w 815"/>
                <a:gd name="T3" fmla="*/ 764 h 1033"/>
                <a:gd name="T4" fmla="*/ 201 w 815"/>
                <a:gd name="T5" fmla="*/ 644 h 1033"/>
                <a:gd name="T6" fmla="*/ 421 w 815"/>
                <a:gd name="T7" fmla="*/ 974 h 1033"/>
                <a:gd name="T8" fmla="*/ 815 w 815"/>
                <a:gd name="T9" fmla="*/ 996 h 1033"/>
              </a:gdLst>
              <a:ahLst/>
              <a:cxnLst>
                <a:cxn ang="0">
                  <a:pos x="T0" y="T1"/>
                </a:cxn>
                <a:cxn ang="0">
                  <a:pos x="T2" y="T3"/>
                </a:cxn>
                <a:cxn ang="0">
                  <a:pos x="T4" y="T5"/>
                </a:cxn>
                <a:cxn ang="0">
                  <a:pos x="T6" y="T7"/>
                </a:cxn>
                <a:cxn ang="0">
                  <a:pos x="T8" y="T9"/>
                </a:cxn>
              </a:cxnLst>
              <a:rect l="0" t="0" r="r" b="b"/>
              <a:pathLst>
                <a:path w="815" h="1033">
                  <a:moveTo>
                    <a:pt x="0" y="0"/>
                  </a:moveTo>
                  <a:cubicBezTo>
                    <a:pt x="40" y="127"/>
                    <a:pt x="208" y="657"/>
                    <a:pt x="241" y="764"/>
                  </a:cubicBezTo>
                  <a:cubicBezTo>
                    <a:pt x="274" y="871"/>
                    <a:pt x="171" y="609"/>
                    <a:pt x="201" y="644"/>
                  </a:cubicBezTo>
                  <a:cubicBezTo>
                    <a:pt x="231" y="679"/>
                    <a:pt x="319" y="915"/>
                    <a:pt x="421" y="974"/>
                  </a:cubicBezTo>
                  <a:cubicBezTo>
                    <a:pt x="523" y="1033"/>
                    <a:pt x="733" y="992"/>
                    <a:pt x="815" y="996"/>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5" name="Line 28"/>
            <p:cNvCxnSpPr>
              <a:cxnSpLocks noChangeShapeType="1"/>
            </p:cNvCxnSpPr>
            <p:nvPr/>
          </p:nvCxnSpPr>
          <p:spPr bwMode="auto">
            <a:xfrm>
              <a:off x="1074862" y="427685"/>
              <a:ext cx="635" cy="71564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Line 29"/>
            <p:cNvCxnSpPr>
              <a:cxnSpLocks noChangeShapeType="1"/>
              <a:stCxn id="67" idx="0"/>
            </p:cNvCxnSpPr>
            <p:nvPr/>
          </p:nvCxnSpPr>
          <p:spPr bwMode="auto">
            <a:xfrm flipH="1">
              <a:off x="1586037" y="400901"/>
              <a:ext cx="4293" cy="61339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Freeform 31"/>
            <p:cNvSpPr>
              <a:spLocks/>
            </p:cNvSpPr>
            <p:nvPr/>
          </p:nvSpPr>
          <p:spPr bwMode="auto">
            <a:xfrm>
              <a:off x="502727" y="310194"/>
              <a:ext cx="571500" cy="806450"/>
            </a:xfrm>
            <a:custGeom>
              <a:avLst/>
              <a:gdLst>
                <a:gd name="T0" fmla="*/ 0 w 900"/>
                <a:gd name="T1" fmla="*/ 0 h 1270"/>
                <a:gd name="T2" fmla="*/ 87 w 900"/>
                <a:gd name="T3" fmla="*/ 285 h 1270"/>
                <a:gd name="T4" fmla="*/ 212 w 900"/>
                <a:gd name="T5" fmla="*/ 750 h 1270"/>
                <a:gd name="T6" fmla="*/ 337 w 900"/>
                <a:gd name="T7" fmla="*/ 1110 h 1270"/>
                <a:gd name="T8" fmla="*/ 561 w 900"/>
                <a:gd name="T9" fmla="*/ 1245 h 1270"/>
                <a:gd name="T10" fmla="*/ 900 w 900"/>
                <a:gd name="T11" fmla="*/ 1260 h 1270"/>
              </a:gdLst>
              <a:ahLst/>
              <a:cxnLst>
                <a:cxn ang="0">
                  <a:pos x="T0" y="T1"/>
                </a:cxn>
                <a:cxn ang="0">
                  <a:pos x="T2" y="T3"/>
                </a:cxn>
                <a:cxn ang="0">
                  <a:pos x="T4" y="T5"/>
                </a:cxn>
                <a:cxn ang="0">
                  <a:pos x="T6" y="T7"/>
                </a:cxn>
                <a:cxn ang="0">
                  <a:pos x="T8" y="T9"/>
                </a:cxn>
                <a:cxn ang="0">
                  <a:pos x="T10" y="T11"/>
                </a:cxn>
              </a:cxnLst>
              <a:rect l="0" t="0" r="r" b="b"/>
              <a:pathLst>
                <a:path w="900" h="1270">
                  <a:moveTo>
                    <a:pt x="0" y="0"/>
                  </a:moveTo>
                  <a:cubicBezTo>
                    <a:pt x="17" y="50"/>
                    <a:pt x="52" y="160"/>
                    <a:pt x="87" y="285"/>
                  </a:cubicBezTo>
                  <a:cubicBezTo>
                    <a:pt x="122" y="410"/>
                    <a:pt x="171" y="613"/>
                    <a:pt x="212" y="750"/>
                  </a:cubicBezTo>
                  <a:cubicBezTo>
                    <a:pt x="254" y="887"/>
                    <a:pt x="279" y="1028"/>
                    <a:pt x="337" y="1110"/>
                  </a:cubicBezTo>
                  <a:cubicBezTo>
                    <a:pt x="395" y="1192"/>
                    <a:pt x="467" y="1220"/>
                    <a:pt x="561" y="1245"/>
                  </a:cubicBezTo>
                  <a:cubicBezTo>
                    <a:pt x="655" y="1270"/>
                    <a:pt x="830" y="1257"/>
                    <a:pt x="900" y="1260"/>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58" name="Text Box 34"/>
            <p:cNvSpPr txBox="1">
              <a:spLocks noChangeArrowheads="1"/>
            </p:cNvSpPr>
            <p:nvPr/>
          </p:nvSpPr>
          <p:spPr bwMode="auto">
            <a:xfrm>
              <a:off x="1695257" y="1832289"/>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1600">
                  <a:effectLst/>
                  <a:latin typeface="Times New Roman" panose="02020603050405020304" pitchFamily="18" charset="0"/>
                  <a:ea typeface="宋体" panose="02010600030101010101" pitchFamily="2" charset="-122"/>
                  <a:cs typeface="宋体" panose="02010600030101010101" pitchFamily="2" charset="-122"/>
                </a:rPr>
                <a:t>时间</a:t>
              </a:r>
            </a:p>
          </p:txBody>
        </p:sp>
        <p:sp>
          <p:nvSpPr>
            <p:cNvPr id="59" name="Text Box 35"/>
            <p:cNvSpPr txBox="1">
              <a:spLocks noChangeArrowheads="1"/>
            </p:cNvSpPr>
            <p:nvPr/>
          </p:nvSpPr>
          <p:spPr bwMode="auto">
            <a:xfrm>
              <a:off x="35994" y="3492"/>
              <a:ext cx="1038233"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1600" dirty="0">
                  <a:effectLst/>
                  <a:latin typeface="Times New Roman" panose="02020603050405020304" pitchFamily="18" charset="0"/>
                  <a:ea typeface="宋体" panose="02010600030101010101" pitchFamily="2" charset="-122"/>
                  <a:cs typeface="宋体" panose="02010600030101010101" pitchFamily="2" charset="-122"/>
                </a:rPr>
                <a:t>软件故障率</a:t>
              </a:r>
            </a:p>
          </p:txBody>
        </p:sp>
        <p:sp>
          <p:nvSpPr>
            <p:cNvPr id="60" name="Text Box 40"/>
            <p:cNvSpPr txBox="1">
              <a:spLocks noChangeArrowheads="1"/>
            </p:cNvSpPr>
            <p:nvPr/>
          </p:nvSpPr>
          <p:spPr bwMode="auto">
            <a:xfrm>
              <a:off x="1822892" y="196529"/>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1600">
                  <a:effectLst/>
                  <a:latin typeface="Times New Roman" panose="02020603050405020304" pitchFamily="18" charset="0"/>
                  <a:ea typeface="宋体" panose="02010600030101010101" pitchFamily="2" charset="-122"/>
                  <a:cs typeface="宋体" panose="02010600030101010101" pitchFamily="2" charset="-122"/>
                </a:rPr>
                <a:t>部件</a:t>
              </a:r>
              <a:r>
                <a:rPr lang="en-US" sz="1600">
                  <a:effectLst/>
                  <a:latin typeface="Times New Roman" panose="02020603050405020304" pitchFamily="18" charset="0"/>
                  <a:ea typeface="宋体" panose="02010600030101010101" pitchFamily="2" charset="-122"/>
                  <a:cs typeface="宋体" panose="02010600030101010101" pitchFamily="2" charset="-122"/>
                </a:rPr>
                <a:t>3</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1" name="Text Box 41"/>
            <p:cNvSpPr txBox="1">
              <a:spLocks noChangeArrowheads="1"/>
            </p:cNvSpPr>
            <p:nvPr/>
          </p:nvSpPr>
          <p:spPr bwMode="auto">
            <a:xfrm>
              <a:off x="1975292" y="1014409"/>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1600">
                  <a:effectLst/>
                  <a:latin typeface="Times New Roman" panose="02020603050405020304" pitchFamily="18" charset="0"/>
                  <a:ea typeface="宋体" panose="02010600030101010101" pitchFamily="2" charset="-122"/>
                  <a:cs typeface="宋体" panose="02010600030101010101" pitchFamily="2" charset="-122"/>
                </a:rPr>
                <a:t>部件</a:t>
              </a:r>
              <a:r>
                <a:rPr lang="en-US" sz="1600">
                  <a:effectLst/>
                  <a:latin typeface="Times New Roman" panose="02020603050405020304" pitchFamily="18" charset="0"/>
                  <a:ea typeface="宋体" panose="02010600030101010101" pitchFamily="2" charset="-122"/>
                  <a:cs typeface="宋体" panose="02010600030101010101" pitchFamily="2" charset="-122"/>
                </a:rPr>
                <a:t>2</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2" name="Text Box 42"/>
            <p:cNvSpPr txBox="1">
              <a:spLocks noChangeArrowheads="1"/>
            </p:cNvSpPr>
            <p:nvPr/>
          </p:nvSpPr>
          <p:spPr bwMode="auto">
            <a:xfrm>
              <a:off x="2078162" y="1423349"/>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1600">
                  <a:effectLst/>
                  <a:latin typeface="Times New Roman" panose="02020603050405020304" pitchFamily="18" charset="0"/>
                  <a:ea typeface="宋体" panose="02010600030101010101" pitchFamily="2" charset="-122"/>
                  <a:cs typeface="宋体" panose="02010600030101010101" pitchFamily="2" charset="-122"/>
                </a:rPr>
                <a:t>部件</a:t>
              </a:r>
              <a:r>
                <a:rPr lang="en-US" sz="1600">
                  <a:effectLst/>
                  <a:latin typeface="Times New Roman" panose="02020603050405020304" pitchFamily="18" charset="0"/>
                  <a:ea typeface="宋体" panose="02010600030101010101" pitchFamily="2" charset="-122"/>
                  <a:cs typeface="宋体" panose="02010600030101010101" pitchFamily="2" charset="-122"/>
                </a:rPr>
                <a:t>1</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63" name="Line 43"/>
            <p:cNvCxnSpPr>
              <a:cxnSpLocks noChangeShapeType="1"/>
            </p:cNvCxnSpPr>
            <p:nvPr/>
          </p:nvCxnSpPr>
          <p:spPr bwMode="auto">
            <a:xfrm flipH="1">
              <a:off x="1822892" y="1627819"/>
              <a:ext cx="382905" cy="635"/>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Line 44"/>
            <p:cNvCxnSpPr>
              <a:cxnSpLocks noChangeShapeType="1"/>
            </p:cNvCxnSpPr>
            <p:nvPr/>
          </p:nvCxnSpPr>
          <p:spPr bwMode="auto">
            <a:xfrm flipH="1">
              <a:off x="1720022" y="1195025"/>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Line 45"/>
            <p:cNvCxnSpPr>
              <a:cxnSpLocks noChangeShapeType="1"/>
            </p:cNvCxnSpPr>
            <p:nvPr/>
          </p:nvCxnSpPr>
          <p:spPr bwMode="auto">
            <a:xfrm flipH="1">
              <a:off x="1822892" y="400999"/>
              <a:ext cx="255270"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6" name="任意多边形 65"/>
            <p:cNvSpPr/>
            <p:nvPr/>
          </p:nvSpPr>
          <p:spPr>
            <a:xfrm>
              <a:off x="1075497" y="427624"/>
              <a:ext cx="514833" cy="566063"/>
            </a:xfrm>
            <a:custGeom>
              <a:avLst/>
              <a:gdLst>
                <a:gd name="connsiteX0" fmla="*/ 0 w 512859"/>
                <a:gd name="connsiteY0" fmla="*/ 0 h 556591"/>
                <a:gd name="connsiteX1" fmla="*/ 166978 w 512859"/>
                <a:gd name="connsiteY1" fmla="*/ 357809 h 556591"/>
                <a:gd name="connsiteX2" fmla="*/ 286247 w 512859"/>
                <a:gd name="connsiteY2" fmla="*/ 477078 h 556591"/>
                <a:gd name="connsiteX3" fmla="*/ 512859 w 512859"/>
                <a:gd name="connsiteY3" fmla="*/ 556591 h 556591"/>
              </a:gdLst>
              <a:ahLst/>
              <a:cxnLst>
                <a:cxn ang="0">
                  <a:pos x="connsiteX0" y="connsiteY0"/>
                </a:cxn>
                <a:cxn ang="0">
                  <a:pos x="connsiteX1" y="connsiteY1"/>
                </a:cxn>
                <a:cxn ang="0">
                  <a:pos x="connsiteX2" y="connsiteY2"/>
                </a:cxn>
                <a:cxn ang="0">
                  <a:pos x="connsiteX3" y="connsiteY3"/>
                </a:cxn>
              </a:cxnLst>
              <a:rect l="l" t="t" r="r" b="b"/>
              <a:pathLst>
                <a:path w="512859" h="556591">
                  <a:moveTo>
                    <a:pt x="0" y="0"/>
                  </a:moveTo>
                  <a:cubicBezTo>
                    <a:pt x="59635" y="139148"/>
                    <a:pt x="119270" y="278296"/>
                    <a:pt x="166978" y="357809"/>
                  </a:cubicBezTo>
                  <a:cubicBezTo>
                    <a:pt x="214686" y="437322"/>
                    <a:pt x="228600" y="443948"/>
                    <a:pt x="286247" y="477078"/>
                  </a:cubicBezTo>
                  <a:cubicBezTo>
                    <a:pt x="343894" y="510208"/>
                    <a:pt x="428376" y="533399"/>
                    <a:pt x="512859" y="556591"/>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67" name="任意多边形 66"/>
            <p:cNvSpPr/>
            <p:nvPr/>
          </p:nvSpPr>
          <p:spPr>
            <a:xfrm>
              <a:off x="1590330" y="400958"/>
              <a:ext cx="514350" cy="565785"/>
            </a:xfrm>
            <a:custGeom>
              <a:avLst/>
              <a:gdLst>
                <a:gd name="connsiteX0" fmla="*/ 0 w 512859"/>
                <a:gd name="connsiteY0" fmla="*/ 0 h 556591"/>
                <a:gd name="connsiteX1" fmla="*/ 166978 w 512859"/>
                <a:gd name="connsiteY1" fmla="*/ 357809 h 556591"/>
                <a:gd name="connsiteX2" fmla="*/ 286247 w 512859"/>
                <a:gd name="connsiteY2" fmla="*/ 477078 h 556591"/>
                <a:gd name="connsiteX3" fmla="*/ 512859 w 512859"/>
                <a:gd name="connsiteY3" fmla="*/ 556591 h 556591"/>
              </a:gdLst>
              <a:ahLst/>
              <a:cxnLst>
                <a:cxn ang="0">
                  <a:pos x="connsiteX0" y="connsiteY0"/>
                </a:cxn>
                <a:cxn ang="0">
                  <a:pos x="connsiteX1" y="connsiteY1"/>
                </a:cxn>
                <a:cxn ang="0">
                  <a:pos x="connsiteX2" y="connsiteY2"/>
                </a:cxn>
                <a:cxn ang="0">
                  <a:pos x="connsiteX3" y="connsiteY3"/>
                </a:cxn>
              </a:cxnLst>
              <a:rect l="l" t="t" r="r" b="b"/>
              <a:pathLst>
                <a:path w="512859" h="556591">
                  <a:moveTo>
                    <a:pt x="0" y="0"/>
                  </a:moveTo>
                  <a:cubicBezTo>
                    <a:pt x="59635" y="139148"/>
                    <a:pt x="119270" y="278296"/>
                    <a:pt x="166978" y="357809"/>
                  </a:cubicBezTo>
                  <a:cubicBezTo>
                    <a:pt x="214686" y="437322"/>
                    <a:pt x="228600" y="443948"/>
                    <a:pt x="286247" y="477078"/>
                  </a:cubicBezTo>
                  <a:cubicBezTo>
                    <a:pt x="343894" y="510208"/>
                    <a:pt x="428376" y="533399"/>
                    <a:pt x="512859" y="556591"/>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grpSp>
      <p:pic>
        <p:nvPicPr>
          <p:cNvPr id="31" name="Picture 14"/>
          <p:cNvPicPr>
            <a:picLocks noChangeAspect="1" noChangeArrowheads="1"/>
          </p:cNvPicPr>
          <p:nvPr/>
        </p:nvPicPr>
        <p:blipFill>
          <a:blip r:embed="rId2"/>
          <a:srcRect/>
          <a:stretch>
            <a:fillRect/>
          </a:stretch>
        </p:blipFill>
        <p:spPr bwMode="auto">
          <a:xfrm>
            <a:off x="5691792" y="1872976"/>
            <a:ext cx="3468339" cy="3373373"/>
          </a:xfrm>
          <a:prstGeom prst="rect">
            <a:avLst/>
          </a:prstGeom>
          <a:noFill/>
          <a:ln w="9525">
            <a:noFill/>
            <a:miter lim="800000"/>
            <a:headEnd/>
            <a:tailEnd/>
          </a:ln>
        </p:spPr>
      </p:pic>
      <p:sp>
        <p:nvSpPr>
          <p:cNvPr id="32" name="TextBox 6"/>
          <p:cNvSpPr txBox="1">
            <a:spLocks noChangeArrowheads="1"/>
          </p:cNvSpPr>
          <p:nvPr/>
        </p:nvSpPr>
        <p:spPr bwMode="auto">
          <a:xfrm>
            <a:off x="5891354" y="5370890"/>
            <a:ext cx="2339102" cy="461665"/>
          </a:xfrm>
          <a:prstGeom prst="rect">
            <a:avLst/>
          </a:prstGeom>
          <a:noFill/>
          <a:ln w="9525">
            <a:noFill/>
            <a:miter lim="800000"/>
            <a:headEnd/>
            <a:tailEnd/>
          </a:ln>
        </p:spPr>
        <p:txBody>
          <a:bodyPr wrap="none">
            <a:spAutoFit/>
          </a:bodyPr>
          <a:lstStyle/>
          <a:p>
            <a:r>
              <a:rPr lang="zh-CN" altLang="en-US" dirty="0" smtClean="0"/>
              <a:t>硬件全生命周期</a:t>
            </a:r>
            <a:endParaRPr lang="zh-CN" altLang="en-US" dirty="0"/>
          </a:p>
        </p:txBody>
      </p:sp>
    </p:spTree>
    <p:extLst>
      <p:ext uri="{BB962C8B-B14F-4D97-AF65-F5344CB8AC3E}">
        <p14:creationId xmlns:p14="http://schemas.microsoft.com/office/powerpoint/2010/main" val="2611362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2.1</a:t>
            </a:r>
            <a:r>
              <a:rPr lang="zh-CN" altLang="en-US" smtClean="0"/>
              <a:t>基于计算机的系统组成和特征</a:t>
            </a:r>
            <a:endParaRPr lang="en-US" altLang="zh-CN" smtClean="0"/>
          </a:p>
        </p:txBody>
      </p:sp>
      <p:sp>
        <p:nvSpPr>
          <p:cNvPr id="5123" name="Rectangle 3"/>
          <p:cNvSpPr>
            <a:spLocks noGrp="1" noChangeArrowheads="1"/>
          </p:cNvSpPr>
          <p:nvPr>
            <p:ph type="body" idx="1"/>
          </p:nvPr>
        </p:nvSpPr>
        <p:spPr>
          <a:xfrm>
            <a:off x="928688" y="1285875"/>
            <a:ext cx="8001000" cy="5029200"/>
          </a:xfrm>
        </p:spPr>
        <p:txBody>
          <a:bodyPr/>
          <a:lstStyle/>
          <a:p>
            <a:r>
              <a:rPr lang="en-US" altLang="zh-CN" dirty="0" smtClean="0"/>
              <a:t>2.1.1 </a:t>
            </a:r>
            <a:r>
              <a:rPr lang="zh-CN" altLang="en-US" dirty="0" smtClean="0"/>
              <a:t>系统的组成</a:t>
            </a:r>
            <a:endParaRPr lang="en-US" altLang="zh-CN" dirty="0" smtClean="0"/>
          </a:p>
          <a:p>
            <a:r>
              <a:rPr lang="en-US" altLang="zh-CN" dirty="0" smtClean="0"/>
              <a:t>2.1.2 </a:t>
            </a:r>
            <a:r>
              <a:rPr lang="zh-CN" altLang="en-US" dirty="0" smtClean="0"/>
              <a:t>系统故障</a:t>
            </a:r>
            <a:endParaRPr lang="en-US" altLang="zh-CN" dirty="0" smtClean="0"/>
          </a:p>
          <a:p>
            <a:r>
              <a:rPr lang="en-US" altLang="zh-CN" dirty="0" smtClean="0"/>
              <a:t>2.1.3 </a:t>
            </a:r>
            <a:r>
              <a:rPr lang="zh-CN" altLang="en-US" dirty="0" smtClean="0"/>
              <a:t>硬件的连续性</a:t>
            </a:r>
            <a:endParaRPr lang="en-US" altLang="zh-CN" dirty="0" smtClean="0"/>
          </a:p>
          <a:p>
            <a:r>
              <a:rPr lang="en-US" altLang="zh-CN" dirty="0" smtClean="0"/>
              <a:t>2.1.4 </a:t>
            </a:r>
            <a:r>
              <a:rPr lang="zh-CN" altLang="en-US" dirty="0" smtClean="0"/>
              <a:t>软件的离散性</a:t>
            </a:r>
            <a:endParaRPr lang="en-US" altLang="zh-CN" dirty="0" smtClean="0"/>
          </a:p>
          <a:p>
            <a:r>
              <a:rPr lang="en-US" altLang="zh-CN" dirty="0" smtClean="0"/>
              <a:t>2.1.5 </a:t>
            </a:r>
            <a:r>
              <a:rPr lang="zh-CN" altLang="en-US" dirty="0" smtClean="0"/>
              <a:t>人的特征与管理</a:t>
            </a:r>
            <a:endParaRPr lang="en-US" altLang="zh-CN" dirty="0" smtClean="0"/>
          </a:p>
          <a:p>
            <a:r>
              <a:rPr lang="en-US" altLang="zh-CN" dirty="0" smtClean="0"/>
              <a:t>2.1.6 </a:t>
            </a:r>
            <a:r>
              <a:rPr lang="zh-CN" altLang="en-US" dirty="0" smtClean="0"/>
              <a:t>固件与嵌入式系统	</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软件开发理念</a:t>
            </a:r>
          </a:p>
        </p:txBody>
      </p:sp>
      <p:sp>
        <p:nvSpPr>
          <p:cNvPr id="27651" name="内容占位符 2"/>
          <p:cNvSpPr>
            <a:spLocks noGrp="1"/>
          </p:cNvSpPr>
          <p:nvPr>
            <p:ph idx="1"/>
          </p:nvPr>
        </p:nvSpPr>
        <p:spPr/>
        <p:txBody>
          <a:bodyPr/>
          <a:lstStyle/>
          <a:p>
            <a:r>
              <a:rPr lang="zh-CN" altLang="en-US" sz="2400" b="1" dirty="0" smtClean="0"/>
              <a:t>理念</a:t>
            </a:r>
            <a:r>
              <a:rPr lang="en-US" altLang="zh-CN" sz="2400" b="1" dirty="0" smtClean="0"/>
              <a:t>1</a:t>
            </a:r>
            <a:r>
              <a:rPr lang="zh-CN" altLang="en-US" sz="2400" b="1" dirty="0" smtClean="0"/>
              <a:t>：降低修改频度，控制变更。</a:t>
            </a:r>
            <a:r>
              <a:rPr lang="zh-CN" altLang="en-US" sz="2400" dirty="0" smtClean="0"/>
              <a:t>如果能降低一个部件更改产生的对其它部件故障率的影响，就能极大的整个降低系统故障率。</a:t>
            </a:r>
            <a:endParaRPr lang="en-US" altLang="zh-CN" sz="2400" dirty="0" smtClean="0"/>
          </a:p>
          <a:p>
            <a:pPr lvl="1"/>
            <a:r>
              <a:rPr lang="zh-CN" altLang="en-US" sz="2000" dirty="0" smtClean="0"/>
              <a:t>第</a:t>
            </a:r>
            <a:r>
              <a:rPr lang="en-US" altLang="zh-CN" sz="2000" dirty="0" smtClean="0"/>
              <a:t>19</a:t>
            </a:r>
            <a:r>
              <a:rPr lang="zh-CN" altLang="en-US" sz="2000" dirty="0" smtClean="0"/>
              <a:t>章的配置管理讨论变更管理。</a:t>
            </a:r>
            <a:endParaRPr lang="en-US" altLang="zh-CN" sz="2000" dirty="0" smtClean="0"/>
          </a:p>
          <a:p>
            <a:pPr lvl="1"/>
            <a:r>
              <a:rPr lang="zh-CN" altLang="en-US" sz="2000" dirty="0" smtClean="0"/>
              <a:t>换一个角度看，也可以从修改的情况来预测软件中的缺陷个数，参见第</a:t>
            </a:r>
            <a:r>
              <a:rPr lang="en-US" altLang="zh-CN" sz="2000" dirty="0" smtClean="0"/>
              <a:t>15.4</a:t>
            </a:r>
            <a:r>
              <a:rPr lang="zh-CN" altLang="en-US" sz="2000" dirty="0" smtClean="0"/>
              <a:t>节的讨论。</a:t>
            </a:r>
          </a:p>
          <a:p>
            <a:r>
              <a:rPr lang="zh-CN" altLang="en-US" sz="2400" b="1" dirty="0" smtClean="0"/>
              <a:t>理念</a:t>
            </a:r>
            <a:r>
              <a:rPr lang="en-US" altLang="zh-CN" sz="2400" b="1" dirty="0" smtClean="0"/>
              <a:t>2</a:t>
            </a:r>
            <a:r>
              <a:rPr lang="zh-CN" altLang="en-US" sz="2400" b="1" dirty="0" smtClean="0"/>
              <a:t>：降低部件之间的耦合度。</a:t>
            </a:r>
            <a:r>
              <a:rPr lang="zh-CN" altLang="en-US" sz="2400" dirty="0" smtClean="0"/>
              <a:t>尽可能保持部件与部件之间的松耦合，从而降低部件相互之间的影响。要尽可能让系统中的部件的结合时“松散的”，而不能过于紧密。</a:t>
            </a:r>
            <a:endParaRPr lang="en-US" altLang="zh-CN" sz="2400" dirty="0" smtClean="0"/>
          </a:p>
          <a:p>
            <a:pPr lvl="1"/>
            <a:r>
              <a:rPr lang="zh-CN" altLang="en-US" sz="2000" dirty="0" smtClean="0"/>
              <a:t>例如，部件之间的通过数据传递信息，就比部件之间的直接调用的耦合程度低。修改一个部件时，对另一个部件的影响就小。</a:t>
            </a:r>
            <a:endParaRPr lang="en-US" altLang="zh-CN" sz="2000" dirty="0" smtClean="0"/>
          </a:p>
          <a:p>
            <a:pPr lvl="1"/>
            <a:r>
              <a:rPr lang="zh-CN" altLang="en-US" sz="2000" dirty="0" smtClean="0"/>
              <a:t>第</a:t>
            </a:r>
            <a:r>
              <a:rPr lang="en-US" altLang="zh-CN" sz="2000" dirty="0" smtClean="0"/>
              <a:t>10</a:t>
            </a:r>
            <a:r>
              <a:rPr lang="zh-CN" altLang="en-US" sz="2000" dirty="0" smtClean="0"/>
              <a:t>和</a:t>
            </a:r>
            <a:r>
              <a:rPr lang="en-US" altLang="zh-CN" sz="2000" dirty="0" smtClean="0"/>
              <a:t>11</a:t>
            </a:r>
            <a:r>
              <a:rPr lang="zh-CN" altLang="en-US" sz="2000" dirty="0" smtClean="0"/>
              <a:t>章讨论软件体系结构设计。</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软件开发理念</a:t>
            </a:r>
          </a:p>
        </p:txBody>
      </p:sp>
      <p:sp>
        <p:nvSpPr>
          <p:cNvPr id="28675" name="内容占位符 2"/>
          <p:cNvSpPr>
            <a:spLocks noGrp="1"/>
          </p:cNvSpPr>
          <p:nvPr>
            <p:ph idx="1"/>
          </p:nvPr>
        </p:nvSpPr>
        <p:spPr/>
        <p:txBody>
          <a:bodyPr/>
          <a:lstStyle/>
          <a:p>
            <a:r>
              <a:rPr lang="zh-CN" altLang="en-US" sz="2400" b="1" dirty="0" smtClean="0"/>
              <a:t>理念</a:t>
            </a:r>
            <a:r>
              <a:rPr lang="en-US" altLang="zh-CN" sz="2400" b="1" dirty="0" smtClean="0"/>
              <a:t>3</a:t>
            </a:r>
            <a:r>
              <a:rPr lang="zh-CN" altLang="en-US" sz="2400" b="1" dirty="0" smtClean="0"/>
              <a:t>：区分需求稳定性。</a:t>
            </a:r>
            <a:r>
              <a:rPr lang="zh-CN" altLang="en-US" sz="2400" dirty="0" smtClean="0"/>
              <a:t>需求变更是引起系统变更的主要因素之一。因此，</a:t>
            </a:r>
            <a:endParaRPr lang="en-US" altLang="zh-CN" sz="2400" dirty="0" smtClean="0"/>
          </a:p>
          <a:p>
            <a:pPr lvl="1"/>
            <a:r>
              <a:rPr lang="zh-CN" altLang="en-US" sz="2000" dirty="0" smtClean="0"/>
              <a:t>将长期稳定的需求，设计为系统中不变的核心部件，保持核心部件的稳定性；</a:t>
            </a:r>
            <a:endParaRPr lang="en-US" altLang="zh-CN" sz="2000" dirty="0" smtClean="0"/>
          </a:p>
          <a:p>
            <a:pPr lvl="1"/>
            <a:r>
              <a:rPr lang="zh-CN" altLang="en-US" sz="2000" dirty="0" smtClean="0"/>
              <a:t>将需求不稳定的部件与核心部件区分开来，适应频繁的修改，就可以降低由于变更引起的故障率的上升。</a:t>
            </a:r>
            <a:endParaRPr lang="en-US" altLang="zh-CN" sz="2000" dirty="0" smtClean="0"/>
          </a:p>
          <a:p>
            <a:pPr lvl="1"/>
            <a:r>
              <a:rPr lang="zh-CN" altLang="en-US" sz="2000" dirty="0" smtClean="0"/>
              <a:t>第</a:t>
            </a:r>
            <a:r>
              <a:rPr lang="en-US" altLang="zh-CN" sz="2000" dirty="0" smtClean="0"/>
              <a:t>8</a:t>
            </a:r>
            <a:r>
              <a:rPr lang="zh-CN" altLang="en-US" sz="2000" dirty="0" smtClean="0"/>
              <a:t>章讨论需求工程与管理。</a:t>
            </a:r>
          </a:p>
          <a:p>
            <a:r>
              <a:rPr lang="zh-CN" altLang="en-US" sz="2400" b="1" dirty="0" smtClean="0"/>
              <a:t>理念</a:t>
            </a:r>
            <a:r>
              <a:rPr lang="en-US" altLang="zh-CN" sz="2400" b="1" dirty="0" smtClean="0"/>
              <a:t>4</a:t>
            </a:r>
            <a:r>
              <a:rPr lang="zh-CN" altLang="en-US" sz="2400" b="1" dirty="0" smtClean="0"/>
              <a:t>：复用。</a:t>
            </a:r>
            <a:r>
              <a:rPr lang="zh-CN" altLang="en-US" sz="2400" dirty="0" smtClean="0"/>
              <a:t>采用稳定的、成熟的、质量可信的部件是降低故障的一个保证。</a:t>
            </a:r>
            <a:endParaRPr lang="en-US" altLang="zh-CN" sz="2400" dirty="0" smtClean="0"/>
          </a:p>
          <a:p>
            <a:pPr lvl="1"/>
            <a:r>
              <a:rPr lang="zh-CN" altLang="en-US" sz="2000" dirty="0" smtClean="0"/>
              <a:t>针对应用领域建立可信赖的软件部件库，提高部件和代码的复用率。</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软件开发理念</a:t>
            </a:r>
          </a:p>
        </p:txBody>
      </p:sp>
      <p:sp>
        <p:nvSpPr>
          <p:cNvPr id="29699" name="内容占位符 2"/>
          <p:cNvSpPr>
            <a:spLocks noGrp="1"/>
          </p:cNvSpPr>
          <p:nvPr>
            <p:ph idx="1"/>
          </p:nvPr>
        </p:nvSpPr>
        <p:spPr/>
        <p:txBody>
          <a:bodyPr/>
          <a:lstStyle/>
          <a:p>
            <a:r>
              <a:rPr lang="zh-CN" altLang="en-US" sz="2400" b="1" dirty="0" smtClean="0"/>
              <a:t>理念</a:t>
            </a:r>
            <a:r>
              <a:rPr lang="en-US" altLang="zh-CN" sz="2400" b="1" dirty="0" smtClean="0"/>
              <a:t>5</a:t>
            </a:r>
            <a:r>
              <a:rPr lang="zh-CN" altLang="en-US" sz="2400" b="1" dirty="0" smtClean="0"/>
              <a:t>：充分</a:t>
            </a:r>
            <a:r>
              <a:rPr lang="en-US" altLang="zh-CN" sz="2400" b="1" dirty="0" smtClean="0"/>
              <a:t>(</a:t>
            </a:r>
            <a:r>
              <a:rPr lang="zh-CN" altLang="en-US" sz="2400" b="1" dirty="0" smtClean="0"/>
              <a:t>回归</a:t>
            </a:r>
            <a:r>
              <a:rPr lang="en-US" altLang="zh-CN" sz="2400" b="1" dirty="0" smtClean="0"/>
              <a:t>)</a:t>
            </a:r>
            <a:r>
              <a:rPr lang="zh-CN" altLang="en-US" sz="2400" b="1" dirty="0" smtClean="0"/>
              <a:t>测试。</a:t>
            </a:r>
            <a:r>
              <a:rPr lang="zh-CN" altLang="en-US" sz="2400" dirty="0" smtClean="0"/>
              <a:t>一旦对某个部件进行修改，就必须对整个系统进行充分测试。</a:t>
            </a:r>
            <a:endParaRPr lang="en-US" altLang="zh-CN" sz="2400" dirty="0" smtClean="0"/>
          </a:p>
          <a:p>
            <a:pPr lvl="1"/>
            <a:r>
              <a:rPr lang="zh-CN" altLang="en-US" sz="2000" dirty="0" smtClean="0"/>
              <a:t>但是，由于面临着财政和进度等的压力，不允许不计成本地进行测试。那么，就需要针对修改部件，评估系统影响范围，测试所有受影响的部件、数据、逻辑路径等，常常，这种测试称为“回归测试”。</a:t>
            </a:r>
            <a:endParaRPr lang="en-US" altLang="zh-CN" sz="2000" dirty="0" smtClean="0"/>
          </a:p>
          <a:p>
            <a:pPr lvl="1"/>
            <a:r>
              <a:rPr lang="zh-CN" altLang="en-US" sz="2000" dirty="0" smtClean="0"/>
              <a:t>第</a:t>
            </a:r>
            <a:r>
              <a:rPr lang="en-US" altLang="zh-CN" sz="2000" dirty="0" smtClean="0"/>
              <a:t>13</a:t>
            </a:r>
            <a:r>
              <a:rPr lang="zh-CN" altLang="en-US" sz="2000" dirty="0" smtClean="0"/>
              <a:t>和</a:t>
            </a:r>
            <a:r>
              <a:rPr lang="en-US" altLang="zh-CN" sz="2000" dirty="0" smtClean="0"/>
              <a:t>14</a:t>
            </a:r>
            <a:r>
              <a:rPr lang="zh-CN" altLang="en-US" sz="2000" dirty="0" smtClean="0"/>
              <a:t>章专题讨论测试的充分性。</a:t>
            </a:r>
          </a:p>
          <a:p>
            <a:r>
              <a:rPr lang="zh-CN" altLang="en-US" sz="2400" b="1" dirty="0" smtClean="0"/>
              <a:t>理念</a:t>
            </a:r>
            <a:r>
              <a:rPr lang="en-US" altLang="zh-CN" sz="2400" b="1" dirty="0" smtClean="0"/>
              <a:t>6</a:t>
            </a:r>
            <a:r>
              <a:rPr lang="zh-CN" altLang="en-US" sz="2400" b="1" dirty="0" smtClean="0"/>
              <a:t>：过程质量控制。</a:t>
            </a:r>
            <a:r>
              <a:rPr lang="zh-CN" altLang="en-US" sz="2400" dirty="0" smtClean="0"/>
              <a:t>把软件开发过程比作为硬件生产过程。采用统计学的质量控制技术，力求代码生产达到</a:t>
            </a:r>
            <a:r>
              <a:rPr lang="en-US" altLang="zh-CN" sz="2400" dirty="0" smtClean="0"/>
              <a:t>6σ</a:t>
            </a:r>
            <a:r>
              <a:rPr lang="zh-CN" altLang="en-US" sz="2400" dirty="0" smtClean="0"/>
              <a:t>的要求。这样的理念导致了软件质量统计学方法。</a:t>
            </a:r>
            <a:endParaRPr lang="en-US" altLang="zh-CN" sz="2400" dirty="0" smtClean="0"/>
          </a:p>
          <a:p>
            <a:pPr lvl="1"/>
            <a:r>
              <a:rPr lang="zh-CN" altLang="en-US" sz="2000" dirty="0" smtClean="0"/>
              <a:t>见第</a:t>
            </a:r>
            <a:r>
              <a:rPr lang="en-US" altLang="zh-CN" sz="2000" dirty="0" smtClean="0"/>
              <a:t>16</a:t>
            </a:r>
            <a:r>
              <a:rPr lang="zh-CN" altLang="en-US" sz="2000" dirty="0" smtClean="0"/>
              <a:t>章和</a:t>
            </a:r>
            <a:r>
              <a:rPr lang="en-US" altLang="zh-CN" sz="2000" dirty="0" smtClean="0"/>
              <a:t>20</a:t>
            </a:r>
            <a:r>
              <a:rPr lang="zh-CN" altLang="en-US" sz="2000" dirty="0" smtClean="0"/>
              <a:t>章将讨论质量控制和过程改进。</a:t>
            </a:r>
          </a:p>
          <a:p>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2.4</a:t>
            </a:r>
            <a:r>
              <a:rPr lang="zh-CN" altLang="en-US" smtClean="0"/>
              <a:t>使用者的错误与避免</a:t>
            </a:r>
            <a:endParaRPr lang="en-US" altLang="zh-CN" smtClean="0"/>
          </a:p>
        </p:txBody>
      </p:sp>
      <p:sp>
        <p:nvSpPr>
          <p:cNvPr id="30723" name="Rectangle 3"/>
          <p:cNvSpPr>
            <a:spLocks noGrp="1" noChangeArrowheads="1"/>
          </p:cNvSpPr>
          <p:nvPr>
            <p:ph type="body" idx="1"/>
          </p:nvPr>
        </p:nvSpPr>
        <p:spPr/>
        <p:txBody>
          <a:bodyPr/>
          <a:lstStyle/>
          <a:p>
            <a:pPr eaLnBrk="1" hangingPunct="1"/>
            <a:r>
              <a:rPr lang="en-US" altLang="zh-CN" dirty="0" smtClean="0"/>
              <a:t>2.4.1</a:t>
            </a:r>
            <a:r>
              <a:rPr lang="zh-CN" altLang="en-US" dirty="0" smtClean="0"/>
              <a:t>操作员的错误	</a:t>
            </a:r>
            <a:endParaRPr lang="en-US" altLang="zh-CN" dirty="0" smtClean="0"/>
          </a:p>
          <a:p>
            <a:pPr eaLnBrk="1" hangingPunct="1"/>
            <a:r>
              <a:rPr lang="en-US" altLang="zh-CN" dirty="0" smtClean="0"/>
              <a:t>2.4.2 </a:t>
            </a:r>
            <a:r>
              <a:rPr lang="zh-CN" altLang="en-US" dirty="0" smtClean="0"/>
              <a:t>人的信息处理模型	</a:t>
            </a:r>
            <a:endParaRPr lang="en-US" altLang="zh-CN" dirty="0" smtClean="0"/>
          </a:p>
          <a:p>
            <a:pPr eaLnBrk="1" hangingPunct="1"/>
            <a:r>
              <a:rPr lang="en-US" altLang="zh-CN" dirty="0" smtClean="0"/>
              <a:t>2.4.3 </a:t>
            </a:r>
            <a:r>
              <a:rPr lang="zh-CN" altLang="en-US" dirty="0" smtClean="0"/>
              <a:t>操作错误的避免</a:t>
            </a:r>
            <a:endParaRPr lang="en-US" altLang="zh-CN" dirty="0" smtClean="0"/>
          </a:p>
        </p:txBody>
      </p:sp>
      <p:sp>
        <p:nvSpPr>
          <p:cNvPr id="4" name="TextBox 3"/>
          <p:cNvSpPr txBox="1"/>
          <p:nvPr/>
        </p:nvSpPr>
        <p:spPr>
          <a:xfrm>
            <a:off x="5733143" y="1640115"/>
            <a:ext cx="3121367" cy="830997"/>
          </a:xfrm>
          <a:prstGeom prst="rect">
            <a:avLst/>
          </a:prstGeom>
          <a:noFill/>
        </p:spPr>
        <p:txBody>
          <a:bodyPr wrap="none" rtlCol="0">
            <a:spAutoFit/>
          </a:bodyPr>
          <a:lstStyle/>
          <a:p>
            <a:r>
              <a:rPr lang="zh-CN" altLang="en-US" dirty="0" smtClean="0"/>
              <a:t>人件</a:t>
            </a:r>
            <a:r>
              <a:rPr lang="en-US" altLang="zh-CN" dirty="0" smtClean="0"/>
              <a:t>:</a:t>
            </a:r>
          </a:p>
          <a:p>
            <a:r>
              <a:rPr lang="en-US" altLang="zh-CN" dirty="0" err="1" smtClean="0"/>
              <a:t>humanware</a:t>
            </a:r>
            <a:r>
              <a:rPr lang="en-US" altLang="zh-CN" dirty="0" smtClean="0"/>
              <a:t>/</a:t>
            </a:r>
            <a:r>
              <a:rPr lang="en-US" altLang="zh-CN" dirty="0" err="1" smtClean="0"/>
              <a:t>peopleware</a:t>
            </a:r>
            <a:endParaRPr lang="zh-CN" altLang="en-US" dirty="0"/>
          </a:p>
        </p:txBody>
      </p:sp>
      <p:sp>
        <p:nvSpPr>
          <p:cNvPr id="5" name="矩形 4"/>
          <p:cNvSpPr/>
          <p:nvPr/>
        </p:nvSpPr>
        <p:spPr>
          <a:xfrm>
            <a:off x="1117600" y="3101262"/>
            <a:ext cx="7315200" cy="1938992"/>
          </a:xfrm>
          <a:prstGeom prst="rect">
            <a:avLst/>
          </a:prstGeom>
        </p:spPr>
        <p:txBody>
          <a:bodyPr wrap="square">
            <a:spAutoFit/>
          </a:bodyPr>
          <a:lstStyle/>
          <a:p>
            <a:r>
              <a:rPr lang="en-US" altLang="zh-CN" dirty="0" smtClean="0"/>
              <a:t>《</a:t>
            </a:r>
            <a:r>
              <a:rPr lang="zh-CN" altLang="en-US" dirty="0" smtClean="0"/>
              <a:t>人件</a:t>
            </a:r>
            <a:r>
              <a:rPr lang="en-US" altLang="zh-CN" dirty="0" smtClean="0"/>
              <a:t>》</a:t>
            </a:r>
            <a:r>
              <a:rPr lang="zh-CN" altLang="en-US" dirty="0" smtClean="0"/>
              <a:t>第</a:t>
            </a:r>
            <a:r>
              <a:rPr lang="en-US" altLang="zh-CN" dirty="0" smtClean="0"/>
              <a:t>1</a:t>
            </a:r>
            <a:r>
              <a:rPr lang="zh-CN" altLang="en-US" dirty="0" smtClean="0"/>
              <a:t>版于 </a:t>
            </a:r>
            <a:r>
              <a:rPr lang="en-US" altLang="zh-CN" dirty="0" smtClean="0"/>
              <a:t>1987 </a:t>
            </a:r>
            <a:r>
              <a:rPr lang="zh-CN" altLang="en-US" dirty="0" smtClean="0"/>
              <a:t>年出版，专门讨论了</a:t>
            </a:r>
            <a:r>
              <a:rPr lang="zh-CN" altLang="en-US" dirty="0" smtClean="0">
                <a:solidFill>
                  <a:srgbClr val="FF0000"/>
                </a:solidFill>
              </a:rPr>
              <a:t>软件开发和维护团队</a:t>
            </a:r>
            <a:r>
              <a:rPr lang="zh-CN" altLang="en-US" dirty="0" smtClean="0"/>
              <a:t>的管理问题，并向人们的传统认识提出了挑战。作者在书中推崇人本管理思想，正确指出知识型企业的核心是人，而不是技术，呼吁给予软件工作者充分的自由和信任。</a:t>
            </a:r>
            <a:endParaRPr lang="zh-CN" alt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操作员的错误</a:t>
            </a:r>
            <a:endParaRPr lang="en-GB" altLang="zh-CN" smtClean="0"/>
          </a:p>
        </p:txBody>
      </p:sp>
      <p:graphicFrame>
        <p:nvGraphicFramePr>
          <p:cNvPr id="2" name="表格 1"/>
          <p:cNvGraphicFramePr>
            <a:graphicFrameLocks noGrp="1"/>
          </p:cNvGraphicFramePr>
          <p:nvPr>
            <p:extLst>
              <p:ext uri="{D42A27DB-BD31-4B8C-83A1-F6EECF244321}">
                <p14:modId xmlns:p14="http://schemas.microsoft.com/office/powerpoint/2010/main" val="2170956588"/>
              </p:ext>
            </p:extLst>
          </p:nvPr>
        </p:nvGraphicFramePr>
        <p:xfrm>
          <a:off x="993341" y="1703534"/>
          <a:ext cx="7538866" cy="4121413"/>
        </p:xfrm>
        <a:graphic>
          <a:graphicData uri="http://schemas.openxmlformats.org/drawingml/2006/table">
            <a:tbl>
              <a:tblPr firstRow="1" firstCol="1" lastRow="1" lastCol="1" bandRow="1" bandCol="1"/>
              <a:tblGrid>
                <a:gridCol w="1065704">
                  <a:extLst>
                    <a:ext uri="{9D8B030D-6E8A-4147-A177-3AD203B41FA5}">
                      <a16:colId xmlns:a16="http://schemas.microsoft.com/office/drawing/2014/main" val="4160430533"/>
                    </a:ext>
                  </a:extLst>
                </a:gridCol>
                <a:gridCol w="3026072">
                  <a:extLst>
                    <a:ext uri="{9D8B030D-6E8A-4147-A177-3AD203B41FA5}">
                      <a16:colId xmlns:a16="http://schemas.microsoft.com/office/drawing/2014/main" val="2440739376"/>
                    </a:ext>
                  </a:extLst>
                </a:gridCol>
                <a:gridCol w="3447090">
                  <a:extLst>
                    <a:ext uri="{9D8B030D-6E8A-4147-A177-3AD203B41FA5}">
                      <a16:colId xmlns:a16="http://schemas.microsoft.com/office/drawing/2014/main" val="546953109"/>
                    </a:ext>
                  </a:extLst>
                </a:gridCol>
              </a:tblGrid>
              <a:tr h="463813">
                <a:tc>
                  <a:txBody>
                    <a:bodyPr/>
                    <a:lstStyle/>
                    <a:p>
                      <a:pPr indent="0" algn="ctr">
                        <a:lnSpc>
                          <a:spcPct val="100000"/>
                        </a:lnSpc>
                        <a:spcAft>
                          <a:spcPts val="0"/>
                        </a:spcAft>
                      </a:pPr>
                      <a:r>
                        <a:rPr lang="zh-CN" sz="1600" dirty="0">
                          <a:effectLst/>
                          <a:latin typeface="Times New Roman" panose="02020603050405020304" pitchFamily="18" charset="0"/>
                          <a:ea typeface="宋体" panose="02010600030101010101" pitchFamily="2" charset="-122"/>
                        </a:rPr>
                        <a:t>错误分类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错误原因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现实例子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2541534"/>
                  </a:ext>
                </a:extLst>
              </a:tr>
              <a:tr h="1159532">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配置错误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错误的配置导致系统复位缺省的配置</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配置文件偶然崩溃</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启动脚本忽略了必要的服务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2001</a:t>
                      </a:r>
                      <a:r>
                        <a:rPr lang="zh-CN" sz="1600" kern="1200" dirty="0">
                          <a:solidFill>
                            <a:schemeClr val="tx1"/>
                          </a:solidFill>
                          <a:effectLst/>
                          <a:latin typeface="Times New Roman" panose="02020603050405020304" pitchFamily="18" charset="0"/>
                          <a:ea typeface="宋体" panose="02010600030101010101" pitchFamily="2" charset="-122"/>
                          <a:cs typeface="+mn-cs"/>
                        </a:rPr>
                        <a:t>年</a:t>
                      </a:r>
                      <a:r>
                        <a:rPr lang="en-US" sz="1600" kern="1200" dirty="0">
                          <a:solidFill>
                            <a:schemeClr val="tx1"/>
                          </a:solidFill>
                          <a:effectLst/>
                          <a:latin typeface="Times New Roman" panose="02020603050405020304" pitchFamily="18" charset="0"/>
                          <a:ea typeface="宋体" panose="02010600030101010101" pitchFamily="2" charset="-122"/>
                          <a:cs typeface="+mn-cs"/>
                        </a:rPr>
                        <a:t>1</a:t>
                      </a:r>
                      <a:r>
                        <a:rPr lang="zh-CN" sz="1600" kern="1200" dirty="0">
                          <a:solidFill>
                            <a:schemeClr val="tx1"/>
                          </a:solidFill>
                          <a:effectLst/>
                          <a:latin typeface="Times New Roman" panose="02020603050405020304" pitchFamily="18" charset="0"/>
                          <a:ea typeface="宋体" panose="02010600030101010101" pitchFamily="2" charset="-122"/>
                          <a:cs typeface="+mn-cs"/>
                        </a:rPr>
                        <a:t>月，不正确的配置更改导致微软公司</a:t>
                      </a:r>
                      <a:r>
                        <a:rPr lang="en-US" sz="1600" kern="1200" dirty="0">
                          <a:solidFill>
                            <a:schemeClr val="tx1"/>
                          </a:solidFill>
                          <a:effectLst/>
                          <a:latin typeface="Times New Roman" panose="02020603050405020304" pitchFamily="18" charset="0"/>
                          <a:ea typeface="宋体" panose="02010600030101010101" pitchFamily="2" charset="-122"/>
                          <a:cs typeface="+mn-cs"/>
                        </a:rPr>
                        <a:t>DNS </a:t>
                      </a:r>
                      <a:r>
                        <a:rPr lang="zh-CN" sz="1600" kern="1200" dirty="0">
                          <a:solidFill>
                            <a:schemeClr val="tx1"/>
                          </a:solidFill>
                          <a:effectLst/>
                          <a:latin typeface="Times New Roman" panose="02020603050405020304" pitchFamily="18" charset="0"/>
                          <a:ea typeface="宋体" panose="02010600030101010101" pitchFamily="2" charset="-122"/>
                          <a:cs typeface="+mn-cs"/>
                        </a:rPr>
                        <a:t>网络</a:t>
                      </a:r>
                      <a:r>
                        <a:rPr lang="en-US" sz="1600" kern="1200" dirty="0">
                          <a:solidFill>
                            <a:schemeClr val="tx1"/>
                          </a:solidFill>
                          <a:effectLst/>
                          <a:latin typeface="Times New Roman" panose="02020603050405020304" pitchFamily="18" charset="0"/>
                          <a:ea typeface="宋体" panose="02010600030101010101" pitchFamily="2" charset="-122"/>
                          <a:cs typeface="+mn-cs"/>
                        </a:rPr>
                        <a:t>microsoft.com</a:t>
                      </a:r>
                      <a:r>
                        <a:rPr lang="zh-CN" sz="1600" kern="1200" dirty="0">
                          <a:solidFill>
                            <a:schemeClr val="tx1"/>
                          </a:solidFill>
                          <a:effectLst/>
                          <a:latin typeface="Times New Roman" panose="02020603050405020304" pitchFamily="18" charset="0"/>
                          <a:ea typeface="宋体" panose="02010600030101010101" pitchFamily="2" charset="-122"/>
                          <a:cs typeface="+mn-cs"/>
                        </a:rPr>
                        <a:t>、</a:t>
                      </a:r>
                      <a:r>
                        <a:rPr lang="en-US" sz="1600" kern="1200" dirty="0">
                          <a:solidFill>
                            <a:schemeClr val="tx1"/>
                          </a:solidFill>
                          <a:effectLst/>
                          <a:latin typeface="Times New Roman" panose="02020603050405020304" pitchFamily="18" charset="0"/>
                          <a:ea typeface="宋体" panose="02010600030101010101" pitchFamily="2" charset="-122"/>
                          <a:cs typeface="+mn-cs"/>
                        </a:rPr>
                        <a:t>MSN.com</a:t>
                      </a:r>
                      <a:r>
                        <a:rPr lang="zh-CN" sz="1600" kern="1200" dirty="0">
                          <a:solidFill>
                            <a:schemeClr val="tx1"/>
                          </a:solidFill>
                          <a:effectLst/>
                          <a:latin typeface="Times New Roman" panose="02020603050405020304" pitchFamily="18" charset="0"/>
                          <a:ea typeface="宋体" panose="02010600030101010101" pitchFamily="2" charset="-122"/>
                          <a:cs typeface="+mn-cs"/>
                        </a:rPr>
                        <a:t>、</a:t>
                      </a:r>
                      <a:r>
                        <a:rPr lang="en-US" sz="1600" kern="1200" dirty="0">
                          <a:solidFill>
                            <a:schemeClr val="tx1"/>
                          </a:solidFill>
                          <a:effectLst/>
                          <a:latin typeface="Times New Roman" panose="02020603050405020304" pitchFamily="18" charset="0"/>
                          <a:ea typeface="宋体" panose="02010600030101010101" pitchFamily="2" charset="-122"/>
                          <a:cs typeface="+mn-cs"/>
                        </a:rPr>
                        <a:t>MSNBS.com</a:t>
                      </a:r>
                      <a:r>
                        <a:rPr lang="zh-CN" sz="1600" kern="1200" dirty="0">
                          <a:solidFill>
                            <a:schemeClr val="tx1"/>
                          </a:solidFill>
                          <a:effectLst/>
                          <a:latin typeface="Times New Roman" panose="02020603050405020304" pitchFamily="18" charset="0"/>
                          <a:ea typeface="宋体" panose="02010600030101010101" pitchFamily="2" charset="-122"/>
                          <a:cs typeface="+mn-cs"/>
                        </a:rPr>
                        <a:t>、</a:t>
                      </a:r>
                      <a:r>
                        <a:rPr lang="en-US" sz="1600" kern="1200" dirty="0">
                          <a:solidFill>
                            <a:schemeClr val="tx1"/>
                          </a:solidFill>
                          <a:effectLst/>
                          <a:latin typeface="Times New Roman" panose="02020603050405020304" pitchFamily="18" charset="0"/>
                          <a:ea typeface="宋体" panose="02010600030101010101" pitchFamily="2" charset="-122"/>
                          <a:cs typeface="+mn-cs"/>
                        </a:rPr>
                        <a:t>hotmail.com</a:t>
                      </a:r>
                      <a:r>
                        <a:rPr lang="zh-CN" sz="1600" kern="1200" dirty="0">
                          <a:solidFill>
                            <a:schemeClr val="tx1"/>
                          </a:solidFill>
                          <a:effectLst/>
                          <a:latin typeface="Times New Roman" panose="02020603050405020304" pitchFamily="18" charset="0"/>
                          <a:ea typeface="宋体" panose="02010600030101010101" pitchFamily="2" charset="-122"/>
                          <a:cs typeface="+mn-cs"/>
                        </a:rPr>
                        <a:t>和</a:t>
                      </a:r>
                      <a:r>
                        <a:rPr lang="en-US" sz="1600" kern="1200" dirty="0">
                          <a:solidFill>
                            <a:schemeClr val="tx1"/>
                          </a:solidFill>
                          <a:effectLst/>
                          <a:latin typeface="Times New Roman" panose="02020603050405020304" pitchFamily="18" charset="0"/>
                          <a:ea typeface="宋体" panose="02010600030101010101" pitchFamily="2" charset="-122"/>
                          <a:cs typeface="+mn-cs"/>
                        </a:rPr>
                        <a:t>Encarta.com</a:t>
                      </a:r>
                      <a:r>
                        <a:rPr lang="zh-CN" sz="1600" kern="1200" dirty="0">
                          <a:solidFill>
                            <a:schemeClr val="tx1"/>
                          </a:solidFill>
                          <a:effectLst/>
                          <a:latin typeface="Times New Roman" panose="02020603050405020304" pitchFamily="18" charset="0"/>
                          <a:ea typeface="宋体" panose="02010600030101010101" pitchFamily="2" charset="-122"/>
                          <a:cs typeface="+mn-cs"/>
                        </a:rPr>
                        <a:t>的中断。</a:t>
                      </a:r>
                    </a:p>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http://www.internetnews.com/xSP/article.php/570171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012723"/>
                  </a:ext>
                </a:extLst>
              </a:tr>
              <a:tr h="1623344">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规程错误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数据库备份故障</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altLang="en-US" sz="1600" kern="1200" smtClean="0">
                          <a:solidFill>
                            <a:schemeClr val="tx1"/>
                          </a:solidFill>
                          <a:effectLst/>
                          <a:latin typeface="Times New Roman" panose="02020603050405020304" pitchFamily="18" charset="0"/>
                          <a:ea typeface="宋体" panose="02010600030101010101" pitchFamily="2" charset="-122"/>
                          <a:cs typeface="+mn-cs"/>
                        </a:rPr>
                        <a:t>恢</a:t>
                      </a:r>
                      <a:r>
                        <a:rPr lang="zh-CN" sz="1600" kern="1200" smtClean="0">
                          <a:solidFill>
                            <a:schemeClr val="tx1"/>
                          </a:solidFill>
                          <a:effectLst/>
                          <a:latin typeface="Times New Roman" panose="02020603050405020304" pitchFamily="18" charset="0"/>
                          <a:ea typeface="宋体" panose="02010600030101010101" pitchFamily="2" charset="-122"/>
                          <a:cs typeface="+mn-cs"/>
                        </a:rPr>
                        <a:t>复</a:t>
                      </a:r>
                      <a:r>
                        <a:rPr lang="zh-CN" sz="1600" kern="1200" dirty="0">
                          <a:solidFill>
                            <a:schemeClr val="tx1"/>
                          </a:solidFill>
                          <a:effectLst/>
                          <a:latin typeface="Times New Roman" panose="02020603050405020304" pitchFamily="18" charset="0"/>
                          <a:ea typeface="宋体" panose="02010600030101010101" pitchFamily="2" charset="-122"/>
                          <a:cs typeface="+mn-cs"/>
                        </a:rPr>
                        <a:t>错的备份</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忘记启动</a:t>
                      </a:r>
                      <a:r>
                        <a:rPr lang="en-US" sz="1600" kern="1200" dirty="0">
                          <a:solidFill>
                            <a:schemeClr val="tx1"/>
                          </a:solidFill>
                          <a:effectLst/>
                          <a:latin typeface="Times New Roman" panose="02020603050405020304" pitchFamily="18" charset="0"/>
                          <a:ea typeface="宋体" panose="02010600030101010101" pitchFamily="2" charset="-122"/>
                          <a:cs typeface="+mn-cs"/>
                        </a:rPr>
                        <a:t>Web</a:t>
                      </a:r>
                      <a:r>
                        <a:rPr lang="zh-CN" sz="1600" kern="1200" dirty="0">
                          <a:solidFill>
                            <a:schemeClr val="tx1"/>
                          </a:solidFill>
                          <a:effectLst/>
                          <a:latin typeface="Times New Roman" panose="02020603050405020304" pitchFamily="18" charset="0"/>
                          <a:ea typeface="宋体" panose="02010600030101010101" pitchFamily="2" charset="-122"/>
                          <a:cs typeface="+mn-cs"/>
                        </a:rPr>
                        <a:t>服务 器</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错误地删除了文件</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不正确的输入</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忘记删减日志文件</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磁盘被占满</a:t>
                      </a:r>
                      <a:r>
                        <a:rPr lang="en-US" sz="1600" kern="1200" dirty="0">
                          <a:solidFill>
                            <a:schemeClr val="tx1"/>
                          </a:solidFill>
                          <a:effectLst/>
                          <a:latin typeface="Times New Roman" panose="02020603050405020304" pitchFamily="18" charset="0"/>
                          <a:ea typeface="宋体" panose="02010600030101010101" pitchFamily="2" charset="-122"/>
                          <a:cs typeface="+mn-cs"/>
                        </a:rPr>
                        <a: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美国密执根大学的</a:t>
                      </a:r>
                      <a:r>
                        <a:rPr lang="en-US" sz="1600" kern="1200" dirty="0">
                          <a:solidFill>
                            <a:schemeClr val="tx1"/>
                          </a:solidFill>
                          <a:effectLst/>
                          <a:latin typeface="Times New Roman" panose="02020603050405020304" pitchFamily="18" charset="0"/>
                          <a:ea typeface="宋体" panose="02010600030101010101" pitchFamily="2" charset="-122"/>
                          <a:cs typeface="+mn-cs"/>
                        </a:rPr>
                        <a:t>ICPSR Web2002</a:t>
                      </a:r>
                      <a:r>
                        <a:rPr lang="zh-CN" sz="1600" kern="1200" dirty="0">
                          <a:solidFill>
                            <a:schemeClr val="tx1"/>
                          </a:solidFill>
                          <a:effectLst/>
                          <a:latin typeface="Times New Roman" panose="02020603050405020304" pitchFamily="18" charset="0"/>
                          <a:ea typeface="宋体" panose="02010600030101010101" pitchFamily="2" charset="-122"/>
                          <a:cs typeface="+mn-cs"/>
                        </a:rPr>
                        <a:t>年</a:t>
                      </a:r>
                      <a:r>
                        <a:rPr lang="en-US" sz="1600" kern="1200" dirty="0">
                          <a:solidFill>
                            <a:schemeClr val="tx1"/>
                          </a:solidFill>
                          <a:effectLst/>
                          <a:latin typeface="Times New Roman" panose="02020603050405020304" pitchFamily="18" charset="0"/>
                          <a:ea typeface="宋体" panose="02010600030101010101" pitchFamily="2" charset="-122"/>
                          <a:cs typeface="+mn-cs"/>
                        </a:rPr>
                        <a:t>6</a:t>
                      </a:r>
                      <a:r>
                        <a:rPr lang="zh-CN" sz="1600" kern="1200" dirty="0">
                          <a:solidFill>
                            <a:schemeClr val="tx1"/>
                          </a:solidFill>
                          <a:effectLst/>
                          <a:latin typeface="Times New Roman" panose="02020603050405020304" pitchFamily="18" charset="0"/>
                          <a:ea typeface="宋体" panose="02010600030101010101" pitchFamily="2" charset="-122"/>
                          <a:cs typeface="+mn-cs"/>
                        </a:rPr>
                        <a:t>月服务器停机。原因是数据增加太快，导致</a:t>
                      </a:r>
                      <a:r>
                        <a:rPr lang="en-US" sz="1600" kern="1200" dirty="0">
                          <a:solidFill>
                            <a:schemeClr val="tx1"/>
                          </a:solidFill>
                          <a:effectLst/>
                          <a:latin typeface="Times New Roman" panose="02020603050405020304" pitchFamily="18" charset="0"/>
                          <a:ea typeface="宋体" panose="02010600030101010101" pitchFamily="2" charset="-122"/>
                          <a:cs typeface="+mn-cs"/>
                        </a:rPr>
                        <a:t>Web</a:t>
                      </a:r>
                      <a:r>
                        <a:rPr lang="zh-CN" sz="1600" kern="1200" dirty="0">
                          <a:solidFill>
                            <a:schemeClr val="tx1"/>
                          </a:solidFill>
                          <a:effectLst/>
                          <a:latin typeface="Times New Roman" panose="02020603050405020304" pitchFamily="18" charset="0"/>
                          <a:ea typeface="宋体" panose="02010600030101010101" pitchFamily="2" charset="-122"/>
                          <a:cs typeface="+mn-cs"/>
                        </a:rPr>
                        <a:t>日志太大。</a:t>
                      </a:r>
                    </a:p>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http://www.icpsr.umich.edu/org/policies/webouts-2002.html</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986251"/>
                  </a:ext>
                </a:extLst>
              </a:tr>
              <a:tr h="463813">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综合错误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设备滑落造成的创伤</a:t>
                      </a:r>
                    </a:p>
                    <a:p>
                      <a:pPr marL="0" lvl="0" indent="0" algn="just" defTabSz="914400" rtl="0" eaLnBrk="1" latinLnBrk="0" hangingPunct="1">
                        <a:lnSpc>
                          <a:spcPct val="100000"/>
                        </a:lnSpc>
                        <a:spcAft>
                          <a:spcPts val="0"/>
                        </a:spcAft>
                        <a:buFont typeface="Wingdings" panose="05000000000000000000" pitchFamily="2" charset="2"/>
                        <a:buChar char=""/>
                        <a:tabLst>
                          <a:tab pos="2667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意外断开电源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effectLst/>
                          <a:latin typeface="Times New Roman" panose="02020603050405020304" pitchFamily="18" charset="0"/>
                          <a:ea typeface="宋体" panose="02010600030101010101" pitchFamily="2" charset="-122"/>
                        </a:rPr>
                        <a:t> </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178279"/>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Times New Roman" panose="02020603050405020304" pitchFamily="18" charset="0"/>
              </a:rPr>
              <a:t>研究</a:t>
            </a:r>
            <a:r>
              <a:rPr lang="zh-CN" altLang="en-US" dirty="0" smtClean="0"/>
              <a:t>操作者错误的方法</a:t>
            </a:r>
            <a:endParaRPr lang="zh-CN" altLang="en-US" dirty="0"/>
          </a:p>
        </p:txBody>
      </p:sp>
      <p:sp>
        <p:nvSpPr>
          <p:cNvPr id="3" name="内容占位符 2"/>
          <p:cNvSpPr>
            <a:spLocks noGrp="1"/>
          </p:cNvSpPr>
          <p:nvPr>
            <p:ph idx="1"/>
          </p:nvPr>
        </p:nvSpPr>
        <p:spPr/>
        <p:txBody>
          <a:bodyPr/>
          <a:lstStyle/>
          <a:p>
            <a:r>
              <a:rPr lang="zh-CN" altLang="zh-CN" dirty="0"/>
              <a:t>认识</a:t>
            </a:r>
            <a:r>
              <a:rPr lang="zh-CN" altLang="zh-CN" dirty="0" smtClean="0"/>
              <a:t>到人员</a:t>
            </a:r>
            <a:r>
              <a:rPr lang="zh-CN" altLang="zh-CN" dirty="0"/>
              <a:t>的操作错误，可以提高基于</a:t>
            </a:r>
            <a:r>
              <a:rPr lang="zh-CN" altLang="zh-CN" dirty="0" smtClean="0"/>
              <a:t>计算机系统开发者</a:t>
            </a:r>
            <a:r>
              <a:rPr lang="zh-CN" altLang="en-US" dirty="0" smtClean="0"/>
              <a:t>的</a:t>
            </a:r>
            <a:r>
              <a:rPr lang="zh-CN" altLang="zh-CN" dirty="0" smtClean="0"/>
              <a:t>安全</a:t>
            </a:r>
            <a:r>
              <a:rPr lang="zh-CN" altLang="zh-CN" dirty="0"/>
              <a:t>意识</a:t>
            </a:r>
            <a:r>
              <a:rPr lang="zh-CN" altLang="zh-CN" dirty="0" smtClean="0"/>
              <a:t>。</a:t>
            </a:r>
            <a:endParaRPr lang="en-US" altLang="zh-CN" dirty="0" smtClean="0"/>
          </a:p>
          <a:p>
            <a:r>
              <a:rPr lang="zh-CN" altLang="zh-CN" dirty="0" smtClean="0"/>
              <a:t>通过</a:t>
            </a:r>
            <a:r>
              <a:rPr lang="zh-CN" altLang="zh-CN" dirty="0"/>
              <a:t>对操作人员错误进行分类和分析，促进系统的开发和设计，并制定相应的系统操作规程，从而避免系统运行中操作错误的发生。</a:t>
            </a:r>
          </a:p>
          <a:p>
            <a:r>
              <a:rPr lang="zh-CN" altLang="en-US" dirty="0" smtClean="0"/>
              <a:t>对操作错误的研发方法一般有：</a:t>
            </a:r>
            <a:endParaRPr lang="en-US" altLang="zh-CN" dirty="0" smtClean="0"/>
          </a:p>
          <a:p>
            <a:pPr lvl="1"/>
            <a:r>
              <a:rPr lang="en-US" altLang="zh-CN" dirty="0" smtClean="0"/>
              <a:t>1</a:t>
            </a:r>
            <a:r>
              <a:rPr lang="zh-CN" altLang="zh-CN" dirty="0"/>
              <a:t>）基于情景意识对故障进行的</a:t>
            </a:r>
            <a:r>
              <a:rPr lang="zh-CN" altLang="zh-CN" dirty="0" smtClean="0"/>
              <a:t>研究</a:t>
            </a:r>
            <a:endParaRPr lang="en-US" altLang="zh-CN" dirty="0" smtClean="0"/>
          </a:p>
          <a:p>
            <a:pPr lvl="1"/>
            <a:r>
              <a:rPr lang="en-US" altLang="zh-CN" dirty="0" smtClean="0"/>
              <a:t>2</a:t>
            </a:r>
            <a:r>
              <a:rPr lang="zh-CN" altLang="zh-CN" dirty="0"/>
              <a:t>）基于不安全的动作的</a:t>
            </a:r>
            <a:r>
              <a:rPr lang="zh-CN" altLang="zh-CN" dirty="0" smtClean="0"/>
              <a:t>研究</a:t>
            </a:r>
            <a:endParaRPr lang="en-US" altLang="zh-CN" dirty="0" smtClean="0"/>
          </a:p>
          <a:p>
            <a:pPr lvl="1"/>
            <a:r>
              <a:rPr lang="en-US" altLang="zh-CN" dirty="0" smtClean="0"/>
              <a:t>3</a:t>
            </a:r>
            <a:r>
              <a:rPr lang="zh-CN" altLang="zh-CN" dirty="0"/>
              <a:t>）基于人内在错误的研究，</a:t>
            </a:r>
            <a:r>
              <a:rPr lang="zh-CN" altLang="zh-CN" dirty="0" smtClean="0"/>
              <a:t>以及</a:t>
            </a:r>
            <a:endParaRPr lang="en-US" altLang="zh-CN" dirty="0" smtClean="0"/>
          </a:p>
          <a:p>
            <a:pPr lvl="1"/>
            <a:r>
              <a:rPr lang="en-US" altLang="zh-CN" dirty="0" smtClean="0"/>
              <a:t>4</a:t>
            </a:r>
            <a:r>
              <a:rPr lang="zh-CN" altLang="zh-CN" dirty="0"/>
              <a:t>）将人作为信息处理器的模式</a:t>
            </a:r>
            <a:r>
              <a:rPr lang="zh-CN" altLang="zh-CN" dirty="0" smtClean="0"/>
              <a:t>研究</a:t>
            </a:r>
            <a:endParaRPr lang="zh-CN" altLang="zh-CN" dirty="0"/>
          </a:p>
          <a:p>
            <a:endParaRPr lang="zh-CN" altLang="en-US" dirty="0"/>
          </a:p>
        </p:txBody>
      </p:sp>
    </p:spTree>
    <p:extLst>
      <p:ext uri="{BB962C8B-B14F-4D97-AF65-F5344CB8AC3E}">
        <p14:creationId xmlns:p14="http://schemas.microsoft.com/office/powerpoint/2010/main" val="1283442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smtClean="0"/>
              <a:t>把人作为信息处理机器的模型</a:t>
            </a:r>
          </a:p>
        </p:txBody>
      </p:sp>
      <p:sp>
        <p:nvSpPr>
          <p:cNvPr id="31747" name="内容占位符 2"/>
          <p:cNvSpPr>
            <a:spLocks noGrp="1"/>
          </p:cNvSpPr>
          <p:nvPr>
            <p:ph idx="1"/>
          </p:nvPr>
        </p:nvSpPr>
        <p:spPr>
          <a:xfrm>
            <a:off x="914400" y="1242772"/>
            <a:ext cx="8001000" cy="4902200"/>
          </a:xfrm>
        </p:spPr>
        <p:txBody>
          <a:bodyPr/>
          <a:lstStyle/>
          <a:p>
            <a:r>
              <a:rPr lang="en-US" altLang="zh-CN" sz="2400" dirty="0" smtClean="0"/>
              <a:t>1</a:t>
            </a:r>
            <a:r>
              <a:rPr lang="zh-CN" altLang="en-US" sz="2400" dirty="0" smtClean="0"/>
              <a:t>）</a:t>
            </a:r>
            <a:r>
              <a:rPr lang="zh-CN" altLang="en-US" sz="2400" b="1" dirty="0" smtClean="0"/>
              <a:t>传感信息存储：</a:t>
            </a:r>
            <a:r>
              <a:rPr lang="zh-CN" altLang="en-US" sz="2400" dirty="0" smtClean="0"/>
              <a:t>将物理现象</a:t>
            </a:r>
            <a:r>
              <a:rPr lang="en-US" altLang="zh-CN" sz="2400" dirty="0" smtClean="0"/>
              <a:t>(</a:t>
            </a:r>
            <a:r>
              <a:rPr lang="zh-CN" altLang="en-US" sz="2400" dirty="0" smtClean="0"/>
              <a:t>例如，光、声</a:t>
            </a:r>
            <a:r>
              <a:rPr lang="en-US" altLang="zh-CN" sz="2400" dirty="0" smtClean="0"/>
              <a:t>)</a:t>
            </a:r>
            <a:r>
              <a:rPr lang="zh-CN" altLang="en-US" sz="2400" dirty="0" smtClean="0"/>
              <a:t>转换为神经感知运动，并存储到人脑中。</a:t>
            </a:r>
          </a:p>
          <a:p>
            <a:r>
              <a:rPr lang="en-US" altLang="zh-CN" sz="2400" dirty="0" smtClean="0"/>
              <a:t>2</a:t>
            </a:r>
            <a:r>
              <a:rPr lang="zh-CN" altLang="en-US" sz="2400" dirty="0" smtClean="0"/>
              <a:t>）</a:t>
            </a:r>
            <a:r>
              <a:rPr lang="zh-CN" altLang="en-US" sz="2400" b="1" dirty="0" smtClean="0"/>
              <a:t>模式识别：</a:t>
            </a:r>
            <a:r>
              <a:rPr lang="zh-CN" altLang="en-US" sz="2400" dirty="0" smtClean="0"/>
              <a:t>将传感信息存储的物理代码转换为有意义的元素</a:t>
            </a:r>
            <a:r>
              <a:rPr lang="en-US" altLang="zh-CN" sz="2400" dirty="0" smtClean="0"/>
              <a:t>(</a:t>
            </a:r>
            <a:r>
              <a:rPr lang="zh-CN" altLang="en-US" sz="2400" dirty="0" smtClean="0"/>
              <a:t>符号转换为字母、再组成词</a:t>
            </a:r>
            <a:r>
              <a:rPr lang="en-US" altLang="zh-CN" sz="2400" dirty="0" smtClean="0"/>
              <a:t>)</a:t>
            </a:r>
            <a:r>
              <a:rPr lang="zh-CN" altLang="en-US" sz="2400" dirty="0" smtClean="0"/>
              <a:t>。</a:t>
            </a:r>
            <a:endParaRPr lang="en-US" altLang="zh-CN" sz="2400" dirty="0" smtClean="0"/>
          </a:p>
          <a:p>
            <a:pPr lvl="1"/>
            <a:r>
              <a:rPr lang="zh-CN" altLang="en-US" sz="2000" dirty="0" smtClean="0"/>
              <a:t>一个物理代码可能映射为一个记忆代码，也可能映射成几个贮存的编码。</a:t>
            </a:r>
          </a:p>
          <a:p>
            <a:r>
              <a:rPr lang="en-US" altLang="zh-CN" sz="2400" dirty="0" smtClean="0"/>
              <a:t>3</a:t>
            </a:r>
            <a:r>
              <a:rPr lang="zh-CN" altLang="en-US" sz="2400" dirty="0" smtClean="0"/>
              <a:t>）</a:t>
            </a:r>
            <a:r>
              <a:rPr lang="zh-CN" altLang="en-US" sz="2400" b="1" dirty="0" smtClean="0"/>
              <a:t>判断</a:t>
            </a:r>
            <a:r>
              <a:rPr lang="en-US" altLang="zh-CN" sz="2400" b="1" dirty="0" smtClean="0"/>
              <a:t>/</a:t>
            </a:r>
            <a:r>
              <a:rPr lang="zh-CN" altLang="en-US" sz="2400" b="1" dirty="0" smtClean="0"/>
              <a:t>响应选择：</a:t>
            </a:r>
            <a:r>
              <a:rPr lang="zh-CN" altLang="en-US" sz="2400" dirty="0" smtClean="0"/>
              <a:t>存储在工作存储区的信息供未来使用，或者直接与其他信息结合，或者启动决策过程，做出响应。由于信息具有偶然性，因此能否依据此信息做出合理的响应是不确定的。</a:t>
            </a:r>
          </a:p>
          <a:p>
            <a:r>
              <a:rPr lang="en-US" altLang="zh-CN" sz="2400" dirty="0" smtClean="0"/>
              <a:t>4</a:t>
            </a:r>
            <a:r>
              <a:rPr lang="zh-CN" altLang="en-US" sz="2400" dirty="0" smtClean="0"/>
              <a:t>）</a:t>
            </a:r>
            <a:r>
              <a:rPr lang="zh-CN" altLang="en-US" sz="2400" b="1" dirty="0" smtClean="0"/>
              <a:t>执行：</a:t>
            </a:r>
            <a:r>
              <a:rPr lang="zh-CN" altLang="en-US" sz="2400" dirty="0" smtClean="0"/>
              <a:t>这个阶段依据‘</a:t>
            </a:r>
            <a:r>
              <a:rPr lang="zh-CN" altLang="en-US" sz="2400" b="1" dirty="0" smtClean="0"/>
              <a:t>判断</a:t>
            </a:r>
            <a:r>
              <a:rPr lang="en-US" altLang="zh-CN" sz="2400" dirty="0" smtClean="0"/>
              <a:t>/</a:t>
            </a:r>
            <a:r>
              <a:rPr lang="zh-CN" altLang="en-US" sz="2400" dirty="0" smtClean="0"/>
              <a:t>响应选择’，把高层的响应分解为要求的听觉、动作和认知步骤。</a:t>
            </a:r>
            <a:endParaRPr lang="en-US" altLang="zh-CN" sz="2400" dirty="0" smtClean="0"/>
          </a:p>
          <a:p>
            <a:r>
              <a:rPr lang="zh-CN" altLang="en-US" sz="2400" dirty="0" smtClean="0"/>
              <a:t>执行情况再次反馈到传感信息存储。</a:t>
            </a:r>
          </a:p>
          <a:p>
            <a:endParaRPr lang="zh-CN" alt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871" y="152400"/>
            <a:ext cx="8190129" cy="736600"/>
          </a:xfrm>
        </p:spPr>
        <p:txBody>
          <a:bodyPr/>
          <a:lstStyle/>
          <a:p>
            <a:r>
              <a:rPr lang="zh-CN" altLang="en-US" dirty="0" smtClean="0"/>
              <a:t>人为</a:t>
            </a:r>
            <a:r>
              <a:rPr lang="zh-CN" altLang="zh-CN" dirty="0" smtClean="0"/>
              <a:t>事故</a:t>
            </a:r>
            <a:r>
              <a:rPr lang="zh-CN" altLang="en-US" dirty="0" smtClean="0"/>
              <a:t>分类统计</a:t>
            </a:r>
            <a:endParaRPr lang="zh-CN" altLang="en-US" dirty="0"/>
          </a:p>
        </p:txBody>
      </p:sp>
      <p:graphicFrame>
        <p:nvGraphicFramePr>
          <p:cNvPr id="6" name="图表 5"/>
          <p:cNvGraphicFramePr/>
          <p:nvPr>
            <p:extLst>
              <p:ext uri="{D42A27DB-BD31-4B8C-83A1-F6EECF244321}">
                <p14:modId xmlns:p14="http://schemas.microsoft.com/office/powerpoint/2010/main" val="2196967029"/>
              </p:ext>
            </p:extLst>
          </p:nvPr>
        </p:nvGraphicFramePr>
        <p:xfrm>
          <a:off x="2848454" y="2215221"/>
          <a:ext cx="6098193" cy="3960207"/>
        </p:xfrm>
        <a:graphic>
          <a:graphicData uri="http://schemas.openxmlformats.org/drawingml/2006/chart">
            <c:chart xmlns:c="http://schemas.openxmlformats.org/drawingml/2006/chart" xmlns:r="http://schemas.openxmlformats.org/officeDocument/2006/relationships" r:id="rId2"/>
          </a:graphicData>
        </a:graphic>
      </p:graphicFrame>
      <p:sp>
        <p:nvSpPr>
          <p:cNvPr id="7" name="矩形 6"/>
          <p:cNvSpPr/>
          <p:nvPr/>
        </p:nvSpPr>
        <p:spPr>
          <a:xfrm>
            <a:off x="1009786" y="1148337"/>
            <a:ext cx="3233293" cy="3046988"/>
          </a:xfrm>
          <a:prstGeom prst="rect">
            <a:avLst/>
          </a:prstGeom>
        </p:spPr>
        <p:txBody>
          <a:bodyPr wrap="square">
            <a:spAutoFit/>
          </a:bodyPr>
          <a:lstStyle/>
          <a:p>
            <a:r>
              <a:rPr lang="zh-CN" altLang="zh-CN" dirty="0"/>
              <a:t>美国海军和</a:t>
            </a:r>
            <a:r>
              <a:rPr lang="en-US" altLang="zh-CN" dirty="0"/>
              <a:t>Marine</a:t>
            </a:r>
            <a:r>
              <a:rPr lang="zh-CN" altLang="zh-CN" dirty="0"/>
              <a:t>公司</a:t>
            </a:r>
            <a:r>
              <a:rPr lang="en-US" altLang="zh-CN" dirty="0" smtClean="0"/>
              <a:t>1992-1997</a:t>
            </a:r>
            <a:r>
              <a:rPr lang="zh-CN" altLang="zh-CN" dirty="0">
                <a:cs typeface="Times New Roman" panose="02020603050405020304" pitchFamily="18" charset="0"/>
              </a:rPr>
              <a:t>年</a:t>
            </a:r>
            <a:r>
              <a:rPr lang="zh-CN" altLang="zh-CN" dirty="0" smtClean="0">
                <a:cs typeface="Times New Roman" panose="02020603050405020304" pitchFamily="18" charset="0"/>
              </a:rPr>
              <a:t>间</a:t>
            </a:r>
            <a:r>
              <a:rPr lang="zh-CN" altLang="en-US" dirty="0" smtClean="0">
                <a:cs typeface="Times New Roman" panose="02020603050405020304" pitchFamily="18" charset="0"/>
              </a:rPr>
              <a:t>，</a:t>
            </a:r>
            <a:r>
              <a:rPr lang="en-US" altLang="zh-CN" dirty="0" smtClean="0"/>
              <a:t>86.9</a:t>
            </a:r>
            <a:r>
              <a:rPr lang="en-US" altLang="zh-CN" dirty="0"/>
              <a:t>%</a:t>
            </a:r>
            <a:r>
              <a:rPr lang="zh-CN" altLang="zh-CN" dirty="0" smtClean="0">
                <a:cs typeface="Times New Roman" panose="02020603050405020304" pitchFamily="18" charset="0"/>
              </a:rPr>
              <a:t>事故</a:t>
            </a:r>
            <a:r>
              <a:rPr lang="zh-CN" altLang="en-US" dirty="0" smtClean="0">
                <a:cs typeface="Times New Roman" panose="02020603050405020304" pitchFamily="18" charset="0"/>
              </a:rPr>
              <a:t>归纳为：</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传感信息、</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模式识别、</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判断</a:t>
            </a:r>
            <a:r>
              <a:rPr lang="en-US" altLang="zh-CN" dirty="0" smtClean="0">
                <a:cs typeface="Times New Roman" panose="02020603050405020304" pitchFamily="18" charset="0"/>
              </a:rPr>
              <a:t>/</a:t>
            </a:r>
            <a:r>
              <a:rPr lang="zh-CN" altLang="en-US" dirty="0" smtClean="0">
                <a:cs typeface="Times New Roman" panose="02020603050405020304" pitchFamily="18" charset="0"/>
              </a:rPr>
              <a:t>响应、</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执行、</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以及处理能力</a:t>
            </a:r>
            <a:endParaRPr lang="zh-CN" altLang="en-US" dirty="0"/>
          </a:p>
        </p:txBody>
      </p:sp>
    </p:spTree>
    <p:extLst>
      <p:ext uri="{BB962C8B-B14F-4D97-AF65-F5344CB8AC3E}">
        <p14:creationId xmlns:p14="http://schemas.microsoft.com/office/powerpoint/2010/main" val="2102468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“瑞士奶酪”原理</a:t>
            </a:r>
            <a:endParaRPr lang="en-GB" altLang="zh-CN" smtClean="0"/>
          </a:p>
        </p:txBody>
      </p:sp>
      <p:sp>
        <p:nvSpPr>
          <p:cNvPr id="32771" name="Rectangle 3"/>
          <p:cNvSpPr>
            <a:spLocks noGrp="1" noChangeArrowheads="1"/>
          </p:cNvSpPr>
          <p:nvPr>
            <p:ph type="body" idx="1"/>
          </p:nvPr>
        </p:nvSpPr>
        <p:spPr/>
        <p:txBody>
          <a:bodyPr/>
          <a:lstStyle/>
          <a:p>
            <a:pPr eaLnBrk="1" hangingPunct="1"/>
            <a:r>
              <a:rPr lang="zh-CN" altLang="en-US" sz="2400" dirty="0" smtClean="0"/>
              <a:t>瑞士奶酪是一种奶酪和面包片相互夹层的食品。只有当奶酪通过各面包层上的小孔时，上层的奶酪才会掉到地面。</a:t>
            </a:r>
            <a:endParaRPr lang="en-US" altLang="zh-CN" sz="2400" dirty="0" smtClean="0"/>
          </a:p>
          <a:p>
            <a:pPr eaLnBrk="1" hangingPunct="1"/>
            <a:r>
              <a:rPr lang="en-US" altLang="zh-CN" sz="2400" dirty="0" smtClean="0"/>
              <a:t>James Reason</a:t>
            </a:r>
            <a:r>
              <a:rPr lang="zh-CN" altLang="en-US" sz="2400" dirty="0" smtClean="0"/>
              <a:t>建议“瑞士奶酪”用于系统安全</a:t>
            </a:r>
            <a:r>
              <a:rPr lang="en-US" altLang="zh-CN" sz="2400" dirty="0" smtClean="0"/>
              <a:t>(safety)</a:t>
            </a:r>
            <a:r>
              <a:rPr lang="zh-CN" altLang="en-US" sz="2400" dirty="0" smtClean="0"/>
              <a:t>设计。</a:t>
            </a:r>
            <a:r>
              <a:rPr lang="en-US" altLang="zh-CN" sz="2400" dirty="0" smtClean="0"/>
              <a:t>Reason</a:t>
            </a:r>
            <a:r>
              <a:rPr lang="zh-CN" altLang="en-US" sz="2400" dirty="0" smtClean="0"/>
              <a:t>建立了描述人的错误的“瑞士奶酪”模型。在其模型中，认为应当从</a:t>
            </a:r>
            <a:r>
              <a:rPr lang="en-US" altLang="zh-CN" sz="2400" dirty="0" smtClean="0"/>
              <a:t>4</a:t>
            </a:r>
            <a:r>
              <a:rPr lang="zh-CN" altLang="en-US" sz="2400" dirty="0" smtClean="0"/>
              <a:t>个</a:t>
            </a:r>
            <a:r>
              <a:rPr lang="en-US" altLang="zh-CN" sz="2400" dirty="0" smtClean="0"/>
              <a:t>(</a:t>
            </a:r>
            <a:r>
              <a:rPr lang="zh-CN" altLang="en-US" sz="2400" dirty="0" smtClean="0"/>
              <a:t>面包</a:t>
            </a:r>
            <a:r>
              <a:rPr lang="en-US" altLang="zh-CN" sz="2400" dirty="0" smtClean="0"/>
              <a:t>)</a:t>
            </a:r>
            <a:r>
              <a:rPr lang="zh-CN" altLang="en-US" sz="2400" dirty="0" smtClean="0"/>
              <a:t>层面上分析事故的发生原因，并且这四个层面的因素从上到下产生影响：</a:t>
            </a:r>
            <a:endParaRPr lang="en-US" altLang="zh-CN" sz="2400" dirty="0" smtClean="0"/>
          </a:p>
          <a:p>
            <a:pPr lvl="1"/>
            <a:r>
              <a:rPr lang="en-US" altLang="zh-CN" sz="2000" dirty="0" smtClean="0"/>
              <a:t>1</a:t>
            </a:r>
            <a:r>
              <a:rPr lang="zh-CN" altLang="en-US" sz="2000" dirty="0" smtClean="0"/>
              <a:t>）组织影响</a:t>
            </a:r>
            <a:endParaRPr lang="en-US" altLang="zh-CN" sz="2000" dirty="0" smtClean="0"/>
          </a:p>
          <a:p>
            <a:pPr lvl="1"/>
            <a:r>
              <a:rPr lang="en-US" altLang="zh-CN" sz="2000" dirty="0" smtClean="0"/>
              <a:t>2</a:t>
            </a:r>
            <a:r>
              <a:rPr lang="zh-CN" altLang="en-US" sz="2000" dirty="0" smtClean="0"/>
              <a:t>）不安全的监督</a:t>
            </a:r>
            <a:endParaRPr lang="en-US" altLang="zh-CN" sz="2000" dirty="0" smtClean="0"/>
          </a:p>
          <a:p>
            <a:pPr lvl="1"/>
            <a:r>
              <a:rPr lang="en-US" altLang="zh-CN" sz="2000" dirty="0" smtClean="0"/>
              <a:t>3</a:t>
            </a:r>
            <a:r>
              <a:rPr lang="zh-CN" altLang="en-US" sz="2000" dirty="0" smtClean="0"/>
              <a:t>）不安全动作的前置条件、以及</a:t>
            </a:r>
            <a:endParaRPr lang="en-US" altLang="zh-CN" sz="2000" dirty="0" smtClean="0"/>
          </a:p>
          <a:p>
            <a:pPr lvl="1"/>
            <a:r>
              <a:rPr lang="en-US" altLang="zh-CN" sz="2000" dirty="0" smtClean="0"/>
              <a:t>4</a:t>
            </a:r>
            <a:r>
              <a:rPr lang="zh-CN" altLang="en-US" sz="2000" dirty="0" smtClean="0"/>
              <a:t>）不安全动作本身。</a:t>
            </a:r>
          </a:p>
          <a:p>
            <a:pPr lvl="2">
              <a:buFontTx/>
              <a:buNone/>
            </a:pPr>
            <a:endParaRPr lang="zh-CN" altLang="en-US" sz="16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smtClean="0"/>
              <a:t>操作错误的避免</a:t>
            </a:r>
            <a:r>
              <a:rPr lang="en-US" altLang="zh-CN" smtClean="0"/>
              <a:t>---Reason’s Swiss cheese model of system failure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71" y="3947141"/>
            <a:ext cx="3545629" cy="2368480"/>
          </a:xfrm>
          <a:prstGeom prst="rect">
            <a:avLst/>
          </a:prstGeom>
        </p:spPr>
      </p:pic>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50" y="1471600"/>
            <a:ext cx="4368799" cy="2843841"/>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2.1.1</a:t>
            </a:r>
            <a:r>
              <a:rPr lang="zh-CN" altLang="en-US" dirty="0" smtClean="0"/>
              <a:t>系统的组成</a:t>
            </a:r>
          </a:p>
        </p:txBody>
      </p:sp>
      <p:sp>
        <p:nvSpPr>
          <p:cNvPr id="6147" name="Rectangle 3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1828800" y="5675085"/>
            <a:ext cx="732893" cy="338554"/>
          </a:xfrm>
          <a:prstGeom prst="rect">
            <a:avLst/>
          </a:prstGeom>
          <a:noFill/>
        </p:spPr>
        <p:txBody>
          <a:bodyPr wrap="none" rtlCol="0">
            <a:spAutoFit/>
          </a:bodyPr>
          <a:lstStyle/>
          <a:p>
            <a:r>
              <a:rPr lang="en-US" altLang="zh-CN" sz="1600" dirty="0" smtClean="0"/>
              <a:t>(</a:t>
            </a:r>
            <a:r>
              <a:rPr lang="zh-CN" altLang="en-US" sz="1600" dirty="0" smtClean="0"/>
              <a:t>人件</a:t>
            </a:r>
            <a:r>
              <a:rPr lang="en-US" altLang="zh-CN" sz="1600" dirty="0" smtClean="0"/>
              <a:t>)</a:t>
            </a:r>
            <a:endParaRPr lang="zh-CN" altLang="en-US" sz="1600" dirty="0"/>
          </a:p>
        </p:txBody>
      </p:sp>
      <p:grpSp>
        <p:nvGrpSpPr>
          <p:cNvPr id="3" name="Group 1"/>
          <p:cNvGrpSpPr>
            <a:grpSpLocks noChangeAspect="1"/>
          </p:cNvGrpSpPr>
          <p:nvPr/>
        </p:nvGrpSpPr>
        <p:grpSpPr bwMode="auto">
          <a:xfrm>
            <a:off x="1481240" y="1533867"/>
            <a:ext cx="6485223" cy="4237153"/>
            <a:chOff x="1961" y="7487"/>
            <a:chExt cx="7638" cy="4991"/>
          </a:xfrm>
        </p:grpSpPr>
        <p:sp>
          <p:nvSpPr>
            <p:cNvPr id="4" name="AutoShape 32"/>
            <p:cNvSpPr>
              <a:spLocks noChangeAspect="1" noChangeArrowheads="1" noTextEdit="1"/>
            </p:cNvSpPr>
            <p:nvPr/>
          </p:nvSpPr>
          <p:spPr bwMode="auto">
            <a:xfrm>
              <a:off x="1961" y="7487"/>
              <a:ext cx="7638" cy="49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31"/>
            <p:cNvSpPr>
              <a:spLocks noChangeArrowheads="1"/>
            </p:cNvSpPr>
            <p:nvPr/>
          </p:nvSpPr>
          <p:spPr bwMode="auto">
            <a:xfrm>
              <a:off x="6383" y="10831"/>
              <a:ext cx="957" cy="1647"/>
            </a:xfrm>
            <a:prstGeom prst="rect">
              <a:avLst/>
            </a:prstGeom>
            <a:noFill/>
            <a:ln w="12700">
              <a:solidFill>
                <a:srgbClr val="000000"/>
              </a:solidFill>
              <a:prstDash val="lgDash"/>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62611" tIns="31306" rIns="62611" bIns="31306" numCol="1" anchor="ctr"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smtClean="0">
                <a:ln>
                  <a:noFill/>
                </a:ln>
                <a:solidFill>
                  <a:schemeClr val="tx1"/>
                </a:solidFill>
                <a:effectLst/>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smtClean="0">
                <a:ln>
                  <a:noFill/>
                </a:ln>
                <a:solidFill>
                  <a:schemeClr val="tx1"/>
                </a:solidFill>
                <a:effectLst/>
              </a:endParaRPr>
            </a:p>
          </p:txBody>
        </p:sp>
        <p:sp>
          <p:nvSpPr>
            <p:cNvPr id="7" name="Rectangle 30"/>
            <p:cNvSpPr>
              <a:spLocks noChangeArrowheads="1"/>
            </p:cNvSpPr>
            <p:nvPr/>
          </p:nvSpPr>
          <p:spPr bwMode="auto">
            <a:xfrm>
              <a:off x="4172" y="10831"/>
              <a:ext cx="992" cy="1647"/>
            </a:xfrm>
            <a:prstGeom prst="rect">
              <a:avLst/>
            </a:prstGeom>
            <a:noFill/>
            <a:ln w="12700">
              <a:solidFill>
                <a:srgbClr val="000000"/>
              </a:solidFill>
              <a:prstDash val="lgDash"/>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62611" tIns="31306" rIns="62611" bIns="31306" numCol="1" anchor="ctr"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smtClean="0">
                <a:ln>
                  <a:noFill/>
                </a:ln>
                <a:solidFill>
                  <a:schemeClr val="tx1"/>
                </a:solidFill>
                <a:effectLst/>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smtClean="0">
                <a:ln>
                  <a:noFill/>
                </a:ln>
                <a:solidFill>
                  <a:schemeClr val="tx1"/>
                </a:solidFill>
                <a:effectLst/>
              </a:endParaRPr>
            </a:p>
          </p:txBody>
        </p:sp>
        <p:sp>
          <p:nvSpPr>
            <p:cNvPr id="8" name="Oval 29"/>
            <p:cNvSpPr>
              <a:spLocks noChangeArrowheads="1"/>
            </p:cNvSpPr>
            <p:nvPr/>
          </p:nvSpPr>
          <p:spPr bwMode="auto">
            <a:xfrm>
              <a:off x="1961" y="8453"/>
              <a:ext cx="6165" cy="966"/>
            </a:xfrm>
            <a:prstGeom prst="ellipse">
              <a:avLst/>
            </a:prstGeom>
            <a:noFill/>
            <a:ln w="12700">
              <a:solidFill>
                <a:srgbClr val="000000"/>
              </a:solidFill>
              <a:prstDash val="dash"/>
              <a:round/>
              <a:headEnd type="none" w="sm" len="sm"/>
              <a:tailEnd type="none" w="lg" len="lg"/>
            </a:ln>
            <a:effectLst/>
            <a:extLst>
              <a:ext uri="{909E8E84-426E-40DD-AFC4-6F175D3DCCD1}">
                <a14:hiddenFill xmlns:a14="http://schemas.microsoft.com/office/drawing/2010/main">
                  <a:solidFill>
                    <a:srgbClr val="6666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9" name="Rectangle 28"/>
            <p:cNvSpPr>
              <a:spLocks noChangeArrowheads="1"/>
            </p:cNvSpPr>
            <p:nvPr/>
          </p:nvSpPr>
          <p:spPr bwMode="auto">
            <a:xfrm>
              <a:off x="4382" y="7487"/>
              <a:ext cx="1398" cy="47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62611" tIns="31306" rIns="62611" bIns="31306" numCol="1" anchor="ctr"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cs typeface="宋体" panose="02010600030101010101" pitchFamily="2" charset="-122"/>
                </a:rPr>
                <a:t>系统</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7"/>
            <p:cNvSpPr>
              <a:spLocks noChangeArrowheads="1"/>
            </p:cNvSpPr>
            <p:nvPr/>
          </p:nvSpPr>
          <p:spPr bwMode="auto">
            <a:xfrm>
              <a:off x="6094" y="8711"/>
              <a:ext cx="1294" cy="4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子系统</a:t>
              </a:r>
            </a:p>
          </p:txBody>
        </p:sp>
        <p:sp>
          <p:nvSpPr>
            <p:cNvPr id="11" name="Rectangle 26"/>
            <p:cNvSpPr>
              <a:spLocks noChangeArrowheads="1"/>
            </p:cNvSpPr>
            <p:nvPr/>
          </p:nvSpPr>
          <p:spPr bwMode="auto">
            <a:xfrm>
              <a:off x="2669" y="8775"/>
              <a:ext cx="1503" cy="4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子系统</a:t>
              </a:r>
            </a:p>
          </p:txBody>
        </p:sp>
        <p:sp>
          <p:nvSpPr>
            <p:cNvPr id="12" name="Rectangle 25"/>
            <p:cNvSpPr>
              <a:spLocks noChangeArrowheads="1"/>
            </p:cNvSpPr>
            <p:nvPr/>
          </p:nvSpPr>
          <p:spPr bwMode="auto">
            <a:xfrm>
              <a:off x="6536" y="10874"/>
              <a:ext cx="1053" cy="4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硬件</a:t>
              </a:r>
            </a:p>
          </p:txBody>
        </p:sp>
        <p:sp>
          <p:nvSpPr>
            <p:cNvPr id="13" name="Rectangle 24"/>
            <p:cNvSpPr>
              <a:spLocks noChangeArrowheads="1"/>
            </p:cNvSpPr>
            <p:nvPr/>
          </p:nvSpPr>
          <p:spPr bwMode="auto">
            <a:xfrm>
              <a:off x="4383" y="10912"/>
              <a:ext cx="982" cy="4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软件</a:t>
              </a:r>
            </a:p>
          </p:txBody>
        </p:sp>
        <p:sp>
          <p:nvSpPr>
            <p:cNvPr id="14" name="Rectangle 23"/>
            <p:cNvSpPr>
              <a:spLocks noChangeArrowheads="1"/>
            </p:cNvSpPr>
            <p:nvPr/>
          </p:nvSpPr>
          <p:spPr bwMode="auto">
            <a:xfrm>
              <a:off x="4465" y="11834"/>
              <a:ext cx="913" cy="4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软件</a:t>
              </a:r>
            </a:p>
          </p:txBody>
        </p:sp>
        <p:sp>
          <p:nvSpPr>
            <p:cNvPr id="15" name="Rectangle 22"/>
            <p:cNvSpPr>
              <a:spLocks noChangeArrowheads="1"/>
            </p:cNvSpPr>
            <p:nvPr/>
          </p:nvSpPr>
          <p:spPr bwMode="auto">
            <a:xfrm>
              <a:off x="6536" y="11834"/>
              <a:ext cx="1033" cy="4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硬件</a:t>
              </a:r>
            </a:p>
          </p:txBody>
        </p:sp>
        <p:sp>
          <p:nvSpPr>
            <p:cNvPr id="16" name="Line 21"/>
            <p:cNvSpPr>
              <a:spLocks noChangeShapeType="1"/>
            </p:cNvSpPr>
            <p:nvPr/>
          </p:nvSpPr>
          <p:spPr bwMode="auto">
            <a:xfrm>
              <a:off x="5516" y="7976"/>
              <a:ext cx="1387" cy="727"/>
            </a:xfrm>
            <a:prstGeom prst="line">
              <a:avLst/>
            </a:prstGeom>
            <a:noFill/>
            <a:ln w="12700">
              <a:solidFill>
                <a:srgbClr val="000000"/>
              </a:solidFill>
              <a:round/>
              <a:headEnd type="oval" w="med" len="med"/>
              <a:tailEnd type="stealth" w="med"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17" name="Line 20"/>
            <p:cNvSpPr>
              <a:spLocks noChangeShapeType="1"/>
            </p:cNvSpPr>
            <p:nvPr/>
          </p:nvSpPr>
          <p:spPr bwMode="auto">
            <a:xfrm flipH="1">
              <a:off x="3316" y="7976"/>
              <a:ext cx="1385" cy="727"/>
            </a:xfrm>
            <a:prstGeom prst="line">
              <a:avLst/>
            </a:prstGeom>
            <a:noFill/>
            <a:ln w="12700">
              <a:solidFill>
                <a:srgbClr val="000000"/>
              </a:solidFill>
              <a:round/>
              <a:headEnd type="oval" w="med" len="med"/>
              <a:tailEnd type="stealth" w="med"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18" name="Rectangle 19"/>
            <p:cNvSpPr>
              <a:spLocks noChangeArrowheads="1"/>
            </p:cNvSpPr>
            <p:nvPr/>
          </p:nvSpPr>
          <p:spPr bwMode="auto">
            <a:xfrm>
              <a:off x="4603" y="8768"/>
              <a:ext cx="712" cy="36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62611" tIns="31306" rIns="62611" bIns="31306" numCol="1" anchor="t"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2363" y="10912"/>
              <a:ext cx="1111" cy="1405"/>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62179" tIns="31090" rIns="62179" bIns="31090" numCol="1" anchor="ctr"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solidFill>
                    <a:srgbClr val="000000"/>
                  </a:solidFill>
                  <a:latin typeface="Times New Roman" pitchFamily="18" charset="0"/>
                  <a:cs typeface="宋体" panose="02010600030101010101" pitchFamily="2" charset="-122"/>
                </a:rPr>
                <a:t>人工</a:t>
              </a:r>
            </a:p>
            <a:p>
              <a:pPr indent="0" algn="ctr"/>
              <a:r>
                <a:rPr kumimoji="0" lang="zh-CN" altLang="zh-CN" sz="1600" dirty="0">
                  <a:solidFill>
                    <a:srgbClr val="000000"/>
                  </a:solidFill>
                  <a:latin typeface="Times New Roman" pitchFamily="18" charset="0"/>
                  <a:cs typeface="宋体" panose="02010600030101010101" pitchFamily="2" charset="-122"/>
                </a:rPr>
                <a:t>操作</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0" name="Rectangle 17"/>
            <p:cNvSpPr>
              <a:spLocks noChangeArrowheads="1"/>
            </p:cNvSpPr>
            <p:nvPr/>
          </p:nvSpPr>
          <p:spPr bwMode="auto">
            <a:xfrm>
              <a:off x="3477" y="9771"/>
              <a:ext cx="5921" cy="40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硬件、软件、人工操作之间接口</a:t>
              </a:r>
            </a:p>
          </p:txBody>
        </p:sp>
        <p:sp>
          <p:nvSpPr>
            <p:cNvPr id="21" name="Line 16"/>
            <p:cNvSpPr>
              <a:spLocks noChangeShapeType="1"/>
            </p:cNvSpPr>
            <p:nvPr/>
          </p:nvSpPr>
          <p:spPr bwMode="auto">
            <a:xfrm flipH="1">
              <a:off x="2960" y="10178"/>
              <a:ext cx="958" cy="734"/>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2" name="Line 15"/>
            <p:cNvSpPr>
              <a:spLocks noChangeShapeType="1"/>
            </p:cNvSpPr>
            <p:nvPr/>
          </p:nvSpPr>
          <p:spPr bwMode="auto">
            <a:xfrm>
              <a:off x="4906" y="10178"/>
              <a:ext cx="1" cy="653"/>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3" name="Line 14"/>
            <p:cNvSpPr>
              <a:spLocks noChangeShapeType="1"/>
            </p:cNvSpPr>
            <p:nvPr/>
          </p:nvSpPr>
          <p:spPr bwMode="auto">
            <a:xfrm>
              <a:off x="6464" y="10178"/>
              <a:ext cx="571" cy="653"/>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4" name="Line 13"/>
            <p:cNvSpPr>
              <a:spLocks noChangeShapeType="1"/>
            </p:cNvSpPr>
            <p:nvPr/>
          </p:nvSpPr>
          <p:spPr bwMode="auto">
            <a:xfrm flipH="1">
              <a:off x="5027" y="9200"/>
              <a:ext cx="1549" cy="57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5" name="Line 12"/>
            <p:cNvSpPr>
              <a:spLocks noChangeShapeType="1"/>
            </p:cNvSpPr>
            <p:nvPr/>
          </p:nvSpPr>
          <p:spPr bwMode="auto">
            <a:xfrm flipH="1">
              <a:off x="6087" y="9200"/>
              <a:ext cx="734" cy="57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6" name="Line 11"/>
            <p:cNvSpPr>
              <a:spLocks noChangeShapeType="1"/>
            </p:cNvSpPr>
            <p:nvPr/>
          </p:nvSpPr>
          <p:spPr bwMode="auto">
            <a:xfrm>
              <a:off x="7147" y="9200"/>
              <a:ext cx="490" cy="57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7" name="Line 10"/>
            <p:cNvSpPr>
              <a:spLocks noChangeShapeType="1"/>
            </p:cNvSpPr>
            <p:nvPr/>
          </p:nvSpPr>
          <p:spPr bwMode="auto">
            <a:xfrm flipV="1">
              <a:off x="3324" y="10260"/>
              <a:ext cx="839" cy="652"/>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8" name="Line 9"/>
            <p:cNvSpPr>
              <a:spLocks noChangeShapeType="1"/>
            </p:cNvSpPr>
            <p:nvPr/>
          </p:nvSpPr>
          <p:spPr bwMode="auto">
            <a:xfrm flipV="1">
              <a:off x="5069" y="10178"/>
              <a:ext cx="1" cy="572"/>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29" name="Line 8"/>
            <p:cNvSpPr>
              <a:spLocks noChangeShapeType="1"/>
            </p:cNvSpPr>
            <p:nvPr/>
          </p:nvSpPr>
          <p:spPr bwMode="auto">
            <a:xfrm flipH="1" flipV="1">
              <a:off x="6790" y="10260"/>
              <a:ext cx="490" cy="571"/>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30" name="Rectangle 7"/>
            <p:cNvSpPr>
              <a:spLocks noChangeArrowheads="1"/>
            </p:cNvSpPr>
            <p:nvPr/>
          </p:nvSpPr>
          <p:spPr bwMode="auto">
            <a:xfrm>
              <a:off x="3770" y="8131"/>
              <a:ext cx="3015" cy="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t" anchorCtr="0" compatLnSpc="1">
              <a:prstTxWarp prst="textNoShape">
                <a:avLst/>
              </a:prstTxWarp>
              <a:spAutoFit/>
            </a:bodyPr>
            <a:lstStyle/>
            <a:p>
              <a:pPr algn="ctr" eaLnBrk="0" hangingPunct="0"/>
              <a:r>
                <a:rPr kumimoji="0" lang="zh-CN" altLang="zh-CN" sz="1600" dirty="0">
                  <a:solidFill>
                    <a:srgbClr val="000000"/>
                  </a:solidFill>
                  <a:cs typeface="宋体" panose="02010600030101010101" pitchFamily="2" charset="-122"/>
                </a:rPr>
                <a:t>子系统间接口</a:t>
              </a:r>
            </a:p>
          </p:txBody>
        </p:sp>
        <p:sp>
          <p:nvSpPr>
            <p:cNvPr id="31" name="Rectangle 6"/>
            <p:cNvSpPr>
              <a:spLocks noChangeArrowheads="1"/>
            </p:cNvSpPr>
            <p:nvPr/>
          </p:nvSpPr>
          <p:spPr bwMode="auto">
            <a:xfrm>
              <a:off x="8192" y="10831"/>
              <a:ext cx="957" cy="1647"/>
            </a:xfrm>
            <a:prstGeom prst="rect">
              <a:avLst/>
            </a:prstGeom>
            <a:noFill/>
            <a:ln w="12700">
              <a:solidFill>
                <a:srgbClr val="000000"/>
              </a:solidFill>
              <a:prstDash val="lgDash"/>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62611" tIns="31306" rIns="62611" bIns="31306" numCol="1" anchor="ctr"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smtClean="0">
                <a:ln>
                  <a:noFill/>
                </a:ln>
                <a:solidFill>
                  <a:schemeClr val="tx1"/>
                </a:solidFill>
                <a:effectLst/>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smtClean="0">
                <a:ln>
                  <a:noFill/>
                </a:ln>
                <a:solidFill>
                  <a:schemeClr val="tx1"/>
                </a:solidFill>
                <a:effectLst/>
              </a:endParaRPr>
            </a:p>
          </p:txBody>
        </p:sp>
        <p:sp>
          <p:nvSpPr>
            <p:cNvPr id="32" name="Rectangle 5"/>
            <p:cNvSpPr>
              <a:spLocks noChangeArrowheads="1"/>
            </p:cNvSpPr>
            <p:nvPr/>
          </p:nvSpPr>
          <p:spPr bwMode="auto">
            <a:xfrm>
              <a:off x="8345" y="10874"/>
              <a:ext cx="1033" cy="4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固件</a:t>
              </a:r>
            </a:p>
          </p:txBody>
        </p:sp>
        <p:sp>
          <p:nvSpPr>
            <p:cNvPr id="33" name="Rectangle 4"/>
            <p:cNvSpPr>
              <a:spLocks noChangeArrowheads="1"/>
            </p:cNvSpPr>
            <p:nvPr/>
          </p:nvSpPr>
          <p:spPr bwMode="auto">
            <a:xfrm>
              <a:off x="8345" y="11834"/>
              <a:ext cx="1033" cy="4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62611" tIns="31306" rIns="62611" bIns="31306" numCol="1" anchor="ctr" anchorCtr="0" compatLnSpc="1">
              <a:prstTxWarp prst="textNoShape">
                <a:avLst/>
              </a:prstTxWarp>
            </a:bodyPr>
            <a:lstStyle/>
            <a:p>
              <a:pPr algn="ctr" eaLnBrk="0" hangingPunct="0"/>
              <a:r>
                <a:rPr kumimoji="0" lang="zh-CN" altLang="zh-CN" sz="1600" dirty="0">
                  <a:solidFill>
                    <a:srgbClr val="000000"/>
                  </a:solidFill>
                  <a:cs typeface="宋体" panose="02010600030101010101" pitchFamily="2" charset="-122"/>
                </a:rPr>
                <a:t>固件</a:t>
              </a:r>
            </a:p>
          </p:txBody>
        </p:sp>
        <p:sp>
          <p:nvSpPr>
            <p:cNvPr id="34" name="Line 3"/>
            <p:cNvSpPr>
              <a:spLocks noChangeShapeType="1"/>
            </p:cNvSpPr>
            <p:nvPr/>
          </p:nvSpPr>
          <p:spPr bwMode="auto">
            <a:xfrm>
              <a:off x="8273" y="10178"/>
              <a:ext cx="571" cy="653"/>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sp>
          <p:nvSpPr>
            <p:cNvPr id="35" name="Line 2"/>
            <p:cNvSpPr>
              <a:spLocks noChangeShapeType="1"/>
            </p:cNvSpPr>
            <p:nvPr/>
          </p:nvSpPr>
          <p:spPr bwMode="auto">
            <a:xfrm flipH="1" flipV="1">
              <a:off x="8599" y="10260"/>
              <a:ext cx="490" cy="571"/>
            </a:xfrm>
            <a:prstGeom prst="line">
              <a:avLst/>
            </a:prstGeom>
            <a:noFill/>
            <a:ln w="127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t>安全层切分</a:t>
            </a:r>
            <a:endParaRPr lang="en-GB" altLang="zh-CN" dirty="0" smtClean="0"/>
          </a:p>
        </p:txBody>
      </p:sp>
      <p:sp>
        <p:nvSpPr>
          <p:cNvPr id="34819" name="Rectangle 6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3" name="Group 1"/>
          <p:cNvGrpSpPr>
            <a:grpSpLocks noChangeAspect="1"/>
          </p:cNvGrpSpPr>
          <p:nvPr/>
        </p:nvGrpSpPr>
        <p:grpSpPr bwMode="auto">
          <a:xfrm>
            <a:off x="1560181" y="1415456"/>
            <a:ext cx="6958869" cy="4730279"/>
            <a:chOff x="1544" y="1693"/>
            <a:chExt cx="7638" cy="5957"/>
          </a:xfrm>
        </p:grpSpPr>
        <p:sp>
          <p:nvSpPr>
            <p:cNvPr id="4" name="AutoShape 59"/>
            <p:cNvSpPr>
              <a:spLocks noChangeAspect="1" noChangeArrowheads="1" noTextEdit="1"/>
            </p:cNvSpPr>
            <p:nvPr/>
          </p:nvSpPr>
          <p:spPr bwMode="auto">
            <a:xfrm>
              <a:off x="1544" y="1693"/>
              <a:ext cx="7638" cy="5957"/>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 name="AutoShape 58"/>
            <p:cNvSpPr>
              <a:spLocks noChangeArrowheads="1"/>
            </p:cNvSpPr>
            <p:nvPr/>
          </p:nvSpPr>
          <p:spPr bwMode="auto">
            <a:xfrm>
              <a:off x="1544" y="1693"/>
              <a:ext cx="7638" cy="483"/>
            </a:xfrm>
            <a:prstGeom prst="parallelogram">
              <a:avLst>
                <a:gd name="adj" fmla="val 159454"/>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系统安全分析</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 name="Text Box 57"/>
            <p:cNvSpPr txBox="1">
              <a:spLocks noChangeArrowheads="1"/>
            </p:cNvSpPr>
            <p:nvPr/>
          </p:nvSpPr>
          <p:spPr bwMode="auto">
            <a:xfrm>
              <a:off x="2951" y="2337"/>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资源管理</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7" name="Text Box 56"/>
            <p:cNvSpPr txBox="1">
              <a:spLocks noChangeArrowheads="1"/>
            </p:cNvSpPr>
            <p:nvPr/>
          </p:nvSpPr>
          <p:spPr bwMode="auto">
            <a:xfrm>
              <a:off x="4559" y="2337"/>
              <a:ext cx="117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组织环境</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8" name="Text Box 55"/>
            <p:cNvSpPr txBox="1">
              <a:spLocks noChangeArrowheads="1"/>
            </p:cNvSpPr>
            <p:nvPr/>
          </p:nvSpPr>
          <p:spPr bwMode="auto">
            <a:xfrm>
              <a:off x="6167" y="2337"/>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组织过程</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 name="Oval 54"/>
            <p:cNvSpPr>
              <a:spLocks noChangeArrowheads="1"/>
            </p:cNvSpPr>
            <p:nvPr/>
          </p:nvSpPr>
          <p:spPr bwMode="auto">
            <a:xfrm>
              <a:off x="2951" y="2337"/>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 name="Oval 53"/>
            <p:cNvSpPr>
              <a:spLocks noChangeArrowheads="1"/>
            </p:cNvSpPr>
            <p:nvPr/>
          </p:nvSpPr>
          <p:spPr bwMode="auto">
            <a:xfrm>
              <a:off x="4559" y="2337"/>
              <a:ext cx="1173"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 name="Oval 52"/>
            <p:cNvSpPr>
              <a:spLocks noChangeArrowheads="1"/>
            </p:cNvSpPr>
            <p:nvPr/>
          </p:nvSpPr>
          <p:spPr bwMode="auto">
            <a:xfrm>
              <a:off x="6167" y="2337"/>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2" name="Freeform 51"/>
            <p:cNvSpPr>
              <a:spLocks/>
            </p:cNvSpPr>
            <p:nvPr/>
          </p:nvSpPr>
          <p:spPr bwMode="auto">
            <a:xfrm>
              <a:off x="3554" y="2015"/>
              <a:ext cx="3216" cy="322"/>
            </a:xfrm>
            <a:custGeom>
              <a:avLst/>
              <a:gdLst>
                <a:gd name="T0" fmla="*/ 0 w 2412"/>
                <a:gd name="T1" fmla="*/ 322 h 322"/>
                <a:gd name="T2" fmla="*/ 0 w 2412"/>
                <a:gd name="T3" fmla="*/ 0 h 322"/>
                <a:gd name="T4" fmla="*/ 1206 w 2412"/>
                <a:gd name="T5" fmla="*/ 0 h 322"/>
                <a:gd name="T6" fmla="*/ 1206 w 2412"/>
                <a:gd name="T7" fmla="*/ 322 h 322"/>
                <a:gd name="T8" fmla="*/ 1206 w 2412"/>
                <a:gd name="T9" fmla="*/ 0 h 322"/>
                <a:gd name="T10" fmla="*/ 2412 w 2412"/>
                <a:gd name="T11" fmla="*/ 0 h 322"/>
                <a:gd name="T12" fmla="*/ 2412 w 2412"/>
                <a:gd name="T13" fmla="*/ 322 h 322"/>
              </a:gdLst>
              <a:ahLst/>
              <a:cxnLst>
                <a:cxn ang="0">
                  <a:pos x="T0" y="T1"/>
                </a:cxn>
                <a:cxn ang="0">
                  <a:pos x="T2" y="T3"/>
                </a:cxn>
                <a:cxn ang="0">
                  <a:pos x="T4" y="T5"/>
                </a:cxn>
                <a:cxn ang="0">
                  <a:pos x="T6" y="T7"/>
                </a:cxn>
                <a:cxn ang="0">
                  <a:pos x="T8" y="T9"/>
                </a:cxn>
                <a:cxn ang="0">
                  <a:pos x="T10" y="T11"/>
                </a:cxn>
                <a:cxn ang="0">
                  <a:pos x="T12" y="T13"/>
                </a:cxn>
              </a:cxnLst>
              <a:rect l="0" t="0" r="r" b="b"/>
              <a:pathLst>
                <a:path w="2412" h="322">
                  <a:moveTo>
                    <a:pt x="0" y="322"/>
                  </a:moveTo>
                  <a:lnTo>
                    <a:pt x="0" y="0"/>
                  </a:lnTo>
                  <a:lnTo>
                    <a:pt x="1206" y="0"/>
                  </a:lnTo>
                  <a:lnTo>
                    <a:pt x="1206" y="322"/>
                  </a:lnTo>
                  <a:lnTo>
                    <a:pt x="1206" y="0"/>
                  </a:lnTo>
                  <a:lnTo>
                    <a:pt x="2412" y="0"/>
                  </a:lnTo>
                  <a:lnTo>
                    <a:pt x="2412" y="322"/>
                  </a:ln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3" name="AutoShape 50"/>
            <p:cNvSpPr>
              <a:spLocks noChangeArrowheads="1"/>
            </p:cNvSpPr>
            <p:nvPr/>
          </p:nvSpPr>
          <p:spPr bwMode="auto">
            <a:xfrm>
              <a:off x="1544" y="2981"/>
              <a:ext cx="7638" cy="483"/>
            </a:xfrm>
            <a:prstGeom prst="parallelogram">
              <a:avLst>
                <a:gd name="adj" fmla="val 159454"/>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cs typeface="Times New Roman" panose="02020603050405020304" pitchFamily="18" charset="0"/>
                </a:rPr>
                <a:t>安全监督</a:t>
              </a:r>
              <a:endParaRPr kumimoji="0" lang="zh-CN" altLang="zh-CN" sz="14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14" name="Text Box 49"/>
            <p:cNvSpPr txBox="1">
              <a:spLocks noChangeArrowheads="1"/>
            </p:cNvSpPr>
            <p:nvPr/>
          </p:nvSpPr>
          <p:spPr bwMode="auto">
            <a:xfrm>
              <a:off x="2147" y="3625"/>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监督不够</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5" name="Text Box 48"/>
            <p:cNvSpPr txBox="1">
              <a:spLocks noChangeArrowheads="1"/>
            </p:cNvSpPr>
            <p:nvPr/>
          </p:nvSpPr>
          <p:spPr bwMode="auto">
            <a:xfrm>
              <a:off x="3755" y="3625"/>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运行不当</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6" name="Text Box 47"/>
            <p:cNvSpPr txBox="1">
              <a:spLocks noChangeArrowheads="1"/>
            </p:cNvSpPr>
            <p:nvPr/>
          </p:nvSpPr>
          <p:spPr bwMode="auto">
            <a:xfrm>
              <a:off x="4961" y="3625"/>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smtClean="0">
                  <a:cs typeface="Times New Roman" panose="02020603050405020304" pitchFamily="18" charset="0"/>
                </a:rPr>
                <a:t>  </a:t>
              </a:r>
              <a:r>
                <a:rPr kumimoji="0" lang="zh-CN" altLang="zh-CN" sz="1400" dirty="0" smtClean="0">
                  <a:cs typeface="Times New Roman" panose="02020603050405020304" pitchFamily="18" charset="0"/>
                </a:rPr>
                <a:t>问题</a:t>
              </a:r>
              <a:r>
                <a:rPr kumimoji="0" lang="zh-CN" altLang="zh-CN" sz="1400" dirty="0">
                  <a:cs typeface="Times New Roman" panose="02020603050405020304" pitchFamily="18" charset="0"/>
                </a:rPr>
                <a:t>处理失效</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7" name="Oval 46"/>
            <p:cNvSpPr>
              <a:spLocks noChangeArrowheads="1"/>
            </p:cNvSpPr>
            <p:nvPr/>
          </p:nvSpPr>
          <p:spPr bwMode="auto">
            <a:xfrm>
              <a:off x="2147" y="3625"/>
              <a:ext cx="1206"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Oval 45"/>
            <p:cNvSpPr>
              <a:spLocks noChangeArrowheads="1"/>
            </p:cNvSpPr>
            <p:nvPr/>
          </p:nvSpPr>
          <p:spPr bwMode="auto">
            <a:xfrm>
              <a:off x="3554" y="3625"/>
              <a:ext cx="1206"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Oval 44"/>
            <p:cNvSpPr>
              <a:spLocks noChangeArrowheads="1"/>
            </p:cNvSpPr>
            <p:nvPr/>
          </p:nvSpPr>
          <p:spPr bwMode="auto">
            <a:xfrm>
              <a:off x="5162" y="3625"/>
              <a:ext cx="1407"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43"/>
            <p:cNvSpPr>
              <a:spLocks/>
            </p:cNvSpPr>
            <p:nvPr/>
          </p:nvSpPr>
          <p:spPr bwMode="auto">
            <a:xfrm>
              <a:off x="2750" y="3303"/>
              <a:ext cx="3015" cy="322"/>
            </a:xfrm>
            <a:custGeom>
              <a:avLst/>
              <a:gdLst>
                <a:gd name="T0" fmla="*/ 0 w 2412"/>
                <a:gd name="T1" fmla="*/ 322 h 322"/>
                <a:gd name="T2" fmla="*/ 0 w 2412"/>
                <a:gd name="T3" fmla="*/ 0 h 322"/>
                <a:gd name="T4" fmla="*/ 1206 w 2412"/>
                <a:gd name="T5" fmla="*/ 0 h 322"/>
                <a:gd name="T6" fmla="*/ 1206 w 2412"/>
                <a:gd name="T7" fmla="*/ 322 h 322"/>
                <a:gd name="T8" fmla="*/ 1206 w 2412"/>
                <a:gd name="T9" fmla="*/ 0 h 322"/>
                <a:gd name="T10" fmla="*/ 2412 w 2412"/>
                <a:gd name="T11" fmla="*/ 0 h 322"/>
                <a:gd name="T12" fmla="*/ 2412 w 2412"/>
                <a:gd name="T13" fmla="*/ 322 h 322"/>
              </a:gdLst>
              <a:ahLst/>
              <a:cxnLst>
                <a:cxn ang="0">
                  <a:pos x="T0" y="T1"/>
                </a:cxn>
                <a:cxn ang="0">
                  <a:pos x="T2" y="T3"/>
                </a:cxn>
                <a:cxn ang="0">
                  <a:pos x="T4" y="T5"/>
                </a:cxn>
                <a:cxn ang="0">
                  <a:pos x="T6" y="T7"/>
                </a:cxn>
                <a:cxn ang="0">
                  <a:pos x="T8" y="T9"/>
                </a:cxn>
                <a:cxn ang="0">
                  <a:pos x="T10" y="T11"/>
                </a:cxn>
                <a:cxn ang="0">
                  <a:pos x="T12" y="T13"/>
                </a:cxn>
              </a:cxnLst>
              <a:rect l="0" t="0" r="r" b="b"/>
              <a:pathLst>
                <a:path w="2412" h="322">
                  <a:moveTo>
                    <a:pt x="0" y="322"/>
                  </a:moveTo>
                  <a:lnTo>
                    <a:pt x="0" y="0"/>
                  </a:lnTo>
                  <a:lnTo>
                    <a:pt x="1206" y="0"/>
                  </a:lnTo>
                  <a:lnTo>
                    <a:pt x="1206" y="322"/>
                  </a:lnTo>
                  <a:lnTo>
                    <a:pt x="1206" y="0"/>
                  </a:lnTo>
                  <a:lnTo>
                    <a:pt x="2412" y="0"/>
                  </a:lnTo>
                  <a:lnTo>
                    <a:pt x="2412" y="322"/>
                  </a:ln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Oval 42"/>
            <p:cNvSpPr>
              <a:spLocks noChangeArrowheads="1"/>
            </p:cNvSpPr>
            <p:nvPr/>
          </p:nvSpPr>
          <p:spPr bwMode="auto">
            <a:xfrm>
              <a:off x="6770" y="3625"/>
              <a:ext cx="1206"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Text Box 41"/>
            <p:cNvSpPr txBox="1">
              <a:spLocks noChangeArrowheads="1"/>
            </p:cNvSpPr>
            <p:nvPr/>
          </p:nvSpPr>
          <p:spPr bwMode="auto">
            <a:xfrm>
              <a:off x="6770" y="3625"/>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监督偏差</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3" name="Freeform 40"/>
            <p:cNvSpPr>
              <a:spLocks/>
            </p:cNvSpPr>
            <p:nvPr/>
          </p:nvSpPr>
          <p:spPr bwMode="auto">
            <a:xfrm>
              <a:off x="5363" y="3303"/>
              <a:ext cx="2010" cy="322"/>
            </a:xfrm>
            <a:custGeom>
              <a:avLst/>
              <a:gdLst>
                <a:gd name="T0" fmla="*/ 0 w 1608"/>
                <a:gd name="T1" fmla="*/ 0 h 322"/>
                <a:gd name="T2" fmla="*/ 1608 w 1608"/>
                <a:gd name="T3" fmla="*/ 0 h 322"/>
                <a:gd name="T4" fmla="*/ 1608 w 1608"/>
                <a:gd name="T5" fmla="*/ 322 h 322"/>
              </a:gdLst>
              <a:ahLst/>
              <a:cxnLst>
                <a:cxn ang="0">
                  <a:pos x="T0" y="T1"/>
                </a:cxn>
                <a:cxn ang="0">
                  <a:pos x="T2" y="T3"/>
                </a:cxn>
                <a:cxn ang="0">
                  <a:pos x="T4" y="T5"/>
                </a:cxn>
              </a:cxnLst>
              <a:rect l="0" t="0" r="r" b="b"/>
              <a:pathLst>
                <a:path w="1608" h="322">
                  <a:moveTo>
                    <a:pt x="0" y="0"/>
                  </a:moveTo>
                  <a:lnTo>
                    <a:pt x="1608" y="0"/>
                  </a:lnTo>
                  <a:lnTo>
                    <a:pt x="1608" y="322"/>
                  </a:ln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AutoShape 39"/>
            <p:cNvSpPr>
              <a:spLocks noChangeArrowheads="1"/>
            </p:cNvSpPr>
            <p:nvPr/>
          </p:nvSpPr>
          <p:spPr bwMode="auto">
            <a:xfrm>
              <a:off x="1544" y="4269"/>
              <a:ext cx="7638" cy="483"/>
            </a:xfrm>
            <a:prstGeom prst="parallelogram">
              <a:avLst>
                <a:gd name="adj" fmla="val 159454"/>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cs typeface="Times New Roman" panose="02020603050405020304" pitchFamily="18" charset="0"/>
                </a:rPr>
                <a:t>不安全动作</a:t>
              </a:r>
              <a:r>
                <a:rPr kumimoji="0" lang="en-US" altLang="zh-CN" sz="1400" b="0" i="0" u="none" strike="noStrike" cap="none" normalizeH="0" baseline="0" smtClean="0">
                  <a:ln>
                    <a:noFill/>
                  </a:ln>
                  <a:solidFill>
                    <a:schemeClr val="tx1"/>
                  </a:solidFill>
                  <a:effectLst/>
                  <a:cs typeface="Times New Roman" panose="02020603050405020304" pitchFamily="18" charset="0"/>
                </a:rPr>
                <a:t>—</a:t>
              </a:r>
              <a:r>
                <a:rPr kumimoji="0" lang="zh-CN" altLang="en-US" sz="1400" b="0" i="0" u="none" strike="noStrike" cap="none" normalizeH="0" baseline="0" smtClean="0">
                  <a:ln>
                    <a:noFill/>
                  </a:ln>
                  <a:solidFill>
                    <a:schemeClr val="tx1"/>
                  </a:solidFill>
                  <a:effectLst/>
                  <a:cs typeface="Times New Roman" panose="02020603050405020304" pitchFamily="18" charset="0"/>
                </a:rPr>
                <a:t>前置条件</a:t>
              </a:r>
              <a:endParaRPr kumimoji="0" lang="zh-CN" altLang="en-US" sz="14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anose="020B0604020202020204" pitchFamily="34" charset="0"/>
              </a:endParaRPr>
            </a:p>
          </p:txBody>
        </p:sp>
        <p:sp>
          <p:nvSpPr>
            <p:cNvPr id="25" name="Text Box 38"/>
            <p:cNvSpPr txBox="1">
              <a:spLocks noChangeArrowheads="1"/>
            </p:cNvSpPr>
            <p:nvPr/>
          </p:nvSpPr>
          <p:spPr bwMode="auto">
            <a:xfrm>
              <a:off x="2549" y="4913"/>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环境因素</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6" name="Text Box 37"/>
            <p:cNvSpPr txBox="1">
              <a:spLocks noChangeArrowheads="1"/>
            </p:cNvSpPr>
            <p:nvPr/>
          </p:nvSpPr>
          <p:spPr bwMode="auto">
            <a:xfrm>
              <a:off x="4760" y="4913"/>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操作者条件</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7" name="Text Box 36"/>
            <p:cNvSpPr txBox="1">
              <a:spLocks noChangeArrowheads="1"/>
            </p:cNvSpPr>
            <p:nvPr/>
          </p:nvSpPr>
          <p:spPr bwMode="auto">
            <a:xfrm>
              <a:off x="7172" y="4913"/>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cs typeface="Times New Roman" panose="02020603050405020304" pitchFamily="18" charset="0"/>
                </a:rPr>
                <a:t>个人因素</a:t>
              </a:r>
              <a:endParaRPr kumimoji="0" lang="zh-CN" altLang="zh-CN" sz="14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8" name="Oval 35"/>
            <p:cNvSpPr>
              <a:spLocks noChangeArrowheads="1"/>
            </p:cNvSpPr>
            <p:nvPr/>
          </p:nvSpPr>
          <p:spPr bwMode="auto">
            <a:xfrm>
              <a:off x="2549" y="4913"/>
              <a:ext cx="1206"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Oval 34"/>
            <p:cNvSpPr>
              <a:spLocks noChangeArrowheads="1"/>
            </p:cNvSpPr>
            <p:nvPr/>
          </p:nvSpPr>
          <p:spPr bwMode="auto">
            <a:xfrm>
              <a:off x="4760" y="4913"/>
              <a:ext cx="1206"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Oval 33"/>
            <p:cNvSpPr>
              <a:spLocks noChangeArrowheads="1"/>
            </p:cNvSpPr>
            <p:nvPr/>
          </p:nvSpPr>
          <p:spPr bwMode="auto">
            <a:xfrm>
              <a:off x="7373" y="4913"/>
              <a:ext cx="1407"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Freeform 32"/>
            <p:cNvSpPr>
              <a:spLocks/>
            </p:cNvSpPr>
            <p:nvPr/>
          </p:nvSpPr>
          <p:spPr bwMode="auto">
            <a:xfrm>
              <a:off x="2951" y="4591"/>
              <a:ext cx="4824" cy="322"/>
            </a:xfrm>
            <a:custGeom>
              <a:avLst/>
              <a:gdLst>
                <a:gd name="T0" fmla="*/ 0 w 2412"/>
                <a:gd name="T1" fmla="*/ 322 h 322"/>
                <a:gd name="T2" fmla="*/ 0 w 2412"/>
                <a:gd name="T3" fmla="*/ 0 h 322"/>
                <a:gd name="T4" fmla="*/ 1206 w 2412"/>
                <a:gd name="T5" fmla="*/ 0 h 322"/>
                <a:gd name="T6" fmla="*/ 1206 w 2412"/>
                <a:gd name="T7" fmla="*/ 322 h 322"/>
                <a:gd name="T8" fmla="*/ 1206 w 2412"/>
                <a:gd name="T9" fmla="*/ 0 h 322"/>
                <a:gd name="T10" fmla="*/ 2412 w 2412"/>
                <a:gd name="T11" fmla="*/ 0 h 322"/>
                <a:gd name="T12" fmla="*/ 2412 w 2412"/>
                <a:gd name="T13" fmla="*/ 322 h 322"/>
              </a:gdLst>
              <a:ahLst/>
              <a:cxnLst>
                <a:cxn ang="0">
                  <a:pos x="T0" y="T1"/>
                </a:cxn>
                <a:cxn ang="0">
                  <a:pos x="T2" y="T3"/>
                </a:cxn>
                <a:cxn ang="0">
                  <a:pos x="T4" y="T5"/>
                </a:cxn>
                <a:cxn ang="0">
                  <a:pos x="T6" y="T7"/>
                </a:cxn>
                <a:cxn ang="0">
                  <a:pos x="T8" y="T9"/>
                </a:cxn>
                <a:cxn ang="0">
                  <a:pos x="T10" y="T11"/>
                </a:cxn>
                <a:cxn ang="0">
                  <a:pos x="T12" y="T13"/>
                </a:cxn>
              </a:cxnLst>
              <a:rect l="0" t="0" r="r" b="b"/>
              <a:pathLst>
                <a:path w="2412" h="322">
                  <a:moveTo>
                    <a:pt x="0" y="322"/>
                  </a:moveTo>
                  <a:lnTo>
                    <a:pt x="0" y="0"/>
                  </a:lnTo>
                  <a:lnTo>
                    <a:pt x="1206" y="0"/>
                  </a:lnTo>
                  <a:lnTo>
                    <a:pt x="1206" y="322"/>
                  </a:lnTo>
                  <a:lnTo>
                    <a:pt x="1206" y="0"/>
                  </a:lnTo>
                  <a:lnTo>
                    <a:pt x="2412" y="0"/>
                  </a:lnTo>
                  <a:lnTo>
                    <a:pt x="2412" y="322"/>
                  </a:ln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Text Box 31"/>
            <p:cNvSpPr txBox="1">
              <a:spLocks noChangeArrowheads="1"/>
            </p:cNvSpPr>
            <p:nvPr/>
          </p:nvSpPr>
          <p:spPr bwMode="auto">
            <a:xfrm>
              <a:off x="1745" y="5235"/>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物理因素</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3" name="Oval 30"/>
            <p:cNvSpPr>
              <a:spLocks noChangeArrowheads="1"/>
            </p:cNvSpPr>
            <p:nvPr/>
          </p:nvSpPr>
          <p:spPr bwMode="auto">
            <a:xfrm>
              <a:off x="1745" y="5235"/>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Text Box 29"/>
            <p:cNvSpPr txBox="1">
              <a:spLocks noChangeArrowheads="1"/>
            </p:cNvSpPr>
            <p:nvPr/>
          </p:nvSpPr>
          <p:spPr bwMode="auto">
            <a:xfrm>
              <a:off x="2750" y="5396"/>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技术因素</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5" name="Oval 28"/>
            <p:cNvSpPr>
              <a:spLocks noChangeArrowheads="1"/>
            </p:cNvSpPr>
            <p:nvPr/>
          </p:nvSpPr>
          <p:spPr bwMode="auto">
            <a:xfrm>
              <a:off x="2750" y="5396"/>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Text Box 27"/>
            <p:cNvSpPr txBox="1">
              <a:spLocks noChangeArrowheads="1"/>
            </p:cNvSpPr>
            <p:nvPr/>
          </p:nvSpPr>
          <p:spPr bwMode="auto">
            <a:xfrm>
              <a:off x="3956" y="5396"/>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精神状态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7" name="Oval 26"/>
            <p:cNvSpPr>
              <a:spLocks noChangeArrowheads="1"/>
            </p:cNvSpPr>
            <p:nvPr/>
          </p:nvSpPr>
          <p:spPr bwMode="auto">
            <a:xfrm>
              <a:off x="3956" y="5396"/>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8" name="Oval 25"/>
            <p:cNvSpPr>
              <a:spLocks noChangeArrowheads="1"/>
            </p:cNvSpPr>
            <p:nvPr/>
          </p:nvSpPr>
          <p:spPr bwMode="auto">
            <a:xfrm>
              <a:off x="4961" y="5396"/>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9" name="Text Box 24"/>
            <p:cNvSpPr txBox="1">
              <a:spLocks noChangeArrowheads="1"/>
            </p:cNvSpPr>
            <p:nvPr/>
          </p:nvSpPr>
          <p:spPr bwMode="auto">
            <a:xfrm>
              <a:off x="4961" y="5396"/>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心里状态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0" name="Oval 23"/>
            <p:cNvSpPr>
              <a:spLocks noChangeArrowheads="1"/>
            </p:cNvSpPr>
            <p:nvPr/>
          </p:nvSpPr>
          <p:spPr bwMode="auto">
            <a:xfrm>
              <a:off x="5966" y="5235"/>
              <a:ext cx="1005" cy="483"/>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1" name="Text Box 22"/>
            <p:cNvSpPr txBox="1">
              <a:spLocks noChangeArrowheads="1"/>
            </p:cNvSpPr>
            <p:nvPr/>
          </p:nvSpPr>
          <p:spPr bwMode="auto">
            <a:xfrm>
              <a:off x="5966" y="5235"/>
              <a:ext cx="1005"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物理</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精神限制</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42" name="Oval 21"/>
            <p:cNvSpPr>
              <a:spLocks noChangeArrowheads="1"/>
            </p:cNvSpPr>
            <p:nvPr/>
          </p:nvSpPr>
          <p:spPr bwMode="auto">
            <a:xfrm>
              <a:off x="7172" y="5235"/>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Text Box 20"/>
            <p:cNvSpPr txBox="1">
              <a:spLocks noChangeArrowheads="1"/>
            </p:cNvSpPr>
            <p:nvPr/>
          </p:nvSpPr>
          <p:spPr bwMode="auto">
            <a:xfrm>
              <a:off x="7172" y="5235"/>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团队资源</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4" name="Oval 19"/>
            <p:cNvSpPr>
              <a:spLocks noChangeArrowheads="1"/>
            </p:cNvSpPr>
            <p:nvPr/>
          </p:nvSpPr>
          <p:spPr bwMode="auto">
            <a:xfrm>
              <a:off x="8146" y="5395"/>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5" name="Text Box 18"/>
            <p:cNvSpPr txBox="1">
              <a:spLocks noChangeArrowheads="1"/>
            </p:cNvSpPr>
            <p:nvPr/>
          </p:nvSpPr>
          <p:spPr bwMode="auto">
            <a:xfrm>
              <a:off x="8146" y="5395"/>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个人状态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6" name="Text Box 17"/>
            <p:cNvSpPr txBox="1">
              <a:spLocks noChangeArrowheads="1"/>
            </p:cNvSpPr>
            <p:nvPr/>
          </p:nvSpPr>
          <p:spPr bwMode="auto">
            <a:xfrm>
              <a:off x="3353" y="668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7" name="Text Box 16"/>
            <p:cNvSpPr txBox="1">
              <a:spLocks noChangeArrowheads="1"/>
            </p:cNvSpPr>
            <p:nvPr/>
          </p:nvSpPr>
          <p:spPr bwMode="auto">
            <a:xfrm>
              <a:off x="6569" y="668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偏差</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8" name="Oval 15"/>
            <p:cNvSpPr>
              <a:spLocks noChangeArrowheads="1"/>
            </p:cNvSpPr>
            <p:nvPr/>
          </p:nvSpPr>
          <p:spPr bwMode="auto">
            <a:xfrm>
              <a:off x="3353" y="6684"/>
              <a:ext cx="804"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9" name="Oval 14"/>
            <p:cNvSpPr>
              <a:spLocks noChangeArrowheads="1"/>
            </p:cNvSpPr>
            <p:nvPr/>
          </p:nvSpPr>
          <p:spPr bwMode="auto">
            <a:xfrm>
              <a:off x="6569" y="6684"/>
              <a:ext cx="804"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0" name="AutoShape 13"/>
            <p:cNvSpPr>
              <a:spLocks noChangeArrowheads="1"/>
            </p:cNvSpPr>
            <p:nvPr/>
          </p:nvSpPr>
          <p:spPr bwMode="auto">
            <a:xfrm>
              <a:off x="1544" y="6040"/>
              <a:ext cx="7638" cy="483"/>
            </a:xfrm>
            <a:prstGeom prst="parallelogram">
              <a:avLst>
                <a:gd name="adj" fmla="val 159454"/>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不安全动作</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1" name="Text Box 12"/>
            <p:cNvSpPr txBox="1">
              <a:spLocks noChangeArrowheads="1"/>
            </p:cNvSpPr>
            <p:nvPr/>
          </p:nvSpPr>
          <p:spPr bwMode="auto">
            <a:xfrm>
              <a:off x="1946" y="7167"/>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决策错误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2" name="Oval 11"/>
            <p:cNvSpPr>
              <a:spLocks noChangeArrowheads="1"/>
            </p:cNvSpPr>
            <p:nvPr/>
          </p:nvSpPr>
          <p:spPr bwMode="auto">
            <a:xfrm>
              <a:off x="1946" y="7167"/>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3" name="Text Box 10"/>
            <p:cNvSpPr txBox="1">
              <a:spLocks noChangeArrowheads="1"/>
            </p:cNvSpPr>
            <p:nvPr/>
          </p:nvSpPr>
          <p:spPr bwMode="auto">
            <a:xfrm>
              <a:off x="3152" y="7167"/>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技能错误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4" name="Oval 9"/>
            <p:cNvSpPr>
              <a:spLocks noChangeArrowheads="1"/>
            </p:cNvSpPr>
            <p:nvPr/>
          </p:nvSpPr>
          <p:spPr bwMode="auto">
            <a:xfrm>
              <a:off x="3152" y="7167"/>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5" name="Text Box 8"/>
            <p:cNvSpPr txBox="1">
              <a:spLocks noChangeArrowheads="1"/>
            </p:cNvSpPr>
            <p:nvPr/>
          </p:nvSpPr>
          <p:spPr bwMode="auto">
            <a:xfrm>
              <a:off x="4559" y="7167"/>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意识错误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6" name="Oval 7"/>
            <p:cNvSpPr>
              <a:spLocks noChangeArrowheads="1"/>
            </p:cNvSpPr>
            <p:nvPr/>
          </p:nvSpPr>
          <p:spPr bwMode="auto">
            <a:xfrm>
              <a:off x="4559" y="7167"/>
              <a:ext cx="1005"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7" name="Text Box 6"/>
            <p:cNvSpPr txBox="1">
              <a:spLocks noChangeArrowheads="1"/>
            </p:cNvSpPr>
            <p:nvPr/>
          </p:nvSpPr>
          <p:spPr bwMode="auto">
            <a:xfrm>
              <a:off x="6167" y="7167"/>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规程</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8" name="Oval 5"/>
            <p:cNvSpPr>
              <a:spLocks noChangeArrowheads="1"/>
            </p:cNvSpPr>
            <p:nvPr/>
          </p:nvSpPr>
          <p:spPr bwMode="auto">
            <a:xfrm>
              <a:off x="6167" y="7167"/>
              <a:ext cx="804"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9" name="Oval 4"/>
            <p:cNvSpPr>
              <a:spLocks noChangeArrowheads="1"/>
            </p:cNvSpPr>
            <p:nvPr/>
          </p:nvSpPr>
          <p:spPr bwMode="auto">
            <a:xfrm>
              <a:off x="7373" y="7167"/>
              <a:ext cx="804" cy="322"/>
            </a:xfrm>
            <a:prstGeom prst="ellipse">
              <a:avLst/>
            </a:prstGeom>
            <a:noFill/>
            <a:ln w="9525">
              <a:solidFill>
                <a:srgbClr val="000000"/>
              </a:solidFill>
              <a:round/>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0" name="Text Box 3"/>
            <p:cNvSpPr txBox="1">
              <a:spLocks noChangeArrowheads="1"/>
            </p:cNvSpPr>
            <p:nvPr/>
          </p:nvSpPr>
          <p:spPr bwMode="auto">
            <a:xfrm>
              <a:off x="7373" y="7167"/>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异常</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1" name="Freeform 2"/>
            <p:cNvSpPr>
              <a:spLocks/>
            </p:cNvSpPr>
            <p:nvPr/>
          </p:nvSpPr>
          <p:spPr bwMode="auto">
            <a:xfrm>
              <a:off x="3755" y="6362"/>
              <a:ext cx="3216" cy="322"/>
            </a:xfrm>
            <a:custGeom>
              <a:avLst/>
              <a:gdLst>
                <a:gd name="T0" fmla="*/ 0 w 3216"/>
                <a:gd name="T1" fmla="*/ 322 h 322"/>
                <a:gd name="T2" fmla="*/ 0 w 3216"/>
                <a:gd name="T3" fmla="*/ 0 h 322"/>
                <a:gd name="T4" fmla="*/ 3216 w 3216"/>
                <a:gd name="T5" fmla="*/ 0 h 322"/>
                <a:gd name="T6" fmla="*/ 3216 w 3216"/>
                <a:gd name="T7" fmla="*/ 322 h 322"/>
              </a:gdLst>
              <a:ahLst/>
              <a:cxnLst>
                <a:cxn ang="0">
                  <a:pos x="T0" y="T1"/>
                </a:cxn>
                <a:cxn ang="0">
                  <a:pos x="T2" y="T3"/>
                </a:cxn>
                <a:cxn ang="0">
                  <a:pos x="T4" y="T5"/>
                </a:cxn>
                <a:cxn ang="0">
                  <a:pos x="T6" y="T7"/>
                </a:cxn>
              </a:cxnLst>
              <a:rect l="0" t="0" r="r" b="b"/>
              <a:pathLst>
                <a:path w="3216" h="322">
                  <a:moveTo>
                    <a:pt x="0" y="322"/>
                  </a:moveTo>
                  <a:lnTo>
                    <a:pt x="0" y="0"/>
                  </a:lnTo>
                  <a:lnTo>
                    <a:pt x="3216" y="0"/>
                  </a:lnTo>
                  <a:lnTo>
                    <a:pt x="3216" y="322"/>
                  </a:lnTo>
                </a:path>
              </a:pathLst>
            </a:custGeom>
            <a:noFill/>
            <a:ln w="9525">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案例</a:t>
            </a:r>
            <a:r>
              <a:rPr lang="en-US" altLang="zh-CN" smtClean="0"/>
              <a:t>1</a:t>
            </a:r>
          </a:p>
        </p:txBody>
      </p:sp>
      <p:sp>
        <p:nvSpPr>
          <p:cNvPr id="35843" name="Rectangle 3"/>
          <p:cNvSpPr>
            <a:spLocks noGrp="1" noChangeArrowheads="1"/>
          </p:cNvSpPr>
          <p:nvPr>
            <p:ph type="body" idx="1"/>
          </p:nvPr>
        </p:nvSpPr>
        <p:spPr>
          <a:xfrm>
            <a:off x="500063" y="1295400"/>
            <a:ext cx="8491537" cy="5029200"/>
          </a:xfrm>
        </p:spPr>
        <p:txBody>
          <a:bodyPr/>
          <a:lstStyle/>
          <a:p>
            <a:pPr eaLnBrk="1" hangingPunct="1"/>
            <a:r>
              <a:rPr lang="zh-CN" altLang="en-US" sz="2400" dirty="0" smtClean="0"/>
              <a:t>德银行职员打盹压住键盘 误转出</a:t>
            </a:r>
            <a:r>
              <a:rPr lang="en-US" altLang="zh-CN" sz="2400" dirty="0" smtClean="0"/>
              <a:t>2</a:t>
            </a:r>
            <a:r>
              <a:rPr lang="zh-CN" altLang="en-US" sz="2400" dirty="0" smtClean="0"/>
              <a:t>亿欧元</a:t>
            </a:r>
          </a:p>
          <a:p>
            <a:pPr lvl="1" eaLnBrk="1" hangingPunct="1"/>
            <a:r>
              <a:rPr lang="zh-CN" altLang="en-US" sz="2000" dirty="0" smtClean="0"/>
              <a:t>中国网</a:t>
            </a:r>
            <a:r>
              <a:rPr lang="en-US" altLang="zh-CN" sz="2000" dirty="0" smtClean="0"/>
              <a:t>6</a:t>
            </a:r>
            <a:r>
              <a:rPr lang="zh-CN" altLang="en-US" sz="2000" dirty="0" smtClean="0"/>
              <a:t>月</a:t>
            </a:r>
            <a:r>
              <a:rPr lang="en-US" altLang="zh-CN" sz="2000" dirty="0" smtClean="0"/>
              <a:t>12</a:t>
            </a:r>
            <a:r>
              <a:rPr lang="zh-CN" altLang="en-US" sz="2000" dirty="0" smtClean="0"/>
              <a:t>日讯 据法国</a:t>
            </a:r>
            <a:r>
              <a:rPr lang="en-US" altLang="zh-CN" sz="2000" dirty="0" smtClean="0"/>
              <a:t>《</a:t>
            </a:r>
            <a:r>
              <a:rPr lang="zh-CN" altLang="en-US" sz="2000" dirty="0" smtClean="0"/>
              <a:t>费加罗报</a:t>
            </a:r>
            <a:r>
              <a:rPr lang="en-US" altLang="zh-CN" sz="2000" dirty="0" smtClean="0"/>
              <a:t>》6</a:t>
            </a:r>
            <a:r>
              <a:rPr lang="zh-CN" altLang="en-US" sz="2000" dirty="0" smtClean="0"/>
              <a:t>月</a:t>
            </a:r>
            <a:r>
              <a:rPr lang="en-US" altLang="zh-CN" sz="2000" dirty="0" smtClean="0"/>
              <a:t>10</a:t>
            </a:r>
            <a:r>
              <a:rPr lang="zh-CN" altLang="en-US" sz="2000" dirty="0" smtClean="0"/>
              <a:t>日报道，德国一银行职员在工作时不慎打了个盹儿，压住了键盘上的</a:t>
            </a:r>
            <a:r>
              <a:rPr lang="en-US" sz="2000" dirty="0" smtClean="0"/>
              <a:t>“</a:t>
            </a:r>
            <a:r>
              <a:rPr lang="en-US" altLang="zh-CN" sz="2000" dirty="0" smtClean="0"/>
              <a:t>2”</a:t>
            </a:r>
            <a:r>
              <a:rPr lang="zh-CN" altLang="en-US" sz="2000" dirty="0" smtClean="0"/>
              <a:t>键，将一笔</a:t>
            </a:r>
            <a:r>
              <a:rPr lang="en-US" altLang="zh-CN" sz="2000" dirty="0" smtClean="0"/>
              <a:t>62</a:t>
            </a:r>
            <a:r>
              <a:rPr lang="zh-CN" altLang="en-US" sz="2000" dirty="0" smtClean="0"/>
              <a:t>欧元的转账付费变成了一笔高达</a:t>
            </a:r>
            <a:r>
              <a:rPr lang="en-US" altLang="zh-CN" sz="2000" dirty="0" smtClean="0"/>
              <a:t>2.22</a:t>
            </a:r>
            <a:r>
              <a:rPr lang="zh-CN" altLang="en-US" sz="2000" dirty="0" smtClean="0"/>
              <a:t>亿欧元的交易，还造成了该雇员的一名女同事被</a:t>
            </a:r>
            <a:r>
              <a:rPr lang="en-US" sz="2000" dirty="0" smtClean="0"/>
              <a:t>“</a:t>
            </a:r>
            <a:r>
              <a:rPr lang="zh-CN" altLang="en-US" sz="2000" dirty="0" smtClean="0"/>
              <a:t>躺枪</a:t>
            </a:r>
            <a:r>
              <a:rPr lang="en-US" sz="2000" dirty="0" smtClean="0"/>
              <a:t>”</a:t>
            </a:r>
          </a:p>
          <a:p>
            <a:pPr lvl="1" eaLnBrk="1" hangingPunct="1"/>
            <a:r>
              <a:rPr lang="zh-CN" altLang="en-US" sz="2000" dirty="0" smtClean="0"/>
              <a:t>经过审理，黑森州地区的劳工法院责令银行撤回对被告的开除处罚。劳资调解委员认为，</a:t>
            </a:r>
            <a:r>
              <a:rPr lang="en-US" sz="2000" dirty="0" smtClean="0"/>
              <a:t>“</a:t>
            </a:r>
            <a:r>
              <a:rPr lang="zh-CN" altLang="en-US" sz="2000" dirty="0" smtClean="0"/>
              <a:t>肇事雇员在信息录入时睡着，压住了键盘的</a:t>
            </a:r>
            <a:r>
              <a:rPr lang="en-US" sz="2000" dirty="0" smtClean="0"/>
              <a:t>‘</a:t>
            </a:r>
            <a:r>
              <a:rPr lang="en-US" altLang="zh-CN" sz="2000" dirty="0" smtClean="0"/>
              <a:t>2’</a:t>
            </a:r>
            <a:r>
              <a:rPr lang="zh-CN" altLang="en-US" sz="2000" dirty="0" smtClean="0"/>
              <a:t>键，未能尽到确认转款信息的责任，因此酿成此大错，并非被告过失。</a:t>
            </a:r>
            <a:r>
              <a:rPr lang="en-US" sz="2000" dirty="0" smtClean="0"/>
              <a:t>”</a:t>
            </a:r>
            <a:endParaRPr lang="zh-CN" altLang="en-US" sz="2000" dirty="0" smtClean="0"/>
          </a:p>
          <a:p>
            <a:pPr lvl="1" eaLnBrk="1" hangingPunct="1"/>
            <a:r>
              <a:rPr lang="zh-CN" altLang="en-US" sz="2000" dirty="0" smtClean="0"/>
              <a:t>　　值得庆幸的是，由于银行发现及时，这笔高达</a:t>
            </a:r>
            <a:r>
              <a:rPr lang="en-US" altLang="zh-CN" sz="2000" dirty="0" smtClean="0"/>
              <a:t>2</a:t>
            </a:r>
            <a:r>
              <a:rPr lang="zh-CN" altLang="en-US" sz="2000" dirty="0" smtClean="0"/>
              <a:t>亿元的巨款并未打入对方账户，未造成更多损失。</a:t>
            </a:r>
            <a:endParaRPr lang="en-US" altLang="zh-CN" sz="2000" dirty="0" smtClean="0"/>
          </a:p>
          <a:p>
            <a:pPr lvl="1" eaLnBrk="1" hangingPunct="1"/>
            <a:r>
              <a:rPr lang="en-US" altLang="zh-CN" sz="2000" dirty="0" smtClean="0"/>
              <a:t>http://finance.sina.com.cn/money/bank/bank_hydt/20130612/101015767985.shtml</a:t>
            </a:r>
            <a:endParaRPr lang="zh-CN" altLang="en-US" sz="2000" dirty="0" smtClean="0"/>
          </a:p>
          <a:p>
            <a:pPr lvl="1" eaLnBrk="1" hangingPunct="1"/>
            <a:endParaRPr lang="zh-CN" altLang="en-US" sz="2000" dirty="0" smtClean="0"/>
          </a:p>
        </p:txBody>
      </p:sp>
    </p:spTree>
    <p:extLst>
      <p:ext uri="{BB962C8B-B14F-4D97-AF65-F5344CB8AC3E}">
        <p14:creationId xmlns:p14="http://schemas.microsoft.com/office/powerpoint/2010/main" val="27919261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案例</a:t>
            </a:r>
            <a:r>
              <a:rPr lang="en-US" altLang="zh-CN" smtClean="0"/>
              <a:t>2--</a:t>
            </a:r>
            <a:r>
              <a:rPr lang="zh-CN" altLang="en-US" smtClean="0"/>
              <a:t>光大证劵“乌龙指”事件</a:t>
            </a:r>
            <a:endParaRPr lang="en-US" altLang="zh-CN" smtClean="0"/>
          </a:p>
        </p:txBody>
      </p:sp>
      <p:sp>
        <p:nvSpPr>
          <p:cNvPr id="36867" name="Rectangle 3"/>
          <p:cNvSpPr>
            <a:spLocks noGrp="1" noChangeArrowheads="1"/>
          </p:cNvSpPr>
          <p:nvPr>
            <p:ph type="body" idx="1"/>
          </p:nvPr>
        </p:nvSpPr>
        <p:spPr>
          <a:xfrm>
            <a:off x="857250" y="1295400"/>
            <a:ext cx="8134350" cy="5029200"/>
          </a:xfrm>
        </p:spPr>
        <p:txBody>
          <a:bodyPr/>
          <a:lstStyle/>
          <a:p>
            <a:pPr eaLnBrk="1" hangingPunct="1"/>
            <a:r>
              <a:rPr lang="zh-CN" altLang="en-US" sz="2400" dirty="0" smtClean="0"/>
              <a:t>光大证券乌龙 超低价卖出</a:t>
            </a:r>
            <a:r>
              <a:rPr lang="en-US" altLang="zh-CN" sz="2400" dirty="0" smtClean="0"/>
              <a:t>10</a:t>
            </a:r>
            <a:r>
              <a:rPr lang="zh-CN" altLang="en-US" sz="2400" dirty="0" smtClean="0"/>
              <a:t>年期国债 </a:t>
            </a:r>
            <a:endParaRPr lang="en-US" altLang="zh-CN" sz="2400" dirty="0" smtClean="0"/>
          </a:p>
          <a:p>
            <a:pPr lvl="1" eaLnBrk="1" hangingPunct="1"/>
            <a:r>
              <a:rPr lang="en-US" altLang="zh-CN" sz="2000" dirty="0" smtClean="0"/>
              <a:t>2013-08-16</a:t>
            </a:r>
            <a:r>
              <a:rPr lang="zh-CN" altLang="en-US" sz="2000" dirty="0" smtClean="0"/>
              <a:t>收盘：沪指跌</a:t>
            </a:r>
            <a:r>
              <a:rPr lang="en-US" altLang="zh-CN" sz="2000" dirty="0" smtClean="0"/>
              <a:t>0.65%</a:t>
            </a:r>
            <a:r>
              <a:rPr lang="zh-CN" altLang="en-US" sz="2000" dirty="0" smtClean="0"/>
              <a:t>演过山车 诡异暴涨系光大证券操作问题 </a:t>
            </a:r>
            <a:endParaRPr lang="en-US" altLang="zh-CN" sz="2000" dirty="0" smtClean="0"/>
          </a:p>
          <a:p>
            <a:pPr lvl="1" eaLnBrk="1" hangingPunct="1"/>
            <a:r>
              <a:rPr lang="en-US" altLang="zh-CN" sz="2000" dirty="0" smtClean="0"/>
              <a:t>2013-08-16</a:t>
            </a:r>
            <a:r>
              <a:rPr lang="zh-CN" altLang="en-US" sz="2000" dirty="0" smtClean="0"/>
              <a:t>早盘股市诡异暴涨 光大证券公告承认系统出错 </a:t>
            </a:r>
            <a:endParaRPr lang="en-US" altLang="zh-CN" sz="2000" dirty="0" smtClean="0"/>
          </a:p>
          <a:p>
            <a:pPr lvl="1" eaLnBrk="1" hangingPunct="1"/>
            <a:r>
              <a:rPr lang="en-US" altLang="zh-CN" sz="2000" dirty="0" smtClean="0"/>
              <a:t>2013-08-16</a:t>
            </a:r>
            <a:r>
              <a:rPr lang="zh-CN" altLang="en-US" sz="2000" dirty="0" smtClean="0"/>
              <a:t>光大证券临时停牌 已申请交易作废 </a:t>
            </a:r>
            <a:endParaRPr lang="en-US" altLang="zh-CN" sz="2000" dirty="0" smtClean="0"/>
          </a:p>
          <a:p>
            <a:pPr lvl="1" eaLnBrk="1" hangingPunct="1"/>
            <a:r>
              <a:rPr lang="en-US" altLang="zh-CN" sz="2000" dirty="0" smtClean="0"/>
              <a:t>2013-08-16</a:t>
            </a:r>
            <a:r>
              <a:rPr lang="zh-CN" altLang="en-US" sz="2000" dirty="0" smtClean="0"/>
              <a:t>光大证券：策略投资部门自营业务在使用其独立套利系统时出现问题</a:t>
            </a:r>
            <a:endParaRPr lang="en-US" altLang="zh-CN" sz="2000" dirty="0" smtClean="0"/>
          </a:p>
          <a:p>
            <a:r>
              <a:rPr lang="zh-CN" altLang="en-US" dirty="0" smtClean="0"/>
              <a:t>不同的反应：</a:t>
            </a:r>
            <a:endParaRPr lang="en-US" altLang="zh-CN" dirty="0" smtClean="0"/>
          </a:p>
          <a:p>
            <a:pPr lvl="1"/>
            <a:r>
              <a:rPr lang="zh-CN" altLang="en-US" sz="2000" dirty="0" smtClean="0"/>
              <a:t>感谢光大证劵乌龙指让我从中兴重工赢利出来</a:t>
            </a:r>
            <a:endParaRPr lang="en-US" altLang="zh-CN" sz="2000" dirty="0" smtClean="0"/>
          </a:p>
          <a:p>
            <a:pPr lvl="2"/>
            <a:r>
              <a:rPr lang="en-US" altLang="zh-CN" sz="1600" dirty="0" smtClean="0"/>
              <a:t>http://guba.eastmoney.com/news,601608,85141974.html</a:t>
            </a:r>
          </a:p>
          <a:p>
            <a:pPr lvl="1"/>
            <a:r>
              <a:rPr lang="en-US" altLang="zh-CN" sz="2000" b="1" dirty="0" smtClean="0"/>
              <a:t>“</a:t>
            </a:r>
            <a:r>
              <a:rPr lang="zh-CN" altLang="en-US" sz="2000" b="1" dirty="0" smtClean="0"/>
              <a:t>光大证劵乌龙指事件带来了什么</a:t>
            </a:r>
            <a:r>
              <a:rPr lang="en-US" altLang="zh-CN" sz="2000" b="1" dirty="0" smtClean="0"/>
              <a:t>”</a:t>
            </a:r>
            <a:endParaRPr lang="zh-CN" altLang="en-US" sz="2000" b="1" dirty="0" smtClean="0"/>
          </a:p>
          <a:p>
            <a:pPr lvl="2"/>
            <a:r>
              <a:rPr lang="zh-CN" altLang="en-US" sz="1600" dirty="0" smtClean="0"/>
              <a:t>初中作文，</a:t>
            </a:r>
            <a:r>
              <a:rPr lang="en-US" sz="1600" i="1" dirty="0" smtClean="0"/>
              <a:t> </a:t>
            </a:r>
            <a:r>
              <a:rPr lang="en-US" altLang="zh-CN" sz="1600" i="1" dirty="0" smtClean="0"/>
              <a:t>www.zww.cn/...html/261/743348.htm </a:t>
            </a:r>
          </a:p>
          <a:p>
            <a:pPr lvl="1"/>
            <a:r>
              <a:rPr lang="zh-CN" altLang="en-US" sz="2000" b="1" dirty="0" smtClean="0"/>
              <a:t>光大证劵乌龙指 股民上午拿到</a:t>
            </a:r>
            <a:r>
              <a:rPr lang="en-US" altLang="zh-CN" sz="2000" b="1" dirty="0" smtClean="0"/>
              <a:t>40</a:t>
            </a:r>
            <a:r>
              <a:rPr lang="zh-CN" altLang="en-US" sz="2000" b="1" dirty="0" smtClean="0"/>
              <a:t>万红包下午只剩</a:t>
            </a:r>
            <a:r>
              <a:rPr lang="en-US" altLang="zh-CN" sz="2000" b="1" dirty="0" smtClean="0"/>
              <a:t>2</a:t>
            </a:r>
            <a:r>
              <a:rPr lang="zh-CN" altLang="en-US" sz="2000" b="1" dirty="0" smtClean="0"/>
              <a:t>万</a:t>
            </a:r>
            <a:endParaRPr lang="en-US" altLang="zh-CN" sz="2000" b="1" dirty="0" smtClean="0"/>
          </a:p>
          <a:p>
            <a:pPr lvl="2"/>
            <a:r>
              <a:rPr lang="en-US" altLang="zh-CN" sz="1600" dirty="0" smtClean="0"/>
              <a:t>http://news.ifeng.com/mainland/detail_2013_08/17/28719353_0.shtml</a:t>
            </a:r>
          </a:p>
          <a:p>
            <a:pPr eaLnBrk="1" hangingPunct="1"/>
            <a:endParaRPr lang="en-US" altLang="zh-CN" sz="2400" dirty="0" smtClean="0"/>
          </a:p>
          <a:p>
            <a:pPr lvl="1" eaLnBrk="1" hangingPunct="1"/>
            <a:endParaRPr lang="zh-CN" alt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案例</a:t>
            </a:r>
            <a:r>
              <a:rPr lang="en-US" altLang="zh-CN" smtClean="0"/>
              <a:t>2--</a:t>
            </a:r>
            <a:r>
              <a:rPr lang="zh-CN" altLang="en-US" smtClean="0"/>
              <a:t>光大证劵“乌龙指”事件</a:t>
            </a:r>
            <a:endParaRPr lang="en-US" altLang="zh-CN" smtClean="0"/>
          </a:p>
        </p:txBody>
      </p:sp>
      <p:sp>
        <p:nvSpPr>
          <p:cNvPr id="37891" name="Rectangle 3"/>
          <p:cNvSpPr>
            <a:spLocks noGrp="1" noChangeArrowheads="1"/>
          </p:cNvSpPr>
          <p:nvPr>
            <p:ph type="body" idx="1"/>
          </p:nvPr>
        </p:nvSpPr>
        <p:spPr>
          <a:xfrm>
            <a:off x="857250" y="1295400"/>
            <a:ext cx="8134350" cy="5029200"/>
          </a:xfrm>
        </p:spPr>
        <p:txBody>
          <a:bodyPr/>
          <a:lstStyle/>
          <a:p>
            <a:pPr eaLnBrk="1" hangingPunct="1"/>
            <a:r>
              <a:rPr lang="zh-CN" altLang="en-US" sz="2400" smtClean="0"/>
              <a:t>光大证券乌龙 超低价卖出</a:t>
            </a:r>
            <a:r>
              <a:rPr lang="en-US" altLang="zh-CN" sz="2400" smtClean="0"/>
              <a:t>10</a:t>
            </a:r>
            <a:r>
              <a:rPr lang="zh-CN" altLang="en-US" sz="2400" smtClean="0"/>
              <a:t>年期国债 </a:t>
            </a:r>
            <a:endParaRPr lang="en-US" altLang="zh-CN" sz="2400" smtClean="0"/>
          </a:p>
          <a:p>
            <a:pPr lvl="1" eaLnBrk="1" hangingPunct="1"/>
            <a:r>
              <a:rPr lang="en-US" altLang="zh-CN" sz="2000" smtClean="0"/>
              <a:t>2013-08-19</a:t>
            </a:r>
            <a:r>
              <a:rPr lang="zh-CN" altLang="en-US" sz="2000" smtClean="0"/>
              <a:t>证监会对光大证券立案调查 定性为极端个别事件 </a:t>
            </a:r>
            <a:r>
              <a:rPr lang="en-US" altLang="zh-CN" sz="2000" smtClean="0"/>
              <a:t>2013-08-18</a:t>
            </a:r>
            <a:r>
              <a:rPr lang="zh-CN" altLang="en-US" sz="2000" smtClean="0"/>
              <a:t>证监会：光大证券自营交易异常未发现人为差错 </a:t>
            </a:r>
            <a:endParaRPr lang="en-US" altLang="zh-CN" sz="2000" smtClean="0"/>
          </a:p>
          <a:p>
            <a:pPr lvl="1" eaLnBrk="1" hangingPunct="1"/>
            <a:r>
              <a:rPr lang="en-US" altLang="zh-CN" sz="2000" smtClean="0"/>
              <a:t>2013-08-18</a:t>
            </a:r>
            <a:r>
              <a:rPr lang="zh-CN" altLang="en-US" sz="2000" smtClean="0"/>
              <a:t>上海证监局已决定先行对光大证券采取行政监管措施 </a:t>
            </a:r>
            <a:endParaRPr lang="en-US" altLang="zh-CN" sz="2000" smtClean="0"/>
          </a:p>
          <a:p>
            <a:pPr lvl="1" eaLnBrk="1" hangingPunct="1"/>
            <a:r>
              <a:rPr lang="en-US" altLang="zh-CN" sz="2000" smtClean="0"/>
              <a:t>2013-08-18</a:t>
            </a:r>
            <a:r>
              <a:rPr lang="zh-CN" altLang="en-US" sz="2000" smtClean="0"/>
              <a:t>证监会：</a:t>
            </a:r>
            <a:r>
              <a:rPr lang="en-US" altLang="zh-CN" sz="2000" smtClean="0"/>
              <a:t>16</a:t>
            </a:r>
            <a:r>
              <a:rPr lang="zh-CN" altLang="en-US" sz="2000" smtClean="0"/>
              <a:t>日股市交易有效 对光大证券正式立案调查</a:t>
            </a:r>
            <a:endParaRPr lang="en-US" altLang="zh-CN" sz="2000" smtClean="0"/>
          </a:p>
          <a:p>
            <a:pPr lvl="1" eaLnBrk="1" hangingPunct="1"/>
            <a:r>
              <a:rPr lang="zh-CN" altLang="en-US" sz="2000" smtClean="0"/>
              <a:t> </a:t>
            </a:r>
            <a:r>
              <a:rPr lang="en-US" altLang="zh-CN" sz="2000" smtClean="0"/>
              <a:t>2013-08-188.16</a:t>
            </a:r>
            <a:r>
              <a:rPr lang="zh-CN" altLang="en-US" sz="2000" smtClean="0"/>
              <a:t>光大证劵事件完整解析和影响评估</a:t>
            </a:r>
            <a:endParaRPr lang="en-US" altLang="zh-CN" sz="2000" smtClean="0"/>
          </a:p>
          <a:p>
            <a:pPr lvl="1" eaLnBrk="1" hangingPunct="1"/>
            <a:r>
              <a:rPr lang="zh-CN" altLang="en-US" sz="2000" smtClean="0"/>
              <a:t> </a:t>
            </a:r>
            <a:r>
              <a:rPr lang="en-US" altLang="zh-CN" sz="2000" smtClean="0"/>
              <a:t>2013-08-17</a:t>
            </a:r>
            <a:r>
              <a:rPr lang="zh-CN" altLang="en-US" sz="2000" smtClean="0"/>
              <a:t>光大证券面临三重质疑 涉赔偿和是否内幕交易问题 </a:t>
            </a:r>
            <a:r>
              <a:rPr lang="en-US" altLang="zh-CN" sz="2000" smtClean="0"/>
              <a:t>2013-08-17</a:t>
            </a:r>
            <a:r>
              <a:rPr lang="zh-CN" altLang="en-US" sz="2000" smtClean="0"/>
              <a:t>牵动</a:t>
            </a:r>
            <a:r>
              <a:rPr lang="en-US" altLang="zh-CN" sz="2000" smtClean="0"/>
              <a:t>7807</a:t>
            </a:r>
            <a:r>
              <a:rPr lang="zh-CN" altLang="en-US" sz="2000" smtClean="0"/>
              <a:t>亿市值 光大证券敲出</a:t>
            </a:r>
            <a:r>
              <a:rPr lang="en-US" altLang="zh-CN" sz="2000" smtClean="0"/>
              <a:t>A</a:t>
            </a:r>
            <a:r>
              <a:rPr lang="zh-CN" altLang="en-US" sz="2000" smtClean="0"/>
              <a:t>股史上最大乌龙指 </a:t>
            </a:r>
            <a:endParaRPr lang="en-US" altLang="zh-CN" sz="2000" smtClean="0"/>
          </a:p>
          <a:p>
            <a:pPr lvl="1" eaLnBrk="1" hangingPunct="1"/>
            <a:r>
              <a:rPr lang="en-US" altLang="zh-CN" sz="2000" smtClean="0"/>
              <a:t>2013-08-17 71</a:t>
            </a:r>
            <a:r>
              <a:rPr lang="zh-CN" altLang="en-US" sz="2000" smtClean="0"/>
              <a:t>只权重股瞬间封涨停 别太高兴，是光大证券摆大乌龙</a:t>
            </a:r>
            <a:endParaRPr lang="en-US" altLang="zh-CN" sz="2000" smtClean="0"/>
          </a:p>
          <a:p>
            <a:pPr lvl="1" eaLnBrk="1" hangingPunct="1"/>
            <a:r>
              <a:rPr lang="zh-CN" altLang="en-US" sz="2000" smtClean="0"/>
              <a:t> </a:t>
            </a:r>
            <a:r>
              <a:rPr lang="en-US" altLang="zh-CN" sz="2000" smtClean="0"/>
              <a:t>2013-08-17</a:t>
            </a:r>
            <a:r>
              <a:rPr lang="zh-CN" altLang="en-US" sz="2000" smtClean="0"/>
              <a:t>证监会回应股市瞬间暴涨事件：系光大证券自营账户大额买入</a:t>
            </a:r>
            <a:endParaRPr lang="en-US" altLang="zh-CN" sz="2000" smtClean="0"/>
          </a:p>
          <a:p>
            <a:pPr lvl="1" eaLnBrk="1" hangingPunct="1"/>
            <a:endParaRPr lang="zh-CN" altLang="en-US" sz="2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案例</a:t>
            </a:r>
            <a:r>
              <a:rPr lang="en-US" altLang="zh-CN" smtClean="0"/>
              <a:t>2--</a:t>
            </a:r>
            <a:r>
              <a:rPr lang="zh-CN" altLang="en-US" smtClean="0"/>
              <a:t>光大证劵“乌龙指”事件</a:t>
            </a:r>
            <a:endParaRPr lang="en-US" altLang="zh-CN" smtClean="0"/>
          </a:p>
        </p:txBody>
      </p:sp>
      <p:sp>
        <p:nvSpPr>
          <p:cNvPr id="38915" name="Rectangle 3"/>
          <p:cNvSpPr>
            <a:spLocks noGrp="1" noChangeArrowheads="1"/>
          </p:cNvSpPr>
          <p:nvPr>
            <p:ph type="body" idx="1"/>
          </p:nvPr>
        </p:nvSpPr>
        <p:spPr>
          <a:xfrm>
            <a:off x="857250" y="1295400"/>
            <a:ext cx="8134350" cy="5029200"/>
          </a:xfrm>
        </p:spPr>
        <p:txBody>
          <a:bodyPr/>
          <a:lstStyle/>
          <a:p>
            <a:pPr eaLnBrk="1" hangingPunct="1"/>
            <a:r>
              <a:rPr lang="zh-CN" altLang="en-US" sz="2400" smtClean="0"/>
              <a:t>光大证券乌龙 超低价卖出</a:t>
            </a:r>
            <a:r>
              <a:rPr lang="en-US" altLang="zh-CN" sz="2400" smtClean="0"/>
              <a:t>10</a:t>
            </a:r>
            <a:r>
              <a:rPr lang="zh-CN" altLang="en-US" sz="2400" smtClean="0"/>
              <a:t>年期国债 </a:t>
            </a:r>
            <a:endParaRPr lang="en-US" altLang="zh-CN" sz="2400" smtClean="0"/>
          </a:p>
          <a:p>
            <a:pPr lvl="1" eaLnBrk="1" hangingPunct="1"/>
            <a:r>
              <a:rPr lang="en-US" altLang="zh-CN" sz="2000" smtClean="0"/>
              <a:t>2013-08-19“</a:t>
            </a:r>
            <a:r>
              <a:rPr lang="zh-CN" altLang="en-US" sz="2000" smtClean="0"/>
              <a:t>乌龙指”主角杨剑波去年给光大证券挣了几个亿</a:t>
            </a:r>
            <a:endParaRPr lang="en-US" altLang="zh-CN" sz="2000" smtClean="0"/>
          </a:p>
          <a:p>
            <a:pPr lvl="1" eaLnBrk="1" hangingPunct="1"/>
            <a:r>
              <a:rPr lang="zh-CN" altLang="en-US" sz="2000" smtClean="0"/>
              <a:t> </a:t>
            </a:r>
            <a:r>
              <a:rPr lang="en-US" altLang="zh-CN" sz="2000" smtClean="0"/>
              <a:t>2013-08-19</a:t>
            </a:r>
            <a:r>
              <a:rPr lang="zh-CN" altLang="en-US" sz="2000" smtClean="0"/>
              <a:t>光大证券回应操纵市场：错单后做空单是本能 </a:t>
            </a:r>
            <a:r>
              <a:rPr lang="en-US" altLang="zh-CN" sz="2000" smtClean="0"/>
              <a:t>2013-08-19</a:t>
            </a:r>
            <a:r>
              <a:rPr lang="zh-CN" altLang="en-US" sz="2000" smtClean="0"/>
              <a:t>皮海洲</a:t>
            </a:r>
            <a:r>
              <a:rPr lang="en-US" altLang="zh-CN" sz="2000" smtClean="0"/>
              <a:t>:</a:t>
            </a:r>
            <a:r>
              <a:rPr lang="zh-CN" altLang="en-US" sz="2000" smtClean="0"/>
              <a:t>光大证券事件投资者面临索赔难</a:t>
            </a:r>
            <a:endParaRPr lang="en-US" altLang="zh-CN" sz="2000" smtClean="0"/>
          </a:p>
          <a:p>
            <a:pPr lvl="1" eaLnBrk="1" hangingPunct="1"/>
            <a:r>
              <a:rPr lang="zh-CN" altLang="en-US" sz="2000" smtClean="0"/>
              <a:t> </a:t>
            </a:r>
            <a:r>
              <a:rPr lang="en-US" altLang="zh-CN" sz="2000" smtClean="0"/>
              <a:t>2013-08-19</a:t>
            </a:r>
            <a:r>
              <a:rPr lang="zh-CN" altLang="en-US" sz="2000" smtClean="0"/>
              <a:t>光大证券估值遭下调 基金再次“躺着中枪” </a:t>
            </a:r>
            <a:r>
              <a:rPr lang="en-US" altLang="zh-CN" sz="2000" smtClean="0"/>
              <a:t>2013-08-19</a:t>
            </a:r>
            <a:r>
              <a:rPr lang="zh-CN" altLang="en-US" sz="2000" smtClean="0"/>
              <a:t>盘前：光大证券事件继续发酵 股指压力不容小觑</a:t>
            </a:r>
            <a:endParaRPr lang="en-US" altLang="zh-CN" sz="2000" smtClean="0"/>
          </a:p>
          <a:p>
            <a:pPr lvl="1" eaLnBrk="1" hangingPunct="1"/>
            <a:r>
              <a:rPr lang="zh-CN" altLang="en-US" sz="2000" smtClean="0"/>
              <a:t> </a:t>
            </a:r>
            <a:r>
              <a:rPr lang="en-US" altLang="zh-CN" sz="2000" smtClean="0"/>
              <a:t>2013-08-19</a:t>
            </a:r>
            <a:r>
              <a:rPr lang="zh-CN" altLang="en-US" sz="2000" smtClean="0"/>
              <a:t>证监会立案调查光大证券乌龙事件 索赔难度大</a:t>
            </a:r>
            <a:endParaRPr lang="en-US" altLang="zh-CN" sz="2000" smtClean="0"/>
          </a:p>
          <a:p>
            <a:pPr lvl="1" eaLnBrk="1" hangingPunct="1"/>
            <a:r>
              <a:rPr lang="zh-CN" altLang="en-US" sz="2000" smtClean="0"/>
              <a:t> </a:t>
            </a:r>
            <a:r>
              <a:rPr lang="en-US" altLang="zh-CN" sz="2000" smtClean="0"/>
              <a:t>2013-08-19“</a:t>
            </a:r>
            <a:r>
              <a:rPr lang="zh-CN" altLang="en-US" sz="2000" smtClean="0"/>
              <a:t>乌龙指”蝴蝶效应 投资者遭遇横祸谁来赔</a:t>
            </a:r>
            <a:endParaRPr lang="en-US" altLang="zh-CN" sz="2000" smtClean="0"/>
          </a:p>
          <a:p>
            <a:pPr lvl="1" eaLnBrk="1" hangingPunct="1"/>
            <a:r>
              <a:rPr lang="zh-CN" altLang="en-US" sz="2000" smtClean="0"/>
              <a:t> </a:t>
            </a:r>
            <a:r>
              <a:rPr lang="en-US" altLang="zh-CN" sz="2000" smtClean="0"/>
              <a:t>2013-08-19</a:t>
            </a:r>
            <a:r>
              <a:rPr lang="zh-CN" altLang="en-US" sz="2000" smtClean="0"/>
              <a:t>光大证券今日继续停牌一天 </a:t>
            </a:r>
            <a:r>
              <a:rPr lang="en-US" altLang="zh-CN" sz="2000" smtClean="0"/>
              <a:t>8</a:t>
            </a:r>
            <a:r>
              <a:rPr lang="zh-CN" altLang="en-US" sz="2000" smtClean="0"/>
              <a:t>月</a:t>
            </a:r>
            <a:r>
              <a:rPr lang="en-US" altLang="zh-CN" sz="2000" smtClean="0"/>
              <a:t>20</a:t>
            </a:r>
            <a:r>
              <a:rPr lang="zh-CN" altLang="en-US" sz="2000" smtClean="0"/>
              <a:t>日复牌交易 </a:t>
            </a:r>
            <a:endParaRPr lang="en-US" altLang="zh-CN" sz="2000" smtClean="0"/>
          </a:p>
          <a:p>
            <a:pPr lvl="1" eaLnBrk="1" hangingPunct="1"/>
            <a:r>
              <a:rPr lang="en-US" altLang="zh-CN" sz="2000" smtClean="0"/>
              <a:t>2013-08-19</a:t>
            </a:r>
            <a:r>
              <a:rPr lang="zh-CN" altLang="en-US" sz="2000" smtClean="0"/>
              <a:t>中金所：对光大证券自营业务股指期货限制开仓 </a:t>
            </a:r>
            <a:endParaRPr lang="en-US" altLang="zh-CN" sz="2000" smtClean="0"/>
          </a:p>
          <a:p>
            <a:pPr lvl="1" eaLnBrk="1" hangingPunct="1"/>
            <a:r>
              <a:rPr lang="en-US" altLang="zh-CN" sz="2000" smtClean="0"/>
              <a:t>2013-08-19</a:t>
            </a:r>
            <a:r>
              <a:rPr lang="zh-CN" altLang="en-US" sz="2000" smtClean="0"/>
              <a:t>光大证券公告难释质疑 两大问题待解</a:t>
            </a:r>
            <a:endParaRPr lang="en-US" altLang="zh-CN" sz="2000" smtClean="0"/>
          </a:p>
          <a:p>
            <a:pPr lvl="1" eaLnBrk="1" hangingPunct="1"/>
            <a:r>
              <a:rPr lang="zh-CN" altLang="en-US" sz="2000" smtClean="0"/>
              <a:t> </a:t>
            </a:r>
            <a:r>
              <a:rPr lang="en-US" altLang="zh-CN" sz="2000" smtClean="0"/>
              <a:t>2013-08-19A</a:t>
            </a:r>
            <a:r>
              <a:rPr lang="zh-CN" altLang="en-US" sz="2000" smtClean="0"/>
              <a:t>股惊天“乌龙”背后：“内控之殇”伤了谁？ </a:t>
            </a:r>
            <a:endParaRPr lang="en-US" altLang="zh-CN" sz="2000" smtClean="0"/>
          </a:p>
          <a:p>
            <a:pPr lvl="1" eaLnBrk="1" hangingPunct="1"/>
            <a:r>
              <a:rPr lang="en-US" altLang="zh-CN" sz="2000" smtClean="0"/>
              <a:t>2013-08-19</a:t>
            </a:r>
            <a:r>
              <a:rPr lang="zh-CN" altLang="en-US" sz="2000" smtClean="0"/>
              <a:t>光大证券公告称</a:t>
            </a:r>
            <a:r>
              <a:rPr lang="en-US" altLang="zh-CN" sz="2000" smtClean="0"/>
              <a:t>8·16</a:t>
            </a:r>
            <a:r>
              <a:rPr lang="zh-CN" altLang="en-US" sz="2000" smtClean="0"/>
              <a:t>事件致当日损失约</a:t>
            </a:r>
            <a:r>
              <a:rPr lang="en-US" altLang="zh-CN" sz="2000" smtClean="0"/>
              <a:t>1.94</a:t>
            </a:r>
            <a:r>
              <a:rPr lang="zh-CN" altLang="en-US" sz="2000" smtClean="0"/>
              <a:t>亿</a:t>
            </a:r>
            <a:endParaRPr lang="en-US" altLang="zh-CN" sz="2000" smtClean="0"/>
          </a:p>
          <a:p>
            <a:pPr lvl="1" eaLnBrk="1" hangingPunct="1"/>
            <a:r>
              <a:rPr lang="zh-CN" altLang="en-US" sz="2000" smtClean="0"/>
              <a:t> </a:t>
            </a:r>
            <a:r>
              <a:rPr lang="en-US" altLang="zh-CN" sz="2000" smtClean="0"/>
              <a:t>2013-08-19</a:t>
            </a:r>
            <a:r>
              <a:rPr lang="zh-CN" altLang="en-US" sz="2000" smtClean="0"/>
              <a:t>异常交易非乌龙指 证监会</a:t>
            </a:r>
            <a:r>
              <a:rPr lang="en-US" altLang="zh-CN" sz="2000" smtClean="0"/>
              <a:t>:</a:t>
            </a:r>
            <a:r>
              <a:rPr lang="zh-CN" altLang="en-US" sz="2000" smtClean="0"/>
              <a:t>光大证券系统存缺陷 </a:t>
            </a:r>
            <a:endParaRPr lang="en-US" altLang="zh-CN" sz="2000" smtClean="0"/>
          </a:p>
          <a:p>
            <a:pPr lvl="1" eaLnBrk="1" hangingPunct="1"/>
            <a:endParaRPr lang="en-US" altLang="zh-CN" sz="2000" smtClean="0"/>
          </a:p>
          <a:p>
            <a:pPr lvl="1" eaLnBrk="1" hangingPunct="1"/>
            <a:endParaRPr lang="zh-CN" altLang="en-US" sz="20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预防错误的发生</a:t>
            </a:r>
            <a:endParaRPr lang="zh-CN" altLang="en-US" dirty="0"/>
          </a:p>
        </p:txBody>
      </p:sp>
      <p:sp>
        <p:nvSpPr>
          <p:cNvPr id="3" name="内容占位符 2"/>
          <p:cNvSpPr>
            <a:spLocks noGrp="1"/>
          </p:cNvSpPr>
          <p:nvPr>
            <p:ph idx="1"/>
          </p:nvPr>
        </p:nvSpPr>
        <p:spPr/>
        <p:txBody>
          <a:bodyPr/>
          <a:lstStyle/>
          <a:p>
            <a:r>
              <a:rPr lang="zh-CN" altLang="zh-CN" sz="2400" dirty="0" smtClean="0"/>
              <a:t>针对</a:t>
            </a:r>
            <a:r>
              <a:rPr lang="zh-CN" altLang="zh-CN" sz="2400" dirty="0"/>
              <a:t>操作者的</a:t>
            </a:r>
            <a:r>
              <a:rPr lang="zh-CN" altLang="zh-CN" sz="2400" dirty="0" smtClean="0"/>
              <a:t>错误</a:t>
            </a:r>
            <a:r>
              <a:rPr lang="zh-CN" altLang="en-US" sz="2400" dirty="0" smtClean="0"/>
              <a:t>，要从</a:t>
            </a:r>
            <a:r>
              <a:rPr lang="zh-CN" altLang="zh-CN" sz="2400" dirty="0" smtClean="0"/>
              <a:t>系统</a:t>
            </a:r>
            <a:r>
              <a:rPr lang="zh-CN" altLang="zh-CN" sz="2400" dirty="0"/>
              <a:t>的设计与开发，以及系统的使用规程和管理几个层面上避免系统错误的发生</a:t>
            </a:r>
            <a:r>
              <a:rPr lang="zh-CN" altLang="zh-CN" sz="2400" dirty="0" smtClean="0"/>
              <a:t>。</a:t>
            </a:r>
            <a:endParaRPr lang="en-US" altLang="zh-CN" sz="2400" dirty="0" smtClean="0"/>
          </a:p>
          <a:p>
            <a:r>
              <a:rPr lang="en-US" altLang="zh-CN" sz="2400" b="1" dirty="0"/>
              <a:t>1</a:t>
            </a:r>
            <a:r>
              <a:rPr lang="zh-CN" altLang="zh-CN" sz="2400" b="1" dirty="0"/>
              <a:t>）操作者：</a:t>
            </a:r>
            <a:r>
              <a:rPr lang="zh-CN" altLang="zh-CN" sz="2400" dirty="0"/>
              <a:t>将错误看作是操者的责任，避免人的“不安全动作和行为”</a:t>
            </a:r>
            <a:r>
              <a:rPr lang="zh-CN" altLang="zh-CN" sz="2400" dirty="0" smtClean="0"/>
              <a:t>。</a:t>
            </a:r>
            <a:endParaRPr lang="en-US" altLang="zh-CN" sz="2400" dirty="0" smtClean="0"/>
          </a:p>
          <a:p>
            <a:pPr lvl="1"/>
            <a:r>
              <a:rPr lang="zh-CN" altLang="zh-CN" sz="2000" dirty="0" smtClean="0"/>
              <a:t>通常</a:t>
            </a:r>
            <a:r>
              <a:rPr lang="zh-CN" altLang="zh-CN" sz="2000" dirty="0"/>
              <a:t>的办法是建立训练规程，对操作者进行培训和训练。通过更严格训练程序，避免错误系统运行和维护过程中错误的发生。</a:t>
            </a:r>
          </a:p>
          <a:p>
            <a:r>
              <a:rPr lang="en-US" altLang="zh-CN" sz="2400" b="1" dirty="0"/>
              <a:t>2</a:t>
            </a:r>
            <a:r>
              <a:rPr lang="zh-CN" altLang="zh-CN" sz="2400" b="1" dirty="0"/>
              <a:t>）系统设计。</a:t>
            </a:r>
            <a:r>
              <a:rPr lang="zh-CN" altLang="zh-CN" sz="2400" dirty="0"/>
              <a:t>假设人是会犯错误的。系统设计错误会导致系统错误的工作方式</a:t>
            </a:r>
            <a:r>
              <a:rPr lang="zh-CN" altLang="zh-CN" sz="2400" dirty="0" smtClean="0"/>
              <a:t>。</a:t>
            </a:r>
            <a:endParaRPr lang="en-US" altLang="zh-CN" sz="2400" dirty="0" smtClean="0"/>
          </a:p>
          <a:p>
            <a:pPr lvl="1"/>
            <a:r>
              <a:rPr lang="zh-CN" altLang="zh-CN" sz="2000" dirty="0" smtClean="0"/>
              <a:t>运行</a:t>
            </a:r>
            <a:r>
              <a:rPr lang="zh-CN" altLang="zh-CN" sz="2000" dirty="0"/>
              <a:t>和维护系统的组织管理制度也会影响到系统的操作人员，从而引起操作错误。良好的系统设计应当可以识别出人的错误，并允许系统失效前进行自我修复。不应当把系统失败的责任归结于操作人员，而是系统设计者或开发者的责任</a:t>
            </a:r>
            <a:r>
              <a:rPr lang="zh-CN" altLang="zh-CN" sz="2000" dirty="0" smtClean="0"/>
              <a:t>。</a:t>
            </a:r>
            <a:endParaRPr lang="zh-CN" altLang="zh-CN" sz="2000" dirty="0"/>
          </a:p>
        </p:txBody>
      </p:sp>
    </p:spTree>
    <p:extLst>
      <p:ext uri="{BB962C8B-B14F-4D97-AF65-F5344CB8AC3E}">
        <p14:creationId xmlns:p14="http://schemas.microsoft.com/office/powerpoint/2010/main" val="2273199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预防错误的发生</a:t>
            </a:r>
            <a:endParaRPr lang="zh-CN" altLang="en-US" dirty="0"/>
          </a:p>
        </p:txBody>
      </p:sp>
      <p:sp>
        <p:nvSpPr>
          <p:cNvPr id="3" name="内容占位符 2"/>
          <p:cNvSpPr>
            <a:spLocks noGrp="1"/>
          </p:cNvSpPr>
          <p:nvPr>
            <p:ph idx="1"/>
          </p:nvPr>
        </p:nvSpPr>
        <p:spPr/>
        <p:txBody>
          <a:bodyPr/>
          <a:lstStyle/>
          <a:p>
            <a:endParaRPr lang="en-US" altLang="zh-CN" sz="2400" dirty="0" smtClean="0"/>
          </a:p>
          <a:p>
            <a:r>
              <a:rPr lang="en-US" altLang="zh-CN" sz="2400" dirty="0" smtClean="0"/>
              <a:t>3</a:t>
            </a:r>
            <a:r>
              <a:rPr lang="zh-CN" altLang="zh-CN" sz="2400" dirty="0"/>
              <a:t>）</a:t>
            </a:r>
            <a:r>
              <a:rPr lang="zh-CN" altLang="zh-CN" sz="2400" b="1" dirty="0"/>
              <a:t>运行和操作规程。</a:t>
            </a:r>
            <a:r>
              <a:rPr lang="zh-CN" altLang="zh-CN" sz="2400" dirty="0"/>
              <a:t>一旦系统交付使用，从组织到个人按规程进行系统的运行和操作</a:t>
            </a:r>
            <a:r>
              <a:rPr lang="zh-CN" altLang="zh-CN" sz="2400" dirty="0" smtClean="0"/>
              <a:t>。</a:t>
            </a:r>
            <a:endParaRPr lang="en-US" altLang="zh-CN" sz="2400" dirty="0" smtClean="0"/>
          </a:p>
          <a:p>
            <a:pPr lvl="1"/>
            <a:r>
              <a:rPr lang="zh-CN" altLang="zh-CN" sz="2000" dirty="0" smtClean="0"/>
              <a:t>而</a:t>
            </a:r>
            <a:r>
              <a:rPr lang="zh-CN" altLang="zh-CN" sz="2000" dirty="0"/>
              <a:t>使用和操作规程的制定也是系统开发者和用户等相关方的主要责任之一。</a:t>
            </a:r>
          </a:p>
          <a:p>
            <a:r>
              <a:rPr lang="en-US" altLang="zh-CN" sz="2400" dirty="0"/>
              <a:t>4</a:t>
            </a:r>
            <a:r>
              <a:rPr lang="zh-CN" altLang="zh-CN" sz="2400" dirty="0"/>
              <a:t>）</a:t>
            </a:r>
            <a:r>
              <a:rPr lang="zh-CN" altLang="zh-CN" sz="2400" b="1" dirty="0"/>
              <a:t>缺陷预防体系。</a:t>
            </a:r>
            <a:r>
              <a:rPr lang="zh-CN" altLang="zh-CN" sz="2400" dirty="0"/>
              <a:t>系统的设计者、开发者、用户必须从先前的失败教训中吸取经验，从而在新系统设计或旧系统的进化中预防类似问题的发生</a:t>
            </a:r>
            <a:r>
              <a:rPr lang="zh-CN" altLang="zh-CN" sz="2400" dirty="0" smtClean="0"/>
              <a:t>。</a:t>
            </a:r>
            <a:endParaRPr lang="en-US" altLang="zh-CN" sz="2400" dirty="0" smtClean="0"/>
          </a:p>
          <a:p>
            <a:pPr lvl="1"/>
            <a:r>
              <a:rPr lang="zh-CN" altLang="zh-CN" sz="2000" dirty="0" smtClean="0"/>
              <a:t>即</a:t>
            </a:r>
            <a:r>
              <a:rPr lang="zh-CN" altLang="zh-CN" sz="2000" dirty="0"/>
              <a:t>，建立闭环的预防体系。特别地，软件系统的错误都是人为制造的。基于缺陷预防的设计和开发是避免软件错误的重要手段</a:t>
            </a:r>
            <a:r>
              <a:rPr lang="zh-CN" altLang="zh-CN" sz="2000" dirty="0" smtClean="0"/>
              <a:t>。</a:t>
            </a:r>
            <a:endParaRPr lang="en-US" altLang="zh-CN" sz="2000" dirty="0" smtClean="0"/>
          </a:p>
          <a:p>
            <a:pPr lvl="1"/>
            <a:r>
              <a:rPr lang="zh-CN" altLang="en-US" sz="2000" dirty="0" smtClean="0"/>
              <a:t>同样的错误，不能犯两次！</a:t>
            </a:r>
            <a:endParaRPr lang="zh-CN" altLang="en-US" sz="2400" dirty="0"/>
          </a:p>
        </p:txBody>
      </p:sp>
    </p:spTree>
    <p:extLst>
      <p:ext uri="{BB962C8B-B14F-4D97-AF65-F5344CB8AC3E}">
        <p14:creationId xmlns:p14="http://schemas.microsoft.com/office/powerpoint/2010/main" val="3241333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b="1" dirty="0" smtClean="0"/>
              <a:t>2.5 </a:t>
            </a:r>
            <a:r>
              <a:rPr lang="zh-CN" altLang="en-US" b="1" dirty="0" smtClean="0"/>
              <a:t>总结</a:t>
            </a:r>
            <a:endParaRPr lang="zh-CN" altLang="en-US" dirty="0" smtClean="0"/>
          </a:p>
        </p:txBody>
      </p:sp>
      <p:sp>
        <p:nvSpPr>
          <p:cNvPr id="39939" name="内容占位符 2"/>
          <p:cNvSpPr>
            <a:spLocks noGrp="1"/>
          </p:cNvSpPr>
          <p:nvPr>
            <p:ph idx="1"/>
          </p:nvPr>
        </p:nvSpPr>
        <p:spPr/>
        <p:txBody>
          <a:bodyPr/>
          <a:lstStyle/>
          <a:p>
            <a:r>
              <a:rPr lang="zh-CN" altLang="en-US" sz="2400" dirty="0" smtClean="0"/>
              <a:t>当今的世界，计算机无处不在。都离不开基于计算机构造的系统。在这样的系统中，硬件</a:t>
            </a:r>
            <a:r>
              <a:rPr lang="en-US" altLang="zh-CN" sz="2400" dirty="0" smtClean="0"/>
              <a:t>(</a:t>
            </a:r>
            <a:r>
              <a:rPr lang="en-US" altLang="zh-CN" sz="2400" dirty="0" err="1" smtClean="0"/>
              <a:t>HardWare</a:t>
            </a:r>
            <a:r>
              <a:rPr lang="en-US" altLang="zh-CN" sz="2400" dirty="0" smtClean="0"/>
              <a:t>)</a:t>
            </a:r>
            <a:r>
              <a:rPr lang="zh-CN" altLang="en-US" sz="2400" dirty="0" smtClean="0"/>
              <a:t>、软件</a:t>
            </a:r>
            <a:r>
              <a:rPr lang="en-US" altLang="zh-CN" sz="2400" dirty="0" smtClean="0"/>
              <a:t>(</a:t>
            </a:r>
            <a:r>
              <a:rPr lang="en-US" altLang="zh-CN" sz="2400" dirty="0" err="1" smtClean="0"/>
              <a:t>SoftWare</a:t>
            </a:r>
            <a:r>
              <a:rPr lang="en-US" altLang="zh-CN" sz="2400" dirty="0" smtClean="0"/>
              <a:t>)</a:t>
            </a:r>
            <a:r>
              <a:rPr lang="zh-CN" altLang="en-US" sz="2400" dirty="0" smtClean="0"/>
              <a:t>、以及人件</a:t>
            </a:r>
            <a:r>
              <a:rPr lang="en-US" altLang="zh-CN" sz="2400" dirty="0" smtClean="0"/>
              <a:t>(</a:t>
            </a:r>
            <a:r>
              <a:rPr lang="en-US" altLang="zh-CN" sz="2400" dirty="0" err="1" smtClean="0"/>
              <a:t>PeopleWare</a:t>
            </a:r>
            <a:r>
              <a:rPr lang="en-US" altLang="zh-CN" sz="2400" dirty="0" smtClean="0"/>
              <a:t>)</a:t>
            </a:r>
            <a:r>
              <a:rPr lang="zh-CN" altLang="en-US" sz="2400" dirty="0" smtClean="0"/>
              <a:t>等混合在一起，形成了人</a:t>
            </a:r>
            <a:r>
              <a:rPr lang="en-US" altLang="zh-CN" sz="2400" dirty="0" smtClean="0"/>
              <a:t>-</a:t>
            </a:r>
            <a:r>
              <a:rPr lang="zh-CN" altLang="en-US" sz="2400" dirty="0" smtClean="0"/>
              <a:t>机</a:t>
            </a:r>
            <a:r>
              <a:rPr lang="en-US" altLang="zh-CN" sz="2400" dirty="0" smtClean="0"/>
              <a:t>-</a:t>
            </a:r>
            <a:r>
              <a:rPr lang="zh-CN" altLang="en-US" sz="2400" dirty="0" smtClean="0"/>
              <a:t>软件混合系统。</a:t>
            </a:r>
            <a:endParaRPr lang="en-US" altLang="zh-CN" sz="2400" dirty="0" smtClean="0"/>
          </a:p>
          <a:p>
            <a:r>
              <a:rPr lang="zh-CN" altLang="en-US" sz="2400" dirty="0" smtClean="0"/>
              <a:t>这些系统中的各种“件</a:t>
            </a:r>
            <a:r>
              <a:rPr lang="en-US" altLang="zh-CN" sz="2400" dirty="0" smtClean="0"/>
              <a:t>(ware)</a:t>
            </a:r>
            <a:r>
              <a:rPr lang="zh-CN" altLang="en-US" sz="2400" dirty="0" smtClean="0"/>
              <a:t>”的发生故障机理的不同，导致了系统的分析、设计、开发上需要采取不同的措施和对策。从而降低系统出现故障的概率，提高整个系统的可靠性和稳定性。</a:t>
            </a:r>
            <a:endParaRPr lang="en-US" altLang="zh-CN" sz="2400" dirty="0" smtClean="0"/>
          </a:p>
          <a:p>
            <a:endParaRPr lang="en-US" altLang="zh-CN" sz="2400" dirty="0" smtClean="0"/>
          </a:p>
          <a:p>
            <a:r>
              <a:rPr lang="zh-CN" altLang="en-US" sz="2400" dirty="0" smtClean="0"/>
              <a:t>软件的故障机理不同于硬件，必须在软件设计和开发中采取有效的方法降低软件的缺陷，从而降低软件运行后的故障率，应对软件无处不在所带来的问题。</a:t>
            </a:r>
          </a:p>
          <a:p>
            <a:endParaRPr lang="zh-CN" alt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Homework</a:t>
            </a:r>
          </a:p>
        </p:txBody>
      </p:sp>
      <p:sp>
        <p:nvSpPr>
          <p:cNvPr id="46083" name="Rectangle 3"/>
          <p:cNvSpPr>
            <a:spLocks noGrp="1" noChangeArrowheads="1"/>
          </p:cNvSpPr>
          <p:nvPr>
            <p:ph type="body" idx="1"/>
          </p:nvPr>
        </p:nvSpPr>
        <p:spPr>
          <a:xfrm>
            <a:off x="857250" y="1295400"/>
            <a:ext cx="8134350" cy="5029200"/>
          </a:xfrm>
        </p:spPr>
        <p:txBody>
          <a:bodyPr/>
          <a:lstStyle/>
          <a:p>
            <a:pPr eaLnBrk="1" hangingPunct="1"/>
            <a:r>
              <a:rPr lang="zh-CN" altLang="en-US" sz="2400" dirty="0" smtClean="0"/>
              <a:t>上网查找相关行业的</a:t>
            </a:r>
            <a:r>
              <a:rPr lang="zh-CN" altLang="en-US" sz="2400" dirty="0"/>
              <a:t>计算机</a:t>
            </a:r>
            <a:r>
              <a:rPr lang="zh-CN" altLang="en-US" sz="2400" dirty="0" smtClean="0"/>
              <a:t>故障案例，按软件、硬件、人工操作、其他等因素分析出现故障的原因。</a:t>
            </a:r>
            <a:endParaRPr lang="en-US" altLang="zh-CN" sz="2400" dirty="0" smtClean="0"/>
          </a:p>
          <a:p>
            <a:pPr lvl="1"/>
            <a:r>
              <a:rPr lang="zh-CN" altLang="en-US" sz="2000" dirty="0" smtClean="0"/>
              <a:t>要求：</a:t>
            </a:r>
            <a:endParaRPr lang="en-US" altLang="zh-CN" sz="2000" dirty="0" smtClean="0"/>
          </a:p>
          <a:p>
            <a:pPr lvl="2"/>
            <a:r>
              <a:rPr lang="en-US" altLang="zh-CN" sz="1600" dirty="0" smtClean="0"/>
              <a:t>1</a:t>
            </a:r>
            <a:r>
              <a:rPr lang="zh-CN" altLang="en-US" sz="1600" dirty="0" smtClean="0"/>
              <a:t>）故障案例不得少于</a:t>
            </a:r>
            <a:r>
              <a:rPr lang="en-US" altLang="zh-CN" sz="1600" dirty="0" smtClean="0"/>
              <a:t>5</a:t>
            </a:r>
            <a:r>
              <a:rPr lang="zh-CN" altLang="en-US" sz="1600" dirty="0" smtClean="0"/>
              <a:t>个；</a:t>
            </a:r>
            <a:endParaRPr lang="en-US" altLang="zh-CN" sz="1600" dirty="0" smtClean="0"/>
          </a:p>
          <a:p>
            <a:pPr lvl="2"/>
            <a:r>
              <a:rPr lang="en-US" altLang="zh-CN" sz="1600" dirty="0" smtClean="0"/>
              <a:t>2</a:t>
            </a:r>
            <a:r>
              <a:rPr lang="zh-CN" altLang="en-US" sz="1600" dirty="0" smtClean="0"/>
              <a:t>）硬件、软件、人故障各至少一个</a:t>
            </a:r>
            <a:endParaRPr lang="en-US" altLang="zh-CN" sz="1600" dirty="0" smtClean="0"/>
          </a:p>
          <a:p>
            <a:pPr lvl="2"/>
            <a:r>
              <a:rPr lang="en-US" altLang="zh-CN" sz="1600" dirty="0"/>
              <a:t>3</a:t>
            </a:r>
            <a:r>
              <a:rPr lang="zh-CN" altLang="en-US" sz="1600" dirty="0" smtClean="0"/>
              <a:t>）准确标注出来源；</a:t>
            </a:r>
            <a:endParaRPr lang="en-US" altLang="zh-CN" sz="1600" dirty="0" smtClean="0"/>
          </a:p>
          <a:p>
            <a:pPr lvl="2"/>
            <a:r>
              <a:rPr lang="en-US" altLang="zh-CN" sz="1600" dirty="0"/>
              <a:t>4</a:t>
            </a:r>
            <a:r>
              <a:rPr lang="zh-CN" altLang="en-US" sz="1600" dirty="0" smtClean="0"/>
              <a:t>）写出故障原因分析报告</a:t>
            </a:r>
            <a:endParaRPr lang="en-US" altLang="zh-CN" sz="1600" dirty="0" smtClean="0"/>
          </a:p>
          <a:p>
            <a:endParaRPr lang="en-US" altLang="zh-CN" sz="2400" dirty="0" smtClean="0"/>
          </a:p>
          <a:p>
            <a:pPr lvl="1" eaLnBrk="1" hangingPunct="1">
              <a:buNone/>
            </a:pPr>
            <a:endParaRPr lang="en-US" altLang="zh-CN" sz="2000" dirty="0" smtClean="0"/>
          </a:p>
          <a:p>
            <a:pPr lvl="1" eaLnBrk="1" hangingPunct="1"/>
            <a:endParaRPr lang="en-US" altLang="zh-CN" sz="2000" dirty="0" smtClean="0"/>
          </a:p>
          <a:p>
            <a:pPr eaLnBrk="1" hangingPunct="1"/>
            <a:endParaRPr lang="en-US" altLang="zh-CN" sz="2400" dirty="0" smtClean="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smtClean="0"/>
              <a:t>系统故障</a:t>
            </a:r>
            <a:endParaRPr lang="zh-CN" altLang="en-US" dirty="0"/>
          </a:p>
        </p:txBody>
      </p:sp>
      <p:sp>
        <p:nvSpPr>
          <p:cNvPr id="3" name="内容占位符 2"/>
          <p:cNvSpPr>
            <a:spLocks noGrp="1"/>
          </p:cNvSpPr>
          <p:nvPr>
            <p:ph idx="1"/>
          </p:nvPr>
        </p:nvSpPr>
        <p:spPr/>
        <p:txBody>
          <a:bodyPr/>
          <a:lstStyle/>
          <a:p>
            <a:r>
              <a:rPr lang="zh-CN" altLang="en-US" sz="2400" dirty="0"/>
              <a:t>人们在表达基于计算机系统的故障时，会采用不同的术语。英文中的这些词语比汉语中的更丰富一些，很难一一对应。有时不得不借助英语单词</a:t>
            </a:r>
            <a:r>
              <a:rPr lang="zh-CN" altLang="en-US" sz="2400" dirty="0" smtClean="0"/>
              <a:t>区分。分别</a:t>
            </a:r>
            <a:r>
              <a:rPr lang="zh-CN" altLang="en-US" sz="2400" dirty="0"/>
              <a:t>表达</a:t>
            </a:r>
            <a:r>
              <a:rPr lang="zh-CN" altLang="en-US" sz="2400" dirty="0" smtClean="0"/>
              <a:t>为：</a:t>
            </a:r>
            <a:endParaRPr lang="en-US" altLang="zh-CN" sz="2400" dirty="0" smtClean="0"/>
          </a:p>
          <a:p>
            <a:pPr lvl="1"/>
            <a:r>
              <a:rPr lang="en-US" altLang="zh-CN" dirty="0" smtClean="0"/>
              <a:t>bug</a:t>
            </a:r>
            <a:r>
              <a:rPr lang="en-US" altLang="zh-CN" dirty="0"/>
              <a:t>(</a:t>
            </a:r>
            <a:r>
              <a:rPr lang="zh-CN" altLang="en-US" dirty="0"/>
              <a:t>软虫</a:t>
            </a:r>
            <a:r>
              <a:rPr lang="en-US" altLang="zh-CN" dirty="0"/>
              <a:t>)</a:t>
            </a:r>
            <a:r>
              <a:rPr lang="zh-CN" altLang="en-US" dirty="0"/>
              <a:t>、</a:t>
            </a:r>
            <a:r>
              <a:rPr lang="en-US" altLang="zh-CN" dirty="0"/>
              <a:t>defect(</a:t>
            </a:r>
            <a:r>
              <a:rPr lang="zh-CN" altLang="en-US" dirty="0"/>
              <a:t>缺陷</a:t>
            </a:r>
            <a:r>
              <a:rPr lang="en-US" altLang="zh-CN" dirty="0"/>
              <a:t>)</a:t>
            </a:r>
            <a:r>
              <a:rPr lang="zh-CN" altLang="en-US" dirty="0"/>
              <a:t>、</a:t>
            </a:r>
            <a:r>
              <a:rPr lang="en-US" altLang="zh-CN" dirty="0"/>
              <a:t>deficiency (</a:t>
            </a:r>
            <a:r>
              <a:rPr lang="zh-CN" altLang="en-US" dirty="0"/>
              <a:t>不足</a:t>
            </a:r>
            <a:r>
              <a:rPr lang="en-US" altLang="zh-CN" dirty="0"/>
              <a:t>)</a:t>
            </a:r>
            <a:r>
              <a:rPr lang="zh-CN" altLang="en-US" dirty="0"/>
              <a:t>、</a:t>
            </a:r>
            <a:r>
              <a:rPr lang="en-US" altLang="zh-CN" dirty="0"/>
              <a:t>flaw(</a:t>
            </a:r>
            <a:r>
              <a:rPr lang="zh-CN" altLang="en-US" dirty="0"/>
              <a:t>失误</a:t>
            </a:r>
            <a:r>
              <a:rPr lang="en-US" altLang="zh-CN" dirty="0"/>
              <a:t>)</a:t>
            </a:r>
            <a:r>
              <a:rPr lang="zh-CN" altLang="en-US" dirty="0"/>
              <a:t>、</a:t>
            </a:r>
            <a:r>
              <a:rPr lang="en-US" altLang="zh-CN" dirty="0"/>
              <a:t>breakdown(</a:t>
            </a:r>
            <a:r>
              <a:rPr lang="zh-CN" altLang="en-US" dirty="0"/>
              <a:t>故障</a:t>
            </a:r>
            <a:r>
              <a:rPr lang="en-US" altLang="zh-CN" dirty="0"/>
              <a:t>)</a:t>
            </a:r>
            <a:r>
              <a:rPr lang="zh-CN" altLang="en-US" dirty="0"/>
              <a:t>、</a:t>
            </a:r>
            <a:r>
              <a:rPr lang="en-US" altLang="zh-CN" dirty="0"/>
              <a:t>malfunction(</a:t>
            </a:r>
            <a:r>
              <a:rPr lang="zh-CN" altLang="en-US" dirty="0"/>
              <a:t>失灵</a:t>
            </a:r>
            <a:r>
              <a:rPr lang="en-US" altLang="zh-CN" dirty="0"/>
              <a:t>)</a:t>
            </a:r>
            <a:r>
              <a:rPr lang="zh-CN" altLang="en-US" dirty="0"/>
              <a:t>、</a:t>
            </a:r>
            <a:r>
              <a:rPr lang="en-US" altLang="zh-CN" dirty="0"/>
              <a:t>fault(</a:t>
            </a:r>
            <a:r>
              <a:rPr lang="zh-CN" altLang="en-US" dirty="0"/>
              <a:t>错失</a:t>
            </a:r>
            <a:r>
              <a:rPr lang="en-US" altLang="zh-CN" dirty="0"/>
              <a:t>)</a:t>
            </a:r>
            <a:r>
              <a:rPr lang="zh-CN" altLang="en-US" dirty="0"/>
              <a:t>、</a:t>
            </a:r>
            <a:r>
              <a:rPr lang="en-US" altLang="zh-CN" dirty="0"/>
              <a:t>failure(</a:t>
            </a:r>
            <a:r>
              <a:rPr lang="zh-CN" altLang="en-US" dirty="0"/>
              <a:t>失效或故障</a:t>
            </a:r>
            <a:r>
              <a:rPr lang="en-US" altLang="zh-CN" dirty="0"/>
              <a:t>)</a:t>
            </a:r>
            <a:r>
              <a:rPr lang="zh-CN" altLang="en-US" dirty="0"/>
              <a:t>、</a:t>
            </a:r>
            <a:r>
              <a:rPr lang="en-US" altLang="zh-CN" dirty="0"/>
              <a:t>error(</a:t>
            </a:r>
            <a:r>
              <a:rPr lang="zh-CN" altLang="en-US" dirty="0"/>
              <a:t>错误</a:t>
            </a:r>
            <a:r>
              <a:rPr lang="en-US" altLang="zh-CN" dirty="0"/>
              <a:t>)</a:t>
            </a:r>
            <a:r>
              <a:rPr lang="zh-CN" altLang="en-US" dirty="0"/>
              <a:t>、</a:t>
            </a:r>
            <a:r>
              <a:rPr lang="en-US" altLang="zh-CN" dirty="0"/>
              <a:t>denial-of-service(</a:t>
            </a:r>
            <a:r>
              <a:rPr lang="zh-CN" altLang="en-US" dirty="0"/>
              <a:t>拒绝服务</a:t>
            </a:r>
            <a:r>
              <a:rPr lang="en-US" altLang="zh-CN" dirty="0"/>
              <a:t>)</a:t>
            </a:r>
            <a:r>
              <a:rPr lang="zh-CN" altLang="en-US" dirty="0"/>
              <a:t>。</a:t>
            </a:r>
          </a:p>
          <a:p>
            <a:r>
              <a:rPr lang="zh-CN" altLang="en-US" sz="2400" dirty="0"/>
              <a:t>系统中存在的错失</a:t>
            </a:r>
            <a:r>
              <a:rPr lang="en-US" altLang="zh-CN" sz="2400" dirty="0"/>
              <a:t>(fault)</a:t>
            </a:r>
            <a:r>
              <a:rPr lang="zh-CN" altLang="en-US" sz="2400" dirty="0"/>
              <a:t>或缺陷</a:t>
            </a:r>
            <a:r>
              <a:rPr lang="en-US" altLang="zh-CN" sz="2400" dirty="0"/>
              <a:t>(defect)</a:t>
            </a:r>
            <a:r>
              <a:rPr lang="zh-CN" altLang="en-US" sz="2400" dirty="0"/>
              <a:t>并不总是会引起错误</a:t>
            </a:r>
            <a:r>
              <a:rPr lang="en-US" altLang="zh-CN" sz="2400" dirty="0"/>
              <a:t>(error)</a:t>
            </a:r>
            <a:r>
              <a:rPr lang="zh-CN" altLang="en-US" sz="2400" dirty="0"/>
              <a:t>。由于软件和硬件所组成的系统是非常复杂的，很多错失或缺陷一直处于休眠状态，直到符合了一定的激活条件，系统中的缺陷才会引起错误。激活条件可能是系统的内部因素，也可能是外部因素引起</a:t>
            </a:r>
            <a:r>
              <a:rPr lang="zh-CN" altLang="en-US" sz="2400" dirty="0" smtClean="0"/>
              <a:t>的。</a:t>
            </a:r>
            <a:endParaRPr lang="zh-CN" altLang="en-US" sz="2400" dirty="0"/>
          </a:p>
          <a:p>
            <a:endParaRPr lang="zh-CN" altLang="en-US" dirty="0"/>
          </a:p>
        </p:txBody>
      </p:sp>
    </p:spTree>
    <p:extLst>
      <p:ext uri="{BB962C8B-B14F-4D97-AF65-F5344CB8AC3E}">
        <p14:creationId xmlns:p14="http://schemas.microsoft.com/office/powerpoint/2010/main" val="3542578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导致故障或服务失效的错误传播链</a:t>
            </a:r>
          </a:p>
        </p:txBody>
      </p:sp>
      <p:grpSp>
        <p:nvGrpSpPr>
          <p:cNvPr id="3" name="Group 1"/>
          <p:cNvGrpSpPr>
            <a:grpSpLocks noChangeAspect="1"/>
          </p:cNvGrpSpPr>
          <p:nvPr/>
        </p:nvGrpSpPr>
        <p:grpSpPr bwMode="auto">
          <a:xfrm>
            <a:off x="919333" y="1691750"/>
            <a:ext cx="7732993" cy="3169700"/>
            <a:chOff x="1823" y="6520"/>
            <a:chExt cx="8643" cy="3542"/>
          </a:xfrm>
        </p:grpSpPr>
        <p:sp>
          <p:nvSpPr>
            <p:cNvPr id="4" name="AutoShape 46"/>
            <p:cNvSpPr>
              <a:spLocks noChangeAspect="1" noChangeArrowheads="1" noTextEdit="1"/>
            </p:cNvSpPr>
            <p:nvPr/>
          </p:nvSpPr>
          <p:spPr bwMode="auto">
            <a:xfrm>
              <a:off x="1823" y="6520"/>
              <a:ext cx="8643" cy="35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 name="AutoShape 45"/>
            <p:cNvSpPr>
              <a:spLocks noChangeArrowheads="1"/>
            </p:cNvSpPr>
            <p:nvPr/>
          </p:nvSpPr>
          <p:spPr bwMode="auto">
            <a:xfrm>
              <a:off x="3431" y="7808"/>
              <a:ext cx="804" cy="483"/>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 name="AutoShape 44"/>
            <p:cNvSpPr>
              <a:spLocks noChangeArrowheads="1"/>
            </p:cNvSpPr>
            <p:nvPr/>
          </p:nvSpPr>
          <p:spPr bwMode="auto">
            <a:xfrm>
              <a:off x="2225" y="6842"/>
              <a:ext cx="804" cy="644"/>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内部</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缺陷</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7" name="Line 43"/>
            <p:cNvSpPr>
              <a:spLocks noChangeShapeType="1"/>
            </p:cNvSpPr>
            <p:nvPr/>
          </p:nvSpPr>
          <p:spPr bwMode="auto">
            <a:xfrm>
              <a:off x="3029" y="7486"/>
              <a:ext cx="402"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AutoShape 42"/>
            <p:cNvSpPr>
              <a:spLocks noChangeArrowheads="1"/>
            </p:cNvSpPr>
            <p:nvPr/>
          </p:nvSpPr>
          <p:spPr bwMode="auto">
            <a:xfrm>
              <a:off x="3029" y="7164"/>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激活</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 name="Line 41"/>
            <p:cNvSpPr>
              <a:spLocks noChangeShapeType="1"/>
            </p:cNvSpPr>
            <p:nvPr/>
          </p:nvSpPr>
          <p:spPr bwMode="auto">
            <a:xfrm flipV="1">
              <a:off x="1823" y="8130"/>
              <a:ext cx="1608"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 name="AutoShape 40"/>
            <p:cNvSpPr>
              <a:spLocks noChangeArrowheads="1"/>
            </p:cNvSpPr>
            <p:nvPr/>
          </p:nvSpPr>
          <p:spPr bwMode="auto">
            <a:xfrm>
              <a:off x="1823" y="7969"/>
              <a:ext cx="804" cy="644"/>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外部</a:t>
              </a:r>
            </a:p>
            <a:p>
              <a:pPr indent="0"/>
              <a:r>
                <a:rPr kumimoji="0" lang="zh-CN" altLang="zh-CN" sz="1400" dirty="0">
                  <a:latin typeface="Times New Roman" panose="02020603050405020304" pitchFamily="18" charset="0"/>
                  <a:cs typeface="Times New Roman" panose="02020603050405020304" pitchFamily="18" charset="0"/>
                </a:rPr>
                <a:t>缺陷</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11" name="AutoShape 39"/>
            <p:cNvSpPr>
              <a:spLocks noChangeArrowheads="1"/>
            </p:cNvSpPr>
            <p:nvPr/>
          </p:nvSpPr>
          <p:spPr bwMode="auto">
            <a:xfrm>
              <a:off x="4436" y="7003"/>
              <a:ext cx="804" cy="483"/>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2" name="Line 38"/>
            <p:cNvSpPr>
              <a:spLocks noChangeShapeType="1"/>
            </p:cNvSpPr>
            <p:nvPr/>
          </p:nvSpPr>
          <p:spPr bwMode="auto">
            <a:xfrm flipV="1">
              <a:off x="4034" y="7486"/>
              <a:ext cx="402"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3" name="AutoShape 37"/>
            <p:cNvSpPr>
              <a:spLocks noChangeArrowheads="1"/>
            </p:cNvSpPr>
            <p:nvPr/>
          </p:nvSpPr>
          <p:spPr bwMode="auto">
            <a:xfrm>
              <a:off x="3632" y="7325"/>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传播</a:t>
              </a:r>
            </a:p>
            <a:p>
              <a:pPr eaLnBrk="0" hangingPunct="0"/>
              <a:endParaRPr kumimoji="0" lang="zh-CN" altLang="zh-CN" sz="1400" dirty="0">
                <a:cs typeface="Times New Roman" panose="02020603050405020304" pitchFamily="18" charset="0"/>
              </a:endParaRPr>
            </a:p>
          </p:txBody>
        </p:sp>
        <p:sp>
          <p:nvSpPr>
            <p:cNvPr id="14" name="Line 36"/>
            <p:cNvSpPr>
              <a:spLocks noChangeShapeType="1"/>
            </p:cNvSpPr>
            <p:nvPr/>
          </p:nvSpPr>
          <p:spPr bwMode="auto">
            <a:xfrm>
              <a:off x="5039" y="7486"/>
              <a:ext cx="402"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AutoShape 35"/>
            <p:cNvSpPr>
              <a:spLocks noChangeArrowheads="1"/>
            </p:cNvSpPr>
            <p:nvPr/>
          </p:nvSpPr>
          <p:spPr bwMode="auto">
            <a:xfrm>
              <a:off x="4637" y="7486"/>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传播</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6" name="Line 34"/>
            <p:cNvSpPr>
              <a:spLocks noChangeShapeType="1"/>
            </p:cNvSpPr>
            <p:nvPr/>
          </p:nvSpPr>
          <p:spPr bwMode="auto">
            <a:xfrm>
              <a:off x="5642" y="6681"/>
              <a:ext cx="0" cy="19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AutoShape 33"/>
            <p:cNvSpPr>
              <a:spLocks noChangeArrowheads="1"/>
            </p:cNvSpPr>
            <p:nvPr/>
          </p:nvSpPr>
          <p:spPr bwMode="auto">
            <a:xfrm>
              <a:off x="6245" y="7969"/>
              <a:ext cx="804" cy="483"/>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8" name="Line 32"/>
            <p:cNvSpPr>
              <a:spLocks noChangeShapeType="1"/>
            </p:cNvSpPr>
            <p:nvPr/>
          </p:nvSpPr>
          <p:spPr bwMode="auto">
            <a:xfrm>
              <a:off x="5642" y="8130"/>
              <a:ext cx="603" cy="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AutoShape 31"/>
            <p:cNvSpPr>
              <a:spLocks noChangeArrowheads="1"/>
            </p:cNvSpPr>
            <p:nvPr/>
          </p:nvSpPr>
          <p:spPr bwMode="auto">
            <a:xfrm>
              <a:off x="5642" y="7647"/>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传播</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0" name="AutoShape 30"/>
            <p:cNvSpPr>
              <a:spLocks noChangeArrowheads="1"/>
            </p:cNvSpPr>
            <p:nvPr/>
          </p:nvSpPr>
          <p:spPr bwMode="auto">
            <a:xfrm>
              <a:off x="7049" y="7164"/>
              <a:ext cx="804" cy="483"/>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1" name="AutoShape 29"/>
            <p:cNvSpPr>
              <a:spLocks noChangeArrowheads="1"/>
            </p:cNvSpPr>
            <p:nvPr/>
          </p:nvSpPr>
          <p:spPr bwMode="auto">
            <a:xfrm>
              <a:off x="8054" y="7808"/>
              <a:ext cx="804" cy="483"/>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错误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2" name="AutoShape 28"/>
            <p:cNvSpPr>
              <a:spLocks noChangeArrowheads="1"/>
            </p:cNvSpPr>
            <p:nvPr/>
          </p:nvSpPr>
          <p:spPr bwMode="auto">
            <a:xfrm>
              <a:off x="9461" y="7647"/>
              <a:ext cx="402" cy="644"/>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错</a:t>
              </a:r>
            </a:p>
            <a:p>
              <a:pPr indent="0"/>
              <a:r>
                <a:rPr kumimoji="0" lang="zh-CN" altLang="zh-CN" sz="1400" dirty="0">
                  <a:latin typeface="Times New Roman" panose="02020603050405020304" pitchFamily="18" charset="0"/>
                  <a:cs typeface="Times New Roman" panose="02020603050405020304" pitchFamily="18" charset="0"/>
                </a:rPr>
                <a:t>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23" name="Line 27"/>
            <p:cNvSpPr>
              <a:spLocks noChangeShapeType="1"/>
            </p:cNvSpPr>
            <p:nvPr/>
          </p:nvSpPr>
          <p:spPr bwMode="auto">
            <a:xfrm flipV="1">
              <a:off x="6647" y="7647"/>
              <a:ext cx="402"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Line 26"/>
            <p:cNvSpPr>
              <a:spLocks noChangeShapeType="1"/>
            </p:cNvSpPr>
            <p:nvPr/>
          </p:nvSpPr>
          <p:spPr bwMode="auto">
            <a:xfrm>
              <a:off x="7451" y="7647"/>
              <a:ext cx="603"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Line 25"/>
            <p:cNvSpPr>
              <a:spLocks noChangeShapeType="1"/>
            </p:cNvSpPr>
            <p:nvPr/>
          </p:nvSpPr>
          <p:spPr bwMode="auto">
            <a:xfrm>
              <a:off x="8858" y="7969"/>
              <a:ext cx="603"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Rectangle 24"/>
            <p:cNvSpPr>
              <a:spLocks noChangeArrowheads="1"/>
            </p:cNvSpPr>
            <p:nvPr/>
          </p:nvSpPr>
          <p:spPr bwMode="auto">
            <a:xfrm>
              <a:off x="2024" y="6681"/>
              <a:ext cx="7839" cy="193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Line 23"/>
            <p:cNvSpPr>
              <a:spLocks noChangeShapeType="1"/>
            </p:cNvSpPr>
            <p:nvPr/>
          </p:nvSpPr>
          <p:spPr bwMode="auto">
            <a:xfrm>
              <a:off x="5642" y="7808"/>
              <a:ext cx="0"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AutoShape 22"/>
            <p:cNvSpPr>
              <a:spLocks noChangeArrowheads="1"/>
            </p:cNvSpPr>
            <p:nvPr/>
          </p:nvSpPr>
          <p:spPr bwMode="auto">
            <a:xfrm>
              <a:off x="7451" y="7808"/>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传播</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9" name="AutoShape 21"/>
            <p:cNvSpPr>
              <a:spLocks noChangeArrowheads="1"/>
            </p:cNvSpPr>
            <p:nvPr/>
          </p:nvSpPr>
          <p:spPr bwMode="auto">
            <a:xfrm>
              <a:off x="8858" y="7486"/>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传播</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dirty="0">
                <a:cs typeface="Times New Roman" panose="02020603050405020304" pitchFamily="18" charset="0"/>
              </a:endParaRPr>
            </a:p>
          </p:txBody>
        </p:sp>
        <p:sp>
          <p:nvSpPr>
            <p:cNvPr id="30" name="AutoShape 20"/>
            <p:cNvSpPr>
              <a:spLocks noChangeArrowheads="1"/>
            </p:cNvSpPr>
            <p:nvPr/>
          </p:nvSpPr>
          <p:spPr bwMode="auto">
            <a:xfrm>
              <a:off x="5240" y="6681"/>
              <a:ext cx="1206"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服务接口</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1" name="Line 19"/>
            <p:cNvSpPr>
              <a:spLocks noChangeShapeType="1"/>
            </p:cNvSpPr>
            <p:nvPr/>
          </p:nvSpPr>
          <p:spPr bwMode="auto">
            <a:xfrm>
              <a:off x="2828" y="8935"/>
              <a:ext cx="281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Line 18"/>
            <p:cNvSpPr>
              <a:spLocks noChangeShapeType="1"/>
            </p:cNvSpPr>
            <p:nvPr/>
          </p:nvSpPr>
          <p:spPr bwMode="auto">
            <a:xfrm>
              <a:off x="5642" y="8935"/>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Line 17"/>
            <p:cNvSpPr>
              <a:spLocks noChangeShapeType="1"/>
            </p:cNvSpPr>
            <p:nvPr/>
          </p:nvSpPr>
          <p:spPr bwMode="auto">
            <a:xfrm>
              <a:off x="5642" y="9257"/>
              <a:ext cx="100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Freeform 16"/>
            <p:cNvSpPr>
              <a:spLocks/>
            </p:cNvSpPr>
            <p:nvPr/>
          </p:nvSpPr>
          <p:spPr bwMode="auto">
            <a:xfrm>
              <a:off x="5642" y="9579"/>
              <a:ext cx="4020" cy="322"/>
            </a:xfrm>
            <a:custGeom>
              <a:avLst/>
              <a:gdLst>
                <a:gd name="T0" fmla="*/ 0 w 4020"/>
                <a:gd name="T1" fmla="*/ 0 h 322"/>
                <a:gd name="T2" fmla="*/ 4020 w 4020"/>
                <a:gd name="T3" fmla="*/ 0 h 322"/>
                <a:gd name="T4" fmla="*/ 4020 w 4020"/>
                <a:gd name="T5" fmla="*/ 322 h 322"/>
              </a:gdLst>
              <a:ahLst/>
              <a:cxnLst>
                <a:cxn ang="0">
                  <a:pos x="T0" y="T1"/>
                </a:cxn>
                <a:cxn ang="0">
                  <a:pos x="T2" y="T3"/>
                </a:cxn>
                <a:cxn ang="0">
                  <a:pos x="T4" y="T5"/>
                </a:cxn>
              </a:cxnLst>
              <a:rect l="0" t="0" r="r" b="b"/>
              <a:pathLst>
                <a:path w="4020" h="322">
                  <a:moveTo>
                    <a:pt x="0" y="0"/>
                  </a:moveTo>
                  <a:lnTo>
                    <a:pt x="4020" y="0"/>
                  </a:lnTo>
                  <a:lnTo>
                    <a:pt x="4020" y="32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Line 15"/>
            <p:cNvSpPr>
              <a:spLocks noChangeShapeType="1"/>
            </p:cNvSpPr>
            <p:nvPr/>
          </p:nvSpPr>
          <p:spPr bwMode="auto">
            <a:xfrm>
              <a:off x="9662" y="9901"/>
              <a:ext cx="6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AutoShape 14"/>
            <p:cNvSpPr>
              <a:spLocks noChangeArrowheads="1"/>
            </p:cNvSpPr>
            <p:nvPr/>
          </p:nvSpPr>
          <p:spPr bwMode="auto">
            <a:xfrm>
              <a:off x="1823" y="8774"/>
              <a:ext cx="1206" cy="805"/>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b="1" dirty="0">
                  <a:latin typeface="Times New Roman" panose="02020603050405020304" pitchFamily="18" charset="0"/>
                  <a:cs typeface="Times New Roman" panose="02020603050405020304" pitchFamily="18" charset="0"/>
                </a:rPr>
                <a:t>部件</a:t>
              </a:r>
              <a:r>
                <a:rPr kumimoji="0" lang="en-US" altLang="zh-CN" sz="1400" b="1" dirty="0">
                  <a:latin typeface="Times New Roman" panose="02020603050405020304" pitchFamily="18" charset="0"/>
                  <a:cs typeface="Times New Roman" panose="02020603050405020304" pitchFamily="18" charset="0"/>
                </a:rPr>
                <a:t>A</a:t>
              </a:r>
              <a:r>
                <a:rPr kumimoji="0" lang="zh-CN" altLang="en-US" sz="1400" b="1" dirty="0">
                  <a:latin typeface="Times New Roman" panose="02020603050405020304" pitchFamily="18" charset="0"/>
                  <a:cs typeface="Times New Roman" panose="02020603050405020304" pitchFamily="18" charset="0"/>
                </a:rPr>
                <a:t>的</a:t>
              </a:r>
            </a:p>
            <a:p>
              <a:pPr indent="0"/>
              <a:r>
                <a:rPr kumimoji="0" lang="zh-CN" altLang="en-US" sz="1400" b="1" dirty="0">
                  <a:latin typeface="Times New Roman" panose="02020603050405020304" pitchFamily="18" charset="0"/>
                  <a:cs typeface="Times New Roman" panose="02020603050405020304" pitchFamily="18" charset="0"/>
                </a:rPr>
                <a:t>服务状态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endParaRPr>
            </a:p>
          </p:txBody>
        </p:sp>
        <p:sp>
          <p:nvSpPr>
            <p:cNvPr id="37" name="AutoShape 13"/>
            <p:cNvSpPr>
              <a:spLocks noChangeArrowheads="1"/>
            </p:cNvSpPr>
            <p:nvPr/>
          </p:nvSpPr>
          <p:spPr bwMode="auto">
            <a:xfrm>
              <a:off x="3632" y="9418"/>
              <a:ext cx="1206" cy="644"/>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latinLnBrk="0">
                <a:lnSpc>
                  <a:spcPct val="100000"/>
                </a:lnSpc>
                <a:buClrTx/>
                <a:buSzTx/>
                <a:buFontTx/>
                <a:buNone/>
                <a:tabLst/>
              </a:pPr>
              <a:r>
                <a:rPr kumimoji="0" lang="zh-CN" altLang="zh-CN" sz="1400" b="1" dirty="0">
                  <a:latin typeface="Times New Roman" panose="02020603050405020304" pitchFamily="18" charset="0"/>
                  <a:cs typeface="Times New Roman" panose="02020603050405020304" pitchFamily="18" charset="0"/>
                </a:rPr>
                <a:t>部件</a:t>
              </a:r>
              <a:r>
                <a:rPr kumimoji="0" lang="en-US" altLang="zh-CN" sz="1400" b="1" dirty="0">
                  <a:latin typeface="Times New Roman" panose="02020603050405020304" pitchFamily="18" charset="0"/>
                  <a:cs typeface="Times New Roman" panose="02020603050405020304" pitchFamily="18" charset="0"/>
                </a:rPr>
                <a:t>B</a:t>
              </a:r>
              <a:r>
                <a:rPr kumimoji="0" lang="zh-CN" altLang="en-US" sz="1400" b="1" dirty="0">
                  <a:latin typeface="Times New Roman" panose="02020603050405020304" pitchFamily="18" charset="0"/>
                  <a:cs typeface="Times New Roman" panose="02020603050405020304" pitchFamily="18" charset="0"/>
                </a:rPr>
                <a:t>的</a:t>
              </a:r>
            </a:p>
            <a:p>
              <a:pPr marL="0" marR="0" lvl="0" indent="0" defTabSz="914400" latinLnBrk="0">
                <a:lnSpc>
                  <a:spcPct val="100000"/>
                </a:lnSpc>
                <a:buClrTx/>
                <a:buSzTx/>
                <a:buFontTx/>
                <a:buNone/>
                <a:tabLst/>
              </a:pPr>
              <a:r>
                <a:rPr kumimoji="0" lang="zh-CN" altLang="en-US" sz="1400" b="1" dirty="0">
                  <a:latin typeface="Times New Roman" panose="02020603050405020304" pitchFamily="18" charset="0"/>
                  <a:cs typeface="Times New Roman" panose="02020603050405020304" pitchFamily="18" charset="0"/>
                </a:rPr>
                <a:t>服务状态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endParaRPr>
            </a:p>
          </p:txBody>
        </p:sp>
        <p:sp>
          <p:nvSpPr>
            <p:cNvPr id="38" name="AutoShape 12"/>
            <p:cNvSpPr>
              <a:spLocks noChangeArrowheads="1"/>
            </p:cNvSpPr>
            <p:nvPr/>
          </p:nvSpPr>
          <p:spPr bwMode="auto">
            <a:xfrm>
              <a:off x="3431" y="8935"/>
              <a:ext cx="1206"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正常服务</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9" name="AutoShape 11"/>
            <p:cNvSpPr>
              <a:spLocks noChangeArrowheads="1"/>
            </p:cNvSpPr>
            <p:nvPr/>
          </p:nvSpPr>
          <p:spPr bwMode="auto">
            <a:xfrm>
              <a:off x="7049" y="9579"/>
              <a:ext cx="1407"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正常服务</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0" name="AutoShape 10"/>
            <p:cNvSpPr>
              <a:spLocks noChangeArrowheads="1"/>
            </p:cNvSpPr>
            <p:nvPr/>
          </p:nvSpPr>
          <p:spPr bwMode="auto">
            <a:xfrm>
              <a:off x="9461" y="8935"/>
              <a:ext cx="1005" cy="644"/>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不正常</a:t>
              </a:r>
            </a:p>
            <a:p>
              <a:pPr indent="0"/>
              <a:r>
                <a:rPr kumimoji="0" lang="zh-CN" altLang="zh-CN" sz="1400" dirty="0">
                  <a:latin typeface="Times New Roman" panose="02020603050405020304" pitchFamily="18" charset="0"/>
                  <a:cs typeface="Times New Roman" panose="02020603050405020304" pitchFamily="18" charset="0"/>
                </a:rPr>
                <a:t>服务</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41" name="AutoShape 9"/>
            <p:cNvSpPr>
              <a:spLocks noChangeArrowheads="1"/>
            </p:cNvSpPr>
            <p:nvPr/>
          </p:nvSpPr>
          <p:spPr bwMode="auto">
            <a:xfrm>
              <a:off x="5843" y="8613"/>
              <a:ext cx="1005" cy="644"/>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不正常</a:t>
              </a:r>
            </a:p>
            <a:p>
              <a:pPr indent="0"/>
              <a:r>
                <a:rPr kumimoji="0" lang="zh-CN" altLang="zh-CN" sz="1400" dirty="0">
                  <a:latin typeface="Times New Roman" panose="02020603050405020304" pitchFamily="18" charset="0"/>
                  <a:cs typeface="Times New Roman" panose="02020603050405020304" pitchFamily="18" charset="0"/>
                </a:rPr>
                <a:t>服务</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42" name="AutoShape 8"/>
            <p:cNvSpPr>
              <a:spLocks noChangeArrowheads="1"/>
            </p:cNvSpPr>
            <p:nvPr/>
          </p:nvSpPr>
          <p:spPr bwMode="auto">
            <a:xfrm>
              <a:off x="3632" y="6681"/>
              <a:ext cx="1206"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defTabSz="914400" eaLnBrk="0" latinLnBrk="0" hangingPunct="0">
                <a:lnSpc>
                  <a:spcPct val="100000"/>
                </a:lnSpc>
                <a:buClrTx/>
                <a:buSzTx/>
                <a:buFontTx/>
                <a:buNone/>
                <a:tabLst/>
              </a:pPr>
              <a:r>
                <a:rPr kumimoji="0" lang="zh-CN" altLang="zh-CN" sz="1400" b="1" dirty="0">
                  <a:cs typeface="Times New Roman" panose="02020603050405020304" pitchFamily="18" charset="0"/>
                </a:rPr>
                <a:t>部件</a:t>
              </a:r>
              <a:r>
                <a:rPr kumimoji="0" lang="en-US" altLang="zh-CN" sz="1400" b="1" dirty="0">
                  <a:cs typeface="Times New Roman" panose="02020603050405020304" pitchFamily="18" charset="0"/>
                </a:rPr>
                <a:t>A</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3" name="AutoShape 7"/>
            <p:cNvSpPr>
              <a:spLocks noChangeArrowheads="1"/>
            </p:cNvSpPr>
            <p:nvPr/>
          </p:nvSpPr>
          <p:spPr bwMode="auto">
            <a:xfrm>
              <a:off x="8054" y="6681"/>
              <a:ext cx="1005"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defTabSz="914400" eaLnBrk="0" latinLnBrk="0" hangingPunct="0">
                <a:lnSpc>
                  <a:spcPct val="100000"/>
                </a:lnSpc>
                <a:buClrTx/>
                <a:buSzTx/>
                <a:buFontTx/>
                <a:buNone/>
                <a:tabLst/>
              </a:pPr>
              <a:r>
                <a:rPr kumimoji="0" lang="zh-CN" altLang="zh-CN" sz="1400" b="1" dirty="0">
                  <a:cs typeface="Times New Roman" panose="02020603050405020304" pitchFamily="18" charset="0"/>
                </a:rPr>
                <a:t>部件</a:t>
              </a:r>
              <a:r>
                <a:rPr kumimoji="0" lang="en-US" altLang="zh-CN" sz="1400" b="1" dirty="0">
                  <a:cs typeface="Times New Roman" panose="02020603050405020304" pitchFamily="18" charset="0"/>
                </a:rPr>
                <a:t>B</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4" name="AutoShape 6"/>
            <p:cNvSpPr>
              <a:spLocks noChangeArrowheads="1"/>
            </p:cNvSpPr>
            <p:nvPr/>
          </p:nvSpPr>
          <p:spPr bwMode="auto">
            <a:xfrm>
              <a:off x="6446" y="7325"/>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传播</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5" name="AutoShape 5"/>
            <p:cNvSpPr>
              <a:spLocks noChangeArrowheads="1"/>
            </p:cNvSpPr>
            <p:nvPr/>
          </p:nvSpPr>
          <p:spPr bwMode="auto">
            <a:xfrm>
              <a:off x="5039" y="8935"/>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故障</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6" name="AutoShape 4"/>
            <p:cNvSpPr>
              <a:spLocks noChangeArrowheads="1"/>
            </p:cNvSpPr>
            <p:nvPr/>
          </p:nvSpPr>
          <p:spPr bwMode="auto">
            <a:xfrm>
              <a:off x="9059" y="9579"/>
              <a:ext cx="804" cy="483"/>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故障</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7" name="AutoShape 3"/>
            <p:cNvSpPr>
              <a:spLocks noChangeArrowheads="1"/>
            </p:cNvSpPr>
            <p:nvPr/>
          </p:nvSpPr>
          <p:spPr bwMode="auto">
            <a:xfrm>
              <a:off x="5240" y="7808"/>
              <a:ext cx="402" cy="644"/>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错</a:t>
              </a:r>
            </a:p>
            <a:p>
              <a:pPr indent="0"/>
              <a:r>
                <a:rPr kumimoji="0" lang="zh-CN" altLang="zh-CN" sz="1400" dirty="0">
                  <a:latin typeface="Times New Roman" panose="02020603050405020304" pitchFamily="18" charset="0"/>
                  <a:cs typeface="Times New Roman" panose="02020603050405020304" pitchFamily="18" charset="0"/>
                </a:rPr>
                <a:t>误</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48" name="AutoShape 2"/>
            <p:cNvSpPr>
              <a:spLocks noChangeArrowheads="1"/>
            </p:cNvSpPr>
            <p:nvPr/>
          </p:nvSpPr>
          <p:spPr bwMode="auto">
            <a:xfrm>
              <a:off x="9260" y="6681"/>
              <a:ext cx="1190" cy="644"/>
            </a:xfrm>
            <a:prstGeom prst="roundRect">
              <a:avLst>
                <a:gd name="adj" fmla="val 16667"/>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服务接口</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计算机系统错误的例子</a:t>
            </a:r>
          </a:p>
        </p:txBody>
      </p:sp>
      <p:sp>
        <p:nvSpPr>
          <p:cNvPr id="8195" name="内容占位符 2"/>
          <p:cNvSpPr>
            <a:spLocks noGrp="1"/>
          </p:cNvSpPr>
          <p:nvPr>
            <p:ph idx="1"/>
          </p:nvPr>
        </p:nvSpPr>
        <p:spPr>
          <a:xfrm>
            <a:off x="1143000" y="1295400"/>
            <a:ext cx="7705165" cy="5029200"/>
          </a:xfrm>
        </p:spPr>
        <p:txBody>
          <a:bodyPr/>
          <a:lstStyle/>
          <a:p>
            <a:pPr>
              <a:buFontTx/>
              <a:buNone/>
            </a:pPr>
            <a:r>
              <a:rPr lang="en-US" altLang="zh-CN" sz="2400" dirty="0" smtClean="0"/>
              <a:t>1</a:t>
            </a:r>
            <a:r>
              <a:rPr lang="zh-CN" altLang="en-US" sz="2400" dirty="0" smtClean="0"/>
              <a:t>）程序员</a:t>
            </a:r>
            <a:r>
              <a:rPr lang="en-US" altLang="zh-CN" sz="2400" dirty="0" smtClean="0"/>
              <a:t>(</a:t>
            </a:r>
            <a:r>
              <a:rPr lang="zh-CN" altLang="en-US" sz="2400" dirty="0" smtClean="0"/>
              <a:t>开发人员</a:t>
            </a:r>
            <a:r>
              <a:rPr lang="en-US" altLang="zh-CN" sz="2400" dirty="0" smtClean="0"/>
              <a:t>)</a:t>
            </a:r>
            <a:r>
              <a:rPr lang="zh-CN" altLang="en-US" sz="2400" dirty="0" smtClean="0"/>
              <a:t>的工作中的缺陷，例如，程序代码缺陷或数据定义错误。这些缺陷没有在评审和测试等工作中被发现。</a:t>
            </a:r>
          </a:p>
          <a:p>
            <a:pPr>
              <a:buFontTx/>
              <a:buNone/>
            </a:pPr>
            <a:r>
              <a:rPr lang="en-US" altLang="zh-CN" sz="2400" dirty="0" smtClean="0"/>
              <a:t>2</a:t>
            </a:r>
            <a:r>
              <a:rPr lang="zh-CN" altLang="en-US" sz="2400" dirty="0" smtClean="0"/>
              <a:t>）硬件设计或生产的缺陷，例如，集成电路模块中的线路短路，导致逻辑的布尔值失效，或电路功能变化。只要该缺陷未被激活，处于休眠状态的短路不会发生错误。</a:t>
            </a:r>
          </a:p>
          <a:p>
            <a:pPr>
              <a:buFontTx/>
              <a:buNone/>
            </a:pPr>
            <a:r>
              <a:rPr lang="en-US" altLang="zh-CN" sz="2400" dirty="0" smtClean="0"/>
              <a:t>3</a:t>
            </a:r>
            <a:r>
              <a:rPr lang="zh-CN" altLang="en-US" sz="2400" dirty="0" smtClean="0"/>
              <a:t>）系统的使用和操作人员的做了不恰当的人机交互动作，例如，输入的值超界，企图改变系统数据处理结果，而导致的错误。</a:t>
            </a:r>
          </a:p>
          <a:p>
            <a:pPr>
              <a:buFontTx/>
              <a:buNone/>
            </a:pPr>
            <a:r>
              <a:rPr lang="en-US" altLang="zh-CN" sz="2400" dirty="0" smtClean="0"/>
              <a:t>4</a:t>
            </a:r>
            <a:r>
              <a:rPr lang="zh-CN" altLang="en-US" sz="2400" dirty="0" smtClean="0"/>
              <a:t>）系统的操作手册或维护手册上的缺陷导致操作人员不正确的操作。</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故障和错误的现象和原因</a:t>
            </a:r>
          </a:p>
        </p:txBody>
      </p:sp>
      <p:sp>
        <p:nvSpPr>
          <p:cNvPr id="2" name="矩形 1"/>
          <p:cNvSpPr/>
          <p:nvPr/>
        </p:nvSpPr>
        <p:spPr>
          <a:xfrm>
            <a:off x="1963656" y="5647128"/>
            <a:ext cx="5483111" cy="461665"/>
          </a:xfrm>
          <a:prstGeom prst="rect">
            <a:avLst/>
          </a:prstGeom>
        </p:spPr>
        <p:txBody>
          <a:bodyPr wrap="square">
            <a:spAutoFit/>
          </a:bodyPr>
          <a:lstStyle/>
          <a:p>
            <a:r>
              <a:rPr lang="en-US" altLang="zh-CN" dirty="0"/>
              <a:t>Jean-Claude </a:t>
            </a:r>
            <a:r>
              <a:rPr lang="en-US" altLang="zh-CN" dirty="0" err="1"/>
              <a:t>Laprie</a:t>
            </a:r>
            <a:r>
              <a:rPr lang="zh-CN" altLang="zh-CN" dirty="0" smtClean="0">
                <a:cs typeface="Times New Roman" panose="02020603050405020304" pitchFamily="18" charset="0"/>
              </a:rPr>
              <a:t>等</a:t>
            </a:r>
            <a:r>
              <a:rPr lang="zh-CN" altLang="en-US" dirty="0" smtClean="0">
                <a:cs typeface="Times New Roman" panose="02020603050405020304" pitchFamily="18" charset="0"/>
              </a:rPr>
              <a:t>的</a:t>
            </a:r>
            <a:r>
              <a:rPr lang="zh-CN" altLang="zh-CN" dirty="0" smtClean="0">
                <a:cs typeface="Times New Roman" panose="02020603050405020304" pitchFamily="18" charset="0"/>
              </a:rPr>
              <a:t>故障</a:t>
            </a:r>
            <a:r>
              <a:rPr lang="en-US" altLang="zh-CN" dirty="0" smtClean="0">
                <a:cs typeface="Times New Roman" panose="02020603050405020304" pitchFamily="18" charset="0"/>
              </a:rPr>
              <a:t>/</a:t>
            </a:r>
            <a:r>
              <a:rPr lang="zh-CN" altLang="zh-CN" dirty="0" smtClean="0">
                <a:cs typeface="Times New Roman" panose="02020603050405020304" pitchFamily="18" charset="0"/>
              </a:rPr>
              <a:t>错误</a:t>
            </a:r>
            <a:r>
              <a:rPr lang="zh-CN" altLang="en-US" dirty="0" smtClean="0">
                <a:cs typeface="Times New Roman" panose="02020603050405020304" pitchFamily="18" charset="0"/>
              </a:rPr>
              <a:t>分</a:t>
            </a:r>
            <a:r>
              <a:rPr lang="zh-CN" altLang="zh-CN" dirty="0" smtClean="0">
                <a:cs typeface="Times New Roman" panose="02020603050405020304" pitchFamily="18" charset="0"/>
              </a:rPr>
              <a:t>类</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820477830"/>
              </p:ext>
            </p:extLst>
          </p:nvPr>
        </p:nvGraphicFramePr>
        <p:xfrm>
          <a:off x="1045557" y="1939452"/>
          <a:ext cx="7967285" cy="3129280"/>
        </p:xfrm>
        <a:graphic>
          <a:graphicData uri="http://schemas.openxmlformats.org/drawingml/2006/table">
            <a:tbl>
              <a:tblPr firstRow="1" firstCol="1" lastRow="1" lastCol="1" bandRow="1" bandCol="1"/>
              <a:tblGrid>
                <a:gridCol w="695050">
                  <a:extLst>
                    <a:ext uri="{9D8B030D-6E8A-4147-A177-3AD203B41FA5}">
                      <a16:colId xmlns:a16="http://schemas.microsoft.com/office/drawing/2014/main" val="3181981778"/>
                    </a:ext>
                  </a:extLst>
                </a:gridCol>
                <a:gridCol w="590895">
                  <a:extLst>
                    <a:ext uri="{9D8B030D-6E8A-4147-A177-3AD203B41FA5}">
                      <a16:colId xmlns:a16="http://schemas.microsoft.com/office/drawing/2014/main" val="4107011596"/>
                    </a:ext>
                  </a:extLst>
                </a:gridCol>
                <a:gridCol w="590895">
                  <a:extLst>
                    <a:ext uri="{9D8B030D-6E8A-4147-A177-3AD203B41FA5}">
                      <a16:colId xmlns:a16="http://schemas.microsoft.com/office/drawing/2014/main" val="2170722253"/>
                    </a:ext>
                  </a:extLst>
                </a:gridCol>
                <a:gridCol w="725986">
                  <a:extLst>
                    <a:ext uri="{9D8B030D-6E8A-4147-A177-3AD203B41FA5}">
                      <a16:colId xmlns:a16="http://schemas.microsoft.com/office/drawing/2014/main" val="2991920645"/>
                    </a:ext>
                  </a:extLst>
                </a:gridCol>
                <a:gridCol w="630081">
                  <a:extLst>
                    <a:ext uri="{9D8B030D-6E8A-4147-A177-3AD203B41FA5}">
                      <a16:colId xmlns:a16="http://schemas.microsoft.com/office/drawing/2014/main" val="216538525"/>
                    </a:ext>
                  </a:extLst>
                </a:gridCol>
                <a:gridCol w="790954">
                  <a:extLst>
                    <a:ext uri="{9D8B030D-6E8A-4147-A177-3AD203B41FA5}">
                      <a16:colId xmlns:a16="http://schemas.microsoft.com/office/drawing/2014/main" val="3109832730"/>
                    </a:ext>
                  </a:extLst>
                </a:gridCol>
                <a:gridCol w="695050">
                  <a:extLst>
                    <a:ext uri="{9D8B030D-6E8A-4147-A177-3AD203B41FA5}">
                      <a16:colId xmlns:a16="http://schemas.microsoft.com/office/drawing/2014/main" val="808990075"/>
                    </a:ext>
                  </a:extLst>
                </a:gridCol>
                <a:gridCol w="636744">
                  <a:extLst>
                    <a:ext uri="{9D8B030D-6E8A-4147-A177-3AD203B41FA5}">
                      <a16:colId xmlns:a16="http://schemas.microsoft.com/office/drawing/2014/main" val="2041470578"/>
                    </a:ext>
                  </a:extLst>
                </a:gridCol>
                <a:gridCol w="585479">
                  <a:extLst>
                    <a:ext uri="{9D8B030D-6E8A-4147-A177-3AD203B41FA5}">
                      <a16:colId xmlns:a16="http://schemas.microsoft.com/office/drawing/2014/main" val="2844907010"/>
                    </a:ext>
                  </a:extLst>
                </a:gridCol>
                <a:gridCol w="638106">
                  <a:extLst>
                    <a:ext uri="{9D8B030D-6E8A-4147-A177-3AD203B41FA5}">
                      <a16:colId xmlns:a16="http://schemas.microsoft.com/office/drawing/2014/main" val="1162153273"/>
                    </a:ext>
                  </a:extLst>
                </a:gridCol>
                <a:gridCol w="1388045">
                  <a:extLst>
                    <a:ext uri="{9D8B030D-6E8A-4147-A177-3AD203B41FA5}">
                      <a16:colId xmlns:a16="http://schemas.microsoft.com/office/drawing/2014/main" val="3885562717"/>
                    </a:ext>
                  </a:extLst>
                </a:gridCol>
              </a:tblGrid>
              <a:tr h="0">
                <a:tc gridSpan="10">
                  <a:txBody>
                    <a:bodyPr/>
                    <a:lstStyle/>
                    <a:p>
                      <a:pPr indent="269875" algn="ctr">
                        <a:lnSpc>
                          <a:spcPts val="1660"/>
                        </a:lnSpc>
                        <a:spcAft>
                          <a:spcPts val="0"/>
                        </a:spcAft>
                      </a:pPr>
                      <a:r>
                        <a:rPr lang="zh-CN" sz="1400" b="1">
                          <a:effectLst/>
                          <a:latin typeface="Times New Roman" panose="02020603050405020304" pitchFamily="18" charset="0"/>
                          <a:ea typeface="宋体" panose="02010600030101010101" pitchFamily="2" charset="-122"/>
                        </a:rPr>
                        <a:t> 系统故障</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a:txBody>
                    <a:bodyPr/>
                    <a:lstStyle/>
                    <a:p>
                      <a:pPr indent="269875" algn="just">
                        <a:lnSpc>
                          <a:spcPts val="1660"/>
                        </a:lnSpc>
                        <a:spcAft>
                          <a:spcPts val="0"/>
                        </a:spcAft>
                      </a:pPr>
                      <a:r>
                        <a:rPr lang="en-US" sz="1400" b="1">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328297"/>
                  </a:ext>
                </a:extLst>
              </a:tr>
              <a:tr h="0">
                <a:tc gridSpan="2">
                  <a:txBody>
                    <a:bodyPr/>
                    <a:lstStyle/>
                    <a:p>
                      <a:pPr indent="0" algn="ctr">
                        <a:lnSpc>
                          <a:spcPct val="100000"/>
                        </a:lnSpc>
                        <a:spcAft>
                          <a:spcPts val="0"/>
                        </a:spcAft>
                      </a:pPr>
                      <a:r>
                        <a:rPr lang="zh-CN" sz="1400" b="1" dirty="0">
                          <a:effectLst/>
                          <a:latin typeface="Times New Roman" panose="02020603050405020304" pitchFamily="18" charset="0"/>
                          <a:ea typeface="宋体" panose="02010600030101010101" pitchFamily="2" charset="-122"/>
                        </a:rPr>
                        <a:t>本质</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现象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系统界限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制造</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r>
                        <a:rPr lang="zh-CN" sz="1400" b="1" kern="1200" dirty="0">
                          <a:solidFill>
                            <a:schemeClr val="tx1"/>
                          </a:solidFill>
                          <a:effectLst/>
                          <a:latin typeface="Times New Roman" panose="02020603050405020304" pitchFamily="18" charset="0"/>
                          <a:ea typeface="宋体" panose="02010600030101010101" pitchFamily="2" charset="-122"/>
                          <a:cs typeface="+mn-cs"/>
                        </a:rPr>
                        <a:t>开发</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r>
                        <a:rPr lang="zh-CN" sz="1400" b="1" kern="1200" dirty="0">
                          <a:solidFill>
                            <a:schemeClr val="tx1"/>
                          </a:solidFill>
                          <a:effectLst/>
                          <a:latin typeface="Times New Roman" panose="02020603050405020304" pitchFamily="18" charset="0"/>
                          <a:ea typeface="宋体" panose="02010600030101010101" pitchFamily="2" charset="-122"/>
                          <a:cs typeface="+mn-cs"/>
                        </a:rPr>
                        <a:t>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持续性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164087940"/>
                  </a:ext>
                </a:extLst>
              </a:tr>
              <a:tr h="0">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偶然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故意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物理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人为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内部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外部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永久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临时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66367684"/>
                  </a:ext>
                </a:extLst>
              </a:tr>
              <a:tr h="0">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物理故障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12615"/>
                  </a:ext>
                </a:extLst>
              </a:tr>
              <a:tr h="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214909179"/>
                  </a:ext>
                </a:extLst>
              </a:tr>
              <a:tr h="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瞬时故障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3218507"/>
                  </a:ext>
                </a:extLst>
              </a:tr>
              <a:tr h="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周期性故障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08258"/>
                  </a:ext>
                </a:extLst>
              </a:tr>
              <a:tr h="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721248343"/>
                  </a:ext>
                </a:extLst>
              </a:tr>
              <a:tr h="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设计故障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337285"/>
                  </a:ext>
                </a:extLst>
              </a:tr>
              <a:tr h="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交互作用故障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922205"/>
                  </a:ext>
                </a:extLst>
              </a:tr>
              <a:tr h="35306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有意的恶意错误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593560"/>
                  </a:ext>
                </a:extLst>
              </a:tr>
              <a:tr h="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X</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有意的非恶意错误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003958"/>
                  </a:ext>
                </a:extLst>
              </a:tr>
              <a:tr h="129540">
                <a:tc>
                  <a:txBody>
                    <a:bodyPr/>
                    <a:lstStyle/>
                    <a:p>
                      <a:pPr marL="0" indent="0" algn="ctr"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 </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 </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X</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干扰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78081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2.1.3 </a:t>
            </a:r>
            <a:r>
              <a:rPr lang="zh-CN" altLang="en-US" smtClean="0"/>
              <a:t>硬件的连续性</a:t>
            </a:r>
          </a:p>
        </p:txBody>
      </p:sp>
      <p:sp>
        <p:nvSpPr>
          <p:cNvPr id="4" name="Rectangle 3"/>
          <p:cNvSpPr txBox="1">
            <a:spLocks noChangeArrowheads="1"/>
          </p:cNvSpPr>
          <p:nvPr/>
        </p:nvSpPr>
        <p:spPr bwMode="auto">
          <a:xfrm>
            <a:off x="851803" y="1180869"/>
            <a:ext cx="4867275" cy="2462674"/>
          </a:xfrm>
          <a:prstGeom prst="rect">
            <a:avLst/>
          </a:prstGeom>
          <a:noFill/>
          <a:ln w="9525">
            <a:noFill/>
            <a:miter lim="800000"/>
            <a:headEnd/>
            <a:tailEnd/>
          </a:ln>
        </p:spPr>
        <p:txBody>
          <a:bodyPr/>
          <a:lstStyle/>
          <a:p>
            <a:pPr marL="342900" indent="-342900">
              <a:lnSpc>
                <a:spcPct val="80000"/>
              </a:lnSpc>
              <a:spcBef>
                <a:spcPct val="20000"/>
              </a:spcBef>
              <a:buFontTx/>
              <a:buChar char="•"/>
              <a:defRPr/>
            </a:pPr>
            <a:r>
              <a:rPr lang="zh-CN" altLang="en-US" kern="0" dirty="0">
                <a:latin typeface="+mn-lt"/>
                <a:ea typeface="+mn-ea"/>
              </a:rPr>
              <a:t>连续系统</a:t>
            </a:r>
            <a:endParaRPr lang="en-GB" altLang="zh-CN" kern="0" dirty="0">
              <a:latin typeface="+mn-lt"/>
              <a:ea typeface="+mn-ea"/>
            </a:endParaRPr>
          </a:p>
          <a:p>
            <a:pPr marL="742950" lvl="1" indent="-285750">
              <a:lnSpc>
                <a:spcPct val="80000"/>
              </a:lnSpc>
              <a:spcBef>
                <a:spcPct val="20000"/>
              </a:spcBef>
              <a:buFontTx/>
              <a:buChar char="–"/>
              <a:defRPr/>
            </a:pPr>
            <a:r>
              <a:rPr lang="zh-CN" altLang="en-US" sz="2000" kern="0" dirty="0">
                <a:latin typeface="+mn-lt"/>
                <a:ea typeface="+mn-ea"/>
              </a:rPr>
              <a:t>至少是一阶可导的</a:t>
            </a:r>
            <a:r>
              <a:rPr lang="en-US" altLang="zh-CN" sz="2000" kern="0" dirty="0">
                <a:latin typeface="+mn-lt"/>
                <a:ea typeface="+mn-ea"/>
              </a:rPr>
              <a:t>, </a:t>
            </a:r>
            <a:endParaRPr lang="en-US" altLang="zh-CN" sz="2000" kern="0" dirty="0" smtClean="0">
              <a:latin typeface="+mn-lt"/>
              <a:ea typeface="+mn-ea"/>
            </a:endParaRPr>
          </a:p>
          <a:p>
            <a:pPr marL="742950" lvl="1" indent="-285750">
              <a:lnSpc>
                <a:spcPct val="80000"/>
              </a:lnSpc>
              <a:spcBef>
                <a:spcPct val="20000"/>
              </a:spcBef>
              <a:buFontTx/>
              <a:buChar char="–"/>
              <a:defRPr/>
            </a:pPr>
            <a:r>
              <a:rPr lang="zh-CN" altLang="en-US" sz="2000" kern="0" dirty="0" smtClean="0">
                <a:latin typeface="+mn-lt"/>
                <a:ea typeface="+mn-ea"/>
              </a:rPr>
              <a:t>多</a:t>
            </a:r>
            <a:r>
              <a:rPr lang="zh-CN" altLang="en-US" sz="2000" kern="0" dirty="0">
                <a:latin typeface="+mn-lt"/>
                <a:ea typeface="+mn-ea"/>
              </a:rPr>
              <a:t>阶可导函数</a:t>
            </a:r>
          </a:p>
          <a:p>
            <a:pPr marL="742950" lvl="1" indent="-285750">
              <a:lnSpc>
                <a:spcPct val="80000"/>
              </a:lnSpc>
              <a:spcBef>
                <a:spcPct val="20000"/>
              </a:spcBef>
              <a:buFontTx/>
              <a:buChar char="–"/>
              <a:defRPr/>
            </a:pPr>
            <a:r>
              <a:rPr lang="zh-CN" altLang="en-US" sz="2000" kern="0" dirty="0">
                <a:latin typeface="+mn-lt"/>
                <a:ea typeface="+mn-ea"/>
              </a:rPr>
              <a:t>其行为遵守小线性的规律</a:t>
            </a:r>
            <a:r>
              <a:rPr lang="en-US" altLang="zh-CN" sz="2000" kern="0" dirty="0">
                <a:latin typeface="+mn-lt"/>
                <a:ea typeface="+mn-ea"/>
              </a:rPr>
              <a:t>, </a:t>
            </a:r>
            <a:r>
              <a:rPr lang="zh-CN" altLang="en-US" sz="2000" kern="0" dirty="0">
                <a:latin typeface="+mn-lt"/>
                <a:ea typeface="+mn-ea"/>
              </a:rPr>
              <a:t>因此</a:t>
            </a:r>
            <a:r>
              <a:rPr lang="en-US" altLang="zh-CN" sz="2000" kern="0" dirty="0">
                <a:latin typeface="+mn-lt"/>
                <a:ea typeface="+mn-ea"/>
              </a:rPr>
              <a:t>,</a:t>
            </a:r>
            <a:r>
              <a:rPr lang="zh-CN" altLang="en-US" sz="2000" kern="0" dirty="0">
                <a:latin typeface="+mn-lt"/>
                <a:ea typeface="+mn-ea"/>
              </a:rPr>
              <a:t>可以用小线性方法预测</a:t>
            </a:r>
          </a:p>
          <a:p>
            <a:pPr marL="285750" indent="-285750">
              <a:lnSpc>
                <a:spcPct val="80000"/>
              </a:lnSpc>
              <a:spcBef>
                <a:spcPct val="20000"/>
              </a:spcBef>
              <a:buFont typeface="Arial" pitchFamily="34" charset="0"/>
              <a:buChar char="•"/>
              <a:defRPr/>
            </a:pPr>
            <a:endParaRPr lang="en-US" altLang="zh-CN" sz="2000" dirty="0"/>
          </a:p>
          <a:p>
            <a:pPr marL="285750" indent="-285750">
              <a:lnSpc>
                <a:spcPct val="80000"/>
              </a:lnSpc>
              <a:spcBef>
                <a:spcPct val="20000"/>
              </a:spcBef>
              <a:buFont typeface="Arial" pitchFamily="34" charset="0"/>
              <a:buChar char="•"/>
              <a:defRPr/>
            </a:pPr>
            <a:r>
              <a:rPr lang="zh-CN" altLang="en-US" dirty="0"/>
              <a:t>通常，硬件是一个物理方式存在连续系统</a:t>
            </a:r>
            <a:r>
              <a:rPr lang="zh-CN" altLang="en-US" dirty="0" smtClean="0"/>
              <a:t>。</a:t>
            </a:r>
            <a:endParaRPr lang="en-US" altLang="zh-CN" dirty="0"/>
          </a:p>
        </p:txBody>
      </p:sp>
      <p:sp>
        <p:nvSpPr>
          <p:cNvPr id="10244" name="Line 4"/>
          <p:cNvSpPr>
            <a:spLocks noChangeShapeType="1"/>
          </p:cNvSpPr>
          <p:nvPr/>
        </p:nvSpPr>
        <p:spPr bwMode="auto">
          <a:xfrm>
            <a:off x="6528253" y="1420813"/>
            <a:ext cx="0" cy="1982787"/>
          </a:xfrm>
          <a:prstGeom prst="line">
            <a:avLst/>
          </a:prstGeom>
          <a:noFill/>
          <a:ln w="9525">
            <a:solidFill>
              <a:schemeClr val="tx1"/>
            </a:solidFill>
            <a:round/>
            <a:headEnd/>
            <a:tailEnd/>
          </a:ln>
        </p:spPr>
        <p:txBody>
          <a:bodyPr/>
          <a:lstStyle/>
          <a:p>
            <a:endParaRPr lang="zh-CN" altLang="en-US"/>
          </a:p>
        </p:txBody>
      </p:sp>
      <p:sp>
        <p:nvSpPr>
          <p:cNvPr id="10245" name="Line 5"/>
          <p:cNvSpPr>
            <a:spLocks noChangeShapeType="1"/>
          </p:cNvSpPr>
          <p:nvPr/>
        </p:nvSpPr>
        <p:spPr bwMode="auto">
          <a:xfrm>
            <a:off x="5359400" y="2841625"/>
            <a:ext cx="3784600" cy="0"/>
          </a:xfrm>
          <a:prstGeom prst="line">
            <a:avLst/>
          </a:prstGeom>
          <a:noFill/>
          <a:ln w="9525">
            <a:solidFill>
              <a:schemeClr val="tx1"/>
            </a:solidFill>
            <a:round/>
            <a:headEnd/>
            <a:tailEnd/>
          </a:ln>
        </p:spPr>
        <p:txBody>
          <a:bodyPr/>
          <a:lstStyle/>
          <a:p>
            <a:endParaRPr lang="zh-CN" altLang="en-US"/>
          </a:p>
        </p:txBody>
      </p:sp>
      <p:sp>
        <p:nvSpPr>
          <p:cNvPr id="10246" name="Freeform 6"/>
          <p:cNvSpPr>
            <a:spLocks/>
          </p:cNvSpPr>
          <p:nvPr/>
        </p:nvSpPr>
        <p:spPr bwMode="auto">
          <a:xfrm>
            <a:off x="6515317" y="1835150"/>
            <a:ext cx="1674812" cy="754063"/>
          </a:xfrm>
          <a:custGeom>
            <a:avLst/>
            <a:gdLst>
              <a:gd name="T0" fmla="*/ 0 w 1055"/>
              <a:gd name="T1" fmla="*/ 2147483647 h 475"/>
              <a:gd name="T2" fmla="*/ 2147483647 w 1055"/>
              <a:gd name="T3" fmla="*/ 2147483647 h 475"/>
              <a:gd name="T4" fmla="*/ 2147483647 w 1055"/>
              <a:gd name="T5" fmla="*/ 2147483647 h 475"/>
              <a:gd name="T6" fmla="*/ 0 60000 65536"/>
              <a:gd name="T7" fmla="*/ 0 60000 65536"/>
              <a:gd name="T8" fmla="*/ 0 60000 65536"/>
              <a:gd name="T9" fmla="*/ 0 w 1055"/>
              <a:gd name="T10" fmla="*/ 0 h 475"/>
              <a:gd name="T11" fmla="*/ 1055 w 1055"/>
              <a:gd name="T12" fmla="*/ 475 h 475"/>
            </a:gdLst>
            <a:ahLst/>
            <a:cxnLst>
              <a:cxn ang="T6">
                <a:pos x="T0" y="T1"/>
              </a:cxn>
              <a:cxn ang="T7">
                <a:pos x="T2" y="T3"/>
              </a:cxn>
              <a:cxn ang="T8">
                <a:pos x="T4" y="T5"/>
              </a:cxn>
            </a:cxnLst>
            <a:rect l="T9" t="T10" r="T11" b="T12"/>
            <a:pathLst>
              <a:path w="1055" h="475">
                <a:moveTo>
                  <a:pt x="0" y="475"/>
                </a:moveTo>
                <a:cubicBezTo>
                  <a:pt x="111" y="295"/>
                  <a:pt x="223" y="116"/>
                  <a:pt x="399" y="58"/>
                </a:cubicBezTo>
                <a:cubicBezTo>
                  <a:pt x="575" y="0"/>
                  <a:pt x="815" y="64"/>
                  <a:pt x="1055" y="129"/>
                </a:cubicBezTo>
              </a:path>
            </a:pathLst>
          </a:custGeom>
          <a:noFill/>
          <a:ln w="9525">
            <a:solidFill>
              <a:schemeClr val="tx1"/>
            </a:solidFill>
            <a:round/>
            <a:headEnd/>
            <a:tailEnd/>
          </a:ln>
        </p:spPr>
        <p:txBody>
          <a:bodyPr/>
          <a:lstStyle/>
          <a:p>
            <a:endParaRPr lang="zh-CN" altLang="zh-CN"/>
          </a:p>
        </p:txBody>
      </p:sp>
      <p:sp>
        <p:nvSpPr>
          <p:cNvPr id="10247" name="Line 7"/>
          <p:cNvSpPr>
            <a:spLocks noChangeShapeType="1"/>
          </p:cNvSpPr>
          <p:nvPr/>
        </p:nvSpPr>
        <p:spPr bwMode="auto">
          <a:xfrm flipV="1">
            <a:off x="7151904" y="1771650"/>
            <a:ext cx="350838" cy="139700"/>
          </a:xfrm>
          <a:prstGeom prst="line">
            <a:avLst/>
          </a:prstGeom>
          <a:noFill/>
          <a:ln w="9525">
            <a:solidFill>
              <a:schemeClr val="tx1"/>
            </a:solidFill>
            <a:round/>
            <a:headEnd type="oval" w="med" len="med"/>
            <a:tailEnd type="oval" w="med" len="med"/>
          </a:ln>
        </p:spPr>
        <p:txBody>
          <a:bodyPr/>
          <a:lstStyle/>
          <a:p>
            <a:endParaRPr lang="zh-CN" altLang="en-US"/>
          </a:p>
        </p:txBody>
      </p:sp>
      <p:sp>
        <p:nvSpPr>
          <p:cNvPr id="10248" name="Line 20"/>
          <p:cNvSpPr>
            <a:spLocks noChangeShapeType="1"/>
          </p:cNvSpPr>
          <p:nvPr/>
        </p:nvSpPr>
        <p:spPr bwMode="auto">
          <a:xfrm>
            <a:off x="7161429" y="1947863"/>
            <a:ext cx="0" cy="901700"/>
          </a:xfrm>
          <a:prstGeom prst="line">
            <a:avLst/>
          </a:prstGeom>
          <a:noFill/>
          <a:ln w="9525">
            <a:solidFill>
              <a:schemeClr val="tx1"/>
            </a:solidFill>
            <a:prstDash val="dash"/>
            <a:round/>
            <a:headEnd/>
            <a:tailEnd/>
          </a:ln>
        </p:spPr>
        <p:txBody>
          <a:bodyPr/>
          <a:lstStyle/>
          <a:p>
            <a:endParaRPr lang="zh-CN" altLang="en-US"/>
          </a:p>
        </p:txBody>
      </p:sp>
      <p:sp>
        <p:nvSpPr>
          <p:cNvPr id="10249" name="Line 21"/>
          <p:cNvSpPr>
            <a:spLocks noChangeShapeType="1"/>
          </p:cNvSpPr>
          <p:nvPr/>
        </p:nvSpPr>
        <p:spPr bwMode="auto">
          <a:xfrm>
            <a:off x="7505917" y="1801813"/>
            <a:ext cx="0" cy="1033462"/>
          </a:xfrm>
          <a:prstGeom prst="line">
            <a:avLst/>
          </a:prstGeom>
          <a:noFill/>
          <a:ln w="9525">
            <a:solidFill>
              <a:schemeClr val="tx1"/>
            </a:solidFill>
            <a:prstDash val="dash"/>
            <a:round/>
            <a:headEnd/>
            <a:tailEnd/>
          </a:ln>
        </p:spPr>
        <p:txBody>
          <a:bodyPr/>
          <a:lstStyle/>
          <a:p>
            <a:endParaRPr lang="zh-CN" altLang="en-US"/>
          </a:p>
        </p:txBody>
      </p:sp>
      <p:sp>
        <p:nvSpPr>
          <p:cNvPr id="2" name="矩形 1"/>
          <p:cNvSpPr/>
          <p:nvPr/>
        </p:nvSpPr>
        <p:spPr>
          <a:xfrm>
            <a:off x="1204360" y="3986580"/>
            <a:ext cx="7360740" cy="1631216"/>
          </a:xfrm>
          <a:prstGeom prst="rect">
            <a:avLst/>
          </a:prstGeom>
        </p:spPr>
        <p:txBody>
          <a:bodyPr wrap="square">
            <a:spAutoFit/>
          </a:bodyPr>
          <a:lstStyle/>
          <a:p>
            <a:pPr marL="285750" indent="-285750">
              <a:lnSpc>
                <a:spcPct val="80000"/>
              </a:lnSpc>
              <a:spcBef>
                <a:spcPct val="20000"/>
              </a:spcBef>
              <a:buFont typeface="Arial" pitchFamily="34" charset="0"/>
              <a:buChar char="•"/>
              <a:defRPr/>
            </a:pPr>
            <a:r>
              <a:rPr lang="zh-CN" altLang="en-US" sz="2000" dirty="0"/>
              <a:t>人们通过建立系统的动力学方程等，依据当前的状态和可能输入变量预测系统的下一步的行为，从而对系统的特性进行有效的控制。当系统非常复杂时，或者说，无法建立系统的动力学方程时，人们可以采用建立小线性方程，对系统进行近似。</a:t>
            </a:r>
            <a:endParaRPr lang="en-US" altLang="zh-CN" sz="2000" dirty="0"/>
          </a:p>
          <a:p>
            <a:pPr marL="285750" indent="-285750">
              <a:lnSpc>
                <a:spcPct val="80000"/>
              </a:lnSpc>
              <a:spcBef>
                <a:spcPct val="20000"/>
              </a:spcBef>
              <a:buFont typeface="Arial" pitchFamily="34" charset="0"/>
              <a:buChar char="•"/>
              <a:defRPr/>
            </a:pPr>
            <a:r>
              <a:rPr lang="zh-CN" altLang="en-US" sz="2000" dirty="0"/>
              <a:t>由于系统的连续性，采用小线性对系统的行为进行预测是可行的</a:t>
            </a:r>
            <a:r>
              <a:rPr lang="zh-CN" altLang="en-US" sz="2000" dirty="0" smtClean="0"/>
              <a:t>。离散</a:t>
            </a:r>
            <a:r>
              <a:rPr lang="zh-CN" altLang="en-US" sz="2000" dirty="0"/>
              <a:t>间隔越小，预测的越接近于实际。</a:t>
            </a:r>
            <a:endParaRPr lang="en-US" altLang="zh-CN" sz="2000"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410</TotalTime>
  <Words>4855</Words>
  <Application>Microsoft Office PowerPoint</Application>
  <PresentationFormat>全屏显示(4:3)</PresentationFormat>
  <Paragraphs>544</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48</vt:i4>
      </vt:variant>
    </vt:vector>
  </HeadingPairs>
  <TitlesOfParts>
    <vt:vector size="57" baseType="lpstr">
      <vt:lpstr>华文行楷</vt:lpstr>
      <vt:lpstr>宋体</vt:lpstr>
      <vt:lpstr>Arial</vt:lpstr>
      <vt:lpstr>Calibri</vt:lpstr>
      <vt:lpstr>Monotype Corsiva</vt:lpstr>
      <vt:lpstr>Times New Roman</vt:lpstr>
      <vt:lpstr>Wingdings</vt:lpstr>
      <vt:lpstr>新模板-7</vt:lpstr>
      <vt:lpstr>自定义设计方案</vt:lpstr>
      <vt:lpstr>第二章 基于计算机的系统</vt:lpstr>
      <vt:lpstr>目录</vt:lpstr>
      <vt:lpstr>2.1基于计算机的系统组成和特征</vt:lpstr>
      <vt:lpstr>2.1.1系统的组成</vt:lpstr>
      <vt:lpstr>2.1.2 系统故障</vt:lpstr>
      <vt:lpstr>导致故障或服务失效的错误传播链</vt:lpstr>
      <vt:lpstr>计算机系统错误的例子</vt:lpstr>
      <vt:lpstr>故障和错误的现象和原因</vt:lpstr>
      <vt:lpstr>2.1.3 硬件的连续性</vt:lpstr>
      <vt:lpstr>2.1.4 软件的离散性</vt:lpstr>
      <vt:lpstr>2.1.5 人的特征与管理</vt:lpstr>
      <vt:lpstr>2.1.6 固件与嵌入式系统</vt:lpstr>
      <vt:lpstr>2.2 硬件特征和系统建造理念</vt:lpstr>
      <vt:lpstr>硬件的故障特征</vt:lpstr>
      <vt:lpstr>硬件系统装配成系统的故障特征</vt:lpstr>
      <vt:lpstr>全生命周期设计</vt:lpstr>
      <vt:lpstr>硬件生产质量的统计学控制</vt:lpstr>
      <vt:lpstr>PowerPoint 演示文稿</vt:lpstr>
      <vt:lpstr>2.3软件故障和建造理念</vt:lpstr>
      <vt:lpstr>2.3.1软件故障表现和分类</vt:lpstr>
      <vt:lpstr>Web服务器的典型故障</vt:lpstr>
      <vt:lpstr>2.3.2 程序正确性证明</vt:lpstr>
      <vt:lpstr>2.3.3测试的充分性问题</vt:lpstr>
      <vt:lpstr>2.3.4代码复用</vt:lpstr>
      <vt:lpstr>2.2.5部件组装</vt:lpstr>
      <vt:lpstr>软件理想的和实际故障率示意</vt:lpstr>
      <vt:lpstr>软件理想的和实际故障率示意</vt:lpstr>
      <vt:lpstr>部件组装</vt:lpstr>
      <vt:lpstr>部件组装</vt:lpstr>
      <vt:lpstr>软件开发理念</vt:lpstr>
      <vt:lpstr>软件开发理念</vt:lpstr>
      <vt:lpstr>软件开发理念</vt:lpstr>
      <vt:lpstr>2.4使用者的错误与避免</vt:lpstr>
      <vt:lpstr>操作员的错误</vt:lpstr>
      <vt:lpstr>研究操作者错误的方法</vt:lpstr>
      <vt:lpstr>把人作为信息处理机器的模型</vt:lpstr>
      <vt:lpstr>人为事故分类统计</vt:lpstr>
      <vt:lpstr>“瑞士奶酪”原理</vt:lpstr>
      <vt:lpstr>操作错误的避免---Reason’s Swiss cheese model of system failure </vt:lpstr>
      <vt:lpstr>安全层切分</vt:lpstr>
      <vt:lpstr>案例1</vt:lpstr>
      <vt:lpstr>案例2--光大证劵“乌龙指”事件</vt:lpstr>
      <vt:lpstr>案例2--光大证劵“乌龙指”事件</vt:lpstr>
      <vt:lpstr>案例2--光大证劵“乌龙指”事件</vt:lpstr>
      <vt:lpstr>预防错误的发生</vt:lpstr>
      <vt:lpstr>预防错误的发生</vt:lpstr>
      <vt:lpstr>2.5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基于计算机的系统特征</dc:title>
  <dc:creator>Think</dc:creator>
  <cp:lastModifiedBy>王 安生</cp:lastModifiedBy>
  <cp:revision>45</cp:revision>
  <dcterms:created xsi:type="dcterms:W3CDTF">2014-07-04T02:13:53Z</dcterms:created>
  <dcterms:modified xsi:type="dcterms:W3CDTF">2019-06-11T07:22:25Z</dcterms:modified>
</cp:coreProperties>
</file>