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7"/>
  </p:notesMasterIdLst>
  <p:handoutMasterIdLst>
    <p:handoutMasterId r:id="rId58"/>
  </p:handoutMasterIdLst>
  <p:sldIdLst>
    <p:sldId id="257" r:id="rId3"/>
    <p:sldId id="258" r:id="rId4"/>
    <p:sldId id="259" r:id="rId5"/>
    <p:sldId id="260" r:id="rId6"/>
    <p:sldId id="261" r:id="rId7"/>
    <p:sldId id="262" r:id="rId8"/>
    <p:sldId id="303" r:id="rId9"/>
    <p:sldId id="263" r:id="rId10"/>
    <p:sldId id="264" r:id="rId11"/>
    <p:sldId id="265" r:id="rId12"/>
    <p:sldId id="283" r:id="rId13"/>
    <p:sldId id="288" r:id="rId14"/>
    <p:sldId id="290" r:id="rId15"/>
    <p:sldId id="291" r:id="rId16"/>
    <p:sldId id="292" r:id="rId17"/>
    <p:sldId id="293" r:id="rId18"/>
    <p:sldId id="294" r:id="rId19"/>
    <p:sldId id="285" r:id="rId20"/>
    <p:sldId id="295" r:id="rId21"/>
    <p:sldId id="296" r:id="rId22"/>
    <p:sldId id="297" r:id="rId23"/>
    <p:sldId id="309" r:id="rId24"/>
    <p:sldId id="310" r:id="rId25"/>
    <p:sldId id="298" r:id="rId26"/>
    <p:sldId id="299" r:id="rId27"/>
    <p:sldId id="268" r:id="rId28"/>
    <p:sldId id="305" r:id="rId29"/>
    <p:sldId id="269" r:id="rId30"/>
    <p:sldId id="300" r:id="rId31"/>
    <p:sldId id="287" r:id="rId32"/>
    <p:sldId id="302" r:id="rId33"/>
    <p:sldId id="306" r:id="rId34"/>
    <p:sldId id="271" r:id="rId35"/>
    <p:sldId id="307" r:id="rId36"/>
    <p:sldId id="272" r:id="rId37"/>
    <p:sldId id="270" r:id="rId38"/>
    <p:sldId id="273" r:id="rId39"/>
    <p:sldId id="274" r:id="rId40"/>
    <p:sldId id="311" r:id="rId41"/>
    <p:sldId id="312" r:id="rId42"/>
    <p:sldId id="313" r:id="rId43"/>
    <p:sldId id="275" r:id="rId44"/>
    <p:sldId id="276" r:id="rId45"/>
    <p:sldId id="314" r:id="rId46"/>
    <p:sldId id="277" r:id="rId47"/>
    <p:sldId id="315" r:id="rId48"/>
    <p:sldId id="278" r:id="rId49"/>
    <p:sldId id="316" r:id="rId50"/>
    <p:sldId id="279" r:id="rId51"/>
    <p:sldId id="280" r:id="rId52"/>
    <p:sldId id="308" r:id="rId53"/>
    <p:sldId id="281" r:id="rId54"/>
    <p:sldId id="282" r:id="rId55"/>
    <p:sldId id="304" r:id="rId56"/>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2019/10/11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700213"/>
            <a:ext cx="7772400" cy="1470025"/>
          </a:xfrm>
        </p:spPr>
        <p:txBody>
          <a:bodyPr/>
          <a:lstStyle/>
          <a:p>
            <a:pPr algn="ctr" eaLnBrk="1" hangingPunct="1"/>
            <a:r>
              <a:rPr lang="zh-CN" altLang="en-US" smtClean="0"/>
              <a:t>第</a:t>
            </a:r>
            <a:r>
              <a:rPr lang="en-US" altLang="zh-CN" dirty="0" smtClean="0"/>
              <a:t>4</a:t>
            </a:r>
            <a:r>
              <a:rPr lang="zh-CN" altLang="en-US" dirty="0" smtClean="0"/>
              <a:t>章</a:t>
            </a:r>
            <a:r>
              <a:rPr lang="en-US" altLang="zh-CN" dirty="0" smtClean="0"/>
              <a:t>  </a:t>
            </a:r>
            <a:r>
              <a:rPr lang="zh-CN" altLang="en-US" dirty="0" smtClean="0"/>
              <a:t>软件质量</a:t>
            </a:r>
            <a:endParaRPr lang="en-US" altLang="zh-CN" dirty="0" smtClean="0"/>
          </a:p>
        </p:txBody>
      </p:sp>
      <p:sp>
        <p:nvSpPr>
          <p:cNvPr id="3075" name="Rectangle 6"/>
          <p:cNvSpPr>
            <a:spLocks noGrp="1" noChangeArrowheads="1"/>
          </p:cNvSpPr>
          <p:nvPr>
            <p:ph type="subTitle" idx="1"/>
          </p:nvPr>
        </p:nvSpPr>
        <p:spPr>
          <a:xfrm>
            <a:off x="1371600" y="3284538"/>
            <a:ext cx="6400800" cy="1752600"/>
          </a:xfrm>
        </p:spPr>
        <p:txBody>
          <a:bodyPr/>
          <a:lstStyle/>
          <a:p>
            <a:pPr eaLnBrk="1" hangingPunct="1"/>
            <a:r>
              <a:rPr lang="zh-CN" altLang="en-US" dirty="0" smtClean="0">
                <a:latin typeface="华文行楷" pitchFamily="2" charset="-122"/>
                <a:ea typeface="华文行楷" pitchFamily="2" charset="-122"/>
              </a:rPr>
              <a:t>软件质量</a:t>
            </a:r>
            <a:r>
              <a:rPr lang="en-US" altLang="zh-CN" dirty="0" smtClean="0">
                <a:latin typeface="华文行楷" pitchFamily="2" charset="-122"/>
                <a:ea typeface="华文行楷" pitchFamily="2" charset="-122"/>
              </a:rPr>
              <a:t>—</a:t>
            </a:r>
            <a:r>
              <a:rPr lang="zh-CN" altLang="en-US" dirty="0" smtClean="0">
                <a:latin typeface="华文行楷" pitchFamily="2" charset="-122"/>
                <a:ea typeface="华文行楷" pitchFamily="2" charset="-122"/>
              </a:rPr>
              <a:t>观点与模型</a:t>
            </a:r>
            <a:endParaRPr lang="en-US" altLang="zh-CN" dirty="0" smtClean="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sp>
        <p:nvSpPr>
          <p:cNvPr id="11267" name="内容占位符 2"/>
          <p:cNvSpPr>
            <a:spLocks noGrp="1"/>
          </p:cNvSpPr>
          <p:nvPr>
            <p:ph idx="1"/>
          </p:nvPr>
        </p:nvSpPr>
        <p:spPr/>
        <p:txBody>
          <a:bodyPr/>
          <a:lstStyle/>
          <a:p>
            <a:r>
              <a:rPr lang="zh-CN" altLang="en-US" dirty="0" smtClean="0"/>
              <a:t>质量</a:t>
            </a:r>
            <a:r>
              <a:rPr lang="en-US" altLang="zh-CN" dirty="0" smtClean="0"/>
              <a:t>(quality)</a:t>
            </a:r>
            <a:r>
              <a:rPr lang="zh-CN" altLang="en-US" dirty="0" smtClean="0"/>
              <a:t>定义为：一个产品和服务满足所说明的和隐含的需求能力的特征和特性的总和</a:t>
            </a:r>
            <a:r>
              <a:rPr lang="en-US" altLang="zh-CN" dirty="0" smtClean="0"/>
              <a:t>(ISO1986</a:t>
            </a:r>
            <a:r>
              <a:rPr lang="zh-CN" altLang="en-US" dirty="0" smtClean="0"/>
              <a:t>）。</a:t>
            </a:r>
          </a:p>
          <a:p>
            <a:endParaRPr lang="en-US" altLang="zh-CN" dirty="0" smtClean="0"/>
          </a:p>
          <a:p>
            <a:r>
              <a:rPr lang="zh-CN" altLang="en-US" dirty="0" smtClean="0"/>
              <a:t>（</a:t>
            </a:r>
            <a:r>
              <a:rPr lang="en-US" altLang="zh-CN" dirty="0" smtClean="0"/>
              <a:t>GB/T-11457-2006</a:t>
            </a:r>
            <a:r>
              <a:rPr lang="zh-CN" altLang="en-US" dirty="0" smtClean="0"/>
              <a:t>）将软件质量定义为</a:t>
            </a:r>
            <a:r>
              <a:rPr lang="en-US" altLang="zh-CN" dirty="0" smtClean="0"/>
              <a:t>:</a:t>
            </a:r>
          </a:p>
          <a:p>
            <a:pPr lvl="1"/>
            <a:r>
              <a:rPr lang="zh-CN" altLang="en-US" dirty="0" smtClean="0"/>
              <a:t>软件产品中能满足给定需要的性质和特性的总体；</a:t>
            </a:r>
            <a:endParaRPr lang="en-US" altLang="zh-CN" dirty="0" smtClean="0"/>
          </a:p>
          <a:p>
            <a:pPr lvl="1"/>
            <a:r>
              <a:rPr lang="zh-CN" altLang="en-US" dirty="0" smtClean="0"/>
              <a:t>软件具有所期望的各种属性的组合程度；</a:t>
            </a:r>
            <a:endParaRPr lang="en-US" altLang="zh-CN" dirty="0" smtClean="0"/>
          </a:p>
          <a:p>
            <a:pPr lvl="1"/>
            <a:r>
              <a:rPr lang="zh-CN" altLang="en-US" dirty="0" smtClean="0"/>
              <a:t>顾客或用户觉得软件满足其综合期望的程度；</a:t>
            </a:r>
            <a:endParaRPr lang="en-US" altLang="zh-CN" dirty="0" smtClean="0"/>
          </a:p>
          <a:p>
            <a:pPr lvl="1"/>
            <a:r>
              <a:rPr lang="zh-CN" altLang="en-US" dirty="0" smtClean="0"/>
              <a:t>软件在使用中满足顾客预期要求的程度。</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质量观点</a:t>
            </a:r>
            <a:endParaRPr lang="zh-CN" altLang="en-US" dirty="0"/>
          </a:p>
        </p:txBody>
      </p:sp>
      <p:sp>
        <p:nvSpPr>
          <p:cNvPr id="3" name="内容占位符 2"/>
          <p:cNvSpPr>
            <a:spLocks noGrp="1"/>
          </p:cNvSpPr>
          <p:nvPr>
            <p:ph idx="1"/>
          </p:nvPr>
        </p:nvSpPr>
        <p:spPr/>
        <p:txBody>
          <a:bodyPr/>
          <a:lstStyle/>
          <a:p>
            <a:r>
              <a:rPr lang="en-US" dirty="0" smtClean="0"/>
              <a:t>4.2.1 Garvin</a:t>
            </a:r>
            <a:r>
              <a:rPr lang="zh-CN" altLang="en-US" dirty="0" smtClean="0"/>
              <a:t>的质量分类</a:t>
            </a:r>
          </a:p>
          <a:p>
            <a:r>
              <a:rPr lang="en-US" dirty="0" smtClean="0"/>
              <a:t>4.2.2 </a:t>
            </a:r>
            <a:r>
              <a:rPr lang="en-US" dirty="0" err="1" smtClean="0"/>
              <a:t>Brra</a:t>
            </a:r>
            <a:r>
              <a:rPr lang="zh-CN" altLang="en-US" dirty="0" smtClean="0"/>
              <a:t>的质量侧面</a:t>
            </a:r>
            <a:r>
              <a:rPr lang="en-US" dirty="0" smtClean="0"/>
              <a:t>	</a:t>
            </a:r>
            <a:endParaRPr lang="zh-CN" altLang="en-US" dirty="0" smtClean="0"/>
          </a:p>
          <a:p>
            <a:r>
              <a:rPr lang="en-US" dirty="0" smtClean="0"/>
              <a:t>4.2.3 </a:t>
            </a:r>
            <a:r>
              <a:rPr lang="zh-CN" altLang="en-US" dirty="0" smtClean="0"/>
              <a:t>项目经理们对质量看法</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 Garvin</a:t>
            </a:r>
            <a:r>
              <a:rPr lang="zh-CN" altLang="en-US" dirty="0" smtClean="0"/>
              <a:t>的质量分类</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质量</a:t>
            </a:r>
            <a:r>
              <a:rPr lang="zh-CN" altLang="en-US" sz="2400" dirty="0" smtClean="0"/>
              <a:t>“</a:t>
            </a:r>
            <a:r>
              <a:rPr lang="zh-CN" altLang="en-US" dirty="0" smtClean="0"/>
              <a:t>是一个复杂的和多侧面的概念”。从五个不同视角对质量进行解释</a:t>
            </a:r>
            <a:r>
              <a:rPr lang="en-US" altLang="zh-CN" dirty="0" smtClean="0"/>
              <a:t>:</a:t>
            </a:r>
          </a:p>
          <a:p>
            <a:pPr lvl="1"/>
            <a:r>
              <a:rPr lang="en-US" dirty="0" smtClean="0"/>
              <a:t>4.2.1.1 </a:t>
            </a:r>
            <a:r>
              <a:rPr lang="zh-CN" altLang="en-US" dirty="0" smtClean="0"/>
              <a:t>先验质量观点</a:t>
            </a:r>
          </a:p>
          <a:p>
            <a:pPr lvl="1"/>
            <a:r>
              <a:rPr lang="en-US" dirty="0" smtClean="0"/>
              <a:t>4.2.1.2 </a:t>
            </a:r>
            <a:r>
              <a:rPr lang="zh-CN" altLang="en-US" dirty="0" smtClean="0"/>
              <a:t>基于产品的质量观点</a:t>
            </a:r>
          </a:p>
          <a:p>
            <a:pPr lvl="1"/>
            <a:r>
              <a:rPr lang="en-US" dirty="0" smtClean="0"/>
              <a:t>4.2.1.3 </a:t>
            </a:r>
            <a:r>
              <a:rPr lang="zh-CN" altLang="en-US" dirty="0" smtClean="0"/>
              <a:t>基于用户的质量观点</a:t>
            </a:r>
          </a:p>
          <a:p>
            <a:pPr lvl="1"/>
            <a:r>
              <a:rPr lang="en-US" dirty="0" smtClean="0"/>
              <a:t>4.2.1.4 </a:t>
            </a:r>
            <a:r>
              <a:rPr lang="zh-CN" altLang="en-US" dirty="0" smtClean="0"/>
              <a:t>基于制造的质量观点</a:t>
            </a:r>
          </a:p>
          <a:p>
            <a:pPr lvl="1"/>
            <a:r>
              <a:rPr lang="en-US" dirty="0" smtClean="0"/>
              <a:t>4.2.1.5 </a:t>
            </a:r>
            <a:r>
              <a:rPr lang="zh-CN" altLang="en-US" dirty="0" smtClean="0"/>
              <a:t>基于经济的质量观点</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4.2.1.1 </a:t>
            </a:r>
            <a:r>
              <a:rPr lang="zh-CN" altLang="en-US" dirty="0" smtClean="0"/>
              <a:t>先验质量观点</a:t>
            </a:r>
            <a:endParaRPr lang="zh-CN" altLang="en-US" dirty="0"/>
          </a:p>
        </p:txBody>
      </p:sp>
      <p:sp>
        <p:nvSpPr>
          <p:cNvPr id="3" name="内容占位符 2"/>
          <p:cNvSpPr>
            <a:spLocks noGrp="1"/>
          </p:cNvSpPr>
          <p:nvPr>
            <p:ph idx="1"/>
          </p:nvPr>
        </p:nvSpPr>
        <p:spPr/>
        <p:txBody>
          <a:bodyPr/>
          <a:lstStyle/>
          <a:p>
            <a:r>
              <a:rPr lang="zh-CN" altLang="en-US" dirty="0" smtClean="0"/>
              <a:t>质量是“先天卓越”的同义词。</a:t>
            </a:r>
            <a:endParaRPr lang="en-US" altLang="zh-CN" dirty="0" smtClean="0"/>
          </a:p>
          <a:p>
            <a:pPr lvl="1"/>
            <a:r>
              <a:rPr lang="zh-CN" altLang="en-US" dirty="0" smtClean="0"/>
              <a:t>这种观点的支持者认为质量是不可定义的，仅仅可以通过经验获得一些简单的、不可分析的特征。</a:t>
            </a:r>
            <a:endParaRPr lang="en-US" altLang="zh-CN" dirty="0" smtClean="0"/>
          </a:p>
          <a:p>
            <a:r>
              <a:rPr lang="zh-CN" altLang="en-US" dirty="0" smtClean="0"/>
              <a:t>正如“漂亮”只是帕拉图式的含义，无法用术语准确定义出来一样。</a:t>
            </a:r>
            <a:endParaRPr lang="en-US" altLang="zh-CN" dirty="0" smtClean="0"/>
          </a:p>
          <a:p>
            <a:endParaRPr lang="en-US" altLang="zh-CN" dirty="0" smtClean="0"/>
          </a:p>
          <a:p>
            <a:r>
              <a:rPr lang="zh-CN" altLang="en-US" dirty="0" smtClean="0"/>
              <a:t>这种观点过于悲观，对于工业化的产品和生产没有太大的帮助。</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4.2.1.2 </a:t>
            </a:r>
            <a:r>
              <a:rPr lang="zh-CN" altLang="en-US" dirty="0" smtClean="0"/>
              <a:t>基于产品的质量观点</a:t>
            </a:r>
            <a:endParaRPr lang="zh-CN" altLang="en-US" dirty="0"/>
          </a:p>
        </p:txBody>
      </p:sp>
      <p:sp>
        <p:nvSpPr>
          <p:cNvPr id="3" name="内容占位符 2"/>
          <p:cNvSpPr>
            <a:spLocks noGrp="1"/>
          </p:cNvSpPr>
          <p:nvPr>
            <p:ph idx="1"/>
          </p:nvPr>
        </p:nvSpPr>
        <p:spPr/>
        <p:txBody>
          <a:bodyPr/>
          <a:lstStyle/>
          <a:p>
            <a:r>
              <a:rPr lang="zh-CN" altLang="en-US" dirty="0" smtClean="0"/>
              <a:t>产品的质量是一个可精确和可测量的变量。质量的差异反应了某些成分或属性上的量化差异。</a:t>
            </a:r>
            <a:endParaRPr lang="en-US" altLang="zh-CN" dirty="0" smtClean="0"/>
          </a:p>
          <a:p>
            <a:pPr lvl="1"/>
            <a:r>
              <a:rPr lang="zh-CN" altLang="en-US" dirty="0" smtClean="0"/>
              <a:t>例如，高质量的冰淇林就是指乳脂含量高，高级地毯每平方厘米的结数一定比一般地毯的多</a:t>
            </a:r>
            <a:endParaRPr lang="en-US" altLang="zh-CN" dirty="0" smtClean="0"/>
          </a:p>
          <a:p>
            <a:r>
              <a:rPr lang="zh-CN" altLang="en-US" dirty="0" smtClean="0"/>
              <a:t>对这种模型的理解有两种结果：</a:t>
            </a:r>
            <a:endParaRPr lang="en-US" altLang="zh-CN" dirty="0" smtClean="0"/>
          </a:p>
          <a:p>
            <a:pPr lvl="1"/>
            <a:r>
              <a:rPr lang="zh-CN" altLang="en-US" dirty="0" smtClean="0"/>
              <a:t>首先，高质量必然需要高成本，由于质量反应了产品属性的量化，每个属性的提高会增加成本，越是高质量的产品就越昂贵。</a:t>
            </a:r>
            <a:endParaRPr lang="en-US" altLang="zh-CN" dirty="0" smtClean="0"/>
          </a:p>
          <a:p>
            <a:pPr lvl="1"/>
            <a:r>
              <a:rPr lang="zh-CN" altLang="en-US" dirty="0" smtClean="0"/>
              <a:t>其次，质量是产品的内在特征，而不是产品本身，质量反应了产品是否存在可测量属性，而这些属性可以被客观地评价。</a:t>
            </a:r>
          </a:p>
          <a:p>
            <a:pPr lvl="1"/>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4.2.1.3 </a:t>
            </a:r>
            <a:r>
              <a:rPr lang="zh-CN" altLang="en-US" dirty="0" smtClean="0"/>
              <a:t>基于用户的质量观点</a:t>
            </a:r>
            <a:endParaRPr lang="zh-CN" altLang="en-US" dirty="0"/>
          </a:p>
        </p:txBody>
      </p:sp>
      <p:sp>
        <p:nvSpPr>
          <p:cNvPr id="3" name="内容占位符 2"/>
          <p:cNvSpPr>
            <a:spLocks noGrp="1"/>
          </p:cNvSpPr>
          <p:nvPr>
            <p:ph idx="1"/>
          </p:nvPr>
        </p:nvSpPr>
        <p:spPr/>
        <p:txBody>
          <a:bodyPr/>
          <a:lstStyle/>
          <a:p>
            <a:r>
              <a:rPr lang="zh-CN" altLang="en-US" dirty="0" smtClean="0"/>
              <a:t>质量是：“用户眼里所看到的”</a:t>
            </a:r>
            <a:endParaRPr lang="en-US" altLang="zh-CN" dirty="0" smtClean="0"/>
          </a:p>
          <a:p>
            <a:r>
              <a:rPr lang="zh-CN" altLang="en-US" dirty="0" smtClean="0"/>
              <a:t>“最大化地满足不同客户需要”的质量方程式</a:t>
            </a:r>
            <a:endParaRPr lang="en-US" altLang="zh-CN" dirty="0" smtClean="0"/>
          </a:p>
          <a:p>
            <a:r>
              <a:rPr lang="zh-CN" altLang="en-US" dirty="0" smtClean="0"/>
              <a:t>可能会有不同的解释：</a:t>
            </a:r>
            <a:endParaRPr lang="en-US" altLang="zh-CN" dirty="0" smtClean="0"/>
          </a:p>
          <a:p>
            <a:pPr lvl="1"/>
            <a:r>
              <a:rPr lang="zh-CN" altLang="en-US" dirty="0" smtClean="0"/>
              <a:t>一种解释是满足的客户数量大，</a:t>
            </a:r>
            <a:endParaRPr lang="en-US" altLang="zh-CN" dirty="0" smtClean="0"/>
          </a:p>
          <a:p>
            <a:pPr lvl="1"/>
            <a:r>
              <a:rPr lang="zh-CN" altLang="en-US" dirty="0" smtClean="0"/>
              <a:t>另一种解释是满足客户独特的要求。</a:t>
            </a:r>
            <a:endParaRPr lang="en-US" altLang="zh-CN" dirty="0" smtClean="0"/>
          </a:p>
          <a:p>
            <a:pPr lvl="1"/>
            <a:r>
              <a:rPr lang="zh-CN" altLang="en-US" dirty="0" smtClean="0"/>
              <a:t>例如，耐用性</a:t>
            </a:r>
            <a:r>
              <a:rPr lang="en-US" dirty="0" smtClean="0"/>
              <a:t>(durability)</a:t>
            </a:r>
            <a:r>
              <a:rPr lang="zh-CN" altLang="en-US" dirty="0" smtClean="0"/>
              <a:t>是质量的重要元素。</a:t>
            </a:r>
            <a:endParaRPr lang="en-US" altLang="zh-CN" dirty="0" smtClean="0"/>
          </a:p>
          <a:p>
            <a:pPr lvl="2"/>
            <a:r>
              <a:rPr lang="zh-CN" altLang="en-US" dirty="0" smtClean="0"/>
              <a:t>长期耐用的产品要比容易用坏的产品质量高。</a:t>
            </a:r>
            <a:endParaRPr lang="en-US" altLang="zh-CN" dirty="0" smtClean="0"/>
          </a:p>
          <a:p>
            <a:pPr lvl="2"/>
            <a:r>
              <a:rPr lang="zh-CN" altLang="en-US" dirty="0" smtClean="0"/>
              <a:t>这种观点在西方社会从</a:t>
            </a:r>
            <a:r>
              <a:rPr lang="en-US" dirty="0" smtClean="0"/>
              <a:t>19</a:t>
            </a:r>
            <a:r>
              <a:rPr lang="zh-CN" altLang="en-US" dirty="0" smtClean="0"/>
              <a:t>世纪后期开始发生转变，社会的风气是“耐用意味着贫穷和落后”。</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4.2.1.4 </a:t>
            </a:r>
            <a:r>
              <a:rPr lang="zh-CN" altLang="en-US" dirty="0" smtClean="0"/>
              <a:t>基于制造的质量观点</a:t>
            </a:r>
            <a:endParaRPr lang="zh-CN" altLang="en-US" dirty="0"/>
          </a:p>
        </p:txBody>
      </p:sp>
      <p:sp>
        <p:nvSpPr>
          <p:cNvPr id="3" name="内容占位符 2"/>
          <p:cNvSpPr>
            <a:spLocks noGrp="1"/>
          </p:cNvSpPr>
          <p:nvPr>
            <p:ph idx="1"/>
          </p:nvPr>
        </p:nvSpPr>
        <p:spPr/>
        <p:txBody>
          <a:bodyPr/>
          <a:lstStyle/>
          <a:p>
            <a:r>
              <a:rPr lang="zh-CN" altLang="en-US" dirty="0" smtClean="0"/>
              <a:t>认为“质量是产品与需求的符合程度”，而设计决定了需求。</a:t>
            </a:r>
            <a:endParaRPr lang="en-US" altLang="zh-CN" dirty="0" smtClean="0"/>
          </a:p>
          <a:p>
            <a:pPr lvl="1"/>
            <a:r>
              <a:rPr lang="zh-CN" altLang="en-US" dirty="0" smtClean="0"/>
              <a:t>一旦设计或产品规格说明定义下来，产品的偏差就意味着产品规格说明有没有得到全部满足。</a:t>
            </a:r>
            <a:endParaRPr lang="en-US" altLang="zh-CN" dirty="0" smtClean="0"/>
          </a:p>
          <a:p>
            <a:pPr lvl="1"/>
            <a:r>
              <a:rPr lang="zh-CN" altLang="en-US" dirty="0" smtClean="0"/>
              <a:t>良好的做法是“第一次就作对”，避免工程和制造的返工。</a:t>
            </a:r>
            <a:endParaRPr lang="en-US" altLang="zh-CN" dirty="0" smtClean="0"/>
          </a:p>
          <a:p>
            <a:pPr lvl="1"/>
            <a:r>
              <a:rPr lang="zh-CN" altLang="en-US" dirty="0" smtClean="0"/>
              <a:t>从设计方面看，需要强调可靠性工程（参见第</a:t>
            </a:r>
            <a:r>
              <a:rPr lang="en-US" altLang="zh-CN" dirty="0" smtClean="0"/>
              <a:t>2</a:t>
            </a:r>
            <a:r>
              <a:rPr lang="zh-CN" altLang="en-US" dirty="0" smtClean="0"/>
              <a:t>章和第</a:t>
            </a:r>
            <a:r>
              <a:rPr lang="en-US" altLang="zh-CN" dirty="0" smtClean="0"/>
              <a:t>10</a:t>
            </a:r>
            <a:r>
              <a:rPr lang="zh-CN" altLang="en-US" dirty="0" smtClean="0"/>
              <a:t>章）。</a:t>
            </a:r>
            <a:endParaRPr lang="en-US" altLang="zh-CN" dirty="0" smtClean="0"/>
          </a:p>
          <a:p>
            <a:pPr lvl="1"/>
            <a:r>
              <a:rPr lang="zh-CN" altLang="en-US" dirty="0" smtClean="0"/>
              <a:t>从制造方面看，强调基于统计的质量控制（参见第</a:t>
            </a:r>
            <a:r>
              <a:rPr lang="en-US" altLang="zh-CN" dirty="0" smtClean="0"/>
              <a:t>2</a:t>
            </a:r>
            <a:r>
              <a:rPr lang="zh-CN" altLang="en-US" dirty="0" smtClean="0"/>
              <a:t>章和</a:t>
            </a:r>
            <a:r>
              <a:rPr lang="en-US" altLang="zh-CN" dirty="0" smtClean="0"/>
              <a:t>16</a:t>
            </a:r>
            <a:r>
              <a:rPr lang="zh-CN" altLang="en-US" dirty="0" smtClean="0"/>
              <a:t>章） 。</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4.2.1.5 </a:t>
            </a:r>
            <a:r>
              <a:rPr lang="zh-CN" altLang="en-US" dirty="0" smtClean="0"/>
              <a:t>基于经济的质量观点</a:t>
            </a:r>
            <a:endParaRPr lang="zh-CN" altLang="en-US" dirty="0"/>
          </a:p>
        </p:txBody>
      </p:sp>
      <p:sp>
        <p:nvSpPr>
          <p:cNvPr id="3" name="内容占位符 2"/>
          <p:cNvSpPr>
            <a:spLocks noGrp="1"/>
          </p:cNvSpPr>
          <p:nvPr>
            <p:ph idx="1"/>
          </p:nvPr>
        </p:nvSpPr>
        <p:spPr>
          <a:xfrm>
            <a:off x="932542" y="1280885"/>
            <a:ext cx="5453743" cy="3870235"/>
          </a:xfrm>
        </p:spPr>
        <p:txBody>
          <a:bodyPr/>
          <a:lstStyle/>
          <a:p>
            <a:r>
              <a:rPr lang="zh-CN" altLang="en-US" dirty="0" smtClean="0"/>
              <a:t>质量是成本和价格的反应。因此合格的产品是在可接受的价格内的性能，或者是可接受的成本内的符合性。</a:t>
            </a:r>
            <a:endParaRPr lang="en-US" altLang="zh-CN" dirty="0" smtClean="0"/>
          </a:p>
          <a:p>
            <a:pPr lvl="1"/>
            <a:r>
              <a:rPr lang="zh-CN" altLang="en-US" dirty="0" smtClean="0"/>
              <a:t>“物美价廉”！</a:t>
            </a:r>
            <a:endParaRPr lang="en-US" altLang="zh-CN" dirty="0" smtClean="0"/>
          </a:p>
          <a:p>
            <a:r>
              <a:rPr lang="zh-CN" altLang="en-US" dirty="0" smtClean="0"/>
              <a:t>软件质量不仅受到成本费用的约束，也受到软件交付时间的约束，以及对软件需求的约束。</a:t>
            </a:r>
            <a:endParaRPr lang="en-US" altLang="zh-CN" dirty="0" smtClean="0"/>
          </a:p>
        </p:txBody>
      </p:sp>
      <p:pic>
        <p:nvPicPr>
          <p:cNvPr id="39" name="图片 38"/>
          <p:cNvPicPr>
            <a:picLocks noChangeAspect="1"/>
          </p:cNvPicPr>
          <p:nvPr/>
        </p:nvPicPr>
        <p:blipFill>
          <a:blip r:embed="rId2"/>
          <a:stretch>
            <a:fillRect/>
          </a:stretch>
        </p:blipFill>
        <p:spPr>
          <a:xfrm>
            <a:off x="5967251" y="1747520"/>
            <a:ext cx="3085310" cy="2771140"/>
          </a:xfrm>
          <a:prstGeom prst="rect">
            <a:avLst/>
          </a:prstGeom>
        </p:spPr>
      </p:pic>
      <p:sp>
        <p:nvSpPr>
          <p:cNvPr id="40" name="矩形 39"/>
          <p:cNvSpPr/>
          <p:nvPr/>
        </p:nvSpPr>
        <p:spPr>
          <a:xfrm>
            <a:off x="932542" y="5097055"/>
            <a:ext cx="7982858" cy="954107"/>
          </a:xfrm>
          <a:prstGeom prst="rect">
            <a:avLst/>
          </a:prstGeom>
        </p:spPr>
        <p:txBody>
          <a:bodyPr wrap="square">
            <a:spAutoFit/>
          </a:bodyPr>
          <a:lstStyle/>
          <a:p>
            <a:pPr marL="342900" indent="-342900">
              <a:buFont typeface="Arial" panose="020B0604020202020204" pitchFamily="34" charset="0"/>
              <a:buChar char="•"/>
            </a:pPr>
            <a:r>
              <a:rPr lang="zh-CN" altLang="en-US" sz="2800" dirty="0"/>
              <a:t>客户期望的是成本受限，交付时间受限，功能</a:t>
            </a:r>
            <a:r>
              <a:rPr lang="en-US" altLang="zh-CN" sz="2800" dirty="0"/>
              <a:t>(</a:t>
            </a:r>
            <a:r>
              <a:rPr lang="zh-CN" altLang="en-US" sz="2800" dirty="0"/>
              <a:t>范围</a:t>
            </a:r>
            <a:r>
              <a:rPr lang="en-US" altLang="zh-CN" sz="2800" dirty="0"/>
              <a:t>)</a:t>
            </a:r>
            <a:r>
              <a:rPr lang="zh-CN" altLang="en-US" sz="2800" dirty="0"/>
              <a:t>尽可能全面，质量</a:t>
            </a:r>
            <a:r>
              <a:rPr lang="en-US" altLang="zh-CN" sz="2800" dirty="0"/>
              <a:t>(</a:t>
            </a:r>
            <a:r>
              <a:rPr lang="zh-CN" altLang="en-US" sz="2800" dirty="0"/>
              <a:t>包括性能等</a:t>
            </a:r>
            <a:r>
              <a:rPr lang="en-US" altLang="zh-CN" sz="2800" dirty="0"/>
              <a:t>)</a:t>
            </a:r>
            <a:r>
              <a:rPr lang="zh-CN" altLang="en-US" sz="2800" dirty="0"/>
              <a:t>尽可能好。</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dirty="0" smtClean="0"/>
              <a:t>4.2.2 </a:t>
            </a:r>
            <a:r>
              <a:rPr lang="en-US" dirty="0" err="1" smtClean="0"/>
              <a:t>Brra</a:t>
            </a:r>
            <a:r>
              <a:rPr lang="zh-CN" altLang="en-US" dirty="0" smtClean="0"/>
              <a:t>的质量侧面</a:t>
            </a:r>
          </a:p>
        </p:txBody>
      </p:sp>
      <p:sp>
        <p:nvSpPr>
          <p:cNvPr id="5" name="内容占位符 4"/>
          <p:cNvSpPr>
            <a:spLocks noGrp="1"/>
          </p:cNvSpPr>
          <p:nvPr>
            <p:ph idx="1"/>
          </p:nvPr>
        </p:nvSpPr>
        <p:spPr>
          <a:xfrm>
            <a:off x="961571" y="1302657"/>
            <a:ext cx="8001000" cy="4902200"/>
          </a:xfrm>
        </p:spPr>
        <p:txBody>
          <a:bodyPr/>
          <a:lstStyle/>
          <a:p>
            <a:pPr eaLnBrk="0" hangingPunct="0">
              <a:defRPr/>
            </a:pPr>
            <a:r>
              <a:rPr lang="en-US" dirty="0" err="1" smtClean="0"/>
              <a:t>Braa</a:t>
            </a:r>
            <a:r>
              <a:rPr lang="zh-CN" altLang="en-US" dirty="0" smtClean="0"/>
              <a:t>和</a:t>
            </a:r>
            <a:r>
              <a:rPr lang="en-US" dirty="0" err="1" smtClean="0"/>
              <a:t>Ogrim</a:t>
            </a:r>
            <a:r>
              <a:rPr lang="zh-CN" altLang="en-US" dirty="0" smtClean="0"/>
              <a:t>针对</a:t>
            </a:r>
            <a:r>
              <a:rPr lang="en-US" dirty="0" smtClean="0"/>
              <a:t>ISO</a:t>
            </a:r>
            <a:r>
              <a:rPr lang="zh-CN" altLang="en-US" dirty="0" smtClean="0"/>
              <a:t>的质量保证过程</a:t>
            </a:r>
            <a:r>
              <a:rPr lang="en-US" dirty="0" smtClean="0"/>
              <a:t>(</a:t>
            </a:r>
            <a:r>
              <a:rPr lang="zh-CN" altLang="en-US" dirty="0" smtClean="0"/>
              <a:t>基于制造的质量观点</a:t>
            </a:r>
            <a:r>
              <a:rPr lang="en-US" dirty="0" smtClean="0"/>
              <a:t>)</a:t>
            </a:r>
            <a:r>
              <a:rPr lang="zh-CN" altLang="en-US" dirty="0" smtClean="0"/>
              <a:t>。提出应当从技术、使用、美学、品牌和组织等</a:t>
            </a:r>
            <a:r>
              <a:rPr lang="en-US" altLang="en-US" dirty="0" smtClean="0"/>
              <a:t>5</a:t>
            </a:r>
            <a:r>
              <a:rPr lang="zh-CN" altLang="en-US" dirty="0" smtClean="0"/>
              <a:t>个侧面进行分析：</a:t>
            </a:r>
            <a:endParaRPr lang="en-US" altLang="zh-CN" dirty="0" smtClean="0"/>
          </a:p>
          <a:p>
            <a:pPr lvl="1"/>
            <a:r>
              <a:rPr lang="en-US" dirty="0" smtClean="0"/>
              <a:t>4.2.2.1 </a:t>
            </a:r>
            <a:r>
              <a:rPr lang="zh-CN" altLang="en-US" dirty="0" smtClean="0"/>
              <a:t>技术质量侧面</a:t>
            </a:r>
          </a:p>
          <a:p>
            <a:pPr lvl="1"/>
            <a:r>
              <a:rPr lang="en-US" dirty="0" smtClean="0"/>
              <a:t>4.2.2.2 </a:t>
            </a:r>
            <a:r>
              <a:rPr lang="zh-CN" altLang="en-US" dirty="0" smtClean="0"/>
              <a:t>使用质量侧面</a:t>
            </a:r>
          </a:p>
          <a:p>
            <a:pPr lvl="1"/>
            <a:r>
              <a:rPr lang="en-US" dirty="0" smtClean="0"/>
              <a:t>4.2.2.3 </a:t>
            </a:r>
            <a:r>
              <a:rPr lang="zh-CN" altLang="en-US" dirty="0" smtClean="0"/>
              <a:t>美学质量侧面</a:t>
            </a:r>
          </a:p>
          <a:p>
            <a:pPr lvl="1"/>
            <a:r>
              <a:rPr lang="en-US" dirty="0" smtClean="0"/>
              <a:t>4.2.2.4 </a:t>
            </a:r>
            <a:r>
              <a:rPr lang="zh-CN" altLang="en-US" dirty="0" smtClean="0"/>
              <a:t>品牌质量侧面</a:t>
            </a:r>
          </a:p>
          <a:p>
            <a:pPr lvl="1"/>
            <a:r>
              <a:rPr lang="en-US" dirty="0" smtClean="0"/>
              <a:t>4.2.2.5 </a:t>
            </a:r>
            <a:r>
              <a:rPr lang="zh-CN" altLang="en-US" dirty="0" smtClean="0"/>
              <a:t>组织质量侧面</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4.2.2.1 </a:t>
            </a:r>
            <a:r>
              <a:rPr lang="zh-CN" altLang="en-US" dirty="0" smtClean="0"/>
              <a:t>技术质量侧面</a:t>
            </a:r>
            <a:endParaRPr lang="zh-CN" altLang="en-US" dirty="0"/>
          </a:p>
        </p:txBody>
      </p:sp>
      <p:sp>
        <p:nvSpPr>
          <p:cNvPr id="3" name="内容占位符 2"/>
          <p:cNvSpPr>
            <a:spLocks noGrp="1"/>
          </p:cNvSpPr>
          <p:nvPr>
            <p:ph idx="1"/>
          </p:nvPr>
        </p:nvSpPr>
        <p:spPr/>
        <p:txBody>
          <a:bodyPr/>
          <a:lstStyle/>
          <a:p>
            <a:r>
              <a:rPr lang="zh-CN" altLang="en-US" dirty="0" smtClean="0"/>
              <a:t>单纯地从技术角度看，技术质量表示了系统的结构和性能</a:t>
            </a:r>
            <a:endParaRPr lang="en-US" altLang="zh-CN" dirty="0" smtClean="0"/>
          </a:p>
          <a:p>
            <a:r>
              <a:rPr lang="zh-CN" altLang="en-US" dirty="0" smtClean="0"/>
              <a:t>基于计算机系统的质量是以功能性为基础的，即，计算机必须执行所期望的操作</a:t>
            </a:r>
            <a:endParaRPr lang="en-US" altLang="zh-CN" dirty="0" smtClean="0"/>
          </a:p>
          <a:p>
            <a:r>
              <a:rPr lang="zh-CN" altLang="en-US" dirty="0" smtClean="0"/>
              <a:t>因此除了计算机系统具有良好的技术之外，更重要是适合于其工作任务</a:t>
            </a:r>
            <a:endParaRPr lang="en-US" altLang="zh-CN" dirty="0" smtClean="0"/>
          </a:p>
          <a:p>
            <a:pPr lvl="1"/>
            <a:r>
              <a:rPr lang="zh-CN" altLang="en-US" dirty="0" smtClean="0"/>
              <a:t>应用软件层面的</a:t>
            </a:r>
            <a:endParaRPr lang="en-US" altLang="zh-CN" dirty="0" smtClean="0"/>
          </a:p>
          <a:p>
            <a:pPr lvl="1"/>
            <a:endParaRPr lang="en-US" altLang="zh-CN" dirty="0"/>
          </a:p>
          <a:p>
            <a:r>
              <a:rPr lang="zh-CN" altLang="zh-CN" dirty="0"/>
              <a:t>学术界往往更愿意从技术角度评价</a:t>
            </a:r>
            <a:r>
              <a:rPr lang="zh-CN" altLang="zh-CN" dirty="0" smtClean="0"/>
              <a:t>质量</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4099" name="Rectangle 6147"/>
          <p:cNvSpPr>
            <a:spLocks noGrp="1" noChangeArrowheads="1"/>
          </p:cNvSpPr>
          <p:nvPr>
            <p:ph type="body" idx="1"/>
          </p:nvPr>
        </p:nvSpPr>
        <p:spPr>
          <a:xfrm>
            <a:off x="990600" y="1295400"/>
            <a:ext cx="8001000" cy="4276725"/>
          </a:xfrm>
        </p:spPr>
        <p:txBody>
          <a:bodyPr/>
          <a:lstStyle/>
          <a:p>
            <a:r>
              <a:rPr lang="en-US" altLang="zh-CN" dirty="0" smtClean="0"/>
              <a:t>4.1 </a:t>
            </a:r>
            <a:r>
              <a:rPr lang="zh-CN" altLang="en-US" dirty="0" smtClean="0"/>
              <a:t>软件质量定义</a:t>
            </a:r>
          </a:p>
          <a:p>
            <a:r>
              <a:rPr lang="en-US" altLang="zh-CN" dirty="0" smtClean="0"/>
              <a:t>4.2 </a:t>
            </a:r>
            <a:r>
              <a:rPr lang="zh-CN" altLang="en-US" dirty="0" smtClean="0"/>
              <a:t>质量观点</a:t>
            </a:r>
          </a:p>
          <a:p>
            <a:r>
              <a:rPr lang="en-US" altLang="zh-CN" dirty="0" smtClean="0"/>
              <a:t>4.3 </a:t>
            </a:r>
            <a:r>
              <a:rPr lang="zh-CN" altLang="en-US" dirty="0" smtClean="0"/>
              <a:t>软件质量模型的归纳</a:t>
            </a:r>
            <a:r>
              <a:rPr lang="en-US" dirty="0" smtClean="0"/>
              <a:t>	</a:t>
            </a:r>
            <a:endParaRPr lang="zh-CN" altLang="en-US" dirty="0" smtClean="0"/>
          </a:p>
          <a:p>
            <a:r>
              <a:rPr lang="en-US" altLang="zh-CN" dirty="0" smtClean="0"/>
              <a:t>4.4  ISO9126</a:t>
            </a:r>
            <a:r>
              <a:rPr lang="zh-CN" altLang="en-US" dirty="0" smtClean="0"/>
              <a:t>的质量定义</a:t>
            </a:r>
          </a:p>
          <a:p>
            <a:r>
              <a:rPr lang="en-US" altLang="zh-CN" dirty="0" smtClean="0"/>
              <a:t>4.5  </a:t>
            </a:r>
            <a:r>
              <a:rPr lang="zh-CN" altLang="en-US" dirty="0" smtClean="0"/>
              <a:t>软件过程质量</a:t>
            </a:r>
          </a:p>
          <a:p>
            <a:r>
              <a:rPr lang="en-US" altLang="zh-CN" dirty="0" smtClean="0"/>
              <a:t>4.6 </a:t>
            </a:r>
            <a:r>
              <a:rPr lang="zh-CN" altLang="en-US" dirty="0" smtClean="0"/>
              <a:t>总结</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4.2.2.2 </a:t>
            </a:r>
            <a:r>
              <a:rPr lang="zh-CN" altLang="en-US" dirty="0" smtClean="0"/>
              <a:t>使用质量侧面</a:t>
            </a:r>
            <a:endParaRPr lang="zh-CN" altLang="en-US" dirty="0"/>
          </a:p>
        </p:txBody>
      </p:sp>
      <p:sp>
        <p:nvSpPr>
          <p:cNvPr id="3" name="内容占位符 2"/>
          <p:cNvSpPr>
            <a:spLocks noGrp="1"/>
          </p:cNvSpPr>
          <p:nvPr>
            <p:ph idx="1"/>
          </p:nvPr>
        </p:nvSpPr>
        <p:spPr/>
        <p:txBody>
          <a:bodyPr/>
          <a:lstStyle/>
          <a:p>
            <a:r>
              <a:rPr lang="zh-CN" altLang="en-US" dirty="0" smtClean="0"/>
              <a:t>从使用的侧面看，质量反应了用户的经验。</a:t>
            </a:r>
            <a:endParaRPr lang="en-US" altLang="zh-CN" dirty="0" smtClean="0"/>
          </a:p>
          <a:p>
            <a:endParaRPr lang="en-US" altLang="zh-CN" dirty="0" smtClean="0"/>
          </a:p>
          <a:p>
            <a:r>
              <a:rPr lang="zh-CN" altLang="en-US" dirty="0" smtClean="0"/>
              <a:t>“使用质量”很难说清楚，需要通过实验设计出未来使用情景和模型，例如原型方法，表达出系统未来的需求和使用场景。</a:t>
            </a:r>
            <a:endParaRPr lang="en-US" altLang="zh-CN" dirty="0" smtClean="0"/>
          </a:p>
          <a:p>
            <a:endParaRPr lang="en-US" altLang="zh-CN" dirty="0" smtClean="0"/>
          </a:p>
          <a:p>
            <a:r>
              <a:rPr lang="zh-CN" altLang="en-US" dirty="0" smtClean="0"/>
              <a:t>对系统的使用、学习和研究是获取需求规格说明和进行设计的重要因素。</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4.2.2.3 </a:t>
            </a:r>
            <a:r>
              <a:rPr lang="zh-CN" altLang="en-US" dirty="0" smtClean="0"/>
              <a:t>美学质量侧面</a:t>
            </a:r>
            <a:endParaRPr lang="zh-CN" altLang="en-US" dirty="0"/>
          </a:p>
        </p:txBody>
      </p:sp>
      <p:sp>
        <p:nvSpPr>
          <p:cNvPr id="3" name="内容占位符 2"/>
          <p:cNvSpPr>
            <a:spLocks noGrp="1"/>
          </p:cNvSpPr>
          <p:nvPr>
            <p:ph idx="1"/>
          </p:nvPr>
        </p:nvSpPr>
        <p:spPr>
          <a:xfrm>
            <a:off x="1028700" y="1170410"/>
            <a:ext cx="8001000" cy="4902200"/>
          </a:xfrm>
        </p:spPr>
        <p:txBody>
          <a:bodyPr/>
          <a:lstStyle/>
          <a:p>
            <a:r>
              <a:rPr lang="zh-CN" altLang="en-US" dirty="0" smtClean="0"/>
              <a:t>在汽车、建筑等工业中，从美学</a:t>
            </a:r>
            <a:r>
              <a:rPr lang="en-US" dirty="0" smtClean="0"/>
              <a:t>(aesthetic)</a:t>
            </a:r>
            <a:r>
              <a:rPr lang="zh-CN" altLang="en-US" dirty="0" smtClean="0"/>
              <a:t>的角度评价质量</a:t>
            </a:r>
            <a:endParaRPr lang="en-US" altLang="zh-CN" dirty="0" smtClean="0"/>
          </a:p>
          <a:p>
            <a:r>
              <a:rPr lang="zh-CN" altLang="en-US" dirty="0" smtClean="0"/>
              <a:t>美学观点也可以用于数学定理的表达和证明中。在软件开发中，我们往往会忽略美学</a:t>
            </a:r>
            <a:endParaRPr lang="en-US" altLang="zh-CN" dirty="0" smtClean="0"/>
          </a:p>
          <a:p>
            <a:pPr lvl="1"/>
            <a:r>
              <a:rPr lang="zh-CN" altLang="en-US" dirty="0" smtClean="0"/>
              <a:t>例如，“结构化程序”就要比“非结构化程序”美</a:t>
            </a:r>
            <a:r>
              <a:rPr lang="en-US" altLang="zh-CN" dirty="0" smtClean="0"/>
              <a:t>—</a:t>
            </a:r>
            <a:r>
              <a:rPr lang="zh-CN" altLang="en-US" dirty="0" smtClean="0"/>
              <a:t>参看第</a:t>
            </a:r>
            <a:r>
              <a:rPr lang="en-US" altLang="zh-CN" dirty="0" smtClean="0"/>
              <a:t>12</a:t>
            </a:r>
            <a:r>
              <a:rPr lang="zh-CN" altLang="en-US" dirty="0" smtClean="0"/>
              <a:t>章</a:t>
            </a:r>
            <a:endParaRPr lang="en-US" altLang="zh-CN" dirty="0" smtClean="0"/>
          </a:p>
          <a:p>
            <a:pPr lvl="1"/>
            <a:r>
              <a:rPr lang="zh-CN" altLang="en-US" dirty="0" smtClean="0"/>
              <a:t>再如，软件用户界面，工作流程合理</a:t>
            </a:r>
            <a:endParaRPr lang="en-US" altLang="zh-CN" dirty="0" smtClean="0"/>
          </a:p>
          <a:p>
            <a:r>
              <a:rPr lang="zh-CN" altLang="en-US" dirty="0" smtClean="0"/>
              <a:t>把美学质量的“优雅</a:t>
            </a:r>
            <a:r>
              <a:rPr lang="en-US" dirty="0" smtClean="0"/>
              <a:t>(elegance)</a:t>
            </a:r>
            <a:r>
              <a:rPr lang="zh-CN" altLang="en-US" dirty="0" smtClean="0"/>
              <a:t>”作为一个质量评估准则</a:t>
            </a:r>
            <a:endParaRPr lang="en-US" altLang="zh-CN" dirty="0" smtClean="0"/>
          </a:p>
          <a:p>
            <a:pPr lvl="1"/>
            <a:r>
              <a:rPr lang="zh-CN" altLang="en-US" dirty="0" smtClean="0"/>
              <a:t>为了把“优雅”表达的更直观，可以通过提问的方式进行评价，例如系统设计是否过度复杂？系统从美学角度是否让人感到很舒服？等等。</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a:t>
            </a:r>
            <a:r>
              <a:rPr lang="zh-CN" altLang="en-US" dirty="0" smtClean="0"/>
              <a:t>系统与软系统方法论</a:t>
            </a:r>
            <a:endParaRPr lang="zh-CN" altLang="en-US" dirty="0"/>
          </a:p>
        </p:txBody>
      </p:sp>
      <p:sp>
        <p:nvSpPr>
          <p:cNvPr id="3" name="内容占位符 2"/>
          <p:cNvSpPr>
            <a:spLocks noGrp="1"/>
          </p:cNvSpPr>
          <p:nvPr>
            <p:ph idx="1"/>
          </p:nvPr>
        </p:nvSpPr>
        <p:spPr>
          <a:xfrm>
            <a:off x="881508" y="1229616"/>
            <a:ext cx="8123249" cy="4902200"/>
          </a:xfrm>
        </p:spPr>
        <p:txBody>
          <a:bodyPr/>
          <a:lstStyle/>
          <a:p>
            <a:r>
              <a:rPr lang="zh-CN" altLang="en-US" sz="2400" dirty="0"/>
              <a:t>实际上</a:t>
            </a:r>
            <a:r>
              <a:rPr lang="zh-CN" altLang="en-US" sz="2400" dirty="0" smtClean="0"/>
              <a:t>，任何产品</a:t>
            </a:r>
            <a:r>
              <a:rPr lang="zh-CN" altLang="en-US" sz="2400" dirty="0"/>
              <a:t>开发不仅仅包括“硬系统”的开发，也包括软系统</a:t>
            </a:r>
            <a:r>
              <a:rPr lang="en-US" altLang="zh-CN" sz="2400" dirty="0"/>
              <a:t>(</a:t>
            </a:r>
            <a:r>
              <a:rPr lang="zh-CN" altLang="en-US" sz="2400" dirty="0"/>
              <a:t>不是软件系统</a:t>
            </a:r>
            <a:r>
              <a:rPr lang="en-US" altLang="zh-CN" sz="2400" dirty="0"/>
              <a:t>)</a:t>
            </a:r>
            <a:r>
              <a:rPr lang="zh-CN" altLang="en-US" sz="2400" dirty="0"/>
              <a:t>的开发</a:t>
            </a:r>
            <a:r>
              <a:rPr lang="zh-CN" altLang="en-US" sz="2400" dirty="0" smtClean="0"/>
              <a:t>。</a:t>
            </a:r>
            <a:endParaRPr lang="en-US" altLang="zh-CN" sz="2400" dirty="0" smtClean="0"/>
          </a:p>
          <a:p>
            <a:pPr lvl="1"/>
            <a:r>
              <a:rPr lang="en-US" altLang="zh-CN" sz="2000" dirty="0" smtClean="0"/>
              <a:t>1960</a:t>
            </a:r>
            <a:r>
              <a:rPr lang="zh-CN" altLang="en-US" sz="2000" dirty="0"/>
              <a:t>年代后期提出“软系统方法</a:t>
            </a:r>
            <a:r>
              <a:rPr lang="en-US" altLang="zh-CN" sz="2000" dirty="0"/>
              <a:t>(SSM--Soft System Methodology</a:t>
            </a:r>
            <a:r>
              <a:rPr lang="en-US" altLang="zh-CN" sz="2000" dirty="0" smtClean="0"/>
              <a:t>)”</a:t>
            </a:r>
            <a:r>
              <a:rPr lang="zh-CN" altLang="en-US" sz="2000" dirty="0" smtClean="0"/>
              <a:t>。</a:t>
            </a:r>
            <a:endParaRPr lang="zh-CN" altLang="en-US" sz="2000" dirty="0"/>
          </a:p>
          <a:p>
            <a:r>
              <a:rPr lang="zh-CN" altLang="en-US" sz="2400" dirty="0"/>
              <a:t>硬系统方法将系统理解为在真实世界中存在的本质上的实体</a:t>
            </a:r>
            <a:r>
              <a:rPr lang="en-US" altLang="zh-CN" sz="2400" dirty="0"/>
              <a:t>(ontological entities)</a:t>
            </a:r>
            <a:r>
              <a:rPr lang="zh-CN" altLang="en-US" sz="2400" dirty="0" smtClean="0"/>
              <a:t>。</a:t>
            </a:r>
            <a:endParaRPr lang="en-US" altLang="zh-CN" sz="2400" dirty="0" smtClean="0"/>
          </a:p>
          <a:p>
            <a:pPr lvl="1"/>
            <a:r>
              <a:rPr lang="zh-CN" altLang="en-US" sz="2000" dirty="0" smtClean="0"/>
              <a:t>因此</a:t>
            </a:r>
            <a:r>
              <a:rPr lang="zh-CN" altLang="en-US" sz="2000" dirty="0"/>
              <a:t>，计算机系统、信息系统、电信系统、运输系统等，是一个存在的具有边界的物理实体，以物理的形式存在，用于特定的目的系统</a:t>
            </a:r>
            <a:r>
              <a:rPr lang="zh-CN" altLang="en-US" sz="2000" dirty="0" smtClean="0"/>
              <a:t>。</a:t>
            </a:r>
            <a:endParaRPr lang="en-US" altLang="zh-CN" sz="2000" dirty="0" smtClean="0"/>
          </a:p>
          <a:p>
            <a:r>
              <a:rPr lang="zh-CN" altLang="en-US" sz="2400" dirty="0" smtClean="0"/>
              <a:t>而</a:t>
            </a:r>
            <a:r>
              <a:rPr lang="zh-CN" altLang="en-US" sz="2400" dirty="0"/>
              <a:t>软系统方法</a:t>
            </a:r>
            <a:r>
              <a:rPr lang="en-US" altLang="zh-CN" sz="2400" dirty="0"/>
              <a:t>(SSM)</a:t>
            </a:r>
            <a:r>
              <a:rPr lang="zh-CN" altLang="en-US" sz="2400" dirty="0"/>
              <a:t>认为系统的表达是一个认识论实体</a:t>
            </a:r>
            <a:r>
              <a:rPr lang="en-US" altLang="zh-CN" sz="2400" dirty="0"/>
              <a:t>(epistemological entity)</a:t>
            </a:r>
            <a:r>
              <a:rPr lang="zh-CN" altLang="en-US" sz="2400" dirty="0"/>
              <a:t>，而不是本体论实体，即，表达人的理解的精神构造</a:t>
            </a:r>
            <a:r>
              <a:rPr lang="zh-CN" altLang="en-US" sz="2400" dirty="0" smtClean="0"/>
              <a:t>。</a:t>
            </a:r>
            <a:endParaRPr lang="en-US" altLang="zh-CN" sz="2400" dirty="0" smtClean="0"/>
          </a:p>
          <a:p>
            <a:pPr lvl="1"/>
            <a:r>
              <a:rPr lang="zh-CN" altLang="en-US" sz="2000" dirty="0" smtClean="0"/>
              <a:t>例如</a:t>
            </a:r>
            <a:r>
              <a:rPr lang="zh-CN" altLang="en-US" sz="2000" dirty="0"/>
              <a:t>一个企业如何组织把原材料加工为产品和销售的系统是一个软系统或体系。在同样的竞争环境下，两个不同企业会表现出不同的行为</a:t>
            </a:r>
            <a:r>
              <a:rPr lang="zh-CN" altLang="en-US" sz="2000" dirty="0" smtClean="0"/>
              <a:t>。</a:t>
            </a:r>
            <a:endParaRPr lang="zh-CN" altLang="en-US" sz="2000" dirty="0"/>
          </a:p>
          <a:p>
            <a:endParaRPr lang="zh-CN" altLang="en-US" sz="2400" dirty="0"/>
          </a:p>
        </p:txBody>
      </p:sp>
    </p:spTree>
    <p:extLst>
      <p:ext uri="{BB962C8B-B14F-4D97-AF65-F5344CB8AC3E}">
        <p14:creationId xmlns:p14="http://schemas.microsoft.com/office/powerpoint/2010/main" val="3539083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软系统与软件系统</a:t>
            </a:r>
            <a:endParaRPr lang="zh-CN" altLang="en-US" dirty="0"/>
          </a:p>
        </p:txBody>
      </p:sp>
      <p:sp>
        <p:nvSpPr>
          <p:cNvPr id="3" name="内容占位符 2"/>
          <p:cNvSpPr>
            <a:spLocks noGrp="1"/>
          </p:cNvSpPr>
          <p:nvPr>
            <p:ph idx="1"/>
          </p:nvPr>
        </p:nvSpPr>
        <p:spPr/>
        <p:txBody>
          <a:bodyPr/>
          <a:lstStyle/>
          <a:p>
            <a:r>
              <a:rPr lang="zh-CN" altLang="en-US" sz="2400" dirty="0" smtClean="0"/>
              <a:t>软件工程工作任务之一，是把所谓的软系统（人的精神世界的认识），转换为软件系统。</a:t>
            </a:r>
            <a:endParaRPr lang="en-US" altLang="zh-CN" sz="2400" dirty="0" smtClean="0"/>
          </a:p>
          <a:p>
            <a:r>
              <a:rPr lang="zh-CN" altLang="en-US" sz="2400" dirty="0" smtClean="0"/>
              <a:t>这类软件系统是基于计算机的，在通信网络和计算机上运行的程序，帮助人们实现和按软系统方法处理问题的。</a:t>
            </a:r>
            <a:endParaRPr lang="en-US" altLang="zh-CN" sz="2400" dirty="0" smtClean="0"/>
          </a:p>
          <a:p>
            <a:pPr lvl="1"/>
            <a:r>
              <a:rPr lang="zh-CN" altLang="en-US" sz="2000" dirty="0" smtClean="0"/>
              <a:t>例如， 微信、</a:t>
            </a:r>
            <a:r>
              <a:rPr lang="en-US" altLang="zh-CN" sz="2000" dirty="0" smtClean="0"/>
              <a:t>Facebook</a:t>
            </a:r>
            <a:r>
              <a:rPr lang="zh-CN" altLang="en-US" sz="2000" dirty="0" smtClean="0"/>
              <a:t>等软件系统</a:t>
            </a:r>
            <a:endParaRPr lang="en-US" altLang="zh-CN" sz="2000" dirty="0" smtClean="0"/>
          </a:p>
          <a:p>
            <a:pPr lvl="1"/>
            <a:r>
              <a:rPr lang="zh-CN" altLang="en-US" sz="2000" dirty="0" smtClean="0"/>
              <a:t>它们较少的基于硬系统的特征，更多的是反应人类的社会活动的方式和现象，例如，随机、随时组成的临时社交群</a:t>
            </a:r>
            <a:endParaRPr lang="en-US" altLang="zh-CN" sz="2000" dirty="0" smtClean="0"/>
          </a:p>
          <a:p>
            <a:endParaRPr lang="en-US" altLang="zh-CN" sz="2400" dirty="0" smtClean="0"/>
          </a:p>
          <a:p>
            <a:r>
              <a:rPr lang="zh-CN" altLang="en-US" sz="2400" dirty="0" smtClean="0"/>
              <a:t>硬系统具有更广泛的通用性，而软系统会与民族、文化、文字、社会制度等关联</a:t>
            </a:r>
            <a:endParaRPr lang="en-US" altLang="zh-CN" sz="2400" dirty="0" smtClean="0"/>
          </a:p>
          <a:p>
            <a:pPr lvl="1"/>
            <a:r>
              <a:rPr lang="zh-CN" altLang="en-US" sz="2000" dirty="0" smtClean="0"/>
              <a:t>因此，当我们企图分析软系统，并把其用软件系统实现时，其需求的分析和系统设计就显得更有意思了。</a:t>
            </a:r>
            <a:endParaRPr lang="en-US" altLang="zh-CN" sz="2000" dirty="0" smtClean="0"/>
          </a:p>
        </p:txBody>
      </p:sp>
    </p:spTree>
    <p:extLst>
      <p:ext uri="{BB962C8B-B14F-4D97-AF65-F5344CB8AC3E}">
        <p14:creationId xmlns:p14="http://schemas.microsoft.com/office/powerpoint/2010/main" val="4121592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4.2.2.4 </a:t>
            </a:r>
            <a:r>
              <a:rPr lang="zh-CN" altLang="en-US" dirty="0" smtClean="0"/>
              <a:t>品牌质量侧面</a:t>
            </a:r>
            <a:endParaRPr lang="zh-CN" altLang="en-US" dirty="0"/>
          </a:p>
        </p:txBody>
      </p:sp>
      <p:sp>
        <p:nvSpPr>
          <p:cNvPr id="3" name="内容占位符 2"/>
          <p:cNvSpPr>
            <a:spLocks noGrp="1"/>
          </p:cNvSpPr>
          <p:nvPr>
            <p:ph idx="1"/>
          </p:nvPr>
        </p:nvSpPr>
        <p:spPr/>
        <p:txBody>
          <a:bodyPr/>
          <a:lstStyle/>
          <a:p>
            <a:r>
              <a:rPr lang="zh-CN" altLang="en-US" dirty="0" smtClean="0"/>
              <a:t>计算机系统不仅仅是产品，而且也是组织和企业的品牌</a:t>
            </a:r>
            <a:endParaRPr lang="en-US" altLang="zh-CN" dirty="0" smtClean="0"/>
          </a:p>
          <a:p>
            <a:r>
              <a:rPr lang="zh-CN" altLang="en-US" dirty="0" smtClean="0"/>
              <a:t>许多企业把信息管理系统作为一种品牌，即，一个良好的企业是否能完整地使用信息</a:t>
            </a:r>
            <a:endParaRPr lang="en-US" altLang="zh-CN" dirty="0" smtClean="0"/>
          </a:p>
          <a:p>
            <a:pPr lvl="1"/>
            <a:r>
              <a:rPr lang="zh-CN" altLang="en-US" dirty="0" smtClean="0"/>
              <a:t>例如，政府部门的网站，</a:t>
            </a:r>
            <a:endParaRPr lang="en-US" altLang="zh-CN" dirty="0" smtClean="0"/>
          </a:p>
          <a:p>
            <a:pPr lvl="1"/>
            <a:endParaRPr lang="en-US" altLang="zh-CN" dirty="0"/>
          </a:p>
          <a:p>
            <a:r>
              <a:rPr lang="zh-CN" altLang="en-US" dirty="0" smtClean="0"/>
              <a:t>产品包装与市场宣传</a:t>
            </a:r>
            <a:endParaRPr lang="en-US" altLang="zh-CN" dirty="0" smtClean="0"/>
          </a:p>
          <a:p>
            <a:endParaRPr lang="en-US" altLang="zh-CN" dirty="0"/>
          </a:p>
          <a:p>
            <a:r>
              <a:rPr lang="zh-CN" altLang="en-US" dirty="0" smtClean="0"/>
              <a:t>软件企业的品牌效应，可以提高客户对其软件质量的可信任度</a:t>
            </a:r>
            <a:endParaRPr lang="en-US" altLang="zh-CN" dirty="0" smtClean="0"/>
          </a:p>
          <a:p>
            <a:pPr lvl="1"/>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4.2.2.5 </a:t>
            </a:r>
            <a:r>
              <a:rPr lang="zh-CN" altLang="en-US" dirty="0" smtClean="0"/>
              <a:t>组织质量侧面</a:t>
            </a:r>
            <a:endParaRPr lang="zh-CN" altLang="en-US" dirty="0"/>
          </a:p>
        </p:txBody>
      </p:sp>
      <p:sp>
        <p:nvSpPr>
          <p:cNvPr id="3" name="内容占位符 2"/>
          <p:cNvSpPr>
            <a:spLocks noGrp="1"/>
          </p:cNvSpPr>
          <p:nvPr>
            <p:ph idx="1"/>
          </p:nvPr>
        </p:nvSpPr>
        <p:spPr/>
        <p:txBody>
          <a:bodyPr/>
          <a:lstStyle/>
          <a:p>
            <a:r>
              <a:rPr lang="zh-CN" altLang="en-US" dirty="0" smtClean="0"/>
              <a:t>一个组织部署和使用了计算机系统，是否就意味着组织质量的提高了哪？</a:t>
            </a:r>
            <a:endParaRPr lang="en-US" altLang="zh-CN" dirty="0" smtClean="0"/>
          </a:p>
          <a:p>
            <a:pPr lvl="1"/>
            <a:r>
              <a:rPr lang="zh-CN" altLang="en-US" dirty="0" smtClean="0"/>
              <a:t>不同的用户群体会有不同的回答，并且可能是相互矛盾的。</a:t>
            </a:r>
            <a:endParaRPr lang="en-US" altLang="zh-CN" dirty="0" smtClean="0"/>
          </a:p>
          <a:p>
            <a:pPr lvl="1"/>
            <a:r>
              <a:rPr lang="zh-CN" altLang="en-US" dirty="0" smtClean="0"/>
              <a:t>例如，人员资源管理系统和福利管理系统，对于人力资源管理部门很好的系统，但是普通员工们并不会认为这是一个好系统，可能会引起员工们对系统的反感，甚至会降低企业的工作效率。</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dirty="0" smtClean="0"/>
              <a:t>4.2.3 </a:t>
            </a:r>
            <a:r>
              <a:rPr lang="zh-CN" altLang="en-US" dirty="0" smtClean="0"/>
              <a:t>项目经理们对质量看法</a:t>
            </a:r>
            <a:endParaRPr lang="zh-CN" altLang="en-US" dirty="0"/>
          </a:p>
        </p:txBody>
      </p:sp>
      <p:sp>
        <p:nvSpPr>
          <p:cNvPr id="14339" name="内容占位符 2"/>
          <p:cNvSpPr>
            <a:spLocks noGrp="1"/>
          </p:cNvSpPr>
          <p:nvPr>
            <p:ph idx="1"/>
          </p:nvPr>
        </p:nvSpPr>
        <p:spPr>
          <a:xfrm>
            <a:off x="928914" y="1295400"/>
            <a:ext cx="8062686" cy="5029200"/>
          </a:xfrm>
        </p:spPr>
        <p:txBody>
          <a:bodyPr/>
          <a:lstStyle/>
          <a:p>
            <a:r>
              <a:rPr lang="zh-CN" altLang="en-US" dirty="0" smtClean="0"/>
              <a:t>开发方的项目经理们：</a:t>
            </a:r>
            <a:endParaRPr lang="en-US" altLang="zh-CN" dirty="0" smtClean="0"/>
          </a:p>
          <a:p>
            <a:pPr lvl="1"/>
            <a:r>
              <a:rPr lang="zh-CN" altLang="en-US" dirty="0" smtClean="0"/>
              <a:t>软件质量是“软件能很好地服务用户，完成所希望的功能，并在需要时候可以使用”。</a:t>
            </a:r>
            <a:endParaRPr lang="en-US" altLang="zh-CN" dirty="0" smtClean="0"/>
          </a:p>
          <a:p>
            <a:pPr lvl="1"/>
            <a:r>
              <a:rPr lang="zh-CN" altLang="en-US" dirty="0" smtClean="0"/>
              <a:t>面临着财政和时间的约束：</a:t>
            </a:r>
            <a:endParaRPr lang="en-US" altLang="zh-CN" dirty="0" smtClean="0"/>
          </a:p>
          <a:p>
            <a:pPr lvl="2"/>
            <a:r>
              <a:rPr lang="zh-CN" altLang="en-US" dirty="0" smtClean="0"/>
              <a:t>这些约束条件极大地影响着软件质量目标，</a:t>
            </a:r>
            <a:endParaRPr lang="en-US" altLang="zh-CN" dirty="0" smtClean="0"/>
          </a:p>
          <a:p>
            <a:pPr lvl="2"/>
            <a:r>
              <a:rPr lang="zh-CN" altLang="en-US" dirty="0" smtClean="0"/>
              <a:t>并由此牺牲：</a:t>
            </a:r>
            <a:endParaRPr lang="en-US" altLang="zh-CN" dirty="0" smtClean="0"/>
          </a:p>
          <a:p>
            <a:pPr lvl="3"/>
            <a:r>
              <a:rPr lang="zh-CN" altLang="en-US" dirty="0" smtClean="0"/>
              <a:t>软件测试（的等级、范围、详细程度等）、</a:t>
            </a:r>
            <a:endParaRPr lang="en-US" altLang="zh-CN" dirty="0" smtClean="0"/>
          </a:p>
          <a:p>
            <a:pPr lvl="3"/>
            <a:r>
              <a:rPr lang="zh-CN" altLang="en-US" dirty="0"/>
              <a:t>文档</a:t>
            </a:r>
            <a:r>
              <a:rPr lang="zh-CN" altLang="en-US" dirty="0" smtClean="0"/>
              <a:t>编写和审查</a:t>
            </a:r>
            <a:endParaRPr lang="en-US" altLang="zh-CN" dirty="0" smtClean="0"/>
          </a:p>
          <a:p>
            <a:pPr lvl="3"/>
            <a:r>
              <a:rPr lang="zh-CN" altLang="en-US" dirty="0" smtClean="0"/>
              <a:t>代码审查</a:t>
            </a:r>
            <a:endParaRPr lang="en-US" altLang="zh-CN" dirty="0" smtClean="0"/>
          </a:p>
          <a:p>
            <a:pPr lvl="3"/>
            <a:r>
              <a:rPr lang="zh-CN" altLang="en-US" dirty="0"/>
              <a:t>等</a:t>
            </a:r>
            <a:endParaRPr lang="en-US" altLang="zh-CN" dirty="0" smtClean="0"/>
          </a:p>
          <a:p>
            <a:pPr lvl="1"/>
            <a:r>
              <a:rPr lang="zh-CN" altLang="en-US" dirty="0" smtClean="0"/>
              <a:t>这些工作会影响最终交付的软件产品或系统的质量</a:t>
            </a:r>
          </a:p>
          <a:p>
            <a:endParaRPr lang="zh-CN"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dirty="0" smtClean="0"/>
              <a:t>4.2.3 </a:t>
            </a:r>
            <a:r>
              <a:rPr lang="zh-CN" altLang="en-US" dirty="0" smtClean="0"/>
              <a:t>项目经理们对质量看法</a:t>
            </a:r>
            <a:endParaRPr lang="zh-CN" altLang="en-US" dirty="0"/>
          </a:p>
        </p:txBody>
      </p:sp>
      <p:sp>
        <p:nvSpPr>
          <p:cNvPr id="14339" name="内容占位符 2"/>
          <p:cNvSpPr>
            <a:spLocks noGrp="1"/>
          </p:cNvSpPr>
          <p:nvPr>
            <p:ph idx="1"/>
          </p:nvPr>
        </p:nvSpPr>
        <p:spPr>
          <a:xfrm>
            <a:off x="928914" y="1295400"/>
            <a:ext cx="8062686" cy="5029200"/>
          </a:xfrm>
        </p:spPr>
        <p:txBody>
          <a:bodyPr/>
          <a:lstStyle/>
          <a:p>
            <a:r>
              <a:rPr lang="zh-CN" altLang="en-US" dirty="0" smtClean="0"/>
              <a:t>采购方的经理们：</a:t>
            </a:r>
            <a:endParaRPr lang="en-US" altLang="zh-CN" dirty="0" smtClean="0"/>
          </a:p>
          <a:p>
            <a:pPr lvl="1"/>
            <a:r>
              <a:rPr lang="zh-CN" altLang="en-US" dirty="0" smtClean="0"/>
              <a:t>面临客户方的压力</a:t>
            </a:r>
            <a:endParaRPr lang="en-US" altLang="zh-CN" dirty="0" smtClean="0"/>
          </a:p>
          <a:p>
            <a:pPr lvl="1"/>
            <a:r>
              <a:rPr lang="zh-CN" altLang="en-US" dirty="0" smtClean="0"/>
              <a:t>面临着本的公司业务的压力和高层管理者的压力。</a:t>
            </a:r>
            <a:endParaRPr lang="en-US" altLang="zh-CN" dirty="0" smtClean="0"/>
          </a:p>
          <a:p>
            <a:pPr lvl="2"/>
            <a:r>
              <a:rPr lang="zh-CN" altLang="en-US" sz="2400" dirty="0" smtClean="0"/>
              <a:t>由于软件生产过程的可见性差和难于预测，高层管理者往往会给出理想的进度和成本目标。</a:t>
            </a:r>
            <a:endParaRPr lang="en-US" altLang="zh-CN" sz="2400" dirty="0" smtClean="0"/>
          </a:p>
          <a:p>
            <a:pPr lvl="2"/>
            <a:r>
              <a:rPr lang="zh-CN" altLang="en-US" sz="2400" dirty="0" smtClean="0"/>
              <a:t>与软件可靠性、可用性等指标相比，进度和成本指标是最直接可见的。</a:t>
            </a:r>
            <a:endParaRPr lang="en-US" altLang="zh-CN" sz="2400" dirty="0" smtClean="0"/>
          </a:p>
          <a:p>
            <a:pPr lvl="1"/>
            <a:r>
              <a:rPr lang="zh-CN" altLang="en-US" dirty="0" smtClean="0"/>
              <a:t>开发方管理者往往会迫使采购方项目经理们的压力</a:t>
            </a:r>
            <a:endParaRPr lang="en-US" altLang="zh-CN" dirty="0" smtClean="0"/>
          </a:p>
          <a:p>
            <a:pPr lvl="1"/>
            <a:r>
              <a:rPr lang="zh-CN" altLang="en-US" dirty="0"/>
              <a:t>采购方项目</a:t>
            </a:r>
            <a:r>
              <a:rPr lang="zh-CN" altLang="en-US" dirty="0" smtClean="0"/>
              <a:t>经理们会传递这些压力给开发公司的高层，</a:t>
            </a:r>
            <a:endParaRPr lang="en-US" altLang="zh-CN" dirty="0" smtClean="0"/>
          </a:p>
          <a:p>
            <a:pPr lvl="1"/>
            <a:r>
              <a:rPr lang="zh-CN" altLang="en-US" dirty="0" smtClean="0"/>
              <a:t>高层会压迫项目经理不断地追赶进度和压低成本</a:t>
            </a:r>
            <a:endParaRPr lang="en-US" altLang="zh-CN" dirty="0" smtClean="0"/>
          </a:p>
          <a:p>
            <a:pPr lvl="1"/>
            <a:r>
              <a:rPr lang="zh-CN" altLang="en-US" dirty="0" smtClean="0"/>
              <a:t>牺牲那些可见性差和难以度量的质量指标。</a:t>
            </a:r>
          </a:p>
          <a:p>
            <a:endParaRPr lang="zh-CN" altLang="en-US" dirty="0" smtClean="0"/>
          </a:p>
        </p:txBody>
      </p:sp>
    </p:spTree>
    <p:extLst>
      <p:ext uri="{BB962C8B-B14F-4D97-AF65-F5344CB8AC3E}">
        <p14:creationId xmlns:p14="http://schemas.microsoft.com/office/powerpoint/2010/main" val="1186167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4.3 </a:t>
            </a:r>
            <a:r>
              <a:rPr lang="zh-CN" altLang="en-US" smtClean="0"/>
              <a:t>软件质量模型的归纳</a:t>
            </a:r>
          </a:p>
        </p:txBody>
      </p:sp>
      <p:sp>
        <p:nvSpPr>
          <p:cNvPr id="15363" name="内容占位符 2"/>
          <p:cNvSpPr>
            <a:spLocks noGrp="1"/>
          </p:cNvSpPr>
          <p:nvPr>
            <p:ph idx="1"/>
          </p:nvPr>
        </p:nvSpPr>
        <p:spPr>
          <a:xfrm>
            <a:off x="899886" y="1285875"/>
            <a:ext cx="8020277" cy="5029200"/>
          </a:xfrm>
        </p:spPr>
        <p:txBody>
          <a:bodyPr/>
          <a:lstStyle/>
          <a:p>
            <a:r>
              <a:rPr lang="zh-CN" altLang="en-US" dirty="0" smtClean="0"/>
              <a:t>可以把软件质量的研究归结为两个学派：</a:t>
            </a:r>
            <a:endParaRPr lang="en-US" altLang="zh-CN" dirty="0" smtClean="0"/>
          </a:p>
          <a:p>
            <a:pPr lvl="1"/>
            <a:r>
              <a:rPr lang="zh-CN" altLang="en-US" b="1" dirty="0" smtClean="0"/>
              <a:t>一个是产品质量学派</a:t>
            </a:r>
            <a:r>
              <a:rPr lang="zh-CN" altLang="en-US" dirty="0" smtClean="0"/>
              <a:t>，认为要清楚地定义、测量和改进质量，就必须测量影响软件质量每个特性。</a:t>
            </a:r>
            <a:endParaRPr lang="en-US" altLang="zh-CN" dirty="0" smtClean="0"/>
          </a:p>
          <a:p>
            <a:pPr lvl="2"/>
            <a:r>
              <a:rPr lang="zh-CN" altLang="en-US" dirty="0" smtClean="0"/>
              <a:t>例如，数据库管理系统</a:t>
            </a:r>
            <a:r>
              <a:rPr lang="en-US" altLang="zh-CN" dirty="0" smtClean="0"/>
              <a:t>(DBMS)</a:t>
            </a:r>
            <a:r>
              <a:rPr lang="zh-CN" altLang="en-US" dirty="0" smtClean="0"/>
              <a:t>的测试集：性能测试集和功能测试集合</a:t>
            </a:r>
            <a:r>
              <a:rPr lang="en-US" altLang="zh-CN" dirty="0" smtClean="0"/>
              <a:t>—</a:t>
            </a:r>
            <a:r>
              <a:rPr lang="zh-CN" altLang="en-US" dirty="0" smtClean="0"/>
              <a:t>标准测试集，评价</a:t>
            </a:r>
            <a:r>
              <a:rPr lang="en-US" altLang="zh-CN" dirty="0" smtClean="0"/>
              <a:t>Oracle, DB2</a:t>
            </a:r>
            <a:r>
              <a:rPr lang="zh-CN" altLang="en-US" dirty="0" smtClean="0"/>
              <a:t>，</a:t>
            </a:r>
            <a:r>
              <a:rPr lang="en-US" altLang="zh-CN" dirty="0" smtClean="0"/>
              <a:t>SQL-Server</a:t>
            </a:r>
            <a:r>
              <a:rPr lang="zh-CN" altLang="en-US" dirty="0" smtClean="0"/>
              <a:t>等质量。</a:t>
            </a:r>
            <a:endParaRPr lang="en-US" altLang="zh-CN" dirty="0" smtClean="0"/>
          </a:p>
          <a:p>
            <a:pPr lvl="1"/>
            <a:r>
              <a:rPr lang="zh-CN" altLang="en-US" dirty="0" smtClean="0"/>
              <a:t>另</a:t>
            </a:r>
            <a:r>
              <a:rPr lang="zh-CN" altLang="en-US" b="1" dirty="0" smtClean="0"/>
              <a:t>一个是过程质量学派</a:t>
            </a:r>
            <a:r>
              <a:rPr lang="zh-CN" altLang="en-US" dirty="0" smtClean="0"/>
              <a:t>，认为最终产品质量取决于生产过程的质量，因此，软件质量来源于软件工程过程的质量。</a:t>
            </a:r>
            <a:endParaRPr lang="en-US" altLang="zh-CN" dirty="0" smtClean="0"/>
          </a:p>
          <a:p>
            <a:pPr lvl="2"/>
            <a:r>
              <a:rPr lang="zh-CN" altLang="en-US" dirty="0" smtClean="0"/>
              <a:t>例如，给定任意一个应用软件，就没有标准的测试集合。那么，你如何评价这个应用软件的质量？</a:t>
            </a:r>
            <a:endParaRPr lang="en-US" altLang="zh-CN" dirty="0" smtClean="0"/>
          </a:p>
          <a:p>
            <a:pPr lvl="2"/>
            <a:r>
              <a:rPr lang="zh-CN" altLang="en-US" dirty="0" smtClean="0"/>
              <a:t>通过评价其生产</a:t>
            </a:r>
            <a:r>
              <a:rPr lang="en-US" altLang="zh-CN" dirty="0" smtClean="0"/>
              <a:t>(</a:t>
            </a:r>
            <a:r>
              <a:rPr lang="zh-CN" altLang="en-US" dirty="0" smtClean="0"/>
              <a:t>开发</a:t>
            </a:r>
            <a:r>
              <a:rPr lang="en-US" altLang="zh-CN" dirty="0" smtClean="0"/>
              <a:t>)</a:t>
            </a:r>
            <a:r>
              <a:rPr lang="zh-CN" altLang="en-US" dirty="0" smtClean="0"/>
              <a:t>过程，判断最终提交的应用软件是否好？</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4.3 </a:t>
            </a:r>
            <a:r>
              <a:rPr lang="zh-CN" altLang="en-US" smtClean="0"/>
              <a:t>软件质量模型的归纳</a:t>
            </a:r>
          </a:p>
        </p:txBody>
      </p:sp>
      <p:sp>
        <p:nvSpPr>
          <p:cNvPr id="15363" name="内容占位符 2"/>
          <p:cNvSpPr>
            <a:spLocks noGrp="1"/>
          </p:cNvSpPr>
          <p:nvPr>
            <p:ph idx="1"/>
          </p:nvPr>
        </p:nvSpPr>
        <p:spPr>
          <a:xfrm>
            <a:off x="899886" y="1285875"/>
            <a:ext cx="8020277" cy="5029200"/>
          </a:xfrm>
        </p:spPr>
        <p:txBody>
          <a:bodyPr/>
          <a:lstStyle/>
          <a:p>
            <a:r>
              <a:rPr lang="zh-CN" altLang="en-US" dirty="0" smtClean="0"/>
              <a:t>产品模型：</a:t>
            </a:r>
            <a:endParaRPr lang="en-US" altLang="zh-CN" dirty="0" smtClean="0"/>
          </a:p>
          <a:p>
            <a:pPr lvl="1"/>
            <a:r>
              <a:rPr lang="en-US" altLang="zh-CN" dirty="0" smtClean="0"/>
              <a:t>Boehm</a:t>
            </a:r>
            <a:r>
              <a:rPr lang="zh-CN" altLang="en-US" dirty="0" smtClean="0"/>
              <a:t>模型、</a:t>
            </a:r>
            <a:r>
              <a:rPr lang="en-US" altLang="zh-CN" dirty="0" smtClean="0"/>
              <a:t>COAUAMO</a:t>
            </a:r>
            <a:r>
              <a:rPr lang="zh-CN" altLang="en-US" dirty="0" smtClean="0"/>
              <a:t>模型、</a:t>
            </a:r>
            <a:r>
              <a:rPr lang="en-US" altLang="zh-CN" dirty="0" smtClean="0"/>
              <a:t>McCall</a:t>
            </a:r>
            <a:r>
              <a:rPr lang="zh-CN" altLang="en-US" dirty="0" smtClean="0"/>
              <a:t>模型、</a:t>
            </a:r>
            <a:r>
              <a:rPr lang="en-US" altLang="zh-CN" dirty="0" smtClean="0"/>
              <a:t>Marine</a:t>
            </a:r>
            <a:r>
              <a:rPr lang="zh-CN" altLang="en-US" dirty="0" smtClean="0"/>
              <a:t>的</a:t>
            </a:r>
            <a:r>
              <a:rPr lang="en-US" altLang="zh-CN" dirty="0" smtClean="0"/>
              <a:t>SQM</a:t>
            </a:r>
            <a:r>
              <a:rPr lang="zh-CN" altLang="en-US" dirty="0" smtClean="0"/>
              <a:t>模型、</a:t>
            </a:r>
            <a:r>
              <a:rPr lang="en-US" altLang="zh-CN" dirty="0" smtClean="0"/>
              <a:t>ISO9126</a:t>
            </a:r>
            <a:r>
              <a:rPr lang="zh-CN" altLang="en-US" dirty="0" smtClean="0"/>
              <a:t>、</a:t>
            </a:r>
            <a:r>
              <a:rPr lang="en-US" altLang="zh-CN" dirty="0" smtClean="0"/>
              <a:t>SQUID</a:t>
            </a:r>
            <a:r>
              <a:rPr lang="zh-CN" altLang="en-US" dirty="0" smtClean="0"/>
              <a:t>和</a:t>
            </a:r>
            <a:r>
              <a:rPr lang="en-US" altLang="zh-CN" dirty="0" smtClean="0"/>
              <a:t>Dormer</a:t>
            </a:r>
            <a:r>
              <a:rPr lang="zh-CN" altLang="en-US" dirty="0" smtClean="0"/>
              <a:t>模型属于产品质量模型。</a:t>
            </a:r>
            <a:endParaRPr lang="en-US" altLang="zh-CN" dirty="0" smtClean="0"/>
          </a:p>
          <a:p>
            <a:pPr lvl="1"/>
            <a:r>
              <a:rPr lang="zh-CN" altLang="en-US" dirty="0" smtClean="0"/>
              <a:t>最典型是</a:t>
            </a:r>
            <a:r>
              <a:rPr lang="en-US" altLang="zh-CN" dirty="0" smtClean="0"/>
              <a:t>ISO-9126</a:t>
            </a:r>
            <a:r>
              <a:rPr lang="zh-CN" altLang="en-US" dirty="0" smtClean="0"/>
              <a:t>标准，将在</a:t>
            </a:r>
            <a:r>
              <a:rPr lang="en-US" altLang="zh-CN" dirty="0" smtClean="0"/>
              <a:t>4.4</a:t>
            </a:r>
            <a:r>
              <a:rPr lang="zh-CN" altLang="en-US" dirty="0" smtClean="0"/>
              <a:t>和</a:t>
            </a:r>
            <a:r>
              <a:rPr lang="en-US" altLang="zh-CN" dirty="0" smtClean="0"/>
              <a:t>4.5</a:t>
            </a:r>
            <a:r>
              <a:rPr lang="zh-CN" altLang="en-US" dirty="0" smtClean="0"/>
              <a:t>节讨论。</a:t>
            </a:r>
            <a:endParaRPr lang="en-US" altLang="zh-CN" dirty="0" smtClean="0"/>
          </a:p>
          <a:p>
            <a:pPr lvl="1"/>
            <a:endParaRPr lang="en-US" altLang="zh-CN" sz="2000" dirty="0" smtClean="0"/>
          </a:p>
          <a:p>
            <a:r>
              <a:rPr lang="zh-CN" altLang="en-US" dirty="0" smtClean="0"/>
              <a:t>过程模型：</a:t>
            </a:r>
            <a:endParaRPr lang="en-US" altLang="zh-CN" dirty="0" smtClean="0"/>
          </a:p>
          <a:p>
            <a:pPr lvl="1"/>
            <a:r>
              <a:rPr lang="zh-CN" altLang="en-US" dirty="0" smtClean="0"/>
              <a:t>过程模型包括</a:t>
            </a:r>
            <a:r>
              <a:rPr lang="en-US" altLang="zh-CN" dirty="0" smtClean="0"/>
              <a:t>ISO9000-3</a:t>
            </a:r>
            <a:r>
              <a:rPr lang="zh-CN" altLang="en-US" dirty="0" smtClean="0"/>
              <a:t>、</a:t>
            </a:r>
            <a:r>
              <a:rPr lang="en-US" altLang="zh-CN" dirty="0" smtClean="0"/>
              <a:t>CMM</a:t>
            </a:r>
            <a:r>
              <a:rPr lang="zh-CN" altLang="en-US" dirty="0" smtClean="0"/>
              <a:t>和</a:t>
            </a:r>
            <a:r>
              <a:rPr lang="en-US" altLang="zh-CN" dirty="0" smtClean="0"/>
              <a:t>CMMI</a:t>
            </a:r>
            <a:r>
              <a:rPr lang="zh-CN" altLang="en-US" dirty="0" smtClean="0"/>
              <a:t>、</a:t>
            </a:r>
            <a:r>
              <a:rPr lang="en-US" altLang="zh-CN" dirty="0" smtClean="0"/>
              <a:t>SPICE(ISO/IEC15504</a:t>
            </a:r>
            <a:r>
              <a:rPr lang="zh-CN" altLang="en-US" dirty="0" smtClean="0"/>
              <a:t>标准等，我们将在第</a:t>
            </a:r>
            <a:r>
              <a:rPr lang="en-US" altLang="zh-CN" dirty="0" smtClean="0"/>
              <a:t>20</a:t>
            </a:r>
            <a:r>
              <a:rPr lang="zh-CN" altLang="en-US" dirty="0" smtClean="0"/>
              <a:t>章讨论</a:t>
            </a:r>
            <a:r>
              <a:rPr lang="en-US" altLang="zh-CN" dirty="0" smtClean="0"/>
              <a:t>CMM/CMMI</a:t>
            </a:r>
            <a:r>
              <a:rPr lang="zh-CN" altLang="en-US" dirty="0" smtClean="0"/>
              <a:t>。</a:t>
            </a:r>
            <a:endParaRPr lang="en-US" altLang="zh-CN" dirty="0" smtClean="0"/>
          </a:p>
          <a:p>
            <a:pPr lvl="1"/>
            <a:r>
              <a:rPr lang="zh-CN" altLang="en-US" dirty="0" smtClean="0"/>
              <a:t>后续的“软件项目管理”、“软件质量保证”、“软件过程改进”基于的就是这种观点。</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146"/>
          <p:cNvSpPr>
            <a:spLocks noGrp="1" noChangeArrowheads="1"/>
          </p:cNvSpPr>
          <p:nvPr>
            <p:ph type="title"/>
          </p:nvPr>
        </p:nvSpPr>
        <p:spPr/>
        <p:txBody>
          <a:bodyPr/>
          <a:lstStyle/>
          <a:p>
            <a:pPr eaLnBrk="1" hangingPunct="1"/>
            <a:r>
              <a:rPr lang="en-US" altLang="zh-CN" smtClean="0"/>
              <a:t>4.1</a:t>
            </a:r>
            <a:r>
              <a:rPr lang="zh-CN" altLang="en-US" smtClean="0"/>
              <a:t>软件质量定义</a:t>
            </a:r>
            <a:endParaRPr lang="en-GB" altLang="zh-CN" smtClean="0"/>
          </a:p>
        </p:txBody>
      </p:sp>
      <p:sp>
        <p:nvSpPr>
          <p:cNvPr id="5123" name="Rectangle 6147"/>
          <p:cNvSpPr>
            <a:spLocks noGrp="1" noChangeArrowheads="1"/>
          </p:cNvSpPr>
          <p:nvPr>
            <p:ph type="body" idx="1"/>
          </p:nvPr>
        </p:nvSpPr>
        <p:spPr>
          <a:xfrm>
            <a:off x="990600" y="1295400"/>
            <a:ext cx="8001000" cy="4276725"/>
          </a:xfrm>
        </p:spPr>
        <p:txBody>
          <a:bodyPr/>
          <a:lstStyle/>
          <a:p>
            <a:r>
              <a:rPr lang="en-US" altLang="zh-CN" dirty="0" smtClean="0"/>
              <a:t>4.1.1 </a:t>
            </a:r>
            <a:r>
              <a:rPr lang="zh-CN" altLang="en-US" dirty="0" smtClean="0"/>
              <a:t>程序的类型划分</a:t>
            </a:r>
          </a:p>
          <a:p>
            <a:r>
              <a:rPr lang="en-US" altLang="zh-CN" dirty="0" smtClean="0"/>
              <a:t>4.1.2 </a:t>
            </a:r>
            <a:r>
              <a:rPr lang="zh-CN" altLang="en-US" dirty="0" smtClean="0"/>
              <a:t>质量定义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 ISO9126</a:t>
            </a:r>
            <a:r>
              <a:rPr lang="zh-CN" altLang="en-US" dirty="0" smtClean="0"/>
              <a:t>的质量定义</a:t>
            </a:r>
            <a:endParaRPr lang="zh-CN" altLang="en-US" dirty="0"/>
          </a:p>
        </p:txBody>
      </p:sp>
      <p:sp>
        <p:nvSpPr>
          <p:cNvPr id="3" name="内容占位符 2"/>
          <p:cNvSpPr>
            <a:spLocks noGrp="1"/>
          </p:cNvSpPr>
          <p:nvPr>
            <p:ph idx="1"/>
          </p:nvPr>
        </p:nvSpPr>
        <p:spPr/>
        <p:txBody>
          <a:bodyPr/>
          <a:lstStyle/>
          <a:p>
            <a:r>
              <a:rPr lang="en-US" dirty="0" smtClean="0"/>
              <a:t>4.4.1</a:t>
            </a:r>
            <a:r>
              <a:rPr lang="zh-CN" altLang="en-US" dirty="0" smtClean="0"/>
              <a:t>软件产品质量模型</a:t>
            </a:r>
          </a:p>
          <a:p>
            <a:r>
              <a:rPr lang="en-US" dirty="0" smtClean="0"/>
              <a:t>4.4.2</a:t>
            </a:r>
            <a:r>
              <a:rPr lang="zh-CN" altLang="en-US" dirty="0" smtClean="0"/>
              <a:t>产品质量属性分解</a:t>
            </a:r>
          </a:p>
          <a:p>
            <a:pPr lvl="1"/>
            <a:r>
              <a:rPr lang="en-US" dirty="0" smtClean="0"/>
              <a:t>4.4.2.1 </a:t>
            </a:r>
            <a:r>
              <a:rPr lang="zh-CN" altLang="en-US" dirty="0" smtClean="0"/>
              <a:t>功能性</a:t>
            </a:r>
          </a:p>
          <a:p>
            <a:pPr lvl="1"/>
            <a:r>
              <a:rPr lang="en-US" dirty="0" smtClean="0"/>
              <a:t>4.4.2.2 </a:t>
            </a:r>
            <a:r>
              <a:rPr lang="zh-CN" altLang="en-US" dirty="0" smtClean="0"/>
              <a:t>可靠性</a:t>
            </a:r>
          </a:p>
          <a:p>
            <a:pPr lvl="1"/>
            <a:r>
              <a:rPr lang="en-US" dirty="0" smtClean="0"/>
              <a:t>4.4.2.3 </a:t>
            </a:r>
            <a:r>
              <a:rPr lang="zh-CN" altLang="en-US" dirty="0" smtClean="0"/>
              <a:t>易用性</a:t>
            </a:r>
          </a:p>
          <a:p>
            <a:pPr lvl="1"/>
            <a:r>
              <a:rPr lang="en-US" dirty="0" smtClean="0"/>
              <a:t>4.4.2.4 </a:t>
            </a:r>
            <a:r>
              <a:rPr lang="zh-CN" altLang="en-US" dirty="0" smtClean="0"/>
              <a:t>效率</a:t>
            </a:r>
          </a:p>
          <a:p>
            <a:pPr lvl="1"/>
            <a:r>
              <a:rPr lang="en-US" dirty="0" smtClean="0"/>
              <a:t>4.4.2.5 </a:t>
            </a:r>
            <a:r>
              <a:rPr lang="zh-CN" altLang="en-US" dirty="0" smtClean="0"/>
              <a:t>维护性</a:t>
            </a:r>
          </a:p>
          <a:p>
            <a:pPr lvl="1"/>
            <a:r>
              <a:rPr lang="en-US" dirty="0" smtClean="0"/>
              <a:t>4.4.2.6</a:t>
            </a:r>
            <a:r>
              <a:rPr lang="zh-CN" altLang="en-US" dirty="0" smtClean="0"/>
              <a:t>可移植性</a:t>
            </a:r>
          </a:p>
          <a:p>
            <a:r>
              <a:rPr lang="en-US" dirty="0" smtClean="0"/>
              <a:t>4.4.3</a:t>
            </a:r>
            <a:r>
              <a:rPr lang="zh-CN" altLang="en-US" dirty="0" smtClean="0"/>
              <a:t>部件和服务项的质量评价</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4.4.1</a:t>
            </a:r>
            <a:r>
              <a:rPr lang="zh-CN" altLang="en-US" dirty="0" smtClean="0"/>
              <a:t>软件产品质量模型</a:t>
            </a:r>
            <a:endParaRPr lang="zh-CN" altLang="en-US" dirty="0"/>
          </a:p>
        </p:txBody>
      </p:sp>
      <p:sp>
        <p:nvSpPr>
          <p:cNvPr id="3" name="内容占位符 2"/>
          <p:cNvSpPr>
            <a:spLocks noGrp="1"/>
          </p:cNvSpPr>
          <p:nvPr>
            <p:ph idx="1"/>
          </p:nvPr>
        </p:nvSpPr>
        <p:spPr/>
        <p:txBody>
          <a:bodyPr/>
          <a:lstStyle/>
          <a:p>
            <a:r>
              <a:rPr lang="zh-CN" altLang="en-US" dirty="0" smtClean="0"/>
              <a:t>从产品质量观点出发，产品质量模型将产品质量分解为许多质量因素</a:t>
            </a:r>
            <a:r>
              <a:rPr lang="en-US" dirty="0" smtClean="0"/>
              <a:t>(</a:t>
            </a:r>
            <a:r>
              <a:rPr lang="zh-CN" altLang="en-US" dirty="0" smtClean="0"/>
              <a:t>特征、准则或特性</a:t>
            </a:r>
            <a:r>
              <a:rPr lang="en-US" dirty="0" smtClean="0"/>
              <a:t>)</a:t>
            </a:r>
            <a:r>
              <a:rPr lang="zh-CN" altLang="en-US" dirty="0" smtClean="0"/>
              <a:t>，然后再分解为可以测量的度量元，或指示器。</a:t>
            </a:r>
          </a:p>
          <a:p>
            <a:endParaRPr lang="en-US" altLang="zh-CN" dirty="0" smtClean="0"/>
          </a:p>
          <a:p>
            <a:r>
              <a:rPr lang="zh-CN" altLang="en-US" dirty="0" smtClean="0"/>
              <a:t>从用户的角度，使用者最为关注的是系统的使用和运行是否会给其带来效益。</a:t>
            </a:r>
            <a:endParaRPr lang="en-US" altLang="zh-CN" dirty="0" smtClean="0"/>
          </a:p>
          <a:p>
            <a:pPr lvl="1"/>
            <a:r>
              <a:rPr lang="zh-CN" altLang="en-US" dirty="0" smtClean="0"/>
              <a:t>质量是用户对软件系统的最基本要求。</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使用的质量要求</a:t>
            </a:r>
            <a:endParaRPr lang="zh-CN" altLang="en-US" dirty="0"/>
          </a:p>
        </p:txBody>
      </p:sp>
      <p:grpSp>
        <p:nvGrpSpPr>
          <p:cNvPr id="21" name="画布 62"/>
          <p:cNvGrpSpPr/>
          <p:nvPr/>
        </p:nvGrpSpPr>
        <p:grpSpPr>
          <a:xfrm>
            <a:off x="4648255" y="1441503"/>
            <a:ext cx="4480560" cy="4391343"/>
            <a:chOff x="0" y="0"/>
            <a:chExt cx="2110105" cy="2351405"/>
          </a:xfrm>
        </p:grpSpPr>
        <p:sp>
          <p:nvSpPr>
            <p:cNvPr id="22" name="矩形 21"/>
            <p:cNvSpPr/>
            <p:nvPr/>
          </p:nvSpPr>
          <p:spPr>
            <a:xfrm>
              <a:off x="0" y="0"/>
              <a:ext cx="2110105" cy="2351405"/>
            </a:xfrm>
            <a:prstGeom prst="rect">
              <a:avLst/>
            </a:prstGeom>
            <a:noFill/>
            <a:ln w="9525" cap="flat" cmpd="sng" algn="ctr">
              <a:solidFill>
                <a:srgbClr val="000000"/>
              </a:solidFill>
              <a:prstDash val="solid"/>
              <a:miter lim="800000"/>
              <a:headEnd type="none" w="med" len="med"/>
              <a:tailEnd type="none" w="med" len="med"/>
            </a:ln>
          </p:spPr>
        </p:sp>
        <p:sp>
          <p:nvSpPr>
            <p:cNvPr id="23" name="Oval 4"/>
            <p:cNvSpPr>
              <a:spLocks noChangeArrowheads="1"/>
            </p:cNvSpPr>
            <p:nvPr/>
          </p:nvSpPr>
          <p:spPr bwMode="auto">
            <a:xfrm>
              <a:off x="451078" y="511175"/>
              <a:ext cx="765810" cy="715645"/>
            </a:xfrm>
            <a:prstGeom prst="ellipse">
              <a:avLst/>
            </a:prstGeom>
            <a:noFill/>
            <a:ln w="9525">
              <a:solidFill>
                <a:srgbClr val="000000"/>
              </a:solidFill>
              <a:round/>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en-US" sz="1800">
                  <a:effectLst/>
                  <a:latin typeface="Times New Roman" panose="02020603050405020304" pitchFamily="18" charset="0"/>
                  <a:ea typeface="宋体" panose="02010600030101010101" pitchFamily="2" charset="-122"/>
                  <a:cs typeface="宋体" panose="02010600030101010101" pitchFamily="2" charset="-122"/>
                </a:rPr>
                <a:t> </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4" name="Oval 7"/>
            <p:cNvSpPr>
              <a:spLocks noChangeArrowheads="1"/>
            </p:cNvSpPr>
            <p:nvPr/>
          </p:nvSpPr>
          <p:spPr bwMode="auto">
            <a:xfrm>
              <a:off x="323443" y="511175"/>
              <a:ext cx="765810" cy="715645"/>
            </a:xfrm>
            <a:prstGeom prst="ellipse">
              <a:avLst/>
            </a:prstGeom>
            <a:noFill/>
            <a:ln w="9525">
              <a:solidFill>
                <a:srgbClr val="000000"/>
              </a:solidFill>
              <a:round/>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使用中的质量</a:t>
              </a:r>
            </a:p>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属性</a:t>
              </a:r>
            </a:p>
          </p:txBody>
        </p:sp>
        <p:sp>
          <p:nvSpPr>
            <p:cNvPr id="25" name="Oval 8"/>
            <p:cNvSpPr>
              <a:spLocks noChangeArrowheads="1"/>
            </p:cNvSpPr>
            <p:nvPr/>
          </p:nvSpPr>
          <p:spPr bwMode="auto">
            <a:xfrm>
              <a:off x="195807" y="492105"/>
              <a:ext cx="811809" cy="73471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144000" rIns="0" bIns="0" anchor="t" anchorCtr="0" upright="1">
              <a:noAutofit/>
            </a:bodyPr>
            <a:lstStyle/>
            <a:p>
              <a:pPr indent="269875">
                <a:spcBef>
                  <a:spcPts val="0"/>
                </a:spcBef>
                <a:spcAft>
                  <a:spcPts val="0"/>
                </a:spcAft>
              </a:pPr>
              <a:r>
                <a:rPr lang="zh-CN" sz="1800" dirty="0" smtClean="0">
                  <a:effectLst/>
                  <a:latin typeface="Times New Roman" panose="02020603050405020304" pitchFamily="18" charset="0"/>
                  <a:ea typeface="宋体" panose="02010600030101010101" pitchFamily="2" charset="-122"/>
                  <a:cs typeface="宋体" panose="02010600030101010101" pitchFamily="2" charset="-122"/>
                </a:rPr>
                <a:t>使用中的</a:t>
              </a:r>
              <a:endParaRPr lang="en-US" altLang="zh-CN" sz="18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9875" algn="ctr">
                <a:spcBef>
                  <a:spcPts val="0"/>
                </a:spcBef>
                <a:spcAft>
                  <a:spcPts val="0"/>
                </a:spcAft>
              </a:pPr>
              <a:r>
                <a:rPr lang="zh-CN" sz="1800" dirty="0" smtClean="0">
                  <a:effectLst/>
                  <a:latin typeface="Times New Roman" panose="02020603050405020304" pitchFamily="18" charset="0"/>
                  <a:ea typeface="宋体" panose="02010600030101010101" pitchFamily="2" charset="-122"/>
                  <a:cs typeface="宋体" panose="02010600030101010101" pitchFamily="2" charset="-122"/>
                </a:rPr>
                <a:t>质量属性</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6" name="Text Box 19"/>
            <p:cNvSpPr txBox="1">
              <a:spLocks noChangeArrowheads="1"/>
            </p:cNvSpPr>
            <p:nvPr/>
          </p:nvSpPr>
          <p:spPr bwMode="auto">
            <a:xfrm>
              <a:off x="1344409" y="753958"/>
              <a:ext cx="6381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altLang="en-US" sz="1800" dirty="0" smtClean="0">
                  <a:effectLst/>
                  <a:latin typeface="Times New Roman" panose="02020603050405020304" pitchFamily="18" charset="0"/>
                  <a:ea typeface="宋体" panose="02010600030101010101" pitchFamily="2" charset="-122"/>
                  <a:cs typeface="宋体" panose="02010600030101010101" pitchFamily="2" charset="-122"/>
                </a:rPr>
                <a:t>运行</a:t>
              </a:r>
              <a:endParaRPr lang="en-US" altLang="zh-CN" sz="18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9875" algn="ctr">
                <a:lnSpc>
                  <a:spcPts val="1660"/>
                </a:lnSpc>
                <a:spcBef>
                  <a:spcPts val="1200"/>
                </a:spcBef>
                <a:spcAft>
                  <a:spcPts val="0"/>
                </a:spcAft>
              </a:pPr>
              <a:r>
                <a:rPr lang="zh-CN" altLang="en-US" sz="1800" dirty="0" smtClean="0">
                  <a:effectLst/>
                  <a:latin typeface="Times New Roman" panose="02020603050405020304" pitchFamily="18" charset="0"/>
                  <a:ea typeface="宋体" panose="02010600030101010101" pitchFamily="2" charset="-122"/>
                  <a:cs typeface="宋体" panose="02010600030101010101" pitchFamily="2" charset="-122"/>
                </a:rPr>
                <a:t>环境</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27" name="Line 20"/>
            <p:cNvCxnSpPr>
              <a:cxnSpLocks noChangeShapeType="1"/>
            </p:cNvCxnSpPr>
            <p:nvPr/>
          </p:nvCxnSpPr>
          <p:spPr bwMode="auto">
            <a:xfrm flipH="1">
              <a:off x="1180539" y="340701"/>
              <a:ext cx="209264" cy="30670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21"/>
            <p:cNvCxnSpPr>
              <a:cxnSpLocks noChangeShapeType="1"/>
            </p:cNvCxnSpPr>
            <p:nvPr/>
          </p:nvCxnSpPr>
          <p:spPr bwMode="auto">
            <a:xfrm flipH="1" flipV="1">
              <a:off x="1180532" y="920750"/>
              <a:ext cx="291977" cy="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Line 22"/>
            <p:cNvCxnSpPr>
              <a:cxnSpLocks noChangeShapeType="1"/>
            </p:cNvCxnSpPr>
            <p:nvPr/>
          </p:nvCxnSpPr>
          <p:spPr bwMode="auto">
            <a:xfrm flipH="1" flipV="1">
              <a:off x="1089469" y="1124585"/>
              <a:ext cx="293753" cy="20607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 Box 25"/>
            <p:cNvSpPr txBox="1">
              <a:spLocks noChangeArrowheads="1"/>
            </p:cNvSpPr>
            <p:nvPr/>
          </p:nvSpPr>
          <p:spPr bwMode="auto">
            <a:xfrm>
              <a:off x="196443" y="1533525"/>
              <a:ext cx="76581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使用中</a:t>
              </a:r>
            </a:p>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质量的</a:t>
              </a:r>
            </a:p>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测量</a:t>
              </a:r>
            </a:p>
          </p:txBody>
        </p:sp>
        <p:cxnSp>
          <p:nvCxnSpPr>
            <p:cNvPr id="31" name="Line 28"/>
            <p:cNvCxnSpPr>
              <a:cxnSpLocks noChangeShapeType="1"/>
            </p:cNvCxnSpPr>
            <p:nvPr/>
          </p:nvCxnSpPr>
          <p:spPr bwMode="auto">
            <a:xfrm flipV="1">
              <a:off x="665404" y="1226820"/>
              <a:ext cx="635" cy="306705"/>
            </a:xfrm>
            <a:prstGeom prst="line">
              <a:avLst/>
            </a:prstGeom>
            <a:noFill/>
            <a:ln w="9525">
              <a:solidFill>
                <a:srgbClr val="00000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Text Box 31"/>
            <p:cNvSpPr txBox="1">
              <a:spLocks noChangeArrowheads="1"/>
            </p:cNvSpPr>
            <p:nvPr/>
          </p:nvSpPr>
          <p:spPr bwMode="auto">
            <a:xfrm>
              <a:off x="196443" y="102235"/>
              <a:ext cx="1021080" cy="306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sz="1800" b="1">
                  <a:effectLst/>
                  <a:latin typeface="Times New Roman" panose="02020603050405020304" pitchFamily="18" charset="0"/>
                  <a:ea typeface="宋体" panose="02010600030101010101" pitchFamily="2" charset="-122"/>
                  <a:cs typeface="宋体" panose="02010600030101010101" pitchFamily="2" charset="-122"/>
                </a:rPr>
                <a:t>软件系统的使用</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34" name="Text Box 19"/>
            <p:cNvSpPr txBox="1">
              <a:spLocks noChangeArrowheads="1"/>
            </p:cNvSpPr>
            <p:nvPr/>
          </p:nvSpPr>
          <p:spPr bwMode="auto">
            <a:xfrm>
              <a:off x="1413966" y="19609"/>
              <a:ext cx="417750" cy="491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ctr" anchorCtr="0" upright="1">
              <a:noAutofit/>
            </a:bodyPr>
            <a:lstStyle/>
            <a:p>
              <a:pPr>
                <a:spcBef>
                  <a:spcPts val="1200"/>
                </a:spcBef>
                <a:spcAft>
                  <a:spcPts val="0"/>
                </a:spcAft>
              </a:pPr>
              <a:r>
                <a:rPr lang="zh-CN" altLang="en-US" sz="1800" dirty="0" smtClean="0">
                  <a:effectLst/>
                  <a:ea typeface="宋体" panose="02010600030101010101" pitchFamily="2" charset="-122"/>
                  <a:cs typeface="宋体" panose="02010600030101010101" pitchFamily="2" charset="-122"/>
                </a:rPr>
                <a:t>用户和运维</a:t>
              </a:r>
              <a:r>
                <a:rPr lang="zh-CN" sz="1800" dirty="0" smtClean="0">
                  <a:effectLst/>
                  <a:ea typeface="宋体" panose="02010600030101010101" pitchFamily="2" charset="-122"/>
                  <a:cs typeface="宋体" panose="02010600030101010101" pitchFamily="2" charset="-122"/>
                </a:rPr>
                <a:t>要求</a:t>
              </a:r>
              <a:endParaRPr 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5" name="Text Box 19"/>
            <p:cNvSpPr txBox="1">
              <a:spLocks noChangeArrowheads="1"/>
            </p:cNvSpPr>
            <p:nvPr/>
          </p:nvSpPr>
          <p:spPr bwMode="auto">
            <a:xfrm>
              <a:off x="1217523" y="1282890"/>
              <a:ext cx="892004" cy="484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ctr" anchorCtr="0" upright="1">
              <a:noAutofit/>
            </a:bodyPr>
            <a:lstStyle/>
            <a:p>
              <a:pPr>
                <a:spcBef>
                  <a:spcPts val="1200"/>
                </a:spcBef>
                <a:spcAft>
                  <a:spcPts val="0"/>
                </a:spcAft>
              </a:pPr>
              <a:r>
                <a:rPr lang="zh-CN" sz="1800">
                  <a:effectLst/>
                  <a:ea typeface="宋体" panose="02010600030101010101" pitchFamily="2" charset="-122"/>
                  <a:cs typeface="宋体" panose="02010600030101010101" pitchFamily="2" charset="-122"/>
                </a:rPr>
                <a:t>工程要求</a:t>
              </a:r>
              <a:endParaRPr lang="zh-CN" sz="1800">
                <a:effectLst/>
                <a:latin typeface="宋体" panose="02010600030101010101" pitchFamily="2" charset="-122"/>
                <a:ea typeface="宋体" panose="02010600030101010101" pitchFamily="2" charset="-122"/>
                <a:cs typeface="宋体" panose="02010600030101010101" pitchFamily="2" charset="-122"/>
              </a:endParaRPr>
            </a:p>
            <a:p>
              <a:pPr>
                <a:spcBef>
                  <a:spcPts val="1200"/>
                </a:spcBef>
                <a:spcAft>
                  <a:spcPts val="0"/>
                </a:spcAft>
              </a:pPr>
              <a:r>
                <a:rPr lang="en-US" sz="1800">
                  <a:effectLst/>
                  <a:ea typeface="宋体" panose="02010600030101010101" pitchFamily="2" charset="-122"/>
                  <a:cs typeface="宋体" panose="02010600030101010101" pitchFamily="2" charset="-122"/>
                </a:rPr>
                <a:t>(</a:t>
              </a:r>
              <a:r>
                <a:rPr lang="zh-CN" sz="1800">
                  <a:effectLst/>
                  <a:ea typeface="宋体" panose="02010600030101010101" pitchFamily="2" charset="-122"/>
                  <a:cs typeface="宋体" panose="02010600030101010101" pitchFamily="2" charset="-122"/>
                </a:rPr>
                <a:t>成本、工期</a:t>
              </a:r>
              <a:r>
                <a:rPr lang="en-US" sz="1800">
                  <a:effectLst/>
                  <a:ea typeface="宋体" panose="02010600030101010101" pitchFamily="2" charset="-122"/>
                  <a:cs typeface="宋体" panose="02010600030101010101" pitchFamily="2" charset="-122"/>
                </a:rPr>
                <a:t>)</a:t>
              </a:r>
              <a:endParaRPr lang="zh-CN" sz="18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36" name="矩形 35"/>
          <p:cNvSpPr/>
          <p:nvPr/>
        </p:nvSpPr>
        <p:spPr>
          <a:xfrm>
            <a:off x="809937" y="1190350"/>
            <a:ext cx="3837091" cy="4524315"/>
          </a:xfrm>
          <a:prstGeom prst="rect">
            <a:avLst/>
          </a:prstGeom>
        </p:spPr>
        <p:txBody>
          <a:bodyPr wrap="square">
            <a:spAutoFit/>
          </a:bodyPr>
          <a:lstStyle/>
          <a:p>
            <a:pPr marL="342900" indent="-342900">
              <a:buFont typeface="Arial" panose="020B0604020202020204" pitchFamily="34" charset="0"/>
              <a:buChar char="•"/>
            </a:pPr>
            <a:r>
              <a:rPr lang="zh-CN" altLang="zh-CN" dirty="0">
                <a:cs typeface="Times New Roman" panose="02020603050405020304" pitchFamily="18" charset="0"/>
              </a:rPr>
              <a:t>从用户的角度，使用者最为关注的是系统的使用和运行是否会给其带来效益</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marL="342900" indent="-342900">
              <a:buFont typeface="Arial" panose="020B0604020202020204" pitchFamily="34" charset="0"/>
              <a:buChar char="•"/>
            </a:pPr>
            <a:r>
              <a:rPr lang="zh-CN" altLang="zh-CN" dirty="0" smtClean="0">
                <a:cs typeface="Times New Roman" panose="02020603050405020304" pitchFamily="18" charset="0"/>
              </a:rPr>
              <a:t>质量</a:t>
            </a:r>
            <a:r>
              <a:rPr lang="zh-CN" altLang="zh-CN" dirty="0">
                <a:cs typeface="Times New Roman" panose="02020603050405020304" pitchFamily="18" charset="0"/>
              </a:rPr>
              <a:t>是用户对软件系统的最基本要求</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marL="342900" indent="-342900">
              <a:buFont typeface="Arial" panose="020B0604020202020204" pitchFamily="34" charset="0"/>
              <a:buChar char="•"/>
            </a:pPr>
            <a:r>
              <a:rPr lang="zh-CN" altLang="zh-CN" dirty="0" smtClean="0">
                <a:cs typeface="Times New Roman" panose="02020603050405020304" pitchFamily="18" charset="0"/>
              </a:rPr>
              <a:t>用户</a:t>
            </a:r>
            <a:r>
              <a:rPr lang="zh-CN" altLang="zh-CN" dirty="0">
                <a:cs typeface="Times New Roman" panose="02020603050405020304" pitchFamily="18" charset="0"/>
              </a:rPr>
              <a:t>的质量要求包括在指定的使用周境</a:t>
            </a:r>
            <a:r>
              <a:rPr lang="en-US" altLang="zh-CN" dirty="0"/>
              <a:t>(contexts of use)</a:t>
            </a:r>
            <a:r>
              <a:rPr lang="zh-CN" altLang="zh-CN" dirty="0">
                <a:cs typeface="Times New Roman" panose="02020603050405020304" pitchFamily="18" charset="0"/>
              </a:rPr>
              <a:t>对使用质量的需求</a:t>
            </a:r>
            <a:r>
              <a:rPr lang="zh-CN" altLang="zh-CN" dirty="0" smtClean="0">
                <a:cs typeface="Times New Roman" panose="02020603050405020304" pitchFamily="18" charset="0"/>
              </a:rPr>
              <a:t>。</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zh-CN" sz="1800" dirty="0" smtClean="0">
                <a:cs typeface="Times New Roman" panose="02020603050405020304" pitchFamily="18" charset="0"/>
              </a:rPr>
              <a:t>使用</a:t>
            </a:r>
            <a:r>
              <a:rPr lang="zh-CN" altLang="zh-CN" sz="1800" dirty="0">
                <a:cs typeface="Times New Roman" panose="02020603050405020304" pitchFamily="18" charset="0"/>
              </a:rPr>
              <a:t>周境是指使用软件产品和系统的用户、任务、设备（硬件，软件和材料）及物理和社会环境。</a:t>
            </a:r>
            <a:endParaRPr lang="zh-CN" altLang="en-US" sz="1800" dirty="0"/>
          </a:p>
        </p:txBody>
      </p:sp>
    </p:spTree>
    <p:extLst>
      <p:ext uri="{BB962C8B-B14F-4D97-AF65-F5344CB8AC3E}">
        <p14:creationId xmlns:p14="http://schemas.microsoft.com/office/powerpoint/2010/main" val="2668823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smtClean="0"/>
          </a:p>
        </p:txBody>
      </p:sp>
      <p:sp>
        <p:nvSpPr>
          <p:cNvPr id="17411" name="内容占位符 2"/>
          <p:cNvSpPr>
            <a:spLocks noGrp="1"/>
          </p:cNvSpPr>
          <p:nvPr>
            <p:ph idx="1"/>
          </p:nvPr>
        </p:nvSpPr>
        <p:spPr/>
        <p:txBody>
          <a:bodyPr/>
          <a:lstStyle/>
          <a:p>
            <a:r>
              <a:rPr lang="zh-CN" altLang="en-US" sz="2800" dirty="0" smtClean="0"/>
              <a:t>软件使用中的系统质量主要反应系统在运行期间的质量</a:t>
            </a:r>
            <a:endParaRPr lang="en-US" altLang="zh-CN" sz="2800" dirty="0" smtClean="0"/>
          </a:p>
          <a:p>
            <a:r>
              <a:rPr lang="zh-CN" altLang="en-US" sz="2800" dirty="0" smtClean="0"/>
              <a:t>这也是用户和运维人员最关心的质量特征。</a:t>
            </a:r>
            <a:endParaRPr lang="en-US" altLang="zh-CN" sz="2800" dirty="0" smtClean="0"/>
          </a:p>
          <a:p>
            <a:pPr lvl="1"/>
            <a:r>
              <a:rPr lang="zh-CN" altLang="en-US" sz="2400" dirty="0" smtClean="0"/>
              <a:t>例如，用户关心：</a:t>
            </a:r>
            <a:endParaRPr lang="en-US" altLang="zh-CN" sz="2400" dirty="0" smtClean="0"/>
          </a:p>
          <a:p>
            <a:pPr lvl="2"/>
            <a:r>
              <a:rPr lang="zh-CN" altLang="en-US" dirty="0" smtClean="0"/>
              <a:t>功能性</a:t>
            </a:r>
            <a:r>
              <a:rPr lang="en-US" altLang="zh-CN" dirty="0" smtClean="0"/>
              <a:t>(functionality)</a:t>
            </a:r>
            <a:r>
              <a:rPr lang="zh-CN" altLang="en-US" dirty="0" smtClean="0"/>
              <a:t>、密安性</a:t>
            </a:r>
            <a:r>
              <a:rPr lang="en-US" altLang="zh-CN" dirty="0" smtClean="0"/>
              <a:t>(security)</a:t>
            </a:r>
            <a:r>
              <a:rPr lang="zh-CN" altLang="en-US" dirty="0" smtClean="0"/>
              <a:t>、可使用性</a:t>
            </a:r>
            <a:r>
              <a:rPr lang="en-US" altLang="zh-CN" dirty="0" smtClean="0"/>
              <a:t>(Availability)</a:t>
            </a:r>
            <a:r>
              <a:rPr lang="zh-CN" altLang="en-US" dirty="0" smtClean="0"/>
              <a:t>、易用性</a:t>
            </a:r>
            <a:r>
              <a:rPr lang="en-US" altLang="zh-CN" dirty="0" smtClean="0"/>
              <a:t>(usability)</a:t>
            </a:r>
            <a:r>
              <a:rPr lang="zh-CN" altLang="en-US" dirty="0" smtClean="0"/>
              <a:t>和互操作性</a:t>
            </a:r>
            <a:r>
              <a:rPr lang="en-US" altLang="zh-CN" dirty="0" smtClean="0"/>
              <a:t>(interoperability)</a:t>
            </a:r>
            <a:r>
              <a:rPr lang="zh-CN" altLang="en-US" dirty="0" smtClean="0"/>
              <a:t>等。</a:t>
            </a:r>
            <a:endParaRPr lang="en-US" altLang="zh-CN" dirty="0" smtClean="0"/>
          </a:p>
          <a:p>
            <a:pPr lvl="1"/>
            <a:r>
              <a:rPr lang="zh-CN" altLang="en-US" dirty="0"/>
              <a:t>运维</a:t>
            </a:r>
            <a:r>
              <a:rPr lang="zh-CN" altLang="en-US" dirty="0" smtClean="0"/>
              <a:t>人员关心：</a:t>
            </a:r>
            <a:endParaRPr lang="en-US" altLang="zh-CN" dirty="0" smtClean="0"/>
          </a:p>
          <a:p>
            <a:pPr lvl="2"/>
            <a:r>
              <a:rPr lang="zh-CN" altLang="en-US" dirty="0" smtClean="0"/>
              <a:t>出现错误时，是否好定位？</a:t>
            </a:r>
            <a:endParaRPr lang="en-US" altLang="zh-CN" dirty="0" smtClean="0"/>
          </a:p>
          <a:p>
            <a:pPr lvl="2"/>
            <a:r>
              <a:rPr lang="zh-CN" altLang="en-US" dirty="0" smtClean="0"/>
              <a:t>数据是否好备份？</a:t>
            </a:r>
            <a:endParaRPr lang="en-US" altLang="zh-CN" dirty="0" smtClean="0"/>
          </a:p>
          <a:p>
            <a:pPr lvl="2"/>
            <a:r>
              <a:rPr lang="zh-CN" altLang="en-US" dirty="0" smtClean="0"/>
              <a:t>错误的代码是否好修改？</a:t>
            </a:r>
            <a:endParaRPr lang="en-US" altLang="zh-CN" dirty="0" smtClean="0"/>
          </a:p>
          <a:p>
            <a:pPr marL="914400" lvl="2" indent="0">
              <a:buNone/>
            </a:pPr>
            <a:endParaRPr lang="en-US" altLang="zh-CN" dirty="0" smtClean="0"/>
          </a:p>
          <a:p>
            <a:pPr lvl="2"/>
            <a:endParaRPr lang="zh-CN" alt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软件产品质量</a:t>
            </a:r>
            <a:endParaRPr lang="zh-CN" altLang="en-US" dirty="0"/>
          </a:p>
        </p:txBody>
      </p:sp>
      <p:sp>
        <p:nvSpPr>
          <p:cNvPr id="36" name="Oval 5"/>
          <p:cNvSpPr>
            <a:spLocks noChangeArrowheads="1"/>
          </p:cNvSpPr>
          <p:nvPr/>
        </p:nvSpPr>
        <p:spPr bwMode="auto">
          <a:xfrm>
            <a:off x="4338505" y="2609188"/>
            <a:ext cx="1423168" cy="1242229"/>
          </a:xfrm>
          <a:prstGeom prst="ellipse">
            <a:avLst/>
          </a:prstGeom>
          <a:noFill/>
          <a:ln w="9525">
            <a:solidFill>
              <a:srgbClr val="000000"/>
            </a:solidFill>
            <a:round/>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0" tIns="45720" rIns="252000" bIns="45720" anchor="t" anchorCtr="0" upright="1">
            <a:noAutofit/>
          </a:bodyPr>
          <a:lstStyle/>
          <a:p>
            <a:pPr indent="269875" algn="ctr">
              <a:lnSpc>
                <a:spcPts val="1660"/>
              </a:lnSpc>
              <a:spcBef>
                <a:spcPts val="1200"/>
              </a:spcBef>
              <a:spcAft>
                <a:spcPts val="0"/>
              </a:spcAft>
            </a:pPr>
            <a:r>
              <a:rPr lang="zh-CN" sz="1800" dirty="0">
                <a:effectLst/>
                <a:latin typeface="Times New Roman" panose="02020603050405020304" pitchFamily="18" charset="0"/>
                <a:ea typeface="宋体" panose="02010600030101010101" pitchFamily="2" charset="-122"/>
                <a:cs typeface="宋体" panose="02010600030101010101" pitchFamily="2" charset="-122"/>
              </a:rPr>
              <a:t>内部</a:t>
            </a:r>
          </a:p>
          <a:p>
            <a:pPr indent="269875" algn="ctr">
              <a:lnSpc>
                <a:spcPts val="1660"/>
              </a:lnSpc>
              <a:spcBef>
                <a:spcPts val="1200"/>
              </a:spcBef>
              <a:spcAft>
                <a:spcPts val="0"/>
              </a:spcAft>
            </a:pPr>
            <a:r>
              <a:rPr lang="zh-CN" sz="1800" dirty="0">
                <a:effectLst/>
                <a:latin typeface="Times New Roman" panose="02020603050405020304" pitchFamily="18" charset="0"/>
                <a:ea typeface="宋体" panose="02010600030101010101" pitchFamily="2" charset="-122"/>
                <a:cs typeface="宋体" panose="02010600030101010101" pitchFamily="2" charset="-122"/>
              </a:rPr>
              <a:t>质量</a:t>
            </a:r>
          </a:p>
          <a:p>
            <a:pPr indent="269875" algn="ctr">
              <a:lnSpc>
                <a:spcPts val="1660"/>
              </a:lnSpc>
              <a:spcBef>
                <a:spcPts val="1200"/>
              </a:spcBef>
              <a:spcAft>
                <a:spcPts val="0"/>
              </a:spcAft>
            </a:pPr>
            <a:r>
              <a:rPr lang="zh-CN" sz="1800" dirty="0">
                <a:effectLst/>
                <a:latin typeface="Times New Roman" panose="02020603050405020304" pitchFamily="18" charset="0"/>
                <a:ea typeface="宋体" panose="02010600030101010101" pitchFamily="2" charset="-122"/>
                <a:cs typeface="宋体" panose="02010600030101010101" pitchFamily="2" charset="-122"/>
              </a:rPr>
              <a:t>属性</a:t>
            </a:r>
          </a:p>
        </p:txBody>
      </p:sp>
      <p:sp>
        <p:nvSpPr>
          <p:cNvPr id="37" name="Oval 6"/>
          <p:cNvSpPr>
            <a:spLocks noChangeArrowheads="1"/>
          </p:cNvSpPr>
          <p:nvPr/>
        </p:nvSpPr>
        <p:spPr bwMode="auto">
          <a:xfrm>
            <a:off x="7186614" y="2609188"/>
            <a:ext cx="1594788" cy="1242229"/>
          </a:xfrm>
          <a:prstGeom prst="ellipse">
            <a:avLst/>
          </a:prstGeom>
          <a:noFill/>
          <a:ln w="9525">
            <a:solidFill>
              <a:srgbClr val="000000"/>
            </a:solidFill>
            <a:round/>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indent="269875" algn="just">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外部</a:t>
            </a:r>
          </a:p>
          <a:p>
            <a:pPr indent="269875" algn="just">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质量</a:t>
            </a:r>
          </a:p>
          <a:p>
            <a:pPr indent="269875" algn="just">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属性</a:t>
            </a:r>
          </a:p>
        </p:txBody>
      </p:sp>
      <p:grpSp>
        <p:nvGrpSpPr>
          <p:cNvPr id="38" name="Group 9"/>
          <p:cNvGrpSpPr>
            <a:grpSpLocks/>
          </p:cNvGrpSpPr>
          <p:nvPr/>
        </p:nvGrpSpPr>
        <p:grpSpPr bwMode="auto">
          <a:xfrm>
            <a:off x="5407210" y="2431727"/>
            <a:ext cx="1781175" cy="1597152"/>
            <a:chOff x="3230" y="5800"/>
            <a:chExt cx="1005" cy="1449"/>
          </a:xfrm>
        </p:grpSpPr>
        <p:sp>
          <p:nvSpPr>
            <p:cNvPr id="44" name="Text Box 10"/>
            <p:cNvSpPr txBox="1">
              <a:spLocks noChangeArrowheads="1"/>
            </p:cNvSpPr>
            <p:nvPr/>
          </p:nvSpPr>
          <p:spPr bwMode="auto">
            <a:xfrm>
              <a:off x="3230" y="6766"/>
              <a:ext cx="1005"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依赖于</a:t>
              </a:r>
            </a:p>
          </p:txBody>
        </p:sp>
        <p:sp>
          <p:nvSpPr>
            <p:cNvPr id="45" name="Text Box 11"/>
            <p:cNvSpPr txBox="1">
              <a:spLocks noChangeArrowheads="1"/>
            </p:cNvSpPr>
            <p:nvPr/>
          </p:nvSpPr>
          <p:spPr bwMode="auto">
            <a:xfrm>
              <a:off x="3431" y="5800"/>
              <a:ext cx="804"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影响</a:t>
              </a:r>
            </a:p>
          </p:txBody>
        </p:sp>
        <p:cxnSp>
          <p:nvCxnSpPr>
            <p:cNvPr id="46" name="Line 12"/>
            <p:cNvCxnSpPr>
              <a:cxnSpLocks noChangeShapeType="1"/>
            </p:cNvCxnSpPr>
            <p:nvPr/>
          </p:nvCxnSpPr>
          <p:spPr bwMode="auto">
            <a:xfrm>
              <a:off x="3431" y="6283"/>
              <a:ext cx="80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13"/>
            <p:cNvCxnSpPr>
              <a:cxnSpLocks noChangeShapeType="1"/>
            </p:cNvCxnSpPr>
            <p:nvPr/>
          </p:nvCxnSpPr>
          <p:spPr bwMode="auto">
            <a:xfrm flipH="1">
              <a:off x="3431" y="6766"/>
              <a:ext cx="804" cy="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39" name="Text Box 23"/>
          <p:cNvSpPr txBox="1">
            <a:spLocks noChangeArrowheads="1"/>
          </p:cNvSpPr>
          <p:nvPr/>
        </p:nvSpPr>
        <p:spPr bwMode="auto">
          <a:xfrm>
            <a:off x="4338505" y="4383802"/>
            <a:ext cx="1424940" cy="709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sz="1800">
                <a:effectLst/>
                <a:latin typeface="Times New Roman" panose="02020603050405020304" pitchFamily="18" charset="0"/>
                <a:ea typeface="宋体" panose="02010600030101010101" pitchFamily="2" charset="-122"/>
                <a:cs typeface="宋体" panose="02010600030101010101" pitchFamily="2" charset="-122"/>
              </a:rPr>
              <a:t>内部测量</a:t>
            </a:r>
          </a:p>
        </p:txBody>
      </p:sp>
      <p:sp>
        <p:nvSpPr>
          <p:cNvPr id="40" name="Text Box 24"/>
          <p:cNvSpPr txBox="1">
            <a:spLocks noChangeArrowheads="1"/>
          </p:cNvSpPr>
          <p:nvPr/>
        </p:nvSpPr>
        <p:spPr bwMode="auto">
          <a:xfrm>
            <a:off x="7356462" y="4383802"/>
            <a:ext cx="1424940" cy="709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indent="269875" algn="ctr">
              <a:lnSpc>
                <a:spcPts val="1660"/>
              </a:lnSpc>
              <a:spcBef>
                <a:spcPts val="1200"/>
              </a:spcBef>
              <a:spcAft>
                <a:spcPts val="0"/>
              </a:spcAft>
            </a:pPr>
            <a:r>
              <a:rPr lang="zh-CN" sz="1800" dirty="0">
                <a:effectLst/>
                <a:latin typeface="Times New Roman" panose="02020603050405020304" pitchFamily="18" charset="0"/>
                <a:ea typeface="宋体" panose="02010600030101010101" pitchFamily="2" charset="-122"/>
                <a:cs typeface="宋体" panose="02010600030101010101" pitchFamily="2" charset="-122"/>
              </a:rPr>
              <a:t>外部测量</a:t>
            </a:r>
          </a:p>
        </p:txBody>
      </p:sp>
      <p:cxnSp>
        <p:nvCxnSpPr>
          <p:cNvPr id="41" name="Line 26"/>
          <p:cNvCxnSpPr>
            <a:cxnSpLocks noChangeShapeType="1"/>
          </p:cNvCxnSpPr>
          <p:nvPr/>
        </p:nvCxnSpPr>
        <p:spPr bwMode="auto">
          <a:xfrm flipV="1">
            <a:off x="5050975" y="3851418"/>
            <a:ext cx="1772" cy="532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27"/>
          <p:cNvCxnSpPr>
            <a:cxnSpLocks noChangeShapeType="1"/>
          </p:cNvCxnSpPr>
          <p:nvPr/>
        </p:nvCxnSpPr>
        <p:spPr bwMode="auto">
          <a:xfrm flipV="1">
            <a:off x="8002062" y="3864539"/>
            <a:ext cx="1772" cy="532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 name="Rectangle 29"/>
          <p:cNvSpPr>
            <a:spLocks noChangeArrowheads="1"/>
          </p:cNvSpPr>
          <p:nvPr/>
        </p:nvSpPr>
        <p:spPr bwMode="auto">
          <a:xfrm>
            <a:off x="4236696" y="2431727"/>
            <a:ext cx="4749422" cy="1774613"/>
          </a:xfrm>
          <a:prstGeom prst="rect">
            <a:avLst/>
          </a:prstGeom>
          <a:noFill/>
          <a:ln w="9525">
            <a:solidFill>
              <a:srgbClr val="000000"/>
            </a:solidFill>
            <a:prstDash val="dashDot"/>
            <a:miter lim="800000"/>
            <a:headEnd/>
            <a:tailEnd/>
          </a:ln>
          <a:effectLst/>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endParaRPr lang="zh-CN" altLang="en-US" sz="1800"/>
          </a:p>
        </p:txBody>
      </p:sp>
      <p:sp>
        <p:nvSpPr>
          <p:cNvPr id="48" name="矩形 47"/>
          <p:cNvSpPr/>
          <p:nvPr/>
        </p:nvSpPr>
        <p:spPr>
          <a:xfrm>
            <a:off x="860841" y="1234337"/>
            <a:ext cx="3584641" cy="4524315"/>
          </a:xfrm>
          <a:prstGeom prst="rect">
            <a:avLst/>
          </a:prstGeom>
        </p:spPr>
        <p:txBody>
          <a:bodyPr wrap="square">
            <a:spAutoFit/>
          </a:bodyPr>
          <a:lstStyle/>
          <a:p>
            <a:pPr marL="342900" indent="-342900">
              <a:buFont typeface="Arial" panose="020B0604020202020204" pitchFamily="34" charset="0"/>
              <a:buChar char="•"/>
            </a:pPr>
            <a:r>
              <a:rPr lang="zh-CN" altLang="en-US" dirty="0" smtClean="0">
                <a:cs typeface="Times New Roman" panose="02020603050405020304" pitchFamily="18" charset="0"/>
              </a:rPr>
              <a:t>外部</a:t>
            </a:r>
            <a:r>
              <a:rPr lang="zh-CN" altLang="zh-CN" dirty="0" smtClean="0">
                <a:cs typeface="Times New Roman" panose="02020603050405020304" pitchFamily="18" charset="0"/>
              </a:rPr>
              <a:t>质量</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从外部可测量的质量特征，</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例如，功能、性能</a:t>
            </a:r>
            <a:endParaRPr lang="en-US" altLang="zh-CN" dirty="0" smtClean="0">
              <a:cs typeface="Times New Roman" panose="02020603050405020304" pitchFamily="18" charset="0"/>
            </a:endParaRPr>
          </a:p>
          <a:p>
            <a:pPr marL="342900" indent="-342900">
              <a:buFont typeface="Arial" panose="020B0604020202020204" pitchFamily="34" charset="0"/>
              <a:buChar char="•"/>
            </a:pPr>
            <a:endParaRPr lang="en-US" altLang="zh-CN" dirty="0" smtClean="0">
              <a:cs typeface="Times New Roman" panose="02020603050405020304" pitchFamily="18" charset="0"/>
            </a:endParaRPr>
          </a:p>
          <a:p>
            <a:pPr marL="342900" indent="-342900">
              <a:buFont typeface="Arial" panose="020B0604020202020204" pitchFamily="34" charset="0"/>
              <a:buChar char="•"/>
            </a:pPr>
            <a:r>
              <a:rPr lang="zh-CN" altLang="en-US" dirty="0">
                <a:cs typeface="Times New Roman" panose="02020603050405020304" pitchFamily="18" charset="0"/>
              </a:rPr>
              <a:t>内</a:t>
            </a:r>
            <a:r>
              <a:rPr lang="zh-CN" altLang="en-US" dirty="0" smtClean="0">
                <a:cs typeface="Times New Roman" panose="02020603050405020304" pitchFamily="18" charset="0"/>
              </a:rPr>
              <a:t>部</a:t>
            </a:r>
            <a:r>
              <a:rPr lang="zh-CN" altLang="zh-CN" dirty="0" smtClean="0">
                <a:cs typeface="Times New Roman" panose="02020603050405020304" pitchFamily="18" charset="0"/>
              </a:rPr>
              <a:t>质量</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从内部可测量的质量特征，</a:t>
            </a:r>
            <a:endParaRPr lang="en-US" altLang="zh-CN" dirty="0" smtClean="0">
              <a:cs typeface="Times New Roman" panose="02020603050405020304" pitchFamily="18" charset="0"/>
            </a:endParaRPr>
          </a:p>
          <a:p>
            <a:pPr marL="800100" lvl="1" indent="-342900">
              <a:buFont typeface="Arial" panose="020B0604020202020204" pitchFamily="34" charset="0"/>
              <a:buChar char="•"/>
            </a:pPr>
            <a:r>
              <a:rPr lang="zh-CN" altLang="en-US" dirty="0" smtClean="0">
                <a:cs typeface="Times New Roman" panose="02020603050405020304" pitchFamily="18" charset="0"/>
              </a:rPr>
              <a:t>例如，</a:t>
            </a:r>
            <a:endParaRPr lang="en-US" altLang="zh-CN" dirty="0" smtClean="0">
              <a:cs typeface="Times New Roman" panose="02020603050405020304" pitchFamily="18" charset="0"/>
            </a:endParaRPr>
          </a:p>
          <a:p>
            <a:pPr marL="1257300" lvl="2" indent="-342900">
              <a:buFont typeface="Arial" panose="020B0604020202020204" pitchFamily="34" charset="0"/>
              <a:buChar char="•"/>
            </a:pPr>
            <a:r>
              <a:rPr lang="zh-CN" altLang="en-US" dirty="0" smtClean="0">
                <a:cs typeface="Times New Roman" panose="02020603050405020304" pitchFamily="18" charset="0"/>
              </a:rPr>
              <a:t>代码是否清晰？</a:t>
            </a:r>
            <a:endParaRPr lang="en-US" altLang="zh-CN" dirty="0" smtClean="0">
              <a:cs typeface="Times New Roman" panose="02020603050405020304" pitchFamily="18" charset="0"/>
            </a:endParaRPr>
          </a:p>
          <a:p>
            <a:pPr marL="1257300" lvl="2" indent="-342900">
              <a:buFont typeface="Arial" panose="020B0604020202020204" pitchFamily="34" charset="0"/>
              <a:buChar char="•"/>
            </a:pPr>
            <a:r>
              <a:rPr lang="zh-CN" altLang="en-US" dirty="0" smtClean="0">
                <a:cs typeface="Times New Roman" panose="02020603050405020304" pitchFamily="18" charset="0"/>
              </a:rPr>
              <a:t>算法是否合理？</a:t>
            </a:r>
            <a:endParaRPr lang="en-US" altLang="zh-CN" dirty="0">
              <a:cs typeface="Times New Roman" panose="02020603050405020304" pitchFamily="18" charset="0"/>
            </a:endParaRPr>
          </a:p>
          <a:p>
            <a:pPr marL="800100" lvl="1" indent="-342900">
              <a:buFont typeface="Arial" panose="020B0604020202020204" pitchFamily="34" charset="0"/>
              <a:buChar char="•"/>
            </a:pPr>
            <a:endParaRPr lang="en-US" altLang="zh-CN" dirty="0">
              <a:cs typeface="Times New Roman" panose="02020603050405020304" pitchFamily="18" charset="0"/>
            </a:endParaRPr>
          </a:p>
        </p:txBody>
      </p:sp>
    </p:spTree>
    <p:extLst>
      <p:ext uri="{BB962C8B-B14F-4D97-AF65-F5344CB8AC3E}">
        <p14:creationId xmlns:p14="http://schemas.microsoft.com/office/powerpoint/2010/main" val="39224491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18435" name="内容占位符 2"/>
          <p:cNvSpPr>
            <a:spLocks noGrp="1"/>
          </p:cNvSpPr>
          <p:nvPr>
            <p:ph idx="1"/>
          </p:nvPr>
        </p:nvSpPr>
        <p:spPr/>
        <p:txBody>
          <a:bodyPr/>
          <a:lstStyle/>
          <a:p>
            <a:r>
              <a:rPr lang="zh-CN" altLang="en-US" sz="2400" dirty="0" smtClean="0"/>
              <a:t>软件系统的使用中质量依赖于软件的外在所表现出来的质量。</a:t>
            </a:r>
            <a:endParaRPr lang="en-US" altLang="zh-CN" sz="2400" dirty="0" smtClean="0"/>
          </a:p>
          <a:p>
            <a:r>
              <a:rPr lang="zh-CN" altLang="en-US" sz="2400" dirty="0" smtClean="0"/>
              <a:t>这些质量是软件设计人员所关心。</a:t>
            </a:r>
            <a:endParaRPr lang="en-US" altLang="zh-CN" sz="2400" dirty="0" smtClean="0"/>
          </a:p>
          <a:p>
            <a:pPr lvl="1"/>
            <a:r>
              <a:rPr lang="zh-CN" altLang="en-US" sz="2000" dirty="0" smtClean="0"/>
              <a:t>例如，是否好用</a:t>
            </a:r>
            <a:r>
              <a:rPr lang="en-US" altLang="zh-CN" sz="2000" dirty="0" smtClean="0"/>
              <a:t>(usability)</a:t>
            </a:r>
            <a:r>
              <a:rPr lang="zh-CN" altLang="en-US" sz="2000" dirty="0" smtClean="0"/>
              <a:t>，系统是否容易与其他系统集成</a:t>
            </a:r>
            <a:r>
              <a:rPr lang="en-US" altLang="zh-CN" sz="2000" dirty="0" smtClean="0"/>
              <a:t>--</a:t>
            </a:r>
            <a:r>
              <a:rPr lang="zh-CN" altLang="en-US" sz="2000" dirty="0" smtClean="0"/>
              <a:t>可集成性</a:t>
            </a:r>
            <a:r>
              <a:rPr lang="en-US" altLang="zh-CN" sz="2000" dirty="0" smtClean="0"/>
              <a:t>(</a:t>
            </a:r>
            <a:r>
              <a:rPr lang="en-US" altLang="zh-CN" sz="2000" dirty="0" err="1" smtClean="0"/>
              <a:t>Integrability</a:t>
            </a:r>
            <a:r>
              <a:rPr lang="en-US" altLang="zh-CN" sz="2000" dirty="0" smtClean="0"/>
              <a:t>)</a:t>
            </a:r>
            <a:r>
              <a:rPr lang="zh-CN" altLang="en-US" sz="2000" dirty="0" smtClean="0"/>
              <a:t>，能否被充分测试</a:t>
            </a:r>
            <a:r>
              <a:rPr lang="en-US" altLang="zh-CN" sz="2000" dirty="0" smtClean="0"/>
              <a:t>---</a:t>
            </a:r>
            <a:r>
              <a:rPr lang="zh-CN" altLang="en-US" sz="2000" dirty="0" smtClean="0"/>
              <a:t>可测试性</a:t>
            </a:r>
            <a:r>
              <a:rPr lang="en-US" altLang="zh-CN" sz="2000" dirty="0" smtClean="0"/>
              <a:t>(Testability)</a:t>
            </a:r>
            <a:r>
              <a:rPr lang="zh-CN" altLang="en-US" sz="2000" dirty="0" smtClean="0"/>
              <a:t>，能否适应于多种机器平台</a:t>
            </a:r>
            <a:r>
              <a:rPr lang="en-US" altLang="zh-CN" sz="2000" dirty="0" smtClean="0"/>
              <a:t>---</a:t>
            </a:r>
            <a:r>
              <a:rPr lang="zh-CN" altLang="en-US" sz="2000" dirty="0" smtClean="0"/>
              <a:t>可移植性</a:t>
            </a:r>
            <a:r>
              <a:rPr lang="en-US" altLang="zh-CN" sz="2000" dirty="0" smtClean="0"/>
              <a:t>(Portability)</a:t>
            </a:r>
            <a:r>
              <a:rPr lang="zh-CN" altLang="en-US" sz="2000" dirty="0" smtClean="0"/>
              <a:t>等。</a:t>
            </a:r>
            <a:endParaRPr lang="en-US" altLang="zh-CN" sz="2000" dirty="0" smtClean="0"/>
          </a:p>
          <a:p>
            <a:endParaRPr lang="zh-CN" altLang="en-US" sz="2400" dirty="0" smtClean="0"/>
          </a:p>
          <a:p>
            <a:r>
              <a:rPr lang="zh-CN" altLang="en-US" sz="2400" dirty="0" smtClean="0"/>
              <a:t>更进一步，软件系统的外部质量取决于内部质量，这是程序员和测试人员所关心的质量。</a:t>
            </a:r>
            <a:endParaRPr lang="en-US" altLang="zh-CN" sz="2400" dirty="0" smtClean="0"/>
          </a:p>
          <a:p>
            <a:pPr lvl="1"/>
            <a:r>
              <a:rPr lang="zh-CN" altLang="en-US" sz="2000" dirty="0" smtClean="0"/>
              <a:t>例如，代码是否符合标准要求</a:t>
            </a:r>
            <a:r>
              <a:rPr lang="en-US" altLang="zh-CN" sz="2000" dirty="0" smtClean="0"/>
              <a:t>---</a:t>
            </a:r>
            <a:r>
              <a:rPr lang="zh-CN" altLang="en-US" sz="2000" dirty="0" smtClean="0"/>
              <a:t>代码一致性，代码是否有安全漏洞</a:t>
            </a:r>
            <a:r>
              <a:rPr lang="en-US" altLang="zh-CN" sz="2000" dirty="0" smtClean="0"/>
              <a:t>---</a:t>
            </a:r>
            <a:r>
              <a:rPr lang="zh-CN" altLang="en-US" sz="2000" dirty="0" smtClean="0"/>
              <a:t>代码安全，代码是否会有除零错误、浮点和定点溢出等等。</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软件使用、外部和内部的质量关系</a:t>
            </a:r>
          </a:p>
        </p:txBody>
      </p:sp>
      <p:pic>
        <p:nvPicPr>
          <p:cNvPr id="16387" name="Picture 51"/>
          <p:cNvPicPr>
            <a:picLocks noChangeAspect="1" noChangeArrowheads="1"/>
          </p:cNvPicPr>
          <p:nvPr/>
        </p:nvPicPr>
        <p:blipFill>
          <a:blip r:embed="rId2"/>
          <a:srcRect/>
          <a:stretch>
            <a:fillRect/>
          </a:stretch>
        </p:blipFill>
        <p:spPr bwMode="auto">
          <a:xfrm>
            <a:off x="965200" y="1271996"/>
            <a:ext cx="8294912" cy="4249738"/>
          </a:xfrm>
          <a:prstGeom prst="rect">
            <a:avLst/>
          </a:prstGeom>
          <a:noFill/>
          <a:ln w="9525">
            <a:noFill/>
            <a:miter lim="800000"/>
            <a:headEnd/>
            <a:tailEnd/>
          </a:ln>
        </p:spPr>
      </p:pic>
      <p:sp>
        <p:nvSpPr>
          <p:cNvPr id="5" name="矩形 4"/>
          <p:cNvSpPr/>
          <p:nvPr/>
        </p:nvSpPr>
        <p:spPr>
          <a:xfrm>
            <a:off x="1267241" y="5673897"/>
            <a:ext cx="7328119" cy="461665"/>
          </a:xfrm>
          <a:prstGeom prst="rect">
            <a:avLst/>
          </a:prstGeom>
        </p:spPr>
        <p:txBody>
          <a:bodyPr wrap="square">
            <a:spAutoFit/>
          </a:bodyPr>
          <a:lstStyle/>
          <a:p>
            <a:pPr marL="342900" indent="-342900">
              <a:buFont typeface="Arial" panose="020B0604020202020204" pitchFamily="34" charset="0"/>
              <a:buChar char="•"/>
            </a:pPr>
            <a:r>
              <a:rPr lang="zh-CN" altLang="en-US" dirty="0" smtClean="0">
                <a:cs typeface="Times New Roman" panose="02020603050405020304" pitchFamily="18" charset="0"/>
              </a:rPr>
              <a:t>定义你所关心的质量属性，你扮演哪种角色？</a:t>
            </a:r>
            <a:endParaRPr lang="en-US" altLang="zh-CN"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en-US" dirty="0" smtClean="0"/>
              <a:t>4.4.2</a:t>
            </a:r>
            <a:r>
              <a:rPr lang="zh-CN" altLang="en-US" dirty="0" smtClean="0"/>
              <a:t>产品质量属性分解</a:t>
            </a:r>
            <a:endParaRPr lang="zh-CN" altLang="en-US" dirty="0"/>
          </a:p>
        </p:txBody>
      </p:sp>
      <p:pic>
        <p:nvPicPr>
          <p:cNvPr id="1028" name="Picture 2"/>
          <p:cNvPicPr>
            <a:picLocks noChangeAspect="1" noChangeArrowheads="1"/>
          </p:cNvPicPr>
          <p:nvPr/>
        </p:nvPicPr>
        <p:blipFill>
          <a:blip r:embed="rId3"/>
          <a:srcRect/>
          <a:stretch>
            <a:fillRect/>
          </a:stretch>
        </p:blipFill>
        <p:spPr bwMode="auto">
          <a:xfrm>
            <a:off x="806450" y="1857375"/>
            <a:ext cx="8337550" cy="2786063"/>
          </a:xfrm>
          <a:prstGeom prst="rect">
            <a:avLst/>
          </a:prstGeom>
          <a:noFill/>
          <a:ln w="9525">
            <a:noFill/>
            <a:miter lim="800000"/>
            <a:headEnd/>
            <a:tailEnd/>
          </a:ln>
        </p:spPr>
      </p:pic>
      <p:sp>
        <p:nvSpPr>
          <p:cNvPr id="10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000125" y="4786313"/>
          <a:ext cx="7600950" cy="928687"/>
        </p:xfrm>
        <a:graphic>
          <a:graphicData uri="http://schemas.openxmlformats.org/presentationml/2006/ole">
            <mc:AlternateContent xmlns:mc="http://schemas.openxmlformats.org/markup-compatibility/2006">
              <mc:Choice xmlns:v="urn:schemas-microsoft-com:vml" Requires="v">
                <p:oleObj spid="_x0000_s1041" name="公式" r:id="rId4" imgW="2959100" imgH="431800" progId="Equation.3">
                  <p:embed/>
                </p:oleObj>
              </mc:Choice>
              <mc:Fallback>
                <p:oleObj name="公式" r:id="rId4" imgW="29591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5" y="4786313"/>
                        <a:ext cx="760095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4141140" y="1311311"/>
            <a:ext cx="1297150" cy="461665"/>
          </a:xfrm>
          <a:prstGeom prst="rect">
            <a:avLst/>
          </a:prstGeom>
        </p:spPr>
        <p:txBody>
          <a:bodyPr wrap="none">
            <a:spAutoFit/>
          </a:bodyPr>
          <a:lstStyle/>
          <a:p>
            <a:r>
              <a:rPr lang="en-US" dirty="0" smtClean="0"/>
              <a:t>ISO9126</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lvl="1"/>
            <a:r>
              <a:rPr lang="en-US" dirty="0" smtClean="0"/>
              <a:t>4.4.2.1 </a:t>
            </a:r>
            <a:r>
              <a:rPr lang="zh-CN" altLang="en-US" dirty="0" smtClean="0"/>
              <a:t>功能性</a:t>
            </a:r>
          </a:p>
        </p:txBody>
      </p:sp>
      <p:sp>
        <p:nvSpPr>
          <p:cNvPr id="19459" name="内容占位符 2"/>
          <p:cNvSpPr>
            <a:spLocks noGrp="1"/>
          </p:cNvSpPr>
          <p:nvPr>
            <p:ph idx="1"/>
          </p:nvPr>
        </p:nvSpPr>
        <p:spPr>
          <a:xfrm>
            <a:off x="1005840" y="1366520"/>
            <a:ext cx="7782560" cy="5491480"/>
          </a:xfrm>
        </p:spPr>
        <p:txBody>
          <a:bodyPr/>
          <a:lstStyle/>
          <a:p>
            <a:r>
              <a:rPr lang="en-US" altLang="zh-CN" sz="2400" dirty="0" smtClean="0"/>
              <a:t>1</a:t>
            </a:r>
            <a:r>
              <a:rPr lang="zh-CN" altLang="en-US" sz="2400" dirty="0" smtClean="0"/>
              <a:t>）适合性：</a:t>
            </a:r>
            <a:endParaRPr lang="en-US" altLang="zh-CN" sz="2400" dirty="0" smtClean="0"/>
          </a:p>
          <a:p>
            <a:pPr lvl="1"/>
            <a:r>
              <a:rPr lang="zh-CN" altLang="en-US" sz="2000" dirty="0" smtClean="0"/>
              <a:t>软件产品为指定的任务和用户要求目标提供一组合适的功能的能力。</a:t>
            </a:r>
            <a:endParaRPr lang="en-US" altLang="zh-CN" sz="2000" dirty="0" smtClean="0"/>
          </a:p>
          <a:p>
            <a:pPr lvl="2"/>
            <a:r>
              <a:rPr lang="zh-CN" altLang="en-US" sz="1800" dirty="0" smtClean="0"/>
              <a:t>例如，面向任务的由子功能构成的功能组合是否合适？数据库表的容量是否合适？等等。</a:t>
            </a:r>
          </a:p>
          <a:p>
            <a:r>
              <a:rPr lang="en-US" altLang="zh-CN" sz="2400" dirty="0"/>
              <a:t>2</a:t>
            </a:r>
            <a:r>
              <a:rPr lang="zh-CN" altLang="en-US" sz="2400" dirty="0"/>
              <a:t>）准确性：</a:t>
            </a:r>
            <a:endParaRPr lang="en-US" altLang="zh-CN" sz="2400" dirty="0"/>
          </a:p>
          <a:p>
            <a:pPr lvl="1"/>
            <a:r>
              <a:rPr lang="zh-CN" altLang="en-US" sz="2000" dirty="0"/>
              <a:t>软件产品提供具有所需精度的正确或相符的结果或效果的能力。</a:t>
            </a:r>
          </a:p>
          <a:p>
            <a:r>
              <a:rPr lang="en-US" altLang="zh-CN" sz="2400" dirty="0"/>
              <a:t>3</a:t>
            </a:r>
            <a:r>
              <a:rPr lang="zh-CN" altLang="en-US" sz="2400" dirty="0"/>
              <a:t>）互操作性：</a:t>
            </a:r>
            <a:endParaRPr lang="en-US" altLang="zh-CN" sz="2400" dirty="0"/>
          </a:p>
          <a:p>
            <a:pPr lvl="1"/>
            <a:r>
              <a:rPr lang="zh-CN" altLang="en-US" sz="2000" dirty="0"/>
              <a:t>软件产品与一个或更多的规定系统进行交互的能力。</a:t>
            </a:r>
          </a:p>
          <a:p>
            <a:r>
              <a:rPr lang="en-US" altLang="zh-CN" sz="2400" dirty="0"/>
              <a:t>4</a:t>
            </a:r>
            <a:r>
              <a:rPr lang="zh-CN" altLang="en-US" sz="2400" dirty="0"/>
              <a:t>）密安性：</a:t>
            </a:r>
            <a:endParaRPr lang="en-US" altLang="zh-CN" sz="2400" dirty="0"/>
          </a:p>
          <a:p>
            <a:pPr lvl="1"/>
            <a:r>
              <a:rPr lang="zh-CN" altLang="en-US" sz="2000" dirty="0"/>
              <a:t>许多时候人们称为信息安全性，而本书中称为密安性，以区别于安全性</a:t>
            </a:r>
            <a:r>
              <a:rPr lang="en-US" altLang="zh-CN" sz="2000" dirty="0"/>
              <a:t>(safety)</a:t>
            </a:r>
            <a:r>
              <a:rPr lang="zh-CN" altLang="en-US" sz="2000" dirty="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400" dirty="0"/>
              <a:t>同样</a:t>
            </a:r>
            <a:r>
              <a:rPr lang="zh-CN" altLang="en-US" sz="2400" dirty="0" smtClean="0"/>
              <a:t>，</a:t>
            </a:r>
            <a:endParaRPr lang="en-US" altLang="zh-CN" sz="2400" dirty="0" smtClean="0"/>
          </a:p>
          <a:p>
            <a:endParaRPr lang="zh-CN" altLang="en-US" dirty="0"/>
          </a:p>
          <a:p>
            <a:pPr lvl="1"/>
            <a:r>
              <a:rPr lang="zh-CN" altLang="en-US" sz="2000" dirty="0" smtClean="0"/>
              <a:t>其中</a:t>
            </a:r>
            <a:r>
              <a:rPr lang="zh-CN" altLang="en-US" sz="2000" dirty="0"/>
              <a:t>， </a:t>
            </a:r>
            <a:r>
              <a:rPr lang="en-US" altLang="zh-CN" sz="2000" dirty="0"/>
              <a:t>B1</a:t>
            </a:r>
            <a:r>
              <a:rPr lang="zh-CN" altLang="en-US" sz="2000" dirty="0"/>
              <a:t>、</a:t>
            </a:r>
            <a:r>
              <a:rPr lang="en-US" altLang="zh-CN" sz="2000" dirty="0"/>
              <a:t>B2 </a:t>
            </a:r>
            <a:r>
              <a:rPr lang="zh-CN" altLang="en-US" sz="2000" dirty="0"/>
              <a:t>、</a:t>
            </a:r>
            <a:r>
              <a:rPr lang="en-US" altLang="zh-CN" sz="2000" dirty="0"/>
              <a:t>B3</a:t>
            </a:r>
            <a:r>
              <a:rPr lang="zh-CN" altLang="en-US" sz="2000" dirty="0"/>
              <a:t>和</a:t>
            </a:r>
            <a:r>
              <a:rPr lang="en-US" altLang="zh-CN" sz="2000" dirty="0"/>
              <a:t>B4</a:t>
            </a:r>
            <a:r>
              <a:rPr lang="zh-CN" altLang="en-US" sz="2000" dirty="0"/>
              <a:t>分别表示对各种质量指标的加权值，即，质量的重要程度。且，</a:t>
            </a:r>
            <a:r>
              <a:rPr lang="en-US" altLang="zh-CN" sz="2000" dirty="0"/>
              <a:t>B1 +B2 +B3+B4 = 1.0</a:t>
            </a:r>
            <a:r>
              <a:rPr lang="zh-CN" altLang="en-US" sz="2000" dirty="0"/>
              <a:t>。</a:t>
            </a:r>
          </a:p>
          <a:p>
            <a:r>
              <a:rPr lang="zh-CN" altLang="en-US" sz="2000" dirty="0"/>
              <a:t>更进一步，二级子特性要分级为可度量的三级子特性</a:t>
            </a:r>
            <a:r>
              <a:rPr lang="zh-CN" altLang="en-US" sz="2000" dirty="0" smtClean="0"/>
              <a:t>。</a:t>
            </a:r>
            <a:endParaRPr lang="en-US" altLang="zh-CN" sz="2000" dirty="0" smtClean="0"/>
          </a:p>
          <a:p>
            <a:r>
              <a:rPr lang="zh-CN" altLang="en-US" sz="2000" dirty="0" smtClean="0"/>
              <a:t>第三</a:t>
            </a:r>
            <a:r>
              <a:rPr lang="zh-CN" altLang="en-US" sz="2000" dirty="0"/>
              <a:t>级子</a:t>
            </a:r>
            <a:r>
              <a:rPr lang="zh-CN" altLang="en-US" sz="2000" dirty="0" smtClean="0"/>
              <a:t>特性可以</a:t>
            </a:r>
            <a:r>
              <a:rPr lang="zh-CN" altLang="en-US" sz="2000" dirty="0"/>
              <a:t>客观度量的</a:t>
            </a:r>
            <a:r>
              <a:rPr lang="zh-CN" altLang="en-US" sz="2000" dirty="0" smtClean="0"/>
              <a:t>，或人为</a:t>
            </a:r>
            <a:r>
              <a:rPr lang="zh-CN" altLang="en-US" sz="2000" dirty="0"/>
              <a:t>评价的主观性指标</a:t>
            </a:r>
            <a:r>
              <a:rPr lang="zh-CN" altLang="en-US" sz="2000" dirty="0" smtClean="0"/>
              <a:t>。</a:t>
            </a:r>
            <a:endParaRPr lang="en-US" altLang="zh-CN" sz="2000" dirty="0" smtClean="0"/>
          </a:p>
          <a:p>
            <a:pPr lvl="1"/>
            <a:r>
              <a:rPr lang="zh-CN" altLang="en-US" sz="1600" dirty="0" smtClean="0"/>
              <a:t>例如</a:t>
            </a:r>
            <a:r>
              <a:rPr lang="zh-CN" altLang="en-US" sz="1600" dirty="0"/>
              <a:t>，密安性往往需要人为地</a:t>
            </a:r>
            <a:r>
              <a:rPr lang="zh-CN" altLang="en-US" sz="1600" dirty="0" smtClean="0"/>
              <a:t>评价</a:t>
            </a:r>
            <a:endParaRPr lang="en-US" altLang="zh-CN" sz="1600" dirty="0" smtClean="0"/>
          </a:p>
          <a:p>
            <a:pPr lvl="1"/>
            <a:r>
              <a:rPr lang="zh-CN" altLang="en-US" sz="1600" dirty="0" smtClean="0"/>
              <a:t>而</a:t>
            </a:r>
            <a:r>
              <a:rPr lang="zh-CN" altLang="en-US" sz="1600" dirty="0"/>
              <a:t>功能的合适性则可以通过客观地评价满足所要求功能的比例个数的方法进行计算。例如</a:t>
            </a:r>
            <a:r>
              <a:rPr lang="zh-CN" altLang="en-US" sz="1600" dirty="0" smtClean="0"/>
              <a:t>，</a:t>
            </a:r>
            <a:endParaRPr lang="en-US" altLang="zh-CN" sz="1600" dirty="0" smtClean="0"/>
          </a:p>
          <a:p>
            <a:pPr lvl="1"/>
            <a:endParaRPr lang="zh-CN" altLang="en-US" sz="1600" dirty="0"/>
          </a:p>
          <a:p>
            <a:pPr lvl="1"/>
            <a:endParaRPr lang="en-US" altLang="zh-CN" sz="1600" dirty="0" smtClean="0"/>
          </a:p>
          <a:p>
            <a:pPr lvl="1"/>
            <a:r>
              <a:rPr lang="zh-CN" altLang="en-US" sz="1600" dirty="0" smtClean="0"/>
              <a:t>其中</a:t>
            </a:r>
            <a:r>
              <a:rPr lang="zh-CN" altLang="en-US" sz="1600" dirty="0"/>
              <a:t>，</a:t>
            </a:r>
            <a:r>
              <a:rPr lang="en-US" altLang="zh-CN" sz="1600" dirty="0"/>
              <a:t>C1+C2=1.0</a:t>
            </a:r>
            <a:r>
              <a:rPr lang="zh-CN" altLang="en-US" sz="1600" dirty="0"/>
              <a:t>。</a:t>
            </a:r>
          </a:p>
          <a:p>
            <a:pPr lvl="1"/>
            <a:r>
              <a:rPr lang="zh-CN" altLang="en-US" sz="1600" dirty="0" smtClean="0"/>
              <a:t>而</a:t>
            </a:r>
            <a:r>
              <a:rPr lang="zh-CN" altLang="en-US" sz="1600" dirty="0"/>
              <a:t>数据库所占内存余量</a:t>
            </a:r>
            <a:r>
              <a:rPr lang="zh-CN" altLang="en-US" sz="1600" dirty="0" smtClean="0"/>
              <a:t>率：</a:t>
            </a:r>
            <a:endParaRPr lang="en-US" altLang="zh-CN" sz="1600" dirty="0" smtClean="0"/>
          </a:p>
          <a:p>
            <a:pPr marL="857250" lvl="2" indent="0">
              <a:buNone/>
            </a:pPr>
            <a:r>
              <a:rPr lang="zh-CN" altLang="en-US" sz="1600" dirty="0"/>
              <a:t>数据库所占内存余量</a:t>
            </a:r>
            <a:r>
              <a:rPr lang="zh-CN" altLang="en-US" sz="1600" dirty="0" smtClean="0"/>
              <a:t>率</a:t>
            </a:r>
            <a:r>
              <a:rPr lang="en-US" altLang="zh-CN" sz="1600" dirty="0" smtClean="0"/>
              <a:t>=</a:t>
            </a:r>
            <a:r>
              <a:rPr lang="zh-CN" altLang="en-US" sz="1600" dirty="0" smtClean="0"/>
              <a:t>（</a:t>
            </a:r>
            <a:r>
              <a:rPr lang="en-US" altLang="zh-CN" sz="1600" dirty="0"/>
              <a:t>1- </a:t>
            </a:r>
            <a:r>
              <a:rPr lang="zh-CN" altLang="en-US" sz="1600" dirty="0"/>
              <a:t>数据库最大占用得内存</a:t>
            </a:r>
            <a:r>
              <a:rPr lang="en-US" altLang="zh-CN" sz="1600" dirty="0"/>
              <a:t>/</a:t>
            </a:r>
            <a:r>
              <a:rPr lang="zh-CN" altLang="en-US" sz="1600" dirty="0"/>
              <a:t>允许的内存）*</a:t>
            </a:r>
            <a:r>
              <a:rPr lang="en-US" altLang="zh-CN" sz="1600" dirty="0"/>
              <a:t>100%</a:t>
            </a:r>
            <a:r>
              <a:rPr lang="zh-CN" altLang="en-US" sz="1600" dirty="0"/>
              <a:t>。</a:t>
            </a:r>
          </a:p>
          <a:p>
            <a:endParaRPr lang="zh-CN" altLang="en-US" dirty="0"/>
          </a:p>
        </p:txBody>
      </p:sp>
      <p:sp>
        <p:nvSpPr>
          <p:cNvPr id="9" name="Rectangle 7"/>
          <p:cNvSpPr>
            <a:spLocks noChangeArrowheads="1"/>
          </p:cNvSpPr>
          <p:nvPr/>
        </p:nvSpPr>
        <p:spPr bwMode="auto">
          <a:xfrm>
            <a:off x="1355154" y="17959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689039174"/>
              </p:ext>
            </p:extLst>
          </p:nvPr>
        </p:nvGraphicFramePr>
        <p:xfrm>
          <a:off x="1630919" y="1828438"/>
          <a:ext cx="6954755" cy="369118"/>
        </p:xfrm>
        <a:graphic>
          <a:graphicData uri="http://schemas.openxmlformats.org/presentationml/2006/ole">
            <mc:AlternateContent xmlns:mc="http://schemas.openxmlformats.org/markup-compatibility/2006">
              <mc:Choice xmlns:v="urn:schemas-microsoft-com:vml" Requires="v">
                <p:oleObj spid="_x0000_s2074" r:id="rId3" imgW="4318000" imgH="203200" progId="Equation.3">
                  <p:embed/>
                </p:oleObj>
              </mc:Choice>
              <mc:Fallback>
                <p:oleObj r:id="rId3" imgW="43180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919" y="1828438"/>
                        <a:ext cx="6954755" cy="369118"/>
                      </a:xfrm>
                      <a:prstGeom prst="rect">
                        <a:avLst/>
                      </a:prstGeom>
                      <a:noFill/>
                    </p:spPr>
                  </p:pic>
                </p:oleObj>
              </mc:Fallback>
            </mc:AlternateContent>
          </a:graphicData>
        </a:graphic>
      </p:graphicFrame>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01304747"/>
              </p:ext>
            </p:extLst>
          </p:nvPr>
        </p:nvGraphicFramePr>
        <p:xfrm>
          <a:off x="1715599" y="4565421"/>
          <a:ext cx="6870075" cy="427598"/>
        </p:xfrm>
        <a:graphic>
          <a:graphicData uri="http://schemas.openxmlformats.org/presentationml/2006/ole">
            <mc:AlternateContent xmlns:mc="http://schemas.openxmlformats.org/markup-compatibility/2006">
              <mc:Choice xmlns:v="urn:schemas-microsoft-com:vml" Requires="v">
                <p:oleObj spid="_x0000_s2075" r:id="rId5" imgW="4927600" imgH="342900" progId="Equation.3">
                  <p:embed/>
                </p:oleObj>
              </mc:Choice>
              <mc:Fallback>
                <p:oleObj r:id="rId5" imgW="4927600" imgH="342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5599" y="4565421"/>
                        <a:ext cx="6870075" cy="427598"/>
                      </a:xfrm>
                      <a:prstGeom prst="rect">
                        <a:avLst/>
                      </a:prstGeom>
                      <a:noFill/>
                    </p:spPr>
                  </p:pic>
                </p:oleObj>
              </mc:Fallback>
            </mc:AlternateContent>
          </a:graphicData>
        </a:graphic>
      </p:graphicFrame>
    </p:spTree>
    <p:extLst>
      <p:ext uri="{BB962C8B-B14F-4D97-AF65-F5344CB8AC3E}">
        <p14:creationId xmlns:p14="http://schemas.microsoft.com/office/powerpoint/2010/main" val="1630620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4.1.1 </a:t>
            </a:r>
            <a:r>
              <a:rPr lang="zh-CN" altLang="en-US" dirty="0" smtClean="0"/>
              <a:t>程序的类型划分</a:t>
            </a:r>
          </a:p>
        </p:txBody>
      </p:sp>
      <p:sp>
        <p:nvSpPr>
          <p:cNvPr id="6147" name="内容占位符 2"/>
          <p:cNvSpPr>
            <a:spLocks noGrp="1"/>
          </p:cNvSpPr>
          <p:nvPr>
            <p:ph idx="1"/>
          </p:nvPr>
        </p:nvSpPr>
        <p:spPr>
          <a:xfrm>
            <a:off x="857250" y="1295400"/>
            <a:ext cx="8134350" cy="5029200"/>
          </a:xfrm>
        </p:spPr>
        <p:txBody>
          <a:bodyPr/>
          <a:lstStyle/>
          <a:p>
            <a:r>
              <a:rPr lang="en-US" altLang="zh-CN" smtClean="0"/>
              <a:t>Lehman</a:t>
            </a:r>
            <a:r>
              <a:rPr lang="zh-CN" altLang="en-US" smtClean="0"/>
              <a:t>和</a:t>
            </a:r>
            <a:r>
              <a:rPr lang="en-US" altLang="zh-CN" smtClean="0"/>
              <a:t>Belady</a:t>
            </a:r>
            <a:r>
              <a:rPr lang="zh-CN" altLang="en-US" smtClean="0"/>
              <a:t>从</a:t>
            </a:r>
            <a:r>
              <a:rPr lang="en-US" altLang="zh-CN" smtClean="0"/>
              <a:t>1972</a:t>
            </a:r>
            <a:r>
              <a:rPr lang="zh-CN" altLang="en-US" smtClean="0"/>
              <a:t>年开始注意并研究计算机程序进化的动力学规律，把程序分为三种类型：</a:t>
            </a:r>
          </a:p>
          <a:p>
            <a:pPr lvl="1"/>
            <a:r>
              <a:rPr lang="en-US" altLang="zh-CN" sz="2400" b="1" smtClean="0"/>
              <a:t>S-</a:t>
            </a:r>
            <a:r>
              <a:rPr lang="zh-CN" altLang="en-US" sz="2400" b="1" smtClean="0"/>
              <a:t>型程序</a:t>
            </a:r>
            <a:r>
              <a:rPr lang="zh-CN" altLang="en-US" sz="2400" smtClean="0"/>
              <a:t>是指能够用形式化方法进行说明的程序。</a:t>
            </a:r>
          </a:p>
          <a:p>
            <a:pPr lvl="1"/>
            <a:r>
              <a:rPr lang="en-US" altLang="zh-CN" sz="2400" b="1" smtClean="0"/>
              <a:t>P-</a:t>
            </a:r>
            <a:r>
              <a:rPr lang="zh-CN" altLang="en-US" sz="2400" b="1" smtClean="0"/>
              <a:t>型程序</a:t>
            </a:r>
            <a:r>
              <a:rPr lang="zh-CN" altLang="en-US" sz="2400" smtClean="0"/>
              <a:t>不能够完全说明清楚，需要通过多次迭代开发过程才可以发现其应当如何工作。</a:t>
            </a:r>
          </a:p>
          <a:p>
            <a:pPr lvl="1"/>
            <a:r>
              <a:rPr lang="en-US" altLang="zh-CN" sz="2400" b="1" smtClean="0"/>
              <a:t>E-</a:t>
            </a:r>
            <a:r>
              <a:rPr lang="zh-CN" altLang="en-US" sz="2400" b="1" smtClean="0"/>
              <a:t>型程序</a:t>
            </a:r>
            <a:r>
              <a:rPr lang="zh-CN" altLang="en-US" sz="2400" smtClean="0"/>
              <a:t>是嵌入现实世界中，或者是其一部分，因此系统的改变必然要求该程序与其环境一起进化。</a:t>
            </a:r>
          </a:p>
          <a:p>
            <a:r>
              <a:rPr lang="zh-CN" altLang="en-US" smtClean="0"/>
              <a:t>只有</a:t>
            </a:r>
            <a:r>
              <a:rPr lang="en-US" altLang="zh-CN" b="1" smtClean="0"/>
              <a:t>S-</a:t>
            </a:r>
            <a:r>
              <a:rPr lang="zh-CN" altLang="en-US" b="1" smtClean="0"/>
              <a:t>型程序</a:t>
            </a:r>
            <a:r>
              <a:rPr lang="zh-CN" altLang="en-US" smtClean="0"/>
              <a:t>是能够满足先前预定义的规格说明。程序的正确性具有唯一仲裁条件。</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4.4.2.2 </a:t>
            </a:r>
            <a:r>
              <a:rPr lang="zh-CN" altLang="en-US" dirty="0"/>
              <a:t>可靠性</a:t>
            </a:r>
          </a:p>
        </p:txBody>
      </p:sp>
      <p:sp>
        <p:nvSpPr>
          <p:cNvPr id="3" name="内容占位符 2"/>
          <p:cNvSpPr>
            <a:spLocks noGrp="1"/>
          </p:cNvSpPr>
          <p:nvPr>
            <p:ph idx="1"/>
          </p:nvPr>
        </p:nvSpPr>
        <p:spPr/>
        <p:txBody>
          <a:bodyPr/>
          <a:lstStyle/>
          <a:p>
            <a:r>
              <a:rPr lang="zh-CN" altLang="zh-CN" sz="2400" dirty="0"/>
              <a:t>人们习惯于借用硬件系统定义的系统平均为无故障时间</a:t>
            </a:r>
            <a:r>
              <a:rPr lang="en-US" altLang="zh-CN" sz="2400" dirty="0"/>
              <a:t>(MTBF)</a:t>
            </a:r>
            <a:r>
              <a:rPr lang="zh-CN" altLang="zh-CN" sz="2400" dirty="0"/>
              <a:t>表达系统的可靠性</a:t>
            </a:r>
            <a:r>
              <a:rPr lang="zh-CN" altLang="zh-CN" sz="2400" dirty="0" smtClean="0"/>
              <a:t>。</a:t>
            </a:r>
            <a:endParaRPr lang="en-US" altLang="zh-CN" sz="2400" dirty="0" smtClean="0"/>
          </a:p>
          <a:p>
            <a:pPr lvl="1"/>
            <a:r>
              <a:rPr lang="zh-CN" altLang="zh-CN" sz="2000" dirty="0" smtClean="0"/>
              <a:t>例如</a:t>
            </a:r>
            <a:r>
              <a:rPr lang="zh-CN" altLang="zh-CN" sz="2000" dirty="0"/>
              <a:t>，一台为银行服务的主计算机可以平均连续工作</a:t>
            </a:r>
            <a:r>
              <a:rPr lang="en-US" altLang="zh-CN" sz="2000" dirty="0"/>
              <a:t>365</a:t>
            </a:r>
            <a:r>
              <a:rPr lang="zh-CN" altLang="zh-CN" sz="2000" dirty="0"/>
              <a:t>天，允许停机和修复时间仅为</a:t>
            </a:r>
            <a:r>
              <a:rPr lang="en-US" altLang="zh-CN" sz="2000" dirty="0"/>
              <a:t>1</a:t>
            </a:r>
            <a:r>
              <a:rPr lang="zh-CN" altLang="zh-CN" sz="2000" dirty="0"/>
              <a:t>小时。那么系统</a:t>
            </a:r>
            <a:r>
              <a:rPr lang="en-US" altLang="zh-CN" sz="2000" dirty="0"/>
              <a:t>MTBF = 365* 24 (</a:t>
            </a:r>
            <a:r>
              <a:rPr lang="zh-CN" altLang="zh-CN" sz="2000" dirty="0"/>
              <a:t>小时</a:t>
            </a:r>
            <a:r>
              <a:rPr lang="en-US" altLang="zh-CN" sz="2000" dirty="0"/>
              <a:t>)</a:t>
            </a:r>
            <a:r>
              <a:rPr lang="zh-CN" altLang="zh-CN" sz="2000" dirty="0"/>
              <a:t>。也可以换算为可用性</a:t>
            </a:r>
            <a:r>
              <a:rPr lang="en-US" altLang="zh-CN" sz="2000" dirty="0"/>
              <a:t>(availability—</a:t>
            </a:r>
            <a:r>
              <a:rPr lang="zh-CN" altLang="zh-CN" sz="2000" dirty="0"/>
              <a:t>或称为可使用性</a:t>
            </a:r>
            <a:r>
              <a:rPr lang="en-US" altLang="zh-CN" sz="2000" dirty="0"/>
              <a:t>)</a:t>
            </a:r>
            <a:r>
              <a:rPr lang="zh-CN" altLang="zh-CN" sz="2000" dirty="0"/>
              <a:t>是在规定的使用条件下，软件产品在给定的时间点完成所需功能的状态的能力。</a:t>
            </a:r>
            <a:endParaRPr lang="en-US" altLang="zh-CN" sz="2000" dirty="0" smtClean="0"/>
          </a:p>
          <a:p>
            <a:endParaRPr lang="en-US" altLang="zh-CN" sz="2400" dirty="0" smtClean="0"/>
          </a:p>
          <a:p>
            <a:r>
              <a:rPr lang="zh-CN" altLang="zh-CN" sz="2400" dirty="0" smtClean="0"/>
              <a:t>借用</a:t>
            </a:r>
            <a:r>
              <a:rPr lang="en-US" altLang="zh-CN" sz="2400" dirty="0"/>
              <a:t>MTBF</a:t>
            </a:r>
            <a:r>
              <a:rPr lang="zh-CN" altLang="zh-CN" sz="2400" dirty="0"/>
              <a:t>这种评价硬件系统可靠性方式评价软件系统的可靠性是有问题的</a:t>
            </a:r>
            <a:r>
              <a:rPr lang="zh-CN" altLang="zh-CN" sz="2400" dirty="0" smtClean="0"/>
              <a:t>。</a:t>
            </a:r>
            <a:endParaRPr lang="en-US" altLang="zh-CN" sz="2400" dirty="0" smtClean="0"/>
          </a:p>
          <a:p>
            <a:r>
              <a:rPr lang="zh-CN" altLang="zh-CN" sz="2400" dirty="0" smtClean="0"/>
              <a:t>理论上</a:t>
            </a:r>
            <a:r>
              <a:rPr lang="zh-CN" altLang="zh-CN" sz="2400" dirty="0"/>
              <a:t>讲，软件是一个逻辑，要么总对的，要么发生了导致故障的条件</a:t>
            </a:r>
            <a:r>
              <a:rPr lang="zh-CN" altLang="zh-CN" sz="2400" dirty="0" smtClean="0"/>
              <a:t>。</a:t>
            </a:r>
            <a:endParaRPr lang="en-US" altLang="zh-CN" sz="2400" dirty="0" smtClean="0"/>
          </a:p>
          <a:p>
            <a:pPr lvl="1"/>
            <a:r>
              <a:rPr lang="zh-CN" altLang="en-US" sz="2000" dirty="0" smtClean="0"/>
              <a:t>回顾第二章</a:t>
            </a:r>
            <a:endParaRPr lang="zh-CN" altLang="en-US" sz="2000" dirty="0"/>
          </a:p>
        </p:txBody>
      </p:sp>
    </p:spTree>
    <p:extLst>
      <p:ext uri="{BB962C8B-B14F-4D97-AF65-F5344CB8AC3E}">
        <p14:creationId xmlns:p14="http://schemas.microsoft.com/office/powerpoint/2010/main" val="1373599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4.4.2.2 </a:t>
            </a:r>
            <a:r>
              <a:rPr lang="zh-CN" altLang="en-US" dirty="0"/>
              <a:t>可靠性</a:t>
            </a:r>
          </a:p>
        </p:txBody>
      </p:sp>
      <p:sp>
        <p:nvSpPr>
          <p:cNvPr id="3" name="内容占位符 2"/>
          <p:cNvSpPr>
            <a:spLocks noGrp="1"/>
          </p:cNvSpPr>
          <p:nvPr>
            <p:ph idx="1"/>
          </p:nvPr>
        </p:nvSpPr>
        <p:spPr/>
        <p:txBody>
          <a:bodyPr/>
          <a:lstStyle/>
          <a:p>
            <a:r>
              <a:rPr lang="zh-CN" altLang="zh-CN" dirty="0" smtClean="0"/>
              <a:t>在</a:t>
            </a:r>
            <a:r>
              <a:rPr lang="en-US" altLang="zh-CN" dirty="0" smtClean="0"/>
              <a:t> </a:t>
            </a:r>
            <a:r>
              <a:rPr lang="en-US" altLang="zh-CN" dirty="0"/>
              <a:t>ISO/IEC 2382-14:1997</a:t>
            </a:r>
            <a:r>
              <a:rPr lang="zh-CN" altLang="zh-CN" dirty="0"/>
              <a:t>中可靠性的定义</a:t>
            </a:r>
            <a:r>
              <a:rPr lang="zh-CN" altLang="zh-CN" dirty="0" smtClean="0"/>
              <a:t>是</a:t>
            </a:r>
            <a:r>
              <a:rPr lang="en-US" altLang="zh-CN" dirty="0" smtClean="0"/>
              <a:t>:</a:t>
            </a:r>
          </a:p>
          <a:p>
            <a:pPr marL="400050" lvl="1" indent="0">
              <a:buNone/>
            </a:pPr>
            <a:r>
              <a:rPr lang="zh-CN" altLang="zh-CN" dirty="0" smtClean="0"/>
              <a:t>“</a:t>
            </a:r>
            <a:r>
              <a:rPr lang="zh-CN" altLang="zh-CN" dirty="0"/>
              <a:t>功能单元完成所需功能的能力⋯⋯</a:t>
            </a:r>
            <a:r>
              <a:rPr lang="en-US" altLang="zh-CN" dirty="0"/>
              <a:t>”</a:t>
            </a:r>
            <a:r>
              <a:rPr lang="zh-CN" altLang="zh-CN" dirty="0" smtClean="0"/>
              <a:t>。</a:t>
            </a:r>
            <a:endParaRPr lang="en-US" altLang="zh-CN" dirty="0" smtClean="0"/>
          </a:p>
          <a:p>
            <a:r>
              <a:rPr lang="zh-CN" altLang="zh-CN" dirty="0" smtClean="0"/>
              <a:t>这种</a:t>
            </a:r>
            <a:r>
              <a:rPr lang="zh-CN" altLang="zh-CN" dirty="0"/>
              <a:t>定义很容易与功能性相混淆。可靠性的定义应被扩展为“维持规定的性能级别</a:t>
            </a:r>
            <a:r>
              <a:rPr lang="en-US" altLang="zh-CN" dirty="0"/>
              <a:t>…. </a:t>
            </a:r>
            <a:r>
              <a:rPr lang="zh-CN" altLang="zh-CN" dirty="0"/>
              <a:t>”，而不是“</a:t>
            </a:r>
            <a:r>
              <a:rPr lang="en-US" altLang="zh-CN" dirty="0"/>
              <a:t>…. </a:t>
            </a:r>
            <a:r>
              <a:rPr lang="zh-CN" altLang="zh-CN" dirty="0"/>
              <a:t>完成所需功能</a:t>
            </a:r>
            <a:r>
              <a:rPr lang="zh-CN" altLang="zh-CN" dirty="0" smtClean="0"/>
              <a:t>”</a:t>
            </a:r>
            <a:endParaRPr lang="en-US" altLang="zh-CN" dirty="0" smtClean="0"/>
          </a:p>
          <a:p>
            <a:endParaRPr lang="en-US" altLang="zh-CN" dirty="0"/>
          </a:p>
          <a:p>
            <a:r>
              <a:rPr lang="zh-CN" altLang="zh-CN" dirty="0"/>
              <a:t>用可靠性</a:t>
            </a:r>
            <a:r>
              <a:rPr lang="zh-CN" altLang="zh-CN" dirty="0" smtClean="0"/>
              <a:t>级别</a:t>
            </a:r>
            <a:r>
              <a:rPr lang="en-US" altLang="zh-CN" dirty="0" smtClean="0"/>
              <a:t>(</a:t>
            </a:r>
            <a:r>
              <a:rPr lang="zh-CN" altLang="en-US" dirty="0" smtClean="0"/>
              <a:t>或程度</a:t>
            </a:r>
            <a:r>
              <a:rPr lang="en-US" altLang="zh-CN" dirty="0" smtClean="0"/>
              <a:t>)</a:t>
            </a:r>
            <a:r>
              <a:rPr lang="zh-CN" altLang="zh-CN" dirty="0" smtClean="0"/>
              <a:t>更</a:t>
            </a:r>
            <a:r>
              <a:rPr lang="zh-CN" altLang="zh-CN" dirty="0"/>
              <a:t>容易表达软件系统的可靠程度。这样软件可靠性可以进一步分解为：</a:t>
            </a:r>
            <a:endParaRPr lang="zh-CN" altLang="en-US" dirty="0"/>
          </a:p>
        </p:txBody>
      </p:sp>
    </p:spTree>
    <p:extLst>
      <p:ext uri="{BB962C8B-B14F-4D97-AF65-F5344CB8AC3E}">
        <p14:creationId xmlns:p14="http://schemas.microsoft.com/office/powerpoint/2010/main" val="1147040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dirty="0" smtClean="0"/>
              <a:t>4.4.2.2 </a:t>
            </a:r>
            <a:r>
              <a:rPr lang="zh-CN" altLang="en-US" dirty="0" smtClean="0"/>
              <a:t>可靠性</a:t>
            </a:r>
          </a:p>
        </p:txBody>
      </p:sp>
      <p:sp>
        <p:nvSpPr>
          <p:cNvPr id="20483" name="内容占位符 2"/>
          <p:cNvSpPr>
            <a:spLocks noGrp="1"/>
          </p:cNvSpPr>
          <p:nvPr>
            <p:ph idx="1"/>
          </p:nvPr>
        </p:nvSpPr>
        <p:spPr>
          <a:xfrm>
            <a:off x="1143000" y="1134745"/>
            <a:ext cx="7700963" cy="5029200"/>
          </a:xfrm>
        </p:spPr>
        <p:txBody>
          <a:bodyPr/>
          <a:lstStyle/>
          <a:p>
            <a:r>
              <a:rPr lang="en-US" altLang="zh-CN" sz="2400" dirty="0" smtClean="0"/>
              <a:t>1</a:t>
            </a:r>
            <a:r>
              <a:rPr lang="zh-CN" altLang="en-US" sz="2400" dirty="0" smtClean="0"/>
              <a:t>）成熟性：</a:t>
            </a:r>
            <a:endParaRPr lang="en-US" altLang="zh-CN" sz="2400" dirty="0" smtClean="0"/>
          </a:p>
          <a:p>
            <a:pPr lvl="1"/>
            <a:r>
              <a:rPr lang="zh-CN" altLang="en-US" sz="2000" dirty="0" smtClean="0"/>
              <a:t>软件产品为避免由软件中故障而导致失效的能力。</a:t>
            </a:r>
            <a:endParaRPr lang="en-US" altLang="zh-CN" sz="2000" dirty="0" smtClean="0"/>
          </a:p>
          <a:p>
            <a:pPr lvl="1"/>
            <a:r>
              <a:rPr lang="zh-CN" altLang="en-US" sz="2000" dirty="0" smtClean="0"/>
              <a:t>即，评价软件产品是否成熟，例如一项软件产品的用户数越多，总的运行时间越长，遍历的路径情况就会越全面，软件越成熟。</a:t>
            </a:r>
            <a:endParaRPr lang="en-US" altLang="zh-CN" sz="2000" dirty="0" smtClean="0"/>
          </a:p>
          <a:p>
            <a:r>
              <a:rPr lang="en-US" altLang="zh-CN" sz="2400" dirty="0" smtClean="0"/>
              <a:t>2</a:t>
            </a:r>
            <a:r>
              <a:rPr lang="zh-CN" altLang="en-US" sz="2400" dirty="0" smtClean="0"/>
              <a:t>）容错性：</a:t>
            </a:r>
            <a:endParaRPr lang="en-US" altLang="zh-CN" sz="2400" dirty="0" smtClean="0"/>
          </a:p>
          <a:p>
            <a:pPr lvl="1"/>
            <a:r>
              <a:rPr lang="zh-CN" altLang="en-US" sz="2000" dirty="0" smtClean="0"/>
              <a:t>在软件出现故障或者违反其指定接口的情况下，软件产品维持规定的性能级别的能力。</a:t>
            </a:r>
            <a:endParaRPr lang="en-US" altLang="zh-CN" sz="2000" dirty="0" smtClean="0"/>
          </a:p>
          <a:p>
            <a:r>
              <a:rPr lang="en-US" altLang="zh-CN" sz="2400" dirty="0" smtClean="0"/>
              <a:t>3</a:t>
            </a:r>
            <a:r>
              <a:rPr lang="zh-CN" altLang="en-US" sz="2400" dirty="0" smtClean="0"/>
              <a:t>）易恢复性：</a:t>
            </a:r>
            <a:endParaRPr lang="en-US" altLang="zh-CN" sz="2400" dirty="0" smtClean="0"/>
          </a:p>
          <a:p>
            <a:pPr lvl="1"/>
            <a:r>
              <a:rPr lang="zh-CN" altLang="en-US" sz="2000" dirty="0" smtClean="0"/>
              <a:t>在发生故障的情况下，软件产品重建规定的能力级别并恢复受直接影响的数据的能力。</a:t>
            </a:r>
            <a:endParaRPr lang="en-US" altLang="zh-CN" sz="2000" dirty="0" smtClean="0"/>
          </a:p>
          <a:p>
            <a:pPr lvl="2"/>
            <a:r>
              <a:rPr lang="zh-CN" altLang="en-US" sz="1600" dirty="0" smtClean="0"/>
              <a:t>一般来讲，在发生故障后会软件产品会在某些时间停机，修复后会恢复运行。可以用故障发生到恢复的这段时间的长度来度量和评价易恢复程度。</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dirty="0" smtClean="0"/>
              <a:t>4.4.2.3</a:t>
            </a:r>
            <a:r>
              <a:rPr lang="zh-CN" altLang="en-US" dirty="0" smtClean="0"/>
              <a:t>易用性</a:t>
            </a:r>
          </a:p>
        </p:txBody>
      </p:sp>
      <p:sp>
        <p:nvSpPr>
          <p:cNvPr id="21507" name="内容占位符 2"/>
          <p:cNvSpPr>
            <a:spLocks noGrp="1"/>
          </p:cNvSpPr>
          <p:nvPr>
            <p:ph idx="1"/>
          </p:nvPr>
        </p:nvSpPr>
        <p:spPr>
          <a:xfrm>
            <a:off x="885373" y="1397000"/>
            <a:ext cx="7831908" cy="5029200"/>
          </a:xfrm>
        </p:spPr>
        <p:txBody>
          <a:bodyPr/>
          <a:lstStyle/>
          <a:p>
            <a:r>
              <a:rPr lang="en-US" altLang="zh-CN" sz="2400" dirty="0" smtClean="0"/>
              <a:t>1</a:t>
            </a:r>
            <a:r>
              <a:rPr lang="zh-CN" altLang="en-US" sz="2400" dirty="0" smtClean="0"/>
              <a:t>）易理解性：</a:t>
            </a:r>
            <a:endParaRPr lang="en-US" altLang="zh-CN" sz="2400" dirty="0" smtClean="0"/>
          </a:p>
          <a:p>
            <a:pPr lvl="1"/>
            <a:r>
              <a:rPr lang="zh-CN" altLang="en-US" sz="2000" dirty="0" smtClean="0"/>
              <a:t>用户能否很好地理解软件是否合适以及如何能将使用软件完成特定的任务和使用条件的能力。</a:t>
            </a:r>
            <a:endParaRPr lang="en-US" altLang="zh-CN" sz="2000" dirty="0" smtClean="0"/>
          </a:p>
          <a:p>
            <a:pPr lvl="2"/>
            <a:r>
              <a:rPr lang="zh-CN" altLang="en-US" dirty="0" smtClean="0"/>
              <a:t>软件的使用手册、在线帮助、界面等，以及用户对软件的第一印象在很大程度上决定着软件是否容易理解。</a:t>
            </a:r>
          </a:p>
          <a:p>
            <a:r>
              <a:rPr lang="en-US" altLang="zh-CN" sz="2400" dirty="0" smtClean="0"/>
              <a:t>2</a:t>
            </a:r>
            <a:r>
              <a:rPr lang="zh-CN" altLang="en-US" sz="2400" dirty="0" smtClean="0"/>
              <a:t>）易学性：</a:t>
            </a:r>
            <a:endParaRPr lang="en-US" altLang="zh-CN" sz="2400" dirty="0" smtClean="0"/>
          </a:p>
          <a:p>
            <a:pPr lvl="1"/>
            <a:r>
              <a:rPr lang="zh-CN" altLang="en-US" sz="2000" dirty="0" smtClean="0"/>
              <a:t>软件产品使用户能学习其应用的能力。</a:t>
            </a:r>
          </a:p>
          <a:p>
            <a:r>
              <a:rPr lang="en-US" altLang="zh-CN" sz="2400" dirty="0" smtClean="0"/>
              <a:t>3</a:t>
            </a:r>
            <a:r>
              <a:rPr lang="zh-CN" altLang="en-US" sz="2400" dirty="0" smtClean="0"/>
              <a:t>）易操作性：</a:t>
            </a:r>
            <a:endParaRPr lang="en-US" altLang="zh-CN" sz="2400" dirty="0" smtClean="0"/>
          </a:p>
          <a:p>
            <a:pPr lvl="1"/>
            <a:r>
              <a:rPr lang="zh-CN" altLang="en-US" sz="2000" dirty="0" smtClean="0"/>
              <a:t>用户操作和控制软件的能力。</a:t>
            </a:r>
          </a:p>
          <a:p>
            <a:r>
              <a:rPr lang="en-US" altLang="zh-CN" sz="2400" dirty="0" smtClean="0"/>
              <a:t>4</a:t>
            </a:r>
            <a:r>
              <a:rPr lang="zh-CN" altLang="en-US" sz="2400" dirty="0" smtClean="0"/>
              <a:t>）吸引性：</a:t>
            </a:r>
            <a:endParaRPr lang="en-US" altLang="zh-CN" sz="2400" dirty="0" smtClean="0"/>
          </a:p>
          <a:p>
            <a:pPr lvl="1"/>
            <a:r>
              <a:rPr lang="zh-CN" altLang="en-US" sz="2000" dirty="0" smtClean="0"/>
              <a:t>软件产品吸引用户的能力。</a:t>
            </a:r>
            <a:endParaRPr lang="en-US" altLang="zh-CN" sz="2000" dirty="0" smtClean="0"/>
          </a:p>
          <a:p>
            <a:pPr lvl="2"/>
            <a:r>
              <a:rPr lang="zh-CN" altLang="en-US" dirty="0" smtClean="0"/>
              <a:t>这涉及到软件旨在使自身对用户更具吸引力的属性，例如颜色的使用和图形化设计的特征</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t>易用性需求的</a:t>
            </a:r>
            <a:r>
              <a:rPr lang="zh-CN" altLang="zh-CN" sz="2800" dirty="0" smtClean="0"/>
              <a:t>描述</a:t>
            </a:r>
            <a:r>
              <a:rPr lang="zh-CN" altLang="en-US" sz="2800" dirty="0" smtClean="0"/>
              <a:t>的例子</a:t>
            </a:r>
            <a:endParaRPr lang="zh-CN" altLang="en-US" sz="2800" dirty="0"/>
          </a:p>
        </p:txBody>
      </p:sp>
      <p:pic>
        <p:nvPicPr>
          <p:cNvPr id="6" name="图片 5"/>
          <p:cNvPicPr>
            <a:picLocks noChangeAspect="1"/>
          </p:cNvPicPr>
          <p:nvPr/>
        </p:nvPicPr>
        <p:blipFill>
          <a:blip r:embed="rId2"/>
          <a:stretch>
            <a:fillRect/>
          </a:stretch>
        </p:blipFill>
        <p:spPr>
          <a:xfrm>
            <a:off x="685892" y="1832554"/>
            <a:ext cx="7638059" cy="3884089"/>
          </a:xfrm>
          <a:prstGeom prst="rect">
            <a:avLst/>
          </a:prstGeom>
        </p:spPr>
      </p:pic>
    </p:spTree>
    <p:extLst>
      <p:ext uri="{BB962C8B-B14F-4D97-AF65-F5344CB8AC3E}">
        <p14:creationId xmlns:p14="http://schemas.microsoft.com/office/powerpoint/2010/main" val="12937728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dirty="0" smtClean="0"/>
              <a:t>4.4.2.4</a:t>
            </a:r>
            <a:r>
              <a:rPr lang="zh-CN" altLang="en-US" dirty="0" smtClean="0"/>
              <a:t>效率</a:t>
            </a:r>
          </a:p>
        </p:txBody>
      </p:sp>
      <p:sp>
        <p:nvSpPr>
          <p:cNvPr id="22531" name="内容占位符 2"/>
          <p:cNvSpPr>
            <a:spLocks noGrp="1"/>
          </p:cNvSpPr>
          <p:nvPr>
            <p:ph idx="1"/>
          </p:nvPr>
        </p:nvSpPr>
        <p:spPr/>
        <p:txBody>
          <a:bodyPr/>
          <a:lstStyle/>
          <a:p>
            <a:r>
              <a:rPr lang="en-US" altLang="zh-CN" sz="2400" dirty="0" smtClean="0"/>
              <a:t>1</a:t>
            </a:r>
            <a:r>
              <a:rPr lang="zh-CN" altLang="en-US" sz="2400" dirty="0" smtClean="0"/>
              <a:t>）时间特性：</a:t>
            </a:r>
            <a:endParaRPr lang="en-US" altLang="zh-CN" sz="2400" dirty="0" smtClean="0"/>
          </a:p>
          <a:p>
            <a:pPr lvl="1"/>
            <a:r>
              <a:rPr lang="zh-CN" altLang="en-US" sz="2000" dirty="0" smtClean="0"/>
              <a:t>在规定条件下，软件产品执行其功能时的响应和处理时间，以及数据吞吐能力。</a:t>
            </a:r>
            <a:endParaRPr lang="en-US" altLang="zh-CN" sz="2000" dirty="0" smtClean="0"/>
          </a:p>
          <a:p>
            <a:pPr lvl="2"/>
            <a:r>
              <a:rPr lang="zh-CN" altLang="en-US" sz="1800" dirty="0" smtClean="0"/>
              <a:t>例如，一个网站支持的并发用户数量和对每个用户的平均响应时间，单位时间内传输的数据量等。</a:t>
            </a:r>
            <a:endParaRPr lang="en-US" altLang="zh-CN" sz="1800" dirty="0" smtClean="0"/>
          </a:p>
          <a:p>
            <a:pPr lvl="1"/>
            <a:endParaRPr lang="zh-CN" altLang="en-US" dirty="0" smtClean="0"/>
          </a:p>
          <a:p>
            <a:r>
              <a:rPr lang="en-US" altLang="zh-CN" sz="2400" dirty="0" smtClean="0"/>
              <a:t>2</a:t>
            </a:r>
            <a:r>
              <a:rPr lang="zh-CN" altLang="en-US" sz="2400" dirty="0" smtClean="0"/>
              <a:t>）资源利用性：</a:t>
            </a:r>
            <a:endParaRPr lang="en-US" altLang="zh-CN" sz="2400" dirty="0" smtClean="0"/>
          </a:p>
          <a:p>
            <a:pPr lvl="1"/>
            <a:r>
              <a:rPr lang="zh-CN" altLang="en-US" sz="2000" dirty="0" smtClean="0"/>
              <a:t>在规定条件下，软件产品执行其功能时，使用合适数量和类别的资源的能力。</a:t>
            </a:r>
            <a:endParaRPr lang="en-US" altLang="zh-CN" sz="2000" dirty="0" smtClean="0"/>
          </a:p>
          <a:p>
            <a:pPr lvl="1"/>
            <a:r>
              <a:rPr lang="zh-CN" altLang="en-US" sz="2000" dirty="0" smtClean="0"/>
              <a:t>例如，软件完成其规定的任务所使用的最大内存和平均内存，最大和平均占用</a:t>
            </a:r>
            <a:r>
              <a:rPr lang="en-US" altLang="zh-CN" sz="2000" dirty="0" smtClean="0"/>
              <a:t>CPU</a:t>
            </a:r>
            <a:r>
              <a:rPr lang="zh-CN" altLang="en-US" sz="2000" dirty="0" smtClean="0"/>
              <a:t>时间。在完成同样功能和性能的情况下，一个软件任务占用的内存和</a:t>
            </a:r>
            <a:r>
              <a:rPr lang="en-US" altLang="zh-CN" sz="2000" dirty="0" smtClean="0"/>
              <a:t>CPU</a:t>
            </a:r>
            <a:r>
              <a:rPr lang="zh-CN" altLang="en-US" sz="2000" dirty="0" smtClean="0"/>
              <a:t>时间越小越好。</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dirty="0" smtClean="0"/>
              <a:t>4.4.2.5</a:t>
            </a:r>
            <a:r>
              <a:rPr lang="zh-CN" altLang="en-US" dirty="0" smtClean="0"/>
              <a:t>维护性</a:t>
            </a:r>
          </a:p>
        </p:txBody>
      </p:sp>
      <p:sp>
        <p:nvSpPr>
          <p:cNvPr id="23555" name="内容占位符 2"/>
          <p:cNvSpPr>
            <a:spLocks noGrp="1"/>
          </p:cNvSpPr>
          <p:nvPr>
            <p:ph idx="1"/>
          </p:nvPr>
        </p:nvSpPr>
        <p:spPr>
          <a:xfrm>
            <a:off x="919480" y="1228910"/>
            <a:ext cx="7995920" cy="5110162"/>
          </a:xfrm>
        </p:spPr>
        <p:txBody>
          <a:bodyPr/>
          <a:lstStyle/>
          <a:p>
            <a:r>
              <a:rPr lang="zh-CN" altLang="zh-CN" dirty="0"/>
              <a:t>维护性行是指软件产品可被修改和维护的能力。修改可能包括纠错和改进，或者为适应环境、需求和功能规格说明变化，进行的软件版本升级</a:t>
            </a:r>
            <a:r>
              <a:rPr lang="zh-CN" altLang="zh-CN" dirty="0" smtClean="0"/>
              <a:t>。</a:t>
            </a:r>
            <a:endParaRPr lang="en-US" altLang="zh-CN" dirty="0" smtClean="0"/>
          </a:p>
          <a:p>
            <a:endParaRPr lang="en-US" altLang="zh-CN" sz="2400" dirty="0" smtClean="0"/>
          </a:p>
          <a:p>
            <a:r>
              <a:rPr lang="en-US" altLang="zh-CN" sz="2400" dirty="0" smtClean="0"/>
              <a:t>1</a:t>
            </a:r>
            <a:r>
              <a:rPr lang="zh-CN" altLang="en-US" sz="2400" dirty="0" smtClean="0"/>
              <a:t>）易分析性：</a:t>
            </a:r>
            <a:endParaRPr lang="en-US" altLang="zh-CN" sz="2400" dirty="0" smtClean="0"/>
          </a:p>
          <a:p>
            <a:pPr lvl="1"/>
            <a:r>
              <a:rPr lang="zh-CN" altLang="en-US" sz="2000" dirty="0" smtClean="0"/>
              <a:t>在运行中，容易能够诊断软件中的缺陷和失效原因，以及识别出待修改部分的可能性或能力。</a:t>
            </a:r>
          </a:p>
          <a:p>
            <a:r>
              <a:rPr lang="en-US" altLang="zh-CN" sz="2400" dirty="0" smtClean="0"/>
              <a:t>2</a:t>
            </a:r>
            <a:r>
              <a:rPr lang="zh-CN" altLang="en-US" sz="2400" dirty="0" smtClean="0"/>
              <a:t>）易修改性：</a:t>
            </a:r>
            <a:endParaRPr lang="en-US" altLang="zh-CN" sz="2400" dirty="0" smtClean="0"/>
          </a:p>
          <a:p>
            <a:pPr lvl="1"/>
            <a:r>
              <a:rPr lang="zh-CN" altLang="en-US" sz="2000" dirty="0" smtClean="0"/>
              <a:t>软件产品容易被修改和实现其要求的程度。例如，代码、设计和文档的容易修改程度。一段很乱的代码的可修改性要比结构清晰的代码更难。</a:t>
            </a:r>
          </a:p>
          <a:p>
            <a:endParaRPr lang="zh-CN" altLang="en-US" sz="2000" dirty="0" smtClean="0"/>
          </a:p>
        </p:txBody>
      </p:sp>
    </p:spTree>
    <p:extLst>
      <p:ext uri="{BB962C8B-B14F-4D97-AF65-F5344CB8AC3E}">
        <p14:creationId xmlns:p14="http://schemas.microsoft.com/office/powerpoint/2010/main" val="306125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dirty="0" smtClean="0"/>
              <a:t>4.4.2.5</a:t>
            </a:r>
            <a:r>
              <a:rPr lang="zh-CN" altLang="en-US" dirty="0" smtClean="0"/>
              <a:t>维护性</a:t>
            </a:r>
          </a:p>
        </p:txBody>
      </p:sp>
      <p:sp>
        <p:nvSpPr>
          <p:cNvPr id="23555" name="内容占位符 2"/>
          <p:cNvSpPr>
            <a:spLocks noGrp="1"/>
          </p:cNvSpPr>
          <p:nvPr>
            <p:ph idx="1"/>
          </p:nvPr>
        </p:nvSpPr>
        <p:spPr>
          <a:xfrm>
            <a:off x="919480" y="1294695"/>
            <a:ext cx="7995920" cy="5110162"/>
          </a:xfrm>
        </p:spPr>
        <p:txBody>
          <a:bodyPr/>
          <a:lstStyle/>
          <a:p>
            <a:endParaRPr lang="zh-CN" altLang="en-US" sz="2000" dirty="0" smtClean="0"/>
          </a:p>
          <a:p>
            <a:r>
              <a:rPr lang="en-US" altLang="zh-CN" sz="2400" dirty="0" smtClean="0"/>
              <a:t>3</a:t>
            </a:r>
            <a:r>
              <a:rPr lang="zh-CN" altLang="en-US" sz="2400" dirty="0" smtClean="0"/>
              <a:t>）稳定性：</a:t>
            </a:r>
            <a:endParaRPr lang="en-US" altLang="zh-CN" sz="2400" dirty="0" smtClean="0"/>
          </a:p>
          <a:p>
            <a:pPr lvl="1"/>
            <a:r>
              <a:rPr lang="zh-CN" altLang="en-US" sz="2000" dirty="0" smtClean="0"/>
              <a:t>避免由于软件修改而造成意外错误的情况。因此可以解释为软件版本的稳定性。一个软件修改的越多，表明该软件越不稳定</a:t>
            </a:r>
            <a:r>
              <a:rPr lang="en-US" altLang="zh-CN" sz="2000" dirty="0" smtClean="0"/>
              <a:t>(</a:t>
            </a:r>
            <a:r>
              <a:rPr lang="zh-CN" altLang="en-US" sz="2000" dirty="0" smtClean="0"/>
              <a:t>参见第</a:t>
            </a:r>
            <a:r>
              <a:rPr lang="en-US" altLang="zh-CN" sz="2000" dirty="0" smtClean="0"/>
              <a:t>2</a:t>
            </a:r>
            <a:r>
              <a:rPr lang="zh-CN" altLang="en-US" sz="2000" dirty="0" smtClean="0"/>
              <a:t>章图</a:t>
            </a:r>
            <a:r>
              <a:rPr lang="en-US" altLang="zh-CN" sz="2000" dirty="0" smtClean="0"/>
              <a:t>2-3)</a:t>
            </a:r>
            <a:r>
              <a:rPr lang="zh-CN" altLang="en-US" sz="2000" dirty="0" smtClean="0"/>
              <a:t>。由于每次修改均可能带来新的错误，因此软件版本的稳定是一项主要的质量指标。</a:t>
            </a:r>
            <a:endParaRPr lang="en-US" altLang="zh-CN" sz="2000" dirty="0" smtClean="0"/>
          </a:p>
          <a:p>
            <a:pPr lvl="1"/>
            <a:endParaRPr lang="zh-CN" altLang="en-US" sz="2000" dirty="0" smtClean="0"/>
          </a:p>
          <a:p>
            <a:r>
              <a:rPr lang="en-US" altLang="zh-CN" sz="2400" dirty="0" smtClean="0"/>
              <a:t>4</a:t>
            </a:r>
            <a:r>
              <a:rPr lang="zh-CN" altLang="en-US" sz="2400" dirty="0" smtClean="0"/>
              <a:t>）易测试性：</a:t>
            </a:r>
            <a:endParaRPr lang="en-US" altLang="zh-CN" sz="2400" dirty="0" smtClean="0"/>
          </a:p>
          <a:p>
            <a:pPr lvl="1"/>
            <a:r>
              <a:rPr lang="zh-CN" altLang="en-US" sz="2000" dirty="0" smtClean="0"/>
              <a:t>评价一个软件，特别是在其被修改后，是否容易被测试和确认。容易测试的软件，结构上一定比较清晰和简单。</a:t>
            </a:r>
            <a:endParaRPr lang="en-US" altLang="zh-CN" sz="2000" dirty="0" smtClean="0"/>
          </a:p>
          <a:p>
            <a:pPr lvl="1"/>
            <a:endParaRPr lang="en-US" altLang="zh-CN" sz="2000" dirty="0"/>
          </a:p>
          <a:p>
            <a:pPr lvl="1"/>
            <a:endParaRPr lang="en-US" altLang="zh-CN" sz="2000" dirty="0" smtClean="0"/>
          </a:p>
          <a:p>
            <a:pPr marL="0" indent="0">
              <a:buNone/>
            </a:pPr>
            <a:r>
              <a:rPr lang="zh-CN" altLang="en-US" sz="2400" dirty="0" smtClean="0"/>
              <a:t>第</a:t>
            </a:r>
            <a:r>
              <a:rPr lang="en-US" altLang="zh-CN" sz="2400" dirty="0" smtClean="0"/>
              <a:t>7</a:t>
            </a:r>
            <a:r>
              <a:rPr lang="zh-CN" altLang="en-US" sz="2400" dirty="0" smtClean="0"/>
              <a:t>章，专门讨论软件的运行、维护和服务支持</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dirty="0" smtClean="0"/>
              <a:t>4.4.2.6 </a:t>
            </a:r>
            <a:r>
              <a:rPr lang="zh-CN" altLang="en-US" dirty="0" smtClean="0"/>
              <a:t>可移植性</a:t>
            </a:r>
          </a:p>
        </p:txBody>
      </p:sp>
      <p:sp>
        <p:nvSpPr>
          <p:cNvPr id="24579" name="内容占位符 2"/>
          <p:cNvSpPr>
            <a:spLocks noGrp="1"/>
          </p:cNvSpPr>
          <p:nvPr>
            <p:ph idx="1"/>
          </p:nvPr>
        </p:nvSpPr>
        <p:spPr/>
        <p:txBody>
          <a:bodyPr/>
          <a:lstStyle/>
          <a:p>
            <a:r>
              <a:rPr lang="zh-CN" altLang="zh-CN" dirty="0"/>
              <a:t>软件产品从一种环境迁移到另外一种环境的能力。环境包括组织的结构、硬件或软件的环境</a:t>
            </a:r>
            <a:r>
              <a:rPr lang="zh-CN" altLang="zh-CN" dirty="0" smtClean="0"/>
              <a:t>。</a:t>
            </a:r>
            <a:endParaRPr lang="en-US" altLang="zh-CN" dirty="0" smtClean="0"/>
          </a:p>
          <a:p>
            <a:pPr lvl="1"/>
            <a:r>
              <a:rPr lang="zh-CN" altLang="zh-CN" dirty="0" smtClean="0"/>
              <a:t>软件</a:t>
            </a:r>
            <a:r>
              <a:rPr lang="zh-CN" altLang="zh-CN" dirty="0"/>
              <a:t>的移植非常麻烦，为解决这个问题</a:t>
            </a:r>
            <a:r>
              <a:rPr lang="zh-CN" altLang="zh-CN" dirty="0" smtClean="0"/>
              <a:t>，</a:t>
            </a:r>
            <a:r>
              <a:rPr lang="zh-CN" altLang="en-US" dirty="0" smtClean="0"/>
              <a:t>要建立可移植的方法</a:t>
            </a:r>
            <a:endParaRPr lang="en-US" altLang="zh-CN" dirty="0" smtClean="0"/>
          </a:p>
          <a:p>
            <a:pPr lvl="2"/>
            <a:r>
              <a:rPr lang="zh-CN" altLang="zh-CN" dirty="0" smtClean="0"/>
              <a:t>例如</a:t>
            </a:r>
            <a:r>
              <a:rPr lang="zh-CN" altLang="en-US" dirty="0" smtClean="0"/>
              <a:t>，</a:t>
            </a:r>
            <a:r>
              <a:rPr lang="zh-CN" altLang="zh-CN" dirty="0" smtClean="0"/>
              <a:t>人们</a:t>
            </a:r>
            <a:r>
              <a:rPr lang="zh-CN" altLang="zh-CN" dirty="0"/>
              <a:t>设计了</a:t>
            </a:r>
            <a:r>
              <a:rPr lang="en-US" altLang="zh-CN" dirty="0"/>
              <a:t>Java</a:t>
            </a:r>
            <a:r>
              <a:rPr lang="zh-CN" altLang="zh-CN" dirty="0"/>
              <a:t>虚拟机，企图做到应用程序“一次编写，到处使用”</a:t>
            </a:r>
            <a:r>
              <a:rPr lang="zh-CN" altLang="zh-CN" dirty="0" smtClean="0"/>
              <a:t>。</a:t>
            </a:r>
            <a:endParaRPr lang="en-US" altLang="zh-CN" dirty="0" smtClean="0"/>
          </a:p>
          <a:p>
            <a:pPr lvl="2"/>
            <a:r>
              <a:rPr lang="zh-CN" altLang="en-US" dirty="0" smtClean="0"/>
              <a:t>写出容易移植的代码</a:t>
            </a:r>
            <a:endParaRPr lang="en-US" altLang="zh-CN" dirty="0" smtClean="0"/>
          </a:p>
          <a:p>
            <a:pPr lvl="2"/>
            <a:r>
              <a:rPr lang="zh-CN" altLang="en-US" dirty="0" smtClean="0"/>
              <a:t>设计时，考虑可移植的问题</a:t>
            </a:r>
            <a:endParaRPr lang="en-US" altLang="zh-CN" dirty="0" smtClean="0"/>
          </a:p>
          <a:p>
            <a:pPr lvl="1"/>
            <a:r>
              <a:rPr lang="zh-CN" altLang="zh-CN" dirty="0" smtClean="0"/>
              <a:t>由于</a:t>
            </a:r>
            <a:r>
              <a:rPr lang="zh-CN" altLang="zh-CN" dirty="0"/>
              <a:t>硬件的</a:t>
            </a:r>
            <a:r>
              <a:rPr lang="en-US" altLang="zh-CN" dirty="0"/>
              <a:t>Moore</a:t>
            </a:r>
            <a:r>
              <a:rPr lang="zh-CN" altLang="zh-CN" dirty="0"/>
              <a:t>定律所导致计算机速度的提高和存储量的扩展速度非常快，也导致了软件必须向新的硬件平台和环境上不断的移植，并在移植过程中扩展其能力。</a:t>
            </a:r>
            <a:endParaRPr lang="zh-CN" altLang="en-US" sz="2000" dirty="0" smtClean="0"/>
          </a:p>
        </p:txBody>
      </p:sp>
    </p:spTree>
    <p:extLst>
      <p:ext uri="{BB962C8B-B14F-4D97-AF65-F5344CB8AC3E}">
        <p14:creationId xmlns:p14="http://schemas.microsoft.com/office/powerpoint/2010/main" val="36238981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dirty="0" smtClean="0"/>
              <a:t>4.4.2.6 </a:t>
            </a:r>
            <a:r>
              <a:rPr lang="zh-CN" altLang="en-US" dirty="0" smtClean="0"/>
              <a:t>可移植性</a:t>
            </a:r>
          </a:p>
        </p:txBody>
      </p:sp>
      <p:sp>
        <p:nvSpPr>
          <p:cNvPr id="24579" name="内容占位符 2"/>
          <p:cNvSpPr>
            <a:spLocks noGrp="1"/>
          </p:cNvSpPr>
          <p:nvPr>
            <p:ph idx="1"/>
          </p:nvPr>
        </p:nvSpPr>
        <p:spPr/>
        <p:txBody>
          <a:bodyPr/>
          <a:lstStyle/>
          <a:p>
            <a:r>
              <a:rPr lang="en-US" altLang="zh-CN" sz="2800" dirty="0" smtClean="0"/>
              <a:t>1</a:t>
            </a:r>
            <a:r>
              <a:rPr lang="zh-CN" altLang="en-US" sz="2800" dirty="0" smtClean="0"/>
              <a:t>）易安装性：</a:t>
            </a:r>
            <a:endParaRPr lang="en-US" altLang="zh-CN" sz="2800" dirty="0" smtClean="0"/>
          </a:p>
          <a:p>
            <a:pPr lvl="1"/>
            <a:r>
              <a:rPr lang="zh-CN" altLang="en-US" sz="2400" dirty="0" smtClean="0"/>
              <a:t>衡量软件是否在各种环境下易于安装。</a:t>
            </a:r>
            <a:endParaRPr lang="en-US" altLang="zh-CN" sz="2400" dirty="0" smtClean="0"/>
          </a:p>
          <a:p>
            <a:endParaRPr lang="zh-CN" altLang="en-US" sz="2800" dirty="0" smtClean="0"/>
          </a:p>
          <a:p>
            <a:r>
              <a:rPr lang="en-US" altLang="zh-CN" sz="2800" dirty="0" smtClean="0"/>
              <a:t>2</a:t>
            </a:r>
            <a:r>
              <a:rPr lang="zh-CN" altLang="en-US" sz="2800" dirty="0" smtClean="0"/>
              <a:t>）共存性：</a:t>
            </a:r>
            <a:endParaRPr lang="en-US" altLang="zh-CN" sz="2800" dirty="0" smtClean="0"/>
          </a:p>
          <a:p>
            <a:pPr lvl="1"/>
            <a:r>
              <a:rPr lang="zh-CN" altLang="en-US" sz="2400" dirty="0" smtClean="0"/>
              <a:t>软件是否容易与其它系统在同一个平台上运行，而不发生冲突。</a:t>
            </a:r>
            <a:endParaRPr lang="en-US" altLang="zh-CN" sz="2400" dirty="0" smtClean="0"/>
          </a:p>
          <a:p>
            <a:endParaRPr lang="zh-CN" altLang="en-US" sz="2800" dirty="0" smtClean="0"/>
          </a:p>
          <a:p>
            <a:r>
              <a:rPr lang="en-US" altLang="zh-CN" sz="2800" dirty="0" smtClean="0"/>
              <a:t>3</a:t>
            </a:r>
            <a:r>
              <a:rPr lang="zh-CN" altLang="en-US" sz="2800" dirty="0" smtClean="0"/>
              <a:t>）易替换性：</a:t>
            </a:r>
            <a:endParaRPr lang="en-US" altLang="zh-CN" sz="2800" dirty="0" smtClean="0"/>
          </a:p>
          <a:p>
            <a:pPr lvl="1"/>
            <a:r>
              <a:rPr lang="zh-CN" altLang="en-US" sz="2400" dirty="0" smtClean="0"/>
              <a:t>软件是否容易彻底的卸载，并被其它软件或本软件的更高版本替换。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7171" name="内容占位符 2"/>
          <p:cNvSpPr>
            <a:spLocks noGrp="1"/>
          </p:cNvSpPr>
          <p:nvPr>
            <p:ph idx="1"/>
          </p:nvPr>
        </p:nvSpPr>
        <p:spPr>
          <a:xfrm>
            <a:off x="785813" y="1295400"/>
            <a:ext cx="7858125" cy="5029200"/>
          </a:xfrm>
        </p:spPr>
        <p:txBody>
          <a:bodyPr/>
          <a:lstStyle/>
          <a:p>
            <a:r>
              <a:rPr lang="en-US" altLang="zh-CN" sz="2400" b="1" dirty="0" smtClean="0"/>
              <a:t>P-</a:t>
            </a:r>
            <a:r>
              <a:rPr lang="zh-CN" altLang="en-US" sz="2400" b="1" dirty="0" smtClean="0"/>
              <a:t>型程序</a:t>
            </a:r>
            <a:r>
              <a:rPr lang="zh-CN" altLang="en-US" sz="2400" dirty="0" smtClean="0"/>
              <a:t>是那些用来解决板上钉钉的问题的程序</a:t>
            </a:r>
            <a:r>
              <a:rPr lang="zh-CN" altLang="en-US" sz="2400" dirty="0"/>
              <a:t>，初看上去需求是固定的，但是，</a:t>
            </a:r>
            <a:r>
              <a:rPr lang="zh-CN" altLang="en-US" sz="2400" dirty="0" smtClean="0"/>
              <a:t>用户的</a:t>
            </a:r>
            <a:r>
              <a:rPr lang="zh-CN" altLang="en-US" sz="2400" dirty="0"/>
              <a:t>需求</a:t>
            </a:r>
            <a:r>
              <a:rPr lang="zh-CN" altLang="en-US" sz="2400" dirty="0" smtClean="0"/>
              <a:t>会不同。</a:t>
            </a:r>
            <a:endParaRPr lang="en-US" altLang="zh-CN" sz="2400" dirty="0" smtClean="0"/>
          </a:p>
          <a:p>
            <a:pPr lvl="1"/>
            <a:r>
              <a:rPr lang="zh-CN" altLang="en-US" sz="2000" dirty="0" smtClean="0"/>
              <a:t>例如</a:t>
            </a:r>
            <a:r>
              <a:rPr lang="zh-CN" altLang="en-US" sz="2000" dirty="0"/>
              <a:t>，一元二次方程的求根程序的算法是固定的。但是，客户对（实数）根的精度会有不同的要求</a:t>
            </a:r>
            <a:r>
              <a:rPr lang="zh-CN" altLang="en-US" sz="2000" dirty="0" smtClean="0"/>
              <a:t>。</a:t>
            </a:r>
            <a:endParaRPr lang="en-US" altLang="zh-CN" sz="2000" dirty="0" smtClean="0"/>
          </a:p>
          <a:p>
            <a:pPr lvl="1"/>
            <a:r>
              <a:rPr lang="zh-CN" altLang="en-US" sz="2000" dirty="0"/>
              <a:t>一元二次方程</a:t>
            </a:r>
            <a:r>
              <a:rPr lang="zh-CN" altLang="en-US" sz="2000" dirty="0" smtClean="0"/>
              <a:t>的求</a:t>
            </a:r>
            <a:r>
              <a:rPr lang="en-US" altLang="zh-CN" sz="2000" dirty="0" smtClean="0"/>
              <a:t>(</a:t>
            </a:r>
            <a:r>
              <a:rPr lang="zh-CN" altLang="en-US" sz="2000" dirty="0" smtClean="0"/>
              <a:t>整数</a:t>
            </a:r>
            <a:r>
              <a:rPr lang="en-US" altLang="zh-CN" sz="2000" dirty="0" smtClean="0"/>
              <a:t>)</a:t>
            </a:r>
            <a:r>
              <a:rPr lang="zh-CN" altLang="en-US" sz="2000" dirty="0" smtClean="0"/>
              <a:t>根程序应当是</a:t>
            </a:r>
            <a:r>
              <a:rPr lang="en-US" altLang="zh-CN" sz="2000" dirty="0"/>
              <a:t>S-</a:t>
            </a:r>
            <a:r>
              <a:rPr lang="zh-CN" altLang="en-US" sz="2000" dirty="0"/>
              <a:t>型的：用户需求和算法</a:t>
            </a:r>
            <a:r>
              <a:rPr lang="zh-CN" altLang="en-US" sz="2000" dirty="0" smtClean="0"/>
              <a:t>固定，能够形式化的表达出来。</a:t>
            </a:r>
            <a:endParaRPr lang="en-US" altLang="zh-CN" sz="2000" dirty="0"/>
          </a:p>
          <a:p>
            <a:r>
              <a:rPr lang="en-US" altLang="zh-CN" sz="2400" b="1" dirty="0" smtClean="0"/>
              <a:t>E-</a:t>
            </a:r>
            <a:r>
              <a:rPr lang="zh-CN" altLang="en-US" sz="2400" b="1" dirty="0" smtClean="0"/>
              <a:t>型程序</a:t>
            </a:r>
            <a:r>
              <a:rPr lang="zh-CN" altLang="en-US" sz="2400" dirty="0" smtClean="0"/>
              <a:t>解决和实现真实世界中的应用问题。执行的结果，例如信息，必须转换为人类可读的形式。</a:t>
            </a:r>
            <a:endParaRPr lang="en-US" altLang="zh-CN" sz="2400" dirty="0" smtClean="0"/>
          </a:p>
          <a:p>
            <a:pPr lvl="1"/>
            <a:r>
              <a:rPr lang="zh-CN" altLang="en-US" sz="2000" dirty="0" smtClean="0"/>
              <a:t>程序特征归纳为附加的或可控制的要求，并且一起决定了程序的可接受性、价值和满意程度</a:t>
            </a:r>
            <a:r>
              <a:rPr lang="en-US" altLang="zh-CN" sz="2000" dirty="0" smtClean="0"/>
              <a:t>----</a:t>
            </a:r>
            <a:r>
              <a:rPr lang="zh-CN" altLang="en-US" sz="2000" dirty="0" smtClean="0"/>
              <a:t>这些就是评价的</a:t>
            </a:r>
            <a:r>
              <a:rPr lang="en-US" altLang="zh-CN" sz="2000" dirty="0" smtClean="0"/>
              <a:t>E-</a:t>
            </a:r>
            <a:r>
              <a:rPr lang="zh-CN" altLang="en-US" sz="2000" dirty="0" smtClean="0"/>
              <a:t>型程序的质量准则。</a:t>
            </a:r>
            <a:endParaRPr lang="en-US" altLang="zh-CN" sz="2000" dirty="0" smtClean="0"/>
          </a:p>
          <a:p>
            <a:r>
              <a:rPr lang="en-US" altLang="zh-CN" sz="2400" b="1" dirty="0" smtClean="0"/>
              <a:t>P-</a:t>
            </a:r>
            <a:r>
              <a:rPr lang="zh-CN" altLang="en-US" sz="2400" b="1" dirty="0" smtClean="0"/>
              <a:t>型程序介于</a:t>
            </a:r>
            <a:r>
              <a:rPr lang="en-US" altLang="zh-CN" sz="2400" b="1" dirty="0" smtClean="0"/>
              <a:t>S</a:t>
            </a:r>
            <a:r>
              <a:rPr lang="zh-CN" altLang="en-US" sz="2400" b="1" dirty="0" smtClean="0"/>
              <a:t>和</a:t>
            </a:r>
            <a:r>
              <a:rPr lang="en-US" altLang="zh-CN" sz="2400" b="1" dirty="0" smtClean="0"/>
              <a:t>E-</a:t>
            </a:r>
            <a:r>
              <a:rPr lang="zh-CN" altLang="en-US" sz="2400" b="1" dirty="0" smtClean="0"/>
              <a:t>型程序之间，但没有明确的界限。</a:t>
            </a:r>
            <a:endParaRPr lang="en-US" altLang="zh-CN" sz="2400" b="1" dirty="0" smtClean="0"/>
          </a:p>
          <a:p>
            <a:pPr lvl="1"/>
            <a:r>
              <a:rPr lang="zh-CN" altLang="en-US" dirty="0" smtClean="0"/>
              <a:t>尽可能把</a:t>
            </a:r>
            <a:r>
              <a:rPr lang="en-US" altLang="zh-CN" dirty="0" smtClean="0"/>
              <a:t>E</a:t>
            </a:r>
            <a:r>
              <a:rPr lang="zh-CN" altLang="en-US" dirty="0" smtClean="0"/>
              <a:t>转变 </a:t>
            </a:r>
            <a:r>
              <a:rPr lang="en-US" altLang="zh-CN" dirty="0" smtClean="0"/>
              <a:t>P</a:t>
            </a:r>
            <a:r>
              <a:rPr lang="zh-CN" altLang="en-US" dirty="0" smtClean="0"/>
              <a:t>，把</a:t>
            </a:r>
            <a:r>
              <a:rPr lang="en-US" altLang="zh-CN" dirty="0" smtClean="0"/>
              <a:t>P</a:t>
            </a:r>
            <a:r>
              <a:rPr lang="zh-CN" altLang="en-US" dirty="0" smtClean="0"/>
              <a:t>转变为</a:t>
            </a:r>
            <a:r>
              <a:rPr lang="en-US" altLang="zh-CN" dirty="0" smtClean="0"/>
              <a:t>S</a:t>
            </a:r>
          </a:p>
          <a:p>
            <a:endParaRPr lang="zh-CN"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dirty="0" smtClean="0"/>
              <a:t>4.4.3 </a:t>
            </a:r>
            <a:r>
              <a:rPr lang="zh-CN" altLang="en-US" dirty="0" smtClean="0"/>
              <a:t>部件和服务项的质量评价</a:t>
            </a:r>
          </a:p>
        </p:txBody>
      </p:sp>
      <p:sp>
        <p:nvSpPr>
          <p:cNvPr id="25603" name="内容占位符 2"/>
          <p:cNvSpPr>
            <a:spLocks noGrp="1"/>
          </p:cNvSpPr>
          <p:nvPr>
            <p:ph idx="1"/>
          </p:nvPr>
        </p:nvSpPr>
        <p:spPr>
          <a:xfrm>
            <a:off x="1146628" y="1295400"/>
            <a:ext cx="7844971" cy="5029200"/>
          </a:xfrm>
        </p:spPr>
        <p:txBody>
          <a:bodyPr/>
          <a:lstStyle/>
          <a:p>
            <a:r>
              <a:rPr lang="zh-CN" altLang="en-US" sz="2800" dirty="0" smtClean="0"/>
              <a:t>从工程角度上看，软件产业需要造出许多软件部件</a:t>
            </a:r>
            <a:r>
              <a:rPr lang="en-US" altLang="zh-CN" sz="2800" dirty="0" smtClean="0"/>
              <a:t>(OTS)</a:t>
            </a:r>
            <a:r>
              <a:rPr lang="zh-CN" altLang="en-US" dirty="0" smtClean="0"/>
              <a:t>。部件的质量决定整机的质量。</a:t>
            </a:r>
            <a:endParaRPr lang="en-US" altLang="zh-CN" sz="2800" dirty="0" smtClean="0"/>
          </a:p>
          <a:p>
            <a:r>
              <a:rPr lang="zh-CN" altLang="en-US" sz="2800" dirty="0" smtClean="0"/>
              <a:t>对于软件部件，也需要定义其质量要求。同样，需要定义单个服务的质量，给出各个部件和服务环境的质量要求。</a:t>
            </a:r>
            <a:endParaRPr lang="en-US" altLang="zh-CN" sz="2800" dirty="0" smtClean="0"/>
          </a:p>
          <a:p>
            <a:r>
              <a:rPr lang="zh-CN" altLang="en-US" sz="2800" dirty="0" smtClean="0"/>
              <a:t>由于并不知道部件或单独的服务项将来会嵌入在哪样的使用周境中，因此很难确定部件的质量等级。</a:t>
            </a:r>
            <a:endParaRPr lang="en-US" altLang="zh-CN" sz="2800" dirty="0" smtClean="0"/>
          </a:p>
          <a:p>
            <a:r>
              <a:rPr lang="zh-CN" altLang="en-US" sz="2800" dirty="0" smtClean="0"/>
              <a:t>因此，每个部件和服务的质量要有一个范围要求。</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部件的质量认证</a:t>
            </a:r>
            <a:endParaRPr lang="zh-CN" altLang="en-US" dirty="0"/>
          </a:p>
        </p:txBody>
      </p:sp>
      <p:sp>
        <p:nvSpPr>
          <p:cNvPr id="3" name="内容占位符 2"/>
          <p:cNvSpPr>
            <a:spLocks noGrp="1"/>
          </p:cNvSpPr>
          <p:nvPr>
            <p:ph idx="1"/>
          </p:nvPr>
        </p:nvSpPr>
        <p:spPr/>
        <p:txBody>
          <a:bodyPr/>
          <a:lstStyle/>
          <a:p>
            <a:r>
              <a:rPr lang="zh-CN" altLang="en-US" dirty="0" smtClean="0"/>
              <a:t>采用其他厂商的软件部件，部件的质量一定要经过评价，甚至是由独立测评机构对部件质量的认证</a:t>
            </a:r>
            <a:r>
              <a:rPr lang="zh-CN" altLang="en-US" dirty="0"/>
              <a:t>。</a:t>
            </a:r>
            <a:r>
              <a:rPr lang="zh-CN" altLang="en-US" dirty="0" smtClean="0"/>
              <a:t>因为，部件的来源可能是：</a:t>
            </a:r>
            <a:endParaRPr lang="en-US" altLang="zh-CN" dirty="0" smtClean="0"/>
          </a:p>
          <a:p>
            <a:pPr lvl="1"/>
            <a:r>
              <a:rPr lang="en-US" altLang="zh-CN" dirty="0" smtClean="0"/>
              <a:t>OTS</a:t>
            </a:r>
            <a:r>
              <a:rPr lang="zh-CN" altLang="zh-CN" dirty="0"/>
              <a:t>可能是由完全遵循软件工程实践和标准的开发队伍开发</a:t>
            </a:r>
            <a:r>
              <a:rPr lang="zh-CN" altLang="zh-CN" dirty="0" smtClean="0"/>
              <a:t>的</a:t>
            </a:r>
            <a:endParaRPr lang="en-US" altLang="zh-CN" dirty="0" smtClean="0"/>
          </a:p>
          <a:p>
            <a:pPr lvl="1"/>
            <a:r>
              <a:rPr lang="zh-CN" altLang="zh-CN" dirty="0" smtClean="0"/>
              <a:t>也</a:t>
            </a:r>
            <a:r>
              <a:rPr lang="zh-CN" altLang="zh-CN" dirty="0"/>
              <a:t>可能是由一些夜以继日，吃着汉堡，喝着饮料的</a:t>
            </a:r>
            <a:r>
              <a:rPr lang="zh-CN" altLang="zh-CN" dirty="0" smtClean="0"/>
              <a:t>程序员</a:t>
            </a:r>
            <a:r>
              <a:rPr lang="en-US" altLang="zh-CN" dirty="0" smtClean="0"/>
              <a:t>(</a:t>
            </a:r>
            <a:r>
              <a:rPr lang="zh-CN" altLang="en-US" dirty="0" smtClean="0"/>
              <a:t>所谓高手</a:t>
            </a:r>
            <a:r>
              <a:rPr lang="en-US" altLang="zh-CN" dirty="0" smtClean="0"/>
              <a:t>)</a:t>
            </a:r>
            <a:r>
              <a:rPr lang="zh-CN" altLang="zh-CN" dirty="0" smtClean="0"/>
              <a:t>匆匆</a:t>
            </a:r>
            <a:r>
              <a:rPr lang="zh-CN" altLang="zh-CN" dirty="0"/>
              <a:t>拼凑出来的</a:t>
            </a:r>
            <a:r>
              <a:rPr lang="zh-CN" altLang="zh-CN" dirty="0" smtClean="0"/>
              <a:t>。</a:t>
            </a:r>
            <a:endParaRPr lang="en-US" altLang="zh-CN" dirty="0" smtClean="0"/>
          </a:p>
          <a:p>
            <a:pPr lvl="1"/>
            <a:r>
              <a:rPr lang="zh-CN" altLang="zh-CN" dirty="0" smtClean="0"/>
              <a:t>或许</a:t>
            </a:r>
            <a:r>
              <a:rPr lang="zh-CN" altLang="zh-CN" dirty="0"/>
              <a:t>是具有一定目的开发者免费提供的，或许是敌对势力和竞争对手有意提供的软件</a:t>
            </a:r>
            <a:r>
              <a:rPr lang="zh-CN" altLang="zh-CN" dirty="0" smtClean="0"/>
              <a:t>。</a:t>
            </a:r>
            <a:endParaRPr lang="en-US" altLang="zh-CN" dirty="0" smtClean="0"/>
          </a:p>
          <a:p>
            <a:pPr lvl="1"/>
            <a:r>
              <a:rPr lang="zh-CN" altLang="zh-CN" dirty="0" smtClean="0"/>
              <a:t>或许</a:t>
            </a:r>
            <a:r>
              <a:rPr lang="zh-CN" altLang="en-US" dirty="0" smtClean="0"/>
              <a:t>是</a:t>
            </a:r>
            <a:r>
              <a:rPr lang="zh-CN" altLang="zh-CN" dirty="0" smtClean="0"/>
              <a:t>敌对势力</a:t>
            </a:r>
            <a:r>
              <a:rPr lang="zh-CN" altLang="en-US" dirty="0" smtClean="0"/>
              <a:t>故意</a:t>
            </a:r>
            <a:r>
              <a:rPr lang="zh-CN" altLang="zh-CN" dirty="0" smtClean="0"/>
              <a:t>在</a:t>
            </a:r>
            <a:r>
              <a:rPr lang="zh-CN" altLang="zh-CN" dirty="0"/>
              <a:t>软件中植入一些多余的</a:t>
            </a:r>
            <a:r>
              <a:rPr lang="zh-CN" altLang="zh-CN" dirty="0" smtClean="0"/>
              <a:t>功能</a:t>
            </a:r>
            <a:r>
              <a:rPr lang="en-US" altLang="zh-CN" dirty="0" smtClean="0"/>
              <a:t>(</a:t>
            </a:r>
            <a:r>
              <a:rPr lang="zh-CN" altLang="zh-CN" dirty="0" smtClean="0"/>
              <a:t>窃听</a:t>
            </a:r>
            <a:r>
              <a:rPr lang="zh-CN" altLang="zh-CN" dirty="0"/>
              <a:t>重要数据和信息，或者是植入</a:t>
            </a:r>
            <a:r>
              <a:rPr lang="zh-CN" altLang="zh-CN" dirty="0" smtClean="0"/>
              <a:t>逻辑炸弹</a:t>
            </a:r>
            <a:r>
              <a:rPr lang="en-US" altLang="zh-CN" dirty="0" smtClean="0"/>
              <a:t>)</a:t>
            </a:r>
            <a:r>
              <a:rPr lang="zh-CN" altLang="en-US" dirty="0" smtClean="0"/>
              <a:t>。</a:t>
            </a:r>
            <a:endParaRPr lang="en-US" altLang="zh-CN" dirty="0" smtClean="0"/>
          </a:p>
          <a:p>
            <a:pPr lvl="1"/>
            <a:r>
              <a:rPr lang="zh-CN" altLang="en-US" dirty="0"/>
              <a:t>等</a:t>
            </a:r>
          </a:p>
        </p:txBody>
      </p:sp>
    </p:spTree>
    <p:extLst>
      <p:ext uri="{BB962C8B-B14F-4D97-AF65-F5344CB8AC3E}">
        <p14:creationId xmlns:p14="http://schemas.microsoft.com/office/powerpoint/2010/main" val="17234186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4.5 </a:t>
            </a:r>
            <a:r>
              <a:rPr lang="zh-CN" altLang="en-US" smtClean="0"/>
              <a:t>软件过程质量</a:t>
            </a:r>
          </a:p>
        </p:txBody>
      </p:sp>
      <p:sp>
        <p:nvSpPr>
          <p:cNvPr id="26627" name="内容占位符 2"/>
          <p:cNvSpPr>
            <a:spLocks noGrp="1"/>
          </p:cNvSpPr>
          <p:nvPr>
            <p:ph idx="1"/>
          </p:nvPr>
        </p:nvSpPr>
        <p:spPr>
          <a:xfrm>
            <a:off x="1132114" y="1135743"/>
            <a:ext cx="7757886" cy="5029200"/>
          </a:xfrm>
        </p:spPr>
        <p:txBody>
          <a:bodyPr/>
          <a:lstStyle/>
          <a:p>
            <a:r>
              <a:rPr lang="zh-CN" altLang="en-US" sz="2400" dirty="0" smtClean="0"/>
              <a:t>在传统工业中的基于过程质量观点，也同样适用于软件开发，即，软件开发过程中的质量决定了最终软件产品的质量。</a:t>
            </a:r>
            <a:endParaRPr lang="en-US" altLang="zh-CN" sz="2400" dirty="0" smtClean="0"/>
          </a:p>
          <a:p>
            <a:pPr lvl="1"/>
            <a:r>
              <a:rPr lang="zh-CN" altLang="en-US" sz="2000" dirty="0" smtClean="0"/>
              <a:t>以瀑布式模型为例，软件需求分析、设计、编码、测试等活动的质量决定了最终产品质量。</a:t>
            </a:r>
            <a:endParaRPr lang="en-US" altLang="zh-CN" sz="2000" dirty="0" smtClean="0"/>
          </a:p>
          <a:p>
            <a:r>
              <a:rPr lang="zh-CN" altLang="en-US" sz="2400" dirty="0" smtClean="0"/>
              <a:t>反对这种观点的很容易举出反例，难道说：不关注开发过程，直接编程的黑客们就做不出好软件吗？</a:t>
            </a:r>
            <a:endParaRPr lang="en-US" altLang="zh-CN" sz="2400" dirty="0" smtClean="0"/>
          </a:p>
          <a:p>
            <a:r>
              <a:rPr lang="zh-CN" altLang="en-US" sz="2400" dirty="0" smtClean="0"/>
              <a:t>对此，</a:t>
            </a:r>
            <a:r>
              <a:rPr lang="en-US" altLang="zh-CN" sz="2400" dirty="0" smtClean="0"/>
              <a:t>Humphrey</a:t>
            </a:r>
            <a:r>
              <a:rPr lang="zh-CN" altLang="en-US" sz="2400" dirty="0" smtClean="0"/>
              <a:t>于</a:t>
            </a:r>
            <a:r>
              <a:rPr lang="en-US" altLang="zh-CN" sz="2400" dirty="0" smtClean="0"/>
              <a:t>1988</a:t>
            </a:r>
            <a:r>
              <a:rPr lang="zh-CN" altLang="en-US" sz="2400" dirty="0" smtClean="0"/>
              <a:t>年首先陈述了软件过程对产品质量的决定关系，认为有效的过程管理是获得高质量产品的关键因素，</a:t>
            </a:r>
            <a:r>
              <a:rPr lang="en-US" altLang="zh-CN" sz="2400" dirty="0" smtClean="0"/>
              <a:t>Humphrey</a:t>
            </a:r>
            <a:r>
              <a:rPr lang="zh-CN" altLang="en-US" sz="2400" dirty="0" smtClean="0"/>
              <a:t>陈述到：“如果对开发过程和产品质量进行统计，这种关系是存在的；如果离开了统计，这种规律就会被破坏”。</a:t>
            </a:r>
            <a:endParaRPr lang="en-US" altLang="zh-CN" sz="2400" dirty="0" smtClean="0"/>
          </a:p>
          <a:p>
            <a:pPr lvl="1"/>
            <a:r>
              <a:rPr lang="zh-CN" altLang="en-US" sz="2000" dirty="0" smtClean="0"/>
              <a:t>参考第</a:t>
            </a:r>
            <a:r>
              <a:rPr lang="en-US" altLang="zh-CN" sz="2000" dirty="0" smtClean="0"/>
              <a:t>20</a:t>
            </a:r>
            <a:r>
              <a:rPr lang="zh-CN" altLang="en-US" sz="2000" dirty="0" smtClean="0"/>
              <a:t>章。进一步需要学习“软件过程管理和改进”相关的课程！</a:t>
            </a:r>
          </a:p>
          <a:p>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dirty="0" smtClean="0"/>
              <a:t>4.5 </a:t>
            </a:r>
            <a:r>
              <a:rPr lang="zh-CN" altLang="en-US" dirty="0" smtClean="0"/>
              <a:t>总结</a:t>
            </a:r>
          </a:p>
        </p:txBody>
      </p:sp>
      <p:sp>
        <p:nvSpPr>
          <p:cNvPr id="27651" name="内容占位符 2"/>
          <p:cNvSpPr>
            <a:spLocks noGrp="1"/>
          </p:cNvSpPr>
          <p:nvPr>
            <p:ph idx="1"/>
          </p:nvPr>
        </p:nvSpPr>
        <p:spPr>
          <a:xfrm>
            <a:off x="785813" y="1295400"/>
            <a:ext cx="8205787" cy="5029200"/>
          </a:xfrm>
        </p:spPr>
        <p:txBody>
          <a:bodyPr/>
          <a:lstStyle/>
          <a:p>
            <a:r>
              <a:rPr lang="zh-CN" altLang="en-US" dirty="0" smtClean="0"/>
              <a:t>质量归结起来主要是基于产品和基于过程质量观点。</a:t>
            </a:r>
            <a:endParaRPr lang="en-US" altLang="zh-CN" dirty="0" smtClean="0"/>
          </a:p>
          <a:p>
            <a:pPr lvl="1"/>
            <a:r>
              <a:rPr lang="zh-CN" altLang="en-US" dirty="0" smtClean="0"/>
              <a:t>产品质量观点会定义出产品的质量度量指标，并分解到产品的外部和内部特征要求。</a:t>
            </a:r>
          </a:p>
          <a:p>
            <a:pPr lvl="1"/>
            <a:r>
              <a:rPr lang="zh-CN" altLang="en-US" dirty="0" smtClean="0"/>
              <a:t>基于过程的质量观点，希望把把这些指标分解到软件开发过程的每个阶段的每个活动中，并期望通过对过程管理落实质量要求。</a:t>
            </a:r>
            <a:endParaRPr lang="en-US" altLang="zh-CN" dirty="0" smtClean="0"/>
          </a:p>
          <a:p>
            <a:pPr lvl="1"/>
            <a:r>
              <a:rPr lang="zh-CN" altLang="en-US" dirty="0" smtClean="0"/>
              <a:t>质量贯穿于整个软件工程过程的活动中，即实施全面质量管理</a:t>
            </a:r>
            <a:r>
              <a:rPr lang="en-US" altLang="zh-CN" dirty="0" smtClean="0"/>
              <a:t>(TQM—Total Quality Management)</a:t>
            </a:r>
            <a:r>
              <a:rPr lang="zh-CN" altLang="en-US" dirty="0" smtClean="0"/>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t>建立一个质量评价模型，比较</a:t>
            </a:r>
            <a:r>
              <a:rPr lang="en-US" altLang="zh-CN" dirty="0" smtClean="0"/>
              <a:t>Linux</a:t>
            </a:r>
            <a:r>
              <a:rPr lang="zh-CN" altLang="en-US" dirty="0" smtClean="0"/>
              <a:t>和</a:t>
            </a:r>
            <a:r>
              <a:rPr lang="en-US" altLang="zh-CN" dirty="0" smtClean="0"/>
              <a:t>Windows</a:t>
            </a:r>
            <a:r>
              <a:rPr lang="zh-CN" altLang="en-US" dirty="0" smtClean="0"/>
              <a:t>的质量。</a:t>
            </a:r>
            <a:endParaRPr lang="en-US" altLang="zh-CN" dirty="0" smtClean="0"/>
          </a:p>
          <a:p>
            <a:pPr lvl="1"/>
            <a:r>
              <a:rPr lang="zh-CN" altLang="en-US" dirty="0" smtClean="0"/>
              <a:t>可以用不同的观点，例如，用户观点、产品观点等</a:t>
            </a:r>
            <a:endParaRPr lang="en-US" altLang="zh-CN" dirty="0" smtClean="0"/>
          </a:p>
          <a:p>
            <a:pPr lvl="1"/>
            <a:r>
              <a:rPr lang="zh-CN" altLang="en-US" dirty="0" smtClean="0"/>
              <a:t>注意：</a:t>
            </a:r>
            <a:endParaRPr lang="en-US" altLang="zh-CN" dirty="0" smtClean="0"/>
          </a:p>
          <a:p>
            <a:pPr lvl="1"/>
            <a:r>
              <a:rPr lang="en-US" altLang="zh-CN" dirty="0" smtClean="0"/>
              <a:t>1</a:t>
            </a:r>
            <a:r>
              <a:rPr lang="zh-CN" altLang="en-US" dirty="0" smtClean="0"/>
              <a:t>）先建立一个质量模型，给出质量指标</a:t>
            </a:r>
            <a:endParaRPr lang="en-US" altLang="zh-CN" dirty="0" smtClean="0"/>
          </a:p>
          <a:p>
            <a:pPr lvl="1"/>
            <a:r>
              <a:rPr lang="en-US" altLang="zh-CN" dirty="0" smtClean="0"/>
              <a:t>2</a:t>
            </a:r>
            <a:r>
              <a:rPr lang="zh-CN" altLang="en-US" dirty="0" smtClean="0"/>
              <a:t>）然后，在做出评价</a:t>
            </a:r>
            <a:endParaRPr lang="en-US" altLang="zh-CN" dirty="0" smtClean="0"/>
          </a:p>
          <a:p>
            <a:pPr lvl="1"/>
            <a:r>
              <a:rPr lang="en-US" altLang="zh-CN" dirty="0" smtClean="0"/>
              <a:t>3</a:t>
            </a:r>
            <a:r>
              <a:rPr lang="zh-CN" altLang="en-US" dirty="0" smtClean="0"/>
              <a:t>）分清哪些指标是可以定量评价的，哪些是人的主观因素</a:t>
            </a:r>
            <a:r>
              <a:rPr lang="en-US" altLang="zh-CN" dirty="0" smtClean="0"/>
              <a:t>(</a:t>
            </a:r>
            <a:r>
              <a:rPr lang="zh-CN" altLang="en-US" dirty="0" smtClean="0"/>
              <a:t>定性</a:t>
            </a:r>
            <a:r>
              <a:rPr lang="en-US" altLang="zh-CN" dirty="0" smtClean="0"/>
              <a:t>)</a:t>
            </a:r>
            <a:r>
              <a:rPr lang="zh-CN" altLang="en-US" dirty="0" smtClean="0"/>
              <a:t>评价的</a:t>
            </a:r>
            <a:r>
              <a:rPr lang="zh-CN" altLang="en-US" dirty="0" smtClean="0"/>
              <a:t>？</a:t>
            </a:r>
            <a:endParaRPr lang="en-US" altLang="zh-CN" dirty="0" smtClean="0"/>
          </a:p>
          <a:p>
            <a:pPr lvl="1"/>
            <a:r>
              <a:rPr lang="en-US" altLang="zh-CN" dirty="0" smtClean="0"/>
              <a:t>4)</a:t>
            </a:r>
            <a:r>
              <a:rPr lang="zh-CN" altLang="en-US" dirty="0" smtClean="0"/>
              <a:t>单独评价</a:t>
            </a:r>
            <a:r>
              <a:rPr lang="en-US" altLang="zh-CN" dirty="0"/>
              <a:t>Linux</a:t>
            </a:r>
            <a:r>
              <a:rPr lang="zh-CN" altLang="en-US" dirty="0"/>
              <a:t>和</a:t>
            </a:r>
            <a:r>
              <a:rPr lang="en-US" altLang="zh-CN" dirty="0"/>
              <a:t>Windows</a:t>
            </a:r>
            <a:r>
              <a:rPr lang="zh-CN" altLang="en-US" dirty="0"/>
              <a:t>的密安</a:t>
            </a:r>
            <a:r>
              <a:rPr lang="zh-CN" altLang="en-US" dirty="0" smtClean="0"/>
              <a:t>性</a:t>
            </a:r>
            <a:r>
              <a:rPr lang="en-US" altLang="zh-CN" dirty="0" smtClean="0"/>
              <a:t>(</a:t>
            </a:r>
            <a:r>
              <a:rPr lang="zh-CN" altLang="en-US" dirty="0" smtClean="0"/>
              <a:t>结合第五章</a:t>
            </a:r>
            <a:r>
              <a:rPr lang="en-US" altLang="zh-CN" dirty="0" smtClean="0"/>
              <a:t>)</a:t>
            </a:r>
            <a:endParaRPr lang="zh-CN" altLang="en-US" dirty="0"/>
          </a:p>
          <a:p>
            <a:pPr lvl="1"/>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Yasuda</a:t>
            </a:r>
            <a:r>
              <a:rPr lang="zh-CN" altLang="en-US" smtClean="0"/>
              <a:t>的观点</a:t>
            </a:r>
          </a:p>
        </p:txBody>
      </p:sp>
      <p:sp>
        <p:nvSpPr>
          <p:cNvPr id="8195" name="内容占位符 2"/>
          <p:cNvSpPr>
            <a:spLocks noGrp="1"/>
          </p:cNvSpPr>
          <p:nvPr>
            <p:ph idx="1"/>
          </p:nvPr>
        </p:nvSpPr>
        <p:spPr>
          <a:xfrm>
            <a:off x="957943" y="1193800"/>
            <a:ext cx="8186057" cy="5029200"/>
          </a:xfrm>
        </p:spPr>
        <p:txBody>
          <a:bodyPr/>
          <a:lstStyle/>
          <a:p>
            <a:r>
              <a:rPr lang="en-US" altLang="zh-CN" sz="2800" dirty="0" smtClean="0"/>
              <a:t>Yasuda</a:t>
            </a:r>
            <a:r>
              <a:rPr lang="zh-CN" altLang="en-US" sz="2800" dirty="0" smtClean="0"/>
              <a:t>等人提出的，依据软件产业在全球竞争条件下的质量要求来划分软件类型：</a:t>
            </a:r>
            <a:endParaRPr lang="en-US" altLang="zh-CN" sz="2800" dirty="0" smtClean="0"/>
          </a:p>
          <a:p>
            <a:pPr lvl="1"/>
            <a:r>
              <a:rPr lang="en-US" altLang="zh-CN" b="1" dirty="0" smtClean="0"/>
              <a:t>ZD</a:t>
            </a:r>
            <a:r>
              <a:rPr lang="zh-CN" altLang="en-US" b="1" dirty="0" smtClean="0"/>
              <a:t>类型的软件</a:t>
            </a:r>
            <a:r>
              <a:rPr lang="zh-CN" altLang="en-US" dirty="0" smtClean="0"/>
              <a:t>：</a:t>
            </a:r>
          </a:p>
          <a:p>
            <a:pPr lvl="1"/>
            <a:r>
              <a:rPr lang="en-US" altLang="zh-CN" b="1" dirty="0" smtClean="0"/>
              <a:t>CS</a:t>
            </a:r>
            <a:r>
              <a:rPr lang="zh-CN" altLang="en-US" b="1" dirty="0" smtClean="0"/>
              <a:t>类型的软件：</a:t>
            </a:r>
            <a:endParaRPr lang="zh-CN" altLang="en-US" dirty="0" smtClean="0"/>
          </a:p>
          <a:p>
            <a:pPr lvl="1"/>
            <a:r>
              <a:rPr lang="en-US" altLang="zh-CN" b="1" dirty="0" smtClean="0"/>
              <a:t>SV</a:t>
            </a:r>
            <a:r>
              <a:rPr lang="zh-CN" altLang="en-US" b="1" dirty="0" smtClean="0"/>
              <a:t>类型的软件：</a:t>
            </a:r>
            <a:endParaRPr lang="en-US" altLang="zh-CN" sz="2400" dirty="0" smtClean="0"/>
          </a:p>
          <a:p>
            <a:r>
              <a:rPr lang="en-US" altLang="zh-CN" b="1" dirty="0" smtClean="0"/>
              <a:t>ZD</a:t>
            </a:r>
            <a:r>
              <a:rPr lang="zh-CN" altLang="en-US" b="1" dirty="0" smtClean="0"/>
              <a:t>类型的软件：</a:t>
            </a:r>
            <a:endParaRPr lang="en-US" altLang="zh-CN" b="1" dirty="0" smtClean="0"/>
          </a:p>
          <a:p>
            <a:pPr lvl="1"/>
            <a:r>
              <a:rPr lang="zh-CN" altLang="en-US" dirty="0" smtClean="0"/>
              <a:t>以高可靠性和高可信性为目标，主要用于军事和关系到国民经济和公共安全的系统中的软件。这种软件的质量必须是充分可度可信赖的。</a:t>
            </a:r>
            <a:endParaRPr lang="en-US" altLang="zh-CN" dirty="0" smtClean="0"/>
          </a:p>
          <a:p>
            <a:pPr lvl="1"/>
            <a:r>
              <a:rPr lang="zh-CN" altLang="en-US" dirty="0" smtClean="0"/>
              <a:t>例如，航天、航空、高铁、医疗设备等中的软件。</a:t>
            </a:r>
          </a:p>
          <a:p>
            <a:endParaRPr lang="zh-CN" alt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Yasuda</a:t>
            </a:r>
            <a:r>
              <a:rPr lang="zh-CN" altLang="en-US" smtClean="0"/>
              <a:t>的观点</a:t>
            </a:r>
          </a:p>
        </p:txBody>
      </p:sp>
      <p:sp>
        <p:nvSpPr>
          <p:cNvPr id="8195" name="内容占位符 2"/>
          <p:cNvSpPr>
            <a:spLocks noGrp="1"/>
          </p:cNvSpPr>
          <p:nvPr>
            <p:ph idx="1"/>
          </p:nvPr>
        </p:nvSpPr>
        <p:spPr>
          <a:xfrm>
            <a:off x="957943" y="1309913"/>
            <a:ext cx="8186057" cy="5029200"/>
          </a:xfrm>
        </p:spPr>
        <p:txBody>
          <a:bodyPr/>
          <a:lstStyle/>
          <a:p>
            <a:r>
              <a:rPr lang="en-US" altLang="zh-CN" b="1" dirty="0" smtClean="0"/>
              <a:t>CS</a:t>
            </a:r>
            <a:r>
              <a:rPr lang="zh-CN" altLang="en-US" b="1" dirty="0" smtClean="0"/>
              <a:t>类型的软件：</a:t>
            </a:r>
            <a:endParaRPr lang="en-US" altLang="zh-CN" b="1" dirty="0" smtClean="0"/>
          </a:p>
          <a:p>
            <a:pPr lvl="1"/>
            <a:r>
              <a:rPr lang="zh-CN" altLang="en-US" sz="2000" dirty="0" smtClean="0"/>
              <a:t>以客户满意为目标。主要是公司或企业开发出的系统和产品，其质量是以客户满意地使用为准则的。例如企业用的信息管理系统，办公自动化系统等。</a:t>
            </a:r>
            <a:endParaRPr lang="en-US" altLang="zh-CN" sz="2000" dirty="0" smtClean="0"/>
          </a:p>
          <a:p>
            <a:pPr lvl="1"/>
            <a:r>
              <a:rPr lang="zh-CN" altLang="en-US" sz="2000" dirty="0" smtClean="0"/>
              <a:t>这些面向客户定制的系统必须满足客户需要。并伴随着客户业务和个性化需求的变更，而不断地进化软件。</a:t>
            </a:r>
          </a:p>
          <a:p>
            <a:r>
              <a:rPr lang="en-US" altLang="zh-CN" b="1" dirty="0" smtClean="0"/>
              <a:t>SV</a:t>
            </a:r>
            <a:r>
              <a:rPr lang="zh-CN" altLang="en-US" b="1" dirty="0" smtClean="0"/>
              <a:t>类型的软件：</a:t>
            </a:r>
            <a:endParaRPr lang="en-US" altLang="zh-CN" b="1" dirty="0" smtClean="0"/>
          </a:p>
          <a:p>
            <a:pPr lvl="1"/>
            <a:r>
              <a:rPr lang="zh-CN" altLang="en-US" sz="2000" dirty="0" smtClean="0"/>
              <a:t>以提高服务竞争力和市场份额。这类产品是面向普通的、大众消费的软件产品。衡量其质量的标准往往以用户量的多少为基准。</a:t>
            </a:r>
            <a:endParaRPr lang="en-US" altLang="zh-CN" sz="2000" dirty="0" smtClean="0"/>
          </a:p>
          <a:p>
            <a:pPr lvl="1"/>
            <a:r>
              <a:rPr lang="zh-CN" altLang="en-US" sz="2000" dirty="0" smtClean="0"/>
              <a:t>例如，微软的</a:t>
            </a:r>
            <a:r>
              <a:rPr lang="en-US" altLang="zh-CN" sz="2000" dirty="0" smtClean="0"/>
              <a:t>Office</a:t>
            </a:r>
            <a:r>
              <a:rPr lang="zh-CN" altLang="en-US" sz="2000" dirty="0" smtClean="0"/>
              <a:t>、</a:t>
            </a:r>
            <a:r>
              <a:rPr lang="en-US" altLang="zh-CN" sz="2000" dirty="0" err="1" smtClean="0"/>
              <a:t>SQLSever</a:t>
            </a:r>
            <a:r>
              <a:rPr lang="zh-CN" altLang="en-US" sz="2000" dirty="0" smtClean="0"/>
              <a:t>。近年来谷歌的</a:t>
            </a:r>
            <a:r>
              <a:rPr lang="en-US" altLang="zh-CN" sz="2000" dirty="0" smtClean="0"/>
              <a:t>Android</a:t>
            </a:r>
            <a:r>
              <a:rPr lang="zh-CN" altLang="en-US" sz="2000" dirty="0" smtClean="0"/>
              <a:t>手机操作系统以其开源和免费的策略，短期内大跨了一些也许是传统质量很好的产品，逼着类同的产品退出市场，人们就会认为这类程序的质量是好的。</a:t>
            </a:r>
            <a:endParaRPr lang="en-US" altLang="zh-CN" sz="2000" dirty="0" smtClean="0"/>
          </a:p>
          <a:p>
            <a:pPr lvl="1"/>
            <a:r>
              <a:rPr lang="zh-CN" altLang="en-US" sz="2000" dirty="0" smtClean="0"/>
              <a:t>微软的“同步</a:t>
            </a:r>
            <a:r>
              <a:rPr lang="en-US" altLang="zh-CN" sz="2000" dirty="0" smtClean="0"/>
              <a:t>-</a:t>
            </a:r>
            <a:r>
              <a:rPr lang="zh-CN" altLang="en-US" sz="2000" dirty="0" smtClean="0"/>
              <a:t>稳定”开发方法适合于这类软件开发。</a:t>
            </a:r>
            <a:endParaRPr lang="en-US" altLang="zh-CN" sz="2000" dirty="0" smtClean="0"/>
          </a:p>
          <a:p>
            <a:endParaRPr lang="zh-CN" alt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dirty="0" smtClean="0"/>
              <a:t>质量特征分解</a:t>
            </a:r>
          </a:p>
        </p:txBody>
      </p:sp>
      <p:pic>
        <p:nvPicPr>
          <p:cNvPr id="9219" name="Picture 2"/>
          <p:cNvPicPr>
            <a:picLocks noChangeAspect="1" noChangeArrowheads="1"/>
          </p:cNvPicPr>
          <p:nvPr/>
        </p:nvPicPr>
        <p:blipFill>
          <a:blip r:embed="rId2"/>
          <a:srcRect/>
          <a:stretch>
            <a:fillRect/>
          </a:stretch>
        </p:blipFill>
        <p:spPr bwMode="auto">
          <a:xfrm>
            <a:off x="995680" y="1485674"/>
            <a:ext cx="7919720" cy="3429000"/>
          </a:xfrm>
          <a:prstGeom prst="rect">
            <a:avLst/>
          </a:prstGeom>
          <a:noFill/>
          <a:ln w="9525">
            <a:noFill/>
            <a:miter lim="800000"/>
            <a:headEnd/>
            <a:tailEnd/>
          </a:ln>
        </p:spPr>
      </p:pic>
      <p:sp>
        <p:nvSpPr>
          <p:cNvPr id="2" name="文本框 1"/>
          <p:cNvSpPr txBox="1"/>
          <p:nvPr/>
        </p:nvSpPr>
        <p:spPr>
          <a:xfrm>
            <a:off x="1016000" y="5049683"/>
            <a:ext cx="7879080" cy="461665"/>
          </a:xfrm>
          <a:prstGeom prst="rect">
            <a:avLst/>
          </a:prstGeom>
          <a:noFill/>
        </p:spPr>
        <p:txBody>
          <a:bodyPr wrap="none" rtlCol="0">
            <a:spAutoFit/>
          </a:bodyPr>
          <a:lstStyle/>
          <a:p>
            <a:r>
              <a:rPr lang="zh-CN" altLang="en-US" dirty="0" smtClean="0"/>
              <a:t>区分程序类型，有助于提高质量，降低测试等工程工作量</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4.1.2 </a:t>
            </a:r>
            <a:r>
              <a:rPr lang="zh-CN" altLang="en-US" dirty="0" smtClean="0"/>
              <a:t>质量定义</a:t>
            </a:r>
          </a:p>
        </p:txBody>
      </p:sp>
      <p:sp>
        <p:nvSpPr>
          <p:cNvPr id="10243" name="内容占位符 2"/>
          <p:cNvSpPr>
            <a:spLocks noGrp="1"/>
          </p:cNvSpPr>
          <p:nvPr>
            <p:ph idx="1"/>
          </p:nvPr>
        </p:nvSpPr>
        <p:spPr>
          <a:xfrm>
            <a:off x="785813" y="1295400"/>
            <a:ext cx="8205787" cy="5029200"/>
          </a:xfrm>
        </p:spPr>
        <p:txBody>
          <a:bodyPr/>
          <a:lstStyle/>
          <a:p>
            <a:r>
              <a:rPr lang="zh-CN" altLang="en-US" sz="2800" b="1" dirty="0" smtClean="0"/>
              <a:t>对于</a:t>
            </a:r>
            <a:r>
              <a:rPr lang="en-US" altLang="zh-CN" sz="2800" b="1" dirty="0" smtClean="0"/>
              <a:t>S-</a:t>
            </a:r>
            <a:r>
              <a:rPr lang="zh-CN" altLang="en-US" sz="2800" b="1" dirty="0" smtClean="0"/>
              <a:t>型程序，</a:t>
            </a:r>
            <a:r>
              <a:rPr lang="zh-CN" altLang="en-US" sz="2800" dirty="0" smtClean="0"/>
              <a:t>只需讨论程序的正确性证明，不用讨论软件的工程质量，因为用</a:t>
            </a:r>
            <a:r>
              <a:rPr lang="zh-CN" altLang="en-US" dirty="0" smtClean="0"/>
              <a:t>计算机</a:t>
            </a:r>
            <a:r>
              <a:rPr lang="zh-CN" altLang="en-US" sz="2800" dirty="0" smtClean="0"/>
              <a:t>可以判断出程序的正确与否。</a:t>
            </a:r>
            <a:endParaRPr lang="en-US" altLang="zh-CN" sz="2800" dirty="0" smtClean="0"/>
          </a:p>
          <a:p>
            <a:endParaRPr lang="en-US" altLang="zh-CN" sz="2800" dirty="0" smtClean="0"/>
          </a:p>
          <a:p>
            <a:r>
              <a:rPr lang="zh-CN" altLang="en-US" sz="2800" dirty="0" smtClean="0"/>
              <a:t>软件质量的主要议题是针对</a:t>
            </a:r>
            <a:r>
              <a:rPr lang="en-US" altLang="zh-CN" sz="2800" b="1" dirty="0" smtClean="0">
                <a:solidFill>
                  <a:srgbClr val="FF0000"/>
                </a:solidFill>
              </a:rPr>
              <a:t>E-</a:t>
            </a:r>
            <a:r>
              <a:rPr lang="zh-CN" altLang="en-US" sz="2800" b="1" dirty="0" smtClean="0">
                <a:solidFill>
                  <a:srgbClr val="FF0000"/>
                </a:solidFill>
              </a:rPr>
              <a:t>和</a:t>
            </a:r>
            <a:r>
              <a:rPr lang="en-US" altLang="zh-CN" sz="2800" b="1" dirty="0" smtClean="0">
                <a:solidFill>
                  <a:srgbClr val="FF0000"/>
                </a:solidFill>
              </a:rPr>
              <a:t>P-</a:t>
            </a:r>
            <a:r>
              <a:rPr lang="zh-CN" altLang="en-US" sz="2800" b="1" dirty="0" smtClean="0">
                <a:solidFill>
                  <a:srgbClr val="FF0000"/>
                </a:solidFill>
              </a:rPr>
              <a:t>型程序</a:t>
            </a:r>
            <a:r>
              <a:rPr lang="zh-CN" altLang="en-US" sz="2800" dirty="0" smtClean="0"/>
              <a:t>的讨论，由于用户的要求不能用严格的数学语言描述清楚，因此必须评价软件能否满足对用户服务的要求，并通过这种手段评价和提高软件产品和系统的质量。</a:t>
            </a:r>
            <a:endParaRPr lang="en-US" altLang="zh-CN"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646</TotalTime>
  <Words>4981</Words>
  <Application>Microsoft Office PowerPoint</Application>
  <PresentationFormat>全屏显示(4:3)</PresentationFormat>
  <Paragraphs>389</Paragraphs>
  <Slides>54</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54</vt:i4>
      </vt:variant>
    </vt:vector>
  </HeadingPairs>
  <TitlesOfParts>
    <vt:vector size="64" baseType="lpstr">
      <vt:lpstr>华文行楷</vt:lpstr>
      <vt:lpstr>宋体</vt:lpstr>
      <vt:lpstr>Arial</vt:lpstr>
      <vt:lpstr>Calibri</vt:lpstr>
      <vt:lpstr>Monotype Corsiva</vt:lpstr>
      <vt:lpstr>Times New Roman</vt:lpstr>
      <vt:lpstr>新模板-7</vt:lpstr>
      <vt:lpstr>自定义设计方案</vt:lpstr>
      <vt:lpstr>公式</vt:lpstr>
      <vt:lpstr>Equation.3</vt:lpstr>
      <vt:lpstr>第4章  软件质量</vt:lpstr>
      <vt:lpstr>目录</vt:lpstr>
      <vt:lpstr>4.1软件质量定义</vt:lpstr>
      <vt:lpstr>4.1.1 程序的类型划分</vt:lpstr>
      <vt:lpstr>PowerPoint 演示文稿</vt:lpstr>
      <vt:lpstr>Yasuda的观点</vt:lpstr>
      <vt:lpstr>Yasuda的观点</vt:lpstr>
      <vt:lpstr>质量特征分解</vt:lpstr>
      <vt:lpstr>4.1.2 质量定义</vt:lpstr>
      <vt:lpstr>PowerPoint 演示文稿</vt:lpstr>
      <vt:lpstr>4.2 质量观点</vt:lpstr>
      <vt:lpstr>4.2.1 Garvin的质量分类</vt:lpstr>
      <vt:lpstr>4.2.1.1 先验质量观点</vt:lpstr>
      <vt:lpstr>4.2.1.2 基于产品的质量观点</vt:lpstr>
      <vt:lpstr>4.2.1.3 基于用户的质量观点</vt:lpstr>
      <vt:lpstr>4.2.1.4 基于制造的质量观点</vt:lpstr>
      <vt:lpstr>4.2.1.5 基于经济的质量观点</vt:lpstr>
      <vt:lpstr>4.2.2 Brra的质量侧面</vt:lpstr>
      <vt:lpstr>4.2.2.1 技术质量侧面</vt:lpstr>
      <vt:lpstr>4.2.2.2 使用质量侧面</vt:lpstr>
      <vt:lpstr>4.2.2.3 美学质量侧面</vt:lpstr>
      <vt:lpstr>硬系统与软系统方法论</vt:lpstr>
      <vt:lpstr>软系统与软件系统</vt:lpstr>
      <vt:lpstr>4.2.2.4 品牌质量侧面</vt:lpstr>
      <vt:lpstr>4.2.2.5 组织质量侧面</vt:lpstr>
      <vt:lpstr>4.2.3 项目经理们对质量看法</vt:lpstr>
      <vt:lpstr>4.2.3 项目经理们对质量看法</vt:lpstr>
      <vt:lpstr>4.3 软件质量模型的归纳</vt:lpstr>
      <vt:lpstr>4.3 软件质量模型的归纳</vt:lpstr>
      <vt:lpstr>4.4 ISO9126的质量定义</vt:lpstr>
      <vt:lpstr>4.4.1软件产品质量模型</vt:lpstr>
      <vt:lpstr>使用的质量要求</vt:lpstr>
      <vt:lpstr>PowerPoint 演示文稿</vt:lpstr>
      <vt:lpstr>软件产品质量</vt:lpstr>
      <vt:lpstr>PowerPoint 演示文稿</vt:lpstr>
      <vt:lpstr>软件使用、外部和内部的质量关系</vt:lpstr>
      <vt:lpstr>4.4.2产品质量属性分解</vt:lpstr>
      <vt:lpstr>4.4.2.1 功能性</vt:lpstr>
      <vt:lpstr>PowerPoint 演示文稿</vt:lpstr>
      <vt:lpstr>4.4.2.2 可靠性</vt:lpstr>
      <vt:lpstr>4.4.2.2 可靠性</vt:lpstr>
      <vt:lpstr>4.4.2.2 可靠性</vt:lpstr>
      <vt:lpstr>4.4.2.3易用性</vt:lpstr>
      <vt:lpstr>易用性需求的描述的例子</vt:lpstr>
      <vt:lpstr>4.4.2.4效率</vt:lpstr>
      <vt:lpstr>4.4.2.5维护性</vt:lpstr>
      <vt:lpstr>4.4.2.5维护性</vt:lpstr>
      <vt:lpstr>4.4.2.6 可移植性</vt:lpstr>
      <vt:lpstr>4.4.2.6 可移植性</vt:lpstr>
      <vt:lpstr>4.4.3 部件和服务项的质量评价</vt:lpstr>
      <vt:lpstr>部件的质量认证</vt:lpstr>
      <vt:lpstr>4.5 软件过程质量</vt:lpstr>
      <vt:lpstr>4.5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软件质量</dc:title>
  <dc:creator>Think</dc:creator>
  <cp:lastModifiedBy>王 安生</cp:lastModifiedBy>
  <cp:revision>41</cp:revision>
  <dcterms:created xsi:type="dcterms:W3CDTF">2014-07-04T02:18:07Z</dcterms:created>
  <dcterms:modified xsi:type="dcterms:W3CDTF">2019-10-11T02:45:26Z</dcterms:modified>
</cp:coreProperties>
</file>