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0"/>
  </p:notesMasterIdLst>
  <p:handoutMasterIdLst>
    <p:handoutMasterId r:id="rId61"/>
  </p:handoutMasterIdLst>
  <p:sldIdLst>
    <p:sldId id="257" r:id="rId3"/>
    <p:sldId id="258" r:id="rId4"/>
    <p:sldId id="259" r:id="rId5"/>
    <p:sldId id="295" r:id="rId6"/>
    <p:sldId id="303" r:id="rId7"/>
    <p:sldId id="260" r:id="rId8"/>
    <p:sldId id="261" r:id="rId9"/>
    <p:sldId id="304" r:id="rId10"/>
    <p:sldId id="305" r:id="rId11"/>
    <p:sldId id="306" r:id="rId12"/>
    <p:sldId id="262" r:id="rId13"/>
    <p:sldId id="263" r:id="rId14"/>
    <p:sldId id="264" r:id="rId15"/>
    <p:sldId id="307" r:id="rId16"/>
    <p:sldId id="265" r:id="rId17"/>
    <p:sldId id="266" r:id="rId18"/>
    <p:sldId id="308" r:id="rId19"/>
    <p:sldId id="267" r:id="rId20"/>
    <p:sldId id="268" r:id="rId21"/>
    <p:sldId id="269" r:id="rId22"/>
    <p:sldId id="270" r:id="rId23"/>
    <p:sldId id="31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311" r:id="rId37"/>
    <p:sldId id="283" r:id="rId38"/>
    <p:sldId id="284" r:id="rId39"/>
    <p:sldId id="312" r:id="rId40"/>
    <p:sldId id="285" r:id="rId41"/>
    <p:sldId id="313" r:id="rId42"/>
    <p:sldId id="286" r:id="rId43"/>
    <p:sldId id="287" r:id="rId44"/>
    <p:sldId id="288" r:id="rId45"/>
    <p:sldId id="289" r:id="rId46"/>
    <p:sldId id="290" r:id="rId47"/>
    <p:sldId id="291" r:id="rId48"/>
    <p:sldId id="292" r:id="rId49"/>
    <p:sldId id="293" r:id="rId50"/>
    <p:sldId id="297" r:id="rId51"/>
    <p:sldId id="298" r:id="rId52"/>
    <p:sldId id="299" r:id="rId53"/>
    <p:sldId id="300" r:id="rId54"/>
    <p:sldId id="314" r:id="rId55"/>
    <p:sldId id="301" r:id="rId56"/>
    <p:sldId id="302" r:id="rId57"/>
    <p:sldId id="294" r:id="rId58"/>
    <p:sldId id="296" r:id="rId5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FF0000"/>
    <a:srgbClr val="0066FF"/>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成本比例</c:v>
                </c:pt>
              </c:strCache>
            </c:strRef>
          </c:tx>
          <c:dPt>
            <c:idx val="0"/>
            <c:bubble3D val="0"/>
            <c:explosion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189E-4202-A27F-F4AB2663656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189E-4202-A27F-F4AB2663656E}"/>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89E-4202-A27F-F4AB2663656E}"/>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89E-4202-A27F-F4AB2663656E}"/>
              </c:ext>
            </c:extLst>
          </c:dPt>
          <c:dLbls>
            <c:dLbl>
              <c:idx val="1"/>
              <c:layout>
                <c:manualLayout>
                  <c:x val="7.0355000403782508E-2"/>
                  <c:y val="0.1907432093275688"/>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89E-4202-A27F-F4AB2663656E}"/>
                </c:ext>
              </c:extLst>
            </c:dLbl>
            <c:dLbl>
              <c:idx val="2"/>
              <c:layout>
                <c:manualLayout>
                  <c:x val="-0.14781635712166549"/>
                  <c:y val="-8.59536942015322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9E-4202-A27F-F4AB2663656E}"/>
                </c:ext>
              </c:extLst>
            </c:dLbl>
            <c:dLbl>
              <c:idx val="3"/>
              <c:layout>
                <c:manualLayout>
                  <c:x val="-0.1042263073592494"/>
                  <c:y val="-6.801449349938203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9E-4202-A27F-F4AB2663656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4"/>
                <c:pt idx="0">
                  <c:v>理解要修改的需求</c:v>
                </c:pt>
                <c:pt idx="1">
                  <c:v>理解现有系统</c:v>
                </c:pt>
                <c:pt idx="2">
                  <c:v>更改</c:v>
                </c:pt>
                <c:pt idx="3">
                  <c:v>产品检验</c:v>
                </c:pt>
              </c:strCache>
            </c:strRef>
          </c:cat>
          <c:val>
            <c:numRef>
              <c:f>Sheet1!$B$2:$B$5</c:f>
              <c:numCache>
                <c:formatCode>General</c:formatCode>
                <c:ptCount val="4"/>
                <c:pt idx="0">
                  <c:v>15</c:v>
                </c:pt>
                <c:pt idx="1">
                  <c:v>30</c:v>
                </c:pt>
                <c:pt idx="2">
                  <c:v>25</c:v>
                </c:pt>
                <c:pt idx="3">
                  <c:v>35</c:v>
                </c:pt>
              </c:numCache>
            </c:numRef>
          </c:val>
          <c:extLst>
            <c:ext xmlns:c16="http://schemas.microsoft.com/office/drawing/2014/chart" uri="{C3380CC4-5D6E-409C-BE32-E72D297353CC}">
              <c16:uniqueId val="{00000000-189E-4202-A27F-F4AB2663656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714375" y="1714500"/>
            <a:ext cx="7772400" cy="1470025"/>
          </a:xfrm>
        </p:spPr>
        <p:txBody>
          <a:bodyPr/>
          <a:lstStyle/>
          <a:p>
            <a:pPr algn="ctr" eaLnBrk="1" hangingPunct="1"/>
            <a:r>
              <a:rPr lang="zh-CN" altLang="en-US" smtClean="0"/>
              <a:t>第</a:t>
            </a:r>
            <a:r>
              <a:rPr lang="en-US" altLang="zh-CN" smtClean="0"/>
              <a:t>7</a:t>
            </a:r>
            <a:r>
              <a:rPr lang="zh-CN" altLang="en-US" smtClean="0"/>
              <a:t>章  软件运维与服务过程</a:t>
            </a:r>
            <a:endParaRPr lang="en-US" altLang="zh-CN" smtClean="0"/>
          </a:p>
        </p:txBody>
      </p:sp>
      <p:sp>
        <p:nvSpPr>
          <p:cNvPr id="4099" name="Rectangle 6"/>
          <p:cNvSpPr>
            <a:spLocks noGrp="1" noChangeArrowheads="1"/>
          </p:cNvSpPr>
          <p:nvPr>
            <p:ph type="subTitle" idx="1"/>
          </p:nvPr>
        </p:nvSpPr>
        <p:spPr>
          <a:xfrm>
            <a:off x="1371600" y="3284538"/>
            <a:ext cx="6400800" cy="1001712"/>
          </a:xfrm>
        </p:spPr>
        <p:txBody>
          <a:bodyPr/>
          <a:lstStyle/>
          <a:p>
            <a:pPr eaLnBrk="1" hangingPunct="1"/>
            <a:r>
              <a:rPr lang="zh-CN" altLang="en-US" sz="2800" dirty="0" smtClean="0">
                <a:latin typeface="华文行楷" pitchFamily="2" charset="-122"/>
                <a:ea typeface="华文行楷" pitchFamily="2" charset="-122"/>
              </a:rPr>
              <a:t>软件是服务，需要运行与维护</a:t>
            </a:r>
            <a:endParaRPr lang="en-US" altLang="zh-CN" sz="2800" dirty="0" smtClean="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提交一个用户完全满意的、终身不会出错的软件系统是不可能的</a:t>
            </a:r>
            <a:r>
              <a:rPr lang="zh-CN" altLang="zh-CN" dirty="0" smtClean="0"/>
              <a:t>。</a:t>
            </a:r>
            <a:endParaRPr lang="en-US" altLang="zh-CN" dirty="0" smtClean="0"/>
          </a:p>
          <a:p>
            <a:pPr lvl="1"/>
            <a:r>
              <a:rPr lang="zh-CN" altLang="zh-CN" dirty="0"/>
              <a:t>在软件系统运行中，必然需要修改系统中的错误，改进其性能和其它质量属性，使其能适应于当前或新的环境的要求</a:t>
            </a:r>
            <a:r>
              <a:rPr lang="zh-CN" altLang="zh-CN" dirty="0" smtClean="0"/>
              <a:t>。</a:t>
            </a:r>
            <a:endParaRPr lang="en-US" altLang="zh-CN" dirty="0" smtClean="0"/>
          </a:p>
          <a:p>
            <a:pPr lvl="1"/>
            <a:r>
              <a:rPr lang="zh-CN" altLang="zh-CN" dirty="0"/>
              <a:t>如果软件系统的运行和支持机构能够完成系统的日常维护和修改，而不需要开发方的参与，那么系统运维的成本将大幅较低，同时，也提高系统运行稳定度</a:t>
            </a:r>
            <a:r>
              <a:rPr lang="zh-CN" altLang="zh-CN" dirty="0" smtClean="0"/>
              <a:t>。</a:t>
            </a:r>
            <a:endParaRPr lang="en-US" altLang="zh-CN" dirty="0" smtClean="0"/>
          </a:p>
          <a:p>
            <a:pPr lvl="1"/>
            <a:endParaRPr lang="en-US" altLang="zh-CN" dirty="0"/>
          </a:p>
          <a:p>
            <a:r>
              <a:rPr lang="zh-CN" altLang="zh-CN" dirty="0"/>
              <a:t>因此建立合理的软件维护过程是降低软件运行成本和服务质量的主要因素。</a:t>
            </a:r>
          </a:p>
          <a:p>
            <a:pPr lvl="1"/>
            <a:endParaRPr lang="zh-CN" altLang="en-US" dirty="0"/>
          </a:p>
        </p:txBody>
      </p:sp>
    </p:spTree>
    <p:extLst>
      <p:ext uri="{BB962C8B-B14F-4D97-AF65-F5344CB8AC3E}">
        <p14:creationId xmlns:p14="http://schemas.microsoft.com/office/powerpoint/2010/main" val="359181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smtClean="0"/>
              <a:t>7.3</a:t>
            </a:r>
            <a:r>
              <a:rPr lang="zh-CN" altLang="en-US" dirty="0" smtClean="0"/>
              <a:t>软件维护</a:t>
            </a:r>
          </a:p>
        </p:txBody>
      </p:sp>
      <p:sp>
        <p:nvSpPr>
          <p:cNvPr id="9219" name="内容占位符 2"/>
          <p:cNvSpPr>
            <a:spLocks noGrp="1"/>
          </p:cNvSpPr>
          <p:nvPr>
            <p:ph idx="1"/>
          </p:nvPr>
        </p:nvSpPr>
        <p:spPr/>
        <p:txBody>
          <a:bodyPr/>
          <a:lstStyle/>
          <a:p>
            <a:r>
              <a:rPr lang="en-US" altLang="zh-CN" smtClean="0"/>
              <a:t>7.3.1</a:t>
            </a:r>
            <a:r>
              <a:rPr lang="zh-CN" altLang="en-US" smtClean="0"/>
              <a:t>软件维护与传统产品维护</a:t>
            </a:r>
          </a:p>
          <a:p>
            <a:r>
              <a:rPr lang="en-US" altLang="zh-CN" smtClean="0"/>
              <a:t>7.3.2 Lehman</a:t>
            </a:r>
            <a:r>
              <a:rPr lang="zh-CN" altLang="en-US" smtClean="0"/>
              <a:t>定律</a:t>
            </a:r>
          </a:p>
          <a:p>
            <a:r>
              <a:rPr lang="en-US" altLang="zh-CN" smtClean="0"/>
              <a:t>7.3.3 </a:t>
            </a:r>
            <a:r>
              <a:rPr lang="zh-CN" altLang="en-US" smtClean="0"/>
              <a:t>维护成本</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7.3.1</a:t>
            </a:r>
            <a:r>
              <a:rPr lang="zh-CN" altLang="en-US" smtClean="0"/>
              <a:t>软件维护与传统产品维护</a:t>
            </a:r>
          </a:p>
        </p:txBody>
      </p:sp>
      <p:sp>
        <p:nvSpPr>
          <p:cNvPr id="10243" name="内容占位符 2"/>
          <p:cNvSpPr>
            <a:spLocks noGrp="1"/>
          </p:cNvSpPr>
          <p:nvPr>
            <p:ph idx="1"/>
          </p:nvPr>
        </p:nvSpPr>
        <p:spPr>
          <a:xfrm>
            <a:off x="971550" y="1097643"/>
            <a:ext cx="8134350" cy="5029200"/>
          </a:xfrm>
        </p:spPr>
        <p:txBody>
          <a:bodyPr/>
          <a:lstStyle/>
          <a:p>
            <a:r>
              <a:rPr lang="zh-CN" altLang="en-US" sz="2800" dirty="0" smtClean="0"/>
              <a:t>在传统工程中，维护是指修理和更换已经损坏或磨损的部件。</a:t>
            </a:r>
            <a:endParaRPr lang="en-US" altLang="zh-CN" sz="2800" dirty="0" smtClean="0"/>
          </a:p>
          <a:p>
            <a:pPr lvl="1"/>
            <a:r>
              <a:rPr lang="zh-CN" altLang="en-US" sz="2400" dirty="0" smtClean="0"/>
              <a:t>然而软件不会损坏、更不会磨损。软件维护与传统工程维护有所不同，有时需要“重新开发”。</a:t>
            </a:r>
            <a:endParaRPr lang="en-US" altLang="zh-CN" sz="2400" dirty="0" smtClean="0"/>
          </a:p>
          <a:p>
            <a:r>
              <a:rPr lang="en-US" altLang="zh-CN" sz="2800" dirty="0" smtClean="0"/>
              <a:t>IEEE</a:t>
            </a:r>
            <a:r>
              <a:rPr lang="zh-CN" altLang="en-US" sz="2800" dirty="0" smtClean="0"/>
              <a:t>把软件维护定义为：</a:t>
            </a:r>
            <a:endParaRPr lang="en-US" altLang="zh-CN" sz="2800" dirty="0" smtClean="0"/>
          </a:p>
          <a:p>
            <a:pPr marL="400050" lvl="1" indent="0">
              <a:buNone/>
            </a:pPr>
            <a:r>
              <a:rPr lang="zh-CN" altLang="en-US" dirty="0" smtClean="0"/>
              <a:t>“在提交后，为纠错、改进性能或其它属性、或者适应环境变更要求，对软件系统或部件进行修改的过程</a:t>
            </a:r>
            <a:r>
              <a:rPr lang="zh-CN" altLang="en-US" dirty="0"/>
              <a:t>。”</a:t>
            </a:r>
            <a:endParaRPr lang="zh-CN" altLang="en-US" dirty="0" smtClean="0"/>
          </a:p>
          <a:p>
            <a:r>
              <a:rPr lang="zh-CN" altLang="en-US" sz="2800" dirty="0" smtClean="0"/>
              <a:t>软件维护研究表明，用户需求变化对系统部署后支持费用的影响占</a:t>
            </a:r>
            <a:r>
              <a:rPr lang="en-US" altLang="zh-CN" sz="2800" dirty="0" smtClean="0"/>
              <a:t>41%</a:t>
            </a:r>
            <a:r>
              <a:rPr lang="zh-CN" altLang="en-US" sz="2800" dirty="0" smtClean="0"/>
              <a:t>，硬件变化所产生的维护费用占</a:t>
            </a:r>
            <a:r>
              <a:rPr lang="en-US" altLang="zh-CN" sz="2800" dirty="0" smtClean="0"/>
              <a:t>10%</a:t>
            </a:r>
            <a:r>
              <a:rPr lang="zh-CN" altLang="en-US" sz="2800" dirty="0" smtClean="0"/>
              <a:t>左右。</a:t>
            </a:r>
            <a:endParaRPr lang="en-US" altLang="zh-CN" sz="2800" dirty="0" smtClean="0"/>
          </a:p>
          <a:p>
            <a:pPr lvl="1"/>
            <a:r>
              <a:rPr lang="zh-CN" altLang="en-US" sz="2400" dirty="0" smtClean="0"/>
              <a:t>也就是说，一半以上的费用是系统外部环境的变化所引起的。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软件服务的有形和无形比较</a:t>
            </a:r>
          </a:p>
        </p:txBody>
      </p:sp>
      <p:pic>
        <p:nvPicPr>
          <p:cNvPr id="11267" name="Picture 2"/>
          <p:cNvPicPr>
            <a:picLocks noChangeAspect="1" noChangeArrowheads="1"/>
          </p:cNvPicPr>
          <p:nvPr/>
        </p:nvPicPr>
        <p:blipFill>
          <a:blip r:embed="rId2"/>
          <a:srcRect/>
          <a:stretch>
            <a:fillRect/>
          </a:stretch>
        </p:blipFill>
        <p:spPr bwMode="auto">
          <a:xfrm>
            <a:off x="388938" y="1357313"/>
            <a:ext cx="8755062" cy="3500437"/>
          </a:xfrm>
          <a:prstGeom prst="rect">
            <a:avLst/>
          </a:prstGeom>
          <a:noFill/>
          <a:ln w="9525">
            <a:noFill/>
            <a:miter lim="800000"/>
            <a:headEnd/>
            <a:tailEnd/>
          </a:ln>
        </p:spPr>
      </p:pic>
      <p:sp>
        <p:nvSpPr>
          <p:cNvPr id="5" name="TextBox 4"/>
          <p:cNvSpPr txBox="1"/>
          <p:nvPr/>
        </p:nvSpPr>
        <p:spPr>
          <a:xfrm>
            <a:off x="2451100" y="1562100"/>
            <a:ext cx="1005403" cy="338554"/>
          </a:xfrm>
          <a:prstGeom prst="rect">
            <a:avLst/>
          </a:prstGeom>
          <a:solidFill>
            <a:schemeClr val="accent1"/>
          </a:solidFill>
        </p:spPr>
        <p:txBody>
          <a:bodyPr wrap="none" rtlCol="0">
            <a:spAutoFit/>
          </a:bodyPr>
          <a:lstStyle/>
          <a:p>
            <a:r>
              <a:rPr lang="zh-CN" altLang="en-US" sz="1600" dirty="0" smtClean="0"/>
              <a:t>产品密集</a:t>
            </a:r>
            <a:endParaRPr lang="zh-CN" altLang="en-US" sz="1600" dirty="0"/>
          </a:p>
        </p:txBody>
      </p:sp>
      <p:sp>
        <p:nvSpPr>
          <p:cNvPr id="6" name="TextBox 5"/>
          <p:cNvSpPr txBox="1"/>
          <p:nvPr/>
        </p:nvSpPr>
        <p:spPr>
          <a:xfrm>
            <a:off x="5626100" y="1587500"/>
            <a:ext cx="1005403" cy="338554"/>
          </a:xfrm>
          <a:prstGeom prst="rect">
            <a:avLst/>
          </a:prstGeom>
          <a:solidFill>
            <a:schemeClr val="accent1"/>
          </a:solidFill>
        </p:spPr>
        <p:txBody>
          <a:bodyPr wrap="none" rtlCol="0">
            <a:spAutoFit/>
          </a:bodyPr>
          <a:lstStyle/>
          <a:p>
            <a:r>
              <a:rPr lang="zh-CN" altLang="en-US" sz="1600" dirty="0" smtClean="0"/>
              <a:t>服务密集</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Lehman</a:t>
            </a:r>
            <a:r>
              <a:rPr lang="zh-CN" altLang="en-US" dirty="0"/>
              <a:t>定律</a:t>
            </a:r>
          </a:p>
        </p:txBody>
      </p:sp>
      <p:sp>
        <p:nvSpPr>
          <p:cNvPr id="3" name="内容占位符 2"/>
          <p:cNvSpPr>
            <a:spLocks noGrp="1"/>
          </p:cNvSpPr>
          <p:nvPr>
            <p:ph idx="1"/>
          </p:nvPr>
        </p:nvSpPr>
        <p:spPr/>
        <p:txBody>
          <a:bodyPr/>
          <a:lstStyle/>
          <a:p>
            <a:r>
              <a:rPr lang="en-US" altLang="zh-CN" dirty="0"/>
              <a:t>Lehman</a:t>
            </a:r>
            <a:r>
              <a:rPr lang="zh-CN" altLang="zh-CN" dirty="0"/>
              <a:t>对</a:t>
            </a:r>
            <a:r>
              <a:rPr lang="en-US" altLang="zh-CN" dirty="0"/>
              <a:t>IBM OS/360</a:t>
            </a:r>
            <a:r>
              <a:rPr lang="zh-CN" altLang="zh-CN" dirty="0"/>
              <a:t>和</a:t>
            </a:r>
            <a:r>
              <a:rPr lang="en-US" altLang="zh-CN" dirty="0"/>
              <a:t> OS/370</a:t>
            </a:r>
            <a:r>
              <a:rPr lang="zh-CN" altLang="zh-CN" dirty="0"/>
              <a:t>产品的进化情况作了调查，论述了软件进化规律，称为</a:t>
            </a:r>
            <a:r>
              <a:rPr lang="en-US" altLang="zh-CN" dirty="0"/>
              <a:t>Lehman</a:t>
            </a:r>
            <a:r>
              <a:rPr lang="zh-CN" altLang="zh-CN" dirty="0"/>
              <a:t>定律</a:t>
            </a:r>
            <a:r>
              <a:rPr lang="zh-CN" altLang="zh-CN" dirty="0" smtClean="0"/>
              <a:t>。</a:t>
            </a:r>
            <a:endParaRPr lang="en-US" altLang="zh-CN" dirty="0" smtClean="0"/>
          </a:p>
          <a:p>
            <a:r>
              <a:rPr lang="zh-CN" altLang="zh-CN" dirty="0"/>
              <a:t>工程定律描述人们活动的主观规律，其目的是能够很好地反应软件的进化</a:t>
            </a:r>
            <a:r>
              <a:rPr lang="zh-CN" altLang="zh-CN" dirty="0" smtClean="0"/>
              <a:t>规律</a:t>
            </a:r>
            <a:r>
              <a:rPr lang="zh-CN" altLang="en-US" dirty="0" smtClean="0"/>
              <a:t>。</a:t>
            </a:r>
            <a:endParaRPr lang="en-US" altLang="zh-CN" dirty="0" smtClean="0"/>
          </a:p>
          <a:p>
            <a:endParaRPr lang="en-US" altLang="zh-CN" dirty="0"/>
          </a:p>
          <a:p>
            <a:r>
              <a:rPr lang="zh-CN" altLang="zh-CN" dirty="0"/>
              <a:t>帮助软件的维护和开发者和认清软件进化规律</a:t>
            </a:r>
            <a:endParaRPr lang="en-US" altLang="zh-CN" dirty="0" smtClean="0"/>
          </a:p>
          <a:p>
            <a:endParaRPr lang="zh-CN" altLang="en-US" dirty="0"/>
          </a:p>
        </p:txBody>
      </p:sp>
    </p:spTree>
    <p:extLst>
      <p:ext uri="{BB962C8B-B14F-4D97-AF65-F5344CB8AC3E}">
        <p14:creationId xmlns:p14="http://schemas.microsoft.com/office/powerpoint/2010/main" val="301330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7.3.2 Lehman</a:t>
            </a:r>
            <a:r>
              <a:rPr lang="zh-CN" altLang="en-US" dirty="0" smtClean="0"/>
              <a:t>定律</a:t>
            </a:r>
          </a:p>
        </p:txBody>
      </p:sp>
      <p:pic>
        <p:nvPicPr>
          <p:cNvPr id="12291" name="Picture 2"/>
          <p:cNvPicPr>
            <a:picLocks noChangeAspect="1" noChangeArrowheads="1"/>
          </p:cNvPicPr>
          <p:nvPr/>
        </p:nvPicPr>
        <p:blipFill>
          <a:blip r:embed="rId2"/>
          <a:srcRect/>
          <a:stretch>
            <a:fillRect/>
          </a:stretch>
        </p:blipFill>
        <p:spPr bwMode="auto">
          <a:xfrm>
            <a:off x="1059125" y="1079290"/>
            <a:ext cx="8084875" cy="553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7.3.3 </a:t>
            </a:r>
            <a:r>
              <a:rPr lang="zh-CN" altLang="en-US" smtClean="0"/>
              <a:t>维护成本</a:t>
            </a:r>
          </a:p>
        </p:txBody>
      </p:sp>
      <p:sp>
        <p:nvSpPr>
          <p:cNvPr id="13315" name="内容占位符 2"/>
          <p:cNvSpPr>
            <a:spLocks noGrp="1"/>
          </p:cNvSpPr>
          <p:nvPr>
            <p:ph idx="1"/>
          </p:nvPr>
        </p:nvSpPr>
        <p:spPr>
          <a:xfrm>
            <a:off x="957942" y="1295400"/>
            <a:ext cx="8033657" cy="5029200"/>
          </a:xfrm>
        </p:spPr>
        <p:txBody>
          <a:bodyPr/>
          <a:lstStyle/>
          <a:p>
            <a:r>
              <a:rPr lang="zh-CN" altLang="en-US" sz="2400" dirty="0" smtClean="0"/>
              <a:t>统计显示：</a:t>
            </a:r>
            <a:endParaRPr lang="en-US" altLang="zh-CN" sz="2400" dirty="0" smtClean="0"/>
          </a:p>
          <a:p>
            <a:pPr lvl="1"/>
            <a:r>
              <a:rPr lang="zh-CN" altLang="en-US" sz="2000" dirty="0" smtClean="0"/>
              <a:t>需求阶段或者定义和理解更改的需求占整个成本的</a:t>
            </a:r>
            <a:r>
              <a:rPr lang="en-US" altLang="zh-CN" sz="2000" dirty="0" smtClean="0"/>
              <a:t>15%</a:t>
            </a:r>
            <a:r>
              <a:rPr lang="zh-CN" altLang="en-US" sz="2000" dirty="0" smtClean="0"/>
              <a:t>；</a:t>
            </a:r>
            <a:endParaRPr lang="en-US" altLang="zh-CN" sz="2000" dirty="0" smtClean="0"/>
          </a:p>
          <a:p>
            <a:pPr lvl="1"/>
            <a:r>
              <a:rPr lang="zh-CN" altLang="en-US" sz="2000" dirty="0" smtClean="0"/>
              <a:t>理解已有的系统，包括评审文档和设计</a:t>
            </a:r>
            <a:r>
              <a:rPr lang="en-US" altLang="zh-CN" sz="2000" dirty="0" smtClean="0"/>
              <a:t>(</a:t>
            </a:r>
            <a:r>
              <a:rPr lang="zh-CN" altLang="en-US" sz="2000" dirty="0" smtClean="0"/>
              <a:t>或重新设计</a:t>
            </a:r>
            <a:r>
              <a:rPr lang="en-US" altLang="zh-CN" sz="2000" dirty="0" smtClean="0"/>
              <a:t>)</a:t>
            </a:r>
            <a:r>
              <a:rPr lang="zh-CN" altLang="en-US" sz="2000" dirty="0" smtClean="0"/>
              <a:t>占</a:t>
            </a:r>
            <a:r>
              <a:rPr lang="en-US" altLang="zh-CN" sz="2000" dirty="0" smtClean="0"/>
              <a:t>30%</a:t>
            </a:r>
            <a:r>
              <a:rPr lang="zh-CN" altLang="en-US" sz="2000" dirty="0" smtClean="0"/>
              <a:t>；</a:t>
            </a:r>
            <a:endParaRPr lang="en-US" altLang="zh-CN" sz="2000" dirty="0" smtClean="0"/>
          </a:p>
          <a:p>
            <a:pPr lvl="1"/>
            <a:r>
              <a:rPr lang="zh-CN" altLang="en-US" sz="2000" dirty="0" smtClean="0"/>
              <a:t>更改的实现占</a:t>
            </a:r>
            <a:r>
              <a:rPr lang="en-US" altLang="zh-CN" sz="2000" dirty="0" smtClean="0"/>
              <a:t>25%</a:t>
            </a:r>
            <a:r>
              <a:rPr lang="zh-CN" altLang="en-US" sz="2000" dirty="0" smtClean="0"/>
              <a:t>；</a:t>
            </a:r>
            <a:endParaRPr lang="en-US" altLang="zh-CN" sz="2000" dirty="0" smtClean="0"/>
          </a:p>
          <a:p>
            <a:pPr lvl="1"/>
            <a:r>
              <a:rPr lang="zh-CN" altLang="en-US" sz="2000" dirty="0" smtClean="0"/>
              <a:t>产品或系统的检验</a:t>
            </a:r>
            <a:r>
              <a:rPr lang="en-US" altLang="zh-CN" sz="2000" dirty="0" smtClean="0"/>
              <a:t>(checkout)</a:t>
            </a:r>
            <a:r>
              <a:rPr lang="zh-CN" altLang="en-US" sz="2000" dirty="0" smtClean="0"/>
              <a:t>，包括测试与调试，以及改写文档占</a:t>
            </a:r>
            <a:r>
              <a:rPr lang="en-US" altLang="zh-CN" sz="2000" dirty="0" smtClean="0"/>
              <a:t>35%</a:t>
            </a:r>
            <a:r>
              <a:rPr lang="zh-CN" altLang="en-US" sz="2000" dirty="0" smtClean="0"/>
              <a:t>的成本。</a:t>
            </a:r>
          </a:p>
        </p:txBody>
      </p:sp>
      <p:graphicFrame>
        <p:nvGraphicFramePr>
          <p:cNvPr id="4" name="图表 3"/>
          <p:cNvGraphicFramePr/>
          <p:nvPr>
            <p:extLst>
              <p:ext uri="{D42A27DB-BD31-4B8C-83A1-F6EECF244321}">
                <p14:modId xmlns:p14="http://schemas.microsoft.com/office/powerpoint/2010/main" val="2124873093"/>
              </p:ext>
            </p:extLst>
          </p:nvPr>
        </p:nvGraphicFramePr>
        <p:xfrm>
          <a:off x="3282630" y="3920737"/>
          <a:ext cx="4631206" cy="20599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7.3.3 </a:t>
            </a:r>
            <a:r>
              <a:rPr lang="zh-CN" altLang="en-US" smtClean="0"/>
              <a:t>维护成本</a:t>
            </a:r>
          </a:p>
        </p:txBody>
      </p:sp>
      <p:sp>
        <p:nvSpPr>
          <p:cNvPr id="13315" name="内容占位符 2"/>
          <p:cNvSpPr>
            <a:spLocks noGrp="1"/>
          </p:cNvSpPr>
          <p:nvPr>
            <p:ph idx="1"/>
          </p:nvPr>
        </p:nvSpPr>
        <p:spPr>
          <a:xfrm>
            <a:off x="957942" y="1295400"/>
            <a:ext cx="8033657" cy="5029200"/>
          </a:xfrm>
        </p:spPr>
        <p:txBody>
          <a:bodyPr/>
          <a:lstStyle/>
          <a:p>
            <a:r>
              <a:rPr lang="zh-CN" altLang="en-US" sz="2400" dirty="0" smtClean="0"/>
              <a:t>支持软件运行的活动成本，特别是支持软件密集型系统运行的成本已经成为影响软件整个生命周期成本的重要因素。</a:t>
            </a:r>
            <a:endParaRPr lang="en-US" altLang="zh-CN" sz="2400" dirty="0" smtClean="0"/>
          </a:p>
          <a:p>
            <a:endParaRPr lang="en-US" altLang="zh-CN" sz="2400" b="1" dirty="0" smtClean="0">
              <a:solidFill>
                <a:srgbClr val="FF0000"/>
              </a:solidFill>
            </a:endParaRPr>
          </a:p>
          <a:p>
            <a:r>
              <a:rPr lang="zh-CN" altLang="en-US" sz="2400" b="1" dirty="0" smtClean="0">
                <a:solidFill>
                  <a:srgbClr val="FF0000"/>
                </a:solidFill>
              </a:rPr>
              <a:t>软件危机不仅仅是开发阶段的危机，更重要的是软件运行和维护阶段的危机</a:t>
            </a:r>
            <a:r>
              <a:rPr lang="zh-CN" altLang="en-US" sz="2400" b="1" dirty="0" smtClean="0"/>
              <a:t>。</a:t>
            </a:r>
            <a:endParaRPr lang="en-US" altLang="zh-CN" sz="2400" b="1" dirty="0" smtClean="0"/>
          </a:p>
          <a:p>
            <a:endParaRPr lang="en-US" altLang="zh-CN" sz="2400" dirty="0" smtClean="0"/>
          </a:p>
          <a:p>
            <a:r>
              <a:rPr lang="zh-CN" altLang="en-US" sz="2400" dirty="0" smtClean="0"/>
              <a:t>美国国防部门和工业界的研究表明，典型的维护成本占整个软件全生命周期的</a:t>
            </a:r>
            <a:r>
              <a:rPr lang="en-US" altLang="zh-CN" sz="2400" dirty="0" smtClean="0"/>
              <a:t>60%~80%</a:t>
            </a:r>
            <a:r>
              <a:rPr lang="zh-CN" altLang="en-US" sz="2400" dirty="0" smtClean="0"/>
              <a:t>。</a:t>
            </a:r>
            <a:endParaRPr lang="en-US" altLang="zh-CN" sz="2400" dirty="0" smtClean="0"/>
          </a:p>
          <a:p>
            <a:pPr lvl="1"/>
            <a:r>
              <a:rPr lang="zh-CN" altLang="en-US" sz="2000" dirty="0" smtClean="0"/>
              <a:t>用户方和开发方均面临着如何降低软件的维护成本问题。</a:t>
            </a:r>
          </a:p>
        </p:txBody>
      </p:sp>
    </p:spTree>
    <p:extLst>
      <p:ext uri="{BB962C8B-B14F-4D97-AF65-F5344CB8AC3E}">
        <p14:creationId xmlns:p14="http://schemas.microsoft.com/office/powerpoint/2010/main" val="187964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软件修改类型</a:t>
            </a:r>
          </a:p>
        </p:txBody>
      </p:sp>
      <p:sp>
        <p:nvSpPr>
          <p:cNvPr id="14339" name="内容占位符 2"/>
          <p:cNvSpPr>
            <a:spLocks noGrp="1"/>
          </p:cNvSpPr>
          <p:nvPr>
            <p:ph idx="1"/>
          </p:nvPr>
        </p:nvSpPr>
        <p:spPr>
          <a:xfrm>
            <a:off x="928688" y="1214438"/>
            <a:ext cx="8001000" cy="5029200"/>
          </a:xfrm>
        </p:spPr>
        <p:txBody>
          <a:bodyPr/>
          <a:lstStyle/>
          <a:p>
            <a:r>
              <a:rPr lang="zh-CN" altLang="en-US" dirty="0" smtClean="0"/>
              <a:t>支持活动的重要环节是对软件系统进行修改。软件修改按其目的一般分为：</a:t>
            </a:r>
            <a:endParaRPr lang="en-US" altLang="zh-CN" dirty="0" smtClean="0"/>
          </a:p>
          <a:p>
            <a:pPr lvl="1"/>
            <a:r>
              <a:rPr lang="en-US" altLang="zh-CN" dirty="0" smtClean="0"/>
              <a:t>1</a:t>
            </a:r>
            <a:r>
              <a:rPr lang="zh-CN" altLang="en-US" dirty="0" smtClean="0"/>
              <a:t>）纠错性</a:t>
            </a:r>
            <a:r>
              <a:rPr lang="en-US" altLang="zh-CN" dirty="0" smtClean="0"/>
              <a:t>(Corrective)---</a:t>
            </a:r>
            <a:r>
              <a:rPr lang="zh-CN" altLang="en-US" dirty="0" smtClean="0"/>
              <a:t>其目的是消除系统中的缺陷；</a:t>
            </a:r>
            <a:endParaRPr lang="en-US" altLang="zh-CN" dirty="0" smtClean="0"/>
          </a:p>
          <a:p>
            <a:pPr lvl="1"/>
            <a:r>
              <a:rPr lang="en-US" altLang="zh-CN" dirty="0" smtClean="0"/>
              <a:t>2</a:t>
            </a:r>
            <a:r>
              <a:rPr lang="zh-CN" altLang="en-US" dirty="0" smtClean="0"/>
              <a:t>）适应性</a:t>
            </a:r>
            <a:r>
              <a:rPr lang="en-US" altLang="zh-CN" dirty="0" smtClean="0"/>
              <a:t>(Adaptive)---</a:t>
            </a:r>
            <a:r>
              <a:rPr lang="zh-CN" altLang="en-US" dirty="0" smtClean="0"/>
              <a:t>其目的是修改软件项，让其能够满足环境的变化；</a:t>
            </a:r>
            <a:endParaRPr lang="en-US" altLang="zh-CN" dirty="0" smtClean="0"/>
          </a:p>
          <a:p>
            <a:pPr lvl="1"/>
            <a:r>
              <a:rPr lang="en-US" altLang="zh-CN" dirty="0" smtClean="0"/>
              <a:t>3)</a:t>
            </a:r>
            <a:r>
              <a:rPr lang="zh-CN" altLang="en-US" dirty="0" smtClean="0"/>
              <a:t>完美性</a:t>
            </a:r>
            <a:r>
              <a:rPr lang="en-US" altLang="zh-CN" dirty="0" smtClean="0"/>
              <a:t>(Perfective)---</a:t>
            </a:r>
            <a:r>
              <a:rPr lang="zh-CN" altLang="en-US" dirty="0" smtClean="0"/>
              <a:t>修改软件项，满足已有能力的基础上，改进其风格；</a:t>
            </a:r>
            <a:endParaRPr lang="en-US" altLang="zh-CN" dirty="0" smtClean="0"/>
          </a:p>
          <a:p>
            <a:pPr lvl="1"/>
            <a:r>
              <a:rPr lang="en-US" altLang="zh-CN" dirty="0" smtClean="0"/>
              <a:t>4</a:t>
            </a:r>
            <a:r>
              <a:rPr lang="zh-CN" altLang="en-US" dirty="0" smtClean="0"/>
              <a:t>）增强性</a:t>
            </a:r>
            <a:r>
              <a:rPr lang="en-US" altLang="zh-CN" dirty="0" smtClean="0"/>
              <a:t>(Enhancement)----</a:t>
            </a:r>
            <a:r>
              <a:rPr lang="zh-CN" altLang="en-US" dirty="0" smtClean="0"/>
              <a:t>为系统增加更多的功能，或提高其性能。</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开发时，要考虑如何维护</a:t>
            </a:r>
          </a:p>
        </p:txBody>
      </p:sp>
      <p:sp>
        <p:nvSpPr>
          <p:cNvPr id="15363" name="内容占位符 2"/>
          <p:cNvSpPr>
            <a:spLocks noGrp="1"/>
          </p:cNvSpPr>
          <p:nvPr>
            <p:ph idx="1"/>
          </p:nvPr>
        </p:nvSpPr>
        <p:spPr>
          <a:xfrm>
            <a:off x="857250" y="1295400"/>
            <a:ext cx="8134350" cy="5029200"/>
          </a:xfrm>
        </p:spPr>
        <p:txBody>
          <a:bodyPr/>
          <a:lstStyle/>
          <a:p>
            <a:r>
              <a:rPr lang="zh-CN" altLang="en-US" sz="2400" dirty="0" smtClean="0"/>
              <a:t>对软件维护考虑的不足必然增加软件维护费用，一度导致软件生产效率的大幅度降低，软件维护活动导致软件的生产率下降了</a:t>
            </a:r>
            <a:r>
              <a:rPr lang="en-US" altLang="zh-CN" sz="2400" dirty="0" smtClean="0"/>
              <a:t>40</a:t>
            </a:r>
            <a:r>
              <a:rPr lang="zh-CN" altLang="en-US" sz="2400" dirty="0" smtClean="0"/>
              <a:t>倍</a:t>
            </a:r>
            <a:r>
              <a:rPr lang="en-US" altLang="zh-CN" sz="2400" dirty="0" smtClean="0"/>
              <a:t>(</a:t>
            </a:r>
            <a:r>
              <a:rPr lang="zh-CN" altLang="en-US" sz="2400" dirty="0" smtClean="0"/>
              <a:t>按每个人月的代码行计算</a:t>
            </a:r>
            <a:r>
              <a:rPr lang="en-US" altLang="zh-CN" sz="2400" dirty="0" smtClean="0"/>
              <a:t>)</a:t>
            </a:r>
            <a:r>
              <a:rPr lang="zh-CN" altLang="en-US" sz="2400" dirty="0" smtClean="0"/>
              <a:t>。</a:t>
            </a:r>
            <a:endParaRPr lang="en-US" altLang="zh-CN" sz="2400" dirty="0" smtClean="0"/>
          </a:p>
          <a:p>
            <a:endParaRPr lang="en-US" altLang="zh-CN" sz="2400" dirty="0" smtClean="0"/>
          </a:p>
          <a:p>
            <a:r>
              <a:rPr lang="zh-CN" altLang="en-US" sz="2400" dirty="0" smtClean="0"/>
              <a:t>这样的数据是重要的证据，要求软件开发者必须在需求和设计阶段考虑</a:t>
            </a:r>
            <a:r>
              <a:rPr lang="zh-CN" altLang="en-US" sz="2400" smtClean="0"/>
              <a:t>维护问题：</a:t>
            </a:r>
            <a:endParaRPr lang="en-US" altLang="zh-CN" sz="2400" dirty="0" smtClean="0"/>
          </a:p>
          <a:p>
            <a:pPr lvl="1"/>
            <a:r>
              <a:rPr lang="zh-CN" altLang="en-US" sz="2000" dirty="0" smtClean="0"/>
              <a:t>从系统的</a:t>
            </a:r>
            <a:r>
              <a:rPr lang="zh-CN" altLang="en-US" sz="2000" dirty="0" smtClean="0">
                <a:solidFill>
                  <a:srgbClr val="FF0000"/>
                </a:solidFill>
              </a:rPr>
              <a:t>可理解性、可修改性、互操作性、可重用性、可扩展性和可移植性等</a:t>
            </a:r>
            <a:r>
              <a:rPr lang="zh-CN" altLang="en-US" sz="2000" dirty="0" smtClean="0"/>
              <a:t>角度提高系统可维护性。</a:t>
            </a:r>
            <a:endParaRPr lang="en-US" altLang="zh-CN" sz="2000" dirty="0" smtClean="0"/>
          </a:p>
          <a:p>
            <a:pPr lvl="1"/>
            <a:r>
              <a:rPr lang="zh-CN" altLang="zh-CN" sz="2000" dirty="0"/>
              <a:t>特别是软件的体系结构</a:t>
            </a:r>
            <a:r>
              <a:rPr lang="en-US" altLang="zh-CN" sz="2000" dirty="0"/>
              <a:t>----</a:t>
            </a:r>
            <a:r>
              <a:rPr lang="zh-CN" altLang="zh-CN" sz="2000" dirty="0"/>
              <a:t>不同的风格和模式（例如，信息传递的方式，</a:t>
            </a:r>
            <a:r>
              <a:rPr lang="en-US" altLang="zh-CN" sz="2000" dirty="0"/>
              <a:t>API</a:t>
            </a:r>
            <a:r>
              <a:rPr lang="zh-CN" altLang="zh-CN" sz="2000" dirty="0"/>
              <a:t>调用方式，多层结构等）</a:t>
            </a:r>
            <a:r>
              <a:rPr lang="en-US" altLang="zh-CN" sz="2000" dirty="0"/>
              <a:t>----</a:t>
            </a:r>
            <a:r>
              <a:rPr lang="zh-CN" altLang="zh-CN" sz="2000" dirty="0"/>
              <a:t>很大程度上决定者系统部署运行后的维护工作量</a:t>
            </a:r>
            <a:r>
              <a:rPr lang="zh-CN" altLang="zh-CN" sz="2000" dirty="0" smtClean="0"/>
              <a:t>。</a:t>
            </a:r>
            <a:endParaRPr lang="en-US" altLang="zh-CN" sz="2000" dirty="0" smtClean="0"/>
          </a:p>
          <a:p>
            <a:pPr lvl="1"/>
            <a:r>
              <a:rPr lang="zh-CN" altLang="zh-CN" sz="2000" dirty="0"/>
              <a:t>代码规范和风格也决定了维护阶段代码的可读性、可修改性、可移植性等。</a:t>
            </a:r>
            <a:endParaRPr lang="zh-CN" alt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dirty="0" smtClean="0"/>
              <a:t>7.1 </a:t>
            </a:r>
            <a:r>
              <a:rPr lang="zh-CN" altLang="en-US" dirty="0" smtClean="0"/>
              <a:t>引言</a:t>
            </a:r>
          </a:p>
          <a:p>
            <a:r>
              <a:rPr lang="en-US" altLang="zh-CN" dirty="0" smtClean="0"/>
              <a:t>7.2 </a:t>
            </a:r>
            <a:r>
              <a:rPr lang="zh-CN" altLang="en-US" dirty="0" smtClean="0"/>
              <a:t>软件移交与验收过程</a:t>
            </a:r>
          </a:p>
          <a:p>
            <a:r>
              <a:rPr lang="en-US" altLang="zh-CN" dirty="0" smtClean="0"/>
              <a:t>7.3 </a:t>
            </a:r>
            <a:r>
              <a:rPr lang="zh-CN" altLang="en-US" dirty="0" smtClean="0"/>
              <a:t>软件维护</a:t>
            </a:r>
          </a:p>
          <a:p>
            <a:r>
              <a:rPr lang="en-US" altLang="zh-CN" dirty="0" smtClean="0"/>
              <a:t>7.4 </a:t>
            </a:r>
            <a:r>
              <a:rPr lang="zh-CN" altLang="en-US" dirty="0" smtClean="0"/>
              <a:t>软件</a:t>
            </a:r>
            <a:r>
              <a:rPr lang="zh-CN" altLang="en-US" dirty="0"/>
              <a:t>支持</a:t>
            </a:r>
            <a:r>
              <a:rPr lang="zh-CN" altLang="en-US" dirty="0" smtClean="0"/>
              <a:t>过程与活动</a:t>
            </a:r>
          </a:p>
          <a:p>
            <a:r>
              <a:rPr lang="en-US" altLang="zh-CN" dirty="0" smtClean="0"/>
              <a:t>7.5 </a:t>
            </a:r>
            <a:r>
              <a:rPr lang="zh-CN" altLang="en-US" dirty="0" smtClean="0"/>
              <a:t>软件支持方式与能力</a:t>
            </a:r>
          </a:p>
          <a:p>
            <a:r>
              <a:rPr lang="en-US" altLang="zh-CN" dirty="0" smtClean="0"/>
              <a:t>7.6 </a:t>
            </a:r>
            <a:r>
              <a:rPr lang="zh-CN" altLang="en-US" dirty="0" smtClean="0"/>
              <a:t>独立的软件支持</a:t>
            </a:r>
            <a:endParaRPr lang="en-US" altLang="zh-CN" dirty="0" smtClean="0"/>
          </a:p>
          <a:p>
            <a:r>
              <a:rPr lang="en-US" altLang="zh-CN" dirty="0"/>
              <a:t>7.7 </a:t>
            </a:r>
            <a:r>
              <a:rPr lang="zh-CN" altLang="en-US" dirty="0"/>
              <a:t>云计算环境下的</a:t>
            </a:r>
            <a:r>
              <a:rPr lang="zh-CN" altLang="en-US" dirty="0" smtClean="0"/>
              <a:t>维护</a:t>
            </a:r>
            <a:endParaRPr lang="en-US" altLang="zh-CN" dirty="0" smtClean="0"/>
          </a:p>
          <a:p>
            <a:r>
              <a:rPr lang="en-US" altLang="zh-CN" dirty="0"/>
              <a:t>7.8 </a:t>
            </a:r>
            <a:r>
              <a:rPr lang="zh-CN" altLang="en-US" dirty="0"/>
              <a:t>降低软件维护策略</a:t>
            </a:r>
            <a:endParaRPr lang="zh-CN" altLang="en-US" dirty="0" smtClean="0"/>
          </a:p>
          <a:p>
            <a:r>
              <a:rPr lang="en-US" altLang="zh-CN" dirty="0" smtClean="0"/>
              <a:t>7.9 </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146"/>
          <p:cNvSpPr>
            <a:spLocks noGrp="1" noChangeArrowheads="1"/>
          </p:cNvSpPr>
          <p:nvPr>
            <p:ph type="title"/>
          </p:nvPr>
        </p:nvSpPr>
        <p:spPr/>
        <p:txBody>
          <a:bodyPr/>
          <a:lstStyle/>
          <a:p>
            <a:pPr eaLnBrk="1" hangingPunct="1"/>
            <a:r>
              <a:rPr lang="en-US" altLang="zh-CN" dirty="0" smtClean="0"/>
              <a:t>7.4</a:t>
            </a:r>
            <a:r>
              <a:rPr lang="zh-CN" altLang="en-US" dirty="0" smtClean="0"/>
              <a:t>软件支持过程与活动</a:t>
            </a:r>
            <a:endParaRPr lang="en-GB" altLang="zh-CN" dirty="0" smtClean="0"/>
          </a:p>
        </p:txBody>
      </p:sp>
      <p:sp>
        <p:nvSpPr>
          <p:cNvPr id="16387" name="Rectangle 6147"/>
          <p:cNvSpPr>
            <a:spLocks noGrp="1" noChangeArrowheads="1"/>
          </p:cNvSpPr>
          <p:nvPr>
            <p:ph type="body" idx="1"/>
          </p:nvPr>
        </p:nvSpPr>
        <p:spPr>
          <a:xfrm>
            <a:off x="990600" y="1295400"/>
            <a:ext cx="8001000" cy="4276725"/>
          </a:xfrm>
        </p:spPr>
        <p:txBody>
          <a:bodyPr/>
          <a:lstStyle/>
          <a:p>
            <a:r>
              <a:rPr lang="en-US" altLang="zh-CN" dirty="0" smtClean="0"/>
              <a:t>7.4.1</a:t>
            </a:r>
            <a:r>
              <a:rPr lang="zh-CN" altLang="en-US" dirty="0" smtClean="0"/>
              <a:t>软件修改过程</a:t>
            </a:r>
            <a:r>
              <a:rPr lang="en-US" dirty="0" smtClean="0"/>
              <a:t>	</a:t>
            </a:r>
            <a:endParaRPr lang="zh-CN" altLang="en-US" dirty="0" smtClean="0"/>
          </a:p>
          <a:p>
            <a:r>
              <a:rPr lang="en-US" altLang="zh-CN" dirty="0" smtClean="0"/>
              <a:t>7.4.2 </a:t>
            </a:r>
            <a:r>
              <a:rPr lang="zh-CN" altLang="en-US" dirty="0" smtClean="0"/>
              <a:t>软件支持活动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7.4.1</a:t>
            </a:r>
            <a:r>
              <a:rPr lang="zh-CN" altLang="en-US" smtClean="0"/>
              <a:t>软件修改过程</a:t>
            </a:r>
          </a:p>
        </p:txBody>
      </p:sp>
      <p:sp>
        <p:nvSpPr>
          <p:cNvPr id="17411" name="内容占位符 2"/>
          <p:cNvSpPr>
            <a:spLocks noGrp="1"/>
          </p:cNvSpPr>
          <p:nvPr>
            <p:ph idx="1"/>
          </p:nvPr>
        </p:nvSpPr>
        <p:spPr/>
        <p:txBody>
          <a:bodyPr/>
          <a:lstStyle/>
          <a:p>
            <a:r>
              <a:rPr lang="zh-CN" altLang="en-US" dirty="0" smtClean="0"/>
              <a:t>对运行中的软件系统进行修改的主要推动因素是：</a:t>
            </a:r>
            <a:endParaRPr lang="en-US" altLang="zh-CN" dirty="0" smtClean="0"/>
          </a:p>
          <a:p>
            <a:endParaRPr lang="en-US" altLang="zh-CN" dirty="0" smtClean="0"/>
          </a:p>
          <a:p>
            <a:pPr lvl="1"/>
            <a:r>
              <a:rPr lang="zh-CN" altLang="en-US" b="1" dirty="0" smtClean="0"/>
              <a:t>内部要求系统更改</a:t>
            </a:r>
            <a:r>
              <a:rPr lang="zh-CN" altLang="en-US" dirty="0" smtClean="0"/>
              <a:t>的需求</a:t>
            </a:r>
            <a:endParaRPr lang="en-US" altLang="zh-CN" dirty="0" smtClean="0"/>
          </a:p>
          <a:p>
            <a:pPr lvl="2"/>
            <a:r>
              <a:rPr lang="zh-CN" altLang="en-US" dirty="0" smtClean="0"/>
              <a:t>用户</a:t>
            </a:r>
            <a:r>
              <a:rPr lang="en-US" altLang="zh-CN" dirty="0" smtClean="0"/>
              <a:t>(</a:t>
            </a:r>
            <a:r>
              <a:rPr lang="zh-CN" altLang="en-US" dirty="0" smtClean="0"/>
              <a:t>系统运行和支持人员</a:t>
            </a:r>
            <a:r>
              <a:rPr lang="en-US" altLang="zh-CN" dirty="0" smtClean="0"/>
              <a:t>)</a:t>
            </a:r>
            <a:r>
              <a:rPr lang="zh-CN" altLang="en-US" dirty="0" smtClean="0"/>
              <a:t>在使用中提出和发现问题，以及对系统的适应性和增强提出一些想法。</a:t>
            </a:r>
            <a:endParaRPr lang="en-US" altLang="zh-CN" dirty="0" smtClean="0"/>
          </a:p>
          <a:p>
            <a:pPr lvl="2"/>
            <a:r>
              <a:rPr lang="zh-CN" altLang="en-US" dirty="0" smtClean="0"/>
              <a:t>这些都可以收集为系统的“质疑单”，从而形成质疑报告。</a:t>
            </a:r>
            <a:endParaRPr lang="en-US" altLang="zh-CN" dirty="0" smtClean="0"/>
          </a:p>
          <a:p>
            <a:pPr lvl="2"/>
            <a:endParaRPr lang="en-US" altLang="zh-CN" dirty="0" smtClean="0"/>
          </a:p>
          <a:p>
            <a:pPr lvl="1"/>
            <a:r>
              <a:rPr lang="zh-CN" altLang="en-US" b="1" dirty="0" smtClean="0"/>
              <a:t>外部请求更改</a:t>
            </a:r>
            <a:r>
              <a:rPr lang="zh-CN" altLang="en-US" dirty="0" smtClean="0"/>
              <a:t>并不来源于用户的意见，在不改变系统功能的情况下，更改软件接口部件或者基本硬件配置。</a:t>
            </a:r>
          </a:p>
          <a:p>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修改请求单样例</a:t>
            </a:r>
            <a:endParaRPr lang="zh-CN" altLang="en-US" dirty="0"/>
          </a:p>
        </p:txBody>
      </p:sp>
      <p:pic>
        <p:nvPicPr>
          <p:cNvPr id="59394" name="Picture 2"/>
          <p:cNvPicPr>
            <a:picLocks noChangeAspect="1" noChangeArrowheads="1"/>
          </p:cNvPicPr>
          <p:nvPr/>
        </p:nvPicPr>
        <p:blipFill>
          <a:blip r:embed="rId2"/>
          <a:srcRect/>
          <a:stretch>
            <a:fillRect/>
          </a:stretch>
        </p:blipFill>
        <p:spPr bwMode="auto">
          <a:xfrm>
            <a:off x="968374" y="1347788"/>
            <a:ext cx="7896799" cy="4354512"/>
          </a:xfrm>
          <a:prstGeom prst="rect">
            <a:avLst/>
          </a:prstGeom>
          <a:noFill/>
          <a:ln w="9525">
            <a:noFill/>
            <a:miter lim="800000"/>
            <a:headEnd/>
            <a:tailEnd/>
          </a:ln>
          <a:effectLst/>
        </p:spPr>
      </p:pic>
    </p:spTree>
    <p:extLst>
      <p:ext uri="{BB962C8B-B14F-4D97-AF65-F5344CB8AC3E}">
        <p14:creationId xmlns:p14="http://schemas.microsoft.com/office/powerpoint/2010/main" val="631831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软件更改的过程</a:t>
            </a:r>
          </a:p>
        </p:txBody>
      </p:sp>
      <p:pic>
        <p:nvPicPr>
          <p:cNvPr id="18435" name="Picture 52"/>
          <p:cNvPicPr>
            <a:picLocks noChangeAspect="1" noChangeArrowheads="1"/>
          </p:cNvPicPr>
          <p:nvPr/>
        </p:nvPicPr>
        <p:blipFill>
          <a:blip r:embed="rId2"/>
          <a:srcRect/>
          <a:stretch>
            <a:fillRect/>
          </a:stretch>
        </p:blipFill>
        <p:spPr bwMode="auto">
          <a:xfrm>
            <a:off x="319088" y="1304925"/>
            <a:ext cx="8824912" cy="4929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修改请求单</a:t>
            </a:r>
            <a:r>
              <a:rPr lang="en-US" altLang="zh-CN" dirty="0" smtClean="0"/>
              <a:t>(SCR)</a:t>
            </a:r>
            <a:r>
              <a:rPr lang="zh-CN" altLang="en-US" dirty="0" smtClean="0"/>
              <a:t>的问题</a:t>
            </a:r>
          </a:p>
        </p:txBody>
      </p:sp>
      <p:sp>
        <p:nvSpPr>
          <p:cNvPr id="19459" name="内容占位符 2"/>
          <p:cNvSpPr>
            <a:spLocks noGrp="1"/>
          </p:cNvSpPr>
          <p:nvPr>
            <p:ph idx="1"/>
          </p:nvPr>
        </p:nvSpPr>
        <p:spPr>
          <a:xfrm>
            <a:off x="1019628" y="1492336"/>
            <a:ext cx="8019143" cy="5029200"/>
          </a:xfrm>
        </p:spPr>
        <p:txBody>
          <a:bodyPr/>
          <a:lstStyle/>
          <a:p>
            <a:pPr>
              <a:buFontTx/>
              <a:buNone/>
            </a:pPr>
            <a:r>
              <a:rPr lang="en-US" altLang="zh-CN" sz="2000" dirty="0" smtClean="0"/>
              <a:t>1</a:t>
            </a:r>
            <a:r>
              <a:rPr lang="zh-CN" altLang="en-US" sz="2000" dirty="0" smtClean="0"/>
              <a:t>）修改请求单</a:t>
            </a:r>
            <a:r>
              <a:rPr lang="en-US" altLang="zh-CN" sz="2000" dirty="0" smtClean="0"/>
              <a:t>(SCR)</a:t>
            </a:r>
            <a:r>
              <a:rPr lang="zh-CN" altLang="en-US" sz="2000" dirty="0" smtClean="0"/>
              <a:t>是随机产生的，用户不太可能在年度财政预算中完全估算出来</a:t>
            </a:r>
            <a:r>
              <a:rPr lang="en-US" altLang="zh-CN" sz="2000" dirty="0" smtClean="0"/>
              <a:t>SCR</a:t>
            </a:r>
            <a:r>
              <a:rPr lang="zh-CN" altLang="en-US" sz="2000" dirty="0" smtClean="0"/>
              <a:t>个数；</a:t>
            </a:r>
          </a:p>
          <a:p>
            <a:pPr>
              <a:buFontTx/>
              <a:buNone/>
            </a:pPr>
            <a:r>
              <a:rPr lang="en-US" altLang="zh-CN" sz="2000" dirty="0" smtClean="0"/>
              <a:t>2</a:t>
            </a:r>
            <a:r>
              <a:rPr lang="zh-CN" altLang="en-US" sz="2000" dirty="0" smtClean="0"/>
              <a:t>）依据系统运行等级影响，对</a:t>
            </a:r>
            <a:r>
              <a:rPr lang="en-US" altLang="zh-CN" sz="2000" dirty="0" smtClean="0"/>
              <a:t>SCR</a:t>
            </a:r>
            <a:r>
              <a:rPr lang="zh-CN" altLang="en-US" sz="2000" dirty="0" smtClean="0"/>
              <a:t>进行优先权排序，而不是由高层管理者决定；</a:t>
            </a:r>
          </a:p>
          <a:p>
            <a:pPr>
              <a:buFontTx/>
              <a:buNone/>
            </a:pPr>
            <a:r>
              <a:rPr lang="en-US" altLang="zh-CN" sz="2000" dirty="0" smtClean="0"/>
              <a:t>3</a:t>
            </a:r>
            <a:r>
              <a:rPr lang="zh-CN" altLang="en-US" sz="2000" dirty="0" smtClean="0"/>
              <a:t>）维护工作量不能按项目管理技术进行管理，而要用依据紧急程度进行排队管理；</a:t>
            </a:r>
          </a:p>
          <a:p>
            <a:pPr>
              <a:buFontTx/>
              <a:buNone/>
            </a:pPr>
            <a:r>
              <a:rPr lang="en-US" altLang="zh-CN" sz="2000" dirty="0" smtClean="0"/>
              <a:t>4</a:t>
            </a:r>
            <a:r>
              <a:rPr lang="zh-CN" altLang="en-US" sz="2000" dirty="0" smtClean="0"/>
              <a:t>）细分</a:t>
            </a:r>
            <a:r>
              <a:rPr lang="en-US" altLang="zh-CN" sz="2000" dirty="0" smtClean="0"/>
              <a:t>SCR</a:t>
            </a:r>
            <a:r>
              <a:rPr lang="zh-CN" altLang="en-US" sz="2000" dirty="0" smtClean="0"/>
              <a:t>，让每个</a:t>
            </a:r>
            <a:r>
              <a:rPr lang="en-US" altLang="zh-CN" sz="2000" dirty="0" smtClean="0"/>
              <a:t>SCR</a:t>
            </a:r>
            <a:r>
              <a:rPr lang="zh-CN" altLang="en-US" sz="2000" dirty="0" smtClean="0"/>
              <a:t>的规模和复杂程度可以用一个或两个资源</a:t>
            </a:r>
            <a:r>
              <a:rPr lang="en-US" altLang="zh-CN" sz="2000" dirty="0" smtClean="0"/>
              <a:t>(</a:t>
            </a:r>
            <a:r>
              <a:rPr lang="zh-CN" altLang="en-US" sz="2000" dirty="0" smtClean="0"/>
              <a:t>适当的人力和工作量</a:t>
            </a:r>
            <a:r>
              <a:rPr lang="en-US" altLang="zh-CN" sz="2000" dirty="0" smtClean="0"/>
              <a:t>)</a:t>
            </a:r>
            <a:r>
              <a:rPr lang="zh-CN" altLang="en-US" sz="2000" dirty="0" smtClean="0"/>
              <a:t>就可处理，即，处理</a:t>
            </a:r>
            <a:r>
              <a:rPr lang="en-US" altLang="zh-CN" sz="2000" dirty="0" smtClean="0"/>
              <a:t>SCR</a:t>
            </a:r>
            <a:r>
              <a:rPr lang="zh-CN" altLang="en-US" sz="2000" dirty="0" smtClean="0"/>
              <a:t>的工作量是确定和可控的；</a:t>
            </a:r>
          </a:p>
          <a:p>
            <a:pPr>
              <a:buFontTx/>
              <a:buNone/>
            </a:pPr>
            <a:r>
              <a:rPr lang="en-US" altLang="zh-CN" sz="2000" dirty="0" smtClean="0"/>
              <a:t>5</a:t>
            </a:r>
            <a:r>
              <a:rPr lang="zh-CN" altLang="en-US" sz="2000" dirty="0" smtClean="0"/>
              <a:t>）维护工作量要按“面向服务用户”和“面向应用责任”的方式计算；</a:t>
            </a:r>
          </a:p>
          <a:p>
            <a:pPr>
              <a:buFontTx/>
              <a:buNone/>
            </a:pPr>
            <a:r>
              <a:rPr lang="en-US" altLang="zh-CN" sz="2000" dirty="0" smtClean="0"/>
              <a:t>6</a:t>
            </a:r>
            <a:r>
              <a:rPr lang="zh-CN" altLang="en-US" sz="2000" dirty="0" smtClean="0"/>
              <a:t>）可以随时间改变</a:t>
            </a:r>
            <a:r>
              <a:rPr lang="en-US" altLang="zh-CN" sz="2000" dirty="0" smtClean="0"/>
              <a:t>SCR</a:t>
            </a:r>
            <a:r>
              <a:rPr lang="zh-CN" altLang="en-US" sz="2000" dirty="0" smtClean="0"/>
              <a:t>的优先权，对系统的修改请求可以依据其它工作进展决定其优先权。</a:t>
            </a:r>
          </a:p>
          <a:p>
            <a:pPr>
              <a:buFontTx/>
              <a:buNone/>
            </a:pPr>
            <a:endParaRPr lang="zh-CN" alt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是否真的要改？</a:t>
            </a:r>
          </a:p>
        </p:txBody>
      </p:sp>
      <p:sp>
        <p:nvSpPr>
          <p:cNvPr id="20483" name="内容占位符 2"/>
          <p:cNvSpPr>
            <a:spLocks noGrp="1"/>
          </p:cNvSpPr>
          <p:nvPr>
            <p:ph idx="1"/>
          </p:nvPr>
        </p:nvSpPr>
        <p:spPr>
          <a:xfrm>
            <a:off x="952721" y="1280223"/>
            <a:ext cx="8019143" cy="5110162"/>
          </a:xfrm>
        </p:spPr>
        <p:txBody>
          <a:bodyPr/>
          <a:lstStyle/>
          <a:p>
            <a:r>
              <a:rPr lang="zh-CN" altLang="en-US" sz="2400" dirty="0" smtClean="0"/>
              <a:t>为了平衡上述的情况和因素，最好设立一个更改控制小组</a:t>
            </a:r>
            <a:r>
              <a:rPr lang="en-US" altLang="zh-CN" sz="2400" dirty="0" smtClean="0"/>
              <a:t>(</a:t>
            </a:r>
            <a:r>
              <a:rPr lang="zh-CN" altLang="en-US" sz="2400" dirty="0" smtClean="0"/>
              <a:t>或委员会</a:t>
            </a:r>
            <a:r>
              <a:rPr lang="en-US" altLang="zh-CN" sz="2400" dirty="0" smtClean="0"/>
              <a:t>)</a:t>
            </a:r>
            <a:r>
              <a:rPr lang="zh-CN" altLang="en-US" sz="2400" dirty="0" smtClean="0"/>
              <a:t>，对</a:t>
            </a:r>
            <a:r>
              <a:rPr lang="en-US" altLang="zh-CN" sz="2400" dirty="0" smtClean="0"/>
              <a:t>SCR</a:t>
            </a:r>
            <a:r>
              <a:rPr lang="zh-CN" altLang="en-US" sz="2400" dirty="0" smtClean="0"/>
              <a:t>进行授权和排序，以满足系统运行能力和稳定的要求。</a:t>
            </a:r>
            <a:endParaRPr lang="en-US" altLang="zh-CN" sz="2400" dirty="0" smtClean="0"/>
          </a:p>
          <a:p>
            <a:pPr lvl="1"/>
            <a:r>
              <a:rPr lang="zh-CN" altLang="en-US" sz="2000" dirty="0" smtClean="0"/>
              <a:t>更改控制小组处理用户提出的</a:t>
            </a:r>
            <a:r>
              <a:rPr lang="en-US" altLang="zh-CN" sz="2000" dirty="0" smtClean="0"/>
              <a:t>SCR</a:t>
            </a:r>
            <a:r>
              <a:rPr lang="zh-CN" altLang="en-US" sz="2000" dirty="0" smtClean="0"/>
              <a:t>以及外部请求更改单。</a:t>
            </a:r>
            <a:endParaRPr lang="en-US" altLang="zh-CN" sz="2000" dirty="0" smtClean="0"/>
          </a:p>
          <a:p>
            <a:pPr lvl="1"/>
            <a:r>
              <a:rPr lang="zh-CN" altLang="en-US" sz="2000" dirty="0" smtClean="0"/>
              <a:t>更改控制小组要依据更改的目标、约束条件、可使用的资源等，协调更改请求。</a:t>
            </a:r>
            <a:endParaRPr lang="en-US" altLang="zh-CN" sz="2000" dirty="0" smtClean="0"/>
          </a:p>
          <a:p>
            <a:endParaRPr lang="en-US" altLang="zh-CN" sz="2400" dirty="0" smtClean="0"/>
          </a:p>
          <a:p>
            <a:r>
              <a:rPr lang="zh-CN" altLang="en-US" sz="2400" dirty="0" smtClean="0"/>
              <a:t>最好对更改请求进行可行性和影响性分析。</a:t>
            </a:r>
            <a:endParaRPr lang="en-US" altLang="zh-CN" sz="2400" dirty="0" smtClean="0"/>
          </a:p>
          <a:p>
            <a:r>
              <a:rPr lang="zh-CN" altLang="en-US" sz="2400" dirty="0" smtClean="0"/>
              <a:t>由于运行的软件和数据是互相依赖的，因此，不仅要要意识到软件代码的更改还要意识到数据更改对系统产生的影响</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修改活动</a:t>
            </a:r>
          </a:p>
        </p:txBody>
      </p:sp>
      <p:sp>
        <p:nvSpPr>
          <p:cNvPr id="21507" name="内容占位符 2"/>
          <p:cNvSpPr>
            <a:spLocks noGrp="1"/>
          </p:cNvSpPr>
          <p:nvPr>
            <p:ph idx="1"/>
          </p:nvPr>
        </p:nvSpPr>
        <p:spPr/>
        <p:txBody>
          <a:bodyPr/>
          <a:lstStyle/>
          <a:p>
            <a:r>
              <a:rPr lang="zh-CN" altLang="en-US" sz="2400" dirty="0" smtClean="0"/>
              <a:t>软件修改</a:t>
            </a:r>
            <a:endParaRPr lang="en-US" altLang="zh-CN" sz="2400" dirty="0" smtClean="0"/>
          </a:p>
          <a:p>
            <a:pPr lvl="1"/>
            <a:r>
              <a:rPr lang="zh-CN" altLang="en-US" sz="2000" dirty="0" smtClean="0"/>
              <a:t>实施软件修改活动，依据授权的</a:t>
            </a:r>
            <a:r>
              <a:rPr lang="en-US" altLang="zh-CN" sz="2000" dirty="0" smtClean="0"/>
              <a:t>SCR</a:t>
            </a:r>
            <a:r>
              <a:rPr lang="zh-CN" altLang="en-US" sz="2000" dirty="0" smtClean="0"/>
              <a:t>对软件进行修改。其活动的输出是新的可以在宿主</a:t>
            </a:r>
            <a:r>
              <a:rPr lang="en-US" altLang="zh-CN" sz="2000" dirty="0" smtClean="0"/>
              <a:t>(host)</a:t>
            </a:r>
            <a:r>
              <a:rPr lang="zh-CN" altLang="en-US" sz="2000" dirty="0" smtClean="0"/>
              <a:t>系统上运行软件和支持文档。</a:t>
            </a:r>
            <a:endParaRPr lang="en-US" altLang="zh-CN" sz="2000" dirty="0" smtClean="0"/>
          </a:p>
          <a:p>
            <a:endParaRPr lang="en-US" altLang="zh-CN" sz="2400" dirty="0" smtClean="0"/>
          </a:p>
          <a:p>
            <a:r>
              <a:rPr lang="zh-CN" altLang="en-US" sz="2400" dirty="0" smtClean="0"/>
              <a:t>数据的修改：</a:t>
            </a:r>
            <a:endParaRPr lang="en-US" altLang="zh-CN" sz="2400" dirty="0" smtClean="0"/>
          </a:p>
          <a:p>
            <a:pPr lvl="1"/>
            <a:r>
              <a:rPr lang="zh-CN" altLang="en-US" sz="2000" dirty="0" smtClean="0"/>
              <a:t>由于软件与数据是相互依赖的，在更改软件的同时，必须同步进行数据的修改、备份、转储和恢复等，以保证系统在修改过程无缝地转入正常运行。</a:t>
            </a:r>
          </a:p>
          <a:p>
            <a:pPr lvl="1"/>
            <a:r>
              <a:rPr lang="zh-CN" altLang="en-US" sz="2000" dirty="0"/>
              <a:t>数据支持</a:t>
            </a:r>
            <a:r>
              <a:rPr lang="zh-CN" altLang="en-US" sz="2000" dirty="0" smtClean="0"/>
              <a:t>工作主要包括：</a:t>
            </a:r>
            <a:endParaRPr lang="en-US" altLang="zh-CN" sz="2000" dirty="0" smtClean="0"/>
          </a:p>
          <a:p>
            <a:pPr lvl="2"/>
            <a:r>
              <a:rPr lang="zh-CN" altLang="en-US" sz="1600" dirty="0" smtClean="0"/>
              <a:t>从宿主系统中相关的转储数据和恢复数据，以及配置发布的软件。</a:t>
            </a:r>
            <a:endParaRPr lang="en-US" altLang="zh-CN" sz="1600" dirty="0" smtClean="0"/>
          </a:p>
          <a:p>
            <a:pPr lvl="1"/>
            <a:r>
              <a:rPr lang="zh-CN" altLang="en-US" sz="2000" dirty="0" smtClean="0"/>
              <a:t>数据支持工作也包括：</a:t>
            </a:r>
            <a:endParaRPr lang="en-US" altLang="zh-CN" sz="2000" dirty="0" smtClean="0"/>
          </a:p>
          <a:p>
            <a:pPr lvl="2"/>
            <a:r>
              <a:rPr lang="zh-CN" altLang="en-US" sz="1600" dirty="0" smtClean="0"/>
              <a:t>数据的创立、保存、分析和修改，其工作结果是新装入的数据和使用文档。</a:t>
            </a:r>
          </a:p>
          <a:p>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修改后产品质量的保证</a:t>
            </a:r>
          </a:p>
        </p:txBody>
      </p:sp>
      <p:sp>
        <p:nvSpPr>
          <p:cNvPr id="22531" name="内容占位符 2"/>
          <p:cNvSpPr>
            <a:spLocks noGrp="1"/>
          </p:cNvSpPr>
          <p:nvPr>
            <p:ph idx="1"/>
          </p:nvPr>
        </p:nvSpPr>
        <p:spPr/>
        <p:txBody>
          <a:bodyPr/>
          <a:lstStyle/>
          <a:p>
            <a:r>
              <a:rPr lang="zh-CN" altLang="en-US" sz="2800" dirty="0" smtClean="0"/>
              <a:t>产品保证的目的是验证和确认修改的产品是否可以发布和运行，在完成了授权的</a:t>
            </a:r>
            <a:r>
              <a:rPr lang="en-US" altLang="zh-CN" sz="2800" dirty="0" smtClean="0"/>
              <a:t>SCR</a:t>
            </a:r>
            <a:r>
              <a:rPr lang="zh-CN" altLang="en-US" sz="2800" dirty="0" smtClean="0"/>
              <a:t>修改后，系统是否仍然达到所期望的</a:t>
            </a:r>
            <a:r>
              <a:rPr lang="zh-CN" altLang="en-US" sz="2800" dirty="0" smtClean="0">
                <a:solidFill>
                  <a:srgbClr val="FF0000"/>
                </a:solidFill>
              </a:rPr>
              <a:t>可靠性、安全性、密安性等</a:t>
            </a:r>
            <a:r>
              <a:rPr lang="zh-CN" altLang="en-US" sz="2800" dirty="0" smtClean="0"/>
              <a:t>可信赖等级的要求。</a:t>
            </a:r>
            <a:endParaRPr lang="en-US" altLang="zh-CN" sz="2800" dirty="0" smtClean="0"/>
          </a:p>
          <a:p>
            <a:pPr lvl="1"/>
            <a:r>
              <a:rPr lang="zh-CN" altLang="en-US" sz="2400" dirty="0" smtClean="0"/>
              <a:t>重新发布的软件被正确地配置并有相应的文档只是最低要求。</a:t>
            </a:r>
            <a:endParaRPr lang="en-US" altLang="zh-CN" sz="2400" dirty="0" smtClean="0"/>
          </a:p>
          <a:p>
            <a:pPr lvl="1"/>
            <a:r>
              <a:rPr lang="zh-CN" altLang="en-US" sz="2400" dirty="0" smtClean="0"/>
              <a:t>最低要求只能提供质量要求的完整性证据，而不能表示产品是完整的。</a:t>
            </a:r>
            <a:endParaRPr lang="en-US" altLang="zh-CN" sz="2400" dirty="0" smtClean="0"/>
          </a:p>
          <a:p>
            <a:r>
              <a:rPr lang="zh-CN" altLang="en-US" sz="2800" dirty="0" smtClean="0"/>
              <a:t>要达到完整性，维护工作的每一步都必须进行质量保证活动。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7.4.2 </a:t>
            </a:r>
            <a:r>
              <a:rPr lang="zh-CN" altLang="en-US" smtClean="0"/>
              <a:t>软件支持活动</a:t>
            </a:r>
          </a:p>
        </p:txBody>
      </p:sp>
      <p:sp>
        <p:nvSpPr>
          <p:cNvPr id="23555" name="内容占位符 2"/>
          <p:cNvSpPr>
            <a:spLocks noGrp="1"/>
          </p:cNvSpPr>
          <p:nvPr>
            <p:ph idx="1"/>
          </p:nvPr>
        </p:nvSpPr>
        <p:spPr/>
        <p:txBody>
          <a:bodyPr/>
          <a:lstStyle/>
          <a:p>
            <a:r>
              <a:rPr lang="zh-CN" altLang="en-US" smtClean="0"/>
              <a:t>软件的开发过程看做为“前向工程”，那么，软件的维护是一个“逆向工程”过程。</a:t>
            </a:r>
            <a:endParaRPr lang="en-US" altLang="zh-CN" smtClean="0"/>
          </a:p>
          <a:p>
            <a:r>
              <a:rPr lang="zh-CN" altLang="en-US" smtClean="0"/>
              <a:t>由此产生了“逆向工程”、前向工程、重新结构化、以及重新编写文档的概念：</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7.4.2 </a:t>
            </a:r>
            <a:r>
              <a:rPr lang="zh-CN" altLang="en-US" smtClean="0"/>
              <a:t>软件支持活动</a:t>
            </a:r>
          </a:p>
        </p:txBody>
      </p:sp>
      <p:sp>
        <p:nvSpPr>
          <p:cNvPr id="24579" name="内容占位符 2"/>
          <p:cNvSpPr>
            <a:spLocks noGrp="1"/>
          </p:cNvSpPr>
          <p:nvPr>
            <p:ph idx="1"/>
          </p:nvPr>
        </p:nvSpPr>
        <p:spPr>
          <a:xfrm>
            <a:off x="727529" y="1097658"/>
            <a:ext cx="8416471" cy="5029200"/>
          </a:xfrm>
        </p:spPr>
        <p:txBody>
          <a:bodyPr/>
          <a:lstStyle/>
          <a:p>
            <a:r>
              <a:rPr lang="zh-CN" altLang="en-US" sz="2400" b="1" dirty="0" smtClean="0"/>
              <a:t>逆向工程</a:t>
            </a:r>
            <a:r>
              <a:rPr lang="en-US" altLang="zh-CN" sz="2400" b="1" dirty="0" smtClean="0"/>
              <a:t>(Reverse engineering)</a:t>
            </a:r>
            <a:r>
              <a:rPr lang="zh-CN" altLang="en-US" sz="2400" dirty="0" smtClean="0"/>
              <a:t>：</a:t>
            </a:r>
            <a:endParaRPr lang="en-US" altLang="zh-CN" sz="2400" dirty="0" smtClean="0"/>
          </a:p>
          <a:p>
            <a:pPr lvl="1"/>
            <a:r>
              <a:rPr lang="zh-CN" altLang="en-US" sz="2000" dirty="0" smtClean="0"/>
              <a:t>是对已有软件进行检查分析，并抽象出其设计和基本需求的过程。即，充分分析和理解已有的系统以便能够对其进行更改。</a:t>
            </a:r>
          </a:p>
          <a:p>
            <a:r>
              <a:rPr lang="zh-CN" altLang="en-US" sz="2400" b="1" dirty="0" smtClean="0"/>
              <a:t>前向工程</a:t>
            </a:r>
            <a:r>
              <a:rPr lang="en-US" altLang="zh-CN" sz="2400" b="1" dirty="0" smtClean="0"/>
              <a:t>(Forward engineering)</a:t>
            </a:r>
            <a:r>
              <a:rPr lang="zh-CN" altLang="en-US" sz="2400" b="1" dirty="0" smtClean="0"/>
              <a:t>：</a:t>
            </a:r>
            <a:endParaRPr lang="en-US" altLang="zh-CN" sz="2400" b="1" dirty="0" smtClean="0"/>
          </a:p>
          <a:p>
            <a:pPr lvl="1"/>
            <a:r>
              <a:rPr lang="zh-CN" altLang="en-US" sz="2000" dirty="0" smtClean="0"/>
              <a:t>是使用现有产品或从已有的系统中派生出来的制品，以及新需求，生产出新系统的工程过程活动。</a:t>
            </a:r>
          </a:p>
          <a:p>
            <a:r>
              <a:rPr lang="zh-CN" altLang="en-US" sz="2400" b="1" dirty="0" smtClean="0"/>
              <a:t>重新结构化</a:t>
            </a:r>
            <a:r>
              <a:rPr lang="en-US" altLang="zh-CN" sz="2400" b="1" dirty="0" smtClean="0"/>
              <a:t>(Restructuring) </a:t>
            </a:r>
            <a:r>
              <a:rPr lang="zh-CN" altLang="en-US" sz="2400" b="1" dirty="0" smtClean="0"/>
              <a:t>：</a:t>
            </a:r>
            <a:endParaRPr lang="en-US" altLang="zh-CN" sz="2400" b="1" dirty="0" smtClean="0"/>
          </a:p>
          <a:p>
            <a:pPr lvl="1"/>
            <a:r>
              <a:rPr lang="zh-CN" altLang="en-US" sz="2000" dirty="0" smtClean="0"/>
              <a:t>在保持软件外部特征不变的前提下，将已存在的系统重新组织，或将已有的系统从一种表达形式转换成另一种表达形式的过程。重新结构化的目的是理清系统的结构，以便降低系统的维护和修改成本。</a:t>
            </a:r>
          </a:p>
          <a:p>
            <a:r>
              <a:rPr lang="zh-CN" altLang="en-US" sz="2400" b="1" dirty="0" smtClean="0"/>
              <a:t>重新编写文档：</a:t>
            </a:r>
            <a:endParaRPr lang="en-US" altLang="zh-CN" sz="2400" b="1" dirty="0" smtClean="0"/>
          </a:p>
          <a:p>
            <a:pPr lvl="1"/>
            <a:r>
              <a:rPr lang="zh-CN" altLang="en-US" sz="2000" dirty="0" smtClean="0"/>
              <a:t>其目的是分析已有的软件，产生各种支持系统运行的文档，包括用户使用手册，以及重新梳理源代码，形成格式化的源代码，提高其可读性。</a:t>
            </a:r>
          </a:p>
          <a:p>
            <a:endParaRPr lang="zh-CN" alt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146"/>
          <p:cNvSpPr>
            <a:spLocks noGrp="1" noChangeArrowheads="1"/>
          </p:cNvSpPr>
          <p:nvPr>
            <p:ph type="title"/>
          </p:nvPr>
        </p:nvSpPr>
        <p:spPr/>
        <p:txBody>
          <a:bodyPr/>
          <a:lstStyle/>
          <a:p>
            <a:pPr eaLnBrk="1" hangingPunct="1"/>
            <a:r>
              <a:rPr lang="en-US" altLang="zh-CN" smtClean="0"/>
              <a:t>7.1</a:t>
            </a:r>
            <a:r>
              <a:rPr lang="zh-CN" altLang="en-US" smtClean="0"/>
              <a:t>引言</a:t>
            </a:r>
            <a:endParaRPr lang="en-GB" altLang="zh-CN" smtClean="0"/>
          </a:p>
        </p:txBody>
      </p:sp>
      <p:sp>
        <p:nvSpPr>
          <p:cNvPr id="6147" name="Rectangle 6147"/>
          <p:cNvSpPr>
            <a:spLocks noGrp="1" noChangeArrowheads="1"/>
          </p:cNvSpPr>
          <p:nvPr>
            <p:ph type="body" idx="1"/>
          </p:nvPr>
        </p:nvSpPr>
        <p:spPr>
          <a:xfrm>
            <a:off x="990600" y="1295400"/>
            <a:ext cx="8001000" cy="4276725"/>
          </a:xfrm>
        </p:spPr>
        <p:txBody>
          <a:bodyPr/>
          <a:lstStyle/>
          <a:p>
            <a:r>
              <a:rPr lang="zh-CN" altLang="en-US" dirty="0" smtClean="0"/>
              <a:t>建立软件的目是满足使用的质量和可信赖性要求，从而给用户和客户带来明显的经济效益或相应的社会利益。</a:t>
            </a:r>
            <a:endParaRPr lang="en-US" altLang="zh-CN" dirty="0" smtClean="0"/>
          </a:p>
          <a:p>
            <a:r>
              <a:rPr lang="zh-CN" altLang="en-US" dirty="0" smtClean="0"/>
              <a:t>软件不仅是可运行的程序，也包括了软件系统所处理的数据和信息，运行该软件的规程和执行规则，以及支持或维护软件正常运行的各种活动。</a:t>
            </a:r>
            <a:endParaRPr lang="en-US" altLang="zh-CN" dirty="0" smtClean="0"/>
          </a:p>
          <a:p>
            <a:pPr lvl="1"/>
            <a:r>
              <a:rPr lang="zh-CN" altLang="en-US" dirty="0" smtClean="0"/>
              <a:t>软件的运行和支持运行的维护过程简称为运维</a:t>
            </a:r>
            <a:r>
              <a:rPr lang="en-US" altLang="zh-CN" dirty="0" smtClean="0"/>
              <a:t>(Operation and Maintenances)</a:t>
            </a:r>
            <a:r>
              <a:rPr lang="zh-CN" altLang="en-US" dirty="0" smtClean="0"/>
              <a:t>过程。</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各种活动的关系</a:t>
            </a:r>
          </a:p>
        </p:txBody>
      </p:sp>
      <p:pic>
        <p:nvPicPr>
          <p:cNvPr id="25603" name="Picture 2"/>
          <p:cNvPicPr>
            <a:picLocks noChangeAspect="1" noChangeArrowheads="1"/>
          </p:cNvPicPr>
          <p:nvPr/>
        </p:nvPicPr>
        <p:blipFill>
          <a:blip r:embed="rId2"/>
          <a:srcRect/>
          <a:stretch>
            <a:fillRect/>
          </a:stretch>
        </p:blipFill>
        <p:spPr bwMode="auto">
          <a:xfrm>
            <a:off x="0" y="1103313"/>
            <a:ext cx="8786812" cy="547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smtClean="0"/>
              <a:t>7.5</a:t>
            </a:r>
            <a:r>
              <a:rPr lang="zh-CN" altLang="en-US" dirty="0" smtClean="0"/>
              <a:t>软件支持方式与能力</a:t>
            </a:r>
          </a:p>
        </p:txBody>
      </p:sp>
      <p:sp>
        <p:nvSpPr>
          <p:cNvPr id="26627" name="内容占位符 2"/>
          <p:cNvSpPr>
            <a:spLocks noGrp="1"/>
          </p:cNvSpPr>
          <p:nvPr>
            <p:ph idx="1"/>
          </p:nvPr>
        </p:nvSpPr>
        <p:spPr/>
        <p:txBody>
          <a:bodyPr/>
          <a:lstStyle/>
          <a:p>
            <a:r>
              <a:rPr lang="en-US" altLang="zh-CN" dirty="0" smtClean="0"/>
              <a:t>7.5.1 </a:t>
            </a:r>
            <a:r>
              <a:rPr lang="zh-CN" altLang="en-US" dirty="0" smtClean="0"/>
              <a:t>软件支持方式与基本要求</a:t>
            </a:r>
          </a:p>
          <a:p>
            <a:r>
              <a:rPr lang="en-US" altLang="zh-CN" dirty="0" smtClean="0"/>
              <a:t>7.5.2 </a:t>
            </a:r>
            <a:r>
              <a:rPr lang="zh-CN" altLang="en-US" dirty="0" smtClean="0"/>
              <a:t>针对软件可使用性的支持</a:t>
            </a:r>
          </a:p>
          <a:p>
            <a:r>
              <a:rPr lang="en-US" altLang="zh-CN" dirty="0" smtClean="0"/>
              <a:t>7.5.3 </a:t>
            </a:r>
            <a:r>
              <a:rPr lang="zh-CN" altLang="en-US" dirty="0" smtClean="0"/>
              <a:t>针对运行能力的支持</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7.5.1 </a:t>
            </a:r>
            <a:r>
              <a:rPr lang="zh-CN" altLang="en-US" smtClean="0"/>
              <a:t>软件支持方式与基本要求</a:t>
            </a:r>
          </a:p>
        </p:txBody>
      </p:sp>
      <p:sp>
        <p:nvSpPr>
          <p:cNvPr id="27651" name="内容占位符 2"/>
          <p:cNvSpPr>
            <a:spLocks noGrp="1"/>
          </p:cNvSpPr>
          <p:nvPr>
            <p:ph idx="1"/>
          </p:nvPr>
        </p:nvSpPr>
        <p:spPr/>
        <p:txBody>
          <a:bodyPr/>
          <a:lstStyle/>
          <a:p>
            <a:r>
              <a:rPr lang="zh-CN" altLang="en-US" sz="2400" dirty="0" smtClean="0"/>
              <a:t>软件支持工作可能有客户方</a:t>
            </a:r>
            <a:r>
              <a:rPr lang="en-US" altLang="zh-CN" sz="2400" dirty="0" smtClean="0"/>
              <a:t>(</a:t>
            </a:r>
            <a:r>
              <a:rPr lang="zh-CN" altLang="en-US" sz="2400" dirty="0" smtClean="0"/>
              <a:t>系统的使用方</a:t>
            </a:r>
            <a:r>
              <a:rPr lang="en-US" altLang="zh-CN" sz="2400" dirty="0" smtClean="0"/>
              <a:t>)</a:t>
            </a:r>
            <a:r>
              <a:rPr lang="zh-CN" altLang="en-US" sz="2400" dirty="0" smtClean="0"/>
              <a:t>为主体实施的，这种情况比较常见</a:t>
            </a:r>
            <a:endParaRPr lang="en-US" altLang="zh-CN" sz="2400" dirty="0" smtClean="0"/>
          </a:p>
          <a:p>
            <a:pPr lvl="1"/>
            <a:r>
              <a:rPr lang="zh-CN" altLang="en-US" sz="2000" dirty="0" smtClean="0"/>
              <a:t>很多软件使用方都会建立单独的信息中心或网络中心，承担支持本单位的软件系统运行和一般性的维护工作。</a:t>
            </a:r>
          </a:p>
          <a:p>
            <a:endParaRPr lang="en-US" altLang="zh-CN" sz="2400" dirty="0" smtClean="0"/>
          </a:p>
          <a:p>
            <a:r>
              <a:rPr lang="zh-CN" altLang="en-US" sz="2400" dirty="0" smtClean="0"/>
              <a:t>支持过程也可能是有独立的支持机构完成</a:t>
            </a:r>
            <a:endParaRPr lang="en-US" altLang="zh-CN" sz="2400" dirty="0" smtClean="0"/>
          </a:p>
          <a:p>
            <a:pPr lvl="1"/>
            <a:r>
              <a:rPr lang="zh-CN" altLang="en-US" sz="2000" dirty="0" smtClean="0"/>
              <a:t>例如，一个军队的作战软件系统。使用该系统的是一个战斗编制部门（如一个作战师），而软件的支持机构可能是后方的文职技术人员，而不是软件的原始开发方，也不是具体的战斗编制部门</a:t>
            </a:r>
            <a:r>
              <a:rPr lang="en-US" altLang="zh-CN" sz="2000" dirty="0" smtClean="0"/>
              <a:t>(</a:t>
            </a:r>
            <a:r>
              <a:rPr lang="zh-CN" altLang="en-US" sz="2000" dirty="0" smtClean="0"/>
              <a:t>用户</a:t>
            </a:r>
            <a:r>
              <a:rPr lang="en-US" altLang="zh-CN" sz="2000" dirty="0" smtClean="0"/>
              <a:t>)</a:t>
            </a:r>
            <a:r>
              <a:rPr lang="zh-CN" altLang="en-US" sz="2000" dirty="0" smtClean="0"/>
              <a:t>。</a:t>
            </a:r>
            <a:endParaRPr lang="en-US" altLang="zh-CN" sz="2000" dirty="0" smtClean="0"/>
          </a:p>
          <a:p>
            <a:pPr lvl="1"/>
            <a:endParaRPr lang="en-US" altLang="zh-CN" sz="2000" dirty="0"/>
          </a:p>
          <a:p>
            <a:r>
              <a:rPr lang="zh-CN" altLang="zh-CN" sz="2400" dirty="0"/>
              <a:t>客户方也可以把软件的运行和维护完全委托给软件开发方实施。</a:t>
            </a:r>
            <a:endParaRPr lang="zh-CN" altLang="en-US" sz="2400" dirty="0"/>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服务或支持条款</a:t>
            </a:r>
          </a:p>
        </p:txBody>
      </p:sp>
      <p:sp>
        <p:nvSpPr>
          <p:cNvPr id="28675" name="内容占位符 2"/>
          <p:cNvSpPr>
            <a:spLocks noGrp="1"/>
          </p:cNvSpPr>
          <p:nvPr>
            <p:ph idx="1"/>
          </p:nvPr>
        </p:nvSpPr>
        <p:spPr/>
        <p:txBody>
          <a:bodyPr/>
          <a:lstStyle/>
          <a:p>
            <a:r>
              <a:rPr lang="en-US" altLang="zh-CN" sz="2400" dirty="0" smtClean="0"/>
              <a:t>(1)</a:t>
            </a:r>
            <a:r>
              <a:rPr lang="zh-CN" altLang="en-US" sz="2400" dirty="0" smtClean="0"/>
              <a:t>对纠错性修改：</a:t>
            </a:r>
            <a:r>
              <a:rPr lang="zh-CN" altLang="en-US" sz="2000" dirty="0" smtClean="0"/>
              <a:t>一般会写入双方的合同中。</a:t>
            </a:r>
            <a:endParaRPr lang="en-US" altLang="zh-CN" sz="2000" dirty="0" smtClean="0"/>
          </a:p>
          <a:p>
            <a:pPr lvl="1"/>
            <a:r>
              <a:rPr lang="zh-CN" altLang="en-US" dirty="0" smtClean="0"/>
              <a:t>如果执行纠错修改的费用超出供货商的费用，就需要补充一个软件保质单。</a:t>
            </a:r>
            <a:endParaRPr lang="en-US" altLang="zh-CN" dirty="0" smtClean="0"/>
          </a:p>
          <a:p>
            <a:pPr lvl="1"/>
            <a:endParaRPr lang="en-US" altLang="zh-CN" dirty="0" smtClean="0"/>
          </a:p>
          <a:p>
            <a:pPr lvl="1"/>
            <a:r>
              <a:rPr lang="zh-CN" altLang="en-US" dirty="0" smtClean="0"/>
              <a:t>保质单可以遵循如下的形式：</a:t>
            </a:r>
          </a:p>
          <a:p>
            <a:pPr lvl="2"/>
            <a:r>
              <a:rPr lang="en-US" altLang="zh-CN" dirty="0" smtClean="0"/>
              <a:t>(a) </a:t>
            </a:r>
            <a:r>
              <a:rPr lang="zh-CN" altLang="en-US" dirty="0" smtClean="0"/>
              <a:t>终身保质单（</a:t>
            </a:r>
            <a:r>
              <a:rPr lang="en-US" altLang="zh-CN" dirty="0" smtClean="0"/>
              <a:t>Lifetime Warranty</a:t>
            </a:r>
            <a:r>
              <a:rPr lang="zh-CN" altLang="en-US" dirty="0" smtClean="0"/>
              <a:t>）。这种保质条款要求纠错活动在软件生命周期内是终身保修的。</a:t>
            </a:r>
          </a:p>
          <a:p>
            <a:pPr lvl="2"/>
            <a:r>
              <a:rPr lang="en-US" altLang="zh-CN" dirty="0" smtClean="0"/>
              <a:t>(b) </a:t>
            </a:r>
            <a:r>
              <a:rPr lang="zh-CN" altLang="en-US" dirty="0" smtClean="0"/>
              <a:t>有限期保质单</a:t>
            </a:r>
            <a:r>
              <a:rPr lang="en-US" altLang="zh-CN" dirty="0" smtClean="0"/>
              <a:t>(Limited Life Warranty)</a:t>
            </a:r>
            <a:r>
              <a:rPr lang="zh-CN" altLang="en-US" dirty="0" smtClean="0"/>
              <a:t>。在规定的时间期限内，所做的纠错活动是免费的。一旦过了保质期，客户需要单独交付纠错活动的费用。</a:t>
            </a:r>
          </a:p>
          <a:p>
            <a:pPr lvl="2"/>
            <a:r>
              <a:rPr lang="en-US" altLang="zh-CN" dirty="0" smtClean="0"/>
              <a:t>(c) </a:t>
            </a:r>
            <a:r>
              <a:rPr lang="zh-CN" altLang="en-US" dirty="0" smtClean="0"/>
              <a:t>无保质单</a:t>
            </a:r>
            <a:r>
              <a:rPr lang="en-US" altLang="zh-CN" dirty="0" smtClean="0"/>
              <a:t>(No Warranty)</a:t>
            </a:r>
            <a:r>
              <a:rPr lang="zh-CN" altLang="en-US" dirty="0" smtClean="0"/>
              <a:t>。客户需要交付所有纠错活动的费用。</a:t>
            </a:r>
          </a:p>
          <a:p>
            <a:endParaRPr lang="zh-CN" alt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(2) </a:t>
            </a:r>
            <a:r>
              <a:rPr lang="zh-CN" altLang="en-US" dirty="0" smtClean="0"/>
              <a:t>对于适应性和增强性修改</a:t>
            </a:r>
          </a:p>
        </p:txBody>
      </p:sp>
      <p:sp>
        <p:nvSpPr>
          <p:cNvPr id="29699" name="内容占位符 2"/>
          <p:cNvSpPr>
            <a:spLocks noGrp="1"/>
          </p:cNvSpPr>
          <p:nvPr>
            <p:ph idx="1"/>
          </p:nvPr>
        </p:nvSpPr>
        <p:spPr>
          <a:xfrm>
            <a:off x="714375" y="1181100"/>
            <a:ext cx="8429625" cy="5029200"/>
          </a:xfrm>
        </p:spPr>
        <p:txBody>
          <a:bodyPr/>
          <a:lstStyle/>
          <a:p>
            <a:r>
              <a:rPr lang="zh-CN" altLang="en-US" sz="2400" dirty="0"/>
              <a:t>适应性和增强性</a:t>
            </a:r>
            <a:r>
              <a:rPr lang="zh-CN" altLang="en-US" sz="2400" dirty="0" smtClean="0"/>
              <a:t>修改的是满足系统的支持能力。</a:t>
            </a:r>
            <a:endParaRPr lang="en-US" altLang="zh-CN" sz="2400" dirty="0" smtClean="0"/>
          </a:p>
          <a:p>
            <a:pPr lvl="1"/>
            <a:r>
              <a:rPr lang="zh-CN" altLang="en-US" sz="2000" dirty="0" smtClean="0"/>
              <a:t>与纠错修改不一样，一般客户都需要付出费用。软件开发方一般会通过发布新版本的方式要求客户方支付</a:t>
            </a:r>
            <a:r>
              <a:rPr lang="en-US" altLang="zh-CN" sz="2000" dirty="0" smtClean="0"/>
              <a:t>(</a:t>
            </a:r>
            <a:r>
              <a:rPr lang="zh-CN" altLang="en-US" sz="2000" dirty="0" smtClean="0"/>
              <a:t>全新</a:t>
            </a:r>
            <a:r>
              <a:rPr lang="en-US" altLang="zh-CN" sz="2000" dirty="0" smtClean="0"/>
              <a:t>)</a:t>
            </a:r>
            <a:r>
              <a:rPr lang="zh-CN" altLang="en-US" sz="2000" dirty="0" smtClean="0"/>
              <a:t>的费用，同时会给老客户一定的价格优惠。</a:t>
            </a:r>
            <a:endParaRPr lang="en-US" altLang="zh-CN" sz="2000" dirty="0" smtClean="0"/>
          </a:p>
          <a:p>
            <a:r>
              <a:rPr lang="zh-CN" altLang="en-US" sz="2400" dirty="0" smtClean="0"/>
              <a:t>为得到这种优惠和持续的支持服务，在订立软件合同时，最好要在一个后设计服务</a:t>
            </a:r>
            <a:r>
              <a:rPr lang="en-US" altLang="zh-CN" sz="2400" dirty="0" smtClean="0"/>
              <a:t>(PDS—Post Design Services)</a:t>
            </a:r>
            <a:r>
              <a:rPr lang="zh-CN" altLang="en-US" sz="2400" dirty="0" smtClean="0"/>
              <a:t>合同或条款中提出对后续版本升级提出具体的要求。</a:t>
            </a:r>
          </a:p>
          <a:p>
            <a:r>
              <a:rPr lang="zh-CN" altLang="en-US" sz="2400" dirty="0" smtClean="0"/>
              <a:t>当客户方和供应商签订支持合同时，双方必须考虑相关的问题，并在合同中用文字规定各自的责任和问题处理方式。</a:t>
            </a:r>
            <a:endParaRPr lang="en-US" altLang="zh-CN" sz="2400" dirty="0" smtClean="0"/>
          </a:p>
          <a:p>
            <a:r>
              <a:rPr lang="zh-CN" altLang="en-US" sz="2400" dirty="0" smtClean="0"/>
              <a:t>至少要考虑：</a:t>
            </a:r>
            <a:endParaRPr lang="en-US" altLang="zh-CN" sz="2400" dirty="0" smtClean="0"/>
          </a:p>
          <a:p>
            <a:pPr lvl="1"/>
            <a:r>
              <a:rPr lang="en-US" altLang="zh-CN" sz="2000" dirty="0"/>
              <a:t>1</a:t>
            </a:r>
            <a:r>
              <a:rPr lang="zh-CN" altLang="en-US" sz="2000" dirty="0"/>
              <a:t>）使用何种硬件平台？</a:t>
            </a:r>
            <a:r>
              <a:rPr lang="en-US" altLang="zh-CN" sz="2000" dirty="0" smtClean="0"/>
              <a:t>2</a:t>
            </a:r>
            <a:r>
              <a:rPr lang="zh-CN" altLang="en-US" sz="2000" dirty="0" smtClean="0"/>
              <a:t>）客户具备哪些能力？</a:t>
            </a:r>
            <a:r>
              <a:rPr lang="en-US" altLang="zh-CN" sz="2000" dirty="0" smtClean="0"/>
              <a:t>3</a:t>
            </a:r>
            <a:r>
              <a:rPr lang="zh-CN" altLang="en-US" sz="2000" dirty="0" smtClean="0"/>
              <a:t>）哪些已知技术可以用于软件支持？</a:t>
            </a:r>
            <a:r>
              <a:rPr lang="en-US" altLang="zh-CN" sz="2000" dirty="0" smtClean="0"/>
              <a:t>4</a:t>
            </a:r>
            <a:r>
              <a:rPr lang="zh-CN" altLang="en-US" sz="2000" dirty="0" smtClean="0"/>
              <a:t>）客户对保密安全有哪些要求？</a:t>
            </a:r>
            <a:endParaRPr lang="en-US" altLang="zh-CN" sz="2000" dirty="0" smtClean="0"/>
          </a:p>
          <a:p>
            <a:pPr lvl="1"/>
            <a:r>
              <a:rPr lang="en-US" altLang="zh-CN" sz="2000" dirty="0" smtClean="0"/>
              <a:t>5) </a:t>
            </a:r>
            <a:r>
              <a:rPr lang="zh-CN" altLang="en-US" sz="2000" dirty="0" smtClean="0"/>
              <a:t>软件对客户的</a:t>
            </a:r>
            <a:r>
              <a:rPr lang="zh-CN" altLang="en-US" sz="2000" smtClean="0"/>
              <a:t>业务影响有多</a:t>
            </a:r>
            <a:r>
              <a:rPr lang="zh-CN" altLang="en-US" sz="2000" dirty="0" smtClean="0"/>
              <a:t>大？</a:t>
            </a:r>
            <a:r>
              <a:rPr lang="en-US" altLang="zh-CN" sz="2000" dirty="0" smtClean="0"/>
              <a:t>6</a:t>
            </a:r>
            <a:r>
              <a:rPr lang="zh-CN" altLang="en-US" sz="2000" dirty="0" smtClean="0"/>
              <a:t>）客户如何维护整个系统方案的完整性？</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通常，供应商需要起草支持协议草稿。供应商会评判自己在软件支持方面的能力</a:t>
            </a:r>
            <a:r>
              <a:rPr lang="zh-CN" altLang="en-US" sz="2400" dirty="0" smtClean="0"/>
              <a:t>。</a:t>
            </a:r>
            <a:endParaRPr lang="en-US" altLang="zh-CN" sz="2400" dirty="0" smtClean="0"/>
          </a:p>
          <a:p>
            <a:r>
              <a:rPr lang="zh-CN" altLang="en-US" sz="2400" dirty="0" smtClean="0"/>
              <a:t>但是</a:t>
            </a:r>
            <a:r>
              <a:rPr lang="zh-CN" altLang="en-US" sz="2400" dirty="0"/>
              <a:t>，客户方也必须提出更多的问题，例如</a:t>
            </a:r>
            <a:r>
              <a:rPr lang="zh-CN" altLang="en-US" sz="2400" dirty="0" smtClean="0"/>
              <a:t>，</a:t>
            </a:r>
            <a:endParaRPr lang="en-US" altLang="zh-CN" sz="2400" dirty="0" smtClean="0"/>
          </a:p>
          <a:p>
            <a:pPr lvl="1"/>
            <a:r>
              <a:rPr lang="en-US" altLang="zh-CN" sz="2000" dirty="0" smtClean="0"/>
              <a:t>1</a:t>
            </a:r>
            <a:r>
              <a:rPr lang="zh-CN" altLang="en-US" sz="2000" dirty="0"/>
              <a:t>）软件支持工作的</a:t>
            </a:r>
            <a:r>
              <a:rPr lang="en-US" altLang="zh-CN" sz="2000" dirty="0"/>
              <a:t>(</a:t>
            </a:r>
            <a:r>
              <a:rPr lang="zh-CN" altLang="en-US" sz="2000" dirty="0"/>
              <a:t>年度</a:t>
            </a:r>
            <a:r>
              <a:rPr lang="en-US" altLang="zh-CN" sz="2000" dirty="0"/>
              <a:t>)</a:t>
            </a:r>
            <a:r>
              <a:rPr lang="zh-CN" altLang="en-US" sz="2000" dirty="0"/>
              <a:t>费用是多少</a:t>
            </a:r>
            <a:r>
              <a:rPr lang="zh-CN" altLang="en-US" sz="2000" dirty="0" smtClean="0"/>
              <a:t>？</a:t>
            </a:r>
            <a:endParaRPr lang="en-US" altLang="zh-CN" sz="2000" dirty="0" smtClean="0"/>
          </a:p>
          <a:p>
            <a:pPr lvl="1"/>
            <a:r>
              <a:rPr lang="en-US" altLang="zh-CN" sz="2000" dirty="0" smtClean="0"/>
              <a:t>2</a:t>
            </a:r>
            <a:r>
              <a:rPr lang="zh-CN" altLang="en-US" sz="2000" dirty="0"/>
              <a:t>）支持和维护的价格如何得到保护</a:t>
            </a:r>
            <a:r>
              <a:rPr lang="en-US" altLang="zh-CN" sz="2000" dirty="0"/>
              <a:t>(</a:t>
            </a:r>
            <a:r>
              <a:rPr lang="zh-CN" altLang="en-US" sz="2000" dirty="0"/>
              <a:t>供应商会不会随意提价</a:t>
            </a:r>
            <a:r>
              <a:rPr lang="en-US" altLang="zh-CN" sz="2000" dirty="0"/>
              <a:t>)</a:t>
            </a:r>
            <a:r>
              <a:rPr lang="zh-CN" altLang="en-US" sz="2000" dirty="0" smtClean="0"/>
              <a:t>？</a:t>
            </a:r>
            <a:endParaRPr lang="en-US" altLang="zh-CN" sz="2000" dirty="0" smtClean="0"/>
          </a:p>
          <a:p>
            <a:pPr lvl="1"/>
            <a:r>
              <a:rPr lang="en-US" altLang="zh-CN" sz="2000" dirty="0" smtClean="0"/>
              <a:t>3</a:t>
            </a:r>
            <a:r>
              <a:rPr lang="zh-CN" altLang="en-US" sz="2000" dirty="0"/>
              <a:t>）开发合同或许可证规定的保质期对支持工作有哪些要求</a:t>
            </a:r>
            <a:r>
              <a:rPr lang="zh-CN" altLang="en-US" sz="2000" dirty="0" smtClean="0"/>
              <a:t>？</a:t>
            </a:r>
            <a:endParaRPr lang="en-US" altLang="zh-CN" sz="2000" dirty="0" smtClean="0"/>
          </a:p>
          <a:p>
            <a:pPr lvl="1"/>
            <a:r>
              <a:rPr lang="en-US" altLang="zh-CN" sz="2000" dirty="0" smtClean="0"/>
              <a:t>4</a:t>
            </a:r>
            <a:r>
              <a:rPr lang="zh-CN" altLang="en-US" sz="2000" dirty="0"/>
              <a:t>）是否有需要划分软件支持工作的优先等级</a:t>
            </a:r>
            <a:r>
              <a:rPr lang="zh-CN" altLang="en-US" sz="2000" dirty="0" smtClean="0"/>
              <a:t>？</a:t>
            </a:r>
            <a:endParaRPr lang="en-US" altLang="zh-CN" sz="2000" dirty="0" smtClean="0"/>
          </a:p>
          <a:p>
            <a:pPr lvl="1"/>
            <a:r>
              <a:rPr lang="en-US" altLang="zh-CN" sz="2000" dirty="0" smtClean="0"/>
              <a:t>5</a:t>
            </a:r>
            <a:r>
              <a:rPr lang="zh-CN" altLang="en-US" sz="2000" dirty="0"/>
              <a:t>）要求的响应时间是多少</a:t>
            </a:r>
            <a:r>
              <a:rPr lang="zh-CN" altLang="en-US" sz="2000" dirty="0" smtClean="0"/>
              <a:t>？</a:t>
            </a:r>
            <a:endParaRPr lang="en-US" altLang="zh-CN" sz="2000" dirty="0" smtClean="0"/>
          </a:p>
          <a:p>
            <a:pPr lvl="1"/>
            <a:r>
              <a:rPr lang="en-US" altLang="zh-CN" sz="2000" dirty="0" smtClean="0"/>
              <a:t>6</a:t>
            </a:r>
            <a:r>
              <a:rPr lang="zh-CN" altLang="en-US" sz="2000" dirty="0"/>
              <a:t>）出现一般故障和致命故障时，在恢复系统运行的过程中，供应商的责任和义务有哪些</a:t>
            </a:r>
            <a:r>
              <a:rPr lang="zh-CN" altLang="en-US" sz="2000" dirty="0" smtClean="0"/>
              <a:t>？</a:t>
            </a:r>
            <a:endParaRPr lang="en-US" altLang="zh-CN" sz="2000" dirty="0" smtClean="0"/>
          </a:p>
          <a:p>
            <a:pPr lvl="1"/>
            <a:r>
              <a:rPr lang="en-US" altLang="zh-CN" sz="2000" dirty="0" smtClean="0"/>
              <a:t>7</a:t>
            </a:r>
            <a:r>
              <a:rPr lang="zh-CN" altLang="en-US" sz="2000" dirty="0"/>
              <a:t>）如何进行软件更改和维护</a:t>
            </a:r>
            <a:r>
              <a:rPr lang="zh-CN" altLang="en-US" sz="2000" dirty="0" smtClean="0"/>
              <a:t>？</a:t>
            </a:r>
            <a:endParaRPr lang="en-US" altLang="zh-CN" sz="2000" dirty="0" smtClean="0"/>
          </a:p>
          <a:p>
            <a:pPr lvl="1"/>
            <a:r>
              <a:rPr lang="en-US" altLang="zh-CN" sz="2000" dirty="0" smtClean="0"/>
              <a:t>8</a:t>
            </a:r>
            <a:r>
              <a:rPr lang="zh-CN" altLang="en-US" sz="2000" dirty="0"/>
              <a:t>）合同中如何表示保密和保证数据的完整性？</a:t>
            </a:r>
          </a:p>
        </p:txBody>
      </p:sp>
    </p:spTree>
    <p:extLst>
      <p:ext uri="{BB962C8B-B14F-4D97-AF65-F5344CB8AC3E}">
        <p14:creationId xmlns:p14="http://schemas.microsoft.com/office/powerpoint/2010/main" val="2883000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7.5.2 </a:t>
            </a:r>
            <a:r>
              <a:rPr lang="zh-CN" altLang="en-US" smtClean="0"/>
              <a:t>针对软件可使用性的支持</a:t>
            </a:r>
          </a:p>
        </p:txBody>
      </p:sp>
      <p:sp>
        <p:nvSpPr>
          <p:cNvPr id="30723" name="内容占位符 2"/>
          <p:cNvSpPr>
            <a:spLocks noGrp="1"/>
          </p:cNvSpPr>
          <p:nvPr>
            <p:ph idx="1"/>
          </p:nvPr>
        </p:nvSpPr>
        <p:spPr/>
        <p:txBody>
          <a:bodyPr/>
          <a:lstStyle/>
          <a:p>
            <a:r>
              <a:rPr lang="zh-CN" altLang="en-US" dirty="0" smtClean="0"/>
              <a:t>对于许多“任务关键或安全关键”的系统例如，军事、银行、高速铁路的等软件系统，</a:t>
            </a:r>
            <a:endParaRPr lang="en-US" altLang="zh-CN" dirty="0" smtClean="0"/>
          </a:p>
          <a:p>
            <a:endParaRPr lang="en-US" altLang="zh-CN" dirty="0" smtClean="0"/>
          </a:p>
          <a:p>
            <a:r>
              <a:rPr lang="zh-CN" altLang="en-US" dirty="0" smtClean="0"/>
              <a:t>一般的支持和服务模式往往不能满足客户对系统的安全性、可持续的使用等方面的支持要求。</a:t>
            </a:r>
          </a:p>
          <a:p>
            <a:endParaRPr lang="en-US" altLang="zh-CN" dirty="0" smtClean="0"/>
          </a:p>
          <a:p>
            <a:r>
              <a:rPr lang="zh-CN" altLang="en-US" dirty="0" smtClean="0"/>
              <a:t>因此，要定义出“可使用性合同</a:t>
            </a:r>
            <a:r>
              <a:rPr lang="en-US" altLang="zh-CN" dirty="0" smtClean="0"/>
              <a:t>(</a:t>
            </a:r>
            <a:r>
              <a:rPr lang="en-US" altLang="zh-CN" dirty="0" err="1" smtClean="0"/>
              <a:t>CfA</a:t>
            </a:r>
            <a:r>
              <a:rPr lang="en-US" altLang="zh-CN" dirty="0" smtClean="0"/>
              <a:t>---Contracting for Availability)</a:t>
            </a:r>
            <a:r>
              <a:rPr lang="zh-CN" altLang="en-US" dirty="0" smtClean="0"/>
              <a:t>”</a:t>
            </a:r>
            <a:endParaRPr lang="en-US" altLang="zh-CN" dirty="0" smtClean="0"/>
          </a:p>
          <a:p>
            <a:pPr lvl="1"/>
            <a:r>
              <a:rPr lang="zh-CN" altLang="en-US" dirty="0" smtClean="0"/>
              <a:t>如何保障系统连续不断地可靠运行？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sp>
        <p:nvSpPr>
          <p:cNvPr id="31747" name="内容占位符 2"/>
          <p:cNvSpPr>
            <a:spLocks noGrp="1"/>
          </p:cNvSpPr>
          <p:nvPr>
            <p:ph idx="1"/>
          </p:nvPr>
        </p:nvSpPr>
        <p:spPr/>
        <p:txBody>
          <a:bodyPr/>
          <a:lstStyle/>
          <a:p>
            <a:r>
              <a:rPr lang="zh-CN" altLang="en-US" sz="2800" dirty="0" smtClean="0"/>
              <a:t>英国国防部提出在需要软件的适应性和增强性修改时，必须建立</a:t>
            </a:r>
            <a:r>
              <a:rPr lang="en-US" altLang="zh-CN" sz="2800" dirty="0" smtClean="0"/>
              <a:t>PDS</a:t>
            </a:r>
            <a:r>
              <a:rPr lang="zh-CN" altLang="en-US" sz="2800" dirty="0" smtClean="0"/>
              <a:t>合同：</a:t>
            </a:r>
            <a:endParaRPr lang="en-US" sz="2800" dirty="0" smtClean="0"/>
          </a:p>
          <a:p>
            <a:pPr lvl="1"/>
            <a:r>
              <a:rPr lang="en-US" altLang="zh-CN" sz="2400" dirty="0" smtClean="0"/>
              <a:t>(1) </a:t>
            </a:r>
            <a:r>
              <a:rPr lang="zh-CN" altLang="en-US" sz="2400" dirty="0" smtClean="0"/>
              <a:t>对于纠错性修改，</a:t>
            </a:r>
            <a:endParaRPr lang="en-US" altLang="zh-CN" sz="2400" dirty="0" smtClean="0"/>
          </a:p>
          <a:p>
            <a:pPr lvl="2"/>
            <a:r>
              <a:rPr lang="zh-CN" altLang="en-US" dirty="0" smtClean="0"/>
              <a:t>修改前必须测量和评价系统的可使用性，包括所有降低可使用性的故障属性。</a:t>
            </a:r>
            <a:endParaRPr lang="en-US" altLang="zh-CN" dirty="0" smtClean="0"/>
          </a:p>
          <a:p>
            <a:pPr lvl="2"/>
            <a:r>
              <a:rPr lang="en-US" altLang="zh-CN" dirty="0" err="1" smtClean="0"/>
              <a:t>CfA</a:t>
            </a:r>
            <a:r>
              <a:rPr lang="zh-CN" altLang="en-US" dirty="0" smtClean="0"/>
              <a:t>的定义完全依赖于对软件的可使用性定义，因此可以替代软件保质单的要求，引导软件开发方建立和执行更有效率的软件支持方案。</a:t>
            </a:r>
          </a:p>
          <a:p>
            <a:pPr lvl="1"/>
            <a:r>
              <a:rPr lang="en-US" altLang="zh-CN" sz="2400" dirty="0" smtClean="0"/>
              <a:t>(2)</a:t>
            </a:r>
            <a:r>
              <a:rPr lang="zh-CN" altLang="en-US" sz="2400" dirty="0" smtClean="0"/>
              <a:t>对于适应性和增强性修改。</a:t>
            </a:r>
            <a:endParaRPr lang="en-US" altLang="zh-CN" sz="2400" dirty="0" smtClean="0"/>
          </a:p>
          <a:p>
            <a:pPr lvl="2"/>
            <a:r>
              <a:rPr lang="zh-CN" altLang="en-US" dirty="0" smtClean="0"/>
              <a:t>由于这种修改处于系统层面上。仅靠</a:t>
            </a:r>
            <a:r>
              <a:rPr lang="en-US" altLang="zh-CN" dirty="0" err="1" smtClean="0"/>
              <a:t>CfA</a:t>
            </a:r>
            <a:r>
              <a:rPr lang="zh-CN" altLang="en-US" dirty="0" smtClean="0"/>
              <a:t>不能满足软件修改的要求。因此要增加合同中的能力支持要求。</a:t>
            </a:r>
          </a:p>
          <a:p>
            <a:endParaRPr lang="zh-CN"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系统的可靠性和密安性</a:t>
            </a:r>
            <a:r>
              <a:rPr lang="zh-CN" altLang="zh-CN" dirty="0" smtClean="0"/>
              <a:t>服务</a:t>
            </a:r>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zh-CN" sz="2400" dirty="0"/>
              <a:t>除了建立软件可用性服务条款之外，还可以针对系统的可靠性和密安性服务提出相应的服务要求</a:t>
            </a:r>
            <a:r>
              <a:rPr lang="zh-CN" altLang="zh-CN" sz="2400" dirty="0" smtClean="0"/>
              <a:t>。</a:t>
            </a:r>
            <a:endParaRPr lang="en-US" altLang="zh-CN" sz="2400" dirty="0" smtClean="0"/>
          </a:p>
          <a:p>
            <a:pPr lvl="1"/>
            <a:r>
              <a:rPr lang="zh-CN" altLang="zh-CN" sz="2000" dirty="0" smtClean="0"/>
              <a:t>特别是</a:t>
            </a:r>
            <a:r>
              <a:rPr lang="zh-CN" altLang="zh-CN" sz="2000" dirty="0"/>
              <a:t>要针对私密性的保护订立专业的服务条款</a:t>
            </a:r>
            <a:r>
              <a:rPr lang="zh-CN" altLang="zh-CN" sz="2000" dirty="0" smtClean="0"/>
              <a:t>。</a:t>
            </a:r>
            <a:endParaRPr lang="en-US" altLang="zh-CN" sz="2000" dirty="0" smtClean="0"/>
          </a:p>
          <a:p>
            <a:endParaRPr lang="en-US" altLang="zh-CN" sz="2400" dirty="0" smtClean="0"/>
          </a:p>
          <a:p>
            <a:r>
              <a:rPr lang="zh-CN" altLang="zh-CN" sz="2400" dirty="0" smtClean="0"/>
              <a:t>然而</a:t>
            </a:r>
            <a:r>
              <a:rPr lang="zh-CN" altLang="zh-CN" sz="2400" dirty="0"/>
              <a:t>与可使用性不同，私密性和密安性的服务质量难以度量和评价</a:t>
            </a:r>
            <a:r>
              <a:rPr lang="zh-CN" altLang="zh-CN" sz="2400" dirty="0" smtClean="0"/>
              <a:t>。</a:t>
            </a:r>
            <a:endParaRPr lang="en-US" altLang="zh-CN" sz="2400" dirty="0" smtClean="0"/>
          </a:p>
          <a:p>
            <a:pPr lvl="1"/>
            <a:r>
              <a:rPr lang="zh-CN" altLang="zh-CN" sz="2000" dirty="0" smtClean="0"/>
              <a:t>许多</a:t>
            </a:r>
            <a:r>
              <a:rPr lang="zh-CN" altLang="zh-CN" sz="2000" dirty="0"/>
              <a:t>时候，在软件保质期内，客户方并不知道信息是否泄露，直到软件超出保质期后，甚至软件系统退出现役后，系统运行方才可能发现许多最终用户的信息是多年前泄露的，并导致重大损失。</a:t>
            </a:r>
            <a:endParaRPr lang="zh-CN" altLang="en-US" sz="2000" dirty="0"/>
          </a:p>
        </p:txBody>
      </p:sp>
    </p:spTree>
    <p:extLst>
      <p:ext uri="{BB962C8B-B14F-4D97-AF65-F5344CB8AC3E}">
        <p14:creationId xmlns:p14="http://schemas.microsoft.com/office/powerpoint/2010/main" val="192549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7.5.3 </a:t>
            </a:r>
            <a:r>
              <a:rPr lang="zh-CN" altLang="en-US" smtClean="0"/>
              <a:t>针对运行能力的支持</a:t>
            </a:r>
          </a:p>
        </p:txBody>
      </p:sp>
      <p:sp>
        <p:nvSpPr>
          <p:cNvPr id="32771" name="内容占位符 2"/>
          <p:cNvSpPr>
            <a:spLocks noGrp="1"/>
          </p:cNvSpPr>
          <p:nvPr>
            <p:ph idx="1"/>
          </p:nvPr>
        </p:nvSpPr>
        <p:spPr/>
        <p:txBody>
          <a:bodyPr/>
          <a:lstStyle/>
          <a:p>
            <a:r>
              <a:rPr lang="zh-CN" altLang="en-US" sz="2400" dirty="0" smtClean="0"/>
              <a:t>综合上述的针对软件可使用性、系统和信息保密性等的支持，以及其它运行特性的支持，可归结为对系统能力的支持要求。</a:t>
            </a:r>
            <a:endParaRPr lang="en-US" altLang="zh-CN" sz="2400" dirty="0" smtClean="0"/>
          </a:p>
          <a:p>
            <a:r>
              <a:rPr lang="zh-CN" altLang="en-US" sz="2400" dirty="0" smtClean="0"/>
              <a:t>英国国防部门要求在</a:t>
            </a:r>
            <a:r>
              <a:rPr lang="en-US" altLang="zh-CN" sz="2400" dirty="0" err="1" smtClean="0"/>
              <a:t>CfA</a:t>
            </a:r>
            <a:r>
              <a:rPr lang="zh-CN" altLang="en-US" sz="2400" dirty="0" smtClean="0"/>
              <a:t>之外，建立能力合同（</a:t>
            </a:r>
            <a:r>
              <a:rPr lang="en-US" altLang="zh-CN" sz="2400" dirty="0" err="1" smtClean="0"/>
              <a:t>CfC</a:t>
            </a:r>
            <a:r>
              <a:rPr lang="en-US" altLang="zh-CN" sz="2400" dirty="0" smtClean="0"/>
              <a:t>----Contracting for Capability</a:t>
            </a:r>
            <a:r>
              <a:rPr lang="zh-CN" altLang="en-US" sz="2400" dirty="0" smtClean="0"/>
              <a:t>）。</a:t>
            </a:r>
            <a:endParaRPr lang="en-US" altLang="zh-CN" sz="2400" dirty="0" smtClean="0"/>
          </a:p>
          <a:p>
            <a:r>
              <a:rPr lang="en-US" altLang="zh-CN" sz="2400" dirty="0" err="1" smtClean="0"/>
              <a:t>CfC</a:t>
            </a:r>
            <a:r>
              <a:rPr lang="zh-CN" altLang="en-US" sz="2400" dirty="0" smtClean="0"/>
              <a:t>的支持方案中要求：</a:t>
            </a:r>
            <a:endParaRPr lang="en-US" altLang="zh-CN" sz="2400" dirty="0" smtClean="0"/>
          </a:p>
          <a:p>
            <a:pPr lvl="1"/>
            <a:r>
              <a:rPr lang="zh-CN" altLang="en-US" dirty="0" smtClean="0"/>
              <a:t>当系统与预先定义要求发生矛盾时，必须体现出对软件能力的支持，而不能仅仅限定合同范围。</a:t>
            </a:r>
            <a:r>
              <a:rPr lang="zh-CN" altLang="en-US" b="1" dirty="0" smtClean="0">
                <a:solidFill>
                  <a:srgbClr val="FF0000"/>
                </a:solidFill>
              </a:rPr>
              <a:t>因为人们很难在软件采购合同中，设想清楚所有可能发生的问题。</a:t>
            </a:r>
            <a:endParaRPr lang="en-US" altLang="zh-CN" b="1" dirty="0" smtClean="0">
              <a:solidFill>
                <a:srgbClr val="FF0000"/>
              </a:solidFill>
            </a:endParaRPr>
          </a:p>
          <a:p>
            <a:r>
              <a:rPr lang="zh-CN" altLang="zh-CN" sz="2400" dirty="0"/>
              <a:t>为达到</a:t>
            </a:r>
            <a:r>
              <a:rPr lang="en-US" altLang="zh-CN" sz="2400" dirty="0" err="1"/>
              <a:t>CfC</a:t>
            </a:r>
            <a:r>
              <a:rPr lang="zh-CN" altLang="zh-CN" sz="2400" dirty="0"/>
              <a:t>的要求，客户方和供货方必须就潜在的软件修改建立良好的沟通机制。</a:t>
            </a:r>
            <a:endParaRPr lang="en-US" altLang="zh-CN" sz="2400" dirty="0"/>
          </a:p>
          <a:p>
            <a:pPr lvl="1"/>
            <a:endParaRPr lang="zh-CN" altLang="en-US" b="1"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p:txBody>
          <a:bodyPr/>
          <a:lstStyle/>
          <a:p>
            <a:r>
              <a:rPr lang="zh-CN" altLang="en-US" dirty="0" smtClean="0"/>
              <a:t>维护软件的费用可能是软件开发费用的</a:t>
            </a:r>
            <a:r>
              <a:rPr lang="en-US" altLang="zh-CN" dirty="0" smtClean="0"/>
              <a:t>2~100</a:t>
            </a:r>
            <a:r>
              <a:rPr lang="zh-CN" altLang="en-US" dirty="0" smtClean="0"/>
              <a:t>倍，具体随应用领域和系统的规模而定。</a:t>
            </a:r>
            <a:endParaRPr lang="en-US" altLang="zh-CN" dirty="0" smtClean="0"/>
          </a:p>
          <a:p>
            <a:endParaRPr lang="en-US" altLang="zh-CN" dirty="0" smtClean="0"/>
          </a:p>
          <a:p>
            <a:r>
              <a:rPr lang="zh-CN" altLang="en-US" dirty="0" smtClean="0"/>
              <a:t>软件系统使用的时间越长，维护费用可能越高。</a:t>
            </a:r>
            <a:endParaRPr lang="en-US" altLang="zh-CN" dirty="0" smtClean="0"/>
          </a:p>
          <a:p>
            <a:endParaRPr lang="en-US" altLang="zh-CN" dirty="0" smtClean="0"/>
          </a:p>
          <a:p>
            <a:r>
              <a:rPr lang="zh-CN" altLang="en-US" dirty="0" smtClean="0"/>
              <a:t>许多运维问题是由于软件支持和服务工作中，供应商和客户方的争执所引起的。</a:t>
            </a:r>
            <a:endParaRPr lang="en-US" altLang="zh-CN" dirty="0" smtClean="0"/>
          </a:p>
          <a:p>
            <a:endParaRPr lang="en-US" altLang="zh-CN" sz="2000" dirty="0" smtClean="0"/>
          </a:p>
          <a:p>
            <a:endParaRPr lang="zh-CN" alt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smtClean="0"/>
              <a:t>在</a:t>
            </a:r>
            <a:r>
              <a:rPr lang="zh-CN" altLang="zh-CN" sz="2400" dirty="0"/>
              <a:t>订立软件支持合同时，客户方、软件开发方、以及未来的独立支持机构等，必须依据软件支持的重要程度建立支持合同的形式</a:t>
            </a:r>
            <a:r>
              <a:rPr lang="zh-CN" altLang="zh-CN" sz="2400" dirty="0" smtClean="0"/>
              <a:t>。</a:t>
            </a:r>
            <a:endParaRPr lang="en-US" altLang="zh-CN" sz="2400" dirty="0" smtClean="0"/>
          </a:p>
          <a:p>
            <a:pPr lvl="1"/>
            <a:r>
              <a:rPr lang="zh-CN" altLang="zh-CN" sz="2000" b="1" i="1" dirty="0" smtClean="0"/>
              <a:t>一般</a:t>
            </a:r>
            <a:r>
              <a:rPr lang="zh-CN" altLang="zh-CN" sz="2000" b="1" i="1" dirty="0"/>
              <a:t>的商业性</a:t>
            </a:r>
            <a:r>
              <a:rPr lang="zh-CN" altLang="zh-CN" sz="2000" dirty="0"/>
              <a:t>运行软件仅需满足一般支持性合同条款</a:t>
            </a:r>
            <a:r>
              <a:rPr lang="zh-CN" altLang="zh-CN" sz="2000" dirty="0" smtClean="0"/>
              <a:t>。</a:t>
            </a:r>
            <a:endParaRPr lang="en-US" altLang="zh-CN" sz="2000" dirty="0" smtClean="0"/>
          </a:p>
          <a:p>
            <a:pPr lvl="1"/>
            <a:r>
              <a:rPr lang="zh-CN" altLang="zh-CN" sz="2000" dirty="0" smtClean="0"/>
              <a:t>而</a:t>
            </a:r>
            <a:r>
              <a:rPr lang="zh-CN" altLang="zh-CN" sz="2000" dirty="0"/>
              <a:t>重要的商业性软件，例如，银行业务软件，电信运营商的计费系统等至少要满足</a:t>
            </a:r>
            <a:r>
              <a:rPr lang="zh-CN" altLang="zh-CN" sz="2000" b="1" i="1" dirty="0"/>
              <a:t>可使用性</a:t>
            </a:r>
            <a:r>
              <a:rPr lang="zh-CN" altLang="zh-CN" sz="2000" dirty="0"/>
              <a:t>要求</a:t>
            </a:r>
            <a:r>
              <a:rPr lang="zh-CN" altLang="zh-CN" sz="2000" dirty="0" smtClean="0"/>
              <a:t>。</a:t>
            </a:r>
            <a:endParaRPr lang="en-US" altLang="zh-CN" sz="2000" dirty="0" smtClean="0"/>
          </a:p>
          <a:p>
            <a:pPr lvl="1"/>
            <a:r>
              <a:rPr lang="zh-CN" altLang="zh-CN" sz="2000" dirty="0" smtClean="0"/>
              <a:t>而</a:t>
            </a:r>
            <a:r>
              <a:rPr lang="zh-CN" altLang="zh-CN" sz="2000" b="1" i="1" dirty="0"/>
              <a:t>任务关键和安全关键的软件系统</a:t>
            </a:r>
            <a:r>
              <a:rPr lang="zh-CN" altLang="zh-CN" sz="2000" dirty="0" smtClean="0"/>
              <a:t>，</a:t>
            </a:r>
            <a:endParaRPr lang="en-US" altLang="zh-CN" sz="2000" dirty="0" smtClean="0"/>
          </a:p>
          <a:p>
            <a:pPr lvl="2"/>
            <a:r>
              <a:rPr lang="zh-CN" altLang="zh-CN" sz="1600" dirty="0" smtClean="0"/>
              <a:t>例如</a:t>
            </a:r>
            <a:r>
              <a:rPr lang="zh-CN" altLang="zh-CN" sz="1600" dirty="0"/>
              <a:t>，民航航空飞行器和民航调度系统、核电站发电和调度、铁路信号控制和调度系统，军用系统等</a:t>
            </a:r>
            <a:r>
              <a:rPr lang="zh-CN" altLang="zh-CN" sz="1600" dirty="0" smtClean="0"/>
              <a:t>，</a:t>
            </a:r>
            <a:endParaRPr lang="en-US" altLang="zh-CN" sz="1600" dirty="0"/>
          </a:p>
          <a:p>
            <a:pPr lvl="2"/>
            <a:r>
              <a:rPr lang="zh-CN" altLang="zh-CN" sz="2000" dirty="0" smtClean="0"/>
              <a:t>必须</a:t>
            </a:r>
            <a:r>
              <a:rPr lang="zh-CN" altLang="zh-CN" sz="2000" dirty="0"/>
              <a:t>提出“能力支持”的合同要求，确保这些系统在任何状态下不会发生大的故障，并能够将故障带来的风险和影响降低到最小范围。</a:t>
            </a:r>
            <a:endParaRPr lang="zh-CN" altLang="en-US" sz="2000" dirty="0"/>
          </a:p>
        </p:txBody>
      </p:sp>
    </p:spTree>
    <p:extLst>
      <p:ext uri="{BB962C8B-B14F-4D97-AF65-F5344CB8AC3E}">
        <p14:creationId xmlns:p14="http://schemas.microsoft.com/office/powerpoint/2010/main" val="730150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smtClean="0"/>
              <a:t>软件支持合同类型</a:t>
            </a:r>
          </a:p>
        </p:txBody>
      </p:sp>
      <p:sp>
        <p:nvSpPr>
          <p:cNvPr id="33795" name="内容占位符 2"/>
          <p:cNvSpPr>
            <a:spLocks noGrp="1"/>
          </p:cNvSpPr>
          <p:nvPr>
            <p:ph idx="1"/>
          </p:nvPr>
        </p:nvSpPr>
        <p:spPr>
          <a:xfrm>
            <a:off x="785813" y="1295400"/>
            <a:ext cx="8205787" cy="5029200"/>
          </a:xfrm>
        </p:spPr>
        <p:txBody>
          <a:bodyPr/>
          <a:lstStyle/>
          <a:p>
            <a:r>
              <a:rPr lang="zh-CN" altLang="en-US" dirty="0" smtClean="0"/>
              <a:t>总之，</a:t>
            </a:r>
            <a:endParaRPr lang="en-US" altLang="zh-CN" dirty="0" smtClean="0"/>
          </a:p>
          <a:p>
            <a:pPr lvl="1"/>
            <a:r>
              <a:rPr lang="zh-CN" altLang="en-US" dirty="0" smtClean="0"/>
              <a:t>一般的软件支持仅仅需满足通常的修改要求。</a:t>
            </a:r>
            <a:endParaRPr lang="en-US" altLang="zh-CN" dirty="0" smtClean="0"/>
          </a:p>
          <a:p>
            <a:pPr lvl="1"/>
            <a:r>
              <a:rPr lang="en-US" altLang="zh-CN" dirty="0" err="1" smtClean="0"/>
              <a:t>CfA</a:t>
            </a:r>
            <a:r>
              <a:rPr lang="zh-CN" altLang="en-US" dirty="0" smtClean="0"/>
              <a:t>要求针对系统规格说明的修改建立相应的可使用性变更的准则。</a:t>
            </a:r>
            <a:endParaRPr lang="en-US" altLang="zh-CN" dirty="0" smtClean="0"/>
          </a:p>
          <a:p>
            <a:pPr lvl="1"/>
            <a:r>
              <a:rPr lang="en-US" altLang="zh-CN" dirty="0" err="1" smtClean="0"/>
              <a:t>CfC</a:t>
            </a:r>
            <a:r>
              <a:rPr lang="zh-CN" altLang="en-US" dirty="0" smtClean="0"/>
              <a:t>则要求软件修改可以满足系统运行需要的不断进化</a:t>
            </a:r>
            <a:r>
              <a:rPr lang="en-US" altLang="zh-CN" dirty="0" smtClean="0"/>
              <a:t>(</a:t>
            </a:r>
            <a:r>
              <a:rPr lang="zh-CN" altLang="en-US" dirty="0" smtClean="0"/>
              <a:t>软件修改和升级</a:t>
            </a:r>
            <a:r>
              <a:rPr lang="en-US" altLang="zh-CN" dirty="0" smtClean="0"/>
              <a:t>)</a:t>
            </a:r>
            <a:r>
              <a:rPr lang="zh-CN" altLang="en-US" dirty="0" smtClean="0"/>
              <a:t>的要求。</a:t>
            </a:r>
          </a:p>
          <a:p>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b="1" smtClean="0"/>
              <a:t>7.6 </a:t>
            </a:r>
            <a:r>
              <a:rPr lang="zh-CN" altLang="en-US" b="1" smtClean="0"/>
              <a:t>独立的软件支持</a:t>
            </a:r>
            <a:endParaRPr lang="zh-CN" altLang="en-US" smtClean="0"/>
          </a:p>
        </p:txBody>
      </p:sp>
      <p:sp>
        <p:nvSpPr>
          <p:cNvPr id="34819" name="内容占位符 2"/>
          <p:cNvSpPr>
            <a:spLocks noGrp="1"/>
          </p:cNvSpPr>
          <p:nvPr>
            <p:ph idx="1"/>
          </p:nvPr>
        </p:nvSpPr>
        <p:spPr/>
        <p:txBody>
          <a:bodyPr/>
          <a:lstStyle/>
          <a:p>
            <a:r>
              <a:rPr lang="en-US" altLang="zh-CN" dirty="0" smtClean="0"/>
              <a:t>7.6.1 </a:t>
            </a:r>
            <a:r>
              <a:rPr lang="zh-CN" altLang="en-US" dirty="0" smtClean="0"/>
              <a:t>独立软件支持的原则</a:t>
            </a:r>
          </a:p>
          <a:p>
            <a:r>
              <a:rPr lang="en-US" altLang="zh-CN" dirty="0" smtClean="0"/>
              <a:t>7.6.2 </a:t>
            </a:r>
            <a:r>
              <a:rPr lang="zh-CN" altLang="en-US" dirty="0" smtClean="0"/>
              <a:t>系统部署前后的支持工作</a:t>
            </a:r>
          </a:p>
          <a:p>
            <a:r>
              <a:rPr lang="en-US" altLang="zh-CN" dirty="0" smtClean="0"/>
              <a:t>7.6.3 </a:t>
            </a:r>
            <a:r>
              <a:rPr lang="zh-CN" altLang="en-US" dirty="0" smtClean="0"/>
              <a:t>采购对支持工作要求</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7.6.1 </a:t>
            </a:r>
            <a:r>
              <a:rPr lang="zh-CN" altLang="en-US" smtClean="0"/>
              <a:t>软件支持的原则</a:t>
            </a:r>
          </a:p>
        </p:txBody>
      </p:sp>
      <p:sp>
        <p:nvSpPr>
          <p:cNvPr id="35843" name="内容占位符 2"/>
          <p:cNvSpPr>
            <a:spLocks noGrp="1"/>
          </p:cNvSpPr>
          <p:nvPr>
            <p:ph idx="1"/>
          </p:nvPr>
        </p:nvSpPr>
        <p:spPr/>
        <p:txBody>
          <a:bodyPr/>
          <a:lstStyle/>
          <a:p>
            <a:r>
              <a:rPr lang="zh-CN" altLang="en-US" sz="2800" dirty="0" smtClean="0"/>
              <a:t>美军方为了更有效地支持其软件的运行和维护工作，在</a:t>
            </a:r>
            <a:r>
              <a:rPr lang="en-US" altLang="zh-CN" sz="2800" dirty="0" smtClean="0"/>
              <a:t>MIL-HDBK-347</a:t>
            </a:r>
            <a:r>
              <a:rPr lang="zh-CN" altLang="en-US" sz="2800" dirty="0" smtClean="0"/>
              <a:t>标准规定：</a:t>
            </a:r>
            <a:endParaRPr lang="en-US" altLang="zh-CN" sz="2800" dirty="0" smtClean="0"/>
          </a:p>
          <a:p>
            <a:r>
              <a:rPr lang="zh-CN" altLang="en-US" sz="2800" dirty="0" smtClean="0"/>
              <a:t>基本的原则：</a:t>
            </a:r>
          </a:p>
          <a:p>
            <a:pPr lvl="1"/>
            <a:r>
              <a:rPr lang="zh-CN" altLang="en-US" sz="2400" dirty="0" smtClean="0"/>
              <a:t>要求软件支持活动必须贯穿于整系统的采购过程。即，从使用方</a:t>
            </a:r>
            <a:r>
              <a:rPr lang="en-US" altLang="zh-CN" sz="2400" dirty="0" smtClean="0"/>
              <a:t>(</a:t>
            </a:r>
            <a:r>
              <a:rPr lang="zh-CN" altLang="en-US" sz="2400" dirty="0" smtClean="0"/>
              <a:t>特别是军方</a:t>
            </a:r>
            <a:r>
              <a:rPr lang="en-US" altLang="zh-CN" sz="2400" dirty="0" smtClean="0"/>
              <a:t>)</a:t>
            </a:r>
            <a:r>
              <a:rPr lang="zh-CN" altLang="en-US" sz="2400" dirty="0" smtClean="0"/>
              <a:t>的系统采购开始，就要考虑和落实未来的支持活动。</a:t>
            </a:r>
          </a:p>
          <a:p>
            <a:pPr lvl="1"/>
            <a:r>
              <a:rPr lang="zh-CN" altLang="en-US" sz="2400" dirty="0" smtClean="0"/>
              <a:t>软件的进化是软件开发周期的后续活动。从软件开发的第一个版本开始，一直在后续版本的软件开发周期中，都要持续地支持；</a:t>
            </a:r>
          </a:p>
          <a:p>
            <a:pPr lvl="1"/>
            <a:r>
              <a:rPr lang="zh-CN" altLang="en-US" sz="2400" dirty="0" smtClean="0"/>
              <a:t>任何软件都需要持续进化，只有通过对软件修改才能实现，才能满足软件的基本需求，以及合理的费效比。</a:t>
            </a:r>
          </a:p>
          <a:p>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独立的支持机构实施软件支持</a:t>
            </a:r>
          </a:p>
        </p:txBody>
      </p:sp>
      <p:sp>
        <p:nvSpPr>
          <p:cNvPr id="36867" name="内容占位符 2"/>
          <p:cNvSpPr>
            <a:spLocks noGrp="1"/>
          </p:cNvSpPr>
          <p:nvPr>
            <p:ph idx="1"/>
          </p:nvPr>
        </p:nvSpPr>
        <p:spPr>
          <a:xfrm>
            <a:off x="866775" y="1106714"/>
            <a:ext cx="8277225" cy="5029200"/>
          </a:xfrm>
        </p:spPr>
        <p:txBody>
          <a:bodyPr/>
          <a:lstStyle/>
          <a:p>
            <a:r>
              <a:rPr lang="zh-CN" altLang="en-US" dirty="0" smtClean="0"/>
              <a:t>独立支持</a:t>
            </a:r>
            <a:r>
              <a:rPr lang="zh-CN" altLang="en-US" dirty="0"/>
              <a:t>机构</a:t>
            </a:r>
            <a:r>
              <a:rPr lang="zh-CN" altLang="en-US" sz="2800" dirty="0" smtClean="0"/>
              <a:t>原则：</a:t>
            </a:r>
          </a:p>
          <a:p>
            <a:pPr lvl="1"/>
            <a:r>
              <a:rPr lang="zh-CN" altLang="en-US" dirty="0" smtClean="0"/>
              <a:t>软件支持活动必须由特定的支持机构</a:t>
            </a:r>
            <a:r>
              <a:rPr lang="en-US" altLang="zh-CN" dirty="0" smtClean="0"/>
              <a:t>(</a:t>
            </a:r>
            <a:r>
              <a:rPr lang="zh-CN" altLang="en-US" dirty="0" smtClean="0"/>
              <a:t>例如，军队的后勤支持部门</a:t>
            </a:r>
            <a:r>
              <a:rPr lang="en-US" altLang="zh-CN" dirty="0" smtClean="0"/>
              <a:t>)</a:t>
            </a:r>
            <a:r>
              <a:rPr lang="zh-CN" altLang="en-US" dirty="0" smtClean="0"/>
              <a:t>负责向采购方的项目经理提出部署后的支持要求。并从费效比的角度出发，要求支持工作随着软件系统的一起移交。</a:t>
            </a:r>
          </a:p>
          <a:p>
            <a:pPr lvl="1"/>
            <a:r>
              <a:rPr lang="zh-CN" altLang="en-US" dirty="0" smtClean="0"/>
              <a:t>对关键计算机资源，要有特定的机构进行支持，以保证支持活动可被审计，并提供快速响应、可控制，连续的和兼容的服务。同时，这些特定机构要识别出军方或政府可控制的软件基线，定义和评估软件质量需求，并进行系统级的测试，以及管理和策划部署后的支持工作。</a:t>
            </a:r>
          </a:p>
          <a:p>
            <a:pPr lvl="1"/>
            <a:r>
              <a:rPr lang="zh-CN" altLang="en-US" dirty="0" smtClean="0"/>
              <a:t>最终用户团体</a:t>
            </a:r>
            <a:r>
              <a:rPr lang="en-US" altLang="zh-CN" dirty="0" smtClean="0"/>
              <a:t>(</a:t>
            </a:r>
            <a:r>
              <a:rPr lang="zh-CN" altLang="en-US" dirty="0" smtClean="0"/>
              <a:t>例如，军队的作战单位</a:t>
            </a:r>
            <a:r>
              <a:rPr lang="en-US" altLang="zh-CN" dirty="0" smtClean="0"/>
              <a:t>)</a:t>
            </a:r>
            <a:r>
              <a:rPr lang="zh-CN" altLang="en-US" dirty="0" smtClean="0"/>
              <a:t>必须能够与独立的支持机构直接交流，识别和隔离软件问题，并合作解决支持问题，而不需要与软件原始开发方交流。</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7.6.2 </a:t>
            </a:r>
            <a:r>
              <a:rPr lang="zh-CN" altLang="en-US" smtClean="0"/>
              <a:t>系统部署前后的支持工作</a:t>
            </a:r>
          </a:p>
        </p:txBody>
      </p:sp>
      <p:sp>
        <p:nvSpPr>
          <p:cNvPr id="37891" name="内容占位符 2"/>
          <p:cNvSpPr>
            <a:spLocks noGrp="1"/>
          </p:cNvSpPr>
          <p:nvPr>
            <p:ph idx="1"/>
          </p:nvPr>
        </p:nvSpPr>
        <p:spPr>
          <a:xfrm>
            <a:off x="1143000" y="1143000"/>
            <a:ext cx="8001000" cy="633413"/>
          </a:xfrm>
        </p:spPr>
        <p:txBody>
          <a:bodyPr/>
          <a:lstStyle/>
          <a:p>
            <a:r>
              <a:rPr lang="zh-CN" altLang="en-US" smtClean="0"/>
              <a:t>软件部署前后的软件支持活动</a:t>
            </a:r>
          </a:p>
        </p:txBody>
      </p:sp>
      <p:pic>
        <p:nvPicPr>
          <p:cNvPr id="37892" name="Picture 1"/>
          <p:cNvPicPr>
            <a:picLocks noChangeAspect="1" noChangeArrowheads="1"/>
          </p:cNvPicPr>
          <p:nvPr/>
        </p:nvPicPr>
        <p:blipFill>
          <a:blip r:embed="rId2"/>
          <a:srcRect/>
          <a:stretch>
            <a:fillRect/>
          </a:stretch>
        </p:blipFill>
        <p:spPr bwMode="auto">
          <a:xfrm>
            <a:off x="1015772" y="2143125"/>
            <a:ext cx="8215312" cy="4071938"/>
          </a:xfrm>
          <a:prstGeom prst="rect">
            <a:avLst/>
          </a:prstGeom>
          <a:noFill/>
          <a:ln w="9525">
            <a:noFill/>
            <a:miter lim="800000"/>
            <a:headEnd/>
            <a:tailEnd/>
          </a:ln>
        </p:spPr>
      </p:pic>
      <p:sp>
        <p:nvSpPr>
          <p:cNvPr id="37893" name="矩形 5"/>
          <p:cNvSpPr>
            <a:spLocks noChangeArrowheads="1"/>
          </p:cNvSpPr>
          <p:nvPr/>
        </p:nvSpPr>
        <p:spPr bwMode="auto">
          <a:xfrm>
            <a:off x="2643188" y="1643063"/>
            <a:ext cx="4083050" cy="461962"/>
          </a:xfrm>
          <a:prstGeom prst="rect">
            <a:avLst/>
          </a:prstGeom>
          <a:noFill/>
          <a:ln w="9525">
            <a:noFill/>
            <a:miter lim="800000"/>
            <a:headEnd/>
            <a:tailEnd/>
          </a:ln>
        </p:spPr>
        <p:txBody>
          <a:bodyPr wrap="none">
            <a:spAutoFit/>
          </a:bodyPr>
          <a:lstStyle/>
          <a:p>
            <a:r>
              <a:rPr lang="en-US" altLang="zh-CN"/>
              <a:t>(</a:t>
            </a:r>
            <a:r>
              <a:rPr lang="zh-CN" altLang="en-US"/>
              <a:t>第一个软件版本开发和移交</a:t>
            </a:r>
            <a:r>
              <a:rPr lang="en-US" altLang="zh-CN"/>
              <a:t>)</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pic>
        <p:nvPicPr>
          <p:cNvPr id="38915" name="Picture 1"/>
          <p:cNvPicPr>
            <a:picLocks noChangeAspect="1" noChangeArrowheads="1"/>
          </p:cNvPicPr>
          <p:nvPr/>
        </p:nvPicPr>
        <p:blipFill>
          <a:blip r:embed="rId2"/>
          <a:srcRect/>
          <a:stretch>
            <a:fillRect/>
          </a:stretch>
        </p:blipFill>
        <p:spPr bwMode="auto">
          <a:xfrm>
            <a:off x="959982" y="1842861"/>
            <a:ext cx="8564562" cy="4000500"/>
          </a:xfrm>
          <a:prstGeom prst="rect">
            <a:avLst/>
          </a:prstGeom>
          <a:noFill/>
          <a:ln w="9525">
            <a:noFill/>
            <a:miter lim="800000"/>
            <a:headEnd/>
            <a:tailEnd/>
          </a:ln>
        </p:spPr>
      </p:pic>
      <p:sp>
        <p:nvSpPr>
          <p:cNvPr id="38916" name="矩形 4"/>
          <p:cNvSpPr>
            <a:spLocks noChangeArrowheads="1"/>
          </p:cNvSpPr>
          <p:nvPr/>
        </p:nvSpPr>
        <p:spPr bwMode="auto">
          <a:xfrm>
            <a:off x="2500313" y="1357313"/>
            <a:ext cx="4083050" cy="461962"/>
          </a:xfrm>
          <a:prstGeom prst="rect">
            <a:avLst/>
          </a:prstGeom>
          <a:noFill/>
          <a:ln w="9525">
            <a:noFill/>
            <a:miter lim="800000"/>
            <a:headEnd/>
            <a:tailEnd/>
          </a:ln>
        </p:spPr>
        <p:txBody>
          <a:bodyPr wrap="none">
            <a:spAutoFit/>
          </a:bodyPr>
          <a:lstStyle/>
          <a:p>
            <a:r>
              <a:rPr lang="en-US" altLang="zh-CN"/>
              <a:t>(</a:t>
            </a:r>
            <a:r>
              <a:rPr lang="zh-CN" altLang="en-US"/>
              <a:t>后续软件版本的开发和进化</a:t>
            </a:r>
            <a:r>
              <a:rPr lang="en-US" altLang="zh-CN"/>
              <a:t>)</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7.6.3 </a:t>
            </a:r>
            <a:r>
              <a:rPr lang="zh-CN" altLang="en-US" smtClean="0"/>
              <a:t>采购对支持工作要求</a:t>
            </a:r>
          </a:p>
        </p:txBody>
      </p:sp>
      <p:sp>
        <p:nvSpPr>
          <p:cNvPr id="39939" name="内容占位符 2"/>
          <p:cNvSpPr>
            <a:spLocks noGrp="1"/>
          </p:cNvSpPr>
          <p:nvPr>
            <p:ph idx="1"/>
          </p:nvPr>
        </p:nvSpPr>
        <p:spPr>
          <a:xfrm>
            <a:off x="928914" y="1295400"/>
            <a:ext cx="8062686" cy="5029200"/>
          </a:xfrm>
        </p:spPr>
        <p:txBody>
          <a:bodyPr/>
          <a:lstStyle/>
          <a:p>
            <a:r>
              <a:rPr lang="zh-CN" altLang="en-US" sz="2400" dirty="0" smtClean="0"/>
              <a:t>在采购过程中，客户方的项目经理角色是至关重要的。</a:t>
            </a:r>
            <a:endParaRPr lang="en-US" altLang="zh-CN" sz="2400" dirty="0" smtClean="0"/>
          </a:p>
          <a:p>
            <a:r>
              <a:rPr lang="zh-CN" altLang="en-US" sz="2400" dirty="0" smtClean="0"/>
              <a:t>除正常的项目采购外，必须采购支持系统，以满足支持未来系统运行的支持团队的工作要求。包括：</a:t>
            </a:r>
            <a:endParaRPr lang="en-US" altLang="zh-CN" sz="2400" dirty="0" smtClean="0"/>
          </a:p>
          <a:p>
            <a:pPr lvl="1"/>
            <a:r>
              <a:rPr lang="zh-CN" altLang="en-US" sz="2400" dirty="0" smtClean="0"/>
              <a:t>定义系统支持概念，经费预算和进度计划，需求确认，规格说明的验证，质量保证，配置管理，准备采购计划、编写工作条款和合同要求，对软件进行独立验证和确认，保密要求，测试和评估，系统支持和后勤分析和策划等工作。</a:t>
            </a:r>
            <a:endParaRPr lang="en-US" altLang="zh-CN" sz="2400" dirty="0" smtClean="0"/>
          </a:p>
          <a:p>
            <a:r>
              <a:rPr lang="zh-CN" altLang="en-US" sz="2400" dirty="0" smtClean="0"/>
              <a:t>客户方的项目经理必须明确地建立和提出足够的资金支持以及综合的后勤支持程序。</a:t>
            </a:r>
            <a:endParaRPr lang="en-US" altLang="zh-CN" sz="2400" dirty="0" smtClean="0"/>
          </a:p>
          <a:p>
            <a:pPr lvl="1"/>
            <a:r>
              <a:rPr lang="zh-CN" altLang="en-US" sz="2000" dirty="0" smtClean="0"/>
              <a:t>为软件开发合同提供全面的需求，包括软件支持活动的资源需求、采购必要的资源以及最终提供支持的需求等，而不仅仅是可运行软件本身的需求。</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214438" y="142875"/>
            <a:ext cx="7772400" cy="877888"/>
          </a:xfrm>
        </p:spPr>
        <p:txBody>
          <a:bodyPr/>
          <a:lstStyle/>
          <a:p>
            <a:r>
              <a:rPr lang="zh-CN" altLang="en-US" smtClean="0"/>
              <a:t>软件系统采购过程的支持活动要求</a:t>
            </a:r>
          </a:p>
        </p:txBody>
      </p:sp>
      <p:pic>
        <p:nvPicPr>
          <p:cNvPr id="40963" name="Picture 2"/>
          <p:cNvPicPr>
            <a:picLocks noChangeAspect="1" noChangeArrowheads="1"/>
          </p:cNvPicPr>
          <p:nvPr/>
        </p:nvPicPr>
        <p:blipFill>
          <a:blip r:embed="rId2"/>
          <a:srcRect/>
          <a:stretch>
            <a:fillRect/>
          </a:stretch>
        </p:blipFill>
        <p:spPr bwMode="auto">
          <a:xfrm>
            <a:off x="940714" y="1357313"/>
            <a:ext cx="8417599" cy="4214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 </a:t>
            </a:r>
            <a:r>
              <a:rPr lang="zh-CN" altLang="en-US" dirty="0" smtClean="0"/>
              <a:t>云计算环境下的维护</a:t>
            </a:r>
            <a:endParaRPr lang="zh-CN" altLang="en-US" dirty="0"/>
          </a:p>
        </p:txBody>
      </p:sp>
      <p:sp>
        <p:nvSpPr>
          <p:cNvPr id="3" name="内容占位符 2"/>
          <p:cNvSpPr>
            <a:spLocks noGrp="1"/>
          </p:cNvSpPr>
          <p:nvPr>
            <p:ph idx="1"/>
          </p:nvPr>
        </p:nvSpPr>
        <p:spPr>
          <a:xfrm>
            <a:off x="881507" y="1632152"/>
            <a:ext cx="4222247" cy="4796397"/>
          </a:xfrm>
        </p:spPr>
        <p:txBody>
          <a:bodyPr/>
          <a:lstStyle/>
          <a:p>
            <a:r>
              <a:rPr lang="zh-CN" altLang="en-US" dirty="0" smtClean="0"/>
              <a:t>云计算环境下，</a:t>
            </a:r>
            <a:endParaRPr lang="en-US" altLang="zh-CN" dirty="0" smtClean="0"/>
          </a:p>
          <a:p>
            <a:pPr lvl="1"/>
            <a:r>
              <a:rPr lang="zh-CN" altLang="en-US" dirty="0" smtClean="0"/>
              <a:t>软件的维护服务工作不仅取决于开发者，也取决于云平台的服务者。</a:t>
            </a:r>
            <a:endParaRPr lang="en-US" altLang="zh-CN" dirty="0" smtClean="0"/>
          </a:p>
          <a:p>
            <a:pPr lvl="1"/>
            <a:r>
              <a:rPr lang="zh-CN" altLang="en-US" dirty="0" smtClean="0"/>
              <a:t>在云平台上，运行的不仅仅是你的系统，还</a:t>
            </a:r>
            <a:r>
              <a:rPr lang="zh-CN" altLang="en-US" dirty="0" smtClean="0"/>
              <a:t>运行着更多</a:t>
            </a:r>
            <a:r>
              <a:rPr lang="zh-CN" altLang="en-US" dirty="0" smtClean="0"/>
              <a:t>客户的系统，也承担着更多开发者的工作。</a:t>
            </a:r>
            <a:endParaRPr lang="en-US" altLang="zh-CN" dirty="0" smtClean="0"/>
          </a:p>
          <a:p>
            <a:pPr lvl="1"/>
            <a:endParaRPr lang="zh-CN" altLang="en-US" dirty="0"/>
          </a:p>
        </p:txBody>
      </p:sp>
      <p:sp>
        <p:nvSpPr>
          <p:cNvPr id="4" name="文本框 3"/>
          <p:cNvSpPr txBox="1"/>
          <p:nvPr/>
        </p:nvSpPr>
        <p:spPr>
          <a:xfrm>
            <a:off x="5392559" y="2084380"/>
            <a:ext cx="3328679" cy="892552"/>
          </a:xfrm>
          <a:prstGeom prst="rect">
            <a:avLst/>
          </a:prstGeom>
          <a:noFill/>
          <a:ln>
            <a:solidFill>
              <a:schemeClr val="tx1"/>
            </a:solidFill>
          </a:ln>
        </p:spPr>
        <p:txBody>
          <a:bodyPr wrap="square" rtlCol="0">
            <a:spAutoFit/>
          </a:bodyPr>
          <a:lstStyle/>
          <a:p>
            <a:pPr algn="ctr"/>
            <a:r>
              <a:rPr lang="en-US" altLang="zh-CN" sz="2000" dirty="0" smtClean="0"/>
              <a:t>Cloud Clients</a:t>
            </a:r>
          </a:p>
          <a:p>
            <a:pPr algn="ctr"/>
            <a:r>
              <a:rPr lang="en-US" altLang="zh-CN" sz="1600" dirty="0" smtClean="0"/>
              <a:t>Web Browser, Mobile App, thin client, terminal emulator,…</a:t>
            </a:r>
            <a:endParaRPr lang="zh-CN" altLang="en-US" sz="1600" dirty="0"/>
          </a:p>
        </p:txBody>
      </p:sp>
      <p:sp>
        <p:nvSpPr>
          <p:cNvPr id="5" name="文本框 4"/>
          <p:cNvSpPr txBox="1"/>
          <p:nvPr/>
        </p:nvSpPr>
        <p:spPr>
          <a:xfrm>
            <a:off x="5332636" y="3584075"/>
            <a:ext cx="3476691" cy="892552"/>
          </a:xfrm>
          <a:prstGeom prst="rect">
            <a:avLst/>
          </a:prstGeom>
          <a:noFill/>
          <a:ln>
            <a:solidFill>
              <a:schemeClr val="tx1"/>
            </a:solidFill>
          </a:ln>
        </p:spPr>
        <p:txBody>
          <a:bodyPr wrap="square" rtlCol="0">
            <a:spAutoFit/>
          </a:bodyPr>
          <a:lstStyle/>
          <a:p>
            <a:pPr algn="ctr"/>
            <a:r>
              <a:rPr lang="en-US" altLang="zh-CN" sz="2000" dirty="0" smtClean="0"/>
              <a:t>SaaS</a:t>
            </a:r>
          </a:p>
          <a:p>
            <a:pPr algn="ctr"/>
            <a:r>
              <a:rPr lang="en-US" altLang="zh-CN" sz="1600" dirty="0" smtClean="0"/>
              <a:t>CRM, Email, virtual desktop, communication, games,…</a:t>
            </a:r>
            <a:endParaRPr lang="zh-CN" altLang="en-US" sz="1600" dirty="0"/>
          </a:p>
        </p:txBody>
      </p:sp>
      <p:sp>
        <p:nvSpPr>
          <p:cNvPr id="6" name="文本框 5"/>
          <p:cNvSpPr txBox="1"/>
          <p:nvPr/>
        </p:nvSpPr>
        <p:spPr>
          <a:xfrm>
            <a:off x="5332636" y="4476253"/>
            <a:ext cx="3476691" cy="892552"/>
          </a:xfrm>
          <a:prstGeom prst="rect">
            <a:avLst/>
          </a:prstGeom>
          <a:noFill/>
          <a:ln>
            <a:solidFill>
              <a:schemeClr val="tx1"/>
            </a:solidFill>
          </a:ln>
        </p:spPr>
        <p:txBody>
          <a:bodyPr wrap="square" rtlCol="0">
            <a:spAutoFit/>
          </a:bodyPr>
          <a:lstStyle/>
          <a:p>
            <a:pPr algn="ctr"/>
            <a:r>
              <a:rPr lang="en-US" altLang="zh-CN" sz="2000" dirty="0"/>
              <a:t>P</a:t>
            </a:r>
            <a:r>
              <a:rPr lang="en-US" altLang="zh-CN" sz="2000" dirty="0" smtClean="0"/>
              <a:t>aaS</a:t>
            </a:r>
          </a:p>
          <a:p>
            <a:pPr algn="ctr"/>
            <a:r>
              <a:rPr lang="en-US" altLang="zh-CN" sz="1600" dirty="0"/>
              <a:t>e</a:t>
            </a:r>
            <a:r>
              <a:rPr lang="en-US" altLang="zh-CN" sz="1600" dirty="0" smtClean="0"/>
              <a:t>xecution runtime, database, web server, development tools,…</a:t>
            </a:r>
            <a:endParaRPr lang="zh-CN" altLang="en-US" sz="1600" dirty="0"/>
          </a:p>
        </p:txBody>
      </p:sp>
      <p:sp>
        <p:nvSpPr>
          <p:cNvPr id="7" name="文本框 6"/>
          <p:cNvSpPr txBox="1"/>
          <p:nvPr/>
        </p:nvSpPr>
        <p:spPr>
          <a:xfrm>
            <a:off x="5332636" y="5368805"/>
            <a:ext cx="3476691" cy="892552"/>
          </a:xfrm>
          <a:prstGeom prst="rect">
            <a:avLst/>
          </a:prstGeom>
          <a:noFill/>
          <a:ln>
            <a:solidFill>
              <a:schemeClr val="tx1"/>
            </a:solidFill>
          </a:ln>
        </p:spPr>
        <p:txBody>
          <a:bodyPr wrap="square" rtlCol="0">
            <a:spAutoFit/>
          </a:bodyPr>
          <a:lstStyle/>
          <a:p>
            <a:pPr algn="ctr"/>
            <a:r>
              <a:rPr lang="en-US" altLang="zh-CN" sz="2000" dirty="0" smtClean="0"/>
              <a:t>IaaS</a:t>
            </a:r>
          </a:p>
          <a:p>
            <a:pPr algn="ctr"/>
            <a:r>
              <a:rPr lang="en-US" altLang="zh-CN" sz="1600" dirty="0" smtClean="0"/>
              <a:t>Virtual machine, server, storage, load</a:t>
            </a:r>
            <a:r>
              <a:rPr lang="en-US" altLang="zh-CN" sz="1600" dirty="0"/>
              <a:t> </a:t>
            </a:r>
            <a:r>
              <a:rPr lang="en-US" altLang="zh-CN" sz="1600" dirty="0" smtClean="0"/>
              <a:t>balance, network,…</a:t>
            </a:r>
            <a:endParaRPr lang="zh-CN" altLang="en-US" sz="1600" dirty="0"/>
          </a:p>
        </p:txBody>
      </p:sp>
      <p:sp>
        <p:nvSpPr>
          <p:cNvPr id="8" name="上下箭头 7"/>
          <p:cNvSpPr/>
          <p:nvPr/>
        </p:nvSpPr>
        <p:spPr bwMode="auto">
          <a:xfrm>
            <a:off x="6897609" y="2989688"/>
            <a:ext cx="295835" cy="594200"/>
          </a:xfrm>
          <a:prstGeom prst="up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6536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a:t>
            </a:r>
            <a:r>
              <a:rPr lang="zh-CN" altLang="en-US" dirty="0" smtClean="0"/>
              <a:t>软件不是一天建成的</a:t>
            </a:r>
            <a:endParaRPr lang="zh-CN" altLang="en-US" dirty="0"/>
          </a:p>
        </p:txBody>
      </p:sp>
      <p:sp>
        <p:nvSpPr>
          <p:cNvPr id="3" name="Rectangle 25"/>
          <p:cNvSpPr>
            <a:spLocks noChangeArrowheads="1"/>
          </p:cNvSpPr>
          <p:nvPr/>
        </p:nvSpPr>
        <p:spPr bwMode="auto">
          <a:xfrm>
            <a:off x="849712" y="1222989"/>
            <a:ext cx="143523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600"/>
          </a:p>
        </p:txBody>
      </p:sp>
      <p:grpSp>
        <p:nvGrpSpPr>
          <p:cNvPr id="4" name="Group 1"/>
          <p:cNvGrpSpPr>
            <a:grpSpLocks noChangeAspect="1"/>
          </p:cNvGrpSpPr>
          <p:nvPr/>
        </p:nvGrpSpPr>
        <p:grpSpPr bwMode="auto">
          <a:xfrm>
            <a:off x="746042" y="1369407"/>
            <a:ext cx="7335651" cy="4742261"/>
            <a:chOff x="2221" y="7430"/>
            <a:chExt cx="7359" cy="4757"/>
          </a:xfrm>
        </p:grpSpPr>
        <p:sp>
          <p:nvSpPr>
            <p:cNvPr id="5" name="AutoShape 24"/>
            <p:cNvSpPr>
              <a:spLocks noChangeAspect="1" noChangeArrowheads="1" noTextEdit="1"/>
            </p:cNvSpPr>
            <p:nvPr/>
          </p:nvSpPr>
          <p:spPr bwMode="auto">
            <a:xfrm>
              <a:off x="2221" y="7513"/>
              <a:ext cx="7179" cy="46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23"/>
            <p:cNvSpPr>
              <a:spLocks noChangeArrowheads="1"/>
            </p:cNvSpPr>
            <p:nvPr/>
          </p:nvSpPr>
          <p:spPr bwMode="auto">
            <a:xfrm>
              <a:off x="2325" y="7757"/>
              <a:ext cx="603" cy="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功能</a:t>
              </a:r>
              <a:r>
                <a:rPr kumimoji="0" lang="en-US" altLang="zh-CN" sz="1600" b="0" i="0" u="none" strike="noStrike" cap="none" normalizeH="0" baseline="0" smtClean="0">
                  <a:ln>
                    <a:noFill/>
                  </a:ln>
                  <a:solidFill>
                    <a:schemeClr val="tx1"/>
                  </a:solidFill>
                  <a:effectLst/>
                  <a:cs typeface="Times New Roman" panose="02020603050405020304" pitchFamily="18" charset="0"/>
                </a:rPr>
                <a:t>\</a:t>
              </a:r>
              <a:r>
                <a:rPr kumimoji="0" lang="zh-CN" altLang="en-US" sz="1600" b="0" i="0" u="none" strike="noStrike" cap="none" normalizeH="0" baseline="0" smtClean="0">
                  <a:ln>
                    <a:noFill/>
                  </a:ln>
                  <a:solidFill>
                    <a:schemeClr val="tx1"/>
                  </a:solidFill>
                  <a:effectLst/>
                  <a:cs typeface="Times New Roman" panose="02020603050405020304" pitchFamily="18" charset="0"/>
                </a:rPr>
                <a:t>性能</a:t>
              </a:r>
              <a:r>
                <a:rPr kumimoji="0" lang="en-US" altLang="zh-CN" sz="1600" b="0" i="0" u="none" strike="noStrike" cap="none" normalizeH="0" baseline="0" smtClean="0">
                  <a:ln>
                    <a:noFill/>
                  </a:ln>
                  <a:solidFill>
                    <a:schemeClr val="tx1"/>
                  </a:solidFill>
                  <a:effectLst/>
                  <a:cs typeface="Times New Roman" panose="02020603050405020304" pitchFamily="18" charset="0"/>
                </a:rPr>
                <a:t>\</a:t>
              </a:r>
              <a:r>
                <a:rPr kumimoji="0" lang="zh-CN" altLang="en-US" sz="1600" b="0" i="0" u="none" strike="noStrike" cap="none" normalizeH="0" baseline="0" smtClean="0">
                  <a:ln>
                    <a:noFill/>
                  </a:ln>
                  <a:solidFill>
                    <a:schemeClr val="tx1"/>
                  </a:solidFill>
                  <a:effectLst/>
                  <a:cs typeface="Times New Roman" panose="02020603050405020304" pitchFamily="18" charset="0"/>
                </a:rPr>
                <a:t>质量</a:t>
              </a: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7" name="Rectangle 22"/>
            <p:cNvSpPr>
              <a:spLocks noChangeArrowheads="1"/>
            </p:cNvSpPr>
            <p:nvPr/>
          </p:nvSpPr>
          <p:spPr bwMode="auto">
            <a:xfrm>
              <a:off x="8519" y="11190"/>
              <a:ext cx="1011"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时间</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Line 21"/>
            <p:cNvSpPr>
              <a:spLocks noChangeShapeType="1"/>
            </p:cNvSpPr>
            <p:nvPr/>
          </p:nvSpPr>
          <p:spPr bwMode="auto">
            <a:xfrm flipV="1">
              <a:off x="2927" y="7435"/>
              <a:ext cx="1" cy="41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Line 20"/>
            <p:cNvSpPr>
              <a:spLocks noChangeShapeType="1"/>
            </p:cNvSpPr>
            <p:nvPr/>
          </p:nvSpPr>
          <p:spPr bwMode="auto">
            <a:xfrm>
              <a:off x="2844" y="11642"/>
              <a:ext cx="648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Line 19"/>
            <p:cNvSpPr>
              <a:spLocks noChangeShapeType="1"/>
            </p:cNvSpPr>
            <p:nvPr/>
          </p:nvSpPr>
          <p:spPr bwMode="auto">
            <a:xfrm flipV="1">
              <a:off x="2928" y="7430"/>
              <a:ext cx="5856" cy="3708"/>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Line 18"/>
            <p:cNvSpPr>
              <a:spLocks noChangeShapeType="1"/>
            </p:cNvSpPr>
            <p:nvPr/>
          </p:nvSpPr>
          <p:spPr bwMode="auto">
            <a:xfrm flipV="1">
              <a:off x="2928" y="10333"/>
              <a:ext cx="1206"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AutoShape 17"/>
            <p:cNvSpPr>
              <a:spLocks noChangeArrowheads="1"/>
            </p:cNvSpPr>
            <p:nvPr/>
          </p:nvSpPr>
          <p:spPr bwMode="auto">
            <a:xfrm>
              <a:off x="3933" y="10977"/>
              <a:ext cx="1425" cy="483"/>
            </a:xfrm>
            <a:prstGeom prst="wedgeRectCallout">
              <a:avLst>
                <a:gd name="adj1" fmla="val -100745"/>
                <a:gd name="adj2" fmla="val 32194"/>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系统建设</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Freeform 16"/>
            <p:cNvSpPr>
              <a:spLocks/>
            </p:cNvSpPr>
            <p:nvPr/>
          </p:nvSpPr>
          <p:spPr bwMode="auto">
            <a:xfrm>
              <a:off x="4134" y="8563"/>
              <a:ext cx="3004" cy="1770"/>
            </a:xfrm>
            <a:custGeom>
              <a:avLst/>
              <a:gdLst>
                <a:gd name="T0" fmla="*/ 0 w 3024"/>
                <a:gd name="T1" fmla="*/ 1770 h 1770"/>
                <a:gd name="T2" fmla="*/ 355 w 3024"/>
                <a:gd name="T3" fmla="*/ 1770 h 1770"/>
                <a:gd name="T4" fmla="*/ 339 w 3024"/>
                <a:gd name="T5" fmla="*/ 1575 h 1770"/>
                <a:gd name="T6" fmla="*/ 729 w 3024"/>
                <a:gd name="T7" fmla="*/ 1545 h 1770"/>
                <a:gd name="T8" fmla="*/ 714 w 3024"/>
                <a:gd name="T9" fmla="*/ 1320 h 1770"/>
                <a:gd name="T10" fmla="*/ 1134 w 3024"/>
                <a:gd name="T11" fmla="*/ 1290 h 1770"/>
                <a:gd name="T12" fmla="*/ 1149 w 3024"/>
                <a:gd name="T13" fmla="*/ 1080 h 1770"/>
                <a:gd name="T14" fmla="*/ 1584 w 3024"/>
                <a:gd name="T15" fmla="*/ 1065 h 1770"/>
                <a:gd name="T16" fmla="*/ 2079 w 3024"/>
                <a:gd name="T17" fmla="*/ 510 h 1770"/>
                <a:gd name="T18" fmla="*/ 2514 w 3024"/>
                <a:gd name="T19" fmla="*/ 495 h 1770"/>
                <a:gd name="T20" fmla="*/ 2514 w 3024"/>
                <a:gd name="T21" fmla="*/ 165 h 1770"/>
                <a:gd name="T22" fmla="*/ 2844 w 3024"/>
                <a:gd name="T23" fmla="*/ 135 h 1770"/>
                <a:gd name="T24" fmla="*/ 2844 w 3024"/>
                <a:gd name="T25" fmla="*/ 15 h 1770"/>
                <a:gd name="T26" fmla="*/ 2994 w 3024"/>
                <a:gd name="T27" fmla="*/ 0 h 1770"/>
                <a:gd name="T28" fmla="*/ 3024 w 3024"/>
                <a:gd name="T29" fmla="*/ 675 h 1770"/>
                <a:gd name="connsiteX0" fmla="*/ 0 w 9933"/>
                <a:gd name="connsiteY0" fmla="*/ 10000 h 10000"/>
                <a:gd name="connsiteX1" fmla="*/ 1174 w 9933"/>
                <a:gd name="connsiteY1" fmla="*/ 10000 h 10000"/>
                <a:gd name="connsiteX2" fmla="*/ 1121 w 9933"/>
                <a:gd name="connsiteY2" fmla="*/ 8898 h 10000"/>
                <a:gd name="connsiteX3" fmla="*/ 2411 w 9933"/>
                <a:gd name="connsiteY3" fmla="*/ 8729 h 10000"/>
                <a:gd name="connsiteX4" fmla="*/ 2361 w 9933"/>
                <a:gd name="connsiteY4" fmla="*/ 7458 h 10000"/>
                <a:gd name="connsiteX5" fmla="*/ 3750 w 9933"/>
                <a:gd name="connsiteY5" fmla="*/ 7288 h 10000"/>
                <a:gd name="connsiteX6" fmla="*/ 3800 w 9933"/>
                <a:gd name="connsiteY6" fmla="*/ 6102 h 10000"/>
                <a:gd name="connsiteX7" fmla="*/ 5238 w 9933"/>
                <a:gd name="connsiteY7" fmla="*/ 6017 h 10000"/>
                <a:gd name="connsiteX8" fmla="*/ 6875 w 9933"/>
                <a:gd name="connsiteY8" fmla="*/ 2881 h 10000"/>
                <a:gd name="connsiteX9" fmla="*/ 8313 w 9933"/>
                <a:gd name="connsiteY9" fmla="*/ 2797 h 10000"/>
                <a:gd name="connsiteX10" fmla="*/ 8313 w 9933"/>
                <a:gd name="connsiteY10" fmla="*/ 932 h 10000"/>
                <a:gd name="connsiteX11" fmla="*/ 9405 w 9933"/>
                <a:gd name="connsiteY11" fmla="*/ 763 h 10000"/>
                <a:gd name="connsiteX12" fmla="*/ 9405 w 9933"/>
                <a:gd name="connsiteY12" fmla="*/ 85 h 10000"/>
                <a:gd name="connsiteX13" fmla="*/ 9901 w 9933"/>
                <a:gd name="connsiteY13" fmla="*/ 0 h 10000"/>
                <a:gd name="connsiteX14" fmla="*/ 9933 w 9933"/>
                <a:gd name="connsiteY14" fmla="*/ 373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33" h="10000">
                  <a:moveTo>
                    <a:pt x="0" y="10000"/>
                  </a:moveTo>
                  <a:lnTo>
                    <a:pt x="1174" y="10000"/>
                  </a:lnTo>
                  <a:cubicBezTo>
                    <a:pt x="1156" y="9633"/>
                    <a:pt x="1139" y="9265"/>
                    <a:pt x="1121" y="8898"/>
                  </a:cubicBezTo>
                  <a:lnTo>
                    <a:pt x="2411" y="8729"/>
                  </a:lnTo>
                  <a:cubicBezTo>
                    <a:pt x="2394" y="8305"/>
                    <a:pt x="2378" y="7882"/>
                    <a:pt x="2361" y="7458"/>
                  </a:cubicBezTo>
                  <a:lnTo>
                    <a:pt x="3750" y="7288"/>
                  </a:lnTo>
                  <a:cubicBezTo>
                    <a:pt x="3767" y="6893"/>
                    <a:pt x="3783" y="6497"/>
                    <a:pt x="3800" y="6102"/>
                  </a:cubicBezTo>
                  <a:lnTo>
                    <a:pt x="5238" y="6017"/>
                  </a:lnTo>
                  <a:lnTo>
                    <a:pt x="6875" y="2881"/>
                  </a:lnTo>
                  <a:lnTo>
                    <a:pt x="8313" y="2797"/>
                  </a:lnTo>
                  <a:lnTo>
                    <a:pt x="8313" y="932"/>
                  </a:lnTo>
                  <a:lnTo>
                    <a:pt x="9405" y="763"/>
                  </a:lnTo>
                  <a:lnTo>
                    <a:pt x="9405" y="85"/>
                  </a:lnTo>
                  <a:lnTo>
                    <a:pt x="9901" y="0"/>
                  </a:lnTo>
                  <a:cubicBezTo>
                    <a:pt x="9934" y="1271"/>
                    <a:pt x="9900" y="2467"/>
                    <a:pt x="9933" y="3738"/>
                  </a:cubicBezTo>
                </a:path>
              </a:pathLst>
            </a:cu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15"/>
            <p:cNvSpPr>
              <a:spLocks/>
            </p:cNvSpPr>
            <p:nvPr/>
          </p:nvSpPr>
          <p:spPr bwMode="auto">
            <a:xfrm>
              <a:off x="5943" y="7588"/>
              <a:ext cx="2880" cy="4033"/>
            </a:xfrm>
            <a:custGeom>
              <a:avLst/>
              <a:gdLst>
                <a:gd name="T0" fmla="*/ 0 w 2880"/>
                <a:gd name="T1" fmla="*/ 4033 h 4033"/>
                <a:gd name="T2" fmla="*/ 1785 w 2880"/>
                <a:gd name="T3" fmla="*/ 450 h 4033"/>
                <a:gd name="T4" fmla="*/ 2055 w 2880"/>
                <a:gd name="T5" fmla="*/ 435 h 4033"/>
                <a:gd name="T6" fmla="*/ 2055 w 2880"/>
                <a:gd name="T7" fmla="*/ 225 h 4033"/>
                <a:gd name="T8" fmla="*/ 2445 w 2880"/>
                <a:gd name="T9" fmla="*/ 225 h 4033"/>
                <a:gd name="T10" fmla="*/ 2445 w 2880"/>
                <a:gd name="T11" fmla="*/ 15 h 4033"/>
                <a:gd name="T12" fmla="*/ 2880 w 2880"/>
                <a:gd name="T13" fmla="*/ 0 h 4033"/>
              </a:gdLst>
              <a:ahLst/>
              <a:cxnLst>
                <a:cxn ang="0">
                  <a:pos x="T0" y="T1"/>
                </a:cxn>
                <a:cxn ang="0">
                  <a:pos x="T2" y="T3"/>
                </a:cxn>
                <a:cxn ang="0">
                  <a:pos x="T4" y="T5"/>
                </a:cxn>
                <a:cxn ang="0">
                  <a:pos x="T6" y="T7"/>
                </a:cxn>
                <a:cxn ang="0">
                  <a:pos x="T8" y="T9"/>
                </a:cxn>
                <a:cxn ang="0">
                  <a:pos x="T10" y="T11"/>
                </a:cxn>
                <a:cxn ang="0">
                  <a:pos x="T12" y="T13"/>
                </a:cxn>
              </a:cxnLst>
              <a:rect l="0" t="0" r="r" b="b"/>
              <a:pathLst>
                <a:path w="2880" h="4033">
                  <a:moveTo>
                    <a:pt x="0" y="4033"/>
                  </a:moveTo>
                  <a:lnTo>
                    <a:pt x="1785" y="450"/>
                  </a:lnTo>
                  <a:lnTo>
                    <a:pt x="2055" y="435"/>
                  </a:lnTo>
                  <a:lnTo>
                    <a:pt x="2055" y="225"/>
                  </a:lnTo>
                  <a:lnTo>
                    <a:pt x="2445" y="225"/>
                  </a:lnTo>
                  <a:lnTo>
                    <a:pt x="2445" y="15"/>
                  </a:lnTo>
                  <a:lnTo>
                    <a:pt x="2880" y="0"/>
                  </a:lnTo>
                </a:path>
              </a:pathLst>
            </a:cu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Oval 14"/>
            <p:cNvSpPr>
              <a:spLocks noChangeArrowheads="1"/>
            </p:cNvSpPr>
            <p:nvPr/>
          </p:nvSpPr>
          <p:spPr bwMode="auto">
            <a:xfrm rot="-2033218">
              <a:off x="3950" y="9584"/>
              <a:ext cx="2010" cy="644"/>
            </a:xfrm>
            <a:prstGeom prst="ellipse">
              <a:avLst/>
            </a:prstGeom>
            <a:noFill/>
            <a:ln w="9525">
              <a:solidFill>
                <a:srgbClr val="000000"/>
              </a:solidFill>
              <a:prstDash val="sysDot"/>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Oval 13"/>
            <p:cNvSpPr>
              <a:spLocks noChangeArrowheads="1"/>
            </p:cNvSpPr>
            <p:nvPr/>
          </p:nvSpPr>
          <p:spPr bwMode="auto">
            <a:xfrm rot="-2033218">
              <a:off x="6044" y="8574"/>
              <a:ext cx="1313" cy="489"/>
            </a:xfrm>
            <a:prstGeom prst="ellipse">
              <a:avLst/>
            </a:prstGeom>
            <a:noFill/>
            <a:ln w="9525">
              <a:solidFill>
                <a:srgbClr val="000000"/>
              </a:solidFill>
              <a:prstDash val="sysDot"/>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AutoShape 12"/>
            <p:cNvSpPr>
              <a:spLocks noChangeArrowheads="1"/>
            </p:cNvSpPr>
            <p:nvPr/>
          </p:nvSpPr>
          <p:spPr bwMode="auto">
            <a:xfrm>
              <a:off x="4419" y="7756"/>
              <a:ext cx="2064" cy="483"/>
            </a:xfrm>
            <a:prstGeom prst="wedgeRectCallout">
              <a:avLst>
                <a:gd name="adj1" fmla="val 59329"/>
                <a:gd name="adj2" fmla="val 10362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第二个维护阶段</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AutoShape 11"/>
            <p:cNvSpPr>
              <a:spLocks noChangeArrowheads="1"/>
            </p:cNvSpPr>
            <p:nvPr/>
          </p:nvSpPr>
          <p:spPr bwMode="auto">
            <a:xfrm>
              <a:off x="3511" y="8676"/>
              <a:ext cx="1439" cy="483"/>
            </a:xfrm>
            <a:prstGeom prst="wedgeRectCallout">
              <a:avLst>
                <a:gd name="adj1" fmla="val 45773"/>
                <a:gd name="adj2" fmla="val 136958"/>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维护阶段</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Text Box 10"/>
            <p:cNvSpPr txBox="1">
              <a:spLocks noChangeArrowheads="1"/>
            </p:cNvSpPr>
            <p:nvPr/>
          </p:nvSpPr>
          <p:spPr bwMode="auto">
            <a:xfrm>
              <a:off x="3470" y="11608"/>
              <a:ext cx="1681" cy="46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第一代系统</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0" name="Line 9"/>
            <p:cNvSpPr>
              <a:spLocks noChangeShapeType="1"/>
            </p:cNvSpPr>
            <p:nvPr/>
          </p:nvSpPr>
          <p:spPr bwMode="auto">
            <a:xfrm>
              <a:off x="2928" y="11621"/>
              <a:ext cx="0" cy="3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8"/>
            <p:cNvSpPr>
              <a:spLocks noChangeShapeType="1"/>
            </p:cNvSpPr>
            <p:nvPr/>
          </p:nvSpPr>
          <p:spPr bwMode="auto">
            <a:xfrm>
              <a:off x="5943" y="11621"/>
              <a:ext cx="0" cy="3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7"/>
            <p:cNvSpPr txBox="1">
              <a:spLocks noChangeArrowheads="1"/>
            </p:cNvSpPr>
            <p:nvPr/>
          </p:nvSpPr>
          <p:spPr bwMode="auto">
            <a:xfrm>
              <a:off x="7378" y="11621"/>
              <a:ext cx="1681" cy="46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第二代系统</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 name="AutoShape 6"/>
            <p:cNvSpPr>
              <a:spLocks noChangeArrowheads="1"/>
            </p:cNvSpPr>
            <p:nvPr/>
          </p:nvSpPr>
          <p:spPr bwMode="auto">
            <a:xfrm>
              <a:off x="7953" y="8158"/>
              <a:ext cx="1627" cy="676"/>
            </a:xfrm>
            <a:prstGeom prst="wedgeRectCallout">
              <a:avLst>
                <a:gd name="adj1" fmla="val -30088"/>
                <a:gd name="adj2" fmla="val -8668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第二个代系统的维护阶段</a:t>
              </a:r>
              <a:endParaRPr kumimoji="0" lang="zh-CN" altLang="zh-CN" sz="1600" b="0" i="0" u="none" strike="noStrike" cap="none" normalizeH="0" baseline="0" dirty="0" smtClean="0">
                <a:ln>
                  <a:noFill/>
                </a:ln>
                <a:solidFill>
                  <a:schemeClr val="tx1"/>
                </a:solidFill>
                <a:effectLst/>
              </a:endParaRPr>
            </a:p>
          </p:txBody>
        </p:sp>
        <p:sp>
          <p:nvSpPr>
            <p:cNvPr id="24" name="AutoShape 5"/>
            <p:cNvSpPr>
              <a:spLocks noChangeArrowheads="1"/>
            </p:cNvSpPr>
            <p:nvPr/>
          </p:nvSpPr>
          <p:spPr bwMode="auto">
            <a:xfrm>
              <a:off x="5020" y="10172"/>
              <a:ext cx="1379" cy="623"/>
            </a:xfrm>
            <a:prstGeom prst="wedgeEllipseCallout">
              <a:avLst>
                <a:gd name="adj1" fmla="val 17968"/>
                <a:gd name="adj2" fmla="val -176498"/>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现代化改造</a:t>
              </a:r>
              <a:endParaRPr kumimoji="0" lang="zh-CN" altLang="zh-CN" sz="1600" b="0" i="0" u="none" strike="noStrike" cap="none" normalizeH="0" baseline="0" dirty="0" smtClean="0">
                <a:ln>
                  <a:noFill/>
                </a:ln>
                <a:solidFill>
                  <a:schemeClr val="tx1"/>
                </a:solidFill>
                <a:effectLst/>
              </a:endParaRPr>
            </a:p>
          </p:txBody>
        </p:sp>
        <p:sp>
          <p:nvSpPr>
            <p:cNvPr id="25" name="Line 4"/>
            <p:cNvSpPr>
              <a:spLocks noChangeShapeType="1"/>
            </p:cNvSpPr>
            <p:nvPr/>
          </p:nvSpPr>
          <p:spPr bwMode="auto">
            <a:xfrm flipV="1">
              <a:off x="7149" y="9031"/>
              <a:ext cx="577" cy="1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3"/>
            <p:cNvSpPr>
              <a:spLocks noChangeShapeType="1"/>
            </p:cNvSpPr>
            <p:nvPr/>
          </p:nvSpPr>
          <p:spPr bwMode="auto">
            <a:xfrm>
              <a:off x="7726" y="8010"/>
              <a:ext cx="35" cy="10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AutoShape 2"/>
            <p:cNvSpPr>
              <a:spLocks noChangeArrowheads="1"/>
            </p:cNvSpPr>
            <p:nvPr/>
          </p:nvSpPr>
          <p:spPr bwMode="auto">
            <a:xfrm>
              <a:off x="7149" y="9607"/>
              <a:ext cx="1756" cy="404"/>
            </a:xfrm>
            <a:prstGeom prst="wedgeRectCallout">
              <a:avLst>
                <a:gd name="adj1" fmla="val -37421"/>
                <a:gd name="adj2" fmla="val -17450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cs typeface="Times New Roman" panose="02020603050405020304" pitchFamily="18" charset="0"/>
                </a:rPr>
                <a:t>产品</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r>
                <a:rPr kumimoji="0" lang="zh-CN" altLang="zh-CN" sz="1600" b="0" i="0" u="none" strike="noStrike" cap="none" normalizeH="0" baseline="0" dirty="0" smtClean="0">
                  <a:ln>
                    <a:noFill/>
                  </a:ln>
                  <a:solidFill>
                    <a:schemeClr val="tx1"/>
                  </a:solidFill>
                  <a:effectLst/>
                  <a:cs typeface="Times New Roman" panose="02020603050405020304" pitchFamily="18" charset="0"/>
                </a:rPr>
                <a:t>系统替换</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344559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应用软件系统的</a:t>
            </a:r>
            <a:r>
              <a:rPr lang="zh-CN" altLang="en-US" dirty="0" smtClean="0"/>
              <a:t>维护变得简单</a:t>
            </a:r>
            <a:endParaRPr lang="zh-CN" altLang="en-US" dirty="0"/>
          </a:p>
        </p:txBody>
      </p:sp>
      <p:sp>
        <p:nvSpPr>
          <p:cNvPr id="3" name="内容占位符 2"/>
          <p:cNvSpPr>
            <a:spLocks noGrp="1"/>
          </p:cNvSpPr>
          <p:nvPr>
            <p:ph idx="1"/>
          </p:nvPr>
        </p:nvSpPr>
        <p:spPr/>
        <p:txBody>
          <a:bodyPr/>
          <a:lstStyle/>
          <a:p>
            <a:r>
              <a:rPr lang="zh-CN" altLang="en-US" dirty="0" smtClean="0"/>
              <a:t>云计算，改变了应用软件系统的维护，因为：</a:t>
            </a:r>
            <a:endParaRPr lang="en-US" altLang="zh-CN" dirty="0" smtClean="0"/>
          </a:p>
          <a:p>
            <a:pPr lvl="1"/>
            <a:r>
              <a:rPr lang="zh-CN" altLang="en-US" sz="2000" dirty="0"/>
              <a:t>一个系统的硬件基础设施是云服务商提供的，降低了多个系统开发者和运行管理者的维护成本。</a:t>
            </a:r>
            <a:endParaRPr lang="en-US" altLang="zh-CN" sz="2000" dirty="0"/>
          </a:p>
          <a:p>
            <a:pPr lvl="1"/>
            <a:r>
              <a:rPr lang="zh-CN" altLang="en-US" sz="2000" dirty="0" smtClean="0"/>
              <a:t>不需要再每个客户端机器</a:t>
            </a:r>
            <a:r>
              <a:rPr lang="en-US" altLang="zh-CN" sz="2000" dirty="0" smtClean="0"/>
              <a:t>(</a:t>
            </a:r>
            <a:r>
              <a:rPr lang="zh-CN" altLang="en-US" sz="2000" dirty="0" smtClean="0"/>
              <a:t>地理位置不同、旅行中</a:t>
            </a:r>
            <a:r>
              <a:rPr lang="zh-CN" altLang="en-US" sz="2000" dirty="0"/>
              <a:t>等</a:t>
            </a:r>
            <a:r>
              <a:rPr lang="en-US" altLang="zh-CN" sz="2000" dirty="0" smtClean="0"/>
              <a:t>)</a:t>
            </a:r>
            <a:r>
              <a:rPr lang="zh-CN" altLang="en-US" sz="2000" dirty="0" smtClean="0"/>
              <a:t>上安装软件</a:t>
            </a:r>
            <a:endParaRPr lang="en-US" altLang="zh-CN" sz="2000" dirty="0" smtClean="0"/>
          </a:p>
          <a:p>
            <a:pPr lvl="1"/>
            <a:r>
              <a:rPr lang="zh-CN" altLang="en-US" sz="2000" dirty="0" smtClean="0"/>
              <a:t>一</a:t>
            </a:r>
            <a:r>
              <a:rPr lang="zh-CN" altLang="en-US" sz="2000" dirty="0"/>
              <a:t>个软件系统的基础部件是云服务商提供的，因此，降低了多个应用软件开发者的维护成本。</a:t>
            </a:r>
            <a:endParaRPr lang="en-US" altLang="zh-CN" sz="2000" dirty="0"/>
          </a:p>
          <a:p>
            <a:pPr lvl="1"/>
            <a:r>
              <a:rPr lang="zh-CN" altLang="en-US" sz="2000" dirty="0"/>
              <a:t>但是，如果云端的软件基础部件故障引起的应用软件错误，</a:t>
            </a:r>
            <a:r>
              <a:rPr lang="zh-CN" altLang="en-US" sz="2000" dirty="0" smtClean="0"/>
              <a:t>应用软件开发</a:t>
            </a:r>
            <a:r>
              <a:rPr lang="zh-CN" altLang="en-US" sz="2000" dirty="0"/>
              <a:t>者无法维护和修改</a:t>
            </a:r>
            <a:r>
              <a:rPr lang="zh-CN" altLang="en-US" sz="2000" dirty="0" smtClean="0"/>
              <a:t>。</a:t>
            </a:r>
            <a:endParaRPr lang="en-US" altLang="zh-CN" sz="2000" dirty="0" smtClean="0"/>
          </a:p>
          <a:p>
            <a:pPr lvl="2"/>
            <a:r>
              <a:rPr lang="zh-CN" altLang="en-US" sz="1600" b="1" i="1" dirty="0" smtClean="0"/>
              <a:t>有时</a:t>
            </a:r>
            <a:r>
              <a:rPr lang="zh-CN" altLang="en-US" sz="1600" b="1" i="1" dirty="0"/>
              <a:t>，很难判断是应用系统还是</a:t>
            </a:r>
            <a:r>
              <a:rPr lang="zh-CN" altLang="en-US" sz="1600" b="1" i="1" dirty="0" smtClean="0"/>
              <a:t>云服务的</a:t>
            </a:r>
            <a:r>
              <a:rPr lang="zh-CN" altLang="en-US" sz="1600" b="1" i="1" dirty="0"/>
              <a:t>错误。</a:t>
            </a:r>
            <a:endParaRPr lang="en-US" altLang="zh-CN" sz="1600" b="1" i="1" dirty="0"/>
          </a:p>
          <a:p>
            <a:pPr lvl="1"/>
            <a:r>
              <a:rPr lang="zh-CN" altLang="en-US" sz="2000" dirty="0"/>
              <a:t>云服务改变了硬件</a:t>
            </a:r>
            <a:r>
              <a:rPr lang="en-US" altLang="zh-CN" sz="2000" dirty="0"/>
              <a:t>/</a:t>
            </a:r>
            <a:r>
              <a:rPr lang="zh-CN" altLang="en-US" sz="2000" dirty="0"/>
              <a:t>软件维护的成本分摊模式、以及维护人员工作量分配</a:t>
            </a:r>
            <a:r>
              <a:rPr lang="en-US" altLang="zh-CN" sz="2000" dirty="0"/>
              <a:t>——</a:t>
            </a:r>
            <a:r>
              <a:rPr lang="zh-CN" altLang="en-US" sz="2000" dirty="0"/>
              <a:t>降低应用软件开发和运维方的成本，可以使得总</a:t>
            </a:r>
            <a:r>
              <a:rPr lang="zh-CN" altLang="en-US" sz="2000" dirty="0" smtClean="0"/>
              <a:t>成本降低。</a:t>
            </a:r>
            <a:endParaRPr lang="en-US" altLang="zh-CN" sz="2000" dirty="0" smtClean="0"/>
          </a:p>
          <a:p>
            <a:pPr lvl="2"/>
            <a:r>
              <a:rPr lang="zh-CN" altLang="en-US" sz="1600" dirty="0" smtClean="0"/>
              <a:t>云</a:t>
            </a:r>
            <a:r>
              <a:rPr lang="zh-CN" altLang="en-US" sz="1600" dirty="0"/>
              <a:t>的使用者越</a:t>
            </a:r>
            <a:r>
              <a:rPr lang="zh-CN" altLang="en-US" sz="1600" dirty="0" smtClean="0"/>
              <a:t>多，分摊的成本越少</a:t>
            </a:r>
            <a:r>
              <a:rPr lang="en-US" altLang="zh-CN" sz="1600" dirty="0" smtClean="0"/>
              <a:t> </a:t>
            </a:r>
            <a:endParaRPr lang="en-US" altLang="zh-CN" sz="1600" dirty="0"/>
          </a:p>
        </p:txBody>
      </p:sp>
    </p:spTree>
    <p:extLst>
      <p:ext uri="{BB962C8B-B14F-4D97-AF65-F5344CB8AC3E}">
        <p14:creationId xmlns:p14="http://schemas.microsoft.com/office/powerpoint/2010/main" val="355770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数据保密和私密的维护</a:t>
            </a:r>
            <a:endParaRPr lang="zh-CN" altLang="en-US" dirty="0"/>
          </a:p>
        </p:txBody>
      </p:sp>
      <p:sp>
        <p:nvSpPr>
          <p:cNvPr id="3" name="内容占位符 2"/>
          <p:cNvSpPr>
            <a:spLocks noGrp="1"/>
          </p:cNvSpPr>
          <p:nvPr>
            <p:ph idx="1"/>
          </p:nvPr>
        </p:nvSpPr>
        <p:spPr/>
        <p:txBody>
          <a:bodyPr/>
          <a:lstStyle/>
          <a:p>
            <a:r>
              <a:rPr lang="zh-CN" altLang="en-US" dirty="0" smtClean="0"/>
              <a:t>由于用户数据也放在云端，云服务商随时可以取得数据，并可以</a:t>
            </a:r>
            <a:r>
              <a:rPr lang="en-US" altLang="zh-CN" dirty="0" smtClean="0"/>
              <a:t>(</a:t>
            </a:r>
            <a:r>
              <a:rPr lang="zh-CN" altLang="en-US" dirty="0" smtClean="0"/>
              <a:t>可能</a:t>
            </a:r>
            <a:r>
              <a:rPr lang="en-US" altLang="zh-CN" dirty="0" smtClean="0"/>
              <a:t>)</a:t>
            </a:r>
            <a:r>
              <a:rPr lang="zh-CN" altLang="en-US" dirty="0" smtClean="0"/>
              <a:t>修改你的数据。你的密安性和私密性</a:t>
            </a:r>
            <a:r>
              <a:rPr lang="en-US" altLang="zh-CN" dirty="0"/>
              <a:t>(privacy)</a:t>
            </a:r>
            <a:r>
              <a:rPr lang="zh-CN" altLang="en-US" dirty="0" smtClean="0"/>
              <a:t>会被破坏。</a:t>
            </a:r>
            <a:endParaRPr lang="en-US" altLang="zh-CN" dirty="0" smtClean="0"/>
          </a:p>
          <a:p>
            <a:r>
              <a:rPr lang="zh-CN" altLang="en-US" dirty="0" smtClean="0"/>
              <a:t>因此，应用软件开发者和维护者要：</a:t>
            </a:r>
            <a:endParaRPr lang="en-US" altLang="zh-CN" dirty="0" smtClean="0"/>
          </a:p>
          <a:p>
            <a:pPr lvl="1"/>
            <a:r>
              <a:rPr lang="zh-CN" altLang="en-US" dirty="0" smtClean="0"/>
              <a:t>要求云服务者提供担保；</a:t>
            </a:r>
            <a:endParaRPr lang="en-US" altLang="zh-CN" dirty="0" smtClean="0"/>
          </a:p>
          <a:p>
            <a:pPr lvl="1"/>
            <a:r>
              <a:rPr lang="zh-CN" altLang="en-US" dirty="0" smtClean="0"/>
              <a:t>随时维护你的数据，例如，</a:t>
            </a:r>
            <a:endParaRPr lang="en-US" altLang="zh-CN" dirty="0" smtClean="0"/>
          </a:p>
          <a:p>
            <a:pPr lvl="2"/>
            <a:r>
              <a:rPr lang="zh-CN" altLang="en-US" dirty="0" smtClean="0"/>
              <a:t>及时备份重要数据</a:t>
            </a:r>
            <a:endParaRPr lang="en-US" altLang="zh-CN" dirty="0" smtClean="0"/>
          </a:p>
          <a:p>
            <a:pPr lvl="2"/>
            <a:r>
              <a:rPr lang="zh-CN" altLang="en-US" dirty="0" smtClean="0"/>
              <a:t>删除敏感数据</a:t>
            </a:r>
            <a:endParaRPr lang="en-US" altLang="zh-CN" dirty="0"/>
          </a:p>
          <a:p>
            <a:pPr lvl="2"/>
            <a:r>
              <a:rPr lang="zh-CN" altLang="en-US" dirty="0" smtClean="0"/>
              <a:t>随时改变加密数据</a:t>
            </a:r>
            <a:r>
              <a:rPr lang="zh-CN" altLang="en-US" dirty="0"/>
              <a:t>方法</a:t>
            </a:r>
            <a:endParaRPr lang="en-US" altLang="zh-CN" dirty="0"/>
          </a:p>
          <a:p>
            <a:pPr lvl="2"/>
            <a:endParaRPr lang="en-US" altLang="zh-CN" dirty="0"/>
          </a:p>
          <a:p>
            <a:pPr lvl="1"/>
            <a:endParaRPr lang="en-US" altLang="zh-CN" dirty="0" smtClean="0"/>
          </a:p>
          <a:p>
            <a:endParaRPr lang="en-US" altLang="zh-CN" dirty="0" smtClean="0"/>
          </a:p>
        </p:txBody>
      </p:sp>
    </p:spTree>
    <p:extLst>
      <p:ext uri="{BB962C8B-B14F-4D97-AF65-F5344CB8AC3E}">
        <p14:creationId xmlns:p14="http://schemas.microsoft.com/office/powerpoint/2010/main" val="3078596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预防被进攻</a:t>
            </a:r>
            <a:endParaRPr lang="zh-CN" altLang="en-US" dirty="0"/>
          </a:p>
        </p:txBody>
      </p:sp>
      <p:sp>
        <p:nvSpPr>
          <p:cNvPr id="3" name="内容占位符 2"/>
          <p:cNvSpPr>
            <a:spLocks noGrp="1"/>
          </p:cNvSpPr>
          <p:nvPr>
            <p:ph idx="1"/>
          </p:nvPr>
        </p:nvSpPr>
        <p:spPr/>
        <p:txBody>
          <a:bodyPr/>
          <a:lstStyle/>
          <a:p>
            <a:r>
              <a:rPr lang="zh-CN" altLang="en-US" dirty="0" smtClean="0"/>
              <a:t>由于云端上，有成千上万个公司的信息，黑客更愿意</a:t>
            </a:r>
            <a:r>
              <a:rPr lang="zh-CN" altLang="en-US" dirty="0"/>
              <a:t>一次</a:t>
            </a:r>
            <a:r>
              <a:rPr lang="zh-CN" altLang="en-US" dirty="0" smtClean="0"/>
              <a:t>攻击就获取这些巨量信息。</a:t>
            </a:r>
            <a:endParaRPr lang="en-US" altLang="zh-CN" dirty="0" smtClean="0"/>
          </a:p>
          <a:p>
            <a:pPr lvl="1"/>
            <a:r>
              <a:rPr lang="zh-CN" altLang="en-US" dirty="0" smtClean="0"/>
              <a:t>例如，</a:t>
            </a:r>
            <a:r>
              <a:rPr lang="en-US" altLang="zh-CN" dirty="0"/>
              <a:t> October </a:t>
            </a:r>
            <a:r>
              <a:rPr lang="en-US" altLang="zh-CN" dirty="0" smtClean="0"/>
              <a:t>2014</a:t>
            </a:r>
            <a:r>
              <a:rPr lang="zh-CN" altLang="en-US" dirty="0" smtClean="0"/>
              <a:t>，</a:t>
            </a:r>
            <a:r>
              <a:rPr lang="en-US" altLang="zh-CN" dirty="0"/>
              <a:t> </a:t>
            </a:r>
            <a:r>
              <a:rPr lang="en-US" altLang="zh-CN" dirty="0" smtClean="0"/>
              <a:t>Dropbox</a:t>
            </a:r>
            <a:r>
              <a:rPr lang="zh-CN" altLang="en-US" dirty="0" smtClean="0"/>
              <a:t>一下子被盗</a:t>
            </a:r>
            <a:r>
              <a:rPr lang="en-US" altLang="zh-CN" dirty="0" smtClean="0"/>
              <a:t>7</a:t>
            </a:r>
            <a:r>
              <a:rPr lang="zh-CN" altLang="en-US" dirty="0" smtClean="0"/>
              <a:t>百万个用户口令。</a:t>
            </a:r>
            <a:endParaRPr lang="en-US" altLang="zh-CN" dirty="0" smtClean="0"/>
          </a:p>
          <a:p>
            <a:pPr lvl="1"/>
            <a:endParaRPr lang="en-US" altLang="zh-CN" dirty="0"/>
          </a:p>
          <a:p>
            <a:r>
              <a:rPr lang="zh-CN" altLang="en-US" dirty="0" smtClean="0"/>
              <a:t>维护这些数据的安全性，防止被盗和篡改，需要云服务商和应用软件开发商都要做维护工作</a:t>
            </a:r>
            <a:endParaRPr lang="en-US" altLang="zh-CN" dirty="0" smtClean="0"/>
          </a:p>
        </p:txBody>
      </p:sp>
    </p:spTree>
    <p:extLst>
      <p:ext uri="{BB962C8B-B14F-4D97-AF65-F5344CB8AC3E}">
        <p14:creationId xmlns:p14="http://schemas.microsoft.com/office/powerpoint/2010/main" val="3357423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基于云</a:t>
            </a:r>
            <a:r>
              <a:rPr lang="zh-CN" altLang="en-US" dirty="0"/>
              <a:t>的</a:t>
            </a:r>
            <a:r>
              <a:rPr lang="zh-CN" altLang="en-US" dirty="0" smtClean="0"/>
              <a:t>生存性</a:t>
            </a:r>
            <a:endParaRPr lang="zh-CN" altLang="en-US" dirty="0"/>
          </a:p>
        </p:txBody>
      </p:sp>
      <p:sp>
        <p:nvSpPr>
          <p:cNvPr id="3" name="内容占位符 2"/>
          <p:cNvSpPr>
            <a:spLocks noGrp="1"/>
          </p:cNvSpPr>
          <p:nvPr>
            <p:ph idx="1"/>
          </p:nvPr>
        </p:nvSpPr>
        <p:spPr/>
        <p:txBody>
          <a:bodyPr/>
          <a:lstStyle/>
          <a:p>
            <a:r>
              <a:rPr lang="zh-CN" altLang="en-US" dirty="0" smtClean="0"/>
              <a:t>理论上，基于云服务的应用系统的生存能力更强</a:t>
            </a:r>
            <a:endParaRPr lang="en-US" altLang="zh-CN" dirty="0" smtClean="0"/>
          </a:p>
          <a:p>
            <a:r>
              <a:rPr lang="zh-CN" altLang="en-US" dirty="0" smtClean="0"/>
              <a:t>因为，云服务者会考虑生存性</a:t>
            </a:r>
            <a:endParaRPr lang="en-US" altLang="zh-CN" dirty="0" smtClean="0"/>
          </a:p>
          <a:p>
            <a:pPr lvl="1"/>
            <a:r>
              <a:rPr lang="zh-CN" altLang="en-US" dirty="0" smtClean="0"/>
              <a:t>例如，分布在不同地理位置上的多个云端同步运行，</a:t>
            </a:r>
            <a:endParaRPr lang="en-US" altLang="zh-CN" dirty="0" smtClean="0"/>
          </a:p>
          <a:p>
            <a:pPr lvl="1"/>
            <a:r>
              <a:rPr lang="zh-CN" altLang="en-US" dirty="0"/>
              <a:t>云</a:t>
            </a:r>
            <a:r>
              <a:rPr lang="zh-CN" altLang="en-US" dirty="0" smtClean="0"/>
              <a:t>服务可以分摊多个云并行运行的成本到云用户上</a:t>
            </a:r>
            <a:endParaRPr lang="en-US" altLang="zh-CN" dirty="0" smtClean="0"/>
          </a:p>
          <a:p>
            <a:pPr lvl="1"/>
            <a:r>
              <a:rPr lang="zh-CN" altLang="en-US" dirty="0" smtClean="0"/>
              <a:t>而，传统软件用户部署地理分布的并行运行系统，其成本是很高的。</a:t>
            </a:r>
            <a:endParaRPr lang="en-US" altLang="zh-CN" dirty="0" smtClean="0"/>
          </a:p>
          <a:p>
            <a:r>
              <a:rPr lang="zh-CN" altLang="en-US" dirty="0" smtClean="0"/>
              <a:t>实际中，要看云服务厂商的情况：</a:t>
            </a:r>
            <a:endParaRPr lang="en-US" altLang="zh-CN" dirty="0" smtClean="0"/>
          </a:p>
          <a:p>
            <a:pPr lvl="1"/>
            <a:r>
              <a:rPr lang="zh-CN" altLang="en-US" dirty="0" smtClean="0"/>
              <a:t>是否考虑了</a:t>
            </a:r>
            <a:r>
              <a:rPr lang="zh-CN" altLang="en-US" dirty="0" smtClean="0"/>
              <a:t>生存性</a:t>
            </a:r>
            <a:r>
              <a:rPr lang="zh-CN" altLang="en-US" dirty="0" smtClean="0"/>
              <a:t>？在地理分布上部署了云端</a:t>
            </a:r>
            <a:endParaRPr lang="en-US" altLang="zh-CN" dirty="0" smtClean="0"/>
          </a:p>
          <a:p>
            <a:pPr lvl="1"/>
            <a:r>
              <a:rPr lang="zh-CN" altLang="en-US" dirty="0" smtClean="0"/>
              <a:t>提供</a:t>
            </a:r>
            <a:r>
              <a:rPr lang="zh-CN" altLang="en-US" dirty="0" smtClean="0"/>
              <a:t>生存性</a:t>
            </a:r>
            <a:r>
              <a:rPr lang="zh-CN" altLang="en-US" dirty="0" smtClean="0"/>
              <a:t>服务时，向云用户收取的维护成本是否合理？</a:t>
            </a:r>
            <a:endParaRPr lang="zh-CN" altLang="en-US" dirty="0"/>
          </a:p>
        </p:txBody>
      </p:sp>
    </p:spTree>
    <p:extLst>
      <p:ext uri="{BB962C8B-B14F-4D97-AF65-F5344CB8AC3E}">
        <p14:creationId xmlns:p14="http://schemas.microsoft.com/office/powerpoint/2010/main" val="2054169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7.8 </a:t>
            </a:r>
            <a:r>
              <a:rPr lang="zh-CN" altLang="en-US" dirty="0" smtClean="0"/>
              <a:t>降低软件维护策略</a:t>
            </a:r>
            <a:endParaRPr lang="zh-CN" altLang="en-US" dirty="0"/>
          </a:p>
        </p:txBody>
      </p:sp>
      <p:sp>
        <p:nvSpPr>
          <p:cNvPr id="3" name="内容占位符 2"/>
          <p:cNvSpPr>
            <a:spLocks noGrp="1"/>
          </p:cNvSpPr>
          <p:nvPr>
            <p:ph idx="1"/>
          </p:nvPr>
        </p:nvSpPr>
        <p:spPr/>
        <p:txBody>
          <a:bodyPr/>
          <a:lstStyle/>
          <a:p>
            <a:r>
              <a:rPr lang="zh-CN" altLang="en-US" sz="2400" dirty="0" smtClean="0"/>
              <a:t>降低软件维护成本，不仅仅是软件维护者的工作。</a:t>
            </a:r>
            <a:endParaRPr lang="en-US" altLang="zh-CN" sz="2400" dirty="0" smtClean="0"/>
          </a:p>
          <a:p>
            <a:r>
              <a:rPr lang="zh-CN" altLang="en-US" sz="2400" dirty="0"/>
              <a:t>要</a:t>
            </a:r>
            <a:r>
              <a:rPr lang="zh-CN" altLang="en-US" sz="2400" dirty="0" smtClean="0"/>
              <a:t>从软件的全生命周期来看待软件的维护、升级和进化的成本</a:t>
            </a:r>
            <a:endParaRPr lang="en-US" altLang="zh-CN" sz="2400" dirty="0" smtClean="0"/>
          </a:p>
          <a:p>
            <a:pPr lvl="1"/>
            <a:r>
              <a:rPr lang="zh-CN" altLang="en-US" sz="2000" dirty="0" smtClean="0"/>
              <a:t>采购阶段：</a:t>
            </a:r>
            <a:endParaRPr lang="en-US" altLang="zh-CN" sz="2000" dirty="0" smtClean="0"/>
          </a:p>
          <a:p>
            <a:pPr lvl="2"/>
            <a:r>
              <a:rPr lang="zh-CN" altLang="en-US" sz="1600" dirty="0" smtClean="0"/>
              <a:t>必须考虑都未来的维护问题，提出可维护性的采购要求</a:t>
            </a:r>
            <a:endParaRPr lang="en-US" altLang="zh-CN" sz="1600" dirty="0" smtClean="0"/>
          </a:p>
          <a:p>
            <a:pPr lvl="1"/>
            <a:r>
              <a:rPr lang="zh-CN" altLang="en-US" sz="2000" dirty="0" smtClean="0"/>
              <a:t>需求分析：</a:t>
            </a:r>
            <a:endParaRPr lang="en-US" altLang="zh-CN" sz="2000" dirty="0" smtClean="0"/>
          </a:p>
          <a:p>
            <a:pPr lvl="2"/>
            <a:r>
              <a:rPr lang="zh-CN" altLang="en-US" sz="1600" dirty="0" smtClean="0"/>
              <a:t>分析和区分：稳定的需求和不稳定的需求</a:t>
            </a:r>
            <a:r>
              <a:rPr lang="en-US" altLang="zh-CN" sz="1600" dirty="0" smtClean="0"/>
              <a:t>(</a:t>
            </a:r>
            <a:r>
              <a:rPr lang="zh-CN" altLang="en-US" sz="1600" dirty="0" smtClean="0"/>
              <a:t>参见</a:t>
            </a:r>
            <a:r>
              <a:rPr lang="en-US" altLang="zh-CN" sz="1600" dirty="0" smtClean="0"/>
              <a:t>2.3.5</a:t>
            </a:r>
            <a:r>
              <a:rPr lang="zh-CN" altLang="en-US" sz="1600" dirty="0" smtClean="0"/>
              <a:t>节理念</a:t>
            </a:r>
            <a:r>
              <a:rPr lang="en-US" altLang="zh-CN" sz="1600" dirty="0" smtClean="0"/>
              <a:t>3)</a:t>
            </a:r>
          </a:p>
          <a:p>
            <a:pPr lvl="1"/>
            <a:r>
              <a:rPr lang="zh-CN" altLang="en-US" sz="2000" dirty="0" smtClean="0"/>
              <a:t>设计阶段：</a:t>
            </a:r>
            <a:endParaRPr lang="en-US" altLang="zh-CN" sz="2000" dirty="0" smtClean="0"/>
          </a:p>
          <a:p>
            <a:pPr lvl="2"/>
            <a:r>
              <a:rPr lang="zh-CN" altLang="en-US" sz="1600" dirty="0" smtClean="0"/>
              <a:t>针对可修改性，采用合适的体系结构进行设计，例如，分层模式、等。</a:t>
            </a:r>
            <a:endParaRPr lang="en-US" altLang="zh-CN" sz="1600" dirty="0" smtClean="0"/>
          </a:p>
          <a:p>
            <a:pPr lvl="1"/>
            <a:r>
              <a:rPr lang="zh-CN" altLang="en-US" sz="2000" dirty="0" smtClean="0"/>
              <a:t>代码阶段：</a:t>
            </a:r>
            <a:endParaRPr lang="en-US" altLang="zh-CN" sz="2000" dirty="0" smtClean="0"/>
          </a:p>
          <a:p>
            <a:pPr lvl="2"/>
            <a:r>
              <a:rPr lang="zh-CN" altLang="en-US" sz="1600" dirty="0" smtClean="0"/>
              <a:t>建立易修改、易移植的代码，提高代码的复用</a:t>
            </a:r>
            <a:endParaRPr lang="en-US" altLang="zh-CN" sz="1600" dirty="0" smtClean="0"/>
          </a:p>
          <a:p>
            <a:pPr lvl="1"/>
            <a:r>
              <a:rPr lang="zh-CN" altLang="en-US" sz="2000" dirty="0" smtClean="0"/>
              <a:t>集成与测试：</a:t>
            </a:r>
            <a:endParaRPr lang="en-US" altLang="zh-CN" sz="2000" dirty="0" smtClean="0"/>
          </a:p>
          <a:p>
            <a:pPr lvl="2"/>
            <a:r>
              <a:rPr lang="zh-CN" altLang="en-US" sz="1600" dirty="0" smtClean="0"/>
              <a:t>对可修改性和易集成性角度，提出对系统结构改进的意见。</a:t>
            </a:r>
            <a:endParaRPr lang="zh-CN" altLang="en-US" sz="1600" dirty="0"/>
          </a:p>
        </p:txBody>
      </p:sp>
    </p:spTree>
    <p:extLst>
      <p:ext uri="{BB962C8B-B14F-4D97-AF65-F5344CB8AC3E}">
        <p14:creationId xmlns:p14="http://schemas.microsoft.com/office/powerpoint/2010/main" val="4247946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 </a:t>
            </a:r>
            <a:r>
              <a:rPr lang="zh-CN" altLang="en-US" dirty="0"/>
              <a:t>降低</a:t>
            </a:r>
            <a:r>
              <a:rPr lang="zh-CN" altLang="en-US" dirty="0" smtClean="0"/>
              <a:t>软件维护策略</a:t>
            </a:r>
            <a:endParaRPr lang="zh-CN" altLang="en-US" dirty="0"/>
          </a:p>
        </p:txBody>
      </p:sp>
      <p:sp>
        <p:nvSpPr>
          <p:cNvPr id="3" name="内容占位符 2"/>
          <p:cNvSpPr>
            <a:spLocks noGrp="1"/>
          </p:cNvSpPr>
          <p:nvPr>
            <p:ph idx="1"/>
          </p:nvPr>
        </p:nvSpPr>
        <p:spPr>
          <a:xfrm>
            <a:off x="1028700" y="1216459"/>
            <a:ext cx="8001000" cy="4902200"/>
          </a:xfrm>
        </p:spPr>
        <p:txBody>
          <a:bodyPr/>
          <a:lstStyle/>
          <a:p>
            <a:r>
              <a:rPr lang="zh-CN" altLang="en-US" dirty="0" smtClean="0"/>
              <a:t>战略措施：</a:t>
            </a:r>
            <a:endParaRPr lang="en-US" altLang="zh-CN" dirty="0" smtClean="0"/>
          </a:p>
          <a:p>
            <a:pPr lvl="1"/>
            <a:r>
              <a:rPr lang="zh-CN" altLang="en-US" dirty="0" smtClean="0"/>
              <a:t>开放策略</a:t>
            </a:r>
            <a:endParaRPr lang="en-US" altLang="zh-CN" dirty="0" smtClean="0"/>
          </a:p>
          <a:p>
            <a:pPr lvl="2"/>
            <a:r>
              <a:rPr lang="zh-CN" altLang="en-US" dirty="0" smtClean="0"/>
              <a:t>组成产业联盟，建立统一的软件体系结构；</a:t>
            </a:r>
            <a:endParaRPr lang="en-US" altLang="zh-CN" dirty="0" smtClean="0"/>
          </a:p>
          <a:p>
            <a:pPr lvl="2"/>
            <a:r>
              <a:rPr lang="zh-CN" altLang="en-US" dirty="0" smtClean="0"/>
              <a:t>定义标准的</a:t>
            </a:r>
            <a:r>
              <a:rPr lang="en-US" altLang="zh-CN" dirty="0" smtClean="0"/>
              <a:t>API</a:t>
            </a:r>
          </a:p>
          <a:p>
            <a:pPr lvl="2"/>
            <a:r>
              <a:rPr lang="zh-CN" altLang="en-US" dirty="0" smtClean="0"/>
              <a:t>进行</a:t>
            </a:r>
            <a:r>
              <a:rPr lang="en-US" altLang="zh-CN" dirty="0" smtClean="0"/>
              <a:t>(</a:t>
            </a:r>
            <a:r>
              <a:rPr lang="zh-CN" altLang="en-US" dirty="0" smtClean="0"/>
              <a:t>不同厂商</a:t>
            </a:r>
            <a:r>
              <a:rPr lang="en-US" altLang="zh-CN" dirty="0" smtClean="0"/>
              <a:t>)</a:t>
            </a:r>
            <a:r>
              <a:rPr lang="zh-CN" altLang="en-US" dirty="0" smtClean="0"/>
              <a:t>部件或系统的互操作性测试</a:t>
            </a:r>
            <a:endParaRPr lang="en-US" altLang="zh-CN" dirty="0" smtClean="0"/>
          </a:p>
          <a:p>
            <a:pPr lvl="1"/>
            <a:r>
              <a:rPr lang="zh-CN" altLang="en-US" dirty="0"/>
              <a:t>开</a:t>
            </a:r>
            <a:r>
              <a:rPr lang="zh-CN" altLang="en-US" dirty="0" smtClean="0"/>
              <a:t>源策略：</a:t>
            </a:r>
            <a:endParaRPr lang="en-US" altLang="zh-CN" dirty="0" smtClean="0"/>
          </a:p>
          <a:p>
            <a:pPr lvl="2"/>
            <a:r>
              <a:rPr lang="zh-CN" altLang="en-US" dirty="0" smtClean="0"/>
              <a:t>引导更多的二次开发者、用户参与，降低寻找缺陷的成本</a:t>
            </a:r>
            <a:endParaRPr lang="en-US" altLang="zh-CN" dirty="0" smtClean="0"/>
          </a:p>
          <a:p>
            <a:pPr lvl="2"/>
            <a:r>
              <a:rPr lang="zh-CN" altLang="en-US" dirty="0" smtClean="0"/>
              <a:t>扩大代码被使用的市场。</a:t>
            </a:r>
            <a:endParaRPr lang="en-US" altLang="zh-CN" dirty="0" smtClean="0"/>
          </a:p>
          <a:p>
            <a:pPr lvl="1"/>
            <a:r>
              <a:rPr lang="zh-CN" altLang="en-US" dirty="0" smtClean="0"/>
              <a:t>采购者：</a:t>
            </a:r>
            <a:endParaRPr lang="en-US" altLang="zh-CN" dirty="0" smtClean="0"/>
          </a:p>
          <a:p>
            <a:pPr lvl="2"/>
            <a:r>
              <a:rPr lang="zh-CN" altLang="en-US" dirty="0" smtClean="0"/>
              <a:t>用开放和开源策略，避免陷入承包商的陷阱</a:t>
            </a:r>
            <a:endParaRPr lang="en-US" altLang="zh-CN" dirty="0" smtClean="0"/>
          </a:p>
          <a:p>
            <a:pPr lvl="3"/>
            <a:r>
              <a:rPr lang="zh-CN" altLang="en-US" dirty="0" smtClean="0"/>
              <a:t>例如，钓鱼工程：低价位的第一次采购，高价位的维护和升级成本</a:t>
            </a:r>
            <a:endParaRPr lang="en-US" altLang="zh-CN" dirty="0" smtClean="0"/>
          </a:p>
          <a:p>
            <a:pPr lvl="2"/>
            <a:r>
              <a:rPr lang="zh-CN" altLang="en-US" dirty="0" smtClean="0"/>
              <a:t>采用同样技术和软件结构，避免软件开发商死亡</a:t>
            </a:r>
            <a:endParaRPr lang="en-US" altLang="zh-CN" dirty="0" smtClean="0"/>
          </a:p>
          <a:p>
            <a:pPr lvl="3"/>
            <a:endParaRPr lang="en-US" altLang="zh-CN" dirty="0"/>
          </a:p>
          <a:p>
            <a:pPr lvl="1"/>
            <a:endParaRPr lang="en-US" altLang="zh-CN" dirty="0" smtClean="0"/>
          </a:p>
          <a:p>
            <a:pPr lvl="2"/>
            <a:endParaRPr lang="zh-CN" altLang="en-US" dirty="0"/>
          </a:p>
        </p:txBody>
      </p:sp>
    </p:spTree>
    <p:extLst>
      <p:ext uri="{BB962C8B-B14F-4D97-AF65-F5344CB8AC3E}">
        <p14:creationId xmlns:p14="http://schemas.microsoft.com/office/powerpoint/2010/main" val="38989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146"/>
          <p:cNvSpPr>
            <a:spLocks noGrp="1" noChangeArrowheads="1"/>
          </p:cNvSpPr>
          <p:nvPr>
            <p:ph type="title"/>
          </p:nvPr>
        </p:nvSpPr>
        <p:spPr/>
        <p:txBody>
          <a:bodyPr/>
          <a:lstStyle/>
          <a:p>
            <a:r>
              <a:rPr lang="en-US" altLang="zh-CN" dirty="0" smtClean="0"/>
              <a:t>7.9 </a:t>
            </a:r>
            <a:r>
              <a:rPr lang="zh-CN" altLang="en-US" dirty="0" smtClean="0"/>
              <a:t>总结</a:t>
            </a:r>
          </a:p>
        </p:txBody>
      </p:sp>
      <p:sp>
        <p:nvSpPr>
          <p:cNvPr id="41987" name="Rectangle 6147"/>
          <p:cNvSpPr>
            <a:spLocks noGrp="1" noChangeArrowheads="1"/>
          </p:cNvSpPr>
          <p:nvPr>
            <p:ph type="body" idx="1"/>
          </p:nvPr>
        </p:nvSpPr>
        <p:spPr>
          <a:xfrm>
            <a:off x="857250" y="1357313"/>
            <a:ext cx="8286750" cy="4705350"/>
          </a:xfrm>
        </p:spPr>
        <p:txBody>
          <a:bodyPr/>
          <a:lstStyle/>
          <a:p>
            <a:r>
              <a:rPr lang="zh-CN" altLang="en-US" sz="2400" dirty="0"/>
              <a:t>“好软件</a:t>
            </a:r>
            <a:r>
              <a:rPr lang="zh-CN" altLang="en-US" sz="2400" dirty="0" smtClean="0"/>
              <a:t>是不断修改、升级维护出来</a:t>
            </a:r>
            <a:r>
              <a:rPr lang="zh-CN" altLang="en-US" sz="2400" dirty="0"/>
              <a:t>的</a:t>
            </a:r>
            <a:r>
              <a:rPr lang="zh-CN" altLang="en-US" sz="2400" dirty="0" smtClean="0"/>
              <a:t>”</a:t>
            </a:r>
            <a:endParaRPr lang="en-US" altLang="zh-CN" sz="2400" dirty="0" smtClean="0"/>
          </a:p>
          <a:p>
            <a:pPr lvl="1"/>
            <a:r>
              <a:rPr lang="zh-CN" altLang="en-US" sz="2000" dirty="0" smtClean="0"/>
              <a:t>软件运行和维护是保证软件充分发挥能力，保证运行质量和可信赖性的关键因素之一，会比开发阶段花费更多的费用和工作量。</a:t>
            </a:r>
            <a:endParaRPr lang="en-US" altLang="zh-CN" sz="2000" dirty="0" smtClean="0"/>
          </a:p>
          <a:p>
            <a:pPr lvl="1"/>
            <a:r>
              <a:rPr lang="zh-CN" altLang="en-US" sz="2000" dirty="0" smtClean="0"/>
              <a:t>软件维护和服务支持是软件生命周期重要组成部分。</a:t>
            </a:r>
            <a:endParaRPr lang="en-US" altLang="zh-CN" sz="2000" dirty="0" smtClean="0"/>
          </a:p>
          <a:p>
            <a:pPr lvl="1"/>
            <a:r>
              <a:rPr lang="zh-CN" altLang="en-US" sz="2000" dirty="0" smtClean="0"/>
              <a:t>只有不断地对软件维护、支持和服务，才能够提高软件的使用质量，扩大市场。</a:t>
            </a:r>
          </a:p>
          <a:p>
            <a:pPr lvl="1"/>
            <a:r>
              <a:rPr lang="zh-CN" altLang="en-US" sz="2000" dirty="0" smtClean="0"/>
              <a:t>大多时候，很难把软件维护与开发绝对的分割开来。</a:t>
            </a:r>
            <a:endParaRPr lang="en-US" altLang="zh-CN" sz="2000" dirty="0" smtClean="0"/>
          </a:p>
          <a:p>
            <a:pPr lvl="1"/>
            <a:r>
              <a:rPr lang="zh-CN" altLang="en-US" sz="2000" dirty="0" smtClean="0"/>
              <a:t>在软件采购和开发阶段，就须考虑软件系统的可维护性和可支持性，并建立与软件系统质量和可信赖性要求相适应的支持与服务过程和方法。</a:t>
            </a:r>
            <a:endParaRPr lang="en-US" altLang="zh-CN" sz="2000" dirty="0" smtClean="0"/>
          </a:p>
          <a:p>
            <a:pPr lvl="1"/>
            <a:r>
              <a:rPr lang="zh-CN" altLang="en-US" sz="2000" dirty="0" smtClean="0"/>
              <a:t>云计算，改变者软件系统的运维模式</a:t>
            </a:r>
            <a:endParaRPr lang="en-US" altLang="zh-CN" sz="2000" dirty="0" smtClean="0"/>
          </a:p>
          <a:p>
            <a:endParaRPr lang="en-US" altLang="zh-CN" sz="24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接着第六章的作业</a:t>
            </a:r>
            <a:r>
              <a:rPr lang="zh-CN" altLang="en-US" dirty="0"/>
              <a:t>，论述</a:t>
            </a:r>
            <a:r>
              <a:rPr lang="zh-CN" altLang="en-US" dirty="0" smtClean="0"/>
              <a:t>“学生管理系统”的运行和维护问题，建议至少从几个层面：</a:t>
            </a:r>
            <a:endParaRPr lang="en-US" altLang="zh-CN" dirty="0" smtClean="0"/>
          </a:p>
          <a:p>
            <a:pPr lvl="1"/>
            <a:r>
              <a:rPr lang="en-US" altLang="zh-CN" dirty="0" smtClean="0"/>
              <a:t>1</a:t>
            </a:r>
            <a:r>
              <a:rPr lang="zh-CN" altLang="en-US" dirty="0" smtClean="0"/>
              <a:t>）成本</a:t>
            </a:r>
            <a:endParaRPr lang="en-US" altLang="zh-CN" dirty="0" smtClean="0"/>
          </a:p>
          <a:p>
            <a:pPr lvl="1"/>
            <a:r>
              <a:rPr lang="en-US" altLang="zh-CN" dirty="0" smtClean="0"/>
              <a:t>2</a:t>
            </a:r>
            <a:r>
              <a:rPr lang="zh-CN" altLang="en-US" dirty="0" smtClean="0"/>
              <a:t>）数据迁移和备份</a:t>
            </a:r>
            <a:endParaRPr lang="en-US" altLang="zh-CN" dirty="0" smtClean="0"/>
          </a:p>
          <a:p>
            <a:pPr lvl="1"/>
            <a:r>
              <a:rPr lang="en-US" altLang="zh-CN" dirty="0" smtClean="0"/>
              <a:t>3</a:t>
            </a:r>
            <a:r>
              <a:rPr lang="zh-CN" altLang="en-US" dirty="0" smtClean="0"/>
              <a:t>）系统错误修改</a:t>
            </a:r>
            <a:endParaRPr lang="en-US" altLang="zh-CN" dirty="0" smtClean="0"/>
          </a:p>
          <a:p>
            <a:pPr lvl="1"/>
            <a:r>
              <a:rPr lang="en-US" altLang="zh-CN" dirty="0" smtClean="0"/>
              <a:t>4</a:t>
            </a:r>
            <a:r>
              <a:rPr lang="zh-CN" altLang="en-US" dirty="0" smtClean="0"/>
              <a:t>）功能增强性修改</a:t>
            </a:r>
            <a:endParaRPr lang="en-US" altLang="zh-CN" dirty="0" smtClean="0"/>
          </a:p>
          <a:p>
            <a:pPr lvl="1"/>
            <a:r>
              <a:rPr lang="en-US" altLang="zh-CN" dirty="0" smtClean="0"/>
              <a:t>5</a:t>
            </a:r>
            <a:r>
              <a:rPr lang="zh-CN" altLang="en-US" dirty="0" smtClean="0"/>
              <a:t>）系统可用性、密安性等的支持</a:t>
            </a:r>
            <a:endParaRPr lang="en-US" altLang="zh-CN" dirty="0" smtClean="0"/>
          </a:p>
          <a:p>
            <a:r>
              <a:rPr lang="zh-CN" altLang="en-US" dirty="0" smtClean="0"/>
              <a:t>写出一份维护计划，交学校主管部门，便于安排每年的维护费用和工作</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服务的范围</a:t>
            </a:r>
          </a:p>
        </p:txBody>
      </p:sp>
      <p:sp>
        <p:nvSpPr>
          <p:cNvPr id="7171" name="内容占位符 2"/>
          <p:cNvSpPr>
            <a:spLocks noGrp="1"/>
          </p:cNvSpPr>
          <p:nvPr>
            <p:ph idx="1"/>
          </p:nvPr>
        </p:nvSpPr>
        <p:spPr>
          <a:xfrm>
            <a:off x="838200" y="1150258"/>
            <a:ext cx="8124371" cy="5119914"/>
          </a:xfrm>
        </p:spPr>
        <p:txBody>
          <a:bodyPr/>
          <a:lstStyle/>
          <a:p>
            <a:r>
              <a:rPr lang="zh-CN" altLang="en-US" sz="2400" dirty="0"/>
              <a:t>运维问题是由于软件支持和服务工作中，供应商和客户方的争执所引起的。因此，应当规定服务的范围，包括</a:t>
            </a:r>
            <a:r>
              <a:rPr lang="zh-CN" altLang="en-US" sz="2400" dirty="0" smtClean="0"/>
              <a:t>：</a:t>
            </a:r>
            <a:endParaRPr lang="en-US" altLang="zh-CN" sz="2400" dirty="0" smtClean="0"/>
          </a:p>
          <a:p>
            <a:pPr lvl="1"/>
            <a:r>
              <a:rPr lang="en-US" altLang="zh-CN" sz="1800" dirty="0" smtClean="0"/>
              <a:t>1</a:t>
            </a:r>
            <a:r>
              <a:rPr lang="zh-CN" altLang="en-US" sz="1800" dirty="0" smtClean="0"/>
              <a:t>）解释软件的使用；</a:t>
            </a:r>
            <a:endParaRPr lang="en-US" altLang="zh-CN" sz="1800" dirty="0" smtClean="0"/>
          </a:p>
          <a:p>
            <a:pPr lvl="1"/>
            <a:r>
              <a:rPr lang="en-US" altLang="zh-CN" sz="1800" dirty="0" smtClean="0"/>
              <a:t>2</a:t>
            </a:r>
            <a:r>
              <a:rPr lang="zh-CN" altLang="en-US" sz="1800" dirty="0" smtClean="0"/>
              <a:t>）编写软件手册和其它文档；</a:t>
            </a:r>
            <a:endParaRPr lang="en-US" altLang="zh-CN" sz="1800" dirty="0" smtClean="0"/>
          </a:p>
          <a:p>
            <a:pPr lvl="1"/>
            <a:r>
              <a:rPr lang="en-US" altLang="zh-CN" sz="1800" dirty="0" smtClean="0"/>
              <a:t>3</a:t>
            </a:r>
            <a:r>
              <a:rPr lang="zh-CN" altLang="en-US" sz="1800" dirty="0" smtClean="0"/>
              <a:t>）在软件使用过程中，帮助和指导客户的使用；</a:t>
            </a:r>
            <a:endParaRPr lang="en-US" altLang="zh-CN" sz="1800" dirty="0" smtClean="0"/>
          </a:p>
          <a:p>
            <a:pPr lvl="1"/>
            <a:r>
              <a:rPr lang="en-US" altLang="zh-CN" sz="1800" dirty="0" smtClean="0"/>
              <a:t>4</a:t>
            </a:r>
            <a:r>
              <a:rPr lang="zh-CN" altLang="en-US" sz="1800" dirty="0" smtClean="0"/>
              <a:t>）针对硬件给出建议；</a:t>
            </a:r>
            <a:endParaRPr lang="en-US" altLang="zh-CN" sz="1800" dirty="0" smtClean="0"/>
          </a:p>
          <a:p>
            <a:pPr lvl="1"/>
            <a:r>
              <a:rPr lang="en-US" altLang="zh-CN" sz="1800" dirty="0" smtClean="0"/>
              <a:t>5</a:t>
            </a:r>
            <a:r>
              <a:rPr lang="zh-CN" altLang="en-US" sz="1800" dirty="0" smtClean="0"/>
              <a:t>）修补引起宕机、引起故障的缺陷；</a:t>
            </a:r>
            <a:endParaRPr lang="en-US" altLang="zh-CN" sz="1800" dirty="0" smtClean="0"/>
          </a:p>
          <a:p>
            <a:pPr lvl="1"/>
            <a:r>
              <a:rPr lang="en-US" altLang="zh-CN" sz="1800" dirty="0" smtClean="0"/>
              <a:t>6</a:t>
            </a:r>
            <a:r>
              <a:rPr lang="zh-CN" altLang="en-US" sz="1800" dirty="0" smtClean="0"/>
              <a:t>）维护和修正崩溃的数据；</a:t>
            </a:r>
            <a:endParaRPr lang="en-US" altLang="zh-CN" sz="1800" dirty="0" smtClean="0"/>
          </a:p>
          <a:p>
            <a:pPr lvl="1"/>
            <a:r>
              <a:rPr lang="en-US" altLang="zh-CN" sz="1800" dirty="0" smtClean="0"/>
              <a:t>7</a:t>
            </a:r>
            <a:r>
              <a:rPr lang="zh-CN" altLang="en-US" sz="1800" dirty="0" smtClean="0"/>
              <a:t>）处理由于软件修改所引起的缺陷；</a:t>
            </a:r>
            <a:endParaRPr lang="en-US" altLang="zh-CN" sz="1800" dirty="0" smtClean="0"/>
          </a:p>
          <a:p>
            <a:pPr lvl="1"/>
            <a:r>
              <a:rPr lang="en-US" altLang="zh-CN" sz="1800" dirty="0" smtClean="0"/>
              <a:t>8</a:t>
            </a:r>
            <a:r>
              <a:rPr lang="zh-CN" altLang="en-US" sz="1800" dirty="0" smtClean="0"/>
              <a:t>）清理由于软件误用</a:t>
            </a:r>
            <a:r>
              <a:rPr lang="en-US" altLang="zh-CN" sz="1800" dirty="0" smtClean="0"/>
              <a:t>(</a:t>
            </a:r>
            <a:r>
              <a:rPr lang="zh-CN" altLang="en-US" sz="1800" dirty="0" smtClean="0"/>
              <a:t>未按规定的或期望的用法或设计的方式使用</a:t>
            </a:r>
            <a:r>
              <a:rPr lang="en-US" altLang="zh-CN" sz="1800" dirty="0" smtClean="0"/>
              <a:t>)</a:t>
            </a:r>
            <a:r>
              <a:rPr lang="zh-CN" altLang="en-US" sz="1800" dirty="0" smtClean="0"/>
              <a:t>所引起的错误；</a:t>
            </a:r>
            <a:endParaRPr lang="en-US" altLang="zh-CN" sz="1800" dirty="0" smtClean="0"/>
          </a:p>
          <a:p>
            <a:pPr lvl="1"/>
            <a:r>
              <a:rPr lang="en-US" altLang="zh-CN" sz="1800" dirty="0" smtClean="0"/>
              <a:t>9</a:t>
            </a:r>
            <a:r>
              <a:rPr lang="zh-CN" altLang="en-US" sz="1800" dirty="0" smtClean="0"/>
              <a:t>）清理操作系统或设备的错误；</a:t>
            </a:r>
            <a:endParaRPr lang="en-US" altLang="zh-CN" sz="1800" dirty="0" smtClean="0"/>
          </a:p>
          <a:p>
            <a:pPr lvl="1"/>
            <a:r>
              <a:rPr lang="en-US" altLang="zh-CN" sz="1800" dirty="0" smtClean="0"/>
              <a:t>10</a:t>
            </a:r>
            <a:r>
              <a:rPr lang="zh-CN" altLang="en-US" sz="1800" dirty="0" smtClean="0"/>
              <a:t>）持续地培训软件用户；</a:t>
            </a:r>
            <a:endParaRPr lang="en-US" altLang="zh-CN" sz="1800" dirty="0" smtClean="0"/>
          </a:p>
          <a:p>
            <a:pPr lvl="1"/>
            <a:r>
              <a:rPr lang="en-US" altLang="zh-CN" sz="1800" dirty="0" smtClean="0"/>
              <a:t>11</a:t>
            </a:r>
            <a:r>
              <a:rPr lang="zh-CN" altLang="en-US" sz="1800" dirty="0" smtClean="0"/>
              <a:t>）修改软件；</a:t>
            </a:r>
            <a:endParaRPr lang="en-US" altLang="zh-CN" sz="1800" dirty="0" smtClean="0"/>
          </a:p>
          <a:p>
            <a:pPr lvl="1"/>
            <a:r>
              <a:rPr lang="en-US" altLang="zh-CN" sz="1800" dirty="0" smtClean="0"/>
              <a:t>12</a:t>
            </a:r>
            <a:r>
              <a:rPr lang="zh-CN" altLang="en-US" sz="1800" dirty="0" smtClean="0"/>
              <a:t>）清理缺陷</a:t>
            </a:r>
            <a:r>
              <a:rPr lang="en-US" altLang="zh-CN" sz="1800" dirty="0" smtClean="0"/>
              <a:t>(</a:t>
            </a:r>
            <a:r>
              <a:rPr lang="zh-CN" altLang="en-US" sz="1800" dirty="0" smtClean="0"/>
              <a:t>包括保质期之后的</a:t>
            </a:r>
            <a:r>
              <a:rPr lang="en-US" altLang="zh-CN" sz="1800" dirty="0" smtClean="0"/>
              <a:t>)</a:t>
            </a:r>
            <a:r>
              <a:rPr lang="zh-CN" altLang="en-US" sz="1800" dirty="0" smtClean="0"/>
              <a:t>，等等。</a:t>
            </a:r>
          </a:p>
          <a:p>
            <a:endParaRPr lang="en-US" altLang="zh-CN" sz="2000" dirty="0" smtClean="0"/>
          </a:p>
          <a:p>
            <a:endParaRPr lang="zh-CN" alt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7.2</a:t>
            </a:r>
            <a:r>
              <a:rPr lang="zh-CN" altLang="en-US" dirty="0" smtClean="0"/>
              <a:t>软件移交与验收过程</a:t>
            </a:r>
          </a:p>
        </p:txBody>
      </p:sp>
      <p:pic>
        <p:nvPicPr>
          <p:cNvPr id="8195" name="Picture 2"/>
          <p:cNvPicPr>
            <a:picLocks noChangeAspect="1" noChangeArrowheads="1"/>
          </p:cNvPicPr>
          <p:nvPr/>
        </p:nvPicPr>
        <p:blipFill>
          <a:blip r:embed="rId2"/>
          <a:srcRect/>
          <a:stretch>
            <a:fillRect/>
          </a:stretch>
        </p:blipFill>
        <p:spPr bwMode="auto">
          <a:xfrm>
            <a:off x="225429" y="2124075"/>
            <a:ext cx="8715375" cy="4591050"/>
          </a:xfrm>
          <a:prstGeom prst="rect">
            <a:avLst/>
          </a:prstGeom>
          <a:noFill/>
          <a:ln w="9525">
            <a:noFill/>
            <a:miter lim="800000"/>
            <a:headEnd/>
            <a:tailEnd/>
          </a:ln>
        </p:spPr>
      </p:pic>
      <p:sp>
        <p:nvSpPr>
          <p:cNvPr id="8196" name="TextBox 4"/>
          <p:cNvSpPr txBox="1">
            <a:spLocks noChangeArrowheads="1"/>
          </p:cNvSpPr>
          <p:nvPr/>
        </p:nvSpPr>
        <p:spPr bwMode="auto">
          <a:xfrm>
            <a:off x="928688" y="1214438"/>
            <a:ext cx="7929562" cy="830262"/>
          </a:xfrm>
          <a:prstGeom prst="rect">
            <a:avLst/>
          </a:prstGeom>
          <a:noFill/>
          <a:ln w="9525">
            <a:noFill/>
            <a:miter lim="800000"/>
            <a:headEnd/>
            <a:tailEnd/>
          </a:ln>
        </p:spPr>
        <p:txBody>
          <a:bodyPr>
            <a:spAutoFit/>
          </a:bodyPr>
          <a:lstStyle/>
          <a:p>
            <a:r>
              <a:rPr lang="zh-CN" altLang="en-US" dirty="0"/>
              <a:t>        软件验收和移交是软件采购过程</a:t>
            </a:r>
            <a:r>
              <a:rPr lang="en-US" altLang="zh-CN" dirty="0"/>
              <a:t>(</a:t>
            </a:r>
            <a:r>
              <a:rPr lang="zh-CN" altLang="en-US" dirty="0" smtClean="0"/>
              <a:t>见</a:t>
            </a:r>
            <a:r>
              <a:rPr lang="zh-CN" altLang="en-US" dirty="0"/>
              <a:t>第六章</a:t>
            </a:r>
            <a:r>
              <a:rPr lang="en-US" altLang="zh-CN" dirty="0" smtClean="0"/>
              <a:t>)</a:t>
            </a:r>
            <a:r>
              <a:rPr lang="zh-CN" altLang="en-US" dirty="0"/>
              <a:t>的逆向过程。客户方把此过程称为验收过程，开发方称为移交过程。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a:t>
            </a:r>
            <a:r>
              <a:rPr lang="zh-CN" altLang="en-US" dirty="0"/>
              <a:t>软件移交与验收过程</a:t>
            </a:r>
          </a:p>
        </p:txBody>
      </p:sp>
      <p:sp>
        <p:nvSpPr>
          <p:cNvPr id="3" name="内容占位符 2"/>
          <p:cNvSpPr>
            <a:spLocks noGrp="1"/>
          </p:cNvSpPr>
          <p:nvPr>
            <p:ph idx="1"/>
          </p:nvPr>
        </p:nvSpPr>
        <p:spPr/>
        <p:txBody>
          <a:bodyPr/>
          <a:lstStyle/>
          <a:p>
            <a:r>
              <a:rPr lang="zh-CN" altLang="zh-CN" sz="2400" b="1" i="1" dirty="0"/>
              <a:t>从软件开发和销售方的角度看，</a:t>
            </a:r>
            <a:r>
              <a:rPr lang="zh-CN" altLang="zh-CN" sz="2400" dirty="0"/>
              <a:t>所开发出的软件需要转移给客户方，并在客户方指定的场地部署和运行，以支持最终用户的使用</a:t>
            </a:r>
            <a:r>
              <a:rPr lang="zh-CN" altLang="zh-CN" sz="2400" dirty="0" smtClean="0"/>
              <a:t>。</a:t>
            </a:r>
            <a:endParaRPr lang="en-US" altLang="zh-CN" sz="2400" dirty="0" smtClean="0"/>
          </a:p>
          <a:p>
            <a:r>
              <a:rPr lang="zh-CN" altLang="zh-CN" sz="2400" b="1" i="1" dirty="0" smtClean="0"/>
              <a:t>从</a:t>
            </a:r>
            <a:r>
              <a:rPr lang="zh-CN" altLang="zh-CN" sz="2400" b="1" i="1" dirty="0"/>
              <a:t>客户</a:t>
            </a:r>
            <a:r>
              <a:rPr lang="zh-CN" altLang="zh-CN" sz="2400" b="1" i="1" dirty="0" smtClean="0"/>
              <a:t>方</a:t>
            </a:r>
            <a:r>
              <a:rPr lang="en-US" altLang="zh-CN" sz="2400" b="1" i="1" dirty="0" smtClean="0"/>
              <a:t>(</a:t>
            </a:r>
            <a:r>
              <a:rPr lang="zh-CN" altLang="en-US" sz="2400" b="1" i="1" dirty="0" smtClean="0"/>
              <a:t>采购</a:t>
            </a:r>
            <a:r>
              <a:rPr lang="en-US" altLang="zh-CN" sz="2400" b="1" i="1" dirty="0" smtClean="0"/>
              <a:t>)</a:t>
            </a:r>
            <a:r>
              <a:rPr lang="zh-CN" altLang="zh-CN" sz="2400" b="1" i="1" dirty="0" smtClean="0"/>
              <a:t>的</a:t>
            </a:r>
            <a:r>
              <a:rPr lang="zh-CN" altLang="zh-CN" sz="2400" b="1" i="1" dirty="0"/>
              <a:t>角度看，</a:t>
            </a:r>
            <a:r>
              <a:rPr lang="zh-CN" altLang="zh-CN" sz="2400" dirty="0"/>
              <a:t>如果软件开发方能够将软件完全移交，并能够在软件移交和交付后，保证客户方不需要开发方的技术支持和服务，就意味着软件系统能够完美的运行</a:t>
            </a:r>
            <a:r>
              <a:rPr lang="zh-CN" altLang="zh-CN" sz="2400" dirty="0" smtClean="0"/>
              <a:t>。</a:t>
            </a:r>
            <a:endParaRPr lang="en-US" altLang="zh-CN" sz="2400" dirty="0" smtClean="0"/>
          </a:p>
          <a:p>
            <a:r>
              <a:rPr lang="zh-CN" altLang="zh-CN" sz="2400" b="1" i="1" dirty="0"/>
              <a:t>软件最终使用者</a:t>
            </a:r>
            <a:r>
              <a:rPr lang="zh-CN" altLang="zh-CN" sz="2400" dirty="0"/>
              <a:t>不需要了解系统的构造，只要系统能很好的运行或使用即可</a:t>
            </a:r>
            <a:r>
              <a:rPr lang="zh-CN" altLang="zh-CN" sz="2400" dirty="0" smtClean="0"/>
              <a:t>。</a:t>
            </a:r>
            <a:endParaRPr lang="en-US" altLang="zh-CN" sz="2400" dirty="0" smtClean="0"/>
          </a:p>
          <a:p>
            <a:pPr lvl="1"/>
            <a:r>
              <a:rPr lang="zh-CN" altLang="zh-CN" sz="2000" dirty="0" smtClean="0"/>
              <a:t>由于</a:t>
            </a:r>
            <a:r>
              <a:rPr lang="zh-CN" altLang="zh-CN" sz="2000" dirty="0"/>
              <a:t>软件系统本身潜在的故障，或者没有没有完全满足用户的需求，因此就需要提供及时技术支持，保证在使用中遇到问题时能够得到及时的响应和问题的解决，以便于系统能可靠地保证对最终用户的服务。</a:t>
            </a:r>
          </a:p>
          <a:p>
            <a:endParaRPr lang="zh-CN" altLang="en-US" sz="2400" dirty="0"/>
          </a:p>
        </p:txBody>
      </p:sp>
    </p:spTree>
    <p:extLst>
      <p:ext uri="{BB962C8B-B14F-4D97-AF65-F5344CB8AC3E}">
        <p14:creationId xmlns:p14="http://schemas.microsoft.com/office/powerpoint/2010/main" val="159402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a:t>
            </a:r>
            <a:r>
              <a:rPr lang="zh-CN" altLang="en-US" dirty="0"/>
              <a:t>软件移交与验收过程</a:t>
            </a:r>
          </a:p>
        </p:txBody>
      </p:sp>
      <p:sp>
        <p:nvSpPr>
          <p:cNvPr id="3" name="内容占位符 2"/>
          <p:cNvSpPr>
            <a:spLocks noGrp="1"/>
          </p:cNvSpPr>
          <p:nvPr>
            <p:ph idx="1"/>
          </p:nvPr>
        </p:nvSpPr>
        <p:spPr>
          <a:xfrm>
            <a:off x="914400" y="1367762"/>
            <a:ext cx="8001000" cy="4902200"/>
          </a:xfrm>
        </p:spPr>
        <p:txBody>
          <a:bodyPr/>
          <a:lstStyle/>
          <a:p>
            <a:r>
              <a:rPr lang="zh-CN" altLang="zh-CN" sz="2400" b="1" i="1" dirty="0" smtClean="0"/>
              <a:t>从</a:t>
            </a:r>
            <a:r>
              <a:rPr lang="zh-CN" altLang="zh-CN" sz="2400" b="1" i="1" dirty="0"/>
              <a:t>软件运行和支持者角度看</a:t>
            </a:r>
            <a:r>
              <a:rPr lang="zh-CN" altLang="zh-CN" sz="2400" dirty="0"/>
              <a:t>，为支持软件系统正常的运行，必须配备相应的人员、资源和环境，并对系统的运行规程和活动做出相应的要求</a:t>
            </a:r>
            <a:r>
              <a:rPr lang="zh-CN" altLang="zh-CN" sz="2400" dirty="0" smtClean="0"/>
              <a:t>。</a:t>
            </a:r>
            <a:endParaRPr lang="en-US" altLang="zh-CN" sz="2400" dirty="0" smtClean="0"/>
          </a:p>
          <a:p>
            <a:pPr lvl="1"/>
            <a:r>
              <a:rPr lang="zh-CN" altLang="zh-CN" sz="2000" dirty="0" smtClean="0"/>
              <a:t>一方面</a:t>
            </a:r>
            <a:r>
              <a:rPr lang="zh-CN" altLang="zh-CN" sz="2000" dirty="0"/>
              <a:t>要应对软件系统的调整和配置问题，包括运行前、运行中、以及未来系统的退役处理等的问题</a:t>
            </a:r>
            <a:r>
              <a:rPr lang="zh-CN" altLang="zh-CN" sz="2000" dirty="0" smtClean="0"/>
              <a:t>，</a:t>
            </a:r>
            <a:endParaRPr lang="en-US" altLang="zh-CN" sz="2000" dirty="0" smtClean="0"/>
          </a:p>
          <a:p>
            <a:pPr lvl="1"/>
            <a:r>
              <a:rPr lang="zh-CN" altLang="zh-CN" sz="2000" dirty="0" smtClean="0"/>
              <a:t>另一方面</a:t>
            </a:r>
            <a:r>
              <a:rPr lang="zh-CN" altLang="zh-CN" sz="2000" dirty="0"/>
              <a:t>是后勤保障管理，包括用户支持、版本封装和发布、安装、以及软件的配置控制</a:t>
            </a:r>
            <a:r>
              <a:rPr lang="zh-CN" altLang="zh-CN" sz="2000" dirty="0" smtClean="0"/>
              <a:t>。</a:t>
            </a:r>
            <a:endParaRPr lang="en-US" altLang="zh-CN" sz="2000" dirty="0" smtClean="0"/>
          </a:p>
          <a:p>
            <a:pPr lvl="1"/>
            <a:r>
              <a:rPr lang="zh-CN" altLang="zh-CN" sz="2000" dirty="0" smtClean="0"/>
              <a:t>第三</a:t>
            </a:r>
            <a:r>
              <a:rPr lang="zh-CN" altLang="zh-CN" sz="2000" dirty="0"/>
              <a:t>方面是使用的问题报告和修改，包括，问题报告、维护活动、和配置管理活动等。</a:t>
            </a:r>
          </a:p>
          <a:p>
            <a:endParaRPr lang="zh-CN" altLang="en-US" sz="2400" dirty="0"/>
          </a:p>
        </p:txBody>
      </p:sp>
    </p:spTree>
    <p:extLst>
      <p:ext uri="{BB962C8B-B14F-4D97-AF65-F5344CB8AC3E}">
        <p14:creationId xmlns:p14="http://schemas.microsoft.com/office/powerpoint/2010/main" val="2284439504"/>
      </p:ext>
    </p:extLst>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455</TotalTime>
  <Words>5120</Words>
  <Application>Microsoft Office PowerPoint</Application>
  <PresentationFormat>全屏显示(4:3)</PresentationFormat>
  <Paragraphs>351</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57</vt:i4>
      </vt:variant>
    </vt:vector>
  </HeadingPairs>
  <TitlesOfParts>
    <vt:vector size="65" baseType="lpstr">
      <vt:lpstr>华文行楷</vt:lpstr>
      <vt:lpstr>宋体</vt:lpstr>
      <vt:lpstr>Arial</vt:lpstr>
      <vt:lpstr>Calibri</vt:lpstr>
      <vt:lpstr>Monotype Corsiva</vt:lpstr>
      <vt:lpstr>Times New Roman</vt:lpstr>
      <vt:lpstr>新模板-7</vt:lpstr>
      <vt:lpstr>自定义设计方案</vt:lpstr>
      <vt:lpstr>第7章  软件运维与服务过程</vt:lpstr>
      <vt:lpstr>目录</vt:lpstr>
      <vt:lpstr>7.1引言</vt:lpstr>
      <vt:lpstr>PowerPoint 演示文稿</vt:lpstr>
      <vt:lpstr>好软件不是一天建成的</vt:lpstr>
      <vt:lpstr>服务的范围</vt:lpstr>
      <vt:lpstr>7.2软件移交与验收过程</vt:lpstr>
      <vt:lpstr>7.2软件移交与验收过程</vt:lpstr>
      <vt:lpstr>7.2软件移交与验收过程</vt:lpstr>
      <vt:lpstr>PowerPoint 演示文稿</vt:lpstr>
      <vt:lpstr>7.3软件维护</vt:lpstr>
      <vt:lpstr>7.3.1软件维护与传统产品维护</vt:lpstr>
      <vt:lpstr>软件服务的有形和无形比较</vt:lpstr>
      <vt:lpstr>7.3.2 Lehman定律</vt:lpstr>
      <vt:lpstr>7.3.2 Lehman定律</vt:lpstr>
      <vt:lpstr>7.3.3 维护成本</vt:lpstr>
      <vt:lpstr>7.3.3 维护成本</vt:lpstr>
      <vt:lpstr>软件修改类型</vt:lpstr>
      <vt:lpstr>开发时，要考虑如何维护</vt:lpstr>
      <vt:lpstr>7.4软件支持过程与活动</vt:lpstr>
      <vt:lpstr>7.4.1软件修改过程</vt:lpstr>
      <vt:lpstr>修改请求单样例</vt:lpstr>
      <vt:lpstr>软件更改的过程</vt:lpstr>
      <vt:lpstr>修改请求单(SCR)的问题</vt:lpstr>
      <vt:lpstr>是否真的要改？</vt:lpstr>
      <vt:lpstr>修改活动</vt:lpstr>
      <vt:lpstr>修改后产品质量的保证</vt:lpstr>
      <vt:lpstr>7.4.2 软件支持活动</vt:lpstr>
      <vt:lpstr>7.4.2 软件支持活动</vt:lpstr>
      <vt:lpstr>各种活动的关系</vt:lpstr>
      <vt:lpstr>7.5软件支持方式与能力</vt:lpstr>
      <vt:lpstr>7.5.1 软件支持方式与基本要求</vt:lpstr>
      <vt:lpstr>服务或支持条款</vt:lpstr>
      <vt:lpstr>(2) 对于适应性和增强性修改</vt:lpstr>
      <vt:lpstr>PowerPoint 演示文稿</vt:lpstr>
      <vt:lpstr>7.5.2 针对软件可使用性的支持</vt:lpstr>
      <vt:lpstr>PowerPoint 演示文稿</vt:lpstr>
      <vt:lpstr>系统的可靠性和密安性服务要求</vt:lpstr>
      <vt:lpstr>7.5.3 针对运行能力的支持</vt:lpstr>
      <vt:lpstr>PowerPoint 演示文稿</vt:lpstr>
      <vt:lpstr>软件支持合同类型</vt:lpstr>
      <vt:lpstr>7.6 独立的软件支持</vt:lpstr>
      <vt:lpstr>7.6.1 软件支持的原则</vt:lpstr>
      <vt:lpstr>独立的支持机构实施软件支持</vt:lpstr>
      <vt:lpstr>7.6.2 系统部署前后的支持工作</vt:lpstr>
      <vt:lpstr>PowerPoint 演示文稿</vt:lpstr>
      <vt:lpstr>7.6.3 采购对支持工作要求</vt:lpstr>
      <vt:lpstr>软件系统采购过程的支持活动要求</vt:lpstr>
      <vt:lpstr>7.7 云计算环境下的维护</vt:lpstr>
      <vt:lpstr>应用软件系统的维护变得简单</vt:lpstr>
      <vt:lpstr>数据保密和私密的维护</vt:lpstr>
      <vt:lpstr>预防被进攻</vt:lpstr>
      <vt:lpstr>基于云的生存性</vt:lpstr>
      <vt:lpstr>7.8 降低软件维护策略</vt:lpstr>
      <vt:lpstr>7.8 降低软件维护策略</vt:lpstr>
      <vt:lpstr>7.9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软件运维与服务过程</dc:title>
  <dc:creator>Think</dc:creator>
  <cp:lastModifiedBy>王 安生</cp:lastModifiedBy>
  <cp:revision>46</cp:revision>
  <dcterms:created xsi:type="dcterms:W3CDTF">2014-07-04T02:23:06Z</dcterms:created>
  <dcterms:modified xsi:type="dcterms:W3CDTF">2020-01-15T01:53:03Z</dcterms:modified>
</cp:coreProperties>
</file>