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100"/>
  </p:notesMasterIdLst>
  <p:handoutMasterIdLst>
    <p:handoutMasterId r:id="rId101"/>
  </p:handoutMasterIdLst>
  <p:sldIdLst>
    <p:sldId id="257" r:id="rId3"/>
    <p:sldId id="258" r:id="rId4"/>
    <p:sldId id="259" r:id="rId5"/>
    <p:sldId id="261" r:id="rId6"/>
    <p:sldId id="260" r:id="rId7"/>
    <p:sldId id="262" r:id="rId8"/>
    <p:sldId id="264" r:id="rId9"/>
    <p:sldId id="265" r:id="rId10"/>
    <p:sldId id="340" r:id="rId11"/>
    <p:sldId id="263" r:id="rId12"/>
    <p:sldId id="341" r:id="rId13"/>
    <p:sldId id="337" r:id="rId14"/>
    <p:sldId id="407" r:id="rId15"/>
    <p:sldId id="344" r:id="rId16"/>
    <p:sldId id="343" r:id="rId17"/>
    <p:sldId id="339" r:id="rId18"/>
    <p:sldId id="346" r:id="rId19"/>
    <p:sldId id="266" r:id="rId20"/>
    <p:sldId id="267" r:id="rId21"/>
    <p:sldId id="413" r:id="rId22"/>
    <p:sldId id="268" r:id="rId23"/>
    <p:sldId id="269" r:id="rId24"/>
    <p:sldId id="270" r:id="rId25"/>
    <p:sldId id="271" r:id="rId26"/>
    <p:sldId id="272" r:id="rId27"/>
    <p:sldId id="273" r:id="rId28"/>
    <p:sldId id="347" r:id="rId29"/>
    <p:sldId id="335" r:id="rId30"/>
    <p:sldId id="334" r:id="rId31"/>
    <p:sldId id="278" r:id="rId32"/>
    <p:sldId id="280" r:id="rId33"/>
    <p:sldId id="279" r:id="rId34"/>
    <p:sldId id="348" r:id="rId35"/>
    <p:sldId id="349" r:id="rId36"/>
    <p:sldId id="281" r:id="rId37"/>
    <p:sldId id="282" r:id="rId38"/>
    <p:sldId id="283" r:id="rId39"/>
    <p:sldId id="284" r:id="rId40"/>
    <p:sldId id="350" r:id="rId41"/>
    <p:sldId id="351" r:id="rId42"/>
    <p:sldId id="285" r:id="rId43"/>
    <p:sldId id="353" r:id="rId44"/>
    <p:sldId id="354" r:id="rId45"/>
    <p:sldId id="355" r:id="rId46"/>
    <p:sldId id="356" r:id="rId47"/>
    <p:sldId id="357" r:id="rId48"/>
    <p:sldId id="359" r:id="rId49"/>
    <p:sldId id="358" r:id="rId50"/>
    <p:sldId id="360" r:id="rId51"/>
    <p:sldId id="410" r:id="rId52"/>
    <p:sldId id="361" r:id="rId53"/>
    <p:sldId id="363" r:id="rId54"/>
    <p:sldId id="364" r:id="rId55"/>
    <p:sldId id="365" r:id="rId56"/>
    <p:sldId id="366" r:id="rId57"/>
    <p:sldId id="367" r:id="rId58"/>
    <p:sldId id="368" r:id="rId59"/>
    <p:sldId id="408" r:id="rId60"/>
    <p:sldId id="369" r:id="rId61"/>
    <p:sldId id="370" r:id="rId62"/>
    <p:sldId id="371" r:id="rId63"/>
    <p:sldId id="372" r:id="rId64"/>
    <p:sldId id="373" r:id="rId65"/>
    <p:sldId id="374" r:id="rId66"/>
    <p:sldId id="375" r:id="rId67"/>
    <p:sldId id="376" r:id="rId68"/>
    <p:sldId id="377" r:id="rId69"/>
    <p:sldId id="378" r:id="rId70"/>
    <p:sldId id="379" r:id="rId71"/>
    <p:sldId id="380" r:id="rId72"/>
    <p:sldId id="412" r:id="rId73"/>
    <p:sldId id="382" r:id="rId74"/>
    <p:sldId id="411" r:id="rId75"/>
    <p:sldId id="381" r:id="rId76"/>
    <p:sldId id="383" r:id="rId77"/>
    <p:sldId id="384" r:id="rId78"/>
    <p:sldId id="385" r:id="rId79"/>
    <p:sldId id="386" r:id="rId80"/>
    <p:sldId id="387" r:id="rId81"/>
    <p:sldId id="409" r:id="rId82"/>
    <p:sldId id="388" r:id="rId83"/>
    <p:sldId id="389" r:id="rId84"/>
    <p:sldId id="390" r:id="rId85"/>
    <p:sldId id="391" r:id="rId86"/>
    <p:sldId id="392" r:id="rId87"/>
    <p:sldId id="393" r:id="rId88"/>
    <p:sldId id="394" r:id="rId89"/>
    <p:sldId id="395" r:id="rId90"/>
    <p:sldId id="396" r:id="rId91"/>
    <p:sldId id="397" r:id="rId92"/>
    <p:sldId id="398" r:id="rId93"/>
    <p:sldId id="399" r:id="rId94"/>
    <p:sldId id="400" r:id="rId95"/>
    <p:sldId id="401" r:id="rId96"/>
    <p:sldId id="402" r:id="rId97"/>
    <p:sldId id="403" r:id="rId98"/>
    <p:sldId id="404" r:id="rId99"/>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20" autoAdjust="0"/>
  </p:normalViewPr>
  <p:slideViewPr>
    <p:cSldViewPr snapToGrid="0">
      <p:cViewPr varScale="1">
        <p:scale>
          <a:sx n="97" d="100"/>
          <a:sy n="97" d="100"/>
        </p:scale>
        <p:origin x="82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5B0DA2C9-89F1-4EDF-B738-5C1E6DF4D9A6}" type="slidenum">
              <a:rPr lang="zh-CN" altLang="en-US" smtClean="0"/>
              <a:pPr/>
              <a:t>1</a:t>
            </a:fld>
            <a:endParaRPr lang="en-US" altLang="zh-CN" smtClean="0"/>
          </a:p>
        </p:txBody>
      </p:sp>
      <p:sp>
        <p:nvSpPr>
          <p:cNvPr id="24579" name="Rectangle 2"/>
          <p:cNvSpPr>
            <a:spLocks noGrp="1" noRot="1" noChangeAspect="1" noChangeArrowheads="1" noTextEdit="1"/>
          </p:cNvSpPr>
          <p:nvPr>
            <p:ph type="sldImg"/>
          </p:nvPr>
        </p:nvSpPr>
        <p:spPr>
          <a:xfrm>
            <a:off x="1258888" y="720725"/>
            <a:ext cx="4797425" cy="3598863"/>
          </a:xfrm>
          <a:ln/>
        </p:spPr>
      </p:sp>
      <p:sp>
        <p:nvSpPr>
          <p:cNvPr id="24580" name="Rectangle 3"/>
          <p:cNvSpPr>
            <a:spLocks noGrp="1" noChangeArrowheads="1"/>
          </p:cNvSpPr>
          <p:nvPr>
            <p:ph type="body" idx="1"/>
          </p:nvPr>
        </p:nvSpPr>
        <p:spPr>
          <a:noFill/>
          <a:ln/>
        </p:spPr>
        <p:txBody>
          <a:bodyPr/>
          <a:lstStyle/>
          <a:p>
            <a:pPr eaLnBrk="1" hangingPunct="1"/>
            <a:endParaRPr lang="zh-CN" altLang="en-US" smtClean="0">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2019/11/25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2019/11/25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2019/11/25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2019/11/25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6.wmf"/></Relationships>
</file>

<file path=ppt/slides/_rels/slide9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28.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9.e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idx="4294967295"/>
          </p:nvPr>
        </p:nvSpPr>
        <p:spPr>
          <a:xfrm>
            <a:off x="838200" y="1676400"/>
            <a:ext cx="7772400" cy="1143000"/>
          </a:xfrm>
        </p:spPr>
        <p:txBody>
          <a:bodyPr/>
          <a:lstStyle/>
          <a:p>
            <a:pPr algn="ctr"/>
            <a:r>
              <a:rPr lang="zh-CN" altLang="en-US" sz="3600" dirty="0" smtClean="0"/>
              <a:t>第</a:t>
            </a:r>
            <a:r>
              <a:rPr lang="en-US" altLang="zh-CN" sz="3600" dirty="0" smtClean="0"/>
              <a:t>9</a:t>
            </a:r>
            <a:r>
              <a:rPr lang="zh-CN" altLang="en-US" sz="3600" dirty="0" smtClean="0"/>
              <a:t>章 建模与图示化表达</a:t>
            </a:r>
          </a:p>
        </p:txBody>
      </p:sp>
      <p:sp>
        <p:nvSpPr>
          <p:cNvPr id="4099" name="Rectangle 5"/>
          <p:cNvSpPr>
            <a:spLocks noGrp="1" noChangeArrowheads="1"/>
          </p:cNvSpPr>
          <p:nvPr>
            <p:ph type="subTitle" idx="4294967295"/>
          </p:nvPr>
        </p:nvSpPr>
        <p:spPr>
          <a:xfrm>
            <a:off x="1143000" y="3657600"/>
            <a:ext cx="7334250" cy="990600"/>
          </a:xfrm>
        </p:spPr>
        <p:txBody>
          <a:bodyPr/>
          <a:lstStyle/>
          <a:p>
            <a:pPr marL="0" indent="0" algn="ctr" eaLnBrk="1" hangingPunct="1">
              <a:buFontTx/>
              <a:buNone/>
            </a:pPr>
            <a:r>
              <a:rPr lang="zh-CN" altLang="en-US" sz="2800" dirty="0" smtClean="0">
                <a:latin typeface="华文行楷" pitchFamily="2" charset="-122"/>
                <a:ea typeface="华文行楷" pitchFamily="2" charset="-122"/>
              </a:rPr>
              <a:t>看图识字</a:t>
            </a:r>
            <a:endParaRPr lang="en-US" altLang="zh-CN" sz="2800" dirty="0" smtClean="0">
              <a:latin typeface="华文行楷" pitchFamily="2" charset="-122"/>
              <a:ea typeface="华文行楷" pitchFamily="2" charset="-122"/>
            </a:endParaRPr>
          </a:p>
          <a:p>
            <a:pPr marL="0" indent="0" algn="ctr">
              <a:buNone/>
            </a:pPr>
            <a:r>
              <a:rPr lang="zh-CN" altLang="en-US" dirty="0">
                <a:latin typeface="华文行楷" pitchFamily="2" charset="-122"/>
                <a:ea typeface="华文行楷" pitchFamily="2" charset="-122"/>
              </a:rPr>
              <a:t>用图表达思想，画出期望的</a:t>
            </a:r>
            <a:r>
              <a:rPr lang="zh-CN" altLang="en-US" dirty="0" smtClean="0">
                <a:latin typeface="华文行楷" pitchFamily="2" charset="-122"/>
                <a:ea typeface="华文行楷" pitchFamily="2" charset="-122"/>
              </a:rPr>
              <a:t>模型</a:t>
            </a:r>
            <a:endParaRPr lang="zh-CN" altLang="en-US"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对于模糊不清的软件需求表达，不仅要借用语言文字构成的语法要素，更需要研究和借助汉字构成的一些基本原则，构造能够表达软件需求的模型。</a:t>
            </a:r>
            <a:endParaRPr lang="en-US" altLang="zh-CN" dirty="0" smtClean="0"/>
          </a:p>
          <a:p>
            <a:r>
              <a:rPr lang="zh-CN" altLang="en-US" dirty="0" smtClean="0"/>
              <a:t>陈品山（</a:t>
            </a:r>
            <a:r>
              <a:rPr lang="en-US" dirty="0" smtClean="0"/>
              <a:t>Peter Pin-Shan Chen</a:t>
            </a:r>
            <a:r>
              <a:rPr lang="zh-CN" altLang="en-US" dirty="0" smtClean="0"/>
              <a:t>）认识到了这些问题，并归结英语和实体关系图的关系，同时又总结了构成汉字的几个原则</a:t>
            </a:r>
            <a:r>
              <a:rPr lang="zh-CN" altLang="en-US" dirty="0"/>
              <a:t>。</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英语语法、实体关系和集合论</a:t>
            </a:r>
            <a:endParaRPr lang="zh-CN" altLang="en-US" dirty="0"/>
          </a:p>
        </p:txBody>
      </p:sp>
      <p:sp>
        <p:nvSpPr>
          <p:cNvPr id="4" name="矩形 3"/>
          <p:cNvSpPr/>
          <p:nvPr/>
        </p:nvSpPr>
        <p:spPr bwMode="auto">
          <a:xfrm>
            <a:off x="999091" y="4756195"/>
            <a:ext cx="7797800" cy="100649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        最简单的办法是：</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p>
            <a:pPr lvl="2"/>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）纯名词一般是实体；</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p>
            <a:pPr lvl="2"/>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2</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）动词、谓语</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如形成词或需求</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一般是关系</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p>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p>
            <a:endPar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231241042"/>
              </p:ext>
            </p:extLst>
          </p:nvPr>
        </p:nvGraphicFramePr>
        <p:xfrm>
          <a:off x="1137329" y="2375905"/>
          <a:ext cx="7864589" cy="2159000"/>
        </p:xfrm>
        <a:graphic>
          <a:graphicData uri="http://schemas.openxmlformats.org/drawingml/2006/table">
            <a:tbl>
              <a:tblPr firstRow="1" firstCol="1" lastRow="1" lastCol="1" bandRow="1" bandCol="1"/>
              <a:tblGrid>
                <a:gridCol w="1387779">
                  <a:extLst>
                    <a:ext uri="{9D8B030D-6E8A-4147-A177-3AD203B41FA5}">
                      <a16:colId xmlns:a16="http://schemas.microsoft.com/office/drawing/2014/main" val="1502841607"/>
                    </a:ext>
                  </a:extLst>
                </a:gridCol>
                <a:gridCol w="1901163">
                  <a:extLst>
                    <a:ext uri="{9D8B030D-6E8A-4147-A177-3AD203B41FA5}">
                      <a16:colId xmlns:a16="http://schemas.microsoft.com/office/drawing/2014/main" val="696997069"/>
                    </a:ext>
                  </a:extLst>
                </a:gridCol>
                <a:gridCol w="1992909">
                  <a:extLst>
                    <a:ext uri="{9D8B030D-6E8A-4147-A177-3AD203B41FA5}">
                      <a16:colId xmlns:a16="http://schemas.microsoft.com/office/drawing/2014/main" val="2997919163"/>
                    </a:ext>
                  </a:extLst>
                </a:gridCol>
                <a:gridCol w="2582738">
                  <a:extLst>
                    <a:ext uri="{9D8B030D-6E8A-4147-A177-3AD203B41FA5}">
                      <a16:colId xmlns:a16="http://schemas.microsoft.com/office/drawing/2014/main" val="3923240872"/>
                    </a:ext>
                  </a:extLst>
                </a:gridCol>
              </a:tblGrid>
              <a:tr h="0">
                <a:tc>
                  <a:txBody>
                    <a:bodyPr/>
                    <a:lstStyle/>
                    <a:p>
                      <a:pPr indent="269875" algn="just">
                        <a:lnSpc>
                          <a:spcPts val="1660"/>
                        </a:lnSpc>
                        <a:spcAft>
                          <a:spcPts val="0"/>
                        </a:spcAft>
                      </a:pPr>
                      <a:r>
                        <a:rPr lang="zh-CN" sz="1400" b="1" dirty="0">
                          <a:effectLst/>
                          <a:latin typeface="Times New Roman" panose="02020603050405020304" pitchFamily="18" charset="0"/>
                          <a:ea typeface="宋体" panose="02010600030101010101" pitchFamily="2" charset="-122"/>
                        </a:rPr>
                        <a:t>英语语法</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b="1">
                          <a:effectLst/>
                          <a:latin typeface="Times New Roman" panose="02020603050405020304" pitchFamily="18" charset="0"/>
                          <a:ea typeface="宋体" panose="02010600030101010101" pitchFamily="2" charset="-122"/>
                        </a:rPr>
                        <a:t>实体关系图结构</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b="1">
                          <a:effectLst/>
                          <a:latin typeface="Times New Roman" panose="02020603050405020304" pitchFamily="18" charset="0"/>
                          <a:ea typeface="宋体" panose="02010600030101010101" pitchFamily="2" charset="-122"/>
                        </a:rPr>
                        <a:t>集合论定义</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zh-CN" sz="1400" b="1">
                          <a:effectLst/>
                          <a:latin typeface="Times New Roman" panose="02020603050405020304" pitchFamily="18" charset="0"/>
                          <a:ea typeface="宋体" panose="02010600030101010101" pitchFamily="2" charset="-122"/>
                        </a:rPr>
                        <a:t>注释</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1893946"/>
                  </a:ext>
                </a:extLst>
              </a:tr>
              <a:tr h="0">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普通名词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实体类型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实体 </a:t>
                      </a:r>
                      <a:r>
                        <a:rPr lang="en-US" sz="1400" dirty="0">
                          <a:effectLst/>
                          <a:latin typeface="Times New Roman" panose="02020603050405020304" pitchFamily="18" charset="0"/>
                          <a:ea typeface="宋体" panose="02010600030101010101" pitchFamily="2" charset="-122"/>
                        </a:rPr>
                        <a:t>e</a:t>
                      </a:r>
                      <a:endParaRPr lang="zh-CN" sz="1400" dirty="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实体集合</a:t>
                      </a:r>
                      <a:r>
                        <a:rPr lang="en-US" sz="1400" dirty="0">
                          <a:effectLst/>
                          <a:latin typeface="Times New Roman" panose="02020603050405020304" pitchFamily="18" charset="0"/>
                          <a:ea typeface="宋体" panose="02010600030101010101" pitchFamily="2" charset="-122"/>
                        </a:rPr>
                        <a:t> E</a:t>
                      </a:r>
                      <a:r>
                        <a:rPr lang="zh-CN" sz="1400" dirty="0">
                          <a:effectLst/>
                          <a:latin typeface="Times New Roman" panose="02020603050405020304" pitchFamily="18" charset="0"/>
                          <a:ea typeface="宋体" panose="02010600030101010101" pitchFamily="2" charset="-122"/>
                        </a:rPr>
                        <a:t>；</a:t>
                      </a:r>
                      <a:r>
                        <a:rPr lang="en-US" sz="1400" dirty="0">
                          <a:effectLst/>
                          <a:latin typeface="Times New Roman" panose="02020603050405020304" pitchFamily="18" charset="0"/>
                          <a:ea typeface="宋体" panose="02010600030101010101" pitchFamily="2" charset="-122"/>
                        </a:rPr>
                        <a:t>e</a:t>
                      </a:r>
                      <a:r>
                        <a:rPr lang="zh-CN" sz="1400" dirty="0">
                          <a:effectLst/>
                          <a:latin typeface="Times New Roman" panose="02020603050405020304" pitchFamily="18" charset="0"/>
                          <a:ea typeface="宋体" panose="02010600030101010101" pitchFamily="2" charset="-122"/>
                        </a:rPr>
                        <a:t>∈</a:t>
                      </a:r>
                      <a:r>
                        <a:rPr lang="en-US" sz="1400" dirty="0">
                          <a:effectLst/>
                          <a:latin typeface="Times New Roman" panose="02020603050405020304" pitchFamily="18" charset="0"/>
                          <a:ea typeface="宋体" panose="02010600030101010101" pitchFamily="2" charset="-122"/>
                        </a:rPr>
                        <a:t>E</a:t>
                      </a:r>
                      <a:endParaRPr lang="zh-CN" sz="1400" dirty="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值</a:t>
                      </a:r>
                      <a:r>
                        <a:rPr lang="en-US" sz="1400" dirty="0">
                          <a:effectLst/>
                          <a:latin typeface="Times New Roman" panose="02020603050405020304" pitchFamily="18" charset="0"/>
                          <a:ea typeface="宋体" panose="02010600030101010101" pitchFamily="2" charset="-122"/>
                        </a:rPr>
                        <a:t>  v</a:t>
                      </a:r>
                      <a:endParaRPr lang="zh-CN" sz="1400" dirty="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值集合</a:t>
                      </a:r>
                      <a:r>
                        <a:rPr lang="en-US" sz="1400" dirty="0">
                          <a:effectLst/>
                          <a:latin typeface="Times New Roman" panose="02020603050405020304" pitchFamily="18" charset="0"/>
                          <a:ea typeface="宋体" panose="02010600030101010101" pitchFamily="2" charset="-122"/>
                        </a:rPr>
                        <a:t> V; v </a:t>
                      </a:r>
                      <a:r>
                        <a:rPr lang="zh-CN" sz="1400" dirty="0">
                          <a:effectLst/>
                          <a:latin typeface="Times New Roman" panose="02020603050405020304" pitchFamily="18" charset="0"/>
                          <a:ea typeface="宋体" panose="02010600030101010101" pitchFamily="2" charset="-122"/>
                        </a:rPr>
                        <a:t>∈</a:t>
                      </a:r>
                      <a:r>
                        <a:rPr lang="en-US" sz="1400" dirty="0">
                          <a:effectLst/>
                          <a:latin typeface="Times New Roman" panose="02020603050405020304" pitchFamily="18" charset="0"/>
                          <a:ea typeface="宋体" panose="02010600030101010101" pitchFamily="2" charset="-122"/>
                        </a:rPr>
                        <a:t> V</a:t>
                      </a:r>
                      <a:endParaRPr lang="zh-CN" sz="1400" dirty="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关系</a:t>
                      </a:r>
                      <a:r>
                        <a:rPr lang="en-US" sz="1400" dirty="0">
                          <a:effectLst/>
                          <a:latin typeface="Times New Roman" panose="02020603050405020304" pitchFamily="18" charset="0"/>
                          <a:ea typeface="宋体" panose="02010600030101010101" pitchFamily="2" charset="-122"/>
                        </a:rPr>
                        <a:t>  r</a:t>
                      </a:r>
                      <a:endParaRPr lang="zh-CN" sz="1400" dirty="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关系集合</a:t>
                      </a:r>
                      <a:r>
                        <a:rPr lang="en-US" sz="1400" dirty="0">
                          <a:effectLst/>
                          <a:latin typeface="Times New Roman" panose="02020603050405020304" pitchFamily="18" charset="0"/>
                          <a:ea typeface="宋体" panose="02010600030101010101" pitchFamily="2" charset="-122"/>
                        </a:rPr>
                        <a:t> R; r </a:t>
                      </a:r>
                      <a:r>
                        <a:rPr lang="zh-CN" sz="1400" dirty="0">
                          <a:effectLst/>
                          <a:latin typeface="Times New Roman" panose="02020603050405020304" pitchFamily="18" charset="0"/>
                          <a:ea typeface="宋体" panose="02010600030101010101" pitchFamily="2" charset="-122"/>
                        </a:rPr>
                        <a:t>∈</a:t>
                      </a:r>
                      <a:r>
                        <a:rPr lang="en-US" sz="1400" dirty="0">
                          <a:effectLst/>
                          <a:latin typeface="Times New Roman" panose="02020603050405020304" pitchFamily="18" charset="0"/>
                          <a:ea typeface="宋体" panose="02010600030101010101" pitchFamily="2" charset="-122"/>
                        </a:rPr>
                        <a:t> R </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一个关系集合定义为实体集合一个“数学关系”</a:t>
                      </a:r>
                    </a:p>
                    <a:p>
                      <a:pPr indent="269875" algn="just">
                        <a:lnSpc>
                          <a:spcPts val="1660"/>
                        </a:lnSpc>
                        <a:spcAft>
                          <a:spcPts val="0"/>
                        </a:spcAft>
                      </a:pPr>
                      <a:r>
                        <a:rPr lang="en-US" sz="1400">
                          <a:effectLst/>
                          <a:latin typeface="Times New Roman" panose="02020603050405020304" pitchFamily="18" charset="0"/>
                          <a:ea typeface="宋体" panose="02010600030101010101" pitchFamily="2" charset="-122"/>
                        </a:rPr>
                        <a:t>R= {r</a:t>
                      </a:r>
                      <a:r>
                        <a:rPr lang="en-US" sz="1400" baseline="-25000">
                          <a:effectLst/>
                          <a:latin typeface="Times New Roman" panose="02020603050405020304" pitchFamily="18" charset="0"/>
                          <a:ea typeface="宋体" panose="02010600030101010101" pitchFamily="2" charset="-122"/>
                        </a:rPr>
                        <a:t>1</a:t>
                      </a:r>
                      <a:r>
                        <a:rPr lang="en-US" sz="1400">
                          <a:effectLst/>
                          <a:latin typeface="Times New Roman" panose="02020603050405020304" pitchFamily="18" charset="0"/>
                          <a:ea typeface="宋体" panose="02010600030101010101" pitchFamily="2" charset="-122"/>
                        </a:rPr>
                        <a:t>, r</a:t>
                      </a:r>
                      <a:r>
                        <a:rPr lang="en-US" sz="1400" baseline="-25000">
                          <a:effectLst/>
                          <a:latin typeface="Times New Roman" panose="02020603050405020304" pitchFamily="18" charset="0"/>
                          <a:ea typeface="宋体" panose="02010600030101010101" pitchFamily="2" charset="-122"/>
                        </a:rPr>
                        <a:t>2</a:t>
                      </a:r>
                      <a:r>
                        <a:rPr lang="en-US" sz="1400">
                          <a:effectLst/>
                          <a:latin typeface="Times New Roman" panose="02020603050405020304" pitchFamily="18" charset="0"/>
                          <a:ea typeface="宋体" panose="02010600030101010101" pitchFamily="2" charset="-122"/>
                        </a:rPr>
                        <a:t>,…r</a:t>
                      </a:r>
                      <a:r>
                        <a:rPr lang="en-US" sz="1400" baseline="-25000">
                          <a:effectLst/>
                          <a:latin typeface="Times New Roman" panose="02020603050405020304" pitchFamily="18" charset="0"/>
                          <a:ea typeface="宋体" panose="02010600030101010101" pitchFamily="2" charset="-122"/>
                        </a:rPr>
                        <a:t>n</a:t>
                      </a:r>
                      <a:r>
                        <a:rPr lang="en-US" sz="1400">
                          <a:effectLst/>
                          <a:latin typeface="Times New Roman" panose="02020603050405020304" pitchFamily="18" charset="0"/>
                          <a:ea typeface="宋体" panose="02010600030101010101" pitchFamily="2" charset="-122"/>
                        </a:rPr>
                        <a:t>}</a:t>
                      </a:r>
                      <a:endParaRPr lang="zh-CN" sz="140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en-US" sz="1400">
                          <a:effectLst/>
                          <a:latin typeface="Times New Roman" panose="02020603050405020304" pitchFamily="18" charset="0"/>
                          <a:ea typeface="宋体" panose="02010600030101010101" pitchFamily="2" charset="-122"/>
                        </a:rPr>
                        <a:t>ri = [e</a:t>
                      </a:r>
                      <a:r>
                        <a:rPr lang="en-US" sz="1400" baseline="-25000">
                          <a:effectLst/>
                          <a:latin typeface="Times New Roman" panose="02020603050405020304" pitchFamily="18" charset="0"/>
                          <a:ea typeface="宋体" panose="02010600030101010101" pitchFamily="2" charset="-122"/>
                        </a:rPr>
                        <a:t>i1</a:t>
                      </a:r>
                      <a:r>
                        <a:rPr lang="en-US" sz="1400">
                          <a:effectLst/>
                          <a:latin typeface="Times New Roman" panose="02020603050405020304" pitchFamily="18" charset="0"/>
                          <a:ea typeface="宋体" panose="02010600030101010101" pitchFamily="2" charset="-122"/>
                        </a:rPr>
                        <a:t>,e</a:t>
                      </a:r>
                      <a:r>
                        <a:rPr lang="en-US" sz="1400" baseline="-25000">
                          <a:effectLst/>
                          <a:latin typeface="Times New Roman" panose="02020603050405020304" pitchFamily="18" charset="0"/>
                          <a:ea typeface="宋体" panose="02010600030101010101" pitchFamily="2" charset="-122"/>
                        </a:rPr>
                        <a:t>i2</a:t>
                      </a:r>
                      <a:r>
                        <a:rPr lang="en-US" sz="1400">
                          <a:effectLst/>
                          <a:latin typeface="Times New Roman" panose="02020603050405020304" pitchFamily="18" charset="0"/>
                          <a:ea typeface="宋体" panose="02010600030101010101" pitchFamily="2" charset="-122"/>
                        </a:rPr>
                        <a:t>,…,e</a:t>
                      </a:r>
                      <a:r>
                        <a:rPr lang="en-US" sz="1400" baseline="-25000">
                          <a:effectLst/>
                          <a:latin typeface="Times New Roman" panose="02020603050405020304" pitchFamily="18" charset="0"/>
                          <a:ea typeface="宋体" panose="02010600030101010101" pitchFamily="2" charset="-122"/>
                        </a:rPr>
                        <a:t>in</a:t>
                      </a:r>
                      <a:r>
                        <a:rPr lang="en-US" sz="1400">
                          <a:effectLst/>
                          <a:latin typeface="Times New Roman" panose="02020603050405020304" pitchFamily="18" charset="0"/>
                          <a:ea typeface="宋体" panose="02010600030101010101" pitchFamily="2" charset="-122"/>
                        </a:rPr>
                        <a:t>]</a:t>
                      </a:r>
                      <a:endParaRPr lang="zh-CN" sz="1400">
                        <a:effectLst/>
                        <a:latin typeface="Times New Roman" panose="02020603050405020304" pitchFamily="18" charset="0"/>
                        <a:ea typeface="宋体" panose="02010600030101010101" pitchFamily="2" charset="-122"/>
                      </a:endParaRPr>
                    </a:p>
                    <a:p>
                      <a:pPr indent="330835" algn="just">
                        <a:lnSpc>
                          <a:spcPts val="1660"/>
                        </a:lnSpc>
                        <a:spcAft>
                          <a:spcPts val="0"/>
                        </a:spcAft>
                      </a:pPr>
                      <a:r>
                        <a:rPr lang="en-US" sz="1400">
                          <a:effectLst/>
                          <a:latin typeface="Times New Roman" panose="02020603050405020304" pitchFamily="18" charset="0"/>
                          <a:ea typeface="宋体" panose="02010600030101010101" pitchFamily="2" charset="-122"/>
                        </a:rPr>
                        <a:t>| e</a:t>
                      </a:r>
                      <a:r>
                        <a:rPr lang="en-US" sz="1400" baseline="-25000">
                          <a:effectLst/>
                          <a:latin typeface="Times New Roman" panose="02020603050405020304" pitchFamily="18" charset="0"/>
                          <a:ea typeface="宋体" panose="02010600030101010101" pitchFamily="2" charset="-122"/>
                        </a:rPr>
                        <a:t>i1</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E</a:t>
                      </a:r>
                      <a:r>
                        <a:rPr lang="en-US" sz="1400" baseline="-25000">
                          <a:effectLst/>
                          <a:latin typeface="Times New Roman" panose="02020603050405020304" pitchFamily="18" charset="0"/>
                          <a:ea typeface="宋体" panose="02010600030101010101" pitchFamily="2" charset="-122"/>
                        </a:rPr>
                        <a:t>1</a:t>
                      </a:r>
                      <a:r>
                        <a:rPr lang="en-US" sz="1400">
                          <a:effectLst/>
                          <a:latin typeface="Times New Roman" panose="02020603050405020304" pitchFamily="18" charset="0"/>
                          <a:ea typeface="宋体" panose="02010600030101010101" pitchFamily="2" charset="-122"/>
                        </a:rPr>
                        <a:t>,…e</a:t>
                      </a:r>
                      <a:r>
                        <a:rPr lang="en-US" sz="1400" baseline="-25000">
                          <a:effectLst/>
                          <a:latin typeface="Times New Roman" panose="02020603050405020304" pitchFamily="18" charset="0"/>
                          <a:ea typeface="宋体" panose="02010600030101010101" pitchFamily="2" charset="-122"/>
                        </a:rPr>
                        <a:t>i2</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E</a:t>
                      </a:r>
                      <a:r>
                        <a:rPr lang="en-US" sz="1400" baseline="-250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1655313"/>
                  </a:ext>
                </a:extLst>
              </a:tr>
              <a:tr h="0">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专有名词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实体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51743387"/>
                  </a:ext>
                </a:extLst>
              </a:tr>
              <a:tr h="0">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及物动词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关系类型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15731453"/>
                  </a:ext>
                </a:extLst>
              </a:tr>
              <a:tr h="0">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不及物动词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属性类型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456503690"/>
                  </a:ext>
                </a:extLst>
              </a:tr>
              <a:tr h="0">
                <a:tc>
                  <a:txBody>
                    <a:bodyPr/>
                    <a:lstStyle/>
                    <a:p>
                      <a:pPr indent="269875" algn="just">
                        <a:lnSpc>
                          <a:spcPts val="1660"/>
                        </a:lnSpc>
                        <a:spcAft>
                          <a:spcPts val="0"/>
                        </a:spcAft>
                      </a:pPr>
                      <a:r>
                        <a:rPr lang="zh-CN" sz="1400">
                          <a:effectLst/>
                          <a:latin typeface="Times New Roman" panose="02020603050405020304" pitchFamily="18" charset="0"/>
                          <a:ea typeface="宋体" panose="02010600030101010101" pitchFamily="2" charset="-122"/>
                        </a:rPr>
                        <a:t>形容词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关系属性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927372499"/>
                  </a:ext>
                </a:extLst>
              </a:tr>
              <a:tr h="0">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动名词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从关系类型转换过来的实体类型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89950015"/>
                  </a:ext>
                </a:extLst>
              </a:tr>
              <a:tr h="0">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从句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dirty="0">
                          <a:effectLst/>
                          <a:latin typeface="Times New Roman" panose="02020603050405020304" pitchFamily="18" charset="0"/>
                          <a:ea typeface="宋体" panose="02010600030101010101" pitchFamily="2" charset="-122"/>
                        </a:rPr>
                        <a:t>隐含详细的</a:t>
                      </a:r>
                      <a:r>
                        <a:rPr lang="en-US" sz="1400" dirty="0">
                          <a:effectLst/>
                          <a:latin typeface="Times New Roman" panose="02020603050405020304" pitchFamily="18" charset="0"/>
                          <a:ea typeface="宋体" panose="02010600030101010101" pitchFamily="2" charset="-122"/>
                        </a:rPr>
                        <a:t>E-R</a:t>
                      </a:r>
                      <a:r>
                        <a:rPr lang="zh-CN" sz="1400" dirty="0">
                          <a:effectLst/>
                          <a:latin typeface="Times New Roman" panose="02020603050405020304" pitchFamily="18" charset="0"/>
                          <a:ea typeface="宋体" panose="02010600030101010101" pitchFamily="2" charset="-122"/>
                        </a:rPr>
                        <a:t>的高层实体类型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533328284"/>
                  </a:ext>
                </a:extLst>
              </a:tr>
            </a:tbl>
          </a:graphicData>
        </a:graphic>
      </p:graphicFrame>
      <p:sp>
        <p:nvSpPr>
          <p:cNvPr id="6" name="矩形 5"/>
          <p:cNvSpPr/>
          <p:nvPr/>
        </p:nvSpPr>
        <p:spPr bwMode="auto">
          <a:xfrm>
            <a:off x="1204118" y="1369407"/>
            <a:ext cx="7797800" cy="100649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        自然语言描述的需求条款，要转换为“实体</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关系</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实体”，就能准确描述所需的实体数据（字段）需求，并为关系的计算奠定基础。</a:t>
            </a:r>
          </a:p>
        </p:txBody>
      </p:sp>
    </p:spTree>
    <p:extLst>
      <p:ext uri="{BB962C8B-B14F-4D97-AF65-F5344CB8AC3E}">
        <p14:creationId xmlns:p14="http://schemas.microsoft.com/office/powerpoint/2010/main" val="126347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9.1.3 </a:t>
            </a:r>
            <a:r>
              <a:rPr lang="en-US" altLang="zh-CN" dirty="0"/>
              <a:t>E-R</a:t>
            </a:r>
            <a:r>
              <a:rPr lang="zh-CN" altLang="en-US" dirty="0"/>
              <a:t>图的</a:t>
            </a:r>
            <a:r>
              <a:rPr lang="zh-CN" altLang="en-US" dirty="0" smtClean="0"/>
              <a:t>发明</a:t>
            </a:r>
            <a:endParaRPr lang="zh-CN" altLang="en-US" dirty="0"/>
          </a:p>
        </p:txBody>
      </p:sp>
      <p:sp>
        <p:nvSpPr>
          <p:cNvPr id="3" name="内容占位符 2"/>
          <p:cNvSpPr>
            <a:spLocks noGrp="1"/>
          </p:cNvSpPr>
          <p:nvPr>
            <p:ph idx="1"/>
          </p:nvPr>
        </p:nvSpPr>
        <p:spPr/>
        <p:txBody>
          <a:bodyPr/>
          <a:lstStyle/>
          <a:p>
            <a:r>
              <a:rPr lang="zh-CN" altLang="en-US" dirty="0" smtClean="0"/>
              <a:t>在陈品</a:t>
            </a:r>
            <a:r>
              <a:rPr lang="zh-CN" altLang="en-US" dirty="0"/>
              <a:t>山</a:t>
            </a:r>
            <a:r>
              <a:rPr lang="zh-CN" altLang="en-US" dirty="0" smtClean="0"/>
              <a:t>论文</a:t>
            </a:r>
            <a:r>
              <a:rPr lang="zh-CN" altLang="en-US" dirty="0"/>
              <a:t>之前</a:t>
            </a:r>
            <a:r>
              <a:rPr lang="zh-CN" altLang="en-US" dirty="0" smtClean="0"/>
              <a:t>，实体关系的思想</a:t>
            </a:r>
            <a:r>
              <a:rPr lang="zh-CN" altLang="en-US" dirty="0"/>
              <a:t>主要</a:t>
            </a:r>
            <a:r>
              <a:rPr lang="zh-CN" altLang="en-US" dirty="0" smtClean="0"/>
              <a:t>是非正式</a:t>
            </a:r>
            <a:r>
              <a:rPr lang="zh-CN" altLang="en-US" dirty="0"/>
              <a:t>地使用</a:t>
            </a:r>
            <a:r>
              <a:rPr lang="zh-CN" altLang="en-US" dirty="0" smtClean="0"/>
              <a:t>。</a:t>
            </a:r>
            <a:endParaRPr lang="en-US" altLang="zh-CN" dirty="0" smtClean="0"/>
          </a:p>
          <a:p>
            <a:r>
              <a:rPr lang="zh-CN" altLang="en-US" dirty="0" smtClean="0"/>
              <a:t> </a:t>
            </a:r>
            <a:r>
              <a:rPr lang="zh-CN" altLang="en-US" dirty="0"/>
              <a:t>陈品山首次发表了一篇摘要，并在</a:t>
            </a:r>
            <a:r>
              <a:rPr lang="en-US" altLang="zh-CN" dirty="0"/>
              <a:t>1975</a:t>
            </a:r>
            <a:r>
              <a:rPr lang="zh-CN" altLang="en-US" dirty="0"/>
              <a:t>年</a:t>
            </a:r>
            <a:r>
              <a:rPr lang="en-US" altLang="zh-CN" dirty="0"/>
              <a:t>9</a:t>
            </a:r>
            <a:r>
              <a:rPr lang="zh-CN" altLang="en-US" dirty="0"/>
              <a:t>月的第一次特大型数据库会议上发表了他的</a:t>
            </a:r>
            <a:r>
              <a:rPr lang="en-US" altLang="zh-CN" dirty="0"/>
              <a:t>ER</a:t>
            </a:r>
            <a:r>
              <a:rPr lang="zh-CN" altLang="en-US" dirty="0" smtClean="0"/>
              <a:t>模型；</a:t>
            </a:r>
            <a:endParaRPr lang="en-US" altLang="zh-CN" dirty="0" smtClean="0"/>
          </a:p>
          <a:p>
            <a:pPr lvl="1"/>
            <a:r>
              <a:rPr lang="zh-CN" altLang="en-US" dirty="0" smtClean="0"/>
              <a:t>同年</a:t>
            </a:r>
            <a:r>
              <a:rPr lang="en-US" altLang="zh-CN" dirty="0" smtClean="0"/>
              <a:t>A</a:t>
            </a:r>
            <a:r>
              <a:rPr lang="en-US" altLang="zh-CN" dirty="0"/>
              <a:t>. P. G. </a:t>
            </a:r>
            <a:r>
              <a:rPr lang="en-US" altLang="zh-CN" dirty="0" smtClean="0"/>
              <a:t>Brown</a:t>
            </a:r>
            <a:r>
              <a:rPr lang="zh-CN" altLang="en-US" dirty="0" smtClean="0"/>
              <a:t>也撰写</a:t>
            </a:r>
            <a:r>
              <a:rPr lang="zh-CN" altLang="en-US" dirty="0"/>
              <a:t>的类似概念的论文</a:t>
            </a:r>
            <a:r>
              <a:rPr lang="zh-CN" altLang="en-US" dirty="0" smtClean="0"/>
              <a:t>。</a:t>
            </a:r>
            <a:endParaRPr lang="en-US" altLang="zh-CN" dirty="0" smtClean="0"/>
          </a:p>
          <a:p>
            <a:r>
              <a:rPr lang="zh-CN" altLang="en-US" dirty="0" smtClean="0"/>
              <a:t>陈</a:t>
            </a:r>
            <a:r>
              <a:rPr lang="zh-CN" altLang="en-US" dirty="0"/>
              <a:t>的主要贡献是形式化概念，用一组数据定义和操作操作开发理论，并指定从</a:t>
            </a:r>
            <a:r>
              <a:rPr lang="en-US" altLang="zh-CN" dirty="0"/>
              <a:t>ER</a:t>
            </a:r>
            <a:r>
              <a:rPr lang="zh-CN" altLang="en-US" dirty="0"/>
              <a:t>模型到几种主要类型的数据库（包括关系数据库）的转换规则</a:t>
            </a:r>
            <a:r>
              <a:rPr lang="zh-CN" altLang="en-US" dirty="0" smtClean="0"/>
              <a:t>。</a:t>
            </a:r>
            <a:endParaRPr lang="zh-CN" altLang="en-US" dirty="0"/>
          </a:p>
        </p:txBody>
      </p:sp>
    </p:spTree>
    <p:extLst>
      <p:ext uri="{BB962C8B-B14F-4D97-AF65-F5344CB8AC3E}">
        <p14:creationId xmlns:p14="http://schemas.microsoft.com/office/powerpoint/2010/main" val="3874726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0600" y="1348027"/>
            <a:ext cx="7857371" cy="4902200"/>
          </a:xfrm>
        </p:spPr>
        <p:txBody>
          <a:bodyPr/>
          <a:lstStyle/>
          <a:p>
            <a:r>
              <a:rPr lang="en-US" dirty="0" smtClean="0"/>
              <a:t>1976</a:t>
            </a:r>
            <a:r>
              <a:rPr lang="zh-CN" altLang="en-US" dirty="0" smtClean="0"/>
              <a:t>年，陈品山</a:t>
            </a:r>
            <a:r>
              <a:rPr lang="en-US" altLang="zh-CN" dirty="0" smtClean="0"/>
              <a:t>(</a:t>
            </a:r>
            <a:r>
              <a:rPr lang="en-US" dirty="0" smtClean="0"/>
              <a:t>Peter Pin-Shan Chen)</a:t>
            </a:r>
            <a:r>
              <a:rPr lang="zh-CN" altLang="en-US" dirty="0" smtClean="0"/>
              <a:t>提出从四个角度识别数据视图，并由此建立统一的数据视图：</a:t>
            </a:r>
          </a:p>
          <a:p>
            <a:pPr lvl="1"/>
            <a:r>
              <a:rPr lang="en-US" dirty="0" smtClean="0"/>
              <a:t>1</a:t>
            </a:r>
            <a:r>
              <a:rPr lang="zh-CN" altLang="en-US" dirty="0" smtClean="0"/>
              <a:t>）信息涉及的是实体及其关系，将其存在我们的脑子里；</a:t>
            </a:r>
          </a:p>
          <a:p>
            <a:pPr lvl="1"/>
            <a:r>
              <a:rPr lang="en-US" dirty="0" smtClean="0"/>
              <a:t>2</a:t>
            </a:r>
            <a:r>
              <a:rPr lang="zh-CN" altLang="en-US" dirty="0" smtClean="0"/>
              <a:t>）信息结构，</a:t>
            </a:r>
            <a:r>
              <a:rPr lang="en-US" dirty="0" smtClean="0"/>
              <a:t>---</a:t>
            </a:r>
            <a:r>
              <a:rPr lang="zh-CN" altLang="en-US" dirty="0" smtClean="0"/>
              <a:t>组织的，信息组织中的实体和关系可以用数据表示；</a:t>
            </a:r>
          </a:p>
          <a:p>
            <a:pPr lvl="1"/>
            <a:r>
              <a:rPr lang="en-US" dirty="0" smtClean="0"/>
              <a:t>3</a:t>
            </a:r>
            <a:r>
              <a:rPr lang="zh-CN" altLang="en-US" dirty="0" smtClean="0"/>
              <a:t>）访问路径独立的数据结构</a:t>
            </a:r>
            <a:r>
              <a:rPr lang="en-US" dirty="0" smtClean="0"/>
              <a:t>—</a:t>
            </a:r>
            <a:r>
              <a:rPr lang="zh-CN" altLang="en-US" dirty="0" smtClean="0"/>
              <a:t>数据结构不包括在搜索模式、索引模式</a:t>
            </a:r>
            <a:r>
              <a:rPr lang="zh-CN" altLang="en-US" dirty="0" smtClean="0"/>
              <a:t>等；</a:t>
            </a:r>
            <a:endParaRPr lang="zh-CN" altLang="en-US" dirty="0" smtClean="0"/>
          </a:p>
          <a:p>
            <a:pPr lvl="1"/>
            <a:r>
              <a:rPr lang="en-US" dirty="0" smtClean="0"/>
              <a:t>4</a:t>
            </a:r>
            <a:r>
              <a:rPr lang="zh-CN" altLang="en-US" dirty="0" smtClean="0"/>
              <a:t>）访问路径独立的数据结构。</a:t>
            </a:r>
          </a:p>
          <a:p>
            <a:endParaRPr lang="zh-CN" altLang="en-US" dirty="0"/>
          </a:p>
        </p:txBody>
      </p:sp>
      <p:sp>
        <p:nvSpPr>
          <p:cNvPr id="4" name="标题 3"/>
          <p:cNvSpPr>
            <a:spLocks noGrp="1"/>
          </p:cNvSpPr>
          <p:nvPr>
            <p:ph type="title"/>
          </p:nvPr>
        </p:nvSpPr>
        <p:spPr/>
        <p:txBody>
          <a:bodyPr/>
          <a:lstStyle/>
          <a:p>
            <a:r>
              <a:rPr lang="en-US" altLang="zh-CN" dirty="0"/>
              <a:t>9.1.4 </a:t>
            </a:r>
            <a:r>
              <a:rPr lang="zh-CN" altLang="en-US" dirty="0"/>
              <a:t>实体关系</a:t>
            </a:r>
            <a:r>
              <a:rPr lang="en-US" altLang="zh-CN" dirty="0"/>
              <a:t>(Entity-Relationship)</a:t>
            </a:r>
            <a:endParaRPr lang="zh-CN" altLang="en-US" dirty="0"/>
          </a:p>
        </p:txBody>
      </p:sp>
    </p:spTree>
    <p:extLst>
      <p:ext uri="{BB962C8B-B14F-4D97-AF65-F5344CB8AC3E}">
        <p14:creationId xmlns:p14="http://schemas.microsoft.com/office/powerpoint/2010/main" val="2842929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199584858"/>
              </p:ext>
            </p:extLst>
          </p:nvPr>
        </p:nvGraphicFramePr>
        <p:xfrm>
          <a:off x="1081327" y="1320812"/>
          <a:ext cx="8001000" cy="2167382"/>
        </p:xfrm>
        <a:graphic>
          <a:graphicData uri="http://schemas.openxmlformats.org/drawingml/2006/table">
            <a:tbl>
              <a:tblPr/>
              <a:tblGrid>
                <a:gridCol w="3589349">
                  <a:extLst>
                    <a:ext uri="{9D8B030D-6E8A-4147-A177-3AD203B41FA5}">
                      <a16:colId xmlns:a16="http://schemas.microsoft.com/office/drawing/2014/main" val="3514798118"/>
                    </a:ext>
                  </a:extLst>
                </a:gridCol>
                <a:gridCol w="4411651">
                  <a:extLst>
                    <a:ext uri="{9D8B030D-6E8A-4147-A177-3AD203B41FA5}">
                      <a16:colId xmlns:a16="http://schemas.microsoft.com/office/drawing/2014/main" val="1544718806"/>
                    </a:ext>
                  </a:extLst>
                </a:gridCol>
              </a:tblGrid>
              <a:tr h="0">
                <a:tc>
                  <a:txBody>
                    <a:bodyPr/>
                    <a:lstStyle/>
                    <a:p>
                      <a:pPr algn="ctr"/>
                      <a:r>
                        <a:rPr lang="en-US" dirty="0">
                          <a:effectLst/>
                        </a:rPr>
                        <a:t>English grammar structure</a:t>
                      </a:r>
                    </a:p>
                  </a:txBody>
                  <a:tcPr marL="35370" marR="35370" marT="17653" marB="17653"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ER structure </a:t>
                      </a:r>
                    </a:p>
                  </a:txBody>
                  <a:tcPr marL="35370" marR="35370" marT="17653" marB="17653"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293489772"/>
                  </a:ext>
                </a:extLst>
              </a:tr>
              <a:tr h="0">
                <a:tc>
                  <a:txBody>
                    <a:bodyPr/>
                    <a:lstStyle/>
                    <a:p>
                      <a:r>
                        <a:rPr lang="en-US" u="none" strike="noStrike" dirty="0">
                          <a:solidFill>
                            <a:srgbClr val="0645AD"/>
                          </a:solidFill>
                          <a:effectLst/>
                        </a:rPr>
                        <a:t>Common </a:t>
                      </a:r>
                      <a:r>
                        <a:rPr lang="en-US" u="none" strike="noStrike" dirty="0" smtClean="0">
                          <a:solidFill>
                            <a:srgbClr val="0645AD"/>
                          </a:solidFill>
                          <a:effectLst/>
                        </a:rPr>
                        <a:t>noun(</a:t>
                      </a:r>
                      <a:r>
                        <a:rPr lang="zh-CN" altLang="en-US" u="none" strike="noStrike" dirty="0" smtClean="0">
                          <a:solidFill>
                            <a:srgbClr val="0645AD"/>
                          </a:solidFill>
                          <a:effectLst/>
                        </a:rPr>
                        <a:t>普通名词</a:t>
                      </a:r>
                      <a:r>
                        <a:rPr lang="en-US" u="none" strike="noStrike" dirty="0" smtClean="0">
                          <a:solidFill>
                            <a:srgbClr val="0645AD"/>
                          </a:solidFill>
                          <a:effectLst/>
                        </a:rPr>
                        <a:t>)</a:t>
                      </a:r>
                      <a:endParaRPr lang="en-US" dirty="0">
                        <a:effectLst/>
                      </a:endParaRPr>
                    </a:p>
                  </a:txBody>
                  <a:tcPr marL="35370" marR="35370" marT="17653" marB="17653"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Entity type </a:t>
                      </a:r>
                      <a:r>
                        <a:rPr lang="zh-CN" altLang="en-US" dirty="0" smtClean="0">
                          <a:effectLst/>
                        </a:rPr>
                        <a:t>（实体类型）</a:t>
                      </a:r>
                      <a:endParaRPr lang="en-US" dirty="0">
                        <a:effectLst/>
                      </a:endParaRPr>
                    </a:p>
                  </a:txBody>
                  <a:tcPr marL="35370" marR="35370" marT="17653" marB="17653"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05241440"/>
                  </a:ext>
                </a:extLst>
              </a:tr>
              <a:tr h="0">
                <a:tc>
                  <a:txBody>
                    <a:bodyPr/>
                    <a:lstStyle/>
                    <a:p>
                      <a:r>
                        <a:rPr lang="en-US" u="none" strike="noStrike" dirty="0">
                          <a:solidFill>
                            <a:srgbClr val="0645AD"/>
                          </a:solidFill>
                          <a:effectLst/>
                        </a:rPr>
                        <a:t>Proper </a:t>
                      </a:r>
                      <a:r>
                        <a:rPr lang="en-US" u="none" strike="noStrike" dirty="0" smtClean="0">
                          <a:solidFill>
                            <a:srgbClr val="0645AD"/>
                          </a:solidFill>
                          <a:effectLst/>
                        </a:rPr>
                        <a:t>noun(</a:t>
                      </a:r>
                      <a:r>
                        <a:rPr lang="zh-CN" altLang="en-US" u="none" strike="noStrike" dirty="0" smtClean="0">
                          <a:solidFill>
                            <a:srgbClr val="0645AD"/>
                          </a:solidFill>
                          <a:effectLst/>
                        </a:rPr>
                        <a:t>专用名词</a:t>
                      </a:r>
                      <a:r>
                        <a:rPr lang="en-US" u="none" strike="noStrike" dirty="0" smtClean="0">
                          <a:solidFill>
                            <a:srgbClr val="0645AD"/>
                          </a:solidFill>
                          <a:effectLst/>
                        </a:rPr>
                        <a:t>)</a:t>
                      </a:r>
                      <a:endParaRPr lang="en-US" dirty="0">
                        <a:effectLst/>
                      </a:endParaRPr>
                    </a:p>
                  </a:txBody>
                  <a:tcPr marL="35370" marR="35370" marT="17653" marB="17653"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Entity </a:t>
                      </a:r>
                      <a:r>
                        <a:rPr lang="zh-CN" altLang="en-US" dirty="0" smtClean="0">
                          <a:effectLst/>
                        </a:rPr>
                        <a:t>（实体）</a:t>
                      </a:r>
                      <a:endParaRPr lang="en-US" dirty="0">
                        <a:effectLst/>
                      </a:endParaRPr>
                    </a:p>
                  </a:txBody>
                  <a:tcPr marL="35370" marR="35370" marT="17653" marB="17653"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172898223"/>
                  </a:ext>
                </a:extLst>
              </a:tr>
              <a:tr h="0">
                <a:tc>
                  <a:txBody>
                    <a:bodyPr/>
                    <a:lstStyle/>
                    <a:p>
                      <a:r>
                        <a:rPr lang="en-US" u="none" strike="noStrike" dirty="0">
                          <a:solidFill>
                            <a:srgbClr val="0645AD"/>
                          </a:solidFill>
                          <a:effectLst/>
                        </a:rPr>
                        <a:t>Transitive </a:t>
                      </a:r>
                      <a:r>
                        <a:rPr lang="en-US" u="none" strike="noStrike" dirty="0" smtClean="0">
                          <a:solidFill>
                            <a:srgbClr val="0645AD"/>
                          </a:solidFill>
                          <a:effectLst/>
                        </a:rPr>
                        <a:t>verb</a:t>
                      </a:r>
                      <a:r>
                        <a:rPr lang="zh-CN" altLang="en-US" u="none" strike="noStrike" dirty="0" smtClean="0">
                          <a:solidFill>
                            <a:srgbClr val="0645AD"/>
                          </a:solidFill>
                          <a:effectLst/>
                        </a:rPr>
                        <a:t>（及物动词）</a:t>
                      </a:r>
                      <a:endParaRPr lang="en-US" dirty="0">
                        <a:effectLst/>
                      </a:endParaRPr>
                    </a:p>
                  </a:txBody>
                  <a:tcPr marL="35370" marR="35370" marT="17653" marB="17653"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Relationship </a:t>
                      </a:r>
                      <a:r>
                        <a:rPr lang="en-US" dirty="0" smtClean="0">
                          <a:effectLst/>
                        </a:rPr>
                        <a:t>type</a:t>
                      </a:r>
                      <a:r>
                        <a:rPr lang="zh-CN" altLang="en-US" dirty="0" smtClean="0">
                          <a:effectLst/>
                        </a:rPr>
                        <a:t>（关系类型）</a:t>
                      </a:r>
                      <a:r>
                        <a:rPr lang="en-US" dirty="0" smtClean="0">
                          <a:effectLst/>
                        </a:rPr>
                        <a:t> </a:t>
                      </a:r>
                      <a:endParaRPr lang="en-US" dirty="0">
                        <a:effectLst/>
                      </a:endParaRPr>
                    </a:p>
                  </a:txBody>
                  <a:tcPr marL="35370" marR="35370" marT="17653" marB="17653"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02508874"/>
                  </a:ext>
                </a:extLst>
              </a:tr>
              <a:tr h="0">
                <a:tc>
                  <a:txBody>
                    <a:bodyPr/>
                    <a:lstStyle/>
                    <a:p>
                      <a:r>
                        <a:rPr lang="en-US" u="none" strike="noStrike" dirty="0">
                          <a:solidFill>
                            <a:srgbClr val="0645AD"/>
                          </a:solidFill>
                          <a:effectLst/>
                        </a:rPr>
                        <a:t>Intransitive </a:t>
                      </a:r>
                      <a:r>
                        <a:rPr lang="en-US" u="none" strike="noStrike" dirty="0" smtClean="0">
                          <a:solidFill>
                            <a:srgbClr val="0645AD"/>
                          </a:solidFill>
                          <a:effectLst/>
                        </a:rPr>
                        <a:t>verb</a:t>
                      </a:r>
                      <a:r>
                        <a:rPr lang="zh-CN" altLang="en-US" u="none" strike="noStrike" dirty="0" smtClean="0">
                          <a:solidFill>
                            <a:srgbClr val="0645AD"/>
                          </a:solidFill>
                          <a:effectLst/>
                        </a:rPr>
                        <a:t>（不及物动词）</a:t>
                      </a:r>
                      <a:endParaRPr lang="en-US" dirty="0">
                        <a:effectLst/>
                      </a:endParaRPr>
                    </a:p>
                  </a:txBody>
                  <a:tcPr marL="35370" marR="35370" marT="17653" marB="17653"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Attribute type </a:t>
                      </a:r>
                      <a:r>
                        <a:rPr lang="zh-CN" altLang="en-US" dirty="0" smtClean="0">
                          <a:effectLst/>
                        </a:rPr>
                        <a:t>（属性类型）</a:t>
                      </a:r>
                      <a:endParaRPr lang="en-US" dirty="0">
                        <a:effectLst/>
                      </a:endParaRPr>
                    </a:p>
                  </a:txBody>
                  <a:tcPr marL="35370" marR="35370" marT="17653" marB="17653"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02174106"/>
                  </a:ext>
                </a:extLst>
              </a:tr>
              <a:tr h="0">
                <a:tc>
                  <a:txBody>
                    <a:bodyPr/>
                    <a:lstStyle/>
                    <a:p>
                      <a:r>
                        <a:rPr lang="en-US" u="none" strike="noStrike" dirty="0" smtClean="0">
                          <a:solidFill>
                            <a:srgbClr val="0645AD"/>
                          </a:solidFill>
                          <a:effectLst/>
                        </a:rPr>
                        <a:t>Adjective</a:t>
                      </a:r>
                      <a:r>
                        <a:rPr lang="zh-CN" altLang="en-US" u="none" strike="noStrike" dirty="0" smtClean="0">
                          <a:solidFill>
                            <a:srgbClr val="0645AD"/>
                          </a:solidFill>
                          <a:effectLst/>
                        </a:rPr>
                        <a:t>（形容词）</a:t>
                      </a:r>
                      <a:endParaRPr lang="en-US" dirty="0">
                        <a:effectLst/>
                      </a:endParaRPr>
                    </a:p>
                  </a:txBody>
                  <a:tcPr marL="35370" marR="35370" marT="17653" marB="17653"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Attribute for entity </a:t>
                      </a:r>
                      <a:r>
                        <a:rPr lang="zh-CN" altLang="en-US" dirty="0" smtClean="0">
                          <a:effectLst/>
                        </a:rPr>
                        <a:t>（实体属性）</a:t>
                      </a:r>
                      <a:endParaRPr lang="en-US" dirty="0">
                        <a:effectLst/>
                      </a:endParaRPr>
                    </a:p>
                  </a:txBody>
                  <a:tcPr marL="35370" marR="35370" marT="17653" marB="17653"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117696594"/>
                  </a:ext>
                </a:extLst>
              </a:tr>
              <a:tr h="0">
                <a:tc>
                  <a:txBody>
                    <a:bodyPr/>
                    <a:lstStyle/>
                    <a:p>
                      <a:r>
                        <a:rPr lang="en-US" u="none" strike="noStrike" dirty="0" smtClean="0">
                          <a:solidFill>
                            <a:srgbClr val="0645AD"/>
                          </a:solidFill>
                          <a:effectLst/>
                        </a:rPr>
                        <a:t>Adverb</a:t>
                      </a:r>
                      <a:r>
                        <a:rPr lang="zh-CN" altLang="en-US" u="none" strike="noStrike" dirty="0" smtClean="0">
                          <a:solidFill>
                            <a:srgbClr val="0645AD"/>
                          </a:solidFill>
                          <a:effectLst/>
                        </a:rPr>
                        <a:t>（副词）</a:t>
                      </a:r>
                      <a:endParaRPr lang="en-US" dirty="0">
                        <a:effectLst/>
                      </a:endParaRPr>
                    </a:p>
                  </a:txBody>
                  <a:tcPr marL="35370" marR="35370" marT="17653" marB="17653"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Attribute for relationship </a:t>
                      </a:r>
                      <a:r>
                        <a:rPr lang="zh-CN" altLang="en-US" dirty="0" smtClean="0">
                          <a:effectLst/>
                        </a:rPr>
                        <a:t>（关系属性）</a:t>
                      </a:r>
                      <a:endParaRPr lang="en-US" dirty="0">
                        <a:effectLst/>
                      </a:endParaRPr>
                    </a:p>
                  </a:txBody>
                  <a:tcPr marL="35370" marR="35370" marT="17653" marB="17653"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49366186"/>
                  </a:ext>
                </a:extLst>
              </a:tr>
            </a:tbl>
          </a:graphicData>
        </a:graphic>
      </p:graphicFrame>
      <p:sp>
        <p:nvSpPr>
          <p:cNvPr id="4" name="矩形 3"/>
          <p:cNvSpPr/>
          <p:nvPr/>
        </p:nvSpPr>
        <p:spPr>
          <a:xfrm>
            <a:off x="1233453" y="3622473"/>
            <a:ext cx="7581626" cy="2554545"/>
          </a:xfrm>
          <a:prstGeom prst="rect">
            <a:avLst/>
          </a:prstGeom>
        </p:spPr>
        <p:txBody>
          <a:bodyPr wrap="square">
            <a:spAutoFit/>
          </a:bodyPr>
          <a:lstStyle/>
          <a:p>
            <a:r>
              <a:rPr lang="zh-CN" altLang="en-US" dirty="0" smtClean="0">
                <a:solidFill>
                  <a:srgbClr val="222222"/>
                </a:solidFill>
                <a:latin typeface="arial" panose="020B0604020202020204" pitchFamily="34" charset="0"/>
              </a:rPr>
              <a:t>陈品山：</a:t>
            </a:r>
            <a:endParaRPr lang="en-US" altLang="zh-CN" dirty="0" smtClean="0">
              <a:solidFill>
                <a:srgbClr val="222222"/>
              </a:solidFill>
              <a:latin typeface="arial" panose="020B0604020202020204" pitchFamily="34" charset="0"/>
            </a:endParaRPr>
          </a:p>
          <a:p>
            <a:pPr marL="800100" lvl="1" indent="-342900">
              <a:buFont typeface="Arial" panose="020B0604020202020204" pitchFamily="34" charset="0"/>
              <a:buChar char="•"/>
            </a:pPr>
            <a:r>
              <a:rPr lang="zh-CN" altLang="en-US" dirty="0" smtClean="0">
                <a:solidFill>
                  <a:srgbClr val="222222"/>
                </a:solidFill>
                <a:latin typeface="arial" panose="020B0604020202020204" pitchFamily="34" charset="0"/>
              </a:rPr>
              <a:t>使用</a:t>
            </a:r>
            <a:r>
              <a:rPr lang="zh-CN" altLang="en-US" dirty="0">
                <a:solidFill>
                  <a:srgbClr val="222222"/>
                </a:solidFill>
                <a:latin typeface="arial" panose="020B0604020202020204" pitchFamily="34" charset="0"/>
              </a:rPr>
              <a:t>矩形表示实体</a:t>
            </a:r>
            <a:r>
              <a:rPr lang="zh-CN" altLang="en-US" dirty="0" smtClean="0">
                <a:solidFill>
                  <a:srgbClr val="222222"/>
                </a:solidFill>
                <a:latin typeface="arial" panose="020B0604020202020204" pitchFamily="34" charset="0"/>
              </a:rPr>
              <a:t>集；</a:t>
            </a:r>
            <a:endParaRPr lang="en-US" altLang="zh-CN" dirty="0" smtClean="0">
              <a:solidFill>
                <a:srgbClr val="222222"/>
              </a:solidFill>
              <a:latin typeface="arial" panose="020B0604020202020204" pitchFamily="34" charset="0"/>
            </a:endParaRPr>
          </a:p>
          <a:p>
            <a:pPr marL="800100" lvl="1" indent="-342900">
              <a:buFont typeface="Arial" panose="020B0604020202020204" pitchFamily="34" charset="0"/>
              <a:buChar char="•"/>
            </a:pPr>
            <a:r>
              <a:rPr lang="zh-CN" altLang="en-US" dirty="0" smtClean="0">
                <a:solidFill>
                  <a:srgbClr val="222222"/>
                </a:solidFill>
                <a:latin typeface="arial" panose="020B0604020202020204" pitchFamily="34" charset="0"/>
              </a:rPr>
              <a:t>菱形表示关系：</a:t>
            </a:r>
            <a:endParaRPr lang="en-US" altLang="zh-CN" dirty="0" smtClean="0">
              <a:solidFill>
                <a:srgbClr val="222222"/>
              </a:solidFill>
              <a:latin typeface="arial" panose="020B0604020202020204" pitchFamily="34" charset="0"/>
            </a:endParaRPr>
          </a:p>
          <a:p>
            <a:pPr marL="1257300" lvl="2" indent="-342900">
              <a:buFont typeface="Arial" panose="020B0604020202020204" pitchFamily="34" charset="0"/>
              <a:buChar char="•"/>
            </a:pPr>
            <a:r>
              <a:rPr lang="zh-CN" altLang="en-US" sz="1600" dirty="0" smtClean="0">
                <a:solidFill>
                  <a:srgbClr val="222222"/>
                </a:solidFill>
                <a:latin typeface="arial" panose="020B0604020202020204" pitchFamily="34" charset="0"/>
              </a:rPr>
              <a:t>关系也可以具有自己</a:t>
            </a:r>
            <a:r>
              <a:rPr lang="zh-CN" altLang="en-US" sz="1600" dirty="0">
                <a:solidFill>
                  <a:srgbClr val="222222"/>
                </a:solidFill>
                <a:latin typeface="arial" panose="020B0604020202020204" pitchFamily="34" charset="0"/>
              </a:rPr>
              <a:t>的属性和关系</a:t>
            </a:r>
            <a:r>
              <a:rPr lang="zh-CN" altLang="en-US" sz="1600" dirty="0" smtClean="0">
                <a:solidFill>
                  <a:srgbClr val="222222"/>
                </a:solidFill>
                <a:latin typeface="arial" panose="020B0604020202020204" pitchFamily="34" charset="0"/>
              </a:rPr>
              <a:t>。但会显得不清晰！ </a:t>
            </a:r>
            <a:endParaRPr lang="en-US" altLang="zh-CN" sz="1600" dirty="0" smtClean="0">
              <a:solidFill>
                <a:srgbClr val="222222"/>
              </a:solidFill>
              <a:latin typeface="arial" panose="020B0604020202020204" pitchFamily="34" charset="0"/>
            </a:endParaRPr>
          </a:p>
          <a:p>
            <a:pPr marL="800100" lvl="1" indent="-342900">
              <a:buFont typeface="Arial" panose="020B0604020202020204" pitchFamily="34" charset="0"/>
              <a:buChar char="•"/>
            </a:pPr>
            <a:r>
              <a:rPr lang="zh-CN" altLang="en-US" dirty="0" smtClean="0">
                <a:solidFill>
                  <a:srgbClr val="222222"/>
                </a:solidFill>
                <a:latin typeface="arial" panose="020B0604020202020204" pitchFamily="34" charset="0"/>
              </a:rPr>
              <a:t>如果</a:t>
            </a:r>
            <a:r>
              <a:rPr lang="zh-CN" altLang="en-US" dirty="0">
                <a:solidFill>
                  <a:srgbClr val="222222"/>
                </a:solidFill>
                <a:latin typeface="arial" panose="020B0604020202020204" pitchFamily="34" charset="0"/>
              </a:rPr>
              <a:t>实体集参与关系集，则它们与一条线连接。</a:t>
            </a:r>
            <a:r>
              <a:rPr lang="zh-CN" altLang="en-US" dirty="0"/>
              <a:t/>
            </a:r>
            <a:br>
              <a:rPr lang="zh-CN" altLang="en-US" dirty="0"/>
            </a:br>
            <a:r>
              <a:rPr lang="zh-CN" altLang="en-US" dirty="0" smtClean="0">
                <a:solidFill>
                  <a:srgbClr val="222222"/>
                </a:solidFill>
                <a:latin typeface="arial" panose="020B0604020202020204" pitchFamily="34" charset="0"/>
              </a:rPr>
              <a:t>属性</a:t>
            </a:r>
            <a:r>
              <a:rPr lang="zh-CN" altLang="en-US" dirty="0">
                <a:solidFill>
                  <a:srgbClr val="222222"/>
                </a:solidFill>
                <a:latin typeface="arial" panose="020B0604020202020204" pitchFamily="34" charset="0"/>
              </a:rPr>
              <a:t>绘制为椭圆形，并通过一条线连接到一个实体或关系集</a:t>
            </a:r>
            <a:endParaRPr lang="zh-CN" altLang="en-US" dirty="0"/>
          </a:p>
        </p:txBody>
      </p:sp>
    </p:spTree>
    <p:extLst>
      <p:ext uri="{BB962C8B-B14F-4D97-AF65-F5344CB8AC3E}">
        <p14:creationId xmlns:p14="http://schemas.microsoft.com/office/powerpoint/2010/main" val="13985164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 name="Freeform 119"/>
          <p:cNvSpPr>
            <a:spLocks/>
          </p:cNvSpPr>
          <p:nvPr/>
        </p:nvSpPr>
        <p:spPr bwMode="auto">
          <a:xfrm>
            <a:off x="1759513" y="5591971"/>
            <a:ext cx="1013625" cy="541327"/>
          </a:xfrm>
          <a:custGeom>
            <a:avLst/>
            <a:gdLst>
              <a:gd name="T0" fmla="*/ 603 w 1206"/>
              <a:gd name="T1" fmla="*/ 0 h 322"/>
              <a:gd name="T2" fmla="*/ 0 w 1206"/>
              <a:gd name="T3" fmla="*/ 161 h 322"/>
              <a:gd name="T4" fmla="*/ 603 w 1206"/>
              <a:gd name="T5" fmla="*/ 322 h 322"/>
              <a:gd name="T6" fmla="*/ 1206 w 1206"/>
              <a:gd name="T7" fmla="*/ 161 h 322"/>
              <a:gd name="T8" fmla="*/ 603 w 1206"/>
              <a:gd name="T9" fmla="*/ 0 h 322"/>
            </a:gdLst>
            <a:ahLst/>
            <a:cxnLst>
              <a:cxn ang="0">
                <a:pos x="T0" y="T1"/>
              </a:cxn>
              <a:cxn ang="0">
                <a:pos x="T2" y="T3"/>
              </a:cxn>
              <a:cxn ang="0">
                <a:pos x="T4" y="T5"/>
              </a:cxn>
              <a:cxn ang="0">
                <a:pos x="T6" y="T7"/>
              </a:cxn>
              <a:cxn ang="0">
                <a:pos x="T8" y="T9"/>
              </a:cxn>
            </a:cxnLst>
            <a:rect l="0" t="0" r="r" b="b"/>
            <a:pathLst>
              <a:path w="1206" h="322">
                <a:moveTo>
                  <a:pt x="603" y="0"/>
                </a:moveTo>
                <a:lnTo>
                  <a:pt x="0" y="161"/>
                </a:lnTo>
                <a:lnTo>
                  <a:pt x="603" y="322"/>
                </a:lnTo>
                <a:lnTo>
                  <a:pt x="1206" y="161"/>
                </a:lnTo>
                <a:lnTo>
                  <a:pt x="603"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r>
              <a:rPr lang="zh-CN" altLang="en-US" sz="1100" dirty="0" smtClean="0"/>
              <a:t>       </a:t>
            </a:r>
            <a:endParaRPr lang="en-US" altLang="zh-CN" sz="1100" dirty="0" smtClean="0"/>
          </a:p>
          <a:p>
            <a:r>
              <a:rPr lang="en-US" altLang="zh-CN" sz="1100" dirty="0"/>
              <a:t> </a:t>
            </a:r>
            <a:r>
              <a:rPr lang="en-US" altLang="zh-CN" sz="1100" dirty="0" smtClean="0"/>
              <a:t>       </a:t>
            </a:r>
            <a:r>
              <a:rPr lang="zh-CN" altLang="en-US" sz="1100" dirty="0" smtClean="0"/>
              <a:t>关系</a:t>
            </a:r>
            <a:endParaRPr lang="zh-CN" altLang="en-US" sz="1100" dirty="0"/>
          </a:p>
        </p:txBody>
      </p:sp>
      <p:sp>
        <p:nvSpPr>
          <p:cNvPr id="7" name="Rectangle 121"/>
          <p:cNvSpPr>
            <a:spLocks noChangeArrowheads="1"/>
          </p:cNvSpPr>
          <p:nvPr/>
        </p:nvSpPr>
        <p:spPr bwMode="auto">
          <a:xfrm>
            <a:off x="3776718" y="5791001"/>
            <a:ext cx="1013625" cy="3422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cs typeface="Times New Roman" panose="02020603050405020304" pitchFamily="18" charset="0"/>
              </a:rPr>
              <a:t>实体</a:t>
            </a:r>
            <a:endParaRPr kumimoji="0" lang="en-US" altLang="zh-CN" sz="1100" b="0" i="0" u="none" strike="noStrike" cap="none" normalizeH="0" baseline="0" dirty="0" smtClean="0">
              <a:ln>
                <a:noFill/>
              </a:ln>
              <a:solidFill>
                <a:schemeClr val="tx1"/>
              </a:solidFill>
              <a:effectLst/>
              <a:latin typeface="Arial" panose="020B0604020202020204" pitchFamily="34" charset="0"/>
            </a:endParaRPr>
          </a:p>
        </p:txBody>
      </p:sp>
      <p:grpSp>
        <p:nvGrpSpPr>
          <p:cNvPr id="4" name="Group 1"/>
          <p:cNvGrpSpPr>
            <a:grpSpLocks noChangeAspect="1"/>
          </p:cNvGrpSpPr>
          <p:nvPr/>
        </p:nvGrpSpPr>
        <p:grpSpPr bwMode="auto">
          <a:xfrm>
            <a:off x="1061361" y="1316778"/>
            <a:ext cx="7854039" cy="3547864"/>
            <a:chOff x="2124" y="7435"/>
            <a:chExt cx="7839" cy="3542"/>
          </a:xfrm>
        </p:grpSpPr>
        <p:sp>
          <p:nvSpPr>
            <p:cNvPr id="9" name="Rectangle 46"/>
            <p:cNvSpPr>
              <a:spLocks noChangeArrowheads="1"/>
            </p:cNvSpPr>
            <p:nvPr/>
          </p:nvSpPr>
          <p:spPr bwMode="auto">
            <a:xfrm>
              <a:off x="2124" y="7435"/>
              <a:ext cx="2211"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200" b="1" dirty="0">
                  <a:cs typeface="Times New Roman" panose="02020603050405020304" pitchFamily="18" charset="0"/>
                </a:rPr>
                <a:t>属性</a:t>
              </a:r>
              <a:r>
                <a:rPr kumimoji="0" lang="en-US" altLang="zh-CN" sz="1200" b="1" dirty="0">
                  <a:cs typeface="Times New Roman" panose="02020603050405020304" pitchFamily="18" charset="0"/>
                </a:rPr>
                <a:t>(Attribute)</a:t>
              </a:r>
            </a:p>
          </p:txBody>
        </p:sp>
        <p:sp>
          <p:nvSpPr>
            <p:cNvPr id="10" name="Rectangle 45"/>
            <p:cNvSpPr>
              <a:spLocks noChangeArrowheads="1"/>
            </p:cNvSpPr>
            <p:nvPr/>
          </p:nvSpPr>
          <p:spPr bwMode="auto">
            <a:xfrm>
              <a:off x="4335" y="8079"/>
              <a:ext cx="1005"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cs typeface="Times New Roman" panose="02020603050405020304" pitchFamily="18" charset="0"/>
                </a:rPr>
                <a:t>EMP</a:t>
              </a:r>
              <a:endParaRPr kumimoji="0" lang="en-US" altLang="zh-CN" sz="1200" b="0" i="0" u="none" strike="noStrike" cap="none" normalizeH="0" baseline="0" dirty="0" smtClean="0">
                <a:ln>
                  <a:noFill/>
                </a:ln>
                <a:solidFill>
                  <a:schemeClr val="tx1"/>
                </a:solidFill>
                <a:effectLst/>
                <a:latin typeface="Arial" panose="020B0604020202020204" pitchFamily="34" charset="0"/>
              </a:endParaRPr>
            </a:p>
          </p:txBody>
        </p:sp>
        <p:grpSp>
          <p:nvGrpSpPr>
            <p:cNvPr id="11" name="Group 42"/>
            <p:cNvGrpSpPr>
              <a:grpSpLocks/>
            </p:cNvGrpSpPr>
            <p:nvPr/>
          </p:nvGrpSpPr>
          <p:grpSpPr bwMode="auto">
            <a:xfrm>
              <a:off x="6144" y="8085"/>
              <a:ext cx="1407" cy="847"/>
              <a:chOff x="4938" y="8401"/>
              <a:chExt cx="1407" cy="508"/>
            </a:xfrm>
          </p:grpSpPr>
          <p:sp>
            <p:nvSpPr>
              <p:cNvPr id="52" name="Text Box 44"/>
              <p:cNvSpPr txBox="1">
                <a:spLocks noChangeArrowheads="1"/>
              </p:cNvSpPr>
              <p:nvPr/>
            </p:nvSpPr>
            <p:spPr bwMode="auto">
              <a:xfrm>
                <a:off x="4938" y="8426"/>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200" dirty="0">
                    <a:latin typeface="Times New Roman" pitchFamily="18" charset="0"/>
                    <a:cs typeface="Times New Roman" panose="02020603050405020304" pitchFamily="18" charset="0"/>
                  </a:rPr>
                  <a:t>WORK</a:t>
                </a:r>
              </a:p>
              <a:p>
                <a:pPr indent="0" algn="ctr"/>
                <a:r>
                  <a:rPr kumimoji="0" lang="en-US" altLang="zh-CN" sz="1200" dirty="0">
                    <a:latin typeface="Times New Roman" pitchFamily="18" charset="0"/>
                    <a:cs typeface="Times New Roman" panose="02020603050405020304" pitchFamily="18" charset="0"/>
                  </a:rPr>
                  <a:t>FOR</a:t>
                </a:r>
              </a:p>
            </p:txBody>
          </p:sp>
          <p:sp>
            <p:nvSpPr>
              <p:cNvPr id="53" name="Freeform 43"/>
              <p:cNvSpPr>
                <a:spLocks/>
              </p:cNvSpPr>
              <p:nvPr/>
            </p:nvSpPr>
            <p:spPr bwMode="auto">
              <a:xfrm>
                <a:off x="4938" y="8401"/>
                <a:ext cx="1407" cy="322"/>
              </a:xfrm>
              <a:custGeom>
                <a:avLst/>
                <a:gdLst>
                  <a:gd name="T0" fmla="*/ 603 w 1206"/>
                  <a:gd name="T1" fmla="*/ 0 h 322"/>
                  <a:gd name="T2" fmla="*/ 0 w 1206"/>
                  <a:gd name="T3" fmla="*/ 161 h 322"/>
                  <a:gd name="T4" fmla="*/ 603 w 1206"/>
                  <a:gd name="T5" fmla="*/ 322 h 322"/>
                  <a:gd name="T6" fmla="*/ 1206 w 1206"/>
                  <a:gd name="T7" fmla="*/ 161 h 322"/>
                  <a:gd name="T8" fmla="*/ 603 w 1206"/>
                  <a:gd name="T9" fmla="*/ 0 h 322"/>
                </a:gdLst>
                <a:ahLst/>
                <a:cxnLst>
                  <a:cxn ang="0">
                    <a:pos x="T0" y="T1"/>
                  </a:cxn>
                  <a:cxn ang="0">
                    <a:pos x="T2" y="T3"/>
                  </a:cxn>
                  <a:cxn ang="0">
                    <a:pos x="T4" y="T5"/>
                  </a:cxn>
                  <a:cxn ang="0">
                    <a:pos x="T6" y="T7"/>
                  </a:cxn>
                  <a:cxn ang="0">
                    <a:pos x="T8" y="T9"/>
                  </a:cxn>
                </a:cxnLst>
                <a:rect l="0" t="0" r="r" b="b"/>
                <a:pathLst>
                  <a:path w="1206" h="322">
                    <a:moveTo>
                      <a:pt x="603" y="0"/>
                    </a:moveTo>
                    <a:lnTo>
                      <a:pt x="0" y="161"/>
                    </a:lnTo>
                    <a:lnTo>
                      <a:pt x="603" y="322"/>
                    </a:lnTo>
                    <a:lnTo>
                      <a:pt x="1206" y="161"/>
                    </a:lnTo>
                    <a:lnTo>
                      <a:pt x="603"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200"/>
              </a:p>
            </p:txBody>
          </p:sp>
        </p:grpSp>
        <p:sp>
          <p:nvSpPr>
            <p:cNvPr id="12" name="Rectangle 41"/>
            <p:cNvSpPr>
              <a:spLocks noChangeArrowheads="1"/>
            </p:cNvSpPr>
            <p:nvPr/>
          </p:nvSpPr>
          <p:spPr bwMode="auto">
            <a:xfrm>
              <a:off x="8154" y="8079"/>
              <a:ext cx="1005"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200" dirty="0">
                  <a:cs typeface="Times New Roman" panose="02020603050405020304" pitchFamily="18" charset="0"/>
                </a:rPr>
                <a:t>PROJ</a:t>
              </a:r>
            </a:p>
          </p:txBody>
        </p:sp>
        <p:sp>
          <p:nvSpPr>
            <p:cNvPr id="13" name="Rectangle 40"/>
            <p:cNvSpPr>
              <a:spLocks noChangeArrowheads="1"/>
            </p:cNvSpPr>
            <p:nvPr/>
          </p:nvSpPr>
          <p:spPr bwMode="auto">
            <a:xfrm>
              <a:off x="2325" y="8240"/>
              <a:ext cx="1608"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实体关系类型</a:t>
              </a:r>
            </a:p>
          </p:txBody>
        </p:sp>
        <p:sp>
          <p:nvSpPr>
            <p:cNvPr id="14" name="Rectangle 39"/>
            <p:cNvSpPr>
              <a:spLocks noChangeArrowheads="1"/>
            </p:cNvSpPr>
            <p:nvPr/>
          </p:nvSpPr>
          <p:spPr bwMode="auto">
            <a:xfrm>
              <a:off x="2325" y="9045"/>
              <a:ext cx="1608"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属性</a:t>
              </a:r>
              <a:r>
                <a:rPr kumimoji="0" lang="en-US" altLang="zh-CN" sz="1600" dirty="0">
                  <a:cs typeface="Times New Roman" panose="02020603050405020304" pitchFamily="18" charset="0"/>
                </a:rPr>
                <a:t>(Attribute)</a:t>
              </a:r>
            </a:p>
          </p:txBody>
        </p:sp>
        <p:sp>
          <p:nvSpPr>
            <p:cNvPr id="15" name="Rectangle 38"/>
            <p:cNvSpPr>
              <a:spLocks noChangeArrowheads="1"/>
            </p:cNvSpPr>
            <p:nvPr/>
          </p:nvSpPr>
          <p:spPr bwMode="auto">
            <a:xfrm>
              <a:off x="2196" y="10172"/>
              <a:ext cx="804"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值类型</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7"/>
            <p:cNvSpPr>
              <a:spLocks noChangeArrowheads="1"/>
            </p:cNvSpPr>
            <p:nvPr/>
          </p:nvSpPr>
          <p:spPr bwMode="auto">
            <a:xfrm>
              <a:off x="3933" y="9045"/>
              <a:ext cx="804"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200" dirty="0">
                  <a:cs typeface="Times New Roman" panose="02020603050405020304" pitchFamily="18" charset="0"/>
                </a:rPr>
                <a:t>EMP#</a:t>
              </a:r>
            </a:p>
          </p:txBody>
        </p:sp>
        <p:sp>
          <p:nvSpPr>
            <p:cNvPr id="17" name="Rectangle 36"/>
            <p:cNvSpPr>
              <a:spLocks noChangeArrowheads="1"/>
            </p:cNvSpPr>
            <p:nvPr/>
          </p:nvSpPr>
          <p:spPr bwMode="auto">
            <a:xfrm>
              <a:off x="4737" y="9045"/>
              <a:ext cx="804"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200" dirty="0">
                  <a:cs typeface="Times New Roman" panose="02020603050405020304" pitchFamily="18" charset="0"/>
                </a:rPr>
                <a:t>NAME</a:t>
              </a:r>
            </a:p>
          </p:txBody>
        </p:sp>
        <p:sp>
          <p:nvSpPr>
            <p:cNvPr id="18" name="Rectangle 35"/>
            <p:cNvSpPr>
              <a:spLocks noChangeArrowheads="1"/>
            </p:cNvSpPr>
            <p:nvPr/>
          </p:nvSpPr>
          <p:spPr bwMode="auto">
            <a:xfrm>
              <a:off x="5541" y="9045"/>
              <a:ext cx="1005" cy="644"/>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200" dirty="0">
                  <a:cs typeface="Times New Roman" panose="02020603050405020304" pitchFamily="18" charset="0"/>
                </a:rPr>
                <a:t>OFFICE -PHONE</a:t>
              </a:r>
            </a:p>
          </p:txBody>
        </p:sp>
        <p:sp>
          <p:nvSpPr>
            <p:cNvPr id="19" name="Rectangle 34"/>
            <p:cNvSpPr>
              <a:spLocks noChangeArrowheads="1"/>
            </p:cNvSpPr>
            <p:nvPr/>
          </p:nvSpPr>
          <p:spPr bwMode="auto">
            <a:xfrm>
              <a:off x="6546" y="9045"/>
              <a:ext cx="1005" cy="644"/>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200" dirty="0">
                  <a:latin typeface="Times New Roman" pitchFamily="18" charset="0"/>
                  <a:cs typeface="Times New Roman" panose="02020603050405020304" pitchFamily="18" charset="0"/>
                </a:rPr>
                <a:t>HOME-</a:t>
              </a:r>
            </a:p>
            <a:p>
              <a:pPr indent="0"/>
              <a:r>
                <a:rPr kumimoji="0" lang="en-US" altLang="zh-CN" sz="1200" dirty="0">
                  <a:latin typeface="Times New Roman" pitchFamily="18" charset="0"/>
                  <a:cs typeface="Times New Roman" panose="02020603050405020304" pitchFamily="18" charset="0"/>
                </a:rPr>
                <a:t>PHONE</a:t>
              </a:r>
            </a:p>
          </p:txBody>
        </p:sp>
        <p:sp>
          <p:nvSpPr>
            <p:cNvPr id="20" name="Rectangle 33"/>
            <p:cNvSpPr>
              <a:spLocks noChangeArrowheads="1"/>
            </p:cNvSpPr>
            <p:nvPr/>
          </p:nvSpPr>
          <p:spPr bwMode="auto">
            <a:xfrm>
              <a:off x="7997" y="9125"/>
              <a:ext cx="804"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200" dirty="0">
                  <a:cs typeface="Times New Roman" panose="02020603050405020304" pitchFamily="18" charset="0"/>
                </a:rPr>
                <a:t>PROJ#</a:t>
              </a:r>
            </a:p>
          </p:txBody>
        </p:sp>
        <p:sp>
          <p:nvSpPr>
            <p:cNvPr id="21" name="Rectangle 32"/>
            <p:cNvSpPr>
              <a:spLocks noChangeArrowheads="1"/>
            </p:cNvSpPr>
            <p:nvPr/>
          </p:nvSpPr>
          <p:spPr bwMode="auto">
            <a:xfrm>
              <a:off x="8958" y="9045"/>
              <a:ext cx="804"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200" dirty="0">
                  <a:cs typeface="Times New Roman" panose="02020603050405020304" pitchFamily="18" charset="0"/>
                </a:rPr>
                <a:t>BUDG</a:t>
              </a:r>
            </a:p>
          </p:txBody>
        </p:sp>
        <p:sp>
          <p:nvSpPr>
            <p:cNvPr id="22" name="Line 31"/>
            <p:cNvSpPr>
              <a:spLocks noChangeShapeType="1"/>
            </p:cNvSpPr>
            <p:nvPr/>
          </p:nvSpPr>
          <p:spPr bwMode="auto">
            <a:xfrm>
              <a:off x="5340" y="8353"/>
              <a:ext cx="8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200"/>
            </a:p>
          </p:txBody>
        </p:sp>
        <p:sp>
          <p:nvSpPr>
            <p:cNvPr id="23" name="Line 30"/>
            <p:cNvSpPr>
              <a:spLocks noChangeShapeType="1"/>
            </p:cNvSpPr>
            <p:nvPr/>
          </p:nvSpPr>
          <p:spPr bwMode="auto">
            <a:xfrm>
              <a:off x="7551" y="8355"/>
              <a:ext cx="6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200"/>
            </a:p>
          </p:txBody>
        </p:sp>
        <p:sp>
          <p:nvSpPr>
            <p:cNvPr id="24" name="Rectangle 29"/>
            <p:cNvSpPr>
              <a:spLocks noChangeArrowheads="1"/>
            </p:cNvSpPr>
            <p:nvPr/>
          </p:nvSpPr>
          <p:spPr bwMode="auto">
            <a:xfrm>
              <a:off x="5139" y="8079"/>
              <a:ext cx="804"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cs typeface="Times New Roman" panose="02020603050405020304" pitchFamily="18" charset="0"/>
                </a:rPr>
                <a:t>1</a:t>
              </a:r>
              <a:endParaRPr kumimoji="0" lang="en-US" altLang="zh-CN" sz="1200" b="0" i="0" u="none" strike="noStrike" cap="none" normalizeH="0" baseline="0" smtClean="0">
                <a:ln>
                  <a:noFill/>
                </a:ln>
                <a:solidFill>
                  <a:schemeClr val="tx1"/>
                </a:solidFill>
                <a:effectLst/>
                <a:latin typeface="Arial" panose="020B0604020202020204" pitchFamily="34" charset="0"/>
              </a:endParaRPr>
            </a:p>
          </p:txBody>
        </p:sp>
        <p:sp>
          <p:nvSpPr>
            <p:cNvPr id="25" name="Rectangle 28"/>
            <p:cNvSpPr>
              <a:spLocks noChangeArrowheads="1"/>
            </p:cNvSpPr>
            <p:nvPr/>
          </p:nvSpPr>
          <p:spPr bwMode="auto">
            <a:xfrm>
              <a:off x="7551" y="8079"/>
              <a:ext cx="804"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cs typeface="Times New Roman" panose="02020603050405020304" pitchFamily="18" charset="0"/>
                </a:rPr>
                <a:t>N</a:t>
              </a:r>
              <a:endParaRPr kumimoji="0" lang="en-US" altLang="zh-CN" sz="1200" b="0" i="0" u="none" strike="noStrike" cap="none" normalizeH="0" baseline="0" smtClean="0">
                <a:ln>
                  <a:noFill/>
                </a:ln>
                <a:solidFill>
                  <a:schemeClr val="tx1"/>
                </a:solidFill>
                <a:effectLst/>
                <a:latin typeface="Arial" panose="020B0604020202020204" pitchFamily="34" charset="0"/>
              </a:endParaRPr>
            </a:p>
          </p:txBody>
        </p:sp>
        <p:sp>
          <p:nvSpPr>
            <p:cNvPr id="26" name="Oval 27"/>
            <p:cNvSpPr>
              <a:spLocks noChangeArrowheads="1"/>
            </p:cNvSpPr>
            <p:nvPr/>
          </p:nvSpPr>
          <p:spPr bwMode="auto">
            <a:xfrm>
              <a:off x="2928" y="10011"/>
              <a:ext cx="1005" cy="483"/>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200" dirty="0">
                  <a:cs typeface="Times New Roman" panose="02020603050405020304" pitchFamily="18" charset="0"/>
                </a:rPr>
                <a:t>EMP#</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Arial" panose="020B0604020202020204" pitchFamily="34" charset="0"/>
              </a:endParaRPr>
            </a:p>
          </p:txBody>
        </p:sp>
        <p:sp>
          <p:nvSpPr>
            <p:cNvPr id="27" name="Oval 26"/>
            <p:cNvSpPr>
              <a:spLocks noChangeArrowheads="1"/>
            </p:cNvSpPr>
            <p:nvPr/>
          </p:nvSpPr>
          <p:spPr bwMode="auto">
            <a:xfrm>
              <a:off x="3933" y="10333"/>
              <a:ext cx="1206" cy="483"/>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200" dirty="0">
                  <a:cs typeface="Times New Roman" panose="02020603050405020304" pitchFamily="18" charset="0"/>
                </a:rPr>
                <a:t>NAME</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Arial" panose="020B0604020202020204" pitchFamily="34" charset="0"/>
              </a:endParaRPr>
            </a:p>
          </p:txBody>
        </p:sp>
        <p:sp>
          <p:nvSpPr>
            <p:cNvPr id="28" name="Oval 25"/>
            <p:cNvSpPr>
              <a:spLocks noChangeArrowheads="1"/>
            </p:cNvSpPr>
            <p:nvPr/>
          </p:nvSpPr>
          <p:spPr bwMode="auto">
            <a:xfrm>
              <a:off x="5139" y="10011"/>
              <a:ext cx="1206" cy="483"/>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200" dirty="0">
                  <a:cs typeface="Times New Roman" panose="02020603050405020304" pitchFamily="18" charset="0"/>
                </a:rPr>
                <a:t>PHONE</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Arial" panose="020B0604020202020204" pitchFamily="34" charset="0"/>
              </a:endParaRPr>
            </a:p>
          </p:txBody>
        </p:sp>
        <p:sp>
          <p:nvSpPr>
            <p:cNvPr id="29" name="Oval 24"/>
            <p:cNvSpPr>
              <a:spLocks noChangeArrowheads="1"/>
            </p:cNvSpPr>
            <p:nvPr/>
          </p:nvSpPr>
          <p:spPr bwMode="auto">
            <a:xfrm>
              <a:off x="6546" y="10011"/>
              <a:ext cx="1407" cy="483"/>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200" dirty="0">
                  <a:cs typeface="Times New Roman" panose="02020603050405020304" pitchFamily="18" charset="0"/>
                </a:rPr>
                <a:t>EFFORT</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Arial" panose="020B0604020202020204" pitchFamily="34" charset="0"/>
              </a:endParaRPr>
            </a:p>
          </p:txBody>
        </p:sp>
        <p:sp>
          <p:nvSpPr>
            <p:cNvPr id="30" name="Oval 23"/>
            <p:cNvSpPr>
              <a:spLocks noChangeArrowheads="1"/>
            </p:cNvSpPr>
            <p:nvPr/>
          </p:nvSpPr>
          <p:spPr bwMode="auto">
            <a:xfrm>
              <a:off x="8556" y="9850"/>
              <a:ext cx="1407" cy="805"/>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200" dirty="0">
                  <a:latin typeface="Times New Roman" pitchFamily="18" charset="0"/>
                  <a:cs typeface="Times New Roman" panose="02020603050405020304" pitchFamily="18" charset="0"/>
                </a:rPr>
                <a:t>DOLLAR</a:t>
              </a:r>
            </a:p>
            <a:p>
              <a:pPr indent="0"/>
              <a:r>
                <a:rPr kumimoji="0" lang="en-US" altLang="zh-CN" sz="1200" dirty="0">
                  <a:latin typeface="Times New Roman" pitchFamily="18" charset="0"/>
                  <a:cs typeface="Times New Roman" panose="02020603050405020304" pitchFamily="18" charset="0"/>
                </a:rPr>
                <a:t>AMOUNT</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endParaRPr>
            </a:p>
          </p:txBody>
        </p:sp>
        <p:sp>
          <p:nvSpPr>
            <p:cNvPr id="31" name="Line 22"/>
            <p:cNvSpPr>
              <a:spLocks noChangeShapeType="1"/>
            </p:cNvSpPr>
            <p:nvPr/>
          </p:nvSpPr>
          <p:spPr bwMode="auto">
            <a:xfrm flipH="1">
              <a:off x="3531" y="9367"/>
              <a:ext cx="603"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200"/>
            </a:p>
          </p:txBody>
        </p:sp>
        <p:sp>
          <p:nvSpPr>
            <p:cNvPr id="32" name="Line 21"/>
            <p:cNvSpPr>
              <a:spLocks noChangeShapeType="1"/>
            </p:cNvSpPr>
            <p:nvPr/>
          </p:nvSpPr>
          <p:spPr bwMode="auto">
            <a:xfrm flipH="1">
              <a:off x="4536" y="9367"/>
              <a:ext cx="402" cy="9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200"/>
            </a:p>
          </p:txBody>
        </p:sp>
        <p:sp>
          <p:nvSpPr>
            <p:cNvPr id="33" name="Line 20"/>
            <p:cNvSpPr>
              <a:spLocks noChangeShapeType="1"/>
            </p:cNvSpPr>
            <p:nvPr/>
          </p:nvSpPr>
          <p:spPr bwMode="auto">
            <a:xfrm flipH="1">
              <a:off x="5943" y="9528"/>
              <a:ext cx="72"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200"/>
            </a:p>
          </p:txBody>
        </p:sp>
        <p:sp>
          <p:nvSpPr>
            <p:cNvPr id="34" name="Line 19"/>
            <p:cNvSpPr>
              <a:spLocks noChangeShapeType="1"/>
            </p:cNvSpPr>
            <p:nvPr/>
          </p:nvSpPr>
          <p:spPr bwMode="auto">
            <a:xfrm flipH="1">
              <a:off x="6144" y="9528"/>
              <a:ext cx="876"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200"/>
            </a:p>
          </p:txBody>
        </p:sp>
        <p:sp>
          <p:nvSpPr>
            <p:cNvPr id="35" name="Line 18"/>
            <p:cNvSpPr>
              <a:spLocks noChangeShapeType="1"/>
            </p:cNvSpPr>
            <p:nvPr/>
          </p:nvSpPr>
          <p:spPr bwMode="auto">
            <a:xfrm flipH="1">
              <a:off x="8154" y="9367"/>
              <a:ext cx="201" cy="112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200"/>
            </a:p>
          </p:txBody>
        </p:sp>
        <p:sp>
          <p:nvSpPr>
            <p:cNvPr id="36" name="Oval 17"/>
            <p:cNvSpPr>
              <a:spLocks noChangeArrowheads="1"/>
            </p:cNvSpPr>
            <p:nvPr/>
          </p:nvSpPr>
          <p:spPr bwMode="auto">
            <a:xfrm>
              <a:off x="7551" y="10494"/>
              <a:ext cx="1407" cy="483"/>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200" dirty="0">
                  <a:cs typeface="Times New Roman" panose="02020603050405020304" pitchFamily="18" charset="0"/>
                </a:rPr>
                <a:t>EFFORT</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Arial" panose="020B0604020202020204" pitchFamily="34" charset="0"/>
              </a:endParaRPr>
            </a:p>
          </p:txBody>
        </p:sp>
        <p:sp>
          <p:nvSpPr>
            <p:cNvPr id="37" name="Line 16"/>
            <p:cNvSpPr>
              <a:spLocks noChangeShapeType="1"/>
            </p:cNvSpPr>
            <p:nvPr/>
          </p:nvSpPr>
          <p:spPr bwMode="auto">
            <a:xfrm>
              <a:off x="9360" y="9367"/>
              <a:ext cx="0"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200"/>
            </a:p>
          </p:txBody>
        </p:sp>
        <p:sp>
          <p:nvSpPr>
            <p:cNvPr id="38" name="Freeform 15"/>
            <p:cNvSpPr>
              <a:spLocks/>
            </p:cNvSpPr>
            <p:nvPr/>
          </p:nvSpPr>
          <p:spPr bwMode="auto">
            <a:xfrm>
              <a:off x="6819" y="8616"/>
              <a:ext cx="861" cy="1395"/>
            </a:xfrm>
            <a:custGeom>
              <a:avLst/>
              <a:gdLst>
                <a:gd name="T0" fmla="*/ 0 w 1005"/>
                <a:gd name="T1" fmla="*/ 0 h 1449"/>
                <a:gd name="T2" fmla="*/ 1005 w 1005"/>
                <a:gd name="T3" fmla="*/ 644 h 1449"/>
                <a:gd name="T4" fmla="*/ 804 w 1005"/>
                <a:gd name="T5" fmla="*/ 1449 h 1449"/>
              </a:gdLst>
              <a:ahLst/>
              <a:cxnLst>
                <a:cxn ang="0">
                  <a:pos x="T0" y="T1"/>
                </a:cxn>
                <a:cxn ang="0">
                  <a:pos x="T2" y="T3"/>
                </a:cxn>
                <a:cxn ang="0">
                  <a:pos x="T4" y="T5"/>
                </a:cxn>
              </a:cxnLst>
              <a:rect l="0" t="0" r="r" b="b"/>
              <a:pathLst>
                <a:path w="1005" h="1449">
                  <a:moveTo>
                    <a:pt x="0" y="0"/>
                  </a:moveTo>
                  <a:lnTo>
                    <a:pt x="1005" y="644"/>
                  </a:lnTo>
                  <a:lnTo>
                    <a:pt x="804" y="1449"/>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200"/>
            </a:p>
          </p:txBody>
        </p:sp>
        <p:sp>
          <p:nvSpPr>
            <p:cNvPr id="39" name="Rectangle 14"/>
            <p:cNvSpPr>
              <a:spLocks noChangeArrowheads="1"/>
            </p:cNvSpPr>
            <p:nvPr/>
          </p:nvSpPr>
          <p:spPr bwMode="auto">
            <a:xfrm>
              <a:off x="6948" y="8562"/>
              <a:ext cx="804"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cs typeface="Times New Roman" panose="02020603050405020304" pitchFamily="18" charset="0"/>
                </a:rPr>
                <a:t>M</a:t>
              </a:r>
              <a:endParaRPr kumimoji="0" lang="en-US" altLang="zh-CN" sz="1200" b="0" i="0" u="none" strike="noStrike" cap="none" normalizeH="0" baseline="0" smtClean="0">
                <a:ln>
                  <a:noFill/>
                </a:ln>
                <a:solidFill>
                  <a:schemeClr val="tx1"/>
                </a:solidFill>
                <a:effectLst/>
                <a:latin typeface="Arial" panose="020B0604020202020204" pitchFamily="34" charset="0"/>
              </a:endParaRPr>
            </a:p>
          </p:txBody>
        </p:sp>
        <p:sp>
          <p:nvSpPr>
            <p:cNvPr id="40" name="Rectangle 13"/>
            <p:cNvSpPr>
              <a:spLocks noChangeArrowheads="1"/>
            </p:cNvSpPr>
            <p:nvPr/>
          </p:nvSpPr>
          <p:spPr bwMode="auto">
            <a:xfrm>
              <a:off x="4335" y="8562"/>
              <a:ext cx="804"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200" dirty="0">
                  <a:cs typeface="Times New Roman" panose="02020603050405020304" pitchFamily="18" charset="0"/>
                </a:rPr>
                <a:t>M</a:t>
              </a:r>
            </a:p>
          </p:txBody>
        </p:sp>
        <p:sp>
          <p:nvSpPr>
            <p:cNvPr id="41" name="Rectangle 12"/>
            <p:cNvSpPr>
              <a:spLocks noChangeArrowheads="1"/>
            </p:cNvSpPr>
            <p:nvPr/>
          </p:nvSpPr>
          <p:spPr bwMode="auto">
            <a:xfrm>
              <a:off x="4737" y="8562"/>
              <a:ext cx="804"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cs typeface="Times New Roman" panose="02020603050405020304" pitchFamily="18" charset="0"/>
                </a:rPr>
                <a:t>M</a:t>
              </a:r>
              <a:endParaRPr kumimoji="0" lang="en-US" altLang="zh-CN" sz="1200" b="0" i="0" u="none" strike="noStrike" cap="none" normalizeH="0" baseline="0" smtClean="0">
                <a:ln>
                  <a:noFill/>
                </a:ln>
                <a:solidFill>
                  <a:schemeClr val="tx1"/>
                </a:solidFill>
                <a:effectLst/>
                <a:latin typeface="Arial" panose="020B0604020202020204" pitchFamily="34" charset="0"/>
              </a:endParaRPr>
            </a:p>
          </p:txBody>
        </p:sp>
        <p:sp>
          <p:nvSpPr>
            <p:cNvPr id="42" name="Rectangle 11"/>
            <p:cNvSpPr>
              <a:spLocks noChangeArrowheads="1"/>
            </p:cNvSpPr>
            <p:nvPr/>
          </p:nvSpPr>
          <p:spPr bwMode="auto">
            <a:xfrm>
              <a:off x="5340" y="8562"/>
              <a:ext cx="804"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cs typeface="Times New Roman" panose="02020603050405020304" pitchFamily="18" charset="0"/>
                </a:rPr>
                <a:t>M</a:t>
              </a:r>
              <a:endParaRPr kumimoji="0" lang="en-US" altLang="zh-CN" sz="1200" b="0" i="0" u="none" strike="noStrike" cap="none" normalizeH="0" baseline="0" smtClean="0">
                <a:ln>
                  <a:noFill/>
                </a:ln>
                <a:solidFill>
                  <a:schemeClr val="tx1"/>
                </a:solidFill>
                <a:effectLst/>
                <a:latin typeface="Arial" panose="020B0604020202020204" pitchFamily="34" charset="0"/>
              </a:endParaRPr>
            </a:p>
          </p:txBody>
        </p:sp>
        <p:sp>
          <p:nvSpPr>
            <p:cNvPr id="43" name="Line 10"/>
            <p:cNvSpPr>
              <a:spLocks noChangeShapeType="1"/>
            </p:cNvSpPr>
            <p:nvPr/>
          </p:nvSpPr>
          <p:spPr bwMode="auto">
            <a:xfrm>
              <a:off x="5139" y="8562"/>
              <a:ext cx="804"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200"/>
            </a:p>
          </p:txBody>
        </p:sp>
        <p:sp>
          <p:nvSpPr>
            <p:cNvPr id="44" name="Line 9"/>
            <p:cNvSpPr>
              <a:spLocks noChangeShapeType="1"/>
            </p:cNvSpPr>
            <p:nvPr/>
          </p:nvSpPr>
          <p:spPr bwMode="auto">
            <a:xfrm>
              <a:off x="4938" y="8562"/>
              <a:ext cx="0"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200"/>
            </a:p>
          </p:txBody>
        </p:sp>
        <p:sp>
          <p:nvSpPr>
            <p:cNvPr id="45" name="Line 8"/>
            <p:cNvSpPr>
              <a:spLocks noChangeShapeType="1"/>
            </p:cNvSpPr>
            <p:nvPr/>
          </p:nvSpPr>
          <p:spPr bwMode="auto">
            <a:xfrm flipH="1">
              <a:off x="4335" y="8562"/>
              <a:ext cx="201"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200"/>
            </a:p>
          </p:txBody>
        </p:sp>
        <p:sp>
          <p:nvSpPr>
            <p:cNvPr id="46" name="Rectangle 7"/>
            <p:cNvSpPr>
              <a:spLocks noChangeArrowheads="1"/>
            </p:cNvSpPr>
            <p:nvPr/>
          </p:nvSpPr>
          <p:spPr bwMode="auto">
            <a:xfrm>
              <a:off x="3732" y="8562"/>
              <a:ext cx="804"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cs typeface="Times New Roman" panose="02020603050405020304" pitchFamily="18" charset="0"/>
                </a:rPr>
                <a:t>1</a:t>
              </a:r>
              <a:endParaRPr kumimoji="0" lang="en-US" altLang="zh-CN" sz="1200" b="0" i="0" u="none" strike="noStrike" cap="none" normalizeH="0" baseline="0" smtClean="0">
                <a:ln>
                  <a:noFill/>
                </a:ln>
                <a:solidFill>
                  <a:schemeClr val="tx1"/>
                </a:solidFill>
                <a:effectLst/>
                <a:latin typeface="Arial" panose="020B0604020202020204" pitchFamily="34" charset="0"/>
              </a:endParaRPr>
            </a:p>
          </p:txBody>
        </p:sp>
        <p:sp>
          <p:nvSpPr>
            <p:cNvPr id="47" name="Line 6"/>
            <p:cNvSpPr>
              <a:spLocks noChangeShapeType="1"/>
            </p:cNvSpPr>
            <p:nvPr/>
          </p:nvSpPr>
          <p:spPr bwMode="auto">
            <a:xfrm>
              <a:off x="5340" y="8562"/>
              <a:ext cx="1608"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200"/>
            </a:p>
          </p:txBody>
        </p:sp>
        <p:sp>
          <p:nvSpPr>
            <p:cNvPr id="48" name="Rectangle 5"/>
            <p:cNvSpPr>
              <a:spLocks noChangeArrowheads="1"/>
            </p:cNvSpPr>
            <p:nvPr/>
          </p:nvSpPr>
          <p:spPr bwMode="auto">
            <a:xfrm>
              <a:off x="7953" y="8562"/>
              <a:ext cx="804"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cs typeface="Times New Roman" panose="02020603050405020304" pitchFamily="18" charset="0"/>
                </a:rPr>
                <a:t>1</a:t>
              </a:r>
              <a:endParaRPr kumimoji="0" lang="en-US" altLang="zh-CN" sz="1200" b="0" i="0" u="none" strike="noStrike" cap="none" normalizeH="0" baseline="0" smtClean="0">
                <a:ln>
                  <a:noFill/>
                </a:ln>
                <a:solidFill>
                  <a:schemeClr val="tx1"/>
                </a:solidFill>
                <a:effectLst/>
                <a:latin typeface="Arial" panose="020B0604020202020204" pitchFamily="34" charset="0"/>
              </a:endParaRPr>
            </a:p>
          </p:txBody>
        </p:sp>
        <p:sp>
          <p:nvSpPr>
            <p:cNvPr id="49" name="Rectangle 4"/>
            <p:cNvSpPr>
              <a:spLocks noChangeArrowheads="1"/>
            </p:cNvSpPr>
            <p:nvPr/>
          </p:nvSpPr>
          <p:spPr bwMode="auto">
            <a:xfrm>
              <a:off x="8958" y="8562"/>
              <a:ext cx="804" cy="48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cs typeface="Times New Roman" panose="02020603050405020304" pitchFamily="18" charset="0"/>
                </a:rPr>
                <a:t>M</a:t>
              </a:r>
              <a:endParaRPr kumimoji="0" lang="en-US" altLang="zh-CN" sz="1200" b="0" i="0" u="none" strike="noStrike" cap="none" normalizeH="0" baseline="0" smtClean="0">
                <a:ln>
                  <a:noFill/>
                </a:ln>
                <a:solidFill>
                  <a:schemeClr val="tx1"/>
                </a:solidFill>
                <a:effectLst/>
                <a:latin typeface="Arial" panose="020B0604020202020204" pitchFamily="34" charset="0"/>
              </a:endParaRPr>
            </a:p>
          </p:txBody>
        </p:sp>
        <p:sp>
          <p:nvSpPr>
            <p:cNvPr id="50" name="Line 3"/>
            <p:cNvSpPr>
              <a:spLocks noChangeShapeType="1"/>
            </p:cNvSpPr>
            <p:nvPr/>
          </p:nvSpPr>
          <p:spPr bwMode="auto">
            <a:xfrm>
              <a:off x="8958" y="8562"/>
              <a:ext cx="402"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200"/>
            </a:p>
          </p:txBody>
        </p:sp>
        <p:sp>
          <p:nvSpPr>
            <p:cNvPr id="51" name="Line 2"/>
            <p:cNvSpPr>
              <a:spLocks noChangeShapeType="1"/>
            </p:cNvSpPr>
            <p:nvPr/>
          </p:nvSpPr>
          <p:spPr bwMode="auto">
            <a:xfrm flipH="1">
              <a:off x="8355" y="8562"/>
              <a:ext cx="201"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200"/>
            </a:p>
          </p:txBody>
        </p:sp>
      </p:grpSp>
    </p:spTree>
    <p:extLst>
      <p:ext uri="{BB962C8B-B14F-4D97-AF65-F5344CB8AC3E}">
        <p14:creationId xmlns:p14="http://schemas.microsoft.com/office/powerpoint/2010/main" val="2360853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陈品山原文中的例子</a:t>
            </a:r>
            <a:endParaRPr lang="zh-CN" altLang="en-US" dirty="0"/>
          </a:p>
        </p:txBody>
      </p:sp>
      <p:sp>
        <p:nvSpPr>
          <p:cNvPr id="4" name="Freeform 119"/>
          <p:cNvSpPr>
            <a:spLocks/>
          </p:cNvSpPr>
          <p:nvPr/>
        </p:nvSpPr>
        <p:spPr bwMode="auto">
          <a:xfrm>
            <a:off x="2184656" y="5683661"/>
            <a:ext cx="1013625" cy="541327"/>
          </a:xfrm>
          <a:custGeom>
            <a:avLst/>
            <a:gdLst>
              <a:gd name="T0" fmla="*/ 603 w 1206"/>
              <a:gd name="T1" fmla="*/ 0 h 322"/>
              <a:gd name="T2" fmla="*/ 0 w 1206"/>
              <a:gd name="T3" fmla="*/ 161 h 322"/>
              <a:gd name="T4" fmla="*/ 603 w 1206"/>
              <a:gd name="T5" fmla="*/ 322 h 322"/>
              <a:gd name="T6" fmla="*/ 1206 w 1206"/>
              <a:gd name="T7" fmla="*/ 161 h 322"/>
              <a:gd name="T8" fmla="*/ 603 w 1206"/>
              <a:gd name="T9" fmla="*/ 0 h 322"/>
            </a:gdLst>
            <a:ahLst/>
            <a:cxnLst>
              <a:cxn ang="0">
                <a:pos x="T0" y="T1"/>
              </a:cxn>
              <a:cxn ang="0">
                <a:pos x="T2" y="T3"/>
              </a:cxn>
              <a:cxn ang="0">
                <a:pos x="T4" y="T5"/>
              </a:cxn>
              <a:cxn ang="0">
                <a:pos x="T6" y="T7"/>
              </a:cxn>
              <a:cxn ang="0">
                <a:pos x="T8" y="T9"/>
              </a:cxn>
            </a:cxnLst>
            <a:rect l="0" t="0" r="r" b="b"/>
            <a:pathLst>
              <a:path w="1206" h="322">
                <a:moveTo>
                  <a:pt x="603" y="0"/>
                </a:moveTo>
                <a:lnTo>
                  <a:pt x="0" y="161"/>
                </a:lnTo>
                <a:lnTo>
                  <a:pt x="603" y="322"/>
                </a:lnTo>
                <a:lnTo>
                  <a:pt x="1206" y="161"/>
                </a:lnTo>
                <a:lnTo>
                  <a:pt x="603"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r>
              <a:rPr lang="zh-CN" altLang="en-US" sz="1100" dirty="0" smtClean="0"/>
              <a:t>       </a:t>
            </a:r>
            <a:endParaRPr lang="en-US" altLang="zh-CN" sz="1100" dirty="0" smtClean="0"/>
          </a:p>
          <a:p>
            <a:r>
              <a:rPr lang="en-US" altLang="zh-CN" sz="1100" dirty="0"/>
              <a:t> </a:t>
            </a:r>
            <a:r>
              <a:rPr lang="en-US" altLang="zh-CN" sz="1100" dirty="0" smtClean="0"/>
              <a:t>       </a:t>
            </a:r>
            <a:r>
              <a:rPr lang="zh-CN" altLang="en-US" sz="1100" dirty="0" smtClean="0"/>
              <a:t>关系</a:t>
            </a:r>
            <a:endParaRPr lang="zh-CN" altLang="en-US" sz="1100" dirty="0"/>
          </a:p>
        </p:txBody>
      </p:sp>
      <p:sp>
        <p:nvSpPr>
          <p:cNvPr id="5" name="Rectangle 121"/>
          <p:cNvSpPr>
            <a:spLocks noChangeArrowheads="1"/>
          </p:cNvSpPr>
          <p:nvPr/>
        </p:nvSpPr>
        <p:spPr bwMode="auto">
          <a:xfrm>
            <a:off x="4163495" y="5789919"/>
            <a:ext cx="1013625" cy="3422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cs typeface="Times New Roman" panose="02020603050405020304" pitchFamily="18" charset="0"/>
              </a:rPr>
              <a:t>实体</a:t>
            </a:r>
            <a:endParaRPr kumimoji="0" lang="en-US" altLang="zh-CN" sz="1100" b="0" i="0" u="none" strike="noStrike" cap="none" normalizeH="0" baseline="0" dirty="0" smtClean="0">
              <a:ln>
                <a:noFill/>
              </a:ln>
              <a:solidFill>
                <a:schemeClr val="tx1"/>
              </a:solidFill>
              <a:effectLst/>
              <a:latin typeface="Arial" panose="020B0604020202020204" pitchFamily="34" charset="0"/>
            </a:endParaRPr>
          </a:p>
        </p:txBody>
      </p:sp>
      <p:grpSp>
        <p:nvGrpSpPr>
          <p:cNvPr id="6" name="Group 1"/>
          <p:cNvGrpSpPr>
            <a:grpSpLocks noChangeAspect="1"/>
          </p:cNvGrpSpPr>
          <p:nvPr/>
        </p:nvGrpSpPr>
        <p:grpSpPr bwMode="auto">
          <a:xfrm>
            <a:off x="1273283" y="1552004"/>
            <a:ext cx="7715575" cy="3815983"/>
            <a:chOff x="2325" y="7681"/>
            <a:chExt cx="7638" cy="3779"/>
          </a:xfrm>
        </p:grpSpPr>
        <p:sp>
          <p:nvSpPr>
            <p:cNvPr id="8" name="Rectangle 57"/>
            <p:cNvSpPr>
              <a:spLocks noChangeArrowheads="1"/>
            </p:cNvSpPr>
            <p:nvPr/>
          </p:nvSpPr>
          <p:spPr bwMode="auto">
            <a:xfrm>
              <a:off x="2526" y="7731"/>
              <a:ext cx="1608" cy="34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DEPARTMENT</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9" name="Text Box 56"/>
            <p:cNvSpPr txBox="1">
              <a:spLocks noChangeArrowheads="1"/>
            </p:cNvSpPr>
            <p:nvPr/>
          </p:nvSpPr>
          <p:spPr bwMode="auto">
            <a:xfrm>
              <a:off x="2907" y="8065"/>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cs typeface="Times New Roman" panose="02020603050405020304" pitchFamily="18" charset="0"/>
                </a:rPr>
                <a:t>1</a:t>
              </a:r>
              <a:endParaRPr kumimoji="0" lang="en-US" altLang="zh-CN" sz="1400" b="0" i="0" u="none" strike="noStrike" cap="none" normalizeH="0" baseline="0" smtClean="0">
                <a:ln>
                  <a:noFill/>
                </a:ln>
                <a:solidFill>
                  <a:schemeClr val="tx1"/>
                </a:solidFill>
                <a:effectLst/>
                <a:latin typeface="Arial" panose="020B0604020202020204" pitchFamily="34" charset="0"/>
              </a:endParaRPr>
            </a:p>
          </p:txBody>
        </p:sp>
        <p:sp>
          <p:nvSpPr>
            <p:cNvPr id="10" name="Freeform 55"/>
            <p:cNvSpPr>
              <a:spLocks/>
            </p:cNvSpPr>
            <p:nvPr/>
          </p:nvSpPr>
          <p:spPr bwMode="auto">
            <a:xfrm>
              <a:off x="3234" y="8079"/>
              <a:ext cx="1" cy="310"/>
            </a:xfrm>
            <a:custGeom>
              <a:avLst/>
              <a:gdLst>
                <a:gd name="T0" fmla="*/ 0 w 1"/>
                <a:gd name="T1" fmla="*/ 0 h 310"/>
                <a:gd name="T2" fmla="*/ 0 w 1"/>
                <a:gd name="T3" fmla="*/ 310 h 310"/>
              </a:gdLst>
              <a:ahLst/>
              <a:cxnLst>
                <a:cxn ang="0">
                  <a:pos x="T0" y="T1"/>
                </a:cxn>
                <a:cxn ang="0">
                  <a:pos x="T2" y="T3"/>
                </a:cxn>
              </a:cxnLst>
              <a:rect l="0" t="0" r="r" b="b"/>
              <a:pathLst>
                <a:path w="1" h="310">
                  <a:moveTo>
                    <a:pt x="0" y="0"/>
                  </a:moveTo>
                  <a:lnTo>
                    <a:pt x="0" y="31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1" name="Text Box 54"/>
            <p:cNvSpPr txBox="1">
              <a:spLocks noChangeArrowheads="1"/>
            </p:cNvSpPr>
            <p:nvPr/>
          </p:nvSpPr>
          <p:spPr bwMode="auto">
            <a:xfrm>
              <a:off x="2958" y="8847"/>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cs typeface="Times New Roman" panose="02020603050405020304" pitchFamily="18" charset="0"/>
                </a:rPr>
                <a:t>N</a:t>
              </a:r>
              <a:endParaRPr kumimoji="0" lang="en-US" altLang="zh-CN" sz="1400" b="0" i="0" u="none" strike="noStrike" cap="none" normalizeH="0" baseline="0" smtClean="0">
                <a:ln>
                  <a:noFill/>
                </a:ln>
                <a:solidFill>
                  <a:schemeClr val="tx1"/>
                </a:solidFill>
                <a:effectLst/>
                <a:latin typeface="Arial" panose="020B0604020202020204" pitchFamily="34" charset="0"/>
              </a:endParaRPr>
            </a:p>
          </p:txBody>
        </p:sp>
        <p:sp>
          <p:nvSpPr>
            <p:cNvPr id="12" name="Rectangle 53"/>
            <p:cNvSpPr>
              <a:spLocks noChangeArrowheads="1"/>
            </p:cNvSpPr>
            <p:nvPr/>
          </p:nvSpPr>
          <p:spPr bwMode="auto">
            <a:xfrm>
              <a:off x="2325" y="9528"/>
              <a:ext cx="1407"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en-US" altLang="zh-CN" sz="1400" dirty="0">
                  <a:cs typeface="Times New Roman" panose="02020603050405020304" pitchFamily="18" charset="0"/>
                </a:rPr>
                <a:t>EMPLOYEE</a:t>
              </a:r>
            </a:p>
          </p:txBody>
        </p:sp>
        <p:sp>
          <p:nvSpPr>
            <p:cNvPr id="13" name="Rectangle 52"/>
            <p:cNvSpPr>
              <a:spLocks noChangeArrowheads="1"/>
            </p:cNvSpPr>
            <p:nvPr/>
          </p:nvSpPr>
          <p:spPr bwMode="auto">
            <a:xfrm>
              <a:off x="2526" y="10977"/>
              <a:ext cx="1407" cy="483"/>
            </a:xfrm>
            <a:prstGeom prst="rect">
              <a:avLst/>
            </a:prstGeom>
            <a:noFill/>
            <a:ln w="38100" cmpd="dbl">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en-US" altLang="zh-CN" sz="1400" dirty="0">
                  <a:cs typeface="Times New Roman" panose="02020603050405020304" pitchFamily="18" charset="0"/>
                </a:rPr>
                <a:t>DEPENDENT</a:t>
              </a:r>
            </a:p>
          </p:txBody>
        </p:sp>
        <p:sp>
          <p:nvSpPr>
            <p:cNvPr id="14" name="Rectangle 51"/>
            <p:cNvSpPr>
              <a:spLocks noChangeArrowheads="1"/>
            </p:cNvSpPr>
            <p:nvPr/>
          </p:nvSpPr>
          <p:spPr bwMode="auto">
            <a:xfrm>
              <a:off x="5541" y="9689"/>
              <a:ext cx="1206"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PROJECT</a:t>
              </a:r>
            </a:p>
          </p:txBody>
        </p:sp>
        <p:sp>
          <p:nvSpPr>
            <p:cNvPr id="15" name="Rectangle 50"/>
            <p:cNvSpPr>
              <a:spLocks noChangeArrowheads="1"/>
            </p:cNvSpPr>
            <p:nvPr/>
          </p:nvSpPr>
          <p:spPr bwMode="auto">
            <a:xfrm>
              <a:off x="6747" y="7681"/>
              <a:ext cx="1608" cy="3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SUPPLIER</a:t>
              </a:r>
            </a:p>
          </p:txBody>
        </p:sp>
        <p:grpSp>
          <p:nvGrpSpPr>
            <p:cNvPr id="16" name="Group 47"/>
            <p:cNvGrpSpPr>
              <a:grpSpLocks/>
            </p:cNvGrpSpPr>
            <p:nvPr/>
          </p:nvGrpSpPr>
          <p:grpSpPr bwMode="auto">
            <a:xfrm>
              <a:off x="3933" y="9045"/>
              <a:ext cx="1499" cy="504"/>
              <a:chOff x="4938" y="8401"/>
              <a:chExt cx="1499" cy="504"/>
            </a:xfrm>
          </p:grpSpPr>
          <p:sp>
            <p:nvSpPr>
              <p:cNvPr id="62" name="Text Box 49"/>
              <p:cNvSpPr txBox="1">
                <a:spLocks noChangeArrowheads="1"/>
              </p:cNvSpPr>
              <p:nvPr/>
            </p:nvSpPr>
            <p:spPr bwMode="auto">
              <a:xfrm>
                <a:off x="5030" y="8422"/>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PROJ-WORK</a:t>
                </a:r>
              </a:p>
            </p:txBody>
          </p:sp>
          <p:sp>
            <p:nvSpPr>
              <p:cNvPr id="63" name="Freeform 48"/>
              <p:cNvSpPr>
                <a:spLocks/>
              </p:cNvSpPr>
              <p:nvPr/>
            </p:nvSpPr>
            <p:spPr bwMode="auto">
              <a:xfrm>
                <a:off x="4938" y="8401"/>
                <a:ext cx="1407" cy="322"/>
              </a:xfrm>
              <a:custGeom>
                <a:avLst/>
                <a:gdLst>
                  <a:gd name="T0" fmla="*/ 603 w 1206"/>
                  <a:gd name="T1" fmla="*/ 0 h 322"/>
                  <a:gd name="T2" fmla="*/ 0 w 1206"/>
                  <a:gd name="T3" fmla="*/ 161 h 322"/>
                  <a:gd name="T4" fmla="*/ 603 w 1206"/>
                  <a:gd name="T5" fmla="*/ 322 h 322"/>
                  <a:gd name="T6" fmla="*/ 1206 w 1206"/>
                  <a:gd name="T7" fmla="*/ 161 h 322"/>
                  <a:gd name="T8" fmla="*/ 603 w 1206"/>
                  <a:gd name="T9" fmla="*/ 0 h 322"/>
                </a:gdLst>
                <a:ahLst/>
                <a:cxnLst>
                  <a:cxn ang="0">
                    <a:pos x="T0" y="T1"/>
                  </a:cxn>
                  <a:cxn ang="0">
                    <a:pos x="T2" y="T3"/>
                  </a:cxn>
                  <a:cxn ang="0">
                    <a:pos x="T4" y="T5"/>
                  </a:cxn>
                  <a:cxn ang="0">
                    <a:pos x="T6" y="T7"/>
                  </a:cxn>
                  <a:cxn ang="0">
                    <a:pos x="T8" y="T9"/>
                  </a:cxn>
                </a:cxnLst>
                <a:rect l="0" t="0" r="r" b="b"/>
                <a:pathLst>
                  <a:path w="1206" h="322">
                    <a:moveTo>
                      <a:pt x="603" y="0"/>
                    </a:moveTo>
                    <a:lnTo>
                      <a:pt x="0" y="161"/>
                    </a:lnTo>
                    <a:lnTo>
                      <a:pt x="603" y="322"/>
                    </a:lnTo>
                    <a:lnTo>
                      <a:pt x="1206" y="161"/>
                    </a:lnTo>
                    <a:lnTo>
                      <a:pt x="603"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17" name="Group 44"/>
            <p:cNvGrpSpPr>
              <a:grpSpLocks/>
            </p:cNvGrpSpPr>
            <p:nvPr/>
          </p:nvGrpSpPr>
          <p:grpSpPr bwMode="auto">
            <a:xfrm>
              <a:off x="2526" y="8401"/>
              <a:ext cx="1407" cy="483"/>
              <a:chOff x="4938" y="8401"/>
              <a:chExt cx="1407" cy="483"/>
            </a:xfrm>
          </p:grpSpPr>
          <p:sp>
            <p:nvSpPr>
              <p:cNvPr id="60" name="Text Box 46"/>
              <p:cNvSpPr txBox="1">
                <a:spLocks noChangeArrowheads="1"/>
              </p:cNvSpPr>
              <p:nvPr/>
            </p:nvSpPr>
            <p:spPr bwMode="auto">
              <a:xfrm>
                <a:off x="4938" y="8401"/>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DEPT-EMP</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61" name="Freeform 45"/>
              <p:cNvSpPr>
                <a:spLocks/>
              </p:cNvSpPr>
              <p:nvPr/>
            </p:nvSpPr>
            <p:spPr bwMode="auto">
              <a:xfrm>
                <a:off x="4938" y="8401"/>
                <a:ext cx="1407" cy="322"/>
              </a:xfrm>
              <a:custGeom>
                <a:avLst/>
                <a:gdLst>
                  <a:gd name="T0" fmla="*/ 603 w 1206"/>
                  <a:gd name="T1" fmla="*/ 0 h 322"/>
                  <a:gd name="T2" fmla="*/ 0 w 1206"/>
                  <a:gd name="T3" fmla="*/ 161 h 322"/>
                  <a:gd name="T4" fmla="*/ 603 w 1206"/>
                  <a:gd name="T5" fmla="*/ 322 h 322"/>
                  <a:gd name="T6" fmla="*/ 1206 w 1206"/>
                  <a:gd name="T7" fmla="*/ 161 h 322"/>
                  <a:gd name="T8" fmla="*/ 603 w 1206"/>
                  <a:gd name="T9" fmla="*/ 0 h 322"/>
                </a:gdLst>
                <a:ahLst/>
                <a:cxnLst>
                  <a:cxn ang="0">
                    <a:pos x="T0" y="T1"/>
                  </a:cxn>
                  <a:cxn ang="0">
                    <a:pos x="T2" y="T3"/>
                  </a:cxn>
                  <a:cxn ang="0">
                    <a:pos x="T4" y="T5"/>
                  </a:cxn>
                  <a:cxn ang="0">
                    <a:pos x="T6" y="T7"/>
                  </a:cxn>
                  <a:cxn ang="0">
                    <a:pos x="T8" y="T9"/>
                  </a:cxn>
                </a:cxnLst>
                <a:rect l="0" t="0" r="r" b="b"/>
                <a:pathLst>
                  <a:path w="1206" h="322">
                    <a:moveTo>
                      <a:pt x="603" y="0"/>
                    </a:moveTo>
                    <a:lnTo>
                      <a:pt x="0" y="161"/>
                    </a:lnTo>
                    <a:lnTo>
                      <a:pt x="603" y="322"/>
                    </a:lnTo>
                    <a:lnTo>
                      <a:pt x="1206" y="161"/>
                    </a:lnTo>
                    <a:lnTo>
                      <a:pt x="603"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18" name="Group 41"/>
            <p:cNvGrpSpPr>
              <a:grpSpLocks/>
            </p:cNvGrpSpPr>
            <p:nvPr/>
          </p:nvGrpSpPr>
          <p:grpSpPr bwMode="auto">
            <a:xfrm>
              <a:off x="3933" y="10050"/>
              <a:ext cx="1593" cy="850"/>
              <a:chOff x="4938" y="8441"/>
              <a:chExt cx="1593" cy="511"/>
            </a:xfrm>
          </p:grpSpPr>
          <p:sp>
            <p:nvSpPr>
              <p:cNvPr id="58" name="Text Box 43"/>
              <p:cNvSpPr txBox="1">
                <a:spLocks noChangeArrowheads="1"/>
              </p:cNvSpPr>
              <p:nvPr/>
            </p:nvSpPr>
            <p:spPr bwMode="auto">
              <a:xfrm>
                <a:off x="4951" y="8469"/>
                <a:ext cx="1580"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400" dirty="0" smtClean="0">
                    <a:latin typeface="Times New Roman" pitchFamily="18" charset="0"/>
                    <a:cs typeface="Times New Roman" panose="02020603050405020304" pitchFamily="18" charset="0"/>
                  </a:rPr>
                  <a:t>PROJ-MANAGER</a:t>
                </a:r>
                <a:endParaRPr kumimoji="0" lang="en-US" altLang="zh-CN" sz="1400" dirty="0">
                  <a:latin typeface="Times New Roman" pitchFamily="18" charset="0"/>
                  <a:cs typeface="Times New Roman" panose="02020603050405020304" pitchFamily="18" charset="0"/>
                </a:endParaRPr>
              </a:p>
            </p:txBody>
          </p:sp>
          <p:sp>
            <p:nvSpPr>
              <p:cNvPr id="59" name="Freeform 42"/>
              <p:cNvSpPr>
                <a:spLocks/>
              </p:cNvSpPr>
              <p:nvPr/>
            </p:nvSpPr>
            <p:spPr bwMode="auto">
              <a:xfrm>
                <a:off x="4938" y="8441"/>
                <a:ext cx="1407" cy="262"/>
              </a:xfrm>
              <a:custGeom>
                <a:avLst/>
                <a:gdLst>
                  <a:gd name="T0" fmla="*/ 603 w 1206"/>
                  <a:gd name="T1" fmla="*/ 0 h 322"/>
                  <a:gd name="T2" fmla="*/ 0 w 1206"/>
                  <a:gd name="T3" fmla="*/ 161 h 322"/>
                  <a:gd name="T4" fmla="*/ 603 w 1206"/>
                  <a:gd name="T5" fmla="*/ 322 h 322"/>
                  <a:gd name="T6" fmla="*/ 1206 w 1206"/>
                  <a:gd name="T7" fmla="*/ 161 h 322"/>
                  <a:gd name="T8" fmla="*/ 603 w 1206"/>
                  <a:gd name="T9" fmla="*/ 0 h 322"/>
                </a:gdLst>
                <a:ahLst/>
                <a:cxnLst>
                  <a:cxn ang="0">
                    <a:pos x="T0" y="T1"/>
                  </a:cxn>
                  <a:cxn ang="0">
                    <a:pos x="T2" y="T3"/>
                  </a:cxn>
                  <a:cxn ang="0">
                    <a:pos x="T4" y="T5"/>
                  </a:cxn>
                  <a:cxn ang="0">
                    <a:pos x="T6" y="T7"/>
                  </a:cxn>
                  <a:cxn ang="0">
                    <a:pos x="T8" y="T9"/>
                  </a:cxn>
                </a:cxnLst>
                <a:rect l="0" t="0" r="r" b="b"/>
                <a:pathLst>
                  <a:path w="1206" h="322">
                    <a:moveTo>
                      <a:pt x="603" y="0"/>
                    </a:moveTo>
                    <a:lnTo>
                      <a:pt x="0" y="161"/>
                    </a:lnTo>
                    <a:lnTo>
                      <a:pt x="603" y="322"/>
                    </a:lnTo>
                    <a:lnTo>
                      <a:pt x="1206" y="161"/>
                    </a:lnTo>
                    <a:lnTo>
                      <a:pt x="603"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19" name="Group 38"/>
            <p:cNvGrpSpPr>
              <a:grpSpLocks/>
            </p:cNvGrpSpPr>
            <p:nvPr/>
          </p:nvGrpSpPr>
          <p:grpSpPr bwMode="auto">
            <a:xfrm>
              <a:off x="2526" y="10333"/>
              <a:ext cx="1407" cy="483"/>
              <a:chOff x="4938" y="8401"/>
              <a:chExt cx="1407" cy="483"/>
            </a:xfrm>
          </p:grpSpPr>
          <p:sp>
            <p:nvSpPr>
              <p:cNvPr id="56" name="Text Box 40"/>
              <p:cNvSpPr txBox="1">
                <a:spLocks noChangeArrowheads="1"/>
              </p:cNvSpPr>
              <p:nvPr/>
            </p:nvSpPr>
            <p:spPr bwMode="auto">
              <a:xfrm>
                <a:off x="4938" y="8401"/>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400" dirty="0">
                    <a:cs typeface="Times New Roman" panose="02020603050405020304" pitchFamily="18" charset="0"/>
                  </a:rPr>
                  <a:t>EMP-DEP</a:t>
                </a:r>
              </a:p>
            </p:txBody>
          </p:sp>
          <p:sp>
            <p:nvSpPr>
              <p:cNvPr id="57" name="Freeform 39"/>
              <p:cNvSpPr>
                <a:spLocks/>
              </p:cNvSpPr>
              <p:nvPr/>
            </p:nvSpPr>
            <p:spPr bwMode="auto">
              <a:xfrm>
                <a:off x="4938" y="8401"/>
                <a:ext cx="1407" cy="322"/>
              </a:xfrm>
              <a:custGeom>
                <a:avLst/>
                <a:gdLst>
                  <a:gd name="T0" fmla="*/ 603 w 1206"/>
                  <a:gd name="T1" fmla="*/ 0 h 322"/>
                  <a:gd name="T2" fmla="*/ 0 w 1206"/>
                  <a:gd name="T3" fmla="*/ 161 h 322"/>
                  <a:gd name="T4" fmla="*/ 603 w 1206"/>
                  <a:gd name="T5" fmla="*/ 322 h 322"/>
                  <a:gd name="T6" fmla="*/ 1206 w 1206"/>
                  <a:gd name="T7" fmla="*/ 161 h 322"/>
                  <a:gd name="T8" fmla="*/ 603 w 1206"/>
                  <a:gd name="T9" fmla="*/ 0 h 322"/>
                </a:gdLst>
                <a:ahLst/>
                <a:cxnLst>
                  <a:cxn ang="0">
                    <a:pos x="T0" y="T1"/>
                  </a:cxn>
                  <a:cxn ang="0">
                    <a:pos x="T2" y="T3"/>
                  </a:cxn>
                  <a:cxn ang="0">
                    <a:pos x="T4" y="T5"/>
                  </a:cxn>
                  <a:cxn ang="0">
                    <a:pos x="T6" y="T7"/>
                  </a:cxn>
                  <a:cxn ang="0">
                    <a:pos x="T8" y="T9"/>
                  </a:cxn>
                </a:cxnLst>
                <a:rect l="0" t="0" r="r" b="b"/>
                <a:pathLst>
                  <a:path w="1206" h="322">
                    <a:moveTo>
                      <a:pt x="603" y="0"/>
                    </a:moveTo>
                    <a:lnTo>
                      <a:pt x="0" y="161"/>
                    </a:lnTo>
                    <a:lnTo>
                      <a:pt x="603" y="322"/>
                    </a:lnTo>
                    <a:lnTo>
                      <a:pt x="1206" y="161"/>
                    </a:lnTo>
                    <a:lnTo>
                      <a:pt x="603"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20" name="Group 35"/>
            <p:cNvGrpSpPr>
              <a:grpSpLocks/>
            </p:cNvGrpSpPr>
            <p:nvPr/>
          </p:nvGrpSpPr>
          <p:grpSpPr bwMode="auto">
            <a:xfrm>
              <a:off x="8556" y="10655"/>
              <a:ext cx="1407" cy="483"/>
              <a:chOff x="4938" y="8401"/>
              <a:chExt cx="1407" cy="483"/>
            </a:xfrm>
          </p:grpSpPr>
          <p:sp>
            <p:nvSpPr>
              <p:cNvPr id="54" name="Text Box 37"/>
              <p:cNvSpPr txBox="1">
                <a:spLocks noChangeArrowheads="1"/>
              </p:cNvSpPr>
              <p:nvPr/>
            </p:nvSpPr>
            <p:spPr bwMode="auto">
              <a:xfrm>
                <a:off x="4938" y="8401"/>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COMPONENT</a:t>
                </a:r>
              </a:p>
            </p:txBody>
          </p:sp>
          <p:sp>
            <p:nvSpPr>
              <p:cNvPr id="55" name="Freeform 36"/>
              <p:cNvSpPr>
                <a:spLocks/>
              </p:cNvSpPr>
              <p:nvPr/>
            </p:nvSpPr>
            <p:spPr bwMode="auto">
              <a:xfrm>
                <a:off x="4938" y="8401"/>
                <a:ext cx="1407" cy="322"/>
              </a:xfrm>
              <a:custGeom>
                <a:avLst/>
                <a:gdLst>
                  <a:gd name="T0" fmla="*/ 603 w 1206"/>
                  <a:gd name="T1" fmla="*/ 0 h 322"/>
                  <a:gd name="T2" fmla="*/ 0 w 1206"/>
                  <a:gd name="T3" fmla="*/ 161 h 322"/>
                  <a:gd name="T4" fmla="*/ 603 w 1206"/>
                  <a:gd name="T5" fmla="*/ 322 h 322"/>
                  <a:gd name="T6" fmla="*/ 1206 w 1206"/>
                  <a:gd name="T7" fmla="*/ 161 h 322"/>
                  <a:gd name="T8" fmla="*/ 603 w 1206"/>
                  <a:gd name="T9" fmla="*/ 0 h 322"/>
                </a:gdLst>
                <a:ahLst/>
                <a:cxnLst>
                  <a:cxn ang="0">
                    <a:pos x="T0" y="T1"/>
                  </a:cxn>
                  <a:cxn ang="0">
                    <a:pos x="T2" y="T3"/>
                  </a:cxn>
                  <a:cxn ang="0">
                    <a:pos x="T4" y="T5"/>
                  </a:cxn>
                  <a:cxn ang="0">
                    <a:pos x="T6" y="T7"/>
                  </a:cxn>
                  <a:cxn ang="0">
                    <a:pos x="T8" y="T9"/>
                  </a:cxn>
                </a:cxnLst>
                <a:rect l="0" t="0" r="r" b="b"/>
                <a:pathLst>
                  <a:path w="1206" h="322">
                    <a:moveTo>
                      <a:pt x="603" y="0"/>
                    </a:moveTo>
                    <a:lnTo>
                      <a:pt x="0" y="161"/>
                    </a:lnTo>
                    <a:lnTo>
                      <a:pt x="603" y="322"/>
                    </a:lnTo>
                    <a:lnTo>
                      <a:pt x="1206" y="161"/>
                    </a:lnTo>
                    <a:lnTo>
                      <a:pt x="603"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21" name="Group 32"/>
            <p:cNvGrpSpPr>
              <a:grpSpLocks/>
            </p:cNvGrpSpPr>
            <p:nvPr/>
          </p:nvGrpSpPr>
          <p:grpSpPr bwMode="auto">
            <a:xfrm>
              <a:off x="6948" y="9689"/>
              <a:ext cx="1407" cy="483"/>
              <a:chOff x="4938" y="8401"/>
              <a:chExt cx="1407" cy="483"/>
            </a:xfrm>
          </p:grpSpPr>
          <p:sp>
            <p:nvSpPr>
              <p:cNvPr id="52" name="Text Box 34"/>
              <p:cNvSpPr txBox="1">
                <a:spLocks noChangeArrowheads="1"/>
              </p:cNvSpPr>
              <p:nvPr/>
            </p:nvSpPr>
            <p:spPr bwMode="auto">
              <a:xfrm>
                <a:off x="4938" y="8401"/>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PROJ-PART</a:t>
                </a:r>
              </a:p>
            </p:txBody>
          </p:sp>
          <p:sp>
            <p:nvSpPr>
              <p:cNvPr id="53" name="Freeform 33"/>
              <p:cNvSpPr>
                <a:spLocks/>
              </p:cNvSpPr>
              <p:nvPr/>
            </p:nvSpPr>
            <p:spPr bwMode="auto">
              <a:xfrm>
                <a:off x="4938" y="8401"/>
                <a:ext cx="1407" cy="322"/>
              </a:xfrm>
              <a:custGeom>
                <a:avLst/>
                <a:gdLst>
                  <a:gd name="T0" fmla="*/ 603 w 1206"/>
                  <a:gd name="T1" fmla="*/ 0 h 322"/>
                  <a:gd name="T2" fmla="*/ 0 w 1206"/>
                  <a:gd name="T3" fmla="*/ 161 h 322"/>
                  <a:gd name="T4" fmla="*/ 603 w 1206"/>
                  <a:gd name="T5" fmla="*/ 322 h 322"/>
                  <a:gd name="T6" fmla="*/ 1206 w 1206"/>
                  <a:gd name="T7" fmla="*/ 161 h 322"/>
                  <a:gd name="T8" fmla="*/ 603 w 1206"/>
                  <a:gd name="T9" fmla="*/ 0 h 322"/>
                </a:gdLst>
                <a:ahLst/>
                <a:cxnLst>
                  <a:cxn ang="0">
                    <a:pos x="T0" y="T1"/>
                  </a:cxn>
                  <a:cxn ang="0">
                    <a:pos x="T2" y="T3"/>
                  </a:cxn>
                  <a:cxn ang="0">
                    <a:pos x="T4" y="T5"/>
                  </a:cxn>
                  <a:cxn ang="0">
                    <a:pos x="T6" y="T7"/>
                  </a:cxn>
                  <a:cxn ang="0">
                    <a:pos x="T8" y="T9"/>
                  </a:cxn>
                </a:cxnLst>
                <a:rect l="0" t="0" r="r" b="b"/>
                <a:pathLst>
                  <a:path w="1206" h="322">
                    <a:moveTo>
                      <a:pt x="603" y="0"/>
                    </a:moveTo>
                    <a:lnTo>
                      <a:pt x="0" y="161"/>
                    </a:lnTo>
                    <a:lnTo>
                      <a:pt x="603" y="322"/>
                    </a:lnTo>
                    <a:lnTo>
                      <a:pt x="1206" y="161"/>
                    </a:lnTo>
                    <a:lnTo>
                      <a:pt x="603"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22" name="Group 29"/>
            <p:cNvGrpSpPr>
              <a:grpSpLocks/>
            </p:cNvGrpSpPr>
            <p:nvPr/>
          </p:nvGrpSpPr>
          <p:grpSpPr bwMode="auto">
            <a:xfrm>
              <a:off x="6948" y="8512"/>
              <a:ext cx="1415" cy="855"/>
              <a:chOff x="4938" y="8371"/>
              <a:chExt cx="1415" cy="513"/>
            </a:xfrm>
          </p:grpSpPr>
          <p:sp>
            <p:nvSpPr>
              <p:cNvPr id="50" name="Text Box 31"/>
              <p:cNvSpPr txBox="1">
                <a:spLocks noChangeArrowheads="1"/>
              </p:cNvSpPr>
              <p:nvPr/>
            </p:nvSpPr>
            <p:spPr bwMode="auto">
              <a:xfrm>
                <a:off x="4938" y="8401"/>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400" dirty="0" smtClean="0">
                    <a:latin typeface="Times New Roman" pitchFamily="18" charset="0"/>
                    <a:cs typeface="Times New Roman" panose="02020603050405020304" pitchFamily="18" charset="0"/>
                  </a:rPr>
                  <a:t>SUPP-PROJ-PART</a:t>
                </a:r>
                <a:endParaRPr kumimoji="0" lang="en-US" altLang="zh-CN" sz="1400" dirty="0">
                  <a:latin typeface="Times New Roman" pitchFamily="18" charset="0"/>
                  <a:cs typeface="Times New Roman" panose="02020603050405020304" pitchFamily="18" charset="0"/>
                </a:endParaRPr>
              </a:p>
            </p:txBody>
          </p:sp>
          <p:sp>
            <p:nvSpPr>
              <p:cNvPr id="51" name="Freeform 30"/>
              <p:cNvSpPr>
                <a:spLocks/>
              </p:cNvSpPr>
              <p:nvPr/>
            </p:nvSpPr>
            <p:spPr bwMode="auto">
              <a:xfrm>
                <a:off x="4946" y="8371"/>
                <a:ext cx="1407" cy="322"/>
              </a:xfrm>
              <a:custGeom>
                <a:avLst/>
                <a:gdLst>
                  <a:gd name="T0" fmla="*/ 603 w 1206"/>
                  <a:gd name="T1" fmla="*/ 0 h 322"/>
                  <a:gd name="T2" fmla="*/ 0 w 1206"/>
                  <a:gd name="T3" fmla="*/ 161 h 322"/>
                  <a:gd name="T4" fmla="*/ 603 w 1206"/>
                  <a:gd name="T5" fmla="*/ 322 h 322"/>
                  <a:gd name="T6" fmla="*/ 1206 w 1206"/>
                  <a:gd name="T7" fmla="*/ 161 h 322"/>
                  <a:gd name="T8" fmla="*/ 603 w 1206"/>
                  <a:gd name="T9" fmla="*/ 0 h 322"/>
                </a:gdLst>
                <a:ahLst/>
                <a:cxnLst>
                  <a:cxn ang="0">
                    <a:pos x="T0" y="T1"/>
                  </a:cxn>
                  <a:cxn ang="0">
                    <a:pos x="T2" y="T3"/>
                  </a:cxn>
                  <a:cxn ang="0">
                    <a:pos x="T4" y="T5"/>
                  </a:cxn>
                  <a:cxn ang="0">
                    <a:pos x="T6" y="T7"/>
                  </a:cxn>
                  <a:cxn ang="0">
                    <a:pos x="T8" y="T9"/>
                  </a:cxn>
                </a:cxnLst>
                <a:rect l="0" t="0" r="r" b="b"/>
                <a:pathLst>
                  <a:path w="1206" h="322">
                    <a:moveTo>
                      <a:pt x="603" y="0"/>
                    </a:moveTo>
                    <a:lnTo>
                      <a:pt x="0" y="161"/>
                    </a:lnTo>
                    <a:lnTo>
                      <a:pt x="603" y="322"/>
                    </a:lnTo>
                    <a:lnTo>
                      <a:pt x="1206" y="161"/>
                    </a:lnTo>
                    <a:lnTo>
                      <a:pt x="603" y="0"/>
                    </a:lnTo>
                    <a:close/>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
          <p:nvSpPr>
            <p:cNvPr id="23" name="Freeform 28"/>
            <p:cNvSpPr>
              <a:spLocks/>
            </p:cNvSpPr>
            <p:nvPr/>
          </p:nvSpPr>
          <p:spPr bwMode="auto">
            <a:xfrm>
              <a:off x="3209" y="8709"/>
              <a:ext cx="1" cy="810"/>
            </a:xfrm>
            <a:custGeom>
              <a:avLst/>
              <a:gdLst>
                <a:gd name="T0" fmla="*/ 0 w 1"/>
                <a:gd name="T1" fmla="*/ 0 h 810"/>
                <a:gd name="T2" fmla="*/ 0 w 1"/>
                <a:gd name="T3" fmla="*/ 810 h 810"/>
              </a:gdLst>
              <a:ahLst/>
              <a:cxnLst>
                <a:cxn ang="0">
                  <a:pos x="T0" y="T1"/>
                </a:cxn>
                <a:cxn ang="0">
                  <a:pos x="T2" y="T3"/>
                </a:cxn>
              </a:cxnLst>
              <a:rect l="0" t="0" r="r" b="b"/>
              <a:pathLst>
                <a:path w="1" h="810">
                  <a:moveTo>
                    <a:pt x="0" y="0"/>
                  </a:moveTo>
                  <a:lnTo>
                    <a:pt x="0" y="81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4" name="Freeform 27"/>
            <p:cNvSpPr>
              <a:spLocks/>
            </p:cNvSpPr>
            <p:nvPr/>
          </p:nvSpPr>
          <p:spPr bwMode="auto">
            <a:xfrm>
              <a:off x="3244" y="9999"/>
              <a:ext cx="1" cy="330"/>
            </a:xfrm>
            <a:custGeom>
              <a:avLst/>
              <a:gdLst>
                <a:gd name="T0" fmla="*/ 0 w 1"/>
                <a:gd name="T1" fmla="*/ 0 h 330"/>
                <a:gd name="T2" fmla="*/ 0 w 1"/>
                <a:gd name="T3" fmla="*/ 330 h 330"/>
              </a:gdLst>
              <a:ahLst/>
              <a:cxnLst>
                <a:cxn ang="0">
                  <a:pos x="T0" y="T1"/>
                </a:cxn>
                <a:cxn ang="0">
                  <a:pos x="T2" y="T3"/>
                </a:cxn>
              </a:cxnLst>
              <a:rect l="0" t="0" r="r" b="b"/>
              <a:pathLst>
                <a:path w="1" h="330">
                  <a:moveTo>
                    <a:pt x="0" y="0"/>
                  </a:moveTo>
                  <a:lnTo>
                    <a:pt x="0" y="33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5" name="Text Box 26"/>
            <p:cNvSpPr txBox="1">
              <a:spLocks noChangeArrowheads="1"/>
            </p:cNvSpPr>
            <p:nvPr/>
          </p:nvSpPr>
          <p:spPr bwMode="auto">
            <a:xfrm>
              <a:off x="3531" y="10011"/>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cs typeface="Times New Roman" panose="02020603050405020304" pitchFamily="18" charset="0"/>
                </a:rPr>
                <a:t>1</a:t>
              </a:r>
              <a:endParaRPr kumimoji="0" lang="en-US" altLang="zh-CN" sz="1400" b="0" i="0" u="none" strike="noStrike" cap="none" normalizeH="0" baseline="0" smtClean="0">
                <a:ln>
                  <a:noFill/>
                </a:ln>
                <a:solidFill>
                  <a:schemeClr val="tx1"/>
                </a:solidFill>
                <a:effectLst/>
                <a:latin typeface="Arial" panose="020B0604020202020204" pitchFamily="34" charset="0"/>
              </a:endParaRPr>
            </a:p>
          </p:txBody>
        </p:sp>
        <p:sp>
          <p:nvSpPr>
            <p:cNvPr id="26" name="Freeform 25"/>
            <p:cNvSpPr>
              <a:spLocks/>
            </p:cNvSpPr>
            <p:nvPr/>
          </p:nvSpPr>
          <p:spPr bwMode="auto">
            <a:xfrm>
              <a:off x="3269" y="10659"/>
              <a:ext cx="1" cy="345"/>
            </a:xfrm>
            <a:custGeom>
              <a:avLst/>
              <a:gdLst>
                <a:gd name="T0" fmla="*/ 0 w 1"/>
                <a:gd name="T1" fmla="*/ 0 h 345"/>
                <a:gd name="T2" fmla="*/ 0 w 1"/>
                <a:gd name="T3" fmla="*/ 345 h 345"/>
              </a:gdLst>
              <a:ahLst/>
              <a:cxnLst>
                <a:cxn ang="0">
                  <a:pos x="T0" y="T1"/>
                </a:cxn>
                <a:cxn ang="0">
                  <a:pos x="T2" y="T3"/>
                </a:cxn>
              </a:cxnLst>
              <a:rect l="0" t="0" r="r" b="b"/>
              <a:pathLst>
                <a:path w="1" h="345">
                  <a:moveTo>
                    <a:pt x="0" y="0"/>
                  </a:moveTo>
                  <a:lnTo>
                    <a:pt x="0" y="34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7" name="Line 24"/>
            <p:cNvSpPr>
              <a:spLocks noChangeShapeType="1"/>
            </p:cNvSpPr>
            <p:nvPr/>
          </p:nvSpPr>
          <p:spPr bwMode="auto">
            <a:xfrm flipV="1">
              <a:off x="3732" y="9206"/>
              <a:ext cx="20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8" name="Text Box 23"/>
            <p:cNvSpPr txBox="1">
              <a:spLocks noChangeArrowheads="1"/>
            </p:cNvSpPr>
            <p:nvPr/>
          </p:nvSpPr>
          <p:spPr bwMode="auto">
            <a:xfrm>
              <a:off x="3343" y="9114"/>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cs typeface="Times New Roman" panose="02020603050405020304" pitchFamily="18" charset="0"/>
                </a:rPr>
                <a:t>M</a:t>
              </a:r>
              <a:endParaRPr kumimoji="0" lang="en-US" altLang="zh-CN" sz="1400" b="0" i="0" u="none" strike="noStrike" cap="none" normalizeH="0" baseline="0" smtClean="0">
                <a:ln>
                  <a:noFill/>
                </a:ln>
                <a:solidFill>
                  <a:schemeClr val="tx1"/>
                </a:solidFill>
                <a:effectLst/>
                <a:latin typeface="Arial" panose="020B0604020202020204" pitchFamily="34" charset="0"/>
              </a:endParaRPr>
            </a:p>
          </p:txBody>
        </p:sp>
        <p:sp>
          <p:nvSpPr>
            <p:cNvPr id="29" name="Freeform 22"/>
            <p:cNvSpPr>
              <a:spLocks/>
            </p:cNvSpPr>
            <p:nvPr/>
          </p:nvSpPr>
          <p:spPr bwMode="auto">
            <a:xfrm>
              <a:off x="3732" y="10011"/>
              <a:ext cx="197" cy="273"/>
            </a:xfrm>
            <a:custGeom>
              <a:avLst/>
              <a:gdLst>
                <a:gd name="T0" fmla="*/ 0 w 197"/>
                <a:gd name="T1" fmla="*/ 0 h 273"/>
                <a:gd name="T2" fmla="*/ 197 w 197"/>
                <a:gd name="T3" fmla="*/ 273 h 273"/>
              </a:gdLst>
              <a:ahLst/>
              <a:cxnLst>
                <a:cxn ang="0">
                  <a:pos x="T0" y="T1"/>
                </a:cxn>
                <a:cxn ang="0">
                  <a:pos x="T2" y="T3"/>
                </a:cxn>
              </a:cxnLst>
              <a:rect l="0" t="0" r="r" b="b"/>
              <a:pathLst>
                <a:path w="197" h="273">
                  <a:moveTo>
                    <a:pt x="0" y="0"/>
                  </a:moveTo>
                  <a:lnTo>
                    <a:pt x="197" y="27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0" name="Text Box 21"/>
            <p:cNvSpPr txBox="1">
              <a:spLocks noChangeArrowheads="1"/>
            </p:cNvSpPr>
            <p:nvPr/>
          </p:nvSpPr>
          <p:spPr bwMode="auto">
            <a:xfrm>
              <a:off x="2951" y="10019"/>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cs typeface="Times New Roman" panose="02020603050405020304" pitchFamily="18" charset="0"/>
                </a:rPr>
                <a:t>1</a:t>
              </a:r>
              <a:endParaRPr kumimoji="0" lang="en-US" altLang="zh-CN" sz="1400" b="0" i="0" u="none" strike="noStrike" cap="none" normalizeH="0" baseline="0" smtClean="0">
                <a:ln>
                  <a:noFill/>
                </a:ln>
                <a:solidFill>
                  <a:schemeClr val="tx1"/>
                </a:solidFill>
                <a:effectLst/>
                <a:latin typeface="Arial" panose="020B0604020202020204" pitchFamily="34" charset="0"/>
              </a:endParaRPr>
            </a:p>
          </p:txBody>
        </p:sp>
        <p:sp>
          <p:nvSpPr>
            <p:cNvPr id="31" name="Line 20"/>
            <p:cNvSpPr>
              <a:spLocks noChangeShapeType="1"/>
            </p:cNvSpPr>
            <p:nvPr/>
          </p:nvSpPr>
          <p:spPr bwMode="auto">
            <a:xfrm>
              <a:off x="5340" y="9206"/>
              <a:ext cx="200" cy="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2" name="Freeform 19"/>
            <p:cNvSpPr>
              <a:spLocks/>
            </p:cNvSpPr>
            <p:nvPr/>
          </p:nvSpPr>
          <p:spPr bwMode="auto">
            <a:xfrm>
              <a:off x="5324" y="10077"/>
              <a:ext cx="209" cy="222"/>
            </a:xfrm>
            <a:custGeom>
              <a:avLst/>
              <a:gdLst>
                <a:gd name="T0" fmla="*/ 218 w 218"/>
                <a:gd name="T1" fmla="*/ 0 h 127"/>
                <a:gd name="T2" fmla="*/ 0 w 218"/>
                <a:gd name="T3" fmla="*/ 127 h 127"/>
              </a:gdLst>
              <a:ahLst/>
              <a:cxnLst>
                <a:cxn ang="0">
                  <a:pos x="T0" y="T1"/>
                </a:cxn>
                <a:cxn ang="0">
                  <a:pos x="T2" y="T3"/>
                </a:cxn>
              </a:cxnLst>
              <a:rect l="0" t="0" r="r" b="b"/>
              <a:pathLst>
                <a:path w="218" h="127">
                  <a:moveTo>
                    <a:pt x="218" y="0"/>
                  </a:moveTo>
                  <a:lnTo>
                    <a:pt x="0" y="12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3" name="Text Box 18"/>
            <p:cNvSpPr txBox="1">
              <a:spLocks noChangeArrowheads="1"/>
            </p:cNvSpPr>
            <p:nvPr/>
          </p:nvSpPr>
          <p:spPr bwMode="auto">
            <a:xfrm>
              <a:off x="5468" y="9138"/>
              <a:ext cx="603" cy="340"/>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N</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4" name="Text Box 17"/>
            <p:cNvSpPr txBox="1">
              <a:spLocks noChangeArrowheads="1"/>
            </p:cNvSpPr>
            <p:nvPr/>
          </p:nvSpPr>
          <p:spPr bwMode="auto">
            <a:xfrm>
              <a:off x="5218" y="10247"/>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N</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5" name="Freeform 16"/>
            <p:cNvSpPr>
              <a:spLocks/>
            </p:cNvSpPr>
            <p:nvPr/>
          </p:nvSpPr>
          <p:spPr bwMode="auto">
            <a:xfrm>
              <a:off x="6748" y="8789"/>
              <a:ext cx="221" cy="900"/>
            </a:xfrm>
            <a:custGeom>
              <a:avLst/>
              <a:gdLst>
                <a:gd name="T0" fmla="*/ 216 w 216"/>
                <a:gd name="T1" fmla="*/ 0 h 870"/>
                <a:gd name="T2" fmla="*/ 0 w 216"/>
                <a:gd name="T3" fmla="*/ 870 h 870"/>
              </a:gdLst>
              <a:ahLst/>
              <a:cxnLst>
                <a:cxn ang="0">
                  <a:pos x="T0" y="T1"/>
                </a:cxn>
                <a:cxn ang="0">
                  <a:pos x="T2" y="T3"/>
                </a:cxn>
              </a:cxnLst>
              <a:rect l="0" t="0" r="r" b="b"/>
              <a:pathLst>
                <a:path w="216" h="870">
                  <a:moveTo>
                    <a:pt x="216" y="0"/>
                  </a:moveTo>
                  <a:lnTo>
                    <a:pt x="0" y="87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6" name="Line 15"/>
            <p:cNvSpPr>
              <a:spLocks noChangeShapeType="1"/>
            </p:cNvSpPr>
            <p:nvPr/>
          </p:nvSpPr>
          <p:spPr bwMode="auto">
            <a:xfrm>
              <a:off x="8377" y="8789"/>
              <a:ext cx="380" cy="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7" name="Line 14"/>
            <p:cNvSpPr>
              <a:spLocks noChangeShapeType="1"/>
            </p:cNvSpPr>
            <p:nvPr/>
          </p:nvSpPr>
          <p:spPr bwMode="auto">
            <a:xfrm>
              <a:off x="6747" y="9850"/>
              <a:ext cx="2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8" name="Freeform 13"/>
            <p:cNvSpPr>
              <a:spLocks/>
            </p:cNvSpPr>
            <p:nvPr/>
          </p:nvSpPr>
          <p:spPr bwMode="auto">
            <a:xfrm>
              <a:off x="8355" y="9849"/>
              <a:ext cx="379" cy="1"/>
            </a:xfrm>
            <a:custGeom>
              <a:avLst/>
              <a:gdLst>
                <a:gd name="T0" fmla="*/ 0 w 379"/>
                <a:gd name="T1" fmla="*/ 1 h 1"/>
                <a:gd name="T2" fmla="*/ 379 w 379"/>
                <a:gd name="T3" fmla="*/ 0 h 1"/>
              </a:gdLst>
              <a:ahLst/>
              <a:cxnLst>
                <a:cxn ang="0">
                  <a:pos x="T0" y="T1"/>
                </a:cxn>
                <a:cxn ang="0">
                  <a:pos x="T2" y="T3"/>
                </a:cxn>
              </a:cxnLst>
              <a:rect l="0" t="0" r="r" b="b"/>
              <a:pathLst>
                <a:path w="379" h="1">
                  <a:moveTo>
                    <a:pt x="0" y="1"/>
                  </a:moveTo>
                  <a:lnTo>
                    <a:pt x="379"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9" name="Rectangle 12"/>
            <p:cNvSpPr>
              <a:spLocks noChangeArrowheads="1"/>
            </p:cNvSpPr>
            <p:nvPr/>
          </p:nvSpPr>
          <p:spPr bwMode="auto">
            <a:xfrm>
              <a:off x="8741" y="9689"/>
              <a:ext cx="1005"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PART</a:t>
              </a:r>
            </a:p>
          </p:txBody>
        </p:sp>
        <p:sp>
          <p:nvSpPr>
            <p:cNvPr id="40" name="Text Box 11"/>
            <p:cNvSpPr txBox="1">
              <a:spLocks noChangeArrowheads="1"/>
            </p:cNvSpPr>
            <p:nvPr/>
          </p:nvSpPr>
          <p:spPr bwMode="auto">
            <a:xfrm>
              <a:off x="6546" y="9045"/>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M</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1" name="Text Box 10"/>
            <p:cNvSpPr txBox="1">
              <a:spLocks noChangeArrowheads="1"/>
            </p:cNvSpPr>
            <p:nvPr/>
          </p:nvSpPr>
          <p:spPr bwMode="auto">
            <a:xfrm>
              <a:off x="6574" y="9922"/>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cs typeface="Times New Roman" panose="02020603050405020304" pitchFamily="18" charset="0"/>
                </a:rPr>
                <a:t>M</a:t>
              </a:r>
              <a:endParaRPr kumimoji="0" lang="en-US" altLang="zh-CN" sz="1400" b="0" i="0" u="none" strike="noStrike" cap="none" normalizeH="0" baseline="0" smtClean="0">
                <a:ln>
                  <a:noFill/>
                </a:ln>
                <a:solidFill>
                  <a:schemeClr val="tx1"/>
                </a:solidFill>
                <a:effectLst/>
                <a:latin typeface="Arial" panose="020B0604020202020204" pitchFamily="34" charset="0"/>
              </a:endParaRPr>
            </a:p>
          </p:txBody>
        </p:sp>
        <p:sp>
          <p:nvSpPr>
            <p:cNvPr id="42" name="Text Box 9"/>
            <p:cNvSpPr txBox="1">
              <a:spLocks noChangeArrowheads="1"/>
            </p:cNvSpPr>
            <p:nvPr/>
          </p:nvSpPr>
          <p:spPr bwMode="auto">
            <a:xfrm>
              <a:off x="8154" y="9850"/>
              <a:ext cx="603" cy="322"/>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cs typeface="Times New Roman" panose="02020603050405020304" pitchFamily="18" charset="0"/>
                </a:rPr>
                <a:t>N</a:t>
              </a:r>
              <a:endParaRPr kumimoji="0" lang="en-US" altLang="zh-CN" sz="1400" b="0" i="0" u="none" strike="noStrike" cap="none" normalizeH="0" baseline="0" smtClean="0">
                <a:ln>
                  <a:noFill/>
                </a:ln>
                <a:solidFill>
                  <a:schemeClr val="tx1"/>
                </a:solidFill>
                <a:effectLst/>
                <a:latin typeface="Arial" panose="020B0604020202020204" pitchFamily="34" charset="0"/>
              </a:endParaRPr>
            </a:p>
          </p:txBody>
        </p:sp>
        <p:sp>
          <p:nvSpPr>
            <p:cNvPr id="43" name="Text Box 8"/>
            <p:cNvSpPr txBox="1">
              <a:spLocks noChangeArrowheads="1"/>
            </p:cNvSpPr>
            <p:nvPr/>
          </p:nvSpPr>
          <p:spPr bwMode="auto">
            <a:xfrm>
              <a:off x="8263" y="8726"/>
              <a:ext cx="587" cy="580"/>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P</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4" name="Freeform 7"/>
            <p:cNvSpPr>
              <a:spLocks/>
            </p:cNvSpPr>
            <p:nvPr/>
          </p:nvSpPr>
          <p:spPr bwMode="auto">
            <a:xfrm>
              <a:off x="7664" y="8079"/>
              <a:ext cx="45" cy="433"/>
            </a:xfrm>
            <a:custGeom>
              <a:avLst/>
              <a:gdLst>
                <a:gd name="T0" fmla="*/ 0 w 1"/>
                <a:gd name="T1" fmla="*/ 0 h 480"/>
                <a:gd name="T2" fmla="*/ 0 w 1"/>
                <a:gd name="T3" fmla="*/ 480 h 480"/>
              </a:gdLst>
              <a:ahLst/>
              <a:cxnLst>
                <a:cxn ang="0">
                  <a:pos x="T0" y="T1"/>
                </a:cxn>
                <a:cxn ang="0">
                  <a:pos x="T2" y="T3"/>
                </a:cxn>
              </a:cxnLst>
              <a:rect l="0" t="0" r="r" b="b"/>
              <a:pathLst>
                <a:path w="1" h="480">
                  <a:moveTo>
                    <a:pt x="0" y="0"/>
                  </a:moveTo>
                  <a:lnTo>
                    <a:pt x="0" y="48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5" name="Text Box 6"/>
            <p:cNvSpPr txBox="1">
              <a:spLocks noChangeArrowheads="1"/>
            </p:cNvSpPr>
            <p:nvPr/>
          </p:nvSpPr>
          <p:spPr bwMode="auto">
            <a:xfrm>
              <a:off x="7865" y="8079"/>
              <a:ext cx="490" cy="372"/>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N</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6" name="Freeform 5"/>
            <p:cNvSpPr>
              <a:spLocks/>
            </p:cNvSpPr>
            <p:nvPr/>
          </p:nvSpPr>
          <p:spPr bwMode="auto">
            <a:xfrm>
              <a:off x="8958" y="10172"/>
              <a:ext cx="6" cy="547"/>
            </a:xfrm>
            <a:custGeom>
              <a:avLst/>
              <a:gdLst>
                <a:gd name="T0" fmla="*/ 0 w 6"/>
                <a:gd name="T1" fmla="*/ 0 h 547"/>
                <a:gd name="T2" fmla="*/ 6 w 6"/>
                <a:gd name="T3" fmla="*/ 547 h 547"/>
              </a:gdLst>
              <a:ahLst/>
              <a:cxnLst>
                <a:cxn ang="0">
                  <a:pos x="T0" y="T1"/>
                </a:cxn>
                <a:cxn ang="0">
                  <a:pos x="T2" y="T3"/>
                </a:cxn>
              </a:cxnLst>
              <a:rect l="0" t="0" r="r" b="b"/>
              <a:pathLst>
                <a:path w="6" h="547">
                  <a:moveTo>
                    <a:pt x="0" y="0"/>
                  </a:moveTo>
                  <a:lnTo>
                    <a:pt x="6" y="54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7" name="Freeform 4"/>
            <p:cNvSpPr>
              <a:spLocks/>
            </p:cNvSpPr>
            <p:nvPr/>
          </p:nvSpPr>
          <p:spPr bwMode="auto">
            <a:xfrm>
              <a:off x="9560" y="10172"/>
              <a:ext cx="4" cy="537"/>
            </a:xfrm>
            <a:custGeom>
              <a:avLst/>
              <a:gdLst>
                <a:gd name="T0" fmla="*/ 0 w 4"/>
                <a:gd name="T1" fmla="*/ 0 h 537"/>
                <a:gd name="T2" fmla="*/ 4 w 4"/>
                <a:gd name="T3" fmla="*/ 537 h 537"/>
              </a:gdLst>
              <a:ahLst/>
              <a:cxnLst>
                <a:cxn ang="0">
                  <a:pos x="T0" y="T1"/>
                </a:cxn>
                <a:cxn ang="0">
                  <a:pos x="T2" y="T3"/>
                </a:cxn>
              </a:cxnLst>
              <a:rect l="0" t="0" r="r" b="b"/>
              <a:pathLst>
                <a:path w="4" h="537">
                  <a:moveTo>
                    <a:pt x="0" y="0"/>
                  </a:moveTo>
                  <a:lnTo>
                    <a:pt x="4" y="53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8" name="Text Box 3"/>
            <p:cNvSpPr txBox="1">
              <a:spLocks noChangeArrowheads="1"/>
            </p:cNvSpPr>
            <p:nvPr/>
          </p:nvSpPr>
          <p:spPr bwMode="auto">
            <a:xfrm>
              <a:off x="8440" y="10284"/>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M</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9" name="Text Box 2"/>
            <p:cNvSpPr txBox="1">
              <a:spLocks noChangeArrowheads="1"/>
            </p:cNvSpPr>
            <p:nvPr/>
          </p:nvSpPr>
          <p:spPr bwMode="auto">
            <a:xfrm>
              <a:off x="9067" y="10301"/>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N</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98818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04690" y="296028"/>
            <a:ext cx="896309" cy="5624547"/>
          </a:xfrm>
        </p:spPr>
        <p:txBody>
          <a:bodyPr vert="wordArtVertRtl"/>
          <a:lstStyle/>
          <a:p>
            <a:r>
              <a:rPr lang="zh-CN" altLang="en-US" dirty="0" smtClean="0"/>
              <a:t>实体关系的各种图示表达</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042" y="0"/>
            <a:ext cx="4337075" cy="6858000"/>
          </a:xfrm>
          <a:prstGeom prst="rect">
            <a:avLst/>
          </a:prstGeom>
        </p:spPr>
      </p:pic>
    </p:spTree>
    <p:extLst>
      <p:ext uri="{BB962C8B-B14F-4D97-AF65-F5344CB8AC3E}">
        <p14:creationId xmlns:p14="http://schemas.microsoft.com/office/powerpoint/2010/main" val="1483799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9.2</a:t>
            </a:r>
            <a:r>
              <a:rPr lang="zh-CN" altLang="en-US" b="1" dirty="0" smtClean="0"/>
              <a:t>传统的图示化建模</a:t>
            </a:r>
            <a:endParaRPr lang="zh-CN" altLang="en-US" dirty="0"/>
          </a:p>
        </p:txBody>
      </p:sp>
      <p:sp>
        <p:nvSpPr>
          <p:cNvPr id="3" name="内容占位符 2"/>
          <p:cNvSpPr>
            <a:spLocks noGrp="1"/>
          </p:cNvSpPr>
          <p:nvPr>
            <p:ph idx="1"/>
          </p:nvPr>
        </p:nvSpPr>
        <p:spPr/>
        <p:txBody>
          <a:bodyPr/>
          <a:lstStyle/>
          <a:p>
            <a:r>
              <a:rPr lang="en-US" dirty="0" smtClean="0"/>
              <a:t>9.2.1 </a:t>
            </a:r>
            <a:r>
              <a:rPr lang="zh-CN" altLang="en-US" dirty="0" smtClean="0"/>
              <a:t>系统周境图示化表达</a:t>
            </a:r>
          </a:p>
          <a:p>
            <a:r>
              <a:rPr lang="en-US" dirty="0" smtClean="0"/>
              <a:t>9.2.2 </a:t>
            </a:r>
            <a:r>
              <a:rPr lang="zh-CN" altLang="en-US" dirty="0" smtClean="0"/>
              <a:t>数据流图表达</a:t>
            </a:r>
          </a:p>
          <a:p>
            <a:r>
              <a:rPr lang="en-US" dirty="0" smtClean="0"/>
              <a:t>9.2.3 </a:t>
            </a:r>
            <a:r>
              <a:rPr lang="zh-CN" altLang="en-US" dirty="0" smtClean="0"/>
              <a:t>功能结构图表达</a:t>
            </a:r>
            <a:r>
              <a:rPr lang="en-US" dirty="0" smtClean="0"/>
              <a:t>	</a:t>
            </a:r>
            <a:endParaRPr lang="zh-CN" altLang="en-US" dirty="0" smtClean="0"/>
          </a:p>
          <a:p>
            <a:r>
              <a:rPr lang="en-US" dirty="0" smtClean="0"/>
              <a:t>9.2.4 </a:t>
            </a:r>
            <a:r>
              <a:rPr lang="zh-CN" altLang="en-US" dirty="0" smtClean="0"/>
              <a:t>实体关系图表达</a:t>
            </a:r>
            <a:r>
              <a:rPr lang="en-US" dirty="0" smtClean="0"/>
              <a:t>	</a:t>
            </a:r>
            <a:endParaRPr lang="zh-CN" altLang="en-US" dirty="0" smtClean="0"/>
          </a:p>
          <a:p>
            <a:r>
              <a:rPr lang="en-US" dirty="0" smtClean="0"/>
              <a:t>9.2.5 </a:t>
            </a:r>
            <a:r>
              <a:rPr lang="zh-CN" altLang="en-US" dirty="0" smtClean="0"/>
              <a:t>事务定义与性能分析</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063" y="3667797"/>
            <a:ext cx="1796303" cy="1472968"/>
          </a:xfrm>
          <a:prstGeom prst="rect">
            <a:avLst/>
          </a:prstGeom>
        </p:spPr>
      </p:pic>
      <p:sp>
        <p:nvSpPr>
          <p:cNvPr id="2" name="标题 1"/>
          <p:cNvSpPr>
            <a:spLocks noGrp="1"/>
          </p:cNvSpPr>
          <p:nvPr>
            <p:ph type="title"/>
          </p:nvPr>
        </p:nvSpPr>
        <p:spPr/>
        <p:txBody>
          <a:bodyPr/>
          <a:lstStyle/>
          <a:p>
            <a:r>
              <a:rPr lang="en-US" dirty="0" smtClean="0"/>
              <a:t>9.2.1 </a:t>
            </a:r>
            <a:r>
              <a:rPr lang="zh-CN" altLang="en-US" dirty="0" smtClean="0"/>
              <a:t>系统周境图示化表达</a:t>
            </a:r>
            <a:endParaRPr lang="zh-CN" altLang="en-US" dirty="0"/>
          </a:p>
        </p:txBody>
      </p:sp>
      <p:sp>
        <p:nvSpPr>
          <p:cNvPr id="4" name="矩形 3"/>
          <p:cNvSpPr/>
          <p:nvPr/>
        </p:nvSpPr>
        <p:spPr>
          <a:xfrm>
            <a:off x="1328840" y="1095802"/>
            <a:ext cx="7662760" cy="830997"/>
          </a:xfrm>
          <a:prstGeom prst="rect">
            <a:avLst/>
          </a:prstGeom>
        </p:spPr>
        <p:txBody>
          <a:bodyPr wrap="square">
            <a:spAutoFit/>
          </a:bodyPr>
          <a:lstStyle/>
          <a:p>
            <a:r>
              <a:rPr lang="zh-CN" altLang="en-US" dirty="0" smtClean="0"/>
              <a:t>      城市的紧急救护车的命令和控制系统</a:t>
            </a:r>
            <a:endParaRPr lang="en-US" altLang="zh-CN" dirty="0" smtClean="0"/>
          </a:p>
          <a:p>
            <a:r>
              <a:rPr lang="en-US" dirty="0" smtClean="0"/>
              <a:t>(C&amp;C—Command &amp; Control)</a:t>
            </a:r>
            <a:endParaRPr lang="zh-CN" altLang="en-US" dirty="0"/>
          </a:p>
        </p:txBody>
      </p:sp>
      <p:sp>
        <p:nvSpPr>
          <p:cNvPr id="3" name="文本框 2"/>
          <p:cNvSpPr txBox="1"/>
          <p:nvPr/>
        </p:nvSpPr>
        <p:spPr>
          <a:xfrm>
            <a:off x="992760" y="5488277"/>
            <a:ext cx="7700764" cy="830997"/>
          </a:xfrm>
          <a:prstGeom prst="rect">
            <a:avLst/>
          </a:prstGeom>
          <a:noFill/>
        </p:spPr>
        <p:txBody>
          <a:bodyPr wrap="square" rtlCol="0">
            <a:spAutoFit/>
          </a:bodyPr>
          <a:lstStyle/>
          <a:p>
            <a:r>
              <a:rPr lang="zh-CN" altLang="en-US" dirty="0" smtClean="0"/>
              <a:t>分析一个系统，先给出一个边界！</a:t>
            </a:r>
            <a:endParaRPr lang="en-US" altLang="zh-CN" dirty="0" smtClean="0"/>
          </a:p>
          <a:p>
            <a:pPr marL="800100" lvl="1" indent="-342900">
              <a:buFont typeface="Arial" panose="020B0604020202020204" pitchFamily="34" charset="0"/>
              <a:buChar char="•"/>
            </a:pPr>
            <a:r>
              <a:rPr lang="zh-CN" altLang="en-US" dirty="0" smtClean="0"/>
              <a:t>边界，区分要做的事，以及周</a:t>
            </a:r>
            <a:r>
              <a:rPr lang="en-US" altLang="zh-CN" dirty="0" smtClean="0"/>
              <a:t>(</a:t>
            </a:r>
            <a:r>
              <a:rPr lang="zh-CN" altLang="en-US" dirty="0" smtClean="0"/>
              <a:t>边的环</a:t>
            </a:r>
            <a:r>
              <a:rPr lang="en-US" altLang="zh-CN" dirty="0" smtClean="0"/>
              <a:t>)</a:t>
            </a:r>
            <a:r>
              <a:rPr lang="zh-CN" altLang="en-US" dirty="0" smtClean="0"/>
              <a:t>境</a:t>
            </a:r>
            <a:r>
              <a:rPr lang="en-US" altLang="zh-CN" dirty="0" smtClean="0"/>
              <a:t>(context)</a:t>
            </a:r>
            <a:endParaRPr lang="zh-CN" altLang="en-US" dirty="0"/>
          </a:p>
        </p:txBody>
      </p:sp>
      <p:sp>
        <p:nvSpPr>
          <p:cNvPr id="5" name="Rectangle 13"/>
          <p:cNvSpPr>
            <a:spLocks noChangeArrowheads="1"/>
          </p:cNvSpPr>
          <p:nvPr/>
        </p:nvSpPr>
        <p:spPr bwMode="auto">
          <a:xfrm>
            <a:off x="1389143" y="22574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1"/>
          <p:cNvGrpSpPr>
            <a:grpSpLocks noChangeAspect="1"/>
          </p:cNvGrpSpPr>
          <p:nvPr/>
        </p:nvGrpSpPr>
        <p:grpSpPr bwMode="auto">
          <a:xfrm>
            <a:off x="1143000" y="2292402"/>
            <a:ext cx="7693228" cy="2960156"/>
            <a:chOff x="2124" y="7703"/>
            <a:chExt cx="6834" cy="2630"/>
          </a:xfrm>
        </p:grpSpPr>
        <p:sp>
          <p:nvSpPr>
            <p:cNvPr id="9" name="Line 10"/>
            <p:cNvSpPr>
              <a:spLocks noChangeShapeType="1"/>
            </p:cNvSpPr>
            <p:nvPr/>
          </p:nvSpPr>
          <p:spPr bwMode="auto">
            <a:xfrm flipH="1">
              <a:off x="6345" y="8240"/>
              <a:ext cx="100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1" name="Rectangle 8"/>
            <p:cNvSpPr>
              <a:spLocks noChangeArrowheads="1"/>
            </p:cNvSpPr>
            <p:nvPr/>
          </p:nvSpPr>
          <p:spPr bwMode="auto">
            <a:xfrm>
              <a:off x="4737" y="9850"/>
              <a:ext cx="1005"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档案</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2" name="Line 7"/>
            <p:cNvSpPr>
              <a:spLocks noChangeShapeType="1"/>
            </p:cNvSpPr>
            <p:nvPr/>
          </p:nvSpPr>
          <p:spPr bwMode="auto">
            <a:xfrm flipH="1">
              <a:off x="3129" y="8884"/>
              <a:ext cx="100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3" name="Text Box 6"/>
            <p:cNvSpPr txBox="1">
              <a:spLocks noChangeArrowheads="1"/>
            </p:cNvSpPr>
            <p:nvPr/>
          </p:nvSpPr>
          <p:spPr bwMode="auto">
            <a:xfrm>
              <a:off x="7262" y="8723"/>
              <a:ext cx="1696" cy="1610"/>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eaLnBrk="0" hangingPunct="0">
                <a:tabLst>
                  <a:tab pos="127000" algn="l"/>
                </a:tabLst>
                <a:defRPr>
                  <a:solidFill>
                    <a:schemeClr val="tx1"/>
                  </a:solidFill>
                  <a:latin typeface="Arial" panose="020B0604020202020204" pitchFamily="34" charset="0"/>
                </a:defRPr>
              </a:lvl1pPr>
              <a:lvl2pPr eaLnBrk="0" hangingPunct="0">
                <a:tabLst>
                  <a:tab pos="127000" algn="l"/>
                </a:tabLst>
                <a:defRPr>
                  <a:solidFill>
                    <a:schemeClr val="tx1"/>
                  </a:solidFill>
                  <a:latin typeface="Arial" panose="020B0604020202020204" pitchFamily="34" charset="0"/>
                </a:defRPr>
              </a:lvl2pPr>
              <a:lvl3pPr eaLnBrk="0" hangingPunct="0">
                <a:tabLst>
                  <a:tab pos="127000" algn="l"/>
                </a:tabLst>
                <a:defRPr>
                  <a:solidFill>
                    <a:schemeClr val="tx1"/>
                  </a:solidFill>
                  <a:latin typeface="Arial" panose="020B0604020202020204" pitchFamily="34" charset="0"/>
                </a:defRPr>
              </a:lvl3pPr>
              <a:lvl4pPr eaLnBrk="0" hangingPunct="0">
                <a:tabLst>
                  <a:tab pos="127000" algn="l"/>
                </a:tabLst>
                <a:defRPr>
                  <a:solidFill>
                    <a:schemeClr val="tx1"/>
                  </a:solidFill>
                  <a:latin typeface="Arial" panose="020B0604020202020204" pitchFamily="34" charset="0"/>
                </a:defRPr>
              </a:lvl4pPr>
              <a:lvl5pPr eaLnBrk="0" hangingPunct="0">
                <a:tabLst>
                  <a:tab pos="127000" algn="l"/>
                </a:tabLst>
                <a:defRPr>
                  <a:solidFill>
                    <a:schemeClr val="tx1"/>
                  </a:solidFill>
                  <a:latin typeface="Arial" panose="020B0604020202020204" pitchFamily="34" charset="0"/>
                </a:defRPr>
              </a:lvl5pPr>
              <a:lvl6pPr eaLnBrk="0" fontAlgn="base" hangingPunct="0">
                <a:spcBef>
                  <a:spcPct val="0"/>
                </a:spcBef>
                <a:spcAft>
                  <a:spcPct val="0"/>
                </a:spcAft>
                <a:tabLst>
                  <a:tab pos="127000" algn="l"/>
                </a:tabLst>
                <a:defRPr>
                  <a:solidFill>
                    <a:schemeClr val="tx1"/>
                  </a:solidFill>
                  <a:latin typeface="Arial" panose="020B0604020202020204" pitchFamily="34" charset="0"/>
                </a:defRPr>
              </a:lvl6pPr>
              <a:lvl7pPr eaLnBrk="0" fontAlgn="base" hangingPunct="0">
                <a:spcBef>
                  <a:spcPct val="0"/>
                </a:spcBef>
                <a:spcAft>
                  <a:spcPct val="0"/>
                </a:spcAft>
                <a:tabLst>
                  <a:tab pos="127000" algn="l"/>
                </a:tabLst>
                <a:defRPr>
                  <a:solidFill>
                    <a:schemeClr val="tx1"/>
                  </a:solidFill>
                  <a:latin typeface="Arial" panose="020B0604020202020204" pitchFamily="34" charset="0"/>
                </a:defRPr>
              </a:lvl7pPr>
              <a:lvl8pPr eaLnBrk="0" fontAlgn="base" hangingPunct="0">
                <a:spcBef>
                  <a:spcPct val="0"/>
                </a:spcBef>
                <a:spcAft>
                  <a:spcPct val="0"/>
                </a:spcAft>
                <a:tabLst>
                  <a:tab pos="127000" algn="l"/>
                </a:tabLst>
                <a:defRPr>
                  <a:solidFill>
                    <a:schemeClr val="tx1"/>
                  </a:solidFill>
                  <a:latin typeface="Arial" panose="020B0604020202020204" pitchFamily="34" charset="0"/>
                </a:defRPr>
              </a:lvl8pPr>
              <a:lvl9pPr eaLnBrk="0" fontAlgn="base" hangingPunct="0">
                <a:spcBef>
                  <a:spcPct val="0"/>
                </a:spcBef>
                <a:spcAft>
                  <a:spcPct val="0"/>
                </a:spcAft>
                <a:tabLst>
                  <a:tab pos="127000" algn="l"/>
                </a:tabLst>
                <a:defRPr>
                  <a:solidFill>
                    <a:schemeClr val="tx1"/>
                  </a:solidFill>
                  <a:latin typeface="Arial" panose="020B0604020202020204" pitchFamily="34" charset="0"/>
                </a:defRPr>
              </a:lvl9pPr>
            </a:lstStyle>
            <a:p>
              <a:pPr algn="ctr">
                <a:tabLst/>
              </a:pPr>
              <a:r>
                <a:rPr kumimoji="0" lang="zh-CN" altLang="zh-CN" sz="1800" dirty="0">
                  <a:latin typeface="Times New Roman" pitchFamily="18" charset="0"/>
                  <a:cs typeface="Times New Roman" panose="02020603050405020304" pitchFamily="18" charset="0"/>
                </a:rPr>
                <a:t>其他外部实体：</a:t>
              </a:r>
            </a:p>
            <a:p>
              <a:pPr marL="285750" indent="-285750">
                <a:buFont typeface="Arial" panose="020B0604020202020204" pitchFamily="34" charset="0"/>
                <a:buChar char="•"/>
                <a:tabLst/>
              </a:pPr>
              <a:r>
                <a:rPr kumimoji="0" lang="zh-CN" altLang="zh-CN" sz="1800" dirty="0">
                  <a:latin typeface="Times New Roman" pitchFamily="18" charset="0"/>
                  <a:cs typeface="Times New Roman" panose="02020603050405020304" pitchFamily="18" charset="0"/>
                </a:rPr>
                <a:t>警察</a:t>
              </a:r>
            </a:p>
            <a:p>
              <a:pPr marL="285750" indent="-285750">
                <a:buFont typeface="Arial" panose="020B0604020202020204" pitchFamily="34" charset="0"/>
                <a:buChar char="•"/>
                <a:tabLst/>
              </a:pPr>
              <a:r>
                <a:rPr kumimoji="0" lang="zh-CN" altLang="zh-CN" sz="1800" dirty="0">
                  <a:latin typeface="Times New Roman" pitchFamily="18" charset="0"/>
                  <a:cs typeface="Times New Roman" panose="02020603050405020304" pitchFamily="18" charset="0"/>
                </a:rPr>
                <a:t>消防队</a:t>
              </a:r>
            </a:p>
            <a:p>
              <a:pPr marL="285750" indent="-285750">
                <a:buFont typeface="Arial" panose="020B0604020202020204" pitchFamily="34" charset="0"/>
                <a:buChar char="•"/>
                <a:tabLst/>
              </a:pPr>
              <a:r>
                <a:rPr kumimoji="0" lang="zh-CN" altLang="zh-CN" sz="1800" dirty="0">
                  <a:latin typeface="Times New Roman" pitchFamily="18" charset="0"/>
                  <a:cs typeface="Times New Roman" panose="02020603050405020304" pitchFamily="18" charset="0"/>
                </a:rPr>
                <a:t>其它救护中心的</a:t>
              </a:r>
              <a:r>
                <a:rPr kumimoji="0" lang="en-US" altLang="zh-CN" sz="1800" dirty="0">
                  <a:latin typeface="Times New Roman" pitchFamily="18" charset="0"/>
                  <a:cs typeface="Times New Roman" panose="02020603050405020304" pitchFamily="18" charset="0"/>
                </a:rPr>
                <a:t>C&amp;C</a:t>
              </a:r>
              <a:r>
                <a:rPr kumimoji="0" lang="zh-CN" altLang="en-US" sz="1800" dirty="0">
                  <a:latin typeface="Times New Roman" pitchFamily="18" charset="0"/>
                  <a:cs typeface="Times New Roman" panose="02020603050405020304" pitchFamily="18" charset="0"/>
                </a:rPr>
                <a:t>系统</a:t>
              </a:r>
            </a:p>
            <a:p>
              <a:pPr marL="285750" indent="-285750">
                <a:buFont typeface="Arial" panose="020B0604020202020204" pitchFamily="34" charset="0"/>
                <a:buChar char="•"/>
                <a:tabLst/>
              </a:pPr>
              <a:r>
                <a:rPr kumimoji="0" lang="zh-CN" altLang="en-US" sz="1800" dirty="0">
                  <a:latin typeface="Times New Roman" pitchFamily="18" charset="0"/>
                  <a:cs typeface="Times New Roman" panose="02020603050405020304" pitchFamily="18" charset="0"/>
                </a:rPr>
                <a:t>当地政府等</a:t>
              </a:r>
            </a:p>
          </p:txBody>
        </p:sp>
        <p:sp>
          <p:nvSpPr>
            <p:cNvPr id="14" name="Line 5"/>
            <p:cNvSpPr>
              <a:spLocks noChangeShapeType="1"/>
            </p:cNvSpPr>
            <p:nvPr/>
          </p:nvSpPr>
          <p:spPr bwMode="auto">
            <a:xfrm flipV="1">
              <a:off x="6345" y="9036"/>
              <a:ext cx="917" cy="9"/>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5" name="Text Box 4"/>
            <p:cNvSpPr txBox="1">
              <a:spLocks noChangeArrowheads="1"/>
            </p:cNvSpPr>
            <p:nvPr/>
          </p:nvSpPr>
          <p:spPr bwMode="auto">
            <a:xfrm>
              <a:off x="4134" y="7865"/>
              <a:ext cx="2211" cy="1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eaLnBrk="0" hangingPunct="0"/>
              <a:endParaRPr kumimoji="0" lang="en-US" altLang="zh-CN" sz="1800" dirty="0" smtClean="0">
                <a:cs typeface="Times New Roman" panose="02020603050405020304" pitchFamily="18" charset="0"/>
              </a:endParaRPr>
            </a:p>
            <a:p>
              <a:pPr algn="ctr" eaLnBrk="0" hangingPunct="0"/>
              <a:endParaRPr kumimoji="0" lang="en-US" altLang="zh-CN" sz="1800" dirty="0">
                <a:cs typeface="Times New Roman" panose="02020603050405020304" pitchFamily="18" charset="0"/>
              </a:endParaRPr>
            </a:p>
            <a:p>
              <a:pPr algn="ctr" eaLnBrk="0" hangingPunct="0"/>
              <a:r>
                <a:rPr kumimoji="0" lang="en-US" altLang="zh-CN" sz="2800" dirty="0" smtClean="0">
                  <a:cs typeface="Times New Roman" panose="02020603050405020304" pitchFamily="18" charset="0"/>
                </a:rPr>
                <a:t>C&amp;C</a:t>
              </a:r>
              <a:r>
                <a:rPr kumimoji="0" lang="zh-CN" altLang="en-US" sz="2800" dirty="0">
                  <a:cs typeface="Times New Roman" panose="02020603050405020304" pitchFamily="18" charset="0"/>
                </a:rPr>
                <a:t>系统</a:t>
              </a:r>
            </a:p>
          </p:txBody>
        </p:sp>
        <p:sp>
          <p:nvSpPr>
            <p:cNvPr id="16" name="Line 3"/>
            <p:cNvSpPr>
              <a:spLocks noChangeShapeType="1"/>
            </p:cNvSpPr>
            <p:nvPr/>
          </p:nvSpPr>
          <p:spPr bwMode="auto">
            <a:xfrm>
              <a:off x="5139" y="9367"/>
              <a:ext cx="0" cy="483"/>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7" name="AutoShape 2"/>
            <p:cNvSpPr>
              <a:spLocks noChangeArrowheads="1"/>
            </p:cNvSpPr>
            <p:nvPr/>
          </p:nvSpPr>
          <p:spPr bwMode="auto">
            <a:xfrm>
              <a:off x="2272" y="7703"/>
              <a:ext cx="1608" cy="483"/>
            </a:xfrm>
            <a:prstGeom prst="wedgeRoundRectCallout">
              <a:avLst>
                <a:gd name="adj1" fmla="val 61319"/>
                <a:gd name="adj2" fmla="val 66977"/>
                <a:gd name="adj3" fmla="val 16667"/>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800" dirty="0">
                  <a:cs typeface="Times New Roman" panose="02020603050405020304" pitchFamily="18" charset="0"/>
                </a:rPr>
                <a:t>C&amp;C</a:t>
              </a:r>
              <a:r>
                <a:rPr kumimoji="0" lang="zh-CN" altLang="en-US" sz="1800" dirty="0">
                  <a:cs typeface="Times New Roman" panose="02020603050405020304" pitchFamily="18" charset="0"/>
                </a:rPr>
                <a:t>的边界</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a:spLocks noChangeArrowheads="1"/>
            </p:cNvSpPr>
            <p:nvPr/>
          </p:nvSpPr>
          <p:spPr bwMode="auto">
            <a:xfrm>
              <a:off x="2124" y="8723"/>
              <a:ext cx="1005" cy="322"/>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救护车</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pSp>
      <p:sp>
        <p:nvSpPr>
          <p:cNvPr id="19" name="笑脸 18"/>
          <p:cNvSpPr/>
          <p:nvPr/>
        </p:nvSpPr>
        <p:spPr bwMode="auto">
          <a:xfrm>
            <a:off x="7080092" y="2705023"/>
            <a:ext cx="477155" cy="404731"/>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矩形 30"/>
          <p:cNvSpPr/>
          <p:nvPr/>
        </p:nvSpPr>
        <p:spPr>
          <a:xfrm>
            <a:off x="6973416" y="2314375"/>
            <a:ext cx="877163" cy="369332"/>
          </a:xfrm>
          <a:prstGeom prst="rect">
            <a:avLst/>
          </a:prstGeom>
        </p:spPr>
        <p:txBody>
          <a:bodyPr wrap="none">
            <a:spAutoFit/>
          </a:bodyPr>
          <a:lstStyle/>
          <a:p>
            <a:pPr algn="ctr" eaLnBrk="0" hangingPunct="0"/>
            <a:r>
              <a:rPr kumimoji="0" lang="zh-CN" altLang="zh-CN" sz="1800" dirty="0">
                <a:cs typeface="Times New Roman" panose="02020603050405020304" pitchFamily="18" charset="0"/>
              </a:rPr>
              <a:t>呼叫者</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1143000" y="1183568"/>
            <a:ext cx="7886700" cy="5079086"/>
          </a:xfrm>
        </p:spPr>
        <p:txBody>
          <a:bodyPr/>
          <a:lstStyle/>
          <a:p>
            <a:r>
              <a:rPr lang="en-US" sz="2400" b="1" dirty="0" smtClean="0"/>
              <a:t>9.1 </a:t>
            </a:r>
            <a:r>
              <a:rPr lang="zh-CN" altLang="en-US" sz="2400" b="1" dirty="0" smtClean="0"/>
              <a:t>图示化与自然语言</a:t>
            </a:r>
          </a:p>
          <a:p>
            <a:r>
              <a:rPr lang="en-US" sz="2400" b="1" dirty="0" smtClean="0"/>
              <a:t>9.2</a:t>
            </a:r>
            <a:r>
              <a:rPr lang="zh-CN" altLang="en-US" sz="2400" b="1" dirty="0" smtClean="0"/>
              <a:t>传统的图示化建模</a:t>
            </a:r>
            <a:r>
              <a:rPr lang="en-US" sz="2400" b="1" dirty="0" smtClean="0"/>
              <a:t>	</a:t>
            </a:r>
            <a:endParaRPr lang="zh-CN" altLang="en-US" sz="2400" b="1" dirty="0" smtClean="0"/>
          </a:p>
          <a:p>
            <a:endParaRPr lang="en-US" sz="1100" b="1" dirty="0" smtClean="0"/>
          </a:p>
          <a:p>
            <a:r>
              <a:rPr lang="en-US" sz="2400" b="1" dirty="0" smtClean="0"/>
              <a:t>9.3 </a:t>
            </a:r>
            <a:r>
              <a:rPr lang="zh-CN" altLang="en-US" sz="2400" b="1" dirty="0" smtClean="0"/>
              <a:t>用户角色表达</a:t>
            </a:r>
            <a:endParaRPr lang="en-US" altLang="zh-CN" sz="2400" b="1" dirty="0" smtClean="0"/>
          </a:p>
          <a:p>
            <a:r>
              <a:rPr lang="en-US" altLang="zh-CN" sz="2400" b="1" dirty="0" smtClean="0"/>
              <a:t>9.4 </a:t>
            </a:r>
            <a:r>
              <a:rPr lang="zh-CN" altLang="en-US" sz="2400" b="1" dirty="0"/>
              <a:t>静态图模型</a:t>
            </a:r>
            <a:endParaRPr lang="en-US" altLang="zh-CN" sz="2400" b="1" dirty="0"/>
          </a:p>
          <a:p>
            <a:r>
              <a:rPr lang="en-US" altLang="zh-CN" sz="2400" b="1" dirty="0"/>
              <a:t>9.5 </a:t>
            </a:r>
            <a:r>
              <a:rPr lang="zh-CN" altLang="en-US" sz="2400" b="1" dirty="0"/>
              <a:t>活动的建模</a:t>
            </a:r>
          </a:p>
          <a:p>
            <a:pPr marL="457200" lvl="1" indent="0">
              <a:buNone/>
            </a:pPr>
            <a:endParaRPr lang="en-US" altLang="zh-CN" sz="1200" b="1" dirty="0" smtClean="0"/>
          </a:p>
          <a:p>
            <a:r>
              <a:rPr lang="en-US" altLang="zh-CN" sz="2400" b="1" dirty="0" smtClean="0"/>
              <a:t>9.6 </a:t>
            </a:r>
            <a:r>
              <a:rPr lang="zh-CN" altLang="en-US" sz="2400" b="1" dirty="0"/>
              <a:t>交互的图示化模型</a:t>
            </a:r>
          </a:p>
          <a:p>
            <a:r>
              <a:rPr lang="en-US" altLang="zh-CN" sz="2400" b="1" dirty="0" smtClean="0"/>
              <a:t>9.7 </a:t>
            </a:r>
            <a:r>
              <a:rPr lang="zh-CN" altLang="en-US" sz="2400" b="1" dirty="0"/>
              <a:t>状态机模型</a:t>
            </a:r>
            <a:endParaRPr lang="en-US" altLang="zh-CN" sz="2400" b="1" dirty="0"/>
          </a:p>
          <a:p>
            <a:r>
              <a:rPr lang="en-US" altLang="zh-CN" sz="2400" b="1" dirty="0"/>
              <a:t>9.8 UML</a:t>
            </a:r>
            <a:r>
              <a:rPr lang="zh-CN" altLang="en-US" sz="2400" b="1" dirty="0"/>
              <a:t>与可执行的</a:t>
            </a:r>
            <a:r>
              <a:rPr lang="en-US" altLang="zh-CN" sz="2400" b="1" dirty="0"/>
              <a:t>UML</a:t>
            </a:r>
            <a:endParaRPr lang="zh-CN" altLang="en-US" sz="2400" b="1" dirty="0"/>
          </a:p>
          <a:p>
            <a:r>
              <a:rPr lang="en-US" altLang="zh-CN" sz="2400" b="1" dirty="0"/>
              <a:t>9.9</a:t>
            </a:r>
            <a:r>
              <a:rPr lang="zh-CN" altLang="en-US" sz="2400" b="1" dirty="0"/>
              <a:t>可信赖性分析与建模</a:t>
            </a:r>
          </a:p>
          <a:p>
            <a:r>
              <a:rPr lang="en-US" altLang="zh-CN" sz="2400" b="1" dirty="0"/>
              <a:t>9.10</a:t>
            </a:r>
            <a:r>
              <a:rPr lang="zh-CN" altLang="en-US" sz="2400" b="1" dirty="0"/>
              <a:t>总结</a:t>
            </a:r>
          </a:p>
          <a:p>
            <a:endParaRPr lang="zh-CN" alt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32" y="4011492"/>
            <a:ext cx="1796303" cy="1472968"/>
          </a:xfrm>
          <a:prstGeom prst="rect">
            <a:avLst/>
          </a:prstGeom>
        </p:spPr>
      </p:pic>
      <p:sp>
        <p:nvSpPr>
          <p:cNvPr id="2" name="标题 1"/>
          <p:cNvSpPr>
            <a:spLocks noGrp="1"/>
          </p:cNvSpPr>
          <p:nvPr>
            <p:ph type="title"/>
          </p:nvPr>
        </p:nvSpPr>
        <p:spPr/>
        <p:txBody>
          <a:bodyPr/>
          <a:lstStyle/>
          <a:p>
            <a:r>
              <a:rPr lang="en-US" dirty="0" smtClean="0"/>
              <a:t>9.2.1 </a:t>
            </a:r>
            <a:r>
              <a:rPr lang="zh-CN" altLang="en-US" dirty="0" smtClean="0"/>
              <a:t>系统周境图示化表达</a:t>
            </a:r>
            <a:endParaRPr lang="zh-CN" altLang="en-US" dirty="0"/>
          </a:p>
        </p:txBody>
      </p:sp>
      <p:sp>
        <p:nvSpPr>
          <p:cNvPr id="4" name="矩形 3"/>
          <p:cNvSpPr/>
          <p:nvPr/>
        </p:nvSpPr>
        <p:spPr>
          <a:xfrm>
            <a:off x="1328840" y="1095802"/>
            <a:ext cx="7662760" cy="830997"/>
          </a:xfrm>
          <a:prstGeom prst="rect">
            <a:avLst/>
          </a:prstGeom>
        </p:spPr>
        <p:txBody>
          <a:bodyPr wrap="square">
            <a:spAutoFit/>
          </a:bodyPr>
          <a:lstStyle/>
          <a:p>
            <a:r>
              <a:rPr lang="zh-CN" altLang="en-US" dirty="0" smtClean="0"/>
              <a:t>      城市的紧急救护车的命令和控制系统</a:t>
            </a:r>
            <a:endParaRPr lang="en-US" altLang="zh-CN" dirty="0" smtClean="0"/>
          </a:p>
          <a:p>
            <a:r>
              <a:rPr lang="en-US" dirty="0" smtClean="0"/>
              <a:t>(C&amp;C—Command &amp; Control)</a:t>
            </a:r>
            <a:endParaRPr lang="zh-CN" altLang="en-US" dirty="0"/>
          </a:p>
        </p:txBody>
      </p:sp>
      <p:grpSp>
        <p:nvGrpSpPr>
          <p:cNvPr id="6" name="Group 1"/>
          <p:cNvGrpSpPr>
            <a:grpSpLocks noChangeAspect="1"/>
          </p:cNvGrpSpPr>
          <p:nvPr/>
        </p:nvGrpSpPr>
        <p:grpSpPr bwMode="auto">
          <a:xfrm>
            <a:off x="1143000" y="2292401"/>
            <a:ext cx="7693228" cy="3655637"/>
            <a:chOff x="2124" y="7703"/>
            <a:chExt cx="6834" cy="2630"/>
          </a:xfrm>
        </p:grpSpPr>
        <p:sp>
          <p:nvSpPr>
            <p:cNvPr id="9" name="Line 10"/>
            <p:cNvSpPr>
              <a:spLocks noChangeShapeType="1"/>
            </p:cNvSpPr>
            <p:nvPr/>
          </p:nvSpPr>
          <p:spPr bwMode="auto">
            <a:xfrm flipH="1">
              <a:off x="6369" y="8177"/>
              <a:ext cx="100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1" name="Rectangle 8"/>
            <p:cNvSpPr>
              <a:spLocks noChangeArrowheads="1"/>
            </p:cNvSpPr>
            <p:nvPr/>
          </p:nvSpPr>
          <p:spPr bwMode="auto">
            <a:xfrm>
              <a:off x="4737" y="9969"/>
              <a:ext cx="1005" cy="364"/>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档案</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2" name="Line 7"/>
            <p:cNvSpPr>
              <a:spLocks noChangeShapeType="1"/>
            </p:cNvSpPr>
            <p:nvPr/>
          </p:nvSpPr>
          <p:spPr bwMode="auto">
            <a:xfrm flipH="1">
              <a:off x="3129" y="8884"/>
              <a:ext cx="100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3" name="Text Box 6"/>
            <p:cNvSpPr txBox="1">
              <a:spLocks noChangeArrowheads="1"/>
            </p:cNvSpPr>
            <p:nvPr/>
          </p:nvSpPr>
          <p:spPr bwMode="auto">
            <a:xfrm>
              <a:off x="7262" y="8723"/>
              <a:ext cx="1696" cy="1610"/>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eaLnBrk="0" hangingPunct="0">
                <a:tabLst>
                  <a:tab pos="127000" algn="l"/>
                </a:tabLst>
                <a:defRPr>
                  <a:solidFill>
                    <a:schemeClr val="tx1"/>
                  </a:solidFill>
                  <a:latin typeface="Arial" panose="020B0604020202020204" pitchFamily="34" charset="0"/>
                </a:defRPr>
              </a:lvl1pPr>
              <a:lvl2pPr eaLnBrk="0" hangingPunct="0">
                <a:tabLst>
                  <a:tab pos="127000" algn="l"/>
                </a:tabLst>
                <a:defRPr>
                  <a:solidFill>
                    <a:schemeClr val="tx1"/>
                  </a:solidFill>
                  <a:latin typeface="Arial" panose="020B0604020202020204" pitchFamily="34" charset="0"/>
                </a:defRPr>
              </a:lvl2pPr>
              <a:lvl3pPr eaLnBrk="0" hangingPunct="0">
                <a:tabLst>
                  <a:tab pos="127000" algn="l"/>
                </a:tabLst>
                <a:defRPr>
                  <a:solidFill>
                    <a:schemeClr val="tx1"/>
                  </a:solidFill>
                  <a:latin typeface="Arial" panose="020B0604020202020204" pitchFamily="34" charset="0"/>
                </a:defRPr>
              </a:lvl3pPr>
              <a:lvl4pPr eaLnBrk="0" hangingPunct="0">
                <a:tabLst>
                  <a:tab pos="127000" algn="l"/>
                </a:tabLst>
                <a:defRPr>
                  <a:solidFill>
                    <a:schemeClr val="tx1"/>
                  </a:solidFill>
                  <a:latin typeface="Arial" panose="020B0604020202020204" pitchFamily="34" charset="0"/>
                </a:defRPr>
              </a:lvl4pPr>
              <a:lvl5pPr eaLnBrk="0" hangingPunct="0">
                <a:tabLst>
                  <a:tab pos="127000" algn="l"/>
                </a:tabLst>
                <a:defRPr>
                  <a:solidFill>
                    <a:schemeClr val="tx1"/>
                  </a:solidFill>
                  <a:latin typeface="Arial" panose="020B0604020202020204" pitchFamily="34" charset="0"/>
                </a:defRPr>
              </a:lvl5pPr>
              <a:lvl6pPr eaLnBrk="0" fontAlgn="base" hangingPunct="0">
                <a:spcBef>
                  <a:spcPct val="0"/>
                </a:spcBef>
                <a:spcAft>
                  <a:spcPct val="0"/>
                </a:spcAft>
                <a:tabLst>
                  <a:tab pos="127000" algn="l"/>
                </a:tabLst>
                <a:defRPr>
                  <a:solidFill>
                    <a:schemeClr val="tx1"/>
                  </a:solidFill>
                  <a:latin typeface="Arial" panose="020B0604020202020204" pitchFamily="34" charset="0"/>
                </a:defRPr>
              </a:lvl6pPr>
              <a:lvl7pPr eaLnBrk="0" fontAlgn="base" hangingPunct="0">
                <a:spcBef>
                  <a:spcPct val="0"/>
                </a:spcBef>
                <a:spcAft>
                  <a:spcPct val="0"/>
                </a:spcAft>
                <a:tabLst>
                  <a:tab pos="127000" algn="l"/>
                </a:tabLst>
                <a:defRPr>
                  <a:solidFill>
                    <a:schemeClr val="tx1"/>
                  </a:solidFill>
                  <a:latin typeface="Arial" panose="020B0604020202020204" pitchFamily="34" charset="0"/>
                </a:defRPr>
              </a:lvl7pPr>
              <a:lvl8pPr eaLnBrk="0" fontAlgn="base" hangingPunct="0">
                <a:spcBef>
                  <a:spcPct val="0"/>
                </a:spcBef>
                <a:spcAft>
                  <a:spcPct val="0"/>
                </a:spcAft>
                <a:tabLst>
                  <a:tab pos="127000" algn="l"/>
                </a:tabLst>
                <a:defRPr>
                  <a:solidFill>
                    <a:schemeClr val="tx1"/>
                  </a:solidFill>
                  <a:latin typeface="Arial" panose="020B0604020202020204" pitchFamily="34" charset="0"/>
                </a:defRPr>
              </a:lvl8pPr>
              <a:lvl9pPr eaLnBrk="0" fontAlgn="base" hangingPunct="0">
                <a:spcBef>
                  <a:spcPct val="0"/>
                </a:spcBef>
                <a:spcAft>
                  <a:spcPct val="0"/>
                </a:spcAft>
                <a:tabLst>
                  <a:tab pos="127000" algn="l"/>
                </a:tabLst>
                <a:defRPr>
                  <a:solidFill>
                    <a:schemeClr val="tx1"/>
                  </a:solidFill>
                  <a:latin typeface="Arial" panose="020B0604020202020204" pitchFamily="34" charset="0"/>
                </a:defRPr>
              </a:lvl9pPr>
            </a:lstStyle>
            <a:p>
              <a:pPr algn="ctr">
                <a:tabLst/>
              </a:pPr>
              <a:r>
                <a:rPr kumimoji="0" lang="zh-CN" altLang="zh-CN" sz="1800" dirty="0">
                  <a:latin typeface="Times New Roman" pitchFamily="18" charset="0"/>
                  <a:cs typeface="Times New Roman" panose="02020603050405020304" pitchFamily="18" charset="0"/>
                </a:rPr>
                <a:t>其他外部实体：</a:t>
              </a:r>
            </a:p>
            <a:p>
              <a:pPr marL="285750" indent="-285750">
                <a:buFont typeface="Arial" panose="020B0604020202020204" pitchFamily="34" charset="0"/>
                <a:buChar char="•"/>
                <a:tabLst/>
              </a:pPr>
              <a:r>
                <a:rPr kumimoji="0" lang="zh-CN" altLang="zh-CN" sz="1800" dirty="0">
                  <a:latin typeface="Times New Roman" pitchFamily="18" charset="0"/>
                  <a:cs typeface="Times New Roman" panose="02020603050405020304" pitchFamily="18" charset="0"/>
                </a:rPr>
                <a:t>警察</a:t>
              </a:r>
            </a:p>
            <a:p>
              <a:pPr marL="285750" indent="-285750">
                <a:buFont typeface="Arial" panose="020B0604020202020204" pitchFamily="34" charset="0"/>
                <a:buChar char="•"/>
                <a:tabLst/>
              </a:pPr>
              <a:r>
                <a:rPr kumimoji="0" lang="zh-CN" altLang="zh-CN" sz="1800" dirty="0">
                  <a:latin typeface="Times New Roman" pitchFamily="18" charset="0"/>
                  <a:cs typeface="Times New Roman" panose="02020603050405020304" pitchFamily="18" charset="0"/>
                </a:rPr>
                <a:t>消防队</a:t>
              </a:r>
            </a:p>
            <a:p>
              <a:pPr marL="285750" indent="-285750">
                <a:buFont typeface="Arial" panose="020B0604020202020204" pitchFamily="34" charset="0"/>
                <a:buChar char="•"/>
                <a:tabLst/>
              </a:pPr>
              <a:r>
                <a:rPr kumimoji="0" lang="zh-CN" altLang="zh-CN" sz="1800" dirty="0">
                  <a:latin typeface="Times New Roman" pitchFamily="18" charset="0"/>
                  <a:cs typeface="Times New Roman" panose="02020603050405020304" pitchFamily="18" charset="0"/>
                </a:rPr>
                <a:t>其它救护中心的</a:t>
              </a:r>
              <a:r>
                <a:rPr kumimoji="0" lang="en-US" altLang="zh-CN" sz="1800" dirty="0">
                  <a:latin typeface="Times New Roman" pitchFamily="18" charset="0"/>
                  <a:cs typeface="Times New Roman" panose="02020603050405020304" pitchFamily="18" charset="0"/>
                </a:rPr>
                <a:t>C&amp;C</a:t>
              </a:r>
              <a:r>
                <a:rPr kumimoji="0" lang="zh-CN" altLang="en-US" sz="1800" dirty="0">
                  <a:latin typeface="Times New Roman" pitchFamily="18" charset="0"/>
                  <a:cs typeface="Times New Roman" panose="02020603050405020304" pitchFamily="18" charset="0"/>
                </a:rPr>
                <a:t>系统</a:t>
              </a:r>
            </a:p>
            <a:p>
              <a:pPr marL="285750" indent="-285750">
                <a:buFont typeface="Arial" panose="020B0604020202020204" pitchFamily="34" charset="0"/>
                <a:buChar char="•"/>
                <a:tabLst/>
              </a:pPr>
              <a:r>
                <a:rPr kumimoji="0" lang="zh-CN" altLang="en-US" sz="1800" dirty="0">
                  <a:latin typeface="Times New Roman" pitchFamily="18" charset="0"/>
                  <a:cs typeface="Times New Roman" panose="02020603050405020304" pitchFamily="18" charset="0"/>
                </a:rPr>
                <a:t>当地政府等</a:t>
              </a:r>
            </a:p>
          </p:txBody>
        </p:sp>
        <p:sp>
          <p:nvSpPr>
            <p:cNvPr id="14" name="Line 5"/>
            <p:cNvSpPr>
              <a:spLocks noChangeShapeType="1"/>
            </p:cNvSpPr>
            <p:nvPr/>
          </p:nvSpPr>
          <p:spPr bwMode="auto">
            <a:xfrm flipV="1">
              <a:off x="6345" y="9036"/>
              <a:ext cx="917" cy="9"/>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5" name="Text Box 4"/>
            <p:cNvSpPr txBox="1">
              <a:spLocks noChangeArrowheads="1"/>
            </p:cNvSpPr>
            <p:nvPr/>
          </p:nvSpPr>
          <p:spPr bwMode="auto">
            <a:xfrm>
              <a:off x="4134" y="7865"/>
              <a:ext cx="2211" cy="17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eaLnBrk="0" hangingPunct="0"/>
              <a:endParaRPr kumimoji="0" lang="en-US" altLang="zh-CN" sz="1800" dirty="0" smtClean="0">
                <a:cs typeface="Times New Roman" panose="02020603050405020304" pitchFamily="18" charset="0"/>
              </a:endParaRPr>
            </a:p>
            <a:p>
              <a:pPr algn="ctr" eaLnBrk="0" hangingPunct="0"/>
              <a:endParaRPr kumimoji="0" lang="en-US" altLang="zh-CN" sz="1800" dirty="0">
                <a:cs typeface="Times New Roman" panose="02020603050405020304" pitchFamily="18" charset="0"/>
              </a:endParaRPr>
            </a:p>
            <a:p>
              <a:pPr algn="ctr" eaLnBrk="0" hangingPunct="0"/>
              <a:r>
                <a:rPr kumimoji="0" lang="en-US" altLang="zh-CN" sz="2800" dirty="0" smtClean="0">
                  <a:cs typeface="Times New Roman" panose="02020603050405020304" pitchFamily="18" charset="0"/>
                </a:rPr>
                <a:t>C&amp;C</a:t>
              </a:r>
              <a:r>
                <a:rPr kumimoji="0" lang="zh-CN" altLang="en-US" sz="2800" dirty="0">
                  <a:cs typeface="Times New Roman" panose="02020603050405020304" pitchFamily="18" charset="0"/>
                </a:rPr>
                <a:t>系统</a:t>
              </a:r>
            </a:p>
          </p:txBody>
        </p:sp>
        <p:sp>
          <p:nvSpPr>
            <p:cNvPr id="16" name="Line 3"/>
            <p:cNvSpPr>
              <a:spLocks noChangeShapeType="1"/>
            </p:cNvSpPr>
            <p:nvPr/>
          </p:nvSpPr>
          <p:spPr bwMode="auto">
            <a:xfrm>
              <a:off x="5101" y="9567"/>
              <a:ext cx="0" cy="40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7" name="AutoShape 2"/>
            <p:cNvSpPr>
              <a:spLocks noChangeArrowheads="1"/>
            </p:cNvSpPr>
            <p:nvPr/>
          </p:nvSpPr>
          <p:spPr bwMode="auto">
            <a:xfrm>
              <a:off x="2272" y="7703"/>
              <a:ext cx="1608" cy="483"/>
            </a:xfrm>
            <a:prstGeom prst="wedgeRoundRectCallout">
              <a:avLst>
                <a:gd name="adj1" fmla="val 61319"/>
                <a:gd name="adj2" fmla="val 66977"/>
                <a:gd name="adj3" fmla="val 16667"/>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800" dirty="0">
                  <a:cs typeface="Times New Roman" panose="02020603050405020304" pitchFamily="18" charset="0"/>
                </a:rPr>
                <a:t>C&amp;C</a:t>
              </a:r>
              <a:r>
                <a:rPr kumimoji="0" lang="zh-CN" altLang="en-US" sz="1800" dirty="0">
                  <a:cs typeface="Times New Roman" panose="02020603050405020304" pitchFamily="18" charset="0"/>
                </a:rPr>
                <a:t>的边界</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a:spLocks noChangeArrowheads="1"/>
            </p:cNvSpPr>
            <p:nvPr/>
          </p:nvSpPr>
          <p:spPr bwMode="auto">
            <a:xfrm>
              <a:off x="2124" y="8723"/>
              <a:ext cx="1005" cy="322"/>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救护车</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pSp>
      <p:sp>
        <p:nvSpPr>
          <p:cNvPr id="19" name="笑脸 18"/>
          <p:cNvSpPr/>
          <p:nvPr/>
        </p:nvSpPr>
        <p:spPr bwMode="auto">
          <a:xfrm>
            <a:off x="7080092" y="2705023"/>
            <a:ext cx="477155" cy="404731"/>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矩形 30"/>
          <p:cNvSpPr/>
          <p:nvPr/>
        </p:nvSpPr>
        <p:spPr>
          <a:xfrm>
            <a:off x="6973416" y="2314375"/>
            <a:ext cx="877163" cy="369332"/>
          </a:xfrm>
          <a:prstGeom prst="rect">
            <a:avLst/>
          </a:prstGeom>
        </p:spPr>
        <p:txBody>
          <a:bodyPr wrap="none">
            <a:spAutoFit/>
          </a:bodyPr>
          <a:lstStyle/>
          <a:p>
            <a:pPr algn="ctr" eaLnBrk="0" hangingPunct="0"/>
            <a:r>
              <a:rPr kumimoji="0" lang="zh-CN" altLang="zh-CN" sz="1800" dirty="0">
                <a:cs typeface="Times New Roman" panose="02020603050405020304" pitchFamily="18" charset="0"/>
              </a:rPr>
              <a:t>呼叫者</a:t>
            </a:r>
          </a:p>
        </p:txBody>
      </p:sp>
      <p:sp>
        <p:nvSpPr>
          <p:cNvPr id="21" name="Rectangle 17"/>
          <p:cNvSpPr>
            <a:spLocks noChangeArrowheads="1"/>
          </p:cNvSpPr>
          <p:nvPr/>
        </p:nvSpPr>
        <p:spPr bwMode="auto">
          <a:xfrm>
            <a:off x="4557829" y="4273005"/>
            <a:ext cx="1204782" cy="4825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3.</a:t>
            </a:r>
            <a:r>
              <a:rPr kumimoji="0" lang="zh-CN" altLang="en-US" sz="1600" dirty="0">
                <a:cs typeface="Times New Roman" panose="02020603050405020304" pitchFamily="18" charset="0"/>
              </a:rPr>
              <a:t>归档记录</a:t>
            </a:r>
          </a:p>
        </p:txBody>
      </p:sp>
      <p:sp>
        <p:nvSpPr>
          <p:cNvPr id="22" name="Rectangle 16"/>
          <p:cNvSpPr>
            <a:spLocks noChangeArrowheads="1"/>
          </p:cNvSpPr>
          <p:nvPr/>
        </p:nvSpPr>
        <p:spPr bwMode="auto">
          <a:xfrm>
            <a:off x="4557829" y="2665622"/>
            <a:ext cx="1204782" cy="43830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1.</a:t>
            </a:r>
            <a:r>
              <a:rPr kumimoji="0" lang="zh-CN" altLang="en-US" sz="1600" dirty="0">
                <a:cs typeface="Times New Roman" panose="02020603050405020304" pitchFamily="18" charset="0"/>
              </a:rPr>
              <a:t>处理呼叫</a:t>
            </a:r>
          </a:p>
        </p:txBody>
      </p:sp>
      <p:sp>
        <p:nvSpPr>
          <p:cNvPr id="23" name="Rectangle 12"/>
          <p:cNvSpPr>
            <a:spLocks noChangeArrowheads="1"/>
          </p:cNvSpPr>
          <p:nvPr/>
        </p:nvSpPr>
        <p:spPr bwMode="auto">
          <a:xfrm>
            <a:off x="3452319" y="3662695"/>
            <a:ext cx="1405579" cy="4825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2.</a:t>
            </a:r>
            <a:r>
              <a:rPr kumimoji="0" lang="zh-CN" altLang="en-US" sz="1600" dirty="0">
                <a:cs typeface="Times New Roman" panose="02020603050405020304" pitchFamily="18" charset="0"/>
              </a:rPr>
              <a:t>安排救护车</a:t>
            </a:r>
          </a:p>
        </p:txBody>
      </p:sp>
    </p:spTree>
    <p:extLst>
      <p:ext uri="{BB962C8B-B14F-4D97-AF65-F5344CB8AC3E}">
        <p14:creationId xmlns:p14="http://schemas.microsoft.com/office/powerpoint/2010/main" val="90735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9.2.2 </a:t>
            </a:r>
            <a:r>
              <a:rPr lang="zh-CN" altLang="en-US" dirty="0" smtClean="0"/>
              <a:t>数据流图表达</a:t>
            </a:r>
            <a:endParaRPr lang="zh-CN" altLang="en-US" dirty="0"/>
          </a:p>
        </p:txBody>
      </p:sp>
      <p:sp>
        <p:nvSpPr>
          <p:cNvPr id="4" name="矩形 3"/>
          <p:cNvSpPr/>
          <p:nvPr/>
        </p:nvSpPr>
        <p:spPr>
          <a:xfrm>
            <a:off x="953872" y="4438337"/>
            <a:ext cx="8190128" cy="1754326"/>
          </a:xfrm>
          <a:prstGeom prst="rect">
            <a:avLst/>
          </a:prstGeom>
        </p:spPr>
        <p:txBody>
          <a:bodyPr wrap="square">
            <a:spAutoFit/>
          </a:bodyPr>
          <a:lstStyle/>
          <a:p>
            <a:r>
              <a:rPr lang="en-US" sz="2000" dirty="0" smtClean="0"/>
              <a:t>C&amp;C</a:t>
            </a:r>
            <a:r>
              <a:rPr lang="zh-CN" altLang="en-US" sz="2000" dirty="0" smtClean="0"/>
              <a:t>系统外的外部实体没有变化，其内部的功能被细化为：</a:t>
            </a:r>
            <a:endParaRPr lang="en-US" altLang="zh-CN" sz="2000" dirty="0" smtClean="0"/>
          </a:p>
          <a:p>
            <a:pPr marL="800100" lvl="1" indent="-342900">
              <a:buFont typeface="Arial" panose="020B0604020202020204" pitchFamily="34" charset="0"/>
              <a:buChar char="•"/>
            </a:pPr>
            <a:r>
              <a:rPr lang="en-US" sz="2000" dirty="0" smtClean="0"/>
              <a:t>1.</a:t>
            </a:r>
            <a:r>
              <a:rPr lang="zh-CN" altLang="en-US" sz="2000" dirty="0" smtClean="0"/>
              <a:t>处理呼叫，</a:t>
            </a:r>
            <a:r>
              <a:rPr lang="en-US" sz="2000" dirty="0" smtClean="0"/>
              <a:t>2.</a:t>
            </a:r>
            <a:r>
              <a:rPr lang="zh-CN" altLang="en-US" sz="2000" dirty="0" smtClean="0"/>
              <a:t>安排救护车，</a:t>
            </a:r>
            <a:r>
              <a:rPr lang="en-US" sz="2000" dirty="0" smtClean="0"/>
              <a:t>3.</a:t>
            </a:r>
            <a:r>
              <a:rPr lang="zh-CN" altLang="en-US" sz="2000" dirty="0" smtClean="0"/>
              <a:t>归档记录三个功能。</a:t>
            </a:r>
            <a:endParaRPr lang="en-US" altLang="zh-CN" sz="2000" dirty="0" smtClean="0"/>
          </a:p>
          <a:p>
            <a:pPr marL="800100" lvl="1" indent="-342900">
              <a:buFont typeface="Arial" panose="020B0604020202020204" pitchFamily="34" charset="0"/>
              <a:buChar char="•"/>
            </a:pPr>
            <a:r>
              <a:rPr lang="zh-CN" altLang="en-US" sz="2000" dirty="0" smtClean="0"/>
              <a:t>“当前事故”和“救护车状态”是功能处理过程中的数据</a:t>
            </a:r>
            <a:endParaRPr lang="en-US" altLang="zh-CN" sz="2000" dirty="0" smtClean="0"/>
          </a:p>
          <a:p>
            <a:pPr marL="342900" indent="-342900">
              <a:buFont typeface="Arial" panose="020B0604020202020204" pitchFamily="34" charset="0"/>
              <a:buChar char="•"/>
            </a:pPr>
            <a:endParaRPr lang="en-US" altLang="zh-CN" sz="2000" dirty="0" smtClean="0"/>
          </a:p>
          <a:p>
            <a:pPr marL="342900" indent="-342900">
              <a:buFont typeface="Arial" panose="020B0604020202020204" pitchFamily="34" charset="0"/>
              <a:buChar char="•"/>
            </a:pPr>
            <a:r>
              <a:rPr lang="zh-CN" altLang="en-US" sz="2800" dirty="0" smtClean="0"/>
              <a:t>关注和分析的是：数据如何流动？有哪些数据？</a:t>
            </a:r>
            <a:endParaRPr lang="zh-CN" altLang="en-US" sz="2800" dirty="0"/>
          </a:p>
        </p:txBody>
      </p:sp>
      <p:sp>
        <p:nvSpPr>
          <p:cNvPr id="3" name="Rectangle 20"/>
          <p:cNvSpPr>
            <a:spLocks noChangeArrowheads="1"/>
          </p:cNvSpPr>
          <p:nvPr/>
        </p:nvSpPr>
        <p:spPr bwMode="auto">
          <a:xfrm>
            <a:off x="1143000" y="13155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Group 1"/>
          <p:cNvGrpSpPr>
            <a:grpSpLocks noChangeAspect="1"/>
          </p:cNvGrpSpPr>
          <p:nvPr/>
        </p:nvGrpSpPr>
        <p:grpSpPr bwMode="auto">
          <a:xfrm>
            <a:off x="1225386" y="1476418"/>
            <a:ext cx="7228694" cy="2895263"/>
            <a:chOff x="1923" y="7596"/>
            <a:chExt cx="7236" cy="2898"/>
          </a:xfrm>
        </p:grpSpPr>
        <p:sp>
          <p:nvSpPr>
            <p:cNvPr id="7" name="Text Box 18"/>
            <p:cNvSpPr txBox="1">
              <a:spLocks noChangeArrowheads="1"/>
            </p:cNvSpPr>
            <p:nvPr/>
          </p:nvSpPr>
          <p:spPr bwMode="auto">
            <a:xfrm>
              <a:off x="3129" y="7596"/>
              <a:ext cx="4623" cy="2898"/>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C&amp;C</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8" name="Rectangle 17"/>
            <p:cNvSpPr>
              <a:spLocks noChangeArrowheads="1"/>
            </p:cNvSpPr>
            <p:nvPr/>
          </p:nvSpPr>
          <p:spPr bwMode="auto">
            <a:xfrm>
              <a:off x="6345" y="9689"/>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3.</a:t>
              </a:r>
              <a:r>
                <a:rPr kumimoji="0" lang="zh-CN" altLang="en-US" sz="1600" dirty="0">
                  <a:cs typeface="Times New Roman" panose="02020603050405020304" pitchFamily="18" charset="0"/>
                </a:rPr>
                <a:t>归档记录</a:t>
              </a:r>
            </a:p>
          </p:txBody>
        </p:sp>
        <p:sp>
          <p:nvSpPr>
            <p:cNvPr id="9" name="Rectangle 16"/>
            <p:cNvSpPr>
              <a:spLocks noChangeArrowheads="1"/>
            </p:cNvSpPr>
            <p:nvPr/>
          </p:nvSpPr>
          <p:spPr bwMode="auto">
            <a:xfrm>
              <a:off x="5742" y="7757"/>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1.</a:t>
              </a:r>
              <a:r>
                <a:rPr kumimoji="0" lang="zh-CN" altLang="en-US" sz="1600" dirty="0">
                  <a:cs typeface="Times New Roman" panose="02020603050405020304" pitchFamily="18" charset="0"/>
                </a:rPr>
                <a:t>处理呼叫</a:t>
              </a:r>
            </a:p>
          </p:txBody>
        </p:sp>
        <p:sp>
          <p:nvSpPr>
            <p:cNvPr id="10" name="Rectangle 15"/>
            <p:cNvSpPr>
              <a:spLocks noChangeArrowheads="1"/>
            </p:cNvSpPr>
            <p:nvPr/>
          </p:nvSpPr>
          <p:spPr bwMode="auto">
            <a:xfrm>
              <a:off x="8154" y="7596"/>
              <a:ext cx="1005"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6.</a:t>
              </a:r>
              <a:r>
                <a:rPr kumimoji="0" lang="zh-CN" altLang="en-US" sz="1600" dirty="0">
                  <a:cs typeface="Times New Roman" panose="02020603050405020304" pitchFamily="18" charset="0"/>
                </a:rPr>
                <a:t>呼叫者</a:t>
              </a:r>
            </a:p>
          </p:txBody>
        </p:sp>
        <p:sp>
          <p:nvSpPr>
            <p:cNvPr id="11" name="Line 14"/>
            <p:cNvSpPr>
              <a:spLocks noChangeShapeType="1"/>
            </p:cNvSpPr>
            <p:nvPr/>
          </p:nvSpPr>
          <p:spPr bwMode="auto">
            <a:xfrm flipH="1">
              <a:off x="6948" y="7918"/>
              <a:ext cx="120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2" name="AutoShape 13"/>
            <p:cNvSpPr>
              <a:spLocks noChangeArrowheads="1"/>
            </p:cNvSpPr>
            <p:nvPr/>
          </p:nvSpPr>
          <p:spPr bwMode="auto">
            <a:xfrm>
              <a:off x="5943" y="8723"/>
              <a:ext cx="1206" cy="644"/>
            </a:xfrm>
            <a:prstGeom prst="flowChartPunchedTape">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当前事故</a:t>
              </a:r>
            </a:p>
          </p:txBody>
        </p:sp>
        <p:sp>
          <p:nvSpPr>
            <p:cNvPr id="13" name="Rectangle 12"/>
            <p:cNvSpPr>
              <a:spLocks noChangeArrowheads="1"/>
            </p:cNvSpPr>
            <p:nvPr/>
          </p:nvSpPr>
          <p:spPr bwMode="auto">
            <a:xfrm>
              <a:off x="3330" y="8884"/>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2.</a:t>
              </a:r>
              <a:r>
                <a:rPr kumimoji="0" lang="zh-CN" altLang="en-US" sz="1600" dirty="0">
                  <a:cs typeface="Times New Roman" panose="02020603050405020304" pitchFamily="18" charset="0"/>
                </a:rPr>
                <a:t>安排救护车</a:t>
              </a:r>
            </a:p>
          </p:txBody>
        </p:sp>
        <p:sp>
          <p:nvSpPr>
            <p:cNvPr id="14" name="Rectangle 11"/>
            <p:cNvSpPr>
              <a:spLocks noChangeArrowheads="1"/>
            </p:cNvSpPr>
            <p:nvPr/>
          </p:nvSpPr>
          <p:spPr bwMode="auto">
            <a:xfrm>
              <a:off x="1923" y="8884"/>
              <a:ext cx="1005"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en-US" altLang="zh-CN" sz="1600" dirty="0">
                  <a:cs typeface="Times New Roman" panose="02020603050405020304" pitchFamily="18" charset="0"/>
                </a:rPr>
                <a:t>4.</a:t>
              </a:r>
              <a:r>
                <a:rPr kumimoji="0" lang="zh-CN" altLang="en-US" sz="1600" dirty="0">
                  <a:cs typeface="Times New Roman" panose="02020603050405020304" pitchFamily="18" charset="0"/>
                </a:rPr>
                <a:t>救护车</a:t>
              </a:r>
            </a:p>
          </p:txBody>
        </p:sp>
        <p:sp>
          <p:nvSpPr>
            <p:cNvPr id="15" name="AutoShape 10"/>
            <p:cNvSpPr>
              <a:spLocks noChangeArrowheads="1"/>
            </p:cNvSpPr>
            <p:nvPr/>
          </p:nvSpPr>
          <p:spPr bwMode="auto">
            <a:xfrm>
              <a:off x="4737" y="9689"/>
              <a:ext cx="1206" cy="644"/>
            </a:xfrm>
            <a:prstGeom prst="flowChartPunchedTape">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救护车状态</a:t>
              </a:r>
            </a:p>
          </p:txBody>
        </p:sp>
        <p:sp>
          <p:nvSpPr>
            <p:cNvPr id="16" name="Line 9"/>
            <p:cNvSpPr>
              <a:spLocks noChangeShapeType="1"/>
            </p:cNvSpPr>
            <p:nvPr/>
          </p:nvSpPr>
          <p:spPr bwMode="auto">
            <a:xfrm>
              <a:off x="6345" y="8401"/>
              <a:ext cx="1"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Line 8"/>
            <p:cNvSpPr>
              <a:spLocks noChangeShapeType="1"/>
            </p:cNvSpPr>
            <p:nvPr/>
          </p:nvSpPr>
          <p:spPr bwMode="auto">
            <a:xfrm>
              <a:off x="6747" y="9206"/>
              <a:ext cx="1" cy="483"/>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Rectangle 7"/>
            <p:cNvSpPr>
              <a:spLocks noChangeArrowheads="1"/>
            </p:cNvSpPr>
            <p:nvPr/>
          </p:nvSpPr>
          <p:spPr bwMode="auto">
            <a:xfrm>
              <a:off x="8154" y="9689"/>
              <a:ext cx="1005"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5.</a:t>
              </a:r>
              <a:r>
                <a:rPr kumimoji="0" lang="zh-CN" altLang="en-US" sz="1600" dirty="0">
                  <a:cs typeface="Times New Roman" panose="02020603050405020304" pitchFamily="18" charset="0"/>
                </a:rPr>
                <a:t>档案</a:t>
              </a:r>
            </a:p>
          </p:txBody>
        </p:sp>
        <p:sp>
          <p:nvSpPr>
            <p:cNvPr id="19" name="Line 6"/>
            <p:cNvSpPr>
              <a:spLocks noChangeShapeType="1"/>
            </p:cNvSpPr>
            <p:nvPr/>
          </p:nvSpPr>
          <p:spPr bwMode="auto">
            <a:xfrm>
              <a:off x="7551" y="9850"/>
              <a:ext cx="60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Line 5"/>
            <p:cNvSpPr>
              <a:spLocks noChangeShapeType="1"/>
            </p:cNvSpPr>
            <p:nvPr/>
          </p:nvSpPr>
          <p:spPr bwMode="auto">
            <a:xfrm flipH="1">
              <a:off x="4737" y="9045"/>
              <a:ext cx="120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4"/>
            <p:cNvSpPr>
              <a:spLocks noChangeShapeType="1"/>
            </p:cNvSpPr>
            <p:nvPr/>
          </p:nvSpPr>
          <p:spPr bwMode="auto">
            <a:xfrm flipH="1">
              <a:off x="2928" y="9045"/>
              <a:ext cx="402"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Line 3"/>
            <p:cNvSpPr>
              <a:spLocks noChangeShapeType="1"/>
            </p:cNvSpPr>
            <p:nvPr/>
          </p:nvSpPr>
          <p:spPr bwMode="auto">
            <a:xfrm flipV="1">
              <a:off x="5943" y="10011"/>
              <a:ext cx="40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Freeform 2"/>
            <p:cNvSpPr>
              <a:spLocks/>
            </p:cNvSpPr>
            <p:nvPr/>
          </p:nvSpPr>
          <p:spPr bwMode="auto">
            <a:xfrm>
              <a:off x="3933" y="9367"/>
              <a:ext cx="804" cy="644"/>
            </a:xfrm>
            <a:custGeom>
              <a:avLst/>
              <a:gdLst>
                <a:gd name="T0" fmla="*/ 0 w 804"/>
                <a:gd name="T1" fmla="*/ 0 h 644"/>
                <a:gd name="T2" fmla="*/ 0 w 804"/>
                <a:gd name="T3" fmla="*/ 644 h 644"/>
                <a:gd name="T4" fmla="*/ 804 w 804"/>
                <a:gd name="T5" fmla="*/ 644 h 644"/>
              </a:gdLst>
              <a:ahLst/>
              <a:cxnLst>
                <a:cxn ang="0">
                  <a:pos x="T0" y="T1"/>
                </a:cxn>
                <a:cxn ang="0">
                  <a:pos x="T2" y="T3"/>
                </a:cxn>
                <a:cxn ang="0">
                  <a:pos x="T4" y="T5"/>
                </a:cxn>
              </a:cxnLst>
              <a:rect l="0" t="0" r="r" b="b"/>
              <a:pathLst>
                <a:path w="804" h="644">
                  <a:moveTo>
                    <a:pt x="0" y="0"/>
                  </a:moveTo>
                  <a:lnTo>
                    <a:pt x="0" y="644"/>
                  </a:lnTo>
                  <a:lnTo>
                    <a:pt x="804" y="644"/>
                  </a:lnTo>
                </a:path>
              </a:pathLst>
            </a:custGeom>
            <a:noFill/>
            <a:ln w="9525">
              <a:solidFill>
                <a:srgbClr val="000000"/>
              </a:solidFill>
              <a:round/>
              <a:headEnd type="triangle" w="med" len="me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数据流的第二层</a:t>
            </a:r>
            <a:endParaRPr lang="zh-CN" altLang="en-US" dirty="0"/>
          </a:p>
        </p:txBody>
      </p:sp>
      <p:sp>
        <p:nvSpPr>
          <p:cNvPr id="3" name="Rectangle 39"/>
          <p:cNvSpPr>
            <a:spLocks noChangeArrowheads="1"/>
          </p:cNvSpPr>
          <p:nvPr/>
        </p:nvSpPr>
        <p:spPr bwMode="auto">
          <a:xfrm>
            <a:off x="948389" y="1217813"/>
            <a:ext cx="129446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4" name="Group 1"/>
          <p:cNvGrpSpPr>
            <a:grpSpLocks noChangeAspect="1"/>
          </p:cNvGrpSpPr>
          <p:nvPr/>
        </p:nvGrpSpPr>
        <p:grpSpPr bwMode="auto">
          <a:xfrm>
            <a:off x="1021976" y="1342371"/>
            <a:ext cx="6866052" cy="4776032"/>
            <a:chOff x="2325" y="7435"/>
            <a:chExt cx="7638" cy="5313"/>
          </a:xfrm>
        </p:grpSpPr>
        <p:sp>
          <p:nvSpPr>
            <p:cNvPr id="6" name="Rectangle 37"/>
            <p:cNvSpPr>
              <a:spLocks noChangeArrowheads="1"/>
            </p:cNvSpPr>
            <p:nvPr/>
          </p:nvSpPr>
          <p:spPr bwMode="auto">
            <a:xfrm>
              <a:off x="2325" y="9528"/>
              <a:ext cx="3015" cy="1771"/>
            </a:xfrm>
            <a:prstGeom prst="rect">
              <a:avLst/>
            </a:prstGeom>
            <a:noFill/>
            <a:ln w="9525">
              <a:solidFill>
                <a:srgbClr val="000000"/>
              </a:solidFill>
              <a:prstDash val="dash"/>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1" dirty="0">
                  <a:cs typeface="Times New Roman" panose="02020603050405020304" pitchFamily="18" charset="0"/>
                </a:rPr>
                <a:t>2.</a:t>
              </a:r>
              <a:r>
                <a:rPr kumimoji="0" lang="zh-CN" altLang="en-US" sz="1600" b="1" dirty="0">
                  <a:cs typeface="Times New Roman" panose="02020603050405020304" pitchFamily="18" charset="0"/>
                </a:rPr>
                <a:t>安排救护车</a:t>
              </a:r>
            </a:p>
          </p:txBody>
        </p:sp>
        <p:sp>
          <p:nvSpPr>
            <p:cNvPr id="7" name="Rectangle 36"/>
            <p:cNvSpPr>
              <a:spLocks noChangeArrowheads="1"/>
            </p:cNvSpPr>
            <p:nvPr/>
          </p:nvSpPr>
          <p:spPr bwMode="auto">
            <a:xfrm>
              <a:off x="3732" y="7435"/>
              <a:ext cx="4221" cy="1771"/>
            </a:xfrm>
            <a:prstGeom prst="rect">
              <a:avLst/>
            </a:prstGeom>
            <a:noFill/>
            <a:ln w="9525">
              <a:solidFill>
                <a:srgbClr val="000000"/>
              </a:solidFill>
              <a:prstDash val="dash"/>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1.</a:t>
              </a:r>
              <a:r>
                <a:rPr kumimoji="0" lang="zh-CN" altLang="en-US" sz="1600" b="1" dirty="0">
                  <a:cs typeface="Times New Roman" panose="02020603050405020304" pitchFamily="18" charset="0"/>
                </a:rPr>
                <a:t>处理呼叫</a:t>
              </a:r>
            </a:p>
          </p:txBody>
        </p:sp>
        <p:sp>
          <p:nvSpPr>
            <p:cNvPr id="8" name="Rectangle 35"/>
            <p:cNvSpPr>
              <a:spLocks noChangeArrowheads="1"/>
            </p:cNvSpPr>
            <p:nvPr/>
          </p:nvSpPr>
          <p:spPr bwMode="auto">
            <a:xfrm>
              <a:off x="5943" y="10172"/>
              <a:ext cx="3819" cy="966"/>
            </a:xfrm>
            <a:prstGeom prst="rect">
              <a:avLst/>
            </a:prstGeom>
            <a:noFill/>
            <a:ln w="9525">
              <a:solidFill>
                <a:srgbClr val="000000"/>
              </a:solidFill>
              <a:prstDash val="dash"/>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r" eaLnBrk="0" hangingPunct="0"/>
              <a:r>
                <a:rPr kumimoji="0" lang="en-US" altLang="zh-CN" sz="1600" b="1" dirty="0">
                  <a:cs typeface="Times New Roman" panose="02020603050405020304" pitchFamily="18" charset="0"/>
                </a:rPr>
                <a:t>3.</a:t>
              </a:r>
              <a:r>
                <a:rPr kumimoji="0" lang="zh-CN" altLang="en-US" sz="1600" b="1" dirty="0">
                  <a:cs typeface="Times New Roman" panose="02020603050405020304" pitchFamily="18" charset="0"/>
                </a:rPr>
                <a:t>归档纪录</a:t>
              </a:r>
            </a:p>
          </p:txBody>
        </p:sp>
        <p:sp>
          <p:nvSpPr>
            <p:cNvPr id="9" name="Rectangle 34"/>
            <p:cNvSpPr>
              <a:spLocks noChangeArrowheads="1"/>
            </p:cNvSpPr>
            <p:nvPr/>
          </p:nvSpPr>
          <p:spPr bwMode="auto">
            <a:xfrm>
              <a:off x="8154" y="7757"/>
              <a:ext cx="1097"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6.</a:t>
              </a:r>
              <a:r>
                <a:rPr kumimoji="0" lang="zh-CN" altLang="en-US" sz="1600" b="1" dirty="0">
                  <a:cs typeface="Times New Roman" panose="02020603050405020304" pitchFamily="18" charset="0"/>
                </a:rPr>
                <a:t>呼叫者</a:t>
              </a:r>
            </a:p>
          </p:txBody>
        </p:sp>
        <p:sp>
          <p:nvSpPr>
            <p:cNvPr id="10" name="Line 33"/>
            <p:cNvSpPr>
              <a:spLocks noChangeShapeType="1"/>
            </p:cNvSpPr>
            <p:nvPr/>
          </p:nvSpPr>
          <p:spPr bwMode="auto">
            <a:xfrm flipH="1">
              <a:off x="6345" y="7918"/>
              <a:ext cx="1809"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 name="AutoShape 32"/>
            <p:cNvSpPr>
              <a:spLocks noChangeArrowheads="1"/>
            </p:cNvSpPr>
            <p:nvPr/>
          </p:nvSpPr>
          <p:spPr bwMode="auto">
            <a:xfrm>
              <a:off x="5742" y="9367"/>
              <a:ext cx="1206" cy="644"/>
            </a:xfrm>
            <a:prstGeom prst="flowChartPunchedTape">
              <a:avLst/>
            </a:prstGeom>
            <a:gradFill rotWithShape="0">
              <a:gsLst>
                <a:gs pos="0">
                  <a:srgbClr val="FFFFFF">
                    <a:gamma/>
                    <a:shade val="46275"/>
                    <a:invGamma/>
                  </a:srgbClr>
                </a:gs>
                <a:gs pos="100000">
                  <a:srgbClr val="FFFFFF"/>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当前事故</a:t>
              </a:r>
            </a:p>
          </p:txBody>
        </p:sp>
        <p:sp>
          <p:nvSpPr>
            <p:cNvPr id="12" name="Rectangle 31"/>
            <p:cNvSpPr>
              <a:spLocks noChangeArrowheads="1"/>
            </p:cNvSpPr>
            <p:nvPr/>
          </p:nvSpPr>
          <p:spPr bwMode="auto">
            <a:xfrm>
              <a:off x="2526" y="12265"/>
              <a:ext cx="1145"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4.</a:t>
              </a:r>
              <a:r>
                <a:rPr kumimoji="0" lang="zh-CN" altLang="en-US" sz="1600" b="1" dirty="0">
                  <a:cs typeface="Times New Roman" panose="02020603050405020304" pitchFamily="18" charset="0"/>
                </a:rPr>
                <a:t>救护车</a:t>
              </a:r>
            </a:p>
          </p:txBody>
        </p:sp>
        <p:sp>
          <p:nvSpPr>
            <p:cNvPr id="13" name="AutoShape 30"/>
            <p:cNvSpPr>
              <a:spLocks noChangeArrowheads="1"/>
            </p:cNvSpPr>
            <p:nvPr/>
          </p:nvSpPr>
          <p:spPr bwMode="auto">
            <a:xfrm>
              <a:off x="5139" y="11299"/>
              <a:ext cx="1206" cy="644"/>
            </a:xfrm>
            <a:prstGeom prst="flowChartPunchedTape">
              <a:avLst/>
            </a:prstGeom>
            <a:gradFill rotWithShape="0">
              <a:gsLst>
                <a:gs pos="0">
                  <a:srgbClr val="FFFFFF">
                    <a:gamma/>
                    <a:shade val="46275"/>
                    <a:invGamma/>
                  </a:srgbClr>
                </a:gs>
                <a:gs pos="100000">
                  <a:srgbClr val="FFFFFF"/>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救护车状态</a:t>
              </a:r>
            </a:p>
          </p:txBody>
        </p:sp>
        <p:sp>
          <p:nvSpPr>
            <p:cNvPr id="14" name="Line 29"/>
            <p:cNvSpPr>
              <a:spLocks noChangeShapeType="1"/>
            </p:cNvSpPr>
            <p:nvPr/>
          </p:nvSpPr>
          <p:spPr bwMode="auto">
            <a:xfrm>
              <a:off x="5943" y="9045"/>
              <a:ext cx="1" cy="483"/>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Line 28"/>
            <p:cNvSpPr>
              <a:spLocks noChangeShapeType="1"/>
            </p:cNvSpPr>
            <p:nvPr/>
          </p:nvSpPr>
          <p:spPr bwMode="auto">
            <a:xfrm>
              <a:off x="6546" y="9850"/>
              <a:ext cx="1" cy="64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Rectangle 27"/>
            <p:cNvSpPr>
              <a:spLocks noChangeArrowheads="1"/>
            </p:cNvSpPr>
            <p:nvPr/>
          </p:nvSpPr>
          <p:spPr bwMode="auto">
            <a:xfrm>
              <a:off x="8556" y="12265"/>
              <a:ext cx="1005"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5.</a:t>
              </a:r>
              <a:r>
                <a:rPr kumimoji="0" lang="zh-CN" altLang="en-US" sz="1600" b="1" dirty="0">
                  <a:cs typeface="Times New Roman" panose="02020603050405020304" pitchFamily="18" charset="0"/>
                </a:rPr>
                <a:t>档案</a:t>
              </a:r>
            </a:p>
          </p:txBody>
        </p:sp>
        <p:sp>
          <p:nvSpPr>
            <p:cNvPr id="17" name="Line 26"/>
            <p:cNvSpPr>
              <a:spLocks noChangeShapeType="1"/>
            </p:cNvSpPr>
            <p:nvPr/>
          </p:nvSpPr>
          <p:spPr bwMode="auto">
            <a:xfrm flipV="1">
              <a:off x="6345" y="10977"/>
              <a:ext cx="2211"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Line 25"/>
            <p:cNvSpPr>
              <a:spLocks noChangeShapeType="1"/>
            </p:cNvSpPr>
            <p:nvPr/>
          </p:nvSpPr>
          <p:spPr bwMode="auto">
            <a:xfrm flipH="1">
              <a:off x="5139" y="9850"/>
              <a:ext cx="603"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Line 24"/>
            <p:cNvSpPr>
              <a:spLocks noChangeShapeType="1"/>
            </p:cNvSpPr>
            <p:nvPr/>
          </p:nvSpPr>
          <p:spPr bwMode="auto">
            <a:xfrm flipH="1">
              <a:off x="3129" y="10977"/>
              <a:ext cx="1" cy="128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Line 23"/>
            <p:cNvSpPr>
              <a:spLocks noChangeShapeType="1"/>
            </p:cNvSpPr>
            <p:nvPr/>
          </p:nvSpPr>
          <p:spPr bwMode="auto">
            <a:xfrm flipV="1">
              <a:off x="6345" y="10977"/>
              <a:ext cx="603"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Rectangle 22"/>
            <p:cNvSpPr>
              <a:spLocks noChangeArrowheads="1"/>
            </p:cNvSpPr>
            <p:nvPr/>
          </p:nvSpPr>
          <p:spPr bwMode="auto">
            <a:xfrm>
              <a:off x="5340" y="7596"/>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1.1</a:t>
              </a:r>
              <a:r>
                <a:rPr kumimoji="0" lang="zh-CN" altLang="en-US" sz="1400" b="0" i="0" u="none" strike="noStrike" cap="none" normalizeH="0" baseline="0" dirty="0" smtClean="0">
                  <a:ln>
                    <a:noFill/>
                  </a:ln>
                  <a:solidFill>
                    <a:schemeClr val="tx1"/>
                  </a:solidFill>
                  <a:effectLst/>
                  <a:cs typeface="Times New Roman" panose="02020603050405020304" pitchFamily="18" charset="0"/>
                </a:rPr>
                <a:t>与呼叫者通信</a:t>
              </a:r>
              <a:endParaRPr kumimoji="0" lang="zh-CN"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21"/>
            <p:cNvSpPr>
              <a:spLocks noChangeArrowheads="1"/>
            </p:cNvSpPr>
            <p:nvPr/>
          </p:nvSpPr>
          <p:spPr bwMode="auto">
            <a:xfrm>
              <a:off x="3933" y="8079"/>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1.2.</a:t>
              </a:r>
              <a:r>
                <a:rPr kumimoji="0" lang="zh-CN" altLang="en-US" sz="1400" dirty="0">
                  <a:cs typeface="Times New Roman" panose="02020603050405020304" pitchFamily="18" charset="0"/>
                </a:rPr>
                <a:t>获得事故信息</a:t>
              </a:r>
            </a:p>
          </p:txBody>
        </p:sp>
        <p:sp>
          <p:nvSpPr>
            <p:cNvPr id="23" name="Rectangle 20"/>
            <p:cNvSpPr>
              <a:spLocks noChangeArrowheads="1"/>
            </p:cNvSpPr>
            <p:nvPr/>
          </p:nvSpPr>
          <p:spPr bwMode="auto">
            <a:xfrm>
              <a:off x="5139" y="8401"/>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1.4</a:t>
              </a:r>
              <a:r>
                <a:rPr kumimoji="0" lang="zh-CN" altLang="en-US" sz="1400" dirty="0">
                  <a:cs typeface="Times New Roman" panose="02020603050405020304" pitchFamily="18" charset="0"/>
                </a:rPr>
                <a:t>分析事故</a:t>
              </a:r>
            </a:p>
          </p:txBody>
        </p:sp>
        <p:sp>
          <p:nvSpPr>
            <p:cNvPr id="24" name="Rectangle 19"/>
            <p:cNvSpPr>
              <a:spLocks noChangeArrowheads="1"/>
            </p:cNvSpPr>
            <p:nvPr/>
          </p:nvSpPr>
          <p:spPr bwMode="auto">
            <a:xfrm>
              <a:off x="6747" y="8240"/>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400" dirty="0">
                  <a:latin typeface="Times New Roman" pitchFamily="18" charset="0"/>
                  <a:cs typeface="Times New Roman" panose="02020603050405020304" pitchFamily="18" charset="0"/>
                </a:rPr>
                <a:t>1.3</a:t>
              </a:r>
              <a:r>
                <a:rPr kumimoji="0" lang="zh-CN" altLang="en-US" sz="1400" dirty="0">
                  <a:latin typeface="Times New Roman" pitchFamily="18" charset="0"/>
                  <a:cs typeface="Times New Roman" panose="02020603050405020304" pitchFamily="18" charset="0"/>
                </a:rPr>
                <a:t>在线提供</a:t>
              </a:r>
              <a:r>
                <a:rPr kumimoji="0" lang="zh-CN" altLang="en-US" sz="1400" dirty="0" smtClean="0">
                  <a:latin typeface="Times New Roman" pitchFamily="18" charset="0"/>
                  <a:cs typeface="Times New Roman" panose="02020603050405020304" pitchFamily="18" charset="0"/>
                </a:rPr>
                <a:t>忠告</a:t>
              </a:r>
              <a:endParaRPr kumimoji="0" lang="zh-CN" altLang="en-US" sz="1400" dirty="0">
                <a:latin typeface="Times New Roman" pitchFamily="18" charset="0"/>
                <a:cs typeface="Times New Roman" panose="02020603050405020304" pitchFamily="18" charset="0"/>
              </a:endParaRPr>
            </a:p>
          </p:txBody>
        </p:sp>
        <p:sp>
          <p:nvSpPr>
            <p:cNvPr id="25" name="Line 18"/>
            <p:cNvSpPr>
              <a:spLocks noChangeShapeType="1"/>
            </p:cNvSpPr>
            <p:nvPr/>
          </p:nvSpPr>
          <p:spPr bwMode="auto">
            <a:xfrm>
              <a:off x="6345" y="8079"/>
              <a:ext cx="402" cy="32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Line 17"/>
            <p:cNvSpPr>
              <a:spLocks noChangeShapeType="1"/>
            </p:cNvSpPr>
            <p:nvPr/>
          </p:nvSpPr>
          <p:spPr bwMode="auto">
            <a:xfrm flipV="1">
              <a:off x="6144" y="8723"/>
              <a:ext cx="603"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Line 16"/>
            <p:cNvSpPr>
              <a:spLocks noChangeShapeType="1"/>
            </p:cNvSpPr>
            <p:nvPr/>
          </p:nvSpPr>
          <p:spPr bwMode="auto">
            <a:xfrm flipH="1">
              <a:off x="4737" y="7757"/>
              <a:ext cx="603"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Freeform 15"/>
            <p:cNvSpPr>
              <a:spLocks/>
            </p:cNvSpPr>
            <p:nvPr/>
          </p:nvSpPr>
          <p:spPr bwMode="auto">
            <a:xfrm>
              <a:off x="4737" y="8723"/>
              <a:ext cx="1005" cy="805"/>
            </a:xfrm>
            <a:custGeom>
              <a:avLst/>
              <a:gdLst>
                <a:gd name="T0" fmla="*/ 0 w 1206"/>
                <a:gd name="T1" fmla="*/ 0 h 966"/>
                <a:gd name="T2" fmla="*/ 201 w 1206"/>
                <a:gd name="T3" fmla="*/ 322 h 966"/>
                <a:gd name="T4" fmla="*/ 603 w 1206"/>
                <a:gd name="T5" fmla="*/ 644 h 966"/>
                <a:gd name="T6" fmla="*/ 1206 w 1206"/>
                <a:gd name="T7" fmla="*/ 966 h 966"/>
              </a:gdLst>
              <a:ahLst/>
              <a:cxnLst>
                <a:cxn ang="0">
                  <a:pos x="T0" y="T1"/>
                </a:cxn>
                <a:cxn ang="0">
                  <a:pos x="T2" y="T3"/>
                </a:cxn>
                <a:cxn ang="0">
                  <a:pos x="T4" y="T5"/>
                </a:cxn>
                <a:cxn ang="0">
                  <a:pos x="T6" y="T7"/>
                </a:cxn>
              </a:cxnLst>
              <a:rect l="0" t="0" r="r" b="b"/>
              <a:pathLst>
                <a:path w="1206" h="966">
                  <a:moveTo>
                    <a:pt x="0" y="0"/>
                  </a:moveTo>
                  <a:cubicBezTo>
                    <a:pt x="50" y="107"/>
                    <a:pt x="101" y="215"/>
                    <a:pt x="201" y="322"/>
                  </a:cubicBezTo>
                  <a:cubicBezTo>
                    <a:pt x="301" y="429"/>
                    <a:pt x="436" y="537"/>
                    <a:pt x="603" y="644"/>
                  </a:cubicBezTo>
                  <a:cubicBezTo>
                    <a:pt x="770" y="751"/>
                    <a:pt x="988" y="858"/>
                    <a:pt x="1206" y="966"/>
                  </a:cubicBezTo>
                </a:path>
              </a:pathLst>
            </a:custGeom>
            <a:noFill/>
            <a:ln w="9525">
              <a:solidFill>
                <a:srgbClr val="000000"/>
              </a:solidFill>
              <a:round/>
              <a:headEnd type="triangle" w="med" len="me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Rectangle 14"/>
            <p:cNvSpPr>
              <a:spLocks noChangeArrowheads="1"/>
            </p:cNvSpPr>
            <p:nvPr/>
          </p:nvSpPr>
          <p:spPr bwMode="auto">
            <a:xfrm>
              <a:off x="6144" y="10494"/>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3.1</a:t>
              </a:r>
              <a:r>
                <a:rPr kumimoji="0" lang="zh-CN" altLang="en-US" sz="1400" dirty="0">
                  <a:cs typeface="Times New Roman" panose="02020603050405020304" pitchFamily="18" charset="0"/>
                </a:rPr>
                <a:t>监督事故</a:t>
              </a:r>
            </a:p>
          </p:txBody>
        </p:sp>
        <p:sp>
          <p:nvSpPr>
            <p:cNvPr id="30" name="Rectangle 13"/>
            <p:cNvSpPr>
              <a:spLocks noChangeArrowheads="1"/>
            </p:cNvSpPr>
            <p:nvPr/>
          </p:nvSpPr>
          <p:spPr bwMode="auto">
            <a:xfrm>
              <a:off x="8154" y="10494"/>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3.2</a:t>
              </a:r>
              <a:r>
                <a:rPr kumimoji="0" lang="zh-CN" altLang="en-US" sz="1400" dirty="0">
                  <a:cs typeface="Times New Roman" panose="02020603050405020304" pitchFamily="18" charset="0"/>
                </a:rPr>
                <a:t>数据统计</a:t>
              </a:r>
            </a:p>
          </p:txBody>
        </p:sp>
        <p:sp>
          <p:nvSpPr>
            <p:cNvPr id="31" name="Line 12"/>
            <p:cNvSpPr>
              <a:spLocks noChangeShapeType="1"/>
            </p:cNvSpPr>
            <p:nvPr/>
          </p:nvSpPr>
          <p:spPr bwMode="auto">
            <a:xfrm>
              <a:off x="6747" y="9850"/>
              <a:ext cx="1608" cy="64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Line 11"/>
            <p:cNvSpPr>
              <a:spLocks noChangeShapeType="1"/>
            </p:cNvSpPr>
            <p:nvPr/>
          </p:nvSpPr>
          <p:spPr bwMode="auto">
            <a:xfrm>
              <a:off x="7551" y="10655"/>
              <a:ext cx="60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Rectangle 10"/>
            <p:cNvSpPr>
              <a:spLocks noChangeArrowheads="1"/>
            </p:cNvSpPr>
            <p:nvPr/>
          </p:nvSpPr>
          <p:spPr bwMode="auto">
            <a:xfrm>
              <a:off x="4134" y="9689"/>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400" dirty="0">
                  <a:latin typeface="Times New Roman" pitchFamily="18" charset="0"/>
                  <a:cs typeface="Times New Roman" panose="02020603050405020304" pitchFamily="18" charset="0"/>
                </a:rPr>
                <a:t>2.1</a:t>
              </a:r>
              <a:r>
                <a:rPr kumimoji="0" lang="zh-CN" altLang="en-US" sz="1400" dirty="0">
                  <a:latin typeface="Times New Roman" pitchFamily="18" charset="0"/>
                  <a:cs typeface="Times New Roman" panose="02020603050405020304" pitchFamily="18" charset="0"/>
                </a:rPr>
                <a:t>分配</a:t>
              </a:r>
            </a:p>
            <a:p>
              <a:pPr indent="0"/>
              <a:r>
                <a:rPr kumimoji="0" lang="zh-CN" altLang="en-US" sz="1400" dirty="0">
                  <a:latin typeface="Times New Roman" pitchFamily="18" charset="0"/>
                  <a:cs typeface="Times New Roman" panose="02020603050405020304" pitchFamily="18" charset="0"/>
                </a:rPr>
                <a:t>救护车</a:t>
              </a:r>
            </a:p>
          </p:txBody>
        </p:sp>
        <p:sp>
          <p:nvSpPr>
            <p:cNvPr id="34" name="Rectangle 9"/>
            <p:cNvSpPr>
              <a:spLocks noChangeArrowheads="1"/>
            </p:cNvSpPr>
            <p:nvPr/>
          </p:nvSpPr>
          <p:spPr bwMode="auto">
            <a:xfrm>
              <a:off x="3933" y="10494"/>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400" dirty="0">
                  <a:latin typeface="Times New Roman" pitchFamily="18" charset="0"/>
                  <a:cs typeface="Times New Roman" panose="02020603050405020304" pitchFamily="18" charset="0"/>
                </a:rPr>
                <a:t>2.3</a:t>
              </a:r>
              <a:r>
                <a:rPr kumimoji="0" lang="zh-CN" altLang="en-US" sz="1400" dirty="0">
                  <a:latin typeface="Times New Roman" pitchFamily="18" charset="0"/>
                  <a:cs typeface="Times New Roman" panose="02020603050405020304" pitchFamily="18" charset="0"/>
                </a:rPr>
                <a:t>监督</a:t>
              </a:r>
            </a:p>
            <a:p>
              <a:pPr indent="0"/>
              <a:r>
                <a:rPr kumimoji="0" lang="zh-CN" altLang="en-US" sz="1400" dirty="0">
                  <a:latin typeface="Times New Roman" pitchFamily="18" charset="0"/>
                  <a:cs typeface="Times New Roman" panose="02020603050405020304" pitchFamily="18" charset="0"/>
                </a:rPr>
                <a:t>救护车</a:t>
              </a:r>
            </a:p>
          </p:txBody>
        </p:sp>
        <p:sp>
          <p:nvSpPr>
            <p:cNvPr id="35" name="Rectangle 8"/>
            <p:cNvSpPr>
              <a:spLocks noChangeArrowheads="1"/>
            </p:cNvSpPr>
            <p:nvPr/>
          </p:nvSpPr>
          <p:spPr bwMode="auto">
            <a:xfrm>
              <a:off x="2526" y="10333"/>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2.2</a:t>
              </a:r>
              <a:r>
                <a:rPr kumimoji="0" lang="zh-CN" altLang="en-US" sz="1400" dirty="0">
                  <a:cs typeface="Times New Roman" panose="02020603050405020304" pitchFamily="18" charset="0"/>
                </a:rPr>
                <a:t>与救护车通信</a:t>
              </a:r>
            </a:p>
          </p:txBody>
        </p:sp>
        <p:sp>
          <p:nvSpPr>
            <p:cNvPr id="36" name="Freeform 7"/>
            <p:cNvSpPr>
              <a:spLocks/>
            </p:cNvSpPr>
            <p:nvPr/>
          </p:nvSpPr>
          <p:spPr bwMode="auto">
            <a:xfrm>
              <a:off x="3129" y="9984"/>
              <a:ext cx="1005" cy="349"/>
            </a:xfrm>
            <a:custGeom>
              <a:avLst/>
              <a:gdLst>
                <a:gd name="T0" fmla="*/ 1005 w 1005"/>
                <a:gd name="T1" fmla="*/ 27 h 349"/>
                <a:gd name="T2" fmla="*/ 603 w 1005"/>
                <a:gd name="T3" fmla="*/ 27 h 349"/>
                <a:gd name="T4" fmla="*/ 201 w 1005"/>
                <a:gd name="T5" fmla="*/ 188 h 349"/>
                <a:gd name="T6" fmla="*/ 0 w 1005"/>
                <a:gd name="T7" fmla="*/ 349 h 349"/>
              </a:gdLst>
              <a:ahLst/>
              <a:cxnLst>
                <a:cxn ang="0">
                  <a:pos x="T0" y="T1"/>
                </a:cxn>
                <a:cxn ang="0">
                  <a:pos x="T2" y="T3"/>
                </a:cxn>
                <a:cxn ang="0">
                  <a:pos x="T4" y="T5"/>
                </a:cxn>
                <a:cxn ang="0">
                  <a:pos x="T6" y="T7"/>
                </a:cxn>
              </a:cxnLst>
              <a:rect l="0" t="0" r="r" b="b"/>
              <a:pathLst>
                <a:path w="1005" h="349">
                  <a:moveTo>
                    <a:pt x="1005" y="27"/>
                  </a:moveTo>
                  <a:cubicBezTo>
                    <a:pt x="871" y="13"/>
                    <a:pt x="737" y="0"/>
                    <a:pt x="603" y="27"/>
                  </a:cubicBezTo>
                  <a:cubicBezTo>
                    <a:pt x="469" y="54"/>
                    <a:pt x="302" y="134"/>
                    <a:pt x="201" y="188"/>
                  </a:cubicBezTo>
                  <a:cubicBezTo>
                    <a:pt x="100" y="242"/>
                    <a:pt x="50" y="295"/>
                    <a:pt x="0" y="349"/>
                  </a:cubicBez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Line 6"/>
            <p:cNvSpPr>
              <a:spLocks noChangeShapeType="1"/>
            </p:cNvSpPr>
            <p:nvPr/>
          </p:nvSpPr>
          <p:spPr bwMode="auto">
            <a:xfrm>
              <a:off x="3531" y="10655"/>
              <a:ext cx="402"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Line 5"/>
            <p:cNvSpPr>
              <a:spLocks noChangeShapeType="1"/>
            </p:cNvSpPr>
            <p:nvPr/>
          </p:nvSpPr>
          <p:spPr bwMode="auto">
            <a:xfrm>
              <a:off x="8958" y="10977"/>
              <a:ext cx="1" cy="1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Text Box 4"/>
            <p:cNvSpPr txBox="1">
              <a:spLocks noChangeArrowheads="1"/>
            </p:cNvSpPr>
            <p:nvPr/>
          </p:nvSpPr>
          <p:spPr bwMode="auto">
            <a:xfrm>
              <a:off x="2325" y="7596"/>
              <a:ext cx="1206"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cs typeface="Times New Roman" panose="02020603050405020304" pitchFamily="18" charset="0"/>
                </a:rPr>
                <a:t>C&amp;C</a:t>
              </a:r>
              <a:r>
                <a:rPr kumimoji="0" lang="zh-CN" altLang="en-US" sz="1600" b="1" i="0" u="none" strike="noStrike" cap="none" normalizeH="0" baseline="0" dirty="0" smtClean="0">
                  <a:ln>
                    <a:noFill/>
                  </a:ln>
                  <a:solidFill>
                    <a:schemeClr val="tx1"/>
                  </a:solidFill>
                  <a:effectLst/>
                  <a:cs typeface="Times New Roman" panose="02020603050405020304" pitchFamily="18" charset="0"/>
                </a:rPr>
                <a:t>系统</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40" name="Freeform 3"/>
            <p:cNvSpPr>
              <a:spLocks/>
            </p:cNvSpPr>
            <p:nvPr/>
          </p:nvSpPr>
          <p:spPr bwMode="auto">
            <a:xfrm>
              <a:off x="4536" y="11138"/>
              <a:ext cx="603" cy="483"/>
            </a:xfrm>
            <a:custGeom>
              <a:avLst/>
              <a:gdLst>
                <a:gd name="T0" fmla="*/ 0 w 603"/>
                <a:gd name="T1" fmla="*/ 0 h 644"/>
                <a:gd name="T2" fmla="*/ 0 w 603"/>
                <a:gd name="T3" fmla="*/ 644 h 644"/>
                <a:gd name="T4" fmla="*/ 603 w 603"/>
                <a:gd name="T5" fmla="*/ 644 h 644"/>
              </a:gdLst>
              <a:ahLst/>
              <a:cxnLst>
                <a:cxn ang="0">
                  <a:pos x="T0" y="T1"/>
                </a:cxn>
                <a:cxn ang="0">
                  <a:pos x="T2" y="T3"/>
                </a:cxn>
                <a:cxn ang="0">
                  <a:pos x="T4" y="T5"/>
                </a:cxn>
              </a:cxnLst>
              <a:rect l="0" t="0" r="r" b="b"/>
              <a:pathLst>
                <a:path w="603" h="644">
                  <a:moveTo>
                    <a:pt x="0" y="0"/>
                  </a:moveTo>
                  <a:lnTo>
                    <a:pt x="0" y="644"/>
                  </a:lnTo>
                  <a:lnTo>
                    <a:pt x="603" y="644"/>
                  </a:lnTo>
                </a:path>
              </a:pathLst>
            </a:custGeom>
            <a:noFill/>
            <a:ln w="9525">
              <a:solidFill>
                <a:srgbClr val="000000"/>
              </a:solidFill>
              <a:round/>
              <a:headEnd type="triangle" w="med" len="me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Rectangle 2"/>
            <p:cNvSpPr>
              <a:spLocks noChangeArrowheads="1"/>
            </p:cNvSpPr>
            <p:nvPr/>
          </p:nvSpPr>
          <p:spPr bwMode="auto">
            <a:xfrm>
              <a:off x="2325" y="7435"/>
              <a:ext cx="7638" cy="4669"/>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42" name="文本框 41"/>
          <p:cNvSpPr txBox="1"/>
          <p:nvPr/>
        </p:nvSpPr>
        <p:spPr>
          <a:xfrm>
            <a:off x="8074665" y="1213369"/>
            <a:ext cx="781111" cy="4840766"/>
          </a:xfrm>
          <a:prstGeom prst="rect">
            <a:avLst/>
          </a:prstGeom>
          <a:noFill/>
        </p:spPr>
        <p:txBody>
          <a:bodyPr vert="wordArtVertRtl" wrap="square" rtlCol="0">
            <a:spAutoFit/>
          </a:bodyPr>
          <a:lstStyle/>
          <a:p>
            <a:r>
              <a:rPr lang="zh-CN" altLang="en-US" sz="1800" dirty="0" smtClean="0"/>
              <a:t>  对内部数据处理流程进一步的细化，直到认为各个子功能说清楚了！</a:t>
            </a:r>
            <a:endParaRPr lang="zh-CN" alt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4622800"/>
          </a:xfrm>
        </p:spPr>
        <p:txBody>
          <a:bodyPr/>
          <a:lstStyle/>
          <a:p>
            <a:r>
              <a:rPr lang="zh-CN" altLang="en-US" sz="2400" dirty="0" smtClean="0"/>
              <a:t>图中用</a:t>
            </a:r>
            <a:r>
              <a:rPr lang="en-US" sz="2400" dirty="0" smtClean="0"/>
              <a:t>     </a:t>
            </a:r>
            <a:r>
              <a:rPr lang="zh-CN" altLang="en-US" sz="2400" dirty="0" smtClean="0"/>
              <a:t>代表数据存储，箭头表示数据流动的方向</a:t>
            </a:r>
            <a:r>
              <a:rPr lang="zh-CN" altLang="en-US" sz="2000" dirty="0" smtClean="0"/>
              <a:t>（双向箭头表示数据可以双向流动）</a:t>
            </a:r>
            <a:r>
              <a:rPr lang="zh-CN" altLang="en-US" sz="2400" dirty="0" smtClean="0"/>
              <a:t>，矩形方框表示对数据的加工过程或任务。</a:t>
            </a:r>
            <a:endParaRPr lang="en-US" altLang="zh-CN" sz="2400" dirty="0" smtClean="0"/>
          </a:p>
          <a:p>
            <a:r>
              <a:rPr lang="zh-CN" altLang="en-US" sz="2400" dirty="0" smtClean="0"/>
              <a:t>这种方法被称为数据流图</a:t>
            </a:r>
            <a:r>
              <a:rPr lang="en-US" sz="2400" dirty="0" smtClean="0"/>
              <a:t>(DFD—Data Flow Diagrams)</a:t>
            </a:r>
            <a:r>
              <a:rPr lang="zh-CN" altLang="en-US" sz="2400" dirty="0" smtClean="0"/>
              <a:t>建模方法。</a:t>
            </a:r>
            <a:endParaRPr lang="en-US" altLang="zh-CN" sz="2400" dirty="0" smtClean="0"/>
          </a:p>
          <a:p>
            <a:r>
              <a:rPr lang="zh-CN" altLang="en-US" sz="2400" dirty="0" smtClean="0"/>
              <a:t>在早期的</a:t>
            </a:r>
            <a:r>
              <a:rPr lang="en-US" altLang="en-US" sz="2400" dirty="0" smtClean="0"/>
              <a:t>DFD</a:t>
            </a:r>
            <a:r>
              <a:rPr lang="zh-CN" altLang="en-US" sz="2400" dirty="0" smtClean="0"/>
              <a:t>定义中</a:t>
            </a:r>
            <a:r>
              <a:rPr lang="zh-CN" altLang="en-US" sz="2400" dirty="0"/>
              <a:t>，通常：</a:t>
            </a:r>
            <a:endParaRPr lang="zh-CN" altLang="en-US" sz="2400" dirty="0" smtClean="0"/>
          </a:p>
          <a:p>
            <a:pPr lvl="1"/>
            <a:r>
              <a:rPr lang="zh-CN" altLang="en-US" sz="2000" dirty="0" smtClean="0"/>
              <a:t>用带箭头的线表示数据流动方向；</a:t>
            </a:r>
          </a:p>
          <a:p>
            <a:pPr lvl="1"/>
            <a:r>
              <a:rPr lang="zh-CN" altLang="en-US" sz="2000" dirty="0" smtClean="0"/>
              <a:t>用圆圈表示数据加工（或转换）；</a:t>
            </a:r>
          </a:p>
          <a:p>
            <a:pPr lvl="1"/>
            <a:r>
              <a:rPr lang="zh-CN" altLang="en-US" sz="2000" dirty="0" smtClean="0"/>
              <a:t>一般用平行线表示数据存储。</a:t>
            </a:r>
          </a:p>
          <a:p>
            <a:pPr lvl="1"/>
            <a:r>
              <a:rPr lang="zh-CN" altLang="en-US" sz="2000" dirty="0" smtClean="0"/>
              <a:t>用矩形表示外部实体。</a:t>
            </a:r>
          </a:p>
          <a:p>
            <a:r>
              <a:rPr lang="zh-CN" altLang="en-US" sz="2400" dirty="0" smtClean="0"/>
              <a:t>可以继续对数据流分层，形成：</a:t>
            </a:r>
            <a:endParaRPr lang="en-US" altLang="zh-CN" sz="2400" dirty="0" smtClean="0"/>
          </a:p>
          <a:p>
            <a:pPr lvl="1"/>
            <a:r>
              <a:rPr lang="en-US" altLang="zh-CN" sz="2000" dirty="0" smtClean="0"/>
              <a:t>1, 1.1,  1.1.1</a:t>
            </a:r>
            <a:r>
              <a:rPr lang="zh-CN" altLang="en-US" sz="2000" dirty="0" smtClean="0"/>
              <a:t>， </a:t>
            </a:r>
            <a:r>
              <a:rPr lang="en-US" altLang="zh-CN" sz="2000" dirty="0" smtClean="0"/>
              <a:t>1.1.2</a:t>
            </a:r>
            <a:r>
              <a:rPr lang="zh-CN" altLang="en-US" sz="2000" dirty="0" smtClean="0"/>
              <a:t>， 等</a:t>
            </a:r>
            <a:endParaRPr lang="en-US" altLang="zh-CN" sz="2000" dirty="0" smtClean="0"/>
          </a:p>
          <a:p>
            <a:pPr lvl="1"/>
            <a:r>
              <a:rPr lang="en-US" altLang="zh-CN" sz="2000" dirty="0" smtClean="0"/>
              <a:t>2</a:t>
            </a:r>
            <a:r>
              <a:rPr lang="zh-CN" altLang="en-US" sz="2000" dirty="0" smtClean="0"/>
              <a:t>， </a:t>
            </a:r>
            <a:r>
              <a:rPr lang="en-US" altLang="zh-CN" sz="2000" dirty="0" smtClean="0"/>
              <a:t>2.1</a:t>
            </a:r>
            <a:r>
              <a:rPr lang="zh-CN" altLang="en-US" sz="2000" dirty="0" smtClean="0"/>
              <a:t>， </a:t>
            </a:r>
            <a:r>
              <a:rPr lang="en-US" altLang="zh-CN" sz="2000" dirty="0" smtClean="0"/>
              <a:t>2.2</a:t>
            </a:r>
            <a:r>
              <a:rPr lang="zh-CN" altLang="en-US" sz="2000" dirty="0" smtClean="0"/>
              <a:t>， </a:t>
            </a:r>
            <a:r>
              <a:rPr lang="en-US" altLang="zh-CN" sz="2000" dirty="0" smtClean="0"/>
              <a:t>2.2.1</a:t>
            </a:r>
            <a:r>
              <a:rPr lang="zh-CN" altLang="en-US" sz="2000" dirty="0" smtClean="0"/>
              <a:t>， </a:t>
            </a:r>
            <a:r>
              <a:rPr lang="en-US" altLang="zh-CN" sz="2000" dirty="0" smtClean="0"/>
              <a:t>2.2.2</a:t>
            </a:r>
            <a:r>
              <a:rPr lang="zh-CN" altLang="en-US" sz="2000" dirty="0" smtClean="0"/>
              <a:t>等</a:t>
            </a:r>
            <a:endParaRPr lang="en-US" altLang="zh-CN" sz="2000" dirty="0" smtClean="0"/>
          </a:p>
          <a:p>
            <a:endParaRPr lang="zh-CN" altLang="en-US" sz="2400" dirty="0"/>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9" name="Picture 3"/>
          <p:cNvPicPr>
            <a:picLocks noChangeAspect="1" noChangeArrowheads="1"/>
          </p:cNvPicPr>
          <p:nvPr/>
        </p:nvPicPr>
        <p:blipFill>
          <a:blip r:embed="rId2"/>
          <a:srcRect/>
          <a:stretch>
            <a:fillRect/>
          </a:stretch>
        </p:blipFill>
        <p:spPr bwMode="auto">
          <a:xfrm>
            <a:off x="0" y="0"/>
            <a:ext cx="201613" cy="101600"/>
          </a:xfrm>
          <a:prstGeom prst="rect">
            <a:avLst/>
          </a:prstGeom>
          <a:noFill/>
        </p:spPr>
      </p:pic>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101" name="Picture 5"/>
          <p:cNvPicPr>
            <a:picLocks noChangeAspect="1" noChangeArrowheads="1"/>
          </p:cNvPicPr>
          <p:nvPr/>
        </p:nvPicPr>
        <p:blipFill>
          <a:blip r:embed="rId2"/>
          <a:srcRect/>
          <a:stretch>
            <a:fillRect/>
          </a:stretch>
        </p:blipFill>
        <p:spPr bwMode="auto">
          <a:xfrm>
            <a:off x="0" y="0"/>
            <a:ext cx="201613" cy="101600"/>
          </a:xfrm>
          <a:prstGeom prst="rect">
            <a:avLst/>
          </a:prstGeom>
          <a:noFill/>
        </p:spPr>
      </p:pic>
      <p:sp>
        <p:nvSpPr>
          <p:cNvPr id="9" name="AutoShape 30"/>
          <p:cNvSpPr>
            <a:spLocks noChangeArrowheads="1"/>
          </p:cNvSpPr>
          <p:nvPr/>
        </p:nvSpPr>
        <p:spPr bwMode="auto">
          <a:xfrm>
            <a:off x="2348496" y="1368310"/>
            <a:ext cx="348655" cy="355695"/>
          </a:xfrm>
          <a:prstGeom prst="flowChartPunchedTape">
            <a:avLst/>
          </a:prstGeom>
          <a:gradFill rotWithShape="0">
            <a:gsLst>
              <a:gs pos="0">
                <a:srgbClr val="FFFFFF">
                  <a:gamma/>
                  <a:shade val="46275"/>
                  <a:invGamma/>
                </a:srgbClr>
              </a:gs>
              <a:gs pos="100000">
                <a:srgbClr val="FFFFFF"/>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endParaRPr kumimoji="0" lang="zh-CN" altLang="zh-CN" sz="14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9.2.3 </a:t>
            </a:r>
            <a:r>
              <a:rPr lang="zh-CN" altLang="en-US" dirty="0" smtClean="0"/>
              <a:t>功能结构图表达</a:t>
            </a:r>
            <a:endParaRPr lang="zh-CN" altLang="en-US" dirty="0"/>
          </a:p>
        </p:txBody>
      </p:sp>
      <p:sp>
        <p:nvSpPr>
          <p:cNvPr id="3" name="内容占位符 2"/>
          <p:cNvSpPr>
            <a:spLocks noGrp="1"/>
          </p:cNvSpPr>
          <p:nvPr>
            <p:ph idx="1"/>
          </p:nvPr>
        </p:nvSpPr>
        <p:spPr>
          <a:xfrm>
            <a:off x="1013034" y="1108465"/>
            <a:ext cx="8001000" cy="812800"/>
          </a:xfrm>
        </p:spPr>
        <p:txBody>
          <a:bodyPr/>
          <a:lstStyle/>
          <a:p>
            <a:r>
              <a:rPr lang="zh-CN" altLang="en-US" sz="2400" dirty="0" smtClean="0"/>
              <a:t>可以对系统的功能进行归纳，把各个功能点聚合到一起，得到如下图所示的</a:t>
            </a:r>
            <a:r>
              <a:rPr lang="en-US" sz="2400" dirty="0" smtClean="0"/>
              <a:t>C&amp;C</a:t>
            </a:r>
            <a:r>
              <a:rPr lang="zh-CN" altLang="en-US" sz="2400" dirty="0" smtClean="0"/>
              <a:t>系统功能图。</a:t>
            </a:r>
            <a:endParaRPr lang="zh-CN" altLang="en-US" sz="2400" dirty="0"/>
          </a:p>
        </p:txBody>
      </p:sp>
      <p:grpSp>
        <p:nvGrpSpPr>
          <p:cNvPr id="5" name="Group 1"/>
          <p:cNvGrpSpPr>
            <a:grpSpLocks noChangeAspect="1"/>
          </p:cNvGrpSpPr>
          <p:nvPr/>
        </p:nvGrpSpPr>
        <p:grpSpPr bwMode="auto">
          <a:xfrm>
            <a:off x="1142999" y="2125924"/>
            <a:ext cx="6563081" cy="4107486"/>
            <a:chOff x="2124" y="6952"/>
            <a:chExt cx="7839" cy="4907"/>
          </a:xfrm>
        </p:grpSpPr>
        <p:sp>
          <p:nvSpPr>
            <p:cNvPr id="7" name="Rectangle 26"/>
            <p:cNvSpPr>
              <a:spLocks noChangeArrowheads="1"/>
            </p:cNvSpPr>
            <p:nvPr/>
          </p:nvSpPr>
          <p:spPr bwMode="auto">
            <a:xfrm>
              <a:off x="2145" y="9528"/>
              <a:ext cx="683"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400" dirty="0">
                  <a:latin typeface="Times New Roman" pitchFamily="18" charset="0"/>
                  <a:cs typeface="Times New Roman" panose="02020603050405020304" pitchFamily="18" charset="0"/>
                </a:rPr>
                <a:t>C&amp;C</a:t>
              </a:r>
            </a:p>
            <a:p>
              <a:pPr indent="0"/>
              <a:r>
                <a:rPr kumimoji="0" lang="zh-CN" altLang="en-US" sz="1400" dirty="0">
                  <a:latin typeface="Times New Roman" pitchFamily="18" charset="0"/>
                  <a:cs typeface="Times New Roman" panose="02020603050405020304" pitchFamily="18" charset="0"/>
                </a:rPr>
                <a:t>系统</a:t>
              </a:r>
            </a:p>
          </p:txBody>
        </p:sp>
        <p:sp>
          <p:nvSpPr>
            <p:cNvPr id="8" name="Rectangle 25"/>
            <p:cNvSpPr>
              <a:spLocks noChangeArrowheads="1"/>
            </p:cNvSpPr>
            <p:nvPr/>
          </p:nvSpPr>
          <p:spPr bwMode="auto">
            <a:xfrm>
              <a:off x="3552" y="8163"/>
              <a:ext cx="1158"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1.</a:t>
              </a:r>
              <a:r>
                <a:rPr kumimoji="0" lang="zh-CN" altLang="en-US" sz="1400" dirty="0">
                  <a:cs typeface="Times New Roman" panose="02020603050405020304" pitchFamily="18" charset="0"/>
                </a:rPr>
                <a:t>处理呼叫</a:t>
              </a:r>
            </a:p>
          </p:txBody>
        </p:sp>
        <p:sp>
          <p:nvSpPr>
            <p:cNvPr id="9" name="Rectangle 24"/>
            <p:cNvSpPr>
              <a:spLocks noChangeArrowheads="1"/>
            </p:cNvSpPr>
            <p:nvPr/>
          </p:nvSpPr>
          <p:spPr bwMode="auto">
            <a:xfrm>
              <a:off x="3713" y="9855"/>
              <a:ext cx="843" cy="6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400" dirty="0">
                  <a:latin typeface="Times New Roman" pitchFamily="18" charset="0"/>
                  <a:cs typeface="Times New Roman" panose="02020603050405020304" pitchFamily="18" charset="0"/>
                </a:rPr>
                <a:t>2.</a:t>
              </a:r>
              <a:r>
                <a:rPr kumimoji="0" lang="zh-CN" altLang="en-US" sz="1400" dirty="0">
                  <a:latin typeface="Times New Roman" pitchFamily="18" charset="0"/>
                  <a:cs typeface="Times New Roman" panose="02020603050405020304" pitchFamily="18" charset="0"/>
                </a:rPr>
                <a:t>安排</a:t>
              </a:r>
            </a:p>
            <a:p>
              <a:pPr indent="0"/>
              <a:r>
                <a:rPr kumimoji="0" lang="zh-CN" altLang="en-US" sz="1400" dirty="0">
                  <a:latin typeface="Times New Roman" pitchFamily="18" charset="0"/>
                  <a:cs typeface="Times New Roman" panose="02020603050405020304" pitchFamily="18" charset="0"/>
                </a:rPr>
                <a:t>救护车</a:t>
              </a:r>
            </a:p>
          </p:txBody>
        </p:sp>
        <p:sp>
          <p:nvSpPr>
            <p:cNvPr id="10" name="Rectangle 23"/>
            <p:cNvSpPr>
              <a:spLocks noChangeArrowheads="1"/>
            </p:cNvSpPr>
            <p:nvPr/>
          </p:nvSpPr>
          <p:spPr bwMode="auto">
            <a:xfrm>
              <a:off x="3552" y="11222"/>
              <a:ext cx="1158"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3.</a:t>
              </a:r>
              <a:r>
                <a:rPr kumimoji="0" lang="zh-CN" altLang="en-US" sz="1400" dirty="0">
                  <a:cs typeface="Times New Roman" panose="02020603050405020304" pitchFamily="18" charset="0"/>
                </a:rPr>
                <a:t>归档记录</a:t>
              </a:r>
            </a:p>
          </p:txBody>
        </p:sp>
        <p:sp>
          <p:nvSpPr>
            <p:cNvPr id="11" name="Rectangle 22"/>
            <p:cNvSpPr>
              <a:spLocks noChangeArrowheads="1"/>
            </p:cNvSpPr>
            <p:nvPr/>
          </p:nvSpPr>
          <p:spPr bwMode="auto">
            <a:xfrm>
              <a:off x="5160" y="7435"/>
              <a:ext cx="1653" cy="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1.1</a:t>
              </a:r>
              <a:r>
                <a:rPr kumimoji="0" lang="zh-CN" altLang="en-US" sz="1400" dirty="0">
                  <a:cs typeface="Times New Roman" panose="02020603050405020304" pitchFamily="18" charset="0"/>
                </a:rPr>
                <a:t>与呼叫者通信</a:t>
              </a:r>
            </a:p>
          </p:txBody>
        </p:sp>
        <p:sp>
          <p:nvSpPr>
            <p:cNvPr id="12" name="Rectangle 21"/>
            <p:cNvSpPr>
              <a:spLocks noChangeArrowheads="1"/>
            </p:cNvSpPr>
            <p:nvPr/>
          </p:nvSpPr>
          <p:spPr bwMode="auto">
            <a:xfrm>
              <a:off x="5160" y="7918"/>
              <a:ext cx="1653" cy="38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1.2</a:t>
              </a:r>
              <a:r>
                <a:rPr kumimoji="0" lang="zh-CN" altLang="en-US" sz="1400" dirty="0">
                  <a:cs typeface="Times New Roman" panose="02020603050405020304" pitchFamily="18" charset="0"/>
                </a:rPr>
                <a:t>获得事故信息</a:t>
              </a:r>
            </a:p>
          </p:txBody>
        </p:sp>
        <p:sp>
          <p:nvSpPr>
            <p:cNvPr id="13" name="Rectangle 20"/>
            <p:cNvSpPr>
              <a:spLocks noChangeArrowheads="1"/>
            </p:cNvSpPr>
            <p:nvPr/>
          </p:nvSpPr>
          <p:spPr bwMode="auto">
            <a:xfrm>
              <a:off x="5160" y="8401"/>
              <a:ext cx="1293" cy="3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1.3</a:t>
              </a:r>
              <a:r>
                <a:rPr kumimoji="0" lang="zh-CN" altLang="en-US" sz="1400" dirty="0">
                  <a:cs typeface="Times New Roman" panose="02020603050405020304" pitchFamily="18" charset="0"/>
                </a:rPr>
                <a:t>分析事故</a:t>
              </a:r>
            </a:p>
          </p:txBody>
        </p:sp>
        <p:sp>
          <p:nvSpPr>
            <p:cNvPr id="14" name="Rectangle 19"/>
            <p:cNvSpPr>
              <a:spLocks noChangeArrowheads="1"/>
            </p:cNvSpPr>
            <p:nvPr/>
          </p:nvSpPr>
          <p:spPr bwMode="auto">
            <a:xfrm>
              <a:off x="5160" y="8884"/>
              <a:ext cx="1653" cy="4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1.4</a:t>
              </a:r>
              <a:r>
                <a:rPr kumimoji="0" lang="zh-CN" altLang="en-US" sz="1400" dirty="0">
                  <a:cs typeface="Times New Roman" panose="02020603050405020304" pitchFamily="18" charset="0"/>
                </a:rPr>
                <a:t>在线提供忠告</a:t>
              </a:r>
            </a:p>
          </p:txBody>
        </p:sp>
        <p:sp>
          <p:nvSpPr>
            <p:cNvPr id="15" name="Rectangle 18"/>
            <p:cNvSpPr>
              <a:spLocks noChangeArrowheads="1"/>
            </p:cNvSpPr>
            <p:nvPr/>
          </p:nvSpPr>
          <p:spPr bwMode="auto">
            <a:xfrm>
              <a:off x="5183" y="9451"/>
              <a:ext cx="1473"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2.1</a:t>
              </a:r>
              <a:r>
                <a:rPr kumimoji="0" lang="zh-CN" altLang="en-US" sz="1400" dirty="0">
                  <a:cs typeface="Times New Roman" panose="02020603050405020304" pitchFamily="18" charset="0"/>
                </a:rPr>
                <a:t>分配救护车</a:t>
              </a:r>
            </a:p>
          </p:txBody>
        </p:sp>
        <p:sp>
          <p:nvSpPr>
            <p:cNvPr id="16" name="Rectangle 17"/>
            <p:cNvSpPr>
              <a:spLocks noChangeArrowheads="1"/>
            </p:cNvSpPr>
            <p:nvPr/>
          </p:nvSpPr>
          <p:spPr bwMode="auto">
            <a:xfrm>
              <a:off x="5162" y="9934"/>
              <a:ext cx="1653"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2.2</a:t>
              </a:r>
              <a:r>
                <a:rPr kumimoji="0" lang="zh-CN" altLang="en-US" sz="1400" dirty="0">
                  <a:cs typeface="Times New Roman" panose="02020603050405020304" pitchFamily="18" charset="0"/>
                </a:rPr>
                <a:t>与救护车通信</a:t>
              </a:r>
            </a:p>
          </p:txBody>
        </p:sp>
        <p:sp>
          <p:nvSpPr>
            <p:cNvPr id="17" name="Rectangle 16"/>
            <p:cNvSpPr>
              <a:spLocks noChangeArrowheads="1"/>
            </p:cNvSpPr>
            <p:nvPr/>
          </p:nvSpPr>
          <p:spPr bwMode="auto">
            <a:xfrm>
              <a:off x="5162" y="10417"/>
              <a:ext cx="1473"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2.3</a:t>
              </a:r>
              <a:r>
                <a:rPr kumimoji="0" lang="zh-CN" altLang="en-US" sz="1400" dirty="0">
                  <a:cs typeface="Times New Roman" panose="02020603050405020304" pitchFamily="18" charset="0"/>
                </a:rPr>
                <a:t>监督救护车</a:t>
              </a:r>
            </a:p>
          </p:txBody>
        </p:sp>
        <p:sp>
          <p:nvSpPr>
            <p:cNvPr id="18" name="Rectangle 15"/>
            <p:cNvSpPr>
              <a:spLocks noChangeArrowheads="1"/>
            </p:cNvSpPr>
            <p:nvPr/>
          </p:nvSpPr>
          <p:spPr bwMode="auto">
            <a:xfrm>
              <a:off x="5356" y="10977"/>
              <a:ext cx="1293"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3.1</a:t>
              </a:r>
              <a:r>
                <a:rPr kumimoji="0" lang="zh-CN" altLang="en-US" sz="1400" dirty="0">
                  <a:cs typeface="Times New Roman" panose="02020603050405020304" pitchFamily="18" charset="0"/>
                </a:rPr>
                <a:t>监督事故</a:t>
              </a:r>
            </a:p>
          </p:txBody>
        </p:sp>
        <p:sp>
          <p:nvSpPr>
            <p:cNvPr id="19" name="Rectangle 14"/>
            <p:cNvSpPr>
              <a:spLocks noChangeArrowheads="1"/>
            </p:cNvSpPr>
            <p:nvPr/>
          </p:nvSpPr>
          <p:spPr bwMode="auto">
            <a:xfrm>
              <a:off x="5356" y="11460"/>
              <a:ext cx="1293"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3.2</a:t>
              </a:r>
              <a:r>
                <a:rPr kumimoji="0" lang="zh-CN" altLang="en-US" sz="1400" dirty="0">
                  <a:cs typeface="Times New Roman" panose="02020603050405020304" pitchFamily="18" charset="0"/>
                </a:rPr>
                <a:t>数据统计</a:t>
              </a:r>
            </a:p>
          </p:txBody>
        </p:sp>
        <p:sp>
          <p:nvSpPr>
            <p:cNvPr id="20" name="Rectangle 13"/>
            <p:cNvSpPr>
              <a:spLocks noChangeArrowheads="1"/>
            </p:cNvSpPr>
            <p:nvPr/>
          </p:nvSpPr>
          <p:spPr bwMode="auto">
            <a:xfrm>
              <a:off x="7775" y="7757"/>
              <a:ext cx="2188" cy="11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eaLnBrk="0" hangingPunct="0"/>
              <a:r>
                <a:rPr kumimoji="0" lang="zh-CN" altLang="zh-CN" sz="1400" dirty="0">
                  <a:cs typeface="Times New Roman" panose="02020603050405020304" pitchFamily="18" charset="0"/>
                </a:rPr>
                <a:t>“获得事故信息”要能够让呼叫中心值班员得到和记录事故信息。</a:t>
              </a:r>
            </a:p>
          </p:txBody>
        </p:sp>
        <p:sp>
          <p:nvSpPr>
            <p:cNvPr id="21" name="Rectangle 12"/>
            <p:cNvSpPr>
              <a:spLocks noChangeArrowheads="1"/>
            </p:cNvSpPr>
            <p:nvPr/>
          </p:nvSpPr>
          <p:spPr bwMode="auto">
            <a:xfrm>
              <a:off x="7551" y="9293"/>
              <a:ext cx="2188" cy="11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eaLnBrk="0" hangingPunct="0"/>
              <a:r>
                <a:rPr kumimoji="0" lang="zh-CN" altLang="zh-CN" sz="1400" b="0" i="0" u="none" strike="noStrike" cap="none" normalizeH="0" baseline="0" dirty="0" smtClean="0">
                  <a:ln>
                    <a:noFill/>
                  </a:ln>
                  <a:solidFill>
                    <a:schemeClr val="tx1"/>
                  </a:solidFill>
                  <a:effectLst/>
                  <a:cs typeface="Times New Roman" panose="02020603050405020304" pitchFamily="18" charset="0"/>
                </a:rPr>
                <a:t>“分配救护车”</a:t>
              </a:r>
              <a:r>
                <a:rPr kumimoji="0" lang="zh-CN" altLang="zh-CN" sz="1400" dirty="0">
                  <a:cs typeface="Times New Roman" panose="02020603050405020304" pitchFamily="18" charset="0"/>
                </a:rPr>
                <a:t>能够辅助分配人员分配救护车给事故，采用优化算法。</a:t>
              </a:r>
            </a:p>
          </p:txBody>
        </p:sp>
        <p:sp>
          <p:nvSpPr>
            <p:cNvPr id="22" name="Line 11"/>
            <p:cNvSpPr>
              <a:spLocks noChangeShapeType="1"/>
            </p:cNvSpPr>
            <p:nvPr/>
          </p:nvSpPr>
          <p:spPr bwMode="auto">
            <a:xfrm>
              <a:off x="6635" y="9689"/>
              <a:ext cx="91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3" name="Line 10"/>
            <p:cNvSpPr>
              <a:spLocks noChangeShapeType="1"/>
            </p:cNvSpPr>
            <p:nvPr/>
          </p:nvSpPr>
          <p:spPr bwMode="auto">
            <a:xfrm flipV="1">
              <a:off x="6813" y="8080"/>
              <a:ext cx="939" cy="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4" name="Freeform 9"/>
            <p:cNvSpPr>
              <a:spLocks/>
            </p:cNvSpPr>
            <p:nvPr/>
          </p:nvSpPr>
          <p:spPr bwMode="auto">
            <a:xfrm>
              <a:off x="2828" y="8401"/>
              <a:ext cx="904" cy="3059"/>
            </a:xfrm>
            <a:custGeom>
              <a:avLst/>
              <a:gdLst>
                <a:gd name="T0" fmla="*/ 804 w 1005"/>
                <a:gd name="T1" fmla="*/ 3381 h 3381"/>
                <a:gd name="T2" fmla="*/ 402 w 1005"/>
                <a:gd name="T3" fmla="*/ 3381 h 3381"/>
                <a:gd name="T4" fmla="*/ 402 w 1005"/>
                <a:gd name="T5" fmla="*/ 2093 h 3381"/>
                <a:gd name="T6" fmla="*/ 1005 w 1005"/>
                <a:gd name="T7" fmla="*/ 2093 h 3381"/>
                <a:gd name="T8" fmla="*/ 402 w 1005"/>
                <a:gd name="T9" fmla="*/ 2093 h 3381"/>
                <a:gd name="T10" fmla="*/ 402 w 1005"/>
                <a:gd name="T11" fmla="*/ 1610 h 3381"/>
                <a:gd name="T12" fmla="*/ 0 w 1005"/>
                <a:gd name="T13" fmla="*/ 1610 h 3381"/>
                <a:gd name="T14" fmla="*/ 402 w 1005"/>
                <a:gd name="T15" fmla="*/ 1610 h 3381"/>
                <a:gd name="T16" fmla="*/ 402 w 1005"/>
                <a:gd name="T17" fmla="*/ 0 h 3381"/>
                <a:gd name="T18" fmla="*/ 804 w 1005"/>
                <a:gd name="T19" fmla="*/ 0 h 3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5" h="3381">
                  <a:moveTo>
                    <a:pt x="804" y="3381"/>
                  </a:moveTo>
                  <a:lnTo>
                    <a:pt x="402" y="3381"/>
                  </a:lnTo>
                  <a:lnTo>
                    <a:pt x="402" y="2093"/>
                  </a:lnTo>
                  <a:lnTo>
                    <a:pt x="1005" y="2093"/>
                  </a:lnTo>
                  <a:lnTo>
                    <a:pt x="402" y="2093"/>
                  </a:lnTo>
                  <a:lnTo>
                    <a:pt x="402" y="1610"/>
                  </a:lnTo>
                  <a:lnTo>
                    <a:pt x="0" y="1610"/>
                  </a:lnTo>
                  <a:lnTo>
                    <a:pt x="402" y="1610"/>
                  </a:lnTo>
                  <a:lnTo>
                    <a:pt x="402" y="0"/>
                  </a:lnTo>
                  <a:lnTo>
                    <a:pt x="804" y="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5" name="Freeform 8"/>
            <p:cNvSpPr>
              <a:spLocks/>
            </p:cNvSpPr>
            <p:nvPr/>
          </p:nvSpPr>
          <p:spPr bwMode="auto">
            <a:xfrm>
              <a:off x="4666" y="7596"/>
              <a:ext cx="473" cy="1449"/>
            </a:xfrm>
            <a:custGeom>
              <a:avLst/>
              <a:gdLst>
                <a:gd name="T0" fmla="*/ 0 w 473"/>
                <a:gd name="T1" fmla="*/ 809 h 1449"/>
                <a:gd name="T2" fmla="*/ 205 w 473"/>
                <a:gd name="T3" fmla="*/ 805 h 1449"/>
                <a:gd name="T4" fmla="*/ 205 w 473"/>
                <a:gd name="T5" fmla="*/ 0 h 1449"/>
                <a:gd name="T6" fmla="*/ 473 w 473"/>
                <a:gd name="T7" fmla="*/ 0 h 1449"/>
                <a:gd name="T8" fmla="*/ 205 w 473"/>
                <a:gd name="T9" fmla="*/ 0 h 1449"/>
                <a:gd name="T10" fmla="*/ 205 w 473"/>
                <a:gd name="T11" fmla="*/ 483 h 1449"/>
                <a:gd name="T12" fmla="*/ 473 w 473"/>
                <a:gd name="T13" fmla="*/ 483 h 1449"/>
                <a:gd name="T14" fmla="*/ 205 w 473"/>
                <a:gd name="T15" fmla="*/ 483 h 1449"/>
                <a:gd name="T16" fmla="*/ 205 w 473"/>
                <a:gd name="T17" fmla="*/ 966 h 1449"/>
                <a:gd name="T18" fmla="*/ 473 w 473"/>
                <a:gd name="T19" fmla="*/ 966 h 1449"/>
                <a:gd name="T20" fmla="*/ 205 w 473"/>
                <a:gd name="T21" fmla="*/ 966 h 1449"/>
                <a:gd name="T22" fmla="*/ 205 w 473"/>
                <a:gd name="T23" fmla="*/ 1449 h 1449"/>
                <a:gd name="T24" fmla="*/ 473 w 473"/>
                <a:gd name="T25" fmla="*/ 1449 h 1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3" h="1449">
                  <a:moveTo>
                    <a:pt x="0" y="809"/>
                  </a:moveTo>
                  <a:lnTo>
                    <a:pt x="205" y="805"/>
                  </a:lnTo>
                  <a:lnTo>
                    <a:pt x="205" y="0"/>
                  </a:lnTo>
                  <a:lnTo>
                    <a:pt x="473" y="0"/>
                  </a:lnTo>
                  <a:lnTo>
                    <a:pt x="205" y="0"/>
                  </a:lnTo>
                  <a:lnTo>
                    <a:pt x="205" y="483"/>
                  </a:lnTo>
                  <a:lnTo>
                    <a:pt x="473" y="483"/>
                  </a:lnTo>
                  <a:lnTo>
                    <a:pt x="205" y="483"/>
                  </a:lnTo>
                  <a:lnTo>
                    <a:pt x="205" y="966"/>
                  </a:lnTo>
                  <a:lnTo>
                    <a:pt x="473" y="966"/>
                  </a:lnTo>
                  <a:lnTo>
                    <a:pt x="205" y="966"/>
                  </a:lnTo>
                  <a:lnTo>
                    <a:pt x="205" y="1449"/>
                  </a:lnTo>
                  <a:lnTo>
                    <a:pt x="473" y="1449"/>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6" name="Freeform 7"/>
            <p:cNvSpPr>
              <a:spLocks/>
            </p:cNvSpPr>
            <p:nvPr/>
          </p:nvSpPr>
          <p:spPr bwMode="auto">
            <a:xfrm>
              <a:off x="4536" y="9689"/>
              <a:ext cx="603" cy="966"/>
            </a:xfrm>
            <a:custGeom>
              <a:avLst/>
              <a:gdLst>
                <a:gd name="T0" fmla="*/ 603 w 603"/>
                <a:gd name="T1" fmla="*/ 0 h 966"/>
                <a:gd name="T2" fmla="*/ 201 w 603"/>
                <a:gd name="T3" fmla="*/ 0 h 966"/>
                <a:gd name="T4" fmla="*/ 201 w 603"/>
                <a:gd name="T5" fmla="*/ 322 h 966"/>
                <a:gd name="T6" fmla="*/ 603 w 603"/>
                <a:gd name="T7" fmla="*/ 322 h 966"/>
                <a:gd name="T8" fmla="*/ 201 w 603"/>
                <a:gd name="T9" fmla="*/ 322 h 966"/>
                <a:gd name="T10" fmla="*/ 201 w 603"/>
                <a:gd name="T11" fmla="*/ 483 h 966"/>
                <a:gd name="T12" fmla="*/ 0 w 603"/>
                <a:gd name="T13" fmla="*/ 483 h 966"/>
                <a:gd name="T14" fmla="*/ 201 w 603"/>
                <a:gd name="T15" fmla="*/ 483 h 966"/>
                <a:gd name="T16" fmla="*/ 201 w 603"/>
                <a:gd name="T17" fmla="*/ 966 h 966"/>
                <a:gd name="T18" fmla="*/ 603 w 603"/>
                <a:gd name="T19" fmla="*/ 966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966">
                  <a:moveTo>
                    <a:pt x="603" y="0"/>
                  </a:moveTo>
                  <a:lnTo>
                    <a:pt x="201" y="0"/>
                  </a:lnTo>
                  <a:lnTo>
                    <a:pt x="201" y="322"/>
                  </a:lnTo>
                  <a:lnTo>
                    <a:pt x="603" y="322"/>
                  </a:lnTo>
                  <a:lnTo>
                    <a:pt x="201" y="322"/>
                  </a:lnTo>
                  <a:lnTo>
                    <a:pt x="201" y="483"/>
                  </a:lnTo>
                  <a:lnTo>
                    <a:pt x="0" y="483"/>
                  </a:lnTo>
                  <a:lnTo>
                    <a:pt x="201" y="483"/>
                  </a:lnTo>
                  <a:lnTo>
                    <a:pt x="201" y="966"/>
                  </a:lnTo>
                  <a:lnTo>
                    <a:pt x="603" y="966"/>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7" name="Freeform 6"/>
            <p:cNvSpPr>
              <a:spLocks/>
            </p:cNvSpPr>
            <p:nvPr/>
          </p:nvSpPr>
          <p:spPr bwMode="auto">
            <a:xfrm>
              <a:off x="4666" y="11215"/>
              <a:ext cx="669" cy="483"/>
            </a:xfrm>
            <a:custGeom>
              <a:avLst/>
              <a:gdLst>
                <a:gd name="T0" fmla="*/ 669 w 669"/>
                <a:gd name="T1" fmla="*/ 0 h 483"/>
                <a:gd name="T2" fmla="*/ 267 w 669"/>
                <a:gd name="T3" fmla="*/ 0 h 483"/>
                <a:gd name="T4" fmla="*/ 267 w 669"/>
                <a:gd name="T5" fmla="*/ 161 h 483"/>
                <a:gd name="T6" fmla="*/ 0 w 669"/>
                <a:gd name="T7" fmla="*/ 153 h 483"/>
                <a:gd name="T8" fmla="*/ 267 w 669"/>
                <a:gd name="T9" fmla="*/ 161 h 483"/>
                <a:gd name="T10" fmla="*/ 267 w 669"/>
                <a:gd name="T11" fmla="*/ 483 h 483"/>
                <a:gd name="T12" fmla="*/ 669 w 669"/>
                <a:gd name="T13" fmla="*/ 483 h 483"/>
              </a:gdLst>
              <a:ahLst/>
              <a:cxnLst>
                <a:cxn ang="0">
                  <a:pos x="T0" y="T1"/>
                </a:cxn>
                <a:cxn ang="0">
                  <a:pos x="T2" y="T3"/>
                </a:cxn>
                <a:cxn ang="0">
                  <a:pos x="T4" y="T5"/>
                </a:cxn>
                <a:cxn ang="0">
                  <a:pos x="T6" y="T7"/>
                </a:cxn>
                <a:cxn ang="0">
                  <a:pos x="T8" y="T9"/>
                </a:cxn>
                <a:cxn ang="0">
                  <a:pos x="T10" y="T11"/>
                </a:cxn>
                <a:cxn ang="0">
                  <a:pos x="T12" y="T13"/>
                </a:cxn>
              </a:cxnLst>
              <a:rect l="0" t="0" r="r" b="b"/>
              <a:pathLst>
                <a:path w="669" h="483">
                  <a:moveTo>
                    <a:pt x="669" y="0"/>
                  </a:moveTo>
                  <a:lnTo>
                    <a:pt x="267" y="0"/>
                  </a:lnTo>
                  <a:lnTo>
                    <a:pt x="267" y="161"/>
                  </a:lnTo>
                  <a:lnTo>
                    <a:pt x="0" y="153"/>
                  </a:lnTo>
                  <a:lnTo>
                    <a:pt x="267" y="161"/>
                  </a:lnTo>
                  <a:lnTo>
                    <a:pt x="267" y="483"/>
                  </a:lnTo>
                  <a:lnTo>
                    <a:pt x="669" y="483"/>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8" name="Text Box 5"/>
            <p:cNvSpPr txBox="1">
              <a:spLocks noChangeArrowheads="1"/>
            </p:cNvSpPr>
            <p:nvPr/>
          </p:nvSpPr>
          <p:spPr bwMode="auto">
            <a:xfrm>
              <a:off x="2124" y="6952"/>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系统</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9" name="Text Box 4"/>
            <p:cNvSpPr txBox="1">
              <a:spLocks noChangeArrowheads="1"/>
            </p:cNvSpPr>
            <p:nvPr/>
          </p:nvSpPr>
          <p:spPr bwMode="auto">
            <a:xfrm>
              <a:off x="3129" y="6952"/>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第</a:t>
              </a:r>
              <a:r>
                <a:rPr kumimoji="0" lang="en-US" altLang="zh-CN" sz="1400" dirty="0">
                  <a:cs typeface="Times New Roman" panose="02020603050405020304" pitchFamily="18" charset="0"/>
                </a:rPr>
                <a:t>1</a:t>
              </a:r>
              <a:r>
                <a:rPr kumimoji="0" lang="zh-CN" altLang="en-US" sz="1400" dirty="0">
                  <a:cs typeface="Times New Roman" panose="02020603050405020304" pitchFamily="18" charset="0"/>
                </a:rPr>
                <a:t>层功能</a:t>
              </a:r>
            </a:p>
          </p:txBody>
        </p:sp>
        <p:sp>
          <p:nvSpPr>
            <p:cNvPr id="30" name="Text Box 3"/>
            <p:cNvSpPr txBox="1">
              <a:spLocks noChangeArrowheads="1"/>
            </p:cNvSpPr>
            <p:nvPr/>
          </p:nvSpPr>
          <p:spPr bwMode="auto">
            <a:xfrm>
              <a:off x="5139" y="7003"/>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第</a:t>
              </a:r>
              <a:r>
                <a:rPr kumimoji="0" lang="en-US" altLang="zh-CN" sz="1400" dirty="0">
                  <a:cs typeface="Times New Roman" panose="02020603050405020304" pitchFamily="18" charset="0"/>
                </a:rPr>
                <a:t>2</a:t>
              </a:r>
              <a:r>
                <a:rPr kumimoji="0" lang="zh-CN" altLang="en-US" sz="1400" dirty="0">
                  <a:cs typeface="Times New Roman" panose="02020603050405020304" pitchFamily="18" charset="0"/>
                </a:rPr>
                <a:t>层功能</a:t>
              </a:r>
            </a:p>
          </p:txBody>
        </p:sp>
        <p:sp>
          <p:nvSpPr>
            <p:cNvPr id="31" name="Text Box 2"/>
            <p:cNvSpPr txBox="1">
              <a:spLocks noChangeArrowheads="1"/>
            </p:cNvSpPr>
            <p:nvPr/>
          </p:nvSpPr>
          <p:spPr bwMode="auto">
            <a:xfrm>
              <a:off x="7752" y="6952"/>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第</a:t>
              </a:r>
              <a:r>
                <a:rPr kumimoji="0" lang="en-US" altLang="zh-CN" sz="1400" dirty="0">
                  <a:cs typeface="Times New Roman" panose="02020603050405020304" pitchFamily="18" charset="0"/>
                </a:rPr>
                <a:t>3</a:t>
              </a:r>
              <a:r>
                <a:rPr kumimoji="0" lang="zh-CN" altLang="en-US" sz="1400" dirty="0">
                  <a:cs typeface="Times New Roman" panose="02020603050405020304" pitchFamily="18" charset="0"/>
                </a:rPr>
                <a:t>层功能</a:t>
              </a:r>
            </a:p>
          </p:txBody>
        </p:sp>
      </p:grpSp>
      <p:sp>
        <p:nvSpPr>
          <p:cNvPr id="32" name="文本框 31"/>
          <p:cNvSpPr txBox="1"/>
          <p:nvPr/>
        </p:nvSpPr>
        <p:spPr>
          <a:xfrm>
            <a:off x="7726523" y="1845421"/>
            <a:ext cx="781111" cy="4480151"/>
          </a:xfrm>
          <a:prstGeom prst="rect">
            <a:avLst/>
          </a:prstGeom>
          <a:noFill/>
        </p:spPr>
        <p:txBody>
          <a:bodyPr vert="wordArtVertRtl" wrap="square" rtlCol="0">
            <a:spAutoFit/>
          </a:bodyPr>
          <a:lstStyle/>
          <a:p>
            <a:r>
              <a:rPr lang="zh-CN" altLang="en-US" sz="1800" dirty="0" smtClean="0"/>
              <a:t>  功能结构图，表示</a:t>
            </a:r>
            <a:r>
              <a:rPr lang="en-US" altLang="zh-CN" sz="1800" dirty="0" smtClean="0"/>
              <a:t>(</a:t>
            </a:r>
            <a:r>
              <a:rPr lang="zh-CN" altLang="en-US" sz="1800" dirty="0" smtClean="0"/>
              <a:t>需求</a:t>
            </a:r>
            <a:r>
              <a:rPr lang="en-US" altLang="zh-CN" sz="1800" dirty="0" smtClean="0"/>
              <a:t>)</a:t>
            </a:r>
            <a:r>
              <a:rPr lang="zh-CN" altLang="en-US" sz="1800" dirty="0" smtClean="0"/>
              <a:t>期望有哪些功能，这不是设计！</a:t>
            </a:r>
            <a:endParaRPr lang="zh-CN" altLang="en-US"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9.2.4 </a:t>
            </a:r>
            <a:r>
              <a:rPr lang="zh-CN" altLang="en-US" dirty="0" smtClean="0"/>
              <a:t>实体关系图表达</a:t>
            </a:r>
            <a:endParaRPr lang="zh-CN" altLang="en-US" dirty="0"/>
          </a:p>
        </p:txBody>
      </p:sp>
      <p:sp>
        <p:nvSpPr>
          <p:cNvPr id="3" name="内容占位符 2"/>
          <p:cNvSpPr>
            <a:spLocks noGrp="1"/>
          </p:cNvSpPr>
          <p:nvPr>
            <p:ph idx="1"/>
          </p:nvPr>
        </p:nvSpPr>
        <p:spPr/>
        <p:txBody>
          <a:bodyPr/>
          <a:lstStyle/>
          <a:p>
            <a:r>
              <a:rPr lang="zh-CN" altLang="en-US" dirty="0" smtClean="0"/>
              <a:t>接着，我们问：</a:t>
            </a:r>
            <a:endParaRPr lang="en-US" altLang="zh-CN" dirty="0" smtClean="0"/>
          </a:p>
          <a:p>
            <a:pPr lvl="1"/>
            <a:r>
              <a:rPr lang="en-US" dirty="0" smtClean="0"/>
              <a:t>(1)</a:t>
            </a:r>
            <a:r>
              <a:rPr lang="zh-CN" altLang="en-US" dirty="0" smtClean="0"/>
              <a:t>一个救护车上有几个救护员？</a:t>
            </a:r>
          </a:p>
          <a:p>
            <a:pPr lvl="1"/>
            <a:r>
              <a:rPr lang="en-US" dirty="0" smtClean="0"/>
              <a:t>(2)</a:t>
            </a:r>
            <a:r>
              <a:rPr lang="zh-CN" altLang="en-US" dirty="0" smtClean="0"/>
              <a:t>一个事故发生后，</a:t>
            </a:r>
            <a:r>
              <a:rPr lang="en-US" dirty="0" smtClean="0"/>
              <a:t>C&amp;C</a:t>
            </a:r>
            <a:r>
              <a:rPr lang="zh-CN" altLang="en-US" dirty="0" smtClean="0"/>
              <a:t>性为该事故分配了几个救护车，以及有几个医院接收伤员？</a:t>
            </a:r>
          </a:p>
          <a:p>
            <a:r>
              <a:rPr lang="zh-CN" altLang="en-US" dirty="0" smtClean="0"/>
              <a:t>为描述这些关系，可以用实体及其之间的关系描述理清这些问题。</a:t>
            </a:r>
            <a:endParaRPr lang="en-US" altLang="zh-CN" dirty="0" smtClean="0"/>
          </a:p>
          <a:p>
            <a:r>
              <a:rPr lang="zh-CN" altLang="en-US" dirty="0" smtClean="0"/>
              <a:t>下图是一个</a:t>
            </a:r>
            <a:r>
              <a:rPr lang="en-US" dirty="0" smtClean="0"/>
              <a:t>C&amp;C</a:t>
            </a:r>
            <a:r>
              <a:rPr lang="zh-CN" altLang="en-US" dirty="0" smtClean="0"/>
              <a:t>系统的救护员、司机、救护车和医院的关系图。</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wrap="none"/>
          <a:lstStyle/>
          <a:p>
            <a:r>
              <a:rPr lang="zh-CN" altLang="en-US" dirty="0" smtClean="0"/>
              <a:t>分析：初步的实体关系图</a:t>
            </a:r>
            <a:endParaRPr lang="zh-CN" altLang="en-US" dirty="0"/>
          </a:p>
        </p:txBody>
      </p:sp>
      <p:grpSp>
        <p:nvGrpSpPr>
          <p:cNvPr id="4" name="Group 1"/>
          <p:cNvGrpSpPr>
            <a:grpSpLocks noChangeAspect="1"/>
          </p:cNvGrpSpPr>
          <p:nvPr/>
        </p:nvGrpSpPr>
        <p:grpSpPr bwMode="auto">
          <a:xfrm>
            <a:off x="1228519" y="1586451"/>
            <a:ext cx="7390100" cy="3615083"/>
            <a:chOff x="2124" y="7596"/>
            <a:chExt cx="7238" cy="3540"/>
          </a:xfrm>
        </p:grpSpPr>
        <p:sp>
          <p:nvSpPr>
            <p:cNvPr id="6" name="Rectangle 32"/>
            <p:cNvSpPr>
              <a:spLocks noChangeArrowheads="1"/>
            </p:cNvSpPr>
            <p:nvPr/>
          </p:nvSpPr>
          <p:spPr bwMode="auto">
            <a:xfrm>
              <a:off x="5742" y="7596"/>
              <a:ext cx="1005"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事故</a:t>
              </a:r>
            </a:p>
          </p:txBody>
        </p:sp>
        <p:sp>
          <p:nvSpPr>
            <p:cNvPr id="7" name="Rectangle 31"/>
            <p:cNvSpPr>
              <a:spLocks noChangeArrowheads="1"/>
            </p:cNvSpPr>
            <p:nvPr/>
          </p:nvSpPr>
          <p:spPr bwMode="auto">
            <a:xfrm>
              <a:off x="2425" y="10653"/>
              <a:ext cx="1005"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司机</a:t>
              </a:r>
            </a:p>
          </p:txBody>
        </p:sp>
        <p:sp>
          <p:nvSpPr>
            <p:cNvPr id="8" name="Rectangle 30"/>
            <p:cNvSpPr>
              <a:spLocks noChangeArrowheads="1"/>
            </p:cNvSpPr>
            <p:nvPr/>
          </p:nvSpPr>
          <p:spPr bwMode="auto">
            <a:xfrm>
              <a:off x="5690" y="10494"/>
              <a:ext cx="1005"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救护车</a:t>
              </a:r>
            </a:p>
          </p:txBody>
        </p:sp>
        <p:sp>
          <p:nvSpPr>
            <p:cNvPr id="9" name="Rectangle 29"/>
            <p:cNvSpPr>
              <a:spLocks noChangeArrowheads="1"/>
            </p:cNvSpPr>
            <p:nvPr/>
          </p:nvSpPr>
          <p:spPr bwMode="auto">
            <a:xfrm>
              <a:off x="2325" y="7596"/>
              <a:ext cx="1005"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人</a:t>
              </a:r>
              <a:r>
                <a:rPr kumimoji="0" lang="en-US" altLang="zh-CN" sz="1400" b="0" i="0" u="none" strike="noStrike" cap="none" normalizeH="0" baseline="0" dirty="0" smtClean="0">
                  <a:ln>
                    <a:noFill/>
                  </a:ln>
                  <a:solidFill>
                    <a:schemeClr val="tx1"/>
                  </a:solidFill>
                  <a:effectLst/>
                  <a:cs typeface="Times New Roman" panose="02020603050405020304" pitchFamily="18" charset="0"/>
                </a:rPr>
                <a:t>(</a:t>
              </a:r>
              <a:r>
                <a:rPr kumimoji="0" lang="zh-CN" altLang="en-US" sz="1400" b="0" i="0" u="none" strike="noStrike" cap="none" normalizeH="0" baseline="0" dirty="0" smtClean="0">
                  <a:ln>
                    <a:noFill/>
                  </a:ln>
                  <a:solidFill>
                    <a:schemeClr val="tx1"/>
                  </a:solidFill>
                  <a:effectLst/>
                  <a:cs typeface="Times New Roman" panose="02020603050405020304" pitchFamily="18" charset="0"/>
                </a:rPr>
                <a:t>伤者</a:t>
              </a:r>
              <a:r>
                <a:rPr kumimoji="0" lang="en-US" altLang="zh-CN" sz="1400" b="0" i="0" u="none" strike="noStrike" cap="none" normalizeH="0" baseline="0" dirty="0" smtClean="0">
                  <a:ln>
                    <a:noFill/>
                  </a:ln>
                  <a:solidFill>
                    <a:schemeClr val="tx1"/>
                  </a:solidFill>
                  <a:effectLst/>
                  <a:cs typeface="Times New Roman" panose="02020603050405020304" pitchFamily="18" charset="0"/>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8"/>
            <p:cNvSpPr>
              <a:spLocks noChangeArrowheads="1"/>
            </p:cNvSpPr>
            <p:nvPr/>
          </p:nvSpPr>
          <p:spPr bwMode="auto">
            <a:xfrm>
              <a:off x="2325" y="9045"/>
              <a:ext cx="1005"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救护员</a:t>
              </a:r>
            </a:p>
          </p:txBody>
        </p:sp>
        <p:sp>
          <p:nvSpPr>
            <p:cNvPr id="11" name="Rectangle 27"/>
            <p:cNvSpPr>
              <a:spLocks noChangeArrowheads="1"/>
            </p:cNvSpPr>
            <p:nvPr/>
          </p:nvSpPr>
          <p:spPr bwMode="auto">
            <a:xfrm>
              <a:off x="5742" y="9044"/>
              <a:ext cx="1005"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分配</a:t>
              </a:r>
              <a:r>
                <a:rPr kumimoji="0" lang="zh-CN" altLang="en-US" sz="1400" dirty="0">
                  <a:cs typeface="Times New Roman" panose="02020603050405020304" pitchFamily="18" charset="0"/>
                </a:rPr>
                <a:t>表</a:t>
              </a:r>
              <a:endParaRPr kumimoji="0" lang="zh-CN" altLang="zh-CN" sz="1400" dirty="0">
                <a:cs typeface="Times New Roman" panose="02020603050405020304" pitchFamily="18" charset="0"/>
              </a:endParaRPr>
            </a:p>
          </p:txBody>
        </p:sp>
        <p:sp>
          <p:nvSpPr>
            <p:cNvPr id="12" name="Rectangle 26"/>
            <p:cNvSpPr>
              <a:spLocks noChangeArrowheads="1"/>
            </p:cNvSpPr>
            <p:nvPr/>
          </p:nvSpPr>
          <p:spPr bwMode="auto">
            <a:xfrm>
              <a:off x="8357" y="9000"/>
              <a:ext cx="1005"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医院</a:t>
              </a:r>
            </a:p>
          </p:txBody>
        </p:sp>
        <p:sp>
          <p:nvSpPr>
            <p:cNvPr id="13" name="Text Box 25"/>
            <p:cNvSpPr txBox="1">
              <a:spLocks noChangeArrowheads="1"/>
            </p:cNvSpPr>
            <p:nvPr/>
          </p:nvSpPr>
          <p:spPr bwMode="auto">
            <a:xfrm>
              <a:off x="2288" y="8134"/>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1..1</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4" name="Text Box 24"/>
            <p:cNvSpPr txBox="1">
              <a:spLocks noChangeArrowheads="1"/>
            </p:cNvSpPr>
            <p:nvPr/>
          </p:nvSpPr>
          <p:spPr bwMode="auto">
            <a:xfrm>
              <a:off x="2294" y="8682"/>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0" hangingPunct="0"/>
              <a:r>
                <a:rPr kumimoji="0" lang="en-US" altLang="zh-CN" sz="1400" dirty="0">
                  <a:cs typeface="Times New Roman" panose="02020603050405020304" pitchFamily="18" charset="0"/>
                </a:rPr>
                <a:t>0..1</a:t>
              </a:r>
            </a:p>
          </p:txBody>
        </p:sp>
        <p:sp>
          <p:nvSpPr>
            <p:cNvPr id="15" name="Line 23"/>
            <p:cNvSpPr>
              <a:spLocks noChangeShapeType="1"/>
            </p:cNvSpPr>
            <p:nvPr/>
          </p:nvSpPr>
          <p:spPr bwMode="auto">
            <a:xfrm>
              <a:off x="2928" y="8079"/>
              <a:ext cx="0" cy="9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7" name="Text Box 21"/>
            <p:cNvSpPr txBox="1">
              <a:spLocks noChangeArrowheads="1"/>
            </p:cNvSpPr>
            <p:nvPr/>
          </p:nvSpPr>
          <p:spPr bwMode="auto">
            <a:xfrm>
              <a:off x="2124" y="9528"/>
              <a:ext cx="804"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0" hangingPunct="0"/>
              <a:r>
                <a:rPr kumimoji="0" lang="en-US" altLang="zh-CN" sz="1400" dirty="0">
                  <a:cs typeface="Times New Roman" panose="02020603050405020304" pitchFamily="18" charset="0"/>
                </a:rPr>
                <a:t>1..N</a:t>
              </a:r>
            </a:p>
          </p:txBody>
        </p:sp>
        <p:sp>
          <p:nvSpPr>
            <p:cNvPr id="18" name="Text Box 20"/>
            <p:cNvSpPr txBox="1">
              <a:spLocks noChangeArrowheads="1"/>
            </p:cNvSpPr>
            <p:nvPr/>
          </p:nvSpPr>
          <p:spPr bwMode="auto">
            <a:xfrm>
              <a:off x="2124" y="10172"/>
              <a:ext cx="804"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0" hangingPunct="0"/>
              <a:r>
                <a:rPr kumimoji="0" lang="en-US" altLang="zh-CN" sz="1400" dirty="0">
                  <a:cs typeface="Times New Roman" panose="02020603050405020304" pitchFamily="18" charset="0"/>
                </a:rPr>
                <a:t>0..N</a:t>
              </a:r>
            </a:p>
          </p:txBody>
        </p:sp>
        <p:sp>
          <p:nvSpPr>
            <p:cNvPr id="19" name="Line 19"/>
            <p:cNvSpPr>
              <a:spLocks noChangeShapeType="1"/>
            </p:cNvSpPr>
            <p:nvPr/>
          </p:nvSpPr>
          <p:spPr bwMode="auto">
            <a:xfrm>
              <a:off x="2928" y="9528"/>
              <a:ext cx="1" cy="11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1" name="Text Box 17"/>
            <p:cNvSpPr txBox="1">
              <a:spLocks noChangeArrowheads="1"/>
            </p:cNvSpPr>
            <p:nvPr/>
          </p:nvSpPr>
          <p:spPr bwMode="auto">
            <a:xfrm>
              <a:off x="3330" y="7596"/>
              <a:ext cx="804"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0..N</a:t>
              </a:r>
            </a:p>
          </p:txBody>
        </p:sp>
        <p:sp>
          <p:nvSpPr>
            <p:cNvPr id="23" name="Line 15"/>
            <p:cNvSpPr>
              <a:spLocks noChangeShapeType="1"/>
            </p:cNvSpPr>
            <p:nvPr/>
          </p:nvSpPr>
          <p:spPr bwMode="auto">
            <a:xfrm>
              <a:off x="3330" y="7918"/>
              <a:ext cx="2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5" name="Text Box 13"/>
            <p:cNvSpPr txBox="1">
              <a:spLocks noChangeArrowheads="1"/>
            </p:cNvSpPr>
            <p:nvPr/>
          </p:nvSpPr>
          <p:spPr bwMode="auto">
            <a:xfrm>
              <a:off x="5589" y="8108"/>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0" hangingPunct="0"/>
              <a:r>
                <a:rPr kumimoji="0" lang="en-US" altLang="zh-CN" sz="1400" dirty="0">
                  <a:cs typeface="Times New Roman" panose="02020603050405020304" pitchFamily="18" charset="0"/>
                </a:rPr>
                <a:t>1..1</a:t>
              </a:r>
            </a:p>
          </p:txBody>
        </p:sp>
        <p:sp>
          <p:nvSpPr>
            <p:cNvPr id="26" name="Text Box 12"/>
            <p:cNvSpPr txBox="1">
              <a:spLocks noChangeArrowheads="1"/>
            </p:cNvSpPr>
            <p:nvPr/>
          </p:nvSpPr>
          <p:spPr bwMode="auto">
            <a:xfrm>
              <a:off x="5541" y="8723"/>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0" hangingPunct="0"/>
              <a:r>
                <a:rPr kumimoji="0" lang="en-US" altLang="zh-CN" sz="1400" dirty="0">
                  <a:cs typeface="Times New Roman" panose="02020603050405020304" pitchFamily="18" charset="0"/>
                </a:rPr>
                <a:t>0..1</a:t>
              </a:r>
            </a:p>
          </p:txBody>
        </p:sp>
        <p:sp>
          <p:nvSpPr>
            <p:cNvPr id="27" name="Line 11"/>
            <p:cNvSpPr>
              <a:spLocks noChangeShapeType="1"/>
            </p:cNvSpPr>
            <p:nvPr/>
          </p:nvSpPr>
          <p:spPr bwMode="auto">
            <a:xfrm>
              <a:off x="6144" y="8079"/>
              <a:ext cx="1" cy="9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8" name="Text Box 10"/>
            <p:cNvSpPr txBox="1">
              <a:spLocks noChangeArrowheads="1"/>
            </p:cNvSpPr>
            <p:nvPr/>
          </p:nvSpPr>
          <p:spPr bwMode="auto">
            <a:xfrm>
              <a:off x="5724" y="8420"/>
              <a:ext cx="898" cy="343"/>
            </a:xfrm>
            <a:prstGeom prst="rect">
              <a:avLst/>
            </a:prstGeom>
            <a:solidFill>
              <a:schemeClr val="bg1"/>
            </a:solidFill>
            <a:ln>
              <a:noFill/>
            </a:ln>
            <a:extLs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9" name="Text Box 9"/>
            <p:cNvSpPr txBox="1">
              <a:spLocks noChangeArrowheads="1"/>
            </p:cNvSpPr>
            <p:nvPr/>
          </p:nvSpPr>
          <p:spPr bwMode="auto">
            <a:xfrm>
              <a:off x="5541" y="9528"/>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0" hangingPunct="0"/>
              <a:r>
                <a:rPr kumimoji="0" lang="en-US" altLang="zh-CN" sz="1400" b="0" i="0" u="none" strike="noStrike" cap="none" normalizeH="0" baseline="0" dirty="0" smtClean="0">
                  <a:ln>
                    <a:noFill/>
                  </a:ln>
                  <a:solidFill>
                    <a:schemeClr val="tx1"/>
                  </a:solidFill>
                  <a:effectLst/>
                  <a:cs typeface="Times New Roman" panose="02020603050405020304" pitchFamily="18" charset="0"/>
                </a:rPr>
                <a:t>1..</a:t>
              </a:r>
              <a:r>
                <a:rPr kumimoji="0" lang="en-US" altLang="zh-CN" sz="1400" dirty="0">
                  <a:cs typeface="Times New Roman" panose="02020603050405020304" pitchFamily="18" charset="0"/>
                </a:rPr>
                <a:t>1</a:t>
              </a:r>
            </a:p>
          </p:txBody>
        </p:sp>
        <p:sp>
          <p:nvSpPr>
            <p:cNvPr id="30" name="Text Box 8"/>
            <p:cNvSpPr txBox="1">
              <a:spLocks noChangeArrowheads="1"/>
            </p:cNvSpPr>
            <p:nvPr/>
          </p:nvSpPr>
          <p:spPr bwMode="auto">
            <a:xfrm>
              <a:off x="5388" y="10135"/>
              <a:ext cx="804"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0" hangingPunct="0"/>
              <a:r>
                <a:rPr kumimoji="0" lang="en-US" altLang="zh-CN" sz="1400" dirty="0">
                  <a:cs typeface="Times New Roman" panose="02020603050405020304" pitchFamily="18" charset="0"/>
                </a:rPr>
                <a:t>0..N</a:t>
              </a:r>
            </a:p>
          </p:txBody>
        </p:sp>
        <p:sp>
          <p:nvSpPr>
            <p:cNvPr id="31" name="Line 7"/>
            <p:cNvSpPr>
              <a:spLocks noChangeShapeType="1"/>
            </p:cNvSpPr>
            <p:nvPr/>
          </p:nvSpPr>
          <p:spPr bwMode="auto">
            <a:xfrm>
              <a:off x="6144" y="9528"/>
              <a:ext cx="1" cy="9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4" name="Line 4"/>
            <p:cNvSpPr>
              <a:spLocks noChangeShapeType="1"/>
            </p:cNvSpPr>
            <p:nvPr/>
          </p:nvSpPr>
          <p:spPr bwMode="auto">
            <a:xfrm>
              <a:off x="6747" y="9206"/>
              <a:ext cx="1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5" name="Text Box 3"/>
            <p:cNvSpPr txBox="1">
              <a:spLocks noChangeArrowheads="1"/>
            </p:cNvSpPr>
            <p:nvPr/>
          </p:nvSpPr>
          <p:spPr bwMode="auto">
            <a:xfrm>
              <a:off x="6721" y="9206"/>
              <a:ext cx="454" cy="439"/>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0..1</a:t>
              </a:r>
            </a:p>
          </p:txBody>
        </p:sp>
        <p:sp>
          <p:nvSpPr>
            <p:cNvPr id="36" name="Text Box 2"/>
            <p:cNvSpPr txBox="1">
              <a:spLocks noChangeArrowheads="1"/>
            </p:cNvSpPr>
            <p:nvPr/>
          </p:nvSpPr>
          <p:spPr bwMode="auto">
            <a:xfrm>
              <a:off x="7856" y="9211"/>
              <a:ext cx="531" cy="478"/>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0" hangingPunct="0"/>
              <a:r>
                <a:rPr kumimoji="0" lang="en-US" altLang="zh-CN" sz="1400" dirty="0">
                  <a:cs typeface="Times New Roman" panose="02020603050405020304" pitchFamily="18" charset="0"/>
                </a:rPr>
                <a:t>0..N</a:t>
              </a:r>
            </a:p>
          </p:txBody>
        </p:sp>
      </p:grpSp>
      <p:sp>
        <p:nvSpPr>
          <p:cNvPr id="38" name="Text Box 17"/>
          <p:cNvSpPr txBox="1">
            <a:spLocks noChangeArrowheads="1"/>
          </p:cNvSpPr>
          <p:nvPr/>
        </p:nvSpPr>
        <p:spPr bwMode="auto">
          <a:xfrm>
            <a:off x="3963041" y="1653690"/>
            <a:ext cx="820895" cy="4932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0" hangingPunct="0"/>
            <a:r>
              <a:rPr kumimoji="0" lang="en-US" altLang="zh-CN" sz="1400" dirty="0">
                <a:cs typeface="Times New Roman" panose="02020603050405020304" pitchFamily="18" charset="0"/>
              </a:rPr>
              <a:t>0..N</a:t>
            </a:r>
          </a:p>
        </p:txBody>
      </p:sp>
      <p:sp>
        <p:nvSpPr>
          <p:cNvPr id="3" name="流程图: 决策 2"/>
          <p:cNvSpPr/>
          <p:nvPr/>
        </p:nvSpPr>
        <p:spPr bwMode="auto">
          <a:xfrm>
            <a:off x="1645624" y="2422772"/>
            <a:ext cx="802294" cy="31458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r>
              <a:rPr kumimoji="0" lang="zh-CN" altLang="en-US" sz="1400" dirty="0" smtClean="0">
                <a:cs typeface="Times New Roman" panose="02020603050405020304" pitchFamily="18" charset="0"/>
              </a:rPr>
              <a:t>救护</a:t>
            </a:r>
            <a:endParaRPr kumimoji="0" lang="zh-CN" altLang="zh-CN" sz="1400" dirty="0">
              <a:cs typeface="Times New Roman" panose="02020603050405020304" pitchFamily="18" charset="0"/>
            </a:endParaRPr>
          </a:p>
        </p:txBody>
      </p:sp>
      <p:sp>
        <p:nvSpPr>
          <p:cNvPr id="37" name="流程图: 决策 36"/>
          <p:cNvSpPr/>
          <p:nvPr/>
        </p:nvSpPr>
        <p:spPr bwMode="auto">
          <a:xfrm>
            <a:off x="1369524" y="3875822"/>
            <a:ext cx="1444630" cy="339224"/>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r>
              <a:rPr kumimoji="0" lang="zh-CN" altLang="zh-CN" sz="1400" dirty="0">
                <a:cs typeface="Times New Roman" panose="02020603050405020304" pitchFamily="18" charset="0"/>
              </a:rPr>
              <a:t>由</a:t>
            </a:r>
            <a:r>
              <a:rPr kumimoji="0" lang="en-US" altLang="zh-CN" sz="1400" dirty="0">
                <a:cs typeface="Times New Roman" panose="02020603050405020304" pitchFamily="18" charset="0"/>
              </a:rPr>
              <a:t>…</a:t>
            </a:r>
            <a:r>
              <a:rPr kumimoji="0" lang="zh-CN" altLang="en-US" sz="1400" dirty="0" smtClean="0">
                <a:cs typeface="Times New Roman" panose="02020603050405020304" pitchFamily="18" charset="0"/>
              </a:rPr>
              <a:t>组成</a:t>
            </a:r>
            <a:endParaRPr kumimoji="0" lang="zh-CN" altLang="en-US" sz="1400" dirty="0">
              <a:latin typeface="Arial" panose="020B0604020202020204" pitchFamily="34" charset="0"/>
            </a:endParaRPr>
          </a:p>
        </p:txBody>
      </p:sp>
      <p:sp>
        <p:nvSpPr>
          <p:cNvPr id="39" name="流程图: 决策 38"/>
          <p:cNvSpPr/>
          <p:nvPr/>
        </p:nvSpPr>
        <p:spPr bwMode="auto">
          <a:xfrm>
            <a:off x="4624688" y="3841154"/>
            <a:ext cx="1460049" cy="408559"/>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r>
              <a:rPr kumimoji="0" lang="zh-CN" altLang="zh-CN" sz="1400" dirty="0">
                <a:cs typeface="Times New Roman" panose="02020603050405020304" pitchFamily="18" charset="0"/>
              </a:rPr>
              <a:t>具有</a:t>
            </a:r>
            <a:r>
              <a:rPr kumimoji="0" lang="zh-CN" altLang="zh-CN" sz="1400" dirty="0" smtClean="0">
                <a:cs typeface="Times New Roman" panose="02020603050405020304" pitchFamily="18" charset="0"/>
              </a:rPr>
              <a:t>资源</a:t>
            </a:r>
            <a:endParaRPr kumimoji="0" lang="zh-CN" altLang="zh-CN" sz="1400" dirty="0">
              <a:cs typeface="Times New Roman" panose="02020603050405020304" pitchFamily="18" charset="0"/>
            </a:endParaRPr>
          </a:p>
        </p:txBody>
      </p:sp>
      <p:sp>
        <p:nvSpPr>
          <p:cNvPr id="40" name="流程图: 决策 39"/>
          <p:cNvSpPr/>
          <p:nvPr/>
        </p:nvSpPr>
        <p:spPr bwMode="auto">
          <a:xfrm>
            <a:off x="4624688" y="2422772"/>
            <a:ext cx="1475833" cy="334346"/>
          </a:xfrm>
          <a:prstGeom prst="flowChartDecision">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r>
              <a:rPr kumimoji="0" lang="zh-CN" altLang="zh-CN" sz="1400" dirty="0">
                <a:cs typeface="Times New Roman" panose="02020603050405020304" pitchFamily="18" charset="0"/>
              </a:rPr>
              <a:t>被分</a:t>
            </a:r>
            <a:r>
              <a:rPr kumimoji="0" lang="zh-CN" altLang="zh-CN" sz="1400" dirty="0" smtClean="0">
                <a:cs typeface="Times New Roman" panose="02020603050405020304" pitchFamily="18" charset="0"/>
              </a:rPr>
              <a:t>配给</a:t>
            </a:r>
            <a:endParaRPr kumimoji="0" lang="zh-CN" altLang="zh-CN" sz="1400" dirty="0">
              <a:latin typeface="Arial" panose="020B0604020202020204" pitchFamily="34" charset="0"/>
            </a:endParaRPr>
          </a:p>
        </p:txBody>
      </p:sp>
      <p:sp>
        <p:nvSpPr>
          <p:cNvPr id="42" name="流程图: 决策 41"/>
          <p:cNvSpPr/>
          <p:nvPr/>
        </p:nvSpPr>
        <p:spPr bwMode="auto">
          <a:xfrm>
            <a:off x="2950468" y="1716786"/>
            <a:ext cx="1147602" cy="376797"/>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r>
              <a:rPr kumimoji="0" lang="zh-CN" altLang="zh-CN" sz="1400" dirty="0">
                <a:cs typeface="Times New Roman" panose="02020603050405020304" pitchFamily="18" charset="0"/>
              </a:rPr>
              <a:t>在</a:t>
            </a:r>
            <a:r>
              <a:rPr kumimoji="0" lang="en-US" altLang="zh-CN" sz="1400" dirty="0">
                <a:cs typeface="Times New Roman" panose="02020603050405020304" pitchFamily="18" charset="0"/>
              </a:rPr>
              <a:t>…</a:t>
            </a:r>
            <a:r>
              <a:rPr kumimoji="0" lang="zh-CN" altLang="en-US" sz="1400" dirty="0" smtClean="0">
                <a:cs typeface="Times New Roman" panose="02020603050405020304" pitchFamily="18" charset="0"/>
              </a:rPr>
              <a:t>中</a:t>
            </a:r>
            <a:endParaRPr kumimoji="0" lang="zh-CN" altLang="en-US" sz="1400" dirty="0">
              <a:latin typeface="Arial" panose="020B0604020202020204" pitchFamily="34" charset="0"/>
            </a:endParaRPr>
          </a:p>
        </p:txBody>
      </p:sp>
      <p:sp>
        <p:nvSpPr>
          <p:cNvPr id="41" name="流程图: 决策 40"/>
          <p:cNvSpPr/>
          <p:nvPr/>
        </p:nvSpPr>
        <p:spPr bwMode="auto">
          <a:xfrm>
            <a:off x="6304147" y="3035230"/>
            <a:ext cx="994670" cy="385634"/>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a:r>
              <a:rPr kumimoji="0" lang="zh-CN" altLang="zh-CN" sz="1400" dirty="0">
                <a:cs typeface="Times New Roman" panose="02020603050405020304" pitchFamily="18" charset="0"/>
              </a:rPr>
              <a:t>被分</a:t>
            </a:r>
            <a:r>
              <a:rPr kumimoji="0" lang="zh-CN" altLang="zh-CN" sz="1400" dirty="0" smtClean="0">
                <a:cs typeface="Times New Roman" panose="02020603050405020304" pitchFamily="18" charset="0"/>
              </a:rPr>
              <a:t>配给</a:t>
            </a:r>
            <a:endParaRPr kumimoji="0" lang="zh-CN" altLang="zh-CN" sz="14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r>
              <a:rPr lang="zh-CN" altLang="en-US" dirty="0"/>
              <a:t>：</a:t>
            </a:r>
            <a:r>
              <a:rPr lang="zh-CN" altLang="en-US" dirty="0" smtClean="0"/>
              <a:t>实体的基本属性</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94033995"/>
              </p:ext>
            </p:extLst>
          </p:nvPr>
        </p:nvGraphicFramePr>
        <p:xfrm>
          <a:off x="1050902" y="1611895"/>
          <a:ext cx="5918200" cy="741680"/>
        </p:xfrm>
        <a:graphic>
          <a:graphicData uri="http://schemas.openxmlformats.org/drawingml/2006/table">
            <a:tbl>
              <a:tblPr firstRow="1" bandRow="1">
                <a:tableStyleId>{5C22544A-7EE6-4342-B048-85BDC9FD1C3A}</a:tableStyleId>
              </a:tblPr>
              <a:tblGrid>
                <a:gridCol w="1183640">
                  <a:extLst>
                    <a:ext uri="{9D8B030D-6E8A-4147-A177-3AD203B41FA5}">
                      <a16:colId xmlns:a16="http://schemas.microsoft.com/office/drawing/2014/main" val="20000"/>
                    </a:ext>
                  </a:extLst>
                </a:gridCol>
                <a:gridCol w="1183640">
                  <a:extLst>
                    <a:ext uri="{9D8B030D-6E8A-4147-A177-3AD203B41FA5}">
                      <a16:colId xmlns:a16="http://schemas.microsoft.com/office/drawing/2014/main" val="20001"/>
                    </a:ext>
                  </a:extLst>
                </a:gridCol>
                <a:gridCol w="1183640">
                  <a:extLst>
                    <a:ext uri="{9D8B030D-6E8A-4147-A177-3AD203B41FA5}">
                      <a16:colId xmlns:a16="http://schemas.microsoft.com/office/drawing/2014/main" val="20002"/>
                    </a:ext>
                  </a:extLst>
                </a:gridCol>
                <a:gridCol w="1183640">
                  <a:extLst>
                    <a:ext uri="{9D8B030D-6E8A-4147-A177-3AD203B41FA5}">
                      <a16:colId xmlns:a16="http://schemas.microsoft.com/office/drawing/2014/main" val="20003"/>
                    </a:ext>
                  </a:extLst>
                </a:gridCol>
                <a:gridCol w="1183640">
                  <a:extLst>
                    <a:ext uri="{9D8B030D-6E8A-4147-A177-3AD203B41FA5}">
                      <a16:colId xmlns:a16="http://schemas.microsoft.com/office/drawing/2014/main" val="20004"/>
                    </a:ext>
                  </a:extLst>
                </a:gridCol>
              </a:tblGrid>
              <a:tr h="370840">
                <a:tc>
                  <a:txBody>
                    <a:bodyPr/>
                    <a:lstStyle/>
                    <a:p>
                      <a:r>
                        <a:rPr lang="zh-CN" altLang="en-US" dirty="0" smtClean="0"/>
                        <a:t>编号</a:t>
                      </a:r>
                      <a:endParaRPr lang="zh-CN" altLang="en-US" dirty="0"/>
                    </a:p>
                  </a:txBody>
                  <a:tcPr>
                    <a:solidFill>
                      <a:schemeClr val="accent2">
                        <a:lumMod val="75000"/>
                      </a:schemeClr>
                    </a:solidFill>
                  </a:tcPr>
                </a:tc>
                <a:tc>
                  <a:txBody>
                    <a:bodyPr/>
                    <a:lstStyle/>
                    <a:p>
                      <a:r>
                        <a:rPr lang="zh-CN" altLang="en-US" dirty="0" smtClean="0"/>
                        <a:t>姓名</a:t>
                      </a:r>
                      <a:endParaRPr lang="zh-CN" altLang="en-US" dirty="0"/>
                    </a:p>
                  </a:txBody>
                  <a:tcPr>
                    <a:solidFill>
                      <a:schemeClr val="accent2">
                        <a:lumMod val="75000"/>
                      </a:schemeClr>
                    </a:solidFill>
                  </a:tcPr>
                </a:tc>
                <a:tc>
                  <a:txBody>
                    <a:bodyPr/>
                    <a:lstStyle/>
                    <a:p>
                      <a:r>
                        <a:rPr lang="zh-CN" altLang="en-US" dirty="0" smtClean="0"/>
                        <a:t>性别</a:t>
                      </a:r>
                      <a:endParaRPr lang="zh-CN" altLang="en-US" dirty="0"/>
                    </a:p>
                  </a:txBody>
                  <a:tcPr>
                    <a:solidFill>
                      <a:schemeClr val="accent2">
                        <a:lumMod val="75000"/>
                      </a:schemeClr>
                    </a:solidFill>
                  </a:tcPr>
                </a:tc>
                <a:tc>
                  <a:txBody>
                    <a:bodyPr/>
                    <a:lstStyle/>
                    <a:p>
                      <a:r>
                        <a:rPr lang="zh-CN" altLang="en-US" dirty="0" smtClean="0"/>
                        <a:t>受伤部位</a:t>
                      </a:r>
                      <a:endParaRPr lang="zh-CN" altLang="en-US" dirty="0"/>
                    </a:p>
                  </a:txBody>
                  <a:tcPr>
                    <a:solidFill>
                      <a:schemeClr val="accent2">
                        <a:lumMod val="75000"/>
                      </a:schemeClr>
                    </a:solidFill>
                  </a:tcPr>
                </a:tc>
                <a:tc>
                  <a:txBody>
                    <a:bodyPr/>
                    <a:lstStyle/>
                    <a:p>
                      <a:r>
                        <a:rPr lang="zh-CN" altLang="en-US" dirty="0" smtClean="0"/>
                        <a:t>伤情</a:t>
                      </a:r>
                      <a:endParaRPr lang="zh-CN" altLang="en-US" dirty="0"/>
                    </a:p>
                  </a:txBody>
                  <a:tcPr>
                    <a:solidFill>
                      <a:schemeClr val="accent2">
                        <a:lumMod val="75000"/>
                      </a:schemeClr>
                    </a:solidFill>
                  </a:tcPr>
                </a:tc>
                <a:extLst>
                  <a:ext uri="{0D108BD9-81ED-4DB2-BD59-A6C34878D82A}">
                    <a16:rowId xmlns:a16="http://schemas.microsoft.com/office/drawing/2014/main" val="10000"/>
                  </a:ext>
                </a:extLst>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10001"/>
                  </a:ext>
                </a:extLst>
              </a:tr>
            </a:tbl>
          </a:graphicData>
        </a:graphic>
      </p:graphicFrame>
      <p:sp>
        <p:nvSpPr>
          <p:cNvPr id="5" name="TextBox 3"/>
          <p:cNvSpPr txBox="1"/>
          <p:nvPr/>
        </p:nvSpPr>
        <p:spPr>
          <a:xfrm>
            <a:off x="1139802" y="1129295"/>
            <a:ext cx="2236510" cy="461665"/>
          </a:xfrm>
          <a:prstGeom prst="rect">
            <a:avLst/>
          </a:prstGeom>
          <a:noFill/>
        </p:spPr>
        <p:txBody>
          <a:bodyPr wrap="none" rtlCol="0">
            <a:spAutoFit/>
          </a:bodyPr>
          <a:lstStyle/>
          <a:p>
            <a:r>
              <a:rPr lang="zh-CN" altLang="en-US" dirty="0" smtClean="0"/>
              <a:t>人</a:t>
            </a:r>
            <a:r>
              <a:rPr lang="en-US" altLang="zh-CN" dirty="0" smtClean="0"/>
              <a:t>(</a:t>
            </a:r>
            <a:r>
              <a:rPr lang="zh-CN" altLang="en-US" dirty="0" smtClean="0"/>
              <a:t>伤者</a:t>
            </a:r>
            <a:r>
              <a:rPr lang="en-US" altLang="zh-CN" dirty="0" smtClean="0"/>
              <a:t>)</a:t>
            </a:r>
            <a:r>
              <a:rPr lang="zh-CN" altLang="en-US" dirty="0" smtClean="0"/>
              <a:t>的属性</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172717614"/>
              </p:ext>
            </p:extLst>
          </p:nvPr>
        </p:nvGraphicFramePr>
        <p:xfrm>
          <a:off x="987402" y="2818395"/>
          <a:ext cx="60960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zh-CN" altLang="en-US" dirty="0" smtClean="0"/>
                        <a:t>编号</a:t>
                      </a:r>
                      <a:endParaRPr lang="zh-CN" altLang="en-US" dirty="0"/>
                    </a:p>
                  </a:txBody>
                  <a:tcPr>
                    <a:solidFill>
                      <a:schemeClr val="accent2"/>
                    </a:solidFill>
                  </a:tcPr>
                </a:tc>
                <a:tc>
                  <a:txBody>
                    <a:bodyPr/>
                    <a:lstStyle/>
                    <a:p>
                      <a:r>
                        <a:rPr lang="zh-CN" altLang="en-US" dirty="0" smtClean="0"/>
                        <a:t>姓名</a:t>
                      </a:r>
                      <a:endParaRPr lang="zh-CN" altLang="en-US" dirty="0"/>
                    </a:p>
                  </a:txBody>
                  <a:tcPr>
                    <a:solidFill>
                      <a:schemeClr val="accent2"/>
                    </a:solidFill>
                  </a:tcPr>
                </a:tc>
                <a:tc>
                  <a:txBody>
                    <a:bodyPr/>
                    <a:lstStyle/>
                    <a:p>
                      <a:r>
                        <a:rPr lang="zh-CN" altLang="en-US" dirty="0" smtClean="0"/>
                        <a:t>性别</a:t>
                      </a:r>
                      <a:endParaRPr lang="zh-CN" altLang="en-US" dirty="0"/>
                    </a:p>
                  </a:txBody>
                  <a:tcPr>
                    <a:solidFill>
                      <a:schemeClr val="accent2"/>
                    </a:solidFill>
                  </a:tcPr>
                </a:tc>
                <a:tc>
                  <a:txBody>
                    <a:bodyPr/>
                    <a:lstStyle/>
                    <a:p>
                      <a:r>
                        <a:rPr lang="zh-CN" altLang="en-US" dirty="0" smtClean="0"/>
                        <a:t>年龄</a:t>
                      </a:r>
                      <a:endParaRPr lang="zh-CN" altLang="en-US" dirty="0"/>
                    </a:p>
                  </a:txBody>
                  <a:tcPr>
                    <a:solidFill>
                      <a:schemeClr val="accent2"/>
                    </a:solidFill>
                  </a:tcPr>
                </a:tc>
                <a:tc>
                  <a:txBody>
                    <a:bodyPr/>
                    <a:lstStyle/>
                    <a:p>
                      <a:r>
                        <a:rPr lang="zh-CN" altLang="en-US" dirty="0" smtClean="0"/>
                        <a:t>专长</a:t>
                      </a:r>
                      <a:endParaRPr lang="zh-CN" altLang="en-US" dirty="0"/>
                    </a:p>
                  </a:txBody>
                  <a:tcPr>
                    <a:solidFill>
                      <a:schemeClr val="accent2"/>
                    </a:solidFill>
                  </a:tcPr>
                </a:tc>
                <a:extLst>
                  <a:ext uri="{0D108BD9-81ED-4DB2-BD59-A6C34878D82A}">
                    <a16:rowId xmlns:a16="http://schemas.microsoft.com/office/drawing/2014/main" val="10000"/>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1"/>
                  </a:ext>
                </a:extLst>
              </a:tr>
            </a:tbl>
          </a:graphicData>
        </a:graphic>
      </p:graphicFrame>
      <p:sp>
        <p:nvSpPr>
          <p:cNvPr id="7" name="TextBox 9"/>
          <p:cNvSpPr txBox="1"/>
          <p:nvPr/>
        </p:nvSpPr>
        <p:spPr>
          <a:xfrm>
            <a:off x="1254102" y="2335795"/>
            <a:ext cx="2031325" cy="461665"/>
          </a:xfrm>
          <a:prstGeom prst="rect">
            <a:avLst/>
          </a:prstGeom>
          <a:noFill/>
        </p:spPr>
        <p:txBody>
          <a:bodyPr wrap="none" rtlCol="0">
            <a:spAutoFit/>
          </a:bodyPr>
          <a:lstStyle/>
          <a:p>
            <a:r>
              <a:rPr lang="zh-CN" altLang="en-US" dirty="0" smtClean="0"/>
              <a:t>救护员的属性</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443182689"/>
              </p:ext>
            </p:extLst>
          </p:nvPr>
        </p:nvGraphicFramePr>
        <p:xfrm>
          <a:off x="987402" y="4246490"/>
          <a:ext cx="5479828" cy="741680"/>
        </p:xfrm>
        <a:graphic>
          <a:graphicData uri="http://schemas.openxmlformats.org/drawingml/2006/table">
            <a:tbl>
              <a:tblPr firstRow="1" bandRow="1">
                <a:tableStyleId>{5C22544A-7EE6-4342-B048-85BDC9FD1C3A}</a:tableStyleId>
              </a:tblPr>
              <a:tblGrid>
                <a:gridCol w="743506">
                  <a:extLst>
                    <a:ext uri="{9D8B030D-6E8A-4147-A177-3AD203B41FA5}">
                      <a16:colId xmlns:a16="http://schemas.microsoft.com/office/drawing/2014/main" val="20000"/>
                    </a:ext>
                  </a:extLst>
                </a:gridCol>
                <a:gridCol w="704296">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850900">
                  <a:extLst>
                    <a:ext uri="{9D8B030D-6E8A-4147-A177-3AD203B41FA5}">
                      <a16:colId xmlns:a16="http://schemas.microsoft.com/office/drawing/2014/main" val="20003"/>
                    </a:ext>
                  </a:extLst>
                </a:gridCol>
                <a:gridCol w="700405">
                  <a:extLst>
                    <a:ext uri="{9D8B030D-6E8A-4147-A177-3AD203B41FA5}">
                      <a16:colId xmlns:a16="http://schemas.microsoft.com/office/drawing/2014/main" val="20004"/>
                    </a:ext>
                  </a:extLst>
                </a:gridCol>
                <a:gridCol w="1782221">
                  <a:extLst>
                    <a:ext uri="{9D8B030D-6E8A-4147-A177-3AD203B41FA5}">
                      <a16:colId xmlns:a16="http://schemas.microsoft.com/office/drawing/2014/main" val="20005"/>
                    </a:ext>
                  </a:extLst>
                </a:gridCol>
              </a:tblGrid>
              <a:tr h="370840">
                <a:tc>
                  <a:txBody>
                    <a:bodyPr/>
                    <a:lstStyle/>
                    <a:p>
                      <a:r>
                        <a:rPr lang="zh-CN" altLang="en-US" dirty="0" smtClean="0"/>
                        <a:t>编号</a:t>
                      </a:r>
                      <a:endParaRPr lang="zh-CN" altLang="en-US" dirty="0"/>
                    </a:p>
                  </a:txBody>
                  <a:tcPr>
                    <a:solidFill>
                      <a:schemeClr val="accent2">
                        <a:lumMod val="75000"/>
                      </a:schemeClr>
                    </a:solidFill>
                  </a:tcPr>
                </a:tc>
                <a:tc>
                  <a:txBody>
                    <a:bodyPr/>
                    <a:lstStyle/>
                    <a:p>
                      <a:r>
                        <a:rPr lang="zh-CN" altLang="en-US" dirty="0" smtClean="0"/>
                        <a:t>姓名</a:t>
                      </a:r>
                      <a:endParaRPr lang="zh-CN" altLang="en-US" dirty="0"/>
                    </a:p>
                  </a:txBody>
                  <a:tcPr>
                    <a:solidFill>
                      <a:schemeClr val="accent2">
                        <a:lumMod val="75000"/>
                      </a:schemeClr>
                    </a:solidFill>
                  </a:tcPr>
                </a:tc>
                <a:tc>
                  <a:txBody>
                    <a:bodyPr/>
                    <a:lstStyle/>
                    <a:p>
                      <a:r>
                        <a:rPr lang="zh-CN" altLang="en-US" dirty="0" smtClean="0"/>
                        <a:t>性别</a:t>
                      </a:r>
                      <a:endParaRPr lang="zh-CN" altLang="en-US" dirty="0"/>
                    </a:p>
                  </a:txBody>
                  <a:tcPr>
                    <a:solidFill>
                      <a:schemeClr val="accent2">
                        <a:lumMod val="75000"/>
                      </a:schemeClr>
                    </a:solidFill>
                  </a:tcPr>
                </a:tc>
                <a:tc>
                  <a:txBody>
                    <a:bodyPr/>
                    <a:lstStyle/>
                    <a:p>
                      <a:r>
                        <a:rPr lang="zh-CN" altLang="en-US" dirty="0" smtClean="0"/>
                        <a:t>年龄</a:t>
                      </a:r>
                      <a:endParaRPr lang="zh-CN" altLang="en-US" dirty="0"/>
                    </a:p>
                  </a:txBody>
                  <a:tcPr>
                    <a:solidFill>
                      <a:schemeClr val="accent2">
                        <a:lumMod val="75000"/>
                      </a:schemeClr>
                    </a:solidFill>
                  </a:tcPr>
                </a:tc>
                <a:tc>
                  <a:txBody>
                    <a:bodyPr/>
                    <a:lstStyle/>
                    <a:p>
                      <a:r>
                        <a:rPr lang="zh-CN" altLang="en-US" dirty="0" smtClean="0"/>
                        <a:t>驾龄</a:t>
                      </a:r>
                      <a:endParaRPr lang="zh-CN" altLang="en-US" dirty="0"/>
                    </a:p>
                  </a:txBody>
                  <a:tcPr>
                    <a:solidFill>
                      <a:schemeClr val="accent2">
                        <a:lumMod val="75000"/>
                      </a:schemeClr>
                    </a:solidFill>
                  </a:tcPr>
                </a:tc>
                <a:tc>
                  <a:txBody>
                    <a:bodyPr/>
                    <a:lstStyle/>
                    <a:p>
                      <a:r>
                        <a:rPr lang="zh-CN" altLang="en-US" dirty="0" smtClean="0"/>
                        <a:t>道路熟悉区域</a:t>
                      </a:r>
                      <a:endParaRPr lang="zh-CN" altLang="en-US" dirty="0"/>
                    </a:p>
                  </a:txBody>
                  <a:tcPr>
                    <a:solidFill>
                      <a:schemeClr val="accent2">
                        <a:lumMod val="75000"/>
                      </a:schemeClr>
                    </a:solidFill>
                  </a:tcPr>
                </a:tc>
                <a:extLst>
                  <a:ext uri="{0D108BD9-81ED-4DB2-BD59-A6C34878D82A}">
                    <a16:rowId xmlns:a16="http://schemas.microsoft.com/office/drawing/2014/main" val="10000"/>
                  </a:ext>
                </a:extLst>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10001"/>
                  </a:ext>
                </a:extLst>
              </a:tr>
            </a:tbl>
          </a:graphicData>
        </a:graphic>
      </p:graphicFrame>
      <p:sp>
        <p:nvSpPr>
          <p:cNvPr id="19" name="TextBox 11"/>
          <p:cNvSpPr txBox="1"/>
          <p:nvPr/>
        </p:nvSpPr>
        <p:spPr>
          <a:xfrm>
            <a:off x="2411266" y="3654055"/>
            <a:ext cx="1723549" cy="461665"/>
          </a:xfrm>
          <a:prstGeom prst="rect">
            <a:avLst/>
          </a:prstGeom>
          <a:noFill/>
        </p:spPr>
        <p:txBody>
          <a:bodyPr wrap="none" rtlCol="0">
            <a:spAutoFit/>
          </a:bodyPr>
          <a:lstStyle/>
          <a:p>
            <a:r>
              <a:rPr lang="zh-CN" altLang="en-US" dirty="0" smtClean="0"/>
              <a:t>司机的属性</a:t>
            </a:r>
            <a:endParaRPr lang="zh-CN" altLang="en-US" dirty="0"/>
          </a:p>
        </p:txBody>
      </p:sp>
      <p:sp>
        <p:nvSpPr>
          <p:cNvPr id="21" name="文本框 20"/>
          <p:cNvSpPr txBox="1"/>
          <p:nvPr/>
        </p:nvSpPr>
        <p:spPr>
          <a:xfrm>
            <a:off x="7520830" y="2197552"/>
            <a:ext cx="582211" cy="3446328"/>
          </a:xfrm>
          <a:prstGeom prst="rect">
            <a:avLst/>
          </a:prstGeom>
          <a:noFill/>
        </p:spPr>
        <p:txBody>
          <a:bodyPr vert="wordArtVertRtl" wrap="none" rtlCol="0">
            <a:spAutoFit/>
          </a:bodyPr>
          <a:lstStyle/>
          <a:p>
            <a:r>
              <a:rPr lang="zh-CN" altLang="en-US" dirty="0" smtClean="0"/>
              <a:t>这些属性够不够呢？</a:t>
            </a:r>
            <a:endParaRPr lang="zh-CN" altLang="en-US" dirty="0"/>
          </a:p>
        </p:txBody>
      </p:sp>
      <p:sp>
        <p:nvSpPr>
          <p:cNvPr id="22" name="TextBox 33"/>
          <p:cNvSpPr txBox="1"/>
          <p:nvPr/>
        </p:nvSpPr>
        <p:spPr>
          <a:xfrm>
            <a:off x="1366215" y="5118940"/>
            <a:ext cx="5537200" cy="1015663"/>
          </a:xfrm>
          <a:prstGeom prst="rect">
            <a:avLst/>
          </a:prstGeom>
          <a:noFill/>
        </p:spPr>
        <p:txBody>
          <a:bodyPr wrap="square" rtlCol="0">
            <a:spAutoFit/>
          </a:bodyPr>
          <a:lstStyle/>
          <a:p>
            <a:r>
              <a:rPr lang="zh-CN" altLang="en-US" sz="2000" b="1" dirty="0" smtClean="0"/>
              <a:t>基本属性：</a:t>
            </a:r>
            <a:r>
              <a:rPr lang="zh-CN" altLang="en-US" sz="2000" dirty="0" smtClean="0"/>
              <a:t>基本特征，一下子就能想到的，不需要与其他实体发生关系</a:t>
            </a:r>
            <a:endParaRPr lang="en-US" altLang="zh-CN" sz="2000" dirty="0" smtClean="0"/>
          </a:p>
          <a:p>
            <a:r>
              <a:rPr lang="zh-CN" altLang="en-US" sz="2000" b="1" dirty="0" smtClean="0"/>
              <a:t>计算用属性：</a:t>
            </a:r>
            <a:r>
              <a:rPr lang="zh-CN" altLang="en-US" sz="2000" dirty="0" smtClean="0"/>
              <a:t>与其他属性之间的关联关系</a:t>
            </a:r>
            <a:endParaRPr lang="zh-CN" altLang="en-US" sz="2000" dirty="0"/>
          </a:p>
        </p:txBody>
      </p:sp>
    </p:spTree>
    <p:extLst>
      <p:ext uri="{BB962C8B-B14F-4D97-AF65-F5344CB8AC3E}">
        <p14:creationId xmlns:p14="http://schemas.microsoft.com/office/powerpoint/2010/main" val="1690631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分析：实体的计算属性</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00352090"/>
              </p:ext>
            </p:extLst>
          </p:nvPr>
        </p:nvGraphicFramePr>
        <p:xfrm>
          <a:off x="838200" y="5270500"/>
          <a:ext cx="6032500" cy="1010920"/>
        </p:xfrm>
        <a:graphic>
          <a:graphicData uri="http://schemas.openxmlformats.org/drawingml/2006/table">
            <a:tbl>
              <a:tblPr firstRow="1" bandRow="1">
                <a:tableStyleId>{5C22544A-7EE6-4342-B048-85BDC9FD1C3A}</a:tableStyleId>
              </a:tblPr>
              <a:tblGrid>
                <a:gridCol w="801090">
                  <a:extLst>
                    <a:ext uri="{9D8B030D-6E8A-4147-A177-3AD203B41FA5}">
                      <a16:colId xmlns:a16="http://schemas.microsoft.com/office/drawing/2014/main" val="20000"/>
                    </a:ext>
                  </a:extLst>
                </a:gridCol>
                <a:gridCol w="801090">
                  <a:extLst>
                    <a:ext uri="{9D8B030D-6E8A-4147-A177-3AD203B41FA5}">
                      <a16:colId xmlns:a16="http://schemas.microsoft.com/office/drawing/2014/main" val="20001"/>
                    </a:ext>
                  </a:extLst>
                </a:gridCol>
                <a:gridCol w="1525192">
                  <a:extLst>
                    <a:ext uri="{9D8B030D-6E8A-4147-A177-3AD203B41FA5}">
                      <a16:colId xmlns:a16="http://schemas.microsoft.com/office/drawing/2014/main" val="20002"/>
                    </a:ext>
                  </a:extLst>
                </a:gridCol>
                <a:gridCol w="1423934">
                  <a:extLst>
                    <a:ext uri="{9D8B030D-6E8A-4147-A177-3AD203B41FA5}">
                      <a16:colId xmlns:a16="http://schemas.microsoft.com/office/drawing/2014/main" val="20003"/>
                    </a:ext>
                  </a:extLst>
                </a:gridCol>
                <a:gridCol w="1481194">
                  <a:extLst>
                    <a:ext uri="{9D8B030D-6E8A-4147-A177-3AD203B41FA5}">
                      <a16:colId xmlns:a16="http://schemas.microsoft.com/office/drawing/2014/main" val="20004"/>
                    </a:ext>
                  </a:extLst>
                </a:gridCol>
              </a:tblGrid>
              <a:tr h="370840">
                <a:tc>
                  <a:txBody>
                    <a:bodyPr/>
                    <a:lstStyle/>
                    <a:p>
                      <a:r>
                        <a:rPr lang="zh-CN" altLang="en-US" dirty="0" smtClean="0"/>
                        <a:t>编号</a:t>
                      </a:r>
                      <a:endParaRPr lang="zh-CN" altLang="en-US" dirty="0"/>
                    </a:p>
                  </a:txBody>
                  <a:tcPr>
                    <a:solidFill>
                      <a:schemeClr val="accent2"/>
                    </a:solidFill>
                  </a:tcPr>
                </a:tc>
                <a:tc>
                  <a:txBody>
                    <a:bodyPr/>
                    <a:lstStyle/>
                    <a:p>
                      <a:r>
                        <a:rPr lang="zh-CN" altLang="en-US" dirty="0" smtClean="0"/>
                        <a:t>型号</a:t>
                      </a:r>
                      <a:endParaRPr lang="zh-CN" altLang="en-US" dirty="0"/>
                    </a:p>
                  </a:txBody>
                  <a:tcPr>
                    <a:solidFill>
                      <a:schemeClr val="accent2"/>
                    </a:solidFill>
                  </a:tcPr>
                </a:tc>
                <a:tc>
                  <a:txBody>
                    <a:bodyPr/>
                    <a:lstStyle/>
                    <a:p>
                      <a:r>
                        <a:rPr lang="zh-CN" altLang="en-US" dirty="0" smtClean="0"/>
                        <a:t>病号容量</a:t>
                      </a:r>
                      <a:endParaRPr lang="zh-CN" altLang="en-US" dirty="0"/>
                    </a:p>
                  </a:txBody>
                  <a:tcPr>
                    <a:solidFill>
                      <a:schemeClr val="accent2"/>
                    </a:solidFill>
                  </a:tcPr>
                </a:tc>
                <a:tc>
                  <a:txBody>
                    <a:bodyPr/>
                    <a:lstStyle/>
                    <a:p>
                      <a:r>
                        <a:rPr lang="zh-CN" altLang="en-US" dirty="0" smtClean="0"/>
                        <a:t>救护员容量</a:t>
                      </a:r>
                      <a:endParaRPr lang="zh-CN" altLang="en-US" dirty="0"/>
                    </a:p>
                  </a:txBody>
                  <a:tcPr>
                    <a:solidFill>
                      <a:schemeClr val="accent2"/>
                    </a:solidFill>
                  </a:tcPr>
                </a:tc>
                <a:tc>
                  <a:txBody>
                    <a:bodyPr/>
                    <a:lstStyle/>
                    <a:p>
                      <a:r>
                        <a:rPr lang="zh-CN" altLang="en-US" dirty="0" smtClean="0"/>
                        <a:t>当前位置（经纬度）</a:t>
                      </a:r>
                      <a:endParaRPr lang="zh-CN" altLang="en-US" dirty="0"/>
                    </a:p>
                  </a:txBody>
                  <a:tcPr>
                    <a:solidFill>
                      <a:schemeClr val="accent2"/>
                    </a:solidFill>
                  </a:tcPr>
                </a:tc>
                <a:extLst>
                  <a:ext uri="{0D108BD9-81ED-4DB2-BD59-A6C34878D82A}">
                    <a16:rowId xmlns:a16="http://schemas.microsoft.com/office/drawing/2014/main" val="10000"/>
                  </a:ext>
                </a:extLst>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10001"/>
                  </a:ext>
                </a:extLst>
              </a:tr>
            </a:tbl>
          </a:graphicData>
        </a:graphic>
      </p:graphicFrame>
      <p:sp>
        <p:nvSpPr>
          <p:cNvPr id="4" name="TextBox 3"/>
          <p:cNvSpPr txBox="1"/>
          <p:nvPr/>
        </p:nvSpPr>
        <p:spPr>
          <a:xfrm>
            <a:off x="1104900" y="4775200"/>
            <a:ext cx="2031325" cy="461665"/>
          </a:xfrm>
          <a:prstGeom prst="rect">
            <a:avLst/>
          </a:prstGeom>
          <a:noFill/>
        </p:spPr>
        <p:txBody>
          <a:bodyPr wrap="none" rtlCol="0">
            <a:spAutoFit/>
          </a:bodyPr>
          <a:lstStyle/>
          <a:p>
            <a:r>
              <a:rPr lang="zh-CN" altLang="en-US" dirty="0" smtClean="0"/>
              <a:t>救护车的属性</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294203079"/>
              </p:ext>
            </p:extLst>
          </p:nvPr>
        </p:nvGraphicFramePr>
        <p:xfrm>
          <a:off x="977900" y="2832100"/>
          <a:ext cx="4186159" cy="741680"/>
        </p:xfrm>
        <a:graphic>
          <a:graphicData uri="http://schemas.openxmlformats.org/drawingml/2006/table">
            <a:tbl>
              <a:tblPr firstRow="1" bandRow="1">
                <a:tableStyleId>{5C22544A-7EE6-4342-B048-85BDC9FD1C3A}</a:tableStyleId>
              </a:tblPr>
              <a:tblGrid>
                <a:gridCol w="660126">
                  <a:extLst>
                    <a:ext uri="{9D8B030D-6E8A-4147-A177-3AD203B41FA5}">
                      <a16:colId xmlns:a16="http://schemas.microsoft.com/office/drawing/2014/main" val="20000"/>
                    </a:ext>
                  </a:extLst>
                </a:gridCol>
                <a:gridCol w="690734">
                  <a:extLst>
                    <a:ext uri="{9D8B030D-6E8A-4147-A177-3AD203B41FA5}">
                      <a16:colId xmlns:a16="http://schemas.microsoft.com/office/drawing/2014/main" val="20001"/>
                    </a:ext>
                  </a:extLst>
                </a:gridCol>
                <a:gridCol w="1118331">
                  <a:extLst>
                    <a:ext uri="{9D8B030D-6E8A-4147-A177-3AD203B41FA5}">
                      <a16:colId xmlns:a16="http://schemas.microsoft.com/office/drawing/2014/main" val="20002"/>
                    </a:ext>
                  </a:extLst>
                </a:gridCol>
                <a:gridCol w="1124909">
                  <a:extLst>
                    <a:ext uri="{9D8B030D-6E8A-4147-A177-3AD203B41FA5}">
                      <a16:colId xmlns:a16="http://schemas.microsoft.com/office/drawing/2014/main" val="20003"/>
                    </a:ext>
                  </a:extLst>
                </a:gridCol>
                <a:gridCol w="592059">
                  <a:extLst>
                    <a:ext uri="{9D8B030D-6E8A-4147-A177-3AD203B41FA5}">
                      <a16:colId xmlns:a16="http://schemas.microsoft.com/office/drawing/2014/main" val="20004"/>
                    </a:ext>
                  </a:extLst>
                </a:gridCol>
              </a:tblGrid>
              <a:tr h="370840">
                <a:tc>
                  <a:txBody>
                    <a:bodyPr/>
                    <a:lstStyle/>
                    <a:p>
                      <a:r>
                        <a:rPr lang="zh-CN" altLang="en-US" dirty="0" smtClean="0"/>
                        <a:t>编号</a:t>
                      </a:r>
                      <a:endParaRPr lang="zh-CN" altLang="en-US" dirty="0"/>
                    </a:p>
                  </a:txBody>
                  <a:tcPr>
                    <a:solidFill>
                      <a:schemeClr val="accent2"/>
                    </a:solidFill>
                  </a:tcPr>
                </a:tc>
                <a:tc>
                  <a:txBody>
                    <a:bodyPr/>
                    <a:lstStyle/>
                    <a:p>
                      <a:r>
                        <a:rPr lang="zh-CN" altLang="en-US" dirty="0" smtClean="0"/>
                        <a:t>就近</a:t>
                      </a:r>
                      <a:endParaRPr lang="zh-CN" altLang="en-US" dirty="0"/>
                    </a:p>
                  </a:txBody>
                  <a:tcPr>
                    <a:solidFill>
                      <a:schemeClr val="accent2"/>
                    </a:solidFill>
                  </a:tcPr>
                </a:tc>
                <a:tc>
                  <a:txBody>
                    <a:bodyPr/>
                    <a:lstStyle/>
                    <a:p>
                      <a:r>
                        <a:rPr lang="zh-CN" altLang="en-US" dirty="0" smtClean="0"/>
                        <a:t>伤员人数</a:t>
                      </a:r>
                      <a:endParaRPr lang="zh-CN" altLang="en-US" dirty="0"/>
                    </a:p>
                  </a:txBody>
                  <a:tcPr>
                    <a:solidFill>
                      <a:schemeClr val="accent2"/>
                    </a:solidFill>
                  </a:tcPr>
                </a:tc>
                <a:tc>
                  <a:txBody>
                    <a:bodyPr/>
                    <a:lstStyle/>
                    <a:p>
                      <a:r>
                        <a:rPr lang="zh-CN" altLang="en-US" dirty="0" smtClean="0"/>
                        <a:t>伤势程度</a:t>
                      </a:r>
                      <a:endParaRPr lang="zh-CN" altLang="en-US" dirty="0"/>
                    </a:p>
                  </a:txBody>
                  <a:tcPr>
                    <a:solidFill>
                      <a:schemeClr val="accent2"/>
                    </a:solidFill>
                  </a:tcPr>
                </a:tc>
                <a:tc>
                  <a:txBody>
                    <a:bodyPr/>
                    <a:lstStyle/>
                    <a:p>
                      <a:r>
                        <a:rPr lang="en-US" altLang="zh-CN" dirty="0" smtClean="0"/>
                        <a:t>….</a:t>
                      </a:r>
                      <a:endParaRPr lang="zh-CN" altLang="en-US" dirty="0"/>
                    </a:p>
                  </a:txBody>
                  <a:tcPr>
                    <a:solidFill>
                      <a:schemeClr val="accent2"/>
                    </a:solidFill>
                  </a:tcPr>
                </a:tc>
                <a:extLst>
                  <a:ext uri="{0D108BD9-81ED-4DB2-BD59-A6C34878D82A}">
                    <a16:rowId xmlns:a16="http://schemas.microsoft.com/office/drawing/2014/main" val="10000"/>
                  </a:ext>
                </a:extLst>
              </a:tr>
              <a:tr h="370840">
                <a:tc>
                  <a:txBody>
                    <a:bodyPr/>
                    <a:lstStyle/>
                    <a:p>
                      <a:r>
                        <a:rPr lang="en-US" altLang="zh-CN" dirty="0" smtClean="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r>
                        <a:rPr lang="en-US" altLang="zh-CN" dirty="0" smtClean="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7056512" y="2904490"/>
            <a:ext cx="1415772" cy="461665"/>
          </a:xfrm>
          <a:prstGeom prst="rect">
            <a:avLst/>
          </a:prstGeom>
          <a:noFill/>
        </p:spPr>
        <p:txBody>
          <a:bodyPr wrap="none" rtlCol="0">
            <a:spAutoFit/>
          </a:bodyPr>
          <a:lstStyle/>
          <a:p>
            <a:r>
              <a:rPr lang="zh-CN" altLang="en-US" dirty="0" smtClean="0"/>
              <a:t>医院属性</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3289545541"/>
              </p:ext>
            </p:extLst>
          </p:nvPr>
        </p:nvGraphicFramePr>
        <p:xfrm>
          <a:off x="870446" y="1070610"/>
          <a:ext cx="5457990" cy="7416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8700">
                  <a:extLst>
                    <a:ext uri="{9D8B030D-6E8A-4147-A177-3AD203B41FA5}">
                      <a16:colId xmlns:a16="http://schemas.microsoft.com/office/drawing/2014/main" val="20000"/>
                    </a:ext>
                  </a:extLst>
                </a:gridCol>
                <a:gridCol w="1486926">
                  <a:extLst>
                    <a:ext uri="{9D8B030D-6E8A-4147-A177-3AD203B41FA5}">
                      <a16:colId xmlns:a16="http://schemas.microsoft.com/office/drawing/2014/main" val="20001"/>
                    </a:ext>
                  </a:extLst>
                </a:gridCol>
                <a:gridCol w="1190693">
                  <a:extLst>
                    <a:ext uri="{9D8B030D-6E8A-4147-A177-3AD203B41FA5}">
                      <a16:colId xmlns:a16="http://schemas.microsoft.com/office/drawing/2014/main" val="20002"/>
                    </a:ext>
                  </a:extLst>
                </a:gridCol>
                <a:gridCol w="1157802">
                  <a:extLst>
                    <a:ext uri="{9D8B030D-6E8A-4147-A177-3AD203B41FA5}">
                      <a16:colId xmlns:a16="http://schemas.microsoft.com/office/drawing/2014/main" val="20003"/>
                    </a:ext>
                  </a:extLst>
                </a:gridCol>
                <a:gridCol w="953869">
                  <a:extLst>
                    <a:ext uri="{9D8B030D-6E8A-4147-A177-3AD203B41FA5}">
                      <a16:colId xmlns:a16="http://schemas.microsoft.com/office/drawing/2014/main" val="20004"/>
                    </a:ext>
                  </a:extLst>
                </a:gridCol>
              </a:tblGrid>
              <a:tr h="370840">
                <a:tc>
                  <a:txBody>
                    <a:bodyPr/>
                    <a:lstStyle/>
                    <a:p>
                      <a:r>
                        <a:rPr lang="zh-CN" altLang="en-US" dirty="0" smtClean="0"/>
                        <a:t>编号</a:t>
                      </a:r>
                      <a:endParaRPr lang="zh-CN" altLang="en-US" dirty="0"/>
                    </a:p>
                  </a:txBody>
                  <a:tcPr>
                    <a:solidFill>
                      <a:schemeClr val="accent2"/>
                    </a:solidFill>
                  </a:tcPr>
                </a:tc>
                <a:tc>
                  <a:txBody>
                    <a:bodyPr/>
                    <a:lstStyle/>
                    <a:p>
                      <a:r>
                        <a:rPr lang="zh-CN" altLang="en-US" dirty="0" smtClean="0"/>
                        <a:t>地点</a:t>
                      </a:r>
                      <a:r>
                        <a:rPr lang="zh-CN" altLang="en-US" sz="1600" dirty="0" smtClean="0"/>
                        <a:t>（经纬度）</a:t>
                      </a:r>
                      <a:endParaRPr lang="zh-CN" altLang="en-US" sz="1600" dirty="0"/>
                    </a:p>
                  </a:txBody>
                  <a:tcPr>
                    <a:solidFill>
                      <a:schemeClr val="accent2"/>
                    </a:solidFill>
                  </a:tcPr>
                </a:tc>
                <a:tc>
                  <a:txBody>
                    <a:bodyPr/>
                    <a:lstStyle/>
                    <a:p>
                      <a:r>
                        <a:rPr lang="zh-CN" altLang="en-US" dirty="0" smtClean="0"/>
                        <a:t>事故类别</a:t>
                      </a:r>
                      <a:endParaRPr lang="zh-CN" altLang="en-US" dirty="0"/>
                    </a:p>
                  </a:txBody>
                  <a:tcPr>
                    <a:solidFill>
                      <a:schemeClr val="accent2"/>
                    </a:solidFill>
                  </a:tcPr>
                </a:tc>
                <a:tc>
                  <a:txBody>
                    <a:bodyPr/>
                    <a:lstStyle/>
                    <a:p>
                      <a:r>
                        <a:rPr lang="zh-CN" altLang="en-US" dirty="0" smtClean="0"/>
                        <a:t>伤员人数</a:t>
                      </a:r>
                      <a:endParaRPr lang="zh-CN" altLang="en-US" dirty="0"/>
                    </a:p>
                  </a:txBody>
                  <a:tcPr>
                    <a:solidFill>
                      <a:schemeClr val="accent2"/>
                    </a:solidFill>
                  </a:tcPr>
                </a:tc>
                <a:tc>
                  <a:txBody>
                    <a:bodyPr/>
                    <a:lstStyle/>
                    <a:p>
                      <a:r>
                        <a:rPr lang="en-US" altLang="zh-CN" dirty="0" smtClean="0"/>
                        <a:t>….</a:t>
                      </a:r>
                      <a:endParaRPr lang="zh-CN" altLang="en-US" dirty="0"/>
                    </a:p>
                  </a:txBody>
                  <a:tcPr>
                    <a:solidFill>
                      <a:schemeClr val="accent2"/>
                    </a:solidFill>
                  </a:tcPr>
                </a:tc>
                <a:extLst>
                  <a:ext uri="{0D108BD9-81ED-4DB2-BD59-A6C34878D82A}">
                    <a16:rowId xmlns:a16="http://schemas.microsoft.com/office/drawing/2014/main" val="10000"/>
                  </a:ext>
                </a:extLst>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10001"/>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378689533"/>
              </p:ext>
            </p:extLst>
          </p:nvPr>
        </p:nvGraphicFramePr>
        <p:xfrm>
          <a:off x="5354923" y="3453130"/>
          <a:ext cx="3809999" cy="1010920"/>
        </p:xfrm>
        <a:graphic>
          <a:graphicData uri="http://schemas.openxmlformats.org/drawingml/2006/table">
            <a:tbl>
              <a:tblPr firstRow="1" bandRow="1">
                <a:tableStyleId>{5C22544A-7EE6-4342-B048-85BDC9FD1C3A}</a:tableStyleId>
              </a:tblPr>
              <a:tblGrid>
                <a:gridCol w="523875">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1204912">
                  <a:extLst>
                    <a:ext uri="{9D8B030D-6E8A-4147-A177-3AD203B41FA5}">
                      <a16:colId xmlns:a16="http://schemas.microsoft.com/office/drawing/2014/main" val="20002"/>
                    </a:ext>
                  </a:extLst>
                </a:gridCol>
                <a:gridCol w="8509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70840">
                <a:tc>
                  <a:txBody>
                    <a:bodyPr/>
                    <a:lstStyle/>
                    <a:p>
                      <a:r>
                        <a:rPr lang="zh-CN" altLang="en-US" dirty="0" smtClean="0"/>
                        <a:t>编号</a:t>
                      </a:r>
                      <a:endParaRPr lang="zh-CN" altLang="en-US" dirty="0"/>
                    </a:p>
                  </a:txBody>
                  <a:tcPr>
                    <a:solidFill>
                      <a:schemeClr val="accent2"/>
                    </a:solidFill>
                  </a:tcPr>
                </a:tc>
                <a:tc>
                  <a:txBody>
                    <a:bodyPr/>
                    <a:lstStyle/>
                    <a:p>
                      <a:r>
                        <a:rPr lang="zh-CN" altLang="en-US" dirty="0" smtClean="0"/>
                        <a:t>名称</a:t>
                      </a:r>
                      <a:endParaRPr lang="zh-CN" altLang="en-US" dirty="0"/>
                    </a:p>
                  </a:txBody>
                  <a:tcPr>
                    <a:solidFill>
                      <a:schemeClr val="accent2"/>
                    </a:solidFill>
                  </a:tcPr>
                </a:tc>
                <a:tc>
                  <a:txBody>
                    <a:bodyPr/>
                    <a:lstStyle/>
                    <a:p>
                      <a:r>
                        <a:rPr lang="zh-CN" altLang="en-US" dirty="0" smtClean="0"/>
                        <a:t>位置</a:t>
                      </a:r>
                      <a:r>
                        <a:rPr lang="zh-CN" altLang="en-US" sz="1600" dirty="0" smtClean="0"/>
                        <a:t>（经纬度）</a:t>
                      </a:r>
                      <a:endParaRPr lang="zh-CN" altLang="en-US" sz="1600" dirty="0"/>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医院等级</a:t>
                      </a:r>
                    </a:p>
                  </a:txBody>
                  <a:tcPr>
                    <a:solidFill>
                      <a:schemeClr val="accent2"/>
                    </a:solidFill>
                  </a:tcPr>
                </a:tc>
                <a:tc>
                  <a:txBody>
                    <a:bodyPr/>
                    <a:lstStyle/>
                    <a:p>
                      <a:r>
                        <a:rPr lang="zh-CN" altLang="en-US" dirty="0" smtClean="0"/>
                        <a:t>空床位数</a:t>
                      </a:r>
                      <a:endParaRPr lang="zh-CN" altLang="en-US" dirty="0"/>
                    </a:p>
                  </a:txBody>
                  <a:tcPr>
                    <a:solidFill>
                      <a:schemeClr val="accent2"/>
                    </a:solidFill>
                  </a:tcPr>
                </a:tc>
                <a:extLst>
                  <a:ext uri="{0D108BD9-81ED-4DB2-BD59-A6C34878D82A}">
                    <a16:rowId xmlns:a16="http://schemas.microsoft.com/office/drawing/2014/main" val="10000"/>
                  </a:ext>
                </a:extLst>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1041400" y="2336800"/>
            <a:ext cx="2646878" cy="461665"/>
          </a:xfrm>
          <a:prstGeom prst="rect">
            <a:avLst/>
          </a:prstGeom>
          <a:noFill/>
        </p:spPr>
        <p:txBody>
          <a:bodyPr wrap="none" rtlCol="0">
            <a:spAutoFit/>
          </a:bodyPr>
          <a:lstStyle/>
          <a:p>
            <a:r>
              <a:rPr lang="zh-CN" altLang="en-US" dirty="0" smtClean="0"/>
              <a:t>分配（原则）属性</a:t>
            </a:r>
            <a:endParaRPr lang="zh-CN" altLang="en-US" dirty="0"/>
          </a:p>
        </p:txBody>
      </p:sp>
      <p:sp>
        <p:nvSpPr>
          <p:cNvPr id="13" name="TextBox 12"/>
          <p:cNvSpPr txBox="1"/>
          <p:nvPr/>
        </p:nvSpPr>
        <p:spPr>
          <a:xfrm>
            <a:off x="1311937" y="674985"/>
            <a:ext cx="1723549" cy="461665"/>
          </a:xfrm>
          <a:prstGeom prst="rect">
            <a:avLst/>
          </a:prstGeom>
          <a:noFill/>
        </p:spPr>
        <p:txBody>
          <a:bodyPr wrap="none" rtlCol="0">
            <a:spAutoFit/>
          </a:bodyPr>
          <a:lstStyle/>
          <a:p>
            <a:r>
              <a:rPr lang="zh-CN" altLang="en-US" dirty="0" smtClean="0"/>
              <a:t>事故的属性</a:t>
            </a:r>
            <a:endParaRPr lang="zh-CN" altLang="en-US" dirty="0"/>
          </a:p>
        </p:txBody>
      </p:sp>
      <p:sp>
        <p:nvSpPr>
          <p:cNvPr id="31" name="矩形 30"/>
          <p:cNvSpPr/>
          <p:nvPr/>
        </p:nvSpPr>
        <p:spPr bwMode="auto">
          <a:xfrm>
            <a:off x="3910802" y="1901142"/>
            <a:ext cx="1765299" cy="558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1. </a:t>
            </a:r>
            <a:r>
              <a:rPr lang="zh-CN" altLang="en-US" sz="1600" dirty="0" smtClean="0"/>
              <a:t>伤员</a:t>
            </a: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人数</a:t>
            </a:r>
            <a:r>
              <a:rPr lang="zh-CN" altLang="en-US" sz="1600" dirty="0" smtClean="0"/>
              <a:t>、事故类别？</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2" name="矩形 31"/>
          <p:cNvSpPr/>
          <p:nvPr/>
        </p:nvSpPr>
        <p:spPr bwMode="auto">
          <a:xfrm>
            <a:off x="3190877" y="4219575"/>
            <a:ext cx="1272736" cy="6477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2. </a:t>
            </a: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救护车的当前位置和</a:t>
            </a:r>
            <a:r>
              <a:rPr lang="zh-CN" altLang="en-US" sz="1600" dirty="0"/>
              <a:t>救护员</a:t>
            </a: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类型？</a:t>
            </a:r>
          </a:p>
        </p:txBody>
      </p:sp>
      <p:sp>
        <p:nvSpPr>
          <p:cNvPr id="33" name="矩形 32"/>
          <p:cNvSpPr/>
          <p:nvPr/>
        </p:nvSpPr>
        <p:spPr bwMode="auto">
          <a:xfrm>
            <a:off x="5888333" y="2327526"/>
            <a:ext cx="1235554" cy="812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600" dirty="0" smtClean="0"/>
              <a:t>3</a:t>
            </a: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 </a:t>
            </a: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医院的空闲床位、位置？</a:t>
            </a:r>
          </a:p>
        </p:txBody>
      </p:sp>
      <p:cxnSp>
        <p:nvCxnSpPr>
          <p:cNvPr id="20" name="直接箭头连接符 19"/>
          <p:cNvCxnSpPr>
            <a:endCxn id="12" idx="3"/>
          </p:cNvCxnSpPr>
          <p:nvPr/>
        </p:nvCxnSpPr>
        <p:spPr bwMode="auto">
          <a:xfrm flipH="1">
            <a:off x="3688278" y="1812290"/>
            <a:ext cx="429811" cy="755343"/>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cxnSp>
        <p:nvCxnSpPr>
          <p:cNvPr id="22" name="直接箭头连接符 21"/>
          <p:cNvCxnSpPr/>
          <p:nvPr/>
        </p:nvCxnSpPr>
        <p:spPr bwMode="auto">
          <a:xfrm flipH="1" flipV="1">
            <a:off x="5249577" y="3058665"/>
            <a:ext cx="1115544" cy="394465"/>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cxnSp>
        <p:nvCxnSpPr>
          <p:cNvPr id="27" name="直接箭头连接符 26"/>
          <p:cNvCxnSpPr/>
          <p:nvPr/>
        </p:nvCxnSpPr>
        <p:spPr bwMode="auto">
          <a:xfrm flipH="1" flipV="1">
            <a:off x="3951747" y="3625581"/>
            <a:ext cx="434175" cy="1593117"/>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cxnSp>
        <p:nvCxnSpPr>
          <p:cNvPr id="34" name="直接箭头连接符 33"/>
          <p:cNvCxnSpPr/>
          <p:nvPr/>
        </p:nvCxnSpPr>
        <p:spPr bwMode="auto">
          <a:xfrm>
            <a:off x="1710388" y="3699558"/>
            <a:ext cx="2214" cy="9514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7" name="矩形 36"/>
          <p:cNvSpPr/>
          <p:nvPr/>
        </p:nvSpPr>
        <p:spPr bwMode="auto">
          <a:xfrm>
            <a:off x="1767254" y="3838247"/>
            <a:ext cx="834444" cy="812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600" b="1" i="1" dirty="0" smtClean="0"/>
              <a:t>4</a:t>
            </a:r>
            <a:r>
              <a:rPr kumimoji="1" lang="en-US" altLang="zh-CN" sz="1600" b="1" i="1" u="none" strike="noStrike" cap="none" normalizeH="0" baseline="0" dirty="0" smtClean="0">
                <a:ln>
                  <a:noFill/>
                </a:ln>
                <a:solidFill>
                  <a:schemeClr val="tx1"/>
                </a:solidFill>
                <a:effectLst/>
              </a:rPr>
              <a:t>. </a:t>
            </a:r>
            <a:r>
              <a:rPr lang="zh-CN" altLang="en-US" sz="1600" b="1" i="1" dirty="0" smtClean="0"/>
              <a:t>派哪个救护车？</a:t>
            </a:r>
            <a:endParaRPr kumimoji="1" lang="zh-CN" altLang="en-US" sz="1600" b="1" i="1" u="none" strike="noStrike" cap="none" normalizeH="0" baseline="0" dirty="0" smtClean="0">
              <a:ln>
                <a:noFill/>
              </a:ln>
              <a:solidFill>
                <a:schemeClr val="tx1"/>
              </a:solidFill>
              <a:effectLst/>
            </a:endParaRPr>
          </a:p>
        </p:txBody>
      </p:sp>
      <p:cxnSp>
        <p:nvCxnSpPr>
          <p:cNvPr id="40" name="直接箭头连接符 39"/>
          <p:cNvCxnSpPr/>
          <p:nvPr/>
        </p:nvCxnSpPr>
        <p:spPr bwMode="auto">
          <a:xfrm>
            <a:off x="4534332" y="3573780"/>
            <a:ext cx="742900" cy="5828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2" name="矩形 41"/>
          <p:cNvSpPr/>
          <p:nvPr/>
        </p:nvSpPr>
        <p:spPr bwMode="auto">
          <a:xfrm>
            <a:off x="4390039" y="3986720"/>
            <a:ext cx="834444" cy="812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600" b="1" i="1" dirty="0" smtClean="0"/>
              <a:t>5</a:t>
            </a:r>
            <a:r>
              <a:rPr kumimoji="1" lang="en-US" altLang="zh-CN" sz="1600" b="1" i="1" u="none" strike="noStrike" cap="none" normalizeH="0" baseline="0" dirty="0" smtClean="0">
                <a:ln>
                  <a:noFill/>
                </a:ln>
                <a:solidFill>
                  <a:schemeClr val="tx1"/>
                </a:solidFill>
                <a:effectLst/>
              </a:rPr>
              <a:t>. </a:t>
            </a:r>
            <a:r>
              <a:rPr kumimoji="1" lang="zh-CN" altLang="en-US" sz="1600" b="1" i="1" u="none" strike="noStrike" cap="none" normalizeH="0" baseline="0" dirty="0" smtClean="0">
                <a:ln>
                  <a:noFill/>
                </a:ln>
                <a:solidFill>
                  <a:schemeClr val="tx1"/>
                </a:solidFill>
                <a:effectLst/>
              </a:rPr>
              <a:t>送哪个医院</a:t>
            </a:r>
            <a:r>
              <a:rPr lang="zh-CN" altLang="en-US" sz="1600" b="1" i="1" dirty="0" smtClean="0"/>
              <a:t>？</a:t>
            </a:r>
            <a:endParaRPr kumimoji="1" lang="zh-CN" altLang="en-US" sz="1600" b="1" i="1"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实体的属性</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404785268"/>
              </p:ext>
            </p:extLst>
          </p:nvPr>
        </p:nvGraphicFramePr>
        <p:xfrm>
          <a:off x="990600" y="1723244"/>
          <a:ext cx="5918200" cy="741680"/>
        </p:xfrm>
        <a:graphic>
          <a:graphicData uri="http://schemas.openxmlformats.org/drawingml/2006/table">
            <a:tbl>
              <a:tblPr firstRow="1" bandRow="1">
                <a:tableStyleId>{5C22544A-7EE6-4342-B048-85BDC9FD1C3A}</a:tableStyleId>
              </a:tblPr>
              <a:tblGrid>
                <a:gridCol w="1183640">
                  <a:extLst>
                    <a:ext uri="{9D8B030D-6E8A-4147-A177-3AD203B41FA5}">
                      <a16:colId xmlns:a16="http://schemas.microsoft.com/office/drawing/2014/main" val="20000"/>
                    </a:ext>
                  </a:extLst>
                </a:gridCol>
                <a:gridCol w="1183640">
                  <a:extLst>
                    <a:ext uri="{9D8B030D-6E8A-4147-A177-3AD203B41FA5}">
                      <a16:colId xmlns:a16="http://schemas.microsoft.com/office/drawing/2014/main" val="20001"/>
                    </a:ext>
                  </a:extLst>
                </a:gridCol>
                <a:gridCol w="1183640">
                  <a:extLst>
                    <a:ext uri="{9D8B030D-6E8A-4147-A177-3AD203B41FA5}">
                      <a16:colId xmlns:a16="http://schemas.microsoft.com/office/drawing/2014/main" val="20002"/>
                    </a:ext>
                  </a:extLst>
                </a:gridCol>
                <a:gridCol w="1183640">
                  <a:extLst>
                    <a:ext uri="{9D8B030D-6E8A-4147-A177-3AD203B41FA5}">
                      <a16:colId xmlns:a16="http://schemas.microsoft.com/office/drawing/2014/main" val="20003"/>
                    </a:ext>
                  </a:extLst>
                </a:gridCol>
                <a:gridCol w="1183640">
                  <a:extLst>
                    <a:ext uri="{9D8B030D-6E8A-4147-A177-3AD203B41FA5}">
                      <a16:colId xmlns:a16="http://schemas.microsoft.com/office/drawing/2014/main" val="20004"/>
                    </a:ext>
                  </a:extLst>
                </a:gridCol>
              </a:tblGrid>
              <a:tr h="370840">
                <a:tc>
                  <a:txBody>
                    <a:bodyPr/>
                    <a:lstStyle/>
                    <a:p>
                      <a:r>
                        <a:rPr lang="zh-CN" altLang="en-US" dirty="0" smtClean="0"/>
                        <a:t>编号</a:t>
                      </a:r>
                      <a:endParaRPr lang="zh-CN" altLang="en-US" dirty="0"/>
                    </a:p>
                  </a:txBody>
                  <a:tcPr>
                    <a:solidFill>
                      <a:schemeClr val="accent2"/>
                    </a:solidFill>
                  </a:tcPr>
                </a:tc>
                <a:tc>
                  <a:txBody>
                    <a:bodyPr/>
                    <a:lstStyle/>
                    <a:p>
                      <a:r>
                        <a:rPr lang="zh-CN" altLang="en-US" dirty="0" smtClean="0"/>
                        <a:t>姓名</a:t>
                      </a:r>
                      <a:endParaRPr lang="zh-CN" altLang="en-US" dirty="0"/>
                    </a:p>
                  </a:txBody>
                  <a:tcPr>
                    <a:solidFill>
                      <a:schemeClr val="accent2"/>
                    </a:solidFill>
                  </a:tcPr>
                </a:tc>
                <a:tc>
                  <a:txBody>
                    <a:bodyPr/>
                    <a:lstStyle/>
                    <a:p>
                      <a:r>
                        <a:rPr lang="zh-CN" altLang="en-US" dirty="0" smtClean="0"/>
                        <a:t>性别</a:t>
                      </a:r>
                      <a:endParaRPr lang="zh-CN" altLang="en-US" dirty="0"/>
                    </a:p>
                  </a:txBody>
                  <a:tcPr>
                    <a:solidFill>
                      <a:schemeClr val="accent2"/>
                    </a:solidFill>
                  </a:tcPr>
                </a:tc>
                <a:tc>
                  <a:txBody>
                    <a:bodyPr/>
                    <a:lstStyle/>
                    <a:p>
                      <a:r>
                        <a:rPr lang="zh-CN" altLang="en-US" dirty="0" smtClean="0"/>
                        <a:t>受伤部位</a:t>
                      </a:r>
                      <a:endParaRPr lang="zh-CN" altLang="en-US" dirty="0"/>
                    </a:p>
                  </a:txBody>
                  <a:tcPr>
                    <a:solidFill>
                      <a:schemeClr val="accent2"/>
                    </a:solidFill>
                  </a:tcPr>
                </a:tc>
                <a:tc>
                  <a:txBody>
                    <a:bodyPr/>
                    <a:lstStyle/>
                    <a:p>
                      <a:r>
                        <a:rPr lang="zh-CN" altLang="en-US" dirty="0" smtClean="0"/>
                        <a:t>伤情</a:t>
                      </a:r>
                      <a:endParaRPr lang="zh-CN" altLang="en-US" dirty="0"/>
                    </a:p>
                  </a:txBody>
                  <a:tcPr>
                    <a:solidFill>
                      <a:schemeClr val="accent2"/>
                    </a:solidFill>
                  </a:tcPr>
                </a:tc>
                <a:extLst>
                  <a:ext uri="{0D108BD9-81ED-4DB2-BD59-A6C34878D82A}">
                    <a16:rowId xmlns:a16="http://schemas.microsoft.com/office/drawing/2014/main" val="10000"/>
                  </a:ext>
                </a:extLst>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10001"/>
                  </a:ext>
                </a:extLst>
              </a:tr>
            </a:tbl>
          </a:graphicData>
        </a:graphic>
      </p:graphicFrame>
      <p:sp>
        <p:nvSpPr>
          <p:cNvPr id="4" name="TextBox 3"/>
          <p:cNvSpPr txBox="1"/>
          <p:nvPr/>
        </p:nvSpPr>
        <p:spPr>
          <a:xfrm>
            <a:off x="1079500" y="1240644"/>
            <a:ext cx="2236510" cy="461665"/>
          </a:xfrm>
          <a:prstGeom prst="rect">
            <a:avLst/>
          </a:prstGeom>
          <a:noFill/>
        </p:spPr>
        <p:txBody>
          <a:bodyPr wrap="none" rtlCol="0">
            <a:spAutoFit/>
          </a:bodyPr>
          <a:lstStyle/>
          <a:p>
            <a:r>
              <a:rPr lang="zh-CN" altLang="en-US" dirty="0" smtClean="0"/>
              <a:t>人</a:t>
            </a:r>
            <a:r>
              <a:rPr lang="en-US" altLang="zh-CN" dirty="0" smtClean="0"/>
              <a:t>(</a:t>
            </a:r>
            <a:r>
              <a:rPr lang="zh-CN" altLang="en-US" dirty="0" smtClean="0"/>
              <a:t>伤者</a:t>
            </a:r>
            <a:r>
              <a:rPr lang="en-US" altLang="zh-CN" dirty="0" smtClean="0"/>
              <a:t>)</a:t>
            </a:r>
            <a:r>
              <a:rPr lang="zh-CN" altLang="en-US" dirty="0" smtClean="0"/>
              <a:t>的属性</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3332602838"/>
              </p:ext>
            </p:extLst>
          </p:nvPr>
        </p:nvGraphicFramePr>
        <p:xfrm>
          <a:off x="927100" y="2929744"/>
          <a:ext cx="60960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marL="0" algn="l" defTabSz="914400" rtl="0" eaLnBrk="1" latinLnBrk="0" hangingPunct="1"/>
                      <a:r>
                        <a:rPr lang="zh-CN" altLang="en-US" sz="1800" b="1" kern="1200" dirty="0" smtClean="0">
                          <a:solidFill>
                            <a:schemeClr val="lt1"/>
                          </a:solidFill>
                          <a:latin typeface="+mn-lt"/>
                          <a:ea typeface="+mn-ea"/>
                          <a:cs typeface="+mn-cs"/>
                        </a:rPr>
                        <a:t>编号</a:t>
                      </a:r>
                      <a:endParaRPr lang="zh-CN" altLang="en-US" sz="1800" b="1" kern="1200" dirty="0">
                        <a:solidFill>
                          <a:schemeClr val="lt1"/>
                        </a:solidFill>
                        <a:latin typeface="+mn-lt"/>
                        <a:ea typeface="+mn-ea"/>
                        <a:cs typeface="+mn-cs"/>
                      </a:endParaRPr>
                    </a:p>
                  </a:txBody>
                  <a:tcPr>
                    <a:solidFill>
                      <a:schemeClr val="accent2"/>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姓名</a:t>
                      </a:r>
                      <a:endParaRPr lang="zh-CN" altLang="en-US" sz="1800" b="1" kern="1200" dirty="0">
                        <a:solidFill>
                          <a:schemeClr val="lt1"/>
                        </a:solidFill>
                        <a:latin typeface="+mn-lt"/>
                        <a:ea typeface="+mn-ea"/>
                        <a:cs typeface="+mn-cs"/>
                      </a:endParaRPr>
                    </a:p>
                  </a:txBody>
                  <a:tcPr>
                    <a:solidFill>
                      <a:schemeClr val="accent2"/>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性别</a:t>
                      </a:r>
                      <a:endParaRPr lang="zh-CN" altLang="en-US" sz="1800" b="1" kern="1200" dirty="0">
                        <a:solidFill>
                          <a:schemeClr val="lt1"/>
                        </a:solidFill>
                        <a:latin typeface="+mn-lt"/>
                        <a:ea typeface="+mn-ea"/>
                        <a:cs typeface="+mn-cs"/>
                      </a:endParaRPr>
                    </a:p>
                  </a:txBody>
                  <a:tcPr>
                    <a:solidFill>
                      <a:schemeClr val="accent2"/>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年龄</a:t>
                      </a:r>
                      <a:endParaRPr lang="zh-CN" altLang="en-US" sz="1800" b="1" kern="1200" dirty="0">
                        <a:solidFill>
                          <a:schemeClr val="lt1"/>
                        </a:solidFill>
                        <a:latin typeface="+mn-lt"/>
                        <a:ea typeface="+mn-ea"/>
                        <a:cs typeface="+mn-cs"/>
                      </a:endParaRPr>
                    </a:p>
                  </a:txBody>
                  <a:tcPr>
                    <a:solidFill>
                      <a:schemeClr val="accent2"/>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专长</a:t>
                      </a:r>
                      <a:endParaRPr lang="zh-CN" altLang="en-US" sz="1800" b="1" kern="1200" dirty="0">
                        <a:solidFill>
                          <a:schemeClr val="lt1"/>
                        </a:solidFill>
                        <a:latin typeface="+mn-lt"/>
                        <a:ea typeface="+mn-ea"/>
                        <a:cs typeface="+mn-cs"/>
                      </a:endParaRPr>
                    </a:p>
                  </a:txBody>
                  <a:tcPr>
                    <a:solidFill>
                      <a:schemeClr val="accent2"/>
                    </a:solidFill>
                  </a:tcPr>
                </a:tc>
                <a:extLst>
                  <a:ext uri="{0D108BD9-81ED-4DB2-BD59-A6C34878D82A}">
                    <a16:rowId xmlns:a16="http://schemas.microsoft.com/office/drawing/2014/main" val="10000"/>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1"/>
                  </a:ext>
                </a:extLst>
              </a:tr>
            </a:tbl>
          </a:graphicData>
        </a:graphic>
      </p:graphicFrame>
      <p:sp>
        <p:nvSpPr>
          <p:cNvPr id="10" name="TextBox 9"/>
          <p:cNvSpPr txBox="1"/>
          <p:nvPr/>
        </p:nvSpPr>
        <p:spPr>
          <a:xfrm>
            <a:off x="1193800" y="2447144"/>
            <a:ext cx="2031325" cy="461665"/>
          </a:xfrm>
          <a:prstGeom prst="rect">
            <a:avLst/>
          </a:prstGeom>
          <a:noFill/>
        </p:spPr>
        <p:txBody>
          <a:bodyPr wrap="none" rtlCol="0">
            <a:spAutoFit/>
          </a:bodyPr>
          <a:lstStyle/>
          <a:p>
            <a:r>
              <a:rPr lang="zh-CN" altLang="en-US" dirty="0" smtClean="0"/>
              <a:t>救护员的属性</a:t>
            </a:r>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29935558"/>
              </p:ext>
            </p:extLst>
          </p:nvPr>
        </p:nvGraphicFramePr>
        <p:xfrm>
          <a:off x="1060448" y="5137389"/>
          <a:ext cx="5479828" cy="741680"/>
        </p:xfrm>
        <a:graphic>
          <a:graphicData uri="http://schemas.openxmlformats.org/drawingml/2006/table">
            <a:tbl>
              <a:tblPr firstRow="1" bandRow="1">
                <a:tableStyleId>{5C22544A-7EE6-4342-B048-85BDC9FD1C3A}</a:tableStyleId>
              </a:tblPr>
              <a:tblGrid>
                <a:gridCol w="743506">
                  <a:extLst>
                    <a:ext uri="{9D8B030D-6E8A-4147-A177-3AD203B41FA5}">
                      <a16:colId xmlns:a16="http://schemas.microsoft.com/office/drawing/2014/main" val="20000"/>
                    </a:ext>
                  </a:extLst>
                </a:gridCol>
                <a:gridCol w="704296">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850900">
                  <a:extLst>
                    <a:ext uri="{9D8B030D-6E8A-4147-A177-3AD203B41FA5}">
                      <a16:colId xmlns:a16="http://schemas.microsoft.com/office/drawing/2014/main" val="20003"/>
                    </a:ext>
                  </a:extLst>
                </a:gridCol>
                <a:gridCol w="700405">
                  <a:extLst>
                    <a:ext uri="{9D8B030D-6E8A-4147-A177-3AD203B41FA5}">
                      <a16:colId xmlns:a16="http://schemas.microsoft.com/office/drawing/2014/main" val="20004"/>
                    </a:ext>
                  </a:extLst>
                </a:gridCol>
                <a:gridCol w="1782221">
                  <a:extLst>
                    <a:ext uri="{9D8B030D-6E8A-4147-A177-3AD203B41FA5}">
                      <a16:colId xmlns:a16="http://schemas.microsoft.com/office/drawing/2014/main" val="20005"/>
                    </a:ext>
                  </a:extLst>
                </a:gridCol>
              </a:tblGrid>
              <a:tr h="370840">
                <a:tc>
                  <a:txBody>
                    <a:bodyPr/>
                    <a:lstStyle/>
                    <a:p>
                      <a:r>
                        <a:rPr lang="zh-CN" altLang="en-US" dirty="0" smtClean="0"/>
                        <a:t>编号</a:t>
                      </a:r>
                      <a:endParaRPr lang="zh-CN" altLang="en-US" dirty="0"/>
                    </a:p>
                  </a:txBody>
                  <a:tcPr>
                    <a:solidFill>
                      <a:schemeClr val="accent2"/>
                    </a:solidFill>
                  </a:tcPr>
                </a:tc>
                <a:tc>
                  <a:txBody>
                    <a:bodyPr/>
                    <a:lstStyle/>
                    <a:p>
                      <a:r>
                        <a:rPr lang="zh-CN" altLang="en-US" dirty="0" smtClean="0"/>
                        <a:t>姓名</a:t>
                      </a:r>
                      <a:endParaRPr lang="zh-CN" altLang="en-US" dirty="0"/>
                    </a:p>
                  </a:txBody>
                  <a:tcPr>
                    <a:solidFill>
                      <a:schemeClr val="accent2"/>
                    </a:solidFill>
                  </a:tcPr>
                </a:tc>
                <a:tc>
                  <a:txBody>
                    <a:bodyPr/>
                    <a:lstStyle/>
                    <a:p>
                      <a:r>
                        <a:rPr lang="zh-CN" altLang="en-US" dirty="0" smtClean="0"/>
                        <a:t>性别</a:t>
                      </a:r>
                      <a:endParaRPr lang="zh-CN" altLang="en-US" dirty="0"/>
                    </a:p>
                  </a:txBody>
                  <a:tcPr>
                    <a:solidFill>
                      <a:schemeClr val="accent2"/>
                    </a:solidFill>
                  </a:tcPr>
                </a:tc>
                <a:tc>
                  <a:txBody>
                    <a:bodyPr/>
                    <a:lstStyle/>
                    <a:p>
                      <a:r>
                        <a:rPr lang="zh-CN" altLang="en-US" dirty="0" smtClean="0"/>
                        <a:t>年龄</a:t>
                      </a:r>
                      <a:endParaRPr lang="zh-CN" altLang="en-US" dirty="0"/>
                    </a:p>
                  </a:txBody>
                  <a:tcPr>
                    <a:solidFill>
                      <a:schemeClr val="accent2"/>
                    </a:solidFill>
                  </a:tcPr>
                </a:tc>
                <a:tc>
                  <a:txBody>
                    <a:bodyPr/>
                    <a:lstStyle/>
                    <a:p>
                      <a:r>
                        <a:rPr lang="zh-CN" altLang="en-US" dirty="0" smtClean="0"/>
                        <a:t>驾龄</a:t>
                      </a:r>
                      <a:endParaRPr lang="zh-CN" altLang="en-US" dirty="0"/>
                    </a:p>
                  </a:txBody>
                  <a:tcPr>
                    <a:solidFill>
                      <a:schemeClr val="accent2"/>
                    </a:solidFill>
                  </a:tcPr>
                </a:tc>
                <a:tc>
                  <a:txBody>
                    <a:bodyPr/>
                    <a:lstStyle/>
                    <a:p>
                      <a:r>
                        <a:rPr lang="zh-CN" altLang="en-US" dirty="0" smtClean="0"/>
                        <a:t>道路熟悉区域</a:t>
                      </a:r>
                      <a:endParaRPr lang="zh-CN" altLang="en-US" dirty="0"/>
                    </a:p>
                  </a:txBody>
                  <a:tcPr>
                    <a:solidFill>
                      <a:schemeClr val="accent2"/>
                    </a:solidFill>
                  </a:tcPr>
                </a:tc>
                <a:extLst>
                  <a:ext uri="{0D108BD9-81ED-4DB2-BD59-A6C34878D82A}">
                    <a16:rowId xmlns:a16="http://schemas.microsoft.com/office/drawing/2014/main" val="10000"/>
                  </a:ext>
                </a:extLst>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1162050" y="5848589"/>
            <a:ext cx="1723549" cy="461665"/>
          </a:xfrm>
          <a:prstGeom prst="rect">
            <a:avLst/>
          </a:prstGeom>
          <a:noFill/>
        </p:spPr>
        <p:txBody>
          <a:bodyPr wrap="none" rtlCol="0">
            <a:spAutoFit/>
          </a:bodyPr>
          <a:lstStyle/>
          <a:p>
            <a:r>
              <a:rPr lang="zh-CN" altLang="en-US" dirty="0" smtClean="0"/>
              <a:t>司机的属性</a:t>
            </a:r>
            <a:endParaRPr lang="zh-CN" altLang="en-US" dirty="0"/>
          </a:p>
        </p:txBody>
      </p:sp>
      <p:cxnSp>
        <p:nvCxnSpPr>
          <p:cNvPr id="14" name="直接箭头连接符 13"/>
          <p:cNvCxnSpPr/>
          <p:nvPr/>
        </p:nvCxnSpPr>
        <p:spPr bwMode="auto">
          <a:xfrm rot="16200000" flipH="1">
            <a:off x="5746750" y="2428094"/>
            <a:ext cx="787400" cy="1397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直接箭头连接符 15"/>
          <p:cNvCxnSpPr/>
          <p:nvPr/>
        </p:nvCxnSpPr>
        <p:spPr bwMode="auto">
          <a:xfrm>
            <a:off x="5105400" y="2129644"/>
            <a:ext cx="1104900" cy="8255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矩形 16"/>
          <p:cNvSpPr/>
          <p:nvPr/>
        </p:nvSpPr>
        <p:spPr bwMode="auto">
          <a:xfrm>
            <a:off x="7321550" y="4159489"/>
            <a:ext cx="1524000" cy="5588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0" i="0" u="none" strike="noStrike" cap="none" normalizeH="0" baseline="0" dirty="0" smtClean="0">
                <a:ln>
                  <a:noFill/>
                </a:ln>
                <a:solidFill>
                  <a:schemeClr val="tx1"/>
                </a:solidFill>
                <a:effectLst/>
                <a:latin typeface="Times New Roman" pitchFamily="18" charset="0"/>
                <a:ea typeface="宋体" pitchFamily="2" charset="-122"/>
              </a:rPr>
              <a:t>事故</a:t>
            </a:r>
            <a:r>
              <a:rPr kumimoji="1" lang="en-US" altLang="zh-CN"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地点</a:t>
            </a:r>
          </a:p>
        </p:txBody>
      </p:sp>
      <p:sp>
        <p:nvSpPr>
          <p:cNvPr id="18" name="矩形 17"/>
          <p:cNvSpPr/>
          <p:nvPr/>
        </p:nvSpPr>
        <p:spPr bwMode="auto">
          <a:xfrm>
            <a:off x="7321550" y="5391389"/>
            <a:ext cx="1524000" cy="5588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smtClean="0"/>
              <a:t>医院</a:t>
            </a:r>
            <a:r>
              <a:rPr lang="en-US" altLang="zh-CN" dirty="0" smtClean="0"/>
              <a:t>.</a:t>
            </a:r>
            <a:r>
              <a:rPr lang="zh-CN" altLang="en-US" sz="1600" dirty="0" smtClean="0"/>
              <a:t>位置</a:t>
            </a:r>
            <a:endParaRPr kumimoji="1" lang="zh-CN" altLang="en-US" sz="1600" b="0" i="0" u="none" strike="noStrike" cap="none" normalizeH="0" baseline="0" dirty="0" smtClean="0">
              <a:ln>
                <a:noFill/>
              </a:ln>
              <a:solidFill>
                <a:schemeClr val="tx1"/>
              </a:solidFill>
              <a:effectLst/>
            </a:endParaRPr>
          </a:p>
        </p:txBody>
      </p:sp>
      <p:cxnSp>
        <p:nvCxnSpPr>
          <p:cNvPr id="21" name="直接箭头连接符 20"/>
          <p:cNvCxnSpPr/>
          <p:nvPr/>
        </p:nvCxnSpPr>
        <p:spPr bwMode="auto">
          <a:xfrm rot="10800000" flipV="1">
            <a:off x="4819650" y="4540489"/>
            <a:ext cx="2501900" cy="12700"/>
          </a:xfrm>
          <a:prstGeom prst="straightConnector1">
            <a:avLst/>
          </a:prstGeom>
          <a:solidFill>
            <a:schemeClr val="accent1"/>
          </a:solidFill>
          <a:ln w="9525" cap="flat" cmpd="sng" algn="ctr">
            <a:solidFill>
              <a:schemeClr val="tx1"/>
            </a:solidFill>
            <a:prstDash val="lgDash"/>
            <a:round/>
            <a:headEnd type="none" w="med" len="med"/>
            <a:tailEnd type="arrow"/>
          </a:ln>
          <a:effectLst/>
        </p:spPr>
      </p:cxnSp>
      <p:sp>
        <p:nvSpPr>
          <p:cNvPr id="24" name="任意多边形 23"/>
          <p:cNvSpPr/>
          <p:nvPr/>
        </p:nvSpPr>
        <p:spPr bwMode="auto">
          <a:xfrm>
            <a:off x="4870450" y="4781789"/>
            <a:ext cx="2997200" cy="660400"/>
          </a:xfrm>
          <a:custGeom>
            <a:avLst/>
            <a:gdLst>
              <a:gd name="connsiteX0" fmla="*/ 2984500 w 2997200"/>
              <a:gd name="connsiteY0" fmla="*/ 660400 h 660400"/>
              <a:gd name="connsiteX1" fmla="*/ 2997200 w 2997200"/>
              <a:gd name="connsiteY1" fmla="*/ 12700 h 660400"/>
              <a:gd name="connsiteX2" fmla="*/ 0 w 2997200"/>
              <a:gd name="connsiteY2" fmla="*/ 0 h 660400"/>
            </a:gdLst>
            <a:ahLst/>
            <a:cxnLst>
              <a:cxn ang="0">
                <a:pos x="connsiteX0" y="connsiteY0"/>
              </a:cxn>
              <a:cxn ang="0">
                <a:pos x="connsiteX1" y="connsiteY1"/>
              </a:cxn>
              <a:cxn ang="0">
                <a:pos x="connsiteX2" y="connsiteY2"/>
              </a:cxn>
            </a:cxnLst>
            <a:rect l="l" t="t" r="r" b="b"/>
            <a:pathLst>
              <a:path w="2997200" h="660400">
                <a:moveTo>
                  <a:pt x="2984500" y="660400"/>
                </a:moveTo>
                <a:lnTo>
                  <a:pt x="2997200" y="12700"/>
                </a:lnTo>
                <a:lnTo>
                  <a:pt x="0" y="0"/>
                </a:lnTo>
              </a:path>
            </a:pathLst>
          </a:custGeom>
          <a:noFill/>
          <a:ln w="9525" cap="flat" cmpd="sng" algn="ctr">
            <a:solidFill>
              <a:schemeClr val="tx1"/>
            </a:solidFill>
            <a:prstDash val="lg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任意多边形 24"/>
          <p:cNvSpPr/>
          <p:nvPr/>
        </p:nvSpPr>
        <p:spPr bwMode="auto">
          <a:xfrm>
            <a:off x="4832350" y="4934189"/>
            <a:ext cx="990600" cy="241300"/>
          </a:xfrm>
          <a:custGeom>
            <a:avLst/>
            <a:gdLst>
              <a:gd name="connsiteX0" fmla="*/ 2984500 w 2997200"/>
              <a:gd name="connsiteY0" fmla="*/ 660400 h 660400"/>
              <a:gd name="connsiteX1" fmla="*/ 2997200 w 2997200"/>
              <a:gd name="connsiteY1" fmla="*/ 12700 h 660400"/>
              <a:gd name="connsiteX2" fmla="*/ 0 w 2997200"/>
              <a:gd name="connsiteY2" fmla="*/ 0 h 660400"/>
            </a:gdLst>
            <a:ahLst/>
            <a:cxnLst>
              <a:cxn ang="0">
                <a:pos x="connsiteX0" y="connsiteY0"/>
              </a:cxn>
              <a:cxn ang="0">
                <a:pos x="connsiteX1" y="connsiteY1"/>
              </a:cxn>
              <a:cxn ang="0">
                <a:pos x="connsiteX2" y="connsiteY2"/>
              </a:cxn>
            </a:cxnLst>
            <a:rect l="l" t="t" r="r" b="b"/>
            <a:pathLst>
              <a:path w="2997200" h="660400">
                <a:moveTo>
                  <a:pt x="2984500" y="660400"/>
                </a:moveTo>
                <a:lnTo>
                  <a:pt x="2997200" y="12700"/>
                </a:lnTo>
                <a:lnTo>
                  <a:pt x="0" y="0"/>
                </a:lnTo>
              </a:path>
            </a:pathLst>
          </a:custGeom>
          <a:noFill/>
          <a:ln w="9525" cap="flat" cmpd="sng" algn="ctr">
            <a:solidFill>
              <a:schemeClr val="tx1"/>
            </a:solidFill>
            <a:prstDash val="lg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p:nvSpPr>
        <p:spPr bwMode="auto">
          <a:xfrm>
            <a:off x="4298950" y="4464289"/>
            <a:ext cx="558800" cy="558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2" name="矩形 31"/>
          <p:cNvSpPr/>
          <p:nvPr/>
        </p:nvSpPr>
        <p:spPr bwMode="auto">
          <a:xfrm>
            <a:off x="6896100" y="2015344"/>
            <a:ext cx="1524000" cy="558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600" dirty="0" smtClean="0"/>
              <a:t>伤情和部位决定救护员类型</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3" name="矩形 32"/>
          <p:cNvSpPr/>
          <p:nvPr/>
        </p:nvSpPr>
        <p:spPr bwMode="auto">
          <a:xfrm>
            <a:off x="971548" y="4136244"/>
            <a:ext cx="3556000" cy="558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事故地点、医院位置、以及司机对道路的熟悉程度，决定派哪个司机去</a:t>
            </a:r>
          </a:p>
        </p:txBody>
      </p:sp>
      <p:sp>
        <p:nvSpPr>
          <p:cNvPr id="34" name="TextBox 33"/>
          <p:cNvSpPr txBox="1"/>
          <p:nvPr/>
        </p:nvSpPr>
        <p:spPr>
          <a:xfrm>
            <a:off x="901700" y="355600"/>
            <a:ext cx="5537200" cy="707886"/>
          </a:xfrm>
          <a:prstGeom prst="rect">
            <a:avLst/>
          </a:prstGeom>
          <a:noFill/>
        </p:spPr>
        <p:txBody>
          <a:bodyPr wrap="square" rtlCol="0">
            <a:spAutoFit/>
          </a:bodyPr>
          <a:lstStyle/>
          <a:p>
            <a:r>
              <a:rPr lang="zh-CN" altLang="en-US" sz="2000" dirty="0" smtClean="0"/>
              <a:t>        每个实体的属性（字段）表达期望的信息或数据，这些数据要有来源，才能被使用和计算。</a:t>
            </a:r>
            <a:endParaRPr lang="zh-CN" altLang="en-US" sz="2000" dirty="0"/>
          </a:p>
        </p:txBody>
      </p:sp>
      <p:sp>
        <p:nvSpPr>
          <p:cNvPr id="5" name="任意多边形 4"/>
          <p:cNvSpPr/>
          <p:nvPr/>
        </p:nvSpPr>
        <p:spPr bwMode="auto">
          <a:xfrm>
            <a:off x="1993673" y="4721670"/>
            <a:ext cx="2295866" cy="427597"/>
          </a:xfrm>
          <a:custGeom>
            <a:avLst/>
            <a:gdLst>
              <a:gd name="connsiteX0" fmla="*/ 2236661 w 2236661"/>
              <a:gd name="connsiteY0" fmla="*/ 26313 h 427597"/>
              <a:gd name="connsiteX1" fmla="*/ 13156 w 2236661"/>
              <a:gd name="connsiteY1" fmla="*/ 0 h 427597"/>
              <a:gd name="connsiteX2" fmla="*/ 0 w 2236661"/>
              <a:gd name="connsiteY2" fmla="*/ 427597 h 427597"/>
              <a:gd name="connsiteX0" fmla="*/ 2295866 w 2295866"/>
              <a:gd name="connsiteY0" fmla="*/ 6578 h 427597"/>
              <a:gd name="connsiteX1" fmla="*/ 13156 w 2295866"/>
              <a:gd name="connsiteY1" fmla="*/ 0 h 427597"/>
              <a:gd name="connsiteX2" fmla="*/ 0 w 2295866"/>
              <a:gd name="connsiteY2" fmla="*/ 427597 h 427597"/>
            </a:gdLst>
            <a:ahLst/>
            <a:cxnLst>
              <a:cxn ang="0">
                <a:pos x="connsiteX0" y="connsiteY0"/>
              </a:cxn>
              <a:cxn ang="0">
                <a:pos x="connsiteX1" y="connsiteY1"/>
              </a:cxn>
              <a:cxn ang="0">
                <a:pos x="connsiteX2" y="connsiteY2"/>
              </a:cxn>
            </a:cxnLst>
            <a:rect l="l" t="t" r="r" b="b"/>
            <a:pathLst>
              <a:path w="2295866" h="427597">
                <a:moveTo>
                  <a:pt x="2295866" y="6578"/>
                </a:moveTo>
                <a:lnTo>
                  <a:pt x="13156" y="0"/>
                </a:lnTo>
                <a:lnTo>
                  <a:pt x="0" y="427597"/>
                </a:lnTo>
              </a:path>
            </a:pathLst>
          </a:custGeom>
          <a:noFill/>
          <a:ln w="9525" cap="flat" cmpd="sng" algn="ctr">
            <a:solidFill>
              <a:schemeClr val="tx1"/>
            </a:solidFill>
            <a:prstDash val="lgDash"/>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9.1 </a:t>
            </a:r>
            <a:r>
              <a:rPr lang="zh-CN" altLang="en-US" dirty="0" smtClean="0"/>
              <a:t>图示化与自然语言</a:t>
            </a:r>
            <a:endParaRPr lang="zh-CN" altLang="en-US" dirty="0"/>
          </a:p>
        </p:txBody>
      </p:sp>
      <p:sp>
        <p:nvSpPr>
          <p:cNvPr id="3" name="内容占位符 2"/>
          <p:cNvSpPr>
            <a:spLocks noGrp="1"/>
          </p:cNvSpPr>
          <p:nvPr>
            <p:ph idx="1"/>
          </p:nvPr>
        </p:nvSpPr>
        <p:spPr/>
        <p:txBody>
          <a:bodyPr/>
          <a:lstStyle/>
          <a:p>
            <a:r>
              <a:rPr lang="en-US" dirty="0" smtClean="0"/>
              <a:t>9.1.1 </a:t>
            </a:r>
            <a:r>
              <a:rPr lang="zh-CN" altLang="en-US" dirty="0" smtClean="0"/>
              <a:t>图的作用</a:t>
            </a:r>
          </a:p>
          <a:p>
            <a:r>
              <a:rPr lang="en-US" dirty="0" smtClean="0"/>
              <a:t>9.1.2 </a:t>
            </a:r>
            <a:r>
              <a:rPr lang="zh-CN" altLang="en-US" dirty="0" smtClean="0"/>
              <a:t>自然语言和文字的构造原则</a:t>
            </a:r>
            <a:endParaRPr lang="en-US" altLang="zh-CN" dirty="0" smtClean="0"/>
          </a:p>
          <a:p>
            <a:r>
              <a:rPr lang="en-US" altLang="zh-CN" dirty="0"/>
              <a:t>9.1.3 E-R</a:t>
            </a:r>
            <a:r>
              <a:rPr lang="zh-CN" altLang="en-US" dirty="0"/>
              <a:t>图的发明</a:t>
            </a:r>
            <a:endParaRPr lang="en-US" altLang="zh-CN" dirty="0" smtClean="0"/>
          </a:p>
          <a:p>
            <a:r>
              <a:rPr lang="en-US" altLang="zh-CN" dirty="0" smtClean="0"/>
              <a:t>9.1.4 </a:t>
            </a:r>
            <a:r>
              <a:rPr lang="zh-CN" altLang="en-US" dirty="0"/>
              <a:t>实体关系</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9.2.5 </a:t>
            </a:r>
            <a:r>
              <a:rPr lang="zh-CN" altLang="en-US" dirty="0" smtClean="0"/>
              <a:t>事务定义与性能分析</a:t>
            </a:r>
            <a:endParaRPr lang="zh-CN" altLang="en-US" dirty="0"/>
          </a:p>
        </p:txBody>
      </p:sp>
      <p:sp>
        <p:nvSpPr>
          <p:cNvPr id="3" name="内容占位符 2"/>
          <p:cNvSpPr>
            <a:spLocks noGrp="1"/>
          </p:cNvSpPr>
          <p:nvPr>
            <p:ph idx="1"/>
          </p:nvPr>
        </p:nvSpPr>
        <p:spPr>
          <a:xfrm>
            <a:off x="990600" y="1295400"/>
            <a:ext cx="8001000" cy="2806700"/>
          </a:xfrm>
        </p:spPr>
        <p:txBody>
          <a:bodyPr/>
          <a:lstStyle/>
          <a:p>
            <a:r>
              <a:rPr lang="zh-CN" altLang="en-US" sz="2400" dirty="0" smtClean="0"/>
              <a:t>给出了一个功能到另一个功能之间所经历的事务情况，即，一次事故救援请求到派车的业务流程，例如：</a:t>
            </a:r>
            <a:endParaRPr lang="en-US" altLang="zh-CN" sz="2400" dirty="0" smtClean="0"/>
          </a:p>
          <a:p>
            <a:pPr lvl="1"/>
            <a:r>
              <a:rPr lang="zh-CN" altLang="en-US" sz="2000" dirty="0" smtClean="0"/>
              <a:t>“呼叫者</a:t>
            </a:r>
            <a:r>
              <a:rPr lang="en-US" sz="2000" dirty="0" smtClean="0">
                <a:sym typeface="Wingdings"/>
              </a:rPr>
              <a:t></a:t>
            </a:r>
            <a:r>
              <a:rPr lang="zh-CN" altLang="en-US" sz="2000" dirty="0" smtClean="0"/>
              <a:t>与呼叫者通信 </a:t>
            </a:r>
            <a:r>
              <a:rPr lang="en-US" sz="2000" dirty="0" smtClean="0">
                <a:sym typeface="Wingdings"/>
              </a:rPr>
              <a:t></a:t>
            </a:r>
            <a:r>
              <a:rPr lang="en-US" sz="2000" dirty="0" smtClean="0"/>
              <a:t> </a:t>
            </a:r>
            <a:r>
              <a:rPr lang="zh-CN" altLang="en-US" sz="2000" dirty="0" smtClean="0"/>
              <a:t>获得事故信息</a:t>
            </a:r>
            <a:r>
              <a:rPr lang="en-US" sz="2000" dirty="0" smtClean="0">
                <a:sym typeface="Wingdings"/>
              </a:rPr>
              <a:t></a:t>
            </a:r>
            <a:r>
              <a:rPr lang="en-US" sz="2000" dirty="0" smtClean="0"/>
              <a:t> </a:t>
            </a:r>
            <a:r>
              <a:rPr lang="zh-CN" altLang="en-US" sz="2000" dirty="0" smtClean="0"/>
              <a:t>分析事故 </a:t>
            </a:r>
            <a:r>
              <a:rPr lang="en-US" sz="2000" dirty="0" smtClean="0">
                <a:sym typeface="Wingdings"/>
              </a:rPr>
              <a:t></a:t>
            </a:r>
            <a:r>
              <a:rPr lang="en-US" sz="2000" dirty="0" smtClean="0"/>
              <a:t> </a:t>
            </a:r>
            <a:r>
              <a:rPr lang="zh-CN" altLang="en-US" sz="2000" dirty="0" smtClean="0"/>
              <a:t>分配救护车 </a:t>
            </a:r>
            <a:r>
              <a:rPr lang="en-US" sz="2000" dirty="0" smtClean="0">
                <a:sym typeface="Wingdings"/>
              </a:rPr>
              <a:t></a:t>
            </a:r>
            <a:r>
              <a:rPr lang="en-US" sz="2000" dirty="0" smtClean="0"/>
              <a:t> </a:t>
            </a:r>
            <a:r>
              <a:rPr lang="zh-CN" altLang="en-US" sz="2000" dirty="0" smtClean="0"/>
              <a:t>与救护车通信</a:t>
            </a:r>
            <a:r>
              <a:rPr lang="en-US" sz="2000" dirty="0" smtClean="0">
                <a:sym typeface="Wingdings"/>
              </a:rPr>
              <a:t></a:t>
            </a:r>
            <a:r>
              <a:rPr lang="en-US" sz="2000" dirty="0" smtClean="0"/>
              <a:t> </a:t>
            </a:r>
            <a:r>
              <a:rPr lang="zh-CN" altLang="en-US" sz="2000" dirty="0" smtClean="0"/>
              <a:t>输出派车单”。</a:t>
            </a:r>
            <a:endParaRPr lang="en-US" altLang="zh-CN" sz="2000" dirty="0" smtClean="0"/>
          </a:p>
          <a:p>
            <a:endParaRPr lang="en-US" altLang="zh-CN" sz="2400" dirty="0" smtClean="0"/>
          </a:p>
          <a:p>
            <a:r>
              <a:rPr lang="zh-CN" altLang="en-US" sz="2400" dirty="0" smtClean="0"/>
              <a:t>我们期望这个“端到端”的一次事务处理性能在</a:t>
            </a:r>
            <a:r>
              <a:rPr lang="en-US" sz="2400" dirty="0" smtClean="0"/>
              <a:t>15</a:t>
            </a:r>
            <a:r>
              <a:rPr lang="zh-CN" altLang="en-US" sz="2400" dirty="0" smtClean="0"/>
              <a:t>秒内完后。</a:t>
            </a:r>
            <a:endParaRPr lang="en-US" altLang="zh-CN" sz="2400" dirty="0" smtClean="0"/>
          </a:p>
          <a:p>
            <a:pPr lvl="1"/>
            <a:r>
              <a:rPr lang="zh-CN" altLang="en-US" sz="2000" dirty="0" smtClean="0"/>
              <a:t>即，</a:t>
            </a:r>
            <a:r>
              <a:rPr lang="en-US" altLang="zh-CN" sz="2000" dirty="0" smtClean="0"/>
              <a:t>C&amp;C</a:t>
            </a:r>
            <a:r>
              <a:rPr lang="zh-CN" altLang="en-US" sz="2000" dirty="0" smtClean="0"/>
              <a:t>软件可以在</a:t>
            </a:r>
            <a:r>
              <a:rPr lang="en-US" altLang="zh-CN" sz="2000" dirty="0" smtClean="0"/>
              <a:t>15</a:t>
            </a:r>
            <a:r>
              <a:rPr lang="zh-CN" altLang="en-US" sz="2000" dirty="0" smtClean="0"/>
              <a:t>秒内派出车</a:t>
            </a:r>
            <a:endParaRPr lang="en-US" altLang="zh-CN" sz="2000" dirty="0"/>
          </a:p>
          <a:p>
            <a:pPr lvl="1"/>
            <a:r>
              <a:rPr lang="zh-CN" altLang="en-US" sz="2000" dirty="0" smtClean="0"/>
              <a:t>这就是典型的性能要求</a:t>
            </a:r>
            <a:r>
              <a:rPr lang="en-US" altLang="zh-CN" sz="2000" dirty="0" smtClean="0"/>
              <a:t>(</a:t>
            </a:r>
            <a:r>
              <a:rPr lang="zh-CN" altLang="en-US" sz="2000" dirty="0" smtClean="0"/>
              <a:t>非功能需求的一个指标</a:t>
            </a:r>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数据流图上给出的一个派车事务流程</a:t>
            </a:r>
            <a:endParaRPr lang="zh-CN" altLang="en-US" dirty="0"/>
          </a:p>
        </p:txBody>
      </p:sp>
      <p:sp>
        <p:nvSpPr>
          <p:cNvPr id="3" name="Rectangle 43"/>
          <p:cNvSpPr>
            <a:spLocks noChangeArrowheads="1"/>
          </p:cNvSpPr>
          <p:nvPr/>
        </p:nvSpPr>
        <p:spPr bwMode="auto">
          <a:xfrm>
            <a:off x="1481240" y="1101453"/>
            <a:ext cx="256546" cy="41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1600"/>
          </a:p>
        </p:txBody>
      </p:sp>
      <p:grpSp>
        <p:nvGrpSpPr>
          <p:cNvPr id="47" name="Group 1"/>
          <p:cNvGrpSpPr>
            <a:grpSpLocks noChangeAspect="1"/>
          </p:cNvGrpSpPr>
          <p:nvPr/>
        </p:nvGrpSpPr>
        <p:grpSpPr bwMode="auto">
          <a:xfrm>
            <a:off x="1219329" y="1308701"/>
            <a:ext cx="6866052" cy="4776032"/>
            <a:chOff x="2325" y="7435"/>
            <a:chExt cx="7638" cy="5313"/>
          </a:xfrm>
        </p:grpSpPr>
        <p:sp>
          <p:nvSpPr>
            <p:cNvPr id="48" name="Rectangle 37"/>
            <p:cNvSpPr>
              <a:spLocks noChangeArrowheads="1"/>
            </p:cNvSpPr>
            <p:nvPr/>
          </p:nvSpPr>
          <p:spPr bwMode="auto">
            <a:xfrm>
              <a:off x="2325" y="9528"/>
              <a:ext cx="3015" cy="1771"/>
            </a:xfrm>
            <a:prstGeom prst="rect">
              <a:avLst/>
            </a:prstGeom>
            <a:noFill/>
            <a:ln w="9525">
              <a:solidFill>
                <a:srgbClr val="000000"/>
              </a:solidFill>
              <a:prstDash val="dash"/>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1" dirty="0">
                  <a:cs typeface="Times New Roman" panose="02020603050405020304" pitchFamily="18" charset="0"/>
                </a:rPr>
                <a:t>2.</a:t>
              </a:r>
              <a:r>
                <a:rPr kumimoji="0" lang="zh-CN" altLang="en-US" sz="1600" b="1" dirty="0">
                  <a:cs typeface="Times New Roman" panose="02020603050405020304" pitchFamily="18" charset="0"/>
                </a:rPr>
                <a:t>安排救护车</a:t>
              </a:r>
            </a:p>
          </p:txBody>
        </p:sp>
        <p:sp>
          <p:nvSpPr>
            <p:cNvPr id="49" name="Rectangle 36"/>
            <p:cNvSpPr>
              <a:spLocks noChangeArrowheads="1"/>
            </p:cNvSpPr>
            <p:nvPr/>
          </p:nvSpPr>
          <p:spPr bwMode="auto">
            <a:xfrm>
              <a:off x="3732" y="7435"/>
              <a:ext cx="4221" cy="1771"/>
            </a:xfrm>
            <a:prstGeom prst="rect">
              <a:avLst/>
            </a:prstGeom>
            <a:noFill/>
            <a:ln w="9525">
              <a:solidFill>
                <a:srgbClr val="000000"/>
              </a:solidFill>
              <a:prstDash val="dash"/>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1.</a:t>
              </a:r>
              <a:r>
                <a:rPr kumimoji="0" lang="zh-CN" altLang="en-US" sz="1600" b="1" dirty="0">
                  <a:cs typeface="Times New Roman" panose="02020603050405020304" pitchFamily="18" charset="0"/>
                </a:rPr>
                <a:t>处理呼叫</a:t>
              </a:r>
            </a:p>
          </p:txBody>
        </p:sp>
        <p:sp>
          <p:nvSpPr>
            <p:cNvPr id="50" name="Rectangle 35"/>
            <p:cNvSpPr>
              <a:spLocks noChangeArrowheads="1"/>
            </p:cNvSpPr>
            <p:nvPr/>
          </p:nvSpPr>
          <p:spPr bwMode="auto">
            <a:xfrm>
              <a:off x="5943" y="10172"/>
              <a:ext cx="3819" cy="966"/>
            </a:xfrm>
            <a:prstGeom prst="rect">
              <a:avLst/>
            </a:prstGeom>
            <a:noFill/>
            <a:ln w="9525">
              <a:solidFill>
                <a:srgbClr val="000000"/>
              </a:solidFill>
              <a:prstDash val="dash"/>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r" eaLnBrk="0" hangingPunct="0"/>
              <a:r>
                <a:rPr kumimoji="0" lang="en-US" altLang="zh-CN" sz="1600" b="1" dirty="0">
                  <a:cs typeface="Times New Roman" panose="02020603050405020304" pitchFamily="18" charset="0"/>
                </a:rPr>
                <a:t>3.</a:t>
              </a:r>
              <a:r>
                <a:rPr kumimoji="0" lang="zh-CN" altLang="en-US" sz="1600" b="1" dirty="0">
                  <a:cs typeface="Times New Roman" panose="02020603050405020304" pitchFamily="18" charset="0"/>
                </a:rPr>
                <a:t>归档纪录</a:t>
              </a:r>
            </a:p>
          </p:txBody>
        </p:sp>
        <p:sp>
          <p:nvSpPr>
            <p:cNvPr id="51" name="Rectangle 34"/>
            <p:cNvSpPr>
              <a:spLocks noChangeArrowheads="1"/>
            </p:cNvSpPr>
            <p:nvPr/>
          </p:nvSpPr>
          <p:spPr bwMode="auto">
            <a:xfrm>
              <a:off x="8154" y="7757"/>
              <a:ext cx="1097"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6.</a:t>
              </a:r>
              <a:r>
                <a:rPr kumimoji="0" lang="zh-CN" altLang="en-US" sz="1600" b="1" dirty="0">
                  <a:cs typeface="Times New Roman" panose="02020603050405020304" pitchFamily="18" charset="0"/>
                </a:rPr>
                <a:t>呼叫者</a:t>
              </a:r>
            </a:p>
          </p:txBody>
        </p:sp>
        <p:sp>
          <p:nvSpPr>
            <p:cNvPr id="52" name="Line 33"/>
            <p:cNvSpPr>
              <a:spLocks noChangeShapeType="1"/>
            </p:cNvSpPr>
            <p:nvPr/>
          </p:nvSpPr>
          <p:spPr bwMode="auto">
            <a:xfrm flipH="1">
              <a:off x="6345" y="7918"/>
              <a:ext cx="1809"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3" name="AutoShape 32"/>
            <p:cNvSpPr>
              <a:spLocks noChangeArrowheads="1"/>
            </p:cNvSpPr>
            <p:nvPr/>
          </p:nvSpPr>
          <p:spPr bwMode="auto">
            <a:xfrm>
              <a:off x="5742" y="9367"/>
              <a:ext cx="1206" cy="644"/>
            </a:xfrm>
            <a:prstGeom prst="flowChartPunchedTape">
              <a:avLst/>
            </a:prstGeom>
            <a:gradFill rotWithShape="0">
              <a:gsLst>
                <a:gs pos="0">
                  <a:srgbClr val="FFFFFF">
                    <a:gamma/>
                    <a:shade val="46275"/>
                    <a:invGamma/>
                  </a:srgbClr>
                </a:gs>
                <a:gs pos="100000">
                  <a:srgbClr val="FFFFFF"/>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当前事故</a:t>
              </a:r>
            </a:p>
          </p:txBody>
        </p:sp>
        <p:sp>
          <p:nvSpPr>
            <p:cNvPr id="54" name="Rectangle 31"/>
            <p:cNvSpPr>
              <a:spLocks noChangeArrowheads="1"/>
            </p:cNvSpPr>
            <p:nvPr/>
          </p:nvSpPr>
          <p:spPr bwMode="auto">
            <a:xfrm>
              <a:off x="2526" y="12265"/>
              <a:ext cx="1145"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4.</a:t>
              </a:r>
              <a:r>
                <a:rPr kumimoji="0" lang="zh-CN" altLang="en-US" sz="1600" b="1" dirty="0">
                  <a:cs typeface="Times New Roman" panose="02020603050405020304" pitchFamily="18" charset="0"/>
                </a:rPr>
                <a:t>救护车</a:t>
              </a:r>
            </a:p>
          </p:txBody>
        </p:sp>
        <p:sp>
          <p:nvSpPr>
            <p:cNvPr id="55" name="AutoShape 30"/>
            <p:cNvSpPr>
              <a:spLocks noChangeArrowheads="1"/>
            </p:cNvSpPr>
            <p:nvPr/>
          </p:nvSpPr>
          <p:spPr bwMode="auto">
            <a:xfrm>
              <a:off x="5139" y="11299"/>
              <a:ext cx="1206" cy="644"/>
            </a:xfrm>
            <a:prstGeom prst="flowChartPunchedTape">
              <a:avLst/>
            </a:prstGeom>
            <a:gradFill rotWithShape="0">
              <a:gsLst>
                <a:gs pos="0">
                  <a:srgbClr val="FFFFFF">
                    <a:gamma/>
                    <a:shade val="46275"/>
                    <a:invGamma/>
                  </a:srgbClr>
                </a:gs>
                <a:gs pos="100000">
                  <a:srgbClr val="FFFFFF"/>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救护车状态</a:t>
              </a:r>
            </a:p>
          </p:txBody>
        </p:sp>
        <p:sp>
          <p:nvSpPr>
            <p:cNvPr id="56" name="Line 29"/>
            <p:cNvSpPr>
              <a:spLocks noChangeShapeType="1"/>
            </p:cNvSpPr>
            <p:nvPr/>
          </p:nvSpPr>
          <p:spPr bwMode="auto">
            <a:xfrm>
              <a:off x="5943" y="9045"/>
              <a:ext cx="1" cy="483"/>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7" name="Line 28"/>
            <p:cNvSpPr>
              <a:spLocks noChangeShapeType="1"/>
            </p:cNvSpPr>
            <p:nvPr/>
          </p:nvSpPr>
          <p:spPr bwMode="auto">
            <a:xfrm>
              <a:off x="6546" y="9850"/>
              <a:ext cx="1" cy="64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8" name="Rectangle 27"/>
            <p:cNvSpPr>
              <a:spLocks noChangeArrowheads="1"/>
            </p:cNvSpPr>
            <p:nvPr/>
          </p:nvSpPr>
          <p:spPr bwMode="auto">
            <a:xfrm>
              <a:off x="8556" y="12265"/>
              <a:ext cx="1005" cy="48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5.</a:t>
              </a:r>
              <a:r>
                <a:rPr kumimoji="0" lang="zh-CN" altLang="en-US" sz="1600" b="1" dirty="0">
                  <a:cs typeface="Times New Roman" panose="02020603050405020304" pitchFamily="18" charset="0"/>
                </a:rPr>
                <a:t>档案</a:t>
              </a:r>
            </a:p>
          </p:txBody>
        </p:sp>
        <p:sp>
          <p:nvSpPr>
            <p:cNvPr id="59" name="Line 26"/>
            <p:cNvSpPr>
              <a:spLocks noChangeShapeType="1"/>
            </p:cNvSpPr>
            <p:nvPr/>
          </p:nvSpPr>
          <p:spPr bwMode="auto">
            <a:xfrm flipV="1">
              <a:off x="6345" y="10977"/>
              <a:ext cx="2211"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0" name="Line 25"/>
            <p:cNvSpPr>
              <a:spLocks noChangeShapeType="1"/>
            </p:cNvSpPr>
            <p:nvPr/>
          </p:nvSpPr>
          <p:spPr bwMode="auto">
            <a:xfrm flipH="1">
              <a:off x="5139" y="9850"/>
              <a:ext cx="603"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1" name="Line 24"/>
            <p:cNvSpPr>
              <a:spLocks noChangeShapeType="1"/>
            </p:cNvSpPr>
            <p:nvPr/>
          </p:nvSpPr>
          <p:spPr bwMode="auto">
            <a:xfrm flipH="1">
              <a:off x="3129" y="10977"/>
              <a:ext cx="1" cy="128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2" name="Line 23"/>
            <p:cNvSpPr>
              <a:spLocks noChangeShapeType="1"/>
            </p:cNvSpPr>
            <p:nvPr/>
          </p:nvSpPr>
          <p:spPr bwMode="auto">
            <a:xfrm flipV="1">
              <a:off x="6345" y="10977"/>
              <a:ext cx="603"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3" name="Rectangle 22"/>
            <p:cNvSpPr>
              <a:spLocks noChangeArrowheads="1"/>
            </p:cNvSpPr>
            <p:nvPr/>
          </p:nvSpPr>
          <p:spPr bwMode="auto">
            <a:xfrm>
              <a:off x="5340" y="7596"/>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1.1</a:t>
              </a:r>
              <a:r>
                <a:rPr kumimoji="0" lang="zh-CN" altLang="en-US" sz="1400" b="0" i="0" u="none" strike="noStrike" cap="none" normalizeH="0" baseline="0" dirty="0" smtClean="0">
                  <a:ln>
                    <a:noFill/>
                  </a:ln>
                  <a:solidFill>
                    <a:schemeClr val="tx1"/>
                  </a:solidFill>
                  <a:effectLst/>
                  <a:cs typeface="Times New Roman" panose="02020603050405020304" pitchFamily="18" charset="0"/>
                </a:rPr>
                <a:t>与呼叫者通信</a:t>
              </a:r>
              <a:endParaRPr kumimoji="0" lang="zh-CN"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64" name="Rectangle 21"/>
            <p:cNvSpPr>
              <a:spLocks noChangeArrowheads="1"/>
            </p:cNvSpPr>
            <p:nvPr/>
          </p:nvSpPr>
          <p:spPr bwMode="auto">
            <a:xfrm>
              <a:off x="3933" y="8079"/>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1.2.</a:t>
              </a:r>
              <a:r>
                <a:rPr kumimoji="0" lang="zh-CN" altLang="en-US" sz="1400" dirty="0">
                  <a:cs typeface="Times New Roman" panose="02020603050405020304" pitchFamily="18" charset="0"/>
                </a:rPr>
                <a:t>获得事故信息</a:t>
              </a:r>
            </a:p>
          </p:txBody>
        </p:sp>
        <p:sp>
          <p:nvSpPr>
            <p:cNvPr id="65" name="Rectangle 20"/>
            <p:cNvSpPr>
              <a:spLocks noChangeArrowheads="1"/>
            </p:cNvSpPr>
            <p:nvPr/>
          </p:nvSpPr>
          <p:spPr bwMode="auto">
            <a:xfrm>
              <a:off x="5139" y="8401"/>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1.4</a:t>
              </a:r>
              <a:r>
                <a:rPr kumimoji="0" lang="zh-CN" altLang="en-US" sz="1400" dirty="0">
                  <a:cs typeface="Times New Roman" panose="02020603050405020304" pitchFamily="18" charset="0"/>
                </a:rPr>
                <a:t>分析事故</a:t>
              </a:r>
            </a:p>
          </p:txBody>
        </p:sp>
        <p:sp>
          <p:nvSpPr>
            <p:cNvPr id="66" name="Rectangle 19"/>
            <p:cNvSpPr>
              <a:spLocks noChangeArrowheads="1"/>
            </p:cNvSpPr>
            <p:nvPr/>
          </p:nvSpPr>
          <p:spPr bwMode="auto">
            <a:xfrm>
              <a:off x="6747" y="8240"/>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400" dirty="0">
                  <a:latin typeface="Times New Roman" pitchFamily="18" charset="0"/>
                  <a:cs typeface="Times New Roman" panose="02020603050405020304" pitchFamily="18" charset="0"/>
                </a:rPr>
                <a:t>1.3</a:t>
              </a:r>
              <a:r>
                <a:rPr kumimoji="0" lang="zh-CN" altLang="en-US" sz="1400" dirty="0">
                  <a:latin typeface="Times New Roman" pitchFamily="18" charset="0"/>
                  <a:cs typeface="Times New Roman" panose="02020603050405020304" pitchFamily="18" charset="0"/>
                </a:rPr>
                <a:t>在线提供</a:t>
              </a:r>
              <a:r>
                <a:rPr kumimoji="0" lang="zh-CN" altLang="en-US" sz="1400" dirty="0" smtClean="0">
                  <a:latin typeface="Times New Roman" pitchFamily="18" charset="0"/>
                  <a:cs typeface="Times New Roman" panose="02020603050405020304" pitchFamily="18" charset="0"/>
                </a:rPr>
                <a:t>忠告</a:t>
              </a:r>
              <a:endParaRPr kumimoji="0" lang="zh-CN" altLang="en-US" sz="1400" dirty="0">
                <a:latin typeface="Times New Roman" pitchFamily="18" charset="0"/>
                <a:cs typeface="Times New Roman" panose="02020603050405020304" pitchFamily="18" charset="0"/>
              </a:endParaRPr>
            </a:p>
          </p:txBody>
        </p:sp>
        <p:sp>
          <p:nvSpPr>
            <p:cNvPr id="67" name="Line 18"/>
            <p:cNvSpPr>
              <a:spLocks noChangeShapeType="1"/>
            </p:cNvSpPr>
            <p:nvPr/>
          </p:nvSpPr>
          <p:spPr bwMode="auto">
            <a:xfrm>
              <a:off x="6345" y="8079"/>
              <a:ext cx="402" cy="32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8" name="Line 17"/>
            <p:cNvSpPr>
              <a:spLocks noChangeShapeType="1"/>
            </p:cNvSpPr>
            <p:nvPr/>
          </p:nvSpPr>
          <p:spPr bwMode="auto">
            <a:xfrm flipV="1">
              <a:off x="6144" y="8723"/>
              <a:ext cx="603"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9" name="Line 16"/>
            <p:cNvSpPr>
              <a:spLocks noChangeShapeType="1"/>
            </p:cNvSpPr>
            <p:nvPr/>
          </p:nvSpPr>
          <p:spPr bwMode="auto">
            <a:xfrm flipH="1">
              <a:off x="4737" y="7757"/>
              <a:ext cx="603"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0" name="Freeform 15"/>
            <p:cNvSpPr>
              <a:spLocks/>
            </p:cNvSpPr>
            <p:nvPr/>
          </p:nvSpPr>
          <p:spPr bwMode="auto">
            <a:xfrm>
              <a:off x="4737" y="8723"/>
              <a:ext cx="1005" cy="805"/>
            </a:xfrm>
            <a:custGeom>
              <a:avLst/>
              <a:gdLst>
                <a:gd name="T0" fmla="*/ 0 w 1206"/>
                <a:gd name="T1" fmla="*/ 0 h 966"/>
                <a:gd name="T2" fmla="*/ 201 w 1206"/>
                <a:gd name="T3" fmla="*/ 322 h 966"/>
                <a:gd name="T4" fmla="*/ 603 w 1206"/>
                <a:gd name="T5" fmla="*/ 644 h 966"/>
                <a:gd name="T6" fmla="*/ 1206 w 1206"/>
                <a:gd name="T7" fmla="*/ 966 h 966"/>
              </a:gdLst>
              <a:ahLst/>
              <a:cxnLst>
                <a:cxn ang="0">
                  <a:pos x="T0" y="T1"/>
                </a:cxn>
                <a:cxn ang="0">
                  <a:pos x="T2" y="T3"/>
                </a:cxn>
                <a:cxn ang="0">
                  <a:pos x="T4" y="T5"/>
                </a:cxn>
                <a:cxn ang="0">
                  <a:pos x="T6" y="T7"/>
                </a:cxn>
              </a:cxnLst>
              <a:rect l="0" t="0" r="r" b="b"/>
              <a:pathLst>
                <a:path w="1206" h="966">
                  <a:moveTo>
                    <a:pt x="0" y="0"/>
                  </a:moveTo>
                  <a:cubicBezTo>
                    <a:pt x="50" y="107"/>
                    <a:pt x="101" y="215"/>
                    <a:pt x="201" y="322"/>
                  </a:cubicBezTo>
                  <a:cubicBezTo>
                    <a:pt x="301" y="429"/>
                    <a:pt x="436" y="537"/>
                    <a:pt x="603" y="644"/>
                  </a:cubicBezTo>
                  <a:cubicBezTo>
                    <a:pt x="770" y="751"/>
                    <a:pt x="988" y="858"/>
                    <a:pt x="1206" y="966"/>
                  </a:cubicBezTo>
                </a:path>
              </a:pathLst>
            </a:custGeom>
            <a:noFill/>
            <a:ln w="9525">
              <a:solidFill>
                <a:srgbClr val="000000"/>
              </a:solidFill>
              <a:round/>
              <a:headEnd type="triangle" w="med" len="me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1" name="Rectangle 14"/>
            <p:cNvSpPr>
              <a:spLocks noChangeArrowheads="1"/>
            </p:cNvSpPr>
            <p:nvPr/>
          </p:nvSpPr>
          <p:spPr bwMode="auto">
            <a:xfrm>
              <a:off x="6144" y="10494"/>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3.1</a:t>
              </a:r>
              <a:r>
                <a:rPr kumimoji="0" lang="zh-CN" altLang="en-US" sz="1400" dirty="0">
                  <a:cs typeface="Times New Roman" panose="02020603050405020304" pitchFamily="18" charset="0"/>
                </a:rPr>
                <a:t>监督事故</a:t>
              </a:r>
            </a:p>
          </p:txBody>
        </p:sp>
        <p:sp>
          <p:nvSpPr>
            <p:cNvPr id="72" name="Rectangle 13"/>
            <p:cNvSpPr>
              <a:spLocks noChangeArrowheads="1"/>
            </p:cNvSpPr>
            <p:nvPr/>
          </p:nvSpPr>
          <p:spPr bwMode="auto">
            <a:xfrm>
              <a:off x="8154" y="10494"/>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3.2</a:t>
              </a:r>
              <a:r>
                <a:rPr kumimoji="0" lang="zh-CN" altLang="en-US" sz="1400" dirty="0">
                  <a:cs typeface="Times New Roman" panose="02020603050405020304" pitchFamily="18" charset="0"/>
                </a:rPr>
                <a:t>数据统计</a:t>
              </a:r>
            </a:p>
          </p:txBody>
        </p:sp>
        <p:sp>
          <p:nvSpPr>
            <p:cNvPr id="73" name="Line 12"/>
            <p:cNvSpPr>
              <a:spLocks noChangeShapeType="1"/>
            </p:cNvSpPr>
            <p:nvPr/>
          </p:nvSpPr>
          <p:spPr bwMode="auto">
            <a:xfrm>
              <a:off x="6747" y="9850"/>
              <a:ext cx="1608" cy="64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4" name="Line 11"/>
            <p:cNvSpPr>
              <a:spLocks noChangeShapeType="1"/>
            </p:cNvSpPr>
            <p:nvPr/>
          </p:nvSpPr>
          <p:spPr bwMode="auto">
            <a:xfrm>
              <a:off x="7551" y="10655"/>
              <a:ext cx="60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5" name="Rectangle 10"/>
            <p:cNvSpPr>
              <a:spLocks noChangeArrowheads="1"/>
            </p:cNvSpPr>
            <p:nvPr/>
          </p:nvSpPr>
          <p:spPr bwMode="auto">
            <a:xfrm>
              <a:off x="4134" y="9689"/>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400" dirty="0">
                  <a:latin typeface="Times New Roman" pitchFamily="18" charset="0"/>
                  <a:cs typeface="Times New Roman" panose="02020603050405020304" pitchFamily="18" charset="0"/>
                </a:rPr>
                <a:t>2.1</a:t>
              </a:r>
              <a:r>
                <a:rPr kumimoji="0" lang="zh-CN" altLang="en-US" sz="1400" dirty="0">
                  <a:latin typeface="Times New Roman" pitchFamily="18" charset="0"/>
                  <a:cs typeface="Times New Roman" panose="02020603050405020304" pitchFamily="18" charset="0"/>
                </a:rPr>
                <a:t>分配</a:t>
              </a:r>
            </a:p>
            <a:p>
              <a:pPr indent="0"/>
              <a:r>
                <a:rPr kumimoji="0" lang="zh-CN" altLang="en-US" sz="1400" dirty="0">
                  <a:latin typeface="Times New Roman" pitchFamily="18" charset="0"/>
                  <a:cs typeface="Times New Roman" panose="02020603050405020304" pitchFamily="18" charset="0"/>
                </a:rPr>
                <a:t>救护车</a:t>
              </a:r>
            </a:p>
          </p:txBody>
        </p:sp>
        <p:sp>
          <p:nvSpPr>
            <p:cNvPr id="76" name="Rectangle 9"/>
            <p:cNvSpPr>
              <a:spLocks noChangeArrowheads="1"/>
            </p:cNvSpPr>
            <p:nvPr/>
          </p:nvSpPr>
          <p:spPr bwMode="auto">
            <a:xfrm>
              <a:off x="3933" y="10494"/>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400" dirty="0">
                  <a:latin typeface="Times New Roman" pitchFamily="18" charset="0"/>
                  <a:cs typeface="Times New Roman" panose="02020603050405020304" pitchFamily="18" charset="0"/>
                </a:rPr>
                <a:t>2.3</a:t>
              </a:r>
              <a:r>
                <a:rPr kumimoji="0" lang="zh-CN" altLang="en-US" sz="1400" dirty="0">
                  <a:latin typeface="Times New Roman" pitchFamily="18" charset="0"/>
                  <a:cs typeface="Times New Roman" panose="02020603050405020304" pitchFamily="18" charset="0"/>
                </a:rPr>
                <a:t>监督</a:t>
              </a:r>
            </a:p>
            <a:p>
              <a:pPr indent="0"/>
              <a:r>
                <a:rPr kumimoji="0" lang="zh-CN" altLang="en-US" sz="1400" dirty="0">
                  <a:latin typeface="Times New Roman" pitchFamily="18" charset="0"/>
                  <a:cs typeface="Times New Roman" panose="02020603050405020304" pitchFamily="18" charset="0"/>
                </a:rPr>
                <a:t>救护车</a:t>
              </a:r>
            </a:p>
          </p:txBody>
        </p:sp>
        <p:sp>
          <p:nvSpPr>
            <p:cNvPr id="77" name="Rectangle 8"/>
            <p:cNvSpPr>
              <a:spLocks noChangeArrowheads="1"/>
            </p:cNvSpPr>
            <p:nvPr/>
          </p:nvSpPr>
          <p:spPr bwMode="auto">
            <a:xfrm>
              <a:off x="2526" y="10333"/>
              <a:ext cx="1005"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2.2</a:t>
              </a:r>
              <a:r>
                <a:rPr kumimoji="0" lang="zh-CN" altLang="en-US" sz="1400" dirty="0">
                  <a:cs typeface="Times New Roman" panose="02020603050405020304" pitchFamily="18" charset="0"/>
                </a:rPr>
                <a:t>与救护车通信</a:t>
              </a:r>
            </a:p>
          </p:txBody>
        </p:sp>
        <p:sp>
          <p:nvSpPr>
            <p:cNvPr id="78" name="Freeform 7"/>
            <p:cNvSpPr>
              <a:spLocks/>
            </p:cNvSpPr>
            <p:nvPr/>
          </p:nvSpPr>
          <p:spPr bwMode="auto">
            <a:xfrm>
              <a:off x="3129" y="9984"/>
              <a:ext cx="1005" cy="349"/>
            </a:xfrm>
            <a:custGeom>
              <a:avLst/>
              <a:gdLst>
                <a:gd name="T0" fmla="*/ 1005 w 1005"/>
                <a:gd name="T1" fmla="*/ 27 h 349"/>
                <a:gd name="T2" fmla="*/ 603 w 1005"/>
                <a:gd name="T3" fmla="*/ 27 h 349"/>
                <a:gd name="T4" fmla="*/ 201 w 1005"/>
                <a:gd name="T5" fmla="*/ 188 h 349"/>
                <a:gd name="T6" fmla="*/ 0 w 1005"/>
                <a:gd name="T7" fmla="*/ 349 h 349"/>
              </a:gdLst>
              <a:ahLst/>
              <a:cxnLst>
                <a:cxn ang="0">
                  <a:pos x="T0" y="T1"/>
                </a:cxn>
                <a:cxn ang="0">
                  <a:pos x="T2" y="T3"/>
                </a:cxn>
                <a:cxn ang="0">
                  <a:pos x="T4" y="T5"/>
                </a:cxn>
                <a:cxn ang="0">
                  <a:pos x="T6" y="T7"/>
                </a:cxn>
              </a:cxnLst>
              <a:rect l="0" t="0" r="r" b="b"/>
              <a:pathLst>
                <a:path w="1005" h="349">
                  <a:moveTo>
                    <a:pt x="1005" y="27"/>
                  </a:moveTo>
                  <a:cubicBezTo>
                    <a:pt x="871" y="13"/>
                    <a:pt x="737" y="0"/>
                    <a:pt x="603" y="27"/>
                  </a:cubicBezTo>
                  <a:cubicBezTo>
                    <a:pt x="469" y="54"/>
                    <a:pt x="302" y="134"/>
                    <a:pt x="201" y="188"/>
                  </a:cubicBezTo>
                  <a:cubicBezTo>
                    <a:pt x="100" y="242"/>
                    <a:pt x="50" y="295"/>
                    <a:pt x="0" y="349"/>
                  </a:cubicBez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9" name="Line 6"/>
            <p:cNvSpPr>
              <a:spLocks noChangeShapeType="1"/>
            </p:cNvSpPr>
            <p:nvPr/>
          </p:nvSpPr>
          <p:spPr bwMode="auto">
            <a:xfrm>
              <a:off x="3531" y="10655"/>
              <a:ext cx="402"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0" name="Line 5"/>
            <p:cNvSpPr>
              <a:spLocks noChangeShapeType="1"/>
            </p:cNvSpPr>
            <p:nvPr/>
          </p:nvSpPr>
          <p:spPr bwMode="auto">
            <a:xfrm>
              <a:off x="8958" y="10977"/>
              <a:ext cx="1" cy="1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1" name="Text Box 4"/>
            <p:cNvSpPr txBox="1">
              <a:spLocks noChangeArrowheads="1"/>
            </p:cNvSpPr>
            <p:nvPr/>
          </p:nvSpPr>
          <p:spPr bwMode="auto">
            <a:xfrm>
              <a:off x="2325" y="7596"/>
              <a:ext cx="1206"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cs typeface="Times New Roman" panose="02020603050405020304" pitchFamily="18" charset="0"/>
                </a:rPr>
                <a:t>C&amp;C</a:t>
              </a:r>
              <a:r>
                <a:rPr kumimoji="0" lang="zh-CN" altLang="en-US" sz="1600" b="1" i="0" u="none" strike="noStrike" cap="none" normalizeH="0" baseline="0" dirty="0" smtClean="0">
                  <a:ln>
                    <a:noFill/>
                  </a:ln>
                  <a:solidFill>
                    <a:schemeClr val="tx1"/>
                  </a:solidFill>
                  <a:effectLst/>
                  <a:cs typeface="Times New Roman" panose="02020603050405020304" pitchFamily="18" charset="0"/>
                </a:rPr>
                <a:t>系统</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82" name="Freeform 3"/>
            <p:cNvSpPr>
              <a:spLocks/>
            </p:cNvSpPr>
            <p:nvPr/>
          </p:nvSpPr>
          <p:spPr bwMode="auto">
            <a:xfrm>
              <a:off x="4536" y="11138"/>
              <a:ext cx="603" cy="483"/>
            </a:xfrm>
            <a:custGeom>
              <a:avLst/>
              <a:gdLst>
                <a:gd name="T0" fmla="*/ 0 w 603"/>
                <a:gd name="T1" fmla="*/ 0 h 644"/>
                <a:gd name="T2" fmla="*/ 0 w 603"/>
                <a:gd name="T3" fmla="*/ 644 h 644"/>
                <a:gd name="T4" fmla="*/ 603 w 603"/>
                <a:gd name="T5" fmla="*/ 644 h 644"/>
              </a:gdLst>
              <a:ahLst/>
              <a:cxnLst>
                <a:cxn ang="0">
                  <a:pos x="T0" y="T1"/>
                </a:cxn>
                <a:cxn ang="0">
                  <a:pos x="T2" y="T3"/>
                </a:cxn>
                <a:cxn ang="0">
                  <a:pos x="T4" y="T5"/>
                </a:cxn>
              </a:cxnLst>
              <a:rect l="0" t="0" r="r" b="b"/>
              <a:pathLst>
                <a:path w="603" h="644">
                  <a:moveTo>
                    <a:pt x="0" y="0"/>
                  </a:moveTo>
                  <a:lnTo>
                    <a:pt x="0" y="644"/>
                  </a:lnTo>
                  <a:lnTo>
                    <a:pt x="603" y="644"/>
                  </a:lnTo>
                </a:path>
              </a:pathLst>
            </a:custGeom>
            <a:noFill/>
            <a:ln w="9525">
              <a:solidFill>
                <a:srgbClr val="000000"/>
              </a:solidFill>
              <a:round/>
              <a:headEnd type="triangle" w="med" len="me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3" name="Rectangle 2"/>
            <p:cNvSpPr>
              <a:spLocks noChangeArrowheads="1"/>
            </p:cNvSpPr>
            <p:nvPr/>
          </p:nvSpPr>
          <p:spPr bwMode="auto">
            <a:xfrm>
              <a:off x="2325" y="7435"/>
              <a:ext cx="7638" cy="4669"/>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cxnSp>
        <p:nvCxnSpPr>
          <p:cNvPr id="84" name="直接箭头连接符 83"/>
          <p:cNvCxnSpPr/>
          <p:nvPr/>
        </p:nvCxnSpPr>
        <p:spPr bwMode="auto">
          <a:xfrm flipH="1">
            <a:off x="5013727" y="1598157"/>
            <a:ext cx="1360759" cy="0"/>
          </a:xfrm>
          <a:prstGeom prst="straightConnector1">
            <a:avLst/>
          </a:prstGeom>
          <a:solidFill>
            <a:schemeClr val="accent1"/>
          </a:solidFill>
          <a:ln w="38100" cap="flat" cmpd="sng" algn="ctr">
            <a:solidFill>
              <a:srgbClr val="C00000"/>
            </a:solidFill>
            <a:prstDash val="dash"/>
            <a:round/>
            <a:headEnd type="none" w="med" len="med"/>
            <a:tailEnd type="triangle"/>
          </a:ln>
          <a:effectLst/>
        </p:spPr>
      </p:cxnSp>
      <p:cxnSp>
        <p:nvCxnSpPr>
          <p:cNvPr id="87" name="直接箭头连接符 86"/>
          <p:cNvCxnSpPr/>
          <p:nvPr/>
        </p:nvCxnSpPr>
        <p:spPr bwMode="auto">
          <a:xfrm flipH="1">
            <a:off x="3297213" y="1515950"/>
            <a:ext cx="590037" cy="299299"/>
          </a:xfrm>
          <a:prstGeom prst="straightConnector1">
            <a:avLst/>
          </a:prstGeom>
          <a:solidFill>
            <a:schemeClr val="accent1"/>
          </a:solidFill>
          <a:ln w="38100" cap="flat" cmpd="sng" algn="ctr">
            <a:solidFill>
              <a:srgbClr val="C00000"/>
            </a:solidFill>
            <a:prstDash val="dash"/>
            <a:round/>
            <a:headEnd type="none" w="med" len="med"/>
            <a:tailEnd type="triangle"/>
          </a:ln>
          <a:effectLst/>
        </p:spPr>
      </p:cxnSp>
      <p:cxnSp>
        <p:nvCxnSpPr>
          <p:cNvPr id="89" name="直接箭头连接符 88"/>
          <p:cNvCxnSpPr/>
          <p:nvPr/>
        </p:nvCxnSpPr>
        <p:spPr bwMode="auto">
          <a:xfrm>
            <a:off x="3238600" y="2577142"/>
            <a:ext cx="847259" cy="663440"/>
          </a:xfrm>
          <a:prstGeom prst="straightConnector1">
            <a:avLst/>
          </a:prstGeom>
          <a:solidFill>
            <a:schemeClr val="accent1"/>
          </a:solidFill>
          <a:ln w="38100" cap="flat" cmpd="sng" algn="ctr">
            <a:solidFill>
              <a:srgbClr val="C00000"/>
            </a:solidFill>
            <a:prstDash val="dash"/>
            <a:round/>
            <a:headEnd type="none" w="med" len="med"/>
            <a:tailEnd type="triangle"/>
          </a:ln>
          <a:effectLst/>
        </p:spPr>
      </p:cxnSp>
      <p:cxnSp>
        <p:nvCxnSpPr>
          <p:cNvPr id="91" name="直接箭头连接符 90"/>
          <p:cNvCxnSpPr>
            <a:endCxn id="75" idx="3"/>
          </p:cNvCxnSpPr>
          <p:nvPr/>
        </p:nvCxnSpPr>
        <p:spPr bwMode="auto">
          <a:xfrm flipH="1">
            <a:off x="3748927" y="3582483"/>
            <a:ext cx="453908" cy="41870"/>
          </a:xfrm>
          <a:prstGeom prst="straightConnector1">
            <a:avLst/>
          </a:prstGeom>
          <a:solidFill>
            <a:schemeClr val="accent1"/>
          </a:solidFill>
          <a:ln w="38100" cap="flat" cmpd="sng" algn="ctr">
            <a:solidFill>
              <a:srgbClr val="C00000"/>
            </a:solidFill>
            <a:prstDash val="dash"/>
            <a:round/>
            <a:headEnd type="none" w="med" len="med"/>
            <a:tailEnd type="triangle"/>
          </a:ln>
          <a:effectLst/>
        </p:spPr>
      </p:cxnSp>
      <p:cxnSp>
        <p:nvCxnSpPr>
          <p:cNvPr id="93" name="直接箭头连接符 92"/>
          <p:cNvCxnSpPr/>
          <p:nvPr/>
        </p:nvCxnSpPr>
        <p:spPr bwMode="auto">
          <a:xfrm flipH="1">
            <a:off x="2166831" y="3785883"/>
            <a:ext cx="632400" cy="41870"/>
          </a:xfrm>
          <a:prstGeom prst="straightConnector1">
            <a:avLst/>
          </a:prstGeom>
          <a:solidFill>
            <a:schemeClr val="accent1"/>
          </a:solidFill>
          <a:ln w="38100" cap="flat" cmpd="sng" algn="ctr">
            <a:solidFill>
              <a:srgbClr val="C00000"/>
            </a:solidFill>
            <a:prstDash val="dash"/>
            <a:round/>
            <a:headEnd type="none" w="med" len="med"/>
            <a:tailEnd type="triangle"/>
          </a:ln>
          <a:effectLst/>
        </p:spPr>
      </p:cxnSp>
      <p:cxnSp>
        <p:nvCxnSpPr>
          <p:cNvPr id="95" name="直接箭头连接符 94"/>
          <p:cNvCxnSpPr/>
          <p:nvPr/>
        </p:nvCxnSpPr>
        <p:spPr bwMode="auto">
          <a:xfrm>
            <a:off x="2139414" y="4562450"/>
            <a:ext cx="27417" cy="916734"/>
          </a:xfrm>
          <a:prstGeom prst="straightConnector1">
            <a:avLst/>
          </a:prstGeom>
          <a:solidFill>
            <a:schemeClr val="accent1"/>
          </a:solidFill>
          <a:ln w="38100" cap="flat" cmpd="sng" algn="ctr">
            <a:solidFill>
              <a:srgbClr val="C00000"/>
            </a:solidFill>
            <a:prstDash val="dash"/>
            <a:round/>
            <a:headEnd type="none" w="med" len="med"/>
            <a:tailEnd type="triangle"/>
          </a:ln>
          <a:effec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功能结构图上给出的事务性能要求</a:t>
            </a:r>
            <a:endParaRPr lang="zh-CN" altLang="en-US" dirty="0"/>
          </a:p>
        </p:txBody>
      </p:sp>
      <p:sp>
        <p:nvSpPr>
          <p:cNvPr id="3" name="Rectangle 4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Rectangle 86"/>
          <p:cNvSpPr>
            <a:spLocks noChangeArrowheads="1"/>
          </p:cNvSpPr>
          <p:nvPr/>
        </p:nvSpPr>
        <p:spPr bwMode="auto">
          <a:xfrm>
            <a:off x="1402299" y="1288774"/>
            <a:ext cx="126492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1600"/>
          </a:p>
        </p:txBody>
      </p:sp>
      <p:grpSp>
        <p:nvGrpSpPr>
          <p:cNvPr id="47" name="Group 61"/>
          <p:cNvGrpSpPr>
            <a:grpSpLocks noChangeAspect="1"/>
          </p:cNvGrpSpPr>
          <p:nvPr/>
        </p:nvGrpSpPr>
        <p:grpSpPr bwMode="auto">
          <a:xfrm>
            <a:off x="1420744" y="1576590"/>
            <a:ext cx="7228412" cy="4383340"/>
            <a:chOff x="2145" y="7274"/>
            <a:chExt cx="8230" cy="4991"/>
          </a:xfrm>
        </p:grpSpPr>
        <p:sp>
          <p:nvSpPr>
            <p:cNvPr id="49" name="Rectangle 84"/>
            <p:cNvSpPr>
              <a:spLocks noChangeArrowheads="1"/>
            </p:cNvSpPr>
            <p:nvPr/>
          </p:nvSpPr>
          <p:spPr bwMode="auto">
            <a:xfrm>
              <a:off x="2145" y="9528"/>
              <a:ext cx="683"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C&amp;C</a:t>
              </a:r>
              <a:endParaRPr kumimoji="0" lang="en-US" altLang="zh-CN"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系统</a:t>
              </a:r>
              <a:endParaRPr kumimoji="0" lang="zh-CN" altLang="en-US" sz="1600" b="0" i="0" u="none" strike="noStrike" cap="none" normalizeH="0" baseline="0" dirty="0" smtClean="0">
                <a:ln>
                  <a:noFill/>
                </a:ln>
                <a:solidFill>
                  <a:schemeClr val="tx1"/>
                </a:solidFill>
                <a:effectLst/>
              </a:endParaRPr>
            </a:p>
          </p:txBody>
        </p:sp>
        <p:sp>
          <p:nvSpPr>
            <p:cNvPr id="50" name="Rectangle 83"/>
            <p:cNvSpPr>
              <a:spLocks noChangeArrowheads="1"/>
            </p:cNvSpPr>
            <p:nvPr/>
          </p:nvSpPr>
          <p:spPr bwMode="auto">
            <a:xfrm>
              <a:off x="3552" y="8240"/>
              <a:ext cx="1023" cy="40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处理呼叫</a:t>
              </a:r>
            </a:p>
          </p:txBody>
        </p:sp>
        <p:sp>
          <p:nvSpPr>
            <p:cNvPr id="51" name="Rectangle 82"/>
            <p:cNvSpPr>
              <a:spLocks noChangeArrowheads="1"/>
            </p:cNvSpPr>
            <p:nvPr/>
          </p:nvSpPr>
          <p:spPr bwMode="auto">
            <a:xfrm>
              <a:off x="3713" y="10011"/>
              <a:ext cx="843" cy="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安排</a:t>
              </a:r>
            </a:p>
            <a:p>
              <a:pPr indent="0" algn="ctr"/>
              <a:r>
                <a:rPr kumimoji="0" lang="zh-CN" altLang="zh-CN" sz="1600" dirty="0">
                  <a:latin typeface="Times New Roman" panose="02020603050405020304" pitchFamily="18" charset="0"/>
                  <a:cs typeface="Times New Roman" panose="02020603050405020304" pitchFamily="18" charset="0"/>
                </a:rPr>
                <a:t>救护车</a:t>
              </a:r>
            </a:p>
          </p:txBody>
        </p:sp>
        <p:sp>
          <p:nvSpPr>
            <p:cNvPr id="52" name="Rectangle 81"/>
            <p:cNvSpPr>
              <a:spLocks noChangeArrowheads="1"/>
            </p:cNvSpPr>
            <p:nvPr/>
          </p:nvSpPr>
          <p:spPr bwMode="auto">
            <a:xfrm>
              <a:off x="3552" y="11383"/>
              <a:ext cx="1023"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归档记录</a:t>
              </a:r>
            </a:p>
          </p:txBody>
        </p:sp>
        <p:sp>
          <p:nvSpPr>
            <p:cNvPr id="53" name="Rectangle 80"/>
            <p:cNvSpPr>
              <a:spLocks noChangeArrowheads="1"/>
            </p:cNvSpPr>
            <p:nvPr/>
          </p:nvSpPr>
          <p:spPr bwMode="auto">
            <a:xfrm>
              <a:off x="5160" y="7358"/>
              <a:ext cx="1203"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呼叫者通信</a:t>
              </a:r>
            </a:p>
          </p:txBody>
        </p:sp>
        <p:sp>
          <p:nvSpPr>
            <p:cNvPr id="54" name="Rectangle 79"/>
            <p:cNvSpPr>
              <a:spLocks noChangeArrowheads="1"/>
            </p:cNvSpPr>
            <p:nvPr/>
          </p:nvSpPr>
          <p:spPr bwMode="auto">
            <a:xfrm>
              <a:off x="5160" y="7841"/>
              <a:ext cx="1383"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获得事故信息</a:t>
              </a:r>
            </a:p>
          </p:txBody>
        </p:sp>
        <p:sp>
          <p:nvSpPr>
            <p:cNvPr id="55" name="Rectangle 78"/>
            <p:cNvSpPr>
              <a:spLocks noChangeArrowheads="1"/>
            </p:cNvSpPr>
            <p:nvPr/>
          </p:nvSpPr>
          <p:spPr bwMode="auto">
            <a:xfrm>
              <a:off x="5160" y="8324"/>
              <a:ext cx="1023"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分析事故</a:t>
              </a:r>
            </a:p>
          </p:txBody>
        </p:sp>
        <p:sp>
          <p:nvSpPr>
            <p:cNvPr id="56" name="Rectangle 77"/>
            <p:cNvSpPr>
              <a:spLocks noChangeArrowheads="1"/>
            </p:cNvSpPr>
            <p:nvPr/>
          </p:nvSpPr>
          <p:spPr bwMode="auto">
            <a:xfrm>
              <a:off x="5160" y="8968"/>
              <a:ext cx="1383"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在线提供忠告</a:t>
              </a:r>
            </a:p>
          </p:txBody>
        </p:sp>
        <p:sp>
          <p:nvSpPr>
            <p:cNvPr id="57" name="Rectangle 76"/>
            <p:cNvSpPr>
              <a:spLocks noChangeArrowheads="1"/>
            </p:cNvSpPr>
            <p:nvPr/>
          </p:nvSpPr>
          <p:spPr bwMode="auto">
            <a:xfrm>
              <a:off x="5183" y="9612"/>
              <a:ext cx="1203"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分配救护车</a:t>
              </a:r>
            </a:p>
          </p:txBody>
        </p:sp>
        <p:sp>
          <p:nvSpPr>
            <p:cNvPr id="58" name="Rectangle 75"/>
            <p:cNvSpPr>
              <a:spLocks noChangeArrowheads="1"/>
            </p:cNvSpPr>
            <p:nvPr/>
          </p:nvSpPr>
          <p:spPr bwMode="auto">
            <a:xfrm>
              <a:off x="5162" y="10095"/>
              <a:ext cx="1203"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救护车通信</a:t>
              </a:r>
            </a:p>
          </p:txBody>
        </p:sp>
        <p:sp>
          <p:nvSpPr>
            <p:cNvPr id="59" name="Rectangle 74"/>
            <p:cNvSpPr>
              <a:spLocks noChangeArrowheads="1"/>
            </p:cNvSpPr>
            <p:nvPr/>
          </p:nvSpPr>
          <p:spPr bwMode="auto">
            <a:xfrm>
              <a:off x="5162" y="10739"/>
              <a:ext cx="1203"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监督救护车</a:t>
              </a:r>
            </a:p>
          </p:txBody>
        </p:sp>
        <p:sp>
          <p:nvSpPr>
            <p:cNvPr id="60" name="Rectangle 73"/>
            <p:cNvSpPr>
              <a:spLocks noChangeArrowheads="1"/>
            </p:cNvSpPr>
            <p:nvPr/>
          </p:nvSpPr>
          <p:spPr bwMode="auto">
            <a:xfrm>
              <a:off x="5160" y="11222"/>
              <a:ext cx="1023"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监督事故</a:t>
              </a:r>
            </a:p>
          </p:txBody>
        </p:sp>
        <p:sp>
          <p:nvSpPr>
            <p:cNvPr id="61" name="Rectangle 72"/>
            <p:cNvSpPr>
              <a:spLocks noChangeArrowheads="1"/>
            </p:cNvSpPr>
            <p:nvPr/>
          </p:nvSpPr>
          <p:spPr bwMode="auto">
            <a:xfrm>
              <a:off x="5160" y="11866"/>
              <a:ext cx="1023" cy="3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dirty="0">
                  <a:cs typeface="Times New Roman" panose="02020603050405020304" pitchFamily="18" charset="0"/>
                </a:rPr>
                <a:t>数据统</a:t>
              </a:r>
              <a:r>
                <a:rPr kumimoji="0" lang="zh-CN" altLang="zh-CN" sz="1600" b="0" i="0" u="none" strike="noStrike" cap="none" normalizeH="0" baseline="0" dirty="0" smtClean="0">
                  <a:ln>
                    <a:noFill/>
                  </a:ln>
                  <a:solidFill>
                    <a:schemeClr val="tx1"/>
                  </a:solidFill>
                  <a:effectLst/>
                  <a:cs typeface="Times New Roman" panose="02020603050405020304" pitchFamily="18" charset="0"/>
                </a:rPr>
                <a:t>计</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62" name="Freeform 71"/>
            <p:cNvSpPr>
              <a:spLocks/>
            </p:cNvSpPr>
            <p:nvPr/>
          </p:nvSpPr>
          <p:spPr bwMode="auto">
            <a:xfrm>
              <a:off x="5528" y="7274"/>
              <a:ext cx="2827" cy="3303"/>
            </a:xfrm>
            <a:custGeom>
              <a:avLst/>
              <a:gdLst>
                <a:gd name="T0" fmla="*/ 2827 w 2827"/>
                <a:gd name="T1" fmla="*/ 0 h 3303"/>
                <a:gd name="T2" fmla="*/ 13 w 2827"/>
                <a:gd name="T3" fmla="*/ 0 h 3303"/>
                <a:gd name="T4" fmla="*/ 13 w 2827"/>
                <a:gd name="T5" fmla="*/ 1610 h 3303"/>
                <a:gd name="T6" fmla="*/ 1420 w 2827"/>
                <a:gd name="T7" fmla="*/ 1610 h 3303"/>
                <a:gd name="T8" fmla="*/ 1420 w 2827"/>
                <a:gd name="T9" fmla="*/ 2254 h 3303"/>
                <a:gd name="T10" fmla="*/ 13 w 2827"/>
                <a:gd name="T11" fmla="*/ 2254 h 3303"/>
                <a:gd name="T12" fmla="*/ 0 w 2827"/>
                <a:gd name="T13" fmla="*/ 3303 h 3303"/>
                <a:gd name="T14" fmla="*/ 2610 w 2827"/>
                <a:gd name="T15" fmla="*/ 3303 h 33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7" h="3303">
                  <a:moveTo>
                    <a:pt x="2827" y="0"/>
                  </a:moveTo>
                  <a:lnTo>
                    <a:pt x="13" y="0"/>
                  </a:lnTo>
                  <a:lnTo>
                    <a:pt x="13" y="1610"/>
                  </a:lnTo>
                  <a:lnTo>
                    <a:pt x="1420" y="1610"/>
                  </a:lnTo>
                  <a:lnTo>
                    <a:pt x="1420" y="2254"/>
                  </a:lnTo>
                  <a:lnTo>
                    <a:pt x="13" y="2254"/>
                  </a:lnTo>
                  <a:lnTo>
                    <a:pt x="0" y="3303"/>
                  </a:lnTo>
                  <a:lnTo>
                    <a:pt x="2610" y="3303"/>
                  </a:lnTo>
                </a:path>
              </a:pathLst>
            </a:custGeom>
            <a:noFill/>
            <a:ln w="28575">
              <a:solidFill>
                <a:srgbClr val="C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3" name="Line 70"/>
            <p:cNvSpPr>
              <a:spLocks noChangeShapeType="1"/>
            </p:cNvSpPr>
            <p:nvPr/>
          </p:nvSpPr>
          <p:spPr bwMode="auto">
            <a:xfrm flipH="1">
              <a:off x="8453" y="7274"/>
              <a:ext cx="4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1200" name="Rectangle 69"/>
            <p:cNvSpPr>
              <a:spLocks noChangeArrowheads="1"/>
            </p:cNvSpPr>
            <p:nvPr/>
          </p:nvSpPr>
          <p:spPr bwMode="auto">
            <a:xfrm>
              <a:off x="8109" y="7379"/>
              <a:ext cx="99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cs typeface="Times New Roman" panose="02020603050405020304" pitchFamily="18" charset="0"/>
                </a:rPr>
                <a:t>输入</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51201" name="Rectangle 68"/>
            <p:cNvSpPr>
              <a:spLocks noChangeArrowheads="1"/>
            </p:cNvSpPr>
            <p:nvPr/>
          </p:nvSpPr>
          <p:spPr bwMode="auto">
            <a:xfrm>
              <a:off x="7983" y="10419"/>
              <a:ext cx="99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cs typeface="Times New Roman" panose="02020603050405020304" pitchFamily="18" charset="0"/>
                </a:rPr>
                <a:t>输出</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51202" name="Line 67"/>
            <p:cNvSpPr>
              <a:spLocks noChangeShapeType="1"/>
            </p:cNvSpPr>
            <p:nvPr/>
          </p:nvSpPr>
          <p:spPr bwMode="auto">
            <a:xfrm>
              <a:off x="7752" y="7596"/>
              <a:ext cx="1" cy="2576"/>
            </a:xfrm>
            <a:prstGeom prst="line">
              <a:avLst/>
            </a:prstGeom>
            <a:noFill/>
            <a:ln w="9525">
              <a:solidFill>
                <a:srgbClr val="000000"/>
              </a:solidFill>
              <a:prstDash val="dash"/>
              <a:round/>
              <a:headEnd type="oval" w="med" len="me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1203" name="Rectangle 66"/>
            <p:cNvSpPr>
              <a:spLocks noChangeArrowheads="1"/>
            </p:cNvSpPr>
            <p:nvPr/>
          </p:nvSpPr>
          <p:spPr bwMode="auto">
            <a:xfrm>
              <a:off x="7752" y="8594"/>
              <a:ext cx="2623" cy="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该事务的性能要求：</a:t>
              </a:r>
              <a:endParaRPr kumimoji="0" lang="zh-CN" altLang="zh-CN" sz="1600" b="0" i="0" u="none" strike="noStrike" cap="none" normalizeH="0" baseline="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端到端时间</a:t>
              </a:r>
              <a:r>
                <a:rPr kumimoji="0" lang="en-US" altLang="zh-CN"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&lt; 15</a:t>
              </a:r>
              <a:r>
                <a:rPr kumimoji="0" lang="zh-CN" alt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秒</a:t>
              </a:r>
              <a:endParaRPr kumimoji="0" lang="zh-CN" altLang="en-US" sz="1600" b="0" i="0" u="none" strike="noStrike" cap="none" normalizeH="0" baseline="0" smtClean="0">
                <a:ln>
                  <a:noFill/>
                </a:ln>
                <a:solidFill>
                  <a:schemeClr val="tx1"/>
                </a:solidFill>
                <a:effectLst/>
              </a:endParaRPr>
            </a:p>
          </p:txBody>
        </p:sp>
        <p:sp>
          <p:nvSpPr>
            <p:cNvPr id="51204" name="Freeform 65"/>
            <p:cNvSpPr>
              <a:spLocks/>
            </p:cNvSpPr>
            <p:nvPr/>
          </p:nvSpPr>
          <p:spPr bwMode="auto">
            <a:xfrm>
              <a:off x="2928" y="8483"/>
              <a:ext cx="804" cy="3059"/>
            </a:xfrm>
            <a:custGeom>
              <a:avLst/>
              <a:gdLst>
                <a:gd name="T0" fmla="*/ 804 w 1005"/>
                <a:gd name="T1" fmla="*/ 3381 h 3381"/>
                <a:gd name="T2" fmla="*/ 402 w 1005"/>
                <a:gd name="T3" fmla="*/ 3381 h 3381"/>
                <a:gd name="T4" fmla="*/ 402 w 1005"/>
                <a:gd name="T5" fmla="*/ 2093 h 3381"/>
                <a:gd name="T6" fmla="*/ 1005 w 1005"/>
                <a:gd name="T7" fmla="*/ 2093 h 3381"/>
                <a:gd name="T8" fmla="*/ 402 w 1005"/>
                <a:gd name="T9" fmla="*/ 2093 h 3381"/>
                <a:gd name="T10" fmla="*/ 402 w 1005"/>
                <a:gd name="T11" fmla="*/ 1610 h 3381"/>
                <a:gd name="T12" fmla="*/ 0 w 1005"/>
                <a:gd name="T13" fmla="*/ 1610 h 3381"/>
                <a:gd name="T14" fmla="*/ 402 w 1005"/>
                <a:gd name="T15" fmla="*/ 1610 h 3381"/>
                <a:gd name="T16" fmla="*/ 402 w 1005"/>
                <a:gd name="T17" fmla="*/ 0 h 3381"/>
                <a:gd name="T18" fmla="*/ 804 w 1005"/>
                <a:gd name="T19" fmla="*/ 0 h 3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5" h="3381">
                  <a:moveTo>
                    <a:pt x="804" y="3381"/>
                  </a:moveTo>
                  <a:lnTo>
                    <a:pt x="402" y="3381"/>
                  </a:lnTo>
                  <a:lnTo>
                    <a:pt x="402" y="2093"/>
                  </a:lnTo>
                  <a:lnTo>
                    <a:pt x="1005" y="2093"/>
                  </a:lnTo>
                  <a:lnTo>
                    <a:pt x="402" y="2093"/>
                  </a:lnTo>
                  <a:lnTo>
                    <a:pt x="402" y="1610"/>
                  </a:lnTo>
                  <a:lnTo>
                    <a:pt x="0" y="1610"/>
                  </a:lnTo>
                  <a:lnTo>
                    <a:pt x="402" y="1610"/>
                  </a:lnTo>
                  <a:lnTo>
                    <a:pt x="402" y="0"/>
                  </a:lnTo>
                  <a:lnTo>
                    <a:pt x="804" y="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1205" name="Freeform 64"/>
            <p:cNvSpPr>
              <a:spLocks/>
            </p:cNvSpPr>
            <p:nvPr/>
          </p:nvSpPr>
          <p:spPr bwMode="auto">
            <a:xfrm>
              <a:off x="4536" y="7678"/>
              <a:ext cx="603" cy="1449"/>
            </a:xfrm>
            <a:custGeom>
              <a:avLst/>
              <a:gdLst>
                <a:gd name="T0" fmla="*/ 0 w 473"/>
                <a:gd name="T1" fmla="*/ 809 h 1449"/>
                <a:gd name="T2" fmla="*/ 205 w 473"/>
                <a:gd name="T3" fmla="*/ 805 h 1449"/>
                <a:gd name="T4" fmla="*/ 205 w 473"/>
                <a:gd name="T5" fmla="*/ 0 h 1449"/>
                <a:gd name="T6" fmla="*/ 473 w 473"/>
                <a:gd name="T7" fmla="*/ 0 h 1449"/>
                <a:gd name="T8" fmla="*/ 205 w 473"/>
                <a:gd name="T9" fmla="*/ 0 h 1449"/>
                <a:gd name="T10" fmla="*/ 205 w 473"/>
                <a:gd name="T11" fmla="*/ 483 h 1449"/>
                <a:gd name="T12" fmla="*/ 473 w 473"/>
                <a:gd name="T13" fmla="*/ 483 h 1449"/>
                <a:gd name="T14" fmla="*/ 205 w 473"/>
                <a:gd name="T15" fmla="*/ 483 h 1449"/>
                <a:gd name="T16" fmla="*/ 205 w 473"/>
                <a:gd name="T17" fmla="*/ 966 h 1449"/>
                <a:gd name="T18" fmla="*/ 473 w 473"/>
                <a:gd name="T19" fmla="*/ 966 h 1449"/>
                <a:gd name="T20" fmla="*/ 205 w 473"/>
                <a:gd name="T21" fmla="*/ 966 h 1449"/>
                <a:gd name="T22" fmla="*/ 205 w 473"/>
                <a:gd name="T23" fmla="*/ 1449 h 1449"/>
                <a:gd name="T24" fmla="*/ 473 w 473"/>
                <a:gd name="T25" fmla="*/ 1449 h 1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3" h="1449">
                  <a:moveTo>
                    <a:pt x="0" y="809"/>
                  </a:moveTo>
                  <a:lnTo>
                    <a:pt x="205" y="805"/>
                  </a:lnTo>
                  <a:lnTo>
                    <a:pt x="205" y="0"/>
                  </a:lnTo>
                  <a:lnTo>
                    <a:pt x="473" y="0"/>
                  </a:lnTo>
                  <a:lnTo>
                    <a:pt x="205" y="0"/>
                  </a:lnTo>
                  <a:lnTo>
                    <a:pt x="205" y="483"/>
                  </a:lnTo>
                  <a:lnTo>
                    <a:pt x="473" y="483"/>
                  </a:lnTo>
                  <a:lnTo>
                    <a:pt x="205" y="483"/>
                  </a:lnTo>
                  <a:lnTo>
                    <a:pt x="205" y="966"/>
                  </a:lnTo>
                  <a:lnTo>
                    <a:pt x="473" y="966"/>
                  </a:lnTo>
                  <a:lnTo>
                    <a:pt x="205" y="966"/>
                  </a:lnTo>
                  <a:lnTo>
                    <a:pt x="205" y="1449"/>
                  </a:lnTo>
                  <a:lnTo>
                    <a:pt x="473" y="1449"/>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1206" name="Freeform 63"/>
            <p:cNvSpPr>
              <a:spLocks/>
            </p:cNvSpPr>
            <p:nvPr/>
          </p:nvSpPr>
          <p:spPr bwMode="auto">
            <a:xfrm>
              <a:off x="4536" y="9771"/>
              <a:ext cx="603" cy="966"/>
            </a:xfrm>
            <a:custGeom>
              <a:avLst/>
              <a:gdLst>
                <a:gd name="T0" fmla="*/ 603 w 603"/>
                <a:gd name="T1" fmla="*/ 0 h 966"/>
                <a:gd name="T2" fmla="*/ 201 w 603"/>
                <a:gd name="T3" fmla="*/ 0 h 966"/>
                <a:gd name="T4" fmla="*/ 201 w 603"/>
                <a:gd name="T5" fmla="*/ 322 h 966"/>
                <a:gd name="T6" fmla="*/ 603 w 603"/>
                <a:gd name="T7" fmla="*/ 322 h 966"/>
                <a:gd name="T8" fmla="*/ 201 w 603"/>
                <a:gd name="T9" fmla="*/ 322 h 966"/>
                <a:gd name="T10" fmla="*/ 201 w 603"/>
                <a:gd name="T11" fmla="*/ 483 h 966"/>
                <a:gd name="T12" fmla="*/ 0 w 603"/>
                <a:gd name="T13" fmla="*/ 483 h 966"/>
                <a:gd name="T14" fmla="*/ 201 w 603"/>
                <a:gd name="T15" fmla="*/ 483 h 966"/>
                <a:gd name="T16" fmla="*/ 201 w 603"/>
                <a:gd name="T17" fmla="*/ 966 h 966"/>
                <a:gd name="T18" fmla="*/ 603 w 603"/>
                <a:gd name="T19" fmla="*/ 966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3" h="966">
                  <a:moveTo>
                    <a:pt x="603" y="0"/>
                  </a:moveTo>
                  <a:lnTo>
                    <a:pt x="201" y="0"/>
                  </a:lnTo>
                  <a:lnTo>
                    <a:pt x="201" y="322"/>
                  </a:lnTo>
                  <a:lnTo>
                    <a:pt x="603" y="322"/>
                  </a:lnTo>
                  <a:lnTo>
                    <a:pt x="201" y="322"/>
                  </a:lnTo>
                  <a:lnTo>
                    <a:pt x="201" y="483"/>
                  </a:lnTo>
                  <a:lnTo>
                    <a:pt x="0" y="483"/>
                  </a:lnTo>
                  <a:lnTo>
                    <a:pt x="201" y="483"/>
                  </a:lnTo>
                  <a:lnTo>
                    <a:pt x="201" y="966"/>
                  </a:lnTo>
                  <a:lnTo>
                    <a:pt x="603" y="966"/>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1207" name="Freeform 62"/>
            <p:cNvSpPr>
              <a:spLocks/>
            </p:cNvSpPr>
            <p:nvPr/>
          </p:nvSpPr>
          <p:spPr bwMode="auto">
            <a:xfrm>
              <a:off x="4536" y="11460"/>
              <a:ext cx="669" cy="483"/>
            </a:xfrm>
            <a:custGeom>
              <a:avLst/>
              <a:gdLst>
                <a:gd name="T0" fmla="*/ 669 w 669"/>
                <a:gd name="T1" fmla="*/ 0 h 483"/>
                <a:gd name="T2" fmla="*/ 267 w 669"/>
                <a:gd name="T3" fmla="*/ 0 h 483"/>
                <a:gd name="T4" fmla="*/ 267 w 669"/>
                <a:gd name="T5" fmla="*/ 161 h 483"/>
                <a:gd name="T6" fmla="*/ 0 w 669"/>
                <a:gd name="T7" fmla="*/ 153 h 483"/>
                <a:gd name="T8" fmla="*/ 267 w 669"/>
                <a:gd name="T9" fmla="*/ 161 h 483"/>
                <a:gd name="T10" fmla="*/ 267 w 669"/>
                <a:gd name="T11" fmla="*/ 483 h 483"/>
                <a:gd name="T12" fmla="*/ 669 w 669"/>
                <a:gd name="T13" fmla="*/ 483 h 483"/>
              </a:gdLst>
              <a:ahLst/>
              <a:cxnLst>
                <a:cxn ang="0">
                  <a:pos x="T0" y="T1"/>
                </a:cxn>
                <a:cxn ang="0">
                  <a:pos x="T2" y="T3"/>
                </a:cxn>
                <a:cxn ang="0">
                  <a:pos x="T4" y="T5"/>
                </a:cxn>
                <a:cxn ang="0">
                  <a:pos x="T6" y="T7"/>
                </a:cxn>
                <a:cxn ang="0">
                  <a:pos x="T8" y="T9"/>
                </a:cxn>
                <a:cxn ang="0">
                  <a:pos x="T10" y="T11"/>
                </a:cxn>
                <a:cxn ang="0">
                  <a:pos x="T12" y="T13"/>
                </a:cxn>
              </a:cxnLst>
              <a:rect l="0" t="0" r="r" b="b"/>
              <a:pathLst>
                <a:path w="669" h="483">
                  <a:moveTo>
                    <a:pt x="669" y="0"/>
                  </a:moveTo>
                  <a:lnTo>
                    <a:pt x="267" y="0"/>
                  </a:lnTo>
                  <a:lnTo>
                    <a:pt x="267" y="161"/>
                  </a:lnTo>
                  <a:lnTo>
                    <a:pt x="0" y="153"/>
                  </a:lnTo>
                  <a:lnTo>
                    <a:pt x="267" y="161"/>
                  </a:lnTo>
                  <a:lnTo>
                    <a:pt x="267" y="483"/>
                  </a:lnTo>
                  <a:lnTo>
                    <a:pt x="669" y="483"/>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并发情况</a:t>
            </a:r>
            <a:endParaRPr lang="zh-CN" altLang="en-US" dirty="0"/>
          </a:p>
        </p:txBody>
      </p:sp>
      <p:sp>
        <p:nvSpPr>
          <p:cNvPr id="3" name="内容占位符 2"/>
          <p:cNvSpPr>
            <a:spLocks noGrp="1"/>
          </p:cNvSpPr>
          <p:nvPr>
            <p:ph idx="1"/>
          </p:nvPr>
        </p:nvSpPr>
        <p:spPr/>
        <p:txBody>
          <a:bodyPr/>
          <a:lstStyle/>
          <a:p>
            <a:r>
              <a:rPr lang="zh-CN" altLang="en-US" sz="2400" dirty="0" smtClean="0"/>
              <a:t>这里给出的</a:t>
            </a:r>
            <a:r>
              <a:rPr lang="en-US" altLang="zh-CN" sz="2400" dirty="0" smtClean="0"/>
              <a:t>15</a:t>
            </a:r>
            <a:r>
              <a:rPr lang="zh-CN" altLang="en-US" sz="2400" dirty="0" smtClean="0"/>
              <a:t>秒，未考虑到多个事故发生时，同时呼叫和派车的情况。</a:t>
            </a:r>
            <a:endParaRPr lang="en-US" altLang="zh-CN" sz="2400" dirty="0" smtClean="0"/>
          </a:p>
          <a:p>
            <a:r>
              <a:rPr lang="zh-CN" altLang="en-US" sz="2400" dirty="0" smtClean="0"/>
              <a:t>进一步，设定场景：</a:t>
            </a:r>
            <a:endParaRPr lang="en-US" altLang="zh-CN" sz="2400" dirty="0" smtClean="0"/>
          </a:p>
          <a:p>
            <a:pPr lvl="1"/>
            <a:r>
              <a:rPr lang="zh-CN" altLang="en-US" sz="2000" dirty="0" smtClean="0"/>
              <a:t>只有一个呼叫时，派车小于</a:t>
            </a:r>
            <a:r>
              <a:rPr lang="en-US" altLang="zh-CN" sz="2000" dirty="0" smtClean="0"/>
              <a:t>10</a:t>
            </a:r>
            <a:r>
              <a:rPr lang="zh-CN" altLang="en-US" sz="2000" dirty="0" smtClean="0"/>
              <a:t>秒；</a:t>
            </a:r>
            <a:endParaRPr lang="en-US" altLang="zh-CN" sz="2000" dirty="0" smtClean="0"/>
          </a:p>
          <a:p>
            <a:pPr lvl="1"/>
            <a:r>
              <a:rPr lang="en-US" altLang="zh-CN" sz="2000" dirty="0" smtClean="0"/>
              <a:t>100</a:t>
            </a:r>
            <a:r>
              <a:rPr lang="zh-CN" altLang="en-US" sz="2000" dirty="0" smtClean="0"/>
              <a:t>个同时呼叫时，</a:t>
            </a:r>
            <a:r>
              <a:rPr lang="zh-CN" altLang="en-US" sz="2000" dirty="0"/>
              <a:t>派车小于</a:t>
            </a:r>
            <a:r>
              <a:rPr lang="en-US" altLang="zh-CN" sz="2000" dirty="0" smtClean="0"/>
              <a:t>15</a:t>
            </a:r>
            <a:r>
              <a:rPr lang="zh-CN" altLang="en-US" sz="2000" dirty="0" smtClean="0"/>
              <a:t>秒；</a:t>
            </a:r>
            <a:endParaRPr lang="en-US" altLang="zh-CN" sz="2000" dirty="0" smtClean="0"/>
          </a:p>
          <a:p>
            <a:pPr lvl="1"/>
            <a:r>
              <a:rPr lang="en-US" altLang="zh-CN" sz="2000" dirty="0" smtClean="0"/>
              <a:t>500</a:t>
            </a:r>
            <a:r>
              <a:rPr lang="zh-CN" altLang="en-US" sz="2000" dirty="0" smtClean="0"/>
              <a:t>个</a:t>
            </a:r>
            <a:r>
              <a:rPr lang="zh-CN" altLang="en-US" sz="2000" dirty="0"/>
              <a:t>同时呼叫时</a:t>
            </a:r>
            <a:r>
              <a:rPr lang="zh-CN" altLang="en-US" sz="2000" dirty="0" smtClean="0"/>
              <a:t>，最坏情况小于</a:t>
            </a:r>
            <a:r>
              <a:rPr lang="en-US" altLang="zh-CN" sz="2000" dirty="0" smtClean="0"/>
              <a:t>20</a:t>
            </a:r>
            <a:r>
              <a:rPr lang="zh-CN" altLang="en-US" sz="2000" dirty="0" smtClean="0"/>
              <a:t>秒；</a:t>
            </a:r>
            <a:endParaRPr lang="en-US" altLang="zh-CN" sz="2000" dirty="0" smtClean="0"/>
          </a:p>
          <a:p>
            <a:pPr lvl="1"/>
            <a:r>
              <a:rPr lang="en-US" altLang="zh-CN" sz="2000" dirty="0" smtClean="0"/>
              <a:t>800</a:t>
            </a:r>
            <a:r>
              <a:rPr lang="zh-CN" altLang="en-US" sz="2000" dirty="0" smtClean="0"/>
              <a:t>个</a:t>
            </a:r>
            <a:r>
              <a:rPr lang="zh-CN" altLang="en-US" sz="2000" dirty="0"/>
              <a:t>同时呼叫时，最坏情况</a:t>
            </a:r>
            <a:r>
              <a:rPr lang="zh-CN" altLang="en-US" sz="2000" dirty="0" smtClean="0"/>
              <a:t>小于</a:t>
            </a:r>
            <a:r>
              <a:rPr lang="en-US" altLang="zh-CN" sz="2000" dirty="0" smtClean="0"/>
              <a:t>30</a:t>
            </a:r>
            <a:r>
              <a:rPr lang="zh-CN" altLang="en-US" sz="2000" dirty="0"/>
              <a:t>秒</a:t>
            </a:r>
            <a:r>
              <a:rPr lang="zh-CN" altLang="en-US" sz="2000" dirty="0" smtClean="0"/>
              <a:t>；</a:t>
            </a:r>
            <a:endParaRPr lang="en-US" altLang="zh-CN" sz="2000" dirty="0" smtClean="0"/>
          </a:p>
          <a:p>
            <a:pPr lvl="1"/>
            <a:r>
              <a:rPr lang="en-US" altLang="zh-CN" sz="2000" dirty="0" smtClean="0"/>
              <a:t>1000</a:t>
            </a:r>
            <a:r>
              <a:rPr lang="zh-CN" altLang="en-US" sz="2000" dirty="0" smtClean="0"/>
              <a:t>个</a:t>
            </a:r>
            <a:r>
              <a:rPr lang="zh-CN" altLang="en-US" sz="2000" dirty="0"/>
              <a:t>同时呼叫时</a:t>
            </a:r>
            <a:r>
              <a:rPr lang="zh-CN" altLang="en-US" sz="2000" dirty="0" smtClean="0"/>
              <a:t>，报警“呼叫太多！”自动向政府主管部门报告，进入紧急状态，采取人工干预。</a:t>
            </a:r>
            <a:endParaRPr lang="en-US" altLang="zh-CN" sz="2000" dirty="0" smtClean="0"/>
          </a:p>
          <a:p>
            <a:pPr lvl="1"/>
            <a:endParaRPr lang="en-US" altLang="zh-CN" sz="2000" dirty="0"/>
          </a:p>
          <a:p>
            <a:pPr lvl="1"/>
            <a:endParaRPr lang="en-US" altLang="zh-CN" sz="2000" dirty="0" smtClean="0"/>
          </a:p>
          <a:p>
            <a:pPr lvl="1"/>
            <a:endParaRPr lang="en-US" altLang="zh-CN" sz="2000" dirty="0" smtClean="0"/>
          </a:p>
          <a:p>
            <a:endParaRPr lang="en-US" altLang="zh-CN" sz="2400" dirty="0" smtClean="0"/>
          </a:p>
          <a:p>
            <a:endParaRPr lang="en-US" altLang="zh-CN" sz="2400" dirty="0" smtClean="0"/>
          </a:p>
          <a:p>
            <a:endParaRPr lang="zh-CN" altLang="en-US" sz="2400" dirty="0"/>
          </a:p>
        </p:txBody>
      </p:sp>
    </p:spTree>
    <p:extLst>
      <p:ext uri="{BB962C8B-B14F-4D97-AF65-F5344CB8AC3E}">
        <p14:creationId xmlns:p14="http://schemas.microsoft.com/office/powerpoint/2010/main" val="1254598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扩展性场景假设</a:t>
            </a:r>
            <a:endParaRPr lang="zh-CN" altLang="en-US" dirty="0"/>
          </a:p>
        </p:txBody>
      </p:sp>
      <p:sp>
        <p:nvSpPr>
          <p:cNvPr id="3" name="内容占位符 2"/>
          <p:cNvSpPr>
            <a:spLocks noGrp="1"/>
          </p:cNvSpPr>
          <p:nvPr>
            <p:ph idx="1"/>
          </p:nvPr>
        </p:nvSpPr>
        <p:spPr>
          <a:xfrm>
            <a:off x="1028700" y="1453282"/>
            <a:ext cx="8001000" cy="4902200"/>
          </a:xfrm>
        </p:spPr>
        <p:txBody>
          <a:bodyPr/>
          <a:lstStyle/>
          <a:p>
            <a:r>
              <a:rPr lang="zh-CN" altLang="en-US" dirty="0" smtClean="0"/>
              <a:t>上面的分析未考虑发生重大事故的情况。</a:t>
            </a:r>
            <a:endParaRPr lang="en-US" altLang="zh-CN" dirty="0" smtClean="0"/>
          </a:p>
          <a:p>
            <a:pPr lvl="1"/>
            <a:r>
              <a:rPr lang="zh-CN" altLang="en-US" dirty="0" smtClean="0"/>
              <a:t>重大事故是指：一次伤员达</a:t>
            </a:r>
            <a:r>
              <a:rPr lang="en-US" altLang="zh-CN" dirty="0" smtClean="0"/>
              <a:t>30</a:t>
            </a:r>
            <a:r>
              <a:rPr lang="zh-CN" altLang="en-US" dirty="0" smtClean="0"/>
              <a:t>人以上的情况。</a:t>
            </a:r>
            <a:endParaRPr lang="en-US" altLang="zh-CN" dirty="0" smtClean="0"/>
          </a:p>
          <a:p>
            <a:pPr lvl="1"/>
            <a:r>
              <a:rPr lang="zh-CN" altLang="en-US" dirty="0" smtClean="0"/>
              <a:t>特大事故：例如，化工厂爆炸等</a:t>
            </a:r>
            <a:endParaRPr lang="en-US" altLang="zh-CN" dirty="0" smtClean="0"/>
          </a:p>
          <a:p>
            <a:pPr lvl="1"/>
            <a:r>
              <a:rPr lang="zh-CN" altLang="en-US" dirty="0" smtClean="0"/>
              <a:t>这个时候，需要派多</a:t>
            </a:r>
            <a:r>
              <a:rPr lang="zh-CN" altLang="en-US" dirty="0"/>
              <a:t>量</a:t>
            </a:r>
            <a:r>
              <a:rPr lang="zh-CN" altLang="en-US" dirty="0" smtClean="0"/>
              <a:t>救护车，同时向事故点出发。</a:t>
            </a:r>
            <a:endParaRPr lang="en-US" altLang="zh-CN" dirty="0" smtClean="0"/>
          </a:p>
          <a:p>
            <a:pPr lvl="2"/>
            <a:r>
              <a:rPr lang="zh-CN" altLang="en-US" dirty="0" smtClean="0"/>
              <a:t>需要交通警察协助交通；</a:t>
            </a:r>
            <a:endParaRPr lang="en-US" altLang="zh-CN" dirty="0" smtClean="0"/>
          </a:p>
          <a:p>
            <a:pPr lvl="2"/>
            <a:r>
              <a:rPr lang="zh-CN" altLang="en-US" dirty="0" smtClean="0"/>
              <a:t>需要通知政府部门</a:t>
            </a:r>
            <a:endParaRPr lang="en-US" altLang="zh-CN" dirty="0" smtClean="0"/>
          </a:p>
          <a:p>
            <a:pPr lvl="2"/>
            <a:r>
              <a:rPr lang="zh-CN" altLang="en-US" dirty="0" smtClean="0"/>
              <a:t>需要通知舆论宣传部门，避免引起社会恐慌；</a:t>
            </a:r>
            <a:endParaRPr lang="en-US" altLang="zh-CN" dirty="0" smtClean="0"/>
          </a:p>
          <a:p>
            <a:pPr lvl="2"/>
            <a:r>
              <a:rPr lang="zh-CN" altLang="en-US" dirty="0" smtClean="0"/>
              <a:t>通知消防部门；</a:t>
            </a:r>
            <a:endParaRPr lang="en-US" altLang="zh-CN" dirty="0" smtClean="0"/>
          </a:p>
          <a:p>
            <a:pPr lvl="2"/>
            <a:r>
              <a:rPr lang="en-US" altLang="zh-CN" dirty="0" smtClean="0"/>
              <a:t>….</a:t>
            </a:r>
          </a:p>
          <a:p>
            <a:pPr lvl="2"/>
            <a:endParaRPr lang="en-US" altLang="zh-CN" dirty="0" smtClean="0"/>
          </a:p>
          <a:p>
            <a:endParaRPr lang="zh-CN" altLang="en-US" dirty="0"/>
          </a:p>
        </p:txBody>
      </p:sp>
    </p:spTree>
    <p:extLst>
      <p:ext uri="{BB962C8B-B14F-4D97-AF65-F5344CB8AC3E}">
        <p14:creationId xmlns:p14="http://schemas.microsoft.com/office/powerpoint/2010/main" val="25782035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9.3 </a:t>
            </a:r>
            <a:r>
              <a:rPr lang="zh-CN" altLang="en-US" dirty="0" smtClean="0"/>
              <a:t>用户角色表达</a:t>
            </a:r>
            <a:endParaRPr lang="zh-CN" altLang="en-US" dirty="0"/>
          </a:p>
        </p:txBody>
      </p:sp>
      <p:sp>
        <p:nvSpPr>
          <p:cNvPr id="3" name="内容占位符 2"/>
          <p:cNvSpPr>
            <a:spLocks noGrp="1"/>
          </p:cNvSpPr>
          <p:nvPr>
            <p:ph idx="1"/>
          </p:nvPr>
        </p:nvSpPr>
        <p:spPr/>
        <p:txBody>
          <a:bodyPr/>
          <a:lstStyle/>
          <a:p>
            <a:r>
              <a:rPr lang="en-US" dirty="0" smtClean="0"/>
              <a:t>9.3.1 </a:t>
            </a:r>
            <a:r>
              <a:rPr lang="zh-CN" altLang="en-US" dirty="0" smtClean="0"/>
              <a:t>用例图</a:t>
            </a:r>
          </a:p>
          <a:p>
            <a:r>
              <a:rPr lang="en-US" dirty="0" smtClean="0"/>
              <a:t>9.3.2 </a:t>
            </a:r>
            <a:r>
              <a:rPr lang="zh-CN" altLang="en-US" dirty="0" smtClean="0"/>
              <a:t>泳道图</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9.3.1 </a:t>
            </a:r>
            <a:r>
              <a:rPr lang="zh-CN" altLang="en-US" dirty="0" smtClean="0"/>
              <a:t>用例图</a:t>
            </a:r>
            <a:endParaRPr lang="zh-CN" altLang="en-US" dirty="0"/>
          </a:p>
        </p:txBody>
      </p:sp>
      <p:sp>
        <p:nvSpPr>
          <p:cNvPr id="3" name="内容占位符 2"/>
          <p:cNvSpPr>
            <a:spLocks noGrp="1"/>
          </p:cNvSpPr>
          <p:nvPr>
            <p:ph idx="1"/>
          </p:nvPr>
        </p:nvSpPr>
        <p:spPr/>
        <p:txBody>
          <a:bodyPr/>
          <a:lstStyle/>
          <a:p>
            <a:r>
              <a:rPr lang="en-US" altLang="en-US" dirty="0" err="1" smtClean="0"/>
              <a:t>用例</a:t>
            </a:r>
            <a:r>
              <a:rPr lang="zh-CN" altLang="en-US" dirty="0" smtClean="0"/>
              <a:t>图</a:t>
            </a:r>
            <a:r>
              <a:rPr lang="en-US" dirty="0" smtClean="0"/>
              <a:t>(User Case</a:t>
            </a:r>
            <a:r>
              <a:rPr lang="zh-CN" altLang="en-US" dirty="0" smtClean="0"/>
              <a:t>）是由参与者（</a:t>
            </a:r>
            <a:r>
              <a:rPr lang="en-US" dirty="0" smtClean="0"/>
              <a:t>Actor</a:t>
            </a:r>
            <a:r>
              <a:rPr lang="zh-CN" altLang="en-US" dirty="0" smtClean="0"/>
              <a:t>）、功能用例，以及它们之间的关系构成的图。</a:t>
            </a:r>
            <a:endParaRPr lang="en-US" altLang="zh-CN" dirty="0" smtClean="0"/>
          </a:p>
          <a:p>
            <a:r>
              <a:rPr lang="zh-CN" altLang="en-US" dirty="0" smtClean="0"/>
              <a:t>其目的是描述系统功能的视图。</a:t>
            </a:r>
            <a:endParaRPr lang="en-US" altLang="zh-CN" dirty="0" smtClean="0"/>
          </a:p>
          <a:p>
            <a:r>
              <a:rPr lang="zh-CN" altLang="en-US" dirty="0" smtClean="0"/>
              <a:t>通过用例图呈现的参与者和用例，以及它们之间的关系，就可以更清晰地了解用户对系统、子系统或各项功能使用和行为。</a:t>
            </a:r>
            <a:endParaRPr lang="en-US" altLang="zh-CN" dirty="0" smtClean="0"/>
          </a:p>
          <a:p>
            <a:endParaRPr lang="en-US" altLang="zh-CN" dirty="0" smtClean="0"/>
          </a:p>
          <a:p>
            <a:r>
              <a:rPr lang="zh-CN" altLang="en-US" dirty="0" smtClean="0"/>
              <a:t>以</a:t>
            </a:r>
            <a:r>
              <a:rPr lang="en-US" dirty="0" smtClean="0"/>
              <a:t>C&amp;C</a:t>
            </a:r>
            <a:r>
              <a:rPr lang="zh-CN" altLang="en-US" dirty="0" smtClean="0"/>
              <a:t>为例，其用户的角色起码包括：</a:t>
            </a:r>
            <a:endParaRPr lang="en-US" altLang="zh-CN" dirty="0" smtClean="0"/>
          </a:p>
          <a:p>
            <a:pPr lvl="1"/>
            <a:r>
              <a:rPr lang="zh-CN" altLang="en-US" dirty="0" smtClean="0"/>
              <a:t>救护车调度人员、司机、救护员、医院、事故的呼叫者。</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C&amp;C</a:t>
            </a:r>
            <a:r>
              <a:rPr lang="zh-CN" altLang="en-US" sz="2800" dirty="0" smtClean="0"/>
              <a:t>的一个用例图</a:t>
            </a:r>
            <a:r>
              <a:rPr lang="en-US" altLang="zh-CN" sz="2800" dirty="0" smtClean="0"/>
              <a:t>(</a:t>
            </a:r>
            <a:r>
              <a:rPr lang="zh-CN" altLang="en-US" sz="2800" dirty="0" smtClean="0"/>
              <a:t>注意</a:t>
            </a:r>
            <a:r>
              <a:rPr lang="en-US" altLang="zh-CN" sz="2800" dirty="0" smtClean="0"/>
              <a:t>:</a:t>
            </a:r>
            <a:r>
              <a:rPr lang="zh-CN" altLang="en-US" sz="2800" dirty="0" smtClean="0"/>
              <a:t>不完全符合</a:t>
            </a:r>
            <a:r>
              <a:rPr lang="en-US" altLang="zh-CN" sz="2800" dirty="0" smtClean="0"/>
              <a:t>UML</a:t>
            </a:r>
            <a:r>
              <a:rPr lang="zh-CN" altLang="en-US" sz="2800" dirty="0" smtClean="0"/>
              <a:t>规范</a:t>
            </a:r>
            <a:r>
              <a:rPr lang="en-US" altLang="zh-CN" sz="2800" dirty="0" smtClean="0"/>
              <a:t>)</a:t>
            </a:r>
            <a:endParaRPr lang="zh-CN" altLang="en-US" sz="2800" dirty="0"/>
          </a:p>
        </p:txBody>
      </p:sp>
      <p:pic>
        <p:nvPicPr>
          <p:cNvPr id="56323" name="Picture 3"/>
          <p:cNvPicPr>
            <a:picLocks noChangeAspect="1" noChangeArrowheads="1"/>
          </p:cNvPicPr>
          <p:nvPr/>
        </p:nvPicPr>
        <p:blipFill>
          <a:blip r:embed="rId2"/>
          <a:srcRect/>
          <a:stretch>
            <a:fillRect/>
          </a:stretch>
        </p:blipFill>
        <p:spPr bwMode="auto">
          <a:xfrm>
            <a:off x="770199" y="978117"/>
            <a:ext cx="8074026" cy="54752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UML</a:t>
            </a:r>
            <a:r>
              <a:rPr lang="zh-CN" altLang="en-US" dirty="0" smtClean="0"/>
              <a:t>将用例图进行了规范，并明确定义了用户角色与用例</a:t>
            </a:r>
            <a:r>
              <a:rPr lang="en-US" dirty="0" smtClean="0"/>
              <a:t>(</a:t>
            </a:r>
            <a:r>
              <a:rPr lang="zh-CN" altLang="en-US" dirty="0" smtClean="0"/>
              <a:t>功能</a:t>
            </a:r>
            <a:r>
              <a:rPr lang="en-US" dirty="0" smtClean="0"/>
              <a:t>)</a:t>
            </a:r>
            <a:r>
              <a:rPr lang="zh-CN" altLang="en-US" dirty="0" smtClean="0"/>
              <a:t>之间的关联语义，例如：</a:t>
            </a:r>
          </a:p>
          <a:p>
            <a:pPr lvl="1"/>
            <a:r>
              <a:rPr lang="en-US" dirty="0" smtClean="0"/>
              <a:t>(1)</a:t>
            </a:r>
            <a:r>
              <a:rPr lang="zh-CN" altLang="en-US" dirty="0" smtClean="0"/>
              <a:t>包含关系</a:t>
            </a:r>
            <a:r>
              <a:rPr lang="en-US" dirty="0" smtClean="0"/>
              <a:t>(include)</a:t>
            </a:r>
            <a:r>
              <a:rPr lang="zh-CN" altLang="en-US" dirty="0" smtClean="0"/>
              <a:t>说明多个用例是相似的，而不需要重复复制，用</a:t>
            </a:r>
            <a:r>
              <a:rPr lang="en-US" dirty="0" smtClean="0"/>
              <a:t>include</a:t>
            </a:r>
            <a:r>
              <a:rPr lang="zh-CN" altLang="en-US" dirty="0" smtClean="0"/>
              <a:t>说明已包含。这一点非常类似于</a:t>
            </a:r>
            <a:r>
              <a:rPr lang="en-US" dirty="0" smtClean="0"/>
              <a:t>C</a:t>
            </a:r>
            <a:r>
              <a:rPr lang="zh-CN" altLang="en-US" dirty="0" smtClean="0"/>
              <a:t>语言定义中</a:t>
            </a:r>
            <a:r>
              <a:rPr lang="en-US" dirty="0" smtClean="0"/>
              <a:t>#include</a:t>
            </a:r>
            <a:r>
              <a:rPr lang="zh-CN" altLang="en-US" dirty="0" smtClean="0"/>
              <a:t>。</a:t>
            </a:r>
          </a:p>
          <a:p>
            <a:pPr lvl="1"/>
            <a:r>
              <a:rPr lang="en-US" dirty="0" smtClean="0"/>
              <a:t>(2)</a:t>
            </a:r>
            <a:r>
              <a:rPr lang="zh-CN" altLang="en-US" dirty="0" smtClean="0"/>
              <a:t>用例泛化</a:t>
            </a:r>
            <a:r>
              <a:rPr lang="en-US" dirty="0" smtClean="0"/>
              <a:t>(use case generalization)</a:t>
            </a:r>
            <a:r>
              <a:rPr lang="zh-CN" altLang="en-US" dirty="0" smtClean="0"/>
              <a:t>，在一个用例与另一个用例相似时，可以抽象为一种基本用例，其中只包括基本部分。然后，每个用例是基本用例再加上特殊部分。</a:t>
            </a:r>
          </a:p>
          <a:p>
            <a:pPr lvl="1"/>
            <a:r>
              <a:rPr lang="en-US" dirty="0"/>
              <a:t>(</a:t>
            </a:r>
            <a:r>
              <a:rPr lang="en-US" dirty="0" smtClean="0"/>
              <a:t>3)</a:t>
            </a:r>
            <a:r>
              <a:rPr lang="zh-CN" altLang="en-US" dirty="0" smtClean="0"/>
              <a:t>扩展</a:t>
            </a:r>
            <a:r>
              <a:rPr lang="en-US" dirty="0" smtClean="0"/>
              <a:t>(extend)</a:t>
            </a:r>
            <a:r>
              <a:rPr lang="zh-CN" altLang="en-US" dirty="0" smtClean="0"/>
              <a:t>，类似于泛化，在基本用例的基础上，增加更多的特殊行为。</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角色与保密安全问题的分析</a:t>
            </a:r>
            <a:endParaRPr lang="zh-CN" altLang="en-US" dirty="0"/>
          </a:p>
        </p:txBody>
      </p:sp>
      <p:sp>
        <p:nvSpPr>
          <p:cNvPr id="3" name="内容占位符 2"/>
          <p:cNvSpPr>
            <a:spLocks noGrp="1"/>
          </p:cNvSpPr>
          <p:nvPr>
            <p:ph idx="1"/>
          </p:nvPr>
        </p:nvSpPr>
        <p:spPr/>
        <p:txBody>
          <a:bodyPr/>
          <a:lstStyle/>
          <a:p>
            <a:r>
              <a:rPr lang="zh-CN" altLang="en-US" sz="2400" dirty="0" smtClean="0"/>
              <a:t>回顾第</a:t>
            </a:r>
            <a:r>
              <a:rPr lang="en-US" altLang="zh-CN" sz="2400" dirty="0" smtClean="0"/>
              <a:t>5</a:t>
            </a:r>
            <a:r>
              <a:rPr lang="zh-CN" altLang="en-US" sz="2400" dirty="0" smtClean="0"/>
              <a:t>章，信息安全</a:t>
            </a:r>
            <a:r>
              <a:rPr lang="en-US" altLang="zh-CN" sz="2400" dirty="0" smtClean="0"/>
              <a:t>(Security)</a:t>
            </a:r>
            <a:r>
              <a:rPr lang="zh-CN" altLang="en-US" sz="2400" dirty="0" smtClean="0"/>
              <a:t>，不同的角色访问的数据权限和使用的功能不能一样。</a:t>
            </a:r>
            <a:endParaRPr lang="en-US" altLang="zh-CN" sz="2400" dirty="0" smtClean="0"/>
          </a:p>
          <a:p>
            <a:r>
              <a:rPr lang="zh-CN" altLang="en-US" sz="2400" dirty="0" smtClean="0"/>
              <a:t>这就要求：</a:t>
            </a:r>
            <a:endParaRPr lang="en-US" altLang="zh-CN" sz="2400" dirty="0" smtClean="0"/>
          </a:p>
          <a:p>
            <a:pPr lvl="1"/>
            <a:r>
              <a:rPr lang="en-US" altLang="zh-CN" sz="2000" dirty="0" smtClean="0"/>
              <a:t>1</a:t>
            </a:r>
            <a:r>
              <a:rPr lang="zh-CN" altLang="en-US" sz="2000" dirty="0" smtClean="0"/>
              <a:t>）合理地划分不同用户的角色和权限，你打算如何分？</a:t>
            </a:r>
            <a:endParaRPr lang="en-US" altLang="zh-CN" sz="2000" dirty="0" smtClean="0"/>
          </a:p>
          <a:p>
            <a:pPr lvl="1"/>
            <a:r>
              <a:rPr lang="en-US" altLang="zh-CN" sz="2000" dirty="0" smtClean="0"/>
              <a:t>2</a:t>
            </a:r>
            <a:r>
              <a:rPr lang="zh-CN" altLang="en-US" sz="2000" dirty="0" smtClean="0"/>
              <a:t>）同样的角色，例如，都是呼叫者，仍需要区分呼叫的权限，以便于同时多人呼叫时，优先处理一些重要人物</a:t>
            </a:r>
            <a:r>
              <a:rPr lang="en-US" altLang="zh-CN" sz="2000" dirty="0" smtClean="0"/>
              <a:t>(VIP)</a:t>
            </a:r>
            <a:r>
              <a:rPr lang="zh-CN" altLang="en-US" sz="2000" dirty="0" smtClean="0"/>
              <a:t>的呼叫；而不是先呼叫者，先派车！</a:t>
            </a:r>
            <a:endParaRPr lang="en-US" altLang="zh-CN" sz="2000" dirty="0" smtClean="0"/>
          </a:p>
          <a:p>
            <a:r>
              <a:rPr lang="zh-CN" altLang="en-US" sz="2400" dirty="0" smtClean="0"/>
              <a:t>上述要求，可归纳为信息安全</a:t>
            </a:r>
            <a:r>
              <a:rPr lang="en-US" altLang="zh-CN" sz="2400" dirty="0" smtClean="0"/>
              <a:t>(security)</a:t>
            </a:r>
            <a:r>
              <a:rPr lang="zh-CN" altLang="en-US" sz="2400" dirty="0" smtClean="0"/>
              <a:t>的要求。</a:t>
            </a:r>
            <a:endParaRPr lang="en-US" altLang="zh-CN" sz="2400" dirty="0" smtClean="0"/>
          </a:p>
          <a:p>
            <a:r>
              <a:rPr lang="zh-CN" altLang="en-US" sz="2400" dirty="0" smtClean="0"/>
              <a:t>容易</a:t>
            </a:r>
            <a:r>
              <a:rPr lang="zh-CN" altLang="en-US" sz="2400" dirty="0"/>
              <a:t>犯的错误：</a:t>
            </a:r>
            <a:endParaRPr lang="en-US" altLang="zh-CN" sz="2400" dirty="0"/>
          </a:p>
          <a:p>
            <a:pPr lvl="1"/>
            <a:r>
              <a:rPr lang="zh-CN" altLang="en-US" sz="2000" dirty="0"/>
              <a:t>在数据流分析时，习惯给一个登录</a:t>
            </a:r>
            <a:r>
              <a:rPr lang="zh-CN" altLang="en-US" sz="2000" dirty="0" smtClean="0"/>
              <a:t>功能，但是，没有分析登录的权限和角色。</a:t>
            </a:r>
            <a:endParaRPr lang="en-US" altLang="zh-CN" sz="2000" dirty="0" smtClean="0"/>
          </a:p>
          <a:p>
            <a:pPr lvl="1"/>
            <a:r>
              <a:rPr lang="zh-CN" altLang="en-US" sz="2000" dirty="0" smtClean="0"/>
              <a:t>建议：在数据流分析时，不要考虑登录，而是把此工作放大非功能</a:t>
            </a:r>
            <a:r>
              <a:rPr lang="en-US" altLang="zh-CN" sz="2000" dirty="0" smtClean="0"/>
              <a:t>(</a:t>
            </a:r>
            <a:r>
              <a:rPr lang="zh-CN" altLang="en-US" sz="2000" dirty="0" smtClean="0"/>
              <a:t>的</a:t>
            </a:r>
            <a:r>
              <a:rPr lang="en-US" altLang="zh-CN" sz="2000" dirty="0" smtClean="0"/>
              <a:t>security</a:t>
            </a:r>
            <a:r>
              <a:rPr lang="zh-CN" altLang="en-US" sz="2000" dirty="0" smtClean="0"/>
              <a:t>）分析时进行，从此引出对用户角色和权限管理的要求。</a:t>
            </a:r>
            <a:endParaRPr lang="en-US" altLang="zh-CN" sz="2000" dirty="0"/>
          </a:p>
          <a:p>
            <a:pPr lvl="1"/>
            <a:endParaRPr lang="en-US" altLang="zh-CN" sz="2000" dirty="0" smtClean="0"/>
          </a:p>
          <a:p>
            <a:endParaRPr lang="zh-CN" altLang="en-US" sz="2400" dirty="0"/>
          </a:p>
        </p:txBody>
      </p:sp>
    </p:spTree>
    <p:extLst>
      <p:ext uri="{BB962C8B-B14F-4D97-AF65-F5344CB8AC3E}">
        <p14:creationId xmlns:p14="http://schemas.microsoft.com/office/powerpoint/2010/main" val="3720613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9.1.1 </a:t>
            </a:r>
            <a:r>
              <a:rPr lang="zh-CN" altLang="en-US" dirty="0" smtClean="0"/>
              <a:t>图的作用</a:t>
            </a:r>
            <a:endParaRPr lang="zh-CN" altLang="en-US" dirty="0"/>
          </a:p>
        </p:txBody>
      </p:sp>
      <p:sp>
        <p:nvSpPr>
          <p:cNvPr id="3" name="内容占位符 2"/>
          <p:cNvSpPr>
            <a:spLocks noGrp="1"/>
          </p:cNvSpPr>
          <p:nvPr>
            <p:ph idx="1"/>
          </p:nvPr>
        </p:nvSpPr>
        <p:spPr>
          <a:xfrm>
            <a:off x="1028700" y="1216459"/>
            <a:ext cx="8001000" cy="4902200"/>
          </a:xfrm>
        </p:spPr>
        <p:txBody>
          <a:bodyPr/>
          <a:lstStyle/>
          <a:p>
            <a:r>
              <a:rPr lang="zh-CN" altLang="en-US" sz="2400" dirty="0"/>
              <a:t>用图表达一个系统模型，比用数学表达更直观</a:t>
            </a:r>
          </a:p>
          <a:p>
            <a:endParaRPr lang="en-US" altLang="zh-CN" sz="2400" dirty="0" smtClean="0"/>
          </a:p>
          <a:p>
            <a:r>
              <a:rPr lang="zh-CN" altLang="en-US" sz="2400" dirty="0" smtClean="0"/>
              <a:t>如何用建立和表达一个系统，会有不同的观点</a:t>
            </a:r>
            <a:endParaRPr lang="en-US" altLang="zh-CN" sz="2400" dirty="0" smtClean="0"/>
          </a:p>
          <a:p>
            <a:pPr lvl="1"/>
            <a:r>
              <a:rPr lang="en-US" sz="2000" dirty="0" smtClean="0"/>
              <a:t>Pressman</a:t>
            </a:r>
            <a:r>
              <a:rPr lang="zh-CN" altLang="en-US" sz="2000" dirty="0" smtClean="0"/>
              <a:t>将建模分为：</a:t>
            </a:r>
            <a:endParaRPr lang="en-US" altLang="zh-CN" sz="2000" dirty="0" smtClean="0"/>
          </a:p>
          <a:p>
            <a:pPr lvl="2"/>
            <a:r>
              <a:rPr lang="zh-CN" altLang="en-US" sz="1800" dirty="0"/>
              <a:t>基于场景建模、基于用例的</a:t>
            </a:r>
            <a:r>
              <a:rPr lang="en-US" sz="1800" dirty="0"/>
              <a:t>UML</a:t>
            </a:r>
            <a:r>
              <a:rPr lang="zh-CN" altLang="en-US" sz="1800" dirty="0"/>
              <a:t>建模、数据建模、基于面向对象的类建模，以及面向数据流建模、行为模型、需求模式等。</a:t>
            </a:r>
            <a:endParaRPr lang="en-US" altLang="zh-CN" sz="1800" dirty="0"/>
          </a:p>
          <a:p>
            <a:pPr lvl="1"/>
            <a:r>
              <a:rPr lang="zh-CN" altLang="en-US" dirty="0" smtClean="0"/>
              <a:t>而</a:t>
            </a:r>
            <a:r>
              <a:rPr lang="en-US" dirty="0" err="1" smtClean="0"/>
              <a:t>Sommerville</a:t>
            </a:r>
            <a:r>
              <a:rPr lang="zh-CN" altLang="en-US" dirty="0" smtClean="0"/>
              <a:t>则将需求模型分为：</a:t>
            </a:r>
            <a:endParaRPr lang="en-US" altLang="zh-CN" dirty="0" smtClean="0"/>
          </a:p>
          <a:p>
            <a:pPr lvl="2"/>
            <a:r>
              <a:rPr lang="zh-CN" altLang="en-US" dirty="0" smtClean="0"/>
              <a:t>上下文模型、交互模型、结构模型和行为模型。</a:t>
            </a:r>
            <a:endParaRPr lang="en-US" altLang="zh-CN" dirty="0" smtClean="0"/>
          </a:p>
          <a:p>
            <a:pPr lvl="1"/>
            <a:r>
              <a:rPr lang="en-US" dirty="0" err="1" smtClean="0"/>
              <a:t>Schach</a:t>
            </a:r>
            <a:r>
              <a:rPr lang="en-US" dirty="0" smtClean="0"/>
              <a:t> </a:t>
            </a:r>
            <a:r>
              <a:rPr lang="zh-CN" altLang="en-US" dirty="0" smtClean="0"/>
              <a:t>将需求分析划分为经典分析方法和面向对象的分析方法。</a:t>
            </a:r>
            <a:endParaRPr lang="en-US" altLang="zh-CN" dirty="0" smtClean="0"/>
          </a:p>
          <a:p>
            <a:pPr lvl="2"/>
            <a:r>
              <a:rPr lang="zh-CN" altLang="en-US" dirty="0" smtClean="0"/>
              <a:t>经典方法包括：非形式化、半形式和形式化的模型，例如，结构化分析、实体关系建模、以及形式化的有限自动机、</a:t>
            </a:r>
            <a:r>
              <a:rPr lang="en-US" dirty="0" smtClean="0"/>
              <a:t>Petri</a:t>
            </a:r>
            <a:r>
              <a:rPr lang="zh-CN" altLang="en-US" dirty="0" smtClean="0"/>
              <a:t>网、</a:t>
            </a:r>
            <a:r>
              <a:rPr lang="en-US" dirty="0" smtClean="0"/>
              <a:t>Z</a:t>
            </a:r>
            <a:r>
              <a:rPr lang="zh-CN" altLang="en-US" dirty="0" smtClean="0"/>
              <a:t>语言等。</a:t>
            </a: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842" y="276294"/>
            <a:ext cx="8264137" cy="736600"/>
          </a:xfrm>
        </p:spPr>
        <p:txBody>
          <a:bodyPr/>
          <a:lstStyle/>
          <a:p>
            <a:r>
              <a:rPr lang="zh-CN" altLang="en-US" sz="2000" dirty="0" smtClean="0"/>
              <a:t>例如：这里的</a:t>
            </a:r>
            <a:r>
              <a:rPr lang="en-US" altLang="zh-CN" sz="2000" dirty="0" smtClean="0"/>
              <a:t>’</a:t>
            </a:r>
            <a:r>
              <a:rPr lang="zh-CN" altLang="en-US" sz="2000" dirty="0" smtClean="0"/>
              <a:t>登录</a:t>
            </a:r>
            <a:r>
              <a:rPr lang="en-US" altLang="zh-CN" sz="2000" dirty="0" smtClean="0"/>
              <a:t>’</a:t>
            </a:r>
            <a:r>
              <a:rPr lang="zh-CN" altLang="en-US" sz="2000" dirty="0" smtClean="0"/>
              <a:t>干扰对业务的分析，放到非功能的</a:t>
            </a:r>
            <a:r>
              <a:rPr lang="en-US" altLang="zh-CN" sz="2000" dirty="0" smtClean="0"/>
              <a:t>security</a:t>
            </a:r>
            <a:r>
              <a:rPr lang="zh-CN" altLang="en-US" sz="2000" dirty="0" smtClean="0"/>
              <a:t>中</a:t>
            </a:r>
            <a:endParaRPr lang="zh-CN" altLang="en-US" sz="2000"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990600" y="1332062"/>
            <a:ext cx="7535029" cy="5525938"/>
          </a:xfrm>
          <a:prstGeom prst="rect">
            <a:avLst/>
          </a:prstGeom>
        </p:spPr>
      </p:pic>
      <p:cxnSp>
        <p:nvCxnSpPr>
          <p:cNvPr id="7" name="直接连接符 6"/>
          <p:cNvCxnSpPr/>
          <p:nvPr/>
        </p:nvCxnSpPr>
        <p:spPr bwMode="auto">
          <a:xfrm>
            <a:off x="2920817" y="2039309"/>
            <a:ext cx="881508" cy="578901"/>
          </a:xfrm>
          <a:prstGeom prst="line">
            <a:avLst/>
          </a:prstGeom>
          <a:ln w="2540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bwMode="auto">
          <a:xfrm flipH="1">
            <a:off x="2920817" y="2039309"/>
            <a:ext cx="756518" cy="493382"/>
          </a:xfrm>
          <a:prstGeom prst="line">
            <a:avLst/>
          </a:prstGeom>
          <a:ln w="2540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bwMode="auto">
          <a:xfrm>
            <a:off x="5790104" y="1792618"/>
            <a:ext cx="881508" cy="578901"/>
          </a:xfrm>
          <a:prstGeom prst="line">
            <a:avLst/>
          </a:prstGeom>
          <a:ln w="2540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bwMode="auto">
          <a:xfrm flipH="1">
            <a:off x="5790104" y="1792618"/>
            <a:ext cx="756518" cy="493382"/>
          </a:xfrm>
          <a:prstGeom prst="line">
            <a:avLst/>
          </a:prstGeom>
          <a:ln w="2540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bwMode="auto">
          <a:xfrm>
            <a:off x="4303381" y="5336193"/>
            <a:ext cx="881508" cy="578901"/>
          </a:xfrm>
          <a:prstGeom prst="line">
            <a:avLst/>
          </a:prstGeom>
          <a:ln w="2540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bwMode="auto">
          <a:xfrm flipH="1">
            <a:off x="4303381" y="5336193"/>
            <a:ext cx="756518" cy="493382"/>
          </a:xfrm>
          <a:prstGeom prst="line">
            <a:avLst/>
          </a:prstGeom>
          <a:ln w="2540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86386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9.3.2 </a:t>
            </a:r>
            <a:r>
              <a:rPr lang="zh-CN" altLang="en-US" dirty="0" smtClean="0"/>
              <a:t>泳道图</a:t>
            </a:r>
            <a:endParaRPr lang="zh-CN" altLang="en-US" dirty="0"/>
          </a:p>
        </p:txBody>
      </p:sp>
      <p:pic>
        <p:nvPicPr>
          <p:cNvPr id="57346" name="Picture 2"/>
          <p:cNvPicPr>
            <a:picLocks noChangeAspect="1" noChangeArrowheads="1"/>
          </p:cNvPicPr>
          <p:nvPr/>
        </p:nvPicPr>
        <p:blipFill>
          <a:blip r:embed="rId2"/>
          <a:srcRect/>
          <a:stretch>
            <a:fillRect/>
          </a:stretch>
        </p:blipFill>
        <p:spPr bwMode="auto">
          <a:xfrm>
            <a:off x="881575" y="1144598"/>
            <a:ext cx="6689725" cy="5226050"/>
          </a:xfrm>
          <a:prstGeom prst="rect">
            <a:avLst/>
          </a:prstGeom>
          <a:noFill/>
          <a:ln w="9525">
            <a:noFill/>
            <a:miter lim="800000"/>
            <a:headEnd/>
            <a:tailEnd/>
          </a:ln>
          <a:effectLst/>
        </p:spPr>
      </p:pic>
      <p:sp>
        <p:nvSpPr>
          <p:cNvPr id="4" name="TextBox 3"/>
          <p:cNvSpPr txBox="1"/>
          <p:nvPr/>
        </p:nvSpPr>
        <p:spPr>
          <a:xfrm>
            <a:off x="7746338" y="1574800"/>
            <a:ext cx="923330" cy="4000500"/>
          </a:xfrm>
          <a:prstGeom prst="rect">
            <a:avLst/>
          </a:prstGeom>
          <a:noFill/>
        </p:spPr>
        <p:txBody>
          <a:bodyPr vert="eaVert" wrap="square" rtlCol="0">
            <a:spAutoFit/>
          </a:bodyPr>
          <a:lstStyle/>
          <a:p>
            <a:r>
              <a:rPr lang="zh-CN" altLang="en-US" dirty="0" smtClean="0"/>
              <a:t>每个泳道是一个角色，角色之间信息按流程在交换。</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9.4 </a:t>
            </a:r>
            <a:r>
              <a:rPr lang="zh-CN" altLang="en-US" dirty="0" smtClean="0"/>
              <a:t>静态图模型</a:t>
            </a:r>
            <a:endParaRPr lang="zh-CN" altLang="en-US" dirty="0"/>
          </a:p>
        </p:txBody>
      </p:sp>
      <p:sp>
        <p:nvSpPr>
          <p:cNvPr id="3" name="内容占位符 2"/>
          <p:cNvSpPr>
            <a:spLocks noGrp="1"/>
          </p:cNvSpPr>
          <p:nvPr>
            <p:ph idx="1"/>
          </p:nvPr>
        </p:nvSpPr>
        <p:spPr/>
        <p:txBody>
          <a:bodyPr/>
          <a:lstStyle/>
          <a:p>
            <a:r>
              <a:rPr lang="en-US" dirty="0" smtClean="0"/>
              <a:t>9.4.1 </a:t>
            </a:r>
            <a:r>
              <a:rPr lang="zh-CN" altLang="en-US" dirty="0" smtClean="0"/>
              <a:t>部署图</a:t>
            </a:r>
          </a:p>
          <a:p>
            <a:r>
              <a:rPr lang="en-US" dirty="0" smtClean="0"/>
              <a:t>9.4.2 </a:t>
            </a:r>
            <a:r>
              <a:rPr lang="zh-CN" altLang="en-US" dirty="0" smtClean="0"/>
              <a:t>对象和类图</a:t>
            </a:r>
          </a:p>
          <a:p>
            <a:r>
              <a:rPr lang="en-US" dirty="0" smtClean="0"/>
              <a:t>9.4.3 </a:t>
            </a:r>
            <a:r>
              <a:rPr lang="zh-CN" altLang="en-US" dirty="0" smtClean="0"/>
              <a:t>类之间的关联</a:t>
            </a:r>
          </a:p>
          <a:p>
            <a:endParaRPr lang="zh-CN" altLang="en-US" dirty="0"/>
          </a:p>
        </p:txBody>
      </p:sp>
    </p:spTree>
    <p:extLst>
      <p:ext uri="{BB962C8B-B14F-4D97-AF65-F5344CB8AC3E}">
        <p14:creationId xmlns:p14="http://schemas.microsoft.com/office/powerpoint/2010/main" val="30338618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9.4.1 </a:t>
            </a:r>
            <a:r>
              <a:rPr lang="zh-CN" altLang="en-US" dirty="0" smtClean="0"/>
              <a:t>部署图</a:t>
            </a:r>
            <a:endParaRPr lang="zh-CN" altLang="en-US" dirty="0"/>
          </a:p>
        </p:txBody>
      </p:sp>
      <p:sp>
        <p:nvSpPr>
          <p:cNvPr id="3" name="内容占位符 2"/>
          <p:cNvSpPr>
            <a:spLocks noGrp="1"/>
          </p:cNvSpPr>
          <p:nvPr>
            <p:ph idx="1"/>
          </p:nvPr>
        </p:nvSpPr>
        <p:spPr>
          <a:xfrm>
            <a:off x="952500" y="1143000"/>
            <a:ext cx="8001000" cy="1041400"/>
          </a:xfrm>
        </p:spPr>
        <p:txBody>
          <a:bodyPr/>
          <a:lstStyle/>
          <a:p>
            <a:r>
              <a:rPr lang="zh-CN" altLang="en-US" sz="2000" dirty="0" smtClean="0"/>
              <a:t>在需求分析阶段，需要考虑未来的软件系统如何部署，特别是对于分布式的系统。分布式系统是由多个服务器、多个客户端组成的系统。可以用部署图表达软件系统的安装的物理地址或逻辑地址。</a:t>
            </a:r>
            <a:endParaRPr lang="zh-CN" altLang="en-US" sz="2000" dirty="0"/>
          </a:p>
        </p:txBody>
      </p:sp>
      <p:pic>
        <p:nvPicPr>
          <p:cNvPr id="58370" name="Picture 2"/>
          <p:cNvPicPr>
            <a:picLocks noChangeAspect="1" noChangeArrowheads="1"/>
          </p:cNvPicPr>
          <p:nvPr/>
        </p:nvPicPr>
        <p:blipFill>
          <a:blip r:embed="rId2"/>
          <a:srcRect/>
          <a:stretch>
            <a:fillRect/>
          </a:stretch>
        </p:blipFill>
        <p:spPr bwMode="auto">
          <a:xfrm>
            <a:off x="869493" y="2090749"/>
            <a:ext cx="7778750" cy="4411749"/>
          </a:xfrm>
          <a:prstGeom prst="rect">
            <a:avLst/>
          </a:prstGeom>
          <a:noFill/>
          <a:ln w="9525">
            <a:noFill/>
            <a:miter lim="800000"/>
            <a:headEnd/>
            <a:tailEnd/>
          </a:ln>
          <a:effectLst/>
        </p:spPr>
      </p:pic>
    </p:spTree>
    <p:extLst>
      <p:ext uri="{BB962C8B-B14F-4D97-AF65-F5344CB8AC3E}">
        <p14:creationId xmlns:p14="http://schemas.microsoft.com/office/powerpoint/2010/main" val="38825009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9.4.2 </a:t>
            </a:r>
            <a:r>
              <a:rPr lang="zh-CN" altLang="en-US" dirty="0" smtClean="0"/>
              <a:t>对象和类图</a:t>
            </a:r>
            <a:endParaRPr lang="zh-CN" altLang="en-US" dirty="0"/>
          </a:p>
        </p:txBody>
      </p:sp>
      <p:sp>
        <p:nvSpPr>
          <p:cNvPr id="3" name="内容占位符 2"/>
          <p:cNvSpPr>
            <a:spLocks noGrp="1"/>
          </p:cNvSpPr>
          <p:nvPr>
            <p:ph idx="1"/>
          </p:nvPr>
        </p:nvSpPr>
        <p:spPr/>
        <p:txBody>
          <a:bodyPr/>
          <a:lstStyle/>
          <a:p>
            <a:r>
              <a:rPr lang="zh-CN" altLang="en-US" sz="2400" dirty="0" smtClean="0"/>
              <a:t>在传统的软件分析中，认为“数据</a:t>
            </a:r>
            <a:r>
              <a:rPr lang="en-US" sz="2400" dirty="0" smtClean="0"/>
              <a:t>+</a:t>
            </a:r>
            <a:r>
              <a:rPr lang="zh-CN" altLang="en-US" sz="2400" dirty="0" smtClean="0"/>
              <a:t>算法</a:t>
            </a:r>
            <a:r>
              <a:rPr lang="en-US" sz="2400" dirty="0" smtClean="0"/>
              <a:t>=</a:t>
            </a:r>
            <a:r>
              <a:rPr lang="zh-CN" altLang="en-US" sz="2400" dirty="0" smtClean="0"/>
              <a:t>程序”。</a:t>
            </a:r>
            <a:endParaRPr lang="en-US" altLang="zh-CN" sz="2400" dirty="0" smtClean="0"/>
          </a:p>
          <a:p>
            <a:r>
              <a:rPr lang="zh-CN" altLang="en-US" sz="2400" dirty="0" smtClean="0"/>
              <a:t>第</a:t>
            </a:r>
            <a:r>
              <a:rPr lang="en-US" sz="2400" dirty="0" smtClean="0"/>
              <a:t>9.2</a:t>
            </a:r>
            <a:r>
              <a:rPr lang="zh-CN" altLang="en-US" sz="2400" dirty="0" smtClean="0"/>
              <a:t>节的数据流的分析就是以“数据的加工”为基本出发点的。</a:t>
            </a:r>
            <a:endParaRPr lang="en-US" altLang="zh-CN" sz="2400" dirty="0" smtClean="0"/>
          </a:p>
          <a:p>
            <a:r>
              <a:rPr lang="zh-CN" altLang="en-US" sz="2400" dirty="0" smtClean="0"/>
              <a:t>现在，我们换一种角度思考，将“数据及其对数据处理的封装在一起作为一个独立存在的客体或对象</a:t>
            </a:r>
            <a:r>
              <a:rPr lang="en-US" sz="2400" dirty="0" smtClean="0"/>
              <a:t>(object)</a:t>
            </a:r>
            <a:r>
              <a:rPr lang="zh-CN" altLang="en-US" sz="2400" dirty="0" smtClean="0"/>
              <a:t>。</a:t>
            </a:r>
            <a:endParaRPr lang="en-US" altLang="zh-CN" sz="2400" dirty="0" smtClean="0"/>
          </a:p>
          <a:p>
            <a:r>
              <a:rPr lang="zh-CN" altLang="en-US" sz="2400" dirty="0" smtClean="0"/>
              <a:t>一个更大的软件是对多个这样的客体的</a:t>
            </a:r>
            <a:r>
              <a:rPr lang="zh-CN" altLang="en-US" sz="2400" dirty="0" smtClean="0">
                <a:solidFill>
                  <a:srgbClr val="FF0000"/>
                </a:solidFill>
              </a:rPr>
              <a:t>扩充、继承、组合等</a:t>
            </a:r>
            <a:r>
              <a:rPr lang="zh-CN" altLang="en-US" sz="2400" dirty="0" smtClean="0"/>
              <a:t>，就像一个硬件工程一样，可以对一个和多个电路板剪裁、扩充、叠加或组合，从而形成新的电路系统一样。</a:t>
            </a:r>
            <a:endParaRPr lang="en-US" altLang="zh-CN" sz="2400" dirty="0" smtClean="0"/>
          </a:p>
          <a:p>
            <a:pPr lvl="1"/>
            <a:r>
              <a:rPr lang="zh-CN" altLang="en-US" sz="2000" dirty="0" smtClean="0"/>
              <a:t>这种思想就是“面对客体”的分析、设计和实现方法，即，面向对象</a:t>
            </a:r>
            <a:r>
              <a:rPr lang="en-US" sz="2000" dirty="0" smtClean="0"/>
              <a:t>(Object-Oriented)</a:t>
            </a:r>
            <a:r>
              <a:rPr lang="zh-CN" altLang="en-US" sz="2000" dirty="0" smtClean="0"/>
              <a:t>的分析、设计和编程。</a:t>
            </a:r>
            <a:endParaRPr lang="zh-CN" altLang="en-US" sz="2000" dirty="0"/>
          </a:p>
        </p:txBody>
      </p:sp>
    </p:spTree>
    <p:extLst>
      <p:ext uri="{BB962C8B-B14F-4D97-AF65-F5344CB8AC3E}">
        <p14:creationId xmlns:p14="http://schemas.microsoft.com/office/powerpoint/2010/main" val="1452782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01700" y="1295400"/>
            <a:ext cx="8089900" cy="4902200"/>
          </a:xfrm>
        </p:spPr>
        <p:txBody>
          <a:bodyPr/>
          <a:lstStyle/>
          <a:p>
            <a:r>
              <a:rPr lang="zh-CN" altLang="en-US" dirty="0" smtClean="0"/>
              <a:t>更进一步，对“对象”进行抽象（暂时不完全定义里面变量或变量的具体值，函数或函数的参数）就形成了一个</a:t>
            </a:r>
            <a:r>
              <a:rPr lang="zh-CN" altLang="en-US" b="1" dirty="0" smtClean="0"/>
              <a:t>类</a:t>
            </a:r>
            <a:r>
              <a:rPr lang="en-US" b="1" dirty="0" smtClean="0"/>
              <a:t>(Class)</a:t>
            </a:r>
            <a:r>
              <a:rPr lang="zh-CN" altLang="en-US" b="1" dirty="0" smtClean="0"/>
              <a:t>。</a:t>
            </a:r>
            <a:endParaRPr lang="en-US" altLang="zh-CN" b="1" dirty="0" smtClean="0"/>
          </a:p>
          <a:p>
            <a:r>
              <a:rPr lang="zh-CN" altLang="en-US" dirty="0" smtClean="0"/>
              <a:t>每个类由三部分组成：</a:t>
            </a:r>
            <a:endParaRPr lang="en-US" altLang="zh-CN" dirty="0" smtClean="0"/>
          </a:p>
          <a:p>
            <a:pPr lvl="1"/>
            <a:r>
              <a:rPr lang="en-US" dirty="0" smtClean="0"/>
              <a:t>1</a:t>
            </a:r>
            <a:r>
              <a:rPr lang="zh-CN" altLang="en-US" dirty="0" smtClean="0"/>
              <a:t>）类的名称</a:t>
            </a:r>
            <a:r>
              <a:rPr lang="en-US" dirty="0" smtClean="0"/>
              <a:t>(Name)</a:t>
            </a:r>
            <a:r>
              <a:rPr lang="zh-CN" altLang="en-US" dirty="0" smtClean="0"/>
              <a:t>；</a:t>
            </a:r>
            <a:endParaRPr lang="en-US" altLang="zh-CN" dirty="0" smtClean="0"/>
          </a:p>
          <a:p>
            <a:pPr lvl="1"/>
            <a:r>
              <a:rPr lang="en-US" dirty="0" smtClean="0"/>
              <a:t>2</a:t>
            </a:r>
            <a:r>
              <a:rPr lang="zh-CN" altLang="en-US" dirty="0" smtClean="0"/>
              <a:t>）类的属性</a:t>
            </a:r>
            <a:r>
              <a:rPr lang="en-US" dirty="0" smtClean="0"/>
              <a:t>(attribute)</a:t>
            </a:r>
            <a:r>
              <a:rPr lang="zh-CN" altLang="en-US" dirty="0" smtClean="0"/>
              <a:t>，描述该类中的数据或数据结构定义；</a:t>
            </a:r>
            <a:endParaRPr lang="en-US" altLang="zh-CN" dirty="0" smtClean="0"/>
          </a:p>
          <a:p>
            <a:pPr lvl="1"/>
            <a:r>
              <a:rPr lang="en-US" dirty="0" smtClean="0"/>
              <a:t>3</a:t>
            </a:r>
            <a:r>
              <a:rPr lang="zh-CN" altLang="en-US" dirty="0" smtClean="0"/>
              <a:t>）类的操作</a:t>
            </a:r>
            <a:r>
              <a:rPr lang="en-US" dirty="0" smtClean="0"/>
              <a:t>(operation)</a:t>
            </a:r>
            <a:r>
              <a:rPr lang="zh-CN" altLang="en-US" dirty="0" smtClean="0"/>
              <a:t>，定义对该类的数据加工和操作的函数或方法。</a:t>
            </a:r>
            <a:endParaRPr lang="zh-CN" altLang="en-US" dirty="0"/>
          </a:p>
        </p:txBody>
      </p:sp>
    </p:spTree>
    <p:extLst>
      <p:ext uri="{BB962C8B-B14F-4D97-AF65-F5344CB8AC3E}">
        <p14:creationId xmlns:p14="http://schemas.microsoft.com/office/powerpoint/2010/main" val="20673969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不同阶段与人员表达“类”的清晰程度</a:t>
            </a:r>
            <a:endParaRPr lang="zh-CN" altLang="en-US" dirty="0"/>
          </a:p>
        </p:txBody>
      </p:sp>
      <p:pic>
        <p:nvPicPr>
          <p:cNvPr id="59394" name="Picture 2"/>
          <p:cNvPicPr>
            <a:picLocks noChangeAspect="1" noChangeArrowheads="1"/>
          </p:cNvPicPr>
          <p:nvPr/>
        </p:nvPicPr>
        <p:blipFill>
          <a:blip r:embed="rId2"/>
          <a:srcRect/>
          <a:stretch>
            <a:fillRect/>
          </a:stretch>
        </p:blipFill>
        <p:spPr bwMode="auto">
          <a:xfrm>
            <a:off x="931863" y="1108075"/>
            <a:ext cx="7894637" cy="4403725"/>
          </a:xfrm>
          <a:prstGeom prst="rect">
            <a:avLst/>
          </a:prstGeom>
          <a:noFill/>
          <a:ln w="9525">
            <a:noFill/>
            <a:miter lim="800000"/>
            <a:headEnd/>
            <a:tailEnd/>
          </a:ln>
          <a:effectLst/>
        </p:spPr>
      </p:pic>
      <p:sp>
        <p:nvSpPr>
          <p:cNvPr id="59395" name="Rectangle 3"/>
          <p:cNvSpPr>
            <a:spLocks noChangeArrowheads="1"/>
          </p:cNvSpPr>
          <p:nvPr/>
        </p:nvSpPr>
        <p:spPr bwMode="auto">
          <a:xfrm>
            <a:off x="889000" y="5410200"/>
            <a:ext cx="8216900" cy="830997"/>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一般来讲，用户只要理解类是一个实体的表达就行了，所关心的是此类与其它类之间的关系。分析者就需要对每个类进行分析，获得其属性和操作，开发人员则需要定义类的属性和操作，并进一步封装对属性和操作为期望的可见程度，避免暴露不必要的信息。</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8186955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9.4.3 </a:t>
            </a:r>
            <a:r>
              <a:rPr lang="zh-CN" altLang="en-US" dirty="0"/>
              <a:t>类之间的关联</a:t>
            </a:r>
          </a:p>
        </p:txBody>
      </p:sp>
      <p:sp>
        <p:nvSpPr>
          <p:cNvPr id="3" name="内容占位符 2"/>
          <p:cNvSpPr>
            <a:spLocks noGrp="1"/>
          </p:cNvSpPr>
          <p:nvPr>
            <p:ph idx="1"/>
          </p:nvPr>
        </p:nvSpPr>
        <p:spPr/>
        <p:txBody>
          <a:bodyPr/>
          <a:lstStyle/>
          <a:p>
            <a:r>
              <a:rPr lang="zh-CN" altLang="en-US" sz="2400" dirty="0" smtClean="0"/>
              <a:t>可以直接将两个类之间画上一个联系，用自然语言标出之间的语义关系</a:t>
            </a:r>
            <a:r>
              <a:rPr lang="en-US" altLang="zh-CN" sz="2400" dirty="0" smtClean="0"/>
              <a:t>.</a:t>
            </a:r>
          </a:p>
          <a:p>
            <a:pPr lvl="1"/>
            <a:r>
              <a:rPr lang="zh-CN" altLang="en-US" sz="2000" dirty="0" smtClean="0"/>
              <a:t>例如图</a:t>
            </a:r>
            <a:r>
              <a:rPr lang="en-US" sz="2000" dirty="0" smtClean="0"/>
              <a:t>9-14</a:t>
            </a:r>
            <a:r>
              <a:rPr lang="zh-CN" altLang="en-US" sz="2000" dirty="0" smtClean="0"/>
              <a:t>中的类</a:t>
            </a:r>
            <a:r>
              <a:rPr lang="en-US" sz="2000" dirty="0" smtClean="0"/>
              <a:t>Owner</a:t>
            </a:r>
            <a:r>
              <a:rPr lang="zh-CN" altLang="en-US" sz="2000" dirty="0" smtClean="0"/>
              <a:t>具有多个</a:t>
            </a:r>
            <a:r>
              <a:rPr lang="en-US" sz="2000" dirty="0" smtClean="0"/>
              <a:t>(N)</a:t>
            </a:r>
            <a:r>
              <a:rPr lang="zh-CN" altLang="en-US" sz="2000" dirty="0" smtClean="0"/>
              <a:t>账号</a:t>
            </a:r>
            <a:r>
              <a:rPr lang="en-US" sz="2000" dirty="0" smtClean="0"/>
              <a:t>, </a:t>
            </a:r>
            <a:r>
              <a:rPr lang="zh-CN" altLang="en-US" sz="2000" dirty="0" smtClean="0"/>
              <a:t>类</a:t>
            </a:r>
            <a:r>
              <a:rPr lang="en-US" sz="2000" dirty="0" smtClean="0"/>
              <a:t>Current Account</a:t>
            </a:r>
            <a:r>
              <a:rPr lang="zh-CN" altLang="en-US" sz="2000" dirty="0" smtClean="0"/>
              <a:t>和类</a:t>
            </a:r>
            <a:r>
              <a:rPr lang="en-US" sz="2000" dirty="0" smtClean="0"/>
              <a:t>Issue </a:t>
            </a:r>
            <a:r>
              <a:rPr lang="en-US" sz="2000" dirty="0" err="1" smtClean="0"/>
              <a:t>Cheque</a:t>
            </a:r>
            <a:r>
              <a:rPr lang="zh-CN" altLang="en-US" sz="2000" dirty="0" smtClean="0"/>
              <a:t>之间的关系是“开出</a:t>
            </a:r>
            <a:r>
              <a:rPr lang="en-US" sz="2000" dirty="0" smtClean="0"/>
              <a:t>(1 </a:t>
            </a:r>
            <a:r>
              <a:rPr lang="zh-CN" altLang="en-US" sz="2000" dirty="0" smtClean="0"/>
              <a:t>：</a:t>
            </a:r>
            <a:r>
              <a:rPr lang="en-US" sz="2000" dirty="0" smtClean="0"/>
              <a:t>*)</a:t>
            </a:r>
            <a:r>
              <a:rPr lang="zh-CN" altLang="en-US" sz="2000" dirty="0" smtClean="0"/>
              <a:t>”的关系</a:t>
            </a:r>
            <a:endParaRPr lang="en-US" altLang="zh-CN" sz="2000" dirty="0" smtClean="0"/>
          </a:p>
          <a:p>
            <a:pPr lvl="1"/>
            <a:r>
              <a:rPr lang="zh-CN" altLang="en-US" sz="2000" dirty="0" smtClean="0"/>
              <a:t>解释为：“一个现金账户可以开出多张支票。”</a:t>
            </a:r>
            <a:endParaRPr lang="en-US" altLang="zh-CN" sz="2000" dirty="0" smtClean="0"/>
          </a:p>
          <a:p>
            <a:r>
              <a:rPr lang="zh-CN" altLang="en-US" sz="2400" dirty="0" smtClean="0"/>
              <a:t>需要抽象出一些常用图示表达方式，增强类与类之间的语义关系，帮助客户和开发者的理解，一般有：</a:t>
            </a:r>
            <a:endParaRPr lang="en-US" altLang="zh-CN" sz="2400" dirty="0" smtClean="0"/>
          </a:p>
          <a:p>
            <a:pPr lvl="1"/>
            <a:r>
              <a:rPr lang="zh-CN" altLang="en-US" sz="2000" dirty="0"/>
              <a:t>泛化</a:t>
            </a:r>
            <a:r>
              <a:rPr lang="en-US" altLang="zh-CN" sz="2000" dirty="0"/>
              <a:t>(generalization)</a:t>
            </a:r>
          </a:p>
          <a:p>
            <a:pPr lvl="1"/>
            <a:r>
              <a:rPr lang="zh-CN" altLang="en-US" sz="2000" dirty="0"/>
              <a:t>关联</a:t>
            </a:r>
            <a:r>
              <a:rPr lang="en-US" altLang="zh-CN" sz="2000" dirty="0"/>
              <a:t>(Association)</a:t>
            </a:r>
          </a:p>
          <a:p>
            <a:pPr lvl="1"/>
            <a:r>
              <a:rPr lang="zh-CN" altLang="en-US" sz="2000" dirty="0"/>
              <a:t>聚合</a:t>
            </a:r>
            <a:r>
              <a:rPr lang="en-US" altLang="zh-CN" sz="2000" dirty="0"/>
              <a:t>(aggregation)</a:t>
            </a:r>
          </a:p>
          <a:p>
            <a:pPr lvl="1"/>
            <a:r>
              <a:rPr lang="zh-CN" altLang="en-US" sz="2000" dirty="0"/>
              <a:t>组合</a:t>
            </a:r>
            <a:r>
              <a:rPr lang="en-US" altLang="zh-CN" sz="2000" dirty="0"/>
              <a:t>(Composition)</a:t>
            </a:r>
          </a:p>
          <a:p>
            <a:pPr lvl="1"/>
            <a:r>
              <a:rPr lang="zh-CN" altLang="en-US" sz="2000" dirty="0"/>
              <a:t>依赖</a:t>
            </a:r>
            <a:r>
              <a:rPr lang="en-US" altLang="zh-CN" sz="2000" dirty="0"/>
              <a:t>(dependency)</a:t>
            </a:r>
          </a:p>
          <a:p>
            <a:pPr lvl="1"/>
            <a:endParaRPr lang="zh-CN" altLang="en-US" sz="2000" dirty="0" smtClean="0"/>
          </a:p>
        </p:txBody>
      </p:sp>
    </p:spTree>
    <p:extLst>
      <p:ext uri="{BB962C8B-B14F-4D97-AF65-F5344CB8AC3E}">
        <p14:creationId xmlns:p14="http://schemas.microsoft.com/office/powerpoint/2010/main" val="41119140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类的</a:t>
            </a:r>
            <a:r>
              <a:rPr lang="zh-CN" altLang="en-US" b="1" dirty="0" smtClean="0"/>
              <a:t>泛化与关联</a:t>
            </a:r>
            <a:endParaRPr lang="zh-CN" altLang="en-US" dirty="0"/>
          </a:p>
        </p:txBody>
      </p:sp>
      <p:pic>
        <p:nvPicPr>
          <p:cNvPr id="66562" name="Picture 2"/>
          <p:cNvPicPr>
            <a:picLocks noChangeAspect="1" noChangeArrowheads="1"/>
          </p:cNvPicPr>
          <p:nvPr/>
        </p:nvPicPr>
        <p:blipFill>
          <a:blip r:embed="rId2"/>
          <a:srcRect/>
          <a:stretch>
            <a:fillRect/>
          </a:stretch>
        </p:blipFill>
        <p:spPr bwMode="auto">
          <a:xfrm>
            <a:off x="2894504" y="2572214"/>
            <a:ext cx="6084396" cy="3561885"/>
          </a:xfrm>
          <a:prstGeom prst="rect">
            <a:avLst/>
          </a:prstGeom>
          <a:noFill/>
          <a:ln w="9525">
            <a:noFill/>
            <a:miter lim="800000"/>
            <a:headEnd/>
            <a:tailEnd/>
          </a:ln>
          <a:effectLst/>
        </p:spPr>
      </p:pic>
      <p:sp>
        <p:nvSpPr>
          <p:cNvPr id="3" name="矩形 2"/>
          <p:cNvSpPr/>
          <p:nvPr/>
        </p:nvSpPr>
        <p:spPr>
          <a:xfrm>
            <a:off x="450620" y="1122439"/>
            <a:ext cx="8193419" cy="1631216"/>
          </a:xfrm>
          <a:prstGeom prst="rect">
            <a:avLst/>
          </a:prstGeom>
        </p:spPr>
        <p:txBody>
          <a:bodyPr wrap="square">
            <a:spAutoFit/>
          </a:bodyPr>
          <a:lstStyle/>
          <a:p>
            <a:pPr lvl="1"/>
            <a:r>
              <a:rPr lang="zh-CN" altLang="en-US" sz="2000" dirty="0" smtClean="0"/>
              <a:t>在</a:t>
            </a:r>
            <a:r>
              <a:rPr lang="zh-CN" altLang="en-US" sz="2000" dirty="0"/>
              <a:t>图中，把类</a:t>
            </a:r>
            <a:r>
              <a:rPr lang="en-US" altLang="zh-CN" sz="2000" dirty="0"/>
              <a:t>Account(</a:t>
            </a:r>
            <a:r>
              <a:rPr lang="zh-CN" altLang="en-US" sz="2000" dirty="0"/>
              <a:t>账户</a:t>
            </a:r>
            <a:r>
              <a:rPr lang="en-US" altLang="zh-CN" sz="2000" dirty="0"/>
              <a:t>)</a:t>
            </a:r>
            <a:r>
              <a:rPr lang="zh-CN" altLang="en-US" sz="2000" dirty="0"/>
              <a:t>做进一步的泛化</a:t>
            </a:r>
            <a:r>
              <a:rPr lang="en-US" altLang="zh-CN" sz="2000" dirty="0"/>
              <a:t>(generalization)</a:t>
            </a:r>
            <a:r>
              <a:rPr lang="zh-CN" altLang="en-US" sz="2000" dirty="0"/>
              <a:t>，即，扩充其属性和操作方法，可以得到个人的现金账户</a:t>
            </a:r>
            <a:r>
              <a:rPr lang="en-US" altLang="zh-CN" sz="2000" dirty="0"/>
              <a:t>(Current </a:t>
            </a:r>
            <a:r>
              <a:rPr lang="en-US" altLang="zh-CN" sz="2000" dirty="0" err="1"/>
              <a:t>Acount</a:t>
            </a:r>
            <a:r>
              <a:rPr lang="en-US" altLang="zh-CN" sz="2000" dirty="0"/>
              <a:t>)</a:t>
            </a:r>
            <a:r>
              <a:rPr lang="zh-CN" altLang="en-US" sz="2000" dirty="0"/>
              <a:t>类。这样在继承</a:t>
            </a:r>
            <a:r>
              <a:rPr lang="en-US" altLang="zh-CN" sz="2000" dirty="0"/>
              <a:t>Account</a:t>
            </a:r>
            <a:r>
              <a:rPr lang="zh-CN" altLang="en-US" sz="2000" dirty="0"/>
              <a:t>原有属性和操作的基础上，类</a:t>
            </a:r>
            <a:r>
              <a:rPr lang="en-US" altLang="zh-CN" sz="2000" dirty="0"/>
              <a:t>Current </a:t>
            </a:r>
            <a:r>
              <a:rPr lang="en-US" altLang="zh-CN" sz="2000" dirty="0" err="1"/>
              <a:t>Acount</a:t>
            </a:r>
            <a:r>
              <a:rPr lang="zh-CN" altLang="en-US" sz="2000" dirty="0"/>
              <a:t>的属性部分增加了</a:t>
            </a:r>
            <a:r>
              <a:rPr lang="en-US" altLang="zh-CN" sz="2000" dirty="0" err="1"/>
              <a:t>OverDratt</a:t>
            </a:r>
            <a:r>
              <a:rPr lang="en-US" altLang="zh-CN" sz="2000" dirty="0"/>
              <a:t> limit(</a:t>
            </a:r>
            <a:r>
              <a:rPr lang="zh-CN" altLang="en-US" sz="2000" dirty="0"/>
              <a:t>取款限制</a:t>
            </a:r>
            <a:r>
              <a:rPr lang="en-US" altLang="zh-CN" sz="2000" dirty="0"/>
              <a:t>)</a:t>
            </a:r>
            <a:r>
              <a:rPr lang="zh-CN" altLang="en-US" sz="2000" dirty="0"/>
              <a:t>，操作部分增加了</a:t>
            </a:r>
            <a:r>
              <a:rPr lang="en-US" altLang="zh-CN" sz="2000" dirty="0"/>
              <a:t>Pay </a:t>
            </a:r>
            <a:r>
              <a:rPr lang="en-US" altLang="zh-CN" sz="2000" dirty="0" err="1"/>
              <a:t>Cheque</a:t>
            </a:r>
            <a:r>
              <a:rPr lang="en-US" altLang="zh-CN" sz="2000" dirty="0"/>
              <a:t>(</a:t>
            </a:r>
            <a:r>
              <a:rPr lang="zh-CN" altLang="en-US" sz="2000" dirty="0"/>
              <a:t>支票兑现</a:t>
            </a:r>
            <a:r>
              <a:rPr lang="en-US" altLang="zh-CN" sz="2000" dirty="0"/>
              <a:t>)</a:t>
            </a:r>
            <a:r>
              <a:rPr lang="zh-CN" altLang="en-US" sz="2000" dirty="0"/>
              <a:t>。</a:t>
            </a:r>
            <a:endParaRPr lang="zh-CN" altLang="en-US" dirty="0"/>
          </a:p>
        </p:txBody>
      </p:sp>
    </p:spTree>
    <p:extLst>
      <p:ext uri="{BB962C8B-B14F-4D97-AF65-F5344CB8AC3E}">
        <p14:creationId xmlns:p14="http://schemas.microsoft.com/office/powerpoint/2010/main" val="17000656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类的聚合</a:t>
            </a:r>
            <a:endParaRPr lang="zh-CN" altLang="en-US" dirty="0"/>
          </a:p>
        </p:txBody>
      </p:sp>
      <p:sp>
        <p:nvSpPr>
          <p:cNvPr id="3" name="内容占位符 2"/>
          <p:cNvSpPr>
            <a:spLocks noGrp="1"/>
          </p:cNvSpPr>
          <p:nvPr>
            <p:ph idx="1"/>
          </p:nvPr>
        </p:nvSpPr>
        <p:spPr>
          <a:xfrm>
            <a:off x="990600" y="1295400"/>
            <a:ext cx="8001000" cy="1346200"/>
          </a:xfrm>
        </p:spPr>
        <p:txBody>
          <a:bodyPr/>
          <a:lstStyle/>
          <a:p>
            <a:r>
              <a:rPr lang="zh-CN" altLang="en-US" sz="2400" dirty="0" smtClean="0"/>
              <a:t>许多时候，需要表达一个类有若干个聚集而成的关系。</a:t>
            </a:r>
            <a:endParaRPr lang="en-US" altLang="zh-CN" sz="2400" dirty="0" smtClean="0"/>
          </a:p>
          <a:p>
            <a:pPr lvl="1"/>
            <a:r>
              <a:rPr lang="zh-CN" altLang="en-US" sz="2000" dirty="0" smtClean="0"/>
              <a:t>例如，图所表达的一个视窗</a:t>
            </a:r>
            <a:r>
              <a:rPr lang="en-US" sz="2000" dirty="0" smtClean="0"/>
              <a:t>(Window)</a:t>
            </a:r>
            <a:r>
              <a:rPr lang="zh-CN" altLang="en-US" sz="2000" dirty="0" smtClean="0"/>
              <a:t>有头部</a:t>
            </a:r>
            <a:r>
              <a:rPr lang="en-US" sz="2000" dirty="0" smtClean="0"/>
              <a:t>(header)</a:t>
            </a:r>
            <a:r>
              <a:rPr lang="zh-CN" altLang="en-US" sz="2000" dirty="0" smtClean="0"/>
              <a:t>、滑动条</a:t>
            </a:r>
            <a:r>
              <a:rPr lang="en-US" sz="2000" dirty="0" smtClean="0"/>
              <a:t>(Slider)</a:t>
            </a:r>
            <a:r>
              <a:rPr lang="zh-CN" altLang="en-US" sz="2000" dirty="0" smtClean="0"/>
              <a:t>和面板</a:t>
            </a:r>
            <a:r>
              <a:rPr lang="en-US" sz="2000" dirty="0" smtClean="0"/>
              <a:t>(Panel)</a:t>
            </a:r>
            <a:r>
              <a:rPr lang="zh-CN" altLang="en-US" sz="2000" dirty="0" smtClean="0"/>
              <a:t>所组成。之外，滑动条类具有两个方向的滚动条</a:t>
            </a:r>
            <a:r>
              <a:rPr lang="en-US" sz="2000" dirty="0" smtClean="0"/>
              <a:t>(scrollbar)</a:t>
            </a:r>
            <a:r>
              <a:rPr lang="zh-CN" altLang="en-US" sz="2000" dirty="0" smtClean="0"/>
              <a:t>，头部类具有一个表达标题</a:t>
            </a:r>
            <a:r>
              <a:rPr lang="en-US" sz="2000" dirty="0" smtClean="0"/>
              <a:t>(Title)</a:t>
            </a:r>
            <a:r>
              <a:rPr lang="zh-CN" altLang="en-US" sz="2000" dirty="0" smtClean="0"/>
              <a:t>信息，面板具有一个窗体</a:t>
            </a:r>
            <a:r>
              <a:rPr lang="en-US" sz="2000" dirty="0" smtClean="0"/>
              <a:t>(body)</a:t>
            </a:r>
            <a:r>
              <a:rPr lang="zh-CN" altLang="en-US" sz="2000" dirty="0" smtClean="0"/>
              <a:t>。</a:t>
            </a:r>
          </a:p>
          <a:p>
            <a:endParaRPr lang="zh-CN" altLang="en-US" dirty="0"/>
          </a:p>
        </p:txBody>
      </p:sp>
      <p:pic>
        <p:nvPicPr>
          <p:cNvPr id="67586" name="Picture 2"/>
          <p:cNvPicPr>
            <a:picLocks noChangeAspect="1" noChangeArrowheads="1"/>
          </p:cNvPicPr>
          <p:nvPr/>
        </p:nvPicPr>
        <p:blipFill>
          <a:blip r:embed="rId2"/>
          <a:srcRect/>
          <a:stretch>
            <a:fillRect/>
          </a:stretch>
        </p:blipFill>
        <p:spPr bwMode="auto">
          <a:xfrm>
            <a:off x="1141595" y="2816111"/>
            <a:ext cx="7699009" cy="2921000"/>
          </a:xfrm>
          <a:prstGeom prst="rect">
            <a:avLst/>
          </a:prstGeom>
          <a:noFill/>
          <a:ln w="9525">
            <a:noFill/>
            <a:miter lim="800000"/>
            <a:headEnd/>
            <a:tailEnd/>
          </a:ln>
          <a:effectLst/>
        </p:spPr>
      </p:pic>
      <p:sp>
        <p:nvSpPr>
          <p:cNvPr id="4" name="文本框 3"/>
          <p:cNvSpPr txBox="1"/>
          <p:nvPr/>
        </p:nvSpPr>
        <p:spPr>
          <a:xfrm>
            <a:off x="1282791" y="5680789"/>
            <a:ext cx="2492990" cy="400110"/>
          </a:xfrm>
          <a:prstGeom prst="rect">
            <a:avLst/>
          </a:prstGeom>
          <a:noFill/>
        </p:spPr>
        <p:txBody>
          <a:bodyPr wrap="none" rtlCol="0">
            <a:spAutoFit/>
          </a:bodyPr>
          <a:lstStyle/>
          <a:p>
            <a:r>
              <a:rPr lang="zh-CN" altLang="en-US" sz="2000" dirty="0" smtClean="0"/>
              <a:t>注意：有些书用的是</a:t>
            </a:r>
            <a:endParaRPr lang="zh-CN" altLang="en-US" sz="2000" dirty="0"/>
          </a:p>
        </p:txBody>
      </p:sp>
      <p:sp>
        <p:nvSpPr>
          <p:cNvPr id="6" name="流程图: 决策 5"/>
          <p:cNvSpPr/>
          <p:nvPr/>
        </p:nvSpPr>
        <p:spPr bwMode="auto">
          <a:xfrm>
            <a:off x="3775781" y="5781603"/>
            <a:ext cx="333624" cy="198481"/>
          </a:xfrm>
          <a:prstGeom prst="flowChartDecision">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Line 20"/>
          <p:cNvSpPr>
            <a:spLocks noChangeShapeType="1"/>
          </p:cNvSpPr>
          <p:nvPr/>
        </p:nvSpPr>
        <p:spPr bwMode="auto">
          <a:xfrm flipV="1">
            <a:off x="4109405" y="5856859"/>
            <a:ext cx="1052095" cy="23984"/>
          </a:xfrm>
          <a:prstGeom prst="line">
            <a:avLst/>
          </a:prstGeom>
          <a:noFill/>
          <a:ln w="19050">
            <a:solidFill>
              <a:srgbClr val="000000"/>
            </a:solidFill>
            <a:prstDash val="solid"/>
            <a:round/>
            <a:headEnd/>
            <a:tailEnd type="arrow"/>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Tree>
    <p:extLst>
      <p:ext uri="{BB962C8B-B14F-4D97-AF65-F5344CB8AC3E}">
        <p14:creationId xmlns:p14="http://schemas.microsoft.com/office/powerpoint/2010/main" val="257668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9.1.1 </a:t>
            </a:r>
            <a:r>
              <a:rPr lang="zh-CN" altLang="en-US" dirty="0" smtClean="0"/>
              <a:t>图的作用</a:t>
            </a:r>
            <a:endParaRPr lang="zh-CN" altLang="en-US" dirty="0"/>
          </a:p>
        </p:txBody>
      </p:sp>
      <p:sp>
        <p:nvSpPr>
          <p:cNvPr id="3" name="内容占位符 2"/>
          <p:cNvSpPr>
            <a:spLocks noGrp="1"/>
          </p:cNvSpPr>
          <p:nvPr>
            <p:ph idx="1"/>
          </p:nvPr>
        </p:nvSpPr>
        <p:spPr>
          <a:xfrm>
            <a:off x="1019655" y="1308557"/>
            <a:ext cx="7895745" cy="4902200"/>
          </a:xfrm>
        </p:spPr>
        <p:txBody>
          <a:bodyPr/>
          <a:lstStyle/>
          <a:p>
            <a:r>
              <a:rPr lang="zh-CN" altLang="en-US" sz="2400" dirty="0" smtClean="0"/>
              <a:t>一副“图”可以让不同的民族、人种共同</a:t>
            </a:r>
            <a:r>
              <a:rPr lang="zh-CN" altLang="en-US" sz="2400" dirty="0"/>
              <a:t>地</a:t>
            </a:r>
            <a:r>
              <a:rPr lang="zh-CN" altLang="en-US" sz="2400" dirty="0" smtClean="0"/>
              <a:t>理解其含义，而避免自然语言文字的隔阂。</a:t>
            </a:r>
            <a:endParaRPr lang="en-US" altLang="zh-CN" sz="2400" dirty="0" smtClean="0"/>
          </a:p>
          <a:p>
            <a:r>
              <a:rPr lang="zh-CN" altLang="en-US" sz="2400" dirty="0" smtClean="0"/>
              <a:t>用图示化的方法表达未来的、期待建设的软件世界的需求远远胜于用自然语言和文字的描述。</a:t>
            </a:r>
            <a:endParaRPr lang="en-US" altLang="zh-CN" sz="2400" dirty="0" smtClean="0"/>
          </a:p>
          <a:p>
            <a:r>
              <a:rPr lang="zh-CN" altLang="en-US" sz="2400" dirty="0" smtClean="0"/>
              <a:t>四大文明古国，只有采用汉字的中国文化源远流长，因为，</a:t>
            </a:r>
            <a:endParaRPr lang="en-US" altLang="zh-CN" sz="2400" dirty="0" smtClean="0"/>
          </a:p>
          <a:p>
            <a:pPr lvl="1"/>
            <a:r>
              <a:rPr lang="zh-CN" altLang="en-US" sz="2000" dirty="0" smtClean="0"/>
              <a:t>汉字是象形文字，看到的字文感觉是一个图，能猜出其含义，即使不知道读音</a:t>
            </a:r>
            <a:endParaRPr lang="en-US" altLang="zh-CN" sz="2000" dirty="0" smtClean="0"/>
          </a:p>
          <a:p>
            <a:pPr lvl="1"/>
            <a:r>
              <a:rPr lang="zh-CN" altLang="en-US" sz="2000" dirty="0"/>
              <a:t>古</a:t>
            </a:r>
            <a:r>
              <a:rPr lang="zh-CN" altLang="en-US" sz="2000" dirty="0" smtClean="0"/>
              <a:t>汉字、繁体字、简体字，有很大的关联，一一对应关系</a:t>
            </a:r>
            <a:endParaRPr lang="en-US" altLang="zh-CN" sz="2000" dirty="0" smtClean="0"/>
          </a:p>
          <a:p>
            <a:pPr lvl="1"/>
            <a:r>
              <a:rPr lang="zh-CN" altLang="en-US" sz="2000" dirty="0" smtClean="0"/>
              <a:t>读汉语，</a:t>
            </a:r>
            <a:r>
              <a:rPr lang="zh-CN" altLang="en-US" sz="2000" dirty="0"/>
              <a:t>可以‘一目十行’</a:t>
            </a:r>
            <a:endParaRPr lang="en-US" altLang="zh-CN" sz="2000" dirty="0" smtClean="0"/>
          </a:p>
          <a:p>
            <a:r>
              <a:rPr lang="zh-CN" altLang="en-US" sz="2400" dirty="0" smtClean="0"/>
              <a:t>拼音文字，差一个字符就很难认了。例如，</a:t>
            </a:r>
            <a:endParaRPr lang="en-US" altLang="zh-CN" sz="2400" dirty="0" smtClean="0"/>
          </a:p>
          <a:p>
            <a:pPr lvl="2"/>
            <a:r>
              <a:rPr lang="en-US" altLang="zh-CN" sz="1600" dirty="0" smtClean="0"/>
              <a:t>Way    </a:t>
            </a:r>
            <a:r>
              <a:rPr lang="en-US" altLang="zh-CN" sz="1600" dirty="0" err="1" smtClean="0"/>
              <a:t>Waye</a:t>
            </a:r>
            <a:r>
              <a:rPr lang="zh-CN" altLang="en-US" sz="1600" dirty="0"/>
              <a:t> </a:t>
            </a:r>
            <a:r>
              <a:rPr lang="zh-CN" altLang="en-US" sz="1600" dirty="0" smtClean="0"/>
              <a:t>    </a:t>
            </a:r>
            <a:r>
              <a:rPr lang="en-US" altLang="zh-CN" sz="1600" dirty="0" smtClean="0"/>
              <a:t> see    sea </a:t>
            </a:r>
          </a:p>
          <a:p>
            <a:pPr lvl="1"/>
            <a:endParaRPr lang="en-US" altLang="zh-CN" dirty="0" smtClean="0"/>
          </a:p>
          <a:p>
            <a:endParaRPr lang="en-US" altLang="zh-CN" sz="24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1967495"/>
          </a:xfrm>
        </p:spPr>
        <p:txBody>
          <a:bodyPr/>
          <a:lstStyle/>
          <a:p>
            <a:r>
              <a:rPr lang="zh-CN" altLang="en-US" dirty="0"/>
              <a:t>组合关系同样也是关联关系中的一种，这种关系是比聚合关系更加强的关系</a:t>
            </a:r>
            <a:r>
              <a:rPr lang="zh-CN" altLang="en-US" dirty="0" smtClean="0"/>
              <a:t>。</a:t>
            </a:r>
            <a:endParaRPr lang="en-US" altLang="zh-CN" dirty="0" smtClean="0"/>
          </a:p>
          <a:p>
            <a:pPr lvl="1"/>
            <a:r>
              <a:rPr lang="zh-CN" altLang="en-US" dirty="0" smtClean="0"/>
              <a:t>组合</a:t>
            </a:r>
            <a:r>
              <a:rPr lang="zh-CN" altLang="en-US" dirty="0"/>
              <a:t>关系是在聚合关系的基础上，表示不可分割的整体与部分之间的关系</a:t>
            </a:r>
            <a:r>
              <a:rPr lang="zh-CN" altLang="en-US" dirty="0" smtClean="0"/>
              <a:t>。</a:t>
            </a:r>
            <a:endParaRPr lang="zh-CN" altLang="en-US" dirty="0"/>
          </a:p>
        </p:txBody>
      </p:sp>
      <p:grpSp>
        <p:nvGrpSpPr>
          <p:cNvPr id="5" name="Group 1"/>
          <p:cNvGrpSpPr>
            <a:grpSpLocks noChangeAspect="1"/>
          </p:cNvGrpSpPr>
          <p:nvPr/>
        </p:nvGrpSpPr>
        <p:grpSpPr bwMode="auto">
          <a:xfrm>
            <a:off x="3575853" y="3501260"/>
            <a:ext cx="3522259" cy="1252378"/>
            <a:chOff x="3531" y="8240"/>
            <a:chExt cx="5226" cy="1932"/>
          </a:xfrm>
        </p:grpSpPr>
        <p:sp>
          <p:nvSpPr>
            <p:cNvPr id="6" name="Rectangle 26"/>
            <p:cNvSpPr>
              <a:spLocks noChangeArrowheads="1"/>
            </p:cNvSpPr>
            <p:nvPr/>
          </p:nvSpPr>
          <p:spPr bwMode="auto">
            <a:xfrm>
              <a:off x="3531" y="8240"/>
              <a:ext cx="1608" cy="48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en-US" sz="1600" dirty="0">
                  <a:cs typeface="Times New Roman" panose="02020603050405020304" pitchFamily="18" charset="0"/>
                </a:rPr>
                <a:t>人</a:t>
              </a:r>
              <a:endParaRPr kumimoji="0" lang="en-US" altLang="zh-CN" sz="1600" dirty="0">
                <a:cs typeface="Times New Roman" panose="02020603050405020304" pitchFamily="18" charset="0"/>
              </a:endParaRPr>
            </a:p>
          </p:txBody>
        </p:sp>
        <p:sp>
          <p:nvSpPr>
            <p:cNvPr id="7" name="Rectangle 25"/>
            <p:cNvSpPr>
              <a:spLocks noChangeArrowheads="1"/>
            </p:cNvSpPr>
            <p:nvPr/>
          </p:nvSpPr>
          <p:spPr bwMode="auto">
            <a:xfrm>
              <a:off x="3531" y="8723"/>
              <a:ext cx="1608" cy="48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4"/>
            <p:cNvSpPr>
              <a:spLocks noChangeArrowheads="1"/>
            </p:cNvSpPr>
            <p:nvPr/>
          </p:nvSpPr>
          <p:spPr bwMode="auto">
            <a:xfrm>
              <a:off x="3531" y="9206"/>
              <a:ext cx="1608" cy="9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3"/>
            <p:cNvSpPr>
              <a:spLocks noChangeArrowheads="1"/>
            </p:cNvSpPr>
            <p:nvPr/>
          </p:nvSpPr>
          <p:spPr bwMode="auto">
            <a:xfrm>
              <a:off x="7149" y="8240"/>
              <a:ext cx="1608" cy="48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en-US" sz="1600" dirty="0" smtClean="0">
                  <a:cs typeface="Times New Roman" panose="02020603050405020304" pitchFamily="18" charset="0"/>
                </a:rPr>
                <a:t>腿脚</a:t>
              </a:r>
              <a:endParaRPr kumimoji="0" lang="en-US" altLang="zh-CN" sz="1600" dirty="0">
                <a:cs typeface="Times New Roman" panose="02020603050405020304" pitchFamily="18" charset="0"/>
              </a:endParaRPr>
            </a:p>
          </p:txBody>
        </p:sp>
        <p:sp>
          <p:nvSpPr>
            <p:cNvPr id="10" name="Rectangle 22"/>
            <p:cNvSpPr>
              <a:spLocks noChangeArrowheads="1"/>
            </p:cNvSpPr>
            <p:nvPr/>
          </p:nvSpPr>
          <p:spPr bwMode="auto">
            <a:xfrm>
              <a:off x="7149" y="8723"/>
              <a:ext cx="1608" cy="48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21"/>
            <p:cNvSpPr>
              <a:spLocks noChangeArrowheads="1"/>
            </p:cNvSpPr>
            <p:nvPr/>
          </p:nvSpPr>
          <p:spPr bwMode="auto">
            <a:xfrm>
              <a:off x="7149" y="9206"/>
              <a:ext cx="1608" cy="80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2" name="Line 20"/>
            <p:cNvSpPr>
              <a:spLocks noChangeShapeType="1"/>
            </p:cNvSpPr>
            <p:nvPr/>
          </p:nvSpPr>
          <p:spPr bwMode="auto">
            <a:xfrm flipV="1">
              <a:off x="5588" y="8885"/>
              <a:ext cx="1561" cy="37"/>
            </a:xfrm>
            <a:prstGeom prst="line">
              <a:avLst/>
            </a:prstGeom>
            <a:noFill/>
            <a:ln w="19050">
              <a:solidFill>
                <a:srgbClr val="000000"/>
              </a:solidFill>
              <a:prstDash val="solid"/>
              <a:round/>
              <a:headEnd/>
              <a:tailEnd type="arrow"/>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Text Box 4"/>
            <p:cNvSpPr txBox="1">
              <a:spLocks noChangeArrowheads="1"/>
            </p:cNvSpPr>
            <p:nvPr/>
          </p:nvSpPr>
          <p:spPr bwMode="auto">
            <a:xfrm>
              <a:off x="6083" y="8401"/>
              <a:ext cx="1100"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+2</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grpSp>
      <p:sp>
        <p:nvSpPr>
          <p:cNvPr id="14" name="流程图: 决策 13"/>
          <p:cNvSpPr/>
          <p:nvPr/>
        </p:nvSpPr>
        <p:spPr bwMode="auto">
          <a:xfrm>
            <a:off x="4659625" y="3832119"/>
            <a:ext cx="333624" cy="198481"/>
          </a:xfrm>
          <a:prstGeom prst="flowChartDecision">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Text Box 4"/>
          <p:cNvSpPr txBox="1">
            <a:spLocks noChangeArrowheads="1"/>
          </p:cNvSpPr>
          <p:nvPr/>
        </p:nvSpPr>
        <p:spPr bwMode="auto">
          <a:xfrm>
            <a:off x="4487004" y="3588509"/>
            <a:ext cx="741386" cy="31309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rPr>
              <a:t>+1</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6" name="文本框 15"/>
          <p:cNvSpPr txBox="1"/>
          <p:nvPr/>
        </p:nvSpPr>
        <p:spPr>
          <a:xfrm>
            <a:off x="1349681" y="5404495"/>
            <a:ext cx="2492990" cy="400110"/>
          </a:xfrm>
          <a:prstGeom prst="rect">
            <a:avLst/>
          </a:prstGeom>
          <a:noFill/>
        </p:spPr>
        <p:txBody>
          <a:bodyPr wrap="none" rtlCol="0">
            <a:spAutoFit/>
          </a:bodyPr>
          <a:lstStyle/>
          <a:p>
            <a:r>
              <a:rPr lang="zh-CN" altLang="en-US" sz="2000" dirty="0" smtClean="0"/>
              <a:t>注意：有些书用的是</a:t>
            </a:r>
            <a:endParaRPr lang="zh-CN" altLang="en-US" sz="2000" dirty="0"/>
          </a:p>
        </p:txBody>
      </p:sp>
      <p:sp>
        <p:nvSpPr>
          <p:cNvPr id="17" name="流程图: 决策 16"/>
          <p:cNvSpPr/>
          <p:nvPr/>
        </p:nvSpPr>
        <p:spPr bwMode="auto">
          <a:xfrm>
            <a:off x="3842671" y="5505309"/>
            <a:ext cx="333624" cy="198481"/>
          </a:xfrm>
          <a:prstGeom prst="flowChartDecision">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Line 20"/>
          <p:cNvSpPr>
            <a:spLocks noChangeShapeType="1"/>
          </p:cNvSpPr>
          <p:nvPr/>
        </p:nvSpPr>
        <p:spPr bwMode="auto">
          <a:xfrm flipV="1">
            <a:off x="4176295" y="5580565"/>
            <a:ext cx="1052095" cy="23984"/>
          </a:xfrm>
          <a:prstGeom prst="line">
            <a:avLst/>
          </a:prstGeom>
          <a:noFill/>
          <a:ln w="19050">
            <a:solidFill>
              <a:srgbClr val="000000"/>
            </a:solidFill>
            <a:prstDash val="solid"/>
            <a:round/>
            <a:headEnd/>
            <a:tailEnd type="arrow"/>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Tree>
    <p:extLst>
      <p:ext uri="{BB962C8B-B14F-4D97-AF65-F5344CB8AC3E}">
        <p14:creationId xmlns:p14="http://schemas.microsoft.com/office/powerpoint/2010/main" val="36562986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类的依赖</a:t>
            </a:r>
            <a:endParaRPr lang="zh-CN" altLang="en-US" dirty="0"/>
          </a:p>
        </p:txBody>
      </p:sp>
      <p:sp>
        <p:nvSpPr>
          <p:cNvPr id="3" name="内容占位符 2"/>
          <p:cNvSpPr>
            <a:spLocks noGrp="1"/>
          </p:cNvSpPr>
          <p:nvPr>
            <p:ph idx="1"/>
          </p:nvPr>
        </p:nvSpPr>
        <p:spPr>
          <a:xfrm>
            <a:off x="1008416" y="1224578"/>
            <a:ext cx="8041567" cy="2250367"/>
          </a:xfrm>
        </p:spPr>
        <p:txBody>
          <a:bodyPr/>
          <a:lstStyle/>
          <a:p>
            <a:r>
              <a:rPr lang="zh-CN" altLang="en-US" dirty="0" smtClean="0"/>
              <a:t>有时需要表达两个类之间的依赖关系，即，一个或一组模型元素要用其他模型元素的进行说明。</a:t>
            </a:r>
            <a:endParaRPr lang="en-US" altLang="zh-CN" dirty="0" smtClean="0"/>
          </a:p>
          <a:p>
            <a:pPr lvl="1"/>
            <a:r>
              <a:rPr lang="zh-CN" altLang="en-US" dirty="0" smtClean="0"/>
              <a:t>依赖元素从语义上和结构上都依赖于其被依赖的元素。</a:t>
            </a:r>
            <a:endParaRPr lang="en-US" altLang="zh-CN" dirty="0" smtClean="0"/>
          </a:p>
          <a:p>
            <a:pPr lvl="1"/>
            <a:r>
              <a:rPr lang="zh-CN" altLang="en-US" dirty="0" smtClean="0"/>
              <a:t>这种关系非常像客户和供应商之间的关系</a:t>
            </a:r>
            <a:r>
              <a:rPr lang="en-US" dirty="0" smtClean="0"/>
              <a:t>---</a:t>
            </a:r>
            <a:r>
              <a:rPr lang="zh-CN" altLang="en-US" dirty="0" smtClean="0"/>
              <a:t>客户依赖于供货商。</a:t>
            </a:r>
            <a:endParaRPr lang="en-US" altLang="zh-CN" dirty="0" smtClean="0"/>
          </a:p>
          <a:p>
            <a:pPr>
              <a:buNone/>
            </a:pPr>
            <a:endParaRPr kumimoji="0" lang="zh-CN" altLang="en-US" sz="900" kern="1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8"/>
          <p:cNvSpPr>
            <a:spLocks noChangeArrowheads="1"/>
          </p:cNvSpPr>
          <p:nvPr/>
        </p:nvSpPr>
        <p:spPr bwMode="auto">
          <a:xfrm>
            <a:off x="1053159" y="34369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3" name="Group 1"/>
          <p:cNvGrpSpPr>
            <a:grpSpLocks noChangeAspect="1"/>
          </p:cNvGrpSpPr>
          <p:nvPr/>
        </p:nvGrpSpPr>
        <p:grpSpPr bwMode="auto">
          <a:xfrm>
            <a:off x="3536383" y="4145944"/>
            <a:ext cx="3387686" cy="1252378"/>
            <a:chOff x="3531" y="8240"/>
            <a:chExt cx="5226" cy="1932"/>
          </a:xfrm>
        </p:grpSpPr>
        <p:sp>
          <p:nvSpPr>
            <p:cNvPr id="34" name="Rectangle 26"/>
            <p:cNvSpPr>
              <a:spLocks noChangeArrowheads="1"/>
            </p:cNvSpPr>
            <p:nvPr/>
          </p:nvSpPr>
          <p:spPr bwMode="auto">
            <a:xfrm>
              <a:off x="3531" y="8240"/>
              <a:ext cx="1608" cy="48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en-US" sz="1600" dirty="0" smtClean="0">
                  <a:cs typeface="Times New Roman" panose="02020603050405020304" pitchFamily="18" charset="0"/>
                </a:rPr>
                <a:t>客户</a:t>
              </a:r>
              <a:endParaRPr kumimoji="0" lang="en-US" altLang="zh-CN" sz="1600" dirty="0">
                <a:cs typeface="Times New Roman" panose="02020603050405020304" pitchFamily="18" charset="0"/>
              </a:endParaRPr>
            </a:p>
          </p:txBody>
        </p:sp>
        <p:sp>
          <p:nvSpPr>
            <p:cNvPr id="35" name="Rectangle 25"/>
            <p:cNvSpPr>
              <a:spLocks noChangeArrowheads="1"/>
            </p:cNvSpPr>
            <p:nvPr/>
          </p:nvSpPr>
          <p:spPr bwMode="auto">
            <a:xfrm>
              <a:off x="3531" y="8723"/>
              <a:ext cx="1608" cy="48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24"/>
            <p:cNvSpPr>
              <a:spLocks noChangeArrowheads="1"/>
            </p:cNvSpPr>
            <p:nvPr/>
          </p:nvSpPr>
          <p:spPr bwMode="auto">
            <a:xfrm>
              <a:off x="3531" y="9206"/>
              <a:ext cx="1608" cy="96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7" name="Rectangle 23"/>
            <p:cNvSpPr>
              <a:spLocks noChangeArrowheads="1"/>
            </p:cNvSpPr>
            <p:nvPr/>
          </p:nvSpPr>
          <p:spPr bwMode="auto">
            <a:xfrm>
              <a:off x="7149" y="8240"/>
              <a:ext cx="1608" cy="48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en-US" sz="1600" dirty="0" smtClean="0">
                  <a:cs typeface="Times New Roman" panose="02020603050405020304" pitchFamily="18" charset="0"/>
                </a:rPr>
                <a:t>供货商</a:t>
              </a:r>
              <a:endParaRPr kumimoji="0" lang="en-US" altLang="zh-CN" sz="1600" dirty="0">
                <a:cs typeface="Times New Roman" panose="02020603050405020304" pitchFamily="18" charset="0"/>
              </a:endParaRPr>
            </a:p>
          </p:txBody>
        </p:sp>
        <p:sp>
          <p:nvSpPr>
            <p:cNvPr id="38" name="Rectangle 22"/>
            <p:cNvSpPr>
              <a:spLocks noChangeArrowheads="1"/>
            </p:cNvSpPr>
            <p:nvPr/>
          </p:nvSpPr>
          <p:spPr bwMode="auto">
            <a:xfrm>
              <a:off x="7149" y="8723"/>
              <a:ext cx="1608" cy="48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Name</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9" name="Rectangle 21"/>
            <p:cNvSpPr>
              <a:spLocks noChangeArrowheads="1"/>
            </p:cNvSpPr>
            <p:nvPr/>
          </p:nvSpPr>
          <p:spPr bwMode="auto">
            <a:xfrm>
              <a:off x="7149" y="9206"/>
              <a:ext cx="1608" cy="80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40" name="Line 20"/>
            <p:cNvSpPr>
              <a:spLocks noChangeShapeType="1"/>
            </p:cNvSpPr>
            <p:nvPr/>
          </p:nvSpPr>
          <p:spPr bwMode="auto">
            <a:xfrm>
              <a:off x="5139" y="8884"/>
              <a:ext cx="2010" cy="1"/>
            </a:xfrm>
            <a:prstGeom prst="line">
              <a:avLst/>
            </a:prstGeom>
            <a:noFill/>
            <a:ln w="19050">
              <a:solidFill>
                <a:srgbClr val="000000"/>
              </a:solidFill>
              <a:prstDash val="lgDash"/>
              <a:round/>
              <a:headEnd/>
              <a:tailEnd type="arrow"/>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Text Box 4"/>
            <p:cNvSpPr txBox="1">
              <a:spLocks noChangeArrowheads="1"/>
            </p:cNvSpPr>
            <p:nvPr/>
          </p:nvSpPr>
          <p:spPr bwMode="auto">
            <a:xfrm>
              <a:off x="5742" y="8481"/>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grpSp>
      <p:sp>
        <p:nvSpPr>
          <p:cNvPr id="51" name="文本框 50"/>
          <p:cNvSpPr txBox="1"/>
          <p:nvPr/>
        </p:nvSpPr>
        <p:spPr>
          <a:xfrm>
            <a:off x="4858769" y="4276708"/>
            <a:ext cx="827492" cy="338554"/>
          </a:xfrm>
          <a:prstGeom prst="rect">
            <a:avLst/>
          </a:prstGeom>
          <a:noFill/>
        </p:spPr>
        <p:txBody>
          <a:bodyPr wrap="square" rtlCol="0">
            <a:spAutoFit/>
          </a:bodyPr>
          <a:lstStyle/>
          <a:p>
            <a:r>
              <a:rPr lang="zh-CN" altLang="en-US" sz="1600" dirty="0" smtClean="0"/>
              <a:t>采购</a:t>
            </a:r>
            <a:endParaRPr lang="zh-CN" altLang="en-US" sz="1600" dirty="0"/>
          </a:p>
        </p:txBody>
      </p:sp>
    </p:spTree>
    <p:extLst>
      <p:ext uri="{BB962C8B-B14F-4D97-AF65-F5344CB8AC3E}">
        <p14:creationId xmlns:p14="http://schemas.microsoft.com/office/powerpoint/2010/main" val="4026059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9.5 </a:t>
            </a:r>
            <a:r>
              <a:rPr lang="zh-CN" altLang="en-US" dirty="0" smtClean="0"/>
              <a:t>活动的建模</a:t>
            </a:r>
            <a:endParaRPr lang="zh-CN" altLang="en-US" dirty="0"/>
          </a:p>
        </p:txBody>
      </p:sp>
      <p:sp>
        <p:nvSpPr>
          <p:cNvPr id="3" name="内容占位符 2"/>
          <p:cNvSpPr>
            <a:spLocks noGrp="1"/>
          </p:cNvSpPr>
          <p:nvPr>
            <p:ph idx="1"/>
          </p:nvPr>
        </p:nvSpPr>
        <p:spPr/>
        <p:txBody>
          <a:bodyPr/>
          <a:lstStyle/>
          <a:p>
            <a:r>
              <a:rPr lang="zh-CN" altLang="en-US" dirty="0" smtClean="0"/>
              <a:t>建立系统的活动和交互模型，可以分析和清晰地表达的系统个部分的行为动作</a:t>
            </a:r>
            <a:r>
              <a:rPr lang="en-US" dirty="0" smtClean="0"/>
              <a:t>----</a:t>
            </a:r>
            <a:r>
              <a:rPr lang="zh-CN" altLang="en-US" dirty="0" smtClean="0"/>
              <a:t>活动顺序和条件。</a:t>
            </a:r>
            <a:endParaRPr lang="en-US" altLang="zh-CN" dirty="0" smtClean="0"/>
          </a:p>
          <a:p>
            <a:r>
              <a:rPr lang="zh-CN" altLang="en-US" dirty="0" smtClean="0"/>
              <a:t>常称为控制流</a:t>
            </a:r>
            <a:r>
              <a:rPr lang="en-US" dirty="0" smtClean="0"/>
              <a:t>(control flow)</a:t>
            </a:r>
            <a:r>
              <a:rPr lang="zh-CN" altLang="en-US" dirty="0" smtClean="0"/>
              <a:t>或对象流</a:t>
            </a:r>
            <a:r>
              <a:rPr lang="en-US" dirty="0" smtClean="0"/>
              <a:t>(object flow)</a:t>
            </a:r>
            <a:r>
              <a:rPr lang="zh-CN" altLang="en-US" dirty="0" smtClean="0"/>
              <a:t>建模。</a:t>
            </a:r>
            <a:endParaRPr lang="en-US" dirty="0" smtClean="0"/>
          </a:p>
          <a:p>
            <a:endParaRPr lang="en-US" dirty="0" smtClean="0"/>
          </a:p>
          <a:p>
            <a:r>
              <a:rPr lang="en-US" dirty="0" smtClean="0"/>
              <a:t>9.5.1</a:t>
            </a:r>
            <a:r>
              <a:rPr lang="zh-CN" altLang="en-US" dirty="0" smtClean="0"/>
              <a:t>活动的表达</a:t>
            </a:r>
          </a:p>
          <a:p>
            <a:r>
              <a:rPr lang="en-US" dirty="0" smtClean="0"/>
              <a:t>9.5.2 </a:t>
            </a:r>
            <a:r>
              <a:rPr lang="zh-CN" altLang="en-US" dirty="0" smtClean="0"/>
              <a:t>泳道与活动的结合</a:t>
            </a:r>
            <a:endParaRPr lang="zh-CN" altLang="en-US" dirty="0"/>
          </a:p>
        </p:txBody>
      </p:sp>
    </p:spTree>
    <p:extLst>
      <p:ext uri="{BB962C8B-B14F-4D97-AF65-F5344CB8AC3E}">
        <p14:creationId xmlns:p14="http://schemas.microsoft.com/office/powerpoint/2010/main" val="20475150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9.5.1</a:t>
            </a:r>
            <a:r>
              <a:rPr lang="zh-CN" altLang="en-US" dirty="0" smtClean="0"/>
              <a:t>活动的表达</a:t>
            </a:r>
            <a:endParaRPr lang="zh-CN" altLang="en-US" dirty="0"/>
          </a:p>
        </p:txBody>
      </p:sp>
      <p:sp>
        <p:nvSpPr>
          <p:cNvPr id="3" name="内容占位符 2"/>
          <p:cNvSpPr>
            <a:spLocks noGrp="1"/>
          </p:cNvSpPr>
          <p:nvPr>
            <p:ph idx="1"/>
          </p:nvPr>
        </p:nvSpPr>
        <p:spPr>
          <a:xfrm>
            <a:off x="990600" y="1295400"/>
            <a:ext cx="8001000" cy="1206500"/>
          </a:xfrm>
        </p:spPr>
        <p:txBody>
          <a:bodyPr/>
          <a:lstStyle/>
          <a:p>
            <a:r>
              <a:rPr lang="zh-CN" altLang="en-US" dirty="0" smtClean="0"/>
              <a:t>进一步地，将加工活动区分为动作</a:t>
            </a:r>
            <a:r>
              <a:rPr lang="en-US" dirty="0" smtClean="0"/>
              <a:t>(Action)</a:t>
            </a:r>
            <a:r>
              <a:rPr lang="zh-CN" altLang="en-US" dirty="0" smtClean="0"/>
              <a:t>结点和对象</a:t>
            </a:r>
            <a:r>
              <a:rPr lang="en-US" dirty="0" smtClean="0"/>
              <a:t>(Object) </a:t>
            </a:r>
            <a:r>
              <a:rPr lang="zh-CN" altLang="en-US" dirty="0" smtClean="0"/>
              <a:t>结点，以及，采用一些特定的符号表达数据流的控制，即抽象出如图</a:t>
            </a:r>
            <a:r>
              <a:rPr lang="en-US" dirty="0" smtClean="0"/>
              <a:t>9-16</a:t>
            </a:r>
            <a:r>
              <a:rPr lang="zh-CN" altLang="en-US" dirty="0" smtClean="0"/>
              <a:t>的符号。</a:t>
            </a:r>
            <a:endParaRPr lang="zh-CN" altLang="en-US" dirty="0"/>
          </a:p>
        </p:txBody>
      </p:sp>
      <p:pic>
        <p:nvPicPr>
          <p:cNvPr id="68610" name="Picture 2"/>
          <p:cNvPicPr>
            <a:picLocks noChangeAspect="1" noChangeArrowheads="1"/>
          </p:cNvPicPr>
          <p:nvPr/>
        </p:nvPicPr>
        <p:blipFill>
          <a:blip r:embed="rId2"/>
          <a:srcRect/>
          <a:stretch>
            <a:fillRect/>
          </a:stretch>
        </p:blipFill>
        <p:spPr bwMode="auto">
          <a:xfrm>
            <a:off x="625475" y="2770188"/>
            <a:ext cx="8320834" cy="2843212"/>
          </a:xfrm>
          <a:prstGeom prst="rect">
            <a:avLst/>
          </a:prstGeom>
          <a:noFill/>
          <a:ln w="9525">
            <a:noFill/>
            <a:miter lim="800000"/>
            <a:headEnd/>
            <a:tailEnd/>
          </a:ln>
          <a:effectLst/>
        </p:spPr>
      </p:pic>
    </p:spTree>
    <p:extLst>
      <p:ext uri="{BB962C8B-B14F-4D97-AF65-F5344CB8AC3E}">
        <p14:creationId xmlns:p14="http://schemas.microsoft.com/office/powerpoint/2010/main" val="37426933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一个处理订单过程的活动图</a:t>
            </a:r>
            <a:endParaRPr lang="zh-CN" altLang="en-US" dirty="0"/>
          </a:p>
        </p:txBody>
      </p:sp>
      <p:pic>
        <p:nvPicPr>
          <p:cNvPr id="69635" name="Picture 3"/>
          <p:cNvPicPr>
            <a:picLocks noChangeAspect="1" noChangeArrowheads="1"/>
          </p:cNvPicPr>
          <p:nvPr/>
        </p:nvPicPr>
        <p:blipFill>
          <a:blip r:embed="rId2"/>
          <a:srcRect/>
          <a:stretch>
            <a:fillRect/>
          </a:stretch>
        </p:blipFill>
        <p:spPr bwMode="auto">
          <a:xfrm>
            <a:off x="758824" y="1414463"/>
            <a:ext cx="8385175" cy="4337696"/>
          </a:xfrm>
          <a:prstGeom prst="rect">
            <a:avLst/>
          </a:prstGeom>
          <a:noFill/>
          <a:ln w="9525">
            <a:noFill/>
            <a:miter lim="800000"/>
            <a:headEnd/>
            <a:tailEnd/>
          </a:ln>
          <a:effectLst/>
        </p:spPr>
      </p:pic>
      <p:sp>
        <p:nvSpPr>
          <p:cNvPr id="4" name="TextBox 3"/>
          <p:cNvSpPr txBox="1"/>
          <p:nvPr/>
        </p:nvSpPr>
        <p:spPr>
          <a:xfrm>
            <a:off x="5050974" y="5660571"/>
            <a:ext cx="3877985" cy="461665"/>
          </a:xfrm>
          <a:prstGeom prst="rect">
            <a:avLst/>
          </a:prstGeom>
          <a:noFill/>
        </p:spPr>
        <p:txBody>
          <a:bodyPr wrap="none" rtlCol="0">
            <a:spAutoFit/>
          </a:bodyPr>
          <a:lstStyle/>
          <a:p>
            <a:r>
              <a:rPr lang="zh-CN" altLang="en-US" dirty="0" smtClean="0"/>
              <a:t>注意：与程序流程图的差别</a:t>
            </a:r>
            <a:endParaRPr lang="zh-CN" altLang="en-US" dirty="0"/>
          </a:p>
        </p:txBody>
      </p:sp>
    </p:spTree>
    <p:extLst>
      <p:ext uri="{BB962C8B-B14F-4D97-AF65-F5344CB8AC3E}">
        <p14:creationId xmlns:p14="http://schemas.microsoft.com/office/powerpoint/2010/main" val="16419338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9.5.2 </a:t>
            </a:r>
            <a:r>
              <a:rPr lang="zh-CN" altLang="en-US" dirty="0" smtClean="0"/>
              <a:t>泳道与活动的结合</a:t>
            </a:r>
            <a:endParaRPr lang="zh-CN" altLang="en-US" dirty="0"/>
          </a:p>
        </p:txBody>
      </p:sp>
      <p:pic>
        <p:nvPicPr>
          <p:cNvPr id="70658" name="Picture 2"/>
          <p:cNvPicPr>
            <a:picLocks noChangeAspect="1" noChangeArrowheads="1"/>
          </p:cNvPicPr>
          <p:nvPr/>
        </p:nvPicPr>
        <p:blipFill>
          <a:blip r:embed="rId2"/>
          <a:srcRect/>
          <a:stretch>
            <a:fillRect/>
          </a:stretch>
        </p:blipFill>
        <p:spPr bwMode="auto">
          <a:xfrm>
            <a:off x="596900" y="1076325"/>
            <a:ext cx="8229600" cy="4355143"/>
          </a:xfrm>
          <a:prstGeom prst="rect">
            <a:avLst/>
          </a:prstGeom>
          <a:noFill/>
          <a:ln w="9525">
            <a:noFill/>
            <a:miter lim="800000"/>
            <a:headEnd/>
            <a:tailEnd/>
          </a:ln>
          <a:effectLst/>
        </p:spPr>
      </p:pic>
      <p:sp>
        <p:nvSpPr>
          <p:cNvPr id="5" name="TextBox 4"/>
          <p:cNvSpPr txBox="1"/>
          <p:nvPr/>
        </p:nvSpPr>
        <p:spPr>
          <a:xfrm>
            <a:off x="1079501" y="5511800"/>
            <a:ext cx="8064499" cy="707886"/>
          </a:xfrm>
          <a:prstGeom prst="rect">
            <a:avLst/>
          </a:prstGeom>
          <a:noFill/>
        </p:spPr>
        <p:txBody>
          <a:bodyPr wrap="square" rtlCol="0">
            <a:spAutoFit/>
          </a:bodyPr>
          <a:lstStyle/>
          <a:p>
            <a:r>
              <a:rPr lang="en-US" sz="2000" dirty="0" smtClean="0"/>
              <a:t>a)</a:t>
            </a:r>
            <a:r>
              <a:rPr lang="zh-CN" altLang="en-US" sz="2000" dirty="0" smtClean="0"/>
              <a:t>表示了只有一个的情况，</a:t>
            </a:r>
            <a:r>
              <a:rPr lang="en-US" sz="2000" dirty="0" smtClean="0"/>
              <a:t>b)</a:t>
            </a:r>
            <a:r>
              <a:rPr lang="zh-CN" altLang="en-US" sz="2000" dirty="0" smtClean="0"/>
              <a:t>是多个泳道的表达，</a:t>
            </a:r>
            <a:endParaRPr lang="en-US" altLang="zh-CN" sz="2000" dirty="0" smtClean="0"/>
          </a:p>
          <a:p>
            <a:r>
              <a:rPr lang="en-US" sz="2000" dirty="0" smtClean="0"/>
              <a:t>c)</a:t>
            </a:r>
            <a:r>
              <a:rPr lang="zh-CN" altLang="en-US" sz="2000" dirty="0" smtClean="0"/>
              <a:t>将泳道分为两个维度，每个维度又进一步分为两个泳道。</a:t>
            </a:r>
            <a:endParaRPr lang="zh-CN" altLang="en-US" sz="2000" dirty="0"/>
          </a:p>
        </p:txBody>
      </p:sp>
    </p:spTree>
    <p:extLst>
      <p:ext uri="{BB962C8B-B14F-4D97-AF65-F5344CB8AC3E}">
        <p14:creationId xmlns:p14="http://schemas.microsoft.com/office/powerpoint/2010/main" val="38383098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分区的泳道图</a:t>
            </a:r>
            <a:endParaRPr lang="zh-CN" altLang="en-US" dirty="0"/>
          </a:p>
        </p:txBody>
      </p:sp>
      <p:pic>
        <p:nvPicPr>
          <p:cNvPr id="71682" name="Picture 2"/>
          <p:cNvPicPr>
            <a:picLocks noChangeAspect="1" noChangeArrowheads="1"/>
          </p:cNvPicPr>
          <p:nvPr/>
        </p:nvPicPr>
        <p:blipFill>
          <a:blip r:embed="rId2"/>
          <a:srcRect/>
          <a:stretch>
            <a:fillRect/>
          </a:stretch>
        </p:blipFill>
        <p:spPr bwMode="auto">
          <a:xfrm>
            <a:off x="361962" y="1400358"/>
            <a:ext cx="8662987" cy="4713147"/>
          </a:xfrm>
          <a:prstGeom prst="rect">
            <a:avLst/>
          </a:prstGeom>
          <a:noFill/>
          <a:ln w="9525">
            <a:noFill/>
            <a:miter lim="800000"/>
            <a:headEnd/>
            <a:tailEnd/>
          </a:ln>
          <a:effectLst/>
        </p:spPr>
      </p:pic>
    </p:spTree>
    <p:extLst>
      <p:ext uri="{BB962C8B-B14F-4D97-AF65-F5344CB8AC3E}">
        <p14:creationId xmlns:p14="http://schemas.microsoft.com/office/powerpoint/2010/main" val="7859974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多维度分区的泳道图</a:t>
            </a:r>
            <a:endParaRPr lang="zh-CN" altLang="en-US" dirty="0"/>
          </a:p>
        </p:txBody>
      </p:sp>
      <p:pic>
        <p:nvPicPr>
          <p:cNvPr id="72706" name="Picture 2"/>
          <p:cNvPicPr>
            <a:picLocks noChangeAspect="1" noChangeArrowheads="1"/>
          </p:cNvPicPr>
          <p:nvPr/>
        </p:nvPicPr>
        <p:blipFill>
          <a:blip r:embed="rId2"/>
          <a:srcRect/>
          <a:stretch>
            <a:fillRect/>
          </a:stretch>
        </p:blipFill>
        <p:spPr bwMode="auto">
          <a:xfrm>
            <a:off x="341313" y="838200"/>
            <a:ext cx="8974442" cy="5410199"/>
          </a:xfrm>
          <a:prstGeom prst="rect">
            <a:avLst/>
          </a:prstGeom>
          <a:noFill/>
          <a:ln w="9525">
            <a:noFill/>
            <a:miter lim="800000"/>
            <a:headEnd/>
            <a:tailEnd/>
          </a:ln>
          <a:effectLst/>
        </p:spPr>
      </p:pic>
    </p:spTree>
    <p:extLst>
      <p:ext uri="{BB962C8B-B14F-4D97-AF65-F5344CB8AC3E}">
        <p14:creationId xmlns:p14="http://schemas.microsoft.com/office/powerpoint/2010/main" val="39297067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本次</a:t>
            </a:r>
            <a:r>
              <a:rPr lang="en-US" altLang="zh-CN" dirty="0" smtClean="0"/>
              <a:t>(</a:t>
            </a:r>
            <a:r>
              <a:rPr lang="zh-CN" altLang="en-US" dirty="0" smtClean="0"/>
              <a:t>两节</a:t>
            </a:r>
            <a:r>
              <a:rPr lang="en-US" altLang="zh-CN" dirty="0" smtClean="0"/>
              <a:t>)</a:t>
            </a:r>
            <a:r>
              <a:rPr lang="zh-CN" altLang="en-US" dirty="0" smtClean="0"/>
              <a:t>课小结</a:t>
            </a:r>
            <a:endParaRPr lang="zh-CN" altLang="en-US" dirty="0"/>
          </a:p>
        </p:txBody>
      </p:sp>
      <p:sp>
        <p:nvSpPr>
          <p:cNvPr id="3" name="内容占位符 2"/>
          <p:cNvSpPr>
            <a:spLocks noGrp="1"/>
          </p:cNvSpPr>
          <p:nvPr>
            <p:ph idx="1"/>
          </p:nvPr>
        </p:nvSpPr>
        <p:spPr>
          <a:xfrm>
            <a:off x="1028700" y="1223037"/>
            <a:ext cx="8001000" cy="4902200"/>
          </a:xfrm>
        </p:spPr>
        <p:txBody>
          <a:bodyPr/>
          <a:lstStyle/>
          <a:p>
            <a:r>
              <a:rPr lang="zh-CN" altLang="en-US" sz="2400" dirty="0" smtClean="0"/>
              <a:t>用图示化符号表达系统，更直观，容易理解</a:t>
            </a:r>
            <a:endParaRPr lang="en-US" altLang="zh-CN" sz="2400" dirty="0" smtClean="0"/>
          </a:p>
          <a:p>
            <a:r>
              <a:rPr lang="zh-CN" altLang="en-US" sz="2400" dirty="0" smtClean="0"/>
              <a:t>分析客户的自然语言描述需求，将其尽可能地转换为</a:t>
            </a:r>
            <a:r>
              <a:rPr lang="zh-CN" altLang="en-US" sz="2400" dirty="0"/>
              <a:t>图示化语言</a:t>
            </a:r>
            <a:endParaRPr lang="en-US" altLang="zh-CN" sz="2400" dirty="0"/>
          </a:p>
          <a:p>
            <a:pPr lvl="1"/>
            <a:r>
              <a:rPr lang="zh-CN" altLang="en-US" sz="2000" dirty="0" smtClean="0"/>
              <a:t>定义</a:t>
            </a:r>
            <a:r>
              <a:rPr lang="zh-CN" altLang="en-US" sz="2000" dirty="0"/>
              <a:t>图示</a:t>
            </a:r>
            <a:r>
              <a:rPr lang="zh-CN" altLang="en-US" sz="2000" dirty="0" smtClean="0"/>
              <a:t>化符号之间的语义关系分析实体之间的关系，实体所具有的属性</a:t>
            </a:r>
            <a:endParaRPr lang="en-US" altLang="zh-CN" sz="2000" dirty="0" smtClean="0"/>
          </a:p>
          <a:p>
            <a:r>
              <a:rPr lang="zh-CN" altLang="en-US" sz="2400" dirty="0" smtClean="0"/>
              <a:t>从一个业务</a:t>
            </a:r>
            <a:r>
              <a:rPr lang="en-US" altLang="zh-CN" sz="2400" dirty="0" smtClean="0"/>
              <a:t>(</a:t>
            </a:r>
            <a:r>
              <a:rPr lang="zh-CN" altLang="en-US" sz="2400" dirty="0" smtClean="0"/>
              <a:t>的数据</a:t>
            </a:r>
            <a:r>
              <a:rPr lang="en-US" altLang="zh-CN" sz="2400" dirty="0" smtClean="0"/>
              <a:t>)</a:t>
            </a:r>
            <a:r>
              <a:rPr lang="zh-CN" altLang="en-US" sz="2400" dirty="0" smtClean="0"/>
              <a:t>流动过程，分析系统所具备的功能</a:t>
            </a:r>
            <a:r>
              <a:rPr lang="en-US" altLang="zh-CN" sz="2400" dirty="0" smtClean="0"/>
              <a:t>—</a:t>
            </a:r>
            <a:r>
              <a:rPr lang="zh-CN" altLang="en-US" sz="2400" dirty="0" smtClean="0"/>
              <a:t>数据流分析方法：</a:t>
            </a:r>
            <a:endParaRPr lang="en-US" altLang="zh-CN" sz="2400" dirty="0" smtClean="0"/>
          </a:p>
          <a:p>
            <a:pPr lvl="1"/>
            <a:r>
              <a:rPr lang="en-US" altLang="zh-CN" sz="2000" dirty="0" smtClean="0"/>
              <a:t>1</a:t>
            </a:r>
            <a:r>
              <a:rPr lang="zh-CN" altLang="en-US" sz="2000" dirty="0" smtClean="0"/>
              <a:t>）画周境；</a:t>
            </a:r>
            <a:r>
              <a:rPr lang="en-US" altLang="zh-CN" sz="2000" dirty="0" smtClean="0"/>
              <a:t>2</a:t>
            </a:r>
            <a:r>
              <a:rPr lang="zh-CN" altLang="en-US" sz="2000" dirty="0" smtClean="0"/>
              <a:t>）细化数据流；</a:t>
            </a:r>
            <a:r>
              <a:rPr lang="en-US" altLang="zh-CN" sz="2000" dirty="0" smtClean="0"/>
              <a:t>3</a:t>
            </a:r>
            <a:r>
              <a:rPr lang="zh-CN" altLang="en-US" sz="2000" dirty="0" smtClean="0"/>
              <a:t>）将数据流图归纳为功能结构图</a:t>
            </a:r>
            <a:endParaRPr lang="en-US" altLang="zh-CN" sz="2000" dirty="0" smtClean="0"/>
          </a:p>
          <a:p>
            <a:pPr lvl="1"/>
            <a:r>
              <a:rPr lang="en-US" altLang="zh-CN" sz="2000" dirty="0" smtClean="0"/>
              <a:t>4</a:t>
            </a:r>
            <a:r>
              <a:rPr lang="zh-CN" altLang="en-US" sz="2000" dirty="0" smtClean="0"/>
              <a:t>）分析角色和功能的关系，角色的权限</a:t>
            </a:r>
            <a:r>
              <a:rPr lang="en-US" altLang="zh-CN" sz="2000" dirty="0" smtClean="0">
                <a:sym typeface="Wingdings" panose="05000000000000000000" pitchFamily="2" charset="2"/>
              </a:rPr>
              <a:t></a:t>
            </a:r>
            <a:r>
              <a:rPr lang="zh-CN" altLang="en-US" sz="2000" dirty="0" smtClean="0">
                <a:sym typeface="Wingdings" panose="05000000000000000000" pitchFamily="2" charset="2"/>
              </a:rPr>
              <a:t>保密安全</a:t>
            </a:r>
            <a:endParaRPr lang="en-US" altLang="zh-CN" sz="2000" dirty="0" smtClean="0">
              <a:sym typeface="Wingdings" panose="05000000000000000000" pitchFamily="2" charset="2"/>
            </a:endParaRPr>
          </a:p>
          <a:p>
            <a:pPr lvl="1"/>
            <a:r>
              <a:rPr lang="en-US" altLang="zh-CN" sz="2000" dirty="0" smtClean="0">
                <a:sym typeface="Wingdings" panose="05000000000000000000" pitchFamily="2" charset="2"/>
              </a:rPr>
              <a:t>5</a:t>
            </a:r>
            <a:r>
              <a:rPr lang="zh-CN" altLang="en-US" sz="2000" dirty="0" smtClean="0">
                <a:sym typeface="Wingdings" panose="05000000000000000000" pitchFamily="2" charset="2"/>
              </a:rPr>
              <a:t>）分析一个完整业务处理的处理时间</a:t>
            </a:r>
            <a:r>
              <a:rPr lang="en-US" altLang="zh-CN" sz="2000" dirty="0" smtClean="0">
                <a:sym typeface="Wingdings" panose="05000000000000000000" pitchFamily="2" charset="2"/>
              </a:rPr>
              <a:t></a:t>
            </a:r>
            <a:r>
              <a:rPr lang="zh-CN" altLang="en-US" sz="2000" dirty="0" smtClean="0">
                <a:sym typeface="Wingdings" panose="05000000000000000000" pitchFamily="2" charset="2"/>
              </a:rPr>
              <a:t>性能</a:t>
            </a:r>
            <a:endParaRPr lang="en-US" altLang="zh-CN" sz="2000" dirty="0" smtClean="0">
              <a:sym typeface="Wingdings" panose="05000000000000000000" pitchFamily="2" charset="2"/>
            </a:endParaRPr>
          </a:p>
          <a:p>
            <a:r>
              <a:rPr lang="zh-CN" altLang="en-US" sz="2400" dirty="0" smtClean="0">
                <a:sym typeface="Wingdings" panose="05000000000000000000" pitchFamily="2" charset="2"/>
              </a:rPr>
              <a:t>用户角色的表达</a:t>
            </a:r>
            <a:endParaRPr lang="en-US" altLang="zh-CN" sz="2400" dirty="0" smtClean="0">
              <a:sym typeface="Wingdings" panose="05000000000000000000" pitchFamily="2" charset="2"/>
            </a:endParaRPr>
          </a:p>
          <a:p>
            <a:r>
              <a:rPr lang="zh-CN" altLang="en-US" sz="2400" dirty="0" smtClean="0">
                <a:sym typeface="Wingdings" panose="05000000000000000000" pitchFamily="2" charset="2"/>
              </a:rPr>
              <a:t>静态图</a:t>
            </a:r>
            <a:r>
              <a:rPr lang="en-US" altLang="zh-CN" sz="2400" dirty="0" smtClean="0">
                <a:sym typeface="Wingdings" panose="05000000000000000000" pitchFamily="2" charset="2"/>
              </a:rPr>
              <a:t>:</a:t>
            </a:r>
            <a:r>
              <a:rPr lang="zh-CN" altLang="en-US" sz="2400" dirty="0" smtClean="0">
                <a:sym typeface="Wingdings" panose="05000000000000000000" pitchFamily="2" charset="2"/>
              </a:rPr>
              <a:t>系统部署、系统组成</a:t>
            </a:r>
            <a:endParaRPr lang="en-US" altLang="zh-CN" sz="2400" dirty="0" smtClean="0">
              <a:sym typeface="Wingdings" panose="05000000000000000000" pitchFamily="2" charset="2"/>
            </a:endParaRPr>
          </a:p>
          <a:p>
            <a:r>
              <a:rPr lang="zh-CN" altLang="en-US" sz="2400" dirty="0" smtClean="0">
                <a:sym typeface="Wingdings" panose="05000000000000000000" pitchFamily="2" charset="2"/>
              </a:rPr>
              <a:t>活动图：角色与业务流程</a:t>
            </a:r>
            <a:endParaRPr lang="zh-CN" altLang="en-US" sz="2400" dirty="0"/>
          </a:p>
        </p:txBody>
      </p:sp>
    </p:spTree>
    <p:extLst>
      <p:ext uri="{BB962C8B-B14F-4D97-AF65-F5344CB8AC3E}">
        <p14:creationId xmlns:p14="http://schemas.microsoft.com/office/powerpoint/2010/main" val="20389101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9.6 </a:t>
            </a:r>
            <a:r>
              <a:rPr lang="zh-CN" altLang="en-US" dirty="0" smtClean="0"/>
              <a:t>交互的图示化模型</a:t>
            </a:r>
            <a:endParaRPr lang="zh-CN" altLang="en-US" dirty="0"/>
          </a:p>
        </p:txBody>
      </p:sp>
      <p:sp>
        <p:nvSpPr>
          <p:cNvPr id="3" name="内容占位符 2"/>
          <p:cNvSpPr>
            <a:spLocks noGrp="1"/>
          </p:cNvSpPr>
          <p:nvPr>
            <p:ph idx="1"/>
          </p:nvPr>
        </p:nvSpPr>
        <p:spPr/>
        <p:txBody>
          <a:bodyPr/>
          <a:lstStyle/>
          <a:p>
            <a:r>
              <a:rPr lang="en-US" dirty="0" smtClean="0"/>
              <a:t>9.6.1</a:t>
            </a:r>
            <a:r>
              <a:rPr lang="zh-CN" altLang="en-US" dirty="0" smtClean="0"/>
              <a:t>消息顺序图</a:t>
            </a:r>
          </a:p>
          <a:p>
            <a:r>
              <a:rPr lang="en-US" dirty="0" smtClean="0"/>
              <a:t>9.6.2</a:t>
            </a:r>
            <a:r>
              <a:rPr lang="zh-CN" altLang="en-US" dirty="0" smtClean="0"/>
              <a:t>通信图</a:t>
            </a:r>
          </a:p>
          <a:p>
            <a:r>
              <a:rPr lang="en-US" dirty="0" smtClean="0"/>
              <a:t>9.6.3</a:t>
            </a:r>
            <a:r>
              <a:rPr lang="zh-CN" altLang="en-US" dirty="0" smtClean="0"/>
              <a:t>交互概要图</a:t>
            </a:r>
          </a:p>
          <a:p>
            <a:r>
              <a:rPr lang="en-US" dirty="0" smtClean="0"/>
              <a:t>9.6.4</a:t>
            </a:r>
            <a:r>
              <a:rPr lang="zh-CN" altLang="en-US" dirty="0" smtClean="0"/>
              <a:t>时序图</a:t>
            </a:r>
          </a:p>
          <a:p>
            <a:endParaRPr lang="zh-CN" altLang="en-US" dirty="0"/>
          </a:p>
        </p:txBody>
      </p:sp>
    </p:spTree>
    <p:extLst>
      <p:ext uri="{BB962C8B-B14F-4D97-AF65-F5344CB8AC3E}">
        <p14:creationId xmlns:p14="http://schemas.microsoft.com/office/powerpoint/2010/main" val="1144614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9.1.2 </a:t>
            </a:r>
            <a:r>
              <a:rPr lang="zh-CN" altLang="en-US" dirty="0" smtClean="0"/>
              <a:t>自然语言和文字的构造原则</a:t>
            </a:r>
            <a:endParaRPr lang="zh-CN" altLang="en-US" dirty="0"/>
          </a:p>
        </p:txBody>
      </p:sp>
      <p:sp>
        <p:nvSpPr>
          <p:cNvPr id="3" name="内容占位符 2"/>
          <p:cNvSpPr>
            <a:spLocks noGrp="1"/>
          </p:cNvSpPr>
          <p:nvPr>
            <p:ph idx="1"/>
          </p:nvPr>
        </p:nvSpPr>
        <p:spPr/>
        <p:txBody>
          <a:bodyPr/>
          <a:lstStyle/>
          <a:p>
            <a:r>
              <a:rPr lang="zh-CN" altLang="en-US" dirty="0" smtClean="0"/>
              <a:t>“仓颉之初作书也，盖依类象形，故谓之文。其后形声相益，即谓之字。”</a:t>
            </a:r>
            <a:r>
              <a:rPr lang="en-US" sz="2000" dirty="0" smtClean="0"/>
              <a:t>---</a:t>
            </a:r>
            <a:r>
              <a:rPr lang="zh-CN" altLang="en-US" sz="2000" dirty="0" smtClean="0"/>
              <a:t>许慎，</a:t>
            </a:r>
            <a:r>
              <a:rPr lang="en-US" altLang="zh-CN" sz="2000" dirty="0" smtClean="0"/>
              <a:t>《</a:t>
            </a:r>
            <a:r>
              <a:rPr lang="zh-CN" altLang="en-US" sz="2000" dirty="0" smtClean="0"/>
              <a:t>说文解字</a:t>
            </a:r>
            <a:r>
              <a:rPr lang="en-US" altLang="zh-CN" sz="2000" dirty="0" smtClean="0"/>
              <a:t>》</a:t>
            </a:r>
            <a:r>
              <a:rPr lang="zh-CN" altLang="en-US" sz="2000" dirty="0" smtClean="0"/>
              <a:t>东汉时期</a:t>
            </a:r>
            <a:endParaRPr lang="en-US" altLang="zh-CN" sz="2000" dirty="0" smtClean="0"/>
          </a:p>
          <a:p>
            <a:r>
              <a:rPr lang="zh-CN" altLang="en-US" dirty="0" smtClean="0"/>
              <a:t>许慎将每个汉字按“六书”</a:t>
            </a:r>
            <a:r>
              <a:rPr lang="en-US" dirty="0" smtClean="0"/>
              <a:t>(</a:t>
            </a:r>
            <a:r>
              <a:rPr lang="zh-CN" altLang="en-US" dirty="0" smtClean="0"/>
              <a:t>指事、象形、形声、会意、转注、假借</a:t>
            </a:r>
            <a:r>
              <a:rPr lang="en-US" dirty="0" smtClean="0"/>
              <a:t>)</a:t>
            </a:r>
            <a:r>
              <a:rPr lang="zh-CN" altLang="en-US" dirty="0" smtClean="0"/>
              <a:t>分析字形，诠解字义，辩识音调。从而奠定了汉字的规范撰写和发音。</a:t>
            </a:r>
            <a:endParaRPr lang="en-US" altLang="zh-CN" dirty="0" smtClean="0"/>
          </a:p>
          <a:p>
            <a:r>
              <a:rPr lang="zh-CN" altLang="en-US" dirty="0" smtClean="0"/>
              <a:t>每个汉字具有独立意义外，有几个字的组成词和成语表现出更丰富的语义。古汉语中不用标点符号，分割字词主要依靠的是虚词，如“之”、“乎”“者”、“也”等。</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9.6.1</a:t>
            </a:r>
            <a:r>
              <a:rPr lang="zh-CN" altLang="en-US" dirty="0" smtClean="0"/>
              <a:t>消息顺序图</a:t>
            </a:r>
            <a:endParaRPr lang="zh-CN" altLang="en-US" dirty="0"/>
          </a:p>
        </p:txBody>
      </p:sp>
      <p:sp>
        <p:nvSpPr>
          <p:cNvPr id="3" name="内容占位符 2"/>
          <p:cNvSpPr>
            <a:spLocks noGrp="1"/>
          </p:cNvSpPr>
          <p:nvPr>
            <p:ph idx="1"/>
          </p:nvPr>
        </p:nvSpPr>
        <p:spPr>
          <a:xfrm>
            <a:off x="863600" y="1104900"/>
            <a:ext cx="8115300" cy="800100"/>
          </a:xfrm>
        </p:spPr>
        <p:txBody>
          <a:bodyPr/>
          <a:lstStyle/>
          <a:p>
            <a:r>
              <a:rPr lang="zh-CN" altLang="en-US" sz="2400" dirty="0" smtClean="0"/>
              <a:t>消息顺序图</a:t>
            </a:r>
            <a:r>
              <a:rPr lang="en-US" sz="2400" dirty="0" smtClean="0"/>
              <a:t>(MSC—Message Sequence Chart)</a:t>
            </a:r>
            <a:r>
              <a:rPr lang="zh-CN" altLang="en-US" sz="2400" dirty="0" smtClean="0"/>
              <a:t>：在实体的生命线</a:t>
            </a:r>
            <a:r>
              <a:rPr lang="en-US" sz="2400" dirty="0" smtClean="0"/>
              <a:t>(lifeline)</a:t>
            </a:r>
            <a:r>
              <a:rPr lang="zh-CN" altLang="en-US" sz="2400" dirty="0" smtClean="0"/>
              <a:t>之间表达出相互间交换的消息</a:t>
            </a:r>
            <a:r>
              <a:rPr lang="en-US" sz="2400" dirty="0" smtClean="0"/>
              <a:t>(message)</a:t>
            </a:r>
            <a:r>
              <a:rPr lang="zh-CN" altLang="en-US" sz="2400" dirty="0" smtClean="0"/>
              <a:t>。</a:t>
            </a:r>
            <a:endParaRPr lang="zh-CN" altLang="en-US" sz="2400" dirty="0"/>
          </a:p>
        </p:txBody>
      </p:sp>
      <p:pic>
        <p:nvPicPr>
          <p:cNvPr id="73730" name="Picture 2"/>
          <p:cNvPicPr>
            <a:picLocks noChangeAspect="1" noChangeArrowheads="1"/>
          </p:cNvPicPr>
          <p:nvPr/>
        </p:nvPicPr>
        <p:blipFill>
          <a:blip r:embed="rId2"/>
          <a:srcRect/>
          <a:stretch>
            <a:fillRect/>
          </a:stretch>
        </p:blipFill>
        <p:spPr bwMode="auto">
          <a:xfrm>
            <a:off x="444500" y="1871662"/>
            <a:ext cx="8699499" cy="4491038"/>
          </a:xfrm>
          <a:prstGeom prst="rect">
            <a:avLst/>
          </a:prstGeom>
          <a:noFill/>
          <a:ln w="9525">
            <a:noFill/>
            <a:miter lim="800000"/>
            <a:headEnd/>
            <a:tailEnd/>
          </a:ln>
          <a:effectLst/>
        </p:spPr>
      </p:pic>
    </p:spTree>
    <p:extLst>
      <p:ext uri="{BB962C8B-B14F-4D97-AF65-F5344CB8AC3E}">
        <p14:creationId xmlns:p14="http://schemas.microsoft.com/office/powerpoint/2010/main" val="34306699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带时间约束和时序的</a:t>
            </a:r>
            <a:r>
              <a:rPr lang="en-US" dirty="0" smtClean="0"/>
              <a:t>MSC</a:t>
            </a:r>
            <a:r>
              <a:rPr lang="zh-CN" altLang="en-US" dirty="0" smtClean="0"/>
              <a:t>的例子</a:t>
            </a:r>
            <a:endParaRPr lang="zh-CN" altLang="en-US" dirty="0"/>
          </a:p>
        </p:txBody>
      </p:sp>
      <p:pic>
        <p:nvPicPr>
          <p:cNvPr id="74754" name="Picture 2"/>
          <p:cNvPicPr>
            <a:picLocks noChangeAspect="1" noChangeArrowheads="1"/>
          </p:cNvPicPr>
          <p:nvPr/>
        </p:nvPicPr>
        <p:blipFill>
          <a:blip r:embed="rId2"/>
          <a:srcRect/>
          <a:stretch>
            <a:fillRect/>
          </a:stretch>
        </p:blipFill>
        <p:spPr bwMode="auto">
          <a:xfrm>
            <a:off x="402115" y="1477963"/>
            <a:ext cx="8945085" cy="4275137"/>
          </a:xfrm>
          <a:prstGeom prst="rect">
            <a:avLst/>
          </a:prstGeom>
          <a:noFill/>
          <a:ln w="9525">
            <a:noFill/>
            <a:miter lim="800000"/>
            <a:headEnd/>
            <a:tailEnd/>
          </a:ln>
          <a:effectLst/>
        </p:spPr>
      </p:pic>
    </p:spTree>
    <p:extLst>
      <p:ext uri="{BB962C8B-B14F-4D97-AF65-F5344CB8AC3E}">
        <p14:creationId xmlns:p14="http://schemas.microsoft.com/office/powerpoint/2010/main" val="18401168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246" y="889000"/>
            <a:ext cx="5810661" cy="5759390"/>
          </a:xfrm>
          <a:prstGeom prst="rect">
            <a:avLst/>
          </a:prstGeom>
        </p:spPr>
      </p:pic>
      <p:sp>
        <p:nvSpPr>
          <p:cNvPr id="4" name="矩形 3"/>
          <p:cNvSpPr/>
          <p:nvPr/>
        </p:nvSpPr>
        <p:spPr>
          <a:xfrm>
            <a:off x="914399" y="2782685"/>
            <a:ext cx="4114801" cy="3170099"/>
          </a:xfrm>
          <a:prstGeom prst="rect">
            <a:avLst/>
          </a:prstGeom>
        </p:spPr>
        <p:txBody>
          <a:bodyPr wrap="square">
            <a:spAutoFit/>
          </a:bodyPr>
          <a:lstStyle/>
          <a:p>
            <a:r>
              <a:rPr lang="zh-CN" altLang="en-US" sz="2000" dirty="0" smtClean="0">
                <a:solidFill>
                  <a:srgbClr val="222222"/>
                </a:solidFill>
                <a:latin typeface="arial" panose="020B0604020202020204" pitchFamily="34" charset="0"/>
              </a:rPr>
              <a:t>进一步，可以定义更详细的语法和语义，例如：</a:t>
            </a:r>
            <a:endParaRPr lang="en-US" altLang="zh-CN" sz="2000" dirty="0" smtClean="0">
              <a:solidFill>
                <a:srgbClr val="222222"/>
              </a:solidFill>
              <a:latin typeface="arial" panose="020B0604020202020204" pitchFamily="34" charset="0"/>
            </a:endParaRPr>
          </a:p>
          <a:p>
            <a:pPr marL="742950" lvl="1" indent="-285750">
              <a:buFont typeface="Arial" panose="020B0604020202020204" pitchFamily="34" charset="0"/>
              <a:buChar char="•"/>
            </a:pPr>
            <a:r>
              <a:rPr lang="zh-CN" altLang="en-US" sz="1600" dirty="0" smtClean="0">
                <a:solidFill>
                  <a:srgbClr val="222222"/>
                </a:solidFill>
                <a:latin typeface="arial" panose="020B0604020202020204" pitchFamily="34" charset="0"/>
              </a:rPr>
              <a:t>实线</a:t>
            </a:r>
            <a:r>
              <a:rPr lang="zh-CN" altLang="en-US" sz="1600" dirty="0">
                <a:solidFill>
                  <a:srgbClr val="222222"/>
                </a:solidFill>
                <a:latin typeface="arial" panose="020B0604020202020204" pitchFamily="34" charset="0"/>
              </a:rPr>
              <a:t>箭头表示同步调用，空心箭头表示异步消息，虚线表示回复消息</a:t>
            </a:r>
            <a:r>
              <a:rPr lang="zh-CN" altLang="en-US" sz="1600" dirty="0" smtClean="0">
                <a:solidFill>
                  <a:srgbClr val="222222"/>
                </a:solidFill>
                <a:latin typeface="arial" panose="020B0604020202020204" pitchFamily="34" charset="0"/>
              </a:rPr>
              <a:t>。</a:t>
            </a:r>
            <a:endParaRPr lang="en-US" altLang="zh-CN" sz="1600" dirty="0">
              <a:solidFill>
                <a:srgbClr val="222222"/>
              </a:solidFill>
              <a:latin typeface="arial" panose="020B0604020202020204" pitchFamily="34" charset="0"/>
            </a:endParaRPr>
          </a:p>
          <a:p>
            <a:pPr marL="742950" lvl="1" indent="-285750">
              <a:buFont typeface="Arial" panose="020B0604020202020204" pitchFamily="34" charset="0"/>
              <a:buChar char="•"/>
            </a:pPr>
            <a:r>
              <a:rPr lang="zh-CN" altLang="en-US" sz="1600" dirty="0" smtClean="0">
                <a:solidFill>
                  <a:srgbClr val="222222"/>
                </a:solidFill>
                <a:latin typeface="arial" panose="020B0604020202020204" pitchFamily="34" charset="0"/>
              </a:rPr>
              <a:t>如果</a:t>
            </a:r>
            <a:r>
              <a:rPr lang="zh-CN" altLang="en-US" sz="1600" dirty="0">
                <a:solidFill>
                  <a:srgbClr val="222222"/>
                </a:solidFill>
                <a:latin typeface="arial" panose="020B0604020202020204" pitchFamily="34" charset="0"/>
              </a:rPr>
              <a:t>调用者发送同步消息，它必须等到消息完成，例如调用子例程。 如果调用者发送异步消息，它可以继续处理而不必等待响应</a:t>
            </a:r>
            <a:r>
              <a:rPr lang="zh-CN" altLang="en-US" sz="1600" dirty="0" smtClean="0">
                <a:solidFill>
                  <a:srgbClr val="222222"/>
                </a:solidFill>
                <a:latin typeface="arial" panose="020B0604020202020204" pitchFamily="34" charset="0"/>
              </a:rPr>
              <a:t>。</a:t>
            </a:r>
            <a:endParaRPr lang="en-US" altLang="zh-CN" sz="1600" dirty="0" smtClean="0">
              <a:solidFill>
                <a:srgbClr val="222222"/>
              </a:solidFill>
              <a:latin typeface="arial" panose="020B0604020202020204" pitchFamily="34" charset="0"/>
            </a:endParaRPr>
          </a:p>
          <a:p>
            <a:pPr marL="742950" lvl="1" indent="-285750">
              <a:buFont typeface="Arial" panose="020B0604020202020204" pitchFamily="34" charset="0"/>
              <a:buChar char="•"/>
            </a:pPr>
            <a:r>
              <a:rPr lang="zh-CN" altLang="en-US" sz="1600" dirty="0" smtClean="0">
                <a:solidFill>
                  <a:srgbClr val="222222"/>
                </a:solidFill>
                <a:latin typeface="arial" panose="020B0604020202020204" pitchFamily="34" charset="0"/>
              </a:rPr>
              <a:t>异步</a:t>
            </a:r>
            <a:r>
              <a:rPr lang="zh-CN" altLang="en-US" sz="1600" dirty="0">
                <a:solidFill>
                  <a:srgbClr val="222222"/>
                </a:solidFill>
                <a:latin typeface="arial" panose="020B0604020202020204" pitchFamily="34" charset="0"/>
              </a:rPr>
              <a:t>调用存在于多线程应用程序，事件驱动的应用程序和面向消息的中间件中</a:t>
            </a:r>
            <a:r>
              <a:rPr lang="zh-CN" altLang="en-US" sz="1600" dirty="0" smtClean="0">
                <a:solidFill>
                  <a:srgbClr val="222222"/>
                </a:solidFill>
                <a:latin typeface="arial" panose="020B0604020202020204" pitchFamily="34" charset="0"/>
              </a:rPr>
              <a:t>。</a:t>
            </a:r>
            <a:endParaRPr lang="en-US" altLang="zh-CN" sz="1600" dirty="0" smtClean="0">
              <a:solidFill>
                <a:srgbClr val="222222"/>
              </a:solidFill>
              <a:latin typeface="arial" panose="020B0604020202020204" pitchFamily="34" charset="0"/>
            </a:endParaRPr>
          </a:p>
          <a:p>
            <a:pPr marL="742950" lvl="1" indent="-285750">
              <a:buFont typeface="Arial" panose="020B0604020202020204" pitchFamily="34" charset="0"/>
              <a:buChar char="•"/>
            </a:pPr>
            <a:r>
              <a:rPr lang="zh-CN" altLang="en-US" sz="1600" dirty="0" smtClean="0">
                <a:solidFill>
                  <a:srgbClr val="222222"/>
                </a:solidFill>
                <a:latin typeface="arial" panose="020B0604020202020204" pitchFamily="34" charset="0"/>
              </a:rPr>
              <a:t> 用矩形条表达一个完整的事务</a:t>
            </a:r>
            <a:endParaRPr lang="en-US" altLang="zh-CN" sz="1600"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34516281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9.6.2</a:t>
            </a:r>
            <a:r>
              <a:rPr lang="zh-CN" altLang="en-US" dirty="0" smtClean="0"/>
              <a:t>通信图</a:t>
            </a:r>
            <a:endParaRPr lang="zh-CN" altLang="en-US" dirty="0"/>
          </a:p>
        </p:txBody>
      </p:sp>
      <p:sp>
        <p:nvSpPr>
          <p:cNvPr id="3" name="内容占位符 2"/>
          <p:cNvSpPr>
            <a:spLocks noGrp="1"/>
          </p:cNvSpPr>
          <p:nvPr>
            <p:ph idx="1"/>
          </p:nvPr>
        </p:nvSpPr>
        <p:spPr>
          <a:xfrm>
            <a:off x="990600" y="1295400"/>
            <a:ext cx="8001000" cy="609600"/>
          </a:xfrm>
        </p:spPr>
        <p:txBody>
          <a:bodyPr/>
          <a:lstStyle/>
          <a:p>
            <a:endParaRPr lang="zh-CN" altLang="en-US"/>
          </a:p>
        </p:txBody>
      </p:sp>
      <p:pic>
        <p:nvPicPr>
          <p:cNvPr id="75778" name="Picture 2"/>
          <p:cNvPicPr>
            <a:picLocks noChangeAspect="1" noChangeArrowheads="1"/>
          </p:cNvPicPr>
          <p:nvPr/>
        </p:nvPicPr>
        <p:blipFill>
          <a:blip r:embed="rId2"/>
          <a:srcRect/>
          <a:stretch>
            <a:fillRect/>
          </a:stretch>
        </p:blipFill>
        <p:spPr bwMode="auto">
          <a:xfrm>
            <a:off x="392113" y="2032000"/>
            <a:ext cx="8561387" cy="4127500"/>
          </a:xfrm>
          <a:prstGeom prst="rect">
            <a:avLst/>
          </a:prstGeom>
          <a:noFill/>
          <a:ln w="9525">
            <a:noFill/>
            <a:miter lim="800000"/>
            <a:headEnd/>
            <a:tailEnd/>
          </a:ln>
          <a:effectLst/>
        </p:spPr>
      </p:pic>
    </p:spTree>
    <p:extLst>
      <p:ext uri="{BB962C8B-B14F-4D97-AF65-F5344CB8AC3E}">
        <p14:creationId xmlns:p14="http://schemas.microsoft.com/office/powerpoint/2010/main" val="2966344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152400"/>
            <a:ext cx="1168400" cy="4381500"/>
          </a:xfrm>
        </p:spPr>
        <p:txBody>
          <a:bodyPr vert="eaVert"/>
          <a:lstStyle/>
          <a:p>
            <a:pPr algn="l"/>
            <a:r>
              <a:rPr lang="en-US" dirty="0" smtClean="0"/>
              <a:t>9.6.3</a:t>
            </a:r>
            <a:r>
              <a:rPr lang="zh-CN" altLang="en-US" dirty="0" smtClean="0"/>
              <a:t>交互概要图</a:t>
            </a:r>
            <a:endParaRPr lang="zh-CN" altLang="en-US" dirty="0"/>
          </a:p>
        </p:txBody>
      </p:sp>
      <p:pic>
        <p:nvPicPr>
          <p:cNvPr id="76802" name="Picture 2"/>
          <p:cNvPicPr>
            <a:picLocks noChangeAspect="1" noChangeArrowheads="1"/>
          </p:cNvPicPr>
          <p:nvPr/>
        </p:nvPicPr>
        <p:blipFill>
          <a:blip r:embed="rId2"/>
          <a:srcRect/>
          <a:stretch>
            <a:fillRect/>
          </a:stretch>
        </p:blipFill>
        <p:spPr bwMode="auto">
          <a:xfrm>
            <a:off x="2688918" y="0"/>
            <a:ext cx="6612193" cy="6858000"/>
          </a:xfrm>
          <a:prstGeom prst="rect">
            <a:avLst/>
          </a:prstGeom>
          <a:noFill/>
          <a:ln w="9525">
            <a:noFill/>
            <a:miter lim="800000"/>
            <a:headEnd/>
            <a:tailEnd/>
          </a:ln>
          <a:effectLst/>
        </p:spPr>
      </p:pic>
      <p:sp>
        <p:nvSpPr>
          <p:cNvPr id="3" name="矩形 2"/>
          <p:cNvSpPr/>
          <p:nvPr/>
        </p:nvSpPr>
        <p:spPr>
          <a:xfrm>
            <a:off x="888180" y="4533900"/>
            <a:ext cx="3223959" cy="369332"/>
          </a:xfrm>
          <a:prstGeom prst="rect">
            <a:avLst/>
          </a:prstGeom>
        </p:spPr>
        <p:txBody>
          <a:bodyPr wrap="none">
            <a:spAutoFit/>
          </a:bodyPr>
          <a:lstStyle/>
          <a:p>
            <a:r>
              <a:rPr lang="en-US" altLang="zh-CN" sz="1800" dirty="0" smtClean="0">
                <a:solidFill>
                  <a:srgbClr val="222222"/>
                </a:solidFill>
                <a:latin typeface="Arial" panose="020B0604020202020204" pitchFamily="34" charset="0"/>
              </a:rPr>
              <a:t>Interaction </a:t>
            </a:r>
            <a:r>
              <a:rPr lang="en-US" altLang="zh-CN" sz="1800" dirty="0">
                <a:solidFill>
                  <a:srgbClr val="222222"/>
                </a:solidFill>
                <a:latin typeface="Arial" panose="020B0604020202020204" pitchFamily="34" charset="0"/>
              </a:rPr>
              <a:t>Overview Diagram</a:t>
            </a:r>
            <a:endParaRPr lang="zh-CN" altLang="en-US" sz="1800" dirty="0"/>
          </a:p>
        </p:txBody>
      </p:sp>
    </p:spTree>
    <p:extLst>
      <p:ext uri="{BB962C8B-B14F-4D97-AF65-F5344CB8AC3E}">
        <p14:creationId xmlns:p14="http://schemas.microsoft.com/office/powerpoint/2010/main" val="5936014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551" y="-92098"/>
            <a:ext cx="5486400" cy="6858000"/>
          </a:xfrm>
          <a:prstGeom prst="rect">
            <a:avLst/>
          </a:prstGeom>
        </p:spPr>
      </p:pic>
    </p:spTree>
    <p:extLst>
      <p:ext uri="{BB962C8B-B14F-4D97-AF65-F5344CB8AC3E}">
        <p14:creationId xmlns:p14="http://schemas.microsoft.com/office/powerpoint/2010/main" val="6957113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9.6.4</a:t>
            </a:r>
            <a:r>
              <a:rPr lang="zh-CN" altLang="en-US" dirty="0" smtClean="0"/>
              <a:t>时序图</a:t>
            </a:r>
            <a:r>
              <a:rPr lang="en-US" altLang="zh-CN" dirty="0" smtClean="0"/>
              <a:t>(</a:t>
            </a:r>
            <a:r>
              <a:rPr lang="en-US" dirty="0" smtClean="0"/>
              <a:t>Timing Diagrams)</a:t>
            </a:r>
            <a:endParaRPr lang="zh-CN" altLang="en-US" dirty="0"/>
          </a:p>
        </p:txBody>
      </p:sp>
      <p:pic>
        <p:nvPicPr>
          <p:cNvPr id="77826" name="Picture 2"/>
          <p:cNvPicPr>
            <a:picLocks noChangeAspect="1" noChangeArrowheads="1"/>
          </p:cNvPicPr>
          <p:nvPr/>
        </p:nvPicPr>
        <p:blipFill>
          <a:blip r:embed="rId2"/>
          <a:srcRect/>
          <a:stretch>
            <a:fillRect/>
          </a:stretch>
        </p:blipFill>
        <p:spPr bwMode="auto">
          <a:xfrm>
            <a:off x="595313" y="1114424"/>
            <a:ext cx="8548687" cy="4866253"/>
          </a:xfrm>
          <a:prstGeom prst="rect">
            <a:avLst/>
          </a:prstGeom>
          <a:noFill/>
          <a:ln w="9525">
            <a:noFill/>
            <a:miter lim="800000"/>
            <a:headEnd/>
            <a:tailEnd/>
          </a:ln>
          <a:effectLst/>
        </p:spPr>
      </p:pic>
    </p:spTree>
    <p:extLst>
      <p:ext uri="{BB962C8B-B14F-4D97-AF65-F5344CB8AC3E}">
        <p14:creationId xmlns:p14="http://schemas.microsoft.com/office/powerpoint/2010/main" val="40006710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9.7 </a:t>
            </a:r>
            <a:r>
              <a:rPr lang="zh-CN" altLang="en-US" dirty="0" smtClean="0"/>
              <a:t>状态机模型</a:t>
            </a:r>
            <a:endParaRPr lang="zh-CN" altLang="en-US" dirty="0"/>
          </a:p>
        </p:txBody>
      </p:sp>
      <p:sp>
        <p:nvSpPr>
          <p:cNvPr id="3" name="内容占位符 2"/>
          <p:cNvSpPr>
            <a:spLocks noGrp="1"/>
          </p:cNvSpPr>
          <p:nvPr>
            <p:ph idx="1"/>
          </p:nvPr>
        </p:nvSpPr>
        <p:spPr/>
        <p:txBody>
          <a:bodyPr/>
          <a:lstStyle/>
          <a:p>
            <a:r>
              <a:rPr lang="en-US" dirty="0" smtClean="0"/>
              <a:t>9.7.1 Mealy</a:t>
            </a:r>
            <a:r>
              <a:rPr lang="zh-CN" altLang="en-US" dirty="0" smtClean="0"/>
              <a:t>机</a:t>
            </a:r>
          </a:p>
          <a:p>
            <a:r>
              <a:rPr lang="en-US" dirty="0" smtClean="0"/>
              <a:t>9.7.2 Moore</a:t>
            </a:r>
            <a:r>
              <a:rPr lang="zh-CN" altLang="en-US" dirty="0" smtClean="0"/>
              <a:t>机</a:t>
            </a:r>
            <a:endParaRPr lang="zh-CN" altLang="en-US" dirty="0"/>
          </a:p>
        </p:txBody>
      </p:sp>
    </p:spTree>
    <p:extLst>
      <p:ext uri="{BB962C8B-B14F-4D97-AF65-F5344CB8AC3E}">
        <p14:creationId xmlns:p14="http://schemas.microsoft.com/office/powerpoint/2010/main" val="3313158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9.7.1 Mealy</a:t>
            </a:r>
            <a:r>
              <a:rPr lang="zh-CN" altLang="en-US" dirty="0" smtClean="0"/>
              <a:t>机</a:t>
            </a:r>
            <a:endParaRPr lang="zh-CN" altLang="en-US" dirty="0"/>
          </a:p>
        </p:txBody>
      </p:sp>
      <p:sp>
        <p:nvSpPr>
          <p:cNvPr id="3" name="内容占位符 2"/>
          <p:cNvSpPr>
            <a:spLocks noGrp="1"/>
          </p:cNvSpPr>
          <p:nvPr>
            <p:ph idx="1"/>
          </p:nvPr>
        </p:nvSpPr>
        <p:spPr>
          <a:xfrm>
            <a:off x="977443" y="1236194"/>
            <a:ext cx="8001000" cy="4902200"/>
          </a:xfrm>
        </p:spPr>
        <p:txBody>
          <a:bodyPr/>
          <a:lstStyle/>
          <a:p>
            <a:r>
              <a:rPr lang="en-US" dirty="0" smtClean="0"/>
              <a:t>1955</a:t>
            </a:r>
            <a:r>
              <a:rPr lang="zh-CN" altLang="en-US" dirty="0" smtClean="0"/>
              <a:t>年，</a:t>
            </a:r>
            <a:r>
              <a:rPr lang="en-US" dirty="0" smtClean="0"/>
              <a:t>Bell</a:t>
            </a:r>
            <a:r>
              <a:rPr lang="zh-CN" altLang="en-US" dirty="0" smtClean="0"/>
              <a:t>实验室的</a:t>
            </a:r>
            <a:r>
              <a:rPr lang="en-US" dirty="0" smtClean="0"/>
              <a:t>Mealy</a:t>
            </a:r>
            <a:r>
              <a:rPr lang="zh-CN" altLang="en-US" dirty="0" smtClean="0"/>
              <a:t>在研究综合的时序电路时，提出用状态机表达数字逻辑电路的输入、状态和输出的关系，并正式定义了</a:t>
            </a:r>
            <a:r>
              <a:rPr lang="en-US" dirty="0" smtClean="0"/>
              <a:t>Mealy</a:t>
            </a:r>
            <a:r>
              <a:rPr lang="zh-CN" altLang="en-US" dirty="0" smtClean="0"/>
              <a:t>机。</a:t>
            </a:r>
            <a:endParaRPr lang="en-US" altLang="zh-CN" dirty="0" smtClean="0"/>
          </a:p>
          <a:p>
            <a:r>
              <a:rPr lang="en-US" sz="2400" dirty="0" smtClean="0"/>
              <a:t>Mealy</a:t>
            </a:r>
            <a:r>
              <a:rPr lang="zh-CN" altLang="en-US" sz="2400" dirty="0" smtClean="0"/>
              <a:t>机定义为一个</a:t>
            </a:r>
            <a:r>
              <a:rPr lang="en-US" sz="2400" dirty="0" smtClean="0"/>
              <a:t>6-</a:t>
            </a:r>
            <a:r>
              <a:rPr lang="zh-CN" altLang="en-US" sz="2400" dirty="0" smtClean="0"/>
              <a:t>元组</a:t>
            </a:r>
            <a:r>
              <a:rPr lang="en-US" sz="2400" dirty="0" smtClean="0"/>
              <a:t> ( S, S0, Σ, Λ, T, G )</a:t>
            </a:r>
            <a:r>
              <a:rPr lang="zh-CN" altLang="en-US" sz="2400" dirty="0" smtClean="0"/>
              <a:t>，其中，</a:t>
            </a:r>
            <a:endParaRPr lang="en-US" altLang="zh-CN" sz="2400" dirty="0" smtClean="0"/>
          </a:p>
          <a:p>
            <a:pPr lvl="1"/>
            <a:r>
              <a:rPr lang="en-US" sz="2000" dirty="0" smtClean="0"/>
              <a:t>S </a:t>
            </a:r>
            <a:r>
              <a:rPr lang="zh-CN" altLang="en-US" sz="2000" dirty="0" smtClean="0"/>
              <a:t>是一个有限的状态集合，</a:t>
            </a:r>
            <a:endParaRPr lang="en-US" altLang="zh-CN" sz="2000" dirty="0" smtClean="0"/>
          </a:p>
          <a:p>
            <a:pPr lvl="1"/>
            <a:r>
              <a:rPr lang="zh-CN" altLang="en-US" sz="2000" dirty="0" smtClean="0"/>
              <a:t>一个开始状态</a:t>
            </a:r>
            <a:r>
              <a:rPr lang="en-US" sz="2000" dirty="0" smtClean="0"/>
              <a:t>(</a:t>
            </a:r>
            <a:r>
              <a:rPr lang="zh-CN" altLang="en-US" sz="2000" dirty="0" smtClean="0"/>
              <a:t>或初始状态</a:t>
            </a:r>
            <a:r>
              <a:rPr lang="en-US" sz="2000" dirty="0" smtClean="0"/>
              <a:t>)S0</a:t>
            </a:r>
            <a:r>
              <a:rPr lang="zh-CN" altLang="en-US" sz="2000" dirty="0" smtClean="0"/>
              <a:t>，</a:t>
            </a:r>
            <a:r>
              <a:rPr lang="en-US" sz="2000" dirty="0" smtClean="0"/>
              <a:t>S0</a:t>
            </a:r>
            <a:r>
              <a:rPr lang="zh-CN" altLang="en-US" sz="2000" dirty="0" smtClean="0"/>
              <a:t>是</a:t>
            </a:r>
            <a:r>
              <a:rPr lang="en-US" sz="2000" dirty="0" smtClean="0"/>
              <a:t> S</a:t>
            </a:r>
            <a:r>
              <a:rPr lang="zh-CN" altLang="en-US" sz="2000" dirty="0" smtClean="0"/>
              <a:t>的一个元素；一个有限的输入字母集合</a:t>
            </a:r>
            <a:r>
              <a:rPr lang="en-US" sz="2000" dirty="0" smtClean="0"/>
              <a:t>( Σ )</a:t>
            </a:r>
            <a:r>
              <a:rPr lang="zh-CN" altLang="en-US" sz="2000" dirty="0" smtClean="0"/>
              <a:t>；</a:t>
            </a:r>
            <a:endParaRPr lang="en-US" altLang="zh-CN" sz="2000" dirty="0" smtClean="0"/>
          </a:p>
          <a:p>
            <a:pPr lvl="1"/>
            <a:r>
              <a:rPr lang="zh-CN" altLang="en-US" sz="2000" dirty="0" smtClean="0"/>
              <a:t>一个有限的输出字母集合</a:t>
            </a:r>
            <a:r>
              <a:rPr lang="en-US" sz="2000" dirty="0" smtClean="0"/>
              <a:t>( Λ )</a:t>
            </a:r>
            <a:r>
              <a:rPr lang="zh-CN" altLang="en-US" sz="2000" dirty="0" smtClean="0"/>
              <a:t>；</a:t>
            </a:r>
            <a:endParaRPr lang="en-US" altLang="zh-CN" sz="2000" dirty="0" smtClean="0"/>
          </a:p>
          <a:p>
            <a:pPr lvl="1"/>
            <a:r>
              <a:rPr lang="zh-CN" altLang="en-US" sz="2000" dirty="0" smtClean="0"/>
              <a:t>一个迁移函数</a:t>
            </a:r>
            <a:r>
              <a:rPr lang="en-US" sz="2000" dirty="0" smtClean="0"/>
              <a:t>(T : S </a:t>
            </a:r>
            <a:r>
              <a:rPr lang="en-US" altLang="zh-CN" sz="2000" dirty="0" smtClean="0"/>
              <a:t>× Σ →</a:t>
            </a:r>
            <a:r>
              <a:rPr lang="en-US" sz="2000" dirty="0" smtClean="0"/>
              <a:t> S) </a:t>
            </a:r>
            <a:r>
              <a:rPr lang="zh-CN" altLang="en-US" sz="2000" dirty="0" smtClean="0"/>
              <a:t>表示将状态和输入字母映射到另一个状态；</a:t>
            </a:r>
            <a:endParaRPr lang="en-US" altLang="zh-CN" sz="2000" dirty="0" smtClean="0"/>
          </a:p>
          <a:p>
            <a:pPr lvl="1"/>
            <a:r>
              <a:rPr lang="zh-CN" altLang="en-US" sz="2000" b="1" dirty="0" smtClean="0"/>
              <a:t>一个输出函数为</a:t>
            </a:r>
            <a:r>
              <a:rPr lang="en-US" sz="2000" b="1" dirty="0" smtClean="0"/>
              <a:t>(G : S </a:t>
            </a:r>
            <a:r>
              <a:rPr lang="en-US" altLang="zh-CN" sz="2000" dirty="0" smtClean="0"/>
              <a:t>× Σ</a:t>
            </a:r>
            <a:r>
              <a:rPr lang="zh-CN" altLang="en-US" sz="2000" b="1" dirty="0" smtClean="0"/>
              <a:t>→ </a:t>
            </a:r>
            <a:r>
              <a:rPr lang="en-US" altLang="zh-CN" sz="2000" b="1" dirty="0" smtClean="0"/>
              <a:t>Λ</a:t>
            </a:r>
            <a:r>
              <a:rPr lang="en-US" sz="2000" b="1" dirty="0" smtClean="0"/>
              <a:t>)</a:t>
            </a:r>
            <a:r>
              <a:rPr lang="zh-CN" altLang="en-US" sz="2000" b="1" dirty="0" smtClean="0"/>
              <a:t>，是状态和输入符号对到输出的映射。</a:t>
            </a:r>
            <a:endParaRPr lang="en-US" altLang="zh-CN" sz="2000" b="1" dirty="0" smtClean="0"/>
          </a:p>
          <a:p>
            <a:pPr lvl="2"/>
            <a:r>
              <a:rPr lang="zh-CN" altLang="en-US" sz="1600" dirty="0" smtClean="0"/>
              <a:t> 在有些定义中，迁移和输出函数合成为一个函数</a:t>
            </a:r>
            <a:r>
              <a:rPr lang="en-US" sz="1600" dirty="0" smtClean="0"/>
              <a:t> (T : S </a:t>
            </a:r>
            <a:r>
              <a:rPr lang="en-US" altLang="zh-CN" sz="1600" dirty="0" smtClean="0"/>
              <a:t>× Σ →</a:t>
            </a:r>
            <a:r>
              <a:rPr lang="en-US" sz="1600" dirty="0" smtClean="0"/>
              <a:t> S </a:t>
            </a:r>
            <a:r>
              <a:rPr lang="en-US" altLang="zh-CN" sz="1600" dirty="0" smtClean="0"/>
              <a:t>× Λ</a:t>
            </a:r>
            <a:r>
              <a:rPr lang="en-US" sz="1600" dirty="0" smtClean="0"/>
              <a:t>)</a:t>
            </a:r>
            <a:r>
              <a:rPr lang="zh-CN" altLang="en-US" sz="1600" dirty="0" smtClean="0"/>
              <a:t>。</a:t>
            </a:r>
          </a:p>
          <a:p>
            <a:endParaRPr lang="zh-CN" altLang="en-US" dirty="0"/>
          </a:p>
        </p:txBody>
      </p:sp>
    </p:spTree>
    <p:extLst>
      <p:ext uri="{BB962C8B-B14F-4D97-AF65-F5344CB8AC3E}">
        <p14:creationId xmlns:p14="http://schemas.microsoft.com/office/powerpoint/2010/main" val="35607113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9.7.2 Moore</a:t>
            </a:r>
            <a:r>
              <a:rPr lang="zh-CN" altLang="en-US" dirty="0" smtClean="0"/>
              <a:t>机</a:t>
            </a:r>
            <a:endParaRPr lang="zh-CN" altLang="en-US" dirty="0"/>
          </a:p>
        </p:txBody>
      </p:sp>
      <p:sp>
        <p:nvSpPr>
          <p:cNvPr id="3" name="内容占位符 2"/>
          <p:cNvSpPr>
            <a:spLocks noGrp="1"/>
          </p:cNvSpPr>
          <p:nvPr>
            <p:ph idx="1"/>
          </p:nvPr>
        </p:nvSpPr>
        <p:spPr>
          <a:xfrm>
            <a:off x="914400" y="1137518"/>
            <a:ext cx="8001000" cy="4902200"/>
          </a:xfrm>
        </p:spPr>
        <p:txBody>
          <a:bodyPr/>
          <a:lstStyle/>
          <a:p>
            <a:r>
              <a:rPr lang="en-US" sz="2400" dirty="0" smtClean="0"/>
              <a:t>Moore</a:t>
            </a:r>
            <a:r>
              <a:rPr lang="zh-CN" altLang="en-US" sz="2400" dirty="0" smtClean="0"/>
              <a:t>提出了一种具有限制的有限状态机：其输出仅仅有当前的状态决定。</a:t>
            </a:r>
            <a:endParaRPr lang="en-US" altLang="zh-CN" sz="2400" dirty="0" smtClean="0"/>
          </a:p>
          <a:p>
            <a:r>
              <a:rPr lang="zh-CN" altLang="en-US" sz="2400" dirty="0" smtClean="0"/>
              <a:t>从形式化上，</a:t>
            </a:r>
            <a:r>
              <a:rPr lang="en-US" sz="2400" dirty="0" smtClean="0"/>
              <a:t>Moore</a:t>
            </a:r>
            <a:r>
              <a:rPr lang="zh-CN" altLang="en-US" sz="2400" dirty="0" smtClean="0"/>
              <a:t>被定义为一个</a:t>
            </a:r>
            <a:r>
              <a:rPr lang="en-US" sz="2400" dirty="0" smtClean="0"/>
              <a:t>6-</a:t>
            </a:r>
            <a:r>
              <a:rPr lang="zh-CN" altLang="en-US" sz="2400" dirty="0" smtClean="0"/>
              <a:t>元组</a:t>
            </a:r>
            <a:r>
              <a:rPr lang="en-US" sz="2400" dirty="0" smtClean="0"/>
              <a:t> ( S, S0, Σ, Λ, T, G )</a:t>
            </a:r>
            <a:r>
              <a:rPr lang="zh-CN" altLang="en-US" sz="2400" dirty="0" smtClean="0"/>
              <a:t>，其中，含义与上述的</a:t>
            </a:r>
            <a:r>
              <a:rPr lang="en-US" sz="2400" dirty="0" smtClean="0"/>
              <a:t>Mealy</a:t>
            </a:r>
            <a:r>
              <a:rPr lang="zh-CN" altLang="en-US" sz="2400" dirty="0" smtClean="0"/>
              <a:t>机基本一样，</a:t>
            </a:r>
            <a:r>
              <a:rPr lang="zh-CN" altLang="en-US" sz="2400" b="1" dirty="0" smtClean="0"/>
              <a:t>其差别是，输出函数</a:t>
            </a:r>
            <a:r>
              <a:rPr lang="en-US" sz="2400" b="1" dirty="0" smtClean="0"/>
              <a:t>(G : S </a:t>
            </a:r>
            <a:r>
              <a:rPr lang="zh-CN" altLang="en-US" sz="2400" b="1" dirty="0" smtClean="0"/>
              <a:t>→ </a:t>
            </a:r>
            <a:r>
              <a:rPr lang="en-US" altLang="zh-CN" sz="2400" b="1" dirty="0" smtClean="0"/>
              <a:t>Λ</a:t>
            </a:r>
            <a:r>
              <a:rPr lang="en-US" sz="2400" b="1" dirty="0" smtClean="0"/>
              <a:t>)</a:t>
            </a:r>
            <a:r>
              <a:rPr lang="zh-CN" altLang="en-US" sz="2400" b="1" dirty="0" smtClean="0"/>
              <a:t>是将每个状态映射到输出</a:t>
            </a:r>
            <a:r>
              <a:rPr lang="zh-CN" altLang="en-US" sz="2400" dirty="0" smtClean="0"/>
              <a:t>，即，输出只是状态的映射，与输入没有关系。</a:t>
            </a:r>
            <a:endParaRPr lang="en-US" altLang="zh-CN" sz="2400" dirty="0" smtClean="0"/>
          </a:p>
          <a:p>
            <a:r>
              <a:rPr lang="zh-CN" altLang="en-US" sz="2400" b="1" dirty="0" smtClean="0"/>
              <a:t>这样</a:t>
            </a:r>
            <a:r>
              <a:rPr lang="en-US" sz="2400" b="1" dirty="0" smtClean="0"/>
              <a:t>Moore</a:t>
            </a:r>
            <a:r>
              <a:rPr lang="zh-CN" altLang="en-US" sz="2400" b="1" dirty="0" smtClean="0"/>
              <a:t>比</a:t>
            </a:r>
            <a:r>
              <a:rPr lang="en-US" sz="2400" b="1" dirty="0" smtClean="0"/>
              <a:t>Mealy</a:t>
            </a:r>
            <a:r>
              <a:rPr lang="zh-CN" altLang="en-US" sz="2400" b="1" dirty="0" smtClean="0"/>
              <a:t>机更简单。</a:t>
            </a:r>
            <a:endParaRPr lang="en-US" altLang="zh-CN" sz="2400" b="1" dirty="0" smtClean="0"/>
          </a:p>
          <a:p>
            <a:r>
              <a:rPr lang="zh-CN" altLang="en-US" sz="2400" dirty="0" smtClean="0"/>
              <a:t>由于该自动机</a:t>
            </a:r>
            <a:r>
              <a:rPr lang="en-US" sz="2400" dirty="0" smtClean="0"/>
              <a:t>S</a:t>
            </a:r>
            <a:r>
              <a:rPr lang="zh-CN" altLang="en-US" sz="2400" dirty="0" smtClean="0"/>
              <a:t>具有</a:t>
            </a:r>
            <a:r>
              <a:rPr lang="en-US" sz="2400" dirty="0" smtClean="0"/>
              <a:t>n</a:t>
            </a:r>
            <a:r>
              <a:rPr lang="zh-CN" altLang="en-US" sz="2400" dirty="0" smtClean="0"/>
              <a:t>个状态，</a:t>
            </a:r>
            <a:r>
              <a:rPr lang="en-US" sz="2400" dirty="0" smtClean="0"/>
              <a:t>m</a:t>
            </a:r>
            <a:r>
              <a:rPr lang="zh-CN" altLang="en-US" sz="2400" dirty="0" smtClean="0"/>
              <a:t>个输入符号，和</a:t>
            </a:r>
            <a:r>
              <a:rPr lang="en-US" sz="2400" dirty="0" smtClean="0"/>
              <a:t>p</a:t>
            </a:r>
            <a:r>
              <a:rPr lang="zh-CN" altLang="en-US" sz="2400" dirty="0" smtClean="0"/>
              <a:t>个输出符号，简称为</a:t>
            </a:r>
            <a:r>
              <a:rPr lang="en-US" sz="2400" dirty="0" smtClean="0"/>
              <a:t>(</a:t>
            </a:r>
            <a:r>
              <a:rPr lang="en-US" sz="2400" dirty="0" err="1" smtClean="0"/>
              <a:t>n;m;p</a:t>
            </a:r>
            <a:r>
              <a:rPr lang="en-US" sz="2400" dirty="0" smtClean="0"/>
              <a:t>)</a:t>
            </a:r>
            <a:r>
              <a:rPr lang="zh-CN" altLang="en-US" sz="2400" dirty="0" smtClean="0"/>
              <a:t>状态机。</a:t>
            </a:r>
            <a:r>
              <a:rPr lang="en-US" sz="2400" dirty="0" smtClean="0"/>
              <a:t> </a:t>
            </a:r>
          </a:p>
          <a:p>
            <a:r>
              <a:rPr lang="zh-CN" altLang="en-US" sz="2400" dirty="0" smtClean="0"/>
              <a:t>现在的问题是：给定一个</a:t>
            </a:r>
            <a:r>
              <a:rPr lang="en-US" sz="2400" dirty="0" smtClean="0"/>
              <a:t>(</a:t>
            </a:r>
            <a:r>
              <a:rPr lang="en-US" sz="2400" dirty="0" err="1" smtClean="0"/>
              <a:t>n;m;p</a:t>
            </a:r>
            <a:r>
              <a:rPr lang="en-US" sz="2400" dirty="0" smtClean="0"/>
              <a:t>) </a:t>
            </a:r>
            <a:r>
              <a:rPr lang="zh-CN" altLang="en-US" sz="2400" dirty="0" smtClean="0"/>
              <a:t>状态机，最多需要多少次试验就能遍历所有的状态。</a:t>
            </a:r>
            <a:endParaRPr lang="en-US" altLang="zh-CN" sz="2400" dirty="0" smtClean="0"/>
          </a:p>
          <a:p>
            <a:pPr lvl="1"/>
            <a:r>
              <a:rPr lang="zh-CN" altLang="en-US" sz="2000" dirty="0" smtClean="0"/>
              <a:t>这个问题是</a:t>
            </a:r>
            <a:r>
              <a:rPr lang="en-US" sz="2000" dirty="0" smtClean="0"/>
              <a:t>1956</a:t>
            </a:r>
            <a:r>
              <a:rPr lang="zh-CN" altLang="en-US" sz="2000" dirty="0" smtClean="0"/>
              <a:t>年</a:t>
            </a:r>
            <a:r>
              <a:rPr lang="en-US" sz="2000" dirty="0" smtClean="0"/>
              <a:t>Moore</a:t>
            </a:r>
            <a:r>
              <a:rPr lang="zh-CN" altLang="en-US" sz="2000" dirty="0" smtClean="0"/>
              <a:t>发表的“</a:t>
            </a:r>
            <a:r>
              <a:rPr lang="en-US" sz="2000" dirty="0" err="1" smtClean="0"/>
              <a:t>Gedanken</a:t>
            </a:r>
            <a:r>
              <a:rPr lang="en-US" sz="2000" dirty="0" smtClean="0"/>
              <a:t>-experiments on Sequential Machines</a:t>
            </a:r>
            <a:r>
              <a:rPr lang="zh-CN" altLang="en-US" sz="2000" dirty="0" smtClean="0"/>
              <a:t>”中提出最大的实验长度。</a:t>
            </a:r>
            <a:endParaRPr lang="zh-CN" altLang="en-US" sz="2000" dirty="0"/>
          </a:p>
        </p:txBody>
      </p:sp>
    </p:spTree>
    <p:extLst>
      <p:ext uri="{BB962C8B-B14F-4D97-AF65-F5344CB8AC3E}">
        <p14:creationId xmlns:p14="http://schemas.microsoft.com/office/powerpoint/2010/main" val="3376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汉字的几个原则</a:t>
            </a:r>
          </a:p>
        </p:txBody>
      </p:sp>
      <p:sp>
        <p:nvSpPr>
          <p:cNvPr id="3" name="内容占位符 2"/>
          <p:cNvSpPr>
            <a:spLocks noGrp="1"/>
          </p:cNvSpPr>
          <p:nvPr>
            <p:ph idx="1"/>
          </p:nvPr>
        </p:nvSpPr>
        <p:spPr/>
        <p:txBody>
          <a:bodyPr/>
          <a:lstStyle/>
          <a:p>
            <a:r>
              <a:rPr lang="zh-CN" altLang="en-US" sz="2400" b="1" dirty="0" smtClean="0"/>
              <a:t>（</a:t>
            </a:r>
            <a:r>
              <a:rPr lang="en-US" sz="2400" b="1" dirty="0" smtClean="0"/>
              <a:t>1</a:t>
            </a:r>
            <a:r>
              <a:rPr lang="zh-CN" altLang="en-US" sz="2400" b="1" dirty="0" smtClean="0"/>
              <a:t>）形象原则：</a:t>
            </a:r>
            <a:endParaRPr lang="en-US" altLang="zh-CN" sz="2400" b="1" dirty="0" smtClean="0"/>
          </a:p>
          <a:p>
            <a:pPr lvl="1"/>
            <a:r>
              <a:rPr lang="zh-CN" altLang="en-US" sz="2000" dirty="0" smtClean="0"/>
              <a:t>所有的象形文字都是期望表达的“东西”的物理性状或主要特征。例如，“日”、“月”“人”、“木”等，与真实世界中的物理体是相似的。</a:t>
            </a:r>
          </a:p>
          <a:p>
            <a:r>
              <a:rPr lang="zh-CN" altLang="en-US" sz="2400" dirty="0" smtClean="0"/>
              <a:t>（</a:t>
            </a:r>
            <a:r>
              <a:rPr lang="en-US" sz="2400" dirty="0" smtClean="0"/>
              <a:t>2</a:t>
            </a:r>
            <a:r>
              <a:rPr lang="zh-CN" altLang="en-US" sz="2400" dirty="0" smtClean="0"/>
              <a:t>）</a:t>
            </a:r>
            <a:r>
              <a:rPr lang="zh-CN" altLang="en-US" sz="2400" b="1" dirty="0" smtClean="0"/>
              <a:t>子集原则：</a:t>
            </a:r>
            <a:endParaRPr lang="en-US" altLang="zh-CN" sz="2400" b="1" dirty="0" smtClean="0"/>
          </a:p>
          <a:p>
            <a:pPr lvl="1"/>
            <a:r>
              <a:rPr lang="zh-CN" altLang="en-US" sz="2000" dirty="0" smtClean="0"/>
              <a:t>对文字加以限制，创立新的文字，表达出原来文字的子集。例如，“囚”是将“人”限制在规定的“口”内。</a:t>
            </a:r>
          </a:p>
          <a:p>
            <a:r>
              <a:rPr lang="zh-CN" altLang="en-US" sz="2400" b="1" dirty="0" smtClean="0"/>
              <a:t>（</a:t>
            </a:r>
            <a:r>
              <a:rPr lang="en-US" sz="2400" b="1" dirty="0" smtClean="0"/>
              <a:t>3</a:t>
            </a:r>
            <a:r>
              <a:rPr lang="zh-CN" altLang="en-US" sz="2400" b="1" dirty="0" smtClean="0"/>
              <a:t>）群组原则：</a:t>
            </a:r>
            <a:endParaRPr lang="en-US" altLang="zh-CN" sz="2400" b="1" dirty="0" smtClean="0"/>
          </a:p>
          <a:p>
            <a:pPr lvl="1"/>
            <a:r>
              <a:rPr lang="zh-CN" altLang="en-US" sz="2000" dirty="0" smtClean="0"/>
              <a:t>一个新的文字是一个已有文字的两次或三次重叠，从而表达出原始含义的“多”或“组”的含义。例如，“木”两次重叠为“林”，三次重叠为“森”，表达多个树木。</a:t>
            </a:r>
          </a:p>
          <a:p>
            <a:pPr>
              <a:buNone/>
            </a:pPr>
            <a:endParaRPr lang="zh-CN" altLang="en-US" sz="2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
            </a:r>
            <a:r>
              <a:rPr lang="en-US" dirty="0" smtClean="0"/>
              <a:t>oore</a:t>
            </a:r>
            <a:r>
              <a:rPr lang="zh-CN" altLang="en-US" dirty="0" smtClean="0"/>
              <a:t>机的完全测试问题</a:t>
            </a:r>
            <a:endParaRPr lang="zh-CN" altLang="en-US" dirty="0"/>
          </a:p>
        </p:txBody>
      </p:sp>
      <p:sp>
        <p:nvSpPr>
          <p:cNvPr id="3" name="内容占位符 2"/>
          <p:cNvSpPr>
            <a:spLocks noGrp="1"/>
          </p:cNvSpPr>
          <p:nvPr>
            <p:ph idx="1"/>
          </p:nvPr>
        </p:nvSpPr>
        <p:spPr>
          <a:xfrm>
            <a:off x="914400" y="1209880"/>
            <a:ext cx="8001000" cy="4902200"/>
          </a:xfrm>
        </p:spPr>
        <p:txBody>
          <a:bodyPr/>
          <a:lstStyle/>
          <a:p>
            <a:r>
              <a:rPr lang="zh-CN" altLang="en-US" sz="2400" dirty="0" smtClean="0"/>
              <a:t>如果我们能够解决此问题的话，即知道最少的实验长度，那么一旦我们用</a:t>
            </a:r>
            <a:r>
              <a:rPr lang="en-US" altLang="zh-CN" sz="2400" dirty="0" smtClean="0"/>
              <a:t>M</a:t>
            </a:r>
            <a:r>
              <a:rPr lang="en-US" sz="2400" dirty="0" smtClean="0"/>
              <a:t>oore</a:t>
            </a:r>
            <a:r>
              <a:rPr lang="zh-CN" altLang="en-US" sz="2400" dirty="0" smtClean="0"/>
              <a:t>机描述了软件模型，就能</a:t>
            </a:r>
            <a:r>
              <a:rPr lang="zh-CN" altLang="en-US" sz="2400" dirty="0" smtClean="0">
                <a:solidFill>
                  <a:srgbClr val="FF0000"/>
                </a:solidFill>
              </a:rPr>
              <a:t>构造一个测试程序自动遍历</a:t>
            </a:r>
            <a:r>
              <a:rPr lang="en-US" sz="2400" dirty="0" smtClean="0">
                <a:solidFill>
                  <a:srgbClr val="FF0000"/>
                </a:solidFill>
              </a:rPr>
              <a:t>Moore</a:t>
            </a:r>
            <a:r>
              <a:rPr lang="zh-CN" altLang="en-US" sz="2400" dirty="0" smtClean="0">
                <a:solidFill>
                  <a:srgbClr val="FF0000"/>
                </a:solidFill>
              </a:rPr>
              <a:t>机的所有状态，</a:t>
            </a:r>
            <a:r>
              <a:rPr lang="zh-CN" altLang="en-US" sz="2400" dirty="0" smtClean="0"/>
              <a:t>从而自动地验证程序的正确性。</a:t>
            </a:r>
            <a:endParaRPr lang="en-US" altLang="zh-CN" sz="2400" dirty="0" smtClean="0"/>
          </a:p>
          <a:p>
            <a:pPr lvl="1"/>
            <a:r>
              <a:rPr lang="zh-CN" altLang="en-US" sz="2000" dirty="0" smtClean="0"/>
              <a:t>这对于“安全关键”软件开发和测试是非常重要的。</a:t>
            </a:r>
            <a:endParaRPr lang="en-US" altLang="zh-CN" sz="2000" dirty="0" smtClean="0"/>
          </a:p>
          <a:p>
            <a:r>
              <a:rPr lang="en-US" sz="2400" dirty="0" smtClean="0"/>
              <a:t>1957</a:t>
            </a:r>
            <a:r>
              <a:rPr lang="zh-CN" altLang="en-US" sz="2400" dirty="0" smtClean="0"/>
              <a:t>年，</a:t>
            </a:r>
            <a:r>
              <a:rPr lang="en-US" sz="2400" dirty="0" smtClean="0"/>
              <a:t>A. A. </a:t>
            </a:r>
            <a:r>
              <a:rPr lang="en-US" sz="2400" dirty="0" err="1" smtClean="0"/>
              <a:t>Karatsuba</a:t>
            </a:r>
            <a:r>
              <a:rPr lang="zh-CN" altLang="en-US" sz="2400" dirty="0" smtClean="0"/>
              <a:t>确定了</a:t>
            </a:r>
            <a:r>
              <a:rPr lang="en-US" sz="2400" dirty="0" smtClean="0"/>
              <a:t>Moore</a:t>
            </a:r>
            <a:r>
              <a:rPr lang="zh-CN" altLang="en-US" sz="2400" dirty="0" smtClean="0"/>
              <a:t>问题的实验边界长度是</a:t>
            </a:r>
            <a:r>
              <a:rPr lang="en-US" sz="2400" dirty="0" smtClean="0"/>
              <a:t>(n+1)(n-2)/2 +1</a:t>
            </a:r>
            <a:r>
              <a:rPr lang="zh-CN" altLang="en-US" sz="2400" dirty="0" smtClean="0"/>
              <a:t>。</a:t>
            </a:r>
          </a:p>
          <a:p>
            <a:r>
              <a:rPr lang="zh-CN" altLang="en-US" sz="2400" dirty="0" smtClean="0"/>
              <a:t>从工程应用角度看，可以</a:t>
            </a:r>
            <a:r>
              <a:rPr lang="zh-CN" altLang="en-US" sz="2400" dirty="0" smtClean="0">
                <a:solidFill>
                  <a:srgbClr val="FF0000"/>
                </a:solidFill>
              </a:rPr>
              <a:t>依据理论长度决定测试时给出的最小测试用例个数，如果每个测试用例都能代表一次独立实验的话。</a:t>
            </a:r>
            <a:endParaRPr lang="en-US" altLang="zh-CN" sz="2400" dirty="0" smtClean="0">
              <a:solidFill>
                <a:srgbClr val="FF0000"/>
              </a:solidFill>
            </a:endParaRPr>
          </a:p>
          <a:p>
            <a:r>
              <a:rPr lang="zh-CN" altLang="en-US" sz="2400" dirty="0" smtClean="0"/>
              <a:t>因此，</a:t>
            </a:r>
            <a:r>
              <a:rPr lang="zh-CN" altLang="en-US" sz="2400" dirty="0" smtClean="0">
                <a:solidFill>
                  <a:srgbClr val="FF0000"/>
                </a:solidFill>
              </a:rPr>
              <a:t>测试工程问题就转化为如何设计出独立的</a:t>
            </a:r>
            <a:r>
              <a:rPr lang="en-US" sz="2400" dirty="0" smtClean="0">
                <a:solidFill>
                  <a:srgbClr val="FF0000"/>
                </a:solidFill>
              </a:rPr>
              <a:t>(n+1)(n-2)/2 +1</a:t>
            </a:r>
            <a:r>
              <a:rPr lang="zh-CN" altLang="en-US" sz="2400" dirty="0" smtClean="0">
                <a:solidFill>
                  <a:srgbClr val="FF0000"/>
                </a:solidFill>
              </a:rPr>
              <a:t>个测试用例。</a:t>
            </a:r>
            <a:endParaRPr lang="zh-CN" altLang="en-US" sz="2400" dirty="0">
              <a:solidFill>
                <a:srgbClr val="FF0000"/>
              </a:solidFill>
            </a:endParaRPr>
          </a:p>
        </p:txBody>
      </p:sp>
    </p:spTree>
    <p:extLst>
      <p:ext uri="{BB962C8B-B14F-4D97-AF65-F5344CB8AC3E}">
        <p14:creationId xmlns:p14="http://schemas.microsoft.com/office/powerpoint/2010/main" val="26454451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超图</a:t>
            </a:r>
            <a:r>
              <a:rPr lang="en-US" altLang="zh-CN" dirty="0" smtClean="0"/>
              <a:t>(</a:t>
            </a:r>
            <a:r>
              <a:rPr lang="zh-CN" altLang="zh-CN" dirty="0" smtClean="0"/>
              <a:t>Higraph</a:t>
            </a:r>
            <a:r>
              <a:rPr lang="en-US" altLang="zh-CN" dirty="0" smtClean="0"/>
              <a:t>)</a:t>
            </a:r>
            <a:endParaRPr lang="zh-CN" altLang="en-US" dirty="0"/>
          </a:p>
        </p:txBody>
      </p:sp>
      <p:sp>
        <p:nvSpPr>
          <p:cNvPr id="3" name="内容占位符 2"/>
          <p:cNvSpPr>
            <a:spLocks noGrp="1"/>
          </p:cNvSpPr>
          <p:nvPr>
            <p:ph idx="1"/>
          </p:nvPr>
        </p:nvSpPr>
        <p:spPr>
          <a:xfrm>
            <a:off x="845875" y="1354606"/>
            <a:ext cx="4140565" cy="4902200"/>
          </a:xfrm>
        </p:spPr>
        <p:txBody>
          <a:bodyPr/>
          <a:lstStyle/>
          <a:p>
            <a:r>
              <a:rPr lang="zh-CN" altLang="zh-CN" sz="2400" dirty="0"/>
              <a:t>Higraph是一个将关系形式化为视觉结构的图表对象，它由David Harel于1988年开发</a:t>
            </a:r>
            <a:r>
              <a:rPr lang="zh-CN" altLang="zh-CN" sz="2400" dirty="0" smtClean="0"/>
              <a:t>.</a:t>
            </a:r>
            <a:endParaRPr lang="en-US" altLang="zh-CN" sz="2400" dirty="0" smtClean="0"/>
          </a:p>
          <a:p>
            <a:r>
              <a:rPr lang="zh-CN" altLang="zh-CN" sz="2400" dirty="0" smtClean="0"/>
              <a:t>Higraphs</a:t>
            </a:r>
            <a:r>
              <a:rPr lang="zh-CN" altLang="zh-CN" sz="2400" dirty="0"/>
              <a:t>通过包含深度和正交性的概念来扩展数学图。 </a:t>
            </a:r>
            <a:endParaRPr lang="en-US" altLang="zh-CN" sz="2400" dirty="0" smtClean="0"/>
          </a:p>
          <a:p>
            <a:pPr lvl="1"/>
            <a:r>
              <a:rPr lang="zh-CN" altLang="zh-CN" sz="2000" dirty="0" smtClean="0"/>
              <a:t>特别是</a:t>
            </a:r>
            <a:r>
              <a:rPr lang="zh-CN" altLang="zh-CN" sz="2000" dirty="0"/>
              <a:t>，higraph中的节点可以包含其中的其他节点，从而创建层次结构。 </a:t>
            </a:r>
            <a:endParaRPr lang="en-US" altLang="zh-CN" sz="2000" dirty="0" smtClean="0"/>
          </a:p>
          <a:p>
            <a:pPr lvl="1"/>
            <a:r>
              <a:rPr lang="zh-CN" altLang="zh-CN" sz="2000" dirty="0" smtClean="0"/>
              <a:t>该</a:t>
            </a:r>
            <a:r>
              <a:rPr lang="zh-CN" altLang="zh-CN" sz="2000" dirty="0"/>
              <a:t>想法最初是为使用基于Higraph的状态图</a:t>
            </a:r>
            <a:r>
              <a:rPr lang="zh-CN" altLang="zh-CN" sz="2000" dirty="0" smtClean="0"/>
              <a:t>语言</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6440" y="1084433"/>
            <a:ext cx="4005160" cy="5340213"/>
          </a:xfrm>
          <a:prstGeom prst="rect">
            <a:avLst/>
          </a:prstGeom>
        </p:spPr>
      </p:pic>
    </p:spTree>
    <p:extLst>
      <p:ext uri="{BB962C8B-B14F-4D97-AF65-F5344CB8AC3E}">
        <p14:creationId xmlns:p14="http://schemas.microsoft.com/office/powerpoint/2010/main" val="198132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Moore</a:t>
            </a:r>
            <a:r>
              <a:rPr lang="zh-CN" altLang="en-US" dirty="0"/>
              <a:t>机、</a:t>
            </a:r>
            <a:r>
              <a:rPr lang="en-US" altLang="zh-CN" dirty="0"/>
              <a:t>Mealy</a:t>
            </a:r>
            <a:r>
              <a:rPr lang="zh-CN" altLang="en-US" dirty="0"/>
              <a:t>机和</a:t>
            </a:r>
            <a:r>
              <a:rPr lang="en-US" altLang="zh-CN" dirty="0" err="1"/>
              <a:t>Harel</a:t>
            </a:r>
            <a:r>
              <a:rPr lang="zh-CN" altLang="en-US" dirty="0" smtClean="0"/>
              <a:t>超图用途</a:t>
            </a:r>
            <a:endParaRPr lang="zh-CN" altLang="en-US" dirty="0"/>
          </a:p>
        </p:txBody>
      </p:sp>
      <p:sp>
        <p:nvSpPr>
          <p:cNvPr id="3" name="内容占位符 2"/>
          <p:cNvSpPr>
            <a:spLocks noGrp="1"/>
          </p:cNvSpPr>
          <p:nvPr>
            <p:ph idx="1"/>
          </p:nvPr>
        </p:nvSpPr>
        <p:spPr/>
        <p:txBody>
          <a:bodyPr/>
          <a:lstStyle/>
          <a:p>
            <a:r>
              <a:rPr lang="en-US" sz="2400" dirty="0" smtClean="0"/>
              <a:t>Moore</a:t>
            </a:r>
            <a:r>
              <a:rPr lang="zh-CN" altLang="en-US" sz="2400" dirty="0" smtClean="0"/>
              <a:t>机、</a:t>
            </a:r>
            <a:r>
              <a:rPr lang="en-US" sz="2400" dirty="0" smtClean="0"/>
              <a:t>Mealy</a:t>
            </a:r>
            <a:r>
              <a:rPr lang="zh-CN" altLang="en-US" sz="2400" dirty="0" smtClean="0"/>
              <a:t>机和</a:t>
            </a:r>
            <a:r>
              <a:rPr lang="en-US" sz="2400" dirty="0" err="1" smtClean="0"/>
              <a:t>Harel</a:t>
            </a:r>
            <a:r>
              <a:rPr lang="zh-CN" altLang="en-US" sz="2400" dirty="0" smtClean="0"/>
              <a:t>的超图的研究动力源于对工程问题的表达，其目的是更</a:t>
            </a:r>
            <a:r>
              <a:rPr lang="zh-CN" altLang="en-US" sz="2400" dirty="0"/>
              <a:t>方便</a:t>
            </a:r>
            <a:r>
              <a:rPr lang="zh-CN" altLang="en-US" sz="2400" dirty="0" smtClean="0"/>
              <a:t>地表达系统的状态，从而能够精确地描述系统状态，并给出可验证</a:t>
            </a:r>
            <a:r>
              <a:rPr lang="en-US" sz="2400" dirty="0" smtClean="0"/>
              <a:t>(</a:t>
            </a:r>
            <a:r>
              <a:rPr lang="zh-CN" altLang="en-US" sz="2400" dirty="0" smtClean="0"/>
              <a:t>测试</a:t>
            </a:r>
            <a:r>
              <a:rPr lang="en-US" sz="2400" dirty="0" smtClean="0"/>
              <a:t>)</a:t>
            </a:r>
            <a:r>
              <a:rPr lang="zh-CN" altLang="en-US" sz="2400" dirty="0" smtClean="0"/>
              <a:t>的方法。</a:t>
            </a:r>
            <a:endParaRPr lang="en-US" altLang="zh-CN" sz="2400" dirty="0" smtClean="0"/>
          </a:p>
          <a:p>
            <a:r>
              <a:rPr lang="zh-CN" altLang="en-US" sz="2400" dirty="0" smtClean="0"/>
              <a:t>其问题是客户和开发人员不太理解或难以掌握纯数学符号表达的状态机，需要经过专业训练</a:t>
            </a:r>
            <a:endParaRPr lang="en-US" altLang="zh-CN" sz="2400" dirty="0" smtClean="0"/>
          </a:p>
          <a:p>
            <a:endParaRPr lang="en-US" altLang="zh-CN" sz="2400" dirty="0" smtClean="0"/>
          </a:p>
          <a:p>
            <a:r>
              <a:rPr lang="zh-CN" altLang="en-US" sz="2400" dirty="0" smtClean="0"/>
              <a:t>虽然工作复杂，但如果能把软件需求转换为</a:t>
            </a:r>
            <a:r>
              <a:rPr lang="en-US" altLang="zh-CN" sz="2400" dirty="0"/>
              <a:t>Moore</a:t>
            </a:r>
            <a:r>
              <a:rPr lang="zh-CN" altLang="en-US" sz="2400" dirty="0"/>
              <a:t>机、</a:t>
            </a:r>
            <a:r>
              <a:rPr lang="en-US" altLang="zh-CN" sz="2400" dirty="0"/>
              <a:t>Mealy</a:t>
            </a:r>
            <a:r>
              <a:rPr lang="zh-CN" altLang="en-US" sz="2400" dirty="0"/>
              <a:t>机和</a:t>
            </a:r>
            <a:r>
              <a:rPr lang="en-US" altLang="zh-CN" sz="2400" dirty="0" err="1"/>
              <a:t>Harel</a:t>
            </a:r>
            <a:r>
              <a:rPr lang="zh-CN" altLang="en-US" sz="2400" dirty="0" smtClean="0"/>
              <a:t>超图模型，就可能将其归纳为</a:t>
            </a:r>
            <a:r>
              <a:rPr lang="en-US" altLang="zh-CN" sz="2400" dirty="0" smtClean="0"/>
              <a:t>S-</a:t>
            </a:r>
            <a:r>
              <a:rPr lang="zh-CN" altLang="en-US" sz="2400" dirty="0" smtClean="0"/>
              <a:t>型程序，用理论证明其正确性</a:t>
            </a:r>
            <a:endParaRPr lang="en-US" altLang="zh-CN" sz="2400" dirty="0" smtClean="0"/>
          </a:p>
          <a:p>
            <a:r>
              <a:rPr lang="zh-CN" altLang="en-US" sz="2400" dirty="0" smtClean="0"/>
              <a:t>可行的方案是研制图形化的工具：降低开发者和客户的理解难度</a:t>
            </a:r>
            <a:endParaRPr lang="en-US" altLang="zh-CN" sz="2400" dirty="0" smtClean="0"/>
          </a:p>
          <a:p>
            <a:pPr lvl="1"/>
            <a:endParaRPr lang="zh-CN" altLang="en-US" sz="2000" dirty="0"/>
          </a:p>
        </p:txBody>
      </p:sp>
    </p:spTree>
    <p:extLst>
      <p:ext uri="{BB962C8B-B14F-4D97-AF65-F5344CB8AC3E}">
        <p14:creationId xmlns:p14="http://schemas.microsoft.com/office/powerpoint/2010/main" val="39973245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9.8 UML</a:t>
            </a:r>
            <a:r>
              <a:rPr lang="zh-CN" altLang="zh-CN" dirty="0"/>
              <a:t>与可执行的</a:t>
            </a:r>
            <a:r>
              <a:rPr lang="en-US" altLang="zh-CN" dirty="0"/>
              <a:t>UML</a:t>
            </a:r>
            <a:endParaRPr lang="zh-CN" altLang="en-US" dirty="0"/>
          </a:p>
        </p:txBody>
      </p:sp>
      <p:sp>
        <p:nvSpPr>
          <p:cNvPr id="3" name="内容占位符 2"/>
          <p:cNvSpPr>
            <a:spLocks noGrp="1"/>
          </p:cNvSpPr>
          <p:nvPr>
            <p:ph idx="1"/>
          </p:nvPr>
        </p:nvSpPr>
        <p:spPr/>
        <p:txBody>
          <a:bodyPr/>
          <a:lstStyle/>
          <a:p>
            <a:r>
              <a:rPr lang="en-US" altLang="zh-CN" dirty="0"/>
              <a:t>9.8.1 UML</a:t>
            </a:r>
            <a:r>
              <a:rPr lang="zh-CN" altLang="en-US" dirty="0"/>
              <a:t>的状态机图</a:t>
            </a:r>
            <a:endParaRPr lang="en-US" altLang="zh-CN" dirty="0" smtClean="0"/>
          </a:p>
          <a:p>
            <a:r>
              <a:rPr lang="en-US" altLang="zh-CN" dirty="0" smtClean="0"/>
              <a:t>9.8.2 UML</a:t>
            </a:r>
          </a:p>
          <a:p>
            <a:r>
              <a:rPr lang="en-US" altLang="zh-CN" dirty="0" smtClean="0"/>
              <a:t>9.8.3 </a:t>
            </a:r>
            <a:r>
              <a:rPr lang="zh-CN" altLang="en-US" dirty="0" smtClean="0"/>
              <a:t>可</a:t>
            </a:r>
            <a:r>
              <a:rPr lang="zh-CN" altLang="en-US" dirty="0"/>
              <a:t>执行的</a:t>
            </a:r>
            <a:r>
              <a:rPr lang="en-US" altLang="zh-CN" dirty="0"/>
              <a:t>UML</a:t>
            </a:r>
            <a:endParaRPr lang="zh-CN" altLang="en-US" dirty="0"/>
          </a:p>
        </p:txBody>
      </p:sp>
    </p:spTree>
    <p:extLst>
      <p:ext uri="{BB962C8B-B14F-4D97-AF65-F5344CB8AC3E}">
        <p14:creationId xmlns:p14="http://schemas.microsoft.com/office/powerpoint/2010/main" val="21775508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9.8.1 </a:t>
            </a:r>
            <a:r>
              <a:rPr lang="en-US" altLang="zh-CN" dirty="0"/>
              <a:t>UML</a:t>
            </a:r>
            <a:r>
              <a:rPr lang="zh-CN" altLang="en-US" dirty="0"/>
              <a:t>的状态机图</a:t>
            </a:r>
          </a:p>
        </p:txBody>
      </p:sp>
      <p:sp>
        <p:nvSpPr>
          <p:cNvPr id="3" name="内容占位符 2"/>
          <p:cNvSpPr>
            <a:spLocks noGrp="1"/>
          </p:cNvSpPr>
          <p:nvPr>
            <p:ph idx="1"/>
          </p:nvPr>
        </p:nvSpPr>
        <p:spPr>
          <a:xfrm>
            <a:off x="863600" y="1155700"/>
            <a:ext cx="8128000" cy="5041900"/>
          </a:xfrm>
        </p:spPr>
        <p:txBody>
          <a:bodyPr/>
          <a:lstStyle/>
          <a:p>
            <a:r>
              <a:rPr lang="zh-CN" altLang="en-US" dirty="0" smtClean="0"/>
              <a:t>在</a:t>
            </a:r>
            <a:r>
              <a:rPr lang="en-US" dirty="0" smtClean="0"/>
              <a:t>UML</a:t>
            </a:r>
            <a:r>
              <a:rPr lang="zh-CN" altLang="en-US" dirty="0" smtClean="0"/>
              <a:t>中，将状态机模型分为两类：</a:t>
            </a:r>
            <a:endParaRPr lang="en-US" altLang="zh-CN" dirty="0" smtClean="0"/>
          </a:p>
          <a:p>
            <a:pPr lvl="1"/>
            <a:r>
              <a:rPr lang="zh-CN" altLang="en-US" dirty="0" smtClean="0"/>
              <a:t>行为状态机</a:t>
            </a:r>
            <a:r>
              <a:rPr lang="en-US" dirty="0" smtClean="0"/>
              <a:t>(Behavioral state machine)</a:t>
            </a:r>
            <a:r>
              <a:rPr lang="zh-CN" altLang="en-US" dirty="0" smtClean="0"/>
              <a:t>用来描述各种模型元素的行为，基本的依据</a:t>
            </a:r>
            <a:r>
              <a:rPr lang="en-US" dirty="0" smtClean="0"/>
              <a:t>David </a:t>
            </a:r>
            <a:r>
              <a:rPr lang="en-US" dirty="0" err="1" smtClean="0"/>
              <a:t>Harel</a:t>
            </a:r>
            <a:r>
              <a:rPr lang="zh-CN" altLang="en-US" dirty="0" smtClean="0"/>
              <a:t>提出的</a:t>
            </a:r>
            <a:r>
              <a:rPr lang="en-US" dirty="0" err="1" smtClean="0"/>
              <a:t>Higrah</a:t>
            </a:r>
            <a:r>
              <a:rPr lang="zh-CN" altLang="en-US" dirty="0" smtClean="0"/>
              <a:t>图</a:t>
            </a:r>
            <a:r>
              <a:rPr lang="en-US" dirty="0" smtClean="0"/>
              <a:t>(</a:t>
            </a:r>
            <a:r>
              <a:rPr lang="zh-CN" altLang="en-US" dirty="0" smtClean="0"/>
              <a:t>超图</a:t>
            </a:r>
            <a:r>
              <a:rPr lang="en-US" dirty="0" smtClean="0"/>
              <a:t>)</a:t>
            </a:r>
            <a:r>
              <a:rPr lang="zh-CN" altLang="en-US" dirty="0" smtClean="0"/>
              <a:t>。</a:t>
            </a:r>
            <a:endParaRPr lang="en-US" altLang="zh-CN" dirty="0" smtClean="0"/>
          </a:p>
          <a:p>
            <a:pPr lvl="1"/>
            <a:endParaRPr lang="en-US" altLang="zh-CN" dirty="0" smtClean="0"/>
          </a:p>
          <a:p>
            <a:pPr lvl="1"/>
            <a:r>
              <a:rPr lang="zh-CN" altLang="en-US" dirty="0" smtClean="0"/>
              <a:t>协议状态机</a:t>
            </a:r>
            <a:r>
              <a:rPr lang="en-US" dirty="0" smtClean="0"/>
              <a:t>(Protocol state machine)</a:t>
            </a:r>
            <a:r>
              <a:rPr lang="zh-CN" altLang="en-US" dirty="0" smtClean="0"/>
              <a:t>用来表示协议的用法。</a:t>
            </a:r>
            <a:endParaRPr lang="en-US" altLang="zh-CN" dirty="0" smtClean="0"/>
          </a:p>
          <a:p>
            <a:pPr lvl="2"/>
            <a:r>
              <a:rPr lang="zh-CN" altLang="en-US" dirty="0" smtClean="0"/>
              <a:t>描述每个状态收到触发后的迁移动作。</a:t>
            </a:r>
            <a:endParaRPr lang="en-US" altLang="zh-CN" dirty="0" smtClean="0"/>
          </a:p>
          <a:p>
            <a:pPr lvl="2"/>
            <a:r>
              <a:rPr lang="zh-CN" altLang="en-US" dirty="0" smtClean="0"/>
              <a:t>在状态机表达中，可以定义出对象</a:t>
            </a:r>
            <a:r>
              <a:rPr lang="en-US" dirty="0" smtClean="0"/>
              <a:t>(object)</a:t>
            </a:r>
            <a:r>
              <a:rPr lang="zh-CN" altLang="en-US" dirty="0" smtClean="0"/>
              <a:t>的生命周期、及其操作调用的顺序。</a:t>
            </a:r>
            <a:endParaRPr lang="en-US" altLang="zh-CN" dirty="0" smtClean="0"/>
          </a:p>
          <a:p>
            <a:pPr lvl="2"/>
            <a:r>
              <a:rPr lang="zh-CN" altLang="en-US" dirty="0" smtClean="0"/>
              <a:t>由于协议状态机并不排除特定行为的实现，因此可以强制描述与此相关联分类器</a:t>
            </a:r>
            <a:r>
              <a:rPr lang="en-US" dirty="0" smtClean="0"/>
              <a:t>(classifier)</a:t>
            </a:r>
            <a:r>
              <a:rPr lang="zh-CN" altLang="en-US" dirty="0" smtClean="0"/>
              <a:t>、接口、端口的合法使用场景。</a:t>
            </a:r>
          </a:p>
          <a:p>
            <a:endParaRPr lang="zh-CN" altLang="en-US" dirty="0"/>
          </a:p>
        </p:txBody>
      </p:sp>
    </p:spTree>
    <p:extLst>
      <p:ext uri="{BB962C8B-B14F-4D97-AF65-F5344CB8AC3E}">
        <p14:creationId xmlns:p14="http://schemas.microsoft.com/office/powerpoint/2010/main" val="18233693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9.8.1 </a:t>
            </a:r>
            <a:r>
              <a:rPr lang="en-US" altLang="zh-CN" dirty="0"/>
              <a:t>UML</a:t>
            </a:r>
            <a:r>
              <a:rPr lang="zh-CN" altLang="en-US" dirty="0" smtClean="0"/>
              <a:t>的状态机图</a:t>
            </a:r>
            <a:endParaRPr lang="zh-CN" altLang="en-US" dirty="0"/>
          </a:p>
        </p:txBody>
      </p:sp>
      <p:sp>
        <p:nvSpPr>
          <p:cNvPr id="3" name="内容占位符 2"/>
          <p:cNvSpPr>
            <a:spLocks noGrp="1"/>
          </p:cNvSpPr>
          <p:nvPr>
            <p:ph idx="1"/>
          </p:nvPr>
        </p:nvSpPr>
        <p:spPr/>
        <p:txBody>
          <a:bodyPr/>
          <a:lstStyle/>
          <a:p>
            <a:r>
              <a:rPr lang="zh-CN" altLang="en-US" dirty="0" smtClean="0"/>
              <a:t>状态机图</a:t>
            </a:r>
            <a:r>
              <a:rPr lang="en-US" dirty="0" smtClean="0"/>
              <a:t>(SMD---State Machine Diagram)</a:t>
            </a:r>
            <a:r>
              <a:rPr lang="zh-CN" altLang="en-US" dirty="0" smtClean="0"/>
              <a:t> 是一个状态机的图示化表达。</a:t>
            </a:r>
            <a:endParaRPr lang="en-US" altLang="zh-CN" dirty="0" smtClean="0"/>
          </a:p>
          <a:p>
            <a:endParaRPr lang="en-US" dirty="0" smtClean="0"/>
          </a:p>
          <a:p>
            <a:r>
              <a:rPr lang="en-US" dirty="0" smtClean="0"/>
              <a:t>UML2.0 </a:t>
            </a:r>
            <a:r>
              <a:rPr lang="zh-CN" altLang="en-US" dirty="0" smtClean="0"/>
              <a:t>版规定了状态机图的各种符号和表达规则，简单的状态机可以要求：</a:t>
            </a:r>
          </a:p>
          <a:p>
            <a:pPr lvl="1"/>
            <a:r>
              <a:rPr lang="en-US" dirty="0" smtClean="0"/>
              <a:t>1</a:t>
            </a:r>
            <a:r>
              <a:rPr lang="zh-CN" altLang="en-US" dirty="0" smtClean="0"/>
              <a:t>）状态和其它结点</a:t>
            </a:r>
            <a:r>
              <a:rPr lang="en-US" dirty="0" smtClean="0"/>
              <a:t>(</a:t>
            </a:r>
            <a:r>
              <a:rPr lang="zh-CN" altLang="en-US" dirty="0" smtClean="0"/>
              <a:t>或伪状态</a:t>
            </a:r>
            <a:r>
              <a:rPr lang="en-US" dirty="0" smtClean="0"/>
              <a:t>)</a:t>
            </a:r>
            <a:r>
              <a:rPr lang="zh-CN" altLang="en-US" dirty="0" smtClean="0"/>
              <a:t>要用适当的状态和伪状态符号表达。</a:t>
            </a:r>
          </a:p>
          <a:p>
            <a:pPr lvl="1"/>
            <a:r>
              <a:rPr lang="en-US" dirty="0" smtClean="0"/>
              <a:t>2</a:t>
            </a:r>
            <a:r>
              <a:rPr lang="zh-CN" altLang="en-US" dirty="0" smtClean="0"/>
              <a:t>）迁移</a:t>
            </a:r>
            <a:r>
              <a:rPr lang="en-US" dirty="0" smtClean="0"/>
              <a:t>(transition)</a:t>
            </a:r>
            <a:r>
              <a:rPr lang="zh-CN" altLang="en-US" dirty="0" smtClean="0"/>
              <a:t>用带方向的弧线或直线表达，或者用能够表现迁移行为的控制图标</a:t>
            </a:r>
            <a:r>
              <a:rPr lang="en-US" dirty="0" smtClean="0"/>
              <a:t>(icon)</a:t>
            </a:r>
            <a:r>
              <a:rPr lang="zh-CN" altLang="en-US" dirty="0" smtClean="0"/>
              <a:t>表示。</a:t>
            </a:r>
          </a:p>
        </p:txBody>
      </p:sp>
    </p:spTree>
    <p:extLst>
      <p:ext uri="{BB962C8B-B14F-4D97-AF65-F5344CB8AC3E}">
        <p14:creationId xmlns:p14="http://schemas.microsoft.com/office/powerpoint/2010/main" val="20574906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在此基础上，复杂状态机要遵守：</a:t>
            </a:r>
          </a:p>
          <a:p>
            <a:pPr lvl="1"/>
            <a:r>
              <a:rPr lang="en-US" dirty="0" smtClean="0"/>
              <a:t>3</a:t>
            </a:r>
            <a:r>
              <a:rPr lang="zh-CN" altLang="en-US" dirty="0" smtClean="0"/>
              <a:t>）不规定状态机之间的关联和其上下文分类，或行为特征的表达方式。</a:t>
            </a:r>
          </a:p>
          <a:p>
            <a:pPr lvl="1"/>
            <a:r>
              <a:rPr lang="en-US" dirty="0" smtClean="0"/>
              <a:t>4</a:t>
            </a:r>
            <a:r>
              <a:rPr lang="zh-CN" altLang="en-US" dirty="0" smtClean="0"/>
              <a:t>）一个状态机可以是另一个状态机的扩展，并用保留字</a:t>
            </a:r>
            <a:r>
              <a:rPr lang="en-US" dirty="0" smtClean="0"/>
              <a:t>«extended»</a:t>
            </a:r>
            <a:r>
              <a:rPr lang="zh-CN" altLang="en-US" dirty="0" smtClean="0"/>
              <a:t>和名称表达。</a:t>
            </a:r>
          </a:p>
          <a:p>
            <a:pPr lvl="1"/>
            <a:r>
              <a:rPr lang="en-US" dirty="0" smtClean="0"/>
              <a:t>5</a:t>
            </a:r>
            <a:r>
              <a:rPr lang="zh-CN" altLang="en-US" dirty="0" smtClean="0"/>
              <a:t>）用保留字</a:t>
            </a:r>
            <a:r>
              <a:rPr lang="en-US" dirty="0" smtClean="0"/>
              <a:t>«</a:t>
            </a:r>
            <a:r>
              <a:rPr lang="en-US" dirty="0" err="1" smtClean="0"/>
              <a:t>statemachine</a:t>
            </a:r>
            <a:r>
              <a:rPr lang="en-US" dirty="0" smtClean="0"/>
              <a:t>»</a:t>
            </a:r>
            <a:r>
              <a:rPr lang="zh-CN" altLang="en-US" dirty="0" smtClean="0"/>
              <a:t>表明图形的类型。</a:t>
            </a:r>
          </a:p>
          <a:p>
            <a:pPr lvl="1"/>
            <a:r>
              <a:rPr lang="en-US" dirty="0" smtClean="0"/>
              <a:t>6</a:t>
            </a:r>
            <a:r>
              <a:rPr lang="zh-CN" altLang="en-US" dirty="0" smtClean="0"/>
              <a:t>）从其它图示继承过来的状态用虚线或灰色线条表达。</a:t>
            </a:r>
            <a:endParaRPr lang="zh-CN" altLang="en-US" dirty="0"/>
          </a:p>
        </p:txBody>
      </p:sp>
    </p:spTree>
    <p:extLst>
      <p:ext uri="{BB962C8B-B14F-4D97-AF65-F5344CB8AC3E}">
        <p14:creationId xmlns:p14="http://schemas.microsoft.com/office/powerpoint/2010/main" val="8443081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dirty="0" smtClean="0"/>
              <a:t>SMD</a:t>
            </a:r>
            <a:r>
              <a:rPr lang="zh-CN" altLang="en-US" dirty="0" smtClean="0"/>
              <a:t>表示的打电话的例子</a:t>
            </a:r>
            <a:endParaRPr lang="zh-CN" altLang="en-US" dirty="0"/>
          </a:p>
        </p:txBody>
      </p:sp>
      <p:pic>
        <p:nvPicPr>
          <p:cNvPr id="78850" name="Picture 2"/>
          <p:cNvPicPr>
            <a:picLocks noChangeAspect="1" noChangeArrowheads="1"/>
          </p:cNvPicPr>
          <p:nvPr/>
        </p:nvPicPr>
        <p:blipFill>
          <a:blip r:embed="rId2"/>
          <a:srcRect/>
          <a:stretch>
            <a:fillRect/>
          </a:stretch>
        </p:blipFill>
        <p:spPr bwMode="auto">
          <a:xfrm>
            <a:off x="844550" y="1157288"/>
            <a:ext cx="7639050" cy="5466908"/>
          </a:xfrm>
          <a:prstGeom prst="rect">
            <a:avLst/>
          </a:prstGeom>
          <a:noFill/>
          <a:ln w="9525">
            <a:noFill/>
            <a:miter lim="800000"/>
            <a:headEnd/>
            <a:tailEnd/>
          </a:ln>
          <a:effectLst/>
        </p:spPr>
      </p:pic>
    </p:spTree>
    <p:extLst>
      <p:ext uri="{BB962C8B-B14F-4D97-AF65-F5344CB8AC3E}">
        <p14:creationId xmlns:p14="http://schemas.microsoft.com/office/powerpoint/2010/main" val="17000811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按上述</a:t>
            </a:r>
            <a:r>
              <a:rPr lang="en-US" dirty="0" smtClean="0"/>
              <a:t>6-</a:t>
            </a:r>
            <a:r>
              <a:rPr lang="zh-CN" altLang="en-US" dirty="0" smtClean="0"/>
              <a:t>元组</a:t>
            </a:r>
            <a:r>
              <a:rPr lang="en-US" dirty="0" smtClean="0"/>
              <a:t> ( S, S0, Σ, Λ, T, G )</a:t>
            </a:r>
            <a:r>
              <a:rPr lang="zh-CN" altLang="en-US" dirty="0" smtClean="0"/>
              <a:t>的定义。其中：</a:t>
            </a:r>
            <a:endParaRPr lang="en-US" altLang="zh-CN" dirty="0" smtClean="0"/>
          </a:p>
          <a:p>
            <a:pPr lvl="1"/>
            <a:r>
              <a:rPr lang="zh-CN" altLang="en-US" dirty="0" smtClean="0"/>
              <a:t>状态集合</a:t>
            </a:r>
            <a:r>
              <a:rPr lang="en-US" dirty="0" smtClean="0"/>
              <a:t>S</a:t>
            </a:r>
            <a:r>
              <a:rPr lang="zh-CN" altLang="en-US" dirty="0" smtClean="0"/>
              <a:t>为：</a:t>
            </a:r>
            <a:r>
              <a:rPr lang="en-US" dirty="0" smtClean="0"/>
              <a:t>{</a:t>
            </a:r>
            <a:r>
              <a:rPr lang="en-US" dirty="0" err="1" smtClean="0"/>
              <a:t>Idel</a:t>
            </a:r>
            <a:r>
              <a:rPr lang="en-US" dirty="0" smtClean="0"/>
              <a:t>, </a:t>
            </a:r>
            <a:r>
              <a:rPr lang="en-US" dirty="0" err="1" smtClean="0"/>
              <a:t>DialTone</a:t>
            </a:r>
            <a:r>
              <a:rPr lang="en-US" dirty="0" smtClean="0"/>
              <a:t>, Time-out, Dialing, </a:t>
            </a:r>
            <a:r>
              <a:rPr lang="en-US" dirty="0" err="1" smtClean="0"/>
              <a:t>Invaild</a:t>
            </a:r>
            <a:r>
              <a:rPr lang="en-US" dirty="0" smtClean="0"/>
              <a:t>, Connecting, </a:t>
            </a:r>
            <a:r>
              <a:rPr lang="en-US" dirty="0" err="1" smtClean="0"/>
              <a:t>Rining</a:t>
            </a:r>
            <a:r>
              <a:rPr lang="en-US" dirty="0" smtClean="0"/>
              <a:t>, Talking, Pinned, Busy}</a:t>
            </a:r>
            <a:r>
              <a:rPr lang="zh-CN" altLang="en-US" dirty="0" smtClean="0"/>
              <a:t>；</a:t>
            </a:r>
            <a:endParaRPr lang="en-US" altLang="zh-CN" dirty="0" smtClean="0"/>
          </a:p>
          <a:p>
            <a:pPr lvl="1"/>
            <a:r>
              <a:rPr lang="en-US" dirty="0" smtClean="0"/>
              <a:t>S0</a:t>
            </a:r>
            <a:r>
              <a:rPr lang="zh-CN" altLang="en-US" dirty="0" smtClean="0"/>
              <a:t>为</a:t>
            </a:r>
            <a:r>
              <a:rPr lang="en-US" dirty="0" smtClean="0"/>
              <a:t>{</a:t>
            </a:r>
            <a:r>
              <a:rPr lang="en-US" dirty="0" err="1" smtClean="0"/>
              <a:t>Idel</a:t>
            </a:r>
            <a:r>
              <a:rPr lang="en-US" dirty="0" smtClean="0"/>
              <a:t>, </a:t>
            </a:r>
            <a:r>
              <a:rPr lang="en-US" dirty="0" err="1" smtClean="0"/>
              <a:t>DialTone</a:t>
            </a:r>
            <a:r>
              <a:rPr lang="en-US" dirty="0" smtClean="0"/>
              <a:t>}</a:t>
            </a:r>
            <a:r>
              <a:rPr lang="zh-CN" altLang="en-US" dirty="0" smtClean="0"/>
              <a:t>。</a:t>
            </a:r>
            <a:endParaRPr lang="en-US" altLang="zh-CN" dirty="0" smtClean="0"/>
          </a:p>
          <a:p>
            <a:pPr lvl="1"/>
            <a:r>
              <a:rPr lang="zh-CN" altLang="en-US" dirty="0" smtClean="0"/>
              <a:t>输入字母集合</a:t>
            </a:r>
            <a:r>
              <a:rPr lang="en-US" dirty="0" smtClean="0"/>
              <a:t>( Σ )</a:t>
            </a:r>
            <a:r>
              <a:rPr lang="zh-CN" altLang="en-US" dirty="0" smtClean="0"/>
              <a:t>为</a:t>
            </a:r>
            <a:r>
              <a:rPr lang="en-US" dirty="0" smtClean="0"/>
              <a:t>(0,1,2,3,4,5,6,7,8,9)</a:t>
            </a:r>
            <a:r>
              <a:rPr lang="zh-CN" altLang="en-US" dirty="0" smtClean="0"/>
              <a:t>，以及，</a:t>
            </a:r>
            <a:endParaRPr lang="en-US" altLang="zh-CN" dirty="0" smtClean="0"/>
          </a:p>
          <a:p>
            <a:pPr lvl="1"/>
            <a:r>
              <a:rPr lang="zh-CN" altLang="en-US" dirty="0" smtClean="0"/>
              <a:t>拿起电话听到拨号音</a:t>
            </a:r>
            <a:r>
              <a:rPr lang="en-US" dirty="0" smtClean="0"/>
              <a:t>(lift receiver /get dial tone)</a:t>
            </a:r>
            <a:r>
              <a:rPr lang="zh-CN" altLang="en-US" dirty="0" smtClean="0"/>
              <a:t>。</a:t>
            </a:r>
            <a:endParaRPr lang="en-US" altLang="zh-CN" dirty="0" smtClean="0"/>
          </a:p>
          <a:p>
            <a:pPr lvl="1"/>
            <a:r>
              <a:rPr lang="zh-CN" altLang="en-US" dirty="0" smtClean="0"/>
              <a:t>输出字母集合</a:t>
            </a:r>
            <a:r>
              <a:rPr lang="en-US" dirty="0" smtClean="0"/>
              <a:t>( Λ )</a:t>
            </a:r>
            <a:r>
              <a:rPr lang="zh-CN" altLang="en-US" dirty="0" smtClean="0"/>
              <a:t>是</a:t>
            </a:r>
            <a:r>
              <a:rPr lang="en-US" dirty="0" smtClean="0"/>
              <a:t>(Abort</a:t>
            </a:r>
            <a:r>
              <a:rPr lang="zh-CN" altLang="en-US" dirty="0" smtClean="0"/>
              <a:t>，</a:t>
            </a:r>
            <a:r>
              <a:rPr lang="en-US" dirty="0" smtClean="0"/>
              <a:t> Terminate)</a:t>
            </a:r>
            <a:r>
              <a:rPr lang="zh-CN" altLang="en-US" dirty="0" smtClean="0"/>
              <a:t>；</a:t>
            </a:r>
            <a:endParaRPr lang="en-US" altLang="zh-CN" dirty="0" smtClean="0"/>
          </a:p>
          <a:p>
            <a:pPr lvl="1"/>
            <a:r>
              <a:rPr lang="zh-CN" altLang="en-US" dirty="0" smtClean="0"/>
              <a:t>其中</a:t>
            </a:r>
            <a:r>
              <a:rPr lang="en-US" dirty="0" smtClean="0"/>
              <a:t>Active</a:t>
            </a:r>
            <a:r>
              <a:rPr lang="zh-CN" altLang="en-US" dirty="0" smtClean="0"/>
              <a:t>部分迁移主要体现在状态之间的函数，只有状态</a:t>
            </a:r>
            <a:r>
              <a:rPr lang="en-US" dirty="0" smtClean="0"/>
              <a:t>dialing</a:t>
            </a:r>
            <a:r>
              <a:rPr lang="zh-CN" altLang="en-US" dirty="0" smtClean="0"/>
              <a:t>与输入字母表</a:t>
            </a:r>
            <a:r>
              <a:rPr lang="en-US" dirty="0" smtClean="0"/>
              <a:t>(0,1,2,3,4,5,6,7,8,9) </a:t>
            </a:r>
            <a:r>
              <a:rPr lang="zh-CN" altLang="en-US" dirty="0" smtClean="0"/>
              <a:t>有关系。</a:t>
            </a:r>
            <a:endParaRPr lang="zh-CN" altLang="en-US" dirty="0"/>
          </a:p>
        </p:txBody>
      </p:sp>
    </p:spTree>
    <p:extLst>
      <p:ext uri="{BB962C8B-B14F-4D97-AF65-F5344CB8AC3E}">
        <p14:creationId xmlns:p14="http://schemas.microsoft.com/office/powerpoint/2010/main" val="24615627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9.8.2 </a:t>
            </a:r>
            <a:r>
              <a:rPr lang="en-US" altLang="zh-CN" dirty="0"/>
              <a:t>UML</a:t>
            </a:r>
            <a:endParaRPr lang="zh-CN" altLang="en-US" dirty="0"/>
          </a:p>
        </p:txBody>
      </p:sp>
      <p:sp>
        <p:nvSpPr>
          <p:cNvPr id="3" name="内容占位符 2"/>
          <p:cNvSpPr>
            <a:spLocks noGrp="1"/>
          </p:cNvSpPr>
          <p:nvPr>
            <p:ph idx="1"/>
          </p:nvPr>
        </p:nvSpPr>
        <p:spPr/>
        <p:txBody>
          <a:bodyPr/>
          <a:lstStyle/>
          <a:p>
            <a:r>
              <a:rPr lang="zh-CN" altLang="en-US" sz="2400" dirty="0"/>
              <a:t>统一建模语言（</a:t>
            </a:r>
            <a:r>
              <a:rPr lang="en-US" altLang="zh-CN" sz="2400" dirty="0"/>
              <a:t>UML-Unified Modeling Language</a:t>
            </a:r>
            <a:r>
              <a:rPr lang="zh-CN" altLang="en-US" sz="2400" dirty="0" smtClean="0"/>
              <a:t>）旨在</a:t>
            </a:r>
            <a:r>
              <a:rPr lang="zh-CN" altLang="en-US" sz="2400" dirty="0"/>
              <a:t>提供一种可视化</a:t>
            </a:r>
            <a:r>
              <a:rPr lang="zh-CN" altLang="en-US" sz="2400" dirty="0" smtClean="0"/>
              <a:t>系统分析与设计</a:t>
            </a:r>
            <a:r>
              <a:rPr lang="zh-CN" altLang="en-US" sz="2400" dirty="0"/>
              <a:t>的标准</a:t>
            </a:r>
            <a:r>
              <a:rPr lang="zh-CN" altLang="en-US" sz="2400" dirty="0" smtClean="0"/>
              <a:t>方法</a:t>
            </a:r>
            <a:endParaRPr lang="en-US" altLang="zh-CN" sz="2400" dirty="0"/>
          </a:p>
          <a:p>
            <a:pPr lvl="1"/>
            <a:r>
              <a:rPr lang="en-US" altLang="zh-CN" sz="2000" dirty="0"/>
              <a:t>UML</a:t>
            </a:r>
            <a:r>
              <a:rPr lang="zh-CN" altLang="en-US" sz="2000" dirty="0"/>
              <a:t>的创建最初的动机是</a:t>
            </a:r>
            <a:r>
              <a:rPr lang="zh-CN" altLang="en-US" sz="2000" dirty="0" smtClean="0"/>
              <a:t>希望把各种表达系统</a:t>
            </a:r>
            <a:r>
              <a:rPr lang="zh-CN" altLang="en-US" sz="2000" dirty="0"/>
              <a:t>和</a:t>
            </a:r>
            <a:r>
              <a:rPr lang="zh-CN" altLang="en-US" sz="2000" dirty="0" smtClean="0"/>
              <a:t>软件分析与设计图形符号统一起来</a:t>
            </a:r>
            <a:endParaRPr lang="en-US" altLang="zh-CN" sz="2000" dirty="0" smtClean="0"/>
          </a:p>
          <a:p>
            <a:pPr lvl="1"/>
            <a:r>
              <a:rPr lang="zh-CN" altLang="en-US" sz="2000" dirty="0" smtClean="0"/>
              <a:t>主要的工作是</a:t>
            </a:r>
            <a:r>
              <a:rPr lang="en-US" altLang="zh-CN" sz="2000" dirty="0" smtClean="0"/>
              <a:t>1994</a:t>
            </a:r>
            <a:r>
              <a:rPr lang="zh-CN" altLang="en-US" sz="2000" dirty="0" smtClean="0"/>
              <a:t>年</a:t>
            </a:r>
            <a:r>
              <a:rPr lang="en-US" altLang="zh-CN" sz="2000" dirty="0" smtClean="0"/>
              <a:t>~1995</a:t>
            </a:r>
            <a:r>
              <a:rPr lang="zh-CN" altLang="en-US" sz="2000" dirty="0"/>
              <a:t>年的</a:t>
            </a:r>
            <a:r>
              <a:rPr lang="en-US" altLang="zh-CN" sz="2000" dirty="0"/>
              <a:t>Rational Software</a:t>
            </a:r>
            <a:r>
              <a:rPr lang="zh-CN" altLang="en-US" sz="2000" dirty="0"/>
              <a:t>的</a:t>
            </a:r>
            <a:r>
              <a:rPr lang="en-US" altLang="zh-CN" sz="2000" dirty="0"/>
              <a:t>Grady </a:t>
            </a:r>
            <a:r>
              <a:rPr lang="en-US" altLang="zh-CN" sz="2000" dirty="0" err="1"/>
              <a:t>Booch</a:t>
            </a:r>
            <a:r>
              <a:rPr lang="zh-CN" altLang="en-US" sz="2000" dirty="0"/>
              <a:t>，</a:t>
            </a:r>
            <a:r>
              <a:rPr lang="en-US" altLang="zh-CN" sz="2000" dirty="0"/>
              <a:t>Ivar Jacobson</a:t>
            </a:r>
            <a:r>
              <a:rPr lang="zh-CN" altLang="en-US" sz="2000" dirty="0"/>
              <a:t>和</a:t>
            </a:r>
            <a:r>
              <a:rPr lang="en-US" altLang="zh-CN" sz="2000" dirty="0"/>
              <a:t>James </a:t>
            </a:r>
            <a:r>
              <a:rPr lang="en-US" altLang="zh-CN" sz="2000" dirty="0" err="1"/>
              <a:t>Rumbaugh</a:t>
            </a:r>
            <a:r>
              <a:rPr lang="zh-CN" altLang="en-US" sz="2000" dirty="0" smtClean="0"/>
              <a:t>开发的，称为统一建模语言。</a:t>
            </a:r>
            <a:endParaRPr lang="en-US" altLang="zh-CN" sz="2000" dirty="0"/>
          </a:p>
          <a:p>
            <a:r>
              <a:rPr lang="en-US" altLang="zh-CN" sz="2400" dirty="0"/>
              <a:t>1997</a:t>
            </a:r>
            <a:r>
              <a:rPr lang="zh-CN" altLang="en-US" sz="2400" dirty="0"/>
              <a:t>年，</a:t>
            </a:r>
            <a:r>
              <a:rPr lang="en-US" altLang="zh-CN" sz="2400" dirty="0"/>
              <a:t>UML</a:t>
            </a:r>
            <a:r>
              <a:rPr lang="zh-CN" altLang="en-US" sz="2400" dirty="0"/>
              <a:t>被对象管理组织（</a:t>
            </a:r>
            <a:r>
              <a:rPr lang="en-US" altLang="zh-CN" sz="2400" dirty="0"/>
              <a:t>OMG</a:t>
            </a:r>
            <a:r>
              <a:rPr lang="zh-CN" altLang="en-US" sz="2400" dirty="0"/>
              <a:t>）采纳为标准，此后一直由该组织管理</a:t>
            </a:r>
            <a:r>
              <a:rPr lang="zh-CN" altLang="en-US" sz="2400" dirty="0" smtClean="0"/>
              <a:t>。</a:t>
            </a:r>
            <a:endParaRPr lang="en-US" altLang="zh-CN" sz="2400" dirty="0" smtClean="0"/>
          </a:p>
          <a:p>
            <a:r>
              <a:rPr lang="zh-CN" altLang="en-US" sz="2400" dirty="0" smtClean="0"/>
              <a:t> </a:t>
            </a:r>
            <a:r>
              <a:rPr lang="en-US" altLang="zh-CN" sz="2400" dirty="0"/>
              <a:t>2005</a:t>
            </a:r>
            <a:r>
              <a:rPr lang="zh-CN" altLang="en-US" sz="2400" dirty="0"/>
              <a:t>年，</a:t>
            </a:r>
            <a:r>
              <a:rPr lang="en-US" altLang="zh-CN" sz="2400" dirty="0"/>
              <a:t>UML</a:t>
            </a:r>
            <a:r>
              <a:rPr lang="zh-CN" altLang="en-US" sz="2400" dirty="0"/>
              <a:t>也被国际标准化组织（</a:t>
            </a:r>
            <a:r>
              <a:rPr lang="en-US" altLang="zh-CN" sz="2400" dirty="0"/>
              <a:t>ISO</a:t>
            </a:r>
            <a:r>
              <a:rPr lang="zh-CN" altLang="en-US" sz="2400" dirty="0"/>
              <a:t>）发布为经批准的</a:t>
            </a:r>
            <a:r>
              <a:rPr lang="en-US" altLang="zh-CN" sz="2400" dirty="0"/>
              <a:t>ISO</a:t>
            </a:r>
            <a:r>
              <a:rPr lang="zh-CN" altLang="en-US" sz="2400" dirty="0"/>
              <a:t>标准</a:t>
            </a:r>
            <a:r>
              <a:rPr lang="zh-CN" altLang="en-US" sz="2400" dirty="0" smtClean="0"/>
              <a:t>。从此，</a:t>
            </a:r>
            <a:r>
              <a:rPr lang="en-US" altLang="zh-CN" sz="2400" dirty="0" smtClean="0"/>
              <a:t>UML</a:t>
            </a:r>
            <a:r>
              <a:rPr lang="zh-CN" altLang="en-US" sz="2400" dirty="0" smtClean="0"/>
              <a:t>标准被定期修订</a:t>
            </a:r>
            <a:r>
              <a:rPr lang="en-US" altLang="zh-CN" sz="2400" dirty="0" smtClean="0"/>
              <a:t>.</a:t>
            </a:r>
          </a:p>
          <a:p>
            <a:r>
              <a:rPr lang="en-US" altLang="zh-CN" sz="2400" dirty="0" smtClean="0"/>
              <a:t>UML</a:t>
            </a:r>
            <a:r>
              <a:rPr lang="zh-CN" altLang="en-US" sz="2400" dirty="0" smtClean="0"/>
              <a:t>包括了，我们目前讲到的所有图，进一步要读</a:t>
            </a:r>
            <a:r>
              <a:rPr lang="en-US" altLang="zh-CN" sz="2400" dirty="0" smtClean="0"/>
              <a:t>UML</a:t>
            </a:r>
            <a:r>
              <a:rPr lang="zh-CN" altLang="en-US" sz="2400" dirty="0" smtClean="0"/>
              <a:t>的书，或访问</a:t>
            </a:r>
            <a:r>
              <a:rPr lang="en-US" altLang="zh-CN" sz="2400" dirty="0" smtClean="0"/>
              <a:t>OMG</a:t>
            </a:r>
            <a:r>
              <a:rPr lang="zh-CN" altLang="en-US" sz="2400" dirty="0" smtClean="0"/>
              <a:t>的网站</a:t>
            </a:r>
            <a:endParaRPr lang="zh-CN" altLang="en-US" sz="2400" dirty="0"/>
          </a:p>
        </p:txBody>
      </p:sp>
    </p:spTree>
    <p:extLst>
      <p:ext uri="{BB962C8B-B14F-4D97-AF65-F5344CB8AC3E}">
        <p14:creationId xmlns:p14="http://schemas.microsoft.com/office/powerpoint/2010/main" val="3943113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76300" y="1295400"/>
            <a:ext cx="8115300" cy="4902200"/>
          </a:xfrm>
        </p:spPr>
        <p:txBody>
          <a:bodyPr/>
          <a:lstStyle/>
          <a:p>
            <a:r>
              <a:rPr lang="zh-CN" altLang="en-US" sz="2400" b="1" dirty="0" smtClean="0"/>
              <a:t>（</a:t>
            </a:r>
            <a:r>
              <a:rPr lang="en-US" sz="2400" b="1" dirty="0" smtClean="0"/>
              <a:t>4</a:t>
            </a:r>
            <a:r>
              <a:rPr lang="zh-CN" altLang="en-US" sz="2400" b="1" dirty="0" smtClean="0"/>
              <a:t>）组合</a:t>
            </a:r>
            <a:r>
              <a:rPr lang="en-US" sz="2400" b="1" dirty="0" smtClean="0"/>
              <a:t>(</a:t>
            </a:r>
            <a:r>
              <a:rPr lang="zh-CN" altLang="en-US" sz="2400" b="1" dirty="0" smtClean="0"/>
              <a:t>或聚合</a:t>
            </a:r>
            <a:r>
              <a:rPr lang="en-US" sz="2400" b="1" dirty="0" smtClean="0"/>
              <a:t>)</a:t>
            </a:r>
            <a:r>
              <a:rPr lang="zh-CN" altLang="en-US" sz="2400" b="1" dirty="0" smtClean="0"/>
              <a:t>原则：</a:t>
            </a:r>
            <a:endParaRPr lang="en-US" altLang="zh-CN" sz="2400" b="1" dirty="0" smtClean="0"/>
          </a:p>
          <a:p>
            <a:pPr lvl="1"/>
            <a:r>
              <a:rPr lang="zh-CN" altLang="en-US" sz="2000" dirty="0" smtClean="0"/>
              <a:t>新的文字是几个已有的表意文字的组合含义。例如，“鸣”是“口”和“鸟”的组合，表达鸟的歌唱。</a:t>
            </a:r>
          </a:p>
          <a:p>
            <a:r>
              <a:rPr lang="zh-CN" altLang="en-US" sz="2400" b="1" dirty="0" smtClean="0"/>
              <a:t>（</a:t>
            </a:r>
            <a:r>
              <a:rPr lang="en-US" sz="2400" b="1" dirty="0" smtClean="0"/>
              <a:t>5</a:t>
            </a:r>
            <a:r>
              <a:rPr lang="zh-CN" altLang="en-US" sz="2400" b="1" dirty="0" smtClean="0"/>
              <a:t>）共性原则：</a:t>
            </a:r>
            <a:endParaRPr lang="en-US" altLang="zh-CN" sz="2400" b="1" dirty="0" smtClean="0"/>
          </a:p>
          <a:p>
            <a:pPr lvl="1"/>
            <a:r>
              <a:rPr lang="zh-CN" altLang="en-US" sz="2000" dirty="0" smtClean="0"/>
              <a:t>新的文字有两个或多个字的串接而成。其含义是构成此字的偏旁部首的共性特征。例如，“日”串接“月”构成“明”。“日”和“月”共同特征是“亮”，将其加起来更“明”亮了。</a:t>
            </a:r>
          </a:p>
          <a:p>
            <a:r>
              <a:rPr lang="en-US" sz="2400" dirty="0" smtClean="0"/>
              <a:t> </a:t>
            </a:r>
            <a:r>
              <a:rPr lang="en-US" sz="2400" b="1" dirty="0" smtClean="0"/>
              <a:t>(6)</a:t>
            </a:r>
            <a:r>
              <a:rPr lang="zh-CN" altLang="en-US" sz="2400" b="1" dirty="0" smtClean="0"/>
              <a:t>实例化原则：</a:t>
            </a:r>
            <a:endParaRPr lang="en-US" altLang="zh-CN" sz="2400" b="1" dirty="0" smtClean="0"/>
          </a:p>
          <a:p>
            <a:pPr lvl="1"/>
            <a:r>
              <a:rPr lang="zh-CN" altLang="en-US" sz="2000" dirty="0" smtClean="0"/>
              <a:t>一个字有两部组成。通常，左面表达公共的实体，右面是其它部首或字，表示特殊的实例。例如，“铁”、“铜”、“银”、“锡”等的左偏旁是一样的，说明具有金属共同属性，而右半边是具体的金属属性。</a:t>
            </a:r>
          </a:p>
          <a:p>
            <a:endParaRPr lang="zh-CN" altLang="en-US" sz="24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分析阶段的</a:t>
            </a:r>
            <a:r>
              <a:rPr lang="en-US" altLang="zh-CN" dirty="0" smtClean="0"/>
              <a:t>UML</a:t>
            </a:r>
            <a:r>
              <a:rPr lang="zh-CN" altLang="en-US" dirty="0" smtClean="0"/>
              <a:t>使用</a:t>
            </a:r>
            <a:endParaRPr lang="zh-CN" altLang="en-US" dirty="0"/>
          </a:p>
        </p:txBody>
      </p:sp>
      <p:sp>
        <p:nvSpPr>
          <p:cNvPr id="3" name="内容占位符 2"/>
          <p:cNvSpPr>
            <a:spLocks noGrp="1"/>
          </p:cNvSpPr>
          <p:nvPr>
            <p:ph idx="1"/>
          </p:nvPr>
        </p:nvSpPr>
        <p:spPr>
          <a:xfrm>
            <a:off x="1143000" y="1295400"/>
            <a:ext cx="7848600" cy="4902200"/>
          </a:xfrm>
        </p:spPr>
        <p:txBody>
          <a:bodyPr/>
          <a:lstStyle/>
          <a:p>
            <a:endParaRPr lang="en-US" altLang="zh-CN" dirty="0" smtClean="0"/>
          </a:p>
          <a:p>
            <a:r>
              <a:rPr lang="en-US" dirty="0" smtClean="0"/>
              <a:t>UML</a:t>
            </a:r>
            <a:r>
              <a:rPr lang="zh-CN" altLang="en-US" dirty="0" smtClean="0"/>
              <a:t>语言定义了许多表达类之间关系的语义符号。</a:t>
            </a:r>
            <a:endParaRPr lang="en-US" altLang="zh-CN" dirty="0" smtClean="0"/>
          </a:p>
          <a:p>
            <a:r>
              <a:rPr lang="zh-CN" altLang="en-US" dirty="0" smtClean="0"/>
              <a:t>在分析阶段，可以应用这些符号，表达对软件的期望和要求。</a:t>
            </a:r>
            <a:endParaRPr lang="en-US" altLang="zh-CN" dirty="0" smtClean="0"/>
          </a:p>
          <a:p>
            <a:r>
              <a:rPr lang="zh-CN" altLang="en-US" dirty="0" smtClean="0"/>
              <a:t>如果在这个阶段过多追求精确的语义表达和符合定义，将会引起用户迷茫，需求分析初期阶段不要太追求太精确地语义，留待后面逐步求精。</a:t>
            </a:r>
          </a:p>
          <a:p>
            <a:endParaRPr lang="zh-CN" altLang="en-US" dirty="0"/>
          </a:p>
        </p:txBody>
      </p:sp>
    </p:spTree>
    <p:extLst>
      <p:ext uri="{BB962C8B-B14F-4D97-AF65-F5344CB8AC3E}">
        <p14:creationId xmlns:p14="http://schemas.microsoft.com/office/powerpoint/2010/main" val="33334213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9.8.3 Executable </a:t>
            </a:r>
            <a:r>
              <a:rPr lang="en-US" altLang="zh-CN" dirty="0"/>
              <a:t>UML</a:t>
            </a:r>
            <a:endParaRPr lang="zh-CN" altLang="en-US" dirty="0"/>
          </a:p>
        </p:txBody>
      </p:sp>
      <p:sp>
        <p:nvSpPr>
          <p:cNvPr id="3" name="内容占位符 2"/>
          <p:cNvSpPr>
            <a:spLocks noGrp="1"/>
          </p:cNvSpPr>
          <p:nvPr>
            <p:ph idx="1"/>
          </p:nvPr>
        </p:nvSpPr>
        <p:spPr/>
        <p:txBody>
          <a:bodyPr/>
          <a:lstStyle/>
          <a:p>
            <a:r>
              <a:rPr lang="en-US" altLang="zh-CN" sz="2400" dirty="0"/>
              <a:t>2002 </a:t>
            </a:r>
            <a:r>
              <a:rPr lang="zh-CN" altLang="en-US" sz="2400" dirty="0" smtClean="0"/>
              <a:t>，</a:t>
            </a:r>
            <a:r>
              <a:rPr lang="en-US" altLang="zh-CN" sz="2400" dirty="0" smtClean="0"/>
              <a:t>“Executable </a:t>
            </a:r>
            <a:r>
              <a:rPr lang="en-US" altLang="zh-CN" sz="2400" dirty="0"/>
              <a:t>UML: A Foundation for Model-Driven </a:t>
            </a:r>
            <a:r>
              <a:rPr lang="en-US" altLang="zh-CN" sz="2400" dirty="0" smtClean="0"/>
              <a:t>Architecture(</a:t>
            </a:r>
            <a:r>
              <a:rPr lang="zh-CN" altLang="en-US" sz="2400" dirty="0" smtClean="0"/>
              <a:t>可</a:t>
            </a:r>
            <a:r>
              <a:rPr lang="zh-CN" altLang="en-US" sz="2400" dirty="0"/>
              <a:t>执行的</a:t>
            </a:r>
            <a:r>
              <a:rPr lang="en-US" altLang="zh-CN" sz="2400" dirty="0"/>
              <a:t>UML</a:t>
            </a:r>
            <a:r>
              <a:rPr lang="zh-CN" altLang="en-US" sz="2400" dirty="0"/>
              <a:t>：模型驱动架构的</a:t>
            </a:r>
            <a:r>
              <a:rPr lang="zh-CN" altLang="en-US" sz="2400" dirty="0" smtClean="0"/>
              <a:t>基础）</a:t>
            </a:r>
            <a:r>
              <a:rPr lang="en-US" altLang="zh-CN" sz="2400" dirty="0" smtClean="0"/>
              <a:t>”</a:t>
            </a:r>
            <a:r>
              <a:rPr lang="zh-CN" altLang="en-US" sz="2400" dirty="0" smtClean="0"/>
              <a:t>出版</a:t>
            </a:r>
            <a:endParaRPr lang="en-US" altLang="zh-CN" sz="2400" dirty="0" smtClean="0"/>
          </a:p>
          <a:p>
            <a:r>
              <a:rPr lang="zh-CN" altLang="en-US" sz="2400" dirty="0" smtClean="0"/>
              <a:t>将</a:t>
            </a:r>
            <a:r>
              <a:rPr lang="en-US" altLang="zh-CN" sz="2400" dirty="0"/>
              <a:t>UML</a:t>
            </a:r>
            <a:r>
              <a:rPr lang="zh-CN" altLang="en-US" sz="2400" dirty="0"/>
              <a:t>（统一建模语言</a:t>
            </a:r>
            <a:r>
              <a:rPr lang="zh-CN" altLang="en-US" sz="2400" dirty="0" smtClean="0"/>
              <a:t>）子集</a:t>
            </a:r>
            <a:r>
              <a:rPr lang="zh-CN" altLang="en-US" sz="2400" dirty="0"/>
              <a:t>与可执行语义和时序规则相</a:t>
            </a:r>
            <a:r>
              <a:rPr lang="zh-CN" altLang="en-US" sz="2400" dirty="0" smtClean="0"/>
              <a:t>结合</a:t>
            </a:r>
            <a:endParaRPr lang="en-US" altLang="zh-CN" sz="2400" dirty="0" smtClean="0"/>
          </a:p>
          <a:p>
            <a:pPr lvl="1"/>
            <a:r>
              <a:rPr lang="zh-CN" altLang="en-US" sz="2000" dirty="0" smtClean="0"/>
              <a:t>简称为：</a:t>
            </a:r>
            <a:r>
              <a:rPr lang="en-US" altLang="zh-CN" dirty="0"/>
              <a:t> </a:t>
            </a:r>
            <a:r>
              <a:rPr lang="en-US" altLang="zh-CN" sz="2000" dirty="0" err="1"/>
              <a:t>xtUML</a:t>
            </a:r>
            <a:r>
              <a:rPr lang="en-US" altLang="zh-CN" sz="2000" dirty="0"/>
              <a:t> </a:t>
            </a:r>
            <a:r>
              <a:rPr lang="zh-CN" altLang="en-US" sz="2000" dirty="0"/>
              <a:t>或</a:t>
            </a:r>
            <a:r>
              <a:rPr lang="en-US" altLang="zh-CN" sz="2000" dirty="0"/>
              <a:t> </a:t>
            </a:r>
            <a:r>
              <a:rPr lang="en-US" altLang="zh-CN" sz="2000" dirty="0" err="1"/>
              <a:t>xUML</a:t>
            </a:r>
            <a:endParaRPr lang="en-US" altLang="zh-CN" sz="2000" dirty="0"/>
          </a:p>
          <a:p>
            <a:pPr lvl="1"/>
            <a:r>
              <a:rPr lang="zh-CN" altLang="en-US" sz="2000" dirty="0" smtClean="0"/>
              <a:t>可</a:t>
            </a:r>
            <a:r>
              <a:rPr lang="zh-CN" altLang="en-US" sz="2000" dirty="0"/>
              <a:t>执行</a:t>
            </a:r>
            <a:r>
              <a:rPr lang="en-US" altLang="zh-CN" sz="2000" dirty="0"/>
              <a:t>UML</a:t>
            </a:r>
            <a:r>
              <a:rPr lang="zh-CN" altLang="en-US" sz="2000" dirty="0"/>
              <a:t>方法是</a:t>
            </a:r>
            <a:r>
              <a:rPr lang="en-US" altLang="zh-CN" sz="2000" dirty="0"/>
              <a:t>Shlaer-Mellor</a:t>
            </a:r>
            <a:r>
              <a:rPr lang="zh-CN" altLang="en-US" sz="2000" dirty="0"/>
              <a:t>方法</a:t>
            </a:r>
            <a:r>
              <a:rPr lang="zh-CN" altLang="en-US" sz="2000" dirty="0" smtClean="0"/>
              <a:t>的</a:t>
            </a:r>
            <a:r>
              <a:rPr lang="zh-CN" altLang="en-US" sz="2000" dirty="0"/>
              <a:t>面向对象</a:t>
            </a:r>
            <a:r>
              <a:rPr lang="zh-CN" altLang="en-US" sz="2000" dirty="0" smtClean="0"/>
              <a:t>系统分析的延续</a:t>
            </a:r>
            <a:endParaRPr lang="en-US" altLang="zh-CN" sz="2000" dirty="0" smtClean="0"/>
          </a:p>
          <a:p>
            <a:pPr lvl="2"/>
            <a:r>
              <a:rPr lang="zh-CN" altLang="en-US" sz="1600" dirty="0" smtClean="0"/>
              <a:t>面向对象系统分析（</a:t>
            </a:r>
            <a:r>
              <a:rPr lang="en-US" altLang="zh-CN" sz="1600" dirty="0" smtClean="0"/>
              <a:t>OOSA</a:t>
            </a:r>
            <a:r>
              <a:rPr lang="zh-CN" altLang="en-US" sz="1600" dirty="0" smtClean="0"/>
              <a:t>）或面向对象分析（</a:t>
            </a:r>
            <a:r>
              <a:rPr lang="en-US" altLang="zh-CN" sz="1600" dirty="0" smtClean="0"/>
              <a:t>OOA</a:t>
            </a:r>
            <a:r>
              <a:rPr lang="zh-CN" altLang="en-US" sz="1600" dirty="0" smtClean="0"/>
              <a:t>）是一种面向对象的软件开发方法，由</a:t>
            </a:r>
            <a:r>
              <a:rPr lang="en-US" altLang="zh-CN" sz="1600" dirty="0" smtClean="0"/>
              <a:t>Sally Shlaer</a:t>
            </a:r>
            <a:r>
              <a:rPr lang="zh-CN" altLang="en-US" sz="1600" dirty="0" smtClean="0"/>
              <a:t>和</a:t>
            </a:r>
            <a:r>
              <a:rPr lang="en-US" altLang="zh-CN" sz="1600" dirty="0" smtClean="0"/>
              <a:t>Stephen Mellor</a:t>
            </a:r>
            <a:r>
              <a:rPr lang="zh-CN" altLang="en-US" sz="1600" dirty="0" smtClean="0"/>
              <a:t>于</a:t>
            </a:r>
            <a:r>
              <a:rPr lang="en-US" altLang="zh-CN" sz="1600" dirty="0" smtClean="0"/>
              <a:t>1988</a:t>
            </a:r>
            <a:r>
              <a:rPr lang="zh-CN" altLang="en-US" sz="1600" dirty="0" smtClean="0"/>
              <a:t>年提出。</a:t>
            </a:r>
            <a:endParaRPr lang="en-US" altLang="zh-CN" sz="1600" dirty="0" smtClean="0"/>
          </a:p>
          <a:p>
            <a:r>
              <a:rPr lang="en-US" altLang="zh-CN" sz="2400" dirty="0" err="1" smtClean="0"/>
              <a:t>xUML</a:t>
            </a:r>
            <a:r>
              <a:rPr lang="zh-CN" altLang="en-US" sz="2400" dirty="0" smtClean="0"/>
              <a:t>是：</a:t>
            </a:r>
            <a:endParaRPr lang="en-US" altLang="zh-CN" sz="2400" dirty="0" smtClean="0"/>
          </a:p>
          <a:p>
            <a:pPr lvl="1"/>
            <a:r>
              <a:rPr lang="zh-CN" altLang="en-US" sz="2000" dirty="0" smtClean="0"/>
              <a:t>“可运行</a:t>
            </a:r>
            <a:r>
              <a:rPr lang="zh-CN" altLang="en-US" sz="2000" dirty="0"/>
              <a:t>、</a:t>
            </a:r>
            <a:r>
              <a:rPr lang="zh-CN" altLang="en-US" sz="2000" dirty="0" smtClean="0"/>
              <a:t>测试</a:t>
            </a:r>
            <a:r>
              <a:rPr lang="zh-CN" altLang="en-US" sz="2000" dirty="0"/>
              <a:t>、</a:t>
            </a:r>
            <a:r>
              <a:rPr lang="zh-CN" altLang="en-US" sz="2000" dirty="0" smtClean="0"/>
              <a:t>调试、以及测量性能的。”、</a:t>
            </a:r>
            <a:endParaRPr lang="en-US" altLang="zh-CN" sz="2000" dirty="0" smtClean="0"/>
          </a:p>
          <a:p>
            <a:pPr lvl="1"/>
            <a:r>
              <a:rPr lang="zh-CN" altLang="en-US" sz="2000" dirty="0" smtClean="0"/>
              <a:t>可以</a:t>
            </a:r>
            <a:r>
              <a:rPr lang="zh-CN" altLang="en-US" sz="2000" dirty="0"/>
              <a:t>编译成一种不那么抽象的编程语言</a:t>
            </a:r>
            <a:r>
              <a:rPr lang="zh-CN" altLang="en-US" sz="2000" dirty="0" smtClean="0"/>
              <a:t>来实现特定领域的要求。</a:t>
            </a:r>
            <a:endParaRPr lang="en-US" altLang="zh-CN" sz="2000" dirty="0" smtClean="0"/>
          </a:p>
        </p:txBody>
      </p:sp>
    </p:spTree>
    <p:extLst>
      <p:ext uri="{BB962C8B-B14F-4D97-AF65-F5344CB8AC3E}">
        <p14:creationId xmlns:p14="http://schemas.microsoft.com/office/powerpoint/2010/main" val="25861266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4400" y="1229616"/>
            <a:ext cx="8001000" cy="4902200"/>
          </a:xfrm>
        </p:spPr>
        <p:txBody>
          <a:bodyPr/>
          <a:lstStyle/>
          <a:p>
            <a:r>
              <a:rPr lang="en-US" altLang="zh-CN" sz="2400" dirty="0" err="1" smtClean="0"/>
              <a:t>xUML</a:t>
            </a:r>
            <a:r>
              <a:rPr lang="zh-CN" altLang="en-US" sz="2400" dirty="0"/>
              <a:t>通过规范独立模型的规范支持模型</a:t>
            </a:r>
            <a:r>
              <a:rPr lang="zh-CN" altLang="en-US" sz="2400" dirty="0" smtClean="0"/>
              <a:t>驱动的体系结构（</a:t>
            </a:r>
            <a:r>
              <a:rPr lang="en-US" altLang="zh-CN" sz="2400" dirty="0"/>
              <a:t>MDA-model-driven architecture</a:t>
            </a:r>
            <a:r>
              <a:rPr lang="zh-CN" altLang="en-US" sz="2400" dirty="0" smtClean="0"/>
              <a:t>），</a:t>
            </a:r>
            <a:endParaRPr lang="en-US" altLang="zh-CN" sz="2400" dirty="0" smtClean="0"/>
          </a:p>
          <a:p>
            <a:r>
              <a:rPr lang="zh-CN" altLang="en-US" sz="2400" dirty="0" smtClean="0"/>
              <a:t>并能把独立</a:t>
            </a:r>
            <a:r>
              <a:rPr lang="zh-CN" altLang="en-US" sz="2400" dirty="0"/>
              <a:t>于平台</a:t>
            </a:r>
            <a:r>
              <a:rPr lang="zh-CN" altLang="en-US" sz="2400" dirty="0" smtClean="0"/>
              <a:t>的</a:t>
            </a:r>
            <a:r>
              <a:rPr lang="en-US" altLang="zh-CN" sz="2400" dirty="0" smtClean="0"/>
              <a:t>UML</a:t>
            </a:r>
            <a:r>
              <a:rPr lang="zh-CN" altLang="en-US" sz="2400" dirty="0" smtClean="0"/>
              <a:t>模型编译</a:t>
            </a:r>
            <a:r>
              <a:rPr lang="zh-CN" altLang="en-US" sz="2400" dirty="0"/>
              <a:t>为特定于平台的模型</a:t>
            </a:r>
            <a:r>
              <a:rPr lang="zh-CN" altLang="en-US" sz="2400" dirty="0" smtClean="0"/>
              <a:t>。</a:t>
            </a:r>
            <a:endParaRPr lang="en-US" altLang="zh-CN" sz="2400" dirty="0" smtClean="0"/>
          </a:p>
          <a:p>
            <a:r>
              <a:rPr lang="en-US" altLang="zh-CN" sz="2400" dirty="0" err="1"/>
              <a:t>xUML</a:t>
            </a:r>
            <a:r>
              <a:rPr lang="zh-CN" altLang="zh-CN" sz="2400" dirty="0" smtClean="0"/>
              <a:t>系统</a:t>
            </a:r>
            <a:r>
              <a:rPr lang="zh-CN" altLang="zh-CN" sz="2400" dirty="0"/>
              <a:t>由多个主题组成，</a:t>
            </a:r>
            <a:r>
              <a:rPr lang="zh-CN" altLang="zh-CN" sz="2400" dirty="0" smtClean="0"/>
              <a:t>在</a:t>
            </a:r>
            <a:r>
              <a:rPr lang="en-US" altLang="zh-CN" sz="2400" dirty="0" smtClean="0"/>
              <a:t>x</a:t>
            </a:r>
            <a:r>
              <a:rPr lang="zh-CN" altLang="zh-CN" sz="2400" dirty="0" smtClean="0"/>
              <a:t>UML</a:t>
            </a:r>
            <a:r>
              <a:rPr lang="zh-CN" altLang="zh-CN" sz="2400" dirty="0"/>
              <a:t>术语中称为域。 </a:t>
            </a:r>
            <a:endParaRPr lang="en-US" altLang="zh-CN" sz="2400" dirty="0" smtClean="0"/>
          </a:p>
          <a:p>
            <a:r>
              <a:rPr lang="en-US" altLang="zh-CN" sz="2400" dirty="0" smtClean="0"/>
              <a:t>x</a:t>
            </a:r>
            <a:r>
              <a:rPr lang="zh-CN" altLang="zh-CN" sz="2400" dirty="0" smtClean="0"/>
              <a:t>UML在</a:t>
            </a:r>
            <a:r>
              <a:rPr lang="zh-CN" altLang="zh-CN" sz="2400" dirty="0"/>
              <a:t>其主题的抽象级别对域进行建模，而与</a:t>
            </a:r>
            <a:r>
              <a:rPr lang="zh-CN" altLang="zh-CN" sz="2400" dirty="0" smtClean="0"/>
              <a:t>实现无关</a:t>
            </a:r>
            <a:r>
              <a:rPr lang="zh-CN" altLang="zh-CN" sz="2400" dirty="0"/>
              <a:t>。 生成的域模型由以下元素表示</a:t>
            </a:r>
            <a:r>
              <a:rPr lang="zh-CN" altLang="zh-CN" sz="2400" dirty="0" smtClean="0"/>
              <a:t>：</a:t>
            </a:r>
            <a:endParaRPr lang="en-US" altLang="zh-CN" sz="2400" dirty="0" smtClean="0"/>
          </a:p>
          <a:p>
            <a:pPr lvl="1"/>
            <a:r>
              <a:rPr lang="zh-CN" altLang="zh-CN" sz="2000" dirty="0" smtClean="0"/>
              <a:t>域图</a:t>
            </a:r>
            <a:r>
              <a:rPr lang="en-US" altLang="zh-CN" sz="2000" dirty="0" smtClean="0"/>
              <a:t>(</a:t>
            </a:r>
            <a:r>
              <a:rPr lang="en-US" altLang="zh-CN" i="1" dirty="0"/>
              <a:t>domain </a:t>
            </a:r>
            <a:r>
              <a:rPr lang="en-US" altLang="zh-CN" i="1" dirty="0" smtClean="0"/>
              <a:t>chart</a:t>
            </a:r>
            <a:r>
              <a:rPr lang="en-US" altLang="zh-CN" sz="2000" dirty="0" smtClean="0"/>
              <a:t>)</a:t>
            </a:r>
            <a:r>
              <a:rPr lang="zh-CN" altLang="zh-CN" sz="2000" dirty="0" smtClean="0"/>
              <a:t> 提供</a:t>
            </a:r>
            <a:r>
              <a:rPr lang="zh-CN" altLang="zh-CN" sz="2000" dirty="0"/>
              <a:t>了正在建模的域的视图，</a:t>
            </a:r>
            <a:r>
              <a:rPr lang="zh-CN" altLang="zh-CN" sz="2000" dirty="0" smtClean="0"/>
              <a:t>以及对</a:t>
            </a:r>
            <a:r>
              <a:rPr lang="zh-CN" altLang="zh-CN" sz="2000" dirty="0"/>
              <a:t>其他域的依赖关系</a:t>
            </a:r>
            <a:r>
              <a:rPr lang="zh-CN" altLang="zh-CN" sz="2000" dirty="0" smtClean="0"/>
              <a:t>。</a:t>
            </a:r>
            <a:endParaRPr lang="en-US" altLang="zh-CN" sz="2000" dirty="0" smtClean="0"/>
          </a:p>
          <a:p>
            <a:pPr lvl="1"/>
            <a:r>
              <a:rPr lang="zh-CN" altLang="zh-CN" sz="2000" dirty="0" smtClean="0"/>
              <a:t>类图</a:t>
            </a:r>
            <a:r>
              <a:rPr lang="en-US" altLang="zh-CN" sz="2000" dirty="0" smtClean="0"/>
              <a:t>(</a:t>
            </a:r>
            <a:r>
              <a:rPr lang="en-US" altLang="zh-CN" i="1" dirty="0"/>
              <a:t>class diagram</a:t>
            </a:r>
            <a:r>
              <a:rPr lang="en-US" altLang="zh-CN" sz="2000" dirty="0" smtClean="0"/>
              <a:t>)</a:t>
            </a:r>
            <a:r>
              <a:rPr lang="zh-CN" altLang="zh-CN" sz="2000" dirty="0" smtClean="0"/>
              <a:t>定义</a:t>
            </a:r>
            <a:r>
              <a:rPr lang="zh-CN" altLang="zh-CN" sz="2000" dirty="0"/>
              <a:t>了域的类和类关联</a:t>
            </a:r>
            <a:r>
              <a:rPr lang="zh-CN" altLang="zh-CN" sz="2000" dirty="0" smtClean="0"/>
              <a:t>。</a:t>
            </a:r>
            <a:endParaRPr lang="en-US" altLang="zh-CN" sz="2000" dirty="0" smtClean="0"/>
          </a:p>
          <a:p>
            <a:pPr lvl="1"/>
            <a:r>
              <a:rPr lang="zh-CN" altLang="zh-CN" sz="2000" dirty="0" smtClean="0"/>
              <a:t>状态图</a:t>
            </a:r>
            <a:r>
              <a:rPr lang="en-US" altLang="zh-CN" sz="2000" dirty="0" smtClean="0"/>
              <a:t>(</a:t>
            </a:r>
            <a:r>
              <a:rPr lang="en-US" altLang="zh-CN" i="1" dirty="0" err="1"/>
              <a:t>statechart</a:t>
            </a:r>
            <a:r>
              <a:rPr lang="en-US" altLang="zh-CN" i="1" dirty="0"/>
              <a:t> diagram</a:t>
            </a:r>
            <a:r>
              <a:rPr lang="en-US" altLang="zh-CN" sz="2000" dirty="0" smtClean="0"/>
              <a:t>)</a:t>
            </a:r>
            <a:r>
              <a:rPr lang="zh-CN" altLang="zh-CN" sz="2000" dirty="0" smtClean="0"/>
              <a:t>定义</a:t>
            </a:r>
            <a:r>
              <a:rPr lang="zh-CN" altLang="zh-CN" sz="2000" dirty="0"/>
              <a:t>了类或类实例的状态，事件和状态转换</a:t>
            </a:r>
            <a:r>
              <a:rPr lang="zh-CN" altLang="zh-CN" sz="2000" dirty="0" smtClean="0"/>
              <a:t>。</a:t>
            </a:r>
            <a:endParaRPr lang="en-US" altLang="zh-CN" sz="2000" dirty="0" smtClean="0"/>
          </a:p>
          <a:p>
            <a:pPr lvl="1"/>
            <a:r>
              <a:rPr lang="zh-CN" altLang="zh-CN" sz="2000" dirty="0" smtClean="0"/>
              <a:t>动作语言</a:t>
            </a:r>
            <a:r>
              <a:rPr lang="en-US" altLang="zh-CN" sz="2000" dirty="0" smtClean="0"/>
              <a:t>(</a:t>
            </a:r>
            <a:r>
              <a:rPr lang="en-US" altLang="zh-CN" i="1" dirty="0"/>
              <a:t>action language</a:t>
            </a:r>
            <a:r>
              <a:rPr lang="en-US" altLang="zh-CN" sz="2000" dirty="0" smtClean="0"/>
              <a:t>)</a:t>
            </a:r>
            <a:r>
              <a:rPr lang="zh-CN" altLang="zh-CN" sz="2000" dirty="0" smtClean="0"/>
              <a:t>定义</a:t>
            </a:r>
            <a:r>
              <a:rPr lang="zh-CN" altLang="zh-CN" sz="2000" dirty="0"/>
              <a:t>对模型元素执行处理的动作或操作。</a:t>
            </a:r>
            <a:endParaRPr lang="en-US" altLang="zh-CN" sz="2000" dirty="0" smtClean="0"/>
          </a:p>
          <a:p>
            <a:endParaRPr lang="zh-CN" altLang="en-US" sz="2400" dirty="0"/>
          </a:p>
          <a:p>
            <a:endParaRPr lang="zh-CN" altLang="en-US" sz="2400" dirty="0"/>
          </a:p>
        </p:txBody>
      </p:sp>
    </p:spTree>
    <p:extLst>
      <p:ext uri="{BB962C8B-B14F-4D97-AF65-F5344CB8AC3E}">
        <p14:creationId xmlns:p14="http://schemas.microsoft.com/office/powerpoint/2010/main" val="17791394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9.9 </a:t>
            </a:r>
            <a:r>
              <a:rPr lang="zh-CN" altLang="en-US" dirty="0" smtClean="0"/>
              <a:t>可信赖性分析与建模</a:t>
            </a:r>
          </a:p>
        </p:txBody>
      </p:sp>
      <p:sp>
        <p:nvSpPr>
          <p:cNvPr id="3" name="内容占位符 2"/>
          <p:cNvSpPr>
            <a:spLocks noGrp="1"/>
          </p:cNvSpPr>
          <p:nvPr>
            <p:ph idx="1"/>
          </p:nvPr>
        </p:nvSpPr>
        <p:spPr>
          <a:xfrm>
            <a:off x="1028700" y="1479596"/>
            <a:ext cx="8001000" cy="3651570"/>
          </a:xfrm>
        </p:spPr>
        <p:txBody>
          <a:bodyPr/>
          <a:lstStyle/>
          <a:p>
            <a:r>
              <a:rPr lang="en-US" dirty="0" smtClean="0"/>
              <a:t>9.9.1</a:t>
            </a:r>
            <a:r>
              <a:rPr lang="zh-CN" altLang="en-US" dirty="0" smtClean="0"/>
              <a:t>可信赖性分析框架和过程</a:t>
            </a:r>
          </a:p>
          <a:p>
            <a:r>
              <a:rPr lang="en-US" dirty="0" smtClean="0"/>
              <a:t>9.9.2</a:t>
            </a:r>
            <a:r>
              <a:rPr lang="zh-CN" altLang="en-US" dirty="0" smtClean="0"/>
              <a:t>可信赖性需求分析的例子</a:t>
            </a:r>
          </a:p>
          <a:p>
            <a:pPr lvl="1"/>
            <a:r>
              <a:rPr lang="en-US" dirty="0" smtClean="0"/>
              <a:t>9.9.2.1</a:t>
            </a:r>
            <a:r>
              <a:rPr lang="zh-CN" altLang="en-US" dirty="0" smtClean="0"/>
              <a:t>需求启发</a:t>
            </a:r>
          </a:p>
          <a:p>
            <a:pPr lvl="1"/>
            <a:r>
              <a:rPr lang="en-US" dirty="0" smtClean="0"/>
              <a:t>9.9.2.2 </a:t>
            </a:r>
            <a:r>
              <a:rPr lang="zh-CN" altLang="en-US" dirty="0" smtClean="0"/>
              <a:t>紧急情况下的</a:t>
            </a:r>
            <a:r>
              <a:rPr lang="en-US" dirty="0" smtClean="0"/>
              <a:t>MTBF</a:t>
            </a:r>
            <a:r>
              <a:rPr lang="zh-CN" altLang="en-US" dirty="0" smtClean="0"/>
              <a:t>分析</a:t>
            </a:r>
          </a:p>
          <a:p>
            <a:pPr lvl="1"/>
            <a:r>
              <a:rPr lang="en-US" dirty="0" smtClean="0"/>
              <a:t>9.9.2.3 </a:t>
            </a:r>
            <a:r>
              <a:rPr lang="zh-CN" altLang="en-US" dirty="0" smtClean="0"/>
              <a:t>紧急情况的可用性分析</a:t>
            </a:r>
          </a:p>
          <a:p>
            <a:pPr lvl="1"/>
            <a:r>
              <a:rPr lang="en-US" dirty="0" smtClean="0"/>
              <a:t>9.9.2.4 </a:t>
            </a:r>
            <a:r>
              <a:rPr lang="zh-CN" altLang="en-US" dirty="0" smtClean="0"/>
              <a:t>更全面的可信赖性分析</a:t>
            </a:r>
          </a:p>
        </p:txBody>
      </p:sp>
    </p:spTree>
    <p:extLst>
      <p:ext uri="{BB962C8B-B14F-4D97-AF65-F5344CB8AC3E}">
        <p14:creationId xmlns:p14="http://schemas.microsoft.com/office/powerpoint/2010/main" val="18142245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9.9.1</a:t>
            </a:r>
            <a:r>
              <a:rPr lang="zh-CN" altLang="en-US" dirty="0" smtClean="0"/>
              <a:t>可信赖性分析框架和过程</a:t>
            </a:r>
            <a:endParaRPr lang="zh-CN" altLang="en-US" dirty="0"/>
          </a:p>
        </p:txBody>
      </p:sp>
      <p:sp>
        <p:nvSpPr>
          <p:cNvPr id="3" name="内容占位符 2"/>
          <p:cNvSpPr>
            <a:spLocks noGrp="1"/>
          </p:cNvSpPr>
          <p:nvPr>
            <p:ph idx="1"/>
          </p:nvPr>
        </p:nvSpPr>
        <p:spPr/>
        <p:txBody>
          <a:bodyPr/>
          <a:lstStyle/>
          <a:p>
            <a:r>
              <a:rPr lang="zh-CN" altLang="en-US" dirty="0" smtClean="0"/>
              <a:t>考虑一个简单的网上书店系统的可信赖性的情况。例如，</a:t>
            </a:r>
            <a:endParaRPr lang="en-US" altLang="zh-CN" dirty="0" smtClean="0"/>
          </a:p>
          <a:p>
            <a:pPr lvl="1"/>
            <a:r>
              <a:rPr lang="zh-CN" altLang="en-US" dirty="0" smtClean="0"/>
              <a:t>服务器受到网络黑客的攻击情况下，为避免更大的损失，客户会提出这样的需求：“在遭受‘拒绝服务’攻击，搜索的响应时间不能超过</a:t>
            </a:r>
            <a:r>
              <a:rPr lang="en-US" dirty="0" smtClean="0"/>
              <a:t>10</a:t>
            </a:r>
            <a:r>
              <a:rPr lang="zh-CN" altLang="en-US" dirty="0" smtClean="0"/>
              <a:t>秒”。</a:t>
            </a:r>
            <a:endParaRPr lang="en-US" altLang="zh-CN" dirty="0" smtClean="0"/>
          </a:p>
          <a:p>
            <a:pPr lvl="1"/>
            <a:endParaRPr lang="en-US" altLang="zh-CN" dirty="0" smtClean="0"/>
          </a:p>
          <a:p>
            <a:r>
              <a:rPr lang="zh-CN" altLang="en-US" dirty="0" smtClean="0"/>
              <a:t>为理解这样的的需求，需要建立“事件</a:t>
            </a:r>
            <a:r>
              <a:rPr lang="en-US" dirty="0" smtClean="0"/>
              <a:t>-</a:t>
            </a:r>
            <a:r>
              <a:rPr lang="zh-CN" altLang="en-US" dirty="0" smtClean="0"/>
              <a:t>问题</a:t>
            </a:r>
            <a:r>
              <a:rPr lang="en-US" dirty="0" smtClean="0"/>
              <a:t>-</a:t>
            </a:r>
            <a:r>
              <a:rPr lang="zh-CN" altLang="en-US" dirty="0" smtClean="0"/>
              <a:t>失效”的链条关系。</a:t>
            </a:r>
          </a:p>
          <a:p>
            <a:endParaRPr lang="zh-CN" altLang="en-US" dirty="0"/>
          </a:p>
        </p:txBody>
      </p:sp>
    </p:spTree>
    <p:extLst>
      <p:ext uri="{BB962C8B-B14F-4D97-AF65-F5344CB8AC3E}">
        <p14:creationId xmlns:p14="http://schemas.microsoft.com/office/powerpoint/2010/main" val="7622554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从具体到抽象</a:t>
            </a:r>
            <a:r>
              <a:rPr lang="en-US" altLang="zh-CN" dirty="0" smtClean="0"/>
              <a:t>—</a:t>
            </a:r>
            <a:r>
              <a:rPr lang="zh-CN" altLang="en-US" dirty="0" smtClean="0"/>
              <a:t>分析可信赖的指标</a:t>
            </a:r>
            <a:endParaRPr lang="zh-CN" altLang="en-US" dirty="0"/>
          </a:p>
        </p:txBody>
      </p:sp>
      <p:grpSp>
        <p:nvGrpSpPr>
          <p:cNvPr id="4" name="Group 1"/>
          <p:cNvGrpSpPr>
            <a:grpSpLocks noChangeAspect="1"/>
          </p:cNvGrpSpPr>
          <p:nvPr/>
        </p:nvGrpSpPr>
        <p:grpSpPr bwMode="auto">
          <a:xfrm>
            <a:off x="1027328" y="1851674"/>
            <a:ext cx="7585942" cy="3198505"/>
            <a:chOff x="1923" y="7274"/>
            <a:chExt cx="7638" cy="3220"/>
          </a:xfrm>
        </p:grpSpPr>
        <p:sp>
          <p:nvSpPr>
            <p:cNvPr id="6" name="Rectangle 26"/>
            <p:cNvSpPr>
              <a:spLocks noChangeArrowheads="1"/>
            </p:cNvSpPr>
            <p:nvPr/>
          </p:nvSpPr>
          <p:spPr bwMode="auto">
            <a:xfrm>
              <a:off x="3330" y="7596"/>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“拒绝服务”攻击</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7" name="Rectangle 25"/>
            <p:cNvSpPr>
              <a:spLocks noChangeArrowheads="1"/>
            </p:cNvSpPr>
            <p:nvPr/>
          </p:nvSpPr>
          <p:spPr bwMode="auto">
            <a:xfrm>
              <a:off x="3330" y="7274"/>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事件</a:t>
              </a:r>
            </a:p>
          </p:txBody>
        </p:sp>
        <p:sp>
          <p:nvSpPr>
            <p:cNvPr id="8" name="Line 24"/>
            <p:cNvSpPr>
              <a:spLocks noChangeShapeType="1"/>
            </p:cNvSpPr>
            <p:nvPr/>
          </p:nvSpPr>
          <p:spPr bwMode="auto">
            <a:xfrm>
              <a:off x="4536" y="7435"/>
              <a:ext cx="1005" cy="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9" name="Rectangle 23"/>
            <p:cNvSpPr>
              <a:spLocks noChangeArrowheads="1"/>
            </p:cNvSpPr>
            <p:nvPr/>
          </p:nvSpPr>
          <p:spPr bwMode="auto">
            <a:xfrm>
              <a:off x="4536" y="7435"/>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引起</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0" name="Rectangle 22"/>
            <p:cNvSpPr>
              <a:spLocks noChangeArrowheads="1"/>
            </p:cNvSpPr>
            <p:nvPr/>
          </p:nvSpPr>
          <p:spPr bwMode="auto">
            <a:xfrm>
              <a:off x="5742" y="7274"/>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问题</a:t>
              </a:r>
            </a:p>
          </p:txBody>
        </p:sp>
        <p:sp>
          <p:nvSpPr>
            <p:cNvPr id="11" name="Rectangle 21"/>
            <p:cNvSpPr>
              <a:spLocks noChangeArrowheads="1"/>
            </p:cNvSpPr>
            <p:nvPr/>
          </p:nvSpPr>
          <p:spPr bwMode="auto">
            <a:xfrm>
              <a:off x="8154" y="7274"/>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失效</a:t>
              </a:r>
            </a:p>
          </p:txBody>
        </p:sp>
        <p:sp>
          <p:nvSpPr>
            <p:cNvPr id="12" name="Line 20"/>
            <p:cNvSpPr>
              <a:spLocks noChangeShapeType="1"/>
            </p:cNvSpPr>
            <p:nvPr/>
          </p:nvSpPr>
          <p:spPr bwMode="auto">
            <a:xfrm>
              <a:off x="6747" y="7435"/>
              <a:ext cx="1005" cy="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Rectangle 19"/>
            <p:cNvSpPr>
              <a:spLocks noChangeArrowheads="1"/>
            </p:cNvSpPr>
            <p:nvPr/>
          </p:nvSpPr>
          <p:spPr bwMode="auto">
            <a:xfrm>
              <a:off x="6948" y="7435"/>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导致</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4" name="Rectangle 18"/>
            <p:cNvSpPr>
              <a:spLocks noChangeArrowheads="1"/>
            </p:cNvSpPr>
            <p:nvPr/>
          </p:nvSpPr>
          <p:spPr bwMode="auto">
            <a:xfrm>
              <a:off x="5541" y="7596"/>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响应时间大于</a:t>
              </a:r>
              <a:r>
                <a:rPr kumimoji="0" lang="en-US" altLang="zh-CN" sz="1600" dirty="0">
                  <a:latin typeface="Times New Roman" panose="02020603050405020304" pitchFamily="18" charset="0"/>
                  <a:cs typeface="Times New Roman" panose="02020603050405020304" pitchFamily="18" charset="0"/>
                </a:rPr>
                <a:t>10</a:t>
              </a:r>
              <a:r>
                <a:rPr kumimoji="0" lang="zh-CN" altLang="en-US" sz="1600" dirty="0">
                  <a:latin typeface="Times New Roman" panose="02020603050405020304" pitchFamily="18" charset="0"/>
                  <a:cs typeface="Times New Roman" panose="02020603050405020304" pitchFamily="18" charset="0"/>
                </a:rPr>
                <a:t>秒</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endParaRPr>
            </a:p>
          </p:txBody>
        </p:sp>
        <p:sp>
          <p:nvSpPr>
            <p:cNvPr id="15" name="Rectangle 17"/>
            <p:cNvSpPr>
              <a:spLocks noChangeArrowheads="1"/>
            </p:cNvSpPr>
            <p:nvPr/>
          </p:nvSpPr>
          <p:spPr bwMode="auto">
            <a:xfrm>
              <a:off x="7953" y="7596"/>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搜索服务</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6" name="Oval 16"/>
            <p:cNvSpPr>
              <a:spLocks noChangeArrowheads="1"/>
            </p:cNvSpPr>
            <p:nvPr/>
          </p:nvSpPr>
          <p:spPr bwMode="auto">
            <a:xfrm>
              <a:off x="4938" y="9367"/>
              <a:ext cx="1005" cy="483"/>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性能</a:t>
              </a:r>
            </a:p>
          </p:txBody>
        </p:sp>
        <p:sp>
          <p:nvSpPr>
            <p:cNvPr id="17" name="Oval 15"/>
            <p:cNvSpPr>
              <a:spLocks noChangeArrowheads="1"/>
            </p:cNvSpPr>
            <p:nvPr/>
          </p:nvSpPr>
          <p:spPr bwMode="auto">
            <a:xfrm>
              <a:off x="4461" y="9728"/>
              <a:ext cx="1491" cy="483"/>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生存能力</a:t>
              </a:r>
            </a:p>
          </p:txBody>
        </p:sp>
        <p:sp>
          <p:nvSpPr>
            <p:cNvPr id="18" name="Oval 14"/>
            <p:cNvSpPr>
              <a:spLocks noChangeArrowheads="1"/>
            </p:cNvSpPr>
            <p:nvPr/>
          </p:nvSpPr>
          <p:spPr bwMode="auto">
            <a:xfrm>
              <a:off x="5742" y="9929"/>
              <a:ext cx="1407" cy="483"/>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完整性</a:t>
              </a:r>
            </a:p>
          </p:txBody>
        </p:sp>
        <p:sp>
          <p:nvSpPr>
            <p:cNvPr id="19" name="Oval 13"/>
            <p:cNvSpPr>
              <a:spLocks noChangeArrowheads="1"/>
            </p:cNvSpPr>
            <p:nvPr/>
          </p:nvSpPr>
          <p:spPr bwMode="auto">
            <a:xfrm>
              <a:off x="6948" y="9850"/>
              <a:ext cx="1407" cy="483"/>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准确性</a:t>
              </a:r>
            </a:p>
          </p:txBody>
        </p:sp>
        <p:sp>
          <p:nvSpPr>
            <p:cNvPr id="20" name="Oval 12"/>
            <p:cNvSpPr>
              <a:spLocks noChangeArrowheads="1"/>
            </p:cNvSpPr>
            <p:nvPr/>
          </p:nvSpPr>
          <p:spPr bwMode="auto">
            <a:xfrm>
              <a:off x="7953" y="9528"/>
              <a:ext cx="1005" cy="483"/>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21" name="Oval 11"/>
            <p:cNvSpPr>
              <a:spLocks noChangeArrowheads="1"/>
            </p:cNvSpPr>
            <p:nvPr/>
          </p:nvSpPr>
          <p:spPr bwMode="auto">
            <a:xfrm>
              <a:off x="3933" y="9367"/>
              <a:ext cx="1206" cy="483"/>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可靠性</a:t>
              </a:r>
            </a:p>
          </p:txBody>
        </p:sp>
        <p:sp>
          <p:nvSpPr>
            <p:cNvPr id="22" name="Oval 10"/>
            <p:cNvSpPr>
              <a:spLocks noChangeArrowheads="1"/>
            </p:cNvSpPr>
            <p:nvPr/>
          </p:nvSpPr>
          <p:spPr bwMode="auto">
            <a:xfrm>
              <a:off x="5943" y="9446"/>
              <a:ext cx="1206" cy="483"/>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密安性</a:t>
              </a:r>
            </a:p>
          </p:txBody>
        </p:sp>
        <p:sp>
          <p:nvSpPr>
            <p:cNvPr id="23" name="Oval 9"/>
            <p:cNvSpPr>
              <a:spLocks noChangeArrowheads="1"/>
            </p:cNvSpPr>
            <p:nvPr/>
          </p:nvSpPr>
          <p:spPr bwMode="auto">
            <a:xfrm>
              <a:off x="6948" y="9367"/>
              <a:ext cx="1206" cy="483"/>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可用性</a:t>
              </a:r>
            </a:p>
          </p:txBody>
        </p:sp>
        <p:sp>
          <p:nvSpPr>
            <p:cNvPr id="24" name="Oval 8"/>
            <p:cNvSpPr>
              <a:spLocks noChangeArrowheads="1"/>
            </p:cNvSpPr>
            <p:nvPr/>
          </p:nvSpPr>
          <p:spPr bwMode="auto">
            <a:xfrm>
              <a:off x="3531" y="8562"/>
              <a:ext cx="5628" cy="1932"/>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Rectangle 7"/>
            <p:cNvSpPr>
              <a:spLocks noChangeArrowheads="1"/>
            </p:cNvSpPr>
            <p:nvPr/>
          </p:nvSpPr>
          <p:spPr bwMode="auto">
            <a:xfrm>
              <a:off x="1923" y="9528"/>
              <a:ext cx="1206" cy="805"/>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可信赖性</a:t>
              </a:r>
            </a:p>
            <a:p>
              <a:pPr indent="0" algn="ctr"/>
              <a:r>
                <a:rPr kumimoji="0" lang="zh-CN" altLang="zh-CN" sz="1600" dirty="0">
                  <a:latin typeface="Times New Roman" panose="02020603050405020304" pitchFamily="18" charset="0"/>
                  <a:cs typeface="Times New Roman" panose="02020603050405020304" pitchFamily="18" charset="0"/>
                </a:rPr>
                <a:t>抽象描述</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26" name="Rectangle 6"/>
            <p:cNvSpPr>
              <a:spLocks noChangeArrowheads="1"/>
            </p:cNvSpPr>
            <p:nvPr/>
          </p:nvSpPr>
          <p:spPr bwMode="auto">
            <a:xfrm>
              <a:off x="1923" y="7274"/>
              <a:ext cx="1206" cy="805"/>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可信赖性</a:t>
              </a:r>
              <a:endParaRPr kumimoji="0" lang="zh-CN" altLang="zh-CN" sz="1600" b="0" i="0" u="none" strike="noStrike" cap="none" normalizeH="0" baseline="0" dirty="0" smtClean="0">
                <a:ln>
                  <a:noFill/>
                </a:ln>
                <a:solidFill>
                  <a:schemeClr val="tx1"/>
                </a:solidFill>
                <a:effectLst/>
              </a:endParaRPr>
            </a:p>
            <a:p>
              <a:pPr indent="0" algn="ctr"/>
              <a:r>
                <a:rPr kumimoji="0" lang="zh-CN" altLang="zh-CN" sz="1600" dirty="0">
                  <a:latin typeface="Times New Roman" panose="02020603050405020304" pitchFamily="18" charset="0"/>
                  <a:cs typeface="Times New Roman" panose="02020603050405020304" pitchFamily="18" charset="0"/>
                </a:rPr>
                <a:t>具体描述</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27" name="Oval 5"/>
            <p:cNvSpPr>
              <a:spLocks noChangeArrowheads="1"/>
            </p:cNvSpPr>
            <p:nvPr/>
          </p:nvSpPr>
          <p:spPr bwMode="auto">
            <a:xfrm>
              <a:off x="4938" y="8884"/>
              <a:ext cx="1468" cy="4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可维护性</a:t>
              </a:r>
            </a:p>
          </p:txBody>
        </p:sp>
        <p:sp>
          <p:nvSpPr>
            <p:cNvPr id="28" name="Oval 4"/>
            <p:cNvSpPr>
              <a:spLocks noChangeArrowheads="1"/>
            </p:cNvSpPr>
            <p:nvPr/>
          </p:nvSpPr>
          <p:spPr bwMode="auto">
            <a:xfrm>
              <a:off x="6546" y="8884"/>
              <a:ext cx="1206" cy="48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安全性</a:t>
              </a:r>
            </a:p>
          </p:txBody>
        </p:sp>
        <p:sp>
          <p:nvSpPr>
            <p:cNvPr id="29" name="Rectangle 3"/>
            <p:cNvSpPr>
              <a:spLocks noChangeArrowheads="1"/>
            </p:cNvSpPr>
            <p:nvPr/>
          </p:nvSpPr>
          <p:spPr bwMode="auto">
            <a:xfrm>
              <a:off x="3129" y="7274"/>
              <a:ext cx="6432" cy="1127"/>
            </a:xfrm>
            <a:prstGeom prst="rect">
              <a:avLst/>
            </a:prstGeom>
            <a:noFill/>
            <a:ln w="9525">
              <a:solidFill>
                <a:srgbClr val="000000"/>
              </a:solidFill>
              <a:prstDash val="dash"/>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AutoShape 2"/>
            <p:cNvSpPr>
              <a:spLocks noChangeArrowheads="1"/>
            </p:cNvSpPr>
            <p:nvPr/>
          </p:nvSpPr>
          <p:spPr bwMode="auto">
            <a:xfrm rot="5400000">
              <a:off x="1762" y="8362"/>
              <a:ext cx="1528" cy="80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31" name="矩形 30"/>
          <p:cNvSpPr/>
          <p:nvPr/>
        </p:nvSpPr>
        <p:spPr>
          <a:xfrm>
            <a:off x="2144784" y="5529954"/>
            <a:ext cx="4572000" cy="461665"/>
          </a:xfrm>
          <a:prstGeom prst="rect">
            <a:avLst/>
          </a:prstGeom>
        </p:spPr>
        <p:txBody>
          <a:bodyPr>
            <a:spAutoFit/>
          </a:bodyPr>
          <a:lstStyle/>
          <a:p>
            <a:r>
              <a:rPr lang="zh-CN" altLang="en-US" dirty="0" smtClean="0"/>
              <a:t>从个例到可信赖性属性定义</a:t>
            </a:r>
            <a:endParaRPr lang="zh-CN" altLang="en-US" dirty="0"/>
          </a:p>
        </p:txBody>
      </p:sp>
    </p:spTree>
    <p:extLst>
      <p:ext uri="{BB962C8B-B14F-4D97-AF65-F5344CB8AC3E}">
        <p14:creationId xmlns:p14="http://schemas.microsoft.com/office/powerpoint/2010/main" val="6666072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分析步骤</a:t>
            </a:r>
            <a:endParaRPr lang="zh-CN" altLang="en-US" dirty="0"/>
          </a:p>
        </p:txBody>
      </p:sp>
      <p:sp>
        <p:nvSpPr>
          <p:cNvPr id="3" name="内容占位符 2"/>
          <p:cNvSpPr>
            <a:spLocks noGrp="1"/>
          </p:cNvSpPr>
          <p:nvPr>
            <p:ph idx="1"/>
          </p:nvPr>
        </p:nvSpPr>
        <p:spPr>
          <a:xfrm>
            <a:off x="1013076" y="1295400"/>
            <a:ext cx="7978524" cy="4902200"/>
          </a:xfrm>
        </p:spPr>
        <p:txBody>
          <a:bodyPr/>
          <a:lstStyle/>
          <a:p>
            <a:r>
              <a:rPr lang="zh-CN" altLang="en-US" sz="2000" dirty="0" smtClean="0"/>
              <a:t>第一步，分析引起系统发生灾难的事件类型。</a:t>
            </a:r>
            <a:endParaRPr lang="en-US" altLang="zh-CN" sz="2000" dirty="0" smtClean="0"/>
          </a:p>
          <a:p>
            <a:pPr lvl="1"/>
            <a:r>
              <a:rPr lang="zh-CN" altLang="en-US" sz="1600" dirty="0" smtClean="0"/>
              <a:t>例如，灾害发生的条件、外部网络攻击等。</a:t>
            </a:r>
          </a:p>
          <a:p>
            <a:r>
              <a:rPr lang="zh-CN" altLang="en-US" sz="2000" dirty="0" smtClean="0"/>
              <a:t>第二步，分析这些事件发生后，可能引起系统失效的情况，在此基础上，分配和给出相应的解决措施。</a:t>
            </a:r>
          </a:p>
          <a:p>
            <a:endParaRPr lang="en-US" altLang="zh-CN" sz="2000" dirty="0" smtClean="0"/>
          </a:p>
          <a:p>
            <a:r>
              <a:rPr lang="zh-CN" altLang="en-US" sz="2000" dirty="0" smtClean="0"/>
              <a:t>第三步，分析其表现，给出相应的测量指标。</a:t>
            </a:r>
            <a:endParaRPr lang="en-US" altLang="zh-CN" sz="2000" dirty="0" smtClean="0"/>
          </a:p>
          <a:p>
            <a:pPr lvl="1"/>
            <a:r>
              <a:rPr lang="zh-CN" altLang="en-US" sz="1600" dirty="0" smtClean="0"/>
              <a:t>例如</a:t>
            </a:r>
            <a:r>
              <a:rPr lang="en-US" sz="1600" dirty="0" smtClean="0"/>
              <a:t>MTBF</a:t>
            </a:r>
            <a:r>
              <a:rPr lang="zh-CN" altLang="en-US" sz="1600" dirty="0" smtClean="0"/>
              <a:t>、事故发生概率、一定间隔时间内发生事故的最大个数、发生频度的等级等。</a:t>
            </a:r>
            <a:endParaRPr lang="en-US" altLang="zh-CN" sz="1600" dirty="0" smtClean="0"/>
          </a:p>
          <a:p>
            <a:r>
              <a:rPr lang="zh-CN" altLang="en-US" sz="2000" dirty="0" smtClean="0"/>
              <a:t>第四步，分析失效所导致的故障范围。</a:t>
            </a:r>
            <a:endParaRPr lang="en-US" altLang="zh-CN" sz="2000" dirty="0" smtClean="0"/>
          </a:p>
          <a:p>
            <a:pPr lvl="1"/>
            <a:r>
              <a:rPr lang="zh-CN" altLang="en-US" sz="1600" dirty="0" smtClean="0"/>
              <a:t>有些失效只会对系统的局部产生影响，有些事件会迅速或逐步地影响系统全局，例如通过计算机病毒入侵，而导致整个系统瘫痪。。</a:t>
            </a:r>
          </a:p>
          <a:p>
            <a:r>
              <a:rPr lang="zh-CN" altLang="en-US" sz="2000" dirty="0" smtClean="0"/>
              <a:t>最后，分析失效发生后所应采取的紧急反应措施。</a:t>
            </a:r>
            <a:endParaRPr lang="en-US" altLang="zh-CN" sz="2000" dirty="0" smtClean="0"/>
          </a:p>
          <a:p>
            <a:pPr lvl="1"/>
            <a:r>
              <a:rPr lang="zh-CN" altLang="en-US" sz="1600" dirty="0" smtClean="0"/>
              <a:t>考虑如何将系统的影响降到最低程度，例如，通过报警、变更服务方式、降低服务的密集度等方式。</a:t>
            </a:r>
            <a:endParaRPr lang="en-US" altLang="zh-CN" sz="1600" dirty="0" smtClean="0"/>
          </a:p>
          <a:p>
            <a:pPr lvl="1"/>
            <a:r>
              <a:rPr lang="zh-CN" altLang="en-US" sz="1600" dirty="0" smtClean="0"/>
              <a:t>同时要给出如何对系统进行恢复，以及能否在警戒状态下继续服务等措施。</a:t>
            </a:r>
          </a:p>
          <a:p>
            <a:endParaRPr lang="zh-CN" altLang="en-US" sz="2000" dirty="0"/>
          </a:p>
        </p:txBody>
      </p:sp>
    </p:spTree>
    <p:extLst>
      <p:ext uri="{BB962C8B-B14F-4D97-AF65-F5344CB8AC3E}">
        <p14:creationId xmlns:p14="http://schemas.microsoft.com/office/powerpoint/2010/main" val="1875477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2"/>
          <p:cNvSpPr>
            <a:spLocks noChangeArrowheads="1"/>
          </p:cNvSpPr>
          <p:nvPr/>
        </p:nvSpPr>
        <p:spPr bwMode="auto">
          <a:xfrm>
            <a:off x="1108737" y="487966"/>
            <a:ext cx="126636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1600"/>
          </a:p>
        </p:txBody>
      </p:sp>
      <p:grpSp>
        <p:nvGrpSpPr>
          <p:cNvPr id="3" name="Group 1"/>
          <p:cNvGrpSpPr>
            <a:grpSpLocks noChangeAspect="1"/>
          </p:cNvGrpSpPr>
          <p:nvPr/>
        </p:nvGrpSpPr>
        <p:grpSpPr bwMode="auto">
          <a:xfrm>
            <a:off x="1108737" y="263675"/>
            <a:ext cx="7205548" cy="5947090"/>
            <a:chOff x="2124" y="7274"/>
            <a:chExt cx="8193" cy="6762"/>
          </a:xfrm>
        </p:grpSpPr>
        <p:sp>
          <p:nvSpPr>
            <p:cNvPr id="5" name="Rectangle 20"/>
            <p:cNvSpPr>
              <a:spLocks noChangeArrowheads="1"/>
            </p:cNvSpPr>
            <p:nvPr/>
          </p:nvSpPr>
          <p:spPr bwMode="auto">
            <a:xfrm>
              <a:off x="2325" y="7435"/>
              <a:ext cx="2537" cy="193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tabLst>
                  <a:tab pos="400050" algn="l"/>
                </a:tabLst>
                <a:defRPr>
                  <a:solidFill>
                    <a:schemeClr val="tx1"/>
                  </a:solidFill>
                  <a:latin typeface="Arial" panose="020B0604020202020204" pitchFamily="34" charset="0"/>
                </a:defRPr>
              </a:lvl1pPr>
              <a:lvl2pPr eaLnBrk="0" hangingPunct="0">
                <a:tabLst>
                  <a:tab pos="400050" algn="l"/>
                </a:tabLst>
                <a:defRPr>
                  <a:solidFill>
                    <a:schemeClr val="tx1"/>
                  </a:solidFill>
                  <a:latin typeface="Arial" panose="020B0604020202020204" pitchFamily="34" charset="0"/>
                </a:defRPr>
              </a:lvl2pPr>
              <a:lvl3pPr eaLnBrk="0" hangingPunct="0">
                <a:tabLst>
                  <a:tab pos="400050" algn="l"/>
                </a:tabLst>
                <a:defRPr>
                  <a:solidFill>
                    <a:schemeClr val="tx1"/>
                  </a:solidFill>
                  <a:latin typeface="Arial" panose="020B0604020202020204" pitchFamily="34" charset="0"/>
                </a:defRPr>
              </a:lvl3pPr>
              <a:lvl4pPr eaLnBrk="0" hangingPunct="0">
                <a:tabLst>
                  <a:tab pos="400050" algn="l"/>
                </a:tabLst>
                <a:defRPr>
                  <a:solidFill>
                    <a:schemeClr val="tx1"/>
                  </a:solidFill>
                  <a:latin typeface="Arial" panose="020B0604020202020204" pitchFamily="34" charset="0"/>
                </a:defRPr>
              </a:lvl4pPr>
              <a:lvl5pPr eaLnBrk="0" hangingPunct="0">
                <a:tabLst>
                  <a:tab pos="400050" algn="l"/>
                </a:tabLst>
                <a:defRPr>
                  <a:solidFill>
                    <a:schemeClr val="tx1"/>
                  </a:solidFill>
                  <a:latin typeface="Arial" panose="020B0604020202020204" pitchFamily="34" charset="0"/>
                </a:defRPr>
              </a:lvl5pPr>
              <a:lvl6pPr eaLnBrk="0" fontAlgn="base" hangingPunct="0">
                <a:spcBef>
                  <a:spcPct val="0"/>
                </a:spcBef>
                <a:spcAft>
                  <a:spcPct val="0"/>
                </a:spcAft>
                <a:tabLst>
                  <a:tab pos="400050" algn="l"/>
                </a:tabLst>
                <a:defRPr>
                  <a:solidFill>
                    <a:schemeClr val="tx1"/>
                  </a:solidFill>
                  <a:latin typeface="Arial" panose="020B0604020202020204" pitchFamily="34" charset="0"/>
                </a:defRPr>
              </a:lvl6pPr>
              <a:lvl7pPr eaLnBrk="0" fontAlgn="base" hangingPunct="0">
                <a:spcBef>
                  <a:spcPct val="0"/>
                </a:spcBef>
                <a:spcAft>
                  <a:spcPct val="0"/>
                </a:spcAft>
                <a:tabLst>
                  <a:tab pos="400050" algn="l"/>
                </a:tabLst>
                <a:defRPr>
                  <a:solidFill>
                    <a:schemeClr val="tx1"/>
                  </a:solidFill>
                  <a:latin typeface="Arial" panose="020B0604020202020204" pitchFamily="34" charset="0"/>
                </a:defRPr>
              </a:lvl7pPr>
              <a:lvl8pPr eaLnBrk="0" fontAlgn="base" hangingPunct="0">
                <a:spcBef>
                  <a:spcPct val="0"/>
                </a:spcBef>
                <a:spcAft>
                  <a:spcPct val="0"/>
                </a:spcAft>
                <a:tabLst>
                  <a:tab pos="400050" algn="l"/>
                </a:tabLst>
                <a:defRPr>
                  <a:solidFill>
                    <a:schemeClr val="tx1"/>
                  </a:solidFill>
                  <a:latin typeface="Arial" panose="020B0604020202020204" pitchFamily="34" charset="0"/>
                </a:defRPr>
              </a:lvl8pPr>
              <a:lvl9pPr eaLnBrk="0" fontAlgn="base" hangingPunct="0">
                <a:spcBef>
                  <a:spcPct val="0"/>
                </a:spcBef>
                <a:spcAft>
                  <a:spcPct val="0"/>
                </a:spcAft>
                <a:tabLst>
                  <a:tab pos="400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0005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类型：</a:t>
              </a:r>
              <a:endParaRPr kumimoji="0" lang="zh-CN" altLang="zh-CN" sz="1600" b="0" i="0" u="none" strike="noStrike" cap="none" normalizeH="0" baseline="0" dirty="0" smtClean="0">
                <a:ln>
                  <a:noFill/>
                </a:ln>
                <a:solidFill>
                  <a:schemeClr val="tx1"/>
                </a:solidFill>
                <a:effectLst/>
              </a:endParaRPr>
            </a:p>
            <a:p>
              <a:pPr lvl="1">
                <a:buFontTx/>
                <a:buChar char="•"/>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整个系统</a:t>
              </a:r>
              <a:endParaRPr kumimoji="0" lang="zh-CN" altLang="zh-CN" sz="1600" b="0" i="0" u="none" strike="noStrike" cap="none" normalizeH="0" baseline="0" dirty="0" smtClean="0">
                <a:ln>
                  <a:noFill/>
                </a:ln>
                <a:solidFill>
                  <a:schemeClr val="tx1"/>
                </a:solidFill>
                <a:effectLst/>
              </a:endParaRPr>
            </a:p>
            <a:p>
              <a:pPr lvl="1">
                <a:buFontTx/>
                <a:buChar char="•"/>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服务</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0005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运行剖面</a:t>
              </a:r>
              <a:endParaRPr kumimoji="0" lang="zh-CN" altLang="zh-CN" sz="1600" b="0" i="0" u="none" strike="noStrike" cap="none" normalizeH="0" baseline="0" dirty="0" smtClean="0">
                <a:ln>
                  <a:noFill/>
                </a:ln>
                <a:solidFill>
                  <a:schemeClr val="tx1"/>
                </a:solidFill>
                <a:effectLst/>
              </a:endParaRPr>
            </a:p>
            <a:p>
              <a:pPr lvl="1">
                <a:buFontTx/>
                <a:buChar char="•"/>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事务分布</a:t>
              </a:r>
              <a:endParaRPr kumimoji="0" lang="zh-CN" altLang="zh-CN" sz="1600" b="0" i="0" u="none" strike="noStrike" cap="none" normalizeH="0" baseline="0" dirty="0" smtClean="0">
                <a:ln>
                  <a:noFill/>
                </a:ln>
                <a:solidFill>
                  <a:schemeClr val="tx1"/>
                </a:solidFill>
                <a:effectLst/>
              </a:endParaRPr>
            </a:p>
            <a:p>
              <a:pPr lvl="1">
                <a:buFontTx/>
                <a:buChar char="•"/>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资源工作负载</a:t>
              </a:r>
              <a:endParaRPr kumimoji="0" lang="zh-CN" altLang="zh-CN" sz="1600" b="0" i="0" u="none" strike="noStrike" cap="none" normalizeH="0" baseline="0" dirty="0" smtClean="0">
                <a:ln>
                  <a:noFill/>
                </a:ln>
                <a:solidFill>
                  <a:schemeClr val="tx1"/>
                </a:solidFill>
                <a:effectLst/>
              </a:endParaRPr>
            </a:p>
            <a:p>
              <a:pPr lvl="1" indent="269875">
                <a:buFontTx/>
                <a:buChar char="•"/>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等</a:t>
              </a:r>
              <a:endParaRPr kumimoji="0" lang="zh-CN" altLang="zh-CN"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tab pos="400050" algn="l"/>
                </a:tabLst>
              </a:pPr>
              <a:endParaRPr kumimoji="0" lang="zh-CN" altLang="zh-CN" sz="1600" b="0" i="0" u="none" strike="noStrike" cap="none" normalizeH="0" baseline="0" dirty="0" smtClean="0">
                <a:ln>
                  <a:noFill/>
                </a:ln>
                <a:solidFill>
                  <a:schemeClr val="tx1"/>
                </a:solidFill>
                <a:effectLst/>
              </a:endParaRPr>
            </a:p>
          </p:txBody>
        </p:sp>
        <p:sp>
          <p:nvSpPr>
            <p:cNvPr id="6" name="Oval 19"/>
            <p:cNvSpPr>
              <a:spLocks noChangeArrowheads="1"/>
            </p:cNvSpPr>
            <p:nvPr/>
          </p:nvSpPr>
          <p:spPr bwMode="auto">
            <a:xfrm>
              <a:off x="3732" y="7435"/>
              <a:ext cx="1005" cy="483"/>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buFontTx/>
                <a:buNone/>
                <a:tabLst>
                  <a:tab pos="400050" algn="l"/>
                </a:tabLst>
              </a:pPr>
              <a:r>
                <a:rPr kumimoji="0" lang="zh-CN" altLang="zh-CN" sz="1600" dirty="0">
                  <a:cs typeface="Times New Roman" panose="02020603050405020304" pitchFamily="18" charset="0"/>
                </a:rPr>
                <a:t>范围</a:t>
              </a:r>
            </a:p>
          </p:txBody>
        </p:sp>
        <p:sp>
          <p:nvSpPr>
            <p:cNvPr id="7" name="Rectangle 18"/>
            <p:cNvSpPr>
              <a:spLocks noChangeArrowheads="1"/>
            </p:cNvSpPr>
            <p:nvPr/>
          </p:nvSpPr>
          <p:spPr bwMode="auto">
            <a:xfrm>
              <a:off x="6393" y="7274"/>
              <a:ext cx="3924" cy="1771"/>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eaLnBrk="0" hangingPunct="0">
                <a:tabLst>
                  <a:tab pos="381000" algn="l"/>
                </a:tabLst>
                <a:defRPr>
                  <a:solidFill>
                    <a:schemeClr val="tx1"/>
                  </a:solidFill>
                  <a:latin typeface="Arial" panose="020B0604020202020204" pitchFamily="34" charset="0"/>
                </a:defRPr>
              </a:lvl1pPr>
              <a:lvl2pPr eaLnBrk="0" hangingPunct="0">
                <a:tabLst>
                  <a:tab pos="381000" algn="l"/>
                </a:tabLst>
                <a:defRPr>
                  <a:solidFill>
                    <a:schemeClr val="tx1"/>
                  </a:solidFill>
                  <a:latin typeface="Arial" panose="020B0604020202020204" pitchFamily="34" charset="0"/>
                </a:defRPr>
              </a:lvl2pPr>
              <a:lvl3pPr eaLnBrk="0" hangingPunct="0">
                <a:tabLst>
                  <a:tab pos="381000" algn="l"/>
                </a:tabLst>
                <a:defRPr>
                  <a:solidFill>
                    <a:schemeClr val="tx1"/>
                  </a:solidFill>
                  <a:latin typeface="Arial" panose="020B0604020202020204" pitchFamily="34" charset="0"/>
                </a:defRPr>
              </a:lvl3pPr>
              <a:lvl4pPr eaLnBrk="0" hangingPunct="0">
                <a:tabLst>
                  <a:tab pos="381000" algn="l"/>
                </a:tabLst>
                <a:defRPr>
                  <a:solidFill>
                    <a:schemeClr val="tx1"/>
                  </a:solidFill>
                  <a:latin typeface="Arial" panose="020B0604020202020204" pitchFamily="34" charset="0"/>
                </a:defRPr>
              </a:lvl4pPr>
              <a:lvl5pPr eaLnBrk="0" hangingPunct="0">
                <a:tabLst>
                  <a:tab pos="381000" algn="l"/>
                </a:tabLst>
                <a:defRPr>
                  <a:solidFill>
                    <a:schemeClr val="tx1"/>
                  </a:solidFill>
                  <a:latin typeface="Arial" panose="020B0604020202020204" pitchFamily="34" charset="0"/>
                </a:defRPr>
              </a:lvl5pPr>
              <a:lvl6pPr eaLnBrk="0" fontAlgn="base" hangingPunct="0">
                <a:spcBef>
                  <a:spcPct val="0"/>
                </a:spcBef>
                <a:spcAft>
                  <a:spcPct val="0"/>
                </a:spcAft>
                <a:tabLst>
                  <a:tab pos="381000" algn="l"/>
                </a:tabLst>
                <a:defRPr>
                  <a:solidFill>
                    <a:schemeClr val="tx1"/>
                  </a:solidFill>
                  <a:latin typeface="Arial" panose="020B0604020202020204" pitchFamily="34" charset="0"/>
                </a:defRPr>
              </a:lvl6pPr>
              <a:lvl7pPr eaLnBrk="0" fontAlgn="base" hangingPunct="0">
                <a:spcBef>
                  <a:spcPct val="0"/>
                </a:spcBef>
                <a:spcAft>
                  <a:spcPct val="0"/>
                </a:spcAft>
                <a:tabLst>
                  <a:tab pos="381000" algn="l"/>
                </a:tabLst>
                <a:defRPr>
                  <a:solidFill>
                    <a:schemeClr val="tx1"/>
                  </a:solidFill>
                  <a:latin typeface="Arial" panose="020B0604020202020204" pitchFamily="34" charset="0"/>
                </a:defRPr>
              </a:lvl7pPr>
              <a:lvl8pPr eaLnBrk="0" fontAlgn="base" hangingPunct="0">
                <a:spcBef>
                  <a:spcPct val="0"/>
                </a:spcBef>
                <a:spcAft>
                  <a:spcPct val="0"/>
                </a:spcAft>
                <a:tabLst>
                  <a:tab pos="381000" algn="l"/>
                </a:tabLst>
                <a:defRPr>
                  <a:solidFill>
                    <a:schemeClr val="tx1"/>
                  </a:solidFill>
                  <a:latin typeface="Arial" panose="020B0604020202020204" pitchFamily="34" charset="0"/>
                </a:defRPr>
              </a:lvl8pPr>
              <a:lvl9pPr eaLnBrk="0" fontAlgn="base" hangingPunct="0">
                <a:spcBef>
                  <a:spcPct val="0"/>
                </a:spcBef>
                <a:spcAft>
                  <a:spcPct val="0"/>
                </a:spcAft>
                <a:tabLst>
                  <a:tab pos="381000" algn="l"/>
                </a:tabLst>
                <a:defRPr>
                  <a:solidFill>
                    <a:schemeClr val="tx1"/>
                  </a:solidFill>
                  <a:latin typeface="Arial" panose="020B0604020202020204" pitchFamily="34" charset="0"/>
                </a:defRPr>
              </a:lvl9pPr>
            </a:lstStyle>
            <a:p>
              <a:pPr>
                <a:buFontTx/>
                <a:buNone/>
                <a:tabLst>
                  <a:tab pos="400050" algn="l"/>
                </a:tabLst>
              </a:pPr>
              <a:r>
                <a:rPr kumimoji="0" lang="zh-CN" altLang="zh-CN" sz="1600" dirty="0">
                  <a:latin typeface="Times New Roman" panose="02020603050405020304" pitchFamily="18" charset="0"/>
                  <a:cs typeface="Times New Roman" panose="02020603050405020304" pitchFamily="18" charset="0"/>
                </a:rPr>
                <a:t>测量模型：</a:t>
              </a:r>
            </a:p>
            <a:p>
              <a:pPr lvl="1">
                <a:buFontTx/>
                <a:buChar char="•"/>
                <a:tabLst>
                  <a:tab pos="400050" algn="l"/>
                </a:tabLst>
              </a:pPr>
              <a:r>
                <a:rPr kumimoji="0" lang="en-US" altLang="zh-CN" sz="1600" dirty="0">
                  <a:latin typeface="Times New Roman" panose="02020603050405020304" pitchFamily="18" charset="0"/>
                  <a:cs typeface="Times New Roman" panose="02020603050405020304" pitchFamily="18" charset="0"/>
                </a:rPr>
                <a:t>MTBF</a:t>
              </a:r>
            </a:p>
            <a:p>
              <a:pPr lvl="1">
                <a:buFontTx/>
                <a:buChar char="•"/>
                <a:tabLst>
                  <a:tab pos="400050" algn="l"/>
                </a:tabLst>
              </a:pPr>
              <a:r>
                <a:rPr kumimoji="0" lang="zh-CN" altLang="en-US" sz="1600" dirty="0">
                  <a:latin typeface="Times New Roman" panose="02020603050405020304" pitchFamily="18" charset="0"/>
                  <a:cs typeface="Times New Roman" panose="02020603050405020304" pitchFamily="18" charset="0"/>
                </a:rPr>
                <a:t>并发概率</a:t>
              </a:r>
            </a:p>
            <a:p>
              <a:pPr lvl="1">
                <a:buFontTx/>
                <a:buChar char="•"/>
                <a:tabLst>
                  <a:tab pos="400050" algn="l"/>
                </a:tabLst>
              </a:pPr>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用例</a:t>
              </a:r>
            </a:p>
            <a:p>
              <a:pPr lvl="1">
                <a:buFontTx/>
                <a:buChar char="•"/>
                <a:tabLst>
                  <a:tab pos="400050" algn="l"/>
                </a:tabLst>
              </a:pPr>
              <a:r>
                <a:rPr kumimoji="0" lang="zh-CN" altLang="en-US" sz="1600" dirty="0">
                  <a:latin typeface="Times New Roman" panose="02020603050405020304" pitchFamily="18" charset="0"/>
                  <a:cs typeface="Times New Roman" panose="02020603050405020304" pitchFamily="18" charset="0"/>
                </a:rPr>
                <a:t>间隔</a:t>
              </a:r>
              <a:r>
                <a:rPr kumimoji="0" lang="en-US" altLang="zh-CN" sz="1600" dirty="0">
                  <a:latin typeface="Times New Roman" panose="02020603050405020304" pitchFamily="18" charset="0"/>
                  <a:cs typeface="Times New Roman" panose="02020603050405020304" pitchFamily="18" charset="0"/>
                </a:rPr>
                <a:t>X</a:t>
              </a:r>
              <a:r>
                <a:rPr kumimoji="0" lang="zh-CN" altLang="en-US" sz="1600" dirty="0">
                  <a:latin typeface="Times New Roman" panose="02020603050405020304" pitchFamily="18" charset="0"/>
                  <a:cs typeface="Times New Roman" panose="02020603050405020304" pitchFamily="18" charset="0"/>
                </a:rPr>
                <a:t>的最大案例</a:t>
              </a:r>
            </a:p>
            <a:p>
              <a:pPr lvl="1">
                <a:buFontTx/>
                <a:buChar char="•"/>
                <a:tabLst>
                  <a:tab pos="400050" algn="l"/>
                </a:tabLst>
              </a:pPr>
              <a:r>
                <a:rPr kumimoji="0" lang="zh-CN" altLang="en-US" sz="1600" dirty="0">
                  <a:latin typeface="Times New Roman" panose="02020603050405020304" pitchFamily="18" charset="0"/>
                  <a:cs typeface="Times New Roman" panose="02020603050405020304" pitchFamily="18" charset="0"/>
                </a:rPr>
                <a:t>等级划分</a:t>
              </a:r>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很少</a:t>
              </a:r>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有时</a:t>
              </a:r>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经常</a:t>
              </a:r>
              <a:r>
                <a:rPr kumimoji="0" lang="en-US" altLang="zh-CN" sz="1600" dirty="0">
                  <a:latin typeface="Times New Roman" panose="02020603050405020304" pitchFamily="18" charset="0"/>
                  <a:cs typeface="Times New Roman" panose="02020603050405020304" pitchFamily="18" charset="0"/>
                </a:rPr>
                <a:t>….)</a:t>
              </a:r>
            </a:p>
          </p:txBody>
        </p:sp>
        <p:sp>
          <p:nvSpPr>
            <p:cNvPr id="8" name="Oval 17"/>
            <p:cNvSpPr>
              <a:spLocks noChangeArrowheads="1"/>
            </p:cNvSpPr>
            <p:nvPr/>
          </p:nvSpPr>
          <p:spPr bwMode="auto">
            <a:xfrm>
              <a:off x="8757" y="7274"/>
              <a:ext cx="1005" cy="483"/>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buFontTx/>
                <a:buNone/>
                <a:tabLst>
                  <a:tab pos="400050" algn="l"/>
                </a:tabLst>
              </a:pPr>
              <a:r>
                <a:rPr kumimoji="0" lang="zh-CN" altLang="zh-CN" sz="1600" dirty="0">
                  <a:cs typeface="Times New Roman" panose="02020603050405020304" pitchFamily="18" charset="0"/>
                </a:rPr>
                <a:t>测量</a:t>
              </a:r>
            </a:p>
          </p:txBody>
        </p:sp>
        <p:sp>
          <p:nvSpPr>
            <p:cNvPr id="9" name="Rectangle 16"/>
            <p:cNvSpPr>
              <a:spLocks noChangeArrowheads="1"/>
            </p:cNvSpPr>
            <p:nvPr/>
          </p:nvSpPr>
          <p:spPr bwMode="auto">
            <a:xfrm>
              <a:off x="2325" y="12587"/>
              <a:ext cx="2412" cy="1288"/>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tabLst>
                  <a:tab pos="400050" algn="l"/>
                </a:tabLst>
                <a:defRPr>
                  <a:solidFill>
                    <a:schemeClr val="tx1"/>
                  </a:solidFill>
                  <a:latin typeface="Arial" panose="020B0604020202020204" pitchFamily="34" charset="0"/>
                </a:defRPr>
              </a:lvl1pPr>
              <a:lvl2pPr eaLnBrk="0" hangingPunct="0">
                <a:tabLst>
                  <a:tab pos="400050" algn="l"/>
                </a:tabLst>
                <a:defRPr>
                  <a:solidFill>
                    <a:schemeClr val="tx1"/>
                  </a:solidFill>
                  <a:latin typeface="Arial" panose="020B0604020202020204" pitchFamily="34" charset="0"/>
                </a:defRPr>
              </a:lvl2pPr>
              <a:lvl3pPr eaLnBrk="0" hangingPunct="0">
                <a:tabLst>
                  <a:tab pos="400050" algn="l"/>
                </a:tabLst>
                <a:defRPr>
                  <a:solidFill>
                    <a:schemeClr val="tx1"/>
                  </a:solidFill>
                  <a:latin typeface="Arial" panose="020B0604020202020204" pitchFamily="34" charset="0"/>
                </a:defRPr>
              </a:lvl3pPr>
              <a:lvl4pPr eaLnBrk="0" hangingPunct="0">
                <a:tabLst>
                  <a:tab pos="400050" algn="l"/>
                </a:tabLst>
                <a:defRPr>
                  <a:solidFill>
                    <a:schemeClr val="tx1"/>
                  </a:solidFill>
                  <a:latin typeface="Arial" panose="020B0604020202020204" pitchFamily="34" charset="0"/>
                </a:defRPr>
              </a:lvl4pPr>
              <a:lvl5pPr eaLnBrk="0" hangingPunct="0">
                <a:tabLst>
                  <a:tab pos="400050" algn="l"/>
                </a:tabLst>
                <a:defRPr>
                  <a:solidFill>
                    <a:schemeClr val="tx1"/>
                  </a:solidFill>
                  <a:latin typeface="Arial" panose="020B0604020202020204" pitchFamily="34" charset="0"/>
                </a:defRPr>
              </a:lvl5pPr>
              <a:lvl6pPr eaLnBrk="0" fontAlgn="base" hangingPunct="0">
                <a:spcBef>
                  <a:spcPct val="0"/>
                </a:spcBef>
                <a:spcAft>
                  <a:spcPct val="0"/>
                </a:spcAft>
                <a:tabLst>
                  <a:tab pos="400050" algn="l"/>
                </a:tabLst>
                <a:defRPr>
                  <a:solidFill>
                    <a:schemeClr val="tx1"/>
                  </a:solidFill>
                  <a:latin typeface="Arial" panose="020B0604020202020204" pitchFamily="34" charset="0"/>
                </a:defRPr>
              </a:lvl6pPr>
              <a:lvl7pPr eaLnBrk="0" fontAlgn="base" hangingPunct="0">
                <a:spcBef>
                  <a:spcPct val="0"/>
                </a:spcBef>
                <a:spcAft>
                  <a:spcPct val="0"/>
                </a:spcAft>
                <a:tabLst>
                  <a:tab pos="400050" algn="l"/>
                </a:tabLst>
                <a:defRPr>
                  <a:solidFill>
                    <a:schemeClr val="tx1"/>
                  </a:solidFill>
                  <a:latin typeface="Arial" panose="020B0604020202020204" pitchFamily="34" charset="0"/>
                </a:defRPr>
              </a:lvl7pPr>
              <a:lvl8pPr eaLnBrk="0" fontAlgn="base" hangingPunct="0">
                <a:spcBef>
                  <a:spcPct val="0"/>
                </a:spcBef>
                <a:spcAft>
                  <a:spcPct val="0"/>
                </a:spcAft>
                <a:tabLst>
                  <a:tab pos="400050" algn="l"/>
                </a:tabLst>
                <a:defRPr>
                  <a:solidFill>
                    <a:schemeClr val="tx1"/>
                  </a:solidFill>
                  <a:latin typeface="Arial" panose="020B0604020202020204" pitchFamily="34" charset="0"/>
                </a:defRPr>
              </a:lvl8pPr>
              <a:lvl9pPr eaLnBrk="0" fontAlgn="base" hangingPunct="0">
                <a:spcBef>
                  <a:spcPct val="0"/>
                </a:spcBef>
                <a:spcAft>
                  <a:spcPct val="0"/>
                </a:spcAft>
                <a:tabLst>
                  <a:tab pos="400050" algn="l"/>
                </a:tabLst>
                <a:defRPr>
                  <a:solidFill>
                    <a:schemeClr val="tx1"/>
                  </a:solidFill>
                  <a:latin typeface="Arial" panose="020B0604020202020204" pitchFamily="34" charset="0"/>
                </a:defRPr>
              </a:lvl9pPr>
            </a:lstStyle>
            <a:p>
              <a:pPr indent="0">
                <a:buFontTx/>
                <a:buNone/>
              </a:pPr>
              <a:r>
                <a:rPr kumimoji="0" lang="zh-CN" altLang="zh-CN" sz="1600" dirty="0">
                  <a:latin typeface="Times New Roman" panose="02020603050405020304" pitchFamily="18" charset="0"/>
                  <a:cs typeface="Times New Roman" panose="02020603050405020304" pitchFamily="18" charset="0"/>
                </a:rPr>
                <a:t>类型：</a:t>
              </a:r>
            </a:p>
            <a:p>
              <a:pPr lvl="1">
                <a:buFontTx/>
                <a:buChar char="•"/>
              </a:pPr>
              <a:r>
                <a:rPr kumimoji="0" lang="zh-CN" altLang="zh-CN" sz="1600" dirty="0">
                  <a:latin typeface="Times New Roman" panose="02020603050405020304" pitchFamily="18" charset="0"/>
                  <a:cs typeface="Times New Roman" panose="02020603050405020304" pitchFamily="18" charset="0"/>
                </a:rPr>
                <a:t>有害的条件</a:t>
              </a:r>
            </a:p>
            <a:p>
              <a:pPr lvl="1">
                <a:buFontTx/>
                <a:buChar char="•"/>
              </a:pPr>
              <a:r>
                <a:rPr kumimoji="0" lang="zh-CN" altLang="zh-CN" sz="1600" dirty="0">
                  <a:latin typeface="Times New Roman" panose="02020603050405020304" pitchFamily="18" charset="0"/>
                  <a:cs typeface="Times New Roman" panose="02020603050405020304" pitchFamily="18" charset="0"/>
                </a:rPr>
                <a:t>攻击</a:t>
              </a:r>
            </a:p>
            <a:p>
              <a:pPr lvl="1">
                <a:buFontTx/>
                <a:buChar char="•"/>
              </a:pPr>
              <a:r>
                <a:rPr kumimoji="0" lang="zh-CN" altLang="zh-CN" sz="1600" dirty="0">
                  <a:latin typeface="Times New Roman" panose="02020603050405020304" pitchFamily="18" charset="0"/>
                  <a:cs typeface="Times New Roman" panose="02020603050405020304" pitchFamily="18" charset="0"/>
                </a:rPr>
                <a:t>等</a:t>
              </a:r>
            </a:p>
            <a:p>
              <a:pPr marL="0" marR="0" lvl="0" indent="269875" algn="l" defTabSz="914400" rtl="0" eaLnBrk="0" fontAlgn="base" latinLnBrk="0" hangingPunct="0">
                <a:lnSpc>
                  <a:spcPct val="100000"/>
                </a:lnSpc>
                <a:spcBef>
                  <a:spcPct val="0"/>
                </a:spcBef>
                <a:spcAft>
                  <a:spcPct val="0"/>
                </a:spcAft>
                <a:buClrTx/>
                <a:buSzTx/>
                <a:buFontTx/>
                <a:buNone/>
                <a:tabLst>
                  <a:tab pos="400050" algn="l"/>
                </a:tabLst>
              </a:pPr>
              <a:endParaRPr kumimoji="0" lang="zh-CN" altLang="zh-CN" sz="1600" b="0" i="0" u="none" strike="noStrike" cap="none" normalizeH="0" baseline="0" dirty="0" smtClean="0">
                <a:ln>
                  <a:noFill/>
                </a:ln>
                <a:solidFill>
                  <a:schemeClr val="tx1"/>
                </a:solidFill>
                <a:effectLst/>
              </a:endParaRPr>
            </a:p>
          </p:txBody>
        </p:sp>
        <p:sp>
          <p:nvSpPr>
            <p:cNvPr id="10" name="Oval 15"/>
            <p:cNvSpPr>
              <a:spLocks noChangeArrowheads="1"/>
            </p:cNvSpPr>
            <p:nvPr/>
          </p:nvSpPr>
          <p:spPr bwMode="auto">
            <a:xfrm>
              <a:off x="3732" y="13392"/>
              <a:ext cx="1005" cy="483"/>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buFontTx/>
                <a:buNone/>
                <a:tabLst>
                  <a:tab pos="400050" algn="l"/>
                </a:tabLst>
              </a:pPr>
              <a:r>
                <a:rPr kumimoji="0" lang="zh-CN" altLang="zh-CN" sz="1600" dirty="0">
                  <a:latin typeface="Times New Roman" panose="02020603050405020304" pitchFamily="18" charset="0"/>
                  <a:cs typeface="Times New Roman" panose="02020603050405020304" pitchFamily="18" charset="0"/>
                </a:rPr>
                <a:t>事件</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1" name="Rectangle 14"/>
            <p:cNvSpPr>
              <a:spLocks noChangeArrowheads="1"/>
            </p:cNvSpPr>
            <p:nvPr/>
          </p:nvSpPr>
          <p:spPr bwMode="auto">
            <a:xfrm>
              <a:off x="7551" y="11706"/>
              <a:ext cx="2613" cy="2330"/>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eaLnBrk="0" hangingPunct="0">
                <a:tabLst>
                  <a:tab pos="400050" algn="l"/>
                </a:tabLst>
                <a:defRPr>
                  <a:solidFill>
                    <a:schemeClr val="tx1"/>
                  </a:solidFill>
                  <a:latin typeface="Arial" panose="020B0604020202020204" pitchFamily="34" charset="0"/>
                </a:defRPr>
              </a:lvl1pPr>
              <a:lvl2pPr eaLnBrk="0" hangingPunct="0">
                <a:tabLst>
                  <a:tab pos="400050" algn="l"/>
                </a:tabLst>
                <a:defRPr>
                  <a:solidFill>
                    <a:schemeClr val="tx1"/>
                  </a:solidFill>
                  <a:latin typeface="Arial" panose="020B0604020202020204" pitchFamily="34" charset="0"/>
                </a:defRPr>
              </a:lvl2pPr>
              <a:lvl3pPr eaLnBrk="0" hangingPunct="0">
                <a:tabLst>
                  <a:tab pos="400050" algn="l"/>
                </a:tabLst>
                <a:defRPr>
                  <a:solidFill>
                    <a:schemeClr val="tx1"/>
                  </a:solidFill>
                  <a:latin typeface="Arial" panose="020B0604020202020204" pitchFamily="34" charset="0"/>
                </a:defRPr>
              </a:lvl3pPr>
              <a:lvl4pPr eaLnBrk="0" hangingPunct="0">
                <a:tabLst>
                  <a:tab pos="400050" algn="l"/>
                </a:tabLst>
                <a:defRPr>
                  <a:solidFill>
                    <a:schemeClr val="tx1"/>
                  </a:solidFill>
                  <a:latin typeface="Arial" panose="020B0604020202020204" pitchFamily="34" charset="0"/>
                </a:defRPr>
              </a:lvl4pPr>
              <a:lvl5pPr eaLnBrk="0" hangingPunct="0">
                <a:tabLst>
                  <a:tab pos="400050" algn="l"/>
                </a:tabLst>
                <a:defRPr>
                  <a:solidFill>
                    <a:schemeClr val="tx1"/>
                  </a:solidFill>
                  <a:latin typeface="Arial" panose="020B0604020202020204" pitchFamily="34" charset="0"/>
                </a:defRPr>
              </a:lvl5pPr>
              <a:lvl6pPr eaLnBrk="0" fontAlgn="base" hangingPunct="0">
                <a:spcBef>
                  <a:spcPct val="0"/>
                </a:spcBef>
                <a:spcAft>
                  <a:spcPct val="0"/>
                </a:spcAft>
                <a:tabLst>
                  <a:tab pos="400050" algn="l"/>
                </a:tabLst>
                <a:defRPr>
                  <a:solidFill>
                    <a:schemeClr val="tx1"/>
                  </a:solidFill>
                  <a:latin typeface="Arial" panose="020B0604020202020204" pitchFamily="34" charset="0"/>
                </a:defRPr>
              </a:lvl6pPr>
              <a:lvl7pPr eaLnBrk="0" fontAlgn="base" hangingPunct="0">
                <a:spcBef>
                  <a:spcPct val="0"/>
                </a:spcBef>
                <a:spcAft>
                  <a:spcPct val="0"/>
                </a:spcAft>
                <a:tabLst>
                  <a:tab pos="400050" algn="l"/>
                </a:tabLst>
                <a:defRPr>
                  <a:solidFill>
                    <a:schemeClr val="tx1"/>
                  </a:solidFill>
                  <a:latin typeface="Arial" panose="020B0604020202020204" pitchFamily="34" charset="0"/>
                </a:defRPr>
              </a:lvl7pPr>
              <a:lvl8pPr eaLnBrk="0" fontAlgn="base" hangingPunct="0">
                <a:spcBef>
                  <a:spcPct val="0"/>
                </a:spcBef>
                <a:spcAft>
                  <a:spcPct val="0"/>
                </a:spcAft>
                <a:tabLst>
                  <a:tab pos="400050" algn="l"/>
                </a:tabLst>
                <a:defRPr>
                  <a:solidFill>
                    <a:schemeClr val="tx1"/>
                  </a:solidFill>
                  <a:latin typeface="Arial" panose="020B0604020202020204" pitchFamily="34" charset="0"/>
                </a:defRPr>
              </a:lvl8pPr>
              <a:lvl9pPr eaLnBrk="0" fontAlgn="base" hangingPunct="0">
                <a:spcBef>
                  <a:spcPct val="0"/>
                </a:spcBef>
                <a:spcAft>
                  <a:spcPct val="0"/>
                </a:spcAft>
                <a:tabLst>
                  <a:tab pos="400050" algn="l"/>
                </a:tabLst>
                <a:defRPr>
                  <a:solidFill>
                    <a:schemeClr val="tx1"/>
                  </a:solidFill>
                  <a:latin typeface="Arial" panose="020B0604020202020204" pitchFamily="34" charset="0"/>
                </a:defRPr>
              </a:lvl9pPr>
            </a:lstStyle>
            <a:p>
              <a:pPr>
                <a:buFontTx/>
                <a:buNone/>
              </a:pPr>
              <a:r>
                <a:rPr kumimoji="0" lang="zh-CN" altLang="zh-CN" sz="1600" dirty="0">
                  <a:latin typeface="Times New Roman" panose="02020603050405020304" pitchFamily="18" charset="0"/>
                  <a:cs typeface="Times New Roman" panose="02020603050405020304" pitchFamily="18" charset="0"/>
                </a:rPr>
                <a:t>影响消除：</a:t>
              </a:r>
            </a:p>
            <a:p>
              <a:pPr lvl="1">
                <a:buFontTx/>
                <a:buChar char="•"/>
              </a:pPr>
              <a:r>
                <a:rPr kumimoji="0" lang="zh-CN" altLang="zh-CN" sz="1600" dirty="0">
                  <a:latin typeface="Times New Roman" panose="02020603050405020304" pitchFamily="18" charset="0"/>
                  <a:cs typeface="Times New Roman" panose="02020603050405020304" pitchFamily="18" charset="0"/>
                </a:rPr>
                <a:t>报警</a:t>
              </a:r>
            </a:p>
            <a:p>
              <a:pPr lvl="1">
                <a:buFontTx/>
                <a:buChar char="•"/>
              </a:pPr>
              <a:r>
                <a:rPr kumimoji="0" lang="zh-CN" altLang="zh-CN" sz="1600" dirty="0">
                  <a:latin typeface="Times New Roman" panose="02020603050405020304" pitchFamily="18" charset="0"/>
                  <a:cs typeface="Times New Roman" panose="02020603050405020304" pitchFamily="18" charset="0"/>
                </a:rPr>
                <a:t>变更服务</a:t>
              </a:r>
            </a:p>
            <a:p>
              <a:pPr lvl="1">
                <a:buFontTx/>
                <a:buChar char="•"/>
              </a:pPr>
              <a:r>
                <a:rPr kumimoji="0" lang="zh-CN" altLang="zh-CN" sz="1600" dirty="0">
                  <a:latin typeface="Times New Roman" panose="02020603050405020304" pitchFamily="18" charset="0"/>
                  <a:cs typeface="Times New Roman" panose="02020603050405020304" pitchFamily="18" charset="0"/>
                </a:rPr>
                <a:t>取消服务</a:t>
              </a:r>
            </a:p>
            <a:p>
              <a:pPr>
                <a:buFontTx/>
                <a:buNone/>
              </a:pPr>
              <a:r>
                <a:rPr kumimoji="0" lang="zh-CN" altLang="zh-CN" sz="1600" dirty="0">
                  <a:latin typeface="Times New Roman" panose="02020603050405020304" pitchFamily="18" charset="0"/>
                  <a:cs typeface="Times New Roman" panose="02020603050405020304" pitchFamily="18" charset="0"/>
                </a:rPr>
                <a:t>恢复</a:t>
              </a:r>
            </a:p>
            <a:p>
              <a:pPr lvl="1">
                <a:buFontTx/>
                <a:buChar char="•"/>
              </a:pPr>
              <a:r>
                <a:rPr kumimoji="0" lang="zh-CN" altLang="zh-CN" sz="1600" dirty="0">
                  <a:latin typeface="Times New Roman" panose="02020603050405020304" pitchFamily="18" charset="0"/>
                  <a:cs typeface="Times New Roman" panose="02020603050405020304" pitchFamily="18" charset="0"/>
                </a:rPr>
                <a:t>恢复时间</a:t>
              </a:r>
              <a:r>
                <a:rPr kumimoji="0" lang="en-US" altLang="zh-CN" sz="1600" dirty="0">
                  <a:latin typeface="Times New Roman" panose="02020603050405020304" pitchFamily="18" charset="0"/>
                  <a:cs typeface="Times New Roman" panose="02020603050405020304" pitchFamily="18" charset="0"/>
                </a:rPr>
                <a:t>/</a:t>
              </a:r>
              <a:r>
                <a:rPr kumimoji="0" lang="zh-CN" altLang="en-US" sz="1600" dirty="0">
                  <a:latin typeface="Times New Roman" panose="02020603050405020304" pitchFamily="18" charset="0"/>
                  <a:cs typeface="Times New Roman" panose="02020603050405020304" pitchFamily="18" charset="0"/>
                </a:rPr>
                <a:t>动作</a:t>
              </a:r>
            </a:p>
            <a:p>
              <a:pPr>
                <a:buFontTx/>
                <a:buNone/>
              </a:pPr>
              <a:r>
                <a:rPr kumimoji="0" lang="zh-CN" altLang="en-US" sz="1600" dirty="0">
                  <a:latin typeface="Times New Roman" panose="02020603050405020304" pitchFamily="18" charset="0"/>
                  <a:cs typeface="Times New Roman" panose="02020603050405020304" pitchFamily="18" charset="0"/>
                </a:rPr>
                <a:t>降低发生事件</a:t>
              </a:r>
            </a:p>
            <a:p>
              <a:pPr lvl="1">
                <a:buFontTx/>
                <a:buChar char="•"/>
              </a:pPr>
              <a:r>
                <a:rPr kumimoji="0" lang="zh-CN" altLang="en-US" sz="1600" dirty="0">
                  <a:latin typeface="Times New Roman" panose="02020603050405020304" pitchFamily="18" charset="0"/>
                  <a:cs typeface="Times New Roman" panose="02020603050405020304" pitchFamily="18" charset="0"/>
                </a:rPr>
                <a:t>警戒服务</a:t>
              </a:r>
            </a:p>
          </p:txBody>
        </p:sp>
        <p:sp>
          <p:nvSpPr>
            <p:cNvPr id="12" name="Oval 13"/>
            <p:cNvSpPr>
              <a:spLocks noChangeArrowheads="1"/>
            </p:cNvSpPr>
            <p:nvPr/>
          </p:nvSpPr>
          <p:spPr bwMode="auto">
            <a:xfrm>
              <a:off x="9159" y="11702"/>
              <a:ext cx="1005" cy="483"/>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buFontTx/>
                <a:buNone/>
                <a:tabLst>
                  <a:tab pos="400050" algn="l"/>
                </a:tabLst>
              </a:pPr>
              <a:r>
                <a:rPr kumimoji="0" lang="zh-CN" altLang="zh-CN" sz="1600" dirty="0">
                  <a:latin typeface="Times New Roman" panose="02020603050405020304" pitchFamily="18" charset="0"/>
                  <a:cs typeface="Times New Roman" panose="02020603050405020304" pitchFamily="18" charset="0"/>
                </a:rPr>
                <a:t>措施</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3" name="Rectangle 12"/>
            <p:cNvSpPr>
              <a:spLocks noChangeArrowheads="1"/>
            </p:cNvSpPr>
            <p:nvPr/>
          </p:nvSpPr>
          <p:spPr bwMode="auto">
            <a:xfrm>
              <a:off x="3923" y="9622"/>
              <a:ext cx="3417" cy="264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tabLst>
                  <a:tab pos="400050" algn="l"/>
                </a:tabLst>
                <a:defRPr>
                  <a:solidFill>
                    <a:schemeClr val="tx1"/>
                  </a:solidFill>
                  <a:latin typeface="Arial" panose="020B0604020202020204" pitchFamily="34" charset="0"/>
                </a:defRPr>
              </a:lvl1pPr>
              <a:lvl2pPr eaLnBrk="0" hangingPunct="0">
                <a:tabLst>
                  <a:tab pos="400050" algn="l"/>
                </a:tabLst>
                <a:defRPr>
                  <a:solidFill>
                    <a:schemeClr val="tx1"/>
                  </a:solidFill>
                  <a:latin typeface="Arial" panose="020B0604020202020204" pitchFamily="34" charset="0"/>
                </a:defRPr>
              </a:lvl2pPr>
              <a:lvl3pPr eaLnBrk="0" hangingPunct="0">
                <a:tabLst>
                  <a:tab pos="400050" algn="l"/>
                </a:tabLst>
                <a:defRPr>
                  <a:solidFill>
                    <a:schemeClr val="tx1"/>
                  </a:solidFill>
                  <a:latin typeface="Arial" panose="020B0604020202020204" pitchFamily="34" charset="0"/>
                </a:defRPr>
              </a:lvl3pPr>
              <a:lvl4pPr eaLnBrk="0" hangingPunct="0">
                <a:tabLst>
                  <a:tab pos="400050" algn="l"/>
                </a:tabLst>
                <a:defRPr>
                  <a:solidFill>
                    <a:schemeClr val="tx1"/>
                  </a:solidFill>
                  <a:latin typeface="Arial" panose="020B0604020202020204" pitchFamily="34" charset="0"/>
                </a:defRPr>
              </a:lvl4pPr>
              <a:lvl5pPr eaLnBrk="0" hangingPunct="0">
                <a:tabLst>
                  <a:tab pos="400050" algn="l"/>
                </a:tabLst>
                <a:defRPr>
                  <a:solidFill>
                    <a:schemeClr val="tx1"/>
                  </a:solidFill>
                  <a:latin typeface="Arial" panose="020B0604020202020204" pitchFamily="34" charset="0"/>
                </a:defRPr>
              </a:lvl5pPr>
              <a:lvl6pPr eaLnBrk="0" fontAlgn="base" hangingPunct="0">
                <a:spcBef>
                  <a:spcPct val="0"/>
                </a:spcBef>
                <a:spcAft>
                  <a:spcPct val="0"/>
                </a:spcAft>
                <a:tabLst>
                  <a:tab pos="400050" algn="l"/>
                </a:tabLst>
                <a:defRPr>
                  <a:solidFill>
                    <a:schemeClr val="tx1"/>
                  </a:solidFill>
                  <a:latin typeface="Arial" panose="020B0604020202020204" pitchFamily="34" charset="0"/>
                </a:defRPr>
              </a:lvl6pPr>
              <a:lvl7pPr eaLnBrk="0" fontAlgn="base" hangingPunct="0">
                <a:spcBef>
                  <a:spcPct val="0"/>
                </a:spcBef>
                <a:spcAft>
                  <a:spcPct val="0"/>
                </a:spcAft>
                <a:tabLst>
                  <a:tab pos="400050" algn="l"/>
                </a:tabLst>
                <a:defRPr>
                  <a:solidFill>
                    <a:schemeClr val="tx1"/>
                  </a:solidFill>
                  <a:latin typeface="Arial" panose="020B0604020202020204" pitchFamily="34" charset="0"/>
                </a:defRPr>
              </a:lvl7pPr>
              <a:lvl8pPr eaLnBrk="0" fontAlgn="base" hangingPunct="0">
                <a:spcBef>
                  <a:spcPct val="0"/>
                </a:spcBef>
                <a:spcAft>
                  <a:spcPct val="0"/>
                </a:spcAft>
                <a:tabLst>
                  <a:tab pos="400050" algn="l"/>
                </a:tabLst>
                <a:defRPr>
                  <a:solidFill>
                    <a:schemeClr val="tx1"/>
                  </a:solidFill>
                  <a:latin typeface="Arial" panose="020B0604020202020204" pitchFamily="34" charset="0"/>
                </a:defRPr>
              </a:lvl8pPr>
              <a:lvl9pPr eaLnBrk="0" fontAlgn="base" hangingPunct="0">
                <a:spcBef>
                  <a:spcPct val="0"/>
                </a:spcBef>
                <a:spcAft>
                  <a:spcPct val="0"/>
                </a:spcAft>
                <a:tabLst>
                  <a:tab pos="400050" algn="l"/>
                </a:tabLst>
                <a:defRPr>
                  <a:solidFill>
                    <a:schemeClr val="tx1"/>
                  </a:solidFill>
                  <a:latin typeface="Arial" panose="020B0604020202020204" pitchFamily="34" charset="0"/>
                </a:defRPr>
              </a:lvl9pPr>
            </a:lstStyle>
            <a:p>
              <a:pPr indent="0">
                <a:buFontTx/>
                <a:buNone/>
              </a:pPr>
              <a:r>
                <a:rPr kumimoji="0" lang="zh-CN" altLang="zh-CN" sz="1600" dirty="0" smtClean="0">
                  <a:latin typeface="Times New Roman" panose="02020603050405020304" pitchFamily="18" charset="0"/>
                  <a:cs typeface="Times New Roman" panose="02020603050405020304" pitchFamily="18" charset="0"/>
                </a:rPr>
                <a:t>失效类型</a:t>
              </a:r>
              <a:endParaRPr kumimoji="0" lang="zh-CN" altLang="zh-CN" sz="1600" dirty="0">
                <a:latin typeface="Times New Roman" panose="02020603050405020304" pitchFamily="18" charset="0"/>
                <a:cs typeface="Times New Roman" panose="02020603050405020304" pitchFamily="18" charset="0"/>
              </a:endParaRPr>
            </a:p>
            <a:p>
              <a:pPr lvl="1">
                <a:buFontTx/>
                <a:buChar char="•"/>
              </a:pPr>
              <a:r>
                <a:rPr kumimoji="0" lang="zh-CN" altLang="zh-CN" sz="1600" dirty="0">
                  <a:latin typeface="Times New Roman" panose="02020603050405020304" pitchFamily="18" charset="0"/>
                  <a:cs typeface="Times New Roman" panose="02020603050405020304" pitchFamily="18" charset="0"/>
                </a:rPr>
                <a:t>精确度</a:t>
              </a:r>
            </a:p>
            <a:p>
              <a:pPr lvl="1">
                <a:buFontTx/>
                <a:buChar char="•"/>
              </a:pPr>
              <a:r>
                <a:rPr kumimoji="0" lang="zh-CN" altLang="zh-CN" sz="1600" dirty="0">
                  <a:latin typeface="Times New Roman" panose="02020603050405020304" pitchFamily="18" charset="0"/>
                  <a:cs typeface="Times New Roman" panose="02020603050405020304" pitchFamily="18" charset="0"/>
                </a:rPr>
                <a:t>响应时间</a:t>
              </a:r>
            </a:p>
            <a:p>
              <a:pPr indent="0">
                <a:buFontTx/>
                <a:buNone/>
              </a:pPr>
              <a:r>
                <a:rPr kumimoji="0" lang="zh-CN" altLang="zh-CN" sz="1600" dirty="0">
                  <a:latin typeface="Times New Roman" panose="02020603050405020304" pitchFamily="18" charset="0"/>
                  <a:cs typeface="Times New Roman" panose="02020603050405020304" pitchFamily="18" charset="0"/>
                </a:rPr>
                <a:t>可用性影响</a:t>
              </a:r>
            </a:p>
            <a:p>
              <a:pPr lvl="1">
                <a:buFontTx/>
                <a:buChar char="•"/>
              </a:pPr>
              <a:r>
                <a:rPr kumimoji="0" lang="zh-CN" altLang="zh-CN" sz="1600" dirty="0">
                  <a:latin typeface="Times New Roman" panose="02020603050405020304" pitchFamily="18" charset="0"/>
                  <a:cs typeface="Times New Roman" panose="02020603050405020304" pitchFamily="18" charset="0"/>
                </a:rPr>
                <a:t>停止服务</a:t>
              </a:r>
            </a:p>
            <a:p>
              <a:pPr lvl="1">
                <a:buFontTx/>
                <a:buChar char="•"/>
              </a:pPr>
              <a:r>
                <a:rPr kumimoji="0" lang="zh-CN" altLang="zh-CN" sz="1600" dirty="0">
                  <a:latin typeface="Times New Roman" panose="02020603050405020304" pitchFamily="18" charset="0"/>
                  <a:cs typeface="Times New Roman" panose="02020603050405020304" pitchFamily="18" charset="0"/>
                </a:rPr>
                <a:t>不停止</a:t>
              </a:r>
            </a:p>
            <a:p>
              <a:pPr indent="0">
                <a:buFontTx/>
                <a:buNone/>
              </a:pPr>
              <a:r>
                <a:rPr kumimoji="0" lang="zh-CN" altLang="zh-CN" sz="1600" dirty="0">
                  <a:latin typeface="Times New Roman" panose="02020603050405020304" pitchFamily="18" charset="0"/>
                  <a:cs typeface="Times New Roman" panose="02020603050405020304" pitchFamily="18" charset="0"/>
                </a:rPr>
                <a:t>严重程度</a:t>
              </a:r>
            </a:p>
            <a:p>
              <a:pPr lvl="1">
                <a:buFontTx/>
                <a:buChar char="•"/>
              </a:pPr>
              <a:r>
                <a:rPr kumimoji="0" lang="zh-CN" altLang="zh-CN" sz="1600" dirty="0">
                  <a:latin typeface="Times New Roman" panose="02020603050405020304" pitchFamily="18" charset="0"/>
                  <a:cs typeface="Times New Roman" panose="02020603050405020304" pitchFamily="18" charset="0"/>
                </a:rPr>
                <a:t>高</a:t>
              </a:r>
            </a:p>
            <a:p>
              <a:pPr lvl="1">
                <a:buFontTx/>
                <a:buChar char="•"/>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低</a:t>
              </a:r>
              <a:endParaRPr kumimoji="0" lang="zh-CN" altLang="zh-CN"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tab pos="400050" algn="l"/>
                </a:tabLst>
              </a:pPr>
              <a:endParaRPr kumimoji="0" lang="zh-CN" altLang="zh-CN" sz="1600" b="0" i="0" u="none" strike="noStrike" cap="none" normalizeH="0" baseline="0" dirty="0" smtClean="0">
                <a:ln>
                  <a:noFill/>
                </a:ln>
                <a:solidFill>
                  <a:schemeClr val="tx1"/>
                </a:solidFill>
                <a:effectLst/>
              </a:endParaRPr>
            </a:p>
          </p:txBody>
        </p:sp>
        <p:sp>
          <p:nvSpPr>
            <p:cNvPr id="14" name="Oval 11"/>
            <p:cNvSpPr>
              <a:spLocks noChangeArrowheads="1"/>
            </p:cNvSpPr>
            <p:nvPr/>
          </p:nvSpPr>
          <p:spPr bwMode="auto">
            <a:xfrm>
              <a:off x="6263" y="11621"/>
              <a:ext cx="1005" cy="483"/>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buFontTx/>
                <a:buNone/>
                <a:tabLst>
                  <a:tab pos="400050" algn="l"/>
                </a:tabLst>
              </a:pPr>
              <a:r>
                <a:rPr kumimoji="0" lang="zh-CN" altLang="zh-CN" sz="1600" dirty="0">
                  <a:latin typeface="Times New Roman" panose="02020603050405020304" pitchFamily="18" charset="0"/>
                  <a:cs typeface="Times New Roman" panose="02020603050405020304" pitchFamily="18" charset="0"/>
                </a:rPr>
                <a:t>分配</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5" name="Text Box 10"/>
            <p:cNvSpPr txBox="1">
              <a:spLocks noChangeArrowheads="1"/>
            </p:cNvSpPr>
            <p:nvPr/>
          </p:nvSpPr>
          <p:spPr bwMode="auto">
            <a:xfrm>
              <a:off x="5617" y="9689"/>
              <a:ext cx="1809" cy="209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tabLst>
                  <a:tab pos="400050" algn="l"/>
                </a:tabLst>
                <a:defRPr>
                  <a:solidFill>
                    <a:schemeClr val="tx1"/>
                  </a:solidFill>
                  <a:latin typeface="Arial" panose="020B0604020202020204" pitchFamily="34" charset="0"/>
                </a:defRPr>
              </a:lvl1pPr>
              <a:lvl2pPr eaLnBrk="0" hangingPunct="0">
                <a:tabLst>
                  <a:tab pos="400050" algn="l"/>
                </a:tabLst>
                <a:defRPr>
                  <a:solidFill>
                    <a:schemeClr val="tx1"/>
                  </a:solidFill>
                  <a:latin typeface="Arial" panose="020B0604020202020204" pitchFamily="34" charset="0"/>
                </a:defRPr>
              </a:lvl2pPr>
              <a:lvl3pPr eaLnBrk="0" hangingPunct="0">
                <a:tabLst>
                  <a:tab pos="400050" algn="l"/>
                </a:tabLst>
                <a:defRPr>
                  <a:solidFill>
                    <a:schemeClr val="tx1"/>
                  </a:solidFill>
                  <a:latin typeface="Arial" panose="020B0604020202020204" pitchFamily="34" charset="0"/>
                </a:defRPr>
              </a:lvl3pPr>
              <a:lvl4pPr eaLnBrk="0" hangingPunct="0">
                <a:tabLst>
                  <a:tab pos="400050" algn="l"/>
                </a:tabLst>
                <a:defRPr>
                  <a:solidFill>
                    <a:schemeClr val="tx1"/>
                  </a:solidFill>
                  <a:latin typeface="Arial" panose="020B0604020202020204" pitchFamily="34" charset="0"/>
                </a:defRPr>
              </a:lvl4pPr>
              <a:lvl5pPr eaLnBrk="0" hangingPunct="0">
                <a:tabLst>
                  <a:tab pos="400050" algn="l"/>
                </a:tabLst>
                <a:defRPr>
                  <a:solidFill>
                    <a:schemeClr val="tx1"/>
                  </a:solidFill>
                  <a:latin typeface="Arial" panose="020B0604020202020204" pitchFamily="34" charset="0"/>
                </a:defRPr>
              </a:lvl5pPr>
              <a:lvl6pPr eaLnBrk="0" fontAlgn="base" hangingPunct="0">
                <a:spcBef>
                  <a:spcPct val="0"/>
                </a:spcBef>
                <a:spcAft>
                  <a:spcPct val="0"/>
                </a:spcAft>
                <a:tabLst>
                  <a:tab pos="400050" algn="l"/>
                </a:tabLst>
                <a:defRPr>
                  <a:solidFill>
                    <a:schemeClr val="tx1"/>
                  </a:solidFill>
                  <a:latin typeface="Arial" panose="020B0604020202020204" pitchFamily="34" charset="0"/>
                </a:defRPr>
              </a:lvl6pPr>
              <a:lvl7pPr eaLnBrk="0" fontAlgn="base" hangingPunct="0">
                <a:spcBef>
                  <a:spcPct val="0"/>
                </a:spcBef>
                <a:spcAft>
                  <a:spcPct val="0"/>
                </a:spcAft>
                <a:tabLst>
                  <a:tab pos="400050" algn="l"/>
                </a:tabLst>
                <a:defRPr>
                  <a:solidFill>
                    <a:schemeClr val="tx1"/>
                  </a:solidFill>
                  <a:latin typeface="Arial" panose="020B0604020202020204" pitchFamily="34" charset="0"/>
                </a:defRPr>
              </a:lvl7pPr>
              <a:lvl8pPr eaLnBrk="0" fontAlgn="base" hangingPunct="0">
                <a:spcBef>
                  <a:spcPct val="0"/>
                </a:spcBef>
                <a:spcAft>
                  <a:spcPct val="0"/>
                </a:spcAft>
                <a:tabLst>
                  <a:tab pos="400050" algn="l"/>
                </a:tabLst>
                <a:defRPr>
                  <a:solidFill>
                    <a:schemeClr val="tx1"/>
                  </a:solidFill>
                  <a:latin typeface="Arial" panose="020B0604020202020204" pitchFamily="34" charset="0"/>
                </a:defRPr>
              </a:lvl8pPr>
              <a:lvl9pPr eaLnBrk="0" fontAlgn="base" hangingPunct="0">
                <a:spcBef>
                  <a:spcPct val="0"/>
                </a:spcBef>
                <a:spcAft>
                  <a:spcPct val="0"/>
                </a:spcAft>
                <a:tabLst>
                  <a:tab pos="400050" algn="l"/>
                </a:tabLst>
                <a:defRPr>
                  <a:solidFill>
                    <a:schemeClr val="tx1"/>
                  </a:solidFill>
                  <a:latin typeface="Arial" panose="020B0604020202020204" pitchFamily="34" charset="0"/>
                </a:defRPr>
              </a:lvl9pPr>
            </a:lstStyle>
            <a:p>
              <a:pPr indent="0">
                <a:buFontTx/>
                <a:buNone/>
              </a:pPr>
              <a:r>
                <a:rPr kumimoji="0" lang="zh-CN" altLang="zh-CN" sz="1600" dirty="0" smtClean="0">
                  <a:latin typeface="Times New Roman" panose="02020603050405020304" pitchFamily="18" charset="0"/>
                  <a:cs typeface="Times New Roman" panose="02020603050405020304" pitchFamily="18" charset="0"/>
                </a:rPr>
                <a:t>灾难严重</a:t>
              </a:r>
              <a:r>
                <a:rPr kumimoji="0" lang="zh-CN" altLang="zh-CN" sz="1600" dirty="0">
                  <a:latin typeface="Times New Roman" panose="02020603050405020304" pitchFamily="18" charset="0"/>
                  <a:cs typeface="Times New Roman" panose="02020603050405020304" pitchFamily="18" charset="0"/>
                </a:rPr>
                <a:t>程度</a:t>
              </a:r>
            </a:p>
            <a:p>
              <a:pPr lvl="1">
                <a:buFontTx/>
                <a:buChar char="•"/>
              </a:pPr>
              <a:r>
                <a:rPr kumimoji="0" lang="zh-CN" altLang="zh-CN" sz="1600" dirty="0">
                  <a:latin typeface="Times New Roman" panose="02020603050405020304" pitchFamily="18" charset="0"/>
                  <a:cs typeface="Times New Roman" panose="02020603050405020304" pitchFamily="18" charset="0"/>
                </a:rPr>
                <a:t>人员伤害</a:t>
              </a:r>
            </a:p>
            <a:p>
              <a:pPr lvl="1">
                <a:buFontTx/>
                <a:buChar char="•"/>
              </a:pPr>
              <a:r>
                <a:rPr kumimoji="0" lang="zh-CN" altLang="zh-CN" sz="1600" dirty="0">
                  <a:latin typeface="Times New Roman" panose="02020603050405020304" pitchFamily="18" charset="0"/>
                  <a:cs typeface="Times New Roman" panose="02020603050405020304" pitchFamily="18" charset="0"/>
                </a:rPr>
                <a:t>财产损失</a:t>
              </a:r>
            </a:p>
            <a:p>
              <a:pPr lvl="1">
                <a:buFontTx/>
                <a:buChar char="•"/>
              </a:pPr>
              <a:r>
                <a:rPr kumimoji="0" lang="zh-CN" altLang="zh-CN" sz="1600" dirty="0">
                  <a:latin typeface="Times New Roman" panose="02020603050405020304" pitchFamily="18" charset="0"/>
                  <a:cs typeface="Times New Roman" panose="02020603050405020304" pitchFamily="18" charset="0"/>
                </a:rPr>
                <a:t>等</a:t>
              </a:r>
            </a:p>
            <a:p>
              <a:pPr marL="0" marR="0" lvl="0" indent="269875" algn="l" defTabSz="914400" rtl="0" eaLnBrk="0" fontAlgn="base" latinLnBrk="0" hangingPunct="0">
                <a:lnSpc>
                  <a:spcPct val="100000"/>
                </a:lnSpc>
                <a:spcBef>
                  <a:spcPct val="0"/>
                </a:spcBef>
                <a:spcAft>
                  <a:spcPct val="0"/>
                </a:spcAft>
                <a:buClrTx/>
                <a:buSzTx/>
                <a:buFontTx/>
                <a:buNone/>
                <a:tabLst>
                  <a:tab pos="400050" algn="l"/>
                </a:tabLst>
              </a:pPr>
              <a:endParaRPr kumimoji="0" lang="zh-CN" altLang="zh-CN" sz="1600" b="0" i="0" u="none" strike="noStrike" cap="none" normalizeH="0" baseline="0" dirty="0" smtClean="0">
                <a:ln>
                  <a:noFill/>
                </a:ln>
                <a:solidFill>
                  <a:schemeClr val="tx1"/>
                </a:solidFill>
                <a:effectLst/>
              </a:endParaRPr>
            </a:p>
          </p:txBody>
        </p:sp>
        <p:sp>
          <p:nvSpPr>
            <p:cNvPr id="16" name="Text Box 9"/>
            <p:cNvSpPr txBox="1">
              <a:spLocks noChangeArrowheads="1"/>
            </p:cNvSpPr>
            <p:nvPr/>
          </p:nvSpPr>
          <p:spPr bwMode="auto">
            <a:xfrm>
              <a:off x="8154" y="9689"/>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buFontTx/>
                <a:buNone/>
                <a:tabLst>
                  <a:tab pos="400050" algn="l"/>
                </a:tabLst>
              </a:pPr>
              <a:r>
                <a:rPr kumimoji="0" lang="zh-CN" altLang="zh-CN" sz="1600" dirty="0">
                  <a:latin typeface="Times New Roman" panose="02020603050405020304" pitchFamily="18" charset="0"/>
                  <a:cs typeface="Times New Roman" panose="02020603050405020304" pitchFamily="18" charset="0"/>
                </a:rPr>
                <a:t>表现</a:t>
              </a:r>
              <a:r>
                <a:rPr kumimoji="0" lang="zh-CN" altLang="zh-CN" sz="1600" dirty="0" smtClean="0">
                  <a:latin typeface="Times New Roman" panose="02020603050405020304" pitchFamily="18" charset="0"/>
                  <a:cs typeface="Times New Roman" panose="02020603050405020304" pitchFamily="18" charset="0"/>
                </a:rPr>
                <a:t>出</a:t>
              </a:r>
              <a:endParaRPr kumimoji="0" lang="zh-CN" altLang="zh-CN" sz="1600" dirty="0">
                <a:latin typeface="Times New Roman" panose="02020603050405020304" pitchFamily="18" charset="0"/>
                <a:cs typeface="Times New Roman" panose="02020603050405020304" pitchFamily="18" charset="0"/>
              </a:endParaRPr>
            </a:p>
          </p:txBody>
        </p:sp>
        <p:sp>
          <p:nvSpPr>
            <p:cNvPr id="17" name="Text Box 8"/>
            <p:cNvSpPr txBox="1">
              <a:spLocks noChangeArrowheads="1"/>
            </p:cNvSpPr>
            <p:nvPr/>
          </p:nvSpPr>
          <p:spPr bwMode="auto">
            <a:xfrm>
              <a:off x="8355" y="10816"/>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buFontTx/>
                <a:buNone/>
                <a:tabLst>
                  <a:tab pos="400050" algn="l"/>
                </a:tabLst>
              </a:pPr>
              <a:r>
                <a:rPr kumimoji="0" lang="zh-CN" altLang="zh-CN" sz="1600" dirty="0" smtClean="0">
                  <a:latin typeface="Times New Roman" panose="02020603050405020304" pitchFamily="18" charset="0"/>
                  <a:cs typeface="Times New Roman" panose="02020603050405020304" pitchFamily="18" charset="0"/>
                </a:rPr>
                <a:t>触发</a:t>
              </a:r>
              <a:endParaRPr kumimoji="0" lang="zh-CN" altLang="zh-CN" sz="1600" dirty="0">
                <a:latin typeface="Times New Roman" panose="02020603050405020304" pitchFamily="18" charset="0"/>
                <a:cs typeface="Times New Roman" panose="02020603050405020304" pitchFamily="18" charset="0"/>
              </a:endParaRPr>
            </a:p>
          </p:txBody>
        </p:sp>
        <p:sp>
          <p:nvSpPr>
            <p:cNvPr id="18" name="Freeform 7"/>
            <p:cNvSpPr>
              <a:spLocks/>
            </p:cNvSpPr>
            <p:nvPr/>
          </p:nvSpPr>
          <p:spPr bwMode="auto">
            <a:xfrm>
              <a:off x="2928" y="11621"/>
              <a:ext cx="1005" cy="966"/>
            </a:xfrm>
            <a:custGeom>
              <a:avLst/>
              <a:gdLst>
                <a:gd name="T0" fmla="*/ 0 w 1005"/>
                <a:gd name="T1" fmla="*/ 966 h 966"/>
                <a:gd name="T2" fmla="*/ 0 w 1005"/>
                <a:gd name="T3" fmla="*/ 0 h 966"/>
                <a:gd name="T4" fmla="*/ 1005 w 1005"/>
                <a:gd name="T5" fmla="*/ 0 h 966"/>
              </a:gdLst>
              <a:ahLst/>
              <a:cxnLst>
                <a:cxn ang="0">
                  <a:pos x="T0" y="T1"/>
                </a:cxn>
                <a:cxn ang="0">
                  <a:pos x="T2" y="T3"/>
                </a:cxn>
                <a:cxn ang="0">
                  <a:pos x="T4" y="T5"/>
                </a:cxn>
              </a:cxnLst>
              <a:rect l="0" t="0" r="r" b="b"/>
              <a:pathLst>
                <a:path w="1005" h="966">
                  <a:moveTo>
                    <a:pt x="0" y="966"/>
                  </a:moveTo>
                  <a:lnTo>
                    <a:pt x="0" y="0"/>
                  </a:lnTo>
                  <a:lnTo>
                    <a:pt x="1005" y="0"/>
                  </a:lnTo>
                </a:path>
              </a:pathLst>
            </a:custGeom>
            <a:noFill/>
            <a:ln w="28575">
              <a:solidFill>
                <a:srgbClr val="000000"/>
              </a:solidFill>
              <a:prstDash val="sysDot"/>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Freeform 6"/>
            <p:cNvSpPr>
              <a:spLocks/>
            </p:cNvSpPr>
            <p:nvPr/>
          </p:nvSpPr>
          <p:spPr bwMode="auto">
            <a:xfrm rot="16200000">
              <a:off x="3008" y="9306"/>
              <a:ext cx="844" cy="966"/>
            </a:xfrm>
            <a:custGeom>
              <a:avLst/>
              <a:gdLst>
                <a:gd name="T0" fmla="*/ 0 w 1005"/>
                <a:gd name="T1" fmla="*/ 966 h 966"/>
                <a:gd name="T2" fmla="*/ 0 w 1005"/>
                <a:gd name="T3" fmla="*/ 0 h 966"/>
                <a:gd name="T4" fmla="*/ 1005 w 1005"/>
                <a:gd name="T5" fmla="*/ 0 h 966"/>
              </a:gdLst>
              <a:ahLst/>
              <a:cxnLst>
                <a:cxn ang="0">
                  <a:pos x="T0" y="T1"/>
                </a:cxn>
                <a:cxn ang="0">
                  <a:pos x="T2" y="T3"/>
                </a:cxn>
                <a:cxn ang="0">
                  <a:pos x="T4" y="T5"/>
                </a:cxn>
              </a:cxnLst>
              <a:rect l="0" t="0" r="r" b="b"/>
              <a:pathLst>
                <a:path w="1005" h="966">
                  <a:moveTo>
                    <a:pt x="0" y="966"/>
                  </a:moveTo>
                  <a:lnTo>
                    <a:pt x="0" y="0"/>
                  </a:lnTo>
                  <a:lnTo>
                    <a:pt x="1005" y="0"/>
                  </a:lnTo>
                </a:path>
              </a:pathLst>
            </a:custGeom>
            <a:noFill/>
            <a:ln w="2857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Freeform 5"/>
            <p:cNvSpPr>
              <a:spLocks/>
            </p:cNvSpPr>
            <p:nvPr/>
          </p:nvSpPr>
          <p:spPr bwMode="auto">
            <a:xfrm>
              <a:off x="7350" y="9045"/>
              <a:ext cx="804" cy="1127"/>
            </a:xfrm>
            <a:custGeom>
              <a:avLst/>
              <a:gdLst>
                <a:gd name="T0" fmla="*/ 0 w 804"/>
                <a:gd name="T1" fmla="*/ 1127 h 1127"/>
                <a:gd name="T2" fmla="*/ 804 w 804"/>
                <a:gd name="T3" fmla="*/ 1127 h 1127"/>
                <a:gd name="T4" fmla="*/ 804 w 804"/>
                <a:gd name="T5" fmla="*/ 0 h 1127"/>
              </a:gdLst>
              <a:ahLst/>
              <a:cxnLst>
                <a:cxn ang="0">
                  <a:pos x="T0" y="T1"/>
                </a:cxn>
                <a:cxn ang="0">
                  <a:pos x="T2" y="T3"/>
                </a:cxn>
                <a:cxn ang="0">
                  <a:pos x="T4" y="T5"/>
                </a:cxn>
              </a:cxnLst>
              <a:rect l="0" t="0" r="r" b="b"/>
              <a:pathLst>
                <a:path w="804" h="1127">
                  <a:moveTo>
                    <a:pt x="0" y="1127"/>
                  </a:moveTo>
                  <a:lnTo>
                    <a:pt x="804" y="1127"/>
                  </a:lnTo>
                  <a:lnTo>
                    <a:pt x="804" y="0"/>
                  </a:lnTo>
                </a:path>
              </a:pathLst>
            </a:custGeom>
            <a:noFill/>
            <a:ln w="2857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Freeform 4"/>
            <p:cNvSpPr>
              <a:spLocks/>
            </p:cNvSpPr>
            <p:nvPr/>
          </p:nvSpPr>
          <p:spPr bwMode="auto">
            <a:xfrm>
              <a:off x="7350" y="10977"/>
              <a:ext cx="1005" cy="729"/>
            </a:xfrm>
            <a:custGeom>
              <a:avLst/>
              <a:gdLst>
                <a:gd name="T0" fmla="*/ 0 w 1005"/>
                <a:gd name="T1" fmla="*/ 0 h 966"/>
                <a:gd name="T2" fmla="*/ 1005 w 1005"/>
                <a:gd name="T3" fmla="*/ 0 h 966"/>
                <a:gd name="T4" fmla="*/ 1005 w 1005"/>
                <a:gd name="T5" fmla="*/ 966 h 966"/>
              </a:gdLst>
              <a:ahLst/>
              <a:cxnLst>
                <a:cxn ang="0">
                  <a:pos x="T0" y="T1"/>
                </a:cxn>
                <a:cxn ang="0">
                  <a:pos x="T2" y="T3"/>
                </a:cxn>
                <a:cxn ang="0">
                  <a:pos x="T4" y="T5"/>
                </a:cxn>
              </a:cxnLst>
              <a:rect l="0" t="0" r="r" b="b"/>
              <a:pathLst>
                <a:path w="1005" h="966">
                  <a:moveTo>
                    <a:pt x="0" y="0"/>
                  </a:moveTo>
                  <a:lnTo>
                    <a:pt x="1005" y="0"/>
                  </a:lnTo>
                  <a:lnTo>
                    <a:pt x="1005" y="966"/>
                  </a:lnTo>
                </a:path>
              </a:pathLst>
            </a:custGeom>
            <a:noFill/>
            <a:ln w="2857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Text Box 3"/>
            <p:cNvSpPr txBox="1">
              <a:spLocks noChangeArrowheads="1"/>
            </p:cNvSpPr>
            <p:nvPr/>
          </p:nvSpPr>
          <p:spPr bwMode="auto">
            <a:xfrm>
              <a:off x="2124" y="11460"/>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buFontTx/>
                <a:buNone/>
                <a:tabLst>
                  <a:tab pos="400050" algn="l"/>
                </a:tabLst>
              </a:pPr>
              <a:r>
                <a:rPr kumimoji="0" lang="zh-CN" altLang="zh-CN" sz="1600" dirty="0" smtClean="0">
                  <a:latin typeface="Times New Roman" panose="02020603050405020304" pitchFamily="18" charset="0"/>
                  <a:cs typeface="Times New Roman" panose="02020603050405020304" pitchFamily="18" charset="0"/>
                </a:rPr>
                <a:t>引起</a:t>
              </a:r>
              <a:endParaRPr kumimoji="0" lang="zh-CN" altLang="zh-CN" sz="1600" dirty="0">
                <a:latin typeface="Times New Roman" panose="02020603050405020304" pitchFamily="18" charset="0"/>
                <a:cs typeface="Times New Roman" panose="02020603050405020304" pitchFamily="18" charset="0"/>
              </a:endParaRPr>
            </a:p>
          </p:txBody>
        </p:sp>
        <p:sp>
          <p:nvSpPr>
            <p:cNvPr id="23" name="Text Box 2"/>
            <p:cNvSpPr txBox="1">
              <a:spLocks noChangeArrowheads="1"/>
            </p:cNvSpPr>
            <p:nvPr/>
          </p:nvSpPr>
          <p:spPr bwMode="auto">
            <a:xfrm>
              <a:off x="2727" y="10172"/>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buFontTx/>
                <a:buNone/>
                <a:tabLst>
                  <a:tab pos="400050" algn="l"/>
                </a:tabLst>
              </a:pPr>
              <a:r>
                <a:rPr kumimoji="0" lang="zh-CN" altLang="zh-CN" sz="1600" dirty="0">
                  <a:latin typeface="Times New Roman" panose="02020603050405020304" pitchFamily="18" charset="0"/>
                  <a:cs typeface="Times New Roman" panose="02020603050405020304" pitchFamily="18" charset="0"/>
                </a:rPr>
                <a:t>涉及</a:t>
              </a:r>
              <a:r>
                <a:rPr kumimoji="0" lang="zh-CN" altLang="zh-CN" sz="1600" dirty="0" smtClean="0">
                  <a:latin typeface="Times New Roman" panose="02020603050405020304" pitchFamily="18" charset="0"/>
                  <a:cs typeface="Times New Roman" panose="02020603050405020304" pitchFamily="18" charset="0"/>
                </a:rPr>
                <a:t>到</a:t>
              </a:r>
              <a:endParaRPr kumimoji="0" lang="zh-CN" altLang="zh-CN"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239032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9.9.2</a:t>
            </a:r>
            <a:r>
              <a:rPr lang="zh-CN" altLang="en-US" dirty="0" smtClean="0"/>
              <a:t>可信赖性需求分析的例子</a:t>
            </a:r>
            <a:endParaRPr lang="zh-CN" altLang="en-US" dirty="0"/>
          </a:p>
        </p:txBody>
      </p:sp>
      <p:sp>
        <p:nvSpPr>
          <p:cNvPr id="3" name="内容占位符 2"/>
          <p:cNvSpPr>
            <a:spLocks noGrp="1"/>
          </p:cNvSpPr>
          <p:nvPr>
            <p:ph idx="1"/>
          </p:nvPr>
        </p:nvSpPr>
        <p:spPr/>
        <p:txBody>
          <a:bodyPr/>
          <a:lstStyle/>
          <a:p>
            <a:r>
              <a:rPr lang="en-US" dirty="0" smtClean="0"/>
              <a:t>UMD</a:t>
            </a:r>
            <a:r>
              <a:rPr lang="zh-CN" altLang="en-US" dirty="0" smtClean="0"/>
              <a:t>用“战术辅助飞行环境</a:t>
            </a:r>
            <a:r>
              <a:rPr lang="en-US" dirty="0" smtClean="0"/>
              <a:t>(TSAFE—Tactical Separation Assisted Flight Environment)</a:t>
            </a:r>
            <a:r>
              <a:rPr lang="zh-CN" altLang="en-US" dirty="0" smtClean="0"/>
              <a:t>软件系统”作为例子讨论了可信性需求分析过程。</a:t>
            </a:r>
            <a:endParaRPr lang="en-US" altLang="zh-CN" dirty="0" smtClean="0"/>
          </a:p>
          <a:p>
            <a:endParaRPr lang="en-US" dirty="0" smtClean="0"/>
          </a:p>
          <a:p>
            <a:r>
              <a:rPr lang="en-US" dirty="0" smtClean="0"/>
              <a:t>TSAFE</a:t>
            </a:r>
            <a:r>
              <a:rPr lang="zh-CN" altLang="en-US" dirty="0" smtClean="0"/>
              <a:t>是一个软件系统，其目的是帮助机场空中交通控制人员判定和确定多架战斗机短时间内的起落和飞行的冲突。</a:t>
            </a:r>
            <a:endParaRPr lang="zh-CN" altLang="en-US" dirty="0"/>
          </a:p>
        </p:txBody>
      </p:sp>
    </p:spTree>
    <p:extLst>
      <p:ext uri="{BB962C8B-B14F-4D97-AF65-F5344CB8AC3E}">
        <p14:creationId xmlns:p14="http://schemas.microsoft.com/office/powerpoint/2010/main" val="13491647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9.9.2.1</a:t>
            </a:r>
            <a:r>
              <a:rPr lang="zh-CN" altLang="en-US" dirty="0" smtClean="0"/>
              <a:t>需求启发</a:t>
            </a:r>
            <a:endParaRPr lang="zh-CN" altLang="en-US" dirty="0"/>
          </a:p>
        </p:txBody>
      </p:sp>
      <p:pic>
        <p:nvPicPr>
          <p:cNvPr id="4097" name="Picture 1"/>
          <p:cNvPicPr>
            <a:picLocks noChangeAspect="1" noChangeArrowheads="1"/>
          </p:cNvPicPr>
          <p:nvPr/>
        </p:nvPicPr>
        <p:blipFill>
          <a:blip r:embed="rId2"/>
          <a:srcRect/>
          <a:stretch>
            <a:fillRect/>
          </a:stretch>
        </p:blipFill>
        <p:spPr bwMode="auto">
          <a:xfrm>
            <a:off x="543379" y="1505857"/>
            <a:ext cx="9798402" cy="3225800"/>
          </a:xfrm>
          <a:prstGeom prst="rect">
            <a:avLst/>
          </a:prstGeom>
          <a:noFill/>
          <a:ln w="9525">
            <a:noFill/>
            <a:miter lim="800000"/>
            <a:headEnd/>
            <a:tailEnd/>
          </a:ln>
          <a:effectLst/>
        </p:spPr>
      </p:pic>
    </p:spTree>
    <p:extLst>
      <p:ext uri="{BB962C8B-B14F-4D97-AF65-F5344CB8AC3E}">
        <p14:creationId xmlns:p14="http://schemas.microsoft.com/office/powerpoint/2010/main" val="50150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语句组成</a:t>
            </a:r>
            <a:endParaRPr lang="zh-CN" altLang="en-US" dirty="0"/>
          </a:p>
        </p:txBody>
      </p:sp>
      <p:sp>
        <p:nvSpPr>
          <p:cNvPr id="4" name="矩形 3"/>
          <p:cNvSpPr/>
          <p:nvPr/>
        </p:nvSpPr>
        <p:spPr bwMode="auto">
          <a:xfrm>
            <a:off x="1092017" y="1217006"/>
            <a:ext cx="7757501" cy="492723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1"/>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342900" indent="-342900">
              <a:buFont typeface="Arial" panose="020B0604020202020204" pitchFamily="34" charset="0"/>
              <a:buChar char="•"/>
            </a:pPr>
            <a:r>
              <a:rPr kumimoji="1" lang="zh-CN" altLang="en-US" b="0" i="0" u="none" strike="noStrike" cap="none" normalizeH="0" baseline="0" dirty="0" smtClean="0">
                <a:ln>
                  <a:noFill/>
                </a:ln>
                <a:solidFill>
                  <a:schemeClr val="tx1"/>
                </a:solidFill>
                <a:effectLst/>
                <a:latin typeface="Times New Roman" pitchFamily="18" charset="0"/>
                <a:ea typeface="宋体" pitchFamily="2" charset="-122"/>
              </a:rPr>
              <a:t>一句话，是由多个字串接而成的，例如，“人之初，性本善”，但是，这种串接具有特定语</a:t>
            </a:r>
            <a:r>
              <a:rPr kumimoji="1" lang="en-US" altLang="zh-CN"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b="0" i="0" u="none" strike="noStrike" cap="none" normalizeH="0" baseline="0" dirty="0" smtClean="0">
                <a:ln>
                  <a:noFill/>
                </a:ln>
                <a:solidFill>
                  <a:schemeClr val="tx1"/>
                </a:solidFill>
                <a:effectLst/>
                <a:latin typeface="Times New Roman" pitchFamily="18" charset="0"/>
                <a:ea typeface="宋体" pitchFamily="2" charset="-122"/>
              </a:rPr>
              <a:t>言含</a:t>
            </a:r>
            <a:r>
              <a:rPr kumimoji="1" lang="en-US" altLang="zh-CN"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b="0" i="0" u="none" strike="noStrike" cap="none" normalizeH="0" baseline="0" dirty="0" smtClean="0">
                <a:ln>
                  <a:noFill/>
                </a:ln>
                <a:solidFill>
                  <a:schemeClr val="tx1"/>
                </a:solidFill>
                <a:effectLst/>
                <a:latin typeface="Times New Roman" pitchFamily="18" charset="0"/>
                <a:ea typeface="宋体" pitchFamily="2" charset="-122"/>
              </a:rPr>
              <a:t>义</a:t>
            </a:r>
            <a:endParaRPr kumimoji="1" lang="en-US" altLang="zh-CN" b="0" i="0" u="none" strike="noStrike" cap="none" normalizeH="0" baseline="0" dirty="0" smtClean="0">
              <a:ln>
                <a:noFill/>
              </a:ln>
              <a:solidFill>
                <a:schemeClr val="tx1"/>
              </a:solidFill>
              <a:effectLst/>
              <a:latin typeface="Times New Roman" pitchFamily="18" charset="0"/>
              <a:ea typeface="宋体" pitchFamily="2" charset="-122"/>
            </a:endParaRPr>
          </a:p>
          <a:p>
            <a:pPr marL="800100" lvl="1" indent="-342900">
              <a:buFont typeface="Arial" panose="020B0604020202020204" pitchFamily="34" charset="0"/>
              <a:buChar char="•"/>
            </a:pPr>
            <a:r>
              <a:rPr lang="zh-CN" altLang="en-US" sz="2000" dirty="0" smtClean="0"/>
              <a:t>‘人之初’是一个实体，这个实体包括了两个基本实体：</a:t>
            </a:r>
            <a:r>
              <a:rPr lang="zh-CN" altLang="en-US" sz="2000" dirty="0"/>
              <a:t> </a:t>
            </a:r>
            <a:r>
              <a:rPr lang="zh-CN" altLang="en-US" sz="2000" dirty="0" smtClean="0"/>
              <a:t>人和初 ，而‘之’是一个关系：表达人出生的状态</a:t>
            </a:r>
            <a:endParaRPr lang="en-US" altLang="zh-CN" sz="2000" dirty="0" smtClean="0"/>
          </a:p>
          <a:p>
            <a:pPr marL="800100" lvl="1" indent="-342900">
              <a:buFont typeface="Arial" panose="020B0604020202020204" pitchFamily="34" charset="0"/>
              <a:buChar char="•"/>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同理，</a:t>
            </a:r>
            <a:r>
              <a:rPr lang="zh-CN" altLang="en-US" sz="2000" dirty="0" smtClean="0"/>
              <a:t>‘</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性本善</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，也是一个实体</a:t>
            </a:r>
            <a:r>
              <a:rPr lang="zh-CN" altLang="en-US" sz="2000" dirty="0" smtClean="0"/>
              <a:t>，‘性’和‘善’是实体，‘本’是关系：表达是的含义</a:t>
            </a:r>
            <a:endParaRPr lang="en-US" altLang="zh-CN" sz="2000" dirty="0" smtClean="0"/>
          </a:p>
          <a:p>
            <a:pPr marL="800100" lvl="1" indent="-342900">
              <a:buFont typeface="Arial" panose="020B0604020202020204" pitchFamily="34" charset="0"/>
              <a:buChar char="•"/>
            </a:pPr>
            <a:endParaRPr lang="en-US" altLang="zh-CN" sz="2000" dirty="0"/>
          </a:p>
          <a:p>
            <a:pPr marL="800100" lvl="1" indent="-342900">
              <a:buFont typeface="Arial" panose="020B0604020202020204" pitchFamily="34" charset="0"/>
              <a:buChar char="•"/>
            </a:pPr>
            <a:r>
              <a:rPr lang="zh-CN" altLang="en-US" sz="2000" dirty="0" smtClean="0"/>
              <a:t>实体‘人之初’与实体‘性本善’的关系也是状态关系：在‘人之初’的状态下，本性是善良的。</a:t>
            </a:r>
            <a:endParaRPr lang="en-US" altLang="zh-CN" sz="2000" dirty="0" smtClean="0"/>
          </a:p>
          <a:p>
            <a:pPr marL="800100" lvl="1"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zh-CN" altLang="en-US" dirty="0" smtClean="0"/>
              <a:t>能否用数学方法把这些话的意思表达清楚？</a:t>
            </a:r>
            <a:endParaRPr lang="en-US" altLang="zh-CN" dirty="0" smtClean="0"/>
          </a:p>
          <a:p>
            <a:pPr marL="800100" lvl="1" indent="-342900">
              <a:buFont typeface="Arial" panose="020B0604020202020204" pitchFamily="34" charset="0"/>
              <a:buChar char="•"/>
            </a:pP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800100" lvl="1" indent="-342900">
              <a:buFont typeface="Arial" panose="020B0604020202020204" pitchFamily="34" charset="0"/>
              <a:buChar char="•"/>
            </a:pP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sz="2000" dirty="0"/>
              <a:t> </a:t>
            </a:r>
            <a:r>
              <a:rPr lang="en-US" altLang="zh-CN" sz="2000" dirty="0" smtClean="0"/>
              <a:t>       </a:t>
            </a:r>
            <a:endPar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42760136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b="1" i="1" dirty="0" smtClean="0"/>
              <a:t>TSAFE</a:t>
            </a:r>
            <a:r>
              <a:rPr lang="zh-CN" altLang="en-US" b="1" i="1" dirty="0" smtClean="0"/>
              <a:t>的可信性需求例子</a:t>
            </a:r>
            <a:endParaRPr lang="zh-CN" altLang="en-US" i="1" dirty="0"/>
          </a:p>
        </p:txBody>
      </p:sp>
      <p:graphicFrame>
        <p:nvGraphicFramePr>
          <p:cNvPr id="3" name="表格 2"/>
          <p:cNvGraphicFramePr>
            <a:graphicFrameLocks noGrp="1"/>
          </p:cNvGraphicFramePr>
          <p:nvPr>
            <p:extLst>
              <p:ext uri="{D42A27DB-BD31-4B8C-83A1-F6EECF244321}">
                <p14:modId xmlns:p14="http://schemas.microsoft.com/office/powerpoint/2010/main" val="3507142855"/>
              </p:ext>
            </p:extLst>
          </p:nvPr>
        </p:nvGraphicFramePr>
        <p:xfrm>
          <a:off x="1037746" y="1405734"/>
          <a:ext cx="7772399" cy="4566833"/>
        </p:xfrm>
        <a:graphic>
          <a:graphicData uri="http://schemas.openxmlformats.org/drawingml/2006/table">
            <a:tbl>
              <a:tblPr firstRow="1" firstCol="1" lastRow="1" lastCol="1" bandRow="1" bandCol="1"/>
              <a:tblGrid>
                <a:gridCol w="695379">
                  <a:extLst>
                    <a:ext uri="{9D8B030D-6E8A-4147-A177-3AD203B41FA5}">
                      <a16:colId xmlns:a16="http://schemas.microsoft.com/office/drawing/2014/main" val="4023373646"/>
                    </a:ext>
                  </a:extLst>
                </a:gridCol>
                <a:gridCol w="1572672">
                  <a:extLst>
                    <a:ext uri="{9D8B030D-6E8A-4147-A177-3AD203B41FA5}">
                      <a16:colId xmlns:a16="http://schemas.microsoft.com/office/drawing/2014/main" val="2484300043"/>
                    </a:ext>
                  </a:extLst>
                </a:gridCol>
                <a:gridCol w="1572672">
                  <a:extLst>
                    <a:ext uri="{9D8B030D-6E8A-4147-A177-3AD203B41FA5}">
                      <a16:colId xmlns:a16="http://schemas.microsoft.com/office/drawing/2014/main" val="231763567"/>
                    </a:ext>
                  </a:extLst>
                </a:gridCol>
                <a:gridCol w="1965838">
                  <a:extLst>
                    <a:ext uri="{9D8B030D-6E8A-4147-A177-3AD203B41FA5}">
                      <a16:colId xmlns:a16="http://schemas.microsoft.com/office/drawing/2014/main" val="596298907"/>
                    </a:ext>
                  </a:extLst>
                </a:gridCol>
                <a:gridCol w="1965838">
                  <a:extLst>
                    <a:ext uri="{9D8B030D-6E8A-4147-A177-3AD203B41FA5}">
                      <a16:colId xmlns:a16="http://schemas.microsoft.com/office/drawing/2014/main" val="1597345271"/>
                    </a:ext>
                  </a:extLst>
                </a:gridCol>
              </a:tblGrid>
              <a:tr h="252026">
                <a:tc>
                  <a:txBody>
                    <a:bodyPr/>
                    <a:lstStyle/>
                    <a:p>
                      <a:pPr indent="0" algn="just">
                        <a:lnSpc>
                          <a:spcPts val="1660"/>
                        </a:lnSpc>
                        <a:spcAft>
                          <a:spcPts val="0"/>
                        </a:spcAft>
                      </a:pPr>
                      <a:r>
                        <a:rPr lang="zh-CN" sz="1400" b="1" dirty="0">
                          <a:effectLst/>
                          <a:latin typeface="Times New Roman" panose="02020603050405020304" pitchFamily="18" charset="0"/>
                          <a:ea typeface="宋体" panose="02010600030101010101" pitchFamily="2" charset="-122"/>
                        </a:rPr>
                        <a:t>范围</a:t>
                      </a:r>
                      <a:endParaRPr lang="zh-CN" sz="1400" dirty="0">
                        <a:effectLst/>
                        <a:latin typeface="Times New Roman" panose="02020603050405020304" pitchFamily="18" charset="0"/>
                        <a:ea typeface="宋体" panose="02010600030101010101" pitchFamily="2" charset="-122"/>
                      </a:endParaRP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660"/>
                        </a:lnSpc>
                        <a:spcAft>
                          <a:spcPts val="0"/>
                        </a:spcAft>
                      </a:pPr>
                      <a:r>
                        <a:rPr lang="zh-CN" sz="1400" dirty="0">
                          <a:effectLst/>
                          <a:latin typeface="Times New Roman" panose="02020603050405020304" pitchFamily="18" charset="0"/>
                          <a:ea typeface="宋体" panose="02010600030101010101" pitchFamily="2" charset="-122"/>
                        </a:rPr>
                        <a:t>系统级</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系统级</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子系统：显示综合路径</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子系统：显示综合路径</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199995"/>
                  </a:ext>
                </a:extLst>
              </a:tr>
              <a:tr h="322343">
                <a:tc>
                  <a:txBody>
                    <a:bodyPr/>
                    <a:lstStyle/>
                    <a:p>
                      <a:pPr marL="0" indent="0" algn="just" defTabSz="914400" rtl="0" eaLnBrk="1" latinLnBrk="0" hangingPunct="1">
                        <a:lnSpc>
                          <a:spcPts val="166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事件</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计算机内存错误</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外部数据链中断</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N/A</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N/A</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9478805"/>
                  </a:ext>
                </a:extLst>
              </a:tr>
              <a:tr h="1289370">
                <a:tc>
                  <a:txBody>
                    <a:bodyPr/>
                    <a:lstStyle/>
                    <a:p>
                      <a:pPr marL="0" indent="0" algn="just" defTabSz="914400" rtl="0" eaLnBrk="1" latinLnBrk="0" hangingPunct="1">
                        <a:lnSpc>
                          <a:spcPts val="166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失效</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“高峰吞吐量小于每小时</a:t>
                      </a:r>
                      <a:r>
                        <a:rPr lang="en-US" sz="1400" kern="1200" dirty="0">
                          <a:solidFill>
                            <a:schemeClr val="tx1"/>
                          </a:solidFill>
                          <a:effectLst/>
                          <a:latin typeface="Times New Roman" panose="02020603050405020304" pitchFamily="18" charset="0"/>
                          <a:ea typeface="宋体" panose="02010600030101010101" pitchFamily="2" charset="-122"/>
                          <a:cs typeface="+mn-cs"/>
                        </a:rPr>
                        <a:t>100</a:t>
                      </a:r>
                      <a:r>
                        <a:rPr lang="zh-CN" sz="1400" kern="1200" dirty="0">
                          <a:solidFill>
                            <a:schemeClr val="tx1"/>
                          </a:solidFill>
                          <a:effectLst/>
                          <a:latin typeface="Times New Roman" panose="02020603050405020304" pitchFamily="18" charset="0"/>
                          <a:ea typeface="宋体" panose="02010600030101010101" pitchFamily="2" charset="-122"/>
                          <a:cs typeface="+mn-cs"/>
                        </a:rPr>
                        <a:t>架次”。</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类型：吞吐量；</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可用性影响：不停机；</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严重程度：高</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“系统崩溃”</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类型：功能准确性；</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可用性影响：停机；</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严重程度：高</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响应时间大于</a:t>
                      </a:r>
                      <a:r>
                        <a:rPr lang="en-US" sz="1400" kern="1200" dirty="0">
                          <a:solidFill>
                            <a:schemeClr val="tx1"/>
                          </a:solidFill>
                          <a:effectLst/>
                          <a:latin typeface="Times New Roman" panose="02020603050405020304" pitchFamily="18" charset="0"/>
                          <a:ea typeface="宋体" panose="02010600030101010101" pitchFamily="2" charset="-122"/>
                          <a:cs typeface="+mn-cs"/>
                        </a:rPr>
                        <a:t>50ms</a:t>
                      </a:r>
                      <a:r>
                        <a:rPr lang="zh-CN" sz="1400" kern="1200" dirty="0">
                          <a:solidFill>
                            <a:schemeClr val="tx1"/>
                          </a:solidFill>
                          <a:effectLst/>
                          <a:latin typeface="Times New Roman" panose="02020603050405020304" pitchFamily="18" charset="0"/>
                          <a:ea typeface="宋体" panose="02010600030101010101" pitchFamily="2" charset="-122"/>
                          <a:cs typeface="+mn-cs"/>
                        </a:rPr>
                        <a:t>；</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类型：响应时间；</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可用性影响：不停机；</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严重程度：高</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“精度：位置错误</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水平方向</a:t>
                      </a:r>
                      <a:r>
                        <a:rPr lang="en-US" sz="1400" kern="1200" dirty="0">
                          <a:solidFill>
                            <a:schemeClr val="tx1"/>
                          </a:solidFill>
                          <a:effectLst/>
                          <a:latin typeface="Times New Roman" panose="02020603050405020304" pitchFamily="18" charset="0"/>
                          <a:ea typeface="宋体" panose="02010600030101010101" pitchFamily="2" charset="-122"/>
                          <a:cs typeface="+mn-cs"/>
                        </a:rPr>
                        <a:t>&gt;0.25</a:t>
                      </a:r>
                      <a:r>
                        <a:rPr lang="zh-CN" sz="1400" kern="1200" dirty="0">
                          <a:solidFill>
                            <a:schemeClr val="tx1"/>
                          </a:solidFill>
                          <a:effectLst/>
                          <a:latin typeface="Times New Roman" panose="02020603050405020304" pitchFamily="18" charset="0"/>
                          <a:ea typeface="宋体" panose="02010600030101010101" pitchFamily="2" charset="-122"/>
                          <a:cs typeface="+mn-cs"/>
                        </a:rPr>
                        <a:t>海里；</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垂直方向</a:t>
                      </a:r>
                      <a:r>
                        <a:rPr lang="en-US" sz="1400" kern="1200" dirty="0">
                          <a:solidFill>
                            <a:schemeClr val="tx1"/>
                          </a:solidFill>
                          <a:effectLst/>
                          <a:latin typeface="Times New Roman" panose="02020603050405020304" pitchFamily="18" charset="0"/>
                          <a:ea typeface="宋体" panose="02010600030101010101" pitchFamily="2" charset="-122"/>
                          <a:cs typeface="+mn-cs"/>
                        </a:rPr>
                        <a:t>&gt;3000</a:t>
                      </a:r>
                      <a:r>
                        <a:rPr lang="zh-CN" sz="1400" kern="1200" dirty="0">
                          <a:solidFill>
                            <a:schemeClr val="tx1"/>
                          </a:solidFill>
                          <a:effectLst/>
                          <a:latin typeface="Times New Roman" panose="02020603050405020304" pitchFamily="18" charset="0"/>
                          <a:ea typeface="宋体" panose="02010600030101010101" pitchFamily="2" charset="-122"/>
                          <a:cs typeface="+mn-cs"/>
                        </a:rPr>
                        <a:t>英尺”</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类型：精度</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可用性影响：停机；</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严重程度：高</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9856734"/>
                  </a:ext>
                </a:extLst>
              </a:tr>
              <a:tr h="807670">
                <a:tc>
                  <a:txBody>
                    <a:bodyPr/>
                    <a:lstStyle/>
                    <a:p>
                      <a:pPr marL="0" indent="0" algn="just" defTabSz="914400" rtl="0" eaLnBrk="1" latinLnBrk="0" hangingPunct="1">
                        <a:lnSpc>
                          <a:spcPts val="166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灾害</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N/A</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“可能遗漏一架在危险飞行路线上的飞机”；</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严重程度：较高</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“可能遗漏一架在危险飞行路线上的飞机”</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严重程度：较高</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“可能遗漏一架在危险飞行路线上的飞机”</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严重程度：较高</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5506648"/>
                  </a:ext>
                </a:extLst>
              </a:tr>
              <a:tr h="525703">
                <a:tc>
                  <a:txBody>
                    <a:bodyPr/>
                    <a:lstStyle/>
                    <a:p>
                      <a:pPr marL="0" indent="0" algn="just" defTabSz="914400" rtl="0" eaLnBrk="1" latinLnBrk="0" hangingPunct="1">
                        <a:lnSpc>
                          <a:spcPts val="166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测量</a:t>
                      </a:r>
                    </a:p>
                    <a:p>
                      <a:pPr marL="0" indent="0" algn="just" defTabSz="914400" rtl="0" eaLnBrk="1" latinLnBrk="0" hangingPunct="1">
                        <a:lnSpc>
                          <a:spcPts val="1660"/>
                        </a:lnSpc>
                        <a:spcAft>
                          <a:spcPts val="0"/>
                        </a:spcAft>
                      </a:pPr>
                      <a:r>
                        <a:rPr lang="en-US" sz="1400" b="1" kern="1200" dirty="0">
                          <a:solidFill>
                            <a:schemeClr val="tx1"/>
                          </a:solidFill>
                          <a:effectLst/>
                          <a:latin typeface="Times New Roman" panose="02020603050405020304" pitchFamily="18" charset="0"/>
                          <a:ea typeface="宋体" panose="02010600030101010101" pitchFamily="2" charset="-122"/>
                          <a:cs typeface="+mn-cs"/>
                        </a:rPr>
                        <a:t>(</a:t>
                      </a:r>
                      <a:r>
                        <a:rPr lang="zh-CN" sz="1400" b="1" kern="1200" dirty="0">
                          <a:solidFill>
                            <a:schemeClr val="tx1"/>
                          </a:solidFill>
                          <a:effectLst/>
                          <a:latin typeface="Times New Roman" panose="02020603050405020304" pitchFamily="18" charset="0"/>
                          <a:ea typeface="宋体" panose="02010600030101010101" pitchFamily="2" charset="-122"/>
                          <a:cs typeface="+mn-cs"/>
                        </a:rPr>
                        <a:t>指标</a:t>
                      </a:r>
                      <a:r>
                        <a:rPr lang="en-US" sz="1400" b="1" kern="1200" dirty="0">
                          <a:solidFill>
                            <a:schemeClr val="tx1"/>
                          </a:solidFill>
                          <a:effectLst/>
                          <a:latin typeface="Times New Roman" panose="02020603050405020304" pitchFamily="18" charset="0"/>
                          <a:ea typeface="宋体" panose="02010600030101010101" pitchFamily="2" charset="-122"/>
                          <a:cs typeface="+mn-cs"/>
                        </a:rPr>
                        <a:t>)</a:t>
                      </a:r>
                      <a:endParaRPr lang="zh-CN" sz="1400" b="1" kern="1200" dirty="0">
                        <a:solidFill>
                          <a:schemeClr val="tx1"/>
                        </a:solidFill>
                        <a:effectLst/>
                        <a:latin typeface="Times New Roman" panose="02020603050405020304" pitchFamily="18" charset="0"/>
                        <a:ea typeface="宋体" panose="02010600030101010101" pitchFamily="2" charset="-122"/>
                        <a:cs typeface="+mn-cs"/>
                      </a:endParaRP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MTBF=2.0 E+3</a:t>
                      </a:r>
                      <a:r>
                        <a:rPr lang="zh-CN" sz="1400" kern="1200" dirty="0">
                          <a:solidFill>
                            <a:schemeClr val="tx1"/>
                          </a:solidFill>
                          <a:effectLst/>
                          <a:latin typeface="Times New Roman" panose="02020603050405020304" pitchFamily="18" charset="0"/>
                          <a:ea typeface="宋体" panose="02010600030101010101" pitchFamily="2" charset="-122"/>
                          <a:cs typeface="+mn-cs"/>
                        </a:rPr>
                        <a:t>小时</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MTBF=2.0 E+3</a:t>
                      </a:r>
                      <a:r>
                        <a:rPr lang="zh-CN" sz="1400" kern="1200" dirty="0">
                          <a:solidFill>
                            <a:schemeClr val="tx1"/>
                          </a:solidFill>
                          <a:effectLst/>
                          <a:latin typeface="Times New Roman" panose="02020603050405020304" pitchFamily="18" charset="0"/>
                          <a:ea typeface="宋体" panose="02010600030101010101" pitchFamily="2" charset="-122"/>
                          <a:cs typeface="+mn-cs"/>
                        </a:rPr>
                        <a:t>小时</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MTBF=2.0 E+4</a:t>
                      </a:r>
                      <a:r>
                        <a:rPr lang="zh-CN" sz="1400" kern="1200" dirty="0">
                          <a:solidFill>
                            <a:schemeClr val="tx1"/>
                          </a:solidFill>
                          <a:effectLst/>
                          <a:latin typeface="Times New Roman" panose="02020603050405020304" pitchFamily="18" charset="0"/>
                          <a:ea typeface="宋体" panose="02010600030101010101" pitchFamily="2" charset="-122"/>
                          <a:cs typeface="+mn-cs"/>
                        </a:rPr>
                        <a:t>小时</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MTBF=2.0 E+6</a:t>
                      </a:r>
                      <a:r>
                        <a:rPr lang="zh-CN" sz="1400" kern="1200" dirty="0">
                          <a:solidFill>
                            <a:schemeClr val="tx1"/>
                          </a:solidFill>
                          <a:effectLst/>
                          <a:latin typeface="Times New Roman" panose="02020603050405020304" pitchFamily="18" charset="0"/>
                          <a:ea typeface="宋体" panose="02010600030101010101" pitchFamily="2" charset="-122"/>
                          <a:cs typeface="+mn-cs"/>
                        </a:rPr>
                        <a:t>小时</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1168909"/>
                  </a:ext>
                </a:extLst>
              </a:tr>
              <a:tr h="1018646">
                <a:tc>
                  <a:txBody>
                    <a:bodyPr/>
                    <a:lstStyle/>
                    <a:p>
                      <a:pPr indent="269875" algn="just">
                        <a:lnSpc>
                          <a:spcPts val="1660"/>
                        </a:lnSpc>
                        <a:spcAft>
                          <a:spcPts val="0"/>
                        </a:spcAft>
                      </a:pPr>
                      <a:r>
                        <a:rPr lang="en-US" sz="1400" b="1"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p>
                      <a:pPr marL="0" indent="0" algn="just" defTabSz="914400" rtl="0" eaLnBrk="1" latinLnBrk="0" hangingPunct="1">
                        <a:lnSpc>
                          <a:spcPts val="1660"/>
                        </a:lnSpc>
                        <a:spcAft>
                          <a:spcPts val="0"/>
                        </a:spcAft>
                      </a:pPr>
                      <a:r>
                        <a:rPr lang="en-US" sz="1400" b="1" kern="1200" dirty="0">
                          <a:solidFill>
                            <a:schemeClr val="tx1"/>
                          </a:solidFill>
                          <a:effectLst/>
                          <a:latin typeface="Times New Roman" panose="02020603050405020304" pitchFamily="18" charset="0"/>
                          <a:ea typeface="宋体" panose="02010600030101010101" pitchFamily="2" charset="-122"/>
                          <a:cs typeface="+mn-cs"/>
                        </a:rPr>
                        <a:t>(</a:t>
                      </a:r>
                      <a:r>
                        <a:rPr lang="zh-CN" sz="1400" b="1" kern="1200" dirty="0">
                          <a:solidFill>
                            <a:schemeClr val="tx1"/>
                          </a:solidFill>
                          <a:effectLst/>
                          <a:latin typeface="Times New Roman" panose="02020603050405020304" pitchFamily="18" charset="0"/>
                          <a:ea typeface="宋体" panose="02010600030101010101" pitchFamily="2" charset="-122"/>
                          <a:cs typeface="+mn-cs"/>
                        </a:rPr>
                        <a:t>相应</a:t>
                      </a:r>
                      <a:r>
                        <a:rPr lang="en-US" sz="1400" b="1" kern="1200" dirty="0">
                          <a:solidFill>
                            <a:schemeClr val="tx1"/>
                          </a:solidFill>
                          <a:effectLst/>
                          <a:latin typeface="Times New Roman" panose="02020603050405020304" pitchFamily="18" charset="0"/>
                          <a:ea typeface="宋体" panose="02010600030101010101" pitchFamily="2" charset="-122"/>
                          <a:cs typeface="+mn-cs"/>
                        </a:rPr>
                        <a:t>)</a:t>
                      </a:r>
                      <a:endParaRPr lang="zh-CN" sz="1400" b="1" kern="12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ts val="166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措施</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警告性能已降低，建议飞行器离开。</a:t>
                      </a:r>
                    </a:p>
                    <a:p>
                      <a:pPr marL="0" indent="0" algn="l" defTabSz="914400" rtl="0" eaLnBrk="1"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p>
                      <a:pPr marL="0" indent="0" algn="l" defTabSz="914400" rtl="0" eaLnBrk="1"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MTTR=0.5</a:t>
                      </a:r>
                      <a:r>
                        <a:rPr lang="zh-CN" sz="1400" kern="1200" dirty="0">
                          <a:solidFill>
                            <a:schemeClr val="tx1"/>
                          </a:solidFill>
                          <a:effectLst/>
                          <a:latin typeface="Times New Roman" panose="02020603050405020304" pitchFamily="18" charset="0"/>
                          <a:ea typeface="宋体" panose="02010600030101010101" pitchFamily="2" charset="-122"/>
                          <a:cs typeface="+mn-cs"/>
                        </a:rPr>
                        <a:t>小时</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警告问题；</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显示最新情况；</a:t>
                      </a:r>
                    </a:p>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建议启动紧急程序。</a:t>
                      </a:r>
                    </a:p>
                    <a:p>
                      <a:pPr marL="0" indent="0" algn="l" defTabSz="914400" rtl="0" eaLnBrk="1" latinLnBrk="0" hangingPunct="1">
                        <a:lnSpc>
                          <a:spcPts val="1660"/>
                        </a:lnSpc>
                        <a:spcAft>
                          <a:spcPts val="0"/>
                        </a:spcAft>
                      </a:pPr>
                      <a:r>
                        <a:rPr lang="en-US" sz="1400" kern="1200" dirty="0" err="1">
                          <a:solidFill>
                            <a:schemeClr val="tx1"/>
                          </a:solidFill>
                          <a:effectLst/>
                          <a:latin typeface="Times New Roman" panose="02020603050405020304" pitchFamily="18" charset="0"/>
                          <a:ea typeface="宋体" panose="02010600030101010101" pitchFamily="2" charset="-122"/>
                          <a:cs typeface="+mn-cs"/>
                        </a:rPr>
                        <a:t>MaxTTR</a:t>
                      </a:r>
                      <a:r>
                        <a:rPr lang="en-US" sz="1400" kern="1200" dirty="0">
                          <a:solidFill>
                            <a:schemeClr val="tx1"/>
                          </a:solidFill>
                          <a:effectLst/>
                          <a:latin typeface="Times New Roman" panose="02020603050405020304" pitchFamily="18" charset="0"/>
                          <a:ea typeface="宋体" panose="02010600030101010101" pitchFamily="2" charset="-122"/>
                          <a:cs typeface="+mn-cs"/>
                        </a:rPr>
                        <a:t>=0.8</a:t>
                      </a:r>
                      <a:r>
                        <a:rPr lang="zh-CN" sz="1400" kern="1200" dirty="0">
                          <a:solidFill>
                            <a:schemeClr val="tx1"/>
                          </a:solidFill>
                          <a:effectLst/>
                          <a:latin typeface="Times New Roman" panose="02020603050405020304" pitchFamily="18" charset="0"/>
                          <a:ea typeface="宋体" panose="02010600030101010101" pitchFamily="2" charset="-122"/>
                          <a:cs typeface="+mn-cs"/>
                        </a:rPr>
                        <a:t>小时</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警告计算延迟；</a:t>
                      </a:r>
                    </a:p>
                    <a:p>
                      <a:pPr marL="0" indent="0" algn="l" defTabSz="914400" rtl="0" eaLnBrk="1" latinLnBrk="0" hangingPunct="1">
                        <a:lnSpc>
                          <a:spcPts val="166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MTTR=0.5</a:t>
                      </a:r>
                      <a:r>
                        <a:rPr lang="zh-CN" sz="1400" kern="1200" dirty="0">
                          <a:solidFill>
                            <a:schemeClr val="tx1"/>
                          </a:solidFill>
                          <a:effectLst/>
                          <a:latin typeface="Times New Roman" panose="02020603050405020304" pitchFamily="18" charset="0"/>
                          <a:ea typeface="宋体" panose="02010600030101010101" pitchFamily="2" charset="-122"/>
                          <a:cs typeface="+mn-cs"/>
                        </a:rPr>
                        <a:t>小时</a:t>
                      </a:r>
                    </a:p>
                    <a:p>
                      <a:pPr marL="0" indent="0" algn="l" defTabSz="914400" rtl="0" eaLnBrk="1" latinLnBrk="0" hangingPunct="1">
                        <a:lnSpc>
                          <a:spcPts val="1660"/>
                        </a:lnSpc>
                        <a:spcAft>
                          <a:spcPts val="0"/>
                        </a:spcAft>
                      </a:pPr>
                      <a:r>
                        <a:rPr lang="en-US" sz="1400" kern="1200" dirty="0" err="1">
                          <a:solidFill>
                            <a:schemeClr val="tx1"/>
                          </a:solidFill>
                          <a:effectLst/>
                          <a:latin typeface="Times New Roman" panose="02020603050405020304" pitchFamily="18" charset="0"/>
                          <a:ea typeface="宋体" panose="02010600030101010101" pitchFamily="2" charset="-122"/>
                          <a:cs typeface="+mn-cs"/>
                        </a:rPr>
                        <a:t>MaxTTR</a:t>
                      </a:r>
                      <a:r>
                        <a:rPr lang="en-US" sz="1400" kern="1200" dirty="0">
                          <a:solidFill>
                            <a:schemeClr val="tx1"/>
                          </a:solidFill>
                          <a:effectLst/>
                          <a:latin typeface="Times New Roman" panose="02020603050405020304" pitchFamily="18" charset="0"/>
                          <a:ea typeface="宋体" panose="02010600030101010101" pitchFamily="2" charset="-122"/>
                          <a:cs typeface="+mn-cs"/>
                        </a:rPr>
                        <a:t>=1</a:t>
                      </a:r>
                      <a:r>
                        <a:rPr lang="zh-CN" sz="1400" kern="1200" dirty="0">
                          <a:solidFill>
                            <a:schemeClr val="tx1"/>
                          </a:solidFill>
                          <a:effectLst/>
                          <a:latin typeface="Times New Roman" panose="02020603050405020304" pitchFamily="18" charset="0"/>
                          <a:ea typeface="宋体" panose="02010600030101010101" pitchFamily="2" charset="-122"/>
                          <a:cs typeface="+mn-cs"/>
                        </a:rPr>
                        <a:t>小时</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问题警告。</a:t>
                      </a:r>
                    </a:p>
                    <a:p>
                      <a:pPr marL="0" indent="0" algn="l" defTabSz="914400" rtl="0" eaLnBrk="1" latinLnBrk="0" hangingPunct="1">
                        <a:lnSpc>
                          <a:spcPts val="1660"/>
                        </a:lnSpc>
                        <a:spcAft>
                          <a:spcPts val="0"/>
                        </a:spcAft>
                      </a:pPr>
                      <a:r>
                        <a:rPr lang="en-US" sz="1400" kern="1200" dirty="0" err="1">
                          <a:solidFill>
                            <a:schemeClr val="tx1"/>
                          </a:solidFill>
                          <a:effectLst/>
                          <a:latin typeface="Times New Roman" panose="02020603050405020304" pitchFamily="18" charset="0"/>
                          <a:ea typeface="宋体" panose="02010600030101010101" pitchFamily="2" charset="-122"/>
                          <a:cs typeface="+mn-cs"/>
                        </a:rPr>
                        <a:t>MaxTTR</a:t>
                      </a:r>
                      <a:r>
                        <a:rPr lang="en-US" sz="1400" kern="1200" dirty="0">
                          <a:solidFill>
                            <a:schemeClr val="tx1"/>
                          </a:solidFill>
                          <a:effectLst/>
                          <a:latin typeface="Times New Roman" panose="02020603050405020304" pitchFamily="18" charset="0"/>
                          <a:ea typeface="宋体" panose="02010600030101010101" pitchFamily="2" charset="-122"/>
                          <a:cs typeface="+mn-cs"/>
                        </a:rPr>
                        <a:t>=0.5</a:t>
                      </a:r>
                      <a:r>
                        <a:rPr lang="zh-CN" sz="1400" kern="1200" dirty="0">
                          <a:solidFill>
                            <a:schemeClr val="tx1"/>
                          </a:solidFill>
                          <a:effectLst/>
                          <a:latin typeface="Times New Roman" panose="02020603050405020304" pitchFamily="18" charset="0"/>
                          <a:ea typeface="宋体" panose="02010600030101010101" pitchFamily="2" charset="-122"/>
                          <a:cs typeface="+mn-cs"/>
                        </a:rPr>
                        <a:t>小时</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762348"/>
                  </a:ext>
                </a:extLst>
              </a:tr>
              <a:tr h="289115">
                <a:tc gridSpan="5">
                  <a:txBody>
                    <a:bodyPr/>
                    <a:lstStyle/>
                    <a:p>
                      <a:pPr marL="0" indent="0" algn="just" defTabSz="914400" rtl="0" eaLnBrk="1" latinLnBrk="0" hangingPunct="1">
                        <a:lnSpc>
                          <a:spcPts val="166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注释：</a:t>
                      </a:r>
                      <a:r>
                        <a:rPr lang="en-US" sz="1400" b="1" kern="1200" dirty="0">
                          <a:solidFill>
                            <a:schemeClr val="tx1"/>
                          </a:solidFill>
                          <a:effectLst/>
                          <a:latin typeface="Times New Roman" panose="02020603050405020304" pitchFamily="18" charset="0"/>
                          <a:ea typeface="宋体" panose="02010600030101010101" pitchFamily="2" charset="-122"/>
                          <a:cs typeface="+mn-cs"/>
                        </a:rPr>
                        <a:t>MTBF</a:t>
                      </a:r>
                      <a:r>
                        <a:rPr lang="zh-CN" sz="1400" b="1" kern="1200" dirty="0">
                          <a:solidFill>
                            <a:schemeClr val="tx1"/>
                          </a:solidFill>
                          <a:effectLst/>
                          <a:latin typeface="Times New Roman" panose="02020603050405020304" pitchFamily="18" charset="0"/>
                          <a:ea typeface="宋体" panose="02010600030101010101" pitchFamily="2" charset="-122"/>
                          <a:cs typeface="+mn-cs"/>
                        </a:rPr>
                        <a:t>指平均无故障工作时间；</a:t>
                      </a:r>
                      <a:r>
                        <a:rPr lang="en-US" sz="1400" b="1" kern="1200" dirty="0">
                          <a:solidFill>
                            <a:schemeClr val="tx1"/>
                          </a:solidFill>
                          <a:effectLst/>
                          <a:latin typeface="Times New Roman" panose="02020603050405020304" pitchFamily="18" charset="0"/>
                          <a:ea typeface="宋体" panose="02010600030101010101" pitchFamily="2" charset="-122"/>
                          <a:cs typeface="+mn-cs"/>
                        </a:rPr>
                        <a:t> MTTR </a:t>
                      </a:r>
                      <a:r>
                        <a:rPr lang="zh-CN" sz="1400" b="1" kern="1200" dirty="0">
                          <a:solidFill>
                            <a:schemeClr val="tx1"/>
                          </a:solidFill>
                          <a:effectLst/>
                          <a:latin typeface="Times New Roman" panose="02020603050405020304" pitchFamily="18" charset="0"/>
                          <a:ea typeface="宋体" panose="02010600030101010101" pitchFamily="2" charset="-122"/>
                          <a:cs typeface="+mn-cs"/>
                        </a:rPr>
                        <a:t>指平均修复时间；</a:t>
                      </a:r>
                      <a:r>
                        <a:rPr lang="en-US" sz="1400" b="1" kern="1200" dirty="0" err="1">
                          <a:solidFill>
                            <a:schemeClr val="tx1"/>
                          </a:solidFill>
                          <a:effectLst/>
                          <a:latin typeface="Times New Roman" panose="02020603050405020304" pitchFamily="18" charset="0"/>
                          <a:ea typeface="宋体" panose="02010600030101010101" pitchFamily="2" charset="-122"/>
                          <a:cs typeface="+mn-cs"/>
                        </a:rPr>
                        <a:t>MaxTTR</a:t>
                      </a:r>
                      <a:r>
                        <a:rPr lang="zh-CN" sz="1400" b="1" kern="1200" dirty="0">
                          <a:solidFill>
                            <a:schemeClr val="tx1"/>
                          </a:solidFill>
                          <a:effectLst/>
                          <a:latin typeface="Times New Roman" panose="02020603050405020304" pitchFamily="18" charset="0"/>
                          <a:ea typeface="宋体" panose="02010600030101010101" pitchFamily="2" charset="-122"/>
                          <a:cs typeface="+mn-cs"/>
                        </a:rPr>
                        <a:t>指系统的最大修复时间。</a:t>
                      </a:r>
                    </a:p>
                  </a:txBody>
                  <a:tcPr marL="48662" marR="486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95562005"/>
                  </a:ext>
                </a:extLst>
              </a:tr>
            </a:tbl>
          </a:graphicData>
        </a:graphic>
      </p:graphicFrame>
    </p:spTree>
    <p:extLst>
      <p:ext uri="{BB962C8B-B14F-4D97-AF65-F5344CB8AC3E}">
        <p14:creationId xmlns:p14="http://schemas.microsoft.com/office/powerpoint/2010/main" val="8713417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58068" y="475343"/>
            <a:ext cx="622300" cy="5651500"/>
          </a:xfrm>
        </p:spPr>
        <p:txBody>
          <a:bodyPr vert="eaVert"/>
          <a:lstStyle/>
          <a:p>
            <a:r>
              <a:rPr lang="zh-CN" altLang="en-US" sz="2400" dirty="0" smtClean="0"/>
              <a:t>将</a:t>
            </a:r>
            <a:r>
              <a:rPr lang="en-US" sz="2400" dirty="0" smtClean="0"/>
              <a:t> TSAFE</a:t>
            </a:r>
            <a:r>
              <a:rPr lang="zh-CN" altLang="en-US" sz="2400" dirty="0" smtClean="0"/>
              <a:t>的故障特征总结如表</a:t>
            </a:r>
            <a:r>
              <a:rPr lang="en-US" sz="2400" dirty="0" smtClean="0"/>
              <a:t>9-4</a:t>
            </a:r>
            <a:r>
              <a:rPr lang="zh-CN" altLang="en-US" sz="2400" dirty="0" smtClean="0"/>
              <a:t>所示</a:t>
            </a:r>
            <a:endParaRPr lang="zh-CN" altLang="en-US" sz="2400" dirty="0"/>
          </a:p>
        </p:txBody>
      </p:sp>
      <p:graphicFrame>
        <p:nvGraphicFramePr>
          <p:cNvPr id="3" name="表格 2"/>
          <p:cNvGraphicFramePr>
            <a:graphicFrameLocks noGrp="1"/>
          </p:cNvGraphicFramePr>
          <p:nvPr>
            <p:extLst>
              <p:ext uri="{D42A27DB-BD31-4B8C-83A1-F6EECF244321}">
                <p14:modId xmlns:p14="http://schemas.microsoft.com/office/powerpoint/2010/main" val="1711833512"/>
              </p:ext>
            </p:extLst>
          </p:nvPr>
        </p:nvGraphicFramePr>
        <p:xfrm>
          <a:off x="980461" y="269492"/>
          <a:ext cx="7144068" cy="5857351"/>
        </p:xfrm>
        <a:graphic>
          <a:graphicData uri="http://schemas.openxmlformats.org/drawingml/2006/table">
            <a:tbl>
              <a:tblPr firstRow="1" firstCol="1" lastRow="1" lastCol="1" bandRow="1" bandCol="1"/>
              <a:tblGrid>
                <a:gridCol w="1448809">
                  <a:extLst>
                    <a:ext uri="{9D8B030D-6E8A-4147-A177-3AD203B41FA5}">
                      <a16:colId xmlns:a16="http://schemas.microsoft.com/office/drawing/2014/main" val="3178236900"/>
                    </a:ext>
                  </a:extLst>
                </a:gridCol>
                <a:gridCol w="5589821">
                  <a:extLst>
                    <a:ext uri="{9D8B030D-6E8A-4147-A177-3AD203B41FA5}">
                      <a16:colId xmlns:a16="http://schemas.microsoft.com/office/drawing/2014/main" val="698992473"/>
                    </a:ext>
                  </a:extLst>
                </a:gridCol>
                <a:gridCol w="52719">
                  <a:extLst>
                    <a:ext uri="{9D8B030D-6E8A-4147-A177-3AD203B41FA5}">
                      <a16:colId xmlns:a16="http://schemas.microsoft.com/office/drawing/2014/main" val="1833949619"/>
                    </a:ext>
                  </a:extLst>
                </a:gridCol>
                <a:gridCol w="52719">
                  <a:extLst>
                    <a:ext uri="{9D8B030D-6E8A-4147-A177-3AD203B41FA5}">
                      <a16:colId xmlns:a16="http://schemas.microsoft.com/office/drawing/2014/main" val="2014510994"/>
                    </a:ext>
                  </a:extLst>
                </a:gridCol>
              </a:tblGrid>
              <a:tr h="1714334">
                <a:tc>
                  <a:txBody>
                    <a:bodyPr/>
                    <a:lstStyle/>
                    <a:p>
                      <a:pPr marL="71755" marR="71755" indent="0" algn="just">
                        <a:lnSpc>
                          <a:spcPts val="1660"/>
                        </a:lnSpc>
                        <a:spcAft>
                          <a:spcPts val="0"/>
                        </a:spcAft>
                      </a:pPr>
                      <a:endParaRPr lang="en-US" altLang="zh-CN" sz="1400" dirty="0" smtClean="0">
                        <a:effectLst/>
                        <a:latin typeface="Times New Roman" panose="02020603050405020304" pitchFamily="18" charset="0"/>
                        <a:ea typeface="宋体" panose="02010600030101010101" pitchFamily="2" charset="-122"/>
                      </a:endParaRPr>
                    </a:p>
                    <a:p>
                      <a:pPr marL="71755" marR="71755" indent="0" algn="just">
                        <a:lnSpc>
                          <a:spcPts val="1660"/>
                        </a:lnSpc>
                        <a:spcAft>
                          <a:spcPts val="0"/>
                        </a:spcAft>
                      </a:pPr>
                      <a:endParaRPr lang="en-US" altLang="zh-CN" sz="1400" dirty="0" smtClean="0">
                        <a:effectLst/>
                        <a:latin typeface="Times New Roman" panose="02020603050405020304" pitchFamily="18" charset="0"/>
                        <a:ea typeface="宋体" panose="02010600030101010101" pitchFamily="2" charset="-122"/>
                      </a:endParaRPr>
                    </a:p>
                    <a:p>
                      <a:pPr marL="71755" marR="71755" indent="0" algn="just">
                        <a:lnSpc>
                          <a:spcPts val="1660"/>
                        </a:lnSpc>
                        <a:spcAft>
                          <a:spcPts val="0"/>
                        </a:spcAft>
                      </a:pPr>
                      <a:endParaRPr lang="en-US" altLang="zh-CN" sz="1400" dirty="0" smtClean="0">
                        <a:effectLst/>
                        <a:latin typeface="Times New Roman" panose="02020603050405020304" pitchFamily="18" charset="0"/>
                        <a:ea typeface="宋体" panose="02010600030101010101" pitchFamily="2" charset="-122"/>
                      </a:endParaRPr>
                    </a:p>
                    <a:p>
                      <a:pPr marL="71755" marR="71755" indent="0" algn="just">
                        <a:lnSpc>
                          <a:spcPts val="1660"/>
                        </a:lnSpc>
                        <a:spcAft>
                          <a:spcPts val="0"/>
                        </a:spcAft>
                      </a:pPr>
                      <a:r>
                        <a:rPr lang="zh-CN" sz="1400" dirty="0" smtClean="0">
                          <a:effectLst/>
                          <a:latin typeface="Times New Roman" panose="02020603050405020304" pitchFamily="18" charset="0"/>
                          <a:ea typeface="宋体" panose="02010600030101010101" pitchFamily="2" charset="-122"/>
                        </a:rPr>
                        <a:t>故障</a:t>
                      </a:r>
                      <a:r>
                        <a:rPr lang="zh-CN" sz="1400" dirty="0">
                          <a:effectLst/>
                          <a:latin typeface="Times New Roman" panose="02020603050405020304" pitchFamily="18" charset="0"/>
                          <a:ea typeface="宋体" panose="02010600030101010101" pitchFamily="2" charset="-122"/>
                        </a:rPr>
                        <a:t>类型</a:t>
                      </a:r>
                    </a:p>
                  </a:txBody>
                  <a:tcPr marL="27319" marR="2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◆功能正确性：系统和服务不工作，或不能完成其功能需要；</a:t>
                      </a:r>
                    </a:p>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◆吞吐量</a:t>
                      </a:r>
                      <a:r>
                        <a:rPr lang="en-US" sz="1400" dirty="0">
                          <a:effectLst/>
                          <a:latin typeface="Times New Roman" panose="02020603050405020304" pitchFamily="18" charset="0"/>
                          <a:ea typeface="宋体" panose="02010600030101010101" pitchFamily="2" charset="-122"/>
                        </a:rPr>
                        <a:t>(Throughput):</a:t>
                      </a:r>
                      <a:r>
                        <a:rPr lang="zh-CN" sz="1400" dirty="0">
                          <a:effectLst/>
                          <a:latin typeface="Times New Roman" panose="02020603050405020304" pitchFamily="18" charset="0"/>
                          <a:ea typeface="宋体" panose="02010600030101010101" pitchFamily="2" charset="-122"/>
                        </a:rPr>
                        <a:t>：系统或服务每单位时间内处理项</a:t>
                      </a:r>
                      <a:r>
                        <a:rPr lang="en-US" sz="1400" dirty="0">
                          <a:effectLst/>
                          <a:latin typeface="Times New Roman" panose="02020603050405020304" pitchFamily="18" charset="0"/>
                          <a:ea typeface="宋体" panose="02010600030101010101" pitchFamily="2" charset="-122"/>
                        </a:rPr>
                        <a:t>(</a:t>
                      </a:r>
                      <a:r>
                        <a:rPr lang="zh-CN" sz="1400" dirty="0">
                          <a:effectLst/>
                          <a:latin typeface="Times New Roman" panose="02020603050405020304" pitchFamily="18" charset="0"/>
                          <a:ea typeface="宋体" panose="02010600030101010101" pitchFamily="2" charset="-122"/>
                        </a:rPr>
                        <a:t>飞机、路径</a:t>
                      </a:r>
                      <a:r>
                        <a:rPr lang="en-US" sz="1400" dirty="0">
                          <a:effectLst/>
                          <a:latin typeface="Times New Roman" panose="02020603050405020304" pitchFamily="18" charset="0"/>
                          <a:ea typeface="宋体" panose="02010600030101010101" pitchFamily="2" charset="-122"/>
                        </a:rPr>
                        <a:t>)</a:t>
                      </a:r>
                      <a:r>
                        <a:rPr lang="zh-CN" sz="1400" dirty="0">
                          <a:effectLst/>
                          <a:latin typeface="Times New Roman" panose="02020603050405020304" pitchFamily="18" charset="0"/>
                          <a:ea typeface="宋体" panose="02010600030101010101" pitchFamily="2" charset="-122"/>
                        </a:rPr>
                        <a:t>的平均和高峰数目不小于期望的值；</a:t>
                      </a:r>
                    </a:p>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◆响应时间：系统或服务的响应时间不大于期望的值；</a:t>
                      </a:r>
                    </a:p>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◆高峰负载</a:t>
                      </a:r>
                      <a:r>
                        <a:rPr lang="en-US" sz="1400" dirty="0">
                          <a:effectLst/>
                          <a:latin typeface="Times New Roman" panose="02020603050405020304" pitchFamily="18" charset="0"/>
                          <a:ea typeface="宋体" panose="02010600030101010101" pitchFamily="2" charset="-122"/>
                        </a:rPr>
                        <a:t>(</a:t>
                      </a:r>
                      <a:r>
                        <a:rPr lang="en-US" sz="1400" dirty="0" err="1">
                          <a:effectLst/>
                          <a:latin typeface="Times New Roman" panose="02020603050405020304" pitchFamily="18" charset="0"/>
                          <a:ea typeface="宋体" panose="02010600030101010101" pitchFamily="2" charset="-122"/>
                        </a:rPr>
                        <a:t>Peakload</a:t>
                      </a:r>
                      <a:r>
                        <a:rPr lang="en-US" sz="1400" dirty="0">
                          <a:effectLst/>
                          <a:latin typeface="Times New Roman" panose="02020603050405020304" pitchFamily="18" charset="0"/>
                          <a:ea typeface="宋体" panose="02010600030101010101" pitchFamily="2" charset="-122"/>
                        </a:rPr>
                        <a:t>)</a:t>
                      </a:r>
                      <a:r>
                        <a:rPr lang="zh-CN" sz="1400" dirty="0">
                          <a:effectLst/>
                          <a:latin typeface="Times New Roman" panose="02020603050405020304" pitchFamily="18" charset="0"/>
                          <a:ea typeface="宋体" panose="02010600030101010101" pitchFamily="2" charset="-122"/>
                        </a:rPr>
                        <a:t>：系统或服务处理的最大项数不小于预期的值；</a:t>
                      </a:r>
                    </a:p>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◆准确性：飞机位置</a:t>
                      </a:r>
                      <a:r>
                        <a:rPr lang="en-US" sz="1400" dirty="0">
                          <a:effectLst/>
                          <a:latin typeface="Times New Roman" panose="02020603050405020304" pitchFamily="18" charset="0"/>
                          <a:ea typeface="宋体" panose="02010600030101010101" pitchFamily="2" charset="-122"/>
                        </a:rPr>
                        <a:t> (</a:t>
                      </a:r>
                      <a:r>
                        <a:rPr lang="zh-CN" sz="1400" dirty="0">
                          <a:effectLst/>
                          <a:latin typeface="Times New Roman" panose="02020603050405020304" pitchFamily="18" charset="0"/>
                          <a:ea typeface="宋体" panose="02010600030101010101" pitchFamily="2" charset="-122"/>
                        </a:rPr>
                        <a:t>经度、维度、垂直高度</a:t>
                      </a:r>
                      <a:r>
                        <a:rPr lang="en-US" sz="1400" dirty="0">
                          <a:effectLst/>
                          <a:latin typeface="Times New Roman" panose="02020603050405020304" pitchFamily="18" charset="0"/>
                          <a:ea typeface="宋体" panose="02010600030101010101" pitchFamily="2" charset="-122"/>
                        </a:rPr>
                        <a:t>) </a:t>
                      </a:r>
                      <a:r>
                        <a:rPr lang="zh-CN" sz="1400" dirty="0">
                          <a:effectLst/>
                          <a:latin typeface="Times New Roman" panose="02020603050405020304" pitchFamily="18" charset="0"/>
                          <a:ea typeface="宋体" panose="02010600030101010101" pitchFamily="2" charset="-122"/>
                        </a:rPr>
                        <a:t>或轨迹的精度不低于预期值；</a:t>
                      </a:r>
                    </a:p>
                    <a:p>
                      <a:pPr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◆数据刷新频度：数据更新频度不小于期望值。</a:t>
                      </a:r>
                    </a:p>
                  </a:txBody>
                  <a:tcPr marL="27319" marR="2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400">
                          <a:effectLst/>
                          <a:latin typeface="Times New Roman" panose="02020603050405020304" pitchFamily="18"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33498617"/>
                  </a:ext>
                </a:extLst>
              </a:tr>
              <a:tr h="478178">
                <a:tc>
                  <a:txBody>
                    <a:bodyPr/>
                    <a:lstStyle/>
                    <a:p>
                      <a:pPr marL="71755" marR="71755" indent="0" algn="just">
                        <a:lnSpc>
                          <a:spcPts val="1660"/>
                        </a:lnSpc>
                        <a:spcAft>
                          <a:spcPts val="0"/>
                        </a:spcAft>
                      </a:pPr>
                      <a:r>
                        <a:rPr lang="zh-CN" sz="1400" dirty="0">
                          <a:effectLst/>
                          <a:latin typeface="Times New Roman" panose="02020603050405020304" pitchFamily="18" charset="0"/>
                          <a:ea typeface="宋体" panose="02010600030101010101" pitchFamily="2" charset="-122"/>
                        </a:rPr>
                        <a:t>对可用性影响</a:t>
                      </a:r>
                    </a:p>
                  </a:txBody>
                  <a:tcPr marL="27319" marR="2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◆停机：故障导致系统或服务不能用；</a:t>
                      </a:r>
                    </a:p>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◆不停机：故障未导致系统或服务不能用；</a:t>
                      </a:r>
                    </a:p>
                  </a:txBody>
                  <a:tcPr marL="27319" marR="2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400">
                          <a:effectLst/>
                          <a:latin typeface="Times New Roman" panose="02020603050405020304" pitchFamily="18"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40549797"/>
                  </a:ext>
                </a:extLst>
              </a:tr>
              <a:tr h="478178">
                <a:tc>
                  <a:txBody>
                    <a:bodyPr/>
                    <a:lstStyle/>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严重性</a:t>
                      </a:r>
                    </a:p>
                  </a:txBody>
                  <a:tcPr marL="27319" marR="2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◆高</a:t>
                      </a:r>
                      <a:r>
                        <a:rPr lang="en-US" sz="1400" kern="1200" dirty="0">
                          <a:solidFill>
                            <a:schemeClr val="tx1"/>
                          </a:solidFill>
                          <a:effectLst/>
                          <a:latin typeface="Times New Roman" panose="02020603050405020304" pitchFamily="18" charset="0"/>
                          <a:ea typeface="宋体" panose="02010600030101010101" pitchFamily="2" charset="-122"/>
                          <a:cs typeface="+mn-cs"/>
                        </a:rPr>
                        <a:t>:</a:t>
                      </a:r>
                      <a:r>
                        <a:rPr lang="zh-CN" sz="1400" kern="1200" dirty="0">
                          <a:solidFill>
                            <a:schemeClr val="tx1"/>
                          </a:solidFill>
                          <a:effectLst/>
                          <a:latin typeface="Times New Roman" panose="02020603050405020304" pitchFamily="18" charset="0"/>
                          <a:ea typeface="宋体" panose="02010600030101010101" pitchFamily="2" charset="-122"/>
                          <a:cs typeface="+mn-cs"/>
                        </a:rPr>
                        <a:t>：故障对操作人员使用系统有严重影响；</a:t>
                      </a:r>
                    </a:p>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◆低：故障对操作人员使用系统有轻微影响；</a:t>
                      </a:r>
                    </a:p>
                  </a:txBody>
                  <a:tcPr marL="27319" marR="2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400">
                          <a:effectLst/>
                          <a:latin typeface="Times New Roman" panose="02020603050405020304" pitchFamily="18"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51520215"/>
                  </a:ext>
                </a:extLst>
              </a:tr>
              <a:tr h="933843">
                <a:tc>
                  <a:txBody>
                    <a:bodyPr/>
                    <a:lstStyle/>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灾害类型</a:t>
                      </a:r>
                    </a:p>
                  </a:txBody>
                  <a:tcPr marL="27319" marR="2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◆灾难</a:t>
                      </a:r>
                      <a:r>
                        <a:rPr lang="en-US" sz="1400" kern="1200" dirty="0">
                          <a:solidFill>
                            <a:schemeClr val="tx1"/>
                          </a:solidFill>
                          <a:effectLst/>
                          <a:latin typeface="Times New Roman" panose="02020603050405020304" pitchFamily="18" charset="0"/>
                          <a:ea typeface="宋体" panose="02010600030101010101" pitchFamily="2" charset="-122"/>
                          <a:cs typeface="+mn-cs"/>
                        </a:rPr>
                        <a:t>(Catastrophic)</a:t>
                      </a:r>
                      <a:r>
                        <a:rPr lang="zh-CN" sz="1400" kern="1200" dirty="0">
                          <a:solidFill>
                            <a:schemeClr val="tx1"/>
                          </a:solidFill>
                          <a:effectLst/>
                          <a:latin typeface="Times New Roman" panose="02020603050405020304" pitchFamily="18" charset="0"/>
                          <a:ea typeface="宋体" panose="02010600030101010101" pitchFamily="2" charset="-122"/>
                          <a:cs typeface="+mn-cs"/>
                        </a:rPr>
                        <a:t>：具有导致飞行器毁坏的风险；</a:t>
                      </a:r>
                    </a:p>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◆严重</a:t>
                      </a:r>
                      <a:r>
                        <a:rPr lang="en-US" sz="1400" kern="1200" dirty="0">
                          <a:solidFill>
                            <a:schemeClr val="tx1"/>
                          </a:solidFill>
                          <a:effectLst/>
                          <a:latin typeface="Times New Roman" panose="02020603050405020304" pitchFamily="18" charset="0"/>
                          <a:ea typeface="宋体" panose="02010600030101010101" pitchFamily="2" charset="-122"/>
                          <a:cs typeface="+mn-cs"/>
                        </a:rPr>
                        <a:t>(Severe)</a:t>
                      </a:r>
                      <a:r>
                        <a:rPr lang="zh-CN" sz="1400" kern="1200" dirty="0">
                          <a:solidFill>
                            <a:schemeClr val="tx1"/>
                          </a:solidFill>
                          <a:effectLst/>
                          <a:latin typeface="Times New Roman" panose="02020603050405020304" pitchFamily="18" charset="0"/>
                          <a:ea typeface="宋体" panose="02010600030101010101" pitchFamily="2" charset="-122"/>
                          <a:cs typeface="+mn-cs"/>
                        </a:rPr>
                        <a:t>：具有导致飞行器严重损坏的风险，或引起紧急情况，或可能造成人员损失；具有导致飞行器毁坏的风险；</a:t>
                      </a:r>
                    </a:p>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◆主要</a:t>
                      </a:r>
                      <a:r>
                        <a:rPr lang="en-US" sz="1400" kern="1200" dirty="0">
                          <a:solidFill>
                            <a:schemeClr val="tx1"/>
                          </a:solidFill>
                          <a:effectLst/>
                          <a:latin typeface="Times New Roman" panose="02020603050405020304" pitchFamily="18" charset="0"/>
                          <a:ea typeface="宋体" panose="02010600030101010101" pitchFamily="2" charset="-122"/>
                          <a:cs typeface="+mn-cs"/>
                        </a:rPr>
                        <a:t>(Major)</a:t>
                      </a:r>
                      <a:r>
                        <a:rPr lang="zh-CN" sz="1400" kern="1200" dirty="0">
                          <a:solidFill>
                            <a:schemeClr val="tx1"/>
                          </a:solidFill>
                          <a:effectLst/>
                          <a:latin typeface="Times New Roman" panose="02020603050405020304" pitchFamily="18" charset="0"/>
                          <a:ea typeface="宋体" panose="02010600030101010101" pitchFamily="2" charset="-122"/>
                          <a:cs typeface="+mn-cs"/>
                        </a:rPr>
                        <a:t>：引起紧急情况，或引起飞行员高度紧张；</a:t>
                      </a:r>
                    </a:p>
                  </a:txBody>
                  <a:tcPr marL="27319" marR="2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660"/>
                        </a:lnSpc>
                        <a:spcAft>
                          <a:spcPts val="0"/>
                        </a:spcAft>
                      </a:pPr>
                      <a:r>
                        <a:rPr lang="zh-CN" sz="400">
                          <a:effectLst/>
                          <a:latin typeface="Times New Roman" panose="02020603050405020304" pitchFamily="18"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1282226"/>
                  </a:ext>
                </a:extLst>
              </a:tr>
              <a:tr h="519695">
                <a:tc>
                  <a:txBody>
                    <a:bodyPr/>
                    <a:lstStyle/>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事件特征</a:t>
                      </a:r>
                    </a:p>
                  </a:txBody>
                  <a:tcPr marL="27319" marR="2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◆不利的条件：任何引起系统发生问题的非主观意识的事件；</a:t>
                      </a:r>
                    </a:p>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◆攻击：针对系统的有意识的进攻。</a:t>
                      </a:r>
                    </a:p>
                  </a:txBody>
                  <a:tcPr marL="27319" marR="2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3834264"/>
                  </a:ext>
                </a:extLst>
              </a:tr>
              <a:tr h="478178">
                <a:tc>
                  <a:txBody>
                    <a:bodyPr/>
                    <a:lstStyle/>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测量特征</a:t>
                      </a:r>
                    </a:p>
                  </a:txBody>
                  <a:tcPr marL="27319" marR="2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◆平均无故障时间</a:t>
                      </a:r>
                      <a:r>
                        <a:rPr lang="en-US" sz="1400" kern="1200" dirty="0">
                          <a:solidFill>
                            <a:schemeClr val="tx1"/>
                          </a:solidFill>
                          <a:effectLst/>
                          <a:latin typeface="Times New Roman" panose="02020603050405020304" pitchFamily="18" charset="0"/>
                          <a:ea typeface="宋体" panose="02010600030101010101" pitchFamily="2" charset="-122"/>
                          <a:cs typeface="+mn-cs"/>
                        </a:rPr>
                        <a:t>(MTBF)</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◆事件发生的百分比</a:t>
                      </a:r>
                    </a:p>
                  </a:txBody>
                  <a:tcPr marL="27319" marR="2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03255400"/>
                  </a:ext>
                </a:extLst>
              </a:tr>
              <a:tr h="956356">
                <a:tc>
                  <a:txBody>
                    <a:bodyPr/>
                    <a:lstStyle/>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服务类型</a:t>
                      </a:r>
                    </a:p>
                  </a:txBody>
                  <a:tcPr marL="27319" marR="2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•告警服务：警告用户</a:t>
                      </a:r>
                    </a:p>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•替代：提供同一个服务的替代方法</a:t>
                      </a:r>
                    </a:p>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•解除服务：降低对用户的影响；</a:t>
                      </a:r>
                    </a:p>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•指导服务：降低问题发生的可能性。</a:t>
                      </a:r>
                    </a:p>
                  </a:txBody>
                  <a:tcPr marL="27319" marR="2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zh-CN" sz="400" dirty="0">
                          <a:effectLst/>
                          <a:latin typeface="Times New Roman" panose="02020603050405020304" pitchFamily="18"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extLst>
                  <a:ext uri="{0D108BD9-81ED-4DB2-BD59-A6C34878D82A}">
                    <a16:rowId xmlns:a16="http://schemas.microsoft.com/office/drawing/2014/main" val="3276463100"/>
                  </a:ext>
                </a:extLst>
              </a:tr>
              <a:tr h="285723">
                <a:tc>
                  <a:txBody>
                    <a:bodyPr/>
                    <a:lstStyle/>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措施行为</a:t>
                      </a:r>
                    </a:p>
                  </a:txBody>
                  <a:tcPr marL="27319" marR="2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indent="0" algn="just" defTabSz="914400" rtl="0" eaLnBrk="1" latinLnBrk="0" hangingPunct="1">
                        <a:lnSpc>
                          <a:spcPts val="166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不仅要关注平均恢复时间，更要关注如何降低最大恢复时间。</a:t>
                      </a:r>
                    </a:p>
                  </a:txBody>
                  <a:tcPr marL="27319" marR="273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zh-CN" sz="400" dirty="0">
                          <a:effectLst/>
                          <a:latin typeface="Times New Roman" panose="02020603050405020304" pitchFamily="18"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zh-CN" altLang="en-US"/>
                    </a:p>
                  </a:txBody>
                  <a:tcPr/>
                </a:tc>
                <a:extLst>
                  <a:ext uri="{0D108BD9-81ED-4DB2-BD59-A6C34878D82A}">
                    <a16:rowId xmlns:a16="http://schemas.microsoft.com/office/drawing/2014/main" val="486079101"/>
                  </a:ext>
                </a:extLst>
              </a:tr>
            </a:tbl>
          </a:graphicData>
        </a:graphic>
      </p:graphicFrame>
    </p:spTree>
    <p:extLst>
      <p:ext uri="{BB962C8B-B14F-4D97-AF65-F5344CB8AC3E}">
        <p14:creationId xmlns:p14="http://schemas.microsoft.com/office/powerpoint/2010/main" val="37735251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9.8.2.2 </a:t>
            </a:r>
            <a:r>
              <a:rPr lang="zh-CN" altLang="en-US" dirty="0" smtClean="0"/>
              <a:t>紧急情况下的</a:t>
            </a:r>
            <a:r>
              <a:rPr lang="en-US" dirty="0" smtClean="0"/>
              <a:t>MTBF</a:t>
            </a:r>
            <a:r>
              <a:rPr lang="zh-CN" altLang="en-US" dirty="0" smtClean="0"/>
              <a:t>分析</a:t>
            </a:r>
            <a:endParaRPr lang="zh-CN" altLang="en-US" dirty="0"/>
          </a:p>
        </p:txBody>
      </p:sp>
      <p:sp>
        <p:nvSpPr>
          <p:cNvPr id="3" name="内容占位符 2"/>
          <p:cNvSpPr>
            <a:spLocks noGrp="1"/>
          </p:cNvSpPr>
          <p:nvPr>
            <p:ph idx="1"/>
          </p:nvPr>
        </p:nvSpPr>
        <p:spPr>
          <a:xfrm>
            <a:off x="990600" y="1295400"/>
            <a:ext cx="8001000" cy="2247900"/>
          </a:xfrm>
        </p:spPr>
        <p:txBody>
          <a:bodyPr/>
          <a:lstStyle/>
          <a:p>
            <a:r>
              <a:rPr lang="zh-CN" altLang="en-US" dirty="0" smtClean="0"/>
              <a:t>假定一个服务</a:t>
            </a:r>
            <a:r>
              <a:rPr lang="en-US" dirty="0" smtClean="0"/>
              <a:t>(service) </a:t>
            </a:r>
            <a:r>
              <a:rPr lang="zh-CN" altLang="en-US" dirty="0" smtClean="0"/>
              <a:t>有</a:t>
            </a:r>
            <a:r>
              <a:rPr lang="en-US" dirty="0" smtClean="0"/>
              <a:t>N</a:t>
            </a:r>
            <a:r>
              <a:rPr lang="zh-CN" altLang="en-US" dirty="0" smtClean="0"/>
              <a:t>个可能的故障，设</a:t>
            </a:r>
            <a:r>
              <a:rPr lang="en-US" i="1" dirty="0" err="1" smtClean="0"/>
              <a:t>failure</a:t>
            </a:r>
            <a:r>
              <a:rPr lang="en-US" i="1" baseline="-25000" dirty="0" err="1" smtClean="0"/>
              <a:t>i</a:t>
            </a:r>
            <a:r>
              <a:rPr lang="zh-CN" altLang="en-US" dirty="0" smtClean="0"/>
              <a:t>是该服务中可能出现的故障之一，那么，第</a:t>
            </a:r>
            <a:r>
              <a:rPr lang="en-US" dirty="0" err="1" smtClean="0"/>
              <a:t>i</a:t>
            </a:r>
            <a:r>
              <a:rPr lang="zh-CN" altLang="en-US" dirty="0" smtClean="0"/>
              <a:t>故障的平均无故障时间即为</a:t>
            </a:r>
            <a:r>
              <a:rPr lang="en-US" dirty="0" smtClean="0"/>
              <a:t>MTBF(</a:t>
            </a:r>
            <a:r>
              <a:rPr lang="en-US" i="1" dirty="0" err="1" smtClean="0"/>
              <a:t>failure</a:t>
            </a:r>
            <a:r>
              <a:rPr lang="en-US" i="1" baseline="-25000" dirty="0" err="1" smtClean="0"/>
              <a:t>i</a:t>
            </a:r>
            <a:r>
              <a:rPr lang="en-US" dirty="0" smtClean="0"/>
              <a:t>)</a:t>
            </a:r>
            <a:r>
              <a:rPr lang="zh-CN" altLang="en-US" dirty="0" smtClean="0"/>
              <a:t>，其倒数就是该故障的发生概率。</a:t>
            </a:r>
            <a:endParaRPr lang="en-US" altLang="zh-CN" dirty="0" smtClean="0"/>
          </a:p>
          <a:p>
            <a:r>
              <a:rPr lang="zh-CN" altLang="en-US" dirty="0" smtClean="0"/>
              <a:t>因此，这个服务的无故障平均时间为：</a:t>
            </a:r>
          </a:p>
          <a:p>
            <a:endParaRPr lang="zh-CN" altLang="en-US" dirty="0"/>
          </a:p>
        </p:txBody>
      </p:sp>
      <p:sp>
        <p:nvSpPr>
          <p:cNvPr id="1024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402" name="Object 2"/>
          <p:cNvGraphicFramePr>
            <a:graphicFrameLocks noChangeAspect="1"/>
          </p:cNvGraphicFramePr>
          <p:nvPr/>
        </p:nvGraphicFramePr>
        <p:xfrm>
          <a:off x="1397000" y="3733800"/>
          <a:ext cx="5880100" cy="1595007"/>
        </p:xfrm>
        <a:graphic>
          <a:graphicData uri="http://schemas.openxmlformats.org/presentationml/2006/ole">
            <mc:AlternateContent xmlns:mc="http://schemas.openxmlformats.org/markup-compatibility/2006">
              <mc:Choice xmlns:v="urn:schemas-microsoft-com:vml" Requires="v">
                <p:oleObj spid="_x0000_s1067" name="公式" r:id="rId3" imgW="2349500" imgH="635000" progId="Equation.3">
                  <p:embed/>
                </p:oleObj>
              </mc:Choice>
              <mc:Fallback>
                <p:oleObj name="公式" r:id="rId3" imgW="2349500" imgH="635000" progId="Equation.3">
                  <p:embed/>
                  <p:pic>
                    <p:nvPicPr>
                      <p:cNvPr id="1024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3733800"/>
                        <a:ext cx="5880100" cy="15950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25778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TSAFE</a:t>
            </a:r>
            <a:r>
              <a:rPr lang="zh-CN" altLang="en-US" dirty="0" smtClean="0"/>
              <a:t>各项服务的</a:t>
            </a:r>
            <a:r>
              <a:rPr lang="en-US" dirty="0" smtClean="0"/>
              <a:t>MTBF</a:t>
            </a:r>
            <a:r>
              <a:rPr lang="zh-CN" altLang="en-US" dirty="0" smtClean="0"/>
              <a:t>需求对比</a:t>
            </a:r>
            <a:endParaRPr lang="zh-CN" altLang="en-US" dirty="0"/>
          </a:p>
        </p:txBody>
      </p:sp>
      <p:pic>
        <p:nvPicPr>
          <p:cNvPr id="103426" name="Picture 2"/>
          <p:cNvPicPr>
            <a:picLocks noChangeAspect="1" noChangeArrowheads="1"/>
          </p:cNvPicPr>
          <p:nvPr/>
        </p:nvPicPr>
        <p:blipFill>
          <a:blip r:embed="rId2"/>
          <a:srcRect/>
          <a:stretch>
            <a:fillRect/>
          </a:stretch>
        </p:blipFill>
        <p:spPr bwMode="auto">
          <a:xfrm>
            <a:off x="635336" y="1111251"/>
            <a:ext cx="8355927" cy="3302867"/>
          </a:xfrm>
          <a:prstGeom prst="rect">
            <a:avLst/>
          </a:prstGeom>
          <a:noFill/>
          <a:ln w="9525">
            <a:noFill/>
            <a:miter lim="800000"/>
            <a:headEnd/>
            <a:tailEnd/>
          </a:ln>
          <a:effectLst/>
        </p:spPr>
      </p:pic>
      <p:sp>
        <p:nvSpPr>
          <p:cNvPr id="4" name="矩形 3"/>
          <p:cNvSpPr/>
          <p:nvPr/>
        </p:nvSpPr>
        <p:spPr>
          <a:xfrm>
            <a:off x="914400" y="4245637"/>
            <a:ext cx="7797800" cy="2062103"/>
          </a:xfrm>
          <a:prstGeom prst="rect">
            <a:avLst/>
          </a:prstGeom>
        </p:spPr>
        <p:txBody>
          <a:bodyPr wrap="square">
            <a:spAutoFit/>
          </a:bodyPr>
          <a:lstStyle/>
          <a:p>
            <a:r>
              <a:rPr lang="zh-CN" altLang="en-US" sz="2000" dirty="0" smtClean="0"/>
              <a:t>    会商后发现：</a:t>
            </a:r>
            <a:endParaRPr lang="en-US" altLang="zh-CN" sz="2000" dirty="0" smtClean="0"/>
          </a:p>
          <a:p>
            <a:pPr marL="800100" lvl="1" indent="-342900">
              <a:buFont typeface="Arial" panose="020B0604020202020204" pitchFamily="34" charset="0"/>
              <a:buChar char="•"/>
            </a:pPr>
            <a:r>
              <a:rPr lang="zh-CN" altLang="en-US" sz="1800" dirty="0" smtClean="0"/>
              <a:t>该服务的</a:t>
            </a:r>
            <a:r>
              <a:rPr lang="en-US" sz="1800" dirty="0" smtClean="0"/>
              <a:t>6</a:t>
            </a:r>
            <a:r>
              <a:rPr lang="zh-CN" altLang="en-US" sz="1800" dirty="0" smtClean="0"/>
              <a:t>个故障特征，</a:t>
            </a:r>
            <a:r>
              <a:rPr lang="en-US" sz="1800" dirty="0" smtClean="0"/>
              <a:t>5</a:t>
            </a:r>
            <a:r>
              <a:rPr lang="zh-CN" altLang="en-US" sz="1800" dirty="0" smtClean="0"/>
              <a:t>个需求的</a:t>
            </a:r>
            <a:r>
              <a:rPr lang="en-US" sz="1800" dirty="0" smtClean="0"/>
              <a:t>MTBF</a:t>
            </a:r>
            <a:r>
              <a:rPr lang="zh-CN" altLang="en-US" sz="1800" dirty="0" smtClean="0"/>
              <a:t>都在</a:t>
            </a:r>
            <a:r>
              <a:rPr lang="en-US" sz="1800" dirty="0" smtClean="0"/>
              <a:t>10000 ~ 20000</a:t>
            </a:r>
            <a:r>
              <a:rPr lang="zh-CN" altLang="en-US" sz="1800" dirty="0" smtClean="0"/>
              <a:t>小时，有一个故障的</a:t>
            </a:r>
            <a:r>
              <a:rPr lang="en-US" sz="1800" dirty="0" smtClean="0"/>
              <a:t>MTBF</a:t>
            </a:r>
            <a:r>
              <a:rPr lang="zh-CN" altLang="en-US" sz="1800" dirty="0" smtClean="0"/>
              <a:t>要求为</a:t>
            </a:r>
            <a:r>
              <a:rPr lang="en-US" sz="1800" dirty="0" smtClean="0"/>
              <a:t>4000</a:t>
            </a:r>
            <a:r>
              <a:rPr lang="zh-CN" altLang="en-US" sz="1800" dirty="0" smtClean="0"/>
              <a:t>小时。组合后的</a:t>
            </a:r>
            <a:r>
              <a:rPr lang="en-US" sz="1800" dirty="0" smtClean="0"/>
              <a:t>MTBF</a:t>
            </a:r>
            <a:r>
              <a:rPr lang="zh-CN" altLang="en-US" sz="1800" dirty="0" smtClean="0"/>
              <a:t>接近于</a:t>
            </a:r>
            <a:r>
              <a:rPr lang="en-US" sz="1800" dirty="0" smtClean="0"/>
              <a:t>2000</a:t>
            </a:r>
            <a:r>
              <a:rPr lang="zh-CN" altLang="en-US" sz="1800" dirty="0" smtClean="0"/>
              <a:t>个小时。</a:t>
            </a:r>
            <a:endParaRPr lang="en-US" altLang="zh-CN" sz="1800" dirty="0" smtClean="0"/>
          </a:p>
          <a:p>
            <a:pPr marL="800100" lvl="1" indent="-342900">
              <a:buFont typeface="Arial" panose="020B0604020202020204" pitchFamily="34" charset="0"/>
              <a:buChar char="•"/>
            </a:pPr>
            <a:r>
              <a:rPr lang="en-US" altLang="zh-CN" sz="1800" dirty="0"/>
              <a:t> </a:t>
            </a:r>
            <a:r>
              <a:rPr lang="en-US" altLang="zh-CN" sz="1800" dirty="0" smtClean="0"/>
              <a:t> </a:t>
            </a:r>
            <a:r>
              <a:rPr lang="zh-CN" altLang="en-US" sz="1800" dirty="0" smtClean="0"/>
              <a:t>虽然各方要求高严重故障具有高</a:t>
            </a:r>
            <a:r>
              <a:rPr lang="en-US" sz="1800" dirty="0" smtClean="0"/>
              <a:t>MTBF</a:t>
            </a:r>
            <a:r>
              <a:rPr lang="zh-CN" altLang="en-US" sz="1800" dirty="0" smtClean="0"/>
              <a:t>，但组合后</a:t>
            </a:r>
            <a:r>
              <a:rPr lang="en-US" sz="1800" dirty="0" smtClean="0"/>
              <a:t>5</a:t>
            </a:r>
            <a:r>
              <a:rPr lang="zh-CN" altLang="en-US" sz="1800" dirty="0" smtClean="0"/>
              <a:t>个不同的故障模式受较低的故障的</a:t>
            </a:r>
            <a:r>
              <a:rPr lang="en-US" sz="1800" dirty="0" smtClean="0"/>
              <a:t>MTBF</a:t>
            </a:r>
            <a:r>
              <a:rPr lang="zh-CN" altLang="en-US" sz="1800" dirty="0" smtClean="0"/>
              <a:t>影响。经各方会商后，修改为更为合理的</a:t>
            </a:r>
            <a:r>
              <a:rPr lang="en-US" sz="1800" dirty="0" smtClean="0"/>
              <a:t>MTBF</a:t>
            </a:r>
            <a:r>
              <a:rPr lang="zh-CN" altLang="en-US" sz="1800" dirty="0" smtClean="0"/>
              <a:t>指标要求。</a:t>
            </a:r>
            <a:endParaRPr lang="zh-CN" altLang="en-US" sz="1800" dirty="0"/>
          </a:p>
        </p:txBody>
      </p:sp>
    </p:spTree>
    <p:extLst>
      <p:ext uri="{BB962C8B-B14F-4D97-AF65-F5344CB8AC3E}">
        <p14:creationId xmlns:p14="http://schemas.microsoft.com/office/powerpoint/2010/main" val="25231641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9.9.2.3 </a:t>
            </a:r>
            <a:r>
              <a:rPr lang="zh-CN" altLang="en-US" dirty="0" smtClean="0"/>
              <a:t>紧急情况的可用性分析</a:t>
            </a:r>
            <a:endParaRPr lang="zh-CN" altLang="en-US" dirty="0"/>
          </a:p>
        </p:txBody>
      </p:sp>
      <p:sp>
        <p:nvSpPr>
          <p:cNvPr id="3" name="内容占位符 2"/>
          <p:cNvSpPr>
            <a:spLocks noGrp="1"/>
          </p:cNvSpPr>
          <p:nvPr>
            <p:ph idx="1"/>
          </p:nvPr>
        </p:nvSpPr>
        <p:spPr>
          <a:xfrm>
            <a:off x="990600" y="1295400"/>
            <a:ext cx="8001000" cy="635000"/>
          </a:xfrm>
        </p:spPr>
        <p:txBody>
          <a:bodyPr/>
          <a:lstStyle/>
          <a:p>
            <a:r>
              <a:rPr lang="zh-CN" altLang="en-US" dirty="0" smtClean="0"/>
              <a:t>同样，将可使用性定义为：</a:t>
            </a:r>
          </a:p>
        </p:txBody>
      </p:sp>
      <p:sp>
        <p:nvSpPr>
          <p:cNvPr id="4" name="内容占位符 2"/>
          <p:cNvSpPr txBox="1">
            <a:spLocks/>
          </p:cNvSpPr>
          <p:nvPr/>
        </p:nvSpPr>
        <p:spPr bwMode="auto">
          <a:xfrm>
            <a:off x="965200" y="4546600"/>
            <a:ext cx="8001000" cy="1079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其中，</a:t>
            </a:r>
            <a:r>
              <a:rPr kumimoji="1" lang="en-US" sz="28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是所有故障的</a:t>
            </a:r>
            <a:r>
              <a:rPr kumimoji="1" lang="en-US" sz="2800" b="0" i="0" u="none" strike="noStrike" kern="0" cap="none" spc="0" normalizeH="0" baseline="0" noProof="0" dirty="0" smtClean="0">
                <a:ln>
                  <a:noFill/>
                </a:ln>
                <a:solidFill>
                  <a:schemeClr val="tx1"/>
                </a:solidFill>
                <a:effectLst/>
                <a:uLnTx/>
                <a:uFillTx/>
                <a:latin typeface="+mn-lt"/>
                <a:ea typeface="+mn-ea"/>
                <a:cs typeface="+mn-cs"/>
              </a:rPr>
              <a:t>MTTR</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的最大值，</a:t>
            </a:r>
            <a:r>
              <a:rPr kumimoji="1" lang="en-US" sz="2800" b="0" i="0" u="none" strike="noStrike" kern="0" cap="none" spc="0" normalizeH="0" baseline="0" noProof="0" dirty="0" smtClean="0">
                <a:ln>
                  <a:noFill/>
                </a:ln>
                <a:solidFill>
                  <a:schemeClr val="tx1"/>
                </a:solidFill>
                <a:effectLst/>
                <a:uLnTx/>
                <a:uFillTx/>
                <a:latin typeface="+mn-lt"/>
                <a:ea typeface="+mn-ea"/>
                <a:cs typeface="+mn-cs"/>
              </a:rPr>
              <a:t>MTTR</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表示修复时间。</a:t>
            </a:r>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4449" name="Object 1"/>
          <p:cNvGraphicFramePr>
            <a:graphicFrameLocks noChangeAspect="1"/>
          </p:cNvGraphicFramePr>
          <p:nvPr>
            <p:extLst/>
          </p:nvPr>
        </p:nvGraphicFramePr>
        <p:xfrm>
          <a:off x="811612" y="2495539"/>
          <a:ext cx="8179988" cy="885402"/>
        </p:xfrm>
        <a:graphic>
          <a:graphicData uri="http://schemas.openxmlformats.org/presentationml/2006/ole">
            <mc:AlternateContent xmlns:mc="http://schemas.openxmlformats.org/markup-compatibility/2006">
              <mc:Choice xmlns:v="urn:schemas-microsoft-com:vml" Requires="v">
                <p:oleObj spid="_x0000_s2091" name="公式" r:id="rId3" imgW="4000500" imgH="431800" progId="Equation.3">
                  <p:embed/>
                </p:oleObj>
              </mc:Choice>
              <mc:Fallback>
                <p:oleObj name="公式" r:id="rId3" imgW="4000500" imgH="431800" progId="Equation.3">
                  <p:embed/>
                  <p:pic>
                    <p:nvPicPr>
                      <p:cNvPr id="10444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612" y="2495539"/>
                        <a:ext cx="8179988" cy="885402"/>
                      </a:xfrm>
                      <a:prstGeom prst="rect">
                        <a:avLst/>
                      </a:prstGeom>
                      <a:noFill/>
                      <a:extLst/>
                    </p:spPr>
                  </p:pic>
                </p:oleObj>
              </mc:Fallback>
            </mc:AlternateContent>
          </a:graphicData>
        </a:graphic>
      </p:graphicFrame>
    </p:spTree>
    <p:extLst>
      <p:ext uri="{BB962C8B-B14F-4D97-AF65-F5344CB8AC3E}">
        <p14:creationId xmlns:p14="http://schemas.microsoft.com/office/powerpoint/2010/main" val="36403873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054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5473" name="Object 1"/>
          <p:cNvGraphicFramePr>
            <a:graphicFrameLocks noChangeAspect="1"/>
          </p:cNvGraphicFramePr>
          <p:nvPr>
            <p:extLst/>
          </p:nvPr>
        </p:nvGraphicFramePr>
        <p:xfrm>
          <a:off x="1010335" y="901699"/>
          <a:ext cx="7612866" cy="3467100"/>
        </p:xfrm>
        <a:graphic>
          <a:graphicData uri="http://schemas.openxmlformats.org/presentationml/2006/ole">
            <mc:AlternateContent xmlns:mc="http://schemas.openxmlformats.org/markup-compatibility/2006">
              <mc:Choice xmlns:v="urn:schemas-microsoft-com:vml" Requires="v">
                <p:oleObj spid="_x0000_s3114" name="图表" r:id="rId3" imgW="4914900" imgH="2238451" progId="MSGraph.Chart.8">
                  <p:embed/>
                </p:oleObj>
              </mc:Choice>
              <mc:Fallback>
                <p:oleObj name="图表" r:id="rId3" imgW="4914900" imgH="2238451" progId="MSGraph.Chart.8">
                  <p:embed/>
                  <p:pic>
                    <p:nvPicPr>
                      <p:cNvPr id="10547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335" y="901699"/>
                        <a:ext cx="7612866" cy="346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1174750" y="4118819"/>
            <a:ext cx="7708900" cy="1877437"/>
          </a:xfrm>
          <a:prstGeom prst="rect">
            <a:avLst/>
          </a:prstGeom>
        </p:spPr>
        <p:txBody>
          <a:bodyPr wrap="square">
            <a:spAutoFit/>
          </a:bodyPr>
          <a:lstStyle/>
          <a:p>
            <a:pPr>
              <a:buFont typeface="Arial" pitchFamily="34" charset="0"/>
              <a:buChar char="•"/>
            </a:pPr>
            <a:r>
              <a:rPr lang="zh-CN" altLang="en-US" sz="2000" dirty="0" smtClean="0"/>
              <a:t>  对比后发现</a:t>
            </a:r>
            <a:r>
              <a:rPr lang="zh-CN" altLang="en-US" sz="2000" b="1" dirty="0" smtClean="0"/>
              <a:t>“显示综合路径”</a:t>
            </a:r>
            <a:r>
              <a:rPr lang="zh-CN" altLang="en-US" sz="2000" dirty="0" smtClean="0"/>
              <a:t>服务的可使用性明显小于其他服务的。经各方会商后，修正原先的</a:t>
            </a:r>
            <a:r>
              <a:rPr lang="en-US" sz="2000" dirty="0" smtClean="0"/>
              <a:t>MTBF</a:t>
            </a:r>
            <a:r>
              <a:rPr lang="zh-CN" altLang="en-US" sz="2000" dirty="0" smtClean="0"/>
              <a:t>和</a:t>
            </a:r>
            <a:r>
              <a:rPr lang="en-US" sz="2000" dirty="0" smtClean="0"/>
              <a:t>MTTR</a:t>
            </a:r>
            <a:r>
              <a:rPr lang="zh-CN" altLang="en-US" sz="2000" dirty="0" smtClean="0"/>
              <a:t>的要求。</a:t>
            </a:r>
            <a:endParaRPr lang="en-US" altLang="zh-CN" sz="2000" dirty="0" smtClean="0"/>
          </a:p>
          <a:p>
            <a:pPr lvl="1">
              <a:buFont typeface="Arial" pitchFamily="34" charset="0"/>
              <a:buChar char="•"/>
            </a:pPr>
            <a:r>
              <a:rPr lang="zh-CN" altLang="en-US" sz="1800" dirty="0" smtClean="0"/>
              <a:t>注意：系统或服务的平均修复时间</a:t>
            </a:r>
            <a:r>
              <a:rPr lang="en-US" sz="1800" dirty="0" smtClean="0"/>
              <a:t>(MTTR)</a:t>
            </a:r>
            <a:r>
              <a:rPr lang="zh-CN" altLang="en-US" sz="1800" dirty="0" smtClean="0"/>
              <a:t>不仅取决于系统的设计，更取决于系统故障是否容易被判断出来，以及供应商对故障的响应时间。</a:t>
            </a:r>
            <a:endParaRPr lang="en-US" altLang="zh-CN" sz="1800" dirty="0" smtClean="0"/>
          </a:p>
          <a:p>
            <a:pPr>
              <a:buFont typeface="Arial" pitchFamily="34" charset="0"/>
              <a:buChar char="•"/>
            </a:pPr>
            <a:r>
              <a:rPr lang="zh-CN" altLang="en-US" sz="2000" dirty="0" smtClean="0"/>
              <a:t>对该项</a:t>
            </a:r>
            <a:r>
              <a:rPr lang="en-US" altLang="en-US" sz="2000" dirty="0" smtClean="0"/>
              <a:t>MTTR</a:t>
            </a:r>
            <a:r>
              <a:rPr lang="zh-CN" altLang="en-US" sz="2000" dirty="0" smtClean="0"/>
              <a:t>的修改，</a:t>
            </a:r>
            <a:r>
              <a:rPr lang="zh-CN" altLang="en-US" sz="2000" b="1" dirty="0" smtClean="0">
                <a:solidFill>
                  <a:srgbClr val="FF0000"/>
                </a:solidFill>
              </a:rPr>
              <a:t>有可能提高“显示综合路径”服务的结构、代码和易维护性要求。</a:t>
            </a:r>
            <a:r>
              <a:rPr lang="zh-CN" altLang="en-US" sz="2000" dirty="0" smtClean="0"/>
              <a:t>相应地将增加工程成本。</a:t>
            </a:r>
          </a:p>
        </p:txBody>
      </p:sp>
    </p:spTree>
    <p:extLst>
      <p:ext uri="{BB962C8B-B14F-4D97-AF65-F5344CB8AC3E}">
        <p14:creationId xmlns:p14="http://schemas.microsoft.com/office/powerpoint/2010/main" val="3656770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9.9.2.4 </a:t>
            </a:r>
            <a:r>
              <a:rPr lang="zh-CN" altLang="en-US" dirty="0" smtClean="0"/>
              <a:t>更全面的可信赖性分析</a:t>
            </a:r>
            <a:endParaRPr lang="zh-CN" altLang="en-US" dirty="0"/>
          </a:p>
        </p:txBody>
      </p:sp>
      <p:sp>
        <p:nvSpPr>
          <p:cNvPr id="3" name="内容占位符 2"/>
          <p:cNvSpPr>
            <a:spLocks noGrp="1"/>
          </p:cNvSpPr>
          <p:nvPr>
            <p:ph idx="1"/>
          </p:nvPr>
        </p:nvSpPr>
        <p:spPr/>
        <p:txBody>
          <a:bodyPr/>
          <a:lstStyle/>
          <a:p>
            <a:r>
              <a:rPr lang="zh-CN" altLang="en-US" dirty="0" smtClean="0"/>
              <a:t>与此类似，分析每项服务和系统的可信赖性的多种指标，包括功能正确性、响应时间、吞吐量、数据刷新频率、精确度等。</a:t>
            </a:r>
            <a:endParaRPr lang="en-US" altLang="zh-CN" dirty="0" smtClean="0"/>
          </a:p>
          <a:p>
            <a:pPr lvl="1"/>
            <a:r>
              <a:rPr lang="zh-CN" altLang="en-US" dirty="0" smtClean="0"/>
              <a:t>参见资料</a:t>
            </a:r>
            <a:r>
              <a:rPr lang="en-US" dirty="0" smtClean="0"/>
              <a:t>[15]</a:t>
            </a:r>
            <a:r>
              <a:rPr lang="zh-CN" altLang="en-US" dirty="0" smtClean="0"/>
              <a:t>中给出了更多的可信赖指标的分析。</a:t>
            </a:r>
            <a:endParaRPr lang="en-US" altLang="zh-CN" dirty="0" smtClean="0"/>
          </a:p>
          <a:p>
            <a:r>
              <a:rPr lang="zh-CN" altLang="en-US" dirty="0" smtClean="0"/>
              <a:t>由此，需求分析相关方可以直观地调整各项服务的</a:t>
            </a:r>
            <a:r>
              <a:rPr lang="en-US" dirty="0" smtClean="0"/>
              <a:t>MTBF</a:t>
            </a:r>
            <a:r>
              <a:rPr lang="zh-CN" altLang="en-US" dirty="0" smtClean="0"/>
              <a:t>要求。达到整个系统的最好的可信赖性服务要求。</a:t>
            </a:r>
          </a:p>
          <a:p>
            <a:endParaRPr lang="zh-CN" altLang="en-US" dirty="0"/>
          </a:p>
        </p:txBody>
      </p:sp>
    </p:spTree>
    <p:extLst>
      <p:ext uri="{BB962C8B-B14F-4D97-AF65-F5344CB8AC3E}">
        <p14:creationId xmlns:p14="http://schemas.microsoft.com/office/powerpoint/2010/main" val="41356328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9.10</a:t>
            </a:r>
            <a:r>
              <a:rPr lang="zh-CN" altLang="en-US" dirty="0" smtClean="0"/>
              <a:t> 总结</a:t>
            </a:r>
            <a:endParaRPr lang="zh-CN" altLang="en-US" dirty="0"/>
          </a:p>
        </p:txBody>
      </p:sp>
      <p:sp>
        <p:nvSpPr>
          <p:cNvPr id="3" name="内容占位符 2"/>
          <p:cNvSpPr>
            <a:spLocks noGrp="1"/>
          </p:cNvSpPr>
          <p:nvPr>
            <p:ph idx="1"/>
          </p:nvPr>
        </p:nvSpPr>
        <p:spPr>
          <a:xfrm>
            <a:off x="863600" y="1270000"/>
            <a:ext cx="8280400" cy="4902200"/>
          </a:xfrm>
        </p:spPr>
        <p:txBody>
          <a:bodyPr/>
          <a:lstStyle/>
          <a:p>
            <a:r>
              <a:rPr lang="zh-CN" altLang="en-US" sz="2400" dirty="0" smtClean="0"/>
              <a:t>需求分析是系统的用户、开发方等相关利益方共同的责任。</a:t>
            </a:r>
            <a:endParaRPr lang="en-US" altLang="zh-CN" sz="2400" dirty="0" smtClean="0"/>
          </a:p>
          <a:p>
            <a:r>
              <a:rPr lang="zh-CN" altLang="en-US" sz="2400" dirty="0" smtClean="0"/>
              <a:t>图示化方法是最好的兼顾各方利益，具有良好可读、可理解的建模方法。传统的数据流、统一建模语言（</a:t>
            </a:r>
            <a:r>
              <a:rPr lang="en-US" sz="2400" dirty="0" smtClean="0"/>
              <a:t>UML</a:t>
            </a:r>
            <a:r>
              <a:rPr lang="zh-CN" altLang="en-US" sz="2400" dirty="0" smtClean="0"/>
              <a:t>），以及许多面向行业的建模语言都可以帮助系统分析人员和客户描述和建模系统模型，从而更好地沟通。</a:t>
            </a:r>
          </a:p>
          <a:p>
            <a:r>
              <a:rPr lang="zh-CN" altLang="en-US" sz="2400" dirty="0" smtClean="0"/>
              <a:t>在建立系统功能和服务流程模型的同时，需要剖析各项服务的性能</a:t>
            </a:r>
            <a:r>
              <a:rPr lang="en-US" sz="2400" dirty="0" smtClean="0"/>
              <a:t>(</a:t>
            </a:r>
            <a:r>
              <a:rPr lang="zh-CN" altLang="en-US" sz="2400" dirty="0" smtClean="0"/>
              <a:t>包括时间、信息处理路的容量等</a:t>
            </a:r>
            <a:r>
              <a:rPr lang="en-US" sz="2400" dirty="0" smtClean="0"/>
              <a:t>)</a:t>
            </a:r>
            <a:r>
              <a:rPr lang="zh-CN" altLang="en-US" sz="2400" dirty="0" smtClean="0"/>
              <a:t>质量要求。</a:t>
            </a:r>
            <a:endParaRPr lang="en-US" altLang="zh-CN" sz="2400" dirty="0" smtClean="0"/>
          </a:p>
          <a:p>
            <a:r>
              <a:rPr lang="zh-CN" altLang="en-US" sz="2400" dirty="0" smtClean="0"/>
              <a:t>进一步，针对高可信赖的系统，需要进一步分析可信赖的特征和指标要求，并综合为整个系统和服务的要求。</a:t>
            </a:r>
            <a:endParaRPr lang="en-US" altLang="zh-CN" sz="2400" dirty="0" smtClean="0"/>
          </a:p>
          <a:p>
            <a:r>
              <a:rPr lang="zh-CN" altLang="en-US" sz="2400" dirty="0" smtClean="0"/>
              <a:t>在今后的设计中把质量和可信赖性指标分解到系统的体系结构、软件结构、以及代码的要求中。</a:t>
            </a:r>
          </a:p>
          <a:p>
            <a:endParaRPr lang="zh-CN" altLang="en-US" dirty="0"/>
          </a:p>
        </p:txBody>
      </p:sp>
    </p:spTree>
    <p:extLst>
      <p:ext uri="{BB962C8B-B14F-4D97-AF65-F5344CB8AC3E}">
        <p14:creationId xmlns:p14="http://schemas.microsoft.com/office/powerpoint/2010/main" val="2416277566"/>
      </p:ext>
    </p:extLst>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1115</TotalTime>
  <Words>8057</Words>
  <Application>Microsoft Office PowerPoint</Application>
  <PresentationFormat>全屏显示(4:3)</PresentationFormat>
  <Paragraphs>975</Paragraphs>
  <Slides>97</Slides>
  <Notes>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97</vt:i4>
      </vt:variant>
    </vt:vector>
  </HeadingPairs>
  <TitlesOfParts>
    <vt:vector size="110" baseType="lpstr">
      <vt:lpstr>华文行楷</vt:lpstr>
      <vt:lpstr>宋体</vt:lpstr>
      <vt:lpstr>Arial</vt:lpstr>
      <vt:lpstr>Arial</vt:lpstr>
      <vt:lpstr>Calibri</vt:lpstr>
      <vt:lpstr>Monotype Corsiva</vt:lpstr>
      <vt:lpstr>Times</vt:lpstr>
      <vt:lpstr>Times New Roman</vt:lpstr>
      <vt:lpstr>Wingdings</vt:lpstr>
      <vt:lpstr>新模板-7</vt:lpstr>
      <vt:lpstr>自定义设计方案</vt:lpstr>
      <vt:lpstr>公式</vt:lpstr>
      <vt:lpstr>图表</vt:lpstr>
      <vt:lpstr>第9章 建模与图示化表达</vt:lpstr>
      <vt:lpstr>目录</vt:lpstr>
      <vt:lpstr>9.1 图示化与自然语言</vt:lpstr>
      <vt:lpstr>9.1.1 图的作用</vt:lpstr>
      <vt:lpstr>9.1.1 图的作用</vt:lpstr>
      <vt:lpstr>9.1.2 自然语言和文字的构造原则</vt:lpstr>
      <vt:lpstr>汉字的几个原则</vt:lpstr>
      <vt:lpstr>PowerPoint 演示文稿</vt:lpstr>
      <vt:lpstr>语句组成</vt:lpstr>
      <vt:lpstr>PowerPoint 演示文稿</vt:lpstr>
      <vt:lpstr>英语语法、实体关系和集合论</vt:lpstr>
      <vt:lpstr>9.1.3 E-R图的发明</vt:lpstr>
      <vt:lpstr>9.1.4 实体关系(Entity-Relationship)</vt:lpstr>
      <vt:lpstr>PowerPoint 演示文稿</vt:lpstr>
      <vt:lpstr>PowerPoint 演示文稿</vt:lpstr>
      <vt:lpstr>陈品山原文中的例子</vt:lpstr>
      <vt:lpstr>实体关系的各种图示表达</vt:lpstr>
      <vt:lpstr>9.2传统的图示化建模</vt:lpstr>
      <vt:lpstr>9.2.1 系统周境图示化表达</vt:lpstr>
      <vt:lpstr>9.2.1 系统周境图示化表达</vt:lpstr>
      <vt:lpstr>9.2.2 数据流图表达</vt:lpstr>
      <vt:lpstr>数据流的第二层</vt:lpstr>
      <vt:lpstr>PowerPoint 演示文稿</vt:lpstr>
      <vt:lpstr>9.2.3 功能结构图表达</vt:lpstr>
      <vt:lpstr>9.2.4 实体关系图表达</vt:lpstr>
      <vt:lpstr>分析：初步的实体关系图</vt:lpstr>
      <vt:lpstr>分析：实体的基本属性</vt:lpstr>
      <vt:lpstr>分析：实体的计算属性</vt:lpstr>
      <vt:lpstr>实体的属性</vt:lpstr>
      <vt:lpstr>9.2.5 事务定义与性能分析</vt:lpstr>
      <vt:lpstr>数据流图上给出的一个派车事务流程</vt:lpstr>
      <vt:lpstr>功能结构图上给出的事务性能要求</vt:lpstr>
      <vt:lpstr>并发情况</vt:lpstr>
      <vt:lpstr>扩展性场景假设</vt:lpstr>
      <vt:lpstr>9.3 用户角色表达</vt:lpstr>
      <vt:lpstr>9.3.1 用例图</vt:lpstr>
      <vt:lpstr>C&amp;C的一个用例图(注意:不完全符合UML规范)</vt:lpstr>
      <vt:lpstr>PowerPoint 演示文稿</vt:lpstr>
      <vt:lpstr>角色与保密安全问题的分析</vt:lpstr>
      <vt:lpstr>例如：这里的’登录’干扰对业务的分析，放到非功能的security中</vt:lpstr>
      <vt:lpstr>9.3.2 泳道图</vt:lpstr>
      <vt:lpstr>9.4 静态图模型</vt:lpstr>
      <vt:lpstr>9.4.1 部署图</vt:lpstr>
      <vt:lpstr>9.4.2 对象和类图</vt:lpstr>
      <vt:lpstr>PowerPoint 演示文稿</vt:lpstr>
      <vt:lpstr>不同阶段与人员表达“类”的清晰程度</vt:lpstr>
      <vt:lpstr>9.4.3 类之间的关联</vt:lpstr>
      <vt:lpstr>类的泛化与关联</vt:lpstr>
      <vt:lpstr>类的聚合</vt:lpstr>
      <vt:lpstr>PowerPoint 演示文稿</vt:lpstr>
      <vt:lpstr>类的依赖</vt:lpstr>
      <vt:lpstr>9.5 活动的建模</vt:lpstr>
      <vt:lpstr>9.5.1活动的表达</vt:lpstr>
      <vt:lpstr>一个处理订单过程的活动图</vt:lpstr>
      <vt:lpstr>9.5.2 泳道与活动的结合</vt:lpstr>
      <vt:lpstr>分区的泳道图</vt:lpstr>
      <vt:lpstr>多维度分区的泳道图</vt:lpstr>
      <vt:lpstr>本次(两节)课小结</vt:lpstr>
      <vt:lpstr>9.6 交互的图示化模型</vt:lpstr>
      <vt:lpstr>9.6.1消息顺序图</vt:lpstr>
      <vt:lpstr>带时间约束和时序的MSC的例子</vt:lpstr>
      <vt:lpstr>PowerPoint 演示文稿</vt:lpstr>
      <vt:lpstr>9.6.2通信图</vt:lpstr>
      <vt:lpstr>9.6.3交互概要图</vt:lpstr>
      <vt:lpstr>PowerPoint 演示文稿</vt:lpstr>
      <vt:lpstr>9.6.4时序图(Timing Diagrams)</vt:lpstr>
      <vt:lpstr>9.7 状态机模型</vt:lpstr>
      <vt:lpstr>9.7.1 Mealy机</vt:lpstr>
      <vt:lpstr>9.7.2 Moore机</vt:lpstr>
      <vt:lpstr>Moore机的完全测试问题</vt:lpstr>
      <vt:lpstr>超图(Higraph)</vt:lpstr>
      <vt:lpstr>Moore机、Mealy机和Harel超图用途</vt:lpstr>
      <vt:lpstr>9.8 UML与可执行的UML</vt:lpstr>
      <vt:lpstr>9.8.1 UML的状态机图</vt:lpstr>
      <vt:lpstr>9.8.1 UML的状态机图</vt:lpstr>
      <vt:lpstr>PowerPoint 演示文稿</vt:lpstr>
      <vt:lpstr>用SMD表示的打电话的例子</vt:lpstr>
      <vt:lpstr>PowerPoint 演示文稿</vt:lpstr>
      <vt:lpstr>9.8.2 UML</vt:lpstr>
      <vt:lpstr>分析阶段的UML使用</vt:lpstr>
      <vt:lpstr>9.8.3 Executable UML</vt:lpstr>
      <vt:lpstr>PowerPoint 演示文稿</vt:lpstr>
      <vt:lpstr>9.9 可信赖性分析与建模</vt:lpstr>
      <vt:lpstr>9.9.1可信赖性分析框架和过程</vt:lpstr>
      <vt:lpstr>从具体到抽象—分析可信赖的指标</vt:lpstr>
      <vt:lpstr>分析步骤</vt:lpstr>
      <vt:lpstr>PowerPoint 演示文稿</vt:lpstr>
      <vt:lpstr>9.9.2可信赖性需求分析的例子</vt:lpstr>
      <vt:lpstr>9.9.2.1需求启发</vt:lpstr>
      <vt:lpstr>TSAFE的可信性需求例子</vt:lpstr>
      <vt:lpstr>将 TSAFE的故障特征总结如表9-4所示</vt:lpstr>
      <vt:lpstr>9.8.2.2 紧急情况下的MTBF分析</vt:lpstr>
      <vt:lpstr>TSAFE各项服务的MTBF需求对比</vt:lpstr>
      <vt:lpstr>9.9.2.3 紧急情况的可用性分析</vt:lpstr>
      <vt:lpstr>PowerPoint 演示文稿</vt:lpstr>
      <vt:lpstr>9.9.2.4 更全面的可信赖性分析</vt:lpstr>
      <vt:lpstr>9.10 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建模与图示化表达</dc:title>
  <dc:creator>Think</dc:creator>
  <cp:lastModifiedBy>王 安生</cp:lastModifiedBy>
  <cp:revision>116</cp:revision>
  <dcterms:created xsi:type="dcterms:W3CDTF">2014-07-04T02:26:26Z</dcterms:created>
  <dcterms:modified xsi:type="dcterms:W3CDTF">2019-11-25T09:27:30Z</dcterms:modified>
</cp:coreProperties>
</file>