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2"/>
  </p:notesMasterIdLst>
  <p:handoutMasterIdLst>
    <p:handoutMasterId r:id="rId73"/>
  </p:handoutMasterIdLst>
  <p:sldIdLst>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4" r:id="rId47"/>
    <p:sldId id="303"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30" r:id="rId62"/>
    <p:sldId id="320" r:id="rId63"/>
    <p:sldId id="329" r:id="rId64"/>
    <p:sldId id="322" r:id="rId65"/>
    <p:sldId id="323" r:id="rId66"/>
    <p:sldId id="324" r:id="rId67"/>
    <p:sldId id="325" r:id="rId68"/>
    <p:sldId id="259" r:id="rId69"/>
    <p:sldId id="327" r:id="rId70"/>
    <p:sldId id="328" r:id="rId71"/>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normAutofit/>
          </a:bodyPr>
          <a:lstStyle/>
          <a:p>
            <a:r>
              <a:rPr lang="zh-CN" altLang="en-US" dirty="0" smtClean="0"/>
              <a:t>结合第</a:t>
            </a:r>
            <a:r>
              <a:rPr lang="en-US" altLang="zh-CN" dirty="0" smtClean="0"/>
              <a:t>5</a:t>
            </a:r>
            <a:r>
              <a:rPr lang="zh-CN" altLang="en-US" dirty="0" smtClean="0"/>
              <a:t>、</a:t>
            </a:r>
            <a:r>
              <a:rPr lang="en-US" altLang="zh-CN" dirty="0" smtClean="0"/>
              <a:t>6</a:t>
            </a:r>
            <a:r>
              <a:rPr lang="zh-CN" altLang="en-US" dirty="0" smtClean="0"/>
              <a:t>、</a:t>
            </a:r>
            <a:r>
              <a:rPr lang="en-US" altLang="zh-CN" dirty="0" smtClean="0"/>
              <a:t>7</a:t>
            </a:r>
            <a:r>
              <a:rPr lang="zh-CN" altLang="en-US" dirty="0" smtClean="0"/>
              <a:t>章的质量、可信赖性、运维等特征</a:t>
            </a:r>
            <a:endParaRPr lang="zh-CN" altLang="en-US" dirty="0"/>
          </a:p>
        </p:txBody>
      </p:sp>
      <p:sp>
        <p:nvSpPr>
          <p:cNvPr id="4" name="灯片编号占位符 3"/>
          <p:cNvSpPr>
            <a:spLocks noGrp="1"/>
          </p:cNvSpPr>
          <p:nvPr>
            <p:ph type="sldNum" sz="quarter" idx="10"/>
          </p:nvPr>
        </p:nvSpPr>
        <p:spPr/>
        <p:txBody>
          <a:bodyPr/>
          <a:lstStyle/>
          <a:p>
            <a:pPr>
              <a:defRPr/>
            </a:pPr>
            <a:fld id="{9A49E0C1-E4C5-406B-863F-1E0840065CD4}" type="slidenum">
              <a:rPr lang="en-US" altLang="zh-CN" smtClean="0"/>
              <a:pPr>
                <a:defRPr/>
              </a:pPr>
              <a:t>20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2019/11/27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 </a:t>
            </a:r>
            <a:r>
              <a:rPr lang="en-US" altLang="zh-CN" dirty="0" smtClean="0"/>
              <a:t>10 </a:t>
            </a:r>
            <a:r>
              <a:rPr lang="zh-CN" altLang="en-US" dirty="0" smtClean="0"/>
              <a:t>章 体系结构设计</a:t>
            </a:r>
            <a:endParaRPr lang="zh-CN" altLang="en-US" dirty="0"/>
          </a:p>
        </p:txBody>
      </p:sp>
      <p:sp>
        <p:nvSpPr>
          <p:cNvPr id="3" name="副标题 2"/>
          <p:cNvSpPr>
            <a:spLocks noGrp="1"/>
          </p:cNvSpPr>
          <p:nvPr>
            <p:ph type="subTitle" idx="1"/>
          </p:nvPr>
        </p:nvSpPr>
        <p:spPr/>
        <p:txBody>
          <a:bodyPr/>
          <a:lstStyle/>
          <a:p>
            <a:r>
              <a:rPr lang="zh-CN" altLang="en-US" dirty="0" smtClean="0">
                <a:latin typeface="华文行楷" pitchFamily="2" charset="-122"/>
                <a:ea typeface="华文行楷" pitchFamily="2" charset="-122"/>
              </a:rPr>
              <a:t>一栋建筑的结构设计决定其用途和质量，软件的体系结构设计也如此！</a:t>
            </a:r>
            <a:endParaRPr lang="zh-CN" altLang="en-US"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10.2.2 </a:t>
            </a:r>
            <a:r>
              <a:rPr lang="zh-CN" altLang="en-US" dirty="0" smtClean="0"/>
              <a:t>体系结构定义</a:t>
            </a:r>
            <a:endParaRPr lang="zh-CN" altLang="en-US" dirty="0"/>
          </a:p>
        </p:txBody>
      </p:sp>
      <p:sp>
        <p:nvSpPr>
          <p:cNvPr id="3" name="内容占位符 2"/>
          <p:cNvSpPr>
            <a:spLocks noGrp="1"/>
          </p:cNvSpPr>
          <p:nvPr>
            <p:ph idx="1"/>
          </p:nvPr>
        </p:nvSpPr>
        <p:spPr/>
        <p:txBody>
          <a:bodyPr/>
          <a:lstStyle/>
          <a:p>
            <a:r>
              <a:rPr lang="zh-CN" altLang="en-US" dirty="0" smtClean="0"/>
              <a:t>“以系统和嵌入在系统的部件，以及部件之间的相互关系、部件与环境的之间关系作为系统组织基础，并充分考虑系统设计和进化的原则，通过实践定义出体系结构。”</a:t>
            </a:r>
            <a:endParaRPr lang="en-US" altLang="zh-CN" dirty="0" smtClean="0"/>
          </a:p>
          <a:p>
            <a:pPr lvl="1"/>
            <a:r>
              <a:rPr lang="en-US" dirty="0" smtClean="0"/>
              <a:t>ANSI/IEEE Std 1471-2000</a:t>
            </a:r>
          </a:p>
          <a:p>
            <a:r>
              <a:rPr lang="zh-CN" altLang="en-US" dirty="0" smtClean="0"/>
              <a:t>“一个程序或计算系统的软件体系结构是结构或系统的结构，由软件元素、以及这些元素的外在特性，和元素之间的相互关系组成。”</a:t>
            </a:r>
            <a:endParaRPr lang="en-US" altLang="zh-CN" dirty="0" smtClean="0"/>
          </a:p>
          <a:p>
            <a:pPr lvl="1"/>
            <a:r>
              <a:rPr lang="en-US" dirty="0" err="1" smtClean="0"/>
              <a:t>L.Bass</a:t>
            </a:r>
            <a:r>
              <a:rPr lang="zh-CN" altLang="en-US" dirty="0" smtClean="0"/>
              <a:t>、</a:t>
            </a:r>
            <a:r>
              <a:rPr lang="en-US" dirty="0" err="1" smtClean="0"/>
              <a:t>P.clements</a:t>
            </a:r>
            <a:r>
              <a:rPr lang="en-US" dirty="0" smtClean="0"/>
              <a:t> </a:t>
            </a:r>
            <a:r>
              <a:rPr lang="zh-CN" altLang="en-US" dirty="0" smtClean="0"/>
              <a:t>和</a:t>
            </a:r>
            <a:r>
              <a:rPr lang="en-US" dirty="0" err="1" smtClean="0"/>
              <a:t>R.Kazman</a:t>
            </a:r>
            <a:r>
              <a:rPr lang="zh-CN" altLang="en-US" dirty="0" smtClean="0"/>
              <a:t>的</a:t>
            </a:r>
            <a:r>
              <a:rPr lang="en-US" altLang="zh-CN" dirty="0" smtClean="0"/>
              <a:t>《</a:t>
            </a:r>
            <a:r>
              <a:rPr lang="en-US" dirty="0" smtClean="0"/>
              <a:t>Software Architecture in Practice</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150260"/>
            <a:ext cx="8001000" cy="4902200"/>
          </a:xfrm>
        </p:spPr>
        <p:txBody>
          <a:bodyPr/>
          <a:lstStyle/>
          <a:p>
            <a:r>
              <a:rPr lang="en-US" dirty="0" smtClean="0"/>
              <a:t>Dewayne E. Perry </a:t>
            </a:r>
            <a:r>
              <a:rPr lang="zh-CN" altLang="en-US" dirty="0" smtClean="0"/>
              <a:t>和</a:t>
            </a:r>
            <a:r>
              <a:rPr lang="en-US" dirty="0" smtClean="0"/>
              <a:t>Alexander L. Wolf</a:t>
            </a:r>
            <a:r>
              <a:rPr lang="zh-CN" altLang="en-US" dirty="0" smtClean="0"/>
              <a:t>简单地把体系结构分为：</a:t>
            </a:r>
            <a:r>
              <a:rPr lang="en-US" dirty="0" smtClean="0"/>
              <a:t>{</a:t>
            </a:r>
            <a:r>
              <a:rPr lang="zh-CN" altLang="en-US" dirty="0" smtClean="0"/>
              <a:t>元素，形式，原理</a:t>
            </a:r>
            <a:r>
              <a:rPr lang="en-US" dirty="0" smtClean="0"/>
              <a:t>}</a:t>
            </a:r>
            <a:r>
              <a:rPr lang="zh-CN" altLang="en-US" dirty="0" smtClean="0"/>
              <a:t>。</a:t>
            </a:r>
            <a:endParaRPr lang="en-US" altLang="zh-CN" dirty="0" smtClean="0"/>
          </a:p>
          <a:p>
            <a:pPr lvl="1"/>
            <a:r>
              <a:rPr lang="zh-CN" altLang="en-US" dirty="0" smtClean="0"/>
              <a:t>元素</a:t>
            </a:r>
            <a:r>
              <a:rPr lang="en-US" dirty="0" smtClean="0"/>
              <a:t>(Elements)</a:t>
            </a:r>
            <a:r>
              <a:rPr lang="zh-CN" altLang="en-US" dirty="0" smtClean="0"/>
              <a:t>是软件体系结构中主要部件</a:t>
            </a:r>
            <a:r>
              <a:rPr lang="en-US" dirty="0" smtClean="0"/>
              <a:t>(components)</a:t>
            </a:r>
            <a:r>
              <a:rPr lang="zh-CN" altLang="en-US" dirty="0" smtClean="0"/>
              <a:t>和连接器</a:t>
            </a:r>
            <a:r>
              <a:rPr lang="en-US" dirty="0" smtClean="0"/>
              <a:t>(connectors)</a:t>
            </a:r>
            <a:r>
              <a:rPr lang="zh-CN" altLang="en-US" dirty="0" smtClean="0"/>
              <a:t>。</a:t>
            </a:r>
            <a:endParaRPr lang="en-US" altLang="zh-CN" dirty="0" smtClean="0"/>
          </a:p>
          <a:p>
            <a:pPr lvl="1"/>
            <a:endParaRPr lang="en-US" altLang="zh-CN" dirty="0" smtClean="0"/>
          </a:p>
          <a:p>
            <a:r>
              <a:rPr lang="zh-CN" altLang="en-US" dirty="0" smtClean="0"/>
              <a:t>总之，软件的体系结构包括：</a:t>
            </a:r>
            <a:endParaRPr lang="en-US" altLang="zh-CN" dirty="0" smtClean="0"/>
          </a:p>
          <a:p>
            <a:pPr lvl="1"/>
            <a:r>
              <a:rPr lang="en-US" dirty="0" smtClean="0"/>
              <a:t>1</a:t>
            </a:r>
            <a:r>
              <a:rPr lang="zh-CN" altLang="en-US" dirty="0" smtClean="0"/>
              <a:t>）完成功能的一组构件</a:t>
            </a:r>
            <a:r>
              <a:rPr lang="en-US" dirty="0" smtClean="0"/>
              <a:t>(</a:t>
            </a:r>
            <a:r>
              <a:rPr lang="zh-CN" altLang="en-US" dirty="0" smtClean="0"/>
              <a:t>如，数据库，计算程序、采样模块等</a:t>
            </a:r>
            <a:r>
              <a:rPr lang="en-US" dirty="0" smtClean="0"/>
              <a:t>)</a:t>
            </a:r>
            <a:r>
              <a:rPr lang="zh-CN" altLang="en-US" dirty="0" smtClean="0"/>
              <a:t>；</a:t>
            </a:r>
            <a:endParaRPr lang="en-US" altLang="zh-CN" dirty="0" smtClean="0"/>
          </a:p>
          <a:p>
            <a:pPr lvl="1"/>
            <a:r>
              <a:rPr lang="en-US" dirty="0" smtClean="0"/>
              <a:t>2)</a:t>
            </a:r>
            <a:r>
              <a:rPr lang="zh-CN" altLang="en-US" dirty="0" smtClean="0"/>
              <a:t>将构件进行连接从而实现“通信、合作和协调”连接件；</a:t>
            </a:r>
            <a:endParaRPr lang="en-US" altLang="zh-CN" dirty="0" smtClean="0"/>
          </a:p>
          <a:p>
            <a:pPr lvl="1"/>
            <a:r>
              <a:rPr lang="en-US" dirty="0" smtClean="0"/>
              <a:t>3</a:t>
            </a:r>
            <a:r>
              <a:rPr lang="zh-CN" altLang="en-US" dirty="0" smtClean="0"/>
              <a:t>）定义构件如何受到系统的约束；</a:t>
            </a:r>
            <a:endParaRPr lang="en-US" altLang="zh-CN" dirty="0" smtClean="0"/>
          </a:p>
          <a:p>
            <a:pPr lvl="1"/>
            <a:r>
              <a:rPr lang="en-US" dirty="0" smtClean="0"/>
              <a:t>4</a:t>
            </a:r>
            <a:r>
              <a:rPr lang="zh-CN" altLang="en-US" dirty="0" smtClean="0"/>
              <a:t>）能够理解系统行为的语义模型。</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10.2.3 </a:t>
            </a:r>
            <a:r>
              <a:rPr lang="zh-CN" altLang="en-US" dirty="0" smtClean="0"/>
              <a:t>体系结构的重要性</a:t>
            </a:r>
            <a:endParaRPr lang="zh-CN" altLang="en-US" dirty="0"/>
          </a:p>
        </p:txBody>
      </p:sp>
      <p:sp>
        <p:nvSpPr>
          <p:cNvPr id="3" name="内容占位符 2"/>
          <p:cNvSpPr>
            <a:spLocks noGrp="1"/>
          </p:cNvSpPr>
          <p:nvPr>
            <p:ph idx="1"/>
          </p:nvPr>
        </p:nvSpPr>
        <p:spPr/>
        <p:txBody>
          <a:bodyPr/>
          <a:lstStyle/>
          <a:p>
            <a:r>
              <a:rPr lang="en-US" altLang="zh-CN" dirty="0" smtClean="0"/>
              <a:t>Bass</a:t>
            </a:r>
            <a:r>
              <a:rPr lang="zh-CN" altLang="en-US" dirty="0" smtClean="0"/>
              <a:t>（</a:t>
            </a:r>
            <a:r>
              <a:rPr lang="en-US" altLang="zh-CN" dirty="0" smtClean="0"/>
              <a:t>《Software Architecture in Practice》</a:t>
            </a:r>
            <a:r>
              <a:rPr lang="zh-CN" altLang="en-US" dirty="0" smtClean="0"/>
              <a:t>的作者）认为：</a:t>
            </a:r>
            <a:endParaRPr lang="en-US" altLang="zh-CN" dirty="0" smtClean="0"/>
          </a:p>
          <a:p>
            <a:pPr lvl="1"/>
            <a:r>
              <a:rPr lang="zh-CN" altLang="en-US" dirty="0" smtClean="0"/>
              <a:t>体系结构是相关各方</a:t>
            </a:r>
            <a:r>
              <a:rPr lang="en-US" altLang="zh-CN" dirty="0" smtClean="0"/>
              <a:t>(</a:t>
            </a:r>
            <a:r>
              <a:rPr lang="zh-CN" altLang="en-US" dirty="0" smtClean="0"/>
              <a:t>用户、需求分析者、设计者、编程人员、测试者、维护人员等</a:t>
            </a:r>
            <a:r>
              <a:rPr lang="en-US" altLang="zh-CN" dirty="0" smtClean="0"/>
              <a:t>)</a:t>
            </a:r>
            <a:r>
              <a:rPr lang="zh-CN" altLang="en-US" dirty="0" smtClean="0"/>
              <a:t>进行沟通的基础。</a:t>
            </a:r>
            <a:endParaRPr lang="en-US" altLang="zh-CN" dirty="0" smtClean="0"/>
          </a:p>
          <a:p>
            <a:pPr lvl="1"/>
            <a:endParaRPr lang="zh-CN" altLang="en-US" dirty="0" smtClean="0"/>
          </a:p>
          <a:p>
            <a:pPr lvl="1"/>
            <a:r>
              <a:rPr lang="zh-CN" altLang="en-US" dirty="0" smtClean="0"/>
              <a:t>体系结构就是一个共同语言。</a:t>
            </a:r>
          </a:p>
          <a:p>
            <a:pPr lvl="1"/>
            <a:endParaRPr lang="en-US" altLang="zh-CN" dirty="0" smtClean="0"/>
          </a:p>
          <a:p>
            <a:pPr lvl="1"/>
            <a:r>
              <a:rPr lang="zh-CN" altLang="en-US" dirty="0" smtClean="0"/>
              <a:t>体系结构是早期决策的基础。</a:t>
            </a:r>
          </a:p>
          <a:p>
            <a:pPr lvl="1"/>
            <a:endParaRPr lang="en-US" altLang="zh-CN" dirty="0" smtClean="0"/>
          </a:p>
          <a:p>
            <a:pPr lvl="1"/>
            <a:r>
              <a:rPr lang="zh-CN" altLang="en-US" dirty="0" smtClean="0"/>
              <a:t>大规模复用。</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10.3 </a:t>
            </a:r>
            <a:r>
              <a:rPr lang="zh-CN" altLang="en-US" dirty="0" smtClean="0"/>
              <a:t>体系结构设计过程</a:t>
            </a:r>
            <a:endParaRPr lang="zh-CN" altLang="en-US" dirty="0"/>
          </a:p>
        </p:txBody>
      </p:sp>
      <p:sp>
        <p:nvSpPr>
          <p:cNvPr id="3" name="内容占位符 2"/>
          <p:cNvSpPr>
            <a:spLocks noGrp="1"/>
          </p:cNvSpPr>
          <p:nvPr>
            <p:ph idx="1"/>
          </p:nvPr>
        </p:nvSpPr>
        <p:spPr/>
        <p:txBody>
          <a:bodyPr/>
          <a:lstStyle/>
          <a:p>
            <a:r>
              <a:rPr lang="en-US" dirty="0" smtClean="0"/>
              <a:t>10.3.1</a:t>
            </a:r>
            <a:r>
              <a:rPr lang="zh-CN" altLang="en-US" dirty="0" smtClean="0"/>
              <a:t>体系结构视角</a:t>
            </a:r>
          </a:p>
          <a:p>
            <a:r>
              <a:rPr lang="en-US" dirty="0" smtClean="0"/>
              <a:t>10.3.2</a:t>
            </a:r>
            <a:r>
              <a:rPr lang="zh-CN" altLang="en-US" dirty="0" smtClean="0"/>
              <a:t>设计过程</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10.3.1</a:t>
            </a:r>
            <a:r>
              <a:rPr lang="zh-CN" altLang="en-US" dirty="0" smtClean="0"/>
              <a:t>体系结构视角</a:t>
            </a:r>
            <a:endParaRPr lang="zh-CN" altLang="en-US" dirty="0"/>
          </a:p>
        </p:txBody>
      </p:sp>
      <p:sp>
        <p:nvSpPr>
          <p:cNvPr id="3" name="内容占位符 2"/>
          <p:cNvSpPr>
            <a:spLocks noGrp="1"/>
          </p:cNvSpPr>
          <p:nvPr>
            <p:ph idx="1"/>
          </p:nvPr>
        </p:nvSpPr>
        <p:spPr>
          <a:xfrm>
            <a:off x="990600" y="1295400"/>
            <a:ext cx="8001000" cy="1230086"/>
          </a:xfrm>
        </p:spPr>
        <p:txBody>
          <a:bodyPr/>
          <a:lstStyle/>
          <a:p>
            <a:r>
              <a:rPr lang="en-US" sz="2400" dirty="0" smtClean="0"/>
              <a:t>Philippe </a:t>
            </a:r>
            <a:r>
              <a:rPr lang="en-US" sz="2400" dirty="0" err="1" smtClean="0"/>
              <a:t>Kruchten</a:t>
            </a:r>
            <a:r>
              <a:rPr lang="zh-CN" altLang="en-US" sz="2400" dirty="0" smtClean="0"/>
              <a:t>提出从不同的角度勾画系统的蓝图建立了“</a:t>
            </a:r>
            <a:r>
              <a:rPr lang="en-US" sz="2400" dirty="0" smtClean="0"/>
              <a:t>4+1</a:t>
            </a:r>
            <a:r>
              <a:rPr lang="zh-CN" altLang="en-US" sz="2400" dirty="0" smtClean="0"/>
              <a:t>”视图模型。</a:t>
            </a:r>
            <a:endParaRPr lang="en-US" altLang="zh-CN" sz="2400" dirty="0"/>
          </a:p>
          <a:p>
            <a:pPr lvl="1"/>
            <a:r>
              <a:rPr lang="zh-CN" altLang="en-US" sz="2000" dirty="0" smtClean="0"/>
              <a:t>从四个角度</a:t>
            </a:r>
            <a:r>
              <a:rPr lang="en-US" sz="2000" dirty="0" smtClean="0"/>
              <a:t>(</a:t>
            </a:r>
            <a:r>
              <a:rPr lang="zh-CN" altLang="en-US" sz="2000" dirty="0" smtClean="0"/>
              <a:t>逻辑、实现、进程和部署</a:t>
            </a:r>
            <a:r>
              <a:rPr lang="en-US" sz="2000" dirty="0" smtClean="0"/>
              <a:t>)</a:t>
            </a:r>
            <a:r>
              <a:rPr lang="zh-CN" altLang="en-US" sz="2000" dirty="0" smtClean="0"/>
              <a:t>指出不同的相关利益方关心的事情。</a:t>
            </a:r>
            <a:endParaRPr lang="zh-CN" altLang="en-US" sz="2000" dirty="0"/>
          </a:p>
        </p:txBody>
      </p:sp>
      <p:grpSp>
        <p:nvGrpSpPr>
          <p:cNvPr id="5" name="Group 1"/>
          <p:cNvGrpSpPr>
            <a:grpSpLocks noChangeAspect="1"/>
          </p:cNvGrpSpPr>
          <p:nvPr/>
        </p:nvGrpSpPr>
        <p:grpSpPr bwMode="auto">
          <a:xfrm>
            <a:off x="1266929" y="3106111"/>
            <a:ext cx="7591979" cy="2794730"/>
            <a:chOff x="2325" y="7757"/>
            <a:chExt cx="7437" cy="2737"/>
          </a:xfrm>
        </p:grpSpPr>
        <p:sp>
          <p:nvSpPr>
            <p:cNvPr id="7" name="Rectangle 12"/>
            <p:cNvSpPr>
              <a:spLocks noChangeArrowheads="1"/>
            </p:cNvSpPr>
            <p:nvPr/>
          </p:nvSpPr>
          <p:spPr bwMode="auto">
            <a:xfrm>
              <a:off x="4134" y="8079"/>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逻辑视角</a:t>
              </a:r>
            </a:p>
          </p:txBody>
        </p:sp>
        <p:sp>
          <p:nvSpPr>
            <p:cNvPr id="8" name="Rectangle 11"/>
            <p:cNvSpPr>
              <a:spLocks noChangeArrowheads="1"/>
            </p:cNvSpPr>
            <p:nvPr/>
          </p:nvSpPr>
          <p:spPr bwMode="auto">
            <a:xfrm>
              <a:off x="6546" y="8079"/>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实现视角</a:t>
              </a:r>
            </a:p>
          </p:txBody>
        </p:sp>
        <p:sp>
          <p:nvSpPr>
            <p:cNvPr id="9" name="Rectangle 10"/>
            <p:cNvSpPr>
              <a:spLocks noChangeArrowheads="1"/>
            </p:cNvSpPr>
            <p:nvPr/>
          </p:nvSpPr>
          <p:spPr bwMode="auto">
            <a:xfrm>
              <a:off x="4134" y="9367"/>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进程视角</a:t>
              </a:r>
            </a:p>
          </p:txBody>
        </p:sp>
        <p:sp>
          <p:nvSpPr>
            <p:cNvPr id="10" name="Rectangle 9"/>
            <p:cNvSpPr>
              <a:spLocks noChangeArrowheads="1"/>
            </p:cNvSpPr>
            <p:nvPr/>
          </p:nvSpPr>
          <p:spPr bwMode="auto">
            <a:xfrm>
              <a:off x="6546" y="9367"/>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部署视角</a:t>
              </a:r>
            </a:p>
          </p:txBody>
        </p:sp>
        <p:sp>
          <p:nvSpPr>
            <p:cNvPr id="11" name="Rectangle 8"/>
            <p:cNvSpPr>
              <a:spLocks noChangeArrowheads="1"/>
            </p:cNvSpPr>
            <p:nvPr/>
          </p:nvSpPr>
          <p:spPr bwMode="auto">
            <a:xfrm>
              <a:off x="2325" y="7757"/>
              <a:ext cx="1809"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最终用户、设计者</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关注点：功能</a:t>
              </a:r>
              <a:endParaRPr kumimoji="0" lang="zh-CN" altLang="zh-CN" sz="1600" b="0" i="0" u="none" strike="noStrike" cap="none" normalizeH="0" baseline="0" dirty="0" smtClean="0">
                <a:ln>
                  <a:noFill/>
                </a:ln>
                <a:solidFill>
                  <a:schemeClr val="tx1"/>
                </a:solidFill>
                <a:effectLst/>
              </a:endParaRPr>
            </a:p>
          </p:txBody>
        </p:sp>
        <p:sp>
          <p:nvSpPr>
            <p:cNvPr id="12" name="Rectangle 7"/>
            <p:cNvSpPr>
              <a:spLocks noChangeArrowheads="1"/>
            </p:cNvSpPr>
            <p:nvPr/>
          </p:nvSpPr>
          <p:spPr bwMode="auto">
            <a:xfrm>
              <a:off x="2325" y="8562"/>
              <a:ext cx="1809" cy="966"/>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en-US" sz="1600" b="1" dirty="0" smtClean="0">
                  <a:latin typeface="Times New Roman" panose="02020603050405020304" pitchFamily="18" charset="0"/>
                  <a:cs typeface="Times New Roman" panose="02020603050405020304" pitchFamily="18" charset="0"/>
                </a:rPr>
                <a:t>客</a:t>
              </a:r>
              <a:r>
                <a:rPr kumimoji="0" lang="zh-CN" altLang="zh-CN" sz="1600" b="1" dirty="0" smtClean="0">
                  <a:latin typeface="Times New Roman" panose="02020603050405020304" pitchFamily="18" charset="0"/>
                  <a:cs typeface="Times New Roman" panose="02020603050405020304" pitchFamily="18" charset="0"/>
                </a:rPr>
                <a:t>户、</a:t>
              </a:r>
              <a:r>
                <a:rPr kumimoji="0" lang="zh-CN" altLang="en-US" sz="1600" b="1" dirty="0" smtClean="0">
                  <a:latin typeface="Times New Roman" panose="02020603050405020304" pitchFamily="18" charset="0"/>
                  <a:cs typeface="Times New Roman" panose="02020603050405020304" pitchFamily="18" charset="0"/>
                </a:rPr>
                <a:t>需求</a:t>
              </a:r>
              <a:r>
                <a:rPr kumimoji="0" lang="zh-CN" altLang="zh-CN" sz="1600" b="1" dirty="0" smtClean="0">
                  <a:latin typeface="Times New Roman" panose="02020603050405020304" pitchFamily="18" charset="0"/>
                  <a:cs typeface="Times New Roman" panose="02020603050405020304" pitchFamily="18" charset="0"/>
                </a:rPr>
                <a:t>分析</a:t>
              </a:r>
              <a:r>
                <a:rPr kumimoji="0" lang="zh-CN" altLang="zh-CN" sz="1600" b="1" dirty="0">
                  <a:latin typeface="Times New Roman" panose="02020603050405020304" pitchFamily="18" charset="0"/>
                  <a:cs typeface="Times New Roman" panose="02020603050405020304" pitchFamily="18" charset="0"/>
                </a:rPr>
                <a:t>人员</a:t>
              </a:r>
              <a:r>
                <a:rPr kumimoji="0" lang="zh-CN" altLang="zh-CN" sz="1600" b="1" dirty="0" smtClean="0">
                  <a:latin typeface="Times New Roman" panose="02020603050405020304" pitchFamily="18" charset="0"/>
                  <a:cs typeface="Times New Roman" panose="02020603050405020304" pitchFamily="18" charset="0"/>
                </a:rPr>
                <a:t>、测试</a:t>
              </a:r>
              <a:r>
                <a:rPr kumimoji="0" lang="zh-CN" altLang="zh-CN" sz="1600" b="1" dirty="0">
                  <a:latin typeface="Times New Roman" panose="02020603050405020304" pitchFamily="18" charset="0"/>
                  <a:cs typeface="Times New Roman" panose="02020603050405020304" pitchFamily="18" charset="0"/>
                </a:rPr>
                <a:t>人员</a:t>
              </a:r>
            </a:p>
            <a:p>
              <a:pPr indent="0"/>
              <a:r>
                <a:rPr kumimoji="0" lang="zh-CN" altLang="zh-CN" sz="1600" dirty="0">
                  <a:latin typeface="Times New Roman" panose="02020603050405020304" pitchFamily="18" charset="0"/>
                  <a:cs typeface="Times New Roman" panose="02020603050405020304" pitchFamily="18" charset="0"/>
                </a:rPr>
                <a:t>关注点：特性</a:t>
              </a:r>
            </a:p>
          </p:txBody>
        </p:sp>
        <p:sp>
          <p:nvSpPr>
            <p:cNvPr id="13" name="Rectangle 6"/>
            <p:cNvSpPr>
              <a:spLocks noChangeArrowheads="1"/>
            </p:cNvSpPr>
            <p:nvPr/>
          </p:nvSpPr>
          <p:spPr bwMode="auto">
            <a:xfrm>
              <a:off x="2325" y="9528"/>
              <a:ext cx="1809" cy="966"/>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anose="02020603050405020304" pitchFamily="18" charset="0"/>
                  <a:cs typeface="Times New Roman" panose="02020603050405020304" pitchFamily="18" charset="0"/>
                </a:rPr>
                <a:t>系统集成人员</a:t>
              </a:r>
            </a:p>
            <a:p>
              <a:pPr indent="0"/>
              <a:r>
                <a:rPr kumimoji="0" lang="zh-CN" altLang="zh-CN" sz="1600" dirty="0">
                  <a:latin typeface="Times New Roman" panose="02020603050405020304" pitchFamily="18" charset="0"/>
                  <a:cs typeface="Times New Roman" panose="02020603050405020304" pitchFamily="18" charset="0"/>
                </a:rPr>
                <a:t>关注点：性能、</a:t>
              </a:r>
            </a:p>
            <a:p>
              <a:pPr indent="0"/>
              <a:r>
                <a:rPr kumimoji="0" lang="zh-CN" altLang="zh-CN" sz="1600" dirty="0">
                  <a:latin typeface="Times New Roman" panose="02020603050405020304" pitchFamily="18" charset="0"/>
                  <a:cs typeface="Times New Roman" panose="02020603050405020304" pitchFamily="18" charset="0"/>
                </a:rPr>
                <a:t>伸缩性、吞吐量</a:t>
              </a:r>
            </a:p>
          </p:txBody>
        </p:sp>
        <p:sp>
          <p:nvSpPr>
            <p:cNvPr id="14" name="Oval 5"/>
            <p:cNvSpPr>
              <a:spLocks noChangeArrowheads="1"/>
            </p:cNvSpPr>
            <p:nvPr/>
          </p:nvSpPr>
          <p:spPr bwMode="auto">
            <a:xfrm>
              <a:off x="4938" y="8401"/>
              <a:ext cx="2211" cy="1127"/>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endParaRPr kumimoji="0" lang="en-US" altLang="zh-CN" sz="1600" b="1" dirty="0" smtClean="0">
                <a:cs typeface="Times New Roman" panose="02020603050405020304" pitchFamily="18" charset="0"/>
              </a:endParaRPr>
            </a:p>
            <a:p>
              <a:pPr marL="0" marR="0" lvl="0" algn="ctr" defTabSz="914400" eaLnBrk="0" latinLnBrk="0" hangingPunct="0">
                <a:lnSpc>
                  <a:spcPct val="100000"/>
                </a:lnSpc>
                <a:buClrTx/>
                <a:buSzTx/>
                <a:buFontTx/>
                <a:buNone/>
                <a:tabLst/>
              </a:pPr>
              <a:r>
                <a:rPr kumimoji="0" lang="zh-CN" altLang="zh-CN" sz="1600" b="1" dirty="0" smtClean="0">
                  <a:cs typeface="Times New Roman" panose="02020603050405020304" pitchFamily="18" charset="0"/>
                </a:rPr>
                <a:t>用例</a:t>
              </a:r>
              <a:r>
                <a:rPr kumimoji="0" lang="zh-CN" altLang="zh-CN" sz="1600" b="1" dirty="0">
                  <a:cs typeface="Times New Roman" panose="02020603050405020304" pitchFamily="18" charset="0"/>
                </a:rPr>
                <a:t>视图</a:t>
              </a:r>
            </a:p>
          </p:txBody>
        </p:sp>
        <p:sp>
          <p:nvSpPr>
            <p:cNvPr id="15" name="Rectangle 4"/>
            <p:cNvSpPr>
              <a:spLocks noChangeArrowheads="1"/>
            </p:cNvSpPr>
            <p:nvPr/>
          </p:nvSpPr>
          <p:spPr bwMode="auto">
            <a:xfrm>
              <a:off x="7752" y="7918"/>
              <a:ext cx="1684" cy="805"/>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latinLnBrk="0">
                <a:lnSpc>
                  <a:spcPct val="100000"/>
                </a:lnSpc>
                <a:buClrTx/>
                <a:buSzTx/>
                <a:buFontTx/>
                <a:buNone/>
                <a:tabLst/>
              </a:pPr>
              <a:r>
                <a:rPr kumimoji="0" lang="zh-CN" altLang="zh-CN" sz="1600" b="1" dirty="0">
                  <a:latin typeface="Times New Roman" panose="02020603050405020304" pitchFamily="18" charset="0"/>
                  <a:cs typeface="Times New Roman" panose="02020603050405020304" pitchFamily="18" charset="0"/>
                </a:rPr>
                <a:t>程序员们</a:t>
              </a:r>
            </a:p>
            <a:p>
              <a:pPr indent="0"/>
              <a:r>
                <a:rPr kumimoji="0" lang="zh-CN" altLang="zh-CN" sz="1600" dirty="0">
                  <a:latin typeface="Times New Roman" panose="02020603050405020304" pitchFamily="18" charset="0"/>
                  <a:cs typeface="Times New Roman" panose="02020603050405020304" pitchFamily="18" charset="0"/>
                </a:rPr>
                <a:t>关注点：</a:t>
              </a:r>
              <a:r>
                <a:rPr kumimoji="0" lang="zh-CN" altLang="zh-CN" sz="1600" dirty="0" smtClean="0">
                  <a:latin typeface="Times New Roman" panose="02020603050405020304" pitchFamily="18" charset="0"/>
                  <a:cs typeface="Times New Roman" panose="02020603050405020304" pitchFamily="18" charset="0"/>
                </a:rPr>
                <a:t>软件</a:t>
              </a:r>
              <a:r>
                <a:rPr kumimoji="0" lang="zh-CN" altLang="en-US" sz="1600" dirty="0" smtClean="0">
                  <a:latin typeface="Times New Roman" panose="02020603050405020304" pitchFamily="18" charset="0"/>
                  <a:cs typeface="Times New Roman" panose="02020603050405020304" pitchFamily="18" charset="0"/>
                </a:rPr>
                <a:t>项目组织与</a:t>
              </a:r>
              <a:r>
                <a:rPr kumimoji="0" lang="zh-CN" altLang="zh-CN" sz="1600" dirty="0" smtClean="0">
                  <a:latin typeface="Times New Roman" panose="02020603050405020304" pitchFamily="18" charset="0"/>
                  <a:cs typeface="Times New Roman" panose="02020603050405020304" pitchFamily="18" charset="0"/>
                </a:rPr>
                <a:t>管理</a:t>
              </a:r>
              <a:endParaRPr kumimoji="0" lang="zh-CN" altLang="zh-CN" sz="1600" dirty="0">
                <a:latin typeface="Times New Roman" panose="02020603050405020304" pitchFamily="18" charset="0"/>
                <a:cs typeface="Times New Roman" panose="02020603050405020304" pitchFamily="18" charset="0"/>
              </a:endParaRPr>
            </a:p>
          </p:txBody>
        </p:sp>
        <p:sp>
          <p:nvSpPr>
            <p:cNvPr id="16" name="Rectangle 3"/>
            <p:cNvSpPr>
              <a:spLocks noChangeArrowheads="1"/>
            </p:cNvSpPr>
            <p:nvPr/>
          </p:nvSpPr>
          <p:spPr bwMode="auto">
            <a:xfrm>
              <a:off x="7752" y="9528"/>
              <a:ext cx="2010" cy="966"/>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latinLnBrk="0">
                <a:lnSpc>
                  <a:spcPct val="100000"/>
                </a:lnSpc>
                <a:buClrTx/>
                <a:buSzTx/>
                <a:buFontTx/>
                <a:buNone/>
                <a:tabLst/>
              </a:pPr>
              <a:r>
                <a:rPr kumimoji="0" lang="zh-CN" altLang="zh-CN" sz="1600" b="1" dirty="0" smtClean="0">
                  <a:latin typeface="Times New Roman" panose="02020603050405020304" pitchFamily="18" charset="0"/>
                  <a:cs typeface="Times New Roman" panose="02020603050405020304" pitchFamily="18" charset="0"/>
                </a:rPr>
                <a:t>系统</a:t>
              </a:r>
              <a:r>
                <a:rPr kumimoji="0" lang="en-US" altLang="zh-CN" sz="1600" b="1" dirty="0" smtClean="0">
                  <a:latin typeface="Times New Roman" panose="02020603050405020304" pitchFamily="18" charset="0"/>
                  <a:cs typeface="Times New Roman" panose="02020603050405020304" pitchFamily="18" charset="0"/>
                </a:rPr>
                <a:t>(</a:t>
              </a:r>
              <a:r>
                <a:rPr kumimoji="0" lang="zh-CN" altLang="en-US" sz="1600" b="1" dirty="0" smtClean="0">
                  <a:latin typeface="Times New Roman" panose="02020603050405020304" pitchFamily="18" charset="0"/>
                  <a:cs typeface="Times New Roman" panose="02020603050405020304" pitchFamily="18" charset="0"/>
                </a:rPr>
                <a:t>运维</a:t>
              </a:r>
              <a:r>
                <a:rPr kumimoji="0" lang="en-US" altLang="zh-CN" sz="1600" b="1" dirty="0" smtClean="0">
                  <a:latin typeface="Times New Roman" panose="02020603050405020304" pitchFamily="18" charset="0"/>
                  <a:cs typeface="Times New Roman" panose="02020603050405020304" pitchFamily="18" charset="0"/>
                </a:rPr>
                <a:t>)</a:t>
              </a:r>
              <a:r>
                <a:rPr kumimoji="0" lang="zh-CN" altLang="zh-CN" sz="1600" b="1" dirty="0" smtClean="0">
                  <a:latin typeface="Times New Roman" panose="02020603050405020304" pitchFamily="18" charset="0"/>
                  <a:cs typeface="Times New Roman" panose="02020603050405020304" pitchFamily="18" charset="0"/>
                </a:rPr>
                <a:t>工程师</a:t>
              </a:r>
              <a:endParaRPr kumimoji="0" lang="zh-CN" altLang="zh-CN" sz="1600" b="1" dirty="0">
                <a:latin typeface="Times New Roman" panose="02020603050405020304" pitchFamily="18" charset="0"/>
                <a:cs typeface="Times New Roman" panose="02020603050405020304" pitchFamily="18" charset="0"/>
              </a:endParaRPr>
            </a:p>
            <a:p>
              <a:pPr indent="0"/>
              <a:r>
                <a:rPr kumimoji="0" lang="zh-CN" altLang="zh-CN" sz="1600" dirty="0">
                  <a:latin typeface="Times New Roman" panose="02020603050405020304" pitchFamily="18" charset="0"/>
                  <a:cs typeface="Times New Roman" panose="02020603050405020304" pitchFamily="18" charset="0"/>
                </a:rPr>
                <a:t>关注点：系统拓扑</a:t>
              </a:r>
            </a:p>
            <a:p>
              <a:pPr indent="0"/>
              <a:r>
                <a:rPr kumimoji="0" lang="zh-CN" altLang="zh-CN" sz="1600" dirty="0">
                  <a:latin typeface="Times New Roman" panose="02020603050405020304" pitchFamily="18" charset="0"/>
                  <a:cs typeface="Times New Roman" panose="02020603050405020304" pitchFamily="18" charset="0"/>
                </a:rPr>
                <a:t>交付、安装、交流</a:t>
              </a:r>
            </a:p>
          </p:txBody>
        </p:sp>
        <p:sp>
          <p:nvSpPr>
            <p:cNvPr id="17" name="Line 2"/>
            <p:cNvSpPr>
              <a:spLocks noChangeShapeType="1"/>
            </p:cNvSpPr>
            <p:nvPr/>
          </p:nvSpPr>
          <p:spPr bwMode="auto">
            <a:xfrm>
              <a:off x="3933" y="9045"/>
              <a:ext cx="100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49086" y="1266371"/>
            <a:ext cx="8280400" cy="4902200"/>
          </a:xfrm>
        </p:spPr>
        <p:txBody>
          <a:bodyPr/>
          <a:lstStyle/>
          <a:p>
            <a:r>
              <a:rPr lang="en-US" dirty="0" smtClean="0"/>
              <a:t>IBM Rational</a:t>
            </a:r>
            <a:r>
              <a:rPr lang="zh-CN" altLang="en-US" dirty="0" smtClean="0"/>
              <a:t>公司的咨询师建议要经常在大型工业项目中采用</a:t>
            </a:r>
            <a:r>
              <a:rPr lang="en-US" dirty="0" smtClean="0"/>
              <a:t>4+1</a:t>
            </a:r>
            <a:r>
              <a:rPr lang="zh-CN" altLang="en-US" dirty="0" smtClean="0"/>
              <a:t>视图，作为</a:t>
            </a:r>
            <a:r>
              <a:rPr lang="en-US" dirty="0" smtClean="0"/>
              <a:t>RUP</a:t>
            </a:r>
            <a:r>
              <a:rPr lang="zh-CN" altLang="en-US" dirty="0" smtClean="0"/>
              <a:t>方法</a:t>
            </a:r>
            <a:r>
              <a:rPr lang="en-US" dirty="0" smtClean="0"/>
              <a:t>(</a:t>
            </a:r>
            <a:r>
              <a:rPr lang="zh-CN" altLang="en-US" dirty="0" smtClean="0"/>
              <a:t>参见</a:t>
            </a:r>
            <a:r>
              <a:rPr lang="en-US" dirty="0" smtClean="0"/>
              <a:t>18.4</a:t>
            </a:r>
            <a:r>
              <a:rPr lang="zh-CN" altLang="en-US" dirty="0" smtClean="0"/>
              <a:t>节</a:t>
            </a:r>
            <a:r>
              <a:rPr lang="en-US" dirty="0" smtClean="0"/>
              <a:t>)</a:t>
            </a:r>
            <a:r>
              <a:rPr lang="zh-CN" altLang="en-US" dirty="0" smtClean="0"/>
              <a:t>的重要组成部分。</a:t>
            </a:r>
            <a:endParaRPr lang="en-US" altLang="zh-CN" dirty="0" smtClean="0"/>
          </a:p>
          <a:p>
            <a:r>
              <a:rPr lang="zh-CN" altLang="en-US" dirty="0" smtClean="0"/>
              <a:t>德国的</a:t>
            </a:r>
            <a:r>
              <a:rPr lang="en-US" dirty="0" err="1" smtClean="0"/>
              <a:t>Simens</a:t>
            </a:r>
            <a:r>
              <a:rPr lang="zh-CN" altLang="en-US" dirty="0" smtClean="0"/>
              <a:t>也开发了</a:t>
            </a:r>
            <a:r>
              <a:rPr lang="en-US" dirty="0" smtClean="0"/>
              <a:t>S4V(</a:t>
            </a:r>
            <a:r>
              <a:rPr lang="en-US" dirty="0" err="1" smtClean="0"/>
              <a:t>Simens</a:t>
            </a:r>
            <a:r>
              <a:rPr lang="en-US" dirty="0" smtClean="0"/>
              <a:t>-Views)</a:t>
            </a:r>
            <a:r>
              <a:rPr lang="zh-CN" altLang="en-US" dirty="0" smtClean="0"/>
              <a:t>方法。</a:t>
            </a:r>
            <a:r>
              <a:rPr lang="en-US" dirty="0" smtClean="0"/>
              <a:t>S4V</a:t>
            </a:r>
            <a:r>
              <a:rPr lang="zh-CN" altLang="en-US" dirty="0" smtClean="0"/>
              <a:t>方法的目的是简化软件设计时的复杂程度。</a:t>
            </a:r>
          </a:p>
          <a:p>
            <a:r>
              <a:rPr lang="en-US" dirty="0" smtClean="0"/>
              <a:t>SEI</a:t>
            </a:r>
            <a:r>
              <a:rPr lang="zh-CN" altLang="en-US" dirty="0" smtClean="0"/>
              <a:t>提出要依据视图和视图类型进行分类，并强调文档对设计判断的作用</a:t>
            </a:r>
            <a:endParaRPr lang="en-US" altLang="zh-CN" dirty="0" smtClean="0"/>
          </a:p>
          <a:p>
            <a:r>
              <a:rPr lang="en-US" dirty="0" smtClean="0"/>
              <a:t>Nick </a:t>
            </a:r>
            <a:r>
              <a:rPr lang="en-US" dirty="0" err="1" smtClean="0"/>
              <a:t>Rozanski</a:t>
            </a:r>
            <a:r>
              <a:rPr lang="zh-CN" altLang="en-US" dirty="0" smtClean="0"/>
              <a:t>和</a:t>
            </a:r>
            <a:r>
              <a:rPr lang="en-US" dirty="0" err="1" smtClean="0"/>
              <a:t>Eoin</a:t>
            </a:r>
            <a:r>
              <a:rPr lang="en-US" dirty="0" smtClean="0"/>
              <a:t> Woods</a:t>
            </a:r>
            <a:r>
              <a:rPr lang="zh-CN" altLang="en-US" dirty="0" smtClean="0"/>
              <a:t>定义了六个视图说明和区分体系结构的重要方面，以及信息系统中与各方利益相关的元素。</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看问题的视觉角度，决定结果</a:t>
            </a:r>
            <a:endParaRPr lang="zh-CN" altLang="en-US" dirty="0"/>
          </a:p>
        </p:txBody>
      </p:sp>
      <p:sp>
        <p:nvSpPr>
          <p:cNvPr id="3" name="内容占位符 2"/>
          <p:cNvSpPr>
            <a:spLocks noGrp="1"/>
          </p:cNvSpPr>
          <p:nvPr>
            <p:ph idx="1"/>
          </p:nvPr>
        </p:nvSpPr>
        <p:spPr>
          <a:xfrm>
            <a:off x="990600" y="1295400"/>
            <a:ext cx="8001000" cy="2550886"/>
          </a:xfrm>
        </p:spPr>
        <p:txBody>
          <a:bodyPr/>
          <a:lstStyle/>
          <a:p>
            <a:r>
              <a:rPr lang="zh-CN" altLang="en-US" dirty="0" smtClean="0"/>
              <a:t>不同的视角反应了相关利益方对软件体系结构的要求和期望。</a:t>
            </a:r>
            <a:endParaRPr lang="en-US" altLang="zh-CN" dirty="0" smtClean="0"/>
          </a:p>
          <a:p>
            <a:r>
              <a:rPr lang="zh-CN" altLang="en-US" dirty="0" smtClean="0"/>
              <a:t>其目的是期望从体系结构中尽早看到和评估出相关的功能和质量等要求，而不是系统构成后的质量测试。</a:t>
            </a:r>
            <a:endParaRPr lang="zh-CN" altLang="en-US" dirty="0"/>
          </a:p>
        </p:txBody>
      </p:sp>
      <p:sp>
        <p:nvSpPr>
          <p:cNvPr id="4" name="TextBox 3"/>
          <p:cNvSpPr txBox="1"/>
          <p:nvPr/>
        </p:nvSpPr>
        <p:spPr>
          <a:xfrm>
            <a:off x="1683656" y="4441371"/>
            <a:ext cx="4920343" cy="1323439"/>
          </a:xfrm>
          <a:prstGeom prst="rect">
            <a:avLst/>
          </a:prstGeom>
          <a:noFill/>
        </p:spPr>
        <p:txBody>
          <a:bodyPr wrap="square" rtlCol="0">
            <a:spAutoFit/>
          </a:bodyPr>
          <a:lstStyle/>
          <a:p>
            <a:r>
              <a:rPr lang="zh-CN" altLang="en-US" sz="2800" dirty="0" smtClean="0">
                <a:latin typeface="华文行楷" pitchFamily="2" charset="-122"/>
                <a:ea typeface="华文行楷" pitchFamily="2" charset="-122"/>
              </a:rPr>
              <a:t>屁股决定脑袋！</a:t>
            </a:r>
            <a:endParaRPr lang="en-US" altLang="zh-CN" sz="2800" dirty="0" smtClean="0">
              <a:latin typeface="华文行楷" pitchFamily="2" charset="-122"/>
              <a:ea typeface="华文行楷" pitchFamily="2" charset="-122"/>
            </a:endParaRPr>
          </a:p>
          <a:p>
            <a:pPr lvl="1"/>
            <a:r>
              <a:rPr lang="en-US" altLang="zh-CN" sz="2800" dirty="0" smtClean="0">
                <a:latin typeface="华文行楷" pitchFamily="2" charset="-122"/>
                <a:ea typeface="华文行楷" pitchFamily="2" charset="-122"/>
              </a:rPr>
              <a:t>          ------ </a:t>
            </a:r>
            <a:r>
              <a:rPr lang="zh-CN" altLang="en-US" sz="2800" dirty="0" smtClean="0">
                <a:latin typeface="华文行楷" pitchFamily="2" charset="-122"/>
                <a:ea typeface="华文行楷" pitchFamily="2" charset="-122"/>
              </a:rPr>
              <a:t>中国俗语</a:t>
            </a:r>
            <a:endParaRPr lang="en-US" altLang="zh-CN" sz="2800" dirty="0" smtClean="0">
              <a:latin typeface="华文行楷" pitchFamily="2" charset="-122"/>
              <a:ea typeface="华文行楷" pitchFamily="2" charset="-122"/>
            </a:endParaRP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10.3.2</a:t>
            </a:r>
            <a:r>
              <a:rPr lang="zh-CN" altLang="en-US" dirty="0" smtClean="0"/>
              <a:t>设计过程</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798286" y="1262743"/>
            <a:ext cx="8345713" cy="5080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10.4</a:t>
            </a:r>
            <a:r>
              <a:rPr lang="zh-CN" altLang="en-US" dirty="0" smtClean="0"/>
              <a:t>分析体系结构需求</a:t>
            </a:r>
            <a:endParaRPr lang="zh-CN" altLang="en-US" dirty="0"/>
          </a:p>
        </p:txBody>
      </p:sp>
      <p:sp>
        <p:nvSpPr>
          <p:cNvPr id="3" name="内容占位符 2"/>
          <p:cNvSpPr>
            <a:spLocks noGrp="1"/>
          </p:cNvSpPr>
          <p:nvPr>
            <p:ph idx="1"/>
          </p:nvPr>
        </p:nvSpPr>
        <p:spPr/>
        <p:txBody>
          <a:bodyPr/>
          <a:lstStyle/>
          <a:p>
            <a:r>
              <a:rPr lang="en-US" dirty="0" smtClean="0"/>
              <a:t>10.4.1 </a:t>
            </a:r>
            <a:r>
              <a:rPr lang="zh-CN" altLang="en-US" dirty="0" smtClean="0"/>
              <a:t>识别体系结构需求</a:t>
            </a:r>
          </a:p>
          <a:p>
            <a:r>
              <a:rPr lang="en-US" dirty="0" smtClean="0"/>
              <a:t>10.4.2 </a:t>
            </a:r>
            <a:r>
              <a:rPr lang="zh-CN" altLang="en-US" dirty="0" smtClean="0"/>
              <a:t>体系结构需求的例子</a:t>
            </a:r>
            <a:r>
              <a:rPr lang="en-US" dirty="0" smtClean="0"/>
              <a:t>	</a:t>
            </a:r>
            <a:endParaRPr lang="zh-CN" altLang="en-US" dirty="0" smtClean="0"/>
          </a:p>
          <a:p>
            <a:r>
              <a:rPr lang="en-US" dirty="0" smtClean="0"/>
              <a:t>10.4.3 </a:t>
            </a:r>
            <a:r>
              <a:rPr lang="zh-CN" altLang="en-US" dirty="0" smtClean="0"/>
              <a:t>体系结构需求的排序</a:t>
            </a:r>
            <a:r>
              <a:rPr lang="en-US" dirty="0" smtClean="0"/>
              <a:t>	</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10.4.1 </a:t>
            </a:r>
            <a:r>
              <a:rPr lang="zh-CN" altLang="en-US" dirty="0" smtClean="0"/>
              <a:t>识别体系结构需求</a:t>
            </a:r>
            <a:endParaRPr lang="zh-CN" altLang="en-US" dirty="0"/>
          </a:p>
        </p:txBody>
      </p:sp>
      <p:sp>
        <p:nvSpPr>
          <p:cNvPr id="3" name="内容占位符 2"/>
          <p:cNvSpPr>
            <a:spLocks noGrp="1"/>
          </p:cNvSpPr>
          <p:nvPr>
            <p:ph idx="1"/>
          </p:nvPr>
        </p:nvSpPr>
        <p:spPr>
          <a:xfrm>
            <a:off x="1016000" y="1063171"/>
            <a:ext cx="8128000" cy="5366657"/>
          </a:xfrm>
        </p:spPr>
        <p:txBody>
          <a:bodyPr/>
          <a:lstStyle/>
          <a:p>
            <a:r>
              <a:rPr lang="zh-CN" altLang="en-US" sz="2400" b="1" dirty="0" smtClean="0"/>
              <a:t>结构决定质量：</a:t>
            </a:r>
            <a:endParaRPr lang="en-US" altLang="zh-CN" sz="2400" b="1" dirty="0" smtClean="0"/>
          </a:p>
          <a:p>
            <a:pPr lvl="1"/>
            <a:r>
              <a:rPr lang="zh-CN" altLang="en-US" sz="2000" b="1" dirty="0" smtClean="0"/>
              <a:t>楼房的质量是由楼房的</a:t>
            </a:r>
            <a:r>
              <a:rPr lang="zh-CN" altLang="en-US" sz="2000" b="1" dirty="0"/>
              <a:t>结构所</a:t>
            </a:r>
            <a:r>
              <a:rPr lang="zh-CN" altLang="en-US" sz="2000" b="1" dirty="0" smtClean="0"/>
              <a:t>决定；</a:t>
            </a:r>
            <a:endParaRPr lang="en-US" altLang="zh-CN" sz="2000" b="1" dirty="0" smtClean="0"/>
          </a:p>
          <a:p>
            <a:pPr lvl="1"/>
            <a:r>
              <a:rPr lang="zh-CN" altLang="en-US" sz="2000" b="1" dirty="0" smtClean="0"/>
              <a:t>一个软件系统的质量是由软件结构的质量所决定的。</a:t>
            </a:r>
            <a:endParaRPr lang="en-US" altLang="zh-CN" sz="2000" b="1" dirty="0" smtClean="0"/>
          </a:p>
          <a:p>
            <a:r>
              <a:rPr lang="zh-CN" altLang="en-US" sz="2400" dirty="0" smtClean="0"/>
              <a:t>材料决定质量：</a:t>
            </a:r>
            <a:endParaRPr lang="en-US" altLang="zh-CN" sz="2400" dirty="0" smtClean="0"/>
          </a:p>
          <a:p>
            <a:pPr lvl="1"/>
            <a:r>
              <a:rPr lang="zh-CN" altLang="en-US" sz="2000" dirty="0"/>
              <a:t>楼房的质量是由</a:t>
            </a:r>
            <a:r>
              <a:rPr lang="zh-CN" altLang="en-US" sz="2000" dirty="0" smtClean="0"/>
              <a:t>建筑材料</a:t>
            </a:r>
            <a:r>
              <a:rPr lang="en-US" altLang="zh-CN" sz="2000" dirty="0"/>
              <a:t>(</a:t>
            </a:r>
            <a:r>
              <a:rPr lang="zh-CN" altLang="en-US" sz="2000" dirty="0"/>
              <a:t>例如，砖、瓦、梁、椽等</a:t>
            </a:r>
            <a:r>
              <a:rPr lang="en-US" altLang="zh-CN" sz="2000" dirty="0"/>
              <a:t>)</a:t>
            </a:r>
            <a:r>
              <a:rPr lang="zh-CN" altLang="en-US" sz="2000" dirty="0"/>
              <a:t>所决定；</a:t>
            </a:r>
            <a:endParaRPr lang="en-US" altLang="zh-CN" sz="2000" dirty="0" smtClean="0"/>
          </a:p>
          <a:p>
            <a:pPr lvl="1"/>
            <a:r>
              <a:rPr lang="zh-CN" altLang="en-US" sz="2000" dirty="0"/>
              <a:t>一个软件系统的质量是由</a:t>
            </a:r>
            <a:r>
              <a:rPr lang="zh-CN" altLang="en-US" sz="2000" dirty="0" smtClean="0"/>
              <a:t>其</a:t>
            </a:r>
            <a:r>
              <a:rPr lang="zh-CN" altLang="en-US" sz="2000" dirty="0"/>
              <a:t>代码</a:t>
            </a:r>
            <a:r>
              <a:rPr lang="zh-CN" altLang="en-US" sz="2000" dirty="0" smtClean="0"/>
              <a:t>质量</a:t>
            </a:r>
            <a:r>
              <a:rPr lang="zh-CN" altLang="en-US" sz="2000" dirty="0"/>
              <a:t>所决定的</a:t>
            </a:r>
            <a:endParaRPr lang="zh-CN" altLang="en-US" sz="2000" dirty="0" smtClean="0"/>
          </a:p>
          <a:p>
            <a:r>
              <a:rPr lang="zh-CN" altLang="en-US" sz="2400" dirty="0" smtClean="0"/>
              <a:t>建筑设计师的办法将用户对楼房用途和质量要求分解到对楼房结构的要求，再分解到对建造材料的要求。</a:t>
            </a:r>
            <a:endParaRPr lang="en-US" altLang="zh-CN" sz="2400" dirty="0" smtClean="0"/>
          </a:p>
          <a:p>
            <a:r>
              <a:rPr lang="zh-CN" altLang="en-US" sz="2400" dirty="0" smtClean="0"/>
              <a:t>同样软件系统的建设者们也需要将用户对软件的质量要求转换为对软件系统的外部质量要求和内部质量求。</a:t>
            </a:r>
            <a:endParaRPr lang="en-US" altLang="zh-CN" sz="2400" dirty="0" smtClean="0"/>
          </a:p>
          <a:p>
            <a:r>
              <a:rPr lang="zh-CN" altLang="en-US" sz="2400" dirty="0" smtClean="0"/>
              <a:t>软件质量的要求和属性来源于：</a:t>
            </a:r>
            <a:endParaRPr lang="en-US" altLang="zh-CN" sz="2400" dirty="0" smtClean="0"/>
          </a:p>
          <a:p>
            <a:pPr lvl="1"/>
            <a:r>
              <a:rPr lang="zh-CN" altLang="en-US" sz="2000" dirty="0" smtClean="0"/>
              <a:t>（</a:t>
            </a:r>
            <a:r>
              <a:rPr lang="en-US" sz="2000" dirty="0" smtClean="0"/>
              <a:t>1</a:t>
            </a:r>
            <a:r>
              <a:rPr lang="zh-CN" altLang="en-US" sz="2000" dirty="0" smtClean="0"/>
              <a:t>）用户和相关利益方的要求，</a:t>
            </a:r>
            <a:endParaRPr lang="en-US" altLang="zh-CN" sz="2000" dirty="0" smtClean="0"/>
          </a:p>
          <a:p>
            <a:pPr lvl="1"/>
            <a:r>
              <a:rPr lang="zh-CN" altLang="en-US" sz="2000" dirty="0" smtClean="0"/>
              <a:t>（</a:t>
            </a:r>
            <a:r>
              <a:rPr lang="en-US" sz="2000" dirty="0" smtClean="0"/>
              <a:t>2</a:t>
            </a:r>
            <a:r>
              <a:rPr lang="zh-CN" altLang="en-US" sz="2000" dirty="0" smtClean="0"/>
              <a:t>）应用领域的要求。</a:t>
            </a:r>
            <a:endParaRPr lang="zh-CN"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10.1</a:t>
            </a:r>
            <a:r>
              <a:rPr lang="zh-CN" altLang="en-US" dirty="0" smtClean="0"/>
              <a:t>从系统分解到体系结构设计</a:t>
            </a:r>
            <a:r>
              <a:rPr lang="en-US" dirty="0" smtClean="0"/>
              <a:t>	</a:t>
            </a:r>
            <a:endParaRPr lang="zh-CN" altLang="en-US" dirty="0" smtClean="0"/>
          </a:p>
          <a:p>
            <a:r>
              <a:rPr lang="en-US" dirty="0" smtClean="0"/>
              <a:t>10.2</a:t>
            </a:r>
            <a:r>
              <a:rPr lang="zh-CN" altLang="en-US" dirty="0" smtClean="0"/>
              <a:t>体系结构的必要性和定义</a:t>
            </a:r>
          </a:p>
          <a:p>
            <a:r>
              <a:rPr lang="en-US" dirty="0" smtClean="0"/>
              <a:t>10.3</a:t>
            </a:r>
            <a:r>
              <a:rPr lang="zh-CN" altLang="en-US" dirty="0" smtClean="0"/>
              <a:t>体系结构设计过程</a:t>
            </a:r>
          </a:p>
          <a:p>
            <a:r>
              <a:rPr lang="en-US" dirty="0" smtClean="0"/>
              <a:t>10.4</a:t>
            </a:r>
            <a:r>
              <a:rPr lang="zh-CN" altLang="en-US" dirty="0" smtClean="0"/>
              <a:t>分析体系结构需求</a:t>
            </a:r>
          </a:p>
          <a:p>
            <a:r>
              <a:rPr lang="en-US" dirty="0" smtClean="0"/>
              <a:t>10.5 </a:t>
            </a:r>
            <a:r>
              <a:rPr lang="zh-CN" altLang="en-US" dirty="0" smtClean="0"/>
              <a:t>体系结构设计方法</a:t>
            </a:r>
          </a:p>
          <a:p>
            <a:r>
              <a:rPr lang="en-US" dirty="0" smtClean="0"/>
              <a:t>10.6 </a:t>
            </a:r>
            <a:r>
              <a:rPr lang="zh-CN" altLang="en-US" dirty="0" smtClean="0"/>
              <a:t>体系结构文档</a:t>
            </a:r>
          </a:p>
          <a:p>
            <a:r>
              <a:rPr lang="en-US" dirty="0" smtClean="0"/>
              <a:t>10.7 </a:t>
            </a:r>
            <a:r>
              <a:rPr lang="zh-CN" altLang="en-US" dirty="0" smtClean="0"/>
              <a:t>体系结构的评价</a:t>
            </a:r>
          </a:p>
          <a:p>
            <a:r>
              <a:rPr lang="en-US" dirty="0" smtClean="0"/>
              <a:t>10.8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需求与系统质量的管理关系</a:t>
            </a:r>
            <a:endParaRPr lang="zh-CN" altLang="en-US" dirty="0"/>
          </a:p>
        </p:txBody>
      </p:sp>
      <p:grpSp>
        <p:nvGrpSpPr>
          <p:cNvPr id="4" name="Group 1"/>
          <p:cNvGrpSpPr>
            <a:grpSpLocks noChangeAspect="1"/>
          </p:cNvGrpSpPr>
          <p:nvPr/>
        </p:nvGrpSpPr>
        <p:grpSpPr bwMode="auto">
          <a:xfrm>
            <a:off x="800309" y="1204947"/>
            <a:ext cx="7781171" cy="4760668"/>
            <a:chOff x="1822" y="6469"/>
            <a:chExt cx="7236" cy="4427"/>
          </a:xfrm>
        </p:grpSpPr>
        <p:sp>
          <p:nvSpPr>
            <p:cNvPr id="6" name="Rectangle 38"/>
            <p:cNvSpPr>
              <a:spLocks noChangeArrowheads="1"/>
            </p:cNvSpPr>
            <p:nvPr/>
          </p:nvSpPr>
          <p:spPr bwMode="auto">
            <a:xfrm>
              <a:off x="2928" y="6469"/>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软件需求</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7"/>
            <p:cNvSpPr>
              <a:spLocks noChangeArrowheads="1"/>
            </p:cNvSpPr>
            <p:nvPr/>
          </p:nvSpPr>
          <p:spPr bwMode="auto">
            <a:xfrm>
              <a:off x="1923" y="7391"/>
              <a:ext cx="1206" cy="38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功能要求</a:t>
              </a:r>
            </a:p>
          </p:txBody>
        </p:sp>
        <p:sp>
          <p:nvSpPr>
            <p:cNvPr id="8" name="Rectangle 36"/>
            <p:cNvSpPr>
              <a:spLocks noChangeArrowheads="1"/>
            </p:cNvSpPr>
            <p:nvPr/>
          </p:nvSpPr>
          <p:spPr bwMode="auto">
            <a:xfrm>
              <a:off x="3933" y="7274"/>
              <a:ext cx="1206" cy="644"/>
            </a:xfrm>
            <a:prstGeom prst="rect">
              <a:avLst/>
            </a:prstGeom>
            <a:gradFill rotWithShape="0">
              <a:gsLst>
                <a:gs pos="0">
                  <a:srgbClr val="FFFFFF">
                    <a:gamma/>
                    <a:shade val="46275"/>
                    <a:invGamma/>
                  </a:srgbClr>
                </a:gs>
                <a:gs pos="100000">
                  <a:srgbClr val="FFFFFF"/>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itchFamily="18" charset="0"/>
                  <a:cs typeface="Times New Roman" panose="02020603050405020304" pitchFamily="18" charset="0"/>
                </a:rPr>
                <a:t>非功能要求</a:t>
              </a:r>
            </a:p>
            <a:p>
              <a:pPr indent="0" algn="ctr"/>
              <a:r>
                <a:rPr kumimoji="0" lang="en-US" altLang="zh-CN" sz="1600" b="1" dirty="0">
                  <a:latin typeface="Times New Roman" pitchFamily="18" charset="0"/>
                  <a:cs typeface="Times New Roman" panose="02020603050405020304" pitchFamily="18" charset="0"/>
                </a:rPr>
                <a:t>(</a:t>
              </a:r>
              <a:r>
                <a:rPr kumimoji="0" lang="zh-CN" altLang="en-US" sz="1600" b="1" dirty="0">
                  <a:latin typeface="Times New Roman" pitchFamily="18" charset="0"/>
                  <a:cs typeface="Times New Roman" panose="02020603050405020304" pitchFamily="18" charset="0"/>
                </a:rPr>
                <a:t>质量</a:t>
              </a:r>
              <a:r>
                <a:rPr kumimoji="0" lang="en-US" altLang="zh-CN" sz="1600" b="1" dirty="0">
                  <a:latin typeface="Times New Roman" pitchFamily="18" charset="0"/>
                  <a:cs typeface="Times New Roman" panose="02020603050405020304" pitchFamily="18" charset="0"/>
                </a:rPr>
                <a:t>)</a:t>
              </a:r>
            </a:p>
          </p:txBody>
        </p:sp>
        <p:sp>
          <p:nvSpPr>
            <p:cNvPr id="9" name="Rectangle 35"/>
            <p:cNvSpPr>
              <a:spLocks noChangeArrowheads="1"/>
            </p:cNvSpPr>
            <p:nvPr/>
          </p:nvSpPr>
          <p:spPr bwMode="auto">
            <a:xfrm>
              <a:off x="2325" y="8562"/>
              <a:ext cx="1206" cy="483"/>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侧面</a:t>
              </a:r>
            </a:p>
          </p:txBody>
        </p:sp>
        <p:sp>
          <p:nvSpPr>
            <p:cNvPr id="10" name="Rectangle 34"/>
            <p:cNvSpPr>
              <a:spLocks noChangeArrowheads="1"/>
            </p:cNvSpPr>
            <p:nvPr/>
          </p:nvSpPr>
          <p:spPr bwMode="auto">
            <a:xfrm>
              <a:off x="2325" y="10333"/>
              <a:ext cx="1206" cy="48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体系结构</a:t>
              </a:r>
            </a:p>
          </p:txBody>
        </p:sp>
        <p:sp>
          <p:nvSpPr>
            <p:cNvPr id="11" name="Rectangle 33"/>
            <p:cNvSpPr>
              <a:spLocks noChangeArrowheads="1"/>
            </p:cNvSpPr>
            <p:nvPr/>
          </p:nvSpPr>
          <p:spPr bwMode="auto">
            <a:xfrm>
              <a:off x="4335" y="8562"/>
              <a:ext cx="1206" cy="483"/>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质量特征</a:t>
              </a:r>
            </a:p>
          </p:txBody>
        </p:sp>
        <p:sp>
          <p:nvSpPr>
            <p:cNvPr id="12" name="Rectangle 32"/>
            <p:cNvSpPr>
              <a:spLocks noChangeArrowheads="1"/>
            </p:cNvSpPr>
            <p:nvPr/>
          </p:nvSpPr>
          <p:spPr bwMode="auto">
            <a:xfrm>
              <a:off x="4134" y="9689"/>
              <a:ext cx="1206" cy="483"/>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质量属性</a:t>
              </a:r>
            </a:p>
          </p:txBody>
        </p:sp>
        <p:sp>
          <p:nvSpPr>
            <p:cNvPr id="13" name="Rectangle 31"/>
            <p:cNvSpPr>
              <a:spLocks noChangeArrowheads="1"/>
            </p:cNvSpPr>
            <p:nvPr/>
          </p:nvSpPr>
          <p:spPr bwMode="auto">
            <a:xfrm>
              <a:off x="6546" y="10333"/>
              <a:ext cx="1206" cy="483"/>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质量需求</a:t>
              </a:r>
            </a:p>
          </p:txBody>
        </p:sp>
        <p:sp>
          <p:nvSpPr>
            <p:cNvPr id="14" name="Rectangle 30"/>
            <p:cNvSpPr>
              <a:spLocks noChangeArrowheads="1"/>
            </p:cNvSpPr>
            <p:nvPr/>
          </p:nvSpPr>
          <p:spPr bwMode="auto">
            <a:xfrm>
              <a:off x="5340" y="7113"/>
              <a:ext cx="1206" cy="483"/>
            </a:xfrm>
            <a:prstGeom prst="rect">
              <a:avLst/>
            </a:prstGeom>
            <a:gradFill rotWithShape="0">
              <a:gsLst>
                <a:gs pos="0">
                  <a:srgbClr val="FFFFFF">
                    <a:gamma/>
                    <a:shade val="46275"/>
                    <a:invGamma/>
                  </a:srgbClr>
                </a:gs>
                <a:gs pos="100000">
                  <a:srgbClr val="FFFFFF"/>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用户相关方</a:t>
              </a:r>
            </a:p>
          </p:txBody>
        </p:sp>
        <p:sp>
          <p:nvSpPr>
            <p:cNvPr id="15" name="Rectangle 29"/>
            <p:cNvSpPr>
              <a:spLocks noChangeArrowheads="1"/>
            </p:cNvSpPr>
            <p:nvPr/>
          </p:nvSpPr>
          <p:spPr bwMode="auto">
            <a:xfrm>
              <a:off x="6747" y="7113"/>
              <a:ext cx="1206" cy="483"/>
            </a:xfrm>
            <a:prstGeom prst="rect">
              <a:avLst/>
            </a:prstGeom>
            <a:gradFill rotWithShape="0">
              <a:gsLst>
                <a:gs pos="0">
                  <a:srgbClr val="FFFFFF">
                    <a:gamma/>
                    <a:shade val="46275"/>
                    <a:invGamma/>
                  </a:srgbClr>
                </a:gs>
                <a:gs pos="100000">
                  <a:srgbClr val="FFFFFF"/>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应用领域</a:t>
              </a:r>
            </a:p>
          </p:txBody>
        </p:sp>
        <p:sp>
          <p:nvSpPr>
            <p:cNvPr id="16" name="Line 28"/>
            <p:cNvSpPr>
              <a:spLocks noChangeShapeType="1"/>
            </p:cNvSpPr>
            <p:nvPr/>
          </p:nvSpPr>
          <p:spPr bwMode="auto">
            <a:xfrm flipH="1">
              <a:off x="2668" y="6952"/>
              <a:ext cx="461" cy="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27"/>
            <p:cNvSpPr>
              <a:spLocks noChangeShapeType="1"/>
            </p:cNvSpPr>
            <p:nvPr/>
          </p:nvSpPr>
          <p:spPr bwMode="auto">
            <a:xfrm>
              <a:off x="3732" y="6952"/>
              <a:ext cx="402"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Rectangle 26"/>
            <p:cNvSpPr>
              <a:spLocks noChangeArrowheads="1"/>
            </p:cNvSpPr>
            <p:nvPr/>
          </p:nvSpPr>
          <p:spPr bwMode="auto">
            <a:xfrm>
              <a:off x="2124" y="6952"/>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ea typeface="楷体_GB2312" charset="-122"/>
                  <a:cs typeface="Times New Roman" panose="02020603050405020304" pitchFamily="18" charset="0"/>
                </a:rPr>
                <a:t>具有…</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25"/>
            <p:cNvSpPr>
              <a:spLocks noChangeArrowheads="1"/>
            </p:cNvSpPr>
            <p:nvPr/>
          </p:nvSpPr>
          <p:spPr bwMode="auto">
            <a:xfrm>
              <a:off x="3933" y="6952"/>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具有…</a:t>
              </a:r>
            </a:p>
          </p:txBody>
        </p:sp>
        <p:sp>
          <p:nvSpPr>
            <p:cNvPr id="20" name="Line 24"/>
            <p:cNvSpPr>
              <a:spLocks noChangeShapeType="1"/>
            </p:cNvSpPr>
            <p:nvPr/>
          </p:nvSpPr>
          <p:spPr bwMode="auto">
            <a:xfrm flipH="1">
              <a:off x="2928" y="7918"/>
              <a:ext cx="1206"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23"/>
            <p:cNvSpPr>
              <a:spLocks noChangeShapeType="1"/>
            </p:cNvSpPr>
            <p:nvPr/>
          </p:nvSpPr>
          <p:spPr bwMode="auto">
            <a:xfrm>
              <a:off x="4536" y="7918"/>
              <a:ext cx="402"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Rectangle 22"/>
            <p:cNvSpPr>
              <a:spLocks noChangeArrowheads="1"/>
            </p:cNvSpPr>
            <p:nvPr/>
          </p:nvSpPr>
          <p:spPr bwMode="auto">
            <a:xfrm>
              <a:off x="2727" y="7918"/>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具有…</a:t>
              </a:r>
            </a:p>
          </p:txBody>
        </p:sp>
        <p:sp>
          <p:nvSpPr>
            <p:cNvPr id="23" name="Rectangle 21"/>
            <p:cNvSpPr>
              <a:spLocks noChangeArrowheads="1"/>
            </p:cNvSpPr>
            <p:nvPr/>
          </p:nvSpPr>
          <p:spPr bwMode="auto">
            <a:xfrm>
              <a:off x="3732" y="7918"/>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具有…</a:t>
              </a:r>
            </a:p>
          </p:txBody>
        </p:sp>
        <p:sp>
          <p:nvSpPr>
            <p:cNvPr id="24" name="Line 20"/>
            <p:cNvSpPr>
              <a:spLocks noChangeShapeType="1"/>
            </p:cNvSpPr>
            <p:nvPr/>
          </p:nvSpPr>
          <p:spPr bwMode="auto">
            <a:xfrm flipH="1">
              <a:off x="5139" y="7596"/>
              <a:ext cx="603" cy="96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 name="Rectangle 19"/>
            <p:cNvSpPr>
              <a:spLocks noChangeArrowheads="1"/>
            </p:cNvSpPr>
            <p:nvPr/>
          </p:nvSpPr>
          <p:spPr bwMode="auto">
            <a:xfrm>
              <a:off x="5139" y="7757"/>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提出多个</a:t>
              </a:r>
            </a:p>
          </p:txBody>
        </p:sp>
        <p:sp>
          <p:nvSpPr>
            <p:cNvPr id="26" name="Line 18"/>
            <p:cNvSpPr>
              <a:spLocks noChangeShapeType="1"/>
            </p:cNvSpPr>
            <p:nvPr/>
          </p:nvSpPr>
          <p:spPr bwMode="auto">
            <a:xfrm flipH="1">
              <a:off x="5541" y="7596"/>
              <a:ext cx="2010" cy="9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Rectangle 17"/>
            <p:cNvSpPr>
              <a:spLocks noChangeArrowheads="1"/>
            </p:cNvSpPr>
            <p:nvPr/>
          </p:nvSpPr>
          <p:spPr bwMode="auto">
            <a:xfrm>
              <a:off x="6144" y="7757"/>
              <a:ext cx="1407"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典型地具有…</a:t>
              </a:r>
            </a:p>
          </p:txBody>
        </p:sp>
        <p:sp>
          <p:nvSpPr>
            <p:cNvPr id="28" name="Line 16"/>
            <p:cNvSpPr>
              <a:spLocks noChangeShapeType="1"/>
            </p:cNvSpPr>
            <p:nvPr/>
          </p:nvSpPr>
          <p:spPr bwMode="auto">
            <a:xfrm>
              <a:off x="2928" y="9045"/>
              <a:ext cx="1" cy="1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Rectangle 15"/>
            <p:cNvSpPr>
              <a:spLocks noChangeArrowheads="1"/>
            </p:cNvSpPr>
            <p:nvPr/>
          </p:nvSpPr>
          <p:spPr bwMode="auto">
            <a:xfrm>
              <a:off x="1923" y="9206"/>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体现到</a:t>
              </a:r>
            </a:p>
          </p:txBody>
        </p:sp>
        <p:sp>
          <p:nvSpPr>
            <p:cNvPr id="30" name="Line 14"/>
            <p:cNvSpPr>
              <a:spLocks noChangeShapeType="1"/>
            </p:cNvSpPr>
            <p:nvPr/>
          </p:nvSpPr>
          <p:spPr bwMode="auto">
            <a:xfrm flipH="1">
              <a:off x="4536" y="9045"/>
              <a:ext cx="402"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Rectangle 13"/>
            <p:cNvSpPr>
              <a:spLocks noChangeArrowheads="1"/>
            </p:cNvSpPr>
            <p:nvPr/>
          </p:nvSpPr>
          <p:spPr bwMode="auto">
            <a:xfrm>
              <a:off x="4335" y="9166"/>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由…组成</a:t>
              </a:r>
            </a:p>
          </p:txBody>
        </p:sp>
        <p:sp>
          <p:nvSpPr>
            <p:cNvPr id="32" name="Line 12"/>
            <p:cNvSpPr>
              <a:spLocks noChangeShapeType="1"/>
            </p:cNvSpPr>
            <p:nvPr/>
          </p:nvSpPr>
          <p:spPr bwMode="auto">
            <a:xfrm>
              <a:off x="5340" y="9045"/>
              <a:ext cx="1608" cy="1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Line 11"/>
            <p:cNvSpPr>
              <a:spLocks noChangeShapeType="1"/>
            </p:cNvSpPr>
            <p:nvPr/>
          </p:nvSpPr>
          <p:spPr bwMode="auto">
            <a:xfrm>
              <a:off x="5340" y="10011"/>
              <a:ext cx="1206"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Rectangle 10"/>
            <p:cNvSpPr>
              <a:spLocks noChangeArrowheads="1"/>
            </p:cNvSpPr>
            <p:nvPr/>
          </p:nvSpPr>
          <p:spPr bwMode="auto">
            <a:xfrm>
              <a:off x="5340" y="9850"/>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按…分类</a:t>
              </a:r>
            </a:p>
          </p:txBody>
        </p:sp>
        <p:sp>
          <p:nvSpPr>
            <p:cNvPr id="35" name="Rectangle 9"/>
            <p:cNvSpPr>
              <a:spLocks noChangeArrowheads="1"/>
            </p:cNvSpPr>
            <p:nvPr/>
          </p:nvSpPr>
          <p:spPr bwMode="auto">
            <a:xfrm>
              <a:off x="5641" y="9327"/>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由…组成</a:t>
              </a:r>
            </a:p>
          </p:txBody>
        </p:sp>
        <p:sp>
          <p:nvSpPr>
            <p:cNvPr id="36" name="Line 8"/>
            <p:cNvSpPr>
              <a:spLocks noChangeShapeType="1"/>
            </p:cNvSpPr>
            <p:nvPr/>
          </p:nvSpPr>
          <p:spPr bwMode="auto">
            <a:xfrm flipH="1">
              <a:off x="3129" y="9850"/>
              <a:ext cx="1005"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Rectangle 7"/>
            <p:cNvSpPr>
              <a:spLocks noChangeArrowheads="1"/>
            </p:cNvSpPr>
            <p:nvPr/>
          </p:nvSpPr>
          <p:spPr bwMode="auto">
            <a:xfrm>
              <a:off x="2928" y="9688"/>
              <a:ext cx="1206" cy="40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与…关联</a:t>
              </a:r>
            </a:p>
          </p:txBody>
        </p:sp>
        <p:sp>
          <p:nvSpPr>
            <p:cNvPr id="38" name="Rectangle 6"/>
            <p:cNvSpPr>
              <a:spLocks noChangeArrowheads="1"/>
            </p:cNvSpPr>
            <p:nvPr/>
          </p:nvSpPr>
          <p:spPr bwMode="auto">
            <a:xfrm>
              <a:off x="4151" y="10413"/>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ea typeface="楷体_GB2312" charset="-122"/>
                  <a:cs typeface="Times New Roman" panose="02020603050405020304" pitchFamily="18" charset="0"/>
                </a:rPr>
                <a:t>与…关联</a:t>
              </a:r>
            </a:p>
          </p:txBody>
        </p:sp>
        <p:sp>
          <p:nvSpPr>
            <p:cNvPr id="39" name="Line 5"/>
            <p:cNvSpPr>
              <a:spLocks noChangeShapeType="1"/>
            </p:cNvSpPr>
            <p:nvPr/>
          </p:nvSpPr>
          <p:spPr bwMode="auto">
            <a:xfrm>
              <a:off x="3531" y="10654"/>
              <a:ext cx="301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Line 4"/>
            <p:cNvSpPr>
              <a:spLocks noChangeShapeType="1"/>
            </p:cNvSpPr>
            <p:nvPr/>
          </p:nvSpPr>
          <p:spPr bwMode="auto">
            <a:xfrm>
              <a:off x="1822" y="9144"/>
              <a:ext cx="7236"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Text Box 3"/>
            <p:cNvSpPr txBox="1">
              <a:spLocks noChangeArrowheads="1"/>
            </p:cNvSpPr>
            <p:nvPr/>
          </p:nvSpPr>
          <p:spPr bwMode="auto">
            <a:xfrm>
              <a:off x="8154" y="7596"/>
              <a:ext cx="603" cy="144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需求工程阶段</a:t>
              </a:r>
            </a:p>
          </p:txBody>
        </p:sp>
        <p:sp>
          <p:nvSpPr>
            <p:cNvPr id="42" name="Text Box 2"/>
            <p:cNvSpPr txBox="1">
              <a:spLocks noChangeArrowheads="1"/>
            </p:cNvSpPr>
            <p:nvPr/>
          </p:nvSpPr>
          <p:spPr bwMode="auto">
            <a:xfrm>
              <a:off x="8154" y="9367"/>
              <a:ext cx="603" cy="144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设计工程阶段</a:t>
              </a:r>
            </a:p>
          </p:txBody>
        </p:sp>
      </p:grpSp>
      <p:sp>
        <p:nvSpPr>
          <p:cNvPr id="43" name="文本框 42"/>
          <p:cNvSpPr txBox="1"/>
          <p:nvPr/>
        </p:nvSpPr>
        <p:spPr>
          <a:xfrm>
            <a:off x="3953210" y="690967"/>
            <a:ext cx="5006499" cy="461665"/>
          </a:xfrm>
          <a:prstGeom prst="rect">
            <a:avLst/>
          </a:prstGeom>
          <a:noFill/>
        </p:spPr>
        <p:txBody>
          <a:bodyPr wrap="none" rtlCol="0">
            <a:spAutoFit/>
          </a:bodyPr>
          <a:lstStyle/>
          <a:p>
            <a:r>
              <a:rPr lang="zh-CN" altLang="en-US" dirty="0" smtClean="0"/>
              <a:t>非功能</a:t>
            </a:r>
            <a:r>
              <a:rPr lang="en-US" altLang="zh-CN" dirty="0" smtClean="0"/>
              <a:t>(</a:t>
            </a:r>
            <a:r>
              <a:rPr lang="zh-CN" altLang="en-US" dirty="0" smtClean="0"/>
              <a:t>质量要求</a:t>
            </a:r>
            <a:r>
              <a:rPr lang="en-US" altLang="zh-CN" dirty="0" smtClean="0"/>
              <a:t>)</a:t>
            </a:r>
            <a:r>
              <a:rPr lang="zh-CN" altLang="en-US" dirty="0" smtClean="0"/>
              <a:t>影响着系统的结构</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10.4.2 </a:t>
            </a:r>
            <a:r>
              <a:rPr lang="zh-CN" altLang="en-US" dirty="0" smtClean="0"/>
              <a:t>体系结构需求的例子</a:t>
            </a:r>
            <a:endParaRPr lang="zh-CN" altLang="en-US" dirty="0"/>
          </a:p>
        </p:txBody>
      </p:sp>
      <p:sp>
        <p:nvSpPr>
          <p:cNvPr id="3" name="内容占位符 2"/>
          <p:cNvSpPr>
            <a:spLocks noGrp="1"/>
          </p:cNvSpPr>
          <p:nvPr>
            <p:ph idx="1"/>
          </p:nvPr>
        </p:nvSpPr>
        <p:spPr/>
        <p:txBody>
          <a:bodyPr/>
          <a:lstStyle/>
          <a:p>
            <a:r>
              <a:rPr lang="zh-CN" altLang="en-US" sz="2400" dirty="0" smtClean="0"/>
              <a:t>体系结构需求更多地源于各个方面对质量、可信赖性、以及其它非功能要求。</a:t>
            </a:r>
            <a:endParaRPr lang="en-US" altLang="zh-CN" sz="2400" dirty="0" smtClean="0"/>
          </a:p>
          <a:p>
            <a:pPr lvl="1"/>
            <a:r>
              <a:rPr lang="zh-CN" altLang="en-US" sz="2000" dirty="0" smtClean="0"/>
              <a:t>例如，一个典型的体系结构需求中可能会提出对通信可靠性的要求如下要求：</a:t>
            </a:r>
          </a:p>
          <a:p>
            <a:pPr lvl="2"/>
            <a:r>
              <a:rPr lang="en-US" i="1" dirty="0" smtClean="0"/>
              <a:t>1) </a:t>
            </a:r>
            <a:r>
              <a:rPr lang="zh-CN" altLang="en-US" i="1" dirty="0" smtClean="0"/>
              <a:t>两个部件之间的通信必须保证不能丢失消息。</a:t>
            </a:r>
            <a:endParaRPr lang="zh-CN" altLang="en-US" dirty="0" smtClean="0"/>
          </a:p>
          <a:p>
            <a:pPr lvl="2"/>
            <a:r>
              <a:rPr lang="en-US" i="1" dirty="0" smtClean="0"/>
              <a:t>2) </a:t>
            </a:r>
            <a:r>
              <a:rPr lang="zh-CN" altLang="en-US" i="1" dirty="0" smtClean="0"/>
              <a:t>系统必须使用已有的</a:t>
            </a:r>
            <a:r>
              <a:rPr lang="en-US" i="1" dirty="0" smtClean="0"/>
              <a:t>IIS  Web </a:t>
            </a:r>
            <a:r>
              <a:rPr lang="zh-CN" altLang="en-US" i="1" dirty="0" smtClean="0"/>
              <a:t>服务器，并使用 </a:t>
            </a:r>
            <a:r>
              <a:rPr lang="en-US" i="1" dirty="0" smtClean="0"/>
              <a:t>Active Server Page </a:t>
            </a:r>
            <a:r>
              <a:rPr lang="zh-CN" altLang="en-US" i="1" dirty="0" smtClean="0"/>
              <a:t>处理</a:t>
            </a:r>
            <a:r>
              <a:rPr lang="en-US" i="1" dirty="0" smtClean="0"/>
              <a:t>Web</a:t>
            </a:r>
            <a:r>
              <a:rPr lang="zh-CN" altLang="en-US" i="1" dirty="0" smtClean="0"/>
              <a:t>请求。</a:t>
            </a:r>
            <a:endParaRPr lang="zh-CN" altLang="en-US" dirty="0" smtClean="0"/>
          </a:p>
          <a:p>
            <a:endParaRPr lang="en-US" altLang="zh-CN" sz="2400" dirty="0" smtClean="0"/>
          </a:p>
          <a:p>
            <a:r>
              <a:rPr lang="zh-CN" altLang="en-US" sz="2400" dirty="0" smtClean="0"/>
              <a:t>客户给出的约束条件是强制给体系结构的，往往是不可谈判的。这些约束条件限制了设计人员对体系结构的选择。</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对体系结构的约束的示例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90474926"/>
              </p:ext>
            </p:extLst>
          </p:nvPr>
        </p:nvGraphicFramePr>
        <p:xfrm>
          <a:off x="1143000" y="1194036"/>
          <a:ext cx="7518399" cy="4861182"/>
        </p:xfrm>
        <a:graphic>
          <a:graphicData uri="http://schemas.openxmlformats.org/drawingml/2006/table">
            <a:tbl>
              <a:tblPr/>
              <a:tblGrid>
                <a:gridCol w="628813">
                  <a:extLst>
                    <a:ext uri="{9D8B030D-6E8A-4147-A177-3AD203B41FA5}">
                      <a16:colId xmlns:a16="http://schemas.microsoft.com/office/drawing/2014/main" val="20000"/>
                    </a:ext>
                  </a:extLst>
                </a:gridCol>
                <a:gridCol w="1626206">
                  <a:extLst>
                    <a:ext uri="{9D8B030D-6E8A-4147-A177-3AD203B41FA5}">
                      <a16:colId xmlns:a16="http://schemas.microsoft.com/office/drawing/2014/main" val="20001"/>
                    </a:ext>
                  </a:extLst>
                </a:gridCol>
                <a:gridCol w="5263380">
                  <a:extLst>
                    <a:ext uri="{9D8B030D-6E8A-4147-A177-3AD203B41FA5}">
                      <a16:colId xmlns:a16="http://schemas.microsoft.com/office/drawing/2014/main" val="20002"/>
                    </a:ext>
                  </a:extLst>
                </a:gridCol>
              </a:tblGrid>
              <a:tr h="600541">
                <a:tc>
                  <a:txBody>
                    <a:bodyPr/>
                    <a:lstStyle/>
                    <a:p>
                      <a:pPr indent="0" algn="just">
                        <a:lnSpc>
                          <a:spcPts val="1660"/>
                        </a:lnSpc>
                        <a:spcAft>
                          <a:spcPts val="0"/>
                        </a:spcAft>
                      </a:pP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b="1" kern="100" dirty="0" smtClean="0">
                        <a:latin typeface="Times New Roman"/>
                        <a:ea typeface="宋体"/>
                        <a:cs typeface="Times New Roman"/>
                      </a:endParaRPr>
                    </a:p>
                    <a:p>
                      <a:pPr indent="0" algn="just">
                        <a:lnSpc>
                          <a:spcPts val="1660"/>
                        </a:lnSpc>
                        <a:spcAft>
                          <a:spcPts val="0"/>
                        </a:spcAft>
                      </a:pPr>
                      <a:r>
                        <a:rPr lang="zh-CN" sz="1600" b="1" kern="100" dirty="0" smtClean="0">
                          <a:latin typeface="Times New Roman"/>
                          <a:ea typeface="宋体"/>
                          <a:cs typeface="Times New Roman"/>
                        </a:rPr>
                        <a:t>质量</a:t>
                      </a:r>
                      <a:r>
                        <a:rPr lang="zh-CN" sz="1600" b="1" kern="100" dirty="0">
                          <a:latin typeface="Times New Roman"/>
                          <a:ea typeface="宋体"/>
                          <a:cs typeface="Times New Roman"/>
                        </a:rPr>
                        <a:t>或可信赖性属性</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altLang="zh-CN" sz="1600" b="1" kern="100" dirty="0" smtClean="0">
                        <a:latin typeface="Times New Roman"/>
                        <a:ea typeface="宋体"/>
                        <a:cs typeface="Times New Roman"/>
                      </a:endParaRPr>
                    </a:p>
                    <a:p>
                      <a:pPr indent="269875" algn="ctr">
                        <a:lnSpc>
                          <a:spcPts val="1660"/>
                        </a:lnSpc>
                        <a:spcAft>
                          <a:spcPts val="0"/>
                        </a:spcAft>
                      </a:pPr>
                      <a:r>
                        <a:rPr lang="zh-CN" sz="1600" b="1" kern="100" dirty="0" smtClean="0">
                          <a:latin typeface="Times New Roman"/>
                          <a:ea typeface="宋体"/>
                          <a:cs typeface="Times New Roman"/>
                        </a:rPr>
                        <a:t>体系结构</a:t>
                      </a:r>
                      <a:r>
                        <a:rPr lang="zh-CN" sz="1600" b="1" kern="100" dirty="0">
                          <a:latin typeface="Times New Roman"/>
                          <a:ea typeface="宋体"/>
                          <a:cs typeface="Times New Roman"/>
                        </a:rPr>
                        <a:t>的需求</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6651">
                <a:tc rowSpan="4">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en-US" altLang="zh-CN" sz="1600" kern="100" baseline="0" dirty="0" smtClean="0">
                          <a:latin typeface="Times New Roman"/>
                          <a:ea typeface="宋体"/>
                          <a:cs typeface="Times New Roman"/>
                        </a:rPr>
                        <a:t> </a:t>
                      </a:r>
                      <a:r>
                        <a:rPr lang="zh-CN" altLang="en-US" sz="1600" kern="100" dirty="0" smtClean="0">
                          <a:latin typeface="Times New Roman"/>
                          <a:ea typeface="宋体"/>
                          <a:cs typeface="Times New Roman"/>
                        </a:rPr>
                        <a:t>运行质量</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0" algn="ctr">
                        <a:lnSpc>
                          <a:spcPts val="1660"/>
                        </a:lnSpc>
                        <a:spcAft>
                          <a:spcPts val="0"/>
                        </a:spcAft>
                      </a:pPr>
                      <a:r>
                        <a:rPr lang="zh-CN" sz="1600" kern="100" dirty="0" smtClean="0">
                          <a:latin typeface="Times New Roman"/>
                          <a:ea typeface="宋体"/>
                          <a:cs typeface="Times New Roman"/>
                        </a:rPr>
                        <a:t>性能</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对</a:t>
                      </a:r>
                      <a:r>
                        <a:rPr lang="en-US" sz="1600" kern="100" dirty="0">
                          <a:solidFill>
                            <a:schemeClr val="tx1"/>
                          </a:solidFill>
                          <a:latin typeface="Times New Roman"/>
                          <a:ea typeface="宋体"/>
                          <a:cs typeface="Times New Roman"/>
                        </a:rPr>
                        <a:t>90%</a:t>
                      </a:r>
                      <a:r>
                        <a:rPr lang="zh-CN" sz="1600" kern="100" dirty="0">
                          <a:solidFill>
                            <a:schemeClr val="tx1"/>
                          </a:solidFill>
                          <a:latin typeface="Times New Roman"/>
                          <a:ea typeface="宋体"/>
                          <a:cs typeface="Times New Roman"/>
                        </a:rPr>
                        <a:t>的请求，系统必须在</a:t>
                      </a:r>
                      <a:r>
                        <a:rPr lang="en-US" sz="1600" kern="100" dirty="0">
                          <a:solidFill>
                            <a:schemeClr val="tx1"/>
                          </a:solidFill>
                          <a:latin typeface="Times New Roman"/>
                          <a:ea typeface="宋体"/>
                          <a:cs typeface="Times New Roman"/>
                        </a:rPr>
                        <a:t>3</a:t>
                      </a:r>
                      <a:r>
                        <a:rPr lang="zh-CN" sz="1600" kern="100" dirty="0">
                          <a:solidFill>
                            <a:schemeClr val="tx1"/>
                          </a:solidFill>
                          <a:latin typeface="Times New Roman"/>
                          <a:ea typeface="宋体"/>
                          <a:cs typeface="Times New Roman"/>
                        </a:rPr>
                        <a:t>秒以内做出响应。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6651">
                <a:tc vMerge="1">
                  <a:txBody>
                    <a:bodyPr/>
                    <a:lstStyle/>
                    <a:p>
                      <a:pPr indent="269875" algn="just">
                        <a:lnSpc>
                          <a:spcPts val="1660"/>
                        </a:lnSpc>
                        <a:spcAft>
                          <a:spcPts val="0"/>
                        </a:spcAft>
                      </a:pP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ctr"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资源管理</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服务器</a:t>
                      </a:r>
                      <a:r>
                        <a:rPr lang="zh-CN" sz="1600" kern="100" dirty="0">
                          <a:solidFill>
                            <a:schemeClr val="tx1"/>
                          </a:solidFill>
                          <a:latin typeface="Times New Roman"/>
                          <a:ea typeface="宋体"/>
                          <a:cs typeface="Times New Roman"/>
                        </a:rPr>
                        <a:t>部件的内存必须具有</a:t>
                      </a:r>
                      <a:r>
                        <a:rPr lang="en-US" sz="1600" kern="100" dirty="0">
                          <a:solidFill>
                            <a:schemeClr val="tx1"/>
                          </a:solidFill>
                          <a:latin typeface="Times New Roman"/>
                          <a:ea typeface="宋体"/>
                          <a:cs typeface="Times New Roman"/>
                        </a:rPr>
                        <a:t>40%</a:t>
                      </a:r>
                      <a:r>
                        <a:rPr lang="zh-CN" sz="1600" kern="100" dirty="0">
                          <a:solidFill>
                            <a:schemeClr val="tx1"/>
                          </a:solidFill>
                          <a:latin typeface="Times New Roman"/>
                          <a:ea typeface="宋体"/>
                          <a:cs typeface="Times New Roman"/>
                        </a:rPr>
                        <a:t>以上的预留量。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9976">
                <a:tc vMerge="1">
                  <a:txBody>
                    <a:bodyPr/>
                    <a:lstStyle/>
                    <a:p>
                      <a:pPr indent="269875" algn="just">
                        <a:lnSpc>
                          <a:spcPts val="1660"/>
                        </a:lnSpc>
                        <a:spcAft>
                          <a:spcPts val="0"/>
                        </a:spcAft>
                      </a:pP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ctr"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易</a:t>
                      </a:r>
                      <a:r>
                        <a:rPr lang="zh-CN" sz="1600" kern="100" dirty="0">
                          <a:solidFill>
                            <a:schemeClr val="tx1"/>
                          </a:solidFill>
                          <a:latin typeface="Times New Roman"/>
                          <a:ea typeface="宋体"/>
                          <a:cs typeface="Times New Roman"/>
                        </a:rPr>
                        <a:t>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客户端</a:t>
                      </a:r>
                      <a:r>
                        <a:rPr lang="zh-CN" sz="1600" kern="100" dirty="0">
                          <a:solidFill>
                            <a:schemeClr val="tx1"/>
                          </a:solidFill>
                          <a:latin typeface="Times New Roman"/>
                          <a:ea typeface="宋体"/>
                          <a:cs typeface="Times New Roman"/>
                        </a:rPr>
                        <a:t>必须支持浏览器，兼容</a:t>
                      </a:r>
                      <a:r>
                        <a:rPr lang="en-US" sz="1600" kern="100" dirty="0">
                          <a:solidFill>
                            <a:schemeClr val="tx1"/>
                          </a:solidFill>
                          <a:latin typeface="Times New Roman"/>
                          <a:ea typeface="宋体"/>
                          <a:cs typeface="Times New Roman"/>
                        </a:rPr>
                        <a:t>IE6.0</a:t>
                      </a:r>
                      <a:r>
                        <a:rPr lang="zh-CN" sz="1600" kern="100" dirty="0">
                          <a:solidFill>
                            <a:schemeClr val="tx1"/>
                          </a:solidFill>
                          <a:latin typeface="Times New Roman"/>
                          <a:ea typeface="宋体"/>
                          <a:cs typeface="Times New Roman"/>
                        </a:rPr>
                        <a:t>。以保证远程客户不需要安装软件。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6651">
                <a:tc vMerge="1">
                  <a:txBody>
                    <a:bodyPr/>
                    <a:lstStyle/>
                    <a:p>
                      <a:pPr indent="269875" algn="just">
                        <a:lnSpc>
                          <a:spcPts val="1660"/>
                        </a:lnSpc>
                        <a:spcAft>
                          <a:spcPts val="0"/>
                        </a:spcAft>
                      </a:pP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ctr"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可</a:t>
                      </a:r>
                      <a:r>
                        <a:rPr lang="zh-CN" sz="1600" kern="100" dirty="0">
                          <a:solidFill>
                            <a:schemeClr val="tx1"/>
                          </a:solidFill>
                          <a:latin typeface="Times New Roman"/>
                          <a:ea typeface="宋体"/>
                          <a:cs typeface="Times New Roman"/>
                        </a:rPr>
                        <a:t>伸缩性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应用程序</a:t>
                      </a:r>
                      <a:r>
                        <a:rPr lang="zh-CN" sz="1600" kern="100" dirty="0">
                          <a:solidFill>
                            <a:schemeClr val="tx1"/>
                          </a:solidFill>
                          <a:latin typeface="Times New Roman"/>
                          <a:ea typeface="宋体"/>
                          <a:cs typeface="Times New Roman"/>
                        </a:rPr>
                        <a:t>在高峰时期能够处理</a:t>
                      </a:r>
                      <a:r>
                        <a:rPr lang="en-US" sz="1600" kern="100" dirty="0">
                          <a:solidFill>
                            <a:schemeClr val="tx1"/>
                          </a:solidFill>
                          <a:latin typeface="Times New Roman"/>
                          <a:ea typeface="宋体"/>
                          <a:cs typeface="Times New Roman"/>
                        </a:rPr>
                        <a:t>500</a:t>
                      </a:r>
                      <a:r>
                        <a:rPr lang="zh-CN" sz="1600" kern="100" dirty="0">
                          <a:solidFill>
                            <a:schemeClr val="tx1"/>
                          </a:solidFill>
                          <a:latin typeface="Times New Roman"/>
                          <a:ea typeface="宋体"/>
                          <a:cs typeface="Times New Roman"/>
                        </a:rPr>
                        <a:t>个并发用户。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94150">
                <a:tc>
                  <a:txBody>
                    <a:bodyPr/>
                    <a:lstStyle/>
                    <a:p>
                      <a:pPr indent="269875" algn="just">
                        <a:lnSpc>
                          <a:spcPts val="1660"/>
                        </a:lnSpc>
                        <a:spcAft>
                          <a:spcPts val="0"/>
                        </a:spcAft>
                      </a:pPr>
                      <a:r>
                        <a:rPr lang="zh-CN" altLang="en-US" sz="1600" kern="100" dirty="0" smtClean="0">
                          <a:latin typeface="Times New Roman"/>
                          <a:ea typeface="宋体"/>
                          <a:cs typeface="Times New Roman"/>
                        </a:rPr>
                        <a:t> 建造</a:t>
                      </a:r>
                      <a:r>
                        <a:rPr lang="en-US" altLang="zh-CN" sz="1600" kern="100" dirty="0" smtClean="0">
                          <a:latin typeface="Times New Roman"/>
                          <a:ea typeface="宋体"/>
                          <a:cs typeface="Times New Roman"/>
                        </a:rPr>
                        <a:t>(</a:t>
                      </a:r>
                      <a:r>
                        <a:rPr lang="zh-CN" altLang="en-US" sz="1600" kern="100" dirty="0" smtClean="0">
                          <a:latin typeface="Times New Roman"/>
                          <a:ea typeface="宋体"/>
                          <a:cs typeface="Times New Roman"/>
                        </a:rPr>
                        <a:t>工程</a:t>
                      </a:r>
                      <a:r>
                        <a:rPr lang="en-US" altLang="zh-CN" sz="1600" kern="100" dirty="0" smtClean="0">
                          <a:latin typeface="Times New Roman"/>
                          <a:ea typeface="宋体"/>
                          <a:cs typeface="Times New Roman"/>
                        </a:rPr>
                        <a:t>)</a:t>
                      </a:r>
                      <a:r>
                        <a:rPr lang="zh-CN" altLang="en-US" sz="1600" kern="100" dirty="0" smtClean="0">
                          <a:latin typeface="Times New Roman"/>
                          <a:ea typeface="宋体"/>
                          <a:cs typeface="Times New Roman"/>
                        </a:rPr>
                        <a:t>质量</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ctr"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可修改性</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体系结构</a:t>
                      </a:r>
                      <a:r>
                        <a:rPr lang="zh-CN" sz="1600" kern="100" dirty="0">
                          <a:solidFill>
                            <a:schemeClr val="tx1"/>
                          </a:solidFill>
                          <a:latin typeface="Times New Roman"/>
                          <a:ea typeface="宋体"/>
                          <a:cs typeface="Times New Roman"/>
                        </a:rPr>
                        <a:t>必须支持从当前的第</a:t>
                      </a:r>
                      <a:r>
                        <a:rPr lang="en-US" sz="1600" kern="100" dirty="0">
                          <a:solidFill>
                            <a:schemeClr val="tx1"/>
                          </a:solidFill>
                          <a:latin typeface="Times New Roman"/>
                          <a:ea typeface="宋体"/>
                          <a:cs typeface="Times New Roman"/>
                        </a:rPr>
                        <a:t>4</a:t>
                      </a:r>
                      <a:r>
                        <a:rPr lang="zh-CN" sz="1600" kern="100" dirty="0">
                          <a:solidFill>
                            <a:schemeClr val="tx1"/>
                          </a:solidFill>
                          <a:latin typeface="Times New Roman"/>
                          <a:ea typeface="宋体"/>
                          <a:cs typeface="Times New Roman"/>
                        </a:rPr>
                        <a:t>代语言向</a:t>
                      </a:r>
                      <a:r>
                        <a:rPr lang="en-US" sz="1600" kern="100" dirty="0">
                          <a:solidFill>
                            <a:schemeClr val="tx1"/>
                          </a:solidFill>
                          <a:latin typeface="Times New Roman"/>
                          <a:ea typeface="宋体"/>
                          <a:cs typeface="Times New Roman"/>
                        </a:rPr>
                        <a:t>.NET</a:t>
                      </a:r>
                      <a:r>
                        <a:rPr lang="zh-CN" sz="1600" kern="100" dirty="0">
                          <a:solidFill>
                            <a:schemeClr val="tx1"/>
                          </a:solidFill>
                          <a:latin typeface="Times New Roman"/>
                          <a:ea typeface="宋体"/>
                          <a:cs typeface="Times New Roman"/>
                        </a:rPr>
                        <a:t>或</a:t>
                      </a:r>
                      <a:r>
                        <a:rPr lang="en-US" sz="1600" kern="100" dirty="0">
                          <a:solidFill>
                            <a:schemeClr val="tx1"/>
                          </a:solidFill>
                          <a:latin typeface="Times New Roman"/>
                          <a:ea typeface="宋体"/>
                          <a:cs typeface="Times New Roman"/>
                        </a:rPr>
                        <a:t>J2EE</a:t>
                      </a:r>
                      <a:r>
                        <a:rPr lang="zh-CN" sz="1600" kern="100" dirty="0">
                          <a:solidFill>
                            <a:schemeClr val="tx1"/>
                          </a:solidFill>
                          <a:latin typeface="Times New Roman"/>
                          <a:ea typeface="宋体"/>
                          <a:cs typeface="Times New Roman"/>
                        </a:rPr>
                        <a:t>环境的过渡。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6651">
                <a:tc rowSpan="3">
                  <a:txBody>
                    <a:bodyPr/>
                    <a:lstStyle/>
                    <a:p>
                      <a:pPr indent="269875" algn="just">
                        <a:lnSpc>
                          <a:spcPts val="1660"/>
                        </a:lnSpc>
                        <a:spcAft>
                          <a:spcPts val="0"/>
                        </a:spcAft>
                      </a:pPr>
                      <a:r>
                        <a:rPr lang="en-US" altLang="zh-CN" sz="1600" kern="100" baseline="0" dirty="0" smtClean="0">
                          <a:latin typeface="Times New Roman"/>
                          <a:ea typeface="宋体"/>
                          <a:cs typeface="Times New Roman"/>
                        </a:rPr>
                        <a:t> </a:t>
                      </a:r>
                      <a:r>
                        <a:rPr lang="zh-CN" altLang="en-US" sz="1600" kern="100" dirty="0" smtClean="0">
                          <a:latin typeface="Times New Roman"/>
                          <a:ea typeface="宋体"/>
                          <a:cs typeface="Times New Roman"/>
                        </a:rPr>
                        <a:t>运行质量</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ctr"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密</a:t>
                      </a:r>
                      <a:r>
                        <a:rPr lang="zh-CN" sz="1600" kern="100" dirty="0">
                          <a:solidFill>
                            <a:schemeClr val="tx1"/>
                          </a:solidFill>
                          <a:latin typeface="Times New Roman"/>
                          <a:ea typeface="宋体"/>
                          <a:cs typeface="Times New Roman"/>
                        </a:rPr>
                        <a:t>安性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所有</a:t>
                      </a:r>
                      <a:r>
                        <a:rPr lang="zh-CN" sz="1600" kern="100" dirty="0">
                          <a:solidFill>
                            <a:schemeClr val="tx1"/>
                          </a:solidFill>
                          <a:latin typeface="Times New Roman"/>
                          <a:ea typeface="宋体"/>
                          <a:cs typeface="Times New Roman"/>
                        </a:rPr>
                        <a:t>的通信必须被授权，并使用认证过程进行加密。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46651">
                <a:tc vMerge="1">
                  <a:txBody>
                    <a:bodyPr/>
                    <a:lstStyle/>
                    <a:p>
                      <a:pPr indent="269875" algn="just">
                        <a:lnSpc>
                          <a:spcPts val="1660"/>
                        </a:lnSpc>
                        <a:spcAft>
                          <a:spcPts val="0"/>
                        </a:spcAft>
                      </a:pP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ctr"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可</a:t>
                      </a:r>
                      <a:r>
                        <a:rPr lang="zh-CN" sz="1600" kern="100" dirty="0">
                          <a:solidFill>
                            <a:schemeClr val="tx1"/>
                          </a:solidFill>
                          <a:latin typeface="Times New Roman"/>
                          <a:ea typeface="宋体"/>
                          <a:cs typeface="Times New Roman"/>
                        </a:rPr>
                        <a:t>使用性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系统</a:t>
                      </a:r>
                      <a:r>
                        <a:rPr lang="zh-CN" sz="1600" kern="100" dirty="0">
                          <a:solidFill>
                            <a:schemeClr val="tx1"/>
                          </a:solidFill>
                          <a:latin typeface="Times New Roman"/>
                          <a:ea typeface="宋体"/>
                          <a:cs typeface="Times New Roman"/>
                        </a:rPr>
                        <a:t>必须</a:t>
                      </a:r>
                      <a:r>
                        <a:rPr lang="en-US" sz="1600" kern="100" dirty="0">
                          <a:solidFill>
                            <a:schemeClr val="tx1"/>
                          </a:solidFill>
                          <a:latin typeface="Times New Roman"/>
                          <a:ea typeface="宋体"/>
                          <a:cs typeface="Times New Roman"/>
                        </a:rPr>
                        <a:t>24x7x365</a:t>
                      </a:r>
                      <a:r>
                        <a:rPr lang="zh-CN" sz="1600" kern="100" dirty="0">
                          <a:solidFill>
                            <a:schemeClr val="tx1"/>
                          </a:solidFill>
                          <a:latin typeface="Times New Roman"/>
                          <a:ea typeface="宋体"/>
                          <a:cs typeface="Times New Roman"/>
                        </a:rPr>
                        <a:t>运行，可使用性达到</a:t>
                      </a:r>
                      <a:r>
                        <a:rPr lang="en-US" sz="1600" kern="100" dirty="0">
                          <a:solidFill>
                            <a:schemeClr val="tx1"/>
                          </a:solidFill>
                          <a:latin typeface="Times New Roman"/>
                          <a:ea typeface="宋体"/>
                          <a:cs typeface="Times New Roman"/>
                        </a:rPr>
                        <a:t>99%</a:t>
                      </a:r>
                      <a:r>
                        <a:rPr lang="zh-CN" sz="1600" kern="100" dirty="0">
                          <a:solidFill>
                            <a:schemeClr val="tx1"/>
                          </a:solidFill>
                          <a:latin typeface="Times New Roman"/>
                          <a:ea typeface="宋体"/>
                          <a:cs typeface="Times New Roman"/>
                        </a:rPr>
                        <a:t>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46651">
                <a:tc vMerge="1">
                  <a:txBody>
                    <a:bodyPr/>
                    <a:lstStyle/>
                    <a:p>
                      <a:pPr indent="269875" algn="just">
                        <a:lnSpc>
                          <a:spcPts val="1660"/>
                        </a:lnSpc>
                        <a:spcAft>
                          <a:spcPts val="0"/>
                        </a:spcAft>
                      </a:pP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ctr"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可靠性</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不</a:t>
                      </a:r>
                      <a:r>
                        <a:rPr lang="zh-CN" sz="1600" kern="100" dirty="0">
                          <a:solidFill>
                            <a:schemeClr val="tx1"/>
                          </a:solidFill>
                          <a:latin typeface="Times New Roman"/>
                          <a:ea typeface="宋体"/>
                          <a:cs typeface="Times New Roman"/>
                        </a:rPr>
                        <a:t>允许丢失信息，所有消息的必须确定在</a:t>
                      </a:r>
                      <a:r>
                        <a:rPr lang="en-US" sz="1600" kern="100" dirty="0">
                          <a:solidFill>
                            <a:schemeClr val="tx1"/>
                          </a:solidFill>
                          <a:latin typeface="Times New Roman"/>
                          <a:ea typeface="宋体"/>
                          <a:cs typeface="Times New Roman"/>
                        </a:rPr>
                        <a:t>30</a:t>
                      </a:r>
                      <a:r>
                        <a:rPr lang="zh-CN" sz="1600" kern="100" dirty="0">
                          <a:solidFill>
                            <a:schemeClr val="tx1"/>
                          </a:solidFill>
                          <a:latin typeface="Times New Roman"/>
                          <a:ea typeface="宋体"/>
                          <a:cs typeface="Times New Roman"/>
                        </a:rPr>
                        <a:t>秒内完成。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业务和项目对体系结构的约束的示例</a:t>
            </a:r>
            <a:endParaRPr lang="zh-CN" altLang="en-US" dirty="0"/>
          </a:p>
        </p:txBody>
      </p:sp>
      <p:sp>
        <p:nvSpPr>
          <p:cNvPr id="4" name="TextBox 3"/>
          <p:cNvSpPr txBox="1"/>
          <p:nvPr/>
        </p:nvSpPr>
        <p:spPr>
          <a:xfrm>
            <a:off x="3844510" y="1325812"/>
            <a:ext cx="2031325" cy="461665"/>
          </a:xfrm>
          <a:prstGeom prst="rect">
            <a:avLst/>
          </a:prstGeom>
          <a:noFill/>
        </p:spPr>
        <p:txBody>
          <a:bodyPr wrap="none" rtlCol="0">
            <a:spAutoFit/>
          </a:bodyPr>
          <a:lstStyle/>
          <a:p>
            <a:r>
              <a:rPr lang="zh-CN" altLang="en-US" dirty="0" smtClean="0"/>
              <a:t>商业质量属性</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562735055"/>
              </p:ext>
            </p:extLst>
          </p:nvPr>
        </p:nvGraphicFramePr>
        <p:xfrm>
          <a:off x="1301608" y="1930291"/>
          <a:ext cx="7349737" cy="3594112"/>
        </p:xfrm>
        <a:graphic>
          <a:graphicData uri="http://schemas.openxmlformats.org/drawingml/2006/table">
            <a:tbl>
              <a:tblPr firstRow="1" firstCol="1" lastRow="1" lastCol="1" bandRow="1" bandCol="1"/>
              <a:tblGrid>
                <a:gridCol w="1889650">
                  <a:extLst>
                    <a:ext uri="{9D8B030D-6E8A-4147-A177-3AD203B41FA5}">
                      <a16:colId xmlns:a16="http://schemas.microsoft.com/office/drawing/2014/main" val="3236062093"/>
                    </a:ext>
                  </a:extLst>
                </a:gridCol>
                <a:gridCol w="5460087">
                  <a:extLst>
                    <a:ext uri="{9D8B030D-6E8A-4147-A177-3AD203B41FA5}">
                      <a16:colId xmlns:a16="http://schemas.microsoft.com/office/drawing/2014/main" val="1960505076"/>
                    </a:ext>
                  </a:extLst>
                </a:gridCol>
              </a:tblGrid>
              <a:tr h="812910">
                <a:tc>
                  <a:txBody>
                    <a:bodyPr/>
                    <a:lstStyle/>
                    <a:p>
                      <a:pPr marL="72000" indent="0" algn="just">
                        <a:lnSpc>
                          <a:spcPct val="100000"/>
                        </a:lnSpc>
                        <a:spcBef>
                          <a:spcPts val="600"/>
                        </a:spcBef>
                        <a:spcAft>
                          <a:spcPts val="600"/>
                        </a:spcAft>
                      </a:pPr>
                      <a:r>
                        <a:rPr lang="zh-CN" sz="1800" b="1" dirty="0" smtClean="0">
                          <a:effectLst/>
                          <a:latin typeface="Times New Roman" panose="02020603050405020304" pitchFamily="18" charset="0"/>
                          <a:ea typeface="宋体" panose="02010600030101010101" pitchFamily="2" charset="-122"/>
                        </a:rPr>
                        <a:t>业务</a:t>
                      </a:r>
                      <a:r>
                        <a:rPr lang="zh-CN" sz="1800" b="1" dirty="0">
                          <a:effectLst/>
                          <a:latin typeface="Times New Roman" panose="02020603050405020304" pitchFamily="18" charset="0"/>
                          <a:ea typeface="宋体" panose="02010600030101010101" pitchFamily="2" charset="-122"/>
                        </a:rPr>
                        <a:t>和</a:t>
                      </a:r>
                      <a:r>
                        <a:rPr lang="zh-CN" sz="1800" b="1" dirty="0" smtClean="0">
                          <a:effectLst/>
                          <a:latin typeface="Times New Roman" panose="02020603050405020304" pitchFamily="18" charset="0"/>
                          <a:ea typeface="宋体" panose="02010600030101010101" pitchFamily="2" charset="-122"/>
                        </a:rPr>
                        <a:t>项目</a:t>
                      </a:r>
                      <a:endParaRPr lang="en-US" altLang="zh-CN" sz="1800" b="1" dirty="0" smtClean="0">
                        <a:effectLst/>
                        <a:latin typeface="Times New Roman" panose="02020603050405020304" pitchFamily="18" charset="0"/>
                        <a:ea typeface="宋体" panose="02010600030101010101" pitchFamily="2" charset="-122"/>
                      </a:endParaRPr>
                    </a:p>
                    <a:p>
                      <a:pPr marL="72000" indent="0" algn="just">
                        <a:lnSpc>
                          <a:spcPct val="100000"/>
                        </a:lnSpc>
                        <a:spcBef>
                          <a:spcPts val="600"/>
                        </a:spcBef>
                        <a:spcAft>
                          <a:spcPts val="600"/>
                        </a:spcAft>
                      </a:pPr>
                      <a:r>
                        <a:rPr lang="zh-CN" sz="1800" b="1" dirty="0" smtClean="0">
                          <a:effectLst/>
                          <a:latin typeface="Times New Roman" panose="02020603050405020304" pitchFamily="18" charset="0"/>
                          <a:ea typeface="宋体" panose="02010600030101010101" pitchFamily="2" charset="-122"/>
                        </a:rPr>
                        <a:t>约束条件</a:t>
                      </a:r>
                      <a:endParaRPr lang="zh-CN" sz="18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b="1" dirty="0" smtClean="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800" b="1" dirty="0" smtClean="0">
                          <a:effectLst/>
                          <a:latin typeface="Times New Roman" panose="02020603050405020304" pitchFamily="18" charset="0"/>
                          <a:ea typeface="宋体" panose="02010600030101010101" pitchFamily="2" charset="-122"/>
                        </a:rPr>
                        <a:t>体系结构</a:t>
                      </a:r>
                      <a:r>
                        <a:rPr lang="zh-CN" sz="1800" b="1" dirty="0">
                          <a:effectLst/>
                          <a:latin typeface="Times New Roman" panose="02020603050405020304" pitchFamily="18" charset="0"/>
                          <a:ea typeface="宋体" panose="02010600030101010101" pitchFamily="2" charset="-122"/>
                        </a:rPr>
                        <a:t>的需求描述</a:t>
                      </a:r>
                      <a:endParaRPr lang="zh-CN" sz="18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9764"/>
                  </a:ext>
                </a:extLst>
              </a:tr>
              <a:tr h="670999">
                <a:tc>
                  <a:txBody>
                    <a:bodyPr/>
                    <a:lstStyle/>
                    <a:p>
                      <a:pPr marL="72000" indent="0" algn="just" defTabSz="914400" rtl="0" eaLnBrk="1" latinLnBrk="0" hangingPunct="1">
                        <a:lnSpc>
                          <a:spcPct val="100000"/>
                        </a:lnSpc>
                        <a:spcBef>
                          <a:spcPts val="600"/>
                        </a:spcBef>
                        <a:spcAft>
                          <a:spcPts val="600"/>
                        </a:spcAft>
                      </a:pPr>
                      <a:r>
                        <a:rPr lang="zh-CN" sz="1800" b="1" kern="1200" dirty="0" smtClean="0">
                          <a:solidFill>
                            <a:schemeClr val="tx1"/>
                          </a:solidFill>
                          <a:effectLst/>
                          <a:latin typeface="Times New Roman" panose="02020603050405020304" pitchFamily="18" charset="0"/>
                          <a:ea typeface="宋体" panose="02010600030101010101" pitchFamily="2" charset="-122"/>
                          <a:cs typeface="+mn-cs"/>
                        </a:rPr>
                        <a:t>业务</a:t>
                      </a:r>
                      <a:r>
                        <a:rPr lang="zh-CN" sz="1800" b="1" kern="1200" dirty="0">
                          <a:solidFill>
                            <a:schemeClr val="tx1"/>
                          </a:solidFill>
                          <a:effectLst/>
                          <a:latin typeface="Times New Roman" panose="02020603050405020304" pitchFamily="18" charset="0"/>
                          <a:ea typeface="宋体" panose="02010600030101010101" pitchFamily="2" charset="-122"/>
                          <a:cs typeface="+mn-cs"/>
                        </a:rPr>
                        <a:t>约束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600"/>
                        </a:spcBef>
                        <a:spcAft>
                          <a:spcPts val="600"/>
                        </a:spcAft>
                      </a:pPr>
                      <a:r>
                        <a:rPr lang="zh-CN" sz="2000" kern="1200" dirty="0" smtClean="0">
                          <a:solidFill>
                            <a:schemeClr val="tx1"/>
                          </a:solidFill>
                          <a:effectLst/>
                          <a:latin typeface="Times New Roman" panose="02020603050405020304" pitchFamily="18" charset="0"/>
                          <a:ea typeface="宋体" panose="02010600030101010101" pitchFamily="2" charset="-122"/>
                          <a:cs typeface="+mn-cs"/>
                        </a:rPr>
                        <a:t>技术</a:t>
                      </a:r>
                      <a:r>
                        <a:rPr lang="zh-CN" sz="2000" kern="1200" dirty="0">
                          <a:solidFill>
                            <a:schemeClr val="tx1"/>
                          </a:solidFill>
                          <a:effectLst/>
                          <a:latin typeface="Times New Roman" panose="02020603050405020304" pitchFamily="18" charset="0"/>
                          <a:ea typeface="宋体" panose="02010600030101010101" pitchFamily="2" charset="-122"/>
                          <a:cs typeface="+mn-cs"/>
                        </a:rPr>
                        <a:t>必须能够作为微软</a:t>
                      </a:r>
                      <a:r>
                        <a:rPr lang="en-US" sz="2000" kern="1200" dirty="0">
                          <a:solidFill>
                            <a:schemeClr val="tx1"/>
                          </a:solidFill>
                          <a:effectLst/>
                          <a:latin typeface="Times New Roman" panose="02020603050405020304" pitchFamily="18" charset="0"/>
                          <a:ea typeface="宋体" panose="02010600030101010101" pitchFamily="2" charset="-122"/>
                          <a:cs typeface="+mn-cs"/>
                        </a:rPr>
                        <a:t>BizTalk</a:t>
                      </a:r>
                      <a:r>
                        <a:rPr lang="zh-CN" sz="2000" kern="1200" dirty="0">
                          <a:solidFill>
                            <a:schemeClr val="tx1"/>
                          </a:solidFill>
                          <a:effectLst/>
                          <a:latin typeface="Times New Roman" panose="02020603050405020304" pitchFamily="18" charset="0"/>
                          <a:ea typeface="宋体" panose="02010600030101010101" pitchFamily="2" charset="-122"/>
                          <a:cs typeface="+mn-cs"/>
                        </a:rPr>
                        <a:t>的一个插件。以便今后被微软公司收购，或纳入该公司的产品线中。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131316"/>
                  </a:ext>
                </a:extLst>
              </a:tr>
              <a:tr h="342802">
                <a:tc>
                  <a:txBody>
                    <a:bodyPr/>
                    <a:lstStyle/>
                    <a:p>
                      <a:pPr marL="72000" indent="0" algn="just" defTabSz="914400" rtl="0" eaLnBrk="1" latinLnBrk="0" hangingPunct="1">
                        <a:lnSpc>
                          <a:spcPct val="100000"/>
                        </a:lnSpc>
                        <a:spcBef>
                          <a:spcPts val="600"/>
                        </a:spcBef>
                        <a:spcAft>
                          <a:spcPts val="600"/>
                        </a:spcAft>
                      </a:pPr>
                      <a:r>
                        <a:rPr lang="zh-CN" sz="1800" b="1" kern="1200" dirty="0" smtClean="0">
                          <a:solidFill>
                            <a:schemeClr val="tx1"/>
                          </a:solidFill>
                          <a:effectLst/>
                          <a:latin typeface="Times New Roman" panose="02020603050405020304" pitchFamily="18" charset="0"/>
                          <a:ea typeface="宋体" panose="02010600030101010101" pitchFamily="2" charset="-122"/>
                          <a:cs typeface="+mn-cs"/>
                        </a:rPr>
                        <a:t>项目</a:t>
                      </a:r>
                      <a:r>
                        <a:rPr lang="zh-CN" sz="1800" b="1" kern="1200" dirty="0">
                          <a:solidFill>
                            <a:schemeClr val="tx1"/>
                          </a:solidFill>
                          <a:effectLst/>
                          <a:latin typeface="Times New Roman" panose="02020603050405020304" pitchFamily="18" charset="0"/>
                          <a:ea typeface="宋体" panose="02010600030101010101" pitchFamily="2" charset="-122"/>
                          <a:cs typeface="+mn-cs"/>
                        </a:rPr>
                        <a:t>开发要求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600"/>
                        </a:spcBef>
                        <a:spcAft>
                          <a:spcPts val="600"/>
                        </a:spcAft>
                      </a:pPr>
                      <a:r>
                        <a:rPr lang="zh-CN" sz="2000" kern="1200" dirty="0" smtClean="0">
                          <a:solidFill>
                            <a:schemeClr val="tx1"/>
                          </a:solidFill>
                          <a:effectLst/>
                          <a:latin typeface="Times New Roman" panose="02020603050405020304" pitchFamily="18" charset="0"/>
                          <a:ea typeface="宋体" panose="02010600030101010101" pitchFamily="2" charset="-122"/>
                          <a:cs typeface="+mn-cs"/>
                        </a:rPr>
                        <a:t>系统</a:t>
                      </a:r>
                      <a:r>
                        <a:rPr lang="zh-CN" sz="2000" kern="1200" dirty="0">
                          <a:solidFill>
                            <a:schemeClr val="tx1"/>
                          </a:solidFill>
                          <a:effectLst/>
                          <a:latin typeface="Times New Roman" panose="02020603050405020304" pitchFamily="18" charset="0"/>
                          <a:ea typeface="宋体" panose="02010600030101010101" pitchFamily="2" charset="-122"/>
                          <a:cs typeface="+mn-cs"/>
                        </a:rPr>
                        <a:t>必须用</a:t>
                      </a:r>
                      <a:r>
                        <a:rPr lang="en-US" sz="2000" kern="1200" dirty="0">
                          <a:solidFill>
                            <a:schemeClr val="tx1"/>
                          </a:solidFill>
                          <a:effectLst/>
                          <a:latin typeface="Times New Roman" panose="02020603050405020304" pitchFamily="18" charset="0"/>
                          <a:ea typeface="宋体" panose="02010600030101010101" pitchFamily="2" charset="-122"/>
                          <a:cs typeface="+mn-cs"/>
                        </a:rPr>
                        <a:t>Java</a:t>
                      </a:r>
                      <a:r>
                        <a:rPr lang="zh-CN" sz="2000" kern="1200" dirty="0">
                          <a:solidFill>
                            <a:schemeClr val="tx1"/>
                          </a:solidFill>
                          <a:effectLst/>
                          <a:latin typeface="Times New Roman" panose="02020603050405020304" pitchFamily="18" charset="0"/>
                          <a:ea typeface="宋体" panose="02010600030101010101" pitchFamily="2" charset="-122"/>
                          <a:cs typeface="+mn-cs"/>
                        </a:rPr>
                        <a:t>编写，这样现有员工都可以参加开发。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273790"/>
                  </a:ext>
                </a:extLst>
              </a:tr>
              <a:tr h="342802">
                <a:tc>
                  <a:txBody>
                    <a:bodyPr/>
                    <a:lstStyle/>
                    <a:p>
                      <a:pPr marL="72000" indent="0" algn="just" defTabSz="914400" rtl="0" eaLnBrk="1" latinLnBrk="0" hangingPunct="1">
                        <a:lnSpc>
                          <a:spcPct val="100000"/>
                        </a:lnSpc>
                        <a:spcBef>
                          <a:spcPts val="600"/>
                        </a:spcBef>
                        <a:spcAft>
                          <a:spcPts val="600"/>
                        </a:spcAft>
                      </a:pPr>
                      <a:r>
                        <a:rPr lang="zh-CN" sz="1800" b="1" kern="1200" dirty="0" smtClean="0">
                          <a:solidFill>
                            <a:schemeClr val="tx1"/>
                          </a:solidFill>
                          <a:effectLst/>
                          <a:latin typeface="Times New Roman" panose="02020603050405020304" pitchFamily="18" charset="0"/>
                          <a:ea typeface="宋体" panose="02010600030101010101" pitchFamily="2" charset="-122"/>
                          <a:cs typeface="+mn-cs"/>
                        </a:rPr>
                        <a:t>项目</a:t>
                      </a:r>
                      <a:r>
                        <a:rPr lang="zh-CN" sz="1800" b="1" kern="1200" dirty="0">
                          <a:solidFill>
                            <a:schemeClr val="tx1"/>
                          </a:solidFill>
                          <a:effectLst/>
                          <a:latin typeface="Times New Roman" panose="02020603050405020304" pitchFamily="18" charset="0"/>
                          <a:ea typeface="宋体" panose="02010600030101010101" pitchFamily="2" charset="-122"/>
                          <a:cs typeface="+mn-cs"/>
                        </a:rPr>
                        <a:t>进度要求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600"/>
                        </a:spcBef>
                        <a:spcAft>
                          <a:spcPts val="600"/>
                        </a:spcAft>
                      </a:pPr>
                      <a:r>
                        <a:rPr lang="zh-CN" sz="2000" kern="1200" dirty="0" smtClean="0">
                          <a:solidFill>
                            <a:schemeClr val="tx1"/>
                          </a:solidFill>
                          <a:effectLst/>
                          <a:latin typeface="Times New Roman" panose="02020603050405020304" pitchFamily="18" charset="0"/>
                          <a:ea typeface="宋体" panose="02010600030101010101" pitchFamily="2" charset="-122"/>
                          <a:cs typeface="+mn-cs"/>
                        </a:rPr>
                        <a:t>产品</a:t>
                      </a:r>
                      <a:r>
                        <a:rPr lang="zh-CN" sz="2000" kern="1200" dirty="0">
                          <a:solidFill>
                            <a:schemeClr val="tx1"/>
                          </a:solidFill>
                          <a:effectLst/>
                          <a:latin typeface="Times New Roman" panose="02020603050405020304" pitchFamily="18" charset="0"/>
                          <a:ea typeface="宋体" panose="02010600030101010101" pitchFamily="2" charset="-122"/>
                          <a:cs typeface="+mn-cs"/>
                        </a:rPr>
                        <a:t>的第一个版本必须在</a:t>
                      </a:r>
                      <a:r>
                        <a:rPr lang="en-US" sz="2000" kern="1200" dirty="0">
                          <a:solidFill>
                            <a:schemeClr val="tx1"/>
                          </a:solidFill>
                          <a:effectLst/>
                          <a:latin typeface="Times New Roman" panose="02020603050405020304" pitchFamily="18" charset="0"/>
                          <a:ea typeface="宋体" panose="02010600030101010101" pitchFamily="2" charset="-122"/>
                          <a:cs typeface="+mn-cs"/>
                        </a:rPr>
                        <a:t>6</a:t>
                      </a:r>
                      <a:r>
                        <a:rPr lang="zh-CN" sz="2000" kern="1200" dirty="0">
                          <a:solidFill>
                            <a:schemeClr val="tx1"/>
                          </a:solidFill>
                          <a:effectLst/>
                          <a:latin typeface="Times New Roman" panose="02020603050405020304" pitchFamily="18" charset="0"/>
                          <a:ea typeface="宋体" panose="02010600030101010101" pitchFamily="2" charset="-122"/>
                          <a:cs typeface="+mn-cs"/>
                        </a:rPr>
                        <a:t>个月内交付。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602790"/>
                  </a:ext>
                </a:extLst>
              </a:tr>
              <a:tr h="685604">
                <a:tc>
                  <a:txBody>
                    <a:bodyPr/>
                    <a:lstStyle/>
                    <a:p>
                      <a:pPr marL="72000" indent="0" algn="just" defTabSz="914400" rtl="0" eaLnBrk="1" latinLnBrk="0" hangingPunct="1">
                        <a:lnSpc>
                          <a:spcPct val="100000"/>
                        </a:lnSpc>
                        <a:spcBef>
                          <a:spcPts val="600"/>
                        </a:spcBef>
                        <a:spcAft>
                          <a:spcPts val="600"/>
                        </a:spcAft>
                      </a:pPr>
                      <a:endParaRPr lang="en-US" altLang="zh-CN" sz="1800" b="1" kern="1200" dirty="0" smtClean="0">
                        <a:solidFill>
                          <a:schemeClr val="tx1"/>
                        </a:solidFill>
                        <a:effectLst/>
                        <a:latin typeface="Times New Roman" panose="02020603050405020304" pitchFamily="18" charset="0"/>
                        <a:ea typeface="宋体" panose="02010600030101010101" pitchFamily="2" charset="-122"/>
                        <a:cs typeface="+mn-cs"/>
                      </a:endParaRPr>
                    </a:p>
                    <a:p>
                      <a:pPr marL="72000" indent="0" algn="just" defTabSz="914400" rtl="0" eaLnBrk="1" latinLnBrk="0" hangingPunct="1">
                        <a:lnSpc>
                          <a:spcPct val="100000"/>
                        </a:lnSpc>
                        <a:spcBef>
                          <a:spcPts val="600"/>
                        </a:spcBef>
                        <a:spcAft>
                          <a:spcPts val="600"/>
                        </a:spcAft>
                      </a:pPr>
                      <a:r>
                        <a:rPr lang="zh-CN" sz="1800" b="1" kern="1200" dirty="0" smtClean="0">
                          <a:solidFill>
                            <a:schemeClr val="tx1"/>
                          </a:solidFill>
                          <a:effectLst/>
                          <a:latin typeface="Times New Roman" panose="02020603050405020304" pitchFamily="18" charset="0"/>
                          <a:ea typeface="宋体" panose="02010600030101010101" pitchFamily="2" charset="-122"/>
                          <a:cs typeface="+mn-cs"/>
                        </a:rPr>
                        <a:t>商业</a:t>
                      </a:r>
                      <a:r>
                        <a:rPr lang="zh-CN" sz="1800" b="1" kern="1200" dirty="0">
                          <a:solidFill>
                            <a:schemeClr val="tx1"/>
                          </a:solidFill>
                          <a:effectLst/>
                          <a:latin typeface="Times New Roman" panose="02020603050405020304" pitchFamily="18" charset="0"/>
                          <a:ea typeface="宋体" panose="02010600030101010101" pitchFamily="2" charset="-122"/>
                          <a:cs typeface="+mn-cs"/>
                        </a:rPr>
                        <a:t>约束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600"/>
                        </a:spcBef>
                        <a:spcAft>
                          <a:spcPts val="600"/>
                        </a:spcAft>
                      </a:pPr>
                      <a:r>
                        <a:rPr lang="zh-CN" sz="2000" kern="1200" dirty="0" smtClean="0">
                          <a:solidFill>
                            <a:schemeClr val="tx1"/>
                          </a:solidFill>
                          <a:effectLst/>
                          <a:latin typeface="Times New Roman" panose="02020603050405020304" pitchFamily="18" charset="0"/>
                          <a:ea typeface="宋体" panose="02010600030101010101" pitchFamily="2" charset="-122"/>
                          <a:cs typeface="+mn-cs"/>
                        </a:rPr>
                        <a:t>我们</a:t>
                      </a:r>
                      <a:r>
                        <a:rPr lang="zh-CN" sz="2000" kern="1200" dirty="0">
                          <a:solidFill>
                            <a:schemeClr val="tx1"/>
                          </a:solidFill>
                          <a:effectLst/>
                          <a:latin typeface="Times New Roman" panose="02020603050405020304" pitchFamily="18" charset="0"/>
                          <a:ea typeface="宋体" panose="02010600030101010101" pitchFamily="2" charset="-122"/>
                          <a:cs typeface="+mn-cs"/>
                        </a:rPr>
                        <a:t>期望或正在讨论从</a:t>
                      </a:r>
                      <a:r>
                        <a:rPr lang="en-US" sz="2000" kern="1200" dirty="0">
                          <a:solidFill>
                            <a:schemeClr val="tx1"/>
                          </a:solidFill>
                          <a:effectLst/>
                          <a:latin typeface="Times New Roman" panose="02020603050405020304" pitchFamily="18" charset="0"/>
                          <a:ea typeface="宋体" panose="02010600030101010101" pitchFamily="2" charset="-122"/>
                          <a:cs typeface="+mn-cs"/>
                        </a:rPr>
                        <a:t>XXX</a:t>
                      </a:r>
                      <a:r>
                        <a:rPr lang="zh-CN" sz="2000" kern="1200" dirty="0">
                          <a:solidFill>
                            <a:schemeClr val="tx1"/>
                          </a:solidFill>
                          <a:effectLst/>
                          <a:latin typeface="Times New Roman" panose="02020603050405020304" pitchFamily="18" charset="0"/>
                          <a:ea typeface="宋体" panose="02010600030101010101" pitchFamily="2" charset="-122"/>
                          <a:cs typeface="+mn-cs"/>
                        </a:rPr>
                        <a:t>公司得到资金支持。因此，在开发中必须使用它们的开发技术和环境。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082898"/>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10.4.3 </a:t>
            </a:r>
            <a:r>
              <a:rPr lang="zh-CN" altLang="en-US" dirty="0" smtClean="0"/>
              <a:t>体系结构需求的排序</a:t>
            </a:r>
            <a:endParaRPr lang="zh-CN" altLang="en-US" dirty="0"/>
          </a:p>
        </p:txBody>
      </p:sp>
      <p:sp>
        <p:nvSpPr>
          <p:cNvPr id="3" name="内容占位符 2"/>
          <p:cNvSpPr>
            <a:spLocks noGrp="1"/>
          </p:cNvSpPr>
          <p:nvPr>
            <p:ph idx="1"/>
          </p:nvPr>
        </p:nvSpPr>
        <p:spPr/>
        <p:txBody>
          <a:bodyPr/>
          <a:lstStyle/>
          <a:p>
            <a:r>
              <a:rPr lang="zh-CN" altLang="en-US" dirty="0" smtClean="0"/>
              <a:t>体系结构的各种需求的重要程度往往不是均等的。</a:t>
            </a:r>
            <a:endParaRPr lang="en-US" altLang="zh-CN" dirty="0" smtClean="0"/>
          </a:p>
          <a:p>
            <a:r>
              <a:rPr lang="zh-CN" altLang="en-US" dirty="0" smtClean="0"/>
              <a:t>有些需求，例如“最好具有</a:t>
            </a:r>
            <a:r>
              <a:rPr lang="en-US" dirty="0" smtClean="0"/>
              <a:t>xxx</a:t>
            </a:r>
            <a:r>
              <a:rPr lang="zh-CN" altLang="en-US" dirty="0" smtClean="0"/>
              <a:t>特性”，意味着此需求不是必须的特征。</a:t>
            </a:r>
            <a:r>
              <a:rPr lang="en-US" altLang="zh-CN" sz="2000" i="1" u="sng" dirty="0" smtClean="0"/>
              <a:t>(</a:t>
            </a:r>
            <a:r>
              <a:rPr lang="zh-CN" altLang="en-US" sz="2000" i="1" u="sng" dirty="0" smtClean="0"/>
              <a:t>回顾需求的排序</a:t>
            </a:r>
            <a:r>
              <a:rPr lang="en-US" altLang="zh-CN" sz="2000" i="1" u="sng" dirty="0" smtClean="0"/>
              <a:t>)</a:t>
            </a:r>
          </a:p>
          <a:p>
            <a:r>
              <a:rPr lang="zh-CN" altLang="en-US" dirty="0" smtClean="0"/>
              <a:t>可以按高中低对需求进行排序。</a:t>
            </a:r>
            <a:endParaRPr lang="en-US" altLang="zh-CN" dirty="0" smtClean="0"/>
          </a:p>
          <a:p>
            <a:pPr lvl="1"/>
            <a:r>
              <a:rPr lang="en-US" dirty="0" smtClean="0"/>
              <a:t>1)</a:t>
            </a:r>
            <a:r>
              <a:rPr lang="zh-CN" altLang="en-US" dirty="0" smtClean="0"/>
              <a:t>高：系统必须支持的需求。这些需求驱动体系结构的设计；</a:t>
            </a:r>
          </a:p>
          <a:p>
            <a:pPr lvl="1"/>
            <a:r>
              <a:rPr lang="en-US" dirty="0" smtClean="0"/>
              <a:t>2)</a:t>
            </a:r>
            <a:r>
              <a:rPr lang="zh-CN" altLang="en-US" dirty="0" smtClean="0"/>
              <a:t>中：本阶段必须支持的需求，但是在第一次或最近一次版本发布暂时可以不要；</a:t>
            </a:r>
          </a:p>
          <a:p>
            <a:pPr lvl="1"/>
            <a:r>
              <a:rPr lang="en-US" dirty="0" smtClean="0"/>
              <a:t>3)</a:t>
            </a:r>
            <a:r>
              <a:rPr lang="zh-CN" altLang="en-US" dirty="0" smtClean="0"/>
              <a:t>低：这部分是所期望的需求。体系结构中要尽可能容纳这些需求，但是，这些需求不是驱动设计的关键因素</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冲突的解决</a:t>
            </a:r>
            <a:endParaRPr lang="zh-CN" altLang="en-US" dirty="0"/>
          </a:p>
        </p:txBody>
      </p:sp>
      <p:sp>
        <p:nvSpPr>
          <p:cNvPr id="3" name="内容占位符 2"/>
          <p:cNvSpPr>
            <a:spLocks noGrp="1"/>
          </p:cNvSpPr>
          <p:nvPr>
            <p:ph idx="1"/>
          </p:nvPr>
        </p:nvSpPr>
        <p:spPr/>
        <p:txBody>
          <a:bodyPr/>
          <a:lstStyle/>
          <a:p>
            <a:r>
              <a:rPr lang="zh-CN" altLang="en-US" dirty="0" smtClean="0"/>
              <a:t>体系结构的需求条款往往会相互</a:t>
            </a:r>
            <a:r>
              <a:rPr lang="zh-CN" altLang="en-US" smtClean="0"/>
              <a:t>矛盾，以至于很难</a:t>
            </a:r>
            <a:r>
              <a:rPr lang="zh-CN" altLang="en-US" dirty="0" smtClean="0"/>
              <a:t>协调。例如，</a:t>
            </a:r>
            <a:r>
              <a:rPr lang="en-US" dirty="0" smtClean="0"/>
              <a:t> </a:t>
            </a:r>
            <a:endParaRPr lang="zh-CN" altLang="en-US" dirty="0" smtClean="0"/>
          </a:p>
          <a:p>
            <a:pPr lvl="2"/>
            <a:r>
              <a:rPr lang="en-US" altLang="zh-CN" dirty="0" smtClean="0"/>
              <a:t>1</a:t>
            </a:r>
            <a:r>
              <a:rPr lang="zh-CN" altLang="en-US" dirty="0" smtClean="0"/>
              <a:t>、开发通用部件，有利于今后进入市场。</a:t>
            </a:r>
            <a:endParaRPr lang="en-US" altLang="zh-CN" dirty="0" smtClean="0"/>
          </a:p>
          <a:p>
            <a:pPr lvl="3"/>
            <a:r>
              <a:rPr lang="zh-CN" altLang="en-US" dirty="0" smtClean="0"/>
              <a:t>但是，部件越通用和可复用，花费的时间和工作量越大，其性能</a:t>
            </a:r>
            <a:r>
              <a:rPr lang="en-US" dirty="0" smtClean="0"/>
              <a:t>(</a:t>
            </a:r>
            <a:r>
              <a:rPr lang="zh-CN" altLang="en-US" dirty="0" smtClean="0"/>
              <a:t>速度和响应时间</a:t>
            </a:r>
            <a:r>
              <a:rPr lang="en-US" dirty="0" smtClean="0"/>
              <a:t>)</a:t>
            </a:r>
            <a:r>
              <a:rPr lang="zh-CN" altLang="en-US" dirty="0" smtClean="0"/>
              <a:t>会降低；</a:t>
            </a:r>
          </a:p>
          <a:p>
            <a:pPr lvl="2"/>
            <a:r>
              <a:rPr lang="en-US" altLang="zh-CN" dirty="0" smtClean="0"/>
              <a:t>2</a:t>
            </a:r>
            <a:r>
              <a:rPr lang="zh-CN" altLang="en-US" dirty="0" smtClean="0"/>
              <a:t>、对</a:t>
            </a:r>
            <a:r>
              <a:rPr lang="en-US" dirty="0" smtClean="0"/>
              <a:t>COTS</a:t>
            </a:r>
            <a:r>
              <a:rPr lang="zh-CN" altLang="en-US" dirty="0" smtClean="0"/>
              <a:t>进行一定的扩展可以减少开发工作量和时间</a:t>
            </a:r>
            <a:endParaRPr lang="en-US" altLang="zh-CN" dirty="0" smtClean="0"/>
          </a:p>
          <a:p>
            <a:pPr lvl="3"/>
            <a:r>
              <a:rPr lang="zh-CN" altLang="en-US" dirty="0" smtClean="0"/>
              <a:t>但是会降低系统的可修改性，也会造成知识产权问题。</a:t>
            </a:r>
          </a:p>
          <a:p>
            <a:r>
              <a:rPr lang="zh-CN" altLang="en-US" dirty="0" smtClean="0"/>
              <a:t>对于同一个等级的矛盾的需求，寻找折中方案，寻找到最好的平衡点和线，避免各方面对需求的尴尬，满足系统的最期望的需求。</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 </a:t>
            </a:r>
            <a:r>
              <a:rPr lang="zh-CN" altLang="en-US" dirty="0" smtClean="0"/>
              <a:t>体系结构设计方法</a:t>
            </a:r>
            <a:endParaRPr lang="zh-CN" altLang="en-US" dirty="0"/>
          </a:p>
        </p:txBody>
      </p:sp>
      <p:sp>
        <p:nvSpPr>
          <p:cNvPr id="3" name="内容占位符 2"/>
          <p:cNvSpPr>
            <a:spLocks noGrp="1"/>
          </p:cNvSpPr>
          <p:nvPr>
            <p:ph idx="1"/>
          </p:nvPr>
        </p:nvSpPr>
        <p:spPr/>
        <p:txBody>
          <a:bodyPr/>
          <a:lstStyle/>
          <a:p>
            <a:r>
              <a:rPr lang="en-US" dirty="0" smtClean="0"/>
              <a:t>10.5.1</a:t>
            </a:r>
            <a:r>
              <a:rPr lang="zh-CN" altLang="en-US" dirty="0" smtClean="0"/>
              <a:t>“分割”法</a:t>
            </a:r>
          </a:p>
          <a:p>
            <a:r>
              <a:rPr lang="en-US" dirty="0" smtClean="0"/>
              <a:t>10.5.2 </a:t>
            </a:r>
            <a:r>
              <a:rPr lang="zh-CN" altLang="en-US" dirty="0" smtClean="0"/>
              <a:t>“抽象”法</a:t>
            </a:r>
          </a:p>
          <a:p>
            <a:r>
              <a:rPr lang="en-US" dirty="0" smtClean="0"/>
              <a:t>10.5.3 </a:t>
            </a:r>
            <a:r>
              <a:rPr lang="zh-CN" altLang="en-US" dirty="0" smtClean="0"/>
              <a:t>“压缩”法</a:t>
            </a:r>
            <a:endParaRPr lang="en-US" altLang="zh-CN" dirty="0" smtClean="0"/>
          </a:p>
          <a:p>
            <a:r>
              <a:rPr lang="en-US" dirty="0" smtClean="0"/>
              <a:t>10.5.4 </a:t>
            </a:r>
            <a:r>
              <a:rPr lang="zh-CN" altLang="en-US" dirty="0" smtClean="0"/>
              <a:t>“组合”法</a:t>
            </a:r>
          </a:p>
          <a:p>
            <a:r>
              <a:rPr lang="en-US" dirty="0" smtClean="0"/>
              <a:t>10.5.5 </a:t>
            </a:r>
            <a:r>
              <a:rPr lang="zh-CN" altLang="en-US" dirty="0" smtClean="0"/>
              <a:t>“复制”法</a:t>
            </a:r>
          </a:p>
          <a:p>
            <a:r>
              <a:rPr lang="en-US" dirty="0" smtClean="0"/>
              <a:t>10.5.6 </a:t>
            </a:r>
            <a:r>
              <a:rPr lang="zh-CN" altLang="en-US" dirty="0" smtClean="0"/>
              <a:t>“资源共享”法</a:t>
            </a:r>
          </a:p>
          <a:p>
            <a:r>
              <a:rPr lang="en-US" dirty="0" smtClean="0"/>
              <a:t>10.5.7 </a:t>
            </a:r>
            <a:r>
              <a:rPr lang="zh-CN" altLang="en-US" dirty="0" smtClean="0"/>
              <a:t>设计方法对质量的影响</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10.5.1</a:t>
            </a:r>
            <a:r>
              <a:rPr lang="zh-CN" altLang="en-US" dirty="0" smtClean="0"/>
              <a:t>“分割”法</a:t>
            </a:r>
            <a:endParaRPr lang="zh-CN" altLang="en-US" dirty="0"/>
          </a:p>
        </p:txBody>
      </p:sp>
      <p:sp>
        <p:nvSpPr>
          <p:cNvPr id="3" name="内容占位符 2"/>
          <p:cNvSpPr>
            <a:spLocks noGrp="1"/>
          </p:cNvSpPr>
          <p:nvPr>
            <p:ph idx="1"/>
          </p:nvPr>
        </p:nvSpPr>
        <p:spPr/>
        <p:txBody>
          <a:bodyPr/>
          <a:lstStyle/>
          <a:p>
            <a:r>
              <a:rPr lang="zh-CN" altLang="en-US" dirty="0" smtClean="0"/>
              <a:t>将不同的功能特征分割到不同的具有明确接口定义的部件中。</a:t>
            </a:r>
            <a:endParaRPr lang="en-US" altLang="zh-CN" dirty="0" smtClean="0"/>
          </a:p>
          <a:p>
            <a:r>
              <a:rPr lang="zh-CN" altLang="en-US" dirty="0" smtClean="0"/>
              <a:t>软件系统通常需要多个模块才能实现，用“分割”方法可以将复杂的程序分解为多个模块。</a:t>
            </a:r>
            <a:endParaRPr lang="en-US" altLang="zh-CN" dirty="0" smtClean="0"/>
          </a:p>
          <a:p>
            <a:r>
              <a:rPr lang="zh-CN" altLang="en-US" dirty="0" smtClean="0"/>
              <a:t>分割的目的是把每个系统功能隔离成一个分区。</a:t>
            </a:r>
            <a:endParaRPr lang="en-US" altLang="zh-CN" dirty="0" smtClean="0"/>
          </a:p>
          <a:p>
            <a:pPr lvl="1"/>
            <a:r>
              <a:rPr lang="zh-CN" altLang="en-US" dirty="0" smtClean="0"/>
              <a:t>经过分割后，可以度量分割出的功能是否能满足特定的质量因素要求。</a:t>
            </a:r>
            <a:endParaRPr lang="en-US" altLang="zh-CN" dirty="0" smtClean="0"/>
          </a:p>
          <a:p>
            <a:pPr lvl="1"/>
            <a:r>
              <a:rPr lang="zh-CN" altLang="en-US" dirty="0" smtClean="0"/>
              <a:t>例如，多个串行调用程序的执行之间之和，就是系统的响应时间。</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常见的分割例子</a:t>
            </a:r>
            <a:endParaRPr lang="zh-CN" altLang="en-US" dirty="0"/>
          </a:p>
        </p:txBody>
      </p:sp>
      <p:sp>
        <p:nvSpPr>
          <p:cNvPr id="3" name="内容占位符 2"/>
          <p:cNvSpPr>
            <a:spLocks noGrp="1"/>
          </p:cNvSpPr>
          <p:nvPr>
            <p:ph idx="1"/>
          </p:nvPr>
        </p:nvSpPr>
        <p:spPr/>
        <p:txBody>
          <a:bodyPr/>
          <a:lstStyle/>
          <a:p>
            <a:r>
              <a:rPr lang="zh-CN" altLang="en-US" dirty="0" smtClean="0"/>
              <a:t>基于数据流的体系结构，如，管道和过滤器，批量序列系统（</a:t>
            </a:r>
            <a:r>
              <a:rPr lang="en-US" dirty="0" smtClean="0"/>
              <a:t>pipes and filters and batch sequential systems)</a:t>
            </a:r>
            <a:r>
              <a:rPr lang="zh-CN" altLang="en-US" dirty="0" smtClean="0"/>
              <a:t>；</a:t>
            </a:r>
            <a:endParaRPr lang="en-US" altLang="zh-CN" dirty="0" smtClean="0"/>
          </a:p>
          <a:p>
            <a:endParaRPr lang="zh-CN" altLang="en-US" dirty="0" smtClean="0"/>
          </a:p>
          <a:p>
            <a:r>
              <a:rPr lang="zh-CN" altLang="en-US" dirty="0" smtClean="0"/>
              <a:t>在传统方式的编译器的组成中，明确每个编译阶段：词法分析、语法分析、代码生成等。</a:t>
            </a:r>
            <a:endParaRPr lang="en-US" altLang="zh-CN" dirty="0" smtClean="0"/>
          </a:p>
          <a:p>
            <a:pPr lvl="1"/>
            <a:r>
              <a:rPr lang="zh-CN" altLang="en-US" dirty="0" smtClean="0"/>
              <a:t>这是一个明显的以“分割”为主的设计过程。</a:t>
            </a:r>
            <a:endParaRPr lang="en-US" altLang="zh-CN" dirty="0" smtClean="0"/>
          </a:p>
          <a:p>
            <a:endParaRPr lang="zh-CN" altLang="en-US" dirty="0" smtClean="0"/>
          </a:p>
          <a:p>
            <a:r>
              <a:rPr lang="zh-CN" altLang="en-US" dirty="0" smtClean="0"/>
              <a:t>用户界面管理系统中，将系统分解为：</a:t>
            </a:r>
            <a:endParaRPr lang="en-US" altLang="zh-CN" dirty="0" smtClean="0"/>
          </a:p>
          <a:p>
            <a:pPr lvl="1"/>
            <a:r>
              <a:rPr lang="zh-CN" altLang="en-US" dirty="0" smtClean="0"/>
              <a:t>表现层、对话层和应用层。</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分割的主要指导原则</a:t>
            </a:r>
            <a:endParaRPr lang="zh-CN" altLang="en-US" dirty="0"/>
          </a:p>
        </p:txBody>
      </p:sp>
      <p:sp>
        <p:nvSpPr>
          <p:cNvPr id="3" name="内容占位符 2"/>
          <p:cNvSpPr>
            <a:spLocks noGrp="1"/>
          </p:cNvSpPr>
          <p:nvPr>
            <p:ph idx="1"/>
          </p:nvPr>
        </p:nvSpPr>
        <p:spPr/>
        <p:txBody>
          <a:bodyPr/>
          <a:lstStyle/>
          <a:p>
            <a:pPr>
              <a:lnSpc>
                <a:spcPct val="150000"/>
              </a:lnSpc>
            </a:pPr>
            <a:r>
              <a:rPr lang="en-US" dirty="0" smtClean="0"/>
              <a:t>1</a:t>
            </a:r>
            <a:r>
              <a:rPr lang="zh-CN" altLang="en-US" dirty="0" smtClean="0"/>
              <a:t>）尽可能降低部件之间的依赖性。</a:t>
            </a:r>
            <a:endParaRPr lang="en-US" altLang="zh-CN" dirty="0" smtClean="0"/>
          </a:p>
          <a:p>
            <a:pPr>
              <a:lnSpc>
                <a:spcPct val="150000"/>
              </a:lnSpc>
            </a:pPr>
            <a:r>
              <a:rPr lang="en-US" dirty="0" smtClean="0"/>
              <a:t>2</a:t>
            </a:r>
            <a:r>
              <a:rPr lang="zh-CN" altLang="en-US" dirty="0" smtClean="0"/>
              <a:t>）部件必须以高内聚</a:t>
            </a:r>
            <a:r>
              <a:rPr lang="en-US" dirty="0" smtClean="0"/>
              <a:t>(cohesive)</a:t>
            </a:r>
            <a:r>
              <a:rPr lang="zh-CN" altLang="en-US" dirty="0" smtClean="0"/>
              <a:t>封装其功能。</a:t>
            </a:r>
            <a:endParaRPr lang="en-US" altLang="zh-CN" dirty="0" smtClean="0"/>
          </a:p>
          <a:p>
            <a:pPr>
              <a:lnSpc>
                <a:spcPct val="150000"/>
              </a:lnSpc>
            </a:pPr>
            <a:r>
              <a:rPr lang="en-US" dirty="0" smtClean="0"/>
              <a:t>3</a:t>
            </a:r>
            <a:r>
              <a:rPr lang="zh-CN" altLang="en-US" dirty="0" smtClean="0"/>
              <a:t>）隔离中间件和</a:t>
            </a:r>
            <a:r>
              <a:rPr lang="en-US" dirty="0" smtClean="0"/>
              <a:t>COTS</a:t>
            </a:r>
            <a:r>
              <a:rPr lang="zh-CN" altLang="en-US" dirty="0" smtClean="0"/>
              <a:t>之间的依赖性。</a:t>
            </a:r>
            <a:endParaRPr lang="en-US" altLang="zh-CN" dirty="0" smtClean="0"/>
          </a:p>
          <a:p>
            <a:pPr>
              <a:lnSpc>
                <a:spcPct val="150000"/>
              </a:lnSpc>
            </a:pPr>
            <a:r>
              <a:rPr lang="en-US" dirty="0" smtClean="0"/>
              <a:t>4</a:t>
            </a:r>
            <a:r>
              <a:rPr lang="zh-CN" altLang="en-US" dirty="0" smtClean="0"/>
              <a:t>）对部件进行层次分解。</a:t>
            </a:r>
            <a:endParaRPr lang="en-US" altLang="zh-CN" dirty="0" smtClean="0"/>
          </a:p>
          <a:p>
            <a:pPr>
              <a:lnSpc>
                <a:spcPct val="150000"/>
              </a:lnSpc>
            </a:pPr>
            <a:r>
              <a:rPr lang="en-US" dirty="0" smtClean="0"/>
              <a:t>5</a:t>
            </a:r>
            <a:r>
              <a:rPr lang="zh-CN" altLang="en-US" dirty="0" smtClean="0"/>
              <a:t>）部件之间的调用降到最小。</a:t>
            </a:r>
            <a:endParaRPr lang="en-US" altLang="zh-CN" dirty="0" smtClean="0"/>
          </a:p>
          <a:p>
            <a:pPr marL="0" indent="0">
              <a:lnSpc>
                <a:spcPct val="150000"/>
              </a:lnSpc>
              <a:buNone/>
            </a:pP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10.1</a:t>
            </a:r>
            <a:r>
              <a:rPr lang="zh-CN" altLang="en-US" dirty="0" smtClean="0"/>
              <a:t>从系统分解到体系结构设计</a:t>
            </a:r>
            <a:endParaRPr lang="zh-CN" altLang="en-US" dirty="0"/>
          </a:p>
        </p:txBody>
      </p:sp>
      <p:sp>
        <p:nvSpPr>
          <p:cNvPr id="3" name="内容占位符 2"/>
          <p:cNvSpPr>
            <a:spLocks noGrp="1"/>
          </p:cNvSpPr>
          <p:nvPr>
            <p:ph idx="1"/>
          </p:nvPr>
        </p:nvSpPr>
        <p:spPr>
          <a:xfrm>
            <a:off x="914400" y="1135743"/>
            <a:ext cx="8229600" cy="4902200"/>
          </a:xfrm>
        </p:spPr>
        <p:txBody>
          <a:bodyPr/>
          <a:lstStyle/>
          <a:p>
            <a:r>
              <a:rPr lang="zh-CN" altLang="en-US" dirty="0" smtClean="0"/>
              <a:t>在</a:t>
            </a:r>
            <a:r>
              <a:rPr lang="en-US" dirty="0" smtClean="0"/>
              <a:t>1995</a:t>
            </a:r>
            <a:r>
              <a:rPr lang="zh-CN" altLang="en-US" dirty="0" smtClean="0"/>
              <a:t>年之前，软件开发过程主要关心的是概要设计和详细设计。</a:t>
            </a:r>
            <a:endParaRPr lang="en-US" altLang="zh-CN" dirty="0" smtClean="0"/>
          </a:p>
          <a:p>
            <a:r>
              <a:rPr lang="zh-CN" altLang="en-US" dirty="0" smtClean="0"/>
              <a:t>按</a:t>
            </a:r>
            <a:r>
              <a:rPr lang="en-US" dirty="0" smtClean="0"/>
              <a:t>DoD-2167A</a:t>
            </a:r>
            <a:r>
              <a:rPr lang="zh-CN" altLang="en-US" dirty="0" smtClean="0"/>
              <a:t>的定义，概要设计的目的是将系统分解为计算机软件配置项</a:t>
            </a:r>
            <a:r>
              <a:rPr lang="en-US" dirty="0" smtClean="0"/>
              <a:t>(CSCI—computer software Configuration Item)</a:t>
            </a:r>
            <a:r>
              <a:rPr lang="zh-CN" altLang="en-US" dirty="0" smtClean="0"/>
              <a:t>，以及计算机软件部件</a:t>
            </a:r>
            <a:r>
              <a:rPr lang="en-US" dirty="0" smtClean="0"/>
              <a:t>(CSC—Computer Software Components)</a:t>
            </a:r>
          </a:p>
          <a:p>
            <a:pPr lvl="1"/>
            <a:r>
              <a:rPr lang="zh-CN" altLang="en-US" dirty="0" smtClean="0"/>
              <a:t>详细设计则是将</a:t>
            </a:r>
            <a:r>
              <a:rPr lang="en-US" dirty="0" smtClean="0"/>
              <a:t>CSC</a:t>
            </a:r>
            <a:r>
              <a:rPr lang="zh-CN" altLang="en-US" dirty="0" smtClean="0"/>
              <a:t>进一步划分为可下一层的部件，再分解为计算机软件单元</a:t>
            </a:r>
            <a:r>
              <a:rPr lang="en-US" dirty="0" smtClean="0"/>
              <a:t>(CSU—Computer Software Unit).</a:t>
            </a:r>
          </a:p>
          <a:p>
            <a:pPr lvl="1"/>
            <a:r>
              <a:rPr lang="en-US" dirty="0" smtClean="0"/>
              <a:t>CSU</a:t>
            </a:r>
            <a:r>
              <a:rPr lang="zh-CN" altLang="en-US" dirty="0" smtClean="0"/>
              <a:t>是从最小的、不可再分的、易于测试的代码。</a:t>
            </a:r>
            <a:endParaRPr lang="en-US" altLang="zh-CN" dirty="0" smtClean="0"/>
          </a:p>
          <a:p>
            <a:endParaRPr lang="en-US" altLang="zh-CN" dirty="0" smtClean="0"/>
          </a:p>
          <a:p>
            <a:r>
              <a:rPr lang="zh-CN" altLang="en-US" dirty="0" smtClean="0"/>
              <a:t>软件设计过程是一个逐步细化的分解过程</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10.5.2 </a:t>
            </a:r>
            <a:r>
              <a:rPr lang="zh-CN" altLang="en-US" dirty="0" smtClean="0"/>
              <a:t>“抽象”法</a:t>
            </a:r>
            <a:endParaRPr lang="zh-CN" altLang="en-US" dirty="0"/>
          </a:p>
        </p:txBody>
      </p:sp>
      <p:sp>
        <p:nvSpPr>
          <p:cNvPr id="3" name="内容占位符 2"/>
          <p:cNvSpPr>
            <a:spLocks noGrp="1"/>
          </p:cNvSpPr>
          <p:nvPr>
            <p:ph idx="1"/>
          </p:nvPr>
        </p:nvSpPr>
        <p:spPr>
          <a:xfrm>
            <a:off x="940713" y="1242772"/>
            <a:ext cx="8077200" cy="4902200"/>
          </a:xfrm>
        </p:spPr>
        <p:txBody>
          <a:bodyPr/>
          <a:lstStyle/>
          <a:p>
            <a:r>
              <a:rPr lang="zh-CN" altLang="en-US" sz="2400" dirty="0" smtClean="0"/>
              <a:t>抽象（</a:t>
            </a:r>
            <a:r>
              <a:rPr lang="en-US" sz="2400" dirty="0" smtClean="0"/>
              <a:t>abstraction</a:t>
            </a:r>
            <a:r>
              <a:rPr lang="zh-CN" altLang="en-US" sz="2400" dirty="0" smtClean="0"/>
              <a:t>）的目的建立一个虚拟机</a:t>
            </a:r>
            <a:r>
              <a:rPr lang="en-US" sz="2400" dirty="0" smtClean="0"/>
              <a:t>(virtual machine)</a:t>
            </a:r>
            <a:r>
              <a:rPr lang="zh-CN" altLang="en-US" sz="2400" dirty="0" smtClean="0"/>
              <a:t>。</a:t>
            </a:r>
            <a:endParaRPr lang="en-US" altLang="zh-CN" sz="2400" dirty="0" smtClean="0"/>
          </a:p>
          <a:p>
            <a:pPr lvl="1"/>
            <a:r>
              <a:rPr lang="zh-CN" altLang="en-US" sz="2000" dirty="0" smtClean="0"/>
              <a:t>虚拟机是一个部件，其功能隐含在基本的实现中。</a:t>
            </a:r>
            <a:endParaRPr lang="en-US" altLang="zh-CN" sz="2000" dirty="0" smtClean="0"/>
          </a:p>
          <a:p>
            <a:pPr lvl="1"/>
            <a:r>
              <a:rPr lang="en-US" sz="2000" dirty="0" smtClean="0"/>
              <a:t>Java</a:t>
            </a:r>
            <a:r>
              <a:rPr lang="zh-CN" altLang="en-US" sz="2000" dirty="0" smtClean="0"/>
              <a:t>虚拟机是一个很好的一个支持应用编程的抽象机，这种抽象能够让应用程序与操作系统和硬件分离开来，力求做到“一次编程，到处运行”。</a:t>
            </a:r>
            <a:endParaRPr lang="en-US" altLang="zh-CN" sz="2000" dirty="0" smtClean="0"/>
          </a:p>
          <a:p>
            <a:r>
              <a:rPr lang="zh-CN" altLang="en-US" sz="2400" dirty="0" smtClean="0"/>
              <a:t>可以用虚拟机模拟某些非当地的功能，</a:t>
            </a:r>
            <a:endParaRPr lang="en-US" altLang="zh-CN" sz="2400" dirty="0" smtClean="0"/>
          </a:p>
          <a:p>
            <a:pPr lvl="1"/>
            <a:r>
              <a:rPr lang="zh-CN" altLang="en-US" sz="2000" dirty="0" smtClean="0"/>
              <a:t>例如，在单处理机上模拟并行计算。最常见的是把虚拟机封装在系统中。</a:t>
            </a:r>
            <a:endParaRPr lang="en-US" altLang="zh-CN" sz="2000" dirty="0" smtClean="0"/>
          </a:p>
          <a:p>
            <a:r>
              <a:rPr lang="zh-CN" altLang="en-US" sz="2400" dirty="0" smtClean="0"/>
              <a:t>第三种用法是为异构系统提供公共接口。</a:t>
            </a:r>
            <a:endParaRPr lang="en-US" altLang="zh-CN" sz="2400" dirty="0" smtClean="0"/>
          </a:p>
          <a:p>
            <a:pPr lvl="1"/>
            <a:r>
              <a:rPr lang="zh-CN" altLang="en-US" sz="2000" dirty="0" smtClean="0"/>
              <a:t>例如，用虚拟的工具集（</a:t>
            </a:r>
            <a:r>
              <a:rPr lang="en-US" sz="2000" dirty="0" smtClean="0"/>
              <a:t>toolkits</a:t>
            </a:r>
            <a:r>
              <a:rPr lang="zh-CN" altLang="en-US" sz="2000" dirty="0" smtClean="0"/>
              <a:t>）定义出用户界面管理系统最普遍的特征，支持</a:t>
            </a:r>
            <a:r>
              <a:rPr lang="en-US" sz="2000" dirty="0" smtClean="0"/>
              <a:t>X11</a:t>
            </a:r>
            <a:r>
              <a:rPr lang="zh-CN" altLang="en-US" sz="2000" dirty="0" smtClean="0"/>
              <a:t>、</a:t>
            </a:r>
            <a:r>
              <a:rPr lang="en-US" sz="2000" dirty="0" smtClean="0"/>
              <a:t>Open-Look</a:t>
            </a:r>
            <a:r>
              <a:rPr lang="zh-CN" altLang="en-US" sz="2000" dirty="0" smtClean="0"/>
              <a:t>、</a:t>
            </a:r>
            <a:r>
              <a:rPr lang="en-US" sz="2000" dirty="0" smtClean="0"/>
              <a:t>MS-Windows</a:t>
            </a:r>
            <a:r>
              <a:rPr lang="zh-CN" altLang="en-US" sz="2000" dirty="0" smtClean="0"/>
              <a:t>和</a:t>
            </a:r>
            <a:r>
              <a:rPr lang="en-US" sz="2000" dirty="0" smtClean="0"/>
              <a:t>Macintosh toolkit</a:t>
            </a:r>
            <a:r>
              <a:rPr lang="zh-CN" altLang="en-US" sz="2000" dirty="0" smtClean="0"/>
              <a:t>平台上运行一个应用软件，就必须在系统表示层和其它功能之间定义虚拟接口。</a:t>
            </a:r>
            <a:endParaRPr lang="zh-CN"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10.5.3 </a:t>
            </a:r>
            <a:r>
              <a:rPr lang="zh-CN" altLang="en-US" dirty="0" smtClean="0"/>
              <a:t>“压缩”法</a:t>
            </a:r>
            <a:endParaRPr lang="zh-CN" altLang="en-US" dirty="0"/>
          </a:p>
        </p:txBody>
      </p:sp>
      <p:sp>
        <p:nvSpPr>
          <p:cNvPr id="3" name="内容占位符 2"/>
          <p:cNvSpPr>
            <a:spLocks noGrp="1"/>
          </p:cNvSpPr>
          <p:nvPr>
            <p:ph idx="1"/>
          </p:nvPr>
        </p:nvSpPr>
        <p:spPr/>
        <p:txBody>
          <a:bodyPr/>
          <a:lstStyle/>
          <a:p>
            <a:r>
              <a:rPr lang="zh-CN" altLang="en-US" dirty="0" smtClean="0"/>
              <a:t>压缩</a:t>
            </a:r>
            <a:r>
              <a:rPr lang="en-US" dirty="0" smtClean="0"/>
              <a:t>(compression)</a:t>
            </a:r>
            <a:r>
              <a:rPr lang="zh-CN" altLang="en-US" dirty="0" smtClean="0"/>
              <a:t>是消除分割开的系统功能层和接口，即，</a:t>
            </a:r>
            <a:r>
              <a:rPr lang="zh-CN" altLang="en-US" dirty="0" smtClean="0">
                <a:solidFill>
                  <a:srgbClr val="FF0000"/>
                </a:solidFill>
              </a:rPr>
              <a:t>是“分割”方法的逆</a:t>
            </a:r>
            <a:r>
              <a:rPr lang="zh-CN" altLang="en-US" dirty="0" smtClean="0"/>
              <a:t>。</a:t>
            </a:r>
            <a:endParaRPr lang="en-US" altLang="zh-CN" dirty="0" smtClean="0"/>
          </a:p>
          <a:p>
            <a:pPr lvl="1"/>
            <a:r>
              <a:rPr lang="zh-CN" altLang="en-US" dirty="0" smtClean="0"/>
              <a:t>功能层可以是软件</a:t>
            </a:r>
            <a:r>
              <a:rPr lang="en-US" dirty="0" smtClean="0"/>
              <a:t>(</a:t>
            </a:r>
            <a:r>
              <a:rPr lang="zh-CN" altLang="en-US" dirty="0" smtClean="0"/>
              <a:t>进程边界、过程调用</a:t>
            </a:r>
            <a:r>
              <a:rPr lang="en-US" dirty="0" smtClean="0"/>
              <a:t>)</a:t>
            </a:r>
            <a:r>
              <a:rPr lang="zh-CN" altLang="en-US" dirty="0" smtClean="0"/>
              <a:t>或硬件</a:t>
            </a:r>
            <a:r>
              <a:rPr lang="en-US" dirty="0" smtClean="0"/>
              <a:t>(</a:t>
            </a:r>
            <a:r>
              <a:rPr lang="zh-CN" altLang="en-US" dirty="0" smtClean="0"/>
              <a:t>分割的处理器</a:t>
            </a:r>
            <a:r>
              <a:rPr lang="en-US" dirty="0" smtClean="0"/>
              <a:t>)</a:t>
            </a:r>
            <a:r>
              <a:rPr lang="zh-CN" altLang="en-US" dirty="0" smtClean="0"/>
              <a:t>。</a:t>
            </a:r>
            <a:endParaRPr lang="en-US" altLang="zh-CN" dirty="0" smtClean="0"/>
          </a:p>
          <a:p>
            <a:r>
              <a:rPr lang="zh-CN" altLang="en-US" dirty="0" smtClean="0"/>
              <a:t>压缩一个软件，意味着把不同的功能放到一起。</a:t>
            </a:r>
            <a:endParaRPr lang="en-US" altLang="zh-CN" dirty="0" smtClean="0"/>
          </a:p>
          <a:p>
            <a:r>
              <a:rPr lang="zh-CN" altLang="en-US" dirty="0" smtClean="0"/>
              <a:t>从软件工程和计算机科学的发展历史看，压缩与软件工程化发展是背道而驰的。</a:t>
            </a:r>
            <a:endParaRPr lang="en-US" altLang="zh-CN" dirty="0" smtClean="0"/>
          </a:p>
          <a:p>
            <a:pPr lvl="1"/>
            <a:r>
              <a:rPr lang="zh-CN" altLang="en-US" dirty="0" smtClean="0"/>
              <a:t>而数据抽象类型、客户</a:t>
            </a:r>
            <a:r>
              <a:rPr lang="en-US" dirty="0" smtClean="0"/>
              <a:t>-</a:t>
            </a:r>
            <a:r>
              <a:rPr lang="zh-CN" altLang="en-US" dirty="0" smtClean="0"/>
              <a:t>服务模式、分布式和并行计算、以及面向对象的开发技术等都是分层（即，分割）的成功经验。</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压缩的优势</a:t>
            </a:r>
          </a:p>
        </p:txBody>
      </p:sp>
      <p:sp>
        <p:nvSpPr>
          <p:cNvPr id="3" name="内容占位符 2"/>
          <p:cNvSpPr>
            <a:spLocks noGrp="1"/>
          </p:cNvSpPr>
          <p:nvPr>
            <p:ph idx="1"/>
          </p:nvPr>
        </p:nvSpPr>
        <p:spPr>
          <a:xfrm>
            <a:off x="986970" y="1077686"/>
            <a:ext cx="8157029" cy="5337628"/>
          </a:xfrm>
        </p:spPr>
        <p:txBody>
          <a:bodyPr/>
          <a:lstStyle/>
          <a:p>
            <a:r>
              <a:rPr lang="zh-CN" altLang="en-US" dirty="0"/>
              <a:t>压缩主要出于两个</a:t>
            </a:r>
            <a:r>
              <a:rPr lang="zh-CN" altLang="en-US" dirty="0" smtClean="0"/>
              <a:t>目的：</a:t>
            </a:r>
            <a:endParaRPr lang="en-US" altLang="zh-CN" b="1" dirty="0" smtClean="0"/>
          </a:p>
          <a:p>
            <a:pPr lvl="1"/>
            <a:r>
              <a:rPr lang="zh-CN" altLang="en-US" b="1" dirty="0" smtClean="0"/>
              <a:t>第一是改进系统的性能</a:t>
            </a:r>
            <a:endParaRPr lang="en-US" altLang="zh-CN" b="1" dirty="0" smtClean="0"/>
          </a:p>
          <a:p>
            <a:pPr lvl="2"/>
            <a:r>
              <a:rPr lang="zh-CN" altLang="en-US" dirty="0" smtClean="0"/>
              <a:t>通过消除层与层之间函数的信息传递，从而减少跨越各层造成的负载。</a:t>
            </a:r>
            <a:endParaRPr lang="en-US" altLang="zh-CN" dirty="0" smtClean="0"/>
          </a:p>
          <a:p>
            <a:pPr lvl="2"/>
            <a:r>
              <a:rPr lang="zh-CN" altLang="en-US" dirty="0" smtClean="0"/>
              <a:t>例如，在通信协议设计中经常会跨越</a:t>
            </a:r>
            <a:r>
              <a:rPr lang="en-US" dirty="0" smtClean="0"/>
              <a:t>ISO</a:t>
            </a:r>
            <a:r>
              <a:rPr lang="zh-CN" altLang="en-US" dirty="0" smtClean="0"/>
              <a:t>规定的</a:t>
            </a:r>
            <a:r>
              <a:rPr lang="en-US" dirty="0" smtClean="0"/>
              <a:t>7</a:t>
            </a:r>
            <a:r>
              <a:rPr lang="zh-CN" altLang="en-US" dirty="0" smtClean="0"/>
              <a:t>层协议模型，从而提高通信性能。</a:t>
            </a:r>
            <a:endParaRPr lang="en-US" altLang="zh-CN" dirty="0" smtClean="0"/>
          </a:p>
          <a:p>
            <a:pPr lvl="3"/>
            <a:r>
              <a:rPr lang="zh-CN" altLang="en-US" dirty="0" smtClean="0"/>
              <a:t>实际上</a:t>
            </a:r>
            <a:r>
              <a:rPr lang="en-US" dirty="0" smtClean="0"/>
              <a:t>TCP/IP</a:t>
            </a:r>
            <a:r>
              <a:rPr lang="zh-CN" altLang="en-US" dirty="0" smtClean="0"/>
              <a:t>体系就是把</a:t>
            </a:r>
            <a:r>
              <a:rPr lang="en-US" dirty="0" smtClean="0"/>
              <a:t>OSI</a:t>
            </a:r>
            <a:r>
              <a:rPr lang="zh-CN" altLang="en-US" dirty="0" smtClean="0"/>
              <a:t>模型的七层协议压缩成五层协议</a:t>
            </a:r>
            <a:r>
              <a:rPr lang="en-US" dirty="0" smtClean="0"/>
              <a:t>(</a:t>
            </a:r>
            <a:r>
              <a:rPr lang="zh-CN" altLang="en-US" dirty="0" smtClean="0"/>
              <a:t>参见</a:t>
            </a:r>
            <a:r>
              <a:rPr lang="en-US" dirty="0" smtClean="0"/>
              <a:t>25.4</a:t>
            </a:r>
            <a:r>
              <a:rPr lang="zh-CN" altLang="en-US" dirty="0" smtClean="0"/>
              <a:t>节</a:t>
            </a:r>
            <a:r>
              <a:rPr lang="en-US" dirty="0" smtClean="0"/>
              <a:t>)</a:t>
            </a:r>
            <a:r>
              <a:rPr lang="zh-CN" altLang="en-US" dirty="0" smtClean="0"/>
              <a:t>。</a:t>
            </a:r>
          </a:p>
          <a:p>
            <a:pPr lvl="1"/>
            <a:r>
              <a:rPr lang="zh-CN" altLang="en-US" b="1" dirty="0" smtClean="0"/>
              <a:t>第二是加速系统的开发</a:t>
            </a:r>
            <a:endParaRPr lang="en-US" altLang="zh-CN" dirty="0" smtClean="0"/>
          </a:p>
          <a:p>
            <a:pPr lvl="2"/>
            <a:r>
              <a:rPr lang="zh-CN" altLang="en-US" dirty="0" smtClean="0"/>
              <a:t>消除系统中多个部件上不同的功能要求。</a:t>
            </a:r>
            <a:endParaRPr lang="en-US" altLang="zh-CN" dirty="0" smtClean="0"/>
          </a:p>
          <a:p>
            <a:pPr lvl="3"/>
            <a:r>
              <a:rPr lang="zh-CN" altLang="en-US" dirty="0" smtClean="0"/>
              <a:t>例如，</a:t>
            </a:r>
            <a:r>
              <a:rPr lang="en-US" dirty="0" smtClean="0"/>
              <a:t>Microsoft’s Visual Basic</a:t>
            </a:r>
            <a:r>
              <a:rPr lang="zh-CN" altLang="en-US" dirty="0" smtClean="0"/>
              <a:t>允许开发人员直接耦合各个用户接口对象，将其做成应用代码。</a:t>
            </a:r>
            <a:endParaRPr lang="en-US" altLang="zh-CN" dirty="0" smtClean="0"/>
          </a:p>
          <a:p>
            <a:pPr lvl="2"/>
            <a:r>
              <a:rPr lang="zh-CN" altLang="en-US" dirty="0" smtClean="0"/>
              <a:t>最常用的对软件进行压缩技术是在开发中采用宏</a:t>
            </a:r>
            <a:r>
              <a:rPr lang="en-US" dirty="0" smtClean="0"/>
              <a:t>(macros)</a:t>
            </a:r>
            <a:r>
              <a:rPr lang="zh-CN" altLang="en-US" dirty="0" smtClean="0"/>
              <a:t>或</a:t>
            </a:r>
            <a:r>
              <a:rPr lang="en-US" dirty="0" smtClean="0"/>
              <a:t>inline(</a:t>
            </a:r>
            <a:r>
              <a:rPr lang="zh-CN" altLang="en-US" dirty="0" smtClean="0"/>
              <a:t>直接嵌入语句和命令</a:t>
            </a:r>
            <a:r>
              <a:rPr lang="en-US" dirty="0" smtClean="0"/>
              <a:t>)</a:t>
            </a:r>
            <a:r>
              <a:rPr lang="zh-CN" altLang="en-US" dirty="0" smtClean="0"/>
              <a:t>，而不是</a:t>
            </a:r>
            <a:r>
              <a:rPr lang="en-US" dirty="0" smtClean="0"/>
              <a:t>API</a:t>
            </a:r>
            <a:r>
              <a:rPr lang="zh-CN" altLang="en-US" dirty="0" smtClean="0"/>
              <a:t>调用。</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10.5.4 </a:t>
            </a:r>
            <a:r>
              <a:rPr lang="zh-CN" altLang="en-US" dirty="0" smtClean="0"/>
              <a:t>“组合”法</a:t>
            </a:r>
            <a:endParaRPr lang="zh-CN" altLang="en-US" dirty="0"/>
          </a:p>
        </p:txBody>
      </p:sp>
      <p:sp>
        <p:nvSpPr>
          <p:cNvPr id="3" name="内容占位符 2"/>
          <p:cNvSpPr>
            <a:spLocks noGrp="1"/>
          </p:cNvSpPr>
          <p:nvPr>
            <p:ph idx="1"/>
          </p:nvPr>
        </p:nvSpPr>
        <p:spPr/>
        <p:txBody>
          <a:bodyPr/>
          <a:lstStyle/>
          <a:p>
            <a:r>
              <a:rPr lang="zh-CN" altLang="en-US" dirty="0" smtClean="0"/>
              <a:t>组合</a:t>
            </a:r>
            <a:r>
              <a:rPr lang="en-US" dirty="0" smtClean="0"/>
              <a:t>(Composition)</a:t>
            </a:r>
            <a:r>
              <a:rPr lang="zh-CN" altLang="en-US" dirty="0" smtClean="0"/>
              <a:t>是将两个或多个部件组合到一个更大的部件中。</a:t>
            </a:r>
            <a:endParaRPr lang="en-US" altLang="zh-CN" dirty="0" smtClean="0"/>
          </a:p>
          <a:p>
            <a:r>
              <a:rPr lang="zh-CN" altLang="en-US" dirty="0" smtClean="0"/>
              <a:t>规范化组合（</a:t>
            </a:r>
            <a:r>
              <a:rPr lang="en-US" dirty="0" smtClean="0"/>
              <a:t>Uniform Composition</a:t>
            </a:r>
            <a:r>
              <a:rPr lang="zh-CN" altLang="en-US" dirty="0" smtClean="0"/>
              <a:t>）是受限的组合操作，即，将组合机制限制到一个较小的集合。</a:t>
            </a:r>
            <a:endParaRPr lang="en-US" altLang="zh-CN" dirty="0" smtClean="0"/>
          </a:p>
          <a:p>
            <a:r>
              <a:rPr lang="zh-CN" altLang="en-US" dirty="0" smtClean="0"/>
              <a:t>规范化组合可以简化部件的集成，提升作为一个整体的系统的可伸缩性。</a:t>
            </a:r>
            <a:endParaRPr lang="en-US" altLang="zh-CN" dirty="0" smtClean="0"/>
          </a:p>
          <a:p>
            <a:pPr lvl="1"/>
            <a:r>
              <a:rPr lang="en-US" dirty="0" smtClean="0"/>
              <a:t>Model-View-Controller (MVC) </a:t>
            </a:r>
            <a:r>
              <a:rPr lang="zh-CN" altLang="en-US" dirty="0" smtClean="0"/>
              <a:t>模式将用户界面分解为一组规范的抽象，每个抽象包括一个模型</a:t>
            </a:r>
            <a:r>
              <a:rPr lang="en-US" dirty="0" smtClean="0"/>
              <a:t>(</a:t>
            </a:r>
            <a:r>
              <a:rPr lang="zh-CN" altLang="en-US" dirty="0" smtClean="0"/>
              <a:t>一个应用</a:t>
            </a:r>
            <a:r>
              <a:rPr lang="en-US" dirty="0" smtClean="0"/>
              <a:t>)</a:t>
            </a:r>
            <a:r>
              <a:rPr lang="zh-CN" altLang="en-US" dirty="0" smtClean="0"/>
              <a:t>、一个视图（一个表示）和一个控制器（在两者之间，以及</a:t>
            </a:r>
            <a:r>
              <a:rPr lang="en-US" dirty="0" smtClean="0"/>
              <a:t>MVC</a:t>
            </a:r>
            <a:r>
              <a:rPr lang="zh-CN" altLang="en-US" dirty="0" smtClean="0"/>
              <a:t>三元组的层次分解之间建立映射），参见</a:t>
            </a:r>
            <a:r>
              <a:rPr lang="en-US" dirty="0" smtClean="0"/>
              <a:t>11.3.6</a:t>
            </a:r>
            <a:r>
              <a:rPr lang="zh-CN" altLang="en-US" dirty="0" smtClean="0"/>
              <a:t>节。</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10.5.5 </a:t>
            </a:r>
            <a:r>
              <a:rPr lang="zh-CN" altLang="en-US" dirty="0" smtClean="0"/>
              <a:t>“复制”法</a:t>
            </a:r>
            <a:endParaRPr lang="zh-CN" altLang="en-US" dirty="0"/>
          </a:p>
        </p:txBody>
      </p:sp>
      <p:sp>
        <p:nvSpPr>
          <p:cNvPr id="3" name="内容占位符 2"/>
          <p:cNvSpPr>
            <a:spLocks noGrp="1"/>
          </p:cNvSpPr>
          <p:nvPr>
            <p:ph idx="1"/>
          </p:nvPr>
        </p:nvSpPr>
        <p:spPr/>
        <p:txBody>
          <a:bodyPr/>
          <a:lstStyle/>
          <a:p>
            <a:r>
              <a:rPr lang="zh-CN" altLang="en-US" dirty="0" smtClean="0"/>
              <a:t>复制</a:t>
            </a:r>
            <a:r>
              <a:rPr lang="en-US" dirty="0" smtClean="0"/>
              <a:t>(replication)</a:t>
            </a:r>
            <a:r>
              <a:rPr lang="zh-CN" altLang="en-US" dirty="0" smtClean="0"/>
              <a:t>是在一个体系结构内复制部件。这项技术可以用来增强可靠性</a:t>
            </a:r>
            <a:r>
              <a:rPr lang="en-US" dirty="0" smtClean="0"/>
              <a:t>(</a:t>
            </a:r>
            <a:r>
              <a:rPr lang="zh-CN" altLang="en-US" dirty="0" smtClean="0"/>
              <a:t>容错</a:t>
            </a:r>
            <a:r>
              <a:rPr lang="en-US" dirty="0" smtClean="0"/>
              <a:t>--fault tolerance)</a:t>
            </a:r>
            <a:r>
              <a:rPr lang="zh-CN" altLang="en-US" dirty="0" smtClean="0"/>
              <a:t>和性能。</a:t>
            </a:r>
            <a:endParaRPr lang="en-US" altLang="zh-CN" dirty="0" smtClean="0"/>
          </a:p>
          <a:p>
            <a:r>
              <a:rPr lang="zh-CN" altLang="en-US" dirty="0" smtClean="0"/>
              <a:t>当系统中具有多个重复的部件时，可以避免一个部件的瞬间故障所引起的整个系统的失败。</a:t>
            </a:r>
            <a:endParaRPr lang="en-US" altLang="zh-CN" dirty="0" smtClean="0"/>
          </a:p>
          <a:p>
            <a:pPr lvl="1"/>
            <a:r>
              <a:rPr lang="zh-CN" altLang="en-US" dirty="0" smtClean="0"/>
              <a:t>随着系统中重复部件的增加，系统的工作可以分散到系统的多个部件上，从而增加系统的吞吐量。</a:t>
            </a:r>
            <a:endParaRPr lang="en-US" altLang="zh-CN" dirty="0" smtClean="0"/>
          </a:p>
          <a:p>
            <a:r>
              <a:rPr lang="zh-CN" altLang="en-US" dirty="0" smtClean="0"/>
              <a:t>但是单个部件出现故障的机会也会增加。</a:t>
            </a:r>
            <a:endParaRPr lang="en-US" altLang="zh-CN" dirty="0" smtClean="0"/>
          </a:p>
          <a:p>
            <a:pPr lvl="1"/>
            <a:r>
              <a:rPr lang="zh-CN" altLang="en-US" dirty="0" smtClean="0"/>
              <a:t>部件会相互强制资源，必须有良好的调度程序</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10.6.6 </a:t>
            </a:r>
            <a:r>
              <a:rPr lang="zh-CN" altLang="en-US" dirty="0" smtClean="0"/>
              <a:t>“资源共享”法</a:t>
            </a:r>
            <a:endParaRPr lang="zh-CN" altLang="en-US" dirty="0"/>
          </a:p>
        </p:txBody>
      </p:sp>
      <p:sp>
        <p:nvSpPr>
          <p:cNvPr id="3" name="内容占位符 2"/>
          <p:cNvSpPr>
            <a:spLocks noGrp="1"/>
          </p:cNvSpPr>
          <p:nvPr>
            <p:ph idx="1"/>
          </p:nvPr>
        </p:nvSpPr>
        <p:spPr>
          <a:xfrm>
            <a:off x="963706" y="1154206"/>
            <a:ext cx="8001000" cy="4902200"/>
          </a:xfrm>
        </p:spPr>
        <p:txBody>
          <a:bodyPr/>
          <a:lstStyle/>
          <a:p>
            <a:r>
              <a:rPr lang="zh-CN" altLang="en-US" dirty="0" smtClean="0"/>
              <a:t>资源共享</a:t>
            </a:r>
            <a:r>
              <a:rPr lang="en-US" dirty="0" smtClean="0"/>
              <a:t>(resource sharing)</a:t>
            </a:r>
            <a:r>
              <a:rPr lang="zh-CN" altLang="en-US" dirty="0" smtClean="0"/>
              <a:t>是将数据或服务封装，并共享给多个独立的消费者。</a:t>
            </a:r>
            <a:endParaRPr lang="en-US" altLang="zh-CN" dirty="0" smtClean="0"/>
          </a:p>
          <a:p>
            <a:pPr lvl="1"/>
            <a:r>
              <a:rPr lang="zh-CN" altLang="en-US" dirty="0" smtClean="0"/>
              <a:t>典型的做法是提供一个资源管理器实施资源访问。开始往往需要花较大的成本建立被共享的资源。</a:t>
            </a:r>
            <a:endParaRPr lang="en-US" altLang="zh-CN" dirty="0" smtClean="0"/>
          </a:p>
          <a:p>
            <a:r>
              <a:rPr lang="zh-CN" altLang="en-US" dirty="0" smtClean="0"/>
              <a:t>一旦建立起来，由于减少了部件之间的耦合程度，共享资源可以增强系统的完整性、可移植性、可修改性。</a:t>
            </a:r>
            <a:endParaRPr lang="en-US" altLang="zh-CN" dirty="0" smtClean="0"/>
          </a:p>
          <a:p>
            <a:r>
              <a:rPr lang="zh-CN" altLang="en-US" dirty="0" smtClean="0"/>
              <a:t>常用的共享资源有：</a:t>
            </a:r>
            <a:endParaRPr lang="en-US" altLang="zh-CN" dirty="0" smtClean="0"/>
          </a:p>
          <a:p>
            <a:pPr lvl="1"/>
            <a:r>
              <a:rPr lang="zh-CN" altLang="en-US" dirty="0" smtClean="0"/>
              <a:t>数据库、黑板、</a:t>
            </a:r>
            <a:r>
              <a:rPr lang="en-US" altLang="zh-CN" dirty="0" smtClean="0"/>
              <a:t>IDE</a:t>
            </a:r>
            <a:r>
              <a:rPr lang="zh-CN" altLang="en-US" dirty="0" smtClean="0"/>
              <a:t>工具和环境、客户</a:t>
            </a:r>
            <a:r>
              <a:rPr lang="en-US" dirty="0" smtClean="0"/>
              <a:t>-</a:t>
            </a:r>
            <a:r>
              <a:rPr lang="zh-CN" altLang="en-US" dirty="0" smtClean="0"/>
              <a:t>服务器系统中的服务器等。</a:t>
            </a:r>
            <a:endParaRPr lang="en-US" altLang="zh-CN" dirty="0" smtClean="0"/>
          </a:p>
          <a:p>
            <a:pPr lvl="1"/>
            <a:r>
              <a:rPr lang="zh-CN" altLang="en-US" dirty="0" smtClean="0"/>
              <a:t>在这种情况下，共享资源增强了系统的可集成性或可积性</a:t>
            </a:r>
            <a:r>
              <a:rPr lang="en-US" dirty="0" smtClean="0"/>
              <a:t>(</a:t>
            </a:r>
            <a:r>
              <a:rPr lang="en-US" dirty="0" err="1" smtClean="0"/>
              <a:t>integrability</a:t>
            </a:r>
            <a:r>
              <a:rPr lang="en-US" dirty="0" smtClean="0"/>
              <a:t>)</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10.5.7 </a:t>
            </a:r>
            <a:r>
              <a:rPr lang="zh-CN" altLang="en-US" dirty="0" smtClean="0"/>
              <a:t>设计方法对质量的影响</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500128711"/>
              </p:ext>
            </p:extLst>
          </p:nvPr>
        </p:nvGraphicFramePr>
        <p:xfrm>
          <a:off x="1046379" y="1268227"/>
          <a:ext cx="7590865" cy="3725249"/>
        </p:xfrm>
        <a:graphic>
          <a:graphicData uri="http://schemas.openxmlformats.org/drawingml/2006/table">
            <a:tbl>
              <a:tblPr firstRow="1" firstCol="1" lastRow="1" lastCol="1" bandRow="1" bandCol="1"/>
              <a:tblGrid>
                <a:gridCol w="1267386">
                  <a:extLst>
                    <a:ext uri="{9D8B030D-6E8A-4147-A177-3AD203B41FA5}">
                      <a16:colId xmlns:a16="http://schemas.microsoft.com/office/drawing/2014/main" val="4052267520"/>
                    </a:ext>
                  </a:extLst>
                </a:gridCol>
                <a:gridCol w="732865">
                  <a:extLst>
                    <a:ext uri="{9D8B030D-6E8A-4147-A177-3AD203B41FA5}">
                      <a16:colId xmlns:a16="http://schemas.microsoft.com/office/drawing/2014/main" val="2570837802"/>
                    </a:ext>
                  </a:extLst>
                </a:gridCol>
                <a:gridCol w="786653">
                  <a:extLst>
                    <a:ext uri="{9D8B030D-6E8A-4147-A177-3AD203B41FA5}">
                      <a16:colId xmlns:a16="http://schemas.microsoft.com/office/drawing/2014/main" val="3976806398"/>
                    </a:ext>
                  </a:extLst>
                </a:gridCol>
                <a:gridCol w="716571">
                  <a:extLst>
                    <a:ext uri="{9D8B030D-6E8A-4147-A177-3AD203B41FA5}">
                      <a16:colId xmlns:a16="http://schemas.microsoft.com/office/drawing/2014/main" val="5646231"/>
                    </a:ext>
                  </a:extLst>
                </a:gridCol>
                <a:gridCol w="875869">
                  <a:extLst>
                    <a:ext uri="{9D8B030D-6E8A-4147-A177-3AD203B41FA5}">
                      <a16:colId xmlns:a16="http://schemas.microsoft.com/office/drawing/2014/main" val="2602379513"/>
                    </a:ext>
                  </a:extLst>
                </a:gridCol>
                <a:gridCol w="626639">
                  <a:extLst>
                    <a:ext uri="{9D8B030D-6E8A-4147-A177-3AD203B41FA5}">
                      <a16:colId xmlns:a16="http://schemas.microsoft.com/office/drawing/2014/main" val="1777443767"/>
                    </a:ext>
                  </a:extLst>
                </a:gridCol>
                <a:gridCol w="833144">
                  <a:extLst>
                    <a:ext uri="{9D8B030D-6E8A-4147-A177-3AD203B41FA5}">
                      <a16:colId xmlns:a16="http://schemas.microsoft.com/office/drawing/2014/main" val="3594973583"/>
                    </a:ext>
                  </a:extLst>
                </a:gridCol>
                <a:gridCol w="875869">
                  <a:extLst>
                    <a:ext uri="{9D8B030D-6E8A-4147-A177-3AD203B41FA5}">
                      <a16:colId xmlns:a16="http://schemas.microsoft.com/office/drawing/2014/main" val="3799171088"/>
                    </a:ext>
                  </a:extLst>
                </a:gridCol>
                <a:gridCol w="875869">
                  <a:extLst>
                    <a:ext uri="{9D8B030D-6E8A-4147-A177-3AD203B41FA5}">
                      <a16:colId xmlns:a16="http://schemas.microsoft.com/office/drawing/2014/main" val="2556720019"/>
                    </a:ext>
                  </a:extLst>
                </a:gridCol>
              </a:tblGrid>
              <a:tr h="448069">
                <a:tc>
                  <a:txBody>
                    <a:bodyPr/>
                    <a:lstStyle/>
                    <a:p>
                      <a:pPr indent="0" algn="ctr">
                        <a:lnSpc>
                          <a:spcPct val="100000"/>
                        </a:lnSpc>
                        <a:spcAft>
                          <a:spcPts val="0"/>
                        </a:spcAft>
                      </a:pPr>
                      <a:r>
                        <a:rPr lang="zh-CN" altLang="en-US" sz="1800" b="1" dirty="0" smtClean="0">
                          <a:effectLst/>
                          <a:latin typeface="Arial" panose="020B0604020202020204" pitchFamily="34" charset="0"/>
                          <a:ea typeface="宋体" panose="02010600030101010101" pitchFamily="2" charset="-122"/>
                          <a:cs typeface="Arial" panose="020B0604020202020204" pitchFamily="34" charset="0"/>
                        </a:rPr>
                        <a:t>方法</a:t>
                      </a:r>
                      <a:endParaRPr lang="zh-CN" sz="18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软件质量因素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76946499"/>
                  </a:ext>
                </a:extLst>
              </a:tr>
              <a:tr h="448069">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分割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可伸缩性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可修改性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可集成性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可移植性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性能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可靠性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容易程度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可重用性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032268"/>
                  </a:ext>
                </a:extLst>
              </a:tr>
              <a:tr h="448069">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分割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dirty="0">
                          <a:effectLst/>
                          <a:latin typeface="Arial" panose="020B0604020202020204" pitchFamily="34" charset="0"/>
                          <a:ea typeface="宋体" panose="02010600030101010101" pitchFamily="2" charset="-122"/>
                        </a:rPr>
                        <a:t>+</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 </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252339"/>
                  </a:ext>
                </a:extLst>
              </a:tr>
              <a:tr h="448069">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抽象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4581740"/>
                  </a:ext>
                </a:extLst>
              </a:tr>
              <a:tr h="448069">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压缩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 </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9144032"/>
                  </a:ext>
                </a:extLst>
              </a:tr>
              <a:tr h="549155">
                <a:tc>
                  <a:txBody>
                    <a:bodyPr/>
                    <a:lstStyle/>
                    <a:p>
                      <a:pPr marL="0" indent="0" algn="just" defTabSz="914400" rtl="0" eaLnBrk="1" latinLnBrk="0" hangingPunct="1">
                        <a:lnSpc>
                          <a:spcPct val="100000"/>
                        </a:lnSpc>
                        <a:spcAft>
                          <a:spcPts val="0"/>
                        </a:spcAft>
                      </a:pPr>
                      <a:r>
                        <a:rPr lang="zh-CN" sz="1600" b="0" kern="1200" dirty="0" smtClean="0">
                          <a:solidFill>
                            <a:schemeClr val="tx1"/>
                          </a:solidFill>
                          <a:effectLst/>
                          <a:latin typeface="Arial" panose="020B0604020202020204" pitchFamily="34" charset="0"/>
                          <a:ea typeface="宋体" panose="02010600030101010101" pitchFamily="2" charset="-122"/>
                          <a:cs typeface="Arial" panose="020B0604020202020204" pitchFamily="34" charset="0"/>
                        </a:rPr>
                        <a:t>规范化组合</a:t>
                      </a:r>
                      <a:endPar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 </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 </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 </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 </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 </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537486"/>
                  </a:ext>
                </a:extLst>
              </a:tr>
              <a:tr h="448069">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 </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9908032"/>
                  </a:ext>
                </a:extLst>
              </a:tr>
              <a:tr h="448069">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资源共享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 </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Arial" panose="020B0604020202020204" pitchFamily="34" charset="0"/>
                          <a:ea typeface="宋体" panose="02010600030101010101" pitchFamily="2" charset="-122"/>
                          <a:cs typeface="+mn-cs"/>
                        </a:rPr>
                        <a:t>+/-</a:t>
                      </a:r>
                      <a:endParaRPr lang="zh-CN" sz="1600" kern="1200" dirty="0">
                        <a:solidFill>
                          <a:schemeClr val="tx1"/>
                        </a:solidFill>
                        <a:effectLst/>
                        <a:latin typeface="Arial" panose="020B0604020202020204" pitchFamily="34"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341785"/>
                  </a:ext>
                </a:extLst>
              </a:tr>
            </a:tbl>
          </a:graphicData>
        </a:graphic>
      </p:graphicFrame>
      <p:sp>
        <p:nvSpPr>
          <p:cNvPr id="4" name="矩形 3"/>
          <p:cNvSpPr/>
          <p:nvPr/>
        </p:nvSpPr>
        <p:spPr>
          <a:xfrm>
            <a:off x="1195409" y="5220089"/>
            <a:ext cx="7779196" cy="646331"/>
          </a:xfrm>
          <a:prstGeom prst="rect">
            <a:avLst/>
          </a:prstGeom>
        </p:spPr>
        <p:txBody>
          <a:bodyPr wrap="square">
            <a:spAutoFit/>
          </a:bodyPr>
          <a:lstStyle/>
          <a:p>
            <a:pPr marL="285750" indent="-285750">
              <a:buFont typeface="Arial" panose="020B0604020202020204" pitchFamily="34" charset="0"/>
              <a:buChar char="•"/>
            </a:pPr>
            <a:r>
              <a:rPr lang="zh-CN" altLang="en-US" sz="1800" dirty="0"/>
              <a:t>这种</a:t>
            </a:r>
            <a:r>
              <a:rPr lang="zh-CN" altLang="en-US" sz="1800" dirty="0" smtClean="0"/>
              <a:t>分析是</a:t>
            </a:r>
            <a:r>
              <a:rPr lang="zh-CN" altLang="en-US" sz="1800" dirty="0"/>
              <a:t>定性</a:t>
            </a:r>
            <a:r>
              <a:rPr lang="zh-CN" altLang="en-US" sz="1800" dirty="0" smtClean="0"/>
              <a:t>的，不能</a:t>
            </a:r>
            <a:r>
              <a:rPr lang="zh-CN" altLang="en-US" sz="1800" dirty="0"/>
              <a:t>预测出实际的定量影响情况</a:t>
            </a:r>
            <a:r>
              <a:rPr lang="zh-CN" altLang="en-US" sz="1800" dirty="0" smtClean="0"/>
              <a:t>。</a:t>
            </a:r>
            <a:endParaRPr lang="en-US" altLang="zh-CN" sz="1800" dirty="0" smtClean="0"/>
          </a:p>
          <a:p>
            <a:pPr marL="285750" indent="-285750">
              <a:buFont typeface="Arial" panose="020B0604020202020204" pitchFamily="34" charset="0"/>
              <a:buChar char="•"/>
            </a:pPr>
            <a:r>
              <a:rPr lang="zh-CN" altLang="en-US" sz="1800" dirty="0" smtClean="0"/>
              <a:t>注意：设计</a:t>
            </a:r>
            <a:r>
              <a:rPr lang="zh-CN" altLang="en-US" sz="1800" dirty="0"/>
              <a:t>方法和质量因素之间的</a:t>
            </a:r>
            <a:r>
              <a:rPr lang="zh-CN" altLang="en-US" sz="1800" dirty="0" smtClean="0"/>
              <a:t>分解不完全</a:t>
            </a:r>
            <a:r>
              <a:rPr lang="zh-CN" altLang="en-US" sz="1800" dirty="0"/>
              <a:t>是正交的</a:t>
            </a:r>
            <a:r>
              <a:rPr lang="zh-CN" altLang="en-US" sz="1800" dirty="0" smtClean="0"/>
              <a:t>。</a:t>
            </a:r>
            <a:endParaRPr lang="en-US" altLang="zh-CN" sz="1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smtClean="0"/>
              <a:t>10.6 </a:t>
            </a:r>
            <a:r>
              <a:rPr lang="zh-CN" altLang="en-US" b="1" dirty="0" smtClean="0"/>
              <a:t>体系结构文档</a:t>
            </a:r>
            <a:endParaRPr lang="zh-CN" altLang="en-US" dirty="0"/>
          </a:p>
        </p:txBody>
      </p:sp>
      <p:sp>
        <p:nvSpPr>
          <p:cNvPr id="3" name="内容占位符 2"/>
          <p:cNvSpPr>
            <a:spLocks noGrp="1"/>
          </p:cNvSpPr>
          <p:nvPr>
            <p:ph idx="1"/>
          </p:nvPr>
        </p:nvSpPr>
        <p:spPr>
          <a:xfrm>
            <a:off x="798285" y="1092199"/>
            <a:ext cx="8120743" cy="5236029"/>
          </a:xfrm>
        </p:spPr>
        <p:txBody>
          <a:bodyPr/>
          <a:lstStyle/>
          <a:p>
            <a:r>
              <a:rPr lang="zh-CN" altLang="en-US" dirty="0" smtClean="0"/>
              <a:t>体系结构设计文档起码要描述如下的信息：</a:t>
            </a:r>
          </a:p>
          <a:p>
            <a:pPr lvl="1"/>
            <a:r>
              <a:rPr lang="en-US" sz="2000" dirty="0" smtClean="0"/>
              <a:t>a) </a:t>
            </a:r>
            <a:r>
              <a:rPr lang="zh-CN" altLang="en-US" sz="2000" dirty="0" smtClean="0"/>
              <a:t>对各种备选体系结构的分析；</a:t>
            </a:r>
            <a:endParaRPr lang="en-US" altLang="zh-CN" sz="2000" dirty="0" smtClean="0"/>
          </a:p>
          <a:p>
            <a:pPr lvl="1"/>
            <a:r>
              <a:rPr lang="en-US" sz="2000" dirty="0" smtClean="0"/>
              <a:t>b) </a:t>
            </a:r>
            <a:r>
              <a:rPr lang="zh-CN" altLang="en-US" sz="2000" dirty="0" smtClean="0"/>
              <a:t>从遗留的体系结构迁移到新体系结构的商业计划；</a:t>
            </a:r>
            <a:endParaRPr lang="en-US" altLang="zh-CN" sz="2000" dirty="0" smtClean="0"/>
          </a:p>
          <a:p>
            <a:pPr lvl="1"/>
            <a:r>
              <a:rPr lang="en-US" sz="2000" dirty="0" smtClean="0"/>
              <a:t>c) </a:t>
            </a:r>
            <a:r>
              <a:rPr lang="zh-CN" altLang="en-US" sz="2000" dirty="0" smtClean="0"/>
              <a:t>系统的开发、生产、领域、运行、仓储、运行和维护等相关方之间的交流信息；</a:t>
            </a:r>
            <a:endParaRPr lang="en-US" altLang="zh-CN" sz="2000" dirty="0" smtClean="0"/>
          </a:p>
          <a:p>
            <a:pPr lvl="1"/>
            <a:r>
              <a:rPr lang="en-US" sz="2000" dirty="0" smtClean="0"/>
              <a:t>d) </a:t>
            </a:r>
            <a:r>
              <a:rPr lang="zh-CN" altLang="en-US" sz="2000" dirty="0" smtClean="0"/>
              <a:t>购买者和开发者之间的交流信息，可能是合同谈判的一部分；</a:t>
            </a:r>
            <a:endParaRPr lang="en-US" altLang="zh-CN" sz="2000" dirty="0" smtClean="0"/>
          </a:p>
          <a:p>
            <a:pPr lvl="1"/>
            <a:r>
              <a:rPr lang="en-US" sz="2000" dirty="0" smtClean="0"/>
              <a:t>e) </a:t>
            </a:r>
            <a:r>
              <a:rPr lang="zh-CN" altLang="en-US" sz="2000" dirty="0" smtClean="0"/>
              <a:t>体系结构的实现是否符合要求的认证准则；</a:t>
            </a:r>
            <a:endParaRPr lang="en-US" altLang="zh-CN" sz="2000" dirty="0" smtClean="0"/>
          </a:p>
          <a:p>
            <a:pPr lvl="1"/>
            <a:r>
              <a:rPr lang="en-US" sz="2000" dirty="0" smtClean="0"/>
              <a:t>f) </a:t>
            </a:r>
            <a:r>
              <a:rPr lang="zh-CN" altLang="en-US" sz="2000" dirty="0" smtClean="0"/>
              <a:t>开发和维护文档，包括复用和培训的材料；</a:t>
            </a:r>
            <a:endParaRPr lang="en-US" altLang="zh-CN" sz="2000" dirty="0" smtClean="0"/>
          </a:p>
          <a:p>
            <a:pPr lvl="1"/>
            <a:r>
              <a:rPr lang="en-US" sz="2000" dirty="0" smtClean="0"/>
              <a:t>g) </a:t>
            </a:r>
            <a:r>
              <a:rPr lang="zh-CN" altLang="en-US" sz="2000" dirty="0" smtClean="0"/>
              <a:t>对后续设计和开发活动的输入；</a:t>
            </a:r>
            <a:endParaRPr lang="en-US" altLang="zh-CN" sz="2000" dirty="0" smtClean="0"/>
          </a:p>
          <a:p>
            <a:pPr lvl="1"/>
            <a:r>
              <a:rPr lang="en-US" sz="2000" dirty="0" smtClean="0"/>
              <a:t>h) </a:t>
            </a:r>
            <a:r>
              <a:rPr lang="zh-CN" altLang="en-US" sz="2000" dirty="0" smtClean="0"/>
              <a:t>系统、子系统和部件的运行和基础结构支持，配置管理和修复、重新设计和维护方面的考虑；</a:t>
            </a:r>
            <a:endParaRPr lang="en-US" altLang="zh-CN" sz="2000" dirty="0" smtClean="0"/>
          </a:p>
          <a:p>
            <a:pPr lvl="1"/>
            <a:r>
              <a:rPr lang="en-US" altLang="zh-CN" sz="2000" dirty="0" err="1" smtClean="0"/>
              <a:t>i</a:t>
            </a:r>
            <a:r>
              <a:rPr lang="en-US" sz="2000" dirty="0" smtClean="0"/>
              <a:t>) </a:t>
            </a:r>
            <a:r>
              <a:rPr lang="zh-CN" altLang="en-US" sz="2000" dirty="0" smtClean="0"/>
              <a:t>计划财政支持；</a:t>
            </a:r>
            <a:endParaRPr lang="en-US" altLang="zh-CN" sz="2000" dirty="0" smtClean="0"/>
          </a:p>
          <a:p>
            <a:pPr lvl="1"/>
            <a:r>
              <a:rPr lang="en-US" altLang="zh-CN" sz="2000" dirty="0" smtClean="0"/>
              <a:t>j</a:t>
            </a:r>
            <a:r>
              <a:rPr lang="en-US" sz="2000" dirty="0" smtClean="0"/>
              <a:t>) </a:t>
            </a:r>
            <a:r>
              <a:rPr lang="zh-CN" altLang="en-US" sz="2000" dirty="0" smtClean="0"/>
              <a:t>跨越生命周期各阶段，对系统进行评审、分析和评估的的要求；</a:t>
            </a:r>
            <a:r>
              <a:rPr lang="en-US" altLang="zh-CN" sz="2000" dirty="0" smtClean="0"/>
              <a:t>k</a:t>
            </a:r>
            <a:r>
              <a:rPr lang="en-US" sz="2000" dirty="0" smtClean="0"/>
              <a:t>) </a:t>
            </a:r>
            <a:r>
              <a:rPr lang="zh-CN" altLang="en-US" sz="2000" dirty="0" smtClean="0"/>
              <a:t>系统共享的特征</a:t>
            </a:r>
            <a:r>
              <a:rPr lang="en-US" sz="2000" dirty="0" smtClean="0"/>
              <a:t>(</a:t>
            </a:r>
            <a:r>
              <a:rPr lang="zh-CN" altLang="en-US" sz="2000" dirty="0" smtClean="0"/>
              <a:t>例如，产品线</a:t>
            </a:r>
            <a:r>
              <a:rPr lang="en-US" sz="2000" dirty="0" smtClean="0"/>
              <a:t>)</a:t>
            </a:r>
            <a:r>
              <a:rPr lang="zh-CN" altLang="en-US" sz="2000" dirty="0" smtClean="0"/>
              <a:t>的说明。</a:t>
            </a:r>
          </a:p>
          <a:p>
            <a:endParaRPr lang="zh-CN" alt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体系结构文档编制模板</a:t>
            </a:r>
            <a:endParaRPr lang="zh-CN" altLang="en-US" dirty="0"/>
          </a:p>
        </p:txBody>
      </p:sp>
      <p:sp>
        <p:nvSpPr>
          <p:cNvPr id="3" name="内容占位符 2"/>
          <p:cNvSpPr>
            <a:spLocks noGrp="1"/>
          </p:cNvSpPr>
          <p:nvPr>
            <p:ph idx="1"/>
          </p:nvPr>
        </p:nvSpPr>
        <p:spPr>
          <a:xfrm>
            <a:off x="583051" y="1487706"/>
            <a:ext cx="4786086" cy="4902200"/>
          </a:xfrm>
        </p:spPr>
        <p:txBody>
          <a:bodyPr/>
          <a:lstStyle/>
          <a:p>
            <a:r>
              <a:rPr lang="zh-CN" altLang="en-US" sz="2400" dirty="0" smtClean="0"/>
              <a:t>项目名称：</a:t>
            </a:r>
            <a:r>
              <a:rPr lang="en-US" sz="2400" dirty="0" smtClean="0"/>
              <a:t>XXX</a:t>
            </a:r>
            <a:endParaRPr lang="zh-CN" altLang="en-US" sz="2400" dirty="0" smtClean="0"/>
          </a:p>
          <a:p>
            <a:pPr lvl="1"/>
            <a:r>
              <a:rPr lang="en-US" altLang="zh-CN" dirty="0" smtClean="0"/>
              <a:t>1.</a:t>
            </a:r>
            <a:r>
              <a:rPr lang="zh-CN" altLang="en-US" dirty="0" smtClean="0"/>
              <a:t>项目相关信息</a:t>
            </a:r>
          </a:p>
          <a:p>
            <a:pPr lvl="1"/>
            <a:r>
              <a:rPr lang="en-US" altLang="zh-CN" dirty="0" smtClean="0"/>
              <a:t>2.</a:t>
            </a:r>
            <a:r>
              <a:rPr lang="zh-CN" altLang="en-US" dirty="0" smtClean="0"/>
              <a:t>体系结构需求</a:t>
            </a:r>
          </a:p>
          <a:p>
            <a:pPr lvl="2"/>
            <a:r>
              <a:rPr lang="en-US" dirty="0" smtClean="0"/>
              <a:t>2.1 </a:t>
            </a:r>
            <a:r>
              <a:rPr lang="zh-CN" altLang="en-US" dirty="0" smtClean="0"/>
              <a:t>关键指标</a:t>
            </a:r>
            <a:endParaRPr lang="en-US" altLang="zh-CN" dirty="0"/>
          </a:p>
          <a:p>
            <a:pPr lvl="3"/>
            <a:r>
              <a:rPr lang="zh-CN" altLang="en-US" sz="1600" dirty="0" smtClean="0"/>
              <a:t>质量要求</a:t>
            </a:r>
          </a:p>
          <a:p>
            <a:pPr lvl="2"/>
            <a:r>
              <a:rPr lang="en-US" dirty="0" smtClean="0"/>
              <a:t>2.2 </a:t>
            </a:r>
            <a:r>
              <a:rPr lang="zh-CN" altLang="en-US" dirty="0" smtClean="0"/>
              <a:t>体系结构用例</a:t>
            </a:r>
          </a:p>
          <a:p>
            <a:pPr lvl="2"/>
            <a:r>
              <a:rPr lang="en-US" dirty="0" smtClean="0"/>
              <a:t>2.3 </a:t>
            </a:r>
            <a:r>
              <a:rPr lang="zh-CN" altLang="en-US" dirty="0" smtClean="0"/>
              <a:t>各相关方对体系结构的要求</a:t>
            </a:r>
          </a:p>
          <a:p>
            <a:pPr lvl="2"/>
            <a:r>
              <a:rPr lang="en-US" dirty="0" smtClean="0"/>
              <a:t>2.4 (</a:t>
            </a:r>
            <a:r>
              <a:rPr lang="zh-CN" altLang="en-US" dirty="0" smtClean="0"/>
              <a:t>设计时的</a:t>
            </a:r>
            <a:r>
              <a:rPr lang="en-US" dirty="0" smtClean="0"/>
              <a:t>)</a:t>
            </a:r>
            <a:r>
              <a:rPr lang="zh-CN" altLang="en-US" dirty="0" smtClean="0"/>
              <a:t>约束条件</a:t>
            </a:r>
          </a:p>
          <a:p>
            <a:pPr lvl="2"/>
            <a:r>
              <a:rPr lang="en-US" dirty="0" smtClean="0"/>
              <a:t>2.5 </a:t>
            </a:r>
            <a:r>
              <a:rPr lang="zh-CN" altLang="en-US" dirty="0" smtClean="0"/>
              <a:t>非功能需求</a:t>
            </a:r>
          </a:p>
          <a:p>
            <a:pPr lvl="2"/>
            <a:r>
              <a:rPr lang="en-US" dirty="0" smtClean="0"/>
              <a:t>2.6 </a:t>
            </a:r>
            <a:r>
              <a:rPr lang="zh-CN" altLang="en-US" dirty="0" smtClean="0"/>
              <a:t>风险</a:t>
            </a:r>
          </a:p>
        </p:txBody>
      </p:sp>
      <p:sp>
        <p:nvSpPr>
          <p:cNvPr id="4" name="内容占位符 2"/>
          <p:cNvSpPr txBox="1">
            <a:spLocks/>
          </p:cNvSpPr>
          <p:nvPr/>
        </p:nvSpPr>
        <p:spPr bwMode="auto">
          <a:xfrm>
            <a:off x="4448636" y="1926763"/>
            <a:ext cx="4376056" cy="40240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en-US" sz="2400" b="0" i="0" u="none" strike="noStrike" kern="0" cap="none" spc="0" normalizeH="0" baseline="0" noProof="0" dirty="0" smtClean="0">
                <a:ln>
                  <a:noFill/>
                </a:ln>
                <a:solidFill>
                  <a:schemeClr val="tx1"/>
                </a:solidFill>
                <a:effectLst/>
                <a:uLnTx/>
                <a:uFillTx/>
                <a:latin typeface="+mn-lt"/>
                <a:ea typeface="+mn-ea"/>
              </a:rPr>
              <a:t>3. </a:t>
            </a:r>
            <a:r>
              <a:rPr kumimoji="1" lang="zh-CN" altLang="en-US" sz="2400" b="0" i="0" u="none" strike="noStrike" kern="0" cap="none" spc="0" normalizeH="0" baseline="0" noProof="0" dirty="0" smtClean="0">
                <a:ln>
                  <a:noFill/>
                </a:ln>
                <a:solidFill>
                  <a:schemeClr val="tx1"/>
                </a:solidFill>
                <a:effectLst/>
                <a:uLnTx/>
                <a:uFillTx/>
                <a:latin typeface="+mn-lt"/>
                <a:ea typeface="+mn-ea"/>
              </a:rPr>
              <a:t>解决方案</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3.1 </a:t>
            </a:r>
            <a:r>
              <a:rPr kumimoji="1" lang="zh-CN" altLang="en-US" sz="2000" b="0" i="0" u="none" strike="noStrike" kern="0" cap="none" spc="0" normalizeH="0" baseline="0" noProof="0" dirty="0" smtClean="0">
                <a:ln>
                  <a:noFill/>
                </a:ln>
                <a:solidFill>
                  <a:schemeClr val="tx1"/>
                </a:solidFill>
                <a:effectLst/>
                <a:uLnTx/>
                <a:uFillTx/>
                <a:latin typeface="+mn-lt"/>
                <a:ea typeface="+mn-ea"/>
              </a:rPr>
              <a:t>相关的体系结构模式</a:t>
            </a:r>
            <a:endParaRPr kumimoji="1" lang="en-US" altLang="zh-CN" sz="2000" b="0" i="0" u="none" strike="noStrike" kern="0" cap="none" spc="0" normalizeH="0" baseline="0" noProof="0" dirty="0" smtClean="0">
              <a:ln>
                <a:noFill/>
              </a:ln>
              <a:solidFill>
                <a:schemeClr val="tx1"/>
              </a:solidFill>
              <a:effectLst/>
              <a:uLnTx/>
              <a:uFillTx/>
              <a:latin typeface="+mn-lt"/>
              <a:ea typeface="+mn-ea"/>
            </a:endParaRPr>
          </a:p>
          <a:p>
            <a:pPr marL="1600200" lvl="3" indent="-228600">
              <a:spcBef>
                <a:spcPct val="20000"/>
              </a:spcBef>
              <a:buFontTx/>
              <a:buChar char="•"/>
              <a:defRPr/>
            </a:pPr>
            <a:r>
              <a:rPr lang="zh-CN" altLang="en-US" sz="1600" kern="0" noProof="0" dirty="0">
                <a:latin typeface="+mn-lt"/>
                <a:ea typeface="+mn-ea"/>
              </a:rPr>
              <a:t>可</a:t>
            </a:r>
            <a:r>
              <a:rPr lang="zh-CN" altLang="en-US" sz="1600" kern="0" noProof="0" dirty="0" smtClean="0">
                <a:latin typeface="+mn-lt"/>
                <a:ea typeface="+mn-ea"/>
              </a:rPr>
              <a:t>供选择的方案</a:t>
            </a:r>
            <a:r>
              <a:rPr lang="en-US" altLang="zh-CN" sz="1600" kern="0" noProof="0" dirty="0" smtClean="0">
                <a:latin typeface="+mn-lt"/>
                <a:ea typeface="+mn-ea"/>
              </a:rPr>
              <a:t>/</a:t>
            </a:r>
            <a:r>
              <a:rPr lang="zh-CN" altLang="en-US" sz="1600" kern="0" noProof="0" dirty="0">
                <a:latin typeface="+mn-lt"/>
                <a:ea typeface="+mn-ea"/>
              </a:rPr>
              <a:t>模式</a:t>
            </a:r>
            <a:endParaRPr kumimoji="1" lang="zh-CN" altLang="en-US" sz="1600" b="0"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3.2 </a:t>
            </a:r>
            <a:r>
              <a:rPr kumimoji="1" lang="zh-CN" altLang="en-US" sz="2000" b="0" i="0" u="none" strike="noStrike" kern="0" cap="none" spc="0" normalizeH="0" baseline="0" noProof="0" dirty="0" smtClean="0">
                <a:ln>
                  <a:noFill/>
                </a:ln>
                <a:solidFill>
                  <a:schemeClr val="tx1"/>
                </a:solidFill>
                <a:effectLst/>
                <a:uLnTx/>
                <a:uFillTx/>
                <a:latin typeface="+mn-lt"/>
                <a:ea typeface="+mn-ea"/>
              </a:rPr>
              <a:t>体系结构概述</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3.3 </a:t>
            </a:r>
            <a:r>
              <a:rPr kumimoji="1" lang="zh-CN" altLang="en-US" sz="2000" b="0" i="0" u="none" strike="noStrike" kern="0" cap="none" spc="0" normalizeH="0" baseline="0" noProof="0" dirty="0" smtClean="0">
                <a:ln>
                  <a:noFill/>
                </a:ln>
                <a:solidFill>
                  <a:schemeClr val="tx1"/>
                </a:solidFill>
                <a:effectLst/>
                <a:uLnTx/>
                <a:uFillTx/>
                <a:latin typeface="+mn-lt"/>
                <a:ea typeface="+mn-ea"/>
              </a:rPr>
              <a:t>结构化视图</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3.4 </a:t>
            </a:r>
            <a:r>
              <a:rPr kumimoji="1" lang="zh-CN" altLang="en-US" sz="2000" b="0" i="0" u="none" strike="noStrike" kern="0" cap="none" spc="0" normalizeH="0" baseline="0" noProof="0" dirty="0" smtClean="0">
                <a:ln>
                  <a:noFill/>
                </a:ln>
                <a:solidFill>
                  <a:schemeClr val="tx1"/>
                </a:solidFill>
                <a:effectLst/>
                <a:uLnTx/>
                <a:uFillTx/>
                <a:latin typeface="+mn-lt"/>
                <a:ea typeface="+mn-ea"/>
              </a:rPr>
              <a:t>行为视图</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3.5</a:t>
            </a:r>
            <a:r>
              <a:rPr kumimoji="1" lang="zh-CN" altLang="en-US" sz="2000" b="0" i="0" u="none" strike="noStrike" kern="0" cap="none" spc="0" normalizeH="0" baseline="0" noProof="0" dirty="0" smtClean="0">
                <a:ln>
                  <a:noFill/>
                </a:ln>
                <a:solidFill>
                  <a:schemeClr val="tx1"/>
                </a:solidFill>
                <a:effectLst/>
                <a:uLnTx/>
                <a:uFillTx/>
                <a:latin typeface="+mn-lt"/>
                <a:ea typeface="+mn-ea"/>
              </a:rPr>
              <a:t>实现问题</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en-US" sz="2400" b="0" i="0" u="none" strike="noStrike" kern="0" cap="none" spc="0" normalizeH="0" baseline="0" noProof="0" dirty="0" smtClean="0">
                <a:ln>
                  <a:noFill/>
                </a:ln>
                <a:solidFill>
                  <a:srgbClr val="FF0000"/>
                </a:solidFill>
                <a:effectLst/>
                <a:uLnTx/>
                <a:uFillTx/>
                <a:latin typeface="+mn-lt"/>
                <a:ea typeface="+mn-ea"/>
              </a:rPr>
              <a:t>4. </a:t>
            </a:r>
            <a:r>
              <a:rPr kumimoji="1" lang="zh-CN" altLang="en-US" sz="2400" b="0" i="0" u="none" strike="noStrike" kern="0" cap="none" spc="0" normalizeH="0" baseline="0" noProof="0" dirty="0" smtClean="0">
                <a:ln>
                  <a:noFill/>
                </a:ln>
                <a:solidFill>
                  <a:srgbClr val="FF0000"/>
                </a:solidFill>
                <a:effectLst/>
                <a:uLnTx/>
                <a:uFillTx/>
                <a:latin typeface="+mn-lt"/>
                <a:ea typeface="+mn-ea"/>
              </a:rPr>
              <a:t>系统的质量分析和评价</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rPr>
              <a:t>4.1 </a:t>
            </a:r>
            <a:r>
              <a:rPr kumimoji="1" lang="zh-CN" altLang="en-US" sz="2000" b="0" i="0" u="none" strike="noStrike" kern="0" cap="none" spc="0" normalizeH="0" baseline="0" noProof="0" dirty="0" smtClean="0">
                <a:ln>
                  <a:noFill/>
                </a:ln>
                <a:solidFill>
                  <a:srgbClr val="FF0000"/>
                </a:solidFill>
                <a:effectLst/>
                <a:uLnTx/>
                <a:uFillTx/>
                <a:latin typeface="+mn-lt"/>
                <a:ea typeface="+mn-ea"/>
              </a:rPr>
              <a:t>场景分析</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rPr>
              <a:t>4.2 </a:t>
            </a:r>
            <a:r>
              <a:rPr kumimoji="1" lang="zh-CN" altLang="en-US" sz="2000" b="0" i="0" u="none" strike="noStrike" kern="0" cap="none" spc="0" normalizeH="0" baseline="0" noProof="0" dirty="0" smtClean="0">
                <a:ln>
                  <a:noFill/>
                </a:ln>
                <a:solidFill>
                  <a:srgbClr val="FF0000"/>
                </a:solidFill>
                <a:effectLst/>
                <a:uLnTx/>
                <a:uFillTx/>
                <a:latin typeface="+mn-lt"/>
                <a:ea typeface="+mn-ea"/>
              </a:rPr>
              <a:t>原型分析</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rPr>
              <a:t>4.3 </a:t>
            </a:r>
            <a:r>
              <a:rPr kumimoji="1" lang="zh-CN" altLang="en-US" sz="2000" b="0" i="0" u="none" strike="noStrike" kern="0" cap="none" spc="0" normalizeH="0" baseline="0" noProof="0" dirty="0" smtClean="0">
                <a:ln>
                  <a:noFill/>
                </a:ln>
                <a:solidFill>
                  <a:srgbClr val="FF0000"/>
                </a:solidFill>
                <a:effectLst/>
                <a:uLnTx/>
                <a:uFillTx/>
                <a:latin typeface="+mn-lt"/>
                <a:ea typeface="+mn-ea"/>
              </a:rPr>
              <a:t>风险</a:t>
            </a:r>
          </a:p>
        </p:txBody>
      </p:sp>
      <p:sp>
        <p:nvSpPr>
          <p:cNvPr id="5" name="矩形 4"/>
          <p:cNvSpPr/>
          <p:nvPr/>
        </p:nvSpPr>
        <p:spPr bwMode="auto">
          <a:xfrm>
            <a:off x="1030514" y="1973943"/>
            <a:ext cx="7837715" cy="419661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 </a:t>
            </a:r>
            <a:r>
              <a:rPr lang="zh-CN" altLang="en-US" dirty="0" smtClean="0"/>
              <a:t>体系结构的评价</a:t>
            </a:r>
            <a:endParaRPr lang="zh-CN" altLang="en-US" dirty="0"/>
          </a:p>
        </p:txBody>
      </p:sp>
      <p:sp>
        <p:nvSpPr>
          <p:cNvPr id="3" name="内容占位符 2"/>
          <p:cNvSpPr>
            <a:spLocks noGrp="1"/>
          </p:cNvSpPr>
          <p:nvPr>
            <p:ph idx="1"/>
          </p:nvPr>
        </p:nvSpPr>
        <p:spPr>
          <a:xfrm>
            <a:off x="1095855" y="1459861"/>
            <a:ext cx="8001000" cy="4902200"/>
          </a:xfrm>
        </p:spPr>
        <p:txBody>
          <a:bodyPr/>
          <a:lstStyle/>
          <a:p>
            <a:r>
              <a:rPr lang="en-US" dirty="0" smtClean="0"/>
              <a:t>10.7.1 </a:t>
            </a:r>
            <a:r>
              <a:rPr lang="zh-CN" altLang="en-US" dirty="0" smtClean="0"/>
              <a:t>场景描述方法</a:t>
            </a:r>
            <a:r>
              <a:rPr lang="en-US" dirty="0" smtClean="0"/>
              <a:t>	</a:t>
            </a:r>
            <a:endParaRPr lang="zh-CN" altLang="en-US" dirty="0" smtClean="0"/>
          </a:p>
          <a:p>
            <a:pPr lvl="1"/>
            <a:r>
              <a:rPr lang="en-US" dirty="0" smtClean="0"/>
              <a:t>10.7.1.1</a:t>
            </a:r>
            <a:r>
              <a:rPr lang="zh-CN" altLang="en-US" dirty="0" smtClean="0"/>
              <a:t>用例场景</a:t>
            </a:r>
          </a:p>
          <a:p>
            <a:pPr lvl="1"/>
            <a:r>
              <a:rPr lang="en-US" dirty="0" smtClean="0"/>
              <a:t>10.7.1.2</a:t>
            </a:r>
            <a:r>
              <a:rPr lang="zh-CN" altLang="en-US" dirty="0" smtClean="0"/>
              <a:t>增长性场景</a:t>
            </a:r>
          </a:p>
          <a:p>
            <a:pPr lvl="1"/>
            <a:r>
              <a:rPr lang="en-US" dirty="0" smtClean="0"/>
              <a:t>10.7.1.3</a:t>
            </a:r>
            <a:r>
              <a:rPr lang="zh-CN" altLang="en-US" dirty="0" smtClean="0"/>
              <a:t>探索性场景</a:t>
            </a:r>
          </a:p>
          <a:p>
            <a:r>
              <a:rPr lang="en-US" dirty="0" smtClean="0"/>
              <a:t>10.7.2 </a:t>
            </a:r>
            <a:r>
              <a:rPr lang="zh-CN" altLang="en-US" dirty="0" smtClean="0"/>
              <a:t>原型评价法</a:t>
            </a:r>
          </a:p>
          <a:p>
            <a:r>
              <a:rPr lang="en-US" dirty="0" smtClean="0"/>
              <a:t>10.7.3 </a:t>
            </a:r>
            <a:r>
              <a:rPr lang="zh-CN" altLang="en-US" dirty="0" smtClean="0"/>
              <a:t>效用树法</a:t>
            </a:r>
          </a:p>
          <a:p>
            <a:r>
              <a:rPr lang="en-US" dirty="0" smtClean="0"/>
              <a:t>10.7.4</a:t>
            </a:r>
            <a:r>
              <a:rPr lang="zh-CN" altLang="en-US" dirty="0" smtClean="0"/>
              <a:t>评价过程</a:t>
            </a:r>
            <a:r>
              <a:rPr lang="en-US" dirty="0" smtClean="0"/>
              <a:t>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概要设计与详细设计</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15912" y="1145495"/>
            <a:ext cx="8645561" cy="50375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61572" y="1179288"/>
            <a:ext cx="8001000" cy="4902200"/>
          </a:xfrm>
        </p:spPr>
        <p:txBody>
          <a:bodyPr/>
          <a:lstStyle/>
          <a:p>
            <a:r>
              <a:rPr lang="zh-CN" altLang="en-US" dirty="0" smtClean="0"/>
              <a:t>如何在设计阶段就能确认体系结构是否合理呢？</a:t>
            </a:r>
            <a:endParaRPr lang="en-US" altLang="zh-CN" dirty="0" smtClean="0"/>
          </a:p>
          <a:p>
            <a:pPr lvl="1"/>
            <a:r>
              <a:rPr lang="zh-CN" altLang="en-US" dirty="0" smtClean="0"/>
              <a:t>要注意在此阶段：</a:t>
            </a:r>
            <a:endParaRPr lang="en-US" altLang="zh-CN" dirty="0" smtClean="0"/>
          </a:p>
          <a:p>
            <a:pPr lvl="2"/>
            <a:r>
              <a:rPr lang="zh-CN" altLang="en-US" dirty="0" smtClean="0"/>
              <a:t>新的软件部件还没建造出来；</a:t>
            </a:r>
            <a:endParaRPr lang="en-US" altLang="zh-CN" dirty="0" smtClean="0"/>
          </a:p>
          <a:p>
            <a:pPr lvl="2"/>
            <a:r>
              <a:rPr lang="zh-CN" altLang="en-US" dirty="0" smtClean="0"/>
              <a:t>所计划采用的商业部件</a:t>
            </a:r>
            <a:r>
              <a:rPr lang="en-US" dirty="0" smtClean="0"/>
              <a:t>(COTS)</a:t>
            </a:r>
            <a:r>
              <a:rPr lang="zh-CN" altLang="en-US" dirty="0" smtClean="0"/>
              <a:t>，包括中间件和特定的库函数的性能和质量也不能被完全地验证。</a:t>
            </a:r>
            <a:endParaRPr lang="en-US" altLang="zh-CN" dirty="0" smtClean="0"/>
          </a:p>
          <a:p>
            <a:r>
              <a:rPr lang="zh-CN" altLang="en-US" dirty="0" smtClean="0"/>
              <a:t>因此，系统的设计是否能满足</a:t>
            </a:r>
            <a:r>
              <a:rPr lang="en-US" altLang="zh-CN" dirty="0" smtClean="0"/>
              <a:t>(</a:t>
            </a:r>
            <a:r>
              <a:rPr lang="zh-CN" altLang="en-US" dirty="0" smtClean="0"/>
              <a:t>非</a:t>
            </a:r>
            <a:r>
              <a:rPr lang="en-US" altLang="zh-CN" dirty="0" smtClean="0"/>
              <a:t>)</a:t>
            </a:r>
            <a:r>
              <a:rPr lang="zh-CN" altLang="en-US" dirty="0" smtClean="0"/>
              <a:t>功能需求呢？</a:t>
            </a:r>
            <a:endParaRPr lang="en-US" altLang="zh-CN" dirty="0" smtClean="0"/>
          </a:p>
          <a:p>
            <a:r>
              <a:rPr lang="zh-CN" altLang="en-US" dirty="0" smtClean="0"/>
              <a:t>必须验证和评价软件体系结构设计的合理性</a:t>
            </a:r>
            <a:r>
              <a:rPr lang="en-US" altLang="zh-CN" dirty="0" smtClean="0"/>
              <a:t>(</a:t>
            </a:r>
            <a:r>
              <a:rPr lang="zh-CN" altLang="en-US" dirty="0" smtClean="0"/>
              <a:t>而不能等到测试时再做</a:t>
            </a:r>
            <a:r>
              <a:rPr lang="en-US" altLang="zh-CN" dirty="0" smtClean="0"/>
              <a:t>):</a:t>
            </a:r>
          </a:p>
          <a:p>
            <a:pPr lvl="1"/>
            <a:r>
              <a:rPr lang="zh-CN" altLang="en-US" dirty="0" smtClean="0"/>
              <a:t>一种办法是依据“使用场景”对体系结构进行“手工测试”。</a:t>
            </a:r>
            <a:endParaRPr lang="en-US" altLang="zh-CN" dirty="0" smtClean="0"/>
          </a:p>
          <a:p>
            <a:pPr lvl="1"/>
            <a:r>
              <a:rPr lang="zh-CN" altLang="en-US" dirty="0" smtClean="0"/>
              <a:t>另一种办法是尽快构造一个简单的原型，通过“原型测试”，预测该体系结构是否能满足系统的需求。</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 </a:t>
            </a:r>
            <a:r>
              <a:rPr lang="zh-CN" altLang="en-US" dirty="0" smtClean="0"/>
              <a:t>场景描述方法</a:t>
            </a:r>
            <a:endParaRPr lang="zh-CN" altLang="en-US" dirty="0"/>
          </a:p>
        </p:txBody>
      </p:sp>
      <p:sp>
        <p:nvSpPr>
          <p:cNvPr id="3" name="内容占位符 2"/>
          <p:cNvSpPr>
            <a:spLocks noGrp="1"/>
          </p:cNvSpPr>
          <p:nvPr>
            <p:ph idx="1"/>
          </p:nvPr>
        </p:nvSpPr>
        <p:spPr>
          <a:xfrm>
            <a:off x="983346" y="1208314"/>
            <a:ext cx="8001000" cy="4902200"/>
          </a:xfrm>
        </p:spPr>
        <p:txBody>
          <a:bodyPr/>
          <a:lstStyle/>
          <a:p>
            <a:r>
              <a:rPr lang="zh-CN" altLang="en-US" dirty="0" smtClean="0"/>
              <a:t>通过场景可以很好地评估体系结构，</a:t>
            </a:r>
            <a:r>
              <a:rPr lang="en-US" dirty="0" smtClean="0"/>
              <a:t>SEI</a:t>
            </a:r>
            <a:r>
              <a:rPr lang="zh-CN" altLang="en-US" dirty="0" smtClean="0"/>
              <a:t>开发了通过手工评估和确认体系结构的方法，称为体系结构折中分析方法</a:t>
            </a:r>
            <a:r>
              <a:rPr lang="en-US" dirty="0" smtClean="0"/>
              <a:t>(ATAM --Architecture Tradeoff Analysis Method)</a:t>
            </a:r>
            <a:r>
              <a:rPr lang="zh-CN" altLang="en-US" dirty="0" smtClean="0"/>
              <a:t>。</a:t>
            </a:r>
          </a:p>
          <a:p>
            <a:r>
              <a:rPr lang="en-US" dirty="0" smtClean="0"/>
              <a:t>ATAM</a:t>
            </a:r>
            <a:r>
              <a:rPr lang="zh-CN" altLang="en-US" dirty="0" smtClean="0"/>
              <a:t>方法将场景分为三种类型：</a:t>
            </a:r>
            <a:endParaRPr lang="en-US" altLang="zh-CN" dirty="0" smtClean="0"/>
          </a:p>
          <a:p>
            <a:pPr lvl="1"/>
            <a:r>
              <a:rPr lang="zh-CN" altLang="en-US" dirty="0" smtClean="0"/>
              <a:t>用例场景</a:t>
            </a:r>
            <a:r>
              <a:rPr lang="en-US" dirty="0" smtClean="0"/>
              <a:t>(use case scenarios)</a:t>
            </a:r>
          </a:p>
          <a:p>
            <a:pPr lvl="2"/>
            <a:r>
              <a:rPr lang="zh-CN" altLang="en-US" dirty="0" smtClean="0"/>
              <a:t>用例场景描述系统的典型使用，可以启发出实际的应用情况；</a:t>
            </a:r>
            <a:endParaRPr lang="en-US" altLang="zh-CN" dirty="0" smtClean="0"/>
          </a:p>
          <a:p>
            <a:pPr lvl="1"/>
            <a:r>
              <a:rPr lang="zh-CN" altLang="en-US" dirty="0" smtClean="0"/>
              <a:t>增长性场景</a:t>
            </a:r>
            <a:r>
              <a:rPr lang="en-US" dirty="0" smtClean="0"/>
              <a:t>(growth scenarios)</a:t>
            </a:r>
          </a:p>
          <a:p>
            <a:pPr lvl="2"/>
            <a:r>
              <a:rPr lang="zh-CN" altLang="en-US" dirty="0" smtClean="0"/>
              <a:t>增长性场景涵盖了对系统的预期更改的场景</a:t>
            </a:r>
            <a:endParaRPr lang="en-US" dirty="0" smtClean="0"/>
          </a:p>
          <a:p>
            <a:pPr lvl="1"/>
            <a:r>
              <a:rPr lang="zh-CN" altLang="en-US" dirty="0" smtClean="0"/>
              <a:t>探索性场景</a:t>
            </a:r>
            <a:r>
              <a:rPr lang="en-US" dirty="0" smtClean="0"/>
              <a:t>(exploratory scenarios)</a:t>
            </a:r>
            <a:r>
              <a:rPr lang="zh-CN" altLang="en-US" dirty="0" smtClean="0"/>
              <a:t>。</a:t>
            </a:r>
            <a:endParaRPr lang="en-US" altLang="zh-CN" dirty="0" smtClean="0"/>
          </a:p>
          <a:p>
            <a:pPr lvl="2"/>
            <a:r>
              <a:rPr lang="zh-CN" altLang="en-US" dirty="0" smtClean="0"/>
              <a:t>探索性场景可以涵盖极端的修改情况，期望对系统进行“压力”确认</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10.7.1.1</a:t>
            </a:r>
            <a:r>
              <a:rPr lang="zh-CN" altLang="en-US" dirty="0" smtClean="0"/>
              <a:t>用例场景</a:t>
            </a:r>
            <a:endParaRPr lang="zh-CN" altLang="en-US" dirty="0"/>
          </a:p>
        </p:txBody>
      </p:sp>
      <p:sp>
        <p:nvSpPr>
          <p:cNvPr id="3" name="内容占位符 2"/>
          <p:cNvSpPr>
            <a:spLocks noGrp="1"/>
          </p:cNvSpPr>
          <p:nvPr>
            <p:ph idx="1"/>
          </p:nvPr>
        </p:nvSpPr>
        <p:spPr/>
        <p:txBody>
          <a:bodyPr/>
          <a:lstStyle/>
          <a:p>
            <a:r>
              <a:rPr lang="zh-CN" altLang="en-US" dirty="0" smtClean="0"/>
              <a:t>描述用户所期望的与整个运行系统的交互。</a:t>
            </a:r>
            <a:endParaRPr lang="en-US" altLang="zh-CN" dirty="0" smtClean="0"/>
          </a:p>
          <a:p>
            <a:r>
              <a:rPr lang="zh-CN" altLang="en-US" dirty="0" smtClean="0"/>
              <a:t>例如</a:t>
            </a:r>
            <a:r>
              <a:rPr lang="en-US" altLang="zh-CN" dirty="0" smtClean="0"/>
              <a:t>:</a:t>
            </a:r>
          </a:p>
          <a:p>
            <a:pPr lvl="1"/>
            <a:r>
              <a:rPr lang="zh-CN" altLang="en-US" b="1" dirty="0" smtClean="0"/>
              <a:t>场景</a:t>
            </a:r>
            <a:r>
              <a:rPr lang="en-US" b="1" dirty="0" smtClean="0"/>
              <a:t>-1</a:t>
            </a:r>
            <a:r>
              <a:rPr lang="zh-CN" altLang="en-US" b="1" dirty="0" smtClean="0"/>
              <a:t>：</a:t>
            </a:r>
            <a:r>
              <a:rPr lang="zh-CN" altLang="en-US" dirty="0" smtClean="0"/>
              <a:t>用户期望可以检查每个项目的多年的财政年度的预算和实际数据，而不需要重新输入项目数据。该场景代表了用户期望系统易于使用，即</a:t>
            </a:r>
            <a:r>
              <a:rPr lang="zh-CN" altLang="en-US" b="1" u="sng" dirty="0" smtClean="0"/>
              <a:t>易用性</a:t>
            </a:r>
            <a:r>
              <a:rPr lang="zh-CN" altLang="en-US" dirty="0" smtClean="0"/>
              <a:t>。</a:t>
            </a:r>
          </a:p>
          <a:p>
            <a:pPr lvl="1"/>
            <a:r>
              <a:rPr lang="zh-CN" altLang="en-US" b="1" dirty="0" smtClean="0"/>
              <a:t>场景</a:t>
            </a:r>
            <a:r>
              <a:rPr lang="en-US" b="1" dirty="0" smtClean="0"/>
              <a:t>-2</a:t>
            </a:r>
            <a:r>
              <a:rPr lang="zh-CN" altLang="en-US" b="1" dirty="0" smtClean="0"/>
              <a:t>：</a:t>
            </a:r>
            <a:r>
              <a:rPr lang="zh-CN" altLang="en-US" dirty="0" smtClean="0"/>
              <a:t>发生数据异常时，系统要通知到</a:t>
            </a:r>
            <a:r>
              <a:rPr lang="en-US" dirty="0" smtClean="0"/>
              <a:t>email</a:t>
            </a:r>
            <a:r>
              <a:rPr lang="zh-CN" altLang="en-US" dirty="0" smtClean="0"/>
              <a:t>列表中的所有用户，并在屏幕上用红色字体显示出来。该场景代表了</a:t>
            </a:r>
            <a:r>
              <a:rPr lang="zh-CN" altLang="en-US" b="1" dirty="0" smtClean="0"/>
              <a:t>用户期望的</a:t>
            </a:r>
            <a:r>
              <a:rPr lang="zh-CN" altLang="en-US" b="1" u="sng" dirty="0" smtClean="0"/>
              <a:t>可靠性</a:t>
            </a:r>
            <a:r>
              <a:rPr lang="zh-CN" altLang="en-US" dirty="0" smtClean="0"/>
              <a:t>。</a:t>
            </a:r>
          </a:p>
          <a:p>
            <a:pPr lvl="1"/>
            <a:r>
              <a:rPr lang="zh-CN" altLang="en-US" b="1" dirty="0" smtClean="0"/>
              <a:t>场景</a:t>
            </a:r>
            <a:r>
              <a:rPr lang="en-US" b="1" dirty="0" smtClean="0"/>
              <a:t>-3</a:t>
            </a:r>
            <a:r>
              <a:rPr lang="zh-CN" altLang="en-US" b="1" dirty="0" smtClean="0"/>
              <a:t>：</a:t>
            </a:r>
            <a:r>
              <a:rPr lang="zh-CN" altLang="en-US" dirty="0" smtClean="0"/>
              <a:t>当用户将图形布局从水平更改为垂直方向时，屏幕要在</a:t>
            </a:r>
            <a:r>
              <a:rPr lang="en-US" dirty="0" smtClean="0"/>
              <a:t>1</a:t>
            </a:r>
            <a:r>
              <a:rPr lang="zh-CN" altLang="en-US" dirty="0" smtClean="0"/>
              <a:t>秒钟内重新画出来。该场景代表了</a:t>
            </a:r>
            <a:r>
              <a:rPr lang="zh-CN" altLang="en-US" b="1" u="sng" dirty="0" smtClean="0"/>
              <a:t>系统性能</a:t>
            </a:r>
            <a:r>
              <a:rPr lang="zh-CN" altLang="en-US" b="1" dirty="0" smtClean="0"/>
              <a:t>要求</a:t>
            </a:r>
            <a:r>
              <a:rPr lang="zh-CN" altLang="en-US"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10.7.1.1</a:t>
            </a:r>
            <a:r>
              <a:rPr lang="zh-CN" altLang="en-US" dirty="0" smtClean="0"/>
              <a:t>用例场景</a:t>
            </a:r>
            <a:endParaRPr lang="zh-CN" altLang="en-US" dirty="0"/>
          </a:p>
        </p:txBody>
      </p:sp>
      <p:sp>
        <p:nvSpPr>
          <p:cNvPr id="3" name="内容占位符 2"/>
          <p:cNvSpPr>
            <a:spLocks noGrp="1"/>
          </p:cNvSpPr>
          <p:nvPr>
            <p:ph idx="1"/>
          </p:nvPr>
        </p:nvSpPr>
        <p:spPr>
          <a:xfrm>
            <a:off x="947057" y="1208315"/>
            <a:ext cx="8001000" cy="4902200"/>
          </a:xfrm>
        </p:spPr>
        <p:txBody>
          <a:bodyPr/>
          <a:lstStyle/>
          <a:p>
            <a:r>
              <a:rPr lang="zh-CN" altLang="en-US" dirty="0" smtClean="0"/>
              <a:t>描述用户所期望的与整个运行系统的交互。例如</a:t>
            </a:r>
            <a:r>
              <a:rPr lang="en-US" altLang="zh-CN" dirty="0" smtClean="0"/>
              <a:t>:</a:t>
            </a:r>
          </a:p>
          <a:p>
            <a:pPr lvl="1"/>
            <a:r>
              <a:rPr lang="zh-CN" altLang="en-US" b="1" dirty="0" smtClean="0"/>
              <a:t>场景</a:t>
            </a:r>
            <a:r>
              <a:rPr lang="en-US" b="1" dirty="0" smtClean="0"/>
              <a:t>-4</a:t>
            </a:r>
            <a:r>
              <a:rPr lang="zh-CN" altLang="en-US" b="1" dirty="0" smtClean="0"/>
              <a:t>：</a:t>
            </a:r>
            <a:r>
              <a:rPr lang="zh-CN" altLang="en-US" dirty="0" smtClean="0"/>
              <a:t>远程用户可以在</a:t>
            </a:r>
            <a:r>
              <a:rPr lang="en-US" dirty="0" smtClean="0"/>
              <a:t>5</a:t>
            </a:r>
            <a:r>
              <a:rPr lang="zh-CN" altLang="en-US" dirty="0" smtClean="0"/>
              <a:t>秒中内通过</a:t>
            </a:r>
            <a:r>
              <a:rPr lang="en-US" dirty="0" smtClean="0"/>
              <a:t>Web</a:t>
            </a:r>
            <a:r>
              <a:rPr lang="zh-CN" altLang="en-US" dirty="0" smtClean="0"/>
              <a:t>获得数据报告，该场景代表了</a:t>
            </a:r>
            <a:r>
              <a:rPr lang="zh-CN" altLang="en-US" b="1" u="sng" dirty="0" smtClean="0"/>
              <a:t>系统性能要求</a:t>
            </a:r>
            <a:r>
              <a:rPr lang="zh-CN" altLang="en-US" dirty="0" smtClean="0"/>
              <a:t>。</a:t>
            </a:r>
          </a:p>
          <a:p>
            <a:pPr lvl="1"/>
            <a:r>
              <a:rPr lang="zh-CN" altLang="en-US" b="1" dirty="0" smtClean="0"/>
              <a:t>场景</a:t>
            </a:r>
            <a:r>
              <a:rPr lang="en-US" b="1" dirty="0" smtClean="0"/>
              <a:t>-5</a:t>
            </a:r>
            <a:r>
              <a:rPr lang="zh-CN" altLang="en-US" b="1" dirty="0" smtClean="0"/>
              <a:t>：</a:t>
            </a:r>
            <a:r>
              <a:rPr lang="zh-CN" altLang="en-US" dirty="0" smtClean="0"/>
              <a:t>当处理器发生故障时，缓存系统要能在</a:t>
            </a:r>
            <a:r>
              <a:rPr lang="en-US" dirty="0" smtClean="0"/>
              <a:t>1</a:t>
            </a:r>
            <a:r>
              <a:rPr lang="zh-CN" altLang="en-US" dirty="0" smtClean="0"/>
              <a:t>秒中内从一个处理器切换到另一个处理器，该场景代表了</a:t>
            </a:r>
            <a:r>
              <a:rPr lang="zh-CN" altLang="en-US" b="1" u="sng" dirty="0" smtClean="0"/>
              <a:t>系统可靠性</a:t>
            </a:r>
            <a:r>
              <a:rPr lang="zh-CN" altLang="en-US" dirty="0" smtClean="0"/>
              <a:t>要求。</a:t>
            </a:r>
            <a:endParaRPr lang="en-US" altLang="zh-CN" dirty="0" smtClean="0"/>
          </a:p>
          <a:p>
            <a:r>
              <a:rPr lang="zh-CN" altLang="en-US" dirty="0" smtClean="0"/>
              <a:t>上述属性基本上都是从用户角度提出的。</a:t>
            </a:r>
            <a:endParaRPr lang="en-US" altLang="zh-CN" dirty="0" smtClean="0"/>
          </a:p>
          <a:p>
            <a:r>
              <a:rPr lang="zh-CN" altLang="en-US" dirty="0" smtClean="0"/>
              <a:t>从系统属性角度提出的一些场景更能够帮助体系结构师评估设计是否合理</a:t>
            </a:r>
            <a:r>
              <a:rPr lang="en-US" altLang="zh-CN" dirty="0" smtClean="0"/>
              <a:t>.</a:t>
            </a:r>
          </a:p>
          <a:p>
            <a:pPr lvl="1"/>
            <a:r>
              <a:rPr lang="zh-CN" altLang="en-US" dirty="0" smtClean="0"/>
              <a:t>例如，在实时系统中，采样频率可以向高处调整；规定一个任务完成的死线；动态调整某个任务的计算时间，等等。</a:t>
            </a:r>
          </a:p>
          <a:p>
            <a:pPr lvl="1"/>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10.7.1.2</a:t>
            </a:r>
            <a:r>
              <a:rPr lang="zh-CN" altLang="en-US" dirty="0" smtClean="0"/>
              <a:t>增长性场景</a:t>
            </a:r>
            <a:endParaRPr lang="zh-CN" altLang="en-US" dirty="0"/>
          </a:p>
        </p:txBody>
      </p:sp>
      <p:sp>
        <p:nvSpPr>
          <p:cNvPr id="3" name="内容占位符 2"/>
          <p:cNvSpPr>
            <a:spLocks noGrp="1"/>
          </p:cNvSpPr>
          <p:nvPr>
            <p:ph idx="1"/>
          </p:nvPr>
        </p:nvSpPr>
        <p:spPr/>
        <p:txBody>
          <a:bodyPr/>
          <a:lstStyle/>
          <a:p>
            <a:r>
              <a:rPr lang="zh-CN" altLang="en-US" dirty="0" smtClean="0"/>
              <a:t>增长性场景是指预期未来系统修改时可能发生的场景。</a:t>
            </a:r>
            <a:endParaRPr lang="en-US" altLang="zh-CN" dirty="0" smtClean="0"/>
          </a:p>
          <a:p>
            <a:r>
              <a:rPr lang="zh-CN" altLang="en-US" dirty="0" smtClean="0"/>
              <a:t>例如：</a:t>
            </a:r>
            <a:endParaRPr lang="en-US" altLang="zh-CN" dirty="0" smtClean="0"/>
          </a:p>
          <a:p>
            <a:pPr lvl="1"/>
            <a:r>
              <a:rPr lang="zh-CN" altLang="en-US" b="1" dirty="0" smtClean="0"/>
              <a:t>增长性场景</a:t>
            </a:r>
            <a:r>
              <a:rPr lang="en-US" b="1" dirty="0" smtClean="0"/>
              <a:t>-1</a:t>
            </a:r>
            <a:r>
              <a:rPr lang="zh-CN" altLang="en-US" b="1" dirty="0" smtClean="0"/>
              <a:t>：</a:t>
            </a:r>
            <a:r>
              <a:rPr lang="zh-CN" altLang="en-US" dirty="0" smtClean="0"/>
              <a:t>可以增加新的数据服务器，将远程用户的</a:t>
            </a:r>
            <a:r>
              <a:rPr lang="en-US" dirty="0" smtClean="0"/>
              <a:t>Web</a:t>
            </a:r>
            <a:r>
              <a:rPr lang="zh-CN" altLang="en-US" dirty="0" smtClean="0"/>
              <a:t>访问时间从</a:t>
            </a:r>
            <a:r>
              <a:rPr lang="en-US" dirty="0" smtClean="0"/>
              <a:t>5</a:t>
            </a:r>
            <a:r>
              <a:rPr lang="zh-CN" altLang="en-US" dirty="0" smtClean="0"/>
              <a:t>秒降低到</a:t>
            </a:r>
            <a:r>
              <a:rPr lang="en-US" dirty="0" smtClean="0"/>
              <a:t>2.5</a:t>
            </a:r>
            <a:r>
              <a:rPr lang="zh-CN" altLang="en-US" dirty="0" smtClean="0"/>
              <a:t>秒，希望系统仅需增加一人周的工作量就能完成对系统的调整。</a:t>
            </a:r>
            <a:endParaRPr lang="en-US" altLang="zh-CN" dirty="0" smtClean="0"/>
          </a:p>
          <a:p>
            <a:pPr lvl="2"/>
            <a:r>
              <a:rPr lang="zh-CN" altLang="en-US" u="sng" dirty="0" smtClean="0"/>
              <a:t>易维护、易调整</a:t>
            </a:r>
          </a:p>
          <a:p>
            <a:pPr lvl="1"/>
            <a:r>
              <a:rPr lang="zh-CN" altLang="en-US" b="1" dirty="0" smtClean="0"/>
              <a:t>增长性场景</a:t>
            </a:r>
            <a:r>
              <a:rPr lang="en-US" b="1" dirty="0" smtClean="0"/>
              <a:t>-2</a:t>
            </a:r>
            <a:r>
              <a:rPr lang="zh-CN" altLang="en-US" b="1" dirty="0" smtClean="0"/>
              <a:t>：</a:t>
            </a:r>
            <a:r>
              <a:rPr lang="zh-CN" altLang="en-US" dirty="0" smtClean="0"/>
              <a:t>通过扩充现有数据库表的规模，把检索时间降低到平均</a:t>
            </a:r>
            <a:r>
              <a:rPr lang="en-US" dirty="0" smtClean="0"/>
              <a:t>1</a:t>
            </a:r>
            <a:r>
              <a:rPr lang="zh-CN" altLang="en-US" dirty="0" smtClean="0"/>
              <a:t>秒之内。</a:t>
            </a:r>
            <a:endParaRPr lang="en-US" altLang="zh-CN" dirty="0" smtClean="0"/>
          </a:p>
          <a:p>
            <a:pPr lvl="2"/>
            <a:r>
              <a:rPr lang="zh-CN" altLang="en-US" u="sng" dirty="0" smtClean="0"/>
              <a:t>性能可调整</a:t>
            </a:r>
          </a:p>
          <a:p>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10.7.1.3</a:t>
            </a:r>
            <a:r>
              <a:rPr lang="zh-CN" altLang="en-US" dirty="0" smtClean="0"/>
              <a:t>探索性场景</a:t>
            </a:r>
            <a:endParaRPr lang="zh-CN" altLang="en-US" dirty="0"/>
          </a:p>
        </p:txBody>
      </p:sp>
      <p:sp>
        <p:nvSpPr>
          <p:cNvPr id="3" name="内容占位符 2"/>
          <p:cNvSpPr>
            <a:spLocks noGrp="1"/>
          </p:cNvSpPr>
          <p:nvPr>
            <p:ph idx="1"/>
          </p:nvPr>
        </p:nvSpPr>
        <p:spPr/>
        <p:txBody>
          <a:bodyPr/>
          <a:lstStyle/>
          <a:p>
            <a:r>
              <a:rPr lang="zh-CN" altLang="en-US" dirty="0" smtClean="0"/>
              <a:t>探索性场景是推动系统封装和降低工作压力的场景。</a:t>
            </a:r>
            <a:endParaRPr lang="en-US" altLang="zh-CN" dirty="0" smtClean="0"/>
          </a:p>
          <a:p>
            <a:r>
              <a:rPr lang="zh-CN" altLang="en-US" dirty="0" smtClean="0"/>
              <a:t>场景的目标是揭示当前设计的边界条件的限制，揭露出可能隐含着的假设条件。</a:t>
            </a:r>
            <a:endParaRPr lang="en-US" altLang="zh-CN" dirty="0" smtClean="0"/>
          </a:p>
          <a:p>
            <a:endParaRPr lang="en-US" altLang="zh-CN" dirty="0" smtClean="0"/>
          </a:p>
          <a:p>
            <a:r>
              <a:rPr lang="zh-CN" altLang="en-US" dirty="0" smtClean="0"/>
              <a:t>可以为未来系统的修改给出更实际的需求。</a:t>
            </a:r>
            <a:endParaRPr lang="en-US" altLang="zh-CN" dirty="0" smtClean="0"/>
          </a:p>
          <a:p>
            <a:endParaRPr lang="zh-CN" alt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10.7.1.3</a:t>
            </a:r>
            <a:r>
              <a:rPr lang="zh-CN" altLang="en-US" dirty="0" smtClean="0"/>
              <a:t>探索性场景</a:t>
            </a:r>
            <a:endParaRPr lang="zh-CN" altLang="en-US" dirty="0"/>
          </a:p>
        </p:txBody>
      </p:sp>
      <p:sp>
        <p:nvSpPr>
          <p:cNvPr id="3" name="内容占位符 2"/>
          <p:cNvSpPr>
            <a:spLocks noGrp="1"/>
          </p:cNvSpPr>
          <p:nvPr>
            <p:ph idx="1"/>
          </p:nvPr>
        </p:nvSpPr>
        <p:spPr>
          <a:xfrm>
            <a:off x="889000" y="1266371"/>
            <a:ext cx="8001000" cy="4902200"/>
          </a:xfrm>
        </p:spPr>
        <p:txBody>
          <a:bodyPr/>
          <a:lstStyle/>
          <a:p>
            <a:pPr lvl="1"/>
            <a:r>
              <a:rPr lang="zh-CN" altLang="en-US" b="1" dirty="0" smtClean="0"/>
              <a:t>探索性场景</a:t>
            </a:r>
            <a:r>
              <a:rPr lang="en-US" b="1" dirty="0" smtClean="0"/>
              <a:t>-1</a:t>
            </a:r>
            <a:r>
              <a:rPr lang="zh-CN" altLang="en-US" b="1" dirty="0" smtClean="0"/>
              <a:t>：</a:t>
            </a:r>
            <a:r>
              <a:rPr lang="zh-CN" altLang="en-US" dirty="0" smtClean="0"/>
              <a:t>可以增加</a:t>
            </a:r>
            <a:r>
              <a:rPr lang="en-US" dirty="0" smtClean="0"/>
              <a:t>3-D</a:t>
            </a:r>
            <a:r>
              <a:rPr lang="zh-CN" altLang="en-US" dirty="0" smtClean="0"/>
              <a:t>地图和虚拟现实接口，不超过</a:t>
            </a:r>
            <a:r>
              <a:rPr lang="en-US" dirty="0" smtClean="0"/>
              <a:t>5</a:t>
            </a:r>
            <a:r>
              <a:rPr lang="zh-CN" altLang="en-US" dirty="0" smtClean="0"/>
              <a:t>个人月工作量。</a:t>
            </a:r>
            <a:r>
              <a:rPr lang="zh-CN" altLang="en-US" u="sng" dirty="0" smtClean="0"/>
              <a:t>易修改和升级</a:t>
            </a:r>
          </a:p>
          <a:p>
            <a:pPr lvl="1"/>
            <a:r>
              <a:rPr lang="zh-CN" altLang="en-US" b="1" dirty="0" smtClean="0"/>
              <a:t>探索性场景</a:t>
            </a:r>
            <a:r>
              <a:rPr lang="en-US" b="1" dirty="0" smtClean="0"/>
              <a:t>-2</a:t>
            </a:r>
            <a:r>
              <a:rPr lang="zh-CN" altLang="en-US" b="1" dirty="0" smtClean="0"/>
              <a:t>：</a:t>
            </a:r>
            <a:r>
              <a:rPr lang="zh-CN" altLang="en-US" dirty="0" smtClean="0"/>
              <a:t>系统能够从</a:t>
            </a:r>
            <a:r>
              <a:rPr lang="en-US" dirty="0" smtClean="0"/>
              <a:t>Wince</a:t>
            </a:r>
            <a:r>
              <a:rPr lang="zh-CN" altLang="en-US" dirty="0" smtClean="0"/>
              <a:t>平台更换到</a:t>
            </a:r>
            <a:r>
              <a:rPr lang="en-US" dirty="0" smtClean="0"/>
              <a:t>Android</a:t>
            </a:r>
            <a:r>
              <a:rPr lang="zh-CN" altLang="en-US" dirty="0" smtClean="0"/>
              <a:t>平台。</a:t>
            </a:r>
            <a:r>
              <a:rPr lang="zh-CN" altLang="en-US" u="sng" dirty="0" smtClean="0"/>
              <a:t>可移植性</a:t>
            </a:r>
          </a:p>
          <a:p>
            <a:pPr lvl="1"/>
            <a:r>
              <a:rPr lang="zh-CN" altLang="en-US" b="1" dirty="0" smtClean="0"/>
              <a:t>探索性场景</a:t>
            </a:r>
            <a:r>
              <a:rPr lang="en-US" b="1" dirty="0" smtClean="0"/>
              <a:t>-3</a:t>
            </a:r>
            <a:r>
              <a:rPr lang="zh-CN" altLang="en-US" b="1" dirty="0" smtClean="0"/>
              <a:t>：</a:t>
            </a:r>
            <a:r>
              <a:rPr lang="zh-CN" altLang="en-US" dirty="0" smtClean="0"/>
              <a:t> 在新一代的飞机上，软件可以复用具有</a:t>
            </a:r>
            <a:r>
              <a:rPr lang="en-US" dirty="0" smtClean="0"/>
              <a:t>20</a:t>
            </a:r>
            <a:r>
              <a:rPr lang="zh-CN" altLang="en-US" dirty="0" smtClean="0"/>
              <a:t>年历史的老软件。</a:t>
            </a:r>
            <a:r>
              <a:rPr lang="zh-CN" altLang="en-US" u="sng" dirty="0" smtClean="0"/>
              <a:t>可复用性</a:t>
            </a:r>
          </a:p>
          <a:p>
            <a:pPr lvl="1"/>
            <a:r>
              <a:rPr lang="zh-CN" altLang="en-US" b="1" dirty="0" smtClean="0"/>
              <a:t>探索性场景</a:t>
            </a:r>
            <a:r>
              <a:rPr lang="en-US" b="1" dirty="0" smtClean="0"/>
              <a:t>-4</a:t>
            </a:r>
            <a:r>
              <a:rPr lang="zh-CN" altLang="en-US" b="1" dirty="0" smtClean="0"/>
              <a:t>：</a:t>
            </a:r>
            <a:r>
              <a:rPr lang="zh-CN" altLang="en-US" dirty="0" smtClean="0"/>
              <a:t>改进系统的可使用性，从</a:t>
            </a:r>
            <a:r>
              <a:rPr lang="en-US" dirty="0" smtClean="0"/>
              <a:t>98% </a:t>
            </a:r>
            <a:r>
              <a:rPr lang="zh-CN" altLang="en-US" dirty="0" smtClean="0"/>
              <a:t>提升到到</a:t>
            </a:r>
            <a:r>
              <a:rPr lang="en-US" dirty="0" smtClean="0"/>
              <a:t> 99.999%</a:t>
            </a:r>
            <a:r>
              <a:rPr lang="zh-CN" altLang="en-US" dirty="0" smtClean="0"/>
              <a:t>。改进</a:t>
            </a:r>
            <a:r>
              <a:rPr lang="zh-CN" altLang="en-US" u="sng" dirty="0" smtClean="0"/>
              <a:t>可使用性</a:t>
            </a:r>
          </a:p>
          <a:p>
            <a:pPr lvl="1"/>
            <a:r>
              <a:rPr lang="zh-CN" altLang="en-US" b="1" dirty="0" smtClean="0"/>
              <a:t>探索性场景</a:t>
            </a:r>
            <a:r>
              <a:rPr lang="en-US" b="1" dirty="0" smtClean="0"/>
              <a:t>-5</a:t>
            </a:r>
            <a:r>
              <a:rPr lang="zh-CN" altLang="en-US" b="1" dirty="0" smtClean="0"/>
              <a:t>：</a:t>
            </a:r>
            <a:r>
              <a:rPr lang="zh-CN" altLang="en-US" dirty="0" smtClean="0"/>
              <a:t>正常情况下，当一半服务器宕机时，不影响整个系统的可使用性。</a:t>
            </a:r>
            <a:r>
              <a:rPr lang="zh-CN" altLang="en-US" u="sng" dirty="0" smtClean="0"/>
              <a:t>可靠性、生存性</a:t>
            </a:r>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10.7.2 </a:t>
            </a:r>
            <a:r>
              <a:rPr lang="zh-CN" altLang="en-US" dirty="0" smtClean="0"/>
              <a:t>原型评价法</a:t>
            </a:r>
            <a:endParaRPr lang="zh-CN" altLang="en-US" dirty="0"/>
          </a:p>
        </p:txBody>
      </p:sp>
      <p:sp>
        <p:nvSpPr>
          <p:cNvPr id="3" name="内容占位符 2"/>
          <p:cNvSpPr>
            <a:spLocks noGrp="1"/>
          </p:cNvSpPr>
          <p:nvPr>
            <p:ph idx="1"/>
          </p:nvPr>
        </p:nvSpPr>
        <p:spPr>
          <a:xfrm>
            <a:off x="990600" y="1295400"/>
            <a:ext cx="8001000" cy="1680029"/>
          </a:xfrm>
          <a:ln>
            <a:solidFill>
              <a:schemeClr val="tx1"/>
            </a:solidFill>
          </a:ln>
        </p:spPr>
        <p:txBody>
          <a:bodyPr/>
          <a:lstStyle/>
          <a:p>
            <a:r>
              <a:rPr lang="zh-CN" altLang="en-US" sz="2400" dirty="0" smtClean="0"/>
              <a:t>“周五下午，必须处理完订单，以保证星期一能够提货。在周五下班前，经常会在</a:t>
            </a:r>
            <a:r>
              <a:rPr lang="en-US" sz="2400" dirty="0" smtClean="0"/>
              <a:t>5</a:t>
            </a:r>
            <a:r>
              <a:rPr lang="zh-CN" altLang="en-US" sz="2400" dirty="0" smtClean="0"/>
              <a:t>分钟内有</a:t>
            </a:r>
            <a:r>
              <a:rPr lang="en-US" sz="2400" dirty="0" smtClean="0"/>
              <a:t>5000</a:t>
            </a:r>
            <a:r>
              <a:rPr lang="zh-CN" altLang="en-US" sz="2400" dirty="0" smtClean="0"/>
              <a:t>个订单同时分别经过多个渠道</a:t>
            </a:r>
            <a:r>
              <a:rPr lang="en-US" sz="2400" dirty="0" smtClean="0"/>
              <a:t>(Web</a:t>
            </a:r>
            <a:r>
              <a:rPr lang="zh-CN" altLang="en-US" sz="2400" dirty="0" smtClean="0"/>
              <a:t>、呼叫中心、业务合作伙伴等</a:t>
            </a:r>
            <a:r>
              <a:rPr lang="en-US" sz="2400" dirty="0" smtClean="0"/>
              <a:t>)</a:t>
            </a:r>
            <a:r>
              <a:rPr lang="zh-CN" altLang="en-US" sz="2400" dirty="0" smtClean="0"/>
              <a:t>同时到达，且需要及时处理。”</a:t>
            </a:r>
          </a:p>
          <a:p>
            <a:endParaRPr lang="zh-CN" altLang="en-US" dirty="0"/>
          </a:p>
        </p:txBody>
      </p:sp>
      <p:sp>
        <p:nvSpPr>
          <p:cNvPr id="4" name="矩形 3"/>
          <p:cNvSpPr/>
          <p:nvPr/>
        </p:nvSpPr>
        <p:spPr>
          <a:xfrm>
            <a:off x="1197427" y="3003007"/>
            <a:ext cx="7540171" cy="1200329"/>
          </a:xfrm>
          <a:prstGeom prst="rect">
            <a:avLst/>
          </a:prstGeom>
        </p:spPr>
        <p:txBody>
          <a:bodyPr wrap="square">
            <a:spAutoFit/>
          </a:bodyPr>
          <a:lstStyle/>
          <a:p>
            <a:r>
              <a:rPr lang="zh-CN" altLang="en-US" dirty="0" smtClean="0"/>
              <a:t>唯一有信心的方法是建立系统原型，原型是“最小的、受限的或所期望系统的最小版本。”</a:t>
            </a:r>
            <a:endParaRPr lang="en-US" altLang="zh-CN" dirty="0" smtClean="0"/>
          </a:p>
          <a:p>
            <a:endParaRPr lang="zh-CN" altLang="en-US" dirty="0"/>
          </a:p>
        </p:txBody>
      </p:sp>
      <p:sp>
        <p:nvSpPr>
          <p:cNvPr id="66561" name="Rectangle 1"/>
          <p:cNvSpPr>
            <a:spLocks noChangeArrowheads="1"/>
          </p:cNvSpPr>
          <p:nvPr/>
        </p:nvSpPr>
        <p:spPr bwMode="auto">
          <a:xfrm>
            <a:off x="856342" y="4136572"/>
            <a:ext cx="7997371"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原型的目的如下：</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1" indent="269875" eaLnBrk="0" hangingPunct="0"/>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、用概念证明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(Proof-of-concept)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所设计的体系结构是否可满足需求？</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1" indent="269875" eaLnBrk="0" hangingPunct="0"/>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、用技术证明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(Proof-of-technology)</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所选择的技术</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中间件、集成的应用、库等</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能否表现出所期望的行为？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很多情况下，客户系统</a:t>
            </a:r>
            <a:r>
              <a:rPr lang="en-US" dirty="0" smtClean="0"/>
              <a:t>(Customer System)</a:t>
            </a:r>
            <a:r>
              <a:rPr lang="zh-CN" altLang="en-US" dirty="0" smtClean="0"/>
              <a:t>和订单系统</a:t>
            </a:r>
            <a:r>
              <a:rPr lang="en-US" dirty="0" smtClean="0"/>
              <a:t>(Order System)</a:t>
            </a:r>
            <a:r>
              <a:rPr lang="zh-CN" altLang="en-US" dirty="0" smtClean="0"/>
              <a:t>使用的</a:t>
            </a:r>
            <a:r>
              <a:rPr lang="en-US" dirty="0" smtClean="0"/>
              <a:t>API</a:t>
            </a:r>
            <a:r>
              <a:rPr lang="zh-CN" altLang="en-US" dirty="0" smtClean="0"/>
              <a:t>交互的吞吐量是不知道的，因此必须要测试在在</a:t>
            </a:r>
            <a:r>
              <a:rPr lang="en-US" dirty="0" smtClean="0"/>
              <a:t>5</a:t>
            </a:r>
            <a:r>
              <a:rPr lang="zh-CN" altLang="en-US" dirty="0" smtClean="0"/>
              <a:t>分钟内能否处理</a:t>
            </a:r>
            <a:r>
              <a:rPr lang="en-US" dirty="0" smtClean="0"/>
              <a:t>5000</a:t>
            </a:r>
            <a:r>
              <a:rPr lang="zh-CN" altLang="en-US" dirty="0" smtClean="0"/>
              <a:t>个消息，简单的方法如下：</a:t>
            </a:r>
          </a:p>
          <a:p>
            <a:pPr lvl="1"/>
            <a:r>
              <a:rPr lang="zh-CN" altLang="en-US" dirty="0" smtClean="0"/>
              <a:t>写一个测试程序调用客户系统</a:t>
            </a:r>
            <a:r>
              <a:rPr lang="en-US" dirty="0" smtClean="0"/>
              <a:t>(Customer System)</a:t>
            </a:r>
            <a:r>
              <a:rPr lang="zh-CN" altLang="en-US" dirty="0" smtClean="0"/>
              <a:t>，做</a:t>
            </a:r>
            <a:r>
              <a:rPr lang="en-US" dirty="0" smtClean="0"/>
              <a:t>5000</a:t>
            </a:r>
            <a:r>
              <a:rPr lang="zh-CN" altLang="en-US" dirty="0" smtClean="0"/>
              <a:t>次的</a:t>
            </a:r>
            <a:r>
              <a:rPr lang="en-US" dirty="0" smtClean="0"/>
              <a:t>API</a:t>
            </a:r>
            <a:r>
              <a:rPr lang="zh-CN" altLang="en-US" dirty="0" smtClean="0"/>
              <a:t>调用，看其需要多长时间；</a:t>
            </a:r>
          </a:p>
          <a:p>
            <a:pPr lvl="1"/>
            <a:r>
              <a:rPr lang="zh-CN" altLang="en-US" dirty="0" smtClean="0"/>
              <a:t>写一个测试程序调用订单系统</a:t>
            </a:r>
            <a:r>
              <a:rPr lang="en-US" dirty="0" smtClean="0"/>
              <a:t>(Order System)</a:t>
            </a:r>
            <a:r>
              <a:rPr lang="zh-CN" altLang="en-US" dirty="0" smtClean="0"/>
              <a:t>，做</a:t>
            </a:r>
            <a:r>
              <a:rPr lang="en-US" dirty="0" smtClean="0"/>
              <a:t>5000</a:t>
            </a:r>
            <a:r>
              <a:rPr lang="zh-CN" altLang="en-US" dirty="0" smtClean="0"/>
              <a:t>次的</a:t>
            </a:r>
            <a:r>
              <a:rPr lang="en-US" dirty="0" smtClean="0"/>
              <a:t>API</a:t>
            </a:r>
            <a:r>
              <a:rPr lang="zh-CN" altLang="en-US" dirty="0" smtClean="0"/>
              <a:t>调用，看其需要多长时间；</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10.7.3 </a:t>
            </a:r>
            <a:r>
              <a:rPr lang="zh-CN" altLang="en-US" dirty="0" smtClean="0"/>
              <a:t>效用树法</a:t>
            </a:r>
            <a:endParaRPr lang="zh-CN" altLang="en-US" dirty="0"/>
          </a:p>
        </p:txBody>
      </p:sp>
      <p:sp>
        <p:nvSpPr>
          <p:cNvPr id="3" name="内容占位符 2"/>
          <p:cNvSpPr>
            <a:spLocks noGrp="1"/>
          </p:cNvSpPr>
          <p:nvPr>
            <p:ph idx="1"/>
          </p:nvPr>
        </p:nvSpPr>
        <p:spPr/>
        <p:txBody>
          <a:bodyPr/>
          <a:lstStyle/>
          <a:p>
            <a:r>
              <a:rPr lang="zh-CN" altLang="en-US" dirty="0" smtClean="0"/>
              <a:t>效用树</a:t>
            </a:r>
            <a:r>
              <a:rPr lang="en-US" dirty="0" smtClean="0"/>
              <a:t>(utility trees)</a:t>
            </a:r>
            <a:r>
              <a:rPr lang="zh-CN" altLang="en-US" dirty="0" smtClean="0"/>
              <a:t>法提供从顶向下的机制，直接和有效地将系统的业务具体分解到质量的属性场景。</a:t>
            </a:r>
            <a:endParaRPr lang="en-US" altLang="zh-CN" dirty="0" smtClean="0"/>
          </a:p>
          <a:p>
            <a:r>
              <a:rPr lang="zh-CN" altLang="en-US" dirty="0" smtClean="0"/>
              <a:t>例如，在一个电子商务系统中有两个业务要求陈述：</a:t>
            </a:r>
            <a:endParaRPr lang="en-US" altLang="zh-CN" dirty="0" smtClean="0"/>
          </a:p>
          <a:p>
            <a:pPr lvl="1"/>
            <a:r>
              <a:rPr lang="zh-CN" altLang="en-US" dirty="0" smtClean="0"/>
              <a:t>“</a:t>
            </a:r>
            <a:r>
              <a:rPr lang="en-US" dirty="0" smtClean="0"/>
              <a:t>1)</a:t>
            </a:r>
            <a:r>
              <a:rPr lang="zh-CN" altLang="en-US" dirty="0" smtClean="0"/>
              <a:t>密安性是系统成功的核心，因为必须保证客户数据的私密性是最重要的；</a:t>
            </a:r>
            <a:endParaRPr lang="en-US" altLang="zh-CN" dirty="0" smtClean="0"/>
          </a:p>
          <a:p>
            <a:pPr lvl="1"/>
            <a:r>
              <a:rPr lang="en-US" dirty="0" smtClean="0"/>
              <a:t>2)</a:t>
            </a:r>
            <a:r>
              <a:rPr lang="zh-CN" altLang="en-US" dirty="0" smtClean="0"/>
              <a:t>可修改性也是系统成功的关键，必须能够响应市场竞争带来的不断变化”。</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软件体系结构的提出</a:t>
            </a:r>
            <a:endParaRPr lang="zh-CN" altLang="en-US" dirty="0"/>
          </a:p>
        </p:txBody>
      </p:sp>
      <p:sp>
        <p:nvSpPr>
          <p:cNvPr id="3" name="内容占位符 2"/>
          <p:cNvSpPr>
            <a:spLocks noGrp="1"/>
          </p:cNvSpPr>
          <p:nvPr>
            <p:ph idx="1"/>
          </p:nvPr>
        </p:nvSpPr>
        <p:spPr>
          <a:xfrm>
            <a:off x="943429" y="1295400"/>
            <a:ext cx="8048171" cy="4902200"/>
          </a:xfrm>
        </p:spPr>
        <p:txBody>
          <a:bodyPr/>
          <a:lstStyle/>
          <a:p>
            <a:r>
              <a:rPr lang="zh-CN" altLang="en-US" dirty="0" smtClean="0"/>
              <a:t>软件系统越来越复杂带来了新的挑战：</a:t>
            </a:r>
            <a:endParaRPr lang="en-US" altLang="zh-CN" dirty="0" smtClean="0"/>
          </a:p>
          <a:p>
            <a:pPr lvl="1"/>
            <a:r>
              <a:rPr lang="zh-CN" altLang="en-US" dirty="0" smtClean="0"/>
              <a:t>软件系统的内部复杂性导致需要在不同的层面上进行抽象，并需要依据不同的用户要求，从不同的侧面描述系统，形成更多、更好的可以重复使用的软件部件或开发库。</a:t>
            </a:r>
          </a:p>
          <a:p>
            <a:pPr lvl="1"/>
            <a:r>
              <a:rPr lang="zh-CN" altLang="en-US" dirty="0" smtClean="0"/>
              <a:t>软件设计与建筑设计是类似的。</a:t>
            </a:r>
            <a:endParaRPr lang="en-US" altLang="zh-CN" dirty="0" smtClean="0"/>
          </a:p>
          <a:p>
            <a:pPr lvl="2"/>
            <a:r>
              <a:rPr lang="zh-CN" altLang="en-US" dirty="0" smtClean="0"/>
              <a:t>通过对体系结构的抽象和设计，整个软件工业才能得到更好的复用，形成可交换的</a:t>
            </a:r>
            <a:r>
              <a:rPr lang="en-US" dirty="0" smtClean="0"/>
              <a:t>OTS(</a:t>
            </a:r>
            <a:r>
              <a:rPr lang="zh-CN" altLang="en-US" dirty="0" smtClean="0"/>
              <a:t>见</a:t>
            </a:r>
            <a:r>
              <a:rPr lang="en-US" dirty="0" smtClean="0"/>
              <a:t>6.4</a:t>
            </a:r>
            <a:r>
              <a:rPr lang="zh-CN" altLang="en-US" dirty="0" smtClean="0"/>
              <a:t>节</a:t>
            </a:r>
            <a:r>
              <a:rPr lang="en-US" dirty="0" smtClean="0"/>
              <a:t>)</a:t>
            </a:r>
            <a:r>
              <a:rPr lang="zh-CN" altLang="en-US" dirty="0" smtClean="0"/>
              <a:t>。</a:t>
            </a:r>
            <a:endParaRPr lang="en-US" altLang="zh-CN" dirty="0" smtClean="0"/>
          </a:p>
          <a:p>
            <a:r>
              <a:rPr lang="zh-CN" altLang="en-US" dirty="0" smtClean="0"/>
              <a:t>软件体系结构设计，以及围绕软件体系结构设计和开发应用软件成为推动软件产业和工程化发展的重要途径。</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一个效用树的例子</a:t>
            </a:r>
            <a:endParaRPr lang="zh-CN" altLang="en-US" dirty="0"/>
          </a:p>
        </p:txBody>
      </p:sp>
      <p:pic>
        <p:nvPicPr>
          <p:cNvPr id="78850" name="Picture 2"/>
          <p:cNvPicPr>
            <a:picLocks noChangeAspect="1" noChangeArrowheads="1"/>
          </p:cNvPicPr>
          <p:nvPr/>
        </p:nvPicPr>
        <p:blipFill>
          <a:blip r:embed="rId2"/>
          <a:srcRect/>
          <a:stretch>
            <a:fillRect/>
          </a:stretch>
        </p:blipFill>
        <p:spPr bwMode="auto">
          <a:xfrm>
            <a:off x="317953" y="1218065"/>
            <a:ext cx="8826047" cy="46166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效用树的优势</a:t>
            </a:r>
            <a:endParaRPr lang="zh-CN" altLang="en-US" dirty="0"/>
          </a:p>
        </p:txBody>
      </p:sp>
      <p:sp>
        <p:nvSpPr>
          <p:cNvPr id="3" name="内容占位符 2"/>
          <p:cNvSpPr>
            <a:spLocks noGrp="1"/>
          </p:cNvSpPr>
          <p:nvPr>
            <p:ph idx="1"/>
          </p:nvPr>
        </p:nvSpPr>
        <p:spPr/>
        <p:txBody>
          <a:bodyPr/>
          <a:lstStyle/>
          <a:p>
            <a:r>
              <a:rPr lang="zh-CN" altLang="en-US" dirty="0" smtClean="0"/>
              <a:t>效用树的输出是场景的优先权列表，让评估小组在短时间内发现体系结构中存在的问题，以及叶节点的场景是否满足高优先级的需求。</a:t>
            </a:r>
            <a:endParaRPr lang="en-US" altLang="zh-CN" dirty="0" smtClean="0"/>
          </a:p>
          <a:p>
            <a:r>
              <a:rPr lang="zh-CN" altLang="en-US" dirty="0" smtClean="0"/>
              <a:t>此外，效用树可以凝聚质量属性需求，让评估小组非常精确地定义“</a:t>
            </a:r>
            <a:r>
              <a:rPr lang="en-US" dirty="0" smtClean="0"/>
              <a:t>XXX</a:t>
            </a:r>
            <a:r>
              <a:rPr lang="zh-CN" altLang="en-US" dirty="0" smtClean="0"/>
              <a:t>的属性”，从而避免类似于“体系结构是可修改和鲁棒的”等这样站不住脚、又没法辩驳的、但又毫无可操作性的论述。</a:t>
            </a:r>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10.7.4</a:t>
            </a:r>
            <a:r>
              <a:rPr lang="zh-CN" altLang="en-US" dirty="0" smtClean="0"/>
              <a:t>评价过程</a:t>
            </a:r>
            <a:endParaRPr lang="zh-CN" altLang="en-US" dirty="0"/>
          </a:p>
        </p:txBody>
      </p:sp>
      <p:sp>
        <p:nvSpPr>
          <p:cNvPr id="3" name="内容占位符 2"/>
          <p:cNvSpPr>
            <a:spLocks noGrp="1"/>
          </p:cNvSpPr>
          <p:nvPr>
            <p:ph idx="1"/>
          </p:nvPr>
        </p:nvSpPr>
        <p:spPr>
          <a:xfrm>
            <a:off x="961571" y="1164772"/>
            <a:ext cx="7398658" cy="4902200"/>
          </a:xfrm>
        </p:spPr>
        <p:txBody>
          <a:bodyPr/>
          <a:lstStyle/>
          <a:p>
            <a:r>
              <a:rPr lang="zh-CN" altLang="en-US" dirty="0" smtClean="0"/>
              <a:t>第一步，呈现</a:t>
            </a:r>
            <a:r>
              <a:rPr lang="en-US" dirty="0" smtClean="0"/>
              <a:t>ATAM</a:t>
            </a:r>
            <a:endParaRPr lang="zh-CN" altLang="en-US" dirty="0" smtClean="0"/>
          </a:p>
          <a:p>
            <a:r>
              <a:rPr lang="zh-CN" altLang="en-US" dirty="0" smtClean="0"/>
              <a:t>第二步，呈现业务驱动</a:t>
            </a:r>
            <a:endParaRPr lang="en-US" altLang="zh-CN" dirty="0" smtClean="0"/>
          </a:p>
          <a:p>
            <a:r>
              <a:rPr lang="zh-CN" altLang="en-US" dirty="0" smtClean="0"/>
              <a:t>第三步，呈现体系结构</a:t>
            </a:r>
            <a:endParaRPr lang="en-US" altLang="zh-CN" dirty="0" smtClean="0"/>
          </a:p>
          <a:p>
            <a:r>
              <a:rPr lang="zh-CN" altLang="en-US" dirty="0" smtClean="0"/>
              <a:t>第四步，标识体系结构</a:t>
            </a:r>
            <a:r>
              <a:rPr lang="zh-CN" altLang="en-US" dirty="0" smtClean="0"/>
              <a:t>方法</a:t>
            </a:r>
            <a:endParaRPr lang="en-US" altLang="zh-CN" dirty="0" smtClean="0"/>
          </a:p>
          <a:p>
            <a:r>
              <a:rPr lang="zh-CN" altLang="en-US" dirty="0" smtClean="0"/>
              <a:t>第五步，产生质量效用</a:t>
            </a:r>
            <a:r>
              <a:rPr lang="zh-CN" altLang="en-US" dirty="0" smtClean="0"/>
              <a:t>树</a:t>
            </a:r>
            <a:endParaRPr lang="en-US" altLang="zh-CN" dirty="0" smtClean="0"/>
          </a:p>
          <a:p>
            <a:r>
              <a:rPr lang="zh-CN" altLang="en-US" dirty="0" smtClean="0"/>
              <a:t>第六步，分析体系结构方法</a:t>
            </a:r>
            <a:r>
              <a:rPr lang="en-US" dirty="0" smtClean="0"/>
              <a:t>(architecture approach)</a:t>
            </a:r>
          </a:p>
          <a:p>
            <a:r>
              <a:rPr lang="zh-CN" altLang="en-US" dirty="0" smtClean="0"/>
              <a:t>第七步：头脑风暴和场景优先排序</a:t>
            </a:r>
            <a:endParaRPr lang="en-US" altLang="zh-CN" dirty="0" smtClean="0"/>
          </a:p>
          <a:p>
            <a:r>
              <a:rPr lang="zh-CN" altLang="en-US" dirty="0" smtClean="0"/>
              <a:t>第八步：重新分析体系结构方法</a:t>
            </a:r>
            <a:endParaRPr lang="en-US" altLang="zh-CN" dirty="0" smtClean="0"/>
          </a:p>
          <a:p>
            <a:r>
              <a:rPr lang="zh-CN" altLang="en-US" dirty="0" smtClean="0"/>
              <a:t>第九步：呈现结果</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第一步，呈现</a:t>
            </a:r>
            <a:r>
              <a:rPr lang="en-US" dirty="0" smtClean="0"/>
              <a:t>ATAM</a:t>
            </a:r>
            <a:endParaRPr lang="zh-CN" altLang="en-US" dirty="0"/>
          </a:p>
        </p:txBody>
      </p:sp>
      <p:sp>
        <p:nvSpPr>
          <p:cNvPr id="3" name="内容占位符 2"/>
          <p:cNvSpPr>
            <a:spLocks noGrp="1"/>
          </p:cNvSpPr>
          <p:nvPr>
            <p:ph idx="1"/>
          </p:nvPr>
        </p:nvSpPr>
        <p:spPr/>
        <p:txBody>
          <a:bodyPr/>
          <a:lstStyle/>
          <a:p>
            <a:r>
              <a:rPr lang="zh-CN" altLang="en-US" dirty="0" smtClean="0"/>
              <a:t>这一步简要介绍</a:t>
            </a:r>
            <a:r>
              <a:rPr lang="en-US" dirty="0" smtClean="0"/>
              <a:t>ATAM</a:t>
            </a:r>
            <a:r>
              <a:rPr lang="zh-CN" altLang="en-US" dirty="0" smtClean="0"/>
              <a:t>步骤，并说明使用的启发和分析的技术，如效用树的产生、体系结构的启发和分析、场景获得等。</a:t>
            </a:r>
            <a:endParaRPr lang="en-US" altLang="zh-CN" dirty="0" smtClean="0"/>
          </a:p>
          <a:p>
            <a:endParaRPr lang="en-US" altLang="zh-CN" dirty="0" smtClean="0"/>
          </a:p>
          <a:p>
            <a:r>
              <a:rPr lang="zh-CN" altLang="en-US" dirty="0" smtClean="0"/>
              <a:t>本步骤的输出</a:t>
            </a:r>
            <a:r>
              <a:rPr lang="zh-CN" altLang="en-US" dirty="0" smtClean="0"/>
              <a:t>是：</a:t>
            </a:r>
            <a:endParaRPr lang="en-US" altLang="zh-CN" dirty="0" smtClean="0"/>
          </a:p>
          <a:p>
            <a:pPr lvl="1"/>
            <a:r>
              <a:rPr lang="zh-CN" altLang="en-US" dirty="0" smtClean="0"/>
              <a:t>经过</a:t>
            </a:r>
            <a:r>
              <a:rPr lang="zh-CN" altLang="en-US" dirty="0"/>
              <a:t>排序的场景</a:t>
            </a:r>
            <a:r>
              <a:rPr lang="zh-CN" altLang="en-US" dirty="0" smtClean="0"/>
              <a:t>，</a:t>
            </a:r>
            <a:endParaRPr lang="en-US" altLang="zh-CN" dirty="0" smtClean="0"/>
          </a:p>
          <a:p>
            <a:pPr lvl="1"/>
            <a:r>
              <a:rPr lang="zh-CN" altLang="en-US" dirty="0" smtClean="0"/>
              <a:t>评估</a:t>
            </a:r>
            <a:r>
              <a:rPr lang="zh-CN" altLang="en-US" dirty="0"/>
              <a:t>的提问</a:t>
            </a:r>
            <a:r>
              <a:rPr lang="zh-CN" altLang="en-US" dirty="0" smtClean="0"/>
              <a:t>，</a:t>
            </a:r>
            <a:endParaRPr lang="en-US" altLang="zh-CN" dirty="0" smtClean="0"/>
          </a:p>
          <a:p>
            <a:pPr lvl="1"/>
            <a:r>
              <a:rPr lang="zh-CN" altLang="en-US" dirty="0" smtClean="0"/>
              <a:t>从</a:t>
            </a:r>
            <a:r>
              <a:rPr lang="zh-CN" altLang="en-US" dirty="0"/>
              <a:t>软件需求派生出的体系结构需求描述和排序</a:t>
            </a:r>
            <a:r>
              <a:rPr lang="zh-CN" altLang="en-US" dirty="0" smtClean="0"/>
              <a:t>，</a:t>
            </a:r>
            <a:endParaRPr lang="en-US" altLang="zh-CN" dirty="0" smtClean="0"/>
          </a:p>
          <a:p>
            <a:pPr lvl="1"/>
            <a:r>
              <a:rPr lang="zh-CN" altLang="en-US" dirty="0" smtClean="0"/>
              <a:t>发现</a:t>
            </a:r>
            <a:r>
              <a:rPr lang="zh-CN" altLang="en-US" dirty="0"/>
              <a:t>的</a:t>
            </a:r>
            <a:r>
              <a:rPr lang="en-US" altLang="zh-CN" dirty="0" smtClean="0"/>
              <a:t> </a:t>
            </a:r>
            <a:r>
              <a:rPr lang="zh-CN" altLang="en-US" dirty="0"/>
              <a:t>风险和敏感部分</a:t>
            </a:r>
            <a:r>
              <a:rPr lang="zh-CN" altLang="en-US" dirty="0" smtClean="0"/>
              <a:t>，</a:t>
            </a:r>
            <a:endParaRPr lang="en-US" altLang="zh-CN" dirty="0" smtClean="0"/>
          </a:p>
          <a:p>
            <a:pPr lvl="1"/>
            <a:r>
              <a:rPr lang="zh-CN" altLang="en-US" dirty="0" smtClean="0"/>
              <a:t>对折</a:t>
            </a:r>
            <a:r>
              <a:rPr lang="zh-CN" altLang="en-US" dirty="0"/>
              <a:t>中方案的考虑。</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第二步，呈现业务驱动</a:t>
            </a:r>
            <a:endParaRPr lang="zh-CN" altLang="en-US" dirty="0"/>
          </a:p>
        </p:txBody>
      </p:sp>
      <p:sp>
        <p:nvSpPr>
          <p:cNvPr id="3" name="内容占位符 2"/>
          <p:cNvSpPr>
            <a:spLocks noGrp="1"/>
          </p:cNvSpPr>
          <p:nvPr>
            <p:ph idx="1"/>
          </p:nvPr>
        </p:nvSpPr>
        <p:spPr>
          <a:xfrm>
            <a:off x="990600" y="1295400"/>
            <a:ext cx="8001000" cy="1084943"/>
          </a:xfrm>
        </p:spPr>
        <p:txBody>
          <a:bodyPr/>
          <a:lstStyle/>
          <a:p>
            <a:r>
              <a:rPr lang="zh-CN" altLang="en-US" dirty="0" smtClean="0"/>
              <a:t>项目经理从业务角度呈现系统概貌。并用幻灯片的方式呈现如图</a:t>
            </a:r>
            <a:r>
              <a:rPr lang="en-US" dirty="0" smtClean="0"/>
              <a:t>10-9</a:t>
            </a:r>
            <a:r>
              <a:rPr lang="zh-CN" altLang="en-US" dirty="0" smtClean="0"/>
              <a:t>重要的信息。</a:t>
            </a:r>
            <a:endParaRPr lang="zh-CN" altLang="en-US" dirty="0"/>
          </a:p>
        </p:txBody>
      </p:sp>
      <p:sp>
        <p:nvSpPr>
          <p:cNvPr id="79874" name="Rectangle 2"/>
          <p:cNvSpPr>
            <a:spLocks noChangeArrowheads="1"/>
          </p:cNvSpPr>
          <p:nvPr/>
        </p:nvSpPr>
        <p:spPr bwMode="auto">
          <a:xfrm>
            <a:off x="922792" y="2533649"/>
            <a:ext cx="7901894" cy="3504294"/>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业务环境</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目标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12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45</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分钟</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，包括：</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描述业务环境、历史、市场差异、需求、利益相关方、当前状况，以及所建议的系统如何满足需求或要求</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 4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描述业务约束（例如，进入市场时间，客户要求，标准、费用等）</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 3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描述技术约束（例如，</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COTS</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，与其它系统的互操作，需要的硬件和软件平台，对已有代码的复用等）</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 3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要求的质量属性（例如，性能、可使用性、密安性、可修改性、互操作性、可集成性等）</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 3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术语</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第三步，呈现体系结构</a:t>
            </a:r>
            <a:endParaRPr lang="zh-CN" altLang="en-US" dirty="0"/>
          </a:p>
        </p:txBody>
      </p:sp>
      <p:sp>
        <p:nvSpPr>
          <p:cNvPr id="3" name="内容占位符 2"/>
          <p:cNvSpPr>
            <a:spLocks noGrp="1"/>
          </p:cNvSpPr>
          <p:nvPr>
            <p:ph idx="1"/>
          </p:nvPr>
        </p:nvSpPr>
        <p:spPr/>
        <p:txBody>
          <a:bodyPr/>
          <a:lstStyle/>
          <a:p>
            <a:r>
              <a:rPr lang="zh-CN" altLang="en-US" dirty="0" smtClean="0"/>
              <a:t>由体系结构设计师或小组呈现详细的体系结构。决定详细程度的因素有：多少信息需要决定和编写成文档？有多少时间？系统面临多少风险？这是评价的关键一步。</a:t>
            </a:r>
            <a:endParaRPr lang="en-US" altLang="zh-CN" dirty="0" smtClean="0"/>
          </a:p>
          <a:p>
            <a:r>
              <a:rPr lang="zh-CN" altLang="en-US" dirty="0" smtClean="0"/>
              <a:t>如果可能，评估小组要追加说明附加的体系结构信息。</a:t>
            </a:r>
            <a:endParaRPr lang="en-US" altLang="zh-CN" dirty="0" smtClean="0"/>
          </a:p>
          <a:p>
            <a:r>
              <a:rPr lang="zh-CN" altLang="en-US" dirty="0" smtClean="0"/>
              <a:t>主要说明：</a:t>
            </a:r>
            <a:r>
              <a:rPr lang="en-US" dirty="0" smtClean="0"/>
              <a:t>1</a:t>
            </a:r>
            <a:r>
              <a:rPr lang="zh-CN" altLang="en-US" dirty="0" smtClean="0"/>
              <a:t>）技术约束（如，使用的</a:t>
            </a:r>
            <a:r>
              <a:rPr lang="en-US" dirty="0" smtClean="0"/>
              <a:t>OS</a:t>
            </a:r>
            <a:r>
              <a:rPr lang="zh-CN" altLang="en-US" dirty="0" smtClean="0"/>
              <a:t>、硬件、中间件）；</a:t>
            </a:r>
            <a:r>
              <a:rPr lang="en-US" dirty="0" smtClean="0"/>
              <a:t>2</a:t>
            </a:r>
            <a:r>
              <a:rPr lang="zh-CN" altLang="en-US" dirty="0" smtClean="0"/>
              <a:t>）本系统与其它系统的交互；</a:t>
            </a:r>
            <a:r>
              <a:rPr lang="en-US" dirty="0" smtClean="0"/>
              <a:t>3</a:t>
            </a:r>
            <a:r>
              <a:rPr lang="zh-CN" altLang="en-US" dirty="0" smtClean="0"/>
              <a:t>）满足质量属性需求的架构方法。</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讲解体系结构时应包含的信息的例子</a:t>
            </a:r>
            <a:endParaRPr lang="zh-CN" altLang="en-US" dirty="0"/>
          </a:p>
        </p:txBody>
      </p:sp>
      <p:sp>
        <p:nvSpPr>
          <p:cNvPr id="80898" name="Rectangle 2"/>
          <p:cNvSpPr>
            <a:spLocks noChangeArrowheads="1"/>
          </p:cNvSpPr>
          <p:nvPr/>
        </p:nvSpPr>
        <p:spPr bwMode="auto">
          <a:xfrm>
            <a:off x="986970" y="1294039"/>
            <a:ext cx="7852229" cy="4889047"/>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体系结构讲解</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20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60</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分钟</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派生出的体系结构需求 </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例如，性能、可使用性、密安性、可修改性、互操作性、可集成性等</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，与此相关的测量指标，以及现有的标准</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模型</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方法（</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高层体系结构视角（</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4</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8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功能性：功能，关键系统抽象，及其相关联领域元素、数据流图等</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模块</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分层</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子系统：子系统、分层、模块描述系统的功能性分解，用对象、函数和过程，以及相关过程调用、方法调用、回调、容器等概念，尽可能通俗化报告给各方。</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进程</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线程：进程、线程及其同步关系，数据流，以相关联的事件。</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硬件：</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CPU</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、存储，以及与此通过网络和通信相连接的外部设备</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传感器等</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采用的体系结构模式、方法和风格，包括其表达的质量属性，以及这些风格是如何表的这些属性的 （</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6</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COTS</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的使用，以及如何选择的和如何集成（</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跟踪</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个最重要的用例场景。如果可能，包括运行时每个场景所消耗的资源（</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跟踪</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个最重要的更改场景。如果可能，按部件、连接器或接口的方式，描述更改的影响（估计的规模和更改的难度）（</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针对体系结构的需求，展示体系结构问题</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风险（</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术语</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第四步，标识体系结构方法</a:t>
            </a:r>
            <a:endParaRPr lang="zh-CN" altLang="en-US" dirty="0"/>
          </a:p>
        </p:txBody>
      </p:sp>
      <p:sp>
        <p:nvSpPr>
          <p:cNvPr id="3" name="内容占位符 2"/>
          <p:cNvSpPr>
            <a:spLocks noGrp="1"/>
          </p:cNvSpPr>
          <p:nvPr>
            <p:ph idx="1"/>
          </p:nvPr>
        </p:nvSpPr>
        <p:spPr/>
        <p:txBody>
          <a:bodyPr/>
          <a:lstStyle/>
          <a:p>
            <a:r>
              <a:rPr lang="en-US" dirty="0" smtClean="0"/>
              <a:t>ATAM</a:t>
            </a:r>
            <a:r>
              <a:rPr lang="zh-CN" altLang="en-US" dirty="0" smtClean="0"/>
              <a:t>主要通过理解体系结构的方法，来分析体系结构。在这一步，由体系结构师进行标识，由分析小组进行捕获，但暂时不做分析。</a:t>
            </a:r>
          </a:p>
          <a:p>
            <a:r>
              <a:rPr lang="zh-CN" altLang="en-US" dirty="0" smtClean="0"/>
              <a:t>集中标识体系结构的模式、方法和风格，因为它们能够实现高优先权的质量属性，即，保证关键需求能否满足是可预测的。</a:t>
            </a:r>
            <a:endParaRPr lang="en-US" altLang="zh-CN" dirty="0" smtClean="0"/>
          </a:p>
          <a:p>
            <a:r>
              <a:rPr lang="zh-CN" altLang="en-US" dirty="0" smtClean="0"/>
              <a:t>这些结构化的方法应当定义出系统的结构，并描述系统如何增长，应对更改，防御攻击，以及与其它系统的集成，等等。</a:t>
            </a:r>
          </a:p>
          <a:p>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第五步，产生质量效用树</a:t>
            </a:r>
            <a:endParaRPr lang="zh-CN" altLang="en-US" dirty="0"/>
          </a:p>
        </p:txBody>
      </p:sp>
      <p:sp>
        <p:nvSpPr>
          <p:cNvPr id="3" name="内容占位符 2"/>
          <p:cNvSpPr>
            <a:spLocks noGrp="1"/>
          </p:cNvSpPr>
          <p:nvPr>
            <p:ph idx="1"/>
          </p:nvPr>
        </p:nvSpPr>
        <p:spPr/>
        <p:txBody>
          <a:bodyPr/>
          <a:lstStyle/>
          <a:p>
            <a:r>
              <a:rPr lang="zh-CN" altLang="en-US" dirty="0" smtClean="0"/>
              <a:t>在本步骤，评估小组与体系结构队伍、项目经理、客户代表一起工作，标识和细化系统重要的质量属性目标，并按优先权排序。</a:t>
            </a:r>
            <a:endParaRPr lang="en-US" altLang="zh-CN" dirty="0" smtClean="0"/>
          </a:p>
          <a:p>
            <a:pPr lvl="1"/>
            <a:r>
              <a:rPr lang="zh-CN" altLang="en-US" dirty="0" smtClean="0"/>
              <a:t>参见</a:t>
            </a:r>
            <a:r>
              <a:rPr lang="en-US" dirty="0" smtClean="0"/>
              <a:t>10.7.3</a:t>
            </a:r>
            <a:r>
              <a:rPr lang="zh-CN" altLang="en-US" dirty="0" smtClean="0"/>
              <a:t>节。</a:t>
            </a:r>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第六步，分析体系结构方法</a:t>
            </a:r>
            <a:endParaRPr lang="zh-CN" altLang="en-US" dirty="0"/>
          </a:p>
        </p:txBody>
      </p:sp>
      <p:sp>
        <p:nvSpPr>
          <p:cNvPr id="3" name="内容占位符 2"/>
          <p:cNvSpPr>
            <a:spLocks noGrp="1"/>
          </p:cNvSpPr>
          <p:nvPr>
            <p:ph idx="1"/>
          </p:nvPr>
        </p:nvSpPr>
        <p:spPr>
          <a:xfrm>
            <a:off x="849086" y="1208314"/>
            <a:ext cx="8062686" cy="4902200"/>
          </a:xfrm>
        </p:spPr>
        <p:txBody>
          <a:bodyPr/>
          <a:lstStyle/>
          <a:p>
            <a:r>
              <a:rPr lang="zh-CN" altLang="en-US" dirty="0" smtClean="0"/>
              <a:t>依据效用树，评估小组可探查体系结构方法和模式是否能实现重要的质量属性。</a:t>
            </a:r>
            <a:endParaRPr lang="en-US" altLang="zh-CN" dirty="0" smtClean="0"/>
          </a:p>
          <a:p>
            <a:pPr lvl="1"/>
            <a:r>
              <a:rPr lang="zh-CN" altLang="en-US" dirty="0" smtClean="0"/>
              <a:t>这一步主要是查找文档中关于如何选择体系结构的判断，并标识产风险、敏感点和折中方案。</a:t>
            </a:r>
            <a:endParaRPr lang="en-US" altLang="zh-CN" dirty="0" smtClean="0"/>
          </a:p>
          <a:p>
            <a:r>
              <a:rPr lang="zh-CN" altLang="en-US" dirty="0" smtClean="0"/>
              <a:t>评估小组和设计小组可以问出一系列“方法</a:t>
            </a:r>
            <a:r>
              <a:rPr lang="en-US" dirty="0" smtClean="0"/>
              <a:t>-</a:t>
            </a:r>
            <a:r>
              <a:rPr lang="zh-CN" altLang="en-US" dirty="0" smtClean="0"/>
              <a:t>特定”和“质量</a:t>
            </a:r>
            <a:r>
              <a:rPr lang="en-US" dirty="0" smtClean="0"/>
              <a:t>-</a:t>
            </a:r>
            <a:r>
              <a:rPr lang="zh-CN" altLang="en-US" dirty="0" smtClean="0"/>
              <a:t>属性</a:t>
            </a:r>
            <a:r>
              <a:rPr lang="en-US" dirty="0" smtClean="0"/>
              <a:t>-</a:t>
            </a:r>
            <a:r>
              <a:rPr lang="zh-CN" altLang="en-US" dirty="0" smtClean="0"/>
              <a:t>特定”的问题。</a:t>
            </a:r>
            <a:endParaRPr lang="en-US" altLang="zh-CN" dirty="0" smtClean="0"/>
          </a:p>
          <a:p>
            <a:r>
              <a:rPr lang="zh-CN" altLang="en-US" dirty="0" smtClean="0"/>
              <a:t>这些问题源于文档中与质量属性相关的部分，或源于相关方的经验。</a:t>
            </a:r>
            <a:endParaRPr lang="en-US" altLang="zh-CN" dirty="0" smtClean="0"/>
          </a:p>
          <a:p>
            <a:pPr lvl="1"/>
            <a:r>
              <a:rPr lang="zh-CN" altLang="en-US" dirty="0" smtClean="0"/>
              <a:t>例如，如果设计者不能刻画出客户端的负载，不能输出分配给进程的优先权，以及如何把进程分配到硬件上，就不能指出复杂的队列和“可靠性</a:t>
            </a:r>
            <a:r>
              <a:rPr lang="en-US" dirty="0" smtClean="0"/>
              <a:t>-</a:t>
            </a:r>
            <a:r>
              <a:rPr lang="zh-CN" altLang="en-US" dirty="0" smtClean="0"/>
              <a:t>可维护性</a:t>
            </a:r>
            <a:r>
              <a:rPr lang="en-US" dirty="0" smtClean="0"/>
              <a:t>-</a:t>
            </a:r>
            <a:r>
              <a:rPr lang="zh-CN" altLang="en-US" dirty="0" smtClean="0"/>
              <a:t>可用性”的分析情况。</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10.2</a:t>
            </a:r>
            <a:r>
              <a:rPr lang="zh-CN" altLang="en-US" dirty="0" smtClean="0"/>
              <a:t>体系结构的必要性和定义</a:t>
            </a:r>
            <a:endParaRPr lang="zh-CN" altLang="en-US" dirty="0"/>
          </a:p>
        </p:txBody>
      </p:sp>
      <p:sp>
        <p:nvSpPr>
          <p:cNvPr id="3" name="内容占位符 2"/>
          <p:cNvSpPr>
            <a:spLocks noGrp="1"/>
          </p:cNvSpPr>
          <p:nvPr>
            <p:ph idx="1"/>
          </p:nvPr>
        </p:nvSpPr>
        <p:spPr/>
        <p:txBody>
          <a:bodyPr/>
          <a:lstStyle/>
          <a:p>
            <a:r>
              <a:rPr lang="en-US" dirty="0" smtClean="0"/>
              <a:t>10.2.1 </a:t>
            </a:r>
            <a:r>
              <a:rPr lang="zh-CN" altLang="en-US" dirty="0" smtClean="0"/>
              <a:t>为何要讨论体系结构？</a:t>
            </a:r>
          </a:p>
          <a:p>
            <a:r>
              <a:rPr lang="en-US" dirty="0" smtClean="0"/>
              <a:t>10.2.2 </a:t>
            </a:r>
            <a:r>
              <a:rPr lang="zh-CN" altLang="en-US" dirty="0" smtClean="0"/>
              <a:t>体系结构定义</a:t>
            </a:r>
          </a:p>
          <a:p>
            <a:r>
              <a:rPr lang="en-US" dirty="0" smtClean="0"/>
              <a:t>10.2.3 </a:t>
            </a:r>
            <a:r>
              <a:rPr lang="zh-CN" altLang="en-US" dirty="0" smtClean="0"/>
              <a:t>体系结构的重要性</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20" name="内容占位符 19"/>
          <p:cNvGraphicFramePr>
            <a:graphicFrameLocks noGrp="1"/>
          </p:cNvGraphicFramePr>
          <p:nvPr>
            <p:ph idx="1"/>
            <p:extLst>
              <p:ext uri="{D42A27DB-BD31-4B8C-83A1-F6EECF244321}">
                <p14:modId xmlns:p14="http://schemas.microsoft.com/office/powerpoint/2010/main" val="81447338"/>
              </p:ext>
            </p:extLst>
          </p:nvPr>
        </p:nvGraphicFramePr>
        <p:xfrm>
          <a:off x="4316178" y="4979521"/>
          <a:ext cx="4523633" cy="1295400"/>
        </p:xfrm>
        <a:graphic>
          <a:graphicData uri="http://schemas.openxmlformats.org/drawingml/2006/table">
            <a:tbl>
              <a:tblPr firstRow="1" firstCol="1" lastRow="1" lastCol="1" bandRow="1" bandCol="1"/>
              <a:tblGrid>
                <a:gridCol w="2512219">
                  <a:extLst>
                    <a:ext uri="{9D8B030D-6E8A-4147-A177-3AD203B41FA5}">
                      <a16:colId xmlns:a16="http://schemas.microsoft.com/office/drawing/2014/main" val="3489407658"/>
                    </a:ext>
                  </a:extLst>
                </a:gridCol>
                <a:gridCol w="506538">
                  <a:extLst>
                    <a:ext uri="{9D8B030D-6E8A-4147-A177-3AD203B41FA5}">
                      <a16:colId xmlns:a16="http://schemas.microsoft.com/office/drawing/2014/main" val="4150101105"/>
                    </a:ext>
                  </a:extLst>
                </a:gridCol>
                <a:gridCol w="881508">
                  <a:extLst>
                    <a:ext uri="{9D8B030D-6E8A-4147-A177-3AD203B41FA5}">
                      <a16:colId xmlns:a16="http://schemas.microsoft.com/office/drawing/2014/main" val="3347284356"/>
                    </a:ext>
                  </a:extLst>
                </a:gridCol>
                <a:gridCol w="623368">
                  <a:extLst>
                    <a:ext uri="{9D8B030D-6E8A-4147-A177-3AD203B41FA5}">
                      <a16:colId xmlns:a16="http://schemas.microsoft.com/office/drawing/2014/main" val="602263650"/>
                    </a:ext>
                  </a:extLst>
                </a:gridCol>
              </a:tblGrid>
              <a:tr h="0">
                <a:tc>
                  <a:txBody>
                    <a:bodyPr/>
                    <a:lstStyle/>
                    <a:p>
                      <a:pPr indent="0" algn="l" fontAlgn="auto">
                        <a:lnSpc>
                          <a:spcPts val="1660"/>
                        </a:lnSpc>
                        <a:spcAft>
                          <a:spcPts val="0"/>
                        </a:spcAft>
                      </a:pPr>
                      <a:r>
                        <a:rPr lang="zh-CN" sz="1400" b="1" dirty="0">
                          <a:effectLst/>
                          <a:latin typeface="Times New Roman" panose="02020603050405020304" pitchFamily="18" charset="0"/>
                          <a:ea typeface="宋体" panose="02010600030101010101" pitchFamily="2" charset="-122"/>
                        </a:rPr>
                        <a:t>体系结构决策</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ts val="166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ts val="166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敏感程度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ts val="1660"/>
                        </a:lnSpc>
                        <a:spcAft>
                          <a:spcPts val="0"/>
                        </a:spcAft>
                      </a:pPr>
                      <a:r>
                        <a:rPr lang="zh-CN" sz="1400" b="1" kern="1200" dirty="0" smtClean="0">
                          <a:solidFill>
                            <a:schemeClr val="tx1"/>
                          </a:solidFill>
                          <a:effectLst/>
                          <a:latin typeface="Times New Roman" panose="02020603050405020304" pitchFamily="18" charset="0"/>
                          <a:ea typeface="宋体" panose="02010600030101010101" pitchFamily="2" charset="-122"/>
                          <a:cs typeface="+mn-cs"/>
                        </a:rPr>
                        <a:t>折中</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704917"/>
                  </a:ext>
                </a:extLst>
              </a:tr>
              <a:tr h="0">
                <a:tc>
                  <a:txBody>
                    <a:bodyPr/>
                    <a:lstStyle/>
                    <a:p>
                      <a:pPr indent="0" algn="l" fontAlgn="auto">
                        <a:lnSpc>
                          <a:spcPts val="1660"/>
                        </a:lnSpc>
                        <a:spcAft>
                          <a:spcPts val="0"/>
                        </a:spcAft>
                      </a:pPr>
                      <a:r>
                        <a:rPr lang="zh-CN" sz="1400" dirty="0" smtClean="0">
                          <a:effectLst/>
                          <a:latin typeface="Times New Roman" panose="02020603050405020304" pitchFamily="18" charset="0"/>
                          <a:ea typeface="宋体" panose="02010600030101010101" pitchFamily="2" charset="-122"/>
                        </a:rPr>
                        <a:t>备份</a:t>
                      </a:r>
                      <a:r>
                        <a:rPr lang="en-US" sz="1400" dirty="0" smtClean="0">
                          <a:effectLst/>
                          <a:latin typeface="Times New Roman" panose="02020603050405020304" pitchFamily="18" charset="0"/>
                          <a:ea typeface="宋体" panose="02010600030101010101" pitchFamily="2" charset="-122"/>
                        </a:rPr>
                        <a:t>CPU(s)</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R8</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S2</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7040658"/>
                  </a:ext>
                </a:extLst>
              </a:tr>
              <a:tr h="0">
                <a:tc>
                  <a:txBody>
                    <a:bodyPr/>
                    <a:lstStyle/>
                    <a:p>
                      <a:pPr indent="0" algn="l" fontAlgn="auto">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无备份数据通道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R9</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S3</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T3</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3736840"/>
                  </a:ext>
                </a:extLst>
              </a:tr>
              <a:tr h="0">
                <a:tc>
                  <a:txBody>
                    <a:bodyPr/>
                    <a:lstStyle/>
                    <a:p>
                      <a:pPr marL="0" indent="0" algn="l"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Watchdog</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S4</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7478184"/>
                  </a:ext>
                </a:extLst>
              </a:tr>
              <a:tr h="0">
                <a:tc>
                  <a:txBody>
                    <a:bodyPr/>
                    <a:lstStyle/>
                    <a:p>
                      <a:pPr marL="0" indent="0" algn="l"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Heartbeat(</a:t>
                      </a:r>
                      <a:r>
                        <a:rPr lang="zh-CN" sz="1400" kern="1200" dirty="0">
                          <a:solidFill>
                            <a:schemeClr val="tx1"/>
                          </a:solidFill>
                          <a:effectLst/>
                          <a:latin typeface="Times New Roman" panose="02020603050405020304" pitchFamily="18" charset="0"/>
                          <a:ea typeface="宋体" panose="02010600030101010101" pitchFamily="2" charset="-122"/>
                          <a:cs typeface="+mn-cs"/>
                        </a:rPr>
                        <a:t>心跳</a:t>
                      </a:r>
                      <a:r>
                        <a:rPr lang="en-US" sz="1400" kern="1200" dirty="0">
                          <a:solidFill>
                            <a:schemeClr val="tx1"/>
                          </a:solidFill>
                          <a:effectLst/>
                          <a:latin typeface="Times New Roman" panose="02020603050405020304" pitchFamily="18" charset="0"/>
                          <a:ea typeface="宋体" panose="02010600030101010101" pitchFamily="2" charset="-122"/>
                          <a:cs typeface="+mn-cs"/>
                        </a:rPr>
                        <a:t>)</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smtClean="0">
                          <a:solidFill>
                            <a:schemeClr val="tx1"/>
                          </a:solidFill>
                          <a:effectLst/>
                          <a:latin typeface="Times New Roman" panose="02020603050405020304" pitchFamily="18" charset="0"/>
                          <a:ea typeface="宋体" panose="02010600030101010101" pitchFamily="2" charset="-122"/>
                          <a:cs typeface="+mn-cs"/>
                        </a:rPr>
                        <a:t>S5</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1673347"/>
                  </a:ext>
                </a:extLst>
              </a:tr>
              <a:tr h="0">
                <a:tc>
                  <a:txBody>
                    <a:bodyPr/>
                    <a:lstStyle/>
                    <a:p>
                      <a:pPr marL="0" indent="0" algn="l"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Failover </a:t>
                      </a:r>
                      <a:r>
                        <a:rPr lang="en-US" sz="1400" kern="1200" dirty="0" smtClean="0">
                          <a:solidFill>
                            <a:schemeClr val="tx1"/>
                          </a:solidFill>
                          <a:effectLst/>
                          <a:latin typeface="Times New Roman" panose="02020603050405020304" pitchFamily="18" charset="0"/>
                          <a:ea typeface="宋体" panose="02010600030101010101" pitchFamily="2" charset="-122"/>
                          <a:cs typeface="+mn-cs"/>
                        </a:rPr>
                        <a:t>routing(</a:t>
                      </a:r>
                      <a:r>
                        <a:rPr lang="zh-CN" altLang="en-US" sz="1400" kern="1200" dirty="0" smtClean="0">
                          <a:solidFill>
                            <a:schemeClr val="tx1"/>
                          </a:solidFill>
                          <a:effectLst/>
                          <a:latin typeface="Times New Roman" panose="02020603050405020304" pitchFamily="18" charset="0"/>
                          <a:ea typeface="宋体" panose="02010600030101010101" pitchFamily="2" charset="-122"/>
                          <a:cs typeface="+mn-cs"/>
                        </a:rPr>
                        <a:t>故障转移路由</a:t>
                      </a:r>
                      <a:r>
                        <a:rPr lang="en-US" sz="1400"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S6</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539916"/>
                  </a:ext>
                </a:extLst>
              </a:tr>
            </a:tbl>
          </a:graphicData>
        </a:graphic>
      </p:graphicFrame>
      <p:sp>
        <p:nvSpPr>
          <p:cNvPr id="21" name="Rectangle 21"/>
          <p:cNvSpPr>
            <a:spLocks noChangeArrowheads="1"/>
          </p:cNvSpPr>
          <p:nvPr/>
        </p:nvSpPr>
        <p:spPr bwMode="auto">
          <a:xfrm>
            <a:off x="811199" y="1103604"/>
            <a:ext cx="5319568"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场景： </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S12 (</a:t>
            </a: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判断和恢复转换器的硬件故障</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属性：可用性 </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Availability</a:t>
            </a:r>
            <a:endParaRPr kumimoji="0" lang="en-US" altLang="zh-CN"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环境：正常运行</a:t>
            </a:r>
            <a:endParaRPr kumimoji="0" lang="zh-CN" altLang="en-US"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激励： </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CPU</a:t>
            </a: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故障</a:t>
            </a:r>
            <a:endParaRPr kumimoji="0" lang="zh-CN" altLang="en-US"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响应：</a:t>
            </a: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转换器的可用性达到</a:t>
            </a:r>
            <a:r>
              <a:rPr kumimoji="0" lang="zh-CN"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0.999999 </a:t>
            </a:r>
            <a:endParaRPr kumimoji="0" lang="en-US" altLang="zh-CN" sz="1800" b="0" i="0" u="none" strike="noStrike" cap="none" normalizeH="0" baseline="0" dirty="0" smtClean="0">
              <a:ln>
                <a:noFill/>
              </a:ln>
              <a:solidFill>
                <a:schemeClr val="tx1"/>
              </a:solidFill>
              <a:effectLst/>
            </a:endParaRPr>
          </a:p>
        </p:txBody>
      </p:sp>
      <p:sp>
        <p:nvSpPr>
          <p:cNvPr id="35" name="Text Box 28"/>
          <p:cNvSpPr txBox="1">
            <a:spLocks noChangeArrowheads="1"/>
          </p:cNvSpPr>
          <p:nvPr/>
        </p:nvSpPr>
        <p:spPr bwMode="auto">
          <a:xfrm>
            <a:off x="1929147" y="4040647"/>
            <a:ext cx="889035" cy="54922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rPr>
              <a:t>主</a:t>
            </a:r>
            <a:r>
              <a:rPr kumimoji="0" lang="en-US" altLang="zh-CN" sz="14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rPr>
              <a:t>CPU</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rPr>
              <a:t>(OS1)</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36" name="Text Box 29"/>
          <p:cNvSpPr txBox="1">
            <a:spLocks noChangeArrowheads="1"/>
          </p:cNvSpPr>
          <p:nvPr/>
        </p:nvSpPr>
        <p:spPr bwMode="auto">
          <a:xfrm>
            <a:off x="1879442" y="4979932"/>
            <a:ext cx="1245091" cy="69949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rPr>
              <a:t>备份</a:t>
            </a:r>
            <a:r>
              <a:rPr kumimoji="0" lang="en-US" altLang="zh-CN" sz="14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rPr>
              <a:t>CPU</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rPr>
              <a:t>w/watchdog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rPr>
              <a:t>(OS2)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38" name="Text Box 31"/>
          <p:cNvSpPr txBox="1">
            <a:spLocks noChangeArrowheads="1"/>
          </p:cNvSpPr>
          <p:nvPr/>
        </p:nvSpPr>
        <p:spPr bwMode="auto">
          <a:xfrm>
            <a:off x="3762707" y="4351897"/>
            <a:ext cx="1054316" cy="549226"/>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rPr>
              <a:t>转换器</a:t>
            </a:r>
            <a:endParaRPr kumimoji="0" lang="zh-CN" altLang="en-US" sz="1400" b="0" i="0" u="none" strike="noStrike" cap="none" normalizeH="0" baseline="0" smtClean="0">
              <a:ln>
                <a:noFill/>
              </a:ln>
              <a:solidFill>
                <a:schemeClr val="tx1"/>
              </a:solidFill>
              <a:effectLst/>
              <a:ea typeface="等线"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rPr>
              <a:t>CPU(OS1)</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39" name="Line 32"/>
          <p:cNvSpPr>
            <a:spLocks noChangeShapeType="1"/>
          </p:cNvSpPr>
          <p:nvPr/>
        </p:nvSpPr>
        <p:spPr bwMode="auto">
          <a:xfrm flipH="1">
            <a:off x="2378429" y="4608407"/>
            <a:ext cx="5578" cy="37606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0" name="Line 33"/>
          <p:cNvSpPr>
            <a:spLocks noChangeShapeType="1"/>
          </p:cNvSpPr>
          <p:nvPr/>
        </p:nvSpPr>
        <p:spPr bwMode="auto">
          <a:xfrm flipV="1">
            <a:off x="1369855" y="4236718"/>
            <a:ext cx="527679" cy="4580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1" name="Line 34"/>
          <p:cNvSpPr>
            <a:spLocks noChangeShapeType="1"/>
          </p:cNvSpPr>
          <p:nvPr/>
        </p:nvSpPr>
        <p:spPr bwMode="auto">
          <a:xfrm>
            <a:off x="1369855" y="4671957"/>
            <a:ext cx="509587" cy="45833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2" name="Line 35"/>
          <p:cNvSpPr>
            <a:spLocks noChangeShapeType="1"/>
          </p:cNvSpPr>
          <p:nvPr/>
        </p:nvSpPr>
        <p:spPr bwMode="auto">
          <a:xfrm flipV="1">
            <a:off x="4817022" y="4587028"/>
            <a:ext cx="564067" cy="284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3" name="Line 36"/>
          <p:cNvSpPr>
            <a:spLocks noChangeShapeType="1"/>
          </p:cNvSpPr>
          <p:nvPr/>
        </p:nvSpPr>
        <p:spPr bwMode="auto">
          <a:xfrm>
            <a:off x="865568" y="4673885"/>
            <a:ext cx="532979" cy="1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4" name="Line 37"/>
          <p:cNvSpPr>
            <a:spLocks noChangeShapeType="1"/>
          </p:cNvSpPr>
          <p:nvPr/>
        </p:nvSpPr>
        <p:spPr bwMode="auto">
          <a:xfrm>
            <a:off x="2818182" y="4236718"/>
            <a:ext cx="944524" cy="30768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5" name="Line 38"/>
          <p:cNvSpPr>
            <a:spLocks noChangeShapeType="1"/>
          </p:cNvSpPr>
          <p:nvPr/>
        </p:nvSpPr>
        <p:spPr bwMode="auto">
          <a:xfrm flipV="1">
            <a:off x="3124533" y="4688747"/>
            <a:ext cx="638174" cy="49754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6" name="Rectangle 21"/>
          <p:cNvSpPr>
            <a:spLocks noChangeArrowheads="1"/>
          </p:cNvSpPr>
          <p:nvPr/>
        </p:nvSpPr>
        <p:spPr bwMode="auto">
          <a:xfrm>
            <a:off x="2300749" y="2563319"/>
            <a:ext cx="675242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理由：</a:t>
            </a:r>
            <a:endParaRPr kumimoji="0" lang="zh-CN" altLang="en-US" sz="1600" b="1"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用不同的硬件和操作系统，保证不出现同样模式的故障</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见风险</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R8)</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最坏的回滚在</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秒内完成，</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确保在</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秒内判读出故障，心跳</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(heartbeat)</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和</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watchdog</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的频率必须是 </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watchdog </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简单且能证明其可靠</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可用性需求可能有风险，因为缺乏备份数据通道 </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参见风险</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R9)</a:t>
            </a:r>
            <a:endParaRPr kumimoji="0" lang="en-US" altLang="zh-CN"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419970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第七步：头脑风暴和场景优先排序</a:t>
            </a:r>
            <a:endParaRPr lang="zh-CN" altLang="en-US" dirty="0"/>
          </a:p>
        </p:txBody>
      </p:sp>
      <p:sp>
        <p:nvSpPr>
          <p:cNvPr id="3" name="内容占位符 2"/>
          <p:cNvSpPr>
            <a:spLocks noGrp="1"/>
          </p:cNvSpPr>
          <p:nvPr>
            <p:ph idx="1"/>
          </p:nvPr>
        </p:nvSpPr>
        <p:spPr/>
        <p:txBody>
          <a:bodyPr/>
          <a:lstStyle/>
          <a:p>
            <a:r>
              <a:rPr lang="zh-CN" altLang="en-US" dirty="0" smtClean="0"/>
              <a:t>场景是驱动评价和测试体系结构的源动力。当更多的人员参与体系结构评价时，只能靠场景来说明。</a:t>
            </a:r>
            <a:endParaRPr lang="en-US" altLang="zh-CN" dirty="0" smtClean="0"/>
          </a:p>
          <a:p>
            <a:r>
              <a:rPr lang="zh-CN" altLang="en-US" dirty="0" smtClean="0"/>
              <a:t>发动大家头脑风暴产生场景，通过场景表达出相关方的利益，及其对质量属性需求的认识。</a:t>
            </a:r>
          </a:p>
          <a:p>
            <a:r>
              <a:rPr lang="zh-CN" altLang="en-US" dirty="0" smtClean="0"/>
              <a:t>集中做两类相关的活动：</a:t>
            </a:r>
            <a:endParaRPr lang="en-US" altLang="zh-CN" dirty="0" smtClean="0"/>
          </a:p>
          <a:p>
            <a:pPr lvl="1"/>
            <a:r>
              <a:rPr lang="en-US" dirty="0" smtClean="0"/>
              <a:t>1</a:t>
            </a:r>
            <a:r>
              <a:rPr lang="zh-CN" altLang="en-US" dirty="0" smtClean="0"/>
              <a:t>）头脑风暴出使用场景，表达出对系统的使用方式的关心和理解，这是最终用户所关心的“用该系统能执行哪些功能？”</a:t>
            </a:r>
            <a:endParaRPr lang="en-US" altLang="zh-CN" dirty="0" smtClean="0"/>
          </a:p>
          <a:p>
            <a:pPr lvl="1"/>
            <a:r>
              <a:rPr lang="en-US" dirty="0" smtClean="0"/>
              <a:t>2</a:t>
            </a:r>
            <a:r>
              <a:rPr lang="zh-CN" altLang="en-US" dirty="0" smtClean="0"/>
              <a:t>）更改场景，表达出各方对系统未来系统的修改的关心，分解为增长性场景和探索性场景</a:t>
            </a:r>
            <a:r>
              <a:rPr lang="en-US" dirty="0" smtClean="0"/>
              <a:t>(</a:t>
            </a:r>
            <a:r>
              <a:rPr lang="zh-CN" altLang="en-US" dirty="0" smtClean="0"/>
              <a:t>参见</a:t>
            </a:r>
            <a:r>
              <a:rPr lang="en-US" dirty="0" smtClean="0"/>
              <a:t>10.7.1</a:t>
            </a:r>
            <a:r>
              <a:rPr lang="zh-CN" altLang="en-US" dirty="0" smtClean="0"/>
              <a:t>节</a:t>
            </a:r>
            <a:r>
              <a:rPr lang="en-US" dirty="0" smtClean="0"/>
              <a:t>)</a:t>
            </a:r>
            <a:r>
              <a:rPr lang="zh-CN" altLang="en-US" dirty="0"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场景的投票、排序和质量属性样例</a:t>
            </a:r>
          </a:p>
        </p:txBody>
      </p:sp>
      <p:graphicFrame>
        <p:nvGraphicFramePr>
          <p:cNvPr id="3" name="表格 2"/>
          <p:cNvGraphicFramePr>
            <a:graphicFrameLocks noGrp="1"/>
          </p:cNvGraphicFramePr>
          <p:nvPr>
            <p:extLst>
              <p:ext uri="{D42A27DB-BD31-4B8C-83A1-F6EECF244321}">
                <p14:modId xmlns:p14="http://schemas.microsoft.com/office/powerpoint/2010/main" val="3705196514"/>
              </p:ext>
            </p:extLst>
          </p:nvPr>
        </p:nvGraphicFramePr>
        <p:xfrm>
          <a:off x="1293299" y="2244165"/>
          <a:ext cx="7471802" cy="3639628"/>
        </p:xfrm>
        <a:graphic>
          <a:graphicData uri="http://schemas.openxmlformats.org/drawingml/2006/table">
            <a:tbl>
              <a:tblPr firstRow="1" firstCol="1" lastRow="1" lastCol="1" bandRow="1" bandCol="1"/>
              <a:tblGrid>
                <a:gridCol w="766856">
                  <a:extLst>
                    <a:ext uri="{9D8B030D-6E8A-4147-A177-3AD203B41FA5}">
                      <a16:colId xmlns:a16="http://schemas.microsoft.com/office/drawing/2014/main" val="2613493961"/>
                    </a:ext>
                  </a:extLst>
                </a:gridCol>
                <a:gridCol w="3761334">
                  <a:extLst>
                    <a:ext uri="{9D8B030D-6E8A-4147-A177-3AD203B41FA5}">
                      <a16:colId xmlns:a16="http://schemas.microsoft.com/office/drawing/2014/main" val="3646284223"/>
                    </a:ext>
                  </a:extLst>
                </a:gridCol>
                <a:gridCol w="959770">
                  <a:extLst>
                    <a:ext uri="{9D8B030D-6E8A-4147-A177-3AD203B41FA5}">
                      <a16:colId xmlns:a16="http://schemas.microsoft.com/office/drawing/2014/main" val="4247083733"/>
                    </a:ext>
                  </a:extLst>
                </a:gridCol>
                <a:gridCol w="1983842">
                  <a:extLst>
                    <a:ext uri="{9D8B030D-6E8A-4147-A177-3AD203B41FA5}">
                      <a16:colId xmlns:a16="http://schemas.microsoft.com/office/drawing/2014/main" val="2256034740"/>
                    </a:ext>
                  </a:extLst>
                </a:gridCol>
              </a:tblGrid>
              <a:tr h="468299">
                <a:tc>
                  <a:txBody>
                    <a:bodyPr/>
                    <a:lstStyle/>
                    <a:p>
                      <a:pPr indent="0" algn="just">
                        <a:lnSpc>
                          <a:spcPct val="100000"/>
                        </a:lnSpc>
                        <a:spcAft>
                          <a:spcPts val="0"/>
                        </a:spcAft>
                      </a:pPr>
                      <a:r>
                        <a:rPr lang="zh-CN" sz="1800" dirty="0">
                          <a:effectLst/>
                          <a:latin typeface="Times New Roman" panose="02020603050405020304" pitchFamily="18" charset="0"/>
                          <a:ea typeface="宋体" panose="02010600030101010101" pitchFamily="2" charset="-122"/>
                        </a:rPr>
                        <a:t>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场景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投票数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质量属性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047810"/>
                  </a:ext>
                </a:extLst>
              </a:tr>
              <a:tr h="468299">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在</a:t>
                      </a:r>
                      <a:r>
                        <a:rPr lang="en-US" sz="1800" kern="1200" dirty="0">
                          <a:solidFill>
                            <a:schemeClr val="tx1"/>
                          </a:solidFill>
                          <a:effectLst/>
                          <a:latin typeface="Times New Roman" panose="02020603050405020304" pitchFamily="18" charset="0"/>
                          <a:ea typeface="宋体" panose="02010600030101010101" pitchFamily="2" charset="-122"/>
                          <a:cs typeface="+mn-cs"/>
                        </a:rPr>
                        <a:t>10</a:t>
                      </a:r>
                      <a:r>
                        <a:rPr lang="zh-CN" sz="1800" kern="1200" dirty="0">
                          <a:solidFill>
                            <a:schemeClr val="tx1"/>
                          </a:solidFill>
                          <a:effectLst/>
                          <a:latin typeface="Times New Roman" panose="02020603050405020304" pitchFamily="18" charset="0"/>
                          <a:ea typeface="宋体" panose="02010600030101010101" pitchFamily="2" charset="-122"/>
                          <a:cs typeface="+mn-cs"/>
                        </a:rPr>
                        <a:t>分钟内动态重新计划出分配的任务。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28</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性能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429660"/>
                  </a:ext>
                </a:extLst>
              </a:tr>
              <a:tr h="702449">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27</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将多个出租车管理分割到多个场地。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26</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性能、可修改性、</a:t>
                      </a:r>
                    </a:p>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可用性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6869969"/>
                  </a:ext>
                </a:extLst>
              </a:tr>
              <a:tr h="468299">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在系统不重启的前提下，待任务完成后，可以变更供货商的分析工具，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23</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可集成性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72755"/>
                  </a:ext>
                </a:extLst>
              </a:tr>
              <a:tr h="468299">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12</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在</a:t>
                      </a:r>
                      <a:r>
                        <a:rPr lang="en-US" sz="1800" kern="1200">
                          <a:solidFill>
                            <a:schemeClr val="tx1"/>
                          </a:solidFill>
                          <a:effectLst/>
                          <a:latin typeface="Times New Roman" panose="02020603050405020304" pitchFamily="18" charset="0"/>
                          <a:ea typeface="宋体" panose="02010600030101010101" pitchFamily="2" charset="-122"/>
                          <a:cs typeface="+mn-cs"/>
                        </a:rPr>
                        <a:t>10</a:t>
                      </a:r>
                      <a:r>
                        <a:rPr lang="zh-CN" sz="1800" kern="1200">
                          <a:solidFill>
                            <a:schemeClr val="tx1"/>
                          </a:solidFill>
                          <a:effectLst/>
                          <a:latin typeface="Times New Roman" panose="02020603050405020304" pitchFamily="18" charset="0"/>
                          <a:ea typeface="宋体" panose="02010600030101010101" pitchFamily="2" charset="-122"/>
                          <a:cs typeface="+mn-cs"/>
                        </a:rPr>
                        <a:t>秒内可以收集和重新分配多种车辆应对紧急情况。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13</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性能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457175"/>
                  </a:ext>
                </a:extLst>
              </a:tr>
              <a:tr h="702449">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14</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用</a:t>
                      </a:r>
                      <a:r>
                        <a:rPr lang="en-US" sz="1800" kern="1200" dirty="0">
                          <a:solidFill>
                            <a:schemeClr val="tx1"/>
                          </a:solidFill>
                          <a:effectLst/>
                          <a:latin typeface="Times New Roman" panose="02020603050405020304" pitchFamily="18" charset="0"/>
                          <a:ea typeface="宋体" panose="02010600030101010101" pitchFamily="2" charset="-122"/>
                          <a:cs typeface="+mn-cs"/>
                        </a:rPr>
                        <a:t>6</a:t>
                      </a:r>
                      <a:r>
                        <a:rPr lang="zh-CN" sz="1800" kern="1200" dirty="0">
                          <a:solidFill>
                            <a:schemeClr val="tx1"/>
                          </a:solidFill>
                          <a:effectLst/>
                          <a:latin typeface="Times New Roman" panose="02020603050405020304" pitchFamily="18" charset="0"/>
                          <a:ea typeface="宋体" panose="02010600030101010101" pitchFamily="2" charset="-122"/>
                          <a:cs typeface="+mn-cs"/>
                        </a:rPr>
                        <a:t>个人月工作量，可以把系统的</a:t>
                      </a:r>
                      <a:r>
                        <a:rPr lang="en-US" sz="1800" kern="1200" dirty="0">
                          <a:solidFill>
                            <a:schemeClr val="tx1"/>
                          </a:solidFill>
                          <a:effectLst/>
                          <a:latin typeface="Times New Roman" panose="02020603050405020304" pitchFamily="18" charset="0"/>
                          <a:ea typeface="宋体" panose="02010600030101010101" pitchFamily="2" charset="-122"/>
                          <a:cs typeface="+mn-cs"/>
                        </a:rPr>
                        <a:t>CORBA</a:t>
                      </a:r>
                      <a:r>
                        <a:rPr lang="zh-CN" sz="1800" kern="1200" dirty="0">
                          <a:solidFill>
                            <a:schemeClr val="tx1"/>
                          </a:solidFill>
                          <a:effectLst/>
                          <a:latin typeface="Times New Roman" panose="02020603050405020304" pitchFamily="18" charset="0"/>
                          <a:ea typeface="宋体" panose="02010600030101010101" pitchFamily="2" charset="-122"/>
                          <a:cs typeface="+mn-cs"/>
                        </a:rPr>
                        <a:t>数据总线标准更换为新出现的标准。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12</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可修改性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4771072"/>
                  </a:ext>
                </a:extLst>
              </a:tr>
            </a:tbl>
          </a:graphicData>
        </a:graphic>
      </p:graphicFrame>
      <p:sp>
        <p:nvSpPr>
          <p:cNvPr id="4" name="矩形 3"/>
          <p:cNvSpPr/>
          <p:nvPr/>
        </p:nvSpPr>
        <p:spPr>
          <a:xfrm>
            <a:off x="995082" y="1151084"/>
            <a:ext cx="7832912" cy="830997"/>
          </a:xfrm>
          <a:prstGeom prst="rect">
            <a:avLst/>
          </a:prstGeom>
        </p:spPr>
        <p:txBody>
          <a:bodyPr wrap="square">
            <a:spAutoFit/>
          </a:bodyPr>
          <a:lstStyle/>
          <a:p>
            <a:r>
              <a:rPr lang="en-US" altLang="zh-CN" dirty="0" smtClean="0">
                <a:cs typeface="Times New Roman" panose="02020603050405020304" pitchFamily="18" charset="0"/>
              </a:rPr>
              <a:t>     </a:t>
            </a:r>
            <a:r>
              <a:rPr lang="zh-CN" altLang="zh-CN" dirty="0" smtClean="0">
                <a:cs typeface="Times New Roman" panose="02020603050405020304" pitchFamily="18" charset="0"/>
              </a:rPr>
              <a:t>接下来</a:t>
            </a:r>
            <a:r>
              <a:rPr lang="zh-CN" altLang="en-US" dirty="0" smtClean="0">
                <a:cs typeface="Times New Roman" panose="02020603050405020304" pitchFamily="18" charset="0"/>
              </a:rPr>
              <a:t>，平时专家</a:t>
            </a:r>
            <a:r>
              <a:rPr lang="zh-CN" altLang="zh-CN" dirty="0" smtClean="0">
                <a:cs typeface="Times New Roman" panose="02020603050405020304" pitchFamily="18" charset="0"/>
              </a:rPr>
              <a:t>对</a:t>
            </a:r>
            <a:r>
              <a:rPr lang="zh-CN" altLang="zh-CN" dirty="0">
                <a:cs typeface="Times New Roman" panose="02020603050405020304" pitchFamily="18" charset="0"/>
              </a:rPr>
              <a:t>每个场景的重要程度进行投票表决，排出优先顺序。</a:t>
            </a:r>
            <a:endParaRPr lang="zh-CN" altLang="en-US" dirty="0"/>
          </a:p>
        </p:txBody>
      </p:sp>
    </p:spTree>
    <p:extLst>
      <p:ext uri="{BB962C8B-B14F-4D97-AF65-F5344CB8AC3E}">
        <p14:creationId xmlns:p14="http://schemas.microsoft.com/office/powerpoint/2010/main" val="5812632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第八步：重新分析体系结构方法</a:t>
            </a:r>
            <a:endParaRPr lang="zh-CN" altLang="en-US" dirty="0"/>
          </a:p>
        </p:txBody>
      </p:sp>
      <p:sp>
        <p:nvSpPr>
          <p:cNvPr id="3" name="内容占位符 2"/>
          <p:cNvSpPr>
            <a:spLocks noGrp="1"/>
          </p:cNvSpPr>
          <p:nvPr>
            <p:ph idx="1"/>
          </p:nvPr>
        </p:nvSpPr>
        <p:spPr/>
        <p:txBody>
          <a:bodyPr/>
          <a:lstStyle/>
          <a:p>
            <a:r>
              <a:rPr lang="zh-CN" altLang="en-US" dirty="0" smtClean="0"/>
              <a:t>这一步重新迭代第六步骤，把排序（或投票）最高的场景映射到体系结构上，进一步解释问题。如果第七步不能对场景排序，就不知道哪些对质量会产生重要的影响。</a:t>
            </a:r>
            <a:endParaRPr lang="en-US" altLang="zh-CN" dirty="0" smtClean="0"/>
          </a:p>
          <a:p>
            <a:endParaRPr lang="en-US" altLang="zh-CN" dirty="0" smtClean="0"/>
          </a:p>
          <a:p>
            <a:r>
              <a:rPr lang="zh-CN" altLang="en-US" dirty="0" smtClean="0"/>
              <a:t>步骤八实际上是一个测试活动，期望揭示出新的信息。从这一点讲，需要回到第四步、第五步和第六步，直到没有新的信息可以被揭示出来。</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第九步：呈现结果</a:t>
            </a:r>
            <a:endParaRPr lang="zh-CN" altLang="en-US" dirty="0"/>
          </a:p>
        </p:txBody>
      </p:sp>
      <p:sp>
        <p:nvSpPr>
          <p:cNvPr id="3" name="内容占位符 2"/>
          <p:cNvSpPr>
            <a:spLocks noGrp="1"/>
          </p:cNvSpPr>
          <p:nvPr>
            <p:ph idx="1"/>
          </p:nvPr>
        </p:nvSpPr>
        <p:spPr/>
        <p:txBody>
          <a:bodyPr/>
          <a:lstStyle/>
          <a:p>
            <a:r>
              <a:rPr lang="zh-CN" altLang="en-US" dirty="0" smtClean="0"/>
              <a:t>最后是总结评价的结果，并向相关利益方呈现结果。报告方式可以采用</a:t>
            </a:r>
            <a:r>
              <a:rPr lang="en-US" dirty="0" smtClean="0"/>
              <a:t>PPT</a:t>
            </a:r>
            <a:r>
              <a:rPr lang="zh-CN" altLang="en-US" dirty="0" smtClean="0"/>
              <a:t>和口头讲解的方式，但是最好有完整的文档报告作为附件。</a:t>
            </a:r>
            <a:endParaRPr lang="en-US" altLang="zh-CN" dirty="0" smtClean="0"/>
          </a:p>
          <a:p>
            <a:r>
              <a:rPr lang="zh-CN" altLang="en-US" dirty="0" smtClean="0"/>
              <a:t>在报告中要说明</a:t>
            </a:r>
            <a:r>
              <a:rPr lang="en-US" dirty="0" smtClean="0"/>
              <a:t>ATAM</a:t>
            </a:r>
            <a:r>
              <a:rPr lang="zh-CN" altLang="en-US" dirty="0" smtClean="0"/>
              <a:t>的步骤，每个步骤的方法和收集到的信息，包括：业务环境、驱动需求、约束条件、和相应的体系结构。</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ATAM</a:t>
            </a:r>
            <a:r>
              <a:rPr lang="zh-CN" altLang="en-US" dirty="0" smtClean="0"/>
              <a:t>的输出包括如下内容：</a:t>
            </a:r>
          </a:p>
          <a:p>
            <a:pPr lvl="1">
              <a:buNone/>
            </a:pPr>
            <a:r>
              <a:rPr lang="zh-CN" altLang="en-US" dirty="0" smtClean="0"/>
              <a:t>● 文档化的体系结构方法</a:t>
            </a:r>
            <a:r>
              <a:rPr lang="en-US" dirty="0" smtClean="0"/>
              <a:t>/</a:t>
            </a:r>
            <a:r>
              <a:rPr lang="zh-CN" altLang="en-US" dirty="0" smtClean="0"/>
              <a:t>风格</a:t>
            </a:r>
          </a:p>
          <a:p>
            <a:pPr lvl="1">
              <a:buNone/>
            </a:pPr>
            <a:r>
              <a:rPr lang="zh-CN" altLang="en-US" dirty="0" smtClean="0"/>
              <a:t>● 场景集合及其优先权</a:t>
            </a:r>
          </a:p>
          <a:p>
            <a:pPr lvl="1">
              <a:buNone/>
            </a:pPr>
            <a:r>
              <a:rPr lang="zh-CN" altLang="en-US" dirty="0" smtClean="0"/>
              <a:t>● 基于属性的问题集合</a:t>
            </a:r>
          </a:p>
          <a:p>
            <a:pPr lvl="1">
              <a:buNone/>
            </a:pPr>
            <a:r>
              <a:rPr lang="zh-CN" altLang="en-US" dirty="0" smtClean="0"/>
              <a:t>● 效用树</a:t>
            </a:r>
          </a:p>
          <a:p>
            <a:pPr lvl="1">
              <a:buNone/>
            </a:pPr>
            <a:r>
              <a:rPr lang="zh-CN" altLang="en-US" dirty="0" smtClean="0"/>
              <a:t>● 发现的风险</a:t>
            </a:r>
          </a:p>
          <a:p>
            <a:pPr lvl="1">
              <a:buNone/>
            </a:pPr>
            <a:r>
              <a:rPr lang="zh-CN" altLang="en-US" dirty="0" smtClean="0"/>
              <a:t>● 无风险区</a:t>
            </a:r>
          </a:p>
          <a:p>
            <a:pPr lvl="1">
              <a:buNone/>
            </a:pPr>
            <a:r>
              <a:rPr lang="zh-CN" altLang="en-US" dirty="0" smtClean="0"/>
              <a:t>● 发现的敏感程度点和折中点</a:t>
            </a:r>
          </a:p>
          <a:p>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8700" y="1236195"/>
            <a:ext cx="8001000" cy="4902200"/>
          </a:xfrm>
        </p:spPr>
        <p:txBody>
          <a:bodyPr/>
          <a:lstStyle/>
          <a:p>
            <a:r>
              <a:rPr lang="zh-CN" altLang="en-US" sz="2400" dirty="0" smtClean="0"/>
              <a:t>对评估中的发现的每个问题都要描述，并提出相应的缓解策略。</a:t>
            </a:r>
            <a:endParaRPr lang="en-US" altLang="zh-CN" sz="2400" dirty="0" smtClean="0"/>
          </a:p>
          <a:p>
            <a:r>
              <a:rPr lang="zh-CN" altLang="en-US" sz="2400" dirty="0" smtClean="0"/>
              <a:t>这些缓解策略一般是一个相关过程，</a:t>
            </a:r>
            <a:endParaRPr lang="en-US" altLang="zh-CN" sz="2400" dirty="0" smtClean="0"/>
          </a:p>
          <a:p>
            <a:pPr lvl="1"/>
            <a:r>
              <a:rPr lang="zh-CN" altLang="en-US" sz="2000" dirty="0" smtClean="0"/>
              <a:t>例如，在完成系统管理用户接口设计前，需要询问数据库管理者；</a:t>
            </a:r>
            <a:endParaRPr lang="en-US" altLang="zh-CN" sz="2000" dirty="0" smtClean="0"/>
          </a:p>
          <a:p>
            <a:pPr lvl="1"/>
            <a:r>
              <a:rPr lang="zh-CN" altLang="en-US" sz="2000" dirty="0" smtClean="0"/>
              <a:t>或者是管理方面的，例如采用三个小组分别开发，然后合并方案；</a:t>
            </a:r>
            <a:endParaRPr lang="en-US" altLang="zh-CN" sz="2000" dirty="0" smtClean="0"/>
          </a:p>
          <a:p>
            <a:pPr lvl="1"/>
            <a:r>
              <a:rPr lang="zh-CN" altLang="en-US" sz="2000" dirty="0" smtClean="0"/>
              <a:t>或者是技术方面的，例如假定出客户输入数据的概率分布，增加服务器线程保证最坏情况下的延迟不超过</a:t>
            </a:r>
            <a:r>
              <a:rPr lang="en-US" sz="2000" dirty="0" smtClean="0"/>
              <a:t>5</a:t>
            </a:r>
            <a:r>
              <a:rPr lang="zh-CN" altLang="en-US" sz="2000" dirty="0" smtClean="0"/>
              <a:t>秒。</a:t>
            </a:r>
            <a:endParaRPr lang="en-US" altLang="zh-CN" sz="2000" dirty="0" smtClean="0"/>
          </a:p>
          <a:p>
            <a:endParaRPr lang="en-US" altLang="zh-CN" sz="2400" dirty="0" smtClean="0"/>
          </a:p>
          <a:p>
            <a:r>
              <a:rPr lang="zh-CN" altLang="en-US" sz="2400" dirty="0" smtClean="0"/>
              <a:t>评价</a:t>
            </a:r>
            <a:r>
              <a:rPr lang="zh-CN" altLang="en-US" sz="2400" dirty="0"/>
              <a:t>工作是系统性地理解所设计的系统的体系结构，决定采用那样的体系结构，避免系统开发、实现过程、以及未来运行、维护和升级改造的风险。</a:t>
            </a:r>
          </a:p>
          <a:p>
            <a:pPr lvl="1"/>
            <a:endParaRPr lang="zh-CN" alt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体系结构的设计是一个工程过程。</a:t>
            </a:r>
            <a:endParaRPr lang="en-US" altLang="zh-CN" dirty="0" smtClean="0"/>
          </a:p>
          <a:p>
            <a:pPr lvl="1"/>
            <a:r>
              <a:rPr lang="zh-CN" altLang="en-US" dirty="0" smtClean="0"/>
              <a:t>其目的是为了满足系统的质量和可信赖性要求，以及系统未来的维护、运行、升级改造等要求。</a:t>
            </a:r>
            <a:endParaRPr lang="en-US" altLang="zh-CN" dirty="0" smtClean="0"/>
          </a:p>
          <a:p>
            <a:r>
              <a:rPr lang="zh-CN" altLang="en-US" dirty="0" smtClean="0"/>
              <a:t>可以从不同的视角，分析、看待和提出软件系统结构要求，并将这些映射到体系结构的方法、风格或模式中。</a:t>
            </a:r>
            <a:endParaRPr lang="en-US" altLang="zh-CN" dirty="0" smtClean="0"/>
          </a:p>
          <a:p>
            <a:pPr lvl="1"/>
            <a:r>
              <a:rPr lang="zh-CN" altLang="en-US" dirty="0" smtClean="0"/>
              <a:t>当这些质量属性发生冲突时，要对需求进行优先排序，并采取折中方案。</a:t>
            </a:r>
            <a:endParaRPr lang="en-US" altLang="zh-CN" dirty="0" smtClean="0"/>
          </a:p>
          <a:p>
            <a:r>
              <a:rPr lang="zh-CN" altLang="en-US" dirty="0" smtClean="0"/>
              <a:t>体系结构的设计方法分为：分割、抽象、压缩、组合、复制和资源共享等，这些方法会对软件的质量属性产生不同的影响。</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最后要对系统的体系结构进行评价，征求各方面的意见，假设系统的使用场景、未来可能的修改和变更等场景，组织人员分析和发现体系结构的问题，给出解决措施或缓解方案。</a:t>
            </a:r>
            <a:endParaRPr lang="en-US" altLang="zh-CN" dirty="0" smtClean="0"/>
          </a:p>
          <a:p>
            <a:r>
              <a:rPr lang="zh-CN" altLang="en-US" dirty="0" smtClean="0"/>
              <a:t>这样才能保证系统的体系结构设计是稳妥的，能够避免系统的开发和运维的风险：</a:t>
            </a:r>
            <a:endParaRPr lang="en-US" altLang="zh-CN" dirty="0" smtClean="0"/>
          </a:p>
          <a:p>
            <a:pPr lvl="1"/>
            <a:r>
              <a:rPr lang="zh-CN" altLang="en-US" dirty="0" smtClean="0"/>
              <a:t>（修改、升级、应用场景发生变化，系统能很好地适应）。</a:t>
            </a:r>
            <a:r>
              <a:rPr lang="en-US" dirty="0" smtClean="0"/>
              <a:t>	</a:t>
            </a:r>
            <a:endParaRPr lang="zh-CN" alt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zh-CN" altLang="en-US" dirty="0" smtClean="0"/>
              <a:t>回顾“编译原理”课，</a:t>
            </a:r>
            <a:endParaRPr lang="en-US" altLang="zh-CN" dirty="0" smtClean="0"/>
          </a:p>
          <a:p>
            <a:r>
              <a:rPr lang="en-US" altLang="zh-CN" dirty="0" smtClean="0"/>
              <a:t>1)</a:t>
            </a:r>
            <a:r>
              <a:rPr lang="zh-CN" altLang="en-US" dirty="0" smtClean="0"/>
              <a:t>论述一个</a:t>
            </a:r>
            <a:r>
              <a:rPr lang="en-US" altLang="zh-CN" dirty="0" smtClean="0"/>
              <a:t>C</a:t>
            </a:r>
            <a:r>
              <a:rPr lang="zh-CN" altLang="en-US" dirty="0" smtClean="0"/>
              <a:t>语言的</a:t>
            </a:r>
            <a:r>
              <a:rPr lang="en-US" altLang="zh-CN" dirty="0" smtClean="0"/>
              <a:t>IDE(</a:t>
            </a:r>
            <a:r>
              <a:rPr lang="zh-CN" altLang="en-US" dirty="0" smtClean="0"/>
              <a:t>集成开发环境</a:t>
            </a:r>
            <a:r>
              <a:rPr lang="en-US" altLang="zh-CN" dirty="0" smtClean="0"/>
              <a:t>)</a:t>
            </a:r>
            <a:r>
              <a:rPr lang="zh-CN" altLang="en-US" dirty="0" smtClean="0"/>
              <a:t>，例如，微软的，其包括编辑器、编译器、链接器</a:t>
            </a:r>
            <a:r>
              <a:rPr lang="en-US" altLang="zh-CN" dirty="0" smtClean="0"/>
              <a:t>(link)</a:t>
            </a:r>
            <a:r>
              <a:rPr lang="zh-CN" altLang="en-US" dirty="0" smtClean="0"/>
              <a:t>、调试器</a:t>
            </a:r>
            <a:r>
              <a:rPr lang="en-US" altLang="zh-CN" dirty="0" smtClean="0"/>
              <a:t>(debug)</a:t>
            </a:r>
            <a:r>
              <a:rPr lang="zh-CN" altLang="en-US" dirty="0" smtClean="0"/>
              <a:t>等的体系结构，说明其中每个部件</a:t>
            </a:r>
            <a:r>
              <a:rPr lang="en-US" altLang="zh-CN" dirty="0" smtClean="0"/>
              <a:t>(</a:t>
            </a:r>
            <a:r>
              <a:rPr lang="zh-CN" altLang="en-US" dirty="0" smtClean="0"/>
              <a:t>或子系统或工具</a:t>
            </a:r>
            <a:r>
              <a:rPr lang="en-US" altLang="zh-CN" dirty="0" smtClean="0"/>
              <a:t>)</a:t>
            </a:r>
            <a:r>
              <a:rPr lang="zh-CN" altLang="en-US" dirty="0" smtClean="0"/>
              <a:t>的作用等。</a:t>
            </a:r>
            <a:endParaRPr lang="en-US" altLang="zh-CN" dirty="0" smtClean="0"/>
          </a:p>
          <a:p>
            <a:r>
              <a:rPr lang="en-US" altLang="zh-CN" dirty="0" smtClean="0"/>
              <a:t>2)</a:t>
            </a:r>
            <a:r>
              <a:rPr lang="zh-CN" altLang="en-US" dirty="0" smtClean="0"/>
              <a:t>在此设计中，你采用了哪些设计方法？</a:t>
            </a:r>
            <a:endParaRPr lang="en-US" altLang="zh-CN" dirty="0" smtClean="0"/>
          </a:p>
          <a:p>
            <a:r>
              <a:rPr lang="en-US" altLang="zh-CN" dirty="0" smtClean="0"/>
              <a:t>3)</a:t>
            </a:r>
            <a:r>
              <a:rPr lang="zh-CN" altLang="en-US" dirty="0" smtClean="0"/>
              <a:t>该</a:t>
            </a:r>
            <a:r>
              <a:rPr lang="en-US" altLang="zh-CN" dirty="0" smtClean="0"/>
              <a:t>IDE</a:t>
            </a:r>
            <a:r>
              <a:rPr lang="zh-CN" altLang="en-US" dirty="0" smtClean="0"/>
              <a:t>的有哪些质量特征，如何满足的？</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10.2.1 </a:t>
            </a:r>
            <a:r>
              <a:rPr lang="zh-CN" altLang="en-US" dirty="0" smtClean="0"/>
              <a:t>为何要讨论体系结构？</a:t>
            </a:r>
            <a:endParaRPr lang="zh-CN" altLang="en-US" dirty="0"/>
          </a:p>
        </p:txBody>
      </p:sp>
      <p:sp>
        <p:nvSpPr>
          <p:cNvPr id="3" name="内容占位符 2"/>
          <p:cNvSpPr>
            <a:spLocks noGrp="1"/>
          </p:cNvSpPr>
          <p:nvPr>
            <p:ph idx="1"/>
          </p:nvPr>
        </p:nvSpPr>
        <p:spPr>
          <a:xfrm>
            <a:off x="932543" y="1164772"/>
            <a:ext cx="8001000" cy="997858"/>
          </a:xfrm>
        </p:spPr>
        <p:txBody>
          <a:bodyPr/>
          <a:lstStyle/>
          <a:p>
            <a:r>
              <a:rPr lang="zh-CN" altLang="en-US" sz="2400" dirty="0"/>
              <a:t>虽然有两种方式都可以实现所期望的系统，但是从工程化和系统质量（例如，可维护性和性能）的角度看，两者是不一样的。</a:t>
            </a:r>
          </a:p>
        </p:txBody>
      </p:sp>
      <p:pic>
        <p:nvPicPr>
          <p:cNvPr id="2050" name="Picture 2"/>
          <p:cNvPicPr>
            <a:picLocks noChangeAspect="1" noChangeArrowheads="1"/>
          </p:cNvPicPr>
          <p:nvPr/>
        </p:nvPicPr>
        <p:blipFill>
          <a:blip r:embed="rId2"/>
          <a:srcRect/>
          <a:stretch>
            <a:fillRect/>
          </a:stretch>
        </p:blipFill>
        <p:spPr bwMode="auto">
          <a:xfrm>
            <a:off x="823138" y="2318033"/>
            <a:ext cx="8219809" cy="4034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41829" y="1295400"/>
            <a:ext cx="8149771" cy="4902200"/>
          </a:xfrm>
        </p:spPr>
        <p:txBody>
          <a:bodyPr/>
          <a:lstStyle/>
          <a:p>
            <a:r>
              <a:rPr lang="en-US" sz="2400" dirty="0" smtClean="0"/>
              <a:t>a)</a:t>
            </a:r>
            <a:r>
              <a:rPr lang="zh-CN" altLang="en-US" sz="2400" dirty="0" smtClean="0"/>
              <a:t>的直接调用方式显得非常简单，</a:t>
            </a:r>
            <a:r>
              <a:rPr lang="en-US" sz="2400" dirty="0" smtClean="0"/>
              <a:t>C1</a:t>
            </a:r>
            <a:r>
              <a:rPr lang="zh-CN" altLang="en-US" sz="2400" dirty="0" smtClean="0"/>
              <a:t>、</a:t>
            </a:r>
            <a:r>
              <a:rPr lang="en-US" sz="2400" dirty="0" smtClean="0"/>
              <a:t>C2</a:t>
            </a:r>
            <a:r>
              <a:rPr lang="zh-CN" altLang="en-US" sz="2400" dirty="0" smtClean="0"/>
              <a:t>、</a:t>
            </a:r>
            <a:r>
              <a:rPr lang="en-US" sz="2400" dirty="0" smtClean="0"/>
              <a:t>C3</a:t>
            </a:r>
            <a:r>
              <a:rPr lang="zh-CN" altLang="en-US" sz="2400" dirty="0" smtClean="0"/>
              <a:t>直接调用第三方部件，执行第三方部件的时间会很短。</a:t>
            </a:r>
            <a:endParaRPr lang="en-US" altLang="zh-CN" sz="2400" dirty="0" smtClean="0"/>
          </a:p>
          <a:p>
            <a:pPr lvl="1"/>
            <a:r>
              <a:rPr lang="zh-CN" altLang="en-US" sz="2000" dirty="0" smtClean="0"/>
              <a:t>但是一旦用新的接口替换第三方的部件，就需要修改</a:t>
            </a:r>
            <a:r>
              <a:rPr lang="en-US" sz="2000" dirty="0" smtClean="0"/>
              <a:t>C1</a:t>
            </a:r>
            <a:r>
              <a:rPr lang="zh-CN" altLang="en-US" sz="2000" dirty="0" smtClean="0"/>
              <a:t>、</a:t>
            </a:r>
            <a:r>
              <a:rPr lang="en-US" sz="2000" dirty="0" smtClean="0"/>
              <a:t>C2</a:t>
            </a:r>
            <a:r>
              <a:rPr lang="zh-CN" altLang="en-US" sz="2000" dirty="0" smtClean="0"/>
              <a:t>、</a:t>
            </a:r>
            <a:r>
              <a:rPr lang="en-US" sz="2000" dirty="0" smtClean="0"/>
              <a:t>C3</a:t>
            </a:r>
            <a:r>
              <a:rPr lang="zh-CN" altLang="en-US" sz="2000" dirty="0" smtClean="0"/>
              <a:t>的调用接口，从而导致系统的可修改性和升级维护的困难，影响系统质量和再工程的效率。</a:t>
            </a:r>
            <a:endParaRPr lang="en-US" altLang="zh-CN" sz="2000" dirty="0" smtClean="0"/>
          </a:p>
          <a:p>
            <a:r>
              <a:rPr lang="en-US" sz="2400" dirty="0" smtClean="0"/>
              <a:t>b)</a:t>
            </a:r>
            <a:r>
              <a:rPr lang="zh-CN" altLang="en-US" sz="2400" dirty="0" smtClean="0"/>
              <a:t>方式中增加一个抽象层，能够适应系统的修改，仅仅需要修改抽象层的工作，显然会降低系统的业务处理效率。</a:t>
            </a:r>
            <a:endParaRPr lang="en-US" altLang="zh-CN" sz="2400" dirty="0" smtClean="0"/>
          </a:p>
          <a:p>
            <a:endParaRPr lang="en-US" altLang="zh-CN" sz="2400" dirty="0" smtClean="0"/>
          </a:p>
          <a:p>
            <a:r>
              <a:rPr lang="zh-CN" altLang="en-US" sz="2400" dirty="0" smtClean="0"/>
              <a:t>这个例子说明许多软件质量特征</a:t>
            </a:r>
            <a:r>
              <a:rPr lang="en-US" sz="2400" dirty="0" smtClean="0"/>
              <a:t>(</a:t>
            </a:r>
            <a:r>
              <a:rPr lang="zh-CN" altLang="en-US" sz="2400" dirty="0" smtClean="0"/>
              <a:t>如这里的</a:t>
            </a:r>
            <a:r>
              <a:rPr lang="zh-CN" altLang="en-US" sz="2400" dirty="0" smtClean="0">
                <a:solidFill>
                  <a:srgbClr val="FF0000"/>
                </a:solidFill>
              </a:rPr>
              <a:t>性能和可修改性</a:t>
            </a:r>
            <a:r>
              <a:rPr lang="en-US" sz="2400" dirty="0" smtClean="0"/>
              <a:t>)</a:t>
            </a:r>
            <a:r>
              <a:rPr lang="zh-CN" altLang="en-US" sz="2400" dirty="0" smtClean="0"/>
              <a:t>的要求是相互矛盾。</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角度不同，对质量的要求不同</a:t>
            </a:r>
            <a:endParaRPr lang="zh-CN" altLang="en-US" dirty="0"/>
          </a:p>
        </p:txBody>
      </p:sp>
      <p:sp>
        <p:nvSpPr>
          <p:cNvPr id="3" name="内容占位符 2"/>
          <p:cNvSpPr>
            <a:spLocks noGrp="1"/>
          </p:cNvSpPr>
          <p:nvPr>
            <p:ph idx="1"/>
          </p:nvPr>
        </p:nvSpPr>
        <p:spPr/>
        <p:txBody>
          <a:bodyPr/>
          <a:lstStyle/>
          <a:p>
            <a:r>
              <a:rPr lang="zh-CN" altLang="en-US" dirty="0" smtClean="0"/>
              <a:t>一个软件体系结构会直接影响到系统的各种质量属性。软件设计人员必须讨论这些影响。</a:t>
            </a:r>
            <a:endParaRPr lang="en-US" altLang="zh-CN" dirty="0" smtClean="0"/>
          </a:p>
          <a:p>
            <a:endParaRPr lang="en-US" altLang="zh-CN" dirty="0" smtClean="0"/>
          </a:p>
          <a:p>
            <a:r>
              <a:rPr lang="zh-CN" altLang="en-US" dirty="0" smtClean="0"/>
              <a:t>软件设计人员要站在</a:t>
            </a:r>
            <a:r>
              <a:rPr lang="en-US" altLang="zh-CN" dirty="0" smtClean="0"/>
              <a:t>:</a:t>
            </a:r>
          </a:p>
          <a:p>
            <a:pPr lvl="1"/>
            <a:r>
              <a:rPr lang="zh-CN" altLang="en-US" dirty="0" smtClean="0"/>
              <a:t>系统集成</a:t>
            </a:r>
            <a:r>
              <a:rPr lang="en-US" dirty="0" smtClean="0"/>
              <a:t>(integrating)</a:t>
            </a:r>
            <a:r>
              <a:rPr lang="zh-CN" altLang="en-US" dirty="0" smtClean="0"/>
              <a:t>角度，</a:t>
            </a:r>
            <a:endParaRPr lang="en-US" altLang="zh-CN" dirty="0" smtClean="0"/>
          </a:p>
          <a:p>
            <a:pPr lvl="1"/>
            <a:r>
              <a:rPr lang="zh-CN" altLang="en-US" dirty="0" smtClean="0"/>
              <a:t>系统未来运行和维护角度</a:t>
            </a:r>
            <a:r>
              <a:rPr lang="en-US" altLang="zh-CN" dirty="0" smtClean="0"/>
              <a:t>.</a:t>
            </a:r>
          </a:p>
          <a:p>
            <a:pPr>
              <a:buNone/>
            </a:pPr>
            <a:r>
              <a:rPr lang="zh-CN" altLang="en-US" dirty="0" smtClean="0"/>
              <a:t>看到和考虑组成软件的结构，即软件体系结构。</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969</TotalTime>
  <Words>6624</Words>
  <Application>Microsoft Office PowerPoint</Application>
  <PresentationFormat>全屏显示(4:3)</PresentationFormat>
  <Paragraphs>637</Paragraphs>
  <Slides>69</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69</vt:i4>
      </vt:variant>
    </vt:vector>
  </HeadingPairs>
  <TitlesOfParts>
    <vt:vector size="79" baseType="lpstr">
      <vt:lpstr>等线</vt:lpstr>
      <vt:lpstr>华文行楷</vt:lpstr>
      <vt:lpstr>楷体_GB2312</vt:lpstr>
      <vt:lpstr>宋体</vt:lpstr>
      <vt:lpstr>Arial</vt:lpstr>
      <vt:lpstr>Calibri</vt:lpstr>
      <vt:lpstr>Monotype Corsiva</vt:lpstr>
      <vt:lpstr>Times New Roman</vt:lpstr>
      <vt:lpstr>新模板-7</vt:lpstr>
      <vt:lpstr>自定义设计方案</vt:lpstr>
      <vt:lpstr>第 10 章 体系结构设计</vt:lpstr>
      <vt:lpstr>目录</vt:lpstr>
      <vt:lpstr>10.1从系统分解到体系结构设计</vt:lpstr>
      <vt:lpstr>概要设计与详细设计</vt:lpstr>
      <vt:lpstr>软件体系结构的提出</vt:lpstr>
      <vt:lpstr>10.2体系结构的必要性和定义</vt:lpstr>
      <vt:lpstr>10.2.1 为何要讨论体系结构？</vt:lpstr>
      <vt:lpstr>PowerPoint 演示文稿</vt:lpstr>
      <vt:lpstr>角度不同，对质量的要求不同</vt:lpstr>
      <vt:lpstr>10.2.2 体系结构定义</vt:lpstr>
      <vt:lpstr>PowerPoint 演示文稿</vt:lpstr>
      <vt:lpstr>10.2.3 体系结构的重要性</vt:lpstr>
      <vt:lpstr>10.3 体系结构设计过程</vt:lpstr>
      <vt:lpstr>10.3.1体系结构视角</vt:lpstr>
      <vt:lpstr>PowerPoint 演示文稿</vt:lpstr>
      <vt:lpstr>看问题的视觉角度，决定结果</vt:lpstr>
      <vt:lpstr>10.3.2设计过程</vt:lpstr>
      <vt:lpstr>10.4分析体系结构需求</vt:lpstr>
      <vt:lpstr>10.4.1 识别体系结构需求</vt:lpstr>
      <vt:lpstr>需求与系统质量的管理关系</vt:lpstr>
      <vt:lpstr>10.4.2 体系结构需求的例子</vt:lpstr>
      <vt:lpstr>对体系结构的约束的示例</vt:lpstr>
      <vt:lpstr>业务和项目对体系结构的约束的示例</vt:lpstr>
      <vt:lpstr>10.4.3 体系结构需求的排序</vt:lpstr>
      <vt:lpstr>冲突的解决</vt:lpstr>
      <vt:lpstr>10.5 体系结构设计方法</vt:lpstr>
      <vt:lpstr>10.5.1“分割”法</vt:lpstr>
      <vt:lpstr>常见的分割例子</vt:lpstr>
      <vt:lpstr>分割的主要指导原则</vt:lpstr>
      <vt:lpstr>10.5.2 “抽象”法</vt:lpstr>
      <vt:lpstr>10.5.3 “压缩”法</vt:lpstr>
      <vt:lpstr>压缩的优势</vt:lpstr>
      <vt:lpstr>10.5.4 “组合”法</vt:lpstr>
      <vt:lpstr>10.5.5 “复制”法</vt:lpstr>
      <vt:lpstr>10.6.6 “资源共享”法</vt:lpstr>
      <vt:lpstr>10.5.7 设计方法对质量的影响</vt:lpstr>
      <vt:lpstr>10.6 体系结构文档</vt:lpstr>
      <vt:lpstr>体系结构文档编制模板</vt:lpstr>
      <vt:lpstr>10.7 体系结构的评价</vt:lpstr>
      <vt:lpstr>PowerPoint 演示文稿</vt:lpstr>
      <vt:lpstr>10.7.1 场景描述方法</vt:lpstr>
      <vt:lpstr>10.7.1.1用例场景</vt:lpstr>
      <vt:lpstr>10.7.1.1用例场景</vt:lpstr>
      <vt:lpstr>10.7.1.2增长性场景</vt:lpstr>
      <vt:lpstr>10.7.1.3探索性场景</vt:lpstr>
      <vt:lpstr>10.7.1.3探索性场景</vt:lpstr>
      <vt:lpstr>10.7.2 原型评价法</vt:lpstr>
      <vt:lpstr>PowerPoint 演示文稿</vt:lpstr>
      <vt:lpstr>10.7.3 效用树法</vt:lpstr>
      <vt:lpstr>一个效用树的例子</vt:lpstr>
      <vt:lpstr>效用树的优势</vt:lpstr>
      <vt:lpstr>10.7.4评价过程</vt:lpstr>
      <vt:lpstr>第一步，呈现ATAM</vt:lpstr>
      <vt:lpstr>第二步，呈现业务驱动</vt:lpstr>
      <vt:lpstr>第三步，呈现体系结构</vt:lpstr>
      <vt:lpstr>讲解体系结构时应包含的信息的例子</vt:lpstr>
      <vt:lpstr>第四步，标识体系结构方法</vt:lpstr>
      <vt:lpstr>第五步，产生质量效用树</vt:lpstr>
      <vt:lpstr>第六步，分析体系结构方法</vt:lpstr>
      <vt:lpstr>PowerPoint 演示文稿</vt:lpstr>
      <vt:lpstr>第七步：头脑风暴和场景优先排序</vt:lpstr>
      <vt:lpstr>场景的投票、排序和质量属性样例</vt:lpstr>
      <vt:lpstr>第八步：重新分析体系结构方法</vt:lpstr>
      <vt:lpstr>第九步：呈现结果</vt:lpstr>
      <vt:lpstr>PowerPoint 演示文稿</vt:lpstr>
      <vt:lpstr>PowerPoint 演示文稿</vt:lpstr>
      <vt:lpstr>10.8 总结</vt:lpstr>
      <vt:lpstr>10.8 总结</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10 章 体系结构设计</dc:title>
  <dc:creator>Think</dc:creator>
  <cp:lastModifiedBy>王 安生</cp:lastModifiedBy>
  <cp:revision>91</cp:revision>
  <dcterms:created xsi:type="dcterms:W3CDTF">2014-07-04T02:28:11Z</dcterms:created>
  <dcterms:modified xsi:type="dcterms:W3CDTF">2019-11-27T10:14:59Z</dcterms:modified>
</cp:coreProperties>
</file>