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106"/>
  </p:notesMasterIdLst>
  <p:handoutMasterIdLst>
    <p:handoutMasterId r:id="rId107"/>
  </p:handoutMasterIdLst>
  <p:sldIdLst>
    <p:sldId id="256" r:id="rId3"/>
    <p:sldId id="257" r:id="rId4"/>
    <p:sldId id="259" r:id="rId5"/>
    <p:sldId id="260" r:id="rId6"/>
    <p:sldId id="355"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356" r:id="rId22"/>
    <p:sldId id="276" r:id="rId23"/>
    <p:sldId id="277" r:id="rId24"/>
    <p:sldId id="278" r:id="rId25"/>
    <p:sldId id="279" r:id="rId26"/>
    <p:sldId id="280" r:id="rId27"/>
    <p:sldId id="281" r:id="rId28"/>
    <p:sldId id="282" r:id="rId29"/>
    <p:sldId id="283" r:id="rId30"/>
    <p:sldId id="284" r:id="rId31"/>
    <p:sldId id="285" r:id="rId32"/>
    <p:sldId id="258" r:id="rId33"/>
    <p:sldId id="286" r:id="rId34"/>
    <p:sldId id="290" r:id="rId35"/>
    <p:sldId id="291" r:id="rId36"/>
    <p:sldId id="292" r:id="rId37"/>
    <p:sldId id="289" r:id="rId38"/>
    <p:sldId id="294" r:id="rId39"/>
    <p:sldId id="295" r:id="rId40"/>
    <p:sldId id="293" r:id="rId41"/>
    <p:sldId id="297" r:id="rId42"/>
    <p:sldId id="298" r:id="rId43"/>
    <p:sldId id="299" r:id="rId44"/>
    <p:sldId id="300" r:id="rId45"/>
    <p:sldId id="296" r:id="rId46"/>
    <p:sldId id="302" r:id="rId47"/>
    <p:sldId id="357" r:id="rId48"/>
    <p:sldId id="358" r:id="rId49"/>
    <p:sldId id="359" r:id="rId50"/>
    <p:sldId id="360" r:id="rId51"/>
    <p:sldId id="303" r:id="rId52"/>
    <p:sldId id="304" r:id="rId53"/>
    <p:sldId id="305" r:id="rId54"/>
    <p:sldId id="306" r:id="rId55"/>
    <p:sldId id="307" r:id="rId56"/>
    <p:sldId id="301" r:id="rId57"/>
    <p:sldId id="309" r:id="rId58"/>
    <p:sldId id="311" r:id="rId59"/>
    <p:sldId id="312" r:id="rId60"/>
    <p:sldId id="313" r:id="rId61"/>
    <p:sldId id="350" r:id="rId62"/>
    <p:sldId id="314" r:id="rId63"/>
    <p:sldId id="308" r:id="rId64"/>
    <p:sldId id="316" r:id="rId65"/>
    <p:sldId id="317" r:id="rId66"/>
    <p:sldId id="318" r:id="rId67"/>
    <p:sldId id="319" r:id="rId68"/>
    <p:sldId id="320" r:id="rId69"/>
    <p:sldId id="361"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15" r:id="rId84"/>
    <p:sldId id="348" r:id="rId85"/>
    <p:sldId id="335" r:id="rId86"/>
    <p:sldId id="362" r:id="rId87"/>
    <p:sldId id="352" r:id="rId88"/>
    <p:sldId id="336" r:id="rId89"/>
    <p:sldId id="337" r:id="rId90"/>
    <p:sldId id="338" r:id="rId91"/>
    <p:sldId id="339" r:id="rId92"/>
    <p:sldId id="334" r:id="rId93"/>
    <p:sldId id="340" r:id="rId94"/>
    <p:sldId id="341" r:id="rId95"/>
    <p:sldId id="342" r:id="rId96"/>
    <p:sldId id="343" r:id="rId97"/>
    <p:sldId id="344" r:id="rId98"/>
    <p:sldId id="363" r:id="rId99"/>
    <p:sldId id="354" r:id="rId100"/>
    <p:sldId id="345" r:id="rId101"/>
    <p:sldId id="346" r:id="rId102"/>
    <p:sldId id="347" r:id="rId103"/>
    <p:sldId id="288" r:id="rId104"/>
    <p:sldId id="351" r:id="rId10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handoutMaster" Target="handoutMasters/handout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8537" y="1521892"/>
            <a:ext cx="7328647" cy="1470025"/>
          </a:xfrm>
        </p:spPr>
        <p:txBody>
          <a:bodyPr/>
          <a:lstStyle/>
          <a:p>
            <a:pPr algn="ctr"/>
            <a:r>
              <a:rPr lang="zh-CN" altLang="en-US" dirty="0" smtClean="0"/>
              <a:t>第 </a:t>
            </a:r>
            <a:r>
              <a:rPr lang="en-US" altLang="zh-CN" dirty="0" smtClean="0"/>
              <a:t>11</a:t>
            </a:r>
            <a:r>
              <a:rPr lang="zh-CN" altLang="en-US" dirty="0" smtClean="0"/>
              <a:t>章 体系结构模式与应用</a:t>
            </a:r>
            <a:endParaRPr lang="zh-CN" altLang="en-US" dirty="0"/>
          </a:p>
        </p:txBody>
      </p:sp>
      <p:sp>
        <p:nvSpPr>
          <p:cNvPr id="3" name="副标题 2"/>
          <p:cNvSpPr>
            <a:spLocks noGrp="1"/>
          </p:cNvSpPr>
          <p:nvPr>
            <p:ph type="subTitle" idx="1"/>
          </p:nvPr>
        </p:nvSpPr>
        <p:spPr>
          <a:xfrm>
            <a:off x="1820690" y="3191649"/>
            <a:ext cx="6172200" cy="1540008"/>
          </a:xfrm>
        </p:spPr>
        <p:txBody>
          <a:bodyPr/>
          <a:lstStyle/>
          <a:p>
            <a:pPr algn="l"/>
            <a:r>
              <a:rPr lang="zh-CN" altLang="en-US" dirty="0" smtClean="0"/>
              <a:t> </a:t>
            </a:r>
            <a:r>
              <a:rPr lang="zh-CN" altLang="en-US" dirty="0" smtClean="0">
                <a:latin typeface="华文行楷" pitchFamily="2" charset="-122"/>
                <a:ea typeface="华文行楷" pitchFamily="2" charset="-122"/>
              </a:rPr>
              <a:t>       建筑工程师会给出各种房子的结构模式，并以不同的风格表现出来，软件工程师呢？</a:t>
            </a:r>
            <a:endParaRPr lang="en-US" altLang="zh-CN" dirty="0" smtClean="0">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157514"/>
          </a:xfrm>
        </p:spPr>
        <p:txBody>
          <a:bodyPr/>
          <a:lstStyle/>
          <a:p>
            <a:r>
              <a:rPr lang="zh-CN" altLang="en-US" dirty="0" smtClean="0"/>
              <a:t>模块化的体系结构自然要考虑到实现时的决策。对于实现时决策通常要独立于编程语言。</a:t>
            </a:r>
            <a:endParaRPr lang="en-US" altLang="zh-CN" dirty="0" smtClean="0"/>
          </a:p>
          <a:p>
            <a:pPr lvl="1"/>
            <a:r>
              <a:rPr lang="zh-CN" altLang="en-US" dirty="0"/>
              <a:t>下</a:t>
            </a:r>
            <a:r>
              <a:rPr lang="zh-CN" altLang="en-US" dirty="0" smtClean="0"/>
              <a:t>图是按逻辑功能分解的的信号处理系统的结构。</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64802" y="2859314"/>
            <a:ext cx="8079198" cy="3004456"/>
          </a:xfrm>
          <a:prstGeom prst="rect">
            <a:avLst/>
          </a:prstGeom>
          <a:noFill/>
          <a:ln w="9525">
            <a:noFill/>
            <a:miter lim="800000"/>
            <a:headEnd/>
            <a:tailEnd/>
          </a:ln>
          <a:effectLst/>
        </p:spPr>
      </p:pic>
      <p:sp>
        <p:nvSpPr>
          <p:cNvPr id="5" name="矩形 4"/>
          <p:cNvSpPr/>
          <p:nvPr/>
        </p:nvSpPr>
        <p:spPr>
          <a:xfrm>
            <a:off x="2573083" y="5808996"/>
            <a:ext cx="5290457" cy="400110"/>
          </a:xfrm>
          <a:prstGeom prst="rect">
            <a:avLst/>
          </a:prstGeom>
        </p:spPr>
        <p:txBody>
          <a:bodyPr wrap="square">
            <a:spAutoFit/>
          </a:bodyPr>
          <a:lstStyle/>
          <a:p>
            <a:r>
              <a:rPr lang="zh-CN" altLang="en-US" sz="2000" dirty="0" smtClean="0"/>
              <a:t>信号处理系统应用软件的功能分解</a:t>
            </a:r>
            <a:endParaRPr lang="zh-CN" altLang="en-US"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332130"/>
            <a:ext cx="8001000" cy="4902200"/>
          </a:xfrm>
        </p:spPr>
        <p:txBody>
          <a:bodyPr/>
          <a:lstStyle/>
          <a:p>
            <a:r>
              <a:rPr lang="zh-CN" altLang="en-US" b="1" dirty="0" smtClean="0"/>
              <a:t>其次，让体系结构支持这些变化点</a:t>
            </a:r>
            <a:endParaRPr lang="en-US" altLang="zh-CN" b="1" dirty="0" smtClean="0"/>
          </a:p>
          <a:p>
            <a:pPr lvl="1"/>
            <a:r>
              <a:rPr lang="zh-CN" altLang="en-US" dirty="0" smtClean="0"/>
              <a:t>可以采用如下的一些技术实现：</a:t>
            </a:r>
          </a:p>
          <a:p>
            <a:pPr lvl="2"/>
            <a:r>
              <a:rPr lang="en-US" dirty="0" smtClean="0"/>
              <a:t>1</a:t>
            </a:r>
            <a:r>
              <a:rPr lang="zh-CN" altLang="en-US" dirty="0" smtClean="0"/>
              <a:t>）在面向对象的系统中，对特定的类进行泛化以适应差异。或重写现有的类，反出各种不同产品的变化；</a:t>
            </a:r>
          </a:p>
          <a:p>
            <a:pPr lvl="2"/>
            <a:r>
              <a:rPr lang="en-US" dirty="0" smtClean="0"/>
              <a:t>2</a:t>
            </a:r>
            <a:r>
              <a:rPr lang="zh-CN" altLang="en-US" dirty="0" smtClean="0"/>
              <a:t>）把扩展点纳入到元素的实现中。</a:t>
            </a:r>
            <a:endParaRPr lang="en-US" altLang="zh-CN" dirty="0" smtClean="0"/>
          </a:p>
          <a:p>
            <a:pPr lvl="3"/>
            <a:r>
              <a:rPr lang="zh-CN" altLang="en-US" dirty="0" smtClean="0"/>
              <a:t>能够安全地增加特性和功能；</a:t>
            </a:r>
          </a:p>
          <a:p>
            <a:pPr lvl="2"/>
            <a:r>
              <a:rPr lang="en-US" dirty="0" smtClean="0"/>
              <a:t>3</a:t>
            </a:r>
            <a:r>
              <a:rPr lang="zh-CN" altLang="en-US" dirty="0" smtClean="0"/>
              <a:t>）引入建造参数，表现出元素、子系统、或一组子系统的差异点。</a:t>
            </a:r>
            <a:endParaRPr lang="en-US" altLang="zh-CN" dirty="0" smtClean="0"/>
          </a:p>
          <a:p>
            <a:pPr lvl="3"/>
            <a:r>
              <a:rPr lang="zh-CN" altLang="en-US" dirty="0" smtClean="0"/>
              <a:t>通过设立参数值，实现产品的重新配置。</a:t>
            </a:r>
          </a:p>
          <a:p>
            <a:pPr lvl="2"/>
            <a:r>
              <a:rPr lang="en-US" dirty="0" smtClean="0"/>
              <a:t>4</a:t>
            </a:r>
            <a:r>
              <a:rPr lang="zh-CN" altLang="en-US" dirty="0" smtClean="0"/>
              <a:t>）通过映射程序体现对数据或执行环境的操作能力。</a:t>
            </a:r>
            <a:endParaRPr lang="en-US" altLang="zh-CN" dirty="0" smtClean="0"/>
          </a:p>
          <a:p>
            <a:pPr lvl="3"/>
            <a:r>
              <a:rPr lang="zh-CN" altLang="en-US" dirty="0" smtClean="0"/>
              <a:t>映射程序可以基于上下文调整行为。</a:t>
            </a:r>
          </a:p>
          <a:p>
            <a:pPr lvl="2"/>
            <a:r>
              <a:rPr lang="en-US" dirty="0" smtClean="0"/>
              <a:t>5</a:t>
            </a:r>
            <a:r>
              <a:rPr lang="zh-CN" altLang="en-US" dirty="0" smtClean="0"/>
              <a:t>）采用重载技术，重新命名对不同类型的操作。</a:t>
            </a:r>
            <a:endParaRPr lang="en-US" altLang="zh-CN" dirty="0" smtClean="0"/>
          </a:p>
          <a:p>
            <a:pPr lvl="3"/>
            <a:r>
              <a:rPr lang="zh-CN" altLang="en-US" dirty="0" smtClean="0"/>
              <a:t>但是，重载会降低代码的可理解性，增加复杂性。</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最后，评估体系结构的生产适应性</a:t>
            </a:r>
            <a:r>
              <a:rPr lang="zh-CN" altLang="en-US" dirty="0" smtClean="0"/>
              <a:t>。 </a:t>
            </a:r>
            <a:endParaRPr lang="en-US" altLang="zh-CN" dirty="0" smtClean="0"/>
          </a:p>
          <a:p>
            <a:pPr lvl="1"/>
            <a:r>
              <a:rPr lang="zh-CN" altLang="en-US" dirty="0" smtClean="0"/>
              <a:t>主要评估体系结构适应差异的程度。</a:t>
            </a:r>
            <a:endParaRPr lang="en-US" altLang="zh-CN" dirty="0" smtClean="0"/>
          </a:p>
          <a:p>
            <a:pPr lvl="2"/>
            <a:r>
              <a:rPr lang="zh-CN" altLang="en-US" dirty="0" smtClean="0"/>
              <a:t>这些差异是否会影响系统或产品的性能和其它质量特征，</a:t>
            </a:r>
            <a:endParaRPr lang="en-US" altLang="zh-CN" dirty="0" smtClean="0"/>
          </a:p>
          <a:p>
            <a:pPr lvl="2"/>
            <a:r>
              <a:rPr lang="zh-CN" altLang="en-US" dirty="0" smtClean="0"/>
              <a:t>在开发成本、时间等方面增减的情况。</a:t>
            </a:r>
            <a:endParaRPr lang="en-US" altLang="zh-CN" dirty="0" smtClean="0"/>
          </a:p>
          <a:p>
            <a:pPr lvl="1"/>
            <a:r>
              <a:rPr lang="zh-CN" altLang="en-US" dirty="0" smtClean="0"/>
              <a:t>评估硬件环境是否对系统的变体或差异有影响。</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11.6 </a:t>
            </a:r>
            <a:r>
              <a:rPr lang="zh-CN" altLang="en-US" dirty="0" smtClean="0"/>
              <a:t>总结</a:t>
            </a:r>
            <a:endParaRPr lang="zh-CN" altLang="en-US" dirty="0"/>
          </a:p>
        </p:txBody>
      </p:sp>
      <p:sp>
        <p:nvSpPr>
          <p:cNvPr id="3" name="内容占位符 2"/>
          <p:cNvSpPr>
            <a:spLocks noGrp="1"/>
          </p:cNvSpPr>
          <p:nvPr>
            <p:ph idx="1"/>
          </p:nvPr>
        </p:nvSpPr>
        <p:spPr>
          <a:xfrm>
            <a:off x="936173" y="1150258"/>
            <a:ext cx="8120743" cy="4902200"/>
          </a:xfrm>
        </p:spPr>
        <p:txBody>
          <a:bodyPr/>
          <a:lstStyle/>
          <a:p>
            <a:r>
              <a:rPr lang="zh-CN" altLang="en-US" sz="2400" dirty="0" smtClean="0"/>
              <a:t>建筑结构决定着建筑的质量和建造过程一样，软件体系结构决定着软件质量。</a:t>
            </a:r>
            <a:endParaRPr lang="en-US" altLang="zh-CN" sz="2400" dirty="0" smtClean="0"/>
          </a:p>
          <a:p>
            <a:pPr lvl="1"/>
            <a:r>
              <a:rPr lang="zh-CN" altLang="en-US" sz="2000" dirty="0" smtClean="0"/>
              <a:t>不同的人员会从不同角度看待体系结构，形成了概念、模块、运行和代码级的体系结构。</a:t>
            </a:r>
            <a:endParaRPr lang="en-US" altLang="zh-CN" sz="2000" dirty="0" smtClean="0"/>
          </a:p>
          <a:p>
            <a:pPr lvl="1"/>
            <a:r>
              <a:rPr lang="zh-CN" altLang="en-US" sz="2000" dirty="0" smtClean="0"/>
              <a:t>软件学术界期望用描述语言描述体系结构，工程界尽力建立软件框架，以提高应用软件的开发效率和质量。</a:t>
            </a:r>
            <a:endParaRPr lang="en-US" altLang="zh-CN" sz="2000" dirty="0" smtClean="0"/>
          </a:p>
          <a:p>
            <a:r>
              <a:rPr lang="zh-CN" altLang="en-US" sz="2400" dirty="0" smtClean="0"/>
              <a:t>不同的模式反应了软件的</a:t>
            </a:r>
            <a:r>
              <a:rPr lang="en-US" sz="2400" dirty="0" smtClean="0"/>
              <a:t>(</a:t>
            </a:r>
            <a:r>
              <a:rPr lang="zh-CN" altLang="en-US" sz="2400" dirty="0" smtClean="0"/>
              <a:t>例如、性能、可靠性等</a:t>
            </a:r>
            <a:r>
              <a:rPr lang="en-US" sz="2400" dirty="0" smtClean="0"/>
              <a:t>)</a:t>
            </a:r>
            <a:r>
              <a:rPr lang="zh-CN" altLang="en-US" sz="2400" dirty="0" smtClean="0"/>
              <a:t>的质量和可信赖性风格。</a:t>
            </a:r>
            <a:endParaRPr lang="en-US" altLang="zh-CN" sz="2400" dirty="0" smtClean="0"/>
          </a:p>
          <a:p>
            <a:pPr lvl="1"/>
            <a:r>
              <a:rPr lang="zh-CN" altLang="en-US" sz="2000" dirty="0" smtClean="0"/>
              <a:t>将这些模式组合和集成，建立不同系统基础设施框架、中间件集成框架和企业应用框架，可以加快应用系统的开发效率。</a:t>
            </a:r>
            <a:endParaRPr lang="en-US" altLang="zh-CN" sz="2000" dirty="0" smtClean="0"/>
          </a:p>
          <a:p>
            <a:r>
              <a:rPr lang="zh-CN" altLang="en-US" sz="2400" dirty="0" smtClean="0"/>
              <a:t>从一个应用到多个应用软件系统家族开发，需要创立软件生产线，支持需求分析、体系结构设计、元素选择、模型分析、测试、以及管理等工作。</a:t>
            </a:r>
            <a:endParaRPr lang="en-US" altLang="zh-CN" sz="2400" dirty="0" smtClean="0"/>
          </a:p>
          <a:p>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98450"/>
            <a:ext cx="7772400" cy="736600"/>
          </a:xfrm>
        </p:spPr>
        <p:txBody>
          <a:bodyPr/>
          <a:lstStyle/>
          <a:p>
            <a:r>
              <a:rPr lang="zh-CN" altLang="en-US" dirty="0" smtClean="0"/>
              <a:t>大作业</a:t>
            </a:r>
            <a:endParaRPr lang="zh-CN" altLang="en-US" dirty="0"/>
          </a:p>
        </p:txBody>
      </p:sp>
      <p:sp>
        <p:nvSpPr>
          <p:cNvPr id="3" name="内容占位符 2"/>
          <p:cNvSpPr>
            <a:spLocks noGrp="1"/>
          </p:cNvSpPr>
          <p:nvPr>
            <p:ph idx="1"/>
          </p:nvPr>
        </p:nvSpPr>
        <p:spPr>
          <a:xfrm>
            <a:off x="852714" y="1253674"/>
            <a:ext cx="8062686" cy="5221511"/>
          </a:xfrm>
        </p:spPr>
        <p:txBody>
          <a:bodyPr/>
          <a:lstStyle/>
          <a:p>
            <a:r>
              <a:rPr lang="zh-CN" altLang="en-US" sz="2400" dirty="0"/>
              <a:t>上</a:t>
            </a:r>
            <a:r>
              <a:rPr lang="zh-CN" altLang="en-US" sz="2400" dirty="0" smtClean="0"/>
              <a:t>周一部署了大作业。</a:t>
            </a:r>
            <a:endParaRPr lang="en-US" altLang="zh-CN" sz="2400" dirty="0" smtClean="0"/>
          </a:p>
          <a:p>
            <a:r>
              <a:rPr lang="zh-CN" altLang="en-US" sz="2400" dirty="0" smtClean="0"/>
              <a:t>接着期中大作业 ，编写该系统的体系结构文档</a:t>
            </a:r>
            <a:endParaRPr lang="en-US" altLang="zh-CN" sz="2400" dirty="0" smtClean="0"/>
          </a:p>
          <a:p>
            <a:pPr lvl="1"/>
            <a:r>
              <a:rPr lang="zh-CN" altLang="en-US" sz="2000" dirty="0" smtClean="0"/>
              <a:t>作业准备：</a:t>
            </a:r>
            <a:endParaRPr lang="en-US" altLang="zh-CN" sz="2000" dirty="0" smtClean="0"/>
          </a:p>
          <a:p>
            <a:pPr lvl="3"/>
            <a:r>
              <a:rPr lang="en-US" altLang="zh-CN" dirty="0" smtClean="0"/>
              <a:t>1</a:t>
            </a:r>
            <a:r>
              <a:rPr lang="zh-CN" altLang="en-US" dirty="0" smtClean="0"/>
              <a:t>）复习</a:t>
            </a:r>
            <a:r>
              <a:rPr lang="en-US" altLang="zh-CN" dirty="0" smtClean="0"/>
              <a:t>11</a:t>
            </a:r>
            <a:r>
              <a:rPr lang="zh-CN" altLang="en-US" dirty="0" smtClean="0"/>
              <a:t>章的内容</a:t>
            </a:r>
            <a:endParaRPr lang="en-US" altLang="zh-CN" dirty="0" smtClean="0"/>
          </a:p>
          <a:p>
            <a:pPr lvl="3"/>
            <a:r>
              <a:rPr lang="en-US" altLang="zh-CN" dirty="0" smtClean="0"/>
              <a:t>2</a:t>
            </a:r>
            <a:r>
              <a:rPr lang="zh-CN" altLang="en-US" dirty="0" smtClean="0"/>
              <a:t>）从需求文档中，抽取系统的质量属性 </a:t>
            </a:r>
            <a:r>
              <a:rPr lang="en-US" altLang="zh-CN" dirty="0" smtClean="0"/>
              <a:t>(</a:t>
            </a:r>
            <a:r>
              <a:rPr lang="zh-CN" altLang="en-US" dirty="0" smtClean="0"/>
              <a:t>非功能要求</a:t>
            </a:r>
            <a:r>
              <a:rPr lang="en-US" altLang="zh-CN" dirty="0" smtClean="0"/>
              <a:t>)</a:t>
            </a:r>
          </a:p>
          <a:p>
            <a:pPr lvl="3"/>
            <a:r>
              <a:rPr lang="en-US" altLang="zh-CN" dirty="0" smtClean="0"/>
              <a:t>2</a:t>
            </a:r>
            <a:r>
              <a:rPr lang="zh-CN" altLang="en-US" dirty="0" smtClean="0"/>
              <a:t>）回顾你学过的开发框架，看这些框架哪些能满足你的要求</a:t>
            </a:r>
            <a:endParaRPr lang="en-US" altLang="zh-CN" dirty="0" smtClean="0"/>
          </a:p>
          <a:p>
            <a:pPr lvl="3"/>
            <a:r>
              <a:rPr lang="en-US" altLang="zh-CN" dirty="0" smtClean="0"/>
              <a:t>3</a:t>
            </a:r>
            <a:r>
              <a:rPr lang="zh-CN" altLang="en-US" dirty="0" smtClean="0"/>
              <a:t>）参考模板</a:t>
            </a:r>
            <a:r>
              <a:rPr lang="en-US" altLang="zh-CN" dirty="0" smtClean="0"/>
              <a:t>(</a:t>
            </a:r>
            <a:r>
              <a:rPr lang="zh-CN" altLang="en-US" dirty="0" smtClean="0"/>
              <a:t>图</a:t>
            </a:r>
            <a:r>
              <a:rPr lang="en-US" altLang="zh-CN" dirty="0" smtClean="0"/>
              <a:t>10-6</a:t>
            </a:r>
            <a:r>
              <a:rPr lang="zh-CN" altLang="en-US" dirty="0" smtClean="0"/>
              <a:t>）或给的</a:t>
            </a:r>
            <a:r>
              <a:rPr lang="en-US" altLang="zh-CN" dirty="0" smtClean="0"/>
              <a:t>word</a:t>
            </a:r>
            <a:r>
              <a:rPr lang="zh-CN" altLang="en-US" dirty="0" smtClean="0"/>
              <a:t>模板</a:t>
            </a:r>
            <a:endParaRPr lang="en-US" altLang="zh-CN" dirty="0" smtClean="0"/>
          </a:p>
          <a:p>
            <a:pPr lvl="1"/>
            <a:r>
              <a:rPr lang="zh-CN" altLang="en-US" sz="2000" dirty="0" smtClean="0"/>
              <a:t>注意要回答出：</a:t>
            </a:r>
            <a:endParaRPr lang="en-US" altLang="zh-CN" sz="2000" dirty="0" smtClean="0"/>
          </a:p>
          <a:p>
            <a:pPr lvl="3"/>
            <a:r>
              <a:rPr lang="en-US" altLang="zh-CN" dirty="0" smtClean="0"/>
              <a:t>1</a:t>
            </a:r>
            <a:r>
              <a:rPr lang="zh-CN" altLang="en-US" dirty="0" smtClean="0"/>
              <a:t>）选择体系结构的理由？</a:t>
            </a:r>
            <a:endParaRPr lang="en-US" altLang="zh-CN" dirty="0" smtClean="0"/>
          </a:p>
          <a:p>
            <a:pPr lvl="3"/>
            <a:r>
              <a:rPr lang="en-US" altLang="zh-CN" dirty="0" smtClean="0"/>
              <a:t>2</a:t>
            </a:r>
            <a:r>
              <a:rPr lang="zh-CN" altLang="en-US" dirty="0" smtClean="0"/>
              <a:t>）你为何会选择三层</a:t>
            </a:r>
            <a:r>
              <a:rPr lang="en-US" altLang="zh-CN" dirty="0" smtClean="0"/>
              <a:t>(</a:t>
            </a:r>
            <a:r>
              <a:rPr lang="zh-CN" altLang="en-US" dirty="0" smtClean="0"/>
              <a:t>或多层</a:t>
            </a:r>
            <a:r>
              <a:rPr lang="en-US" altLang="zh-CN" dirty="0" smtClean="0"/>
              <a:t>)B/S </a:t>
            </a:r>
            <a:r>
              <a:rPr lang="zh-CN" altLang="en-US" dirty="0" smtClean="0"/>
              <a:t>结构？</a:t>
            </a:r>
            <a:endParaRPr lang="en-US" altLang="zh-CN" dirty="0" smtClean="0"/>
          </a:p>
          <a:p>
            <a:pPr lvl="3"/>
            <a:r>
              <a:rPr lang="en-US" altLang="zh-CN" dirty="0" smtClean="0"/>
              <a:t>2</a:t>
            </a:r>
            <a:r>
              <a:rPr lang="zh-CN" altLang="en-US" dirty="0" smtClean="0"/>
              <a:t>）你的体系结构，对质量属性是如何影响的？</a:t>
            </a:r>
            <a:endParaRPr lang="en-US" altLang="zh-CN" dirty="0" smtClean="0"/>
          </a:p>
          <a:p>
            <a:pPr lvl="3"/>
            <a:r>
              <a:rPr lang="en-US" altLang="zh-CN" dirty="0" smtClean="0"/>
              <a:t>3</a:t>
            </a:r>
            <a:r>
              <a:rPr lang="zh-CN" altLang="en-US" dirty="0" smtClean="0"/>
              <a:t>）当最终用户人数上升时（例如，</a:t>
            </a:r>
            <a:r>
              <a:rPr lang="en-US" altLang="zh-CN" dirty="0" smtClean="0"/>
              <a:t>100</a:t>
            </a:r>
            <a:r>
              <a:rPr lang="zh-CN" altLang="en-US" dirty="0" smtClean="0"/>
              <a:t>万级）同时使用时，会出现哪些问题？软件的结构上如何解决？</a:t>
            </a:r>
            <a:endParaRPr lang="en-US" altLang="zh-CN" dirty="0" smtClean="0"/>
          </a:p>
          <a:p>
            <a:pPr lvl="3"/>
            <a:r>
              <a:rPr lang="en-US" altLang="zh-CN" dirty="0" smtClean="0"/>
              <a:t>4</a:t>
            </a:r>
            <a:r>
              <a:rPr lang="zh-CN" altLang="en-US" dirty="0" smtClean="0"/>
              <a:t>）考虑其他可能的（增长性）场景</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层次分解方法</a:t>
            </a:r>
            <a:endParaRPr lang="zh-CN" altLang="en-US" dirty="0"/>
          </a:p>
        </p:txBody>
      </p:sp>
      <p:sp>
        <p:nvSpPr>
          <p:cNvPr id="3" name="内容占位符 2"/>
          <p:cNvSpPr>
            <a:spLocks noGrp="1"/>
          </p:cNvSpPr>
          <p:nvPr>
            <p:ph idx="1"/>
          </p:nvPr>
        </p:nvSpPr>
        <p:spPr>
          <a:xfrm>
            <a:off x="903515" y="1179287"/>
            <a:ext cx="8001000" cy="736600"/>
          </a:xfrm>
        </p:spPr>
        <p:txBody>
          <a:bodyPr/>
          <a:lstStyle/>
          <a:p>
            <a:r>
              <a:rPr lang="zh-CN" altLang="en-US" sz="2000" dirty="0" smtClean="0"/>
              <a:t>体系结构的层次表达了每层的向上一个层面提供的功能和接口，以及需要使用下一层的功能。</a:t>
            </a:r>
            <a:endParaRPr lang="zh-CN" altLang="en-US" dirty="0"/>
          </a:p>
        </p:txBody>
      </p:sp>
      <p:sp>
        <p:nvSpPr>
          <p:cNvPr id="5" name="矩形 4"/>
          <p:cNvSpPr/>
          <p:nvPr/>
        </p:nvSpPr>
        <p:spPr>
          <a:xfrm>
            <a:off x="921658" y="5279765"/>
            <a:ext cx="7982857" cy="1015663"/>
          </a:xfrm>
          <a:prstGeom prst="rect">
            <a:avLst/>
          </a:prstGeom>
        </p:spPr>
        <p:txBody>
          <a:bodyPr wrap="square">
            <a:spAutoFit/>
          </a:bodyPr>
          <a:lstStyle/>
          <a:p>
            <a:pPr>
              <a:buFont typeface="Arial" pitchFamily="34" charset="0"/>
              <a:buChar char="•"/>
            </a:pPr>
            <a:r>
              <a:rPr lang="zh-CN" altLang="en-US" sz="2000" dirty="0" smtClean="0">
                <a:latin typeface="+mn-lt"/>
                <a:ea typeface="+mn-ea"/>
              </a:rPr>
              <a:t>   最理想的情况是，只有相邻接的层才能通信，这样可以最大化地降低层与层之间的耦合程度。从而为后来的集成和修改提供方便条件，提高可修改性和可维护性。</a:t>
            </a:r>
          </a:p>
        </p:txBody>
      </p:sp>
      <p:grpSp>
        <p:nvGrpSpPr>
          <p:cNvPr id="6" name="Group 1"/>
          <p:cNvGrpSpPr>
            <a:grpSpLocks noChangeAspect="1"/>
          </p:cNvGrpSpPr>
          <p:nvPr/>
        </p:nvGrpSpPr>
        <p:grpSpPr bwMode="auto">
          <a:xfrm>
            <a:off x="914400" y="1915887"/>
            <a:ext cx="6113930" cy="3395007"/>
            <a:chOff x="2325" y="7918"/>
            <a:chExt cx="5629" cy="3381"/>
          </a:xfrm>
        </p:grpSpPr>
        <p:sp>
          <p:nvSpPr>
            <p:cNvPr id="7" name="AutoShape 9"/>
            <p:cNvSpPr>
              <a:spLocks noChangeAspect="1" noChangeArrowheads="1" noTextEdit="1"/>
            </p:cNvSpPr>
            <p:nvPr/>
          </p:nvSpPr>
          <p:spPr bwMode="auto">
            <a:xfrm>
              <a:off x="2325" y="7918"/>
              <a:ext cx="5629" cy="33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Rectangle 8"/>
            <p:cNvSpPr>
              <a:spLocks noChangeArrowheads="1"/>
            </p:cNvSpPr>
            <p:nvPr/>
          </p:nvSpPr>
          <p:spPr bwMode="auto">
            <a:xfrm>
              <a:off x="2526" y="8079"/>
              <a:ext cx="522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数据查询、报告生成器、等</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2526" y="8723"/>
              <a:ext cx="522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日志服务、时钟服务、数据库管理器、显示管理器、等</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4335" y="9367"/>
              <a:ext cx="341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文件管理服务</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2526" y="10655"/>
              <a:ext cx="261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设备服务模块</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5139" y="10655"/>
              <a:ext cx="261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终端服务模块</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3" name="Freeform 3"/>
            <p:cNvSpPr>
              <a:spLocks/>
            </p:cNvSpPr>
            <p:nvPr/>
          </p:nvSpPr>
          <p:spPr bwMode="auto">
            <a:xfrm>
              <a:off x="2526" y="9367"/>
              <a:ext cx="5201" cy="1147"/>
            </a:xfrm>
            <a:custGeom>
              <a:avLst/>
              <a:gdLst>
                <a:gd name="T0" fmla="*/ 1608 w 5201"/>
                <a:gd name="T1" fmla="*/ 564 h 1147"/>
                <a:gd name="T2" fmla="*/ 1608 w 5201"/>
                <a:gd name="T3" fmla="*/ 0 h 1147"/>
                <a:gd name="T4" fmla="*/ 0 w 5201"/>
                <a:gd name="T5" fmla="*/ 0 h 1147"/>
                <a:gd name="T6" fmla="*/ 0 w 5201"/>
                <a:gd name="T7" fmla="*/ 1127 h 1147"/>
                <a:gd name="T8" fmla="*/ 5186 w 5201"/>
                <a:gd name="T9" fmla="*/ 1147 h 1147"/>
                <a:gd name="T10" fmla="*/ 5201 w 5201"/>
                <a:gd name="T11" fmla="*/ 592 h 1147"/>
                <a:gd name="T12" fmla="*/ 1601 w 5201"/>
                <a:gd name="T13" fmla="*/ 577 h 1147"/>
                <a:gd name="T14" fmla="*/ 1608 w 5201"/>
                <a:gd name="T15" fmla="*/ 564 h 1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1" h="1147">
                  <a:moveTo>
                    <a:pt x="1608" y="564"/>
                  </a:moveTo>
                  <a:lnTo>
                    <a:pt x="1608" y="0"/>
                  </a:lnTo>
                  <a:lnTo>
                    <a:pt x="0" y="0"/>
                  </a:lnTo>
                  <a:lnTo>
                    <a:pt x="0" y="1127"/>
                  </a:lnTo>
                  <a:lnTo>
                    <a:pt x="5186" y="1147"/>
                  </a:lnTo>
                  <a:lnTo>
                    <a:pt x="5201" y="592"/>
                  </a:lnTo>
                  <a:lnTo>
                    <a:pt x="1601" y="577"/>
                  </a:lnTo>
                  <a:lnTo>
                    <a:pt x="1608" y="564"/>
                  </a:lnTo>
                  <a:close/>
                </a:path>
              </a:pathLst>
            </a:cu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Text Box 2"/>
            <p:cNvSpPr txBox="1">
              <a:spLocks noChangeArrowheads="1"/>
            </p:cNvSpPr>
            <p:nvPr/>
          </p:nvSpPr>
          <p:spPr bwMode="auto">
            <a:xfrm>
              <a:off x="3531" y="10011"/>
              <a:ext cx="4020"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实时操作系统</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grpSp>
      <p:sp>
        <p:nvSpPr>
          <p:cNvPr id="15" name="文本框 14"/>
          <p:cNvSpPr txBox="1"/>
          <p:nvPr/>
        </p:nvSpPr>
        <p:spPr>
          <a:xfrm>
            <a:off x="7246646" y="4635881"/>
            <a:ext cx="877163" cy="369332"/>
          </a:xfrm>
          <a:prstGeom prst="rect">
            <a:avLst/>
          </a:prstGeom>
          <a:noFill/>
        </p:spPr>
        <p:txBody>
          <a:bodyPr wrap="none" rtlCol="0">
            <a:spAutoFit/>
          </a:bodyPr>
          <a:lstStyle/>
          <a:p>
            <a:r>
              <a:rPr lang="zh-CN" altLang="en-US" sz="1800" dirty="0" smtClean="0"/>
              <a:t>硬件层</a:t>
            </a:r>
            <a:endParaRPr lang="zh-CN" altLang="en-US" sz="1800" dirty="0"/>
          </a:p>
        </p:txBody>
      </p:sp>
      <p:sp>
        <p:nvSpPr>
          <p:cNvPr id="17" name="文本框 16"/>
          <p:cNvSpPr txBox="1"/>
          <p:nvPr/>
        </p:nvSpPr>
        <p:spPr>
          <a:xfrm>
            <a:off x="7246646" y="3762100"/>
            <a:ext cx="1338828" cy="369332"/>
          </a:xfrm>
          <a:prstGeom prst="rect">
            <a:avLst/>
          </a:prstGeom>
          <a:noFill/>
        </p:spPr>
        <p:txBody>
          <a:bodyPr wrap="none" rtlCol="0">
            <a:spAutoFit/>
          </a:bodyPr>
          <a:lstStyle/>
          <a:p>
            <a:r>
              <a:rPr lang="zh-CN" altLang="en-US" sz="1800" dirty="0" smtClean="0"/>
              <a:t>系统软件层</a:t>
            </a:r>
            <a:endParaRPr lang="zh-CN" altLang="en-US" sz="1800" dirty="0"/>
          </a:p>
        </p:txBody>
      </p:sp>
      <p:sp>
        <p:nvSpPr>
          <p:cNvPr id="18" name="文本框 17"/>
          <p:cNvSpPr txBox="1"/>
          <p:nvPr/>
        </p:nvSpPr>
        <p:spPr>
          <a:xfrm>
            <a:off x="7293379" y="2803037"/>
            <a:ext cx="1338828" cy="369332"/>
          </a:xfrm>
          <a:prstGeom prst="rect">
            <a:avLst/>
          </a:prstGeom>
          <a:noFill/>
        </p:spPr>
        <p:txBody>
          <a:bodyPr wrap="none" rtlCol="0">
            <a:spAutoFit/>
          </a:bodyPr>
          <a:lstStyle/>
          <a:p>
            <a:r>
              <a:rPr lang="zh-CN" altLang="en-US" sz="1800" dirty="0" smtClean="0"/>
              <a:t>业务处理层</a:t>
            </a:r>
            <a:endParaRPr lang="zh-CN" altLang="en-US" sz="1800" dirty="0"/>
          </a:p>
        </p:txBody>
      </p:sp>
      <p:sp>
        <p:nvSpPr>
          <p:cNvPr id="19" name="文本框 18"/>
          <p:cNvSpPr txBox="1"/>
          <p:nvPr/>
        </p:nvSpPr>
        <p:spPr>
          <a:xfrm>
            <a:off x="7293379" y="2096199"/>
            <a:ext cx="1492716" cy="369332"/>
          </a:xfrm>
          <a:prstGeom prst="rect">
            <a:avLst/>
          </a:prstGeom>
          <a:noFill/>
        </p:spPr>
        <p:txBody>
          <a:bodyPr wrap="none" rtlCol="0">
            <a:spAutoFit/>
          </a:bodyPr>
          <a:lstStyle/>
          <a:p>
            <a:r>
              <a:rPr lang="en-US" altLang="zh-CN" sz="1800" dirty="0" smtClean="0"/>
              <a:t>(</a:t>
            </a:r>
            <a:r>
              <a:rPr lang="zh-CN" altLang="en-US" sz="1800" dirty="0" smtClean="0"/>
              <a:t>应用</a:t>
            </a:r>
            <a:r>
              <a:rPr lang="en-US" altLang="zh-CN" sz="1800" dirty="0" smtClean="0"/>
              <a:t>)</a:t>
            </a:r>
            <a:r>
              <a:rPr lang="zh-CN" altLang="en-US" sz="1800" dirty="0" smtClean="0"/>
              <a:t>呈现层</a:t>
            </a:r>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11.1.3 </a:t>
            </a:r>
            <a:r>
              <a:rPr lang="zh-CN" altLang="en-US" dirty="0" smtClean="0"/>
              <a:t>运行级体系结构</a:t>
            </a:r>
            <a:endParaRPr lang="zh-CN" altLang="en-US" dirty="0"/>
          </a:p>
        </p:txBody>
      </p:sp>
      <p:sp>
        <p:nvSpPr>
          <p:cNvPr id="3" name="内容占位符 2"/>
          <p:cNvSpPr>
            <a:spLocks noGrp="1"/>
          </p:cNvSpPr>
          <p:nvPr>
            <p:ph idx="1"/>
          </p:nvPr>
        </p:nvSpPr>
        <p:spPr/>
        <p:txBody>
          <a:bodyPr/>
          <a:lstStyle/>
          <a:p>
            <a:r>
              <a:rPr lang="zh-CN" altLang="en-US" sz="2400" dirty="0" smtClean="0"/>
              <a:t>运行级的体系结构用来描述系统的动态结构，描述上要尽可能用运行元素</a:t>
            </a:r>
            <a:r>
              <a:rPr lang="en-US" sz="2400" dirty="0" smtClean="0"/>
              <a:t>(</a:t>
            </a:r>
            <a:r>
              <a:rPr lang="zh-CN" altLang="en-US" sz="2400" dirty="0" smtClean="0"/>
              <a:t>例如，操作系统的任务、进程、地址空间等</a:t>
            </a:r>
            <a:r>
              <a:rPr lang="en-US" sz="2400" dirty="0" smtClean="0"/>
              <a:t>)</a:t>
            </a:r>
            <a:r>
              <a:rPr lang="zh-CN" altLang="en-US" sz="2400" dirty="0" smtClean="0"/>
              <a:t>、通信机制、运行元素分配的功能、以及资源分配等。</a:t>
            </a:r>
            <a:endParaRPr lang="en-US" altLang="zh-CN" sz="2400" dirty="0" smtClean="0"/>
          </a:p>
          <a:p>
            <a:r>
              <a:rPr lang="zh-CN" altLang="en-US" sz="2400" dirty="0" smtClean="0"/>
              <a:t>同时，还要考虑到系统运行元素的位置分布、可移植性等因素。</a:t>
            </a:r>
          </a:p>
          <a:p>
            <a:endParaRPr lang="en-US" altLang="zh-CN" sz="2400" dirty="0" smtClean="0"/>
          </a:p>
          <a:p>
            <a:r>
              <a:rPr lang="zh-CN" altLang="en-US" sz="2400" dirty="0" smtClean="0"/>
              <a:t>设计者要关注的决策是性能、软件发布要求和运行环境。这些决策因素包括软件和硬件。</a:t>
            </a:r>
            <a:endParaRPr lang="en-US" altLang="zh-CN" sz="2400" dirty="0" smtClean="0"/>
          </a:p>
          <a:p>
            <a:pPr lvl="1"/>
            <a:r>
              <a:rPr lang="zh-CN" altLang="en-US" sz="2000" dirty="0" smtClean="0"/>
              <a:t>针对运行的体系结构的设计可能会导致硬件</a:t>
            </a:r>
            <a:r>
              <a:rPr lang="en-US" sz="2000" dirty="0" smtClean="0"/>
              <a:t>/</a:t>
            </a:r>
            <a:r>
              <a:rPr lang="zh-CN" altLang="en-US" sz="2000" dirty="0" smtClean="0"/>
              <a:t>软件平台的修改。</a:t>
            </a:r>
            <a:endParaRPr lang="en-US" altLang="zh-CN" sz="2000" dirty="0" smtClean="0"/>
          </a:p>
          <a:p>
            <a:r>
              <a:rPr lang="zh-CN" altLang="en-US" sz="2400" dirty="0" smtClean="0"/>
              <a:t>用运行级体系结构才能很好地进行性能分析、监视和调整，以及调试和服务维护。</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信号处理系统的运行体系结构</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577088" y="1158637"/>
            <a:ext cx="8904224" cy="478971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运行级的体系结构分解能够最大程度复用，例如</a:t>
            </a:r>
            <a:r>
              <a:rPr lang="en-US" altLang="zh-CN" dirty="0" smtClean="0"/>
              <a:t>:</a:t>
            </a:r>
          </a:p>
          <a:p>
            <a:pPr lvl="1"/>
            <a:r>
              <a:rPr lang="zh-CN" altLang="en-US" dirty="0" smtClean="0"/>
              <a:t>操作系统</a:t>
            </a:r>
            <a:r>
              <a:rPr lang="en-US" altLang="zh-CN" dirty="0" smtClean="0"/>
              <a:t>(OS)</a:t>
            </a:r>
            <a:r>
              <a:rPr lang="zh-CN" altLang="en-US" dirty="0" smtClean="0"/>
              <a:t>提供的系统的线程、进程等的功能</a:t>
            </a:r>
            <a:r>
              <a:rPr lang="en-US" altLang="zh-CN" dirty="0" smtClean="0"/>
              <a:t>(</a:t>
            </a:r>
            <a:r>
              <a:rPr lang="zh-CN" altLang="en-US" dirty="0" smtClean="0"/>
              <a:t>例如，通过</a:t>
            </a:r>
            <a:r>
              <a:rPr lang="en-US" altLang="zh-CN" dirty="0" smtClean="0"/>
              <a:t>API</a:t>
            </a:r>
            <a:r>
              <a:rPr lang="zh-CN" altLang="en-US" dirty="0" smtClean="0"/>
              <a:t>调用</a:t>
            </a:r>
            <a:r>
              <a:rPr lang="en-US" altLang="zh-CN" dirty="0" smtClean="0"/>
              <a:t>)</a:t>
            </a:r>
            <a:r>
              <a:rPr lang="zh-CN" altLang="en-US" dirty="0" smtClean="0"/>
              <a:t>；</a:t>
            </a:r>
            <a:endParaRPr lang="en-US" altLang="zh-CN" dirty="0" smtClean="0"/>
          </a:p>
          <a:p>
            <a:pPr lvl="1"/>
            <a:r>
              <a:rPr lang="zh-CN" altLang="en-US" dirty="0" smtClean="0"/>
              <a:t>数据库管理系统</a:t>
            </a:r>
            <a:r>
              <a:rPr lang="en-US" altLang="zh-CN" dirty="0" smtClean="0"/>
              <a:t>(DBMS</a:t>
            </a:r>
            <a:r>
              <a:rPr lang="zh-CN" altLang="en-US" dirty="0" smtClean="0"/>
              <a:t>）</a:t>
            </a:r>
            <a:endParaRPr lang="en-US" altLang="zh-CN" dirty="0" smtClean="0"/>
          </a:p>
          <a:p>
            <a:pPr lvl="2"/>
            <a:r>
              <a:rPr lang="zh-CN" altLang="en-US" dirty="0" smtClean="0"/>
              <a:t>例如，微软的</a:t>
            </a:r>
            <a:r>
              <a:rPr lang="en-US" altLang="zh-CN" dirty="0" err="1" smtClean="0"/>
              <a:t>SQLServer</a:t>
            </a:r>
            <a:r>
              <a:rPr lang="en-US" altLang="zh-CN" dirty="0" smtClean="0"/>
              <a:t>)</a:t>
            </a:r>
            <a:r>
              <a:rPr lang="zh-CN" altLang="en-US" dirty="0" smtClean="0"/>
              <a:t>提供的</a:t>
            </a:r>
            <a:r>
              <a:rPr lang="en-US" altLang="zh-CN" dirty="0" smtClean="0"/>
              <a:t>SQL</a:t>
            </a:r>
            <a:r>
              <a:rPr lang="zh-CN" altLang="en-US" dirty="0" smtClean="0"/>
              <a:t>的功能</a:t>
            </a:r>
            <a:r>
              <a:rPr lang="en-US" altLang="zh-CN" dirty="0" smtClean="0"/>
              <a:t>(API</a:t>
            </a:r>
            <a:r>
              <a:rPr lang="zh-CN" altLang="en-US" dirty="0" smtClean="0"/>
              <a:t>调用，或直接用</a:t>
            </a:r>
            <a:r>
              <a:rPr lang="en-US" altLang="zh-CN" dirty="0" smtClean="0"/>
              <a:t>SQL</a:t>
            </a:r>
            <a:r>
              <a:rPr lang="zh-CN" altLang="en-US" dirty="0" smtClean="0"/>
              <a:t>、或在语言中插入</a:t>
            </a:r>
            <a:r>
              <a:rPr lang="en-US" altLang="zh-CN" dirty="0" smtClean="0"/>
              <a:t>SQL</a:t>
            </a:r>
            <a:r>
              <a:rPr lang="zh-CN" altLang="en-US" dirty="0" smtClean="0"/>
              <a:t>语句；</a:t>
            </a:r>
            <a:endParaRPr lang="en-US" altLang="zh-CN" dirty="0" smtClean="0"/>
          </a:p>
          <a:p>
            <a:pPr lvl="1"/>
            <a:r>
              <a:rPr lang="en-US" altLang="zh-CN" dirty="0" smtClean="0"/>
              <a:t>Web  Server</a:t>
            </a:r>
            <a:r>
              <a:rPr lang="zh-CN" altLang="en-US" dirty="0" smtClean="0"/>
              <a:t>等提供的功能、线程等；</a:t>
            </a:r>
            <a:endParaRPr lang="en-US" altLang="zh-CN" dirty="0" smtClean="0"/>
          </a:p>
          <a:p>
            <a:pPr lvl="1"/>
            <a:r>
              <a:rPr lang="zh-CN" altLang="en-US" dirty="0" smtClean="0"/>
              <a:t>其他厂商提供的中间件，等等。</a:t>
            </a:r>
            <a:endParaRPr lang="en-US" altLang="zh-CN" dirty="0" smtClean="0"/>
          </a:p>
          <a:p>
            <a:pPr lvl="1"/>
            <a:endParaRPr lang="en-US" altLang="zh-CN" dirty="0" smtClean="0"/>
          </a:p>
          <a:p>
            <a:pPr lvl="1"/>
            <a:r>
              <a:rPr lang="zh-CN" altLang="en-US" dirty="0" smtClean="0"/>
              <a:t>注意：要强调复用，而不是全部由开发者自己开发。</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p:txBody>
          <a:bodyPr/>
          <a:lstStyle/>
          <a:p>
            <a:r>
              <a:rPr lang="zh-CN" altLang="en-US" dirty="0" smtClean="0"/>
              <a:t>代码体系结构为编程实现提供方便，在编程语言层面按模块、目录、文件、和库的形式组织源代码。</a:t>
            </a:r>
            <a:endParaRPr lang="en-US" altLang="zh-CN" dirty="0" smtClean="0"/>
          </a:p>
          <a:p>
            <a:r>
              <a:rPr lang="zh-CN" altLang="en-US" dirty="0" smtClean="0"/>
              <a:t>如果说在模块化体系结构设计时不要过多地考虑所采用的编程语言的话，这个阶段必须考虑编程语言、开发工具和环境</a:t>
            </a:r>
            <a:r>
              <a:rPr lang="en-US" dirty="0" smtClean="0"/>
              <a:t>(</a:t>
            </a:r>
            <a:r>
              <a:rPr lang="zh-CN" altLang="en-US" dirty="0" smtClean="0"/>
              <a:t>例如，配置管理</a:t>
            </a:r>
            <a:r>
              <a:rPr lang="en-US" dirty="0" smtClean="0"/>
              <a:t>)</a:t>
            </a:r>
            <a:r>
              <a:rPr lang="zh-CN" altLang="en-US" dirty="0" smtClean="0"/>
              <a:t>，以及项目和企业的组织结构。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a:xfrm>
            <a:off x="986971" y="1280882"/>
            <a:ext cx="8157029" cy="4902200"/>
          </a:xfrm>
        </p:spPr>
        <p:txBody>
          <a:bodyPr/>
          <a:lstStyle/>
          <a:p>
            <a:r>
              <a:rPr lang="zh-CN" altLang="en-US" dirty="0" smtClean="0"/>
              <a:t>严格意义上，代码级体系结构应当算作为代码阶段的工作，而不一定是体系结构设计的工作。</a:t>
            </a:r>
            <a:endParaRPr lang="en-US" altLang="zh-CN" dirty="0" smtClean="0"/>
          </a:p>
          <a:p>
            <a:endParaRPr lang="en-US" altLang="zh-CN" dirty="0" smtClean="0"/>
          </a:p>
          <a:p>
            <a:r>
              <a:rPr lang="zh-CN" altLang="en-US" dirty="0" smtClean="0"/>
              <a:t>然而，由于</a:t>
            </a:r>
            <a:endParaRPr lang="en-US" altLang="zh-CN" dirty="0" smtClean="0"/>
          </a:p>
          <a:p>
            <a:pPr lvl="1"/>
            <a:r>
              <a:rPr lang="zh-CN" altLang="en-US" dirty="0" smtClean="0"/>
              <a:t>一方面当今软件的开发工作往往是基于已有的部件和代码复用基础上进行的。</a:t>
            </a:r>
            <a:endParaRPr lang="en-US" altLang="zh-CN" dirty="0" smtClean="0"/>
          </a:p>
          <a:p>
            <a:pPr lvl="1"/>
            <a:r>
              <a:rPr lang="zh-CN" altLang="en-US" dirty="0" smtClean="0"/>
              <a:t>另一方面，代码的组织方式也涉及到系统的建造、安装、配置管理、以及交付后的维护和更改等问题。</a:t>
            </a:r>
            <a:endParaRPr lang="en-US" altLang="zh-CN" dirty="0" smtClean="0"/>
          </a:p>
          <a:p>
            <a:r>
              <a:rPr lang="zh-CN" altLang="en-US" dirty="0" smtClean="0"/>
              <a:t>因此，设计阶段就要考虑代码的结构</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a:xfrm>
            <a:off x="950685" y="1402550"/>
            <a:ext cx="7964715" cy="4902200"/>
          </a:xfrm>
        </p:spPr>
        <p:txBody>
          <a:bodyPr/>
          <a:lstStyle/>
          <a:p>
            <a:r>
              <a:rPr lang="zh-CN" altLang="en-US" dirty="0" smtClean="0"/>
              <a:t>很多时候，软件开发商或总承包商也会将代码的开发分包出去。</a:t>
            </a:r>
            <a:endParaRPr lang="en-US" altLang="zh-CN" dirty="0" smtClean="0"/>
          </a:p>
          <a:p>
            <a:pPr lvl="1"/>
            <a:r>
              <a:rPr lang="zh-CN" altLang="en-US" dirty="0" smtClean="0"/>
              <a:t>因此，从体系结构设计角度看，如何降低代码之间、子项目之间的相互依赖性，提升代码的可复用性等，成为体系结构设计阶段必须考虑的问题。</a:t>
            </a:r>
            <a:endParaRPr lang="en-US" altLang="zh-CN" dirty="0" smtClean="0"/>
          </a:p>
          <a:p>
            <a:endParaRPr lang="en-US" altLang="zh-CN" dirty="0" smtClean="0"/>
          </a:p>
          <a:p>
            <a:r>
              <a:rPr lang="zh-CN" altLang="en-US" dirty="0" smtClean="0"/>
              <a:t>所以，代码体系结构设计可以作为详细设计阶段的重要工作。</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信号处理系统的代码体系结构</a:t>
            </a:r>
            <a:endParaRPr lang="zh-CN" altLang="en-US" dirty="0"/>
          </a:p>
        </p:txBody>
      </p:sp>
      <p:pic>
        <p:nvPicPr>
          <p:cNvPr id="4148" name="Picture 52"/>
          <p:cNvPicPr>
            <a:picLocks noChangeAspect="1" noChangeArrowheads="1"/>
          </p:cNvPicPr>
          <p:nvPr/>
        </p:nvPicPr>
        <p:blipFill>
          <a:blip r:embed="rId2"/>
          <a:srcRect/>
          <a:stretch>
            <a:fillRect/>
          </a:stretch>
        </p:blipFill>
        <p:spPr bwMode="auto">
          <a:xfrm>
            <a:off x="551171" y="1074625"/>
            <a:ext cx="8592829" cy="509451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11.1.5 </a:t>
            </a:r>
            <a:r>
              <a:rPr lang="zh-CN" altLang="en-US" dirty="0" smtClean="0"/>
              <a:t>体系结构之间的关系</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92551575"/>
              </p:ext>
            </p:extLst>
          </p:nvPr>
        </p:nvGraphicFramePr>
        <p:xfrm>
          <a:off x="1143000" y="1753467"/>
          <a:ext cx="7570740" cy="4483945"/>
        </p:xfrm>
        <a:graphic>
          <a:graphicData uri="http://schemas.openxmlformats.org/drawingml/2006/table">
            <a:tbl>
              <a:tblPr firstRow="1" firstCol="1" lastRow="1" lastCol="1" bandRow="1" bandCol="1"/>
              <a:tblGrid>
                <a:gridCol w="1422044">
                  <a:extLst>
                    <a:ext uri="{9D8B030D-6E8A-4147-A177-3AD203B41FA5}">
                      <a16:colId xmlns:a16="http://schemas.microsoft.com/office/drawing/2014/main" val="2685227200"/>
                    </a:ext>
                  </a:extLst>
                </a:gridCol>
                <a:gridCol w="1994172">
                  <a:extLst>
                    <a:ext uri="{9D8B030D-6E8A-4147-A177-3AD203B41FA5}">
                      <a16:colId xmlns:a16="http://schemas.microsoft.com/office/drawing/2014/main" val="500604918"/>
                    </a:ext>
                  </a:extLst>
                </a:gridCol>
                <a:gridCol w="1994172">
                  <a:extLst>
                    <a:ext uri="{9D8B030D-6E8A-4147-A177-3AD203B41FA5}">
                      <a16:colId xmlns:a16="http://schemas.microsoft.com/office/drawing/2014/main" val="826091311"/>
                    </a:ext>
                  </a:extLst>
                </a:gridCol>
                <a:gridCol w="2160352">
                  <a:extLst>
                    <a:ext uri="{9D8B030D-6E8A-4147-A177-3AD203B41FA5}">
                      <a16:colId xmlns:a16="http://schemas.microsoft.com/office/drawing/2014/main" val="2514464128"/>
                    </a:ext>
                  </a:extLst>
                </a:gridCol>
              </a:tblGrid>
              <a:tr h="257506">
                <a:tc rowSpan="2">
                  <a:txBody>
                    <a:bodyPr/>
                    <a:lstStyle/>
                    <a:p>
                      <a:pPr indent="0" algn="r">
                        <a:lnSpc>
                          <a:spcPct val="100000"/>
                        </a:lnSpc>
                        <a:spcAft>
                          <a:spcPts val="0"/>
                        </a:spcAft>
                      </a:pPr>
                      <a:r>
                        <a:rPr lang="zh-CN" sz="1600" dirty="0">
                          <a:effectLst/>
                          <a:latin typeface="Times New Roman" panose="02020603050405020304" pitchFamily="18" charset="0"/>
                          <a:ea typeface="宋体" panose="02010600030101010101" pitchFamily="2" charset="-122"/>
                        </a:rPr>
                        <a:t>工作重点</a:t>
                      </a:r>
                    </a:p>
                    <a:p>
                      <a:pPr indent="0" algn="just">
                        <a:lnSpc>
                          <a:spcPct val="100000"/>
                        </a:lnSpc>
                        <a:spcAft>
                          <a:spcPts val="0"/>
                        </a:spcAft>
                      </a:pPr>
                      <a:r>
                        <a:rPr lang="zh-CN" sz="1600" dirty="0">
                          <a:effectLst/>
                          <a:latin typeface="Times New Roman" panose="02020603050405020304" pitchFamily="18" charset="0"/>
                          <a:ea typeface="宋体" panose="02010600030101010101" pitchFamily="2" charset="-122"/>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gridSpan="2">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设计重点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工程准则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83858"/>
                  </a:ext>
                </a:extLst>
              </a:tr>
              <a:tr h="363835">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部件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连接关系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254345252"/>
                  </a:ext>
                </a:extLst>
              </a:tr>
              <a:tr h="515015">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概念级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领域特定的部件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领域特定的相互连接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生命周期约束，需求约束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774350"/>
                  </a:ext>
                </a:extLst>
              </a:tr>
              <a:tr h="1287535">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模块级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系统、子系统、模块、分层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属于谁的部件，从哪输入，输出到哪？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功能分解方法。准则如：信息隐蔽和抽象，何时使用多个接口，分层带来的约束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289541"/>
                  </a:ext>
                </a:extLst>
              </a:tr>
              <a:tr h="103002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运行级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进程、任务、线程、客户端、服务器、缓冲区、消息队列等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进程之间的通信，远程调用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优先权分配，运行环境的约束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424870"/>
                  </a:ext>
                </a:extLst>
              </a:tr>
              <a:tr h="103002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代码级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文件、目录、链接器库、包、程序库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包含</a:t>
                      </a:r>
                      <a:r>
                        <a:rPr lang="en-US" sz="1600" kern="1200" dirty="0">
                          <a:solidFill>
                            <a:schemeClr val="tx1"/>
                          </a:solidFill>
                          <a:effectLst/>
                          <a:latin typeface="Times New Roman" panose="02020603050405020304" pitchFamily="18" charset="0"/>
                          <a:ea typeface="宋体" panose="02010600030101010101" pitchFamily="2" charset="-122"/>
                          <a:cs typeface="+mn-cs"/>
                        </a:rPr>
                        <a:t> (#include</a:t>
                      </a:r>
                      <a:r>
                        <a:rPr lang="zh-CN" sz="1600" kern="1200" dirty="0">
                          <a:solidFill>
                            <a:schemeClr val="tx1"/>
                          </a:solidFill>
                          <a:effectLst/>
                          <a:latin typeface="Times New Roman" panose="02020603050405020304" pitchFamily="18" charset="0"/>
                          <a:ea typeface="宋体" panose="02010600030101010101" pitchFamily="2" charset="-122"/>
                          <a:cs typeface="+mn-cs"/>
                        </a:rPr>
                        <a:t>、</a:t>
                      </a:r>
                      <a:r>
                        <a:rPr lang="en-US" sz="1600" kern="1200" dirty="0">
                          <a:solidFill>
                            <a:schemeClr val="tx1"/>
                          </a:solidFill>
                          <a:effectLst/>
                          <a:latin typeface="Times New Roman" panose="02020603050405020304" pitchFamily="18" charset="0"/>
                          <a:ea typeface="宋体" panose="02010600030101010101" pitchFamily="2" charset="-122"/>
                          <a:cs typeface="+mn-cs"/>
                        </a:rPr>
                        <a:t>with, use)</a:t>
                      </a:r>
                      <a:r>
                        <a:rPr lang="zh-CN" sz="1600" kern="1200" dirty="0">
                          <a:solidFill>
                            <a:schemeClr val="tx1"/>
                          </a:solidFill>
                          <a:effectLst/>
                          <a:latin typeface="Times New Roman" panose="02020603050405020304" pitchFamily="18" charset="0"/>
                          <a:ea typeface="宋体" panose="02010600030101010101" pitchFamily="2" charset="-122"/>
                          <a:cs typeface="+mn-cs"/>
                        </a:rPr>
                        <a:t>、链接</a:t>
                      </a:r>
                      <a:r>
                        <a:rPr lang="en-US" sz="1600" kern="1200" dirty="0">
                          <a:solidFill>
                            <a:schemeClr val="tx1"/>
                          </a:solidFill>
                          <a:effectLst/>
                          <a:latin typeface="Times New Roman" panose="02020603050405020304" pitchFamily="18" charset="0"/>
                          <a:ea typeface="宋体" panose="02010600030101010101" pitchFamily="2" charset="-122"/>
                          <a:cs typeface="+mn-cs"/>
                        </a:rPr>
                        <a:t>(link)</a:t>
                      </a:r>
                      <a:r>
                        <a:rPr lang="zh-CN" sz="1600" kern="1200" dirty="0">
                          <a:solidFill>
                            <a:schemeClr val="tx1"/>
                          </a:solidFill>
                          <a:effectLst/>
                          <a:latin typeface="Times New Roman" panose="02020603050405020304" pitchFamily="18" charset="0"/>
                          <a:ea typeface="宋体" panose="02010600030101010101" pitchFamily="2" charset="-122"/>
                          <a:cs typeface="+mn-cs"/>
                        </a:rPr>
                        <a:t>，编译</a:t>
                      </a:r>
                      <a:r>
                        <a:rPr lang="en-US" sz="1600" kern="1200" dirty="0">
                          <a:solidFill>
                            <a:schemeClr val="tx1"/>
                          </a:solidFill>
                          <a:effectLst/>
                          <a:latin typeface="Times New Roman" panose="02020603050405020304" pitchFamily="18" charset="0"/>
                          <a:ea typeface="宋体" panose="02010600030101010101" pitchFamily="2" charset="-122"/>
                          <a:cs typeface="+mn-cs"/>
                        </a:rPr>
                        <a:t>(compiling)</a:t>
                      </a:r>
                      <a:r>
                        <a:rPr lang="zh-CN" sz="1600" kern="1200" dirty="0">
                          <a:solidFill>
                            <a:schemeClr val="tx1"/>
                          </a:solidFill>
                          <a:effectLst/>
                          <a:latin typeface="Times New Roman" panose="02020603050405020304" pitchFamily="18" charset="0"/>
                          <a:ea typeface="宋体" panose="02010600030101010101" pitchFamily="2" charset="-122"/>
                          <a:cs typeface="+mn-cs"/>
                        </a:rPr>
                        <a:t>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编译和建造时间，项目管理的准则，配置管理工具和开发环境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707762"/>
                  </a:ext>
                </a:extLst>
              </a:tr>
            </a:tbl>
          </a:graphicData>
        </a:graphic>
      </p:graphicFrame>
      <p:sp>
        <p:nvSpPr>
          <p:cNvPr id="4" name="矩形 3"/>
          <p:cNvSpPr/>
          <p:nvPr/>
        </p:nvSpPr>
        <p:spPr>
          <a:xfrm>
            <a:off x="2991975" y="1160234"/>
            <a:ext cx="3278462" cy="461665"/>
          </a:xfrm>
          <a:prstGeom prst="rect">
            <a:avLst/>
          </a:prstGeom>
        </p:spPr>
        <p:txBody>
          <a:bodyPr wrap="none">
            <a:spAutoFit/>
          </a:bodyPr>
          <a:lstStyle/>
          <a:p>
            <a:r>
              <a:rPr lang="zh-CN" altLang="zh-CN" b="1" dirty="0">
                <a:ea typeface="楷体_GB2312"/>
                <a:cs typeface="Times New Roman" panose="02020603050405020304" pitchFamily="18" charset="0"/>
              </a:rPr>
              <a:t>各种体系结构的关注点</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11.1</a:t>
            </a:r>
            <a:r>
              <a:rPr lang="zh-CN" altLang="en-US" dirty="0" smtClean="0"/>
              <a:t>体系结构的分级</a:t>
            </a:r>
          </a:p>
          <a:p>
            <a:r>
              <a:rPr lang="en-US" dirty="0" smtClean="0"/>
              <a:t>11.2 </a:t>
            </a:r>
            <a:r>
              <a:rPr lang="zh-CN" altLang="en-US" dirty="0" smtClean="0"/>
              <a:t>体系结构描述语言</a:t>
            </a:r>
          </a:p>
          <a:p>
            <a:r>
              <a:rPr lang="en-US" dirty="0" smtClean="0"/>
              <a:t>11.3</a:t>
            </a:r>
            <a:r>
              <a:rPr lang="zh-CN" altLang="en-US" dirty="0" smtClean="0"/>
              <a:t>常见的体系结构模式</a:t>
            </a:r>
          </a:p>
          <a:p>
            <a:r>
              <a:rPr lang="en-US" dirty="0" smtClean="0"/>
              <a:t>11.4</a:t>
            </a:r>
            <a:r>
              <a:rPr lang="zh-CN" altLang="en-US" dirty="0" smtClean="0"/>
              <a:t>应用软件框架及使用</a:t>
            </a:r>
          </a:p>
          <a:p>
            <a:r>
              <a:rPr lang="en-US" dirty="0" smtClean="0"/>
              <a:t>11.5</a:t>
            </a:r>
            <a:r>
              <a:rPr lang="zh-CN" altLang="en-US" dirty="0" smtClean="0"/>
              <a:t>生产线的软件体系结构</a:t>
            </a:r>
          </a:p>
          <a:p>
            <a:r>
              <a:rPr lang="en-US" dirty="0" smtClean="0"/>
              <a:t>11.6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11.1.5 </a:t>
            </a:r>
            <a:r>
              <a:rPr lang="zh-CN" altLang="en-US" dirty="0" smtClean="0"/>
              <a:t>体系结构之间的关系</a:t>
            </a:r>
            <a:endParaRPr lang="zh-CN" altLang="en-US" dirty="0"/>
          </a:p>
        </p:txBody>
      </p:sp>
      <p:sp>
        <p:nvSpPr>
          <p:cNvPr id="3" name="Rectangle 34"/>
          <p:cNvSpPr>
            <a:spLocks noChangeArrowheads="1"/>
          </p:cNvSpPr>
          <p:nvPr/>
        </p:nvSpPr>
        <p:spPr bwMode="auto">
          <a:xfrm>
            <a:off x="979393" y="1228164"/>
            <a:ext cx="131533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898710" y="1409700"/>
            <a:ext cx="8133774" cy="4547347"/>
            <a:chOff x="2503" y="8079"/>
            <a:chExt cx="8063" cy="4508"/>
          </a:xfrm>
        </p:grpSpPr>
        <p:sp>
          <p:nvSpPr>
            <p:cNvPr id="6" name="Rectangle 32"/>
            <p:cNvSpPr>
              <a:spLocks noChangeArrowheads="1"/>
            </p:cNvSpPr>
            <p:nvPr/>
          </p:nvSpPr>
          <p:spPr bwMode="auto">
            <a:xfrm>
              <a:off x="2503" y="8079"/>
              <a:ext cx="3417"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概念级体系结构</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部件，连接器</a:t>
              </a:r>
              <a:endParaRPr kumimoji="0" lang="zh-CN" altLang="en-US" sz="1600" b="0" i="0" u="none" strike="noStrike" cap="none" normalizeH="0" baseline="0" dirty="0" smtClean="0">
                <a:ln>
                  <a:noFill/>
                </a:ln>
                <a:solidFill>
                  <a:schemeClr val="tx1"/>
                </a:solidFill>
                <a:effectLst/>
              </a:endParaRPr>
            </a:p>
          </p:txBody>
        </p:sp>
        <p:sp>
          <p:nvSpPr>
            <p:cNvPr id="7" name="Rectangle 31"/>
            <p:cNvSpPr>
              <a:spLocks noChangeArrowheads="1"/>
            </p:cNvSpPr>
            <p:nvPr/>
          </p:nvSpPr>
          <p:spPr bwMode="auto">
            <a:xfrm>
              <a:off x="2503" y="9367"/>
              <a:ext cx="3417"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anose="02020603050405020304" pitchFamily="18" charset="0"/>
                  <a:cs typeface="Times New Roman" panose="02020603050405020304" pitchFamily="18" charset="0"/>
                </a:rPr>
                <a:t>模块化体系结构</a:t>
              </a:r>
            </a:p>
            <a:p>
              <a:pPr indent="0"/>
              <a:r>
                <a:rPr kumimoji="0" lang="zh-CN" altLang="en-US" sz="1600" b="1" dirty="0">
                  <a:latin typeface="Times New Roman" panose="02020603050405020304" pitchFamily="18" charset="0"/>
                  <a:cs typeface="Times New Roman" panose="02020603050405020304" pitchFamily="18" charset="0"/>
                </a:rPr>
                <a:t>    </a:t>
              </a:r>
              <a:r>
                <a:rPr kumimoji="0" lang="zh-CN" altLang="en-US" sz="1600" dirty="0">
                  <a:latin typeface="Times New Roman" panose="02020603050405020304" pitchFamily="18" charset="0"/>
                  <a:cs typeface="Times New Roman" panose="02020603050405020304" pitchFamily="18" charset="0"/>
                </a:rPr>
                <a:t>子系统、模块、输出、输入、等</a:t>
              </a:r>
            </a:p>
          </p:txBody>
        </p:sp>
        <p:sp>
          <p:nvSpPr>
            <p:cNvPr id="8" name="Rectangle 30"/>
            <p:cNvSpPr>
              <a:spLocks noChangeArrowheads="1"/>
            </p:cNvSpPr>
            <p:nvPr/>
          </p:nvSpPr>
          <p:spPr bwMode="auto">
            <a:xfrm>
              <a:off x="2526" y="10655"/>
              <a:ext cx="3417"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anose="02020603050405020304" pitchFamily="18" charset="0"/>
                  <a:cs typeface="Times New Roman" panose="02020603050405020304" pitchFamily="18" charset="0"/>
                </a:rPr>
                <a:t>代码的体系结构</a:t>
              </a:r>
            </a:p>
            <a:p>
              <a:pPr indent="0"/>
              <a:r>
                <a:rPr kumimoji="0" lang="zh-CN" altLang="zh-CN" sz="1600" dirty="0">
                  <a:latin typeface="Times New Roman" panose="02020603050405020304" pitchFamily="18" charset="0"/>
                  <a:cs typeface="Times New Roman" panose="02020603050405020304" pitchFamily="18" charset="0"/>
                </a:rPr>
                <a:t>文件、目录、</a:t>
              </a:r>
              <a:r>
                <a:rPr kumimoji="0" lang="en-US" altLang="zh-CN" sz="1600" dirty="0">
                  <a:latin typeface="Times New Roman" panose="02020603050405020304" pitchFamily="18" charset="0"/>
                  <a:cs typeface="Times New Roman" panose="02020603050405020304" pitchFamily="18" charset="0"/>
                </a:rPr>
                <a:t>include</a:t>
              </a:r>
              <a:r>
                <a:rPr kumimoji="0" lang="zh-CN" altLang="en-US" sz="1600" dirty="0">
                  <a:latin typeface="Times New Roman" panose="02020603050405020304" pitchFamily="18" charset="0"/>
                  <a:cs typeface="Times New Roman" panose="02020603050405020304" pitchFamily="18" charset="0"/>
                </a:rPr>
                <a:t>文件、</a:t>
              </a:r>
            </a:p>
            <a:p>
              <a:pPr indent="0"/>
              <a:r>
                <a:rPr kumimoji="0" lang="zh-CN" altLang="en-US" sz="1600" dirty="0">
                  <a:latin typeface="Times New Roman" panose="02020603050405020304" pitchFamily="18" charset="0"/>
                  <a:cs typeface="Times New Roman" panose="02020603050405020304" pitchFamily="18" charset="0"/>
                </a:rPr>
                <a:t>（动态</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静态）库、</a:t>
              </a:r>
            </a:p>
          </p:txBody>
        </p:sp>
        <p:sp>
          <p:nvSpPr>
            <p:cNvPr id="9" name="Rectangle 29"/>
            <p:cNvSpPr>
              <a:spLocks noChangeArrowheads="1"/>
            </p:cNvSpPr>
            <p:nvPr/>
          </p:nvSpPr>
          <p:spPr bwMode="auto">
            <a:xfrm>
              <a:off x="2526" y="12104"/>
              <a:ext cx="562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代码： </a:t>
              </a:r>
              <a:r>
                <a:rPr kumimoji="0" lang="zh-CN" altLang="zh-CN" sz="1600" dirty="0">
                  <a:cs typeface="Times New Roman" panose="02020603050405020304" pitchFamily="18" charset="0"/>
                </a:rPr>
                <a:t>本项目开发的源代码、重用的代码、库函数等</a:t>
              </a:r>
            </a:p>
          </p:txBody>
        </p:sp>
        <p:sp>
          <p:nvSpPr>
            <p:cNvPr id="10" name="Rectangle 28"/>
            <p:cNvSpPr>
              <a:spLocks noChangeArrowheads="1"/>
            </p:cNvSpPr>
            <p:nvPr/>
          </p:nvSpPr>
          <p:spPr bwMode="auto">
            <a:xfrm>
              <a:off x="6948" y="8079"/>
              <a:ext cx="1206" cy="338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anose="02020603050405020304" pitchFamily="18" charset="0"/>
                  <a:cs typeface="Times New Roman" panose="02020603050405020304" pitchFamily="18" charset="0"/>
                </a:rPr>
                <a:t>运行时的</a:t>
              </a:r>
            </a:p>
            <a:p>
              <a:pPr indent="0" algn="ctr"/>
              <a:r>
                <a:rPr kumimoji="0" lang="zh-CN" altLang="zh-CN" sz="1600" b="1" dirty="0">
                  <a:latin typeface="Times New Roman" panose="02020603050405020304" pitchFamily="18" charset="0"/>
                  <a:cs typeface="Times New Roman" panose="02020603050405020304" pitchFamily="18" charset="0"/>
                </a:rPr>
                <a:t>体系结构</a:t>
              </a:r>
            </a:p>
            <a:p>
              <a:pPr indent="0" algn="ctr"/>
              <a:r>
                <a:rPr kumimoji="0" lang="zh-CN" altLang="zh-CN" sz="1600" dirty="0">
                  <a:latin typeface="Times New Roman" panose="02020603050405020304" pitchFamily="18" charset="0"/>
                  <a:cs typeface="Times New Roman" panose="02020603050405020304" pitchFamily="18" charset="0"/>
                </a:rPr>
                <a:t>任务、</a:t>
              </a:r>
            </a:p>
            <a:p>
              <a:pPr indent="0" algn="ctr"/>
              <a:r>
                <a:rPr kumimoji="0" lang="zh-CN" altLang="zh-CN" sz="1600" dirty="0">
                  <a:latin typeface="Times New Roman" panose="02020603050405020304" pitchFamily="18" charset="0"/>
                  <a:cs typeface="Times New Roman" panose="02020603050405020304" pitchFamily="18" charset="0"/>
                </a:rPr>
                <a:t>线程、</a:t>
              </a:r>
            </a:p>
            <a:p>
              <a:pPr indent="0" algn="ctr"/>
              <a:r>
                <a:rPr kumimoji="0" lang="en-US" altLang="zh-CN" sz="1600" dirty="0">
                  <a:latin typeface="Times New Roman" panose="02020603050405020304" pitchFamily="18" charset="0"/>
                  <a:cs typeface="Times New Roman" panose="02020603050405020304" pitchFamily="18" charset="0"/>
                </a:rPr>
                <a:t>IPC</a:t>
              </a:r>
              <a:r>
                <a:rPr kumimoji="0" lang="zh-CN" altLang="en-US" sz="1600" dirty="0">
                  <a:latin typeface="Times New Roman" panose="02020603050405020304" pitchFamily="18" charset="0"/>
                  <a:cs typeface="Times New Roman" panose="02020603050405020304" pitchFamily="18" charset="0"/>
                </a:rPr>
                <a:t>、</a:t>
              </a:r>
            </a:p>
            <a:p>
              <a:pPr indent="0" algn="ctr"/>
              <a:r>
                <a:rPr kumimoji="0" lang="en-US" altLang="zh-CN" sz="1600" dirty="0">
                  <a:latin typeface="Times New Roman" panose="02020603050405020304" pitchFamily="18" charset="0"/>
                  <a:cs typeface="Times New Roman" panose="02020603050405020304" pitchFamily="18" charset="0"/>
                </a:rPr>
                <a:t>RPC</a:t>
              </a:r>
              <a:r>
                <a:rPr kumimoji="0" lang="zh-CN" altLang="en-US" sz="1600" dirty="0">
                  <a:latin typeface="Times New Roman" panose="02020603050405020304" pitchFamily="18" charset="0"/>
                  <a:cs typeface="Times New Roman" panose="02020603050405020304" pitchFamily="18" charset="0"/>
                </a:rPr>
                <a:t>、</a:t>
              </a:r>
            </a:p>
            <a:p>
              <a:pPr indent="0" algn="ctr"/>
              <a:r>
                <a:rPr kumimoji="0" lang="zh-CN" altLang="en-US" sz="1600" dirty="0">
                  <a:latin typeface="Times New Roman" panose="02020603050405020304" pitchFamily="18" charset="0"/>
                  <a:cs typeface="Times New Roman" panose="02020603050405020304" pitchFamily="18" charset="0"/>
                </a:rPr>
                <a:t>等</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11" name="Rectangle 27"/>
            <p:cNvSpPr>
              <a:spLocks noChangeArrowheads="1"/>
            </p:cNvSpPr>
            <p:nvPr/>
          </p:nvSpPr>
          <p:spPr bwMode="auto">
            <a:xfrm>
              <a:off x="9360" y="8401"/>
              <a:ext cx="1206" cy="305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anose="02020603050405020304" pitchFamily="18" charset="0"/>
                  <a:cs typeface="Times New Roman" panose="02020603050405020304" pitchFamily="18" charset="0"/>
                </a:rPr>
                <a:t>计算机硬件</a:t>
              </a:r>
            </a:p>
            <a:p>
              <a:pPr indent="0" algn="ctr"/>
              <a:r>
                <a:rPr kumimoji="0" lang="zh-CN" altLang="zh-CN" sz="1600" b="1" dirty="0">
                  <a:latin typeface="Times New Roman" panose="02020603050405020304" pitchFamily="18" charset="0"/>
                  <a:cs typeface="Times New Roman" panose="02020603050405020304" pitchFamily="18" charset="0"/>
                </a:rPr>
                <a:t>体系结构</a:t>
              </a:r>
            </a:p>
            <a:p>
              <a:pPr indent="0" algn="ctr"/>
              <a:r>
                <a:rPr kumimoji="0" lang="zh-CN" altLang="zh-CN" sz="1600" dirty="0">
                  <a:latin typeface="Times New Roman" panose="02020603050405020304" pitchFamily="18" charset="0"/>
                  <a:cs typeface="Times New Roman" panose="02020603050405020304" pitchFamily="18" charset="0"/>
                </a:rPr>
                <a:t>处理器、</a:t>
              </a:r>
            </a:p>
            <a:p>
              <a:pPr indent="0" algn="ctr"/>
              <a:r>
                <a:rPr kumimoji="0" lang="zh-CN" altLang="zh-CN" sz="1600" dirty="0">
                  <a:latin typeface="Times New Roman" panose="02020603050405020304" pitchFamily="18" charset="0"/>
                  <a:cs typeface="Times New Roman" panose="02020603050405020304" pitchFamily="18" charset="0"/>
                </a:rPr>
                <a:t>网络、</a:t>
              </a:r>
            </a:p>
            <a:p>
              <a:pPr indent="0" algn="ctr"/>
              <a:r>
                <a:rPr kumimoji="0" lang="zh-CN" altLang="zh-CN" sz="1600" dirty="0">
                  <a:latin typeface="Times New Roman" panose="02020603050405020304" pitchFamily="18" charset="0"/>
                  <a:cs typeface="Times New Roman" panose="02020603050405020304" pitchFamily="18" charset="0"/>
                </a:rPr>
                <a:t>内存、</a:t>
              </a:r>
            </a:p>
            <a:p>
              <a:pPr indent="0" algn="ctr"/>
              <a:r>
                <a:rPr kumimoji="0" lang="zh-CN" altLang="zh-CN" sz="1600" dirty="0">
                  <a:latin typeface="Times New Roman" panose="02020603050405020304" pitchFamily="18" charset="0"/>
                  <a:cs typeface="Times New Roman" panose="02020603050405020304" pitchFamily="18" charset="0"/>
                </a:rPr>
                <a:t>外存、</a:t>
              </a:r>
            </a:p>
            <a:p>
              <a:pPr indent="0" algn="ctr"/>
              <a:r>
                <a:rPr kumimoji="0" lang="zh-CN" altLang="zh-CN" sz="1600" dirty="0">
                  <a:latin typeface="Times New Roman" panose="02020603050405020304" pitchFamily="18" charset="0"/>
                  <a:cs typeface="Times New Roman" panose="02020603050405020304" pitchFamily="18" charset="0"/>
                </a:rPr>
                <a:t>等</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2" name="Line 26"/>
            <p:cNvSpPr>
              <a:spLocks noChangeShapeType="1"/>
            </p:cNvSpPr>
            <p:nvPr/>
          </p:nvSpPr>
          <p:spPr bwMode="auto">
            <a:xfrm>
              <a:off x="3732" y="8884"/>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25"/>
            <p:cNvSpPr>
              <a:spLocks noChangeShapeType="1"/>
            </p:cNvSpPr>
            <p:nvPr/>
          </p:nvSpPr>
          <p:spPr bwMode="auto">
            <a:xfrm flipV="1">
              <a:off x="3933" y="8884"/>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Rectangle 24"/>
            <p:cNvSpPr>
              <a:spLocks noChangeArrowheads="1"/>
            </p:cNvSpPr>
            <p:nvPr/>
          </p:nvSpPr>
          <p:spPr bwMode="auto">
            <a:xfrm>
              <a:off x="2928" y="888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被实现</a:t>
              </a:r>
            </a:p>
          </p:txBody>
        </p:sp>
        <p:sp>
          <p:nvSpPr>
            <p:cNvPr id="15" name="Rectangle 23"/>
            <p:cNvSpPr>
              <a:spLocks noChangeArrowheads="1"/>
            </p:cNvSpPr>
            <p:nvPr/>
          </p:nvSpPr>
          <p:spPr bwMode="auto">
            <a:xfrm>
              <a:off x="2928" y="10172"/>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被实现</a:t>
              </a:r>
            </a:p>
          </p:txBody>
        </p:sp>
        <p:sp>
          <p:nvSpPr>
            <p:cNvPr id="16" name="Line 22"/>
            <p:cNvSpPr>
              <a:spLocks noChangeShapeType="1"/>
            </p:cNvSpPr>
            <p:nvPr/>
          </p:nvSpPr>
          <p:spPr bwMode="auto">
            <a:xfrm>
              <a:off x="3732" y="10172"/>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21"/>
            <p:cNvSpPr>
              <a:spLocks noChangeShapeType="1"/>
            </p:cNvSpPr>
            <p:nvPr/>
          </p:nvSpPr>
          <p:spPr bwMode="auto">
            <a:xfrm flipV="1">
              <a:off x="3933" y="10172"/>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Rectangle 20"/>
            <p:cNvSpPr>
              <a:spLocks noChangeArrowheads="1"/>
            </p:cNvSpPr>
            <p:nvPr/>
          </p:nvSpPr>
          <p:spPr bwMode="auto">
            <a:xfrm>
              <a:off x="3933" y="11621"/>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位于</a:t>
              </a:r>
            </a:p>
          </p:txBody>
        </p:sp>
        <p:sp>
          <p:nvSpPr>
            <p:cNvPr id="19" name="Line 19"/>
            <p:cNvSpPr>
              <a:spLocks noChangeShapeType="1"/>
            </p:cNvSpPr>
            <p:nvPr/>
          </p:nvSpPr>
          <p:spPr bwMode="auto">
            <a:xfrm>
              <a:off x="3732" y="11621"/>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18"/>
            <p:cNvSpPr>
              <a:spLocks noChangeShapeType="1"/>
            </p:cNvSpPr>
            <p:nvPr/>
          </p:nvSpPr>
          <p:spPr bwMode="auto">
            <a:xfrm flipV="1">
              <a:off x="3933" y="11621"/>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17"/>
            <p:cNvSpPr>
              <a:spLocks noChangeShapeType="1"/>
            </p:cNvSpPr>
            <p:nvPr/>
          </p:nvSpPr>
          <p:spPr bwMode="auto">
            <a:xfrm>
              <a:off x="5943" y="8401"/>
              <a:ext cx="10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16"/>
            <p:cNvSpPr>
              <a:spLocks noChangeShapeType="1"/>
            </p:cNvSpPr>
            <p:nvPr/>
          </p:nvSpPr>
          <p:spPr bwMode="auto">
            <a:xfrm flipH="1">
              <a:off x="5943" y="8562"/>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Rectangle 15"/>
            <p:cNvSpPr>
              <a:spLocks noChangeArrowheads="1"/>
            </p:cNvSpPr>
            <p:nvPr/>
          </p:nvSpPr>
          <p:spPr bwMode="auto">
            <a:xfrm>
              <a:off x="5943" y="8079"/>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分配给</a:t>
              </a:r>
            </a:p>
          </p:txBody>
        </p:sp>
        <p:sp>
          <p:nvSpPr>
            <p:cNvPr id="24" name="Line 14"/>
            <p:cNvSpPr>
              <a:spLocks noChangeShapeType="1"/>
            </p:cNvSpPr>
            <p:nvPr/>
          </p:nvSpPr>
          <p:spPr bwMode="auto">
            <a:xfrm>
              <a:off x="5943" y="9688"/>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13"/>
            <p:cNvSpPr>
              <a:spLocks noChangeShapeType="1"/>
            </p:cNvSpPr>
            <p:nvPr/>
          </p:nvSpPr>
          <p:spPr bwMode="auto">
            <a:xfrm flipH="1">
              <a:off x="5943" y="9849"/>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Rectangle 12"/>
            <p:cNvSpPr>
              <a:spLocks noChangeArrowheads="1"/>
            </p:cNvSpPr>
            <p:nvPr/>
          </p:nvSpPr>
          <p:spPr bwMode="auto">
            <a:xfrm>
              <a:off x="5943" y="936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defTabSz="914400" eaLnBrk="0" latinLnBrk="0" hangingPunct="0">
                <a:lnSpc>
                  <a:spcPct val="100000"/>
                </a:lnSpc>
                <a:buClrTx/>
                <a:buSzTx/>
                <a:buFontTx/>
                <a:buNone/>
                <a:tabLst/>
              </a:pPr>
              <a:r>
                <a:rPr kumimoji="0" lang="zh-CN" altLang="zh-CN" sz="1600" dirty="0">
                  <a:cs typeface="Times New Roman" panose="02020603050405020304" pitchFamily="18" charset="0"/>
                </a:rPr>
                <a:t>分配给</a:t>
              </a:r>
            </a:p>
          </p:txBody>
        </p:sp>
        <p:sp>
          <p:nvSpPr>
            <p:cNvPr id="27" name="Line 11"/>
            <p:cNvSpPr>
              <a:spLocks noChangeShapeType="1"/>
            </p:cNvSpPr>
            <p:nvPr/>
          </p:nvSpPr>
          <p:spPr bwMode="auto">
            <a:xfrm>
              <a:off x="5943" y="10976"/>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10"/>
            <p:cNvSpPr>
              <a:spLocks noChangeShapeType="1"/>
            </p:cNvSpPr>
            <p:nvPr/>
          </p:nvSpPr>
          <p:spPr bwMode="auto">
            <a:xfrm flipH="1">
              <a:off x="5943" y="11137"/>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Rectangle 9"/>
            <p:cNvSpPr>
              <a:spLocks noChangeArrowheads="1"/>
            </p:cNvSpPr>
            <p:nvPr/>
          </p:nvSpPr>
          <p:spPr bwMode="auto">
            <a:xfrm>
              <a:off x="5943" y="1065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分配给</a:t>
              </a:r>
            </a:p>
          </p:txBody>
        </p:sp>
        <p:sp>
          <p:nvSpPr>
            <p:cNvPr id="30" name="Rectangle 8"/>
            <p:cNvSpPr>
              <a:spLocks noChangeArrowheads="1"/>
            </p:cNvSpPr>
            <p:nvPr/>
          </p:nvSpPr>
          <p:spPr bwMode="auto">
            <a:xfrm>
              <a:off x="5943" y="985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defTabSz="914400" eaLnBrk="0" latinLnBrk="0" hangingPunct="0">
                <a:lnSpc>
                  <a:spcPct val="100000"/>
                </a:lnSpc>
                <a:buClrTx/>
                <a:buSzTx/>
                <a:buFontTx/>
                <a:buNone/>
                <a:tabLst/>
              </a:pPr>
              <a:r>
                <a:rPr kumimoji="0" lang="zh-CN" altLang="zh-CN" sz="1600" dirty="0">
                  <a:cs typeface="Times New Roman" panose="02020603050405020304" pitchFamily="18" charset="0"/>
                </a:rPr>
                <a:t>被实现</a:t>
              </a:r>
            </a:p>
          </p:txBody>
        </p:sp>
        <p:sp>
          <p:nvSpPr>
            <p:cNvPr id="31" name="Rectangle 7"/>
            <p:cNvSpPr>
              <a:spLocks noChangeArrowheads="1"/>
            </p:cNvSpPr>
            <p:nvPr/>
          </p:nvSpPr>
          <p:spPr bwMode="auto">
            <a:xfrm>
              <a:off x="5943" y="11138"/>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被配置</a:t>
              </a:r>
            </a:p>
          </p:txBody>
        </p:sp>
        <p:sp>
          <p:nvSpPr>
            <p:cNvPr id="32" name="Line 6"/>
            <p:cNvSpPr>
              <a:spLocks noChangeShapeType="1"/>
            </p:cNvSpPr>
            <p:nvPr/>
          </p:nvSpPr>
          <p:spPr bwMode="auto">
            <a:xfrm>
              <a:off x="7350" y="11460"/>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5"/>
            <p:cNvSpPr>
              <a:spLocks noChangeShapeType="1"/>
            </p:cNvSpPr>
            <p:nvPr/>
          </p:nvSpPr>
          <p:spPr bwMode="auto">
            <a:xfrm flipV="1">
              <a:off x="7551" y="11460"/>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4"/>
            <p:cNvSpPr>
              <a:spLocks noChangeShapeType="1"/>
            </p:cNvSpPr>
            <p:nvPr/>
          </p:nvSpPr>
          <p:spPr bwMode="auto">
            <a:xfrm>
              <a:off x="8154" y="9528"/>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3"/>
            <p:cNvSpPr>
              <a:spLocks noChangeShapeType="1"/>
            </p:cNvSpPr>
            <p:nvPr/>
          </p:nvSpPr>
          <p:spPr bwMode="auto">
            <a:xfrm flipH="1">
              <a:off x="8154" y="9689"/>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Rectangle 2"/>
            <p:cNvSpPr>
              <a:spLocks noChangeArrowheads="1"/>
            </p:cNvSpPr>
            <p:nvPr/>
          </p:nvSpPr>
          <p:spPr bwMode="auto">
            <a:xfrm>
              <a:off x="8166" y="9124"/>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资源驻留到</a:t>
              </a:r>
            </a:p>
          </p:txBody>
        </p:sp>
      </p:grpSp>
      <p:sp>
        <p:nvSpPr>
          <p:cNvPr id="37" name="文本框 36"/>
          <p:cNvSpPr txBox="1"/>
          <p:nvPr/>
        </p:nvSpPr>
        <p:spPr>
          <a:xfrm>
            <a:off x="6843314" y="5339298"/>
            <a:ext cx="1945167" cy="830997"/>
          </a:xfrm>
          <a:prstGeom prst="rect">
            <a:avLst/>
          </a:prstGeom>
          <a:noFill/>
        </p:spPr>
        <p:txBody>
          <a:bodyPr wrap="square" rtlCol="0">
            <a:spAutoFit/>
          </a:bodyPr>
          <a:lstStyle/>
          <a:p>
            <a:r>
              <a:rPr lang="zh-CN" altLang="en-US" sz="1600" dirty="0" smtClean="0"/>
              <a:t>     体系结构设计是一个从概念模块划分到代码组织过程！</a:t>
            </a:r>
            <a:endParaRPr lang="zh-CN" altLang="en-US" sz="1600" dirty="0"/>
          </a:p>
        </p:txBody>
      </p:sp>
    </p:spTree>
    <p:extLst>
      <p:ext uri="{BB962C8B-B14F-4D97-AF65-F5344CB8AC3E}">
        <p14:creationId xmlns:p14="http://schemas.microsoft.com/office/powerpoint/2010/main" val="1046787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 </a:t>
            </a:r>
            <a:r>
              <a:rPr lang="zh-CN" altLang="en-US" dirty="0" smtClean="0"/>
              <a:t>体系结构描述语言</a:t>
            </a:r>
            <a:endParaRPr lang="zh-CN" altLang="en-US" dirty="0"/>
          </a:p>
        </p:txBody>
      </p:sp>
      <p:sp>
        <p:nvSpPr>
          <p:cNvPr id="3" name="内容占位符 2"/>
          <p:cNvSpPr>
            <a:spLocks noGrp="1"/>
          </p:cNvSpPr>
          <p:nvPr>
            <p:ph idx="1"/>
          </p:nvPr>
        </p:nvSpPr>
        <p:spPr/>
        <p:txBody>
          <a:bodyPr/>
          <a:lstStyle/>
          <a:p>
            <a:r>
              <a:rPr lang="zh-CN" altLang="en-US" sz="2400" dirty="0" smtClean="0"/>
              <a:t>针对软件体系结构的描述，许多工程团体做了深入的研究和开发工作。</a:t>
            </a:r>
            <a:endParaRPr lang="en-US" altLang="zh-CN" sz="2400" dirty="0" smtClean="0"/>
          </a:p>
          <a:p>
            <a:r>
              <a:rPr lang="zh-CN" altLang="en-US" sz="2400" dirty="0" smtClean="0"/>
              <a:t>体系结构的的描述符号相当于建筑图纸上的方框，按</a:t>
            </a:r>
            <a:r>
              <a:rPr lang="en-US" sz="2400" dirty="0" smtClean="0"/>
              <a:t>10.2.2</a:t>
            </a:r>
            <a:r>
              <a:rPr lang="zh-CN" altLang="en-US" sz="2400" dirty="0" smtClean="0"/>
              <a:t>节的定义，体系结构描述语言至少应当包括：</a:t>
            </a:r>
            <a:endParaRPr lang="en-US" altLang="zh-CN" sz="2400" dirty="0" smtClean="0"/>
          </a:p>
          <a:p>
            <a:pPr lvl="1"/>
            <a:r>
              <a:rPr lang="en-US" sz="2000" dirty="0" smtClean="0"/>
              <a:t>1)</a:t>
            </a:r>
            <a:r>
              <a:rPr lang="zh-CN" altLang="en-US" sz="2000" dirty="0" smtClean="0"/>
              <a:t>部件</a:t>
            </a:r>
            <a:r>
              <a:rPr lang="en-US" sz="2000" dirty="0" smtClean="0"/>
              <a:t>(component),</a:t>
            </a:r>
          </a:p>
          <a:p>
            <a:pPr lvl="1"/>
            <a:r>
              <a:rPr lang="en-US" sz="2000" dirty="0" smtClean="0"/>
              <a:t>2)</a:t>
            </a:r>
            <a:r>
              <a:rPr lang="zh-CN" altLang="en-US" sz="2000" dirty="0" smtClean="0"/>
              <a:t>连接器</a:t>
            </a:r>
            <a:r>
              <a:rPr lang="en-US" sz="2000" dirty="0" smtClean="0"/>
              <a:t>(connector), </a:t>
            </a:r>
            <a:r>
              <a:rPr lang="zh-CN" altLang="en-US" sz="2000" dirty="0" smtClean="0"/>
              <a:t>以及</a:t>
            </a:r>
            <a:endParaRPr lang="en-US" altLang="zh-CN" sz="2000" dirty="0" smtClean="0"/>
          </a:p>
          <a:p>
            <a:pPr lvl="1"/>
            <a:r>
              <a:rPr lang="en-US" sz="2000" dirty="0" smtClean="0"/>
              <a:t>3)</a:t>
            </a:r>
            <a:r>
              <a:rPr lang="zh-CN" altLang="en-US" sz="2000" dirty="0" smtClean="0"/>
              <a:t>体系结构的配置</a:t>
            </a:r>
            <a:r>
              <a:rPr lang="en-US" sz="2000" dirty="0" smtClean="0"/>
              <a:t>(architectural configuration)</a:t>
            </a:r>
            <a:r>
              <a:rPr lang="zh-CN" altLang="en-US" sz="2000" dirty="0" smtClean="0"/>
              <a:t>的描述能力。</a:t>
            </a:r>
            <a:endParaRPr lang="en-US" altLang="zh-CN" sz="2000" dirty="0" smtClean="0"/>
          </a:p>
          <a:p>
            <a:pPr lvl="1"/>
            <a:endParaRPr lang="en-US" sz="2000" dirty="0" smtClean="0"/>
          </a:p>
          <a:p>
            <a:pPr lvl="1"/>
            <a:r>
              <a:rPr lang="en-US" sz="2000" dirty="0" smtClean="0"/>
              <a:t>11.2.1 ADL</a:t>
            </a:r>
            <a:r>
              <a:rPr lang="zh-CN" altLang="en-US" sz="2000" dirty="0" smtClean="0"/>
              <a:t>基本要求</a:t>
            </a:r>
          </a:p>
          <a:p>
            <a:pPr lvl="1"/>
            <a:r>
              <a:rPr lang="en-US" sz="2000" dirty="0" smtClean="0"/>
              <a:t>11.2.2 AADL</a:t>
            </a:r>
            <a:endParaRPr lang="zh-CN" altLang="en-US" sz="2000" dirty="0" smtClean="0"/>
          </a:p>
          <a:p>
            <a:pPr lvl="1"/>
            <a:r>
              <a:rPr lang="en-US" sz="2000" dirty="0" smtClean="0"/>
              <a:t>11.2.3 </a:t>
            </a:r>
            <a:r>
              <a:rPr lang="zh-CN" altLang="en-US" sz="2000" dirty="0" smtClean="0"/>
              <a:t>用</a:t>
            </a:r>
            <a:r>
              <a:rPr lang="en-US" sz="2000" dirty="0" smtClean="0"/>
              <a:t>UML</a:t>
            </a:r>
            <a:r>
              <a:rPr lang="zh-CN" altLang="en-US" sz="2000" dirty="0" smtClean="0"/>
              <a:t>描述各级体系结构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11.2.1 ADL</a:t>
            </a:r>
            <a:r>
              <a:rPr lang="zh-CN" altLang="en-US" dirty="0" smtClean="0"/>
              <a:t>基本要求</a:t>
            </a:r>
            <a:endParaRPr lang="zh-CN" altLang="en-US" dirty="0"/>
          </a:p>
        </p:txBody>
      </p:sp>
      <p:sp>
        <p:nvSpPr>
          <p:cNvPr id="3" name="内容占位符 2"/>
          <p:cNvSpPr>
            <a:spLocks noGrp="1"/>
          </p:cNvSpPr>
          <p:nvPr>
            <p:ph idx="1"/>
          </p:nvPr>
        </p:nvSpPr>
        <p:spPr/>
        <p:txBody>
          <a:bodyPr/>
          <a:lstStyle/>
          <a:p>
            <a:r>
              <a:rPr lang="zh-CN" altLang="en-US" sz="2400" dirty="0" smtClean="0"/>
              <a:t>体系结构描述语言</a:t>
            </a:r>
            <a:r>
              <a:rPr lang="en-US" sz="2400" dirty="0" smtClean="0"/>
              <a:t>(ADL --Architecture Description Language) </a:t>
            </a:r>
            <a:r>
              <a:rPr lang="zh-CN" altLang="en-US" sz="2400" dirty="0" smtClean="0"/>
              <a:t>是一种能够建立软件系统概念化体系结构的语言。</a:t>
            </a:r>
            <a:endParaRPr lang="en-US" altLang="zh-CN" sz="2400" dirty="0" smtClean="0"/>
          </a:p>
          <a:p>
            <a:r>
              <a:rPr lang="en-US" dirty="0" smtClean="0"/>
              <a:t>ADL</a:t>
            </a:r>
            <a:r>
              <a:rPr lang="zh-CN" altLang="en-US" dirty="0" smtClean="0"/>
              <a:t>部件和链接器要能够描述：</a:t>
            </a:r>
            <a:endParaRPr lang="en-US" altLang="zh-CN" dirty="0" smtClean="0"/>
          </a:p>
          <a:p>
            <a:pPr lvl="1"/>
            <a:r>
              <a:rPr lang="zh-CN" altLang="en-US" dirty="0" smtClean="0"/>
              <a:t>接口</a:t>
            </a:r>
            <a:r>
              <a:rPr lang="en-US" dirty="0" smtClean="0"/>
              <a:t>(</a:t>
            </a:r>
            <a:r>
              <a:rPr lang="zh-CN" altLang="en-US" dirty="0" smtClean="0"/>
              <a:t>配合链接器</a:t>
            </a:r>
            <a:r>
              <a:rPr lang="en-US" dirty="0" smtClean="0"/>
              <a:t>)</a:t>
            </a:r>
            <a:r>
              <a:rPr lang="zh-CN" altLang="en-US" dirty="0" smtClean="0"/>
              <a:t>、类型、语义、约束、进化、和非功能特征。</a:t>
            </a:r>
            <a:endParaRPr lang="en-US" altLang="zh-CN" dirty="0" smtClean="0"/>
          </a:p>
          <a:p>
            <a:r>
              <a:rPr lang="zh-CN" altLang="en-US" dirty="0" smtClean="0"/>
              <a:t>而在体系结构的配置方面，</a:t>
            </a:r>
            <a:r>
              <a:rPr lang="en-US" dirty="0" smtClean="0"/>
              <a:t>ADL</a:t>
            </a:r>
            <a:r>
              <a:rPr lang="zh-CN" altLang="en-US" dirty="0" smtClean="0"/>
              <a:t>需要能够说明：</a:t>
            </a:r>
            <a:endParaRPr lang="en-US" altLang="zh-CN" dirty="0" smtClean="0"/>
          </a:p>
          <a:p>
            <a:pPr lvl="1"/>
            <a:r>
              <a:rPr lang="zh-CN" altLang="en-US" dirty="0" smtClean="0"/>
              <a:t>可理解性、异构性</a:t>
            </a:r>
            <a:r>
              <a:rPr lang="en-US" dirty="0" smtClean="0"/>
              <a:t>(heterogeneity)</a:t>
            </a:r>
            <a:r>
              <a:rPr lang="zh-CN" altLang="en-US" dirty="0" smtClean="0"/>
              <a:t>、组合性、约束、细化、可追踪性、可伸缩性、进化、动态性和非功能特性。</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333" y="264234"/>
            <a:ext cx="8059057" cy="736600"/>
          </a:xfrm>
        </p:spPr>
        <p:txBody>
          <a:bodyPr/>
          <a:lstStyle/>
          <a:p>
            <a:r>
              <a:rPr lang="en-US" dirty="0" smtClean="0"/>
              <a:t>ADL</a:t>
            </a:r>
            <a:r>
              <a:rPr lang="zh-CN" altLang="en-US" dirty="0" smtClean="0"/>
              <a:t>对体系结构特征描述的要求和支持评价</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49495761"/>
              </p:ext>
            </p:extLst>
          </p:nvPr>
        </p:nvGraphicFramePr>
        <p:xfrm>
          <a:off x="1291772" y="1273628"/>
          <a:ext cx="6473371" cy="4819227"/>
        </p:xfrm>
        <a:graphic>
          <a:graphicData uri="http://schemas.openxmlformats.org/drawingml/2006/table">
            <a:tbl>
              <a:tblPr/>
              <a:tblGrid>
                <a:gridCol w="2474750">
                  <a:extLst>
                    <a:ext uri="{9D8B030D-6E8A-4147-A177-3AD203B41FA5}">
                      <a16:colId xmlns:a16="http://schemas.microsoft.com/office/drawing/2014/main" val="20000"/>
                    </a:ext>
                  </a:extLst>
                </a:gridCol>
                <a:gridCol w="3998621">
                  <a:extLst>
                    <a:ext uri="{9D8B030D-6E8A-4147-A177-3AD203B41FA5}">
                      <a16:colId xmlns:a16="http://schemas.microsoft.com/office/drawing/2014/main" val="20001"/>
                    </a:ext>
                  </a:extLst>
                </a:gridCol>
              </a:tblGrid>
              <a:tr h="338667">
                <a:tc>
                  <a:txBody>
                    <a:bodyPr/>
                    <a:lstStyle/>
                    <a:p>
                      <a:pPr marL="400050" indent="269875" algn="l" fontAlgn="auto">
                        <a:lnSpc>
                          <a:spcPts val="1660"/>
                        </a:lnSpc>
                        <a:spcAft>
                          <a:spcPts val="0"/>
                        </a:spcAft>
                      </a:pPr>
                      <a:r>
                        <a:rPr lang="en-US" sz="1400" b="1" kern="100" dirty="0">
                          <a:latin typeface="Times New Roman"/>
                          <a:ea typeface="宋体"/>
                          <a:cs typeface="Times New Roman"/>
                        </a:rPr>
                        <a:t>ADL</a:t>
                      </a:r>
                      <a:r>
                        <a:rPr lang="zh-CN" sz="1400" b="1" kern="100" dirty="0">
                          <a:latin typeface="Times New Roman"/>
                          <a:ea typeface="宋体"/>
                          <a:cs typeface="Times New Roman"/>
                        </a:rPr>
                        <a:t>语言的描述</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4930" algn="l" fontAlgn="auto">
                        <a:lnSpc>
                          <a:spcPts val="1660"/>
                        </a:lnSpc>
                        <a:spcAft>
                          <a:spcPts val="0"/>
                        </a:spcAft>
                      </a:pPr>
                      <a:r>
                        <a:rPr lang="zh-CN" sz="1400" b="1" kern="100">
                          <a:latin typeface="Times New Roman"/>
                          <a:ea typeface="宋体"/>
                          <a:cs typeface="Times New Roman"/>
                        </a:rPr>
                        <a:t>要求特征</a:t>
                      </a:r>
                      <a:endParaRPr lang="zh-CN" sz="1400" kern="10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16000">
                <a:tc>
                  <a:txBody>
                    <a:bodyPr/>
                    <a:lstStyle/>
                    <a:p>
                      <a:pPr indent="0" algn="just">
                        <a:lnSpc>
                          <a:spcPts val="1660"/>
                        </a:lnSpc>
                        <a:spcAft>
                          <a:spcPts val="0"/>
                        </a:spcAft>
                      </a:pPr>
                      <a:r>
                        <a:rPr lang="zh-CN" sz="1400" kern="100" dirty="0">
                          <a:latin typeface="Times New Roman"/>
                          <a:ea typeface="宋体"/>
                          <a:cs typeface="Times New Roman"/>
                        </a:rPr>
                        <a:t>部件描述</a:t>
                      </a:r>
                    </a:p>
                    <a:p>
                      <a:pPr indent="0" algn="just">
                        <a:lnSpc>
                          <a:spcPts val="1660"/>
                        </a:lnSpc>
                        <a:spcAft>
                          <a:spcPts val="0"/>
                        </a:spcAft>
                      </a:pPr>
                      <a:r>
                        <a:rPr lang="en-US" sz="1400" kern="100" dirty="0">
                          <a:latin typeface="Times New Roman"/>
                          <a:ea typeface="宋体"/>
                          <a:cs typeface="Times New Roman"/>
                        </a:rPr>
                        <a:t>(Components)</a:t>
                      </a:r>
                      <a:endParaRPr lang="zh-CN" sz="1400" kern="100" dirty="0">
                        <a:latin typeface="Times New Roman"/>
                        <a:ea typeface="宋体"/>
                        <a:cs typeface="Times New Roman"/>
                      </a:endParaRPr>
                    </a:p>
                    <a:p>
                      <a:pPr indent="0" algn="l" fontAlgn="auto">
                        <a:lnSpc>
                          <a:spcPts val="1660"/>
                        </a:lnSpc>
                        <a:spcAft>
                          <a:spcPts val="0"/>
                        </a:spcAft>
                      </a:pPr>
                      <a:r>
                        <a:rPr lang="zh-CN" altLang="en-US" sz="1400" kern="100" dirty="0">
                          <a:latin typeface="Times New Roman"/>
                          <a:ea typeface="宋体"/>
                          <a:cs typeface="Times New Roman"/>
                        </a:rPr>
                        <a:t>连</a:t>
                      </a:r>
                      <a:r>
                        <a:rPr lang="zh-CN" sz="1400" kern="100" dirty="0" smtClean="0">
                          <a:latin typeface="Times New Roman"/>
                          <a:ea typeface="宋体"/>
                          <a:cs typeface="Times New Roman"/>
                        </a:rPr>
                        <a:t>接器</a:t>
                      </a:r>
                      <a:r>
                        <a:rPr lang="zh-CN" sz="1400" kern="100" dirty="0">
                          <a:latin typeface="Times New Roman"/>
                          <a:ea typeface="宋体"/>
                          <a:cs typeface="Times New Roman"/>
                        </a:rPr>
                        <a:t>描述</a:t>
                      </a:r>
                    </a:p>
                    <a:p>
                      <a:pPr indent="0" algn="l" fontAlgn="auto">
                        <a:lnSpc>
                          <a:spcPts val="1660"/>
                        </a:lnSpc>
                        <a:spcAft>
                          <a:spcPts val="0"/>
                        </a:spcAft>
                      </a:pPr>
                      <a:r>
                        <a:rPr lang="en-US" sz="1400" kern="100" dirty="0">
                          <a:latin typeface="Times New Roman"/>
                          <a:ea typeface="宋体"/>
                          <a:cs typeface="Times New Roman"/>
                        </a:rPr>
                        <a:t>(Connectors)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400" kern="100" dirty="0">
                          <a:latin typeface="Times New Roman"/>
                          <a:ea typeface="宋体"/>
                          <a:cs typeface="Times New Roman"/>
                        </a:rPr>
                        <a:t>接口描述</a:t>
                      </a:r>
                      <a:r>
                        <a:rPr lang="en-US" sz="1400" kern="100" dirty="0">
                          <a:latin typeface="Times New Roman"/>
                          <a:ea typeface="宋体"/>
                          <a:cs typeface="Times New Roman"/>
                        </a:rPr>
                        <a:t>(Interface)</a:t>
                      </a:r>
                      <a:endParaRPr lang="zh-CN" sz="1400" kern="100" dirty="0">
                        <a:latin typeface="Times New Roman"/>
                        <a:ea typeface="宋体"/>
                        <a:cs typeface="Times New Roman"/>
                      </a:endParaRPr>
                    </a:p>
                    <a:p>
                      <a:pPr indent="0" algn="just">
                        <a:lnSpc>
                          <a:spcPct val="100000"/>
                        </a:lnSpc>
                        <a:spcAft>
                          <a:spcPts val="0"/>
                        </a:spcAft>
                      </a:pPr>
                      <a:r>
                        <a:rPr lang="zh-CN" sz="1400" kern="100" dirty="0">
                          <a:latin typeface="Times New Roman"/>
                          <a:ea typeface="宋体"/>
                          <a:cs typeface="Times New Roman"/>
                        </a:rPr>
                        <a:t>类型描述</a:t>
                      </a:r>
                      <a:r>
                        <a:rPr lang="en-US" sz="1400" kern="100" dirty="0">
                          <a:latin typeface="Times New Roman"/>
                          <a:ea typeface="宋体"/>
                          <a:cs typeface="Times New Roman"/>
                        </a:rPr>
                        <a:t>(Types)</a:t>
                      </a:r>
                      <a:endParaRPr lang="zh-CN" sz="1400" kern="100" dirty="0">
                        <a:latin typeface="Times New Roman"/>
                        <a:ea typeface="宋体"/>
                        <a:cs typeface="Times New Roman"/>
                      </a:endParaRPr>
                    </a:p>
                    <a:p>
                      <a:pPr indent="0" algn="just">
                        <a:lnSpc>
                          <a:spcPct val="100000"/>
                        </a:lnSpc>
                        <a:spcAft>
                          <a:spcPts val="0"/>
                        </a:spcAft>
                      </a:pPr>
                      <a:r>
                        <a:rPr lang="zh-CN" sz="1400" kern="100" dirty="0">
                          <a:latin typeface="Times New Roman"/>
                          <a:ea typeface="宋体"/>
                          <a:cs typeface="Times New Roman"/>
                        </a:rPr>
                        <a:t>语义说明</a:t>
                      </a:r>
                      <a:r>
                        <a:rPr lang="en-US" sz="1400" kern="100" dirty="0">
                          <a:latin typeface="Times New Roman"/>
                          <a:ea typeface="宋体"/>
                          <a:cs typeface="Times New Roman"/>
                        </a:rPr>
                        <a:t>(Semantics)</a:t>
                      </a:r>
                      <a:endParaRPr lang="zh-CN" sz="1400" kern="100" dirty="0">
                        <a:latin typeface="Times New Roman"/>
                        <a:ea typeface="宋体"/>
                        <a:cs typeface="Times New Roman"/>
                      </a:endParaRPr>
                    </a:p>
                    <a:p>
                      <a:pPr indent="0" algn="just">
                        <a:lnSpc>
                          <a:spcPct val="100000"/>
                        </a:lnSpc>
                        <a:spcAft>
                          <a:spcPts val="0"/>
                        </a:spcAft>
                      </a:pPr>
                      <a:r>
                        <a:rPr lang="zh-CN" sz="1400" kern="100" dirty="0">
                          <a:latin typeface="Times New Roman"/>
                          <a:ea typeface="宋体"/>
                          <a:cs typeface="Times New Roman"/>
                        </a:rPr>
                        <a:t>约束条件（</a:t>
                      </a:r>
                      <a:r>
                        <a:rPr lang="en-US" sz="1400" kern="100" dirty="0">
                          <a:latin typeface="Times New Roman"/>
                          <a:ea typeface="宋体"/>
                          <a:cs typeface="Times New Roman"/>
                        </a:rPr>
                        <a:t>Constraints</a:t>
                      </a:r>
                      <a:r>
                        <a:rPr lang="zh-CN" sz="1400" kern="100" dirty="0">
                          <a:latin typeface="Times New Roman"/>
                          <a:ea typeface="宋体"/>
                          <a:cs typeface="Times New Roman"/>
                        </a:rPr>
                        <a:t>）</a:t>
                      </a:r>
                    </a:p>
                    <a:p>
                      <a:pPr indent="0" algn="just">
                        <a:lnSpc>
                          <a:spcPct val="100000"/>
                        </a:lnSpc>
                        <a:spcAft>
                          <a:spcPts val="0"/>
                        </a:spcAft>
                      </a:pPr>
                      <a:r>
                        <a:rPr lang="zh-CN" sz="1400" kern="100" dirty="0">
                          <a:latin typeface="Times New Roman"/>
                          <a:ea typeface="宋体"/>
                          <a:cs typeface="Times New Roman"/>
                        </a:rPr>
                        <a:t>进化方法（</a:t>
                      </a:r>
                      <a:r>
                        <a:rPr lang="en-US" sz="1400" kern="100" dirty="0">
                          <a:latin typeface="Times New Roman"/>
                          <a:ea typeface="宋体"/>
                          <a:cs typeface="Times New Roman"/>
                        </a:rPr>
                        <a:t>Evolution</a:t>
                      </a:r>
                      <a:r>
                        <a:rPr lang="zh-CN" sz="1400" kern="100" dirty="0">
                          <a:latin typeface="Times New Roman"/>
                          <a:ea typeface="宋体"/>
                          <a:cs typeface="Times New Roman"/>
                        </a:rPr>
                        <a:t>）</a:t>
                      </a:r>
                    </a:p>
                    <a:p>
                      <a:pPr indent="0" algn="just">
                        <a:lnSpc>
                          <a:spcPct val="100000"/>
                        </a:lnSpc>
                        <a:spcAft>
                          <a:spcPts val="0"/>
                        </a:spcAft>
                      </a:pPr>
                      <a:r>
                        <a:rPr lang="zh-CN" sz="1400" kern="100" dirty="0">
                          <a:latin typeface="Times New Roman"/>
                          <a:ea typeface="宋体"/>
                          <a:cs typeface="Times New Roman"/>
                        </a:rPr>
                        <a:t>非功能特征说明</a:t>
                      </a:r>
                      <a:r>
                        <a:rPr lang="en-US" sz="1400" kern="100" dirty="0">
                          <a:latin typeface="Times New Roman"/>
                          <a:ea typeface="宋体"/>
                          <a:cs typeface="Times New Roman"/>
                        </a:rPr>
                        <a:t>(Non-functional properties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3333">
                <a:tc>
                  <a:txBody>
                    <a:bodyPr/>
                    <a:lstStyle/>
                    <a:p>
                      <a:pPr marL="2540" indent="-13335" algn="l" fontAlgn="auto">
                        <a:lnSpc>
                          <a:spcPts val="1660"/>
                        </a:lnSpc>
                        <a:spcAft>
                          <a:spcPts val="0"/>
                        </a:spcAft>
                      </a:pPr>
                      <a:r>
                        <a:rPr lang="zh-CN" sz="1400" kern="100" dirty="0">
                          <a:latin typeface="Times New Roman"/>
                          <a:ea typeface="宋体"/>
                          <a:cs typeface="Times New Roman"/>
                        </a:rPr>
                        <a:t>体系结构配置描述</a:t>
                      </a:r>
                    </a:p>
                    <a:p>
                      <a:pPr marL="2540" indent="-13335" algn="l" fontAlgn="auto">
                        <a:lnSpc>
                          <a:spcPts val="1660"/>
                        </a:lnSpc>
                        <a:spcAft>
                          <a:spcPts val="0"/>
                        </a:spcAft>
                      </a:pPr>
                      <a:r>
                        <a:rPr lang="en-US" sz="1400" kern="100" dirty="0">
                          <a:latin typeface="Times New Roman"/>
                          <a:ea typeface="宋体"/>
                          <a:cs typeface="Times New Roman"/>
                        </a:rPr>
                        <a:t>(Architectural Configurations)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可理解性（</a:t>
                      </a:r>
                      <a:r>
                        <a:rPr lang="en-US" sz="1400" kern="100" dirty="0">
                          <a:solidFill>
                            <a:schemeClr val="tx1"/>
                          </a:solidFill>
                          <a:latin typeface="Times New Roman"/>
                          <a:ea typeface="宋体"/>
                          <a:cs typeface="Times New Roman"/>
                        </a:rPr>
                        <a:t>Understandability</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可分解性（</a:t>
                      </a:r>
                      <a:r>
                        <a:rPr lang="en-US" sz="1400" kern="100" dirty="0">
                          <a:solidFill>
                            <a:schemeClr val="tx1"/>
                          </a:solidFill>
                          <a:latin typeface="Times New Roman"/>
                          <a:ea typeface="宋体"/>
                          <a:cs typeface="Times New Roman"/>
                        </a:rPr>
                        <a:t>Compositionality</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异构性（</a:t>
                      </a:r>
                      <a:r>
                        <a:rPr lang="en-US" sz="1400" kern="100" dirty="0">
                          <a:solidFill>
                            <a:schemeClr val="tx1"/>
                          </a:solidFill>
                          <a:latin typeface="Times New Roman"/>
                          <a:ea typeface="宋体"/>
                          <a:cs typeface="Times New Roman"/>
                        </a:rPr>
                        <a:t>Heterogeneity</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约束条件（</a:t>
                      </a:r>
                      <a:r>
                        <a:rPr lang="en-US" sz="1400" kern="100" dirty="0">
                          <a:solidFill>
                            <a:schemeClr val="tx1"/>
                          </a:solidFill>
                          <a:latin typeface="Times New Roman"/>
                          <a:ea typeface="宋体"/>
                          <a:cs typeface="Times New Roman"/>
                        </a:rPr>
                        <a:t>Constraints</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细化和追踪性（</a:t>
                      </a:r>
                      <a:r>
                        <a:rPr lang="en-US" sz="1400" kern="100" dirty="0">
                          <a:solidFill>
                            <a:schemeClr val="tx1"/>
                          </a:solidFill>
                          <a:latin typeface="Times New Roman"/>
                          <a:ea typeface="宋体"/>
                          <a:cs typeface="Times New Roman"/>
                        </a:rPr>
                        <a:t>Refinement and traceability</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可伸缩性（</a:t>
                      </a:r>
                      <a:r>
                        <a:rPr lang="en-US" sz="1400" kern="100" dirty="0">
                          <a:solidFill>
                            <a:schemeClr val="tx1"/>
                          </a:solidFill>
                          <a:latin typeface="Times New Roman"/>
                          <a:ea typeface="宋体"/>
                          <a:cs typeface="Times New Roman"/>
                        </a:rPr>
                        <a:t>Scalability</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进化（</a:t>
                      </a:r>
                      <a:r>
                        <a:rPr lang="en-US" sz="1400" kern="100" dirty="0">
                          <a:solidFill>
                            <a:schemeClr val="tx1"/>
                          </a:solidFill>
                          <a:latin typeface="Times New Roman"/>
                          <a:ea typeface="宋体"/>
                          <a:cs typeface="Times New Roman"/>
                        </a:rPr>
                        <a:t>Evolution</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动态特征（</a:t>
                      </a:r>
                      <a:r>
                        <a:rPr lang="en-US" sz="1400" kern="100" dirty="0">
                          <a:solidFill>
                            <a:schemeClr val="tx1"/>
                          </a:solidFill>
                          <a:latin typeface="Times New Roman"/>
                          <a:ea typeface="宋体"/>
                          <a:cs typeface="Times New Roman"/>
                        </a:rPr>
                        <a:t>Dynamism</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非功能特征（</a:t>
                      </a:r>
                      <a:r>
                        <a:rPr lang="en-US" sz="1400" kern="100" dirty="0">
                          <a:solidFill>
                            <a:schemeClr val="tx1"/>
                          </a:solidFill>
                          <a:latin typeface="Times New Roman"/>
                          <a:ea typeface="宋体"/>
                          <a:cs typeface="Times New Roman"/>
                        </a:rPr>
                        <a:t>Non-functional properties</a:t>
                      </a:r>
                      <a:r>
                        <a:rPr lang="zh-CN" sz="1400" kern="100" dirty="0">
                          <a:solidFill>
                            <a:schemeClr val="tx1"/>
                          </a:solidFill>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16000">
                <a:tc>
                  <a:txBody>
                    <a:bodyPr/>
                    <a:lstStyle/>
                    <a:p>
                      <a:pPr indent="0" algn="l" fontAlgn="auto">
                        <a:lnSpc>
                          <a:spcPct val="100000"/>
                        </a:lnSpc>
                        <a:spcAft>
                          <a:spcPts val="0"/>
                        </a:spcAft>
                      </a:pPr>
                      <a:r>
                        <a:rPr lang="zh-CN" sz="1400" kern="100" dirty="0">
                          <a:solidFill>
                            <a:schemeClr val="tx1"/>
                          </a:solidFill>
                          <a:latin typeface="Times New Roman"/>
                          <a:ea typeface="宋体"/>
                          <a:cs typeface="Times New Roman"/>
                        </a:rPr>
                        <a:t>工具支持（</a:t>
                      </a:r>
                      <a:r>
                        <a:rPr lang="en-US" sz="1400" kern="100" dirty="0">
                          <a:solidFill>
                            <a:schemeClr val="tx1"/>
                          </a:solidFill>
                          <a:latin typeface="Times New Roman"/>
                          <a:ea typeface="宋体"/>
                          <a:cs typeface="Times New Roman"/>
                        </a:rPr>
                        <a:t>Tool Support</a:t>
                      </a:r>
                      <a:r>
                        <a:rPr lang="zh-CN" sz="1400" kern="100" dirty="0">
                          <a:solidFill>
                            <a:schemeClr val="tx1"/>
                          </a:solidFill>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主动的说明</a:t>
                      </a:r>
                      <a:r>
                        <a:rPr lang="en-US" sz="1400" kern="100" dirty="0">
                          <a:solidFill>
                            <a:schemeClr val="tx1"/>
                          </a:solidFill>
                          <a:latin typeface="Times New Roman"/>
                          <a:ea typeface="宋体"/>
                          <a:cs typeface="Times New Roman"/>
                        </a:rPr>
                        <a:t>(Active Specification)</a:t>
                      </a:r>
                      <a:endParaRPr lang="zh-CN" sz="14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支持多方视图（</a:t>
                      </a:r>
                      <a:r>
                        <a:rPr lang="en-US" sz="1400" kern="100" dirty="0">
                          <a:solidFill>
                            <a:schemeClr val="tx1"/>
                          </a:solidFill>
                          <a:latin typeface="Times New Roman"/>
                          <a:ea typeface="宋体"/>
                          <a:cs typeface="Times New Roman"/>
                        </a:rPr>
                        <a:t>Multiple Views</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分析（</a:t>
                      </a:r>
                      <a:r>
                        <a:rPr lang="en-US" sz="1400" kern="100" dirty="0">
                          <a:solidFill>
                            <a:schemeClr val="tx1"/>
                          </a:solidFill>
                          <a:latin typeface="Times New Roman"/>
                          <a:ea typeface="宋体"/>
                          <a:cs typeface="Times New Roman"/>
                        </a:rPr>
                        <a:t>Analysis</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细化（</a:t>
                      </a:r>
                      <a:r>
                        <a:rPr lang="en-US" sz="1400" kern="100" dirty="0">
                          <a:solidFill>
                            <a:schemeClr val="tx1"/>
                          </a:solidFill>
                          <a:latin typeface="Times New Roman"/>
                          <a:ea typeface="宋体"/>
                          <a:cs typeface="Times New Roman"/>
                        </a:rPr>
                        <a:t>Refinement</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代码自动生成（</a:t>
                      </a:r>
                      <a:r>
                        <a:rPr lang="en-US" sz="1400" kern="100" dirty="0">
                          <a:solidFill>
                            <a:schemeClr val="tx1"/>
                          </a:solidFill>
                          <a:latin typeface="Times New Roman"/>
                          <a:ea typeface="宋体"/>
                          <a:cs typeface="Times New Roman"/>
                        </a:rPr>
                        <a:t>Code Generation</a:t>
                      </a:r>
                      <a:r>
                        <a:rPr lang="zh-CN" sz="1400" kern="100" dirty="0">
                          <a:solidFill>
                            <a:schemeClr val="tx1"/>
                          </a:solidFill>
                          <a:latin typeface="Times New Roman"/>
                          <a:ea typeface="宋体"/>
                          <a:cs typeface="Times New Roman"/>
                        </a:rPr>
                        <a:t>）</a:t>
                      </a:r>
                    </a:p>
                    <a:p>
                      <a:pPr marL="0" indent="0" algn="just" defTabSz="914400" rtl="0" eaLnBrk="1" latinLnBrk="0" hangingPunct="1">
                        <a:lnSpc>
                          <a:spcPct val="100000"/>
                        </a:lnSpc>
                        <a:spcAft>
                          <a:spcPts val="0"/>
                        </a:spcAft>
                      </a:pPr>
                      <a:r>
                        <a:rPr lang="zh-CN" sz="1400" kern="100" dirty="0">
                          <a:solidFill>
                            <a:schemeClr val="tx1"/>
                          </a:solidFill>
                          <a:latin typeface="Times New Roman"/>
                          <a:ea typeface="宋体"/>
                          <a:cs typeface="Times New Roman"/>
                        </a:rPr>
                        <a:t>动态特征（</a:t>
                      </a:r>
                      <a:r>
                        <a:rPr lang="en-US" sz="1400" kern="100" dirty="0">
                          <a:solidFill>
                            <a:schemeClr val="tx1"/>
                          </a:solidFill>
                          <a:latin typeface="Times New Roman"/>
                          <a:ea typeface="宋体"/>
                          <a:cs typeface="Times New Roman"/>
                        </a:rPr>
                        <a:t>Dynamism</a:t>
                      </a:r>
                      <a:r>
                        <a:rPr lang="zh-CN" sz="1400" kern="100" dirty="0">
                          <a:solidFill>
                            <a:schemeClr val="tx1"/>
                          </a:solidFill>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11.2.2 AADL </a:t>
            </a:r>
            <a:endParaRPr lang="zh-CN" altLang="en-US" dirty="0"/>
          </a:p>
        </p:txBody>
      </p:sp>
      <p:sp>
        <p:nvSpPr>
          <p:cNvPr id="3" name="内容占位符 2"/>
          <p:cNvSpPr>
            <a:spLocks noGrp="1"/>
          </p:cNvSpPr>
          <p:nvPr>
            <p:ph idx="1"/>
          </p:nvPr>
        </p:nvSpPr>
        <p:spPr/>
        <p:txBody>
          <a:bodyPr/>
          <a:lstStyle/>
          <a:p>
            <a:r>
              <a:rPr lang="en-US" dirty="0" smtClean="0"/>
              <a:t>SAE</a:t>
            </a:r>
            <a:r>
              <a:rPr lang="zh-CN" altLang="en-US" dirty="0" smtClean="0"/>
              <a:t>提出了体系结构分析和描述语言</a:t>
            </a:r>
            <a:r>
              <a:rPr lang="en-US" dirty="0" smtClean="0"/>
              <a:t>(AADL--Architecture Analysis &amp; Design Language)</a:t>
            </a:r>
            <a:r>
              <a:rPr lang="zh-CN" altLang="en-US" dirty="0" smtClean="0"/>
              <a:t>，并进行了标准化的工作。</a:t>
            </a:r>
            <a:endParaRPr lang="en-US" altLang="zh-CN" dirty="0" smtClean="0"/>
          </a:p>
          <a:p>
            <a:r>
              <a:rPr lang="en-US" dirty="0" smtClean="0"/>
              <a:t>AADL</a:t>
            </a:r>
            <a:r>
              <a:rPr lang="zh-CN" altLang="en-US" dirty="0" smtClean="0"/>
              <a:t>的目标是描述实时、嵌入式、容错、能进行安全分区的、可动态配置的软件任务和通信的体系结构。</a:t>
            </a:r>
            <a:endParaRPr lang="en-US" altLang="zh-CN" dirty="0" smtClean="0"/>
          </a:p>
          <a:p>
            <a:r>
              <a:rPr lang="zh-CN" altLang="en-US" dirty="0" smtClean="0"/>
              <a:t>特别是高安全性的应用领域，如，民航、高速机车、航天、以及自治系统。</a:t>
            </a:r>
            <a:endParaRPr lang="en-US" altLang="zh-CN" dirty="0" smtClean="0"/>
          </a:p>
          <a:p>
            <a:pPr lvl="1"/>
            <a:r>
              <a:rPr lang="zh-CN" altLang="en-US" dirty="0" smtClean="0"/>
              <a:t>这些系统的控制和通信普遍采用分布式多处理器硬件的体系结构。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 </a:t>
            </a:r>
            <a:r>
              <a:rPr lang="zh-CN" altLang="en-US" dirty="0" smtClean="0"/>
              <a:t>用</a:t>
            </a:r>
            <a:r>
              <a:rPr lang="en-US" dirty="0" smtClean="0"/>
              <a:t>UML</a:t>
            </a:r>
            <a:r>
              <a:rPr lang="zh-CN" altLang="en-US" dirty="0" smtClean="0"/>
              <a:t>描述各级体系结构</a:t>
            </a:r>
            <a:endParaRPr lang="zh-CN" altLang="en-US" dirty="0"/>
          </a:p>
        </p:txBody>
      </p:sp>
      <p:sp>
        <p:nvSpPr>
          <p:cNvPr id="3" name="内容占位符 2"/>
          <p:cNvSpPr>
            <a:spLocks noGrp="1"/>
          </p:cNvSpPr>
          <p:nvPr>
            <p:ph idx="1"/>
          </p:nvPr>
        </p:nvSpPr>
        <p:spPr/>
        <p:txBody>
          <a:bodyPr/>
          <a:lstStyle/>
          <a:p>
            <a:r>
              <a:rPr lang="en-US" dirty="0" smtClean="0"/>
              <a:t>11.2.3.1</a:t>
            </a:r>
            <a:r>
              <a:rPr lang="zh-CN" altLang="en-US" dirty="0" smtClean="0"/>
              <a:t>概念级的描述</a:t>
            </a:r>
            <a:r>
              <a:rPr lang="en-US" dirty="0" smtClean="0"/>
              <a:t>	</a:t>
            </a:r>
            <a:endParaRPr lang="zh-CN" altLang="en-US" dirty="0" smtClean="0"/>
          </a:p>
          <a:p>
            <a:r>
              <a:rPr lang="en-US" dirty="0" smtClean="0"/>
              <a:t>11.2.3.2</a:t>
            </a:r>
            <a:r>
              <a:rPr lang="zh-CN" altLang="en-US" dirty="0" smtClean="0"/>
              <a:t>模块级的描述</a:t>
            </a:r>
            <a:r>
              <a:rPr lang="en-US" dirty="0" smtClean="0"/>
              <a:t>	</a:t>
            </a:r>
            <a:endParaRPr lang="zh-CN" altLang="en-US" dirty="0" smtClean="0"/>
          </a:p>
          <a:p>
            <a:r>
              <a:rPr lang="en-US" dirty="0" smtClean="0"/>
              <a:t>11.2.3.3</a:t>
            </a:r>
            <a:r>
              <a:rPr lang="zh-CN" altLang="en-US" dirty="0" smtClean="0"/>
              <a:t>运行级描述</a:t>
            </a:r>
          </a:p>
          <a:p>
            <a:r>
              <a:rPr lang="en-US" dirty="0" smtClean="0"/>
              <a:t>11.2.3.4 </a:t>
            </a:r>
            <a:r>
              <a:rPr lang="zh-CN" altLang="en-US" dirty="0" smtClean="0"/>
              <a:t>代码结构描述</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11.2.3.1</a:t>
            </a:r>
            <a:r>
              <a:rPr lang="zh-CN" altLang="en-US" dirty="0" smtClean="0"/>
              <a:t>概念级的描述</a:t>
            </a:r>
            <a:endParaRPr lang="zh-CN" altLang="en-US" dirty="0"/>
          </a:p>
        </p:txBody>
      </p:sp>
      <p:sp>
        <p:nvSpPr>
          <p:cNvPr id="3" name="内容占位符 2"/>
          <p:cNvSpPr>
            <a:spLocks noGrp="1"/>
          </p:cNvSpPr>
          <p:nvPr>
            <p:ph idx="1"/>
          </p:nvPr>
        </p:nvSpPr>
        <p:spPr/>
        <p:txBody>
          <a:bodyPr/>
          <a:lstStyle/>
          <a:p>
            <a:r>
              <a:rPr lang="zh-CN" altLang="en-US" dirty="0" smtClean="0"/>
              <a:t>在概念结构设计阶段，从建立系统的概念视图的角度出发，需要把部件、端口和链接器表达为衍型类图</a:t>
            </a:r>
            <a:r>
              <a:rPr lang="en-US" dirty="0" smtClean="0"/>
              <a:t>(stereotyped class)</a:t>
            </a:r>
            <a:r>
              <a:rPr lang="zh-CN" altLang="en-US" dirty="0" smtClean="0"/>
              <a:t>。</a:t>
            </a:r>
            <a:endParaRPr lang="en-US" altLang="zh-CN" dirty="0" smtClean="0"/>
          </a:p>
          <a:p>
            <a:r>
              <a:rPr lang="zh-CN" altLang="en-US" dirty="0" smtClean="0"/>
              <a:t>对此，可以用</a:t>
            </a:r>
            <a:r>
              <a:rPr lang="en-US" dirty="0" smtClean="0"/>
              <a:t>UML</a:t>
            </a:r>
            <a:r>
              <a:rPr lang="zh-CN" altLang="en-US" dirty="0" smtClean="0"/>
              <a:t>的描述方法描述体系结构：</a:t>
            </a:r>
            <a:endParaRPr lang="en-US" altLang="zh-CN" dirty="0" smtClean="0"/>
          </a:p>
          <a:p>
            <a:pPr lvl="1"/>
            <a:r>
              <a:rPr lang="en-US" dirty="0" smtClean="0"/>
              <a:t>1</a:t>
            </a:r>
            <a:r>
              <a:rPr lang="zh-CN" altLang="en-US" dirty="0" smtClean="0"/>
              <a:t>）用</a:t>
            </a:r>
            <a:r>
              <a:rPr lang="en-US" dirty="0" smtClean="0"/>
              <a:t>UML</a:t>
            </a:r>
            <a:r>
              <a:rPr lang="zh-CN" altLang="en-US" dirty="0" smtClean="0"/>
              <a:t>类图描述系统或仔细的静态配置关系；</a:t>
            </a:r>
            <a:endParaRPr lang="en-US" altLang="zh-CN" dirty="0" smtClean="0"/>
          </a:p>
          <a:p>
            <a:pPr lvl="1"/>
            <a:r>
              <a:rPr lang="en-US" dirty="0" smtClean="0"/>
              <a:t>2</a:t>
            </a:r>
            <a:r>
              <a:rPr lang="zh-CN" altLang="en-US" dirty="0" smtClean="0"/>
              <a:t>）用</a:t>
            </a:r>
            <a:r>
              <a:rPr lang="en-US" dirty="0" smtClean="0"/>
              <a:t>UML</a:t>
            </a:r>
            <a:r>
              <a:rPr lang="zh-CN" altLang="en-US" dirty="0" smtClean="0"/>
              <a:t>的顺序图或状态图表示协议和相关端口关系；</a:t>
            </a:r>
            <a:endParaRPr lang="en-US" altLang="zh-CN" dirty="0" smtClean="0"/>
          </a:p>
          <a:p>
            <a:pPr lvl="1"/>
            <a:r>
              <a:rPr lang="en-US" dirty="0" smtClean="0"/>
              <a:t>3</a:t>
            </a:r>
            <a:r>
              <a:rPr lang="zh-CN" altLang="en-US" dirty="0" smtClean="0"/>
              <a:t>）用</a:t>
            </a:r>
            <a:r>
              <a:rPr lang="en-US" dirty="0" smtClean="0"/>
              <a:t>UML</a:t>
            </a:r>
            <a:r>
              <a:rPr lang="zh-CN" altLang="en-US" dirty="0" smtClean="0"/>
              <a:t>的顺序图表示部件之间的交互的时间顺序。</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11.2.3.2</a:t>
            </a:r>
            <a:r>
              <a:rPr lang="zh-CN" altLang="en-US" dirty="0" smtClean="0"/>
              <a:t>模块级的描述</a:t>
            </a:r>
            <a:endParaRPr lang="zh-CN" altLang="en-US" dirty="0"/>
          </a:p>
        </p:txBody>
      </p:sp>
      <p:sp>
        <p:nvSpPr>
          <p:cNvPr id="3" name="内容占位符 2"/>
          <p:cNvSpPr>
            <a:spLocks noGrp="1"/>
          </p:cNvSpPr>
          <p:nvPr>
            <p:ph idx="1"/>
          </p:nvPr>
        </p:nvSpPr>
        <p:spPr/>
        <p:txBody>
          <a:bodyPr/>
          <a:lstStyle/>
          <a:p>
            <a:r>
              <a:rPr lang="zh-CN" altLang="en-US" sz="2400" dirty="0" smtClean="0"/>
              <a:t>类图可以很好地显示出模块之间的关系，而避免每个模块的细节。</a:t>
            </a:r>
          </a:p>
          <a:p>
            <a:r>
              <a:rPr lang="zh-CN" altLang="en-US" sz="2400" dirty="0" smtClean="0"/>
              <a:t>从模块化视角看，可以用衍型类表示模块，用衍型包表示子系统和层次。可以用嵌套</a:t>
            </a:r>
            <a:r>
              <a:rPr lang="en-US" sz="2400" dirty="0" smtClean="0"/>
              <a:t>(</a:t>
            </a:r>
            <a:r>
              <a:rPr lang="zh-CN" altLang="en-US" sz="2400" dirty="0" smtClean="0"/>
              <a:t>关联</a:t>
            </a:r>
            <a:r>
              <a:rPr lang="en-US" sz="2400" dirty="0" smtClean="0"/>
              <a:t>)</a:t>
            </a:r>
            <a:r>
              <a:rPr lang="zh-CN" altLang="en-US" sz="2400" dirty="0" smtClean="0"/>
              <a:t>表示分解情况，用</a:t>
            </a:r>
            <a:r>
              <a:rPr lang="en-US" sz="2400" dirty="0" smtClean="0"/>
              <a:t>UML</a:t>
            </a:r>
            <a:r>
              <a:rPr lang="zh-CN" altLang="en-US" sz="2400" dirty="0" smtClean="0"/>
              <a:t>的依赖表示‘使用依赖性’，即：</a:t>
            </a:r>
          </a:p>
          <a:p>
            <a:pPr lvl="1"/>
            <a:r>
              <a:rPr lang="en-US" dirty="0" smtClean="0"/>
              <a:t>1</a:t>
            </a:r>
            <a:r>
              <a:rPr lang="zh-CN" altLang="en-US" dirty="0" smtClean="0"/>
              <a:t>）用表描述概念视图和模块视图之间的映射关系；</a:t>
            </a:r>
          </a:p>
          <a:p>
            <a:pPr lvl="1"/>
            <a:r>
              <a:rPr lang="en-US" dirty="0" smtClean="0"/>
              <a:t>2</a:t>
            </a:r>
            <a:r>
              <a:rPr lang="zh-CN" altLang="en-US" dirty="0" smtClean="0"/>
              <a:t>）用</a:t>
            </a:r>
            <a:r>
              <a:rPr lang="en-US" dirty="0" smtClean="0"/>
              <a:t>UML</a:t>
            </a:r>
            <a:r>
              <a:rPr lang="zh-CN" altLang="en-US" dirty="0" smtClean="0"/>
              <a:t>的‘包图’描述子系统的分解依赖性</a:t>
            </a:r>
            <a:r>
              <a:rPr lang="en-US" dirty="0" smtClean="0"/>
              <a:t>(decomposition dependencies)</a:t>
            </a:r>
            <a:r>
              <a:rPr lang="zh-CN" altLang="en-US" dirty="0" smtClean="0"/>
              <a:t>；</a:t>
            </a:r>
          </a:p>
          <a:p>
            <a:pPr lvl="1"/>
            <a:r>
              <a:rPr lang="en-US" dirty="0" smtClean="0"/>
              <a:t>3</a:t>
            </a:r>
            <a:r>
              <a:rPr lang="zh-CN" altLang="en-US" dirty="0" smtClean="0"/>
              <a:t>）用</a:t>
            </a:r>
            <a:r>
              <a:rPr lang="en-US" dirty="0" smtClean="0"/>
              <a:t>UML</a:t>
            </a:r>
            <a:r>
              <a:rPr lang="zh-CN" altLang="en-US" dirty="0" smtClean="0"/>
              <a:t>‘类图’表示模块之间的‘使用依赖性’；</a:t>
            </a:r>
          </a:p>
          <a:p>
            <a:pPr lvl="1"/>
            <a:r>
              <a:rPr lang="en-US" dirty="0" smtClean="0"/>
              <a:t>4</a:t>
            </a:r>
            <a:r>
              <a:rPr lang="zh-CN" altLang="en-US" dirty="0" smtClean="0"/>
              <a:t>）用</a:t>
            </a:r>
            <a:r>
              <a:rPr lang="en-US" dirty="0" smtClean="0"/>
              <a:t>UML</a:t>
            </a:r>
            <a:r>
              <a:rPr lang="zh-CN" altLang="en-US" dirty="0" smtClean="0"/>
              <a:t>‘包图’表示一个层次与一个层次上部署的模块之间的‘使用依赖性’。</a:t>
            </a:r>
          </a:p>
          <a:p>
            <a:pPr lvl="1"/>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11.2.3.3</a:t>
            </a:r>
            <a:r>
              <a:rPr lang="zh-CN" altLang="en-US" dirty="0" smtClean="0"/>
              <a:t>运行级描述</a:t>
            </a:r>
            <a:endParaRPr lang="zh-CN" altLang="en-US" dirty="0"/>
          </a:p>
        </p:txBody>
      </p:sp>
      <p:sp>
        <p:nvSpPr>
          <p:cNvPr id="3" name="内容占位符 2"/>
          <p:cNvSpPr>
            <a:spLocks noGrp="1"/>
          </p:cNvSpPr>
          <p:nvPr>
            <p:ph idx="1"/>
          </p:nvPr>
        </p:nvSpPr>
        <p:spPr/>
        <p:txBody>
          <a:bodyPr/>
          <a:lstStyle/>
          <a:p>
            <a:r>
              <a:rPr lang="en-US" altLang="zh-CN" sz="2400" dirty="0" smtClean="0"/>
              <a:t>UML</a:t>
            </a:r>
            <a:r>
              <a:rPr lang="zh-CN" altLang="en-US" sz="2400" dirty="0" smtClean="0"/>
              <a:t>类图不能很好地表达系统的动态行为，需要使用其它图表示配置的动态情况。</a:t>
            </a:r>
            <a:endParaRPr lang="en-US" altLang="zh-CN" sz="1400" kern="100" dirty="0">
              <a:latin typeface="Times New Roman"/>
              <a:ea typeface="宋体"/>
              <a:cs typeface="Times New Roman"/>
            </a:endParaRPr>
          </a:p>
          <a:p>
            <a:pPr lvl="1"/>
            <a:r>
              <a:rPr lang="zh-CN" altLang="en-US" sz="2000" dirty="0" smtClean="0"/>
              <a:t>当请求动态创立动态实例时，需要用操作系统的进程实现，并在完成后将该进程杀掉。</a:t>
            </a:r>
            <a:endParaRPr lang="en-US" altLang="zh-CN" sz="2000" dirty="0" smtClean="0"/>
          </a:p>
          <a:p>
            <a:pPr lvl="1"/>
            <a:r>
              <a:rPr lang="en-US" altLang="en-US" sz="2000" dirty="0" smtClean="0"/>
              <a:t>UML</a:t>
            </a:r>
            <a:r>
              <a:rPr lang="zh-CN" altLang="en-US" sz="2000" dirty="0" smtClean="0"/>
              <a:t>的顺序图可以很好地描述</a:t>
            </a:r>
            <a:r>
              <a:rPr lang="en-US" altLang="en-US" sz="2000" dirty="0" smtClean="0"/>
              <a:t>pipeline</a:t>
            </a:r>
            <a:r>
              <a:rPr lang="zh-CN" altLang="en-US" sz="2000" dirty="0" smtClean="0"/>
              <a:t>被创立的过程。</a:t>
            </a:r>
          </a:p>
          <a:p>
            <a:endParaRPr lang="en-US" altLang="zh-CN" sz="2400" dirty="0" smtClean="0"/>
          </a:p>
          <a:p>
            <a:r>
              <a:rPr lang="zh-CN" altLang="en-US" sz="2400" dirty="0" smtClean="0"/>
              <a:t>从运行的视角看，用衍型类</a:t>
            </a:r>
            <a:r>
              <a:rPr lang="en-US" altLang="en-US" sz="2400" dirty="0" smtClean="0"/>
              <a:t>(stereotyped classes) </a:t>
            </a:r>
            <a:r>
              <a:rPr lang="zh-CN" altLang="en-US" sz="2400" dirty="0" smtClean="0"/>
              <a:t>表示运行映像，联合</a:t>
            </a:r>
            <a:r>
              <a:rPr lang="en-US" altLang="en-US" sz="2400" dirty="0" smtClean="0"/>
              <a:t>(associations)</a:t>
            </a:r>
            <a:r>
              <a:rPr lang="zh-CN" altLang="en-US" sz="2400" dirty="0" smtClean="0"/>
              <a:t>表示通信路径。用</a:t>
            </a:r>
            <a:r>
              <a:rPr lang="en-US" altLang="en-US" sz="2400" dirty="0" smtClean="0"/>
              <a:t>(</a:t>
            </a:r>
            <a:r>
              <a:rPr lang="zh-CN" altLang="en-US" sz="2400" dirty="0" smtClean="0"/>
              <a:t>嵌套的</a:t>
            </a:r>
            <a:r>
              <a:rPr lang="en-US" altLang="en-US" sz="2400" dirty="0" smtClean="0"/>
              <a:t>)</a:t>
            </a:r>
            <a:r>
              <a:rPr lang="zh-CN" altLang="en-US" sz="2400" dirty="0" smtClean="0"/>
              <a:t>联合关系表示模块的涵盖关系。即，</a:t>
            </a:r>
          </a:p>
          <a:p>
            <a:pPr lvl="1"/>
            <a:r>
              <a:rPr lang="en-US" altLang="zh-CN" sz="2000" dirty="0" smtClean="0"/>
              <a:t>1</a:t>
            </a:r>
            <a:r>
              <a:rPr lang="zh-CN" altLang="en-US" sz="2000" dirty="0" smtClean="0"/>
              <a:t>）用</a:t>
            </a:r>
            <a:r>
              <a:rPr lang="en-US" sz="2000" dirty="0" smtClean="0"/>
              <a:t>UML</a:t>
            </a:r>
            <a:r>
              <a:rPr lang="zh-CN" altLang="en-US" sz="2000" dirty="0" smtClean="0"/>
              <a:t>类图表示静态配置；</a:t>
            </a:r>
          </a:p>
          <a:p>
            <a:pPr lvl="1"/>
            <a:r>
              <a:rPr lang="en-US" altLang="zh-CN" sz="2000" dirty="0" smtClean="0"/>
              <a:t>2</a:t>
            </a:r>
            <a:r>
              <a:rPr lang="zh-CN" altLang="en-US" sz="2000" dirty="0" smtClean="0"/>
              <a:t>）用</a:t>
            </a:r>
            <a:r>
              <a:rPr lang="en-US" sz="2000" dirty="0" smtClean="0"/>
              <a:t>UML</a:t>
            </a:r>
            <a:r>
              <a:rPr lang="zh-CN" altLang="en-US" sz="2000" dirty="0" smtClean="0"/>
              <a:t>顺序图表示配置项的动态行为，或配置项之间的迁移；</a:t>
            </a:r>
          </a:p>
          <a:p>
            <a:pPr lvl="1"/>
            <a:r>
              <a:rPr lang="en-US" altLang="zh-CN" sz="2000" dirty="0" smtClean="0"/>
              <a:t>3</a:t>
            </a:r>
            <a:r>
              <a:rPr lang="zh-CN" altLang="en-US" sz="2000" dirty="0" smtClean="0"/>
              <a:t>）用</a:t>
            </a:r>
            <a:r>
              <a:rPr lang="en-US" sz="2000" dirty="0" smtClean="0"/>
              <a:t> UML</a:t>
            </a:r>
            <a:r>
              <a:rPr lang="zh-CN" altLang="en-US" sz="2000" dirty="0" smtClean="0"/>
              <a:t>状态图或顺序图表示通信路径的协议。</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11.2.3.4 </a:t>
            </a:r>
            <a:r>
              <a:rPr lang="zh-CN" altLang="en-US" dirty="0" smtClean="0"/>
              <a:t>代码结构描述</a:t>
            </a:r>
            <a:endParaRPr lang="zh-CN" altLang="en-US" dirty="0"/>
          </a:p>
        </p:txBody>
      </p:sp>
      <p:sp>
        <p:nvSpPr>
          <p:cNvPr id="3" name="内容占位符 2"/>
          <p:cNvSpPr>
            <a:spLocks noGrp="1"/>
          </p:cNvSpPr>
          <p:nvPr>
            <p:ph idx="1"/>
          </p:nvPr>
        </p:nvSpPr>
        <p:spPr/>
        <p:txBody>
          <a:bodyPr/>
          <a:lstStyle/>
          <a:p>
            <a:r>
              <a:rPr lang="zh-CN" altLang="en-US" dirty="0" smtClean="0"/>
              <a:t>可执行文件也可以按目录进行组织。</a:t>
            </a:r>
            <a:endParaRPr lang="en-US" altLang="zh-CN" dirty="0" smtClean="0"/>
          </a:p>
          <a:p>
            <a:endParaRPr lang="en-US" altLang="zh-CN" dirty="0" smtClean="0"/>
          </a:p>
          <a:p>
            <a:r>
              <a:rPr lang="zh-CN" altLang="en-US" dirty="0" smtClean="0"/>
              <a:t>可执行文件和源文件之间的关系是通过中间文件关联起来的。</a:t>
            </a:r>
            <a:endParaRPr lang="en-US" altLang="zh-CN" dirty="0" smtClean="0"/>
          </a:p>
          <a:p>
            <a:endParaRPr lang="en-US" altLang="zh-CN" dirty="0" smtClean="0"/>
          </a:p>
          <a:p>
            <a:r>
              <a:rPr lang="zh-CN" altLang="en-US" dirty="0" smtClean="0"/>
              <a:t>可执行文件与目标文件具有的依赖关系是“链接</a:t>
            </a:r>
            <a:r>
              <a:rPr lang="en-US" dirty="0" smtClean="0"/>
              <a:t>(link)</a:t>
            </a:r>
            <a:r>
              <a:rPr lang="zh-CN" altLang="en-US" dirty="0" smtClean="0"/>
              <a:t>”，目标文件与源文件的关系是编译</a:t>
            </a:r>
            <a:r>
              <a:rPr lang="en-US" dirty="0" smtClean="0"/>
              <a:t>(compile)</a:t>
            </a:r>
            <a:r>
              <a:rPr lang="zh-CN" altLang="en-US"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a:t>
            </a:r>
            <a:r>
              <a:rPr lang="zh-CN" altLang="en-US" dirty="0" smtClean="0"/>
              <a:t>体系结构的分级</a:t>
            </a:r>
            <a:endParaRPr lang="zh-CN" altLang="en-US" dirty="0"/>
          </a:p>
        </p:txBody>
      </p:sp>
      <p:sp>
        <p:nvSpPr>
          <p:cNvPr id="3" name="内容占位符 2"/>
          <p:cNvSpPr>
            <a:spLocks noGrp="1"/>
          </p:cNvSpPr>
          <p:nvPr>
            <p:ph idx="1"/>
          </p:nvPr>
        </p:nvSpPr>
        <p:spPr/>
        <p:txBody>
          <a:bodyPr/>
          <a:lstStyle/>
          <a:p>
            <a:r>
              <a:rPr lang="zh-CN" altLang="en-US" dirty="0" smtClean="0"/>
              <a:t>设计软件体系结构的目的是为了更容易地建造软件系统。</a:t>
            </a:r>
            <a:endParaRPr lang="en-US" altLang="zh-CN" dirty="0" smtClean="0"/>
          </a:p>
          <a:p>
            <a:r>
              <a:rPr lang="zh-CN" altLang="en-US" dirty="0" smtClean="0"/>
              <a:t>在软件开发的不同阶段，各类开发人员看待体系结构的的视角也是不同的，从而形成了体系结构的不同的透视图。</a:t>
            </a:r>
            <a:endParaRPr lang="en-US" altLang="zh-CN" dirty="0" smtClean="0"/>
          </a:p>
          <a:p>
            <a:r>
              <a:rPr lang="en-US" dirty="0" err="1" smtClean="0"/>
              <a:t>Dilip</a:t>
            </a:r>
            <a:r>
              <a:rPr lang="en-US" dirty="0" smtClean="0"/>
              <a:t> </a:t>
            </a:r>
            <a:r>
              <a:rPr lang="en-US" dirty="0" err="1" smtClean="0"/>
              <a:t>Soni</a:t>
            </a:r>
            <a:r>
              <a:rPr lang="zh-CN" altLang="en-US" dirty="0" smtClean="0"/>
              <a:t>等通过对工业应用中的体系结构的讨论，指出应当将体系结构进一步划分为：</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2226" name="Picture 2"/>
          <p:cNvPicPr>
            <a:picLocks noChangeAspect="1" noChangeArrowheads="1"/>
          </p:cNvPicPr>
          <p:nvPr/>
        </p:nvPicPr>
        <p:blipFill>
          <a:blip r:embed="rId2"/>
          <a:srcRect/>
          <a:stretch>
            <a:fillRect/>
          </a:stretch>
        </p:blipFill>
        <p:spPr bwMode="auto">
          <a:xfrm>
            <a:off x="812801" y="-14514"/>
            <a:ext cx="8316686" cy="685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a:t>
            </a:r>
            <a:r>
              <a:rPr lang="zh-CN" altLang="en-US" dirty="0" smtClean="0"/>
              <a:t>常见的体系结构模式</a:t>
            </a:r>
            <a:endParaRPr lang="zh-CN" altLang="en-US" dirty="0"/>
          </a:p>
        </p:txBody>
      </p:sp>
      <p:sp>
        <p:nvSpPr>
          <p:cNvPr id="3" name="内容占位符 2"/>
          <p:cNvSpPr>
            <a:spLocks noGrp="1"/>
          </p:cNvSpPr>
          <p:nvPr>
            <p:ph idx="1"/>
          </p:nvPr>
        </p:nvSpPr>
        <p:spPr/>
        <p:txBody>
          <a:bodyPr/>
          <a:lstStyle/>
          <a:p>
            <a:r>
              <a:rPr lang="zh-CN" altLang="en-US" dirty="0" smtClean="0"/>
              <a:t>从</a:t>
            </a:r>
            <a:r>
              <a:rPr lang="en-US" dirty="0" smtClean="0"/>
              <a:t>20</a:t>
            </a:r>
            <a:r>
              <a:rPr lang="zh-CN" altLang="en-US" dirty="0" smtClean="0"/>
              <a:t>世纪</a:t>
            </a:r>
            <a:r>
              <a:rPr lang="en-US" dirty="0" smtClean="0"/>
              <a:t>90</a:t>
            </a:r>
            <a:r>
              <a:rPr lang="zh-CN" altLang="en-US" dirty="0" smtClean="0"/>
              <a:t>年代提出体系结构“风格和模式”，现在已经有许多很成熟和使用的软件体系结构模式，并得到了软件工业界普遍认可。</a:t>
            </a:r>
            <a:endParaRPr lang="en-US" altLang="zh-CN" dirty="0" smtClean="0"/>
          </a:p>
          <a:p>
            <a:r>
              <a:rPr lang="zh-CN" altLang="en-US" dirty="0" smtClean="0"/>
              <a:t>软件分析、设计人员可以像建筑工程师一样直接采用成熟的体系结构模式，设计自己的体系结构。</a:t>
            </a:r>
            <a:endParaRPr lang="en-US" dirty="0" smtClean="0"/>
          </a:p>
          <a:p>
            <a:pPr lvl="1"/>
            <a:r>
              <a:rPr lang="en-US" dirty="0" smtClean="0"/>
              <a:t>11.3.1 </a:t>
            </a:r>
            <a:r>
              <a:rPr lang="zh-CN" altLang="en-US" dirty="0" smtClean="0"/>
              <a:t>分层视角</a:t>
            </a:r>
          </a:p>
          <a:p>
            <a:pPr lvl="1"/>
            <a:r>
              <a:rPr lang="en-US" dirty="0" smtClean="0"/>
              <a:t>11.3.2 </a:t>
            </a:r>
            <a:r>
              <a:rPr lang="zh-CN" altLang="en-US" dirty="0" smtClean="0"/>
              <a:t>数据流动视角</a:t>
            </a:r>
          </a:p>
          <a:p>
            <a:pPr lvl="1"/>
            <a:r>
              <a:rPr lang="en-US" dirty="0" smtClean="0"/>
              <a:t>11.3.3 </a:t>
            </a:r>
            <a:r>
              <a:rPr lang="zh-CN" altLang="en-US" dirty="0" smtClean="0"/>
              <a:t>数据集中视角</a:t>
            </a:r>
          </a:p>
          <a:p>
            <a:pPr lvl="1"/>
            <a:r>
              <a:rPr lang="en-US" dirty="0" smtClean="0"/>
              <a:t>11.3.4</a:t>
            </a:r>
            <a:r>
              <a:rPr lang="zh-CN" altLang="en-US" dirty="0" smtClean="0"/>
              <a:t>调用视角</a:t>
            </a:r>
          </a:p>
          <a:p>
            <a:pPr lvl="1"/>
            <a:r>
              <a:rPr lang="en-US" dirty="0" smtClean="0"/>
              <a:t>11.3.5</a:t>
            </a:r>
            <a:r>
              <a:rPr lang="zh-CN" altLang="en-US" dirty="0" smtClean="0"/>
              <a:t>消息传递视角</a:t>
            </a:r>
          </a:p>
          <a:p>
            <a:pPr lvl="1"/>
            <a:r>
              <a:rPr lang="en-US" dirty="0" smtClean="0"/>
              <a:t>11.3.6</a:t>
            </a:r>
            <a:r>
              <a:rPr lang="zh-CN" altLang="en-US" dirty="0" smtClean="0"/>
              <a:t>分布式与交互视角</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 </a:t>
            </a:r>
            <a:r>
              <a:rPr lang="zh-CN" altLang="en-US" dirty="0" smtClean="0"/>
              <a:t>分层视角</a:t>
            </a:r>
          </a:p>
        </p:txBody>
      </p:sp>
      <p:sp>
        <p:nvSpPr>
          <p:cNvPr id="3" name="内容占位符 2"/>
          <p:cNvSpPr>
            <a:spLocks noGrp="1"/>
          </p:cNvSpPr>
          <p:nvPr>
            <p:ph idx="1"/>
          </p:nvPr>
        </p:nvSpPr>
        <p:spPr/>
        <p:txBody>
          <a:bodyPr/>
          <a:lstStyle/>
          <a:p>
            <a:r>
              <a:rPr lang="zh-CN" altLang="en-US" dirty="0" smtClean="0"/>
              <a:t>将一个复杂的系统按层分解能够很好地简化系统的构造和集成。</a:t>
            </a:r>
            <a:endParaRPr lang="en-US" dirty="0" smtClean="0"/>
          </a:p>
          <a:p>
            <a:endParaRPr lang="en-US" dirty="0" smtClean="0"/>
          </a:p>
          <a:p>
            <a:r>
              <a:rPr lang="en-US" dirty="0" smtClean="0"/>
              <a:t>11.3.1.1 </a:t>
            </a:r>
            <a:r>
              <a:rPr lang="zh-CN" altLang="en-US" dirty="0" smtClean="0"/>
              <a:t>模式</a:t>
            </a:r>
            <a:r>
              <a:rPr lang="en-US" dirty="0" smtClean="0"/>
              <a:t>1</a:t>
            </a:r>
            <a:r>
              <a:rPr lang="zh-CN" altLang="en-US" dirty="0" smtClean="0"/>
              <a:t>：直接分层</a:t>
            </a:r>
          </a:p>
          <a:p>
            <a:r>
              <a:rPr lang="en-US" dirty="0" smtClean="0"/>
              <a:t>11.3.1.2 </a:t>
            </a:r>
            <a:r>
              <a:rPr lang="zh-CN" altLang="en-US" dirty="0" smtClean="0"/>
              <a:t>模式</a:t>
            </a:r>
            <a:r>
              <a:rPr lang="en-US" dirty="0" smtClean="0"/>
              <a:t>2</a:t>
            </a:r>
            <a:r>
              <a:rPr lang="zh-CN" altLang="en-US" dirty="0" smtClean="0"/>
              <a:t>：间接分层</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11.3.1.1 </a:t>
            </a:r>
            <a:r>
              <a:rPr lang="zh-CN" altLang="en-US" dirty="0" smtClean="0"/>
              <a:t>模式</a:t>
            </a:r>
            <a:r>
              <a:rPr lang="en-US" dirty="0" smtClean="0"/>
              <a:t>1</a:t>
            </a:r>
            <a:r>
              <a:rPr lang="zh-CN" altLang="en-US" dirty="0" smtClean="0"/>
              <a:t>：直接分层</a:t>
            </a:r>
          </a:p>
        </p:txBody>
      </p:sp>
      <p:grpSp>
        <p:nvGrpSpPr>
          <p:cNvPr id="4" name="Group 1"/>
          <p:cNvGrpSpPr>
            <a:grpSpLocks noChangeAspect="1"/>
          </p:cNvGrpSpPr>
          <p:nvPr/>
        </p:nvGrpSpPr>
        <p:grpSpPr bwMode="auto">
          <a:xfrm>
            <a:off x="2047682" y="1511468"/>
            <a:ext cx="5185171" cy="4236748"/>
            <a:chOff x="2727" y="8079"/>
            <a:chExt cx="4924" cy="4025"/>
          </a:xfrm>
        </p:grpSpPr>
        <p:sp>
          <p:nvSpPr>
            <p:cNvPr id="6" name="Rectangle 32"/>
            <p:cNvSpPr>
              <a:spLocks noChangeArrowheads="1"/>
            </p:cNvSpPr>
            <p:nvPr/>
          </p:nvSpPr>
          <p:spPr bwMode="auto">
            <a:xfrm>
              <a:off x="2727" y="8079"/>
              <a:ext cx="201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层</a:t>
              </a:r>
              <a:r>
                <a:rPr kumimoji="0" lang="en-US" altLang="zh-CN" sz="1600" b="1" dirty="0">
                  <a:cs typeface="Times New Roman" panose="02020603050405020304" pitchFamily="18" charset="0"/>
                </a:rPr>
                <a:t>N</a:t>
              </a:r>
            </a:p>
          </p:txBody>
        </p:sp>
        <p:sp>
          <p:nvSpPr>
            <p:cNvPr id="7" name="Rectangle 31"/>
            <p:cNvSpPr>
              <a:spLocks noChangeArrowheads="1"/>
            </p:cNvSpPr>
            <p:nvPr/>
          </p:nvSpPr>
          <p:spPr bwMode="auto">
            <a:xfrm>
              <a:off x="2727" y="11621"/>
              <a:ext cx="201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层</a:t>
              </a:r>
              <a:r>
                <a:rPr kumimoji="0" lang="zh-CN" altLang="en-US" sz="1600" b="1" dirty="0">
                  <a:cs typeface="Times New Roman" panose="02020603050405020304" pitchFamily="18" charset="0"/>
                </a:rPr>
                <a:t> </a:t>
              </a:r>
              <a:r>
                <a:rPr kumimoji="0" lang="en-US" altLang="zh-CN" sz="1600" b="1" dirty="0">
                  <a:cs typeface="Times New Roman" panose="02020603050405020304" pitchFamily="18" charset="0"/>
                </a:rPr>
                <a:t>1 </a:t>
              </a:r>
            </a:p>
          </p:txBody>
        </p:sp>
        <p:grpSp>
          <p:nvGrpSpPr>
            <p:cNvPr id="8" name="Group 28"/>
            <p:cNvGrpSpPr>
              <a:grpSpLocks/>
            </p:cNvGrpSpPr>
            <p:nvPr/>
          </p:nvGrpSpPr>
          <p:grpSpPr bwMode="auto">
            <a:xfrm>
              <a:off x="3564" y="11299"/>
              <a:ext cx="240" cy="322"/>
              <a:chOff x="5045" y="10333"/>
              <a:chExt cx="295" cy="322"/>
            </a:xfrm>
          </p:grpSpPr>
          <p:sp>
            <p:nvSpPr>
              <p:cNvPr id="35" name="Oval 30"/>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29"/>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9" name="Group 25"/>
            <p:cNvGrpSpPr>
              <a:grpSpLocks/>
            </p:cNvGrpSpPr>
            <p:nvPr/>
          </p:nvGrpSpPr>
          <p:grpSpPr bwMode="auto">
            <a:xfrm>
              <a:off x="3564" y="10977"/>
              <a:ext cx="327" cy="483"/>
              <a:chOff x="4938" y="10172"/>
              <a:chExt cx="402" cy="644"/>
            </a:xfrm>
          </p:grpSpPr>
          <p:sp>
            <p:nvSpPr>
              <p:cNvPr id="33" name="AutoShape 27"/>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26"/>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0" name="Rectangle 24"/>
            <p:cNvSpPr>
              <a:spLocks noChangeArrowheads="1"/>
            </p:cNvSpPr>
            <p:nvPr/>
          </p:nvSpPr>
          <p:spPr bwMode="auto">
            <a:xfrm>
              <a:off x="2727" y="10494"/>
              <a:ext cx="201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层</a:t>
              </a:r>
              <a:r>
                <a:rPr kumimoji="0" lang="zh-CN" altLang="en-US" sz="1600" b="1" dirty="0">
                  <a:cs typeface="Times New Roman" panose="02020603050405020304" pitchFamily="18" charset="0"/>
                </a:rPr>
                <a:t> </a:t>
              </a:r>
              <a:r>
                <a:rPr kumimoji="0" lang="en-US" altLang="zh-CN" sz="1600" b="1" dirty="0">
                  <a:cs typeface="Times New Roman" panose="02020603050405020304" pitchFamily="18" charset="0"/>
                </a:rPr>
                <a:t>2</a:t>
              </a:r>
            </a:p>
          </p:txBody>
        </p:sp>
        <p:grpSp>
          <p:nvGrpSpPr>
            <p:cNvPr id="11" name="Group 21"/>
            <p:cNvGrpSpPr>
              <a:grpSpLocks/>
            </p:cNvGrpSpPr>
            <p:nvPr/>
          </p:nvGrpSpPr>
          <p:grpSpPr bwMode="auto">
            <a:xfrm>
              <a:off x="3564" y="10172"/>
              <a:ext cx="240" cy="322"/>
              <a:chOff x="5045" y="10333"/>
              <a:chExt cx="295" cy="322"/>
            </a:xfrm>
          </p:grpSpPr>
          <p:sp>
            <p:nvSpPr>
              <p:cNvPr id="31" name="Oval 23"/>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22"/>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2" name="Group 18"/>
            <p:cNvGrpSpPr>
              <a:grpSpLocks/>
            </p:cNvGrpSpPr>
            <p:nvPr/>
          </p:nvGrpSpPr>
          <p:grpSpPr bwMode="auto">
            <a:xfrm>
              <a:off x="3564" y="9850"/>
              <a:ext cx="327" cy="483"/>
              <a:chOff x="4938" y="10172"/>
              <a:chExt cx="402" cy="644"/>
            </a:xfrm>
          </p:grpSpPr>
          <p:sp>
            <p:nvSpPr>
              <p:cNvPr id="29" name="AutoShape 20"/>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9"/>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3" name="Rectangle 17"/>
            <p:cNvSpPr>
              <a:spLocks noChangeArrowheads="1"/>
            </p:cNvSpPr>
            <p:nvPr/>
          </p:nvSpPr>
          <p:spPr bwMode="auto">
            <a:xfrm>
              <a:off x="2727" y="9367"/>
              <a:ext cx="201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层</a:t>
              </a:r>
              <a:r>
                <a:rPr kumimoji="0" lang="zh-CN" altLang="en-US" sz="1600" b="1" dirty="0">
                  <a:cs typeface="Times New Roman" panose="02020603050405020304" pitchFamily="18" charset="0"/>
                </a:rPr>
                <a:t> </a:t>
              </a:r>
              <a:r>
                <a:rPr kumimoji="0" lang="en-US" altLang="zh-CN" sz="1600" b="1" dirty="0">
                  <a:cs typeface="Times New Roman" panose="02020603050405020304" pitchFamily="18" charset="0"/>
                </a:rPr>
                <a:t>3</a:t>
              </a:r>
            </a:p>
          </p:txBody>
        </p:sp>
        <p:grpSp>
          <p:nvGrpSpPr>
            <p:cNvPr id="14" name="Group 14"/>
            <p:cNvGrpSpPr>
              <a:grpSpLocks/>
            </p:cNvGrpSpPr>
            <p:nvPr/>
          </p:nvGrpSpPr>
          <p:grpSpPr bwMode="auto">
            <a:xfrm>
              <a:off x="3564" y="9045"/>
              <a:ext cx="240" cy="322"/>
              <a:chOff x="5045" y="10333"/>
              <a:chExt cx="295" cy="322"/>
            </a:xfrm>
          </p:grpSpPr>
          <p:sp>
            <p:nvSpPr>
              <p:cNvPr id="27" name="Oval 16"/>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15"/>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5" name="AutoShape 13"/>
            <p:cNvSpPr>
              <a:spLocks noChangeArrowheads="1"/>
            </p:cNvSpPr>
            <p:nvPr/>
          </p:nvSpPr>
          <p:spPr bwMode="auto">
            <a:xfrm>
              <a:off x="3564" y="8804"/>
              <a:ext cx="327" cy="241"/>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2"/>
            <p:cNvSpPr>
              <a:spLocks noChangeShapeType="1"/>
            </p:cNvSpPr>
            <p:nvPr/>
          </p:nvSpPr>
          <p:spPr bwMode="auto">
            <a:xfrm>
              <a:off x="3721" y="8562"/>
              <a:ext cx="1"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11"/>
            <p:cNvSpPr txBox="1">
              <a:spLocks noChangeArrowheads="1"/>
            </p:cNvSpPr>
            <p:nvPr/>
          </p:nvSpPr>
          <p:spPr bwMode="auto">
            <a:xfrm>
              <a:off x="3584" y="8722"/>
              <a:ext cx="631"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0"/>
            <p:cNvSpPr>
              <a:spLocks noChangeArrowheads="1"/>
            </p:cNvSpPr>
            <p:nvPr/>
          </p:nvSpPr>
          <p:spPr bwMode="auto">
            <a:xfrm>
              <a:off x="5842" y="11590"/>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硬件</a:t>
              </a:r>
            </a:p>
          </p:txBody>
        </p:sp>
        <p:sp>
          <p:nvSpPr>
            <p:cNvPr id="19" name="Rectangle 9"/>
            <p:cNvSpPr>
              <a:spLocks noChangeArrowheads="1"/>
            </p:cNvSpPr>
            <p:nvPr/>
          </p:nvSpPr>
          <p:spPr bwMode="auto">
            <a:xfrm>
              <a:off x="5943" y="9850"/>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操作系统</a:t>
              </a:r>
            </a:p>
          </p:txBody>
        </p:sp>
        <p:sp>
          <p:nvSpPr>
            <p:cNvPr id="20" name="Rectangle 8"/>
            <p:cNvSpPr>
              <a:spLocks noChangeArrowheads="1"/>
            </p:cNvSpPr>
            <p:nvPr/>
          </p:nvSpPr>
          <p:spPr bwMode="auto">
            <a:xfrm>
              <a:off x="5943" y="8884"/>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b="1" dirty="0">
                  <a:cs typeface="Times New Roman" panose="02020603050405020304" pitchFamily="18" charset="0"/>
                </a:rPr>
                <a:t>Java VM</a:t>
              </a:r>
            </a:p>
          </p:txBody>
        </p:sp>
        <p:sp>
          <p:nvSpPr>
            <p:cNvPr id="21" name="Rectangle 7"/>
            <p:cNvSpPr>
              <a:spLocks noChangeArrowheads="1"/>
            </p:cNvSpPr>
            <p:nvPr/>
          </p:nvSpPr>
          <p:spPr bwMode="auto">
            <a:xfrm>
              <a:off x="5943" y="8079"/>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游戏程序</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5943" y="10655"/>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硬件驱动程序</a:t>
              </a:r>
            </a:p>
          </p:txBody>
        </p:sp>
        <p:sp>
          <p:nvSpPr>
            <p:cNvPr id="23" name="Line 5"/>
            <p:cNvSpPr>
              <a:spLocks noChangeShapeType="1"/>
            </p:cNvSpPr>
            <p:nvPr/>
          </p:nvSpPr>
          <p:spPr bwMode="auto">
            <a:xfrm>
              <a:off x="6751" y="8549"/>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4"/>
            <p:cNvSpPr>
              <a:spLocks noChangeShapeType="1"/>
            </p:cNvSpPr>
            <p:nvPr/>
          </p:nvSpPr>
          <p:spPr bwMode="auto">
            <a:xfrm>
              <a:off x="6747" y="937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3"/>
            <p:cNvSpPr>
              <a:spLocks noChangeShapeType="1"/>
            </p:cNvSpPr>
            <p:nvPr/>
          </p:nvSpPr>
          <p:spPr bwMode="auto">
            <a:xfrm>
              <a:off x="6747" y="10333"/>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2"/>
            <p:cNvSpPr>
              <a:spLocks noChangeShapeType="1"/>
            </p:cNvSpPr>
            <p:nvPr/>
          </p:nvSpPr>
          <p:spPr bwMode="auto">
            <a:xfrm>
              <a:off x="6747" y="11107"/>
              <a:ext cx="4"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11.3.1.2 </a:t>
            </a:r>
            <a:r>
              <a:rPr lang="zh-CN" altLang="en-US" dirty="0" smtClean="0"/>
              <a:t>模式</a:t>
            </a:r>
            <a:r>
              <a:rPr lang="en-US" dirty="0" smtClean="0"/>
              <a:t>2</a:t>
            </a:r>
            <a:r>
              <a:rPr lang="zh-CN" altLang="en-US" dirty="0" smtClean="0"/>
              <a:t>：间接分层</a:t>
            </a:r>
            <a:endParaRPr lang="zh-CN" altLang="en-US" dirty="0"/>
          </a:p>
        </p:txBody>
      </p:sp>
      <p:sp>
        <p:nvSpPr>
          <p:cNvPr id="3" name="内容占位符 2"/>
          <p:cNvSpPr>
            <a:spLocks noGrp="1"/>
          </p:cNvSpPr>
          <p:nvPr>
            <p:ph idx="1"/>
          </p:nvPr>
        </p:nvSpPr>
        <p:spPr/>
        <p:txBody>
          <a:bodyPr/>
          <a:lstStyle/>
          <a:p>
            <a:r>
              <a:rPr lang="zh-CN" altLang="en-US" dirty="0" smtClean="0"/>
              <a:t>当一个子系统</a:t>
            </a:r>
            <a:r>
              <a:rPr lang="zh-CN" altLang="en-US" dirty="0"/>
              <a:t>的</a:t>
            </a:r>
            <a:r>
              <a:rPr lang="zh-CN" altLang="en-US" dirty="0" smtClean="0"/>
              <a:t>多个部件被访问时，直接访问的方式就会出现问题。</a:t>
            </a:r>
            <a:endParaRPr lang="en-US" altLang="zh-CN" dirty="0" smtClean="0"/>
          </a:p>
          <a:p>
            <a:pPr lvl="1"/>
            <a:r>
              <a:rPr lang="zh-CN" altLang="en-US" dirty="0" smtClean="0"/>
              <a:t>例如，当部件不能被硬捆绑到一起时，多个调用者就不能很好地复用被调用的子系统。</a:t>
            </a:r>
          </a:p>
          <a:p>
            <a:endParaRPr lang="en-US" altLang="zh-CN" dirty="0" smtClean="0"/>
          </a:p>
          <a:p>
            <a:r>
              <a:rPr lang="zh-CN" altLang="en-US" dirty="0" smtClean="0"/>
              <a:t>间接分层（</a:t>
            </a:r>
            <a:r>
              <a:rPr lang="en-US" dirty="0" smtClean="0"/>
              <a:t>Indirection Layers</a:t>
            </a:r>
            <a:r>
              <a:rPr lang="zh-CN" altLang="en-US" dirty="0" smtClean="0"/>
              <a:t>）是一个处于访问部件和子系统的“调用指令”之间的层。</a:t>
            </a:r>
            <a:endParaRPr lang="en-US" altLang="zh-CN" dirty="0" smtClean="0"/>
          </a:p>
          <a:p>
            <a:r>
              <a:rPr lang="zh-CN" altLang="en-US" dirty="0" smtClean="0"/>
              <a:t>间接</a:t>
            </a:r>
            <a:r>
              <a:rPr lang="zh-CN" altLang="en-US" dirty="0"/>
              <a:t>分层可以集成在子系统中</a:t>
            </a:r>
            <a:r>
              <a:rPr lang="en-US" altLang="zh-CN" dirty="0"/>
              <a:t>(</a:t>
            </a:r>
            <a:r>
              <a:rPr lang="zh-CN" altLang="en-US" dirty="0"/>
              <a:t>例如，虚拟机中</a:t>
            </a:r>
            <a:r>
              <a:rPr lang="en-US" altLang="zh-CN" dirty="0"/>
              <a:t>)</a:t>
            </a:r>
            <a:r>
              <a:rPr lang="zh-CN" altLang="en-US" dirty="0"/>
              <a:t>，也可以作为一个独立的实体</a:t>
            </a:r>
            <a:r>
              <a:rPr lang="en-US" altLang="zh-CN" dirty="0"/>
              <a:t>(</a:t>
            </a:r>
            <a:r>
              <a:rPr lang="zh-CN" altLang="en-US" dirty="0"/>
              <a:t>例如，适配器</a:t>
            </a:r>
            <a:r>
              <a:rPr lang="en-US" altLang="zh-CN" dirty="0"/>
              <a:t>)</a:t>
            </a:r>
            <a:r>
              <a:rPr lang="zh-CN" altLang="en-US" dirty="0"/>
              <a:t>，并由实体调用子系统</a:t>
            </a:r>
            <a:r>
              <a:rPr lang="zh-CN" altLang="en-US" dirty="0" smtClean="0"/>
              <a:t>。</a:t>
            </a:r>
            <a:endParaRPr lang="en-US" altLang="zh-CN" dirty="0" smtClean="0"/>
          </a:p>
          <a:p>
            <a:pPr lvl="1"/>
            <a:r>
              <a:rPr lang="zh-CN" altLang="en-US" dirty="0" smtClean="0"/>
              <a:t>而</a:t>
            </a:r>
            <a:r>
              <a:rPr lang="zh-CN" altLang="en-US" dirty="0"/>
              <a:t>被访问部件并不知道间接层是如何处理的。</a:t>
            </a:r>
            <a:endParaRPr lang="en-US"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间接分层的例子</a:t>
            </a:r>
            <a:endParaRPr lang="zh-CN" altLang="en-US" dirty="0"/>
          </a:p>
        </p:txBody>
      </p:sp>
      <p:pic>
        <p:nvPicPr>
          <p:cNvPr id="1072" name="Picture 48"/>
          <p:cNvPicPr>
            <a:picLocks noChangeAspect="1" noChangeArrowheads="1"/>
          </p:cNvPicPr>
          <p:nvPr/>
        </p:nvPicPr>
        <p:blipFill>
          <a:blip r:embed="rId2"/>
          <a:srcRect/>
          <a:stretch>
            <a:fillRect/>
          </a:stretch>
        </p:blipFill>
        <p:spPr bwMode="auto">
          <a:xfrm>
            <a:off x="393701" y="1232582"/>
            <a:ext cx="8750299" cy="490696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 </a:t>
            </a:r>
            <a:r>
              <a:rPr lang="zh-CN" altLang="en-US" dirty="0" smtClean="0"/>
              <a:t>数据流动视角</a:t>
            </a:r>
          </a:p>
        </p:txBody>
      </p:sp>
      <p:sp>
        <p:nvSpPr>
          <p:cNvPr id="3" name="内容占位符 2"/>
          <p:cNvSpPr>
            <a:spLocks noGrp="1"/>
          </p:cNvSpPr>
          <p:nvPr>
            <p:ph idx="1"/>
          </p:nvPr>
        </p:nvSpPr>
        <p:spPr/>
        <p:txBody>
          <a:bodyPr/>
          <a:lstStyle/>
          <a:p>
            <a:r>
              <a:rPr lang="zh-CN" altLang="en-US" sz="2400" dirty="0" smtClean="0"/>
              <a:t>也可以从数据流动的视角考虑数据流形式的加工和处理的模式。</a:t>
            </a:r>
            <a:endParaRPr lang="en-US" altLang="zh-CN" sz="2400" dirty="0" smtClean="0"/>
          </a:p>
          <a:p>
            <a:r>
              <a:rPr lang="zh-CN" altLang="en-US" sz="2400" dirty="0" smtClean="0"/>
              <a:t>在这种模式中，关注点是：</a:t>
            </a:r>
            <a:endParaRPr lang="en-US" altLang="zh-CN" sz="2400" dirty="0" smtClean="0"/>
          </a:p>
          <a:p>
            <a:pPr lvl="1"/>
            <a:r>
              <a:rPr lang="zh-CN" altLang="en-US" sz="2000" dirty="0" smtClean="0"/>
              <a:t>哪些元素执行转换？</a:t>
            </a:r>
            <a:endParaRPr lang="en-US" altLang="zh-CN" sz="2000" dirty="0" smtClean="0"/>
          </a:p>
          <a:p>
            <a:pPr lvl="1"/>
            <a:r>
              <a:rPr lang="zh-CN" altLang="en-US" sz="2000" dirty="0" smtClean="0"/>
              <a:t>承载数据流的是哪些元素？</a:t>
            </a:r>
            <a:endParaRPr lang="en-US" altLang="zh-CN" sz="2000" dirty="0" smtClean="0"/>
          </a:p>
          <a:p>
            <a:pPr lvl="1"/>
            <a:r>
              <a:rPr lang="zh-CN" altLang="en-US" sz="2000" dirty="0" smtClean="0"/>
              <a:t>各种元素是如何相互连接的？</a:t>
            </a:r>
            <a:endParaRPr lang="en-US" altLang="zh-CN" sz="2000" dirty="0" smtClean="0"/>
          </a:p>
          <a:p>
            <a:pPr lvl="1"/>
            <a:r>
              <a:rPr lang="zh-CN" altLang="en-US" sz="2000" dirty="0" smtClean="0"/>
              <a:t>其质量属性可修改性、可重用性、可集成性是如何体现的？</a:t>
            </a:r>
            <a:endParaRPr lang="en-US" sz="2000" dirty="0" smtClean="0"/>
          </a:p>
          <a:p>
            <a:endParaRPr lang="en-US" dirty="0" smtClean="0"/>
          </a:p>
          <a:p>
            <a:r>
              <a:rPr lang="en-US" dirty="0" smtClean="0"/>
              <a:t>11.3.2.1 </a:t>
            </a:r>
            <a:r>
              <a:rPr lang="zh-CN" altLang="en-US" dirty="0" smtClean="0"/>
              <a:t>模式</a:t>
            </a:r>
            <a:r>
              <a:rPr lang="en-US" dirty="0" smtClean="0"/>
              <a:t>3</a:t>
            </a:r>
            <a:r>
              <a:rPr lang="zh-CN" altLang="en-US" dirty="0" smtClean="0"/>
              <a:t>：批量顺序模式</a:t>
            </a:r>
          </a:p>
          <a:p>
            <a:r>
              <a:rPr lang="en-US" dirty="0" smtClean="0"/>
              <a:t>11.3.2.2 </a:t>
            </a:r>
            <a:r>
              <a:rPr lang="zh-CN" altLang="en-US" dirty="0" smtClean="0"/>
              <a:t>模式</a:t>
            </a:r>
            <a:r>
              <a:rPr lang="en-US" dirty="0" smtClean="0"/>
              <a:t>4</a:t>
            </a:r>
            <a:r>
              <a:rPr lang="zh-CN" altLang="en-US" dirty="0" smtClean="0"/>
              <a:t>：管道和过滤器模式</a:t>
            </a:r>
            <a:endParaRPr lang="en-US"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11.3.2.1 </a:t>
            </a:r>
            <a:r>
              <a:rPr lang="zh-CN" altLang="en-US" dirty="0" smtClean="0"/>
              <a:t>模式</a:t>
            </a:r>
            <a:r>
              <a:rPr lang="en-US" dirty="0" smtClean="0"/>
              <a:t>3</a:t>
            </a:r>
            <a:r>
              <a:rPr lang="zh-CN" altLang="en-US" dirty="0" smtClean="0"/>
              <a:t>：批量顺序模式</a:t>
            </a:r>
          </a:p>
        </p:txBody>
      </p:sp>
      <p:sp>
        <p:nvSpPr>
          <p:cNvPr id="3" name="内容占位符 2"/>
          <p:cNvSpPr>
            <a:spLocks noGrp="1"/>
          </p:cNvSpPr>
          <p:nvPr>
            <p:ph idx="1"/>
          </p:nvPr>
        </p:nvSpPr>
        <p:spPr>
          <a:xfrm>
            <a:off x="990600" y="1295400"/>
            <a:ext cx="8001000" cy="2071914"/>
          </a:xfrm>
        </p:spPr>
        <p:txBody>
          <a:bodyPr/>
          <a:lstStyle/>
          <a:p>
            <a:r>
              <a:rPr lang="zh-CN" altLang="en-US" sz="2400" dirty="0" smtClean="0"/>
              <a:t>批量顺序模式</a:t>
            </a:r>
            <a:r>
              <a:rPr lang="en-US" sz="2400" dirty="0" smtClean="0"/>
              <a:t>(Batch Sequential)</a:t>
            </a:r>
            <a:r>
              <a:rPr lang="zh-CN" altLang="en-US" sz="2400" dirty="0" smtClean="0"/>
              <a:t>用来处理可以将复杂的任务划分为许多小任务的情况，每个小任务是一系列独立的计算。</a:t>
            </a:r>
            <a:endParaRPr lang="en-US" altLang="zh-CN" sz="2400" dirty="0" smtClean="0"/>
          </a:p>
          <a:p>
            <a:pPr lvl="1"/>
            <a:r>
              <a:rPr lang="zh-CN" altLang="en-US" sz="2000" dirty="0" smtClean="0"/>
              <a:t>由此，可以提高数据加工流程和方式的可修改性和可重用性。</a:t>
            </a:r>
            <a:endParaRPr lang="en-US" altLang="zh-CN" sz="2000" dirty="0" smtClean="0"/>
          </a:p>
          <a:p>
            <a:pPr marL="457200" lvl="1" indent="0">
              <a:buNone/>
            </a:pPr>
            <a:endParaRPr lang="zh-CN" altLang="en-US" sz="2000" dirty="0"/>
          </a:p>
        </p:txBody>
      </p:sp>
      <p:pic>
        <p:nvPicPr>
          <p:cNvPr id="65538" name="Picture 2"/>
          <p:cNvPicPr>
            <a:picLocks noChangeAspect="1" noChangeArrowheads="1"/>
          </p:cNvPicPr>
          <p:nvPr/>
        </p:nvPicPr>
        <p:blipFill>
          <a:blip r:embed="rId2"/>
          <a:srcRect/>
          <a:stretch>
            <a:fillRect/>
          </a:stretch>
        </p:blipFill>
        <p:spPr bwMode="auto">
          <a:xfrm>
            <a:off x="770875" y="3133952"/>
            <a:ext cx="8373125" cy="333942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11.3.2.2 </a:t>
            </a:r>
            <a:r>
              <a:rPr lang="zh-CN" altLang="en-US" dirty="0" smtClean="0"/>
              <a:t>模式</a:t>
            </a:r>
            <a:r>
              <a:rPr lang="en-US" dirty="0" smtClean="0"/>
              <a:t>4</a:t>
            </a:r>
            <a:r>
              <a:rPr lang="zh-CN" altLang="en-US" dirty="0" smtClean="0"/>
              <a:t>：管道和过滤器模式</a:t>
            </a:r>
            <a:endParaRPr lang="zh-CN" altLang="en-US" dirty="0"/>
          </a:p>
        </p:txBody>
      </p:sp>
      <p:sp>
        <p:nvSpPr>
          <p:cNvPr id="3" name="内容占位符 2"/>
          <p:cNvSpPr>
            <a:spLocks noGrp="1"/>
          </p:cNvSpPr>
          <p:nvPr>
            <p:ph idx="1"/>
          </p:nvPr>
        </p:nvSpPr>
        <p:spPr>
          <a:xfrm>
            <a:off x="961571" y="1092200"/>
            <a:ext cx="4031343" cy="2173514"/>
          </a:xfrm>
        </p:spPr>
        <p:txBody>
          <a:bodyPr/>
          <a:lstStyle/>
          <a:p>
            <a:r>
              <a:rPr lang="zh-CN" altLang="en-US" sz="2000" dirty="0" smtClean="0"/>
              <a:t>管道和过滤器模式</a:t>
            </a:r>
            <a:r>
              <a:rPr lang="en-US" sz="2000" dirty="0" smtClean="0"/>
              <a:t>(Pipe and Filters)</a:t>
            </a:r>
            <a:r>
              <a:rPr lang="zh-CN" altLang="en-US" sz="2000" dirty="0" smtClean="0"/>
              <a:t>更适合于“面向流</a:t>
            </a:r>
            <a:r>
              <a:rPr lang="en-US" sz="2000" dirty="0" smtClean="0"/>
              <a:t>(Stream-Oriented)</a:t>
            </a:r>
            <a:r>
              <a:rPr lang="zh-CN" altLang="en-US" sz="2000" dirty="0" smtClean="0"/>
              <a:t>”的数据处理。过滤器可以增量式地将输入流转换为输出流。</a:t>
            </a:r>
          </a:p>
          <a:p>
            <a:r>
              <a:rPr lang="zh-CN" altLang="en-US" sz="2000" dirty="0" smtClean="0"/>
              <a:t>管道和过滤器的体系结构将复杂的任务分解为数个顺序子任务。每个子任务可以实现为一个分开的、独立部件的、过滤器处理此任务。</a:t>
            </a:r>
            <a:endParaRPr lang="zh-CN" altLang="en-US" sz="2000" dirty="0"/>
          </a:p>
        </p:txBody>
      </p:sp>
      <p:pic>
        <p:nvPicPr>
          <p:cNvPr id="5" name="Picture 27" descr="u=3594346619,3979902386&amp;fm=23&amp;gp=0"/>
          <p:cNvPicPr>
            <a:picLocks noChangeAspect="1" noChangeArrowheads="1"/>
          </p:cNvPicPr>
          <p:nvPr/>
        </p:nvPicPr>
        <p:blipFill>
          <a:blip r:embed="rId2"/>
          <a:srcRect/>
          <a:stretch>
            <a:fillRect/>
          </a:stretch>
        </p:blipFill>
        <p:spPr bwMode="auto">
          <a:xfrm>
            <a:off x="5083175" y="1349148"/>
            <a:ext cx="4060825" cy="2447925"/>
          </a:xfrm>
          <a:prstGeom prst="rect">
            <a:avLst/>
          </a:prstGeom>
          <a:noFill/>
          <a:ln w="9525">
            <a:noFill/>
            <a:miter lim="800000"/>
            <a:headEnd/>
            <a:tailEnd/>
          </a:ln>
        </p:spPr>
      </p:pic>
      <p:grpSp>
        <p:nvGrpSpPr>
          <p:cNvPr id="6" name="Group 1"/>
          <p:cNvGrpSpPr>
            <a:grpSpLocks noChangeAspect="1"/>
          </p:cNvGrpSpPr>
          <p:nvPr/>
        </p:nvGrpSpPr>
        <p:grpSpPr bwMode="auto">
          <a:xfrm>
            <a:off x="1116316" y="4558554"/>
            <a:ext cx="7933718" cy="1927808"/>
            <a:chOff x="1923" y="9528"/>
            <a:chExt cx="8889" cy="1932"/>
          </a:xfrm>
        </p:grpSpPr>
        <p:sp>
          <p:nvSpPr>
            <p:cNvPr id="7" name="AutoShape 18"/>
            <p:cNvSpPr>
              <a:spLocks noChangeAspect="1" noChangeArrowheads="1" noTextEdit="1"/>
            </p:cNvSpPr>
            <p:nvPr/>
          </p:nvSpPr>
          <p:spPr bwMode="auto">
            <a:xfrm>
              <a:off x="2571" y="9528"/>
              <a:ext cx="8241" cy="19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Line 17"/>
            <p:cNvSpPr>
              <a:spLocks noChangeShapeType="1"/>
            </p:cNvSpPr>
            <p:nvPr/>
          </p:nvSpPr>
          <p:spPr bwMode="auto">
            <a:xfrm>
              <a:off x="1923" y="9850"/>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16"/>
            <p:cNvSpPr>
              <a:spLocks noChangeArrowheads="1"/>
            </p:cNvSpPr>
            <p:nvPr/>
          </p:nvSpPr>
          <p:spPr bwMode="auto">
            <a:xfrm>
              <a:off x="1923"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输入</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15"/>
            <p:cNvSpPr>
              <a:spLocks noChangeArrowheads="1"/>
            </p:cNvSpPr>
            <p:nvPr/>
          </p:nvSpPr>
          <p:spPr bwMode="auto">
            <a:xfrm>
              <a:off x="2928" y="9689"/>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过滤器</a:t>
              </a:r>
              <a:r>
                <a:rPr kumimoji="0" lang="en-US" altLang="zh-CN" sz="1600" dirty="0">
                  <a:cs typeface="Times New Roman" panose="02020603050405020304" pitchFamily="18" charset="0"/>
                </a:rPr>
                <a:t>1</a:t>
              </a:r>
            </a:p>
          </p:txBody>
        </p:sp>
        <p:sp>
          <p:nvSpPr>
            <p:cNvPr id="11" name="Line 14"/>
            <p:cNvSpPr>
              <a:spLocks noChangeShapeType="1"/>
            </p:cNvSpPr>
            <p:nvPr/>
          </p:nvSpPr>
          <p:spPr bwMode="auto">
            <a:xfrm>
              <a:off x="3933" y="9850"/>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Rectangle 13"/>
            <p:cNvSpPr>
              <a:spLocks noChangeArrowheads="1"/>
            </p:cNvSpPr>
            <p:nvPr/>
          </p:nvSpPr>
          <p:spPr bwMode="auto">
            <a:xfrm>
              <a:off x="3933"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管道</a:t>
              </a:r>
            </a:p>
          </p:txBody>
        </p:sp>
        <p:sp>
          <p:nvSpPr>
            <p:cNvPr id="13" name="Rectangle 12"/>
            <p:cNvSpPr>
              <a:spLocks noChangeArrowheads="1"/>
            </p:cNvSpPr>
            <p:nvPr/>
          </p:nvSpPr>
          <p:spPr bwMode="auto">
            <a:xfrm>
              <a:off x="8958"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输出</a:t>
              </a:r>
            </a:p>
          </p:txBody>
        </p:sp>
        <p:sp>
          <p:nvSpPr>
            <p:cNvPr id="14" name="Line 11"/>
            <p:cNvSpPr>
              <a:spLocks noChangeShapeType="1"/>
            </p:cNvSpPr>
            <p:nvPr/>
          </p:nvSpPr>
          <p:spPr bwMode="auto">
            <a:xfrm>
              <a:off x="8757" y="9850"/>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Rectangle 10"/>
            <p:cNvSpPr>
              <a:spLocks noChangeArrowheads="1"/>
            </p:cNvSpPr>
            <p:nvPr/>
          </p:nvSpPr>
          <p:spPr bwMode="auto">
            <a:xfrm>
              <a:off x="4938" y="9689"/>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过滤器</a:t>
              </a:r>
              <a:r>
                <a:rPr kumimoji="0" lang="en-US" altLang="zh-CN" sz="1600" dirty="0">
                  <a:cs typeface="Times New Roman" panose="02020603050405020304" pitchFamily="18" charset="0"/>
                </a:rPr>
                <a:t>2</a:t>
              </a:r>
            </a:p>
          </p:txBody>
        </p:sp>
        <p:sp>
          <p:nvSpPr>
            <p:cNvPr id="16" name="Line 9"/>
            <p:cNvSpPr>
              <a:spLocks noChangeShapeType="1"/>
            </p:cNvSpPr>
            <p:nvPr/>
          </p:nvSpPr>
          <p:spPr bwMode="auto">
            <a:xfrm>
              <a:off x="5943" y="9850"/>
              <a:ext cx="180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8"/>
            <p:cNvSpPr>
              <a:spLocks noChangeArrowheads="1"/>
            </p:cNvSpPr>
            <p:nvPr/>
          </p:nvSpPr>
          <p:spPr bwMode="auto">
            <a:xfrm>
              <a:off x="6546"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管道</a:t>
              </a:r>
            </a:p>
          </p:txBody>
        </p:sp>
        <p:sp>
          <p:nvSpPr>
            <p:cNvPr id="18" name="Rectangle 7"/>
            <p:cNvSpPr>
              <a:spLocks noChangeArrowheads="1"/>
            </p:cNvSpPr>
            <p:nvPr/>
          </p:nvSpPr>
          <p:spPr bwMode="auto">
            <a:xfrm>
              <a:off x="7752" y="9689"/>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过滤器</a:t>
              </a:r>
              <a:r>
                <a:rPr kumimoji="0" lang="en-US" altLang="zh-CN" sz="1600" dirty="0">
                  <a:cs typeface="Times New Roman" panose="02020603050405020304" pitchFamily="18" charset="0"/>
                </a:rPr>
                <a:t>4</a:t>
              </a:r>
            </a:p>
          </p:txBody>
        </p:sp>
        <p:sp>
          <p:nvSpPr>
            <p:cNvPr id="19" name="Rectangle 6"/>
            <p:cNvSpPr>
              <a:spLocks noChangeArrowheads="1"/>
            </p:cNvSpPr>
            <p:nvPr/>
          </p:nvSpPr>
          <p:spPr bwMode="auto">
            <a:xfrm>
              <a:off x="4938" y="10494"/>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过滤器</a:t>
              </a:r>
              <a:r>
                <a:rPr kumimoji="0" lang="en-US" altLang="zh-CN" sz="1600" dirty="0">
                  <a:cs typeface="Times New Roman" panose="02020603050405020304" pitchFamily="18" charset="0"/>
                </a:rPr>
                <a:t>3</a:t>
              </a:r>
            </a:p>
          </p:txBody>
        </p:sp>
        <p:sp>
          <p:nvSpPr>
            <p:cNvPr id="20" name="Freeform 5"/>
            <p:cNvSpPr>
              <a:spLocks/>
            </p:cNvSpPr>
            <p:nvPr/>
          </p:nvSpPr>
          <p:spPr bwMode="auto">
            <a:xfrm>
              <a:off x="3933" y="10011"/>
              <a:ext cx="1005" cy="805"/>
            </a:xfrm>
            <a:custGeom>
              <a:avLst/>
              <a:gdLst>
                <a:gd name="T0" fmla="*/ 0 w 1005"/>
                <a:gd name="T1" fmla="*/ 0 h 805"/>
                <a:gd name="T2" fmla="*/ 402 w 1005"/>
                <a:gd name="T3" fmla="*/ 0 h 805"/>
                <a:gd name="T4" fmla="*/ 402 w 1005"/>
                <a:gd name="T5" fmla="*/ 805 h 805"/>
                <a:gd name="T6" fmla="*/ 1005 w 1005"/>
                <a:gd name="T7" fmla="*/ 805 h 805"/>
              </a:gdLst>
              <a:ahLst/>
              <a:cxnLst>
                <a:cxn ang="0">
                  <a:pos x="T0" y="T1"/>
                </a:cxn>
                <a:cxn ang="0">
                  <a:pos x="T2" y="T3"/>
                </a:cxn>
                <a:cxn ang="0">
                  <a:pos x="T4" y="T5"/>
                </a:cxn>
                <a:cxn ang="0">
                  <a:pos x="T6" y="T7"/>
                </a:cxn>
              </a:cxnLst>
              <a:rect l="0" t="0" r="r" b="b"/>
              <a:pathLst>
                <a:path w="1005" h="805">
                  <a:moveTo>
                    <a:pt x="0" y="0"/>
                  </a:moveTo>
                  <a:lnTo>
                    <a:pt x="402" y="0"/>
                  </a:lnTo>
                  <a:lnTo>
                    <a:pt x="402" y="805"/>
                  </a:lnTo>
                  <a:lnTo>
                    <a:pt x="1005" y="80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Rectangle 4"/>
            <p:cNvSpPr>
              <a:spLocks noChangeArrowheads="1"/>
            </p:cNvSpPr>
            <p:nvPr/>
          </p:nvSpPr>
          <p:spPr bwMode="auto">
            <a:xfrm>
              <a:off x="3933" y="10333"/>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管道</a:t>
              </a:r>
            </a:p>
          </p:txBody>
        </p:sp>
        <p:sp>
          <p:nvSpPr>
            <p:cNvPr id="22" name="Freeform 3"/>
            <p:cNvSpPr>
              <a:spLocks/>
            </p:cNvSpPr>
            <p:nvPr/>
          </p:nvSpPr>
          <p:spPr bwMode="auto">
            <a:xfrm>
              <a:off x="5943" y="10011"/>
              <a:ext cx="1809" cy="805"/>
            </a:xfrm>
            <a:custGeom>
              <a:avLst/>
              <a:gdLst>
                <a:gd name="T0" fmla="*/ 0 w 1809"/>
                <a:gd name="T1" fmla="*/ 644 h 644"/>
                <a:gd name="T2" fmla="*/ 603 w 1809"/>
                <a:gd name="T3" fmla="*/ 644 h 644"/>
                <a:gd name="T4" fmla="*/ 603 w 1809"/>
                <a:gd name="T5" fmla="*/ 0 h 644"/>
                <a:gd name="T6" fmla="*/ 1809 w 1809"/>
                <a:gd name="T7" fmla="*/ 0 h 644"/>
              </a:gdLst>
              <a:ahLst/>
              <a:cxnLst>
                <a:cxn ang="0">
                  <a:pos x="T0" y="T1"/>
                </a:cxn>
                <a:cxn ang="0">
                  <a:pos x="T2" y="T3"/>
                </a:cxn>
                <a:cxn ang="0">
                  <a:pos x="T4" y="T5"/>
                </a:cxn>
                <a:cxn ang="0">
                  <a:pos x="T6" y="T7"/>
                </a:cxn>
              </a:cxnLst>
              <a:rect l="0" t="0" r="r" b="b"/>
              <a:pathLst>
                <a:path w="1809" h="644">
                  <a:moveTo>
                    <a:pt x="0" y="644"/>
                  </a:moveTo>
                  <a:lnTo>
                    <a:pt x="603" y="644"/>
                  </a:lnTo>
                  <a:lnTo>
                    <a:pt x="603" y="0"/>
                  </a:lnTo>
                  <a:lnTo>
                    <a:pt x="180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Rectangle 2"/>
            <p:cNvSpPr>
              <a:spLocks noChangeArrowheads="1"/>
            </p:cNvSpPr>
            <p:nvPr/>
          </p:nvSpPr>
          <p:spPr bwMode="auto">
            <a:xfrm>
              <a:off x="6144" y="10333"/>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管道</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 </a:t>
            </a:r>
            <a:r>
              <a:rPr lang="zh-CN" altLang="en-US" dirty="0" smtClean="0"/>
              <a:t>数据集中视角</a:t>
            </a:r>
          </a:p>
        </p:txBody>
      </p:sp>
      <p:sp>
        <p:nvSpPr>
          <p:cNvPr id="3" name="内容占位符 2"/>
          <p:cNvSpPr>
            <a:spLocks noGrp="1"/>
          </p:cNvSpPr>
          <p:nvPr>
            <p:ph idx="1"/>
          </p:nvPr>
        </p:nvSpPr>
        <p:spPr/>
        <p:txBody>
          <a:bodyPr/>
          <a:lstStyle/>
          <a:p>
            <a:r>
              <a:rPr lang="zh-CN" altLang="en-US" dirty="0" smtClean="0"/>
              <a:t>以数据为中心的观点看，可以把系统做为一个永久的共享数据仓储。</a:t>
            </a:r>
            <a:endParaRPr lang="en-US" altLang="zh-CN" dirty="0" smtClean="0"/>
          </a:p>
          <a:p>
            <a:endParaRPr lang="en-US" altLang="zh-CN" dirty="0" smtClean="0"/>
          </a:p>
          <a:p>
            <a:r>
              <a:rPr lang="zh-CN" altLang="en-US" dirty="0" smtClean="0"/>
              <a:t>这种观点关心的是：</a:t>
            </a:r>
            <a:endParaRPr lang="en-US" altLang="zh-CN" dirty="0" smtClean="0"/>
          </a:p>
          <a:p>
            <a:pPr lvl="1"/>
            <a:r>
              <a:rPr lang="zh-CN" altLang="en-US" dirty="0" smtClean="0"/>
              <a:t>共享的数据如何创立、访问和修改？数据如何分布？</a:t>
            </a:r>
            <a:endParaRPr lang="en-US" altLang="zh-CN" dirty="0" smtClean="0"/>
          </a:p>
          <a:p>
            <a:pPr lvl="1"/>
            <a:r>
              <a:rPr lang="zh-CN" altLang="en-US" dirty="0" smtClean="0"/>
              <a:t>数据存储是被动的还是主动的，如主动通知访问者，还是访问者主动寻找感兴趣的数据？</a:t>
            </a:r>
            <a:endParaRPr lang="en-US" altLang="zh-CN" dirty="0" smtClean="0"/>
          </a:p>
          <a:p>
            <a:pPr lvl="1"/>
            <a:r>
              <a:rPr lang="zh-CN" altLang="en-US" dirty="0" smtClean="0"/>
              <a:t>数据存储如何与访问数据的元素进行通信？访问者之间的通信是经过共享数据，还是相互间直接通信？</a:t>
            </a:r>
            <a:endParaRPr lang="en-US" altLang="zh-CN" dirty="0" smtClean="0"/>
          </a:p>
          <a:p>
            <a:pPr lvl="1"/>
            <a:r>
              <a:rPr lang="zh-CN" altLang="en-US" dirty="0" smtClean="0"/>
              <a:t>如何支持质量属性：可伸缩性、可修改性、可重用性、可集成性等</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en-US" dirty="0" smtClean="0"/>
              <a:t>概念级体系结构：</a:t>
            </a:r>
            <a:endParaRPr lang="en-US" altLang="zh-CN" dirty="0" smtClean="0"/>
          </a:p>
          <a:p>
            <a:pPr lvl="1"/>
            <a:r>
              <a:rPr lang="zh-CN" altLang="en-US" dirty="0" smtClean="0"/>
              <a:t>描述系统的主要设计元素和元素之间的关系；</a:t>
            </a:r>
          </a:p>
          <a:p>
            <a:pPr lvl="0"/>
            <a:r>
              <a:rPr lang="zh-CN" altLang="en-US" dirty="0" smtClean="0"/>
              <a:t>模块级体系结构：</a:t>
            </a:r>
            <a:endParaRPr lang="en-US" altLang="zh-CN" dirty="0" smtClean="0"/>
          </a:p>
          <a:p>
            <a:pPr lvl="1"/>
            <a:r>
              <a:rPr lang="zh-CN" altLang="en-US" dirty="0" smtClean="0"/>
              <a:t>按两两正交模块的结构组织系统，即，功能分解和层次分解；</a:t>
            </a:r>
          </a:p>
          <a:p>
            <a:pPr lvl="0"/>
            <a:r>
              <a:rPr lang="zh-CN" altLang="en-US" dirty="0" smtClean="0"/>
              <a:t>运行级体系结构：</a:t>
            </a:r>
            <a:endParaRPr lang="en-US" altLang="zh-CN" dirty="0" smtClean="0"/>
          </a:p>
          <a:p>
            <a:pPr lvl="1"/>
            <a:r>
              <a:rPr lang="zh-CN" altLang="en-US" dirty="0" smtClean="0"/>
              <a:t>描述系统的动态结构；</a:t>
            </a:r>
          </a:p>
          <a:p>
            <a:pPr lvl="0"/>
            <a:r>
              <a:rPr lang="zh-CN" altLang="en-US" dirty="0" smtClean="0"/>
              <a:t>代码级体系结构：</a:t>
            </a:r>
            <a:endParaRPr lang="en-US" altLang="zh-CN" dirty="0" smtClean="0"/>
          </a:p>
          <a:p>
            <a:pPr lvl="1"/>
            <a:r>
              <a:rPr lang="zh-CN" altLang="en-US" dirty="0" smtClean="0"/>
              <a:t>描述开发环境中的源代码、二进制代码、开发库的组织形式。</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 </a:t>
            </a:r>
            <a:r>
              <a:rPr lang="zh-CN" altLang="en-US" dirty="0" smtClean="0"/>
              <a:t>数据集中视角</a:t>
            </a:r>
          </a:p>
        </p:txBody>
      </p:sp>
      <p:sp>
        <p:nvSpPr>
          <p:cNvPr id="3" name="内容占位符 2"/>
          <p:cNvSpPr>
            <a:spLocks noGrp="1"/>
          </p:cNvSpPr>
          <p:nvPr>
            <p:ph idx="1"/>
          </p:nvPr>
        </p:nvSpPr>
        <p:spPr/>
        <p:txBody>
          <a:bodyPr/>
          <a:lstStyle/>
          <a:p>
            <a:r>
              <a:rPr lang="en-US" dirty="0" smtClean="0"/>
              <a:t>11.3.3.1 </a:t>
            </a:r>
            <a:r>
              <a:rPr lang="zh-CN" altLang="en-US" dirty="0" smtClean="0"/>
              <a:t>模式</a:t>
            </a:r>
            <a:r>
              <a:rPr lang="en-US" dirty="0" smtClean="0"/>
              <a:t>5</a:t>
            </a:r>
            <a:r>
              <a:rPr lang="zh-CN" altLang="en-US" dirty="0" smtClean="0"/>
              <a:t>：共享仓库模式</a:t>
            </a:r>
          </a:p>
          <a:p>
            <a:r>
              <a:rPr lang="en-US" dirty="0" smtClean="0"/>
              <a:t>11.3.3.2 </a:t>
            </a:r>
            <a:r>
              <a:rPr lang="zh-CN" altLang="en-US" dirty="0" smtClean="0"/>
              <a:t>模式</a:t>
            </a:r>
            <a:r>
              <a:rPr lang="en-US" dirty="0" smtClean="0"/>
              <a:t>6</a:t>
            </a:r>
            <a:r>
              <a:rPr lang="zh-CN" altLang="en-US" dirty="0" smtClean="0"/>
              <a:t>：主动式仓库</a:t>
            </a:r>
          </a:p>
          <a:p>
            <a:r>
              <a:rPr lang="en-US" dirty="0" smtClean="0"/>
              <a:t>11.3.3.3 </a:t>
            </a:r>
            <a:r>
              <a:rPr lang="zh-CN" altLang="en-US" dirty="0" smtClean="0"/>
              <a:t>模式</a:t>
            </a:r>
            <a:r>
              <a:rPr lang="en-US" dirty="0" smtClean="0"/>
              <a:t>7</a:t>
            </a:r>
            <a:r>
              <a:rPr lang="zh-CN" altLang="en-US" dirty="0" smtClean="0"/>
              <a:t>：黑板模式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11.3.3.1 </a:t>
            </a:r>
            <a:r>
              <a:rPr lang="zh-CN" altLang="en-US" dirty="0" smtClean="0"/>
              <a:t>模式</a:t>
            </a:r>
            <a:r>
              <a:rPr lang="en-US" dirty="0" smtClean="0"/>
              <a:t>5</a:t>
            </a:r>
            <a:r>
              <a:rPr lang="zh-CN" altLang="en-US" dirty="0" smtClean="0"/>
              <a:t>：共享仓库模式</a:t>
            </a:r>
            <a:endParaRPr lang="zh-CN" altLang="en-US" dirty="0"/>
          </a:p>
        </p:txBody>
      </p:sp>
      <p:sp>
        <p:nvSpPr>
          <p:cNvPr id="3" name="内容占位符 2"/>
          <p:cNvSpPr>
            <a:spLocks noGrp="1"/>
          </p:cNvSpPr>
          <p:nvPr>
            <p:ph idx="1"/>
          </p:nvPr>
        </p:nvSpPr>
        <p:spPr>
          <a:xfrm>
            <a:off x="970864" y="1209881"/>
            <a:ext cx="8001000" cy="4902200"/>
          </a:xfrm>
        </p:spPr>
        <p:txBody>
          <a:bodyPr/>
          <a:lstStyle/>
          <a:p>
            <a:r>
              <a:rPr lang="zh-CN" altLang="en-US" sz="2400" dirty="0" smtClean="0"/>
              <a:t>在共享仓库模式中，有一个部件作为数据仓库，被其它的独立部件访问。</a:t>
            </a:r>
            <a:endParaRPr lang="en-US" altLang="zh-CN" sz="2400" dirty="0" smtClean="0"/>
          </a:p>
          <a:p>
            <a:r>
              <a:rPr lang="zh-CN" altLang="en-US" sz="2400" dirty="0" smtClean="0"/>
              <a:t>对共享仓库模式，必须提供一些机制，例如信息安全机制。</a:t>
            </a:r>
            <a:endParaRPr lang="en-US" altLang="zh-CN" sz="2400" dirty="0" smtClean="0"/>
          </a:p>
          <a:p>
            <a:pPr lvl="1"/>
            <a:r>
              <a:rPr lang="zh-CN" altLang="en-US" sz="2000" dirty="0" smtClean="0"/>
              <a:t>有些系统提供更高层的访问机制，例如，数据库管理系统</a:t>
            </a:r>
            <a:r>
              <a:rPr lang="en-US" sz="2000" dirty="0" smtClean="0"/>
              <a:t>(DBMS)</a:t>
            </a:r>
            <a:r>
              <a:rPr lang="zh-CN" altLang="en-US" sz="2000" dirty="0" smtClean="0"/>
              <a:t>的</a:t>
            </a:r>
            <a:r>
              <a:rPr lang="en-US" sz="2000" dirty="0" smtClean="0"/>
              <a:t>SQL</a:t>
            </a:r>
            <a:r>
              <a:rPr lang="zh-CN" altLang="en-US" sz="2000" dirty="0" smtClean="0"/>
              <a:t>查询语言实现对数据库表的并行访问。</a:t>
            </a:r>
          </a:p>
          <a:p>
            <a:r>
              <a:rPr lang="zh-CN" altLang="en-US" sz="2400" dirty="0" smtClean="0"/>
              <a:t>共享仓库是对顺序性体系结构（例如分层模式和管道过虑器模式）的一种替代，优势在于实现了数据共享，以及不相邻的两个部件之间的信息交流。</a:t>
            </a:r>
            <a:endParaRPr lang="en-US" altLang="zh-CN" sz="2400" dirty="0" smtClean="0"/>
          </a:p>
          <a:p>
            <a:pPr lvl="1"/>
            <a:r>
              <a:rPr lang="zh-CN" altLang="en-US" sz="2000" dirty="0" smtClean="0"/>
              <a:t>如果将其用到管道过滤器中，可以实现不同过滤器之间的数据共享。</a:t>
            </a:r>
            <a:endParaRPr lang="en-US" altLang="zh-CN" sz="2000" dirty="0" smtClean="0"/>
          </a:p>
          <a:p>
            <a:pPr lvl="1"/>
            <a:r>
              <a:rPr lang="zh-CN" altLang="en-US" sz="2000" dirty="0" smtClean="0"/>
              <a:t>在共享仓库中，所有的客户端都是独立的部件，很像</a:t>
            </a:r>
            <a:r>
              <a:rPr lang="en-US" sz="2000" dirty="0" smtClean="0"/>
              <a:t>C/S</a:t>
            </a:r>
            <a:r>
              <a:rPr lang="zh-CN" altLang="en-US" sz="2000" dirty="0" smtClean="0"/>
              <a:t>结构</a:t>
            </a:r>
            <a:r>
              <a:rPr lang="en-US" sz="2000" dirty="0" smtClean="0"/>
              <a:t>(</a:t>
            </a:r>
            <a:r>
              <a:rPr lang="zh-CN" altLang="en-US" sz="2000" dirty="0" smtClean="0"/>
              <a:t>见</a:t>
            </a:r>
            <a:r>
              <a:rPr lang="en-US" sz="2000" dirty="0" smtClean="0"/>
              <a:t>11.3.6.2</a:t>
            </a:r>
            <a:r>
              <a:rPr lang="zh-CN" altLang="en-US" sz="2000" dirty="0" smtClean="0"/>
              <a:t>节</a:t>
            </a:r>
            <a:r>
              <a:rPr lang="en-US" sz="2000" dirty="0" smtClean="0"/>
              <a:t>)</a:t>
            </a:r>
            <a:r>
              <a:rPr lang="zh-CN" altLang="en-US" sz="2000" dirty="0" smtClean="0"/>
              <a:t>，数据仓储扮演了服务器的角色。也可以认为是两层的</a:t>
            </a:r>
            <a:r>
              <a:rPr lang="en-US" sz="2000" dirty="0" smtClean="0"/>
              <a:t>C/S</a:t>
            </a:r>
            <a:r>
              <a:rPr lang="zh-CN" altLang="en-US" sz="2000" dirty="0" smtClean="0"/>
              <a:t>结构。</a:t>
            </a: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11.3.3.2 </a:t>
            </a:r>
            <a:r>
              <a:rPr lang="zh-CN" altLang="en-US" dirty="0" smtClean="0"/>
              <a:t>模式</a:t>
            </a:r>
            <a:r>
              <a:rPr lang="en-US" dirty="0" smtClean="0"/>
              <a:t>6</a:t>
            </a:r>
            <a:r>
              <a:rPr lang="zh-CN" altLang="en-US" dirty="0" smtClean="0"/>
              <a:t>：主动式仓库</a:t>
            </a:r>
            <a:endParaRPr lang="zh-CN" altLang="en-US" dirty="0"/>
          </a:p>
        </p:txBody>
      </p:sp>
      <p:sp>
        <p:nvSpPr>
          <p:cNvPr id="3" name="内容占位符 2"/>
          <p:cNvSpPr>
            <a:spLocks noGrp="1"/>
          </p:cNvSpPr>
          <p:nvPr>
            <p:ph idx="1"/>
          </p:nvPr>
        </p:nvSpPr>
        <p:spPr/>
        <p:txBody>
          <a:bodyPr/>
          <a:lstStyle/>
          <a:p>
            <a:r>
              <a:rPr lang="zh-CN" altLang="en-US" dirty="0" smtClean="0"/>
              <a:t>在共享仓库模式中，数据通常是被动地被访问。</a:t>
            </a:r>
            <a:endParaRPr lang="en-US" altLang="zh-CN" dirty="0" smtClean="0"/>
          </a:p>
          <a:p>
            <a:pPr lvl="1"/>
            <a:r>
              <a:rPr lang="zh-CN" altLang="en-US" dirty="0" smtClean="0"/>
              <a:t>如果仓库中的数据改变或数据访问发生变化，客户端必须立刻得到通知。</a:t>
            </a:r>
            <a:endParaRPr lang="en-US" altLang="zh-CN" dirty="0" smtClean="0"/>
          </a:p>
          <a:p>
            <a:pPr lvl="1"/>
            <a:r>
              <a:rPr lang="zh-CN" altLang="en-US" dirty="0" smtClean="0"/>
              <a:t>像“投票”这样的事件，客户端就不能立刻得到消息（只有主动查询，才能知道仓库的数据是否改变）。</a:t>
            </a:r>
          </a:p>
          <a:p>
            <a:r>
              <a:rPr lang="zh-CN" altLang="en-US" dirty="0" smtClean="0"/>
              <a:t>主动仓库模式是共享仓库模式化的一个变体，要求把仓库中发生的特殊事件主动地通知到客户端。</a:t>
            </a:r>
            <a:endParaRPr lang="en-US" altLang="zh-CN" dirty="0" smtClean="0"/>
          </a:p>
          <a:p>
            <a:pPr lvl="1"/>
            <a:r>
              <a:rPr lang="zh-CN" altLang="en-US" dirty="0" smtClean="0"/>
              <a:t>主动式仓库要维护客户端的注册表，并通过适当的提示机制通知客户端。</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11.3.3.3 </a:t>
            </a:r>
            <a:r>
              <a:rPr lang="zh-CN" altLang="en-US" dirty="0" smtClean="0"/>
              <a:t>模式</a:t>
            </a:r>
            <a:r>
              <a:rPr lang="en-US" dirty="0" smtClean="0"/>
              <a:t>7</a:t>
            </a:r>
            <a:r>
              <a:rPr lang="zh-CN" altLang="en-US" dirty="0" smtClean="0"/>
              <a:t>：黑板模式</a:t>
            </a:r>
            <a:endParaRPr lang="zh-CN" altLang="en-US" dirty="0"/>
          </a:p>
        </p:txBody>
      </p:sp>
      <p:sp>
        <p:nvSpPr>
          <p:cNvPr id="3" name="内容占位符 2"/>
          <p:cNvSpPr>
            <a:spLocks noGrp="1"/>
          </p:cNvSpPr>
          <p:nvPr>
            <p:ph idx="1"/>
          </p:nvPr>
        </p:nvSpPr>
        <p:spPr/>
        <p:txBody>
          <a:bodyPr/>
          <a:lstStyle/>
          <a:p>
            <a:r>
              <a:rPr lang="zh-CN" altLang="en-US" dirty="0" smtClean="0"/>
              <a:t>黑板模式，主要用于非结构化的数据领域，处理那些没有确定解决方法的问题。</a:t>
            </a:r>
            <a:endParaRPr lang="en-US" altLang="zh-CN" dirty="0" smtClean="0"/>
          </a:p>
          <a:p>
            <a:pPr lvl="1"/>
            <a:r>
              <a:rPr lang="zh-CN" altLang="en-US" dirty="0" smtClean="0"/>
              <a:t>例如，图像识别和语音识别。</a:t>
            </a:r>
          </a:p>
          <a:p>
            <a:r>
              <a:rPr lang="zh-CN" altLang="en-US" dirty="0" smtClean="0"/>
              <a:t>黑板模式将复杂的任务分解为多个较小的子任务，每个子任务具有确定的解决方案。</a:t>
            </a:r>
            <a:endParaRPr lang="en-US" altLang="zh-CN" dirty="0" smtClean="0"/>
          </a:p>
          <a:p>
            <a:pPr lvl="1"/>
            <a:r>
              <a:rPr lang="zh-CN" altLang="en-US" dirty="0" smtClean="0"/>
              <a:t>在黑板模式中，使用客户端的结果进行启发式计算，并逐步求精地改进解决方案。</a:t>
            </a:r>
            <a:endParaRPr lang="en-US" altLang="zh-CN" dirty="0" smtClean="0"/>
          </a:p>
          <a:p>
            <a:pPr lvl="1"/>
            <a:r>
              <a:rPr lang="zh-CN" altLang="en-US" dirty="0" smtClean="0"/>
              <a:t>每个客户端</a:t>
            </a:r>
            <a:r>
              <a:rPr lang="en-US" dirty="0" smtClean="0"/>
              <a:t>(</a:t>
            </a:r>
            <a:r>
              <a:rPr lang="zh-CN" altLang="en-US" dirty="0" smtClean="0"/>
              <a:t>知识源</a:t>
            </a:r>
            <a:r>
              <a:rPr lang="en-US" dirty="0" smtClean="0"/>
              <a:t>)</a:t>
            </a:r>
            <a:r>
              <a:rPr lang="zh-CN" altLang="en-US" dirty="0" smtClean="0"/>
              <a:t>可以访问黑板，探索新的输出是否能够做进一步的处理并在处理后给出结果。</a:t>
            </a:r>
            <a:endParaRPr lang="en-US" altLang="zh-CN" dirty="0" smtClean="0"/>
          </a:p>
          <a:p>
            <a:pPr lvl="1"/>
            <a:r>
              <a:rPr lang="zh-CN" altLang="en-US" dirty="0" smtClean="0"/>
              <a:t>用</a:t>
            </a:r>
            <a:r>
              <a:rPr lang="zh-CN" altLang="en-US" b="1" dirty="0" smtClean="0"/>
              <a:t>一个控制部件</a:t>
            </a:r>
            <a:r>
              <a:rPr lang="zh-CN" altLang="en-US" dirty="0" smtClean="0"/>
              <a:t>监督黑板，并依据黑板的状态协调客户端的工作。</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 </a:t>
            </a:r>
            <a:r>
              <a:rPr lang="zh-CN" altLang="en-US" dirty="0" smtClean="0"/>
              <a:t>调用视角</a:t>
            </a:r>
          </a:p>
        </p:txBody>
      </p:sp>
      <p:sp>
        <p:nvSpPr>
          <p:cNvPr id="3" name="内容占位符 2"/>
          <p:cNvSpPr>
            <a:spLocks noGrp="1"/>
          </p:cNvSpPr>
          <p:nvPr>
            <p:ph idx="1"/>
          </p:nvPr>
        </p:nvSpPr>
        <p:spPr/>
        <p:txBody>
          <a:bodyPr/>
          <a:lstStyle/>
          <a:p>
            <a:r>
              <a:rPr lang="zh-CN" altLang="en-US" sz="2400" dirty="0"/>
              <a:t>从部件交互的角度看，可以将系统分为一系列的独立部件，部件在系统环境下相互交互</a:t>
            </a:r>
            <a:r>
              <a:rPr lang="zh-CN" altLang="en-US" sz="2400" dirty="0" smtClean="0"/>
              <a:t>。</a:t>
            </a:r>
            <a:endParaRPr lang="en-US" altLang="zh-CN" sz="2400" dirty="0" smtClean="0"/>
          </a:p>
          <a:p>
            <a:r>
              <a:rPr lang="zh-CN" altLang="en-US" sz="2400" dirty="0" smtClean="0"/>
              <a:t>这个</a:t>
            </a:r>
            <a:r>
              <a:rPr lang="zh-CN" altLang="en-US" sz="2400" dirty="0"/>
              <a:t>角度所关注的是</a:t>
            </a:r>
            <a:r>
              <a:rPr lang="zh-CN" altLang="en-US" sz="2400" dirty="0" smtClean="0"/>
              <a:t>：</a:t>
            </a:r>
            <a:endParaRPr lang="en-US" altLang="zh-CN" sz="2400" dirty="0" smtClean="0"/>
          </a:p>
          <a:p>
            <a:pPr lvl="1"/>
            <a:r>
              <a:rPr lang="zh-CN" altLang="en-US" sz="2000" dirty="0" smtClean="0"/>
              <a:t>独立</a:t>
            </a:r>
            <a:r>
              <a:rPr lang="zh-CN" altLang="en-US" sz="2000" dirty="0"/>
              <a:t>部件之间如何交互？如何解决部件间的耦合？以及如何支持系统的可修改性和可集成性？</a:t>
            </a:r>
            <a:endParaRPr lang="en-US" altLang="zh-CN" sz="2000" dirty="0" smtClean="0"/>
          </a:p>
          <a:p>
            <a:r>
              <a:rPr lang="zh-CN" altLang="en-US" sz="2400" dirty="0" smtClean="0"/>
              <a:t>部件的交互要通过连接器传递数据。</a:t>
            </a:r>
            <a:endParaRPr lang="en-US" altLang="zh-CN" sz="2400" dirty="0" smtClean="0"/>
          </a:p>
          <a:p>
            <a:pPr lvl="1"/>
            <a:r>
              <a:rPr lang="zh-CN" altLang="en-US" dirty="0" smtClean="0"/>
              <a:t>交互既可以是同步的，也可以是异步方式的。</a:t>
            </a:r>
            <a:endParaRPr lang="en-US" altLang="zh-CN" dirty="0" smtClean="0"/>
          </a:p>
          <a:p>
            <a:pPr lvl="1"/>
            <a:r>
              <a:rPr lang="zh-CN" altLang="en-US" dirty="0" smtClean="0"/>
              <a:t>交互可以是基于消息，也可以通过直接调用实现。</a:t>
            </a:r>
            <a:endParaRPr lang="en-US" altLang="zh-CN" dirty="0" smtClean="0"/>
          </a:p>
          <a:p>
            <a:r>
              <a:rPr lang="zh-CN" altLang="en-US" sz="2400" dirty="0" smtClean="0"/>
              <a:t>这里我们讨论部件之间的调用方式。</a:t>
            </a:r>
            <a:endParaRPr lang="en-US" sz="2400" dirty="0" smtClean="0"/>
          </a:p>
          <a:p>
            <a:pPr lvl="1"/>
            <a:r>
              <a:rPr lang="en-US" sz="2000" b="1" dirty="0" smtClean="0"/>
              <a:t>11.3.4.1 </a:t>
            </a:r>
            <a:r>
              <a:rPr lang="zh-CN" altLang="en-US" sz="2000" b="1" dirty="0" smtClean="0"/>
              <a:t>模式</a:t>
            </a:r>
            <a:r>
              <a:rPr lang="en-US" sz="2000" b="1" dirty="0" smtClean="0"/>
              <a:t>8</a:t>
            </a:r>
            <a:r>
              <a:rPr lang="zh-CN" altLang="en-US" sz="2000" b="1" dirty="0" smtClean="0"/>
              <a:t>：远程过程调用</a:t>
            </a:r>
          </a:p>
          <a:p>
            <a:pPr lvl="1"/>
            <a:r>
              <a:rPr lang="en-US" sz="2000" b="1" dirty="0" smtClean="0"/>
              <a:t>11.3.4.2 </a:t>
            </a:r>
            <a:r>
              <a:rPr lang="zh-CN" altLang="en-US" sz="2000" b="1" dirty="0" smtClean="0"/>
              <a:t>模式</a:t>
            </a:r>
            <a:r>
              <a:rPr lang="en-US" sz="2000" b="1" dirty="0" smtClean="0"/>
              <a:t>9</a:t>
            </a:r>
            <a:r>
              <a:rPr lang="zh-CN" altLang="en-US" sz="2000" b="1" dirty="0" smtClean="0"/>
              <a:t>：显式调用模式</a:t>
            </a:r>
          </a:p>
          <a:p>
            <a:pPr lvl="1"/>
            <a:r>
              <a:rPr lang="en-US" sz="2000" b="1" dirty="0" smtClean="0"/>
              <a:t>11.3.4.3 </a:t>
            </a:r>
            <a:r>
              <a:rPr lang="zh-CN" altLang="en-US" sz="2000" b="1" dirty="0" smtClean="0"/>
              <a:t>模式</a:t>
            </a:r>
            <a:r>
              <a:rPr lang="en-US" sz="2000" b="1" dirty="0" smtClean="0"/>
              <a:t>10</a:t>
            </a:r>
            <a:r>
              <a:rPr lang="zh-CN" altLang="en-US" sz="2000" b="1" dirty="0" smtClean="0"/>
              <a:t>：隐式调用模式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11.3.4.1 </a:t>
            </a:r>
            <a:r>
              <a:rPr lang="zh-CN" altLang="en-US" dirty="0" smtClean="0"/>
              <a:t>模式</a:t>
            </a:r>
            <a:r>
              <a:rPr lang="en-US" dirty="0" smtClean="0"/>
              <a:t>8</a:t>
            </a:r>
            <a:r>
              <a:rPr lang="zh-CN" altLang="en-US" dirty="0" smtClean="0"/>
              <a:t>：远程过程调用</a:t>
            </a:r>
            <a:endParaRPr lang="zh-CN" altLang="en-US" dirty="0"/>
          </a:p>
        </p:txBody>
      </p:sp>
      <p:sp>
        <p:nvSpPr>
          <p:cNvPr id="3" name="内容占位符 2"/>
          <p:cNvSpPr>
            <a:spLocks noGrp="1"/>
          </p:cNvSpPr>
          <p:nvPr>
            <p:ph idx="1"/>
          </p:nvPr>
        </p:nvSpPr>
        <p:spPr>
          <a:xfrm>
            <a:off x="990600" y="1222830"/>
            <a:ext cx="8001000" cy="4902200"/>
          </a:xfrm>
        </p:spPr>
        <p:txBody>
          <a:bodyPr/>
          <a:lstStyle/>
          <a:p>
            <a:r>
              <a:rPr lang="zh-CN" altLang="en-US" dirty="0" smtClean="0"/>
              <a:t>在分布式系统中，部件分布在各个网络或进程节点上。要实现部件的调用时，需要调用发送和接收的操作动作才能使用低层网络协议。</a:t>
            </a:r>
            <a:endParaRPr lang="en-US" altLang="zh-CN" dirty="0" smtClean="0"/>
          </a:p>
          <a:p>
            <a:pPr lvl="1"/>
            <a:r>
              <a:rPr lang="zh-CN" altLang="en-US" dirty="0" smtClean="0"/>
              <a:t>网路低层协议的实现方式可能会千差万别。</a:t>
            </a:r>
            <a:endParaRPr lang="en-US" altLang="zh-CN" dirty="0" smtClean="0"/>
          </a:p>
          <a:p>
            <a:pPr lvl="1"/>
            <a:r>
              <a:rPr lang="zh-CN" altLang="en-US" dirty="0" smtClean="0"/>
              <a:t>访问网络的程序代码很难被复用。如果低层的代码也没有隐藏，就很难维护和理解相关的系统。</a:t>
            </a:r>
          </a:p>
          <a:p>
            <a:r>
              <a:rPr lang="zh-CN" altLang="en-US" dirty="0" smtClean="0"/>
              <a:t>远程过程调用</a:t>
            </a:r>
            <a:r>
              <a:rPr lang="en-US" dirty="0" smtClean="0"/>
              <a:t>(Remote Procedure Call)</a:t>
            </a:r>
            <a:r>
              <a:rPr lang="zh-CN" altLang="en-US" dirty="0" smtClean="0"/>
              <a:t>是最普遍使用的过程调用的抽象。</a:t>
            </a:r>
            <a:endParaRPr lang="en-US" altLang="zh-CN" dirty="0" smtClean="0"/>
          </a:p>
          <a:p>
            <a:pPr lvl="1"/>
            <a:r>
              <a:rPr lang="zh-CN" altLang="en-US" dirty="0" smtClean="0"/>
              <a:t>其目的是让远程的程序服务的使用就像在当地的机器上被调用一样。</a:t>
            </a:r>
            <a:endParaRPr lang="en-US" altLang="zh-CN" dirty="0" smtClean="0"/>
          </a:p>
          <a:p>
            <a:pPr lvl="1"/>
            <a:r>
              <a:rPr lang="zh-CN" altLang="en-US" dirty="0" smtClean="0"/>
              <a:t>由此，实现不同进程或不同机器上的过程</a:t>
            </a:r>
            <a:r>
              <a:rPr lang="en-US" dirty="0" smtClean="0"/>
              <a:t>(</a:t>
            </a:r>
            <a:r>
              <a:rPr lang="zh-CN" altLang="en-US" dirty="0" smtClean="0"/>
              <a:t>或操作</a:t>
            </a:r>
            <a:r>
              <a:rPr lang="en-US" dirty="0" smtClean="0"/>
              <a:t>)</a:t>
            </a:r>
            <a:r>
              <a:rPr lang="zh-CN" altLang="en-US" dirty="0" smtClean="0"/>
              <a:t>的调用。</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远程调用时，需要执行的函数体是在远程的机器上的，也就是说，被调用的函数是在另一个进程中执行的</a:t>
            </a:r>
            <a:r>
              <a:rPr lang="zh-CN" altLang="zh-CN" dirty="0" smtClean="0"/>
              <a:t>。</a:t>
            </a:r>
            <a:endParaRPr lang="en-US" altLang="zh-CN" dirty="0" smtClean="0"/>
          </a:p>
          <a:p>
            <a:r>
              <a:rPr lang="zh-CN" altLang="zh-CN" dirty="0" smtClean="0"/>
              <a:t>这</a:t>
            </a:r>
            <a:r>
              <a:rPr lang="zh-CN" altLang="zh-CN" dirty="0"/>
              <a:t>就带来了几个新问题：</a:t>
            </a:r>
          </a:p>
          <a:p>
            <a:pPr lvl="1"/>
            <a:r>
              <a:rPr lang="en-US" altLang="zh-CN" dirty="0"/>
              <a:t>1)Call ID</a:t>
            </a:r>
            <a:r>
              <a:rPr lang="zh-CN" altLang="zh-CN" dirty="0"/>
              <a:t>映射</a:t>
            </a:r>
            <a:r>
              <a:rPr lang="zh-CN" altLang="zh-CN" dirty="0" smtClean="0"/>
              <a:t>。</a:t>
            </a:r>
            <a:endParaRPr lang="en-US" altLang="zh-CN" dirty="0" smtClean="0"/>
          </a:p>
          <a:p>
            <a:pPr lvl="1"/>
            <a:r>
              <a:rPr lang="en-US" altLang="zh-CN" dirty="0"/>
              <a:t>2)</a:t>
            </a:r>
            <a:r>
              <a:rPr lang="zh-CN" altLang="zh-CN" dirty="0"/>
              <a:t>序列化和反序列化</a:t>
            </a:r>
            <a:r>
              <a:rPr lang="zh-CN" altLang="zh-CN" dirty="0" smtClean="0"/>
              <a:t>。</a:t>
            </a:r>
            <a:endParaRPr lang="en-US" altLang="zh-CN" dirty="0" smtClean="0"/>
          </a:p>
          <a:p>
            <a:pPr lvl="1"/>
            <a:r>
              <a:rPr lang="en-US" altLang="zh-CN" dirty="0"/>
              <a:t>3) </a:t>
            </a:r>
            <a:r>
              <a:rPr lang="zh-CN" altLang="zh-CN" dirty="0"/>
              <a:t>网络传输。</a:t>
            </a:r>
            <a:endParaRPr lang="zh-CN" altLang="en-US" dirty="0"/>
          </a:p>
        </p:txBody>
      </p:sp>
    </p:spTree>
    <p:extLst>
      <p:ext uri="{BB962C8B-B14F-4D97-AF65-F5344CB8AC3E}">
        <p14:creationId xmlns:p14="http://schemas.microsoft.com/office/powerpoint/2010/main" val="3801624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1)Call ID</a:t>
            </a:r>
            <a:r>
              <a:rPr lang="zh-CN" altLang="zh-CN" b="1" dirty="0"/>
              <a:t>映射。</a:t>
            </a:r>
            <a:endParaRPr lang="zh-CN" altLang="en-US" dirty="0"/>
          </a:p>
        </p:txBody>
      </p:sp>
      <p:sp>
        <p:nvSpPr>
          <p:cNvPr id="3" name="内容占位符 2"/>
          <p:cNvSpPr>
            <a:spLocks noGrp="1"/>
          </p:cNvSpPr>
          <p:nvPr>
            <p:ph idx="1"/>
          </p:nvPr>
        </p:nvSpPr>
        <p:spPr>
          <a:xfrm>
            <a:off x="914400" y="1137292"/>
            <a:ext cx="8001000" cy="4902200"/>
          </a:xfrm>
        </p:spPr>
        <p:txBody>
          <a:bodyPr/>
          <a:lstStyle/>
          <a:p>
            <a:r>
              <a:rPr lang="zh-CN" altLang="zh-CN" sz="2400" dirty="0" smtClean="0"/>
              <a:t>怎么</a:t>
            </a:r>
            <a:r>
              <a:rPr lang="zh-CN" altLang="zh-CN" sz="2400" dirty="0"/>
              <a:t>告诉远程机器要调用哪个函数？在本地调用中，函数体是直接通过内存地址</a:t>
            </a:r>
            <a:r>
              <a:rPr lang="en-US" altLang="zh-CN" sz="2400" dirty="0"/>
              <a:t>(</a:t>
            </a:r>
            <a:r>
              <a:rPr lang="zh-CN" altLang="zh-CN" sz="2400" dirty="0"/>
              <a:t>指针</a:t>
            </a:r>
            <a:r>
              <a:rPr lang="en-US" altLang="zh-CN" sz="2400" dirty="0"/>
              <a:t>)</a:t>
            </a:r>
            <a:r>
              <a:rPr lang="zh-CN" altLang="zh-CN" sz="2400" dirty="0"/>
              <a:t>来指定的</a:t>
            </a:r>
            <a:r>
              <a:rPr lang="zh-CN" altLang="zh-CN" sz="2400" dirty="0" smtClean="0"/>
              <a:t>。</a:t>
            </a:r>
            <a:endParaRPr lang="en-US" altLang="zh-CN" sz="2400" dirty="0" smtClean="0"/>
          </a:p>
          <a:p>
            <a:pPr lvl="1"/>
            <a:r>
              <a:rPr lang="zh-CN" altLang="zh-CN" sz="2000" dirty="0" smtClean="0"/>
              <a:t>但是</a:t>
            </a:r>
            <a:r>
              <a:rPr lang="zh-CN" altLang="zh-CN" sz="2000" dirty="0"/>
              <a:t>在远程调用中，不是给函数的地址</a:t>
            </a:r>
            <a:r>
              <a:rPr lang="en-US" altLang="zh-CN" sz="2000" dirty="0"/>
              <a:t>(</a:t>
            </a:r>
            <a:r>
              <a:rPr lang="zh-CN" altLang="zh-CN" sz="2000" dirty="0"/>
              <a:t>指针</a:t>
            </a:r>
            <a:r>
              <a:rPr lang="en-US" altLang="zh-CN" sz="2000" dirty="0"/>
              <a:t>)</a:t>
            </a:r>
            <a:r>
              <a:rPr lang="zh-CN" altLang="zh-CN" sz="2000" dirty="0"/>
              <a:t>，因为两个机器的地址空间是完全不一样的</a:t>
            </a:r>
            <a:r>
              <a:rPr lang="zh-CN" altLang="zh-CN" sz="2000" dirty="0" smtClean="0"/>
              <a:t>。</a:t>
            </a:r>
            <a:endParaRPr lang="en-US" altLang="zh-CN" sz="2000" dirty="0" smtClean="0"/>
          </a:p>
          <a:p>
            <a:r>
              <a:rPr lang="zh-CN" altLang="zh-CN" sz="2400" dirty="0" smtClean="0"/>
              <a:t>所以</a:t>
            </a:r>
            <a:r>
              <a:rPr lang="zh-CN" altLang="zh-CN" sz="2400" dirty="0"/>
              <a:t>，在</a:t>
            </a:r>
            <a:r>
              <a:rPr lang="en-US" altLang="zh-CN" sz="2400" dirty="0"/>
              <a:t>RPC</a:t>
            </a:r>
            <a:r>
              <a:rPr lang="zh-CN" altLang="zh-CN" sz="2400" dirty="0"/>
              <a:t>中，所有的函数都必须有自己的一个</a:t>
            </a:r>
            <a:r>
              <a:rPr lang="en-US" altLang="zh-CN" sz="2400" dirty="0"/>
              <a:t>ID</a:t>
            </a:r>
            <a:r>
              <a:rPr lang="zh-CN" altLang="zh-CN" sz="2400" dirty="0" smtClean="0"/>
              <a:t>。</a:t>
            </a:r>
            <a:endParaRPr lang="en-US" altLang="zh-CN" sz="2400" dirty="0" smtClean="0"/>
          </a:p>
          <a:p>
            <a:pPr lvl="1"/>
            <a:r>
              <a:rPr lang="zh-CN" altLang="zh-CN" sz="2000" dirty="0" smtClean="0"/>
              <a:t>这个</a:t>
            </a:r>
            <a:r>
              <a:rPr lang="en-US" altLang="zh-CN" sz="2000" dirty="0"/>
              <a:t>ID</a:t>
            </a:r>
            <a:r>
              <a:rPr lang="zh-CN" altLang="zh-CN" sz="2000" dirty="0"/>
              <a:t>在所有进程中都是唯一确定的。客户端在做远程过程调用时，必须附上这个</a:t>
            </a:r>
            <a:r>
              <a:rPr lang="en-US" altLang="zh-CN" sz="2000" dirty="0"/>
              <a:t>ID</a:t>
            </a:r>
            <a:r>
              <a:rPr lang="zh-CN" altLang="zh-CN" sz="2000" dirty="0" smtClean="0"/>
              <a:t>。</a:t>
            </a:r>
            <a:endParaRPr lang="en-US" altLang="zh-CN" sz="2000" dirty="0" smtClean="0"/>
          </a:p>
          <a:p>
            <a:pPr lvl="1"/>
            <a:r>
              <a:rPr lang="zh-CN" altLang="zh-CN" sz="2000" dirty="0" smtClean="0"/>
              <a:t>然后</a:t>
            </a:r>
            <a:r>
              <a:rPr lang="zh-CN" altLang="zh-CN" sz="2000" dirty="0"/>
              <a:t>我们还需要在客户端和服务端分别维护一个</a:t>
            </a:r>
            <a:r>
              <a:rPr lang="en-US" altLang="zh-CN" sz="2000" dirty="0"/>
              <a:t> {</a:t>
            </a:r>
            <a:r>
              <a:rPr lang="zh-CN" altLang="zh-CN" sz="2000" dirty="0"/>
              <a:t>函数</a:t>
            </a:r>
            <a:r>
              <a:rPr lang="en-US" altLang="zh-CN" sz="2000" dirty="0"/>
              <a:t> &lt;--&gt; Call ID} </a:t>
            </a:r>
            <a:r>
              <a:rPr lang="zh-CN" altLang="zh-CN" sz="2000" dirty="0"/>
              <a:t>的对应表。两者的表不一定需要完全相同，但相同的函数对应的</a:t>
            </a:r>
            <a:r>
              <a:rPr lang="en-US" altLang="zh-CN" sz="2000" dirty="0"/>
              <a:t>Call ID</a:t>
            </a:r>
            <a:r>
              <a:rPr lang="zh-CN" altLang="zh-CN" sz="2000" dirty="0"/>
              <a:t>必须相同</a:t>
            </a:r>
            <a:r>
              <a:rPr lang="zh-CN" altLang="zh-CN" sz="2000" dirty="0" smtClean="0"/>
              <a:t>。</a:t>
            </a:r>
            <a:endParaRPr lang="en-US" altLang="zh-CN" sz="2000" dirty="0" smtClean="0"/>
          </a:p>
          <a:p>
            <a:r>
              <a:rPr lang="zh-CN" altLang="zh-CN" sz="2400" dirty="0" smtClean="0"/>
              <a:t>当</a:t>
            </a:r>
            <a:r>
              <a:rPr lang="zh-CN" altLang="zh-CN" sz="2400" dirty="0"/>
              <a:t>客户端需要进行远程调用时，它就查一下这个表，找出相应的</a:t>
            </a:r>
            <a:r>
              <a:rPr lang="en-US" altLang="zh-CN" sz="2400" dirty="0"/>
              <a:t>Call ID</a:t>
            </a:r>
            <a:r>
              <a:rPr lang="zh-CN" altLang="zh-CN" sz="2400" dirty="0"/>
              <a:t>，然后把它传给服务端，服务端也通过查表，来确定客户端需要调用的函数，然后执行相应函数的代码。</a:t>
            </a:r>
          </a:p>
          <a:p>
            <a:endParaRPr lang="zh-CN" altLang="en-US" sz="2400" dirty="0"/>
          </a:p>
        </p:txBody>
      </p:sp>
    </p:spTree>
    <p:extLst>
      <p:ext uri="{BB962C8B-B14F-4D97-AF65-F5344CB8AC3E}">
        <p14:creationId xmlns:p14="http://schemas.microsoft.com/office/powerpoint/2010/main" val="1356615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zh-CN" b="1" dirty="0"/>
              <a:t>序列化和反</a:t>
            </a:r>
            <a:r>
              <a:rPr lang="zh-CN" altLang="zh-CN" b="1" dirty="0" smtClean="0"/>
              <a:t>序列化</a:t>
            </a:r>
            <a:endParaRPr lang="zh-CN" altLang="en-US" dirty="0"/>
          </a:p>
        </p:txBody>
      </p:sp>
      <p:sp>
        <p:nvSpPr>
          <p:cNvPr id="3" name="内容占位符 2"/>
          <p:cNvSpPr>
            <a:spLocks noGrp="1"/>
          </p:cNvSpPr>
          <p:nvPr>
            <p:ph idx="1"/>
          </p:nvPr>
        </p:nvSpPr>
        <p:spPr/>
        <p:txBody>
          <a:bodyPr/>
          <a:lstStyle/>
          <a:p>
            <a:r>
              <a:rPr lang="zh-CN" altLang="zh-CN" dirty="0" smtClean="0"/>
              <a:t>客户端</a:t>
            </a:r>
            <a:r>
              <a:rPr lang="zh-CN" altLang="zh-CN" dirty="0"/>
              <a:t>怎么把参数值传给远程的函数呢</a:t>
            </a:r>
            <a:r>
              <a:rPr lang="zh-CN" altLang="zh-CN" dirty="0" smtClean="0"/>
              <a:t>？</a:t>
            </a:r>
            <a:endParaRPr lang="en-US" altLang="zh-CN" dirty="0" smtClean="0"/>
          </a:p>
          <a:p>
            <a:pPr lvl="1"/>
            <a:r>
              <a:rPr lang="zh-CN" altLang="zh-CN" dirty="0" smtClean="0"/>
              <a:t>在</a:t>
            </a:r>
            <a:r>
              <a:rPr lang="zh-CN" altLang="zh-CN" dirty="0"/>
              <a:t>本地调用中，只需要把参数压到栈里</a:t>
            </a:r>
            <a:r>
              <a:rPr lang="en-US" altLang="zh-CN" dirty="0"/>
              <a:t>(</a:t>
            </a:r>
            <a:r>
              <a:rPr lang="zh-CN" altLang="zh-CN" dirty="0"/>
              <a:t>单独开辟的一块内存</a:t>
            </a:r>
            <a:r>
              <a:rPr lang="en-US" altLang="zh-CN" dirty="0"/>
              <a:t>)</a:t>
            </a:r>
            <a:r>
              <a:rPr lang="zh-CN" altLang="zh-CN" dirty="0"/>
              <a:t>，然后让函数自己去栈里读就行</a:t>
            </a:r>
            <a:r>
              <a:rPr lang="zh-CN" altLang="zh-CN" dirty="0" smtClean="0"/>
              <a:t>。</a:t>
            </a:r>
            <a:endParaRPr lang="en-US" altLang="zh-CN" dirty="0" smtClean="0"/>
          </a:p>
          <a:p>
            <a:pPr lvl="1"/>
            <a:r>
              <a:rPr lang="zh-CN" altLang="zh-CN" dirty="0" smtClean="0"/>
              <a:t>但是</a:t>
            </a:r>
            <a:r>
              <a:rPr lang="zh-CN" altLang="zh-CN" dirty="0"/>
              <a:t>在远程过程调用时，客户端与服务端是不同的进程，不能通过内存来传递参数</a:t>
            </a:r>
            <a:r>
              <a:rPr lang="zh-CN" altLang="zh-CN" dirty="0" smtClean="0"/>
              <a:t>。</a:t>
            </a:r>
            <a:endParaRPr lang="en-US" altLang="zh-CN" dirty="0" smtClean="0"/>
          </a:p>
          <a:p>
            <a:pPr lvl="1"/>
            <a:r>
              <a:rPr lang="zh-CN" altLang="zh-CN" dirty="0" smtClean="0"/>
              <a:t>这时候</a:t>
            </a:r>
            <a:r>
              <a:rPr lang="zh-CN" altLang="zh-CN" dirty="0"/>
              <a:t>就需要客户端把参数先转成一个字节流，传给服务端后，再把字节流转成自己能读取的格式</a:t>
            </a:r>
            <a:r>
              <a:rPr lang="zh-CN" altLang="zh-CN" dirty="0" smtClean="0"/>
              <a:t>。</a:t>
            </a:r>
            <a:endParaRPr lang="en-US" altLang="zh-CN" dirty="0" smtClean="0"/>
          </a:p>
          <a:p>
            <a:r>
              <a:rPr lang="zh-CN" altLang="zh-CN" dirty="0" smtClean="0"/>
              <a:t>这个</a:t>
            </a:r>
            <a:r>
              <a:rPr lang="zh-CN" altLang="zh-CN" dirty="0"/>
              <a:t>过程叫序列化和反序列化</a:t>
            </a:r>
            <a:r>
              <a:rPr lang="zh-CN" altLang="zh-CN" dirty="0" smtClean="0"/>
              <a:t>。</a:t>
            </a:r>
            <a:endParaRPr lang="en-US" altLang="zh-CN" dirty="0" smtClean="0"/>
          </a:p>
          <a:p>
            <a:pPr lvl="1"/>
            <a:r>
              <a:rPr lang="zh-CN" altLang="zh-CN" dirty="0" smtClean="0"/>
              <a:t>同理</a:t>
            </a:r>
            <a:r>
              <a:rPr lang="zh-CN" altLang="zh-CN" dirty="0"/>
              <a:t>，从服务端返回的值也需要</a:t>
            </a:r>
            <a:r>
              <a:rPr lang="zh-CN" altLang="zh-CN" dirty="0" smtClean="0"/>
              <a:t>序列化</a:t>
            </a:r>
            <a:r>
              <a:rPr lang="zh-CN" altLang="en-US" dirty="0" smtClean="0"/>
              <a:t>和</a:t>
            </a:r>
            <a:r>
              <a:rPr lang="zh-CN" altLang="zh-CN" dirty="0" smtClean="0"/>
              <a:t>反</a:t>
            </a:r>
            <a:r>
              <a:rPr lang="zh-CN" altLang="zh-CN" dirty="0"/>
              <a:t>序列化的过程。</a:t>
            </a:r>
          </a:p>
          <a:p>
            <a:endParaRPr lang="zh-CN" altLang="en-US" dirty="0"/>
          </a:p>
        </p:txBody>
      </p:sp>
    </p:spTree>
    <p:extLst>
      <p:ext uri="{BB962C8B-B14F-4D97-AF65-F5344CB8AC3E}">
        <p14:creationId xmlns:p14="http://schemas.microsoft.com/office/powerpoint/2010/main" val="3945483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网络</a:t>
            </a:r>
            <a:r>
              <a:rPr lang="zh-CN" altLang="zh-CN" b="1" dirty="0" smtClean="0"/>
              <a:t>传输</a:t>
            </a:r>
            <a:endParaRPr lang="zh-CN" altLang="en-US" dirty="0"/>
          </a:p>
        </p:txBody>
      </p:sp>
      <p:sp>
        <p:nvSpPr>
          <p:cNvPr id="3" name="内容占位符 2"/>
          <p:cNvSpPr>
            <a:spLocks noGrp="1"/>
          </p:cNvSpPr>
          <p:nvPr>
            <p:ph idx="1"/>
          </p:nvPr>
        </p:nvSpPr>
        <p:spPr/>
        <p:txBody>
          <a:bodyPr/>
          <a:lstStyle/>
          <a:p>
            <a:r>
              <a:rPr lang="zh-CN" altLang="zh-CN" dirty="0" smtClean="0"/>
              <a:t>远程</a:t>
            </a:r>
            <a:r>
              <a:rPr lang="zh-CN" altLang="zh-CN" dirty="0"/>
              <a:t>调用是在网络上的，客户端和服务端是通过网络连接的</a:t>
            </a:r>
            <a:r>
              <a:rPr lang="zh-CN" altLang="zh-CN" dirty="0" smtClean="0"/>
              <a:t>。</a:t>
            </a:r>
            <a:endParaRPr lang="en-US" altLang="zh-CN" dirty="0" smtClean="0"/>
          </a:p>
          <a:p>
            <a:pPr lvl="1"/>
            <a:r>
              <a:rPr lang="zh-CN" altLang="zh-CN" dirty="0" smtClean="0"/>
              <a:t>所有</a:t>
            </a:r>
            <a:r>
              <a:rPr lang="zh-CN" altLang="zh-CN" dirty="0"/>
              <a:t>的数据都需要通过网络传输</a:t>
            </a:r>
            <a:r>
              <a:rPr lang="zh-CN" altLang="zh-CN" dirty="0" smtClean="0"/>
              <a:t>。</a:t>
            </a:r>
            <a:endParaRPr lang="en-US" altLang="zh-CN" dirty="0" smtClean="0"/>
          </a:p>
          <a:p>
            <a:pPr lvl="1"/>
            <a:r>
              <a:rPr lang="zh-CN" altLang="zh-CN" dirty="0" smtClean="0"/>
              <a:t>网络</a:t>
            </a:r>
            <a:r>
              <a:rPr lang="zh-CN" altLang="zh-CN" dirty="0"/>
              <a:t>需要把</a:t>
            </a:r>
            <a:r>
              <a:rPr lang="en-US" altLang="zh-CN" dirty="0"/>
              <a:t>Call ID</a:t>
            </a:r>
            <a:r>
              <a:rPr lang="zh-CN" altLang="zh-CN" dirty="0"/>
              <a:t>和序列化后的参数字节流传给服务端，然后再把序列化后的调用结果传回客户端</a:t>
            </a:r>
            <a:r>
              <a:rPr lang="zh-CN" altLang="zh-CN" dirty="0" smtClean="0"/>
              <a:t>。</a:t>
            </a:r>
            <a:endParaRPr lang="en-US" altLang="zh-CN" dirty="0" smtClean="0"/>
          </a:p>
          <a:p>
            <a:r>
              <a:rPr lang="zh-CN" altLang="zh-CN" dirty="0" smtClean="0"/>
              <a:t>这种</a:t>
            </a:r>
            <a:r>
              <a:rPr lang="zh-CN" altLang="zh-CN" dirty="0"/>
              <a:t>传输使用的协议称为传输协议</a:t>
            </a:r>
            <a:r>
              <a:rPr lang="zh-CN" altLang="zh-CN" dirty="0" smtClean="0"/>
              <a:t>。</a:t>
            </a:r>
            <a:endParaRPr lang="en-US" altLang="zh-CN" dirty="0" smtClean="0"/>
          </a:p>
          <a:p>
            <a:r>
              <a:rPr lang="zh-CN" altLang="zh-CN" dirty="0" smtClean="0"/>
              <a:t>大部分</a:t>
            </a:r>
            <a:r>
              <a:rPr lang="en-US" altLang="zh-CN" dirty="0"/>
              <a:t>RPC</a:t>
            </a:r>
            <a:r>
              <a:rPr lang="zh-CN" altLang="zh-CN" dirty="0"/>
              <a:t>框架使用</a:t>
            </a:r>
            <a:r>
              <a:rPr lang="en-US" altLang="zh-CN" dirty="0"/>
              <a:t>TCP</a:t>
            </a:r>
            <a:r>
              <a:rPr lang="zh-CN" altLang="zh-CN" dirty="0"/>
              <a:t>协议，也可以用</a:t>
            </a:r>
            <a:r>
              <a:rPr lang="en-US" altLang="zh-CN" dirty="0"/>
              <a:t>UDP</a:t>
            </a:r>
            <a:r>
              <a:rPr lang="zh-CN" altLang="zh-CN" dirty="0"/>
              <a:t>，甚至是</a:t>
            </a:r>
            <a:r>
              <a:rPr lang="en-US" altLang="zh-CN" dirty="0"/>
              <a:t>HTTP</a:t>
            </a:r>
            <a:r>
              <a:rPr lang="zh-CN" altLang="zh-CN" dirty="0"/>
              <a:t>。</a:t>
            </a:r>
          </a:p>
          <a:p>
            <a:endParaRPr lang="zh-CN" altLang="en-US" dirty="0"/>
          </a:p>
        </p:txBody>
      </p:sp>
    </p:spTree>
    <p:extLst>
      <p:ext uri="{BB962C8B-B14F-4D97-AF65-F5344CB8AC3E}">
        <p14:creationId xmlns:p14="http://schemas.microsoft.com/office/powerpoint/2010/main" val="38184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6369567"/>
              </p:ext>
            </p:extLst>
          </p:nvPr>
        </p:nvGraphicFramePr>
        <p:xfrm>
          <a:off x="1045723" y="1303165"/>
          <a:ext cx="7736463" cy="4556784"/>
        </p:xfrm>
        <a:graphic>
          <a:graphicData uri="http://schemas.openxmlformats.org/drawingml/2006/table">
            <a:tbl>
              <a:tblPr firstRow="1" firstCol="1" lastRow="1" lastCol="1" bandRow="1" bandCol="1"/>
              <a:tblGrid>
                <a:gridCol w="1251073">
                  <a:extLst>
                    <a:ext uri="{9D8B030D-6E8A-4147-A177-3AD203B41FA5}">
                      <a16:colId xmlns:a16="http://schemas.microsoft.com/office/drawing/2014/main" val="2854033814"/>
                    </a:ext>
                  </a:extLst>
                </a:gridCol>
                <a:gridCol w="3138092">
                  <a:extLst>
                    <a:ext uri="{9D8B030D-6E8A-4147-A177-3AD203B41FA5}">
                      <a16:colId xmlns:a16="http://schemas.microsoft.com/office/drawing/2014/main" val="3835127314"/>
                    </a:ext>
                  </a:extLst>
                </a:gridCol>
                <a:gridCol w="1882855">
                  <a:extLst>
                    <a:ext uri="{9D8B030D-6E8A-4147-A177-3AD203B41FA5}">
                      <a16:colId xmlns:a16="http://schemas.microsoft.com/office/drawing/2014/main" val="2188406053"/>
                    </a:ext>
                  </a:extLst>
                </a:gridCol>
                <a:gridCol w="1464443">
                  <a:extLst>
                    <a:ext uri="{9D8B030D-6E8A-4147-A177-3AD203B41FA5}">
                      <a16:colId xmlns:a16="http://schemas.microsoft.com/office/drawing/2014/main" val="1302791648"/>
                    </a:ext>
                  </a:extLst>
                </a:gridCol>
              </a:tblGrid>
              <a:tr h="418491">
                <a:tc>
                  <a:txBody>
                    <a:bodyPr/>
                    <a:lstStyle/>
                    <a:p>
                      <a:pPr marL="0" indent="0" algn="just" defTabSz="914400" rtl="0" eaLnBrk="1" latinLnBrk="0" hangingPunct="1">
                        <a:lnSpc>
                          <a:spcPct val="100000"/>
                        </a:lnSpc>
                        <a:spcAft>
                          <a:spcPts val="0"/>
                        </a:spcAft>
                      </a:pPr>
                      <a:r>
                        <a:rPr lang="en-US" altLang="zh-CN" sz="1800" b="1"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en-US" sz="1800" b="1" kern="1200" dirty="0" smtClean="0">
                          <a:solidFill>
                            <a:schemeClr val="tx1"/>
                          </a:solidFill>
                          <a:effectLst/>
                          <a:latin typeface="Times New Roman" panose="02020603050405020304" pitchFamily="18" charset="0"/>
                          <a:ea typeface="宋体" panose="02010600030101010101" pitchFamily="2" charset="-122"/>
                          <a:cs typeface="+mn-cs"/>
                        </a:rPr>
                        <a:t>作用</a:t>
                      </a:r>
                      <a:endParaRPr lang="en-US" altLang="zh-CN" sz="1800" b="1"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类型</a:t>
                      </a:r>
                      <a:endParaRPr lang="zh-CN" sz="1800" b="1"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用途举例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影响因素举例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关注人员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214029"/>
                  </a:ext>
                </a:extLst>
              </a:tr>
              <a:tr h="1108844">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概念级</a:t>
                      </a:r>
                    </a:p>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体系结构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使用领域特定部件和连接器进行设计，评估性能，分析安全和可靠性，理解系统的静态和动态的可配置情况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应用领域，</a:t>
                      </a:r>
                    </a:p>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抽象软件范例，</a:t>
                      </a:r>
                    </a:p>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设计方法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用户</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需求分析</a:t>
                      </a:r>
                      <a:r>
                        <a:rPr lang="zh-CN" sz="1600" kern="1200" dirty="0">
                          <a:solidFill>
                            <a:schemeClr val="tx1"/>
                          </a:solidFill>
                          <a:effectLst/>
                          <a:latin typeface="Times New Roman" panose="02020603050405020304" pitchFamily="18" charset="0"/>
                          <a:ea typeface="宋体" panose="02010600030101010101" pitchFamily="2" charset="-122"/>
                          <a:cs typeface="+mn-cs"/>
                        </a:rPr>
                        <a:t>人员</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设计</a:t>
                      </a:r>
                      <a:r>
                        <a:rPr lang="zh-CN" sz="1800" kern="1200" dirty="0">
                          <a:solidFill>
                            <a:schemeClr val="tx1"/>
                          </a:solidFill>
                          <a:effectLst/>
                          <a:latin typeface="Times New Roman" panose="02020603050405020304" pitchFamily="18" charset="0"/>
                          <a:ea typeface="宋体" panose="02010600030101010101" pitchFamily="2" charset="-122"/>
                          <a:cs typeface="+mn-cs"/>
                        </a:rPr>
                        <a:t>人员</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维护</a:t>
                      </a:r>
                      <a:r>
                        <a:rPr lang="zh-CN" sz="1800" kern="1200" dirty="0">
                          <a:solidFill>
                            <a:schemeClr val="tx1"/>
                          </a:solidFill>
                          <a:effectLst/>
                          <a:latin typeface="Times New Roman" panose="02020603050405020304" pitchFamily="18" charset="0"/>
                          <a:ea typeface="宋体" panose="02010600030101010101" pitchFamily="2" charset="-122"/>
                          <a:cs typeface="+mn-cs"/>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231354"/>
                  </a:ext>
                </a:extLst>
              </a:tr>
              <a:tr h="903380">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模块级</a:t>
                      </a:r>
                    </a:p>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体系结构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模块接口的管理和控制，更改的影响性分析，接口约束条件的一致性检查，配置管理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使得软件技术变为现实，组织结构，设计原则等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设计人员、开发人员、维护人员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307405"/>
                  </a:ext>
                </a:extLst>
              </a:tr>
              <a:tr h="1108844">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运行级</a:t>
                      </a:r>
                    </a:p>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体系结构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性能和可调度性分析，系统的静态和动态配置管理，向不同执行环境的移植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硬件体系结构，运行环境性能准则，通信机制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设计人员、开发人员、测试人员、、维护人员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734563"/>
                  </a:ext>
                </a:extLst>
              </a:tr>
              <a:tr h="887076">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代码级</a:t>
                      </a:r>
                    </a:p>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体系结构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配置管理，系统建造，</a:t>
                      </a:r>
                      <a:r>
                        <a:rPr lang="en-US" sz="1800" kern="1200">
                          <a:solidFill>
                            <a:schemeClr val="tx1"/>
                          </a:solidFill>
                          <a:effectLst/>
                          <a:latin typeface="Times New Roman" panose="02020603050405020304" pitchFamily="18" charset="0"/>
                          <a:ea typeface="宋体" panose="02010600030101010101" pitchFamily="2" charset="-122"/>
                          <a:cs typeface="+mn-cs"/>
                        </a:rPr>
                        <a:t>OEM</a:t>
                      </a:r>
                      <a:r>
                        <a:rPr lang="zh-CN" sz="1800" kern="1200">
                          <a:solidFill>
                            <a:schemeClr val="tx1"/>
                          </a:solidFill>
                          <a:effectLst/>
                          <a:latin typeface="Times New Roman" panose="02020603050405020304" pitchFamily="18" charset="0"/>
                          <a:ea typeface="宋体" panose="02010600030101010101" pitchFamily="2" charset="-122"/>
                          <a:cs typeface="+mn-cs"/>
                        </a:rPr>
                        <a:t>价格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编程语言、开发工具和环境、外部子系统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设计人员、开发人员、测试者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281257"/>
                  </a:ext>
                </a:extLst>
              </a:tr>
            </a:tbl>
          </a:graphicData>
        </a:graphic>
      </p:graphicFrame>
      <p:cxnSp>
        <p:nvCxnSpPr>
          <p:cNvPr id="5" name="直接连接符 4"/>
          <p:cNvCxnSpPr/>
          <p:nvPr/>
        </p:nvCxnSpPr>
        <p:spPr bwMode="auto">
          <a:xfrm>
            <a:off x="1045723" y="1303165"/>
            <a:ext cx="1250145" cy="5256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56997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11.3.4.2 </a:t>
            </a:r>
            <a:r>
              <a:rPr lang="zh-CN" altLang="en-US" dirty="0" smtClean="0"/>
              <a:t>模式</a:t>
            </a:r>
            <a:r>
              <a:rPr lang="en-US" dirty="0" smtClean="0"/>
              <a:t>9</a:t>
            </a:r>
            <a:r>
              <a:rPr lang="zh-CN" altLang="en-US" dirty="0" smtClean="0"/>
              <a:t>：显式调用模式</a:t>
            </a:r>
            <a:endParaRPr lang="zh-CN" altLang="en-US" dirty="0"/>
          </a:p>
        </p:txBody>
      </p:sp>
      <p:sp>
        <p:nvSpPr>
          <p:cNvPr id="3" name="内容占位符 2"/>
          <p:cNvSpPr>
            <a:spLocks noGrp="1"/>
          </p:cNvSpPr>
          <p:nvPr>
            <p:ph idx="1"/>
          </p:nvPr>
        </p:nvSpPr>
        <p:spPr/>
        <p:txBody>
          <a:bodyPr/>
          <a:lstStyle/>
          <a:p>
            <a:r>
              <a:rPr lang="zh-CN" altLang="en-US" dirty="0" smtClean="0"/>
              <a:t>一个显式调用</a:t>
            </a:r>
            <a:r>
              <a:rPr lang="en-US" dirty="0" smtClean="0"/>
              <a:t>(Explicit Invocation)</a:t>
            </a:r>
            <a:r>
              <a:rPr lang="zh-CN" altLang="en-US" dirty="0" smtClean="0"/>
              <a:t>允许客户端采用各种问候方式调用供应者的服务。</a:t>
            </a:r>
            <a:endParaRPr lang="en-US" altLang="zh-CN" dirty="0" smtClean="0"/>
          </a:p>
          <a:p>
            <a:pPr lvl="1"/>
            <a:r>
              <a:rPr lang="zh-CN" altLang="en-US" dirty="0" smtClean="0"/>
              <a:t>其耦合方式</a:t>
            </a:r>
            <a:r>
              <a:rPr lang="en-US" dirty="0" smtClean="0"/>
              <a:t>(</a:t>
            </a:r>
            <a:r>
              <a:rPr lang="zh-CN" altLang="en-US" dirty="0" smtClean="0"/>
              <a:t>例如，供应商在网络中的位置</a:t>
            </a:r>
            <a:r>
              <a:rPr lang="en-US" dirty="0" smtClean="0"/>
              <a:t>)</a:t>
            </a:r>
            <a:r>
              <a:rPr lang="zh-CN" altLang="en-US" dirty="0" smtClean="0"/>
              <a:t>在设计时就必须知道。</a:t>
            </a:r>
            <a:endParaRPr lang="en-US" altLang="zh-CN" dirty="0" smtClean="0"/>
          </a:p>
          <a:p>
            <a:pPr lvl="1"/>
            <a:r>
              <a:rPr lang="zh-CN" altLang="en-US" dirty="0" smtClean="0"/>
              <a:t>客户端提供这些设计判断，包括显式调用机制的服务名称和参数。</a:t>
            </a:r>
            <a:endParaRPr lang="en-US" altLang="zh-CN" dirty="0" smtClean="0"/>
          </a:p>
          <a:p>
            <a:r>
              <a:rPr lang="zh-CN" altLang="en-US" dirty="0" smtClean="0"/>
              <a:t>显式调用机制执行调用，并提交计算结果。</a:t>
            </a:r>
            <a:endParaRPr lang="en-US" altLang="zh-CN" dirty="0" smtClean="0"/>
          </a:p>
          <a:p>
            <a:r>
              <a:rPr lang="zh-CN" altLang="en-US" dirty="0" smtClean="0"/>
              <a:t>显式调用可以是客户端的一部分，也可以是服务器的一部分，也可以是一个单独的部件。</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08742" y="4414180"/>
            <a:ext cx="7957641" cy="1384995"/>
          </a:xfrm>
          <a:prstGeom prst="rect">
            <a:avLst/>
          </a:prstGeom>
        </p:spPr>
        <p:txBody>
          <a:bodyPr wrap="square">
            <a:spAutoFit/>
          </a:bodyPr>
          <a:lstStyle/>
          <a:p>
            <a:pPr marL="457200" indent="-457200">
              <a:buFont typeface="Arial" pitchFamily="34" charset="0"/>
              <a:buChar char="•"/>
            </a:pPr>
            <a:r>
              <a:rPr lang="zh-CN" altLang="en-US" dirty="0" smtClean="0"/>
              <a:t>显式调用具有两种变体：</a:t>
            </a:r>
            <a:endParaRPr lang="en-US" altLang="zh-CN" dirty="0" smtClean="0"/>
          </a:p>
          <a:p>
            <a:pPr marL="914400" lvl="1" indent="-457200">
              <a:buFont typeface="Arial" pitchFamily="34" charset="0"/>
              <a:buChar char="•"/>
            </a:pPr>
            <a:r>
              <a:rPr lang="zh-CN" altLang="en-US" sz="2000" dirty="0" smtClean="0"/>
              <a:t>在</a:t>
            </a:r>
            <a:r>
              <a:rPr lang="zh-CN" altLang="en-US" sz="2000" b="1" dirty="0" smtClean="0"/>
              <a:t>同步调用</a:t>
            </a:r>
            <a:r>
              <a:rPr lang="zh-CN" altLang="en-US" sz="2000" dirty="0" smtClean="0"/>
              <a:t>中，客户端处于阻塞状态直到得到结果。</a:t>
            </a:r>
            <a:endParaRPr lang="en-US" altLang="zh-CN" sz="2000" dirty="0" smtClean="0"/>
          </a:p>
          <a:p>
            <a:pPr marL="914400" lvl="1" indent="-457200">
              <a:buFont typeface="Arial" pitchFamily="34" charset="0"/>
              <a:buChar char="•"/>
            </a:pPr>
            <a:r>
              <a:rPr lang="zh-CN" altLang="en-US" sz="2000" dirty="0" smtClean="0"/>
              <a:t>在</a:t>
            </a:r>
            <a:r>
              <a:rPr lang="zh-CN" altLang="en-US" sz="2000" b="1" dirty="0" smtClean="0"/>
              <a:t>异步调用</a:t>
            </a:r>
            <a:r>
              <a:rPr lang="zh-CN" altLang="en-US" sz="2000" dirty="0" smtClean="0"/>
              <a:t>中，客户端发出调用命令后，可以立即结束工作，期望稍后的结果到达。</a:t>
            </a:r>
            <a:endParaRPr lang="zh-CN" altLang="en-US" sz="2000" dirty="0"/>
          </a:p>
        </p:txBody>
      </p:sp>
      <p:sp>
        <p:nvSpPr>
          <p:cNvPr id="3" name="Rectangle 129"/>
          <p:cNvSpPr>
            <a:spLocks noChangeArrowheads="1"/>
          </p:cNvSpPr>
          <p:nvPr/>
        </p:nvSpPr>
        <p:spPr bwMode="auto">
          <a:xfrm>
            <a:off x="954966" y="1034446"/>
            <a:ext cx="108882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400"/>
          </a:p>
        </p:txBody>
      </p:sp>
      <p:grpSp>
        <p:nvGrpSpPr>
          <p:cNvPr id="4" name="Group 1"/>
          <p:cNvGrpSpPr>
            <a:grpSpLocks noChangeAspect="1"/>
          </p:cNvGrpSpPr>
          <p:nvPr/>
        </p:nvGrpSpPr>
        <p:grpSpPr bwMode="auto">
          <a:xfrm>
            <a:off x="938238" y="1257204"/>
            <a:ext cx="8037958" cy="2788153"/>
            <a:chOff x="2256" y="8022"/>
            <a:chExt cx="8191" cy="2757"/>
          </a:xfrm>
        </p:grpSpPr>
        <p:sp>
          <p:nvSpPr>
            <p:cNvPr id="6" name="AutoShape 128"/>
            <p:cNvSpPr>
              <a:spLocks noChangeAspect="1" noChangeArrowheads="1" noTextEdit="1"/>
            </p:cNvSpPr>
            <p:nvPr/>
          </p:nvSpPr>
          <p:spPr bwMode="auto">
            <a:xfrm>
              <a:off x="2256" y="8022"/>
              <a:ext cx="8112" cy="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7" name="Group 121"/>
            <p:cNvGrpSpPr>
              <a:grpSpLocks/>
            </p:cNvGrpSpPr>
            <p:nvPr/>
          </p:nvGrpSpPr>
          <p:grpSpPr bwMode="auto">
            <a:xfrm>
              <a:off x="2526" y="8401"/>
              <a:ext cx="1206" cy="644"/>
              <a:chOff x="2928" y="8079"/>
              <a:chExt cx="1608" cy="644"/>
            </a:xfrm>
          </p:grpSpPr>
          <p:sp>
            <p:nvSpPr>
              <p:cNvPr id="67648" name="Rectangle 127"/>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zh-CN" altLang="zh-CN" sz="1400" dirty="0">
                    <a:latin typeface="Times New Roman" pitchFamily="18" charset="0"/>
                    <a:cs typeface="Times New Roman" panose="02020603050405020304" pitchFamily="18" charset="0"/>
                  </a:rPr>
                  <a:t>客户</a:t>
                </a:r>
              </a:p>
              <a:p>
                <a:pPr marL="0" marR="0" lvl="0" indent="0" defTabSz="914400" latinLnBrk="0">
                  <a:lnSpc>
                    <a:spcPct val="100000"/>
                  </a:lnSpc>
                  <a:buClrTx/>
                  <a:buSzTx/>
                  <a:buFontTx/>
                  <a:buNone/>
                  <a:tabLst/>
                </a:pPr>
                <a:r>
                  <a:rPr kumimoji="0" lang="zh-CN" altLang="zh-CN" sz="1400" dirty="0">
                    <a:latin typeface="Times New Roman" pitchFamily="18" charset="0"/>
                    <a:cs typeface="Times New Roman" panose="02020603050405020304" pitchFamily="18" charset="0"/>
                  </a:rPr>
                  <a:t>应用逻辑</a:t>
                </a:r>
              </a:p>
            </p:txBody>
          </p:sp>
          <p:grpSp>
            <p:nvGrpSpPr>
              <p:cNvPr id="67649" name="Group 122"/>
              <p:cNvGrpSpPr>
                <a:grpSpLocks/>
              </p:cNvGrpSpPr>
              <p:nvPr/>
            </p:nvGrpSpPr>
            <p:grpSpPr bwMode="auto">
              <a:xfrm>
                <a:off x="4134" y="8240"/>
                <a:ext cx="201" cy="322"/>
                <a:chOff x="3531" y="8240"/>
                <a:chExt cx="804" cy="644"/>
              </a:xfrm>
            </p:grpSpPr>
            <p:sp>
              <p:nvSpPr>
                <p:cNvPr id="67650" name="Rectangle 126"/>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51" name="Rectangle 125"/>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52" name="Rectangle 124"/>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53" name="Rectangle 123"/>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grpSp>
          <p:nvGrpSpPr>
            <p:cNvPr id="8" name="Group 114"/>
            <p:cNvGrpSpPr>
              <a:grpSpLocks/>
            </p:cNvGrpSpPr>
            <p:nvPr/>
          </p:nvGrpSpPr>
          <p:grpSpPr bwMode="auto">
            <a:xfrm>
              <a:off x="4301" y="8401"/>
              <a:ext cx="1039" cy="644"/>
              <a:chOff x="2928" y="8079"/>
              <a:chExt cx="1608" cy="644"/>
            </a:xfrm>
          </p:grpSpPr>
          <p:sp>
            <p:nvSpPr>
              <p:cNvPr id="67642" name="Rectangle 120"/>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客户</a:t>
                </a:r>
              </a:p>
              <a:p>
                <a:pPr indent="0"/>
                <a:r>
                  <a:rPr kumimoji="0" lang="zh-CN" altLang="zh-CN" sz="1400" dirty="0">
                    <a:latin typeface="Times New Roman" pitchFamily="18" charset="0"/>
                    <a:cs typeface="Times New Roman" panose="02020603050405020304" pitchFamily="18" charset="0"/>
                  </a:rPr>
                  <a:t>代理端</a:t>
                </a:r>
              </a:p>
            </p:txBody>
          </p:sp>
          <p:grpSp>
            <p:nvGrpSpPr>
              <p:cNvPr id="67643" name="Group 115"/>
              <p:cNvGrpSpPr>
                <a:grpSpLocks/>
              </p:cNvGrpSpPr>
              <p:nvPr/>
            </p:nvGrpSpPr>
            <p:grpSpPr bwMode="auto">
              <a:xfrm>
                <a:off x="4134" y="8240"/>
                <a:ext cx="201" cy="322"/>
                <a:chOff x="3531" y="8240"/>
                <a:chExt cx="804" cy="644"/>
              </a:xfrm>
            </p:grpSpPr>
            <p:sp>
              <p:nvSpPr>
                <p:cNvPr id="67644" name="Rectangle 119"/>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45" name="Rectangle 118"/>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46" name="Rectangle 117"/>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47" name="Rectangle 116"/>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grpSp>
          <p:nvGrpSpPr>
            <p:cNvPr id="9" name="Group 107"/>
            <p:cNvGrpSpPr>
              <a:grpSpLocks/>
            </p:cNvGrpSpPr>
            <p:nvPr/>
          </p:nvGrpSpPr>
          <p:grpSpPr bwMode="auto">
            <a:xfrm rot="13397385">
              <a:off x="4287" y="9251"/>
              <a:ext cx="402" cy="644"/>
              <a:chOff x="5139" y="9045"/>
              <a:chExt cx="402" cy="644"/>
            </a:xfrm>
          </p:grpSpPr>
          <p:grpSp>
            <p:nvGrpSpPr>
              <p:cNvPr id="67636" name="Group 111"/>
              <p:cNvGrpSpPr>
                <a:grpSpLocks/>
              </p:cNvGrpSpPr>
              <p:nvPr/>
            </p:nvGrpSpPr>
            <p:grpSpPr bwMode="auto">
              <a:xfrm>
                <a:off x="5139" y="9367"/>
                <a:ext cx="295" cy="322"/>
                <a:chOff x="5045" y="10333"/>
                <a:chExt cx="295" cy="322"/>
              </a:xfrm>
            </p:grpSpPr>
            <p:sp>
              <p:nvSpPr>
                <p:cNvPr id="67640" name="Oval 113"/>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41" name="Freeform 112"/>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637" name="Group 108"/>
              <p:cNvGrpSpPr>
                <a:grpSpLocks/>
              </p:cNvGrpSpPr>
              <p:nvPr/>
            </p:nvGrpSpPr>
            <p:grpSpPr bwMode="auto">
              <a:xfrm>
                <a:off x="5139" y="9045"/>
                <a:ext cx="402" cy="483"/>
                <a:chOff x="4938" y="10172"/>
                <a:chExt cx="402" cy="644"/>
              </a:xfrm>
            </p:grpSpPr>
            <p:sp>
              <p:nvSpPr>
                <p:cNvPr id="67638" name="AutoShape 110"/>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39" name="Line 109"/>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10" name="Rectangle 106"/>
            <p:cNvSpPr>
              <a:spLocks noChangeArrowheads="1"/>
            </p:cNvSpPr>
            <p:nvPr/>
          </p:nvSpPr>
          <p:spPr bwMode="auto">
            <a:xfrm rot="2597385">
              <a:off x="4134" y="9183"/>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IBroker</a:t>
              </a:r>
              <a:endParaRPr kumimoji="0" lang="en-US" altLang="zh-CN" sz="1400" dirty="0">
                <a:cs typeface="Times New Roman" panose="02020603050405020304" pitchFamily="18" charset="0"/>
              </a:endParaRPr>
            </a:p>
          </p:txBody>
        </p:sp>
        <p:grpSp>
          <p:nvGrpSpPr>
            <p:cNvPr id="11" name="Group 99"/>
            <p:cNvGrpSpPr>
              <a:grpSpLocks/>
            </p:cNvGrpSpPr>
            <p:nvPr/>
          </p:nvGrpSpPr>
          <p:grpSpPr bwMode="auto">
            <a:xfrm>
              <a:off x="3330" y="9850"/>
              <a:ext cx="1608" cy="644"/>
              <a:chOff x="2928" y="8079"/>
              <a:chExt cx="1608" cy="644"/>
            </a:xfrm>
          </p:grpSpPr>
          <p:sp>
            <p:nvSpPr>
              <p:cNvPr id="67630" name="Rectangle 105"/>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客户</a:t>
                </a:r>
              </a:p>
              <a:p>
                <a:pPr indent="0"/>
                <a:r>
                  <a:rPr kumimoji="0" lang="zh-CN" altLang="zh-CN" sz="1400" dirty="0">
                    <a:latin typeface="Times New Roman" pitchFamily="18" charset="0"/>
                    <a:cs typeface="Times New Roman" panose="02020603050405020304" pitchFamily="18" charset="0"/>
                  </a:rPr>
                  <a:t>代理器</a:t>
                </a:r>
              </a:p>
            </p:txBody>
          </p:sp>
          <p:grpSp>
            <p:nvGrpSpPr>
              <p:cNvPr id="67631" name="Group 100"/>
              <p:cNvGrpSpPr>
                <a:grpSpLocks/>
              </p:cNvGrpSpPr>
              <p:nvPr/>
            </p:nvGrpSpPr>
            <p:grpSpPr bwMode="auto">
              <a:xfrm>
                <a:off x="4134" y="8240"/>
                <a:ext cx="201" cy="322"/>
                <a:chOff x="3531" y="8240"/>
                <a:chExt cx="804" cy="644"/>
              </a:xfrm>
            </p:grpSpPr>
            <p:sp>
              <p:nvSpPr>
                <p:cNvPr id="67632" name="Rectangle 104"/>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33" name="Rectangle 103"/>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34" name="Rectangle 102"/>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35" name="Rectangle 101"/>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grpSp>
          <p:nvGrpSpPr>
            <p:cNvPr id="12" name="Group 92"/>
            <p:cNvGrpSpPr>
              <a:grpSpLocks/>
            </p:cNvGrpSpPr>
            <p:nvPr/>
          </p:nvGrpSpPr>
          <p:grpSpPr bwMode="auto">
            <a:xfrm rot="16200000">
              <a:off x="3793" y="8501"/>
              <a:ext cx="322" cy="443"/>
              <a:chOff x="5139" y="9045"/>
              <a:chExt cx="402" cy="644"/>
            </a:xfrm>
          </p:grpSpPr>
          <p:grpSp>
            <p:nvGrpSpPr>
              <p:cNvPr id="67624" name="Group 96"/>
              <p:cNvGrpSpPr>
                <a:grpSpLocks/>
              </p:cNvGrpSpPr>
              <p:nvPr/>
            </p:nvGrpSpPr>
            <p:grpSpPr bwMode="auto">
              <a:xfrm>
                <a:off x="5139" y="9367"/>
                <a:ext cx="295" cy="322"/>
                <a:chOff x="5045" y="10333"/>
                <a:chExt cx="295" cy="322"/>
              </a:xfrm>
            </p:grpSpPr>
            <p:sp>
              <p:nvSpPr>
                <p:cNvPr id="67628" name="Oval 98"/>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29" name="Freeform 97"/>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625" name="Group 93"/>
              <p:cNvGrpSpPr>
                <a:grpSpLocks/>
              </p:cNvGrpSpPr>
              <p:nvPr/>
            </p:nvGrpSpPr>
            <p:grpSpPr bwMode="auto">
              <a:xfrm>
                <a:off x="5139" y="9045"/>
                <a:ext cx="402" cy="483"/>
                <a:chOff x="4938" y="10172"/>
                <a:chExt cx="402" cy="644"/>
              </a:xfrm>
            </p:grpSpPr>
            <p:sp>
              <p:nvSpPr>
                <p:cNvPr id="67626" name="AutoShape 95"/>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27" name="Line 94"/>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13" name="Rectangle 91"/>
            <p:cNvSpPr>
              <a:spLocks noChangeArrowheads="1"/>
            </p:cNvSpPr>
            <p:nvPr/>
          </p:nvSpPr>
          <p:spPr bwMode="auto">
            <a:xfrm>
              <a:off x="3531" y="8079"/>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IBroker</a:t>
              </a:r>
              <a:endParaRPr kumimoji="0" lang="en-US" altLang="zh-CN" sz="1400" dirty="0">
                <a:cs typeface="Times New Roman" panose="02020603050405020304" pitchFamily="18" charset="0"/>
              </a:endParaRPr>
            </a:p>
          </p:txBody>
        </p:sp>
        <p:sp>
          <p:nvSpPr>
            <p:cNvPr id="14" name="Freeform 90"/>
            <p:cNvSpPr>
              <a:spLocks/>
            </p:cNvSpPr>
            <p:nvPr/>
          </p:nvSpPr>
          <p:spPr bwMode="auto">
            <a:xfrm>
              <a:off x="4780" y="8969"/>
              <a:ext cx="158" cy="157"/>
            </a:xfrm>
            <a:custGeom>
              <a:avLst/>
              <a:gdLst>
                <a:gd name="T0" fmla="*/ 0 w 158"/>
                <a:gd name="T1" fmla="*/ 0 h 157"/>
                <a:gd name="T2" fmla="*/ 158 w 158"/>
                <a:gd name="T3" fmla="*/ 0 h 157"/>
                <a:gd name="T4" fmla="*/ 158 w 158"/>
                <a:gd name="T5" fmla="*/ 150 h 157"/>
                <a:gd name="T6" fmla="*/ 8 w 158"/>
                <a:gd name="T7" fmla="*/ 157 h 157"/>
                <a:gd name="T8" fmla="*/ 0 w 158"/>
                <a:gd name="T9" fmla="*/ 0 h 157"/>
              </a:gdLst>
              <a:ahLst/>
              <a:cxnLst>
                <a:cxn ang="0">
                  <a:pos x="T0" y="T1"/>
                </a:cxn>
                <a:cxn ang="0">
                  <a:pos x="T2" y="T3"/>
                </a:cxn>
                <a:cxn ang="0">
                  <a:pos x="T4" y="T5"/>
                </a:cxn>
                <a:cxn ang="0">
                  <a:pos x="T6" y="T7"/>
                </a:cxn>
                <a:cxn ang="0">
                  <a:pos x="T8" y="T9"/>
                </a:cxn>
              </a:cxnLst>
              <a:rect l="0" t="0" r="r" b="b"/>
              <a:pathLst>
                <a:path w="158" h="157">
                  <a:moveTo>
                    <a:pt x="0" y="0"/>
                  </a:moveTo>
                  <a:lnTo>
                    <a:pt x="158" y="0"/>
                  </a:lnTo>
                  <a:lnTo>
                    <a:pt x="158" y="150"/>
                  </a:lnTo>
                  <a:lnTo>
                    <a:pt x="8" y="157"/>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Freeform 89"/>
            <p:cNvSpPr>
              <a:spLocks/>
            </p:cNvSpPr>
            <p:nvPr/>
          </p:nvSpPr>
          <p:spPr bwMode="auto">
            <a:xfrm>
              <a:off x="4684" y="9101"/>
              <a:ext cx="210" cy="240"/>
            </a:xfrm>
            <a:custGeom>
              <a:avLst/>
              <a:gdLst>
                <a:gd name="T0" fmla="*/ 210 w 210"/>
                <a:gd name="T1" fmla="*/ 0 h 240"/>
                <a:gd name="T2" fmla="*/ 0 w 210"/>
                <a:gd name="T3" fmla="*/ 240 h 240"/>
              </a:gdLst>
              <a:ahLst/>
              <a:cxnLst>
                <a:cxn ang="0">
                  <a:pos x="T0" y="T1"/>
                </a:cxn>
                <a:cxn ang="0">
                  <a:pos x="T2" y="T3"/>
                </a:cxn>
              </a:cxnLst>
              <a:rect l="0" t="0" r="r" b="b"/>
              <a:pathLst>
                <a:path w="210" h="240">
                  <a:moveTo>
                    <a:pt x="210" y="0"/>
                  </a:moveTo>
                  <a:lnTo>
                    <a:pt x="0" y="2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Freeform 88"/>
            <p:cNvSpPr>
              <a:spLocks/>
            </p:cNvSpPr>
            <p:nvPr/>
          </p:nvSpPr>
          <p:spPr bwMode="auto">
            <a:xfrm>
              <a:off x="4171" y="9769"/>
              <a:ext cx="150" cy="150"/>
            </a:xfrm>
            <a:custGeom>
              <a:avLst/>
              <a:gdLst>
                <a:gd name="T0" fmla="*/ 0 w 150"/>
                <a:gd name="T1" fmla="*/ 0 h 150"/>
                <a:gd name="T2" fmla="*/ 150 w 150"/>
                <a:gd name="T3" fmla="*/ 0 h 150"/>
                <a:gd name="T4" fmla="*/ 150 w 150"/>
                <a:gd name="T5" fmla="*/ 150 h 150"/>
                <a:gd name="T6" fmla="*/ 0 w 150"/>
                <a:gd name="T7" fmla="*/ 150 h 150"/>
                <a:gd name="T8" fmla="*/ 0 w 150"/>
                <a:gd name="T9" fmla="*/ 0 h 150"/>
              </a:gdLst>
              <a:ahLst/>
              <a:cxnLst>
                <a:cxn ang="0">
                  <a:pos x="T0" y="T1"/>
                </a:cxn>
                <a:cxn ang="0">
                  <a:pos x="T2" y="T3"/>
                </a:cxn>
                <a:cxn ang="0">
                  <a:pos x="T4" y="T5"/>
                </a:cxn>
                <a:cxn ang="0">
                  <a:pos x="T6" y="T7"/>
                </a:cxn>
                <a:cxn ang="0">
                  <a:pos x="T8" y="T9"/>
                </a:cxn>
              </a:cxnLst>
              <a:rect l="0" t="0" r="r" b="b"/>
              <a:pathLst>
                <a:path w="150" h="150">
                  <a:moveTo>
                    <a:pt x="0" y="0"/>
                  </a:moveTo>
                  <a:lnTo>
                    <a:pt x="150" y="0"/>
                  </a:lnTo>
                  <a:lnTo>
                    <a:pt x="150" y="150"/>
                  </a:lnTo>
                  <a:lnTo>
                    <a:pt x="0" y="15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Freeform 87"/>
            <p:cNvSpPr>
              <a:spLocks/>
            </p:cNvSpPr>
            <p:nvPr/>
          </p:nvSpPr>
          <p:spPr bwMode="auto">
            <a:xfrm>
              <a:off x="3775" y="9756"/>
              <a:ext cx="158" cy="150"/>
            </a:xfrm>
            <a:custGeom>
              <a:avLst/>
              <a:gdLst>
                <a:gd name="T0" fmla="*/ 0 w 158"/>
                <a:gd name="T1" fmla="*/ 8 h 150"/>
                <a:gd name="T2" fmla="*/ 150 w 158"/>
                <a:gd name="T3" fmla="*/ 0 h 150"/>
                <a:gd name="T4" fmla="*/ 158 w 158"/>
                <a:gd name="T5" fmla="*/ 150 h 150"/>
                <a:gd name="T6" fmla="*/ 0 w 158"/>
                <a:gd name="T7" fmla="*/ 150 h 150"/>
                <a:gd name="T8" fmla="*/ 0 w 158"/>
                <a:gd name="T9" fmla="*/ 8 h 150"/>
              </a:gdLst>
              <a:ahLst/>
              <a:cxnLst>
                <a:cxn ang="0">
                  <a:pos x="T0" y="T1"/>
                </a:cxn>
                <a:cxn ang="0">
                  <a:pos x="T2" y="T3"/>
                </a:cxn>
                <a:cxn ang="0">
                  <a:pos x="T4" y="T5"/>
                </a:cxn>
                <a:cxn ang="0">
                  <a:pos x="T6" y="T7"/>
                </a:cxn>
                <a:cxn ang="0">
                  <a:pos x="T8" y="T9"/>
                </a:cxn>
              </a:cxnLst>
              <a:rect l="0" t="0" r="r" b="b"/>
              <a:pathLst>
                <a:path w="158" h="150">
                  <a:moveTo>
                    <a:pt x="0" y="8"/>
                  </a:moveTo>
                  <a:lnTo>
                    <a:pt x="150" y="0"/>
                  </a:lnTo>
                  <a:lnTo>
                    <a:pt x="158" y="150"/>
                  </a:lnTo>
                  <a:lnTo>
                    <a:pt x="0" y="150"/>
                  </a:lnTo>
                  <a:lnTo>
                    <a:pt x="0" y="8"/>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Freeform 86"/>
            <p:cNvSpPr>
              <a:spLocks/>
            </p:cNvSpPr>
            <p:nvPr/>
          </p:nvSpPr>
          <p:spPr bwMode="auto">
            <a:xfrm>
              <a:off x="2928" y="8976"/>
              <a:ext cx="150" cy="143"/>
            </a:xfrm>
            <a:custGeom>
              <a:avLst/>
              <a:gdLst>
                <a:gd name="T0" fmla="*/ 0 w 150"/>
                <a:gd name="T1" fmla="*/ 0 h 143"/>
                <a:gd name="T2" fmla="*/ 150 w 150"/>
                <a:gd name="T3" fmla="*/ 0 h 143"/>
                <a:gd name="T4" fmla="*/ 150 w 150"/>
                <a:gd name="T5" fmla="*/ 143 h 143"/>
                <a:gd name="T6" fmla="*/ 0 w 150"/>
                <a:gd name="T7" fmla="*/ 143 h 143"/>
                <a:gd name="T8" fmla="*/ 0 w 150"/>
                <a:gd name="T9" fmla="*/ 0 h 143"/>
              </a:gdLst>
              <a:ahLst/>
              <a:cxnLst>
                <a:cxn ang="0">
                  <a:pos x="T0" y="T1"/>
                </a:cxn>
                <a:cxn ang="0">
                  <a:pos x="T2" y="T3"/>
                </a:cxn>
                <a:cxn ang="0">
                  <a:pos x="T4" y="T5"/>
                </a:cxn>
                <a:cxn ang="0">
                  <a:pos x="T6" y="T7"/>
                </a:cxn>
                <a:cxn ang="0">
                  <a:pos x="T8" y="T9"/>
                </a:cxn>
              </a:cxnLst>
              <a:rect l="0" t="0" r="r" b="b"/>
              <a:pathLst>
                <a:path w="150" h="143">
                  <a:moveTo>
                    <a:pt x="0" y="0"/>
                  </a:moveTo>
                  <a:lnTo>
                    <a:pt x="150" y="0"/>
                  </a:lnTo>
                  <a:lnTo>
                    <a:pt x="150" y="143"/>
                  </a:lnTo>
                  <a:lnTo>
                    <a:pt x="0" y="143"/>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Freeform 85"/>
            <p:cNvSpPr>
              <a:spLocks/>
            </p:cNvSpPr>
            <p:nvPr/>
          </p:nvSpPr>
          <p:spPr bwMode="auto">
            <a:xfrm>
              <a:off x="3654" y="8599"/>
              <a:ext cx="157" cy="182"/>
            </a:xfrm>
            <a:custGeom>
              <a:avLst/>
              <a:gdLst>
                <a:gd name="T0" fmla="*/ 0 w 157"/>
                <a:gd name="T1" fmla="*/ 0 h 182"/>
                <a:gd name="T2" fmla="*/ 157 w 157"/>
                <a:gd name="T3" fmla="*/ 0 h 182"/>
                <a:gd name="T4" fmla="*/ 147 w 157"/>
                <a:gd name="T5" fmla="*/ 182 h 182"/>
                <a:gd name="T6" fmla="*/ 0 w 157"/>
                <a:gd name="T7" fmla="*/ 172 h 182"/>
                <a:gd name="T8" fmla="*/ 0 w 157"/>
                <a:gd name="T9" fmla="*/ 0 h 182"/>
              </a:gdLst>
              <a:ahLst/>
              <a:cxnLst>
                <a:cxn ang="0">
                  <a:pos x="T0" y="T1"/>
                </a:cxn>
                <a:cxn ang="0">
                  <a:pos x="T2" y="T3"/>
                </a:cxn>
                <a:cxn ang="0">
                  <a:pos x="T4" y="T5"/>
                </a:cxn>
                <a:cxn ang="0">
                  <a:pos x="T6" y="T7"/>
                </a:cxn>
                <a:cxn ang="0">
                  <a:pos x="T8" y="T9"/>
                </a:cxn>
              </a:cxnLst>
              <a:rect l="0" t="0" r="r" b="b"/>
              <a:pathLst>
                <a:path w="157" h="182">
                  <a:moveTo>
                    <a:pt x="0" y="0"/>
                  </a:moveTo>
                  <a:lnTo>
                    <a:pt x="157" y="0"/>
                  </a:lnTo>
                  <a:lnTo>
                    <a:pt x="147" y="182"/>
                  </a:lnTo>
                  <a:lnTo>
                    <a:pt x="0" y="172"/>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84"/>
            <p:cNvSpPr>
              <a:spLocks/>
            </p:cNvSpPr>
            <p:nvPr/>
          </p:nvSpPr>
          <p:spPr bwMode="auto">
            <a:xfrm>
              <a:off x="4179" y="8636"/>
              <a:ext cx="202" cy="188"/>
            </a:xfrm>
            <a:custGeom>
              <a:avLst/>
              <a:gdLst>
                <a:gd name="T0" fmla="*/ 0 w 202"/>
                <a:gd name="T1" fmla="*/ 8 h 188"/>
                <a:gd name="T2" fmla="*/ 195 w 202"/>
                <a:gd name="T3" fmla="*/ 0 h 188"/>
                <a:gd name="T4" fmla="*/ 202 w 202"/>
                <a:gd name="T5" fmla="*/ 180 h 188"/>
                <a:gd name="T6" fmla="*/ 0 w 202"/>
                <a:gd name="T7" fmla="*/ 188 h 188"/>
                <a:gd name="T8" fmla="*/ 0 w 202"/>
                <a:gd name="T9" fmla="*/ 8 h 188"/>
              </a:gdLst>
              <a:ahLst/>
              <a:cxnLst>
                <a:cxn ang="0">
                  <a:pos x="T0" y="T1"/>
                </a:cxn>
                <a:cxn ang="0">
                  <a:pos x="T2" y="T3"/>
                </a:cxn>
                <a:cxn ang="0">
                  <a:pos x="T4" y="T5"/>
                </a:cxn>
                <a:cxn ang="0">
                  <a:pos x="T6" y="T7"/>
                </a:cxn>
                <a:cxn ang="0">
                  <a:pos x="T8" y="T9"/>
                </a:cxn>
              </a:cxnLst>
              <a:rect l="0" t="0" r="r" b="b"/>
              <a:pathLst>
                <a:path w="202" h="188">
                  <a:moveTo>
                    <a:pt x="0" y="8"/>
                  </a:moveTo>
                  <a:lnTo>
                    <a:pt x="195" y="0"/>
                  </a:lnTo>
                  <a:lnTo>
                    <a:pt x="202" y="180"/>
                  </a:lnTo>
                  <a:lnTo>
                    <a:pt x="0" y="188"/>
                  </a:lnTo>
                  <a:lnTo>
                    <a:pt x="0" y="8"/>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21" name="Group 77"/>
            <p:cNvGrpSpPr>
              <a:grpSpLocks/>
            </p:cNvGrpSpPr>
            <p:nvPr/>
          </p:nvGrpSpPr>
          <p:grpSpPr bwMode="auto">
            <a:xfrm rot="18615491">
              <a:off x="3215" y="9133"/>
              <a:ext cx="402" cy="644"/>
              <a:chOff x="5139" y="9045"/>
              <a:chExt cx="402" cy="644"/>
            </a:xfrm>
          </p:grpSpPr>
          <p:grpSp>
            <p:nvGrpSpPr>
              <p:cNvPr id="67618" name="Group 81"/>
              <p:cNvGrpSpPr>
                <a:grpSpLocks/>
              </p:cNvGrpSpPr>
              <p:nvPr/>
            </p:nvGrpSpPr>
            <p:grpSpPr bwMode="auto">
              <a:xfrm>
                <a:off x="5139" y="9367"/>
                <a:ext cx="295" cy="322"/>
                <a:chOff x="5045" y="10333"/>
                <a:chExt cx="295" cy="322"/>
              </a:xfrm>
            </p:grpSpPr>
            <p:sp>
              <p:nvSpPr>
                <p:cNvPr id="67622" name="Oval 83"/>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23" name="Freeform 82"/>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619" name="Group 78"/>
              <p:cNvGrpSpPr>
                <a:grpSpLocks/>
              </p:cNvGrpSpPr>
              <p:nvPr/>
            </p:nvGrpSpPr>
            <p:grpSpPr bwMode="auto">
              <a:xfrm>
                <a:off x="5139" y="9045"/>
                <a:ext cx="402" cy="483"/>
                <a:chOff x="4938" y="10172"/>
                <a:chExt cx="402" cy="644"/>
              </a:xfrm>
            </p:grpSpPr>
            <p:sp>
              <p:nvSpPr>
                <p:cNvPr id="67620" name="AutoShape 80"/>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21" name="Line 79"/>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22" name="Rectangle 76"/>
            <p:cNvSpPr>
              <a:spLocks noChangeArrowheads="1"/>
            </p:cNvSpPr>
            <p:nvPr/>
          </p:nvSpPr>
          <p:spPr bwMode="auto">
            <a:xfrm>
              <a:off x="2526" y="920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IServ</a:t>
              </a:r>
              <a:endParaRPr kumimoji="0" lang="en-US" altLang="zh-CN" sz="1400" dirty="0">
                <a:cs typeface="Times New Roman" panose="02020603050405020304" pitchFamily="18" charset="0"/>
              </a:endParaRPr>
            </a:p>
          </p:txBody>
        </p:sp>
        <p:sp>
          <p:nvSpPr>
            <p:cNvPr id="23" name="Freeform 75"/>
            <p:cNvSpPr>
              <a:spLocks/>
            </p:cNvSpPr>
            <p:nvPr/>
          </p:nvSpPr>
          <p:spPr bwMode="auto">
            <a:xfrm>
              <a:off x="3002" y="9131"/>
              <a:ext cx="165" cy="120"/>
            </a:xfrm>
            <a:custGeom>
              <a:avLst/>
              <a:gdLst>
                <a:gd name="T0" fmla="*/ 0 w 165"/>
                <a:gd name="T1" fmla="*/ 0 h 120"/>
                <a:gd name="T2" fmla="*/ 165 w 165"/>
                <a:gd name="T3" fmla="*/ 120 h 120"/>
              </a:gdLst>
              <a:ahLst/>
              <a:cxnLst>
                <a:cxn ang="0">
                  <a:pos x="T0" y="T1"/>
                </a:cxn>
                <a:cxn ang="0">
                  <a:pos x="T2" y="T3"/>
                </a:cxn>
              </a:cxnLst>
              <a:rect l="0" t="0" r="r" b="b"/>
              <a:pathLst>
                <a:path w="165" h="120">
                  <a:moveTo>
                    <a:pt x="0" y="0"/>
                  </a:moveTo>
                  <a:lnTo>
                    <a:pt x="165"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74"/>
            <p:cNvSpPr>
              <a:spLocks noChangeShapeType="1"/>
            </p:cNvSpPr>
            <p:nvPr/>
          </p:nvSpPr>
          <p:spPr bwMode="auto">
            <a:xfrm>
              <a:off x="3732" y="968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73"/>
            <p:cNvSpPr>
              <a:spLocks noChangeShapeType="1"/>
            </p:cNvSpPr>
            <p:nvPr/>
          </p:nvSpPr>
          <p:spPr bwMode="auto">
            <a:xfrm>
              <a:off x="3732" y="968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Freeform 72"/>
            <p:cNvSpPr>
              <a:spLocks/>
            </p:cNvSpPr>
            <p:nvPr/>
          </p:nvSpPr>
          <p:spPr bwMode="auto">
            <a:xfrm>
              <a:off x="3631" y="9656"/>
              <a:ext cx="180" cy="120"/>
            </a:xfrm>
            <a:custGeom>
              <a:avLst/>
              <a:gdLst>
                <a:gd name="T0" fmla="*/ 0 w 180"/>
                <a:gd name="T1" fmla="*/ 0 h 120"/>
                <a:gd name="T2" fmla="*/ 180 w 180"/>
                <a:gd name="T3" fmla="*/ 120 h 120"/>
              </a:gdLst>
              <a:ahLst/>
              <a:cxnLst>
                <a:cxn ang="0">
                  <a:pos x="T0" y="T1"/>
                </a:cxn>
                <a:cxn ang="0">
                  <a:pos x="T2" y="T3"/>
                </a:cxn>
              </a:cxnLst>
              <a:rect l="0" t="0" r="r" b="b"/>
              <a:pathLst>
                <a:path w="180" h="120">
                  <a:moveTo>
                    <a:pt x="0" y="0"/>
                  </a:moveTo>
                  <a:lnTo>
                    <a:pt x="18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27" name="Group 65"/>
            <p:cNvGrpSpPr>
              <a:grpSpLocks/>
            </p:cNvGrpSpPr>
            <p:nvPr/>
          </p:nvGrpSpPr>
          <p:grpSpPr bwMode="auto">
            <a:xfrm rot="13397385">
              <a:off x="9077" y="9251"/>
              <a:ext cx="402" cy="644"/>
              <a:chOff x="5139" y="9045"/>
              <a:chExt cx="402" cy="644"/>
            </a:xfrm>
          </p:grpSpPr>
          <p:grpSp>
            <p:nvGrpSpPr>
              <p:cNvPr id="67612" name="Group 69"/>
              <p:cNvGrpSpPr>
                <a:grpSpLocks/>
              </p:cNvGrpSpPr>
              <p:nvPr/>
            </p:nvGrpSpPr>
            <p:grpSpPr bwMode="auto">
              <a:xfrm>
                <a:off x="5139" y="9367"/>
                <a:ext cx="295" cy="322"/>
                <a:chOff x="5045" y="10333"/>
                <a:chExt cx="295" cy="322"/>
              </a:xfrm>
            </p:grpSpPr>
            <p:sp>
              <p:nvSpPr>
                <p:cNvPr id="67616" name="Oval 71"/>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17" name="Freeform 70"/>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613" name="Group 66"/>
              <p:cNvGrpSpPr>
                <a:grpSpLocks/>
              </p:cNvGrpSpPr>
              <p:nvPr/>
            </p:nvGrpSpPr>
            <p:grpSpPr bwMode="auto">
              <a:xfrm>
                <a:off x="5139" y="9045"/>
                <a:ext cx="402" cy="483"/>
                <a:chOff x="4938" y="10172"/>
                <a:chExt cx="402" cy="644"/>
              </a:xfrm>
            </p:grpSpPr>
            <p:sp>
              <p:nvSpPr>
                <p:cNvPr id="67614" name="AutoShape 68"/>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15" name="Line 67"/>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28" name="Rectangle 64"/>
            <p:cNvSpPr>
              <a:spLocks noChangeArrowheads="1"/>
            </p:cNvSpPr>
            <p:nvPr/>
          </p:nvSpPr>
          <p:spPr bwMode="auto">
            <a:xfrm rot="2597385">
              <a:off x="9442" y="942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IServ</a:t>
              </a:r>
              <a:endParaRPr kumimoji="0" lang="en-US" altLang="zh-CN" sz="1400" dirty="0">
                <a:cs typeface="Times New Roman" panose="02020603050405020304" pitchFamily="18" charset="0"/>
              </a:endParaRPr>
            </a:p>
          </p:txBody>
        </p:sp>
        <p:grpSp>
          <p:nvGrpSpPr>
            <p:cNvPr id="29" name="Group 57"/>
            <p:cNvGrpSpPr>
              <a:grpSpLocks/>
            </p:cNvGrpSpPr>
            <p:nvPr/>
          </p:nvGrpSpPr>
          <p:grpSpPr bwMode="auto">
            <a:xfrm>
              <a:off x="7953" y="9850"/>
              <a:ext cx="1608" cy="644"/>
              <a:chOff x="2928" y="8079"/>
              <a:chExt cx="1608" cy="644"/>
            </a:xfrm>
          </p:grpSpPr>
          <p:sp>
            <p:nvSpPr>
              <p:cNvPr id="67606" name="Rectangle 63"/>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供应者</a:t>
                </a:r>
              </a:p>
              <a:p>
                <a:pPr indent="0"/>
                <a:r>
                  <a:rPr kumimoji="0" lang="zh-CN" altLang="zh-CN" sz="1400" dirty="0">
                    <a:latin typeface="Times New Roman" pitchFamily="18" charset="0"/>
                    <a:cs typeface="Times New Roman" panose="02020603050405020304" pitchFamily="18" charset="0"/>
                  </a:rPr>
                  <a:t>代理器</a:t>
                </a:r>
              </a:p>
            </p:txBody>
          </p:sp>
          <p:grpSp>
            <p:nvGrpSpPr>
              <p:cNvPr id="67607" name="Group 58"/>
              <p:cNvGrpSpPr>
                <a:grpSpLocks/>
              </p:cNvGrpSpPr>
              <p:nvPr/>
            </p:nvGrpSpPr>
            <p:grpSpPr bwMode="auto">
              <a:xfrm>
                <a:off x="4134" y="8240"/>
                <a:ext cx="201" cy="322"/>
                <a:chOff x="3531" y="8240"/>
                <a:chExt cx="804" cy="644"/>
              </a:xfrm>
            </p:grpSpPr>
            <p:sp>
              <p:nvSpPr>
                <p:cNvPr id="67608" name="Rectangle 62"/>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09" name="Rectangle 61"/>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10" name="Rectangle 60"/>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611" name="Rectangle 59"/>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grpSp>
          <p:nvGrpSpPr>
            <p:cNvPr id="30" name="Group 50"/>
            <p:cNvGrpSpPr>
              <a:grpSpLocks/>
            </p:cNvGrpSpPr>
            <p:nvPr/>
          </p:nvGrpSpPr>
          <p:grpSpPr bwMode="auto">
            <a:xfrm rot="5400000">
              <a:off x="8556" y="8361"/>
              <a:ext cx="402" cy="804"/>
              <a:chOff x="5139" y="9045"/>
              <a:chExt cx="402" cy="644"/>
            </a:xfrm>
          </p:grpSpPr>
          <p:grpSp>
            <p:nvGrpSpPr>
              <p:cNvPr id="67600" name="Group 54"/>
              <p:cNvGrpSpPr>
                <a:grpSpLocks/>
              </p:cNvGrpSpPr>
              <p:nvPr/>
            </p:nvGrpSpPr>
            <p:grpSpPr bwMode="auto">
              <a:xfrm>
                <a:off x="5139" y="9367"/>
                <a:ext cx="295" cy="322"/>
                <a:chOff x="5045" y="10333"/>
                <a:chExt cx="295" cy="322"/>
              </a:xfrm>
            </p:grpSpPr>
            <p:sp>
              <p:nvSpPr>
                <p:cNvPr id="67604" name="Oval 56"/>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05" name="Freeform 55"/>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601" name="Group 51"/>
              <p:cNvGrpSpPr>
                <a:grpSpLocks/>
              </p:cNvGrpSpPr>
              <p:nvPr/>
            </p:nvGrpSpPr>
            <p:grpSpPr bwMode="auto">
              <a:xfrm>
                <a:off x="5139" y="9045"/>
                <a:ext cx="402" cy="483"/>
                <a:chOff x="4938" y="10172"/>
                <a:chExt cx="402" cy="644"/>
              </a:xfrm>
            </p:grpSpPr>
            <p:sp>
              <p:nvSpPr>
                <p:cNvPr id="67602" name="AutoShape 53"/>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603" name="Line 52"/>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31" name="Rectangle 49"/>
            <p:cNvSpPr>
              <a:spLocks noChangeArrowheads="1"/>
            </p:cNvSpPr>
            <p:nvPr/>
          </p:nvSpPr>
          <p:spPr bwMode="auto">
            <a:xfrm>
              <a:off x="8355" y="824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IBroker</a:t>
              </a:r>
              <a:endParaRPr kumimoji="0" lang="en-US" altLang="zh-CN" sz="1400" dirty="0">
                <a:cs typeface="Times New Roman" panose="02020603050405020304" pitchFamily="18" charset="0"/>
              </a:endParaRPr>
            </a:p>
          </p:txBody>
        </p:sp>
        <p:sp>
          <p:nvSpPr>
            <p:cNvPr id="32" name="Freeform 48"/>
            <p:cNvSpPr>
              <a:spLocks/>
            </p:cNvSpPr>
            <p:nvPr/>
          </p:nvSpPr>
          <p:spPr bwMode="auto">
            <a:xfrm>
              <a:off x="9591" y="8991"/>
              <a:ext cx="170" cy="160"/>
            </a:xfrm>
            <a:custGeom>
              <a:avLst/>
              <a:gdLst>
                <a:gd name="T0" fmla="*/ 0 w 170"/>
                <a:gd name="T1" fmla="*/ 0 h 160"/>
                <a:gd name="T2" fmla="*/ 170 w 170"/>
                <a:gd name="T3" fmla="*/ 0 h 160"/>
                <a:gd name="T4" fmla="*/ 160 w 170"/>
                <a:gd name="T5" fmla="*/ 150 h 160"/>
                <a:gd name="T6" fmla="*/ 0 w 170"/>
                <a:gd name="T7" fmla="*/ 160 h 160"/>
                <a:gd name="T8" fmla="*/ 0 w 170"/>
                <a:gd name="T9" fmla="*/ 0 h 160"/>
              </a:gdLst>
              <a:ahLst/>
              <a:cxnLst>
                <a:cxn ang="0">
                  <a:pos x="T0" y="T1"/>
                </a:cxn>
                <a:cxn ang="0">
                  <a:pos x="T2" y="T3"/>
                </a:cxn>
                <a:cxn ang="0">
                  <a:pos x="T4" y="T5"/>
                </a:cxn>
                <a:cxn ang="0">
                  <a:pos x="T6" y="T7"/>
                </a:cxn>
                <a:cxn ang="0">
                  <a:pos x="T8" y="T9"/>
                </a:cxn>
              </a:cxnLst>
              <a:rect l="0" t="0" r="r" b="b"/>
              <a:pathLst>
                <a:path w="170" h="160">
                  <a:moveTo>
                    <a:pt x="0" y="0"/>
                  </a:moveTo>
                  <a:lnTo>
                    <a:pt x="170" y="0"/>
                  </a:lnTo>
                  <a:lnTo>
                    <a:pt x="160" y="150"/>
                  </a:lnTo>
                  <a:lnTo>
                    <a:pt x="0" y="16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Freeform 47"/>
            <p:cNvSpPr>
              <a:spLocks/>
            </p:cNvSpPr>
            <p:nvPr/>
          </p:nvSpPr>
          <p:spPr bwMode="auto">
            <a:xfrm>
              <a:off x="9508" y="9127"/>
              <a:ext cx="210" cy="240"/>
            </a:xfrm>
            <a:custGeom>
              <a:avLst/>
              <a:gdLst>
                <a:gd name="T0" fmla="*/ 210 w 210"/>
                <a:gd name="T1" fmla="*/ 0 h 240"/>
                <a:gd name="T2" fmla="*/ 0 w 210"/>
                <a:gd name="T3" fmla="*/ 240 h 240"/>
              </a:gdLst>
              <a:ahLst/>
              <a:cxnLst>
                <a:cxn ang="0">
                  <a:pos x="T0" y="T1"/>
                </a:cxn>
                <a:cxn ang="0">
                  <a:pos x="T2" y="T3"/>
                </a:cxn>
              </a:cxnLst>
              <a:rect l="0" t="0" r="r" b="b"/>
              <a:pathLst>
                <a:path w="210" h="240">
                  <a:moveTo>
                    <a:pt x="210" y="0"/>
                  </a:moveTo>
                  <a:lnTo>
                    <a:pt x="0" y="2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Freeform 46"/>
            <p:cNvSpPr>
              <a:spLocks/>
            </p:cNvSpPr>
            <p:nvPr/>
          </p:nvSpPr>
          <p:spPr bwMode="auto">
            <a:xfrm>
              <a:off x="8961" y="9769"/>
              <a:ext cx="150" cy="150"/>
            </a:xfrm>
            <a:custGeom>
              <a:avLst/>
              <a:gdLst>
                <a:gd name="T0" fmla="*/ 0 w 150"/>
                <a:gd name="T1" fmla="*/ 0 h 150"/>
                <a:gd name="T2" fmla="*/ 150 w 150"/>
                <a:gd name="T3" fmla="*/ 0 h 150"/>
                <a:gd name="T4" fmla="*/ 150 w 150"/>
                <a:gd name="T5" fmla="*/ 150 h 150"/>
                <a:gd name="T6" fmla="*/ 0 w 150"/>
                <a:gd name="T7" fmla="*/ 150 h 150"/>
                <a:gd name="T8" fmla="*/ 0 w 150"/>
                <a:gd name="T9" fmla="*/ 0 h 150"/>
              </a:gdLst>
              <a:ahLst/>
              <a:cxnLst>
                <a:cxn ang="0">
                  <a:pos x="T0" y="T1"/>
                </a:cxn>
                <a:cxn ang="0">
                  <a:pos x="T2" y="T3"/>
                </a:cxn>
                <a:cxn ang="0">
                  <a:pos x="T4" y="T5"/>
                </a:cxn>
                <a:cxn ang="0">
                  <a:pos x="T6" y="T7"/>
                </a:cxn>
                <a:cxn ang="0">
                  <a:pos x="T8" y="T9"/>
                </a:cxn>
              </a:cxnLst>
              <a:rect l="0" t="0" r="r" b="b"/>
              <a:pathLst>
                <a:path w="150" h="150">
                  <a:moveTo>
                    <a:pt x="0" y="0"/>
                  </a:moveTo>
                  <a:lnTo>
                    <a:pt x="150" y="0"/>
                  </a:lnTo>
                  <a:lnTo>
                    <a:pt x="150" y="150"/>
                  </a:lnTo>
                  <a:lnTo>
                    <a:pt x="0" y="15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45"/>
            <p:cNvSpPr>
              <a:spLocks/>
            </p:cNvSpPr>
            <p:nvPr/>
          </p:nvSpPr>
          <p:spPr bwMode="auto">
            <a:xfrm>
              <a:off x="8398" y="9756"/>
              <a:ext cx="158" cy="150"/>
            </a:xfrm>
            <a:custGeom>
              <a:avLst/>
              <a:gdLst>
                <a:gd name="T0" fmla="*/ 0 w 158"/>
                <a:gd name="T1" fmla="*/ 8 h 150"/>
                <a:gd name="T2" fmla="*/ 150 w 158"/>
                <a:gd name="T3" fmla="*/ 0 h 150"/>
                <a:gd name="T4" fmla="*/ 158 w 158"/>
                <a:gd name="T5" fmla="*/ 150 h 150"/>
                <a:gd name="T6" fmla="*/ 0 w 158"/>
                <a:gd name="T7" fmla="*/ 150 h 150"/>
                <a:gd name="T8" fmla="*/ 0 w 158"/>
                <a:gd name="T9" fmla="*/ 8 h 150"/>
              </a:gdLst>
              <a:ahLst/>
              <a:cxnLst>
                <a:cxn ang="0">
                  <a:pos x="T0" y="T1"/>
                </a:cxn>
                <a:cxn ang="0">
                  <a:pos x="T2" y="T3"/>
                </a:cxn>
                <a:cxn ang="0">
                  <a:pos x="T4" y="T5"/>
                </a:cxn>
                <a:cxn ang="0">
                  <a:pos x="T6" y="T7"/>
                </a:cxn>
                <a:cxn ang="0">
                  <a:pos x="T8" y="T9"/>
                </a:cxn>
              </a:cxnLst>
              <a:rect l="0" t="0" r="r" b="b"/>
              <a:pathLst>
                <a:path w="158" h="150">
                  <a:moveTo>
                    <a:pt x="0" y="8"/>
                  </a:moveTo>
                  <a:lnTo>
                    <a:pt x="150" y="0"/>
                  </a:lnTo>
                  <a:lnTo>
                    <a:pt x="158" y="150"/>
                  </a:lnTo>
                  <a:lnTo>
                    <a:pt x="0" y="150"/>
                  </a:lnTo>
                  <a:lnTo>
                    <a:pt x="0" y="8"/>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Freeform 44"/>
            <p:cNvSpPr>
              <a:spLocks/>
            </p:cNvSpPr>
            <p:nvPr/>
          </p:nvSpPr>
          <p:spPr bwMode="auto">
            <a:xfrm>
              <a:off x="7551" y="9063"/>
              <a:ext cx="150" cy="143"/>
            </a:xfrm>
            <a:custGeom>
              <a:avLst/>
              <a:gdLst>
                <a:gd name="T0" fmla="*/ 0 w 150"/>
                <a:gd name="T1" fmla="*/ 0 h 143"/>
                <a:gd name="T2" fmla="*/ 150 w 150"/>
                <a:gd name="T3" fmla="*/ 0 h 143"/>
                <a:gd name="T4" fmla="*/ 150 w 150"/>
                <a:gd name="T5" fmla="*/ 143 h 143"/>
                <a:gd name="T6" fmla="*/ 0 w 150"/>
                <a:gd name="T7" fmla="*/ 143 h 143"/>
                <a:gd name="T8" fmla="*/ 0 w 150"/>
                <a:gd name="T9" fmla="*/ 0 h 143"/>
              </a:gdLst>
              <a:ahLst/>
              <a:cxnLst>
                <a:cxn ang="0">
                  <a:pos x="T0" y="T1"/>
                </a:cxn>
                <a:cxn ang="0">
                  <a:pos x="T2" y="T3"/>
                </a:cxn>
                <a:cxn ang="0">
                  <a:pos x="T4" y="T5"/>
                </a:cxn>
                <a:cxn ang="0">
                  <a:pos x="T6" y="T7"/>
                </a:cxn>
                <a:cxn ang="0">
                  <a:pos x="T8" y="T9"/>
                </a:cxn>
              </a:cxnLst>
              <a:rect l="0" t="0" r="r" b="b"/>
              <a:pathLst>
                <a:path w="150" h="143">
                  <a:moveTo>
                    <a:pt x="0" y="0"/>
                  </a:moveTo>
                  <a:lnTo>
                    <a:pt x="150" y="0"/>
                  </a:lnTo>
                  <a:lnTo>
                    <a:pt x="150" y="143"/>
                  </a:lnTo>
                  <a:lnTo>
                    <a:pt x="0" y="143"/>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Freeform 43"/>
            <p:cNvSpPr>
              <a:spLocks/>
            </p:cNvSpPr>
            <p:nvPr/>
          </p:nvSpPr>
          <p:spPr bwMode="auto">
            <a:xfrm>
              <a:off x="8271" y="8723"/>
              <a:ext cx="172" cy="142"/>
            </a:xfrm>
            <a:custGeom>
              <a:avLst/>
              <a:gdLst>
                <a:gd name="T0" fmla="*/ 0 w 172"/>
                <a:gd name="T1" fmla="*/ 0 h 142"/>
                <a:gd name="T2" fmla="*/ 172 w 172"/>
                <a:gd name="T3" fmla="*/ 0 h 142"/>
                <a:gd name="T4" fmla="*/ 172 w 172"/>
                <a:gd name="T5" fmla="*/ 142 h 142"/>
                <a:gd name="T6" fmla="*/ 0 w 172"/>
                <a:gd name="T7" fmla="*/ 142 h 142"/>
                <a:gd name="T8" fmla="*/ 0 w 172"/>
                <a:gd name="T9" fmla="*/ 0 h 142"/>
              </a:gdLst>
              <a:ahLst/>
              <a:cxnLst>
                <a:cxn ang="0">
                  <a:pos x="T0" y="T1"/>
                </a:cxn>
                <a:cxn ang="0">
                  <a:pos x="T2" y="T3"/>
                </a:cxn>
                <a:cxn ang="0">
                  <a:pos x="T4" y="T5"/>
                </a:cxn>
                <a:cxn ang="0">
                  <a:pos x="T6" y="T7"/>
                </a:cxn>
                <a:cxn ang="0">
                  <a:pos x="T8" y="T9"/>
                </a:cxn>
              </a:cxnLst>
              <a:rect l="0" t="0" r="r" b="b"/>
              <a:pathLst>
                <a:path w="172" h="142">
                  <a:moveTo>
                    <a:pt x="0" y="0"/>
                  </a:moveTo>
                  <a:lnTo>
                    <a:pt x="172" y="0"/>
                  </a:lnTo>
                  <a:lnTo>
                    <a:pt x="172" y="142"/>
                  </a:lnTo>
                  <a:lnTo>
                    <a:pt x="0" y="142"/>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38" name="Group 36"/>
            <p:cNvGrpSpPr>
              <a:grpSpLocks/>
            </p:cNvGrpSpPr>
            <p:nvPr/>
          </p:nvGrpSpPr>
          <p:grpSpPr bwMode="auto">
            <a:xfrm rot="18615491">
              <a:off x="7838" y="9133"/>
              <a:ext cx="402" cy="644"/>
              <a:chOff x="5139" y="9045"/>
              <a:chExt cx="402" cy="644"/>
            </a:xfrm>
          </p:grpSpPr>
          <p:grpSp>
            <p:nvGrpSpPr>
              <p:cNvPr id="67594" name="Group 40"/>
              <p:cNvGrpSpPr>
                <a:grpSpLocks/>
              </p:cNvGrpSpPr>
              <p:nvPr/>
            </p:nvGrpSpPr>
            <p:grpSpPr bwMode="auto">
              <a:xfrm>
                <a:off x="5139" y="9367"/>
                <a:ext cx="295" cy="322"/>
                <a:chOff x="5045" y="10333"/>
                <a:chExt cx="295" cy="322"/>
              </a:xfrm>
            </p:grpSpPr>
            <p:sp>
              <p:nvSpPr>
                <p:cNvPr id="67598" name="Oval 42"/>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599" name="Freeform 41"/>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67595" name="Group 37"/>
              <p:cNvGrpSpPr>
                <a:grpSpLocks/>
              </p:cNvGrpSpPr>
              <p:nvPr/>
            </p:nvGrpSpPr>
            <p:grpSpPr bwMode="auto">
              <a:xfrm>
                <a:off x="5139" y="9045"/>
                <a:ext cx="402" cy="483"/>
                <a:chOff x="4938" y="10172"/>
                <a:chExt cx="402" cy="644"/>
              </a:xfrm>
            </p:grpSpPr>
            <p:sp>
              <p:nvSpPr>
                <p:cNvPr id="67596" name="AutoShape 39"/>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597" name="Line 38"/>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39" name="Rectangle 35"/>
            <p:cNvSpPr>
              <a:spLocks noChangeArrowheads="1"/>
            </p:cNvSpPr>
            <p:nvPr/>
          </p:nvSpPr>
          <p:spPr bwMode="auto">
            <a:xfrm>
              <a:off x="7149" y="920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IProxy</a:t>
              </a:r>
              <a:endParaRPr kumimoji="0" lang="en-US" altLang="zh-CN" sz="1400" dirty="0">
                <a:cs typeface="Times New Roman" panose="02020603050405020304" pitchFamily="18" charset="0"/>
              </a:endParaRPr>
            </a:p>
          </p:txBody>
        </p:sp>
        <p:sp>
          <p:nvSpPr>
            <p:cNvPr id="40" name="Freeform 34"/>
            <p:cNvSpPr>
              <a:spLocks/>
            </p:cNvSpPr>
            <p:nvPr/>
          </p:nvSpPr>
          <p:spPr bwMode="auto">
            <a:xfrm>
              <a:off x="7625" y="9131"/>
              <a:ext cx="165" cy="120"/>
            </a:xfrm>
            <a:custGeom>
              <a:avLst/>
              <a:gdLst>
                <a:gd name="T0" fmla="*/ 0 w 165"/>
                <a:gd name="T1" fmla="*/ 0 h 120"/>
                <a:gd name="T2" fmla="*/ 165 w 165"/>
                <a:gd name="T3" fmla="*/ 120 h 120"/>
              </a:gdLst>
              <a:ahLst/>
              <a:cxnLst>
                <a:cxn ang="0">
                  <a:pos x="T0" y="T1"/>
                </a:cxn>
                <a:cxn ang="0">
                  <a:pos x="T2" y="T3"/>
                </a:cxn>
              </a:cxnLst>
              <a:rect l="0" t="0" r="r" b="b"/>
              <a:pathLst>
                <a:path w="165" h="120">
                  <a:moveTo>
                    <a:pt x="0" y="0"/>
                  </a:moveTo>
                  <a:lnTo>
                    <a:pt x="165"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Line 33"/>
            <p:cNvSpPr>
              <a:spLocks noChangeShapeType="1"/>
            </p:cNvSpPr>
            <p:nvPr/>
          </p:nvSpPr>
          <p:spPr bwMode="auto">
            <a:xfrm>
              <a:off x="8355" y="9689"/>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2" name="Line 32"/>
            <p:cNvSpPr>
              <a:spLocks noChangeShapeType="1"/>
            </p:cNvSpPr>
            <p:nvPr/>
          </p:nvSpPr>
          <p:spPr bwMode="auto">
            <a:xfrm>
              <a:off x="8355" y="9689"/>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Freeform 31"/>
            <p:cNvSpPr>
              <a:spLocks/>
            </p:cNvSpPr>
            <p:nvPr/>
          </p:nvSpPr>
          <p:spPr bwMode="auto">
            <a:xfrm>
              <a:off x="8254" y="9656"/>
              <a:ext cx="180" cy="120"/>
            </a:xfrm>
            <a:custGeom>
              <a:avLst/>
              <a:gdLst>
                <a:gd name="T0" fmla="*/ 0 w 180"/>
                <a:gd name="T1" fmla="*/ 0 h 120"/>
                <a:gd name="T2" fmla="*/ 180 w 180"/>
                <a:gd name="T3" fmla="*/ 120 h 120"/>
              </a:gdLst>
              <a:ahLst/>
              <a:cxnLst>
                <a:cxn ang="0">
                  <a:pos x="T0" y="T1"/>
                </a:cxn>
                <a:cxn ang="0">
                  <a:pos x="T2" y="T3"/>
                </a:cxn>
              </a:cxnLst>
              <a:rect l="0" t="0" r="r" b="b"/>
              <a:pathLst>
                <a:path w="180" h="120">
                  <a:moveTo>
                    <a:pt x="0" y="0"/>
                  </a:moveTo>
                  <a:lnTo>
                    <a:pt x="18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44" name="Group 24"/>
            <p:cNvGrpSpPr>
              <a:grpSpLocks/>
            </p:cNvGrpSpPr>
            <p:nvPr/>
          </p:nvGrpSpPr>
          <p:grpSpPr bwMode="auto">
            <a:xfrm>
              <a:off x="7149" y="8483"/>
              <a:ext cx="1206" cy="644"/>
              <a:chOff x="2928" y="8079"/>
              <a:chExt cx="1608" cy="644"/>
            </a:xfrm>
          </p:grpSpPr>
          <p:sp>
            <p:nvSpPr>
              <p:cNvPr id="67588" name="Rectangle 30"/>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供应者的</a:t>
                </a:r>
              </a:p>
              <a:p>
                <a:pPr indent="0"/>
                <a:r>
                  <a:rPr kumimoji="0" lang="zh-CN" altLang="zh-CN" sz="1400" dirty="0">
                    <a:latin typeface="Times New Roman" pitchFamily="18" charset="0"/>
                    <a:cs typeface="Times New Roman" panose="02020603050405020304" pitchFamily="18" charset="0"/>
                  </a:rPr>
                  <a:t>代理端</a:t>
                </a:r>
              </a:p>
            </p:txBody>
          </p:sp>
          <p:grpSp>
            <p:nvGrpSpPr>
              <p:cNvPr id="67589" name="Group 25"/>
              <p:cNvGrpSpPr>
                <a:grpSpLocks/>
              </p:cNvGrpSpPr>
              <p:nvPr/>
            </p:nvGrpSpPr>
            <p:grpSpPr bwMode="auto">
              <a:xfrm>
                <a:off x="4134" y="8240"/>
                <a:ext cx="201" cy="322"/>
                <a:chOff x="3531" y="8240"/>
                <a:chExt cx="804" cy="644"/>
              </a:xfrm>
            </p:grpSpPr>
            <p:sp>
              <p:nvSpPr>
                <p:cNvPr id="67590" name="Rectangle 29"/>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591" name="Rectangle 28"/>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592" name="Rectangle 27"/>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593" name="Rectangle 26"/>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45" name="Freeform 23"/>
            <p:cNvSpPr>
              <a:spLocks/>
            </p:cNvSpPr>
            <p:nvPr/>
          </p:nvSpPr>
          <p:spPr bwMode="auto">
            <a:xfrm>
              <a:off x="5304" y="8614"/>
              <a:ext cx="112" cy="142"/>
            </a:xfrm>
            <a:custGeom>
              <a:avLst/>
              <a:gdLst>
                <a:gd name="T0" fmla="*/ 0 w 112"/>
                <a:gd name="T1" fmla="*/ 0 h 142"/>
                <a:gd name="T2" fmla="*/ 112 w 112"/>
                <a:gd name="T3" fmla="*/ 0 h 142"/>
                <a:gd name="T4" fmla="*/ 112 w 112"/>
                <a:gd name="T5" fmla="*/ 135 h 142"/>
                <a:gd name="T6" fmla="*/ 0 w 112"/>
                <a:gd name="T7" fmla="*/ 142 h 142"/>
                <a:gd name="T8" fmla="*/ 0 w 112"/>
                <a:gd name="T9" fmla="*/ 0 h 142"/>
              </a:gdLst>
              <a:ahLst/>
              <a:cxnLst>
                <a:cxn ang="0">
                  <a:pos x="T0" y="T1"/>
                </a:cxn>
                <a:cxn ang="0">
                  <a:pos x="T2" y="T3"/>
                </a:cxn>
                <a:cxn ang="0">
                  <a:pos x="T4" y="T5"/>
                </a:cxn>
                <a:cxn ang="0">
                  <a:pos x="T6" y="T7"/>
                </a:cxn>
                <a:cxn ang="0">
                  <a:pos x="T8" y="T9"/>
                </a:cxn>
              </a:cxnLst>
              <a:rect l="0" t="0" r="r" b="b"/>
              <a:pathLst>
                <a:path w="112" h="142">
                  <a:moveTo>
                    <a:pt x="0" y="0"/>
                  </a:moveTo>
                  <a:lnTo>
                    <a:pt x="112" y="0"/>
                  </a:lnTo>
                  <a:lnTo>
                    <a:pt x="112" y="135"/>
                  </a:lnTo>
                  <a:lnTo>
                    <a:pt x="0" y="142"/>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6" name="Rectangle 22"/>
            <p:cNvSpPr>
              <a:spLocks noChangeArrowheads="1"/>
            </p:cNvSpPr>
            <p:nvPr/>
          </p:nvSpPr>
          <p:spPr bwMode="auto">
            <a:xfrm>
              <a:off x="2325" y="8079"/>
              <a:ext cx="3417" cy="2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Freeform 21"/>
            <p:cNvSpPr>
              <a:spLocks/>
            </p:cNvSpPr>
            <p:nvPr/>
          </p:nvSpPr>
          <p:spPr bwMode="auto">
            <a:xfrm>
              <a:off x="5661" y="9381"/>
              <a:ext cx="140" cy="150"/>
            </a:xfrm>
            <a:custGeom>
              <a:avLst/>
              <a:gdLst>
                <a:gd name="T0" fmla="*/ 0 w 140"/>
                <a:gd name="T1" fmla="*/ 0 h 150"/>
                <a:gd name="T2" fmla="*/ 140 w 140"/>
                <a:gd name="T3" fmla="*/ 0 h 150"/>
                <a:gd name="T4" fmla="*/ 140 w 140"/>
                <a:gd name="T5" fmla="*/ 150 h 150"/>
                <a:gd name="T6" fmla="*/ 0 w 140"/>
                <a:gd name="T7" fmla="*/ 150 h 150"/>
                <a:gd name="T8" fmla="*/ 0 w 140"/>
                <a:gd name="T9" fmla="*/ 0 h 150"/>
              </a:gdLst>
              <a:ahLst/>
              <a:cxnLst>
                <a:cxn ang="0">
                  <a:pos x="T0" y="T1"/>
                </a:cxn>
                <a:cxn ang="0">
                  <a:pos x="T2" y="T3"/>
                </a:cxn>
                <a:cxn ang="0">
                  <a:pos x="T4" y="T5"/>
                </a:cxn>
                <a:cxn ang="0">
                  <a:pos x="T6" y="T7"/>
                </a:cxn>
                <a:cxn ang="0">
                  <a:pos x="T8" y="T9"/>
                </a:cxn>
              </a:cxnLst>
              <a:rect l="0" t="0" r="r" b="b"/>
              <a:pathLst>
                <a:path w="140" h="150">
                  <a:moveTo>
                    <a:pt x="0" y="0"/>
                  </a:moveTo>
                  <a:lnTo>
                    <a:pt x="140" y="0"/>
                  </a:lnTo>
                  <a:lnTo>
                    <a:pt x="140" y="150"/>
                  </a:lnTo>
                  <a:lnTo>
                    <a:pt x="0" y="15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8" name="Freeform 20"/>
            <p:cNvSpPr>
              <a:spLocks/>
            </p:cNvSpPr>
            <p:nvPr/>
          </p:nvSpPr>
          <p:spPr bwMode="auto">
            <a:xfrm>
              <a:off x="5401" y="8661"/>
              <a:ext cx="260" cy="780"/>
            </a:xfrm>
            <a:custGeom>
              <a:avLst/>
              <a:gdLst>
                <a:gd name="T0" fmla="*/ 0 w 260"/>
                <a:gd name="T1" fmla="*/ 10 h 780"/>
                <a:gd name="T2" fmla="*/ 130 w 260"/>
                <a:gd name="T3" fmla="*/ 0 h 780"/>
                <a:gd name="T4" fmla="*/ 130 w 260"/>
                <a:gd name="T5" fmla="*/ 780 h 780"/>
                <a:gd name="T6" fmla="*/ 260 w 260"/>
                <a:gd name="T7" fmla="*/ 780 h 780"/>
              </a:gdLst>
              <a:ahLst/>
              <a:cxnLst>
                <a:cxn ang="0">
                  <a:pos x="T0" y="T1"/>
                </a:cxn>
                <a:cxn ang="0">
                  <a:pos x="T2" y="T3"/>
                </a:cxn>
                <a:cxn ang="0">
                  <a:pos x="T4" y="T5"/>
                </a:cxn>
                <a:cxn ang="0">
                  <a:pos x="T6" y="T7"/>
                </a:cxn>
              </a:cxnLst>
              <a:rect l="0" t="0" r="r" b="b"/>
              <a:pathLst>
                <a:path w="260" h="780">
                  <a:moveTo>
                    <a:pt x="0" y="10"/>
                  </a:moveTo>
                  <a:lnTo>
                    <a:pt x="130" y="0"/>
                  </a:lnTo>
                  <a:lnTo>
                    <a:pt x="130" y="780"/>
                  </a:lnTo>
                  <a:lnTo>
                    <a:pt x="260" y="78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9" name="Freeform 19"/>
            <p:cNvSpPr>
              <a:spLocks/>
            </p:cNvSpPr>
            <p:nvPr/>
          </p:nvSpPr>
          <p:spPr bwMode="auto">
            <a:xfrm>
              <a:off x="5943" y="9367"/>
              <a:ext cx="103" cy="240"/>
            </a:xfrm>
            <a:custGeom>
              <a:avLst/>
              <a:gdLst>
                <a:gd name="T0" fmla="*/ 93 w 103"/>
                <a:gd name="T1" fmla="*/ 0 h 240"/>
                <a:gd name="T2" fmla="*/ 15 w 103"/>
                <a:gd name="T3" fmla="*/ 36 h 240"/>
                <a:gd name="T4" fmla="*/ 15 w 103"/>
                <a:gd name="T5" fmla="*/ 197 h 240"/>
                <a:gd name="T6" fmla="*/ 103 w 103"/>
                <a:gd name="T7" fmla="*/ 240 h 240"/>
              </a:gdLst>
              <a:ahLst/>
              <a:cxnLst>
                <a:cxn ang="0">
                  <a:pos x="T0" y="T1"/>
                </a:cxn>
                <a:cxn ang="0">
                  <a:pos x="T2" y="T3"/>
                </a:cxn>
                <a:cxn ang="0">
                  <a:pos x="T4" y="T5"/>
                </a:cxn>
                <a:cxn ang="0">
                  <a:pos x="T6" y="T7"/>
                </a:cxn>
              </a:cxnLst>
              <a:rect l="0" t="0" r="r" b="b"/>
              <a:pathLst>
                <a:path w="103" h="240">
                  <a:moveTo>
                    <a:pt x="93" y="0"/>
                  </a:moveTo>
                  <a:cubicBezTo>
                    <a:pt x="80" y="4"/>
                    <a:pt x="28" y="3"/>
                    <a:pt x="15" y="36"/>
                  </a:cubicBezTo>
                  <a:cubicBezTo>
                    <a:pt x="2" y="69"/>
                    <a:pt x="0" y="163"/>
                    <a:pt x="15" y="197"/>
                  </a:cubicBezTo>
                  <a:cubicBezTo>
                    <a:pt x="30" y="231"/>
                    <a:pt x="85" y="231"/>
                    <a:pt x="103" y="240"/>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0" name="Freeform 18"/>
            <p:cNvSpPr>
              <a:spLocks/>
            </p:cNvSpPr>
            <p:nvPr/>
          </p:nvSpPr>
          <p:spPr bwMode="auto">
            <a:xfrm>
              <a:off x="5951" y="9461"/>
              <a:ext cx="330" cy="1"/>
            </a:xfrm>
            <a:custGeom>
              <a:avLst/>
              <a:gdLst>
                <a:gd name="T0" fmla="*/ 0 w 330"/>
                <a:gd name="T1" fmla="*/ 0 h 1"/>
                <a:gd name="T2" fmla="*/ 330 w 330"/>
                <a:gd name="T3" fmla="*/ 0 h 1"/>
              </a:gdLst>
              <a:ahLst/>
              <a:cxnLst>
                <a:cxn ang="0">
                  <a:pos x="T0" y="T1"/>
                </a:cxn>
                <a:cxn ang="0">
                  <a:pos x="T2" y="T3"/>
                </a:cxn>
              </a:cxnLst>
              <a:rect l="0" t="0" r="r" b="b"/>
              <a:pathLst>
                <a:path w="330" h="1">
                  <a:moveTo>
                    <a:pt x="0" y="0"/>
                  </a:moveTo>
                  <a:lnTo>
                    <a:pt x="330" y="0"/>
                  </a:lnTo>
                </a:path>
              </a:pathLst>
            </a:custGeom>
            <a:noFill/>
            <a:ln w="9525">
              <a:solidFill>
                <a:srgbClr val="00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1" name="Rectangle 17"/>
            <p:cNvSpPr>
              <a:spLocks noChangeArrowheads="1"/>
            </p:cNvSpPr>
            <p:nvPr/>
          </p:nvSpPr>
          <p:spPr bwMode="auto">
            <a:xfrm>
              <a:off x="6747" y="8079"/>
              <a:ext cx="3690" cy="2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2" name="Freeform 16"/>
            <p:cNvSpPr>
              <a:spLocks/>
            </p:cNvSpPr>
            <p:nvPr/>
          </p:nvSpPr>
          <p:spPr bwMode="auto">
            <a:xfrm>
              <a:off x="7071" y="8731"/>
              <a:ext cx="130" cy="140"/>
            </a:xfrm>
            <a:custGeom>
              <a:avLst/>
              <a:gdLst>
                <a:gd name="T0" fmla="*/ 0 w 130"/>
                <a:gd name="T1" fmla="*/ 10 h 140"/>
                <a:gd name="T2" fmla="*/ 130 w 130"/>
                <a:gd name="T3" fmla="*/ 0 h 140"/>
                <a:gd name="T4" fmla="*/ 130 w 130"/>
                <a:gd name="T5" fmla="*/ 140 h 140"/>
                <a:gd name="T6" fmla="*/ 0 w 130"/>
                <a:gd name="T7" fmla="*/ 140 h 140"/>
                <a:gd name="T8" fmla="*/ 0 w 130"/>
                <a:gd name="T9" fmla="*/ 10 h 140"/>
              </a:gdLst>
              <a:ahLst/>
              <a:cxnLst>
                <a:cxn ang="0">
                  <a:pos x="T0" y="T1"/>
                </a:cxn>
                <a:cxn ang="0">
                  <a:pos x="T2" y="T3"/>
                </a:cxn>
                <a:cxn ang="0">
                  <a:pos x="T4" y="T5"/>
                </a:cxn>
                <a:cxn ang="0">
                  <a:pos x="T6" y="T7"/>
                </a:cxn>
                <a:cxn ang="0">
                  <a:pos x="T8" y="T9"/>
                </a:cxn>
              </a:cxnLst>
              <a:rect l="0" t="0" r="r" b="b"/>
              <a:pathLst>
                <a:path w="130" h="140">
                  <a:moveTo>
                    <a:pt x="0" y="10"/>
                  </a:moveTo>
                  <a:lnTo>
                    <a:pt x="130" y="0"/>
                  </a:lnTo>
                  <a:lnTo>
                    <a:pt x="130" y="140"/>
                  </a:lnTo>
                  <a:lnTo>
                    <a:pt x="0" y="140"/>
                  </a:lnTo>
                  <a:lnTo>
                    <a:pt x="0" y="1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3" name="Freeform 15"/>
            <p:cNvSpPr>
              <a:spLocks/>
            </p:cNvSpPr>
            <p:nvPr/>
          </p:nvSpPr>
          <p:spPr bwMode="auto">
            <a:xfrm>
              <a:off x="6661" y="9401"/>
              <a:ext cx="130" cy="120"/>
            </a:xfrm>
            <a:custGeom>
              <a:avLst/>
              <a:gdLst>
                <a:gd name="T0" fmla="*/ 0 w 130"/>
                <a:gd name="T1" fmla="*/ 0 h 120"/>
                <a:gd name="T2" fmla="*/ 130 w 130"/>
                <a:gd name="T3" fmla="*/ 0 h 120"/>
                <a:gd name="T4" fmla="*/ 130 w 130"/>
                <a:gd name="T5" fmla="*/ 110 h 120"/>
                <a:gd name="T6" fmla="*/ 0 w 130"/>
                <a:gd name="T7" fmla="*/ 120 h 120"/>
                <a:gd name="T8" fmla="*/ 0 w 130"/>
                <a:gd name="T9" fmla="*/ 0 h 120"/>
              </a:gdLst>
              <a:ahLst/>
              <a:cxnLst>
                <a:cxn ang="0">
                  <a:pos x="T0" y="T1"/>
                </a:cxn>
                <a:cxn ang="0">
                  <a:pos x="T2" y="T3"/>
                </a:cxn>
                <a:cxn ang="0">
                  <a:pos x="T4" y="T5"/>
                </a:cxn>
                <a:cxn ang="0">
                  <a:pos x="T6" y="T7"/>
                </a:cxn>
                <a:cxn ang="0">
                  <a:pos x="T8" y="T9"/>
                </a:cxn>
              </a:cxnLst>
              <a:rect l="0" t="0" r="r" b="b"/>
              <a:pathLst>
                <a:path w="130" h="120">
                  <a:moveTo>
                    <a:pt x="0" y="0"/>
                  </a:moveTo>
                  <a:lnTo>
                    <a:pt x="130" y="0"/>
                  </a:lnTo>
                  <a:lnTo>
                    <a:pt x="130" y="110"/>
                  </a:lnTo>
                  <a:lnTo>
                    <a:pt x="0" y="12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4" name="Freeform 14"/>
            <p:cNvSpPr>
              <a:spLocks/>
            </p:cNvSpPr>
            <p:nvPr/>
          </p:nvSpPr>
          <p:spPr bwMode="auto">
            <a:xfrm>
              <a:off x="6791" y="8811"/>
              <a:ext cx="280" cy="670"/>
            </a:xfrm>
            <a:custGeom>
              <a:avLst/>
              <a:gdLst>
                <a:gd name="T0" fmla="*/ 0 w 280"/>
                <a:gd name="T1" fmla="*/ 660 h 670"/>
                <a:gd name="T2" fmla="*/ 150 w 280"/>
                <a:gd name="T3" fmla="*/ 670 h 670"/>
                <a:gd name="T4" fmla="*/ 160 w 280"/>
                <a:gd name="T5" fmla="*/ 0 h 670"/>
                <a:gd name="T6" fmla="*/ 280 w 280"/>
                <a:gd name="T7" fmla="*/ 10 h 670"/>
              </a:gdLst>
              <a:ahLst/>
              <a:cxnLst>
                <a:cxn ang="0">
                  <a:pos x="T0" y="T1"/>
                </a:cxn>
                <a:cxn ang="0">
                  <a:pos x="T2" y="T3"/>
                </a:cxn>
                <a:cxn ang="0">
                  <a:pos x="T4" y="T5"/>
                </a:cxn>
                <a:cxn ang="0">
                  <a:pos x="T6" y="T7"/>
                </a:cxn>
              </a:cxnLst>
              <a:rect l="0" t="0" r="r" b="b"/>
              <a:pathLst>
                <a:path w="280" h="670">
                  <a:moveTo>
                    <a:pt x="0" y="660"/>
                  </a:moveTo>
                  <a:lnTo>
                    <a:pt x="150" y="670"/>
                  </a:lnTo>
                  <a:lnTo>
                    <a:pt x="160" y="0"/>
                  </a:lnTo>
                  <a:lnTo>
                    <a:pt x="280" y="1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5" name="Oval 13"/>
            <p:cNvSpPr>
              <a:spLocks noChangeArrowheads="1"/>
            </p:cNvSpPr>
            <p:nvPr/>
          </p:nvSpPr>
          <p:spPr bwMode="auto">
            <a:xfrm>
              <a:off x="6345" y="9367"/>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6" name="Freeform 12"/>
            <p:cNvSpPr>
              <a:spLocks/>
            </p:cNvSpPr>
            <p:nvPr/>
          </p:nvSpPr>
          <p:spPr bwMode="auto">
            <a:xfrm>
              <a:off x="6522" y="9461"/>
              <a:ext cx="140" cy="1"/>
            </a:xfrm>
            <a:custGeom>
              <a:avLst/>
              <a:gdLst>
                <a:gd name="T0" fmla="*/ 0 w 140"/>
                <a:gd name="T1" fmla="*/ 0 h 1"/>
                <a:gd name="T2" fmla="*/ 140 w 140"/>
                <a:gd name="T3" fmla="*/ 0 h 1"/>
              </a:gdLst>
              <a:ahLst/>
              <a:cxnLst>
                <a:cxn ang="0">
                  <a:pos x="T0" y="T1"/>
                </a:cxn>
                <a:cxn ang="0">
                  <a:pos x="T2" y="T3"/>
                </a:cxn>
              </a:cxnLst>
              <a:rect l="0" t="0" r="r" b="b"/>
              <a:pathLst>
                <a:path w="140" h="1">
                  <a:moveTo>
                    <a:pt x="0" y="0"/>
                  </a:moveTo>
                  <a:lnTo>
                    <a:pt x="1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7" name="Freeform 11"/>
            <p:cNvSpPr>
              <a:spLocks/>
            </p:cNvSpPr>
            <p:nvPr/>
          </p:nvSpPr>
          <p:spPr bwMode="auto">
            <a:xfrm>
              <a:off x="5791" y="9461"/>
              <a:ext cx="170" cy="10"/>
            </a:xfrm>
            <a:custGeom>
              <a:avLst/>
              <a:gdLst>
                <a:gd name="T0" fmla="*/ 0 w 170"/>
                <a:gd name="T1" fmla="*/ 0 h 10"/>
                <a:gd name="T2" fmla="*/ 170 w 170"/>
                <a:gd name="T3" fmla="*/ 10 h 10"/>
              </a:gdLst>
              <a:ahLst/>
              <a:cxnLst>
                <a:cxn ang="0">
                  <a:pos x="T0" y="T1"/>
                </a:cxn>
                <a:cxn ang="0">
                  <a:pos x="T2" y="T3"/>
                </a:cxn>
              </a:cxnLst>
              <a:rect l="0" t="0" r="r" b="b"/>
              <a:pathLst>
                <a:path w="170" h="10">
                  <a:moveTo>
                    <a:pt x="0" y="0"/>
                  </a:moveTo>
                  <a:lnTo>
                    <a:pt x="170" y="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8" name="Freeform 10"/>
            <p:cNvSpPr>
              <a:spLocks/>
            </p:cNvSpPr>
            <p:nvPr/>
          </p:nvSpPr>
          <p:spPr bwMode="auto">
            <a:xfrm>
              <a:off x="6145" y="8079"/>
              <a:ext cx="3" cy="2596"/>
            </a:xfrm>
            <a:custGeom>
              <a:avLst/>
              <a:gdLst>
                <a:gd name="T0" fmla="*/ 0 w 3"/>
                <a:gd name="T1" fmla="*/ 0 h 2596"/>
                <a:gd name="T2" fmla="*/ 3 w 3"/>
                <a:gd name="T3" fmla="*/ 2596 h 2596"/>
              </a:gdLst>
              <a:ahLst/>
              <a:cxnLst>
                <a:cxn ang="0">
                  <a:pos x="T0" y="T1"/>
                </a:cxn>
                <a:cxn ang="0">
                  <a:pos x="T2" y="T3"/>
                </a:cxn>
              </a:cxnLst>
              <a:rect l="0" t="0" r="r" b="b"/>
              <a:pathLst>
                <a:path w="3" h="2596">
                  <a:moveTo>
                    <a:pt x="0" y="0"/>
                  </a:moveTo>
                  <a:lnTo>
                    <a:pt x="3" y="2596"/>
                  </a:ln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59" name="Group 3"/>
            <p:cNvGrpSpPr>
              <a:grpSpLocks/>
            </p:cNvGrpSpPr>
            <p:nvPr/>
          </p:nvGrpSpPr>
          <p:grpSpPr bwMode="auto">
            <a:xfrm>
              <a:off x="9159" y="8401"/>
              <a:ext cx="1206" cy="644"/>
              <a:chOff x="2928" y="8079"/>
              <a:chExt cx="1608" cy="644"/>
            </a:xfrm>
          </p:grpSpPr>
          <p:sp>
            <p:nvSpPr>
              <p:cNvPr id="61" name="Rectangle 9"/>
              <p:cNvSpPr>
                <a:spLocks noChangeArrowheads="1"/>
              </p:cNvSpPr>
              <p:nvPr/>
            </p:nvSpPr>
            <p:spPr bwMode="auto">
              <a:xfrm>
                <a:off x="2928" y="8079"/>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供应者</a:t>
                </a:r>
              </a:p>
              <a:p>
                <a:pPr indent="0"/>
                <a:r>
                  <a:rPr kumimoji="0" lang="zh-CN" altLang="zh-CN" sz="1400" dirty="0">
                    <a:latin typeface="Times New Roman" pitchFamily="18" charset="0"/>
                    <a:cs typeface="Times New Roman" panose="02020603050405020304" pitchFamily="18" charset="0"/>
                  </a:rPr>
                  <a:t>应用逻辑</a:t>
                </a:r>
              </a:p>
            </p:txBody>
          </p:sp>
          <p:grpSp>
            <p:nvGrpSpPr>
              <p:cNvPr id="62" name="Group 4"/>
              <p:cNvGrpSpPr>
                <a:grpSpLocks/>
              </p:cNvGrpSpPr>
              <p:nvPr/>
            </p:nvGrpSpPr>
            <p:grpSpPr bwMode="auto">
              <a:xfrm>
                <a:off x="4134" y="8240"/>
                <a:ext cx="201" cy="322"/>
                <a:chOff x="3531" y="8240"/>
                <a:chExt cx="804" cy="644"/>
              </a:xfrm>
            </p:grpSpPr>
            <p:sp>
              <p:nvSpPr>
                <p:cNvPr id="63" name="Rectangle 8"/>
                <p:cNvSpPr>
                  <a:spLocks noChangeArrowheads="1"/>
                </p:cNvSpPr>
                <p:nvPr/>
              </p:nvSpPr>
              <p:spPr bwMode="auto">
                <a:xfrm>
                  <a:off x="3732" y="8240"/>
                  <a:ext cx="60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584" name="Rectangle 7"/>
                <p:cNvSpPr>
                  <a:spLocks noChangeArrowheads="1"/>
                </p:cNvSpPr>
                <p:nvPr/>
              </p:nvSpPr>
              <p:spPr bwMode="auto">
                <a:xfrm>
                  <a:off x="3531" y="824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585" name="Rectangle 6"/>
                <p:cNvSpPr>
                  <a:spLocks noChangeArrowheads="1"/>
                </p:cNvSpPr>
                <p:nvPr/>
              </p:nvSpPr>
              <p:spPr bwMode="auto">
                <a:xfrm>
                  <a:off x="3531" y="848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586" name="Rectangle 5"/>
                <p:cNvSpPr>
                  <a:spLocks noChangeArrowheads="1"/>
                </p:cNvSpPr>
                <p:nvPr/>
              </p:nvSpPr>
              <p:spPr bwMode="auto">
                <a:xfrm>
                  <a:off x="3531" y="8720"/>
                  <a:ext cx="402" cy="161"/>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grpSp>
        <p:sp>
          <p:nvSpPr>
            <p:cNvPr id="60" name="Freeform 2"/>
            <p:cNvSpPr>
              <a:spLocks/>
            </p:cNvSpPr>
            <p:nvPr/>
          </p:nvSpPr>
          <p:spPr bwMode="auto">
            <a:xfrm>
              <a:off x="9071" y="8701"/>
              <a:ext cx="140" cy="130"/>
            </a:xfrm>
            <a:custGeom>
              <a:avLst/>
              <a:gdLst>
                <a:gd name="T0" fmla="*/ 0 w 140"/>
                <a:gd name="T1" fmla="*/ 0 h 130"/>
                <a:gd name="T2" fmla="*/ 140 w 140"/>
                <a:gd name="T3" fmla="*/ 0 h 130"/>
                <a:gd name="T4" fmla="*/ 140 w 140"/>
                <a:gd name="T5" fmla="*/ 130 h 130"/>
                <a:gd name="T6" fmla="*/ 0 w 140"/>
                <a:gd name="T7" fmla="*/ 130 h 130"/>
                <a:gd name="T8" fmla="*/ 0 w 140"/>
                <a:gd name="T9" fmla="*/ 0 h 130"/>
              </a:gdLst>
              <a:ahLst/>
              <a:cxnLst>
                <a:cxn ang="0">
                  <a:pos x="T0" y="T1"/>
                </a:cxn>
                <a:cxn ang="0">
                  <a:pos x="T2" y="T3"/>
                </a:cxn>
                <a:cxn ang="0">
                  <a:pos x="T4" y="T5"/>
                </a:cxn>
                <a:cxn ang="0">
                  <a:pos x="T6" y="T7"/>
                </a:cxn>
                <a:cxn ang="0">
                  <a:pos x="T8" y="T9"/>
                </a:cxn>
              </a:cxnLst>
              <a:rect l="0" t="0" r="r" b="b"/>
              <a:pathLst>
                <a:path w="140" h="130">
                  <a:moveTo>
                    <a:pt x="0" y="0"/>
                  </a:moveTo>
                  <a:lnTo>
                    <a:pt x="140" y="0"/>
                  </a:lnTo>
                  <a:lnTo>
                    <a:pt x="140" y="130"/>
                  </a:lnTo>
                  <a:lnTo>
                    <a:pt x="0" y="13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a:t>
            </a:r>
            <a:r>
              <a:rPr lang="zh-CN" altLang="en-US" dirty="0" smtClean="0"/>
              <a:t>种不同的异步调用模式</a:t>
            </a:r>
            <a:endParaRPr lang="zh-CN" altLang="en-US" dirty="0"/>
          </a:p>
        </p:txBody>
      </p:sp>
      <p:sp>
        <p:nvSpPr>
          <p:cNvPr id="3" name="内容占位符 2"/>
          <p:cNvSpPr>
            <a:spLocks noGrp="1"/>
          </p:cNvSpPr>
          <p:nvPr>
            <p:ph idx="1"/>
          </p:nvPr>
        </p:nvSpPr>
        <p:spPr>
          <a:xfrm>
            <a:off x="950686" y="1353456"/>
            <a:ext cx="8193314" cy="4902200"/>
          </a:xfrm>
        </p:spPr>
        <p:txBody>
          <a:bodyPr/>
          <a:lstStyle/>
          <a:p>
            <a:pPr lvl="0"/>
            <a:r>
              <a:rPr lang="en-US" sz="2400" dirty="0" smtClean="0">
                <a:solidFill>
                  <a:srgbClr val="FF0000"/>
                </a:solidFill>
              </a:rPr>
              <a:t>FIRE </a:t>
            </a:r>
            <a:r>
              <a:rPr lang="zh-CN" altLang="en-US" sz="2400" dirty="0" smtClean="0">
                <a:solidFill>
                  <a:srgbClr val="FF0000"/>
                </a:solidFill>
              </a:rPr>
              <a:t>和</a:t>
            </a:r>
            <a:r>
              <a:rPr lang="en-US" sz="2400" dirty="0" smtClean="0">
                <a:solidFill>
                  <a:srgbClr val="FF0000"/>
                </a:solidFill>
              </a:rPr>
              <a:t> FORGET</a:t>
            </a:r>
            <a:r>
              <a:rPr lang="zh-CN" altLang="en-US" sz="2400" dirty="0" smtClean="0">
                <a:solidFill>
                  <a:srgbClr val="FF0000"/>
                </a:solidFill>
              </a:rPr>
              <a:t>方式</a:t>
            </a:r>
            <a:r>
              <a:rPr lang="zh-CN" altLang="en-US" sz="2400" dirty="0" smtClean="0"/>
              <a:t>，其含义是：异步操作情况下尽力而为提供服务，而不传递结果或回答。</a:t>
            </a:r>
          </a:p>
          <a:p>
            <a:pPr lvl="0" fontAlgn="auto"/>
            <a:r>
              <a:rPr lang="zh-CN" altLang="en-US" sz="2400" dirty="0" smtClean="0">
                <a:solidFill>
                  <a:srgbClr val="FF0000"/>
                </a:solidFill>
              </a:rPr>
              <a:t>与服务器同步</a:t>
            </a:r>
            <a:r>
              <a:rPr lang="en-US" sz="2400" dirty="0" smtClean="0">
                <a:solidFill>
                  <a:srgbClr val="FF0000"/>
                </a:solidFill>
              </a:rPr>
              <a:t>(SYNC WITH SERVER)</a:t>
            </a:r>
            <a:r>
              <a:rPr lang="zh-CN" altLang="en-US" sz="2400" dirty="0" smtClean="0">
                <a:solidFill>
                  <a:srgbClr val="FF0000"/>
                </a:solidFill>
              </a:rPr>
              <a:t>方式</a:t>
            </a:r>
            <a:r>
              <a:rPr lang="zh-CN" altLang="en-US" sz="2400" dirty="0" smtClean="0"/>
              <a:t>，其含义是：一旦服务器端响应了调用，就要向客户端发送答复信，但是并不立刻传递结果。</a:t>
            </a:r>
          </a:p>
          <a:p>
            <a:pPr lvl="0"/>
            <a:r>
              <a:rPr lang="zh-CN" altLang="en-US" sz="2400" dirty="0" smtClean="0">
                <a:solidFill>
                  <a:srgbClr val="FF0000"/>
                </a:solidFill>
              </a:rPr>
              <a:t>调查对象</a:t>
            </a:r>
            <a:r>
              <a:rPr lang="en-US" sz="2400" dirty="0" smtClean="0">
                <a:solidFill>
                  <a:srgbClr val="FF0000"/>
                </a:solidFill>
              </a:rPr>
              <a:t>(POLL OBJECT)</a:t>
            </a:r>
            <a:r>
              <a:rPr lang="zh-CN" altLang="en-US" sz="2400" dirty="0" smtClean="0">
                <a:solidFill>
                  <a:srgbClr val="FF0000"/>
                </a:solidFill>
              </a:rPr>
              <a:t>方式</a:t>
            </a:r>
            <a:r>
              <a:rPr lang="zh-CN" altLang="en-US" sz="2400" dirty="0" smtClean="0"/>
              <a:t>，其含义是：按确定的间隔时间，客户端调查</a:t>
            </a:r>
            <a:r>
              <a:rPr lang="en-US" sz="2400" dirty="0" smtClean="0"/>
              <a:t>(</a:t>
            </a:r>
            <a:r>
              <a:rPr lang="zh-CN" altLang="en-US" sz="2400" dirty="0" smtClean="0"/>
              <a:t>查询</a:t>
            </a:r>
            <a:r>
              <a:rPr lang="en-US" sz="2400" dirty="0" smtClean="0"/>
              <a:t>)</a:t>
            </a:r>
            <a:r>
              <a:rPr lang="zh-CN" altLang="en-US" sz="2400" dirty="0" smtClean="0"/>
              <a:t>异步调用的结果。</a:t>
            </a:r>
          </a:p>
          <a:p>
            <a:r>
              <a:rPr lang="zh-CN" altLang="en-US" sz="2400" dirty="0" smtClean="0">
                <a:solidFill>
                  <a:srgbClr val="FF0000"/>
                </a:solidFill>
              </a:rPr>
              <a:t>结果回调</a:t>
            </a:r>
            <a:r>
              <a:rPr lang="en-US" sz="2400" dirty="0" smtClean="0">
                <a:solidFill>
                  <a:srgbClr val="FF0000"/>
                </a:solidFill>
              </a:rPr>
              <a:t>(RESULT CALLBACK)</a:t>
            </a:r>
            <a:r>
              <a:rPr lang="zh-CN" altLang="en-US" sz="2400" dirty="0" smtClean="0">
                <a:solidFill>
                  <a:srgbClr val="FF0000"/>
                </a:solidFill>
              </a:rPr>
              <a:t>方式</a:t>
            </a:r>
            <a:r>
              <a:rPr lang="zh-CN" altLang="en-US" sz="2400" dirty="0" smtClean="0"/>
              <a:t>，其含义是：允许客户端接收结果。</a:t>
            </a:r>
            <a:endParaRPr lang="en-US" altLang="zh-CN" sz="2400" dirty="0" smtClean="0"/>
          </a:p>
          <a:p>
            <a:pPr lvl="1"/>
            <a:r>
              <a:rPr lang="zh-CN" altLang="en-US" sz="2000" dirty="0" smtClean="0"/>
              <a:t>与调查对象模式相反，它主动将异步结果通知给请求的客户端，而不是等待客户端的查询。</a:t>
            </a:r>
            <a:endParaRPr lang="zh-CN"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11.3.4.3 </a:t>
            </a:r>
            <a:r>
              <a:rPr lang="zh-CN" altLang="en-US" dirty="0" smtClean="0"/>
              <a:t>模式</a:t>
            </a:r>
            <a:r>
              <a:rPr lang="en-US" dirty="0" smtClean="0"/>
              <a:t>10</a:t>
            </a:r>
            <a:r>
              <a:rPr lang="zh-CN" altLang="en-US" dirty="0" smtClean="0"/>
              <a:t>：隐式调用模式</a:t>
            </a:r>
            <a:endParaRPr lang="zh-CN" altLang="en-US" dirty="0"/>
          </a:p>
        </p:txBody>
      </p:sp>
      <p:sp>
        <p:nvSpPr>
          <p:cNvPr id="3" name="内容占位符 2"/>
          <p:cNvSpPr>
            <a:spLocks noGrp="1"/>
          </p:cNvSpPr>
          <p:nvPr>
            <p:ph idx="1"/>
          </p:nvPr>
        </p:nvSpPr>
        <p:spPr>
          <a:xfrm>
            <a:off x="868351" y="1184298"/>
            <a:ext cx="8211509" cy="4902200"/>
          </a:xfrm>
        </p:spPr>
        <p:txBody>
          <a:bodyPr/>
          <a:lstStyle/>
          <a:p>
            <a:r>
              <a:rPr lang="zh-CN" altLang="en-US" sz="2400" dirty="0" smtClean="0"/>
              <a:t>在分布式环境下，会存在多个服务者，客户端发起的调用会以各种方式提供给供应者，很难知道哪个服务者响应了该调用。</a:t>
            </a:r>
            <a:endParaRPr lang="en-US" altLang="zh-CN" sz="2400" dirty="0" smtClean="0"/>
          </a:p>
          <a:p>
            <a:r>
              <a:rPr lang="zh-CN" altLang="en-US" sz="2400" dirty="0" smtClean="0"/>
              <a:t>可能的情况是：</a:t>
            </a:r>
            <a:endParaRPr lang="en-US" altLang="zh-CN" sz="2400" dirty="0" smtClean="0"/>
          </a:p>
          <a:p>
            <a:pPr lvl="1"/>
            <a:r>
              <a:rPr lang="en-US" sz="2000" dirty="0" smtClean="0"/>
              <a:t>1</a:t>
            </a:r>
            <a:r>
              <a:rPr lang="zh-CN" altLang="en-US" sz="2000" dirty="0" smtClean="0"/>
              <a:t>）客户端只是发起调用，仅仅关心调用的结果；</a:t>
            </a:r>
            <a:endParaRPr lang="en-US" altLang="zh-CN" sz="2000" dirty="0" smtClean="0"/>
          </a:p>
          <a:p>
            <a:pPr lvl="1"/>
            <a:r>
              <a:rPr lang="en-US" sz="2000" dirty="0" smtClean="0"/>
              <a:t>2</a:t>
            </a:r>
            <a:r>
              <a:rPr lang="zh-CN" altLang="en-US" sz="2000" dirty="0" smtClean="0"/>
              <a:t>）客户端发起调用后并不需要立刻返回结果，希望在后续再得到结果；</a:t>
            </a:r>
            <a:endParaRPr lang="en-US" altLang="zh-CN" sz="2000" dirty="0" smtClean="0"/>
          </a:p>
          <a:p>
            <a:pPr lvl="1"/>
            <a:r>
              <a:rPr lang="en-US" sz="2000" dirty="0" smtClean="0"/>
              <a:t>3</a:t>
            </a:r>
            <a:r>
              <a:rPr lang="zh-CN" altLang="en-US" sz="2000" dirty="0" smtClean="0"/>
              <a:t>）供应者不能立刻回应客户端的要求，直到某些条件成熟；</a:t>
            </a:r>
            <a:endParaRPr lang="en-US" altLang="zh-CN" sz="2000" dirty="0" smtClean="0"/>
          </a:p>
          <a:p>
            <a:pPr lvl="1"/>
            <a:r>
              <a:rPr lang="en-US" sz="2000" dirty="0" smtClean="0"/>
              <a:t>4</a:t>
            </a:r>
            <a:r>
              <a:rPr lang="zh-CN" altLang="en-US" sz="2000" dirty="0" smtClean="0"/>
              <a:t>）在系统运行期间，动态地增加和删除客户端；</a:t>
            </a:r>
            <a:endParaRPr lang="en-US" altLang="zh-CN" sz="2000" dirty="0" smtClean="0"/>
          </a:p>
          <a:p>
            <a:pPr lvl="1"/>
            <a:r>
              <a:rPr lang="en-US" sz="2000" dirty="0" smtClean="0"/>
              <a:t>5</a:t>
            </a:r>
            <a:r>
              <a:rPr lang="zh-CN" altLang="en-US" sz="2000" dirty="0" smtClean="0"/>
              <a:t>）客户端并不知道供应者处于“悬挂”还是“运行”状态，如果客户端处于停机状态，系统要将调用挂起，直到供应者再次启动；</a:t>
            </a:r>
            <a:endParaRPr lang="en-US" altLang="zh-CN" sz="2000" dirty="0" smtClean="0"/>
          </a:p>
          <a:p>
            <a:pPr lvl="1"/>
            <a:r>
              <a:rPr lang="en-US" sz="2000" dirty="0" smtClean="0"/>
              <a:t>6</a:t>
            </a:r>
            <a:r>
              <a:rPr lang="zh-CN" altLang="en-US" sz="2000" dirty="0" smtClean="0"/>
              <a:t>）如果客户端和供应者不是同一类的系统，那么，调用</a:t>
            </a:r>
            <a:r>
              <a:rPr lang="zh-CN" altLang="en-US" sz="2000" dirty="0"/>
              <a:t>和返回结果都</a:t>
            </a:r>
            <a:r>
              <a:rPr lang="zh-CN" altLang="en-US" sz="2000" dirty="0" smtClean="0"/>
              <a:t>必须被转换、排队。</a:t>
            </a:r>
            <a:endParaRPr lang="en-US" altLang="zh-CN" sz="2000" dirty="0" smtClean="0"/>
          </a:p>
          <a:p>
            <a:r>
              <a:rPr lang="zh-CN" altLang="en-US" sz="2400" dirty="0" smtClean="0"/>
              <a:t>那么，如何在调用期间满足这些额外的要求呢？</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在</a:t>
            </a:r>
            <a:r>
              <a:rPr lang="zh-CN" altLang="en-US" sz="2400" b="1" dirty="0" smtClean="0"/>
              <a:t>隐式调用模式</a:t>
            </a:r>
            <a:r>
              <a:rPr lang="en-US" sz="2400" b="1" dirty="0" smtClean="0"/>
              <a:t>(Implicit Invocation)</a:t>
            </a:r>
            <a:r>
              <a:rPr lang="zh-CN" altLang="en-US" sz="2400" dirty="0" smtClean="0"/>
              <a:t>中，从客户端向供应者的调用并不被立即明显地被执行，而是间接，甚至是随机地执行，这就需要通过一些特殊的机制，例如，发布</a:t>
            </a:r>
            <a:r>
              <a:rPr lang="en-US" sz="2400" dirty="0" smtClean="0"/>
              <a:t>-</a:t>
            </a:r>
            <a:r>
              <a:rPr lang="zh-CN" altLang="en-US" sz="2400" dirty="0" smtClean="0"/>
              <a:t>订阅、消息队列、广播等方式实现从客户端到供应者的调用。</a:t>
            </a:r>
            <a:endParaRPr lang="en-US" altLang="zh-CN" sz="2400" dirty="0" smtClean="0"/>
          </a:p>
          <a:p>
            <a:endParaRPr lang="zh-CN" altLang="en-US" sz="2400" dirty="0" smtClean="0"/>
          </a:p>
          <a:p>
            <a:r>
              <a:rPr lang="zh-CN" altLang="en-US" sz="2400" dirty="0" smtClean="0"/>
              <a:t>隐式调用模式的一个例子是</a:t>
            </a:r>
            <a:r>
              <a:rPr lang="en-US" sz="2400" dirty="0" smtClean="0"/>
              <a:t> MVC</a:t>
            </a:r>
            <a:r>
              <a:rPr lang="zh-CN" altLang="en-US" sz="2400" dirty="0" smtClean="0"/>
              <a:t>模式中的模型</a:t>
            </a:r>
            <a:r>
              <a:rPr lang="en-US" sz="2400" dirty="0" smtClean="0"/>
              <a:t>(Model)</a:t>
            </a:r>
            <a:r>
              <a:rPr lang="zh-CN" altLang="en-US" sz="2400" dirty="0" smtClean="0"/>
              <a:t>、视图</a:t>
            </a:r>
            <a:r>
              <a:rPr lang="en-US" sz="2400" dirty="0" smtClean="0"/>
              <a:t>(View)</a:t>
            </a:r>
            <a:r>
              <a:rPr lang="zh-CN" altLang="en-US" sz="2400" dirty="0" smtClean="0"/>
              <a:t>和控制器</a:t>
            </a:r>
            <a:r>
              <a:rPr lang="en-US" sz="2400" dirty="0" smtClean="0"/>
              <a:t>(Controller)</a:t>
            </a:r>
            <a:r>
              <a:rPr lang="zh-CN" altLang="en-US" sz="2400" dirty="0" smtClean="0"/>
              <a:t>之间的同步</a:t>
            </a:r>
            <a:r>
              <a:rPr lang="en-US" sz="2400" dirty="0" smtClean="0"/>
              <a:t>(</a:t>
            </a:r>
            <a:r>
              <a:rPr lang="zh-CN" altLang="en-US" sz="2400" dirty="0" smtClean="0"/>
              <a:t>见</a:t>
            </a:r>
            <a:r>
              <a:rPr lang="en-US" sz="2400" dirty="0" smtClean="0"/>
              <a:t>11.3.6.5</a:t>
            </a:r>
            <a:r>
              <a:rPr lang="zh-CN" altLang="en-US" sz="2400" dirty="0" smtClean="0"/>
              <a:t>节</a:t>
            </a:r>
            <a:r>
              <a:rPr lang="en-US" sz="2400" dirty="0" smtClean="0"/>
              <a:t>)</a:t>
            </a:r>
            <a:r>
              <a:rPr lang="zh-CN" altLang="en-US" sz="2400" dirty="0" smtClean="0"/>
              <a:t>。</a:t>
            </a:r>
            <a:endParaRPr lang="en-US" altLang="zh-CN" sz="2400" dirty="0" smtClean="0"/>
          </a:p>
          <a:p>
            <a:pPr lvl="1"/>
            <a:r>
              <a:rPr lang="zh-CN" altLang="en-US" sz="2000" dirty="0" smtClean="0"/>
              <a:t>当数据改变时，</a:t>
            </a:r>
            <a:r>
              <a:rPr lang="en-US" sz="2000" dirty="0" smtClean="0"/>
              <a:t>Model</a:t>
            </a:r>
            <a:r>
              <a:rPr lang="zh-CN" altLang="en-US" sz="2000" dirty="0" smtClean="0"/>
              <a:t>通知</a:t>
            </a:r>
            <a:r>
              <a:rPr lang="en-US" sz="2000" dirty="0" smtClean="0"/>
              <a:t>View</a:t>
            </a:r>
            <a:r>
              <a:rPr lang="zh-CN" altLang="en-US" sz="2000" dirty="0" smtClean="0"/>
              <a:t>和</a:t>
            </a:r>
            <a:r>
              <a:rPr lang="en-US" sz="2000" dirty="0" smtClean="0"/>
              <a:t>Controller</a:t>
            </a:r>
            <a:r>
              <a:rPr lang="zh-CN" altLang="en-US" sz="2000" dirty="0" smtClean="0"/>
              <a:t>，</a:t>
            </a:r>
            <a:r>
              <a:rPr lang="en-US" sz="2000" dirty="0" smtClean="0"/>
              <a:t>View</a:t>
            </a:r>
            <a:r>
              <a:rPr lang="zh-CN" altLang="en-US" sz="2000" dirty="0" smtClean="0"/>
              <a:t>和</a:t>
            </a:r>
            <a:r>
              <a:rPr lang="en-US" sz="2000" dirty="0" smtClean="0"/>
              <a:t>Controller</a:t>
            </a:r>
            <a:r>
              <a:rPr lang="zh-CN" altLang="en-US" sz="2000" dirty="0" smtClean="0"/>
              <a:t>隐式地调用</a:t>
            </a:r>
            <a:r>
              <a:rPr lang="en-US" sz="2000" dirty="0" smtClean="0"/>
              <a:t>Model</a:t>
            </a:r>
            <a:r>
              <a:rPr lang="zh-CN" altLang="en-US" sz="2000" dirty="0" smtClean="0"/>
              <a:t>得到变更后的数据。</a:t>
            </a:r>
            <a:endParaRPr lang="en-US" altLang="zh-CN" sz="2000" dirty="0" smtClean="0"/>
          </a:p>
          <a:p>
            <a:pPr lvl="1"/>
            <a:r>
              <a:rPr lang="en-US" sz="2000" dirty="0" smtClean="0"/>
              <a:t>View</a:t>
            </a:r>
            <a:r>
              <a:rPr lang="zh-CN" altLang="en-US" sz="2000" dirty="0" smtClean="0"/>
              <a:t>和</a:t>
            </a:r>
            <a:r>
              <a:rPr lang="en-US" sz="2000" dirty="0" smtClean="0"/>
              <a:t>Controller</a:t>
            </a:r>
            <a:r>
              <a:rPr lang="zh-CN" altLang="en-US" sz="2000" dirty="0" smtClean="0"/>
              <a:t>从</a:t>
            </a:r>
            <a:r>
              <a:rPr lang="en-US" sz="2000" dirty="0" smtClean="0"/>
              <a:t>Model</a:t>
            </a:r>
            <a:r>
              <a:rPr lang="zh-CN" altLang="en-US" sz="2000" dirty="0" smtClean="0"/>
              <a:t>中被分解出来，因为他们并不启动调用，但是</a:t>
            </a:r>
            <a:r>
              <a:rPr lang="en-US" sz="2000" dirty="0" smtClean="0"/>
              <a:t>Model</a:t>
            </a:r>
            <a:r>
              <a:rPr lang="zh-CN" altLang="en-US" sz="2000" dirty="0" smtClean="0"/>
              <a:t>必须接收特定的事件并启动调用程序。</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a:t>
            </a:r>
            <a:r>
              <a:rPr lang="zh-CN" altLang="en-US" dirty="0" smtClean="0"/>
              <a:t>消息传递视角</a:t>
            </a:r>
          </a:p>
        </p:txBody>
      </p:sp>
      <p:sp>
        <p:nvSpPr>
          <p:cNvPr id="3" name="内容占位符 2"/>
          <p:cNvSpPr>
            <a:spLocks noGrp="1"/>
          </p:cNvSpPr>
          <p:nvPr>
            <p:ph idx="1"/>
          </p:nvPr>
        </p:nvSpPr>
        <p:spPr/>
        <p:txBody>
          <a:bodyPr/>
          <a:lstStyle/>
          <a:p>
            <a:r>
              <a:rPr lang="zh-CN" altLang="zh-CN" dirty="0"/>
              <a:t>客户端发送的消息并不一定直接传递给服务器。需要通过中间的消息队列存储和转发</a:t>
            </a:r>
            <a:r>
              <a:rPr lang="zh-CN" altLang="zh-CN" dirty="0" smtClean="0"/>
              <a:t>。</a:t>
            </a:r>
            <a:endParaRPr lang="en-US" altLang="zh-CN" dirty="0" smtClean="0"/>
          </a:p>
          <a:p>
            <a:r>
              <a:rPr lang="zh-CN" altLang="zh-CN" dirty="0" smtClean="0"/>
              <a:t>这样</a:t>
            </a:r>
            <a:r>
              <a:rPr lang="zh-CN" altLang="zh-CN" dirty="0"/>
              <a:t>就产生了不同的消息传递机制。</a:t>
            </a:r>
            <a:endParaRPr lang="en-US" dirty="0" smtClean="0"/>
          </a:p>
          <a:p>
            <a:r>
              <a:rPr lang="zh-CN" altLang="zh-CN" dirty="0"/>
              <a:t>通常有两种模式：消息队列和消息服务器</a:t>
            </a:r>
            <a:r>
              <a:rPr lang="zh-CN" altLang="zh-CN" dirty="0" smtClean="0"/>
              <a:t>。</a:t>
            </a:r>
            <a:endParaRPr lang="en-US" altLang="zh-CN" dirty="0" smtClean="0"/>
          </a:p>
          <a:p>
            <a:endParaRPr lang="en-US" dirty="0"/>
          </a:p>
          <a:p>
            <a:pPr lvl="1"/>
            <a:r>
              <a:rPr lang="en-US" dirty="0" smtClean="0"/>
              <a:t>11.3.5.1 </a:t>
            </a:r>
            <a:r>
              <a:rPr lang="zh-CN" altLang="en-US" dirty="0" smtClean="0"/>
              <a:t>模式</a:t>
            </a:r>
            <a:r>
              <a:rPr lang="en-US" dirty="0" smtClean="0"/>
              <a:t>11</a:t>
            </a:r>
            <a:r>
              <a:rPr lang="zh-CN" altLang="en-US" dirty="0" smtClean="0"/>
              <a:t>：消息队列模式</a:t>
            </a:r>
          </a:p>
          <a:p>
            <a:pPr lvl="1"/>
            <a:r>
              <a:rPr lang="en-US" dirty="0" smtClean="0"/>
              <a:t>11.3.5.2 </a:t>
            </a:r>
            <a:r>
              <a:rPr lang="zh-CN" altLang="en-US" dirty="0" smtClean="0"/>
              <a:t>模式</a:t>
            </a:r>
            <a:r>
              <a:rPr lang="en-US" dirty="0" smtClean="0"/>
              <a:t>12</a:t>
            </a:r>
            <a:r>
              <a:rPr lang="zh-CN" altLang="en-US" dirty="0" smtClean="0"/>
              <a:t>：消息服务器模式</a:t>
            </a:r>
          </a:p>
          <a:p>
            <a:pPr lvl="1"/>
            <a:r>
              <a:rPr lang="en-US" dirty="0" smtClean="0"/>
              <a:t>11.3.5.3 </a:t>
            </a:r>
            <a:r>
              <a:rPr lang="zh-CN" altLang="en-US" dirty="0" smtClean="0"/>
              <a:t>消息模式的质量分析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11.3.5.1 </a:t>
            </a:r>
            <a:r>
              <a:rPr lang="zh-CN" altLang="en-US" dirty="0" smtClean="0"/>
              <a:t>模式</a:t>
            </a:r>
            <a:r>
              <a:rPr lang="en-US" dirty="0" smtClean="0"/>
              <a:t>11</a:t>
            </a:r>
            <a:r>
              <a:rPr lang="zh-CN" altLang="en-US" dirty="0" smtClean="0"/>
              <a:t>：消息队列模式</a:t>
            </a:r>
            <a:endParaRPr lang="zh-CN" altLang="en-US" dirty="0"/>
          </a:p>
        </p:txBody>
      </p:sp>
      <p:sp>
        <p:nvSpPr>
          <p:cNvPr id="3" name="内容占位符 2"/>
          <p:cNvSpPr>
            <a:spLocks noGrp="1"/>
          </p:cNvSpPr>
          <p:nvPr>
            <p:ph idx="1"/>
          </p:nvPr>
        </p:nvSpPr>
        <p:spPr>
          <a:xfrm>
            <a:off x="990600" y="1295400"/>
            <a:ext cx="8001000" cy="2303679"/>
          </a:xfrm>
        </p:spPr>
        <p:txBody>
          <a:bodyPr/>
          <a:lstStyle/>
          <a:p>
            <a:r>
              <a:rPr lang="zh-CN" altLang="en-US" dirty="0" smtClean="0"/>
              <a:t>消息机制的基础是用消息队列将发送端与接收端隔离开来，实现两者的连接。</a:t>
            </a:r>
            <a:endParaRPr lang="en-US" altLang="zh-CN" dirty="0" smtClean="0"/>
          </a:p>
          <a:p>
            <a:r>
              <a:rPr lang="zh-CN" altLang="en-US" dirty="0" smtClean="0"/>
              <a:t>这样，既是在网络或服务器不太可靠的情况而导致接收方不能接收消息时，发送方也可以发送消息，</a:t>
            </a:r>
            <a:r>
              <a:rPr lang="zh-CN" altLang="en-US" dirty="0"/>
              <a:t>但</a:t>
            </a:r>
            <a:r>
              <a:rPr lang="zh-CN" altLang="en-US" dirty="0" smtClean="0"/>
              <a:t>并知道发送的消息最终能到接收方。</a:t>
            </a:r>
            <a:endParaRPr lang="zh-CN" altLang="en-US" dirty="0"/>
          </a:p>
        </p:txBody>
      </p:sp>
      <p:sp>
        <p:nvSpPr>
          <p:cNvPr id="4" name="Rectangle 18"/>
          <p:cNvSpPr>
            <a:spLocks noChangeArrowheads="1"/>
          </p:cNvSpPr>
          <p:nvPr/>
        </p:nvSpPr>
        <p:spPr bwMode="auto">
          <a:xfrm>
            <a:off x="1086970" y="3783105"/>
            <a:ext cx="105512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871622" y="4132731"/>
            <a:ext cx="7988771" cy="1770531"/>
            <a:chOff x="871622" y="4132731"/>
            <a:chExt cx="7988771" cy="1770531"/>
          </a:xfrm>
        </p:grpSpPr>
        <p:grpSp>
          <p:nvGrpSpPr>
            <p:cNvPr id="5" name="Group 1"/>
            <p:cNvGrpSpPr>
              <a:grpSpLocks noChangeAspect="1"/>
            </p:cNvGrpSpPr>
            <p:nvPr/>
          </p:nvGrpSpPr>
          <p:grpSpPr bwMode="auto">
            <a:xfrm>
              <a:off x="871622" y="4132731"/>
              <a:ext cx="7988771" cy="1770531"/>
              <a:chOff x="2367" y="9025"/>
              <a:chExt cx="6993" cy="1549"/>
            </a:xfrm>
          </p:grpSpPr>
          <p:sp>
            <p:nvSpPr>
              <p:cNvPr id="6" name="AutoShape 17"/>
              <p:cNvSpPr>
                <a:spLocks noChangeAspect="1" noChangeArrowheads="1" noTextEdit="1"/>
              </p:cNvSpPr>
              <p:nvPr/>
            </p:nvSpPr>
            <p:spPr bwMode="auto">
              <a:xfrm>
                <a:off x="2586" y="9025"/>
                <a:ext cx="6774" cy="14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16"/>
              <p:cNvSpPr>
                <a:spLocks noChangeArrowheads="1"/>
              </p:cNvSpPr>
              <p:nvPr/>
            </p:nvSpPr>
            <p:spPr bwMode="auto">
              <a:xfrm>
                <a:off x="2727" y="9528"/>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发送端</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5"/>
              <p:cNvSpPr>
                <a:spLocks noChangeArrowheads="1"/>
              </p:cNvSpPr>
              <p:nvPr/>
            </p:nvSpPr>
            <p:spPr bwMode="auto">
              <a:xfrm>
                <a:off x="7752" y="9528"/>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接收器</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9" name="AutoShape 14"/>
              <p:cNvSpPr>
                <a:spLocks noChangeArrowheads="1"/>
              </p:cNvSpPr>
              <p:nvPr/>
            </p:nvSpPr>
            <p:spPr bwMode="auto">
              <a:xfrm>
                <a:off x="4134" y="9528"/>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AutoShape 13"/>
              <p:cNvSpPr>
                <a:spLocks noChangeArrowheads="1"/>
              </p:cNvSpPr>
              <p:nvPr/>
            </p:nvSpPr>
            <p:spPr bwMode="auto">
              <a:xfrm>
                <a:off x="6747" y="9528"/>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AutoShape 12"/>
              <p:cNvSpPr>
                <a:spLocks noChangeArrowheads="1"/>
              </p:cNvSpPr>
              <p:nvPr/>
            </p:nvSpPr>
            <p:spPr bwMode="auto">
              <a:xfrm rot="5400000">
                <a:off x="5440" y="8985"/>
                <a:ext cx="724" cy="1488"/>
              </a:xfrm>
              <a:prstGeom prst="can">
                <a:avLst>
                  <a:gd name="adj" fmla="val 3674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2" name="Group 5"/>
              <p:cNvGrpSpPr>
                <a:grpSpLocks/>
              </p:cNvGrpSpPr>
              <p:nvPr/>
            </p:nvGrpSpPr>
            <p:grpSpPr bwMode="auto">
              <a:xfrm>
                <a:off x="5209" y="9528"/>
                <a:ext cx="1002" cy="493"/>
                <a:chOff x="5008" y="8723"/>
                <a:chExt cx="1002" cy="493"/>
              </a:xfrm>
            </p:grpSpPr>
            <p:sp>
              <p:nvSpPr>
                <p:cNvPr id="16" name="Rectangle 11"/>
                <p:cNvSpPr>
                  <a:spLocks noChangeArrowheads="1"/>
                </p:cNvSpPr>
                <p:nvPr/>
              </p:nvSpPr>
              <p:spPr bwMode="auto">
                <a:xfrm>
                  <a:off x="5008" y="8723"/>
                  <a:ext cx="1002"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10"/>
                <p:cNvSpPr>
                  <a:spLocks noChangeShapeType="1"/>
                </p:cNvSpPr>
                <p:nvPr/>
              </p:nvSpPr>
              <p:spPr bwMode="auto">
                <a:xfrm>
                  <a:off x="5139"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9"/>
                <p:cNvSpPr>
                  <a:spLocks noChangeShapeType="1"/>
                </p:cNvSpPr>
                <p:nvPr/>
              </p:nvSpPr>
              <p:spPr bwMode="auto">
                <a:xfrm>
                  <a:off x="5282"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8"/>
                <p:cNvSpPr>
                  <a:spLocks noChangeShapeType="1"/>
                </p:cNvSpPr>
                <p:nvPr/>
              </p:nvSpPr>
              <p:spPr bwMode="auto">
                <a:xfrm>
                  <a:off x="5409"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7"/>
                <p:cNvSpPr>
                  <a:spLocks noChangeShapeType="1"/>
                </p:cNvSpPr>
                <p:nvPr/>
              </p:nvSpPr>
              <p:spPr bwMode="auto">
                <a:xfrm>
                  <a:off x="5724"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6"/>
                <p:cNvSpPr>
                  <a:spLocks noChangeShapeType="1"/>
                </p:cNvSpPr>
                <p:nvPr/>
              </p:nvSpPr>
              <p:spPr bwMode="auto">
                <a:xfrm>
                  <a:off x="5855" y="873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3" name="Text Box 4"/>
              <p:cNvSpPr txBox="1">
                <a:spLocks noChangeArrowheads="1"/>
              </p:cNvSpPr>
              <p:nvPr/>
            </p:nvSpPr>
            <p:spPr bwMode="auto">
              <a:xfrm>
                <a:off x="2367" y="9061"/>
                <a:ext cx="201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Send(Queue, </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Msg</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6925" y="9025"/>
                <a:ext cx="243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Receive(Queue, </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Msg</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4938" y="1009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消息队列</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
          <p:nvSpPr>
            <p:cNvPr id="22" name="Line 8"/>
            <p:cNvSpPr>
              <a:spLocks noChangeShapeType="1"/>
            </p:cNvSpPr>
            <p:nvPr/>
          </p:nvSpPr>
          <p:spPr bwMode="auto">
            <a:xfrm>
              <a:off x="4748547" y="4719378"/>
              <a:ext cx="0" cy="5520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消息模式的基本特征</a:t>
            </a:r>
            <a:endParaRPr lang="zh-CN" altLang="en-US" dirty="0"/>
          </a:p>
        </p:txBody>
      </p:sp>
      <p:sp>
        <p:nvSpPr>
          <p:cNvPr id="3" name="内容占位符 2"/>
          <p:cNvSpPr>
            <a:spLocks noGrp="1"/>
          </p:cNvSpPr>
          <p:nvPr>
            <p:ph idx="1"/>
          </p:nvPr>
        </p:nvSpPr>
        <p:spPr>
          <a:xfrm>
            <a:off x="898528" y="1167487"/>
            <a:ext cx="8077200" cy="4902200"/>
          </a:xfrm>
        </p:spPr>
        <p:txBody>
          <a:bodyPr/>
          <a:lstStyle/>
          <a:p>
            <a:pPr lvl="0"/>
            <a:r>
              <a:rPr lang="zh-CN" altLang="en-US" sz="2400" dirty="0" smtClean="0">
                <a:solidFill>
                  <a:srgbClr val="FF0000"/>
                </a:solidFill>
              </a:rPr>
              <a:t>异步通信</a:t>
            </a:r>
            <a:r>
              <a:rPr lang="en-US" sz="2400" dirty="0" smtClean="0">
                <a:solidFill>
                  <a:srgbClr val="FF0000"/>
                </a:solidFill>
              </a:rPr>
              <a:t>(Asynchronous Communications)</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发送端向消息队列发发出请求，消息队列将消息存储起来，直到其被移除。</a:t>
            </a:r>
            <a:endParaRPr lang="en-US" altLang="zh-CN" sz="2000" dirty="0" smtClean="0"/>
          </a:p>
          <a:p>
            <a:pPr lvl="1"/>
            <a:r>
              <a:rPr lang="zh-CN" altLang="en-US" sz="2000" dirty="0" smtClean="0"/>
              <a:t>在发送端向队列写消息后，发送端继续做自己的工作，而不等待消息是否被移除掉。</a:t>
            </a:r>
            <a:endParaRPr lang="en-US" altLang="zh-CN" sz="2000" dirty="0" smtClean="0"/>
          </a:p>
          <a:p>
            <a:pPr lvl="0"/>
            <a:r>
              <a:rPr lang="zh-CN" altLang="en-US" sz="2400" dirty="0" smtClean="0">
                <a:solidFill>
                  <a:srgbClr val="FF0000"/>
                </a:solidFill>
              </a:rPr>
              <a:t>可配置的服务质量：</a:t>
            </a:r>
            <a:endParaRPr lang="en-US" altLang="zh-CN" sz="2400" dirty="0" smtClean="0">
              <a:solidFill>
                <a:srgbClr val="FF0000"/>
              </a:solidFill>
            </a:endParaRPr>
          </a:p>
          <a:p>
            <a:pPr lvl="1"/>
            <a:r>
              <a:rPr lang="zh-CN" altLang="en-US" sz="2000" dirty="0" smtClean="0"/>
              <a:t>消息队列可以配置为高速、不可靠的</a:t>
            </a:r>
            <a:r>
              <a:rPr lang="zh-CN" altLang="en-US" sz="2000" dirty="0" smtClean="0"/>
              <a:t>、或</a:t>
            </a:r>
            <a:r>
              <a:rPr lang="zh-CN" altLang="en-US" sz="2000" dirty="0" smtClean="0"/>
              <a:t>低速可靠的队列等。</a:t>
            </a:r>
            <a:endParaRPr lang="en-US" altLang="zh-CN" sz="2000" dirty="0" smtClean="0"/>
          </a:p>
          <a:p>
            <a:pPr lvl="2"/>
            <a:r>
              <a:rPr lang="zh-CN" altLang="en-US" sz="1600" dirty="0" smtClean="0"/>
              <a:t>队列操作可以与数据处理事务相协调。</a:t>
            </a:r>
            <a:endParaRPr lang="en-US" altLang="zh-CN" sz="1600" dirty="0" smtClean="0"/>
          </a:p>
          <a:p>
            <a:pPr lvl="1"/>
            <a:r>
              <a:rPr lang="zh-CN" altLang="en-US" sz="2000" dirty="0" smtClean="0"/>
              <a:t>不同的队列配置方式决定了消息的服务质量</a:t>
            </a:r>
            <a:r>
              <a:rPr lang="en-US" sz="2000" dirty="0" smtClean="0"/>
              <a:t>(</a:t>
            </a:r>
            <a:r>
              <a:rPr lang="zh-CN" altLang="en-US" sz="2000" dirty="0" smtClean="0"/>
              <a:t>消息从发送端到接收端的丢失率</a:t>
            </a:r>
            <a:r>
              <a:rPr lang="en-US" sz="2000" dirty="0" smtClean="0"/>
              <a:t>)</a:t>
            </a:r>
            <a:r>
              <a:rPr lang="zh-CN" altLang="en-US" sz="2000" dirty="0" smtClean="0"/>
              <a:t>。</a:t>
            </a:r>
          </a:p>
          <a:p>
            <a:r>
              <a:rPr lang="zh-CN" altLang="en-US" sz="2400" dirty="0" smtClean="0">
                <a:solidFill>
                  <a:srgbClr val="FF0000"/>
                </a:solidFill>
              </a:rPr>
              <a:t>松耦合：</a:t>
            </a:r>
            <a:endParaRPr lang="en-US" altLang="zh-CN" sz="2400" dirty="0" smtClean="0">
              <a:solidFill>
                <a:srgbClr val="FF0000"/>
              </a:solidFill>
            </a:endParaRPr>
          </a:p>
          <a:p>
            <a:pPr lvl="1"/>
            <a:r>
              <a:rPr lang="zh-CN" altLang="en-US" sz="2000" dirty="0" smtClean="0"/>
              <a:t>发送端与接收端没有直接耦合。</a:t>
            </a:r>
            <a:endParaRPr lang="en-US" altLang="zh-CN" sz="2000" dirty="0" smtClean="0"/>
          </a:p>
          <a:p>
            <a:pPr lvl="1"/>
            <a:r>
              <a:rPr lang="zh-CN" altLang="en-US" sz="2000" dirty="0" smtClean="0"/>
              <a:t>发送端并不明确知道接收器端是否收到消息。</a:t>
            </a:r>
            <a:endParaRPr lang="en-US" altLang="zh-CN" sz="2000" dirty="0" smtClean="0"/>
          </a:p>
          <a:p>
            <a:pPr lvl="1"/>
            <a:r>
              <a:rPr lang="zh-CN" altLang="en-US" sz="2000" dirty="0" smtClean="0"/>
              <a:t>接收端也不知道是否有发送端发过来的消息。</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11.3.5.2 </a:t>
            </a:r>
            <a:r>
              <a:rPr lang="zh-CN" altLang="en-US" dirty="0" smtClean="0"/>
              <a:t>模式</a:t>
            </a:r>
            <a:r>
              <a:rPr lang="en-US" dirty="0" smtClean="0"/>
              <a:t>12</a:t>
            </a:r>
            <a:r>
              <a:rPr lang="zh-CN" altLang="en-US" dirty="0" smtClean="0"/>
              <a:t>：消息服务器模式</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为提高消息服务的效率，可以建立专门的消息服务器处理多个发送端并发的发送消息。</a:t>
            </a:r>
            <a:endParaRPr lang="en-US" altLang="zh-CN" dirty="0" smtClean="0"/>
          </a:p>
          <a:p>
            <a:endParaRPr lang="en-US" altLang="zh-CN" dirty="0" smtClean="0"/>
          </a:p>
          <a:p>
            <a:r>
              <a:rPr lang="zh-CN" altLang="en-US" dirty="0" smtClean="0"/>
              <a:t>一个消息服务器可以创立和管理多个消息队列，并用一个线程池的线程处理发送给队列的消息。</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92018" y="4795565"/>
            <a:ext cx="7765142" cy="1384995"/>
          </a:xfrm>
          <a:prstGeom prst="rect">
            <a:avLst/>
          </a:prstGeom>
        </p:spPr>
        <p:txBody>
          <a:bodyPr wrap="square">
            <a:spAutoFit/>
          </a:bodyPr>
          <a:lstStyle/>
          <a:p>
            <a:r>
              <a:rPr lang="zh-CN" altLang="en-US" dirty="0" smtClean="0"/>
              <a:t>消息服务器具有多种能力：</a:t>
            </a:r>
            <a:endParaRPr lang="en-US" altLang="zh-CN" dirty="0" smtClean="0"/>
          </a:p>
          <a:p>
            <a:pPr marL="800100" lvl="1" indent="-342900">
              <a:buFont typeface="Arial" panose="020B0604020202020204" pitchFamily="34" charset="0"/>
              <a:buChar char="•"/>
            </a:pPr>
            <a:r>
              <a:rPr lang="zh-CN" altLang="en-US" sz="2000" dirty="0" smtClean="0"/>
              <a:t>首先，能从发送端的应用程序中接收消息，并回应发送端消息是否被接收端接收。</a:t>
            </a:r>
            <a:endParaRPr lang="en-US" altLang="zh-CN" sz="2000" dirty="0" smtClean="0"/>
          </a:p>
          <a:p>
            <a:pPr marL="800100" lvl="1" indent="-342900">
              <a:buFont typeface="Arial" panose="020B0604020202020204" pitchFamily="34" charset="0"/>
              <a:buChar char="•"/>
            </a:pPr>
            <a:r>
              <a:rPr lang="zh-CN" altLang="en-US" sz="2000" dirty="0" smtClean="0"/>
              <a:t>其次，将消息放置到发送者所指定的队列的末端。</a:t>
            </a:r>
            <a:endParaRPr lang="zh-CN" altLang="en-US" sz="2000" dirty="0"/>
          </a:p>
        </p:txBody>
      </p:sp>
      <p:grpSp>
        <p:nvGrpSpPr>
          <p:cNvPr id="5" name="Group 1"/>
          <p:cNvGrpSpPr>
            <a:grpSpLocks noChangeAspect="1"/>
          </p:cNvGrpSpPr>
          <p:nvPr/>
        </p:nvGrpSpPr>
        <p:grpSpPr bwMode="auto">
          <a:xfrm>
            <a:off x="1312963" y="1282791"/>
            <a:ext cx="7356375" cy="3188628"/>
            <a:chOff x="2238" y="8890"/>
            <a:chExt cx="7684" cy="3502"/>
          </a:xfrm>
        </p:grpSpPr>
        <p:sp>
          <p:nvSpPr>
            <p:cNvPr id="6" name="Rectangle 27"/>
            <p:cNvSpPr>
              <a:spLocks noChangeArrowheads="1"/>
            </p:cNvSpPr>
            <p:nvPr/>
          </p:nvSpPr>
          <p:spPr bwMode="auto">
            <a:xfrm>
              <a:off x="2526" y="9850"/>
              <a:ext cx="1206"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26"/>
            <p:cNvSpPr>
              <a:spLocks noChangeArrowheads="1"/>
            </p:cNvSpPr>
            <p:nvPr/>
          </p:nvSpPr>
          <p:spPr bwMode="auto">
            <a:xfrm>
              <a:off x="7862" y="9795"/>
              <a:ext cx="1206"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AutoShape 25"/>
            <p:cNvSpPr>
              <a:spLocks noChangeArrowheads="1"/>
            </p:cNvSpPr>
            <p:nvPr/>
          </p:nvSpPr>
          <p:spPr bwMode="auto">
            <a:xfrm>
              <a:off x="4134" y="9528"/>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AutoShape 24"/>
            <p:cNvSpPr>
              <a:spLocks noChangeArrowheads="1"/>
            </p:cNvSpPr>
            <p:nvPr/>
          </p:nvSpPr>
          <p:spPr bwMode="auto">
            <a:xfrm>
              <a:off x="6747" y="9528"/>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AutoShape 23"/>
            <p:cNvSpPr>
              <a:spLocks noChangeArrowheads="1"/>
            </p:cNvSpPr>
            <p:nvPr/>
          </p:nvSpPr>
          <p:spPr bwMode="auto">
            <a:xfrm rot="5400000">
              <a:off x="5399" y="8980"/>
              <a:ext cx="724" cy="1488"/>
            </a:xfrm>
            <a:prstGeom prst="can">
              <a:avLst>
                <a:gd name="adj" fmla="val 3674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1" name="Group 16"/>
            <p:cNvGrpSpPr>
              <a:grpSpLocks/>
            </p:cNvGrpSpPr>
            <p:nvPr/>
          </p:nvGrpSpPr>
          <p:grpSpPr bwMode="auto">
            <a:xfrm>
              <a:off x="5139" y="9528"/>
              <a:ext cx="1005" cy="483"/>
              <a:chOff x="4938" y="8723"/>
              <a:chExt cx="1005" cy="483"/>
            </a:xfrm>
          </p:grpSpPr>
          <p:sp>
            <p:nvSpPr>
              <p:cNvPr id="26" name="Rectangle 22"/>
              <p:cNvSpPr>
                <a:spLocks noChangeArrowheads="1"/>
              </p:cNvSpPr>
              <p:nvPr/>
            </p:nvSpPr>
            <p:spPr bwMode="auto">
              <a:xfrm>
                <a:off x="4938" y="8723"/>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21"/>
              <p:cNvSpPr>
                <a:spLocks noChangeShapeType="1"/>
              </p:cNvSpPr>
              <p:nvPr/>
            </p:nvSpPr>
            <p:spPr bwMode="auto">
              <a:xfrm>
                <a:off x="5139"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20"/>
              <p:cNvSpPr>
                <a:spLocks noChangeShapeType="1"/>
              </p:cNvSpPr>
              <p:nvPr/>
            </p:nvSpPr>
            <p:spPr bwMode="auto">
              <a:xfrm>
                <a:off x="5340"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19"/>
              <p:cNvSpPr>
                <a:spLocks noChangeShapeType="1"/>
              </p:cNvSpPr>
              <p:nvPr/>
            </p:nvSpPr>
            <p:spPr bwMode="auto">
              <a:xfrm>
                <a:off x="5541"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8"/>
              <p:cNvSpPr>
                <a:spLocks noChangeShapeType="1"/>
              </p:cNvSpPr>
              <p:nvPr/>
            </p:nvSpPr>
            <p:spPr bwMode="auto">
              <a:xfrm>
                <a:off x="5742"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2" name="Text Box 15"/>
            <p:cNvSpPr txBox="1">
              <a:spLocks noChangeArrowheads="1"/>
            </p:cNvSpPr>
            <p:nvPr/>
          </p:nvSpPr>
          <p:spPr bwMode="auto">
            <a:xfrm>
              <a:off x="2238" y="9189"/>
              <a:ext cx="201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Send(Queue, </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Msg</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Text Box 14"/>
            <p:cNvSpPr txBox="1">
              <a:spLocks noChangeArrowheads="1"/>
            </p:cNvSpPr>
            <p:nvPr/>
          </p:nvSpPr>
          <p:spPr bwMode="auto">
            <a:xfrm>
              <a:off x="7487" y="9206"/>
              <a:ext cx="243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Receive(Queue, </a:t>
              </a:r>
              <a:r>
                <a:rPr kumimoji="0" lang="en-US" altLang="zh-CN" sz="1600" dirty="0" err="1">
                  <a:cs typeface="Times New Roman" panose="02020603050405020304" pitchFamily="18" charset="0"/>
                </a:rPr>
                <a:t>Msg</a:t>
              </a:r>
              <a:r>
                <a:rPr kumimoji="0" lang="en-US" altLang="zh-CN" sz="1600" dirty="0">
                  <a:cs typeface="Times New Roman" panose="02020603050405020304" pitchFamily="18" charset="0"/>
                </a:rPr>
                <a:t>)</a:t>
              </a:r>
            </a:p>
          </p:txBody>
        </p:sp>
        <p:sp>
          <p:nvSpPr>
            <p:cNvPr id="14" name="Rectangle 13"/>
            <p:cNvSpPr>
              <a:spLocks noChangeArrowheads="1"/>
            </p:cNvSpPr>
            <p:nvPr/>
          </p:nvSpPr>
          <p:spPr bwMode="auto">
            <a:xfrm>
              <a:off x="2727" y="9689"/>
              <a:ext cx="1206" cy="8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发送端</a:t>
              </a:r>
            </a:p>
          </p:txBody>
        </p:sp>
        <p:sp>
          <p:nvSpPr>
            <p:cNvPr id="15" name="Rectangle 12"/>
            <p:cNvSpPr>
              <a:spLocks noChangeArrowheads="1"/>
            </p:cNvSpPr>
            <p:nvPr/>
          </p:nvSpPr>
          <p:spPr bwMode="auto">
            <a:xfrm>
              <a:off x="8063" y="9615"/>
              <a:ext cx="1206" cy="8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接收端</a:t>
              </a:r>
            </a:p>
          </p:txBody>
        </p:sp>
        <p:sp>
          <p:nvSpPr>
            <p:cNvPr id="16" name="AutoShape 11"/>
            <p:cNvSpPr>
              <a:spLocks noChangeArrowheads="1"/>
            </p:cNvSpPr>
            <p:nvPr/>
          </p:nvSpPr>
          <p:spPr bwMode="auto">
            <a:xfrm rot="5400000">
              <a:off x="5380" y="9870"/>
              <a:ext cx="724" cy="1488"/>
            </a:xfrm>
            <a:prstGeom prst="can">
              <a:avLst>
                <a:gd name="adj" fmla="val 3674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10"/>
            <p:cNvSpPr>
              <a:spLocks noChangeArrowheads="1"/>
            </p:cNvSpPr>
            <p:nvPr/>
          </p:nvSpPr>
          <p:spPr bwMode="auto">
            <a:xfrm>
              <a:off x="5139" y="10414"/>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9"/>
            <p:cNvSpPr>
              <a:spLocks noChangeShapeType="1"/>
            </p:cNvSpPr>
            <p:nvPr/>
          </p:nvSpPr>
          <p:spPr bwMode="auto">
            <a:xfrm>
              <a:off x="5340"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8"/>
            <p:cNvSpPr>
              <a:spLocks noChangeShapeType="1"/>
            </p:cNvSpPr>
            <p:nvPr/>
          </p:nvSpPr>
          <p:spPr bwMode="auto">
            <a:xfrm>
              <a:off x="5541"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7"/>
            <p:cNvSpPr>
              <a:spLocks noChangeShapeType="1"/>
            </p:cNvSpPr>
            <p:nvPr/>
          </p:nvSpPr>
          <p:spPr bwMode="auto">
            <a:xfrm>
              <a:off x="5742"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6"/>
            <p:cNvSpPr>
              <a:spLocks noChangeShapeType="1"/>
            </p:cNvSpPr>
            <p:nvPr/>
          </p:nvSpPr>
          <p:spPr bwMode="auto">
            <a:xfrm>
              <a:off x="5943"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AutoShape 5"/>
            <p:cNvSpPr>
              <a:spLocks noChangeArrowheads="1"/>
            </p:cNvSpPr>
            <p:nvPr/>
          </p:nvSpPr>
          <p:spPr bwMode="auto">
            <a:xfrm>
              <a:off x="4134" y="10333"/>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AutoShape 4"/>
            <p:cNvSpPr>
              <a:spLocks noChangeArrowheads="1"/>
            </p:cNvSpPr>
            <p:nvPr/>
          </p:nvSpPr>
          <p:spPr bwMode="auto">
            <a:xfrm>
              <a:off x="6747" y="10333"/>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AutoShape 3"/>
            <p:cNvSpPr>
              <a:spLocks noChangeArrowheads="1"/>
            </p:cNvSpPr>
            <p:nvPr/>
          </p:nvSpPr>
          <p:spPr bwMode="auto">
            <a:xfrm>
              <a:off x="5139" y="11138"/>
              <a:ext cx="1407" cy="966"/>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消息处理器</a:t>
              </a:r>
            </a:p>
            <a:p>
              <a:pPr indent="0"/>
              <a:r>
                <a:rPr kumimoji="0" lang="zh-CN" altLang="zh-CN" sz="1600" dirty="0">
                  <a:latin typeface="Times New Roman" pitchFamily="18" charset="0"/>
                  <a:cs typeface="Times New Roman" panose="02020603050405020304" pitchFamily="18" charset="0"/>
                </a:rPr>
                <a:t>线程池</a:t>
              </a:r>
            </a:p>
          </p:txBody>
        </p:sp>
        <p:sp>
          <p:nvSpPr>
            <p:cNvPr id="25" name="Rectangle 2"/>
            <p:cNvSpPr>
              <a:spLocks noChangeArrowheads="1"/>
            </p:cNvSpPr>
            <p:nvPr/>
          </p:nvSpPr>
          <p:spPr bwMode="auto">
            <a:xfrm>
              <a:off x="4536" y="8890"/>
              <a:ext cx="2613" cy="3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消息队列服务器</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11.1.1</a:t>
            </a:r>
            <a:r>
              <a:rPr lang="zh-CN" altLang="en-US" dirty="0" smtClean="0"/>
              <a:t>概念级体系结构</a:t>
            </a:r>
            <a:endParaRPr lang="zh-CN" altLang="en-US" dirty="0"/>
          </a:p>
        </p:txBody>
      </p:sp>
      <p:sp>
        <p:nvSpPr>
          <p:cNvPr id="3" name="内容占位符 2"/>
          <p:cNvSpPr>
            <a:spLocks noGrp="1"/>
          </p:cNvSpPr>
          <p:nvPr>
            <p:ph idx="1"/>
          </p:nvPr>
        </p:nvSpPr>
        <p:spPr/>
        <p:txBody>
          <a:bodyPr/>
          <a:lstStyle/>
          <a:p>
            <a:r>
              <a:rPr lang="zh-CN" altLang="en-US" dirty="0" smtClean="0"/>
              <a:t>概念级的体系结构是从需求工程阶段给出的系统模型直接进化过来的。</a:t>
            </a:r>
            <a:endParaRPr lang="en-US" altLang="zh-CN" dirty="0" smtClean="0"/>
          </a:p>
          <a:p>
            <a:r>
              <a:rPr lang="zh-CN" altLang="en-US" dirty="0" smtClean="0"/>
              <a:t>在需求阶段描述的所期望的系统，概念体系结构则说明所设计的元素，以及元素领域的特定关系。</a:t>
            </a:r>
            <a:endParaRPr lang="en-US" altLang="zh-CN" dirty="0" smtClean="0"/>
          </a:p>
          <a:p>
            <a:endParaRPr lang="en-US" altLang="zh-CN" dirty="0" smtClean="0"/>
          </a:p>
          <a:p>
            <a:r>
              <a:rPr lang="zh-CN" altLang="en-US" dirty="0" smtClean="0"/>
              <a:t>在概念模型建立阶段：</a:t>
            </a:r>
            <a:endParaRPr lang="en-US" altLang="zh-CN" dirty="0" smtClean="0"/>
          </a:p>
          <a:p>
            <a:pPr lvl="1"/>
            <a:r>
              <a:rPr lang="zh-CN" altLang="en-US" dirty="0" smtClean="0"/>
              <a:t>考虑系统实现时的决策，并强调设计元素之间的相互作用的协议，</a:t>
            </a:r>
            <a:endParaRPr lang="en-US" altLang="zh-CN" dirty="0" smtClean="0"/>
          </a:p>
          <a:p>
            <a:pPr lvl="1"/>
            <a:r>
              <a:rPr lang="zh-CN" altLang="en-US" dirty="0" smtClean="0"/>
              <a:t>避免对实现细节</a:t>
            </a:r>
            <a:r>
              <a:rPr lang="en-US" dirty="0" smtClean="0"/>
              <a:t>(</a:t>
            </a:r>
            <a:r>
              <a:rPr lang="zh-CN" altLang="en-US" dirty="0" smtClean="0"/>
              <a:t>例如，采用哪种编程语言等</a:t>
            </a:r>
            <a:r>
              <a:rPr lang="en-US" dirty="0" smtClean="0"/>
              <a:t>)</a:t>
            </a:r>
            <a:r>
              <a:rPr lang="zh-CN" altLang="en-US" dirty="0" smtClean="0"/>
              <a:t>过多的依赖。</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p:cNvSpPr>
          <p:nvPr>
            <p:ph type="title"/>
          </p:nvPr>
        </p:nvSpPr>
        <p:spPr/>
        <p:txBody>
          <a:bodyPr/>
          <a:lstStyle/>
          <a:p>
            <a:pPr eaLnBrk="1" hangingPunct="1"/>
            <a:r>
              <a:rPr lang="zh-CN" altLang="en-US" dirty="0" smtClean="0">
                <a:latin typeface="Arial" charset="0"/>
                <a:cs typeface="Arial" charset="0"/>
              </a:rPr>
              <a:t>消息处理性能</a:t>
            </a:r>
            <a:endParaRPr lang="en-US" altLang="zh-CN" dirty="0" smtClean="0">
              <a:latin typeface="Arial" charset="0"/>
              <a:cs typeface="Arial" charset="0"/>
            </a:endParaRPr>
          </a:p>
        </p:txBody>
      </p:sp>
      <p:grpSp>
        <p:nvGrpSpPr>
          <p:cNvPr id="4" name="组合 3"/>
          <p:cNvGrpSpPr/>
          <p:nvPr/>
        </p:nvGrpSpPr>
        <p:grpSpPr>
          <a:xfrm>
            <a:off x="1028950" y="1311806"/>
            <a:ext cx="8115050" cy="3313890"/>
            <a:chOff x="1028950" y="1311806"/>
            <a:chExt cx="8115050" cy="3313890"/>
          </a:xfrm>
        </p:grpSpPr>
        <p:grpSp>
          <p:nvGrpSpPr>
            <p:cNvPr id="3" name="Group 1"/>
            <p:cNvGrpSpPr>
              <a:grpSpLocks noChangeAspect="1"/>
            </p:cNvGrpSpPr>
            <p:nvPr/>
          </p:nvGrpSpPr>
          <p:grpSpPr bwMode="auto">
            <a:xfrm>
              <a:off x="1028950" y="1311806"/>
              <a:ext cx="8115050" cy="3313890"/>
              <a:chOff x="1384" y="8804"/>
              <a:chExt cx="8428" cy="3461"/>
            </a:xfrm>
          </p:grpSpPr>
          <p:sp>
            <p:nvSpPr>
              <p:cNvPr id="22" name="Rectangle 27"/>
              <p:cNvSpPr>
                <a:spLocks noChangeArrowheads="1"/>
              </p:cNvSpPr>
              <p:nvPr/>
            </p:nvSpPr>
            <p:spPr bwMode="auto">
              <a:xfrm>
                <a:off x="1384" y="9807"/>
                <a:ext cx="834" cy="77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Rectangle 26"/>
              <p:cNvSpPr>
                <a:spLocks noChangeArrowheads="1"/>
              </p:cNvSpPr>
              <p:nvPr/>
            </p:nvSpPr>
            <p:spPr bwMode="auto">
              <a:xfrm>
                <a:off x="7752" y="9393"/>
                <a:ext cx="1206"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AutoShape 24"/>
              <p:cNvSpPr>
                <a:spLocks noChangeArrowheads="1"/>
              </p:cNvSpPr>
              <p:nvPr/>
            </p:nvSpPr>
            <p:spPr bwMode="auto">
              <a:xfrm>
                <a:off x="6747" y="9528"/>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AutoShape 23"/>
              <p:cNvSpPr>
                <a:spLocks noChangeArrowheads="1"/>
              </p:cNvSpPr>
              <p:nvPr/>
            </p:nvSpPr>
            <p:spPr bwMode="auto">
              <a:xfrm rot="5400000">
                <a:off x="5396" y="8986"/>
                <a:ext cx="724" cy="1488"/>
              </a:xfrm>
              <a:prstGeom prst="can">
                <a:avLst>
                  <a:gd name="adj" fmla="val 3674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27" name="Group 16"/>
              <p:cNvGrpSpPr>
                <a:grpSpLocks/>
              </p:cNvGrpSpPr>
              <p:nvPr/>
            </p:nvGrpSpPr>
            <p:grpSpPr bwMode="auto">
              <a:xfrm>
                <a:off x="5139" y="9528"/>
                <a:ext cx="1005" cy="483"/>
                <a:chOff x="4938" y="8723"/>
                <a:chExt cx="1005" cy="483"/>
              </a:xfrm>
            </p:grpSpPr>
            <p:sp>
              <p:nvSpPr>
                <p:cNvPr id="42" name="Rectangle 22"/>
                <p:cNvSpPr>
                  <a:spLocks noChangeArrowheads="1"/>
                </p:cNvSpPr>
                <p:nvPr/>
              </p:nvSpPr>
              <p:spPr bwMode="auto">
                <a:xfrm>
                  <a:off x="4938" y="8723"/>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Line 21"/>
                <p:cNvSpPr>
                  <a:spLocks noChangeShapeType="1"/>
                </p:cNvSpPr>
                <p:nvPr/>
              </p:nvSpPr>
              <p:spPr bwMode="auto">
                <a:xfrm>
                  <a:off x="5139"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Line 20"/>
                <p:cNvSpPr>
                  <a:spLocks noChangeShapeType="1"/>
                </p:cNvSpPr>
                <p:nvPr/>
              </p:nvSpPr>
              <p:spPr bwMode="auto">
                <a:xfrm>
                  <a:off x="5340"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19"/>
                <p:cNvSpPr>
                  <a:spLocks noChangeShapeType="1"/>
                </p:cNvSpPr>
                <p:nvPr/>
              </p:nvSpPr>
              <p:spPr bwMode="auto">
                <a:xfrm>
                  <a:off x="5541"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Line 18"/>
                <p:cNvSpPr>
                  <a:spLocks noChangeShapeType="1"/>
                </p:cNvSpPr>
                <p:nvPr/>
              </p:nvSpPr>
              <p:spPr bwMode="auto">
                <a:xfrm>
                  <a:off x="5742" y="8723"/>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8" name="Text Box 15"/>
              <p:cNvSpPr txBox="1">
                <a:spLocks noChangeArrowheads="1"/>
              </p:cNvSpPr>
              <p:nvPr/>
            </p:nvSpPr>
            <p:spPr bwMode="auto">
              <a:xfrm>
                <a:off x="1488" y="10681"/>
                <a:ext cx="201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Send(Queue, </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Msg</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9" name="Text Box 14"/>
              <p:cNvSpPr txBox="1">
                <a:spLocks noChangeArrowheads="1"/>
              </p:cNvSpPr>
              <p:nvPr/>
            </p:nvSpPr>
            <p:spPr bwMode="auto">
              <a:xfrm>
                <a:off x="7377" y="8804"/>
                <a:ext cx="243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Receive(Queue, </a:t>
                </a:r>
                <a:r>
                  <a:rPr kumimoji="0" lang="en-US" altLang="zh-CN" sz="1600" dirty="0" err="1">
                    <a:cs typeface="Times New Roman" panose="02020603050405020304" pitchFamily="18" charset="0"/>
                  </a:rPr>
                  <a:t>Msg</a:t>
                </a:r>
                <a:r>
                  <a:rPr kumimoji="0" lang="en-US" altLang="zh-CN" sz="1600" dirty="0">
                    <a:cs typeface="Times New Roman" panose="02020603050405020304" pitchFamily="18" charset="0"/>
                  </a:rPr>
                  <a:t>)</a:t>
                </a:r>
              </a:p>
            </p:txBody>
          </p:sp>
          <p:sp>
            <p:nvSpPr>
              <p:cNvPr id="30" name="Rectangle 13"/>
              <p:cNvSpPr>
                <a:spLocks noChangeArrowheads="1"/>
              </p:cNvSpPr>
              <p:nvPr/>
            </p:nvSpPr>
            <p:spPr bwMode="auto">
              <a:xfrm>
                <a:off x="1496" y="9689"/>
                <a:ext cx="839" cy="8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发送端</a:t>
                </a:r>
              </a:p>
            </p:txBody>
          </p:sp>
          <p:sp>
            <p:nvSpPr>
              <p:cNvPr id="31" name="Rectangle 12"/>
              <p:cNvSpPr>
                <a:spLocks noChangeArrowheads="1"/>
              </p:cNvSpPr>
              <p:nvPr/>
            </p:nvSpPr>
            <p:spPr bwMode="auto">
              <a:xfrm>
                <a:off x="7953" y="9213"/>
                <a:ext cx="1206" cy="8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接收端</a:t>
                </a:r>
              </a:p>
            </p:txBody>
          </p:sp>
          <p:sp>
            <p:nvSpPr>
              <p:cNvPr id="32" name="AutoShape 11"/>
              <p:cNvSpPr>
                <a:spLocks noChangeArrowheads="1"/>
              </p:cNvSpPr>
              <p:nvPr/>
            </p:nvSpPr>
            <p:spPr bwMode="auto">
              <a:xfrm rot="5400000">
                <a:off x="5372" y="9861"/>
                <a:ext cx="724" cy="1488"/>
              </a:xfrm>
              <a:prstGeom prst="can">
                <a:avLst>
                  <a:gd name="adj" fmla="val 36747"/>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Rectangle 10"/>
              <p:cNvSpPr>
                <a:spLocks noChangeArrowheads="1"/>
              </p:cNvSpPr>
              <p:nvPr/>
            </p:nvSpPr>
            <p:spPr bwMode="auto">
              <a:xfrm>
                <a:off x="5139" y="10414"/>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9"/>
              <p:cNvSpPr>
                <a:spLocks noChangeShapeType="1"/>
              </p:cNvSpPr>
              <p:nvPr/>
            </p:nvSpPr>
            <p:spPr bwMode="auto">
              <a:xfrm>
                <a:off x="5340"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8"/>
              <p:cNvSpPr>
                <a:spLocks noChangeShapeType="1"/>
              </p:cNvSpPr>
              <p:nvPr/>
            </p:nvSpPr>
            <p:spPr bwMode="auto">
              <a:xfrm>
                <a:off x="5541"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7"/>
              <p:cNvSpPr>
                <a:spLocks noChangeShapeType="1"/>
              </p:cNvSpPr>
              <p:nvPr/>
            </p:nvSpPr>
            <p:spPr bwMode="auto">
              <a:xfrm>
                <a:off x="5742"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6"/>
              <p:cNvSpPr>
                <a:spLocks noChangeShapeType="1"/>
              </p:cNvSpPr>
              <p:nvPr/>
            </p:nvSpPr>
            <p:spPr bwMode="auto">
              <a:xfrm>
                <a:off x="5943" y="10414"/>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AutoShape 5"/>
              <p:cNvSpPr>
                <a:spLocks noChangeArrowheads="1"/>
              </p:cNvSpPr>
              <p:nvPr/>
            </p:nvSpPr>
            <p:spPr bwMode="auto">
              <a:xfrm>
                <a:off x="2411" y="10052"/>
                <a:ext cx="432" cy="218"/>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AutoShape 4"/>
              <p:cNvSpPr>
                <a:spLocks noChangeArrowheads="1"/>
              </p:cNvSpPr>
              <p:nvPr/>
            </p:nvSpPr>
            <p:spPr bwMode="auto">
              <a:xfrm>
                <a:off x="6779" y="10586"/>
                <a:ext cx="804" cy="322"/>
              </a:xfrm>
              <a:prstGeom prst="rightArrow">
                <a:avLst>
                  <a:gd name="adj1" fmla="val 50000"/>
                  <a:gd name="adj2" fmla="val 624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AutoShape 3"/>
              <p:cNvSpPr>
                <a:spLocks noChangeArrowheads="1"/>
              </p:cNvSpPr>
              <p:nvPr/>
            </p:nvSpPr>
            <p:spPr bwMode="auto">
              <a:xfrm>
                <a:off x="5081" y="11206"/>
                <a:ext cx="1407" cy="966"/>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消息处理器</a:t>
                </a:r>
              </a:p>
              <a:p>
                <a:pPr indent="0"/>
                <a:r>
                  <a:rPr kumimoji="0" lang="zh-CN" altLang="zh-CN" sz="1600" dirty="0">
                    <a:latin typeface="Times New Roman" pitchFamily="18" charset="0"/>
                    <a:cs typeface="Times New Roman" panose="02020603050405020304" pitchFamily="18" charset="0"/>
                  </a:rPr>
                  <a:t>线程池</a:t>
                </a:r>
              </a:p>
            </p:txBody>
          </p:sp>
          <p:sp>
            <p:nvSpPr>
              <p:cNvPr id="41" name="Rectangle 2"/>
              <p:cNvSpPr>
                <a:spLocks noChangeArrowheads="1"/>
              </p:cNvSpPr>
              <p:nvPr/>
            </p:nvSpPr>
            <p:spPr bwMode="auto">
              <a:xfrm>
                <a:off x="3306" y="8890"/>
                <a:ext cx="3843" cy="3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消息队列服务器</a:t>
                </a:r>
              </a:p>
            </p:txBody>
          </p:sp>
        </p:grpSp>
        <p:grpSp>
          <p:nvGrpSpPr>
            <p:cNvPr id="48" name="组合 47"/>
            <p:cNvGrpSpPr/>
            <p:nvPr/>
          </p:nvGrpSpPr>
          <p:grpSpPr>
            <a:xfrm>
              <a:off x="2506933" y="2379623"/>
              <a:ext cx="539411" cy="462470"/>
              <a:chOff x="2533242" y="2222304"/>
              <a:chExt cx="1161219" cy="462470"/>
            </a:xfrm>
          </p:grpSpPr>
          <p:sp>
            <p:nvSpPr>
              <p:cNvPr id="50" name="Rectangle 22"/>
              <p:cNvSpPr>
                <a:spLocks noChangeArrowheads="1"/>
              </p:cNvSpPr>
              <p:nvPr/>
            </p:nvSpPr>
            <p:spPr bwMode="auto">
              <a:xfrm>
                <a:off x="2533242" y="2222304"/>
                <a:ext cx="1161219" cy="46247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Line 21"/>
              <p:cNvSpPr>
                <a:spLocks noChangeShapeType="1"/>
              </p:cNvSpPr>
              <p:nvPr/>
            </p:nvSpPr>
            <p:spPr bwMode="auto">
              <a:xfrm>
                <a:off x="2726779" y="2222304"/>
                <a:ext cx="0" cy="462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Line 20"/>
              <p:cNvSpPr>
                <a:spLocks noChangeShapeType="1"/>
              </p:cNvSpPr>
              <p:nvPr/>
            </p:nvSpPr>
            <p:spPr bwMode="auto">
              <a:xfrm>
                <a:off x="2920315" y="2222304"/>
                <a:ext cx="0" cy="462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Line 19"/>
              <p:cNvSpPr>
                <a:spLocks noChangeShapeType="1"/>
              </p:cNvSpPr>
              <p:nvPr/>
            </p:nvSpPr>
            <p:spPr bwMode="auto">
              <a:xfrm>
                <a:off x="3113852" y="2222304"/>
                <a:ext cx="0" cy="462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Line 18"/>
              <p:cNvSpPr>
                <a:spLocks noChangeShapeType="1"/>
              </p:cNvSpPr>
              <p:nvPr/>
            </p:nvSpPr>
            <p:spPr bwMode="auto">
              <a:xfrm>
                <a:off x="3307388" y="2222304"/>
                <a:ext cx="0" cy="462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Line 17"/>
              <p:cNvSpPr>
                <a:spLocks noChangeShapeType="1"/>
              </p:cNvSpPr>
              <p:nvPr/>
            </p:nvSpPr>
            <p:spPr bwMode="auto">
              <a:xfrm>
                <a:off x="3500925" y="2222304"/>
                <a:ext cx="0" cy="462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57" name="Rectangle 26"/>
            <p:cNvSpPr>
              <a:spLocks noChangeArrowheads="1"/>
            </p:cNvSpPr>
            <p:nvPr/>
          </p:nvSpPr>
          <p:spPr bwMode="auto">
            <a:xfrm>
              <a:off x="7026667" y="2979507"/>
              <a:ext cx="1161219" cy="7707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Rectangle 12"/>
            <p:cNvSpPr>
              <a:spLocks noChangeArrowheads="1"/>
            </p:cNvSpPr>
            <p:nvPr/>
          </p:nvSpPr>
          <p:spPr bwMode="auto">
            <a:xfrm>
              <a:off x="7220204" y="2807157"/>
              <a:ext cx="1161219" cy="7707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接收端</a:t>
              </a:r>
            </a:p>
          </p:txBody>
        </p:sp>
        <p:sp>
          <p:nvSpPr>
            <p:cNvPr id="49" name="右箭头 48"/>
            <p:cNvSpPr/>
            <p:nvPr/>
          </p:nvSpPr>
          <p:spPr bwMode="auto">
            <a:xfrm>
              <a:off x="3887336" y="2185092"/>
              <a:ext cx="564234" cy="127273"/>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1" name="右箭头 60"/>
            <p:cNvSpPr/>
            <p:nvPr/>
          </p:nvSpPr>
          <p:spPr bwMode="auto">
            <a:xfrm>
              <a:off x="3948070" y="2961140"/>
              <a:ext cx="485966" cy="15040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2" name="矩形 61"/>
            <p:cNvSpPr/>
            <p:nvPr/>
          </p:nvSpPr>
          <p:spPr bwMode="auto">
            <a:xfrm>
              <a:off x="2953450" y="2213018"/>
              <a:ext cx="687465" cy="823327"/>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调度算法</a:t>
              </a:r>
            </a:p>
          </p:txBody>
        </p:sp>
        <p:sp>
          <p:nvSpPr>
            <p:cNvPr id="63" name="虚尾箭头 62"/>
            <p:cNvSpPr/>
            <p:nvPr/>
          </p:nvSpPr>
          <p:spPr bwMode="auto">
            <a:xfrm>
              <a:off x="3640915" y="2528034"/>
              <a:ext cx="208973" cy="172350"/>
            </a:xfrm>
            <a:prstGeom prst="striped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1200" name="右箭头 51199"/>
            <p:cNvSpPr/>
            <p:nvPr/>
          </p:nvSpPr>
          <p:spPr bwMode="auto">
            <a:xfrm rot="5400000">
              <a:off x="3707781" y="2740208"/>
              <a:ext cx="377918" cy="200869"/>
            </a:xfrm>
            <a:prstGeom prst="rightArrow">
              <a:avLst>
                <a:gd name="adj1" fmla="val 50000"/>
                <a:gd name="adj2" fmla="val 2991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7" name="右箭头 66"/>
            <p:cNvSpPr/>
            <p:nvPr/>
          </p:nvSpPr>
          <p:spPr bwMode="auto">
            <a:xfrm rot="16200000">
              <a:off x="3704955" y="2355565"/>
              <a:ext cx="377918" cy="20086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51201" name="文本框 51200"/>
          <p:cNvSpPr txBox="1"/>
          <p:nvPr/>
        </p:nvSpPr>
        <p:spPr>
          <a:xfrm>
            <a:off x="918437" y="4169521"/>
            <a:ext cx="1858201" cy="1754326"/>
          </a:xfrm>
          <a:prstGeom prst="rect">
            <a:avLst/>
          </a:prstGeom>
          <a:noFill/>
        </p:spPr>
        <p:txBody>
          <a:bodyPr wrap="none" rtlCol="0">
            <a:spAutoFit/>
          </a:bodyPr>
          <a:lstStyle/>
          <a:p>
            <a:r>
              <a:rPr lang="zh-CN" altLang="en-US" sz="1800" dirty="0" smtClean="0"/>
              <a:t>影响参数：</a:t>
            </a:r>
            <a:endParaRPr lang="en-US" altLang="zh-CN" sz="1800" dirty="0" smtClean="0"/>
          </a:p>
          <a:p>
            <a:pPr marL="742950" lvl="1" indent="-285750">
              <a:buFont typeface="Arial" panose="020B0604020202020204" pitchFamily="34" charset="0"/>
              <a:buChar char="•"/>
            </a:pPr>
            <a:r>
              <a:rPr lang="zh-CN" altLang="en-US" sz="1800" dirty="0" smtClean="0"/>
              <a:t>到达频率</a:t>
            </a:r>
            <a:endParaRPr lang="en-US" altLang="zh-CN" sz="1800" dirty="0" smtClean="0"/>
          </a:p>
          <a:p>
            <a:pPr marL="742950" lvl="1" indent="-285750">
              <a:buFont typeface="Arial" panose="020B0604020202020204" pitchFamily="34" charset="0"/>
              <a:buChar char="•"/>
            </a:pPr>
            <a:r>
              <a:rPr lang="zh-CN" altLang="en-US" sz="1800" dirty="0" smtClean="0"/>
              <a:t>调度算法</a:t>
            </a:r>
            <a:endParaRPr lang="en-US" altLang="zh-CN" sz="1800" dirty="0" smtClean="0"/>
          </a:p>
          <a:p>
            <a:pPr marL="742950" lvl="1" indent="-285750">
              <a:buFont typeface="Arial" panose="020B0604020202020204" pitchFamily="34" charset="0"/>
              <a:buChar char="•"/>
            </a:pPr>
            <a:r>
              <a:rPr lang="zh-CN" altLang="en-US" sz="1800" dirty="0" smtClean="0"/>
              <a:t>服务时间</a:t>
            </a:r>
            <a:endParaRPr lang="en-US" altLang="zh-CN" sz="1800" dirty="0" smtClean="0"/>
          </a:p>
          <a:p>
            <a:pPr marL="742950" lvl="1" indent="-285750">
              <a:buFont typeface="Arial" panose="020B0604020202020204" pitchFamily="34" charset="0"/>
              <a:buChar char="•"/>
            </a:pPr>
            <a:r>
              <a:rPr lang="zh-CN" altLang="en-US" sz="1800" dirty="0" smtClean="0"/>
              <a:t>拓扑结构</a:t>
            </a:r>
            <a:endParaRPr lang="en-US" altLang="zh-CN" sz="1800" dirty="0" smtClean="0"/>
          </a:p>
          <a:p>
            <a:pPr marL="742950" lvl="1" indent="-285750">
              <a:buFont typeface="Arial" panose="020B0604020202020204" pitchFamily="34" charset="0"/>
              <a:buChar char="•"/>
            </a:pPr>
            <a:r>
              <a:rPr lang="zh-CN" altLang="en-US" sz="1800" dirty="0" smtClean="0"/>
              <a:t>网络带宽</a:t>
            </a:r>
            <a:endParaRPr lang="zh-CN" altLang="en-US" sz="1800" dirty="0"/>
          </a:p>
        </p:txBody>
      </p:sp>
      <p:sp>
        <p:nvSpPr>
          <p:cNvPr id="2" name="矩形 1"/>
          <p:cNvSpPr/>
          <p:nvPr/>
        </p:nvSpPr>
        <p:spPr>
          <a:xfrm>
            <a:off x="3013161" y="4943457"/>
            <a:ext cx="5972225" cy="923330"/>
          </a:xfrm>
          <a:prstGeom prst="rect">
            <a:avLst/>
          </a:prstGeom>
        </p:spPr>
        <p:txBody>
          <a:bodyPr wrap="square">
            <a:spAutoFit/>
          </a:bodyPr>
          <a:lstStyle/>
          <a:p>
            <a:r>
              <a:rPr lang="zh-CN" altLang="en-US" sz="1800" dirty="0"/>
              <a:t>消息队列的提交是先进先出原则</a:t>
            </a:r>
            <a:r>
              <a:rPr lang="en-US" altLang="zh-CN" sz="1800" dirty="0"/>
              <a:t>(FIFO--First-In-First-Out)</a:t>
            </a:r>
            <a:r>
              <a:rPr lang="zh-CN" altLang="en-US" sz="1800" dirty="0"/>
              <a:t>。当接收端请求一个消息时，队列头部的消息被交付给接收端，一旦成功地接收，该消息将从队列中被删除。</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11.3.5.3</a:t>
            </a:r>
            <a:r>
              <a:rPr lang="zh-CN" altLang="en-US" dirty="0" smtClean="0"/>
              <a:t>消息模式的质量分析</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0279556"/>
              </p:ext>
            </p:extLst>
          </p:nvPr>
        </p:nvGraphicFramePr>
        <p:xfrm>
          <a:off x="914401" y="1358684"/>
          <a:ext cx="8000999" cy="4726111"/>
        </p:xfrm>
        <a:graphic>
          <a:graphicData uri="http://schemas.openxmlformats.org/drawingml/2006/table">
            <a:tbl>
              <a:tblPr/>
              <a:tblGrid>
                <a:gridCol w="1187140">
                  <a:extLst>
                    <a:ext uri="{9D8B030D-6E8A-4147-A177-3AD203B41FA5}">
                      <a16:colId xmlns:a16="http://schemas.microsoft.com/office/drawing/2014/main" val="20000"/>
                    </a:ext>
                  </a:extLst>
                </a:gridCol>
                <a:gridCol w="6813859">
                  <a:extLst>
                    <a:ext uri="{9D8B030D-6E8A-4147-A177-3AD203B41FA5}">
                      <a16:colId xmlns:a16="http://schemas.microsoft.com/office/drawing/2014/main" val="20001"/>
                    </a:ext>
                  </a:extLst>
                </a:gridCol>
              </a:tblGrid>
              <a:tr h="388947">
                <a:tc>
                  <a:txBody>
                    <a:bodyPr/>
                    <a:lstStyle/>
                    <a:p>
                      <a:pPr indent="0" algn="just">
                        <a:lnSpc>
                          <a:spcPct val="100000"/>
                        </a:lnSpc>
                        <a:spcAft>
                          <a:spcPts val="0"/>
                        </a:spcAft>
                      </a:pPr>
                      <a:r>
                        <a:rPr lang="zh-CN" sz="1600" b="1" dirty="0" smtClean="0">
                          <a:latin typeface="Times New Roman"/>
                          <a:ea typeface="宋体"/>
                        </a:rPr>
                        <a:t>质量</a:t>
                      </a:r>
                      <a:r>
                        <a:rPr lang="zh-CN" sz="1600" b="1" dirty="0">
                          <a:latin typeface="Times New Roman"/>
                          <a:ea typeface="宋体"/>
                        </a:rPr>
                        <a:t>属性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1" kern="1200" dirty="0" smtClean="0">
                          <a:solidFill>
                            <a:schemeClr val="tx1"/>
                          </a:solidFill>
                          <a:latin typeface="Times New Roman"/>
                          <a:ea typeface="宋体"/>
                          <a:cs typeface="+mn-cs"/>
                        </a:rPr>
                        <a:t>对</a:t>
                      </a:r>
                      <a:r>
                        <a:rPr lang="zh-CN" sz="1600" b="1" kern="1200" dirty="0">
                          <a:solidFill>
                            <a:schemeClr val="tx1"/>
                          </a:solidFill>
                          <a:latin typeface="Times New Roman"/>
                          <a:ea typeface="宋体"/>
                          <a:cs typeface="+mn-cs"/>
                        </a:rPr>
                        <a:t>质量和性能的影响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4805">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可</a:t>
                      </a:r>
                      <a:r>
                        <a:rPr lang="zh-CN" sz="1600" kern="100" dirty="0">
                          <a:solidFill>
                            <a:schemeClr val="tx1"/>
                          </a:solidFill>
                          <a:latin typeface="Times New Roman"/>
                          <a:ea typeface="宋体"/>
                          <a:cs typeface="Times New Roman"/>
                        </a:rPr>
                        <a:t>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在物理队列的基础上实现逻辑队列，可以构成多个不同的消息服务器实例。队列可以互为备份。当一个逻辑队列或物理发生严重阻塞时，客户端仍可以向其它队列发送消息。从而提高系统的可用性。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3982">
                <a:tc>
                  <a:txBody>
                    <a:bodyPr/>
                    <a:lstStyle/>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故障处理</a:t>
                      </a:r>
                      <a:r>
                        <a:rPr lang="en-US" altLang="zh-CN" sz="1600" kern="100" dirty="0" smtClean="0">
                          <a:solidFill>
                            <a:schemeClr val="tx1"/>
                          </a:solidFill>
                          <a:latin typeface="Times New Roman"/>
                          <a:ea typeface="宋体"/>
                          <a:cs typeface="Times New Roman"/>
                        </a:rPr>
                        <a:t>  </a:t>
                      </a: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时间</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如果一个发送端与一个队列通信时发生故障，它可以向另一个备份的队列发送消息。缩短了故障处理和修复的时间。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3982">
                <a:tc>
                  <a:txBody>
                    <a:bodyPr/>
                    <a:lstStyle/>
                    <a:p>
                      <a:pPr marL="0" indent="0" algn="just" defTabSz="914400" rtl="0" eaLnBrk="1" latinLnBrk="0" hangingPunct="1">
                        <a:lnSpc>
                          <a:spcPct val="10000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可修改性</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由于消息是松耦合的，因此，发送端和接收端不需要直接消息队列服务器绑定，提高了发送端和接收端的可修改性。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16431">
                <a:tc>
                  <a:txBody>
                    <a:bodyPr/>
                    <a:lstStyle/>
                    <a:p>
                      <a:pPr marL="0" indent="0" algn="just" defTabSz="914400" rtl="0" eaLnBrk="1" latinLnBrk="0" hangingPunct="1">
                        <a:lnSpc>
                          <a:spcPct val="10000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稳定性</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如果没有消息服务器，修改发送端发送消息格式就会引起服务器接口实现方式的改变。采用消息服务器，创立消息自描述和发现，可以减少对消息格式的依赖性</a:t>
                      </a:r>
                      <a:r>
                        <a:rPr lang="zh-CN" sz="1600" kern="100" dirty="0" smtClean="0">
                          <a:solidFill>
                            <a:schemeClr val="tx1"/>
                          </a:solidFill>
                          <a:latin typeface="Times New Roman"/>
                          <a:ea typeface="宋体"/>
                          <a:cs typeface="Times New Roman"/>
                        </a:rPr>
                        <a:t>。</a:t>
                      </a:r>
                      <a:endParaRPr lang="en-US" altLang="zh-CN" sz="1600" kern="100" dirty="0" smtClean="0">
                        <a:solidFill>
                          <a:schemeClr val="tx1"/>
                        </a:solidFill>
                        <a:latin typeface="Times New Roman"/>
                        <a:ea typeface="宋体"/>
                        <a:cs typeface="Times New Roman"/>
                      </a:endParaRPr>
                    </a:p>
                    <a:p>
                      <a:pPr indent="269875" algn="just">
                        <a:lnSpc>
                          <a:spcPts val="1660"/>
                        </a:lnSpc>
                        <a:spcAft>
                          <a:spcPts val="0"/>
                        </a:spcAft>
                      </a:pPr>
                      <a:r>
                        <a:rPr lang="zh-CN" sz="1600" dirty="0" smtClean="0">
                          <a:solidFill>
                            <a:srgbClr val="FF0000"/>
                          </a:solidFill>
                          <a:latin typeface="Times New Roman"/>
                          <a:ea typeface="宋体"/>
                        </a:rPr>
                        <a:t>消息</a:t>
                      </a:r>
                      <a:r>
                        <a:rPr lang="zh-CN" sz="1600" dirty="0">
                          <a:solidFill>
                            <a:srgbClr val="FF0000"/>
                          </a:solidFill>
                          <a:latin typeface="Times New Roman"/>
                          <a:ea typeface="宋体"/>
                        </a:rPr>
                        <a:t>服务器成为专业产品或部件，从而提高整个系统的稳定性。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3982">
                <a:tc>
                  <a:txBody>
                    <a:bodyPr/>
                    <a:lstStyle/>
                    <a:p>
                      <a:pPr marL="0" indent="0" algn="just" defTabSz="914400" rtl="0" eaLnBrk="1" latinLnBrk="0" hangingPunct="1">
                        <a:lnSpc>
                          <a:spcPct val="10000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性能</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消息队列技术可以完成每秒种成千上万次的消息传递。不完全可靠</a:t>
                      </a:r>
                      <a:r>
                        <a:rPr lang="en-US" sz="1600" kern="100" dirty="0">
                          <a:solidFill>
                            <a:schemeClr val="tx1"/>
                          </a:solidFill>
                          <a:latin typeface="Times New Roman"/>
                          <a:ea typeface="宋体"/>
                          <a:cs typeface="Times New Roman"/>
                        </a:rPr>
                        <a:t>(non-reliable)</a:t>
                      </a:r>
                      <a:r>
                        <a:rPr lang="zh-CN" sz="1600" kern="100" dirty="0">
                          <a:solidFill>
                            <a:schemeClr val="tx1"/>
                          </a:solidFill>
                          <a:latin typeface="Times New Roman"/>
                          <a:ea typeface="宋体"/>
                          <a:cs typeface="Times New Roman"/>
                        </a:rPr>
                        <a:t>的消息机制比可靠的消息机制传递速度更快。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33982">
                <a:tc>
                  <a:txBody>
                    <a:bodyPr/>
                    <a:lstStyle/>
                    <a:p>
                      <a:pPr marL="0" indent="0" algn="just" defTabSz="914400" rtl="0" eaLnBrk="1" latinLnBrk="0" hangingPunct="1">
                        <a:lnSpc>
                          <a:spcPct val="10000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可</a:t>
                      </a:r>
                      <a:r>
                        <a:rPr lang="zh-CN" sz="1600" kern="100" dirty="0">
                          <a:solidFill>
                            <a:schemeClr val="tx1"/>
                          </a:solidFill>
                          <a:latin typeface="Times New Roman"/>
                          <a:ea typeface="宋体"/>
                          <a:cs typeface="Times New Roman"/>
                        </a:rPr>
                        <a:t>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消息队列服务器可以放置到通信的端点，或者，在一台或多台服务器机器上，形成一簇消息服务器。这样使得消息机制具有很好的可伸缩性。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a:t>
            </a:r>
            <a:r>
              <a:rPr lang="zh-CN" altLang="en-US" dirty="0" smtClean="0"/>
              <a:t>分布式与交互视角</a:t>
            </a:r>
          </a:p>
        </p:txBody>
      </p:sp>
      <p:sp>
        <p:nvSpPr>
          <p:cNvPr id="3" name="内容占位符 2"/>
          <p:cNvSpPr>
            <a:spLocks noGrp="1"/>
          </p:cNvSpPr>
          <p:nvPr>
            <p:ph idx="1"/>
          </p:nvPr>
        </p:nvSpPr>
        <p:spPr>
          <a:xfrm>
            <a:off x="1028700" y="1242773"/>
            <a:ext cx="8001000" cy="4902200"/>
          </a:xfrm>
        </p:spPr>
        <p:txBody>
          <a:bodyPr/>
          <a:lstStyle/>
          <a:p>
            <a:r>
              <a:rPr lang="zh-CN" altLang="en-US" sz="2400" dirty="0" smtClean="0"/>
              <a:t>分布式系统的目标是解决大规模计算问题。</a:t>
            </a:r>
            <a:endParaRPr lang="en-US" altLang="zh-CN" sz="2400" dirty="0" smtClean="0"/>
          </a:p>
          <a:p>
            <a:pPr lvl="1"/>
            <a:r>
              <a:rPr lang="zh-CN" altLang="en-US" sz="2000" dirty="0" smtClean="0"/>
              <a:t>每个计算节点都具有各自的需要，分布式系统要能协调这些共享资源的使用，为用户提供更好的交流服务。</a:t>
            </a:r>
            <a:endParaRPr lang="en-US" sz="2000" dirty="0" smtClean="0"/>
          </a:p>
          <a:p>
            <a:pPr lvl="1"/>
            <a:r>
              <a:rPr lang="zh-CN" altLang="en-US" sz="2000" dirty="0"/>
              <a:t>软件部件按物理位置分布在网络节点或进程上</a:t>
            </a:r>
            <a:r>
              <a:rPr lang="zh-CN" altLang="en-US" sz="2000" dirty="0" smtClean="0"/>
              <a:t>。</a:t>
            </a:r>
            <a:endParaRPr lang="en-US" altLang="zh-CN" sz="2000" dirty="0" smtClean="0"/>
          </a:p>
          <a:p>
            <a:pPr lvl="2"/>
            <a:r>
              <a:rPr lang="zh-CN" altLang="en-US" sz="1800" dirty="0" smtClean="0"/>
              <a:t>从</a:t>
            </a:r>
            <a:r>
              <a:rPr lang="zh-CN" altLang="en-US" sz="1800" dirty="0"/>
              <a:t>分布的观点看，系统是一系列分布在网络节点</a:t>
            </a:r>
            <a:r>
              <a:rPr lang="en-US" altLang="zh-CN" sz="1800" dirty="0"/>
              <a:t>(</a:t>
            </a:r>
            <a:r>
              <a:rPr lang="zh-CN" altLang="en-US" sz="1800" dirty="0"/>
              <a:t>或不同的进程</a:t>
            </a:r>
            <a:r>
              <a:rPr lang="en-US" altLang="zh-CN" sz="1800" dirty="0"/>
              <a:t>)</a:t>
            </a:r>
            <a:r>
              <a:rPr lang="zh-CN" altLang="en-US" sz="1800" dirty="0"/>
              <a:t>上软件部件组成</a:t>
            </a:r>
            <a:r>
              <a:rPr lang="zh-CN" altLang="en-US" sz="1800" dirty="0" smtClean="0"/>
              <a:t>。分布式</a:t>
            </a:r>
            <a:r>
              <a:rPr lang="zh-CN" altLang="en-US" sz="1800" dirty="0"/>
              <a:t>系统关注的是：分布的部件之间如何交互？分布式的部件如何分割开？如何支持互操作性、位置的透明性、性能和可修改性等质量要求？</a:t>
            </a:r>
            <a:endParaRPr lang="en-US" sz="1800" dirty="0" smtClean="0"/>
          </a:p>
          <a:p>
            <a:pPr lvl="1"/>
            <a:r>
              <a:rPr lang="en-US" sz="2000" b="1" dirty="0" smtClean="0"/>
              <a:t>11.3.6.1 </a:t>
            </a:r>
            <a:r>
              <a:rPr lang="zh-CN" altLang="en-US" sz="2000" b="1" dirty="0" smtClean="0"/>
              <a:t>模式</a:t>
            </a:r>
            <a:r>
              <a:rPr lang="en-US" sz="2000" b="1" dirty="0" smtClean="0"/>
              <a:t>13</a:t>
            </a:r>
            <a:r>
              <a:rPr lang="zh-CN" altLang="en-US" sz="2000" b="1" dirty="0" smtClean="0"/>
              <a:t>：</a:t>
            </a:r>
            <a:r>
              <a:rPr lang="en-US" sz="2000" b="1" dirty="0" smtClean="0"/>
              <a:t>Broker</a:t>
            </a:r>
            <a:endParaRPr lang="zh-CN" altLang="en-US" sz="2000" b="1" dirty="0" smtClean="0"/>
          </a:p>
          <a:p>
            <a:pPr lvl="1"/>
            <a:r>
              <a:rPr lang="en-US" sz="2000" b="1" dirty="0" smtClean="0"/>
              <a:t>11.3.6.2 </a:t>
            </a:r>
            <a:r>
              <a:rPr lang="zh-CN" altLang="en-US" sz="2000" b="1" dirty="0" smtClean="0"/>
              <a:t>模式</a:t>
            </a:r>
            <a:r>
              <a:rPr lang="en-US" sz="2000" b="1" dirty="0" smtClean="0"/>
              <a:t>14</a:t>
            </a:r>
            <a:r>
              <a:rPr lang="zh-CN" altLang="en-US" sz="2000" b="1" dirty="0" smtClean="0"/>
              <a:t>：</a:t>
            </a:r>
            <a:r>
              <a:rPr lang="en-US" sz="2000" b="1" dirty="0" smtClean="0"/>
              <a:t>C/S</a:t>
            </a:r>
            <a:r>
              <a:rPr lang="zh-CN" altLang="en-US" sz="2000" b="1" dirty="0" smtClean="0"/>
              <a:t>模式</a:t>
            </a:r>
          </a:p>
          <a:p>
            <a:pPr lvl="1"/>
            <a:r>
              <a:rPr lang="en-US" sz="2000" b="1" dirty="0" smtClean="0"/>
              <a:t>11.3.6.3 </a:t>
            </a:r>
            <a:r>
              <a:rPr lang="zh-CN" altLang="en-US" sz="2000" b="1" dirty="0" smtClean="0"/>
              <a:t>模式</a:t>
            </a:r>
            <a:r>
              <a:rPr lang="en-US" sz="2000" b="1" dirty="0" smtClean="0"/>
              <a:t>15</a:t>
            </a:r>
            <a:r>
              <a:rPr lang="zh-CN" altLang="en-US" sz="2000" b="1" dirty="0" smtClean="0"/>
              <a:t>：</a:t>
            </a:r>
            <a:r>
              <a:rPr lang="en-US" sz="2000" b="1" dirty="0" smtClean="0"/>
              <a:t>P2P</a:t>
            </a:r>
            <a:r>
              <a:rPr lang="zh-CN" altLang="en-US" sz="2000" b="1" dirty="0" smtClean="0"/>
              <a:t>模式</a:t>
            </a:r>
          </a:p>
          <a:p>
            <a:pPr lvl="1"/>
            <a:r>
              <a:rPr lang="en-US" sz="2000" b="1" dirty="0" smtClean="0"/>
              <a:t>11.3.6.4 </a:t>
            </a:r>
            <a:r>
              <a:rPr lang="zh-CN" altLang="en-US" sz="2000" b="1" dirty="0" smtClean="0"/>
              <a:t>模式</a:t>
            </a:r>
            <a:r>
              <a:rPr lang="en-US" sz="2000" b="1" dirty="0" smtClean="0"/>
              <a:t>16</a:t>
            </a:r>
            <a:r>
              <a:rPr lang="zh-CN" altLang="en-US" sz="2000" b="1" dirty="0" smtClean="0"/>
              <a:t>：</a:t>
            </a:r>
            <a:r>
              <a:rPr lang="en-US" sz="2000" b="1" dirty="0" smtClean="0"/>
              <a:t>P/S</a:t>
            </a:r>
            <a:r>
              <a:rPr lang="zh-CN" altLang="en-US" sz="2000" b="1" dirty="0" smtClean="0"/>
              <a:t>模式</a:t>
            </a:r>
          </a:p>
          <a:p>
            <a:pPr lvl="1"/>
            <a:r>
              <a:rPr lang="en-US" sz="2000" b="1" dirty="0" smtClean="0"/>
              <a:t>11.3.6.5 </a:t>
            </a:r>
            <a:r>
              <a:rPr lang="zh-CN" altLang="en-US" sz="2000" b="1" dirty="0" smtClean="0"/>
              <a:t>模式</a:t>
            </a:r>
            <a:r>
              <a:rPr lang="en-US" sz="2000" b="1" dirty="0" smtClean="0"/>
              <a:t>17</a:t>
            </a:r>
            <a:r>
              <a:rPr lang="zh-CN" altLang="en-US" sz="2000" b="1" dirty="0" smtClean="0"/>
              <a:t>：</a:t>
            </a:r>
            <a:r>
              <a:rPr lang="en-US" sz="2000" b="1" dirty="0" smtClean="0"/>
              <a:t>MVC</a:t>
            </a:r>
            <a:r>
              <a:rPr lang="zh-CN" altLang="en-US" sz="2000" b="1" dirty="0" smtClean="0"/>
              <a:t>模式</a:t>
            </a:r>
          </a:p>
          <a:p>
            <a:pPr lvl="1"/>
            <a:r>
              <a:rPr lang="en-US" sz="2000" b="1" dirty="0" smtClean="0"/>
              <a:t>11.3.6.6 </a:t>
            </a:r>
            <a:r>
              <a:rPr lang="zh-CN" altLang="en-US" sz="2000" b="1" dirty="0" smtClean="0"/>
              <a:t>模式</a:t>
            </a:r>
            <a:r>
              <a:rPr lang="en-US" sz="2000" b="1" dirty="0" smtClean="0"/>
              <a:t>18</a:t>
            </a:r>
            <a:r>
              <a:rPr lang="zh-CN" altLang="en-US" sz="2000" b="1" dirty="0" smtClean="0"/>
              <a:t>：</a:t>
            </a:r>
            <a:r>
              <a:rPr lang="en-US" sz="2000" b="1" dirty="0" smtClean="0"/>
              <a:t>PAC</a:t>
            </a:r>
            <a:r>
              <a:rPr lang="zh-CN" altLang="en-US" sz="2000" b="1" dirty="0" smtClean="0"/>
              <a:t>模式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11.3.6.1 </a:t>
            </a:r>
            <a:r>
              <a:rPr lang="zh-CN" altLang="en-US" dirty="0" smtClean="0"/>
              <a:t>模式</a:t>
            </a:r>
            <a:r>
              <a:rPr lang="en-US" dirty="0" smtClean="0"/>
              <a:t>13</a:t>
            </a:r>
            <a:r>
              <a:rPr lang="zh-CN" altLang="en-US" dirty="0" smtClean="0"/>
              <a:t>：</a:t>
            </a:r>
            <a:r>
              <a:rPr lang="en-US" dirty="0" smtClean="0"/>
              <a:t>Broker</a:t>
            </a:r>
            <a:endParaRPr lang="zh-CN" altLang="en-US" dirty="0"/>
          </a:p>
        </p:txBody>
      </p:sp>
      <p:sp>
        <p:nvSpPr>
          <p:cNvPr id="3" name="内容占位符 2"/>
          <p:cNvSpPr>
            <a:spLocks noGrp="1"/>
          </p:cNvSpPr>
          <p:nvPr>
            <p:ph idx="1"/>
          </p:nvPr>
        </p:nvSpPr>
        <p:spPr/>
        <p:txBody>
          <a:bodyPr/>
          <a:lstStyle/>
          <a:p>
            <a:r>
              <a:rPr lang="zh-CN" altLang="en-US" dirty="0" smtClean="0"/>
              <a:t>代理器</a:t>
            </a:r>
            <a:r>
              <a:rPr lang="en-US" dirty="0" smtClean="0"/>
              <a:t>(Broker)</a:t>
            </a:r>
            <a:r>
              <a:rPr lang="zh-CN" altLang="en-US" dirty="0" smtClean="0"/>
              <a:t>模式将应用系统与分布式系统的低层通信功能分割开来。</a:t>
            </a:r>
            <a:endParaRPr lang="en-US" altLang="zh-CN" dirty="0" smtClean="0"/>
          </a:p>
          <a:p>
            <a:r>
              <a:rPr lang="zh-CN" altLang="en-US" dirty="0" smtClean="0"/>
              <a:t>代理器隐藏和协调对象或系统部件之间的通信。</a:t>
            </a:r>
            <a:endParaRPr lang="en-US" altLang="zh-CN" dirty="0" smtClean="0"/>
          </a:p>
          <a:p>
            <a:r>
              <a:rPr lang="zh-CN" altLang="en-US" dirty="0" smtClean="0"/>
              <a:t>一个代理器由客户端的请求器</a:t>
            </a:r>
            <a:r>
              <a:rPr lang="en-US" dirty="0" smtClean="0"/>
              <a:t>(Requestor)</a:t>
            </a:r>
            <a:r>
              <a:rPr lang="zh-CN" altLang="en-US" dirty="0" smtClean="0"/>
              <a:t>和一个服务端的调用器（</a:t>
            </a:r>
            <a:r>
              <a:rPr lang="en-US" dirty="0" smtClean="0"/>
              <a:t>Invoker</a:t>
            </a:r>
            <a:r>
              <a:rPr lang="zh-CN" altLang="en-US" dirty="0" smtClean="0"/>
              <a:t>）组成。</a:t>
            </a:r>
            <a:endParaRPr lang="en-US" altLang="zh-CN" dirty="0" smtClean="0"/>
          </a:p>
          <a:p>
            <a:pPr lvl="1"/>
            <a:r>
              <a:rPr lang="zh-CN" altLang="en-US" dirty="0" smtClean="0"/>
              <a:t>请求器发出调用，调用器负责调用目标的远程对象操作。</a:t>
            </a:r>
            <a:endParaRPr lang="en-US" altLang="zh-CN" dirty="0" smtClean="0"/>
          </a:p>
          <a:p>
            <a:pPr lvl="1"/>
            <a:r>
              <a:rPr lang="zh-CN" altLang="en-US" dirty="0" smtClean="0"/>
              <a:t>通信路径上的两端各有一个装配器</a:t>
            </a:r>
            <a:r>
              <a:rPr lang="en-US" dirty="0" smtClean="0"/>
              <a:t>(</a:t>
            </a:r>
            <a:r>
              <a:rPr lang="en-US" dirty="0" err="1" smtClean="0"/>
              <a:t>Marshaller</a:t>
            </a:r>
            <a:r>
              <a:rPr lang="en-US" dirty="0" smtClean="0"/>
              <a:t>)</a:t>
            </a:r>
            <a:r>
              <a:rPr lang="zh-CN" altLang="en-US" dirty="0" smtClean="0"/>
              <a:t>操纵请求的转换，并将编程语言本地数据类型转换为能在传输媒介上传送的字节组。</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代理器模式示例</a:t>
            </a:r>
            <a:endParaRPr lang="zh-CN" altLang="en-US" dirty="0"/>
          </a:p>
        </p:txBody>
      </p:sp>
      <p:grpSp>
        <p:nvGrpSpPr>
          <p:cNvPr id="4" name="Group 1"/>
          <p:cNvGrpSpPr>
            <a:grpSpLocks noChangeAspect="1"/>
          </p:cNvGrpSpPr>
          <p:nvPr/>
        </p:nvGrpSpPr>
        <p:grpSpPr bwMode="auto">
          <a:xfrm>
            <a:off x="961544" y="1744377"/>
            <a:ext cx="7987361" cy="4064365"/>
            <a:chOff x="2526" y="7918"/>
            <a:chExt cx="7911" cy="4025"/>
          </a:xfrm>
        </p:grpSpPr>
        <p:sp>
          <p:nvSpPr>
            <p:cNvPr id="5" name="AutoShape 64"/>
            <p:cNvSpPr>
              <a:spLocks noChangeAspect="1" noChangeArrowheads="1" noTextEdit="1"/>
            </p:cNvSpPr>
            <p:nvPr/>
          </p:nvSpPr>
          <p:spPr bwMode="auto">
            <a:xfrm>
              <a:off x="2526" y="7918"/>
              <a:ext cx="7911" cy="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63"/>
            <p:cNvSpPr>
              <a:spLocks noChangeArrowheads="1"/>
            </p:cNvSpPr>
            <p:nvPr/>
          </p:nvSpPr>
          <p:spPr bwMode="auto">
            <a:xfrm>
              <a:off x="2526" y="7918"/>
              <a:ext cx="3489" cy="386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62"/>
            <p:cNvSpPr>
              <a:spLocks noChangeArrowheads="1"/>
            </p:cNvSpPr>
            <p:nvPr/>
          </p:nvSpPr>
          <p:spPr bwMode="auto">
            <a:xfrm>
              <a:off x="4134" y="8079"/>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客户端 </a:t>
              </a:r>
            </a:p>
          </p:txBody>
        </p:sp>
        <p:sp>
          <p:nvSpPr>
            <p:cNvPr id="8" name="Rectangle 61"/>
            <p:cNvSpPr>
              <a:spLocks noChangeArrowheads="1"/>
            </p:cNvSpPr>
            <p:nvPr/>
          </p:nvSpPr>
          <p:spPr bwMode="auto">
            <a:xfrm>
              <a:off x="4134" y="9045"/>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请求器</a:t>
              </a:r>
            </a:p>
          </p:txBody>
        </p:sp>
        <p:sp>
          <p:nvSpPr>
            <p:cNvPr id="9" name="Rectangle 60"/>
            <p:cNvSpPr>
              <a:spLocks noChangeArrowheads="1"/>
            </p:cNvSpPr>
            <p:nvPr/>
          </p:nvSpPr>
          <p:spPr bwMode="auto">
            <a:xfrm>
              <a:off x="2928" y="8562"/>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1.</a:t>
              </a:r>
              <a:r>
                <a:rPr kumimoji="0" lang="zh-CN" altLang="en-US" sz="1600" dirty="0">
                  <a:cs typeface="Times New Roman" panose="02020603050405020304" pitchFamily="18" charset="0"/>
                </a:rPr>
                <a:t>提交请求</a:t>
              </a:r>
            </a:p>
          </p:txBody>
        </p:sp>
        <p:sp>
          <p:nvSpPr>
            <p:cNvPr id="10" name="Rectangle 59"/>
            <p:cNvSpPr>
              <a:spLocks noChangeArrowheads="1"/>
            </p:cNvSpPr>
            <p:nvPr/>
          </p:nvSpPr>
          <p:spPr bwMode="auto">
            <a:xfrm>
              <a:off x="3330" y="1017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装配器</a:t>
              </a:r>
            </a:p>
          </p:txBody>
        </p:sp>
        <p:sp>
          <p:nvSpPr>
            <p:cNvPr id="11" name="Rectangle 58"/>
            <p:cNvSpPr>
              <a:spLocks noChangeArrowheads="1"/>
            </p:cNvSpPr>
            <p:nvPr/>
          </p:nvSpPr>
          <p:spPr bwMode="auto">
            <a:xfrm>
              <a:off x="4134" y="10977"/>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请求处理器</a:t>
              </a:r>
            </a:p>
          </p:txBody>
        </p:sp>
        <p:sp>
          <p:nvSpPr>
            <p:cNvPr id="12" name="Rectangle 57"/>
            <p:cNvSpPr>
              <a:spLocks noChangeArrowheads="1"/>
            </p:cNvSpPr>
            <p:nvPr/>
          </p:nvSpPr>
          <p:spPr bwMode="auto">
            <a:xfrm>
              <a:off x="2928" y="9528"/>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cs typeface="Times New Roman" panose="02020603050405020304" pitchFamily="18" charset="0"/>
                </a:rPr>
                <a:t>2.</a:t>
              </a:r>
              <a:r>
                <a:rPr kumimoji="0" lang="zh-CN" altLang="en-US" sz="1600" i="0" u="none" strike="noStrike" cap="none" normalizeH="0" baseline="0" dirty="0" smtClean="0">
                  <a:ln>
                    <a:noFill/>
                  </a:ln>
                  <a:solidFill>
                    <a:schemeClr val="tx1"/>
                  </a:solidFill>
                  <a:effectLst/>
                  <a:cs typeface="Times New Roman" panose="02020603050405020304" pitchFamily="18" charset="0"/>
                </a:rPr>
                <a:t>装配请求</a:t>
              </a:r>
              <a:endParaRPr kumimoji="0" lang="zh-CN" altLang="en-US" sz="1600" i="0" u="none" strike="noStrike" cap="none" normalizeH="0" baseline="0" dirty="0" smtClean="0">
                <a:ln>
                  <a:noFill/>
                </a:ln>
                <a:solidFill>
                  <a:schemeClr val="tx1"/>
                </a:solidFill>
                <a:effectLst/>
                <a:latin typeface="Arial" panose="020B0604020202020204" pitchFamily="34" charset="0"/>
              </a:endParaRPr>
            </a:p>
          </p:txBody>
        </p:sp>
        <p:sp>
          <p:nvSpPr>
            <p:cNvPr id="13" name="Line 56"/>
            <p:cNvSpPr>
              <a:spLocks noChangeShapeType="1"/>
            </p:cNvSpPr>
            <p:nvPr/>
          </p:nvSpPr>
          <p:spPr bwMode="auto">
            <a:xfrm>
              <a:off x="4335" y="8562"/>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55"/>
            <p:cNvSpPr>
              <a:spLocks noChangeShapeType="1"/>
            </p:cNvSpPr>
            <p:nvPr/>
          </p:nvSpPr>
          <p:spPr bwMode="auto">
            <a:xfrm>
              <a:off x="4737" y="8562"/>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54"/>
            <p:cNvSpPr>
              <a:spLocks noChangeShapeType="1"/>
            </p:cNvSpPr>
            <p:nvPr/>
          </p:nvSpPr>
          <p:spPr bwMode="auto">
            <a:xfrm>
              <a:off x="4134" y="9689"/>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53"/>
            <p:cNvSpPr>
              <a:spLocks noChangeShapeType="1"/>
            </p:cNvSpPr>
            <p:nvPr/>
          </p:nvSpPr>
          <p:spPr bwMode="auto">
            <a:xfrm>
              <a:off x="4335" y="9528"/>
              <a:ext cx="0"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52"/>
            <p:cNvSpPr>
              <a:spLocks noChangeShapeType="1"/>
            </p:cNvSpPr>
            <p:nvPr/>
          </p:nvSpPr>
          <p:spPr bwMode="auto">
            <a:xfrm>
              <a:off x="4938" y="9528"/>
              <a:ext cx="1" cy="1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51"/>
            <p:cNvSpPr>
              <a:spLocks noChangeShapeType="1"/>
            </p:cNvSpPr>
            <p:nvPr/>
          </p:nvSpPr>
          <p:spPr bwMode="auto">
            <a:xfrm>
              <a:off x="5139" y="9689"/>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Rectangle 50"/>
            <p:cNvSpPr>
              <a:spLocks noChangeArrowheads="1"/>
            </p:cNvSpPr>
            <p:nvPr/>
          </p:nvSpPr>
          <p:spPr bwMode="auto">
            <a:xfrm>
              <a:off x="5139" y="9689"/>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cs typeface="Times New Roman" panose="02020603050405020304" pitchFamily="18" charset="0"/>
                </a:rPr>
                <a:t>3.</a:t>
              </a:r>
              <a:r>
                <a:rPr kumimoji="0" lang="zh-CN" altLang="en-US" sz="1600" i="0" u="none" strike="noStrike" cap="none" normalizeH="0" baseline="0" dirty="0" smtClean="0">
                  <a:ln>
                    <a:noFill/>
                  </a:ln>
                  <a:solidFill>
                    <a:schemeClr val="tx1"/>
                  </a:solidFill>
                  <a:effectLst/>
                  <a:cs typeface="Times New Roman" panose="02020603050405020304" pitchFamily="18" charset="0"/>
                </a:rPr>
                <a:t>发送</a:t>
              </a:r>
              <a:endParaRPr kumimoji="0" lang="zh-CN" altLang="en-US" sz="1600" i="0" u="none" strike="noStrike" cap="none" normalizeH="0" baseline="0" dirty="0" smtClean="0">
                <a:ln>
                  <a:noFill/>
                </a:ln>
                <a:solidFill>
                  <a:schemeClr val="tx1"/>
                </a:solidFill>
                <a:effectLst/>
                <a:latin typeface="Arial" panose="020B0604020202020204" pitchFamily="34" charset="0"/>
              </a:endParaRPr>
            </a:p>
          </p:txBody>
        </p:sp>
        <p:grpSp>
          <p:nvGrpSpPr>
            <p:cNvPr id="20" name="Group 47"/>
            <p:cNvGrpSpPr>
              <a:grpSpLocks/>
            </p:cNvGrpSpPr>
            <p:nvPr/>
          </p:nvGrpSpPr>
          <p:grpSpPr bwMode="auto">
            <a:xfrm>
              <a:off x="3539" y="8240"/>
              <a:ext cx="595" cy="161"/>
              <a:chOff x="3330" y="8240"/>
              <a:chExt cx="595" cy="161"/>
            </a:xfrm>
          </p:grpSpPr>
          <p:sp>
            <p:nvSpPr>
              <p:cNvPr id="89091" name="Oval 49"/>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9092" name="Freeform 48"/>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1" name="Group 44"/>
            <p:cNvGrpSpPr>
              <a:grpSpLocks/>
            </p:cNvGrpSpPr>
            <p:nvPr/>
          </p:nvGrpSpPr>
          <p:grpSpPr bwMode="auto">
            <a:xfrm>
              <a:off x="3531" y="9206"/>
              <a:ext cx="595" cy="161"/>
              <a:chOff x="3330" y="8240"/>
              <a:chExt cx="595" cy="161"/>
            </a:xfrm>
          </p:grpSpPr>
          <p:sp>
            <p:nvSpPr>
              <p:cNvPr id="89088" name="Oval 46"/>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9089" name="Freeform 45"/>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2" name="Group 41"/>
            <p:cNvGrpSpPr>
              <a:grpSpLocks/>
            </p:cNvGrpSpPr>
            <p:nvPr/>
          </p:nvGrpSpPr>
          <p:grpSpPr bwMode="auto">
            <a:xfrm>
              <a:off x="2727" y="10333"/>
              <a:ext cx="595" cy="161"/>
              <a:chOff x="3330" y="8240"/>
              <a:chExt cx="595" cy="161"/>
            </a:xfrm>
          </p:grpSpPr>
          <p:sp>
            <p:nvSpPr>
              <p:cNvPr id="62" name="Oval 43"/>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Freeform 42"/>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3" name="Group 38"/>
            <p:cNvGrpSpPr>
              <a:grpSpLocks/>
            </p:cNvGrpSpPr>
            <p:nvPr/>
          </p:nvGrpSpPr>
          <p:grpSpPr bwMode="auto">
            <a:xfrm>
              <a:off x="3740" y="11138"/>
              <a:ext cx="394" cy="161"/>
              <a:chOff x="3330" y="8240"/>
              <a:chExt cx="595" cy="161"/>
            </a:xfrm>
          </p:grpSpPr>
          <p:sp>
            <p:nvSpPr>
              <p:cNvPr id="60" name="Oval 40"/>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Freeform 39"/>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4" name="Rectangle 37"/>
            <p:cNvSpPr>
              <a:spLocks noChangeArrowheads="1"/>
            </p:cNvSpPr>
            <p:nvPr/>
          </p:nvSpPr>
          <p:spPr bwMode="auto">
            <a:xfrm>
              <a:off x="5139" y="10655"/>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4.</a:t>
              </a:r>
              <a:r>
                <a:rPr kumimoji="0" lang="zh-CN" altLang="en-US" sz="1600" dirty="0">
                  <a:cs typeface="Times New Roman" panose="02020603050405020304" pitchFamily="18" charset="0"/>
                </a:rPr>
                <a:t>转发</a:t>
              </a:r>
            </a:p>
          </p:txBody>
        </p:sp>
        <p:sp>
          <p:nvSpPr>
            <p:cNvPr id="25" name="Line 36"/>
            <p:cNvSpPr>
              <a:spLocks noChangeShapeType="1"/>
            </p:cNvSpPr>
            <p:nvPr/>
          </p:nvSpPr>
          <p:spPr bwMode="auto">
            <a:xfrm>
              <a:off x="5340" y="11137"/>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Rectangle 35"/>
            <p:cNvSpPr>
              <a:spLocks noChangeArrowheads="1"/>
            </p:cNvSpPr>
            <p:nvPr/>
          </p:nvSpPr>
          <p:spPr bwMode="auto">
            <a:xfrm>
              <a:off x="2598" y="8884"/>
              <a:ext cx="3345" cy="2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Rectangle 34"/>
            <p:cNvSpPr>
              <a:spLocks noChangeArrowheads="1"/>
            </p:cNvSpPr>
            <p:nvPr/>
          </p:nvSpPr>
          <p:spPr bwMode="auto">
            <a:xfrm>
              <a:off x="2695" y="11138"/>
              <a:ext cx="908"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代理器</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33"/>
            <p:cNvSpPr>
              <a:spLocks noChangeArrowheads="1"/>
            </p:cNvSpPr>
            <p:nvPr/>
          </p:nvSpPr>
          <p:spPr bwMode="auto">
            <a:xfrm>
              <a:off x="2598" y="7918"/>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进程</a:t>
              </a:r>
              <a:r>
                <a:rPr kumimoji="0" lang="en-US" altLang="zh-CN" sz="1600" b="1" dirty="0">
                  <a:cs typeface="Times New Roman" panose="02020603050405020304" pitchFamily="18" charset="0"/>
                </a:rPr>
                <a:t>A</a:t>
              </a:r>
            </a:p>
          </p:txBody>
        </p:sp>
        <p:sp>
          <p:nvSpPr>
            <p:cNvPr id="29" name="Rectangle 32"/>
            <p:cNvSpPr>
              <a:spLocks noChangeArrowheads="1"/>
            </p:cNvSpPr>
            <p:nvPr/>
          </p:nvSpPr>
          <p:spPr bwMode="auto">
            <a:xfrm>
              <a:off x="8556" y="8079"/>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远程对象</a:t>
              </a:r>
            </a:p>
          </p:txBody>
        </p:sp>
        <p:sp>
          <p:nvSpPr>
            <p:cNvPr id="30" name="Rectangle 31"/>
            <p:cNvSpPr>
              <a:spLocks noChangeArrowheads="1"/>
            </p:cNvSpPr>
            <p:nvPr/>
          </p:nvSpPr>
          <p:spPr bwMode="auto">
            <a:xfrm>
              <a:off x="8355" y="9045"/>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调用器</a:t>
              </a:r>
            </a:p>
          </p:txBody>
        </p:sp>
        <p:sp>
          <p:nvSpPr>
            <p:cNvPr id="31" name="Rectangle 30"/>
            <p:cNvSpPr>
              <a:spLocks noChangeArrowheads="1"/>
            </p:cNvSpPr>
            <p:nvPr/>
          </p:nvSpPr>
          <p:spPr bwMode="auto">
            <a:xfrm>
              <a:off x="7551" y="8562"/>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7.</a:t>
              </a:r>
              <a:r>
                <a:rPr kumimoji="0" lang="zh-CN" altLang="en-US" sz="1600" dirty="0">
                  <a:cs typeface="Times New Roman" panose="02020603050405020304" pitchFamily="18" charset="0"/>
                </a:rPr>
                <a:t>调用操作</a:t>
              </a:r>
            </a:p>
          </p:txBody>
        </p:sp>
        <p:sp>
          <p:nvSpPr>
            <p:cNvPr id="32" name="Rectangle 29"/>
            <p:cNvSpPr>
              <a:spLocks noChangeArrowheads="1"/>
            </p:cNvSpPr>
            <p:nvPr/>
          </p:nvSpPr>
          <p:spPr bwMode="auto">
            <a:xfrm>
              <a:off x="9159" y="9850"/>
              <a:ext cx="87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装配器</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28"/>
            <p:cNvSpPr>
              <a:spLocks noChangeArrowheads="1"/>
            </p:cNvSpPr>
            <p:nvPr/>
          </p:nvSpPr>
          <p:spPr bwMode="auto">
            <a:xfrm>
              <a:off x="7945" y="10977"/>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请求处理器</a:t>
              </a:r>
            </a:p>
          </p:txBody>
        </p:sp>
        <p:sp>
          <p:nvSpPr>
            <p:cNvPr id="34" name="Rectangle 27"/>
            <p:cNvSpPr>
              <a:spLocks noChangeArrowheads="1"/>
            </p:cNvSpPr>
            <p:nvPr/>
          </p:nvSpPr>
          <p:spPr bwMode="auto">
            <a:xfrm>
              <a:off x="7551" y="9528"/>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5.</a:t>
              </a:r>
              <a:r>
                <a:rPr kumimoji="0" lang="zh-CN" altLang="en-US" sz="1600" dirty="0">
                  <a:cs typeface="Times New Roman" panose="02020603050405020304" pitchFamily="18" charset="0"/>
                </a:rPr>
                <a:t>调用</a:t>
              </a:r>
            </a:p>
          </p:txBody>
        </p:sp>
        <p:sp>
          <p:nvSpPr>
            <p:cNvPr id="35" name="Line 26"/>
            <p:cNvSpPr>
              <a:spLocks noChangeShapeType="1"/>
            </p:cNvSpPr>
            <p:nvPr/>
          </p:nvSpPr>
          <p:spPr bwMode="auto">
            <a:xfrm>
              <a:off x="8757" y="8723"/>
              <a:ext cx="1" cy="32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25"/>
            <p:cNvSpPr>
              <a:spLocks noChangeShapeType="1"/>
            </p:cNvSpPr>
            <p:nvPr/>
          </p:nvSpPr>
          <p:spPr bwMode="auto">
            <a:xfrm>
              <a:off x="9159" y="8562"/>
              <a:ext cx="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24"/>
            <p:cNvSpPr>
              <a:spLocks noChangeShapeType="1"/>
            </p:cNvSpPr>
            <p:nvPr/>
          </p:nvSpPr>
          <p:spPr bwMode="auto">
            <a:xfrm>
              <a:off x="8355" y="9689"/>
              <a:ext cx="1" cy="32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23"/>
            <p:cNvSpPr>
              <a:spLocks noChangeShapeType="1"/>
            </p:cNvSpPr>
            <p:nvPr/>
          </p:nvSpPr>
          <p:spPr bwMode="auto">
            <a:xfrm>
              <a:off x="8556" y="9528"/>
              <a:ext cx="1" cy="1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22"/>
            <p:cNvSpPr>
              <a:spLocks noChangeShapeType="1"/>
            </p:cNvSpPr>
            <p:nvPr/>
          </p:nvSpPr>
          <p:spPr bwMode="auto">
            <a:xfrm>
              <a:off x="9360" y="9528"/>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Rectangle 21"/>
            <p:cNvSpPr>
              <a:spLocks noChangeArrowheads="1"/>
            </p:cNvSpPr>
            <p:nvPr/>
          </p:nvSpPr>
          <p:spPr bwMode="auto">
            <a:xfrm>
              <a:off x="9432"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6.</a:t>
              </a:r>
              <a:r>
                <a:rPr kumimoji="0" lang="zh-CN" altLang="en-US" sz="1600" dirty="0">
                  <a:cs typeface="Times New Roman" panose="02020603050405020304" pitchFamily="18" charset="0"/>
                </a:rPr>
                <a:t>拆装</a:t>
              </a:r>
            </a:p>
          </p:txBody>
        </p:sp>
        <p:grpSp>
          <p:nvGrpSpPr>
            <p:cNvPr id="41" name="Group 18"/>
            <p:cNvGrpSpPr>
              <a:grpSpLocks/>
            </p:cNvGrpSpPr>
            <p:nvPr/>
          </p:nvGrpSpPr>
          <p:grpSpPr bwMode="auto">
            <a:xfrm>
              <a:off x="7953" y="8240"/>
              <a:ext cx="595" cy="161"/>
              <a:chOff x="3330" y="8240"/>
              <a:chExt cx="595" cy="161"/>
            </a:xfrm>
          </p:grpSpPr>
          <p:sp>
            <p:nvSpPr>
              <p:cNvPr id="58" name="Oval 20"/>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Freeform 19"/>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2" name="Group 15"/>
            <p:cNvGrpSpPr>
              <a:grpSpLocks/>
            </p:cNvGrpSpPr>
            <p:nvPr/>
          </p:nvGrpSpPr>
          <p:grpSpPr bwMode="auto">
            <a:xfrm>
              <a:off x="7752" y="9206"/>
              <a:ext cx="595" cy="161"/>
              <a:chOff x="3330" y="8240"/>
              <a:chExt cx="595" cy="161"/>
            </a:xfrm>
          </p:grpSpPr>
          <p:sp>
            <p:nvSpPr>
              <p:cNvPr id="56" name="Oval 17"/>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7" name="Freeform 16"/>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3" name="Group 12"/>
            <p:cNvGrpSpPr>
              <a:grpSpLocks/>
            </p:cNvGrpSpPr>
            <p:nvPr/>
          </p:nvGrpSpPr>
          <p:grpSpPr bwMode="auto">
            <a:xfrm>
              <a:off x="8765" y="10011"/>
              <a:ext cx="394" cy="161"/>
              <a:chOff x="3330" y="8240"/>
              <a:chExt cx="595" cy="161"/>
            </a:xfrm>
          </p:grpSpPr>
          <p:sp>
            <p:nvSpPr>
              <p:cNvPr id="54" name="Oval 14"/>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Freeform 13"/>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4" name="Group 9"/>
            <p:cNvGrpSpPr>
              <a:grpSpLocks/>
            </p:cNvGrpSpPr>
            <p:nvPr/>
          </p:nvGrpSpPr>
          <p:grpSpPr bwMode="auto">
            <a:xfrm>
              <a:off x="7350" y="10977"/>
              <a:ext cx="595" cy="161"/>
              <a:chOff x="3330" y="8240"/>
              <a:chExt cx="595" cy="161"/>
            </a:xfrm>
          </p:grpSpPr>
          <p:sp>
            <p:nvSpPr>
              <p:cNvPr id="52" name="Oval 11"/>
              <p:cNvSpPr>
                <a:spLocks noChangeArrowheads="1"/>
              </p:cNvSpPr>
              <p:nvPr/>
            </p:nvSpPr>
            <p:spPr bwMode="auto">
              <a:xfrm>
                <a:off x="3330" y="8240"/>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Freeform 10"/>
              <p:cNvSpPr>
                <a:spLocks/>
              </p:cNvSpPr>
              <p:nvPr/>
            </p:nvSpPr>
            <p:spPr bwMode="auto">
              <a:xfrm>
                <a:off x="3550" y="8322"/>
                <a:ext cx="375" cy="1"/>
              </a:xfrm>
              <a:custGeom>
                <a:avLst/>
                <a:gdLst>
                  <a:gd name="T0" fmla="*/ 0 w 375"/>
                  <a:gd name="T1" fmla="*/ 0 h 1"/>
                  <a:gd name="T2" fmla="*/ 375 w 375"/>
                  <a:gd name="T3" fmla="*/ 0 h 1"/>
                </a:gdLst>
                <a:ahLst/>
                <a:cxnLst>
                  <a:cxn ang="0">
                    <a:pos x="T0" y="T1"/>
                  </a:cxn>
                  <a:cxn ang="0">
                    <a:pos x="T2" y="T3"/>
                  </a:cxn>
                </a:cxnLst>
                <a:rect l="0" t="0" r="r" b="b"/>
                <a:pathLst>
                  <a:path w="375" h="1">
                    <a:moveTo>
                      <a:pt x="0" y="0"/>
                    </a:moveTo>
                    <a:lnTo>
                      <a:pt x="3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45" name="Rectangle 8"/>
            <p:cNvSpPr>
              <a:spLocks noChangeArrowheads="1"/>
            </p:cNvSpPr>
            <p:nvPr/>
          </p:nvSpPr>
          <p:spPr bwMode="auto">
            <a:xfrm>
              <a:off x="7149" y="8884"/>
              <a:ext cx="3087" cy="2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Rectangle 7"/>
            <p:cNvSpPr>
              <a:spLocks noChangeArrowheads="1"/>
            </p:cNvSpPr>
            <p:nvPr/>
          </p:nvSpPr>
          <p:spPr bwMode="auto">
            <a:xfrm>
              <a:off x="9231" y="11138"/>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代理器</a:t>
              </a:r>
            </a:p>
          </p:txBody>
        </p:sp>
        <p:sp>
          <p:nvSpPr>
            <p:cNvPr id="47" name="Rectangle 6"/>
            <p:cNvSpPr>
              <a:spLocks noChangeArrowheads="1"/>
            </p:cNvSpPr>
            <p:nvPr/>
          </p:nvSpPr>
          <p:spPr bwMode="auto">
            <a:xfrm>
              <a:off x="6948" y="7918"/>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进程</a:t>
              </a:r>
              <a:r>
                <a:rPr kumimoji="0" lang="en-US" altLang="zh-CN" sz="1600" b="1" i="0" u="none" strike="noStrike" cap="none" normalizeH="0" baseline="0" smtClean="0">
                  <a:ln>
                    <a:noFill/>
                  </a:ln>
                  <a:solidFill>
                    <a:schemeClr val="tx1"/>
                  </a:solidFill>
                  <a:effectLst/>
                  <a:cs typeface="Times New Roman" panose="02020603050405020304" pitchFamily="18" charset="0"/>
                </a:rPr>
                <a:t>B</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48" name="Freeform 5"/>
            <p:cNvSpPr>
              <a:spLocks/>
            </p:cNvSpPr>
            <p:nvPr/>
          </p:nvSpPr>
          <p:spPr bwMode="auto">
            <a:xfrm>
              <a:off x="5327" y="8299"/>
              <a:ext cx="2640" cy="1"/>
            </a:xfrm>
            <a:custGeom>
              <a:avLst/>
              <a:gdLst>
                <a:gd name="T0" fmla="*/ 0 w 2640"/>
                <a:gd name="T1" fmla="*/ 0 h 1"/>
                <a:gd name="T2" fmla="*/ 2640 w 2640"/>
                <a:gd name="T3" fmla="*/ 0 h 1"/>
              </a:gdLst>
              <a:ahLst/>
              <a:cxnLst>
                <a:cxn ang="0">
                  <a:pos x="T0" y="T1"/>
                </a:cxn>
                <a:cxn ang="0">
                  <a:pos x="T2" y="T3"/>
                </a:cxn>
              </a:cxnLst>
              <a:rect l="0" t="0" r="r" b="b"/>
              <a:pathLst>
                <a:path w="2640" h="1">
                  <a:moveTo>
                    <a:pt x="0" y="0"/>
                  </a:moveTo>
                  <a:lnTo>
                    <a:pt x="2640" y="0"/>
                  </a:ln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Rectangle 4"/>
            <p:cNvSpPr>
              <a:spLocks noChangeArrowheads="1"/>
            </p:cNvSpPr>
            <p:nvPr/>
          </p:nvSpPr>
          <p:spPr bwMode="auto">
            <a:xfrm>
              <a:off x="6923" y="7918"/>
              <a:ext cx="3514" cy="386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Line 3"/>
            <p:cNvSpPr>
              <a:spLocks noChangeShapeType="1"/>
            </p:cNvSpPr>
            <p:nvPr/>
          </p:nvSpPr>
          <p:spPr bwMode="auto">
            <a:xfrm>
              <a:off x="5340" y="11299"/>
              <a:ext cx="26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Oval 2"/>
            <p:cNvSpPr>
              <a:spLocks noChangeArrowheads="1"/>
            </p:cNvSpPr>
            <p:nvPr/>
          </p:nvSpPr>
          <p:spPr bwMode="auto">
            <a:xfrm>
              <a:off x="6216" y="7918"/>
              <a:ext cx="603" cy="386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wordArtVertRtl"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计 算 机 </a:t>
              </a:r>
              <a:r>
                <a:rPr kumimoji="0" lang="zh-CN" altLang="zh-CN" sz="1600" dirty="0" smtClean="0">
                  <a:latin typeface="Times New Roman" pitchFamily="18" charset="0"/>
                  <a:cs typeface="Times New Roman" panose="02020603050405020304" pitchFamily="18" charset="0"/>
                </a:rPr>
                <a:t>网</a:t>
              </a:r>
              <a:r>
                <a:rPr kumimoji="0" lang="en-US" altLang="zh-CN" sz="1600" dirty="0" smtClean="0">
                  <a:latin typeface="Times New Roman" pitchFamily="18" charset="0"/>
                  <a:cs typeface="Times New Roman" panose="02020603050405020304" pitchFamily="18" charset="0"/>
                </a:rPr>
                <a:t> </a:t>
              </a:r>
              <a:r>
                <a:rPr kumimoji="0" lang="zh-CN" altLang="zh-CN" sz="1600" dirty="0" smtClean="0">
                  <a:latin typeface="Times New Roman" pitchFamily="18" charset="0"/>
                  <a:cs typeface="Times New Roman" panose="02020603050405020304" pitchFamily="18" charset="0"/>
                </a:rPr>
                <a:t>络</a:t>
              </a:r>
              <a:endParaRPr kumimoji="0" lang="zh-CN" altLang="zh-CN" sz="1600" dirty="0">
                <a:latin typeface="Times New Roman"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11.3.6.2 </a:t>
            </a:r>
            <a:r>
              <a:rPr lang="zh-CN" altLang="en-US" dirty="0" smtClean="0"/>
              <a:t>模式</a:t>
            </a:r>
            <a:r>
              <a:rPr lang="en-US" dirty="0" smtClean="0"/>
              <a:t>14</a:t>
            </a:r>
            <a:r>
              <a:rPr lang="zh-CN" altLang="en-US" dirty="0" smtClean="0"/>
              <a:t>：</a:t>
            </a:r>
            <a:r>
              <a:rPr lang="en-US" dirty="0" smtClean="0"/>
              <a:t>C/S</a:t>
            </a:r>
            <a:r>
              <a:rPr lang="zh-CN" altLang="en-US" dirty="0" smtClean="0"/>
              <a:t>模式</a:t>
            </a:r>
            <a:endParaRPr lang="zh-CN" altLang="en-US" dirty="0"/>
          </a:p>
        </p:txBody>
      </p:sp>
      <p:sp>
        <p:nvSpPr>
          <p:cNvPr id="3" name="内容占位符 2"/>
          <p:cNvSpPr>
            <a:spLocks noGrp="1"/>
          </p:cNvSpPr>
          <p:nvPr>
            <p:ph idx="1"/>
          </p:nvPr>
        </p:nvSpPr>
        <p:spPr>
          <a:xfrm>
            <a:off x="977443" y="1223037"/>
            <a:ext cx="8001000" cy="4902200"/>
          </a:xfrm>
        </p:spPr>
        <p:txBody>
          <a:bodyPr/>
          <a:lstStyle/>
          <a:p>
            <a:r>
              <a:rPr lang="zh-CN" altLang="en-US" sz="2400" dirty="0" smtClean="0"/>
              <a:t>当两个部件彼此独立，并在不同的进程中运行，或在分布式节点上运行时，两个部件之间的通信并不一定完全对等。</a:t>
            </a:r>
            <a:endParaRPr lang="en-US" altLang="zh-CN" sz="2400" dirty="0" smtClean="0"/>
          </a:p>
          <a:p>
            <a:pPr lvl="1"/>
            <a:r>
              <a:rPr lang="zh-CN" altLang="en-US" sz="2000" dirty="0" smtClean="0"/>
              <a:t>一个发起服务请求，期待另一个提供服务。</a:t>
            </a:r>
            <a:endParaRPr lang="en-US" altLang="zh-CN" sz="2000" dirty="0" smtClean="0"/>
          </a:p>
          <a:p>
            <a:r>
              <a:rPr lang="zh-CN" altLang="en-US" sz="2400" dirty="0" smtClean="0"/>
              <a:t>进一步，多个部件要求同一个部件提供同样的服务也是如此。</a:t>
            </a:r>
            <a:endParaRPr lang="en-US" altLang="zh-CN" sz="2400" dirty="0" smtClean="0"/>
          </a:p>
          <a:p>
            <a:pPr lvl="1"/>
            <a:r>
              <a:rPr lang="zh-CN" altLang="en-US" sz="2000" dirty="0" smtClean="0"/>
              <a:t>多个客户端部件虽然使用同一个服务，但确期望产生出不同的结果。</a:t>
            </a:r>
            <a:endParaRPr lang="en-US" altLang="zh-CN" sz="2000" dirty="0" smtClean="0"/>
          </a:p>
          <a:p>
            <a:endParaRPr lang="en-US" altLang="zh-CN" sz="2400" dirty="0" smtClean="0"/>
          </a:p>
          <a:p>
            <a:r>
              <a:rPr lang="zh-CN" altLang="en-US" sz="2400" dirty="0" smtClean="0"/>
              <a:t>客户端</a:t>
            </a:r>
            <a:r>
              <a:rPr lang="en-US" sz="2400" dirty="0" smtClean="0"/>
              <a:t>-</a:t>
            </a:r>
            <a:r>
              <a:rPr lang="zh-CN" altLang="en-US" sz="2400" dirty="0" smtClean="0"/>
              <a:t>服务器</a:t>
            </a:r>
            <a:r>
              <a:rPr lang="en-US" sz="2400" dirty="0" smtClean="0"/>
              <a:t>(C/S---Client-Server)</a:t>
            </a:r>
            <a:r>
              <a:rPr lang="zh-CN" altLang="en-US" sz="2400" dirty="0" smtClean="0"/>
              <a:t>模式是满足这种要求的一种结构。</a:t>
            </a:r>
            <a:endParaRPr lang="en-US" altLang="zh-CN" sz="2400" dirty="0" smtClean="0"/>
          </a:p>
          <a:p>
            <a:pPr lvl="1"/>
            <a:r>
              <a:rPr lang="zh-CN" altLang="en-US" sz="2000" dirty="0" smtClean="0"/>
              <a:t>明显区别出客户端和服务器端，客户端请求服务器上的信息或服务。</a:t>
            </a:r>
          </a:p>
          <a:p>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为实现此要求，必须知道如何访问服务器，即，要知道服务的</a:t>
            </a:r>
            <a:r>
              <a:rPr lang="en-US" dirty="0" smtClean="0"/>
              <a:t>ID</a:t>
            </a:r>
            <a:r>
              <a:rPr lang="zh-CN" altLang="en-US" dirty="0" smtClean="0"/>
              <a:t>或地址，以及服务器的接口。</a:t>
            </a:r>
            <a:endParaRPr lang="en-US" altLang="zh-CN" dirty="0" smtClean="0"/>
          </a:p>
          <a:p>
            <a:r>
              <a:rPr lang="zh-CN" altLang="en-US" dirty="0" smtClean="0"/>
              <a:t>服务器响应每个客户端的请求，但在处理客户请求之前并不需要知道客户端的</a:t>
            </a:r>
            <a:r>
              <a:rPr lang="en-US" dirty="0" smtClean="0"/>
              <a:t>ID</a:t>
            </a:r>
            <a:r>
              <a:rPr lang="zh-CN" altLang="en-US" dirty="0" smtClean="0"/>
              <a:t>或地址。</a:t>
            </a:r>
            <a:endParaRPr lang="en-US" altLang="zh-CN" dirty="0" smtClean="0"/>
          </a:p>
          <a:p>
            <a:endParaRPr lang="en-US" altLang="zh-CN" dirty="0" smtClean="0"/>
          </a:p>
          <a:p>
            <a:r>
              <a:rPr lang="zh-CN" altLang="en-US" dirty="0"/>
              <a:t>优化</a:t>
            </a:r>
            <a:r>
              <a:rPr lang="zh-CN" altLang="en-US" dirty="0" smtClean="0"/>
              <a:t>服务器，如何为多个客户服务。</a:t>
            </a:r>
            <a:endParaRPr lang="en-US" altLang="zh-CN" dirty="0"/>
          </a:p>
          <a:p>
            <a:endParaRPr lang="en-US" altLang="zh-CN" dirty="0" smtClean="0"/>
          </a:p>
          <a:p>
            <a:r>
              <a:rPr lang="zh-CN" altLang="en-US" dirty="0" smtClean="0"/>
              <a:t>客户端和服务器端都必须具有密安性、事务处理和系统管理的功能。</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二层</a:t>
            </a:r>
            <a:r>
              <a:rPr lang="en-US" altLang="zh-CN" dirty="0" smtClean="0"/>
              <a:t>C/S</a:t>
            </a:r>
            <a:r>
              <a:rPr lang="zh-CN" altLang="en-US" dirty="0" smtClean="0"/>
              <a:t>模式</a:t>
            </a:r>
            <a:endParaRPr lang="zh-CN" altLang="en-US" dirty="0"/>
          </a:p>
        </p:txBody>
      </p:sp>
      <p:grpSp>
        <p:nvGrpSpPr>
          <p:cNvPr id="24" name="Group 1"/>
          <p:cNvGrpSpPr>
            <a:grpSpLocks noChangeAspect="1"/>
          </p:cNvGrpSpPr>
          <p:nvPr/>
        </p:nvGrpSpPr>
        <p:grpSpPr bwMode="auto">
          <a:xfrm>
            <a:off x="1424502" y="1245473"/>
            <a:ext cx="6951510" cy="2166386"/>
            <a:chOff x="2727" y="8079"/>
            <a:chExt cx="6906" cy="2415"/>
          </a:xfrm>
        </p:grpSpPr>
        <p:sp>
          <p:nvSpPr>
            <p:cNvPr id="26" name="Rectangle 17"/>
            <p:cNvSpPr>
              <a:spLocks noChangeArrowheads="1"/>
            </p:cNvSpPr>
            <p:nvPr/>
          </p:nvSpPr>
          <p:spPr bwMode="auto">
            <a:xfrm>
              <a:off x="2727" y="8723"/>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a:t>
              </a:r>
              <a:r>
                <a:rPr kumimoji="0" lang="zh-CN" altLang="en-US" sz="1600" dirty="0" smtClean="0">
                  <a:cs typeface="Times New Roman" panose="02020603050405020304" pitchFamily="18" charset="0"/>
                </a:rPr>
                <a:t>肥</a:t>
              </a:r>
              <a:r>
                <a:rPr kumimoji="0" lang="en-US" altLang="zh-CN" sz="1600" dirty="0" smtClean="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sp>
          <p:nvSpPr>
            <p:cNvPr id="28" name="Rectangle 15"/>
            <p:cNvSpPr>
              <a:spLocks noChangeArrowheads="1"/>
            </p:cNvSpPr>
            <p:nvPr/>
          </p:nvSpPr>
          <p:spPr bwMode="auto">
            <a:xfrm>
              <a:off x="8528" y="9161"/>
              <a:ext cx="1105" cy="85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smtClean="0">
                  <a:latin typeface="Times New Roman" panose="02020603050405020304" pitchFamily="18" charset="0"/>
                  <a:cs typeface="Times New Roman" panose="02020603050405020304" pitchFamily="18" charset="0"/>
                </a:rPr>
                <a:t>数据</a:t>
              </a:r>
              <a:r>
                <a:rPr kumimoji="0" lang="zh-CN" altLang="en-US" sz="1600" dirty="0" smtClean="0">
                  <a:latin typeface="Times New Roman" panose="02020603050405020304" pitchFamily="18" charset="0"/>
                  <a:cs typeface="Times New Roman" panose="02020603050405020304" pitchFamily="18" charset="0"/>
                </a:rPr>
                <a:t>库</a:t>
              </a:r>
              <a:endParaRPr kumimoji="0" lang="en-US" altLang="zh-CN" sz="1600" dirty="0" smtClean="0">
                <a:latin typeface="Times New Roman" panose="02020603050405020304" pitchFamily="18" charset="0"/>
                <a:cs typeface="Times New Roman" panose="02020603050405020304" pitchFamily="18" charset="0"/>
              </a:endParaRPr>
            </a:p>
            <a:p>
              <a:pPr indent="0" algn="ctr"/>
              <a:r>
                <a:rPr kumimoji="0" lang="zh-CN" altLang="en-US" sz="1600" dirty="0">
                  <a:latin typeface="Times New Roman" panose="02020603050405020304" pitchFamily="18" charset="0"/>
                  <a:cs typeface="Times New Roman" panose="02020603050405020304" pitchFamily="18" charset="0"/>
                </a:rPr>
                <a:t>服务器</a:t>
              </a:r>
              <a:endParaRPr kumimoji="0" lang="zh-CN" altLang="zh-CN" sz="1600" dirty="0">
                <a:latin typeface="Times New Roman" panose="02020603050405020304" pitchFamily="18" charset="0"/>
                <a:cs typeface="Times New Roman" panose="02020603050405020304" pitchFamily="18" charset="0"/>
              </a:endParaRPr>
            </a:p>
          </p:txBody>
        </p:sp>
        <p:sp>
          <p:nvSpPr>
            <p:cNvPr id="29" name="Rectangle 14"/>
            <p:cNvSpPr>
              <a:spLocks noChangeArrowheads="1"/>
            </p:cNvSpPr>
            <p:nvPr/>
          </p:nvSpPr>
          <p:spPr bwMode="auto">
            <a:xfrm>
              <a:off x="2727" y="8079"/>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第一层：</a:t>
              </a:r>
              <a:endParaRPr kumimoji="0" lang="zh-CN" altLang="zh-CN" sz="1600" b="0" i="0" u="none" strike="noStrike" cap="none" normalizeH="0" baseline="0" dirty="0" smtClean="0">
                <a:ln>
                  <a:noFill/>
                </a:ln>
                <a:solidFill>
                  <a:schemeClr val="tx1"/>
                </a:solidFill>
                <a:effectLst/>
              </a:endParaRPr>
            </a:p>
            <a:p>
              <a:pPr indent="0"/>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客户端</a:t>
              </a:r>
              <a:r>
                <a:rPr kumimoji="0" lang="zh-CN" altLang="zh-CN" sz="1600" dirty="0">
                  <a:latin typeface="Times New Roman" panose="02020603050405020304" pitchFamily="18" charset="0"/>
                  <a:cs typeface="Times New Roman" panose="02020603050405020304" pitchFamily="18" charset="0"/>
                </a:rPr>
                <a:t>层</a:t>
              </a:r>
            </a:p>
          </p:txBody>
        </p:sp>
        <p:sp>
          <p:nvSpPr>
            <p:cNvPr id="31" name="Rectangle 12"/>
            <p:cNvSpPr>
              <a:spLocks noChangeArrowheads="1"/>
            </p:cNvSpPr>
            <p:nvPr/>
          </p:nvSpPr>
          <p:spPr bwMode="auto">
            <a:xfrm>
              <a:off x="8355" y="8079"/>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smtClean="0">
                  <a:latin typeface="Times New Roman" panose="02020603050405020304" pitchFamily="18" charset="0"/>
                  <a:cs typeface="Times New Roman" panose="02020603050405020304" pitchFamily="18" charset="0"/>
                </a:rPr>
                <a:t>第</a:t>
              </a:r>
              <a:r>
                <a:rPr kumimoji="0" lang="zh-CN" altLang="en-US" sz="1600" dirty="0">
                  <a:latin typeface="Times New Roman" panose="02020603050405020304" pitchFamily="18" charset="0"/>
                  <a:cs typeface="Times New Roman" panose="02020603050405020304" pitchFamily="18" charset="0"/>
                </a:rPr>
                <a:t>二</a:t>
              </a:r>
              <a:r>
                <a:rPr kumimoji="0" lang="zh-CN" altLang="zh-CN" sz="1600" dirty="0" smtClean="0">
                  <a:latin typeface="Times New Roman" panose="02020603050405020304" pitchFamily="18" charset="0"/>
                  <a:cs typeface="Times New Roman" panose="02020603050405020304" pitchFamily="18" charset="0"/>
                </a:rPr>
                <a:t>层</a:t>
              </a:r>
              <a:r>
                <a:rPr kumimoji="0" lang="zh-CN" altLang="zh-CN" sz="1600" dirty="0">
                  <a:latin typeface="Times New Roman" panose="02020603050405020304" pitchFamily="18" charset="0"/>
                  <a:cs typeface="Times New Roman" panose="02020603050405020304" pitchFamily="18" charset="0"/>
                </a:rPr>
                <a:t>：</a:t>
              </a:r>
            </a:p>
            <a:p>
              <a:pPr indent="0"/>
              <a:r>
                <a:rPr kumimoji="0" lang="zh-CN" altLang="zh-CN" sz="1600" dirty="0">
                  <a:latin typeface="Times New Roman" panose="02020603050405020304" pitchFamily="18" charset="0"/>
                  <a:cs typeface="Times New Roman" panose="02020603050405020304" pitchFamily="18" charset="0"/>
                </a:rPr>
                <a:t>数据服务层</a:t>
              </a:r>
            </a:p>
          </p:txBody>
        </p:sp>
        <p:sp>
          <p:nvSpPr>
            <p:cNvPr id="33" name="Line 10"/>
            <p:cNvSpPr>
              <a:spLocks noChangeShapeType="1"/>
            </p:cNvSpPr>
            <p:nvPr/>
          </p:nvSpPr>
          <p:spPr bwMode="auto">
            <a:xfrm>
              <a:off x="5894" y="8719"/>
              <a:ext cx="13" cy="168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9"/>
            <p:cNvSpPr>
              <a:spLocks noChangeShapeType="1"/>
            </p:cNvSpPr>
            <p:nvPr/>
          </p:nvSpPr>
          <p:spPr bwMode="auto">
            <a:xfrm>
              <a:off x="4010" y="8923"/>
              <a:ext cx="4518"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8"/>
            <p:cNvSpPr>
              <a:spLocks noChangeShapeType="1"/>
            </p:cNvSpPr>
            <p:nvPr/>
          </p:nvSpPr>
          <p:spPr bwMode="auto">
            <a:xfrm>
              <a:off x="4010" y="9519"/>
              <a:ext cx="4518"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7"/>
            <p:cNvSpPr>
              <a:spLocks noChangeShapeType="1"/>
            </p:cNvSpPr>
            <p:nvPr/>
          </p:nvSpPr>
          <p:spPr bwMode="auto">
            <a:xfrm flipV="1">
              <a:off x="4010" y="9680"/>
              <a:ext cx="4518"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Rectangle 4"/>
            <p:cNvSpPr>
              <a:spLocks noChangeArrowheads="1"/>
            </p:cNvSpPr>
            <p:nvPr/>
          </p:nvSpPr>
          <p:spPr bwMode="auto">
            <a:xfrm>
              <a:off x="2727" y="9367"/>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肥</a:t>
              </a:r>
              <a:r>
                <a:rPr kumimoji="0" lang="en-US" altLang="zh-CN" sz="1600" dirty="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sp>
          <p:nvSpPr>
            <p:cNvPr id="40" name="Rectangle 3"/>
            <p:cNvSpPr>
              <a:spLocks noChangeArrowheads="1"/>
            </p:cNvSpPr>
            <p:nvPr/>
          </p:nvSpPr>
          <p:spPr bwMode="auto">
            <a:xfrm>
              <a:off x="2727" y="10011"/>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肥</a:t>
              </a:r>
              <a:r>
                <a:rPr kumimoji="0" lang="en-US" altLang="zh-CN" sz="1600" dirty="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grpSp>
      <p:grpSp>
        <p:nvGrpSpPr>
          <p:cNvPr id="43" name="Group 1"/>
          <p:cNvGrpSpPr>
            <a:grpSpLocks noChangeAspect="1"/>
          </p:cNvGrpSpPr>
          <p:nvPr/>
        </p:nvGrpSpPr>
        <p:grpSpPr bwMode="auto">
          <a:xfrm>
            <a:off x="1514088" y="3780987"/>
            <a:ext cx="6947484" cy="2166386"/>
            <a:chOff x="2727" y="8079"/>
            <a:chExt cx="6902" cy="2415"/>
          </a:xfrm>
        </p:grpSpPr>
        <p:sp>
          <p:nvSpPr>
            <p:cNvPr id="44" name="Rectangle 17"/>
            <p:cNvSpPr>
              <a:spLocks noChangeArrowheads="1"/>
            </p:cNvSpPr>
            <p:nvPr/>
          </p:nvSpPr>
          <p:spPr bwMode="auto">
            <a:xfrm>
              <a:off x="2727" y="8723"/>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a:t>
              </a:r>
              <a:r>
                <a:rPr kumimoji="0" lang="zh-CN" altLang="en-US" sz="1600" dirty="0" smtClean="0">
                  <a:cs typeface="Times New Roman" panose="02020603050405020304" pitchFamily="18" charset="0"/>
                </a:rPr>
                <a:t>瘦</a:t>
              </a:r>
              <a:r>
                <a:rPr kumimoji="0" lang="en-US" altLang="zh-CN" sz="1600" dirty="0" smtClean="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sp>
          <p:nvSpPr>
            <p:cNvPr id="45" name="Rectangle 15"/>
            <p:cNvSpPr>
              <a:spLocks noChangeArrowheads="1"/>
            </p:cNvSpPr>
            <p:nvPr/>
          </p:nvSpPr>
          <p:spPr bwMode="auto">
            <a:xfrm>
              <a:off x="8524" y="9042"/>
              <a:ext cx="1105" cy="85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smtClean="0">
                  <a:latin typeface="Times New Roman" panose="02020603050405020304" pitchFamily="18" charset="0"/>
                  <a:cs typeface="Times New Roman" panose="02020603050405020304" pitchFamily="18" charset="0"/>
                </a:rPr>
                <a:t>数据</a:t>
              </a:r>
              <a:r>
                <a:rPr kumimoji="0" lang="zh-CN" altLang="en-US" sz="1600" dirty="0" smtClean="0">
                  <a:latin typeface="Times New Roman" panose="02020603050405020304" pitchFamily="18" charset="0"/>
                  <a:cs typeface="Times New Roman" panose="02020603050405020304" pitchFamily="18" charset="0"/>
                </a:rPr>
                <a:t>库</a:t>
              </a:r>
              <a:endParaRPr kumimoji="0" lang="en-US" altLang="zh-CN" sz="1600" dirty="0" smtClean="0">
                <a:latin typeface="Times New Roman" panose="02020603050405020304" pitchFamily="18" charset="0"/>
                <a:cs typeface="Times New Roman" panose="02020603050405020304" pitchFamily="18" charset="0"/>
              </a:endParaRPr>
            </a:p>
            <a:p>
              <a:pPr indent="0" algn="ctr"/>
              <a:r>
                <a:rPr kumimoji="0" lang="zh-CN" altLang="en-US" sz="1600" dirty="0">
                  <a:latin typeface="Times New Roman" panose="02020603050405020304" pitchFamily="18" charset="0"/>
                  <a:cs typeface="Times New Roman" panose="02020603050405020304" pitchFamily="18" charset="0"/>
                </a:rPr>
                <a:t>服务器</a:t>
              </a:r>
              <a:endParaRPr kumimoji="0" lang="zh-CN" altLang="zh-CN" sz="1600" dirty="0">
                <a:latin typeface="Times New Roman" panose="02020603050405020304" pitchFamily="18" charset="0"/>
                <a:cs typeface="Times New Roman" panose="02020603050405020304" pitchFamily="18" charset="0"/>
              </a:endParaRPr>
            </a:p>
          </p:txBody>
        </p:sp>
        <p:sp>
          <p:nvSpPr>
            <p:cNvPr id="46" name="Rectangle 14"/>
            <p:cNvSpPr>
              <a:spLocks noChangeArrowheads="1"/>
            </p:cNvSpPr>
            <p:nvPr/>
          </p:nvSpPr>
          <p:spPr bwMode="auto">
            <a:xfrm>
              <a:off x="2727" y="8079"/>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第一层：</a:t>
              </a:r>
              <a:endParaRPr kumimoji="0" lang="zh-CN" altLang="zh-CN" sz="1600" b="0" i="0" u="none" strike="noStrike" cap="none" normalizeH="0" baseline="0" dirty="0" smtClean="0">
                <a:ln>
                  <a:noFill/>
                </a:ln>
                <a:solidFill>
                  <a:schemeClr val="tx1"/>
                </a:solidFill>
                <a:effectLst/>
              </a:endParaRPr>
            </a:p>
            <a:p>
              <a:pPr indent="0"/>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客户端</a:t>
              </a:r>
              <a:r>
                <a:rPr kumimoji="0" lang="zh-CN" altLang="zh-CN" sz="1600" dirty="0">
                  <a:latin typeface="Times New Roman" panose="02020603050405020304" pitchFamily="18" charset="0"/>
                  <a:cs typeface="Times New Roman" panose="02020603050405020304" pitchFamily="18" charset="0"/>
                </a:rPr>
                <a:t>层</a:t>
              </a:r>
            </a:p>
          </p:txBody>
        </p:sp>
        <p:sp>
          <p:nvSpPr>
            <p:cNvPr id="47" name="Rectangle 12"/>
            <p:cNvSpPr>
              <a:spLocks noChangeArrowheads="1"/>
            </p:cNvSpPr>
            <p:nvPr/>
          </p:nvSpPr>
          <p:spPr bwMode="auto">
            <a:xfrm>
              <a:off x="8355" y="8079"/>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smtClean="0">
                  <a:latin typeface="Times New Roman" panose="02020603050405020304" pitchFamily="18" charset="0"/>
                  <a:cs typeface="Times New Roman" panose="02020603050405020304" pitchFamily="18" charset="0"/>
                </a:rPr>
                <a:t>第</a:t>
              </a:r>
              <a:r>
                <a:rPr kumimoji="0" lang="zh-CN" altLang="en-US" sz="1600" dirty="0">
                  <a:latin typeface="Times New Roman" panose="02020603050405020304" pitchFamily="18" charset="0"/>
                  <a:cs typeface="Times New Roman" panose="02020603050405020304" pitchFamily="18" charset="0"/>
                </a:rPr>
                <a:t>二</a:t>
              </a:r>
              <a:r>
                <a:rPr kumimoji="0" lang="zh-CN" altLang="zh-CN" sz="1600" dirty="0" smtClean="0">
                  <a:latin typeface="Times New Roman" panose="02020603050405020304" pitchFamily="18" charset="0"/>
                  <a:cs typeface="Times New Roman" panose="02020603050405020304" pitchFamily="18" charset="0"/>
                </a:rPr>
                <a:t>层</a:t>
              </a:r>
              <a:r>
                <a:rPr kumimoji="0" lang="zh-CN" altLang="zh-CN" sz="1600" dirty="0">
                  <a:latin typeface="Times New Roman" panose="02020603050405020304" pitchFamily="18" charset="0"/>
                  <a:cs typeface="Times New Roman" panose="02020603050405020304" pitchFamily="18" charset="0"/>
                </a:rPr>
                <a:t>：</a:t>
              </a:r>
            </a:p>
            <a:p>
              <a:pPr indent="0"/>
              <a:r>
                <a:rPr kumimoji="0" lang="zh-CN" altLang="zh-CN" sz="1600" dirty="0">
                  <a:latin typeface="Times New Roman" panose="02020603050405020304" pitchFamily="18" charset="0"/>
                  <a:cs typeface="Times New Roman" panose="02020603050405020304" pitchFamily="18" charset="0"/>
                </a:rPr>
                <a:t>数据服务层</a:t>
              </a:r>
            </a:p>
          </p:txBody>
        </p:sp>
        <p:sp>
          <p:nvSpPr>
            <p:cNvPr id="48" name="Line 10"/>
            <p:cNvSpPr>
              <a:spLocks noChangeShapeType="1"/>
            </p:cNvSpPr>
            <p:nvPr/>
          </p:nvSpPr>
          <p:spPr bwMode="auto">
            <a:xfrm>
              <a:off x="5894" y="8719"/>
              <a:ext cx="13" cy="168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Line 9"/>
            <p:cNvSpPr>
              <a:spLocks noChangeShapeType="1"/>
            </p:cNvSpPr>
            <p:nvPr/>
          </p:nvSpPr>
          <p:spPr bwMode="auto">
            <a:xfrm>
              <a:off x="4010" y="8923"/>
              <a:ext cx="3509"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Line 8"/>
            <p:cNvSpPr>
              <a:spLocks noChangeShapeType="1"/>
            </p:cNvSpPr>
            <p:nvPr/>
          </p:nvSpPr>
          <p:spPr bwMode="auto">
            <a:xfrm flipV="1">
              <a:off x="4010" y="9511"/>
              <a:ext cx="3509"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Line 7"/>
            <p:cNvSpPr>
              <a:spLocks noChangeShapeType="1"/>
            </p:cNvSpPr>
            <p:nvPr/>
          </p:nvSpPr>
          <p:spPr bwMode="auto">
            <a:xfrm flipV="1">
              <a:off x="4010" y="9680"/>
              <a:ext cx="3509"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Rectangle 4"/>
            <p:cNvSpPr>
              <a:spLocks noChangeArrowheads="1"/>
            </p:cNvSpPr>
            <p:nvPr/>
          </p:nvSpPr>
          <p:spPr bwMode="auto">
            <a:xfrm>
              <a:off x="2727" y="9367"/>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a:t>
              </a:r>
              <a:r>
                <a:rPr kumimoji="0" lang="zh-CN" altLang="en-US" sz="1600" dirty="0">
                  <a:cs typeface="Times New Roman" panose="02020603050405020304" pitchFamily="18" charset="0"/>
                </a:rPr>
                <a:t>瘦</a:t>
              </a:r>
              <a:r>
                <a:rPr kumimoji="0" lang="en-US" altLang="zh-CN" sz="1600" dirty="0" smtClean="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sp>
          <p:nvSpPr>
            <p:cNvPr id="53" name="Rectangle 3"/>
            <p:cNvSpPr>
              <a:spLocks noChangeArrowheads="1"/>
            </p:cNvSpPr>
            <p:nvPr/>
          </p:nvSpPr>
          <p:spPr bwMode="auto">
            <a:xfrm>
              <a:off x="2727" y="10011"/>
              <a:ext cx="128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a:t>
              </a:r>
              <a:r>
                <a:rPr kumimoji="0" lang="zh-CN" altLang="en-US" sz="1600" dirty="0">
                  <a:cs typeface="Times New Roman" panose="02020603050405020304" pitchFamily="18" charset="0"/>
                </a:rPr>
                <a:t>瘦</a:t>
              </a:r>
              <a:r>
                <a:rPr kumimoji="0" lang="en-US" altLang="zh-CN" sz="1600" dirty="0" smtClean="0">
                  <a:cs typeface="Times New Roman" panose="02020603050405020304" pitchFamily="18" charset="0"/>
                </a:rPr>
                <a:t>)</a:t>
              </a:r>
              <a:r>
                <a:rPr kumimoji="0" lang="zh-CN" altLang="zh-CN" sz="1600" dirty="0" smtClean="0">
                  <a:cs typeface="Times New Roman" panose="02020603050405020304" pitchFamily="18" charset="0"/>
                </a:rPr>
                <a:t>客户端</a:t>
              </a:r>
              <a:endParaRPr kumimoji="0" lang="zh-CN" altLang="zh-CN" sz="1600" dirty="0">
                <a:cs typeface="Times New Roman" panose="02020603050405020304" pitchFamily="18" charset="0"/>
              </a:endParaRPr>
            </a:p>
          </p:txBody>
        </p:sp>
      </p:grpSp>
      <p:sp>
        <p:nvSpPr>
          <p:cNvPr id="54" name="Rectangle 15"/>
          <p:cNvSpPr>
            <a:spLocks noChangeArrowheads="1"/>
          </p:cNvSpPr>
          <p:nvPr/>
        </p:nvSpPr>
        <p:spPr bwMode="auto">
          <a:xfrm>
            <a:off x="6333579" y="4641837"/>
            <a:ext cx="1015331" cy="76429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en-US" sz="1600" dirty="0" smtClean="0">
                <a:latin typeface="Times New Roman" panose="02020603050405020304" pitchFamily="18" charset="0"/>
                <a:cs typeface="Times New Roman" panose="02020603050405020304" pitchFamily="18" charset="0"/>
              </a:rPr>
              <a:t>业务</a:t>
            </a:r>
            <a:endParaRPr kumimoji="0" lang="en-US" altLang="zh-CN" sz="1600" dirty="0" smtClean="0">
              <a:latin typeface="Times New Roman" panose="02020603050405020304" pitchFamily="18" charset="0"/>
              <a:cs typeface="Times New Roman" panose="02020603050405020304" pitchFamily="18" charset="0"/>
            </a:endParaRPr>
          </a:p>
          <a:p>
            <a:pPr indent="0" algn="ctr"/>
            <a:r>
              <a:rPr kumimoji="0" lang="en-US" altLang="zh-CN" sz="1600" dirty="0" smtClean="0">
                <a:latin typeface="Times New Roman" panose="02020603050405020304" pitchFamily="18" charset="0"/>
                <a:cs typeface="Times New Roman" panose="02020603050405020304" pitchFamily="18" charset="0"/>
              </a:rPr>
              <a:t>(</a:t>
            </a:r>
            <a:r>
              <a:rPr kumimoji="0" lang="zh-CN" altLang="en-US" sz="1600" dirty="0" smtClean="0">
                <a:latin typeface="Times New Roman" panose="02020603050405020304" pitchFamily="18" charset="0"/>
                <a:cs typeface="Times New Roman" panose="02020603050405020304" pitchFamily="18" charset="0"/>
              </a:rPr>
              <a:t>计算</a:t>
            </a:r>
            <a:r>
              <a:rPr kumimoji="0" lang="en-US" altLang="zh-CN" sz="1600" dirty="0" smtClean="0">
                <a:latin typeface="Times New Roman" panose="02020603050405020304" pitchFamily="18" charset="0"/>
                <a:cs typeface="Times New Roman" panose="02020603050405020304" pitchFamily="18" charset="0"/>
              </a:rPr>
              <a:t>)</a:t>
            </a:r>
          </a:p>
          <a:p>
            <a:pPr indent="0" algn="ctr"/>
            <a:r>
              <a:rPr kumimoji="0" lang="zh-CN" altLang="en-US" sz="1600" dirty="0" smtClean="0">
                <a:latin typeface="Times New Roman" panose="02020603050405020304" pitchFamily="18" charset="0"/>
                <a:cs typeface="Times New Roman" panose="02020603050405020304" pitchFamily="18" charset="0"/>
              </a:rPr>
              <a:t>处理</a:t>
            </a:r>
            <a:endParaRPr kumimoji="0" lang="zh-CN" altLang="zh-CN" sz="1600" dirty="0">
              <a:latin typeface="Times New Roman" panose="02020603050405020304" pitchFamily="18" charset="0"/>
              <a:cs typeface="Times New Roman" panose="02020603050405020304" pitchFamily="18" charset="0"/>
            </a:endParaRPr>
          </a:p>
        </p:txBody>
      </p:sp>
      <p:sp>
        <p:nvSpPr>
          <p:cNvPr id="55" name="Rectangle 12"/>
          <p:cNvSpPr>
            <a:spLocks noChangeArrowheads="1"/>
          </p:cNvSpPr>
          <p:nvPr/>
        </p:nvSpPr>
        <p:spPr bwMode="auto">
          <a:xfrm>
            <a:off x="6801705" y="3041376"/>
            <a:ext cx="1213947" cy="57770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en-US" sz="1600" dirty="0" smtClean="0">
                <a:latin typeface="Times New Roman" panose="02020603050405020304" pitchFamily="18" charset="0"/>
                <a:cs typeface="Times New Roman" panose="02020603050405020304" pitchFamily="18" charset="0"/>
              </a:rPr>
              <a:t>瘦服务器</a:t>
            </a:r>
            <a:endParaRPr kumimoji="0" lang="zh-CN" altLang="zh-CN" sz="1600" dirty="0">
              <a:latin typeface="Times New Roman" panose="02020603050405020304" pitchFamily="18" charset="0"/>
              <a:cs typeface="Times New Roman" panose="02020603050405020304" pitchFamily="18" charset="0"/>
            </a:endParaRPr>
          </a:p>
        </p:txBody>
      </p:sp>
      <p:sp>
        <p:nvSpPr>
          <p:cNvPr id="56" name="Rectangle 12"/>
          <p:cNvSpPr>
            <a:spLocks noChangeArrowheads="1"/>
          </p:cNvSpPr>
          <p:nvPr/>
        </p:nvSpPr>
        <p:spPr bwMode="auto">
          <a:xfrm>
            <a:off x="6841245" y="5651919"/>
            <a:ext cx="1213947" cy="57770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en-US" sz="1600" dirty="0" smtClean="0">
                <a:latin typeface="Times New Roman" panose="02020603050405020304" pitchFamily="18" charset="0"/>
                <a:cs typeface="Times New Roman" panose="02020603050405020304" pitchFamily="18" charset="0"/>
              </a:rPr>
              <a:t>肥服务器</a:t>
            </a:r>
            <a:endParaRPr kumimoji="0" lang="zh-CN" altLang="zh-C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三层</a:t>
            </a:r>
            <a:r>
              <a:rPr lang="en-US" altLang="zh-CN" dirty="0" smtClean="0"/>
              <a:t>C/S</a:t>
            </a:r>
            <a:r>
              <a:rPr lang="zh-CN" altLang="en-US" dirty="0" smtClean="0"/>
              <a:t>模式</a:t>
            </a:r>
            <a:endParaRPr lang="zh-CN" altLang="en-US" dirty="0"/>
          </a:p>
        </p:txBody>
      </p:sp>
      <p:grpSp>
        <p:nvGrpSpPr>
          <p:cNvPr id="5" name="Group 1"/>
          <p:cNvGrpSpPr>
            <a:grpSpLocks noChangeAspect="1"/>
          </p:cNvGrpSpPr>
          <p:nvPr/>
        </p:nvGrpSpPr>
        <p:grpSpPr bwMode="auto">
          <a:xfrm>
            <a:off x="1215762" y="1830052"/>
            <a:ext cx="7153835" cy="3706906"/>
            <a:chOff x="2526" y="7918"/>
            <a:chExt cx="7107" cy="3703"/>
          </a:xfrm>
        </p:grpSpPr>
        <p:sp>
          <p:nvSpPr>
            <p:cNvPr id="6" name="AutoShape 18"/>
            <p:cNvSpPr>
              <a:spLocks noChangeAspect="1" noChangeArrowheads="1" noTextEdit="1"/>
            </p:cNvSpPr>
            <p:nvPr/>
          </p:nvSpPr>
          <p:spPr bwMode="auto">
            <a:xfrm>
              <a:off x="2526" y="7918"/>
              <a:ext cx="7107" cy="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17"/>
            <p:cNvSpPr>
              <a:spLocks noChangeArrowheads="1"/>
            </p:cNvSpPr>
            <p:nvPr/>
          </p:nvSpPr>
          <p:spPr bwMode="auto">
            <a:xfrm>
              <a:off x="2727" y="8723"/>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客户端</a:t>
              </a:r>
            </a:p>
          </p:txBody>
        </p:sp>
        <p:sp>
          <p:nvSpPr>
            <p:cNvPr id="8" name="Rectangle 16"/>
            <p:cNvSpPr>
              <a:spLocks noChangeArrowheads="1"/>
            </p:cNvSpPr>
            <p:nvPr/>
          </p:nvSpPr>
          <p:spPr bwMode="auto">
            <a:xfrm>
              <a:off x="5541" y="9206"/>
              <a:ext cx="1206"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smtClean="0">
                  <a:latin typeface="Times New Roman" panose="02020603050405020304" pitchFamily="18" charset="0"/>
                  <a:cs typeface="Times New Roman" panose="02020603050405020304" pitchFamily="18" charset="0"/>
                </a:rPr>
                <a:t>应用</a:t>
              </a:r>
              <a:r>
                <a:rPr kumimoji="0" lang="en-US" altLang="zh-CN" sz="1600" dirty="0" smtClean="0">
                  <a:latin typeface="Times New Roman" panose="02020603050405020304" pitchFamily="18" charset="0"/>
                  <a:cs typeface="Times New Roman" panose="02020603050405020304" pitchFamily="18" charset="0"/>
                </a:rPr>
                <a:t>(</a:t>
              </a:r>
              <a:r>
                <a:rPr kumimoji="0" lang="zh-CN" altLang="en-US" sz="1600" dirty="0" smtClean="0">
                  <a:latin typeface="Times New Roman" panose="02020603050405020304" pitchFamily="18" charset="0"/>
                  <a:cs typeface="Times New Roman" panose="02020603050405020304" pitchFamily="18" charset="0"/>
                </a:rPr>
                <a:t>业务</a:t>
              </a:r>
              <a:r>
                <a:rPr kumimoji="0" lang="en-US" altLang="zh-CN" sz="1600" dirty="0" smtClean="0">
                  <a:latin typeface="Times New Roman" panose="02020603050405020304" pitchFamily="18" charset="0"/>
                  <a:cs typeface="Times New Roman" panose="02020603050405020304" pitchFamily="18" charset="0"/>
                </a:rPr>
                <a:t>)</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a:latin typeface="Times New Roman" panose="02020603050405020304" pitchFamily="18" charset="0"/>
                  <a:cs typeface="Times New Roman" panose="02020603050405020304" pitchFamily="18" charset="0"/>
                </a:rPr>
                <a:t>服务器</a:t>
              </a:r>
            </a:p>
          </p:txBody>
        </p:sp>
        <p:sp>
          <p:nvSpPr>
            <p:cNvPr id="9" name="Rectangle 15"/>
            <p:cNvSpPr>
              <a:spLocks noChangeArrowheads="1"/>
            </p:cNvSpPr>
            <p:nvPr/>
          </p:nvSpPr>
          <p:spPr bwMode="auto">
            <a:xfrm>
              <a:off x="8427" y="9206"/>
              <a:ext cx="1206"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数据</a:t>
              </a:r>
            </a:p>
            <a:p>
              <a:pPr indent="0"/>
              <a:r>
                <a:rPr kumimoji="0" lang="zh-CN" altLang="zh-CN" sz="1600" dirty="0">
                  <a:latin typeface="Times New Roman" panose="02020603050405020304" pitchFamily="18" charset="0"/>
                  <a:cs typeface="Times New Roman" panose="02020603050405020304" pitchFamily="18" charset="0"/>
                </a:rPr>
                <a:t>服务器</a:t>
              </a:r>
            </a:p>
          </p:txBody>
        </p:sp>
        <p:sp>
          <p:nvSpPr>
            <p:cNvPr id="10" name="Rectangle 14"/>
            <p:cNvSpPr>
              <a:spLocks noChangeArrowheads="1"/>
            </p:cNvSpPr>
            <p:nvPr/>
          </p:nvSpPr>
          <p:spPr bwMode="auto">
            <a:xfrm>
              <a:off x="2727" y="8079"/>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第一层：</a:t>
              </a:r>
              <a:endParaRPr kumimoji="0" lang="zh-CN" altLang="zh-CN" sz="1600" b="0" i="0" u="none" strike="noStrike" cap="none" normalizeH="0" baseline="0" dirty="0" smtClean="0">
                <a:ln>
                  <a:noFill/>
                </a:ln>
                <a:solidFill>
                  <a:schemeClr val="tx1"/>
                </a:solidFill>
                <a:effectLst/>
              </a:endParaRPr>
            </a:p>
            <a:p>
              <a:pPr indent="0"/>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客户端</a:t>
              </a:r>
              <a:r>
                <a:rPr kumimoji="0" lang="zh-CN" altLang="zh-CN" sz="1600" dirty="0">
                  <a:latin typeface="Times New Roman" panose="02020603050405020304" pitchFamily="18" charset="0"/>
                  <a:cs typeface="Times New Roman" panose="02020603050405020304" pitchFamily="18" charset="0"/>
                </a:rPr>
                <a:t>层</a:t>
              </a:r>
            </a:p>
          </p:txBody>
        </p:sp>
        <p:sp>
          <p:nvSpPr>
            <p:cNvPr id="11" name="Rectangle 13"/>
            <p:cNvSpPr>
              <a:spLocks noChangeArrowheads="1"/>
            </p:cNvSpPr>
            <p:nvPr/>
          </p:nvSpPr>
          <p:spPr bwMode="auto">
            <a:xfrm>
              <a:off x="5340" y="7918"/>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第二层：</a:t>
              </a:r>
            </a:p>
            <a:p>
              <a:pPr indent="0"/>
              <a:r>
                <a:rPr kumimoji="0" lang="zh-CN" altLang="zh-CN" sz="1600" dirty="0">
                  <a:latin typeface="Times New Roman" panose="02020603050405020304" pitchFamily="18" charset="0"/>
                  <a:cs typeface="Times New Roman" panose="02020603050405020304" pitchFamily="18" charset="0"/>
                </a:rPr>
                <a:t>应用逻辑层</a:t>
              </a:r>
            </a:p>
          </p:txBody>
        </p:sp>
        <p:sp>
          <p:nvSpPr>
            <p:cNvPr id="12" name="Rectangle 12"/>
            <p:cNvSpPr>
              <a:spLocks noChangeArrowheads="1"/>
            </p:cNvSpPr>
            <p:nvPr/>
          </p:nvSpPr>
          <p:spPr bwMode="auto">
            <a:xfrm>
              <a:off x="8355" y="8079"/>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第三层：</a:t>
              </a:r>
            </a:p>
            <a:p>
              <a:pPr indent="0"/>
              <a:r>
                <a:rPr kumimoji="0" lang="zh-CN" altLang="zh-CN" sz="1600" dirty="0">
                  <a:latin typeface="Times New Roman" panose="02020603050405020304" pitchFamily="18" charset="0"/>
                  <a:cs typeface="Times New Roman" panose="02020603050405020304" pitchFamily="18" charset="0"/>
                </a:rPr>
                <a:t>数据服务层</a:t>
              </a:r>
            </a:p>
          </p:txBody>
        </p:sp>
        <p:sp>
          <p:nvSpPr>
            <p:cNvPr id="13" name="Line 11"/>
            <p:cNvSpPr>
              <a:spLocks noChangeShapeType="1"/>
            </p:cNvSpPr>
            <p:nvPr/>
          </p:nvSpPr>
          <p:spPr bwMode="auto">
            <a:xfrm>
              <a:off x="4737" y="8079"/>
              <a:ext cx="0" cy="24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10"/>
            <p:cNvSpPr>
              <a:spLocks noChangeShapeType="1"/>
            </p:cNvSpPr>
            <p:nvPr/>
          </p:nvSpPr>
          <p:spPr bwMode="auto">
            <a:xfrm>
              <a:off x="7551" y="8079"/>
              <a:ext cx="0" cy="249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9"/>
            <p:cNvSpPr>
              <a:spLocks noChangeShapeType="1"/>
            </p:cNvSpPr>
            <p:nvPr/>
          </p:nvSpPr>
          <p:spPr bwMode="auto">
            <a:xfrm>
              <a:off x="3732" y="8884"/>
              <a:ext cx="1809"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8"/>
            <p:cNvSpPr>
              <a:spLocks noChangeShapeType="1"/>
            </p:cNvSpPr>
            <p:nvPr/>
          </p:nvSpPr>
          <p:spPr bwMode="auto">
            <a:xfrm>
              <a:off x="3732" y="9528"/>
              <a:ext cx="18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7"/>
            <p:cNvSpPr>
              <a:spLocks noChangeShapeType="1"/>
            </p:cNvSpPr>
            <p:nvPr/>
          </p:nvSpPr>
          <p:spPr bwMode="auto">
            <a:xfrm flipV="1">
              <a:off x="3732" y="9528"/>
              <a:ext cx="1809"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5"/>
            <p:cNvSpPr>
              <a:spLocks noChangeShapeType="1"/>
            </p:cNvSpPr>
            <p:nvPr/>
          </p:nvSpPr>
          <p:spPr bwMode="auto">
            <a:xfrm>
              <a:off x="6747" y="9528"/>
              <a:ext cx="16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4"/>
            <p:cNvSpPr>
              <a:spLocks noChangeArrowheads="1"/>
            </p:cNvSpPr>
            <p:nvPr/>
          </p:nvSpPr>
          <p:spPr bwMode="auto">
            <a:xfrm>
              <a:off x="2727" y="9367"/>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客户端</a:t>
              </a:r>
            </a:p>
          </p:txBody>
        </p:sp>
        <p:sp>
          <p:nvSpPr>
            <p:cNvPr id="21" name="Rectangle 3"/>
            <p:cNvSpPr>
              <a:spLocks noChangeArrowheads="1"/>
            </p:cNvSpPr>
            <p:nvPr/>
          </p:nvSpPr>
          <p:spPr bwMode="auto">
            <a:xfrm>
              <a:off x="2727" y="10011"/>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客户端</a:t>
              </a:r>
            </a:p>
          </p:txBody>
        </p:sp>
      </p:grpSp>
    </p:spTree>
    <p:extLst>
      <p:ext uri="{BB962C8B-B14F-4D97-AF65-F5344CB8AC3E}">
        <p14:creationId xmlns:p14="http://schemas.microsoft.com/office/powerpoint/2010/main" val="613695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多层</a:t>
            </a:r>
            <a:r>
              <a:rPr lang="en-US" altLang="zh-CN" dirty="0" smtClean="0"/>
              <a:t>C/S——B/S</a:t>
            </a:r>
            <a:r>
              <a:rPr lang="zh-CN" altLang="en-US" dirty="0" smtClean="0"/>
              <a:t>模式</a:t>
            </a:r>
            <a:endParaRPr lang="zh-CN" altLang="en-US" dirty="0"/>
          </a:p>
        </p:txBody>
      </p:sp>
      <p:pic>
        <p:nvPicPr>
          <p:cNvPr id="91138" name="Picture 2"/>
          <p:cNvPicPr>
            <a:picLocks noChangeAspect="1" noChangeArrowheads="1"/>
          </p:cNvPicPr>
          <p:nvPr/>
        </p:nvPicPr>
        <p:blipFill>
          <a:blip r:embed="rId2"/>
          <a:srcRect/>
          <a:stretch>
            <a:fillRect/>
          </a:stretch>
        </p:blipFill>
        <p:spPr bwMode="auto">
          <a:xfrm>
            <a:off x="905103" y="1245507"/>
            <a:ext cx="8238898" cy="467632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信号处理系统概念体系结构</a:t>
            </a:r>
            <a:endParaRPr lang="zh-CN" altLang="en-US" dirty="0"/>
          </a:p>
        </p:txBody>
      </p:sp>
      <p:pic>
        <p:nvPicPr>
          <p:cNvPr id="34869" name="Picture 53"/>
          <p:cNvPicPr>
            <a:picLocks noChangeAspect="1" noChangeArrowheads="1"/>
          </p:cNvPicPr>
          <p:nvPr/>
        </p:nvPicPr>
        <p:blipFill>
          <a:blip r:embed="rId2"/>
          <a:srcRect/>
          <a:stretch>
            <a:fillRect/>
          </a:stretch>
        </p:blipFill>
        <p:spPr bwMode="auto">
          <a:xfrm>
            <a:off x="362857" y="1306739"/>
            <a:ext cx="8814056" cy="4528004"/>
          </a:xfrm>
          <a:prstGeom prst="rect">
            <a:avLst/>
          </a:prstGeom>
          <a:noFill/>
          <a:ln w="9525">
            <a:noFill/>
            <a:miter lim="800000"/>
            <a:headEnd/>
            <a:tailEnd/>
          </a:ln>
          <a:effectLst/>
        </p:spPr>
      </p:pic>
      <p:sp>
        <p:nvSpPr>
          <p:cNvPr id="44" name="TextBox 43"/>
          <p:cNvSpPr txBox="1"/>
          <p:nvPr/>
        </p:nvSpPr>
        <p:spPr>
          <a:xfrm>
            <a:off x="1901371" y="5776686"/>
            <a:ext cx="6340197" cy="461665"/>
          </a:xfrm>
          <a:prstGeom prst="rect">
            <a:avLst/>
          </a:prstGeom>
          <a:noFill/>
        </p:spPr>
        <p:txBody>
          <a:bodyPr wrap="none" rtlCol="0">
            <a:spAutoFit/>
          </a:bodyPr>
          <a:lstStyle/>
          <a:p>
            <a:r>
              <a:rPr lang="zh-CN" altLang="en-US" dirty="0" smtClean="0"/>
              <a:t>非常通用，几乎适合于所有的信号处理系统！</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a:t>
            </a:r>
            <a:r>
              <a:rPr lang="en-US" dirty="0" smtClean="0"/>
              <a:t>C/S</a:t>
            </a:r>
            <a:r>
              <a:rPr lang="zh-CN" altLang="en-US" dirty="0" smtClean="0"/>
              <a:t>模式的关键特征</a:t>
            </a:r>
            <a:endParaRPr lang="zh-CN" altLang="en-US" dirty="0"/>
          </a:p>
        </p:txBody>
      </p:sp>
      <p:sp>
        <p:nvSpPr>
          <p:cNvPr id="3" name="内容占位符 2"/>
          <p:cNvSpPr>
            <a:spLocks noGrp="1"/>
          </p:cNvSpPr>
          <p:nvPr>
            <p:ph idx="1"/>
          </p:nvPr>
        </p:nvSpPr>
        <p:spPr>
          <a:xfrm>
            <a:off x="965200" y="1295400"/>
            <a:ext cx="7950200" cy="4902200"/>
          </a:xfrm>
        </p:spPr>
        <p:txBody>
          <a:bodyPr/>
          <a:lstStyle/>
          <a:p>
            <a:r>
              <a:rPr lang="en-US" sz="2400" dirty="0" smtClean="0"/>
              <a:t>1</a:t>
            </a:r>
            <a:r>
              <a:rPr lang="zh-CN" altLang="en-US" sz="2400" dirty="0" smtClean="0"/>
              <a:t>）分割：</a:t>
            </a:r>
            <a:endParaRPr lang="en-US" altLang="zh-CN" sz="2400" dirty="0" smtClean="0"/>
          </a:p>
          <a:p>
            <a:pPr lvl="1"/>
            <a:r>
              <a:rPr lang="zh-CN" altLang="en-US" sz="2000" dirty="0" smtClean="0"/>
              <a:t>表现层、业务层和数据处理逻辑被分割到不同的层面；</a:t>
            </a:r>
          </a:p>
          <a:p>
            <a:r>
              <a:rPr lang="en-US" sz="2400" dirty="0" smtClean="0"/>
              <a:t>2</a:t>
            </a:r>
            <a:r>
              <a:rPr lang="zh-CN" altLang="en-US" sz="2400" dirty="0" smtClean="0"/>
              <a:t>）各层之间异步通信：</a:t>
            </a:r>
            <a:endParaRPr lang="en-US" altLang="zh-CN" sz="2400" dirty="0" smtClean="0"/>
          </a:p>
          <a:p>
            <a:pPr lvl="1"/>
            <a:r>
              <a:rPr lang="zh-CN" altLang="en-US" sz="2000" dirty="0" smtClean="0"/>
              <a:t>层与层之间的通信是异步的“请求</a:t>
            </a:r>
            <a:r>
              <a:rPr lang="en-US" sz="2000" dirty="0" smtClean="0"/>
              <a:t>-</a:t>
            </a:r>
            <a:r>
              <a:rPr lang="zh-CN" altLang="en-US" sz="2000" dirty="0" smtClean="0"/>
              <a:t>响应</a:t>
            </a:r>
            <a:r>
              <a:rPr lang="en-US" sz="2000" dirty="0" smtClean="0"/>
              <a:t>(request-reply)</a:t>
            </a:r>
            <a:r>
              <a:rPr lang="zh-CN" altLang="en-US" sz="2000" dirty="0" smtClean="0"/>
              <a:t>”。请求是单方向的，从客户层开始，经过</a:t>
            </a:r>
            <a:r>
              <a:rPr lang="en-US" sz="2000" dirty="0" smtClean="0"/>
              <a:t>Web</a:t>
            </a:r>
            <a:r>
              <a:rPr lang="zh-CN" altLang="en-US" sz="2000" dirty="0" smtClean="0"/>
              <a:t>和业务逻辑层，再到数据管理层。每层都等待其它层的处理响应。</a:t>
            </a:r>
          </a:p>
          <a:p>
            <a:r>
              <a:rPr lang="en-US" sz="2400" dirty="0" smtClean="0"/>
              <a:t>3</a:t>
            </a:r>
            <a:r>
              <a:rPr lang="zh-CN" altLang="en-US" sz="2400" dirty="0" smtClean="0"/>
              <a:t>）部署灵活：</a:t>
            </a:r>
            <a:endParaRPr lang="en-US" altLang="zh-CN" sz="2400" dirty="0" smtClean="0"/>
          </a:p>
          <a:p>
            <a:pPr lvl="1"/>
            <a:r>
              <a:rPr lang="zh-CN" altLang="en-US" sz="2000" dirty="0" smtClean="0"/>
              <a:t>分层结构不限制多层应用的部署方式。所有层可以运行在一台机器上，或者，每层部署到一台独立的机器上。</a:t>
            </a:r>
          </a:p>
          <a:p>
            <a:r>
              <a:rPr lang="en-US" sz="2400" dirty="0" smtClean="0"/>
              <a:t>4</a:t>
            </a:r>
            <a:r>
              <a:rPr lang="zh-CN" altLang="en-US" sz="2400" dirty="0" smtClean="0"/>
              <a:t>）标准化：</a:t>
            </a:r>
            <a:endParaRPr lang="en-US" altLang="zh-CN" sz="2400" dirty="0" smtClean="0"/>
          </a:p>
          <a:p>
            <a:pPr lvl="1"/>
            <a:r>
              <a:rPr lang="zh-CN" altLang="en-US" sz="2000" dirty="0" smtClean="0"/>
              <a:t>分层可以实现各层的标准化，例如，在</a:t>
            </a:r>
            <a:r>
              <a:rPr lang="en-US" sz="2000" dirty="0" smtClean="0"/>
              <a:t>Web</a:t>
            </a:r>
            <a:r>
              <a:rPr lang="zh-CN" altLang="en-US" sz="2000" dirty="0" smtClean="0"/>
              <a:t>应用中，客户端可以使用不同厂家的浏览器，兼容地对不同厂家</a:t>
            </a:r>
            <a:r>
              <a:rPr lang="en-US" sz="2000" dirty="0" smtClean="0"/>
              <a:t>Web</a:t>
            </a:r>
            <a:r>
              <a:rPr lang="zh-CN" altLang="en-US" sz="2000" dirty="0" smtClean="0"/>
              <a:t>服务器访问。</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C/S</a:t>
            </a:r>
            <a:r>
              <a:rPr lang="zh-CN" altLang="en-US" dirty="0" smtClean="0"/>
              <a:t>模式对质量属性影响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615821587"/>
              </p:ext>
            </p:extLst>
          </p:nvPr>
        </p:nvGraphicFramePr>
        <p:xfrm>
          <a:off x="1106715" y="1316520"/>
          <a:ext cx="7808685" cy="4535170"/>
        </p:xfrm>
        <a:graphic>
          <a:graphicData uri="http://schemas.openxmlformats.org/drawingml/2006/table">
            <a:tbl>
              <a:tblPr/>
              <a:tblGrid>
                <a:gridCol w="1403472">
                  <a:extLst>
                    <a:ext uri="{9D8B030D-6E8A-4147-A177-3AD203B41FA5}">
                      <a16:colId xmlns:a16="http://schemas.microsoft.com/office/drawing/2014/main" val="20000"/>
                    </a:ext>
                  </a:extLst>
                </a:gridCol>
                <a:gridCol w="6405213">
                  <a:extLst>
                    <a:ext uri="{9D8B030D-6E8A-4147-A177-3AD203B41FA5}">
                      <a16:colId xmlns:a16="http://schemas.microsoft.com/office/drawing/2014/main" val="20001"/>
                    </a:ext>
                  </a:extLst>
                </a:gridCol>
              </a:tblGrid>
              <a:tr h="446496">
                <a:tc>
                  <a:txBody>
                    <a:bodyPr/>
                    <a:lstStyle/>
                    <a:p>
                      <a:pPr indent="269875" algn="just">
                        <a:lnSpc>
                          <a:spcPts val="1660"/>
                        </a:lnSpc>
                        <a:spcAft>
                          <a:spcPts val="0"/>
                        </a:spcAft>
                      </a:pPr>
                      <a:endParaRPr lang="en-US" altLang="zh-CN" sz="1600" b="1" dirty="0" smtClean="0">
                        <a:latin typeface="Times New Roman"/>
                        <a:ea typeface="宋体"/>
                      </a:endParaRPr>
                    </a:p>
                    <a:p>
                      <a:pPr indent="0" algn="just">
                        <a:lnSpc>
                          <a:spcPts val="1660"/>
                        </a:lnSpc>
                        <a:spcAft>
                          <a:spcPts val="0"/>
                        </a:spcAft>
                      </a:pPr>
                      <a:r>
                        <a:rPr lang="zh-CN" sz="1600" b="1" dirty="0" smtClean="0">
                          <a:latin typeface="Times New Roman"/>
                          <a:ea typeface="宋体"/>
                        </a:rPr>
                        <a:t>质量</a:t>
                      </a:r>
                      <a:r>
                        <a:rPr lang="zh-CN" sz="1600" b="1" dirty="0">
                          <a:latin typeface="Times New Roman"/>
                          <a:ea typeface="宋体"/>
                        </a:rPr>
                        <a:t>属性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1" dirty="0" smtClean="0">
                        <a:latin typeface="Times New Roman"/>
                        <a:ea typeface="宋体"/>
                      </a:endParaRPr>
                    </a:p>
                    <a:p>
                      <a:pPr marL="0" indent="0" algn="ctr"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对</a:t>
                      </a:r>
                      <a:r>
                        <a:rPr lang="zh-CN" sz="1600" b="1" kern="1200" dirty="0">
                          <a:solidFill>
                            <a:schemeClr val="tx1"/>
                          </a:solidFill>
                          <a:latin typeface="Times New Roman"/>
                          <a:ea typeface="宋体"/>
                          <a:cs typeface="+mn-cs"/>
                        </a:rPr>
                        <a:t>质量的影响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2069">
                <a:tc>
                  <a:txBody>
                    <a:bodyPr/>
                    <a:lstStyle/>
                    <a:p>
                      <a:pPr marL="0" indent="0" algn="just" defTabSz="914400" rtl="0" eaLnBrk="1" latinLnBrk="0" hangingPunct="1">
                        <a:lnSpc>
                          <a:spcPts val="1660"/>
                        </a:lnSpc>
                        <a:spcAft>
                          <a:spcPts val="0"/>
                        </a:spcAft>
                      </a:pPr>
                      <a:endParaRPr lang="en-US" altLang="zh-CN" sz="1600" b="0"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可</a:t>
                      </a:r>
                      <a:r>
                        <a:rPr lang="zh-CN" sz="1600" b="0" kern="1200" dirty="0">
                          <a:solidFill>
                            <a:schemeClr val="tx1"/>
                          </a:solidFill>
                          <a:latin typeface="Times New Roman"/>
                          <a:ea typeface="宋体"/>
                          <a:cs typeface="+mn-cs"/>
                        </a:rPr>
                        <a:t>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ctr" latinLnBrk="0" hangingPunct="1">
                        <a:lnSpc>
                          <a:spcPct val="100000"/>
                        </a:lnSpc>
                        <a:spcBef>
                          <a:spcPts val="1200"/>
                        </a:spcBef>
                        <a:spcAft>
                          <a:spcPts val="0"/>
                        </a:spcAft>
                        <a:tabLst>
                          <a:tab pos="36000" algn="l"/>
                          <a:tab pos="108000" algn="l"/>
                        </a:tabLst>
                      </a:pPr>
                      <a:r>
                        <a:rPr lang="en-US" altLang="zh-CN" sz="1600" b="0" kern="1200" dirty="0" smtClean="0">
                          <a:solidFill>
                            <a:schemeClr val="tx1"/>
                          </a:solidFill>
                          <a:latin typeface="Times New Roman"/>
                          <a:ea typeface="宋体"/>
                          <a:cs typeface="+mn-cs"/>
                        </a:rPr>
                        <a:t>     </a:t>
                      </a:r>
                      <a:r>
                        <a:rPr lang="zh-CN" sz="1600" b="0" kern="1200" dirty="0" smtClean="0">
                          <a:solidFill>
                            <a:schemeClr val="tx1"/>
                          </a:solidFill>
                          <a:latin typeface="Times New Roman"/>
                          <a:ea typeface="宋体"/>
                          <a:cs typeface="+mn-cs"/>
                        </a:rPr>
                        <a:t>每</a:t>
                      </a:r>
                      <a:r>
                        <a:rPr lang="zh-CN" sz="1600" b="0" kern="1200" dirty="0">
                          <a:solidFill>
                            <a:schemeClr val="tx1"/>
                          </a:solidFill>
                          <a:latin typeface="Times New Roman"/>
                          <a:ea typeface="宋体"/>
                          <a:cs typeface="+mn-cs"/>
                        </a:rPr>
                        <a:t>层的服务器可以部署多个服务器，互为备份，因此，一个服务器出现故障，其它服务器仍可使用。虽然会降低服务性能，但仍可用。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8373">
                <a:tc>
                  <a:txBody>
                    <a:bodyPr/>
                    <a:lstStyle/>
                    <a:p>
                      <a:pPr marL="0" indent="0" algn="just" defTabSz="914400" rtl="0" eaLnBrk="1" latinLnBrk="0" hangingPunct="1">
                        <a:lnSpc>
                          <a:spcPts val="1660"/>
                        </a:lnSpc>
                        <a:spcAft>
                          <a:spcPts val="0"/>
                        </a:spcAft>
                      </a:pPr>
                      <a:endParaRPr lang="en-US" altLang="zh-CN" sz="1600" b="0"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故障</a:t>
                      </a:r>
                      <a:r>
                        <a:rPr lang="zh-CN" sz="1600" b="0" kern="1200" dirty="0">
                          <a:solidFill>
                            <a:schemeClr val="tx1"/>
                          </a:solidFill>
                          <a:latin typeface="Times New Roman"/>
                          <a:ea typeface="宋体"/>
                          <a:cs typeface="+mn-cs"/>
                        </a:rPr>
                        <a:t>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ctr" latinLnBrk="0" hangingPunct="1">
                        <a:lnSpc>
                          <a:spcPct val="100000"/>
                        </a:lnSpc>
                        <a:spcBef>
                          <a:spcPts val="1200"/>
                        </a:spcBef>
                        <a:spcAft>
                          <a:spcPts val="0"/>
                        </a:spcAft>
                        <a:tabLst>
                          <a:tab pos="36000" algn="l"/>
                          <a:tab pos="108000" algn="l"/>
                        </a:tabLst>
                      </a:pPr>
                      <a:r>
                        <a:rPr lang="zh-CN" sz="1600" b="0" kern="1200" dirty="0">
                          <a:solidFill>
                            <a:schemeClr val="tx1"/>
                          </a:solidFill>
                          <a:latin typeface="Times New Roman"/>
                          <a:ea typeface="宋体"/>
                          <a:cs typeface="+mn-cs"/>
                        </a:rPr>
                        <a:t>如果客户端与服务器的通信失败，</a:t>
                      </a:r>
                      <a:r>
                        <a:rPr lang="en-US" sz="1600" b="0" kern="1200" dirty="0">
                          <a:solidFill>
                            <a:schemeClr val="tx1"/>
                          </a:solidFill>
                          <a:latin typeface="Times New Roman"/>
                          <a:ea typeface="宋体"/>
                          <a:cs typeface="+mn-cs"/>
                        </a:rPr>
                        <a:t>Web</a:t>
                      </a:r>
                      <a:r>
                        <a:rPr lang="zh-CN" sz="1600" b="0" kern="1200" dirty="0">
                          <a:solidFill>
                            <a:schemeClr val="tx1"/>
                          </a:solidFill>
                          <a:latin typeface="Times New Roman"/>
                          <a:ea typeface="宋体"/>
                          <a:cs typeface="+mn-cs"/>
                        </a:rPr>
                        <a:t>和应用服务器可以实现透明的失效备援。因此客户端的请求可以重新定位到运行着的备份服务器上，而客户并不知晓。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8338">
                <a:tc>
                  <a:txBody>
                    <a:bodyPr/>
                    <a:lstStyle/>
                    <a:p>
                      <a:pPr marL="0" indent="0" algn="just" defTabSz="914400" rtl="0" eaLnBrk="1" latinLnBrk="0" hangingPunct="1">
                        <a:lnSpc>
                          <a:spcPts val="1660"/>
                        </a:lnSpc>
                        <a:spcAft>
                          <a:spcPts val="0"/>
                        </a:spcAft>
                      </a:pPr>
                      <a:endParaRPr lang="en-US" altLang="zh-CN" sz="1600" b="0"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可修改性</a:t>
                      </a:r>
                      <a:endParaRPr lang="zh-CN"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ctr" latinLnBrk="0" hangingPunct="1">
                        <a:lnSpc>
                          <a:spcPct val="100000"/>
                        </a:lnSpc>
                        <a:spcBef>
                          <a:spcPts val="1200"/>
                        </a:spcBef>
                        <a:spcAft>
                          <a:spcPts val="0"/>
                        </a:spcAft>
                        <a:tabLst>
                          <a:tab pos="36000" algn="l"/>
                          <a:tab pos="108000" algn="l"/>
                        </a:tabLst>
                      </a:pPr>
                      <a:r>
                        <a:rPr lang="zh-CN" sz="1600" b="0" kern="1200" dirty="0">
                          <a:solidFill>
                            <a:schemeClr val="tx1"/>
                          </a:solidFill>
                          <a:latin typeface="Times New Roman"/>
                          <a:ea typeface="宋体"/>
                          <a:cs typeface="+mn-cs"/>
                        </a:rPr>
                        <a:t>分割增强了可修改性。表现层、业务和数据管理逻辑清晰地得到了封装。每个层面都有其内部逻辑，修改不会影响其它层。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01521">
                <a:tc>
                  <a:txBody>
                    <a:bodyPr/>
                    <a:lstStyle/>
                    <a:p>
                      <a:pPr marL="0" indent="0" algn="just" defTabSz="914400" rtl="0" eaLnBrk="1" latinLnBrk="0" hangingPunct="1">
                        <a:lnSpc>
                          <a:spcPts val="1660"/>
                        </a:lnSpc>
                        <a:spcBef>
                          <a:spcPts val="1800"/>
                        </a:spcBef>
                        <a:spcAft>
                          <a:spcPts val="0"/>
                        </a:spcAft>
                      </a:pPr>
                      <a:endParaRPr lang="en-US" altLang="zh-CN" sz="1600" b="0" kern="1200" dirty="0" smtClean="0">
                        <a:solidFill>
                          <a:schemeClr val="tx1"/>
                        </a:solidFill>
                        <a:latin typeface="Times New Roman"/>
                        <a:ea typeface="宋体"/>
                        <a:cs typeface="+mn-cs"/>
                      </a:endParaRPr>
                    </a:p>
                    <a:p>
                      <a:pPr marL="0" indent="0" algn="just" defTabSz="914400" rtl="0" eaLnBrk="1" latinLnBrk="0" hangingPunct="1">
                        <a:lnSpc>
                          <a:spcPts val="1660"/>
                        </a:lnSpc>
                        <a:spcBef>
                          <a:spcPts val="1800"/>
                        </a:spcBef>
                        <a:spcAft>
                          <a:spcPts val="0"/>
                        </a:spcAft>
                      </a:pPr>
                      <a:r>
                        <a:rPr lang="zh-CN" sz="1600" b="0" kern="1200" dirty="0" smtClean="0">
                          <a:solidFill>
                            <a:schemeClr val="tx1"/>
                          </a:solidFill>
                          <a:latin typeface="Times New Roman"/>
                          <a:ea typeface="宋体"/>
                          <a:cs typeface="+mn-cs"/>
                        </a:rPr>
                        <a:t>性能</a:t>
                      </a:r>
                      <a:endParaRPr lang="zh-CN"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ctr" latinLnBrk="0" hangingPunct="1">
                        <a:lnSpc>
                          <a:spcPct val="100000"/>
                        </a:lnSpc>
                        <a:spcBef>
                          <a:spcPts val="1200"/>
                        </a:spcBef>
                        <a:spcAft>
                          <a:spcPts val="0"/>
                        </a:spcAft>
                        <a:tabLst>
                          <a:tab pos="36000" algn="l"/>
                          <a:tab pos="108000" algn="l"/>
                        </a:tabLst>
                      </a:pPr>
                      <a:r>
                        <a:rPr lang="zh-CN" sz="1600" b="0" kern="1200" dirty="0" smtClean="0">
                          <a:solidFill>
                            <a:schemeClr val="tx1"/>
                          </a:solidFill>
                          <a:latin typeface="Times New Roman"/>
                          <a:ea typeface="宋体"/>
                          <a:cs typeface="+mn-cs"/>
                        </a:rPr>
                        <a:t>这种</a:t>
                      </a:r>
                      <a:r>
                        <a:rPr lang="zh-CN" sz="1600" b="0" kern="1200" dirty="0">
                          <a:solidFill>
                            <a:schemeClr val="tx1"/>
                          </a:solidFill>
                          <a:latin typeface="Times New Roman"/>
                          <a:ea typeface="宋体"/>
                          <a:cs typeface="+mn-cs"/>
                        </a:rPr>
                        <a:t>结构的性能已经得到了证明。关键的问题是要考虑每个服务器支持的并发线程数量、各层之间的连接速度、以及数据传递的速度。对于分布式系统来说，降低了为完成每个请求所需要的层与层之间的调用时间。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8373">
                <a:tc>
                  <a:txBody>
                    <a:bodyPr/>
                    <a:lstStyle/>
                    <a:p>
                      <a:pPr marL="0" indent="0" algn="just" defTabSz="914400" rtl="0" eaLnBrk="1" latinLnBrk="0" hangingPunct="1">
                        <a:lnSpc>
                          <a:spcPts val="1660"/>
                        </a:lnSpc>
                        <a:spcAft>
                          <a:spcPts val="0"/>
                        </a:spcAft>
                      </a:pPr>
                      <a:endParaRPr lang="en-US" altLang="zh-CN" sz="1600" b="0"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可</a:t>
                      </a:r>
                      <a:r>
                        <a:rPr lang="zh-CN" sz="1600" b="0" kern="1200" dirty="0">
                          <a:solidFill>
                            <a:schemeClr val="tx1"/>
                          </a:solidFill>
                          <a:latin typeface="Times New Roman"/>
                          <a:ea typeface="宋体"/>
                          <a:cs typeface="+mn-cs"/>
                        </a:rPr>
                        <a:t>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ctr" latinLnBrk="0" hangingPunct="1">
                        <a:lnSpc>
                          <a:spcPct val="100000"/>
                        </a:lnSpc>
                        <a:spcBef>
                          <a:spcPts val="1200"/>
                        </a:spcBef>
                        <a:spcAft>
                          <a:spcPts val="0"/>
                        </a:spcAft>
                        <a:tabLst>
                          <a:tab pos="36000" algn="l"/>
                          <a:tab pos="108000" algn="l"/>
                        </a:tabLst>
                      </a:pPr>
                      <a:r>
                        <a:rPr lang="zh-CN" sz="1600" b="0" kern="1200" dirty="0">
                          <a:solidFill>
                            <a:schemeClr val="tx1"/>
                          </a:solidFill>
                          <a:latin typeface="Times New Roman"/>
                          <a:ea typeface="宋体"/>
                          <a:cs typeface="+mn-cs"/>
                        </a:rPr>
                        <a:t>各层中的服务器可以有备份，多个服务运行在同一个或多个不同服务器上，体系结构的规模可以得到很好地提升。在实际中，数据管理层往往会成为系统能力的瓶颈。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11.3.6.3 </a:t>
            </a:r>
            <a:r>
              <a:rPr lang="zh-CN" altLang="en-US" dirty="0" smtClean="0"/>
              <a:t>模式</a:t>
            </a:r>
            <a:r>
              <a:rPr lang="en-US" dirty="0" smtClean="0"/>
              <a:t>15</a:t>
            </a:r>
            <a:r>
              <a:rPr lang="zh-CN" altLang="en-US" dirty="0" smtClean="0"/>
              <a:t>：</a:t>
            </a:r>
            <a:r>
              <a:rPr lang="en-US" dirty="0" smtClean="0"/>
              <a:t>P2P</a:t>
            </a:r>
            <a:r>
              <a:rPr lang="zh-CN" altLang="en-US" dirty="0" smtClean="0"/>
              <a:t>模式</a:t>
            </a:r>
            <a:endParaRPr lang="zh-CN" altLang="en-US" dirty="0"/>
          </a:p>
        </p:txBody>
      </p:sp>
      <p:sp>
        <p:nvSpPr>
          <p:cNvPr id="3" name="内容占位符 2"/>
          <p:cNvSpPr>
            <a:spLocks noGrp="1"/>
          </p:cNvSpPr>
          <p:nvPr>
            <p:ph idx="1"/>
          </p:nvPr>
        </p:nvSpPr>
        <p:spPr>
          <a:xfrm>
            <a:off x="914400" y="1111204"/>
            <a:ext cx="8001000" cy="4902200"/>
          </a:xfrm>
        </p:spPr>
        <p:txBody>
          <a:bodyPr/>
          <a:lstStyle/>
          <a:p>
            <a:r>
              <a:rPr lang="zh-CN" altLang="en-US" dirty="0" smtClean="0"/>
              <a:t>在</a:t>
            </a:r>
            <a:r>
              <a:rPr lang="en-US" dirty="0" smtClean="0"/>
              <a:t>P2P(Peer-to-Peer)</a:t>
            </a:r>
            <a:r>
              <a:rPr lang="zh-CN" altLang="en-US" dirty="0" smtClean="0"/>
              <a:t>模式，或称为“同行到同行”的模式中，部件具有对等的责任，既可以作为客户，也可以提供服务。</a:t>
            </a:r>
            <a:endParaRPr lang="en-US" altLang="zh-CN" dirty="0" smtClean="0"/>
          </a:p>
          <a:p>
            <a:pPr lvl="1"/>
            <a:r>
              <a:rPr lang="zh-CN" altLang="en-US" dirty="0" smtClean="0"/>
              <a:t>每个部件提供自身的服务</a:t>
            </a:r>
            <a:r>
              <a:rPr lang="en-US" dirty="0" smtClean="0"/>
              <a:t>(</a:t>
            </a:r>
            <a:r>
              <a:rPr lang="zh-CN" altLang="en-US" dirty="0" smtClean="0"/>
              <a:t>或数据</a:t>
            </a:r>
            <a:r>
              <a:rPr lang="en-US" dirty="0" smtClean="0"/>
              <a:t>)</a:t>
            </a:r>
            <a:r>
              <a:rPr lang="zh-CN" altLang="en-US" dirty="0" smtClean="0"/>
              <a:t>，并能够访问其它部件的服务。</a:t>
            </a:r>
            <a:endParaRPr lang="en-US" altLang="zh-CN" dirty="0" smtClean="0"/>
          </a:p>
          <a:p>
            <a:r>
              <a:rPr lang="en-US" dirty="0" smtClean="0"/>
              <a:t>P2P</a:t>
            </a:r>
            <a:r>
              <a:rPr lang="zh-CN" altLang="en-US" dirty="0" smtClean="0"/>
              <a:t>网络由许多动态部件组成。</a:t>
            </a:r>
            <a:endParaRPr lang="en-US" altLang="zh-CN" dirty="0" smtClean="0"/>
          </a:p>
          <a:p>
            <a:pPr lvl="1"/>
            <a:r>
              <a:rPr lang="en-US" dirty="0" smtClean="0"/>
              <a:t>P2P</a:t>
            </a:r>
            <a:r>
              <a:rPr lang="zh-CN" altLang="en-US" dirty="0" smtClean="0"/>
              <a:t>部件要知道如何访问该网络。</a:t>
            </a:r>
            <a:endParaRPr lang="en-US" altLang="zh-CN" dirty="0" smtClean="0"/>
          </a:p>
          <a:p>
            <a:r>
              <a:rPr lang="zh-CN" altLang="en-US" dirty="0" smtClean="0"/>
              <a:t>在一个部件可以加入网络前，必须得到网络的初始引荐。</a:t>
            </a:r>
            <a:endParaRPr lang="en-US" altLang="zh-CN" dirty="0" smtClean="0"/>
          </a:p>
          <a:p>
            <a:pPr lvl="1"/>
            <a:r>
              <a:rPr lang="zh-CN" altLang="en-US" dirty="0" smtClean="0"/>
              <a:t>引荐的方式可以是引导程序自举</a:t>
            </a:r>
            <a:r>
              <a:rPr lang="en-US" dirty="0" smtClean="0"/>
              <a:t>(bootstrapping)</a:t>
            </a:r>
            <a:r>
              <a:rPr lang="zh-CN" altLang="en-US" dirty="0" smtClean="0"/>
              <a:t>机制，例如，提供公开的同行列表、或在网路中项同行广播消息</a:t>
            </a:r>
            <a:r>
              <a:rPr lang="en-US" dirty="0" smtClean="0"/>
              <a:t>(</a:t>
            </a:r>
            <a:r>
              <a:rPr lang="zh-CN" altLang="en-US" dirty="0" smtClean="0"/>
              <a:t>采用隐式调用</a:t>
            </a:r>
            <a:r>
              <a:rPr lang="en-US" dirty="0" smtClean="0"/>
              <a:t>)</a:t>
            </a:r>
            <a:r>
              <a:rPr lang="zh-CN" altLang="en-US" dirty="0" smtClean="0"/>
              <a:t>。</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一旦</a:t>
            </a:r>
            <a:r>
              <a:rPr lang="en-US" dirty="0" smtClean="0"/>
              <a:t>P2P</a:t>
            </a:r>
            <a:r>
              <a:rPr lang="zh-CN" altLang="en-US" dirty="0" smtClean="0"/>
              <a:t>网络的初始引荐被发现，接着要发现网络中其它同行。</a:t>
            </a:r>
            <a:endParaRPr lang="en-US" altLang="zh-CN" dirty="0" smtClean="0"/>
          </a:p>
          <a:p>
            <a:r>
              <a:rPr lang="zh-CN" altLang="en-US" dirty="0" smtClean="0"/>
              <a:t>因此，每个同行或（每个热心者）要实现发现</a:t>
            </a:r>
            <a:r>
              <a:rPr lang="en-US" dirty="0" smtClean="0"/>
              <a:t>(LOOKUP)</a:t>
            </a:r>
            <a:r>
              <a:rPr lang="zh-CN" altLang="en-US" dirty="0" smtClean="0"/>
              <a:t>。</a:t>
            </a:r>
            <a:endParaRPr lang="en-US" altLang="zh-CN" dirty="0" smtClean="0"/>
          </a:p>
          <a:p>
            <a:pPr lvl="1"/>
            <a:r>
              <a:rPr lang="zh-CN" altLang="en-US" dirty="0" smtClean="0"/>
              <a:t>使用</a:t>
            </a:r>
            <a:r>
              <a:rPr lang="en-US" dirty="0" smtClean="0"/>
              <a:t>LOOKUP</a:t>
            </a:r>
            <a:r>
              <a:rPr lang="zh-CN" altLang="en-US" dirty="0" smtClean="0"/>
              <a:t>，同行可以依据其名称或特性被发现。</a:t>
            </a:r>
            <a:endParaRPr lang="en-US" altLang="zh-CN" dirty="0" smtClean="0"/>
          </a:p>
          <a:p>
            <a:endParaRPr lang="en-US" dirty="0" smtClean="0"/>
          </a:p>
          <a:p>
            <a:r>
              <a:rPr lang="en-US" dirty="0" smtClean="0"/>
              <a:t>P2P</a:t>
            </a:r>
            <a:r>
              <a:rPr lang="zh-CN" altLang="en-US" dirty="0" smtClean="0"/>
              <a:t>的内部实现上可以采用</a:t>
            </a:r>
            <a:r>
              <a:rPr lang="en-US" dirty="0" smtClean="0"/>
              <a:t>C/S</a:t>
            </a:r>
            <a:r>
              <a:rPr lang="zh-CN" altLang="en-US" dirty="0" smtClean="0"/>
              <a:t>模式或其它模式。很多情况下用</a:t>
            </a:r>
            <a:r>
              <a:rPr lang="en-US" dirty="0" smtClean="0"/>
              <a:t>Broker</a:t>
            </a:r>
            <a:r>
              <a:rPr lang="zh-CN" altLang="en-US" dirty="0" smtClean="0"/>
              <a:t>模式</a:t>
            </a:r>
            <a:r>
              <a:rPr lang="en-US" dirty="0" smtClean="0"/>
              <a:t>(</a:t>
            </a:r>
            <a:r>
              <a:rPr lang="zh-CN" altLang="en-US" dirty="0" smtClean="0"/>
              <a:t>见</a:t>
            </a:r>
            <a:r>
              <a:rPr lang="en-US" dirty="0" smtClean="0"/>
              <a:t>11.3.6.1</a:t>
            </a:r>
            <a:r>
              <a:rPr lang="zh-CN" altLang="en-US" dirty="0" smtClean="0"/>
              <a:t>节</a:t>
            </a:r>
            <a:r>
              <a:rPr lang="en-US" dirty="0" smtClean="0"/>
              <a:t>)</a:t>
            </a:r>
            <a:r>
              <a:rPr lang="zh-CN" altLang="en-US" dirty="0" smtClean="0"/>
              <a:t>实现</a:t>
            </a:r>
            <a:r>
              <a:rPr lang="en-US" dirty="0" smtClean="0"/>
              <a:t>P2P</a:t>
            </a:r>
            <a:r>
              <a:rPr lang="zh-CN" altLang="en-US" dirty="0" smtClean="0"/>
              <a:t>的体系结构</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11.3.6.4 </a:t>
            </a:r>
            <a:r>
              <a:rPr lang="zh-CN" altLang="en-US" dirty="0" smtClean="0"/>
              <a:t>模式</a:t>
            </a:r>
            <a:r>
              <a:rPr lang="en-US" dirty="0" smtClean="0"/>
              <a:t>16</a:t>
            </a:r>
            <a:r>
              <a:rPr lang="zh-CN" altLang="en-US" dirty="0" smtClean="0"/>
              <a:t>：</a:t>
            </a:r>
            <a:r>
              <a:rPr lang="en-US" dirty="0" smtClean="0"/>
              <a:t>P/S</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发布</a:t>
            </a:r>
            <a:r>
              <a:rPr lang="en-US" dirty="0" smtClean="0"/>
              <a:t>-</a:t>
            </a:r>
            <a:r>
              <a:rPr lang="zh-CN" altLang="en-US" dirty="0" smtClean="0"/>
              <a:t>订阅模式</a:t>
            </a:r>
            <a:r>
              <a:rPr lang="en-US" dirty="0" smtClean="0"/>
              <a:t>(P/S----PUBLISH-SUBSCRIBE)</a:t>
            </a:r>
            <a:r>
              <a:rPr lang="zh-CN" altLang="en-US" dirty="0" smtClean="0"/>
              <a:t>允许事件的消费者</a:t>
            </a:r>
            <a:r>
              <a:rPr lang="en-US" dirty="0" smtClean="0"/>
              <a:t>(</a:t>
            </a:r>
            <a:r>
              <a:rPr lang="zh-CN" altLang="en-US" dirty="0" smtClean="0"/>
              <a:t>订阅者</a:t>
            </a:r>
            <a:r>
              <a:rPr lang="en-US" dirty="0" smtClean="0"/>
              <a:t>)</a:t>
            </a:r>
            <a:r>
              <a:rPr lang="zh-CN" altLang="en-US" dirty="0" smtClean="0"/>
              <a:t>注册特定的事件，事件的产生者发布特定的事件。</a:t>
            </a:r>
            <a:endParaRPr lang="en-US" altLang="zh-CN" dirty="0" smtClean="0"/>
          </a:p>
          <a:p>
            <a:endParaRPr lang="en-US" dirty="0" smtClean="0"/>
          </a:p>
          <a:p>
            <a:r>
              <a:rPr lang="en-US" dirty="0" smtClean="0"/>
              <a:t>P/S</a:t>
            </a:r>
            <a:r>
              <a:rPr lang="zh-CN" altLang="en-US" dirty="0" smtClean="0"/>
              <a:t>用事件产生者触发，并自动地执行对消费者的回调</a:t>
            </a:r>
            <a:r>
              <a:rPr lang="en-US" dirty="0" smtClean="0"/>
              <a:t>(callback)</a:t>
            </a:r>
            <a:r>
              <a:rPr lang="zh-CN" altLang="en-US" dirty="0" smtClean="0"/>
              <a:t>操作。</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8306" name="Picture 2"/>
          <p:cNvPicPr>
            <a:picLocks noChangeAspect="1" noChangeArrowheads="1"/>
          </p:cNvPicPr>
          <p:nvPr/>
        </p:nvPicPr>
        <p:blipFill>
          <a:blip r:embed="rId2"/>
          <a:srcRect/>
          <a:stretch>
            <a:fillRect/>
          </a:stretch>
        </p:blipFill>
        <p:spPr bwMode="auto">
          <a:xfrm>
            <a:off x="642710" y="1029379"/>
            <a:ext cx="8501290" cy="3760335"/>
          </a:xfrm>
          <a:prstGeom prst="rect">
            <a:avLst/>
          </a:prstGeom>
          <a:noFill/>
          <a:ln w="9525">
            <a:noFill/>
            <a:miter lim="800000"/>
            <a:headEnd/>
            <a:tailEnd/>
          </a:ln>
          <a:effectLst/>
        </p:spPr>
      </p:pic>
      <p:sp>
        <p:nvSpPr>
          <p:cNvPr id="98307" name="Rectangle 3"/>
          <p:cNvSpPr>
            <a:spLocks noChangeArrowheads="1"/>
          </p:cNvSpPr>
          <p:nvPr/>
        </p:nvSpPr>
        <p:spPr bwMode="auto">
          <a:xfrm>
            <a:off x="943427" y="4963885"/>
            <a:ext cx="7678057"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C/S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模式主要用显示调用模式，而发布</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订阅</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(P/S)</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模式则主要用隐含调用模式。</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许多</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GUI</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框架是基于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P/S</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模型实现的。</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11.3.6.5 </a:t>
            </a:r>
            <a:r>
              <a:rPr lang="zh-CN" altLang="en-US" dirty="0" smtClean="0"/>
              <a:t>模式</a:t>
            </a:r>
            <a:r>
              <a:rPr lang="en-US" dirty="0" smtClean="0"/>
              <a:t>17</a:t>
            </a:r>
            <a:r>
              <a:rPr lang="zh-CN" altLang="en-US" dirty="0" smtClean="0"/>
              <a:t>：</a:t>
            </a:r>
            <a:r>
              <a:rPr lang="en-US" dirty="0" smtClean="0"/>
              <a:t>MVC</a:t>
            </a:r>
            <a:r>
              <a:rPr lang="zh-CN" altLang="en-US" dirty="0" smtClean="0"/>
              <a:t>模式</a:t>
            </a:r>
            <a:endParaRPr lang="zh-CN" altLang="en-US" dirty="0"/>
          </a:p>
        </p:txBody>
      </p:sp>
      <p:sp>
        <p:nvSpPr>
          <p:cNvPr id="3" name="内容占位符 2"/>
          <p:cNvSpPr>
            <a:spLocks noGrp="1"/>
          </p:cNvSpPr>
          <p:nvPr>
            <p:ph idx="1"/>
          </p:nvPr>
        </p:nvSpPr>
        <p:spPr>
          <a:xfrm>
            <a:off x="1028700" y="1397000"/>
            <a:ext cx="8001000" cy="4902200"/>
          </a:xfrm>
        </p:spPr>
        <p:txBody>
          <a:bodyPr/>
          <a:lstStyle/>
          <a:p>
            <a:r>
              <a:rPr lang="zh-CN" altLang="en-US" dirty="0" smtClean="0"/>
              <a:t>考虑一个系统需要提供多个用户界面</a:t>
            </a:r>
            <a:r>
              <a:rPr lang="en-US" dirty="0" smtClean="0"/>
              <a:t>(User Interface)</a:t>
            </a:r>
            <a:r>
              <a:rPr lang="zh-CN" altLang="en-US" dirty="0" smtClean="0"/>
              <a:t>时，而每个用户界面可能只需要反应一部分应用数据。</a:t>
            </a:r>
            <a:endParaRPr lang="en-US" altLang="zh-CN" dirty="0" smtClean="0"/>
          </a:p>
          <a:p>
            <a:r>
              <a:rPr lang="zh-CN" altLang="en-US" dirty="0" smtClean="0"/>
              <a:t>当这些数据改变时，要能够自动和灵活地反应到不同用户的界面上。</a:t>
            </a:r>
            <a:endParaRPr lang="en-US" altLang="zh-CN" dirty="0" smtClean="0"/>
          </a:p>
          <a:p>
            <a:r>
              <a:rPr lang="zh-CN" altLang="en-US" dirty="0" smtClean="0"/>
              <a:t>这就需要能够很容易地修改其中的一些用户界面，而不需要修改与数据相关联的应用逻辑。</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11.3.6.5 </a:t>
            </a:r>
            <a:r>
              <a:rPr lang="zh-CN" altLang="en-US" dirty="0" smtClean="0"/>
              <a:t>模式</a:t>
            </a:r>
            <a:r>
              <a:rPr lang="en-US" dirty="0" smtClean="0"/>
              <a:t>17</a:t>
            </a:r>
            <a:r>
              <a:rPr lang="zh-CN" altLang="en-US" dirty="0" smtClean="0"/>
              <a:t>：</a:t>
            </a:r>
            <a:r>
              <a:rPr lang="en-US" dirty="0" smtClean="0"/>
              <a:t>MVC</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解决的方法是将系统划分为三个部分：</a:t>
            </a:r>
            <a:endParaRPr lang="en-US" altLang="zh-CN" dirty="0" smtClean="0"/>
          </a:p>
          <a:p>
            <a:pPr lvl="1"/>
            <a:r>
              <a:rPr lang="zh-CN" altLang="en-US" b="1" dirty="0" smtClean="0"/>
              <a:t>一个模型</a:t>
            </a:r>
            <a:r>
              <a:rPr lang="en-US" b="1" dirty="0" smtClean="0"/>
              <a:t>(Model)</a:t>
            </a:r>
            <a:r>
              <a:rPr lang="zh-CN" altLang="en-US" dirty="0" smtClean="0"/>
              <a:t>封装应用数据及其对这些数据的操作，与用户界面分割开；</a:t>
            </a:r>
            <a:endParaRPr lang="en-US" altLang="zh-CN" dirty="0" smtClean="0"/>
          </a:p>
          <a:p>
            <a:pPr lvl="1"/>
            <a:r>
              <a:rPr lang="zh-CN" altLang="en-US" b="1" dirty="0" smtClean="0"/>
              <a:t>一个或多个视图</a:t>
            </a:r>
            <a:r>
              <a:rPr lang="en-US" b="1" dirty="0" smtClean="0"/>
              <a:t>(View)</a:t>
            </a:r>
            <a:r>
              <a:rPr lang="zh-CN" altLang="en-US" dirty="0" smtClean="0"/>
              <a:t>向用户展示指定的数据；</a:t>
            </a:r>
            <a:endParaRPr lang="en-US" altLang="zh-CN" dirty="0" smtClean="0"/>
          </a:p>
          <a:p>
            <a:pPr lvl="1"/>
            <a:r>
              <a:rPr lang="zh-CN" altLang="en-US" b="1" dirty="0" smtClean="0"/>
              <a:t>一个控制器</a:t>
            </a:r>
            <a:r>
              <a:rPr lang="en-US" b="1" dirty="0" smtClean="0"/>
              <a:t>(Controller)</a:t>
            </a:r>
            <a:r>
              <a:rPr lang="zh-CN" altLang="en-US" dirty="0" smtClean="0"/>
              <a:t>与每个视图关联起来，接收用户的输入，并将它翻译成对</a:t>
            </a:r>
            <a:r>
              <a:rPr lang="en-US" dirty="0" smtClean="0"/>
              <a:t>Model</a:t>
            </a:r>
            <a:r>
              <a:rPr lang="zh-CN" altLang="en-US" dirty="0" smtClean="0"/>
              <a:t>的请求。</a:t>
            </a:r>
            <a:endParaRPr lang="en-US" altLang="zh-CN" dirty="0" smtClean="0"/>
          </a:p>
          <a:p>
            <a:r>
              <a:rPr lang="en-US" dirty="0" smtClean="0"/>
              <a:t>View</a:t>
            </a:r>
            <a:r>
              <a:rPr lang="zh-CN" altLang="en-US" dirty="0" smtClean="0"/>
              <a:t>和</a:t>
            </a:r>
            <a:r>
              <a:rPr lang="en-US" dirty="0" smtClean="0"/>
              <a:t>Controller</a:t>
            </a:r>
            <a:r>
              <a:rPr lang="zh-CN" altLang="en-US" dirty="0" smtClean="0"/>
              <a:t>组成了用户界面。</a:t>
            </a:r>
            <a:endParaRPr lang="en-US" altLang="zh-CN" dirty="0" smtClean="0"/>
          </a:p>
          <a:p>
            <a:r>
              <a:rPr lang="zh-CN" altLang="en-US" dirty="0" smtClean="0"/>
              <a:t>用户只通过</a:t>
            </a:r>
            <a:r>
              <a:rPr lang="en-US" dirty="0" smtClean="0"/>
              <a:t>View</a:t>
            </a:r>
            <a:r>
              <a:rPr lang="zh-CN" altLang="en-US" dirty="0" smtClean="0"/>
              <a:t>及其</a:t>
            </a:r>
            <a:r>
              <a:rPr lang="en-US" dirty="0" smtClean="0"/>
              <a:t>Controller</a:t>
            </a:r>
            <a:r>
              <a:rPr lang="zh-CN" altLang="en-US" dirty="0" smtClean="0"/>
              <a:t>进行交互，而不依赖于</a:t>
            </a:r>
            <a:r>
              <a:rPr lang="en-US" dirty="0" smtClean="0"/>
              <a:t>Model</a:t>
            </a:r>
            <a:r>
              <a:rPr lang="zh-CN" altLang="en-US" dirty="0" smtClean="0"/>
              <a:t>，反过来，将更改情况通知给所有的不同用户。</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1059543" y="5173676"/>
            <a:ext cx="7431315" cy="1077218"/>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t>依据</a:t>
            </a:r>
            <a:r>
              <a:rPr lang="en-US" altLang="zh-CN" sz="2000" dirty="0" smtClean="0"/>
              <a:t>MVC</a:t>
            </a:r>
            <a:r>
              <a:rPr lang="zh-CN" altLang="en-US" sz="2000" dirty="0" smtClean="0"/>
              <a:t>模型，更改所有</a:t>
            </a:r>
            <a:r>
              <a:rPr lang="en-US" altLang="zh-CN" sz="2000" dirty="0" smtClean="0"/>
              <a:t>View</a:t>
            </a:r>
            <a:r>
              <a:rPr lang="zh-CN" altLang="en-US" sz="2000" dirty="0" smtClean="0"/>
              <a:t>和</a:t>
            </a:r>
            <a:r>
              <a:rPr lang="en-US" altLang="zh-CN" sz="2000" dirty="0" smtClean="0"/>
              <a:t>Controller</a:t>
            </a:r>
            <a:r>
              <a:rPr lang="zh-CN" altLang="en-US" sz="2000" dirty="0" smtClean="0"/>
              <a:t>的通知机制可以用“发布</a:t>
            </a:r>
            <a:r>
              <a:rPr lang="en-US" altLang="zh-CN" sz="2000" dirty="0" smtClean="0"/>
              <a:t>-</a:t>
            </a:r>
            <a:r>
              <a:rPr lang="zh-CN" altLang="en-US" sz="2000" dirty="0" smtClean="0"/>
              <a:t>订阅</a:t>
            </a:r>
            <a:r>
              <a:rPr lang="en-US" altLang="zh-CN" sz="2000" dirty="0" smtClean="0"/>
              <a:t>(Publish- Subscribe)”</a:t>
            </a:r>
            <a:r>
              <a:rPr lang="zh-CN" altLang="en-US" sz="2000" dirty="0" smtClean="0"/>
              <a:t>模式实现。</a:t>
            </a:r>
            <a:endParaRPr lang="en-US" altLang="zh-CN" sz="2000" dirty="0" smtClean="0"/>
          </a:p>
          <a:p>
            <a:pPr marL="342900" indent="-342900">
              <a:buFont typeface="Arial" panose="020B0604020202020204" pitchFamily="34" charset="0"/>
              <a:buChar char="•"/>
            </a:pPr>
            <a:r>
              <a:rPr lang="zh-CN" altLang="en-US" sz="2000" dirty="0" smtClean="0"/>
              <a:t>所有控制器和视图从模型接收到的订阅都要发布出通知</a:t>
            </a:r>
            <a:r>
              <a:rPr lang="zh-CN" altLang="en-US" dirty="0" smtClean="0"/>
              <a:t>。</a:t>
            </a:r>
            <a:endParaRPr lang="zh-CN" altLang="en-US" dirty="0"/>
          </a:p>
        </p:txBody>
      </p:sp>
      <p:grpSp>
        <p:nvGrpSpPr>
          <p:cNvPr id="5" name="Group 1"/>
          <p:cNvGrpSpPr>
            <a:grpSpLocks noChangeAspect="1"/>
          </p:cNvGrpSpPr>
          <p:nvPr/>
        </p:nvGrpSpPr>
        <p:grpSpPr bwMode="auto">
          <a:xfrm>
            <a:off x="1244416" y="1243322"/>
            <a:ext cx="7583820" cy="3922396"/>
            <a:chOff x="2325" y="7918"/>
            <a:chExt cx="6432" cy="3864"/>
          </a:xfrm>
        </p:grpSpPr>
        <p:sp>
          <p:nvSpPr>
            <p:cNvPr id="6" name="AutoShape 48"/>
            <p:cNvSpPr>
              <a:spLocks noChangeAspect="1" noChangeArrowheads="1" noTextEdit="1"/>
            </p:cNvSpPr>
            <p:nvPr/>
          </p:nvSpPr>
          <p:spPr bwMode="auto">
            <a:xfrm>
              <a:off x="2325" y="7918"/>
              <a:ext cx="6432" cy="38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7" name="Group 45"/>
            <p:cNvGrpSpPr>
              <a:grpSpLocks/>
            </p:cNvGrpSpPr>
            <p:nvPr/>
          </p:nvGrpSpPr>
          <p:grpSpPr bwMode="auto">
            <a:xfrm rot="10800000">
              <a:off x="3330" y="11138"/>
              <a:ext cx="201" cy="483"/>
              <a:chOff x="5045" y="10333"/>
              <a:chExt cx="295" cy="322"/>
            </a:xfrm>
          </p:grpSpPr>
          <p:sp>
            <p:nvSpPr>
              <p:cNvPr id="51" name="Oval 47"/>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Freeform 46"/>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8" name="Rectangle 44"/>
            <p:cNvSpPr>
              <a:spLocks noChangeArrowheads="1"/>
            </p:cNvSpPr>
            <p:nvPr/>
          </p:nvSpPr>
          <p:spPr bwMode="auto">
            <a:xfrm>
              <a:off x="6345" y="10333"/>
              <a:ext cx="2010"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控制器</a:t>
              </a:r>
              <a:r>
                <a:rPr kumimoji="0" lang="en-US" altLang="zh-CN" sz="1600" b="1" dirty="0">
                  <a:cs typeface="Times New Roman" panose="02020603050405020304" pitchFamily="18" charset="0"/>
                </a:rPr>
                <a:t>(Controller)</a:t>
              </a:r>
            </a:p>
          </p:txBody>
        </p:sp>
        <p:grpSp>
          <p:nvGrpSpPr>
            <p:cNvPr id="9" name="Group 37"/>
            <p:cNvGrpSpPr>
              <a:grpSpLocks/>
            </p:cNvGrpSpPr>
            <p:nvPr/>
          </p:nvGrpSpPr>
          <p:grpSpPr bwMode="auto">
            <a:xfrm>
              <a:off x="5139" y="9045"/>
              <a:ext cx="402" cy="644"/>
              <a:chOff x="5139" y="9045"/>
              <a:chExt cx="402" cy="644"/>
            </a:xfrm>
          </p:grpSpPr>
          <p:grpSp>
            <p:nvGrpSpPr>
              <p:cNvPr id="45" name="Group 41"/>
              <p:cNvGrpSpPr>
                <a:grpSpLocks/>
              </p:cNvGrpSpPr>
              <p:nvPr/>
            </p:nvGrpSpPr>
            <p:grpSpPr bwMode="auto">
              <a:xfrm>
                <a:off x="5139" y="9367"/>
                <a:ext cx="295" cy="322"/>
                <a:chOff x="5045" y="10333"/>
                <a:chExt cx="295" cy="322"/>
              </a:xfrm>
            </p:grpSpPr>
            <p:sp>
              <p:nvSpPr>
                <p:cNvPr id="49" name="Oval 43"/>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Freeform 42"/>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6" name="Group 38"/>
              <p:cNvGrpSpPr>
                <a:grpSpLocks/>
              </p:cNvGrpSpPr>
              <p:nvPr/>
            </p:nvGrpSpPr>
            <p:grpSpPr bwMode="auto">
              <a:xfrm>
                <a:off x="5139" y="9045"/>
                <a:ext cx="402" cy="483"/>
                <a:chOff x="4938" y="10172"/>
                <a:chExt cx="402" cy="644"/>
              </a:xfrm>
            </p:grpSpPr>
            <p:sp>
              <p:nvSpPr>
                <p:cNvPr id="47" name="AutoShape 40"/>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Line 39"/>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10" name="Rectangle 36"/>
            <p:cNvSpPr>
              <a:spLocks noChangeArrowheads="1"/>
            </p:cNvSpPr>
            <p:nvPr/>
          </p:nvSpPr>
          <p:spPr bwMode="auto">
            <a:xfrm>
              <a:off x="4134" y="8240"/>
              <a:ext cx="2010"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模型</a:t>
              </a:r>
              <a:r>
                <a:rPr kumimoji="0" lang="en-US" altLang="zh-CN" sz="1600" b="1" i="0" u="none" strike="noStrike" cap="none" normalizeH="0" baseline="0" dirty="0" smtClean="0">
                  <a:ln>
                    <a:noFill/>
                  </a:ln>
                  <a:solidFill>
                    <a:schemeClr val="tx1"/>
                  </a:solidFill>
                  <a:effectLst/>
                  <a:cs typeface="Times New Roman" panose="02020603050405020304" pitchFamily="18" charset="0"/>
                </a:rPr>
                <a:t>(Model)</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35"/>
            <p:cNvSpPr>
              <a:spLocks noChangeArrowheads="1"/>
            </p:cNvSpPr>
            <p:nvPr/>
          </p:nvSpPr>
          <p:spPr bwMode="auto">
            <a:xfrm>
              <a:off x="2526" y="10494"/>
              <a:ext cx="1809"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视图</a:t>
              </a:r>
              <a:r>
                <a:rPr kumimoji="0" lang="en-US" altLang="zh-CN" sz="1600" b="1" dirty="0">
                  <a:cs typeface="Times New Roman" panose="02020603050405020304" pitchFamily="18" charset="0"/>
                </a:rPr>
                <a:t>(View)</a:t>
              </a:r>
            </a:p>
          </p:txBody>
        </p:sp>
        <p:grpSp>
          <p:nvGrpSpPr>
            <p:cNvPr id="12" name="Group 28"/>
            <p:cNvGrpSpPr>
              <a:grpSpLocks/>
            </p:cNvGrpSpPr>
            <p:nvPr/>
          </p:nvGrpSpPr>
          <p:grpSpPr bwMode="auto">
            <a:xfrm>
              <a:off x="7350" y="9528"/>
              <a:ext cx="402" cy="644"/>
              <a:chOff x="5139" y="9045"/>
              <a:chExt cx="402" cy="644"/>
            </a:xfrm>
          </p:grpSpPr>
          <p:grpSp>
            <p:nvGrpSpPr>
              <p:cNvPr id="39" name="Group 32"/>
              <p:cNvGrpSpPr>
                <a:grpSpLocks/>
              </p:cNvGrpSpPr>
              <p:nvPr/>
            </p:nvGrpSpPr>
            <p:grpSpPr bwMode="auto">
              <a:xfrm>
                <a:off x="5139" y="9367"/>
                <a:ext cx="295" cy="322"/>
                <a:chOff x="5045" y="10333"/>
                <a:chExt cx="295" cy="322"/>
              </a:xfrm>
            </p:grpSpPr>
            <p:sp>
              <p:nvSpPr>
                <p:cNvPr id="43" name="Oval 34"/>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Freeform 33"/>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0" name="Group 29"/>
              <p:cNvGrpSpPr>
                <a:grpSpLocks/>
              </p:cNvGrpSpPr>
              <p:nvPr/>
            </p:nvGrpSpPr>
            <p:grpSpPr bwMode="auto">
              <a:xfrm>
                <a:off x="5139" y="9045"/>
                <a:ext cx="402" cy="483"/>
                <a:chOff x="4938" y="10172"/>
                <a:chExt cx="402" cy="644"/>
              </a:xfrm>
            </p:grpSpPr>
            <p:sp>
              <p:nvSpPr>
                <p:cNvPr id="41" name="AutoShape 31"/>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30"/>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13" name="Freeform 27"/>
            <p:cNvSpPr>
              <a:spLocks/>
            </p:cNvSpPr>
            <p:nvPr/>
          </p:nvSpPr>
          <p:spPr bwMode="auto">
            <a:xfrm>
              <a:off x="3531" y="9206"/>
              <a:ext cx="4020" cy="644"/>
            </a:xfrm>
            <a:custGeom>
              <a:avLst/>
              <a:gdLst>
                <a:gd name="T0" fmla="*/ 0 w 4020"/>
                <a:gd name="T1" fmla="*/ 644 h 644"/>
                <a:gd name="T2" fmla="*/ 0 w 4020"/>
                <a:gd name="T3" fmla="*/ 0 h 644"/>
                <a:gd name="T4" fmla="*/ 4020 w 4020"/>
                <a:gd name="T5" fmla="*/ 0 h 644"/>
                <a:gd name="T6" fmla="*/ 4020 w 4020"/>
                <a:gd name="T7" fmla="*/ 322 h 644"/>
              </a:gdLst>
              <a:ahLst/>
              <a:cxnLst>
                <a:cxn ang="0">
                  <a:pos x="T0" y="T1"/>
                </a:cxn>
                <a:cxn ang="0">
                  <a:pos x="T2" y="T3"/>
                </a:cxn>
                <a:cxn ang="0">
                  <a:pos x="T4" y="T5"/>
                </a:cxn>
                <a:cxn ang="0">
                  <a:pos x="T6" y="T7"/>
                </a:cxn>
              </a:cxnLst>
              <a:rect l="0" t="0" r="r" b="b"/>
              <a:pathLst>
                <a:path w="4020" h="644">
                  <a:moveTo>
                    <a:pt x="0" y="644"/>
                  </a:moveTo>
                  <a:lnTo>
                    <a:pt x="0" y="0"/>
                  </a:lnTo>
                  <a:lnTo>
                    <a:pt x="4020" y="0"/>
                  </a:lnTo>
                  <a:lnTo>
                    <a:pt x="4020" y="322"/>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26"/>
            <p:cNvSpPr>
              <a:spLocks noChangeShapeType="1"/>
            </p:cNvSpPr>
            <p:nvPr/>
          </p:nvSpPr>
          <p:spPr bwMode="auto">
            <a:xfrm>
              <a:off x="4737" y="8884"/>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5" name="Group 19"/>
            <p:cNvGrpSpPr>
              <a:grpSpLocks/>
            </p:cNvGrpSpPr>
            <p:nvPr/>
          </p:nvGrpSpPr>
          <p:grpSpPr bwMode="auto">
            <a:xfrm>
              <a:off x="3330" y="9768"/>
              <a:ext cx="402" cy="644"/>
              <a:chOff x="5139" y="9045"/>
              <a:chExt cx="402" cy="644"/>
            </a:xfrm>
          </p:grpSpPr>
          <p:grpSp>
            <p:nvGrpSpPr>
              <p:cNvPr id="33" name="Group 23"/>
              <p:cNvGrpSpPr>
                <a:grpSpLocks/>
              </p:cNvGrpSpPr>
              <p:nvPr/>
            </p:nvGrpSpPr>
            <p:grpSpPr bwMode="auto">
              <a:xfrm>
                <a:off x="5139" y="9367"/>
                <a:ext cx="295" cy="322"/>
                <a:chOff x="5045" y="10333"/>
                <a:chExt cx="295" cy="322"/>
              </a:xfrm>
            </p:grpSpPr>
            <p:sp>
              <p:nvSpPr>
                <p:cNvPr id="37" name="Oval 25"/>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24"/>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4" name="Group 20"/>
              <p:cNvGrpSpPr>
                <a:grpSpLocks/>
              </p:cNvGrpSpPr>
              <p:nvPr/>
            </p:nvGrpSpPr>
            <p:grpSpPr bwMode="auto">
              <a:xfrm>
                <a:off x="5139" y="9045"/>
                <a:ext cx="402" cy="483"/>
                <a:chOff x="4938" y="10172"/>
                <a:chExt cx="402" cy="644"/>
              </a:xfrm>
            </p:grpSpPr>
            <p:sp>
              <p:nvSpPr>
                <p:cNvPr id="35" name="AutoShape 22"/>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21"/>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16" name="Line 18"/>
            <p:cNvSpPr>
              <a:spLocks noChangeShapeType="1"/>
            </p:cNvSpPr>
            <p:nvPr/>
          </p:nvSpPr>
          <p:spPr bwMode="auto">
            <a:xfrm>
              <a:off x="3531" y="10333"/>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17"/>
            <p:cNvSpPr>
              <a:spLocks noChangeShapeType="1"/>
            </p:cNvSpPr>
            <p:nvPr/>
          </p:nvSpPr>
          <p:spPr bwMode="auto">
            <a:xfrm>
              <a:off x="7551" y="10172"/>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16"/>
            <p:cNvSpPr>
              <a:spLocks/>
            </p:cNvSpPr>
            <p:nvPr/>
          </p:nvSpPr>
          <p:spPr bwMode="auto">
            <a:xfrm>
              <a:off x="3933" y="9689"/>
              <a:ext cx="2814" cy="805"/>
            </a:xfrm>
            <a:custGeom>
              <a:avLst/>
              <a:gdLst>
                <a:gd name="T0" fmla="*/ 0 w 2814"/>
                <a:gd name="T1" fmla="*/ 805 h 805"/>
                <a:gd name="T2" fmla="*/ 0 w 2814"/>
                <a:gd name="T3" fmla="*/ 0 h 805"/>
                <a:gd name="T4" fmla="*/ 2814 w 2814"/>
                <a:gd name="T5" fmla="*/ 0 h 805"/>
                <a:gd name="T6" fmla="*/ 2814 w 2814"/>
                <a:gd name="T7" fmla="*/ 644 h 805"/>
              </a:gdLst>
              <a:ahLst/>
              <a:cxnLst>
                <a:cxn ang="0">
                  <a:pos x="T0" y="T1"/>
                </a:cxn>
                <a:cxn ang="0">
                  <a:pos x="T2" y="T3"/>
                </a:cxn>
                <a:cxn ang="0">
                  <a:pos x="T4" y="T5"/>
                </a:cxn>
                <a:cxn ang="0">
                  <a:pos x="T6" y="T7"/>
                </a:cxn>
              </a:cxnLst>
              <a:rect l="0" t="0" r="r" b="b"/>
              <a:pathLst>
                <a:path w="2814" h="805">
                  <a:moveTo>
                    <a:pt x="0" y="805"/>
                  </a:moveTo>
                  <a:lnTo>
                    <a:pt x="0" y="0"/>
                  </a:lnTo>
                  <a:lnTo>
                    <a:pt x="2814" y="0"/>
                  </a:lnTo>
                  <a:lnTo>
                    <a:pt x="2814" y="644"/>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15"/>
            <p:cNvSpPr>
              <a:spLocks noChangeShapeType="1"/>
            </p:cNvSpPr>
            <p:nvPr/>
          </p:nvSpPr>
          <p:spPr bwMode="auto">
            <a:xfrm>
              <a:off x="5340" y="8884"/>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20" name="Group 8"/>
            <p:cNvGrpSpPr>
              <a:grpSpLocks/>
            </p:cNvGrpSpPr>
            <p:nvPr/>
          </p:nvGrpSpPr>
          <p:grpSpPr bwMode="auto">
            <a:xfrm rot="16200000">
              <a:off x="3611" y="8119"/>
              <a:ext cx="402" cy="644"/>
              <a:chOff x="5139" y="9045"/>
              <a:chExt cx="402" cy="644"/>
            </a:xfrm>
          </p:grpSpPr>
          <p:grpSp>
            <p:nvGrpSpPr>
              <p:cNvPr id="27" name="Group 12"/>
              <p:cNvGrpSpPr>
                <a:grpSpLocks/>
              </p:cNvGrpSpPr>
              <p:nvPr/>
            </p:nvGrpSpPr>
            <p:grpSpPr bwMode="auto">
              <a:xfrm>
                <a:off x="5139" y="9367"/>
                <a:ext cx="295" cy="322"/>
                <a:chOff x="5045" y="10333"/>
                <a:chExt cx="295" cy="322"/>
              </a:xfrm>
            </p:grpSpPr>
            <p:sp>
              <p:nvSpPr>
                <p:cNvPr id="31" name="Oval 14"/>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13"/>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8" name="Group 9"/>
              <p:cNvGrpSpPr>
                <a:grpSpLocks/>
              </p:cNvGrpSpPr>
              <p:nvPr/>
            </p:nvGrpSpPr>
            <p:grpSpPr bwMode="auto">
              <a:xfrm>
                <a:off x="5139" y="9045"/>
                <a:ext cx="402" cy="483"/>
                <a:chOff x="4938" y="10172"/>
                <a:chExt cx="402" cy="644"/>
              </a:xfrm>
            </p:grpSpPr>
            <p:sp>
              <p:nvSpPr>
                <p:cNvPr id="29" name="AutoShape 11"/>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0"/>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21" name="Freeform 7"/>
            <p:cNvSpPr>
              <a:spLocks/>
            </p:cNvSpPr>
            <p:nvPr/>
          </p:nvSpPr>
          <p:spPr bwMode="auto">
            <a:xfrm>
              <a:off x="2727" y="8428"/>
              <a:ext cx="778" cy="2066"/>
            </a:xfrm>
            <a:custGeom>
              <a:avLst/>
              <a:gdLst>
                <a:gd name="T0" fmla="*/ 778 w 778"/>
                <a:gd name="T1" fmla="*/ 0 h 2066"/>
                <a:gd name="T2" fmla="*/ 13 w 778"/>
                <a:gd name="T3" fmla="*/ 0 h 2066"/>
                <a:gd name="T4" fmla="*/ 0 w 778"/>
                <a:gd name="T5" fmla="*/ 2066 h 2066"/>
              </a:gdLst>
              <a:ahLst/>
              <a:cxnLst>
                <a:cxn ang="0">
                  <a:pos x="T0" y="T1"/>
                </a:cxn>
                <a:cxn ang="0">
                  <a:pos x="T2" y="T3"/>
                </a:cxn>
                <a:cxn ang="0">
                  <a:pos x="T4" y="T5"/>
                </a:cxn>
              </a:cxnLst>
              <a:rect l="0" t="0" r="r" b="b"/>
              <a:pathLst>
                <a:path w="778" h="2066">
                  <a:moveTo>
                    <a:pt x="778" y="0"/>
                  </a:moveTo>
                  <a:lnTo>
                    <a:pt x="13" y="0"/>
                  </a:lnTo>
                  <a:lnTo>
                    <a:pt x="0" y="2066"/>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6"/>
            <p:cNvSpPr>
              <a:spLocks noChangeArrowheads="1"/>
            </p:cNvSpPr>
            <p:nvPr/>
          </p:nvSpPr>
          <p:spPr bwMode="auto">
            <a:xfrm>
              <a:off x="3129" y="11138"/>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用户输入</a:t>
              </a:r>
            </a:p>
            <a:p>
              <a:pPr indent="0" algn="ctr"/>
              <a:r>
                <a:rPr kumimoji="0" lang="en-US" altLang="zh-CN" sz="1600" dirty="0">
                  <a:latin typeface="Times New Roman" panose="02020603050405020304" pitchFamily="18" charset="0"/>
                  <a:cs typeface="Times New Roman" panose="02020603050405020304" pitchFamily="18" charset="0"/>
                </a:rPr>
                <a:t>(Input)</a:t>
              </a:r>
            </a:p>
          </p:txBody>
        </p:sp>
        <p:sp>
          <p:nvSpPr>
            <p:cNvPr id="23" name="Rectangle 5"/>
            <p:cNvSpPr>
              <a:spLocks noChangeArrowheads="1"/>
            </p:cNvSpPr>
            <p:nvPr/>
          </p:nvSpPr>
          <p:spPr bwMode="auto">
            <a:xfrm>
              <a:off x="2479" y="9512"/>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更改</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a:t>
              </a:r>
              <a:endParaRPr kumimoji="0" lang="en-US" altLang="zh-CN" sz="1600" b="0" i="0" u="none" strike="noStrike" cap="none" normalizeH="0" baseline="0" dirty="0" smtClean="0">
                <a:ln>
                  <a:noFill/>
                </a:ln>
                <a:solidFill>
                  <a:schemeClr val="tx1"/>
                </a:solidFill>
                <a:effectLst/>
              </a:endParaRPr>
            </a:p>
          </p:txBody>
        </p:sp>
        <p:sp>
          <p:nvSpPr>
            <p:cNvPr id="24" name="Rectangle 4"/>
            <p:cNvSpPr>
              <a:spLocks noChangeArrowheads="1"/>
            </p:cNvSpPr>
            <p:nvPr/>
          </p:nvSpPr>
          <p:spPr bwMode="auto">
            <a:xfrm>
              <a:off x="7350" y="9689"/>
              <a:ext cx="1200"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更改</a:t>
              </a:r>
            </a:p>
            <a:p>
              <a:pPr indent="0" algn="ctr"/>
              <a:r>
                <a:rPr kumimoji="0" lang="en-US" altLang="zh-CN" sz="1600" dirty="0">
                  <a:latin typeface="Times New Roman" panose="02020603050405020304" pitchFamily="18" charset="0"/>
                  <a:cs typeface="Times New Roman" panose="02020603050405020304" pitchFamily="18" charset="0"/>
                </a:rPr>
                <a:t>(Update)</a:t>
              </a:r>
            </a:p>
          </p:txBody>
        </p:sp>
        <p:sp>
          <p:nvSpPr>
            <p:cNvPr id="25" name="Rectangle 3"/>
            <p:cNvSpPr>
              <a:spLocks noChangeArrowheads="1"/>
            </p:cNvSpPr>
            <p:nvPr/>
          </p:nvSpPr>
          <p:spPr bwMode="auto">
            <a:xfrm>
              <a:off x="5541" y="9206"/>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获得数据</a:t>
              </a:r>
            </a:p>
            <a:p>
              <a:pPr indent="0" algn="ctr"/>
              <a:r>
                <a:rPr kumimoji="0" lang="en-US" altLang="zh-CN" sz="1600" dirty="0">
                  <a:latin typeface="Times New Roman" panose="02020603050405020304" pitchFamily="18" charset="0"/>
                  <a:cs typeface="Times New Roman" panose="02020603050405020304" pitchFamily="18" charset="0"/>
                </a:rPr>
                <a:t>(Get)</a:t>
              </a:r>
            </a:p>
          </p:txBody>
        </p:sp>
        <p:sp>
          <p:nvSpPr>
            <p:cNvPr id="26" name="Rectangle 2"/>
            <p:cNvSpPr>
              <a:spLocks noChangeArrowheads="1"/>
            </p:cNvSpPr>
            <p:nvPr/>
          </p:nvSpPr>
          <p:spPr bwMode="auto">
            <a:xfrm>
              <a:off x="2526" y="8079"/>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修改数据</a:t>
              </a:r>
            </a:p>
            <a:p>
              <a:pPr indent="0" algn="ctr"/>
              <a:r>
                <a:rPr kumimoji="0" lang="en-US" altLang="zh-CN" sz="1600" dirty="0">
                  <a:latin typeface="Times New Roman" panose="02020603050405020304" pitchFamily="18" charset="0"/>
                  <a:cs typeface="Times New Roman" panose="02020603050405020304" pitchFamily="18" charset="0"/>
                </a:rPr>
                <a:t>(Modify data)</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11.3.6.6 </a:t>
            </a:r>
            <a:r>
              <a:rPr lang="zh-CN" altLang="en-US" dirty="0" smtClean="0"/>
              <a:t>模式</a:t>
            </a:r>
            <a:r>
              <a:rPr lang="en-US" dirty="0" smtClean="0"/>
              <a:t>18</a:t>
            </a:r>
            <a:r>
              <a:rPr lang="zh-CN" altLang="en-US" dirty="0" smtClean="0"/>
              <a:t>：</a:t>
            </a:r>
            <a:r>
              <a:rPr lang="en-US" dirty="0" smtClean="0"/>
              <a:t>PAC</a:t>
            </a:r>
            <a:r>
              <a:rPr lang="zh-CN" altLang="en-US" dirty="0" smtClean="0"/>
              <a:t>模式</a:t>
            </a:r>
            <a:endParaRPr lang="zh-CN" altLang="en-US" dirty="0"/>
          </a:p>
        </p:txBody>
      </p:sp>
      <p:sp>
        <p:nvSpPr>
          <p:cNvPr id="3" name="内容占位符 2"/>
          <p:cNvSpPr>
            <a:spLocks noGrp="1"/>
          </p:cNvSpPr>
          <p:nvPr>
            <p:ph idx="1"/>
          </p:nvPr>
        </p:nvSpPr>
        <p:spPr>
          <a:xfrm>
            <a:off x="984250" y="1219200"/>
            <a:ext cx="8001000" cy="4902200"/>
          </a:xfrm>
        </p:spPr>
        <p:txBody>
          <a:bodyPr/>
          <a:lstStyle/>
          <a:p>
            <a:r>
              <a:rPr lang="zh-CN" altLang="en-US" dirty="0" smtClean="0"/>
              <a:t>一个用户交互式系统应当可以提供多样的功能，并能够通过连带的用户界面呈现给用户。</a:t>
            </a:r>
            <a:endParaRPr lang="en-US" altLang="zh-CN" dirty="0" smtClean="0"/>
          </a:p>
          <a:p>
            <a:pPr lvl="1"/>
            <a:r>
              <a:rPr lang="zh-CN" altLang="en-US" dirty="0" smtClean="0"/>
              <a:t>各种功能要遵循客户的习惯，并必须与其它功能通信，以扩大其应用范围。</a:t>
            </a:r>
            <a:endParaRPr lang="en-US" altLang="zh-CN" dirty="0" smtClean="0"/>
          </a:p>
          <a:p>
            <a:pPr lvl="1"/>
            <a:r>
              <a:rPr lang="zh-CN" altLang="en-US" dirty="0" smtClean="0"/>
              <a:t>用户仅需要关注界面，而不必要觉察这种多样性。</a:t>
            </a:r>
          </a:p>
          <a:p>
            <a:r>
              <a:rPr lang="zh-CN" altLang="en-US" dirty="0" smtClean="0"/>
              <a:t>对此，可以把系统分解为树形的层次结构：</a:t>
            </a:r>
            <a:endParaRPr lang="en-US" altLang="zh-CN" dirty="0" smtClean="0"/>
          </a:p>
          <a:p>
            <a:pPr lvl="1"/>
            <a:r>
              <a:rPr lang="zh-CN" altLang="en-US" dirty="0" smtClean="0"/>
              <a:t>叶节点是代理</a:t>
            </a:r>
            <a:r>
              <a:rPr lang="en-US" dirty="0" smtClean="0"/>
              <a:t>(agent)</a:t>
            </a:r>
            <a:r>
              <a:rPr lang="zh-CN" altLang="en-US" dirty="0" smtClean="0"/>
              <a:t>，表示具有特定的功能，并分配给特定的用户界面；</a:t>
            </a:r>
            <a:endParaRPr lang="en-US" altLang="zh-CN" dirty="0" smtClean="0"/>
          </a:p>
          <a:p>
            <a:pPr lvl="1"/>
            <a:r>
              <a:rPr lang="zh-CN" altLang="en-US" dirty="0" smtClean="0"/>
              <a:t>中间层的代理将功能与较低层代理结合起来，提供更多的服务；</a:t>
            </a:r>
            <a:endParaRPr lang="en-US" altLang="zh-CN" dirty="0" smtClean="0"/>
          </a:p>
          <a:p>
            <a:pPr lvl="1"/>
            <a:r>
              <a:rPr lang="zh-CN" altLang="en-US" dirty="0" smtClean="0"/>
              <a:t>树的顶层，只有一个节点将中间层的代理组织起来提供全方位的功能。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数据获取连接器的分解</a:t>
            </a:r>
            <a:endParaRPr lang="zh-CN" altLang="en-US" dirty="0"/>
          </a:p>
        </p:txBody>
      </p:sp>
      <p:pic>
        <p:nvPicPr>
          <p:cNvPr id="36920" name="Picture 56"/>
          <p:cNvPicPr>
            <a:picLocks noChangeAspect="1" noChangeArrowheads="1"/>
          </p:cNvPicPr>
          <p:nvPr/>
        </p:nvPicPr>
        <p:blipFill>
          <a:blip r:embed="rId2"/>
          <a:srcRect/>
          <a:stretch>
            <a:fillRect/>
          </a:stretch>
        </p:blipFill>
        <p:spPr bwMode="auto">
          <a:xfrm>
            <a:off x="707662" y="1613128"/>
            <a:ext cx="8436338" cy="281373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每个代理有三部分组成：</a:t>
            </a:r>
            <a:endParaRPr lang="en-US" altLang="zh-CN" sz="2400" dirty="0" smtClean="0"/>
          </a:p>
          <a:p>
            <a:pPr lvl="1"/>
            <a:r>
              <a:rPr lang="zh-CN" altLang="en-US" sz="2000" dirty="0" smtClean="0"/>
              <a:t>一个是关注用户界面的展示</a:t>
            </a:r>
            <a:r>
              <a:rPr lang="en-US" sz="2000" dirty="0" smtClean="0"/>
              <a:t>(Presentation)</a:t>
            </a:r>
            <a:r>
              <a:rPr lang="zh-CN" altLang="en-US" sz="2000" dirty="0" smtClean="0"/>
              <a:t>；</a:t>
            </a:r>
            <a:endParaRPr lang="en-US" altLang="zh-CN" sz="2000" dirty="0" smtClean="0"/>
          </a:p>
          <a:p>
            <a:pPr lvl="1"/>
            <a:r>
              <a:rPr lang="zh-CN" altLang="en-US" sz="2000" dirty="0" smtClean="0"/>
              <a:t>一个是维护应用数据和修改数据的逻辑抽象</a:t>
            </a:r>
            <a:r>
              <a:rPr lang="en-US" sz="2000" dirty="0" smtClean="0"/>
              <a:t>(Abstraction)</a:t>
            </a:r>
            <a:r>
              <a:rPr lang="zh-CN" altLang="en-US" sz="2000" dirty="0" smtClean="0"/>
              <a:t>；</a:t>
            </a:r>
            <a:endParaRPr lang="en-US" altLang="zh-CN" sz="2000" dirty="0" smtClean="0"/>
          </a:p>
          <a:p>
            <a:pPr lvl="1"/>
            <a:r>
              <a:rPr lang="zh-CN" altLang="en-US" sz="2000" dirty="0" smtClean="0"/>
              <a:t>最后一个是处于展示和抽象中间的控制</a:t>
            </a:r>
            <a:r>
              <a:rPr lang="en-US" sz="2000" dirty="0" smtClean="0"/>
              <a:t>(Control)</a:t>
            </a:r>
            <a:r>
              <a:rPr lang="zh-CN" altLang="en-US" sz="2000" dirty="0" smtClean="0"/>
              <a:t>，它处理与其它代理的所有通信。</a:t>
            </a:r>
          </a:p>
          <a:p>
            <a:endParaRPr lang="en-US" altLang="zh-CN" sz="2400" dirty="0" smtClean="0"/>
          </a:p>
          <a:p>
            <a:r>
              <a:rPr lang="zh-CN" altLang="en-US" sz="2400" dirty="0" smtClean="0"/>
              <a:t>展示</a:t>
            </a:r>
            <a:r>
              <a:rPr lang="en-US" sz="2400" dirty="0" smtClean="0"/>
              <a:t>-</a:t>
            </a:r>
            <a:r>
              <a:rPr lang="zh-CN" altLang="en-US" sz="2400" dirty="0" smtClean="0"/>
              <a:t>抽象</a:t>
            </a:r>
            <a:r>
              <a:rPr lang="en-US" sz="2400" dirty="0" smtClean="0"/>
              <a:t>-</a:t>
            </a:r>
            <a:r>
              <a:rPr lang="zh-CN" altLang="en-US" sz="2400" dirty="0" smtClean="0"/>
              <a:t>控制器</a:t>
            </a:r>
            <a:r>
              <a:rPr lang="en-US" sz="2400" dirty="0" smtClean="0"/>
              <a:t> (PAC-- Presentation-Abstraction-Controller) </a:t>
            </a:r>
            <a:r>
              <a:rPr lang="zh-CN" altLang="en-US" sz="2400" dirty="0" smtClean="0"/>
              <a:t>模式是以</a:t>
            </a:r>
            <a:r>
              <a:rPr lang="en-US" sz="2400" dirty="0" smtClean="0"/>
              <a:t>MVC</a:t>
            </a:r>
            <a:r>
              <a:rPr lang="zh-CN" altLang="en-US" sz="2400" dirty="0" smtClean="0"/>
              <a:t>为基础的。</a:t>
            </a:r>
            <a:endParaRPr lang="en-US" altLang="zh-CN" sz="2400" dirty="0" smtClean="0"/>
          </a:p>
          <a:p>
            <a:endParaRPr lang="en-US" altLang="zh-CN" sz="2400" dirty="0" smtClean="0"/>
          </a:p>
          <a:p>
            <a:r>
              <a:rPr lang="zh-CN" altLang="en-US" sz="2400" dirty="0" smtClean="0"/>
              <a:t>在某种意义上，每个代理都可以用</a:t>
            </a:r>
            <a:r>
              <a:rPr lang="en-US" sz="2400" dirty="0" smtClean="0"/>
              <a:t>MVC</a:t>
            </a:r>
            <a:r>
              <a:rPr lang="zh-CN" altLang="en-US" sz="2400" dirty="0" smtClean="0"/>
              <a:t>设计：</a:t>
            </a:r>
            <a:endParaRPr lang="en-US" altLang="zh-CN" sz="2400" dirty="0" smtClean="0"/>
          </a:p>
          <a:p>
            <a:pPr lvl="1"/>
            <a:r>
              <a:rPr lang="zh-CN" altLang="en-US" sz="2000" dirty="0" smtClean="0"/>
              <a:t>抽象</a:t>
            </a:r>
            <a:r>
              <a:rPr lang="en-US" sz="2000" dirty="0" smtClean="0"/>
              <a:t>(Abstraction)</a:t>
            </a:r>
            <a:r>
              <a:rPr lang="zh-CN" altLang="en-US" sz="2000" dirty="0" smtClean="0"/>
              <a:t>与</a:t>
            </a:r>
            <a:r>
              <a:rPr lang="en-US" sz="2000" dirty="0" smtClean="0"/>
              <a:t>MVC</a:t>
            </a:r>
            <a:r>
              <a:rPr lang="zh-CN" altLang="en-US" sz="2000" dirty="0" smtClean="0"/>
              <a:t>的模型</a:t>
            </a:r>
            <a:r>
              <a:rPr lang="en-US" sz="2000" dirty="0" smtClean="0"/>
              <a:t>(Model)</a:t>
            </a:r>
            <a:r>
              <a:rPr lang="zh-CN" altLang="en-US" sz="2000" dirty="0" smtClean="0"/>
              <a:t>对应，</a:t>
            </a:r>
            <a:endParaRPr lang="en-US" altLang="zh-CN" sz="2000" dirty="0" smtClean="0"/>
          </a:p>
          <a:p>
            <a:pPr lvl="1"/>
            <a:r>
              <a:rPr lang="zh-CN" altLang="en-US" sz="2000" dirty="0" smtClean="0"/>
              <a:t>展示</a:t>
            </a:r>
            <a:r>
              <a:rPr lang="en-US" sz="2000" dirty="0" smtClean="0"/>
              <a:t>(Presentation)</a:t>
            </a:r>
            <a:r>
              <a:rPr lang="zh-CN" altLang="en-US" sz="2000" dirty="0" smtClean="0"/>
              <a:t>与</a:t>
            </a:r>
            <a:r>
              <a:rPr lang="en-US" sz="2000" dirty="0" smtClean="0"/>
              <a:t>MVC</a:t>
            </a:r>
            <a:r>
              <a:rPr lang="zh-CN" altLang="en-US" sz="2000" dirty="0" smtClean="0"/>
              <a:t>的视图</a:t>
            </a:r>
            <a:r>
              <a:rPr lang="en-US" sz="2000" dirty="0" smtClean="0"/>
              <a:t>(View)</a:t>
            </a:r>
            <a:r>
              <a:rPr lang="zh-CN" altLang="en-US" sz="2000" dirty="0"/>
              <a:t>对应</a:t>
            </a:r>
            <a:endParaRPr lang="en-US" sz="2000" dirty="0"/>
          </a:p>
          <a:p>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Rectangle 47"/>
          <p:cNvSpPr>
            <a:spLocks noChangeArrowheads="1"/>
          </p:cNvSpPr>
          <p:nvPr/>
        </p:nvSpPr>
        <p:spPr bwMode="auto">
          <a:xfrm>
            <a:off x="1323358" y="1279070"/>
            <a:ext cx="220369" cy="44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600"/>
          </a:p>
        </p:txBody>
      </p:sp>
      <p:grpSp>
        <p:nvGrpSpPr>
          <p:cNvPr id="4" name="Group 1"/>
          <p:cNvGrpSpPr>
            <a:grpSpLocks noChangeAspect="1"/>
          </p:cNvGrpSpPr>
          <p:nvPr/>
        </p:nvGrpSpPr>
        <p:grpSpPr bwMode="auto">
          <a:xfrm>
            <a:off x="1323358" y="1448348"/>
            <a:ext cx="6893196" cy="3097338"/>
            <a:chOff x="2325" y="8079"/>
            <a:chExt cx="8241" cy="3703"/>
          </a:xfrm>
        </p:grpSpPr>
        <p:sp>
          <p:nvSpPr>
            <p:cNvPr id="5" name="AutoShape 46"/>
            <p:cNvSpPr>
              <a:spLocks noChangeAspect="1" noChangeArrowheads="1" noTextEdit="1"/>
            </p:cNvSpPr>
            <p:nvPr/>
          </p:nvSpPr>
          <p:spPr bwMode="auto">
            <a:xfrm>
              <a:off x="2325" y="8079"/>
              <a:ext cx="8241" cy="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45"/>
            <p:cNvSpPr>
              <a:spLocks noChangeArrowheads="1"/>
            </p:cNvSpPr>
            <p:nvPr/>
          </p:nvSpPr>
          <p:spPr bwMode="auto">
            <a:xfrm>
              <a:off x="5541" y="8079"/>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PAC </a:t>
              </a:r>
              <a:r>
                <a:rPr kumimoji="0" lang="zh-CN" altLang="en-US" sz="1600" b="0" i="0" u="none" strike="noStrike" cap="none" normalizeH="0" baseline="0" dirty="0" smtClean="0">
                  <a:ln>
                    <a:noFill/>
                  </a:ln>
                  <a:solidFill>
                    <a:schemeClr val="tx1"/>
                  </a:solidFill>
                  <a:effectLst/>
                  <a:cs typeface="Times New Roman" panose="02020603050405020304" pitchFamily="18" charset="0"/>
                </a:rPr>
                <a:t>代理</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Freeform 44"/>
            <p:cNvSpPr>
              <a:spLocks/>
            </p:cNvSpPr>
            <p:nvPr/>
          </p:nvSpPr>
          <p:spPr bwMode="auto">
            <a:xfrm>
              <a:off x="5139" y="9206"/>
              <a:ext cx="2613" cy="322"/>
            </a:xfrm>
            <a:custGeom>
              <a:avLst/>
              <a:gdLst>
                <a:gd name="T0" fmla="*/ 0 w 2814"/>
                <a:gd name="T1" fmla="*/ 805 h 805"/>
                <a:gd name="T2" fmla="*/ 0 w 2814"/>
                <a:gd name="T3" fmla="*/ 0 h 805"/>
                <a:gd name="T4" fmla="*/ 2814 w 2814"/>
                <a:gd name="T5" fmla="*/ 0 h 805"/>
                <a:gd name="T6" fmla="*/ 2814 w 2814"/>
                <a:gd name="T7" fmla="*/ 644 h 805"/>
              </a:gdLst>
              <a:ahLst/>
              <a:cxnLst>
                <a:cxn ang="0">
                  <a:pos x="T0" y="T1"/>
                </a:cxn>
                <a:cxn ang="0">
                  <a:pos x="T2" y="T3"/>
                </a:cxn>
                <a:cxn ang="0">
                  <a:pos x="T4" y="T5"/>
                </a:cxn>
                <a:cxn ang="0">
                  <a:pos x="T6" y="T7"/>
                </a:cxn>
              </a:cxnLst>
              <a:rect l="0" t="0" r="r" b="b"/>
              <a:pathLst>
                <a:path w="2814" h="805">
                  <a:moveTo>
                    <a:pt x="0" y="805"/>
                  </a:moveTo>
                  <a:lnTo>
                    <a:pt x="0" y="0"/>
                  </a:lnTo>
                  <a:lnTo>
                    <a:pt x="2814" y="0"/>
                  </a:lnTo>
                  <a:lnTo>
                    <a:pt x="2814" y="644"/>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8" name="Group 35"/>
            <p:cNvGrpSpPr>
              <a:grpSpLocks/>
            </p:cNvGrpSpPr>
            <p:nvPr/>
          </p:nvGrpSpPr>
          <p:grpSpPr bwMode="auto">
            <a:xfrm>
              <a:off x="5742" y="8562"/>
              <a:ext cx="1005" cy="644"/>
              <a:chOff x="5742" y="8562"/>
              <a:chExt cx="1005" cy="644"/>
            </a:xfrm>
          </p:grpSpPr>
          <p:grpSp>
            <p:nvGrpSpPr>
              <p:cNvPr id="42" name="Group 37"/>
              <p:cNvGrpSpPr>
                <a:grpSpLocks/>
              </p:cNvGrpSpPr>
              <p:nvPr/>
            </p:nvGrpSpPr>
            <p:grpSpPr bwMode="auto">
              <a:xfrm rot="10800000">
                <a:off x="6345" y="8562"/>
                <a:ext cx="402" cy="644"/>
                <a:chOff x="5139" y="9045"/>
                <a:chExt cx="402" cy="644"/>
              </a:xfrm>
            </p:grpSpPr>
            <p:grpSp>
              <p:nvGrpSpPr>
                <p:cNvPr id="44" name="Group 41"/>
                <p:cNvGrpSpPr>
                  <a:grpSpLocks/>
                </p:cNvGrpSpPr>
                <p:nvPr/>
              </p:nvGrpSpPr>
              <p:grpSpPr bwMode="auto">
                <a:xfrm>
                  <a:off x="5139" y="9367"/>
                  <a:ext cx="295" cy="322"/>
                  <a:chOff x="5045" y="10333"/>
                  <a:chExt cx="295" cy="322"/>
                </a:xfrm>
              </p:grpSpPr>
              <p:sp>
                <p:nvSpPr>
                  <p:cNvPr id="48" name="Oval 43"/>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Freeform 42"/>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5" name="Group 38"/>
                <p:cNvGrpSpPr>
                  <a:grpSpLocks/>
                </p:cNvGrpSpPr>
                <p:nvPr/>
              </p:nvGrpSpPr>
              <p:grpSpPr bwMode="auto">
                <a:xfrm>
                  <a:off x="5139" y="9045"/>
                  <a:ext cx="402" cy="483"/>
                  <a:chOff x="4938" y="10172"/>
                  <a:chExt cx="402" cy="644"/>
                </a:xfrm>
              </p:grpSpPr>
              <p:sp>
                <p:nvSpPr>
                  <p:cNvPr id="46" name="AutoShape 40"/>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Line 39"/>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43" name="Rectangle 36"/>
              <p:cNvSpPr>
                <a:spLocks noChangeArrowheads="1"/>
              </p:cNvSpPr>
              <p:nvPr/>
            </p:nvSpPr>
            <p:spPr bwMode="auto">
              <a:xfrm>
                <a:off x="5742" y="8723"/>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控制</a:t>
                </a:r>
              </a:p>
            </p:txBody>
          </p:sp>
        </p:grpSp>
        <p:sp>
          <p:nvSpPr>
            <p:cNvPr id="9" name="Rectangle 34"/>
            <p:cNvSpPr>
              <a:spLocks noChangeArrowheads="1"/>
            </p:cNvSpPr>
            <p:nvPr/>
          </p:nvSpPr>
          <p:spPr bwMode="auto">
            <a:xfrm>
              <a:off x="4335" y="9528"/>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 </a:t>
              </a:r>
              <a:r>
                <a:rPr kumimoji="0" lang="zh-CN" altLang="en-US" sz="1600" dirty="0">
                  <a:cs typeface="Times New Roman" panose="02020603050405020304" pitchFamily="18" charset="0"/>
                </a:rPr>
                <a:t>代理</a:t>
              </a:r>
            </a:p>
          </p:txBody>
        </p:sp>
        <p:sp>
          <p:nvSpPr>
            <p:cNvPr id="10" name="Rectangle 33"/>
            <p:cNvSpPr>
              <a:spLocks noChangeArrowheads="1"/>
            </p:cNvSpPr>
            <p:nvPr/>
          </p:nvSpPr>
          <p:spPr bwMode="auto">
            <a:xfrm>
              <a:off x="6948" y="9528"/>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 </a:t>
              </a:r>
              <a:r>
                <a:rPr kumimoji="0" lang="zh-CN" altLang="en-US" sz="1600" dirty="0">
                  <a:cs typeface="Times New Roman" panose="02020603050405020304" pitchFamily="18" charset="0"/>
                </a:rPr>
                <a:t>代理</a:t>
              </a:r>
            </a:p>
          </p:txBody>
        </p:sp>
        <p:sp>
          <p:nvSpPr>
            <p:cNvPr id="11" name="Rectangle 32"/>
            <p:cNvSpPr>
              <a:spLocks noChangeArrowheads="1"/>
            </p:cNvSpPr>
            <p:nvPr/>
          </p:nvSpPr>
          <p:spPr bwMode="auto">
            <a:xfrm>
              <a:off x="2526" y="10977"/>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a:t>
              </a:r>
              <a:r>
                <a:rPr kumimoji="0" lang="zh-CN" altLang="en-US" sz="1600" dirty="0">
                  <a:cs typeface="Times New Roman" panose="02020603050405020304" pitchFamily="18" charset="0"/>
                </a:rPr>
                <a:t>代理</a:t>
              </a:r>
            </a:p>
          </p:txBody>
        </p:sp>
        <p:sp>
          <p:nvSpPr>
            <p:cNvPr id="12" name="Rectangle 31"/>
            <p:cNvSpPr>
              <a:spLocks noChangeArrowheads="1"/>
            </p:cNvSpPr>
            <p:nvPr/>
          </p:nvSpPr>
          <p:spPr bwMode="auto">
            <a:xfrm>
              <a:off x="4335" y="10977"/>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a:t>
              </a:r>
              <a:r>
                <a:rPr kumimoji="0" lang="zh-CN" altLang="en-US" sz="1600" dirty="0">
                  <a:cs typeface="Times New Roman" panose="02020603050405020304" pitchFamily="18" charset="0"/>
                </a:rPr>
                <a:t>代理</a:t>
              </a:r>
            </a:p>
          </p:txBody>
        </p:sp>
        <p:sp>
          <p:nvSpPr>
            <p:cNvPr id="13" name="Rectangle 30"/>
            <p:cNvSpPr>
              <a:spLocks noChangeArrowheads="1"/>
            </p:cNvSpPr>
            <p:nvPr/>
          </p:nvSpPr>
          <p:spPr bwMode="auto">
            <a:xfrm>
              <a:off x="6345" y="10977"/>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a:t>
              </a:r>
              <a:r>
                <a:rPr kumimoji="0" lang="zh-CN" altLang="en-US" sz="1600" dirty="0">
                  <a:cs typeface="Times New Roman" panose="02020603050405020304" pitchFamily="18" charset="0"/>
                </a:rPr>
                <a:t>代理</a:t>
              </a:r>
            </a:p>
          </p:txBody>
        </p:sp>
        <p:sp>
          <p:nvSpPr>
            <p:cNvPr id="14" name="Rectangle 29"/>
            <p:cNvSpPr>
              <a:spLocks noChangeArrowheads="1"/>
            </p:cNvSpPr>
            <p:nvPr/>
          </p:nvSpPr>
          <p:spPr bwMode="auto">
            <a:xfrm>
              <a:off x="7953" y="10977"/>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PAC </a:t>
              </a:r>
              <a:r>
                <a:rPr kumimoji="0" lang="zh-CN" altLang="en-US" sz="1600" dirty="0">
                  <a:cs typeface="Times New Roman" panose="02020603050405020304" pitchFamily="18" charset="0"/>
                </a:rPr>
                <a:t>代理</a:t>
              </a:r>
            </a:p>
          </p:txBody>
        </p:sp>
        <p:sp>
          <p:nvSpPr>
            <p:cNvPr id="15" name="Line 28"/>
            <p:cNvSpPr>
              <a:spLocks noChangeShapeType="1"/>
            </p:cNvSpPr>
            <p:nvPr/>
          </p:nvSpPr>
          <p:spPr bwMode="auto">
            <a:xfrm>
              <a:off x="5139" y="10655"/>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6" name="Group 19"/>
            <p:cNvGrpSpPr>
              <a:grpSpLocks/>
            </p:cNvGrpSpPr>
            <p:nvPr/>
          </p:nvGrpSpPr>
          <p:grpSpPr bwMode="auto">
            <a:xfrm>
              <a:off x="4335" y="10011"/>
              <a:ext cx="1005" cy="644"/>
              <a:chOff x="5742" y="8562"/>
              <a:chExt cx="1005" cy="644"/>
            </a:xfrm>
          </p:grpSpPr>
          <p:grpSp>
            <p:nvGrpSpPr>
              <p:cNvPr id="34" name="Group 21"/>
              <p:cNvGrpSpPr>
                <a:grpSpLocks/>
              </p:cNvGrpSpPr>
              <p:nvPr/>
            </p:nvGrpSpPr>
            <p:grpSpPr bwMode="auto">
              <a:xfrm rot="10800000">
                <a:off x="6345" y="8562"/>
                <a:ext cx="402" cy="644"/>
                <a:chOff x="5139" y="9045"/>
                <a:chExt cx="402" cy="644"/>
              </a:xfrm>
            </p:grpSpPr>
            <p:grpSp>
              <p:nvGrpSpPr>
                <p:cNvPr id="36" name="Group 25"/>
                <p:cNvGrpSpPr>
                  <a:grpSpLocks/>
                </p:cNvGrpSpPr>
                <p:nvPr/>
              </p:nvGrpSpPr>
              <p:grpSpPr bwMode="auto">
                <a:xfrm>
                  <a:off x="5139" y="9367"/>
                  <a:ext cx="295" cy="322"/>
                  <a:chOff x="5045" y="10333"/>
                  <a:chExt cx="295" cy="322"/>
                </a:xfrm>
              </p:grpSpPr>
              <p:sp>
                <p:nvSpPr>
                  <p:cNvPr id="40" name="Oval 27"/>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Freeform 26"/>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7" name="Group 22"/>
                <p:cNvGrpSpPr>
                  <a:grpSpLocks/>
                </p:cNvGrpSpPr>
                <p:nvPr/>
              </p:nvGrpSpPr>
              <p:grpSpPr bwMode="auto">
                <a:xfrm>
                  <a:off x="5139" y="9045"/>
                  <a:ext cx="402" cy="483"/>
                  <a:chOff x="4938" y="10172"/>
                  <a:chExt cx="402" cy="644"/>
                </a:xfrm>
              </p:grpSpPr>
              <p:sp>
                <p:nvSpPr>
                  <p:cNvPr id="38" name="AutoShape 24"/>
                  <p:cNvSpPr>
                    <a:spLocks noChangeArrowheads="1"/>
                  </p:cNvSpPr>
                  <p:nvPr/>
                </p:nvSpPr>
                <p:spPr bwMode="auto">
                  <a:xfrm>
                    <a:off x="4938" y="10494"/>
                    <a:ext cx="402" cy="32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23"/>
                  <p:cNvSpPr>
                    <a:spLocks noChangeShapeType="1"/>
                  </p:cNvSpPr>
                  <p:nvPr/>
                </p:nvSpPr>
                <p:spPr bwMode="auto">
                  <a:xfrm>
                    <a:off x="5139" y="101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35" name="Rectangle 20"/>
              <p:cNvSpPr>
                <a:spLocks noChangeArrowheads="1"/>
              </p:cNvSpPr>
              <p:nvPr/>
            </p:nvSpPr>
            <p:spPr bwMode="auto">
              <a:xfrm>
                <a:off x="5742" y="8723"/>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控制</a:t>
                </a:r>
              </a:p>
            </p:txBody>
          </p:sp>
        </p:grpSp>
        <p:grpSp>
          <p:nvGrpSpPr>
            <p:cNvPr id="17" name="Group 16"/>
            <p:cNvGrpSpPr>
              <a:grpSpLocks/>
            </p:cNvGrpSpPr>
            <p:nvPr/>
          </p:nvGrpSpPr>
          <p:grpSpPr bwMode="auto">
            <a:xfrm rot="10800000">
              <a:off x="8259" y="10011"/>
              <a:ext cx="295" cy="322"/>
              <a:chOff x="5045" y="10333"/>
              <a:chExt cx="295" cy="322"/>
            </a:xfrm>
          </p:grpSpPr>
          <p:sp>
            <p:nvSpPr>
              <p:cNvPr id="32" name="Oval 18"/>
              <p:cNvSpPr>
                <a:spLocks noChangeArrowheads="1"/>
              </p:cNvSpPr>
              <p:nvPr/>
            </p:nvSpPr>
            <p:spPr bwMode="auto">
              <a:xfrm>
                <a:off x="5139" y="10333"/>
                <a:ext cx="201" cy="161"/>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17"/>
              <p:cNvSpPr>
                <a:spLocks/>
              </p:cNvSpPr>
              <p:nvPr/>
            </p:nvSpPr>
            <p:spPr bwMode="auto">
              <a:xfrm flipH="1">
                <a:off x="5045" y="10493"/>
                <a:ext cx="200" cy="162"/>
              </a:xfrm>
              <a:custGeom>
                <a:avLst/>
                <a:gdLst>
                  <a:gd name="T0" fmla="*/ 0 w 1"/>
                  <a:gd name="T1" fmla="*/ 0 h 375"/>
                  <a:gd name="T2" fmla="*/ 0 w 1"/>
                  <a:gd name="T3" fmla="*/ 375 h 375"/>
                </a:gdLst>
                <a:ahLst/>
                <a:cxnLst>
                  <a:cxn ang="0">
                    <a:pos x="T0" y="T1"/>
                  </a:cxn>
                  <a:cxn ang="0">
                    <a:pos x="T2" y="T3"/>
                  </a:cxn>
                </a:cxnLst>
                <a:rect l="0" t="0" r="r" b="b"/>
                <a:pathLst>
                  <a:path w="1" h="375">
                    <a:moveTo>
                      <a:pt x="0" y="0"/>
                    </a:moveTo>
                    <a:lnTo>
                      <a:pt x="0" y="37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0" name="AutoShape 15"/>
            <p:cNvSpPr>
              <a:spLocks noChangeArrowheads="1"/>
            </p:cNvSpPr>
            <p:nvPr/>
          </p:nvSpPr>
          <p:spPr bwMode="auto">
            <a:xfrm rot="8025726">
              <a:off x="8264" y="10141"/>
              <a:ext cx="241" cy="242"/>
            </a:xfrm>
            <a:custGeom>
              <a:avLst/>
              <a:gdLst>
                <a:gd name="G0" fmla="+- 10800 0 0"/>
                <a:gd name="G1" fmla="+- -10136158 0 0"/>
                <a:gd name="G2" fmla="+- 0 0 -10136158"/>
                <a:gd name="T0" fmla="*/ 0 256 1"/>
                <a:gd name="T1" fmla="*/ 180 256 1"/>
                <a:gd name="G3" fmla="+- -10136158 T0 T1"/>
                <a:gd name="T2" fmla="*/ 0 256 1"/>
                <a:gd name="T3" fmla="*/ 90 256 1"/>
                <a:gd name="G4" fmla="+- -10136158 T2 T3"/>
                <a:gd name="G5" fmla="*/ G4 2 1"/>
                <a:gd name="T4" fmla="*/ 90 256 1"/>
                <a:gd name="T5" fmla="*/ 0 256 1"/>
                <a:gd name="G6" fmla="+- -10136158 T4 T5"/>
                <a:gd name="G7" fmla="*/ G6 2 1"/>
                <a:gd name="G8" fmla="abs -1013615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136158"/>
                <a:gd name="G21" fmla="sin G19 -10136158"/>
                <a:gd name="G22" fmla="+- G20 10800 0"/>
                <a:gd name="G23" fmla="+- G21 10800 0"/>
                <a:gd name="G24" fmla="+- 10800 0 G20"/>
                <a:gd name="G25" fmla="+- 10800 10800 0"/>
                <a:gd name="G26" fmla="?: G9 G17 G25"/>
                <a:gd name="G27" fmla="?: G9 0 21600"/>
                <a:gd name="G28" fmla="cos 10800 -10136158"/>
                <a:gd name="G29" fmla="sin 10800 -10136158"/>
                <a:gd name="G30" fmla="sin 10800 -10136158"/>
                <a:gd name="G31" fmla="+- G28 10800 0"/>
                <a:gd name="G32" fmla="+- G29 10800 0"/>
                <a:gd name="G33" fmla="+- G30 10800 0"/>
                <a:gd name="G34" fmla="?: G4 0 G31"/>
                <a:gd name="G35" fmla="?: -10136158 G34 0"/>
                <a:gd name="G36" fmla="?: G6 G35 G31"/>
                <a:gd name="G37" fmla="+- 21600 0 G36"/>
                <a:gd name="G38" fmla="?: G4 0 G33"/>
                <a:gd name="G39" fmla="?: -10136158 G38 G32"/>
                <a:gd name="G40" fmla="?: G6 G39 0"/>
                <a:gd name="G41" fmla="?: G4 G32 21600"/>
                <a:gd name="G42" fmla="?: G6 G41 G33"/>
                <a:gd name="T12" fmla="*/ 10800 w 21600"/>
                <a:gd name="T13" fmla="*/ 0 h 21600"/>
                <a:gd name="T14" fmla="*/ 1038 w 21600"/>
                <a:gd name="T15" fmla="*/ 6178 h 21600"/>
                <a:gd name="T16" fmla="*/ 10800 w 21600"/>
                <a:gd name="T17" fmla="*/ 0 h 21600"/>
                <a:gd name="T18" fmla="*/ 20562 w 21600"/>
                <a:gd name="T19" fmla="*/ 617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38" y="6178"/>
                  </a:moveTo>
                  <a:cubicBezTo>
                    <a:pt x="2824" y="2405"/>
                    <a:pt x="6625" y="0"/>
                    <a:pt x="10800" y="0"/>
                  </a:cubicBezTo>
                  <a:cubicBezTo>
                    <a:pt x="14974" y="0"/>
                    <a:pt x="18775" y="2405"/>
                    <a:pt x="20561" y="6178"/>
                  </a:cubicBezTo>
                  <a:cubicBezTo>
                    <a:pt x="18775" y="2405"/>
                    <a:pt x="14974" y="0"/>
                    <a:pt x="10799" y="0"/>
                  </a:cubicBezTo>
                  <a:cubicBezTo>
                    <a:pt x="6625" y="0"/>
                    <a:pt x="2824" y="2405"/>
                    <a:pt x="1038" y="6178"/>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Rectangle 12"/>
            <p:cNvSpPr>
              <a:spLocks noChangeArrowheads="1"/>
            </p:cNvSpPr>
            <p:nvPr/>
          </p:nvSpPr>
          <p:spPr bwMode="auto">
            <a:xfrm>
              <a:off x="8556" y="10172"/>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控制</a:t>
              </a:r>
            </a:p>
          </p:txBody>
        </p:sp>
        <p:sp>
          <p:nvSpPr>
            <p:cNvPr id="20" name="Freeform 11"/>
            <p:cNvSpPr>
              <a:spLocks/>
            </p:cNvSpPr>
            <p:nvPr/>
          </p:nvSpPr>
          <p:spPr bwMode="auto">
            <a:xfrm>
              <a:off x="8505" y="10375"/>
              <a:ext cx="712" cy="632"/>
            </a:xfrm>
            <a:custGeom>
              <a:avLst/>
              <a:gdLst>
                <a:gd name="T0" fmla="*/ 0 w 585"/>
                <a:gd name="T1" fmla="*/ 0 h 480"/>
                <a:gd name="T2" fmla="*/ 585 w 585"/>
                <a:gd name="T3" fmla="*/ 480 h 480"/>
              </a:gdLst>
              <a:ahLst/>
              <a:cxnLst>
                <a:cxn ang="0">
                  <a:pos x="T0" y="T1"/>
                </a:cxn>
                <a:cxn ang="0">
                  <a:pos x="T2" y="T3"/>
                </a:cxn>
              </a:cxnLst>
              <a:rect l="0" t="0" r="r" b="b"/>
              <a:pathLst>
                <a:path w="585" h="480">
                  <a:moveTo>
                    <a:pt x="0" y="0"/>
                  </a:moveTo>
                  <a:lnTo>
                    <a:pt x="585" y="4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Freeform 10"/>
            <p:cNvSpPr>
              <a:spLocks/>
            </p:cNvSpPr>
            <p:nvPr/>
          </p:nvSpPr>
          <p:spPr bwMode="auto">
            <a:xfrm>
              <a:off x="3330" y="10816"/>
              <a:ext cx="5025" cy="161"/>
            </a:xfrm>
            <a:custGeom>
              <a:avLst/>
              <a:gdLst>
                <a:gd name="T0" fmla="*/ 0 w 5226"/>
                <a:gd name="T1" fmla="*/ 322 h 322"/>
                <a:gd name="T2" fmla="*/ 0 w 5226"/>
                <a:gd name="T3" fmla="*/ 0 h 322"/>
                <a:gd name="T4" fmla="*/ 5226 w 5226"/>
                <a:gd name="T5" fmla="*/ 0 h 322"/>
                <a:gd name="T6" fmla="*/ 5226 w 5226"/>
                <a:gd name="T7" fmla="*/ 322 h 322"/>
              </a:gdLst>
              <a:ahLst/>
              <a:cxnLst>
                <a:cxn ang="0">
                  <a:pos x="T0" y="T1"/>
                </a:cxn>
                <a:cxn ang="0">
                  <a:pos x="T2" y="T3"/>
                </a:cxn>
                <a:cxn ang="0">
                  <a:pos x="T4" y="T5"/>
                </a:cxn>
                <a:cxn ang="0">
                  <a:pos x="T6" y="T7"/>
                </a:cxn>
              </a:cxnLst>
              <a:rect l="0" t="0" r="r" b="b"/>
              <a:pathLst>
                <a:path w="5226" h="322">
                  <a:moveTo>
                    <a:pt x="0" y="322"/>
                  </a:moveTo>
                  <a:lnTo>
                    <a:pt x="0" y="0"/>
                  </a:lnTo>
                  <a:lnTo>
                    <a:pt x="5226" y="0"/>
                  </a:lnTo>
                  <a:lnTo>
                    <a:pt x="5226" y="322"/>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Freeform 9"/>
            <p:cNvSpPr>
              <a:spLocks/>
            </p:cNvSpPr>
            <p:nvPr/>
          </p:nvSpPr>
          <p:spPr bwMode="auto">
            <a:xfrm>
              <a:off x="3330" y="11460"/>
              <a:ext cx="5427" cy="322"/>
            </a:xfrm>
            <a:custGeom>
              <a:avLst/>
              <a:gdLst>
                <a:gd name="T0" fmla="*/ 0 w 5427"/>
                <a:gd name="T1" fmla="*/ 0 h 322"/>
                <a:gd name="T2" fmla="*/ 0 w 5427"/>
                <a:gd name="T3" fmla="*/ 322 h 322"/>
                <a:gd name="T4" fmla="*/ 5427 w 5427"/>
                <a:gd name="T5" fmla="*/ 322 h 322"/>
                <a:gd name="T6" fmla="*/ 5427 w 5427"/>
                <a:gd name="T7" fmla="*/ 0 h 322"/>
              </a:gdLst>
              <a:ahLst/>
              <a:cxnLst>
                <a:cxn ang="0">
                  <a:pos x="T0" y="T1"/>
                </a:cxn>
                <a:cxn ang="0">
                  <a:pos x="T2" y="T3"/>
                </a:cxn>
                <a:cxn ang="0">
                  <a:pos x="T4" y="T5"/>
                </a:cxn>
                <a:cxn ang="0">
                  <a:pos x="T6" y="T7"/>
                </a:cxn>
              </a:cxnLst>
              <a:rect l="0" t="0" r="r" b="b"/>
              <a:pathLst>
                <a:path w="5427" h="322">
                  <a:moveTo>
                    <a:pt x="0" y="0"/>
                  </a:moveTo>
                  <a:lnTo>
                    <a:pt x="0" y="322"/>
                  </a:lnTo>
                  <a:lnTo>
                    <a:pt x="5427" y="322"/>
                  </a:lnTo>
                  <a:lnTo>
                    <a:pt x="5427"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8"/>
            <p:cNvSpPr>
              <a:spLocks noChangeShapeType="1"/>
            </p:cNvSpPr>
            <p:nvPr/>
          </p:nvSpPr>
          <p:spPr bwMode="auto">
            <a:xfrm>
              <a:off x="5742" y="11138"/>
              <a:ext cx="6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7"/>
            <p:cNvSpPr>
              <a:spLocks noChangeShapeType="1"/>
            </p:cNvSpPr>
            <p:nvPr/>
          </p:nvSpPr>
          <p:spPr bwMode="auto">
            <a:xfrm>
              <a:off x="2325" y="10494"/>
              <a:ext cx="80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6"/>
            <p:cNvSpPr>
              <a:spLocks noChangeShapeType="1"/>
            </p:cNvSpPr>
            <p:nvPr/>
          </p:nvSpPr>
          <p:spPr bwMode="auto">
            <a:xfrm>
              <a:off x="2325" y="9045"/>
              <a:ext cx="783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Rectangle 5"/>
            <p:cNvSpPr>
              <a:spLocks noChangeArrowheads="1"/>
            </p:cNvSpPr>
            <p:nvPr/>
          </p:nvSpPr>
          <p:spPr bwMode="auto">
            <a:xfrm>
              <a:off x="9561"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低层</a:t>
              </a:r>
            </a:p>
          </p:txBody>
        </p:sp>
        <p:sp>
          <p:nvSpPr>
            <p:cNvPr id="27" name="Rectangle 4"/>
            <p:cNvSpPr>
              <a:spLocks noChangeArrowheads="1"/>
            </p:cNvSpPr>
            <p:nvPr/>
          </p:nvSpPr>
          <p:spPr bwMode="auto">
            <a:xfrm>
              <a:off x="9360" y="9528"/>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中层</a:t>
              </a:r>
            </a:p>
          </p:txBody>
        </p:sp>
        <p:sp>
          <p:nvSpPr>
            <p:cNvPr id="28" name="Rectangle 3"/>
            <p:cNvSpPr>
              <a:spLocks noChangeArrowheads="1"/>
            </p:cNvSpPr>
            <p:nvPr/>
          </p:nvSpPr>
          <p:spPr bwMode="auto">
            <a:xfrm>
              <a:off x="9360" y="824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顶层</a:t>
              </a:r>
            </a:p>
          </p:txBody>
        </p:sp>
        <p:sp>
          <p:nvSpPr>
            <p:cNvPr id="29" name="Line 2"/>
            <p:cNvSpPr>
              <a:spLocks noChangeShapeType="1"/>
            </p:cNvSpPr>
            <p:nvPr/>
          </p:nvSpPr>
          <p:spPr bwMode="auto">
            <a:xfrm flipH="1">
              <a:off x="6144" y="9689"/>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50" name="矩形 49"/>
          <p:cNvSpPr/>
          <p:nvPr/>
        </p:nvSpPr>
        <p:spPr>
          <a:xfrm>
            <a:off x="1543727" y="4876691"/>
            <a:ext cx="6838273" cy="1015663"/>
          </a:xfrm>
          <a:prstGeom prst="rect">
            <a:avLst/>
          </a:prstGeom>
        </p:spPr>
        <p:txBody>
          <a:bodyPr wrap="square">
            <a:spAutoFit/>
          </a:bodyPr>
          <a:lstStyle/>
          <a:p>
            <a:pPr marL="342900" indent="-342900">
              <a:buFont typeface="Arial" panose="020B0604020202020204" pitchFamily="34" charset="0"/>
              <a:buChar char="•"/>
            </a:pPr>
            <a:r>
              <a:rPr lang="zh-CN" altLang="zh-CN" sz="2000" dirty="0">
                <a:cs typeface="Times New Roman" panose="02020603050405020304" pitchFamily="18" charset="0"/>
              </a:rPr>
              <a:t>顶层包含控制整个应用的主代理</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marL="342900" indent="-342900">
              <a:buFont typeface="Arial" panose="020B0604020202020204" pitchFamily="34" charset="0"/>
              <a:buChar char="•"/>
            </a:pPr>
            <a:r>
              <a:rPr lang="zh-CN" altLang="zh-CN" sz="2000" dirty="0" smtClean="0">
                <a:cs typeface="Times New Roman" panose="02020603050405020304" pitchFamily="18" charset="0"/>
              </a:rPr>
              <a:t>中间层</a:t>
            </a:r>
            <a:r>
              <a:rPr lang="zh-CN" altLang="zh-CN" sz="2000" dirty="0">
                <a:cs typeface="Times New Roman" panose="02020603050405020304" pitchFamily="18" charset="0"/>
              </a:rPr>
              <a:t>包含粗颗粒度的功能</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marL="342900" indent="-342900">
              <a:buFont typeface="Arial" panose="020B0604020202020204" pitchFamily="34" charset="0"/>
              <a:buChar char="•"/>
            </a:pPr>
            <a:r>
              <a:rPr lang="zh-CN" altLang="zh-CN" sz="2000" dirty="0" smtClean="0">
                <a:cs typeface="Times New Roman" panose="02020603050405020304" pitchFamily="18" charset="0"/>
              </a:rPr>
              <a:t>低层</a:t>
            </a:r>
            <a:r>
              <a:rPr lang="zh-CN" altLang="zh-CN" sz="2000" dirty="0">
                <a:cs typeface="Times New Roman" panose="02020603050405020304" pitchFamily="18" charset="0"/>
              </a:rPr>
              <a:t>是细粒度的处理特定服务的代理，并与用户交互。</a:t>
            </a:r>
            <a:endParaRPr lang="zh-CN" alt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a:t>
            </a:r>
            <a:r>
              <a:rPr lang="zh-CN" altLang="en-US" dirty="0" smtClean="0"/>
              <a:t>应用软件框架及使用</a:t>
            </a:r>
          </a:p>
        </p:txBody>
      </p:sp>
      <p:sp>
        <p:nvSpPr>
          <p:cNvPr id="3" name="内容占位符 2"/>
          <p:cNvSpPr>
            <a:spLocks noGrp="1"/>
          </p:cNvSpPr>
          <p:nvPr>
            <p:ph idx="1"/>
          </p:nvPr>
        </p:nvSpPr>
        <p:spPr/>
        <p:txBody>
          <a:bodyPr/>
          <a:lstStyle/>
          <a:p>
            <a:r>
              <a:rPr lang="zh-CN" altLang="en-US" dirty="0" smtClean="0"/>
              <a:t>软件工业界从复用的角度出发，自然就会组合上述的各种工体系结构模式，开发出许多应用框架</a:t>
            </a:r>
            <a:r>
              <a:rPr lang="en-US" dirty="0" smtClean="0"/>
              <a:t>(Framework)</a:t>
            </a:r>
            <a:r>
              <a:rPr lang="zh-CN" altLang="en-US" dirty="0" smtClean="0"/>
              <a:t>。</a:t>
            </a:r>
            <a:endParaRPr lang="en-US" altLang="zh-CN" dirty="0" smtClean="0"/>
          </a:p>
          <a:p>
            <a:endParaRPr lang="en-US" altLang="zh-CN" dirty="0" smtClean="0"/>
          </a:p>
          <a:p>
            <a:r>
              <a:rPr lang="zh-CN" altLang="en-US" dirty="0" smtClean="0"/>
              <a:t>一个应用框架是一个通用的体系结构，可以通过它的扩展，或在其上面建立专门的应用系统。</a:t>
            </a:r>
            <a:endParaRPr lang="en-US" altLang="zh-CN" dirty="0" smtClean="0"/>
          </a:p>
          <a:p>
            <a:endParaRPr lang="en-US" altLang="zh-CN" dirty="0" smtClean="0"/>
          </a:p>
          <a:p>
            <a:r>
              <a:rPr lang="zh-CN" altLang="en-US" dirty="0" smtClean="0"/>
              <a:t>框架是：“一个人造物件的完整集合，它们共同提供一个面向一系列应用的可复用的体系及结构”</a:t>
            </a:r>
            <a:r>
              <a:rPr lang="en-US" baseline="30000" dirty="0" smtClean="0"/>
              <a:t> </a:t>
            </a:r>
            <a:r>
              <a:rPr lang="zh-CN" altLang="en-US" dirty="0" smtClean="0"/>
              <a:t>。</a:t>
            </a:r>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a:t>
            </a:r>
            <a:r>
              <a:rPr lang="zh-CN" altLang="en-US" dirty="0" smtClean="0"/>
              <a:t>应用软件框架及使用</a:t>
            </a:r>
          </a:p>
        </p:txBody>
      </p:sp>
      <p:sp>
        <p:nvSpPr>
          <p:cNvPr id="3" name="内容占位符 2"/>
          <p:cNvSpPr>
            <a:spLocks noGrp="1"/>
          </p:cNvSpPr>
          <p:nvPr>
            <p:ph idx="1"/>
          </p:nvPr>
        </p:nvSpPr>
        <p:spPr/>
        <p:txBody>
          <a:bodyPr/>
          <a:lstStyle/>
          <a:p>
            <a:r>
              <a:rPr lang="en-US" dirty="0" smtClean="0"/>
              <a:t>11.4.1</a:t>
            </a:r>
            <a:r>
              <a:rPr lang="zh-CN" altLang="en-US" dirty="0" smtClean="0"/>
              <a:t>软件框架的类型</a:t>
            </a:r>
          </a:p>
          <a:p>
            <a:r>
              <a:rPr lang="en-US" dirty="0" smtClean="0"/>
              <a:t>11.4.2 Web</a:t>
            </a:r>
            <a:r>
              <a:rPr lang="zh-CN" altLang="en-US" dirty="0" smtClean="0"/>
              <a:t>应用框架</a:t>
            </a:r>
            <a:r>
              <a:rPr lang="en-US" dirty="0" smtClean="0"/>
              <a:t>---</a:t>
            </a:r>
            <a:r>
              <a:rPr lang="zh-CN" altLang="en-US" dirty="0" smtClean="0"/>
              <a:t>一个广泛应用的例子</a:t>
            </a:r>
          </a:p>
          <a:p>
            <a:r>
              <a:rPr lang="en-US" altLang="zh-CN" dirty="0"/>
              <a:t>11.4.3 </a:t>
            </a:r>
            <a:r>
              <a:rPr lang="zh-CN" altLang="en-US" dirty="0"/>
              <a:t>采用框架开发应用系统的过程</a:t>
            </a:r>
            <a:endParaRPr lang="zh-CN" alt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11.4.1</a:t>
            </a:r>
            <a:r>
              <a:rPr lang="zh-CN" altLang="en-US" dirty="0" smtClean="0"/>
              <a:t>软件框架的类型</a:t>
            </a:r>
            <a:endParaRPr lang="zh-CN" altLang="en-US" dirty="0"/>
          </a:p>
        </p:txBody>
      </p:sp>
      <p:sp>
        <p:nvSpPr>
          <p:cNvPr id="3" name="内容占位符 2"/>
          <p:cNvSpPr>
            <a:spLocks noGrp="1"/>
          </p:cNvSpPr>
          <p:nvPr>
            <p:ph idx="1"/>
          </p:nvPr>
        </p:nvSpPr>
        <p:spPr/>
        <p:txBody>
          <a:bodyPr/>
          <a:lstStyle/>
          <a:p>
            <a:r>
              <a:rPr lang="en-US" dirty="0" err="1" smtClean="0"/>
              <a:t>Fayad</a:t>
            </a:r>
            <a:r>
              <a:rPr lang="en-US" dirty="0" smtClean="0"/>
              <a:t> </a:t>
            </a:r>
            <a:r>
              <a:rPr lang="zh-CN" altLang="en-US" dirty="0" smtClean="0"/>
              <a:t>和</a:t>
            </a:r>
            <a:r>
              <a:rPr lang="en-US" dirty="0" smtClean="0"/>
              <a:t> Schmidt</a:t>
            </a:r>
            <a:r>
              <a:rPr lang="zh-CN" altLang="en-US" dirty="0" smtClean="0"/>
              <a:t>将应用软件框架分为三类：</a:t>
            </a:r>
          </a:p>
          <a:p>
            <a:pPr lvl="1"/>
            <a:r>
              <a:rPr lang="en-US" dirty="0" smtClean="0"/>
              <a:t>1</a:t>
            </a:r>
            <a:r>
              <a:rPr lang="zh-CN" altLang="en-US" dirty="0" smtClean="0"/>
              <a:t>）系统基础设施框架</a:t>
            </a:r>
            <a:endParaRPr lang="en-US" altLang="zh-CN" dirty="0" smtClean="0"/>
          </a:p>
          <a:p>
            <a:pPr lvl="2"/>
            <a:r>
              <a:rPr lang="zh-CN" altLang="en-US" dirty="0" smtClean="0"/>
              <a:t>这些框架支持系统基础设施的开发，包括通信、用户界面和编译器；</a:t>
            </a:r>
          </a:p>
          <a:p>
            <a:pPr lvl="1"/>
            <a:r>
              <a:rPr lang="en-US" dirty="0" smtClean="0"/>
              <a:t>2</a:t>
            </a:r>
            <a:r>
              <a:rPr lang="zh-CN" altLang="en-US" dirty="0" smtClean="0"/>
              <a:t>）中间件集成框架</a:t>
            </a:r>
            <a:endParaRPr lang="en-US" altLang="zh-CN" dirty="0" smtClean="0"/>
          </a:p>
          <a:p>
            <a:pPr lvl="2"/>
            <a:r>
              <a:rPr lang="zh-CN" altLang="en-US" dirty="0" smtClean="0"/>
              <a:t>这些框架由一组支持组件通信和信息交换的标准和相关对象类构成。</a:t>
            </a:r>
            <a:endParaRPr lang="en-US" altLang="zh-CN" dirty="0" smtClean="0"/>
          </a:p>
          <a:p>
            <a:pPr lvl="2"/>
            <a:r>
              <a:rPr lang="zh-CN" altLang="en-US" dirty="0" smtClean="0"/>
              <a:t>例如，微软的</a:t>
            </a:r>
            <a:r>
              <a:rPr lang="en-US" dirty="0" err="1" smtClean="0"/>
              <a:t>.Net</a:t>
            </a:r>
            <a:r>
              <a:rPr lang="zh-CN" altLang="en-US" dirty="0" smtClean="0"/>
              <a:t>和</a:t>
            </a:r>
            <a:r>
              <a:rPr lang="en-US" dirty="0" smtClean="0"/>
              <a:t>Java</a:t>
            </a:r>
            <a:r>
              <a:rPr lang="zh-CN" altLang="en-US" dirty="0" smtClean="0"/>
              <a:t>中的商业应用组件技术（</a:t>
            </a:r>
            <a:r>
              <a:rPr lang="en-US" dirty="0" smtClean="0"/>
              <a:t>EJB</a:t>
            </a:r>
            <a:r>
              <a:rPr lang="zh-CN" altLang="en-US" dirty="0" smtClean="0"/>
              <a:t>）。</a:t>
            </a:r>
            <a:endParaRPr lang="en-US" altLang="zh-CN" dirty="0" smtClean="0"/>
          </a:p>
          <a:p>
            <a:pPr lvl="2"/>
            <a:r>
              <a:rPr lang="zh-CN" altLang="en-US" dirty="0" smtClean="0"/>
              <a:t>这些框架提供对标准化组件的支持。</a:t>
            </a:r>
          </a:p>
          <a:p>
            <a:pPr lvl="1"/>
            <a:r>
              <a:rPr lang="en-US" dirty="0" smtClean="0"/>
              <a:t>3</a:t>
            </a:r>
            <a:r>
              <a:rPr lang="zh-CN" altLang="en-US" dirty="0" smtClean="0"/>
              <a:t>）企业应用框架</a:t>
            </a:r>
            <a:endParaRPr lang="en-US" altLang="zh-CN" dirty="0" smtClean="0"/>
          </a:p>
          <a:p>
            <a:pPr lvl="2"/>
            <a:r>
              <a:rPr lang="zh-CN" altLang="en-US" dirty="0" smtClean="0"/>
              <a:t>是为专门应用领域开发的。</a:t>
            </a:r>
            <a:endParaRPr lang="en-US" altLang="zh-CN" dirty="0" smtClean="0"/>
          </a:p>
          <a:p>
            <a:pPr lvl="2"/>
            <a:r>
              <a:rPr lang="zh-CN" altLang="en-US" dirty="0" smtClean="0"/>
              <a:t>例如，通信系统和金融系统中的框架。</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J2EE </a:t>
            </a:r>
            <a:r>
              <a:rPr lang="zh-CN" altLang="en-US" dirty="0" smtClean="0"/>
              <a:t>多层体系结构</a:t>
            </a:r>
            <a:endParaRPr lang="zh-CN" altLang="en-US" dirty="0"/>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216025"/>
            <a:ext cx="6877050" cy="509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0204911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smtClean="0">
                <a:ea typeface="宋体" panose="02010600030101010101" pitchFamily="2" charset="-122"/>
              </a:rPr>
              <a:t>典型的电子商务系统</a:t>
            </a:r>
            <a:r>
              <a:rPr lang="en-US" altLang="zh-CN" dirty="0" smtClean="0">
                <a:ea typeface="宋体" panose="02010600030101010101" pitchFamily="2" charset="-122"/>
              </a:rPr>
              <a:t>(E-commerce</a:t>
            </a:r>
            <a:r>
              <a:rPr lang="en-US" altLang="zh-CN" dirty="0">
                <a:ea typeface="宋体" panose="02010600030101010101" pitchFamily="2" charset="-122"/>
              </a:rPr>
              <a:t>)</a:t>
            </a:r>
            <a:endParaRPr lang="zh-CN" altLang="en-US" dirty="0" smtClean="0">
              <a:ea typeface="宋体" panose="02010600030101010101" pitchFamily="2" charset="-122"/>
            </a:endParaRPr>
          </a:p>
        </p:txBody>
      </p:sp>
      <p:pic>
        <p:nvPicPr>
          <p:cNvPr id="768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500188"/>
            <a:ext cx="764381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19808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11.4.2 Web</a:t>
            </a:r>
            <a:r>
              <a:rPr lang="zh-CN" altLang="en-US" dirty="0" smtClean="0"/>
              <a:t>应用框架</a:t>
            </a:r>
            <a:r>
              <a:rPr lang="en-US" dirty="0" smtClean="0"/>
              <a:t>---</a:t>
            </a:r>
            <a:r>
              <a:rPr lang="zh-CN" altLang="en-US" dirty="0" smtClean="0"/>
              <a:t>一个广泛应用的例子</a:t>
            </a:r>
            <a:endParaRPr lang="zh-CN" altLang="en-US" dirty="0"/>
          </a:p>
        </p:txBody>
      </p:sp>
      <p:sp>
        <p:nvSpPr>
          <p:cNvPr id="3" name="内容占位符 2"/>
          <p:cNvSpPr>
            <a:spLocks noGrp="1"/>
          </p:cNvSpPr>
          <p:nvPr>
            <p:ph idx="1"/>
          </p:nvPr>
        </p:nvSpPr>
        <p:spPr/>
        <p:txBody>
          <a:bodyPr/>
          <a:lstStyle/>
          <a:p>
            <a:r>
              <a:rPr lang="en-US" sz="2400" dirty="0" smtClean="0"/>
              <a:t>Web</a:t>
            </a:r>
            <a:r>
              <a:rPr lang="zh-CN" altLang="en-US" sz="2400" dirty="0" smtClean="0"/>
              <a:t>应用框架包括一个或多个支持特定应用的专业框架。</a:t>
            </a:r>
            <a:endParaRPr lang="en-US" altLang="zh-CN" sz="2400" dirty="0" smtClean="0"/>
          </a:p>
          <a:p>
            <a:endParaRPr lang="en-US" altLang="zh-CN" sz="2400" dirty="0" smtClean="0"/>
          </a:p>
          <a:p>
            <a:r>
              <a:rPr lang="zh-CN" altLang="en-US" sz="2400" dirty="0" smtClean="0"/>
              <a:t>虽然各个厂家提供的</a:t>
            </a:r>
            <a:r>
              <a:rPr lang="en-US" sz="2400" dirty="0" smtClean="0"/>
              <a:t>Web</a:t>
            </a:r>
            <a:r>
              <a:rPr lang="zh-CN" altLang="en-US" sz="2400" dirty="0" smtClean="0"/>
              <a:t>框架的功能有所不同，但主要都支持：</a:t>
            </a:r>
          </a:p>
          <a:p>
            <a:pPr lvl="1"/>
            <a:r>
              <a:rPr lang="en-US" dirty="0" smtClean="0"/>
              <a:t>1</a:t>
            </a:r>
            <a:r>
              <a:rPr lang="zh-CN" altLang="en-US" dirty="0" smtClean="0"/>
              <a:t>）动态页面的定制和开发。</a:t>
            </a:r>
            <a:endParaRPr lang="en-US" altLang="zh-CN" dirty="0" smtClean="0"/>
          </a:p>
          <a:p>
            <a:pPr lvl="2"/>
            <a:r>
              <a:rPr lang="zh-CN" altLang="en-US" dirty="0" smtClean="0"/>
              <a:t>这些类帮助开发者定制网页模板，并把从数据库中获得指定的数据动态地填写到页面上。</a:t>
            </a:r>
          </a:p>
          <a:p>
            <a:pPr lvl="1"/>
            <a:r>
              <a:rPr lang="en-US" dirty="0" smtClean="0"/>
              <a:t>2</a:t>
            </a:r>
            <a:r>
              <a:rPr lang="zh-CN" altLang="en-US" dirty="0" smtClean="0"/>
              <a:t>）数据库的独立链接与访问。</a:t>
            </a:r>
            <a:endParaRPr lang="en-US" altLang="zh-CN" dirty="0" smtClean="0"/>
          </a:p>
          <a:p>
            <a:pPr lvl="2"/>
            <a:r>
              <a:rPr lang="en-US" dirty="0" smtClean="0"/>
              <a:t>WAF</a:t>
            </a:r>
            <a:r>
              <a:rPr lang="zh-CN" altLang="en-US" dirty="0" smtClean="0"/>
              <a:t>框架通常不包括数据库，而假设一个独立存在的数据库管理系统，如，</a:t>
            </a:r>
            <a:r>
              <a:rPr lang="en-US" dirty="0" err="1" smtClean="0"/>
              <a:t>Oracel</a:t>
            </a:r>
            <a:r>
              <a:rPr lang="en-US" dirty="0" smtClean="0"/>
              <a:t> </a:t>
            </a:r>
            <a:r>
              <a:rPr lang="zh-CN" altLang="en-US" dirty="0" smtClean="0"/>
              <a:t>或</a:t>
            </a:r>
            <a:r>
              <a:rPr lang="en-US" dirty="0" err="1" smtClean="0"/>
              <a:t>SQLServer</a:t>
            </a:r>
            <a:r>
              <a:rPr lang="zh-CN" altLang="en-US" dirty="0" smtClean="0"/>
              <a:t>。</a:t>
            </a:r>
            <a:endParaRPr lang="en-US" altLang="zh-CN" dirty="0" smtClean="0"/>
          </a:p>
          <a:p>
            <a:pPr lvl="2"/>
            <a:r>
              <a:rPr lang="zh-CN" altLang="en-US" dirty="0" smtClean="0"/>
              <a:t>而框架提供与数据库管理系统的虚拟接口类。</a:t>
            </a:r>
            <a:endParaRPr lang="en-US" altLang="zh-CN" dirty="0" smtClean="0"/>
          </a:p>
          <a:p>
            <a:pPr lvl="2"/>
            <a:r>
              <a:rPr lang="zh-CN" altLang="en-US" dirty="0" smtClean="0"/>
              <a:t>开发者可以直接继承和扩展这些类实现对数据库的数据访问。</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91871"/>
            <a:ext cx="7772400" cy="736600"/>
          </a:xfrm>
        </p:spPr>
        <p:txBody>
          <a:bodyPr/>
          <a:lstStyle/>
          <a:p>
            <a:r>
              <a:rPr lang="en-US" dirty="0" smtClean="0"/>
              <a:t>11.4.2 Web</a:t>
            </a:r>
            <a:r>
              <a:rPr lang="zh-CN" altLang="en-US" dirty="0" smtClean="0"/>
              <a:t>应用框架</a:t>
            </a:r>
            <a:r>
              <a:rPr lang="en-US" dirty="0" smtClean="0"/>
              <a:t>---</a:t>
            </a:r>
            <a:r>
              <a:rPr lang="zh-CN" altLang="en-US" dirty="0" smtClean="0"/>
              <a:t>一个广泛应用的例子</a:t>
            </a:r>
            <a:endParaRPr lang="zh-CN" altLang="en-US" dirty="0"/>
          </a:p>
        </p:txBody>
      </p:sp>
      <p:sp>
        <p:nvSpPr>
          <p:cNvPr id="3" name="内容占位符 2"/>
          <p:cNvSpPr>
            <a:spLocks noGrp="1"/>
          </p:cNvSpPr>
          <p:nvPr>
            <p:ph idx="1"/>
          </p:nvPr>
        </p:nvSpPr>
        <p:spPr>
          <a:xfrm>
            <a:off x="971550" y="1454150"/>
            <a:ext cx="8001000" cy="4902200"/>
          </a:xfrm>
        </p:spPr>
        <p:txBody>
          <a:bodyPr/>
          <a:lstStyle/>
          <a:p>
            <a:pPr lvl="1"/>
            <a:r>
              <a:rPr lang="en-US" dirty="0" smtClean="0"/>
              <a:t>3</a:t>
            </a:r>
            <a:r>
              <a:rPr lang="zh-CN" altLang="en-US" dirty="0" smtClean="0"/>
              <a:t>）会话管理。</a:t>
            </a:r>
            <a:endParaRPr lang="en-US" altLang="zh-CN" dirty="0" smtClean="0"/>
          </a:p>
          <a:p>
            <a:pPr lvl="2"/>
            <a:r>
              <a:rPr lang="en-US" dirty="0" smtClean="0"/>
              <a:t>WAF</a:t>
            </a:r>
            <a:r>
              <a:rPr lang="zh-CN" altLang="en-US" dirty="0" smtClean="0"/>
              <a:t>具有创建和管理会话的类，实现大量用户和系统的交互。</a:t>
            </a:r>
          </a:p>
          <a:p>
            <a:pPr lvl="1"/>
            <a:r>
              <a:rPr lang="en-US" dirty="0" smtClean="0"/>
              <a:t>4</a:t>
            </a:r>
            <a:r>
              <a:rPr lang="zh-CN" altLang="en-US" dirty="0" smtClean="0"/>
              <a:t>）用户交互。</a:t>
            </a:r>
            <a:endParaRPr lang="en-US" altLang="zh-CN" dirty="0" smtClean="0"/>
          </a:p>
          <a:p>
            <a:pPr lvl="2"/>
            <a:r>
              <a:rPr lang="zh-CN" altLang="en-US" dirty="0" smtClean="0"/>
              <a:t>目前大多数</a:t>
            </a:r>
            <a:r>
              <a:rPr lang="en-US" dirty="0" smtClean="0"/>
              <a:t>WAF</a:t>
            </a:r>
            <a:r>
              <a:rPr lang="zh-CN" altLang="en-US" dirty="0" smtClean="0"/>
              <a:t>支持</a:t>
            </a:r>
            <a:r>
              <a:rPr lang="en-US" dirty="0" smtClean="0"/>
              <a:t>Ajax</a:t>
            </a:r>
            <a:r>
              <a:rPr lang="zh-CN" altLang="en-US" dirty="0" smtClean="0"/>
              <a:t>，能够方便地创建交互式的网页。</a:t>
            </a:r>
          </a:p>
          <a:p>
            <a:pPr lvl="1"/>
            <a:r>
              <a:rPr lang="en-US" dirty="0" smtClean="0"/>
              <a:t>5</a:t>
            </a:r>
            <a:r>
              <a:rPr lang="zh-CN" altLang="en-US" dirty="0" smtClean="0"/>
              <a:t>）密安性</a:t>
            </a:r>
            <a:r>
              <a:rPr lang="en-US" dirty="0" smtClean="0"/>
              <a:t>(Security)</a:t>
            </a:r>
            <a:r>
              <a:rPr lang="zh-CN" altLang="en-US" dirty="0" smtClean="0"/>
              <a:t>。</a:t>
            </a:r>
            <a:endParaRPr lang="en-US" altLang="zh-CN" dirty="0" smtClean="0"/>
          </a:p>
          <a:p>
            <a:pPr lvl="2"/>
            <a:r>
              <a:rPr lang="zh-CN" altLang="en-US" dirty="0" smtClean="0"/>
              <a:t>在</a:t>
            </a:r>
            <a:r>
              <a:rPr lang="en-US" dirty="0" smtClean="0"/>
              <a:t>WAF</a:t>
            </a:r>
            <a:r>
              <a:rPr lang="zh-CN" altLang="en-US" dirty="0" smtClean="0"/>
              <a:t>中一般都包含这样的类，让用户能方便地实现认证和访问控制，以保证用户只访问允许访问的功能。</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11.4.3 </a:t>
            </a:r>
            <a:r>
              <a:rPr lang="zh-CN" altLang="en-US" dirty="0" smtClean="0"/>
              <a:t>采用</a:t>
            </a:r>
            <a:r>
              <a:rPr lang="zh-CN" altLang="en-US" dirty="0"/>
              <a:t>框架开发应用</a:t>
            </a:r>
            <a:r>
              <a:rPr lang="zh-CN" altLang="en-US" dirty="0" smtClean="0"/>
              <a:t>系统的过程</a:t>
            </a:r>
            <a:endParaRPr lang="zh-CN" altLang="en-US" dirty="0"/>
          </a:p>
        </p:txBody>
      </p:sp>
      <p:sp>
        <p:nvSpPr>
          <p:cNvPr id="3" name="内容占位符 2"/>
          <p:cNvSpPr>
            <a:spLocks noGrp="1"/>
          </p:cNvSpPr>
          <p:nvPr>
            <p:ph idx="1"/>
          </p:nvPr>
        </p:nvSpPr>
        <p:spPr/>
        <p:txBody>
          <a:bodyPr/>
          <a:lstStyle/>
          <a:p>
            <a:r>
              <a:rPr lang="zh-CN" altLang="en-US" dirty="0" smtClean="0"/>
              <a:t>应用系统的开发者可以采用成熟的应用框架，成熟的</a:t>
            </a:r>
            <a:r>
              <a:rPr lang="en-US" dirty="0" smtClean="0"/>
              <a:t>Web</a:t>
            </a:r>
            <a:r>
              <a:rPr lang="zh-CN" altLang="en-US" dirty="0" smtClean="0"/>
              <a:t>服务器和数据库服务器，快速地开发应用系统。</a:t>
            </a:r>
            <a:endParaRPr lang="en-US" altLang="zh-CN" dirty="0" smtClean="0"/>
          </a:p>
          <a:p>
            <a:endParaRPr lang="en-US" altLang="zh-CN" dirty="0" smtClean="0"/>
          </a:p>
          <a:p>
            <a:r>
              <a:rPr lang="zh-CN" altLang="en-US" dirty="0" smtClean="0"/>
              <a:t>开发者必须允许使用人员和维护人员依据系统的运行情况，以及对未来业务繁忙情况，对业务服务器、数据库服务器、消息队列服务器的性能和面向的客户做出调整。</a:t>
            </a:r>
            <a:endParaRPr 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11.1.2 </a:t>
            </a:r>
            <a:r>
              <a:rPr lang="zh-CN" altLang="en-US" dirty="0" smtClean="0"/>
              <a:t>模块级体系结构</a:t>
            </a:r>
            <a:endParaRPr lang="zh-CN" altLang="en-US" dirty="0"/>
          </a:p>
        </p:txBody>
      </p:sp>
      <p:sp>
        <p:nvSpPr>
          <p:cNvPr id="3" name="内容占位符 2"/>
          <p:cNvSpPr>
            <a:spLocks noGrp="1"/>
          </p:cNvSpPr>
          <p:nvPr>
            <p:ph idx="1"/>
          </p:nvPr>
        </p:nvSpPr>
        <p:spPr/>
        <p:txBody>
          <a:bodyPr/>
          <a:lstStyle/>
          <a:p>
            <a:r>
              <a:rPr lang="zh-CN" altLang="en-US" dirty="0" smtClean="0"/>
              <a:t>系统的模块化设计是系统进行复用的关键。</a:t>
            </a:r>
            <a:endParaRPr lang="en-US" altLang="zh-CN" dirty="0" smtClean="0"/>
          </a:p>
          <a:p>
            <a:r>
              <a:rPr lang="zh-CN" altLang="en-US" dirty="0" smtClean="0"/>
              <a:t>模块级体系结构反应了对软件代码实现时的期望。特别是对于程序规模较大的系统。</a:t>
            </a:r>
            <a:endParaRPr lang="en-US" altLang="zh-CN" dirty="0" smtClean="0"/>
          </a:p>
          <a:p>
            <a:endParaRPr lang="en-US" altLang="zh-CN" dirty="0" smtClean="0"/>
          </a:p>
          <a:p>
            <a:r>
              <a:rPr lang="zh-CN" altLang="en-US" dirty="0" smtClean="0"/>
              <a:t>模块化表达有两种方式：</a:t>
            </a:r>
            <a:endParaRPr lang="en-US" altLang="zh-CN" dirty="0" smtClean="0"/>
          </a:p>
          <a:p>
            <a:pPr lvl="1"/>
            <a:r>
              <a:rPr lang="en-US" dirty="0" smtClean="0"/>
              <a:t>1</a:t>
            </a:r>
            <a:r>
              <a:rPr lang="zh-CN" altLang="en-US" dirty="0" smtClean="0"/>
              <a:t>）将系统按功能从逻辑上分解为系统、模块、以及程序单元；</a:t>
            </a:r>
            <a:endParaRPr lang="en-US" altLang="zh-CN" dirty="0" smtClean="0"/>
          </a:p>
          <a:p>
            <a:pPr lvl="1"/>
            <a:r>
              <a:rPr lang="en-US" dirty="0" smtClean="0"/>
              <a:t>2</a:t>
            </a:r>
            <a:r>
              <a:rPr lang="zh-CN" altLang="en-US" dirty="0" smtClean="0"/>
              <a:t>）按系统的层次进行划分。</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r>
              <a:rPr lang="en-US" altLang="zh-CN" dirty="0" smtClean="0"/>
              <a:t>—</a:t>
            </a:r>
            <a:r>
              <a:rPr lang="zh-CN" altLang="en-US" dirty="0" smtClean="0"/>
              <a:t>基于</a:t>
            </a:r>
            <a:r>
              <a:rPr lang="en-US" altLang="zh-CN" dirty="0" smtClean="0"/>
              <a:t>WAF</a:t>
            </a:r>
            <a:r>
              <a:rPr lang="zh-CN" altLang="en-US" dirty="0" smtClean="0"/>
              <a:t>的应用软件开发过程</a:t>
            </a:r>
            <a:endParaRPr lang="en-US" dirty="0" smtClean="0"/>
          </a:p>
        </p:txBody>
      </p:sp>
      <p:sp>
        <p:nvSpPr>
          <p:cNvPr id="3" name="内容占位符 2"/>
          <p:cNvSpPr>
            <a:spLocks noGrp="1"/>
          </p:cNvSpPr>
          <p:nvPr>
            <p:ph idx="1"/>
          </p:nvPr>
        </p:nvSpPr>
        <p:spPr>
          <a:xfrm>
            <a:off x="932544" y="1111250"/>
            <a:ext cx="8211456" cy="4902200"/>
          </a:xfrm>
        </p:spPr>
        <p:txBody>
          <a:bodyPr/>
          <a:lstStyle/>
          <a:p>
            <a:r>
              <a:rPr lang="en-US" sz="2000" b="1" dirty="0" smtClean="0">
                <a:solidFill>
                  <a:srgbClr val="FF0000"/>
                </a:solidFill>
              </a:rPr>
              <a:t>1</a:t>
            </a:r>
            <a:r>
              <a:rPr lang="zh-CN" altLang="en-US" sz="2000" b="1" dirty="0" smtClean="0">
                <a:solidFill>
                  <a:srgbClr val="FF0000"/>
                </a:solidFill>
              </a:rPr>
              <a:t>）在系统需求分析阶段：</a:t>
            </a:r>
            <a:endParaRPr lang="en-US" altLang="zh-CN" sz="2000" b="1" dirty="0" smtClean="0">
              <a:solidFill>
                <a:srgbClr val="FF0000"/>
              </a:solidFill>
            </a:endParaRPr>
          </a:p>
          <a:p>
            <a:pPr lvl="1"/>
            <a:r>
              <a:rPr lang="zh-CN" altLang="en-US" sz="1600" dirty="0" smtClean="0"/>
              <a:t>建立系统业务运行分布和业务量规律的模型。</a:t>
            </a:r>
            <a:endParaRPr lang="en-US" altLang="zh-CN" sz="1600" dirty="0" smtClean="0"/>
          </a:p>
          <a:p>
            <a:pPr lvl="1"/>
            <a:r>
              <a:rPr lang="zh-CN" altLang="en-US" sz="1600" dirty="0" smtClean="0"/>
              <a:t>依据此模型定义和确立可调整的参数及其参数的可调整区间；</a:t>
            </a:r>
          </a:p>
          <a:p>
            <a:r>
              <a:rPr lang="en-US" altLang="en-US" sz="2000" b="1" dirty="0" smtClean="0">
                <a:solidFill>
                  <a:srgbClr val="FF0000"/>
                </a:solidFill>
              </a:rPr>
              <a:t>2</a:t>
            </a:r>
            <a:r>
              <a:rPr lang="zh-CN" altLang="en-US" sz="2000" b="1" dirty="0" smtClean="0">
                <a:solidFill>
                  <a:srgbClr val="FF0000"/>
                </a:solidFill>
              </a:rPr>
              <a:t>）在设计阶段：</a:t>
            </a:r>
            <a:endParaRPr lang="en-US" altLang="zh-CN" sz="2000" b="1" dirty="0" smtClean="0">
              <a:solidFill>
                <a:srgbClr val="FF0000"/>
              </a:solidFill>
            </a:endParaRPr>
          </a:p>
          <a:p>
            <a:pPr lvl="1"/>
            <a:r>
              <a:rPr lang="zh-CN" altLang="en-US" sz="1600" dirty="0" smtClean="0"/>
              <a:t>在选择不同的体系结构模式的同时，将这些参数分配到相应的部件中；</a:t>
            </a:r>
          </a:p>
          <a:p>
            <a:r>
              <a:rPr lang="en-US" altLang="en-US" sz="2000" b="1" dirty="0" smtClean="0">
                <a:solidFill>
                  <a:srgbClr val="FF0000"/>
                </a:solidFill>
              </a:rPr>
              <a:t>3</a:t>
            </a:r>
            <a:r>
              <a:rPr lang="zh-CN" altLang="en-US" sz="2000" b="1" dirty="0" smtClean="0">
                <a:solidFill>
                  <a:srgbClr val="FF0000"/>
                </a:solidFill>
              </a:rPr>
              <a:t>）在详细设计和编码实现阶段：</a:t>
            </a:r>
            <a:endParaRPr lang="en-US" altLang="zh-CN" sz="2000" b="1" dirty="0" smtClean="0">
              <a:solidFill>
                <a:srgbClr val="FF0000"/>
              </a:solidFill>
            </a:endParaRPr>
          </a:p>
          <a:p>
            <a:pPr lvl="1"/>
            <a:r>
              <a:rPr lang="zh-CN" altLang="en-US" sz="1600" dirty="0" smtClean="0"/>
              <a:t>例如，用配置文件定义这些参数，同时开发系统的参数配置工具；</a:t>
            </a:r>
          </a:p>
          <a:p>
            <a:r>
              <a:rPr lang="en-US" altLang="zh-CN" sz="2000" b="1" dirty="0" smtClean="0">
                <a:solidFill>
                  <a:srgbClr val="FF0000"/>
                </a:solidFill>
              </a:rPr>
              <a:t>4) </a:t>
            </a:r>
            <a:r>
              <a:rPr lang="zh-CN" altLang="en-US" sz="2000" b="1" dirty="0" smtClean="0">
                <a:solidFill>
                  <a:srgbClr val="FF0000"/>
                </a:solidFill>
              </a:rPr>
              <a:t>在集成测试和试运行阶段：</a:t>
            </a:r>
            <a:endParaRPr lang="en-US" altLang="zh-CN" sz="2000" b="1" dirty="0" smtClean="0">
              <a:solidFill>
                <a:srgbClr val="FF0000"/>
              </a:solidFill>
            </a:endParaRPr>
          </a:p>
          <a:p>
            <a:pPr lvl="1"/>
            <a:r>
              <a:rPr lang="zh-CN" altLang="en-US" sz="1600" dirty="0" smtClean="0"/>
              <a:t>验证这些参数对系统性能的影响，总结出响应的规律；</a:t>
            </a:r>
          </a:p>
          <a:p>
            <a:r>
              <a:rPr lang="en-US" altLang="zh-CN" sz="2000" b="1" dirty="0" smtClean="0">
                <a:solidFill>
                  <a:srgbClr val="FF0000"/>
                </a:solidFill>
              </a:rPr>
              <a:t>5) </a:t>
            </a:r>
            <a:r>
              <a:rPr lang="zh-CN" altLang="en-US" sz="2000" b="1" dirty="0" smtClean="0">
                <a:solidFill>
                  <a:srgbClr val="FF0000"/>
                </a:solidFill>
              </a:rPr>
              <a:t>在系统的转移和交付阶段：</a:t>
            </a:r>
            <a:endParaRPr lang="en-US" altLang="zh-CN" sz="2000" b="1" dirty="0" smtClean="0">
              <a:solidFill>
                <a:srgbClr val="FF0000"/>
              </a:solidFill>
            </a:endParaRPr>
          </a:p>
          <a:p>
            <a:pPr lvl="1"/>
            <a:r>
              <a:rPr lang="zh-CN" altLang="en-US" sz="1600" dirty="0" smtClean="0"/>
              <a:t>对运维人员进行培训。让他们能够依据当前的和预测的网络、业务、服务、用户量等情况，动态地调整可配置的系统参数，从而动态地改善系统的整体服务性能。</a:t>
            </a:r>
          </a:p>
          <a:p>
            <a:r>
              <a:rPr lang="en-US" altLang="zh-CN" sz="2000" b="1" dirty="0" smtClean="0">
                <a:solidFill>
                  <a:srgbClr val="FF0000"/>
                </a:solidFill>
              </a:rPr>
              <a:t>6) </a:t>
            </a:r>
            <a:r>
              <a:rPr lang="zh-CN" altLang="en-US" sz="2000" b="1" dirty="0" smtClean="0">
                <a:solidFill>
                  <a:srgbClr val="FF0000"/>
                </a:solidFill>
              </a:rPr>
              <a:t>在运行阶段：</a:t>
            </a:r>
            <a:endParaRPr lang="en-US" altLang="zh-CN" sz="2000" b="1" dirty="0" smtClean="0">
              <a:solidFill>
                <a:srgbClr val="FF0000"/>
              </a:solidFill>
            </a:endParaRPr>
          </a:p>
          <a:p>
            <a:pPr lvl="1"/>
            <a:r>
              <a:rPr lang="zh-CN" altLang="en-US" sz="1600" dirty="0" smtClean="0"/>
              <a:t>运维人员需要不断地调整和优化系统的配置参数。</a:t>
            </a:r>
            <a:endParaRPr lang="en-US" altLang="zh-CN" sz="1600" dirty="0" smtClean="0"/>
          </a:p>
          <a:p>
            <a:pPr lvl="1"/>
            <a:r>
              <a:rPr lang="zh-CN" altLang="en-US" sz="1600" dirty="0" smtClean="0"/>
              <a:t>优化源于对客户并发访问的时间段（例如银行服务系统的上班时段与非上班时段）、客户并发数量、业务繁忙程度等，对系统的各种服务器（如</a:t>
            </a:r>
            <a:r>
              <a:rPr lang="en-US" sz="1600" dirty="0" smtClean="0"/>
              <a:t>Web</a:t>
            </a:r>
            <a:r>
              <a:rPr lang="zh-CN" altLang="en-US" sz="1600" dirty="0" smtClean="0"/>
              <a:t>服务器、数据库服务器等）进行调整。</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a:t>
            </a:r>
            <a:r>
              <a:rPr lang="zh-CN" altLang="en-US" dirty="0" smtClean="0"/>
              <a:t>生产线的软件体系结构</a:t>
            </a:r>
          </a:p>
        </p:txBody>
      </p:sp>
      <p:sp>
        <p:nvSpPr>
          <p:cNvPr id="3" name="内容占位符 2"/>
          <p:cNvSpPr>
            <a:spLocks noGrp="1"/>
          </p:cNvSpPr>
          <p:nvPr>
            <p:ph idx="1"/>
          </p:nvPr>
        </p:nvSpPr>
        <p:spPr/>
        <p:txBody>
          <a:bodyPr/>
          <a:lstStyle/>
          <a:p>
            <a:r>
              <a:rPr lang="en-US" dirty="0" smtClean="0"/>
              <a:t>11.5.1</a:t>
            </a:r>
            <a:r>
              <a:rPr lang="zh-CN" altLang="en-US" dirty="0" smtClean="0"/>
              <a:t>软件生产线的概念</a:t>
            </a:r>
          </a:p>
          <a:p>
            <a:r>
              <a:rPr lang="en-US" dirty="0" smtClean="0"/>
              <a:t>11.5.2</a:t>
            </a:r>
            <a:r>
              <a:rPr lang="zh-CN" altLang="en-US" dirty="0" smtClean="0"/>
              <a:t>软件生产线如何工作</a:t>
            </a:r>
          </a:p>
          <a:p>
            <a:r>
              <a:rPr lang="en-US" dirty="0" smtClean="0"/>
              <a:t>11.5.3</a:t>
            </a:r>
            <a:r>
              <a:rPr lang="zh-CN" altLang="en-US" dirty="0" smtClean="0"/>
              <a:t>为软件生产线建立体系结构</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11.5.1</a:t>
            </a:r>
            <a:r>
              <a:rPr lang="zh-CN" altLang="en-US" dirty="0" smtClean="0"/>
              <a:t>软件生产线的概念</a:t>
            </a:r>
            <a:endParaRPr lang="zh-CN" altLang="en-US" dirty="0"/>
          </a:p>
        </p:txBody>
      </p:sp>
      <p:sp>
        <p:nvSpPr>
          <p:cNvPr id="3" name="内容占位符 2"/>
          <p:cNvSpPr>
            <a:spLocks noGrp="1"/>
          </p:cNvSpPr>
          <p:nvPr>
            <p:ph idx="1"/>
          </p:nvPr>
        </p:nvSpPr>
        <p:spPr/>
        <p:txBody>
          <a:bodyPr/>
          <a:lstStyle/>
          <a:p>
            <a:r>
              <a:rPr lang="zh-CN" altLang="en-US" sz="2400" dirty="0" smtClean="0"/>
              <a:t>生产线是传统制造业常用的方法</a:t>
            </a:r>
            <a:endParaRPr lang="en-US" altLang="zh-CN" sz="2400" dirty="0" smtClean="0"/>
          </a:p>
          <a:p>
            <a:pPr lvl="1"/>
            <a:r>
              <a:rPr lang="zh-CN" altLang="en-US" sz="2000" dirty="0" smtClean="0"/>
              <a:t>可以追溯到</a:t>
            </a:r>
            <a:r>
              <a:rPr lang="en-US" sz="2000" dirty="0" smtClean="0"/>
              <a:t>1800</a:t>
            </a:r>
            <a:r>
              <a:rPr lang="zh-CN" altLang="en-US" sz="2000" dirty="0" smtClean="0"/>
              <a:t>年代的早期使用可交换零件生产来复枪</a:t>
            </a:r>
            <a:r>
              <a:rPr lang="en-US" sz="2000" dirty="0" smtClean="0"/>
              <a:t>(rifle)</a:t>
            </a:r>
            <a:r>
              <a:rPr lang="zh-CN" altLang="en-US" sz="2000" dirty="0" smtClean="0"/>
              <a:t>。当今，福特、一汽大众、甚至麦当劳，几乎每个生产企业都这么做，甚至把这种现象称为麦当劳化。</a:t>
            </a:r>
            <a:endParaRPr lang="en-US" altLang="zh-CN" sz="2000" dirty="0" smtClean="0"/>
          </a:p>
          <a:p>
            <a:pPr lvl="1"/>
            <a:r>
              <a:rPr lang="zh-CN" altLang="en-US" sz="2000" dirty="0" smtClean="0"/>
              <a:t>例如，波音的</a:t>
            </a:r>
            <a:r>
              <a:rPr lang="en-US" sz="2000" dirty="0" smtClean="0"/>
              <a:t>757</a:t>
            </a:r>
            <a:r>
              <a:rPr lang="zh-CN" altLang="en-US" sz="2000" dirty="0" smtClean="0"/>
              <a:t>和</a:t>
            </a:r>
            <a:r>
              <a:rPr lang="en-US" sz="2000" dirty="0" smtClean="0"/>
              <a:t>767</a:t>
            </a:r>
            <a:r>
              <a:rPr lang="zh-CN" altLang="en-US" sz="2000" dirty="0" smtClean="0"/>
              <a:t>的零部件重复率达</a:t>
            </a:r>
            <a:r>
              <a:rPr lang="en-US" sz="2000" dirty="0" smtClean="0"/>
              <a:t>60%</a:t>
            </a:r>
            <a:r>
              <a:rPr lang="zh-CN" altLang="en-US" sz="2000" dirty="0" smtClean="0"/>
              <a:t>。</a:t>
            </a:r>
          </a:p>
          <a:p>
            <a:r>
              <a:rPr lang="zh-CN" altLang="en-US" sz="2400" dirty="0" smtClean="0"/>
              <a:t>当开发企业能够复用同一个体系结构</a:t>
            </a:r>
            <a:r>
              <a:rPr lang="en-US" sz="2400" dirty="0" smtClean="0"/>
              <a:t>(</a:t>
            </a:r>
            <a:r>
              <a:rPr lang="zh-CN" altLang="en-US" sz="2400" dirty="0" smtClean="0"/>
              <a:t>包括与体系结构相关联的元素</a:t>
            </a:r>
            <a:r>
              <a:rPr lang="en-US" sz="2400" dirty="0" smtClean="0"/>
              <a:t>)</a:t>
            </a:r>
            <a:r>
              <a:rPr lang="zh-CN" altLang="en-US" sz="2400" dirty="0" smtClean="0"/>
              <a:t>生产多个类似系统时，就能够进一步减少开发时间，提高开发效率。</a:t>
            </a:r>
            <a:endParaRPr lang="en-US" altLang="zh-CN" sz="2400" dirty="0" smtClean="0"/>
          </a:p>
          <a:p>
            <a:endParaRPr lang="en-US" altLang="zh-CN" sz="2400" dirty="0" smtClean="0"/>
          </a:p>
          <a:p>
            <a:r>
              <a:rPr lang="zh-CN" altLang="en-US" sz="2400" dirty="0" smtClean="0"/>
              <a:t>这种做法就是建立软件产品线</a:t>
            </a:r>
            <a:r>
              <a:rPr lang="en-US" sz="2400" dirty="0" smtClean="0"/>
              <a:t>(software product line)</a:t>
            </a:r>
            <a:r>
              <a:rPr lang="zh-CN" altLang="en-US" sz="2400" dirty="0" smtClean="0"/>
              <a:t>，在生产线</a:t>
            </a:r>
            <a:r>
              <a:rPr lang="en-US" altLang="zh-CN" sz="2400" dirty="0"/>
              <a:t>(software </a:t>
            </a:r>
            <a:r>
              <a:rPr lang="en-US" altLang="zh-CN" sz="2400" dirty="0" smtClean="0"/>
              <a:t>production </a:t>
            </a:r>
            <a:r>
              <a:rPr lang="en-US" altLang="zh-CN" sz="2400" dirty="0"/>
              <a:t>line)</a:t>
            </a:r>
            <a:r>
              <a:rPr lang="zh-CN" altLang="en-US" sz="2400" dirty="0" smtClean="0"/>
              <a:t>上分享或复用公共的体系结构、部件、元素等，满足特性领域的市场的快速的软件开发需要。</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11.5.1</a:t>
            </a:r>
            <a:r>
              <a:rPr lang="zh-CN" altLang="en-US" dirty="0" smtClean="0"/>
              <a:t>软件生产线的概念</a:t>
            </a:r>
            <a:endParaRPr lang="zh-CN" altLang="en-US" dirty="0"/>
          </a:p>
        </p:txBody>
      </p:sp>
      <p:sp>
        <p:nvSpPr>
          <p:cNvPr id="3" name="内容占位符 2"/>
          <p:cNvSpPr>
            <a:spLocks noGrp="1"/>
          </p:cNvSpPr>
          <p:nvPr>
            <p:ph idx="1"/>
          </p:nvPr>
        </p:nvSpPr>
        <p:spPr/>
        <p:txBody>
          <a:bodyPr/>
          <a:lstStyle/>
          <a:p>
            <a:r>
              <a:rPr lang="zh-CN" altLang="en-US" dirty="0" smtClean="0"/>
              <a:t>有了软件生产线，系统的建造就变成了：</a:t>
            </a:r>
            <a:endParaRPr lang="en-US" altLang="zh-CN" dirty="0" smtClean="0"/>
          </a:p>
          <a:p>
            <a:pPr lvl="1"/>
            <a:r>
              <a:rPr lang="zh-CN" altLang="en-US" dirty="0" smtClean="0"/>
              <a:t>寻找适当的财富</a:t>
            </a:r>
            <a:r>
              <a:rPr lang="en-US" dirty="0" smtClean="0"/>
              <a:t>(</a:t>
            </a:r>
            <a:r>
              <a:rPr lang="zh-CN" altLang="en-US" dirty="0" smtClean="0"/>
              <a:t>体系结构和其中包含的元素</a:t>
            </a:r>
            <a:r>
              <a:rPr lang="en-US" dirty="0" smtClean="0"/>
              <a:t>)</a:t>
            </a:r>
            <a:r>
              <a:rPr lang="zh-CN" altLang="en-US" dirty="0" smtClean="0"/>
              <a:t>，</a:t>
            </a:r>
            <a:endParaRPr lang="en-US" altLang="zh-CN" dirty="0" smtClean="0"/>
          </a:p>
          <a:p>
            <a:pPr lvl="1"/>
            <a:r>
              <a:rPr lang="zh-CN" altLang="en-US" dirty="0" smtClean="0"/>
              <a:t>按所建系统的要求</a:t>
            </a:r>
            <a:r>
              <a:rPr lang="zh-CN" altLang="en-US" dirty="0"/>
              <a:t>将</a:t>
            </a:r>
            <a:r>
              <a:rPr lang="zh-CN" altLang="en-US" dirty="0" smtClean="0"/>
              <a:t>体系结构进行剪裁，</a:t>
            </a:r>
            <a:endParaRPr lang="en-US" altLang="zh-CN" dirty="0" smtClean="0"/>
          </a:p>
          <a:p>
            <a:pPr lvl="1"/>
            <a:r>
              <a:rPr lang="zh-CN" altLang="en-US" dirty="0" smtClean="0"/>
              <a:t>然后，组装系统。</a:t>
            </a:r>
            <a:endParaRPr lang="en-US" altLang="zh-CN" dirty="0" smtClean="0"/>
          </a:p>
          <a:p>
            <a:pPr lvl="1"/>
            <a:r>
              <a:rPr lang="zh-CN" altLang="en-US" dirty="0" smtClean="0"/>
              <a:t>系统集成与测试替代了原先的详细设计和编码</a:t>
            </a:r>
            <a:endParaRPr lang="en-US" altLang="zh-CN" dirty="0" smtClean="0"/>
          </a:p>
          <a:p>
            <a:pPr lvl="2"/>
            <a:r>
              <a:rPr lang="zh-CN" altLang="en-US" dirty="0" smtClean="0"/>
              <a:t>编码不是最主要的。</a:t>
            </a:r>
            <a:endParaRPr lang="en-US" altLang="zh-CN" dirty="0" smtClean="0"/>
          </a:p>
          <a:p>
            <a:endParaRPr lang="en-US" altLang="zh-CN" dirty="0" smtClean="0"/>
          </a:p>
          <a:p>
            <a:r>
              <a:rPr lang="zh-CN" altLang="en-US" dirty="0" smtClean="0"/>
              <a:t>软件生产线简化了系统的建造方式，可以为特定的客户或一类客户创立其希望的系统。</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950686" y="1121229"/>
            <a:ext cx="8193314" cy="4902200"/>
          </a:xfrm>
        </p:spPr>
        <p:txBody>
          <a:bodyPr/>
          <a:lstStyle/>
          <a:p>
            <a:r>
              <a:rPr lang="zh-CN" altLang="en-US" sz="2400" b="1" dirty="0" smtClean="0"/>
              <a:t>需求阶段工作：</a:t>
            </a:r>
            <a:endParaRPr lang="en-US" altLang="zh-CN" sz="2400" b="1" dirty="0" smtClean="0"/>
          </a:p>
          <a:p>
            <a:pPr lvl="1"/>
            <a:r>
              <a:rPr lang="zh-CN" altLang="en-US" sz="2000" dirty="0" smtClean="0"/>
              <a:t>分析待开发的系统的需求与原先的系统具有的共性，由此可以复用，降低需求分析工作量。</a:t>
            </a:r>
          </a:p>
          <a:p>
            <a:r>
              <a:rPr lang="zh-CN" altLang="en-US" sz="2400" b="1" dirty="0" smtClean="0"/>
              <a:t>体系结构设计：</a:t>
            </a:r>
            <a:endParaRPr lang="en-US" altLang="zh-CN" sz="2400" b="1" dirty="0" smtClean="0"/>
          </a:p>
          <a:p>
            <a:pPr lvl="1"/>
            <a:r>
              <a:rPr lang="zh-CN" altLang="en-US" sz="2000" dirty="0" smtClean="0"/>
              <a:t>软件系统的体系结构是最优秀的程序员花大量时间确定的。</a:t>
            </a:r>
            <a:endParaRPr lang="en-US" altLang="zh-CN" sz="2000" dirty="0" smtClean="0"/>
          </a:p>
          <a:p>
            <a:pPr lvl="1"/>
            <a:r>
              <a:rPr lang="zh-CN" altLang="en-US" sz="2000" dirty="0" smtClean="0"/>
              <a:t>体系结构决定了系统的性能、可靠性、可修改性等质量目标。</a:t>
            </a:r>
            <a:endParaRPr lang="en-US" altLang="zh-CN" sz="2000" dirty="0" smtClean="0"/>
          </a:p>
          <a:p>
            <a:pPr lvl="1"/>
            <a:r>
              <a:rPr lang="zh-CN" altLang="en-US" sz="2000" dirty="0" smtClean="0"/>
              <a:t>避免因选错体系结构导致的开发困难和系统质量问题。</a:t>
            </a:r>
          </a:p>
          <a:p>
            <a:r>
              <a:rPr lang="zh-CN" altLang="en-US" sz="2400" b="1" dirty="0" smtClean="0"/>
              <a:t>元素的选择和使用：</a:t>
            </a:r>
            <a:endParaRPr lang="en-US" altLang="zh-CN" sz="2400" b="1" dirty="0" smtClean="0"/>
          </a:p>
          <a:p>
            <a:pPr lvl="1"/>
            <a:r>
              <a:rPr lang="zh-CN" altLang="en-US" sz="2000" dirty="0" smtClean="0"/>
              <a:t>软件元素可以应用到多个产品中。</a:t>
            </a:r>
            <a:endParaRPr lang="en-US" altLang="zh-CN" sz="2000" dirty="0" smtClean="0"/>
          </a:p>
          <a:p>
            <a:pPr lvl="1"/>
            <a:r>
              <a:rPr lang="zh-CN" altLang="en-US" sz="2000" dirty="0" smtClean="0"/>
              <a:t>元素的复用不仅仅是代码，更要关注前期设计时的元素的复用，虽然更困难一些。</a:t>
            </a:r>
            <a:endParaRPr lang="en-US" altLang="zh-CN" sz="2000" dirty="0" smtClean="0"/>
          </a:p>
          <a:p>
            <a:pPr lvl="2"/>
            <a:r>
              <a:rPr lang="zh-CN" altLang="en-US" sz="1600" dirty="0" smtClean="0"/>
              <a:t>包括考虑元素接口、文档、测试计划和规程、以及预测模型</a:t>
            </a:r>
            <a:r>
              <a:rPr lang="en-US" sz="1600" dirty="0" smtClean="0"/>
              <a:t>(</a:t>
            </a:r>
            <a:r>
              <a:rPr lang="zh-CN" altLang="en-US" sz="1600" dirty="0" smtClean="0"/>
              <a:t>例如预测性能的</a:t>
            </a:r>
            <a:r>
              <a:rPr lang="en-US" sz="1600" dirty="0" smtClean="0"/>
              <a:t>)</a:t>
            </a:r>
            <a:r>
              <a:rPr lang="zh-CN" altLang="en-US" sz="1600" dirty="0" smtClean="0"/>
              <a:t>的复用。</a:t>
            </a:r>
            <a:endParaRPr lang="en-US" altLang="zh-CN" sz="1600" dirty="0" smtClean="0"/>
          </a:p>
          <a:p>
            <a:pPr lvl="2"/>
            <a:r>
              <a:rPr lang="zh-CN" altLang="en-US" sz="1600" dirty="0" smtClean="0"/>
              <a:t>可复用元素与系统的每个接口都代表着关键设计决策。</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977900" y="1403350"/>
            <a:ext cx="8001000" cy="4902200"/>
          </a:xfrm>
        </p:spPr>
        <p:txBody>
          <a:bodyPr/>
          <a:lstStyle/>
          <a:p>
            <a:r>
              <a:rPr lang="zh-CN" altLang="en-US" sz="2400" b="1" dirty="0" smtClean="0"/>
              <a:t>模型和分析工作：</a:t>
            </a:r>
            <a:endParaRPr lang="en-US" altLang="zh-CN" sz="2400" b="1" dirty="0" smtClean="0"/>
          </a:p>
          <a:p>
            <a:pPr lvl="1"/>
            <a:r>
              <a:rPr lang="zh-CN" altLang="en-US" sz="2000" dirty="0" smtClean="0"/>
              <a:t>可以很好地使用先前产品的经验和模型，分析新产品的性能、调度、分布式系统的问题（例如证明是否有死锁）、处理器进程的分配、容错模式、网络负载策略等。</a:t>
            </a:r>
            <a:endParaRPr lang="en-US" altLang="zh-CN" sz="2000" dirty="0" smtClean="0"/>
          </a:p>
          <a:p>
            <a:pPr lvl="1"/>
            <a:r>
              <a:rPr lang="zh-CN" altLang="en-US" sz="2000" dirty="0" smtClean="0"/>
              <a:t>特别要分析一个产品与另一个产品质量差别，避免产品的质量问题。</a:t>
            </a:r>
          </a:p>
          <a:p>
            <a:endParaRPr lang="en-US" altLang="zh-CN" sz="2400" b="1" dirty="0" smtClean="0"/>
          </a:p>
          <a:p>
            <a:r>
              <a:rPr lang="zh-CN" altLang="en-US" sz="2400" b="1" dirty="0" smtClean="0"/>
              <a:t>测试工作：</a:t>
            </a:r>
            <a:endParaRPr lang="en-US" altLang="zh-CN" sz="2400" b="1" dirty="0" smtClean="0"/>
          </a:p>
          <a:p>
            <a:pPr lvl="1"/>
            <a:r>
              <a:rPr lang="zh-CN" altLang="en-US" sz="2000" dirty="0" smtClean="0"/>
              <a:t>测试计划、测试规程、测试用例、测试数据、以及问题的报告和固定模式等也要在生产线上的体现出来。</a:t>
            </a:r>
            <a:endParaRPr lang="en-US" altLang="zh-CN" sz="2000" dirty="0" smtClean="0"/>
          </a:p>
          <a:p>
            <a:pPr lvl="1"/>
            <a:r>
              <a:rPr lang="zh-CN" altLang="en-US" sz="2000" dirty="0" smtClean="0"/>
              <a:t>提高生产中的可重复性。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905329" y="1288142"/>
            <a:ext cx="8105322" cy="5294086"/>
          </a:xfrm>
        </p:spPr>
        <p:txBody>
          <a:bodyPr/>
          <a:lstStyle/>
          <a:p>
            <a:r>
              <a:rPr lang="zh-CN" altLang="en-US" sz="2400" b="1" dirty="0"/>
              <a:t>项目策划：</a:t>
            </a:r>
            <a:endParaRPr lang="en-US" altLang="zh-CN" sz="2400" b="1" dirty="0"/>
          </a:p>
          <a:p>
            <a:pPr lvl="1"/>
            <a:r>
              <a:rPr lang="zh-CN" altLang="en-US" sz="2000" dirty="0"/>
              <a:t>软件生产线能够更容易预测每个产品的生产经费和进度，因为可以参考以前的经验</a:t>
            </a:r>
            <a:r>
              <a:rPr lang="en-US" altLang="zh-CN" sz="2000" dirty="0"/>
              <a:t>(</a:t>
            </a:r>
            <a:r>
              <a:rPr lang="zh-CN" altLang="en-US" sz="2000" dirty="0"/>
              <a:t>指标</a:t>
            </a:r>
            <a:r>
              <a:rPr lang="en-US" altLang="zh-CN" sz="2000" dirty="0"/>
              <a:t>)</a:t>
            </a:r>
            <a:r>
              <a:rPr lang="zh-CN" altLang="en-US" sz="2000" dirty="0"/>
              <a:t>。</a:t>
            </a:r>
            <a:endParaRPr lang="en-US" altLang="zh-CN" sz="2000" dirty="0"/>
          </a:p>
          <a:p>
            <a:pPr lvl="1"/>
            <a:r>
              <a:rPr lang="zh-CN" altLang="en-US" sz="2000" dirty="0"/>
              <a:t>不需要每次都写出工作任务分解结构</a:t>
            </a:r>
            <a:r>
              <a:rPr lang="en-US" altLang="zh-CN" sz="2000" dirty="0"/>
              <a:t>(WBS)</a:t>
            </a:r>
            <a:r>
              <a:rPr lang="zh-CN" altLang="en-US" sz="2000" dirty="0" smtClean="0"/>
              <a:t>。</a:t>
            </a:r>
            <a:endParaRPr lang="en-US" altLang="zh-CN" sz="2000" dirty="0" smtClean="0"/>
          </a:p>
          <a:p>
            <a:pPr lvl="1"/>
            <a:r>
              <a:rPr lang="zh-CN" altLang="en-US" sz="2000" dirty="0" smtClean="0"/>
              <a:t>开发</a:t>
            </a:r>
            <a:r>
              <a:rPr lang="zh-CN" altLang="en-US" sz="2000" dirty="0"/>
              <a:t>团队的规模和组织也容易确定的。</a:t>
            </a:r>
          </a:p>
          <a:p>
            <a:r>
              <a:rPr lang="zh-CN" altLang="en-US" sz="2400" b="1" dirty="0" smtClean="0"/>
              <a:t>过程、方法和工具：</a:t>
            </a:r>
            <a:endParaRPr lang="en-US" altLang="zh-CN" sz="2400" b="1" dirty="0" smtClean="0"/>
          </a:p>
          <a:p>
            <a:pPr lvl="1"/>
            <a:r>
              <a:rPr lang="zh-CN" altLang="en-US" sz="2000" dirty="0" smtClean="0"/>
              <a:t>配置控制规程和工具、文档编制计划和批准过程、工具环境、系统产生和发布过程、编码标准、以及日常的工程支持工作也可以从一个产品到另一产品重复的的执行。</a:t>
            </a:r>
          </a:p>
          <a:p>
            <a:r>
              <a:rPr lang="zh-CN" altLang="en-US" sz="2400" b="1" dirty="0" smtClean="0"/>
              <a:t>人力资源：</a:t>
            </a:r>
            <a:endParaRPr lang="en-US" altLang="zh-CN" sz="2400" b="1" dirty="0" smtClean="0"/>
          </a:p>
          <a:p>
            <a:pPr lvl="1"/>
            <a:r>
              <a:rPr lang="zh-CN" altLang="en-US" sz="2000" dirty="0" smtClean="0"/>
              <a:t>由于产品的共性，人员可以顺利地在不同的项目中流动。</a:t>
            </a:r>
            <a:endParaRPr lang="en-US" altLang="zh-CN" sz="2000" dirty="0" smtClean="0"/>
          </a:p>
          <a:p>
            <a:pPr lvl="1"/>
            <a:r>
              <a:rPr lang="zh-CN" altLang="en-US" sz="2000" dirty="0" smtClean="0"/>
              <a:t>他们的经验可以跨越整个生产线。</a:t>
            </a:r>
          </a:p>
          <a:p>
            <a:endParaRPr lang="zh-CN"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1028700" y="1364342"/>
            <a:ext cx="8001000" cy="5294086"/>
          </a:xfrm>
        </p:spPr>
        <p:txBody>
          <a:bodyPr/>
          <a:lstStyle/>
          <a:p>
            <a:r>
              <a:rPr lang="zh-CN" altLang="en-US" sz="2400" b="1" dirty="0" smtClean="0"/>
              <a:t>例证系统</a:t>
            </a:r>
            <a:r>
              <a:rPr lang="en-US" altLang="zh-CN" sz="2400" dirty="0" smtClean="0"/>
              <a:t>(</a:t>
            </a:r>
            <a:r>
              <a:rPr lang="zh-CN" altLang="en-US" sz="2400" dirty="0" smtClean="0"/>
              <a:t>说明新产品的质量</a:t>
            </a:r>
            <a:r>
              <a:rPr lang="en-US" altLang="zh-CN" sz="2400" dirty="0" smtClean="0"/>
              <a:t>)</a:t>
            </a:r>
            <a:r>
              <a:rPr lang="zh-CN" altLang="en-US" sz="2400" b="1" dirty="0" smtClean="0"/>
              <a:t>：</a:t>
            </a:r>
            <a:endParaRPr lang="en-US" altLang="zh-CN" sz="2400" b="1" dirty="0" smtClean="0"/>
          </a:p>
          <a:p>
            <a:pPr lvl="1"/>
            <a:r>
              <a:rPr lang="zh-CN" altLang="en-US" sz="2000" dirty="0" smtClean="0"/>
              <a:t>把已经运行的产品作为高质量演示原型，以及性能、密安、安全、可靠等的工程模型。</a:t>
            </a:r>
            <a:endParaRPr lang="en-US" altLang="zh-CN" sz="2000" dirty="0" smtClean="0"/>
          </a:p>
          <a:p>
            <a:pPr lvl="1"/>
            <a:r>
              <a:rPr lang="zh-CN" altLang="en-US" sz="2000" dirty="0" smtClean="0"/>
              <a:t>并以此为基础演示新产品的功能、性能等的改进情况。</a:t>
            </a:r>
          </a:p>
          <a:p>
            <a:endParaRPr lang="en-US" altLang="zh-CN" sz="2400" b="1" dirty="0" smtClean="0"/>
          </a:p>
          <a:p>
            <a:r>
              <a:rPr lang="zh-CN" altLang="en-US" sz="2400" b="1" dirty="0" smtClean="0"/>
              <a:t>缺陷消除工作：</a:t>
            </a:r>
            <a:endParaRPr lang="en-US" altLang="zh-CN" sz="2400" b="1" dirty="0" smtClean="0"/>
          </a:p>
          <a:p>
            <a:pPr lvl="1"/>
            <a:r>
              <a:rPr lang="zh-CN" altLang="en-US" sz="2000" dirty="0" smtClean="0"/>
              <a:t>生产线为质量的增强奠定了基础，因为可以用先前的缺陷消除经验，更有效地消除新系统的缺陷。</a:t>
            </a:r>
            <a:endParaRPr lang="en-US" altLang="zh-CN" sz="2000" dirty="0" smtClean="0"/>
          </a:p>
          <a:p>
            <a:pPr lvl="1"/>
            <a:r>
              <a:rPr lang="zh-CN" altLang="en-US" sz="2000" dirty="0" smtClean="0"/>
              <a:t>系统越复杂，解决系列产品的诸如性能、可靠性等工程问题的效益越高。</a:t>
            </a:r>
            <a:endParaRPr lang="en-US" altLang="zh-CN" sz="2000" dirty="0" smtClean="0"/>
          </a:p>
          <a:p>
            <a:pPr lvl="1"/>
            <a:r>
              <a:rPr lang="zh-CN" altLang="en-US" sz="2000" dirty="0" smtClean="0"/>
              <a:t>这是提高复杂系的开发者和客户的信心的有效方法。</a:t>
            </a:r>
          </a:p>
          <a:p>
            <a:endParaRPr lang="zh-CN" altLang="en-US" sz="2400" dirty="0"/>
          </a:p>
        </p:txBody>
      </p:sp>
    </p:spTree>
    <p:extLst>
      <p:ext uri="{BB962C8B-B14F-4D97-AF65-F5344CB8AC3E}">
        <p14:creationId xmlns:p14="http://schemas.microsoft.com/office/powerpoint/2010/main" val="597497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生产线</a:t>
            </a:r>
            <a:r>
              <a:rPr lang="en-US" altLang="zh-CN" dirty="0" smtClean="0"/>
              <a:t>——</a:t>
            </a:r>
            <a:r>
              <a:rPr lang="zh-CN" altLang="en-US" dirty="0" smtClean="0"/>
              <a:t>改变组织结构</a:t>
            </a:r>
            <a:endParaRPr lang="zh-CN" altLang="en-US" dirty="0"/>
          </a:p>
        </p:txBody>
      </p:sp>
      <p:grpSp>
        <p:nvGrpSpPr>
          <p:cNvPr id="3" name="画布 35211"/>
          <p:cNvGrpSpPr/>
          <p:nvPr/>
        </p:nvGrpSpPr>
        <p:grpSpPr>
          <a:xfrm>
            <a:off x="894665" y="1263650"/>
            <a:ext cx="7861207" cy="4797356"/>
            <a:chOff x="0" y="0"/>
            <a:chExt cx="4426585" cy="2336165"/>
          </a:xfrm>
        </p:grpSpPr>
        <p:sp>
          <p:nvSpPr>
            <p:cNvPr id="4" name="矩形 3"/>
            <p:cNvSpPr/>
            <p:nvPr/>
          </p:nvSpPr>
          <p:spPr>
            <a:xfrm>
              <a:off x="0" y="0"/>
              <a:ext cx="4426585" cy="2336165"/>
            </a:xfrm>
            <a:prstGeom prst="rect">
              <a:avLst/>
            </a:prstGeom>
            <a:noFill/>
          </p:spPr>
        </p:sp>
        <p:sp>
          <p:nvSpPr>
            <p:cNvPr id="5" name="Rectangle 35213"/>
            <p:cNvSpPr>
              <a:spLocks noChangeArrowheads="1"/>
            </p:cNvSpPr>
            <p:nvPr/>
          </p:nvSpPr>
          <p:spPr bwMode="auto">
            <a:xfrm>
              <a:off x="1133475" y="603885"/>
              <a:ext cx="613410" cy="2374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客户需求</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 name="Rectangle 35214"/>
            <p:cNvSpPr>
              <a:spLocks noChangeArrowheads="1"/>
            </p:cNvSpPr>
            <p:nvPr/>
          </p:nvSpPr>
          <p:spPr bwMode="auto">
            <a:xfrm>
              <a:off x="471805" y="191135"/>
              <a:ext cx="1927860" cy="2781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18000" tIns="0" rIns="18000" bIns="10800" anchor="ctr" anchorCtr="0" upright="1">
              <a:noAutofit/>
            </a:bodyPr>
            <a:lstStyle/>
            <a:p>
              <a:pPr algn="ctr">
                <a:spcAft>
                  <a:spcPts val="0"/>
                </a:spcAft>
              </a:pPr>
              <a:r>
                <a:rPr lang="zh-CN" sz="18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市场部</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7" name="Rectangle 35215"/>
            <p:cNvSpPr>
              <a:spLocks noChangeArrowheads="1"/>
            </p:cNvSpPr>
            <p:nvPr/>
          </p:nvSpPr>
          <p:spPr bwMode="auto">
            <a:xfrm>
              <a:off x="3592195" y="153670"/>
              <a:ext cx="701675" cy="3295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18000" tIns="0" rIns="18000" bIns="10800" anchor="ctr" anchorCtr="0" upright="1">
              <a:noAutofit/>
            </a:bodyPr>
            <a:lstStyle/>
            <a:p>
              <a:pPr algn="ctr">
                <a:spcAft>
                  <a:spcPts val="0"/>
                </a:spcAft>
              </a:pPr>
              <a:r>
                <a:rPr lang="zh-CN" sz="18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客户</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Rectangle 35216"/>
            <p:cNvSpPr>
              <a:spLocks noChangeArrowheads="1"/>
            </p:cNvSpPr>
            <p:nvPr/>
          </p:nvSpPr>
          <p:spPr bwMode="auto">
            <a:xfrm>
              <a:off x="300355" y="534670"/>
              <a:ext cx="372110" cy="58674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资产能力</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Rectangle 35217"/>
            <p:cNvSpPr>
              <a:spLocks noChangeArrowheads="1"/>
            </p:cNvSpPr>
            <p:nvPr/>
          </p:nvSpPr>
          <p:spPr bwMode="auto">
            <a:xfrm>
              <a:off x="1363980" y="1609725"/>
              <a:ext cx="306705" cy="23749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10800" anchor="ctr" anchorCtr="0" upright="1">
              <a:noAutofit/>
            </a:bodyPr>
            <a:lstStyle/>
            <a:p>
              <a:pPr algn="just">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资产</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0" name="AutoShape 35218"/>
            <p:cNvCxnSpPr>
              <a:cxnSpLocks noChangeShapeType="1"/>
            </p:cNvCxnSpPr>
            <p:nvPr/>
          </p:nvCxnSpPr>
          <p:spPr bwMode="auto">
            <a:xfrm flipH="1">
              <a:off x="2495550" y="353060"/>
              <a:ext cx="1036955" cy="635"/>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1" name="Rectangle 35219"/>
            <p:cNvSpPr>
              <a:spLocks noChangeArrowheads="1"/>
            </p:cNvSpPr>
            <p:nvPr/>
          </p:nvSpPr>
          <p:spPr bwMode="auto">
            <a:xfrm>
              <a:off x="2446655" y="0"/>
              <a:ext cx="1145540" cy="23749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产品线能力</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Rectangle 35220"/>
            <p:cNvSpPr>
              <a:spLocks noChangeArrowheads="1"/>
            </p:cNvSpPr>
            <p:nvPr/>
          </p:nvSpPr>
          <p:spPr bwMode="auto">
            <a:xfrm>
              <a:off x="2466340" y="334010"/>
              <a:ext cx="1145540" cy="23749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客户需求</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3" name="AutoShape 35221"/>
            <p:cNvCxnSpPr>
              <a:cxnSpLocks noChangeShapeType="1"/>
            </p:cNvCxnSpPr>
            <p:nvPr/>
          </p:nvCxnSpPr>
          <p:spPr bwMode="auto">
            <a:xfrm>
              <a:off x="2550160" y="232410"/>
              <a:ext cx="982345" cy="635"/>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4" name="Rectangle 35222"/>
            <p:cNvSpPr>
              <a:spLocks noChangeArrowheads="1"/>
            </p:cNvSpPr>
            <p:nvPr/>
          </p:nvSpPr>
          <p:spPr bwMode="auto">
            <a:xfrm>
              <a:off x="1699895" y="1170940"/>
              <a:ext cx="1547072" cy="10972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18000" tIns="0" rIns="18000" bIns="10800" anchor="ctr" anchorCtr="0" upright="1">
              <a:noAutofit/>
            </a:bodyPr>
            <a:lstStyle/>
            <a:p>
              <a:pPr algn="l">
                <a:spcAft>
                  <a:spcPts val="0"/>
                </a:spcAft>
              </a:pPr>
              <a:r>
                <a:rPr lang="zh-CN" sz="1800" b="1" kern="100" dirty="0">
                  <a:solidFill>
                    <a:srgbClr val="000000"/>
                  </a:solidFill>
                  <a:effectLst/>
                  <a:ea typeface="宋体" panose="02010600030101010101" pitchFamily="2" charset="-122"/>
                  <a:cs typeface="宋体" panose="02010600030101010101" pitchFamily="2" charset="-122"/>
                </a:rPr>
                <a:t>产品生产部门</a:t>
              </a:r>
              <a:endParaRPr lang="zh-CN" sz="1800" kern="100" dirty="0">
                <a:effectLst/>
                <a:ea typeface="宋体" panose="02010600030101010101" pitchFamily="2" charset="-122"/>
                <a:cs typeface="宋体" panose="02010600030101010101" pitchFamily="2" charset="-122"/>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理解应用系统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理解客户问题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是否可以“搭积木”？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能否定制？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有没有实施经验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5" name="Rectangle 35223"/>
            <p:cNvSpPr>
              <a:spLocks noChangeArrowheads="1"/>
            </p:cNvSpPr>
            <p:nvPr/>
          </p:nvSpPr>
          <p:spPr bwMode="auto">
            <a:xfrm>
              <a:off x="218500" y="1170940"/>
              <a:ext cx="1137225" cy="10972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18000" tIns="0" rIns="18000" bIns="10800" anchor="ctr" anchorCtr="0" upright="1">
              <a:noAutofit/>
            </a:bodyPr>
            <a:lstStyle/>
            <a:p>
              <a:pPr algn="l">
                <a:spcAft>
                  <a:spcPts val="0"/>
                </a:spcAft>
              </a:pPr>
              <a:r>
                <a:rPr lang="zh-CN" sz="1800" b="1" kern="100" dirty="0">
                  <a:solidFill>
                    <a:srgbClr val="000000"/>
                  </a:solidFill>
                  <a:effectLst/>
                  <a:ea typeface="宋体" panose="02010600030101010101" pitchFamily="2" charset="-122"/>
                  <a:cs typeface="宋体" panose="02010600030101010101" pitchFamily="2" charset="-122"/>
                </a:rPr>
                <a:t>核心资产生产部门</a:t>
              </a:r>
              <a:endParaRPr lang="zh-CN" sz="1800" kern="100" dirty="0">
                <a:effectLst/>
                <a:ea typeface="宋体" panose="02010600030101010101" pitchFamily="2" charset="-122"/>
                <a:cs typeface="宋体" panose="02010600030101010101" pitchFamily="2" charset="-122"/>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理解领域知识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理解应用系统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易用性设计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当前技术状态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spcAft>
                  <a:spcPts val="0"/>
                </a:spcAft>
                <a:buFont typeface="Arial" panose="020B0604020202020204" pitchFamily="34" charset="0"/>
                <a:buChar char="•"/>
              </a:pPr>
              <a:r>
                <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是否能调整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6" name="AutoShape 35224"/>
            <p:cNvCxnSpPr>
              <a:cxnSpLocks noChangeShapeType="1"/>
              <a:stCxn id="6" idx="2"/>
              <a:endCxn id="5" idx="0"/>
            </p:cNvCxnSpPr>
            <p:nvPr/>
          </p:nvCxnSpPr>
          <p:spPr bwMode="auto">
            <a:xfrm>
              <a:off x="1435735" y="469265"/>
              <a:ext cx="4445" cy="134620"/>
            </a:xfrm>
            <a:prstGeom prst="straightConnector1">
              <a:avLst/>
            </a:prstGeom>
            <a:noFill/>
            <a:ln w="3175">
              <a:solidFill>
                <a:schemeClr val="tx1">
                  <a:lumMod val="100000"/>
                  <a:lumOff val="0"/>
                </a:schemeClr>
              </a:solidFill>
              <a:round/>
              <a:headEnd/>
              <a:tailEnd type="triangle" w="med" len="med"/>
            </a:ln>
            <a:effectLst>
              <a:outerShdw dist="28398" dir="3806097" algn="ctr" rotWithShape="0">
                <a:schemeClr val="lt1">
                  <a:lumMod val="50000"/>
                  <a:lumOff val="0"/>
                  <a:alpha val="50000"/>
                </a:schemeClr>
              </a:outerShdw>
            </a:effectLst>
            <a:extLst>
              <a:ext uri="{909E8E84-426E-40DD-AFC4-6F175D3DCCD1}">
                <a14:hiddenFill xmlns:a14="http://schemas.microsoft.com/office/drawing/2010/main">
                  <a:noFill/>
                </a14:hiddenFill>
              </a:ext>
            </a:extLst>
          </p:spPr>
        </p:cxnSp>
        <p:sp>
          <p:nvSpPr>
            <p:cNvPr id="17" name="Freeform 35225"/>
            <p:cNvSpPr>
              <a:spLocks/>
            </p:cNvSpPr>
            <p:nvPr/>
          </p:nvSpPr>
          <p:spPr bwMode="auto">
            <a:xfrm>
              <a:off x="923608" y="841772"/>
              <a:ext cx="514350" cy="329565"/>
            </a:xfrm>
            <a:custGeom>
              <a:avLst/>
              <a:gdLst>
                <a:gd name="T0" fmla="*/ 992 w 999"/>
                <a:gd name="T1" fmla="*/ 0 h 519"/>
                <a:gd name="T2" fmla="*/ 999 w 999"/>
                <a:gd name="T3" fmla="*/ 130 h 519"/>
                <a:gd name="T4" fmla="*/ 0 w 999"/>
                <a:gd name="T5" fmla="*/ 130 h 519"/>
                <a:gd name="T6" fmla="*/ 0 w 999"/>
                <a:gd name="T7" fmla="*/ 519 h 519"/>
              </a:gdLst>
              <a:ahLst/>
              <a:cxnLst>
                <a:cxn ang="0">
                  <a:pos x="T0" y="T1"/>
                </a:cxn>
                <a:cxn ang="0">
                  <a:pos x="T2" y="T3"/>
                </a:cxn>
                <a:cxn ang="0">
                  <a:pos x="T4" y="T5"/>
                </a:cxn>
                <a:cxn ang="0">
                  <a:pos x="T6" y="T7"/>
                </a:cxn>
              </a:cxnLst>
              <a:rect l="0" t="0" r="r" b="b"/>
              <a:pathLst>
                <a:path w="999" h="519">
                  <a:moveTo>
                    <a:pt x="992" y="0"/>
                  </a:moveTo>
                  <a:lnTo>
                    <a:pt x="999" y="130"/>
                  </a:lnTo>
                  <a:lnTo>
                    <a:pt x="0" y="130"/>
                  </a:lnTo>
                  <a:lnTo>
                    <a:pt x="0" y="519"/>
                  </a:lnTo>
                </a:path>
              </a:pathLst>
            </a:cu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800"/>
            </a:p>
          </p:txBody>
        </p:sp>
        <p:sp>
          <p:nvSpPr>
            <p:cNvPr id="18" name="Freeform 35226"/>
            <p:cNvSpPr>
              <a:spLocks/>
            </p:cNvSpPr>
            <p:nvPr/>
          </p:nvSpPr>
          <p:spPr bwMode="auto">
            <a:xfrm>
              <a:off x="1440181" y="927044"/>
              <a:ext cx="528321" cy="240693"/>
            </a:xfrm>
            <a:custGeom>
              <a:avLst/>
              <a:gdLst>
                <a:gd name="T0" fmla="*/ 0 w 1135"/>
                <a:gd name="T1" fmla="*/ 0 h 389"/>
                <a:gd name="T2" fmla="*/ 1135 w 1135"/>
                <a:gd name="T3" fmla="*/ 0 h 389"/>
                <a:gd name="T4" fmla="*/ 1135 w 1135"/>
                <a:gd name="T5" fmla="*/ 389 h 389"/>
              </a:gdLst>
              <a:ahLst/>
              <a:cxnLst>
                <a:cxn ang="0">
                  <a:pos x="T0" y="T1"/>
                </a:cxn>
                <a:cxn ang="0">
                  <a:pos x="T2" y="T3"/>
                </a:cxn>
                <a:cxn ang="0">
                  <a:pos x="T4" y="T5"/>
                </a:cxn>
              </a:cxnLst>
              <a:rect l="0" t="0" r="r" b="b"/>
              <a:pathLst>
                <a:path w="1135" h="389">
                  <a:moveTo>
                    <a:pt x="0" y="0"/>
                  </a:moveTo>
                  <a:lnTo>
                    <a:pt x="1135" y="0"/>
                  </a:lnTo>
                  <a:lnTo>
                    <a:pt x="1135" y="389"/>
                  </a:lnTo>
                </a:path>
              </a:pathLst>
            </a:cu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800"/>
            </a:p>
          </p:txBody>
        </p:sp>
        <p:cxnSp>
          <p:nvCxnSpPr>
            <p:cNvPr id="19" name="AutoShape 35227"/>
            <p:cNvCxnSpPr>
              <a:cxnSpLocks noChangeShapeType="1"/>
            </p:cNvCxnSpPr>
            <p:nvPr/>
          </p:nvCxnSpPr>
          <p:spPr bwMode="auto">
            <a:xfrm>
              <a:off x="607060" y="534670"/>
              <a:ext cx="635" cy="586740"/>
            </a:xfrm>
            <a:prstGeom prst="straightConnector1">
              <a:avLst/>
            </a:prstGeom>
            <a:noFill/>
            <a:ln w="3175">
              <a:solidFill>
                <a:schemeClr val="tx1">
                  <a:lumMod val="100000"/>
                  <a:lumOff val="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20" name="AutoShape 35228"/>
            <p:cNvCxnSpPr>
              <a:cxnSpLocks noChangeShapeType="1"/>
            </p:cNvCxnSpPr>
            <p:nvPr/>
          </p:nvCxnSpPr>
          <p:spPr bwMode="auto">
            <a:xfrm>
              <a:off x="2224405" y="469265"/>
              <a:ext cx="635" cy="694690"/>
            </a:xfrm>
            <a:prstGeom prst="straightConnector1">
              <a:avLst/>
            </a:prstGeom>
            <a:noFill/>
            <a:ln w="3175">
              <a:solidFill>
                <a:schemeClr val="tx1">
                  <a:lumMod val="100000"/>
                  <a:lumOff val="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21" name="Rectangle 35229"/>
            <p:cNvSpPr>
              <a:spLocks noChangeArrowheads="1"/>
            </p:cNvSpPr>
            <p:nvPr/>
          </p:nvSpPr>
          <p:spPr bwMode="auto">
            <a:xfrm>
              <a:off x="2240915" y="547370"/>
              <a:ext cx="337185" cy="58674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产品能力</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 name="Freeform 35230"/>
            <p:cNvSpPr>
              <a:spLocks/>
            </p:cNvSpPr>
            <p:nvPr/>
          </p:nvSpPr>
          <p:spPr bwMode="auto">
            <a:xfrm>
              <a:off x="3246967" y="483235"/>
              <a:ext cx="538268" cy="1071245"/>
            </a:xfrm>
            <a:custGeom>
              <a:avLst/>
              <a:gdLst>
                <a:gd name="T0" fmla="*/ 1505 w 1505"/>
                <a:gd name="T1" fmla="*/ 0 h 1704"/>
                <a:gd name="T2" fmla="*/ 1505 w 1505"/>
                <a:gd name="T3" fmla="*/ 1682 h 1704"/>
                <a:gd name="T4" fmla="*/ 0 w 1505"/>
                <a:gd name="T5" fmla="*/ 1704 h 1704"/>
              </a:gdLst>
              <a:ahLst/>
              <a:cxnLst>
                <a:cxn ang="0">
                  <a:pos x="T0" y="T1"/>
                </a:cxn>
                <a:cxn ang="0">
                  <a:pos x="T2" y="T3"/>
                </a:cxn>
                <a:cxn ang="0">
                  <a:pos x="T4" y="T5"/>
                </a:cxn>
              </a:cxnLst>
              <a:rect l="0" t="0" r="r" b="b"/>
              <a:pathLst>
                <a:path w="1505" h="1704">
                  <a:moveTo>
                    <a:pt x="1505" y="0"/>
                  </a:moveTo>
                  <a:lnTo>
                    <a:pt x="1505" y="1682"/>
                  </a:lnTo>
                  <a:lnTo>
                    <a:pt x="0" y="1704"/>
                  </a:lnTo>
                </a:path>
              </a:pathLst>
            </a:cu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800"/>
            </a:p>
          </p:txBody>
        </p:sp>
        <p:sp>
          <p:nvSpPr>
            <p:cNvPr id="23" name="Freeform 35231"/>
            <p:cNvSpPr>
              <a:spLocks/>
            </p:cNvSpPr>
            <p:nvPr/>
          </p:nvSpPr>
          <p:spPr bwMode="auto">
            <a:xfrm>
              <a:off x="3246966" y="483235"/>
              <a:ext cx="810683" cy="1334135"/>
            </a:xfrm>
            <a:custGeom>
              <a:avLst/>
              <a:gdLst>
                <a:gd name="T0" fmla="*/ 0 w 1934"/>
                <a:gd name="T1" fmla="*/ 2101 h 2101"/>
                <a:gd name="T2" fmla="*/ 1934 w 1934"/>
                <a:gd name="T3" fmla="*/ 2101 h 2101"/>
                <a:gd name="T4" fmla="*/ 1934 w 1934"/>
                <a:gd name="T5" fmla="*/ 0 h 2101"/>
              </a:gdLst>
              <a:ahLst/>
              <a:cxnLst>
                <a:cxn ang="0">
                  <a:pos x="T0" y="T1"/>
                </a:cxn>
                <a:cxn ang="0">
                  <a:pos x="T2" y="T3"/>
                </a:cxn>
                <a:cxn ang="0">
                  <a:pos x="T4" y="T5"/>
                </a:cxn>
              </a:cxnLst>
              <a:rect l="0" t="0" r="r" b="b"/>
              <a:pathLst>
                <a:path w="1934" h="2101">
                  <a:moveTo>
                    <a:pt x="0" y="2101"/>
                  </a:moveTo>
                  <a:lnTo>
                    <a:pt x="1934" y="2101"/>
                  </a:lnTo>
                  <a:lnTo>
                    <a:pt x="1934" y="0"/>
                  </a:lnTo>
                </a:path>
              </a:pathLst>
            </a:cu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800"/>
            </a:p>
          </p:txBody>
        </p:sp>
        <p:sp>
          <p:nvSpPr>
            <p:cNvPr id="24" name="Rectangle 35232"/>
            <p:cNvSpPr>
              <a:spLocks noChangeArrowheads="1"/>
            </p:cNvSpPr>
            <p:nvPr/>
          </p:nvSpPr>
          <p:spPr bwMode="auto">
            <a:xfrm>
              <a:off x="3441065" y="832485"/>
              <a:ext cx="337185" cy="58674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详细的需求</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5" name="Rectangle 35233"/>
            <p:cNvSpPr>
              <a:spLocks noChangeArrowheads="1"/>
            </p:cNvSpPr>
            <p:nvPr/>
          </p:nvSpPr>
          <p:spPr bwMode="auto">
            <a:xfrm>
              <a:off x="4026535" y="824230"/>
              <a:ext cx="337185" cy="730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18000" tIns="0" rIns="18000" bIns="10800" anchor="ctr" anchorCtr="0" upright="1">
              <a:noAutofit/>
            </a:bodyPr>
            <a:lstStyle/>
            <a:p>
              <a:pPr algn="ctr">
                <a:spcAft>
                  <a:spcPts val="0"/>
                </a:spcAft>
              </a:pPr>
              <a:r>
                <a:rPr lang="zh-CN" sz="18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可运行的系统</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6" name="AutoShape 35234"/>
            <p:cNvCxnSpPr>
              <a:cxnSpLocks noChangeShapeType="1"/>
            </p:cNvCxnSpPr>
            <p:nvPr/>
          </p:nvCxnSpPr>
          <p:spPr bwMode="auto">
            <a:xfrm>
              <a:off x="1435735" y="1554480"/>
              <a:ext cx="200025" cy="0"/>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27" name="AutoShape 35235"/>
            <p:cNvCxnSpPr>
              <a:cxnSpLocks noChangeShapeType="1"/>
            </p:cNvCxnSpPr>
            <p:nvPr/>
          </p:nvCxnSpPr>
          <p:spPr bwMode="auto">
            <a:xfrm flipH="1">
              <a:off x="1435735" y="1854200"/>
              <a:ext cx="200025" cy="6985"/>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spTree>
    <p:extLst>
      <p:ext uri="{BB962C8B-B14F-4D97-AF65-F5344CB8AC3E}">
        <p14:creationId xmlns:p14="http://schemas.microsoft.com/office/powerpoint/2010/main" val="27608309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11.5.3 </a:t>
            </a:r>
            <a:r>
              <a:rPr lang="zh-CN" altLang="en-US" dirty="0" smtClean="0"/>
              <a:t>为软件生产线建立体系结构</a:t>
            </a:r>
            <a:endParaRPr lang="zh-CN" altLang="en-US" dirty="0"/>
          </a:p>
        </p:txBody>
      </p:sp>
      <p:sp>
        <p:nvSpPr>
          <p:cNvPr id="3" name="内容占位符 2"/>
          <p:cNvSpPr>
            <a:spLocks noGrp="1"/>
          </p:cNvSpPr>
          <p:nvPr>
            <p:ph idx="1"/>
          </p:nvPr>
        </p:nvSpPr>
        <p:spPr>
          <a:xfrm>
            <a:off x="1028700" y="1460500"/>
            <a:ext cx="8001000" cy="4902200"/>
          </a:xfrm>
        </p:spPr>
        <p:txBody>
          <a:bodyPr/>
          <a:lstStyle/>
          <a:p>
            <a:r>
              <a:rPr lang="zh-CN" altLang="en-US" b="1" dirty="0" smtClean="0"/>
              <a:t>首先，标识出变化点：</a:t>
            </a:r>
            <a:endParaRPr lang="en-US" altLang="zh-CN" b="1" dirty="0" smtClean="0"/>
          </a:p>
          <a:p>
            <a:pPr lvl="1"/>
            <a:r>
              <a:rPr lang="zh-CN" altLang="en-US" dirty="0" smtClean="0"/>
              <a:t>这是一项经常性的活动，因为产品的变化是多方面的，在开发期间的任何时间都需要标识出各种差异点</a:t>
            </a:r>
            <a:r>
              <a:rPr lang="en-US" dirty="0" smtClean="0"/>
              <a:t>(variation)</a:t>
            </a:r>
            <a:r>
              <a:rPr lang="zh-CN" altLang="en-US" dirty="0" smtClean="0"/>
              <a:t>。</a:t>
            </a:r>
            <a:endParaRPr lang="en-US" altLang="zh-CN" dirty="0" smtClean="0"/>
          </a:p>
          <a:p>
            <a:pPr lvl="2"/>
            <a:r>
              <a:rPr lang="zh-CN" altLang="en-US" dirty="0" smtClean="0"/>
              <a:t>回顾第二、八章</a:t>
            </a:r>
            <a:r>
              <a:rPr lang="en-US" altLang="zh-CN" dirty="0" smtClean="0"/>
              <a:t>(</a:t>
            </a:r>
            <a:r>
              <a:rPr lang="zh-CN" altLang="en-US" dirty="0" smtClean="0"/>
              <a:t>需求的不稳定性</a:t>
            </a:r>
            <a:r>
              <a:rPr lang="en-US" altLang="zh-CN" dirty="0" smtClean="0"/>
              <a:t>)</a:t>
            </a:r>
          </a:p>
          <a:p>
            <a:pPr lvl="2"/>
            <a:endParaRPr lang="en-US" altLang="zh-CN" dirty="0" smtClean="0"/>
          </a:p>
          <a:p>
            <a:pPr lvl="1"/>
            <a:r>
              <a:rPr lang="zh-CN" altLang="en-US" dirty="0" smtClean="0"/>
              <a:t>有些差异在需求阶段就会表现出来；</a:t>
            </a:r>
            <a:endParaRPr lang="en-US" altLang="zh-CN" dirty="0" smtClean="0"/>
          </a:p>
          <a:p>
            <a:pPr lvl="1"/>
            <a:r>
              <a:rPr lang="zh-CN" altLang="en-US" dirty="0" smtClean="0"/>
              <a:t>有些在设计阶段、或者在实现阶段才被发现。</a:t>
            </a:r>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1908</TotalTime>
  <Words>9497</Words>
  <Application>Microsoft Office PowerPoint</Application>
  <PresentationFormat>全屏显示(4:3)</PresentationFormat>
  <Paragraphs>905</Paragraphs>
  <Slides>103</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103</vt:i4>
      </vt:variant>
    </vt:vector>
  </HeadingPairs>
  <TitlesOfParts>
    <vt:vector size="112" baseType="lpstr">
      <vt:lpstr>华文行楷</vt:lpstr>
      <vt:lpstr>楷体_GB2312</vt:lpstr>
      <vt:lpstr>宋体</vt:lpstr>
      <vt:lpstr>Arial</vt:lpstr>
      <vt:lpstr>Calibri</vt:lpstr>
      <vt:lpstr>Monotype Corsiva</vt:lpstr>
      <vt:lpstr>Times New Roman</vt:lpstr>
      <vt:lpstr>新模板-7</vt:lpstr>
      <vt:lpstr>自定义设计方案</vt:lpstr>
      <vt:lpstr>第 11章 体系结构模式与应用</vt:lpstr>
      <vt:lpstr>目录</vt:lpstr>
      <vt:lpstr>11.1体系结构的分级</vt:lpstr>
      <vt:lpstr>PowerPoint 演示文稿</vt:lpstr>
      <vt:lpstr>PowerPoint 演示文稿</vt:lpstr>
      <vt:lpstr>11.1.1概念级体系结构</vt:lpstr>
      <vt:lpstr>信号处理系统概念体系结构</vt:lpstr>
      <vt:lpstr>数据获取连接器的分解</vt:lpstr>
      <vt:lpstr>11.1.2 模块级体系结构</vt:lpstr>
      <vt:lpstr>PowerPoint 演示文稿</vt:lpstr>
      <vt:lpstr>层次分解方法</vt:lpstr>
      <vt:lpstr>11.1.3 运行级体系结构</vt:lpstr>
      <vt:lpstr>信号处理系统的运行体系结构</vt:lpstr>
      <vt:lpstr>PowerPoint 演示文稿</vt:lpstr>
      <vt:lpstr>11.1.4 代码级体系结构</vt:lpstr>
      <vt:lpstr>11.1.4 代码级体系结构</vt:lpstr>
      <vt:lpstr>11.1.4 代码级体系结构</vt:lpstr>
      <vt:lpstr>信号处理系统的代码体系结构</vt:lpstr>
      <vt:lpstr>11.1.5 体系结构之间的关系</vt:lpstr>
      <vt:lpstr>11.1.5 体系结构之间的关系</vt:lpstr>
      <vt:lpstr>11.2 体系结构描述语言</vt:lpstr>
      <vt:lpstr>11.2.1 ADL基本要求</vt:lpstr>
      <vt:lpstr>ADL对体系结构特征描述的要求和支持评价</vt:lpstr>
      <vt:lpstr>11.2.2 AADL </vt:lpstr>
      <vt:lpstr>11.2.3 用UML描述各级体系结构</vt:lpstr>
      <vt:lpstr>11.2.3.1概念级的描述</vt:lpstr>
      <vt:lpstr>11.2.3.2模块级的描述</vt:lpstr>
      <vt:lpstr>11.2.3.3运行级描述</vt:lpstr>
      <vt:lpstr>11.2.3.4 代码结构描述</vt:lpstr>
      <vt:lpstr>PowerPoint 演示文稿</vt:lpstr>
      <vt:lpstr>11.3常见的体系结构模式</vt:lpstr>
      <vt:lpstr>11.3.1 分层视角</vt:lpstr>
      <vt:lpstr>11.3.1.1 模式1：直接分层</vt:lpstr>
      <vt:lpstr>11.3.1.2 模式2：间接分层</vt:lpstr>
      <vt:lpstr>间接分层的例子</vt:lpstr>
      <vt:lpstr>11.3.2 数据流动视角</vt:lpstr>
      <vt:lpstr>11.3.2.1 模式3：批量顺序模式</vt:lpstr>
      <vt:lpstr>11.3.2.2 模式4：管道和过滤器模式</vt:lpstr>
      <vt:lpstr>11.3.3 数据集中视角</vt:lpstr>
      <vt:lpstr>11.3.3 数据集中视角</vt:lpstr>
      <vt:lpstr>11.3.3.1 模式5：共享仓库模式</vt:lpstr>
      <vt:lpstr>11.3.3.2 模式6：主动式仓库</vt:lpstr>
      <vt:lpstr>11.3.3.3 模式7：黑板模式</vt:lpstr>
      <vt:lpstr>11.3.4 调用视角</vt:lpstr>
      <vt:lpstr>11.3.4.1 模式8：远程过程调用</vt:lpstr>
      <vt:lpstr>PowerPoint 演示文稿</vt:lpstr>
      <vt:lpstr>1)Call ID映射。</vt:lpstr>
      <vt:lpstr>2)序列化和反序列化</vt:lpstr>
      <vt:lpstr>3) 网络传输</vt:lpstr>
      <vt:lpstr>11.3.4.2 模式9：显式调用模式</vt:lpstr>
      <vt:lpstr>PowerPoint 演示文稿</vt:lpstr>
      <vt:lpstr>4种不同的异步调用模式</vt:lpstr>
      <vt:lpstr>11.3.4.3 模式10：隐式调用模式</vt:lpstr>
      <vt:lpstr>PowerPoint 演示文稿</vt:lpstr>
      <vt:lpstr>11.3.5消息传递视角</vt:lpstr>
      <vt:lpstr>11.3.5.1 模式11：消息队列模式</vt:lpstr>
      <vt:lpstr>消息模式的基本特征</vt:lpstr>
      <vt:lpstr>11.3.5.2 模式12：消息服务器模式</vt:lpstr>
      <vt:lpstr>PowerPoint 演示文稿</vt:lpstr>
      <vt:lpstr>消息处理性能</vt:lpstr>
      <vt:lpstr>11.3.5.3消息模式的质量分析</vt:lpstr>
      <vt:lpstr>11.3.6分布式与交互视角</vt:lpstr>
      <vt:lpstr>11.3.6.1 模式13：Broker</vt:lpstr>
      <vt:lpstr>代理器模式示例</vt:lpstr>
      <vt:lpstr>11.3.6.2 模式14：C/S模式</vt:lpstr>
      <vt:lpstr>PowerPoint 演示文稿</vt:lpstr>
      <vt:lpstr>二层C/S模式</vt:lpstr>
      <vt:lpstr>三层C/S模式</vt:lpstr>
      <vt:lpstr>多层C/S——B/S模式</vt:lpstr>
      <vt:lpstr>分层的C/S模式的关键特征</vt:lpstr>
      <vt:lpstr>C/S模式对质量属性影响 </vt:lpstr>
      <vt:lpstr>11.3.6.3 模式15：P2P模式</vt:lpstr>
      <vt:lpstr>PowerPoint 演示文稿</vt:lpstr>
      <vt:lpstr>11.3.6.4 模式16：P/S模式</vt:lpstr>
      <vt:lpstr>PowerPoint 演示文稿</vt:lpstr>
      <vt:lpstr>11.3.6.5 模式17：MVC模式</vt:lpstr>
      <vt:lpstr>11.3.6.5 模式17：MVC模式</vt:lpstr>
      <vt:lpstr>PowerPoint 演示文稿</vt:lpstr>
      <vt:lpstr>11.3.6.6 模式18：PAC模式</vt:lpstr>
      <vt:lpstr>PowerPoint 演示文稿</vt:lpstr>
      <vt:lpstr>PowerPoint 演示文稿</vt:lpstr>
      <vt:lpstr>11.4应用软件框架及使用</vt:lpstr>
      <vt:lpstr>11.4应用软件框架及使用</vt:lpstr>
      <vt:lpstr>11.4.1软件框架的类型</vt:lpstr>
      <vt:lpstr>例：J2EE 多层体系结构</vt:lpstr>
      <vt:lpstr>典型的电子商务系统(E-commerce)</vt:lpstr>
      <vt:lpstr>11.4.2 Web应用框架---一个广泛应用的例子</vt:lpstr>
      <vt:lpstr>11.4.2 Web应用框架---一个广泛应用的例子</vt:lpstr>
      <vt:lpstr>11.4.3 采用框架开发应用系统的过程</vt:lpstr>
      <vt:lpstr>最佳实践—基于WAF的应用软件开发过程</vt:lpstr>
      <vt:lpstr>11.5生产线的软件体系结构</vt:lpstr>
      <vt:lpstr>11.5.1软件生产线的概念</vt:lpstr>
      <vt:lpstr>11.5.1软件生产线的概念</vt:lpstr>
      <vt:lpstr>11.5.2软件生产线如何工作</vt:lpstr>
      <vt:lpstr>11.5.2软件生产线如何工作</vt:lpstr>
      <vt:lpstr>11.5.2软件生产线如何工作</vt:lpstr>
      <vt:lpstr>11.5.2软件生产线如何工作</vt:lpstr>
      <vt:lpstr>生产线——改变组织结构</vt:lpstr>
      <vt:lpstr>11.5.3 为软件生产线建立体系结构</vt:lpstr>
      <vt:lpstr>PowerPoint 演示文稿</vt:lpstr>
      <vt:lpstr>PowerPoint 演示文稿</vt:lpstr>
      <vt:lpstr>11.6 总结</vt:lpstr>
      <vt:lpstr>大作业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11章 体系结构模式与应用</dc:title>
  <dc:creator>Think</dc:creator>
  <cp:lastModifiedBy>王 安生</cp:lastModifiedBy>
  <cp:revision>117</cp:revision>
  <dcterms:created xsi:type="dcterms:W3CDTF">2014-07-04T05:59:34Z</dcterms:created>
  <dcterms:modified xsi:type="dcterms:W3CDTF">2020-02-11T01:47:14Z</dcterms:modified>
</cp:coreProperties>
</file>