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2"/>
  </p:notesMasterIdLst>
  <p:handoutMasterIdLst>
    <p:handoutMasterId r:id="rId73"/>
  </p:handoutMasterIdLst>
  <p:sldIdLst>
    <p:sldId id="256" r:id="rId3"/>
    <p:sldId id="316" r:id="rId4"/>
    <p:sldId id="257" r:id="rId5"/>
    <p:sldId id="258" r:id="rId6"/>
    <p:sldId id="260" r:id="rId7"/>
    <p:sldId id="261" r:id="rId8"/>
    <p:sldId id="262" r:id="rId9"/>
    <p:sldId id="263" r:id="rId10"/>
    <p:sldId id="264" r:id="rId11"/>
    <p:sldId id="259" r:id="rId12"/>
    <p:sldId id="267" r:id="rId13"/>
    <p:sldId id="268" r:id="rId14"/>
    <p:sldId id="269" r:id="rId15"/>
    <p:sldId id="270" r:id="rId16"/>
    <p:sldId id="272" r:id="rId17"/>
    <p:sldId id="273" r:id="rId18"/>
    <p:sldId id="271" r:id="rId19"/>
    <p:sldId id="376" r:id="rId20"/>
    <p:sldId id="274" r:id="rId21"/>
    <p:sldId id="275" r:id="rId22"/>
    <p:sldId id="276" r:id="rId23"/>
    <p:sldId id="277" r:id="rId24"/>
    <p:sldId id="278" r:id="rId25"/>
    <p:sldId id="279" r:id="rId26"/>
    <p:sldId id="280" r:id="rId27"/>
    <p:sldId id="281" r:id="rId28"/>
    <p:sldId id="354" r:id="rId29"/>
    <p:sldId id="355" r:id="rId30"/>
    <p:sldId id="282" r:id="rId31"/>
    <p:sldId id="283" r:id="rId32"/>
    <p:sldId id="371" r:id="rId33"/>
    <p:sldId id="284" r:id="rId34"/>
    <p:sldId id="323" r:id="rId35"/>
    <p:sldId id="285" r:id="rId36"/>
    <p:sldId id="318" r:id="rId37"/>
    <p:sldId id="317" r:id="rId38"/>
    <p:sldId id="321" r:id="rId39"/>
    <p:sldId id="319" r:id="rId40"/>
    <p:sldId id="320" r:id="rId41"/>
    <p:sldId id="322" r:id="rId42"/>
    <p:sldId id="324" r:id="rId43"/>
    <p:sldId id="288" r:id="rId44"/>
    <p:sldId id="289" r:id="rId45"/>
    <p:sldId id="290" r:id="rId46"/>
    <p:sldId id="291" r:id="rId47"/>
    <p:sldId id="292" r:id="rId48"/>
    <p:sldId id="293" r:id="rId49"/>
    <p:sldId id="294" r:id="rId50"/>
    <p:sldId id="295" r:id="rId51"/>
    <p:sldId id="296" r:id="rId52"/>
    <p:sldId id="356" r:id="rId53"/>
    <p:sldId id="357" r:id="rId54"/>
    <p:sldId id="358" r:id="rId55"/>
    <p:sldId id="359" r:id="rId56"/>
    <p:sldId id="360" r:id="rId57"/>
    <p:sldId id="361" r:id="rId58"/>
    <p:sldId id="362" r:id="rId59"/>
    <p:sldId id="363" r:id="rId60"/>
    <p:sldId id="364" r:id="rId61"/>
    <p:sldId id="365" r:id="rId62"/>
    <p:sldId id="366" r:id="rId63"/>
    <p:sldId id="372" r:id="rId64"/>
    <p:sldId id="373" r:id="rId65"/>
    <p:sldId id="374" r:id="rId66"/>
    <p:sldId id="367" r:id="rId67"/>
    <p:sldId id="375" r:id="rId68"/>
    <p:sldId id="369" r:id="rId69"/>
    <p:sldId id="368" r:id="rId70"/>
    <p:sldId id="325" r:id="rId7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FF"/>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4620" autoAdjust="0"/>
  </p:normalViewPr>
  <p:slideViewPr>
    <p:cSldViewPr snapToGrid="0">
      <p:cViewPr varScale="1">
        <p:scale>
          <a:sx n="97" d="100"/>
          <a:sy n="97" d="100"/>
        </p:scale>
        <p:origin x="81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27.5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5061 1169,'-24'25,"-1"-25,0 0,-25 0,1 0,-50 0,24 0,1 0,-25 0,24 0,-24 0,0 0,24 0,-24-25,25 25,24 0,0 0,26 0,-51 0,26-25,-26 25,50-25,-49 0,0 25,-1 0,26 0,-26 0,50 0,-24-25,49 25,-25 0,0 0,0 0,-24 0,24 0,0 0,0 0,1 0,-1 0,-25 0,25 0,0 0,-24-24,24 24,0 0,-49 0,49-26,-25 26,26 0,-51 0,1 0,-1 0,26 0,-1 0,25 0,-49 0,24 0,50 0,-49 0,49 0,-25 0,25 0,-50 0,26 0,-2 0,1 26,-25-2,25-24,-24 0,24 0,-25 0,26 0,-1 25,0-25,0 25,0-25,1 0,24 0,-50 0,50 0,-50 0,50 0,-24 0,24 0,-25 0,0 0,0 0,-24 0,24 0,0 0,-25 0,1 0,-1 0,1 0,-26 0,26 0,-1 0,-25 0,51 0,-1 0,-25 0,25 0,1 0,24 0,-25 0,25 0,-25 0,25 0,-25 0,0 0,25 0,-24 0,-1 0,0 0,25 0,-25 25,0-25,1 0,24 0,-25 0,25 0,-25 0,0 0,25 0,-25 0,1 0,-1 25,25-25,-25 0,0 0,0 0,25 0,-24 0,24 0,-25 0,25 0,-25 0,0 25,25-25,-25 0,25 0</inkml:trace>
  <inkml:trace contextRef="#ctx0" brushRef="#br0" timeOffset="1529">124 1194,'-24'0,"-1"24,25-24,-25 0,0 25,0-25</inkml:trace>
  <inkml:trace contextRef="#ctx0" brushRef="#br0" timeOffset="12168">7989 0,'0'0,"0"25,0-1,0 26,0-25,0 0,0-25,0 25,0-1,0 2,0-26,0 25,0-25,0 50,0-50,0 24,0-24,0 25,0 0,0-25,0 25,0-25,0 25,0-25,0 24,0 1,0-25,0 25</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2.368"/>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0,'50'0,"24"25,0 0,1 0,-1 0,-24-25,24 0,50 49,-25-24,50 25,-25-26,25 26,-74-25,24 0,0-1,-25 1,1 25,-1-25,50 0,-99-1,74 26,-74-50,0 25,0-25,0 25,49-1,-49 1,24 0,1-25,0 0,-26 25,26 0,-25-25,0 24,-1 1,1-25,0 25,0 0,24-25,1 25,24 24,-49-49,0 0,0 25,24 0,-49-25,25 0,0 25,-25-1,0 1,0 0,0 0,-25 0,25-1,0-24,0 25,0-25,-25 50,25-50,-24 25,24-1,-25 1,25-25,-25 25,0-25,25 25,-25-25</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4.318"/>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4.349"/>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0-1,'124'22,"25"-22,74 69,-99-69,124 45,0-22,-24-23,24 24,-50-24,26 0,-50 23,-50 0,0-23,-50 22,-24-22,-25 0,24 0,-49 0,25 0,0 23,0-23,0 0,-1 0,26 0,-25 0,49 0,-24 0,24 0,1 0,-26 0,26 0,-26 0,-24 0,0 0,24 0,-49 0,25 0,25 0,-25 0,24 0,-24-23,0 23,0-22,0 22,-1 0,-24 0,25 0,0-23,0 23,-25 0,25-23</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5.940"/>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18,'0'0,"25"0,0 0,25 0,-25 0,-1 0,0 0,1 0,0 0,-25 0,25 0,-1 0,1 0,0 0,0 0,24 0,1 0,-1 0,-25 0,1 0,0-19,-25 19,25 0</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8.296"/>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0,'0'0,"74"0,-49 0,73 0,-48 0,24 0,0 24,-74-24,49 0,-49 24,25-24,-25 0,50 0,-50 0,49 0,-24 0,0 0,24 0,-25 0,1 0,0 0,0 0</inkml:trace>
</inkml:ink>
</file>

<file path=ppt/ink/ink1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1:23.325"/>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26,'25'-24,"-1"24,51 0,24 0,-24 0,-26 0,51 0,-25 0,-1 0,-24 0,-25 0,-1 0,1 0,0 0,-25 0,25 0,-25 0,49 0,1 24,0-24,-26 0,26 25,-50-25,50 0,-26 24,-24-24,25 0,0 0,25 0,-50 23,49-23,2 0,23 24,-49-24,25 0,-1 25,-24-25,0 0,25 0,-26 24,1-24,-25 0,25 0</inkml:trace>
</inkml:ink>
</file>

<file path=ppt/ink/ink1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1:23.980"/>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1:25.010"/>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25,'0'-25,"24"25,76 0,-1 0,0 25,50-1,-75-24,1 0,23 25,26 0,-25 0,-49-25,49 25,-49-25,-1 0,-24 0,25 0,-26 0,-24 24,50-24,-25 0,0 0,24 0,-24 25,0-25,24 25,-24-25,0 0,-25 0,25 0,0 24,24-24,-24 25,0-25,74 24,-99-24,50 25,-1 0,0-25,-24 0,24 25,1-25,0 25,-1-1,26-24,-1 0,0 0,-24 25,0-25,-1 0,1 25</inkml:trace>
</inkml:ink>
</file>

<file path=ppt/ink/ink18.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1:26.461"/>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0-1,'0'49,"50"-49,-25 26,-1-26,26 25,-1-25,-25 0,1 25,-25-25,25 0,0 0,-25 0,25 0,-1 0,1 0,-25 0,25 0</inkml:trace>
</inkml:ink>
</file>

<file path=ppt/ink/ink1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1:29.393"/>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0,'0'25,"25"-25,50 0,-1 0,2 0,-2 0,-49 24,24-24,1 25,-25-25,0 0,-1 0,1 0,0 0,25 0,0 24,0-24,24 0,-49 0,49 24,-49-24,0 25,0-25,0 0,-25 0,24 24,-24-24,76 0,-51 0,24 0,-24 0,0 25,25-25,24 24,0-24,-23 24,-26-24,0 0,-1 0,1 0,-25 0,25 0,0 0,-25 0,25 0,-25 0,24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29.5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0 25</inkml:trace>
  <inkml:trace contextRef="#ctx0" brushRef="#br0" timeOffset="4540">124 6922</inkml:trace>
  <inkml:trace contextRef="#ctx0" brushRef="#br0" timeOffset="19843">14833 1910</inkml:trace>
  <inkml:trace contextRef="#ctx0" brushRef="#br0" timeOffset="39156">11062 6153</inkml:trace>
  <inkml:trace contextRef="#ctx0" brushRef="#br0" timeOffset="46160">11310 0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29.7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224 0,'0'25,"0"0</inkml:trace>
  <inkml:trace contextRef="#ctx0" brushRef="#br0" timeOffset="47">224 174,'0'49,"0"-24,0-25,0 50,0-50,0 25,0 24,0-24,0 0,0 0,0 24,-24-24,24 49,0-49,-25 25,25-25,0-1,0 1,0 0,0-25,0 25,0 0,0-1,0 1,0 0,0 0,-25 0,25 0,0-1,0 1,0 0,0 0,0-25,0 24,0 0,0 1,0 0,-25 0,25 0,0 24,-25 1,25-25,-25 24,25-24,0 0,0 0,0 24,-25 1,0 24,25-49,-25 25,25 24,0-24,0-1,0 1,0-25,0-1,0 26,0-50,0 50,0-25,0-25,0 24,0 1,0-25,0 25,0 25,0-26,0 1,0 50,0-51,0 1,0 25,0-1,0 1,0 24,0 1,0-26,0 26,0-1,0 1,0-1,0-24,0-1,0-24,0 25,0-50,0 25,0-25,0 23,0-23,0 50,0-25,0 0,0 24,0 1,0-25,0 24,0 1,0-1,0 1,0-25,0 24,0 1</inkml:trace>
  <inkml:trace contextRef="#ctx0" brushRef="#br0" timeOffset="936">0 3967,'0'49,"0"1,0-25,0 24,0 1,25 0,-25-1,0 1,0 0</inkml:trace>
  <inkml:trace contextRef="#ctx0" brushRef="#br0" timeOffset="1950">325 6521,'0'0,"0"0,0-50,0 25,0 1,0-1,0-25</inkml:trace>
  <inkml:trace contextRef="#ctx0" brushRef="#br0" timeOffset="3167">50 4364,'0'49,"0"26,0-26,0 1,0 24,25 1,-25 49,0-50,0 1,0-1,0 0,0-24,0 0,0-25,0 49,0-49,0 0,0-1,0 25,0 1,25-1,-25 1,0-1,0 1,0 0,0-1,0 26,0-26,0-24,0 25,0 24,25-24,-25-26,0 26,0 0,0-1,25-24,-25 25,0-25,0-25,25 24</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34.6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0,'0'0,"49"96,-49-72,0 0,25 24,-25 0,25-24,-25 0,0-24,0 24,25 0,-25-24,24 24,-24 0,0 0</inkml:trace>
  <inkml:trace contextRef="#ctx0" brushRef="#br0" timeOffset="281">148 432,'0'24,"0"-24,0 24,25 0,-25-24,0 24,0-24,0 24,0 0,25 0,-25-24,0 24,25 0,0 0,-1-24,-24 0,75 48,-50-48,-1 24,-24-24,25 0,0 0,-25 0,25 0,0 0,-1 0,26 0,-25 0,24 0,1 0,0 0,-1 0,1 0,-1 0,1 0,0 0,-1 0,-24 24,25-24,-1 0,-49 0,50 0,-25 0,24 0,1 0,24 0,1 0,49 0,-50 24,-24 0,49-24,-74 0,24 24,1-24,-25 0,49 0,-49 0,0 0,0 0,24 0,26 0,-26 0,26 0,-1 0,1 0,-1 0,0 0,-24 0,-25 0,0 0,-1 0,-24 0,25 0,0 0,-25 0,50 0,-1 0,1 0,24 0,-24 0,-25 0,0 0,-1 0,1 0,-25 0,25 0,49 0,-49 0,0 0,49 0,-24 0,24-24,-24 24,0 0,24-24,0 24,-24 0,24-24,26 24,-26-24,50 0,-49 24,-1-24,50 24,-50 0,-24 0,0-24,-26 24,26-24,-50 24,50 0,-26 0,-24 0,50 0,24-24,-24 0,0 24,-1-24,26 24,-26 0,-24 0,25 0,-1-24,-24 24,25 0,-1 0,-24-24,0 24,49-24,-49 24,25 0,-25 0,24 0,1 0,-25 0,24-24,1 24,-1 0,1-24,0 24,49 0,-25 0,1 0,-1 0,-24 0,-1 0,1 0,0 0,-1 0,-49 0,25 0,0 0,-25 0,25 0,-1 0,1 0,25 0,-25 0,-1 0,1 0,0 0,0 0,-25 0,25 0,-25 0,24 0,1 0,0 0,0 0,0 0,-1 0,1 0,-25 0,25 0,0 0,0 0,-25 0,24 0,-24 0,25 0,0 0,0 0,-25 0,25 0,0 0,-1 0,-24 0,25 0,-25 0,50 0,-25 0,-1 24,51 0,-26-24,1 0,-25 0,0 0,-25 0,24 0,1 0,-25 0,25 0,-25 0,25 0,-25 0,25 0,-1 0,-24 0,25 0,0 24,0-24,0 0,-1 0,1 0,0 0,0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43.8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1860 1476,'0'0,"-25"0,-25 0,25 0,0 0,-24 0,-1 0,25-25,1 25,-26 0,25-24,0 24,1 0,-1 0,25 0,-25 0,0 0,0-24,-74 0,99 24,-25 0,-24-25,49 25,-50 0,50 0,-25 0,25 0,-24 0,-1 0,0 0,25 0,-25 0,0 0,1 0,-26 0,25 0,0 0,1 0,-1 0,1 0,24 0,-25 25,0-25,25 0,-24 0,-26 24,50-24,-50 24,25-24,1 0,24 0,-25 0,0 0,0 0,25 0,-25 0,25 0,-24 0,-1 0,25 0,-25 0,-25 0,50 0,-49 0,24 0,0 0,0 0,25 0,-24 0,24 0,-25 0,0 0,25 0,-25 0,25 0,-25 0,25-24,-24 24,-1 0,0 0,25-24,-25 24</inkml:trace>
  <inkml:trace contextRef="#ctx0" brushRef="#br0" timeOffset="2823">5949 1525,'0'0,"-25"0,-24 0,-1 0,1 0,0 0,-1 0,1 0,-75 0,25 0,24 0,-49 0,-25 0,50 0,-25 0,0 0,25 0,49 0,25 0,1 0,24 0,-25 0,0 0,25 0,-25 0,-24 0,24 0,0 0,-25 0,26 0,-1 0,25 0,-25 0,-25 0,50 0,-24 0,-1 0,1 0,-1 0,0 0,1 0,24 0,-50 0,25 0,-24 0,24 0,-25 0,25 0,0 0,-24 0,49 0,-25 0</inkml:trace>
  <inkml:trace contextRef="#ctx0" brushRef="#br0" timeOffset="25880">11974 5829,'-25'0,"-25"0,1 24</inkml:trace>
  <inkml:trace contextRef="#ctx0" brushRef="#br0" timeOffset="27393">5603 6243,'0'0,"0"0,50 0,-1 0,25 0,0 0,50 0,-25 0,75 0,0 0,-26 0,1 0,0 0,-25 0,-25 0,25 0,-49 0,-1 0,-25 0,25 0,1 0,-26 0,26 0,-26 0,26 0,-1 0,-24 0,24 0,0 0,-24 0,25 0,-26 0,26 0,-26 0,-24 0,25 0,-1 0,-24 0,25 0,-1 0,26 0,-1 0,0 0,26 0,-2 0,-24 0,26 0,-1 0,-25 0,1 0,-26 0,26 0,-1 0,0 0,1 0,-1 0,25 0,1 0,-1 0,-25 0,1 0,-1 0,-24 0,-1 0,-24 0,0 0,0 0,24 0,0 0,25 0,26 0,-51 0,50 0,1 0,-51 0,26 0,24 0,-25 0,-24 0,0 0,-26 0,26 0,-25 0,0 0,-1 0,26 0,24 0,1 0,-26 0,1 0,24 0,1 0,-1 0,-24 0,-1 0,0 0,1 0,-1 0,1 0,-25-25,24 25,-24 0,0 0,-25 0,25 0,0 0,-1 0,-24-24,25 24,25 0,-50 0,25 0,-25 0,24 0,-24-25,0 1,0 24,0-48,0-1,0 1,0-1,0-49,0-23,0 47,0-47,0 24,0 0,0-25,0 49,0 0,25 0,-25 24,25-23,-25 23,25-24,0 0,-1 0,-24 0,25 0,0 0,-25 0,50-24,-50 23,24 2,-24 23,0 1,0-1,0 1,0 23,0-24,0 25,0 0,0 0,0-25,0 1,0 23,0-24,0 1,0-1,0 24,0-23,-24 24,-1-25,25 1,-25 48,0-49,-24 0,24 24,-25-23,25 24,-24-49,24 73,0-24,-24-25,24 24,-25-23,25 24,1-26,24 50,-25-23,0 23,25-25,-25 1,25 24,0-25,0 25,-25-48,25 24,-24-1,24 1,0 24,0-25,0 2,0-2,0 25,0-24,0-1,0 1,0 24,0-48,0 23,0 25,0-49,0-23,0 47,0-24,24 1,1-1,-25 24,25-23,25-25,-26 49,26-49,-50 25,50-1,-26 24,1-72,0 73,0-24,0-1,24 0,-49 1,50-1,-25 24,-1-48,-24 73,25-24,25-49,-25 24,-25 25,24-1,-24 2,25-26,-25 49,0-25,0 25,0-24,0 24,0-24,0 0,25-1,-25 25,0-24,0-1,0 25,0-23,0 23,0-25,0 1,0-1,0 25,0-24,0 0,0 24,0-24,0-1,0 1,-25-25,25 49,-25-24,25 24,0-25,-24 1,24-1,0 25,-25-48,0-1,0 25,0 0,25 0,-24 24,-1-25,25 25,-25-24,25 24,-25-25,0 2,1 23,24-25,-25 25,0 0,0 0,25 0,-25-24,1-1,-1 25,0-24,0 24,25 0,-25 0,1 0,24 0,-25 0,0-25,0 25,0 0,25 0,-24 0,-1 0,25 0,-25 0,25 0,-25 0,25 0,-49 0,49 0,-49 0,-1 0,1 0,24 0,-50 0,26 0,-26 0,-24 0,25 0,24 0,-49 0,-50 0,25 0,0 0,0 0,-25 0,50 0,0 0,-49 25,49-25,-50 0,50 24,-50-24,50 0,-50 49,99-49,-24 0,-1 0,1 0,0 0,24 0,-24 0,-1 0,26 0,-1 0,0 0,1 0,-25 0,0 0,24 25,25-25,-24 0,-1 0,25 0,-24 23,-1-23,1 0,-1 0,25 0,-24 0,-26 0,26 0,-1 0,25 0,-49 0,-1 0,26 0,-26 0,26 0,24 0,0 0,0 0,0 0,1 0,-1 0,25 0,-25 0,0 0,0 0,1 0,-1 0,0 0,0 0,0 0,1 0,24 0,-50 0,50 0,-50 0,50 0,-24 0,-50 0,25 0,-1 0,25 0,0 0,-24 0,-1 0,25 0,-24 0,24 0,-25 0,25 0,-49 0,49 0,0 0,-24 0,49 0,-25 0,-25 0,50 0,-24 0,24 0,-25 0,0 0,25 0,-25 0,25 0,-49 0,24 0,0 0,0 0,25 0,-25 0,25 0,-24 0,-1 0,25 0,-25 0,25 0,-50 0,26 0,-1 0,0 0,0 0,0 0,-24 0,49 0,-25 0,25 0,-25 0,0 0,25 0,-24 0,24 0,-25 0,0 0,0 0,25 0,-25 0,0 0,1 0,24 0,-25 0,25 0,-25 0,0 0,25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49.5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73 0,'-20'0,"0"25,20 0,0-25,0 49,0 1,0-50,0 24,0 1,0-25,-21 25,21-25,0 24,0-24,0 25,0 0,0-25,0 25,0-25,0 25,0-1,0-24,0 25,0-25,0 25,0-25,0 25,0-1,0-24,0 24,0-24,0 25,0 0,0-25,0 25,0-25,0 25,0-25</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51.6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11932 481,'0'24,"0"0,0 25,0-26,0 1,0 25,0-25,0 24,0 0,0-24,0 24,0-24,0 49,0-26,0-22,0-1,0 23,0-22,0-1,0 0,0 0,0 0,0-24,0 24,0-24,-25 24,-99-24,-74 0,49 0,25 0,-25 0,0 0,50 0,50 0,-26 0,1 0,24 0,-24 0,24 0,0 0,1 0,-26 0,1 0,24 0,-24 0,0 0,24 0,25 0,-24 0,-1 0,25 0,0 0,-24 0,24 0,-25 0,1 0,-26 0,26 0,-26 0,50 0,-24 0,-26 0,51 0,-1 0,-25 0,1 0,-1 0,0 0,1-24,-26 24,1-24,-25 24,49-24,1 24,-1 0,25 0,-25 0,1 0,-26 0,26 0,-26 0,1 0,0 0,-1 0,1 0,24 0,1 0,-1 0,0 0,1 0,-1 0,1 0,24 0,-25 0,25 0,1 0,-26 0,25 0,0 0,-24 0,-1 0,25 0,0 0,-49 0,74 0,-25 0,0 0,1 0,24 0,-25 0,25 0,-25 0,25 0,-25 0,0 0,25 0,-24 0,24 0,-25 0,0 0,25 0,-25 0,0 0,1 0,24 0,-25 0,25 0,-50 0,50 0,-25 0,25 0,-24 0,24 24</inkml:trace>
  <inkml:trace contextRef="#ctx0" brushRef="#br0" timeOffset="3526">5904 505,'24'0,"-24"0,25 0,-25 24,0-24,0 25,0-25,0 24,0-24,0 23,26 1,-26-24,0 25</inkml:trace>
  <inkml:trace contextRef="#ctx0" brushRef="#br0" timeOffset="3900">5979 650,'0'0,"0"24,0 0,0-24,0 23,0-23,0 25,0-25,0 24,0 0,0-24,0 24,0-24,-26 48,26-24</inkml:trace>
  <inkml:trace contextRef="#ctx0" brushRef="#br0" timeOffset="5616">868 217,'25'-24,"-25"24,25 0,-25 0,25 0,-1 0,26 0,0 0,-1 0,26 0,-26 0,26 0,-1 0,25 0,-24 0,-1 0,1 0,-1 0,0 0,-49 0,0 0,0 0,0 0,-1 0,-24 0,25 0,-25 0,50 0,-1 0,-24 0,25 0,24 0,-49 0,0 0,25 0,-1 0,-49 0,25 0,-25 0,25 0,0 0,-25 0,24 0,26 0,-50 0,25 0,0 0,-1 0,-24 0,25 0,-25 0,25 0,0 0,-25 0,25 0,24 0,1 0,-25 0,24 0,1 0,-25 24,-1-24,-24 0,25 0,0 0,-25 0,25 0,-25 0,25 0,-25 0,24 0,1 0,-25 0,25 0,0 0,0 0,24 0,-24 0,0 0,25 0,-26 0,1 0,0 0,0 0</inkml:trace>
  <inkml:trace contextRef="#ctx0" brushRef="#br0" timeOffset="8611">0 746,'0'48,"0"0,0-24,0 0,0 0,0 25,0-26,0 26,0-25,0 0,0-1,0-23,0 25</inkml:trace>
  <inkml:trace contextRef="#ctx0" brushRef="#br0" timeOffset="8970">0 1251,'25'48,"0"-48,-1 0,76 0,-1 48,-25-48,26 0,-51 24,1-24,-1 24,1-24,-25 0,0 0,-1 0,1 0,-25 0,25 0,-25 0,25 0,0 0,24 0,-24 0,0 0,0 0,-1 0,1 0,0 0,0 0,0 0,49 0,1 0,-1 0,0 0,26 0,-26 0,50 0,-50 0,-24 0,24 0,1 0,-26 0,1 0,0 0,-1 0,26 0,24 0,-49 0,-1 0,26 0,-26 0,1 0,-1 0,-49 0,25 0,25 0,-50 0,25 0,-1 0,1 0,0 0,25 0,-1 0,26 0,-26 0,1 0,-25 0,24 0,-49 0,25 0,-25 0,50 0,-1 0,-24-24,25 24,24 0,-24-24,-25 24,24 0,-49 0,25 0,-25 0,25 0,-25 0,49 0,-24 0,0 0,25 0,-1 0,1 0,-25 0,24 0,-49 0,25 0,0 0,0 0,-25 0,24 0,26 0,-50 0,25 0,0 0,-1 0,-24 0,50 0,-50 0,25 0,24 0,-49 0,25 0,0-23,0 23,0 0,-1 0,1 0,-25 0,25 0,0 0,-25 0,25 0,-25 0,25 0,-1 0,1 0,-25 0,25 0,0 0,-25 0,25 0,-1 0,26 0,-50 0,50 0,-50 0,24 0,-24 0,25 0,0 0,-25 0,25 0,0 0,-1 0,1 0,-25 0,25 0,0 0,-25 0,25 0,-25 0,24 0,-24 0,25 0</inkml:trace>
  <inkml:trace contextRef="#ctx0" brushRef="#br0" timeOffset="13806">11039 0,'0'24,"-25"-24,1 24,-51-24,1 0,-1 0,-24 0,-25 0,0 0,25 0,24 0,-24 0,25 0,24 0,1 0,24 0,-25 0,50 0,-49 0,24 0,0 0,-25 0,26 0,-51 0,25 0,26 0,-26 0,0 0,26 0,-1 0,-25 0,50 0,-25 0,25 0,-49 0,24 0,0 0,0 0,1 0,-1 0,-25 0,50 0,-25 0,25 0,-24 0,-1 0,0 0,25 0,-50 0,50 0,-24 0,-26 0,25 0,0 0,1 0,-1 0,0 0</inkml:trace>
</inkml:ink>
</file>

<file path=ppt/ink/ink8.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32:51.5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11932 0</inkml:trace>
  <inkml:trace contextRef="#ctx0" brushRef="#br0" timeOffset="2340">6674 819</inkml:trace>
  <inkml:trace contextRef="#ctx0" brushRef="#br0" timeOffset="8487">0 198,'0'0</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11-30T06:27:02.181"/>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0,'0'0,"50"0,49 0,25 0,0 0,25 25,0 0,0 0,-25-25,0 25,0-25,-49 25,49-25,-99 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r>
              <a:rPr lang="zh-CN" altLang="en-US" dirty="0" smtClean="0"/>
              <a:t>讲例子！</a:t>
            </a:r>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26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3" Type="http://schemas.openxmlformats.org/officeDocument/2006/relationships/image" Target="../media/image7.emf"/><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1.emf"/><Relationship Id="rId34" Type="http://schemas.openxmlformats.org/officeDocument/2006/relationships/image" Target="../media/image17.emf"/><Relationship Id="rId7" Type="http://schemas.openxmlformats.org/officeDocument/2006/relationships/image" Target="../media/image4.emf"/><Relationship Id="rId12" Type="http://schemas.openxmlformats.org/officeDocument/2006/relationships/customXml" Target="../ink/ink6.xml"/><Relationship Id="rId17" Type="http://schemas.openxmlformats.org/officeDocument/2006/relationships/image" Target="../media/image9.emf"/><Relationship Id="rId25" Type="http://schemas.openxmlformats.org/officeDocument/2006/relationships/image" Target="../media/image13.emf"/><Relationship Id="rId33" Type="http://schemas.openxmlformats.org/officeDocument/2006/relationships/customXml" Target="../ink/ink17.xml"/><Relationship Id="rId38" Type="http://schemas.openxmlformats.org/officeDocument/2006/relationships/image" Target="../media/image19.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image" Target="../media/image6.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customXml" Target="../ink/ink19.xml"/><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28" Type="http://schemas.openxmlformats.org/officeDocument/2006/relationships/customXml" Target="../ink/ink14.xml"/><Relationship Id="rId36" Type="http://schemas.openxmlformats.org/officeDocument/2006/relationships/image" Target="../media/image18.emf"/><Relationship Id="rId10" Type="http://schemas.openxmlformats.org/officeDocument/2006/relationships/customXml" Target="../ink/ink5.xml"/><Relationship Id="rId19" Type="http://schemas.openxmlformats.org/officeDocument/2006/relationships/image" Target="../media/image10.emf"/><Relationship Id="rId31" Type="http://schemas.openxmlformats.org/officeDocument/2006/relationships/image" Target="../media/image16.emf"/><Relationship Id="rId4" Type="http://schemas.openxmlformats.org/officeDocument/2006/relationships/customXml" Target="../ink/ink2.xml"/><Relationship Id="rId9" Type="http://schemas.openxmlformats.org/officeDocument/2006/relationships/image" Target="../media/image5.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emf"/><Relationship Id="rId30" Type="http://schemas.openxmlformats.org/officeDocument/2006/relationships/customXml" Target="../ink/ink15.xml"/><Relationship Id="rId35" Type="http://schemas.openxmlformats.org/officeDocument/2006/relationships/customXml" Target="../ink/ink18.xml"/><Relationship Id="rId8" Type="http://schemas.openxmlformats.org/officeDocument/2006/relationships/customXml" Target="../ink/ink4.xml"/><Relationship Id="rId3"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8879" y="1667035"/>
            <a:ext cx="7328647" cy="1470025"/>
          </a:xfrm>
        </p:spPr>
        <p:txBody>
          <a:bodyPr/>
          <a:lstStyle/>
          <a:p>
            <a:pPr algn="ctr"/>
            <a:r>
              <a:rPr lang="zh-CN" altLang="en-US" dirty="0" smtClean="0"/>
              <a:t>第</a:t>
            </a:r>
            <a:r>
              <a:rPr lang="en-US" altLang="zh-CN" dirty="0" smtClean="0"/>
              <a:t>13</a:t>
            </a:r>
            <a:r>
              <a:rPr lang="zh-CN" altLang="en-US" dirty="0" smtClean="0"/>
              <a:t>章 软件测试</a:t>
            </a:r>
            <a:r>
              <a:rPr lang="zh-CN" altLang="en-US" dirty="0"/>
              <a:t>理论与技术</a:t>
            </a:r>
          </a:p>
        </p:txBody>
      </p:sp>
      <p:sp>
        <p:nvSpPr>
          <p:cNvPr id="3" name="副标题 2"/>
          <p:cNvSpPr>
            <a:spLocks noGrp="1"/>
          </p:cNvSpPr>
          <p:nvPr>
            <p:ph type="subTitle" idx="1"/>
          </p:nvPr>
        </p:nvSpPr>
        <p:spPr/>
        <p:txBody>
          <a:bodyPr/>
          <a:lstStyle/>
          <a:p>
            <a:r>
              <a:rPr lang="zh-CN" altLang="en-US" dirty="0" smtClean="0">
                <a:latin typeface="华文新魏" pitchFamily="2" charset="-122"/>
                <a:ea typeface="华文新魏" pitchFamily="2" charset="-122"/>
              </a:rPr>
              <a:t>测试只能表明软件有错！</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那么，要测试到何种程度？</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 </a:t>
            </a:r>
            <a:r>
              <a:rPr lang="zh-CN" altLang="en-US" dirty="0" smtClean="0"/>
              <a:t>基于控制流的测试</a:t>
            </a:r>
            <a:endParaRPr lang="zh-CN" altLang="en-US" dirty="0"/>
          </a:p>
        </p:txBody>
      </p:sp>
      <p:sp>
        <p:nvSpPr>
          <p:cNvPr id="3" name="内容占位符 2"/>
          <p:cNvSpPr>
            <a:spLocks noGrp="1"/>
          </p:cNvSpPr>
          <p:nvPr>
            <p:ph idx="1"/>
          </p:nvPr>
        </p:nvSpPr>
        <p:spPr/>
        <p:txBody>
          <a:bodyPr/>
          <a:lstStyle/>
          <a:p>
            <a:r>
              <a:rPr lang="en-US" dirty="0" smtClean="0"/>
              <a:t>13.2.1 </a:t>
            </a:r>
            <a:r>
              <a:rPr lang="zh-CN" altLang="en-US" dirty="0" smtClean="0"/>
              <a:t>完全路径测试现实性</a:t>
            </a:r>
            <a:r>
              <a:rPr lang="en-US" dirty="0" smtClean="0"/>
              <a:t>	</a:t>
            </a:r>
            <a:endParaRPr lang="zh-CN" altLang="en-US" dirty="0" smtClean="0"/>
          </a:p>
          <a:p>
            <a:r>
              <a:rPr lang="en-US" dirty="0" smtClean="0"/>
              <a:t>13.2.2 </a:t>
            </a:r>
            <a:r>
              <a:rPr lang="zh-CN" altLang="en-US" dirty="0" smtClean="0"/>
              <a:t>语句覆盖准则</a:t>
            </a:r>
          </a:p>
          <a:p>
            <a:r>
              <a:rPr lang="en-US" dirty="0" smtClean="0"/>
              <a:t>13.2.3 </a:t>
            </a:r>
            <a:r>
              <a:rPr lang="zh-CN" altLang="en-US" dirty="0" smtClean="0"/>
              <a:t>分支覆盖准则</a:t>
            </a:r>
            <a:r>
              <a:rPr lang="en-US" dirty="0" smtClean="0"/>
              <a:t>	</a:t>
            </a:r>
            <a:endParaRPr lang="zh-CN" altLang="en-US" dirty="0" smtClean="0"/>
          </a:p>
          <a:p>
            <a:r>
              <a:rPr lang="en-US" dirty="0" smtClean="0"/>
              <a:t>13.2.4 </a:t>
            </a:r>
            <a:r>
              <a:rPr lang="zh-CN" altLang="en-US" dirty="0" smtClean="0"/>
              <a:t>简化的路径覆盖准则</a:t>
            </a:r>
            <a:r>
              <a:rPr lang="en-US" dirty="0" smtClean="0"/>
              <a:t>	</a:t>
            </a:r>
            <a:endParaRPr lang="zh-CN" altLang="en-US" dirty="0" smtClean="0"/>
          </a:p>
          <a:p>
            <a:r>
              <a:rPr lang="en-US" dirty="0" smtClean="0"/>
              <a:t>13.2.5 </a:t>
            </a:r>
            <a:r>
              <a:rPr lang="zh-CN" altLang="en-US" dirty="0" smtClean="0"/>
              <a:t>圈复杂数覆盖准则</a:t>
            </a:r>
          </a:p>
          <a:p>
            <a:r>
              <a:rPr lang="en-US" dirty="0" smtClean="0"/>
              <a:t>13.2.6 </a:t>
            </a:r>
            <a:r>
              <a:rPr lang="zh-CN" altLang="en-US" dirty="0" smtClean="0"/>
              <a:t>多条件覆盖准则</a:t>
            </a:r>
          </a:p>
          <a:p>
            <a:r>
              <a:rPr lang="en-US" dirty="0" smtClean="0"/>
              <a:t>13.2.7 </a:t>
            </a:r>
            <a:r>
              <a:rPr lang="zh-CN" altLang="en-US" dirty="0" smtClean="0"/>
              <a:t>修改后的条件判断覆盖</a:t>
            </a:r>
          </a:p>
          <a:p>
            <a:r>
              <a:rPr lang="en-US" dirty="0" smtClean="0"/>
              <a:t>13.2.8 LCSAJ</a:t>
            </a:r>
            <a:r>
              <a:rPr lang="zh-CN" altLang="en-US" dirty="0" smtClean="0"/>
              <a:t>覆盖准则</a:t>
            </a:r>
            <a:endParaRPr lang="en-US" altLang="zh-CN" dirty="0" smtClean="0"/>
          </a:p>
          <a:p>
            <a:r>
              <a:rPr lang="en-US" altLang="zh-CN" dirty="0" smtClean="0"/>
              <a:t>13.2.9 </a:t>
            </a:r>
            <a:r>
              <a:rPr lang="zh-CN" altLang="en-US" dirty="0" smtClean="0"/>
              <a:t>模块间的调用覆盖</a:t>
            </a:r>
            <a:endParaRPr lang="zh-CN" altLang="en-US" dirty="0"/>
          </a:p>
          <a:p>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13.2.1 </a:t>
            </a:r>
            <a:r>
              <a:rPr lang="zh-CN" altLang="en-US" dirty="0" smtClean="0"/>
              <a:t>完全路径测试现实性</a:t>
            </a:r>
            <a:endParaRPr lang="zh-CN" altLang="en-US" dirty="0"/>
          </a:p>
        </p:txBody>
      </p:sp>
      <p:sp>
        <p:nvSpPr>
          <p:cNvPr id="3" name="内容占位符 2"/>
          <p:cNvSpPr>
            <a:spLocks noGrp="1"/>
          </p:cNvSpPr>
          <p:nvPr>
            <p:ph idx="1"/>
          </p:nvPr>
        </p:nvSpPr>
        <p:spPr/>
        <p:txBody>
          <a:bodyPr/>
          <a:lstStyle/>
          <a:p>
            <a:r>
              <a:rPr lang="zh-CN" altLang="en-US" dirty="0" smtClean="0"/>
              <a:t>一个</a:t>
            </a:r>
            <a:r>
              <a:rPr lang="zh-CN" altLang="en-US" b="1" dirty="0" smtClean="0"/>
              <a:t>完全路径</a:t>
            </a:r>
            <a:r>
              <a:rPr lang="en-US" dirty="0" smtClean="0"/>
              <a:t>(Complete path)</a:t>
            </a:r>
            <a:r>
              <a:rPr lang="zh-CN" altLang="en-US" dirty="0" smtClean="0"/>
              <a:t>是指从程序的开始结点到终结点的一个路径，也称为一个计算路径或执行路径。</a:t>
            </a:r>
            <a:endParaRPr lang="en-US" altLang="zh-CN" dirty="0" smtClean="0"/>
          </a:p>
          <a:p>
            <a:pPr lvl="1"/>
            <a:r>
              <a:rPr lang="zh-CN" altLang="en-US" dirty="0" smtClean="0"/>
              <a:t>一个软件是多条完全路径的组合。如果要求一个程序的完全路径被全部测试，就意味着代码的各种可能组合被完全测试。程序的错误得到了完全的排除。</a:t>
            </a:r>
            <a:endParaRPr lang="en-US" altLang="zh-CN" dirty="0" smtClean="0"/>
          </a:p>
          <a:p>
            <a:pPr lvl="1"/>
            <a:endParaRPr lang="zh-CN" altLang="en-US" dirty="0" smtClean="0"/>
          </a:p>
          <a:p>
            <a:r>
              <a:rPr lang="zh-CN" altLang="en-US" b="1" dirty="0" smtClean="0"/>
              <a:t>完全路径覆盖准则</a:t>
            </a:r>
            <a:r>
              <a:rPr lang="en-US" b="1" dirty="0" smtClean="0"/>
              <a:t>(Path Coverage Criterion)</a:t>
            </a:r>
            <a:r>
              <a:rPr lang="zh-CN" altLang="en-US" b="1" dirty="0" smtClean="0"/>
              <a:t>：</a:t>
            </a:r>
            <a:r>
              <a:rPr lang="zh-CN" altLang="en-US" dirty="0" smtClean="0"/>
              <a:t>执行路径的集合</a:t>
            </a:r>
            <a:r>
              <a:rPr lang="en-US" dirty="0" smtClean="0"/>
              <a:t>P</a:t>
            </a:r>
            <a:r>
              <a:rPr lang="zh-CN" altLang="en-US" dirty="0" smtClean="0"/>
              <a:t>满足路径覆盖准则，当且仅当，</a:t>
            </a:r>
            <a:r>
              <a:rPr lang="en-US" dirty="0" smtClean="0"/>
              <a:t>P</a:t>
            </a:r>
            <a:r>
              <a:rPr lang="zh-CN" altLang="en-US" dirty="0" smtClean="0"/>
              <a:t>包含流程图中从开始结点到最终结点的所有的执行路径。</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完全测试的困难！</a:t>
            </a:r>
            <a:endParaRPr lang="zh-CN" altLang="en-US" dirty="0"/>
          </a:p>
        </p:txBody>
      </p:sp>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Group 1"/>
          <p:cNvGrpSpPr>
            <a:grpSpLocks noChangeAspect="1"/>
          </p:cNvGrpSpPr>
          <p:nvPr/>
        </p:nvGrpSpPr>
        <p:grpSpPr bwMode="auto">
          <a:xfrm>
            <a:off x="1204684" y="1959429"/>
            <a:ext cx="7663545" cy="3168650"/>
            <a:chOff x="1559" y="1547"/>
            <a:chExt cx="7531" cy="4991"/>
          </a:xfrm>
        </p:grpSpPr>
        <p:sp>
          <p:nvSpPr>
            <p:cNvPr id="2075" name="AutoShape 27"/>
            <p:cNvSpPr>
              <a:spLocks noChangeAspect="1" noChangeArrowheads="1" noTextEdit="1"/>
            </p:cNvSpPr>
            <p:nvPr/>
          </p:nvSpPr>
          <p:spPr bwMode="auto">
            <a:xfrm>
              <a:off x="1559" y="1547"/>
              <a:ext cx="7531" cy="499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74" name="Rectangle 26"/>
            <p:cNvSpPr>
              <a:spLocks noChangeArrowheads="1"/>
            </p:cNvSpPr>
            <p:nvPr/>
          </p:nvSpPr>
          <p:spPr bwMode="auto">
            <a:xfrm>
              <a:off x="1961" y="2940"/>
              <a:ext cx="1541" cy="590"/>
            </a:xfrm>
            <a:prstGeom prst="rect">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73" name="Rectangle 25"/>
            <p:cNvSpPr>
              <a:spLocks noChangeArrowheads="1"/>
            </p:cNvSpPr>
            <p:nvPr/>
          </p:nvSpPr>
          <p:spPr bwMode="auto">
            <a:xfrm>
              <a:off x="6134" y="2875"/>
              <a:ext cx="1541" cy="590"/>
            </a:xfrm>
            <a:prstGeom prst="rect">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72" name="Rectangle 24"/>
            <p:cNvSpPr>
              <a:spLocks noChangeArrowheads="1"/>
            </p:cNvSpPr>
            <p:nvPr/>
          </p:nvSpPr>
          <p:spPr bwMode="auto">
            <a:xfrm>
              <a:off x="4079" y="3990"/>
              <a:ext cx="1542" cy="590"/>
            </a:xfrm>
            <a:prstGeom prst="rect">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71" name="AutoShape 23"/>
            <p:cNvSpPr>
              <a:spLocks noChangeArrowheads="1"/>
            </p:cNvSpPr>
            <p:nvPr/>
          </p:nvSpPr>
          <p:spPr bwMode="auto">
            <a:xfrm>
              <a:off x="4401" y="2940"/>
              <a:ext cx="513" cy="460"/>
            </a:xfrm>
            <a:prstGeom prst="diamond">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70" name="AutoShape 22"/>
            <p:cNvSpPr>
              <a:spLocks noChangeArrowheads="1"/>
            </p:cNvSpPr>
            <p:nvPr/>
          </p:nvSpPr>
          <p:spPr bwMode="auto">
            <a:xfrm>
              <a:off x="6712" y="4055"/>
              <a:ext cx="513" cy="460"/>
            </a:xfrm>
            <a:prstGeom prst="diamond">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69" name="AutoShape 21"/>
            <p:cNvSpPr>
              <a:spLocks noChangeArrowheads="1"/>
            </p:cNvSpPr>
            <p:nvPr/>
          </p:nvSpPr>
          <p:spPr bwMode="auto">
            <a:xfrm>
              <a:off x="2475" y="4120"/>
              <a:ext cx="513" cy="460"/>
            </a:xfrm>
            <a:prstGeom prst="diamond">
              <a:avLst/>
            </a:prstGeom>
            <a:noFill/>
            <a:ln w="9525">
              <a:solidFill>
                <a:srgbClr val="000000"/>
              </a:solidFill>
              <a:miter lim="800000"/>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68" name="Oval 20"/>
            <p:cNvSpPr>
              <a:spLocks noChangeArrowheads="1"/>
            </p:cNvSpPr>
            <p:nvPr/>
          </p:nvSpPr>
          <p:spPr bwMode="auto">
            <a:xfrm>
              <a:off x="4753" y="4973"/>
              <a:ext cx="193" cy="132"/>
            </a:xfrm>
            <a:prstGeom prst="ellipse">
              <a:avLst/>
            </a:prstGeom>
            <a:noFill/>
            <a:ln w="9525">
              <a:solidFill>
                <a:srgbClr val="000000"/>
              </a:solidFill>
              <a:round/>
              <a:headEnd/>
              <a:tailEnd/>
            </a:ln>
            <a:effectLst/>
          </p:spPr>
          <p:txBody>
            <a:bodyPr vert="horz" wrap="square" lIns="90000" tIns="46800" rIns="90000" bIns="46800" numCol="1" anchor="ctr" anchorCtr="0" compatLnSpc="1">
              <a:prstTxWarp prst="textNoShape">
                <a:avLst/>
              </a:prstTxWarp>
            </a:bodyPr>
            <a:lstStyle/>
            <a:p>
              <a:endParaRPr lang="zh-CN" altLang="en-US"/>
            </a:p>
          </p:txBody>
        </p:sp>
        <p:sp>
          <p:nvSpPr>
            <p:cNvPr id="2067" name="Freeform 19"/>
            <p:cNvSpPr>
              <a:spLocks/>
            </p:cNvSpPr>
            <p:nvPr/>
          </p:nvSpPr>
          <p:spPr bwMode="auto">
            <a:xfrm>
              <a:off x="4658" y="2635"/>
              <a:ext cx="7" cy="305"/>
            </a:xfrm>
            <a:custGeom>
              <a:avLst/>
              <a:gdLst/>
              <a:ahLst/>
              <a:cxnLst>
                <a:cxn ang="0">
                  <a:pos x="7" y="0"/>
                </a:cxn>
                <a:cxn ang="0">
                  <a:pos x="0" y="305"/>
                </a:cxn>
              </a:cxnLst>
              <a:rect l="0" t="0" r="r" b="b"/>
              <a:pathLst>
                <a:path w="7" h="305">
                  <a:moveTo>
                    <a:pt x="7" y="0"/>
                  </a:moveTo>
                  <a:lnTo>
                    <a:pt x="0" y="305"/>
                  </a:lnTo>
                </a:path>
              </a:pathLst>
            </a:cu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6" name="Line 18"/>
            <p:cNvSpPr>
              <a:spLocks noChangeShapeType="1"/>
            </p:cNvSpPr>
            <p:nvPr/>
          </p:nvSpPr>
          <p:spPr bwMode="auto">
            <a:xfrm flipH="1">
              <a:off x="3502" y="3170"/>
              <a:ext cx="899" cy="1"/>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5" name="Line 17"/>
            <p:cNvSpPr>
              <a:spLocks noChangeShapeType="1"/>
            </p:cNvSpPr>
            <p:nvPr/>
          </p:nvSpPr>
          <p:spPr bwMode="auto">
            <a:xfrm>
              <a:off x="4914" y="3170"/>
              <a:ext cx="1220" cy="1"/>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4" name="Line 16"/>
            <p:cNvSpPr>
              <a:spLocks noChangeShapeType="1"/>
            </p:cNvSpPr>
            <p:nvPr/>
          </p:nvSpPr>
          <p:spPr bwMode="auto">
            <a:xfrm>
              <a:off x="2732" y="3530"/>
              <a:ext cx="1" cy="590"/>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3" name="Line 15"/>
            <p:cNvSpPr>
              <a:spLocks noChangeShapeType="1"/>
            </p:cNvSpPr>
            <p:nvPr/>
          </p:nvSpPr>
          <p:spPr bwMode="auto">
            <a:xfrm>
              <a:off x="6968" y="3465"/>
              <a:ext cx="1" cy="590"/>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2" name="Line 14"/>
            <p:cNvSpPr>
              <a:spLocks noChangeShapeType="1"/>
            </p:cNvSpPr>
            <p:nvPr/>
          </p:nvSpPr>
          <p:spPr bwMode="auto">
            <a:xfrm>
              <a:off x="2988" y="4350"/>
              <a:ext cx="1091" cy="1"/>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1" name="Line 13"/>
            <p:cNvSpPr>
              <a:spLocks noChangeShapeType="1"/>
            </p:cNvSpPr>
            <p:nvPr/>
          </p:nvSpPr>
          <p:spPr bwMode="auto">
            <a:xfrm flipH="1">
              <a:off x="5621" y="4285"/>
              <a:ext cx="1091" cy="1"/>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60" name="Line 12"/>
            <p:cNvSpPr>
              <a:spLocks noChangeShapeType="1"/>
            </p:cNvSpPr>
            <p:nvPr/>
          </p:nvSpPr>
          <p:spPr bwMode="auto">
            <a:xfrm>
              <a:off x="4849" y="4580"/>
              <a:ext cx="1" cy="393"/>
            </a:xfrm>
            <a:prstGeom prst="line">
              <a:avLst/>
            </a:pr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59" name="Freeform 11"/>
            <p:cNvSpPr>
              <a:spLocks/>
            </p:cNvSpPr>
            <p:nvPr/>
          </p:nvSpPr>
          <p:spPr bwMode="auto">
            <a:xfrm>
              <a:off x="2732" y="4580"/>
              <a:ext cx="2021" cy="458"/>
            </a:xfrm>
            <a:custGeom>
              <a:avLst/>
              <a:gdLst/>
              <a:ahLst/>
              <a:cxnLst>
                <a:cxn ang="0">
                  <a:pos x="0" y="0"/>
                </a:cxn>
                <a:cxn ang="0">
                  <a:pos x="0" y="272"/>
                </a:cxn>
                <a:cxn ang="0">
                  <a:pos x="1406" y="272"/>
                </a:cxn>
              </a:cxnLst>
              <a:rect l="0" t="0" r="r" b="b"/>
              <a:pathLst>
                <a:path w="1406" h="272">
                  <a:moveTo>
                    <a:pt x="0" y="0"/>
                  </a:moveTo>
                  <a:lnTo>
                    <a:pt x="0" y="272"/>
                  </a:lnTo>
                  <a:lnTo>
                    <a:pt x="1406" y="272"/>
                  </a:lnTo>
                </a:path>
              </a:pathLst>
            </a:cu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58" name="Freeform 10"/>
            <p:cNvSpPr>
              <a:spLocks/>
            </p:cNvSpPr>
            <p:nvPr/>
          </p:nvSpPr>
          <p:spPr bwMode="auto">
            <a:xfrm>
              <a:off x="4946" y="4515"/>
              <a:ext cx="2022" cy="523"/>
            </a:xfrm>
            <a:custGeom>
              <a:avLst/>
              <a:gdLst/>
              <a:ahLst/>
              <a:cxnLst>
                <a:cxn ang="0">
                  <a:pos x="1406" y="0"/>
                </a:cxn>
                <a:cxn ang="0">
                  <a:pos x="1406" y="272"/>
                </a:cxn>
                <a:cxn ang="0">
                  <a:pos x="0" y="272"/>
                </a:cxn>
              </a:cxnLst>
              <a:rect l="0" t="0" r="r" b="b"/>
              <a:pathLst>
                <a:path w="1406" h="272">
                  <a:moveTo>
                    <a:pt x="1406" y="0"/>
                  </a:moveTo>
                  <a:lnTo>
                    <a:pt x="1406" y="272"/>
                  </a:lnTo>
                  <a:lnTo>
                    <a:pt x="0" y="272"/>
                  </a:lnTo>
                </a:path>
              </a:pathLst>
            </a:cu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57" name="Freeform 9"/>
            <p:cNvSpPr>
              <a:spLocks/>
            </p:cNvSpPr>
            <p:nvPr/>
          </p:nvSpPr>
          <p:spPr bwMode="auto">
            <a:xfrm>
              <a:off x="5325" y="2352"/>
              <a:ext cx="2867" cy="3569"/>
            </a:xfrm>
            <a:custGeom>
              <a:avLst/>
              <a:gdLst/>
              <a:ahLst/>
              <a:cxnLst>
                <a:cxn ang="0">
                  <a:pos x="0" y="3569"/>
                </a:cxn>
                <a:cxn ang="0">
                  <a:pos x="2867" y="3537"/>
                </a:cxn>
                <a:cxn ang="0">
                  <a:pos x="2867" y="0"/>
                </a:cxn>
                <a:cxn ang="0">
                  <a:pos x="240" y="16"/>
                </a:cxn>
              </a:cxnLst>
              <a:rect l="0" t="0" r="r" b="b"/>
              <a:pathLst>
                <a:path w="2867" h="3569">
                  <a:moveTo>
                    <a:pt x="0" y="3569"/>
                  </a:moveTo>
                  <a:lnTo>
                    <a:pt x="2867" y="3537"/>
                  </a:lnTo>
                  <a:lnTo>
                    <a:pt x="2867" y="0"/>
                  </a:lnTo>
                  <a:lnTo>
                    <a:pt x="240" y="16"/>
                  </a:lnTo>
                </a:path>
              </a:pathLst>
            </a:custGeom>
            <a:noFill/>
            <a:ln w="9525">
              <a:solidFill>
                <a:srgbClr val="000000"/>
              </a:solidFill>
              <a:round/>
              <a:headEnd/>
              <a:tailEnd type="triangle" w="med" len="med"/>
            </a:ln>
            <a:effectLst/>
          </p:spPr>
          <p:txBody>
            <a:bodyPr vert="horz" wrap="square" lIns="91440" tIns="45720" rIns="91440" bIns="45720" numCol="1" anchor="ctr" anchorCtr="0" compatLnSpc="1">
              <a:prstTxWarp prst="textNoShape">
                <a:avLst/>
              </a:prstTxWarp>
            </a:bodyPr>
            <a:lstStyle/>
            <a:p>
              <a:endParaRPr lang="zh-CN" altLang="en-US"/>
            </a:p>
          </p:txBody>
        </p:sp>
        <p:sp>
          <p:nvSpPr>
            <p:cNvPr id="2056" name="Text Box 8"/>
            <p:cNvSpPr txBox="1">
              <a:spLocks noChangeArrowheads="1"/>
            </p:cNvSpPr>
            <p:nvPr/>
          </p:nvSpPr>
          <p:spPr bwMode="auto">
            <a:xfrm>
              <a:off x="7547" y="3389"/>
              <a:ext cx="1436" cy="306"/>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Loop </a:t>
              </a: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a:t>
              </a: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18 times</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5" name="Freeform 7"/>
            <p:cNvSpPr>
              <a:spLocks/>
            </p:cNvSpPr>
            <p:nvPr/>
          </p:nvSpPr>
          <p:spPr bwMode="auto">
            <a:xfrm>
              <a:off x="4860" y="5080"/>
              <a:ext cx="1" cy="639"/>
            </a:xfrm>
            <a:custGeom>
              <a:avLst/>
              <a:gdLst/>
              <a:ahLst/>
              <a:cxnLst>
                <a:cxn ang="0">
                  <a:pos x="0" y="0"/>
                </a:cxn>
                <a:cxn ang="0">
                  <a:pos x="0" y="639"/>
                </a:cxn>
              </a:cxnLst>
              <a:rect l="0" t="0" r="r" b="b"/>
              <a:pathLst>
                <a:path w="1" h="639">
                  <a:moveTo>
                    <a:pt x="0" y="0"/>
                  </a:moveTo>
                  <a:lnTo>
                    <a:pt x="0" y="639"/>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4" name="Line 6"/>
            <p:cNvSpPr>
              <a:spLocks noChangeShapeType="1"/>
            </p:cNvSpPr>
            <p:nvPr/>
          </p:nvSpPr>
          <p:spPr bwMode="auto">
            <a:xfrm>
              <a:off x="4574" y="1708"/>
              <a:ext cx="0" cy="48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3" name="AutoShape 5"/>
            <p:cNvSpPr>
              <a:spLocks noChangeArrowheads="1"/>
            </p:cNvSpPr>
            <p:nvPr/>
          </p:nvSpPr>
          <p:spPr bwMode="auto">
            <a:xfrm>
              <a:off x="3569" y="2191"/>
              <a:ext cx="2010" cy="483"/>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For (i=1 to 18, 1++)</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2" name="Freeform 4"/>
            <p:cNvSpPr>
              <a:spLocks/>
            </p:cNvSpPr>
            <p:nvPr/>
          </p:nvSpPr>
          <p:spPr bwMode="auto">
            <a:xfrm>
              <a:off x="1760" y="2351"/>
              <a:ext cx="3015" cy="4026"/>
            </a:xfrm>
            <a:custGeom>
              <a:avLst/>
              <a:gdLst/>
              <a:ahLst/>
              <a:cxnLst>
                <a:cxn ang="0">
                  <a:pos x="1795" y="0"/>
                </a:cxn>
                <a:cxn ang="0">
                  <a:pos x="0" y="1"/>
                </a:cxn>
                <a:cxn ang="0">
                  <a:pos x="0" y="4026"/>
                </a:cxn>
                <a:cxn ang="0">
                  <a:pos x="3015" y="4015"/>
                </a:cxn>
              </a:cxnLst>
              <a:rect l="0" t="0" r="r" b="b"/>
              <a:pathLst>
                <a:path w="3015" h="4026">
                  <a:moveTo>
                    <a:pt x="1795" y="0"/>
                  </a:moveTo>
                  <a:lnTo>
                    <a:pt x="0" y="1"/>
                  </a:lnTo>
                  <a:lnTo>
                    <a:pt x="0" y="4026"/>
                  </a:lnTo>
                  <a:lnTo>
                    <a:pt x="3015" y="4015"/>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1" name="AutoShape 3"/>
            <p:cNvSpPr>
              <a:spLocks noChangeArrowheads="1"/>
            </p:cNvSpPr>
            <p:nvPr/>
          </p:nvSpPr>
          <p:spPr bwMode="auto">
            <a:xfrm>
              <a:off x="4373" y="5733"/>
              <a:ext cx="1005" cy="483"/>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Endfor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0" name="Line 2"/>
            <p:cNvSpPr>
              <a:spLocks noChangeShapeType="1"/>
            </p:cNvSpPr>
            <p:nvPr/>
          </p:nvSpPr>
          <p:spPr bwMode="auto">
            <a:xfrm>
              <a:off x="4775" y="6216"/>
              <a:ext cx="1" cy="32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
        <p:nvSpPr>
          <p:cNvPr id="32" name="矩形 31"/>
          <p:cNvSpPr/>
          <p:nvPr/>
        </p:nvSpPr>
        <p:spPr>
          <a:xfrm>
            <a:off x="1197429" y="1130664"/>
            <a:ext cx="7366000" cy="830997"/>
          </a:xfrm>
          <a:prstGeom prst="rect">
            <a:avLst/>
          </a:prstGeom>
        </p:spPr>
        <p:txBody>
          <a:bodyPr wrap="square">
            <a:spAutoFit/>
          </a:bodyPr>
          <a:lstStyle/>
          <a:p>
            <a:r>
              <a:rPr lang="zh-CN" altLang="en-US" dirty="0" smtClean="0"/>
              <a:t>假设只有</a:t>
            </a:r>
            <a:r>
              <a:rPr lang="en-US" dirty="0" smtClean="0"/>
              <a:t>18</a:t>
            </a:r>
            <a:r>
              <a:rPr lang="zh-CN" altLang="en-US" dirty="0" smtClean="0"/>
              <a:t>次循环的例子，全部的完全计算路径个数为：</a:t>
            </a:r>
            <a:r>
              <a:rPr lang="en-US" dirty="0" smtClean="0"/>
              <a:t>5</a:t>
            </a:r>
            <a:r>
              <a:rPr lang="en-US" baseline="30000" dirty="0" smtClean="0"/>
              <a:t>1 </a:t>
            </a:r>
            <a:r>
              <a:rPr lang="en-US" dirty="0" smtClean="0"/>
              <a:t>+ 5</a:t>
            </a:r>
            <a:r>
              <a:rPr lang="en-US" baseline="30000" dirty="0" smtClean="0"/>
              <a:t>2 </a:t>
            </a:r>
            <a:r>
              <a:rPr lang="en-US" dirty="0" smtClean="0"/>
              <a:t>+ 5</a:t>
            </a:r>
            <a:r>
              <a:rPr lang="en-US" baseline="30000" dirty="0" smtClean="0"/>
              <a:t>3 </a:t>
            </a:r>
            <a:r>
              <a:rPr lang="en-US" dirty="0" smtClean="0"/>
              <a:t>+ 5</a:t>
            </a:r>
            <a:r>
              <a:rPr lang="en-US" baseline="30000" dirty="0" smtClean="0"/>
              <a:t>4</a:t>
            </a:r>
            <a:r>
              <a:rPr lang="en-US" dirty="0" smtClean="0"/>
              <a:t> + …. + 5</a:t>
            </a:r>
            <a:r>
              <a:rPr lang="en-US" baseline="30000" dirty="0" smtClean="0"/>
              <a:t>18</a:t>
            </a:r>
            <a:r>
              <a:rPr lang="en-US" dirty="0" smtClean="0"/>
              <a:t> = 4.77 x 10</a:t>
            </a:r>
            <a:r>
              <a:rPr lang="en-US" baseline="30000" dirty="0" smtClean="0"/>
              <a:t>12</a:t>
            </a:r>
            <a:r>
              <a:rPr lang="zh-CN" altLang="en-US" dirty="0" smtClean="0"/>
              <a:t>。</a:t>
            </a:r>
            <a:endParaRPr lang="zh-CN" altLang="en-US" dirty="0"/>
          </a:p>
        </p:txBody>
      </p:sp>
      <p:sp>
        <p:nvSpPr>
          <p:cNvPr id="33" name="矩形 32"/>
          <p:cNvSpPr/>
          <p:nvPr/>
        </p:nvSpPr>
        <p:spPr>
          <a:xfrm>
            <a:off x="1088572" y="5184167"/>
            <a:ext cx="7561942" cy="707886"/>
          </a:xfrm>
          <a:prstGeom prst="rect">
            <a:avLst/>
          </a:prstGeom>
        </p:spPr>
        <p:txBody>
          <a:bodyPr wrap="square">
            <a:spAutoFit/>
          </a:bodyPr>
          <a:lstStyle/>
          <a:p>
            <a:r>
              <a:rPr lang="zh-CN" altLang="en-US" sz="2000" dirty="0" smtClean="0"/>
              <a:t>        就是有限次循环，在工程上也很难把所有的路径都测试完全。因为，程序的完全路径会随着判断和循环次数出现指数级的上升。</a:t>
            </a:r>
            <a:endParaRPr lang="zh-CN" altLang="en-US" sz="2000" dirty="0"/>
          </a:p>
        </p:txBody>
      </p:sp>
      <mc:AlternateContent xmlns:mc="http://schemas.openxmlformats.org/markup-compatibility/2006" xmlns:p14="http://schemas.microsoft.com/office/powerpoint/2010/main">
        <mc:Choice Requires="p14">
          <p:contentPart p14:bwMode="auto" r:id="rId2">
            <p14:nvContentPartPr>
              <p14:cNvPr id="84993" name="Ink 1"/>
              <p14:cNvContentPartPr>
                <a14:cpLocks xmlns:a14="http://schemas.microsoft.com/office/drawing/2010/main" noRot="1" noChangeAspect="1" noEditPoints="1" noChangeArrowheads="1" noChangeShapeType="1"/>
              </p14:cNvContentPartPr>
              <p14:nvPr/>
            </p14:nvContentPartPr>
            <p14:xfrm>
              <a:off x="1401763" y="2062163"/>
              <a:ext cx="2876550" cy="447675"/>
            </p14:xfrm>
          </p:contentPart>
        </mc:Choice>
        <mc:Fallback xmlns="">
          <p:pic>
            <p:nvPicPr>
              <p:cNvPr id="84993" name="Ink 1"/>
              <p:cNvPicPr>
                <a:picLocks noRot="1" noChangeAspect="1" noEditPoints="1" noChangeArrowheads="1" noChangeShapeType="1"/>
              </p:cNvPicPr>
              <p:nvPr/>
            </p:nvPicPr>
            <p:blipFill>
              <a:blip r:embed="rId3"/>
              <a:stretch>
                <a:fillRect/>
              </a:stretch>
            </p:blipFill>
            <p:spPr>
              <a:xfrm>
                <a:off x="1392400" y="2052784"/>
                <a:ext cx="2895276" cy="46643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4994" name="Ink 2"/>
              <p14:cNvContentPartPr>
                <a14:cpLocks xmlns:a14="http://schemas.microsoft.com/office/drawing/2010/main" noRot="1" noChangeAspect="1" noEditPoints="1" noChangeArrowheads="1" noChangeShapeType="1"/>
              </p14:cNvContentPartPr>
              <p14:nvPr/>
            </p14:nvContentPartPr>
            <p14:xfrm>
              <a:off x="1401763" y="2500313"/>
              <a:ext cx="5340350" cy="2492375"/>
            </p14:xfrm>
          </p:contentPart>
        </mc:Choice>
        <mc:Fallback xmlns="">
          <p:pic>
            <p:nvPicPr>
              <p:cNvPr id="84994" name="Ink 2"/>
              <p:cNvPicPr>
                <a:picLocks noRot="1" noChangeAspect="1" noEditPoints="1" noChangeArrowheads="1" noChangeShapeType="1"/>
              </p:cNvPicPr>
              <p:nvPr/>
            </p:nvPicPr>
            <p:blipFill>
              <a:blip r:embed="rId5"/>
              <a:stretch>
                <a:fillRect/>
              </a:stretch>
            </p:blipFill>
            <p:spPr>
              <a:xfrm>
                <a:off x="1392403" y="2490951"/>
                <a:ext cx="5359069" cy="251109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4995" name="Ink 3"/>
              <p14:cNvContentPartPr>
                <a14:cpLocks xmlns:a14="http://schemas.microsoft.com/office/drawing/2010/main" noRot="1" noChangeAspect="1" noEditPoints="1" noChangeArrowheads="1" noChangeShapeType="1"/>
              </p14:cNvContentPartPr>
              <p14:nvPr/>
            </p14:nvContentPartPr>
            <p14:xfrm>
              <a:off x="1320800" y="2509838"/>
              <a:ext cx="117475" cy="2347912"/>
            </p14:xfrm>
          </p:contentPart>
        </mc:Choice>
        <mc:Fallback xmlns="">
          <p:pic>
            <p:nvPicPr>
              <p:cNvPr id="84995" name="Ink 3"/>
              <p:cNvPicPr>
                <a:picLocks noRot="1" noChangeAspect="1" noEditPoints="1" noChangeArrowheads="1" noChangeShapeType="1"/>
              </p:cNvPicPr>
              <p:nvPr/>
            </p:nvPicPr>
            <p:blipFill>
              <a:blip r:embed="rId7"/>
              <a:stretch>
                <a:fillRect/>
              </a:stretch>
            </p:blipFill>
            <p:spPr>
              <a:xfrm>
                <a:off x="1311373" y="2500482"/>
                <a:ext cx="136329" cy="236662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4996" name="Ink 4"/>
              <p14:cNvContentPartPr>
                <a14:cpLocks xmlns:a14="http://schemas.microsoft.com/office/drawing/2010/main" noRot="1" noChangeAspect="1" noEditPoints="1" noChangeArrowheads="1" noChangeShapeType="1"/>
              </p14:cNvContentPartPr>
              <p14:nvPr/>
            </p14:nvContentPartPr>
            <p14:xfrm>
              <a:off x="1393825" y="4803775"/>
              <a:ext cx="2911475" cy="312738"/>
            </p14:xfrm>
          </p:contentPart>
        </mc:Choice>
        <mc:Fallback xmlns="">
          <p:pic>
            <p:nvPicPr>
              <p:cNvPr id="84996" name="Ink 4"/>
              <p:cNvPicPr>
                <a:picLocks noRot="1" noChangeAspect="1" noEditPoints="1" noChangeArrowheads="1" noChangeShapeType="1"/>
              </p:cNvPicPr>
              <p:nvPr/>
            </p:nvPicPr>
            <p:blipFill>
              <a:blip r:embed="rId9"/>
              <a:stretch>
                <a:fillRect/>
              </a:stretch>
            </p:blipFill>
            <p:spPr>
              <a:xfrm>
                <a:off x="1384465" y="4794720"/>
                <a:ext cx="2930196" cy="33084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4997" name="Ink 5"/>
              <p14:cNvContentPartPr>
                <a14:cpLocks xmlns:a14="http://schemas.microsoft.com/office/drawing/2010/main" noRot="1" noChangeAspect="1" noEditPoints="1" noChangeArrowheads="1" noChangeShapeType="1"/>
              </p14:cNvContentPartPr>
              <p14:nvPr/>
            </p14:nvContentPartPr>
            <p14:xfrm>
              <a:off x="3375025" y="2446338"/>
              <a:ext cx="4714875" cy="2278062"/>
            </p14:xfrm>
          </p:contentPart>
        </mc:Choice>
        <mc:Fallback xmlns="">
          <p:pic>
            <p:nvPicPr>
              <p:cNvPr id="84997" name="Ink 5"/>
              <p:cNvPicPr>
                <a:picLocks noRot="1" noChangeAspect="1" noEditPoints="1" noChangeArrowheads="1" noChangeShapeType="1"/>
              </p:cNvPicPr>
              <p:nvPr/>
            </p:nvPicPr>
            <p:blipFill>
              <a:blip r:embed="rId11"/>
              <a:stretch>
                <a:fillRect/>
              </a:stretch>
            </p:blipFill>
            <p:spPr>
              <a:xfrm>
                <a:off x="3365671" y="2437161"/>
                <a:ext cx="4733583" cy="229641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998" name="Ink 6"/>
              <p14:cNvContentPartPr>
                <a14:cpLocks xmlns:a14="http://schemas.microsoft.com/office/drawing/2010/main" noRot="1" noChangeAspect="1" noEditPoints="1" noChangeArrowheads="1" noChangeShapeType="1"/>
              </p14:cNvContentPartPr>
              <p14:nvPr/>
            </p14:nvContentPartPr>
            <p14:xfrm>
              <a:off x="6715125" y="3187700"/>
              <a:ext cx="26988" cy="214313"/>
            </p14:xfrm>
          </p:contentPart>
        </mc:Choice>
        <mc:Fallback xmlns="">
          <p:pic>
            <p:nvPicPr>
              <p:cNvPr id="84998" name="Ink 6"/>
              <p:cNvPicPr>
                <a:picLocks noRot="1" noChangeAspect="1" noEditPoints="1" noChangeArrowheads="1" noChangeShapeType="1"/>
              </p:cNvPicPr>
              <p:nvPr/>
            </p:nvPicPr>
            <p:blipFill>
              <a:blip r:embed="rId13"/>
              <a:stretch>
                <a:fillRect/>
              </a:stretch>
            </p:blipFill>
            <p:spPr>
              <a:xfrm>
                <a:off x="6707414" y="3178366"/>
                <a:ext cx="42410" cy="2329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4999" name="Ink 7"/>
              <p14:cNvContentPartPr>
                <a14:cpLocks xmlns:a14="http://schemas.microsoft.com/office/drawing/2010/main" noRot="1" noChangeAspect="1" noEditPoints="1" noChangeArrowheads="1" noChangeShapeType="1"/>
              </p14:cNvContentPartPr>
              <p14:nvPr/>
            </p14:nvContentPartPr>
            <p14:xfrm>
              <a:off x="2419350" y="3687763"/>
              <a:ext cx="4295775" cy="519112"/>
            </p14:xfrm>
          </p:contentPart>
        </mc:Choice>
        <mc:Fallback xmlns="">
          <p:pic>
            <p:nvPicPr>
              <p:cNvPr id="84999" name="Ink 7"/>
              <p:cNvPicPr>
                <a:picLocks noRot="1" noChangeAspect="1" noEditPoints="1" noChangeArrowheads="1" noChangeShapeType="1"/>
              </p:cNvPicPr>
              <p:nvPr/>
            </p:nvPicPr>
            <p:blipFill>
              <a:blip r:embed="rId15"/>
              <a:stretch>
                <a:fillRect/>
              </a:stretch>
            </p:blipFill>
            <p:spPr>
              <a:xfrm>
                <a:off x="2409989" y="3678686"/>
                <a:ext cx="4314496" cy="53726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5000" name="Ink 8"/>
              <p14:cNvContentPartPr>
                <a14:cpLocks xmlns:a14="http://schemas.microsoft.com/office/drawing/2010/main" noRot="1" noChangeAspect="1" noEditPoints="1" noChangeArrowheads="1" noChangeShapeType="1"/>
              </p14:cNvContentPartPr>
              <p14:nvPr/>
            </p14:nvContentPartPr>
            <p14:xfrm>
              <a:off x="2419350" y="3857625"/>
              <a:ext cx="4295775" cy="295275"/>
            </p14:xfrm>
          </p:contentPart>
        </mc:Choice>
        <mc:Fallback xmlns="">
          <p:pic>
            <p:nvPicPr>
              <p:cNvPr id="85000" name="Ink 8"/>
              <p:cNvPicPr>
                <a:picLocks noRot="1" noChangeAspect="1" noEditPoints="1" noChangeArrowheads="1" noChangeShapeType="1"/>
              </p:cNvPicPr>
              <p:nvPr/>
            </p:nvPicPr>
            <p:blipFill>
              <a:blip r:embed="rId17"/>
              <a:stretch>
                <a:fillRect/>
              </a:stretch>
            </p:blipFill>
            <p:spPr>
              <a:xfrm>
                <a:off x="2409989" y="3848251"/>
                <a:ext cx="4314496" cy="31402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5001" name="Ink 9"/>
              <p14:cNvContentPartPr>
                <a14:cpLocks xmlns:a14="http://schemas.microsoft.com/office/drawing/2010/main" noRot="1" noChangeAspect="1" noEditPoints="1" noChangeArrowheads="1" noChangeShapeType="1"/>
              </p14:cNvContentPartPr>
              <p14:nvPr/>
            </p14:nvContentPartPr>
            <p14:xfrm>
              <a:off x="1598613" y="2643188"/>
              <a:ext cx="536575" cy="63500"/>
            </p14:xfrm>
          </p:contentPart>
        </mc:Choice>
        <mc:Fallback xmlns="">
          <p:pic>
            <p:nvPicPr>
              <p:cNvPr id="85001" name="Ink 9"/>
              <p:cNvPicPr>
                <a:picLocks noRot="1" noChangeAspect="1" noEditPoints="1" noChangeArrowheads="1" noChangeShapeType="1"/>
              </p:cNvPicPr>
              <p:nvPr/>
            </p:nvPicPr>
            <p:blipFill>
              <a:blip r:embed="rId19"/>
              <a:stretch>
                <a:fillRect/>
              </a:stretch>
            </p:blipFill>
            <p:spPr>
              <a:xfrm>
                <a:off x="1582757" y="2579325"/>
                <a:ext cx="568287" cy="19122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5002" name="Ink 10"/>
              <p14:cNvContentPartPr>
                <a14:cpLocks xmlns:a14="http://schemas.microsoft.com/office/drawing/2010/main" noRot="1" noChangeAspect="1" noEditPoints="1" noChangeArrowheads="1" noChangeShapeType="1"/>
              </p14:cNvContentPartPr>
              <p14:nvPr/>
            </p14:nvContentPartPr>
            <p14:xfrm>
              <a:off x="2197100" y="2724150"/>
              <a:ext cx="1000125" cy="482600"/>
            </p14:xfrm>
          </p:contentPart>
        </mc:Choice>
        <mc:Fallback xmlns="">
          <p:pic>
            <p:nvPicPr>
              <p:cNvPr id="85002" name="Ink 10"/>
              <p:cNvPicPr>
                <a:picLocks noRot="1" noChangeAspect="1" noEditPoints="1" noChangeArrowheads="1" noChangeShapeType="1"/>
              </p:cNvPicPr>
              <p:nvPr/>
            </p:nvPicPr>
            <p:blipFill>
              <a:blip r:embed="rId21"/>
              <a:stretch>
                <a:fillRect/>
              </a:stretch>
            </p:blipFill>
            <p:spPr>
              <a:xfrm>
                <a:off x="2181265" y="2660811"/>
                <a:ext cx="1031795" cy="60927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003" name="Ink 11"/>
              <p14:cNvContentPartPr>
                <a14:cpLocks xmlns:a14="http://schemas.microsoft.com/office/drawing/2010/main" noRot="1" noChangeAspect="1" noEditPoints="1" noChangeArrowheads="1" noChangeShapeType="1"/>
              </p14:cNvContentPartPr>
              <p14:nvPr/>
            </p14:nvContentPartPr>
            <p14:xfrm>
              <a:off x="64081025" y="46601063"/>
              <a:ext cx="0" cy="0"/>
            </p14:xfrm>
          </p:contentPart>
        </mc:Choice>
        <mc:Fallback xmlns="">
          <p:pic>
            <p:nvPicPr>
              <p:cNvPr id="85003" name="Ink 11"/>
              <p:cNvPicPr>
                <a:picLocks noRot="1" noChangeAspect="1" noEditPoints="1" noChangeArrowheads="1" noChangeShapeType="1"/>
              </p:cNvPicPr>
              <p:nvPr/>
            </p:nvPicPr>
            <p:blipFill>
              <a:blip r:embed="rId23"/>
              <a:stretch>
                <a:fillRect/>
              </a:stretch>
            </p:blipFill>
            <p:spPr>
              <a:xfrm>
                <a:off x="64081025" y="4660106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5004" name="Ink 12"/>
              <p14:cNvContentPartPr>
                <a14:cpLocks xmlns:a14="http://schemas.microsoft.com/office/drawing/2010/main" noRot="1" noChangeAspect="1" noEditPoints="1" noChangeArrowheads="1" noChangeShapeType="1"/>
              </p14:cNvContentPartPr>
              <p14:nvPr/>
            </p14:nvContentPartPr>
            <p14:xfrm>
              <a:off x="3517900" y="2536825"/>
              <a:ext cx="1349375" cy="106363"/>
            </p14:xfrm>
          </p:contentPart>
        </mc:Choice>
        <mc:Fallback xmlns="">
          <p:pic>
            <p:nvPicPr>
              <p:cNvPr id="85004" name="Ink 12"/>
              <p:cNvPicPr>
                <a:picLocks noRot="1" noChangeAspect="1" noEditPoints="1" noChangeArrowheads="1" noChangeShapeType="1"/>
              </p:cNvPicPr>
              <p:nvPr/>
            </p:nvPicPr>
            <p:blipFill>
              <a:blip r:embed="rId25"/>
              <a:stretch>
                <a:fillRect/>
              </a:stretch>
            </p:blipFill>
            <p:spPr>
              <a:xfrm>
                <a:off x="3502055" y="2477623"/>
                <a:ext cx="1381066" cy="22476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005" name="Ink 13"/>
              <p14:cNvContentPartPr>
                <a14:cpLocks xmlns:a14="http://schemas.microsoft.com/office/drawing/2010/main" noRot="1" noChangeAspect="1" noEditPoints="1" noChangeArrowheads="1" noChangeShapeType="1"/>
              </p14:cNvContentPartPr>
              <p14:nvPr/>
            </p14:nvContentPartPr>
            <p14:xfrm>
              <a:off x="4367213" y="3027363"/>
              <a:ext cx="214312" cy="9525"/>
            </p14:xfrm>
          </p:contentPart>
        </mc:Choice>
        <mc:Fallback xmlns="">
          <p:pic>
            <p:nvPicPr>
              <p:cNvPr id="85005" name="Ink 13"/>
              <p:cNvPicPr>
                <a:picLocks noRot="1" noChangeAspect="1" noEditPoints="1" noChangeArrowheads="1" noChangeShapeType="1"/>
              </p:cNvPicPr>
              <p:nvPr/>
            </p:nvPicPr>
            <p:blipFill>
              <a:blip r:embed="rId27"/>
              <a:stretch>
                <a:fillRect/>
              </a:stretch>
            </p:blipFill>
            <p:spPr>
              <a:xfrm>
                <a:off x="4351418" y="2976274"/>
                <a:ext cx="245902" cy="11141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5006" name="Ink 14"/>
              <p14:cNvContentPartPr>
                <a14:cpLocks xmlns:a14="http://schemas.microsoft.com/office/drawing/2010/main" noRot="1" noChangeAspect="1" noEditPoints="1" noChangeArrowheads="1" noChangeShapeType="1"/>
              </p14:cNvContentPartPr>
              <p14:nvPr/>
            </p14:nvContentPartPr>
            <p14:xfrm>
              <a:off x="2339975" y="3741738"/>
              <a:ext cx="276225" cy="17462"/>
            </p14:xfrm>
          </p:contentPart>
        </mc:Choice>
        <mc:Fallback xmlns="">
          <p:pic>
            <p:nvPicPr>
              <p:cNvPr id="85006" name="Ink 14"/>
              <p:cNvPicPr>
                <a:picLocks noRot="1" noChangeAspect="1" noEditPoints="1" noChangeArrowheads="1" noChangeShapeType="1"/>
              </p:cNvPicPr>
              <p:nvPr/>
            </p:nvPicPr>
            <p:blipFill>
              <a:blip r:embed="rId29"/>
              <a:stretch>
                <a:fillRect/>
              </a:stretch>
            </p:blipFill>
            <p:spPr>
              <a:xfrm>
                <a:off x="2324191" y="3681477"/>
                <a:ext cx="307794" cy="13798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007" name="Ink 15"/>
              <p14:cNvContentPartPr>
                <a14:cpLocks xmlns:a14="http://schemas.microsoft.com/office/drawing/2010/main" noRot="1" noChangeAspect="1" noEditPoints="1" noChangeArrowheads="1" noChangeShapeType="1"/>
              </p14:cNvContentPartPr>
              <p14:nvPr/>
            </p14:nvContentPartPr>
            <p14:xfrm>
              <a:off x="4348163" y="3697288"/>
              <a:ext cx="590550" cy="61912"/>
            </p14:xfrm>
          </p:contentPart>
        </mc:Choice>
        <mc:Fallback xmlns="">
          <p:pic>
            <p:nvPicPr>
              <p:cNvPr id="85007" name="Ink 15"/>
              <p:cNvPicPr>
                <a:picLocks noRot="1" noChangeAspect="1" noEditPoints="1" noChangeArrowheads="1" noChangeShapeType="1"/>
              </p:cNvPicPr>
              <p:nvPr/>
            </p:nvPicPr>
            <p:blipFill>
              <a:blip r:embed="rId31"/>
              <a:stretch>
                <a:fillRect/>
              </a:stretch>
            </p:blipFill>
            <p:spPr>
              <a:xfrm>
                <a:off x="4332300" y="3635726"/>
                <a:ext cx="622277" cy="18503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008" name="Ink 16"/>
              <p14:cNvContentPartPr>
                <a14:cpLocks xmlns:a14="http://schemas.microsoft.com/office/drawing/2010/main" noRot="1" noChangeAspect="1" noEditPoints="1" noChangeArrowheads="1" noChangeShapeType="1"/>
              </p14:cNvContentPartPr>
              <p14:nvPr/>
            </p14:nvContentPartPr>
            <p14:xfrm>
              <a:off x="94872175" y="70569138"/>
              <a:ext cx="0" cy="0"/>
            </p14:xfrm>
          </p:contentPart>
        </mc:Choice>
        <mc:Fallback xmlns="">
          <p:pic>
            <p:nvPicPr>
              <p:cNvPr id="85008" name="Ink 16"/>
              <p:cNvPicPr>
                <a:picLocks noRot="1" noChangeAspect="1" noEditPoints="1" noChangeArrowheads="1" noChangeShapeType="1"/>
              </p:cNvPicPr>
              <p:nvPr/>
            </p:nvPicPr>
            <p:blipFill>
              <a:blip r:embed="rId23"/>
              <a:stretch>
                <a:fillRect/>
              </a:stretch>
            </p:blipFill>
            <p:spPr>
              <a:xfrm>
                <a:off x="94872175" y="7056913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5009" name="Ink 17"/>
              <p14:cNvContentPartPr>
                <a14:cpLocks xmlns:a14="http://schemas.microsoft.com/office/drawing/2010/main" noRot="1" noChangeAspect="1" noEditPoints="1" noChangeArrowheads="1" noChangeShapeType="1"/>
              </p14:cNvContentPartPr>
              <p14:nvPr/>
            </p14:nvContentPartPr>
            <p14:xfrm>
              <a:off x="6099175" y="2938463"/>
              <a:ext cx="946150" cy="169862"/>
            </p14:xfrm>
          </p:contentPart>
        </mc:Choice>
        <mc:Fallback xmlns="">
          <p:pic>
            <p:nvPicPr>
              <p:cNvPr id="85009" name="Ink 17"/>
              <p:cNvPicPr>
                <a:picLocks noRot="1" noChangeAspect="1" noEditPoints="1" noChangeArrowheads="1" noChangeShapeType="1"/>
              </p:cNvPicPr>
              <p:nvPr/>
            </p:nvPicPr>
            <p:blipFill>
              <a:blip r:embed="rId34"/>
              <a:stretch>
                <a:fillRect/>
              </a:stretch>
            </p:blipFill>
            <p:spPr>
              <a:xfrm>
                <a:off x="6083346" y="2874765"/>
                <a:ext cx="977808" cy="29689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5010" name="Ink 18"/>
              <p14:cNvContentPartPr>
                <a14:cpLocks xmlns:a14="http://schemas.microsoft.com/office/drawing/2010/main" noRot="1" noChangeAspect="1" noEditPoints="1" noChangeArrowheads="1" noChangeShapeType="1"/>
              </p14:cNvContentPartPr>
              <p14:nvPr/>
            </p14:nvContentPartPr>
            <p14:xfrm>
              <a:off x="6715125" y="3633788"/>
              <a:ext cx="142875" cy="46037"/>
            </p14:xfrm>
          </p:contentPart>
        </mc:Choice>
        <mc:Fallback xmlns="">
          <p:pic>
            <p:nvPicPr>
              <p:cNvPr id="85010" name="Ink 18"/>
              <p:cNvPicPr>
                <a:picLocks noRot="1" noChangeAspect="1" noEditPoints="1" noChangeArrowheads="1" noChangeShapeType="1"/>
              </p:cNvPicPr>
              <p:nvPr/>
            </p:nvPicPr>
            <p:blipFill>
              <a:blip r:embed="rId36"/>
              <a:stretch>
                <a:fillRect/>
              </a:stretch>
            </p:blipFill>
            <p:spPr>
              <a:xfrm>
                <a:off x="6699330" y="3569117"/>
                <a:ext cx="174465" cy="175014"/>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011" name="Ink 19"/>
              <p14:cNvContentPartPr>
                <a14:cpLocks xmlns:a14="http://schemas.microsoft.com/office/drawing/2010/main" noRot="1" noChangeAspect="1" noEditPoints="1" noChangeArrowheads="1" noChangeShapeType="1"/>
              </p14:cNvContentPartPr>
              <p14:nvPr/>
            </p14:nvContentPartPr>
            <p14:xfrm>
              <a:off x="4321175" y="4741863"/>
              <a:ext cx="600075" cy="88900"/>
            </p14:xfrm>
          </p:contentPart>
        </mc:Choice>
        <mc:Fallback xmlns="">
          <p:pic>
            <p:nvPicPr>
              <p:cNvPr id="85011" name="Ink 19"/>
              <p:cNvPicPr>
                <a:picLocks noRot="1" noChangeAspect="1" noEditPoints="1" noChangeArrowheads="1" noChangeShapeType="1"/>
              </p:cNvPicPr>
              <p:nvPr/>
            </p:nvPicPr>
            <p:blipFill>
              <a:blip r:embed="rId38"/>
              <a:stretch>
                <a:fillRect/>
              </a:stretch>
            </p:blipFill>
            <p:spPr>
              <a:xfrm>
                <a:off x="4305298" y="4679277"/>
                <a:ext cx="631829" cy="214427"/>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13.2.2 </a:t>
            </a:r>
            <a:r>
              <a:rPr lang="zh-CN" altLang="en-US" dirty="0" smtClean="0"/>
              <a:t>语句覆盖准则</a:t>
            </a:r>
            <a:endParaRPr lang="zh-CN" altLang="en-US" dirty="0"/>
          </a:p>
        </p:txBody>
      </p:sp>
      <p:sp>
        <p:nvSpPr>
          <p:cNvPr id="3" name="内容占位符 2"/>
          <p:cNvSpPr>
            <a:spLocks noGrp="1"/>
          </p:cNvSpPr>
          <p:nvPr>
            <p:ph idx="1"/>
          </p:nvPr>
        </p:nvSpPr>
        <p:spPr>
          <a:xfrm>
            <a:off x="990600" y="1295400"/>
            <a:ext cx="8001000" cy="1505857"/>
          </a:xfrm>
        </p:spPr>
        <p:txBody>
          <a:bodyPr/>
          <a:lstStyle/>
          <a:p>
            <a:r>
              <a:rPr lang="zh-CN" altLang="en-US" b="1" dirty="0" smtClean="0"/>
              <a:t>语句覆盖准则</a:t>
            </a:r>
            <a:r>
              <a:rPr lang="zh-CN" altLang="en-US" dirty="0" smtClean="0"/>
              <a:t>定义为：可执行路径的集合</a:t>
            </a:r>
            <a:r>
              <a:rPr lang="en-US" dirty="0" smtClean="0"/>
              <a:t>P</a:t>
            </a:r>
            <a:r>
              <a:rPr lang="zh-CN" altLang="en-US" dirty="0" smtClean="0"/>
              <a:t>满足语句覆盖准则，对于流程图中</a:t>
            </a:r>
            <a:r>
              <a:rPr lang="zh-CN" altLang="en-US" b="1" dirty="0" smtClean="0"/>
              <a:t>所有</a:t>
            </a:r>
            <a:r>
              <a:rPr lang="zh-CN" altLang="en-US" dirty="0" smtClean="0"/>
              <a:t>结点</a:t>
            </a:r>
            <a:r>
              <a:rPr lang="en-US" dirty="0" smtClean="0"/>
              <a:t>n</a:t>
            </a:r>
            <a:r>
              <a:rPr lang="zh-CN" altLang="en-US" dirty="0"/>
              <a:t>，当且仅当， </a:t>
            </a:r>
            <a:r>
              <a:rPr lang="en-US" dirty="0" smtClean="0"/>
              <a:t>P</a:t>
            </a:r>
            <a:r>
              <a:rPr lang="zh-CN" altLang="en-US" dirty="0" smtClean="0"/>
              <a:t>中至少有一个路径</a:t>
            </a:r>
            <a:r>
              <a:rPr lang="en-US" dirty="0" smtClean="0"/>
              <a:t>p</a:t>
            </a:r>
            <a:r>
              <a:rPr lang="zh-CN" altLang="en-US" dirty="0" smtClean="0"/>
              <a:t>，使得</a:t>
            </a:r>
            <a:r>
              <a:rPr lang="en-US" dirty="0" smtClean="0"/>
              <a:t>n</a:t>
            </a:r>
            <a:r>
              <a:rPr lang="zh-CN" altLang="en-US" dirty="0" smtClean="0"/>
              <a:t>在路径</a:t>
            </a:r>
            <a:r>
              <a:rPr lang="en-US" dirty="0" smtClean="0"/>
              <a:t>p</a:t>
            </a:r>
            <a:r>
              <a:rPr lang="zh-CN" altLang="en-US" dirty="0" smtClean="0"/>
              <a:t>上。</a:t>
            </a:r>
            <a:endParaRPr lang="zh-CN" altLang="en-US" dirty="0"/>
          </a:p>
        </p:txBody>
      </p:sp>
      <p:sp>
        <p:nvSpPr>
          <p:cNvPr id="4" name="矩形 3"/>
          <p:cNvSpPr/>
          <p:nvPr/>
        </p:nvSpPr>
        <p:spPr>
          <a:xfrm>
            <a:off x="1277257" y="3133636"/>
            <a:ext cx="7445829" cy="369332"/>
          </a:xfrm>
          <a:prstGeom prst="rect">
            <a:avLst/>
          </a:prstGeom>
        </p:spPr>
        <p:txBody>
          <a:bodyPr wrap="square">
            <a:spAutoFit/>
          </a:bodyPr>
          <a:lstStyle/>
          <a:p>
            <a:r>
              <a:rPr lang="zh-CN" altLang="en-US" sz="1800" dirty="0" smtClean="0"/>
              <a:t>语句覆盖率</a:t>
            </a:r>
            <a:r>
              <a:rPr lang="en-US" sz="1800" dirty="0" smtClean="0"/>
              <a:t> = </a:t>
            </a:r>
            <a:r>
              <a:rPr lang="zh-CN" altLang="en-US" sz="1800" dirty="0" smtClean="0"/>
              <a:t>（起码被执行过一次语句数）</a:t>
            </a:r>
            <a:r>
              <a:rPr lang="en-US" sz="1800" dirty="0" smtClean="0"/>
              <a:t>/ </a:t>
            </a:r>
            <a:r>
              <a:rPr lang="zh-CN" altLang="en-US" sz="1800" dirty="0" smtClean="0"/>
              <a:t>（总的语句数）</a:t>
            </a:r>
            <a:r>
              <a:rPr lang="en-US" sz="1800" dirty="0" smtClean="0"/>
              <a:t>* 100%</a:t>
            </a:r>
            <a:endParaRPr lang="zh-CN" alt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语句覆盖的强度</a:t>
            </a:r>
            <a:endParaRPr lang="zh-CN" altLang="en-US" dirty="0"/>
          </a:p>
        </p:txBody>
      </p:sp>
      <p:sp>
        <p:nvSpPr>
          <p:cNvPr id="3" name="矩形 2"/>
          <p:cNvSpPr/>
          <p:nvPr/>
        </p:nvSpPr>
        <p:spPr>
          <a:xfrm>
            <a:off x="1314039" y="4572190"/>
            <a:ext cx="7298753" cy="1323439"/>
          </a:xfrm>
          <a:prstGeom prst="rect">
            <a:avLst/>
          </a:prstGeom>
        </p:spPr>
        <p:txBody>
          <a:bodyPr wrap="square">
            <a:spAutoFit/>
          </a:bodyPr>
          <a:lstStyle/>
          <a:p>
            <a:r>
              <a:rPr lang="zh-CN" altLang="en-US" sz="2000" dirty="0" smtClean="0"/>
              <a:t>     如果</a:t>
            </a:r>
            <a:r>
              <a:rPr lang="zh-CN" altLang="en-US" sz="2000" dirty="0"/>
              <a:t>测试中出现一次</a:t>
            </a:r>
            <a:r>
              <a:rPr lang="en-US" altLang="zh-CN" sz="2000" dirty="0"/>
              <a:t>(A= =B)</a:t>
            </a:r>
            <a:r>
              <a:rPr lang="zh-CN" altLang="en-US" sz="2000" dirty="0"/>
              <a:t>的情况，即满足了该定义，因为所有的结点都被经历过。</a:t>
            </a:r>
          </a:p>
          <a:p>
            <a:r>
              <a:rPr lang="zh-CN" altLang="en-US" sz="2000" dirty="0" smtClean="0"/>
              <a:t>    虽然</a:t>
            </a:r>
            <a:r>
              <a:rPr lang="zh-CN" altLang="en-US" sz="2000" dirty="0"/>
              <a:t>满足语句覆盖率</a:t>
            </a:r>
            <a:r>
              <a:rPr lang="en-US" altLang="zh-CN" sz="2000" dirty="0"/>
              <a:t>100%</a:t>
            </a:r>
            <a:r>
              <a:rPr lang="zh-CN" altLang="en-US" sz="2000" dirty="0"/>
              <a:t>的要求，但是上述测试缺少了“</a:t>
            </a:r>
            <a:r>
              <a:rPr lang="en-US" altLang="zh-CN" sz="2000" dirty="0"/>
              <a:t>A</a:t>
            </a:r>
            <a:r>
              <a:rPr lang="zh-CN" altLang="en-US" sz="2000" dirty="0"/>
              <a:t>不等于</a:t>
            </a:r>
            <a:r>
              <a:rPr lang="en-US" altLang="zh-CN" sz="2000" dirty="0"/>
              <a:t>B”</a:t>
            </a:r>
            <a:r>
              <a:rPr lang="zh-CN" altLang="en-US" sz="2000" dirty="0"/>
              <a:t>的情况，即，图中</a:t>
            </a:r>
            <a:r>
              <a:rPr lang="en-US" altLang="zh-CN" sz="2000" dirty="0"/>
              <a:t>(b)</a:t>
            </a:r>
            <a:r>
              <a:rPr lang="zh-CN" altLang="en-US" sz="2000" dirty="0"/>
              <a:t>的虚线的路径没有得到测试。</a:t>
            </a:r>
          </a:p>
        </p:txBody>
      </p:sp>
      <p:grpSp>
        <p:nvGrpSpPr>
          <p:cNvPr id="5" name="Group 1"/>
          <p:cNvGrpSpPr>
            <a:grpSpLocks noChangeAspect="1"/>
          </p:cNvGrpSpPr>
          <p:nvPr/>
        </p:nvGrpSpPr>
        <p:grpSpPr bwMode="auto">
          <a:xfrm>
            <a:off x="987858" y="1461504"/>
            <a:ext cx="7682496" cy="2914571"/>
            <a:chOff x="1559" y="1376"/>
            <a:chExt cx="7638" cy="2898"/>
          </a:xfrm>
        </p:grpSpPr>
        <p:sp>
          <p:nvSpPr>
            <p:cNvPr id="6" name="AutoShape 17"/>
            <p:cNvSpPr>
              <a:spLocks noChangeAspect="1" noChangeArrowheads="1" noTextEdit="1"/>
            </p:cNvSpPr>
            <p:nvPr/>
          </p:nvSpPr>
          <p:spPr bwMode="auto">
            <a:xfrm>
              <a:off x="1559" y="1376"/>
              <a:ext cx="7638" cy="289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16"/>
            <p:cNvSpPr>
              <a:spLocks noChangeArrowheads="1"/>
            </p:cNvSpPr>
            <p:nvPr/>
          </p:nvSpPr>
          <p:spPr bwMode="auto">
            <a:xfrm>
              <a:off x="1713" y="1461"/>
              <a:ext cx="1809" cy="225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(A= =B</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then</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5;</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endif</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Z=X/Y;</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p:txBody>
        </p:sp>
        <p:grpSp>
          <p:nvGrpSpPr>
            <p:cNvPr id="8" name="Group 13"/>
            <p:cNvGrpSpPr>
              <a:grpSpLocks/>
            </p:cNvGrpSpPr>
            <p:nvPr/>
          </p:nvGrpSpPr>
          <p:grpSpPr bwMode="auto">
            <a:xfrm>
              <a:off x="3971" y="1859"/>
              <a:ext cx="1323" cy="483"/>
              <a:chOff x="4775" y="1698"/>
              <a:chExt cx="1323" cy="483"/>
            </a:xfrm>
          </p:grpSpPr>
          <p:sp>
            <p:nvSpPr>
              <p:cNvPr id="20" name="AutoShape 15"/>
              <p:cNvSpPr>
                <a:spLocks noChangeArrowheads="1"/>
              </p:cNvSpPr>
              <p:nvPr/>
            </p:nvSpPr>
            <p:spPr bwMode="auto">
              <a:xfrm>
                <a:off x="4775" y="1698"/>
                <a:ext cx="1206" cy="322"/>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14"/>
              <p:cNvSpPr txBox="1">
                <a:spLocks noChangeArrowheads="1"/>
              </p:cNvSpPr>
              <p:nvPr/>
            </p:nvSpPr>
            <p:spPr bwMode="auto">
              <a:xfrm>
                <a:off x="5093"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if ()</a:t>
                </a:r>
              </a:p>
            </p:txBody>
          </p:sp>
        </p:grpSp>
        <p:sp>
          <p:nvSpPr>
            <p:cNvPr id="9" name="Text Box 12"/>
            <p:cNvSpPr txBox="1">
              <a:spLocks noChangeArrowheads="1"/>
            </p:cNvSpPr>
            <p:nvPr/>
          </p:nvSpPr>
          <p:spPr bwMode="auto">
            <a:xfrm>
              <a:off x="5579" y="1859"/>
              <a:ext cx="8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Y=5</a:t>
              </a:r>
            </a:p>
          </p:txBody>
        </p:sp>
        <p:sp>
          <p:nvSpPr>
            <p:cNvPr id="10" name="Text Box 11"/>
            <p:cNvSpPr txBox="1">
              <a:spLocks noChangeArrowheads="1"/>
            </p:cNvSpPr>
            <p:nvPr/>
          </p:nvSpPr>
          <p:spPr bwMode="auto">
            <a:xfrm>
              <a:off x="6785" y="1848"/>
              <a:ext cx="8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endif</a:t>
              </a:r>
              <a:endParaRPr kumimoji="0" lang="en-US" altLang="zh-CN" sz="1600" dirty="0">
                <a:cs typeface="Times New Roman" panose="02020603050405020304" pitchFamily="18" charset="0"/>
              </a:endParaRPr>
            </a:p>
          </p:txBody>
        </p:sp>
        <p:sp>
          <p:nvSpPr>
            <p:cNvPr id="11" name="Line 10"/>
            <p:cNvSpPr>
              <a:spLocks noChangeShapeType="1"/>
            </p:cNvSpPr>
            <p:nvPr/>
          </p:nvSpPr>
          <p:spPr bwMode="auto">
            <a:xfrm>
              <a:off x="3569" y="202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9"/>
            <p:cNvSpPr>
              <a:spLocks noChangeShapeType="1"/>
            </p:cNvSpPr>
            <p:nvPr/>
          </p:nvSpPr>
          <p:spPr bwMode="auto">
            <a:xfrm>
              <a:off x="5177" y="202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8"/>
            <p:cNvSpPr>
              <a:spLocks noChangeShapeType="1"/>
            </p:cNvSpPr>
            <p:nvPr/>
          </p:nvSpPr>
          <p:spPr bwMode="auto">
            <a:xfrm>
              <a:off x="6383" y="202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7"/>
            <p:cNvSpPr>
              <a:spLocks noChangeShapeType="1"/>
            </p:cNvSpPr>
            <p:nvPr/>
          </p:nvSpPr>
          <p:spPr bwMode="auto">
            <a:xfrm>
              <a:off x="7589" y="202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4574" y="2181"/>
              <a:ext cx="2814" cy="483"/>
            </a:xfrm>
            <a:custGeom>
              <a:avLst/>
              <a:gdLst>
                <a:gd name="T0" fmla="*/ 0 w 2814"/>
                <a:gd name="T1" fmla="*/ 0 h 483"/>
                <a:gd name="T2" fmla="*/ 0 w 2814"/>
                <a:gd name="T3" fmla="*/ 483 h 483"/>
                <a:gd name="T4" fmla="*/ 2814 w 2814"/>
                <a:gd name="T5" fmla="*/ 483 h 483"/>
                <a:gd name="T6" fmla="*/ 2814 w 2814"/>
                <a:gd name="T7" fmla="*/ 161 h 483"/>
              </a:gdLst>
              <a:ahLst/>
              <a:cxnLst>
                <a:cxn ang="0">
                  <a:pos x="T0" y="T1"/>
                </a:cxn>
                <a:cxn ang="0">
                  <a:pos x="T2" y="T3"/>
                </a:cxn>
                <a:cxn ang="0">
                  <a:pos x="T4" y="T5"/>
                </a:cxn>
                <a:cxn ang="0">
                  <a:pos x="T6" y="T7"/>
                </a:cxn>
              </a:cxnLst>
              <a:rect l="0" t="0" r="r" b="b"/>
              <a:pathLst>
                <a:path w="2814" h="483">
                  <a:moveTo>
                    <a:pt x="0" y="0"/>
                  </a:moveTo>
                  <a:lnTo>
                    <a:pt x="0" y="483"/>
                  </a:lnTo>
                  <a:lnTo>
                    <a:pt x="2814" y="483"/>
                  </a:lnTo>
                  <a:lnTo>
                    <a:pt x="2814" y="161"/>
                  </a:ln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Text Box 5"/>
            <p:cNvSpPr txBox="1">
              <a:spLocks noChangeArrowheads="1"/>
            </p:cNvSpPr>
            <p:nvPr/>
          </p:nvSpPr>
          <p:spPr bwMode="auto">
            <a:xfrm>
              <a:off x="1636" y="3664"/>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(a) </a:t>
              </a:r>
              <a:r>
                <a:rPr kumimoji="0" lang="zh-CN" altLang="en-US" sz="1600" b="0" i="0" u="none" strike="noStrike" cap="none" normalizeH="0" baseline="0" dirty="0" smtClean="0">
                  <a:ln>
                    <a:noFill/>
                  </a:ln>
                  <a:solidFill>
                    <a:schemeClr val="tx1"/>
                  </a:solidFill>
                  <a:effectLst/>
                  <a:cs typeface="Times New Roman" panose="02020603050405020304" pitchFamily="18" charset="0"/>
                </a:rPr>
                <a:t>源代码</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7" name="Text Box 4"/>
            <p:cNvSpPr txBox="1">
              <a:spLocks noChangeArrowheads="1"/>
            </p:cNvSpPr>
            <p:nvPr/>
          </p:nvSpPr>
          <p:spPr bwMode="auto">
            <a:xfrm>
              <a:off x="5177" y="3630"/>
              <a:ext cx="2211"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 </a:t>
              </a:r>
              <a:r>
                <a:rPr kumimoji="0" lang="zh-CN" altLang="en-US" sz="1600" dirty="0">
                  <a:cs typeface="Times New Roman" panose="02020603050405020304" pitchFamily="18" charset="0"/>
                </a:rPr>
                <a:t>对应的流程图</a:t>
              </a:r>
            </a:p>
          </p:txBody>
        </p:sp>
        <p:sp>
          <p:nvSpPr>
            <p:cNvPr id="18" name="Text Box 3"/>
            <p:cNvSpPr txBox="1">
              <a:spLocks noChangeArrowheads="1"/>
            </p:cNvSpPr>
            <p:nvPr/>
          </p:nvSpPr>
          <p:spPr bwMode="auto">
            <a:xfrm>
              <a:off x="7991" y="1859"/>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Z=X/Y</a:t>
              </a:r>
            </a:p>
          </p:txBody>
        </p:sp>
        <p:sp>
          <p:nvSpPr>
            <p:cNvPr id="19" name="AutoShape 2"/>
            <p:cNvSpPr>
              <a:spLocks noChangeArrowheads="1"/>
            </p:cNvSpPr>
            <p:nvPr/>
          </p:nvSpPr>
          <p:spPr bwMode="auto">
            <a:xfrm>
              <a:off x="3167" y="2997"/>
              <a:ext cx="1608" cy="483"/>
            </a:xfrm>
            <a:prstGeom prst="wedgeRectCallout">
              <a:avLst>
                <a:gd name="adj1" fmla="val -91592"/>
                <a:gd name="adj2" fmla="val -120356"/>
              </a:avLst>
            </a:prstGeom>
            <a:noFill/>
            <a:ln w="9525">
              <a:solidFill>
                <a:srgbClr val="000000"/>
              </a:solidFill>
              <a:prstDash val="dashDot"/>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可能除零错</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13.2.3 </a:t>
            </a:r>
            <a:r>
              <a:rPr lang="zh-CN" altLang="en-US" dirty="0" smtClean="0"/>
              <a:t>分支覆盖准则</a:t>
            </a:r>
            <a:endParaRPr lang="zh-CN" altLang="en-US" dirty="0"/>
          </a:p>
        </p:txBody>
      </p:sp>
      <p:sp>
        <p:nvSpPr>
          <p:cNvPr id="3" name="内容占位符 2"/>
          <p:cNvSpPr>
            <a:spLocks noGrp="1"/>
          </p:cNvSpPr>
          <p:nvPr>
            <p:ph idx="1"/>
          </p:nvPr>
        </p:nvSpPr>
        <p:spPr/>
        <p:txBody>
          <a:bodyPr/>
          <a:lstStyle/>
          <a:p>
            <a:r>
              <a:rPr lang="zh-CN" altLang="en-US" b="1" dirty="0" smtClean="0"/>
              <a:t>分支覆盖准则</a:t>
            </a:r>
            <a:r>
              <a:rPr lang="en-US" b="1" dirty="0" smtClean="0"/>
              <a:t> (Branch Coverage Criterion)</a:t>
            </a:r>
            <a:r>
              <a:rPr lang="zh-CN" altLang="en-US" dirty="0" smtClean="0"/>
              <a:t>：执行路径的集合</a:t>
            </a:r>
            <a:r>
              <a:rPr lang="en-US" dirty="0" smtClean="0"/>
              <a:t>P</a:t>
            </a:r>
            <a:r>
              <a:rPr lang="zh-CN" altLang="en-US" dirty="0" smtClean="0"/>
              <a:t>满足分支覆盖准则</a:t>
            </a:r>
            <a:r>
              <a:rPr lang="zh-CN" altLang="en-US" dirty="0"/>
              <a:t>，对于流程图中所有的边，当且仅当，集合</a:t>
            </a:r>
            <a:r>
              <a:rPr lang="en-US" dirty="0" smtClean="0"/>
              <a:t>P</a:t>
            </a:r>
            <a:r>
              <a:rPr lang="zh-CN" altLang="en-US" dirty="0" smtClean="0"/>
              <a:t>中起码有一个路径</a:t>
            </a:r>
            <a:r>
              <a:rPr lang="en-US" dirty="0" smtClean="0"/>
              <a:t>p </a:t>
            </a:r>
            <a:r>
              <a:rPr lang="zh-CN" altLang="en-US" dirty="0" smtClean="0"/>
              <a:t>包含了边</a:t>
            </a:r>
            <a:r>
              <a:rPr lang="en-US" dirty="0" smtClean="0"/>
              <a:t>e </a:t>
            </a:r>
            <a:r>
              <a:rPr lang="zh-CN" altLang="en-US" dirty="0" smtClean="0"/>
              <a:t>。</a:t>
            </a:r>
            <a:endParaRPr lang="en-US" altLang="zh-CN" dirty="0" smtClean="0"/>
          </a:p>
          <a:p>
            <a:endParaRPr lang="en-US" altLang="zh-CN" dirty="0" smtClean="0"/>
          </a:p>
          <a:p>
            <a:pPr>
              <a:buNone/>
            </a:pPr>
            <a:r>
              <a:rPr lang="zh-CN" altLang="en-US" sz="2000" dirty="0" smtClean="0"/>
              <a:t>分支覆盖率</a:t>
            </a:r>
            <a:r>
              <a:rPr lang="en-US" sz="2000" dirty="0" smtClean="0"/>
              <a:t> = </a:t>
            </a:r>
            <a:r>
              <a:rPr lang="zh-CN" altLang="en-US" sz="2000" dirty="0" smtClean="0"/>
              <a:t>（起码被执行过一次分支数）</a:t>
            </a:r>
            <a:r>
              <a:rPr lang="en-US" sz="2000" dirty="0" smtClean="0"/>
              <a:t>/ </a:t>
            </a:r>
            <a:r>
              <a:rPr lang="zh-CN" altLang="en-US" sz="2000" dirty="0" smtClean="0"/>
              <a:t>（总的分支数）</a:t>
            </a:r>
            <a:r>
              <a:rPr lang="en-US" sz="2000" dirty="0" smtClean="0"/>
              <a:t>* 100%</a:t>
            </a:r>
            <a:endParaRPr lang="zh-CN" altLang="en-US" sz="2000" dirty="0"/>
          </a:p>
        </p:txBody>
      </p:sp>
      <p:sp>
        <p:nvSpPr>
          <p:cNvPr id="4" name="矩形 3"/>
          <p:cNvSpPr/>
          <p:nvPr/>
        </p:nvSpPr>
        <p:spPr>
          <a:xfrm>
            <a:off x="1269998" y="4495525"/>
            <a:ext cx="7380515" cy="1569660"/>
          </a:xfrm>
          <a:prstGeom prst="rect">
            <a:avLst/>
          </a:prstGeom>
        </p:spPr>
        <p:txBody>
          <a:bodyPr wrap="square">
            <a:spAutoFit/>
          </a:bodyPr>
          <a:lstStyle/>
          <a:p>
            <a:r>
              <a:rPr lang="zh-CN" altLang="en-US" dirty="0" smtClean="0"/>
              <a:t>        如果一段程序中有不可到达分支时，分支覆盖</a:t>
            </a:r>
            <a:r>
              <a:rPr lang="en-US" dirty="0" smtClean="0"/>
              <a:t>100%</a:t>
            </a:r>
            <a:r>
              <a:rPr lang="zh-CN" altLang="en-US" dirty="0" smtClean="0"/>
              <a:t>目标也是不可实现的。然而，程序中是否有不可达到的也是不可判定问题，即，不能写出一段程序识别出哪些分支是无法执行到的。</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13.2.4 </a:t>
            </a:r>
            <a:r>
              <a:rPr lang="zh-CN" altLang="en-US" dirty="0" smtClean="0"/>
              <a:t>简化的路径覆盖准则</a:t>
            </a:r>
            <a:endParaRPr lang="zh-CN" altLang="en-US" dirty="0"/>
          </a:p>
        </p:txBody>
      </p:sp>
      <p:sp>
        <p:nvSpPr>
          <p:cNvPr id="3" name="内容占位符 2"/>
          <p:cNvSpPr>
            <a:spLocks noGrp="1"/>
          </p:cNvSpPr>
          <p:nvPr>
            <p:ph idx="1"/>
          </p:nvPr>
        </p:nvSpPr>
        <p:spPr>
          <a:xfrm>
            <a:off x="964286" y="1157253"/>
            <a:ext cx="8001000" cy="4902200"/>
          </a:xfrm>
        </p:spPr>
        <p:txBody>
          <a:bodyPr/>
          <a:lstStyle/>
          <a:p>
            <a:r>
              <a:rPr lang="zh-CN" altLang="en-US" dirty="0" smtClean="0"/>
              <a:t>既然完全路径测试是不可能。我们能否对执行路径进行简化哪？</a:t>
            </a:r>
            <a:endParaRPr lang="en-US" altLang="zh-CN" dirty="0" smtClean="0"/>
          </a:p>
          <a:p>
            <a:pPr lvl="1"/>
            <a:r>
              <a:rPr lang="zh-CN" altLang="en-US" dirty="0" smtClean="0"/>
              <a:t>即，将代码中无限次或许多次的循环限制为有限的循环次数，这样就可以降低路径的个数，形成有限个或工程上现实的路径个数。</a:t>
            </a:r>
            <a:endParaRPr lang="en-US" altLang="zh-CN" dirty="0" smtClean="0"/>
          </a:p>
          <a:p>
            <a:r>
              <a:rPr lang="zh-CN" altLang="en-US" dirty="0" smtClean="0"/>
              <a:t>把精力集中到有限的路径上来，寻找最重要的路径子集，即，尽可能少包含或不包含冗余信息的路径，就得到两种度量方法：</a:t>
            </a:r>
            <a:endParaRPr lang="en-US" altLang="zh-CN" dirty="0" smtClean="0"/>
          </a:p>
          <a:p>
            <a:pPr lvl="1"/>
            <a:r>
              <a:rPr lang="zh-CN" altLang="en-US" dirty="0" smtClean="0"/>
              <a:t>第一，没有重复的有向边，称为简单路径；</a:t>
            </a:r>
            <a:endParaRPr lang="en-US" altLang="zh-CN" dirty="0" smtClean="0"/>
          </a:p>
          <a:p>
            <a:pPr lvl="1"/>
            <a:r>
              <a:rPr lang="zh-CN" altLang="en-US" dirty="0" smtClean="0"/>
              <a:t>第二，没有重复的结点，称为基本路径。</a:t>
            </a:r>
            <a:endParaRPr lang="en-US" altLang="zh-CN" dirty="0" smtClean="0"/>
          </a:p>
          <a:p>
            <a:r>
              <a:rPr lang="zh-CN" altLang="en-US" dirty="0" smtClean="0"/>
              <a:t>这样可以定义简单路径覆盖准则和基本路径覆盖准则。</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选择路径子集方法：</a:t>
            </a:r>
            <a:endParaRPr lang="en-US" altLang="zh-CN" dirty="0" smtClean="0"/>
          </a:p>
          <a:p>
            <a:pPr lvl="1"/>
            <a:r>
              <a:rPr lang="zh-CN" altLang="en-US" dirty="0" smtClean="0"/>
              <a:t>一是是限制独立路径的复杂程度；</a:t>
            </a:r>
            <a:endParaRPr lang="en-US" altLang="zh-CN" dirty="0" smtClean="0"/>
          </a:p>
          <a:p>
            <a:pPr lvl="1"/>
            <a:r>
              <a:rPr lang="zh-CN" altLang="en-US" dirty="0" smtClean="0"/>
              <a:t>另一种是限制路径的长度为</a:t>
            </a:r>
            <a:r>
              <a:rPr lang="en-US" dirty="0" smtClean="0"/>
              <a:t>n</a:t>
            </a:r>
            <a:r>
              <a:rPr lang="zh-CN" altLang="en-US" dirty="0" smtClean="0"/>
              <a:t>，即，要求所有覆盖的子路径长度小于或等于</a:t>
            </a:r>
            <a:r>
              <a:rPr lang="en-US" dirty="0" smtClean="0"/>
              <a:t>n</a:t>
            </a:r>
            <a:r>
              <a:rPr lang="zh-CN" altLang="en-US" dirty="0" smtClean="0"/>
              <a:t>。</a:t>
            </a:r>
            <a:endParaRPr lang="en-US" altLang="zh-CN" dirty="0" smtClean="0"/>
          </a:p>
          <a:p>
            <a:endParaRPr lang="en-US" altLang="zh-CN" dirty="0" smtClean="0"/>
          </a:p>
          <a:p>
            <a:r>
              <a:rPr lang="zh-CN" altLang="en-US" dirty="0" smtClean="0"/>
              <a:t>更简单的考虑是针对循环体</a:t>
            </a:r>
            <a:r>
              <a:rPr lang="en-US" dirty="0" smtClean="0"/>
              <a:t>(loop)</a:t>
            </a:r>
            <a:r>
              <a:rPr lang="zh-CN" altLang="en-US" dirty="0" smtClean="0"/>
              <a:t>给出对策。</a:t>
            </a:r>
            <a:endParaRPr lang="en-US" altLang="zh-CN" dirty="0" smtClean="0"/>
          </a:p>
          <a:p>
            <a:pPr lvl="1"/>
            <a:r>
              <a:rPr lang="zh-CN" altLang="en-US" dirty="0" smtClean="0"/>
              <a:t>给定一个自然数</a:t>
            </a:r>
            <a:r>
              <a:rPr lang="en-US" dirty="0" smtClean="0"/>
              <a:t>K</a:t>
            </a:r>
            <a:r>
              <a:rPr lang="zh-CN" altLang="en-US" dirty="0" smtClean="0"/>
              <a:t>，循环数</a:t>
            </a:r>
            <a:r>
              <a:rPr lang="en-US" dirty="0" smtClean="0"/>
              <a:t>K</a:t>
            </a:r>
            <a:r>
              <a:rPr lang="zh-CN" altLang="en-US" dirty="0" smtClean="0"/>
              <a:t>准则要求程序中每个循环必须是</a:t>
            </a:r>
            <a:r>
              <a:rPr lang="en-US" dirty="0" smtClean="0"/>
              <a:t>0</a:t>
            </a:r>
            <a:r>
              <a:rPr lang="zh-CN" altLang="en-US" dirty="0" smtClean="0"/>
              <a:t>次、</a:t>
            </a:r>
            <a:r>
              <a:rPr lang="en-US" altLang="zh-CN" dirty="0" smtClean="0"/>
              <a:t>1</a:t>
            </a:r>
            <a:r>
              <a:rPr lang="zh-CN" altLang="en-US" dirty="0" smtClean="0"/>
              <a:t>次、</a:t>
            </a:r>
            <a:r>
              <a:rPr lang="en-US" dirty="0" smtClean="0"/>
              <a:t>2</a:t>
            </a:r>
            <a:r>
              <a:rPr lang="zh-CN" altLang="en-US" dirty="0" smtClean="0"/>
              <a:t>次、直到</a:t>
            </a:r>
            <a:r>
              <a:rPr lang="en-US" dirty="0" smtClean="0"/>
              <a:t>K</a:t>
            </a:r>
            <a:r>
              <a:rPr lang="zh-CN" altLang="en-US" dirty="0" smtClean="0"/>
              <a:t>次。</a:t>
            </a:r>
            <a:endParaRPr lang="en-US" altLang="zh-CN" dirty="0" smtClean="0"/>
          </a:p>
          <a:p>
            <a:pPr lvl="1"/>
            <a:r>
              <a:rPr lang="zh-CN" altLang="en-US" dirty="0" smtClean="0"/>
              <a:t>另一个针对循环体的是讨论循环的组合准则，要求覆盖所有的测试路径，而包含的循环次数不超过</a:t>
            </a:r>
            <a:r>
              <a:rPr lang="en-US" dirty="0" smtClean="0"/>
              <a:t>1</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13.2.5 </a:t>
            </a:r>
            <a:r>
              <a:rPr lang="zh-CN" altLang="en-US" dirty="0" smtClean="0"/>
              <a:t>圈复杂数覆盖准则</a:t>
            </a:r>
            <a:endParaRPr lang="zh-CN" altLang="en-US" dirty="0"/>
          </a:p>
        </p:txBody>
      </p:sp>
      <p:sp>
        <p:nvSpPr>
          <p:cNvPr id="3" name="内容占位符 2"/>
          <p:cNvSpPr>
            <a:spLocks noGrp="1"/>
          </p:cNvSpPr>
          <p:nvPr>
            <p:ph idx="1"/>
          </p:nvPr>
        </p:nvSpPr>
        <p:spPr/>
        <p:txBody>
          <a:bodyPr/>
          <a:lstStyle/>
          <a:p>
            <a:r>
              <a:rPr lang="zh-CN" altLang="en-US" b="1" dirty="0" smtClean="0"/>
              <a:t>圈复杂数覆盖准则</a:t>
            </a:r>
            <a:r>
              <a:rPr lang="en-US" b="1" dirty="0" smtClean="0"/>
              <a:t>(</a:t>
            </a:r>
            <a:r>
              <a:rPr lang="en-US" b="1" dirty="0" err="1" smtClean="0"/>
              <a:t>Cyclomatic</a:t>
            </a:r>
            <a:r>
              <a:rPr lang="en-US" b="1" dirty="0" smtClean="0"/>
              <a:t>-Number Criterion)</a:t>
            </a:r>
            <a:r>
              <a:rPr lang="zh-CN" altLang="en-US" dirty="0" smtClean="0"/>
              <a:t>定义为：</a:t>
            </a:r>
            <a:endParaRPr lang="en-US" altLang="zh-CN" dirty="0" smtClean="0"/>
          </a:p>
          <a:p>
            <a:pPr lvl="1"/>
            <a:r>
              <a:rPr lang="zh-CN" altLang="en-US" dirty="0" smtClean="0"/>
              <a:t>执行路径的集合</a:t>
            </a:r>
            <a:r>
              <a:rPr lang="en-US" dirty="0" smtClean="0"/>
              <a:t>P</a:t>
            </a:r>
            <a:r>
              <a:rPr lang="zh-CN" altLang="en-US" dirty="0" smtClean="0"/>
              <a:t>满足圈复杂度准则，当且仅当，</a:t>
            </a:r>
            <a:r>
              <a:rPr lang="en-US" dirty="0" smtClean="0"/>
              <a:t>P</a:t>
            </a:r>
            <a:r>
              <a:rPr lang="zh-CN" altLang="en-US" dirty="0" smtClean="0"/>
              <a:t>起码包含</a:t>
            </a:r>
            <a:r>
              <a:rPr lang="en-US" dirty="0" smtClean="0"/>
              <a:t>V</a:t>
            </a:r>
            <a:r>
              <a:rPr lang="zh-CN" altLang="en-US" dirty="0" smtClean="0"/>
              <a:t>个独立路径集合中的一个路径。</a:t>
            </a:r>
            <a:endParaRPr lang="en-US" altLang="zh-CN" dirty="0" smtClean="0"/>
          </a:p>
          <a:p>
            <a:pPr lvl="1"/>
            <a:r>
              <a:rPr lang="zh-CN" altLang="en-US" dirty="0" smtClean="0"/>
              <a:t>这里：</a:t>
            </a:r>
            <a:r>
              <a:rPr lang="en-US" dirty="0" smtClean="0"/>
              <a:t>V= e-n +2</a:t>
            </a:r>
            <a:r>
              <a:rPr lang="zh-CN" altLang="en-US" dirty="0" smtClean="0"/>
              <a:t>。</a:t>
            </a:r>
            <a:endParaRPr lang="en-US" altLang="zh-CN" dirty="0" smtClean="0"/>
          </a:p>
          <a:p>
            <a:endParaRPr lang="en-US" altLang="zh-CN" dirty="0" smtClean="0"/>
          </a:p>
          <a:p>
            <a:r>
              <a:rPr lang="zh-CN" altLang="en-US" dirty="0" smtClean="0">
                <a:solidFill>
                  <a:srgbClr val="FF0000"/>
                </a:solidFill>
              </a:rPr>
              <a:t>一个测试用例，可以走过一个独立路径的话，测试是有效的</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当</a:t>
            </a:r>
            <a:r>
              <a:rPr lang="en-US" altLang="zh-CN" dirty="0" smtClean="0">
                <a:solidFill>
                  <a:srgbClr val="FF0000"/>
                </a:solidFill>
              </a:rPr>
              <a:t>V</a:t>
            </a:r>
            <a:r>
              <a:rPr lang="zh-CN" altLang="en-US" dirty="0" smtClean="0">
                <a:solidFill>
                  <a:srgbClr val="FF0000"/>
                </a:solidFill>
              </a:rPr>
              <a:t>个独立路径被测试后，圈</a:t>
            </a:r>
            <a:r>
              <a:rPr lang="en-US" altLang="zh-CN" dirty="0" smtClean="0">
                <a:solidFill>
                  <a:srgbClr val="FF0000"/>
                </a:solidFill>
              </a:rPr>
              <a:t>(</a:t>
            </a:r>
            <a:r>
              <a:rPr lang="zh-CN" altLang="en-US" dirty="0">
                <a:solidFill>
                  <a:srgbClr val="FF0000"/>
                </a:solidFill>
              </a:rPr>
              <a:t>独立路径</a:t>
            </a:r>
            <a:r>
              <a:rPr lang="en-US" altLang="zh-CN" dirty="0" smtClean="0">
                <a:solidFill>
                  <a:srgbClr val="FF0000"/>
                </a:solidFill>
              </a:rPr>
              <a:t>)</a:t>
            </a:r>
            <a:r>
              <a:rPr lang="zh-CN" altLang="en-US" dirty="0" smtClean="0">
                <a:solidFill>
                  <a:srgbClr val="FF0000"/>
                </a:solidFill>
              </a:rPr>
              <a:t>的覆盖率</a:t>
            </a:r>
            <a:r>
              <a:rPr lang="zh-CN" altLang="en-US" dirty="0" smtClean="0">
                <a:solidFill>
                  <a:srgbClr val="FF0000"/>
                </a:solidFill>
              </a:rPr>
              <a:t>为</a:t>
            </a:r>
            <a:r>
              <a:rPr lang="en-US" altLang="zh-CN" dirty="0" smtClean="0">
                <a:solidFill>
                  <a:srgbClr val="FF0000"/>
                </a:solidFill>
              </a:rPr>
              <a:t>100%</a:t>
            </a:r>
            <a:r>
              <a:rPr lang="zh-CN" altLang="en-US" dirty="0" smtClean="0">
                <a:solidFill>
                  <a:srgbClr val="FF0000"/>
                </a:solidFill>
              </a:rPr>
              <a:t>。</a:t>
            </a:r>
          </a:p>
          <a:p>
            <a:pPr marL="457200" lvl="1" indent="0">
              <a:buNone/>
            </a:pPr>
            <a:endParaRPr lang="zh-CN" altLang="en-US" dirty="0" smtClean="0"/>
          </a:p>
          <a:p>
            <a:endParaRPr lang="zh-CN" altLang="en-US" dirty="0"/>
          </a:p>
        </p:txBody>
      </p:sp>
    </p:spTree>
    <p:extLst>
      <p:ext uri="{BB962C8B-B14F-4D97-AF65-F5344CB8AC3E}">
        <p14:creationId xmlns:p14="http://schemas.microsoft.com/office/powerpoint/2010/main" val="3595396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t>
            </a:r>
            <a:r>
              <a:rPr lang="zh-CN" altLang="en-US" dirty="0" smtClean="0"/>
              <a:t>的简化</a:t>
            </a:r>
            <a:r>
              <a:rPr lang="zh-CN" altLang="en-US" dirty="0"/>
              <a:t>计算</a:t>
            </a:r>
          </a:p>
        </p:txBody>
      </p:sp>
      <p:sp>
        <p:nvSpPr>
          <p:cNvPr id="3" name="内容占位符 2"/>
          <p:cNvSpPr>
            <a:spLocks noGrp="1"/>
          </p:cNvSpPr>
          <p:nvPr>
            <p:ph idx="1"/>
          </p:nvPr>
        </p:nvSpPr>
        <p:spPr>
          <a:xfrm>
            <a:off x="990600" y="1861692"/>
            <a:ext cx="8001000" cy="4335908"/>
          </a:xfrm>
        </p:spPr>
        <p:txBody>
          <a:bodyPr/>
          <a:lstStyle/>
          <a:p>
            <a:r>
              <a:rPr lang="en-US" dirty="0" smtClean="0"/>
              <a:t>1996</a:t>
            </a:r>
            <a:r>
              <a:rPr lang="zh-CN" altLang="en-US" dirty="0" smtClean="0"/>
              <a:t>年，</a:t>
            </a:r>
            <a:r>
              <a:rPr lang="en-US" dirty="0" smtClean="0"/>
              <a:t>McCabe</a:t>
            </a:r>
            <a:r>
              <a:rPr lang="zh-CN" altLang="en-US" dirty="0" smtClean="0"/>
              <a:t>和</a:t>
            </a:r>
            <a:r>
              <a:rPr lang="en-US" dirty="0" smtClean="0"/>
              <a:t>Watson</a:t>
            </a:r>
            <a:r>
              <a:rPr lang="zh-CN" altLang="en-US" dirty="0" smtClean="0"/>
              <a:t>为</a:t>
            </a:r>
            <a:r>
              <a:rPr lang="en-US" dirty="0" smtClean="0"/>
              <a:t>NIST(</a:t>
            </a:r>
            <a:r>
              <a:rPr lang="zh-CN" altLang="en-US" dirty="0" smtClean="0"/>
              <a:t>美国标准化所</a:t>
            </a:r>
            <a:r>
              <a:rPr lang="en-US" dirty="0" smtClean="0"/>
              <a:t>)</a:t>
            </a:r>
            <a:r>
              <a:rPr lang="zh-CN" altLang="en-US" dirty="0" smtClean="0"/>
              <a:t>编写了“结构化测试：一种采用复杂度量元的测试方法”，将</a:t>
            </a:r>
            <a:r>
              <a:rPr lang="en-US" dirty="0" smtClean="0"/>
              <a:t>V</a:t>
            </a:r>
            <a:r>
              <a:rPr lang="zh-CN" altLang="en-US" dirty="0" smtClean="0"/>
              <a:t>的计算简化为：</a:t>
            </a:r>
            <a:endParaRPr lang="en-US" altLang="zh-CN" dirty="0" smtClean="0"/>
          </a:p>
          <a:p>
            <a:pPr lvl="1"/>
            <a:r>
              <a:rPr lang="en-US" dirty="0" smtClean="0"/>
              <a:t>V= p+1</a:t>
            </a:r>
            <a:r>
              <a:rPr lang="zh-CN" altLang="en-US" dirty="0" smtClean="0"/>
              <a:t>，</a:t>
            </a:r>
            <a:r>
              <a:rPr lang="en-US" dirty="0" smtClean="0"/>
              <a:t>p</a:t>
            </a:r>
            <a:r>
              <a:rPr lang="zh-CN" altLang="en-US" dirty="0" smtClean="0"/>
              <a:t>是二叉判断谓词。</a:t>
            </a:r>
            <a:r>
              <a:rPr lang="en-US" altLang="zh-CN" dirty="0" smtClean="0"/>
              <a:t>p</a:t>
            </a:r>
            <a:r>
              <a:rPr lang="zh-CN" altLang="en-US" dirty="0" smtClean="0"/>
              <a:t>在控制流程图中表示只有两个边的判断结点。</a:t>
            </a:r>
            <a:endParaRPr lang="en-US" altLang="zh-CN" dirty="0" smtClean="0"/>
          </a:p>
          <a:p>
            <a:pPr marL="457200" lvl="1" indent="0">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Dijkstra</a:t>
            </a:r>
            <a:r>
              <a:rPr lang="en-US" altLang="zh-CN" dirty="0" smtClean="0"/>
              <a:t/>
            </a:r>
            <a:br>
              <a:rPr lang="en-US" altLang="zh-CN" dirty="0" smtClean="0"/>
            </a:br>
            <a:r>
              <a:rPr lang="zh-CN" altLang="en-US" sz="2000" dirty="0" smtClean="0"/>
              <a:t>与</a:t>
            </a:r>
            <a:r>
              <a:rPr lang="en-US" altLang="zh-CN" sz="2000" dirty="0" smtClean="0"/>
              <a:t>D. E. Knuth</a:t>
            </a:r>
            <a:r>
              <a:rPr lang="zh-CN" altLang="en-US" sz="2000" dirty="0" smtClean="0"/>
              <a:t>并称为我们这个时代最伟大的计算机科学家的人。</a:t>
            </a:r>
            <a:endParaRPr lang="zh-CN" altLang="en-US" sz="2000" dirty="0"/>
          </a:p>
        </p:txBody>
      </p:sp>
      <p:sp>
        <p:nvSpPr>
          <p:cNvPr id="3" name="内容占位符 2"/>
          <p:cNvSpPr>
            <a:spLocks noGrp="1"/>
          </p:cNvSpPr>
          <p:nvPr>
            <p:ph idx="1"/>
          </p:nvPr>
        </p:nvSpPr>
        <p:spPr>
          <a:xfrm>
            <a:off x="918030" y="2021116"/>
            <a:ext cx="8080823" cy="2217056"/>
          </a:xfrm>
        </p:spPr>
        <p:txBody>
          <a:bodyPr/>
          <a:lstStyle/>
          <a:p>
            <a:r>
              <a:rPr lang="zh-CN" altLang="en-US" sz="2000" dirty="0" smtClean="0"/>
              <a:t>艾兹格</a:t>
            </a:r>
            <a:r>
              <a:rPr lang="en-US" altLang="zh-CN" sz="2000" dirty="0" smtClean="0"/>
              <a:t>·W·</a:t>
            </a:r>
            <a:r>
              <a:rPr lang="zh-CN" altLang="en-US" sz="2000" dirty="0" smtClean="0"/>
              <a:t>迪科斯彻 （</a:t>
            </a:r>
            <a:r>
              <a:rPr lang="en-US" altLang="zh-CN" sz="2000" dirty="0" err="1" smtClean="0"/>
              <a:t>Edsger</a:t>
            </a:r>
            <a:r>
              <a:rPr lang="en-US" altLang="zh-CN" sz="2000" dirty="0" smtClean="0"/>
              <a:t> </a:t>
            </a:r>
            <a:r>
              <a:rPr lang="en-US" altLang="zh-CN" sz="2000" dirty="0" err="1" smtClean="0"/>
              <a:t>Wybe</a:t>
            </a:r>
            <a:r>
              <a:rPr lang="en-US" altLang="zh-CN" sz="2000" dirty="0" smtClean="0"/>
              <a:t> </a:t>
            </a:r>
            <a:r>
              <a:rPr lang="en-US" altLang="zh-CN" sz="2000" dirty="0" err="1" smtClean="0"/>
              <a:t>Dijkstra</a:t>
            </a:r>
            <a:r>
              <a:rPr lang="zh-CN" altLang="en-US" sz="2000" dirty="0" smtClean="0"/>
              <a:t>，</a:t>
            </a:r>
            <a:r>
              <a:rPr lang="en-US" altLang="zh-CN" sz="2000" dirty="0" smtClean="0"/>
              <a:t>1930</a:t>
            </a:r>
            <a:r>
              <a:rPr lang="zh-CN" altLang="en-US" sz="2000" dirty="0" smtClean="0"/>
              <a:t>年</a:t>
            </a:r>
            <a:r>
              <a:rPr lang="en-US" altLang="zh-CN" sz="2000" dirty="0" smtClean="0"/>
              <a:t>5</a:t>
            </a:r>
            <a:r>
              <a:rPr lang="zh-CN" altLang="en-US" sz="2000" dirty="0" smtClean="0"/>
              <a:t>月</a:t>
            </a:r>
            <a:r>
              <a:rPr lang="en-US" altLang="zh-CN" sz="2000" dirty="0" smtClean="0"/>
              <a:t>11</a:t>
            </a:r>
            <a:r>
              <a:rPr lang="zh-CN" altLang="en-US" sz="2000" dirty="0" smtClean="0"/>
              <a:t>日</a:t>
            </a:r>
            <a:r>
              <a:rPr lang="en-US" altLang="zh-CN" sz="2000" dirty="0" smtClean="0"/>
              <a:t>~2002</a:t>
            </a:r>
            <a:r>
              <a:rPr lang="zh-CN" altLang="en-US" sz="2000" dirty="0" smtClean="0"/>
              <a:t>年</a:t>
            </a:r>
            <a:r>
              <a:rPr lang="en-US" altLang="zh-CN" sz="2000" dirty="0" smtClean="0"/>
              <a:t>8</a:t>
            </a:r>
            <a:r>
              <a:rPr lang="zh-CN" altLang="en-US" sz="2000" dirty="0" smtClean="0"/>
              <a:t>月</a:t>
            </a:r>
            <a:r>
              <a:rPr lang="en-US" altLang="zh-CN" sz="2000" dirty="0" smtClean="0"/>
              <a:t>6</a:t>
            </a:r>
            <a:r>
              <a:rPr lang="zh-CN" altLang="en-US" sz="2000" dirty="0" smtClean="0"/>
              <a:t>日）荷兰人。</a:t>
            </a:r>
            <a:endParaRPr lang="en-US" altLang="zh-CN" sz="2000" dirty="0" smtClean="0"/>
          </a:p>
          <a:p>
            <a:r>
              <a:rPr lang="en-US" altLang="zh-CN" sz="2000" dirty="0" smtClean="0"/>
              <a:t>1972</a:t>
            </a:r>
            <a:r>
              <a:rPr lang="zh-CN" altLang="en-US" sz="2000" dirty="0" smtClean="0"/>
              <a:t>年获得</a:t>
            </a:r>
            <a:r>
              <a:rPr lang="zh-CN" altLang="en-US" sz="2000" b="1" dirty="0" smtClean="0">
                <a:solidFill>
                  <a:srgbClr val="FF0000"/>
                </a:solidFill>
              </a:rPr>
              <a:t>图灵奖</a:t>
            </a:r>
            <a:r>
              <a:rPr lang="zh-CN" altLang="en-US" sz="2000" dirty="0" smtClean="0"/>
              <a:t>，</a:t>
            </a:r>
            <a:endParaRPr lang="en-US" altLang="zh-CN" sz="2000" dirty="0" smtClean="0"/>
          </a:p>
          <a:p>
            <a:r>
              <a:rPr lang="en-US" altLang="zh-CN" sz="2000" dirty="0" smtClean="0"/>
              <a:t>1974</a:t>
            </a:r>
            <a:r>
              <a:rPr lang="zh-CN" altLang="en-US" sz="2000" dirty="0" smtClean="0"/>
              <a:t>年 </a:t>
            </a:r>
            <a:r>
              <a:rPr lang="en-US" altLang="zh-CN" sz="2000" dirty="0" smtClean="0"/>
              <a:t>AFIPS Harry Goode Memorial Award</a:t>
            </a:r>
          </a:p>
          <a:p>
            <a:r>
              <a:rPr lang="en-US" altLang="zh-CN" sz="2000" dirty="0" smtClean="0"/>
              <a:t>1989</a:t>
            </a:r>
            <a:r>
              <a:rPr lang="zh-CN" altLang="en-US" sz="2000" dirty="0" smtClean="0"/>
              <a:t>年</a:t>
            </a:r>
            <a:r>
              <a:rPr lang="en-US" altLang="zh-CN" sz="2000" dirty="0" smtClean="0"/>
              <a:t>ACM SIGCSE</a:t>
            </a:r>
            <a:r>
              <a:rPr lang="zh-CN" altLang="en-US" sz="2000" dirty="0" smtClean="0"/>
              <a:t>计算机科学教育教学杰出贡献奖</a:t>
            </a:r>
            <a:endParaRPr lang="en-US" altLang="zh-CN" sz="2000" dirty="0" smtClean="0"/>
          </a:p>
          <a:p>
            <a:r>
              <a:rPr lang="en-US" altLang="zh-CN" sz="2000" dirty="0" smtClean="0"/>
              <a:t>2002</a:t>
            </a:r>
            <a:r>
              <a:rPr lang="zh-CN" altLang="en-US" sz="2000" dirty="0" smtClean="0"/>
              <a:t>年</a:t>
            </a:r>
            <a:r>
              <a:rPr lang="en-US" altLang="zh-CN" sz="2000" dirty="0" smtClean="0"/>
              <a:t>ACM PODC</a:t>
            </a:r>
            <a:r>
              <a:rPr lang="zh-CN" altLang="en-US" sz="2000" dirty="0" smtClean="0"/>
              <a:t>最具影响力论文奖。</a:t>
            </a:r>
            <a:endParaRPr lang="zh-CN" altLang="en-US" sz="2000" dirty="0"/>
          </a:p>
        </p:txBody>
      </p:sp>
      <p:sp>
        <p:nvSpPr>
          <p:cNvPr id="4" name="矩形 3"/>
          <p:cNvSpPr/>
          <p:nvPr/>
        </p:nvSpPr>
        <p:spPr>
          <a:xfrm>
            <a:off x="677923" y="1267772"/>
            <a:ext cx="8494633" cy="830997"/>
          </a:xfrm>
          <a:prstGeom prst="rect">
            <a:avLst/>
          </a:prstGeom>
        </p:spPr>
        <p:txBody>
          <a:bodyPr wrap="none">
            <a:spAutoFit/>
          </a:bodyPr>
          <a:lstStyle/>
          <a:p>
            <a:r>
              <a:rPr lang="zh-CN" altLang="en-US" dirty="0" smtClean="0"/>
              <a:t>“程序测试可以用来表明错误的存在，而绝不能说不存在。”</a:t>
            </a:r>
            <a:endParaRPr lang="en-US" altLang="zh-CN" dirty="0" smtClean="0"/>
          </a:p>
          <a:p>
            <a:pPr algn="r"/>
            <a:r>
              <a:rPr lang="en-US" altLang="zh-CN" dirty="0" smtClean="0"/>
              <a:t>--- </a:t>
            </a:r>
            <a:r>
              <a:rPr lang="en-US" altLang="zh-CN" dirty="0" err="1" smtClean="0"/>
              <a:t>Edsger</a:t>
            </a:r>
            <a:r>
              <a:rPr lang="en-US" altLang="zh-CN" dirty="0" smtClean="0"/>
              <a:t> </a:t>
            </a:r>
            <a:r>
              <a:rPr lang="en-US" altLang="zh-CN" dirty="0" err="1" smtClean="0"/>
              <a:t>Wybe</a:t>
            </a:r>
            <a:r>
              <a:rPr lang="en-US" altLang="zh-CN" dirty="0" smtClean="0"/>
              <a:t> </a:t>
            </a:r>
            <a:r>
              <a:rPr lang="en-US" altLang="zh-CN" dirty="0" err="1" smtClean="0"/>
              <a:t>Dijkstra</a:t>
            </a:r>
            <a:endParaRPr lang="zh-CN" altLang="en-US" dirty="0"/>
          </a:p>
        </p:txBody>
      </p:sp>
      <p:pic>
        <p:nvPicPr>
          <p:cNvPr id="148482" name="Picture 2" descr="c:\users\think\appdata\roaming\360se6\User Data\temp\5bafa40f4bfbfbed0665455c78f0f736afc31fd0.jpg"/>
          <p:cNvPicPr>
            <a:picLocks noChangeAspect="1" noChangeArrowheads="1"/>
          </p:cNvPicPr>
          <p:nvPr/>
        </p:nvPicPr>
        <p:blipFill>
          <a:blip r:embed="rId2"/>
          <a:srcRect/>
          <a:stretch>
            <a:fillRect/>
          </a:stretch>
        </p:blipFill>
        <p:spPr bwMode="auto">
          <a:xfrm>
            <a:off x="7311117" y="2548390"/>
            <a:ext cx="1438275" cy="1524001"/>
          </a:xfrm>
          <a:prstGeom prst="rect">
            <a:avLst/>
          </a:prstGeom>
          <a:noFill/>
        </p:spPr>
      </p:pic>
      <p:sp>
        <p:nvSpPr>
          <p:cNvPr id="6" name="矩形 5"/>
          <p:cNvSpPr/>
          <p:nvPr/>
        </p:nvSpPr>
        <p:spPr>
          <a:xfrm>
            <a:off x="1016000" y="4296226"/>
            <a:ext cx="8128000" cy="1938992"/>
          </a:xfrm>
          <a:prstGeom prst="rect">
            <a:avLst/>
          </a:prstGeom>
        </p:spPr>
        <p:txBody>
          <a:bodyPr wrap="square">
            <a:spAutoFit/>
          </a:bodyPr>
          <a:lstStyle/>
          <a:p>
            <a:pPr>
              <a:buFont typeface="Arial" pitchFamily="34" charset="0"/>
              <a:buChar char="•"/>
            </a:pPr>
            <a:r>
              <a:rPr lang="zh-CN" altLang="en-US" sz="2000" dirty="0" smtClean="0"/>
              <a:t> 提出“</a:t>
            </a:r>
            <a:r>
              <a:rPr lang="en-US" altLang="zh-CN" sz="2000" dirty="0" err="1" smtClean="0"/>
              <a:t>goto</a:t>
            </a:r>
            <a:r>
              <a:rPr lang="zh-CN" altLang="en-US" sz="2000" dirty="0" smtClean="0"/>
              <a:t>有害论”（见第本书第</a:t>
            </a:r>
            <a:r>
              <a:rPr lang="en-US" altLang="zh-CN" sz="2000" dirty="0" smtClean="0"/>
              <a:t>217</a:t>
            </a:r>
            <a:r>
              <a:rPr lang="zh-CN" altLang="en-US" sz="2000" dirty="0" smtClean="0"/>
              <a:t>页）</a:t>
            </a:r>
            <a:r>
              <a:rPr lang="en-US" altLang="zh-CN" sz="2000" dirty="0" smtClean="0"/>
              <a:t>;</a:t>
            </a:r>
          </a:p>
          <a:p>
            <a:pPr>
              <a:buFont typeface="Arial" pitchFamily="34" charset="0"/>
              <a:buChar char="•"/>
            </a:pPr>
            <a:r>
              <a:rPr lang="en-US" altLang="zh-CN" sz="2000" dirty="0" smtClean="0"/>
              <a:t> </a:t>
            </a:r>
            <a:r>
              <a:rPr lang="zh-CN" altLang="en-US" sz="2000" dirty="0" smtClean="0"/>
              <a:t>提出信号量和</a:t>
            </a:r>
            <a:r>
              <a:rPr lang="en-US" altLang="zh-CN" sz="2000" dirty="0" smtClean="0"/>
              <a:t>PV</a:t>
            </a:r>
            <a:r>
              <a:rPr lang="zh-CN" altLang="en-US" sz="2000" dirty="0" smtClean="0"/>
              <a:t>原语</a:t>
            </a:r>
            <a:r>
              <a:rPr lang="en-US" altLang="zh-CN" sz="2000" dirty="0" smtClean="0"/>
              <a:t>;</a:t>
            </a:r>
            <a:r>
              <a:rPr lang="zh-CN" altLang="en-US" sz="2000" dirty="0" smtClean="0"/>
              <a:t>（见操作系统原理）</a:t>
            </a:r>
            <a:endParaRPr lang="en-US" altLang="zh-CN" sz="2000" dirty="0" smtClean="0"/>
          </a:p>
          <a:p>
            <a:pPr>
              <a:buFont typeface="Arial" pitchFamily="34" charset="0"/>
              <a:buChar char="•"/>
            </a:pPr>
            <a:r>
              <a:rPr lang="zh-CN" altLang="en-US" sz="2000" dirty="0" smtClean="0"/>
              <a:t> 解决了“哲学家聚餐”问题</a:t>
            </a:r>
            <a:r>
              <a:rPr lang="en-US" altLang="zh-CN" sz="2000" dirty="0" smtClean="0"/>
              <a:t>;</a:t>
            </a:r>
            <a:r>
              <a:rPr lang="zh-CN" altLang="en-US" sz="2000" dirty="0" smtClean="0"/>
              <a:t>（算法）</a:t>
            </a:r>
            <a:endParaRPr lang="en-US" altLang="zh-CN" sz="2000" dirty="0" smtClean="0"/>
          </a:p>
          <a:p>
            <a:pPr>
              <a:buFont typeface="Arial" pitchFamily="34" charset="0"/>
              <a:buChar char="•"/>
            </a:pPr>
            <a:r>
              <a:rPr lang="en-US" altLang="zh-CN" sz="2000" dirty="0" smtClean="0"/>
              <a:t> </a:t>
            </a:r>
            <a:r>
              <a:rPr lang="zh-CN" altLang="en-US" sz="2000" dirty="0" smtClean="0"/>
              <a:t>最短路径算法</a:t>
            </a:r>
            <a:r>
              <a:rPr lang="en-US" altLang="zh-CN" sz="2000" dirty="0" smtClean="0"/>
              <a:t>(SPF)</a:t>
            </a:r>
            <a:r>
              <a:rPr lang="zh-CN" altLang="en-US" sz="2000" dirty="0" smtClean="0"/>
              <a:t>和银行家算法的创造者</a:t>
            </a:r>
            <a:r>
              <a:rPr lang="en-US" altLang="zh-CN" sz="2000" dirty="0" smtClean="0"/>
              <a:t>;</a:t>
            </a:r>
            <a:r>
              <a:rPr lang="zh-CN" altLang="en-US" sz="2000" dirty="0" smtClean="0"/>
              <a:t> （算法）</a:t>
            </a:r>
            <a:endParaRPr lang="en-US" altLang="zh-CN" sz="2000" dirty="0" smtClean="0"/>
          </a:p>
          <a:p>
            <a:pPr>
              <a:buFont typeface="Arial" pitchFamily="34" charset="0"/>
              <a:buChar char="•"/>
            </a:pPr>
            <a:r>
              <a:rPr lang="zh-CN" altLang="en-US" sz="2000" dirty="0" smtClean="0"/>
              <a:t> 第一个</a:t>
            </a:r>
            <a:r>
              <a:rPr lang="en-US" altLang="zh-CN" sz="2000" dirty="0" err="1" smtClean="0"/>
              <a:t>Algol</a:t>
            </a:r>
            <a:r>
              <a:rPr lang="en-US" altLang="zh-CN" sz="2000" dirty="0" smtClean="0"/>
              <a:t> 60</a:t>
            </a:r>
            <a:r>
              <a:rPr lang="zh-CN" altLang="en-US" sz="2000" dirty="0" smtClean="0"/>
              <a:t>编译器的设计者和实现者</a:t>
            </a:r>
            <a:r>
              <a:rPr lang="en-US" altLang="zh-CN" sz="2000" dirty="0" smtClean="0"/>
              <a:t>; </a:t>
            </a:r>
          </a:p>
          <a:p>
            <a:pPr>
              <a:buFont typeface="Arial" pitchFamily="34" charset="0"/>
              <a:buChar char="•"/>
            </a:pPr>
            <a:r>
              <a:rPr lang="en-US" altLang="zh-CN" sz="2000" dirty="0" smtClean="0"/>
              <a:t> THE</a:t>
            </a:r>
            <a:r>
              <a:rPr lang="zh-CN" altLang="en-US" sz="2000" dirty="0" smtClean="0"/>
              <a:t>操作系统的设计者和开发者</a:t>
            </a:r>
            <a:r>
              <a:rPr lang="en-US" altLang="zh-CN" sz="20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zh-CN" altLang="en-US" dirty="0" smtClean="0"/>
              <a:t>简化计算的例子</a:t>
            </a:r>
            <a:endParaRPr lang="zh-CN" altLang="en-US" dirty="0"/>
          </a:p>
        </p:txBody>
      </p:sp>
      <p:sp>
        <p:nvSpPr>
          <p:cNvPr id="3" name="内容占位符 2"/>
          <p:cNvSpPr>
            <a:spLocks noGrp="1"/>
          </p:cNvSpPr>
          <p:nvPr>
            <p:ph idx="1"/>
          </p:nvPr>
        </p:nvSpPr>
        <p:spPr>
          <a:xfrm>
            <a:off x="4009571" y="2629800"/>
            <a:ext cx="4905829" cy="2917372"/>
          </a:xfrm>
        </p:spPr>
        <p:txBody>
          <a:bodyPr/>
          <a:lstStyle/>
          <a:p>
            <a:r>
              <a:rPr lang="zh-CN" altLang="en-US" sz="2000" dirty="0" smtClean="0"/>
              <a:t>仅有直线控制流图的复杂度为</a:t>
            </a:r>
            <a:r>
              <a:rPr lang="en-US" sz="2000" dirty="0" smtClean="0"/>
              <a:t>1</a:t>
            </a:r>
            <a:r>
              <a:rPr lang="zh-CN" altLang="en-US" sz="2000" dirty="0" smtClean="0"/>
              <a:t>。</a:t>
            </a:r>
            <a:endParaRPr lang="en-US" altLang="zh-CN" sz="2000" dirty="0" smtClean="0"/>
          </a:p>
          <a:p>
            <a:endParaRPr lang="en-US" altLang="zh-CN" sz="2000" dirty="0" smtClean="0"/>
          </a:p>
          <a:p>
            <a:r>
              <a:rPr lang="zh-CN" altLang="en-US" sz="2000" dirty="0" smtClean="0"/>
              <a:t>每个带二叉结点增加一个复杂数，因为公式</a:t>
            </a:r>
            <a:r>
              <a:rPr lang="en-US" sz="2000" dirty="0" smtClean="0"/>
              <a:t>e - n + 2 </a:t>
            </a:r>
            <a:r>
              <a:rPr lang="zh-CN" altLang="en-US" sz="2000" dirty="0" smtClean="0"/>
              <a:t>的“</a:t>
            </a:r>
            <a:r>
              <a:rPr lang="en-US" sz="2000" dirty="0" smtClean="0"/>
              <a:t>e</a:t>
            </a:r>
            <a:r>
              <a:rPr lang="zh-CN" altLang="en-US" sz="2000" dirty="0" smtClean="0"/>
              <a:t>”增加</a:t>
            </a:r>
            <a:r>
              <a:rPr lang="en-US" sz="2000" dirty="0" smtClean="0"/>
              <a:t>1</a:t>
            </a:r>
            <a:r>
              <a:rPr lang="zh-CN" altLang="en-US" sz="2000" dirty="0" smtClean="0"/>
              <a:t>，“</a:t>
            </a:r>
            <a:r>
              <a:rPr lang="en-US" sz="2000" dirty="0" smtClean="0"/>
              <a:t>n</a:t>
            </a:r>
            <a:r>
              <a:rPr lang="zh-CN" altLang="en-US" sz="2000" dirty="0" smtClean="0"/>
              <a:t>”未变。</a:t>
            </a:r>
            <a:endParaRPr lang="en-US" altLang="zh-CN" sz="2000" dirty="0" smtClean="0"/>
          </a:p>
          <a:p>
            <a:endParaRPr lang="en-US" altLang="zh-CN" sz="2000" dirty="0" smtClean="0"/>
          </a:p>
          <a:p>
            <a:r>
              <a:rPr lang="zh-CN" altLang="en-US" sz="2000" dirty="0" smtClean="0"/>
              <a:t>一个结点有多个分支时，增加的边数是分支数减一。</a:t>
            </a:r>
            <a:endParaRPr lang="en-US" altLang="zh-CN" sz="2000" dirty="0" smtClean="0"/>
          </a:p>
          <a:p>
            <a:pPr lvl="1"/>
            <a:r>
              <a:rPr lang="zh-CN" altLang="en-US" sz="1600" dirty="0" smtClean="0"/>
              <a:t>例如，图中有一个四分叉结点</a:t>
            </a:r>
            <a:r>
              <a:rPr lang="en-US" altLang="zh-CN" sz="1600" dirty="0" smtClean="0"/>
              <a:t>d</a:t>
            </a:r>
            <a:r>
              <a:rPr lang="zh-CN" altLang="en-US" sz="1600" dirty="0" smtClean="0"/>
              <a:t>，增加了三个复杂数，还有三个二叉结点，每个加一。因此复杂数为</a:t>
            </a:r>
            <a:r>
              <a:rPr lang="en-US" sz="1600" dirty="0" smtClean="0"/>
              <a:t>1+3+3=7</a:t>
            </a:r>
            <a:r>
              <a:rPr lang="zh-CN" altLang="en-US" sz="1600" dirty="0" smtClean="0"/>
              <a:t>。</a:t>
            </a:r>
            <a:endParaRPr lang="zh-CN" altLang="en-US" sz="1600" dirty="0"/>
          </a:p>
        </p:txBody>
      </p:sp>
      <p:sp>
        <p:nvSpPr>
          <p:cNvPr id="4" name="Rectangle 29"/>
          <p:cNvSpPr>
            <a:spLocks noChangeArrowheads="1"/>
          </p:cNvSpPr>
          <p:nvPr/>
        </p:nvSpPr>
        <p:spPr bwMode="auto">
          <a:xfrm>
            <a:off x="1143000" y="12444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004853" y="1244417"/>
            <a:ext cx="7461447" cy="3531514"/>
            <a:chOff x="1559" y="1547"/>
            <a:chExt cx="7757" cy="3703"/>
          </a:xfrm>
        </p:grpSpPr>
        <p:sp>
          <p:nvSpPr>
            <p:cNvPr id="6" name="AutoShape 28"/>
            <p:cNvSpPr>
              <a:spLocks noChangeAspect="1" noChangeArrowheads="1" noTextEdit="1"/>
            </p:cNvSpPr>
            <p:nvPr/>
          </p:nvSpPr>
          <p:spPr bwMode="auto">
            <a:xfrm>
              <a:off x="1559" y="1547"/>
              <a:ext cx="3615" cy="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dirty="0"/>
            </a:p>
          </p:txBody>
        </p:sp>
        <p:sp>
          <p:nvSpPr>
            <p:cNvPr id="7" name="Line 27"/>
            <p:cNvSpPr>
              <a:spLocks noChangeShapeType="1"/>
            </p:cNvSpPr>
            <p:nvPr/>
          </p:nvSpPr>
          <p:spPr bwMode="auto">
            <a:xfrm>
              <a:off x="3569" y="1708"/>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Line 26"/>
            <p:cNvSpPr>
              <a:spLocks noChangeShapeType="1"/>
            </p:cNvSpPr>
            <p:nvPr/>
          </p:nvSpPr>
          <p:spPr bwMode="auto">
            <a:xfrm flipH="1">
              <a:off x="2766" y="2191"/>
              <a:ext cx="803"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Line 25"/>
            <p:cNvSpPr>
              <a:spLocks noChangeShapeType="1"/>
            </p:cNvSpPr>
            <p:nvPr/>
          </p:nvSpPr>
          <p:spPr bwMode="auto">
            <a:xfrm flipH="1">
              <a:off x="2766" y="2352"/>
              <a:ext cx="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Line 24"/>
            <p:cNvSpPr>
              <a:spLocks noChangeShapeType="1"/>
            </p:cNvSpPr>
            <p:nvPr/>
          </p:nvSpPr>
          <p:spPr bwMode="auto">
            <a:xfrm flipH="1">
              <a:off x="2162" y="2352"/>
              <a:ext cx="6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Line 23"/>
            <p:cNvSpPr>
              <a:spLocks noChangeShapeType="1"/>
            </p:cNvSpPr>
            <p:nvPr/>
          </p:nvSpPr>
          <p:spPr bwMode="auto">
            <a:xfrm>
              <a:off x="2162" y="2674"/>
              <a:ext cx="604"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Line 22"/>
            <p:cNvSpPr>
              <a:spLocks noChangeShapeType="1"/>
            </p:cNvSpPr>
            <p:nvPr/>
          </p:nvSpPr>
          <p:spPr bwMode="auto">
            <a:xfrm>
              <a:off x="2766" y="3157"/>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21"/>
            <p:cNvSpPr>
              <a:spLocks noChangeShapeType="1"/>
            </p:cNvSpPr>
            <p:nvPr/>
          </p:nvSpPr>
          <p:spPr bwMode="auto">
            <a:xfrm flipH="1">
              <a:off x="1760" y="3479"/>
              <a:ext cx="1006"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20"/>
            <p:cNvSpPr>
              <a:spLocks noChangeShapeType="1"/>
            </p:cNvSpPr>
            <p:nvPr/>
          </p:nvSpPr>
          <p:spPr bwMode="auto">
            <a:xfrm>
              <a:off x="2766" y="3479"/>
              <a:ext cx="8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19"/>
            <p:cNvSpPr>
              <a:spLocks noChangeShapeType="1"/>
            </p:cNvSpPr>
            <p:nvPr/>
          </p:nvSpPr>
          <p:spPr bwMode="auto">
            <a:xfrm flipH="1">
              <a:off x="2363" y="3479"/>
              <a:ext cx="4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8"/>
            <p:cNvSpPr>
              <a:spLocks noChangeShapeType="1"/>
            </p:cNvSpPr>
            <p:nvPr/>
          </p:nvSpPr>
          <p:spPr bwMode="auto">
            <a:xfrm>
              <a:off x="2766" y="3479"/>
              <a:ext cx="40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17"/>
            <p:cNvSpPr>
              <a:spLocks noChangeShapeType="1"/>
            </p:cNvSpPr>
            <p:nvPr/>
          </p:nvSpPr>
          <p:spPr bwMode="auto">
            <a:xfrm>
              <a:off x="1760" y="3801"/>
              <a:ext cx="1006"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16"/>
            <p:cNvSpPr>
              <a:spLocks noChangeShapeType="1"/>
            </p:cNvSpPr>
            <p:nvPr/>
          </p:nvSpPr>
          <p:spPr bwMode="auto">
            <a:xfrm>
              <a:off x="2363" y="3801"/>
              <a:ext cx="4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15"/>
            <p:cNvSpPr>
              <a:spLocks noChangeShapeType="1"/>
            </p:cNvSpPr>
            <p:nvPr/>
          </p:nvSpPr>
          <p:spPr bwMode="auto">
            <a:xfrm flipH="1">
              <a:off x="2766" y="3801"/>
              <a:ext cx="40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14"/>
            <p:cNvSpPr>
              <a:spLocks noChangeShapeType="1"/>
            </p:cNvSpPr>
            <p:nvPr/>
          </p:nvSpPr>
          <p:spPr bwMode="auto">
            <a:xfrm flipH="1">
              <a:off x="2766" y="3801"/>
              <a:ext cx="8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13"/>
            <p:cNvSpPr>
              <a:spLocks noChangeShapeType="1"/>
            </p:cNvSpPr>
            <p:nvPr/>
          </p:nvSpPr>
          <p:spPr bwMode="auto">
            <a:xfrm>
              <a:off x="2766" y="4284"/>
              <a:ext cx="1004"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12"/>
            <p:cNvSpPr>
              <a:spLocks noChangeShapeType="1"/>
            </p:cNvSpPr>
            <p:nvPr/>
          </p:nvSpPr>
          <p:spPr bwMode="auto">
            <a:xfrm>
              <a:off x="3770" y="4607"/>
              <a:ext cx="1"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11"/>
            <p:cNvSpPr>
              <a:spLocks noChangeShapeType="1"/>
            </p:cNvSpPr>
            <p:nvPr/>
          </p:nvSpPr>
          <p:spPr bwMode="auto">
            <a:xfrm>
              <a:off x="3569" y="2191"/>
              <a:ext cx="804"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10"/>
            <p:cNvSpPr>
              <a:spLocks noChangeShapeType="1"/>
            </p:cNvSpPr>
            <p:nvPr/>
          </p:nvSpPr>
          <p:spPr bwMode="auto">
            <a:xfrm flipH="1">
              <a:off x="4371" y="2352"/>
              <a:ext cx="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9"/>
            <p:cNvSpPr>
              <a:spLocks noChangeShapeType="1"/>
            </p:cNvSpPr>
            <p:nvPr/>
          </p:nvSpPr>
          <p:spPr bwMode="auto">
            <a:xfrm flipH="1">
              <a:off x="3767" y="2352"/>
              <a:ext cx="6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8"/>
            <p:cNvSpPr>
              <a:spLocks noChangeShapeType="1"/>
            </p:cNvSpPr>
            <p:nvPr/>
          </p:nvSpPr>
          <p:spPr bwMode="auto">
            <a:xfrm>
              <a:off x="3769" y="2674"/>
              <a:ext cx="604"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7"/>
            <p:cNvSpPr>
              <a:spLocks noChangeShapeType="1"/>
            </p:cNvSpPr>
            <p:nvPr/>
          </p:nvSpPr>
          <p:spPr bwMode="auto">
            <a:xfrm flipH="1">
              <a:off x="3770" y="3157"/>
              <a:ext cx="603" cy="14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Text Box 6"/>
            <p:cNvSpPr txBox="1">
              <a:spLocks noChangeArrowheads="1"/>
            </p:cNvSpPr>
            <p:nvPr/>
          </p:nvSpPr>
          <p:spPr bwMode="auto">
            <a:xfrm>
              <a:off x="3350" y="217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a:t>
              </a:r>
            </a:p>
          </p:txBody>
        </p:sp>
        <p:sp>
          <p:nvSpPr>
            <p:cNvPr id="29" name="Text Box 5"/>
            <p:cNvSpPr txBox="1">
              <a:spLocks noChangeArrowheads="1"/>
            </p:cNvSpPr>
            <p:nvPr/>
          </p:nvSpPr>
          <p:spPr bwMode="auto">
            <a:xfrm>
              <a:off x="4373" y="2191"/>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a:t>
              </a:r>
            </a:p>
          </p:txBody>
        </p:sp>
        <p:sp>
          <p:nvSpPr>
            <p:cNvPr id="30" name="Text Box 4"/>
            <p:cNvSpPr txBox="1">
              <a:spLocks noChangeArrowheads="1"/>
            </p:cNvSpPr>
            <p:nvPr/>
          </p:nvSpPr>
          <p:spPr bwMode="auto">
            <a:xfrm>
              <a:off x="2564" y="2030"/>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c</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1" name="Text Box 3"/>
            <p:cNvSpPr txBox="1">
              <a:spLocks noChangeArrowheads="1"/>
            </p:cNvSpPr>
            <p:nvPr/>
          </p:nvSpPr>
          <p:spPr bwMode="auto">
            <a:xfrm>
              <a:off x="2804" y="3157"/>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d</a:t>
              </a:r>
            </a:p>
          </p:txBody>
        </p:sp>
        <p:sp>
          <p:nvSpPr>
            <p:cNvPr id="32" name="Text Box 2"/>
            <p:cNvSpPr txBox="1">
              <a:spLocks noChangeArrowheads="1"/>
            </p:cNvSpPr>
            <p:nvPr/>
          </p:nvSpPr>
          <p:spPr bwMode="auto">
            <a:xfrm>
              <a:off x="4972" y="1949"/>
              <a:ext cx="4344"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结点</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是二叉结点</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结点</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是四叉结点</a:t>
              </a:r>
              <a:endParaRPr kumimoji="0" lang="zh-CN" altLang="en-US" sz="1800" b="0" i="0" u="none" strike="noStrike" cap="none" normalizeH="0" baseline="0" dirty="0" smtClean="0">
                <a:ln>
                  <a:noFill/>
                </a:ln>
                <a:solidFill>
                  <a:schemeClr val="tx1"/>
                </a:solidFill>
                <a:effectLs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在程序具有无限循环的情况下，做彻底测试不可能的。</a:t>
            </a:r>
            <a:endParaRPr lang="en-US" altLang="zh-CN" dirty="0" smtClean="0"/>
          </a:p>
          <a:p>
            <a:r>
              <a:rPr lang="zh-CN" altLang="en-US" dirty="0" smtClean="0"/>
              <a:t>但是，</a:t>
            </a:r>
            <a:r>
              <a:rPr lang="en-US" dirty="0" smtClean="0"/>
              <a:t>V(G)</a:t>
            </a:r>
            <a:r>
              <a:rPr lang="zh-CN" altLang="en-US" dirty="0" smtClean="0"/>
              <a:t>可以提供两个关键特征：</a:t>
            </a:r>
            <a:endParaRPr lang="en-US" altLang="zh-CN" dirty="0" smtClean="0"/>
          </a:p>
          <a:p>
            <a:pPr lvl="1"/>
            <a:r>
              <a:rPr lang="en-US" dirty="0" smtClean="0"/>
              <a:t>1</a:t>
            </a:r>
            <a:r>
              <a:rPr lang="zh-CN" altLang="en-US" dirty="0" smtClean="0"/>
              <a:t>）</a:t>
            </a:r>
            <a:r>
              <a:rPr lang="en-US" dirty="0" smtClean="0"/>
              <a:t>V(G)</a:t>
            </a:r>
            <a:r>
              <a:rPr lang="zh-CN" altLang="en-US" dirty="0" smtClean="0"/>
              <a:t>独立路径之外的测试可以由</a:t>
            </a:r>
            <a:r>
              <a:rPr lang="en-US" dirty="0" smtClean="0"/>
              <a:t>V(G)</a:t>
            </a:r>
            <a:r>
              <a:rPr lang="zh-CN" altLang="en-US" dirty="0" smtClean="0"/>
              <a:t>基本测试的线性组合而成。</a:t>
            </a:r>
            <a:endParaRPr lang="en-US" altLang="zh-CN" dirty="0" smtClean="0"/>
          </a:p>
          <a:p>
            <a:pPr lvl="1"/>
            <a:r>
              <a:rPr lang="en-US" dirty="0" smtClean="0"/>
              <a:t>2</a:t>
            </a:r>
            <a:r>
              <a:rPr lang="zh-CN" altLang="en-US" dirty="0" smtClean="0"/>
              <a:t>）完成</a:t>
            </a:r>
            <a:r>
              <a:rPr lang="en-US" dirty="0" smtClean="0"/>
              <a:t>V(G)</a:t>
            </a:r>
            <a:r>
              <a:rPr lang="zh-CN" altLang="en-US" dirty="0" smtClean="0"/>
              <a:t>路径集合的测试是现实的。</a:t>
            </a:r>
          </a:p>
          <a:p>
            <a:r>
              <a:rPr lang="zh-CN" altLang="en-US" dirty="0" smtClean="0"/>
              <a:t>由于程序的独立路径个数是固定的，当今的许多测试工具能识别和给出一组独立路径，并判断出独立路径是否被充分测试，并由此可以推断出最少的测试用例个数</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13.2.6 </a:t>
            </a:r>
            <a:r>
              <a:rPr lang="zh-CN" altLang="en-US" dirty="0" smtClean="0"/>
              <a:t>多条件覆盖准则</a:t>
            </a:r>
            <a:endParaRPr lang="zh-CN" altLang="en-US" dirty="0"/>
          </a:p>
        </p:txBody>
      </p:sp>
      <p:grpSp>
        <p:nvGrpSpPr>
          <p:cNvPr id="4" name="Group 1"/>
          <p:cNvGrpSpPr>
            <a:grpSpLocks noChangeAspect="1"/>
          </p:cNvGrpSpPr>
          <p:nvPr/>
        </p:nvGrpSpPr>
        <p:grpSpPr bwMode="auto">
          <a:xfrm>
            <a:off x="1191790" y="1534413"/>
            <a:ext cx="7411470" cy="3892784"/>
            <a:chOff x="1335" y="9259"/>
            <a:chExt cx="7370" cy="3870"/>
          </a:xfrm>
        </p:grpSpPr>
        <p:sp>
          <p:nvSpPr>
            <p:cNvPr id="5" name="AutoShape 55"/>
            <p:cNvSpPr>
              <a:spLocks noChangeAspect="1" noChangeArrowheads="1" noTextEdit="1"/>
            </p:cNvSpPr>
            <p:nvPr/>
          </p:nvSpPr>
          <p:spPr bwMode="auto">
            <a:xfrm>
              <a:off x="1335" y="9265"/>
              <a:ext cx="7370" cy="38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AutoShape 54"/>
            <p:cNvSpPr>
              <a:spLocks noChangeArrowheads="1"/>
            </p:cNvSpPr>
            <p:nvPr/>
          </p:nvSpPr>
          <p:spPr bwMode="auto">
            <a:xfrm>
              <a:off x="1335" y="9587"/>
              <a:ext cx="1608"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53"/>
            <p:cNvSpPr txBox="1">
              <a:spLocks noChangeArrowheads="1"/>
            </p:cNvSpPr>
            <p:nvPr/>
          </p:nvSpPr>
          <p:spPr bwMode="auto">
            <a:xfrm>
              <a:off x="1516" y="965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A&gt;1 and B=0</a:t>
              </a:r>
            </a:p>
          </p:txBody>
        </p:sp>
        <p:sp>
          <p:nvSpPr>
            <p:cNvPr id="8" name="AutoShape 52"/>
            <p:cNvSpPr>
              <a:spLocks noChangeArrowheads="1"/>
            </p:cNvSpPr>
            <p:nvPr/>
          </p:nvSpPr>
          <p:spPr bwMode="auto">
            <a:xfrm>
              <a:off x="1335" y="10714"/>
              <a:ext cx="1608"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Text Box 51"/>
            <p:cNvSpPr txBox="1">
              <a:spLocks noChangeArrowheads="1"/>
            </p:cNvSpPr>
            <p:nvPr/>
          </p:nvSpPr>
          <p:spPr bwMode="auto">
            <a:xfrm>
              <a:off x="1603" y="10794"/>
              <a:ext cx="12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A=2 or X&gt;1</a:t>
              </a:r>
            </a:p>
          </p:txBody>
        </p:sp>
        <p:sp>
          <p:nvSpPr>
            <p:cNvPr id="10" name="Text Box 50"/>
            <p:cNvSpPr txBox="1">
              <a:spLocks noChangeArrowheads="1"/>
            </p:cNvSpPr>
            <p:nvPr/>
          </p:nvSpPr>
          <p:spPr bwMode="auto">
            <a:xfrm>
              <a:off x="3345" y="10070"/>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X=X/A</a:t>
              </a:r>
            </a:p>
          </p:txBody>
        </p:sp>
        <p:sp>
          <p:nvSpPr>
            <p:cNvPr id="11" name="Text Box 49"/>
            <p:cNvSpPr txBox="1">
              <a:spLocks noChangeArrowheads="1"/>
            </p:cNvSpPr>
            <p:nvPr/>
          </p:nvSpPr>
          <p:spPr bwMode="auto">
            <a:xfrm>
              <a:off x="3345" y="11358"/>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X=X+1</a:t>
              </a:r>
            </a:p>
          </p:txBody>
        </p:sp>
        <p:sp>
          <p:nvSpPr>
            <p:cNvPr id="12" name="Line 48"/>
            <p:cNvSpPr>
              <a:spLocks noChangeShapeType="1"/>
            </p:cNvSpPr>
            <p:nvPr/>
          </p:nvSpPr>
          <p:spPr bwMode="auto">
            <a:xfrm>
              <a:off x="2139" y="926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47"/>
            <p:cNvSpPr>
              <a:spLocks noChangeShapeType="1"/>
            </p:cNvSpPr>
            <p:nvPr/>
          </p:nvSpPr>
          <p:spPr bwMode="auto">
            <a:xfrm>
              <a:off x="2139" y="10070"/>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46"/>
            <p:cNvSpPr>
              <a:spLocks noChangeShapeType="1"/>
            </p:cNvSpPr>
            <p:nvPr/>
          </p:nvSpPr>
          <p:spPr bwMode="auto">
            <a:xfrm>
              <a:off x="2139" y="11197"/>
              <a:ext cx="0"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45"/>
            <p:cNvSpPr>
              <a:spLocks/>
            </p:cNvSpPr>
            <p:nvPr/>
          </p:nvSpPr>
          <p:spPr bwMode="auto">
            <a:xfrm>
              <a:off x="2921" y="9800"/>
              <a:ext cx="1027" cy="270"/>
            </a:xfrm>
            <a:custGeom>
              <a:avLst/>
              <a:gdLst>
                <a:gd name="T0" fmla="*/ 0 w 1027"/>
                <a:gd name="T1" fmla="*/ 14 h 270"/>
                <a:gd name="T2" fmla="*/ 1021 w 1027"/>
                <a:gd name="T3" fmla="*/ 0 h 270"/>
                <a:gd name="T4" fmla="*/ 1027 w 1027"/>
                <a:gd name="T5" fmla="*/ 270 h 270"/>
              </a:gdLst>
              <a:ahLst/>
              <a:cxnLst>
                <a:cxn ang="0">
                  <a:pos x="T0" y="T1"/>
                </a:cxn>
                <a:cxn ang="0">
                  <a:pos x="T2" y="T3"/>
                </a:cxn>
                <a:cxn ang="0">
                  <a:pos x="T4" y="T5"/>
                </a:cxn>
              </a:cxnLst>
              <a:rect l="0" t="0" r="r" b="b"/>
              <a:pathLst>
                <a:path w="1027" h="270">
                  <a:moveTo>
                    <a:pt x="0" y="14"/>
                  </a:moveTo>
                  <a:lnTo>
                    <a:pt x="1021" y="0"/>
                  </a:lnTo>
                  <a:lnTo>
                    <a:pt x="1027"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44"/>
            <p:cNvSpPr>
              <a:spLocks/>
            </p:cNvSpPr>
            <p:nvPr/>
          </p:nvSpPr>
          <p:spPr bwMode="auto">
            <a:xfrm>
              <a:off x="2877" y="10970"/>
              <a:ext cx="870" cy="388"/>
            </a:xfrm>
            <a:custGeom>
              <a:avLst/>
              <a:gdLst>
                <a:gd name="T0" fmla="*/ 0 w 870"/>
                <a:gd name="T1" fmla="*/ 0 h 388"/>
                <a:gd name="T2" fmla="*/ 870 w 870"/>
                <a:gd name="T3" fmla="*/ 0 h 388"/>
                <a:gd name="T4" fmla="*/ 870 w 870"/>
                <a:gd name="T5" fmla="*/ 388 h 388"/>
              </a:gdLst>
              <a:ahLst/>
              <a:cxnLst>
                <a:cxn ang="0">
                  <a:pos x="T0" y="T1"/>
                </a:cxn>
                <a:cxn ang="0">
                  <a:pos x="T2" y="T3"/>
                </a:cxn>
                <a:cxn ang="0">
                  <a:pos x="T4" y="T5"/>
                </a:cxn>
              </a:cxnLst>
              <a:rect l="0" t="0" r="r" b="b"/>
              <a:pathLst>
                <a:path w="870" h="388">
                  <a:moveTo>
                    <a:pt x="0" y="0"/>
                  </a:moveTo>
                  <a:lnTo>
                    <a:pt x="870" y="0"/>
                  </a:lnTo>
                  <a:lnTo>
                    <a:pt x="870" y="38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43"/>
            <p:cNvSpPr>
              <a:spLocks noChangeShapeType="1"/>
            </p:cNvSpPr>
            <p:nvPr/>
          </p:nvSpPr>
          <p:spPr bwMode="auto">
            <a:xfrm flipH="1">
              <a:off x="2139" y="10392"/>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42"/>
            <p:cNvSpPr>
              <a:spLocks noChangeShapeType="1"/>
            </p:cNvSpPr>
            <p:nvPr/>
          </p:nvSpPr>
          <p:spPr bwMode="auto">
            <a:xfrm flipH="1">
              <a:off x="2139" y="11680"/>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41"/>
            <p:cNvSpPr txBox="1">
              <a:spLocks noChangeArrowheads="1"/>
            </p:cNvSpPr>
            <p:nvPr/>
          </p:nvSpPr>
          <p:spPr bwMode="auto">
            <a:xfrm>
              <a:off x="5448" y="9646"/>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A&gt;1</a:t>
              </a:r>
            </a:p>
          </p:txBody>
        </p:sp>
        <p:sp>
          <p:nvSpPr>
            <p:cNvPr id="20" name="AutoShape 40"/>
            <p:cNvSpPr>
              <a:spLocks noChangeArrowheads="1"/>
            </p:cNvSpPr>
            <p:nvPr/>
          </p:nvSpPr>
          <p:spPr bwMode="auto">
            <a:xfrm>
              <a:off x="5355" y="9587"/>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Text Box 39"/>
            <p:cNvSpPr txBox="1">
              <a:spLocks noChangeArrowheads="1"/>
            </p:cNvSpPr>
            <p:nvPr/>
          </p:nvSpPr>
          <p:spPr bwMode="auto">
            <a:xfrm>
              <a:off x="6860" y="9666"/>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B=0</a:t>
              </a:r>
            </a:p>
          </p:txBody>
        </p:sp>
        <p:sp>
          <p:nvSpPr>
            <p:cNvPr id="22" name="AutoShape 38"/>
            <p:cNvSpPr>
              <a:spLocks noChangeArrowheads="1"/>
            </p:cNvSpPr>
            <p:nvPr/>
          </p:nvSpPr>
          <p:spPr bwMode="auto">
            <a:xfrm>
              <a:off x="6762" y="9587"/>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37"/>
            <p:cNvSpPr>
              <a:spLocks noChangeShapeType="1"/>
            </p:cNvSpPr>
            <p:nvPr/>
          </p:nvSpPr>
          <p:spPr bwMode="auto">
            <a:xfrm>
              <a:off x="5757" y="9265"/>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Freeform 36"/>
            <p:cNvSpPr>
              <a:spLocks/>
            </p:cNvSpPr>
            <p:nvPr/>
          </p:nvSpPr>
          <p:spPr bwMode="auto">
            <a:xfrm>
              <a:off x="6162" y="9813"/>
              <a:ext cx="615" cy="15"/>
            </a:xfrm>
            <a:custGeom>
              <a:avLst/>
              <a:gdLst>
                <a:gd name="T0" fmla="*/ 0 w 615"/>
                <a:gd name="T1" fmla="*/ 15 h 15"/>
                <a:gd name="T2" fmla="*/ 615 w 615"/>
                <a:gd name="T3" fmla="*/ 0 h 15"/>
              </a:gdLst>
              <a:ahLst/>
              <a:cxnLst>
                <a:cxn ang="0">
                  <a:pos x="T0" y="T1"/>
                </a:cxn>
                <a:cxn ang="0">
                  <a:pos x="T2" y="T3"/>
                </a:cxn>
              </a:cxnLst>
              <a:rect l="0" t="0" r="r" b="b"/>
              <a:pathLst>
                <a:path w="615" h="15">
                  <a:moveTo>
                    <a:pt x="0" y="15"/>
                  </a:moveTo>
                  <a:lnTo>
                    <a:pt x="615"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Text Box 35"/>
            <p:cNvSpPr txBox="1">
              <a:spLocks noChangeArrowheads="1"/>
            </p:cNvSpPr>
            <p:nvPr/>
          </p:nvSpPr>
          <p:spPr bwMode="auto">
            <a:xfrm>
              <a:off x="6125" y="955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26" name="Text Box 34"/>
            <p:cNvSpPr txBox="1">
              <a:spLocks noChangeArrowheads="1"/>
            </p:cNvSpPr>
            <p:nvPr/>
          </p:nvSpPr>
          <p:spPr bwMode="auto">
            <a:xfrm>
              <a:off x="5453" y="998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27" name="Text Box 33"/>
            <p:cNvSpPr txBox="1">
              <a:spLocks noChangeArrowheads="1"/>
            </p:cNvSpPr>
            <p:nvPr/>
          </p:nvSpPr>
          <p:spPr bwMode="auto">
            <a:xfrm>
              <a:off x="7140" y="10038"/>
              <a:ext cx="39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28" name="Line 32"/>
            <p:cNvSpPr>
              <a:spLocks noChangeShapeType="1"/>
            </p:cNvSpPr>
            <p:nvPr/>
          </p:nvSpPr>
          <p:spPr bwMode="auto">
            <a:xfrm>
              <a:off x="5757" y="10070"/>
              <a:ext cx="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31"/>
            <p:cNvSpPr>
              <a:spLocks/>
            </p:cNvSpPr>
            <p:nvPr/>
          </p:nvSpPr>
          <p:spPr bwMode="auto">
            <a:xfrm>
              <a:off x="5757" y="10070"/>
              <a:ext cx="1407" cy="161"/>
            </a:xfrm>
            <a:custGeom>
              <a:avLst/>
              <a:gdLst>
                <a:gd name="T0" fmla="*/ 1407 w 1407"/>
                <a:gd name="T1" fmla="*/ 0 h 322"/>
                <a:gd name="T2" fmla="*/ 1407 w 1407"/>
                <a:gd name="T3" fmla="*/ 322 h 322"/>
                <a:gd name="T4" fmla="*/ 0 w 1407"/>
                <a:gd name="T5" fmla="*/ 322 h 322"/>
              </a:gdLst>
              <a:ahLst/>
              <a:cxnLst>
                <a:cxn ang="0">
                  <a:pos x="T0" y="T1"/>
                </a:cxn>
                <a:cxn ang="0">
                  <a:pos x="T2" y="T3"/>
                </a:cxn>
                <a:cxn ang="0">
                  <a:pos x="T4" y="T5"/>
                </a:cxn>
              </a:cxnLst>
              <a:rect l="0" t="0" r="r" b="b"/>
              <a:pathLst>
                <a:path w="1407" h="322">
                  <a:moveTo>
                    <a:pt x="1407" y="0"/>
                  </a:moveTo>
                  <a:lnTo>
                    <a:pt x="1407" y="322"/>
                  </a:lnTo>
                  <a:lnTo>
                    <a:pt x="0" y="32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Text Box 30"/>
            <p:cNvSpPr txBox="1">
              <a:spLocks noChangeArrowheads="1"/>
            </p:cNvSpPr>
            <p:nvPr/>
          </p:nvSpPr>
          <p:spPr bwMode="auto">
            <a:xfrm>
              <a:off x="5457" y="1075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A=2</a:t>
              </a:r>
            </a:p>
          </p:txBody>
        </p:sp>
        <p:sp>
          <p:nvSpPr>
            <p:cNvPr id="31" name="AutoShape 29"/>
            <p:cNvSpPr>
              <a:spLocks noChangeArrowheads="1"/>
            </p:cNvSpPr>
            <p:nvPr/>
          </p:nvSpPr>
          <p:spPr bwMode="auto">
            <a:xfrm>
              <a:off x="5355" y="10714"/>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Text Box 28"/>
            <p:cNvSpPr txBox="1">
              <a:spLocks noChangeArrowheads="1"/>
            </p:cNvSpPr>
            <p:nvPr/>
          </p:nvSpPr>
          <p:spPr bwMode="auto">
            <a:xfrm>
              <a:off x="7548" y="950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33" name="Freeform 27"/>
            <p:cNvSpPr>
              <a:spLocks/>
            </p:cNvSpPr>
            <p:nvPr/>
          </p:nvSpPr>
          <p:spPr bwMode="auto">
            <a:xfrm>
              <a:off x="7542" y="9829"/>
              <a:ext cx="425" cy="417"/>
            </a:xfrm>
            <a:custGeom>
              <a:avLst/>
              <a:gdLst>
                <a:gd name="T0" fmla="*/ 0 w 420"/>
                <a:gd name="T1" fmla="*/ 0 h 450"/>
                <a:gd name="T2" fmla="*/ 420 w 420"/>
                <a:gd name="T3" fmla="*/ 0 h 450"/>
                <a:gd name="T4" fmla="*/ 420 w 420"/>
                <a:gd name="T5" fmla="*/ 450 h 450"/>
              </a:gdLst>
              <a:ahLst/>
              <a:cxnLst>
                <a:cxn ang="0">
                  <a:pos x="T0" y="T1"/>
                </a:cxn>
                <a:cxn ang="0">
                  <a:pos x="T2" y="T3"/>
                </a:cxn>
                <a:cxn ang="0">
                  <a:pos x="T4" y="T5"/>
                </a:cxn>
              </a:cxnLst>
              <a:rect l="0" t="0" r="r" b="b"/>
              <a:pathLst>
                <a:path w="420" h="450">
                  <a:moveTo>
                    <a:pt x="0" y="0"/>
                  </a:moveTo>
                  <a:lnTo>
                    <a:pt x="420" y="0"/>
                  </a:lnTo>
                  <a:lnTo>
                    <a:pt x="420" y="4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Text Box 26"/>
            <p:cNvSpPr txBox="1">
              <a:spLocks noChangeArrowheads="1"/>
            </p:cNvSpPr>
            <p:nvPr/>
          </p:nvSpPr>
          <p:spPr bwMode="auto">
            <a:xfrm>
              <a:off x="7566" y="10231"/>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X=X/A</a:t>
              </a:r>
            </a:p>
          </p:txBody>
        </p:sp>
        <p:sp>
          <p:nvSpPr>
            <p:cNvPr id="35" name="Line 25"/>
            <p:cNvSpPr>
              <a:spLocks noChangeShapeType="1"/>
            </p:cNvSpPr>
            <p:nvPr/>
          </p:nvSpPr>
          <p:spPr bwMode="auto">
            <a:xfrm flipH="1" flipV="1">
              <a:off x="5757" y="10553"/>
              <a:ext cx="180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Text Box 24"/>
            <p:cNvSpPr txBox="1">
              <a:spLocks noChangeArrowheads="1"/>
            </p:cNvSpPr>
            <p:nvPr/>
          </p:nvSpPr>
          <p:spPr bwMode="auto">
            <a:xfrm>
              <a:off x="5471" y="11559"/>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X&gt;1</a:t>
              </a:r>
            </a:p>
          </p:txBody>
        </p:sp>
        <p:sp>
          <p:nvSpPr>
            <p:cNvPr id="37" name="AutoShape 23"/>
            <p:cNvSpPr>
              <a:spLocks noChangeArrowheads="1"/>
            </p:cNvSpPr>
            <p:nvPr/>
          </p:nvSpPr>
          <p:spPr bwMode="auto">
            <a:xfrm>
              <a:off x="5355" y="11519"/>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22"/>
            <p:cNvSpPr>
              <a:spLocks noChangeShapeType="1"/>
            </p:cNvSpPr>
            <p:nvPr/>
          </p:nvSpPr>
          <p:spPr bwMode="auto">
            <a:xfrm>
              <a:off x="5757" y="11197"/>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21"/>
            <p:cNvSpPr>
              <a:spLocks/>
            </p:cNvSpPr>
            <p:nvPr/>
          </p:nvSpPr>
          <p:spPr bwMode="auto">
            <a:xfrm>
              <a:off x="6147" y="10918"/>
              <a:ext cx="1821" cy="1084"/>
            </a:xfrm>
            <a:custGeom>
              <a:avLst/>
              <a:gdLst>
                <a:gd name="T0" fmla="*/ 0 w 1821"/>
                <a:gd name="T1" fmla="*/ 30 h 1084"/>
                <a:gd name="T2" fmla="*/ 1815 w 1821"/>
                <a:gd name="T3" fmla="*/ 0 h 1084"/>
                <a:gd name="T4" fmla="*/ 1821 w 1821"/>
                <a:gd name="T5" fmla="*/ 1084 h 1084"/>
              </a:gdLst>
              <a:ahLst/>
              <a:cxnLst>
                <a:cxn ang="0">
                  <a:pos x="T0" y="T1"/>
                </a:cxn>
                <a:cxn ang="0">
                  <a:pos x="T2" y="T3"/>
                </a:cxn>
                <a:cxn ang="0">
                  <a:pos x="T4" y="T5"/>
                </a:cxn>
              </a:cxnLst>
              <a:rect l="0" t="0" r="r" b="b"/>
              <a:pathLst>
                <a:path w="1821" h="1084">
                  <a:moveTo>
                    <a:pt x="0" y="30"/>
                  </a:moveTo>
                  <a:lnTo>
                    <a:pt x="1815" y="0"/>
                  </a:lnTo>
                  <a:lnTo>
                    <a:pt x="1821" y="1084"/>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Freeform 20"/>
            <p:cNvSpPr>
              <a:spLocks/>
            </p:cNvSpPr>
            <p:nvPr/>
          </p:nvSpPr>
          <p:spPr bwMode="auto">
            <a:xfrm>
              <a:off x="6117" y="11743"/>
              <a:ext cx="1815" cy="1"/>
            </a:xfrm>
            <a:custGeom>
              <a:avLst/>
              <a:gdLst>
                <a:gd name="T0" fmla="*/ 0 w 1815"/>
                <a:gd name="T1" fmla="*/ 0 h 1"/>
                <a:gd name="T2" fmla="*/ 1815 w 1815"/>
                <a:gd name="T3" fmla="*/ 0 h 1"/>
              </a:gdLst>
              <a:ahLst/>
              <a:cxnLst>
                <a:cxn ang="0">
                  <a:pos x="T0" y="T1"/>
                </a:cxn>
                <a:cxn ang="0">
                  <a:pos x="T2" y="T3"/>
                </a:cxn>
              </a:cxnLst>
              <a:rect l="0" t="0" r="r" b="b"/>
              <a:pathLst>
                <a:path w="1815" h="1">
                  <a:moveTo>
                    <a:pt x="0" y="0"/>
                  </a:moveTo>
                  <a:lnTo>
                    <a:pt x="1815"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Text Box 19"/>
            <p:cNvSpPr txBox="1">
              <a:spLocks noChangeArrowheads="1"/>
            </p:cNvSpPr>
            <p:nvPr/>
          </p:nvSpPr>
          <p:spPr bwMode="auto">
            <a:xfrm>
              <a:off x="7365" y="12002"/>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X=X+1</a:t>
              </a:r>
            </a:p>
          </p:txBody>
        </p:sp>
        <p:sp>
          <p:nvSpPr>
            <p:cNvPr id="42" name="Line 18"/>
            <p:cNvSpPr>
              <a:spLocks noChangeShapeType="1"/>
            </p:cNvSpPr>
            <p:nvPr/>
          </p:nvSpPr>
          <p:spPr bwMode="auto">
            <a:xfrm>
              <a:off x="5757" y="12002"/>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Line 17"/>
            <p:cNvSpPr>
              <a:spLocks noChangeShapeType="1"/>
            </p:cNvSpPr>
            <p:nvPr/>
          </p:nvSpPr>
          <p:spPr bwMode="auto">
            <a:xfrm flipH="1">
              <a:off x="5757" y="12163"/>
              <a:ext cx="16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Text Box 16"/>
            <p:cNvSpPr txBox="1">
              <a:spLocks noChangeArrowheads="1"/>
            </p:cNvSpPr>
            <p:nvPr/>
          </p:nvSpPr>
          <p:spPr bwMode="auto">
            <a:xfrm>
              <a:off x="5355" y="11036"/>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45" name="Text Box 15"/>
            <p:cNvSpPr txBox="1">
              <a:spLocks noChangeArrowheads="1"/>
            </p:cNvSpPr>
            <p:nvPr/>
          </p:nvSpPr>
          <p:spPr bwMode="auto">
            <a:xfrm>
              <a:off x="6159" y="1071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46" name="Text Box 14"/>
            <p:cNvSpPr txBox="1">
              <a:spLocks noChangeArrowheads="1"/>
            </p:cNvSpPr>
            <p:nvPr/>
          </p:nvSpPr>
          <p:spPr bwMode="auto">
            <a:xfrm>
              <a:off x="5355" y="11841"/>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47" name="Text Box 13"/>
            <p:cNvSpPr txBox="1">
              <a:spLocks noChangeArrowheads="1"/>
            </p:cNvSpPr>
            <p:nvPr/>
          </p:nvSpPr>
          <p:spPr bwMode="auto">
            <a:xfrm>
              <a:off x="6159" y="11680"/>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48" name="Text Box 12"/>
            <p:cNvSpPr txBox="1">
              <a:spLocks noChangeArrowheads="1"/>
            </p:cNvSpPr>
            <p:nvPr/>
          </p:nvSpPr>
          <p:spPr bwMode="auto">
            <a:xfrm>
              <a:off x="1779" y="11151"/>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49" name="Text Box 11"/>
            <p:cNvSpPr txBox="1">
              <a:spLocks noChangeArrowheads="1"/>
            </p:cNvSpPr>
            <p:nvPr/>
          </p:nvSpPr>
          <p:spPr bwMode="auto">
            <a:xfrm>
              <a:off x="1788" y="998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N</a:t>
              </a:r>
            </a:p>
          </p:txBody>
        </p:sp>
        <p:sp>
          <p:nvSpPr>
            <p:cNvPr id="50" name="Text Box 10"/>
            <p:cNvSpPr txBox="1">
              <a:spLocks noChangeArrowheads="1"/>
            </p:cNvSpPr>
            <p:nvPr/>
          </p:nvSpPr>
          <p:spPr bwMode="auto">
            <a:xfrm>
              <a:off x="2839" y="1092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51" name="Text Box 9"/>
            <p:cNvSpPr txBox="1">
              <a:spLocks noChangeArrowheads="1"/>
            </p:cNvSpPr>
            <p:nvPr/>
          </p:nvSpPr>
          <p:spPr bwMode="auto">
            <a:xfrm>
              <a:off x="2931" y="952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p>
          </p:txBody>
        </p:sp>
        <p:sp>
          <p:nvSpPr>
            <p:cNvPr id="52" name="Text Box 8"/>
            <p:cNvSpPr txBox="1">
              <a:spLocks noChangeArrowheads="1"/>
            </p:cNvSpPr>
            <p:nvPr/>
          </p:nvSpPr>
          <p:spPr bwMode="auto">
            <a:xfrm>
              <a:off x="1335" y="12646"/>
              <a:ext cx="301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a:t>
              </a:r>
              <a:r>
                <a:rPr kumimoji="0" lang="en-US" altLang="zh-CN" sz="1600" b="0" i="0" u="none" strike="noStrike" cap="none" normalizeH="0" baseline="0" smtClean="0">
                  <a:ln>
                    <a:noFill/>
                  </a:ln>
                  <a:solidFill>
                    <a:schemeClr val="tx1"/>
                  </a:solidFill>
                  <a:effectLst/>
                  <a:cs typeface="Times New Roman" panose="02020603050405020304" pitchFamily="18" charset="0"/>
                </a:rPr>
                <a:t>a</a:t>
              </a:r>
              <a:r>
                <a:rPr kumimoji="0" lang="zh-CN" altLang="en-US" sz="1600" b="0" i="0" u="none" strike="noStrike" cap="none" normalizeH="0" baseline="0" smtClean="0">
                  <a:ln>
                    <a:noFill/>
                  </a:ln>
                  <a:solidFill>
                    <a:schemeClr val="tx1"/>
                  </a:solidFill>
                  <a:effectLst/>
                  <a:cs typeface="Times New Roman" panose="02020603050405020304" pitchFamily="18" charset="0"/>
                </a:rPr>
                <a:t>）被测程序具有多个条件</a:t>
              </a: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53" name="Text Box 7"/>
            <p:cNvSpPr txBox="1">
              <a:spLocks noChangeArrowheads="1"/>
            </p:cNvSpPr>
            <p:nvPr/>
          </p:nvSpPr>
          <p:spPr bwMode="auto">
            <a:xfrm>
              <a:off x="4953" y="12646"/>
              <a:ext cx="341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a:t>
              </a:r>
              <a:r>
                <a:rPr kumimoji="0" lang="en-US" altLang="zh-CN" sz="1600" b="0" i="0" u="none" strike="noStrike" cap="none" normalizeH="0" baseline="0" smtClean="0">
                  <a:ln>
                    <a:noFill/>
                  </a:ln>
                  <a:solidFill>
                    <a:schemeClr val="tx1"/>
                  </a:solidFill>
                  <a:effectLst/>
                  <a:cs typeface="Times New Roman" panose="02020603050405020304" pitchFamily="18" charset="0"/>
                </a:rPr>
                <a:t>b</a:t>
              </a:r>
              <a:r>
                <a:rPr kumimoji="0" lang="zh-CN" altLang="en-US" sz="1600" b="0" i="0" u="none" strike="noStrike" cap="none" normalizeH="0" baseline="0" smtClean="0">
                  <a:ln>
                    <a:noFill/>
                  </a:ln>
                  <a:solidFill>
                    <a:schemeClr val="tx1"/>
                  </a:solidFill>
                  <a:effectLst/>
                  <a:cs typeface="Times New Roman" panose="02020603050405020304" pitchFamily="18" charset="0"/>
                </a:rPr>
                <a:t>）被测程序编译为机器代码后</a:t>
              </a: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54" name="Text Box 6"/>
            <p:cNvSpPr txBox="1">
              <a:spLocks noChangeArrowheads="1"/>
            </p:cNvSpPr>
            <p:nvPr/>
          </p:nvSpPr>
          <p:spPr bwMode="auto">
            <a:xfrm>
              <a:off x="1853" y="9259"/>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5" name="Text Box 5"/>
            <p:cNvSpPr txBox="1">
              <a:spLocks noChangeArrowheads="1"/>
            </p:cNvSpPr>
            <p:nvPr/>
          </p:nvSpPr>
          <p:spPr bwMode="auto">
            <a:xfrm>
              <a:off x="1879" y="1025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a:t>
              </a:r>
            </a:p>
          </p:txBody>
        </p:sp>
        <p:sp>
          <p:nvSpPr>
            <p:cNvPr id="56" name="Text Box 4"/>
            <p:cNvSpPr txBox="1">
              <a:spLocks noChangeArrowheads="1"/>
            </p:cNvSpPr>
            <p:nvPr/>
          </p:nvSpPr>
          <p:spPr bwMode="auto">
            <a:xfrm>
              <a:off x="3546" y="9516"/>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a:t>
              </a:r>
            </a:p>
          </p:txBody>
        </p:sp>
        <p:sp>
          <p:nvSpPr>
            <p:cNvPr id="57" name="Text Box 3"/>
            <p:cNvSpPr txBox="1">
              <a:spLocks noChangeArrowheads="1"/>
            </p:cNvSpPr>
            <p:nvPr/>
          </p:nvSpPr>
          <p:spPr bwMode="auto">
            <a:xfrm>
              <a:off x="1853" y="11519"/>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d</a:t>
              </a:r>
            </a:p>
          </p:txBody>
        </p:sp>
        <p:sp>
          <p:nvSpPr>
            <p:cNvPr id="58" name="Text Box 2"/>
            <p:cNvSpPr txBox="1">
              <a:spLocks noChangeArrowheads="1"/>
            </p:cNvSpPr>
            <p:nvPr/>
          </p:nvSpPr>
          <p:spPr bwMode="auto">
            <a:xfrm>
              <a:off x="3747" y="1087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在采用高级语言编程中，可以有若干个原子条件组成一个布尔表达式。测试集满足条件覆盖的要求是每个原子条件必须分别用“真”和“假”测试过。因此，</a:t>
            </a:r>
          </a:p>
          <a:p>
            <a:r>
              <a:rPr lang="zh-CN" altLang="en-US" b="1" dirty="0" smtClean="0"/>
              <a:t>多条件覆盖准则</a:t>
            </a:r>
            <a:r>
              <a:rPr lang="en-US" b="1" dirty="0" smtClean="0"/>
              <a:t>(Multiple Condition Coverage)</a:t>
            </a:r>
            <a:r>
              <a:rPr lang="zh-CN" altLang="en-US" b="1" dirty="0" smtClean="0"/>
              <a:t>定义为：</a:t>
            </a:r>
            <a:r>
              <a:rPr lang="zh-CN" altLang="en-US" dirty="0" smtClean="0"/>
              <a:t>依据多条件覆盖准则，测试集</a:t>
            </a:r>
            <a:r>
              <a:rPr lang="en-US" dirty="0" smtClean="0"/>
              <a:t>T</a:t>
            </a:r>
            <a:r>
              <a:rPr lang="zh-CN" altLang="en-US" dirty="0" smtClean="0"/>
              <a:t>是充分的，如果对每个条件</a:t>
            </a:r>
            <a:r>
              <a:rPr lang="en-US" dirty="0" smtClean="0"/>
              <a:t>C</a:t>
            </a:r>
            <a:r>
              <a:rPr lang="zh-CN" altLang="en-US" dirty="0" smtClean="0"/>
              <a:t>，其由原子谓词</a:t>
            </a:r>
            <a:r>
              <a:rPr lang="en-US" dirty="0" smtClean="0"/>
              <a:t>(p1, p2, . . . , </a:t>
            </a:r>
            <a:r>
              <a:rPr lang="en-US" dirty="0" err="1" smtClean="0"/>
              <a:t>pn</a:t>
            </a:r>
            <a:r>
              <a:rPr lang="en-US" dirty="0" smtClean="0"/>
              <a:t>)</a:t>
            </a:r>
            <a:r>
              <a:rPr lang="zh-CN" altLang="en-US" dirty="0" smtClean="0"/>
              <a:t>组成，他们所有真值的可能组合</a:t>
            </a:r>
            <a:r>
              <a:rPr lang="en-US" dirty="0" smtClean="0"/>
              <a:t>(b1, b2, . . . , </a:t>
            </a:r>
            <a:r>
              <a:rPr lang="en-US" dirty="0" err="1" smtClean="0"/>
              <a:t>bn</a:t>
            </a:r>
            <a:r>
              <a:rPr lang="en-US" dirty="0" smtClean="0"/>
              <a:t>)</a:t>
            </a:r>
            <a:r>
              <a:rPr lang="zh-CN" altLang="en-US" dirty="0" smtClean="0"/>
              <a:t>，</a:t>
            </a:r>
            <a:r>
              <a:rPr lang="en-US" dirty="0" smtClean="0"/>
              <a:t>T</a:t>
            </a:r>
            <a:r>
              <a:rPr lang="zh-CN" altLang="en-US" dirty="0" smtClean="0"/>
              <a:t>中起码有一个测试用例，使得</a:t>
            </a:r>
            <a:r>
              <a:rPr lang="en-US" dirty="0" smtClean="0"/>
              <a:t>pi</a:t>
            </a:r>
            <a:r>
              <a:rPr lang="zh-CN" altLang="en-US" dirty="0" smtClean="0"/>
              <a:t>等于</a:t>
            </a:r>
            <a:r>
              <a:rPr lang="en-US" dirty="0" smtClean="0"/>
              <a:t>bi, </a:t>
            </a:r>
            <a:r>
              <a:rPr lang="en-US" dirty="0" err="1" smtClean="0"/>
              <a:t>i</a:t>
            </a:r>
            <a:r>
              <a:rPr lang="en-US" dirty="0" smtClean="0"/>
              <a:t>=1,2,…,n</a:t>
            </a:r>
            <a:r>
              <a:rPr lang="zh-CN" altLang="en-US"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13.2.7 </a:t>
            </a:r>
            <a:r>
              <a:rPr lang="zh-CN" altLang="en-US" dirty="0" smtClean="0"/>
              <a:t>修改后的条件判断覆盖</a:t>
            </a:r>
            <a:endParaRPr lang="zh-CN" altLang="en-US" dirty="0"/>
          </a:p>
        </p:txBody>
      </p:sp>
      <p:sp>
        <p:nvSpPr>
          <p:cNvPr id="3" name="内容占位符 2"/>
          <p:cNvSpPr>
            <a:spLocks noGrp="1"/>
          </p:cNvSpPr>
          <p:nvPr>
            <p:ph idx="1"/>
          </p:nvPr>
        </p:nvSpPr>
        <p:spPr/>
        <p:txBody>
          <a:bodyPr/>
          <a:lstStyle/>
          <a:p>
            <a:r>
              <a:rPr lang="zh-CN" altLang="en-US" dirty="0" smtClean="0"/>
              <a:t>由于多条件判断测试要求每个原子子条件必须被测试两次</a:t>
            </a:r>
            <a:r>
              <a:rPr lang="en-US" dirty="0" smtClean="0"/>
              <a:t>(</a:t>
            </a:r>
            <a:r>
              <a:rPr lang="zh-CN" altLang="en-US" dirty="0" smtClean="0"/>
              <a:t>真和假</a:t>
            </a:r>
            <a:r>
              <a:rPr lang="en-US" dirty="0" smtClean="0"/>
              <a:t>)</a:t>
            </a:r>
            <a:r>
              <a:rPr lang="zh-CN" altLang="en-US" dirty="0" smtClean="0"/>
              <a:t>，那么当许多子条件组合在一起时，子条件组合情况明显增加。</a:t>
            </a:r>
            <a:endParaRPr lang="en-US" altLang="zh-CN" dirty="0" smtClean="0"/>
          </a:p>
          <a:p>
            <a:pPr lvl="1"/>
            <a:r>
              <a:rPr lang="zh-CN" altLang="en-US" dirty="0" smtClean="0"/>
              <a:t>例如，语句</a:t>
            </a:r>
            <a:r>
              <a:rPr lang="en-US" dirty="0" smtClean="0"/>
              <a:t>if</a:t>
            </a:r>
            <a:r>
              <a:rPr lang="zh-CN" altLang="en-US" dirty="0" smtClean="0"/>
              <a:t>（</a:t>
            </a:r>
            <a:r>
              <a:rPr lang="en-US" dirty="0" smtClean="0"/>
              <a:t>A= =0 and B= =0</a:t>
            </a:r>
            <a:r>
              <a:rPr lang="zh-CN" altLang="en-US" dirty="0" smtClean="0"/>
              <a:t>）两个独立子条件，可以有</a:t>
            </a:r>
            <a:r>
              <a:rPr lang="en-US" dirty="0" smtClean="0"/>
              <a:t>4</a:t>
            </a:r>
            <a:r>
              <a:rPr lang="zh-CN" altLang="en-US" dirty="0" smtClean="0"/>
              <a:t>种组合条件（</a:t>
            </a:r>
            <a:r>
              <a:rPr lang="en-US" dirty="0" smtClean="0"/>
              <a:t>A= =0 and B= =0</a:t>
            </a:r>
            <a:r>
              <a:rPr lang="zh-CN" altLang="en-US" dirty="0" smtClean="0"/>
              <a:t>）</a:t>
            </a:r>
            <a:r>
              <a:rPr lang="en-US" dirty="0" smtClean="0"/>
              <a:t>, </a:t>
            </a:r>
            <a:r>
              <a:rPr lang="zh-CN" altLang="en-US" dirty="0" smtClean="0"/>
              <a:t>（</a:t>
            </a:r>
            <a:r>
              <a:rPr lang="en-US" dirty="0" smtClean="0"/>
              <a:t>A/=0 and B= =0</a:t>
            </a:r>
            <a:r>
              <a:rPr lang="zh-CN" altLang="en-US" dirty="0" smtClean="0"/>
              <a:t>）</a:t>
            </a:r>
            <a:r>
              <a:rPr lang="en-US" dirty="0" smtClean="0"/>
              <a:t>, </a:t>
            </a:r>
            <a:r>
              <a:rPr lang="zh-CN" altLang="en-US" dirty="0" smtClean="0"/>
              <a:t>（</a:t>
            </a:r>
            <a:r>
              <a:rPr lang="en-US" dirty="0" smtClean="0"/>
              <a:t>A= =0 and B/=0</a:t>
            </a:r>
            <a:r>
              <a:rPr lang="zh-CN" altLang="en-US" dirty="0" smtClean="0"/>
              <a:t>）和（</a:t>
            </a:r>
            <a:r>
              <a:rPr lang="en-US" dirty="0" smtClean="0"/>
              <a:t>A</a:t>
            </a:r>
            <a:r>
              <a:rPr lang="en-US" altLang="zh-CN" dirty="0"/>
              <a:t>/</a:t>
            </a:r>
            <a:r>
              <a:rPr lang="en-US" dirty="0" smtClean="0"/>
              <a:t>=0 and B/=0</a:t>
            </a:r>
            <a:r>
              <a:rPr lang="zh-CN" altLang="en-US" dirty="0" smtClean="0"/>
              <a:t>）。因此至少需要测试</a:t>
            </a:r>
            <a:r>
              <a:rPr lang="en-US" dirty="0" smtClean="0"/>
              <a:t>4</a:t>
            </a:r>
            <a:r>
              <a:rPr lang="zh-CN" altLang="en-US" dirty="0" smtClean="0"/>
              <a:t>次。</a:t>
            </a:r>
            <a:endParaRPr lang="en-US" altLang="zh-CN" dirty="0" smtClean="0"/>
          </a:p>
          <a:p>
            <a:pPr lvl="1"/>
            <a:r>
              <a:rPr lang="zh-CN" altLang="en-US" dirty="0" smtClean="0"/>
              <a:t>一般对于</a:t>
            </a:r>
            <a:r>
              <a:rPr lang="en-US" dirty="0" smtClean="0"/>
              <a:t>N</a:t>
            </a:r>
            <a:r>
              <a:rPr lang="zh-CN" altLang="en-US" dirty="0" smtClean="0"/>
              <a:t>个子条件，组合情况为</a:t>
            </a:r>
            <a:r>
              <a:rPr lang="en-US" altLang="zh-CN" b="1" dirty="0" smtClean="0"/>
              <a:t>2</a:t>
            </a:r>
            <a:r>
              <a:rPr lang="en-US" altLang="zh-CN" b="1" baseline="30000" dirty="0" smtClean="0"/>
              <a:t>N</a:t>
            </a:r>
            <a:endParaRPr lang="en-US" altLang="zh-CN" dirty="0" smtClean="0"/>
          </a:p>
          <a:p>
            <a:pPr lvl="1"/>
            <a:endParaRPr lang="en-US" altLang="zh-CN" dirty="0" smtClean="0"/>
          </a:p>
          <a:p>
            <a:r>
              <a:rPr lang="zh-CN" altLang="en-US" sz="2400" b="1" dirty="0" smtClean="0"/>
              <a:t>对于像民用航空电子设备中软件，经常有复杂的</a:t>
            </a:r>
            <a:r>
              <a:rPr lang="zh-CN" altLang="en-US" sz="2400" b="1" dirty="0"/>
              <a:t>多</a:t>
            </a:r>
            <a:r>
              <a:rPr lang="zh-CN" altLang="en-US" sz="2400" b="1" dirty="0" smtClean="0"/>
              <a:t>个子条件的布尔表达式。工程上做到</a:t>
            </a:r>
            <a:r>
              <a:rPr lang="en-US" altLang="zh-CN" sz="2400" b="1" dirty="0" smtClean="0"/>
              <a:t>2</a:t>
            </a:r>
            <a:r>
              <a:rPr lang="en-US" altLang="zh-CN" sz="2400" b="1" baseline="30000" dirty="0" smtClean="0"/>
              <a:t>N</a:t>
            </a:r>
            <a:r>
              <a:rPr lang="zh-CN" altLang="en-US" sz="2400" b="1" dirty="0" smtClean="0"/>
              <a:t>的组合测试是不实际的。</a:t>
            </a:r>
            <a:endParaRPr lang="zh-CN" altLang="en-US" sz="2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MC/DC</a:t>
            </a:r>
            <a:endParaRPr lang="zh-CN" altLang="en-US" dirty="0"/>
          </a:p>
        </p:txBody>
      </p:sp>
      <p:sp>
        <p:nvSpPr>
          <p:cNvPr id="3" name="内容占位符 2"/>
          <p:cNvSpPr>
            <a:spLocks noGrp="1"/>
          </p:cNvSpPr>
          <p:nvPr>
            <p:ph idx="1"/>
          </p:nvPr>
        </p:nvSpPr>
        <p:spPr/>
        <p:txBody>
          <a:bodyPr/>
          <a:lstStyle/>
          <a:p>
            <a:r>
              <a:rPr lang="zh-CN" altLang="en-US" dirty="0" smtClean="0"/>
              <a:t>为此，民用航空领域的</a:t>
            </a:r>
            <a:r>
              <a:rPr lang="en-US" dirty="0" smtClean="0"/>
              <a:t>DO-178B</a:t>
            </a:r>
            <a:r>
              <a:rPr lang="zh-CN" altLang="en-US" dirty="0" smtClean="0"/>
              <a:t>对多条件判断做了修改，提出了修改后的条件</a:t>
            </a:r>
            <a:r>
              <a:rPr lang="en-US" dirty="0" smtClean="0"/>
              <a:t>/</a:t>
            </a:r>
            <a:r>
              <a:rPr lang="zh-CN" altLang="en-US" dirty="0" smtClean="0"/>
              <a:t>判断覆盖</a:t>
            </a:r>
            <a:r>
              <a:rPr lang="en-US" dirty="0" smtClean="0"/>
              <a:t>(MC/DC ----Modified Condition/Decision Coverage)</a:t>
            </a:r>
            <a:r>
              <a:rPr lang="zh-CN" altLang="en-US" dirty="0" smtClean="0"/>
              <a:t>：</a:t>
            </a:r>
            <a:endParaRPr lang="en-US" altLang="zh-CN" dirty="0" smtClean="0"/>
          </a:p>
          <a:p>
            <a:endParaRPr lang="en-US" altLang="zh-CN" dirty="0" smtClean="0"/>
          </a:p>
          <a:p>
            <a:r>
              <a:rPr lang="zh-CN" altLang="en-US" dirty="0" smtClean="0"/>
              <a:t>“</a:t>
            </a:r>
            <a:r>
              <a:rPr lang="zh-CN" altLang="en-US" dirty="0" smtClean="0">
                <a:solidFill>
                  <a:srgbClr val="FF0000"/>
                </a:solidFill>
              </a:rPr>
              <a:t>每个入口和退出必须被调用一次</a:t>
            </a:r>
            <a:r>
              <a:rPr lang="zh-CN" altLang="en-US" dirty="0" smtClean="0"/>
              <a:t>，</a:t>
            </a:r>
            <a:r>
              <a:rPr lang="zh-CN" altLang="en-US" dirty="0" smtClean="0">
                <a:solidFill>
                  <a:srgbClr val="FF0000"/>
                </a:solidFill>
              </a:rPr>
              <a:t>判断中的每个子条件需要包括了所有可能性</a:t>
            </a:r>
            <a:r>
              <a:rPr lang="zh-CN" altLang="en-US" b="1" dirty="0" smtClean="0">
                <a:solidFill>
                  <a:srgbClr val="FF0000"/>
                </a:solidFill>
              </a:rPr>
              <a:t>至少</a:t>
            </a:r>
            <a:r>
              <a:rPr lang="zh-CN" altLang="en-US" dirty="0" smtClean="0">
                <a:solidFill>
                  <a:srgbClr val="FF0000"/>
                </a:solidFill>
              </a:rPr>
              <a:t>要出现一次</a:t>
            </a:r>
            <a:r>
              <a:rPr lang="zh-CN" altLang="en-US" dirty="0" smtClean="0"/>
              <a:t>，</a:t>
            </a:r>
            <a:r>
              <a:rPr lang="zh-CN" altLang="en-US" dirty="0" smtClean="0">
                <a:solidFill>
                  <a:srgbClr val="FF0000"/>
                </a:solidFill>
              </a:rPr>
              <a:t>已经表明每个条件独立地影响最终</a:t>
            </a:r>
            <a:r>
              <a:rPr lang="zh-CN" altLang="en-US" b="1" dirty="0" smtClean="0">
                <a:solidFill>
                  <a:srgbClr val="FF0000"/>
                </a:solidFill>
              </a:rPr>
              <a:t>判断</a:t>
            </a:r>
            <a:r>
              <a:rPr lang="zh-CN" altLang="en-US" dirty="0" smtClean="0">
                <a:solidFill>
                  <a:srgbClr val="FF0000"/>
                </a:solidFill>
              </a:rPr>
              <a:t>结果项</a:t>
            </a:r>
            <a:r>
              <a:rPr lang="zh-CN" altLang="en-US" dirty="0" smtClean="0"/>
              <a:t>。一个条件独立的影响判断的结果是指保持其他条件不变，只改变本条件时对结果有影响。”</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例子</a:t>
            </a:r>
            <a:r>
              <a:rPr lang="en-US" altLang="zh-CN" dirty="0" smtClean="0">
                <a:solidFill>
                  <a:srgbClr val="FF0000"/>
                </a:solidFill>
              </a:rPr>
              <a:t>1</a:t>
            </a:r>
            <a:endParaRPr lang="zh-CN" altLang="en-US" dirty="0"/>
          </a:p>
        </p:txBody>
      </p:sp>
      <p:sp>
        <p:nvSpPr>
          <p:cNvPr id="3" name="内容占位符 2"/>
          <p:cNvSpPr>
            <a:spLocks noGrp="1"/>
          </p:cNvSpPr>
          <p:nvPr>
            <p:ph idx="1"/>
          </p:nvPr>
        </p:nvSpPr>
        <p:spPr>
          <a:xfrm>
            <a:off x="1028700" y="1114771"/>
            <a:ext cx="8001000" cy="2430996"/>
          </a:xfrm>
        </p:spPr>
        <p:txBody>
          <a:bodyPr/>
          <a:lstStyle/>
          <a:p>
            <a:r>
              <a:rPr lang="zh-CN" altLang="zh-CN" sz="2400" b="1" dirty="0" smtClean="0"/>
              <a:t>例子</a:t>
            </a:r>
            <a:r>
              <a:rPr lang="en-US" altLang="zh-CN" sz="2400" b="1" dirty="0"/>
              <a:t>1</a:t>
            </a:r>
            <a:r>
              <a:rPr lang="zh-CN" altLang="zh-CN" sz="2400" b="1" dirty="0"/>
              <a:t>：简单的两个条件组合</a:t>
            </a:r>
            <a:r>
              <a:rPr lang="zh-CN" altLang="zh-CN" sz="2400" b="1" dirty="0" smtClean="0"/>
              <a:t>。</a:t>
            </a:r>
            <a:endParaRPr lang="en-US" altLang="zh-CN" sz="2400" b="1" dirty="0" smtClean="0"/>
          </a:p>
          <a:p>
            <a:pPr lvl="1"/>
            <a:r>
              <a:rPr lang="zh-CN" altLang="zh-CN" sz="2000" dirty="0" smtClean="0"/>
              <a:t>以</a:t>
            </a:r>
            <a:r>
              <a:rPr lang="en-US" altLang="zh-CN" sz="2000" dirty="0"/>
              <a:t>if</a:t>
            </a:r>
            <a:r>
              <a:rPr lang="zh-CN" altLang="zh-CN" sz="2000" dirty="0"/>
              <a:t>（</a:t>
            </a:r>
            <a:r>
              <a:rPr lang="en-US" altLang="zh-CN" sz="2000" dirty="0"/>
              <a:t>A and B</a:t>
            </a:r>
            <a:r>
              <a:rPr lang="zh-CN" altLang="zh-CN" sz="2000" dirty="0"/>
              <a:t>）为</a:t>
            </a:r>
            <a:r>
              <a:rPr lang="zh-CN" altLang="zh-CN" sz="2000" dirty="0" smtClean="0"/>
              <a:t>例。会发现</a:t>
            </a:r>
            <a:r>
              <a:rPr lang="zh-CN" altLang="en-US" sz="2000" dirty="0" smtClean="0"/>
              <a:t>：</a:t>
            </a:r>
            <a:endParaRPr lang="en-US" altLang="zh-CN" sz="2000" dirty="0" smtClean="0"/>
          </a:p>
          <a:p>
            <a:pPr lvl="2"/>
            <a:r>
              <a:rPr lang="zh-CN" altLang="zh-CN" sz="1800" dirty="0" smtClean="0"/>
              <a:t>“</a:t>
            </a:r>
            <a:r>
              <a:rPr lang="zh-CN" altLang="en-US" sz="1800" dirty="0" smtClean="0"/>
              <a:t>用例</a:t>
            </a:r>
            <a:r>
              <a:rPr lang="en-US" altLang="zh-CN" sz="1800" dirty="0" smtClean="0"/>
              <a:t>1(T</a:t>
            </a:r>
            <a:r>
              <a:rPr lang="zh-CN" altLang="zh-CN" sz="1800" dirty="0"/>
              <a:t>，</a:t>
            </a:r>
            <a:r>
              <a:rPr lang="en-US" altLang="zh-CN" sz="1800" dirty="0"/>
              <a:t>T)</a:t>
            </a:r>
            <a:r>
              <a:rPr lang="zh-CN" altLang="zh-CN" sz="1800" dirty="0"/>
              <a:t>”与</a:t>
            </a:r>
            <a:r>
              <a:rPr lang="zh-CN" altLang="zh-CN" sz="1800" dirty="0" smtClean="0"/>
              <a:t>“</a:t>
            </a:r>
            <a:r>
              <a:rPr lang="zh-CN" altLang="en-US" sz="1800" dirty="0"/>
              <a:t>用例</a:t>
            </a:r>
            <a:r>
              <a:rPr lang="en-US" altLang="zh-CN" sz="1800" dirty="0" smtClean="0"/>
              <a:t>3</a:t>
            </a:r>
            <a:r>
              <a:rPr lang="zh-CN" altLang="zh-CN" sz="1800" dirty="0"/>
              <a:t>（</a:t>
            </a:r>
            <a:r>
              <a:rPr lang="en-US" altLang="zh-CN" sz="1800" dirty="0"/>
              <a:t>F</a:t>
            </a:r>
            <a:r>
              <a:rPr lang="zh-CN" altLang="zh-CN" sz="1800" dirty="0"/>
              <a:t>，</a:t>
            </a:r>
            <a:r>
              <a:rPr lang="en-US" altLang="zh-CN" sz="1800" dirty="0"/>
              <a:t>T</a:t>
            </a:r>
            <a:r>
              <a:rPr lang="zh-CN" altLang="zh-CN" sz="1800" dirty="0"/>
              <a:t>）”表明条件</a:t>
            </a:r>
            <a:r>
              <a:rPr lang="en-US" altLang="zh-CN" sz="1800" dirty="0"/>
              <a:t>A</a:t>
            </a:r>
            <a:r>
              <a:rPr lang="zh-CN" altLang="zh-CN" sz="1800" dirty="0"/>
              <a:t>是独立性</a:t>
            </a:r>
            <a:r>
              <a:rPr lang="zh-CN" altLang="zh-CN" sz="1800" dirty="0" smtClean="0"/>
              <a:t>，</a:t>
            </a:r>
            <a:endParaRPr lang="en-US" altLang="zh-CN" sz="1800" dirty="0" smtClean="0"/>
          </a:p>
          <a:p>
            <a:pPr lvl="2"/>
            <a:r>
              <a:rPr lang="zh-CN" altLang="zh-CN" sz="1800" dirty="0" smtClean="0"/>
              <a:t>而“</a:t>
            </a:r>
            <a:r>
              <a:rPr lang="zh-CN" altLang="en-US" sz="1800" dirty="0"/>
              <a:t>用例</a:t>
            </a:r>
            <a:r>
              <a:rPr lang="en-US" altLang="zh-CN" sz="1800" dirty="0" smtClean="0"/>
              <a:t>1(T</a:t>
            </a:r>
            <a:r>
              <a:rPr lang="zh-CN" altLang="zh-CN" sz="1800" dirty="0"/>
              <a:t>，</a:t>
            </a:r>
            <a:r>
              <a:rPr lang="en-US" altLang="zh-CN" sz="1800" dirty="0"/>
              <a:t>T)</a:t>
            </a:r>
            <a:r>
              <a:rPr lang="zh-CN" altLang="zh-CN" sz="1800" dirty="0"/>
              <a:t>”与</a:t>
            </a:r>
            <a:r>
              <a:rPr lang="zh-CN" altLang="zh-CN" sz="1800" dirty="0" smtClean="0"/>
              <a:t>“</a:t>
            </a:r>
            <a:r>
              <a:rPr lang="zh-CN" altLang="en-US" sz="1800" dirty="0"/>
              <a:t>用例</a:t>
            </a:r>
            <a:r>
              <a:rPr lang="en-US" altLang="zh-CN" sz="1800" dirty="0" smtClean="0"/>
              <a:t>2(T</a:t>
            </a:r>
            <a:r>
              <a:rPr lang="zh-CN" altLang="zh-CN" sz="1800" dirty="0"/>
              <a:t>，</a:t>
            </a:r>
            <a:r>
              <a:rPr lang="en-US" altLang="zh-CN" sz="1800" dirty="0"/>
              <a:t>F)</a:t>
            </a:r>
            <a:r>
              <a:rPr lang="zh-CN" altLang="zh-CN" sz="1800" dirty="0"/>
              <a:t>”表明条件</a:t>
            </a:r>
            <a:r>
              <a:rPr lang="en-US" altLang="zh-CN" sz="1800" dirty="0"/>
              <a:t>B</a:t>
            </a:r>
            <a:r>
              <a:rPr lang="zh-CN" altLang="zh-CN" sz="1800" dirty="0"/>
              <a:t>的独立性</a:t>
            </a:r>
            <a:r>
              <a:rPr lang="zh-CN" altLang="zh-CN" sz="1800" dirty="0" smtClean="0"/>
              <a:t>。</a:t>
            </a:r>
            <a:endParaRPr lang="en-US" altLang="zh-CN" sz="1800" dirty="0" smtClean="0"/>
          </a:p>
          <a:p>
            <a:pPr lvl="2"/>
            <a:r>
              <a:rPr lang="zh-CN" altLang="en-US" sz="1800" dirty="0"/>
              <a:t>用例</a:t>
            </a:r>
            <a:r>
              <a:rPr lang="en-US" altLang="zh-CN" sz="1800" dirty="0" smtClean="0"/>
              <a:t>2</a:t>
            </a:r>
            <a:r>
              <a:rPr lang="zh-CN" altLang="zh-CN" sz="1800" dirty="0"/>
              <a:t>和</a:t>
            </a:r>
            <a:r>
              <a:rPr lang="en-US" altLang="zh-CN" sz="1800" dirty="0"/>
              <a:t>4</a:t>
            </a:r>
            <a:r>
              <a:rPr lang="zh-CN" altLang="zh-CN" sz="1800" dirty="0"/>
              <a:t>对于表达</a:t>
            </a:r>
            <a:r>
              <a:rPr lang="en-US" altLang="zh-CN" sz="1800" dirty="0"/>
              <a:t>A</a:t>
            </a:r>
            <a:r>
              <a:rPr lang="zh-CN" altLang="zh-CN" sz="1800" dirty="0"/>
              <a:t>的独立性不是</a:t>
            </a:r>
            <a:r>
              <a:rPr lang="zh-CN" altLang="zh-CN" sz="1800" dirty="0" smtClean="0"/>
              <a:t>必</a:t>
            </a:r>
            <a:r>
              <a:rPr lang="zh-CN" altLang="en-US" sz="1800" dirty="0" smtClean="0"/>
              <a:t>需</a:t>
            </a:r>
            <a:r>
              <a:rPr lang="zh-CN" altLang="zh-CN" sz="1800" dirty="0" smtClean="0"/>
              <a:t>的，</a:t>
            </a:r>
            <a:endParaRPr lang="en-US" altLang="zh-CN" sz="1800" dirty="0" smtClean="0"/>
          </a:p>
          <a:p>
            <a:pPr lvl="2"/>
            <a:r>
              <a:rPr lang="zh-CN" altLang="en-US" sz="1800" dirty="0"/>
              <a:t>用例</a:t>
            </a:r>
            <a:r>
              <a:rPr lang="en-US" altLang="zh-CN" sz="1800" dirty="0" smtClean="0"/>
              <a:t>3</a:t>
            </a:r>
            <a:r>
              <a:rPr lang="zh-CN" altLang="zh-CN" sz="1800" dirty="0"/>
              <a:t>和</a:t>
            </a:r>
            <a:r>
              <a:rPr lang="en-US" altLang="zh-CN" sz="1800" dirty="0"/>
              <a:t>4 </a:t>
            </a:r>
            <a:r>
              <a:rPr lang="zh-CN" altLang="zh-CN" sz="1800" dirty="0"/>
              <a:t>对于</a:t>
            </a:r>
            <a:r>
              <a:rPr lang="en-US" altLang="zh-CN" sz="1800" dirty="0"/>
              <a:t>B</a:t>
            </a:r>
            <a:r>
              <a:rPr lang="zh-CN" altLang="zh-CN" sz="1800" dirty="0"/>
              <a:t>的独立性也不是</a:t>
            </a:r>
            <a:r>
              <a:rPr lang="zh-CN" altLang="zh-CN" sz="1800" dirty="0" smtClean="0"/>
              <a:t>必</a:t>
            </a:r>
            <a:r>
              <a:rPr lang="zh-CN" altLang="en-US" sz="1800" dirty="0"/>
              <a:t>需</a:t>
            </a:r>
            <a:r>
              <a:rPr lang="zh-CN" altLang="zh-CN" sz="1800" dirty="0" smtClean="0"/>
              <a:t>的</a:t>
            </a:r>
            <a:r>
              <a:rPr lang="zh-CN" altLang="zh-CN" sz="1800" dirty="0"/>
              <a:t>。</a:t>
            </a:r>
            <a:endParaRPr lang="en-US" altLang="zh-CN" sz="1800" dirty="0" smtClean="0"/>
          </a:p>
          <a:p>
            <a:pPr lvl="2"/>
            <a:r>
              <a:rPr lang="zh-CN" altLang="en-US" sz="1800" dirty="0">
                <a:solidFill>
                  <a:srgbClr val="FF0000"/>
                </a:solidFill>
              </a:rPr>
              <a:t>因此，</a:t>
            </a:r>
            <a:r>
              <a:rPr lang="en-US" altLang="zh-CN" sz="1800" dirty="0">
                <a:solidFill>
                  <a:srgbClr val="FF0000"/>
                </a:solidFill>
              </a:rPr>
              <a:t>A and B</a:t>
            </a:r>
            <a:r>
              <a:rPr lang="zh-CN" altLang="en-US" sz="1800" dirty="0">
                <a:solidFill>
                  <a:srgbClr val="FF0000"/>
                </a:solidFill>
              </a:rPr>
              <a:t>的测试集为</a:t>
            </a:r>
            <a:r>
              <a:rPr lang="en-US" altLang="zh-CN" sz="1800" dirty="0">
                <a:solidFill>
                  <a:srgbClr val="FF0000"/>
                </a:solidFill>
              </a:rPr>
              <a:t>{1,2,3}</a:t>
            </a:r>
            <a:r>
              <a:rPr lang="zh-CN" altLang="en-US" sz="1800" dirty="0">
                <a:solidFill>
                  <a:srgbClr val="FF0000"/>
                </a:solidFill>
              </a:rPr>
              <a:t>，</a:t>
            </a:r>
            <a:endParaRPr lang="zh-CN"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3375559163"/>
              </p:ext>
            </p:extLst>
          </p:nvPr>
        </p:nvGraphicFramePr>
        <p:xfrm>
          <a:off x="986712" y="3931155"/>
          <a:ext cx="2581482" cy="1410980"/>
        </p:xfrm>
        <a:graphic>
          <a:graphicData uri="http://schemas.openxmlformats.org/drawingml/2006/table">
            <a:tbl>
              <a:tblPr firstRow="1" firstCol="1" lastRow="1" lastCol="1" bandRow="1" bandCol="1"/>
              <a:tblGrid>
                <a:gridCol w="563707">
                  <a:extLst>
                    <a:ext uri="{9D8B030D-6E8A-4147-A177-3AD203B41FA5}">
                      <a16:colId xmlns:a16="http://schemas.microsoft.com/office/drawing/2014/main" val="3296720349"/>
                    </a:ext>
                  </a:extLst>
                </a:gridCol>
                <a:gridCol w="643430">
                  <a:extLst>
                    <a:ext uri="{9D8B030D-6E8A-4147-A177-3AD203B41FA5}">
                      <a16:colId xmlns:a16="http://schemas.microsoft.com/office/drawing/2014/main" val="1412458385"/>
                    </a:ext>
                  </a:extLst>
                </a:gridCol>
                <a:gridCol w="563707">
                  <a:extLst>
                    <a:ext uri="{9D8B030D-6E8A-4147-A177-3AD203B41FA5}">
                      <a16:colId xmlns:a16="http://schemas.microsoft.com/office/drawing/2014/main" val="3141369247"/>
                    </a:ext>
                  </a:extLst>
                </a:gridCol>
                <a:gridCol w="383801">
                  <a:extLst>
                    <a:ext uri="{9D8B030D-6E8A-4147-A177-3AD203B41FA5}">
                      <a16:colId xmlns:a16="http://schemas.microsoft.com/office/drawing/2014/main" val="3384661470"/>
                    </a:ext>
                  </a:extLst>
                </a:gridCol>
                <a:gridCol w="426837">
                  <a:extLst>
                    <a:ext uri="{9D8B030D-6E8A-4147-A177-3AD203B41FA5}">
                      <a16:colId xmlns:a16="http://schemas.microsoft.com/office/drawing/2014/main" val="988859766"/>
                    </a:ext>
                  </a:extLst>
                </a:gridCol>
              </a:tblGrid>
              <a:tr h="282196">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  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805735"/>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3</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2</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309308"/>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endParaRPr lang="zh-CN" sz="1600" strike="sngStrike"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1</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799305"/>
                  </a:ext>
                </a:extLst>
              </a:tr>
              <a:tr h="282196">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3</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  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1</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endParaRPr lang="zh-CN" sz="1600" strike="sngStrike"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0804577"/>
                  </a:ext>
                </a:extLst>
              </a:tr>
              <a:tr h="282196">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4</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  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468286"/>
                  </a:ext>
                </a:extLst>
              </a:tr>
            </a:tbl>
          </a:graphicData>
        </a:graphic>
      </p:graphicFrame>
      <p:sp>
        <p:nvSpPr>
          <p:cNvPr id="6" name="矩形 5"/>
          <p:cNvSpPr/>
          <p:nvPr/>
        </p:nvSpPr>
        <p:spPr>
          <a:xfrm>
            <a:off x="974435" y="3526510"/>
            <a:ext cx="2560957" cy="461665"/>
          </a:xfrm>
          <a:prstGeom prst="rect">
            <a:avLst/>
          </a:prstGeom>
        </p:spPr>
        <p:txBody>
          <a:bodyPr wrap="none">
            <a:spAutoFit/>
          </a:bodyPr>
          <a:lstStyle/>
          <a:p>
            <a:r>
              <a:rPr lang="en-US" altLang="zh-CN" b="1" dirty="0"/>
              <a:t>A and B </a:t>
            </a:r>
            <a:r>
              <a:rPr lang="zh-CN" altLang="zh-CN" b="1" dirty="0"/>
              <a:t>的真值表</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42340226"/>
              </p:ext>
            </p:extLst>
          </p:nvPr>
        </p:nvGraphicFramePr>
        <p:xfrm>
          <a:off x="3677811" y="3938002"/>
          <a:ext cx="2331473" cy="1410980"/>
        </p:xfrm>
        <a:graphic>
          <a:graphicData uri="http://schemas.openxmlformats.org/drawingml/2006/table">
            <a:tbl>
              <a:tblPr firstRow="1" firstCol="1" lastRow="1" lastCol="1" bandRow="1" bandCol="1"/>
              <a:tblGrid>
                <a:gridCol w="568468">
                  <a:extLst>
                    <a:ext uri="{9D8B030D-6E8A-4147-A177-3AD203B41FA5}">
                      <a16:colId xmlns:a16="http://schemas.microsoft.com/office/drawing/2014/main" val="3120796567"/>
                    </a:ext>
                  </a:extLst>
                </a:gridCol>
                <a:gridCol w="594911">
                  <a:extLst>
                    <a:ext uri="{9D8B030D-6E8A-4147-A177-3AD203B41FA5}">
                      <a16:colId xmlns:a16="http://schemas.microsoft.com/office/drawing/2014/main" val="1545895633"/>
                    </a:ext>
                  </a:extLst>
                </a:gridCol>
                <a:gridCol w="589473">
                  <a:extLst>
                    <a:ext uri="{9D8B030D-6E8A-4147-A177-3AD203B41FA5}">
                      <a16:colId xmlns:a16="http://schemas.microsoft.com/office/drawing/2014/main" val="2487663007"/>
                    </a:ext>
                  </a:extLst>
                </a:gridCol>
                <a:gridCol w="292223">
                  <a:extLst>
                    <a:ext uri="{9D8B030D-6E8A-4147-A177-3AD203B41FA5}">
                      <a16:colId xmlns:a16="http://schemas.microsoft.com/office/drawing/2014/main" val="310512583"/>
                    </a:ext>
                  </a:extLst>
                </a:gridCol>
                <a:gridCol w="286398">
                  <a:extLst>
                    <a:ext uri="{9D8B030D-6E8A-4147-A177-3AD203B41FA5}">
                      <a16:colId xmlns:a16="http://schemas.microsoft.com/office/drawing/2014/main" val="4172135466"/>
                    </a:ext>
                  </a:extLst>
                </a:gridCol>
              </a:tblGrid>
              <a:tr h="282196">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  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789629"/>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245655"/>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4</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endParaRPr lang="zh-CN" sz="1600" strike="noStrike"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943523"/>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3</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  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endParaRPr lang="zh-CN" sz="1600" strike="noStrike"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4</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927450"/>
                  </a:ext>
                </a:extLst>
              </a:tr>
              <a:tr h="282196">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4</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  </a:t>
                      </a:r>
                      <a:r>
                        <a:rPr lang="en-US" sz="1600" kern="1200" dirty="0" err="1">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2</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strike="noStrike" kern="1200" dirty="0">
                          <a:solidFill>
                            <a:srgbClr val="FF0000"/>
                          </a:solidFill>
                          <a:effectLst/>
                          <a:latin typeface="Times New Roman" panose="02020603050405020304" pitchFamily="18" charset="0"/>
                          <a:ea typeface="宋体" panose="02010600030101010101" pitchFamily="2" charset="-122"/>
                          <a:cs typeface="+mn-cs"/>
                        </a:rPr>
                        <a:t>3</a:t>
                      </a:r>
                      <a:endParaRPr lang="zh-CN" sz="1600" strike="noStrike"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2807696"/>
                  </a:ext>
                </a:extLst>
              </a:tr>
            </a:tbl>
          </a:graphicData>
        </a:graphic>
      </p:graphicFrame>
      <p:sp>
        <p:nvSpPr>
          <p:cNvPr id="8" name="矩形 7"/>
          <p:cNvSpPr/>
          <p:nvPr/>
        </p:nvSpPr>
        <p:spPr>
          <a:xfrm>
            <a:off x="3614443" y="3496650"/>
            <a:ext cx="2348592" cy="461665"/>
          </a:xfrm>
          <a:prstGeom prst="rect">
            <a:avLst/>
          </a:prstGeom>
        </p:spPr>
        <p:txBody>
          <a:bodyPr wrap="none">
            <a:spAutoFit/>
          </a:bodyPr>
          <a:lstStyle/>
          <a:p>
            <a:r>
              <a:rPr lang="en-US" altLang="zh-CN" b="1" dirty="0">
                <a:ea typeface="楷体_GB2312"/>
              </a:rPr>
              <a:t>A or B </a:t>
            </a:r>
            <a:r>
              <a:rPr lang="zh-CN" altLang="zh-CN" b="1" dirty="0">
                <a:ea typeface="楷体_GB2312"/>
                <a:cs typeface="Times New Roman" panose="02020603050405020304" pitchFamily="18" charset="0"/>
              </a:rPr>
              <a:t>的真值表</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8290015"/>
              </p:ext>
            </p:extLst>
          </p:nvPr>
        </p:nvGraphicFramePr>
        <p:xfrm>
          <a:off x="6182728" y="3946376"/>
          <a:ext cx="2730043" cy="1399705"/>
        </p:xfrm>
        <a:graphic>
          <a:graphicData uri="http://schemas.openxmlformats.org/drawingml/2006/table">
            <a:tbl>
              <a:tblPr firstRow="1" firstCol="1" lastRow="1" lastCol="1" bandRow="1" bandCol="1"/>
              <a:tblGrid>
                <a:gridCol w="651262">
                  <a:extLst>
                    <a:ext uri="{9D8B030D-6E8A-4147-A177-3AD203B41FA5}">
                      <a16:colId xmlns:a16="http://schemas.microsoft.com/office/drawing/2014/main" val="125896003"/>
                    </a:ext>
                  </a:extLst>
                </a:gridCol>
                <a:gridCol w="578003">
                  <a:extLst>
                    <a:ext uri="{9D8B030D-6E8A-4147-A177-3AD203B41FA5}">
                      <a16:colId xmlns:a16="http://schemas.microsoft.com/office/drawing/2014/main" val="2577529219"/>
                    </a:ext>
                  </a:extLst>
                </a:gridCol>
                <a:gridCol w="632426">
                  <a:extLst>
                    <a:ext uri="{9D8B030D-6E8A-4147-A177-3AD203B41FA5}">
                      <a16:colId xmlns:a16="http://schemas.microsoft.com/office/drawing/2014/main" val="3774733297"/>
                    </a:ext>
                  </a:extLst>
                </a:gridCol>
                <a:gridCol w="368369">
                  <a:extLst>
                    <a:ext uri="{9D8B030D-6E8A-4147-A177-3AD203B41FA5}">
                      <a16:colId xmlns:a16="http://schemas.microsoft.com/office/drawing/2014/main" val="2711090495"/>
                    </a:ext>
                  </a:extLst>
                </a:gridCol>
                <a:gridCol w="499983">
                  <a:extLst>
                    <a:ext uri="{9D8B030D-6E8A-4147-A177-3AD203B41FA5}">
                      <a16:colId xmlns:a16="http://schemas.microsoft.com/office/drawing/2014/main" val="3500793325"/>
                    </a:ext>
                  </a:extLst>
                </a:gridCol>
              </a:tblGrid>
              <a:tr h="279941">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序号</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  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A</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B</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162147"/>
                  </a:ext>
                </a:extLst>
              </a:tr>
              <a:tr h="279941">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rgbClr val="FF0000"/>
                          </a:solidFill>
                          <a:effectLst/>
                          <a:latin typeface="Times New Roman" panose="02020603050405020304" pitchFamily="18" charset="0"/>
                          <a:ea typeface="宋体" panose="02010600030101010101" pitchFamily="2" charset="-122"/>
                          <a:cs typeface="+mn-cs"/>
                        </a:rPr>
                        <a:t>3</a:t>
                      </a:r>
                      <a:endParaRPr lang="zh-CN" sz="1600"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rgbClr val="FF0000"/>
                          </a:solidFill>
                          <a:effectLst/>
                          <a:latin typeface="Times New Roman" panose="02020603050405020304" pitchFamily="18" charset="0"/>
                          <a:ea typeface="宋体" panose="02010600030101010101" pitchFamily="2" charset="-122"/>
                          <a:cs typeface="+mn-cs"/>
                        </a:rPr>
                        <a:t>2</a:t>
                      </a:r>
                      <a:endParaRPr lang="zh-CN" sz="1600" kern="120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916066"/>
                  </a:ext>
                </a:extLst>
              </a:tr>
              <a:tr h="279941">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T  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rgbClr val="FF0000"/>
                          </a:solidFill>
                          <a:effectLst/>
                          <a:latin typeface="Times New Roman" panose="02020603050405020304" pitchFamily="18" charset="0"/>
                          <a:ea typeface="宋体" panose="02010600030101010101" pitchFamily="2" charset="-122"/>
                          <a:cs typeface="+mn-cs"/>
                        </a:rPr>
                        <a:t>4</a:t>
                      </a:r>
                      <a:endParaRPr lang="zh-CN" sz="1600"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rgbClr val="FF0000"/>
                          </a:solidFill>
                          <a:effectLst/>
                          <a:latin typeface="Times New Roman" panose="02020603050405020304" pitchFamily="18" charset="0"/>
                          <a:ea typeface="宋体" panose="02010600030101010101" pitchFamily="2" charset="-122"/>
                          <a:cs typeface="+mn-cs"/>
                        </a:rPr>
                        <a:t>1</a:t>
                      </a:r>
                      <a:endParaRPr lang="zh-CN" sz="1600"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599190"/>
                  </a:ext>
                </a:extLst>
              </a:tr>
              <a:tr h="279941">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3</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  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rgbClr val="FF0000"/>
                          </a:solidFill>
                          <a:effectLst/>
                          <a:latin typeface="Times New Roman" panose="02020603050405020304" pitchFamily="18" charset="0"/>
                          <a:ea typeface="宋体" panose="02010600030101010101" pitchFamily="2" charset="-122"/>
                          <a:cs typeface="+mn-cs"/>
                        </a:rPr>
                        <a:t>1</a:t>
                      </a:r>
                      <a:endParaRPr lang="zh-CN" sz="1600" kern="120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rgbClr val="FF0000"/>
                          </a:solidFill>
                          <a:effectLst/>
                          <a:latin typeface="Times New Roman" panose="02020603050405020304" pitchFamily="18" charset="0"/>
                          <a:ea typeface="宋体" panose="02010600030101010101" pitchFamily="2" charset="-122"/>
                          <a:cs typeface="+mn-cs"/>
                        </a:rPr>
                        <a:t>4</a:t>
                      </a:r>
                      <a:endParaRPr lang="zh-CN" sz="1600"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4074"/>
                  </a:ext>
                </a:extLst>
              </a:tr>
              <a:tr h="279941">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4</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  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rgbClr val="FF0000"/>
                          </a:solidFill>
                          <a:effectLst/>
                          <a:latin typeface="Times New Roman" panose="02020603050405020304" pitchFamily="18" charset="0"/>
                          <a:ea typeface="宋体" panose="02010600030101010101" pitchFamily="2" charset="-122"/>
                          <a:cs typeface="+mn-cs"/>
                        </a:rPr>
                        <a:t>2</a:t>
                      </a:r>
                      <a:endParaRPr lang="zh-CN" sz="1600" kern="120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rgbClr val="FF0000"/>
                          </a:solidFill>
                          <a:effectLst/>
                          <a:latin typeface="Times New Roman" panose="02020603050405020304" pitchFamily="18" charset="0"/>
                          <a:ea typeface="宋体" panose="02010600030101010101" pitchFamily="2" charset="-122"/>
                          <a:cs typeface="+mn-cs"/>
                        </a:rPr>
                        <a:t>3</a:t>
                      </a:r>
                      <a:endParaRPr lang="zh-CN" sz="1600" kern="1200" dirty="0">
                        <a:solidFill>
                          <a:srgbClr val="FF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168247"/>
                  </a:ext>
                </a:extLst>
              </a:tr>
            </a:tbl>
          </a:graphicData>
        </a:graphic>
      </p:graphicFrame>
      <p:sp>
        <p:nvSpPr>
          <p:cNvPr id="11" name="矩形 10"/>
          <p:cNvSpPr/>
          <p:nvPr/>
        </p:nvSpPr>
        <p:spPr>
          <a:xfrm>
            <a:off x="6296509" y="3476337"/>
            <a:ext cx="2502480" cy="461665"/>
          </a:xfrm>
          <a:prstGeom prst="rect">
            <a:avLst/>
          </a:prstGeom>
        </p:spPr>
        <p:txBody>
          <a:bodyPr wrap="none">
            <a:spAutoFit/>
          </a:bodyPr>
          <a:lstStyle/>
          <a:p>
            <a:r>
              <a:rPr lang="en-US" altLang="zh-CN" b="1" dirty="0">
                <a:ea typeface="楷体_GB2312"/>
              </a:rPr>
              <a:t>A </a:t>
            </a:r>
            <a:r>
              <a:rPr lang="en-US" altLang="zh-CN" b="1" dirty="0" err="1">
                <a:ea typeface="楷体_GB2312"/>
              </a:rPr>
              <a:t>xor</a:t>
            </a:r>
            <a:r>
              <a:rPr lang="en-US" altLang="zh-CN" b="1" dirty="0">
                <a:ea typeface="楷体_GB2312"/>
              </a:rPr>
              <a:t> B </a:t>
            </a:r>
            <a:r>
              <a:rPr lang="zh-CN" altLang="zh-CN" b="1" dirty="0">
                <a:ea typeface="楷体_GB2312"/>
                <a:cs typeface="Times New Roman" panose="02020603050405020304" pitchFamily="18" charset="0"/>
              </a:rPr>
              <a:t>的真值表</a:t>
            </a:r>
            <a:endParaRPr lang="zh-CN" altLang="en-US" dirty="0"/>
          </a:p>
        </p:txBody>
      </p:sp>
      <p:sp>
        <p:nvSpPr>
          <p:cNvPr id="12" name="矩形 11"/>
          <p:cNvSpPr/>
          <p:nvPr/>
        </p:nvSpPr>
        <p:spPr>
          <a:xfrm>
            <a:off x="885457" y="5378842"/>
            <a:ext cx="8144243" cy="646331"/>
          </a:xfrm>
          <a:prstGeom prst="rect">
            <a:avLst/>
          </a:prstGeom>
        </p:spPr>
        <p:txBody>
          <a:bodyPr wrap="square">
            <a:spAutoFit/>
          </a:bodyPr>
          <a:lstStyle/>
          <a:p>
            <a:pPr marL="285750" indent="-285750">
              <a:buFont typeface="Arial" panose="020B0604020202020204" pitchFamily="34" charset="0"/>
              <a:buChar char="•"/>
            </a:pPr>
            <a:r>
              <a:rPr lang="zh-CN" altLang="en-US" sz="1800" dirty="0" smtClean="0">
                <a:solidFill>
                  <a:srgbClr val="FF0000"/>
                </a:solidFill>
              </a:rPr>
              <a:t>同理，</a:t>
            </a:r>
            <a:r>
              <a:rPr lang="en-US" altLang="zh-CN" sz="1800" dirty="0" smtClean="0">
                <a:solidFill>
                  <a:srgbClr val="FF0000"/>
                </a:solidFill>
              </a:rPr>
              <a:t>A or B</a:t>
            </a:r>
            <a:r>
              <a:rPr lang="zh-CN" altLang="en-US" sz="1800" dirty="0" smtClean="0">
                <a:solidFill>
                  <a:srgbClr val="FF0000"/>
                </a:solidFill>
              </a:rPr>
              <a:t>的测试集为</a:t>
            </a:r>
            <a:r>
              <a:rPr lang="en-US" altLang="zh-CN" sz="1800" dirty="0" smtClean="0">
                <a:solidFill>
                  <a:srgbClr val="FF0000"/>
                </a:solidFill>
              </a:rPr>
              <a:t>{2,3,4}</a:t>
            </a:r>
          </a:p>
          <a:p>
            <a:pPr marL="285750" indent="-285750">
              <a:buFont typeface="Arial" panose="020B0604020202020204" pitchFamily="34" charset="0"/>
              <a:buChar char="•"/>
            </a:pPr>
            <a:r>
              <a:rPr lang="en-US" altLang="zh-CN" sz="1800" dirty="0" smtClean="0">
                <a:solidFill>
                  <a:srgbClr val="FF0000"/>
                </a:solidFill>
              </a:rPr>
              <a:t>A </a:t>
            </a:r>
            <a:r>
              <a:rPr lang="en-US" altLang="zh-CN" sz="1800" dirty="0" err="1" smtClean="0">
                <a:solidFill>
                  <a:srgbClr val="FF0000"/>
                </a:solidFill>
              </a:rPr>
              <a:t>Xor</a:t>
            </a:r>
            <a:r>
              <a:rPr lang="en-US" altLang="zh-CN" sz="1800" dirty="0" smtClean="0">
                <a:solidFill>
                  <a:srgbClr val="FF0000"/>
                </a:solidFill>
              </a:rPr>
              <a:t> B </a:t>
            </a:r>
            <a:r>
              <a:rPr lang="zh-CN" altLang="en-US" sz="1800" dirty="0" smtClean="0">
                <a:solidFill>
                  <a:srgbClr val="FF0000"/>
                </a:solidFill>
              </a:rPr>
              <a:t>的 有</a:t>
            </a:r>
            <a:r>
              <a:rPr lang="en-US" altLang="zh-CN" sz="1800" dirty="0" smtClean="0">
                <a:solidFill>
                  <a:srgbClr val="FF0000"/>
                </a:solidFill>
              </a:rPr>
              <a:t>4</a:t>
            </a:r>
            <a:r>
              <a:rPr lang="zh-CN" altLang="zh-CN" sz="1800" dirty="0">
                <a:solidFill>
                  <a:srgbClr val="FF0000"/>
                </a:solidFill>
                <a:cs typeface="Times New Roman" panose="02020603050405020304" pitchFamily="18" charset="0"/>
              </a:rPr>
              <a:t>个最小测试</a:t>
            </a:r>
            <a:r>
              <a:rPr lang="zh-CN" altLang="zh-CN" sz="1800" dirty="0" smtClean="0">
                <a:solidFill>
                  <a:srgbClr val="FF0000"/>
                </a:solidFill>
                <a:cs typeface="Times New Roman" panose="02020603050405020304" pitchFamily="18" charset="0"/>
              </a:rPr>
              <a:t>集</a:t>
            </a:r>
            <a:r>
              <a:rPr lang="zh-CN" altLang="en-US" sz="1800" dirty="0" smtClean="0">
                <a:solidFill>
                  <a:srgbClr val="FF0000"/>
                </a:solidFill>
                <a:cs typeface="Times New Roman" panose="02020603050405020304" pitchFamily="18" charset="0"/>
              </a:rPr>
              <a:t>，分别为</a:t>
            </a:r>
            <a:r>
              <a:rPr lang="zh-CN" altLang="zh-CN" sz="1800" dirty="0" smtClean="0">
                <a:solidFill>
                  <a:srgbClr val="FF0000"/>
                </a:solidFill>
                <a:cs typeface="Times New Roman" panose="02020603050405020304" pitchFamily="18" charset="0"/>
              </a:rPr>
              <a:t>：</a:t>
            </a:r>
            <a:r>
              <a:rPr lang="en-US" altLang="zh-CN" sz="1800" dirty="0" smtClean="0">
                <a:solidFill>
                  <a:srgbClr val="FF0000"/>
                </a:solidFill>
              </a:rPr>
              <a:t>{</a:t>
            </a:r>
            <a:r>
              <a:rPr lang="en-US" altLang="zh-CN" sz="1800" dirty="0">
                <a:solidFill>
                  <a:srgbClr val="FF0000"/>
                </a:solidFill>
              </a:rPr>
              <a:t>1,2,3}</a:t>
            </a:r>
            <a:r>
              <a:rPr lang="zh-CN" altLang="zh-CN" sz="1800" dirty="0" smtClean="0">
                <a:solidFill>
                  <a:srgbClr val="FF0000"/>
                </a:solidFill>
                <a:cs typeface="Times New Roman" panose="02020603050405020304" pitchFamily="18" charset="0"/>
              </a:rPr>
              <a:t>、</a:t>
            </a:r>
            <a:r>
              <a:rPr lang="en-US" altLang="zh-CN" sz="1800" dirty="0" smtClean="0">
                <a:solidFill>
                  <a:srgbClr val="FF0000"/>
                </a:solidFill>
              </a:rPr>
              <a:t>{</a:t>
            </a:r>
            <a:r>
              <a:rPr lang="en-US" altLang="zh-CN" sz="1800" dirty="0">
                <a:solidFill>
                  <a:srgbClr val="FF0000"/>
                </a:solidFill>
              </a:rPr>
              <a:t>1,2,4}</a:t>
            </a:r>
            <a:r>
              <a:rPr lang="zh-CN" altLang="zh-CN" sz="1800" dirty="0">
                <a:solidFill>
                  <a:srgbClr val="FF0000"/>
                </a:solidFill>
                <a:cs typeface="Times New Roman" panose="02020603050405020304" pitchFamily="18" charset="0"/>
              </a:rPr>
              <a:t>、</a:t>
            </a:r>
            <a:r>
              <a:rPr lang="en-US" altLang="zh-CN" sz="1800" dirty="0">
                <a:solidFill>
                  <a:srgbClr val="FF0000"/>
                </a:solidFill>
              </a:rPr>
              <a:t>{1,3,4}</a:t>
            </a:r>
            <a:r>
              <a:rPr lang="zh-CN" altLang="zh-CN" sz="1800" dirty="0">
                <a:solidFill>
                  <a:srgbClr val="FF0000"/>
                </a:solidFill>
                <a:cs typeface="Times New Roman" panose="02020603050405020304" pitchFamily="18" charset="0"/>
              </a:rPr>
              <a:t>、或</a:t>
            </a:r>
            <a:r>
              <a:rPr lang="en-US" altLang="zh-CN" sz="1800" dirty="0">
                <a:solidFill>
                  <a:srgbClr val="FF0000"/>
                </a:solidFill>
              </a:rPr>
              <a:t>{2,3,4}</a:t>
            </a:r>
            <a:endParaRPr lang="zh-CN" altLang="en-US" sz="1800" dirty="0">
              <a:solidFill>
                <a:srgbClr val="FF0000"/>
              </a:solidFill>
            </a:endParaRPr>
          </a:p>
        </p:txBody>
      </p:sp>
      <p:sp>
        <p:nvSpPr>
          <p:cNvPr id="13" name="矩形 12"/>
          <p:cNvSpPr/>
          <p:nvPr/>
        </p:nvSpPr>
        <p:spPr>
          <a:xfrm>
            <a:off x="1140371" y="5996379"/>
            <a:ext cx="7455732" cy="400110"/>
          </a:xfrm>
          <a:prstGeom prst="rect">
            <a:avLst/>
          </a:prstGeom>
        </p:spPr>
        <p:txBody>
          <a:bodyPr wrap="square">
            <a:spAutoFit/>
          </a:bodyPr>
          <a:lstStyle/>
          <a:p>
            <a:r>
              <a:rPr lang="zh-CN" altLang="zh-CN" sz="2000" dirty="0">
                <a:cs typeface="Times New Roman" panose="02020603050405020304" pitchFamily="18" charset="0"/>
              </a:rPr>
              <a:t>一般，最小可以规约到</a:t>
            </a:r>
            <a:r>
              <a:rPr lang="en-US" altLang="zh-CN" sz="2000" dirty="0"/>
              <a:t>N+1</a:t>
            </a:r>
            <a:r>
              <a:rPr lang="zh-CN" altLang="zh-CN" sz="2000" dirty="0">
                <a:cs typeface="Times New Roman" panose="02020603050405020304" pitchFamily="18" charset="0"/>
              </a:rPr>
              <a:t>个测试（</a:t>
            </a:r>
            <a:r>
              <a:rPr lang="en-US" altLang="zh-CN" sz="2000" dirty="0"/>
              <a:t>N</a:t>
            </a:r>
            <a:r>
              <a:rPr lang="zh-CN" altLang="zh-CN" sz="2000" dirty="0">
                <a:cs typeface="Times New Roman" panose="02020603050405020304" pitchFamily="18" charset="0"/>
              </a:rPr>
              <a:t>是条件个数）</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814" y="435368"/>
            <a:ext cx="8689336" cy="736600"/>
          </a:xfrm>
        </p:spPr>
        <p:txBody>
          <a:bodyPr/>
          <a:lstStyle/>
          <a:p>
            <a:r>
              <a:rPr lang="zh-CN" altLang="zh-CN" b="1" dirty="0"/>
              <a:t>例子</a:t>
            </a:r>
            <a:r>
              <a:rPr lang="en-US" altLang="zh-CN" b="1" dirty="0" smtClean="0"/>
              <a:t>2-</a:t>
            </a:r>
            <a:br>
              <a:rPr lang="en-US" altLang="zh-CN" b="1" dirty="0" smtClean="0"/>
            </a:br>
            <a:r>
              <a:rPr lang="zh-CN" altLang="zh-CN" b="1" dirty="0" smtClean="0"/>
              <a:t>多</a:t>
            </a:r>
            <a:r>
              <a:rPr lang="zh-CN" altLang="zh-CN" dirty="0"/>
              <a:t>条件编译为二进制代码后的</a:t>
            </a:r>
            <a:r>
              <a:rPr lang="en-US" altLang="zh-CN" dirty="0"/>
              <a:t>MC/DC</a:t>
            </a:r>
            <a:r>
              <a:rPr lang="zh-CN" altLang="zh-CN" dirty="0"/>
              <a:t>情况</a:t>
            </a:r>
            <a:r>
              <a:rPr lang="zh-CN" altLang="en-US" dirty="0"/>
              <a:t/>
            </a:r>
            <a:br>
              <a:rPr lang="zh-CN" altLang="en-US" dirty="0"/>
            </a:br>
            <a:endParaRPr lang="zh-CN" altLang="en-US" dirty="0"/>
          </a:p>
        </p:txBody>
      </p:sp>
      <p:grpSp>
        <p:nvGrpSpPr>
          <p:cNvPr id="5" name="Group 1"/>
          <p:cNvGrpSpPr>
            <a:grpSpLocks noChangeAspect="1"/>
          </p:cNvGrpSpPr>
          <p:nvPr/>
        </p:nvGrpSpPr>
        <p:grpSpPr bwMode="auto">
          <a:xfrm>
            <a:off x="388816" y="2953645"/>
            <a:ext cx="5170230" cy="3331314"/>
            <a:chOff x="575" y="9023"/>
            <a:chExt cx="8119" cy="5233"/>
          </a:xfrm>
        </p:grpSpPr>
        <p:sp>
          <p:nvSpPr>
            <p:cNvPr id="6" name="AutoShape 101"/>
            <p:cNvSpPr>
              <a:spLocks noChangeAspect="1" noChangeArrowheads="1" noTextEdit="1"/>
            </p:cNvSpPr>
            <p:nvPr/>
          </p:nvSpPr>
          <p:spPr bwMode="auto">
            <a:xfrm>
              <a:off x="575" y="9023"/>
              <a:ext cx="8062" cy="4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Line 100"/>
            <p:cNvSpPr>
              <a:spLocks noChangeShapeType="1"/>
            </p:cNvSpPr>
            <p:nvPr/>
          </p:nvSpPr>
          <p:spPr bwMode="auto">
            <a:xfrm>
              <a:off x="2210" y="926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99"/>
            <p:cNvSpPr txBox="1">
              <a:spLocks noChangeArrowheads="1"/>
            </p:cNvSpPr>
            <p:nvPr/>
          </p:nvSpPr>
          <p:spPr bwMode="auto">
            <a:xfrm>
              <a:off x="2412" y="9426"/>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9" name="Text Box 98"/>
            <p:cNvSpPr txBox="1">
              <a:spLocks noChangeArrowheads="1"/>
            </p:cNvSpPr>
            <p:nvPr/>
          </p:nvSpPr>
          <p:spPr bwMode="auto">
            <a:xfrm>
              <a:off x="2010" y="9587"/>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0" name="AutoShape 97"/>
            <p:cNvSpPr>
              <a:spLocks noChangeArrowheads="1"/>
            </p:cNvSpPr>
            <p:nvPr/>
          </p:nvSpPr>
          <p:spPr bwMode="auto">
            <a:xfrm>
              <a:off x="1809" y="9587"/>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11" name="Group 94"/>
            <p:cNvGrpSpPr>
              <a:grpSpLocks/>
            </p:cNvGrpSpPr>
            <p:nvPr/>
          </p:nvGrpSpPr>
          <p:grpSpPr bwMode="auto">
            <a:xfrm>
              <a:off x="1807" y="10201"/>
              <a:ext cx="804" cy="513"/>
              <a:chOff x="1807" y="10362"/>
              <a:chExt cx="804" cy="513"/>
            </a:xfrm>
          </p:grpSpPr>
          <p:sp>
            <p:nvSpPr>
              <p:cNvPr id="104" name="Text Box 96"/>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p>
            </p:txBody>
          </p:sp>
          <p:sp>
            <p:nvSpPr>
              <p:cNvPr id="105" name="AutoShape 95"/>
              <p:cNvSpPr>
                <a:spLocks noChangeArrowheads="1"/>
              </p:cNvSpPr>
              <p:nvPr/>
            </p:nvSpPr>
            <p:spPr bwMode="auto">
              <a:xfrm>
                <a:off x="1807" y="1036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12" name="Group 91"/>
            <p:cNvGrpSpPr>
              <a:grpSpLocks/>
            </p:cNvGrpSpPr>
            <p:nvPr/>
          </p:nvGrpSpPr>
          <p:grpSpPr bwMode="auto">
            <a:xfrm>
              <a:off x="3015" y="10231"/>
              <a:ext cx="804" cy="483"/>
              <a:chOff x="1809" y="10392"/>
              <a:chExt cx="804" cy="483"/>
            </a:xfrm>
          </p:grpSpPr>
          <p:sp>
            <p:nvSpPr>
              <p:cNvPr id="102" name="Text Box 93"/>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a:t>
                </a:r>
              </a:p>
            </p:txBody>
          </p:sp>
          <p:sp>
            <p:nvSpPr>
              <p:cNvPr id="103" name="AutoShape 92"/>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13" name="Text Box 90"/>
            <p:cNvSpPr txBox="1">
              <a:spLocks noChangeArrowheads="1"/>
            </p:cNvSpPr>
            <p:nvPr/>
          </p:nvSpPr>
          <p:spPr bwMode="auto">
            <a:xfrm>
              <a:off x="2541" y="10070"/>
              <a:ext cx="474"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14" name="Text Box 89"/>
            <p:cNvSpPr txBox="1">
              <a:spLocks noChangeArrowheads="1"/>
            </p:cNvSpPr>
            <p:nvPr/>
          </p:nvSpPr>
          <p:spPr bwMode="auto">
            <a:xfrm>
              <a:off x="3747" y="10070"/>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15" name="Text Box 88"/>
            <p:cNvSpPr txBox="1">
              <a:spLocks noChangeArrowheads="1"/>
            </p:cNvSpPr>
            <p:nvPr/>
          </p:nvSpPr>
          <p:spPr bwMode="auto">
            <a:xfrm>
              <a:off x="2211" y="10553"/>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16" name="Text Box 87"/>
            <p:cNvSpPr txBox="1">
              <a:spLocks noChangeArrowheads="1"/>
            </p:cNvSpPr>
            <p:nvPr/>
          </p:nvSpPr>
          <p:spPr bwMode="auto">
            <a:xfrm>
              <a:off x="3345" y="10714"/>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17" name="Freeform 86"/>
            <p:cNvSpPr>
              <a:spLocks/>
            </p:cNvSpPr>
            <p:nvPr/>
          </p:nvSpPr>
          <p:spPr bwMode="auto">
            <a:xfrm>
              <a:off x="2211" y="10714"/>
              <a:ext cx="1206" cy="161"/>
            </a:xfrm>
            <a:custGeom>
              <a:avLst/>
              <a:gdLst>
                <a:gd name="T0" fmla="*/ 0 w 1206"/>
                <a:gd name="T1" fmla="*/ 0 h 161"/>
                <a:gd name="T2" fmla="*/ 0 w 1206"/>
                <a:gd name="T3" fmla="*/ 161 h 161"/>
                <a:gd name="T4" fmla="*/ 1206 w 1206"/>
                <a:gd name="T5" fmla="*/ 161 h 161"/>
                <a:gd name="T6" fmla="*/ 1206 w 1206"/>
                <a:gd name="T7" fmla="*/ 0 h 161"/>
              </a:gdLst>
              <a:ahLst/>
              <a:cxnLst>
                <a:cxn ang="0">
                  <a:pos x="T0" y="T1"/>
                </a:cxn>
                <a:cxn ang="0">
                  <a:pos x="T2" y="T3"/>
                </a:cxn>
                <a:cxn ang="0">
                  <a:pos x="T4" y="T5"/>
                </a:cxn>
                <a:cxn ang="0">
                  <a:pos x="T6" y="T7"/>
                </a:cxn>
              </a:cxnLst>
              <a:rect l="0" t="0" r="r" b="b"/>
              <a:pathLst>
                <a:path w="1206" h="161">
                  <a:moveTo>
                    <a:pt x="0" y="0"/>
                  </a:moveTo>
                  <a:lnTo>
                    <a:pt x="0" y="161"/>
                  </a:lnTo>
                  <a:lnTo>
                    <a:pt x="1206" y="161"/>
                  </a:lnTo>
                  <a:lnTo>
                    <a:pt x="1206"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Line 85"/>
            <p:cNvSpPr>
              <a:spLocks noChangeShapeType="1"/>
            </p:cNvSpPr>
            <p:nvPr/>
          </p:nvSpPr>
          <p:spPr bwMode="auto">
            <a:xfrm>
              <a:off x="2814" y="1087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Line 84"/>
            <p:cNvSpPr>
              <a:spLocks noChangeShapeType="1"/>
            </p:cNvSpPr>
            <p:nvPr/>
          </p:nvSpPr>
          <p:spPr bwMode="auto">
            <a:xfrm>
              <a:off x="2211" y="10070"/>
              <a:ext cx="0"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83"/>
            <p:cNvSpPr>
              <a:spLocks/>
            </p:cNvSpPr>
            <p:nvPr/>
          </p:nvSpPr>
          <p:spPr bwMode="auto">
            <a:xfrm>
              <a:off x="2611" y="10466"/>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Freeform 82"/>
            <p:cNvSpPr>
              <a:spLocks/>
            </p:cNvSpPr>
            <p:nvPr/>
          </p:nvSpPr>
          <p:spPr bwMode="auto">
            <a:xfrm>
              <a:off x="2626" y="9775"/>
              <a:ext cx="1796" cy="134"/>
            </a:xfrm>
            <a:custGeom>
              <a:avLst/>
              <a:gdLst>
                <a:gd name="T0" fmla="*/ 0 w 1796"/>
                <a:gd name="T1" fmla="*/ 15 h 134"/>
                <a:gd name="T2" fmla="*/ 900 w 1796"/>
                <a:gd name="T3" fmla="*/ 0 h 134"/>
                <a:gd name="T4" fmla="*/ 885 w 1796"/>
                <a:gd name="T5" fmla="*/ 105 h 134"/>
                <a:gd name="T6" fmla="*/ 1796 w 1796"/>
                <a:gd name="T7" fmla="*/ 134 h 134"/>
              </a:gdLst>
              <a:ahLst/>
              <a:cxnLst>
                <a:cxn ang="0">
                  <a:pos x="T0" y="T1"/>
                </a:cxn>
                <a:cxn ang="0">
                  <a:pos x="T2" y="T3"/>
                </a:cxn>
                <a:cxn ang="0">
                  <a:pos x="T4" y="T5"/>
                </a:cxn>
                <a:cxn ang="0">
                  <a:pos x="T6" y="T7"/>
                </a:cxn>
              </a:cxnLst>
              <a:rect l="0" t="0" r="r" b="b"/>
              <a:pathLst>
                <a:path w="1796" h="134">
                  <a:moveTo>
                    <a:pt x="0" y="15"/>
                  </a:moveTo>
                  <a:lnTo>
                    <a:pt x="900" y="0"/>
                  </a:lnTo>
                  <a:lnTo>
                    <a:pt x="885" y="105"/>
                  </a:lnTo>
                  <a:lnTo>
                    <a:pt x="1796" y="13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Text Box 81"/>
            <p:cNvSpPr txBox="1">
              <a:spLocks noChangeArrowheads="1"/>
            </p:cNvSpPr>
            <p:nvPr/>
          </p:nvSpPr>
          <p:spPr bwMode="auto">
            <a:xfrm>
              <a:off x="3618" y="9587"/>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23" name="Text Box 80"/>
            <p:cNvSpPr txBox="1">
              <a:spLocks noChangeArrowheads="1"/>
            </p:cNvSpPr>
            <p:nvPr/>
          </p:nvSpPr>
          <p:spPr bwMode="auto">
            <a:xfrm>
              <a:off x="6221" y="9426"/>
              <a:ext cx="412" cy="43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24" name="Text Box 79"/>
            <p:cNvSpPr txBox="1">
              <a:spLocks noChangeArrowheads="1"/>
            </p:cNvSpPr>
            <p:nvPr/>
          </p:nvSpPr>
          <p:spPr bwMode="auto">
            <a:xfrm>
              <a:off x="5819" y="9587"/>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a:t>
              </a:r>
            </a:p>
          </p:txBody>
        </p:sp>
        <p:sp>
          <p:nvSpPr>
            <p:cNvPr id="25" name="AutoShape 78"/>
            <p:cNvSpPr>
              <a:spLocks noChangeArrowheads="1"/>
            </p:cNvSpPr>
            <p:nvPr/>
          </p:nvSpPr>
          <p:spPr bwMode="auto">
            <a:xfrm>
              <a:off x="5618" y="9587"/>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26" name="Group 75"/>
            <p:cNvGrpSpPr>
              <a:grpSpLocks/>
            </p:cNvGrpSpPr>
            <p:nvPr/>
          </p:nvGrpSpPr>
          <p:grpSpPr bwMode="auto">
            <a:xfrm>
              <a:off x="5618" y="10231"/>
              <a:ext cx="804" cy="483"/>
              <a:chOff x="1809" y="10392"/>
              <a:chExt cx="804" cy="483"/>
            </a:xfrm>
          </p:grpSpPr>
          <p:sp>
            <p:nvSpPr>
              <p:cNvPr id="100" name="Text Box 77"/>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a:t>
                </a:r>
              </a:p>
            </p:txBody>
          </p:sp>
          <p:sp>
            <p:nvSpPr>
              <p:cNvPr id="101" name="AutoShape 76"/>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27" name="Group 72"/>
            <p:cNvGrpSpPr>
              <a:grpSpLocks/>
            </p:cNvGrpSpPr>
            <p:nvPr/>
          </p:nvGrpSpPr>
          <p:grpSpPr bwMode="auto">
            <a:xfrm>
              <a:off x="6824" y="10231"/>
              <a:ext cx="804" cy="483"/>
              <a:chOff x="1809" y="10392"/>
              <a:chExt cx="804" cy="483"/>
            </a:xfrm>
          </p:grpSpPr>
          <p:sp>
            <p:nvSpPr>
              <p:cNvPr id="98" name="Text Box 74"/>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p>
            </p:txBody>
          </p:sp>
          <p:sp>
            <p:nvSpPr>
              <p:cNvPr id="99" name="AutoShape 73"/>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28" name="Text Box 71"/>
            <p:cNvSpPr txBox="1">
              <a:spLocks noChangeArrowheads="1"/>
            </p:cNvSpPr>
            <p:nvPr/>
          </p:nvSpPr>
          <p:spPr bwMode="auto">
            <a:xfrm>
              <a:off x="6030" y="9909"/>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9" name="Text Box 70"/>
            <p:cNvSpPr txBox="1">
              <a:spLocks noChangeArrowheads="1"/>
            </p:cNvSpPr>
            <p:nvPr/>
          </p:nvSpPr>
          <p:spPr bwMode="auto">
            <a:xfrm>
              <a:off x="7556" y="10070"/>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30" name="Text Box 69"/>
            <p:cNvSpPr txBox="1">
              <a:spLocks noChangeArrowheads="1"/>
            </p:cNvSpPr>
            <p:nvPr/>
          </p:nvSpPr>
          <p:spPr bwMode="auto">
            <a:xfrm>
              <a:off x="6020" y="10553"/>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31" name="Text Box 68"/>
            <p:cNvSpPr txBox="1">
              <a:spLocks noChangeArrowheads="1"/>
            </p:cNvSpPr>
            <p:nvPr/>
          </p:nvSpPr>
          <p:spPr bwMode="auto">
            <a:xfrm>
              <a:off x="7154" y="10714"/>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32" name="Freeform 67"/>
            <p:cNvSpPr>
              <a:spLocks/>
            </p:cNvSpPr>
            <p:nvPr/>
          </p:nvSpPr>
          <p:spPr bwMode="auto">
            <a:xfrm>
              <a:off x="6020" y="10714"/>
              <a:ext cx="1206" cy="161"/>
            </a:xfrm>
            <a:custGeom>
              <a:avLst/>
              <a:gdLst>
                <a:gd name="T0" fmla="*/ 0 w 1206"/>
                <a:gd name="T1" fmla="*/ 0 h 161"/>
                <a:gd name="T2" fmla="*/ 0 w 1206"/>
                <a:gd name="T3" fmla="*/ 161 h 161"/>
                <a:gd name="T4" fmla="*/ 1206 w 1206"/>
                <a:gd name="T5" fmla="*/ 161 h 161"/>
                <a:gd name="T6" fmla="*/ 1206 w 1206"/>
                <a:gd name="T7" fmla="*/ 0 h 161"/>
              </a:gdLst>
              <a:ahLst/>
              <a:cxnLst>
                <a:cxn ang="0">
                  <a:pos x="T0" y="T1"/>
                </a:cxn>
                <a:cxn ang="0">
                  <a:pos x="T2" y="T3"/>
                </a:cxn>
                <a:cxn ang="0">
                  <a:pos x="T4" y="T5"/>
                </a:cxn>
                <a:cxn ang="0">
                  <a:pos x="T6" y="T7"/>
                </a:cxn>
              </a:cxnLst>
              <a:rect l="0" t="0" r="r" b="b"/>
              <a:pathLst>
                <a:path w="1206" h="161">
                  <a:moveTo>
                    <a:pt x="0" y="0"/>
                  </a:moveTo>
                  <a:lnTo>
                    <a:pt x="0" y="161"/>
                  </a:lnTo>
                  <a:lnTo>
                    <a:pt x="1206" y="161"/>
                  </a:lnTo>
                  <a:lnTo>
                    <a:pt x="1206"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Line 66"/>
            <p:cNvSpPr>
              <a:spLocks noChangeShapeType="1"/>
            </p:cNvSpPr>
            <p:nvPr/>
          </p:nvSpPr>
          <p:spPr bwMode="auto">
            <a:xfrm>
              <a:off x="6623" y="1087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Line 65"/>
            <p:cNvSpPr>
              <a:spLocks noChangeShapeType="1"/>
            </p:cNvSpPr>
            <p:nvPr/>
          </p:nvSpPr>
          <p:spPr bwMode="auto">
            <a:xfrm>
              <a:off x="6020" y="10070"/>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64"/>
            <p:cNvSpPr>
              <a:spLocks/>
            </p:cNvSpPr>
            <p:nvPr/>
          </p:nvSpPr>
          <p:spPr bwMode="auto">
            <a:xfrm>
              <a:off x="6420" y="10466"/>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Freeform 63"/>
            <p:cNvSpPr>
              <a:spLocks/>
            </p:cNvSpPr>
            <p:nvPr/>
          </p:nvSpPr>
          <p:spPr bwMode="auto">
            <a:xfrm>
              <a:off x="6422" y="9748"/>
              <a:ext cx="1608" cy="161"/>
            </a:xfrm>
            <a:custGeom>
              <a:avLst/>
              <a:gdLst>
                <a:gd name="T0" fmla="*/ 0 w 1608"/>
                <a:gd name="T1" fmla="*/ 0 h 161"/>
                <a:gd name="T2" fmla="*/ 804 w 1608"/>
                <a:gd name="T3" fmla="*/ 0 h 161"/>
                <a:gd name="T4" fmla="*/ 804 w 1608"/>
                <a:gd name="T5" fmla="*/ 161 h 161"/>
                <a:gd name="T6" fmla="*/ 1608 w 1608"/>
                <a:gd name="T7" fmla="*/ 161 h 161"/>
              </a:gdLst>
              <a:ahLst/>
              <a:cxnLst>
                <a:cxn ang="0">
                  <a:pos x="T0" y="T1"/>
                </a:cxn>
                <a:cxn ang="0">
                  <a:pos x="T2" y="T3"/>
                </a:cxn>
                <a:cxn ang="0">
                  <a:pos x="T4" y="T5"/>
                </a:cxn>
                <a:cxn ang="0">
                  <a:pos x="T6" y="T7"/>
                </a:cxn>
              </a:cxnLst>
              <a:rect l="0" t="0" r="r" b="b"/>
              <a:pathLst>
                <a:path w="1608" h="161">
                  <a:moveTo>
                    <a:pt x="0" y="0"/>
                  </a:moveTo>
                  <a:lnTo>
                    <a:pt x="804" y="0"/>
                  </a:lnTo>
                  <a:lnTo>
                    <a:pt x="804" y="161"/>
                  </a:lnTo>
                  <a:lnTo>
                    <a:pt x="1608" y="16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Text Box 62"/>
            <p:cNvSpPr txBox="1">
              <a:spLocks noChangeArrowheads="1"/>
            </p:cNvSpPr>
            <p:nvPr/>
          </p:nvSpPr>
          <p:spPr bwMode="auto">
            <a:xfrm>
              <a:off x="7427" y="9587"/>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38" name="Text Box 61"/>
            <p:cNvSpPr txBox="1">
              <a:spLocks noChangeArrowheads="1"/>
            </p:cNvSpPr>
            <p:nvPr/>
          </p:nvSpPr>
          <p:spPr bwMode="auto">
            <a:xfrm>
              <a:off x="2211" y="9909"/>
              <a:ext cx="474"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39" name="Text Box 60"/>
            <p:cNvSpPr txBox="1">
              <a:spLocks noChangeArrowheads="1"/>
            </p:cNvSpPr>
            <p:nvPr/>
          </p:nvSpPr>
          <p:spPr bwMode="auto">
            <a:xfrm>
              <a:off x="6278" y="10101"/>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40" name="Text Box 59"/>
            <p:cNvSpPr txBox="1">
              <a:spLocks noChangeArrowheads="1"/>
            </p:cNvSpPr>
            <p:nvPr/>
          </p:nvSpPr>
          <p:spPr bwMode="auto">
            <a:xfrm>
              <a:off x="2742" y="11036"/>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41" name="Text Box 58"/>
            <p:cNvSpPr txBox="1">
              <a:spLocks noChangeArrowheads="1"/>
            </p:cNvSpPr>
            <p:nvPr/>
          </p:nvSpPr>
          <p:spPr bwMode="auto">
            <a:xfrm>
              <a:off x="6633" y="10875"/>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2" name="Freeform 57"/>
            <p:cNvSpPr>
              <a:spLocks/>
            </p:cNvSpPr>
            <p:nvPr/>
          </p:nvSpPr>
          <p:spPr bwMode="auto">
            <a:xfrm>
              <a:off x="7636" y="9909"/>
              <a:ext cx="615" cy="541"/>
            </a:xfrm>
            <a:custGeom>
              <a:avLst/>
              <a:gdLst>
                <a:gd name="T0" fmla="*/ 2 w 615"/>
                <a:gd name="T1" fmla="*/ 0 h 541"/>
                <a:gd name="T2" fmla="*/ 605 w 615"/>
                <a:gd name="T3" fmla="*/ 0 h 541"/>
                <a:gd name="T4" fmla="*/ 615 w 615"/>
                <a:gd name="T5" fmla="*/ 541 h 541"/>
                <a:gd name="T6" fmla="*/ 0 w 615"/>
                <a:gd name="T7" fmla="*/ 541 h 541"/>
              </a:gdLst>
              <a:ahLst/>
              <a:cxnLst>
                <a:cxn ang="0">
                  <a:pos x="T0" y="T1"/>
                </a:cxn>
                <a:cxn ang="0">
                  <a:pos x="T2" y="T3"/>
                </a:cxn>
                <a:cxn ang="0">
                  <a:pos x="T4" y="T5"/>
                </a:cxn>
                <a:cxn ang="0">
                  <a:pos x="T6" y="T7"/>
                </a:cxn>
              </a:cxnLst>
              <a:rect l="0" t="0" r="r" b="b"/>
              <a:pathLst>
                <a:path w="615" h="541">
                  <a:moveTo>
                    <a:pt x="2" y="0"/>
                  </a:moveTo>
                  <a:lnTo>
                    <a:pt x="605" y="0"/>
                  </a:lnTo>
                  <a:lnTo>
                    <a:pt x="615" y="541"/>
                  </a:lnTo>
                  <a:lnTo>
                    <a:pt x="0" y="54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Line 56"/>
            <p:cNvSpPr>
              <a:spLocks noChangeShapeType="1"/>
            </p:cNvSpPr>
            <p:nvPr/>
          </p:nvSpPr>
          <p:spPr bwMode="auto">
            <a:xfrm>
              <a:off x="8241" y="10231"/>
              <a:ext cx="2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4" name="Text Box 55"/>
            <p:cNvSpPr txBox="1">
              <a:spLocks noChangeArrowheads="1"/>
            </p:cNvSpPr>
            <p:nvPr/>
          </p:nvSpPr>
          <p:spPr bwMode="auto">
            <a:xfrm>
              <a:off x="8220" y="9842"/>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45" name="Text Box 54"/>
            <p:cNvSpPr txBox="1">
              <a:spLocks noChangeArrowheads="1"/>
            </p:cNvSpPr>
            <p:nvPr/>
          </p:nvSpPr>
          <p:spPr bwMode="auto">
            <a:xfrm>
              <a:off x="2211" y="11841"/>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grpSp>
          <p:nvGrpSpPr>
            <p:cNvPr id="46" name="Group 51"/>
            <p:cNvGrpSpPr>
              <a:grpSpLocks/>
            </p:cNvGrpSpPr>
            <p:nvPr/>
          </p:nvGrpSpPr>
          <p:grpSpPr bwMode="auto">
            <a:xfrm>
              <a:off x="2211" y="12807"/>
              <a:ext cx="804" cy="483"/>
              <a:chOff x="4824" y="12002"/>
              <a:chExt cx="804" cy="483"/>
            </a:xfrm>
          </p:grpSpPr>
          <p:sp>
            <p:nvSpPr>
              <p:cNvPr id="96" name="Text Box 53"/>
              <p:cNvSpPr txBox="1">
                <a:spLocks noChangeArrowheads="1"/>
              </p:cNvSpPr>
              <p:nvPr/>
            </p:nvSpPr>
            <p:spPr bwMode="auto">
              <a:xfrm>
                <a:off x="5025" y="1200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7" name="AutoShape 52"/>
              <p:cNvSpPr>
                <a:spLocks noChangeArrowheads="1"/>
              </p:cNvSpPr>
              <p:nvPr/>
            </p:nvSpPr>
            <p:spPr bwMode="auto">
              <a:xfrm>
                <a:off x="4824" y="1200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47" name="Group 48"/>
            <p:cNvGrpSpPr>
              <a:grpSpLocks/>
            </p:cNvGrpSpPr>
            <p:nvPr/>
          </p:nvGrpSpPr>
          <p:grpSpPr bwMode="auto">
            <a:xfrm>
              <a:off x="1608" y="12002"/>
              <a:ext cx="804" cy="483"/>
              <a:chOff x="1809" y="10392"/>
              <a:chExt cx="804" cy="483"/>
            </a:xfrm>
          </p:grpSpPr>
          <p:sp>
            <p:nvSpPr>
              <p:cNvPr id="94" name="Text Box 50"/>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p>
            </p:txBody>
          </p:sp>
          <p:sp>
            <p:nvSpPr>
              <p:cNvPr id="95" name="AutoShape 49"/>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48" name="Group 45"/>
            <p:cNvGrpSpPr>
              <a:grpSpLocks/>
            </p:cNvGrpSpPr>
            <p:nvPr/>
          </p:nvGrpSpPr>
          <p:grpSpPr bwMode="auto">
            <a:xfrm>
              <a:off x="2814" y="12002"/>
              <a:ext cx="804" cy="483"/>
              <a:chOff x="1809" y="10392"/>
              <a:chExt cx="804" cy="483"/>
            </a:xfrm>
          </p:grpSpPr>
          <p:sp>
            <p:nvSpPr>
              <p:cNvPr id="92" name="Text Box 47"/>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C</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3" name="AutoShape 46"/>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49" name="Text Box 44"/>
            <p:cNvSpPr txBox="1">
              <a:spLocks noChangeArrowheads="1"/>
            </p:cNvSpPr>
            <p:nvPr/>
          </p:nvSpPr>
          <p:spPr bwMode="auto">
            <a:xfrm>
              <a:off x="3438" y="11760"/>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50" name="Text Box 43"/>
            <p:cNvSpPr txBox="1">
              <a:spLocks noChangeArrowheads="1"/>
            </p:cNvSpPr>
            <p:nvPr/>
          </p:nvSpPr>
          <p:spPr bwMode="auto">
            <a:xfrm>
              <a:off x="1608" y="12324"/>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T</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51" name="Text Box 42"/>
            <p:cNvSpPr txBox="1">
              <a:spLocks noChangeArrowheads="1"/>
            </p:cNvSpPr>
            <p:nvPr/>
          </p:nvSpPr>
          <p:spPr bwMode="auto">
            <a:xfrm>
              <a:off x="3144" y="12485"/>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2" name="Freeform 41"/>
            <p:cNvSpPr>
              <a:spLocks/>
            </p:cNvSpPr>
            <p:nvPr/>
          </p:nvSpPr>
          <p:spPr bwMode="auto">
            <a:xfrm>
              <a:off x="2010" y="12485"/>
              <a:ext cx="1206" cy="161"/>
            </a:xfrm>
            <a:custGeom>
              <a:avLst/>
              <a:gdLst>
                <a:gd name="T0" fmla="*/ 0 w 1206"/>
                <a:gd name="T1" fmla="*/ 0 h 161"/>
                <a:gd name="T2" fmla="*/ 0 w 1206"/>
                <a:gd name="T3" fmla="*/ 161 h 161"/>
                <a:gd name="T4" fmla="*/ 1206 w 1206"/>
                <a:gd name="T5" fmla="*/ 161 h 161"/>
                <a:gd name="T6" fmla="*/ 1206 w 1206"/>
                <a:gd name="T7" fmla="*/ 0 h 161"/>
              </a:gdLst>
              <a:ahLst/>
              <a:cxnLst>
                <a:cxn ang="0">
                  <a:pos x="T0" y="T1"/>
                </a:cxn>
                <a:cxn ang="0">
                  <a:pos x="T2" y="T3"/>
                </a:cxn>
                <a:cxn ang="0">
                  <a:pos x="T4" y="T5"/>
                </a:cxn>
                <a:cxn ang="0">
                  <a:pos x="T6" y="T7"/>
                </a:cxn>
              </a:cxnLst>
              <a:rect l="0" t="0" r="r" b="b"/>
              <a:pathLst>
                <a:path w="1206" h="161">
                  <a:moveTo>
                    <a:pt x="0" y="0"/>
                  </a:moveTo>
                  <a:lnTo>
                    <a:pt x="0" y="161"/>
                  </a:lnTo>
                  <a:lnTo>
                    <a:pt x="1206" y="161"/>
                  </a:lnTo>
                  <a:lnTo>
                    <a:pt x="1206"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3" name="Line 40"/>
            <p:cNvSpPr>
              <a:spLocks noChangeShapeType="1"/>
            </p:cNvSpPr>
            <p:nvPr/>
          </p:nvSpPr>
          <p:spPr bwMode="auto">
            <a:xfrm>
              <a:off x="2613" y="13290"/>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4" name="Line 39"/>
            <p:cNvSpPr>
              <a:spLocks noChangeShapeType="1"/>
            </p:cNvSpPr>
            <p:nvPr/>
          </p:nvSpPr>
          <p:spPr bwMode="auto">
            <a:xfrm>
              <a:off x="2010" y="12485"/>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5" name="Freeform 38"/>
            <p:cNvSpPr>
              <a:spLocks/>
            </p:cNvSpPr>
            <p:nvPr/>
          </p:nvSpPr>
          <p:spPr bwMode="auto">
            <a:xfrm>
              <a:off x="2410" y="12237"/>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6" name="Freeform 37"/>
            <p:cNvSpPr>
              <a:spLocks/>
            </p:cNvSpPr>
            <p:nvPr/>
          </p:nvSpPr>
          <p:spPr bwMode="auto">
            <a:xfrm>
              <a:off x="3571" y="12201"/>
              <a:ext cx="449" cy="284"/>
            </a:xfrm>
            <a:custGeom>
              <a:avLst/>
              <a:gdLst>
                <a:gd name="T0" fmla="*/ 0 w 449"/>
                <a:gd name="T1" fmla="*/ 0 h 284"/>
                <a:gd name="T2" fmla="*/ 240 w 449"/>
                <a:gd name="T3" fmla="*/ 0 h 284"/>
                <a:gd name="T4" fmla="*/ 248 w 449"/>
                <a:gd name="T5" fmla="*/ 284 h 284"/>
                <a:gd name="T6" fmla="*/ 449 w 449"/>
                <a:gd name="T7" fmla="*/ 284 h 284"/>
              </a:gdLst>
              <a:ahLst/>
              <a:cxnLst>
                <a:cxn ang="0">
                  <a:pos x="T0" y="T1"/>
                </a:cxn>
                <a:cxn ang="0">
                  <a:pos x="T2" y="T3"/>
                </a:cxn>
                <a:cxn ang="0">
                  <a:pos x="T4" y="T5"/>
                </a:cxn>
                <a:cxn ang="0">
                  <a:pos x="T6" y="T7"/>
                </a:cxn>
              </a:cxnLst>
              <a:rect l="0" t="0" r="r" b="b"/>
              <a:pathLst>
                <a:path w="449" h="284">
                  <a:moveTo>
                    <a:pt x="0" y="0"/>
                  </a:moveTo>
                  <a:lnTo>
                    <a:pt x="240" y="0"/>
                  </a:lnTo>
                  <a:lnTo>
                    <a:pt x="248" y="284"/>
                  </a:lnTo>
                  <a:lnTo>
                    <a:pt x="449" y="28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7" name="Text Box 36"/>
            <p:cNvSpPr txBox="1">
              <a:spLocks noChangeArrowheads="1"/>
            </p:cNvSpPr>
            <p:nvPr/>
          </p:nvSpPr>
          <p:spPr bwMode="auto">
            <a:xfrm>
              <a:off x="4020" y="12163"/>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F</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58" name="Text Box 35"/>
            <p:cNvSpPr txBox="1">
              <a:spLocks noChangeArrowheads="1"/>
            </p:cNvSpPr>
            <p:nvPr/>
          </p:nvSpPr>
          <p:spPr bwMode="auto">
            <a:xfrm>
              <a:off x="2569" y="13293"/>
              <a:ext cx="474"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59" name="Line 34"/>
            <p:cNvSpPr>
              <a:spLocks noChangeShapeType="1"/>
            </p:cNvSpPr>
            <p:nvPr/>
          </p:nvSpPr>
          <p:spPr bwMode="auto">
            <a:xfrm>
              <a:off x="2010" y="11680"/>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0" name="Line 33"/>
            <p:cNvSpPr>
              <a:spLocks noChangeShapeType="1"/>
            </p:cNvSpPr>
            <p:nvPr/>
          </p:nvSpPr>
          <p:spPr bwMode="auto">
            <a:xfrm>
              <a:off x="2613" y="12646"/>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1" name="Text Box 32"/>
            <p:cNvSpPr txBox="1">
              <a:spLocks noChangeArrowheads="1"/>
            </p:cNvSpPr>
            <p:nvPr/>
          </p:nvSpPr>
          <p:spPr bwMode="auto">
            <a:xfrm>
              <a:off x="3097" y="12976"/>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62" name="Text Box 31"/>
            <p:cNvSpPr txBox="1">
              <a:spLocks noChangeArrowheads="1"/>
            </p:cNvSpPr>
            <p:nvPr/>
          </p:nvSpPr>
          <p:spPr bwMode="auto">
            <a:xfrm>
              <a:off x="5958" y="11841"/>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grpSp>
          <p:nvGrpSpPr>
            <p:cNvPr id="63" name="Group 28"/>
            <p:cNvGrpSpPr>
              <a:grpSpLocks/>
            </p:cNvGrpSpPr>
            <p:nvPr/>
          </p:nvGrpSpPr>
          <p:grpSpPr bwMode="auto">
            <a:xfrm>
              <a:off x="5958" y="12807"/>
              <a:ext cx="804" cy="483"/>
              <a:chOff x="4824" y="12002"/>
              <a:chExt cx="804" cy="483"/>
            </a:xfrm>
          </p:grpSpPr>
          <p:sp>
            <p:nvSpPr>
              <p:cNvPr id="90" name="Text Box 30"/>
              <p:cNvSpPr txBox="1">
                <a:spLocks noChangeArrowheads="1"/>
              </p:cNvSpPr>
              <p:nvPr/>
            </p:nvSpPr>
            <p:spPr bwMode="auto">
              <a:xfrm>
                <a:off x="5025" y="1200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a:t>
                </a:r>
              </a:p>
            </p:txBody>
          </p:sp>
          <p:sp>
            <p:nvSpPr>
              <p:cNvPr id="91" name="AutoShape 29"/>
              <p:cNvSpPr>
                <a:spLocks noChangeArrowheads="1"/>
              </p:cNvSpPr>
              <p:nvPr/>
            </p:nvSpPr>
            <p:spPr bwMode="auto">
              <a:xfrm>
                <a:off x="4824" y="1200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4" name="Group 25"/>
            <p:cNvGrpSpPr>
              <a:grpSpLocks/>
            </p:cNvGrpSpPr>
            <p:nvPr/>
          </p:nvGrpSpPr>
          <p:grpSpPr bwMode="auto">
            <a:xfrm>
              <a:off x="5355" y="12002"/>
              <a:ext cx="804" cy="483"/>
              <a:chOff x="1809" y="10392"/>
              <a:chExt cx="804" cy="483"/>
            </a:xfrm>
          </p:grpSpPr>
          <p:sp>
            <p:nvSpPr>
              <p:cNvPr id="88" name="Text Box 27"/>
              <p:cNvSpPr txBox="1">
                <a:spLocks noChangeArrowheads="1"/>
              </p:cNvSpPr>
              <p:nvPr/>
            </p:nvSpPr>
            <p:spPr bwMode="auto">
              <a:xfrm>
                <a:off x="2010" y="10392"/>
                <a:ext cx="40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a:t>
                </a:r>
              </a:p>
            </p:txBody>
          </p:sp>
          <p:sp>
            <p:nvSpPr>
              <p:cNvPr id="89" name="AutoShape 26"/>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5" name="Group 22"/>
            <p:cNvGrpSpPr>
              <a:grpSpLocks/>
            </p:cNvGrpSpPr>
            <p:nvPr/>
          </p:nvGrpSpPr>
          <p:grpSpPr bwMode="auto">
            <a:xfrm>
              <a:off x="6561" y="12002"/>
              <a:ext cx="804" cy="483"/>
              <a:chOff x="1809" y="10392"/>
              <a:chExt cx="804" cy="483"/>
            </a:xfrm>
          </p:grpSpPr>
          <p:sp>
            <p:nvSpPr>
              <p:cNvPr id="86" name="Text Box 24"/>
              <p:cNvSpPr txBox="1">
                <a:spLocks noChangeArrowheads="1"/>
              </p:cNvSpPr>
              <p:nvPr/>
            </p:nvSpPr>
            <p:spPr bwMode="auto">
              <a:xfrm>
                <a:off x="1951" y="10392"/>
                <a:ext cx="51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B</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87" name="AutoShape 23"/>
              <p:cNvSpPr>
                <a:spLocks noChangeArrowheads="1"/>
              </p:cNvSpPr>
              <p:nvPr/>
            </p:nvSpPr>
            <p:spPr bwMode="auto">
              <a:xfrm>
                <a:off x="1809" y="10392"/>
                <a:ext cx="804" cy="4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66" name="Text Box 21"/>
            <p:cNvSpPr txBox="1">
              <a:spLocks noChangeArrowheads="1"/>
            </p:cNvSpPr>
            <p:nvPr/>
          </p:nvSpPr>
          <p:spPr bwMode="auto">
            <a:xfrm>
              <a:off x="7270" y="11794"/>
              <a:ext cx="474" cy="66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F</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7" name="Text Box 20"/>
            <p:cNvSpPr txBox="1">
              <a:spLocks noChangeArrowheads="1"/>
            </p:cNvSpPr>
            <p:nvPr/>
          </p:nvSpPr>
          <p:spPr bwMode="auto">
            <a:xfrm>
              <a:off x="5355" y="12324"/>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68" name="Text Box 19"/>
            <p:cNvSpPr txBox="1">
              <a:spLocks noChangeArrowheads="1"/>
            </p:cNvSpPr>
            <p:nvPr/>
          </p:nvSpPr>
          <p:spPr bwMode="auto">
            <a:xfrm>
              <a:off x="6891" y="12485"/>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69" name="Freeform 18"/>
            <p:cNvSpPr>
              <a:spLocks/>
            </p:cNvSpPr>
            <p:nvPr/>
          </p:nvSpPr>
          <p:spPr bwMode="auto">
            <a:xfrm>
              <a:off x="5757" y="12485"/>
              <a:ext cx="1206" cy="161"/>
            </a:xfrm>
            <a:custGeom>
              <a:avLst/>
              <a:gdLst>
                <a:gd name="T0" fmla="*/ 0 w 1206"/>
                <a:gd name="T1" fmla="*/ 0 h 161"/>
                <a:gd name="T2" fmla="*/ 0 w 1206"/>
                <a:gd name="T3" fmla="*/ 161 h 161"/>
                <a:gd name="T4" fmla="*/ 1206 w 1206"/>
                <a:gd name="T5" fmla="*/ 161 h 161"/>
                <a:gd name="T6" fmla="*/ 1206 w 1206"/>
                <a:gd name="T7" fmla="*/ 0 h 161"/>
              </a:gdLst>
              <a:ahLst/>
              <a:cxnLst>
                <a:cxn ang="0">
                  <a:pos x="T0" y="T1"/>
                </a:cxn>
                <a:cxn ang="0">
                  <a:pos x="T2" y="T3"/>
                </a:cxn>
                <a:cxn ang="0">
                  <a:pos x="T4" y="T5"/>
                </a:cxn>
                <a:cxn ang="0">
                  <a:pos x="T6" y="T7"/>
                </a:cxn>
              </a:cxnLst>
              <a:rect l="0" t="0" r="r" b="b"/>
              <a:pathLst>
                <a:path w="1206" h="161">
                  <a:moveTo>
                    <a:pt x="0" y="0"/>
                  </a:moveTo>
                  <a:lnTo>
                    <a:pt x="0" y="161"/>
                  </a:lnTo>
                  <a:lnTo>
                    <a:pt x="1206" y="161"/>
                  </a:lnTo>
                  <a:lnTo>
                    <a:pt x="1206"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0" name="Line 17"/>
            <p:cNvSpPr>
              <a:spLocks noChangeShapeType="1"/>
            </p:cNvSpPr>
            <p:nvPr/>
          </p:nvSpPr>
          <p:spPr bwMode="auto">
            <a:xfrm>
              <a:off x="6360" y="13290"/>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1" name="Line 16"/>
            <p:cNvSpPr>
              <a:spLocks noChangeShapeType="1"/>
            </p:cNvSpPr>
            <p:nvPr/>
          </p:nvSpPr>
          <p:spPr bwMode="auto">
            <a:xfrm>
              <a:off x="5757" y="12485"/>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2" name="Freeform 15"/>
            <p:cNvSpPr>
              <a:spLocks/>
            </p:cNvSpPr>
            <p:nvPr/>
          </p:nvSpPr>
          <p:spPr bwMode="auto">
            <a:xfrm>
              <a:off x="6157" y="12237"/>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3" name="Freeform 14"/>
            <p:cNvSpPr>
              <a:spLocks/>
            </p:cNvSpPr>
            <p:nvPr/>
          </p:nvSpPr>
          <p:spPr bwMode="auto">
            <a:xfrm>
              <a:off x="7390" y="12201"/>
              <a:ext cx="449" cy="284"/>
            </a:xfrm>
            <a:custGeom>
              <a:avLst/>
              <a:gdLst>
                <a:gd name="T0" fmla="*/ 0 w 449"/>
                <a:gd name="T1" fmla="*/ 0 h 284"/>
                <a:gd name="T2" fmla="*/ 240 w 449"/>
                <a:gd name="T3" fmla="*/ 0 h 284"/>
                <a:gd name="T4" fmla="*/ 248 w 449"/>
                <a:gd name="T5" fmla="*/ 284 h 284"/>
                <a:gd name="T6" fmla="*/ 449 w 449"/>
                <a:gd name="T7" fmla="*/ 284 h 284"/>
              </a:gdLst>
              <a:ahLst/>
              <a:cxnLst>
                <a:cxn ang="0">
                  <a:pos x="T0" y="T1"/>
                </a:cxn>
                <a:cxn ang="0">
                  <a:pos x="T2" y="T3"/>
                </a:cxn>
                <a:cxn ang="0">
                  <a:pos x="T4" y="T5"/>
                </a:cxn>
                <a:cxn ang="0">
                  <a:pos x="T6" y="T7"/>
                </a:cxn>
              </a:cxnLst>
              <a:rect l="0" t="0" r="r" b="b"/>
              <a:pathLst>
                <a:path w="449" h="284">
                  <a:moveTo>
                    <a:pt x="0" y="0"/>
                  </a:moveTo>
                  <a:lnTo>
                    <a:pt x="240" y="0"/>
                  </a:lnTo>
                  <a:lnTo>
                    <a:pt x="248" y="284"/>
                  </a:lnTo>
                  <a:lnTo>
                    <a:pt x="449" y="28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4" name="Text Box 13"/>
            <p:cNvSpPr txBox="1">
              <a:spLocks noChangeArrowheads="1"/>
            </p:cNvSpPr>
            <p:nvPr/>
          </p:nvSpPr>
          <p:spPr bwMode="auto">
            <a:xfrm>
              <a:off x="7674" y="12084"/>
              <a:ext cx="474" cy="55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75" name="Text Box 12"/>
            <p:cNvSpPr txBox="1">
              <a:spLocks noChangeArrowheads="1"/>
            </p:cNvSpPr>
            <p:nvPr/>
          </p:nvSpPr>
          <p:spPr bwMode="auto">
            <a:xfrm>
              <a:off x="6360" y="13451"/>
              <a:ext cx="474"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a:t>
              </a:r>
            </a:p>
          </p:txBody>
        </p:sp>
        <p:sp>
          <p:nvSpPr>
            <p:cNvPr id="76" name="Line 11"/>
            <p:cNvSpPr>
              <a:spLocks noChangeShapeType="1"/>
            </p:cNvSpPr>
            <p:nvPr/>
          </p:nvSpPr>
          <p:spPr bwMode="auto">
            <a:xfrm>
              <a:off x="5757" y="11680"/>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7" name="Line 10"/>
            <p:cNvSpPr>
              <a:spLocks noChangeShapeType="1"/>
            </p:cNvSpPr>
            <p:nvPr/>
          </p:nvSpPr>
          <p:spPr bwMode="auto">
            <a:xfrm>
              <a:off x="6360" y="12646"/>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8" name="Text Box 9"/>
            <p:cNvSpPr txBox="1">
              <a:spLocks noChangeArrowheads="1"/>
            </p:cNvSpPr>
            <p:nvPr/>
          </p:nvSpPr>
          <p:spPr bwMode="auto">
            <a:xfrm>
              <a:off x="6836" y="12799"/>
              <a:ext cx="47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a:t>
              </a:r>
            </a:p>
          </p:txBody>
        </p:sp>
        <p:sp>
          <p:nvSpPr>
            <p:cNvPr id="79" name="Freeform 8"/>
            <p:cNvSpPr>
              <a:spLocks/>
            </p:cNvSpPr>
            <p:nvPr/>
          </p:nvSpPr>
          <p:spPr bwMode="auto">
            <a:xfrm>
              <a:off x="3016" y="12485"/>
              <a:ext cx="803" cy="526"/>
            </a:xfrm>
            <a:custGeom>
              <a:avLst/>
              <a:gdLst>
                <a:gd name="T0" fmla="*/ 0 w 803"/>
                <a:gd name="T1" fmla="*/ 526 h 526"/>
                <a:gd name="T2" fmla="*/ 795 w 803"/>
                <a:gd name="T3" fmla="*/ 526 h 526"/>
                <a:gd name="T4" fmla="*/ 803 w 803"/>
                <a:gd name="T5" fmla="*/ 0 h 526"/>
              </a:gdLst>
              <a:ahLst/>
              <a:cxnLst>
                <a:cxn ang="0">
                  <a:pos x="T0" y="T1"/>
                </a:cxn>
                <a:cxn ang="0">
                  <a:pos x="T2" y="T3"/>
                </a:cxn>
                <a:cxn ang="0">
                  <a:pos x="T4" y="T5"/>
                </a:cxn>
              </a:cxnLst>
              <a:rect l="0" t="0" r="r" b="b"/>
              <a:pathLst>
                <a:path w="803" h="526">
                  <a:moveTo>
                    <a:pt x="0" y="526"/>
                  </a:moveTo>
                  <a:lnTo>
                    <a:pt x="795" y="526"/>
                  </a:lnTo>
                  <a:lnTo>
                    <a:pt x="803"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0" name="Freeform 7"/>
            <p:cNvSpPr>
              <a:spLocks/>
            </p:cNvSpPr>
            <p:nvPr/>
          </p:nvSpPr>
          <p:spPr bwMode="auto">
            <a:xfrm>
              <a:off x="6751" y="12485"/>
              <a:ext cx="887" cy="556"/>
            </a:xfrm>
            <a:custGeom>
              <a:avLst/>
              <a:gdLst>
                <a:gd name="T0" fmla="*/ 0 w 887"/>
                <a:gd name="T1" fmla="*/ 556 h 556"/>
                <a:gd name="T2" fmla="*/ 885 w 887"/>
                <a:gd name="T3" fmla="*/ 556 h 556"/>
                <a:gd name="T4" fmla="*/ 887 w 887"/>
                <a:gd name="T5" fmla="*/ 0 h 556"/>
              </a:gdLst>
              <a:ahLst/>
              <a:cxnLst>
                <a:cxn ang="0">
                  <a:pos x="T0" y="T1"/>
                </a:cxn>
                <a:cxn ang="0">
                  <a:pos x="T2" y="T3"/>
                </a:cxn>
                <a:cxn ang="0">
                  <a:pos x="T4" y="T5"/>
                </a:cxn>
              </a:cxnLst>
              <a:rect l="0" t="0" r="r" b="b"/>
              <a:pathLst>
                <a:path w="887" h="556">
                  <a:moveTo>
                    <a:pt x="0" y="556"/>
                  </a:moveTo>
                  <a:lnTo>
                    <a:pt x="885" y="556"/>
                  </a:lnTo>
                  <a:lnTo>
                    <a:pt x="887"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1" name="Freeform 6"/>
            <p:cNvSpPr>
              <a:spLocks/>
            </p:cNvSpPr>
            <p:nvPr/>
          </p:nvSpPr>
          <p:spPr bwMode="auto">
            <a:xfrm>
              <a:off x="3826" y="9909"/>
              <a:ext cx="194" cy="556"/>
            </a:xfrm>
            <a:custGeom>
              <a:avLst/>
              <a:gdLst>
                <a:gd name="T0" fmla="*/ 0 w 194"/>
                <a:gd name="T1" fmla="*/ 541 h 556"/>
                <a:gd name="T2" fmla="*/ 180 w 194"/>
                <a:gd name="T3" fmla="*/ 556 h 556"/>
                <a:gd name="T4" fmla="*/ 194 w 194"/>
                <a:gd name="T5" fmla="*/ 0 h 556"/>
              </a:gdLst>
              <a:ahLst/>
              <a:cxnLst>
                <a:cxn ang="0">
                  <a:pos x="T0" y="T1"/>
                </a:cxn>
                <a:cxn ang="0">
                  <a:pos x="T2" y="T3"/>
                </a:cxn>
                <a:cxn ang="0">
                  <a:pos x="T4" y="T5"/>
                </a:cxn>
              </a:cxnLst>
              <a:rect l="0" t="0" r="r" b="b"/>
              <a:pathLst>
                <a:path w="194" h="556">
                  <a:moveTo>
                    <a:pt x="0" y="541"/>
                  </a:moveTo>
                  <a:lnTo>
                    <a:pt x="180" y="556"/>
                  </a:lnTo>
                  <a:lnTo>
                    <a:pt x="194"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2" name="Text Box 5"/>
            <p:cNvSpPr txBox="1">
              <a:spLocks noChangeArrowheads="1"/>
            </p:cNvSpPr>
            <p:nvPr/>
          </p:nvSpPr>
          <p:spPr bwMode="auto">
            <a:xfrm>
              <a:off x="2412" y="1135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a:t>
              </a:r>
            </a:p>
          </p:txBody>
        </p:sp>
        <p:sp>
          <p:nvSpPr>
            <p:cNvPr id="83" name="Text Box 4"/>
            <p:cNvSpPr txBox="1">
              <a:spLocks noChangeArrowheads="1"/>
            </p:cNvSpPr>
            <p:nvPr/>
          </p:nvSpPr>
          <p:spPr bwMode="auto">
            <a:xfrm>
              <a:off x="6432" y="1119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(b)</a:t>
              </a:r>
            </a:p>
          </p:txBody>
        </p:sp>
        <p:sp>
          <p:nvSpPr>
            <p:cNvPr id="84" name="Text Box 3"/>
            <p:cNvSpPr txBox="1">
              <a:spLocks noChangeArrowheads="1"/>
            </p:cNvSpPr>
            <p:nvPr/>
          </p:nvSpPr>
          <p:spPr bwMode="auto">
            <a:xfrm>
              <a:off x="2211" y="1377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a:t>
              </a:r>
            </a:p>
          </p:txBody>
        </p:sp>
        <p:sp>
          <p:nvSpPr>
            <p:cNvPr id="85" name="Text Box 2"/>
            <p:cNvSpPr txBox="1">
              <a:spLocks noChangeArrowheads="1"/>
            </p:cNvSpPr>
            <p:nvPr/>
          </p:nvSpPr>
          <p:spPr bwMode="auto">
            <a:xfrm>
              <a:off x="6030" y="1377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b="0" i="0" u="none" strike="noStrike" cap="none" normalizeH="0" baseline="0" dirty="0" smtClean="0">
                  <a:ln>
                    <a:noFill/>
                  </a:ln>
                  <a:solidFill>
                    <a:schemeClr val="tx1"/>
                  </a:solidFill>
                  <a:effectLst/>
                  <a:cs typeface="Times New Roman" panose="02020603050405020304" pitchFamily="18" charset="0"/>
                </a:rPr>
                <a:t>(</a:t>
              </a:r>
              <a:r>
                <a:rPr kumimoji="0" lang="en-US" altLang="zh-CN" sz="1400" dirty="0">
                  <a:cs typeface="Times New Roman" panose="02020603050405020304" pitchFamily="18" charset="0"/>
                </a:rPr>
                <a:t>d)</a:t>
              </a:r>
            </a:p>
          </p:txBody>
        </p:sp>
      </p:grpSp>
      <p:graphicFrame>
        <p:nvGraphicFramePr>
          <p:cNvPr id="107" name="表格 106"/>
          <p:cNvGraphicFramePr>
            <a:graphicFrameLocks noGrp="1"/>
          </p:cNvGraphicFramePr>
          <p:nvPr>
            <p:extLst>
              <p:ext uri="{D42A27DB-BD31-4B8C-83A1-F6EECF244321}">
                <p14:modId xmlns:p14="http://schemas.microsoft.com/office/powerpoint/2010/main" val="4111703809"/>
              </p:ext>
            </p:extLst>
          </p:nvPr>
        </p:nvGraphicFramePr>
        <p:xfrm>
          <a:off x="5814002" y="2943250"/>
          <a:ext cx="3007758" cy="2194560"/>
        </p:xfrm>
        <a:graphic>
          <a:graphicData uri="http://schemas.openxmlformats.org/drawingml/2006/table">
            <a:tbl>
              <a:tblPr firstRow="1" firstCol="1" lastRow="1" lastCol="1" bandRow="1" bandCol="1"/>
              <a:tblGrid>
                <a:gridCol w="569795">
                  <a:extLst>
                    <a:ext uri="{9D8B030D-6E8A-4147-A177-3AD203B41FA5}">
                      <a16:colId xmlns:a16="http://schemas.microsoft.com/office/drawing/2014/main" val="3673175577"/>
                    </a:ext>
                  </a:extLst>
                </a:gridCol>
                <a:gridCol w="765238">
                  <a:extLst>
                    <a:ext uri="{9D8B030D-6E8A-4147-A177-3AD203B41FA5}">
                      <a16:colId xmlns:a16="http://schemas.microsoft.com/office/drawing/2014/main" val="894734058"/>
                    </a:ext>
                  </a:extLst>
                </a:gridCol>
                <a:gridCol w="603073">
                  <a:extLst>
                    <a:ext uri="{9D8B030D-6E8A-4147-A177-3AD203B41FA5}">
                      <a16:colId xmlns:a16="http://schemas.microsoft.com/office/drawing/2014/main" val="972022676"/>
                    </a:ext>
                  </a:extLst>
                </a:gridCol>
                <a:gridCol w="361813">
                  <a:extLst>
                    <a:ext uri="{9D8B030D-6E8A-4147-A177-3AD203B41FA5}">
                      <a16:colId xmlns:a16="http://schemas.microsoft.com/office/drawing/2014/main" val="3383313478"/>
                    </a:ext>
                  </a:extLst>
                </a:gridCol>
                <a:gridCol w="368391">
                  <a:extLst>
                    <a:ext uri="{9D8B030D-6E8A-4147-A177-3AD203B41FA5}">
                      <a16:colId xmlns:a16="http://schemas.microsoft.com/office/drawing/2014/main" val="2119393601"/>
                    </a:ext>
                  </a:extLst>
                </a:gridCol>
                <a:gridCol w="339448">
                  <a:extLst>
                    <a:ext uri="{9D8B030D-6E8A-4147-A177-3AD203B41FA5}">
                      <a16:colId xmlns:a16="http://schemas.microsoft.com/office/drawing/2014/main" val="3998842444"/>
                    </a:ext>
                  </a:extLst>
                </a:gridCol>
              </a:tblGrid>
              <a:tr h="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  B  C</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B</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C</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955257"/>
                  </a:ext>
                </a:extLst>
              </a:tr>
              <a:tr h="0">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r>
                        <a:rPr lang="en-US" sz="1600" kern="1200" dirty="0">
                          <a:solidFill>
                            <a:schemeClr val="tx1"/>
                          </a:solidFill>
                          <a:effectLst/>
                          <a:latin typeface="Times New Roman" panose="02020603050405020304" pitchFamily="18" charset="0"/>
                          <a:ea typeface="宋体" panose="02010600030101010101" pitchFamily="2" charset="-122"/>
                          <a:cs typeface="+mn-cs"/>
                        </a:rPr>
                        <a: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5</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921140"/>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2</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a:t>
                      </a:r>
                      <a:r>
                        <a:rPr lang="en-US" sz="1600" kern="1200" dirty="0" err="1">
                          <a:solidFill>
                            <a:schemeClr val="tx1"/>
                          </a:solidFill>
                          <a:effectLst/>
                          <a:latin typeface="Times New Roman" panose="02020603050405020304" pitchFamily="18" charset="0"/>
                          <a:ea typeface="宋体" panose="02010600030101010101" pitchFamily="2" charset="-122"/>
                          <a:cs typeface="+mn-cs"/>
                        </a:rPr>
                        <a:t>T</a:t>
                      </a:r>
                      <a:r>
                        <a:rPr lang="en-US" sz="1600" kern="1200" dirty="0">
                          <a:solidFill>
                            <a:schemeClr val="tx1"/>
                          </a:solidFill>
                          <a:effectLst/>
                          <a:latin typeface="Times New Roman" panose="02020603050405020304" pitchFamily="18" charset="0"/>
                          <a:ea typeface="宋体" panose="02010600030101010101" pitchFamily="2" charset="-122"/>
                          <a:cs typeface="+mn-cs"/>
                        </a:rPr>
                        <a:t>  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6</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4</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1840632"/>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3</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  F  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7</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4</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114557"/>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4</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T  F  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3</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0490413"/>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5</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  T  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229290"/>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6</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  T  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010293"/>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7</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  </a:t>
                      </a:r>
                      <a:r>
                        <a:rPr lang="en-US" sz="1600" kern="1200" dirty="0" err="1">
                          <a:solidFill>
                            <a:schemeClr val="tx1"/>
                          </a:solidFill>
                          <a:effectLst/>
                          <a:latin typeface="Times New Roman" panose="02020603050405020304" pitchFamily="18" charset="0"/>
                          <a:ea typeface="宋体" panose="02010600030101010101" pitchFamily="2" charset="-122"/>
                          <a:cs typeface="+mn-cs"/>
                        </a:rPr>
                        <a:t>F</a:t>
                      </a:r>
                      <a:r>
                        <a:rPr lang="en-US" sz="1600" kern="1200" dirty="0">
                          <a:solidFill>
                            <a:schemeClr val="tx1"/>
                          </a:solidFill>
                          <a:effectLst/>
                          <a:latin typeface="Times New Roman" panose="02020603050405020304" pitchFamily="18" charset="0"/>
                          <a:ea typeface="宋体" panose="02010600030101010101" pitchFamily="2" charset="-122"/>
                          <a:cs typeface="+mn-cs"/>
                        </a:rPr>
                        <a:t>  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3</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708489"/>
                  </a:ext>
                </a:extLst>
              </a:tr>
              <a:tr h="0">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8</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F  </a:t>
                      </a:r>
                      <a:r>
                        <a:rPr lang="en-US" sz="1600" kern="1200" dirty="0" err="1">
                          <a:solidFill>
                            <a:schemeClr val="tx1"/>
                          </a:solidFill>
                          <a:effectLst/>
                          <a:latin typeface="Times New Roman" panose="02020603050405020304" pitchFamily="18" charset="0"/>
                          <a:ea typeface="宋体" panose="02010600030101010101" pitchFamily="2" charset="-122"/>
                          <a:cs typeface="+mn-cs"/>
                        </a:rPr>
                        <a:t>F</a:t>
                      </a:r>
                      <a:r>
                        <a:rPr lang="en-US" sz="1600" kern="1200" dirty="0">
                          <a:solidFill>
                            <a:schemeClr val="tx1"/>
                          </a:solidFill>
                          <a:effectLst/>
                          <a:latin typeface="Times New Roman" panose="02020603050405020304" pitchFamily="18" charset="0"/>
                          <a:ea typeface="宋体" panose="02010600030101010101" pitchFamily="2" charset="-122"/>
                          <a:cs typeface="+mn-cs"/>
                        </a:rPr>
                        <a:t>  </a:t>
                      </a:r>
                      <a:r>
                        <a:rPr lang="en-US" sz="1600" kern="1200" dirty="0" err="1">
                          <a:solidFill>
                            <a:schemeClr val="tx1"/>
                          </a:solidFill>
                          <a:effectLst/>
                          <a:latin typeface="Times New Roman" panose="02020603050405020304" pitchFamily="18" charset="0"/>
                          <a:ea typeface="宋体" panose="02010600030101010101" pitchFamily="2" charset="-122"/>
                          <a:cs typeface="+mn-cs"/>
                        </a:rPr>
                        <a:t>F</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168685"/>
                  </a:ext>
                </a:extLst>
              </a:tr>
            </a:tbl>
          </a:graphicData>
        </a:graphic>
      </p:graphicFrame>
      <p:sp>
        <p:nvSpPr>
          <p:cNvPr id="109" name="矩形 108"/>
          <p:cNvSpPr/>
          <p:nvPr/>
        </p:nvSpPr>
        <p:spPr>
          <a:xfrm>
            <a:off x="871748" y="2622555"/>
            <a:ext cx="5488888" cy="461665"/>
          </a:xfrm>
          <a:prstGeom prst="rect">
            <a:avLst/>
          </a:prstGeom>
        </p:spPr>
        <p:txBody>
          <a:bodyPr wrap="square">
            <a:spAutoFit/>
          </a:bodyPr>
          <a:lstStyle/>
          <a:p>
            <a:pPr marL="342900" indent="-342900">
              <a:buFont typeface="Arial" panose="020B0604020202020204" pitchFamily="34" charset="0"/>
              <a:buChar char="•"/>
            </a:pPr>
            <a:r>
              <a:rPr lang="en-US" altLang="zh-CN" b="1" dirty="0">
                <a:solidFill>
                  <a:srgbClr val="FF0000"/>
                </a:solidFill>
              </a:rPr>
              <a:t>A and</a:t>
            </a:r>
            <a:r>
              <a:rPr lang="zh-CN" altLang="zh-CN" b="1" dirty="0">
                <a:solidFill>
                  <a:srgbClr val="FF0000"/>
                </a:solidFill>
                <a:cs typeface="Times New Roman" panose="02020603050405020304" pitchFamily="18" charset="0"/>
              </a:rPr>
              <a:t>（</a:t>
            </a:r>
            <a:r>
              <a:rPr lang="en-US" altLang="zh-CN" b="1" dirty="0">
                <a:solidFill>
                  <a:srgbClr val="FF0000"/>
                </a:solidFill>
              </a:rPr>
              <a:t>B or C</a:t>
            </a:r>
            <a:r>
              <a:rPr lang="zh-CN" altLang="zh-CN" b="1" dirty="0" smtClean="0">
                <a:solidFill>
                  <a:srgbClr val="FF0000"/>
                </a:solidFill>
                <a:cs typeface="Times New Roman" panose="02020603050405020304" pitchFamily="18" charset="0"/>
              </a:rPr>
              <a:t>）编译</a:t>
            </a:r>
            <a:r>
              <a:rPr lang="zh-CN" altLang="zh-CN" b="1" dirty="0">
                <a:solidFill>
                  <a:srgbClr val="FF0000"/>
                </a:solidFill>
                <a:cs typeface="Times New Roman" panose="02020603050405020304" pitchFamily="18" charset="0"/>
              </a:rPr>
              <a:t>后的判断图</a:t>
            </a:r>
            <a:endParaRPr lang="zh-CN" altLang="en-US" b="1" dirty="0">
              <a:solidFill>
                <a:srgbClr val="FF0000"/>
              </a:solidFill>
            </a:endParaRPr>
          </a:p>
        </p:txBody>
      </p:sp>
      <p:sp>
        <p:nvSpPr>
          <p:cNvPr id="111" name="Line 150"/>
          <p:cNvSpPr>
            <a:spLocks noChangeShapeType="1"/>
          </p:cNvSpPr>
          <p:nvPr/>
        </p:nvSpPr>
        <p:spPr bwMode="auto">
          <a:xfrm>
            <a:off x="3856226" y="3131321"/>
            <a:ext cx="0" cy="203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矩形 111"/>
          <p:cNvSpPr/>
          <p:nvPr/>
        </p:nvSpPr>
        <p:spPr>
          <a:xfrm>
            <a:off x="5838392" y="5311283"/>
            <a:ext cx="2920818" cy="830997"/>
          </a:xfrm>
          <a:prstGeom prst="rect">
            <a:avLst/>
          </a:prstGeom>
        </p:spPr>
        <p:txBody>
          <a:bodyPr wrap="square">
            <a:spAutoFit/>
          </a:bodyPr>
          <a:lstStyle/>
          <a:p>
            <a:r>
              <a:rPr lang="en-US" altLang="zh-CN" sz="1600" dirty="0" smtClean="0">
                <a:solidFill>
                  <a:srgbClr val="FF0000"/>
                </a:solidFill>
              </a:rPr>
              <a:t>MC/DC</a:t>
            </a:r>
            <a:r>
              <a:rPr lang="zh-CN" altLang="zh-CN" sz="1600" dirty="0">
                <a:solidFill>
                  <a:srgbClr val="FF0000"/>
                </a:solidFill>
                <a:cs typeface="Times New Roman" panose="02020603050405020304" pitchFamily="18" charset="0"/>
              </a:rPr>
              <a:t>最小的</a:t>
            </a:r>
            <a:r>
              <a:rPr lang="zh-CN" altLang="zh-CN" sz="1600" dirty="0" smtClean="0">
                <a:solidFill>
                  <a:srgbClr val="FF0000"/>
                </a:solidFill>
                <a:cs typeface="Times New Roman" panose="02020603050405020304" pitchFamily="18" charset="0"/>
              </a:rPr>
              <a:t>测试</a:t>
            </a:r>
            <a:r>
              <a:rPr lang="zh-CN" altLang="zh-CN" sz="1600" dirty="0">
                <a:solidFill>
                  <a:srgbClr val="FF0000"/>
                </a:solidFill>
                <a:cs typeface="Times New Roman" panose="02020603050405020304" pitchFamily="18" charset="0"/>
              </a:rPr>
              <a:t>集表对</a:t>
            </a:r>
            <a:r>
              <a:rPr lang="zh-CN" altLang="zh-CN" sz="1600" dirty="0" smtClean="0">
                <a:solidFill>
                  <a:srgbClr val="FF0000"/>
                </a:solidFill>
                <a:cs typeface="Times New Roman" panose="02020603050405020304" pitchFamily="18" charset="0"/>
              </a:rPr>
              <a:t>为</a:t>
            </a:r>
            <a:r>
              <a:rPr lang="en-US" altLang="zh-CN" sz="1600" dirty="0" smtClean="0">
                <a:solidFill>
                  <a:srgbClr val="FF0000"/>
                </a:solidFill>
                <a:cs typeface="Times New Roman" panose="02020603050405020304" pitchFamily="18" charset="0"/>
              </a:rPr>
              <a:t>:</a:t>
            </a:r>
          </a:p>
          <a:p>
            <a:r>
              <a:rPr lang="en-US" altLang="zh-CN" sz="1600" dirty="0" smtClean="0">
                <a:solidFill>
                  <a:srgbClr val="FF0000"/>
                </a:solidFill>
              </a:rPr>
              <a:t>(</a:t>
            </a:r>
            <a:r>
              <a:rPr lang="en-US" altLang="zh-CN" sz="1600" dirty="0">
                <a:solidFill>
                  <a:srgbClr val="FF0000"/>
                </a:solidFill>
              </a:rPr>
              <a:t>2,3,4,6)</a:t>
            </a:r>
            <a:r>
              <a:rPr lang="zh-CN" altLang="zh-CN" sz="1600" dirty="0">
                <a:solidFill>
                  <a:srgbClr val="FF0000"/>
                </a:solidFill>
                <a:cs typeface="Times New Roman" panose="02020603050405020304" pitchFamily="18" charset="0"/>
              </a:rPr>
              <a:t>或</a:t>
            </a:r>
            <a:r>
              <a:rPr lang="en-US" altLang="zh-CN" sz="1600" dirty="0">
                <a:solidFill>
                  <a:srgbClr val="FF0000"/>
                </a:solidFill>
              </a:rPr>
              <a:t>(2,3,4,7</a:t>
            </a:r>
            <a:r>
              <a:rPr lang="en-US" altLang="zh-CN" sz="1600" dirty="0" smtClean="0">
                <a:solidFill>
                  <a:srgbClr val="FF0000"/>
                </a:solidFill>
              </a:rPr>
              <a:t>)</a:t>
            </a:r>
          </a:p>
          <a:p>
            <a:r>
              <a:rPr lang="zh-CN" altLang="zh-CN" sz="1600" dirty="0">
                <a:solidFill>
                  <a:srgbClr val="FF0000"/>
                </a:solidFill>
                <a:cs typeface="Times New Roman" panose="02020603050405020304" pitchFamily="18" charset="0"/>
              </a:rPr>
              <a:t>都可以</a:t>
            </a:r>
            <a:r>
              <a:rPr lang="zh-CN" altLang="zh-CN" sz="1600" dirty="0" smtClean="0">
                <a:solidFill>
                  <a:srgbClr val="FF0000"/>
                </a:solidFill>
                <a:cs typeface="Times New Roman" panose="02020603050405020304" pitchFamily="18" charset="0"/>
              </a:rPr>
              <a:t>满足</a:t>
            </a:r>
            <a:r>
              <a:rPr lang="en-US" altLang="zh-CN" sz="1600" dirty="0" smtClean="0">
                <a:solidFill>
                  <a:srgbClr val="FF0000"/>
                </a:solidFill>
                <a:cs typeface="Times New Roman" panose="02020603050405020304" pitchFamily="18" charset="0"/>
              </a:rPr>
              <a:t>4</a:t>
            </a:r>
            <a:r>
              <a:rPr lang="zh-CN" altLang="en-US" sz="1600" dirty="0" smtClean="0">
                <a:solidFill>
                  <a:srgbClr val="FF0000"/>
                </a:solidFill>
                <a:cs typeface="Times New Roman" panose="02020603050405020304" pitchFamily="18" charset="0"/>
              </a:rPr>
              <a:t>种情况的</a:t>
            </a:r>
            <a:r>
              <a:rPr lang="en-US" altLang="zh-CN" sz="1600" dirty="0" smtClean="0">
                <a:solidFill>
                  <a:srgbClr val="FF0000"/>
                </a:solidFill>
                <a:cs typeface="Times New Roman" panose="02020603050405020304" pitchFamily="18" charset="0"/>
              </a:rPr>
              <a:t>4</a:t>
            </a:r>
            <a:r>
              <a:rPr lang="zh-CN" altLang="en-US" sz="1600" dirty="0" smtClean="0">
                <a:solidFill>
                  <a:srgbClr val="FF0000"/>
                </a:solidFill>
                <a:cs typeface="Times New Roman" panose="02020603050405020304" pitchFamily="18" charset="0"/>
              </a:rPr>
              <a:t>个</a:t>
            </a:r>
            <a:r>
              <a:rPr lang="zh-CN" altLang="zh-CN" sz="1600" dirty="0" smtClean="0">
                <a:solidFill>
                  <a:srgbClr val="FF0000"/>
                </a:solidFill>
                <a:cs typeface="Times New Roman" panose="02020603050405020304" pitchFamily="18" charset="0"/>
              </a:rPr>
              <a:t>边</a:t>
            </a:r>
            <a:endParaRPr lang="en-US" altLang="zh-CN" sz="1600" dirty="0">
              <a:solidFill>
                <a:srgbClr val="FF0000"/>
              </a:solidFill>
              <a:cs typeface="Times New Roman" panose="02020603050405020304" pitchFamily="18" charset="0"/>
            </a:endParaRPr>
          </a:p>
        </p:txBody>
      </p:sp>
      <p:sp>
        <p:nvSpPr>
          <p:cNvPr id="4" name="矩形 3"/>
          <p:cNvSpPr/>
          <p:nvPr/>
        </p:nvSpPr>
        <p:spPr>
          <a:xfrm>
            <a:off x="852105" y="1265455"/>
            <a:ext cx="7288222" cy="1200329"/>
          </a:xfrm>
          <a:prstGeom prst="rect">
            <a:avLst/>
          </a:prstGeom>
        </p:spPr>
        <p:txBody>
          <a:bodyPr wrap="square">
            <a:spAutoFit/>
          </a:bodyPr>
          <a:lstStyle/>
          <a:p>
            <a:pPr marL="342900" indent="-342900">
              <a:buFont typeface="Arial" panose="020B0604020202020204" pitchFamily="34" charset="0"/>
              <a:buChar char="•"/>
            </a:pPr>
            <a:r>
              <a:rPr lang="en-US" altLang="zh-CN" dirty="0"/>
              <a:t>A and</a:t>
            </a:r>
            <a:r>
              <a:rPr lang="zh-CN" altLang="zh-CN" dirty="0">
                <a:cs typeface="Times New Roman" panose="02020603050405020304" pitchFamily="18" charset="0"/>
              </a:rPr>
              <a:t>（</a:t>
            </a:r>
            <a:r>
              <a:rPr lang="en-US" altLang="zh-CN" dirty="0"/>
              <a:t>B or C</a:t>
            </a:r>
            <a:r>
              <a:rPr lang="zh-CN" altLang="zh-CN" dirty="0" smtClean="0">
                <a:cs typeface="Times New Roman" panose="02020603050405020304" pitchFamily="18" charset="0"/>
              </a:rPr>
              <a:t>）</a:t>
            </a:r>
            <a:r>
              <a:rPr lang="zh-CN" altLang="en-US" dirty="0" smtClean="0">
                <a:cs typeface="Times New Roman" panose="02020603050405020304" pitchFamily="18" charset="0"/>
              </a:rPr>
              <a:t>的</a:t>
            </a:r>
            <a:r>
              <a:rPr lang="zh-CN" altLang="zh-CN" dirty="0" smtClean="0">
                <a:cs typeface="Times New Roman" panose="02020603050405020304" pitchFamily="18" charset="0"/>
              </a:rPr>
              <a:t>条件</a:t>
            </a:r>
            <a:r>
              <a:rPr lang="en-US" altLang="zh-CN" dirty="0"/>
              <a:t>(</a:t>
            </a:r>
            <a:r>
              <a:rPr lang="zh-CN" altLang="zh-CN" dirty="0">
                <a:cs typeface="Times New Roman" panose="02020603050405020304" pitchFamily="18" charset="0"/>
              </a:rPr>
              <a:t>分支</a:t>
            </a:r>
            <a:r>
              <a:rPr lang="en-US" altLang="zh-CN" dirty="0"/>
              <a:t>)</a:t>
            </a:r>
            <a:r>
              <a:rPr lang="zh-CN" altLang="zh-CN" dirty="0">
                <a:cs typeface="Times New Roman" panose="02020603050405020304" pitchFamily="18" charset="0"/>
              </a:rPr>
              <a:t>判断的最最小测试集是</a:t>
            </a:r>
            <a:r>
              <a:rPr lang="zh-CN" altLang="en-US" dirty="0" smtClean="0">
                <a:cs typeface="Times New Roman" panose="02020603050405020304" pitchFamily="18" charset="0"/>
              </a:rPr>
              <a:t>：</a:t>
            </a:r>
            <a:r>
              <a:rPr lang="en-US" altLang="zh-CN" dirty="0" smtClean="0">
                <a:solidFill>
                  <a:srgbClr val="FF0000"/>
                </a:solidFill>
              </a:rPr>
              <a:t>{</a:t>
            </a:r>
            <a:r>
              <a:rPr lang="en-US" altLang="zh-CN" dirty="0">
                <a:solidFill>
                  <a:srgbClr val="FF0000"/>
                </a:solidFill>
              </a:rPr>
              <a:t>1,8</a:t>
            </a:r>
            <a:r>
              <a:rPr lang="en-US" altLang="zh-CN" dirty="0" smtClean="0">
                <a:solidFill>
                  <a:srgbClr val="FF0000"/>
                </a:solidFill>
              </a:rPr>
              <a:t>)}</a:t>
            </a:r>
            <a:r>
              <a:rPr lang="zh-CN" altLang="en-US" dirty="0">
                <a:solidFill>
                  <a:srgbClr val="FF0000"/>
                </a:solidFill>
                <a:cs typeface="Times New Roman" panose="02020603050405020304" pitchFamily="18" charset="0"/>
              </a:rPr>
              <a:t>或</a:t>
            </a:r>
            <a:r>
              <a:rPr lang="en-US" altLang="zh-CN" dirty="0" smtClean="0">
                <a:solidFill>
                  <a:srgbClr val="FF0000"/>
                </a:solidFill>
              </a:rPr>
              <a:t>{</a:t>
            </a:r>
            <a:r>
              <a:rPr lang="en-US" altLang="zh-CN" dirty="0">
                <a:solidFill>
                  <a:srgbClr val="FF0000"/>
                </a:solidFill>
              </a:rPr>
              <a:t>2,7}</a:t>
            </a:r>
            <a:r>
              <a:rPr lang="zh-CN" altLang="zh-CN" dirty="0">
                <a:solidFill>
                  <a:srgbClr val="FF0000"/>
                </a:solidFill>
                <a:cs typeface="Times New Roman" panose="02020603050405020304" pitchFamily="18" charset="0"/>
              </a:rPr>
              <a:t>或</a:t>
            </a:r>
            <a:r>
              <a:rPr lang="en-US" altLang="zh-CN" dirty="0">
                <a:solidFill>
                  <a:srgbClr val="FF0000"/>
                </a:solidFill>
              </a:rPr>
              <a:t>{</a:t>
            </a:r>
            <a:r>
              <a:rPr lang="en-US" altLang="zh-CN" dirty="0" smtClean="0">
                <a:solidFill>
                  <a:srgbClr val="FF0000"/>
                </a:solidFill>
              </a:rPr>
              <a:t>3,6}</a:t>
            </a:r>
            <a:r>
              <a:rPr lang="zh-CN" altLang="zh-CN" dirty="0" smtClean="0">
                <a:solidFill>
                  <a:srgbClr val="FF0000"/>
                </a:solidFill>
                <a:cs typeface="Times New Roman" panose="02020603050405020304" pitchFamily="18" charset="0"/>
              </a:rPr>
              <a:t>。</a:t>
            </a:r>
            <a:endParaRPr lang="en-US" altLang="zh-CN" dirty="0" smtClean="0">
              <a:solidFill>
                <a:srgbClr val="FF0000"/>
              </a:solidFill>
              <a:cs typeface="Times New Roman" panose="02020603050405020304" pitchFamily="18" charset="0"/>
            </a:endParaRPr>
          </a:p>
          <a:p>
            <a:pPr marL="342900" indent="-342900">
              <a:buFont typeface="Arial" panose="020B0604020202020204" pitchFamily="34" charset="0"/>
              <a:buChar char="•"/>
            </a:pPr>
            <a:r>
              <a:rPr lang="zh-CN" altLang="en-US" dirty="0" smtClean="0">
                <a:solidFill>
                  <a:srgbClr val="FF0000"/>
                </a:solidFill>
                <a:cs typeface="Times New Roman" panose="02020603050405020304" pitchFamily="18" charset="0"/>
              </a:rPr>
              <a:t>但是，未考虑编译器编译后的组合情况</a:t>
            </a:r>
            <a:endParaRPr lang="zh-CN" altLang="en-US" dirty="0">
              <a:solidFill>
                <a:srgbClr val="FF0000"/>
              </a:solidFill>
            </a:endParaRPr>
          </a:p>
        </p:txBody>
      </p:sp>
    </p:spTree>
    <p:extLst>
      <p:ext uri="{BB962C8B-B14F-4D97-AF65-F5344CB8AC3E}">
        <p14:creationId xmlns:p14="http://schemas.microsoft.com/office/powerpoint/2010/main" val="73647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例子</a:t>
            </a:r>
            <a:r>
              <a:rPr lang="en-US" altLang="zh-CN" b="1" dirty="0"/>
              <a:t>3</a:t>
            </a:r>
            <a:r>
              <a:rPr lang="zh-CN" altLang="zh-CN" b="1" dirty="0"/>
              <a:t>：短路操作符的</a:t>
            </a:r>
            <a:r>
              <a:rPr lang="zh-CN" altLang="zh-CN" b="1" dirty="0" smtClean="0"/>
              <a:t>情况</a:t>
            </a:r>
            <a:endParaRPr lang="zh-CN" altLang="en-US" dirty="0"/>
          </a:p>
        </p:txBody>
      </p:sp>
      <p:sp>
        <p:nvSpPr>
          <p:cNvPr id="3" name="内容占位符 2"/>
          <p:cNvSpPr>
            <a:spLocks noGrp="1"/>
          </p:cNvSpPr>
          <p:nvPr>
            <p:ph idx="1"/>
          </p:nvPr>
        </p:nvSpPr>
        <p:spPr/>
        <p:txBody>
          <a:bodyPr/>
          <a:lstStyle/>
          <a:p>
            <a:r>
              <a:rPr lang="zh-CN" altLang="en-US" sz="2400" dirty="0"/>
              <a:t>在一些编程语言中，编译器并不对所有的条件进行计算，而只计算部分条件</a:t>
            </a:r>
            <a:r>
              <a:rPr lang="zh-CN" altLang="en-US" sz="2400" dirty="0" smtClean="0"/>
              <a:t>。</a:t>
            </a:r>
            <a:endParaRPr lang="en-US" altLang="zh-CN" sz="2400" dirty="0" smtClean="0"/>
          </a:p>
          <a:p>
            <a:pPr lvl="1"/>
            <a:r>
              <a:rPr lang="zh-CN" altLang="en-US" sz="2000" dirty="0" smtClean="0"/>
              <a:t>例如</a:t>
            </a:r>
            <a:r>
              <a:rPr lang="zh-CN" altLang="en-US" sz="2000" dirty="0"/>
              <a:t>，</a:t>
            </a:r>
            <a:r>
              <a:rPr lang="en-US" altLang="zh-CN" sz="2000" dirty="0"/>
              <a:t>Ada</a:t>
            </a:r>
            <a:r>
              <a:rPr lang="zh-CN" altLang="en-US" sz="2000" dirty="0"/>
              <a:t>语言支持短路操作符 </a:t>
            </a:r>
            <a:r>
              <a:rPr lang="en-US" altLang="zh-CN" sz="2000" dirty="0"/>
              <a:t>and then </a:t>
            </a:r>
            <a:r>
              <a:rPr lang="zh-CN" altLang="en-US" sz="2000" dirty="0"/>
              <a:t>和 </a:t>
            </a:r>
            <a:r>
              <a:rPr lang="en-US" altLang="zh-CN" sz="2000" dirty="0"/>
              <a:t>or else</a:t>
            </a:r>
            <a:r>
              <a:rPr lang="zh-CN" altLang="en-US" sz="2000" dirty="0"/>
              <a:t>。这种情况下，左边的操作数先计算，如果在一个</a:t>
            </a:r>
            <a:r>
              <a:rPr lang="en-US" altLang="zh-CN" sz="2000" dirty="0"/>
              <a:t>and then</a:t>
            </a:r>
            <a:r>
              <a:rPr lang="zh-CN" altLang="en-US" sz="2000" dirty="0"/>
              <a:t>的构件中算出的结果为假，就不再计算，整个表达式为假。同理，对于</a:t>
            </a:r>
            <a:r>
              <a:rPr lang="en-US" altLang="zh-CN" sz="2000" dirty="0"/>
              <a:t>or else</a:t>
            </a:r>
            <a:r>
              <a:rPr lang="zh-CN" altLang="en-US" sz="2000" dirty="0"/>
              <a:t>，左边的计算为真的话，也不再计算。</a:t>
            </a:r>
          </a:p>
          <a:p>
            <a:r>
              <a:rPr lang="zh-CN" altLang="en-US" sz="2400" dirty="0"/>
              <a:t>这种情况下，使用</a:t>
            </a:r>
            <a:r>
              <a:rPr lang="en-US" altLang="zh-CN" sz="2400" dirty="0"/>
              <a:t>MC/DC</a:t>
            </a:r>
            <a:r>
              <a:rPr lang="zh-CN" altLang="en-US" sz="2400" dirty="0"/>
              <a:t>就会有两个问题</a:t>
            </a:r>
            <a:r>
              <a:rPr lang="zh-CN" altLang="en-US" sz="2400" dirty="0" smtClean="0"/>
              <a:t>：</a:t>
            </a:r>
            <a:endParaRPr lang="en-US" altLang="zh-CN" sz="2400" dirty="0" smtClean="0"/>
          </a:p>
          <a:p>
            <a:pPr lvl="1"/>
            <a:r>
              <a:rPr lang="en-US" altLang="zh-CN" sz="2000" dirty="0" smtClean="0"/>
              <a:t>1</a:t>
            </a:r>
            <a:r>
              <a:rPr lang="zh-CN" altLang="en-US" sz="2000" dirty="0"/>
              <a:t>）减少了二进制目标可能路径的测试，根本就没测不到第二个条件</a:t>
            </a:r>
            <a:r>
              <a:rPr lang="zh-CN" altLang="en-US" sz="2000" dirty="0" smtClean="0"/>
              <a:t>；</a:t>
            </a:r>
            <a:endParaRPr lang="en-US" altLang="zh-CN" sz="2000" dirty="0" smtClean="0"/>
          </a:p>
          <a:p>
            <a:pPr lvl="1"/>
            <a:r>
              <a:rPr lang="en-US" altLang="zh-CN" sz="2000" dirty="0" smtClean="0"/>
              <a:t>2</a:t>
            </a:r>
            <a:r>
              <a:rPr lang="zh-CN" altLang="en-US" sz="2000" dirty="0"/>
              <a:t>）当条件变化时，放松了所有条件的需求。例如， </a:t>
            </a:r>
          </a:p>
          <a:p>
            <a:pPr lvl="2"/>
            <a:r>
              <a:rPr lang="en-US" altLang="zh-CN" sz="1600" dirty="0"/>
              <a:t>If x/= 0 and then y/x &gt; 15 then ...</a:t>
            </a:r>
          </a:p>
          <a:p>
            <a:pPr lvl="2"/>
            <a:r>
              <a:rPr lang="zh-CN" altLang="en-US" sz="1600" dirty="0"/>
              <a:t>就不可能让第一个条件为假，同时让第二个条件为真或假，因为</a:t>
            </a:r>
            <a:r>
              <a:rPr lang="en-US" altLang="zh-CN" sz="1600" dirty="0"/>
              <a:t>y/0</a:t>
            </a:r>
            <a:r>
              <a:rPr lang="zh-CN" altLang="en-US" sz="1600" dirty="0"/>
              <a:t>就会出错。这种情况下，要想达到用</a:t>
            </a:r>
            <a:r>
              <a:rPr lang="en-US" altLang="zh-CN" sz="1600" dirty="0"/>
              <a:t>N+1</a:t>
            </a:r>
            <a:r>
              <a:rPr lang="zh-CN" altLang="en-US" sz="1600" dirty="0"/>
              <a:t>个测试用例覆盖</a:t>
            </a:r>
            <a:r>
              <a:rPr lang="en-US" altLang="zh-CN" sz="1600" dirty="0"/>
              <a:t>MC/DC</a:t>
            </a:r>
            <a:r>
              <a:rPr lang="zh-CN" altLang="en-US" sz="1600" dirty="0"/>
              <a:t>的情况就显得非常困难了。</a:t>
            </a:r>
          </a:p>
          <a:p>
            <a:endParaRPr lang="zh-CN" altLang="en-US" sz="2400" dirty="0"/>
          </a:p>
        </p:txBody>
      </p:sp>
    </p:spTree>
    <p:extLst>
      <p:ext uri="{BB962C8B-B14F-4D97-AF65-F5344CB8AC3E}">
        <p14:creationId xmlns:p14="http://schemas.microsoft.com/office/powerpoint/2010/main" val="4208519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MC/DC</a:t>
            </a:r>
            <a:r>
              <a:rPr lang="zh-CN" altLang="en-US" dirty="0" smtClean="0"/>
              <a:t>的优势</a:t>
            </a:r>
            <a:endParaRPr lang="zh-CN" altLang="en-US" dirty="0"/>
          </a:p>
        </p:txBody>
      </p:sp>
      <p:sp>
        <p:nvSpPr>
          <p:cNvPr id="3" name="内容占位符 2"/>
          <p:cNvSpPr>
            <a:spLocks noGrp="1"/>
          </p:cNvSpPr>
          <p:nvPr>
            <p:ph idx="1"/>
          </p:nvPr>
        </p:nvSpPr>
        <p:spPr/>
        <p:txBody>
          <a:bodyPr/>
          <a:lstStyle/>
          <a:p>
            <a:r>
              <a:rPr lang="en-US" sz="2400" dirty="0" smtClean="0"/>
              <a:t>1</a:t>
            </a:r>
            <a:r>
              <a:rPr lang="zh-CN" altLang="en-US" sz="2400" dirty="0" smtClean="0"/>
              <a:t>）测试用例线性增长。对于</a:t>
            </a:r>
            <a:r>
              <a:rPr lang="en-US" sz="2400" dirty="0" smtClean="0"/>
              <a:t>N</a:t>
            </a:r>
            <a:r>
              <a:rPr lang="zh-CN" altLang="en-US" sz="2400" dirty="0" smtClean="0"/>
              <a:t>个非耦合的条件，最小的测试用例是</a:t>
            </a:r>
            <a:r>
              <a:rPr lang="en-US" sz="2400" dirty="0" smtClean="0"/>
              <a:t>N+1</a:t>
            </a:r>
            <a:r>
              <a:rPr lang="zh-CN" altLang="en-US" sz="2400" dirty="0" smtClean="0"/>
              <a:t>个，因此可以先让起初的</a:t>
            </a:r>
            <a:r>
              <a:rPr lang="en-US" sz="2400" dirty="0" smtClean="0"/>
              <a:t>N</a:t>
            </a:r>
            <a:r>
              <a:rPr lang="zh-CN" altLang="en-US" sz="2400" dirty="0" smtClean="0"/>
              <a:t>条件都变一次。</a:t>
            </a:r>
            <a:endParaRPr lang="en-US" altLang="zh-CN" sz="2400" dirty="0" smtClean="0"/>
          </a:p>
          <a:p>
            <a:pPr lvl="1"/>
            <a:r>
              <a:rPr lang="zh-CN" altLang="en-US" sz="2000" dirty="0" smtClean="0"/>
              <a:t>对于条件有耦合的情况，最多需</a:t>
            </a:r>
            <a:r>
              <a:rPr lang="zh-CN" altLang="en-US" sz="2000" b="1" dirty="0" smtClean="0">
                <a:solidFill>
                  <a:srgbClr val="FF0000"/>
                </a:solidFill>
              </a:rPr>
              <a:t>要</a:t>
            </a:r>
            <a:r>
              <a:rPr lang="en-US" sz="2000" b="1" dirty="0" smtClean="0">
                <a:solidFill>
                  <a:srgbClr val="FF0000"/>
                </a:solidFill>
              </a:rPr>
              <a:t>2N</a:t>
            </a:r>
            <a:r>
              <a:rPr lang="zh-CN" altLang="en-US" sz="2000" b="1" dirty="0" smtClean="0">
                <a:solidFill>
                  <a:srgbClr val="FF0000"/>
                </a:solidFill>
              </a:rPr>
              <a:t>个</a:t>
            </a:r>
            <a:r>
              <a:rPr lang="zh-CN" altLang="en-US" sz="2000" dirty="0" smtClean="0"/>
              <a:t>测试用例，对每个条件做唯一的一次测试。</a:t>
            </a:r>
            <a:endParaRPr lang="en-US" altLang="zh-CN" sz="2000" dirty="0" smtClean="0"/>
          </a:p>
          <a:p>
            <a:pPr lvl="1"/>
            <a:r>
              <a:rPr lang="zh-CN" altLang="en-US" sz="2000" dirty="0" smtClean="0"/>
              <a:t>总之测试用例是线性增加，而不是多条件的直接组合的指数级的上升。</a:t>
            </a:r>
          </a:p>
          <a:p>
            <a:r>
              <a:rPr lang="en-US" sz="2400" dirty="0" smtClean="0"/>
              <a:t>2</a:t>
            </a:r>
            <a:r>
              <a:rPr lang="zh-CN" altLang="en-US" sz="2400" dirty="0" smtClean="0"/>
              <a:t>）充分考虑到了编译后的二进制代码的情况，见例子</a:t>
            </a:r>
            <a:r>
              <a:rPr lang="en-US" sz="2400" dirty="0" smtClean="0"/>
              <a:t>2</a:t>
            </a:r>
            <a:r>
              <a:rPr lang="zh-CN" altLang="en-US" sz="2400" dirty="0" smtClean="0"/>
              <a:t>。</a:t>
            </a:r>
          </a:p>
          <a:p>
            <a:r>
              <a:rPr lang="en-US" sz="2400" dirty="0" smtClean="0"/>
              <a:t>3</a:t>
            </a:r>
            <a:r>
              <a:rPr lang="zh-CN" altLang="en-US" sz="2400" dirty="0" smtClean="0"/>
              <a:t>）反应出对操作数的敏感性。特别是对于操作数的遗漏情况，以及对于操作数的增加情况。</a:t>
            </a:r>
          </a:p>
          <a:p>
            <a:r>
              <a:rPr lang="en-US" sz="2400" dirty="0" smtClean="0"/>
              <a:t>4</a:t>
            </a:r>
            <a:r>
              <a:rPr lang="zh-CN" altLang="en-US" sz="2400" dirty="0" smtClean="0"/>
              <a:t>）对于非等价类的功能敏感。随着测试个数等增加，测试出错误数量在初期会呈现直线上升。</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13.1 </a:t>
            </a:r>
            <a:r>
              <a:rPr lang="zh-CN" altLang="en-US" dirty="0" smtClean="0"/>
              <a:t>测试目的</a:t>
            </a:r>
          </a:p>
          <a:p>
            <a:r>
              <a:rPr lang="en-US" dirty="0" smtClean="0"/>
              <a:t>13.2 </a:t>
            </a:r>
            <a:r>
              <a:rPr lang="zh-CN" altLang="en-US" dirty="0" smtClean="0"/>
              <a:t>基于控制流的测试</a:t>
            </a:r>
          </a:p>
          <a:p>
            <a:r>
              <a:rPr lang="en-US" dirty="0" smtClean="0"/>
              <a:t>13.3 </a:t>
            </a:r>
            <a:r>
              <a:rPr lang="zh-CN" altLang="en-US" dirty="0" smtClean="0"/>
              <a:t>基于数据流的测试</a:t>
            </a:r>
          </a:p>
          <a:p>
            <a:r>
              <a:rPr lang="en-US" dirty="0" smtClean="0"/>
              <a:t>13.4 </a:t>
            </a:r>
            <a:r>
              <a:rPr lang="zh-CN" altLang="en-US" dirty="0" smtClean="0"/>
              <a:t>变异测试技术</a:t>
            </a:r>
          </a:p>
          <a:p>
            <a:r>
              <a:rPr lang="en-US" dirty="0" smtClean="0"/>
              <a:t>13.5 </a:t>
            </a:r>
            <a:r>
              <a:rPr lang="zh-CN" altLang="en-US" dirty="0" smtClean="0"/>
              <a:t>测试准则的强弱比较</a:t>
            </a:r>
            <a:endParaRPr lang="en-US" altLang="zh-CN" dirty="0" smtClean="0"/>
          </a:p>
          <a:p>
            <a:r>
              <a:rPr lang="en-US" dirty="0" smtClean="0"/>
              <a:t>13.6 </a:t>
            </a:r>
            <a:r>
              <a:rPr lang="zh-CN" altLang="en-US" dirty="0" smtClean="0"/>
              <a:t>基于需求规范的测试</a:t>
            </a:r>
          </a:p>
          <a:p>
            <a:r>
              <a:rPr lang="en-US" dirty="0" smtClean="0"/>
              <a:t>13.7</a:t>
            </a:r>
            <a:r>
              <a:rPr lang="zh-CN" altLang="en-US" dirty="0" smtClean="0"/>
              <a:t>测试充分性的评判</a:t>
            </a:r>
            <a:endParaRPr lang="en-US" dirty="0" smtClean="0"/>
          </a:p>
          <a:p>
            <a:r>
              <a:rPr lang="en-US" dirty="0" smtClean="0"/>
              <a:t>13.8</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13.2.8 LCSAJ</a:t>
            </a:r>
            <a:r>
              <a:rPr lang="zh-CN" altLang="en-US" dirty="0" smtClean="0"/>
              <a:t>覆盖准则</a:t>
            </a:r>
            <a:endParaRPr lang="zh-CN" altLang="en-US" dirty="0"/>
          </a:p>
        </p:txBody>
      </p:sp>
      <p:sp>
        <p:nvSpPr>
          <p:cNvPr id="3" name="内容占位符 2"/>
          <p:cNvSpPr>
            <a:spLocks noGrp="1"/>
          </p:cNvSpPr>
          <p:nvPr>
            <p:ph idx="1"/>
          </p:nvPr>
        </p:nvSpPr>
        <p:spPr>
          <a:xfrm>
            <a:off x="990600" y="1295400"/>
            <a:ext cx="8001000" cy="3233057"/>
          </a:xfrm>
        </p:spPr>
        <p:txBody>
          <a:bodyPr/>
          <a:lstStyle/>
          <a:p>
            <a:r>
              <a:rPr lang="en-US" sz="2400" dirty="0" smtClean="0"/>
              <a:t>LCSAJ</a:t>
            </a:r>
            <a:r>
              <a:rPr lang="zh-CN" altLang="en-US" sz="2400" dirty="0" smtClean="0"/>
              <a:t>由可以被顺序处理的控制流代码体组成，直到被一个</a:t>
            </a:r>
            <a:r>
              <a:rPr lang="en-US" sz="2400" dirty="0" smtClean="0"/>
              <a:t>jump(</a:t>
            </a:r>
            <a:r>
              <a:rPr lang="zh-CN" altLang="en-US" sz="2400" dirty="0" smtClean="0"/>
              <a:t>无条件跳转</a:t>
            </a:r>
            <a:r>
              <a:rPr lang="en-US" sz="2400" dirty="0" smtClean="0"/>
              <a:t>)</a:t>
            </a:r>
            <a:r>
              <a:rPr lang="zh-CN" altLang="en-US" sz="2400" dirty="0" smtClean="0"/>
              <a:t>终止。</a:t>
            </a:r>
            <a:endParaRPr lang="en-US" altLang="zh-CN" sz="2400" dirty="0" smtClean="0"/>
          </a:p>
          <a:p>
            <a:pPr lvl="1"/>
            <a:r>
              <a:rPr lang="zh-CN" altLang="en-US" sz="2000" dirty="0" smtClean="0"/>
              <a:t>测试的有效比率表示为</a:t>
            </a:r>
            <a:r>
              <a:rPr lang="en-US" sz="2000" dirty="0" smtClean="0"/>
              <a:t>TER</a:t>
            </a:r>
            <a:r>
              <a:rPr lang="en-US" sz="2000" baseline="-25000" dirty="0" smtClean="0"/>
              <a:t>i</a:t>
            </a:r>
            <a:r>
              <a:rPr lang="en-US" sz="2000" dirty="0" smtClean="0"/>
              <a:t>, </a:t>
            </a:r>
            <a:r>
              <a:rPr lang="en-US" sz="2000" dirty="0" err="1" smtClean="0"/>
              <a:t>i</a:t>
            </a:r>
            <a:r>
              <a:rPr lang="en-US" sz="2000" dirty="0" smtClean="0"/>
              <a:t> =1, 2, . . . , n, TER</a:t>
            </a:r>
            <a:r>
              <a:rPr lang="en-US" sz="2000" baseline="-25000" dirty="0" smtClean="0"/>
              <a:t>1</a:t>
            </a:r>
            <a:r>
              <a:rPr lang="zh-CN" altLang="en-US" sz="2000" dirty="0" smtClean="0"/>
              <a:t>为语句覆盖（最低层次），</a:t>
            </a:r>
            <a:r>
              <a:rPr lang="en-US" sz="2000" dirty="0" smtClean="0"/>
              <a:t> TER</a:t>
            </a:r>
            <a:r>
              <a:rPr lang="en-US" sz="2000" baseline="-25000" dirty="0" smtClean="0"/>
              <a:t>2</a:t>
            </a:r>
            <a:r>
              <a:rPr lang="zh-CN" altLang="en-US" sz="2000" dirty="0" smtClean="0"/>
              <a:t>分支覆盖。</a:t>
            </a:r>
            <a:r>
              <a:rPr lang="en-US" sz="2000" dirty="0" smtClean="0"/>
              <a:t>LCSAJ</a:t>
            </a:r>
            <a:r>
              <a:rPr lang="zh-CN" altLang="en-US" sz="2000" dirty="0" smtClean="0"/>
              <a:t>是第三级，定义为</a:t>
            </a:r>
            <a:r>
              <a:rPr lang="en-US" sz="2000" dirty="0" smtClean="0"/>
              <a:t>TER3</a:t>
            </a:r>
            <a:r>
              <a:rPr lang="zh-CN" altLang="en-US" sz="2000" dirty="0" smtClean="0"/>
              <a:t>。</a:t>
            </a:r>
            <a:endParaRPr lang="en-US" altLang="zh-CN" sz="2000" dirty="0" smtClean="0"/>
          </a:p>
          <a:p>
            <a:r>
              <a:rPr lang="zh-CN" altLang="en-US" sz="2400" dirty="0" smtClean="0"/>
              <a:t>然后，将层次的概念扩展到程序路径中包含</a:t>
            </a:r>
            <a:r>
              <a:rPr lang="en-US" sz="2400" dirty="0" smtClean="0"/>
              <a:t>LCSAJ</a:t>
            </a:r>
            <a:r>
              <a:rPr lang="zh-CN" altLang="en-US" sz="2400" dirty="0" smtClean="0"/>
              <a:t>的个数的覆盖率。</a:t>
            </a:r>
            <a:endParaRPr lang="en-US" altLang="zh-CN" sz="2400" dirty="0" smtClean="0"/>
          </a:p>
          <a:p>
            <a:r>
              <a:rPr lang="zh-CN" altLang="en-US" sz="2400" dirty="0" smtClean="0"/>
              <a:t>计算公式为：</a:t>
            </a:r>
            <a:endParaRPr lang="en-US" altLang="zh-CN" sz="2400" dirty="0" smtClean="0"/>
          </a:p>
          <a:p>
            <a:endParaRPr lang="en-US" altLang="zh-CN" sz="2400" dirty="0"/>
          </a:p>
          <a:p>
            <a:endParaRPr lang="en-US" altLang="zh-CN" sz="2400" dirty="0" smtClean="0"/>
          </a:p>
          <a:p>
            <a:r>
              <a:rPr lang="zh-CN" altLang="zh-CN" sz="2400" dirty="0"/>
              <a:t>对代码的一点修改，就会导致线性顺序代码和跳转</a:t>
            </a:r>
            <a:r>
              <a:rPr lang="en-US" altLang="zh-CN" sz="2400" dirty="0"/>
              <a:t>(LCSAJ)</a:t>
            </a:r>
            <a:r>
              <a:rPr lang="zh-CN" altLang="zh-CN" sz="2400" dirty="0"/>
              <a:t>很大的差别。</a:t>
            </a:r>
            <a:r>
              <a:rPr lang="zh-CN" altLang="en-US" sz="2400" dirty="0"/>
              <a:t>现在很少使用</a:t>
            </a:r>
            <a:r>
              <a:rPr lang="en-US" altLang="zh-CN" sz="2400" dirty="0"/>
              <a:t>LCSAJ</a:t>
            </a:r>
            <a:r>
              <a:rPr lang="zh-CN" altLang="en-US" sz="2400" dirty="0"/>
              <a:t>作为度量元。</a:t>
            </a:r>
            <a:endParaRPr lang="zh-CN" altLang="zh-CN" sz="2400" dirty="0"/>
          </a:p>
          <a:p>
            <a:pPr marL="0" indent="0">
              <a:buNone/>
            </a:pPr>
            <a:endParaRPr lang="zh-CN" altLang="en-US" sz="2400" dirty="0" smtClean="0"/>
          </a:p>
        </p:txBody>
      </p:sp>
      <p:sp>
        <p:nvSpPr>
          <p:cNvPr id="4" name="矩形 3"/>
          <p:cNvSpPr/>
          <p:nvPr/>
        </p:nvSpPr>
        <p:spPr>
          <a:xfrm>
            <a:off x="1063199" y="4128347"/>
            <a:ext cx="8447313" cy="400110"/>
          </a:xfrm>
          <a:prstGeom prst="rect">
            <a:avLst/>
          </a:prstGeom>
        </p:spPr>
        <p:txBody>
          <a:bodyPr wrap="square">
            <a:spAutoFit/>
          </a:bodyPr>
          <a:lstStyle/>
          <a:p>
            <a:r>
              <a:rPr lang="en-US" sz="2000" i="1" dirty="0" smtClean="0"/>
              <a:t>TER</a:t>
            </a:r>
            <a:r>
              <a:rPr lang="en-US" sz="2000" i="1" baseline="-25000" dirty="0" smtClean="0"/>
              <a:t>3</a:t>
            </a:r>
            <a:r>
              <a:rPr lang="en-US" sz="2000" dirty="0" smtClean="0"/>
              <a:t> = (</a:t>
            </a:r>
            <a:r>
              <a:rPr lang="zh-CN" altLang="en-US" sz="2000" dirty="0" smtClean="0"/>
              <a:t>至少执行一次的</a:t>
            </a:r>
            <a:r>
              <a:rPr lang="en-US" sz="2000" dirty="0" smtClean="0"/>
              <a:t>LCSAJ</a:t>
            </a:r>
            <a:r>
              <a:rPr lang="zh-CN" altLang="en-US" sz="2000" dirty="0" smtClean="0"/>
              <a:t>所涉及到个数</a:t>
            </a:r>
            <a:r>
              <a:rPr lang="en-US" sz="2000" dirty="0" smtClean="0"/>
              <a:t>)/(LCSAJ</a:t>
            </a:r>
            <a:r>
              <a:rPr lang="zh-CN" altLang="en-US" sz="2000" dirty="0" smtClean="0"/>
              <a:t>的总个数</a:t>
            </a:r>
            <a:r>
              <a:rPr lang="en-US" sz="2000" dirty="0" smtClean="0"/>
              <a:t>) *100%</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13.2.9 </a:t>
            </a:r>
            <a:r>
              <a:rPr lang="zh-CN" altLang="en-US" dirty="0"/>
              <a:t>模块间的调用覆盖</a:t>
            </a:r>
          </a:p>
        </p:txBody>
      </p:sp>
      <p:sp>
        <p:nvSpPr>
          <p:cNvPr id="40" name="文本框 39"/>
          <p:cNvSpPr txBox="1"/>
          <p:nvPr/>
        </p:nvSpPr>
        <p:spPr>
          <a:xfrm>
            <a:off x="1055997" y="4877179"/>
            <a:ext cx="3869737" cy="1477328"/>
          </a:xfrm>
          <a:prstGeom prst="rect">
            <a:avLst/>
          </a:prstGeom>
          <a:noFill/>
        </p:spPr>
        <p:txBody>
          <a:bodyPr wrap="square" rtlCol="0">
            <a:spAutoFit/>
          </a:bodyPr>
          <a:lstStyle/>
          <a:p>
            <a:r>
              <a:rPr lang="zh-CN" altLang="en-US" dirty="0" smtClean="0"/>
              <a:t>调用覆盖率：</a:t>
            </a:r>
            <a:endParaRPr lang="en-US" altLang="zh-CN" dirty="0" smtClean="0"/>
          </a:p>
          <a:p>
            <a:r>
              <a:rPr lang="en-US" altLang="zh-CN" dirty="0"/>
              <a:t> </a:t>
            </a:r>
            <a:r>
              <a:rPr lang="en-US" altLang="zh-CN" dirty="0" smtClean="0"/>
              <a:t>   </a:t>
            </a:r>
            <a:r>
              <a:rPr lang="zh-CN" altLang="en-US" dirty="0" smtClean="0"/>
              <a:t>每个模块至少被调用一次，作为调用覆盖率的基本指标。</a:t>
            </a:r>
            <a:endParaRPr lang="en-US" altLang="zh-CN" dirty="0" smtClean="0"/>
          </a:p>
          <a:p>
            <a:endParaRPr lang="zh-CN" altLang="en-US" sz="1800" dirty="0"/>
          </a:p>
        </p:txBody>
      </p:sp>
      <p:grpSp>
        <p:nvGrpSpPr>
          <p:cNvPr id="45" name="组合 44"/>
          <p:cNvGrpSpPr/>
          <p:nvPr/>
        </p:nvGrpSpPr>
        <p:grpSpPr>
          <a:xfrm>
            <a:off x="1724317" y="1236165"/>
            <a:ext cx="6082693" cy="3428121"/>
            <a:chOff x="1724317" y="1236165"/>
            <a:chExt cx="6082693" cy="3428121"/>
          </a:xfrm>
        </p:grpSpPr>
        <p:grpSp>
          <p:nvGrpSpPr>
            <p:cNvPr id="3" name="画布 1148"/>
            <p:cNvGrpSpPr/>
            <p:nvPr/>
          </p:nvGrpSpPr>
          <p:grpSpPr>
            <a:xfrm>
              <a:off x="1724317" y="1236165"/>
              <a:ext cx="6082693" cy="3428121"/>
              <a:chOff x="0" y="0"/>
              <a:chExt cx="4850130" cy="2760345"/>
            </a:xfrm>
          </p:grpSpPr>
          <p:sp>
            <p:nvSpPr>
              <p:cNvPr id="4" name="矩形 3"/>
              <p:cNvSpPr/>
              <p:nvPr/>
            </p:nvSpPr>
            <p:spPr>
              <a:xfrm>
                <a:off x="0" y="0"/>
                <a:ext cx="4850130" cy="2760345"/>
              </a:xfrm>
              <a:prstGeom prst="rect">
                <a:avLst/>
              </a:prstGeom>
              <a:noFill/>
              <a:ln>
                <a:noFill/>
              </a:ln>
            </p:spPr>
          </p:sp>
          <p:sp>
            <p:nvSpPr>
              <p:cNvPr id="5" name="Text Box 17"/>
              <p:cNvSpPr txBox="1">
                <a:spLocks noChangeArrowheads="1"/>
              </p:cNvSpPr>
              <p:nvPr/>
            </p:nvSpPr>
            <p:spPr bwMode="auto">
              <a:xfrm>
                <a:off x="2042160" y="0"/>
                <a:ext cx="255905"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 name="Text Box 18"/>
              <p:cNvSpPr txBox="1">
                <a:spLocks noChangeArrowheads="1"/>
              </p:cNvSpPr>
              <p:nvPr/>
            </p:nvSpPr>
            <p:spPr bwMode="auto">
              <a:xfrm>
                <a:off x="893445" y="613410"/>
                <a:ext cx="382905"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B1</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7" name="Text Box 19"/>
              <p:cNvSpPr txBox="1">
                <a:spLocks noChangeArrowheads="1"/>
              </p:cNvSpPr>
              <p:nvPr/>
            </p:nvSpPr>
            <p:spPr bwMode="auto">
              <a:xfrm>
                <a:off x="2042160" y="61341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B2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Text Box 20"/>
              <p:cNvSpPr txBox="1">
                <a:spLocks noChangeArrowheads="1"/>
              </p:cNvSpPr>
              <p:nvPr/>
            </p:nvSpPr>
            <p:spPr bwMode="auto">
              <a:xfrm>
                <a:off x="3445510" y="61341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B3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Text Box 21"/>
              <p:cNvSpPr txBox="1">
                <a:spLocks noChangeArrowheads="1"/>
              </p:cNvSpPr>
              <p:nvPr/>
            </p:nvSpPr>
            <p:spPr bwMode="auto">
              <a:xfrm>
                <a:off x="382270" y="122682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C1</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Text Box 22"/>
              <p:cNvSpPr txBox="1">
                <a:spLocks noChangeArrowheads="1"/>
              </p:cNvSpPr>
              <p:nvPr/>
            </p:nvSpPr>
            <p:spPr bwMode="auto">
              <a:xfrm>
                <a:off x="1021080" y="122682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C2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23"/>
              <p:cNvSpPr txBox="1">
                <a:spLocks noChangeArrowheads="1"/>
              </p:cNvSpPr>
              <p:nvPr/>
            </p:nvSpPr>
            <p:spPr bwMode="auto">
              <a:xfrm>
                <a:off x="2042160" y="122682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C3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Text Box 24"/>
              <p:cNvSpPr txBox="1">
                <a:spLocks noChangeArrowheads="1"/>
              </p:cNvSpPr>
              <p:nvPr/>
            </p:nvSpPr>
            <p:spPr bwMode="auto">
              <a:xfrm>
                <a:off x="3446145" y="122682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C4</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Text Box 25"/>
              <p:cNvSpPr txBox="1">
                <a:spLocks noChangeArrowheads="1"/>
              </p:cNvSpPr>
              <p:nvPr/>
            </p:nvSpPr>
            <p:spPr bwMode="auto">
              <a:xfrm>
                <a:off x="1021080" y="184023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D1</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 name="Text Box 26"/>
              <p:cNvSpPr txBox="1">
                <a:spLocks noChangeArrowheads="1"/>
              </p:cNvSpPr>
              <p:nvPr/>
            </p:nvSpPr>
            <p:spPr bwMode="auto">
              <a:xfrm>
                <a:off x="2042160" y="184023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D2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Text Box 27"/>
              <p:cNvSpPr txBox="1">
                <a:spLocks noChangeArrowheads="1"/>
              </p:cNvSpPr>
              <p:nvPr/>
            </p:nvSpPr>
            <p:spPr bwMode="auto">
              <a:xfrm>
                <a:off x="3445510" y="1737995"/>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D3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6" name="Line 29"/>
              <p:cNvCxnSpPr>
                <a:cxnSpLocks noChangeShapeType="1"/>
              </p:cNvCxnSpPr>
              <p:nvPr/>
            </p:nvCxnSpPr>
            <p:spPr bwMode="auto">
              <a:xfrm>
                <a:off x="2169795" y="306705"/>
                <a:ext cx="635" cy="30670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Line 32"/>
              <p:cNvCxnSpPr>
                <a:cxnSpLocks noChangeShapeType="1"/>
              </p:cNvCxnSpPr>
              <p:nvPr/>
            </p:nvCxnSpPr>
            <p:spPr bwMode="auto">
              <a:xfrm>
                <a:off x="1148715" y="920115"/>
                <a:ext cx="635" cy="32702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Line 33"/>
              <p:cNvCxnSpPr>
                <a:cxnSpLocks noChangeShapeType="1"/>
              </p:cNvCxnSpPr>
              <p:nvPr/>
            </p:nvCxnSpPr>
            <p:spPr bwMode="auto">
              <a:xfrm>
                <a:off x="1148715" y="1533525"/>
                <a:ext cx="635" cy="30670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 Box 34"/>
              <p:cNvSpPr txBox="1">
                <a:spLocks noChangeArrowheads="1"/>
              </p:cNvSpPr>
              <p:nvPr/>
            </p:nvSpPr>
            <p:spPr bwMode="auto">
              <a:xfrm>
                <a:off x="1021080" y="2351405"/>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E1</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0" name="Text Box 35"/>
              <p:cNvSpPr txBox="1">
                <a:spLocks noChangeArrowheads="1"/>
              </p:cNvSpPr>
              <p:nvPr/>
            </p:nvSpPr>
            <p:spPr bwMode="auto">
              <a:xfrm>
                <a:off x="2679700" y="224917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E2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 name="Text Box 36"/>
              <p:cNvSpPr txBox="1">
                <a:spLocks noChangeArrowheads="1"/>
              </p:cNvSpPr>
              <p:nvPr/>
            </p:nvSpPr>
            <p:spPr bwMode="auto">
              <a:xfrm>
                <a:off x="3956050" y="2351405"/>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E3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2" name="Line 37"/>
              <p:cNvCxnSpPr>
                <a:cxnSpLocks noChangeShapeType="1"/>
              </p:cNvCxnSpPr>
              <p:nvPr/>
            </p:nvCxnSpPr>
            <p:spPr bwMode="auto">
              <a:xfrm>
                <a:off x="1148715" y="2146935"/>
                <a:ext cx="635" cy="204470"/>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Line 38"/>
              <p:cNvCxnSpPr>
                <a:cxnSpLocks noChangeShapeType="1"/>
              </p:cNvCxnSpPr>
              <p:nvPr/>
            </p:nvCxnSpPr>
            <p:spPr bwMode="auto">
              <a:xfrm>
                <a:off x="3573780" y="920115"/>
                <a:ext cx="0" cy="30670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Line 39"/>
              <p:cNvCxnSpPr>
                <a:cxnSpLocks noChangeShapeType="1"/>
              </p:cNvCxnSpPr>
              <p:nvPr/>
            </p:nvCxnSpPr>
            <p:spPr bwMode="auto">
              <a:xfrm>
                <a:off x="2169795" y="920115"/>
                <a:ext cx="0" cy="30670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Line 40"/>
              <p:cNvCxnSpPr>
                <a:cxnSpLocks noChangeShapeType="1"/>
              </p:cNvCxnSpPr>
              <p:nvPr/>
            </p:nvCxnSpPr>
            <p:spPr bwMode="auto">
              <a:xfrm>
                <a:off x="2169795" y="1533525"/>
                <a:ext cx="0" cy="30670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Line 41"/>
              <p:cNvCxnSpPr>
                <a:cxnSpLocks noChangeShapeType="1"/>
              </p:cNvCxnSpPr>
              <p:nvPr/>
            </p:nvCxnSpPr>
            <p:spPr bwMode="auto">
              <a:xfrm>
                <a:off x="3573780" y="1533525"/>
                <a:ext cx="0" cy="204470"/>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Text Box 44"/>
              <p:cNvSpPr txBox="1">
                <a:spLocks noChangeArrowheads="1"/>
              </p:cNvSpPr>
              <p:nvPr/>
            </p:nvSpPr>
            <p:spPr bwMode="auto">
              <a:xfrm>
                <a:off x="4338955" y="1840230"/>
                <a:ext cx="38354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D4</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8" name="直接连接符 27"/>
              <p:cNvCxnSpPr>
                <a:stCxn id="5" idx="2"/>
              </p:cNvCxnSpPr>
              <p:nvPr/>
            </p:nvCxnSpPr>
            <p:spPr>
              <a:xfrm flipH="1">
                <a:off x="1099394" y="306705"/>
                <a:ext cx="1070719" cy="306705"/>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p:cNvCxnSpPr>
                <a:endCxn id="8" idx="0"/>
              </p:cNvCxnSpPr>
              <p:nvPr/>
            </p:nvCxnSpPr>
            <p:spPr>
              <a:xfrm>
                <a:off x="2251644" y="306705"/>
                <a:ext cx="1385636" cy="306705"/>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连接符 29"/>
              <p:cNvCxnSpPr>
                <a:stCxn id="6" idx="2"/>
                <a:endCxn id="9" idx="0"/>
              </p:cNvCxnSpPr>
              <p:nvPr/>
            </p:nvCxnSpPr>
            <p:spPr>
              <a:xfrm flipH="1">
                <a:off x="574040" y="920115"/>
                <a:ext cx="510858" cy="306705"/>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4" idx="2"/>
                <a:endCxn id="19" idx="0"/>
              </p:cNvCxnSpPr>
              <p:nvPr/>
            </p:nvCxnSpPr>
            <p:spPr>
              <a:xfrm flipH="1">
                <a:off x="1212850" y="2146935"/>
                <a:ext cx="1021080" cy="204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1" idx="2"/>
                <a:endCxn id="20" idx="0"/>
              </p:cNvCxnSpPr>
              <p:nvPr/>
            </p:nvCxnSpPr>
            <p:spPr>
              <a:xfrm>
                <a:off x="2233930" y="1533524"/>
                <a:ext cx="637540" cy="715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5" idx="2"/>
              </p:cNvCxnSpPr>
              <p:nvPr/>
            </p:nvCxnSpPr>
            <p:spPr>
              <a:xfrm flipH="1">
                <a:off x="3007478" y="2044700"/>
                <a:ext cx="629802" cy="204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21" idx="0"/>
              </p:cNvCxnSpPr>
              <p:nvPr/>
            </p:nvCxnSpPr>
            <p:spPr>
              <a:xfrm>
                <a:off x="3721027" y="2044700"/>
                <a:ext cx="426793" cy="30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2" idx="2"/>
              </p:cNvCxnSpPr>
              <p:nvPr/>
            </p:nvCxnSpPr>
            <p:spPr>
              <a:xfrm>
                <a:off x="3637915" y="1533525"/>
                <a:ext cx="844231" cy="30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a:off x="2980139" y="920115"/>
                <a:ext cx="524180" cy="1329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任意多边形 36"/>
              <p:cNvSpPr/>
              <p:nvPr/>
            </p:nvSpPr>
            <p:spPr>
              <a:xfrm>
                <a:off x="79282" y="348847"/>
                <a:ext cx="941797" cy="2135362"/>
              </a:xfrm>
              <a:custGeom>
                <a:avLst/>
                <a:gdLst>
                  <a:gd name="connsiteX0" fmla="*/ 919686 w 961970"/>
                  <a:gd name="connsiteY0" fmla="*/ 1654377 h 1659662"/>
                  <a:gd name="connsiteX1" fmla="*/ 0 w 961970"/>
                  <a:gd name="connsiteY1" fmla="*/ 1659662 h 1659662"/>
                  <a:gd name="connsiteX2" fmla="*/ 5286 w 961970"/>
                  <a:gd name="connsiteY2" fmla="*/ 0 h 1659662"/>
                  <a:gd name="connsiteX3" fmla="*/ 961970 w 961970"/>
                  <a:gd name="connsiteY3" fmla="*/ 253706 h 1659662"/>
                  <a:gd name="connsiteX0" fmla="*/ 919686 w 941797"/>
                  <a:gd name="connsiteY0" fmla="*/ 1654377 h 1659662"/>
                  <a:gd name="connsiteX1" fmla="*/ 0 w 941797"/>
                  <a:gd name="connsiteY1" fmla="*/ 1659662 h 1659662"/>
                  <a:gd name="connsiteX2" fmla="*/ 5286 w 941797"/>
                  <a:gd name="connsiteY2" fmla="*/ 0 h 1659662"/>
                  <a:gd name="connsiteX3" fmla="*/ 941797 w 941797"/>
                  <a:gd name="connsiteY3" fmla="*/ 205626 h 1659662"/>
                </a:gdLst>
                <a:ahLst/>
                <a:cxnLst>
                  <a:cxn ang="0">
                    <a:pos x="connsiteX0" y="connsiteY0"/>
                  </a:cxn>
                  <a:cxn ang="0">
                    <a:pos x="connsiteX1" y="connsiteY1"/>
                  </a:cxn>
                  <a:cxn ang="0">
                    <a:pos x="connsiteX2" y="connsiteY2"/>
                  </a:cxn>
                  <a:cxn ang="0">
                    <a:pos x="connsiteX3" y="connsiteY3"/>
                  </a:cxn>
                </a:cxnLst>
                <a:rect l="l" t="t" r="r" b="b"/>
                <a:pathLst>
                  <a:path w="941797" h="1659662">
                    <a:moveTo>
                      <a:pt x="919686" y="1654377"/>
                    </a:moveTo>
                    <a:lnTo>
                      <a:pt x="0" y="1659662"/>
                    </a:lnTo>
                    <a:lnTo>
                      <a:pt x="5286" y="0"/>
                    </a:lnTo>
                    <a:lnTo>
                      <a:pt x="941797" y="205626"/>
                    </a:lnTo>
                  </a:path>
                </a:pathLst>
              </a:custGeom>
              <a:ln>
                <a:prstDash val="lgDash"/>
                <a:tailEnd type="arrow"/>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cxnSp>
            <p:nvCxnSpPr>
              <p:cNvPr id="38" name="直接箭头连接符 37"/>
              <p:cNvCxnSpPr>
                <a:stCxn id="14" idx="2"/>
              </p:cNvCxnSpPr>
              <p:nvPr/>
            </p:nvCxnSpPr>
            <p:spPr>
              <a:xfrm>
                <a:off x="2233930" y="2146935"/>
                <a:ext cx="519841" cy="10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420190" y="920114"/>
                <a:ext cx="503544" cy="1329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6" name="Line 32"/>
            <p:cNvCxnSpPr>
              <a:cxnSpLocks noChangeShapeType="1"/>
            </p:cNvCxnSpPr>
            <p:nvPr/>
          </p:nvCxnSpPr>
          <p:spPr bwMode="auto">
            <a:xfrm flipV="1">
              <a:off x="3719985" y="1829960"/>
              <a:ext cx="322495" cy="10153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32"/>
            <p:cNvCxnSpPr>
              <a:cxnSpLocks noChangeShapeType="1"/>
            </p:cNvCxnSpPr>
            <p:nvPr/>
          </p:nvCxnSpPr>
          <p:spPr bwMode="auto">
            <a:xfrm flipV="1">
              <a:off x="4370197" y="2448339"/>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32"/>
            <p:cNvCxnSpPr>
              <a:cxnSpLocks noChangeShapeType="1"/>
            </p:cNvCxnSpPr>
            <p:nvPr/>
          </p:nvCxnSpPr>
          <p:spPr bwMode="auto">
            <a:xfrm flipV="1">
              <a:off x="3303029" y="3280561"/>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32"/>
            <p:cNvCxnSpPr>
              <a:cxnSpLocks noChangeShapeType="1"/>
            </p:cNvCxnSpPr>
            <p:nvPr/>
          </p:nvCxnSpPr>
          <p:spPr bwMode="auto">
            <a:xfrm flipV="1">
              <a:off x="3085020" y="3943810"/>
              <a:ext cx="1837" cy="125106"/>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32"/>
            <p:cNvCxnSpPr>
              <a:cxnSpLocks noChangeShapeType="1"/>
            </p:cNvCxnSpPr>
            <p:nvPr/>
          </p:nvCxnSpPr>
          <p:spPr bwMode="auto">
            <a:xfrm flipV="1">
              <a:off x="3278980" y="2527634"/>
              <a:ext cx="1" cy="103733"/>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32"/>
            <p:cNvCxnSpPr>
              <a:cxnSpLocks noChangeShapeType="1"/>
            </p:cNvCxnSpPr>
            <p:nvPr/>
          </p:nvCxnSpPr>
          <p:spPr bwMode="auto">
            <a:xfrm flipH="1" flipV="1">
              <a:off x="5325513" y="1706767"/>
              <a:ext cx="311037" cy="74532"/>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Line 32"/>
            <p:cNvCxnSpPr>
              <a:cxnSpLocks noChangeShapeType="1"/>
            </p:cNvCxnSpPr>
            <p:nvPr/>
          </p:nvCxnSpPr>
          <p:spPr bwMode="auto">
            <a:xfrm flipV="1">
              <a:off x="4578402" y="1713476"/>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Line 32"/>
            <p:cNvCxnSpPr>
              <a:cxnSpLocks noChangeShapeType="1"/>
            </p:cNvCxnSpPr>
            <p:nvPr/>
          </p:nvCxnSpPr>
          <p:spPr bwMode="auto">
            <a:xfrm flipV="1">
              <a:off x="6316105" y="2442660"/>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Line 32"/>
            <p:cNvCxnSpPr>
              <a:cxnSpLocks noChangeShapeType="1"/>
            </p:cNvCxnSpPr>
            <p:nvPr/>
          </p:nvCxnSpPr>
          <p:spPr bwMode="auto">
            <a:xfrm flipV="1">
              <a:off x="4343091" y="3232586"/>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Line 32"/>
            <p:cNvCxnSpPr>
              <a:cxnSpLocks noChangeShapeType="1"/>
            </p:cNvCxnSpPr>
            <p:nvPr/>
          </p:nvCxnSpPr>
          <p:spPr bwMode="auto">
            <a:xfrm flipV="1">
              <a:off x="6121844" y="3169996"/>
              <a:ext cx="6710"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Line 32"/>
            <p:cNvCxnSpPr>
              <a:cxnSpLocks noChangeShapeType="1"/>
            </p:cNvCxnSpPr>
            <p:nvPr/>
          </p:nvCxnSpPr>
          <p:spPr bwMode="auto">
            <a:xfrm flipV="1">
              <a:off x="5733028" y="2915167"/>
              <a:ext cx="94973" cy="197084"/>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Line 32"/>
            <p:cNvCxnSpPr>
              <a:cxnSpLocks noChangeShapeType="1"/>
            </p:cNvCxnSpPr>
            <p:nvPr/>
          </p:nvCxnSpPr>
          <p:spPr bwMode="auto">
            <a:xfrm flipH="1" flipV="1">
              <a:off x="5123509" y="2959000"/>
              <a:ext cx="64607" cy="206436"/>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Line 32"/>
            <p:cNvCxnSpPr>
              <a:cxnSpLocks noChangeShapeType="1"/>
            </p:cNvCxnSpPr>
            <p:nvPr/>
          </p:nvCxnSpPr>
          <p:spPr bwMode="auto">
            <a:xfrm flipH="1" flipV="1">
              <a:off x="4853573" y="3363795"/>
              <a:ext cx="120838" cy="193032"/>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Line 32"/>
            <p:cNvCxnSpPr>
              <a:cxnSpLocks noChangeShapeType="1"/>
            </p:cNvCxnSpPr>
            <p:nvPr/>
          </p:nvCxnSpPr>
          <p:spPr bwMode="auto">
            <a:xfrm flipV="1">
              <a:off x="5847469" y="3912512"/>
              <a:ext cx="185925" cy="62595"/>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Line 32"/>
            <p:cNvCxnSpPr>
              <a:cxnSpLocks noChangeShapeType="1"/>
            </p:cNvCxnSpPr>
            <p:nvPr/>
          </p:nvCxnSpPr>
          <p:spPr bwMode="auto">
            <a:xfrm flipH="1" flipV="1">
              <a:off x="6707314" y="3898564"/>
              <a:ext cx="170573" cy="126370"/>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Line 32"/>
            <p:cNvCxnSpPr>
              <a:cxnSpLocks noChangeShapeType="1"/>
            </p:cNvCxnSpPr>
            <p:nvPr/>
          </p:nvCxnSpPr>
          <p:spPr bwMode="auto">
            <a:xfrm flipH="1" flipV="1">
              <a:off x="6705504" y="3201568"/>
              <a:ext cx="243723" cy="78993"/>
            </a:xfrm>
            <a:prstGeom prst="line">
              <a:avLst/>
            </a:prstGeom>
            <a:noFill/>
            <a:ln w="9525">
              <a:solidFill>
                <a:srgbClr val="000000"/>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Line 32"/>
            <p:cNvCxnSpPr>
              <a:cxnSpLocks noChangeShapeType="1"/>
            </p:cNvCxnSpPr>
            <p:nvPr/>
          </p:nvCxnSpPr>
          <p:spPr bwMode="auto">
            <a:xfrm flipH="1">
              <a:off x="1941254" y="3070691"/>
              <a:ext cx="2664" cy="393905"/>
            </a:xfrm>
            <a:prstGeom prst="line">
              <a:avLst/>
            </a:prstGeom>
            <a:noFill/>
            <a:ln w="9525">
              <a:solidFill>
                <a:srgbClr val="000000"/>
              </a:solidFill>
              <a:prstDash val="dash"/>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7" name="矩形 86"/>
          <p:cNvSpPr/>
          <p:nvPr/>
        </p:nvSpPr>
        <p:spPr>
          <a:xfrm>
            <a:off x="5185144" y="4745202"/>
            <a:ext cx="3192445" cy="1569660"/>
          </a:xfrm>
          <a:prstGeom prst="rect">
            <a:avLst/>
          </a:prstGeom>
        </p:spPr>
        <p:txBody>
          <a:bodyPr wrap="square">
            <a:spAutoFit/>
          </a:bodyPr>
          <a:lstStyle/>
          <a:p>
            <a:r>
              <a:rPr lang="zh-CN" altLang="en-US" dirty="0"/>
              <a:t>问题：</a:t>
            </a:r>
            <a:endParaRPr lang="en-US" altLang="zh-CN" dirty="0"/>
          </a:p>
          <a:p>
            <a:pPr lvl="1"/>
            <a:r>
              <a:rPr lang="en-US" altLang="zh-CN" sz="1800" dirty="0"/>
              <a:t>1</a:t>
            </a:r>
            <a:r>
              <a:rPr lang="zh-CN" altLang="en-US" sz="1800" dirty="0"/>
              <a:t>）多次调用情况？</a:t>
            </a:r>
            <a:endParaRPr lang="en-US" altLang="zh-CN" sz="1800" dirty="0"/>
          </a:p>
          <a:p>
            <a:pPr lvl="1"/>
            <a:r>
              <a:rPr lang="en-US" altLang="zh-CN" sz="1800" dirty="0"/>
              <a:t>2</a:t>
            </a:r>
            <a:r>
              <a:rPr lang="zh-CN" altLang="en-US" sz="1800" dirty="0"/>
              <a:t>）参变量边界问题</a:t>
            </a:r>
            <a:r>
              <a:rPr lang="zh-CN" altLang="en-US" sz="1800" dirty="0" smtClean="0"/>
              <a:t>？</a:t>
            </a:r>
            <a:endParaRPr lang="en-US" altLang="zh-CN" sz="1800" dirty="0" smtClean="0"/>
          </a:p>
          <a:p>
            <a:pPr lvl="1"/>
            <a:r>
              <a:rPr lang="en-US" altLang="zh-CN" sz="1800" dirty="0" smtClean="0"/>
              <a:t>3</a:t>
            </a:r>
            <a:r>
              <a:rPr lang="zh-CN" altLang="en-US" sz="1800" dirty="0" smtClean="0"/>
              <a:t>）参变量顺序问题？</a:t>
            </a:r>
            <a:endParaRPr lang="en-US" altLang="zh-CN" sz="1800" dirty="0"/>
          </a:p>
          <a:p>
            <a:pPr lvl="1"/>
            <a:r>
              <a:rPr lang="en-US" altLang="zh-CN" sz="1800" dirty="0" smtClean="0"/>
              <a:t>4</a:t>
            </a:r>
            <a:r>
              <a:rPr lang="zh-CN" altLang="en-US" sz="1800" dirty="0" smtClean="0"/>
              <a:t>）</a:t>
            </a:r>
            <a:r>
              <a:rPr lang="zh-CN" altLang="en-US" sz="1800" dirty="0"/>
              <a:t>递归调用情况？</a:t>
            </a:r>
            <a:endParaRPr lang="en-US" altLang="zh-CN" sz="1800" dirty="0"/>
          </a:p>
        </p:txBody>
      </p:sp>
    </p:spTree>
    <p:extLst>
      <p:ext uri="{BB962C8B-B14F-4D97-AF65-F5344CB8AC3E}">
        <p14:creationId xmlns:p14="http://schemas.microsoft.com/office/powerpoint/2010/main" val="2633236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13.3 </a:t>
            </a:r>
            <a:r>
              <a:rPr lang="zh-CN" altLang="en-US" dirty="0" smtClean="0"/>
              <a:t>基于数据流的测试</a:t>
            </a:r>
            <a:endParaRPr lang="zh-CN" altLang="en-US" dirty="0"/>
          </a:p>
        </p:txBody>
      </p:sp>
      <p:sp>
        <p:nvSpPr>
          <p:cNvPr id="3" name="内容占位符 2"/>
          <p:cNvSpPr>
            <a:spLocks noGrp="1"/>
          </p:cNvSpPr>
          <p:nvPr>
            <p:ph idx="1"/>
          </p:nvPr>
        </p:nvSpPr>
        <p:spPr/>
        <p:txBody>
          <a:bodyPr/>
          <a:lstStyle/>
          <a:p>
            <a:r>
              <a:rPr lang="zh-CN" altLang="en-US" dirty="0" smtClean="0"/>
              <a:t>实际上，每个变量的使用分别出现在：</a:t>
            </a:r>
            <a:endParaRPr lang="en-US" altLang="zh-CN" dirty="0" smtClean="0"/>
          </a:p>
          <a:p>
            <a:pPr lvl="1"/>
            <a:r>
              <a:rPr lang="zh-CN" altLang="en-US" dirty="0" smtClean="0"/>
              <a:t>定义时</a:t>
            </a:r>
            <a:r>
              <a:rPr lang="en-US" dirty="0" smtClean="0"/>
              <a:t>(definitional)</a:t>
            </a:r>
            <a:r>
              <a:rPr lang="zh-CN" altLang="en-US" dirty="0" smtClean="0"/>
              <a:t>、计算时</a:t>
            </a:r>
            <a:r>
              <a:rPr lang="en-US" dirty="0" smtClean="0"/>
              <a:t>(computation-use)</a:t>
            </a:r>
            <a:r>
              <a:rPr lang="zh-CN" altLang="en-US" dirty="0" smtClean="0"/>
              <a:t>、或判断时</a:t>
            </a:r>
            <a:r>
              <a:rPr lang="en-US" dirty="0" smtClean="0"/>
              <a:t>(predicate-use)</a:t>
            </a:r>
            <a:r>
              <a:rPr lang="zh-CN" altLang="en-US" dirty="0" smtClean="0"/>
              <a:t>，</a:t>
            </a:r>
            <a:endParaRPr lang="en-US" altLang="zh-CN" dirty="0" smtClean="0"/>
          </a:p>
          <a:p>
            <a:pPr lvl="1"/>
            <a:r>
              <a:rPr lang="zh-CN" altLang="en-US" dirty="0" smtClean="0"/>
              <a:t>将其分别表达为：</a:t>
            </a:r>
            <a:r>
              <a:rPr lang="en-US" dirty="0" smtClean="0"/>
              <a:t>def</a:t>
            </a:r>
            <a:r>
              <a:rPr lang="zh-CN" altLang="en-US" dirty="0" smtClean="0"/>
              <a:t>、</a:t>
            </a:r>
            <a:r>
              <a:rPr lang="en-US" dirty="0" smtClean="0"/>
              <a:t>C-use</a:t>
            </a:r>
            <a:r>
              <a:rPr lang="zh-CN" altLang="en-US" dirty="0" smtClean="0"/>
              <a:t>、</a:t>
            </a:r>
            <a:r>
              <a:rPr lang="en-US" dirty="0" smtClean="0"/>
              <a:t>p-use</a:t>
            </a:r>
            <a:r>
              <a:rPr lang="zh-CN" altLang="en-US" dirty="0" smtClean="0"/>
              <a:t>。</a:t>
            </a:r>
            <a:endParaRPr lang="en-US" altLang="zh-CN" dirty="0" smtClean="0"/>
          </a:p>
          <a:p>
            <a:r>
              <a:rPr lang="zh-CN" altLang="en-US" dirty="0" smtClean="0"/>
              <a:t>这样</a:t>
            </a:r>
            <a:r>
              <a:rPr lang="en-US" altLang="zh-CN" dirty="0" smtClean="0"/>
              <a:t>:</a:t>
            </a:r>
            <a:endParaRPr lang="zh-CN" altLang="en-US" dirty="0" smtClean="0"/>
          </a:p>
          <a:p>
            <a:pPr lvl="1"/>
            <a:r>
              <a:rPr lang="zh-CN" altLang="en-US" dirty="0" smtClean="0"/>
              <a:t>赋值语句“</a:t>
            </a:r>
            <a:r>
              <a:rPr lang="en-US" dirty="0" smtClean="0"/>
              <a:t>y ←f(xi, … , </a:t>
            </a:r>
            <a:r>
              <a:rPr lang="en-US" dirty="0" err="1" smtClean="0"/>
              <a:t>xn</a:t>
            </a:r>
            <a:r>
              <a:rPr lang="en-US" dirty="0" smtClean="0"/>
              <a:t>)</a:t>
            </a:r>
            <a:r>
              <a:rPr lang="zh-CN" altLang="en-US" dirty="0" smtClean="0"/>
              <a:t>”，包括</a:t>
            </a:r>
            <a:r>
              <a:rPr lang="en-US" dirty="0" smtClean="0"/>
              <a:t>xi, … , </a:t>
            </a:r>
            <a:r>
              <a:rPr lang="en-US" dirty="0" err="1" smtClean="0"/>
              <a:t>xn</a:t>
            </a:r>
            <a:r>
              <a:rPr lang="en-US" dirty="0" smtClean="0"/>
              <a:t> </a:t>
            </a:r>
            <a:r>
              <a:rPr lang="zh-CN" altLang="en-US" dirty="0" smtClean="0"/>
              <a:t>个</a:t>
            </a:r>
            <a:r>
              <a:rPr lang="en-US" dirty="0" smtClean="0"/>
              <a:t>c-use </a:t>
            </a:r>
            <a:r>
              <a:rPr lang="zh-CN" altLang="en-US" dirty="0" smtClean="0"/>
              <a:t>，跟随着</a:t>
            </a:r>
            <a:r>
              <a:rPr lang="en-US" dirty="0" smtClean="0"/>
              <a:t>y</a:t>
            </a:r>
            <a:r>
              <a:rPr lang="zh-CN" altLang="en-US" dirty="0" smtClean="0"/>
              <a:t>的</a:t>
            </a:r>
            <a:r>
              <a:rPr lang="en-US" dirty="0" smtClean="0"/>
              <a:t>def</a:t>
            </a:r>
            <a:r>
              <a:rPr lang="zh-CN" altLang="en-US" dirty="0" smtClean="0"/>
              <a:t>。</a:t>
            </a:r>
          </a:p>
          <a:p>
            <a:pPr lvl="1"/>
            <a:r>
              <a:rPr lang="zh-CN" altLang="en-US" dirty="0" smtClean="0"/>
              <a:t>输入语句“</a:t>
            </a:r>
            <a:r>
              <a:rPr lang="en-US" dirty="0" smtClean="0"/>
              <a:t>read xl, …, </a:t>
            </a:r>
            <a:r>
              <a:rPr lang="en-US" dirty="0" err="1" smtClean="0"/>
              <a:t>xn</a:t>
            </a:r>
            <a:r>
              <a:rPr lang="zh-CN" altLang="en-US" dirty="0" smtClean="0"/>
              <a:t>” 包括</a:t>
            </a:r>
            <a:r>
              <a:rPr lang="en-US" dirty="0" smtClean="0"/>
              <a:t>xi, … , </a:t>
            </a:r>
            <a:r>
              <a:rPr lang="en-US" dirty="0" err="1" smtClean="0"/>
              <a:t>xn</a:t>
            </a:r>
            <a:r>
              <a:rPr lang="en-US" dirty="0" smtClean="0"/>
              <a:t> </a:t>
            </a:r>
            <a:r>
              <a:rPr lang="zh-CN" altLang="en-US" dirty="0" smtClean="0"/>
              <a:t>个</a:t>
            </a:r>
            <a:r>
              <a:rPr lang="en-US" dirty="0" smtClean="0"/>
              <a:t>def</a:t>
            </a:r>
            <a:r>
              <a:rPr lang="zh-CN" altLang="en-US" dirty="0" smtClean="0"/>
              <a:t>。</a:t>
            </a:r>
          </a:p>
          <a:p>
            <a:pPr lvl="1"/>
            <a:r>
              <a:rPr lang="zh-CN" altLang="en-US" dirty="0" smtClean="0"/>
              <a:t>输出语句“</a:t>
            </a:r>
            <a:r>
              <a:rPr lang="en-US" dirty="0" smtClean="0"/>
              <a:t>print x1, … , </a:t>
            </a:r>
            <a:r>
              <a:rPr lang="en-US" dirty="0" err="1" smtClean="0"/>
              <a:t>xn</a:t>
            </a:r>
            <a:r>
              <a:rPr lang="zh-CN" altLang="en-US" dirty="0" smtClean="0"/>
              <a:t>” 包括</a:t>
            </a:r>
            <a:r>
              <a:rPr lang="en-US" dirty="0" smtClean="0"/>
              <a:t>xi, … , </a:t>
            </a:r>
            <a:r>
              <a:rPr lang="en-US" dirty="0" err="1" smtClean="0"/>
              <a:t>xn</a:t>
            </a:r>
            <a:r>
              <a:rPr lang="en-US" dirty="0" smtClean="0"/>
              <a:t> </a:t>
            </a:r>
            <a:r>
              <a:rPr lang="zh-CN" altLang="en-US" dirty="0" smtClean="0"/>
              <a:t>个</a:t>
            </a:r>
            <a:r>
              <a:rPr lang="en-US" dirty="0" smtClean="0"/>
              <a:t>c-use</a:t>
            </a:r>
            <a:r>
              <a:rPr lang="zh-CN" altLang="en-US" dirty="0" smtClean="0"/>
              <a:t>。</a:t>
            </a:r>
          </a:p>
          <a:p>
            <a:pPr lvl="1"/>
            <a:r>
              <a:rPr lang="zh-CN" altLang="en-US" dirty="0" smtClean="0"/>
              <a:t>条件语句“</a:t>
            </a:r>
            <a:r>
              <a:rPr lang="en-US" dirty="0" smtClean="0"/>
              <a:t>if p (x1, …, </a:t>
            </a:r>
            <a:r>
              <a:rPr lang="en-US" dirty="0" err="1" smtClean="0"/>
              <a:t>xn</a:t>
            </a:r>
            <a:r>
              <a:rPr lang="en-US" dirty="0" smtClean="0"/>
              <a:t>) then  </a:t>
            </a:r>
            <a:r>
              <a:rPr lang="en-US" dirty="0" err="1" smtClean="0"/>
              <a:t>goto</a:t>
            </a:r>
            <a:r>
              <a:rPr lang="en-US" dirty="0" smtClean="0"/>
              <a:t> mi"</a:t>
            </a:r>
            <a:r>
              <a:rPr lang="zh-CN" altLang="en-US" dirty="0" smtClean="0"/>
              <a:t>包括</a:t>
            </a:r>
            <a:r>
              <a:rPr lang="en-US" dirty="0" smtClean="0"/>
              <a:t>xi, … , </a:t>
            </a:r>
            <a:r>
              <a:rPr lang="en-US" dirty="0" err="1" smtClean="0"/>
              <a:t>xn</a:t>
            </a:r>
            <a:r>
              <a:rPr lang="en-US" dirty="0" smtClean="0"/>
              <a:t> </a:t>
            </a:r>
            <a:r>
              <a:rPr lang="zh-CN" altLang="en-US" dirty="0" smtClean="0"/>
              <a:t>个</a:t>
            </a:r>
            <a:r>
              <a:rPr lang="en-US" dirty="0" smtClean="0"/>
              <a:t>p-use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全用法</a:t>
            </a:r>
            <a:r>
              <a:rPr lang="en-US" b="1" dirty="0" smtClean="0"/>
              <a:t>(all-uses)</a:t>
            </a:r>
            <a:r>
              <a:rPr lang="zh-CN" altLang="en-US" b="1" dirty="0" smtClean="0"/>
              <a:t>测试</a:t>
            </a:r>
            <a:endParaRPr lang="zh-CN" altLang="en-US" dirty="0"/>
          </a:p>
        </p:txBody>
      </p:sp>
      <p:sp>
        <p:nvSpPr>
          <p:cNvPr id="3" name="内容占位符 2"/>
          <p:cNvSpPr>
            <a:spLocks noGrp="1"/>
          </p:cNvSpPr>
          <p:nvPr>
            <p:ph idx="1"/>
          </p:nvPr>
        </p:nvSpPr>
        <p:spPr/>
        <p:txBody>
          <a:bodyPr/>
          <a:lstStyle/>
          <a:p>
            <a:r>
              <a:rPr lang="zh-CN" altLang="en-US" dirty="0" smtClean="0"/>
              <a:t>针对跟踪变量的数据定义、计算和判断使用情况，最好是能将变量的所有的使用方法彻底的进行测试。称之为</a:t>
            </a:r>
            <a:r>
              <a:rPr lang="zh-CN" altLang="en-US" b="1" dirty="0" smtClean="0"/>
              <a:t>全用法</a:t>
            </a:r>
            <a:r>
              <a:rPr lang="en-US" b="1" dirty="0" smtClean="0"/>
              <a:t>(all-uses)</a:t>
            </a:r>
            <a:r>
              <a:rPr lang="zh-CN" altLang="en-US" b="1" dirty="0" smtClean="0"/>
              <a:t>测试</a:t>
            </a:r>
            <a:r>
              <a:rPr lang="zh-CN" altLang="en-US" dirty="0" smtClean="0"/>
              <a:t>。</a:t>
            </a:r>
            <a:endParaRPr lang="en-US" altLang="zh-CN" dirty="0" smtClean="0"/>
          </a:p>
          <a:p>
            <a:pPr lvl="1"/>
            <a:r>
              <a:rPr lang="zh-CN" altLang="en-US" dirty="0" smtClean="0"/>
              <a:t>即，测试了变量的全部用法和路径。</a:t>
            </a:r>
            <a:endParaRPr lang="en-US" altLang="zh-CN" dirty="0" smtClean="0"/>
          </a:p>
          <a:p>
            <a:endParaRPr lang="en-US" altLang="zh-CN" dirty="0" smtClean="0"/>
          </a:p>
          <a:p>
            <a:r>
              <a:rPr lang="zh-CN" altLang="en-US" dirty="0" smtClean="0"/>
              <a:t>在工程中是不现实的。只能偏重于某个方面，例如，执行计算或变量定义。</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数据流程图的例子</a:t>
            </a:r>
            <a:endParaRPr lang="zh-CN" altLang="en-US" dirty="0"/>
          </a:p>
        </p:txBody>
      </p:sp>
      <p:sp>
        <p:nvSpPr>
          <p:cNvPr id="133175"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200" name="Picture 80"/>
          <p:cNvPicPr>
            <a:picLocks noChangeAspect="1" noChangeArrowheads="1"/>
          </p:cNvPicPr>
          <p:nvPr/>
        </p:nvPicPr>
        <p:blipFill>
          <a:blip r:embed="rId2"/>
          <a:srcRect/>
          <a:stretch>
            <a:fillRect/>
          </a:stretch>
        </p:blipFill>
        <p:spPr bwMode="auto">
          <a:xfrm>
            <a:off x="641125" y="1319666"/>
            <a:ext cx="8299676" cy="467473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572165993"/>
              </p:ext>
            </p:extLst>
          </p:nvPr>
        </p:nvGraphicFramePr>
        <p:xfrm>
          <a:off x="1248230" y="1756229"/>
          <a:ext cx="7634514" cy="3282868"/>
        </p:xfrm>
        <a:graphic>
          <a:graphicData uri="http://schemas.openxmlformats.org/drawingml/2006/table">
            <a:tbl>
              <a:tblPr/>
              <a:tblGrid>
                <a:gridCol w="972456">
                  <a:extLst>
                    <a:ext uri="{9D8B030D-6E8A-4147-A177-3AD203B41FA5}">
                      <a16:colId xmlns:a16="http://schemas.microsoft.com/office/drawing/2014/main" val="20000"/>
                    </a:ext>
                  </a:extLst>
                </a:gridCol>
                <a:gridCol w="1698171">
                  <a:extLst>
                    <a:ext uri="{9D8B030D-6E8A-4147-A177-3AD203B41FA5}">
                      <a16:colId xmlns:a16="http://schemas.microsoft.com/office/drawing/2014/main" val="20001"/>
                    </a:ext>
                  </a:extLst>
                </a:gridCol>
                <a:gridCol w="1411209">
                  <a:extLst>
                    <a:ext uri="{9D8B030D-6E8A-4147-A177-3AD203B41FA5}">
                      <a16:colId xmlns:a16="http://schemas.microsoft.com/office/drawing/2014/main" val="20002"/>
                    </a:ext>
                  </a:extLst>
                </a:gridCol>
                <a:gridCol w="497762">
                  <a:extLst>
                    <a:ext uri="{9D8B030D-6E8A-4147-A177-3AD203B41FA5}">
                      <a16:colId xmlns:a16="http://schemas.microsoft.com/office/drawing/2014/main" val="20003"/>
                    </a:ext>
                  </a:extLst>
                </a:gridCol>
                <a:gridCol w="1527458">
                  <a:extLst>
                    <a:ext uri="{9D8B030D-6E8A-4147-A177-3AD203B41FA5}">
                      <a16:colId xmlns:a16="http://schemas.microsoft.com/office/drawing/2014/main" val="20004"/>
                    </a:ext>
                  </a:extLst>
                </a:gridCol>
                <a:gridCol w="1527458">
                  <a:extLst>
                    <a:ext uri="{9D8B030D-6E8A-4147-A177-3AD203B41FA5}">
                      <a16:colId xmlns:a16="http://schemas.microsoft.com/office/drawing/2014/main" val="20005"/>
                    </a:ext>
                  </a:extLst>
                </a:gridCol>
              </a:tblGrid>
              <a:tr h="315356">
                <a:tc>
                  <a:txBody>
                    <a:bodyPr/>
                    <a:lstStyle/>
                    <a:p>
                      <a:pPr marL="0" indent="0" algn="ctr"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结点</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c-use</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def</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zh-CN" sz="1800" kern="100" dirty="0">
                          <a:solidFill>
                            <a:schemeClr val="tx1"/>
                          </a:solidFill>
                          <a:latin typeface="Times New Roman"/>
                          <a:ea typeface="宋体"/>
                          <a:cs typeface="Times New Roman"/>
                        </a:rPr>
                        <a:t>边</a:t>
                      </a:r>
                      <a:r>
                        <a:rPr lang="en-US" sz="1800" kern="100" dirty="0">
                          <a:solidFill>
                            <a:schemeClr val="tx1"/>
                          </a:solidFill>
                          <a:latin typeface="Times New Roman"/>
                          <a:ea typeface="宋体"/>
                          <a:cs typeface="Times New Roman"/>
                        </a:rPr>
                        <a:t>(edge)</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p-use</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1</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smtClean="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a:t>
                      </a:r>
                      <a:r>
                        <a:rPr lang="en-US" sz="1800" kern="100" dirty="0" err="1">
                          <a:solidFill>
                            <a:schemeClr val="tx1"/>
                          </a:solidFill>
                          <a:latin typeface="Times New Roman"/>
                          <a:ea typeface="宋体"/>
                          <a:cs typeface="Times New Roman"/>
                        </a:rPr>
                        <a:t>x,y</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(1,2)</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{y}</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2</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{y}</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{POW}</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(1,3)</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{y}</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3</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{y}</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{POW}</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(5,6)</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{POW}</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4</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{z}</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(5,7)</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{POW}</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5</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Φ</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(7,8)</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{y}</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4664">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6</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a:t>
                      </a:r>
                      <a:r>
                        <a:rPr lang="en-US" sz="1800" kern="100" dirty="0" err="1">
                          <a:solidFill>
                            <a:schemeClr val="tx1"/>
                          </a:solidFill>
                          <a:latin typeface="Times New Roman"/>
                          <a:ea typeface="宋体"/>
                          <a:cs typeface="Times New Roman"/>
                        </a:rPr>
                        <a:t>x,z,POW</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a:t>
                      </a:r>
                      <a:r>
                        <a:rPr lang="en-US" sz="1800" kern="100" dirty="0" err="1">
                          <a:solidFill>
                            <a:schemeClr val="tx1"/>
                          </a:solidFill>
                          <a:latin typeface="Times New Roman"/>
                          <a:ea typeface="宋体"/>
                          <a:cs typeface="Times New Roman"/>
                        </a:rPr>
                        <a:t>z,POW</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(7,9)</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{y}</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7</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269875" algn="just">
                        <a:lnSpc>
                          <a:spcPts val="1660"/>
                        </a:lnSpc>
                        <a:spcAft>
                          <a:spcPts val="0"/>
                        </a:spcAft>
                      </a:pPr>
                      <a:endParaRPr lang="zh-CN" sz="180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69875" algn="just">
                        <a:lnSpc>
                          <a:spcPts val="1660"/>
                        </a:lnSpc>
                        <a:spcAft>
                          <a:spcPts val="0"/>
                        </a:spcAft>
                      </a:pPr>
                      <a:endParaRPr lang="zh-CN" sz="180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8</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{z}</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{z}</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a:noFill/>
                    </a:lnL>
                    <a:lnR>
                      <a:noFill/>
                    </a:lnR>
                    <a:lnT>
                      <a:noFill/>
                    </a:lnT>
                    <a:lnB>
                      <a:noFill/>
                    </a:lnB>
                  </a:tcPr>
                </a:tc>
                <a:tc>
                  <a:txBody>
                    <a:bodyPr/>
                    <a:lstStyle/>
                    <a:p>
                      <a:pPr indent="269875" algn="just">
                        <a:lnSpc>
                          <a:spcPts val="1660"/>
                        </a:lnSpc>
                        <a:spcAft>
                          <a:spcPts val="0"/>
                        </a:spcAft>
                      </a:pPr>
                      <a:endParaRPr lang="zh-CN" sz="1800" kern="100" dirty="0">
                        <a:latin typeface="Times New Roman"/>
                        <a:ea typeface="宋体"/>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315356">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9</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{z}</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269875" algn="just">
                        <a:lnSpc>
                          <a:spcPts val="1660"/>
                        </a:lnSpc>
                        <a:spcAft>
                          <a:spcPts val="0"/>
                        </a:spcAft>
                      </a:pPr>
                      <a:endParaRPr lang="zh-CN" sz="1800" kern="100">
                        <a:latin typeface="Times New Roman"/>
                        <a:ea typeface="宋体"/>
                        <a:cs typeface="Times New Roman"/>
                      </a:endParaRPr>
                    </a:p>
                  </a:txBody>
                  <a:tcPr marL="68580" marR="68580" marT="0" marB="0">
                    <a:lnL>
                      <a:noFill/>
                    </a:lnL>
                    <a:lnR>
                      <a:noFill/>
                    </a:lnR>
                    <a:lnT>
                      <a:noFill/>
                    </a:lnT>
                    <a:lnB>
                      <a:noFill/>
                    </a:lnB>
                  </a:tcPr>
                </a:tc>
                <a:tc>
                  <a:txBody>
                    <a:bodyPr/>
                    <a:lstStyle/>
                    <a:p>
                      <a:pPr indent="269875" algn="just">
                        <a:lnSpc>
                          <a:spcPts val="1660"/>
                        </a:lnSpc>
                        <a:spcAft>
                          <a:spcPts val="0"/>
                        </a:spcAft>
                      </a:pPr>
                      <a:endParaRPr lang="zh-CN" sz="1800" kern="100" dirty="0">
                        <a:latin typeface="Times New Roman"/>
                        <a:ea typeface="宋体"/>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椭圆 2"/>
          <p:cNvSpPr/>
          <p:nvPr/>
        </p:nvSpPr>
        <p:spPr bwMode="auto">
          <a:xfrm>
            <a:off x="493515" y="740240"/>
            <a:ext cx="551543" cy="26125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矩形 3"/>
          <p:cNvSpPr/>
          <p:nvPr/>
        </p:nvSpPr>
        <p:spPr bwMode="auto">
          <a:xfrm>
            <a:off x="130662" y="1349839"/>
            <a:ext cx="1262743" cy="4354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Read(</a:t>
            </a:r>
            <a:r>
              <a:rPr kumimoji="1" lang="en-US" altLang="zh-CN" sz="1800" b="0" i="0" u="none" strike="noStrike" cap="none" normalizeH="0" baseline="0" dirty="0" err="1" smtClean="0">
                <a:ln>
                  <a:noFill/>
                </a:ln>
                <a:solidFill>
                  <a:schemeClr val="tx1"/>
                </a:solidFill>
                <a:effectLst/>
                <a:latin typeface="Times New Roman" pitchFamily="18" charset="0"/>
                <a:ea typeface="宋体" pitchFamily="2" charset="-122"/>
              </a:rPr>
              <a:t>x,y</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菱形 4"/>
          <p:cNvSpPr/>
          <p:nvPr/>
        </p:nvSpPr>
        <p:spPr bwMode="auto">
          <a:xfrm>
            <a:off x="87119" y="2017503"/>
            <a:ext cx="1451429" cy="420914"/>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If(y&lt;0)</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7" name="直接箭头连接符 6"/>
          <p:cNvCxnSpPr>
            <a:stCxn id="3" idx="4"/>
            <a:endCxn id="4" idx="0"/>
          </p:cNvCxnSpPr>
          <p:nvPr/>
        </p:nvCxnSpPr>
        <p:spPr bwMode="auto">
          <a:xfrm rot="5400000">
            <a:off x="591490" y="1172042"/>
            <a:ext cx="348342" cy="72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矩形 7"/>
          <p:cNvSpPr/>
          <p:nvPr/>
        </p:nvSpPr>
        <p:spPr bwMode="auto">
          <a:xfrm>
            <a:off x="181460" y="2619842"/>
            <a:ext cx="1502197" cy="4354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dirty="0" smtClean="0"/>
              <a:t>AA: </a:t>
            </a:r>
            <a:r>
              <a:rPr lang="en-US" altLang="zh-CN" sz="1800" dirty="0" err="1" smtClean="0"/>
              <a:t>Pow</a:t>
            </a:r>
            <a:r>
              <a:rPr lang="en-US" altLang="zh-CN" sz="1800" dirty="0" smtClean="0"/>
              <a:t>= -y</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974014" y="2627099"/>
            <a:ext cx="1030444" cy="4063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err="1" smtClean="0"/>
              <a:t>Pow</a:t>
            </a:r>
            <a:r>
              <a:rPr lang="en-US" altLang="zh-CN" sz="1800" dirty="0" smtClean="0"/>
              <a:t>= y</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1879672" y="3229440"/>
            <a:ext cx="1117600" cy="4063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smtClean="0"/>
              <a:t>BB: z=1</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任意多边形 10"/>
          <p:cNvSpPr/>
          <p:nvPr/>
        </p:nvSpPr>
        <p:spPr bwMode="auto">
          <a:xfrm>
            <a:off x="1495018" y="2220694"/>
            <a:ext cx="856343" cy="406400"/>
          </a:xfrm>
          <a:custGeom>
            <a:avLst/>
            <a:gdLst>
              <a:gd name="connsiteX0" fmla="*/ 0 w 856343"/>
              <a:gd name="connsiteY0" fmla="*/ 14514 h 406400"/>
              <a:gd name="connsiteX1" fmla="*/ 856343 w 856343"/>
              <a:gd name="connsiteY1" fmla="*/ 0 h 406400"/>
              <a:gd name="connsiteX2" fmla="*/ 856343 w 856343"/>
              <a:gd name="connsiteY2" fmla="*/ 406400 h 406400"/>
            </a:gdLst>
            <a:ahLst/>
            <a:cxnLst>
              <a:cxn ang="0">
                <a:pos x="connsiteX0" y="connsiteY0"/>
              </a:cxn>
              <a:cxn ang="0">
                <a:pos x="connsiteX1" y="connsiteY1"/>
              </a:cxn>
              <a:cxn ang="0">
                <a:pos x="connsiteX2" y="connsiteY2"/>
              </a:cxn>
            </a:cxnLst>
            <a:rect l="l" t="t" r="r" b="b"/>
            <a:pathLst>
              <a:path w="856343" h="406400">
                <a:moveTo>
                  <a:pt x="0" y="14514"/>
                </a:moveTo>
                <a:lnTo>
                  <a:pt x="856343" y="0"/>
                </a:lnTo>
                <a:lnTo>
                  <a:pt x="856343" y="40640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12" name="直接箭头连接符 11"/>
          <p:cNvCxnSpPr>
            <a:stCxn id="4" idx="2"/>
          </p:cNvCxnSpPr>
          <p:nvPr/>
        </p:nvCxnSpPr>
        <p:spPr bwMode="auto">
          <a:xfrm rot="16200000" flipH="1">
            <a:off x="616898" y="1930403"/>
            <a:ext cx="297532" cy="72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rot="5400000">
            <a:off x="689453" y="2532734"/>
            <a:ext cx="203184" cy="145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rot="16200000" flipH="1">
            <a:off x="2296949" y="3138738"/>
            <a:ext cx="217711" cy="7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菱形 23"/>
          <p:cNvSpPr/>
          <p:nvPr/>
        </p:nvSpPr>
        <p:spPr bwMode="auto">
          <a:xfrm>
            <a:off x="1219200" y="3955133"/>
            <a:ext cx="2438402" cy="420914"/>
          </a:xfrm>
          <a:prstGeom prst="diamond">
            <a:avLst/>
          </a:prstGeom>
          <a:noFill/>
          <a:ln w="9525" cap="flat" cmpd="sng" algn="ctr">
            <a:solidFill>
              <a:schemeClr val="tx1"/>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CC:</a:t>
            </a:r>
            <a:r>
              <a:rPr kumimoji="1" lang="en-US" altLang="zh-CN" sz="1600" b="0" i="0" u="none" strike="noStrike" cap="none" normalizeH="0" dirty="0" smtClean="0">
                <a:ln>
                  <a:noFill/>
                </a:ln>
                <a:solidFill>
                  <a:schemeClr val="tx1"/>
                </a:solidFill>
                <a:effectLst/>
                <a:latin typeface="Times New Roman" pitchFamily="18" charset="0"/>
                <a:ea typeface="宋体" pitchFamily="2" charset="-122"/>
              </a:rPr>
              <a:t> </a:t>
            </a: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If(</a:t>
            </a:r>
            <a:r>
              <a:rPr kumimoji="1" lang="en-US" altLang="zh-CN" sz="1600" b="0" i="0" u="none" strike="noStrike" cap="none" normalizeH="0" baseline="0" dirty="0" err="1" smtClean="0">
                <a:ln>
                  <a:noFill/>
                </a:ln>
                <a:solidFill>
                  <a:schemeClr val="tx1"/>
                </a:solidFill>
                <a:effectLst/>
                <a:latin typeface="Times New Roman" pitchFamily="18" charset="0"/>
                <a:ea typeface="宋体" pitchFamily="2" charset="-122"/>
              </a:rPr>
              <a:t>Pow</a:t>
            </a: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=0)</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26" name="直接箭头连接符 25"/>
          <p:cNvCxnSpPr>
            <a:stCxn id="10" idx="2"/>
            <a:endCxn id="24" idx="0"/>
          </p:cNvCxnSpPr>
          <p:nvPr/>
        </p:nvCxnSpPr>
        <p:spPr bwMode="auto">
          <a:xfrm rot="5400000">
            <a:off x="2278790" y="3795450"/>
            <a:ext cx="319295" cy="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矩形 26"/>
          <p:cNvSpPr/>
          <p:nvPr/>
        </p:nvSpPr>
        <p:spPr bwMode="auto">
          <a:xfrm>
            <a:off x="1959498" y="4572010"/>
            <a:ext cx="1567520" cy="60959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smtClean="0"/>
              <a:t>z=z*x</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smtClean="0">
                <a:ln>
                  <a:noFill/>
                </a:ln>
                <a:solidFill>
                  <a:schemeClr val="tx1"/>
                </a:solidFill>
                <a:effectLst/>
                <a:latin typeface="Times New Roman" pitchFamily="18" charset="0"/>
                <a:ea typeface="宋体" pitchFamily="2" charset="-122"/>
              </a:rPr>
              <a:t>Pow</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=Pow-1</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8" name="菱形 27"/>
          <p:cNvSpPr/>
          <p:nvPr/>
        </p:nvSpPr>
        <p:spPr bwMode="auto">
          <a:xfrm>
            <a:off x="3788226" y="4368782"/>
            <a:ext cx="2191660" cy="420914"/>
          </a:xfrm>
          <a:prstGeom prst="diamond">
            <a:avLst/>
          </a:prstGeom>
          <a:noFill/>
          <a:ln w="9525" cap="flat" cmpd="sng" algn="ctr">
            <a:solidFill>
              <a:schemeClr val="tx1"/>
            </a:solidFill>
            <a:prstDash val="solid"/>
            <a:round/>
            <a:headEnd type="none" w="med" len="med"/>
            <a:tailEnd type="none" w="med" len="med"/>
          </a:ln>
          <a:effectLst/>
        </p:spPr>
        <p:txBody>
          <a:bodyPr vert="horz" wrap="square" lIns="0" tIns="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DD: if(y&gt;=0)</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9" name="矩形 28"/>
          <p:cNvSpPr/>
          <p:nvPr/>
        </p:nvSpPr>
        <p:spPr bwMode="auto">
          <a:xfrm>
            <a:off x="4448698" y="5029202"/>
            <a:ext cx="863578" cy="39914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smtClean="0"/>
              <a:t>z=1/z</a:t>
            </a:r>
          </a:p>
        </p:txBody>
      </p:sp>
      <p:sp>
        <p:nvSpPr>
          <p:cNvPr id="30" name="矩形 29"/>
          <p:cNvSpPr/>
          <p:nvPr/>
        </p:nvSpPr>
        <p:spPr bwMode="auto">
          <a:xfrm>
            <a:off x="4223698" y="5646058"/>
            <a:ext cx="1727200" cy="5660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smtClean="0"/>
              <a:t>E: Answer=z+1</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smtClean="0"/>
              <a:t>Print Answer</a:t>
            </a:r>
          </a:p>
        </p:txBody>
      </p:sp>
      <p:sp>
        <p:nvSpPr>
          <p:cNvPr id="31" name="椭圆 30"/>
          <p:cNvSpPr/>
          <p:nvPr/>
        </p:nvSpPr>
        <p:spPr bwMode="auto">
          <a:xfrm>
            <a:off x="4593801" y="6509663"/>
            <a:ext cx="551543" cy="26125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2" name="直接箭头连接符 31"/>
          <p:cNvCxnSpPr/>
          <p:nvPr/>
        </p:nvCxnSpPr>
        <p:spPr bwMode="auto">
          <a:xfrm rot="16200000" flipH="1">
            <a:off x="2434835" y="4481286"/>
            <a:ext cx="217711" cy="7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p:nvPr/>
        </p:nvCxnSpPr>
        <p:spPr bwMode="auto">
          <a:xfrm rot="16200000" flipH="1">
            <a:off x="4735307" y="4938480"/>
            <a:ext cx="217711" cy="7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任意多边形 34"/>
          <p:cNvSpPr/>
          <p:nvPr/>
        </p:nvSpPr>
        <p:spPr bwMode="auto">
          <a:xfrm>
            <a:off x="769267" y="3062515"/>
            <a:ext cx="1654628" cy="72572"/>
          </a:xfrm>
          <a:custGeom>
            <a:avLst/>
            <a:gdLst>
              <a:gd name="connsiteX0" fmla="*/ 0 w 1654628"/>
              <a:gd name="connsiteY0" fmla="*/ 0 h 145143"/>
              <a:gd name="connsiteX1" fmla="*/ 0 w 1654628"/>
              <a:gd name="connsiteY1" fmla="*/ 145143 h 145143"/>
              <a:gd name="connsiteX2" fmla="*/ 1654628 w 1654628"/>
              <a:gd name="connsiteY2" fmla="*/ 145143 h 145143"/>
            </a:gdLst>
            <a:ahLst/>
            <a:cxnLst>
              <a:cxn ang="0">
                <a:pos x="connsiteX0" y="connsiteY0"/>
              </a:cxn>
              <a:cxn ang="0">
                <a:pos x="connsiteX1" y="connsiteY1"/>
              </a:cxn>
              <a:cxn ang="0">
                <a:pos x="connsiteX2" y="connsiteY2"/>
              </a:cxn>
            </a:cxnLst>
            <a:rect l="l" t="t" r="r" b="b"/>
            <a:pathLst>
              <a:path w="1654628" h="145143">
                <a:moveTo>
                  <a:pt x="0" y="0"/>
                </a:moveTo>
                <a:lnTo>
                  <a:pt x="0" y="145143"/>
                </a:lnTo>
                <a:lnTo>
                  <a:pt x="1654628" y="145143"/>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TextBox 35"/>
          <p:cNvSpPr txBox="1"/>
          <p:nvPr/>
        </p:nvSpPr>
        <p:spPr>
          <a:xfrm>
            <a:off x="1698180" y="1886862"/>
            <a:ext cx="370614" cy="400110"/>
          </a:xfrm>
          <a:prstGeom prst="rect">
            <a:avLst/>
          </a:prstGeom>
          <a:noFill/>
        </p:spPr>
        <p:txBody>
          <a:bodyPr wrap="none" rtlCol="0">
            <a:spAutoFit/>
          </a:bodyPr>
          <a:lstStyle/>
          <a:p>
            <a:r>
              <a:rPr lang="en-US" altLang="zh-CN" sz="2000" dirty="0" smtClean="0"/>
              <a:t>N</a:t>
            </a:r>
            <a:endParaRPr lang="zh-CN" altLang="en-US" sz="2000" dirty="0"/>
          </a:p>
        </p:txBody>
      </p:sp>
      <p:sp>
        <p:nvSpPr>
          <p:cNvPr id="37" name="TextBox 36"/>
          <p:cNvSpPr txBox="1"/>
          <p:nvPr/>
        </p:nvSpPr>
        <p:spPr>
          <a:xfrm>
            <a:off x="283068" y="2315028"/>
            <a:ext cx="370614" cy="400110"/>
          </a:xfrm>
          <a:prstGeom prst="rect">
            <a:avLst/>
          </a:prstGeom>
          <a:noFill/>
        </p:spPr>
        <p:txBody>
          <a:bodyPr wrap="none" rtlCol="0">
            <a:spAutoFit/>
          </a:bodyPr>
          <a:lstStyle/>
          <a:p>
            <a:r>
              <a:rPr lang="en-US" altLang="zh-CN" sz="2000" dirty="0" smtClean="0"/>
              <a:t>Y</a:t>
            </a:r>
            <a:endParaRPr lang="zh-CN" altLang="en-US" sz="2000" dirty="0"/>
          </a:p>
        </p:txBody>
      </p:sp>
      <p:sp>
        <p:nvSpPr>
          <p:cNvPr id="38" name="TextBox 37"/>
          <p:cNvSpPr txBox="1"/>
          <p:nvPr/>
        </p:nvSpPr>
        <p:spPr>
          <a:xfrm>
            <a:off x="1937664" y="4216362"/>
            <a:ext cx="370614" cy="400110"/>
          </a:xfrm>
          <a:prstGeom prst="rect">
            <a:avLst/>
          </a:prstGeom>
          <a:noFill/>
        </p:spPr>
        <p:txBody>
          <a:bodyPr wrap="none" rtlCol="0">
            <a:spAutoFit/>
          </a:bodyPr>
          <a:lstStyle/>
          <a:p>
            <a:r>
              <a:rPr lang="en-US" altLang="zh-CN" sz="2000" dirty="0" smtClean="0"/>
              <a:t>N</a:t>
            </a:r>
            <a:endParaRPr lang="zh-CN" altLang="en-US" sz="2000" dirty="0"/>
          </a:p>
        </p:txBody>
      </p:sp>
      <p:sp>
        <p:nvSpPr>
          <p:cNvPr id="43" name="TextBox 42"/>
          <p:cNvSpPr txBox="1"/>
          <p:nvPr/>
        </p:nvSpPr>
        <p:spPr>
          <a:xfrm>
            <a:off x="3570524" y="3817261"/>
            <a:ext cx="370614" cy="400110"/>
          </a:xfrm>
          <a:prstGeom prst="rect">
            <a:avLst/>
          </a:prstGeom>
          <a:noFill/>
        </p:spPr>
        <p:txBody>
          <a:bodyPr wrap="none" rtlCol="0">
            <a:spAutoFit/>
          </a:bodyPr>
          <a:lstStyle/>
          <a:p>
            <a:r>
              <a:rPr lang="en-US" altLang="zh-CN" sz="2000" dirty="0" smtClean="0"/>
              <a:t>Y</a:t>
            </a:r>
            <a:endParaRPr lang="zh-CN" altLang="en-US" sz="2000" dirty="0"/>
          </a:p>
        </p:txBody>
      </p:sp>
      <p:sp>
        <p:nvSpPr>
          <p:cNvPr id="44" name="TextBox 43"/>
          <p:cNvSpPr txBox="1"/>
          <p:nvPr/>
        </p:nvSpPr>
        <p:spPr>
          <a:xfrm>
            <a:off x="4223622" y="4717098"/>
            <a:ext cx="370614" cy="400110"/>
          </a:xfrm>
          <a:prstGeom prst="rect">
            <a:avLst/>
          </a:prstGeom>
          <a:noFill/>
        </p:spPr>
        <p:txBody>
          <a:bodyPr wrap="none" rtlCol="0">
            <a:spAutoFit/>
          </a:bodyPr>
          <a:lstStyle/>
          <a:p>
            <a:r>
              <a:rPr lang="en-US" altLang="zh-CN" sz="2000" dirty="0" smtClean="0"/>
              <a:t>N</a:t>
            </a:r>
            <a:endParaRPr lang="zh-CN" altLang="en-US" sz="2000" dirty="0"/>
          </a:p>
        </p:txBody>
      </p:sp>
      <p:cxnSp>
        <p:nvCxnSpPr>
          <p:cNvPr id="45" name="直接箭头连接符 44"/>
          <p:cNvCxnSpPr/>
          <p:nvPr/>
        </p:nvCxnSpPr>
        <p:spPr bwMode="auto">
          <a:xfrm rot="16200000" flipH="1">
            <a:off x="4757081" y="5555328"/>
            <a:ext cx="217711" cy="7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任意多边形 45"/>
          <p:cNvSpPr/>
          <p:nvPr/>
        </p:nvSpPr>
        <p:spPr bwMode="auto">
          <a:xfrm>
            <a:off x="4891323" y="4571991"/>
            <a:ext cx="1669134" cy="943429"/>
          </a:xfrm>
          <a:custGeom>
            <a:avLst/>
            <a:gdLst>
              <a:gd name="connsiteX0" fmla="*/ 812800 w 1335314"/>
              <a:gd name="connsiteY0" fmla="*/ 0 h 943429"/>
              <a:gd name="connsiteX1" fmla="*/ 1320800 w 1335314"/>
              <a:gd name="connsiteY1" fmla="*/ 0 h 943429"/>
              <a:gd name="connsiteX2" fmla="*/ 1335314 w 1335314"/>
              <a:gd name="connsiteY2" fmla="*/ 928914 h 943429"/>
              <a:gd name="connsiteX3" fmla="*/ 0 w 1335314"/>
              <a:gd name="connsiteY3" fmla="*/ 943429 h 943429"/>
            </a:gdLst>
            <a:ahLst/>
            <a:cxnLst>
              <a:cxn ang="0">
                <a:pos x="connsiteX0" y="connsiteY0"/>
              </a:cxn>
              <a:cxn ang="0">
                <a:pos x="connsiteX1" y="connsiteY1"/>
              </a:cxn>
              <a:cxn ang="0">
                <a:pos x="connsiteX2" y="connsiteY2"/>
              </a:cxn>
              <a:cxn ang="0">
                <a:pos x="connsiteX3" y="connsiteY3"/>
              </a:cxn>
            </a:cxnLst>
            <a:rect l="l" t="t" r="r" b="b"/>
            <a:pathLst>
              <a:path w="1335314" h="943429">
                <a:moveTo>
                  <a:pt x="812800" y="0"/>
                </a:moveTo>
                <a:lnTo>
                  <a:pt x="1320800" y="0"/>
                </a:lnTo>
                <a:lnTo>
                  <a:pt x="1335314" y="928914"/>
                </a:lnTo>
                <a:lnTo>
                  <a:pt x="0" y="943429"/>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7" name="直接箭头连接符 46"/>
          <p:cNvCxnSpPr/>
          <p:nvPr/>
        </p:nvCxnSpPr>
        <p:spPr bwMode="auto">
          <a:xfrm rot="5400000">
            <a:off x="4728046" y="6382632"/>
            <a:ext cx="297556" cy="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6485"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 name="TextBox 101"/>
          <p:cNvSpPr txBox="1"/>
          <p:nvPr/>
        </p:nvSpPr>
        <p:spPr>
          <a:xfrm>
            <a:off x="5754884" y="4506679"/>
            <a:ext cx="370614" cy="400110"/>
          </a:xfrm>
          <a:prstGeom prst="rect">
            <a:avLst/>
          </a:prstGeom>
          <a:noFill/>
        </p:spPr>
        <p:txBody>
          <a:bodyPr wrap="none" rtlCol="0">
            <a:spAutoFit/>
          </a:bodyPr>
          <a:lstStyle/>
          <a:p>
            <a:r>
              <a:rPr lang="en-US" altLang="zh-CN" sz="2000" dirty="0" smtClean="0"/>
              <a:t>Y</a:t>
            </a:r>
            <a:endParaRPr lang="zh-CN" altLang="en-US" sz="2000" dirty="0"/>
          </a:p>
        </p:txBody>
      </p:sp>
      <p:sp>
        <p:nvSpPr>
          <p:cNvPr id="103" name="任意多边形 102"/>
          <p:cNvSpPr/>
          <p:nvPr/>
        </p:nvSpPr>
        <p:spPr bwMode="auto">
          <a:xfrm>
            <a:off x="3643086" y="4151086"/>
            <a:ext cx="1190171" cy="217714"/>
          </a:xfrm>
          <a:custGeom>
            <a:avLst/>
            <a:gdLst>
              <a:gd name="connsiteX0" fmla="*/ 0 w 1262743"/>
              <a:gd name="connsiteY0" fmla="*/ 14515 h 232229"/>
              <a:gd name="connsiteX1" fmla="*/ 1161143 w 1262743"/>
              <a:gd name="connsiteY1" fmla="*/ 0 h 232229"/>
              <a:gd name="connsiteX2" fmla="*/ 1262743 w 1262743"/>
              <a:gd name="connsiteY2" fmla="*/ 0 h 232229"/>
              <a:gd name="connsiteX3" fmla="*/ 1262743 w 1262743"/>
              <a:gd name="connsiteY3" fmla="*/ 232229 h 232229"/>
            </a:gdLst>
            <a:ahLst/>
            <a:cxnLst>
              <a:cxn ang="0">
                <a:pos x="connsiteX0" y="connsiteY0"/>
              </a:cxn>
              <a:cxn ang="0">
                <a:pos x="connsiteX1" y="connsiteY1"/>
              </a:cxn>
              <a:cxn ang="0">
                <a:pos x="connsiteX2" y="connsiteY2"/>
              </a:cxn>
              <a:cxn ang="0">
                <a:pos x="connsiteX3" y="connsiteY3"/>
              </a:cxn>
            </a:cxnLst>
            <a:rect l="l" t="t" r="r" b="b"/>
            <a:pathLst>
              <a:path w="1262743" h="232229">
                <a:moveTo>
                  <a:pt x="0" y="14515"/>
                </a:moveTo>
                <a:lnTo>
                  <a:pt x="1161143" y="0"/>
                </a:lnTo>
                <a:lnTo>
                  <a:pt x="1262743" y="0"/>
                </a:lnTo>
                <a:lnTo>
                  <a:pt x="1262743" y="232229"/>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32097" name="Picture 1"/>
          <p:cNvPicPr>
            <a:picLocks noChangeAspect="1" noChangeArrowheads="1"/>
          </p:cNvPicPr>
          <p:nvPr/>
        </p:nvPicPr>
        <p:blipFill>
          <a:blip r:embed="rId2"/>
          <a:srcRect/>
          <a:stretch>
            <a:fillRect/>
          </a:stretch>
        </p:blipFill>
        <p:spPr bwMode="auto">
          <a:xfrm>
            <a:off x="4519160" y="336778"/>
            <a:ext cx="4073298" cy="3915908"/>
          </a:xfrm>
          <a:prstGeom prst="rect">
            <a:avLst/>
          </a:prstGeom>
          <a:noFill/>
        </p:spPr>
      </p:pic>
      <p:sp>
        <p:nvSpPr>
          <p:cNvPr id="48" name="任意多边形 47"/>
          <p:cNvSpPr/>
          <p:nvPr/>
        </p:nvSpPr>
        <p:spPr bwMode="auto">
          <a:xfrm>
            <a:off x="798286" y="3860800"/>
            <a:ext cx="1770743" cy="1669143"/>
          </a:xfrm>
          <a:custGeom>
            <a:avLst/>
            <a:gdLst>
              <a:gd name="connsiteX0" fmla="*/ 1770743 w 1770743"/>
              <a:gd name="connsiteY0" fmla="*/ 1335314 h 1669143"/>
              <a:gd name="connsiteX1" fmla="*/ 1770743 w 1770743"/>
              <a:gd name="connsiteY1" fmla="*/ 1669143 h 1669143"/>
              <a:gd name="connsiteX2" fmla="*/ 0 w 1770743"/>
              <a:gd name="connsiteY2" fmla="*/ 1654629 h 1669143"/>
              <a:gd name="connsiteX3" fmla="*/ 0 w 1770743"/>
              <a:gd name="connsiteY3" fmla="*/ 0 h 1669143"/>
              <a:gd name="connsiteX4" fmla="*/ 1625600 w 1770743"/>
              <a:gd name="connsiteY4" fmla="*/ 0 h 166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743" h="1669143">
                <a:moveTo>
                  <a:pt x="1770743" y="1335314"/>
                </a:moveTo>
                <a:lnTo>
                  <a:pt x="1770743" y="1669143"/>
                </a:lnTo>
                <a:lnTo>
                  <a:pt x="0" y="1654629"/>
                </a:lnTo>
                <a:lnTo>
                  <a:pt x="0" y="0"/>
                </a:lnTo>
                <a:lnTo>
                  <a:pt x="162560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清晰路径</a:t>
            </a:r>
            <a:endParaRPr lang="zh-CN" altLang="en-US" dirty="0"/>
          </a:p>
        </p:txBody>
      </p:sp>
      <p:sp>
        <p:nvSpPr>
          <p:cNvPr id="3" name="内容占位符 2"/>
          <p:cNvSpPr>
            <a:spLocks noGrp="1"/>
          </p:cNvSpPr>
          <p:nvPr>
            <p:ph idx="1"/>
          </p:nvPr>
        </p:nvSpPr>
        <p:spPr/>
        <p:txBody>
          <a:bodyPr/>
          <a:lstStyle/>
          <a:p>
            <a:r>
              <a:rPr lang="zh-CN" altLang="en-US" dirty="0" smtClean="0"/>
              <a:t>令</a:t>
            </a:r>
            <a:r>
              <a:rPr lang="en-US" dirty="0" smtClean="0"/>
              <a:t>x</a:t>
            </a:r>
            <a:r>
              <a:rPr lang="zh-CN" altLang="en-US" dirty="0" smtClean="0"/>
              <a:t>是程序中一个变量的赋值。</a:t>
            </a:r>
            <a:endParaRPr lang="en-US" altLang="zh-CN" dirty="0" smtClean="0"/>
          </a:p>
          <a:p>
            <a:r>
              <a:rPr lang="zh-CN" altLang="en-US" dirty="0" smtClean="0"/>
              <a:t>两结点间的清晰路径：</a:t>
            </a:r>
            <a:endParaRPr lang="en-US" altLang="zh-CN" dirty="0" smtClean="0"/>
          </a:p>
          <a:p>
            <a:pPr lvl="1"/>
            <a:r>
              <a:rPr lang="zh-CN" altLang="en-US" dirty="0" smtClean="0"/>
              <a:t>那么，路径</a:t>
            </a:r>
            <a:r>
              <a:rPr lang="en-US" i="1" dirty="0" smtClean="0"/>
              <a:t>(</a:t>
            </a:r>
            <a:r>
              <a:rPr lang="en-US" i="1" dirty="0" err="1" smtClean="0"/>
              <a:t>i</a:t>
            </a:r>
            <a:r>
              <a:rPr lang="en-US" i="1" dirty="0" smtClean="0"/>
              <a:t>, n</a:t>
            </a:r>
            <a:r>
              <a:rPr lang="en-US" i="1" baseline="-25000" dirty="0" smtClean="0"/>
              <a:t>1</a:t>
            </a:r>
            <a:r>
              <a:rPr lang="en-US" i="1" dirty="0" smtClean="0"/>
              <a:t>,…,n</a:t>
            </a:r>
            <a:r>
              <a:rPr lang="en-US" i="1" baseline="-25000" dirty="0" smtClean="0"/>
              <a:t>m </a:t>
            </a:r>
            <a:r>
              <a:rPr lang="en-US" i="1" dirty="0" smtClean="0"/>
              <a:t>, </a:t>
            </a:r>
            <a:r>
              <a:rPr lang="en-US" dirty="0" smtClean="0"/>
              <a:t>j)</a:t>
            </a:r>
            <a:r>
              <a:rPr lang="zh-CN" altLang="en-US" dirty="0" smtClean="0"/>
              <a:t>，</a:t>
            </a:r>
            <a:r>
              <a:rPr lang="en-US" dirty="0" smtClean="0"/>
              <a:t>m≥0</a:t>
            </a:r>
            <a:r>
              <a:rPr lang="zh-CN" altLang="en-US" dirty="0" smtClean="0"/>
              <a:t>，结点</a:t>
            </a:r>
            <a:r>
              <a:rPr lang="en-US" dirty="0" smtClean="0"/>
              <a:t>n</a:t>
            </a:r>
            <a:r>
              <a:rPr lang="en-US" baseline="-25000" dirty="0" smtClean="0"/>
              <a:t>1</a:t>
            </a:r>
            <a:r>
              <a:rPr lang="en-US" dirty="0" smtClean="0"/>
              <a:t>,…n</a:t>
            </a:r>
            <a:r>
              <a:rPr lang="en-US" baseline="-25000" dirty="0" smtClean="0"/>
              <a:t>m</a:t>
            </a:r>
            <a:r>
              <a:rPr lang="zh-CN" altLang="en-US" dirty="0" smtClean="0"/>
              <a:t>不含</a:t>
            </a:r>
            <a:r>
              <a:rPr lang="en-US" dirty="0" smtClean="0"/>
              <a:t>x</a:t>
            </a:r>
            <a:r>
              <a:rPr lang="zh-CN" altLang="en-US" dirty="0" smtClean="0"/>
              <a:t>的</a:t>
            </a:r>
            <a:r>
              <a:rPr lang="en-US" dirty="0" smtClean="0"/>
              <a:t>def</a:t>
            </a:r>
            <a:r>
              <a:rPr lang="zh-CN" altLang="en-US" dirty="0" smtClean="0"/>
              <a:t>的话，称</a:t>
            </a:r>
            <a:r>
              <a:rPr lang="zh-CN" altLang="en-US" b="1" dirty="0" smtClean="0"/>
              <a:t>从结点</a:t>
            </a:r>
            <a:r>
              <a:rPr lang="en-US" b="1" dirty="0" err="1" smtClean="0"/>
              <a:t>i</a:t>
            </a:r>
            <a:r>
              <a:rPr lang="zh-CN" altLang="en-US" b="1" dirty="0" smtClean="0"/>
              <a:t>到结点</a:t>
            </a:r>
            <a:r>
              <a:rPr lang="en-US" b="1" dirty="0" smtClean="0"/>
              <a:t>j</a:t>
            </a:r>
            <a:r>
              <a:rPr lang="zh-CN" altLang="en-US" b="1" dirty="0" smtClean="0"/>
              <a:t>的一个定义清晰</a:t>
            </a:r>
            <a:r>
              <a:rPr lang="en-US" b="1" dirty="0" smtClean="0"/>
              <a:t>(def-clear)</a:t>
            </a:r>
            <a:r>
              <a:rPr lang="zh-CN" altLang="en-US" b="1" dirty="0" smtClean="0"/>
              <a:t>路径涉及到了</a:t>
            </a:r>
            <a:r>
              <a:rPr lang="en-US" b="1" dirty="0" smtClean="0"/>
              <a:t>x</a:t>
            </a:r>
            <a:r>
              <a:rPr lang="zh-CN" altLang="en-US" b="1" dirty="0" smtClean="0"/>
              <a:t>，记为</a:t>
            </a:r>
            <a:r>
              <a:rPr lang="en-US" b="1" dirty="0" smtClean="0"/>
              <a:t>(</a:t>
            </a:r>
            <a:r>
              <a:rPr lang="en-US" b="1" dirty="0" err="1" smtClean="0"/>
              <a:t>wrt</a:t>
            </a:r>
            <a:r>
              <a:rPr lang="en-US" b="1" dirty="0" smtClean="0"/>
              <a:t>)x</a:t>
            </a:r>
            <a:r>
              <a:rPr lang="zh-CN" altLang="en-US" dirty="0" smtClean="0"/>
              <a:t>。</a:t>
            </a:r>
          </a:p>
          <a:p>
            <a:endParaRPr lang="en-US" altLang="zh-CN" dirty="0" smtClean="0"/>
          </a:p>
          <a:p>
            <a:r>
              <a:rPr lang="zh-CN" altLang="en-US" dirty="0" smtClean="0"/>
              <a:t>结点与边之间的清晰路径：</a:t>
            </a:r>
            <a:endParaRPr lang="en-US" altLang="zh-CN" dirty="0" smtClean="0"/>
          </a:p>
          <a:p>
            <a:pPr lvl="1"/>
            <a:r>
              <a:rPr lang="zh-CN" altLang="en-US" dirty="0" smtClean="0"/>
              <a:t>一个路径</a:t>
            </a:r>
            <a:r>
              <a:rPr lang="en-US" dirty="0" smtClean="0"/>
              <a:t>(</a:t>
            </a:r>
            <a:r>
              <a:rPr lang="en-US" dirty="0" err="1" smtClean="0"/>
              <a:t>i</a:t>
            </a:r>
            <a:r>
              <a:rPr lang="en-US" dirty="0" smtClean="0"/>
              <a:t>, n</a:t>
            </a:r>
            <a:r>
              <a:rPr lang="en-US" i="1" baseline="-25000" dirty="0" smtClean="0"/>
              <a:t>1</a:t>
            </a:r>
            <a:r>
              <a:rPr lang="en-US" dirty="0" smtClean="0"/>
              <a:t>,…,n</a:t>
            </a:r>
            <a:r>
              <a:rPr lang="en-US" i="1" baseline="-25000" dirty="0" smtClean="0"/>
              <a:t>m</a:t>
            </a:r>
            <a:r>
              <a:rPr lang="en-US" dirty="0" smtClean="0"/>
              <a:t>, j, k)</a:t>
            </a:r>
            <a:r>
              <a:rPr lang="zh-CN" altLang="en-US" dirty="0" smtClean="0"/>
              <a:t>，</a:t>
            </a:r>
            <a:r>
              <a:rPr lang="en-US" dirty="0" smtClean="0"/>
              <a:t>m≥0</a:t>
            </a:r>
            <a:r>
              <a:rPr lang="zh-CN" altLang="en-US" dirty="0" smtClean="0"/>
              <a:t>，结点序列（</a:t>
            </a:r>
            <a:r>
              <a:rPr lang="en-US" dirty="0" smtClean="0"/>
              <a:t>n</a:t>
            </a:r>
            <a:r>
              <a:rPr lang="en-US" i="1" baseline="-25000" dirty="0" smtClean="0"/>
              <a:t>1</a:t>
            </a:r>
            <a:r>
              <a:rPr lang="en-US" dirty="0" smtClean="0"/>
              <a:t>,…n</a:t>
            </a:r>
            <a:r>
              <a:rPr lang="en-US" i="1" baseline="-25000" dirty="0" smtClean="0"/>
              <a:t>m</a:t>
            </a:r>
            <a:r>
              <a:rPr lang="en-US" dirty="0" smtClean="0"/>
              <a:t> ,j</a:t>
            </a:r>
            <a:r>
              <a:rPr lang="zh-CN" altLang="en-US" dirty="0" smtClean="0"/>
              <a:t>）中不含</a:t>
            </a:r>
            <a:r>
              <a:rPr lang="en-US" dirty="0" smtClean="0"/>
              <a:t>x</a:t>
            </a:r>
            <a:r>
              <a:rPr lang="zh-CN" altLang="en-US" dirty="0" smtClean="0"/>
              <a:t>的</a:t>
            </a:r>
            <a:r>
              <a:rPr lang="en-US" dirty="0" smtClean="0"/>
              <a:t>def</a:t>
            </a:r>
            <a:r>
              <a:rPr lang="zh-CN" altLang="en-US" dirty="0" smtClean="0"/>
              <a:t>的话，被称为从结点</a:t>
            </a:r>
            <a:r>
              <a:rPr lang="en-US" dirty="0" err="1" smtClean="0"/>
              <a:t>i</a:t>
            </a:r>
            <a:r>
              <a:rPr lang="zh-CN" altLang="en-US" dirty="0" smtClean="0"/>
              <a:t>到边</a:t>
            </a:r>
            <a:r>
              <a:rPr lang="en-US" dirty="0" smtClean="0"/>
              <a:t>(</a:t>
            </a:r>
            <a:r>
              <a:rPr lang="en-US" dirty="0" err="1" smtClean="0"/>
              <a:t>j,k</a:t>
            </a:r>
            <a:r>
              <a:rPr lang="en-US" dirty="0" smtClean="0"/>
              <a:t>)</a:t>
            </a:r>
            <a:r>
              <a:rPr lang="zh-CN" altLang="en-US" dirty="0" smtClean="0"/>
              <a:t>的一个</a:t>
            </a:r>
            <a:r>
              <a:rPr lang="en-US" dirty="0" smtClean="0"/>
              <a:t>def-clear</a:t>
            </a:r>
            <a:r>
              <a:rPr lang="zh-CN" altLang="en-US" dirty="0" smtClean="0"/>
              <a:t>路径</a:t>
            </a:r>
            <a:r>
              <a:rPr lang="en-US" dirty="0" err="1" smtClean="0"/>
              <a:t>wrt</a:t>
            </a:r>
            <a:r>
              <a:rPr lang="en-US" dirty="0" smtClean="0"/>
              <a:t> x</a:t>
            </a:r>
            <a:r>
              <a:rPr lang="zh-CN" altLang="en-US" dirty="0" smtClean="0"/>
              <a:t>。</a:t>
            </a:r>
            <a:r>
              <a:rPr lang="zh-CN" altLang="en-US" b="1" dirty="0" smtClean="0"/>
              <a:t>一个边</a:t>
            </a:r>
            <a:r>
              <a:rPr lang="en-US" b="1" dirty="0" smtClean="0"/>
              <a:t>(</a:t>
            </a:r>
            <a:r>
              <a:rPr lang="en-US" b="1" dirty="0" err="1" smtClean="0"/>
              <a:t>i,j</a:t>
            </a:r>
            <a:r>
              <a:rPr lang="en-US" b="1" dirty="0" smtClean="0"/>
              <a:t>)</a:t>
            </a:r>
            <a:r>
              <a:rPr lang="zh-CN" altLang="en-US" b="1" dirty="0" smtClean="0"/>
              <a:t>是一个从结点</a:t>
            </a:r>
            <a:r>
              <a:rPr lang="en-US" b="1" dirty="0" err="1" smtClean="0"/>
              <a:t>i</a:t>
            </a:r>
            <a:r>
              <a:rPr lang="zh-CN" altLang="en-US" b="1" dirty="0" smtClean="0"/>
              <a:t>到边</a:t>
            </a:r>
            <a:r>
              <a:rPr lang="en-US" b="1" dirty="0" smtClean="0"/>
              <a:t>(</a:t>
            </a:r>
            <a:r>
              <a:rPr lang="en-US" b="1" dirty="0" err="1" smtClean="0"/>
              <a:t>i,j</a:t>
            </a:r>
            <a:r>
              <a:rPr lang="en-US" b="1" dirty="0" smtClean="0"/>
              <a:t>)</a:t>
            </a:r>
            <a:r>
              <a:rPr lang="zh-CN" altLang="en-US" b="1" dirty="0" smtClean="0"/>
              <a:t>的</a:t>
            </a:r>
            <a:r>
              <a:rPr lang="en-US" b="1" dirty="0" smtClean="0"/>
              <a:t>def-clear</a:t>
            </a:r>
            <a:r>
              <a:rPr lang="zh-CN" altLang="en-US" b="1" dirty="0" smtClean="0"/>
              <a:t>路径</a:t>
            </a:r>
            <a:r>
              <a:rPr lang="en-US" b="1" dirty="0" err="1" smtClean="0"/>
              <a:t>wrt</a:t>
            </a:r>
            <a:r>
              <a:rPr lang="en-US" b="1" dirty="0" smtClean="0"/>
              <a:t> x</a:t>
            </a:r>
            <a:r>
              <a:rPr lang="zh-CN" altLang="en-US" b="1"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Def/use</a:t>
            </a:r>
            <a:r>
              <a:rPr lang="zh-CN" altLang="en-US" dirty="0" smtClean="0"/>
              <a:t>准则</a:t>
            </a:r>
            <a:endParaRPr lang="zh-CN" altLang="en-US" dirty="0"/>
          </a:p>
        </p:txBody>
      </p:sp>
      <p:sp>
        <p:nvSpPr>
          <p:cNvPr id="3" name="内容占位符 2"/>
          <p:cNvSpPr>
            <a:spLocks noGrp="1"/>
          </p:cNvSpPr>
          <p:nvPr>
            <p:ph idx="1"/>
          </p:nvPr>
        </p:nvSpPr>
        <p:spPr/>
        <p:txBody>
          <a:bodyPr/>
          <a:lstStyle/>
          <a:p>
            <a:pPr>
              <a:buNone/>
            </a:pPr>
            <a:r>
              <a:rPr lang="zh-CN" altLang="en-US" dirty="0" smtClean="0"/>
              <a:t>定义变量的目的是使用该变量：</a:t>
            </a:r>
            <a:endParaRPr lang="en-US" altLang="zh-CN" dirty="0" smtClean="0"/>
          </a:p>
          <a:p>
            <a:r>
              <a:rPr lang="zh-CN" altLang="en-US" dirty="0" smtClean="0"/>
              <a:t>接下来，定义</a:t>
            </a:r>
            <a:r>
              <a:rPr lang="en-US" dirty="0" smtClean="0"/>
              <a:t>def/use</a:t>
            </a:r>
            <a:r>
              <a:rPr lang="zh-CN" altLang="en-US" dirty="0" smtClean="0"/>
              <a:t>准则。令</a:t>
            </a:r>
            <a:r>
              <a:rPr lang="en-US" dirty="0" err="1" smtClean="0"/>
              <a:t>i</a:t>
            </a:r>
            <a:r>
              <a:rPr lang="zh-CN" altLang="en-US" dirty="0" smtClean="0"/>
              <a:t>是一个结点，</a:t>
            </a:r>
            <a:r>
              <a:rPr lang="en-US" dirty="0" smtClean="0"/>
              <a:t>x</a:t>
            </a:r>
            <a:r>
              <a:rPr lang="zh-CN" altLang="en-US" dirty="0" smtClean="0"/>
              <a:t>是任意变量，</a:t>
            </a:r>
            <a:r>
              <a:rPr lang="en-US" dirty="0" smtClean="0"/>
              <a:t>x</a:t>
            </a:r>
            <a:r>
              <a:rPr lang="zh-CN" altLang="en-US" dirty="0" smtClean="0"/>
              <a:t>∈</a:t>
            </a:r>
            <a:r>
              <a:rPr lang="en-US" dirty="0" smtClean="0"/>
              <a:t>def(</a:t>
            </a:r>
            <a:r>
              <a:rPr lang="en-US" dirty="0" err="1" smtClean="0"/>
              <a:t>i</a:t>
            </a:r>
            <a:r>
              <a:rPr lang="en-US" dirty="0" smtClean="0"/>
              <a:t>)</a:t>
            </a:r>
            <a:r>
              <a:rPr lang="zh-CN" altLang="en-US" dirty="0" smtClean="0"/>
              <a:t>。 </a:t>
            </a:r>
            <a:endParaRPr lang="en-US" altLang="zh-CN" dirty="0" smtClean="0"/>
          </a:p>
          <a:p>
            <a:r>
              <a:rPr lang="zh-CN" altLang="en-US" dirty="0" smtClean="0">
                <a:sym typeface="Wingdings" pitchFamily="2" charset="2"/>
              </a:rPr>
              <a:t>从定义到计算使用准则：</a:t>
            </a:r>
            <a:endParaRPr lang="en-US" altLang="zh-CN" dirty="0" smtClean="0"/>
          </a:p>
          <a:p>
            <a:pPr lvl="1"/>
            <a:r>
              <a:rPr lang="en-US" b="1" dirty="0" err="1" smtClean="0"/>
              <a:t>dcu</a:t>
            </a:r>
            <a:r>
              <a:rPr lang="en-US" b="1" dirty="0" smtClean="0"/>
              <a:t>(</a:t>
            </a:r>
            <a:r>
              <a:rPr lang="en-US" b="1" dirty="0" err="1" smtClean="0"/>
              <a:t>x,i</a:t>
            </a:r>
            <a:r>
              <a:rPr lang="en-US" b="1" dirty="0" smtClean="0"/>
              <a:t>) </a:t>
            </a:r>
            <a:r>
              <a:rPr lang="zh-CN" altLang="en-US" dirty="0" smtClean="0"/>
              <a:t>是所有结点</a:t>
            </a:r>
            <a:r>
              <a:rPr lang="en-US" dirty="0" smtClean="0"/>
              <a:t>j</a:t>
            </a:r>
            <a:r>
              <a:rPr lang="zh-CN" altLang="en-US" dirty="0" smtClean="0"/>
              <a:t>的集合，有：</a:t>
            </a:r>
            <a:r>
              <a:rPr lang="en-US" dirty="0" smtClean="0"/>
              <a:t>x</a:t>
            </a:r>
            <a:r>
              <a:rPr lang="zh-CN" altLang="en-US" dirty="0" smtClean="0"/>
              <a:t> ∈ </a:t>
            </a:r>
            <a:r>
              <a:rPr lang="en-US" dirty="0" smtClean="0"/>
              <a:t>c-use(j) </a:t>
            </a:r>
            <a:r>
              <a:rPr lang="zh-CN" altLang="en-US" dirty="0" smtClean="0"/>
              <a:t>，且从</a:t>
            </a:r>
            <a:r>
              <a:rPr lang="en-US" dirty="0" smtClean="0"/>
              <a:t> </a:t>
            </a:r>
            <a:r>
              <a:rPr lang="en-US" dirty="0" err="1" smtClean="0"/>
              <a:t>i</a:t>
            </a:r>
            <a:r>
              <a:rPr lang="en-US" dirty="0" smtClean="0"/>
              <a:t> </a:t>
            </a:r>
            <a:r>
              <a:rPr lang="zh-CN" altLang="en-US" dirty="0" smtClean="0"/>
              <a:t>到</a:t>
            </a:r>
            <a:r>
              <a:rPr lang="en-US" dirty="0" smtClean="0"/>
              <a:t> j</a:t>
            </a:r>
            <a:r>
              <a:rPr lang="zh-CN" altLang="en-US" dirty="0" smtClean="0"/>
              <a:t>有一条清晰的路径</a:t>
            </a:r>
            <a:r>
              <a:rPr lang="en-US" dirty="0" err="1" smtClean="0"/>
              <a:t>wrt</a:t>
            </a:r>
            <a:r>
              <a:rPr lang="en-US" dirty="0" smtClean="0"/>
              <a:t> x</a:t>
            </a:r>
            <a:r>
              <a:rPr lang="zh-CN" altLang="en-US" dirty="0" smtClean="0"/>
              <a:t>；</a:t>
            </a:r>
            <a:endParaRPr lang="en-US" altLang="zh-CN" dirty="0" smtClean="0"/>
          </a:p>
          <a:p>
            <a:r>
              <a:rPr lang="zh-CN" altLang="en-US" dirty="0" smtClean="0">
                <a:sym typeface="Wingdings" pitchFamily="2" charset="2"/>
              </a:rPr>
              <a:t>从定义到判断使用准则：</a:t>
            </a:r>
            <a:endParaRPr lang="en-US" altLang="zh-CN" dirty="0" smtClean="0"/>
          </a:p>
          <a:p>
            <a:pPr lvl="1"/>
            <a:r>
              <a:rPr lang="en-US" b="1" dirty="0" err="1" smtClean="0"/>
              <a:t>dpu</a:t>
            </a:r>
            <a:r>
              <a:rPr lang="en-US" b="1" dirty="0" smtClean="0"/>
              <a:t>(</a:t>
            </a:r>
            <a:r>
              <a:rPr lang="en-US" b="1" dirty="0" err="1" smtClean="0"/>
              <a:t>x,i</a:t>
            </a:r>
            <a:r>
              <a:rPr lang="en-US" b="1" dirty="0" smtClean="0"/>
              <a:t>) </a:t>
            </a:r>
            <a:r>
              <a:rPr lang="zh-CN" altLang="en-US" dirty="0" smtClean="0"/>
              <a:t>是所有的</a:t>
            </a:r>
            <a:r>
              <a:rPr lang="en-US" dirty="0" smtClean="0"/>
              <a:t> (</a:t>
            </a:r>
            <a:r>
              <a:rPr lang="en-US" dirty="0" err="1" smtClean="0"/>
              <a:t>j,k</a:t>
            </a:r>
            <a:r>
              <a:rPr lang="en-US" dirty="0" smtClean="0"/>
              <a:t>) </a:t>
            </a:r>
            <a:r>
              <a:rPr lang="zh-CN" altLang="en-US" dirty="0" smtClean="0"/>
              <a:t>的集合，有：</a:t>
            </a:r>
            <a:r>
              <a:rPr lang="en-US" dirty="0" smtClean="0"/>
              <a:t> x</a:t>
            </a:r>
            <a:r>
              <a:rPr lang="zh-CN" altLang="en-US" dirty="0" smtClean="0"/>
              <a:t>∈</a:t>
            </a:r>
            <a:r>
              <a:rPr lang="en-US" dirty="0" smtClean="0"/>
              <a:t>p-use(</a:t>
            </a:r>
            <a:r>
              <a:rPr lang="en-US" dirty="0" err="1" smtClean="0"/>
              <a:t>j,k</a:t>
            </a:r>
            <a:r>
              <a:rPr lang="en-US" dirty="0" smtClean="0"/>
              <a:t>) </a:t>
            </a:r>
            <a:r>
              <a:rPr lang="zh-CN" altLang="en-US" dirty="0" smtClean="0"/>
              <a:t>，从</a:t>
            </a:r>
            <a:r>
              <a:rPr lang="en-US" dirty="0" err="1" smtClean="0"/>
              <a:t>i</a:t>
            </a:r>
            <a:r>
              <a:rPr lang="zh-CN" altLang="en-US" dirty="0" smtClean="0"/>
              <a:t>到</a:t>
            </a:r>
            <a:r>
              <a:rPr lang="en-US" dirty="0" smtClean="0"/>
              <a:t>(</a:t>
            </a:r>
            <a:r>
              <a:rPr lang="en-US" dirty="0" err="1" smtClean="0"/>
              <a:t>i,k</a:t>
            </a:r>
            <a:r>
              <a:rPr lang="en-US" dirty="0" smtClean="0"/>
              <a:t>)</a:t>
            </a:r>
            <a:r>
              <a:rPr lang="zh-CN" altLang="en-US" dirty="0" smtClean="0"/>
              <a:t>有一个清晰的路径</a:t>
            </a:r>
            <a:r>
              <a:rPr lang="en-US" dirty="0" err="1" smtClean="0"/>
              <a:t>wrt</a:t>
            </a:r>
            <a:r>
              <a:rPr lang="en-US" dirty="0" smtClean="0"/>
              <a:t> x</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335573034"/>
              </p:ext>
            </p:extLst>
          </p:nvPr>
        </p:nvGraphicFramePr>
        <p:xfrm>
          <a:off x="1132115" y="1538511"/>
          <a:ext cx="7605484" cy="3544395"/>
        </p:xfrm>
        <a:graphic>
          <a:graphicData uri="http://schemas.openxmlformats.org/drawingml/2006/table">
            <a:tbl>
              <a:tblPr/>
              <a:tblGrid>
                <a:gridCol w="1437530">
                  <a:extLst>
                    <a:ext uri="{9D8B030D-6E8A-4147-A177-3AD203B41FA5}">
                      <a16:colId xmlns:a16="http://schemas.microsoft.com/office/drawing/2014/main" val="20000"/>
                    </a:ext>
                  </a:extLst>
                </a:gridCol>
                <a:gridCol w="1476884">
                  <a:extLst>
                    <a:ext uri="{9D8B030D-6E8A-4147-A177-3AD203B41FA5}">
                      <a16:colId xmlns:a16="http://schemas.microsoft.com/office/drawing/2014/main" val="20001"/>
                    </a:ext>
                  </a:extLst>
                </a:gridCol>
                <a:gridCol w="1759185">
                  <a:extLst>
                    <a:ext uri="{9D8B030D-6E8A-4147-A177-3AD203B41FA5}">
                      <a16:colId xmlns:a16="http://schemas.microsoft.com/office/drawing/2014/main" val="20002"/>
                    </a:ext>
                  </a:extLst>
                </a:gridCol>
                <a:gridCol w="2931885">
                  <a:extLst>
                    <a:ext uri="{9D8B030D-6E8A-4147-A177-3AD203B41FA5}">
                      <a16:colId xmlns:a16="http://schemas.microsoft.com/office/drawing/2014/main" val="20003"/>
                    </a:ext>
                  </a:extLst>
                </a:gridCol>
              </a:tblGrid>
              <a:tr h="387532">
                <a:tc>
                  <a:txBody>
                    <a:bodyPr/>
                    <a:lstStyle/>
                    <a:p>
                      <a:pPr indent="0" algn="ctr">
                        <a:lnSpc>
                          <a:spcPct val="100000"/>
                        </a:lnSpc>
                        <a:spcAft>
                          <a:spcPts val="0"/>
                        </a:spcAft>
                      </a:pPr>
                      <a:r>
                        <a:rPr lang="zh-CN" sz="1800" kern="100" dirty="0">
                          <a:solidFill>
                            <a:schemeClr val="tx1"/>
                          </a:solidFill>
                          <a:latin typeface="Times New Roman"/>
                          <a:ea typeface="宋体"/>
                          <a:cs typeface="Times New Roman"/>
                        </a:rPr>
                        <a:t>变量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00" dirty="0">
                          <a:solidFill>
                            <a:schemeClr val="tx1"/>
                          </a:solidFill>
                          <a:latin typeface="Times New Roman"/>
                          <a:ea typeface="宋体"/>
                          <a:cs typeface="Times New Roman"/>
                        </a:rPr>
                        <a:t>结点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dcu</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dpu</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7532">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X</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1</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{6}</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Φ</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4139">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Y</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1</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{2,3}</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{(1,2),(1,3),(7,8),(7,9)}</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7532">
                <a:tc>
                  <a:txBody>
                    <a:bodyPr/>
                    <a:lstStyle/>
                    <a:p>
                      <a:pPr marL="0" indent="0" algn="ctr" defTabSz="914400" rtl="0" eaLnBrk="1" latinLnBrk="0" hangingPunct="1">
                        <a:lnSpc>
                          <a:spcPct val="100000"/>
                        </a:lnSpc>
                        <a:spcAft>
                          <a:spcPts val="0"/>
                        </a:spcAft>
                      </a:pPr>
                      <a:r>
                        <a:rPr lang="en-US" sz="1800" kern="100" dirty="0" err="1">
                          <a:solidFill>
                            <a:schemeClr val="tx1"/>
                          </a:solidFill>
                          <a:latin typeface="Times New Roman"/>
                          <a:ea typeface="宋体"/>
                          <a:cs typeface="Times New Roman"/>
                        </a:rPr>
                        <a:t>Pow</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2</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{6 }</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{(5,6),(5,7)}</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7532">
                <a:tc>
                  <a:txBody>
                    <a:bodyPr/>
                    <a:lstStyle/>
                    <a:p>
                      <a:pPr marL="0" indent="0" algn="ctr" defTabSz="914400" rtl="0" eaLnBrk="1" latinLnBrk="0" hangingPunct="1">
                        <a:lnSpc>
                          <a:spcPct val="100000"/>
                        </a:lnSpc>
                        <a:spcAft>
                          <a:spcPts val="0"/>
                        </a:spcAft>
                      </a:pPr>
                      <a:r>
                        <a:rPr lang="en-US" sz="1800" kern="100" dirty="0" err="1">
                          <a:solidFill>
                            <a:schemeClr val="tx1"/>
                          </a:solidFill>
                          <a:latin typeface="Times New Roman"/>
                          <a:ea typeface="宋体"/>
                          <a:cs typeface="Times New Roman"/>
                        </a:rPr>
                        <a:t>Pow</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3</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{6}</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{(5,6),(5,7)}</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7532">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Z</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4</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{6,8,9}</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7532">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Z</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6</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{6,8,9}</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7532">
                <a:tc>
                  <a:txBody>
                    <a:bodyPr/>
                    <a:lstStyle/>
                    <a:p>
                      <a:pPr marL="0" indent="0" algn="ctr" defTabSz="914400" rtl="0" eaLnBrk="1" latinLnBrk="0" hangingPunct="1">
                        <a:lnSpc>
                          <a:spcPct val="100000"/>
                        </a:lnSpc>
                        <a:spcAft>
                          <a:spcPts val="0"/>
                        </a:spcAft>
                      </a:pPr>
                      <a:r>
                        <a:rPr lang="en-US" sz="1800" kern="100" dirty="0" err="1">
                          <a:solidFill>
                            <a:schemeClr val="tx1"/>
                          </a:solidFill>
                          <a:latin typeface="Times New Roman"/>
                          <a:ea typeface="宋体"/>
                          <a:cs typeface="Times New Roman"/>
                        </a:rPr>
                        <a:t>Pow</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6</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{6}</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{(5,6),(5,7)}</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7532">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Z</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a:solidFill>
                            <a:schemeClr val="tx1"/>
                          </a:solidFill>
                          <a:latin typeface="Times New Roman"/>
                          <a:ea typeface="宋体"/>
                          <a:cs typeface="Times New Roman"/>
                        </a:rPr>
                        <a:t>8</a:t>
                      </a:r>
                      <a:endParaRPr lang="zh-CN" sz="18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{9}</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00" dirty="0">
                          <a:solidFill>
                            <a:schemeClr val="tx1"/>
                          </a:solidFill>
                          <a:latin typeface="Times New Roman"/>
                          <a:ea typeface="宋体"/>
                          <a:cs typeface="Times New Roman"/>
                        </a:rPr>
                        <a:t>Φ</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13.1 </a:t>
            </a:r>
            <a:r>
              <a:rPr lang="zh-CN" altLang="en-US" dirty="0" smtClean="0"/>
              <a:t>测试目的</a:t>
            </a:r>
          </a:p>
        </p:txBody>
      </p:sp>
      <p:sp>
        <p:nvSpPr>
          <p:cNvPr id="3" name="内容占位符 2"/>
          <p:cNvSpPr>
            <a:spLocks noGrp="1"/>
          </p:cNvSpPr>
          <p:nvPr>
            <p:ph idx="1"/>
          </p:nvPr>
        </p:nvSpPr>
        <p:spPr/>
        <p:txBody>
          <a:bodyPr/>
          <a:lstStyle/>
          <a:p>
            <a:r>
              <a:rPr lang="en-US" dirty="0" smtClean="0"/>
              <a:t>13.1.1 </a:t>
            </a:r>
            <a:r>
              <a:rPr lang="zh-CN" altLang="en-US" dirty="0" smtClean="0"/>
              <a:t>测试的任务与目标</a:t>
            </a:r>
          </a:p>
          <a:p>
            <a:r>
              <a:rPr lang="en-US" dirty="0" smtClean="0"/>
              <a:t>13.1.2 </a:t>
            </a:r>
            <a:r>
              <a:rPr lang="zh-CN" altLang="en-US" dirty="0" smtClean="0"/>
              <a:t>软件错误类型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判断准则</a:t>
            </a:r>
            <a:endParaRPr lang="zh-CN" altLang="en-US" dirty="0"/>
          </a:p>
        </p:txBody>
      </p:sp>
      <p:sp>
        <p:nvSpPr>
          <p:cNvPr id="3" name="内容占位符 2"/>
          <p:cNvSpPr>
            <a:spLocks noGrp="1"/>
          </p:cNvSpPr>
          <p:nvPr>
            <p:ph idx="1"/>
          </p:nvPr>
        </p:nvSpPr>
        <p:spPr/>
        <p:txBody>
          <a:bodyPr/>
          <a:lstStyle/>
          <a:p>
            <a:r>
              <a:rPr lang="zh-CN" altLang="en-US" dirty="0" smtClean="0"/>
              <a:t>令</a:t>
            </a:r>
            <a:r>
              <a:rPr lang="en-US" dirty="0" smtClean="0"/>
              <a:t>P</a:t>
            </a:r>
            <a:r>
              <a:rPr lang="zh-CN" altLang="en-US" dirty="0" smtClean="0"/>
              <a:t>是一个给定程序的一个</a:t>
            </a:r>
            <a:r>
              <a:rPr lang="en-US" dirty="0" smtClean="0"/>
              <a:t>def/use</a:t>
            </a:r>
            <a:r>
              <a:rPr lang="zh-CN" altLang="en-US" dirty="0" smtClean="0"/>
              <a:t>图的完全路径集合。</a:t>
            </a:r>
          </a:p>
          <a:p>
            <a:pPr lvl="1"/>
            <a:r>
              <a:rPr lang="zh-CN" altLang="en-US" dirty="0" smtClean="0"/>
              <a:t>定义</a:t>
            </a:r>
            <a:r>
              <a:rPr lang="en-US" dirty="0" smtClean="0"/>
              <a:t>1</a:t>
            </a:r>
            <a:r>
              <a:rPr lang="zh-CN" altLang="en-US" dirty="0" smtClean="0"/>
              <a:t>：一个</a:t>
            </a:r>
            <a:r>
              <a:rPr lang="zh-CN" altLang="en-US" b="1" dirty="0" smtClean="0"/>
              <a:t>结点</a:t>
            </a:r>
            <a:r>
              <a:rPr lang="en-US" b="1" dirty="0" err="1" smtClean="0"/>
              <a:t>i</a:t>
            </a:r>
            <a:r>
              <a:rPr lang="zh-CN" altLang="en-US" b="1" dirty="0" smtClean="0"/>
              <a:t>包含在</a:t>
            </a:r>
            <a:r>
              <a:rPr lang="en-US" b="1" dirty="0" smtClean="0"/>
              <a:t>P</a:t>
            </a:r>
            <a:r>
              <a:rPr lang="zh-CN" altLang="en-US" b="1" dirty="0" smtClean="0"/>
              <a:t>中</a:t>
            </a:r>
            <a:r>
              <a:rPr lang="zh-CN" altLang="en-US" dirty="0" smtClean="0"/>
              <a:t>，当且仅当</a:t>
            </a:r>
            <a:r>
              <a:rPr lang="en-US" dirty="0" smtClean="0"/>
              <a:t>P</a:t>
            </a:r>
            <a:r>
              <a:rPr lang="zh-CN" altLang="en-US" dirty="0" smtClean="0"/>
              <a:t>含有路径</a:t>
            </a:r>
            <a:r>
              <a:rPr lang="en-US" dirty="0" smtClean="0"/>
              <a:t>(</a:t>
            </a:r>
            <a:r>
              <a:rPr lang="en-US" dirty="0" err="1" smtClean="0"/>
              <a:t>n</a:t>
            </a:r>
            <a:r>
              <a:rPr lang="en-US" baseline="-25000" dirty="0" err="1" smtClean="0"/>
              <a:t>l</a:t>
            </a:r>
            <a:r>
              <a:rPr lang="en-US" dirty="0" smtClean="0"/>
              <a:t>,...,n</a:t>
            </a:r>
            <a:r>
              <a:rPr lang="en-US" baseline="-25000" dirty="0" smtClean="0"/>
              <a:t>m</a:t>
            </a:r>
            <a:r>
              <a:rPr lang="en-US" dirty="0" smtClean="0"/>
              <a:t>)</a:t>
            </a:r>
            <a:r>
              <a:rPr lang="zh-CN" altLang="en-US" dirty="0" smtClean="0"/>
              <a:t>，某些</a:t>
            </a:r>
            <a:r>
              <a:rPr lang="en-US" dirty="0" smtClean="0"/>
              <a:t>j</a:t>
            </a:r>
            <a:r>
              <a:rPr lang="zh-CN" altLang="en-US" dirty="0" smtClean="0"/>
              <a:t>，</a:t>
            </a:r>
            <a:r>
              <a:rPr lang="en-US" dirty="0" err="1" smtClean="0"/>
              <a:t>i</a:t>
            </a:r>
            <a:r>
              <a:rPr lang="en-US" dirty="0" smtClean="0"/>
              <a:t>=</a:t>
            </a:r>
            <a:r>
              <a:rPr lang="en-US" dirty="0" err="1" smtClean="0"/>
              <a:t>n</a:t>
            </a:r>
            <a:r>
              <a:rPr lang="en-US" baseline="-25000" dirty="0" err="1" smtClean="0"/>
              <a:t>j</a:t>
            </a:r>
            <a:r>
              <a:rPr lang="en-US" baseline="-25000" dirty="0" smtClean="0"/>
              <a:t> </a:t>
            </a:r>
            <a:r>
              <a:rPr lang="zh-CN" altLang="en-US" dirty="0" smtClean="0"/>
              <a:t>，</a:t>
            </a:r>
            <a:r>
              <a:rPr lang="en-US" dirty="0" smtClean="0"/>
              <a:t>l</a:t>
            </a:r>
            <a:r>
              <a:rPr lang="zh-CN" altLang="en-US" dirty="0" smtClean="0"/>
              <a:t>≤</a:t>
            </a:r>
            <a:r>
              <a:rPr lang="en-US" dirty="0" smtClean="0"/>
              <a:t>j</a:t>
            </a:r>
            <a:r>
              <a:rPr lang="zh-CN" altLang="en-US" dirty="0" smtClean="0"/>
              <a:t>≤</a:t>
            </a:r>
            <a:r>
              <a:rPr lang="en-US" dirty="0" smtClean="0"/>
              <a:t>m</a:t>
            </a:r>
            <a:r>
              <a:rPr lang="zh-CN" altLang="en-US" dirty="0" smtClean="0"/>
              <a:t>。</a:t>
            </a:r>
          </a:p>
          <a:p>
            <a:pPr lvl="1"/>
            <a:r>
              <a:rPr lang="zh-CN" altLang="en-US" dirty="0" smtClean="0"/>
              <a:t>定义</a:t>
            </a:r>
            <a:r>
              <a:rPr lang="en-US" dirty="0" smtClean="0"/>
              <a:t>2</a:t>
            </a:r>
            <a:r>
              <a:rPr lang="zh-CN" altLang="en-US" dirty="0" smtClean="0"/>
              <a:t>：一个</a:t>
            </a:r>
            <a:r>
              <a:rPr lang="zh-CN" altLang="en-US" b="1" dirty="0" smtClean="0"/>
              <a:t>边</a:t>
            </a:r>
            <a:r>
              <a:rPr lang="en-US" b="1" dirty="0" smtClean="0"/>
              <a:t> (</a:t>
            </a:r>
            <a:r>
              <a:rPr lang="en-US" b="1" dirty="0" err="1" smtClean="0"/>
              <a:t>i</a:t>
            </a:r>
            <a:r>
              <a:rPr lang="en-US" b="1" baseline="-25000" dirty="0" err="1" smtClean="0"/>
              <a:t>l</a:t>
            </a:r>
            <a:r>
              <a:rPr lang="zh-CN" altLang="en-US" b="1" baseline="-25000" dirty="0" smtClean="0"/>
              <a:t>，</a:t>
            </a:r>
            <a:r>
              <a:rPr lang="en-US" b="1" dirty="0" err="1" smtClean="0"/>
              <a:t>i</a:t>
            </a:r>
            <a:r>
              <a:rPr lang="en-US" b="1" dirty="0" smtClean="0"/>
              <a:t> </a:t>
            </a:r>
            <a:r>
              <a:rPr lang="en-US" b="1" baseline="-25000" dirty="0" smtClean="0"/>
              <a:t>2</a:t>
            </a:r>
            <a:r>
              <a:rPr lang="en-US" b="1" dirty="0" smtClean="0"/>
              <a:t>) </a:t>
            </a:r>
            <a:r>
              <a:rPr lang="zh-CN" altLang="en-US" b="1" dirty="0" smtClean="0"/>
              <a:t>包含在</a:t>
            </a:r>
            <a:r>
              <a:rPr lang="en-US" b="1" dirty="0" smtClean="0"/>
              <a:t>P</a:t>
            </a:r>
            <a:r>
              <a:rPr lang="zh-CN" altLang="en-US" b="1" dirty="0" smtClean="0"/>
              <a:t>中</a:t>
            </a:r>
            <a:r>
              <a:rPr lang="zh-CN" altLang="en-US" dirty="0" smtClean="0"/>
              <a:t>，当且仅当</a:t>
            </a:r>
            <a:r>
              <a:rPr lang="en-US" dirty="0" smtClean="0"/>
              <a:t>P</a:t>
            </a:r>
            <a:r>
              <a:rPr lang="zh-CN" altLang="en-US" dirty="0" smtClean="0"/>
              <a:t>中有一个路径</a:t>
            </a:r>
            <a:r>
              <a:rPr lang="en-US" dirty="0" smtClean="0"/>
              <a:t>path (</a:t>
            </a:r>
            <a:r>
              <a:rPr lang="en-US" dirty="0" err="1" smtClean="0"/>
              <a:t>n</a:t>
            </a:r>
            <a:r>
              <a:rPr lang="en-US" baseline="-25000" dirty="0" err="1" smtClean="0"/>
              <a:t>l</a:t>
            </a:r>
            <a:r>
              <a:rPr lang="en-US" dirty="0" smtClean="0"/>
              <a:t>,...,n</a:t>
            </a:r>
            <a:r>
              <a:rPr lang="en-US" baseline="-25000" dirty="0" smtClean="0"/>
              <a:t>m</a:t>
            </a:r>
            <a:r>
              <a:rPr lang="en-US" dirty="0" smtClean="0"/>
              <a:t>)</a:t>
            </a:r>
            <a:r>
              <a:rPr lang="zh-CN" altLang="en-US" dirty="0" smtClean="0"/>
              <a:t>，某些</a:t>
            </a:r>
            <a:r>
              <a:rPr lang="en-US" dirty="0" smtClean="0"/>
              <a:t>j</a:t>
            </a:r>
            <a:r>
              <a:rPr lang="zh-CN" altLang="en-US" dirty="0" smtClean="0"/>
              <a:t>，</a:t>
            </a:r>
            <a:r>
              <a:rPr lang="en-US" dirty="0" smtClean="0"/>
              <a:t> </a:t>
            </a:r>
            <a:r>
              <a:rPr lang="en-US" dirty="0" err="1" smtClean="0"/>
              <a:t>i</a:t>
            </a:r>
            <a:r>
              <a:rPr lang="en-US" baseline="-25000" dirty="0" err="1" smtClean="0"/>
              <a:t>l</a:t>
            </a:r>
            <a:r>
              <a:rPr lang="en-US" dirty="0" smtClean="0"/>
              <a:t>=n </a:t>
            </a:r>
            <a:r>
              <a:rPr lang="en-US" baseline="-25000" dirty="0" smtClean="0"/>
              <a:t>j </a:t>
            </a:r>
            <a:r>
              <a:rPr lang="zh-CN" altLang="en-US" dirty="0" smtClean="0"/>
              <a:t>和</a:t>
            </a:r>
            <a:r>
              <a:rPr lang="en-US" dirty="0" smtClean="0"/>
              <a:t> i</a:t>
            </a:r>
            <a:r>
              <a:rPr lang="en-US" baseline="-25000" dirty="0" smtClean="0"/>
              <a:t>2</a:t>
            </a:r>
            <a:r>
              <a:rPr lang="en-US" dirty="0" smtClean="0"/>
              <a:t>=</a:t>
            </a:r>
            <a:r>
              <a:rPr lang="en-US" dirty="0" err="1" smtClean="0"/>
              <a:t>n</a:t>
            </a:r>
            <a:r>
              <a:rPr lang="en-US" baseline="-25000" dirty="0" err="1" smtClean="0"/>
              <a:t>j</a:t>
            </a:r>
            <a:r>
              <a:rPr lang="en-US" baseline="-25000" dirty="0" smtClean="0"/>
              <a:t>+ 1</a:t>
            </a:r>
            <a:r>
              <a:rPr lang="en-US" dirty="0" smtClean="0"/>
              <a:t> </a:t>
            </a:r>
            <a:r>
              <a:rPr lang="zh-CN" altLang="en-US" dirty="0" smtClean="0"/>
              <a:t>，</a:t>
            </a:r>
            <a:r>
              <a:rPr lang="en-US" dirty="0" smtClean="0"/>
              <a:t>l</a:t>
            </a:r>
            <a:r>
              <a:rPr lang="zh-CN" altLang="en-US" dirty="0" smtClean="0"/>
              <a:t>≤</a:t>
            </a:r>
            <a:r>
              <a:rPr lang="en-US" dirty="0" smtClean="0"/>
              <a:t>j</a:t>
            </a:r>
            <a:r>
              <a:rPr lang="zh-CN" altLang="en-US" dirty="0" smtClean="0"/>
              <a:t>≤</a:t>
            </a:r>
            <a:r>
              <a:rPr lang="en-US" dirty="0" smtClean="0"/>
              <a:t>m-1</a:t>
            </a:r>
            <a:r>
              <a:rPr lang="zh-CN" altLang="en-US" dirty="0" smtClean="0"/>
              <a:t>。</a:t>
            </a:r>
          </a:p>
          <a:p>
            <a:pPr lvl="1"/>
            <a:r>
              <a:rPr lang="zh-CN" altLang="en-US" dirty="0" smtClean="0"/>
              <a:t>定义</a:t>
            </a:r>
            <a:r>
              <a:rPr lang="en-US" dirty="0" smtClean="0"/>
              <a:t>3</a:t>
            </a:r>
            <a:r>
              <a:rPr lang="zh-CN" altLang="en-US" dirty="0" smtClean="0"/>
              <a:t>：一个</a:t>
            </a:r>
            <a:r>
              <a:rPr lang="zh-CN" altLang="en-US" b="1" dirty="0" smtClean="0"/>
              <a:t>路径</a:t>
            </a:r>
            <a:r>
              <a:rPr lang="en-US" b="1" dirty="0" smtClean="0"/>
              <a:t>(</a:t>
            </a:r>
            <a:r>
              <a:rPr lang="en-US" b="1" dirty="0" err="1" smtClean="0"/>
              <a:t>i</a:t>
            </a:r>
            <a:r>
              <a:rPr lang="en-US" b="1" baseline="-25000" dirty="0" err="1" smtClean="0"/>
              <a:t>l</a:t>
            </a:r>
            <a:r>
              <a:rPr lang="en-US" b="1" dirty="0" smtClean="0"/>
              <a:t>,...,</a:t>
            </a:r>
            <a:r>
              <a:rPr lang="en-US" b="1" dirty="0" err="1" smtClean="0"/>
              <a:t>i</a:t>
            </a:r>
            <a:r>
              <a:rPr lang="en-US" b="1" dirty="0" smtClean="0"/>
              <a:t> </a:t>
            </a:r>
            <a:r>
              <a:rPr lang="en-US" b="1" baseline="-25000" dirty="0" smtClean="0"/>
              <a:t>k</a:t>
            </a:r>
            <a:r>
              <a:rPr lang="en-US" b="1" dirty="0" smtClean="0"/>
              <a:t>)</a:t>
            </a:r>
            <a:r>
              <a:rPr lang="zh-CN" altLang="en-US" b="1" dirty="0" smtClean="0"/>
              <a:t>包含在</a:t>
            </a:r>
            <a:r>
              <a:rPr lang="en-US" b="1" dirty="0" smtClean="0"/>
              <a:t>P</a:t>
            </a:r>
            <a:r>
              <a:rPr lang="zh-CN" altLang="en-US" b="1" dirty="0" smtClean="0"/>
              <a:t>中</a:t>
            </a:r>
            <a:r>
              <a:rPr lang="zh-CN" altLang="en-US" dirty="0" smtClean="0"/>
              <a:t>，当且仅当</a:t>
            </a:r>
            <a:r>
              <a:rPr lang="en-US" dirty="0" smtClean="0"/>
              <a:t>P</a:t>
            </a:r>
            <a:r>
              <a:rPr lang="zh-CN" altLang="en-US" dirty="0" smtClean="0"/>
              <a:t>中有一个路径</a:t>
            </a:r>
            <a:r>
              <a:rPr lang="en-US" dirty="0" smtClean="0"/>
              <a:t>path (</a:t>
            </a:r>
            <a:r>
              <a:rPr lang="en-US" dirty="0" err="1" smtClean="0"/>
              <a:t>n</a:t>
            </a:r>
            <a:r>
              <a:rPr lang="en-US" baseline="-25000" dirty="0" err="1" smtClean="0"/>
              <a:t>l</a:t>
            </a:r>
            <a:r>
              <a:rPr lang="en-US" dirty="0" smtClean="0"/>
              <a:t>,...,n</a:t>
            </a:r>
            <a:r>
              <a:rPr lang="en-US" baseline="-25000" dirty="0" smtClean="0"/>
              <a:t>m</a:t>
            </a:r>
            <a:r>
              <a:rPr lang="en-US" dirty="0" smtClean="0"/>
              <a:t>)</a:t>
            </a:r>
            <a:r>
              <a:rPr lang="zh-CN" altLang="en-US" dirty="0" smtClean="0"/>
              <a:t>，且</a:t>
            </a:r>
            <a:r>
              <a:rPr lang="en-US" dirty="0" err="1" smtClean="0"/>
              <a:t>i</a:t>
            </a:r>
            <a:r>
              <a:rPr lang="en-US" baseline="-25000" dirty="0" err="1" smtClean="0"/>
              <a:t>l</a:t>
            </a:r>
            <a:r>
              <a:rPr lang="en-US" baseline="-25000" dirty="0" smtClean="0"/>
              <a:t>=</a:t>
            </a:r>
            <a:r>
              <a:rPr lang="en-US" dirty="0" err="1" smtClean="0"/>
              <a:t>n</a:t>
            </a:r>
            <a:r>
              <a:rPr lang="en-US" baseline="-25000" dirty="0" err="1" smtClean="0"/>
              <a:t>j</a:t>
            </a:r>
            <a:r>
              <a:rPr lang="en-US" dirty="0" smtClean="0"/>
              <a:t>, i</a:t>
            </a:r>
            <a:r>
              <a:rPr lang="en-US" baseline="-25000" dirty="0" smtClean="0"/>
              <a:t>2</a:t>
            </a:r>
            <a:r>
              <a:rPr lang="en-US" dirty="0" smtClean="0"/>
              <a:t>=</a:t>
            </a:r>
            <a:r>
              <a:rPr lang="en-US" dirty="0" err="1" smtClean="0"/>
              <a:t>n</a:t>
            </a:r>
            <a:r>
              <a:rPr lang="en-US" baseline="-25000" dirty="0" err="1" smtClean="0"/>
              <a:t>j+l</a:t>
            </a:r>
            <a:r>
              <a:rPr lang="en-US" dirty="0" smtClean="0"/>
              <a:t> ..... </a:t>
            </a:r>
            <a:r>
              <a:rPr lang="en-US" dirty="0" err="1" smtClean="0"/>
              <a:t>i</a:t>
            </a:r>
            <a:r>
              <a:rPr lang="en-US" baseline="-25000" dirty="0" err="1" smtClean="0"/>
              <a:t>k</a:t>
            </a:r>
            <a:r>
              <a:rPr lang="en-US" dirty="0" smtClean="0"/>
              <a:t>=</a:t>
            </a:r>
            <a:r>
              <a:rPr lang="en-US" dirty="0" err="1" smtClean="0"/>
              <a:t>n</a:t>
            </a:r>
            <a:r>
              <a:rPr lang="en-US" baseline="-25000" dirty="0" err="1" smtClean="0"/>
              <a:t>j+k</a:t>
            </a:r>
            <a:r>
              <a:rPr lang="en-US" baseline="-25000" dirty="0" smtClean="0"/>
              <a:t>-l</a:t>
            </a:r>
            <a:r>
              <a:rPr lang="en-US" dirty="0" smtClean="0"/>
              <a:t> </a:t>
            </a:r>
            <a:r>
              <a:rPr lang="zh-CN" altLang="en-US" dirty="0" smtClean="0"/>
              <a:t>，某些</a:t>
            </a:r>
            <a:r>
              <a:rPr lang="en-US" dirty="0" smtClean="0"/>
              <a:t>j</a:t>
            </a:r>
            <a:r>
              <a:rPr lang="zh-CN" altLang="en-US" dirty="0" smtClean="0"/>
              <a:t>， </a:t>
            </a:r>
            <a:r>
              <a:rPr lang="en-US" dirty="0" smtClean="0"/>
              <a:t>l</a:t>
            </a:r>
            <a:r>
              <a:rPr lang="zh-CN" altLang="en-US" dirty="0" smtClean="0"/>
              <a:t>≤</a:t>
            </a:r>
            <a:r>
              <a:rPr lang="en-US" dirty="0" smtClean="0"/>
              <a:t>j</a:t>
            </a:r>
            <a:r>
              <a:rPr lang="zh-CN" altLang="en-US" dirty="0" smtClean="0"/>
              <a:t>≤</a:t>
            </a:r>
            <a:r>
              <a:rPr lang="en-US" dirty="0" smtClean="0"/>
              <a:t>m-k+1</a:t>
            </a:r>
            <a:r>
              <a:rPr lang="zh-CN" altLang="en-US" dirty="0" smtClean="0"/>
              <a:t>。此外，</a:t>
            </a:r>
            <a:r>
              <a:rPr lang="en-US" dirty="0" smtClean="0"/>
              <a:t>P</a:t>
            </a:r>
            <a:r>
              <a:rPr lang="zh-CN" altLang="en-US" dirty="0" smtClean="0"/>
              <a:t>被执行，如果采用一组数据，穿越</a:t>
            </a:r>
            <a:r>
              <a:rPr lang="en-US" dirty="0" smtClean="0"/>
              <a:t>P</a:t>
            </a:r>
            <a:r>
              <a:rPr lang="zh-CN" altLang="en-US" dirty="0" smtClean="0"/>
              <a:t>包含的每个路径。</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选取准则</a:t>
            </a:r>
            <a:endParaRPr lang="zh-CN" altLang="en-US" dirty="0"/>
          </a:p>
        </p:txBody>
      </p:sp>
      <p:sp>
        <p:nvSpPr>
          <p:cNvPr id="3" name="内容占位符 2"/>
          <p:cNvSpPr>
            <a:spLocks noGrp="1"/>
          </p:cNvSpPr>
          <p:nvPr>
            <p:ph idx="1"/>
          </p:nvPr>
        </p:nvSpPr>
        <p:spPr/>
        <p:txBody>
          <a:bodyPr/>
          <a:lstStyle/>
          <a:p>
            <a:r>
              <a:rPr lang="zh-CN" altLang="en-US" b="1" dirty="0" smtClean="0"/>
              <a:t>全定义</a:t>
            </a:r>
            <a:r>
              <a:rPr lang="en-US" b="1" dirty="0" smtClean="0"/>
              <a:t>(all-</a:t>
            </a:r>
            <a:r>
              <a:rPr lang="en-US" b="1" dirty="0" err="1" smtClean="0"/>
              <a:t>defs</a:t>
            </a:r>
            <a:r>
              <a:rPr lang="en-US" b="1" dirty="0" smtClean="0"/>
              <a:t>)</a:t>
            </a:r>
            <a:r>
              <a:rPr lang="zh-CN" altLang="en-US" b="1" dirty="0" smtClean="0"/>
              <a:t>测试：</a:t>
            </a:r>
            <a:r>
              <a:rPr lang="zh-CN" altLang="en-US" dirty="0" smtClean="0"/>
              <a:t>要求对每个变量的定义至</a:t>
            </a:r>
            <a:r>
              <a:rPr lang="zh-CN" altLang="en-US" sz="2400" dirty="0" smtClean="0"/>
              <a:t>少测试一次。</a:t>
            </a:r>
          </a:p>
          <a:p>
            <a:r>
              <a:rPr lang="zh-CN" altLang="en-US" sz="2400" b="1" dirty="0" smtClean="0"/>
              <a:t>全判断</a:t>
            </a:r>
            <a:r>
              <a:rPr lang="en-US" sz="2400" b="1" dirty="0" smtClean="0"/>
              <a:t>(all-p-uses)</a:t>
            </a:r>
            <a:r>
              <a:rPr lang="zh-CN" altLang="en-US" sz="2400" b="1" dirty="0" smtClean="0"/>
              <a:t>测试：</a:t>
            </a:r>
            <a:r>
              <a:rPr lang="zh-CN" altLang="en-US" sz="2400" dirty="0" smtClean="0"/>
              <a:t>从每个变量定义到该变量用于判断的使用的清晰路径进行测试。</a:t>
            </a:r>
          </a:p>
          <a:p>
            <a:r>
              <a:rPr lang="zh-CN" altLang="en-US" sz="2400" b="1" dirty="0" smtClean="0"/>
              <a:t>全计算和部分判断</a:t>
            </a:r>
            <a:r>
              <a:rPr lang="en-US" sz="2400" b="1" dirty="0" smtClean="0"/>
              <a:t>(all-c-uses/some-p-uses)</a:t>
            </a:r>
            <a:r>
              <a:rPr lang="zh-CN" altLang="en-US" sz="2400" b="1" dirty="0" smtClean="0"/>
              <a:t>测试：</a:t>
            </a:r>
            <a:r>
              <a:rPr lang="zh-CN" altLang="en-US" sz="2400" dirty="0" smtClean="0"/>
              <a:t>从变量定义到该变量用于计算的清晰路径进行测试。如果定义只是在判断中使用，至少测试一条判断使用的路径。</a:t>
            </a:r>
          </a:p>
          <a:p>
            <a:r>
              <a:rPr lang="zh-CN" altLang="en-US" sz="2400" b="1" dirty="0" smtClean="0"/>
              <a:t>全判断和部分计算部分</a:t>
            </a:r>
            <a:r>
              <a:rPr lang="en-US" sz="2400" b="1" dirty="0" smtClean="0"/>
              <a:t> (all- p-uses/some-c-uses)</a:t>
            </a:r>
            <a:r>
              <a:rPr lang="zh-CN" altLang="en-US" sz="2400" b="1" dirty="0" smtClean="0"/>
              <a:t>测试：</a:t>
            </a:r>
            <a:r>
              <a:rPr lang="zh-CN" altLang="en-US" sz="2400" dirty="0" smtClean="0"/>
              <a:t>从变量定义到该变量用于判断的清晰路径进行测试。如果定义只是在计算中使用，至少测试一条到计算使用的路径。</a:t>
            </a:r>
          </a:p>
          <a:p>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13.4 </a:t>
            </a:r>
            <a:r>
              <a:rPr lang="zh-CN" altLang="en-US" dirty="0" smtClean="0"/>
              <a:t>变异测试技术</a:t>
            </a:r>
            <a:endParaRPr lang="zh-CN" altLang="en-US" dirty="0"/>
          </a:p>
        </p:txBody>
      </p:sp>
      <p:sp>
        <p:nvSpPr>
          <p:cNvPr id="3" name="内容占位符 2"/>
          <p:cNvSpPr>
            <a:spLocks noGrp="1"/>
          </p:cNvSpPr>
          <p:nvPr>
            <p:ph idx="1"/>
          </p:nvPr>
        </p:nvSpPr>
        <p:spPr>
          <a:xfrm>
            <a:off x="870858" y="1349829"/>
            <a:ext cx="8098972" cy="4847770"/>
          </a:xfrm>
        </p:spPr>
        <p:txBody>
          <a:bodyPr/>
          <a:lstStyle/>
          <a:p>
            <a:r>
              <a:rPr lang="zh-CN" altLang="en-US" sz="2400" dirty="0" smtClean="0"/>
              <a:t>假设程序</a:t>
            </a:r>
            <a:r>
              <a:rPr lang="en-US" sz="2400" dirty="0" smtClean="0"/>
              <a:t>P</a:t>
            </a:r>
            <a:r>
              <a:rPr lang="zh-CN" altLang="en-US" sz="2400" dirty="0" smtClean="0"/>
              <a:t>和一个测试集合</a:t>
            </a:r>
            <a:r>
              <a:rPr lang="en-US" sz="2400" dirty="0" smtClean="0"/>
              <a:t>T</a:t>
            </a:r>
            <a:r>
              <a:rPr lang="zh-CN" altLang="en-US" sz="2400" dirty="0" smtClean="0"/>
              <a:t>，用</a:t>
            </a:r>
            <a:r>
              <a:rPr lang="en-US" sz="2400" dirty="0" smtClean="0"/>
              <a:t>T</a:t>
            </a:r>
            <a:r>
              <a:rPr lang="zh-CN" altLang="en-US" sz="2400" dirty="0" smtClean="0"/>
              <a:t>的每个“测试用例”测试</a:t>
            </a:r>
            <a:r>
              <a:rPr lang="en-US" sz="2400" dirty="0" smtClean="0"/>
              <a:t>P</a:t>
            </a:r>
            <a:r>
              <a:rPr lang="zh-CN" altLang="en-US" sz="2400" dirty="0" smtClean="0"/>
              <a:t>，如果，</a:t>
            </a:r>
            <a:r>
              <a:rPr lang="en-US" sz="2400" dirty="0" smtClean="0"/>
              <a:t>P</a:t>
            </a:r>
            <a:r>
              <a:rPr lang="zh-CN" altLang="en-US" sz="2400" dirty="0" smtClean="0"/>
              <a:t>得到错误的结果</a:t>
            </a:r>
            <a:r>
              <a:rPr lang="en-US" sz="2400" dirty="0" smtClean="0"/>
              <a:t>(</a:t>
            </a:r>
            <a:r>
              <a:rPr lang="zh-CN" altLang="en-US" sz="2400" dirty="0" smtClean="0"/>
              <a:t>与预期的不一样</a:t>
            </a:r>
            <a:r>
              <a:rPr lang="en-US" sz="2400" dirty="0" smtClean="0"/>
              <a:t>)</a:t>
            </a:r>
            <a:r>
              <a:rPr lang="zh-CN" altLang="en-US" sz="2400" dirty="0" smtClean="0"/>
              <a:t>，</a:t>
            </a:r>
            <a:r>
              <a:rPr lang="en-US" sz="2400" dirty="0" smtClean="0"/>
              <a:t>T</a:t>
            </a:r>
            <a:r>
              <a:rPr lang="zh-CN" altLang="en-US" sz="2400" dirty="0" smtClean="0"/>
              <a:t>就完成了自己的任务，程序</a:t>
            </a:r>
            <a:r>
              <a:rPr lang="en-US" sz="2400" dirty="0" smtClean="0"/>
              <a:t>P</a:t>
            </a:r>
            <a:r>
              <a:rPr lang="zh-CN" altLang="en-US" sz="2400" dirty="0" smtClean="0"/>
              <a:t>必须被修改。</a:t>
            </a:r>
            <a:endParaRPr lang="en-US" altLang="zh-CN" sz="2400" dirty="0" smtClean="0"/>
          </a:p>
          <a:p>
            <a:endParaRPr lang="zh-CN" altLang="en-US" sz="2400" dirty="0" smtClean="0"/>
          </a:p>
          <a:p>
            <a:r>
              <a:rPr lang="zh-CN" altLang="en-US" sz="2400" dirty="0" smtClean="0"/>
              <a:t>反过来，假设程序</a:t>
            </a:r>
            <a:r>
              <a:rPr lang="en-US" sz="2400" dirty="0" smtClean="0"/>
              <a:t>P</a:t>
            </a:r>
            <a:r>
              <a:rPr lang="zh-CN" altLang="en-US" sz="2400" dirty="0" smtClean="0"/>
              <a:t>对于测试集合</a:t>
            </a:r>
            <a:r>
              <a:rPr lang="en-US" sz="2400" dirty="0" smtClean="0"/>
              <a:t>T</a:t>
            </a:r>
            <a:r>
              <a:rPr lang="zh-CN" altLang="en-US" sz="2400" dirty="0" smtClean="0"/>
              <a:t>中每个测试用例，都得到正确的结果。就继续用测试集合</a:t>
            </a:r>
            <a:r>
              <a:rPr lang="en-US" sz="2400" dirty="0" smtClean="0"/>
              <a:t>T</a:t>
            </a:r>
            <a:r>
              <a:rPr lang="zh-CN" altLang="en-US" sz="2400" dirty="0" smtClean="0"/>
              <a:t>，但是按特定的规则</a:t>
            </a:r>
            <a:r>
              <a:rPr lang="en-US" sz="2400" dirty="0" smtClean="0"/>
              <a:t>G</a:t>
            </a:r>
            <a:r>
              <a:rPr lang="zh-CN" altLang="en-US" sz="2400" dirty="0" smtClean="0"/>
              <a:t>，修改程序</a:t>
            </a:r>
            <a:r>
              <a:rPr lang="en-US" sz="2400" dirty="0" smtClean="0"/>
              <a:t>P</a:t>
            </a:r>
            <a:r>
              <a:rPr lang="zh-CN" altLang="en-US" sz="2400" dirty="0" smtClean="0"/>
              <a:t>为</a:t>
            </a:r>
            <a:r>
              <a:rPr lang="en-US" sz="2400" dirty="0" smtClean="0"/>
              <a:t>Pi</a:t>
            </a:r>
            <a:r>
              <a:rPr lang="zh-CN" altLang="en-US" sz="2400" dirty="0" smtClean="0"/>
              <a:t>，每个</a:t>
            </a:r>
            <a:r>
              <a:rPr lang="en-US" sz="2400" dirty="0" smtClean="0"/>
              <a:t>Pi</a:t>
            </a:r>
            <a:r>
              <a:rPr lang="zh-CN" altLang="en-US" sz="2400" dirty="0" smtClean="0"/>
              <a:t>只是对</a:t>
            </a:r>
            <a:r>
              <a:rPr lang="en-US" sz="2400" dirty="0" smtClean="0"/>
              <a:t>P</a:t>
            </a:r>
            <a:r>
              <a:rPr lang="zh-CN" altLang="en-US" sz="2400" dirty="0" smtClean="0"/>
              <a:t>的一点点修改，</a:t>
            </a:r>
            <a:endParaRPr lang="en-US" altLang="zh-CN" sz="2400" dirty="0" smtClean="0"/>
          </a:p>
          <a:p>
            <a:pPr lvl="1"/>
            <a:r>
              <a:rPr lang="zh-CN" altLang="en-US" sz="2000" dirty="0" smtClean="0"/>
              <a:t>例如，用“</a:t>
            </a:r>
            <a:r>
              <a:rPr lang="en-US" sz="2000" dirty="0" smtClean="0"/>
              <a:t>a+</a:t>
            </a:r>
            <a:r>
              <a:rPr lang="zh-CN" altLang="en-US" sz="2000" dirty="0" smtClean="0"/>
              <a:t>”替代原先的“</a:t>
            </a:r>
            <a:r>
              <a:rPr lang="en-US" sz="2000" dirty="0" smtClean="0"/>
              <a:t>a-</a:t>
            </a:r>
            <a:r>
              <a:rPr lang="zh-CN" altLang="en-US" sz="2000" dirty="0" smtClean="0"/>
              <a:t>”，或修改某个语句，</a:t>
            </a:r>
            <a:endParaRPr lang="en-US" altLang="zh-CN" sz="2000" dirty="0" smtClean="0"/>
          </a:p>
          <a:p>
            <a:r>
              <a:rPr lang="zh-CN" altLang="en-US" sz="2400" b="1" dirty="0" smtClean="0"/>
              <a:t>称</a:t>
            </a:r>
            <a:r>
              <a:rPr lang="en-US" sz="2400" b="1" dirty="0" smtClean="0"/>
              <a:t>Pi</a:t>
            </a:r>
            <a:r>
              <a:rPr lang="zh-CN" altLang="en-US" sz="2400" b="1" dirty="0" smtClean="0"/>
              <a:t>是</a:t>
            </a:r>
            <a:r>
              <a:rPr lang="en-US" sz="2400" b="1" dirty="0" smtClean="0"/>
              <a:t>P</a:t>
            </a:r>
            <a:r>
              <a:rPr lang="zh-CN" altLang="en-US" sz="2400" b="1" dirty="0" smtClean="0"/>
              <a:t>的一个突变体</a:t>
            </a:r>
            <a:r>
              <a:rPr lang="en-US" sz="2400" b="1" dirty="0" smtClean="0"/>
              <a:t>(mutant)</a:t>
            </a:r>
            <a:r>
              <a:rPr lang="zh-CN" altLang="en-US" sz="2400" dirty="0" smtClean="0"/>
              <a:t>，</a:t>
            </a:r>
            <a:r>
              <a:rPr lang="en-US" sz="2400" dirty="0" smtClean="0"/>
              <a:t>G</a:t>
            </a:r>
            <a:r>
              <a:rPr lang="zh-CN" altLang="en-US" sz="2400" dirty="0" smtClean="0"/>
              <a:t>称为变异操作符</a:t>
            </a:r>
            <a:r>
              <a:rPr lang="en-US" sz="2400" dirty="0" smtClean="0"/>
              <a:t>(mutagenic operators)</a:t>
            </a:r>
            <a:r>
              <a:rPr lang="zh-CN" altLang="en-US" sz="2400" dirty="0" smtClean="0"/>
              <a:t>。原始程序</a:t>
            </a:r>
            <a:r>
              <a:rPr lang="en-US" sz="2400" dirty="0" smtClean="0"/>
              <a:t>P</a:t>
            </a:r>
            <a:r>
              <a:rPr lang="zh-CN" altLang="en-US" sz="2400" dirty="0" smtClean="0"/>
              <a:t>和突变体</a:t>
            </a:r>
            <a:r>
              <a:rPr lang="en-US" sz="2400" dirty="0" smtClean="0"/>
              <a:t>Pi</a:t>
            </a:r>
            <a:r>
              <a:rPr lang="zh-CN" altLang="en-US" sz="2400" dirty="0" smtClean="0"/>
              <a:t>称为</a:t>
            </a:r>
            <a:r>
              <a:rPr lang="zh-CN" altLang="en-US" sz="2400" b="1" dirty="0" smtClean="0"/>
              <a:t>程序邻居</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用</a:t>
            </a:r>
            <a:r>
              <a:rPr lang="en-US" dirty="0" smtClean="0"/>
              <a:t>T</a:t>
            </a:r>
            <a:r>
              <a:rPr lang="zh-CN" altLang="en-US" dirty="0" smtClean="0"/>
              <a:t>中的一些测试用例，对突变体</a:t>
            </a:r>
            <a:r>
              <a:rPr lang="en-US" dirty="0" smtClean="0"/>
              <a:t>Pi</a:t>
            </a:r>
            <a:r>
              <a:rPr lang="zh-CN" altLang="en-US" dirty="0" smtClean="0"/>
              <a:t>进行测试。</a:t>
            </a:r>
            <a:endParaRPr lang="en-US" altLang="zh-CN" dirty="0" smtClean="0"/>
          </a:p>
          <a:p>
            <a:r>
              <a:rPr lang="zh-CN" altLang="en-US" dirty="0" smtClean="0"/>
              <a:t>当突变体</a:t>
            </a:r>
            <a:r>
              <a:rPr lang="en-US" dirty="0" smtClean="0"/>
              <a:t>Pi</a:t>
            </a:r>
            <a:r>
              <a:rPr lang="zh-CN" altLang="en-US" dirty="0" smtClean="0"/>
              <a:t>测试产生与</a:t>
            </a:r>
            <a:r>
              <a:rPr lang="en-US" dirty="0" smtClean="0"/>
              <a:t>P</a:t>
            </a:r>
            <a:r>
              <a:rPr lang="zh-CN" altLang="en-US" dirty="0" smtClean="0"/>
              <a:t>测试了不同的结果时，说测试用例已经“杀掉”该突变体，说明测试用例能够将突变体中错误查出。</a:t>
            </a:r>
            <a:endParaRPr lang="en-US" altLang="zh-CN" dirty="0" smtClean="0"/>
          </a:p>
          <a:p>
            <a:r>
              <a:rPr lang="zh-CN" altLang="en-US" dirty="0" smtClean="0"/>
              <a:t>一旦突变体被杀掉，它就是</a:t>
            </a:r>
            <a:r>
              <a:rPr lang="zh-CN" altLang="en-US" b="1" dirty="0" smtClean="0"/>
              <a:t>死亡的突变体</a:t>
            </a:r>
            <a:r>
              <a:rPr lang="en-US" dirty="0" smtClean="0"/>
              <a:t>(Dead mutant)</a:t>
            </a:r>
            <a:r>
              <a:rPr lang="zh-CN" altLang="en-US" dirty="0" smtClean="0"/>
              <a:t>，就不在用后面的测试用例对其测试。</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563914"/>
          </a:xfrm>
        </p:spPr>
        <p:txBody>
          <a:bodyPr/>
          <a:lstStyle/>
          <a:p>
            <a:r>
              <a:rPr lang="zh-CN" altLang="en-US" dirty="0" smtClean="0"/>
              <a:t>仍保留的、活着的突变体可以指示测试集的质量。考虑到等价变体情况，因此，变异充分性指数（</a:t>
            </a:r>
            <a:r>
              <a:rPr lang="en-US" dirty="0" smtClean="0"/>
              <a:t>MS---Mutation Adequacy Score)</a:t>
            </a:r>
            <a:r>
              <a:rPr lang="zh-CN" altLang="en-US" dirty="0" smtClean="0"/>
              <a:t>为：</a:t>
            </a:r>
            <a:endParaRPr lang="zh-CN" altLang="en-US" dirty="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1" name="Object 1"/>
          <p:cNvGraphicFramePr>
            <a:graphicFrameLocks noChangeAspect="1"/>
          </p:cNvGraphicFramePr>
          <p:nvPr/>
        </p:nvGraphicFramePr>
        <p:xfrm>
          <a:off x="1300163" y="2932113"/>
          <a:ext cx="5786437" cy="855662"/>
        </p:xfrm>
        <a:graphic>
          <a:graphicData uri="http://schemas.openxmlformats.org/presentationml/2006/ole">
            <mc:AlternateContent xmlns:mc="http://schemas.openxmlformats.org/markup-compatibility/2006">
              <mc:Choice xmlns:v="urn:schemas-microsoft-com:vml" Requires="v">
                <p:oleObj spid="_x0000_s61477" name="公式" r:id="rId3" imgW="2070000" imgH="330120" progId="Equation.3">
                  <p:embed/>
                </p:oleObj>
              </mc:Choice>
              <mc:Fallback>
                <p:oleObj name="公式" r:id="rId3" imgW="2070000" imgH="33012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163" y="2932113"/>
                        <a:ext cx="5786437"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284514" y="4066570"/>
            <a:ext cx="7148286" cy="1200329"/>
          </a:xfrm>
          <a:prstGeom prst="rect">
            <a:avLst/>
          </a:prstGeom>
        </p:spPr>
        <p:txBody>
          <a:bodyPr wrap="square">
            <a:spAutoFit/>
          </a:bodyPr>
          <a:lstStyle/>
          <a:p>
            <a:r>
              <a:rPr lang="zh-CN" altLang="en-US" dirty="0" smtClean="0"/>
              <a:t>其中，</a:t>
            </a:r>
            <a:r>
              <a:rPr lang="en-US" altLang="zh-CN" dirty="0" smtClean="0"/>
              <a:t>D</a:t>
            </a:r>
            <a:r>
              <a:rPr lang="zh-CN" altLang="en-US" dirty="0" smtClean="0"/>
              <a:t>是测试执行过程中死亡的突变体个数，</a:t>
            </a:r>
            <a:r>
              <a:rPr lang="en-US" altLang="zh-CN" dirty="0" smtClean="0"/>
              <a:t>M</a:t>
            </a:r>
            <a:r>
              <a:rPr lang="zh-CN" altLang="en-US" dirty="0" smtClean="0"/>
              <a:t>是程序邻居中突变体的个数</a:t>
            </a:r>
            <a:r>
              <a:rPr lang="en-US" altLang="zh-CN" dirty="0" smtClean="0"/>
              <a:t>(Pi</a:t>
            </a:r>
            <a:r>
              <a:rPr lang="zh-CN" altLang="en-US" dirty="0" smtClean="0"/>
              <a:t>的个数</a:t>
            </a:r>
            <a:r>
              <a:rPr lang="en-US" altLang="zh-CN" dirty="0" smtClean="0"/>
              <a:t>)</a:t>
            </a:r>
            <a:r>
              <a:rPr lang="zh-CN" altLang="en-US" dirty="0" smtClean="0"/>
              <a:t>，</a:t>
            </a:r>
            <a:r>
              <a:rPr lang="en-US" altLang="zh-CN" dirty="0" smtClean="0"/>
              <a:t>E</a:t>
            </a:r>
            <a:r>
              <a:rPr lang="zh-CN" altLang="en-US" dirty="0" smtClean="0"/>
              <a:t>是等价变体的个数。</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称职程序员原理</a:t>
            </a:r>
            <a:endParaRPr lang="zh-CN" altLang="en-US" dirty="0"/>
          </a:p>
        </p:txBody>
      </p:sp>
      <p:sp>
        <p:nvSpPr>
          <p:cNvPr id="3" name="内容占位符 2"/>
          <p:cNvSpPr>
            <a:spLocks noGrp="1"/>
          </p:cNvSpPr>
          <p:nvPr>
            <p:ph idx="1"/>
          </p:nvPr>
        </p:nvSpPr>
        <p:spPr/>
        <p:txBody>
          <a:bodyPr/>
          <a:lstStyle/>
          <a:p>
            <a:r>
              <a:rPr lang="zh-CN" altLang="en-US" dirty="0" smtClean="0"/>
              <a:t>就像</a:t>
            </a:r>
            <a:r>
              <a:rPr lang="en-US" dirty="0" err="1" smtClean="0"/>
              <a:t>DeMillo</a:t>
            </a:r>
            <a:r>
              <a:rPr lang="zh-CN" altLang="en-US" dirty="0" smtClean="0"/>
              <a:t>提出的：称职的程序员写出的程序基本上没有错误，即只有很微小的错误，也能通过与正确程序的比较被测试出来</a:t>
            </a:r>
            <a:r>
              <a:rPr lang="en-US" dirty="0" smtClean="0"/>
              <a:t>(</a:t>
            </a:r>
            <a:r>
              <a:rPr lang="zh-CN" altLang="en-US" dirty="0" smtClean="0"/>
              <a:t>就好像编译器指出错误后，程序员修改出一个变体，直到改出正确的程序</a:t>
            </a:r>
            <a:r>
              <a:rPr lang="en-US" dirty="0" smtClean="0"/>
              <a:t>)</a:t>
            </a:r>
            <a:r>
              <a:rPr lang="zh-CN" altLang="en-US" dirty="0" smtClean="0"/>
              <a:t>。 </a:t>
            </a:r>
            <a:endParaRPr lang="en-US" altLang="zh-CN" dirty="0" smtClean="0"/>
          </a:p>
          <a:p>
            <a:r>
              <a:rPr lang="zh-CN" altLang="en-US" dirty="0" smtClean="0"/>
              <a:t>“如果我们感知到程序接近于正确，那么其中的错误是可判定的，如果对程序做小的变化。”称为</a:t>
            </a:r>
            <a:r>
              <a:rPr lang="zh-CN" altLang="en-US" b="1" dirty="0" smtClean="0"/>
              <a:t>“称职程序员原理</a:t>
            </a:r>
            <a:r>
              <a:rPr lang="en-US" altLang="zh-CN" b="1" dirty="0" smtClean="0"/>
              <a:t>”</a:t>
            </a:r>
            <a:r>
              <a:rPr lang="zh-CN" altLang="en-US" dirty="0" smtClean="0"/>
              <a:t>。</a:t>
            </a:r>
            <a:endParaRPr lang="en-US" altLang="zh-CN" dirty="0" smtClean="0"/>
          </a:p>
          <a:p>
            <a:r>
              <a:rPr lang="zh-CN" altLang="en-US" dirty="0" smtClean="0"/>
              <a:t>变异分析的另一个原理是耦合效应：揭示简单故障的测试也能揭示出复杂的故障。</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变异算子的例子</a:t>
            </a:r>
            <a:endParaRPr lang="zh-CN" altLang="en-US" b="1" dirty="0"/>
          </a:p>
        </p:txBody>
      </p:sp>
      <p:sp>
        <p:nvSpPr>
          <p:cNvPr id="3" name="内容占位符 2"/>
          <p:cNvSpPr>
            <a:spLocks noGrp="1"/>
          </p:cNvSpPr>
          <p:nvPr>
            <p:ph idx="1"/>
          </p:nvPr>
        </p:nvSpPr>
        <p:spPr/>
        <p:txBody>
          <a:bodyPr/>
          <a:lstStyle/>
          <a:p>
            <a:r>
              <a:rPr lang="zh-CN" altLang="en-US" dirty="0" smtClean="0"/>
              <a:t>用一个变量替代另一个变量</a:t>
            </a:r>
          </a:p>
          <a:p>
            <a:r>
              <a:rPr lang="zh-CN" altLang="en-US" dirty="0" smtClean="0"/>
              <a:t>用一个变量替代另一个常量</a:t>
            </a:r>
          </a:p>
          <a:p>
            <a:r>
              <a:rPr lang="zh-CN" altLang="en-US" dirty="0" smtClean="0"/>
              <a:t>用一个操作符替代另一个操作符</a:t>
            </a:r>
          </a:p>
          <a:p>
            <a:r>
              <a:rPr lang="zh-CN" altLang="en-US" dirty="0" smtClean="0"/>
              <a:t>插入一个单目运算符</a:t>
            </a:r>
          </a:p>
          <a:p>
            <a:r>
              <a:rPr lang="zh-CN" altLang="en-US" dirty="0" smtClean="0"/>
              <a:t>删除一个语句</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164774"/>
            <a:ext cx="8001000" cy="4902200"/>
          </a:xfrm>
        </p:spPr>
        <p:txBody>
          <a:bodyPr/>
          <a:lstStyle/>
          <a:p>
            <a:r>
              <a:rPr lang="en-US" dirty="0" smtClean="0"/>
              <a:t>1982</a:t>
            </a:r>
            <a:r>
              <a:rPr lang="zh-CN" altLang="en-US" dirty="0" smtClean="0"/>
              <a:t>年，</a:t>
            </a:r>
            <a:r>
              <a:rPr lang="en-US" dirty="0" err="1" smtClean="0"/>
              <a:t>Howden</a:t>
            </a:r>
            <a:r>
              <a:rPr lang="zh-CN" altLang="en-US" dirty="0" smtClean="0"/>
              <a:t>提出了改进测试效率的方法，称为</a:t>
            </a:r>
            <a:r>
              <a:rPr lang="zh-CN" altLang="en-US" b="1" dirty="0" smtClean="0">
                <a:solidFill>
                  <a:srgbClr val="FF0000"/>
                </a:solidFill>
              </a:rPr>
              <a:t>弱变异测试</a:t>
            </a:r>
            <a:r>
              <a:rPr lang="zh-CN" altLang="en-US" dirty="0" smtClean="0"/>
              <a:t>，因为比原先的变异测试强度有所降低。把原始的变异测试称为</a:t>
            </a:r>
            <a:r>
              <a:rPr lang="zh-CN" altLang="en-US" b="1" dirty="0" smtClean="0"/>
              <a:t>强变异测试</a:t>
            </a:r>
            <a:r>
              <a:rPr lang="zh-CN" altLang="en-US" dirty="0" smtClean="0"/>
              <a:t>。</a:t>
            </a:r>
          </a:p>
          <a:p>
            <a:r>
              <a:rPr lang="en-US" dirty="0" smtClean="0"/>
              <a:t>1988</a:t>
            </a:r>
            <a:r>
              <a:rPr lang="zh-CN" altLang="en-US" dirty="0" smtClean="0"/>
              <a:t>年，</a:t>
            </a:r>
            <a:r>
              <a:rPr lang="en-US" dirty="0" smtClean="0"/>
              <a:t>Woodward </a:t>
            </a:r>
            <a:r>
              <a:rPr lang="zh-CN" altLang="en-US" dirty="0" smtClean="0"/>
              <a:t>和</a:t>
            </a:r>
            <a:r>
              <a:rPr lang="en-US" dirty="0" err="1" smtClean="0"/>
              <a:t>Halewood</a:t>
            </a:r>
            <a:r>
              <a:rPr lang="zh-CN" altLang="en-US" dirty="0" smtClean="0"/>
              <a:t>又提出</a:t>
            </a:r>
            <a:r>
              <a:rPr lang="zh-CN" altLang="en-US" b="1" dirty="0" smtClean="0"/>
              <a:t>固定变异测试</a:t>
            </a:r>
            <a:r>
              <a:rPr lang="en-US" dirty="0" smtClean="0"/>
              <a:t>(firm mutation testing)</a:t>
            </a:r>
            <a:r>
              <a:rPr lang="zh-CN" altLang="en-US" dirty="0" smtClean="0"/>
              <a:t>。</a:t>
            </a:r>
            <a:endParaRPr lang="en-US" altLang="zh-CN" dirty="0" smtClean="0"/>
          </a:p>
          <a:p>
            <a:pPr lvl="1"/>
            <a:r>
              <a:rPr lang="zh-CN" altLang="en-US" dirty="0" smtClean="0"/>
              <a:t>期望对程序做小的改变，并将原版本和改变后的版本做比较。并给出了一组这样的变换和标识参数。</a:t>
            </a:r>
            <a:endParaRPr lang="en-US" altLang="zh-CN" dirty="0" smtClean="0"/>
          </a:p>
          <a:p>
            <a:pPr lvl="1"/>
            <a:r>
              <a:rPr lang="zh-CN" altLang="en-US" dirty="0" smtClean="0"/>
              <a:t>固定变异测试的基本思想是让这些参数显现出来，这样测试人员就能变更这些参数。强变异测试和弱变异测试是固定变异测试方法的两个极端。</a:t>
            </a:r>
            <a:endParaRPr lang="en-US" altLang="zh-CN" dirty="0" smtClean="0"/>
          </a:p>
          <a:p>
            <a:pPr lvl="1"/>
            <a:r>
              <a:rPr lang="zh-CN" altLang="en-US" dirty="0" smtClean="0"/>
              <a:t>固定变异测试的好处是：比强变异测试的花销少，但比弱变异测试的能力更强。</a:t>
            </a: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13.5 </a:t>
            </a:r>
            <a:r>
              <a:rPr lang="zh-CN" altLang="en-US" dirty="0" smtClean="0"/>
              <a:t>测试准则的强弱比较</a:t>
            </a:r>
            <a:endParaRPr lang="zh-CN" altLang="en-US" dirty="0"/>
          </a:p>
        </p:txBody>
      </p:sp>
      <p:sp>
        <p:nvSpPr>
          <p:cNvPr id="3" name="内容占位符 2"/>
          <p:cNvSpPr>
            <a:spLocks noGrp="1"/>
          </p:cNvSpPr>
          <p:nvPr>
            <p:ph idx="1"/>
          </p:nvPr>
        </p:nvSpPr>
        <p:spPr>
          <a:xfrm>
            <a:off x="990600" y="1295400"/>
            <a:ext cx="8001000" cy="4315990"/>
          </a:xfrm>
        </p:spPr>
        <p:txBody>
          <a:bodyPr/>
          <a:lstStyle/>
          <a:p>
            <a:r>
              <a:rPr lang="en-US" dirty="0" smtClean="0"/>
              <a:t>1985</a:t>
            </a:r>
            <a:r>
              <a:rPr lang="zh-CN" altLang="en-US" dirty="0" smtClean="0"/>
              <a:t>年，</a:t>
            </a:r>
            <a:r>
              <a:rPr lang="en-US" dirty="0" err="1" smtClean="0"/>
              <a:t>Raaps</a:t>
            </a:r>
            <a:r>
              <a:rPr lang="zh-CN" altLang="en-US" dirty="0" smtClean="0"/>
              <a:t>和</a:t>
            </a:r>
            <a:r>
              <a:rPr lang="en-US" dirty="0" err="1" smtClean="0"/>
              <a:t>Weyuker</a:t>
            </a:r>
            <a:r>
              <a:rPr lang="zh-CN" altLang="en-US" dirty="0" smtClean="0"/>
              <a:t>首先证明了各种以数据流覆盖测试的准则是一个偏序“包含”关系。</a:t>
            </a:r>
            <a:endParaRPr lang="en-US" altLang="zh-CN" dirty="0" smtClean="0"/>
          </a:p>
          <a:p>
            <a:r>
              <a:rPr lang="en-US" altLang="zh-CN" dirty="0"/>
              <a:t>1988</a:t>
            </a:r>
            <a:r>
              <a:rPr lang="zh-CN" altLang="zh-CN" dirty="0"/>
              <a:t>年</a:t>
            </a:r>
            <a:r>
              <a:rPr lang="en-US" altLang="zh-CN" dirty="0" err="1"/>
              <a:t>Frankl</a:t>
            </a:r>
            <a:r>
              <a:rPr lang="zh-CN" altLang="zh-CN" dirty="0"/>
              <a:t>和</a:t>
            </a:r>
            <a:r>
              <a:rPr lang="en-US" altLang="zh-CN" dirty="0" err="1"/>
              <a:t>Weyuker</a:t>
            </a:r>
            <a:r>
              <a:rPr lang="zh-CN" altLang="zh-CN" dirty="0"/>
              <a:t>注意到各种准则“包含”关系的可行性问题，并做了修订</a:t>
            </a:r>
            <a:r>
              <a:rPr lang="zh-CN" altLang="zh-CN" dirty="0" smtClean="0"/>
              <a:t>。</a:t>
            </a:r>
            <a:endParaRPr lang="en-US" altLang="zh-CN" dirty="0" smtClean="0"/>
          </a:p>
          <a:p>
            <a:pPr lvl="1"/>
            <a:r>
              <a:rPr lang="zh-CN" altLang="zh-CN" dirty="0" smtClean="0"/>
              <a:t>“包含”</a:t>
            </a:r>
            <a:r>
              <a:rPr lang="zh-CN" altLang="zh-CN" dirty="0"/>
              <a:t>关系的存在只是标明了测试技术的相对完备性，并不代表其测试出错误的能力高低</a:t>
            </a:r>
            <a:r>
              <a:rPr lang="zh-CN" altLang="zh-CN" dirty="0" smtClean="0"/>
              <a:t>。</a:t>
            </a:r>
            <a:endParaRPr lang="en-US" altLang="zh-CN" dirty="0" smtClean="0"/>
          </a:p>
          <a:p>
            <a:pPr lvl="2"/>
            <a:r>
              <a:rPr lang="zh-CN" altLang="zh-CN" dirty="0" smtClean="0"/>
              <a:t>如果</a:t>
            </a:r>
            <a:r>
              <a:rPr lang="zh-CN" altLang="zh-CN" dirty="0"/>
              <a:t>采用自动化方法生成测试用例的话，可以帮助我们依据测试用例的生成方法更好的理解所生成的测试用例的强度。</a:t>
            </a:r>
          </a:p>
          <a:p>
            <a:pPr lvl="1"/>
            <a:r>
              <a:rPr lang="zh-CN" altLang="zh-CN" dirty="0"/>
              <a:t>当然，比较“包含”的基础是每种测试都达到了最高的</a:t>
            </a:r>
            <a:r>
              <a:rPr lang="en-US" altLang="zh-CN" dirty="0"/>
              <a:t>(100%)</a:t>
            </a:r>
            <a:r>
              <a:rPr lang="zh-CN" altLang="zh-CN" dirty="0"/>
              <a:t>的覆盖率要求。</a:t>
            </a:r>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969731" y="767539"/>
            <a:ext cx="7109505" cy="5929123"/>
          </a:xfrm>
          <a:prstGeom prst="rect">
            <a:avLst/>
          </a:prstGeom>
          <a:noFill/>
          <a:ln w="9525">
            <a:noFill/>
            <a:miter lim="800000"/>
            <a:headEnd/>
            <a:tailEnd/>
          </a:ln>
          <a:effectLst/>
        </p:spPr>
      </p:pic>
      <p:sp>
        <p:nvSpPr>
          <p:cNvPr id="2" name="矩形 1"/>
          <p:cNvSpPr/>
          <p:nvPr/>
        </p:nvSpPr>
        <p:spPr>
          <a:xfrm>
            <a:off x="4378873" y="182764"/>
            <a:ext cx="4698722" cy="584775"/>
          </a:xfrm>
          <a:prstGeom prst="rect">
            <a:avLst/>
          </a:prstGeom>
        </p:spPr>
        <p:txBody>
          <a:bodyPr wrap="none">
            <a:spAutoFit/>
          </a:bodyPr>
          <a:lstStyle/>
          <a:p>
            <a:r>
              <a:rPr lang="en-US" altLang="zh-CN" sz="3200" dirty="0">
                <a:latin typeface="+mj-lt"/>
                <a:ea typeface="+mj-ea"/>
                <a:cs typeface="+mj-cs"/>
              </a:rPr>
              <a:t>13.5 </a:t>
            </a:r>
            <a:r>
              <a:rPr lang="zh-CN" altLang="en-US" sz="3200" dirty="0">
                <a:latin typeface="+mj-lt"/>
                <a:ea typeface="+mj-ea"/>
                <a:cs typeface="+mj-cs"/>
              </a:rPr>
              <a:t>测试准则的强弱比较</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13.1.1 </a:t>
            </a:r>
            <a:r>
              <a:rPr lang="zh-CN" altLang="en-US" dirty="0" smtClean="0"/>
              <a:t>测试的任务与目标</a:t>
            </a:r>
            <a:endParaRPr lang="zh-CN" altLang="en-US" dirty="0"/>
          </a:p>
        </p:txBody>
      </p:sp>
      <p:sp>
        <p:nvSpPr>
          <p:cNvPr id="3" name="内容占位符 2"/>
          <p:cNvSpPr>
            <a:spLocks noGrp="1"/>
          </p:cNvSpPr>
          <p:nvPr>
            <p:ph idx="1"/>
          </p:nvPr>
        </p:nvSpPr>
        <p:spPr/>
        <p:txBody>
          <a:bodyPr/>
          <a:lstStyle/>
          <a:p>
            <a:r>
              <a:rPr lang="en-US" dirty="0" smtClean="0"/>
              <a:t>IEEE</a:t>
            </a:r>
            <a:r>
              <a:rPr lang="zh-CN" altLang="en-US" dirty="0" smtClean="0"/>
              <a:t>把测试定义为：</a:t>
            </a:r>
            <a:endParaRPr lang="en-US" altLang="zh-CN" dirty="0" smtClean="0"/>
          </a:p>
          <a:p>
            <a:pPr lvl="2"/>
            <a:r>
              <a:rPr lang="en-US" sz="2400" dirty="0" smtClean="0"/>
              <a:t>(1) </a:t>
            </a:r>
            <a:r>
              <a:rPr lang="zh-CN" altLang="en-US" sz="2400" dirty="0" smtClean="0"/>
              <a:t>在指定的条件下，运行系统和部件的过程，贯彻和记录结果，对系统或部件的某些方面做出评估；</a:t>
            </a:r>
            <a:endParaRPr lang="en-US" altLang="zh-CN" sz="2400" dirty="0" smtClean="0"/>
          </a:p>
          <a:p>
            <a:pPr lvl="2"/>
            <a:r>
              <a:rPr lang="en-US" sz="2400" dirty="0" smtClean="0"/>
              <a:t>(2) </a:t>
            </a:r>
            <a:r>
              <a:rPr lang="zh-CN" altLang="en-US" sz="2400" dirty="0" smtClean="0"/>
              <a:t>分析软件项，判断已有和期望条件之间差别</a:t>
            </a:r>
            <a:r>
              <a:rPr lang="en-US" sz="2400" dirty="0" smtClean="0"/>
              <a:t>(</a:t>
            </a:r>
            <a:r>
              <a:rPr lang="zh-CN" altLang="en-US" sz="2400" dirty="0" smtClean="0"/>
              <a:t>即，</a:t>
            </a:r>
            <a:r>
              <a:rPr lang="en-US" sz="2400" dirty="0" smtClean="0"/>
              <a:t>bug)</a:t>
            </a:r>
            <a:r>
              <a:rPr lang="zh-CN" altLang="en-US" sz="2400" dirty="0" smtClean="0"/>
              <a:t>，并评估软件项的特征。</a:t>
            </a:r>
            <a:endParaRPr lang="en-US" altLang="zh-CN"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产业界的做法</a:t>
            </a:r>
            <a:endParaRPr lang="zh-CN" altLang="en-US" dirty="0"/>
          </a:p>
        </p:txBody>
      </p:sp>
      <p:sp>
        <p:nvSpPr>
          <p:cNvPr id="3" name="内容占位符 2"/>
          <p:cNvSpPr>
            <a:spLocks noGrp="1"/>
          </p:cNvSpPr>
          <p:nvPr>
            <p:ph idx="1"/>
          </p:nvPr>
        </p:nvSpPr>
        <p:spPr>
          <a:xfrm>
            <a:off x="914400" y="1229616"/>
            <a:ext cx="8001000" cy="4902200"/>
          </a:xfrm>
        </p:spPr>
        <p:txBody>
          <a:bodyPr/>
          <a:lstStyle/>
          <a:p>
            <a:r>
              <a:rPr lang="zh-CN" altLang="en-US" sz="2400" dirty="0" smtClean="0"/>
              <a:t>通常，</a:t>
            </a:r>
            <a:r>
              <a:rPr lang="zh-CN" altLang="en-US" sz="2400" dirty="0"/>
              <a:t>产业</a:t>
            </a:r>
            <a:r>
              <a:rPr lang="zh-CN" altLang="en-US" sz="2400" dirty="0" smtClean="0"/>
              <a:t>界</a:t>
            </a:r>
            <a:r>
              <a:rPr lang="zh-CN" altLang="en-US" sz="2400" dirty="0"/>
              <a:t>一般</a:t>
            </a:r>
            <a:r>
              <a:rPr lang="zh-CN" altLang="en-US" sz="2400" dirty="0" smtClean="0"/>
              <a:t>采用控制流测试</a:t>
            </a:r>
            <a:endParaRPr lang="en-US" altLang="zh-CN" sz="2400" dirty="0" smtClean="0"/>
          </a:p>
          <a:p>
            <a:pPr lvl="1"/>
            <a:r>
              <a:rPr lang="zh-CN" altLang="en-US" sz="2000" dirty="0" smtClean="0"/>
              <a:t>直观，易理解</a:t>
            </a:r>
            <a:endParaRPr lang="en-US" altLang="zh-CN" sz="2000" dirty="0" smtClean="0"/>
          </a:p>
          <a:p>
            <a:pPr lvl="1"/>
            <a:r>
              <a:rPr lang="zh-CN" altLang="en-US" sz="2000" dirty="0" smtClean="0"/>
              <a:t>语句覆盖率、分支覆盖率、和</a:t>
            </a:r>
            <a:r>
              <a:rPr lang="en-US" sz="2000" dirty="0" smtClean="0"/>
              <a:t>MC/DC</a:t>
            </a:r>
            <a:r>
              <a:rPr lang="zh-CN" altLang="en-US" sz="2000" dirty="0" smtClean="0"/>
              <a:t>（修改后的条件）覆盖率作为测试工作基础。</a:t>
            </a:r>
            <a:endParaRPr lang="en-US" altLang="zh-CN" sz="2000" dirty="0" smtClean="0"/>
          </a:p>
          <a:p>
            <a:pPr lvl="1"/>
            <a:r>
              <a:rPr lang="zh-CN" altLang="en-US" sz="2000" dirty="0" smtClean="0"/>
              <a:t>圈复杂度覆盖率也是常用的度量指标，但是，不像分支覆盖率能够从控制流图上直观地看到哪些分支已经覆盖，哪些还未覆盖。</a:t>
            </a:r>
            <a:endParaRPr lang="en-US" altLang="zh-CN" sz="2000" dirty="0" smtClean="0"/>
          </a:p>
          <a:p>
            <a:r>
              <a:rPr lang="zh-CN" altLang="en-US" sz="2400" dirty="0" smtClean="0"/>
              <a:t>数据流</a:t>
            </a:r>
            <a:endParaRPr lang="en-US" altLang="zh-CN" sz="2400" dirty="0" smtClean="0"/>
          </a:p>
          <a:p>
            <a:pPr lvl="1"/>
            <a:r>
              <a:rPr lang="zh-CN" altLang="en-US" sz="2000" dirty="0" smtClean="0"/>
              <a:t>安全关键系统测试</a:t>
            </a:r>
            <a:endParaRPr lang="en-US" altLang="zh-CN" sz="2000" dirty="0" smtClean="0"/>
          </a:p>
          <a:p>
            <a:pPr lvl="1"/>
            <a:r>
              <a:rPr lang="zh-CN" altLang="en-US" sz="2000" dirty="0" smtClean="0"/>
              <a:t>例如，检查是否有除零、计算溢出、数组下标超界等</a:t>
            </a:r>
            <a:endParaRPr lang="en-US" altLang="zh-CN" sz="2000" dirty="0" smtClean="0"/>
          </a:p>
          <a:p>
            <a:r>
              <a:rPr lang="zh-CN" altLang="en-US" sz="2400" dirty="0" smtClean="0"/>
              <a:t>变异测试</a:t>
            </a:r>
            <a:endParaRPr lang="en-US" altLang="zh-CN" sz="2400" dirty="0" smtClean="0"/>
          </a:p>
          <a:p>
            <a:pPr lvl="1"/>
            <a:r>
              <a:rPr lang="zh-CN" altLang="en-US" sz="2000" dirty="0" smtClean="0"/>
              <a:t>创立编译系统的测试用例和测试集合</a:t>
            </a:r>
            <a:endParaRPr lang="en-US" altLang="zh-CN" sz="2000" dirty="0" smtClean="0"/>
          </a:p>
          <a:p>
            <a:pPr lvl="1"/>
            <a:r>
              <a:rPr lang="zh-CN" altLang="en-US" sz="2000" dirty="0" smtClean="0"/>
              <a:t>测试编译软件的功能</a:t>
            </a:r>
            <a:r>
              <a:rPr lang="en-US" altLang="zh-CN" sz="2000" dirty="0" smtClean="0"/>
              <a:t>(</a:t>
            </a:r>
            <a:r>
              <a:rPr lang="zh-CN" altLang="en-US" sz="2000" dirty="0" smtClean="0"/>
              <a:t>语法、语义</a:t>
            </a:r>
            <a:r>
              <a:rPr lang="en-US" altLang="zh-CN" sz="2000" dirty="0" smtClean="0"/>
              <a:t>)</a:t>
            </a:r>
          </a:p>
          <a:p>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13.6 </a:t>
            </a:r>
            <a:r>
              <a:rPr lang="zh-CN" altLang="en-US" dirty="0" smtClean="0"/>
              <a:t>基于需求规范的测试</a:t>
            </a:r>
            <a:endParaRPr lang="zh-CN" altLang="en-US" dirty="0"/>
          </a:p>
        </p:txBody>
      </p:sp>
      <p:sp>
        <p:nvSpPr>
          <p:cNvPr id="3" name="内容占位符 2"/>
          <p:cNvSpPr>
            <a:spLocks noGrp="1"/>
          </p:cNvSpPr>
          <p:nvPr>
            <p:ph idx="1"/>
          </p:nvPr>
        </p:nvSpPr>
        <p:spPr/>
        <p:txBody>
          <a:bodyPr/>
          <a:lstStyle/>
          <a:p>
            <a:r>
              <a:rPr lang="en-US" dirty="0" smtClean="0"/>
              <a:t>13.6.1</a:t>
            </a:r>
            <a:r>
              <a:rPr lang="zh-CN" altLang="en-US" dirty="0" smtClean="0"/>
              <a:t>黑箱测试模型</a:t>
            </a:r>
          </a:p>
          <a:p>
            <a:r>
              <a:rPr lang="en-US" dirty="0" smtClean="0"/>
              <a:t>13.6.2</a:t>
            </a:r>
            <a:r>
              <a:rPr lang="zh-CN" altLang="en-US" dirty="0" smtClean="0"/>
              <a:t>黑箱测试的优缺点</a:t>
            </a:r>
          </a:p>
          <a:p>
            <a:r>
              <a:rPr lang="en-US" dirty="0" smtClean="0"/>
              <a:t>13.6.3 </a:t>
            </a:r>
            <a:r>
              <a:rPr lang="zh-CN" altLang="en-US" dirty="0" smtClean="0"/>
              <a:t>对需求条款的测试覆盖准则</a:t>
            </a:r>
            <a:endParaRPr lang="zh-CN" altLang="en-US" dirty="0"/>
          </a:p>
        </p:txBody>
      </p:sp>
    </p:spTree>
    <p:extLst>
      <p:ext uri="{BB962C8B-B14F-4D97-AF65-F5344CB8AC3E}">
        <p14:creationId xmlns:p14="http://schemas.microsoft.com/office/powerpoint/2010/main" val="2343927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13.6.1</a:t>
            </a:r>
            <a:r>
              <a:rPr lang="zh-CN" altLang="en-US" dirty="0" smtClean="0"/>
              <a:t>黑箱测试模型</a:t>
            </a:r>
          </a:p>
        </p:txBody>
      </p:sp>
      <p:grpSp>
        <p:nvGrpSpPr>
          <p:cNvPr id="4" name="Group 1"/>
          <p:cNvGrpSpPr>
            <a:grpSpLocks noChangeAspect="1"/>
          </p:cNvGrpSpPr>
          <p:nvPr/>
        </p:nvGrpSpPr>
        <p:grpSpPr bwMode="auto">
          <a:xfrm>
            <a:off x="1073379" y="1823318"/>
            <a:ext cx="7575888" cy="3090760"/>
            <a:chOff x="1559" y="2020"/>
            <a:chExt cx="6711" cy="2737"/>
          </a:xfrm>
        </p:grpSpPr>
        <p:sp>
          <p:nvSpPr>
            <p:cNvPr id="5" name="AutoShape 12"/>
            <p:cNvSpPr>
              <a:spLocks noChangeAspect="1" noChangeArrowheads="1" noTextEdit="1"/>
            </p:cNvSpPr>
            <p:nvPr/>
          </p:nvSpPr>
          <p:spPr bwMode="auto">
            <a:xfrm>
              <a:off x="1559" y="2020"/>
              <a:ext cx="6711" cy="27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Oval 11"/>
            <p:cNvSpPr>
              <a:spLocks noChangeArrowheads="1"/>
            </p:cNvSpPr>
            <p:nvPr/>
          </p:nvSpPr>
          <p:spPr bwMode="auto">
            <a:xfrm>
              <a:off x="1824" y="2181"/>
              <a:ext cx="1608" cy="966"/>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合理的输入集合</a:t>
              </a:r>
              <a:r>
                <a:rPr kumimoji="0" lang="en-US" altLang="zh-CN" sz="1800" dirty="0">
                  <a:cs typeface="Times New Roman" panose="02020603050405020304" pitchFamily="18" charset="0"/>
                </a:rPr>
                <a:t>(I</a:t>
              </a:r>
              <a:r>
                <a:rPr kumimoji="0" lang="en-US" altLang="zh-CN" sz="1800" baseline="-25000" dirty="0">
                  <a:cs typeface="Times New Roman" panose="02020603050405020304" pitchFamily="18" charset="0"/>
                </a:rPr>
                <a:t>N</a:t>
              </a:r>
              <a:r>
                <a:rPr kumimoji="0" lang="en-US" altLang="zh-CN" sz="1800" dirty="0">
                  <a:cs typeface="Times New Roman" panose="02020603050405020304" pitchFamily="18" charset="0"/>
                </a:rPr>
                <a:t>)</a:t>
              </a:r>
            </a:p>
          </p:txBody>
        </p:sp>
        <p:sp>
          <p:nvSpPr>
            <p:cNvPr id="7" name="Oval 10"/>
            <p:cNvSpPr>
              <a:spLocks noChangeArrowheads="1"/>
            </p:cNvSpPr>
            <p:nvPr/>
          </p:nvSpPr>
          <p:spPr bwMode="auto">
            <a:xfrm>
              <a:off x="1760" y="3308"/>
              <a:ext cx="1608" cy="1288"/>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72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期望引起异常的输入集合</a:t>
              </a:r>
              <a:r>
                <a:rPr kumimoji="0" lang="en-US" altLang="zh-CN" sz="1800" dirty="0">
                  <a:cs typeface="Times New Roman" panose="02020603050405020304" pitchFamily="18" charset="0"/>
                </a:rPr>
                <a:t>(I</a:t>
              </a:r>
              <a:r>
                <a:rPr kumimoji="0" lang="en-US" altLang="zh-CN" sz="1800" baseline="-25000" dirty="0">
                  <a:cs typeface="Times New Roman" panose="02020603050405020304" pitchFamily="18" charset="0"/>
                </a:rPr>
                <a:t>E</a:t>
              </a:r>
              <a:r>
                <a:rPr kumimoji="0" lang="en-US" altLang="zh-CN" sz="1800" dirty="0">
                  <a:cs typeface="Times New Roman" panose="02020603050405020304" pitchFamily="18" charset="0"/>
                </a:rPr>
                <a:t>)</a:t>
              </a:r>
            </a:p>
          </p:txBody>
        </p:sp>
        <p:sp>
          <p:nvSpPr>
            <p:cNvPr id="8" name="Rectangle 9"/>
            <p:cNvSpPr>
              <a:spLocks noChangeArrowheads="1"/>
            </p:cNvSpPr>
            <p:nvPr/>
          </p:nvSpPr>
          <p:spPr bwMode="auto">
            <a:xfrm>
              <a:off x="4172" y="2910"/>
              <a:ext cx="1407" cy="1042"/>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endParaRPr kumimoji="0" lang="en-US" altLang="zh-CN" sz="1800" dirty="0">
                <a:solidFill>
                  <a:schemeClr val="bg1"/>
                </a:solidFill>
                <a:cs typeface="Times New Roman" panose="02020603050405020304" pitchFamily="18" charset="0"/>
              </a:endParaRPr>
            </a:p>
            <a:p>
              <a:pPr algn="ctr" eaLnBrk="0" hangingPunct="0"/>
              <a:r>
                <a:rPr kumimoji="0" lang="zh-CN" altLang="zh-CN" sz="1800" dirty="0" smtClean="0">
                  <a:solidFill>
                    <a:schemeClr val="bg1"/>
                  </a:solidFill>
                  <a:cs typeface="Times New Roman" panose="02020603050405020304" pitchFamily="18" charset="0"/>
                </a:rPr>
                <a:t>被</a:t>
              </a:r>
              <a:r>
                <a:rPr kumimoji="0" lang="zh-CN" altLang="zh-CN" sz="1800" dirty="0">
                  <a:solidFill>
                    <a:schemeClr val="bg1"/>
                  </a:solidFill>
                  <a:cs typeface="Times New Roman" panose="02020603050405020304" pitchFamily="18" charset="0"/>
                </a:rPr>
                <a:t>测系统</a:t>
              </a:r>
              <a:r>
                <a:rPr kumimoji="0" lang="en-US" altLang="zh-CN" sz="1800" dirty="0">
                  <a:solidFill>
                    <a:schemeClr val="bg1"/>
                  </a:solidFill>
                  <a:cs typeface="Times New Roman" panose="02020603050405020304" pitchFamily="18" charset="0"/>
                </a:rPr>
                <a:t>S</a:t>
              </a:r>
            </a:p>
          </p:txBody>
        </p:sp>
        <p:sp>
          <p:nvSpPr>
            <p:cNvPr id="9" name="Oval 8"/>
            <p:cNvSpPr>
              <a:spLocks noChangeArrowheads="1"/>
            </p:cNvSpPr>
            <p:nvPr/>
          </p:nvSpPr>
          <p:spPr bwMode="auto">
            <a:xfrm>
              <a:off x="6383" y="2020"/>
              <a:ext cx="1536" cy="112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108000" tIns="45720" rIns="7200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正常输出结果</a:t>
              </a:r>
              <a:r>
                <a:rPr kumimoji="0" lang="en-US" altLang="zh-CN" sz="1800" b="0" i="0" u="none" strike="noStrike" cap="none" normalizeH="0" baseline="0" dirty="0" smtClean="0">
                  <a:ln>
                    <a:noFill/>
                  </a:ln>
                  <a:solidFill>
                    <a:schemeClr val="tx1"/>
                  </a:solidFill>
                  <a:effectLst/>
                  <a:cs typeface="Times New Roman" panose="02020603050405020304" pitchFamily="18" charset="0"/>
                </a:rPr>
                <a:t>(O</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N</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Oval 7"/>
            <p:cNvSpPr>
              <a:spLocks noChangeArrowheads="1"/>
            </p:cNvSpPr>
            <p:nvPr/>
          </p:nvSpPr>
          <p:spPr bwMode="auto">
            <a:xfrm>
              <a:off x="1559" y="2020"/>
              <a:ext cx="2211" cy="273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Line 6"/>
            <p:cNvSpPr>
              <a:spLocks noChangeShapeType="1"/>
            </p:cNvSpPr>
            <p:nvPr/>
          </p:nvSpPr>
          <p:spPr bwMode="auto">
            <a:xfrm>
              <a:off x="3432" y="2773"/>
              <a:ext cx="740" cy="5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Line 5"/>
            <p:cNvSpPr>
              <a:spLocks noChangeShapeType="1"/>
            </p:cNvSpPr>
            <p:nvPr/>
          </p:nvSpPr>
          <p:spPr bwMode="auto">
            <a:xfrm flipV="1">
              <a:off x="3368" y="3630"/>
              <a:ext cx="8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Oval 4"/>
            <p:cNvSpPr>
              <a:spLocks noChangeArrowheads="1"/>
            </p:cNvSpPr>
            <p:nvPr/>
          </p:nvSpPr>
          <p:spPr bwMode="auto">
            <a:xfrm>
              <a:off x="6383" y="3308"/>
              <a:ext cx="1608" cy="1288"/>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表现出系统异常的输出结果</a:t>
              </a:r>
              <a:r>
                <a:rPr kumimoji="0" lang="en-US" altLang="zh-CN" sz="1800" dirty="0">
                  <a:cs typeface="Times New Roman" panose="02020603050405020304" pitchFamily="18" charset="0"/>
                </a:rPr>
                <a:t>(O</a:t>
              </a:r>
              <a:r>
                <a:rPr kumimoji="0" lang="en-US" altLang="zh-CN" sz="1800" baseline="-25000" dirty="0">
                  <a:cs typeface="Times New Roman" panose="02020603050405020304" pitchFamily="18" charset="0"/>
                </a:rPr>
                <a:t>E</a:t>
              </a:r>
              <a:r>
                <a:rPr kumimoji="0" lang="en-US" altLang="zh-CN" sz="1800" dirty="0">
                  <a:cs typeface="Times New Roman" panose="02020603050405020304" pitchFamily="18" charset="0"/>
                </a:rPr>
                <a:t>)</a:t>
              </a:r>
            </a:p>
          </p:txBody>
        </p:sp>
        <p:sp>
          <p:nvSpPr>
            <p:cNvPr id="14" name="Line 3"/>
            <p:cNvSpPr>
              <a:spLocks noChangeShapeType="1"/>
            </p:cNvSpPr>
            <p:nvPr/>
          </p:nvSpPr>
          <p:spPr bwMode="auto">
            <a:xfrm flipV="1">
              <a:off x="5579" y="2664"/>
              <a:ext cx="804"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Line 2"/>
            <p:cNvSpPr>
              <a:spLocks noChangeShapeType="1"/>
            </p:cNvSpPr>
            <p:nvPr/>
          </p:nvSpPr>
          <p:spPr bwMode="auto">
            <a:xfrm>
              <a:off x="5579" y="3469"/>
              <a:ext cx="804"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extLst>
      <p:ext uri="{BB962C8B-B14F-4D97-AF65-F5344CB8AC3E}">
        <p14:creationId xmlns:p14="http://schemas.microsoft.com/office/powerpoint/2010/main" val="130648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a:t>
            </a:r>
            <a:r>
              <a:rPr lang="zh-CN" altLang="en-US" dirty="0" smtClean="0"/>
              <a:t>验证是否实现了功能？</a:t>
            </a:r>
            <a:endParaRPr lang="zh-CN" altLang="en-US" dirty="0"/>
          </a:p>
        </p:txBody>
      </p:sp>
      <p:sp>
        <p:nvSpPr>
          <p:cNvPr id="3" name="内容占位符 2"/>
          <p:cNvSpPr>
            <a:spLocks noGrp="1"/>
          </p:cNvSpPr>
          <p:nvPr>
            <p:ph idx="1"/>
          </p:nvPr>
        </p:nvSpPr>
        <p:spPr/>
        <p:txBody>
          <a:bodyPr/>
          <a:lstStyle/>
          <a:p>
            <a:r>
              <a:rPr lang="zh-CN" altLang="en-US" b="1" dirty="0" smtClean="0"/>
              <a:t>定义</a:t>
            </a:r>
            <a:r>
              <a:rPr lang="en-US" b="1" dirty="0" smtClean="0"/>
              <a:t>1</a:t>
            </a:r>
            <a:r>
              <a:rPr lang="zh-CN" altLang="en-US" b="1" dirty="0" smtClean="0"/>
              <a:t>：</a:t>
            </a:r>
            <a:r>
              <a:rPr lang="zh-CN" altLang="en-US" dirty="0" smtClean="0"/>
              <a:t>系统</a:t>
            </a:r>
            <a:r>
              <a:rPr lang="en-US" dirty="0" smtClean="0"/>
              <a:t>S</a:t>
            </a:r>
            <a:r>
              <a:rPr lang="zh-CN" altLang="en-US" dirty="0" smtClean="0"/>
              <a:t>的功能是正确的，当给系统输入</a:t>
            </a:r>
            <a:r>
              <a:rPr lang="zh-CN" altLang="en-US" dirty="0" smtClean="0">
                <a:solidFill>
                  <a:srgbClr val="FF0000"/>
                </a:solidFill>
              </a:rPr>
              <a:t>一组</a:t>
            </a:r>
            <a:r>
              <a:rPr lang="zh-CN" altLang="en-US" dirty="0" smtClean="0"/>
              <a:t>元素</a:t>
            </a:r>
            <a:r>
              <a:rPr lang="en-US" i="1" dirty="0" smtClean="0"/>
              <a:t>x</a:t>
            </a:r>
            <a:r>
              <a:rPr lang="zh-CN" altLang="en-US" dirty="0" smtClean="0"/>
              <a:t>∈</a:t>
            </a:r>
            <a:r>
              <a:rPr lang="en-US" dirty="0" smtClean="0"/>
              <a:t>I</a:t>
            </a:r>
            <a:r>
              <a:rPr lang="en-US" altLang="zh-CN" baseline="-25000" dirty="0" smtClean="0"/>
              <a:t>N</a:t>
            </a:r>
            <a:r>
              <a:rPr lang="zh-CN" altLang="en-US" dirty="0" smtClean="0"/>
              <a:t>，系统的输出</a:t>
            </a:r>
            <a:r>
              <a:rPr lang="en-US" i="1" dirty="0" smtClean="0"/>
              <a:t>y</a:t>
            </a:r>
            <a:r>
              <a:rPr lang="zh-CN" altLang="en-US" dirty="0" smtClean="0"/>
              <a:t>∈</a:t>
            </a:r>
            <a:r>
              <a:rPr lang="en-US" dirty="0" smtClean="0"/>
              <a:t>O</a:t>
            </a:r>
            <a:r>
              <a:rPr lang="en-US" altLang="zh-CN" baseline="-25000" dirty="0" smtClean="0"/>
              <a:t>N</a:t>
            </a:r>
            <a:r>
              <a:rPr lang="zh-CN" altLang="en-US" dirty="0" smtClean="0"/>
              <a:t>，且，可以判定</a:t>
            </a:r>
            <a:r>
              <a:rPr lang="en-US" i="1" dirty="0" smtClean="0"/>
              <a:t>y</a:t>
            </a:r>
            <a:r>
              <a:rPr lang="en-US" dirty="0" smtClean="0"/>
              <a:t> = S(</a:t>
            </a:r>
            <a:r>
              <a:rPr lang="en-US" i="1" dirty="0" smtClean="0"/>
              <a:t>x</a:t>
            </a:r>
            <a:r>
              <a:rPr lang="en-US" dirty="0" smtClean="0"/>
              <a:t>)</a:t>
            </a:r>
            <a:r>
              <a:rPr lang="zh-CN" altLang="en-US" dirty="0" smtClean="0"/>
              <a:t>符合系统</a:t>
            </a:r>
            <a:r>
              <a:rPr lang="en-US" dirty="0" smtClean="0"/>
              <a:t>S</a:t>
            </a:r>
            <a:r>
              <a:rPr lang="zh-CN" altLang="en-US" dirty="0" smtClean="0"/>
              <a:t>功能要求。</a:t>
            </a:r>
            <a:endParaRPr lang="en-US" altLang="zh-CN" dirty="0" smtClean="0"/>
          </a:p>
          <a:p>
            <a:endParaRPr lang="en-US" altLang="zh-CN" dirty="0" smtClean="0"/>
          </a:p>
          <a:p>
            <a:r>
              <a:rPr lang="zh-CN" altLang="en-US" dirty="0" smtClean="0"/>
              <a:t>按定义</a:t>
            </a:r>
            <a:r>
              <a:rPr lang="en-US" dirty="0" smtClean="0"/>
              <a:t>1</a:t>
            </a:r>
            <a:r>
              <a:rPr lang="zh-CN" altLang="en-US" dirty="0" smtClean="0"/>
              <a:t>，验证一个或某些输入元素集合</a:t>
            </a:r>
            <a:r>
              <a:rPr lang="en-US" altLang="zh-CN" i="1" dirty="0"/>
              <a:t>x</a:t>
            </a:r>
            <a:r>
              <a:rPr lang="zh-CN" altLang="en-US" dirty="0"/>
              <a:t>∈</a:t>
            </a:r>
            <a:r>
              <a:rPr lang="en-US" altLang="zh-CN" dirty="0" smtClean="0"/>
              <a:t>I</a:t>
            </a:r>
            <a:r>
              <a:rPr lang="en-US" altLang="zh-CN" baseline="-25000" dirty="0" smtClean="0"/>
              <a:t>N </a:t>
            </a:r>
            <a:r>
              <a:rPr lang="zh-CN" altLang="en-US" dirty="0" smtClean="0"/>
              <a:t>。</a:t>
            </a:r>
            <a:endParaRPr lang="en-US" altLang="zh-CN" dirty="0" smtClean="0"/>
          </a:p>
          <a:p>
            <a:pPr lvl="1"/>
            <a:r>
              <a:rPr lang="zh-CN" altLang="en-US" dirty="0" smtClean="0"/>
              <a:t>这种测试只能验证系统</a:t>
            </a:r>
            <a:r>
              <a:rPr lang="en-US" dirty="0" smtClean="0"/>
              <a:t>S</a:t>
            </a:r>
            <a:r>
              <a:rPr lang="zh-CN" altLang="en-US" dirty="0" smtClean="0"/>
              <a:t>的部分功能是正确，并没有标明系统的所有功能是正确的。</a:t>
            </a:r>
            <a:endParaRPr lang="en-US" altLang="zh-CN" dirty="0" smtClean="0"/>
          </a:p>
          <a:p>
            <a:pPr lvl="1"/>
            <a:r>
              <a:rPr lang="zh-CN" altLang="en-US" dirty="0" smtClean="0"/>
              <a:t>通常的功能测试是这种情况。</a:t>
            </a:r>
            <a:endParaRPr lang="en-US" altLang="zh-CN" dirty="0" smtClean="0"/>
          </a:p>
          <a:p>
            <a:pPr lvl="1"/>
            <a:r>
              <a:rPr lang="zh-CN" altLang="en-US" dirty="0" smtClean="0">
                <a:solidFill>
                  <a:srgbClr val="FF0000"/>
                </a:solidFill>
              </a:rPr>
              <a:t>只能验证，该系统是否具有所期望的功能。</a:t>
            </a:r>
          </a:p>
        </p:txBody>
      </p:sp>
    </p:spTree>
    <p:extLst>
      <p:ext uri="{BB962C8B-B14F-4D97-AF65-F5344CB8AC3E}">
        <p14:creationId xmlns:p14="http://schemas.microsoft.com/office/powerpoint/2010/main" val="34876579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a:t>
            </a:r>
            <a:r>
              <a:rPr lang="zh-CN" altLang="en-US" dirty="0" smtClean="0"/>
              <a:t>程序的功能是否全部实现？</a:t>
            </a:r>
            <a:endParaRPr lang="zh-CN" altLang="en-US" dirty="0"/>
          </a:p>
        </p:txBody>
      </p:sp>
      <p:sp>
        <p:nvSpPr>
          <p:cNvPr id="3" name="内容占位符 2"/>
          <p:cNvSpPr>
            <a:spLocks noGrp="1"/>
          </p:cNvSpPr>
          <p:nvPr>
            <p:ph idx="1"/>
          </p:nvPr>
        </p:nvSpPr>
        <p:spPr/>
        <p:txBody>
          <a:bodyPr/>
          <a:lstStyle/>
          <a:p>
            <a:r>
              <a:rPr lang="zh-CN" altLang="en-US" b="1" dirty="0" smtClean="0"/>
              <a:t>定义</a:t>
            </a:r>
            <a:r>
              <a:rPr lang="en-US" b="1" dirty="0" smtClean="0"/>
              <a:t>2</a:t>
            </a:r>
            <a:r>
              <a:rPr lang="zh-CN" altLang="en-US" b="1" dirty="0" smtClean="0"/>
              <a:t>：</a:t>
            </a:r>
            <a:r>
              <a:rPr lang="zh-CN" altLang="en-US" dirty="0" smtClean="0"/>
              <a:t>系统</a:t>
            </a:r>
            <a:r>
              <a:rPr lang="en-US" dirty="0" smtClean="0"/>
              <a:t>S</a:t>
            </a:r>
            <a:r>
              <a:rPr lang="zh-CN" altLang="en-US" dirty="0" smtClean="0"/>
              <a:t>功能完全正确性，当对于</a:t>
            </a:r>
            <a:r>
              <a:rPr lang="zh-CN" altLang="en-US" dirty="0" smtClean="0">
                <a:solidFill>
                  <a:srgbClr val="FF0000"/>
                </a:solidFill>
              </a:rPr>
              <a:t>所有的输入元素组</a:t>
            </a:r>
            <a:r>
              <a:rPr lang="en-US" i="1" dirty="0" smtClean="0"/>
              <a:t>x</a:t>
            </a:r>
            <a:r>
              <a:rPr lang="zh-CN" altLang="en-US" dirty="0" smtClean="0"/>
              <a:t>∈</a:t>
            </a:r>
            <a:r>
              <a:rPr lang="en-US" dirty="0" smtClean="0"/>
              <a:t>I</a:t>
            </a:r>
            <a:r>
              <a:rPr lang="en-US" baseline="-25000" dirty="0" smtClean="0"/>
              <a:t>N</a:t>
            </a:r>
            <a:r>
              <a:rPr lang="zh-CN" altLang="en-US" dirty="0" smtClean="0"/>
              <a:t>，作为输入，且系统的相应的输出</a:t>
            </a:r>
            <a:r>
              <a:rPr lang="en-US" i="1" dirty="0" smtClean="0"/>
              <a:t>y</a:t>
            </a:r>
            <a:r>
              <a:rPr lang="zh-CN" altLang="en-US" dirty="0" smtClean="0"/>
              <a:t>∈</a:t>
            </a:r>
            <a:r>
              <a:rPr lang="en-US" dirty="0" smtClean="0"/>
              <a:t>O</a:t>
            </a:r>
            <a:r>
              <a:rPr lang="en-US" baseline="-25000" dirty="0" smtClean="0"/>
              <a:t>N</a:t>
            </a:r>
            <a:r>
              <a:rPr lang="zh-CN" altLang="en-US" dirty="0" smtClean="0"/>
              <a:t>，且，可以判断</a:t>
            </a:r>
            <a:r>
              <a:rPr lang="en-US" i="1" dirty="0" smtClean="0"/>
              <a:t>y</a:t>
            </a:r>
            <a:r>
              <a:rPr lang="en-US" dirty="0" smtClean="0"/>
              <a:t> = S(</a:t>
            </a:r>
            <a:r>
              <a:rPr lang="en-US" i="1" dirty="0" smtClean="0"/>
              <a:t>x</a:t>
            </a:r>
            <a:r>
              <a:rPr lang="en-US" dirty="0" smtClean="0"/>
              <a:t>)</a:t>
            </a:r>
            <a:r>
              <a:rPr lang="zh-CN" altLang="en-US" dirty="0" smtClean="0"/>
              <a:t>成立。</a:t>
            </a:r>
            <a:endParaRPr lang="en-US" altLang="zh-CN" dirty="0" smtClean="0"/>
          </a:p>
          <a:p>
            <a:r>
              <a:rPr lang="zh-CN" altLang="en-US" dirty="0" smtClean="0"/>
              <a:t>按定义</a:t>
            </a:r>
            <a:r>
              <a:rPr lang="en-US" dirty="0" smtClean="0"/>
              <a:t>2</a:t>
            </a:r>
            <a:r>
              <a:rPr lang="zh-CN" altLang="en-US" dirty="0" smtClean="0"/>
              <a:t>，输入元素集合</a:t>
            </a:r>
            <a:r>
              <a:rPr lang="en-US" dirty="0" smtClean="0"/>
              <a:t>I</a:t>
            </a:r>
            <a:r>
              <a:rPr lang="en-US" baseline="-25000" dirty="0" smtClean="0"/>
              <a:t>N</a:t>
            </a:r>
            <a:r>
              <a:rPr lang="zh-CN" altLang="en-US" dirty="0" smtClean="0"/>
              <a:t>的每个输入元素及其组合，验证系统的</a:t>
            </a:r>
            <a:r>
              <a:rPr lang="zh-CN" altLang="en-US" dirty="0" smtClean="0">
                <a:solidFill>
                  <a:srgbClr val="FF0000"/>
                </a:solidFill>
              </a:rPr>
              <a:t>所有</a:t>
            </a:r>
            <a:r>
              <a:rPr lang="zh-CN" altLang="en-US" dirty="0" smtClean="0"/>
              <a:t>功能是正确。</a:t>
            </a:r>
            <a:endParaRPr lang="en-US" altLang="zh-CN" dirty="0" smtClean="0"/>
          </a:p>
          <a:p>
            <a:r>
              <a:rPr lang="zh-CN" altLang="en-US" dirty="0" smtClean="0"/>
              <a:t>问题是：</a:t>
            </a:r>
            <a:endParaRPr lang="en-US" altLang="zh-CN" dirty="0" smtClean="0"/>
          </a:p>
          <a:p>
            <a:pPr lvl="1"/>
            <a:r>
              <a:rPr lang="en-US" dirty="0" smtClean="0"/>
              <a:t>a.</a:t>
            </a:r>
            <a:r>
              <a:rPr lang="zh-CN" altLang="en-US" dirty="0" smtClean="0"/>
              <a:t>如何找到所有</a:t>
            </a:r>
            <a:r>
              <a:rPr lang="en-US" dirty="0" smtClean="0"/>
              <a:t>I</a:t>
            </a:r>
            <a:r>
              <a:rPr lang="en-US" baseline="-25000" dirty="0" smtClean="0"/>
              <a:t>N</a:t>
            </a:r>
            <a:r>
              <a:rPr lang="zh-CN" altLang="en-US" dirty="0" smtClean="0"/>
              <a:t>的全集，</a:t>
            </a:r>
            <a:endParaRPr lang="en-US" altLang="zh-CN" dirty="0" smtClean="0"/>
          </a:p>
          <a:p>
            <a:pPr lvl="1"/>
            <a:r>
              <a:rPr lang="en-US" dirty="0" smtClean="0"/>
              <a:t>b.</a:t>
            </a:r>
            <a:r>
              <a:rPr lang="zh-CN" altLang="en-US" dirty="0" smtClean="0"/>
              <a:t>进行全集测试的时间是充分的。</a:t>
            </a:r>
            <a:endParaRPr lang="en-US" altLang="zh-CN" dirty="0" smtClean="0"/>
          </a:p>
          <a:p>
            <a:pPr lvl="1"/>
            <a:r>
              <a:rPr lang="zh-CN" altLang="en-US" dirty="0" smtClean="0">
                <a:solidFill>
                  <a:srgbClr val="FF0000"/>
                </a:solidFill>
              </a:rPr>
              <a:t>绝大多数的软件项目都不允许这么做。会退回到</a:t>
            </a:r>
            <a:r>
              <a:rPr lang="zh-CN" altLang="en-US" b="1" dirty="0" smtClean="0">
                <a:solidFill>
                  <a:srgbClr val="FF0000"/>
                </a:solidFill>
              </a:rPr>
              <a:t>定义</a:t>
            </a:r>
            <a:r>
              <a:rPr lang="en-US" altLang="zh-CN" b="1" dirty="0" smtClean="0">
                <a:solidFill>
                  <a:srgbClr val="FF0000"/>
                </a:solidFill>
              </a:rPr>
              <a:t>1</a:t>
            </a:r>
            <a:r>
              <a:rPr lang="zh-CN" altLang="en-US" b="1" dirty="0" smtClean="0">
                <a:solidFill>
                  <a:srgbClr val="FF0000"/>
                </a:solidFill>
              </a:rPr>
              <a:t>的概念。</a:t>
            </a:r>
          </a:p>
          <a:p>
            <a:endParaRPr lang="zh-CN" altLang="en-US" dirty="0"/>
          </a:p>
        </p:txBody>
      </p:sp>
    </p:spTree>
    <p:extLst>
      <p:ext uri="{BB962C8B-B14F-4D97-AF65-F5344CB8AC3E}">
        <p14:creationId xmlns:p14="http://schemas.microsoft.com/office/powerpoint/2010/main" val="1025766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a:t>
            </a:r>
            <a:r>
              <a:rPr lang="zh-CN" altLang="en-US" dirty="0" smtClean="0"/>
              <a:t>程序是否完整？</a:t>
            </a:r>
            <a:endParaRPr lang="zh-CN" altLang="en-US" dirty="0"/>
          </a:p>
        </p:txBody>
      </p:sp>
      <p:sp>
        <p:nvSpPr>
          <p:cNvPr id="3" name="内容占位符 2"/>
          <p:cNvSpPr>
            <a:spLocks noGrp="1"/>
          </p:cNvSpPr>
          <p:nvPr>
            <p:ph idx="1"/>
          </p:nvPr>
        </p:nvSpPr>
        <p:spPr/>
        <p:txBody>
          <a:bodyPr/>
          <a:lstStyle/>
          <a:p>
            <a:r>
              <a:rPr lang="zh-CN" altLang="en-US" b="1" dirty="0" smtClean="0"/>
              <a:t>定义</a:t>
            </a:r>
            <a:r>
              <a:rPr lang="en-US" b="1" dirty="0" smtClean="0"/>
              <a:t>3</a:t>
            </a:r>
            <a:r>
              <a:rPr lang="zh-CN" altLang="en-US" b="1" dirty="0" smtClean="0"/>
              <a:t>：</a:t>
            </a:r>
            <a:r>
              <a:rPr lang="zh-CN" altLang="en-US" dirty="0" smtClean="0"/>
              <a:t>系统</a:t>
            </a:r>
            <a:r>
              <a:rPr lang="en-US" dirty="0" smtClean="0"/>
              <a:t>S</a:t>
            </a:r>
            <a:r>
              <a:rPr lang="zh-CN" altLang="en-US" dirty="0" smtClean="0"/>
              <a:t>是可靠安全的，当能够在给定时间内，输出满足定义</a:t>
            </a:r>
            <a:r>
              <a:rPr lang="en-US" dirty="0" smtClean="0"/>
              <a:t>2</a:t>
            </a:r>
            <a:r>
              <a:rPr lang="zh-CN" altLang="en-US" dirty="0" smtClean="0"/>
              <a:t>要求，或者，对于任意的输入</a:t>
            </a:r>
            <a:r>
              <a:rPr lang="en-US" i="1" dirty="0" smtClean="0"/>
              <a:t>x</a:t>
            </a:r>
            <a:r>
              <a:rPr lang="zh-CN" altLang="en-US" dirty="0" smtClean="0"/>
              <a:t>不属于</a:t>
            </a:r>
            <a:r>
              <a:rPr lang="en-US" dirty="0" smtClean="0"/>
              <a:t>I</a:t>
            </a:r>
            <a:r>
              <a:rPr lang="en-US" baseline="-25000" dirty="0" smtClean="0"/>
              <a:t>N</a:t>
            </a:r>
            <a:r>
              <a:rPr lang="zh-CN" altLang="en-US" dirty="0" smtClean="0"/>
              <a:t>，在给定的时间内，输出一组信息</a:t>
            </a:r>
            <a:r>
              <a:rPr lang="en-US" i="1" dirty="0" smtClean="0"/>
              <a:t>y</a:t>
            </a:r>
            <a:r>
              <a:rPr lang="zh-CN" altLang="en-US" dirty="0" smtClean="0"/>
              <a:t>不属于</a:t>
            </a:r>
            <a:r>
              <a:rPr lang="en-US" dirty="0" smtClean="0"/>
              <a:t>O</a:t>
            </a:r>
            <a:r>
              <a:rPr lang="en-US" baseline="-25000" dirty="0" smtClean="0"/>
              <a:t>N</a:t>
            </a:r>
            <a:r>
              <a:rPr lang="zh-CN" altLang="en-US" dirty="0" smtClean="0"/>
              <a:t>。</a:t>
            </a:r>
            <a:endParaRPr lang="en-US" altLang="zh-CN" dirty="0" smtClean="0"/>
          </a:p>
          <a:p>
            <a:r>
              <a:rPr lang="zh-CN" altLang="en-US" dirty="0" smtClean="0">
                <a:solidFill>
                  <a:srgbClr val="FF0000"/>
                </a:solidFill>
              </a:rPr>
              <a:t>即系统不会死掉！</a:t>
            </a:r>
            <a:endParaRPr lang="en-US" altLang="zh-CN" dirty="0" smtClean="0">
              <a:solidFill>
                <a:srgbClr val="FF0000"/>
              </a:solidFill>
            </a:endParaRPr>
          </a:p>
          <a:p>
            <a:endParaRPr lang="en-US" altLang="zh-CN" dirty="0" smtClean="0">
              <a:solidFill>
                <a:srgbClr val="FF0000"/>
              </a:solidFill>
            </a:endParaRPr>
          </a:p>
          <a:p>
            <a:r>
              <a:rPr lang="zh-CN" altLang="en-US" dirty="0" smtClean="0"/>
              <a:t>按定义</a:t>
            </a:r>
            <a:r>
              <a:rPr lang="en-US" dirty="0" smtClean="0"/>
              <a:t>3</a:t>
            </a:r>
            <a:r>
              <a:rPr lang="zh-CN" altLang="en-US" dirty="0" smtClean="0"/>
              <a:t>，验证所有的输入集合，包括合理的输入值集合</a:t>
            </a:r>
            <a:r>
              <a:rPr lang="en-US" dirty="0" smtClean="0"/>
              <a:t>I</a:t>
            </a:r>
            <a:r>
              <a:rPr lang="en-US" baseline="-25000" dirty="0" smtClean="0"/>
              <a:t>N</a:t>
            </a:r>
            <a:r>
              <a:rPr lang="zh-CN" altLang="en-US" dirty="0" smtClean="0"/>
              <a:t>和不合理的输入值集合</a:t>
            </a:r>
            <a:r>
              <a:rPr lang="en-US" altLang="zh-CN" dirty="0" smtClean="0"/>
              <a:t>I</a:t>
            </a:r>
            <a:r>
              <a:rPr lang="en-US" altLang="zh-CN" baseline="-25000" dirty="0" smtClean="0"/>
              <a:t>E </a:t>
            </a:r>
            <a:r>
              <a:rPr lang="zh-CN" altLang="en-US" dirty="0" smtClean="0"/>
              <a:t>。这就更不可能了，不仅仅我们难以确定</a:t>
            </a:r>
            <a:r>
              <a:rPr lang="en-US" dirty="0" smtClean="0"/>
              <a:t>I</a:t>
            </a:r>
            <a:r>
              <a:rPr lang="en-US" baseline="-25000" dirty="0" smtClean="0"/>
              <a:t>N</a:t>
            </a:r>
            <a:r>
              <a:rPr lang="zh-CN" altLang="en-US" dirty="0" smtClean="0"/>
              <a:t>，更难以确定</a:t>
            </a:r>
            <a:r>
              <a:rPr lang="en-US" dirty="0" smtClean="0"/>
              <a:t>I</a:t>
            </a:r>
            <a:r>
              <a:rPr lang="en-US" baseline="-25000" dirty="0" smtClean="0"/>
              <a:t>N</a:t>
            </a:r>
            <a:r>
              <a:rPr lang="zh-CN" altLang="en-US" dirty="0" smtClean="0"/>
              <a:t>以外是多大的范围。</a:t>
            </a:r>
          </a:p>
          <a:p>
            <a:endParaRPr lang="en-US" altLang="zh-CN" dirty="0" smtClean="0"/>
          </a:p>
          <a:p>
            <a:endParaRPr lang="zh-CN" altLang="en-US" dirty="0"/>
          </a:p>
        </p:txBody>
      </p:sp>
    </p:spTree>
    <p:extLst>
      <p:ext uri="{BB962C8B-B14F-4D97-AF65-F5344CB8AC3E}">
        <p14:creationId xmlns:p14="http://schemas.microsoft.com/office/powerpoint/2010/main" val="11688582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测试工程工作</a:t>
            </a:r>
            <a:endParaRPr lang="zh-CN" altLang="en-US" dirty="0"/>
          </a:p>
        </p:txBody>
      </p:sp>
      <p:sp>
        <p:nvSpPr>
          <p:cNvPr id="3" name="内容占位符 2"/>
          <p:cNvSpPr>
            <a:spLocks noGrp="1"/>
          </p:cNvSpPr>
          <p:nvPr>
            <p:ph idx="1"/>
          </p:nvPr>
        </p:nvSpPr>
        <p:spPr/>
        <p:txBody>
          <a:bodyPr/>
          <a:lstStyle/>
          <a:p>
            <a:r>
              <a:rPr lang="en-US" sz="2400" dirty="0" smtClean="0"/>
              <a:t>(1) </a:t>
            </a:r>
            <a:r>
              <a:rPr lang="zh-CN" altLang="en-US" sz="2400" dirty="0" smtClean="0"/>
              <a:t>给系统</a:t>
            </a:r>
            <a:r>
              <a:rPr lang="en-US" sz="2400" dirty="0" smtClean="0"/>
              <a:t>S</a:t>
            </a:r>
            <a:r>
              <a:rPr lang="zh-CN" altLang="en-US" sz="2400" dirty="0" smtClean="0"/>
              <a:t>的输入合理的值，系统</a:t>
            </a:r>
            <a:r>
              <a:rPr lang="en-US" sz="2400" dirty="0" smtClean="0"/>
              <a:t>S</a:t>
            </a:r>
            <a:r>
              <a:rPr lang="zh-CN" altLang="en-US" sz="2400" dirty="0" smtClean="0"/>
              <a:t>或得到期望的输出，或表现出异常输出。前者说明系统的功能正常，后者，表明系统</a:t>
            </a:r>
            <a:r>
              <a:rPr lang="en-US" sz="2400" dirty="0" smtClean="0"/>
              <a:t>S</a:t>
            </a:r>
            <a:r>
              <a:rPr lang="zh-CN" altLang="en-US" sz="2400" dirty="0" smtClean="0"/>
              <a:t>有缺陷。</a:t>
            </a:r>
          </a:p>
          <a:p>
            <a:r>
              <a:rPr lang="en-US" sz="2400" dirty="0" smtClean="0"/>
              <a:t>(2) </a:t>
            </a:r>
            <a:r>
              <a:rPr lang="zh-CN" altLang="en-US" sz="2400" dirty="0" smtClean="0"/>
              <a:t>给系统</a:t>
            </a:r>
            <a:r>
              <a:rPr lang="en-US" sz="2400" dirty="0" smtClean="0"/>
              <a:t>S</a:t>
            </a:r>
            <a:r>
              <a:rPr lang="zh-CN" altLang="en-US" sz="2400" dirty="0" smtClean="0"/>
              <a:t>的输入不合理的</a:t>
            </a:r>
            <a:r>
              <a:rPr lang="en-US" sz="2400" dirty="0" smtClean="0"/>
              <a:t>(</a:t>
            </a:r>
            <a:r>
              <a:rPr lang="zh-CN" altLang="en-US" sz="2400" dirty="0" smtClean="0"/>
              <a:t>期望引起异常的</a:t>
            </a:r>
            <a:r>
              <a:rPr lang="en-US" sz="2400" dirty="0" smtClean="0"/>
              <a:t>)</a:t>
            </a:r>
            <a:r>
              <a:rPr lang="zh-CN" altLang="en-US" sz="2400" dirty="0" smtClean="0"/>
              <a:t>值，系统</a:t>
            </a:r>
            <a:r>
              <a:rPr lang="en-US" sz="2400" dirty="0" smtClean="0"/>
              <a:t>S</a:t>
            </a:r>
            <a:r>
              <a:rPr lang="zh-CN" altLang="en-US" sz="2400" dirty="0" smtClean="0"/>
              <a:t>或表现出异常，或输出合理的值。前者说明系统</a:t>
            </a:r>
            <a:r>
              <a:rPr lang="en-US" sz="2400" dirty="0" smtClean="0"/>
              <a:t>S</a:t>
            </a:r>
            <a:r>
              <a:rPr lang="zh-CN" altLang="en-US" sz="2400" dirty="0" smtClean="0"/>
              <a:t>是好的，或测试是有效的；后者说明系统</a:t>
            </a:r>
            <a:r>
              <a:rPr lang="en-US" sz="2400" dirty="0" smtClean="0"/>
              <a:t>S</a:t>
            </a:r>
            <a:r>
              <a:rPr lang="zh-CN" altLang="en-US" sz="2400" dirty="0" smtClean="0"/>
              <a:t>有问题，或假设的测试用例设计有问题。</a:t>
            </a:r>
          </a:p>
          <a:p>
            <a:r>
              <a:rPr lang="zh-CN" altLang="en-US" sz="2400" dirty="0" smtClean="0"/>
              <a:t>之后，测试人员对测试输入、测试过程、以及系统</a:t>
            </a:r>
            <a:r>
              <a:rPr lang="en-US" sz="2400" dirty="0" smtClean="0"/>
              <a:t>S</a:t>
            </a:r>
            <a:r>
              <a:rPr lang="zh-CN" altLang="en-US" sz="2400" dirty="0" smtClean="0"/>
              <a:t>表现出的现象进行分析，确定系统</a:t>
            </a:r>
            <a:r>
              <a:rPr lang="en-US" sz="2400" dirty="0" smtClean="0"/>
              <a:t>S</a:t>
            </a:r>
            <a:r>
              <a:rPr lang="zh-CN" altLang="en-US" sz="2400" dirty="0" smtClean="0"/>
              <a:t>有缺陷，或测试的输入或测试过程有问题。</a:t>
            </a:r>
          </a:p>
          <a:p>
            <a:r>
              <a:rPr lang="zh-CN" altLang="en-US" sz="2400" dirty="0" smtClean="0"/>
              <a:t>如果测试者没有测试出系统</a:t>
            </a:r>
            <a:r>
              <a:rPr lang="en-US" sz="2400" dirty="0" smtClean="0"/>
              <a:t>S</a:t>
            </a:r>
            <a:r>
              <a:rPr lang="zh-CN" altLang="en-US" sz="2400" dirty="0" smtClean="0"/>
              <a:t>的任何异常，只能说明测试工作是无效的，而不能证明系统</a:t>
            </a:r>
            <a:r>
              <a:rPr lang="en-US" sz="2400" dirty="0" smtClean="0"/>
              <a:t>S</a:t>
            </a:r>
            <a:r>
              <a:rPr lang="zh-CN" altLang="en-US" sz="2400" dirty="0" smtClean="0"/>
              <a:t>没有缺陷。</a:t>
            </a:r>
            <a:endParaRPr lang="zh-CN" altLang="en-US" sz="2400" dirty="0"/>
          </a:p>
        </p:txBody>
      </p:sp>
    </p:spTree>
    <p:extLst>
      <p:ext uri="{BB962C8B-B14F-4D97-AF65-F5344CB8AC3E}">
        <p14:creationId xmlns:p14="http://schemas.microsoft.com/office/powerpoint/2010/main" val="1071297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回顾“第</a:t>
            </a:r>
            <a:r>
              <a:rPr lang="en-US" altLang="zh-CN" dirty="0" smtClean="0"/>
              <a:t>8</a:t>
            </a:r>
            <a:r>
              <a:rPr lang="zh-CN" altLang="en-US" dirty="0" smtClean="0"/>
              <a:t>章图</a:t>
            </a:r>
            <a:r>
              <a:rPr lang="en-US" altLang="zh-CN" dirty="0" smtClean="0"/>
              <a:t>8-6</a:t>
            </a:r>
            <a:r>
              <a:rPr lang="zh-CN" altLang="en-US" dirty="0" smtClean="0"/>
              <a:t>和</a:t>
            </a:r>
            <a:r>
              <a:rPr lang="en-US" altLang="zh-CN" dirty="0" smtClean="0"/>
              <a:t>8-7</a:t>
            </a:r>
            <a:r>
              <a:rPr lang="zh-CN" altLang="en-US" dirty="0" smtClean="0"/>
              <a:t>”</a:t>
            </a:r>
            <a:endParaRPr lang="zh-CN" altLang="en-US" dirty="0"/>
          </a:p>
        </p:txBody>
      </p:sp>
      <p:sp>
        <p:nvSpPr>
          <p:cNvPr id="1218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1865" name="Rectangle 9"/>
          <p:cNvSpPr>
            <a:spLocks noChangeArrowheads="1"/>
          </p:cNvSpPr>
          <p:nvPr/>
        </p:nvSpPr>
        <p:spPr bwMode="auto">
          <a:xfrm>
            <a:off x="3163767" y="1975371"/>
            <a:ext cx="2391585" cy="1474662"/>
          </a:xfrm>
          <a:prstGeom prst="rect">
            <a:avLst/>
          </a:prstGeom>
          <a:solidFill>
            <a:srgbClr val="3399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我们知道</a:t>
            </a:r>
            <a:endParaRPr kumimoji="0" lang="en-US" altLang="zh-CN" sz="18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dirty="0" smtClean="0">
                <a:solidFill>
                  <a:schemeClr val="bg1"/>
                </a:solidFill>
                <a:cs typeface="Times New Roman" pitchFamily="18" charset="0"/>
              </a:rPr>
              <a:t>（清晰的输入</a:t>
            </a:r>
            <a:r>
              <a:rPr kumimoji="0" lang="en-US" altLang="zh-CN" sz="1800" dirty="0" smtClean="0">
                <a:solidFill>
                  <a:schemeClr val="bg1"/>
                </a:solidFill>
                <a:cs typeface="Times New Roman" pitchFamily="18" charset="0"/>
              </a:rPr>
              <a:t>/</a:t>
            </a:r>
            <a:r>
              <a:rPr kumimoji="0" lang="zh-CN" altLang="en-US" sz="1800" dirty="0" smtClean="0">
                <a:solidFill>
                  <a:schemeClr val="bg1"/>
                </a:solidFill>
                <a:cs typeface="Times New Roman" pitchFamily="18" charset="0"/>
              </a:rPr>
              <a:t>输出）</a:t>
            </a:r>
            <a:endParaRPr kumimoji="0" lang="zh-CN" altLang="en-US" sz="18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64" name="Rectangle 8"/>
          <p:cNvSpPr>
            <a:spLocks noChangeArrowheads="1"/>
          </p:cNvSpPr>
          <p:nvPr/>
        </p:nvSpPr>
        <p:spPr bwMode="auto">
          <a:xfrm>
            <a:off x="5541325" y="1975371"/>
            <a:ext cx="2760846" cy="14746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我们不知道</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dirty="0" smtClean="0">
                <a:cs typeface="Times New Roman" pitchFamily="18" charset="0"/>
              </a:rPr>
              <a:t>（清晰的输入</a:t>
            </a:r>
            <a:r>
              <a:rPr kumimoji="0" lang="en-US" altLang="zh-CN" sz="1800" dirty="0" smtClean="0">
                <a:cs typeface="Times New Roman" pitchFamily="18" charset="0"/>
              </a:rPr>
              <a:t>/</a:t>
            </a:r>
            <a:r>
              <a:rPr kumimoji="0" lang="zh-CN" altLang="en-US" sz="1800" dirty="0" smtClean="0">
                <a:cs typeface="Times New Roman" pitchFamily="18" charset="0"/>
              </a:rPr>
              <a:t>输出）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63" name="Rectangle 7"/>
          <p:cNvSpPr>
            <a:spLocks noChangeArrowheads="1"/>
          </p:cNvSpPr>
          <p:nvPr/>
        </p:nvSpPr>
        <p:spPr bwMode="auto">
          <a:xfrm>
            <a:off x="3178963" y="3450033"/>
            <a:ext cx="2376389" cy="14746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1800" b="1" dirty="0" smtClean="0">
              <a:cs typeface="Times New Roman" pitchFamily="18" charset="0"/>
            </a:endParaRPr>
          </a:p>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我们知道</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（未知的输入</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输出关系）</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62" name="Rectangle 6"/>
          <p:cNvSpPr>
            <a:spLocks noChangeArrowheads="1"/>
          </p:cNvSpPr>
          <p:nvPr/>
        </p:nvSpPr>
        <p:spPr bwMode="auto">
          <a:xfrm>
            <a:off x="5541325" y="3450033"/>
            <a:ext cx="2769142" cy="14746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我们不知道</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800" dirty="0" smtClean="0">
                <a:cs typeface="Times New Roman" pitchFamily="18" charset="0"/>
              </a:rPr>
              <a:t>（未知的输入</a:t>
            </a:r>
            <a:r>
              <a:rPr kumimoji="0" lang="en-US" altLang="zh-CN" sz="1800" dirty="0" smtClean="0">
                <a:cs typeface="Times New Roman" pitchFamily="18" charset="0"/>
              </a:rPr>
              <a:t>/</a:t>
            </a:r>
            <a:r>
              <a:rPr kumimoji="0" lang="zh-CN" altLang="en-US" sz="1800" dirty="0" smtClean="0">
                <a:cs typeface="Times New Roman" pitchFamily="18" charset="0"/>
              </a:rPr>
              <a:t>输出关系）</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61" name="Rectangle 5"/>
          <p:cNvSpPr>
            <a:spLocks noChangeArrowheads="1"/>
          </p:cNvSpPr>
          <p:nvPr/>
        </p:nvSpPr>
        <p:spPr bwMode="auto">
          <a:xfrm>
            <a:off x="2627238" y="2061241"/>
            <a:ext cx="420807" cy="856403"/>
          </a:xfrm>
          <a:prstGeom prst="rect">
            <a:avLst/>
          </a:prstGeom>
          <a:solidFill>
            <a:srgbClr val="FFFFFF"/>
          </a:solidFill>
          <a:ln w="9525">
            <a:noFill/>
            <a:miter lim="800000"/>
            <a:headEnd/>
            <a:tailEnd/>
          </a:ln>
        </p:spPr>
        <p:txBody>
          <a:bodyPr vert="eaVert" wrap="square" lIns="91440" tIns="45720" rIns="91440" bIns="45720" numCol="1" anchor="t" anchorCtr="0" compatLnSpc="1">
            <a:prstTxWarp prst="textNoShape">
              <a:avLst/>
            </a:prstTxWarp>
          </a:bodyPr>
          <a:lstStyle/>
          <a:p>
            <a:pPr marL="0" marR="0" lvl="0" indent="269875"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已知</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59" name="Rectangle 3"/>
          <p:cNvSpPr>
            <a:spLocks noChangeArrowheads="1"/>
          </p:cNvSpPr>
          <p:nvPr/>
        </p:nvSpPr>
        <p:spPr bwMode="auto">
          <a:xfrm>
            <a:off x="3426771" y="1538010"/>
            <a:ext cx="1893631" cy="449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知道</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858" name="Rectangle 2"/>
          <p:cNvSpPr>
            <a:spLocks noChangeArrowheads="1"/>
          </p:cNvSpPr>
          <p:nvPr/>
        </p:nvSpPr>
        <p:spPr bwMode="auto">
          <a:xfrm>
            <a:off x="5627824" y="1524271"/>
            <a:ext cx="1893631" cy="4350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不知道</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6" name="直接箭头连接符 15"/>
          <p:cNvCxnSpPr/>
          <p:nvPr/>
        </p:nvCxnSpPr>
        <p:spPr bwMode="auto">
          <a:xfrm flipH="1" flipV="1">
            <a:off x="5433773" y="4131246"/>
            <a:ext cx="662227" cy="214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p:nvPr/>
        </p:nvCxnSpPr>
        <p:spPr bwMode="auto">
          <a:xfrm rot="16200000" flipV="1">
            <a:off x="4049486" y="3338286"/>
            <a:ext cx="566057" cy="145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rot="10800000">
            <a:off x="5355771" y="2351321"/>
            <a:ext cx="69668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矩形 25"/>
          <p:cNvSpPr/>
          <p:nvPr/>
        </p:nvSpPr>
        <p:spPr>
          <a:xfrm>
            <a:off x="4912262" y="1180685"/>
            <a:ext cx="1380506" cy="461665"/>
          </a:xfrm>
          <a:prstGeom prst="rect">
            <a:avLst/>
          </a:prstGeom>
        </p:spPr>
        <p:txBody>
          <a:bodyPr wrap="none">
            <a:spAutoFit/>
          </a:bodyPr>
          <a:lstStyle/>
          <a:p>
            <a:pPr lvl="0" indent="269875" algn="ctr"/>
            <a:r>
              <a:rPr kumimoji="0" lang="zh-CN" altLang="en-US" dirty="0" smtClean="0">
                <a:cs typeface="Times New Roman" pitchFamily="18" charset="0"/>
              </a:rPr>
              <a:t>测试者</a:t>
            </a:r>
            <a:endParaRPr kumimoji="0" lang="en-US" altLang="zh-CN" dirty="0" smtClean="0">
              <a:cs typeface="Times New Roman" pitchFamily="18" charset="0"/>
            </a:endParaRPr>
          </a:p>
        </p:txBody>
      </p:sp>
      <p:sp>
        <p:nvSpPr>
          <p:cNvPr id="27" name="矩形 26"/>
          <p:cNvSpPr/>
          <p:nvPr/>
        </p:nvSpPr>
        <p:spPr>
          <a:xfrm>
            <a:off x="1775498" y="1688689"/>
            <a:ext cx="553998" cy="2912016"/>
          </a:xfrm>
          <a:prstGeom prst="rect">
            <a:avLst/>
          </a:prstGeom>
        </p:spPr>
        <p:txBody>
          <a:bodyPr vert="eaVert" wrap="none">
            <a:spAutoFit/>
          </a:bodyPr>
          <a:lstStyle/>
          <a:p>
            <a:pPr lvl="0" indent="269875" algn="ctr"/>
            <a:r>
              <a:rPr kumimoji="0" lang="zh-CN" altLang="en-US" dirty="0" smtClean="0">
                <a:cs typeface="Times New Roman" pitchFamily="18" charset="0"/>
              </a:rPr>
              <a:t>系统输入</a:t>
            </a:r>
            <a:r>
              <a:rPr kumimoji="0" lang="en-US" altLang="zh-CN" dirty="0" smtClean="0">
                <a:cs typeface="Times New Roman" pitchFamily="18" charset="0"/>
              </a:rPr>
              <a:t>/</a:t>
            </a:r>
            <a:r>
              <a:rPr kumimoji="0" lang="zh-CN" altLang="en-US" dirty="0" smtClean="0">
                <a:cs typeface="Times New Roman" pitchFamily="18" charset="0"/>
              </a:rPr>
              <a:t>输出关系</a:t>
            </a:r>
            <a:endParaRPr kumimoji="0" lang="en-US" altLang="zh-CN" dirty="0" smtClean="0">
              <a:cs typeface="Times New Roman" pitchFamily="18" charset="0"/>
            </a:endParaRPr>
          </a:p>
        </p:txBody>
      </p:sp>
      <p:sp>
        <p:nvSpPr>
          <p:cNvPr id="28" name="Rectangle 5"/>
          <p:cNvSpPr>
            <a:spLocks noChangeArrowheads="1"/>
          </p:cNvSpPr>
          <p:nvPr/>
        </p:nvSpPr>
        <p:spPr bwMode="auto">
          <a:xfrm>
            <a:off x="2561781" y="3360036"/>
            <a:ext cx="420915" cy="856686"/>
          </a:xfrm>
          <a:prstGeom prst="rect">
            <a:avLst/>
          </a:prstGeom>
          <a:solidFill>
            <a:srgbClr val="FFFFFF"/>
          </a:solidFill>
          <a:ln w="9525">
            <a:noFill/>
            <a:miter lim="800000"/>
            <a:headEnd/>
            <a:tailEnd/>
          </a:ln>
        </p:spPr>
        <p:txBody>
          <a:bodyPr vert="eaVert" wrap="square" lIns="91440" tIns="45720" rIns="91440" bIns="45720" numCol="1" anchor="t" anchorCtr="0" compatLnSpc="1">
            <a:prstTxWarp prst="textNoShape">
              <a:avLst/>
            </a:prstTxWarp>
          </a:bodyPr>
          <a:lstStyle/>
          <a:p>
            <a:pPr marL="0" marR="0" lvl="0" indent="269875"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未知</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2" name="TextBox 31"/>
          <p:cNvSpPr txBox="1"/>
          <p:nvPr/>
        </p:nvSpPr>
        <p:spPr>
          <a:xfrm>
            <a:off x="1219207" y="5138072"/>
            <a:ext cx="7571303" cy="830997"/>
          </a:xfrm>
          <a:prstGeom prst="rect">
            <a:avLst/>
          </a:prstGeom>
          <a:noFill/>
        </p:spPr>
        <p:txBody>
          <a:bodyPr wrap="none" rtlCol="0">
            <a:spAutoFit/>
          </a:bodyPr>
          <a:lstStyle/>
          <a:p>
            <a:r>
              <a:rPr lang="zh-CN" altLang="en-US" dirty="0" smtClean="0"/>
              <a:t>如果你不清楚要测什么和不测什么，测试是不完整的！</a:t>
            </a:r>
            <a:endParaRPr lang="en-US" altLang="zh-CN" dirty="0" smtClean="0"/>
          </a:p>
          <a:p>
            <a:r>
              <a:rPr lang="zh-CN" altLang="en-US" dirty="0" smtClean="0"/>
              <a:t>如果你自认为你对系统彻底了解了，可能是愚蠢的！</a:t>
            </a:r>
            <a:endParaRPr lang="zh-CN" altLang="en-US" dirty="0"/>
          </a:p>
        </p:txBody>
      </p:sp>
      <p:sp>
        <p:nvSpPr>
          <p:cNvPr id="33" name="圆角矩形标注 32"/>
          <p:cNvSpPr/>
          <p:nvPr/>
        </p:nvSpPr>
        <p:spPr bwMode="auto">
          <a:xfrm>
            <a:off x="7184571" y="1088571"/>
            <a:ext cx="1959430" cy="449943"/>
          </a:xfrm>
          <a:prstGeom prst="wedgeRoundRectCallout">
            <a:avLst>
              <a:gd name="adj1" fmla="val -50763"/>
              <a:gd name="adj2" fmla="val 143387"/>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好的</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SRS</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会提到</a:t>
            </a:r>
          </a:p>
        </p:txBody>
      </p:sp>
      <p:sp>
        <p:nvSpPr>
          <p:cNvPr id="34" name="圆角矩形标注 33"/>
          <p:cNvSpPr/>
          <p:nvPr/>
        </p:nvSpPr>
        <p:spPr bwMode="auto">
          <a:xfrm>
            <a:off x="1589313" y="1168400"/>
            <a:ext cx="1698173" cy="551543"/>
          </a:xfrm>
          <a:prstGeom prst="wedgeRoundRectCallout">
            <a:avLst>
              <a:gd name="adj1" fmla="val 84337"/>
              <a:gd name="adj2" fmla="val 121655"/>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SRS</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明确的</a:t>
            </a:r>
          </a:p>
        </p:txBody>
      </p:sp>
      <p:cxnSp>
        <p:nvCxnSpPr>
          <p:cNvPr id="5" name="直接箭头连接符 4"/>
          <p:cNvCxnSpPr/>
          <p:nvPr/>
        </p:nvCxnSpPr>
        <p:spPr bwMode="auto">
          <a:xfrm flipH="1" flipV="1">
            <a:off x="6749456" y="2986601"/>
            <a:ext cx="6579" cy="6419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78065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13.6.2</a:t>
            </a:r>
            <a:r>
              <a:rPr lang="zh-CN" altLang="en-US" dirty="0" smtClean="0"/>
              <a:t>黑箱测试的优缺点</a:t>
            </a:r>
            <a:endParaRPr lang="zh-CN" altLang="en-US" dirty="0"/>
          </a:p>
        </p:txBody>
      </p:sp>
      <p:sp>
        <p:nvSpPr>
          <p:cNvPr id="3" name="内容占位符 2"/>
          <p:cNvSpPr>
            <a:spLocks noGrp="1"/>
          </p:cNvSpPr>
          <p:nvPr>
            <p:ph idx="1"/>
          </p:nvPr>
        </p:nvSpPr>
        <p:spPr>
          <a:xfrm>
            <a:off x="914400" y="1295400"/>
            <a:ext cx="8229600" cy="4902200"/>
          </a:xfrm>
        </p:spPr>
        <p:txBody>
          <a:bodyPr/>
          <a:lstStyle/>
          <a:p>
            <a:r>
              <a:rPr lang="zh-CN" altLang="en-US" sz="2400" dirty="0" smtClean="0"/>
              <a:t>优势：</a:t>
            </a:r>
            <a:endParaRPr lang="en-US" sz="2400" dirty="0" smtClean="0"/>
          </a:p>
          <a:p>
            <a:pPr lvl="1"/>
            <a:r>
              <a:rPr lang="en-US" sz="2000" dirty="0" smtClean="0"/>
              <a:t>1</a:t>
            </a:r>
            <a:r>
              <a:rPr lang="zh-CN" altLang="en-US" sz="2000" dirty="0" smtClean="0"/>
              <a:t>、测试没有偏见，因为软件开发人员和测试人员是相互独立的。测试组可以客观地执行和验证开发人员的偏差。</a:t>
            </a:r>
          </a:p>
          <a:p>
            <a:pPr lvl="1"/>
            <a:r>
              <a:rPr lang="en-US" sz="2000" dirty="0" smtClean="0"/>
              <a:t>2</a:t>
            </a:r>
            <a:r>
              <a:rPr lang="zh-CN" altLang="en-US" sz="2000" dirty="0" smtClean="0"/>
              <a:t>、测试人员并不需要了解编程语言。也不是专业程序员，这样可以降低工程成本。</a:t>
            </a:r>
          </a:p>
          <a:p>
            <a:pPr lvl="1"/>
            <a:r>
              <a:rPr lang="en-US" sz="2000" dirty="0" smtClean="0"/>
              <a:t>3</a:t>
            </a:r>
            <a:r>
              <a:rPr lang="zh-CN" altLang="en-US" sz="2000" dirty="0" smtClean="0"/>
              <a:t>、测试工作可以从用户的角度出发。关注取得的软件成果。</a:t>
            </a:r>
          </a:p>
          <a:p>
            <a:pPr lvl="1"/>
            <a:r>
              <a:rPr lang="en-US" sz="2000" dirty="0" smtClean="0"/>
              <a:t>4</a:t>
            </a:r>
            <a:r>
              <a:rPr lang="zh-CN" altLang="en-US" sz="2000" dirty="0" smtClean="0"/>
              <a:t>、可以从开发人员和测试人员两个角度设计出不同测试用例，进行测试。比较测试用例、测试过程、测试结果的差别，更好地识别对需求的误解和不一致的地方。</a:t>
            </a:r>
          </a:p>
          <a:p>
            <a:pPr lvl="1"/>
            <a:r>
              <a:rPr lang="en-US" sz="2000" dirty="0" smtClean="0"/>
              <a:t>5</a:t>
            </a:r>
            <a:r>
              <a:rPr lang="zh-CN" altLang="en-US" sz="2000" dirty="0" smtClean="0"/>
              <a:t>、开发和测试组并行工作。一旦需求分析迭代结束，需求被冻结，就可以编写测试用例，而不用等代码开发完成。</a:t>
            </a:r>
            <a:endParaRPr lang="zh-CN" altLang="en-US" sz="2000" dirty="0"/>
          </a:p>
        </p:txBody>
      </p:sp>
    </p:spTree>
    <p:extLst>
      <p:ext uri="{BB962C8B-B14F-4D97-AF65-F5344CB8AC3E}">
        <p14:creationId xmlns:p14="http://schemas.microsoft.com/office/powerpoint/2010/main" val="304995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a:t>
            </a:r>
          </a:p>
        </p:txBody>
      </p:sp>
      <p:sp>
        <p:nvSpPr>
          <p:cNvPr id="3" name="内容占位符 2"/>
          <p:cNvSpPr>
            <a:spLocks noGrp="1"/>
          </p:cNvSpPr>
          <p:nvPr>
            <p:ph idx="1"/>
          </p:nvPr>
        </p:nvSpPr>
        <p:spPr>
          <a:xfrm>
            <a:off x="798286" y="1295400"/>
            <a:ext cx="8193314" cy="4902200"/>
          </a:xfrm>
        </p:spPr>
        <p:txBody>
          <a:bodyPr/>
          <a:lstStyle/>
          <a:p>
            <a:pPr lvl="1"/>
            <a:r>
              <a:rPr lang="en-US" dirty="0" smtClean="0"/>
              <a:t>1</a:t>
            </a:r>
            <a:r>
              <a:rPr lang="zh-CN" altLang="en-US" dirty="0" smtClean="0"/>
              <a:t>、测试技术有限，且缺乏系统性。不像前面所讲的白箱测试具有较完美的理论和准则。</a:t>
            </a:r>
            <a:endParaRPr lang="en-US" altLang="zh-CN" dirty="0" smtClean="0"/>
          </a:p>
          <a:p>
            <a:pPr lvl="2"/>
            <a:r>
              <a:rPr lang="zh-CN" altLang="en-US" dirty="0" smtClean="0"/>
              <a:t>例如，很难度量“测试是否充分覆盖所有的需求条款？”</a:t>
            </a:r>
            <a:endParaRPr lang="en-US" altLang="zh-CN" dirty="0" smtClean="0"/>
          </a:p>
          <a:p>
            <a:pPr lvl="2"/>
            <a:r>
              <a:rPr lang="zh-CN" altLang="en-US" dirty="0" smtClean="0"/>
              <a:t>大多数的的黑箱测试依靠测试人员的直觉，以及对被测系统的主观理解。</a:t>
            </a:r>
          </a:p>
          <a:p>
            <a:pPr lvl="1"/>
            <a:r>
              <a:rPr lang="en-US" dirty="0" smtClean="0"/>
              <a:t>2</a:t>
            </a:r>
            <a:r>
              <a:rPr lang="zh-CN" altLang="en-US" dirty="0" smtClean="0"/>
              <a:t>、采用自动化测试工具才可以提高测试效率。</a:t>
            </a:r>
            <a:endParaRPr lang="en-US" altLang="zh-CN" dirty="0" smtClean="0"/>
          </a:p>
          <a:p>
            <a:pPr lvl="2"/>
            <a:r>
              <a:rPr lang="zh-CN" altLang="en-US" dirty="0" smtClean="0"/>
              <a:t>测试人员需要花时间学习这些工具的使用，以及判断所做测试的强度。</a:t>
            </a:r>
          </a:p>
          <a:p>
            <a:pPr lvl="1"/>
            <a:r>
              <a:rPr lang="en-US" dirty="0" smtClean="0"/>
              <a:t>3</a:t>
            </a:r>
            <a:r>
              <a:rPr lang="zh-CN" altLang="en-US" dirty="0" smtClean="0"/>
              <a:t>、需求规范往往不是形式化的描述，大都是自然语言文档。测试人员需要阅读理解这些文档，才能给出恰当的测试用例。如果需求规范采用形式的描述，测试人员就必须学习这些形式化的语言。</a:t>
            </a:r>
          </a:p>
          <a:p>
            <a:endParaRPr lang="zh-CN" altLang="en-US" dirty="0"/>
          </a:p>
        </p:txBody>
      </p:sp>
    </p:spTree>
    <p:extLst>
      <p:ext uri="{BB962C8B-B14F-4D97-AF65-F5344CB8AC3E}">
        <p14:creationId xmlns:p14="http://schemas.microsoft.com/office/powerpoint/2010/main" val="344486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通常，认为软件测试工作任务是：</a:t>
            </a:r>
            <a:endParaRPr lang="en-US" altLang="zh-CN" dirty="0" smtClean="0"/>
          </a:p>
          <a:p>
            <a:pPr lvl="1"/>
            <a:r>
              <a:rPr lang="en-US" dirty="0" smtClean="0"/>
              <a:t>(1) </a:t>
            </a:r>
            <a:r>
              <a:rPr lang="zh-CN" altLang="en-US" dirty="0" smtClean="0"/>
              <a:t>向客户方和开发方演示所开发的软件能够满足客户的需要。</a:t>
            </a:r>
            <a:endParaRPr lang="en-US" altLang="zh-CN" dirty="0" smtClean="0"/>
          </a:p>
          <a:p>
            <a:pPr lvl="2"/>
            <a:r>
              <a:rPr lang="zh-CN" altLang="en-US" dirty="0" smtClean="0"/>
              <a:t>这种测试的任务和目标很容易产生误区：“经过测试的软件就是没有错误的软件”。</a:t>
            </a:r>
            <a:endParaRPr lang="en-US" altLang="zh-CN" dirty="0" smtClean="0"/>
          </a:p>
          <a:p>
            <a:r>
              <a:rPr lang="zh-CN" altLang="en-US" dirty="0" smtClean="0"/>
              <a:t>测试的另一任务：</a:t>
            </a:r>
            <a:endParaRPr lang="en-US" altLang="zh-CN" dirty="0" smtClean="0"/>
          </a:p>
          <a:p>
            <a:pPr lvl="1"/>
            <a:r>
              <a:rPr lang="en-US" dirty="0" smtClean="0">
                <a:solidFill>
                  <a:srgbClr val="FF0000"/>
                </a:solidFill>
              </a:rPr>
              <a:t>(2)</a:t>
            </a:r>
            <a:r>
              <a:rPr lang="zh-CN" altLang="en-US" dirty="0" smtClean="0">
                <a:solidFill>
                  <a:srgbClr val="FF0000"/>
                </a:solidFill>
              </a:rPr>
              <a:t>为揭示被测系统中的缺陷所进行的测试。</a:t>
            </a:r>
            <a:endParaRPr lang="en-US" altLang="zh-CN" dirty="0" smtClean="0">
              <a:solidFill>
                <a:srgbClr val="FF0000"/>
              </a:solidFill>
            </a:endParaRPr>
          </a:p>
          <a:p>
            <a:r>
              <a:rPr lang="zh-CN" altLang="en-US" dirty="0" smtClean="0"/>
              <a:t>第三个任务：</a:t>
            </a:r>
            <a:endParaRPr lang="en-US" altLang="zh-CN" dirty="0" smtClean="0"/>
          </a:p>
          <a:p>
            <a:pPr lvl="1"/>
            <a:r>
              <a:rPr lang="en-US" dirty="0" smtClean="0">
                <a:solidFill>
                  <a:srgbClr val="FF0000"/>
                </a:solidFill>
              </a:rPr>
              <a:t>(3) </a:t>
            </a:r>
            <a:r>
              <a:rPr lang="zh-CN" altLang="en-US" dirty="0" smtClean="0">
                <a:solidFill>
                  <a:srgbClr val="FF0000"/>
                </a:solidFill>
              </a:rPr>
              <a:t>针对客户对软件质量和可信赖性的要求，追加针对软件质量和可信赖性的测试。</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13.6.3 </a:t>
            </a:r>
            <a:r>
              <a:rPr lang="zh-CN" altLang="en-US" dirty="0" smtClean="0"/>
              <a:t>对需求条款的测试覆盖准则</a:t>
            </a:r>
            <a:endParaRPr lang="zh-CN" altLang="en-US" dirty="0"/>
          </a:p>
        </p:txBody>
      </p:sp>
      <p:sp>
        <p:nvSpPr>
          <p:cNvPr id="3" name="内容占位符 2"/>
          <p:cNvSpPr>
            <a:spLocks noGrp="1"/>
          </p:cNvSpPr>
          <p:nvPr>
            <p:ph idx="1"/>
          </p:nvPr>
        </p:nvSpPr>
        <p:spPr/>
        <p:txBody>
          <a:bodyPr/>
          <a:lstStyle/>
          <a:p>
            <a:pPr>
              <a:buNone/>
            </a:pPr>
            <a:r>
              <a:rPr lang="zh-CN" altLang="en-US" sz="2400" i="1" dirty="0" smtClean="0">
                <a:latin typeface="华文楷体" pitchFamily="2" charset="-122"/>
                <a:ea typeface="华文楷体" pitchFamily="2" charset="-122"/>
              </a:rPr>
              <a:t>功能点测试覆盖率</a:t>
            </a:r>
            <a:r>
              <a:rPr lang="en-US" sz="2400" i="1" dirty="0" smtClean="0">
                <a:latin typeface="华文楷体" pitchFamily="2" charset="-122"/>
                <a:ea typeface="华文楷体" pitchFamily="2" charset="-122"/>
              </a:rPr>
              <a:t> = </a:t>
            </a:r>
            <a:r>
              <a:rPr lang="zh-CN" altLang="en-US" sz="2400" i="1" dirty="0" smtClean="0">
                <a:latin typeface="华文楷体" pitchFamily="2" charset="-122"/>
                <a:ea typeface="华文楷体" pitchFamily="2" charset="-122"/>
              </a:rPr>
              <a:t>被测的功能点数</a:t>
            </a:r>
            <a:r>
              <a:rPr lang="en-US" sz="2400" i="1" dirty="0" smtClean="0">
                <a:latin typeface="华文楷体" pitchFamily="2" charset="-122"/>
                <a:ea typeface="华文楷体" pitchFamily="2" charset="-122"/>
              </a:rPr>
              <a:t>/</a:t>
            </a:r>
            <a:r>
              <a:rPr lang="zh-CN" altLang="en-US" sz="2400" i="1" dirty="0" smtClean="0">
                <a:latin typeface="华文楷体" pitchFamily="2" charset="-122"/>
                <a:ea typeface="华文楷体" pitchFamily="2" charset="-122"/>
              </a:rPr>
              <a:t>总的功能点数</a:t>
            </a:r>
            <a:r>
              <a:rPr lang="en-US" sz="2400" i="1" dirty="0" smtClean="0">
                <a:latin typeface="华文楷体" pitchFamily="2" charset="-122"/>
                <a:ea typeface="华文楷体" pitchFamily="2" charset="-122"/>
              </a:rPr>
              <a:t> *100%</a:t>
            </a:r>
          </a:p>
          <a:p>
            <a:pPr>
              <a:buNone/>
            </a:pPr>
            <a:endParaRPr lang="en-US" altLang="zh-CN" sz="2400" dirty="0" smtClean="0"/>
          </a:p>
          <a:p>
            <a:r>
              <a:rPr lang="zh-CN" altLang="en-US" sz="2400" dirty="0" smtClean="0"/>
              <a:t>这种定义只能作为一个最基本的覆盖率准则要求。</a:t>
            </a:r>
            <a:endParaRPr lang="en-US" altLang="zh-CN" sz="2400" dirty="0" smtClean="0"/>
          </a:p>
          <a:p>
            <a:endParaRPr lang="en-US" altLang="zh-CN" sz="2400" dirty="0" smtClean="0"/>
          </a:p>
          <a:p>
            <a:r>
              <a:rPr lang="zh-CN" altLang="en-US" sz="2400" dirty="0" smtClean="0"/>
              <a:t>国防系统对需求的充分测试覆盖条件要求如下：</a:t>
            </a:r>
          </a:p>
          <a:p>
            <a:pPr lvl="1"/>
            <a:r>
              <a:rPr lang="en-US" sz="2000" dirty="0" smtClean="0"/>
              <a:t>a. </a:t>
            </a:r>
            <a:r>
              <a:rPr lang="zh-CN" altLang="en-US" sz="2000" dirty="0" smtClean="0"/>
              <a:t>对规定的每个需求条款至少进行一次测试；</a:t>
            </a:r>
          </a:p>
          <a:p>
            <a:pPr lvl="1"/>
            <a:r>
              <a:rPr lang="en-US" sz="2000" dirty="0" smtClean="0"/>
              <a:t>b. </a:t>
            </a:r>
            <a:r>
              <a:rPr lang="zh-CN" altLang="en-US" sz="2000" dirty="0" smtClean="0"/>
              <a:t>测试用例选用既要考虑“平均”情形，也要有“极限”情形，如最小和最大值，边界等情况；</a:t>
            </a:r>
          </a:p>
          <a:p>
            <a:pPr lvl="1"/>
            <a:r>
              <a:rPr lang="en-US" sz="2000" dirty="0" smtClean="0"/>
              <a:t>c. </a:t>
            </a:r>
            <a:r>
              <a:rPr lang="zh-CN" altLang="en-US" sz="2000" dirty="0" smtClean="0"/>
              <a:t>选择了“强化”的测试用例，如，超出变量定义域的范围值等，进行测试；以及</a:t>
            </a:r>
          </a:p>
          <a:p>
            <a:pPr lvl="1"/>
            <a:r>
              <a:rPr lang="en-US" sz="2000" dirty="0" smtClean="0"/>
              <a:t>d. </a:t>
            </a:r>
            <a:r>
              <a:rPr lang="zh-CN" altLang="en-US" sz="2000" dirty="0" smtClean="0"/>
              <a:t>将不同的功能进行组合形成新的测试用例，进行测试。</a:t>
            </a:r>
          </a:p>
          <a:p>
            <a:endParaRPr lang="zh-CN" altLang="en-US" sz="2400" dirty="0"/>
          </a:p>
        </p:txBody>
      </p:sp>
    </p:spTree>
    <p:extLst>
      <p:ext uri="{BB962C8B-B14F-4D97-AF65-F5344CB8AC3E}">
        <p14:creationId xmlns:p14="http://schemas.microsoft.com/office/powerpoint/2010/main" val="32485423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13.7</a:t>
            </a:r>
            <a:r>
              <a:rPr lang="zh-CN" altLang="en-US" dirty="0" smtClean="0"/>
              <a:t>测试充分性的评判</a:t>
            </a:r>
            <a:endParaRPr lang="zh-CN" altLang="en-US" dirty="0"/>
          </a:p>
        </p:txBody>
      </p:sp>
      <p:sp>
        <p:nvSpPr>
          <p:cNvPr id="3" name="内容占位符 2"/>
          <p:cNvSpPr>
            <a:spLocks noGrp="1"/>
          </p:cNvSpPr>
          <p:nvPr>
            <p:ph idx="1"/>
          </p:nvPr>
        </p:nvSpPr>
        <p:spPr>
          <a:xfrm>
            <a:off x="990600" y="1106718"/>
            <a:ext cx="7021286" cy="4902200"/>
          </a:xfrm>
        </p:spPr>
        <p:txBody>
          <a:bodyPr/>
          <a:lstStyle/>
          <a:p>
            <a:r>
              <a:rPr lang="en-US" dirty="0" smtClean="0"/>
              <a:t>13.7.1 </a:t>
            </a:r>
            <a:r>
              <a:rPr lang="zh-CN" altLang="en-US" dirty="0" smtClean="0"/>
              <a:t>基于代码的测试评判</a:t>
            </a:r>
            <a:r>
              <a:rPr lang="en-US" dirty="0" smtClean="0"/>
              <a:t>	</a:t>
            </a:r>
            <a:endParaRPr lang="zh-CN" altLang="en-US" dirty="0" smtClean="0"/>
          </a:p>
          <a:p>
            <a:r>
              <a:rPr lang="en-US" dirty="0" smtClean="0"/>
              <a:t>13.7.2 </a:t>
            </a:r>
            <a:r>
              <a:rPr lang="zh-CN" altLang="en-US" dirty="0" smtClean="0"/>
              <a:t>非基于代码的测试评判</a:t>
            </a:r>
          </a:p>
        </p:txBody>
      </p:sp>
      <p:pic>
        <p:nvPicPr>
          <p:cNvPr id="131074" name="Picture 2" descr="c:\users\think\appdata\roaming\360se6\User Data\temp\weyuker_1412071.jpg"/>
          <p:cNvPicPr>
            <a:picLocks noChangeAspect="1" noChangeArrowheads="1"/>
          </p:cNvPicPr>
          <p:nvPr/>
        </p:nvPicPr>
        <p:blipFill>
          <a:blip r:embed="rId2"/>
          <a:srcRect/>
          <a:stretch>
            <a:fillRect/>
          </a:stretch>
        </p:blipFill>
        <p:spPr bwMode="auto">
          <a:xfrm>
            <a:off x="7180944" y="817789"/>
            <a:ext cx="1905000" cy="2362200"/>
          </a:xfrm>
          <a:prstGeom prst="rect">
            <a:avLst/>
          </a:prstGeom>
          <a:noFill/>
        </p:spPr>
      </p:pic>
      <p:sp>
        <p:nvSpPr>
          <p:cNvPr id="5" name="矩形 4"/>
          <p:cNvSpPr/>
          <p:nvPr/>
        </p:nvSpPr>
        <p:spPr>
          <a:xfrm>
            <a:off x="1070429" y="2472269"/>
            <a:ext cx="6183087" cy="3477875"/>
          </a:xfrm>
          <a:prstGeom prst="rect">
            <a:avLst/>
          </a:prstGeom>
        </p:spPr>
        <p:txBody>
          <a:bodyPr wrap="square">
            <a:spAutoFit/>
          </a:bodyPr>
          <a:lstStyle/>
          <a:p>
            <a:r>
              <a:rPr lang="en-US" sz="2000" dirty="0" smtClean="0"/>
              <a:t>In 2004,  </a:t>
            </a:r>
            <a:r>
              <a:rPr lang="en-US" sz="2000" b="1" dirty="0" smtClean="0"/>
              <a:t>Harlan D. Mills Award</a:t>
            </a:r>
            <a:r>
              <a:rPr lang="en-US" sz="2000" dirty="0" smtClean="0"/>
              <a:t> from the </a:t>
            </a:r>
            <a:r>
              <a:rPr lang="en-US" sz="2000" dirty="0" smtClean="0">
                <a:solidFill>
                  <a:srgbClr val="FF0000"/>
                </a:solidFill>
              </a:rPr>
              <a:t>IEEE Computer Society</a:t>
            </a:r>
            <a:r>
              <a:rPr lang="en-US" sz="2000" dirty="0" smtClean="0"/>
              <a:t>: "for leading research on rigorous software testing including industrial evaluations of the comparative effectiveness and costs of such testing methods."</a:t>
            </a:r>
          </a:p>
          <a:p>
            <a:endParaRPr lang="en-US" sz="2000" dirty="0" smtClean="0"/>
          </a:p>
          <a:p>
            <a:r>
              <a:rPr lang="en-US" sz="2000" dirty="0" smtClean="0"/>
              <a:t>In 2007, ACM SIGSOFT Outstanding Research Award : "deep and lasting contributions and impact to software engineering as a discipline“</a:t>
            </a:r>
          </a:p>
          <a:p>
            <a:endParaRPr lang="en-US" sz="2000" dirty="0" smtClean="0"/>
          </a:p>
          <a:p>
            <a:r>
              <a:rPr lang="en-US" sz="2000" dirty="0" smtClean="0"/>
              <a:t>In 2010, ACM Presidential Award</a:t>
            </a:r>
          </a:p>
        </p:txBody>
      </p:sp>
      <p:sp>
        <p:nvSpPr>
          <p:cNvPr id="6" name="矩形 5"/>
          <p:cNvSpPr/>
          <p:nvPr/>
        </p:nvSpPr>
        <p:spPr>
          <a:xfrm>
            <a:off x="7042394" y="3241711"/>
            <a:ext cx="2142190" cy="1938992"/>
          </a:xfrm>
          <a:prstGeom prst="rect">
            <a:avLst/>
          </a:prstGeom>
        </p:spPr>
        <p:txBody>
          <a:bodyPr wrap="none">
            <a:spAutoFit/>
          </a:bodyPr>
          <a:lstStyle/>
          <a:p>
            <a:r>
              <a:rPr lang="en-US" dirty="0" smtClean="0"/>
              <a:t>Elaine </a:t>
            </a:r>
            <a:r>
              <a:rPr lang="en-US" dirty="0" err="1" smtClean="0"/>
              <a:t>Weyuker</a:t>
            </a:r>
            <a:endParaRPr lang="en-US" dirty="0" smtClean="0"/>
          </a:p>
          <a:p>
            <a:endParaRPr lang="en-US" u="sng" dirty="0" smtClean="0"/>
          </a:p>
          <a:p>
            <a:r>
              <a:rPr lang="en-US" u="sng" dirty="0" smtClean="0"/>
              <a:t>National </a:t>
            </a:r>
          </a:p>
          <a:p>
            <a:r>
              <a:rPr lang="en-US" u="sng" dirty="0" smtClean="0"/>
              <a:t>Academy</a:t>
            </a:r>
          </a:p>
          <a:p>
            <a:r>
              <a:rPr lang="en-US" u="sng" dirty="0" smtClean="0"/>
              <a:t> of Engineering</a:t>
            </a:r>
            <a:endParaRPr lang="en-US" u="sng" dirty="0"/>
          </a:p>
        </p:txBody>
      </p:sp>
    </p:spTree>
    <p:extLst>
      <p:ext uri="{BB962C8B-B14F-4D97-AF65-F5344CB8AC3E}">
        <p14:creationId xmlns:p14="http://schemas.microsoft.com/office/powerpoint/2010/main" val="24555982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13.7.1 </a:t>
            </a:r>
            <a:r>
              <a:rPr lang="zh-CN" altLang="en-US" dirty="0" smtClean="0"/>
              <a:t>基于代码的测试评判</a:t>
            </a:r>
            <a:endParaRPr lang="zh-CN" altLang="en-US" dirty="0"/>
          </a:p>
        </p:txBody>
      </p:sp>
      <p:sp>
        <p:nvSpPr>
          <p:cNvPr id="3" name="内容占位符 2"/>
          <p:cNvSpPr>
            <a:spLocks noGrp="1"/>
          </p:cNvSpPr>
          <p:nvPr>
            <p:ph idx="1"/>
          </p:nvPr>
        </p:nvSpPr>
        <p:spPr>
          <a:xfrm>
            <a:off x="1001486" y="1295400"/>
            <a:ext cx="7990114" cy="4902200"/>
          </a:xfrm>
        </p:spPr>
        <p:txBody>
          <a:bodyPr/>
          <a:lstStyle/>
          <a:p>
            <a:r>
              <a:rPr lang="en-US" sz="2400" b="1" dirty="0" smtClean="0"/>
              <a:t>1</a:t>
            </a:r>
            <a:r>
              <a:rPr lang="zh-CN" altLang="en-US" sz="2400" b="1" dirty="0" smtClean="0"/>
              <a:t>、应用特征</a:t>
            </a:r>
            <a:r>
              <a:rPr lang="en-US" sz="2400" b="1" dirty="0" smtClean="0"/>
              <a:t>(Applicability)</a:t>
            </a:r>
            <a:r>
              <a:rPr lang="zh-CN" altLang="en-US" sz="2400" b="1" dirty="0" smtClean="0"/>
              <a:t>：</a:t>
            </a:r>
            <a:r>
              <a:rPr lang="zh-CN" altLang="en-US" sz="2400" dirty="0" smtClean="0"/>
              <a:t>对于每个程序，存在一个充分的测试集合。</a:t>
            </a:r>
            <a:endParaRPr lang="en-US" altLang="zh-CN" sz="2400" dirty="0" smtClean="0"/>
          </a:p>
          <a:p>
            <a:r>
              <a:rPr lang="en-US" sz="2400" b="1" dirty="0" smtClean="0"/>
              <a:t>2</a:t>
            </a:r>
            <a:r>
              <a:rPr lang="zh-CN" altLang="en-US" sz="2400" b="1" dirty="0" smtClean="0"/>
              <a:t>、非穷尽应用特征</a:t>
            </a:r>
            <a:r>
              <a:rPr lang="en-US" sz="2400" b="1" dirty="0" smtClean="0"/>
              <a:t>(Non-exhaustive Applicability)</a:t>
            </a:r>
            <a:r>
              <a:rPr lang="zh-CN" altLang="en-US" sz="2400" b="1" dirty="0" smtClean="0"/>
              <a:t>：</a:t>
            </a:r>
            <a:r>
              <a:rPr lang="zh-CN" altLang="en-US" sz="2400" dirty="0" smtClean="0"/>
              <a:t>一个程序</a:t>
            </a:r>
            <a:r>
              <a:rPr lang="en-US" sz="2400" dirty="0" smtClean="0"/>
              <a:t>P</a:t>
            </a:r>
            <a:r>
              <a:rPr lang="zh-CN" altLang="en-US" sz="2400" dirty="0" smtClean="0"/>
              <a:t>和一个测试集合</a:t>
            </a:r>
            <a:r>
              <a:rPr lang="en-US" sz="2400" dirty="0" smtClean="0"/>
              <a:t>T</a:t>
            </a:r>
            <a:r>
              <a:rPr lang="zh-CN" altLang="en-US" sz="2400" dirty="0" smtClean="0"/>
              <a:t>，</a:t>
            </a:r>
            <a:r>
              <a:rPr lang="en-US" sz="2400" dirty="0" smtClean="0"/>
              <a:t>P</a:t>
            </a:r>
            <a:r>
              <a:rPr lang="zh-CN" altLang="en-US" sz="2400" dirty="0" smtClean="0"/>
              <a:t>被</a:t>
            </a:r>
            <a:r>
              <a:rPr lang="en-US" sz="2400" dirty="0" smtClean="0"/>
              <a:t>T</a:t>
            </a:r>
            <a:r>
              <a:rPr lang="zh-CN" altLang="en-US" sz="2400" dirty="0" smtClean="0"/>
              <a:t>测试是充分的，且，</a:t>
            </a:r>
            <a:r>
              <a:rPr lang="en-US" sz="2400" dirty="0" smtClean="0"/>
              <a:t>T</a:t>
            </a:r>
            <a:r>
              <a:rPr lang="zh-CN" altLang="en-US" sz="2400" dirty="0" smtClean="0"/>
              <a:t>并不是穷尽测试集合。</a:t>
            </a:r>
            <a:endParaRPr lang="en-US" altLang="zh-CN" sz="2400" dirty="0" smtClean="0"/>
          </a:p>
          <a:p>
            <a:r>
              <a:rPr lang="en-US" sz="2400" b="1" dirty="0" smtClean="0"/>
              <a:t>3</a:t>
            </a:r>
            <a:r>
              <a:rPr lang="zh-CN" altLang="en-US" sz="2400" b="1" dirty="0" smtClean="0"/>
              <a:t>、单调特征</a:t>
            </a:r>
            <a:r>
              <a:rPr lang="en-US" sz="2400" b="1" dirty="0" smtClean="0"/>
              <a:t>(</a:t>
            </a:r>
            <a:r>
              <a:rPr lang="en-US" sz="2400" b="1" dirty="0" err="1" smtClean="0"/>
              <a:t>Monotonicity</a:t>
            </a:r>
            <a:r>
              <a:rPr lang="en-US" sz="2400" b="1" dirty="0" smtClean="0"/>
              <a:t>)</a:t>
            </a:r>
            <a:r>
              <a:rPr lang="zh-CN" altLang="en-US" sz="2400" b="1" dirty="0" smtClean="0"/>
              <a:t>：</a:t>
            </a:r>
            <a:r>
              <a:rPr lang="zh-CN" altLang="en-US" sz="2400" dirty="0" smtClean="0"/>
              <a:t>如果测试集合</a:t>
            </a:r>
            <a:r>
              <a:rPr lang="en-US" sz="2400" dirty="0" smtClean="0"/>
              <a:t>T </a:t>
            </a:r>
            <a:r>
              <a:rPr lang="zh-CN" altLang="en-US" sz="2400" dirty="0" smtClean="0"/>
              <a:t>对于程序</a:t>
            </a:r>
            <a:r>
              <a:rPr lang="en-US" sz="2400" dirty="0" smtClean="0"/>
              <a:t>P</a:t>
            </a:r>
            <a:r>
              <a:rPr lang="zh-CN" altLang="en-US" sz="2400" dirty="0" smtClean="0"/>
              <a:t>的测试是充分的，而</a:t>
            </a:r>
            <a:r>
              <a:rPr lang="en-US" altLang="zh-CN" sz="2400" dirty="0" smtClean="0"/>
              <a:t>T</a:t>
            </a:r>
            <a:r>
              <a:rPr lang="zh-CN" altLang="en-US" sz="2400" dirty="0" smtClean="0"/>
              <a:t>是</a:t>
            </a:r>
            <a:r>
              <a:rPr lang="en-US" altLang="zh-CN" sz="2400" dirty="0" smtClean="0"/>
              <a:t>T’</a:t>
            </a:r>
            <a:r>
              <a:rPr lang="zh-CN" altLang="en-US" sz="2400" dirty="0" smtClean="0"/>
              <a:t>的子集，那么，</a:t>
            </a:r>
            <a:r>
              <a:rPr lang="en-US" altLang="zh-CN" sz="2400" dirty="0" smtClean="0">
                <a:solidFill>
                  <a:srgbClr val="FF0000"/>
                </a:solidFill>
              </a:rPr>
              <a:t>T</a:t>
            </a:r>
            <a:r>
              <a:rPr lang="en-US" altLang="zh-CN" sz="2400" dirty="0" smtClean="0">
                <a:solidFill>
                  <a:srgbClr val="FF0000"/>
                </a:solidFill>
              </a:rPr>
              <a:t>’</a:t>
            </a:r>
            <a:r>
              <a:rPr lang="zh-CN" altLang="en-US" sz="2400" dirty="0" smtClean="0">
                <a:solidFill>
                  <a:srgbClr val="FF0000"/>
                </a:solidFill>
              </a:rPr>
              <a:t>对于</a:t>
            </a:r>
            <a:r>
              <a:rPr lang="zh-CN" altLang="en-US" sz="2400" dirty="0" smtClean="0">
                <a:solidFill>
                  <a:srgbClr val="FF0000"/>
                </a:solidFill>
              </a:rPr>
              <a:t>程序</a:t>
            </a:r>
            <a:r>
              <a:rPr lang="en-US" sz="2400" dirty="0" smtClean="0">
                <a:solidFill>
                  <a:srgbClr val="FF0000"/>
                </a:solidFill>
              </a:rPr>
              <a:t>P</a:t>
            </a:r>
            <a:r>
              <a:rPr lang="zh-CN" altLang="en-US" sz="2400" dirty="0" smtClean="0">
                <a:solidFill>
                  <a:srgbClr val="FF0000"/>
                </a:solidFill>
              </a:rPr>
              <a:t>也是充分的。</a:t>
            </a:r>
            <a:endParaRPr lang="en-US" altLang="zh-CN" sz="2400" dirty="0" smtClean="0">
              <a:solidFill>
                <a:srgbClr val="FF0000"/>
              </a:solidFill>
            </a:endParaRPr>
          </a:p>
          <a:p>
            <a:r>
              <a:rPr lang="en-US" sz="2400" b="1" dirty="0" smtClean="0"/>
              <a:t>4</a:t>
            </a:r>
            <a:r>
              <a:rPr lang="zh-CN" altLang="en-US" sz="2400" b="1" dirty="0" smtClean="0"/>
              <a:t>、不充分的空集特征</a:t>
            </a:r>
            <a:r>
              <a:rPr lang="en-US" sz="2400" b="1" dirty="0" smtClean="0"/>
              <a:t>(Inadequate Empty Set)</a:t>
            </a:r>
            <a:r>
              <a:rPr lang="zh-CN" altLang="en-US" sz="2400" b="1" dirty="0" smtClean="0"/>
              <a:t>：</a:t>
            </a:r>
            <a:r>
              <a:rPr lang="zh-CN" altLang="en-US" sz="2400" dirty="0" smtClean="0"/>
              <a:t>空测试集对于任何程序测试都是不充分的。如果程序没有被测试，测试过程不能通过，被测程序没有被充分测试。</a:t>
            </a:r>
            <a:endParaRPr lang="zh-CN" altLang="en-US" sz="2400" dirty="0"/>
          </a:p>
        </p:txBody>
      </p:sp>
    </p:spTree>
    <p:extLst>
      <p:ext uri="{BB962C8B-B14F-4D97-AF65-F5344CB8AC3E}">
        <p14:creationId xmlns:p14="http://schemas.microsoft.com/office/powerpoint/2010/main" val="24086607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sz="2400" b="1" dirty="0" smtClean="0"/>
              <a:t>5</a:t>
            </a:r>
            <a:r>
              <a:rPr lang="zh-CN" altLang="en-US" sz="2400" b="1" dirty="0" smtClean="0"/>
              <a:t>、反推论特征</a:t>
            </a:r>
            <a:r>
              <a:rPr lang="en-US" sz="2400" b="1" dirty="0" smtClean="0"/>
              <a:t>(</a:t>
            </a:r>
            <a:r>
              <a:rPr lang="en-US" sz="2400" b="1" dirty="0" err="1" smtClean="0"/>
              <a:t>Antiextensionality</a:t>
            </a:r>
            <a:r>
              <a:rPr lang="en-US" sz="2400" b="1" dirty="0" smtClean="0"/>
              <a:t>)</a:t>
            </a:r>
            <a:r>
              <a:rPr lang="zh-CN" altLang="en-US" sz="2400" dirty="0" smtClean="0"/>
              <a:t>：如果程序</a:t>
            </a:r>
            <a:r>
              <a:rPr lang="en-US" sz="2400" dirty="0" smtClean="0"/>
              <a:t>P</a:t>
            </a:r>
            <a:r>
              <a:rPr lang="zh-CN" altLang="en-US" sz="2400" dirty="0" smtClean="0"/>
              <a:t>和</a:t>
            </a:r>
            <a:r>
              <a:rPr lang="en-US" sz="2400" dirty="0" smtClean="0"/>
              <a:t>Q</a:t>
            </a:r>
            <a:r>
              <a:rPr lang="zh-CN" altLang="en-US" sz="2400" dirty="0" smtClean="0"/>
              <a:t>，且</a:t>
            </a:r>
            <a:r>
              <a:rPr lang="en-US" sz="2400" dirty="0" smtClean="0"/>
              <a:t>P</a:t>
            </a:r>
            <a:r>
              <a:rPr lang="zh-CN" altLang="en-US" sz="2400" dirty="0" smtClean="0"/>
              <a:t>≡</a:t>
            </a:r>
            <a:r>
              <a:rPr lang="en-US" sz="2400" dirty="0" smtClean="0"/>
              <a:t>Q</a:t>
            </a:r>
            <a:r>
              <a:rPr lang="zh-CN" altLang="en-US" sz="2400" dirty="0" smtClean="0"/>
              <a:t>，</a:t>
            </a:r>
            <a:r>
              <a:rPr lang="en-US" sz="2400" dirty="0" smtClean="0"/>
              <a:t>T</a:t>
            </a:r>
            <a:r>
              <a:rPr lang="zh-CN" altLang="en-US" sz="2400" dirty="0" smtClean="0"/>
              <a:t>对</a:t>
            </a:r>
            <a:r>
              <a:rPr lang="en-US" sz="2400" dirty="0" smtClean="0"/>
              <a:t>P</a:t>
            </a:r>
            <a:r>
              <a:rPr lang="zh-CN" altLang="en-US" sz="2400" dirty="0" smtClean="0"/>
              <a:t>是充分的，但</a:t>
            </a:r>
            <a:r>
              <a:rPr lang="en-US" sz="2400" dirty="0" smtClean="0"/>
              <a:t>T</a:t>
            </a:r>
            <a:r>
              <a:rPr lang="zh-CN" altLang="en-US" sz="2400" dirty="0" smtClean="0"/>
              <a:t>对于</a:t>
            </a:r>
            <a:r>
              <a:rPr lang="en-US" sz="2400" dirty="0" smtClean="0"/>
              <a:t>Q</a:t>
            </a:r>
            <a:r>
              <a:rPr lang="zh-CN" altLang="en-US" sz="2400" dirty="0" smtClean="0"/>
              <a:t>不一定是充分的。</a:t>
            </a:r>
            <a:endParaRPr lang="en-US" altLang="zh-CN" sz="2400" dirty="0" smtClean="0"/>
          </a:p>
          <a:p>
            <a:r>
              <a:rPr lang="en-US" sz="2400" b="1" dirty="0" smtClean="0"/>
              <a:t>6</a:t>
            </a:r>
            <a:r>
              <a:rPr lang="zh-CN" altLang="en-US" sz="2400" b="1" dirty="0" smtClean="0"/>
              <a:t>、一般多变特征</a:t>
            </a:r>
            <a:r>
              <a:rPr lang="en-US" sz="2400" b="1" dirty="0" smtClean="0"/>
              <a:t>(General Multiple Change)</a:t>
            </a:r>
            <a:r>
              <a:rPr lang="zh-CN" altLang="en-US" sz="2400" dirty="0" smtClean="0"/>
              <a:t>：程序</a:t>
            </a:r>
            <a:r>
              <a:rPr lang="en-US" sz="2400" dirty="0" smtClean="0"/>
              <a:t>P</a:t>
            </a:r>
            <a:r>
              <a:rPr lang="zh-CN" altLang="en-US" sz="2400" dirty="0" smtClean="0"/>
              <a:t>和</a:t>
            </a:r>
            <a:r>
              <a:rPr lang="en-US" sz="2400" dirty="0" smtClean="0"/>
              <a:t>Q</a:t>
            </a:r>
            <a:r>
              <a:rPr lang="zh-CN" altLang="en-US" sz="2400" dirty="0" smtClean="0"/>
              <a:t>是一样的结构，测试集合</a:t>
            </a:r>
            <a:r>
              <a:rPr lang="en-US" sz="2400" dirty="0" smtClean="0"/>
              <a:t>T</a:t>
            </a:r>
            <a:r>
              <a:rPr lang="zh-CN" altLang="en-US" sz="2400" dirty="0" smtClean="0"/>
              <a:t>对</a:t>
            </a:r>
            <a:r>
              <a:rPr lang="en-US" sz="2400" dirty="0" smtClean="0"/>
              <a:t>P</a:t>
            </a:r>
            <a:r>
              <a:rPr lang="zh-CN" altLang="en-US" sz="2400" dirty="0" smtClean="0"/>
              <a:t>是充分的，但是，对于</a:t>
            </a:r>
            <a:r>
              <a:rPr lang="en-US" sz="2400" dirty="0" smtClean="0"/>
              <a:t>Q</a:t>
            </a:r>
            <a:r>
              <a:rPr lang="zh-CN" altLang="en-US" sz="2400" dirty="0" smtClean="0"/>
              <a:t>是不充分的。</a:t>
            </a:r>
            <a:endParaRPr lang="en-US" altLang="zh-CN" sz="2400" dirty="0" smtClean="0"/>
          </a:p>
          <a:p>
            <a:r>
              <a:rPr lang="en-US" sz="2400" b="1" dirty="0" smtClean="0"/>
              <a:t>7</a:t>
            </a:r>
            <a:r>
              <a:rPr lang="zh-CN" altLang="en-US" sz="2400" b="1" dirty="0" smtClean="0"/>
              <a:t>、反分解特征</a:t>
            </a:r>
            <a:r>
              <a:rPr lang="en-US" sz="2400" b="1" dirty="0" smtClean="0"/>
              <a:t>(</a:t>
            </a:r>
            <a:r>
              <a:rPr lang="en-US" sz="2400" b="1" dirty="0" err="1" smtClean="0"/>
              <a:t>Antidecomposition</a:t>
            </a:r>
            <a:r>
              <a:rPr lang="en-US" sz="2400" b="1" dirty="0" smtClean="0"/>
              <a:t>)</a:t>
            </a:r>
            <a:r>
              <a:rPr lang="zh-CN" altLang="en-US" sz="2400" dirty="0" smtClean="0"/>
              <a:t>：程序</a:t>
            </a:r>
            <a:r>
              <a:rPr lang="en-US" sz="2400" dirty="0" smtClean="0"/>
              <a:t>P</a:t>
            </a:r>
            <a:r>
              <a:rPr lang="zh-CN" altLang="en-US" sz="2400" dirty="0" smtClean="0"/>
              <a:t>及其部件</a:t>
            </a:r>
            <a:r>
              <a:rPr lang="en-US" sz="2400" dirty="0" smtClean="0"/>
              <a:t>Q</a:t>
            </a:r>
            <a:r>
              <a:rPr lang="zh-CN" altLang="en-US" sz="2400" dirty="0" smtClean="0"/>
              <a:t>，</a:t>
            </a:r>
            <a:r>
              <a:rPr lang="en-US" sz="2400" dirty="0" smtClean="0"/>
              <a:t>T</a:t>
            </a:r>
            <a:r>
              <a:rPr lang="zh-CN" altLang="en-US" sz="2400" dirty="0" smtClean="0"/>
              <a:t>对于</a:t>
            </a:r>
            <a:r>
              <a:rPr lang="en-US" sz="2400" dirty="0" smtClean="0"/>
              <a:t>P</a:t>
            </a:r>
            <a:r>
              <a:rPr lang="zh-CN" altLang="en-US" sz="2400" dirty="0" smtClean="0"/>
              <a:t>是充分的，</a:t>
            </a:r>
            <a:r>
              <a:rPr lang="en-US" sz="2400" dirty="0" smtClean="0"/>
              <a:t>T</a:t>
            </a:r>
            <a:r>
              <a:rPr lang="zh-CN" altLang="en-US" sz="2400" dirty="0" smtClean="0"/>
              <a:t>’是</a:t>
            </a:r>
            <a:r>
              <a:rPr lang="en-US" sz="2400" dirty="0" smtClean="0"/>
              <a:t>T</a:t>
            </a:r>
            <a:r>
              <a:rPr lang="zh-CN" altLang="en-US" sz="2400" dirty="0" smtClean="0"/>
              <a:t>的一些测试用例的变量集合，且能够进入</a:t>
            </a:r>
            <a:r>
              <a:rPr lang="en-US" sz="2400" dirty="0" smtClean="0"/>
              <a:t>Q</a:t>
            </a:r>
            <a:r>
              <a:rPr lang="zh-CN" altLang="en-US" sz="2400" dirty="0" smtClean="0"/>
              <a:t>的测试，但是，</a:t>
            </a:r>
            <a:r>
              <a:rPr lang="en-US" sz="2400" dirty="0" smtClean="0"/>
              <a:t>T</a:t>
            </a:r>
            <a:r>
              <a:rPr lang="zh-CN" altLang="en-US" sz="2400" dirty="0" smtClean="0"/>
              <a:t>’对</a:t>
            </a:r>
            <a:r>
              <a:rPr lang="en-US" sz="2400" dirty="0" smtClean="0"/>
              <a:t>Q</a:t>
            </a:r>
            <a:r>
              <a:rPr lang="zh-CN" altLang="en-US" sz="2400" dirty="0" smtClean="0"/>
              <a:t>可能是不充分的。</a:t>
            </a:r>
            <a:endParaRPr lang="en-US" altLang="zh-CN" sz="2400" dirty="0" smtClean="0"/>
          </a:p>
          <a:p>
            <a:r>
              <a:rPr lang="en-US" sz="2400" b="1" dirty="0" smtClean="0"/>
              <a:t>8</a:t>
            </a:r>
            <a:r>
              <a:rPr lang="zh-CN" altLang="en-US" sz="2400" b="1" dirty="0" smtClean="0"/>
              <a:t>、反组合特征</a:t>
            </a:r>
            <a:r>
              <a:rPr lang="en-US" sz="2400" b="1" dirty="0" smtClean="0"/>
              <a:t>(</a:t>
            </a:r>
            <a:r>
              <a:rPr lang="en-US" sz="2400" b="1" dirty="0" err="1" smtClean="0"/>
              <a:t>Anticomposition</a:t>
            </a:r>
            <a:r>
              <a:rPr lang="en-US" sz="2400" b="1" dirty="0" smtClean="0"/>
              <a:t>)</a:t>
            </a:r>
            <a:r>
              <a:rPr lang="zh-CN" altLang="en-US" sz="2400" b="1" dirty="0" smtClean="0"/>
              <a:t>：</a:t>
            </a:r>
            <a:r>
              <a:rPr lang="zh-CN" altLang="en-US" sz="2400" dirty="0" smtClean="0"/>
              <a:t>假定程序</a:t>
            </a:r>
            <a:r>
              <a:rPr lang="en-US" sz="2400" dirty="0" smtClean="0"/>
              <a:t>P</a:t>
            </a:r>
            <a:r>
              <a:rPr lang="zh-CN" altLang="en-US" sz="2400" dirty="0" smtClean="0"/>
              <a:t>和</a:t>
            </a:r>
            <a:r>
              <a:rPr lang="en-US" sz="2400" dirty="0" smtClean="0"/>
              <a:t>Q</a:t>
            </a:r>
            <a:r>
              <a:rPr lang="zh-CN" altLang="en-US" sz="2400" dirty="0" smtClean="0"/>
              <a:t>，以及测试集合</a:t>
            </a:r>
            <a:r>
              <a:rPr lang="en-US" sz="2400" dirty="0" smtClean="0"/>
              <a:t>T</a:t>
            </a:r>
            <a:r>
              <a:rPr lang="zh-CN" altLang="en-US" sz="2400" dirty="0" smtClean="0"/>
              <a:t>，</a:t>
            </a:r>
            <a:r>
              <a:rPr lang="en-US" sz="2400" dirty="0" smtClean="0"/>
              <a:t>T</a:t>
            </a:r>
            <a:r>
              <a:rPr lang="zh-CN" altLang="en-US" sz="2400" dirty="0" smtClean="0"/>
              <a:t>对于</a:t>
            </a:r>
            <a:r>
              <a:rPr lang="en-US" sz="2400" dirty="0" smtClean="0"/>
              <a:t>P</a:t>
            </a:r>
            <a:r>
              <a:rPr lang="zh-CN" altLang="en-US" sz="2400" dirty="0" smtClean="0"/>
              <a:t>和</a:t>
            </a:r>
            <a:r>
              <a:rPr lang="en-US" sz="2400" dirty="0" smtClean="0"/>
              <a:t>Q</a:t>
            </a:r>
            <a:r>
              <a:rPr lang="zh-CN" altLang="en-US" sz="2400" dirty="0" smtClean="0"/>
              <a:t>的单独测试是充分的。</a:t>
            </a:r>
            <a:r>
              <a:rPr lang="en-US" sz="2400" dirty="0" smtClean="0"/>
              <a:t> T</a:t>
            </a:r>
            <a:r>
              <a:rPr lang="zh-CN" altLang="en-US" sz="2400" dirty="0" smtClean="0"/>
              <a:t>对于</a:t>
            </a:r>
            <a:r>
              <a:rPr lang="en-US" sz="2400" dirty="0" smtClean="0"/>
              <a:t>P</a:t>
            </a:r>
            <a:r>
              <a:rPr lang="zh-CN" altLang="en-US" sz="2400" dirty="0" smtClean="0"/>
              <a:t>和</a:t>
            </a:r>
            <a:r>
              <a:rPr lang="en-US" sz="2400" dirty="0" smtClean="0"/>
              <a:t>Q</a:t>
            </a:r>
            <a:r>
              <a:rPr lang="zh-CN" altLang="en-US" sz="2400" dirty="0" smtClean="0"/>
              <a:t>的组合不一定充分。</a:t>
            </a:r>
            <a:endParaRPr lang="zh-CN" altLang="en-US" sz="2400" dirty="0"/>
          </a:p>
        </p:txBody>
      </p:sp>
    </p:spTree>
    <p:extLst>
      <p:ext uri="{BB962C8B-B14F-4D97-AF65-F5344CB8AC3E}">
        <p14:creationId xmlns:p14="http://schemas.microsoft.com/office/powerpoint/2010/main" val="9284763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sz="2400" b="1" dirty="0" smtClean="0"/>
              <a:t>9</a:t>
            </a:r>
            <a:r>
              <a:rPr lang="zh-CN" altLang="en-US" sz="2400" b="1" dirty="0" smtClean="0"/>
              <a:t>、重命名特征</a:t>
            </a:r>
            <a:r>
              <a:rPr lang="en-US" sz="2400" b="1" dirty="0" smtClean="0"/>
              <a:t>(Renaming)</a:t>
            </a:r>
            <a:r>
              <a:rPr lang="zh-CN" altLang="en-US" sz="2400" b="1" dirty="0" smtClean="0"/>
              <a:t>：</a:t>
            </a:r>
            <a:r>
              <a:rPr lang="zh-CN" altLang="en-US" sz="2400" dirty="0" smtClean="0"/>
              <a:t>令</a:t>
            </a:r>
            <a:r>
              <a:rPr lang="en-US" sz="2400" dirty="0" smtClean="0"/>
              <a:t>P</a:t>
            </a:r>
            <a:r>
              <a:rPr lang="zh-CN" altLang="en-US" sz="2400" dirty="0" smtClean="0"/>
              <a:t>是</a:t>
            </a:r>
            <a:r>
              <a:rPr lang="en-US" sz="2400" dirty="0" smtClean="0"/>
              <a:t>Q</a:t>
            </a:r>
            <a:r>
              <a:rPr lang="zh-CN" altLang="en-US" sz="2400" dirty="0" smtClean="0"/>
              <a:t>的重命名，那么，</a:t>
            </a:r>
            <a:r>
              <a:rPr lang="en-US" sz="2400" dirty="0" smtClean="0"/>
              <a:t>T</a:t>
            </a:r>
            <a:r>
              <a:rPr lang="zh-CN" altLang="en-US" sz="2400" dirty="0" smtClean="0"/>
              <a:t>对于</a:t>
            </a:r>
            <a:r>
              <a:rPr lang="en-US" sz="2400" dirty="0" smtClean="0"/>
              <a:t>P</a:t>
            </a:r>
            <a:r>
              <a:rPr lang="zh-CN" altLang="en-US" sz="2400" dirty="0" smtClean="0"/>
              <a:t>是充分的，当且仅当</a:t>
            </a:r>
            <a:r>
              <a:rPr lang="en-US" sz="2400" dirty="0" smtClean="0"/>
              <a:t>T</a:t>
            </a:r>
            <a:r>
              <a:rPr lang="zh-CN" altLang="en-US" sz="2400" dirty="0" smtClean="0"/>
              <a:t>对于</a:t>
            </a:r>
            <a:r>
              <a:rPr lang="en-US" sz="2400" dirty="0" smtClean="0"/>
              <a:t>Q</a:t>
            </a:r>
            <a:r>
              <a:rPr lang="zh-CN" altLang="en-US" sz="2400" dirty="0" smtClean="0"/>
              <a:t>是充分的。这个特征可以用于一样的程序，只是程序中的变量名有所不同。</a:t>
            </a:r>
          </a:p>
          <a:p>
            <a:endParaRPr lang="en-US" sz="2400" b="1" dirty="0" smtClean="0"/>
          </a:p>
          <a:p>
            <a:r>
              <a:rPr lang="en-US" sz="2400" b="1" dirty="0" smtClean="0"/>
              <a:t>10</a:t>
            </a:r>
            <a:r>
              <a:rPr lang="zh-CN" altLang="en-US" sz="2400" b="1" dirty="0" smtClean="0"/>
              <a:t>、复杂性特征</a:t>
            </a:r>
            <a:r>
              <a:rPr lang="en-US" sz="2400" b="1" dirty="0" smtClean="0"/>
              <a:t>(Complexity)</a:t>
            </a:r>
            <a:r>
              <a:rPr lang="zh-CN" altLang="en-US" sz="2400" b="1" dirty="0" smtClean="0"/>
              <a:t>：</a:t>
            </a:r>
            <a:r>
              <a:rPr lang="zh-CN" altLang="en-US" sz="2400" dirty="0" smtClean="0"/>
              <a:t>对于每个</a:t>
            </a:r>
            <a:r>
              <a:rPr lang="en-US" sz="2400" dirty="0" smtClean="0"/>
              <a:t>n</a:t>
            </a:r>
            <a:r>
              <a:rPr lang="zh-CN" altLang="en-US" sz="2400" dirty="0" smtClean="0"/>
              <a:t>，有一个程序</a:t>
            </a:r>
            <a:r>
              <a:rPr lang="en-US" sz="2400" dirty="0" smtClean="0"/>
              <a:t>P</a:t>
            </a:r>
            <a:r>
              <a:rPr lang="zh-CN" altLang="en-US" sz="2400" dirty="0" smtClean="0"/>
              <a:t>， 这样</a:t>
            </a:r>
            <a:r>
              <a:rPr lang="en-US" sz="2400" dirty="0" smtClean="0"/>
              <a:t>P</a:t>
            </a:r>
            <a:r>
              <a:rPr lang="zh-CN" altLang="en-US" sz="2400" dirty="0" smtClean="0"/>
              <a:t>被规模为</a:t>
            </a:r>
            <a:r>
              <a:rPr lang="en-US" sz="2400" dirty="0" smtClean="0"/>
              <a:t>n</a:t>
            </a:r>
            <a:r>
              <a:rPr lang="zh-CN" altLang="en-US" sz="2400" dirty="0" smtClean="0"/>
              <a:t>的测试集合测试是充分的，但是，规模为</a:t>
            </a:r>
            <a:r>
              <a:rPr lang="en-US" sz="2400" dirty="0" smtClean="0"/>
              <a:t>n-1</a:t>
            </a:r>
            <a:r>
              <a:rPr lang="zh-CN" altLang="en-US" sz="2400" dirty="0" smtClean="0"/>
              <a:t>的测试集合的测试是不充分的。</a:t>
            </a:r>
          </a:p>
          <a:p>
            <a:endParaRPr lang="en-US" sz="2400" b="1" dirty="0" smtClean="0"/>
          </a:p>
          <a:p>
            <a:r>
              <a:rPr lang="en-US" sz="2400" b="1" dirty="0" smtClean="0"/>
              <a:t>11</a:t>
            </a:r>
            <a:r>
              <a:rPr lang="zh-CN" altLang="en-US" sz="2400" b="1" dirty="0" smtClean="0"/>
              <a:t>、语句覆盖</a:t>
            </a:r>
            <a:r>
              <a:rPr lang="en-US" sz="2400" b="1" dirty="0" smtClean="0"/>
              <a:t>(Statement Coverage)</a:t>
            </a:r>
            <a:r>
              <a:rPr lang="zh-CN" altLang="en-US" sz="2400" b="1" dirty="0" smtClean="0"/>
              <a:t>：</a:t>
            </a:r>
            <a:r>
              <a:rPr lang="zh-CN" altLang="en-US" sz="2400" dirty="0" smtClean="0"/>
              <a:t>如果</a:t>
            </a:r>
            <a:r>
              <a:rPr lang="en-US" sz="2400" dirty="0" smtClean="0"/>
              <a:t>T</a:t>
            </a:r>
            <a:r>
              <a:rPr lang="zh-CN" altLang="en-US" sz="2400" dirty="0" smtClean="0"/>
              <a:t>对于</a:t>
            </a:r>
            <a:r>
              <a:rPr lang="en-US" sz="2400" dirty="0" smtClean="0"/>
              <a:t>P</a:t>
            </a:r>
            <a:r>
              <a:rPr lang="zh-CN" altLang="en-US" sz="2400" dirty="0" smtClean="0"/>
              <a:t>是充分的，那么</a:t>
            </a:r>
            <a:r>
              <a:rPr lang="en-US" sz="2400" dirty="0" smtClean="0"/>
              <a:t>T</a:t>
            </a:r>
            <a:r>
              <a:rPr lang="zh-CN" altLang="en-US" sz="2400" dirty="0" smtClean="0"/>
              <a:t>将会把</a:t>
            </a:r>
            <a:r>
              <a:rPr lang="en-US" sz="2400" dirty="0" smtClean="0"/>
              <a:t>P</a:t>
            </a:r>
            <a:r>
              <a:rPr lang="zh-CN" altLang="en-US" sz="2400" dirty="0" smtClean="0"/>
              <a:t>的每个可执行语句都至少执行一次。</a:t>
            </a:r>
            <a:endParaRPr lang="zh-CN" altLang="en-US" sz="2400" dirty="0"/>
          </a:p>
        </p:txBody>
      </p:sp>
    </p:spTree>
    <p:extLst>
      <p:ext uri="{BB962C8B-B14F-4D97-AF65-F5344CB8AC3E}">
        <p14:creationId xmlns:p14="http://schemas.microsoft.com/office/powerpoint/2010/main" val="22428117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13.7.2 </a:t>
            </a:r>
            <a:r>
              <a:rPr lang="zh-CN" altLang="en-US" dirty="0" smtClean="0"/>
              <a:t>非基于代码的测试评判</a:t>
            </a:r>
            <a:endParaRPr lang="zh-CN" altLang="en-US" dirty="0"/>
          </a:p>
        </p:txBody>
      </p:sp>
      <p:sp>
        <p:nvSpPr>
          <p:cNvPr id="3" name="内容占位符 2"/>
          <p:cNvSpPr>
            <a:spLocks noGrp="1"/>
          </p:cNvSpPr>
          <p:nvPr>
            <p:ph idx="1"/>
          </p:nvPr>
        </p:nvSpPr>
        <p:spPr>
          <a:xfrm>
            <a:off x="970865" y="1176989"/>
            <a:ext cx="8001000" cy="4902200"/>
          </a:xfrm>
        </p:spPr>
        <p:txBody>
          <a:bodyPr/>
          <a:lstStyle/>
          <a:p>
            <a:r>
              <a:rPr lang="zh-CN" altLang="zh-CN" dirty="0"/>
              <a:t>上述特征是针对代码的评判</a:t>
            </a:r>
            <a:r>
              <a:rPr lang="zh-CN" altLang="zh-CN" dirty="0" smtClean="0"/>
              <a:t>。</a:t>
            </a:r>
            <a:endParaRPr lang="en-US" altLang="zh-CN" dirty="0" smtClean="0"/>
          </a:p>
          <a:p>
            <a:r>
              <a:rPr lang="zh-CN" altLang="zh-CN" dirty="0" smtClean="0"/>
              <a:t>针对</a:t>
            </a:r>
            <a:r>
              <a:rPr lang="zh-CN" altLang="zh-CN" dirty="0"/>
              <a:t>非基于代码的执行的情况，需要提出更广泛的特征。</a:t>
            </a:r>
            <a:endParaRPr lang="en-US" sz="2400" dirty="0" smtClean="0"/>
          </a:p>
          <a:p>
            <a:endParaRPr lang="en-US" sz="2400" dirty="0"/>
          </a:p>
          <a:p>
            <a:r>
              <a:rPr lang="en-US" dirty="0" err="1"/>
              <a:t>Weyuker</a:t>
            </a:r>
            <a:r>
              <a:rPr lang="zh-CN" altLang="en-US" dirty="0"/>
              <a:t>定义了一个</a:t>
            </a:r>
            <a:r>
              <a:rPr lang="en-US" b="1" dirty="0"/>
              <a:t>K</a:t>
            </a:r>
            <a:r>
              <a:rPr lang="zh-CN" altLang="en-US" b="1" dirty="0"/>
              <a:t>充分测试</a:t>
            </a:r>
            <a:r>
              <a:rPr lang="zh-CN" altLang="en-US" dirty="0"/>
              <a:t>：</a:t>
            </a:r>
            <a:endParaRPr lang="en-US" altLang="zh-CN" dirty="0"/>
          </a:p>
          <a:p>
            <a:pPr lvl="1"/>
            <a:r>
              <a:rPr lang="zh-CN" altLang="en-US" dirty="0">
                <a:cs typeface="+mn-cs"/>
              </a:rPr>
              <a:t>程序</a:t>
            </a:r>
            <a:r>
              <a:rPr lang="en-US" dirty="0">
                <a:cs typeface="+mn-cs"/>
              </a:rPr>
              <a:t>P</a:t>
            </a:r>
            <a:r>
              <a:rPr lang="zh-CN" altLang="en-US" dirty="0">
                <a:cs typeface="+mn-cs"/>
              </a:rPr>
              <a:t>起码进行了</a:t>
            </a:r>
            <a:r>
              <a:rPr lang="en-US" dirty="0">
                <a:cs typeface="+mn-cs"/>
              </a:rPr>
              <a:t>K&gt;0</a:t>
            </a:r>
            <a:r>
              <a:rPr lang="zh-CN" altLang="en-US" dirty="0">
                <a:cs typeface="+mn-cs"/>
              </a:rPr>
              <a:t>个点的测试，那么该程序是</a:t>
            </a:r>
            <a:r>
              <a:rPr lang="en-US" dirty="0">
                <a:cs typeface="+mn-cs"/>
              </a:rPr>
              <a:t>K</a:t>
            </a:r>
            <a:r>
              <a:rPr lang="zh-CN" altLang="en-US" dirty="0">
                <a:cs typeface="+mn-cs"/>
              </a:rPr>
              <a:t>充分测试的。</a:t>
            </a:r>
            <a:endParaRPr lang="en-US" altLang="zh-CN" dirty="0">
              <a:cs typeface="+mn-cs"/>
            </a:endParaRPr>
          </a:p>
          <a:p>
            <a:pPr lvl="1"/>
            <a:r>
              <a:rPr lang="en-US" altLang="zh-CN" sz="2000" dirty="0" smtClean="0"/>
              <a:t>K</a:t>
            </a:r>
            <a:r>
              <a:rPr lang="zh-CN" altLang="en-US" sz="2000" dirty="0" smtClean="0"/>
              <a:t>反应测试的次数、或规模要求。</a:t>
            </a:r>
            <a:endParaRPr lang="en-US" altLang="zh-CN" sz="2000" dirty="0" smtClean="0"/>
          </a:p>
          <a:p>
            <a:r>
              <a:rPr lang="zh-CN" altLang="en-US" sz="2400" dirty="0" smtClean="0"/>
              <a:t>那么</a:t>
            </a:r>
            <a:r>
              <a:rPr lang="zh-CN" altLang="en-US" sz="2400" dirty="0"/>
              <a:t>，以规模为基础的测试是</a:t>
            </a:r>
            <a:r>
              <a:rPr lang="en-US" altLang="zh-CN" sz="2400" dirty="0"/>
              <a:t>K</a:t>
            </a:r>
            <a:r>
              <a:rPr lang="zh-CN" altLang="en-US" sz="2400" dirty="0"/>
              <a:t>充分测试的，只要进行</a:t>
            </a:r>
            <a:r>
              <a:rPr lang="en-US" altLang="zh-CN" sz="2400" dirty="0"/>
              <a:t>K</a:t>
            </a:r>
            <a:r>
              <a:rPr lang="zh-CN" altLang="en-US" sz="2400" dirty="0"/>
              <a:t>项测试，取决于</a:t>
            </a:r>
            <a:r>
              <a:rPr lang="en-US" altLang="zh-CN" sz="2400" dirty="0"/>
              <a:t>K</a:t>
            </a:r>
            <a:r>
              <a:rPr lang="zh-CN" altLang="en-US" sz="2400" dirty="0"/>
              <a:t>的大小</a:t>
            </a:r>
            <a:r>
              <a:rPr lang="zh-CN" altLang="en-US" sz="2400" dirty="0" smtClean="0"/>
              <a:t>。</a:t>
            </a:r>
            <a:endParaRPr lang="en-US" altLang="zh-CN" sz="2400" dirty="0" smtClean="0"/>
          </a:p>
          <a:p>
            <a:pPr lvl="1"/>
            <a:r>
              <a:rPr lang="zh-CN" altLang="en-US" sz="2000" dirty="0" smtClean="0"/>
              <a:t>经常</a:t>
            </a:r>
            <a:r>
              <a:rPr lang="zh-CN" altLang="en-US" sz="2000" dirty="0"/>
              <a:t>谈到的随机测试或野蛮测试</a:t>
            </a:r>
            <a:r>
              <a:rPr lang="en-US" altLang="zh-CN" sz="2000" dirty="0"/>
              <a:t>(</a:t>
            </a:r>
            <a:r>
              <a:rPr lang="zh-CN" altLang="en-US" sz="2000" dirty="0"/>
              <a:t>即像猴子一样无目的的测试</a:t>
            </a:r>
            <a:r>
              <a:rPr lang="en-US" altLang="zh-CN" sz="2000" dirty="0"/>
              <a:t>)</a:t>
            </a:r>
            <a:r>
              <a:rPr lang="zh-CN" altLang="en-US" sz="2000" dirty="0"/>
              <a:t>，也可以符合</a:t>
            </a:r>
            <a:r>
              <a:rPr lang="en-US" altLang="zh-CN" sz="2000" dirty="0"/>
              <a:t>K-</a:t>
            </a:r>
            <a:r>
              <a:rPr lang="zh-CN" altLang="en-US" sz="2000" dirty="0"/>
              <a:t>充分测试要求</a:t>
            </a:r>
            <a:r>
              <a:rPr lang="zh-CN" altLang="en-US" sz="2000" dirty="0" smtClean="0"/>
              <a:t>。</a:t>
            </a:r>
          </a:p>
        </p:txBody>
      </p:sp>
    </p:spTree>
    <p:extLst>
      <p:ext uri="{BB962C8B-B14F-4D97-AF65-F5344CB8AC3E}">
        <p14:creationId xmlns:p14="http://schemas.microsoft.com/office/powerpoint/2010/main" val="28288196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可以验证</a:t>
            </a:r>
            <a:r>
              <a:rPr lang="en-US" altLang="zh-CN" sz="2400" dirty="0"/>
              <a:t>K-</a:t>
            </a:r>
            <a:r>
              <a:rPr lang="zh-CN" altLang="en-US" sz="2400" dirty="0"/>
              <a:t>充分测试满足上述的</a:t>
            </a:r>
            <a:r>
              <a:rPr lang="zh-CN" altLang="en-US" sz="2400" b="1" i="1" dirty="0"/>
              <a:t>应用特征、非穷尽应用特征、单调特征和非充分空集合特征评判要求</a:t>
            </a:r>
            <a:r>
              <a:rPr lang="zh-CN" altLang="en-US" sz="2400" dirty="0"/>
              <a:t>。</a:t>
            </a:r>
            <a:endParaRPr lang="en-US" altLang="zh-CN" sz="2400" dirty="0"/>
          </a:p>
          <a:p>
            <a:pPr lvl="1"/>
            <a:r>
              <a:rPr lang="zh-CN" altLang="en-US" sz="2000" dirty="0"/>
              <a:t>因为这几个评判特征与代码没有直接关系。</a:t>
            </a:r>
          </a:p>
          <a:p>
            <a:r>
              <a:rPr lang="zh-CN" altLang="en-US" sz="2400" dirty="0"/>
              <a:t>同样</a:t>
            </a:r>
            <a:r>
              <a:rPr lang="zh-CN" altLang="en-US" sz="2400" b="1" dirty="0"/>
              <a:t>重命名特征</a:t>
            </a:r>
            <a:r>
              <a:rPr lang="zh-CN" altLang="en-US" sz="2400" dirty="0"/>
              <a:t>满足</a:t>
            </a:r>
            <a:r>
              <a:rPr lang="en-US" altLang="zh-CN" sz="2400" dirty="0"/>
              <a:t>K</a:t>
            </a:r>
            <a:r>
              <a:rPr lang="zh-CN" altLang="en-US" sz="2400" dirty="0"/>
              <a:t>充分性，因为如果两个程序被任意规模为</a:t>
            </a:r>
            <a:r>
              <a:rPr lang="en-US" altLang="zh-CN" sz="2400" dirty="0"/>
              <a:t>K</a:t>
            </a:r>
            <a:r>
              <a:rPr lang="zh-CN" altLang="en-US" sz="2400" dirty="0"/>
              <a:t>的测试集合充分测试的话，说明两个程序语义和语法都是很接近的程序。</a:t>
            </a:r>
            <a:r>
              <a:rPr lang="en-US" altLang="zh-CN" sz="2400" dirty="0"/>
              <a:t>K</a:t>
            </a:r>
            <a:r>
              <a:rPr lang="zh-CN" altLang="en-US" sz="2400" dirty="0"/>
              <a:t>充分测试也不满足复杂性特征评判，因为“</a:t>
            </a:r>
            <a:r>
              <a:rPr lang="en-US" altLang="zh-CN" sz="2400" dirty="0"/>
              <a:t>K-</a:t>
            </a:r>
            <a:r>
              <a:rPr lang="zh-CN" altLang="en-US" sz="2400" dirty="0"/>
              <a:t>充分测试”要求所有程序具有一样数量测试</a:t>
            </a:r>
            <a:r>
              <a:rPr lang="zh-CN" altLang="en-US" sz="2400" dirty="0" smtClean="0"/>
              <a:t>。</a:t>
            </a:r>
            <a:endParaRPr lang="en-US" altLang="zh-CN" dirty="0" smtClean="0"/>
          </a:p>
          <a:p>
            <a:endParaRPr lang="en-US" altLang="zh-CN" sz="2400" dirty="0" smtClean="0"/>
          </a:p>
          <a:p>
            <a:r>
              <a:rPr lang="zh-CN" altLang="en-US" sz="2400" dirty="0" smtClean="0"/>
              <a:t>而</a:t>
            </a:r>
            <a:r>
              <a:rPr lang="zh-CN" altLang="en-US" sz="2400" dirty="0"/>
              <a:t>在基于代码的评判特征中，反推论特征、反扩展性特征、反分解特征、语句覆盖和分支覆盖也是以代码为基础的，不满足</a:t>
            </a:r>
            <a:r>
              <a:rPr lang="en-US" altLang="zh-CN" sz="2400" dirty="0"/>
              <a:t>K-</a:t>
            </a:r>
            <a:r>
              <a:rPr lang="zh-CN" altLang="en-US" sz="2400" dirty="0"/>
              <a:t>充分测试特征。</a:t>
            </a:r>
          </a:p>
          <a:p>
            <a:endParaRPr lang="zh-CN" altLang="en-US" dirty="0"/>
          </a:p>
        </p:txBody>
      </p:sp>
    </p:spTree>
    <p:extLst>
      <p:ext uri="{BB962C8B-B14F-4D97-AF65-F5344CB8AC3E}">
        <p14:creationId xmlns:p14="http://schemas.microsoft.com/office/powerpoint/2010/main" val="24112639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13.8</a:t>
            </a:r>
            <a:r>
              <a:rPr lang="zh-CN" altLang="en-US" dirty="0" smtClean="0"/>
              <a:t>总结</a:t>
            </a:r>
            <a:endParaRPr lang="en-US" altLang="zh-CN" dirty="0" smtClean="0"/>
          </a:p>
        </p:txBody>
      </p:sp>
      <p:sp>
        <p:nvSpPr>
          <p:cNvPr id="3" name="内容占位符 2"/>
          <p:cNvSpPr>
            <a:spLocks noGrp="1"/>
          </p:cNvSpPr>
          <p:nvPr>
            <p:ph idx="1"/>
          </p:nvPr>
        </p:nvSpPr>
        <p:spPr>
          <a:xfrm>
            <a:off x="918029" y="1193800"/>
            <a:ext cx="8001000" cy="4902200"/>
          </a:xfrm>
        </p:spPr>
        <p:txBody>
          <a:bodyPr/>
          <a:lstStyle/>
          <a:p>
            <a:r>
              <a:rPr lang="zh-CN" altLang="en-US" sz="2400" dirty="0" smtClean="0"/>
              <a:t>由于测试不能证明软件的正确性，并且企图做完全的路径测试也是不现实的，那么就必须讨论各种测试方法的充分性。</a:t>
            </a:r>
            <a:endParaRPr lang="en-US" altLang="zh-CN" sz="2400" dirty="0" smtClean="0"/>
          </a:p>
          <a:p>
            <a:r>
              <a:rPr lang="zh-CN" altLang="en-US" sz="2400" dirty="0" smtClean="0"/>
              <a:t>讨论了针对代码的测试方法和准则，分别从控制流和数据流角度讨论了测试的强度，并给出了各种测试方法的强度弱的比较。</a:t>
            </a:r>
            <a:endParaRPr lang="en-US" altLang="zh-CN" sz="2400" dirty="0" smtClean="0"/>
          </a:p>
          <a:p>
            <a:pPr lvl="1"/>
            <a:r>
              <a:rPr lang="zh-CN" altLang="en-US" dirty="0" smtClean="0"/>
              <a:t>从工业应用的角度看，有充分的理由可以在“安全关键”领域，使用修改后的条件判断覆盖</a:t>
            </a:r>
            <a:r>
              <a:rPr lang="en-US" dirty="0" smtClean="0"/>
              <a:t>(MC/DC)</a:t>
            </a:r>
            <a:r>
              <a:rPr lang="zh-CN" altLang="en-US" dirty="0" smtClean="0"/>
              <a:t>降低测试工作量。</a:t>
            </a:r>
          </a:p>
        </p:txBody>
      </p:sp>
    </p:spTree>
    <p:extLst>
      <p:ext uri="{BB962C8B-B14F-4D97-AF65-F5344CB8AC3E}">
        <p14:creationId xmlns:p14="http://schemas.microsoft.com/office/powerpoint/2010/main" val="3737824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13.8</a:t>
            </a:r>
            <a:r>
              <a:rPr lang="zh-CN" altLang="en-US" dirty="0" smtClean="0"/>
              <a:t>总结</a:t>
            </a:r>
            <a:endParaRPr lang="en-US" altLang="zh-CN" dirty="0" smtClean="0"/>
          </a:p>
        </p:txBody>
      </p:sp>
      <p:sp>
        <p:nvSpPr>
          <p:cNvPr id="3" name="内容占位符 2"/>
          <p:cNvSpPr>
            <a:spLocks noGrp="1"/>
          </p:cNvSpPr>
          <p:nvPr>
            <p:ph idx="1"/>
          </p:nvPr>
        </p:nvSpPr>
        <p:spPr>
          <a:xfrm>
            <a:off x="918029" y="1193800"/>
            <a:ext cx="8001000" cy="4902200"/>
          </a:xfrm>
        </p:spPr>
        <p:txBody>
          <a:bodyPr/>
          <a:lstStyle/>
          <a:p>
            <a:r>
              <a:rPr lang="zh-CN" altLang="en-US" sz="2400" dirty="0" smtClean="0"/>
              <a:t>本章讨论了针对需求和设计的测试，不涉及代码的黑箱测试覆盖方法和准则。</a:t>
            </a:r>
            <a:endParaRPr lang="en-US" altLang="zh-CN" sz="2400" dirty="0" smtClean="0"/>
          </a:p>
          <a:p>
            <a:pPr lvl="1"/>
            <a:r>
              <a:rPr lang="zh-CN" altLang="en-US" sz="2000" dirty="0"/>
              <a:t>针对</a:t>
            </a:r>
            <a:r>
              <a:rPr lang="zh-CN" altLang="en-US" sz="2000" dirty="0" smtClean="0"/>
              <a:t>代码的测试，称为白箱测试</a:t>
            </a:r>
            <a:endParaRPr lang="en-US" altLang="zh-CN" sz="2000" dirty="0" smtClean="0"/>
          </a:p>
          <a:p>
            <a:endParaRPr lang="en-US" altLang="zh-CN" sz="2400" dirty="0" smtClean="0"/>
          </a:p>
          <a:p>
            <a:r>
              <a:rPr lang="zh-CN" altLang="en-US" sz="2400" dirty="0" smtClean="0"/>
              <a:t>讨论了基于代码和非基于代码的测试评判特征。测试工作者可以利用这些特征，建立测试工程的判断准则，从而在实际的测试工程中把握测试的工期、测试用例个数、测试的充分性等。</a:t>
            </a:r>
            <a:endParaRPr lang="zh-CN" altLang="en-US" sz="2400" dirty="0"/>
          </a:p>
        </p:txBody>
      </p:sp>
    </p:spTree>
    <p:extLst>
      <p:ext uri="{BB962C8B-B14F-4D97-AF65-F5344CB8AC3E}">
        <p14:creationId xmlns:p14="http://schemas.microsoft.com/office/powerpoint/2010/main" val="810460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1034143" y="1177510"/>
            <a:ext cx="7990114" cy="5294086"/>
          </a:xfrm>
        </p:spPr>
        <p:txBody>
          <a:bodyPr/>
          <a:lstStyle/>
          <a:p>
            <a:pPr>
              <a:buNone/>
            </a:pPr>
            <a:r>
              <a:rPr lang="zh-CN" altLang="en-US" sz="1800" dirty="0" smtClean="0"/>
              <a:t>给出如下程序的测试用例，要求：</a:t>
            </a:r>
            <a:endParaRPr lang="en-US" altLang="zh-CN" sz="1800" dirty="0" smtClean="0"/>
          </a:p>
          <a:p>
            <a:pPr lvl="1">
              <a:buNone/>
            </a:pPr>
            <a:r>
              <a:rPr lang="en-US" altLang="zh-CN" sz="1800" dirty="0" smtClean="0"/>
              <a:t>1</a:t>
            </a:r>
            <a:r>
              <a:rPr lang="zh-CN" altLang="en-US" sz="1800" dirty="0" smtClean="0"/>
              <a:t>）语句充分覆盖、分支充分覆盖、多条件覆盖、</a:t>
            </a:r>
            <a:r>
              <a:rPr lang="en-US" altLang="zh-CN" sz="1800" dirty="0" smtClean="0"/>
              <a:t>MC/DC</a:t>
            </a:r>
            <a:r>
              <a:rPr lang="zh-CN" altLang="en-US" sz="1800" dirty="0" smtClean="0"/>
              <a:t>充分覆盖，即覆盖率分别达到</a:t>
            </a:r>
            <a:r>
              <a:rPr lang="en-US" altLang="zh-CN" sz="1800" dirty="0" smtClean="0"/>
              <a:t>100%</a:t>
            </a:r>
            <a:r>
              <a:rPr lang="zh-CN" altLang="en-US" sz="1800" dirty="0" smtClean="0"/>
              <a:t>。</a:t>
            </a:r>
            <a:r>
              <a:rPr lang="en-US" altLang="zh-CN" sz="1800" dirty="0" smtClean="0"/>
              <a:t>(</a:t>
            </a:r>
            <a:r>
              <a:rPr lang="zh-CN" altLang="en-US" sz="1800" dirty="0" smtClean="0"/>
              <a:t>先画出控制流程图，然后分析测试用例</a:t>
            </a:r>
            <a:r>
              <a:rPr lang="en-US" altLang="zh-CN" sz="1800" dirty="0" smtClean="0"/>
              <a:t>)</a:t>
            </a:r>
          </a:p>
          <a:p>
            <a:pPr lvl="1">
              <a:buNone/>
            </a:pPr>
            <a:r>
              <a:rPr lang="en-US" altLang="zh-CN" sz="1800" dirty="0" smtClean="0"/>
              <a:t>2</a:t>
            </a:r>
            <a:r>
              <a:rPr lang="zh-CN" altLang="en-US" sz="1800" dirty="0" smtClean="0"/>
              <a:t>）画出（</a:t>
            </a:r>
            <a:r>
              <a:rPr lang="en-US" altLang="zh-CN" sz="1800" dirty="0" smtClean="0"/>
              <a:t>def/use</a:t>
            </a:r>
            <a:r>
              <a:rPr lang="zh-CN" altLang="en-US" sz="1800" dirty="0" smtClean="0"/>
              <a:t>）数据流图，给出每个结点的</a:t>
            </a:r>
            <a:r>
              <a:rPr lang="en-US" altLang="zh-CN" sz="1800" dirty="0" smtClean="0"/>
              <a:t>c-use</a:t>
            </a:r>
            <a:r>
              <a:rPr lang="zh-CN" altLang="en-US" sz="1800" dirty="0" smtClean="0"/>
              <a:t>和</a:t>
            </a:r>
            <a:r>
              <a:rPr lang="en-US" altLang="zh-CN" sz="1800" dirty="0" smtClean="0"/>
              <a:t>def</a:t>
            </a:r>
          </a:p>
          <a:p>
            <a:pPr>
              <a:buNone/>
            </a:pPr>
            <a:r>
              <a:rPr lang="en-US" altLang="zh-CN" sz="1400" smtClean="0"/>
              <a:t>Float </a:t>
            </a:r>
            <a:r>
              <a:rPr lang="en-US" altLang="zh-CN" sz="1400" dirty="0" smtClean="0"/>
              <a:t>computing(</a:t>
            </a:r>
            <a:r>
              <a:rPr lang="en-US" sz="1400" dirty="0" smtClean="0"/>
              <a:t>alpha, beta , gamma</a:t>
            </a:r>
            <a:r>
              <a:rPr lang="en-US" altLang="zh-CN" sz="1400" dirty="0" smtClean="0"/>
              <a:t>) //</a:t>
            </a:r>
            <a:r>
              <a:rPr lang="zh-CN" altLang="en-US" sz="1400" dirty="0" smtClean="0"/>
              <a:t>接受</a:t>
            </a:r>
            <a:r>
              <a:rPr lang="en-US" sz="1400" dirty="0" smtClean="0"/>
              <a:t>alpha, beta , gamma</a:t>
            </a:r>
          </a:p>
          <a:p>
            <a:pPr>
              <a:buNone/>
            </a:pPr>
            <a:r>
              <a:rPr lang="en-US" sz="1400" dirty="0"/>
              <a:t>{</a:t>
            </a:r>
            <a:endParaRPr lang="en-US" sz="1400" dirty="0" smtClean="0"/>
          </a:p>
          <a:p>
            <a:pPr>
              <a:buNone/>
            </a:pPr>
            <a:r>
              <a:rPr lang="en-US" sz="1400" dirty="0" smtClean="0"/>
              <a:t>  Float x=0.0;   y=0.0; </a:t>
            </a:r>
            <a:endParaRPr lang="zh-CN" altLang="en-US" sz="1400" dirty="0" smtClean="0"/>
          </a:p>
          <a:p>
            <a:pPr>
              <a:buNone/>
            </a:pPr>
            <a:r>
              <a:rPr lang="en-US" altLang="zh-CN" sz="1400" dirty="0" smtClean="0"/>
              <a:t>  while</a:t>
            </a:r>
            <a:r>
              <a:rPr lang="en-US" sz="1400" dirty="0" smtClean="0"/>
              <a:t>( alpha)</a:t>
            </a:r>
            <a:endParaRPr lang="zh-CN" altLang="en-US" sz="1400" dirty="0" smtClean="0"/>
          </a:p>
          <a:p>
            <a:pPr>
              <a:buNone/>
            </a:pPr>
            <a:r>
              <a:rPr lang="en-US" sz="1400" dirty="0" smtClean="0"/>
              <a:t>   {  if </a:t>
            </a:r>
            <a:r>
              <a:rPr lang="zh-CN" altLang="en-US" sz="1400" dirty="0" smtClean="0"/>
              <a:t>（</a:t>
            </a:r>
            <a:r>
              <a:rPr lang="en-US" sz="1400" dirty="0" smtClean="0"/>
              <a:t>beta &amp;&amp; gamma </a:t>
            </a:r>
            <a:r>
              <a:rPr lang="zh-CN" altLang="en-US" sz="1400" dirty="0" smtClean="0"/>
              <a:t>）</a:t>
            </a:r>
          </a:p>
          <a:p>
            <a:pPr>
              <a:buNone/>
            </a:pPr>
            <a:r>
              <a:rPr lang="en-US" sz="1400" dirty="0" smtClean="0"/>
              <a:t>           x = 1.0;  y = 2.0;</a:t>
            </a:r>
            <a:endParaRPr lang="zh-CN" altLang="en-US" sz="1400" dirty="0" smtClean="0"/>
          </a:p>
          <a:p>
            <a:pPr>
              <a:buNone/>
            </a:pPr>
            <a:r>
              <a:rPr lang="en-US" sz="1400" dirty="0" smtClean="0"/>
              <a:t>        else</a:t>
            </a:r>
          </a:p>
          <a:p>
            <a:pPr>
              <a:buNone/>
            </a:pPr>
            <a:r>
              <a:rPr lang="en-US" altLang="zh-CN" sz="1400" dirty="0"/>
              <a:t> </a:t>
            </a:r>
            <a:r>
              <a:rPr lang="en-US" altLang="zh-CN" sz="1400" dirty="0" smtClean="0"/>
              <a:t>            {</a:t>
            </a:r>
            <a:endParaRPr lang="zh-CN" altLang="en-US" sz="1400" dirty="0" smtClean="0"/>
          </a:p>
          <a:p>
            <a:pPr>
              <a:buNone/>
            </a:pPr>
            <a:r>
              <a:rPr lang="en-US" sz="1400" dirty="0" smtClean="0"/>
              <a:t>              y= 5.0/(x+1.0);</a:t>
            </a:r>
          </a:p>
          <a:p>
            <a:pPr>
              <a:buNone/>
            </a:pPr>
            <a:r>
              <a:rPr lang="en-US" altLang="zh-CN" sz="1400" dirty="0" smtClean="0"/>
              <a:t>              alpha = false;</a:t>
            </a:r>
          </a:p>
          <a:p>
            <a:pPr>
              <a:buNone/>
            </a:pPr>
            <a:r>
              <a:rPr lang="en-US" altLang="zh-CN" sz="1400" dirty="0"/>
              <a:t> </a:t>
            </a:r>
            <a:r>
              <a:rPr lang="en-US" altLang="zh-CN" sz="1400" dirty="0" smtClean="0"/>
              <a:t>             }</a:t>
            </a:r>
            <a:endParaRPr lang="zh-CN" altLang="en-US" sz="1400" dirty="0" smtClean="0"/>
          </a:p>
          <a:p>
            <a:pPr>
              <a:buNone/>
            </a:pPr>
            <a:r>
              <a:rPr lang="en-US" sz="1400" dirty="0" smtClean="0"/>
              <a:t>     }</a:t>
            </a:r>
            <a:endParaRPr lang="zh-CN" altLang="en-US" sz="1400" dirty="0" smtClean="0"/>
          </a:p>
          <a:p>
            <a:pPr>
              <a:buNone/>
            </a:pPr>
            <a:r>
              <a:rPr lang="en-US" sz="1400" dirty="0" smtClean="0"/>
              <a:t>  y=10.0/ x + y;</a:t>
            </a:r>
          </a:p>
          <a:p>
            <a:pPr>
              <a:buNone/>
            </a:pPr>
            <a:r>
              <a:rPr lang="en-US" altLang="zh-CN" sz="1400" dirty="0" smtClean="0"/>
              <a:t>  return y;</a:t>
            </a:r>
            <a:r>
              <a:rPr lang="en-US" sz="1400" dirty="0" smtClean="0"/>
              <a:t>//</a:t>
            </a:r>
            <a:r>
              <a:rPr lang="zh-CN" altLang="en-US" sz="1400" dirty="0" smtClean="0"/>
              <a:t>输出</a:t>
            </a:r>
            <a:endParaRPr lang="en-US" altLang="zh-CN" sz="1400" dirty="0" smtClean="0"/>
          </a:p>
          <a:p>
            <a:pPr>
              <a:buNone/>
            </a:pPr>
            <a:r>
              <a:rPr lang="en-US" sz="1400" dirty="0"/>
              <a:t>}</a:t>
            </a:r>
            <a:endParaRPr lang="en-US" sz="1400" dirty="0" smtClean="0"/>
          </a:p>
          <a:p>
            <a:pPr>
              <a:buNone/>
            </a:pPr>
            <a:endParaRPr lang="zh-CN" altLang="en-US" sz="1800" dirty="0" smtClean="0"/>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13.1.2 </a:t>
            </a:r>
            <a:r>
              <a:rPr lang="zh-CN" altLang="en-US" dirty="0" smtClean="0"/>
              <a:t>软件错误类型</a:t>
            </a:r>
            <a:endParaRPr lang="zh-CN" altLang="en-US" dirty="0"/>
          </a:p>
        </p:txBody>
      </p:sp>
      <p:sp>
        <p:nvSpPr>
          <p:cNvPr id="3" name="内容占位符 2"/>
          <p:cNvSpPr>
            <a:spLocks noGrp="1"/>
          </p:cNvSpPr>
          <p:nvPr>
            <p:ph idx="1"/>
          </p:nvPr>
        </p:nvSpPr>
        <p:spPr/>
        <p:txBody>
          <a:bodyPr/>
          <a:lstStyle/>
          <a:p>
            <a:r>
              <a:rPr lang="zh-CN" altLang="en-US" dirty="0" smtClean="0"/>
              <a:t>测试的目标之一是判定程序是否有错误，因此只有当发现程序中有错误时，测试才是成功的。</a:t>
            </a:r>
            <a:endParaRPr lang="en-US" altLang="zh-CN" dirty="0" smtClean="0"/>
          </a:p>
          <a:p>
            <a:r>
              <a:rPr lang="zh-CN" altLang="en-US" dirty="0" smtClean="0"/>
              <a:t>那什么是程序错误？</a:t>
            </a:r>
            <a:endParaRPr lang="en-US" altLang="zh-CN" dirty="0" smtClean="0"/>
          </a:p>
          <a:p>
            <a:endParaRPr lang="en-US" altLang="zh-CN" dirty="0" smtClean="0"/>
          </a:p>
          <a:p>
            <a:r>
              <a:rPr lang="zh-CN" altLang="en-US" dirty="0" smtClean="0"/>
              <a:t>软件错误可以分为：</a:t>
            </a:r>
            <a:endParaRPr lang="en-US" altLang="zh-CN" dirty="0" smtClean="0"/>
          </a:p>
          <a:p>
            <a:pPr lvl="1"/>
            <a:r>
              <a:rPr lang="zh-CN" altLang="en-US" dirty="0" smtClean="0"/>
              <a:t>性能错误</a:t>
            </a:r>
            <a:r>
              <a:rPr lang="en-US" dirty="0" smtClean="0"/>
              <a:t>(</a:t>
            </a:r>
            <a:r>
              <a:rPr lang="zh-CN" altLang="en-US" dirty="0" smtClean="0"/>
              <a:t>在要求的时间和空间内，不能获得正确的结果</a:t>
            </a:r>
            <a:r>
              <a:rPr lang="en-US" dirty="0" smtClean="0"/>
              <a:t>)</a:t>
            </a:r>
            <a:r>
              <a:rPr lang="zh-CN" altLang="en-US" dirty="0" smtClean="0"/>
              <a:t>，或，</a:t>
            </a:r>
            <a:endParaRPr lang="en-US" altLang="zh-CN" dirty="0" smtClean="0"/>
          </a:p>
          <a:p>
            <a:pPr lvl="1"/>
            <a:r>
              <a:rPr lang="zh-CN" altLang="en-US" dirty="0" smtClean="0"/>
              <a:t>逻辑错误</a:t>
            </a:r>
            <a:r>
              <a:rPr lang="en-US" dirty="0" smtClean="0"/>
              <a:t>(</a:t>
            </a:r>
            <a:r>
              <a:rPr lang="zh-CN" altLang="en-US" dirty="0" smtClean="0"/>
              <a:t>在要求的时间和空间内，产生不正确的结果</a:t>
            </a:r>
            <a:r>
              <a:rPr lang="en-US"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逻辑错误</a:t>
            </a:r>
            <a:endParaRPr lang="zh-CN" altLang="en-US" dirty="0"/>
          </a:p>
        </p:txBody>
      </p:sp>
      <p:sp>
        <p:nvSpPr>
          <p:cNvPr id="3" name="内容占位符 2"/>
          <p:cNvSpPr>
            <a:spLocks noGrp="1"/>
          </p:cNvSpPr>
          <p:nvPr>
            <p:ph idx="1"/>
          </p:nvPr>
        </p:nvSpPr>
        <p:spPr/>
        <p:txBody>
          <a:bodyPr/>
          <a:lstStyle/>
          <a:p>
            <a:r>
              <a:rPr lang="en-US" dirty="0" smtClean="0"/>
              <a:t>(1) </a:t>
            </a:r>
            <a:r>
              <a:rPr lang="zh-CN" altLang="en-US" dirty="0" smtClean="0"/>
              <a:t>构造错误，代码的实现中有错，不能满足代码规格说明书；</a:t>
            </a:r>
          </a:p>
          <a:p>
            <a:r>
              <a:rPr lang="en-US" dirty="0" smtClean="0"/>
              <a:t>(2) </a:t>
            </a:r>
            <a:r>
              <a:rPr lang="zh-CN" altLang="en-US" dirty="0" smtClean="0"/>
              <a:t>代码规格说明书错误，写出的代码要求没满足需求分析或设计的要求。</a:t>
            </a:r>
          </a:p>
          <a:p>
            <a:r>
              <a:rPr lang="en-US" dirty="0" smtClean="0"/>
              <a:t>(3) </a:t>
            </a:r>
            <a:r>
              <a:rPr lang="zh-CN" altLang="en-US" dirty="0" smtClean="0"/>
              <a:t>设计错误，没有很好的理解需求</a:t>
            </a:r>
          </a:p>
          <a:p>
            <a:r>
              <a:rPr lang="en-US" dirty="0" smtClean="0"/>
              <a:t>(4) </a:t>
            </a:r>
            <a:r>
              <a:rPr lang="zh-CN" altLang="en-US" dirty="0" smtClean="0"/>
              <a:t>需求错误，没能满足实际需求。</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逻辑错误的主要来源</a:t>
            </a:r>
            <a:endParaRPr lang="zh-CN" altLang="en-US" dirty="0"/>
          </a:p>
        </p:txBody>
      </p:sp>
      <p:sp>
        <p:nvSpPr>
          <p:cNvPr id="3" name="内容占位符 2"/>
          <p:cNvSpPr>
            <a:spLocks noGrp="1"/>
          </p:cNvSpPr>
          <p:nvPr>
            <p:ph idx="1"/>
          </p:nvPr>
        </p:nvSpPr>
        <p:spPr/>
        <p:txBody>
          <a:bodyPr/>
          <a:lstStyle/>
          <a:p>
            <a:r>
              <a:rPr lang="en-US" dirty="0" smtClean="0"/>
              <a:t>(1) </a:t>
            </a:r>
            <a:r>
              <a:rPr lang="zh-CN" altLang="en-US" dirty="0" smtClean="0"/>
              <a:t>程序中遗漏控制流路径</a:t>
            </a:r>
            <a:endParaRPr lang="en-US" altLang="zh-CN" dirty="0" smtClean="0"/>
          </a:p>
          <a:p>
            <a:pPr lvl="1"/>
            <a:r>
              <a:rPr lang="zh-CN" altLang="en-US" dirty="0" smtClean="0"/>
              <a:t>例如，在做除法之前，没有判断除数是否为零。</a:t>
            </a:r>
            <a:endParaRPr lang="en-US" altLang="zh-CN" dirty="0" smtClean="0"/>
          </a:p>
          <a:p>
            <a:r>
              <a:rPr lang="zh-CN" altLang="en-US" dirty="0" smtClean="0"/>
              <a:t>（</a:t>
            </a:r>
            <a:r>
              <a:rPr lang="en-US" dirty="0" smtClean="0"/>
              <a:t>2</a:t>
            </a:r>
            <a:r>
              <a:rPr lang="zh-CN" altLang="en-US" dirty="0" smtClean="0"/>
              <a:t>）程序在执行中选择了不合理的路径</a:t>
            </a:r>
            <a:endParaRPr lang="en-US" altLang="zh-CN" dirty="0" smtClean="0"/>
          </a:p>
          <a:p>
            <a:pPr lvl="1"/>
            <a:r>
              <a:rPr lang="zh-CN" altLang="en-US" dirty="0" smtClean="0"/>
              <a:t>例如，判断语句</a:t>
            </a:r>
            <a:r>
              <a:rPr lang="en-US" dirty="0" smtClean="0"/>
              <a:t>if((X+Y+Z)/3 = =X)</a:t>
            </a:r>
            <a:r>
              <a:rPr lang="zh-CN" altLang="en-US" dirty="0" smtClean="0"/>
              <a:t>使得程序错误地选择本不该选的路径；</a:t>
            </a:r>
            <a:endParaRPr lang="en-US" altLang="zh-CN" dirty="0" smtClean="0"/>
          </a:p>
          <a:p>
            <a:r>
              <a:rPr lang="en-US" dirty="0" smtClean="0"/>
              <a:t>3</a:t>
            </a:r>
            <a:r>
              <a:rPr lang="zh-CN" altLang="en-US" dirty="0" smtClean="0"/>
              <a:t>）程序中不合理的动作或错误动作</a:t>
            </a:r>
            <a:endParaRPr lang="en-US" altLang="zh-CN" dirty="0" smtClean="0"/>
          </a:p>
          <a:p>
            <a:pPr lvl="1"/>
            <a:r>
              <a:rPr lang="zh-CN" altLang="en-US" dirty="0" smtClean="0"/>
              <a:t>例如，程序员误把</a:t>
            </a:r>
            <a:r>
              <a:rPr lang="en-US" dirty="0" smtClean="0"/>
              <a:t> W+ W </a:t>
            </a:r>
            <a:r>
              <a:rPr lang="zh-CN" altLang="en-US" dirty="0" smtClean="0"/>
              <a:t>写成</a:t>
            </a:r>
            <a:r>
              <a:rPr lang="en-US" dirty="0" smtClean="0"/>
              <a:t>W*W</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1368</TotalTime>
  <Words>7136</Words>
  <Application>Microsoft Office PowerPoint</Application>
  <PresentationFormat>全屏显示(4:3)</PresentationFormat>
  <Paragraphs>762</Paragraphs>
  <Slides>69</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69</vt:i4>
      </vt:variant>
    </vt:vector>
  </HeadingPairs>
  <TitlesOfParts>
    <vt:vector size="82" baseType="lpstr">
      <vt:lpstr>华文行楷</vt:lpstr>
      <vt:lpstr>华文楷体</vt:lpstr>
      <vt:lpstr>华文新魏</vt:lpstr>
      <vt:lpstr>楷体_GB2312</vt:lpstr>
      <vt:lpstr>宋体</vt:lpstr>
      <vt:lpstr>Arial</vt:lpstr>
      <vt:lpstr>Calibri</vt:lpstr>
      <vt:lpstr>Monotype Corsiva</vt:lpstr>
      <vt:lpstr>Times New Roman</vt:lpstr>
      <vt:lpstr>Wingdings</vt:lpstr>
      <vt:lpstr>新模板-7</vt:lpstr>
      <vt:lpstr>自定义设计方案</vt:lpstr>
      <vt:lpstr>公式</vt:lpstr>
      <vt:lpstr>第13章 软件测试理论与技术</vt:lpstr>
      <vt:lpstr>Dijkstra 与D. E. Knuth并称为我们这个时代最伟大的计算机科学家的人。</vt:lpstr>
      <vt:lpstr>目录</vt:lpstr>
      <vt:lpstr>13.1 测试目的</vt:lpstr>
      <vt:lpstr>13.1.1 测试的任务与目标</vt:lpstr>
      <vt:lpstr>PowerPoint 演示文稿</vt:lpstr>
      <vt:lpstr>13.1.2 软件错误类型</vt:lpstr>
      <vt:lpstr>逻辑错误</vt:lpstr>
      <vt:lpstr>逻辑错误的主要来源</vt:lpstr>
      <vt:lpstr>13.2 基于控制流的测试</vt:lpstr>
      <vt:lpstr>13.2.1 完全路径测试现实性</vt:lpstr>
      <vt:lpstr>完全测试的困难！</vt:lpstr>
      <vt:lpstr>13.2.2 语句覆盖准则</vt:lpstr>
      <vt:lpstr>语句覆盖的强度</vt:lpstr>
      <vt:lpstr>13.2.3 分支覆盖准则</vt:lpstr>
      <vt:lpstr>13.2.4 简化的路径覆盖准则</vt:lpstr>
      <vt:lpstr>PowerPoint 演示文稿</vt:lpstr>
      <vt:lpstr>13.2.5 圈复杂数覆盖准则</vt:lpstr>
      <vt:lpstr>V的简化计算</vt:lpstr>
      <vt:lpstr>V简化计算的例子</vt:lpstr>
      <vt:lpstr>PowerPoint 演示文稿</vt:lpstr>
      <vt:lpstr>13.2.6 多条件覆盖准则</vt:lpstr>
      <vt:lpstr>PowerPoint 演示文稿</vt:lpstr>
      <vt:lpstr>13.2.7 修改后的条件判断覆盖</vt:lpstr>
      <vt:lpstr>MC/DC</vt:lpstr>
      <vt:lpstr>例子1</vt:lpstr>
      <vt:lpstr>例子2- 多条件编译为二进制代码后的MC/DC情况 </vt:lpstr>
      <vt:lpstr>例子3：短路操作符的情况</vt:lpstr>
      <vt:lpstr>MC/DC的优势</vt:lpstr>
      <vt:lpstr>13.2.8 LCSAJ覆盖准则</vt:lpstr>
      <vt:lpstr>13.2.9 模块间的调用覆盖</vt:lpstr>
      <vt:lpstr>13.3 基于数据流的测试</vt:lpstr>
      <vt:lpstr>全用法(all-uses)测试</vt:lpstr>
      <vt:lpstr>数据流程图的例子</vt:lpstr>
      <vt:lpstr>PowerPoint 演示文稿</vt:lpstr>
      <vt:lpstr>PowerPoint 演示文稿</vt:lpstr>
      <vt:lpstr>清晰路径</vt:lpstr>
      <vt:lpstr>Def/use准则</vt:lpstr>
      <vt:lpstr>PowerPoint 演示文稿</vt:lpstr>
      <vt:lpstr>判断准则</vt:lpstr>
      <vt:lpstr>选取准则</vt:lpstr>
      <vt:lpstr>13.4 变异测试技术</vt:lpstr>
      <vt:lpstr>PowerPoint 演示文稿</vt:lpstr>
      <vt:lpstr>PowerPoint 演示文稿</vt:lpstr>
      <vt:lpstr>称职程序员原理</vt:lpstr>
      <vt:lpstr>变异算子的例子</vt:lpstr>
      <vt:lpstr>PowerPoint 演示文稿</vt:lpstr>
      <vt:lpstr>13.5 测试准则的强弱比较</vt:lpstr>
      <vt:lpstr>PowerPoint 演示文稿</vt:lpstr>
      <vt:lpstr>产业界的做法</vt:lpstr>
      <vt:lpstr>13.6 基于需求规范的测试</vt:lpstr>
      <vt:lpstr>13.6.1黑箱测试模型</vt:lpstr>
      <vt:lpstr>测试---验证是否实现了功能？</vt:lpstr>
      <vt:lpstr>测试—程序的功能是否全部实现？</vt:lpstr>
      <vt:lpstr>测试---程序是否完整？</vt:lpstr>
      <vt:lpstr>测试工程工作</vt:lpstr>
      <vt:lpstr>回顾“第8章图8-6和8-7”</vt:lpstr>
      <vt:lpstr>13.6.2黑箱测试的优缺点</vt:lpstr>
      <vt:lpstr>缺点</vt:lpstr>
      <vt:lpstr>13.6.3 对需求条款的测试覆盖准则</vt:lpstr>
      <vt:lpstr>13.7测试充分性的评判</vt:lpstr>
      <vt:lpstr>13.7.1 基于代码的测试评判</vt:lpstr>
      <vt:lpstr>PowerPoint 演示文稿</vt:lpstr>
      <vt:lpstr>PowerPoint 演示文稿</vt:lpstr>
      <vt:lpstr>13.7.2 非基于代码的测试评判</vt:lpstr>
      <vt:lpstr>PowerPoint 演示文稿</vt:lpstr>
      <vt:lpstr>13.8总结</vt:lpstr>
      <vt:lpstr>13.8总结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软件测试理论与技术</dc:title>
  <dc:creator>Think</dc:creator>
  <cp:lastModifiedBy>王 安生</cp:lastModifiedBy>
  <cp:revision>139</cp:revision>
  <dcterms:created xsi:type="dcterms:W3CDTF">2014-07-08T03:24:26Z</dcterms:created>
  <dcterms:modified xsi:type="dcterms:W3CDTF">2019-12-06T06:38:36Z</dcterms:modified>
</cp:coreProperties>
</file>