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63" r:id="rId2"/>
  </p:sldMasterIdLst>
  <p:notesMasterIdLst>
    <p:notesMasterId r:id="rId104"/>
  </p:notesMasterIdLst>
  <p:handoutMasterIdLst>
    <p:handoutMasterId r:id="rId105"/>
  </p:handoutMasterIdLst>
  <p:sldIdLst>
    <p:sldId id="256" r:id="rId3"/>
    <p:sldId id="258" r:id="rId4"/>
    <p:sldId id="260" r:id="rId5"/>
    <p:sldId id="261" r:id="rId6"/>
    <p:sldId id="262" r:id="rId7"/>
    <p:sldId id="264" r:id="rId8"/>
    <p:sldId id="263" r:id="rId9"/>
    <p:sldId id="385" r:id="rId10"/>
    <p:sldId id="266" r:id="rId11"/>
    <p:sldId id="267" r:id="rId12"/>
    <p:sldId id="268" r:id="rId13"/>
    <p:sldId id="269" r:id="rId14"/>
    <p:sldId id="270" r:id="rId15"/>
    <p:sldId id="271" r:id="rId16"/>
    <p:sldId id="272" r:id="rId17"/>
    <p:sldId id="273" r:id="rId18"/>
    <p:sldId id="274" r:id="rId19"/>
    <p:sldId id="275" r:id="rId20"/>
    <p:sldId id="276" r:id="rId21"/>
    <p:sldId id="278" r:id="rId22"/>
    <p:sldId id="279" r:id="rId23"/>
    <p:sldId id="280" r:id="rId24"/>
    <p:sldId id="281" r:id="rId25"/>
    <p:sldId id="282" r:id="rId26"/>
    <p:sldId id="283" r:id="rId27"/>
    <p:sldId id="285" r:id="rId28"/>
    <p:sldId id="286" r:id="rId29"/>
    <p:sldId id="287" r:id="rId30"/>
    <p:sldId id="288" r:id="rId31"/>
    <p:sldId id="289" r:id="rId32"/>
    <p:sldId id="290" r:id="rId33"/>
    <p:sldId id="291" r:id="rId34"/>
    <p:sldId id="293" r:id="rId35"/>
    <p:sldId id="292" r:id="rId36"/>
    <p:sldId id="294" r:id="rId37"/>
    <p:sldId id="295" r:id="rId38"/>
    <p:sldId id="296" r:id="rId39"/>
    <p:sldId id="298" r:id="rId40"/>
    <p:sldId id="299" r:id="rId41"/>
    <p:sldId id="300" r:id="rId42"/>
    <p:sldId id="301" r:id="rId43"/>
    <p:sldId id="302" r:id="rId44"/>
    <p:sldId id="303" r:id="rId45"/>
    <p:sldId id="304" r:id="rId46"/>
    <p:sldId id="354" r:id="rId47"/>
    <p:sldId id="355" r:id="rId48"/>
    <p:sldId id="356" r:id="rId49"/>
    <p:sldId id="357" r:id="rId50"/>
    <p:sldId id="358" r:id="rId51"/>
    <p:sldId id="359" r:id="rId52"/>
    <p:sldId id="360" r:id="rId53"/>
    <p:sldId id="361" r:id="rId54"/>
    <p:sldId id="384" r:id="rId55"/>
    <p:sldId id="363" r:id="rId56"/>
    <p:sldId id="364" r:id="rId57"/>
    <p:sldId id="365" r:id="rId58"/>
    <p:sldId id="366" r:id="rId59"/>
    <p:sldId id="367" r:id="rId60"/>
    <p:sldId id="368" r:id="rId61"/>
    <p:sldId id="369" r:id="rId62"/>
    <p:sldId id="370" r:id="rId63"/>
    <p:sldId id="371" r:id="rId64"/>
    <p:sldId id="372" r:id="rId65"/>
    <p:sldId id="373" r:id="rId66"/>
    <p:sldId id="374" r:id="rId67"/>
    <p:sldId id="375" r:id="rId68"/>
    <p:sldId id="376" r:id="rId69"/>
    <p:sldId id="377" r:id="rId70"/>
    <p:sldId id="378" r:id="rId71"/>
    <p:sldId id="386" r:id="rId72"/>
    <p:sldId id="387" r:id="rId73"/>
    <p:sldId id="330" r:id="rId74"/>
    <p:sldId id="331" r:id="rId75"/>
    <p:sldId id="333" r:id="rId76"/>
    <p:sldId id="334" r:id="rId77"/>
    <p:sldId id="332" r:id="rId78"/>
    <p:sldId id="379" r:id="rId79"/>
    <p:sldId id="380" r:id="rId80"/>
    <p:sldId id="382" r:id="rId81"/>
    <p:sldId id="383" r:id="rId82"/>
    <p:sldId id="335" r:id="rId83"/>
    <p:sldId id="352" r:id="rId84"/>
    <p:sldId id="336" r:id="rId85"/>
    <p:sldId id="337" r:id="rId86"/>
    <p:sldId id="338" r:id="rId87"/>
    <p:sldId id="339" r:id="rId88"/>
    <p:sldId id="340" r:id="rId89"/>
    <p:sldId id="341" r:id="rId90"/>
    <p:sldId id="342" r:id="rId91"/>
    <p:sldId id="343" r:id="rId92"/>
    <p:sldId id="388" r:id="rId93"/>
    <p:sldId id="305" r:id="rId94"/>
    <p:sldId id="345" r:id="rId95"/>
    <p:sldId id="346" r:id="rId96"/>
    <p:sldId id="347" r:id="rId97"/>
    <p:sldId id="348" r:id="rId98"/>
    <p:sldId id="349" r:id="rId99"/>
    <p:sldId id="350" r:id="rId100"/>
    <p:sldId id="351" r:id="rId101"/>
    <p:sldId id="344" r:id="rId102"/>
    <p:sldId id="353" r:id="rId103"/>
  </p:sldIdLst>
  <p:sldSz cx="9144000" cy="6858000" type="screen4x3"/>
  <p:notesSz cx="7315200" cy="9601200"/>
  <p:defaultTextStyle>
    <a:defPPr>
      <a:defRPr lang="zh-CN"/>
    </a:defPPr>
    <a:lvl1pPr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imes New Roman" pitchFamily="18" charset="0"/>
        <a:ea typeface="宋体" pitchFamily="2" charset="-122"/>
        <a:cs typeface="+mn-cs"/>
      </a:defRPr>
    </a:lvl5pPr>
    <a:lvl6pPr marL="2286000" algn="l" defTabSz="914400" rtl="0" eaLnBrk="1" latinLnBrk="0" hangingPunct="1">
      <a:defRPr kumimoji="1" sz="2400" kern="1200">
        <a:solidFill>
          <a:schemeClr val="tx1"/>
        </a:solidFill>
        <a:latin typeface="Times New Roman" pitchFamily="18" charset="0"/>
        <a:ea typeface="宋体" pitchFamily="2" charset="-122"/>
        <a:cs typeface="+mn-cs"/>
      </a:defRPr>
    </a:lvl6pPr>
    <a:lvl7pPr marL="2743200" algn="l" defTabSz="914400" rtl="0" eaLnBrk="1" latinLnBrk="0" hangingPunct="1">
      <a:defRPr kumimoji="1" sz="2400" kern="1200">
        <a:solidFill>
          <a:schemeClr val="tx1"/>
        </a:solidFill>
        <a:latin typeface="Times New Roman" pitchFamily="18" charset="0"/>
        <a:ea typeface="宋体" pitchFamily="2" charset="-122"/>
        <a:cs typeface="+mn-cs"/>
      </a:defRPr>
    </a:lvl7pPr>
    <a:lvl8pPr marL="3200400" algn="l" defTabSz="914400" rtl="0" eaLnBrk="1" latinLnBrk="0" hangingPunct="1">
      <a:defRPr kumimoji="1" sz="2400" kern="1200">
        <a:solidFill>
          <a:schemeClr val="tx1"/>
        </a:solidFill>
        <a:latin typeface="Times New Roman" pitchFamily="18" charset="0"/>
        <a:ea typeface="宋体" pitchFamily="2" charset="-122"/>
        <a:cs typeface="+mn-cs"/>
      </a:defRPr>
    </a:lvl8pPr>
    <a:lvl9pPr marL="3657600" algn="l" defTabSz="914400" rtl="0" eaLnBrk="1" latinLnBrk="0" hangingPunct="1">
      <a:defRPr kumimoji="1" sz="2400"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FF"/>
    <a:srgbClr val="006600"/>
    <a:srgbClr val="3399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620" autoAdjust="0"/>
  </p:normalViewPr>
  <p:slideViewPr>
    <p:cSldViewPr snapToGrid="0">
      <p:cViewPr varScale="1">
        <p:scale>
          <a:sx n="97" d="100"/>
          <a:sy n="97" d="100"/>
        </p:scale>
        <p:origin x="804" y="6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viewProps" Target="viewProp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slide" Target="slides/slide101.xml"/><Relationship Id="rId108" Type="http://schemas.openxmlformats.org/officeDocument/2006/relationships/theme" Target="theme/theme1.xml"/><Relationship Id="rId54" Type="http://schemas.openxmlformats.org/officeDocument/2006/relationships/slide" Target="slides/slide52.xml"/><Relationship Id="rId70" Type="http://schemas.openxmlformats.org/officeDocument/2006/relationships/slide" Target="slides/slide68.xml"/><Relationship Id="rId75" Type="http://schemas.openxmlformats.org/officeDocument/2006/relationships/slide" Target="slides/slide73.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presProps" Target="pres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109" Type="http://schemas.openxmlformats.org/officeDocument/2006/relationships/tableStyles" Target="tableStyles.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notesMaster" Target="notesMasters/notesMaster1.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handoutMaster" Target="handoutMasters/handoutMaster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62" Type="http://schemas.openxmlformats.org/officeDocument/2006/relationships/slide" Target="slides/slide60.xml"/><Relationship Id="rId83" Type="http://schemas.openxmlformats.org/officeDocument/2006/relationships/slide" Target="slides/slide81.xml"/><Relationship Id="rId88" Type="http://schemas.openxmlformats.org/officeDocument/2006/relationships/slide" Target="slides/slide86.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118787" name="Rectangle 3"/>
          <p:cNvSpPr>
            <a:spLocks noGrp="1" noChangeArrowheads="1"/>
          </p:cNvSpPr>
          <p:nvPr>
            <p:ph type="dt" sz="quarter"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118788" name="Rectangle 4"/>
          <p:cNvSpPr>
            <a:spLocks noGrp="1" noChangeArrowheads="1"/>
          </p:cNvSpPr>
          <p:nvPr>
            <p:ph type="ftr" sz="quarter" idx="2"/>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118789" name="Rectangle 5"/>
          <p:cNvSpPr>
            <a:spLocks noGrp="1" noChangeArrowheads="1"/>
          </p:cNvSpPr>
          <p:nvPr>
            <p:ph type="sldNum" sz="quarter" idx="3"/>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A0D74570-10D7-43F0-9408-09E0B2F2F097}"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70238"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defRPr sz="1300"/>
            </a:lvl1pPr>
          </a:lstStyle>
          <a:p>
            <a:pPr>
              <a:defRPr/>
            </a:pPr>
            <a:endParaRPr lang="en-US" altLang="zh-CN"/>
          </a:p>
        </p:txBody>
      </p:sp>
      <p:sp>
        <p:nvSpPr>
          <p:cNvPr id="4099" name="Rectangle 3"/>
          <p:cNvSpPr>
            <a:spLocks noGrp="1" noChangeArrowheads="1"/>
          </p:cNvSpPr>
          <p:nvPr>
            <p:ph type="dt" idx="1"/>
          </p:nvPr>
        </p:nvSpPr>
        <p:spPr bwMode="auto">
          <a:xfrm>
            <a:off x="4144963" y="0"/>
            <a:ext cx="3170237" cy="47942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defRPr sz="1300"/>
            </a:lvl1pPr>
          </a:lstStyle>
          <a:p>
            <a:pPr>
              <a:defRPr/>
            </a:pPr>
            <a:endParaRPr lang="en-US" altLang="zh-CN"/>
          </a:p>
        </p:txBody>
      </p:sp>
      <p:sp>
        <p:nvSpPr>
          <p:cNvPr id="60420" name="Rectangle 4"/>
          <p:cNvSpPr>
            <a:spLocks noGrp="1" noRot="1" noChangeAspect="1" noChangeArrowheads="1" noTextEdit="1"/>
          </p:cNvSpPr>
          <p:nvPr>
            <p:ph type="sldImg" idx="2"/>
          </p:nvPr>
        </p:nvSpPr>
        <p:spPr bwMode="auto">
          <a:xfrm>
            <a:off x="1257300" y="720725"/>
            <a:ext cx="4800600" cy="3598863"/>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974725" y="4559300"/>
            <a:ext cx="5365750" cy="432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4102" name="Rectangle 6"/>
          <p:cNvSpPr>
            <a:spLocks noGrp="1" noChangeArrowheads="1"/>
          </p:cNvSpPr>
          <p:nvPr>
            <p:ph type="ftr" sz="quarter" idx="4"/>
          </p:nvPr>
        </p:nvSpPr>
        <p:spPr bwMode="auto">
          <a:xfrm>
            <a:off x="0" y="9121775"/>
            <a:ext cx="3170238"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defRPr sz="1300"/>
            </a:lvl1pPr>
          </a:lstStyle>
          <a:p>
            <a:pPr>
              <a:defRPr/>
            </a:pPr>
            <a:endParaRPr lang="en-US" altLang="zh-CN"/>
          </a:p>
        </p:txBody>
      </p:sp>
      <p:sp>
        <p:nvSpPr>
          <p:cNvPr id="4103" name="Rectangle 7"/>
          <p:cNvSpPr>
            <a:spLocks noGrp="1" noChangeArrowheads="1"/>
          </p:cNvSpPr>
          <p:nvPr>
            <p:ph type="sldNum" sz="quarter" idx="5"/>
          </p:nvPr>
        </p:nvSpPr>
        <p:spPr bwMode="auto">
          <a:xfrm>
            <a:off x="4144963" y="9121775"/>
            <a:ext cx="3170237" cy="47942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defRPr sz="1300"/>
            </a:lvl1pPr>
          </a:lstStyle>
          <a:p>
            <a:pPr>
              <a:defRPr/>
            </a:pPr>
            <a:fld id="{9A49E0C1-E4C5-406B-863F-1E0840065CD4}"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2116978"/>
            <a:ext cx="7328647"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748118" y="3859306"/>
            <a:ext cx="6172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
        <p:nvSpPr>
          <p:cNvPr id="5" name="矩形 4"/>
          <p:cNvSpPr/>
          <p:nvPr userDrawn="1"/>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6" name="矩形 5"/>
          <p:cNvSpPr/>
          <p:nvPr userDrawn="1"/>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Text Box 9"/>
          <p:cNvSpPr txBox="1">
            <a:spLocks noChangeArrowheads="1"/>
          </p:cNvSpPr>
          <p:nvPr userDrawn="1"/>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8" name="AutoShape 10"/>
          <p:cNvSpPr>
            <a:spLocks noChangeArrowheads="1"/>
          </p:cNvSpPr>
          <p:nvPr userDrawn="1"/>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9" name="AutoShape 11"/>
          <p:cNvSpPr>
            <a:spLocks noChangeArrowheads="1"/>
          </p:cNvSpPr>
          <p:nvPr userDrawn="1"/>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0" name="AutoShape 12"/>
          <p:cNvSpPr>
            <a:spLocks noChangeArrowheads="1"/>
          </p:cNvSpPr>
          <p:nvPr userDrawn="1"/>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 name="AutoShape 13"/>
          <p:cNvSpPr>
            <a:spLocks noChangeArrowheads="1"/>
          </p:cNvSpPr>
          <p:nvPr userDrawn="1"/>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2" name="AutoShape 14"/>
          <p:cNvSpPr>
            <a:spLocks noChangeArrowheads="1"/>
          </p:cNvSpPr>
          <p:nvPr userDrawn="1"/>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3" name="AutoShape 15"/>
          <p:cNvSpPr>
            <a:spLocks noChangeArrowheads="1"/>
          </p:cNvSpPr>
          <p:nvPr userDrawn="1"/>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4" name="AutoShape 16"/>
          <p:cNvSpPr>
            <a:spLocks noChangeArrowheads="1"/>
          </p:cNvSpPr>
          <p:nvPr userDrawn="1"/>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5" name="Line 19"/>
          <p:cNvSpPr>
            <a:spLocks noChangeShapeType="1"/>
          </p:cNvSpPr>
          <p:nvPr userDrawn="1"/>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6" name="Line 20"/>
          <p:cNvSpPr>
            <a:spLocks noChangeShapeType="1"/>
          </p:cNvSpPr>
          <p:nvPr userDrawn="1"/>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7" name="Line 21"/>
          <p:cNvSpPr>
            <a:spLocks noChangeShapeType="1"/>
          </p:cNvSpPr>
          <p:nvPr userDrawn="1"/>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8" name="Line 22"/>
          <p:cNvSpPr>
            <a:spLocks noChangeShapeType="1"/>
          </p:cNvSpPr>
          <p:nvPr userDrawn="1"/>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9" name="Text Box 25"/>
          <p:cNvSpPr txBox="1">
            <a:spLocks noChangeArrowheads="1"/>
          </p:cNvSpPr>
          <p:nvPr userDrawn="1"/>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20" name="Text Box 26"/>
          <p:cNvSpPr txBox="1">
            <a:spLocks noChangeArrowheads="1"/>
          </p:cNvSpPr>
          <p:nvPr userDrawn="1"/>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1" name="椭圆 20"/>
          <p:cNvSpPr/>
          <p:nvPr userDrawn="1"/>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2" name="直接连接符 21"/>
          <p:cNvCxnSpPr>
            <a:stCxn id="8" idx="2"/>
            <a:endCxn id="13" idx="0"/>
          </p:cNvCxnSpPr>
          <p:nvPr userDrawn="1"/>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23" name="直接连接符 22"/>
          <p:cNvCxnSpPr>
            <a:stCxn id="21" idx="4"/>
            <a:endCxn id="8" idx="0"/>
          </p:cNvCxnSpPr>
          <p:nvPr userDrawn="1"/>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4" name="椭圆 23"/>
          <p:cNvSpPr/>
          <p:nvPr userDrawn="1"/>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5" name="直接连接符 24"/>
          <p:cNvCxnSpPr>
            <a:stCxn id="10" idx="3"/>
            <a:endCxn id="24" idx="0"/>
          </p:cNvCxnSpPr>
          <p:nvPr userDrawn="1"/>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6" name="椭圆 25"/>
          <p:cNvSpPr/>
          <p:nvPr userDrawn="1"/>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7" name="椭圆 26"/>
          <p:cNvSpPr/>
          <p:nvPr userDrawn="1"/>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8" name="椭圆 27"/>
          <p:cNvSpPr/>
          <p:nvPr userDrawn="1"/>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9" name="椭圆 28"/>
          <p:cNvSpPr/>
          <p:nvPr userDrawn="1"/>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0" name="椭圆 29"/>
          <p:cNvSpPr/>
          <p:nvPr userDrawn="1"/>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1" name="椭圆 30"/>
          <p:cNvSpPr/>
          <p:nvPr userDrawn="1"/>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userDrawn="1"/>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userDrawn="1"/>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userDrawn="1"/>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userDrawn="1"/>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28" idx="7"/>
            <a:endCxn id="26" idx="3"/>
          </p:cNvCxnSpPr>
          <p:nvPr userDrawn="1"/>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7" name="直接连接符 36"/>
          <p:cNvCxnSpPr>
            <a:stCxn id="31" idx="7"/>
          </p:cNvCxnSpPr>
          <p:nvPr userDrawn="1"/>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8" name="直接连接符 37"/>
          <p:cNvCxnSpPr>
            <a:stCxn id="35" idx="2"/>
            <a:endCxn id="26" idx="6"/>
          </p:cNvCxnSpPr>
          <p:nvPr userDrawn="1"/>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9" name="直接连接符 38"/>
          <p:cNvCxnSpPr>
            <a:stCxn id="29" idx="1"/>
            <a:endCxn id="27" idx="5"/>
          </p:cNvCxnSpPr>
          <p:nvPr userDrawn="1"/>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0" name="直接连接符 39"/>
          <p:cNvCxnSpPr>
            <a:stCxn id="34" idx="1"/>
          </p:cNvCxnSpPr>
          <p:nvPr userDrawn="1"/>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1" name="直接连接符 40"/>
          <p:cNvCxnSpPr>
            <a:stCxn id="33" idx="1"/>
            <a:endCxn id="32" idx="5"/>
          </p:cNvCxnSpPr>
          <p:nvPr userDrawn="1"/>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2" name="直接连接符 41"/>
          <p:cNvCxnSpPr>
            <a:endCxn id="30" idx="3"/>
          </p:cNvCxnSpPr>
          <p:nvPr userDrawn="1"/>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3" name="直接连接符 42"/>
          <p:cNvCxnSpPr>
            <a:stCxn id="30" idx="6"/>
            <a:endCxn id="32" idx="2"/>
          </p:cNvCxnSpPr>
          <p:nvPr userDrawn="1"/>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4" name="椭圆 43"/>
          <p:cNvSpPr/>
          <p:nvPr userDrawn="1"/>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5" name="直接连接符 44"/>
          <p:cNvCxnSpPr>
            <a:stCxn id="44" idx="7"/>
            <a:endCxn id="27" idx="2"/>
          </p:cNvCxnSpPr>
          <p:nvPr userDrawn="1"/>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p:nvPr userDrawn="1"/>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47" name="椭圆 46"/>
          <p:cNvSpPr/>
          <p:nvPr userDrawn="1"/>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8" name="直接连接符 47"/>
          <p:cNvCxnSpPr/>
          <p:nvPr userDrawn="1"/>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smtClean="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91350" y="152400"/>
            <a:ext cx="2000250" cy="6172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990600" y="152400"/>
            <a:ext cx="5848350" cy="61722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p>
            <a:pPr>
              <a:defRPr/>
            </a:pPr>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78715727-16CF-4D23-856B-FE5108C9F2B1}" type="datetimeFigureOut">
              <a:rPr lang="zh-CN" altLang="en-US" smtClean="0"/>
              <a:pPr/>
              <a:t>2020/2/11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5DAB9D3-CC9A-4E77-AECB-224281520FB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9906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67300" y="1295400"/>
            <a:ext cx="3924300" cy="5029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ftr" sz="quarter" idx="10"/>
          </p:nvPr>
        </p:nvSpPr>
        <p:spPr>
          <a:ln/>
        </p:spPr>
        <p:txBody>
          <a:bodyPr/>
          <a:lstStyle>
            <a:lvl1pPr>
              <a:defRPr/>
            </a:lvl1pPr>
          </a:lstStyle>
          <a:p>
            <a:pPr>
              <a:defRPr/>
            </a:pP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矩形 25"/>
          <p:cNvSpPr/>
          <p:nvPr/>
        </p:nvSpPr>
        <p:spPr bwMode="auto">
          <a:xfrm>
            <a:off x="0" y="0"/>
            <a:ext cx="876300" cy="6481482"/>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r="100000" b="100000"/>
            </a:path>
            <a:tileRect l="-100000" t="-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矩形 24"/>
          <p:cNvSpPr/>
          <p:nvPr/>
        </p:nvSpPr>
        <p:spPr bwMode="auto">
          <a:xfrm>
            <a:off x="0" y="6311900"/>
            <a:ext cx="9144000" cy="546101"/>
          </a:xfrm>
          <a:prstGeom prst="rect">
            <a:avLst/>
          </a:prstGeom>
          <a:gradFill flip="none" rotWithShape="1">
            <a:gsLst>
              <a:gs pos="0">
                <a:srgbClr val="FFC000"/>
              </a:gs>
              <a:gs pos="16000">
                <a:srgbClr val="00CCCC"/>
              </a:gs>
              <a:gs pos="47000">
                <a:srgbClr val="9999FF"/>
              </a:gs>
              <a:gs pos="60001">
                <a:srgbClr val="2E6792"/>
              </a:gs>
              <a:gs pos="71001">
                <a:srgbClr val="3333CC"/>
              </a:gs>
              <a:gs pos="81000">
                <a:srgbClr val="1170FF"/>
              </a:gs>
              <a:gs pos="100000">
                <a:srgbClr val="006699"/>
              </a:gs>
            </a:gsLst>
            <a:path path="circle">
              <a:fillToRect l="100000" t="100000"/>
            </a:path>
            <a:tileRect r="-100000" b="-100000"/>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1026" name="Rectangle 2"/>
          <p:cNvSpPr>
            <a:spLocks noGrp="1" noChangeArrowheads="1"/>
          </p:cNvSpPr>
          <p:nvPr>
            <p:ph type="title"/>
          </p:nvPr>
        </p:nvSpPr>
        <p:spPr bwMode="auto">
          <a:xfrm>
            <a:off x="1143000" y="152400"/>
            <a:ext cx="7772400" cy="7366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dirty="0" smtClean="0"/>
              <a:t>单击此处编辑母版标题样式</a:t>
            </a:r>
          </a:p>
        </p:txBody>
      </p:sp>
      <p:sp>
        <p:nvSpPr>
          <p:cNvPr id="1027" name="Rectangle 3"/>
          <p:cNvSpPr>
            <a:spLocks noGrp="1" noChangeArrowheads="1"/>
          </p:cNvSpPr>
          <p:nvPr>
            <p:ph type="body" idx="1"/>
          </p:nvPr>
        </p:nvSpPr>
        <p:spPr bwMode="auto">
          <a:xfrm>
            <a:off x="990600" y="1295400"/>
            <a:ext cx="8001000" cy="49022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16740" name="Rectangle 4"/>
          <p:cNvSpPr>
            <a:spLocks noGrp="1" noChangeArrowheads="1"/>
          </p:cNvSpPr>
          <p:nvPr>
            <p:ph type="ftr" sz="quarter" idx="3"/>
          </p:nvPr>
        </p:nvSpPr>
        <p:spPr bwMode="auto">
          <a:xfrm>
            <a:off x="8552329" y="6400800"/>
            <a:ext cx="591671"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ltLang="zh-CN" dirty="0"/>
          </a:p>
        </p:txBody>
      </p:sp>
      <p:sp>
        <p:nvSpPr>
          <p:cNvPr id="116741" name="Line 5"/>
          <p:cNvSpPr>
            <a:spLocks noChangeShapeType="1"/>
          </p:cNvSpPr>
          <p:nvPr/>
        </p:nvSpPr>
        <p:spPr bwMode="auto">
          <a:xfrm>
            <a:off x="850900" y="1109981"/>
            <a:ext cx="8293100" cy="45719"/>
          </a:xfrm>
          <a:prstGeom prst="line">
            <a:avLst/>
          </a:prstGeom>
          <a:noFill/>
          <a:ln w="101600" cmpd="thickThin">
            <a:solidFill>
              <a:schemeClr val="accent2">
                <a:lumMod val="75000"/>
                <a:alpha val="39000"/>
              </a:schemeClr>
            </a:solidFill>
            <a:round/>
            <a:headEnd type="none" w="sm" len="sm"/>
            <a:tailEnd type="none" w="lg" len="lg"/>
          </a:ln>
          <a:effectLst/>
          <a:scene3d>
            <a:camera prst="orthographicFront"/>
            <a:lightRig rig="threePt" dir="t"/>
          </a:scene3d>
          <a:sp3d>
            <a:bevelB/>
          </a:sp3d>
        </p:spPr>
        <p:txBody>
          <a:bodyPr wrap="none"/>
          <a:lstStyle/>
          <a:p>
            <a:pPr>
              <a:defRPr/>
            </a:pPr>
            <a:endParaRPr lang="zh-CN" altLang="en-US"/>
          </a:p>
        </p:txBody>
      </p:sp>
      <p:sp>
        <p:nvSpPr>
          <p:cNvPr id="116745" name="Text Box 9"/>
          <p:cNvSpPr txBox="1">
            <a:spLocks noChangeArrowheads="1"/>
          </p:cNvSpPr>
          <p:nvPr/>
        </p:nvSpPr>
        <p:spPr bwMode="auto">
          <a:xfrm>
            <a:off x="1084354" y="6374368"/>
            <a:ext cx="1800494" cy="369332"/>
          </a:xfrm>
          <a:prstGeom prst="rect">
            <a:avLst/>
          </a:prstGeom>
          <a:noFill/>
          <a:ln w="12700">
            <a:noFill/>
            <a:miter lim="800000"/>
            <a:headEnd type="none" w="sm" len="sm"/>
            <a:tailEnd type="none" w="lg" len="lg"/>
          </a:ln>
          <a:effectLst/>
        </p:spPr>
        <p:txBody>
          <a:bodyPr wrap="none">
            <a:spAutoFit/>
          </a:bodyPr>
          <a:lstStyle/>
          <a:p>
            <a:pPr algn="ctr" defTabSz="762000">
              <a:defRPr/>
            </a:pPr>
            <a:r>
              <a:rPr lang="zh-CN" altLang="en-US" sz="1800" dirty="0" smtClean="0">
                <a:solidFill>
                  <a:schemeClr val="bg1"/>
                </a:solidFill>
                <a:latin typeface="Monotype Corsiva" pitchFamily="66" charset="0"/>
              </a:rPr>
              <a:t>清华大学出版社</a:t>
            </a:r>
            <a:endParaRPr lang="en-US" altLang="zh-CN" sz="1800" dirty="0">
              <a:solidFill>
                <a:schemeClr val="bg1"/>
              </a:solidFill>
              <a:latin typeface="Monotype Corsiva" pitchFamily="66" charset="0"/>
            </a:endParaRPr>
          </a:p>
        </p:txBody>
      </p:sp>
      <p:sp>
        <p:nvSpPr>
          <p:cNvPr id="116746" name="AutoShape 10"/>
          <p:cNvSpPr>
            <a:spLocks noChangeArrowheads="1"/>
          </p:cNvSpPr>
          <p:nvPr/>
        </p:nvSpPr>
        <p:spPr bwMode="auto">
          <a:xfrm>
            <a:off x="88900" y="1536700"/>
            <a:ext cx="609600" cy="333375"/>
          </a:xfrm>
          <a:prstGeom prst="flowChartPredefinedProcess">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7" name="AutoShape 11"/>
          <p:cNvSpPr>
            <a:spLocks noChangeArrowheads="1"/>
          </p:cNvSpPr>
          <p:nvPr/>
        </p:nvSpPr>
        <p:spPr bwMode="auto">
          <a:xfrm>
            <a:off x="76200" y="3073400"/>
            <a:ext cx="609600" cy="381000"/>
          </a:xfrm>
          <a:prstGeom prst="flowChartOnlineStorage">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48" name="AutoShape 12"/>
          <p:cNvSpPr>
            <a:spLocks noChangeArrowheads="1"/>
          </p:cNvSpPr>
          <p:nvPr/>
        </p:nvSpPr>
        <p:spPr bwMode="auto">
          <a:xfrm>
            <a:off x="76200" y="5435600"/>
            <a:ext cx="609600" cy="533400"/>
          </a:xfrm>
          <a:prstGeom prst="flowChartMagneticDisk">
            <a:avLst/>
          </a:prstGeom>
          <a:noFill/>
          <a:ln w="9525">
            <a:solidFill>
              <a:schemeClr val="bg1"/>
            </a:solidFill>
            <a:round/>
            <a:headEnd/>
            <a:tailEnd/>
          </a:ln>
          <a:effectLst/>
        </p:spPr>
        <p:txBody>
          <a:bodyPr wrap="none" anchor="ctr"/>
          <a:lstStyle/>
          <a:p>
            <a:pPr>
              <a:defRPr/>
            </a:pPr>
            <a:endParaRPr lang="zh-CN" altLang="en-US">
              <a:solidFill>
                <a:srgbClr val="0066FF"/>
              </a:solidFill>
            </a:endParaRPr>
          </a:p>
        </p:txBody>
      </p:sp>
      <p:sp>
        <p:nvSpPr>
          <p:cNvPr id="116749" name="AutoShape 13"/>
          <p:cNvSpPr>
            <a:spLocks noChangeArrowheads="1"/>
          </p:cNvSpPr>
          <p:nvPr/>
        </p:nvSpPr>
        <p:spPr bwMode="auto">
          <a:xfrm>
            <a:off x="0" y="4610100"/>
            <a:ext cx="762000" cy="381000"/>
          </a:xfrm>
          <a:prstGeom prst="flowChartPreparation">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0" name="AutoShape 14"/>
          <p:cNvSpPr>
            <a:spLocks noChangeArrowheads="1"/>
          </p:cNvSpPr>
          <p:nvPr/>
        </p:nvSpPr>
        <p:spPr bwMode="auto">
          <a:xfrm>
            <a:off x="49306" y="3797300"/>
            <a:ext cx="685800" cy="428625"/>
          </a:xfrm>
          <a:prstGeom prst="flowChartMultidocument">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1" name="AutoShape 15"/>
          <p:cNvSpPr>
            <a:spLocks noChangeArrowheads="1"/>
          </p:cNvSpPr>
          <p:nvPr/>
        </p:nvSpPr>
        <p:spPr bwMode="auto">
          <a:xfrm>
            <a:off x="127000" y="2298700"/>
            <a:ext cx="685800" cy="381000"/>
          </a:xfrm>
          <a:prstGeom prst="homePlate">
            <a:avLst>
              <a:gd name="adj" fmla="val 45000"/>
            </a:avLst>
          </a:prstGeom>
          <a:noFill/>
          <a:ln w="9525">
            <a:solidFill>
              <a:schemeClr val="bg1"/>
            </a:solidFill>
            <a:miter lim="800000"/>
            <a:headEnd/>
            <a:tailEnd/>
          </a:ln>
          <a:effectLst/>
        </p:spPr>
        <p:txBody>
          <a:bodyPr wrap="none" anchor="ctr"/>
          <a:lstStyle/>
          <a:p>
            <a:pPr>
              <a:defRPr/>
            </a:pPr>
            <a:endParaRPr lang="zh-CN" altLang="en-US">
              <a:solidFill>
                <a:srgbClr val="0066FF"/>
              </a:solidFill>
            </a:endParaRPr>
          </a:p>
        </p:txBody>
      </p:sp>
      <p:sp>
        <p:nvSpPr>
          <p:cNvPr id="116752" name="AutoShape 16"/>
          <p:cNvSpPr>
            <a:spLocks noChangeArrowheads="1"/>
          </p:cNvSpPr>
          <p:nvPr/>
        </p:nvSpPr>
        <p:spPr bwMode="auto">
          <a:xfrm>
            <a:off x="1" y="279401"/>
            <a:ext cx="787400" cy="469900"/>
          </a:xfrm>
          <a:prstGeom prst="smileyFace">
            <a:avLst>
              <a:gd name="adj" fmla="val 4653"/>
            </a:avLst>
          </a:prstGeom>
          <a:gradFill flip="none" rotWithShape="1">
            <a:gsLst>
              <a:gs pos="0">
                <a:srgbClr val="FF3399"/>
              </a:gs>
              <a:gs pos="25000">
                <a:srgbClr val="FF6633"/>
              </a:gs>
              <a:gs pos="50000">
                <a:srgbClr val="FFFF00"/>
              </a:gs>
              <a:gs pos="75000">
                <a:srgbClr val="01A78F"/>
              </a:gs>
              <a:gs pos="100000">
                <a:srgbClr val="3366FF"/>
              </a:gs>
            </a:gsLst>
            <a:path path="shape">
              <a:fillToRect l="50000" t="50000" r="50000" b="50000"/>
            </a:path>
            <a:tileRect/>
          </a:gradFill>
          <a:ln w="9525">
            <a:solidFill>
              <a:schemeClr val="bg1"/>
            </a:solidFill>
            <a:round/>
            <a:headEnd/>
            <a:tailEnd/>
          </a:ln>
          <a:effectLst/>
          <a:scene3d>
            <a:camera prst="isometricRightUp"/>
            <a:lightRig rig="threePt" dir="t"/>
          </a:scene3d>
        </p:spPr>
        <p:txBody>
          <a:bodyPr wrap="none" anchor="ctr"/>
          <a:lstStyle/>
          <a:p>
            <a:pPr>
              <a:defRPr/>
            </a:pPr>
            <a:endParaRPr lang="zh-CN" altLang="en-US">
              <a:solidFill>
                <a:srgbClr val="0066FF"/>
              </a:solidFill>
            </a:endParaRPr>
          </a:p>
        </p:txBody>
      </p:sp>
      <p:sp>
        <p:nvSpPr>
          <p:cNvPr id="116755" name="Line 19"/>
          <p:cNvSpPr>
            <a:spLocks noChangeShapeType="1"/>
          </p:cNvSpPr>
          <p:nvPr/>
        </p:nvSpPr>
        <p:spPr bwMode="auto">
          <a:xfrm>
            <a:off x="381000" y="26797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6" name="Line 20"/>
          <p:cNvSpPr>
            <a:spLocks noChangeShapeType="1"/>
          </p:cNvSpPr>
          <p:nvPr/>
        </p:nvSpPr>
        <p:spPr bwMode="auto">
          <a:xfrm>
            <a:off x="381000" y="3467100"/>
            <a:ext cx="0" cy="3048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7" name="Line 21"/>
          <p:cNvSpPr>
            <a:spLocks noChangeShapeType="1"/>
          </p:cNvSpPr>
          <p:nvPr/>
        </p:nvSpPr>
        <p:spPr bwMode="auto">
          <a:xfrm>
            <a:off x="381000" y="42164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58" name="Line 22"/>
          <p:cNvSpPr>
            <a:spLocks noChangeShapeType="1"/>
          </p:cNvSpPr>
          <p:nvPr/>
        </p:nvSpPr>
        <p:spPr bwMode="auto">
          <a:xfrm>
            <a:off x="381000" y="5016500"/>
            <a:ext cx="0" cy="381000"/>
          </a:xfrm>
          <a:prstGeom prst="line">
            <a:avLst/>
          </a:prstGeom>
          <a:ln w="9525">
            <a:solidFill>
              <a:schemeClr val="bg1"/>
            </a:solidFill>
            <a:round/>
            <a:headEnd/>
            <a:tailEnd/>
          </a:ln>
          <a:effectLst/>
        </p:spPr>
        <p:txBody>
          <a:bodyPr/>
          <a:lstStyle/>
          <a:p>
            <a:pPr>
              <a:defRPr/>
            </a:pPr>
            <a:endParaRPr lang="zh-CN" altLang="en-US">
              <a:solidFill>
                <a:srgbClr val="0066FF"/>
              </a:solidFill>
            </a:endParaRPr>
          </a:p>
        </p:txBody>
      </p:sp>
      <p:sp>
        <p:nvSpPr>
          <p:cNvPr id="116761" name="Text Box 25"/>
          <p:cNvSpPr txBox="1">
            <a:spLocks noChangeArrowheads="1"/>
          </p:cNvSpPr>
          <p:nvPr/>
        </p:nvSpPr>
        <p:spPr bwMode="auto">
          <a:xfrm>
            <a:off x="4167188" y="6379746"/>
            <a:ext cx="1338828" cy="369332"/>
          </a:xfrm>
          <a:prstGeom prst="rect">
            <a:avLst/>
          </a:prstGeom>
          <a:noFill/>
          <a:ln w="9525">
            <a:noFill/>
            <a:miter lim="800000"/>
            <a:headEnd/>
            <a:tailEnd/>
          </a:ln>
          <a:effectLst/>
        </p:spPr>
        <p:txBody>
          <a:bodyPr wrap="none">
            <a:spAutoFit/>
          </a:bodyPr>
          <a:lstStyle/>
          <a:p>
            <a:pPr>
              <a:defRPr/>
            </a:pPr>
            <a:r>
              <a:rPr lang="zh-CN" altLang="en-US" sz="1800" b="1" dirty="0" smtClean="0">
                <a:solidFill>
                  <a:schemeClr val="bg1"/>
                </a:solidFill>
              </a:rPr>
              <a:t>软件工程化</a:t>
            </a:r>
            <a:endParaRPr lang="zh-CN" altLang="en-GB" sz="1800" b="1" dirty="0">
              <a:solidFill>
                <a:schemeClr val="bg1"/>
              </a:solidFill>
            </a:endParaRPr>
          </a:p>
        </p:txBody>
      </p:sp>
      <p:sp>
        <p:nvSpPr>
          <p:cNvPr id="116762" name="Text Box 26"/>
          <p:cNvSpPr txBox="1">
            <a:spLocks noChangeArrowheads="1"/>
          </p:cNvSpPr>
          <p:nvPr/>
        </p:nvSpPr>
        <p:spPr bwMode="auto">
          <a:xfrm>
            <a:off x="7497763" y="6367046"/>
            <a:ext cx="877163" cy="369332"/>
          </a:xfrm>
          <a:prstGeom prst="rect">
            <a:avLst/>
          </a:prstGeom>
          <a:noFill/>
          <a:ln w="9525">
            <a:noFill/>
            <a:miter lim="800000"/>
            <a:headEnd/>
            <a:tailEnd/>
          </a:ln>
          <a:effectLst/>
        </p:spPr>
        <p:txBody>
          <a:bodyPr wrap="none">
            <a:spAutoFit/>
          </a:bodyPr>
          <a:lstStyle/>
          <a:p>
            <a:pPr>
              <a:defRPr/>
            </a:pPr>
            <a:r>
              <a:rPr lang="zh-CN" altLang="en-US" sz="1800" dirty="0" smtClean="0">
                <a:solidFill>
                  <a:schemeClr val="bg1"/>
                </a:solidFill>
                <a:latin typeface="华文行楷" pitchFamily="2" charset="-122"/>
                <a:ea typeface="华文行楷" pitchFamily="2" charset="-122"/>
              </a:rPr>
              <a:t>王安生</a:t>
            </a:r>
            <a:endParaRPr lang="en-GB" altLang="zh-CN" sz="1800" dirty="0">
              <a:solidFill>
                <a:schemeClr val="bg1"/>
              </a:solidFill>
              <a:latin typeface="华文行楷" pitchFamily="2" charset="-122"/>
              <a:ea typeface="华文行楷" pitchFamily="2" charset="-122"/>
            </a:endParaRPr>
          </a:p>
        </p:txBody>
      </p:sp>
      <p:sp>
        <p:nvSpPr>
          <p:cNvPr id="27" name="椭圆 26"/>
          <p:cNvSpPr/>
          <p:nvPr/>
        </p:nvSpPr>
        <p:spPr bwMode="auto">
          <a:xfrm>
            <a:off x="50800" y="9652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29" name="直接连接符 28"/>
          <p:cNvCxnSpPr>
            <a:stCxn id="116746" idx="2"/>
            <a:endCxn id="116751" idx="0"/>
          </p:cNvCxnSpPr>
          <p:nvPr/>
        </p:nvCxnSpPr>
        <p:spPr bwMode="auto">
          <a:xfrm rot="5400000">
            <a:off x="174626" y="2079625"/>
            <a:ext cx="428625" cy="9525"/>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31" name="直接连接符 30"/>
          <p:cNvCxnSpPr>
            <a:stCxn id="27" idx="4"/>
            <a:endCxn id="116746" idx="0"/>
          </p:cNvCxnSpPr>
          <p:nvPr/>
        </p:nvCxnSpPr>
        <p:spPr bwMode="auto">
          <a:xfrm rot="5400000">
            <a:off x="266700" y="1409700"/>
            <a:ext cx="2540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28" name="椭圆 27"/>
          <p:cNvSpPr/>
          <p:nvPr/>
        </p:nvSpPr>
        <p:spPr bwMode="auto">
          <a:xfrm>
            <a:off x="38100" y="6388100"/>
            <a:ext cx="685800" cy="317500"/>
          </a:xfrm>
          <a:prstGeom prst="ellipse">
            <a:avLst/>
          </a:prstGeom>
          <a:noFill/>
          <a:ln w="9525" cap="flat" cmpd="sng" algn="ctr">
            <a:solidFill>
              <a:schemeClr val="bg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36" name="直接连接符 35"/>
          <p:cNvCxnSpPr>
            <a:stCxn id="116748" idx="3"/>
            <a:endCxn id="28" idx="0"/>
          </p:cNvCxnSpPr>
          <p:nvPr/>
        </p:nvCxnSpPr>
        <p:spPr bwMode="auto">
          <a:xfrm rot="5400000">
            <a:off x="171450" y="6178550"/>
            <a:ext cx="4191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30" name="椭圆 29"/>
          <p:cNvSpPr/>
          <p:nvPr/>
        </p:nvSpPr>
        <p:spPr bwMode="auto">
          <a:xfrm>
            <a:off x="32131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2" name="椭圆 31"/>
          <p:cNvSpPr/>
          <p:nvPr/>
        </p:nvSpPr>
        <p:spPr bwMode="auto">
          <a:xfrm>
            <a:off x="5867400" y="63627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3" name="椭圆 32"/>
          <p:cNvSpPr/>
          <p:nvPr/>
        </p:nvSpPr>
        <p:spPr bwMode="auto">
          <a:xfrm>
            <a:off x="29591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4" name="椭圆 33"/>
          <p:cNvSpPr/>
          <p:nvPr/>
        </p:nvSpPr>
        <p:spPr bwMode="auto">
          <a:xfrm>
            <a:off x="61595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5" name="椭圆 34"/>
          <p:cNvSpPr/>
          <p:nvPr/>
        </p:nvSpPr>
        <p:spPr bwMode="auto">
          <a:xfrm>
            <a:off x="63881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椭圆 36"/>
          <p:cNvSpPr/>
          <p:nvPr/>
        </p:nvSpPr>
        <p:spPr bwMode="auto">
          <a:xfrm>
            <a:off x="3436620" y="665734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椭圆 37"/>
          <p:cNvSpPr/>
          <p:nvPr/>
        </p:nvSpPr>
        <p:spPr bwMode="auto">
          <a:xfrm>
            <a:off x="6959600" y="63246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9" name="椭圆 38"/>
          <p:cNvSpPr/>
          <p:nvPr/>
        </p:nvSpPr>
        <p:spPr bwMode="auto">
          <a:xfrm>
            <a:off x="72390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0" name="椭圆 39"/>
          <p:cNvSpPr/>
          <p:nvPr/>
        </p:nvSpPr>
        <p:spPr bwMode="auto">
          <a:xfrm>
            <a:off x="6680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41" name="椭圆 40"/>
          <p:cNvSpPr/>
          <p:nvPr/>
        </p:nvSpPr>
        <p:spPr bwMode="auto">
          <a:xfrm>
            <a:off x="3708400" y="63754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43" name="直接连接符 42"/>
          <p:cNvCxnSpPr>
            <a:stCxn id="33" idx="7"/>
            <a:endCxn id="30" idx="3"/>
          </p:cNvCxnSpPr>
          <p:nvPr/>
        </p:nvCxnSpPr>
        <p:spPr bwMode="auto">
          <a:xfrm rot="5400000" flipH="1" flipV="1">
            <a:off x="3156082" y="6579503"/>
            <a:ext cx="114036" cy="743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6" name="直接连接符 45"/>
          <p:cNvCxnSpPr>
            <a:stCxn id="37" idx="7"/>
          </p:cNvCxnSpPr>
          <p:nvPr/>
        </p:nvCxnSpPr>
        <p:spPr bwMode="auto">
          <a:xfrm rot="5400000" flipH="1" flipV="1">
            <a:off x="3671702" y="6556643"/>
            <a:ext cx="114036" cy="1505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7" name="直接连接符 46"/>
          <p:cNvCxnSpPr>
            <a:stCxn id="41" idx="2"/>
            <a:endCxn id="30" idx="6"/>
          </p:cNvCxnSpPr>
          <p:nvPr/>
        </p:nvCxnSpPr>
        <p:spPr bwMode="auto">
          <a:xfrm rot="10800000">
            <a:off x="3467100" y="6483350"/>
            <a:ext cx="2413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49" name="直接连接符 48"/>
          <p:cNvCxnSpPr>
            <a:stCxn id="34" idx="1"/>
            <a:endCxn id="32" idx="5"/>
          </p:cNvCxnSpPr>
          <p:nvPr/>
        </p:nvCxnSpPr>
        <p:spPr bwMode="auto">
          <a:xfrm rot="16200000" flipV="1">
            <a:off x="6077082" y="6554103"/>
            <a:ext cx="126736" cy="1124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1" name="直接连接符 50"/>
          <p:cNvCxnSpPr>
            <a:stCxn id="40" idx="1"/>
          </p:cNvCxnSpPr>
          <p:nvPr/>
        </p:nvCxnSpPr>
        <p:spPr bwMode="auto">
          <a:xfrm rot="16200000" flipV="1">
            <a:off x="6540632" y="6496953"/>
            <a:ext cx="177536" cy="175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53" name="直接连接符 52"/>
          <p:cNvCxnSpPr>
            <a:stCxn id="39" idx="1"/>
            <a:endCxn id="38" idx="5"/>
          </p:cNvCxnSpPr>
          <p:nvPr/>
        </p:nvCxnSpPr>
        <p:spPr bwMode="auto">
          <a:xfrm rot="16200000" flipV="1">
            <a:off x="7143882" y="6541403"/>
            <a:ext cx="164836" cy="997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1" name="直接连接符 60"/>
          <p:cNvCxnSpPr>
            <a:endCxn id="35" idx="3"/>
          </p:cNvCxnSpPr>
          <p:nvPr/>
        </p:nvCxnSpPr>
        <p:spPr bwMode="auto">
          <a:xfrm rot="5400000" flipH="1" flipV="1">
            <a:off x="6312032" y="6573153"/>
            <a:ext cx="177536" cy="48994"/>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63" name="直接连接符 62"/>
          <p:cNvCxnSpPr>
            <a:stCxn id="35" idx="6"/>
            <a:endCxn id="38" idx="2"/>
          </p:cNvCxnSpPr>
          <p:nvPr/>
        </p:nvCxnSpPr>
        <p:spPr bwMode="auto">
          <a:xfrm>
            <a:off x="66421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74" name="椭圆 73"/>
          <p:cNvSpPr/>
          <p:nvPr/>
        </p:nvSpPr>
        <p:spPr bwMode="auto">
          <a:xfrm>
            <a:off x="5549900" y="66040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75" name="直接连接符 74"/>
          <p:cNvCxnSpPr>
            <a:stCxn id="74" idx="7"/>
            <a:endCxn id="32" idx="2"/>
          </p:cNvCxnSpPr>
          <p:nvPr/>
        </p:nvCxnSpPr>
        <p:spPr bwMode="auto">
          <a:xfrm rot="5400000" flipH="1" flipV="1">
            <a:off x="5734567" y="6502786"/>
            <a:ext cx="164968" cy="100697"/>
          </a:xfrm>
          <a:prstGeom prst="line">
            <a:avLst/>
          </a:prstGeom>
          <a:solidFill>
            <a:schemeClr val="accent1"/>
          </a:solidFill>
          <a:ln w="9525" cap="flat" cmpd="sng" algn="ctr">
            <a:solidFill>
              <a:schemeClr val="bg1"/>
            </a:solidFill>
            <a:prstDash val="solid"/>
            <a:round/>
            <a:headEnd type="none" w="med" len="med"/>
            <a:tailEnd type="none" w="med" len="med"/>
          </a:ln>
          <a:effectLst/>
        </p:spPr>
      </p:cxnSp>
      <p:cxnSp>
        <p:nvCxnSpPr>
          <p:cNvPr id="94" name="直接连接符 93"/>
          <p:cNvCxnSpPr/>
          <p:nvPr/>
        </p:nvCxnSpPr>
        <p:spPr bwMode="auto">
          <a:xfrm>
            <a:off x="6108700" y="6432550"/>
            <a:ext cx="317500" cy="1588"/>
          </a:xfrm>
          <a:prstGeom prst="line">
            <a:avLst/>
          </a:prstGeom>
          <a:solidFill>
            <a:schemeClr val="accent1"/>
          </a:solidFill>
          <a:ln w="9525" cap="flat" cmpd="sng" algn="ctr">
            <a:solidFill>
              <a:schemeClr val="bg1"/>
            </a:solidFill>
            <a:prstDash val="solid"/>
            <a:round/>
            <a:headEnd type="none" w="med" len="med"/>
            <a:tailEnd type="none" w="med" len="med"/>
          </a:ln>
          <a:effectLst/>
        </p:spPr>
      </p:cxnSp>
      <p:sp>
        <p:nvSpPr>
          <p:cNvPr id="95" name="椭圆 94"/>
          <p:cNvSpPr/>
          <p:nvPr/>
        </p:nvSpPr>
        <p:spPr bwMode="auto">
          <a:xfrm>
            <a:off x="3886200" y="6642100"/>
            <a:ext cx="254000" cy="215900"/>
          </a:xfrm>
          <a:prstGeom prst="ellipse">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cxnSp>
        <p:nvCxnSpPr>
          <p:cNvPr id="98" name="直接连接符 97"/>
          <p:cNvCxnSpPr/>
          <p:nvPr/>
        </p:nvCxnSpPr>
        <p:spPr bwMode="auto">
          <a:xfrm rot="16200000" flipV="1">
            <a:off x="3883910" y="6580890"/>
            <a:ext cx="82418" cy="87997"/>
          </a:xfrm>
          <a:prstGeom prst="line">
            <a:avLst/>
          </a:prstGeom>
          <a:solidFill>
            <a:schemeClr val="accent1"/>
          </a:solidFill>
          <a:ln w="9525" cap="flat" cmpd="sng" algn="ctr">
            <a:solidFill>
              <a:schemeClr val="bg1"/>
            </a:solidFill>
            <a:prstDash val="solid"/>
            <a:round/>
            <a:headEnd type="none" w="med" len="med"/>
            <a:tailEnd type="none" w="med" len="med"/>
          </a:ln>
          <a:effectLst/>
        </p:spPr>
      </p:cxnSp>
    </p:spTree>
  </p:cSld>
  <p:clrMap bg1="lt1" tx1="dk1" bg2="lt2" tx2="dk2" accent1="accent1" accent2="accent2" accent3="accent3" accent4="accent4" accent5="accent5" accent6="accent6" hlink="hlink" folHlink="folHlink"/>
  <p:sldLayoutIdLst>
    <p:sldLayoutId id="2147483651" r:id="rId1"/>
    <p:sldLayoutId id="2147483662"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r" rtl="0" eaLnBrk="1" fontAlgn="base" hangingPunct="1">
        <a:spcBef>
          <a:spcPct val="0"/>
        </a:spcBef>
        <a:spcAft>
          <a:spcPct val="0"/>
        </a:spcAft>
        <a:defRPr kumimoji="1" sz="3200">
          <a:solidFill>
            <a:schemeClr val="tx1"/>
          </a:solidFill>
          <a:latin typeface="+mj-lt"/>
          <a:ea typeface="+mj-ea"/>
          <a:cs typeface="+mj-cs"/>
        </a:defRPr>
      </a:lvl1pPr>
      <a:lvl2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2pPr>
      <a:lvl3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3pPr>
      <a:lvl4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4pPr>
      <a:lvl5pPr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5pPr>
      <a:lvl6pPr marL="4572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6pPr>
      <a:lvl7pPr marL="9144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7pPr>
      <a:lvl8pPr marL="13716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8pPr>
      <a:lvl9pPr marL="1828800" algn="r" rtl="0" eaLnBrk="1" fontAlgn="base" hangingPunct="1">
        <a:spcBef>
          <a:spcPct val="0"/>
        </a:spcBef>
        <a:spcAft>
          <a:spcPct val="0"/>
        </a:spcAft>
        <a:defRPr kumimoji="1" sz="3200">
          <a:solidFill>
            <a:schemeClr val="tx1"/>
          </a:solidFill>
          <a:latin typeface="Times New Roman" pitchFamily="18" charset="0"/>
          <a:ea typeface="宋体" pitchFamily="2" charset="-122"/>
        </a:defRPr>
      </a:lvl9pPr>
    </p:titleStyle>
    <p:bodyStyle>
      <a:lvl1pPr marL="342900" indent="-342900" algn="l" rtl="0" eaLnBrk="1" fontAlgn="base" hangingPunct="1">
        <a:spcBef>
          <a:spcPct val="20000"/>
        </a:spcBef>
        <a:spcAft>
          <a:spcPct val="0"/>
        </a:spcAft>
        <a:buChar char="•"/>
        <a:defRPr kumimoji="1" sz="2800">
          <a:solidFill>
            <a:schemeClr val="tx1"/>
          </a:solidFill>
          <a:latin typeface="+mn-lt"/>
          <a:ea typeface="+mn-ea"/>
          <a:cs typeface="+mn-cs"/>
        </a:defRPr>
      </a:lvl1pPr>
      <a:lvl2pPr marL="742950" indent="-285750" algn="l" rtl="0" eaLnBrk="1" fontAlgn="base" hangingPunct="1">
        <a:spcBef>
          <a:spcPct val="20000"/>
        </a:spcBef>
        <a:spcAft>
          <a:spcPct val="0"/>
        </a:spcAft>
        <a:buChar char="–"/>
        <a:defRPr kumimoji="1" sz="2400">
          <a:solidFill>
            <a:schemeClr val="tx1"/>
          </a:solidFill>
          <a:latin typeface="+mn-lt"/>
          <a:ea typeface="+mn-ea"/>
        </a:defRPr>
      </a:lvl2pPr>
      <a:lvl3pPr marL="1143000" indent="-228600" algn="l" rtl="0" eaLnBrk="1" fontAlgn="base" hangingPunct="1">
        <a:spcBef>
          <a:spcPct val="20000"/>
        </a:spcBef>
        <a:spcAft>
          <a:spcPct val="0"/>
        </a:spcAft>
        <a:buChar char="•"/>
        <a:defRPr kumimoji="1" sz="2000">
          <a:solidFill>
            <a:schemeClr val="tx1"/>
          </a:solidFill>
          <a:latin typeface="+mn-lt"/>
          <a:ea typeface="+mn-ea"/>
        </a:defRPr>
      </a:lvl3pPr>
      <a:lvl4pPr marL="1600200" indent="-228600" algn="l" rtl="0" eaLnBrk="1" fontAlgn="base" hangingPunct="1">
        <a:spcBef>
          <a:spcPct val="20000"/>
        </a:spcBef>
        <a:spcAft>
          <a:spcPct val="0"/>
        </a:spcAft>
        <a:buChar char="–"/>
        <a:defRPr kumimoji="1" sz="1800">
          <a:solidFill>
            <a:schemeClr val="tx1"/>
          </a:solidFill>
          <a:latin typeface="+mn-lt"/>
          <a:ea typeface="+mn-ea"/>
        </a:defRPr>
      </a:lvl4pPr>
      <a:lvl5pPr marL="2057400" indent="-228600" algn="l" rtl="0" eaLnBrk="1" fontAlgn="base" hangingPunct="1">
        <a:spcBef>
          <a:spcPct val="20000"/>
        </a:spcBef>
        <a:spcAft>
          <a:spcPct val="0"/>
        </a:spcAft>
        <a:buChar char="»"/>
        <a:defRPr kumimoji="1" sz="1600">
          <a:solidFill>
            <a:schemeClr val="tx1"/>
          </a:solidFill>
          <a:latin typeface="+mn-lt"/>
          <a:ea typeface="+mn-ea"/>
        </a:defRPr>
      </a:lvl5pPr>
      <a:lvl6pPr marL="2514600" indent="-228600" algn="l" rtl="0" eaLnBrk="1" fontAlgn="base" hangingPunct="1">
        <a:spcBef>
          <a:spcPct val="20000"/>
        </a:spcBef>
        <a:spcAft>
          <a:spcPct val="0"/>
        </a:spcAft>
        <a:buChar char="»"/>
        <a:defRPr kumimoji="1" sz="2000">
          <a:solidFill>
            <a:schemeClr val="tx1"/>
          </a:solidFill>
          <a:latin typeface="+mn-lt"/>
          <a:ea typeface="+mn-ea"/>
        </a:defRPr>
      </a:lvl6pPr>
      <a:lvl7pPr marL="2971800" indent="-228600" algn="l" rtl="0" eaLnBrk="1" fontAlgn="base" hangingPunct="1">
        <a:spcBef>
          <a:spcPct val="20000"/>
        </a:spcBef>
        <a:spcAft>
          <a:spcPct val="0"/>
        </a:spcAft>
        <a:buChar char="»"/>
        <a:defRPr kumimoji="1" sz="2000">
          <a:solidFill>
            <a:schemeClr val="tx1"/>
          </a:solidFill>
          <a:latin typeface="+mn-lt"/>
          <a:ea typeface="+mn-ea"/>
        </a:defRPr>
      </a:lvl7pPr>
      <a:lvl8pPr marL="3429000" indent="-228600" algn="l" rtl="0" eaLnBrk="1" fontAlgn="base" hangingPunct="1">
        <a:spcBef>
          <a:spcPct val="20000"/>
        </a:spcBef>
        <a:spcAft>
          <a:spcPct val="0"/>
        </a:spcAft>
        <a:buChar char="»"/>
        <a:defRPr kumimoji="1" sz="2000">
          <a:solidFill>
            <a:schemeClr val="tx1"/>
          </a:solidFill>
          <a:latin typeface="+mn-lt"/>
          <a:ea typeface="+mn-ea"/>
        </a:defRPr>
      </a:lvl8pPr>
      <a:lvl9pPr marL="3886200" indent="-228600" algn="l" rtl="0" eaLnBrk="1" fontAlgn="base" hangingPunct="1">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715727-16CF-4D23-856B-FE5108C9F2B1}" type="datetimeFigureOut">
              <a:rPr lang="zh-CN" altLang="en-US" smtClean="0"/>
              <a:pPr/>
              <a:t>2020/2/11</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DAB9D3-CC9A-4E77-AECB-224281520FB6}"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3.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3.xml"/><Relationship Id="rId1" Type="http://schemas.openxmlformats.org/officeDocument/2006/relationships/vmlDrawing" Target="../drawings/vmlDrawing2.vml"/><Relationship Id="rId6" Type="http://schemas.openxmlformats.org/officeDocument/2006/relationships/image" Target="../media/image8.wmf"/><Relationship Id="rId5" Type="http://schemas.openxmlformats.org/officeDocument/2006/relationships/oleObject" Target="../embeddings/oleObject4.bin"/><Relationship Id="rId4" Type="http://schemas.openxmlformats.org/officeDocument/2006/relationships/image" Target="../media/image7.wmf"/></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oleObject" Target="../embeddings/oleObject5.bin"/><Relationship Id="rId7" Type="http://schemas.openxmlformats.org/officeDocument/2006/relationships/image" Target="../media/image12.png"/><Relationship Id="rId2" Type="http://schemas.openxmlformats.org/officeDocument/2006/relationships/slideLayout" Target="../slideLayouts/slideLayout3.xml"/><Relationship Id="rId1" Type="http://schemas.openxmlformats.org/officeDocument/2006/relationships/vmlDrawing" Target="../drawings/vmlDrawing3.v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wmf"/><Relationship Id="rId9" Type="http://schemas.openxmlformats.org/officeDocument/2006/relationships/image" Target="../media/image1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3.xml"/><Relationship Id="rId1" Type="http://schemas.openxmlformats.org/officeDocument/2006/relationships/vmlDrawing" Target="../drawings/vmlDrawing4.vml"/><Relationship Id="rId4" Type="http://schemas.openxmlformats.org/officeDocument/2006/relationships/image" Target="../media/image10.emf"/></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3.xml"/><Relationship Id="rId1" Type="http://schemas.openxmlformats.org/officeDocument/2006/relationships/vmlDrawing" Target="../drawings/vmlDrawing5.vml"/><Relationship Id="rId6" Type="http://schemas.openxmlformats.org/officeDocument/2006/relationships/image" Target="../media/image12.wmf"/><Relationship Id="rId5" Type="http://schemas.openxmlformats.org/officeDocument/2006/relationships/oleObject" Target="../embeddings/oleObject8.bin"/><Relationship Id="rId4" Type="http://schemas.openxmlformats.org/officeDocument/2006/relationships/image" Target="../media/image11.wmf"/></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264022" y="1768642"/>
            <a:ext cx="7328647" cy="1470025"/>
          </a:xfrm>
        </p:spPr>
        <p:txBody>
          <a:bodyPr/>
          <a:lstStyle/>
          <a:p>
            <a:pPr algn="ctr"/>
            <a:r>
              <a:rPr lang="zh-CN" altLang="en-US" dirty="0" smtClean="0"/>
              <a:t>第</a:t>
            </a:r>
            <a:r>
              <a:rPr lang="en-US" altLang="zh-CN" dirty="0" smtClean="0"/>
              <a:t>14</a:t>
            </a:r>
            <a:r>
              <a:rPr lang="zh-CN" altLang="en-US" dirty="0" smtClean="0"/>
              <a:t>章 软件测试工程</a:t>
            </a:r>
            <a:endParaRPr lang="zh-CN" altLang="en-US" dirty="0"/>
          </a:p>
        </p:txBody>
      </p:sp>
      <p:sp>
        <p:nvSpPr>
          <p:cNvPr id="3" name="副标题 2"/>
          <p:cNvSpPr>
            <a:spLocks noGrp="1"/>
          </p:cNvSpPr>
          <p:nvPr>
            <p:ph type="subTitle" idx="1"/>
          </p:nvPr>
        </p:nvSpPr>
        <p:spPr>
          <a:xfrm>
            <a:off x="1349829" y="3452906"/>
            <a:ext cx="7126514" cy="1409380"/>
          </a:xfrm>
        </p:spPr>
        <p:txBody>
          <a:bodyPr/>
          <a:lstStyle/>
          <a:p>
            <a:r>
              <a:rPr lang="zh-CN" altLang="en-US" dirty="0" smtClean="0">
                <a:latin typeface="华文行楷" pitchFamily="2" charset="-122"/>
                <a:ea typeface="华文行楷" pitchFamily="2" charset="-122"/>
              </a:rPr>
              <a:t>测试是一个工程任务，需要回答：</a:t>
            </a:r>
            <a:endParaRPr lang="en-US" altLang="zh-CN" dirty="0" smtClean="0">
              <a:latin typeface="华文行楷" pitchFamily="2" charset="-122"/>
              <a:ea typeface="华文行楷" pitchFamily="2" charset="-122"/>
            </a:endParaRPr>
          </a:p>
          <a:p>
            <a:r>
              <a:rPr lang="zh-CN" altLang="en-US" dirty="0" smtClean="0">
                <a:latin typeface="华文行楷" pitchFamily="2" charset="-122"/>
                <a:ea typeface="华文行楷" pitchFamily="2" charset="-122"/>
              </a:rPr>
              <a:t>花多少时间、多少成本？何时可以停止测试？</a:t>
            </a:r>
            <a:endParaRPr lang="zh-CN" altLang="en-US" dirty="0">
              <a:latin typeface="华文行楷" pitchFamily="2" charset="-122"/>
              <a:ea typeface="华文行楷"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14.1.3 </a:t>
            </a:r>
            <a:r>
              <a:rPr lang="zh-CN" altLang="en-US" dirty="0" smtClean="0"/>
              <a:t>测试工程的原则</a:t>
            </a:r>
            <a:endParaRPr lang="zh-CN" altLang="en-US" dirty="0"/>
          </a:p>
        </p:txBody>
      </p:sp>
      <p:sp>
        <p:nvSpPr>
          <p:cNvPr id="3" name="内容占位符 2"/>
          <p:cNvSpPr>
            <a:spLocks noGrp="1"/>
          </p:cNvSpPr>
          <p:nvPr>
            <p:ph idx="1"/>
          </p:nvPr>
        </p:nvSpPr>
        <p:spPr/>
        <p:txBody>
          <a:bodyPr/>
          <a:lstStyle/>
          <a:p>
            <a:r>
              <a:rPr lang="zh-CN" altLang="en-US" b="1" dirty="0" smtClean="0"/>
              <a:t>原则</a:t>
            </a:r>
            <a:r>
              <a:rPr lang="en-US" altLang="en-US" b="1" dirty="0" smtClean="0"/>
              <a:t>7</a:t>
            </a:r>
            <a:r>
              <a:rPr lang="zh-CN" altLang="en-US" b="1" dirty="0" smtClean="0"/>
              <a:t>：</a:t>
            </a:r>
            <a:r>
              <a:rPr lang="zh-CN" altLang="en-US" dirty="0" smtClean="0"/>
              <a:t>不要扔掉测试用例，除非被测程序也被扔掉了。</a:t>
            </a:r>
            <a:endParaRPr lang="en-US" altLang="zh-CN" dirty="0" smtClean="0"/>
          </a:p>
          <a:p>
            <a:r>
              <a:rPr lang="zh-CN" altLang="en-US" b="1" dirty="0" smtClean="0"/>
              <a:t>原则</a:t>
            </a:r>
            <a:r>
              <a:rPr lang="en-US" altLang="en-US" b="1" dirty="0" smtClean="0"/>
              <a:t>8</a:t>
            </a:r>
            <a:r>
              <a:rPr lang="zh-CN" altLang="en-US" b="1" dirty="0" smtClean="0"/>
              <a:t>：</a:t>
            </a:r>
            <a:r>
              <a:rPr lang="zh-CN" altLang="en-US" dirty="0" smtClean="0"/>
              <a:t>不能以“错误未被发现”为依据计划测试工作量。</a:t>
            </a:r>
            <a:endParaRPr lang="en-US" altLang="zh-CN" dirty="0" smtClean="0"/>
          </a:p>
          <a:p>
            <a:r>
              <a:rPr lang="zh-CN" altLang="en-US" b="1" dirty="0" smtClean="0"/>
              <a:t>原则</a:t>
            </a:r>
            <a:r>
              <a:rPr lang="en-US" altLang="en-US" b="1" dirty="0" smtClean="0"/>
              <a:t>9</a:t>
            </a:r>
            <a:r>
              <a:rPr lang="zh-CN" altLang="en-US" b="1" dirty="0" smtClean="0"/>
              <a:t>：</a:t>
            </a:r>
            <a:r>
              <a:rPr lang="zh-CN" altLang="en-US" dirty="0" smtClean="0"/>
              <a:t>程序中某一部分存在错误的概率与该部分已发现的错误个数成正比。</a:t>
            </a:r>
            <a:endParaRPr lang="en-US" altLang="zh-CN" dirty="0" smtClean="0"/>
          </a:p>
          <a:p>
            <a:r>
              <a:rPr lang="zh-CN" altLang="en-US" b="1" dirty="0" smtClean="0"/>
              <a:t>原则</a:t>
            </a:r>
            <a:r>
              <a:rPr lang="en-US" altLang="en-US" b="1" dirty="0" smtClean="0"/>
              <a:t>10</a:t>
            </a:r>
            <a:r>
              <a:rPr lang="zh-CN" altLang="en-US" b="1" dirty="0" smtClean="0"/>
              <a:t>：</a:t>
            </a:r>
            <a:r>
              <a:rPr lang="zh-CN" altLang="en-US" dirty="0" smtClean="0"/>
              <a:t>测试是一个极其具有创作和挑战性的工程工作。</a:t>
            </a:r>
            <a:endParaRPr lang="zh-CN" alt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14.8 </a:t>
            </a:r>
            <a:r>
              <a:rPr lang="zh-CN" altLang="en-US" dirty="0" smtClean="0"/>
              <a:t>总结</a:t>
            </a:r>
            <a:endParaRPr lang="zh-CN" altLang="en-US" dirty="0"/>
          </a:p>
        </p:txBody>
      </p:sp>
      <p:sp>
        <p:nvSpPr>
          <p:cNvPr id="3" name="内容占位符 2"/>
          <p:cNvSpPr>
            <a:spLocks noGrp="1"/>
          </p:cNvSpPr>
          <p:nvPr>
            <p:ph idx="1"/>
          </p:nvPr>
        </p:nvSpPr>
        <p:spPr/>
        <p:txBody>
          <a:bodyPr/>
          <a:lstStyle/>
          <a:p>
            <a:r>
              <a:rPr lang="zh-CN" altLang="en-US" dirty="0" smtClean="0"/>
              <a:t>软件测试是一项时间、</a:t>
            </a:r>
            <a:r>
              <a:rPr lang="zh-CN" altLang="en-US" smtClean="0"/>
              <a:t>人力</a:t>
            </a:r>
            <a:r>
              <a:rPr lang="zh-CN" altLang="en-US" smtClean="0"/>
              <a:t>和</a:t>
            </a:r>
            <a:r>
              <a:rPr lang="zh-CN" altLang="en-US" smtClean="0"/>
              <a:t>成本资源</a:t>
            </a:r>
            <a:r>
              <a:rPr lang="zh-CN" altLang="en-US" smtClean="0"/>
              <a:t>受</a:t>
            </a:r>
            <a:r>
              <a:rPr lang="zh-CN" altLang="en-US" dirty="0" smtClean="0"/>
              <a:t>限的工程工作，其目的是提高软件使用者的信心，而无法证明软件正确。</a:t>
            </a:r>
            <a:endParaRPr lang="en-US" altLang="zh-CN" dirty="0" smtClean="0"/>
          </a:p>
          <a:p>
            <a:endParaRPr lang="en-US" altLang="zh-CN" dirty="0" smtClean="0"/>
          </a:p>
          <a:p>
            <a:r>
              <a:rPr lang="zh-CN" altLang="en-US" dirty="0" smtClean="0"/>
              <a:t>测试者要认识到哪些是可测试的，哪些是不可测试的，并采取措施对被测系统进行评价和预测，判断测试能否结束，以提高软件使用的信任程度。</a:t>
            </a:r>
            <a:endParaRPr lang="en-US" altLang="zh-CN" dirty="0" smtClean="0"/>
          </a:p>
          <a:p>
            <a:endParaRPr lang="en-US" altLang="zh-CN" dirty="0" smtClean="0"/>
          </a:p>
          <a:p>
            <a:r>
              <a:rPr lang="zh-CN" altLang="en-US" dirty="0" smtClean="0"/>
              <a:t>依据测试情况，对系统的可信赖性做出评价。</a:t>
            </a:r>
            <a:endParaRPr lang="zh-CN" alt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Homework</a:t>
            </a:r>
            <a:endParaRPr lang="zh-CN" altLang="en-US" dirty="0"/>
          </a:p>
        </p:txBody>
      </p:sp>
      <p:sp>
        <p:nvSpPr>
          <p:cNvPr id="3" name="内容占位符 2"/>
          <p:cNvSpPr>
            <a:spLocks noGrp="1"/>
          </p:cNvSpPr>
          <p:nvPr>
            <p:ph idx="1"/>
          </p:nvPr>
        </p:nvSpPr>
        <p:spPr/>
        <p:txBody>
          <a:bodyPr/>
          <a:lstStyle/>
          <a:p>
            <a:r>
              <a:rPr lang="zh-CN" altLang="en-US" dirty="0" smtClean="0"/>
              <a:t>接着第</a:t>
            </a:r>
            <a:r>
              <a:rPr lang="en-US" altLang="zh-CN" dirty="0" smtClean="0"/>
              <a:t>12</a:t>
            </a:r>
            <a:r>
              <a:rPr lang="zh-CN" altLang="en-US" dirty="0" smtClean="0"/>
              <a:t>章的作业，要求如下：</a:t>
            </a:r>
            <a:endParaRPr lang="en-US" altLang="zh-CN" dirty="0" smtClean="0"/>
          </a:p>
          <a:p>
            <a:pPr lvl="1"/>
            <a:r>
              <a:rPr lang="en-US" altLang="zh-CN" dirty="0" smtClean="0"/>
              <a:t>1</a:t>
            </a:r>
            <a:r>
              <a:rPr lang="zh-CN" altLang="en-US" dirty="0" smtClean="0"/>
              <a:t>）分别设计测试“顺序查找”和“二分法查找”的测试用例；</a:t>
            </a:r>
            <a:endParaRPr lang="en-US" altLang="zh-CN" dirty="0" smtClean="0"/>
          </a:p>
          <a:p>
            <a:pPr lvl="1"/>
            <a:r>
              <a:rPr lang="en-US" altLang="zh-CN" dirty="0" smtClean="0"/>
              <a:t>2</a:t>
            </a:r>
            <a:r>
              <a:rPr lang="zh-CN" altLang="en-US" dirty="0" smtClean="0"/>
              <a:t>）指出你所采用的测试用例的设计方法；</a:t>
            </a:r>
            <a:endParaRPr lang="en-US" altLang="zh-CN" dirty="0" smtClean="0"/>
          </a:p>
          <a:p>
            <a:pPr lvl="1"/>
            <a:r>
              <a:rPr lang="en-US" altLang="zh-CN" dirty="0" smtClean="0"/>
              <a:t>3</a:t>
            </a:r>
            <a:r>
              <a:rPr lang="zh-CN" altLang="en-US" dirty="0" smtClean="0"/>
              <a:t>）用你所设计的全部“测试用例”，做手工模拟测试；</a:t>
            </a:r>
            <a:endParaRPr lang="en-US" altLang="zh-CN" dirty="0" smtClean="0"/>
          </a:p>
          <a:p>
            <a:pPr lvl="1"/>
            <a:r>
              <a:rPr lang="en-US" altLang="zh-CN" dirty="0" smtClean="0"/>
              <a:t>4</a:t>
            </a:r>
            <a:r>
              <a:rPr lang="zh-CN" altLang="en-US" dirty="0" smtClean="0"/>
              <a:t>）评判经过你的“手工模拟测试”，这两个程序的可信任程度。</a:t>
            </a:r>
            <a:endParaRPr lang="en-US" altLang="zh-CN"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14.1.4 </a:t>
            </a:r>
            <a:r>
              <a:rPr lang="zh-CN" altLang="en-US" dirty="0" smtClean="0"/>
              <a:t>测试过程</a:t>
            </a:r>
            <a:endParaRPr lang="zh-CN" altLang="en-US" dirty="0"/>
          </a:p>
        </p:txBody>
      </p:sp>
      <p:sp>
        <p:nvSpPr>
          <p:cNvPr id="3" name="内容占位符 2"/>
          <p:cNvSpPr>
            <a:spLocks noGrp="1"/>
          </p:cNvSpPr>
          <p:nvPr>
            <p:ph idx="1"/>
          </p:nvPr>
        </p:nvSpPr>
        <p:spPr/>
        <p:txBody>
          <a:bodyPr/>
          <a:lstStyle/>
          <a:p>
            <a:r>
              <a:rPr lang="zh-CN" altLang="en-US" dirty="0" smtClean="0"/>
              <a:t>测试过程一般分为：</a:t>
            </a:r>
            <a:endParaRPr lang="en-US" altLang="zh-CN" dirty="0" smtClean="0"/>
          </a:p>
          <a:p>
            <a:pPr lvl="1"/>
            <a:r>
              <a:rPr lang="en-US" dirty="0" smtClean="0"/>
              <a:t>1</a:t>
            </a:r>
            <a:r>
              <a:rPr lang="zh-CN" altLang="en-US" dirty="0" smtClean="0"/>
              <a:t>）测试环境的准备，</a:t>
            </a:r>
            <a:endParaRPr lang="en-US" altLang="zh-CN" dirty="0" smtClean="0"/>
          </a:p>
          <a:p>
            <a:pPr lvl="1"/>
            <a:r>
              <a:rPr lang="en-US" dirty="0" smtClean="0"/>
              <a:t>2</a:t>
            </a:r>
            <a:r>
              <a:rPr lang="zh-CN" altLang="en-US" dirty="0" smtClean="0"/>
              <a:t>）测试用例设计，</a:t>
            </a:r>
            <a:endParaRPr lang="en-US" altLang="zh-CN" dirty="0" smtClean="0"/>
          </a:p>
          <a:p>
            <a:pPr lvl="1"/>
            <a:r>
              <a:rPr lang="en-US" dirty="0" smtClean="0"/>
              <a:t>3</a:t>
            </a:r>
            <a:r>
              <a:rPr lang="zh-CN" altLang="en-US" dirty="0" smtClean="0"/>
              <a:t>）测试的执行和记录，以及</a:t>
            </a:r>
            <a:endParaRPr lang="en-US" altLang="zh-CN" dirty="0" smtClean="0"/>
          </a:p>
          <a:p>
            <a:pPr lvl="1"/>
            <a:r>
              <a:rPr lang="en-US" dirty="0" smtClean="0"/>
              <a:t>4</a:t>
            </a:r>
            <a:r>
              <a:rPr lang="zh-CN" altLang="en-US" dirty="0" smtClean="0"/>
              <a:t>）对测试结果的分析和评判。</a:t>
            </a:r>
          </a:p>
          <a:p>
            <a:pPr lvl="1"/>
            <a:endParaRPr lang="en-US" altLang="zh-CN" dirty="0" smtClean="0"/>
          </a:p>
          <a:p>
            <a:r>
              <a:rPr lang="zh-CN" altLang="en-US" b="1" dirty="0" smtClean="0"/>
              <a:t>测试用例</a:t>
            </a:r>
            <a:r>
              <a:rPr lang="en-US" dirty="0" smtClean="0"/>
              <a:t>(Test Case)</a:t>
            </a:r>
            <a:r>
              <a:rPr lang="zh-CN" altLang="en-US" dirty="0" smtClean="0"/>
              <a:t>是指对被测系统的输入数据、预期的中间和最终输出结果、测试的执行步骤、执行测试的前置条件、评价该测试用例是否测试成功的判断条件。</a:t>
            </a:r>
          </a:p>
          <a:p>
            <a:pPr lvl="1"/>
            <a:endParaRPr lang="zh-CN" alt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在测试过程中，需要</a:t>
            </a:r>
            <a:r>
              <a:rPr lang="zh-CN" altLang="en-US" b="1" dirty="0" smtClean="0"/>
              <a:t>记录测试的中间执行情况</a:t>
            </a:r>
            <a:r>
              <a:rPr lang="zh-CN" altLang="en-US" dirty="0" smtClean="0"/>
              <a:t>，无论自动测试还是手动测试。</a:t>
            </a:r>
            <a:endParaRPr lang="en-US" altLang="zh-CN" dirty="0" smtClean="0"/>
          </a:p>
          <a:p>
            <a:pPr lvl="1"/>
            <a:r>
              <a:rPr lang="zh-CN" altLang="en-US" dirty="0" smtClean="0"/>
              <a:t>中间结果能够帮助代码开发者分析和定位软件错误的大致范围。</a:t>
            </a:r>
            <a:endParaRPr lang="en-US" altLang="zh-CN" dirty="0" smtClean="0"/>
          </a:p>
          <a:p>
            <a:pPr lvl="1"/>
            <a:r>
              <a:rPr lang="zh-CN" altLang="en-US" dirty="0" smtClean="0"/>
              <a:t>测试的复现：</a:t>
            </a:r>
            <a:endParaRPr lang="en-US" altLang="zh-CN" dirty="0" smtClean="0"/>
          </a:p>
          <a:p>
            <a:pPr lvl="2"/>
            <a:r>
              <a:rPr lang="zh-CN" altLang="en-US" dirty="0" smtClean="0"/>
              <a:t>如果测试中间和最终结果都能够用同一组</a:t>
            </a:r>
            <a:r>
              <a:rPr lang="en-US" dirty="0" smtClean="0"/>
              <a:t>(</a:t>
            </a:r>
            <a:r>
              <a:rPr lang="zh-CN" altLang="en-US" dirty="0" smtClean="0"/>
              <a:t>个</a:t>
            </a:r>
            <a:r>
              <a:rPr lang="en-US" dirty="0" smtClean="0"/>
              <a:t>)</a:t>
            </a:r>
            <a:r>
              <a:rPr lang="zh-CN" altLang="en-US" dirty="0" smtClean="0"/>
              <a:t>测试用例复现出来，说明系统的</a:t>
            </a:r>
            <a:r>
              <a:rPr lang="zh-CN" altLang="en-US" b="1" dirty="0" smtClean="0"/>
              <a:t>执行路径上</a:t>
            </a:r>
            <a:r>
              <a:rPr lang="zh-CN" altLang="en-US" dirty="0" smtClean="0"/>
              <a:t>具有必然的错误；</a:t>
            </a:r>
            <a:endParaRPr lang="en-US" altLang="zh-CN" dirty="0" smtClean="0"/>
          </a:p>
          <a:p>
            <a:pPr lvl="3"/>
            <a:r>
              <a:rPr lang="zh-CN" altLang="en-US" dirty="0" smtClean="0"/>
              <a:t>往往是代码的错误</a:t>
            </a:r>
            <a:endParaRPr lang="en-US" altLang="zh-CN" dirty="0" smtClean="0"/>
          </a:p>
          <a:p>
            <a:pPr lvl="2"/>
            <a:r>
              <a:rPr lang="zh-CN" altLang="en-US" dirty="0" smtClean="0"/>
              <a:t>如果不能复现，说明系统中隐藏者深层次的设计错误，例如，分配了内存，忘记回收内存，变量未初始化等这样的随机性故障。</a:t>
            </a:r>
            <a:endParaRPr lang="en-US" altLang="zh-CN" dirty="0" smtClean="0"/>
          </a:p>
          <a:p>
            <a:pPr lvl="3"/>
            <a:r>
              <a:rPr lang="zh-CN" altLang="en-US" dirty="0" smtClean="0"/>
              <a:t>软件的随机性故障最难对付，因为很难复现出来！</a:t>
            </a:r>
            <a:endParaRPr lang="en-US" altLang="zh-CN" dirty="0" smtClean="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必须</a:t>
            </a:r>
            <a:r>
              <a:rPr lang="zh-CN" altLang="en-US" b="1" dirty="0" smtClean="0"/>
              <a:t>对测试结果进行认真的分析</a:t>
            </a:r>
            <a:r>
              <a:rPr lang="zh-CN" altLang="en-US" dirty="0" smtClean="0"/>
              <a:t>，并评判测试工作是否达到目标要求。</a:t>
            </a:r>
            <a:endParaRPr lang="en-US" altLang="zh-CN" dirty="0" smtClean="0"/>
          </a:p>
          <a:p>
            <a:endParaRPr lang="en-US" altLang="zh-CN" dirty="0" smtClean="0"/>
          </a:p>
          <a:p>
            <a:r>
              <a:rPr lang="zh-CN" altLang="en-US" dirty="0" smtClean="0"/>
              <a:t>再次强调</a:t>
            </a:r>
            <a:r>
              <a:rPr lang="zh-CN" altLang="en-US" b="1" dirty="0" smtClean="0">
                <a:solidFill>
                  <a:srgbClr val="FF0000"/>
                </a:solidFill>
              </a:rPr>
              <a:t>“成功的测试是让系统出现错误”</a:t>
            </a:r>
            <a:endParaRPr lang="en-US" altLang="zh-CN" b="1" dirty="0" smtClean="0">
              <a:solidFill>
                <a:srgbClr val="FF0000"/>
              </a:solidFill>
            </a:endParaRPr>
          </a:p>
          <a:p>
            <a:endParaRPr lang="en-US" altLang="zh-CN" dirty="0" smtClean="0"/>
          </a:p>
          <a:p>
            <a:r>
              <a:rPr lang="zh-CN" altLang="en-US" dirty="0" smtClean="0"/>
              <a:t>而不能用类似于</a:t>
            </a:r>
            <a:r>
              <a:rPr lang="zh-CN" altLang="en-US" b="1" dirty="0" smtClean="0">
                <a:solidFill>
                  <a:srgbClr val="FF0000"/>
                </a:solidFill>
              </a:rPr>
              <a:t>“系统通过测试，没有发现错误”</a:t>
            </a:r>
            <a:r>
              <a:rPr lang="zh-CN" altLang="en-US" dirty="0" smtClean="0"/>
              <a:t>等结论评判测试工作是否完成。</a:t>
            </a:r>
            <a:endParaRPr lang="zh-CN"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 </a:t>
            </a:r>
            <a:r>
              <a:rPr lang="zh-CN" altLang="en-US" dirty="0" smtClean="0"/>
              <a:t>各测试阶段的工作</a:t>
            </a:r>
            <a:endParaRPr lang="zh-CN" altLang="en-US" dirty="0"/>
          </a:p>
        </p:txBody>
      </p:sp>
      <p:sp>
        <p:nvSpPr>
          <p:cNvPr id="3" name="内容占位符 2"/>
          <p:cNvSpPr>
            <a:spLocks noGrp="1"/>
          </p:cNvSpPr>
          <p:nvPr>
            <p:ph idx="1"/>
          </p:nvPr>
        </p:nvSpPr>
        <p:spPr/>
        <p:txBody>
          <a:bodyPr/>
          <a:lstStyle/>
          <a:p>
            <a:r>
              <a:rPr lang="en-US" dirty="0" smtClean="0"/>
              <a:t>14.2.1 </a:t>
            </a:r>
            <a:r>
              <a:rPr lang="zh-CN" altLang="en-US" dirty="0" smtClean="0"/>
              <a:t>单元测试</a:t>
            </a:r>
          </a:p>
          <a:p>
            <a:r>
              <a:rPr lang="en-US" dirty="0" smtClean="0"/>
              <a:t>14.2.2 </a:t>
            </a:r>
            <a:r>
              <a:rPr lang="zh-CN" altLang="en-US" dirty="0" smtClean="0"/>
              <a:t>集成测试</a:t>
            </a:r>
          </a:p>
          <a:p>
            <a:r>
              <a:rPr lang="en-US" dirty="0" smtClean="0"/>
              <a:t>14.2.3 </a:t>
            </a:r>
            <a:r>
              <a:rPr lang="zh-CN" altLang="en-US" dirty="0" smtClean="0"/>
              <a:t>系统测试</a:t>
            </a:r>
          </a:p>
          <a:p>
            <a:r>
              <a:rPr lang="en-US" dirty="0" smtClean="0"/>
              <a:t>14.2.4 </a:t>
            </a:r>
            <a:r>
              <a:rPr lang="zh-CN" altLang="en-US" dirty="0" smtClean="0"/>
              <a:t>验收测试</a:t>
            </a:r>
          </a:p>
          <a:p>
            <a:r>
              <a:rPr lang="en-US" dirty="0" smtClean="0"/>
              <a:t>14.2.5 </a:t>
            </a:r>
            <a:r>
              <a:rPr lang="zh-CN" altLang="en-US" dirty="0" smtClean="0"/>
              <a:t>试运行</a:t>
            </a:r>
          </a:p>
          <a:p>
            <a:r>
              <a:rPr lang="en-US" dirty="0" smtClean="0"/>
              <a:t>14.2.6 </a:t>
            </a:r>
            <a:r>
              <a:rPr lang="zh-CN" altLang="en-US" dirty="0" smtClean="0"/>
              <a:t>产品发布前的测试</a:t>
            </a:r>
            <a:endParaRPr lang="zh-C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14.2.1 </a:t>
            </a:r>
            <a:r>
              <a:rPr lang="zh-CN" altLang="en-US" dirty="0" smtClean="0"/>
              <a:t>单元测试</a:t>
            </a:r>
            <a:endParaRPr lang="zh-CN" altLang="en-US" dirty="0"/>
          </a:p>
        </p:txBody>
      </p:sp>
      <p:sp>
        <p:nvSpPr>
          <p:cNvPr id="3" name="内容占位符 2"/>
          <p:cNvSpPr>
            <a:spLocks noGrp="1"/>
          </p:cNvSpPr>
          <p:nvPr>
            <p:ph idx="1"/>
          </p:nvPr>
        </p:nvSpPr>
        <p:spPr>
          <a:xfrm>
            <a:off x="870857" y="1135742"/>
            <a:ext cx="8069943" cy="5148943"/>
          </a:xfrm>
        </p:spPr>
        <p:txBody>
          <a:bodyPr/>
          <a:lstStyle/>
          <a:p>
            <a:r>
              <a:rPr lang="zh-CN" altLang="en-US" dirty="0" smtClean="0"/>
              <a:t>单元测试是测试的基础工作。</a:t>
            </a:r>
            <a:endParaRPr lang="en-US" altLang="zh-CN" dirty="0" smtClean="0"/>
          </a:p>
          <a:p>
            <a:pPr lvl="1"/>
            <a:r>
              <a:rPr lang="zh-CN" altLang="en-US" dirty="0" smtClean="0"/>
              <a:t>一方面要验证单元是否符合设计要求，程序员和测试人员不会忘记这项测试工作。</a:t>
            </a:r>
            <a:endParaRPr lang="en-US" altLang="zh-CN" dirty="0" smtClean="0"/>
          </a:p>
          <a:p>
            <a:pPr lvl="1"/>
            <a:r>
              <a:rPr lang="zh-CN" altLang="en-US" dirty="0" smtClean="0"/>
              <a:t>另一方面，单元测试的要验证程序路径的覆盖程度和代码中的错误，增强后续集成测试对代码的信任程度。</a:t>
            </a:r>
            <a:endParaRPr lang="en-US" altLang="zh-CN" dirty="0" smtClean="0"/>
          </a:p>
          <a:p>
            <a:pPr lvl="2"/>
            <a:r>
              <a:rPr lang="zh-CN" altLang="en-US" b="1" dirty="0" smtClean="0">
                <a:solidFill>
                  <a:srgbClr val="FF0000"/>
                </a:solidFill>
              </a:rPr>
              <a:t>这是质量要求，往往因时间而压缩或忽略此工作。</a:t>
            </a:r>
            <a:endParaRPr lang="en-US" altLang="zh-CN" b="1" dirty="0" smtClean="0">
              <a:solidFill>
                <a:srgbClr val="FF0000"/>
              </a:solidFill>
            </a:endParaRPr>
          </a:p>
          <a:p>
            <a:r>
              <a:rPr lang="zh-CN" altLang="en-US" sz="2400" dirty="0" smtClean="0"/>
              <a:t>由于软件单元的规模小，对软件单元的全路径覆盖是可能的。需要花大量的人工，最好能做自动测试。</a:t>
            </a:r>
            <a:endParaRPr lang="en-US" altLang="zh-CN" sz="2400" dirty="0" smtClean="0"/>
          </a:p>
          <a:p>
            <a:r>
              <a:rPr lang="zh-CN" altLang="en-US" sz="2400" dirty="0" smtClean="0"/>
              <a:t>即使不能做到完全的路径覆盖，也近似做到，即，采用其它的覆盖率定义方法，例如，</a:t>
            </a:r>
            <a:endParaRPr lang="en-US" altLang="zh-CN" sz="2400" dirty="0" smtClean="0"/>
          </a:p>
          <a:p>
            <a:pPr lvl="2"/>
            <a:r>
              <a:rPr lang="zh-CN" altLang="en-US" dirty="0" smtClean="0"/>
              <a:t>代码行覆盖率、分支覆盖率、独立分支覆盖率等替代全路径覆盖，以满足工程中能够明显区分</a:t>
            </a:r>
            <a:r>
              <a:rPr lang="en-US" dirty="0" smtClean="0"/>
              <a:t>(</a:t>
            </a:r>
            <a:r>
              <a:rPr lang="zh-CN" altLang="en-US" dirty="0" smtClean="0"/>
              <a:t>度量</a:t>
            </a:r>
            <a:r>
              <a:rPr lang="en-US" dirty="0" smtClean="0"/>
              <a:t>)</a:t>
            </a:r>
            <a:r>
              <a:rPr lang="zh-CN" altLang="en-US" dirty="0" smtClean="0"/>
              <a:t>出测试程度的需要。</a:t>
            </a:r>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14.2.2 </a:t>
            </a:r>
            <a:r>
              <a:rPr lang="zh-CN" altLang="en-US" dirty="0" smtClean="0"/>
              <a:t>集成测试</a:t>
            </a:r>
            <a:endParaRPr lang="zh-CN" altLang="en-US" dirty="0"/>
          </a:p>
        </p:txBody>
      </p:sp>
      <p:sp>
        <p:nvSpPr>
          <p:cNvPr id="3" name="内容占位符 2"/>
          <p:cNvSpPr>
            <a:spLocks noGrp="1"/>
          </p:cNvSpPr>
          <p:nvPr>
            <p:ph idx="1"/>
          </p:nvPr>
        </p:nvSpPr>
        <p:spPr/>
        <p:txBody>
          <a:bodyPr/>
          <a:lstStyle/>
          <a:p>
            <a:r>
              <a:rPr lang="zh-CN" altLang="en-US" dirty="0" smtClean="0"/>
              <a:t>集成测试与集成活动相互交替的过程。即，伴随着软件系统的集成，对软件集成的当前状态进行测试，便于发现和定位错误到某个具体的部件上。</a:t>
            </a:r>
            <a:endParaRPr lang="en-US" altLang="zh-CN" dirty="0" smtClean="0"/>
          </a:p>
          <a:p>
            <a:r>
              <a:rPr lang="zh-CN" altLang="en-US" dirty="0" smtClean="0"/>
              <a:t>否则，对于一个庞大的软件系统，其中的故障很难被定位的。</a:t>
            </a:r>
            <a:endParaRPr lang="en-US" altLang="zh-CN" dirty="0" smtClean="0"/>
          </a:p>
          <a:p>
            <a:pPr lvl="1"/>
            <a:r>
              <a:rPr lang="zh-CN" altLang="en-US" dirty="0" smtClean="0"/>
              <a:t>即使将代码开发和测试分为两个独立的队伍，依然需要双方的不断交流和迭代，才能很好的将软件系统集成在一起，达到系统的质量、工期和成本要求。</a:t>
            </a:r>
            <a:endParaRPr lang="en-US" altLang="zh-CN" dirty="0" smtClean="0"/>
          </a:p>
          <a:p>
            <a:pPr lvl="1"/>
            <a:r>
              <a:rPr lang="zh-CN" altLang="en-US" dirty="0" smtClean="0"/>
              <a:t>伴随着集成的测试和代码修改，能够高效地地降低系统集成过程中的错误。</a:t>
            </a:r>
          </a:p>
          <a:p>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一个假设的软件系统</a:t>
            </a:r>
            <a:endParaRPr lang="zh-CN" altLang="en-US" dirty="0"/>
          </a:p>
        </p:txBody>
      </p:sp>
      <p:grpSp>
        <p:nvGrpSpPr>
          <p:cNvPr id="5" name="Group 1"/>
          <p:cNvGrpSpPr>
            <a:grpSpLocks noChangeAspect="1"/>
          </p:cNvGrpSpPr>
          <p:nvPr/>
        </p:nvGrpSpPr>
        <p:grpSpPr bwMode="auto">
          <a:xfrm>
            <a:off x="1964854" y="1685172"/>
            <a:ext cx="5166083" cy="3134656"/>
            <a:chOff x="2161" y="6367"/>
            <a:chExt cx="6900" cy="4186"/>
          </a:xfrm>
        </p:grpSpPr>
        <p:sp>
          <p:nvSpPr>
            <p:cNvPr id="7" name="Text Box 32"/>
            <p:cNvSpPr txBox="1">
              <a:spLocks noChangeArrowheads="1"/>
            </p:cNvSpPr>
            <p:nvPr/>
          </p:nvSpPr>
          <p:spPr bwMode="auto">
            <a:xfrm>
              <a:off x="4775" y="6367"/>
              <a:ext cx="403"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A</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Text Box 31"/>
            <p:cNvSpPr txBox="1">
              <a:spLocks noChangeArrowheads="1"/>
            </p:cNvSpPr>
            <p:nvPr/>
          </p:nvSpPr>
          <p:spPr bwMode="auto">
            <a:xfrm>
              <a:off x="2966" y="7333"/>
              <a:ext cx="603"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B1</a:t>
              </a:r>
            </a:p>
          </p:txBody>
        </p:sp>
        <p:sp>
          <p:nvSpPr>
            <p:cNvPr id="9" name="Text Box 30"/>
            <p:cNvSpPr txBox="1">
              <a:spLocks noChangeArrowheads="1"/>
            </p:cNvSpPr>
            <p:nvPr/>
          </p:nvSpPr>
          <p:spPr bwMode="auto">
            <a:xfrm>
              <a:off x="4775" y="7333"/>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B2</a:t>
              </a:r>
            </a:p>
          </p:txBody>
        </p:sp>
        <p:sp>
          <p:nvSpPr>
            <p:cNvPr id="10" name="Text Box 29"/>
            <p:cNvSpPr txBox="1">
              <a:spLocks noChangeArrowheads="1"/>
            </p:cNvSpPr>
            <p:nvPr/>
          </p:nvSpPr>
          <p:spPr bwMode="auto">
            <a:xfrm>
              <a:off x="6985" y="7333"/>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B3</a:t>
              </a:r>
            </a:p>
          </p:txBody>
        </p:sp>
        <p:sp>
          <p:nvSpPr>
            <p:cNvPr id="11" name="Text Box 28"/>
            <p:cNvSpPr txBox="1">
              <a:spLocks noChangeArrowheads="1"/>
            </p:cNvSpPr>
            <p:nvPr/>
          </p:nvSpPr>
          <p:spPr bwMode="auto">
            <a:xfrm>
              <a:off x="2161" y="8299"/>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C1</a:t>
              </a:r>
            </a:p>
          </p:txBody>
        </p:sp>
        <p:sp>
          <p:nvSpPr>
            <p:cNvPr id="12" name="Text Box 27"/>
            <p:cNvSpPr txBox="1">
              <a:spLocks noChangeArrowheads="1"/>
            </p:cNvSpPr>
            <p:nvPr/>
          </p:nvSpPr>
          <p:spPr bwMode="auto">
            <a:xfrm>
              <a:off x="3167" y="8299"/>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C2</a:t>
              </a:r>
            </a:p>
          </p:txBody>
        </p:sp>
        <p:sp>
          <p:nvSpPr>
            <p:cNvPr id="13" name="Text Box 26"/>
            <p:cNvSpPr txBox="1">
              <a:spLocks noChangeArrowheads="1"/>
            </p:cNvSpPr>
            <p:nvPr/>
          </p:nvSpPr>
          <p:spPr bwMode="auto">
            <a:xfrm>
              <a:off x="4775" y="8299"/>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C3</a:t>
              </a:r>
            </a:p>
          </p:txBody>
        </p:sp>
        <p:sp>
          <p:nvSpPr>
            <p:cNvPr id="14" name="Text Box 25"/>
            <p:cNvSpPr txBox="1">
              <a:spLocks noChangeArrowheads="1"/>
            </p:cNvSpPr>
            <p:nvPr/>
          </p:nvSpPr>
          <p:spPr bwMode="auto">
            <a:xfrm>
              <a:off x="6986" y="8299"/>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C4</a:t>
              </a:r>
            </a:p>
          </p:txBody>
        </p:sp>
        <p:sp>
          <p:nvSpPr>
            <p:cNvPr id="15" name="Text Box 24"/>
            <p:cNvSpPr txBox="1">
              <a:spLocks noChangeArrowheads="1"/>
            </p:cNvSpPr>
            <p:nvPr/>
          </p:nvSpPr>
          <p:spPr bwMode="auto">
            <a:xfrm>
              <a:off x="3034" y="9265"/>
              <a:ext cx="686"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D1</a:t>
              </a:r>
            </a:p>
          </p:txBody>
        </p:sp>
        <p:sp>
          <p:nvSpPr>
            <p:cNvPr id="16" name="Text Box 23"/>
            <p:cNvSpPr txBox="1">
              <a:spLocks noChangeArrowheads="1"/>
            </p:cNvSpPr>
            <p:nvPr/>
          </p:nvSpPr>
          <p:spPr bwMode="auto">
            <a:xfrm>
              <a:off x="4775" y="9265"/>
              <a:ext cx="75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D2</a:t>
              </a:r>
            </a:p>
          </p:txBody>
        </p:sp>
        <p:sp>
          <p:nvSpPr>
            <p:cNvPr id="17" name="Text Box 22"/>
            <p:cNvSpPr txBox="1">
              <a:spLocks noChangeArrowheads="1"/>
            </p:cNvSpPr>
            <p:nvPr/>
          </p:nvSpPr>
          <p:spPr bwMode="auto">
            <a:xfrm>
              <a:off x="6900" y="9121"/>
              <a:ext cx="688"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D3</a:t>
              </a:r>
            </a:p>
          </p:txBody>
        </p:sp>
        <p:sp>
          <p:nvSpPr>
            <p:cNvPr id="18" name="Freeform 21"/>
            <p:cNvSpPr>
              <a:spLocks/>
            </p:cNvSpPr>
            <p:nvPr/>
          </p:nvSpPr>
          <p:spPr bwMode="auto">
            <a:xfrm>
              <a:off x="3167" y="6689"/>
              <a:ext cx="1608" cy="644"/>
            </a:xfrm>
            <a:custGeom>
              <a:avLst/>
              <a:gdLst>
                <a:gd name="T0" fmla="*/ 1608 w 1608"/>
                <a:gd name="T1" fmla="*/ 0 h 805"/>
                <a:gd name="T2" fmla="*/ 0 w 1608"/>
                <a:gd name="T3" fmla="*/ 0 h 805"/>
                <a:gd name="T4" fmla="*/ 0 w 1608"/>
                <a:gd name="T5" fmla="*/ 805 h 805"/>
              </a:gdLst>
              <a:ahLst/>
              <a:cxnLst>
                <a:cxn ang="0">
                  <a:pos x="T0" y="T1"/>
                </a:cxn>
                <a:cxn ang="0">
                  <a:pos x="T2" y="T3"/>
                </a:cxn>
                <a:cxn ang="0">
                  <a:pos x="T4" y="T5"/>
                </a:cxn>
              </a:cxnLst>
              <a:rect l="0" t="0" r="r" b="b"/>
              <a:pathLst>
                <a:path w="1608" h="805">
                  <a:moveTo>
                    <a:pt x="1608" y="0"/>
                  </a:moveTo>
                  <a:lnTo>
                    <a:pt x="0" y="0"/>
                  </a:lnTo>
                  <a:lnTo>
                    <a:pt x="0" y="805"/>
                  </a:lnTo>
                </a:path>
              </a:pathLst>
            </a:custGeom>
            <a:noFill/>
            <a:ln w="9525">
              <a:solidFill>
                <a:srgbClr val="000000"/>
              </a:solidFill>
              <a:round/>
              <a:headEnd type="none"/>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20"/>
            <p:cNvSpPr>
              <a:spLocks noChangeShapeType="1"/>
            </p:cNvSpPr>
            <p:nvPr/>
          </p:nvSpPr>
          <p:spPr bwMode="auto">
            <a:xfrm>
              <a:off x="4976" y="6850"/>
              <a:ext cx="1" cy="483"/>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19"/>
            <p:cNvSpPr>
              <a:spLocks/>
            </p:cNvSpPr>
            <p:nvPr/>
          </p:nvSpPr>
          <p:spPr bwMode="auto">
            <a:xfrm>
              <a:off x="5177" y="6689"/>
              <a:ext cx="2010" cy="644"/>
            </a:xfrm>
            <a:custGeom>
              <a:avLst/>
              <a:gdLst>
                <a:gd name="T0" fmla="*/ 0 w 2010"/>
                <a:gd name="T1" fmla="*/ 0 h 805"/>
                <a:gd name="T2" fmla="*/ 2010 w 2010"/>
                <a:gd name="T3" fmla="*/ 0 h 805"/>
                <a:gd name="T4" fmla="*/ 2010 w 2010"/>
                <a:gd name="T5" fmla="*/ 805 h 805"/>
              </a:gdLst>
              <a:ahLst/>
              <a:cxnLst>
                <a:cxn ang="0">
                  <a:pos x="T0" y="T1"/>
                </a:cxn>
                <a:cxn ang="0">
                  <a:pos x="T2" y="T3"/>
                </a:cxn>
                <a:cxn ang="0">
                  <a:pos x="T4" y="T5"/>
                </a:cxn>
              </a:cxnLst>
              <a:rect l="0" t="0" r="r" b="b"/>
              <a:pathLst>
                <a:path w="2010" h="805">
                  <a:moveTo>
                    <a:pt x="0" y="0"/>
                  </a:moveTo>
                  <a:lnTo>
                    <a:pt x="2010" y="0"/>
                  </a:lnTo>
                  <a:lnTo>
                    <a:pt x="2010" y="805"/>
                  </a:lnTo>
                </a:path>
              </a:pathLst>
            </a:custGeom>
            <a:noFill/>
            <a:ln w="9525">
              <a:solidFill>
                <a:srgbClr val="000000"/>
              </a:solidFill>
              <a:round/>
              <a:headEnd type="none"/>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18"/>
            <p:cNvSpPr>
              <a:spLocks/>
            </p:cNvSpPr>
            <p:nvPr/>
          </p:nvSpPr>
          <p:spPr bwMode="auto">
            <a:xfrm>
              <a:off x="2363" y="7655"/>
              <a:ext cx="603" cy="644"/>
            </a:xfrm>
            <a:custGeom>
              <a:avLst/>
              <a:gdLst>
                <a:gd name="T0" fmla="*/ 603 w 603"/>
                <a:gd name="T1" fmla="*/ 0 h 805"/>
                <a:gd name="T2" fmla="*/ 0 w 603"/>
                <a:gd name="T3" fmla="*/ 0 h 805"/>
                <a:gd name="T4" fmla="*/ 0 w 603"/>
                <a:gd name="T5" fmla="*/ 805 h 805"/>
              </a:gdLst>
              <a:ahLst/>
              <a:cxnLst>
                <a:cxn ang="0">
                  <a:pos x="T0" y="T1"/>
                </a:cxn>
                <a:cxn ang="0">
                  <a:pos x="T2" y="T3"/>
                </a:cxn>
                <a:cxn ang="0">
                  <a:pos x="T4" y="T5"/>
                </a:cxn>
              </a:cxnLst>
              <a:rect l="0" t="0" r="r" b="b"/>
              <a:pathLst>
                <a:path w="603" h="805">
                  <a:moveTo>
                    <a:pt x="603" y="0"/>
                  </a:moveTo>
                  <a:lnTo>
                    <a:pt x="0" y="0"/>
                  </a:lnTo>
                  <a:lnTo>
                    <a:pt x="0"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7"/>
            <p:cNvSpPr>
              <a:spLocks noChangeShapeType="1"/>
            </p:cNvSpPr>
            <p:nvPr/>
          </p:nvSpPr>
          <p:spPr bwMode="auto">
            <a:xfrm>
              <a:off x="3368" y="7816"/>
              <a:ext cx="1" cy="515"/>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Line 16"/>
            <p:cNvSpPr>
              <a:spLocks noChangeShapeType="1"/>
            </p:cNvSpPr>
            <p:nvPr/>
          </p:nvSpPr>
          <p:spPr bwMode="auto">
            <a:xfrm>
              <a:off x="3368" y="8782"/>
              <a:ext cx="1" cy="483"/>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Text Box 15"/>
            <p:cNvSpPr txBox="1">
              <a:spLocks noChangeArrowheads="1"/>
            </p:cNvSpPr>
            <p:nvPr/>
          </p:nvSpPr>
          <p:spPr bwMode="auto">
            <a:xfrm>
              <a:off x="3167" y="10070"/>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E1</a:t>
              </a:r>
            </a:p>
          </p:txBody>
        </p:sp>
        <p:sp>
          <p:nvSpPr>
            <p:cNvPr id="25" name="Text Box 14"/>
            <p:cNvSpPr txBox="1">
              <a:spLocks noChangeArrowheads="1"/>
            </p:cNvSpPr>
            <p:nvPr/>
          </p:nvSpPr>
          <p:spPr bwMode="auto">
            <a:xfrm>
              <a:off x="5779" y="9909"/>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E2</a:t>
              </a:r>
            </a:p>
          </p:txBody>
        </p:sp>
        <p:sp>
          <p:nvSpPr>
            <p:cNvPr id="26" name="Text Box 13"/>
            <p:cNvSpPr txBox="1">
              <a:spLocks noChangeArrowheads="1"/>
            </p:cNvSpPr>
            <p:nvPr/>
          </p:nvSpPr>
          <p:spPr bwMode="auto">
            <a:xfrm>
              <a:off x="7789" y="10070"/>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E3</a:t>
              </a:r>
            </a:p>
          </p:txBody>
        </p:sp>
        <p:sp>
          <p:nvSpPr>
            <p:cNvPr id="27" name="Line 12"/>
            <p:cNvSpPr>
              <a:spLocks noChangeShapeType="1"/>
            </p:cNvSpPr>
            <p:nvPr/>
          </p:nvSpPr>
          <p:spPr bwMode="auto">
            <a:xfrm>
              <a:off x="3368" y="9748"/>
              <a:ext cx="1" cy="322"/>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1"/>
            <p:cNvSpPr>
              <a:spLocks noChangeShapeType="1"/>
            </p:cNvSpPr>
            <p:nvPr/>
          </p:nvSpPr>
          <p:spPr bwMode="auto">
            <a:xfrm>
              <a:off x="7187" y="7816"/>
              <a:ext cx="0" cy="483"/>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10"/>
            <p:cNvSpPr>
              <a:spLocks noChangeShapeType="1"/>
            </p:cNvSpPr>
            <p:nvPr/>
          </p:nvSpPr>
          <p:spPr bwMode="auto">
            <a:xfrm>
              <a:off x="4976" y="7816"/>
              <a:ext cx="0" cy="483"/>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9"/>
            <p:cNvSpPr>
              <a:spLocks noChangeShapeType="1"/>
            </p:cNvSpPr>
            <p:nvPr/>
          </p:nvSpPr>
          <p:spPr bwMode="auto">
            <a:xfrm>
              <a:off x="4976" y="8782"/>
              <a:ext cx="0"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8"/>
            <p:cNvSpPr>
              <a:spLocks noChangeShapeType="1"/>
            </p:cNvSpPr>
            <p:nvPr/>
          </p:nvSpPr>
          <p:spPr bwMode="auto">
            <a:xfrm>
              <a:off x="7187" y="8782"/>
              <a:ext cx="0" cy="322"/>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7"/>
            <p:cNvSpPr>
              <a:spLocks/>
            </p:cNvSpPr>
            <p:nvPr/>
          </p:nvSpPr>
          <p:spPr bwMode="auto">
            <a:xfrm>
              <a:off x="6383" y="9587"/>
              <a:ext cx="804" cy="483"/>
            </a:xfrm>
            <a:custGeom>
              <a:avLst/>
              <a:gdLst>
                <a:gd name="T0" fmla="*/ 804 w 804"/>
                <a:gd name="T1" fmla="*/ 0 h 483"/>
                <a:gd name="T2" fmla="*/ 804 w 804"/>
                <a:gd name="T3" fmla="*/ 483 h 483"/>
                <a:gd name="T4" fmla="*/ 0 w 804"/>
                <a:gd name="T5" fmla="*/ 483 h 483"/>
              </a:gdLst>
              <a:ahLst/>
              <a:cxnLst>
                <a:cxn ang="0">
                  <a:pos x="T0" y="T1"/>
                </a:cxn>
                <a:cxn ang="0">
                  <a:pos x="T2" y="T3"/>
                </a:cxn>
                <a:cxn ang="0">
                  <a:pos x="T4" y="T5"/>
                </a:cxn>
              </a:cxnLst>
              <a:rect l="0" t="0" r="r" b="b"/>
              <a:pathLst>
                <a:path w="804" h="483">
                  <a:moveTo>
                    <a:pt x="804" y="0"/>
                  </a:moveTo>
                  <a:lnTo>
                    <a:pt x="804" y="483"/>
                  </a:lnTo>
                  <a:lnTo>
                    <a:pt x="0" y="483"/>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6"/>
            <p:cNvSpPr>
              <a:spLocks/>
            </p:cNvSpPr>
            <p:nvPr/>
          </p:nvSpPr>
          <p:spPr bwMode="auto">
            <a:xfrm>
              <a:off x="7589" y="9265"/>
              <a:ext cx="402" cy="805"/>
            </a:xfrm>
            <a:custGeom>
              <a:avLst/>
              <a:gdLst>
                <a:gd name="T0" fmla="*/ 0 w 402"/>
                <a:gd name="T1" fmla="*/ 0 h 805"/>
                <a:gd name="T2" fmla="*/ 402 w 402"/>
                <a:gd name="T3" fmla="*/ 0 h 805"/>
                <a:gd name="T4" fmla="*/ 402 w 402"/>
                <a:gd name="T5" fmla="*/ 805 h 805"/>
              </a:gdLst>
              <a:ahLst/>
              <a:cxnLst>
                <a:cxn ang="0">
                  <a:pos x="T0" y="T1"/>
                </a:cxn>
                <a:cxn ang="0">
                  <a:pos x="T2" y="T3"/>
                </a:cxn>
                <a:cxn ang="0">
                  <a:pos x="T4" y="T5"/>
                </a:cxn>
              </a:cxnLst>
              <a:rect l="0" t="0" r="r" b="b"/>
              <a:pathLst>
                <a:path w="402" h="805">
                  <a:moveTo>
                    <a:pt x="0" y="0"/>
                  </a:moveTo>
                  <a:lnTo>
                    <a:pt x="402" y="0"/>
                  </a:lnTo>
                  <a:lnTo>
                    <a:pt x="402"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Text Box 5"/>
            <p:cNvSpPr txBox="1">
              <a:spLocks noChangeArrowheads="1"/>
            </p:cNvSpPr>
            <p:nvPr/>
          </p:nvSpPr>
          <p:spPr bwMode="auto">
            <a:xfrm>
              <a:off x="8392" y="9265"/>
              <a:ext cx="669"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D4</a:t>
              </a:r>
            </a:p>
          </p:txBody>
        </p:sp>
        <p:sp>
          <p:nvSpPr>
            <p:cNvPr id="35" name="Freeform 4"/>
            <p:cNvSpPr>
              <a:spLocks/>
            </p:cNvSpPr>
            <p:nvPr/>
          </p:nvSpPr>
          <p:spPr bwMode="auto">
            <a:xfrm>
              <a:off x="7589" y="8460"/>
              <a:ext cx="1005" cy="805"/>
            </a:xfrm>
            <a:custGeom>
              <a:avLst/>
              <a:gdLst>
                <a:gd name="T0" fmla="*/ 0 w 1005"/>
                <a:gd name="T1" fmla="*/ 0 h 805"/>
                <a:gd name="T2" fmla="*/ 1005 w 1005"/>
                <a:gd name="T3" fmla="*/ 0 h 805"/>
                <a:gd name="T4" fmla="*/ 1005 w 1005"/>
                <a:gd name="T5" fmla="*/ 805 h 805"/>
              </a:gdLst>
              <a:ahLst/>
              <a:cxnLst>
                <a:cxn ang="0">
                  <a:pos x="T0" y="T1"/>
                </a:cxn>
                <a:cxn ang="0">
                  <a:pos x="T2" y="T3"/>
                </a:cxn>
                <a:cxn ang="0">
                  <a:pos x="T4" y="T5"/>
                </a:cxn>
              </a:cxnLst>
              <a:rect l="0" t="0" r="r" b="b"/>
              <a:pathLst>
                <a:path w="1005" h="805">
                  <a:moveTo>
                    <a:pt x="0" y="0"/>
                  </a:moveTo>
                  <a:lnTo>
                    <a:pt x="1005" y="0"/>
                  </a:lnTo>
                  <a:lnTo>
                    <a:pt x="1005"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3"/>
            <p:cNvSpPr>
              <a:spLocks/>
            </p:cNvSpPr>
            <p:nvPr/>
          </p:nvSpPr>
          <p:spPr bwMode="auto">
            <a:xfrm>
              <a:off x="5378" y="8460"/>
              <a:ext cx="603" cy="1449"/>
            </a:xfrm>
            <a:custGeom>
              <a:avLst/>
              <a:gdLst>
                <a:gd name="T0" fmla="*/ 0 w 603"/>
                <a:gd name="T1" fmla="*/ 0 h 1449"/>
                <a:gd name="T2" fmla="*/ 603 w 603"/>
                <a:gd name="T3" fmla="*/ 0 h 1449"/>
                <a:gd name="T4" fmla="*/ 603 w 603"/>
                <a:gd name="T5" fmla="*/ 1449 h 1449"/>
              </a:gdLst>
              <a:ahLst/>
              <a:cxnLst>
                <a:cxn ang="0">
                  <a:pos x="T0" y="T1"/>
                </a:cxn>
                <a:cxn ang="0">
                  <a:pos x="T2" y="T3"/>
                </a:cxn>
                <a:cxn ang="0">
                  <a:pos x="T4" y="T5"/>
                </a:cxn>
              </a:cxnLst>
              <a:rect l="0" t="0" r="r" b="b"/>
              <a:pathLst>
                <a:path w="603" h="1449">
                  <a:moveTo>
                    <a:pt x="0" y="0"/>
                  </a:moveTo>
                  <a:lnTo>
                    <a:pt x="603" y="0"/>
                  </a:lnTo>
                  <a:lnTo>
                    <a:pt x="603" y="1449"/>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
            <p:cNvSpPr>
              <a:spLocks/>
            </p:cNvSpPr>
            <p:nvPr/>
          </p:nvSpPr>
          <p:spPr bwMode="auto">
            <a:xfrm>
              <a:off x="3770" y="9426"/>
              <a:ext cx="1005" cy="805"/>
            </a:xfrm>
            <a:custGeom>
              <a:avLst/>
              <a:gdLst>
                <a:gd name="T0" fmla="*/ 1005 w 1005"/>
                <a:gd name="T1" fmla="*/ 0 h 805"/>
                <a:gd name="T2" fmla="*/ 603 w 1005"/>
                <a:gd name="T3" fmla="*/ 0 h 805"/>
                <a:gd name="T4" fmla="*/ 603 w 1005"/>
                <a:gd name="T5" fmla="*/ 805 h 805"/>
                <a:gd name="T6" fmla="*/ 0 w 1005"/>
                <a:gd name="T7" fmla="*/ 805 h 805"/>
              </a:gdLst>
              <a:ahLst/>
              <a:cxnLst>
                <a:cxn ang="0">
                  <a:pos x="T0" y="T1"/>
                </a:cxn>
                <a:cxn ang="0">
                  <a:pos x="T2" y="T3"/>
                </a:cxn>
                <a:cxn ang="0">
                  <a:pos x="T4" y="T5"/>
                </a:cxn>
                <a:cxn ang="0">
                  <a:pos x="T6" y="T7"/>
                </a:cxn>
              </a:cxnLst>
              <a:rect l="0" t="0" r="r" b="b"/>
              <a:pathLst>
                <a:path w="1005" h="805">
                  <a:moveTo>
                    <a:pt x="1005" y="0"/>
                  </a:moveTo>
                  <a:lnTo>
                    <a:pt x="603" y="0"/>
                  </a:lnTo>
                  <a:lnTo>
                    <a:pt x="603" y="805"/>
                  </a:lnTo>
                  <a:lnTo>
                    <a:pt x="0"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38" name="Line 10"/>
          <p:cNvSpPr>
            <a:spLocks noChangeShapeType="1"/>
          </p:cNvSpPr>
          <p:nvPr/>
        </p:nvSpPr>
        <p:spPr bwMode="auto">
          <a:xfrm flipH="1" flipV="1">
            <a:off x="4192371" y="2841632"/>
            <a:ext cx="3406" cy="218916"/>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Line 10"/>
          <p:cNvSpPr>
            <a:spLocks noChangeShapeType="1"/>
          </p:cNvSpPr>
          <p:nvPr/>
        </p:nvSpPr>
        <p:spPr bwMode="auto">
          <a:xfrm flipH="1" flipV="1">
            <a:off x="4146382" y="2118250"/>
            <a:ext cx="3406" cy="218916"/>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Line 10"/>
          <p:cNvSpPr>
            <a:spLocks noChangeShapeType="1"/>
          </p:cNvSpPr>
          <p:nvPr/>
        </p:nvSpPr>
        <p:spPr bwMode="auto">
          <a:xfrm flipH="1" flipV="1">
            <a:off x="4187823" y="3579023"/>
            <a:ext cx="3406" cy="218916"/>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Line 10"/>
          <p:cNvSpPr>
            <a:spLocks noChangeShapeType="1"/>
          </p:cNvSpPr>
          <p:nvPr/>
        </p:nvSpPr>
        <p:spPr bwMode="auto">
          <a:xfrm flipV="1">
            <a:off x="2976739" y="4253404"/>
            <a:ext cx="6614" cy="16833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Line 10"/>
          <p:cNvSpPr>
            <a:spLocks noChangeShapeType="1"/>
          </p:cNvSpPr>
          <p:nvPr/>
        </p:nvSpPr>
        <p:spPr bwMode="auto">
          <a:xfrm flipV="1">
            <a:off x="2950481" y="3580620"/>
            <a:ext cx="6614" cy="16833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Line 10"/>
          <p:cNvSpPr>
            <a:spLocks noChangeShapeType="1"/>
          </p:cNvSpPr>
          <p:nvPr/>
        </p:nvSpPr>
        <p:spPr bwMode="auto">
          <a:xfrm flipV="1">
            <a:off x="2943867" y="2885704"/>
            <a:ext cx="6614" cy="16833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Line 10"/>
          <p:cNvSpPr>
            <a:spLocks noChangeShapeType="1"/>
          </p:cNvSpPr>
          <p:nvPr/>
        </p:nvSpPr>
        <p:spPr bwMode="auto">
          <a:xfrm flipV="1">
            <a:off x="5806234" y="3530022"/>
            <a:ext cx="6614" cy="16833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Line 10"/>
          <p:cNvSpPr>
            <a:spLocks noChangeShapeType="1"/>
          </p:cNvSpPr>
          <p:nvPr/>
        </p:nvSpPr>
        <p:spPr bwMode="auto">
          <a:xfrm flipH="1" flipV="1">
            <a:off x="5851169" y="2878078"/>
            <a:ext cx="1191" cy="175964"/>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Line 10"/>
          <p:cNvSpPr>
            <a:spLocks noChangeShapeType="1"/>
          </p:cNvSpPr>
          <p:nvPr/>
        </p:nvSpPr>
        <p:spPr bwMode="auto">
          <a:xfrm flipH="1" flipV="1">
            <a:off x="2248962" y="2799565"/>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Line 10"/>
          <p:cNvSpPr>
            <a:spLocks noChangeShapeType="1"/>
          </p:cNvSpPr>
          <p:nvPr/>
        </p:nvSpPr>
        <p:spPr bwMode="auto">
          <a:xfrm flipH="1" flipV="1">
            <a:off x="2867797" y="2065664"/>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Line 10"/>
          <p:cNvSpPr>
            <a:spLocks noChangeShapeType="1"/>
          </p:cNvSpPr>
          <p:nvPr/>
        </p:nvSpPr>
        <p:spPr bwMode="auto">
          <a:xfrm flipH="1" flipV="1">
            <a:off x="5644522" y="2083857"/>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Line 10"/>
          <p:cNvSpPr>
            <a:spLocks noChangeShapeType="1"/>
          </p:cNvSpPr>
          <p:nvPr/>
        </p:nvSpPr>
        <p:spPr bwMode="auto">
          <a:xfrm flipH="1" flipV="1">
            <a:off x="6630051" y="3442411"/>
            <a:ext cx="1" cy="22237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Line 10"/>
          <p:cNvSpPr>
            <a:spLocks noChangeShapeType="1"/>
          </p:cNvSpPr>
          <p:nvPr/>
        </p:nvSpPr>
        <p:spPr bwMode="auto">
          <a:xfrm flipH="1" flipV="1">
            <a:off x="6262756" y="4036164"/>
            <a:ext cx="1" cy="22237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Line 10"/>
          <p:cNvSpPr>
            <a:spLocks noChangeShapeType="1"/>
          </p:cNvSpPr>
          <p:nvPr/>
        </p:nvSpPr>
        <p:spPr bwMode="auto">
          <a:xfrm flipH="1" flipV="1">
            <a:off x="5636884" y="4204156"/>
            <a:ext cx="1" cy="22237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Line 10"/>
          <p:cNvSpPr>
            <a:spLocks noChangeShapeType="1"/>
          </p:cNvSpPr>
          <p:nvPr/>
        </p:nvSpPr>
        <p:spPr bwMode="auto">
          <a:xfrm flipH="1" flipV="1">
            <a:off x="4760529" y="3760017"/>
            <a:ext cx="1" cy="22237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Line 10"/>
          <p:cNvSpPr>
            <a:spLocks noChangeShapeType="1"/>
          </p:cNvSpPr>
          <p:nvPr/>
        </p:nvSpPr>
        <p:spPr bwMode="auto">
          <a:xfrm flipH="1" flipV="1">
            <a:off x="3696614" y="4333294"/>
            <a:ext cx="1" cy="22237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文本框 53"/>
          <p:cNvSpPr txBox="1"/>
          <p:nvPr/>
        </p:nvSpPr>
        <p:spPr>
          <a:xfrm>
            <a:off x="2116093" y="5525871"/>
            <a:ext cx="3746538" cy="461665"/>
          </a:xfrm>
          <a:prstGeom prst="rect">
            <a:avLst/>
          </a:prstGeom>
          <a:noFill/>
        </p:spPr>
        <p:txBody>
          <a:bodyPr wrap="none" rtlCol="0">
            <a:spAutoFit/>
          </a:bodyPr>
          <a:lstStyle/>
          <a:p>
            <a:r>
              <a:rPr lang="en-US" altLang="zh-CN" dirty="0" smtClean="0"/>
              <a:t>Call/Return </a:t>
            </a:r>
            <a:r>
              <a:rPr lang="zh-CN" altLang="en-US" dirty="0" smtClean="0"/>
              <a:t>模式，如</a:t>
            </a:r>
            <a:r>
              <a:rPr lang="en-US" altLang="zh-CN" dirty="0" smtClean="0"/>
              <a:t>C</a:t>
            </a:r>
            <a:r>
              <a:rPr lang="zh-CN" altLang="en-US" dirty="0" smtClean="0"/>
              <a:t>语言</a:t>
            </a:r>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自顶向下的测试与集成示例</a:t>
            </a:r>
            <a:endParaRPr lang="zh-CN" altLang="en-US" dirty="0"/>
          </a:p>
        </p:txBody>
      </p:sp>
      <p:grpSp>
        <p:nvGrpSpPr>
          <p:cNvPr id="4" name="Group 1"/>
          <p:cNvGrpSpPr>
            <a:grpSpLocks noChangeAspect="1"/>
          </p:cNvGrpSpPr>
          <p:nvPr/>
        </p:nvGrpSpPr>
        <p:grpSpPr bwMode="auto">
          <a:xfrm>
            <a:off x="2207679" y="2068607"/>
            <a:ext cx="5515107" cy="2208259"/>
            <a:chOff x="1961" y="6367"/>
            <a:chExt cx="6030" cy="2415"/>
          </a:xfrm>
        </p:grpSpPr>
        <p:sp>
          <p:nvSpPr>
            <p:cNvPr id="6" name="Text Box 12"/>
            <p:cNvSpPr txBox="1">
              <a:spLocks noChangeArrowheads="1"/>
            </p:cNvSpPr>
            <p:nvPr/>
          </p:nvSpPr>
          <p:spPr bwMode="auto">
            <a:xfrm>
              <a:off x="4775" y="6367"/>
              <a:ext cx="403"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A</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Text Box 11"/>
            <p:cNvSpPr txBox="1">
              <a:spLocks noChangeArrowheads="1"/>
            </p:cNvSpPr>
            <p:nvPr/>
          </p:nvSpPr>
          <p:spPr bwMode="auto">
            <a:xfrm>
              <a:off x="2966" y="7333"/>
              <a:ext cx="603"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B1</a:t>
              </a:r>
            </a:p>
          </p:txBody>
        </p:sp>
        <p:sp>
          <p:nvSpPr>
            <p:cNvPr id="8" name="Text Box 10"/>
            <p:cNvSpPr txBox="1">
              <a:spLocks noChangeArrowheads="1"/>
            </p:cNvSpPr>
            <p:nvPr/>
          </p:nvSpPr>
          <p:spPr bwMode="auto">
            <a:xfrm>
              <a:off x="4774" y="7354"/>
              <a:ext cx="1005"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桩 </a:t>
              </a:r>
              <a:r>
                <a:rPr kumimoji="0" lang="en-US" altLang="zh-CN" sz="1800" dirty="0">
                  <a:cs typeface="Times New Roman" panose="02020603050405020304" pitchFamily="18" charset="0"/>
                </a:rPr>
                <a:t>B2</a:t>
              </a:r>
            </a:p>
          </p:txBody>
        </p:sp>
        <p:sp>
          <p:nvSpPr>
            <p:cNvPr id="9" name="Text Box 9"/>
            <p:cNvSpPr txBox="1">
              <a:spLocks noChangeArrowheads="1"/>
            </p:cNvSpPr>
            <p:nvPr/>
          </p:nvSpPr>
          <p:spPr bwMode="auto">
            <a:xfrm>
              <a:off x="6985" y="7333"/>
              <a:ext cx="1006"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桩 </a:t>
              </a:r>
              <a:r>
                <a:rPr kumimoji="0" lang="en-US" altLang="zh-CN" sz="1800" dirty="0">
                  <a:cs typeface="Times New Roman" panose="02020603050405020304" pitchFamily="18" charset="0"/>
                </a:rPr>
                <a:t>B3</a:t>
              </a:r>
            </a:p>
          </p:txBody>
        </p:sp>
        <p:sp>
          <p:nvSpPr>
            <p:cNvPr id="10" name="Text Box 8"/>
            <p:cNvSpPr txBox="1">
              <a:spLocks noChangeArrowheads="1"/>
            </p:cNvSpPr>
            <p:nvPr/>
          </p:nvSpPr>
          <p:spPr bwMode="auto">
            <a:xfrm>
              <a:off x="1961" y="8299"/>
              <a:ext cx="804"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桩</a:t>
              </a:r>
              <a:r>
                <a:rPr kumimoji="0" lang="en-US" altLang="zh-CN" sz="1800" dirty="0">
                  <a:cs typeface="Times New Roman" panose="02020603050405020304" pitchFamily="18" charset="0"/>
                </a:rPr>
                <a:t>C1</a:t>
              </a:r>
            </a:p>
          </p:txBody>
        </p:sp>
        <p:sp>
          <p:nvSpPr>
            <p:cNvPr id="11" name="Text Box 7"/>
            <p:cNvSpPr txBox="1">
              <a:spLocks noChangeArrowheads="1"/>
            </p:cNvSpPr>
            <p:nvPr/>
          </p:nvSpPr>
          <p:spPr bwMode="auto">
            <a:xfrm>
              <a:off x="3167" y="8299"/>
              <a:ext cx="804"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桩</a:t>
              </a:r>
              <a:r>
                <a:rPr kumimoji="0" lang="en-US" altLang="zh-CN" sz="1800" dirty="0">
                  <a:cs typeface="Times New Roman" panose="02020603050405020304" pitchFamily="18" charset="0"/>
                </a:rPr>
                <a:t>C2</a:t>
              </a:r>
            </a:p>
          </p:txBody>
        </p:sp>
        <p:sp>
          <p:nvSpPr>
            <p:cNvPr id="12" name="Freeform 6"/>
            <p:cNvSpPr>
              <a:spLocks/>
            </p:cNvSpPr>
            <p:nvPr/>
          </p:nvSpPr>
          <p:spPr bwMode="auto">
            <a:xfrm>
              <a:off x="3167" y="6689"/>
              <a:ext cx="1608" cy="644"/>
            </a:xfrm>
            <a:custGeom>
              <a:avLst/>
              <a:gdLst>
                <a:gd name="T0" fmla="*/ 1608 w 1608"/>
                <a:gd name="T1" fmla="*/ 0 h 805"/>
                <a:gd name="T2" fmla="*/ 0 w 1608"/>
                <a:gd name="T3" fmla="*/ 0 h 805"/>
                <a:gd name="T4" fmla="*/ 0 w 1608"/>
                <a:gd name="T5" fmla="*/ 805 h 805"/>
              </a:gdLst>
              <a:ahLst/>
              <a:cxnLst>
                <a:cxn ang="0">
                  <a:pos x="T0" y="T1"/>
                </a:cxn>
                <a:cxn ang="0">
                  <a:pos x="T2" y="T3"/>
                </a:cxn>
                <a:cxn ang="0">
                  <a:pos x="T4" y="T5"/>
                </a:cxn>
              </a:cxnLst>
              <a:rect l="0" t="0" r="r" b="b"/>
              <a:pathLst>
                <a:path w="1608" h="805">
                  <a:moveTo>
                    <a:pt x="1608" y="0"/>
                  </a:moveTo>
                  <a:lnTo>
                    <a:pt x="0" y="0"/>
                  </a:lnTo>
                  <a:lnTo>
                    <a:pt x="0"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Line 5"/>
            <p:cNvSpPr>
              <a:spLocks noChangeShapeType="1"/>
            </p:cNvSpPr>
            <p:nvPr/>
          </p:nvSpPr>
          <p:spPr bwMode="auto">
            <a:xfrm>
              <a:off x="4976" y="6850"/>
              <a:ext cx="1" cy="483"/>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4" name="Freeform 4"/>
            <p:cNvSpPr>
              <a:spLocks/>
            </p:cNvSpPr>
            <p:nvPr/>
          </p:nvSpPr>
          <p:spPr bwMode="auto">
            <a:xfrm>
              <a:off x="5177" y="6689"/>
              <a:ext cx="2010" cy="644"/>
            </a:xfrm>
            <a:custGeom>
              <a:avLst/>
              <a:gdLst>
                <a:gd name="T0" fmla="*/ 0 w 2010"/>
                <a:gd name="T1" fmla="*/ 0 h 805"/>
                <a:gd name="T2" fmla="*/ 2010 w 2010"/>
                <a:gd name="T3" fmla="*/ 0 h 805"/>
                <a:gd name="T4" fmla="*/ 2010 w 2010"/>
                <a:gd name="T5" fmla="*/ 805 h 805"/>
              </a:gdLst>
              <a:ahLst/>
              <a:cxnLst>
                <a:cxn ang="0">
                  <a:pos x="T0" y="T1"/>
                </a:cxn>
                <a:cxn ang="0">
                  <a:pos x="T2" y="T3"/>
                </a:cxn>
                <a:cxn ang="0">
                  <a:pos x="T4" y="T5"/>
                </a:cxn>
              </a:cxnLst>
              <a:rect l="0" t="0" r="r" b="b"/>
              <a:pathLst>
                <a:path w="2010" h="805">
                  <a:moveTo>
                    <a:pt x="0" y="0"/>
                  </a:moveTo>
                  <a:lnTo>
                    <a:pt x="2010" y="0"/>
                  </a:lnTo>
                  <a:lnTo>
                    <a:pt x="2010"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Freeform 3"/>
            <p:cNvSpPr>
              <a:spLocks/>
            </p:cNvSpPr>
            <p:nvPr/>
          </p:nvSpPr>
          <p:spPr bwMode="auto">
            <a:xfrm>
              <a:off x="2363" y="7655"/>
              <a:ext cx="603" cy="644"/>
            </a:xfrm>
            <a:custGeom>
              <a:avLst/>
              <a:gdLst>
                <a:gd name="T0" fmla="*/ 603 w 603"/>
                <a:gd name="T1" fmla="*/ 0 h 805"/>
                <a:gd name="T2" fmla="*/ 0 w 603"/>
                <a:gd name="T3" fmla="*/ 0 h 805"/>
                <a:gd name="T4" fmla="*/ 0 w 603"/>
                <a:gd name="T5" fmla="*/ 805 h 805"/>
              </a:gdLst>
              <a:ahLst/>
              <a:cxnLst>
                <a:cxn ang="0">
                  <a:pos x="T0" y="T1"/>
                </a:cxn>
                <a:cxn ang="0">
                  <a:pos x="T2" y="T3"/>
                </a:cxn>
                <a:cxn ang="0">
                  <a:pos x="T4" y="T5"/>
                </a:cxn>
              </a:cxnLst>
              <a:rect l="0" t="0" r="r" b="b"/>
              <a:pathLst>
                <a:path w="603" h="805">
                  <a:moveTo>
                    <a:pt x="603" y="0"/>
                  </a:moveTo>
                  <a:lnTo>
                    <a:pt x="0" y="0"/>
                  </a:lnTo>
                  <a:lnTo>
                    <a:pt x="0"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 name="Line 2"/>
            <p:cNvSpPr>
              <a:spLocks noChangeShapeType="1"/>
            </p:cNvSpPr>
            <p:nvPr/>
          </p:nvSpPr>
          <p:spPr bwMode="auto">
            <a:xfrm>
              <a:off x="3368" y="7816"/>
              <a:ext cx="1" cy="515"/>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18" name="Line 10"/>
          <p:cNvSpPr>
            <a:spLocks noChangeShapeType="1"/>
          </p:cNvSpPr>
          <p:nvPr/>
        </p:nvSpPr>
        <p:spPr bwMode="auto">
          <a:xfrm flipH="1" flipV="1">
            <a:off x="4869449" y="2621627"/>
            <a:ext cx="3406" cy="218916"/>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Line 10"/>
          <p:cNvSpPr>
            <a:spLocks noChangeShapeType="1"/>
          </p:cNvSpPr>
          <p:nvPr/>
        </p:nvSpPr>
        <p:spPr bwMode="auto">
          <a:xfrm flipV="1">
            <a:off x="3364807" y="3530219"/>
            <a:ext cx="6614" cy="16833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Line 10"/>
          <p:cNvSpPr>
            <a:spLocks noChangeShapeType="1"/>
          </p:cNvSpPr>
          <p:nvPr/>
        </p:nvSpPr>
        <p:spPr bwMode="auto">
          <a:xfrm flipH="1" flipV="1">
            <a:off x="2650245" y="3488952"/>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Line 10"/>
          <p:cNvSpPr>
            <a:spLocks noChangeShapeType="1"/>
          </p:cNvSpPr>
          <p:nvPr/>
        </p:nvSpPr>
        <p:spPr bwMode="auto">
          <a:xfrm flipH="1" flipV="1">
            <a:off x="3209874" y="2670882"/>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Line 10"/>
          <p:cNvSpPr>
            <a:spLocks noChangeShapeType="1"/>
          </p:cNvSpPr>
          <p:nvPr/>
        </p:nvSpPr>
        <p:spPr bwMode="auto">
          <a:xfrm flipH="1" flipV="1">
            <a:off x="6900999" y="2593450"/>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文本框 22"/>
          <p:cNvSpPr txBox="1"/>
          <p:nvPr/>
        </p:nvSpPr>
        <p:spPr>
          <a:xfrm>
            <a:off x="1320393" y="4826669"/>
            <a:ext cx="7098112" cy="1200329"/>
          </a:xfrm>
          <a:prstGeom prst="rect">
            <a:avLst/>
          </a:prstGeom>
          <a:noFill/>
        </p:spPr>
        <p:txBody>
          <a:bodyPr wrap="square" rtlCol="0">
            <a:spAutoFit/>
          </a:bodyPr>
          <a:lstStyle/>
          <a:p>
            <a:r>
              <a:rPr lang="zh-CN" altLang="en-US" dirty="0" smtClean="0"/>
              <a:t>       桩</a:t>
            </a:r>
            <a:r>
              <a:rPr lang="en-US" altLang="zh-CN" dirty="0" smtClean="0"/>
              <a:t>(Stub)</a:t>
            </a:r>
            <a:r>
              <a:rPr lang="zh-CN" altLang="en-US" dirty="0" smtClean="0"/>
              <a:t>模拟实际的被调用模块，返回合适的理想值。这些模块并不是实际的，这样可以判断出调用者是否有错误</a:t>
            </a:r>
            <a:r>
              <a:rPr lang="zh-CN" altLang="en-US" dirty="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1" dirty="0" smtClean="0"/>
              <a:t>自底向上的测试与集成示例</a:t>
            </a:r>
            <a:endParaRPr lang="zh-CN" altLang="en-US" dirty="0"/>
          </a:p>
        </p:txBody>
      </p:sp>
      <p:sp>
        <p:nvSpPr>
          <p:cNvPr id="3" name="Rectangle 20"/>
          <p:cNvSpPr>
            <a:spLocks noChangeArrowheads="1"/>
          </p:cNvSpPr>
          <p:nvPr/>
        </p:nvSpPr>
        <p:spPr bwMode="auto">
          <a:xfrm>
            <a:off x="1900518" y="1500698"/>
            <a:ext cx="212121" cy="4960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zh-CN" altLang="en-US" sz="1800"/>
          </a:p>
        </p:txBody>
      </p:sp>
      <p:grpSp>
        <p:nvGrpSpPr>
          <p:cNvPr id="4" name="Group 1"/>
          <p:cNvGrpSpPr>
            <a:grpSpLocks noChangeAspect="1"/>
          </p:cNvGrpSpPr>
          <p:nvPr/>
        </p:nvGrpSpPr>
        <p:grpSpPr bwMode="auto">
          <a:xfrm>
            <a:off x="1900517" y="1685365"/>
            <a:ext cx="6096789" cy="2247900"/>
            <a:chOff x="2647" y="8138"/>
            <a:chExt cx="6550" cy="2415"/>
          </a:xfrm>
        </p:grpSpPr>
        <p:sp>
          <p:nvSpPr>
            <p:cNvPr id="5" name="AutoShape 19"/>
            <p:cNvSpPr>
              <a:spLocks noChangeAspect="1" noChangeArrowheads="1" noTextEdit="1"/>
            </p:cNvSpPr>
            <p:nvPr/>
          </p:nvSpPr>
          <p:spPr bwMode="auto">
            <a:xfrm>
              <a:off x="2647" y="8138"/>
              <a:ext cx="6550" cy="241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6" name="Text Box 18"/>
            <p:cNvSpPr txBox="1">
              <a:spLocks noChangeArrowheads="1"/>
            </p:cNvSpPr>
            <p:nvPr/>
          </p:nvSpPr>
          <p:spPr bwMode="auto">
            <a:xfrm>
              <a:off x="4373" y="8299"/>
              <a:ext cx="1006"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驱动</a:t>
              </a:r>
              <a:r>
                <a:rPr kumimoji="0" lang="en-US" altLang="zh-CN" sz="1800" b="0" i="0" u="none" strike="noStrike" cap="none" normalizeH="0" baseline="0" dirty="0" smtClean="0">
                  <a:ln>
                    <a:noFill/>
                  </a:ln>
                  <a:solidFill>
                    <a:schemeClr val="tx1"/>
                  </a:solidFill>
                  <a:effectLst/>
                  <a:cs typeface="Times New Roman" panose="02020603050405020304" pitchFamily="18" charset="0"/>
                </a:rPr>
                <a:t>C3</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7" name="Text Box 17"/>
            <p:cNvSpPr txBox="1">
              <a:spLocks noChangeArrowheads="1"/>
            </p:cNvSpPr>
            <p:nvPr/>
          </p:nvSpPr>
          <p:spPr bwMode="auto">
            <a:xfrm>
              <a:off x="6584" y="8299"/>
              <a:ext cx="1006"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800" b="0" i="0" u="none" strike="noStrike" cap="none" normalizeH="0" baseline="0" dirty="0" smtClean="0">
                  <a:ln>
                    <a:noFill/>
                  </a:ln>
                  <a:solidFill>
                    <a:schemeClr val="tx1"/>
                  </a:solidFill>
                  <a:effectLst/>
                  <a:cs typeface="Times New Roman" panose="02020603050405020304" pitchFamily="18" charset="0"/>
                </a:rPr>
                <a:t>驱动</a:t>
              </a:r>
              <a:r>
                <a:rPr kumimoji="0" lang="en-US" altLang="zh-CN" sz="1800" b="0" i="0" u="none" strike="noStrike" cap="none" normalizeH="0" baseline="0" dirty="0" smtClean="0">
                  <a:ln>
                    <a:noFill/>
                  </a:ln>
                  <a:solidFill>
                    <a:schemeClr val="tx1"/>
                  </a:solidFill>
                  <a:effectLst/>
                  <a:cs typeface="Times New Roman" panose="02020603050405020304" pitchFamily="18" charset="0"/>
                </a:rPr>
                <a:t>C4</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Text Box 16"/>
            <p:cNvSpPr txBox="1">
              <a:spLocks noChangeArrowheads="1"/>
            </p:cNvSpPr>
            <p:nvPr/>
          </p:nvSpPr>
          <p:spPr bwMode="auto">
            <a:xfrm>
              <a:off x="2765" y="9265"/>
              <a:ext cx="1006" cy="483"/>
            </a:xfrm>
            <a:prstGeom prst="rect">
              <a:avLst/>
            </a:prstGeom>
            <a:noFill/>
            <a:ln w="9525">
              <a:solidFill>
                <a:srgbClr val="000000"/>
              </a:solidFill>
              <a:prstDash val="dash"/>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zh-CN" altLang="zh-CN" sz="1800" dirty="0">
                  <a:cs typeface="Times New Roman" panose="02020603050405020304" pitchFamily="18" charset="0"/>
                </a:rPr>
                <a:t>驱动</a:t>
              </a:r>
              <a:r>
                <a:rPr kumimoji="0" lang="en-US" altLang="zh-CN" sz="1800" dirty="0">
                  <a:cs typeface="Times New Roman" panose="02020603050405020304" pitchFamily="18" charset="0"/>
                </a:rPr>
                <a:t>D1</a:t>
              </a:r>
            </a:p>
          </p:txBody>
        </p:sp>
        <p:sp>
          <p:nvSpPr>
            <p:cNvPr id="9" name="Text Box 15"/>
            <p:cNvSpPr txBox="1">
              <a:spLocks noChangeArrowheads="1"/>
            </p:cNvSpPr>
            <p:nvPr/>
          </p:nvSpPr>
          <p:spPr bwMode="auto">
            <a:xfrm>
              <a:off x="4775" y="9265"/>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D2</a:t>
              </a:r>
            </a:p>
          </p:txBody>
        </p:sp>
        <p:sp>
          <p:nvSpPr>
            <p:cNvPr id="10" name="Text Box 14"/>
            <p:cNvSpPr txBox="1">
              <a:spLocks noChangeArrowheads="1"/>
            </p:cNvSpPr>
            <p:nvPr/>
          </p:nvSpPr>
          <p:spPr bwMode="auto">
            <a:xfrm>
              <a:off x="6785" y="9104"/>
              <a:ext cx="8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D3</a:t>
              </a:r>
            </a:p>
          </p:txBody>
        </p:sp>
        <p:sp>
          <p:nvSpPr>
            <p:cNvPr id="11" name="Text Box 13"/>
            <p:cNvSpPr txBox="1">
              <a:spLocks noChangeArrowheads="1"/>
            </p:cNvSpPr>
            <p:nvPr/>
          </p:nvSpPr>
          <p:spPr bwMode="auto">
            <a:xfrm>
              <a:off x="3167" y="10070"/>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E1</a:t>
              </a:r>
            </a:p>
          </p:txBody>
        </p:sp>
        <p:sp>
          <p:nvSpPr>
            <p:cNvPr id="12" name="Text Box 12"/>
            <p:cNvSpPr txBox="1">
              <a:spLocks noChangeArrowheads="1"/>
            </p:cNvSpPr>
            <p:nvPr/>
          </p:nvSpPr>
          <p:spPr bwMode="auto">
            <a:xfrm>
              <a:off x="5779" y="9909"/>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E2</a:t>
              </a:r>
            </a:p>
          </p:txBody>
        </p:sp>
        <p:sp>
          <p:nvSpPr>
            <p:cNvPr id="13" name="Text Box 11"/>
            <p:cNvSpPr txBox="1">
              <a:spLocks noChangeArrowheads="1"/>
            </p:cNvSpPr>
            <p:nvPr/>
          </p:nvSpPr>
          <p:spPr bwMode="auto">
            <a:xfrm>
              <a:off x="7789" y="10070"/>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E3</a:t>
              </a:r>
            </a:p>
          </p:txBody>
        </p:sp>
        <p:sp>
          <p:nvSpPr>
            <p:cNvPr id="14" name="Line 10"/>
            <p:cNvSpPr>
              <a:spLocks noChangeShapeType="1"/>
            </p:cNvSpPr>
            <p:nvPr/>
          </p:nvSpPr>
          <p:spPr bwMode="auto">
            <a:xfrm>
              <a:off x="3368" y="9748"/>
              <a:ext cx="1" cy="322"/>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Line 9"/>
            <p:cNvSpPr>
              <a:spLocks noChangeShapeType="1"/>
            </p:cNvSpPr>
            <p:nvPr/>
          </p:nvSpPr>
          <p:spPr bwMode="auto">
            <a:xfrm>
              <a:off x="4976" y="8782"/>
              <a:ext cx="0" cy="483"/>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6" name="Line 8"/>
            <p:cNvSpPr>
              <a:spLocks noChangeShapeType="1"/>
            </p:cNvSpPr>
            <p:nvPr/>
          </p:nvSpPr>
          <p:spPr bwMode="auto">
            <a:xfrm>
              <a:off x="7187" y="8782"/>
              <a:ext cx="0" cy="322"/>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7" name="Freeform 7"/>
            <p:cNvSpPr>
              <a:spLocks/>
            </p:cNvSpPr>
            <p:nvPr/>
          </p:nvSpPr>
          <p:spPr bwMode="auto">
            <a:xfrm>
              <a:off x="6383" y="9587"/>
              <a:ext cx="804" cy="483"/>
            </a:xfrm>
            <a:custGeom>
              <a:avLst/>
              <a:gdLst>
                <a:gd name="T0" fmla="*/ 804 w 804"/>
                <a:gd name="T1" fmla="*/ 0 h 483"/>
                <a:gd name="T2" fmla="*/ 804 w 804"/>
                <a:gd name="T3" fmla="*/ 483 h 483"/>
                <a:gd name="T4" fmla="*/ 0 w 804"/>
                <a:gd name="T5" fmla="*/ 483 h 483"/>
              </a:gdLst>
              <a:ahLst/>
              <a:cxnLst>
                <a:cxn ang="0">
                  <a:pos x="T0" y="T1"/>
                </a:cxn>
                <a:cxn ang="0">
                  <a:pos x="T2" y="T3"/>
                </a:cxn>
                <a:cxn ang="0">
                  <a:pos x="T4" y="T5"/>
                </a:cxn>
              </a:cxnLst>
              <a:rect l="0" t="0" r="r" b="b"/>
              <a:pathLst>
                <a:path w="804" h="483">
                  <a:moveTo>
                    <a:pt x="804" y="0"/>
                  </a:moveTo>
                  <a:lnTo>
                    <a:pt x="804" y="483"/>
                  </a:lnTo>
                  <a:lnTo>
                    <a:pt x="0" y="483"/>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8" name="Freeform 6"/>
            <p:cNvSpPr>
              <a:spLocks/>
            </p:cNvSpPr>
            <p:nvPr/>
          </p:nvSpPr>
          <p:spPr bwMode="auto">
            <a:xfrm>
              <a:off x="7589" y="9265"/>
              <a:ext cx="402" cy="805"/>
            </a:xfrm>
            <a:custGeom>
              <a:avLst/>
              <a:gdLst>
                <a:gd name="T0" fmla="*/ 0 w 402"/>
                <a:gd name="T1" fmla="*/ 0 h 805"/>
                <a:gd name="T2" fmla="*/ 402 w 402"/>
                <a:gd name="T3" fmla="*/ 0 h 805"/>
                <a:gd name="T4" fmla="*/ 402 w 402"/>
                <a:gd name="T5" fmla="*/ 805 h 805"/>
              </a:gdLst>
              <a:ahLst/>
              <a:cxnLst>
                <a:cxn ang="0">
                  <a:pos x="T0" y="T1"/>
                </a:cxn>
                <a:cxn ang="0">
                  <a:pos x="T2" y="T3"/>
                </a:cxn>
                <a:cxn ang="0">
                  <a:pos x="T4" y="T5"/>
                </a:cxn>
              </a:cxnLst>
              <a:rect l="0" t="0" r="r" b="b"/>
              <a:pathLst>
                <a:path w="402" h="805">
                  <a:moveTo>
                    <a:pt x="0" y="0"/>
                  </a:moveTo>
                  <a:lnTo>
                    <a:pt x="402" y="0"/>
                  </a:lnTo>
                  <a:lnTo>
                    <a:pt x="402"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9" name="Text Box 5"/>
            <p:cNvSpPr txBox="1">
              <a:spLocks noChangeArrowheads="1"/>
            </p:cNvSpPr>
            <p:nvPr/>
          </p:nvSpPr>
          <p:spPr bwMode="auto">
            <a:xfrm>
              <a:off x="8392" y="9265"/>
              <a:ext cx="604"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D4</a:t>
              </a:r>
            </a:p>
          </p:txBody>
        </p:sp>
        <p:sp>
          <p:nvSpPr>
            <p:cNvPr id="20" name="Freeform 4"/>
            <p:cNvSpPr>
              <a:spLocks/>
            </p:cNvSpPr>
            <p:nvPr/>
          </p:nvSpPr>
          <p:spPr bwMode="auto">
            <a:xfrm>
              <a:off x="7589" y="8460"/>
              <a:ext cx="1005" cy="805"/>
            </a:xfrm>
            <a:custGeom>
              <a:avLst/>
              <a:gdLst>
                <a:gd name="T0" fmla="*/ 0 w 1005"/>
                <a:gd name="T1" fmla="*/ 0 h 805"/>
                <a:gd name="T2" fmla="*/ 1005 w 1005"/>
                <a:gd name="T3" fmla="*/ 0 h 805"/>
                <a:gd name="T4" fmla="*/ 1005 w 1005"/>
                <a:gd name="T5" fmla="*/ 805 h 805"/>
              </a:gdLst>
              <a:ahLst/>
              <a:cxnLst>
                <a:cxn ang="0">
                  <a:pos x="T0" y="T1"/>
                </a:cxn>
                <a:cxn ang="0">
                  <a:pos x="T2" y="T3"/>
                </a:cxn>
                <a:cxn ang="0">
                  <a:pos x="T4" y="T5"/>
                </a:cxn>
              </a:cxnLst>
              <a:rect l="0" t="0" r="r" b="b"/>
              <a:pathLst>
                <a:path w="1005" h="805">
                  <a:moveTo>
                    <a:pt x="0" y="0"/>
                  </a:moveTo>
                  <a:lnTo>
                    <a:pt x="1005" y="0"/>
                  </a:lnTo>
                  <a:lnTo>
                    <a:pt x="1005"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1" name="Freeform 3"/>
            <p:cNvSpPr>
              <a:spLocks/>
            </p:cNvSpPr>
            <p:nvPr/>
          </p:nvSpPr>
          <p:spPr bwMode="auto">
            <a:xfrm>
              <a:off x="5378" y="8460"/>
              <a:ext cx="603" cy="1449"/>
            </a:xfrm>
            <a:custGeom>
              <a:avLst/>
              <a:gdLst>
                <a:gd name="T0" fmla="*/ 0 w 603"/>
                <a:gd name="T1" fmla="*/ 0 h 1449"/>
                <a:gd name="T2" fmla="*/ 603 w 603"/>
                <a:gd name="T3" fmla="*/ 0 h 1449"/>
                <a:gd name="T4" fmla="*/ 603 w 603"/>
                <a:gd name="T5" fmla="*/ 1449 h 1449"/>
              </a:gdLst>
              <a:ahLst/>
              <a:cxnLst>
                <a:cxn ang="0">
                  <a:pos x="T0" y="T1"/>
                </a:cxn>
                <a:cxn ang="0">
                  <a:pos x="T2" y="T3"/>
                </a:cxn>
                <a:cxn ang="0">
                  <a:pos x="T4" y="T5"/>
                </a:cxn>
              </a:cxnLst>
              <a:rect l="0" t="0" r="r" b="b"/>
              <a:pathLst>
                <a:path w="603" h="1449">
                  <a:moveTo>
                    <a:pt x="0" y="0"/>
                  </a:moveTo>
                  <a:lnTo>
                    <a:pt x="603" y="0"/>
                  </a:lnTo>
                  <a:lnTo>
                    <a:pt x="603" y="1449"/>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2" name="Freeform 2"/>
            <p:cNvSpPr>
              <a:spLocks/>
            </p:cNvSpPr>
            <p:nvPr/>
          </p:nvSpPr>
          <p:spPr bwMode="auto">
            <a:xfrm>
              <a:off x="3770" y="9426"/>
              <a:ext cx="1005" cy="805"/>
            </a:xfrm>
            <a:custGeom>
              <a:avLst/>
              <a:gdLst>
                <a:gd name="T0" fmla="*/ 1005 w 1005"/>
                <a:gd name="T1" fmla="*/ 0 h 805"/>
                <a:gd name="T2" fmla="*/ 603 w 1005"/>
                <a:gd name="T3" fmla="*/ 0 h 805"/>
                <a:gd name="T4" fmla="*/ 603 w 1005"/>
                <a:gd name="T5" fmla="*/ 805 h 805"/>
                <a:gd name="T6" fmla="*/ 0 w 1005"/>
                <a:gd name="T7" fmla="*/ 805 h 805"/>
              </a:gdLst>
              <a:ahLst/>
              <a:cxnLst>
                <a:cxn ang="0">
                  <a:pos x="T0" y="T1"/>
                </a:cxn>
                <a:cxn ang="0">
                  <a:pos x="T2" y="T3"/>
                </a:cxn>
                <a:cxn ang="0">
                  <a:pos x="T4" y="T5"/>
                </a:cxn>
                <a:cxn ang="0">
                  <a:pos x="T6" y="T7"/>
                </a:cxn>
              </a:cxnLst>
              <a:rect l="0" t="0" r="r" b="b"/>
              <a:pathLst>
                <a:path w="1005" h="805">
                  <a:moveTo>
                    <a:pt x="1005" y="0"/>
                  </a:moveTo>
                  <a:lnTo>
                    <a:pt x="603" y="0"/>
                  </a:lnTo>
                  <a:lnTo>
                    <a:pt x="603" y="805"/>
                  </a:lnTo>
                  <a:lnTo>
                    <a:pt x="0" y="805"/>
                  </a:lnTo>
                </a:path>
              </a:pathLst>
            </a:custGeom>
            <a:noFill/>
            <a:ln w="9525">
              <a:solidFill>
                <a:srgbClr val="000000"/>
              </a:solidFill>
              <a:round/>
              <a:headEnd/>
              <a:tailEnd type="triangle"/>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
        <p:nvSpPr>
          <p:cNvPr id="24" name="Line 10"/>
          <p:cNvSpPr>
            <a:spLocks noChangeShapeType="1"/>
          </p:cNvSpPr>
          <p:nvPr/>
        </p:nvSpPr>
        <p:spPr bwMode="auto">
          <a:xfrm flipH="1" flipV="1">
            <a:off x="2664337" y="3221443"/>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Line 10"/>
          <p:cNvSpPr>
            <a:spLocks noChangeShapeType="1"/>
          </p:cNvSpPr>
          <p:nvPr/>
        </p:nvSpPr>
        <p:spPr bwMode="auto">
          <a:xfrm flipH="1" flipV="1">
            <a:off x="3430765" y="3388307"/>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Line 10"/>
          <p:cNvSpPr>
            <a:spLocks noChangeShapeType="1"/>
          </p:cNvSpPr>
          <p:nvPr/>
        </p:nvSpPr>
        <p:spPr bwMode="auto">
          <a:xfrm flipH="1" flipV="1">
            <a:off x="3974448" y="2442008"/>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Line 10"/>
          <p:cNvSpPr>
            <a:spLocks noChangeShapeType="1"/>
          </p:cNvSpPr>
          <p:nvPr/>
        </p:nvSpPr>
        <p:spPr bwMode="auto">
          <a:xfrm flipH="1" flipV="1">
            <a:off x="6015307" y="2349511"/>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Line 10"/>
          <p:cNvSpPr>
            <a:spLocks noChangeShapeType="1"/>
          </p:cNvSpPr>
          <p:nvPr/>
        </p:nvSpPr>
        <p:spPr bwMode="auto">
          <a:xfrm flipH="1" flipV="1">
            <a:off x="4948101" y="2765335"/>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Line 10"/>
          <p:cNvSpPr>
            <a:spLocks noChangeShapeType="1"/>
          </p:cNvSpPr>
          <p:nvPr/>
        </p:nvSpPr>
        <p:spPr bwMode="auto">
          <a:xfrm flipH="1" flipV="1">
            <a:off x="6033802" y="3258895"/>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Line 10"/>
          <p:cNvSpPr>
            <a:spLocks noChangeShapeType="1"/>
          </p:cNvSpPr>
          <p:nvPr/>
        </p:nvSpPr>
        <p:spPr bwMode="auto">
          <a:xfrm flipH="1" flipV="1">
            <a:off x="6788107" y="3078363"/>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Line 10"/>
          <p:cNvSpPr>
            <a:spLocks noChangeShapeType="1"/>
          </p:cNvSpPr>
          <p:nvPr/>
        </p:nvSpPr>
        <p:spPr bwMode="auto">
          <a:xfrm flipH="1" flipV="1">
            <a:off x="7350643" y="2361912"/>
            <a:ext cx="747" cy="170308"/>
          </a:xfrm>
          <a:prstGeom prst="line">
            <a:avLst/>
          </a:prstGeom>
          <a:noFill/>
          <a:ln w="9525">
            <a:solidFill>
              <a:srgbClr val="000000"/>
            </a:solidFill>
            <a:round/>
            <a:headEnd/>
            <a:tailEnd type="triangle"/>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文本框 31"/>
          <p:cNvSpPr txBox="1"/>
          <p:nvPr/>
        </p:nvSpPr>
        <p:spPr>
          <a:xfrm>
            <a:off x="1320393" y="4826669"/>
            <a:ext cx="7098112" cy="1200329"/>
          </a:xfrm>
          <a:prstGeom prst="rect">
            <a:avLst/>
          </a:prstGeom>
          <a:noFill/>
        </p:spPr>
        <p:txBody>
          <a:bodyPr wrap="square" rtlCol="0">
            <a:spAutoFit/>
          </a:bodyPr>
          <a:lstStyle/>
          <a:p>
            <a:r>
              <a:rPr lang="zh-CN" altLang="en-US" dirty="0" smtClean="0"/>
              <a:t>       </a:t>
            </a:r>
            <a:r>
              <a:rPr lang="zh-CN" altLang="en-US" dirty="0"/>
              <a:t>驱动</a:t>
            </a:r>
            <a:r>
              <a:rPr lang="en-US" altLang="zh-CN" dirty="0" smtClean="0"/>
              <a:t>(Driver)</a:t>
            </a:r>
            <a:r>
              <a:rPr lang="zh-CN" altLang="en-US" dirty="0" smtClean="0"/>
              <a:t>模拟实际的调用模块，给被调用者输入理想的值。这样可以观察被调用能返回期望的值，判断出是否有错误</a:t>
            </a:r>
            <a:r>
              <a:rPr lang="zh-CN" altLang="en-US" dirty="0"/>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目录</a:t>
            </a:r>
            <a:endParaRPr lang="zh-CN" altLang="en-US" dirty="0"/>
          </a:p>
        </p:txBody>
      </p:sp>
      <p:sp>
        <p:nvSpPr>
          <p:cNvPr id="3" name="内容占位符 2"/>
          <p:cNvSpPr>
            <a:spLocks noGrp="1"/>
          </p:cNvSpPr>
          <p:nvPr>
            <p:ph idx="1"/>
          </p:nvPr>
        </p:nvSpPr>
        <p:spPr/>
        <p:txBody>
          <a:bodyPr/>
          <a:lstStyle/>
          <a:p>
            <a:r>
              <a:rPr lang="en-US" dirty="0" smtClean="0"/>
              <a:t>14.1</a:t>
            </a:r>
            <a:r>
              <a:rPr lang="zh-CN" altLang="en-US" dirty="0" smtClean="0"/>
              <a:t>测试工程化</a:t>
            </a:r>
          </a:p>
          <a:p>
            <a:r>
              <a:rPr lang="en-US" dirty="0" smtClean="0"/>
              <a:t>14.2 </a:t>
            </a:r>
            <a:r>
              <a:rPr lang="zh-CN" altLang="en-US" dirty="0" smtClean="0"/>
              <a:t>各测试阶段的工作</a:t>
            </a:r>
          </a:p>
          <a:p>
            <a:r>
              <a:rPr lang="en-US" dirty="0" smtClean="0"/>
              <a:t>14.3 </a:t>
            </a:r>
            <a:r>
              <a:rPr lang="zh-CN" altLang="en-US" dirty="0" smtClean="0"/>
              <a:t>测试用例设计方法</a:t>
            </a:r>
            <a:endParaRPr lang="en-US" altLang="zh-CN" dirty="0" smtClean="0"/>
          </a:p>
          <a:p>
            <a:r>
              <a:rPr lang="en-US" altLang="zh-CN" dirty="0"/>
              <a:t>14.4 OO</a:t>
            </a:r>
            <a:r>
              <a:rPr lang="zh-CN" altLang="en-US" dirty="0"/>
              <a:t>程序的</a:t>
            </a:r>
            <a:r>
              <a:rPr lang="zh-CN" altLang="en-US" dirty="0" smtClean="0"/>
              <a:t>测试</a:t>
            </a:r>
            <a:endParaRPr lang="en-US" altLang="zh-CN" smtClean="0"/>
          </a:p>
          <a:p>
            <a:r>
              <a:rPr lang="en-US" smtClean="0"/>
              <a:t>14.5 </a:t>
            </a:r>
            <a:r>
              <a:rPr lang="zh-CN" altLang="en-US" dirty="0" smtClean="0"/>
              <a:t>不可测试软件的测试</a:t>
            </a:r>
          </a:p>
          <a:p>
            <a:r>
              <a:rPr lang="en-US" dirty="0" smtClean="0"/>
              <a:t>14.6</a:t>
            </a:r>
            <a:r>
              <a:rPr lang="zh-CN" altLang="en-US" dirty="0" smtClean="0"/>
              <a:t>何时停止测试？</a:t>
            </a:r>
          </a:p>
          <a:p>
            <a:r>
              <a:rPr lang="en-US" dirty="0" smtClean="0"/>
              <a:t>14.7 </a:t>
            </a:r>
            <a:r>
              <a:rPr lang="zh-CN" altLang="en-US" dirty="0" smtClean="0"/>
              <a:t>可信赖性测试和评价</a:t>
            </a:r>
          </a:p>
          <a:p>
            <a:r>
              <a:rPr lang="en-US" dirty="0" smtClean="0"/>
              <a:t>14.8 </a:t>
            </a:r>
            <a:r>
              <a:rPr lang="zh-CN" altLang="en-US" dirty="0" smtClean="0"/>
              <a:t>总结</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三明治</a:t>
            </a:r>
            <a:r>
              <a:rPr lang="en-US" dirty="0" smtClean="0"/>
              <a:t>(sandwich)</a:t>
            </a:r>
            <a:endParaRPr lang="zh-CN" altLang="en-US" dirty="0"/>
          </a:p>
        </p:txBody>
      </p:sp>
      <p:sp>
        <p:nvSpPr>
          <p:cNvPr id="3" name="内容占位符 2"/>
          <p:cNvSpPr>
            <a:spLocks noGrp="1"/>
          </p:cNvSpPr>
          <p:nvPr>
            <p:ph idx="1"/>
          </p:nvPr>
        </p:nvSpPr>
        <p:spPr/>
        <p:txBody>
          <a:bodyPr/>
          <a:lstStyle/>
          <a:p>
            <a:r>
              <a:rPr lang="zh-CN" altLang="en-US" dirty="0" smtClean="0"/>
              <a:t>在实际工程中，可以将两个办法结合起来使用，称为“三明治</a:t>
            </a:r>
            <a:r>
              <a:rPr lang="en-US" dirty="0" smtClean="0"/>
              <a:t>(sandwich)</a:t>
            </a:r>
            <a:r>
              <a:rPr lang="zh-CN" altLang="en-US" dirty="0" smtClean="0"/>
              <a:t>”方法。</a:t>
            </a:r>
            <a:endParaRPr lang="en-US" altLang="zh-CN" dirty="0" smtClean="0"/>
          </a:p>
          <a:p>
            <a:r>
              <a:rPr lang="zh-CN" altLang="en-US" dirty="0" smtClean="0"/>
              <a:t>即，依据编写驱动或桩的难易程度，以及集成的方便程度，从顶向下和从底向上一起实施集成和测试。</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14.2.3 </a:t>
            </a:r>
            <a:r>
              <a:rPr lang="zh-CN" altLang="en-US" dirty="0" smtClean="0"/>
              <a:t>系统测试</a:t>
            </a:r>
            <a:endParaRPr lang="zh-CN" altLang="en-US" dirty="0"/>
          </a:p>
        </p:txBody>
      </p:sp>
      <p:sp>
        <p:nvSpPr>
          <p:cNvPr id="3" name="内容占位符 2"/>
          <p:cNvSpPr>
            <a:spLocks noGrp="1"/>
          </p:cNvSpPr>
          <p:nvPr>
            <p:ph idx="1"/>
          </p:nvPr>
        </p:nvSpPr>
        <p:spPr>
          <a:xfrm>
            <a:off x="990600" y="1121232"/>
            <a:ext cx="8001000" cy="4902200"/>
          </a:xfrm>
        </p:spPr>
        <p:txBody>
          <a:bodyPr/>
          <a:lstStyle/>
          <a:p>
            <a:r>
              <a:rPr lang="zh-CN" altLang="en-US" dirty="0" smtClean="0"/>
              <a:t>系统测试也是在模拟环境下，对集成起来的系统的功能、非功能</a:t>
            </a:r>
            <a:r>
              <a:rPr lang="en-US" dirty="0" smtClean="0"/>
              <a:t>(</a:t>
            </a:r>
            <a:r>
              <a:rPr lang="zh-CN" altLang="en-US" dirty="0" smtClean="0"/>
              <a:t>一般意义上的质量和可信赖性等</a:t>
            </a:r>
            <a:r>
              <a:rPr lang="en-US" dirty="0" smtClean="0"/>
              <a:t>)</a:t>
            </a:r>
            <a:r>
              <a:rPr lang="zh-CN" altLang="en-US" dirty="0" smtClean="0"/>
              <a:t>的全面验证和确认。</a:t>
            </a:r>
            <a:endParaRPr lang="en-US" altLang="zh-CN" dirty="0" smtClean="0"/>
          </a:p>
          <a:p>
            <a:pPr lvl="1"/>
            <a:r>
              <a:rPr lang="zh-CN" altLang="en-US" dirty="0" smtClean="0"/>
              <a:t>包括：</a:t>
            </a:r>
            <a:r>
              <a:rPr lang="zh-CN" altLang="en-US" b="1" dirty="0" smtClean="0">
                <a:solidFill>
                  <a:srgbClr val="FF0000"/>
                </a:solidFill>
              </a:rPr>
              <a:t>验证</a:t>
            </a:r>
            <a:r>
              <a:rPr lang="zh-CN" altLang="en-US" dirty="0" smtClean="0"/>
              <a:t>体系结构设计是否满足系统的功能、质量和可信赖性要求；</a:t>
            </a:r>
            <a:endParaRPr lang="en-US" altLang="zh-CN" dirty="0" smtClean="0"/>
          </a:p>
          <a:p>
            <a:pPr lvl="1"/>
            <a:r>
              <a:rPr lang="zh-CN" altLang="en-US" dirty="0" smtClean="0"/>
              <a:t>也包括：</a:t>
            </a:r>
            <a:r>
              <a:rPr lang="zh-CN" altLang="en-US" b="1" dirty="0" smtClean="0">
                <a:solidFill>
                  <a:srgbClr val="FF0000"/>
                </a:solidFill>
              </a:rPr>
              <a:t>确认</a:t>
            </a:r>
            <a:r>
              <a:rPr lang="zh-CN" altLang="en-US" dirty="0" smtClean="0"/>
              <a:t>系统是否满足需求分析所给出的要求</a:t>
            </a:r>
            <a:endParaRPr lang="en-US" altLang="zh-CN" dirty="0" smtClean="0"/>
          </a:p>
          <a:p>
            <a:r>
              <a:rPr lang="zh-CN" altLang="en-US" dirty="0" smtClean="0"/>
              <a:t>简单的回答“通过所有测试用例的测试”的评价是十分有害的。</a:t>
            </a:r>
            <a:endParaRPr lang="en-US" altLang="zh-CN" dirty="0" smtClean="0"/>
          </a:p>
          <a:p>
            <a:pPr lvl="1"/>
            <a:r>
              <a:rPr lang="zh-CN" altLang="en-US" dirty="0" smtClean="0"/>
              <a:t>测试人员必须建立模型，判断“真实”和“模拟”环境的区别，以便能够推测出“通过所有测试用例的测试”后，系统上线试运行阶段和实际运行中可能出现的偏差，这种偏差包括功能、质量、可信赖性等方面。</a:t>
            </a: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14.2.4 </a:t>
            </a:r>
            <a:r>
              <a:rPr lang="zh-CN" altLang="en-US" dirty="0" smtClean="0"/>
              <a:t>验收测试</a:t>
            </a:r>
            <a:endParaRPr lang="zh-CN" altLang="en-US" dirty="0"/>
          </a:p>
        </p:txBody>
      </p:sp>
      <p:sp>
        <p:nvSpPr>
          <p:cNvPr id="3" name="内容占位符 2"/>
          <p:cNvSpPr>
            <a:spLocks noGrp="1"/>
          </p:cNvSpPr>
          <p:nvPr>
            <p:ph idx="1"/>
          </p:nvPr>
        </p:nvSpPr>
        <p:spPr/>
        <p:txBody>
          <a:bodyPr/>
          <a:lstStyle/>
          <a:p>
            <a:r>
              <a:rPr lang="zh-CN" altLang="en-US" dirty="0" smtClean="0"/>
              <a:t>验收测试的目标至少包括：</a:t>
            </a:r>
          </a:p>
          <a:p>
            <a:pPr lvl="1"/>
            <a:r>
              <a:rPr lang="en-US" dirty="0" smtClean="0"/>
              <a:t>(1) </a:t>
            </a:r>
            <a:r>
              <a:rPr lang="zh-CN" altLang="en-US" dirty="0" smtClean="0"/>
              <a:t>全面评价各个测试阶段情况是否真实，是否得到了期望的测试目标和要求？</a:t>
            </a:r>
          </a:p>
          <a:p>
            <a:pPr lvl="1"/>
            <a:r>
              <a:rPr lang="en-US" dirty="0" smtClean="0"/>
              <a:t>(2) </a:t>
            </a:r>
            <a:r>
              <a:rPr lang="zh-CN" altLang="en-US" dirty="0" smtClean="0"/>
              <a:t>如果测试过程有返工，是否进行了回归测试？回归测试是否达到了该重复测试所要求的目标？</a:t>
            </a:r>
          </a:p>
          <a:p>
            <a:pPr lvl="1"/>
            <a:r>
              <a:rPr lang="en-US" dirty="0" smtClean="0"/>
              <a:t>(3) </a:t>
            </a:r>
            <a:r>
              <a:rPr lang="zh-CN" altLang="en-US" dirty="0" smtClean="0"/>
              <a:t>测试中所反映出的缺陷和修复情况的的趋势是否有明显的下降？</a:t>
            </a:r>
          </a:p>
          <a:p>
            <a:pPr lvl="1"/>
            <a:r>
              <a:rPr lang="en-US" dirty="0" smtClean="0"/>
              <a:t>(4) </a:t>
            </a:r>
            <a:r>
              <a:rPr lang="zh-CN" altLang="en-US" dirty="0" smtClean="0"/>
              <a:t>能否从历次测试中发现的缺陷数趋势推测出系统中遗留缺陷数量？</a:t>
            </a:r>
          </a:p>
          <a:p>
            <a:pPr lvl="1"/>
            <a:r>
              <a:rPr lang="en-US" dirty="0" smtClean="0"/>
              <a:t>(5) </a:t>
            </a:r>
            <a:r>
              <a:rPr lang="zh-CN" altLang="en-US" dirty="0" smtClean="0"/>
              <a:t>对系统进行试运行中可能发生的重大错误，是否有处理预案？</a:t>
            </a:r>
            <a:endParaRPr lang="zh-CN" alt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14.2.5 </a:t>
            </a:r>
            <a:r>
              <a:rPr lang="zh-CN" altLang="en-US" dirty="0" smtClean="0"/>
              <a:t>试运行</a:t>
            </a:r>
            <a:endParaRPr lang="zh-CN" altLang="en-US" dirty="0"/>
          </a:p>
        </p:txBody>
      </p:sp>
      <p:sp>
        <p:nvSpPr>
          <p:cNvPr id="3" name="内容占位符 2"/>
          <p:cNvSpPr>
            <a:spLocks noGrp="1"/>
          </p:cNvSpPr>
          <p:nvPr>
            <p:ph idx="1"/>
          </p:nvPr>
        </p:nvSpPr>
        <p:spPr>
          <a:xfrm>
            <a:off x="972456" y="1150258"/>
            <a:ext cx="7975601" cy="5163456"/>
          </a:xfrm>
        </p:spPr>
        <p:txBody>
          <a:bodyPr/>
          <a:lstStyle/>
          <a:p>
            <a:r>
              <a:rPr lang="zh-CN" altLang="en-US" sz="2400" dirty="0" smtClean="0"/>
              <a:t>试运行目的是进一步告诉开发者和系统的运维者</a:t>
            </a:r>
            <a:r>
              <a:rPr lang="en-US" sz="2400" dirty="0" smtClean="0"/>
              <a:t>(</a:t>
            </a:r>
            <a:r>
              <a:rPr lang="zh-CN" altLang="en-US" sz="2400" dirty="0" smtClean="0"/>
              <a:t>包括系统的管理和使用人员</a:t>
            </a:r>
            <a:r>
              <a:rPr lang="en-US" sz="2400" dirty="0" smtClean="0"/>
              <a:t>)</a:t>
            </a:r>
            <a:r>
              <a:rPr lang="zh-CN" altLang="en-US" sz="2400" dirty="0" smtClean="0"/>
              <a:t>：</a:t>
            </a:r>
          </a:p>
          <a:p>
            <a:pPr lvl="1"/>
            <a:r>
              <a:rPr lang="en-US" dirty="0" smtClean="0"/>
              <a:t>(1) </a:t>
            </a:r>
            <a:r>
              <a:rPr lang="zh-CN" altLang="en-US" dirty="0" smtClean="0"/>
              <a:t>该系统中还有哪些不足或缺陷？使用中如何避免这些缺陷的发生。</a:t>
            </a:r>
          </a:p>
          <a:p>
            <a:pPr lvl="1"/>
            <a:r>
              <a:rPr lang="en-US" dirty="0" smtClean="0"/>
              <a:t>(2) </a:t>
            </a:r>
            <a:r>
              <a:rPr lang="zh-CN" altLang="en-US" dirty="0" smtClean="0"/>
              <a:t>在不同的使用场景下，例如，火车售票系统的高峰期和一般时段，为更好地满足系统运行的能力，能否和如何对系统的参数进行调整？</a:t>
            </a:r>
          </a:p>
          <a:p>
            <a:pPr lvl="1"/>
            <a:r>
              <a:rPr lang="en-US" dirty="0" smtClean="0"/>
              <a:t>(3) </a:t>
            </a:r>
            <a:r>
              <a:rPr lang="zh-CN" altLang="en-US" dirty="0" smtClean="0"/>
              <a:t>维护人员在日常维护中的工作，例如，每周或每天是否需要做数据备份？如何提高系统的性能？</a:t>
            </a:r>
          </a:p>
          <a:p>
            <a:pPr lvl="1"/>
            <a:r>
              <a:rPr lang="en-US" dirty="0" smtClean="0"/>
              <a:t>(4) </a:t>
            </a:r>
            <a:r>
              <a:rPr lang="zh-CN" altLang="en-US" dirty="0" smtClean="0"/>
              <a:t>在如何保证系统运行和维护期间的密安性、安全可靠、防攻击能力等方面是否有预案？以及，</a:t>
            </a:r>
          </a:p>
          <a:p>
            <a:pPr lvl="1"/>
            <a:r>
              <a:rPr lang="en-US" dirty="0" smtClean="0"/>
              <a:t>(5)</a:t>
            </a:r>
            <a:r>
              <a:rPr lang="zh-CN" altLang="en-US" dirty="0" smtClean="0"/>
              <a:t>为系统的交割和正常运行所需要的工作是否都得到了验证和确认。</a:t>
            </a:r>
          </a:p>
          <a:p>
            <a:endParaRPr lang="zh-CN" alt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14.2.6 </a:t>
            </a:r>
            <a:r>
              <a:rPr lang="zh-CN" altLang="en-US" dirty="0" smtClean="0"/>
              <a:t>产品发布前的测试</a:t>
            </a:r>
            <a:endParaRPr lang="zh-CN" altLang="en-US" dirty="0"/>
          </a:p>
        </p:txBody>
      </p:sp>
      <p:sp>
        <p:nvSpPr>
          <p:cNvPr id="3" name="内容占位符 2"/>
          <p:cNvSpPr>
            <a:spLocks noGrp="1"/>
          </p:cNvSpPr>
          <p:nvPr>
            <p:ph idx="1"/>
          </p:nvPr>
        </p:nvSpPr>
        <p:spPr/>
        <p:txBody>
          <a:bodyPr/>
          <a:lstStyle/>
          <a:p>
            <a:r>
              <a:rPr lang="zh-CN" altLang="en-US" dirty="0" smtClean="0"/>
              <a:t>如果开发的是一个软件产品，开发者会在产品正式发布前进行</a:t>
            </a:r>
            <a:r>
              <a:rPr lang="en-US" altLang="zh-CN" dirty="0" smtClean="0"/>
              <a:t>α</a:t>
            </a:r>
            <a:r>
              <a:rPr lang="zh-CN" altLang="en-US" dirty="0" smtClean="0"/>
              <a:t>和</a:t>
            </a:r>
            <a:r>
              <a:rPr lang="en-US" altLang="zh-CN" dirty="0" smtClean="0"/>
              <a:t>β</a:t>
            </a:r>
            <a:r>
              <a:rPr lang="zh-CN" altLang="en-US" dirty="0" smtClean="0"/>
              <a:t>测试。</a:t>
            </a:r>
            <a:endParaRPr lang="en-US" altLang="zh-CN" dirty="0" smtClean="0"/>
          </a:p>
          <a:p>
            <a:pPr lvl="1"/>
            <a:r>
              <a:rPr lang="zh-CN" altLang="en-US" dirty="0" smtClean="0"/>
              <a:t>目的是让潜在的用户验证系统的实际可用性，评价系统上市后的风险。也通过大用户量的试用，发现问题。</a:t>
            </a:r>
          </a:p>
          <a:p>
            <a:r>
              <a:rPr lang="zh-CN" altLang="en-US" dirty="0" smtClean="0"/>
              <a:t>一般</a:t>
            </a:r>
            <a:r>
              <a:rPr lang="en-US" altLang="zh-CN" dirty="0" smtClean="0"/>
              <a:t>α</a:t>
            </a:r>
            <a:r>
              <a:rPr lang="zh-CN" altLang="en-US" dirty="0" smtClean="0"/>
              <a:t>测试在系统接近完成后进行，由最终用户或委托给专职的测试公司进行，仍允许对设计进行微小的变动。</a:t>
            </a:r>
          </a:p>
          <a:p>
            <a:r>
              <a:rPr lang="zh-CN" altLang="en-US" dirty="0" smtClean="0"/>
              <a:t>而</a:t>
            </a:r>
            <a:r>
              <a:rPr lang="en-US" altLang="zh-CN" dirty="0" smtClean="0"/>
              <a:t>β</a:t>
            </a:r>
            <a:r>
              <a:rPr lang="zh-CN" altLang="en-US" dirty="0" smtClean="0"/>
              <a:t>测试则是在开发和测试接近完成时进行的，目的是发布前进一步发现软虫和缺陷。</a:t>
            </a:r>
            <a:endParaRPr lang="en-US" altLang="zh-CN" dirty="0" smtClean="0"/>
          </a:p>
          <a:p>
            <a:pPr lvl="1"/>
            <a:r>
              <a:rPr lang="en-US" altLang="zh-CN" dirty="0" smtClean="0"/>
              <a:t>β</a:t>
            </a:r>
            <a:r>
              <a:rPr lang="zh-CN" altLang="en-US" dirty="0" smtClean="0"/>
              <a:t>测试也可以由最终用户或委托给专职的测试公司进行。</a:t>
            </a:r>
          </a:p>
          <a:p>
            <a:endParaRPr lang="en-US" altLang="zh-CN" dirty="0" smtClean="0"/>
          </a:p>
          <a:p>
            <a:endParaRPr lang="zh-CN" alt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 </a:t>
            </a:r>
            <a:r>
              <a:rPr lang="zh-CN" altLang="en-US" dirty="0" smtClean="0"/>
              <a:t>测试用例设计方法</a:t>
            </a:r>
            <a:endParaRPr lang="zh-CN" altLang="en-US" dirty="0"/>
          </a:p>
        </p:txBody>
      </p:sp>
      <p:sp>
        <p:nvSpPr>
          <p:cNvPr id="3" name="内容占位符 2"/>
          <p:cNvSpPr>
            <a:spLocks noGrp="1"/>
          </p:cNvSpPr>
          <p:nvPr>
            <p:ph idx="1"/>
          </p:nvPr>
        </p:nvSpPr>
        <p:spPr/>
        <p:txBody>
          <a:bodyPr/>
          <a:lstStyle/>
          <a:p>
            <a:r>
              <a:rPr lang="en-US" dirty="0" smtClean="0"/>
              <a:t>14.3.1 </a:t>
            </a:r>
            <a:r>
              <a:rPr lang="zh-CN" altLang="en-US" dirty="0" smtClean="0"/>
              <a:t>随机方法</a:t>
            </a:r>
          </a:p>
          <a:p>
            <a:r>
              <a:rPr lang="en-US" dirty="0" smtClean="0"/>
              <a:t>14.3.2 </a:t>
            </a:r>
            <a:r>
              <a:rPr lang="zh-CN" altLang="en-US" dirty="0" smtClean="0"/>
              <a:t>判定表方法</a:t>
            </a:r>
          </a:p>
          <a:p>
            <a:r>
              <a:rPr lang="en-US" dirty="0" smtClean="0"/>
              <a:t>14.3.3 </a:t>
            </a:r>
            <a:r>
              <a:rPr lang="zh-CN" altLang="en-US" dirty="0" smtClean="0"/>
              <a:t>等价类划分</a:t>
            </a:r>
          </a:p>
          <a:p>
            <a:r>
              <a:rPr lang="en-US" dirty="0" smtClean="0"/>
              <a:t>14.3.4 </a:t>
            </a:r>
            <a:r>
              <a:rPr lang="zh-CN" altLang="en-US" dirty="0" smtClean="0"/>
              <a:t>边界值方法</a:t>
            </a:r>
          </a:p>
          <a:p>
            <a:r>
              <a:rPr lang="en-US" dirty="0" smtClean="0"/>
              <a:t>14.3.5 </a:t>
            </a:r>
            <a:r>
              <a:rPr lang="zh-CN" altLang="en-US" dirty="0" smtClean="0"/>
              <a:t>因果图方法</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14.3.1 </a:t>
            </a:r>
            <a:r>
              <a:rPr lang="zh-CN" altLang="en-US" dirty="0" smtClean="0"/>
              <a:t>随机方法</a:t>
            </a:r>
            <a:endParaRPr lang="zh-CN" altLang="en-US" dirty="0"/>
          </a:p>
        </p:txBody>
      </p:sp>
      <p:sp>
        <p:nvSpPr>
          <p:cNvPr id="3" name="内容占位符 2"/>
          <p:cNvSpPr>
            <a:spLocks noGrp="1"/>
          </p:cNvSpPr>
          <p:nvPr>
            <p:ph idx="1"/>
          </p:nvPr>
        </p:nvSpPr>
        <p:spPr/>
        <p:txBody>
          <a:bodyPr/>
          <a:lstStyle/>
          <a:p>
            <a:r>
              <a:rPr lang="zh-CN" altLang="en-US" dirty="0" smtClean="0"/>
              <a:t>随机</a:t>
            </a:r>
            <a:r>
              <a:rPr lang="en-US" dirty="0" smtClean="0"/>
              <a:t>(Random </a:t>
            </a:r>
            <a:r>
              <a:rPr lang="zh-CN" altLang="en-US" dirty="0" smtClean="0"/>
              <a:t>或“</a:t>
            </a:r>
            <a:r>
              <a:rPr lang="en-US" dirty="0" smtClean="0"/>
              <a:t>ad-hoc</a:t>
            </a:r>
            <a:r>
              <a:rPr lang="zh-CN" altLang="en-US" dirty="0" smtClean="0"/>
              <a:t>”</a:t>
            </a:r>
            <a:r>
              <a:rPr lang="en-US" dirty="0" smtClean="0"/>
              <a:t>)</a:t>
            </a:r>
            <a:r>
              <a:rPr lang="zh-CN" altLang="en-US" dirty="0" smtClean="0"/>
              <a:t>测试是最简单的测试方法。</a:t>
            </a:r>
            <a:endParaRPr lang="en-US" altLang="zh-CN" dirty="0" smtClean="0"/>
          </a:p>
          <a:p>
            <a:pPr lvl="1"/>
            <a:r>
              <a:rPr lang="zh-CN" altLang="en-US" dirty="0" smtClean="0"/>
              <a:t>依据系统输入的类型，测试人员（或测试工具）随机选择和组合测试数据形成测试用例。</a:t>
            </a:r>
            <a:endParaRPr lang="en-US" altLang="zh-CN" dirty="0" smtClean="0"/>
          </a:p>
          <a:p>
            <a:pPr lvl="1"/>
            <a:r>
              <a:rPr lang="zh-CN" altLang="en-US" dirty="0" smtClean="0">
                <a:solidFill>
                  <a:srgbClr val="FF0000"/>
                </a:solidFill>
              </a:rPr>
              <a:t>缺点：</a:t>
            </a:r>
            <a:endParaRPr lang="en-US" altLang="zh-CN" dirty="0" smtClean="0">
              <a:solidFill>
                <a:srgbClr val="FF0000"/>
              </a:solidFill>
            </a:endParaRPr>
          </a:p>
          <a:p>
            <a:pPr lvl="2"/>
            <a:r>
              <a:rPr lang="zh-CN" altLang="en-US" dirty="0" smtClean="0"/>
              <a:t>这种测试不能保证测试用例是否覆盖了关键的功能。</a:t>
            </a:r>
            <a:endParaRPr lang="en-US" altLang="zh-CN" dirty="0" smtClean="0"/>
          </a:p>
          <a:p>
            <a:pPr lvl="2"/>
            <a:r>
              <a:rPr lang="zh-CN" altLang="en-US" dirty="0" smtClean="0"/>
              <a:t>显得有点不负责任，因为无法判断测试的效果。</a:t>
            </a:r>
            <a:endParaRPr lang="en-US" altLang="zh-CN" dirty="0" smtClean="0"/>
          </a:p>
          <a:p>
            <a:pPr lvl="1"/>
            <a:r>
              <a:rPr lang="zh-CN" altLang="en-US" dirty="0" smtClean="0">
                <a:solidFill>
                  <a:srgbClr val="FF0000"/>
                </a:solidFill>
              </a:rPr>
              <a:t>优势：</a:t>
            </a:r>
            <a:endParaRPr lang="en-US" altLang="zh-CN" dirty="0" smtClean="0">
              <a:solidFill>
                <a:srgbClr val="FF0000"/>
              </a:solidFill>
            </a:endParaRPr>
          </a:p>
          <a:p>
            <a:pPr lvl="2"/>
            <a:r>
              <a:rPr lang="zh-CN" altLang="en-US" dirty="0" smtClean="0"/>
              <a:t>可以避免测试者主观地选择测试用例的偏见。</a:t>
            </a:r>
            <a:endParaRPr lang="en-US" altLang="zh-CN" dirty="0" smtClean="0"/>
          </a:p>
          <a:p>
            <a:pPr lvl="2"/>
            <a:r>
              <a:rPr lang="zh-CN" altLang="en-US" dirty="0" smtClean="0"/>
              <a:t>简单的道理是，一个“猴子”随机敲击键盘把</a:t>
            </a:r>
            <a:r>
              <a:rPr lang="en-US" dirty="0" smtClean="0"/>
              <a:t>PC</a:t>
            </a:r>
            <a:r>
              <a:rPr lang="zh-CN" altLang="en-US" dirty="0" smtClean="0"/>
              <a:t>机“玩死”的可能性要比一个具有专业知识的人把计算机“用死”的可能性大的多。</a:t>
            </a:r>
            <a:endParaRPr lang="zh-CN" alt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14.3.2 </a:t>
            </a:r>
            <a:r>
              <a:rPr lang="zh-CN" altLang="en-US" dirty="0" smtClean="0"/>
              <a:t>判定表方法</a:t>
            </a:r>
            <a:endParaRPr lang="zh-CN" altLang="en-US" dirty="0"/>
          </a:p>
        </p:txBody>
      </p:sp>
      <p:sp>
        <p:nvSpPr>
          <p:cNvPr id="3" name="内容占位符 2"/>
          <p:cNvSpPr>
            <a:spLocks noGrp="1"/>
          </p:cNvSpPr>
          <p:nvPr>
            <p:ph idx="1"/>
          </p:nvPr>
        </p:nvSpPr>
        <p:spPr>
          <a:ln>
            <a:solidFill>
              <a:schemeClr val="tx1"/>
            </a:solidFill>
          </a:ln>
        </p:spPr>
        <p:txBody>
          <a:bodyPr/>
          <a:lstStyle/>
          <a:p>
            <a:pPr>
              <a:buNone/>
            </a:pPr>
            <a:r>
              <a:rPr lang="zh-CN" altLang="en-US" dirty="0" smtClean="0"/>
              <a:t>客户要求：</a:t>
            </a:r>
          </a:p>
          <a:p>
            <a:pPr lvl="1">
              <a:buNone/>
            </a:pPr>
            <a:r>
              <a:rPr lang="zh-CN" altLang="en-US" dirty="0" smtClean="0"/>
              <a:t>如果客户是一个新客户，那么可以给</a:t>
            </a:r>
            <a:r>
              <a:rPr lang="en-US" dirty="0" smtClean="0"/>
              <a:t>20%</a:t>
            </a:r>
            <a:r>
              <a:rPr lang="zh-CN" altLang="en-US" dirty="0" smtClean="0"/>
              <a:t>的折扣；</a:t>
            </a:r>
          </a:p>
          <a:p>
            <a:pPr lvl="1">
              <a:buNone/>
            </a:pPr>
            <a:r>
              <a:rPr lang="zh-CN" altLang="en-US" dirty="0" smtClean="0"/>
              <a:t>如果客户是一个老客户，那么可以免发货费；</a:t>
            </a:r>
          </a:p>
          <a:p>
            <a:pPr>
              <a:buNone/>
            </a:pPr>
            <a:r>
              <a:rPr lang="zh-CN" altLang="en-US" dirty="0" smtClean="0"/>
              <a:t>货物价值等级：</a:t>
            </a:r>
          </a:p>
          <a:p>
            <a:pPr lvl="1">
              <a:buNone/>
            </a:pPr>
            <a:r>
              <a:rPr lang="zh-CN" altLang="en-US" dirty="0" smtClean="0"/>
              <a:t>如果货物价值等级高，那么，</a:t>
            </a:r>
          </a:p>
          <a:p>
            <a:pPr lvl="1">
              <a:buNone/>
            </a:pPr>
            <a:r>
              <a:rPr lang="en-US" dirty="0" smtClean="0"/>
              <a:t>        </a:t>
            </a:r>
            <a:r>
              <a:rPr lang="zh-CN" altLang="en-US" dirty="0" smtClean="0"/>
              <a:t>如果客户是一个新客户，那么检查其信用记录；</a:t>
            </a:r>
          </a:p>
          <a:p>
            <a:pPr lvl="1">
              <a:buNone/>
            </a:pPr>
            <a:r>
              <a:rPr lang="en-US" dirty="0" smtClean="0"/>
              <a:t>        </a:t>
            </a:r>
            <a:r>
              <a:rPr lang="zh-CN" altLang="en-US" dirty="0" smtClean="0"/>
              <a:t>如果客户是一个老客户，那么，</a:t>
            </a:r>
          </a:p>
          <a:p>
            <a:pPr lvl="1">
              <a:buNone/>
            </a:pPr>
            <a:r>
              <a:rPr lang="en-US" dirty="0" smtClean="0"/>
              <a:t>                 </a:t>
            </a:r>
            <a:r>
              <a:rPr lang="zh-CN" altLang="en-US" dirty="0" smtClean="0"/>
              <a:t>如果以前的订单总数</a:t>
            </a:r>
            <a:r>
              <a:rPr lang="en-US" dirty="0" smtClean="0"/>
              <a:t>&gt; 5000</a:t>
            </a:r>
            <a:r>
              <a:rPr lang="zh-CN" altLang="en-US" dirty="0" smtClean="0"/>
              <a:t>元，可以发货；</a:t>
            </a:r>
          </a:p>
          <a:p>
            <a:pPr lvl="1">
              <a:buNone/>
            </a:pPr>
            <a:r>
              <a:rPr lang="en-US" dirty="0" smtClean="0"/>
              <a:t>                 </a:t>
            </a:r>
            <a:r>
              <a:rPr lang="zh-CN" altLang="en-US" dirty="0" smtClean="0"/>
              <a:t>否则，检查其信用记录。</a:t>
            </a:r>
            <a:endParaRPr lang="zh-CN" alt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依据需求</a:t>
            </a:r>
            <a:r>
              <a:rPr lang="en-US" altLang="zh-CN" dirty="0" smtClean="0"/>
              <a:t>=&gt;</a:t>
            </a:r>
            <a:r>
              <a:rPr lang="zh-CN" altLang="en-US" dirty="0" smtClean="0"/>
              <a:t>创立判定表</a:t>
            </a:r>
            <a:r>
              <a:rPr lang="en-US" altLang="zh-CN" dirty="0" smtClean="0"/>
              <a:t>=&gt;</a:t>
            </a:r>
            <a:r>
              <a:rPr lang="zh-CN" altLang="en-US" dirty="0" smtClean="0"/>
              <a:t>得到测试用例</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536221763"/>
              </p:ext>
            </p:extLst>
          </p:nvPr>
        </p:nvGraphicFramePr>
        <p:xfrm>
          <a:off x="920977" y="1304080"/>
          <a:ext cx="7913838" cy="2208018"/>
        </p:xfrm>
        <a:graphic>
          <a:graphicData uri="http://schemas.openxmlformats.org/drawingml/2006/table">
            <a:tbl>
              <a:tblPr firstRow="1" firstCol="1" lastRow="1" lastCol="1" bandRow="1" bandCol="1"/>
              <a:tblGrid>
                <a:gridCol w="1611714">
                  <a:extLst>
                    <a:ext uri="{9D8B030D-6E8A-4147-A177-3AD203B41FA5}">
                      <a16:colId xmlns:a16="http://schemas.microsoft.com/office/drawing/2014/main" val="2618468092"/>
                    </a:ext>
                  </a:extLst>
                </a:gridCol>
                <a:gridCol w="719906">
                  <a:extLst>
                    <a:ext uri="{9D8B030D-6E8A-4147-A177-3AD203B41FA5}">
                      <a16:colId xmlns:a16="http://schemas.microsoft.com/office/drawing/2014/main" val="2081341183"/>
                    </a:ext>
                  </a:extLst>
                </a:gridCol>
                <a:gridCol w="808376">
                  <a:extLst>
                    <a:ext uri="{9D8B030D-6E8A-4147-A177-3AD203B41FA5}">
                      <a16:colId xmlns:a16="http://schemas.microsoft.com/office/drawing/2014/main" val="519564628"/>
                    </a:ext>
                  </a:extLst>
                </a:gridCol>
                <a:gridCol w="808376">
                  <a:extLst>
                    <a:ext uri="{9D8B030D-6E8A-4147-A177-3AD203B41FA5}">
                      <a16:colId xmlns:a16="http://schemas.microsoft.com/office/drawing/2014/main" val="2993791993"/>
                    </a:ext>
                  </a:extLst>
                </a:gridCol>
                <a:gridCol w="808376">
                  <a:extLst>
                    <a:ext uri="{9D8B030D-6E8A-4147-A177-3AD203B41FA5}">
                      <a16:colId xmlns:a16="http://schemas.microsoft.com/office/drawing/2014/main" val="3399965915"/>
                    </a:ext>
                  </a:extLst>
                </a:gridCol>
                <a:gridCol w="808376">
                  <a:extLst>
                    <a:ext uri="{9D8B030D-6E8A-4147-A177-3AD203B41FA5}">
                      <a16:colId xmlns:a16="http://schemas.microsoft.com/office/drawing/2014/main" val="3615882888"/>
                    </a:ext>
                  </a:extLst>
                </a:gridCol>
                <a:gridCol w="808376">
                  <a:extLst>
                    <a:ext uri="{9D8B030D-6E8A-4147-A177-3AD203B41FA5}">
                      <a16:colId xmlns:a16="http://schemas.microsoft.com/office/drawing/2014/main" val="2280182922"/>
                    </a:ext>
                  </a:extLst>
                </a:gridCol>
                <a:gridCol w="808376">
                  <a:extLst>
                    <a:ext uri="{9D8B030D-6E8A-4147-A177-3AD203B41FA5}">
                      <a16:colId xmlns:a16="http://schemas.microsoft.com/office/drawing/2014/main" val="2700048164"/>
                    </a:ext>
                  </a:extLst>
                </a:gridCol>
                <a:gridCol w="731962">
                  <a:extLst>
                    <a:ext uri="{9D8B030D-6E8A-4147-A177-3AD203B41FA5}">
                      <a16:colId xmlns:a16="http://schemas.microsoft.com/office/drawing/2014/main" val="1782940842"/>
                    </a:ext>
                  </a:extLst>
                </a:gridCol>
              </a:tblGrid>
              <a:tr h="285967">
                <a:tc>
                  <a:txBody>
                    <a:bodyPr/>
                    <a:lstStyle/>
                    <a:p>
                      <a:pPr indent="0" algn="just">
                        <a:lnSpc>
                          <a:spcPct val="100000"/>
                        </a:lnSpc>
                        <a:spcAft>
                          <a:spcPts val="0"/>
                        </a:spcAft>
                      </a:pPr>
                      <a:r>
                        <a:rPr lang="zh-CN" sz="1800" dirty="0">
                          <a:effectLst/>
                          <a:latin typeface="Times New Roman" panose="02020603050405020304" pitchFamily="18" charset="0"/>
                          <a:ea typeface="宋体" panose="02010600030101010101" pitchFamily="2" charset="-122"/>
                        </a:rPr>
                        <a:t>客户类型</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4">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新客户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gridSpan="4">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老客户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567593513"/>
                  </a:ext>
                </a:extLst>
              </a:tr>
              <a:tr h="285967">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货物价值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高价值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低价值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高价值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gridSpan="2">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低价值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924615440"/>
                  </a:ext>
                </a:extLst>
              </a:tr>
              <a:tr h="492216">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以前订单总数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a:t>
                      </a:r>
                      <a:r>
                        <a:rPr lang="en-US" sz="1800" kern="1200" dirty="0">
                          <a:solidFill>
                            <a:schemeClr val="tx1"/>
                          </a:solidFill>
                          <a:effectLst/>
                          <a:latin typeface="Times New Roman" panose="02020603050405020304" pitchFamily="18" charset="0"/>
                          <a:ea typeface="宋体" panose="02010600030101010101" pitchFamily="2" charset="-122"/>
                          <a:cs typeface="+mn-cs"/>
                        </a:rPr>
                        <a:t>5K</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&gt;5K</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&gt;5K</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a:t>
                      </a:r>
                      <a:r>
                        <a:rPr lang="en-US" sz="1800" kern="1200" dirty="0">
                          <a:solidFill>
                            <a:schemeClr val="tx1"/>
                          </a:solidFill>
                          <a:effectLst/>
                          <a:latin typeface="Times New Roman" panose="02020603050405020304" pitchFamily="18" charset="0"/>
                          <a:ea typeface="宋体" panose="02010600030101010101" pitchFamily="2" charset="-122"/>
                          <a:cs typeface="+mn-cs"/>
                        </a:rPr>
                        <a:t>5K</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&gt;5K</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smtClean="0">
                          <a:solidFill>
                            <a:schemeClr val="tx1"/>
                          </a:solidFill>
                          <a:effectLst/>
                          <a:latin typeface="Times New Roman" panose="02020603050405020304" pitchFamily="18" charset="0"/>
                          <a:ea typeface="宋体" panose="02010600030101010101" pitchFamily="2" charset="-122"/>
                          <a:cs typeface="+mn-cs"/>
                        </a:rPr>
                        <a:t>5K</a:t>
                      </a:r>
                      <a:r>
                        <a:rPr lang="zh-CN" sz="1800" kern="1200" dirty="0">
                          <a:solidFill>
                            <a:schemeClr val="tx1"/>
                          </a:solidFill>
                          <a:effectLst/>
                          <a:latin typeface="Times New Roman" panose="02020603050405020304" pitchFamily="18" charset="0"/>
                          <a:ea typeface="宋体" panose="02010600030101010101" pitchFamily="2" charset="-12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&gt;5K</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5K</a:t>
                      </a:r>
                      <a:r>
                        <a:rPr lang="zh-CN" sz="1800" kern="1200">
                          <a:solidFill>
                            <a:schemeClr val="tx1"/>
                          </a:solidFill>
                          <a:effectLst/>
                          <a:latin typeface="Times New Roman" panose="02020603050405020304" pitchFamily="18" charset="0"/>
                          <a:ea typeface="宋体" panose="02010600030101010101" pitchFamily="2" charset="-122"/>
                          <a:cs typeface="+mn-cs"/>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61835666"/>
                  </a:ext>
                </a:extLst>
              </a:tr>
              <a:tr h="285967">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20%</a:t>
                      </a:r>
                      <a:r>
                        <a:rPr lang="zh-CN" sz="1800" kern="1200" dirty="0">
                          <a:solidFill>
                            <a:schemeClr val="tx1"/>
                          </a:solidFill>
                          <a:effectLst/>
                          <a:latin typeface="Times New Roman" panose="02020603050405020304" pitchFamily="18" charset="0"/>
                          <a:ea typeface="宋体" panose="02010600030101010101" pitchFamily="2" charset="-122"/>
                          <a:cs typeface="+mn-cs"/>
                        </a:rPr>
                        <a:t>折扣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31347683"/>
                  </a:ext>
                </a:extLst>
              </a:tr>
              <a:tr h="285967">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免发货费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77981595"/>
                  </a:ext>
                </a:extLst>
              </a:tr>
              <a:tr h="571934">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检查信用记录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452211"/>
                  </a:ext>
                </a:extLst>
              </a:tr>
            </a:tbl>
          </a:graphicData>
        </a:graphic>
      </p:graphicFrame>
      <p:graphicFrame>
        <p:nvGraphicFramePr>
          <p:cNvPr id="4" name="表格 3"/>
          <p:cNvGraphicFramePr>
            <a:graphicFrameLocks noGrp="1"/>
          </p:cNvGraphicFramePr>
          <p:nvPr>
            <p:extLst>
              <p:ext uri="{D42A27DB-BD31-4B8C-83A1-F6EECF244321}">
                <p14:modId xmlns:p14="http://schemas.microsoft.com/office/powerpoint/2010/main" val="2141413616"/>
              </p:ext>
            </p:extLst>
          </p:nvPr>
        </p:nvGraphicFramePr>
        <p:xfrm>
          <a:off x="920977" y="4061625"/>
          <a:ext cx="7994423" cy="1645920"/>
        </p:xfrm>
        <a:graphic>
          <a:graphicData uri="http://schemas.openxmlformats.org/drawingml/2006/table">
            <a:tbl>
              <a:tblPr firstRow="1" firstCol="1" lastRow="1" lastCol="1" bandRow="1" bandCol="1"/>
              <a:tblGrid>
                <a:gridCol w="1598558">
                  <a:extLst>
                    <a:ext uri="{9D8B030D-6E8A-4147-A177-3AD203B41FA5}">
                      <a16:colId xmlns:a16="http://schemas.microsoft.com/office/drawing/2014/main" val="3705647446"/>
                    </a:ext>
                  </a:extLst>
                </a:gridCol>
                <a:gridCol w="559165">
                  <a:extLst>
                    <a:ext uri="{9D8B030D-6E8A-4147-A177-3AD203B41FA5}">
                      <a16:colId xmlns:a16="http://schemas.microsoft.com/office/drawing/2014/main" val="177371363"/>
                    </a:ext>
                  </a:extLst>
                </a:gridCol>
                <a:gridCol w="599407">
                  <a:extLst>
                    <a:ext uri="{9D8B030D-6E8A-4147-A177-3AD203B41FA5}">
                      <a16:colId xmlns:a16="http://schemas.microsoft.com/office/drawing/2014/main" val="1382057656"/>
                    </a:ext>
                  </a:extLst>
                </a:gridCol>
                <a:gridCol w="543483">
                  <a:extLst>
                    <a:ext uri="{9D8B030D-6E8A-4147-A177-3AD203B41FA5}">
                      <a16:colId xmlns:a16="http://schemas.microsoft.com/office/drawing/2014/main" val="1609513323"/>
                    </a:ext>
                  </a:extLst>
                </a:gridCol>
                <a:gridCol w="808953">
                  <a:extLst>
                    <a:ext uri="{9D8B030D-6E8A-4147-A177-3AD203B41FA5}">
                      <a16:colId xmlns:a16="http://schemas.microsoft.com/office/drawing/2014/main" val="150799598"/>
                    </a:ext>
                  </a:extLst>
                </a:gridCol>
                <a:gridCol w="808953">
                  <a:extLst>
                    <a:ext uri="{9D8B030D-6E8A-4147-A177-3AD203B41FA5}">
                      <a16:colId xmlns:a16="http://schemas.microsoft.com/office/drawing/2014/main" val="2087679810"/>
                    </a:ext>
                  </a:extLst>
                </a:gridCol>
                <a:gridCol w="806863">
                  <a:extLst>
                    <a:ext uri="{9D8B030D-6E8A-4147-A177-3AD203B41FA5}">
                      <a16:colId xmlns:a16="http://schemas.microsoft.com/office/drawing/2014/main" val="2459632216"/>
                    </a:ext>
                  </a:extLst>
                </a:gridCol>
                <a:gridCol w="807908">
                  <a:extLst>
                    <a:ext uri="{9D8B030D-6E8A-4147-A177-3AD203B41FA5}">
                      <a16:colId xmlns:a16="http://schemas.microsoft.com/office/drawing/2014/main" val="3313265405"/>
                    </a:ext>
                  </a:extLst>
                </a:gridCol>
                <a:gridCol w="733702">
                  <a:extLst>
                    <a:ext uri="{9D8B030D-6E8A-4147-A177-3AD203B41FA5}">
                      <a16:colId xmlns:a16="http://schemas.microsoft.com/office/drawing/2014/main" val="1684427190"/>
                    </a:ext>
                  </a:extLst>
                </a:gridCol>
                <a:gridCol w="727431">
                  <a:extLst>
                    <a:ext uri="{9D8B030D-6E8A-4147-A177-3AD203B41FA5}">
                      <a16:colId xmlns:a16="http://schemas.microsoft.com/office/drawing/2014/main" val="2479328708"/>
                    </a:ext>
                  </a:extLst>
                </a:gridCol>
              </a:tblGrid>
              <a:tr h="0">
                <a:tc>
                  <a:txBody>
                    <a:bodyPr/>
                    <a:lstStyle/>
                    <a:p>
                      <a:pPr indent="0" algn="just">
                        <a:lnSpc>
                          <a:spcPct val="100000"/>
                        </a:lnSpc>
                        <a:spcAft>
                          <a:spcPts val="0"/>
                        </a:spcAft>
                      </a:pPr>
                      <a:r>
                        <a:rPr lang="zh-CN" sz="1800" dirty="0">
                          <a:effectLst/>
                          <a:latin typeface="Times New Roman" panose="02020603050405020304" pitchFamily="18" charset="0"/>
                          <a:ea typeface="宋体" panose="02010600030101010101" pitchFamily="2" charset="-122"/>
                        </a:rPr>
                        <a:t>新客户</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F</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F</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F</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F</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71755"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输入</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4821188"/>
                  </a:ext>
                </a:extLst>
              </a:tr>
              <a:tr h="0">
                <a:tc>
                  <a:txBody>
                    <a:bodyPr/>
                    <a:lstStyle/>
                    <a:p>
                      <a:pPr indent="0" algn="just">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高价值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F</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F</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F</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F</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3487037725"/>
                  </a:ext>
                </a:extLst>
              </a:tr>
              <a:tr h="0">
                <a:tc>
                  <a:txBody>
                    <a:bodyPr/>
                    <a:lstStyle/>
                    <a:p>
                      <a:pPr indent="0" algn="just">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以前订单</a:t>
                      </a:r>
                      <a:r>
                        <a:rPr lang="en-US" sz="1800" kern="1200" dirty="0">
                          <a:solidFill>
                            <a:schemeClr val="tx1"/>
                          </a:solidFill>
                          <a:effectLst/>
                          <a:latin typeface="Times New Roman" panose="02020603050405020304" pitchFamily="18" charset="0"/>
                          <a:ea typeface="宋体" panose="02010600030101010101" pitchFamily="2" charset="-122"/>
                          <a:cs typeface="+mn-cs"/>
                        </a:rPr>
                        <a:t>&gt;5K</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F</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481780964"/>
                  </a:ext>
                </a:extLst>
              </a:tr>
              <a:tr h="240665">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20%</a:t>
                      </a:r>
                      <a:r>
                        <a:rPr lang="zh-CN" sz="1800" kern="1200" dirty="0">
                          <a:solidFill>
                            <a:schemeClr val="tx1"/>
                          </a:solidFill>
                          <a:effectLst/>
                          <a:latin typeface="Times New Roman" panose="02020603050405020304" pitchFamily="18" charset="0"/>
                          <a:ea typeface="宋体" panose="02010600030101010101" pitchFamily="2" charset="-122"/>
                          <a:cs typeface="+mn-cs"/>
                        </a:rPr>
                        <a:t>折扣</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marR="71755"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期望结果</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61093349"/>
                  </a:ext>
                </a:extLst>
              </a:tr>
              <a:tr h="196850">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免发货费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305395700"/>
                  </a:ext>
                </a:extLst>
              </a:tr>
              <a:tr h="187325">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检查信用记录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extLst>
                  <a:ext uri="{0D108BD9-81ED-4DB2-BD59-A6C34878D82A}">
                    <a16:rowId xmlns:a16="http://schemas.microsoft.com/office/drawing/2014/main" val="2134966886"/>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14.3.3 </a:t>
            </a:r>
            <a:r>
              <a:rPr lang="zh-CN" altLang="en-US" dirty="0" smtClean="0"/>
              <a:t>等价类划分</a:t>
            </a:r>
            <a:endParaRPr lang="zh-CN" altLang="en-US" dirty="0"/>
          </a:p>
        </p:txBody>
      </p:sp>
      <p:sp>
        <p:nvSpPr>
          <p:cNvPr id="3" name="内容占位符 2"/>
          <p:cNvSpPr>
            <a:spLocks noGrp="1"/>
          </p:cNvSpPr>
          <p:nvPr>
            <p:ph idx="1"/>
          </p:nvPr>
        </p:nvSpPr>
        <p:spPr/>
        <p:txBody>
          <a:bodyPr/>
          <a:lstStyle/>
          <a:p>
            <a:r>
              <a:rPr lang="zh-CN" altLang="en-US" b="1" dirty="0" smtClean="0"/>
              <a:t>一个等价类</a:t>
            </a:r>
            <a:r>
              <a:rPr lang="en-US" b="1" dirty="0" smtClean="0"/>
              <a:t>(equivalence partition)</a:t>
            </a:r>
            <a:r>
              <a:rPr lang="zh-CN" altLang="en-US" dirty="0" smtClean="0"/>
              <a:t>是输入集合的子集。用该子集中的每个输入元素对被测系统</a:t>
            </a:r>
            <a:r>
              <a:rPr lang="en-US" dirty="0" smtClean="0"/>
              <a:t>S</a:t>
            </a:r>
            <a:r>
              <a:rPr lang="zh-CN" altLang="en-US" dirty="0" smtClean="0"/>
              <a:t>进行测试时，所引起</a:t>
            </a:r>
            <a:r>
              <a:rPr lang="en-US" dirty="0" smtClean="0"/>
              <a:t>S</a:t>
            </a:r>
            <a:r>
              <a:rPr lang="zh-CN" altLang="en-US" dirty="0" smtClean="0"/>
              <a:t>发生同样的运行错误，或都不能引起</a:t>
            </a:r>
            <a:r>
              <a:rPr lang="en-US" dirty="0" smtClean="0"/>
              <a:t>S</a:t>
            </a:r>
            <a:r>
              <a:rPr lang="zh-CN" altLang="en-US" dirty="0" smtClean="0"/>
              <a:t>发生错误。</a:t>
            </a:r>
            <a:endParaRPr lang="en-US" altLang="zh-CN" dirty="0" smtClean="0"/>
          </a:p>
          <a:p>
            <a:endParaRPr lang="en-US" altLang="zh-CN" dirty="0" smtClean="0"/>
          </a:p>
          <a:p>
            <a:r>
              <a:rPr lang="zh-CN" altLang="en-US" dirty="0" smtClean="0"/>
              <a:t>等价类起码可分为：有效等价类和无效等价类。</a:t>
            </a:r>
            <a:endParaRPr lang="en-US" altLang="zh-CN" dirty="0" smtClean="0"/>
          </a:p>
          <a:p>
            <a:pPr lvl="1"/>
            <a:r>
              <a:rPr lang="en-US" dirty="0" smtClean="0"/>
              <a:t>(1)</a:t>
            </a:r>
            <a:r>
              <a:rPr lang="zh-CN" altLang="en-US" dirty="0" smtClean="0"/>
              <a:t>有效等价类：是有效的输入集合。即，正确的输入，系统</a:t>
            </a:r>
            <a:r>
              <a:rPr lang="en-US" dirty="0" smtClean="0"/>
              <a:t>S</a:t>
            </a:r>
            <a:r>
              <a:rPr lang="zh-CN" altLang="en-US" dirty="0" smtClean="0"/>
              <a:t>应当给出正确的输出。</a:t>
            </a:r>
          </a:p>
          <a:p>
            <a:pPr lvl="1"/>
            <a:r>
              <a:rPr lang="en-US" dirty="0" smtClean="0"/>
              <a:t>(2)</a:t>
            </a:r>
            <a:r>
              <a:rPr lang="zh-CN" altLang="en-US" dirty="0" smtClean="0"/>
              <a:t>无效等价类：是不合理的，无意义的输入元素构成的集合</a:t>
            </a:r>
          </a:p>
          <a:p>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a:t>
            </a:r>
            <a:r>
              <a:rPr lang="zh-CN" altLang="en-US" dirty="0" smtClean="0"/>
              <a:t>测试工程化</a:t>
            </a:r>
            <a:endParaRPr lang="zh-CN" altLang="en-US" dirty="0"/>
          </a:p>
        </p:txBody>
      </p:sp>
      <p:sp>
        <p:nvSpPr>
          <p:cNvPr id="3" name="内容占位符 2"/>
          <p:cNvSpPr>
            <a:spLocks noGrp="1"/>
          </p:cNvSpPr>
          <p:nvPr>
            <p:ph idx="1"/>
          </p:nvPr>
        </p:nvSpPr>
        <p:spPr/>
        <p:txBody>
          <a:bodyPr/>
          <a:lstStyle/>
          <a:p>
            <a:r>
              <a:rPr lang="en-US" dirty="0" smtClean="0"/>
              <a:t>14.1.1 </a:t>
            </a:r>
            <a:r>
              <a:rPr lang="zh-CN" altLang="en-US" dirty="0" smtClean="0"/>
              <a:t>测试的生命周期</a:t>
            </a:r>
          </a:p>
          <a:p>
            <a:r>
              <a:rPr lang="en-US" dirty="0" smtClean="0"/>
              <a:t>14.1.2 </a:t>
            </a:r>
            <a:r>
              <a:rPr lang="zh-CN" altLang="en-US" dirty="0" smtClean="0"/>
              <a:t>测试方式与方法</a:t>
            </a:r>
          </a:p>
          <a:p>
            <a:r>
              <a:rPr lang="en-US" dirty="0" smtClean="0"/>
              <a:t>14.1.3 </a:t>
            </a:r>
            <a:r>
              <a:rPr lang="zh-CN" altLang="en-US" dirty="0" smtClean="0"/>
              <a:t>测试工程的原则</a:t>
            </a:r>
          </a:p>
          <a:p>
            <a:r>
              <a:rPr lang="en-US" dirty="0" smtClean="0"/>
              <a:t>14.1.4 </a:t>
            </a:r>
            <a:r>
              <a:rPr lang="zh-CN" altLang="en-US" dirty="0" smtClean="0"/>
              <a:t>测试过程</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划分等价类指导原则</a:t>
            </a:r>
            <a:endParaRPr lang="zh-CN" altLang="en-US" dirty="0"/>
          </a:p>
        </p:txBody>
      </p:sp>
      <p:sp>
        <p:nvSpPr>
          <p:cNvPr id="3" name="内容占位符 2"/>
          <p:cNvSpPr>
            <a:spLocks noGrp="1"/>
          </p:cNvSpPr>
          <p:nvPr>
            <p:ph idx="1"/>
          </p:nvPr>
        </p:nvSpPr>
        <p:spPr/>
        <p:txBody>
          <a:bodyPr/>
          <a:lstStyle/>
          <a:p>
            <a:r>
              <a:rPr lang="zh-CN" altLang="en-US" dirty="0" smtClean="0"/>
              <a:t>进一步分析等价类，主要因素是输入条件：</a:t>
            </a:r>
            <a:endParaRPr lang="en-US" altLang="zh-CN" dirty="0" smtClean="0"/>
          </a:p>
          <a:p>
            <a:pPr lvl="1"/>
            <a:r>
              <a:rPr lang="zh-CN" altLang="en-US" dirty="0" smtClean="0"/>
              <a:t>（</a:t>
            </a:r>
            <a:r>
              <a:rPr lang="en-US" dirty="0" smtClean="0"/>
              <a:t>1</a:t>
            </a:r>
            <a:r>
              <a:rPr lang="zh-CN" altLang="en-US" dirty="0" smtClean="0"/>
              <a:t>）如果输入条件是一个范围，可以直接区分出</a:t>
            </a:r>
            <a:r>
              <a:rPr lang="zh-CN" altLang="en-US" b="1" dirty="0" smtClean="0"/>
              <a:t>合法等价区域</a:t>
            </a:r>
            <a:r>
              <a:rPr lang="zh-CN" altLang="en-US" dirty="0" smtClean="0"/>
              <a:t>和</a:t>
            </a:r>
            <a:r>
              <a:rPr lang="zh-CN" altLang="en-US" b="1" dirty="0" smtClean="0"/>
              <a:t>不合法等价区域。</a:t>
            </a:r>
            <a:endParaRPr lang="en-US" altLang="zh-CN" b="1" dirty="0" smtClean="0"/>
          </a:p>
          <a:p>
            <a:pPr lvl="2"/>
            <a:r>
              <a:rPr lang="zh-CN" altLang="en-US" dirty="0" smtClean="0"/>
              <a:t>例如，输入是一个实数，其值域范围确定了合法和不合法的区域；</a:t>
            </a:r>
          </a:p>
          <a:p>
            <a:pPr lvl="1"/>
            <a:r>
              <a:rPr lang="zh-CN" altLang="en-US" dirty="0" smtClean="0"/>
              <a:t>（</a:t>
            </a:r>
            <a:r>
              <a:rPr lang="en-US" dirty="0" smtClean="0"/>
              <a:t>2</a:t>
            </a:r>
            <a:r>
              <a:rPr lang="zh-CN" altLang="en-US" dirty="0" smtClean="0"/>
              <a:t>）如果输入条件是一个指定的值，可以划分为</a:t>
            </a:r>
            <a:r>
              <a:rPr lang="zh-CN" altLang="en-US" b="1" dirty="0" smtClean="0"/>
              <a:t>一个合法区域和两个不合法区域</a:t>
            </a:r>
            <a:r>
              <a:rPr lang="zh-CN" altLang="en-US" dirty="0" smtClean="0"/>
              <a:t>；</a:t>
            </a:r>
            <a:endParaRPr lang="en-US" altLang="zh-CN" dirty="0" smtClean="0"/>
          </a:p>
          <a:p>
            <a:pPr lvl="2"/>
            <a:r>
              <a:rPr lang="zh-CN" altLang="en-US" dirty="0" smtClean="0"/>
              <a:t>例如，小于、等于和大于指定的值；</a:t>
            </a:r>
          </a:p>
          <a:p>
            <a:pPr lvl="1"/>
            <a:r>
              <a:rPr lang="zh-CN" altLang="en-US" dirty="0" smtClean="0"/>
              <a:t>（</a:t>
            </a:r>
            <a:r>
              <a:rPr lang="en-US" dirty="0" smtClean="0"/>
              <a:t>3</a:t>
            </a:r>
            <a:r>
              <a:rPr lang="zh-CN" altLang="en-US" dirty="0" smtClean="0"/>
              <a:t>）如果输入条件是多个集合，可以分为</a:t>
            </a:r>
            <a:r>
              <a:rPr lang="zh-CN" altLang="en-US" b="1" dirty="0" smtClean="0"/>
              <a:t>一个合法类和一个非法类</a:t>
            </a:r>
            <a:r>
              <a:rPr lang="zh-CN" altLang="en-US" dirty="0" smtClean="0"/>
              <a:t>；</a:t>
            </a:r>
          </a:p>
          <a:p>
            <a:pPr lvl="1"/>
            <a:r>
              <a:rPr lang="zh-CN" altLang="en-US" dirty="0" smtClean="0"/>
              <a:t>（</a:t>
            </a:r>
            <a:r>
              <a:rPr lang="en-US" dirty="0" smtClean="0"/>
              <a:t>4</a:t>
            </a:r>
            <a:r>
              <a:rPr lang="zh-CN" altLang="en-US" dirty="0" smtClean="0"/>
              <a:t>）如果输入条件是一个布尔量，可以定义为</a:t>
            </a:r>
            <a:r>
              <a:rPr lang="zh-CN" altLang="en-US" b="1" dirty="0" smtClean="0"/>
              <a:t>一个合法和一个非法类</a:t>
            </a:r>
            <a:r>
              <a:rPr lang="zh-CN" altLang="en-US" dirty="0" smtClean="0"/>
              <a:t>。</a:t>
            </a:r>
          </a:p>
          <a:p>
            <a:endParaRPr lang="zh-CN" alt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例子</a:t>
            </a:r>
            <a:r>
              <a:rPr lang="en-US" b="1" dirty="0" smtClean="0"/>
              <a:t>1</a:t>
            </a:r>
            <a:r>
              <a:rPr lang="zh-CN" altLang="en-US" b="1" dirty="0" smtClean="0"/>
              <a:t>：依据整型或浮点变量值划分。</a:t>
            </a:r>
            <a:endParaRPr lang="en-US" altLang="zh-CN" b="1" dirty="0" smtClean="0"/>
          </a:p>
          <a:p>
            <a:pPr lvl="1"/>
            <a:r>
              <a:rPr lang="zh-CN" altLang="en-US" dirty="0" smtClean="0"/>
              <a:t>在一个应用程序中，用整数</a:t>
            </a:r>
            <a:r>
              <a:rPr lang="en-US" dirty="0" smtClean="0"/>
              <a:t>age</a:t>
            </a:r>
            <a:r>
              <a:rPr lang="zh-CN" altLang="en-US" dirty="0" smtClean="0"/>
              <a:t>表示人的年龄。假设其范围是</a:t>
            </a:r>
            <a:r>
              <a:rPr lang="en-US" dirty="0" smtClean="0"/>
              <a:t>[1..120]</a:t>
            </a:r>
            <a:r>
              <a:rPr lang="zh-CN" altLang="en-US" dirty="0" smtClean="0"/>
              <a:t>，那么</a:t>
            </a:r>
            <a:r>
              <a:rPr lang="en-US" dirty="0" smtClean="0"/>
              <a:t>age</a:t>
            </a:r>
            <a:r>
              <a:rPr lang="zh-CN" altLang="en-US" dirty="0" smtClean="0"/>
              <a:t>的输入自然被划分为三类：</a:t>
            </a:r>
            <a:endParaRPr lang="en-US" altLang="zh-CN" dirty="0" smtClean="0"/>
          </a:p>
          <a:p>
            <a:pPr lvl="2"/>
            <a:r>
              <a:rPr lang="en-US" dirty="0" smtClean="0"/>
              <a:t>(a)</a:t>
            </a:r>
            <a:r>
              <a:rPr lang="zh-CN" altLang="en-US" dirty="0" smtClean="0"/>
              <a:t>自然数的集合</a:t>
            </a:r>
            <a:r>
              <a:rPr lang="en-US" dirty="0" smtClean="0"/>
              <a:t>[0,</a:t>
            </a:r>
            <a:r>
              <a:rPr lang="zh-CN" altLang="en-US" dirty="0" smtClean="0"/>
              <a:t>∞</a:t>
            </a:r>
            <a:r>
              <a:rPr lang="en-US" dirty="0" smtClean="0"/>
              <a:t>]</a:t>
            </a:r>
            <a:r>
              <a:rPr lang="zh-CN" altLang="en-US" dirty="0" smtClean="0"/>
              <a:t>，</a:t>
            </a:r>
            <a:endParaRPr lang="en-US" altLang="zh-CN" dirty="0" smtClean="0"/>
          </a:p>
          <a:p>
            <a:pPr lvl="2"/>
            <a:r>
              <a:rPr lang="en-US" dirty="0" smtClean="0"/>
              <a:t>(b)</a:t>
            </a:r>
            <a:r>
              <a:rPr lang="zh-CN" altLang="en-US" dirty="0" smtClean="0"/>
              <a:t>计算机表达的整数，例如，</a:t>
            </a:r>
            <a:r>
              <a:rPr lang="en-US" dirty="0" smtClean="0"/>
              <a:t>[0..32767]</a:t>
            </a:r>
            <a:r>
              <a:rPr lang="zh-CN" altLang="en-US" dirty="0" smtClean="0"/>
              <a:t>， </a:t>
            </a:r>
            <a:endParaRPr lang="en-US" altLang="zh-CN" dirty="0" smtClean="0"/>
          </a:p>
          <a:p>
            <a:pPr lvl="2"/>
            <a:r>
              <a:rPr lang="en-US" dirty="0" smtClean="0"/>
              <a:t>(c) </a:t>
            </a:r>
            <a:r>
              <a:rPr lang="zh-CN" altLang="en-US" dirty="0" smtClean="0"/>
              <a:t>实际的范围</a:t>
            </a:r>
            <a:r>
              <a:rPr lang="en-US" dirty="0" smtClean="0"/>
              <a:t>[1..120]</a:t>
            </a:r>
            <a:r>
              <a:rPr lang="zh-CN" altLang="en-US" dirty="0" smtClean="0"/>
              <a:t>。</a:t>
            </a:r>
            <a:endParaRPr lang="en-US" altLang="zh-CN" dirty="0" smtClean="0"/>
          </a:p>
          <a:p>
            <a:pPr lvl="2"/>
            <a:r>
              <a:rPr lang="zh-CN" altLang="en-US" dirty="0" smtClean="0"/>
              <a:t>在测试中，再考虑到：</a:t>
            </a:r>
            <a:r>
              <a:rPr lang="en-US" dirty="0" smtClean="0"/>
              <a:t>(d)</a:t>
            </a:r>
            <a:r>
              <a:rPr lang="zh-CN" altLang="en-US" dirty="0" smtClean="0"/>
              <a:t>工作年龄段为</a:t>
            </a:r>
            <a:r>
              <a:rPr lang="en-US" dirty="0" smtClean="0"/>
              <a:t>[1..60]</a:t>
            </a:r>
            <a:r>
              <a:rPr lang="zh-CN" altLang="en-US" dirty="0" smtClean="0"/>
              <a:t>和退休年令段</a:t>
            </a:r>
            <a:r>
              <a:rPr lang="en-US" dirty="0" smtClean="0"/>
              <a:t>[61..120]</a:t>
            </a:r>
            <a:r>
              <a:rPr lang="zh-CN" altLang="en-US" dirty="0" smtClean="0"/>
              <a:t>。</a:t>
            </a:r>
            <a:endParaRPr lang="en-US" altLang="zh-CN" dirty="0" smtClean="0"/>
          </a:p>
          <a:p>
            <a:pPr lvl="1"/>
            <a:r>
              <a:rPr lang="zh-CN" altLang="en-US" dirty="0" smtClean="0"/>
              <a:t>由此，一个测试年龄的等价类为，</a:t>
            </a:r>
            <a:r>
              <a:rPr lang="en-US" dirty="0" smtClean="0"/>
              <a:t>&lt;1</a:t>
            </a:r>
            <a:r>
              <a:rPr lang="zh-CN" altLang="en-US" dirty="0" smtClean="0"/>
              <a:t>，</a:t>
            </a:r>
            <a:r>
              <a:rPr lang="en-US" dirty="0" smtClean="0"/>
              <a:t>[1..60]</a:t>
            </a:r>
            <a:r>
              <a:rPr lang="zh-CN" altLang="en-US" dirty="0" smtClean="0"/>
              <a:t>，</a:t>
            </a:r>
            <a:r>
              <a:rPr lang="en-US" dirty="0" smtClean="0"/>
              <a:t>[61..120]</a:t>
            </a:r>
            <a:r>
              <a:rPr lang="zh-CN" altLang="en-US" dirty="0" smtClean="0"/>
              <a:t>，</a:t>
            </a:r>
            <a:r>
              <a:rPr lang="en-US" dirty="0" smtClean="0"/>
              <a:t>[120, 32767]</a:t>
            </a:r>
            <a:r>
              <a:rPr lang="zh-CN" altLang="en-US" dirty="0" smtClean="0"/>
              <a:t>，</a:t>
            </a:r>
            <a:r>
              <a:rPr lang="en-US" dirty="0" smtClean="0"/>
              <a:t>&gt;32767</a:t>
            </a:r>
            <a:r>
              <a:rPr lang="zh-CN" altLang="en-US" dirty="0" smtClean="0"/>
              <a:t>。</a:t>
            </a:r>
            <a:endParaRPr lang="en-US" altLang="zh-CN" dirty="0" smtClean="0"/>
          </a:p>
          <a:p>
            <a:pPr lvl="2"/>
            <a:endParaRPr lang="en-US" altLang="zh-CN" dirty="0" smtClean="0"/>
          </a:p>
          <a:p>
            <a:pPr lvl="1"/>
            <a:r>
              <a:rPr lang="zh-CN" altLang="en-US" dirty="0" smtClean="0"/>
              <a:t>测试者可以分别从这</a:t>
            </a:r>
            <a:r>
              <a:rPr lang="en-US" dirty="0" smtClean="0"/>
              <a:t>5</a:t>
            </a:r>
            <a:r>
              <a:rPr lang="zh-CN" altLang="en-US" dirty="0" smtClean="0"/>
              <a:t>个等价类中取得一个值作为代表。</a:t>
            </a:r>
          </a:p>
          <a:p>
            <a:endParaRPr lang="zh-CN" alt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例子</a:t>
            </a:r>
            <a:r>
              <a:rPr lang="en-US" b="1" dirty="0" smtClean="0"/>
              <a:t>2</a:t>
            </a:r>
            <a:r>
              <a:rPr lang="zh-CN" altLang="en-US" b="1" dirty="0" smtClean="0"/>
              <a:t>：依据字符串变量划分。</a:t>
            </a:r>
            <a:endParaRPr lang="en-US" altLang="zh-CN" b="1" dirty="0" smtClean="0"/>
          </a:p>
          <a:p>
            <a:pPr lvl="1"/>
            <a:r>
              <a:rPr lang="zh-CN" altLang="en-US" dirty="0" smtClean="0"/>
              <a:t>例如定义：</a:t>
            </a:r>
            <a:r>
              <a:rPr lang="en-US" dirty="0" err="1" smtClean="0"/>
              <a:t>firstname</a:t>
            </a:r>
            <a:r>
              <a:rPr lang="en-US" dirty="0" smtClean="0"/>
              <a:t>: string</a:t>
            </a:r>
            <a:r>
              <a:rPr lang="zh-CN" altLang="en-US" dirty="0" smtClean="0"/>
              <a:t>，则其等价类为：</a:t>
            </a:r>
            <a:endParaRPr lang="en-US" altLang="zh-CN" dirty="0" smtClean="0"/>
          </a:p>
          <a:p>
            <a:pPr lvl="1">
              <a:buNone/>
            </a:pPr>
            <a:r>
              <a:rPr lang="en-US" dirty="0" smtClean="0"/>
              <a:t>{</a:t>
            </a:r>
            <a:r>
              <a:rPr lang="zh-CN" altLang="en-US" dirty="0" smtClean="0"/>
              <a:t>空字符串</a:t>
            </a:r>
            <a:r>
              <a:rPr lang="en-US" dirty="0" smtClean="0"/>
              <a:t>}</a:t>
            </a:r>
            <a:r>
              <a:rPr lang="zh-CN" altLang="en-US" dirty="0" smtClean="0"/>
              <a:t>，</a:t>
            </a:r>
            <a:r>
              <a:rPr lang="en-US" dirty="0" smtClean="0"/>
              <a:t>{</a:t>
            </a:r>
            <a:r>
              <a:rPr lang="zh-CN" altLang="en-US" dirty="0" smtClean="0"/>
              <a:t>张三</a:t>
            </a:r>
            <a:r>
              <a:rPr lang="en-US" dirty="0" smtClean="0"/>
              <a:t>}</a:t>
            </a:r>
            <a:r>
              <a:rPr lang="zh-CN" altLang="en-US" dirty="0" smtClean="0"/>
              <a:t>，</a:t>
            </a:r>
            <a:r>
              <a:rPr lang="en-US" dirty="0" smtClean="0"/>
              <a:t>{</a:t>
            </a:r>
            <a:r>
              <a:rPr lang="zh-CN" altLang="en-US" dirty="0" smtClean="0"/>
              <a:t>最长长度的字符串</a:t>
            </a:r>
            <a:r>
              <a:rPr lang="en-US" dirty="0" smtClean="0"/>
              <a:t>}</a:t>
            </a:r>
            <a:r>
              <a:rPr lang="zh-CN" altLang="en-US" dirty="0" smtClean="0"/>
              <a:t>，以及</a:t>
            </a:r>
            <a:endParaRPr lang="en-US" altLang="zh-CN" dirty="0" smtClean="0"/>
          </a:p>
          <a:p>
            <a:pPr lvl="1">
              <a:buNone/>
            </a:pPr>
            <a:r>
              <a:rPr lang="en-US" dirty="0" smtClean="0"/>
              <a:t>{</a:t>
            </a:r>
            <a:r>
              <a:rPr lang="zh-CN" altLang="en-US" dirty="0" smtClean="0"/>
              <a:t>超过最长长度的字符串</a:t>
            </a:r>
            <a:r>
              <a:rPr lang="en-US" dirty="0" smtClean="0"/>
              <a:t>}</a:t>
            </a:r>
            <a:r>
              <a:rPr lang="zh-CN" altLang="en-US" dirty="0" smtClean="0"/>
              <a:t>。</a:t>
            </a:r>
            <a:endParaRPr lang="en-US" altLang="zh-CN" dirty="0" smtClean="0"/>
          </a:p>
          <a:p>
            <a:pPr lvl="1"/>
            <a:endParaRPr lang="en-US" altLang="zh-CN" dirty="0" smtClean="0"/>
          </a:p>
          <a:p>
            <a:r>
              <a:rPr lang="zh-CN" altLang="en-US" b="1" dirty="0" smtClean="0"/>
              <a:t>例子</a:t>
            </a:r>
            <a:r>
              <a:rPr lang="en-US" b="1" dirty="0" smtClean="0"/>
              <a:t>3</a:t>
            </a:r>
            <a:r>
              <a:rPr lang="zh-CN" altLang="en-US" b="1" dirty="0" smtClean="0"/>
              <a:t>：数组变量。</a:t>
            </a:r>
            <a:endParaRPr lang="en-US" altLang="zh-CN" b="1" dirty="0" smtClean="0"/>
          </a:p>
          <a:p>
            <a:pPr lvl="1"/>
            <a:r>
              <a:rPr lang="en-US" dirty="0" err="1" smtClean="0"/>
              <a:t>int</a:t>
            </a:r>
            <a:r>
              <a:rPr lang="en-US" dirty="0" smtClean="0"/>
              <a:t> [] </a:t>
            </a:r>
            <a:r>
              <a:rPr lang="en-US" dirty="0" err="1" smtClean="0"/>
              <a:t>aName</a:t>
            </a:r>
            <a:r>
              <a:rPr lang="zh-CN" altLang="en-US" dirty="0" smtClean="0"/>
              <a:t>： </a:t>
            </a:r>
            <a:r>
              <a:rPr lang="en-US" dirty="0" smtClean="0"/>
              <a:t>new </a:t>
            </a:r>
            <a:r>
              <a:rPr lang="en-US" dirty="0" err="1" smtClean="0"/>
              <a:t>int</a:t>
            </a:r>
            <a:r>
              <a:rPr lang="en-US" dirty="0" smtClean="0"/>
              <a:t> [3]; </a:t>
            </a:r>
            <a:r>
              <a:rPr lang="zh-CN" altLang="en-US" dirty="0" smtClean="0"/>
              <a:t>则其等价类为：</a:t>
            </a:r>
            <a:endParaRPr lang="en-US" altLang="zh-CN" dirty="0" smtClean="0"/>
          </a:p>
          <a:p>
            <a:pPr lvl="2">
              <a:buNone/>
            </a:pPr>
            <a:r>
              <a:rPr lang="en-US" dirty="0" smtClean="0"/>
              <a:t>{[ ]}, {[-10,20]}</a:t>
            </a:r>
            <a:r>
              <a:rPr lang="zh-CN" altLang="en-US" dirty="0" smtClean="0"/>
              <a:t>，</a:t>
            </a:r>
            <a:r>
              <a:rPr lang="en-US" dirty="0" smtClean="0"/>
              <a:t>{[-9,0,12,15]}</a:t>
            </a:r>
            <a:endParaRPr lang="zh-CN" altLang="en-US" dirty="0" smtClean="0"/>
          </a:p>
          <a:p>
            <a:endParaRPr lang="zh-CN" alt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例子</a:t>
            </a:r>
            <a:r>
              <a:rPr lang="en-US" b="1" dirty="0" smtClean="0"/>
              <a:t>4</a:t>
            </a:r>
            <a:r>
              <a:rPr lang="zh-CN" altLang="en-US" b="1" dirty="0" smtClean="0"/>
              <a:t>：枚举量划分。</a:t>
            </a:r>
            <a:endParaRPr lang="en-US" altLang="zh-CN" b="1" dirty="0" smtClean="0"/>
          </a:p>
          <a:p>
            <a:pPr lvl="1"/>
            <a:r>
              <a:rPr lang="zh-CN" altLang="en-US" dirty="0" smtClean="0"/>
              <a:t>例如定义：</a:t>
            </a:r>
            <a:r>
              <a:rPr lang="en-US" dirty="0" err="1" smtClean="0"/>
              <a:t>Autocolor</a:t>
            </a:r>
            <a:r>
              <a:rPr lang="en-US" dirty="0" smtClean="0"/>
              <a:t>: {red, blue, green}; </a:t>
            </a:r>
            <a:r>
              <a:rPr lang="zh-CN" altLang="en-US" dirty="0" smtClean="0"/>
              <a:t>则其等价类为：</a:t>
            </a:r>
            <a:r>
              <a:rPr lang="en-US" dirty="0" smtClean="0"/>
              <a:t>{{red}</a:t>
            </a:r>
            <a:r>
              <a:rPr lang="zh-CN" altLang="en-US" dirty="0" smtClean="0"/>
              <a:t>，</a:t>
            </a:r>
            <a:r>
              <a:rPr lang="en-US" dirty="0" smtClean="0"/>
              <a:t>{blue},  {green}}</a:t>
            </a:r>
            <a:endParaRPr lang="zh-CN" altLang="en-US" dirty="0" smtClean="0"/>
          </a:p>
          <a:p>
            <a:endParaRPr lang="en-US" altLang="zh-CN" b="1" dirty="0" smtClean="0"/>
          </a:p>
          <a:p>
            <a:r>
              <a:rPr lang="zh-CN" altLang="en-US" b="1" dirty="0" smtClean="0"/>
              <a:t>例子</a:t>
            </a:r>
            <a:r>
              <a:rPr lang="en-US" b="1" dirty="0" smtClean="0"/>
              <a:t>5</a:t>
            </a:r>
            <a:r>
              <a:rPr lang="zh-CN" altLang="en-US" b="1" dirty="0" smtClean="0"/>
              <a:t>：布尔量划分。 </a:t>
            </a:r>
            <a:endParaRPr lang="en-US" altLang="zh-CN" b="1" dirty="0" smtClean="0"/>
          </a:p>
          <a:p>
            <a:pPr lvl="1"/>
            <a:r>
              <a:rPr lang="en-US" dirty="0" smtClean="0"/>
              <a:t>Up: Boolean; </a:t>
            </a:r>
            <a:r>
              <a:rPr lang="zh-CN" altLang="en-US" dirty="0" smtClean="0"/>
              <a:t>则其等价类为</a:t>
            </a:r>
            <a:r>
              <a:rPr lang="en-US" dirty="0" smtClean="0"/>
              <a:t>: {{true}</a:t>
            </a:r>
            <a:r>
              <a:rPr lang="zh-CN" altLang="en-US" dirty="0" smtClean="0"/>
              <a:t>，</a:t>
            </a:r>
            <a:r>
              <a:rPr lang="en-US" dirty="0" smtClean="0"/>
              <a:t>{false}}</a:t>
            </a:r>
            <a:endParaRPr lang="zh-CN" altLang="en-US" dirty="0" smtClean="0"/>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8029" y="1150257"/>
            <a:ext cx="8001000" cy="1026886"/>
          </a:xfrm>
        </p:spPr>
        <p:txBody>
          <a:bodyPr/>
          <a:lstStyle/>
          <a:p>
            <a:r>
              <a:rPr lang="zh-CN" altLang="en-US" b="1" dirty="0" smtClean="0"/>
              <a:t>例子</a:t>
            </a:r>
            <a:r>
              <a:rPr lang="en-US" b="1" dirty="0" smtClean="0"/>
              <a:t>6</a:t>
            </a:r>
            <a:r>
              <a:rPr lang="zh-CN" altLang="en-US" b="1" dirty="0" smtClean="0"/>
              <a:t>：组合的例子。</a:t>
            </a:r>
            <a:endParaRPr lang="en-US" altLang="zh-CN" b="1" dirty="0" smtClean="0"/>
          </a:p>
          <a:p>
            <a:pPr lvl="1"/>
            <a:r>
              <a:rPr lang="zh-CN" altLang="en-US" sz="2000" dirty="0" smtClean="0"/>
              <a:t>约束条件为：</a:t>
            </a:r>
            <a:r>
              <a:rPr lang="en-US" sz="2000" dirty="0" smtClean="0"/>
              <a:t>3 </a:t>
            </a:r>
            <a:r>
              <a:rPr lang="zh-CN" altLang="en-US" sz="2000" dirty="0" smtClean="0"/>
              <a:t>≤</a:t>
            </a:r>
            <a:r>
              <a:rPr lang="en-US" sz="2000" dirty="0" smtClean="0"/>
              <a:t>x </a:t>
            </a:r>
            <a:r>
              <a:rPr lang="zh-CN" altLang="en-US" sz="2000" dirty="0" smtClean="0"/>
              <a:t>≤</a:t>
            </a:r>
            <a:r>
              <a:rPr lang="en-US" sz="2000" dirty="0" smtClean="0"/>
              <a:t> 7 </a:t>
            </a:r>
            <a:r>
              <a:rPr lang="zh-CN" altLang="en-US" sz="2000" dirty="0" smtClean="0"/>
              <a:t>且</a:t>
            </a:r>
            <a:r>
              <a:rPr lang="en-US" sz="2000" dirty="0" smtClean="0"/>
              <a:t> 5</a:t>
            </a:r>
            <a:r>
              <a:rPr lang="zh-CN" altLang="en-US" sz="2000" dirty="0" smtClean="0"/>
              <a:t>≤ </a:t>
            </a:r>
            <a:r>
              <a:rPr lang="en-US" sz="2000" dirty="0" smtClean="0"/>
              <a:t>y </a:t>
            </a:r>
            <a:r>
              <a:rPr lang="zh-CN" altLang="en-US" sz="2000" dirty="0" smtClean="0"/>
              <a:t>≤</a:t>
            </a:r>
            <a:r>
              <a:rPr lang="en-US" sz="2000" dirty="0" smtClean="0"/>
              <a:t> 9</a:t>
            </a:r>
            <a:r>
              <a:rPr lang="zh-CN" altLang="en-US" sz="2000" dirty="0" smtClean="0"/>
              <a:t>，那么</a:t>
            </a:r>
            <a:r>
              <a:rPr lang="en-US" sz="2000" dirty="0" smtClean="0"/>
              <a:t>,</a:t>
            </a:r>
            <a:r>
              <a:rPr lang="zh-CN" altLang="en-US" sz="2000" dirty="0" smtClean="0"/>
              <a:t>组合的情况为：</a:t>
            </a:r>
          </a:p>
        </p:txBody>
      </p:sp>
      <p:pic>
        <p:nvPicPr>
          <p:cNvPr id="8194" name="Picture 2"/>
          <p:cNvPicPr>
            <a:picLocks noChangeAspect="1" noChangeArrowheads="1"/>
          </p:cNvPicPr>
          <p:nvPr/>
        </p:nvPicPr>
        <p:blipFill>
          <a:blip r:embed="rId2"/>
          <a:srcRect/>
          <a:stretch>
            <a:fillRect/>
          </a:stretch>
        </p:blipFill>
        <p:spPr bwMode="auto">
          <a:xfrm>
            <a:off x="770843" y="2068061"/>
            <a:ext cx="8779556" cy="1604054"/>
          </a:xfrm>
          <a:prstGeom prst="rect">
            <a:avLst/>
          </a:prstGeom>
          <a:noFill/>
          <a:ln w="9525">
            <a:noFill/>
            <a:miter lim="800000"/>
            <a:headEnd/>
            <a:tailEnd/>
          </a:ln>
          <a:effectLst/>
        </p:spPr>
      </p:pic>
      <p:sp>
        <p:nvSpPr>
          <p:cNvPr id="4" name="Rectangle 24"/>
          <p:cNvSpPr>
            <a:spLocks noChangeArrowheads="1"/>
          </p:cNvSpPr>
          <p:nvPr/>
        </p:nvSpPr>
        <p:spPr bwMode="auto">
          <a:xfrm>
            <a:off x="987859" y="35468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5" name="Group 1"/>
          <p:cNvGrpSpPr>
            <a:grpSpLocks noChangeAspect="1"/>
          </p:cNvGrpSpPr>
          <p:nvPr/>
        </p:nvGrpSpPr>
        <p:grpSpPr bwMode="auto">
          <a:xfrm>
            <a:off x="1226447" y="3356205"/>
            <a:ext cx="5010223" cy="2709096"/>
            <a:chOff x="1559" y="3318"/>
            <a:chExt cx="5427" cy="3543"/>
          </a:xfrm>
        </p:grpSpPr>
        <p:sp>
          <p:nvSpPr>
            <p:cNvPr id="7" name="AutoShape 23"/>
            <p:cNvSpPr>
              <a:spLocks noChangeAspect="1" noChangeArrowheads="1" noTextEdit="1"/>
            </p:cNvSpPr>
            <p:nvPr/>
          </p:nvSpPr>
          <p:spPr bwMode="auto">
            <a:xfrm>
              <a:off x="1559" y="3318"/>
              <a:ext cx="5427" cy="35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Rectangle 22" descr="浅色竖线"/>
            <p:cNvSpPr>
              <a:spLocks noChangeArrowheads="1"/>
            </p:cNvSpPr>
            <p:nvPr/>
          </p:nvSpPr>
          <p:spPr bwMode="auto">
            <a:xfrm>
              <a:off x="2162" y="4445"/>
              <a:ext cx="1206" cy="805"/>
            </a:xfrm>
            <a:prstGeom prst="rect">
              <a:avLst/>
            </a:prstGeom>
            <a:pattFill prst="ltVert">
              <a:fgClr>
                <a:srgbClr val="000000"/>
              </a:fgClr>
              <a:bgClr>
                <a:srgbClr val="FFFFFF"/>
              </a:bgClr>
            </a:pattFill>
            <a:ln>
              <a:noFill/>
            </a:ln>
            <a:extLst>
              <a:ext uri="{91240B29-F687-4F45-9708-019B960494DF}">
                <a14:hiddenLine xmlns:a14="http://schemas.microsoft.com/office/drawing/2010/main" w="9525">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E2</a:t>
              </a:r>
            </a:p>
          </p:txBody>
        </p:sp>
        <p:sp>
          <p:nvSpPr>
            <p:cNvPr id="9" name="Rectangle 21" descr="浅色下对角线"/>
            <p:cNvSpPr>
              <a:spLocks noChangeArrowheads="1"/>
            </p:cNvSpPr>
            <p:nvPr/>
          </p:nvSpPr>
          <p:spPr bwMode="auto">
            <a:xfrm>
              <a:off x="2162" y="5250"/>
              <a:ext cx="1206" cy="1127"/>
            </a:xfrm>
            <a:prstGeom prst="rect">
              <a:avLst/>
            </a:prstGeom>
            <a:pattFill prst="ltDnDiag">
              <a:fgClr>
                <a:srgbClr val="000000"/>
              </a:fgClr>
              <a:bgClr>
                <a:srgbClr val="FFFFFF"/>
              </a:bgClr>
            </a:pattFill>
            <a:ln>
              <a:noFill/>
            </a:ln>
            <a:extLst>
              <a:ext uri="{91240B29-F687-4F45-9708-019B960494DF}">
                <a14:hiddenLine xmlns:a14="http://schemas.microsoft.com/office/drawing/2010/main" w="9525">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E1</a:t>
              </a:r>
              <a:endParaRPr kumimoji="0" lang="en-US" altLang="zh-CN" sz="1600" dirty="0">
                <a:cs typeface="Times New Roman" panose="02020603050405020304" pitchFamily="18" charset="0"/>
              </a:endParaRPr>
            </a:p>
          </p:txBody>
        </p:sp>
        <p:sp>
          <p:nvSpPr>
            <p:cNvPr id="10" name="Text Box 20"/>
            <p:cNvSpPr txBox="1">
              <a:spLocks noChangeArrowheads="1"/>
            </p:cNvSpPr>
            <p:nvPr/>
          </p:nvSpPr>
          <p:spPr bwMode="auto">
            <a:xfrm>
              <a:off x="6383" y="6378"/>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x</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Line 19"/>
            <p:cNvSpPr>
              <a:spLocks noChangeShapeType="1"/>
            </p:cNvSpPr>
            <p:nvPr/>
          </p:nvSpPr>
          <p:spPr bwMode="auto">
            <a:xfrm>
              <a:off x="3368" y="3962"/>
              <a:ext cx="1" cy="24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sysDot"/>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Line 18"/>
            <p:cNvSpPr>
              <a:spLocks noChangeShapeType="1"/>
            </p:cNvSpPr>
            <p:nvPr/>
          </p:nvSpPr>
          <p:spPr bwMode="auto">
            <a:xfrm>
              <a:off x="2764" y="5250"/>
              <a:ext cx="221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sysDot"/>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3" name="Line 17"/>
            <p:cNvSpPr>
              <a:spLocks noChangeShapeType="1"/>
            </p:cNvSpPr>
            <p:nvPr/>
          </p:nvSpPr>
          <p:spPr bwMode="auto">
            <a:xfrm>
              <a:off x="2764" y="4445"/>
              <a:ext cx="2212" cy="1"/>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sysDot"/>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16"/>
            <p:cNvSpPr>
              <a:spLocks noChangeShapeType="1"/>
            </p:cNvSpPr>
            <p:nvPr/>
          </p:nvSpPr>
          <p:spPr bwMode="auto">
            <a:xfrm>
              <a:off x="4373" y="3962"/>
              <a:ext cx="1" cy="2415"/>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sysDot"/>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Text Box 15"/>
            <p:cNvSpPr txBox="1">
              <a:spLocks noChangeArrowheads="1"/>
            </p:cNvSpPr>
            <p:nvPr/>
          </p:nvSpPr>
          <p:spPr bwMode="auto">
            <a:xfrm>
              <a:off x="3167" y="6377"/>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3</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6" name="Text Box 14"/>
            <p:cNvSpPr txBox="1">
              <a:spLocks noChangeArrowheads="1"/>
            </p:cNvSpPr>
            <p:nvPr/>
          </p:nvSpPr>
          <p:spPr bwMode="auto">
            <a:xfrm>
              <a:off x="4172" y="6377"/>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7</a:t>
              </a:r>
            </a:p>
          </p:txBody>
        </p:sp>
        <p:sp>
          <p:nvSpPr>
            <p:cNvPr id="17" name="Text Box 13"/>
            <p:cNvSpPr txBox="1">
              <a:spLocks noChangeArrowheads="1"/>
            </p:cNvSpPr>
            <p:nvPr/>
          </p:nvSpPr>
          <p:spPr bwMode="auto">
            <a:xfrm>
              <a:off x="1559" y="5089"/>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y=5</a:t>
              </a:r>
              <a:endParaRPr kumimoji="0" lang="en-US" altLang="zh-CN" sz="1600" dirty="0">
                <a:cs typeface="Times New Roman" panose="02020603050405020304" pitchFamily="18" charset="0"/>
              </a:endParaRPr>
            </a:p>
          </p:txBody>
        </p:sp>
        <p:sp>
          <p:nvSpPr>
            <p:cNvPr id="18" name="Text Box 12"/>
            <p:cNvSpPr txBox="1">
              <a:spLocks noChangeArrowheads="1"/>
            </p:cNvSpPr>
            <p:nvPr/>
          </p:nvSpPr>
          <p:spPr bwMode="auto">
            <a:xfrm>
              <a:off x="1559" y="4163"/>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y=</a:t>
              </a:r>
              <a:r>
                <a:rPr kumimoji="0" lang="en-US" altLang="zh-CN" sz="1600" dirty="0" smtClean="0">
                  <a:cs typeface="Times New Roman" panose="02020603050405020304" pitchFamily="18" charset="0"/>
                </a:rPr>
                <a:t>9</a:t>
              </a:r>
              <a:endParaRPr kumimoji="0" lang="en-US" altLang="zh-CN" sz="1600" dirty="0">
                <a:cs typeface="Times New Roman" panose="02020603050405020304" pitchFamily="18" charset="0"/>
              </a:endParaRPr>
            </a:p>
          </p:txBody>
        </p:sp>
        <p:sp>
          <p:nvSpPr>
            <p:cNvPr id="19" name="Rectangle 11" descr="浅色上对角线"/>
            <p:cNvSpPr>
              <a:spLocks noChangeArrowheads="1"/>
            </p:cNvSpPr>
            <p:nvPr/>
          </p:nvSpPr>
          <p:spPr bwMode="auto">
            <a:xfrm>
              <a:off x="2162" y="3801"/>
              <a:ext cx="1206" cy="644"/>
            </a:xfrm>
            <a:prstGeom prst="rect">
              <a:avLst/>
            </a:prstGeom>
            <a:pattFill prst="ltUpDiag">
              <a:fgClr>
                <a:srgbClr val="000000"/>
              </a:fgClr>
              <a:bgClr>
                <a:srgbClr val="FFFFFF"/>
              </a:bgClr>
            </a:pattFill>
            <a:ln>
              <a:noFill/>
            </a:ln>
            <a:extLst>
              <a:ext uri="{91240B29-F687-4F45-9708-019B960494DF}">
                <a14:hiddenLine xmlns:a14="http://schemas.microsoft.com/office/drawing/2010/main" w="9525">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E3</a:t>
              </a:r>
            </a:p>
          </p:txBody>
        </p:sp>
        <p:sp>
          <p:nvSpPr>
            <p:cNvPr id="20" name="Rectangle 10"/>
            <p:cNvSpPr>
              <a:spLocks noChangeArrowheads="1"/>
            </p:cNvSpPr>
            <p:nvPr/>
          </p:nvSpPr>
          <p:spPr bwMode="auto">
            <a:xfrm>
              <a:off x="3368" y="4445"/>
              <a:ext cx="1005" cy="805"/>
            </a:xfrm>
            <a:prstGeom prst="rect">
              <a:avLst/>
            </a:prstGeom>
            <a:solidFill>
              <a:srgbClr val="C0C0C0"/>
            </a:solidFill>
            <a:ln>
              <a:noFill/>
            </a:ln>
            <a:extLst>
              <a:ext uri="{91240B29-F687-4F45-9708-019B960494DF}">
                <a14:hiddenLine xmlns:a14="http://schemas.microsoft.com/office/drawing/2010/main" w="9525">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E5</a:t>
              </a:r>
            </a:p>
          </p:txBody>
        </p:sp>
        <p:sp>
          <p:nvSpPr>
            <p:cNvPr id="21" name="Rectangle 9" descr="10%"/>
            <p:cNvSpPr>
              <a:spLocks noChangeArrowheads="1"/>
            </p:cNvSpPr>
            <p:nvPr/>
          </p:nvSpPr>
          <p:spPr bwMode="auto">
            <a:xfrm>
              <a:off x="3368" y="5250"/>
              <a:ext cx="1005" cy="1127"/>
            </a:xfrm>
            <a:prstGeom prst="rect">
              <a:avLst/>
            </a:prstGeom>
            <a:pattFill prst="pct10">
              <a:fgClr>
                <a:srgbClr val="000000"/>
              </a:fgClr>
              <a:bgClr>
                <a:srgbClr val="FFFFFF"/>
              </a:bgClr>
            </a:pattFill>
            <a:ln>
              <a:noFill/>
            </a:ln>
            <a:extLst>
              <a:ext uri="{91240B29-F687-4F45-9708-019B960494DF}">
                <a14:hiddenLine xmlns:a14="http://schemas.microsoft.com/office/drawing/2010/main" w="9525">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E4</a:t>
              </a:r>
            </a:p>
          </p:txBody>
        </p:sp>
        <p:sp>
          <p:nvSpPr>
            <p:cNvPr id="22" name="Rectangle 8" descr="上对角虚线"/>
            <p:cNvSpPr>
              <a:spLocks noChangeArrowheads="1"/>
            </p:cNvSpPr>
            <p:nvPr/>
          </p:nvSpPr>
          <p:spPr bwMode="auto">
            <a:xfrm>
              <a:off x="4373" y="5250"/>
              <a:ext cx="1005" cy="1127"/>
            </a:xfrm>
            <a:prstGeom prst="rect">
              <a:avLst/>
            </a:prstGeom>
            <a:pattFill prst="dashUpDiag">
              <a:fgClr>
                <a:srgbClr val="000000"/>
              </a:fgClr>
              <a:bgClr>
                <a:srgbClr val="FFFFFF"/>
              </a:bgClr>
            </a:pattFill>
            <a:ln>
              <a:noFill/>
            </a:ln>
            <a:extLst>
              <a:ext uri="{91240B29-F687-4F45-9708-019B960494DF}">
                <a14:hiddenLine xmlns:a14="http://schemas.microsoft.com/office/drawing/2010/main" w="9525">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E7</a:t>
              </a:r>
            </a:p>
          </p:txBody>
        </p:sp>
        <p:sp>
          <p:nvSpPr>
            <p:cNvPr id="23" name="Rectangle 7" descr="虚线网格"/>
            <p:cNvSpPr>
              <a:spLocks noChangeArrowheads="1"/>
            </p:cNvSpPr>
            <p:nvPr/>
          </p:nvSpPr>
          <p:spPr bwMode="auto">
            <a:xfrm>
              <a:off x="4373" y="4445"/>
              <a:ext cx="1005" cy="805"/>
            </a:xfrm>
            <a:prstGeom prst="rect">
              <a:avLst/>
            </a:prstGeom>
            <a:pattFill prst="dotGrid">
              <a:fgClr>
                <a:srgbClr val="000000"/>
              </a:fgClr>
              <a:bgClr>
                <a:srgbClr val="FFFFFF"/>
              </a:bgClr>
            </a:pattFill>
            <a:ln>
              <a:noFill/>
            </a:ln>
            <a:extLst>
              <a:ext uri="{91240B29-F687-4F45-9708-019B960494DF}">
                <a14:hiddenLine xmlns:a14="http://schemas.microsoft.com/office/drawing/2010/main" w="9525">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E8</a:t>
              </a:r>
            </a:p>
          </p:txBody>
        </p:sp>
        <p:sp>
          <p:nvSpPr>
            <p:cNvPr id="24" name="Rectangle 6" descr="轮廓式菱形"/>
            <p:cNvSpPr>
              <a:spLocks noChangeArrowheads="1"/>
            </p:cNvSpPr>
            <p:nvPr/>
          </p:nvSpPr>
          <p:spPr bwMode="auto">
            <a:xfrm>
              <a:off x="4373" y="3801"/>
              <a:ext cx="1005" cy="644"/>
            </a:xfrm>
            <a:prstGeom prst="rect">
              <a:avLst/>
            </a:prstGeom>
            <a:pattFill prst="openDmnd">
              <a:fgClr>
                <a:srgbClr val="000000"/>
              </a:fgClr>
              <a:bgClr>
                <a:srgbClr val="FFFFFF"/>
              </a:bgClr>
            </a:pattFill>
            <a:ln>
              <a:noFill/>
            </a:ln>
            <a:extLst>
              <a:ext uri="{91240B29-F687-4F45-9708-019B960494DF}">
                <a14:hiddenLine xmlns:a14="http://schemas.microsoft.com/office/drawing/2010/main" w="9525">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E9</a:t>
              </a:r>
            </a:p>
          </p:txBody>
        </p:sp>
        <p:sp>
          <p:nvSpPr>
            <p:cNvPr id="25" name="Rectangle 5" descr="大网格"/>
            <p:cNvSpPr>
              <a:spLocks noChangeArrowheads="1"/>
            </p:cNvSpPr>
            <p:nvPr/>
          </p:nvSpPr>
          <p:spPr bwMode="auto">
            <a:xfrm>
              <a:off x="3368" y="3801"/>
              <a:ext cx="1005" cy="644"/>
            </a:xfrm>
            <a:prstGeom prst="rect">
              <a:avLst/>
            </a:prstGeom>
            <a:pattFill prst="lgGrid">
              <a:fgClr>
                <a:srgbClr val="000000"/>
              </a:fgClr>
              <a:bgClr>
                <a:srgbClr val="FFFFFF"/>
              </a:bgClr>
            </a:pattFill>
            <a:ln>
              <a:noFill/>
            </a:ln>
            <a:extLst>
              <a:ext uri="{91240B29-F687-4F45-9708-019B960494DF}">
                <a14:hiddenLine xmlns:a14="http://schemas.microsoft.com/office/drawing/2010/main" w="9525">
                  <a:solidFill>
                    <a:srgbClr val="000000"/>
                  </a:solidFill>
                  <a:prstDash val="sysDot"/>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E6</a:t>
              </a:r>
            </a:p>
          </p:txBody>
        </p:sp>
        <p:sp>
          <p:nvSpPr>
            <p:cNvPr id="26" name="Line 4"/>
            <p:cNvSpPr>
              <a:spLocks noChangeShapeType="1"/>
            </p:cNvSpPr>
            <p:nvPr/>
          </p:nvSpPr>
          <p:spPr bwMode="auto">
            <a:xfrm>
              <a:off x="2765" y="3479"/>
              <a:ext cx="1" cy="3059"/>
            </a:xfrm>
            <a:prstGeom prst="line">
              <a:avLst/>
            </a:prstGeom>
            <a:noFill/>
            <a:ln w="9525">
              <a:solidFill>
                <a:srgbClr val="000000"/>
              </a:solidFill>
              <a:round/>
              <a:headEnd type="triangle" w="med" len="me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3"/>
            <p:cNvSpPr>
              <a:spLocks noChangeShapeType="1"/>
            </p:cNvSpPr>
            <p:nvPr/>
          </p:nvSpPr>
          <p:spPr bwMode="auto">
            <a:xfrm>
              <a:off x="2765" y="5089"/>
              <a:ext cx="201" cy="322"/>
            </a:xfrm>
            <a:prstGeom prst="line">
              <a:avLst/>
            </a:prstGeom>
            <a:noFill/>
            <a:ln>
              <a:noFill/>
            </a:ln>
            <a:extLst>
              <a:ext uri="{909E8E84-426E-40DD-AFC4-6F175D3DCCD1}">
                <a14:hiddenFill xmlns:a14="http://schemas.microsoft.com/office/drawing/2010/main">
                  <a:noFill/>
                </a14:hiddenFill>
              </a:ext>
              <a:ext uri="{91240B29-F687-4F45-9708-019B960494DF}">
                <a14:hiddenLine xmlns:a14="http://schemas.microsoft.com/office/drawing/2010/main" w="9525">
                  <a:solidFill>
                    <a:srgbClr val="000000"/>
                  </a:solidFill>
                  <a:prstDash val="sysDot"/>
                  <a:round/>
                  <a:headEnd/>
                  <a:tailEnd/>
                </a14:hiddenLine>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2"/>
            <p:cNvSpPr>
              <a:spLocks noChangeShapeType="1"/>
            </p:cNvSpPr>
            <p:nvPr/>
          </p:nvSpPr>
          <p:spPr bwMode="auto">
            <a:xfrm>
              <a:off x="1760" y="6216"/>
              <a:ext cx="482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
        <p:nvSpPr>
          <p:cNvPr id="31" name="Text Box 20"/>
          <p:cNvSpPr txBox="1">
            <a:spLocks noChangeArrowheads="1"/>
          </p:cNvSpPr>
          <p:nvPr/>
        </p:nvSpPr>
        <p:spPr bwMode="auto">
          <a:xfrm>
            <a:off x="1968703" y="3309945"/>
            <a:ext cx="556691" cy="36931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y</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14.3.4 </a:t>
            </a:r>
            <a:r>
              <a:rPr lang="zh-CN" altLang="en-US" dirty="0" smtClean="0"/>
              <a:t>边界值方法</a:t>
            </a:r>
            <a:endParaRPr lang="zh-CN" altLang="en-US" dirty="0"/>
          </a:p>
        </p:txBody>
      </p:sp>
      <p:sp>
        <p:nvSpPr>
          <p:cNvPr id="3" name="内容占位符 2"/>
          <p:cNvSpPr>
            <a:spLocks noGrp="1"/>
          </p:cNvSpPr>
          <p:nvPr>
            <p:ph idx="1"/>
          </p:nvPr>
        </p:nvSpPr>
        <p:spPr/>
        <p:txBody>
          <a:bodyPr/>
          <a:lstStyle/>
          <a:p>
            <a:r>
              <a:rPr lang="zh-CN" altLang="en-US" dirty="0" smtClean="0"/>
              <a:t>如果简单地从图</a:t>
            </a:r>
            <a:r>
              <a:rPr lang="en-US" dirty="0" smtClean="0"/>
              <a:t>14-6</a:t>
            </a:r>
            <a:r>
              <a:rPr lang="zh-CN" altLang="en-US" dirty="0" smtClean="0"/>
              <a:t>中的等价类中取一组值是有风险的。因为软件的许多错误往往就出现在边界值上。</a:t>
            </a:r>
            <a:endParaRPr lang="en-US" altLang="zh-CN" dirty="0" smtClean="0"/>
          </a:p>
          <a:p>
            <a:endParaRPr lang="en-US" altLang="zh-CN" dirty="0" smtClean="0"/>
          </a:p>
          <a:p>
            <a:r>
              <a:rPr lang="zh-CN" altLang="en-US" dirty="0" smtClean="0"/>
              <a:t>边界值分析</a:t>
            </a:r>
            <a:r>
              <a:rPr lang="en-US" dirty="0" smtClean="0"/>
              <a:t>(BVA—Boundary Value Analysis)</a:t>
            </a:r>
            <a:r>
              <a:rPr lang="zh-CN" altLang="en-US" dirty="0" smtClean="0"/>
              <a:t>就是针对边界产生测试用例的方法，弥补等价类方法的不足。</a:t>
            </a:r>
            <a:endParaRPr lang="zh-CN" alt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BVA</a:t>
            </a:r>
            <a:r>
              <a:rPr lang="zh-CN" altLang="en-US" dirty="0" smtClean="0"/>
              <a:t>的选择原则</a:t>
            </a:r>
            <a:endParaRPr lang="zh-CN" altLang="en-US" dirty="0"/>
          </a:p>
        </p:txBody>
      </p:sp>
      <p:sp>
        <p:nvSpPr>
          <p:cNvPr id="3" name="内容占位符 2"/>
          <p:cNvSpPr>
            <a:spLocks noGrp="1"/>
          </p:cNvSpPr>
          <p:nvPr>
            <p:ph idx="1"/>
          </p:nvPr>
        </p:nvSpPr>
        <p:spPr/>
        <p:txBody>
          <a:bodyPr/>
          <a:lstStyle/>
          <a:p>
            <a:r>
              <a:rPr lang="en-US" sz="2400" dirty="0" smtClean="0"/>
              <a:t>1</a:t>
            </a:r>
            <a:r>
              <a:rPr lang="zh-CN" altLang="en-US" sz="2400" dirty="0" smtClean="0"/>
              <a:t>）如果输入条件是有值</a:t>
            </a:r>
            <a:r>
              <a:rPr lang="en-US" sz="2400" dirty="0" err="1" smtClean="0"/>
              <a:t>a,b</a:t>
            </a:r>
            <a:r>
              <a:rPr lang="zh-CN" altLang="en-US" sz="2400" dirty="0" smtClean="0"/>
              <a:t>指定的区间，先搞清楚区间的开闭情况，例如，</a:t>
            </a:r>
            <a:r>
              <a:rPr lang="en-US" sz="2400" dirty="0" smtClean="0"/>
              <a:t>[</a:t>
            </a:r>
            <a:r>
              <a:rPr lang="en-US" sz="2400" dirty="0" err="1" smtClean="0"/>
              <a:t>a,b</a:t>
            </a:r>
            <a:r>
              <a:rPr lang="en-US" sz="2400" dirty="0" smtClean="0"/>
              <a:t>]</a:t>
            </a:r>
            <a:r>
              <a:rPr lang="zh-CN" altLang="en-US" sz="2400" dirty="0" smtClean="0"/>
              <a:t>或（</a:t>
            </a:r>
            <a:r>
              <a:rPr lang="en-US" sz="2400" dirty="0" err="1" smtClean="0"/>
              <a:t>a,b</a:t>
            </a:r>
            <a:r>
              <a:rPr lang="zh-CN" altLang="en-US" sz="2400" dirty="0" smtClean="0"/>
              <a:t>）或</a:t>
            </a:r>
            <a:r>
              <a:rPr lang="en-US" sz="2400" dirty="0" smtClean="0"/>
              <a:t>[</a:t>
            </a:r>
            <a:r>
              <a:rPr lang="en-US" sz="2400" dirty="0" err="1" smtClean="0"/>
              <a:t>a,b</a:t>
            </a:r>
            <a:r>
              <a:rPr lang="zh-CN" altLang="en-US" sz="2400" dirty="0" smtClean="0"/>
              <a:t>），然后，分别用</a:t>
            </a:r>
            <a:r>
              <a:rPr lang="en-US" sz="2400" dirty="0" smtClean="0"/>
              <a:t>a</a:t>
            </a:r>
            <a:r>
              <a:rPr lang="zh-CN" altLang="en-US" sz="2400" dirty="0" smtClean="0"/>
              <a:t>，</a:t>
            </a:r>
            <a:r>
              <a:rPr lang="en-US" sz="2400" dirty="0" smtClean="0"/>
              <a:t>b</a:t>
            </a:r>
            <a:r>
              <a:rPr lang="zh-CN" altLang="en-US" sz="2400" dirty="0" smtClean="0"/>
              <a:t>，</a:t>
            </a:r>
            <a:r>
              <a:rPr lang="en-US" sz="2400" dirty="0" smtClean="0"/>
              <a:t>a&lt;</a:t>
            </a:r>
            <a:r>
              <a:rPr lang="zh-CN" altLang="en-US" sz="2400" dirty="0" smtClean="0"/>
              <a:t>，</a:t>
            </a:r>
            <a:r>
              <a:rPr lang="en-US" sz="2400" dirty="0" smtClean="0"/>
              <a:t>&gt;b</a:t>
            </a:r>
            <a:r>
              <a:rPr lang="zh-CN" altLang="en-US" sz="2400" dirty="0" smtClean="0"/>
              <a:t>等测试。</a:t>
            </a:r>
          </a:p>
          <a:p>
            <a:r>
              <a:rPr lang="en-US" sz="2400" dirty="0" smtClean="0"/>
              <a:t>2</a:t>
            </a:r>
            <a:r>
              <a:rPr lang="zh-CN" altLang="en-US" sz="2400" dirty="0" smtClean="0"/>
              <a:t>）如果输入条件是许多值，测试用例要分别用最小、最大值测试，以及大于最大值和小于最小值进行测试。</a:t>
            </a:r>
          </a:p>
          <a:p>
            <a:r>
              <a:rPr lang="en-US" sz="2400" dirty="0" smtClean="0"/>
              <a:t>3</a:t>
            </a:r>
            <a:r>
              <a:rPr lang="zh-CN" altLang="en-US" sz="2400" dirty="0" smtClean="0"/>
              <a:t>）把上述</a:t>
            </a:r>
            <a:r>
              <a:rPr lang="en-US" sz="2400" dirty="0" smtClean="0"/>
              <a:t>1</a:t>
            </a:r>
            <a:r>
              <a:rPr lang="zh-CN" altLang="en-US" sz="2400" dirty="0" smtClean="0"/>
              <a:t>）和</a:t>
            </a:r>
            <a:r>
              <a:rPr lang="en-US" sz="2400" dirty="0" smtClean="0"/>
              <a:t>2</a:t>
            </a:r>
            <a:r>
              <a:rPr lang="zh-CN" altLang="en-US" sz="2400" dirty="0" smtClean="0"/>
              <a:t>）用于输出条件，例如，“温度”和“压力”是两个输出。测试用例要创立输出表，分别产生“温度”和“压力”的最大和最小值。</a:t>
            </a:r>
          </a:p>
          <a:p>
            <a:r>
              <a:rPr lang="en-US" sz="2400" dirty="0" smtClean="0"/>
              <a:t>4</a:t>
            </a:r>
            <a:r>
              <a:rPr lang="zh-CN" altLang="en-US" sz="2400" dirty="0" smtClean="0"/>
              <a:t>）如果内部程序数据结构有预定义的边界</a:t>
            </a:r>
            <a:r>
              <a:rPr lang="en-US" sz="2400" dirty="0" smtClean="0"/>
              <a:t>(</a:t>
            </a:r>
            <a:r>
              <a:rPr lang="zh-CN" altLang="en-US" sz="2400" dirty="0" smtClean="0"/>
              <a:t>例如，</a:t>
            </a:r>
            <a:r>
              <a:rPr lang="en-US" sz="2400" dirty="0" smtClean="0"/>
              <a:t>100</a:t>
            </a:r>
            <a:r>
              <a:rPr lang="zh-CN" altLang="en-US" sz="2400" dirty="0" smtClean="0"/>
              <a:t>项的数组</a:t>
            </a:r>
            <a:r>
              <a:rPr lang="en-US" sz="2400" dirty="0" smtClean="0"/>
              <a:t>)</a:t>
            </a:r>
            <a:r>
              <a:rPr lang="zh-CN" altLang="en-US" sz="2400" dirty="0" smtClean="0"/>
              <a:t>，一定要测试其边界的值。</a:t>
            </a:r>
            <a:endParaRPr lang="zh-CN" altLang="en-US" sz="2400"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b="1" dirty="0" smtClean="0"/>
              <a:t>例子</a:t>
            </a:r>
            <a:r>
              <a:rPr lang="en-US" b="1" dirty="0" smtClean="0"/>
              <a:t>7</a:t>
            </a:r>
            <a:r>
              <a:rPr lang="zh-CN" altLang="en-US" b="1" dirty="0" smtClean="0"/>
              <a:t>：</a:t>
            </a:r>
            <a:r>
              <a:rPr lang="zh-CN" altLang="en-US" dirty="0" smtClean="0"/>
              <a:t>假设</a:t>
            </a:r>
            <a:r>
              <a:rPr lang="en-US" dirty="0" smtClean="0"/>
              <a:t>code </a:t>
            </a:r>
            <a:r>
              <a:rPr lang="zh-CN" altLang="en-US" dirty="0" smtClean="0"/>
              <a:t>的范围是</a:t>
            </a:r>
            <a:r>
              <a:rPr lang="en-US" dirty="0" smtClean="0"/>
              <a:t>99..999</a:t>
            </a:r>
            <a:r>
              <a:rPr lang="zh-CN" altLang="en-US" dirty="0" smtClean="0"/>
              <a:t>，</a:t>
            </a:r>
            <a:r>
              <a:rPr lang="en-US" dirty="0" smtClean="0"/>
              <a:t>quantity</a:t>
            </a:r>
            <a:r>
              <a:rPr lang="zh-CN" altLang="en-US" dirty="0" smtClean="0"/>
              <a:t>的范围时</a:t>
            </a:r>
            <a:r>
              <a:rPr lang="en-US" dirty="0" smtClean="0"/>
              <a:t>1..100</a:t>
            </a:r>
            <a:r>
              <a:rPr lang="zh-CN" altLang="en-US" dirty="0" smtClean="0"/>
              <a:t>。</a:t>
            </a:r>
          </a:p>
          <a:p>
            <a:pPr lvl="1"/>
            <a:r>
              <a:rPr lang="zh-CN" altLang="en-US" dirty="0" smtClean="0"/>
              <a:t>第一步：划分出等价类如下：</a:t>
            </a:r>
          </a:p>
          <a:p>
            <a:pPr lvl="2"/>
            <a:r>
              <a:rPr lang="en-US" dirty="0" smtClean="0"/>
              <a:t>Code</a:t>
            </a:r>
            <a:r>
              <a:rPr lang="zh-CN" altLang="en-US" dirty="0" smtClean="0"/>
              <a:t>的等价类：</a:t>
            </a:r>
            <a:r>
              <a:rPr lang="en-US" dirty="0" smtClean="0"/>
              <a:t>E1: &lt;99 </a:t>
            </a:r>
            <a:r>
              <a:rPr lang="zh-CN" altLang="en-US" dirty="0" smtClean="0"/>
              <a:t>； </a:t>
            </a:r>
            <a:r>
              <a:rPr lang="en-US" dirty="0" smtClean="0"/>
              <a:t>E2: [99..999] </a:t>
            </a:r>
            <a:r>
              <a:rPr lang="zh-CN" altLang="en-US" dirty="0" smtClean="0"/>
              <a:t>；</a:t>
            </a:r>
            <a:r>
              <a:rPr lang="en-US" dirty="0" smtClean="0"/>
              <a:t>E3: &gt;999</a:t>
            </a:r>
            <a:r>
              <a:rPr lang="zh-CN" altLang="en-US" dirty="0" smtClean="0"/>
              <a:t>。</a:t>
            </a:r>
          </a:p>
          <a:p>
            <a:pPr lvl="2"/>
            <a:r>
              <a:rPr lang="en-US" dirty="0" smtClean="0"/>
              <a:t>quantity</a:t>
            </a:r>
            <a:r>
              <a:rPr lang="zh-CN" altLang="en-US" dirty="0" smtClean="0"/>
              <a:t>的等价类：</a:t>
            </a:r>
            <a:r>
              <a:rPr lang="en-US" dirty="0" smtClean="0"/>
              <a:t>E4: &lt; 1</a:t>
            </a:r>
            <a:r>
              <a:rPr lang="zh-CN" altLang="en-US" dirty="0" smtClean="0"/>
              <a:t>；</a:t>
            </a:r>
            <a:r>
              <a:rPr lang="en-US" dirty="0" smtClean="0"/>
              <a:t>E5: [1..100]</a:t>
            </a:r>
            <a:r>
              <a:rPr lang="zh-CN" altLang="en-US" dirty="0" smtClean="0"/>
              <a:t>； </a:t>
            </a:r>
            <a:r>
              <a:rPr lang="en-US" dirty="0" smtClean="0"/>
              <a:t>E6: &gt;100</a:t>
            </a:r>
            <a:r>
              <a:rPr lang="zh-CN" altLang="en-US" dirty="0" smtClean="0"/>
              <a:t>。</a:t>
            </a:r>
          </a:p>
          <a:p>
            <a:pPr lvl="1"/>
            <a:r>
              <a:rPr lang="zh-CN" altLang="en-US" dirty="0"/>
              <a:t>第二步，标出各个变量的边界</a:t>
            </a:r>
          </a:p>
        </p:txBody>
      </p:sp>
      <p:grpSp>
        <p:nvGrpSpPr>
          <p:cNvPr id="4" name="Group 1"/>
          <p:cNvGrpSpPr>
            <a:grpSpLocks noChangeAspect="1"/>
          </p:cNvGrpSpPr>
          <p:nvPr/>
        </p:nvGrpSpPr>
        <p:grpSpPr bwMode="auto">
          <a:xfrm>
            <a:off x="1545928" y="3904383"/>
            <a:ext cx="5836048" cy="2451100"/>
            <a:chOff x="1559" y="2825"/>
            <a:chExt cx="6332" cy="3059"/>
          </a:xfrm>
        </p:grpSpPr>
        <p:sp>
          <p:nvSpPr>
            <p:cNvPr id="5" name="AutoShape 40"/>
            <p:cNvSpPr>
              <a:spLocks noChangeAspect="1" noChangeArrowheads="1" noTextEdit="1"/>
            </p:cNvSpPr>
            <p:nvPr/>
          </p:nvSpPr>
          <p:spPr bwMode="auto">
            <a:xfrm>
              <a:off x="1559" y="2825"/>
              <a:ext cx="6231" cy="3059"/>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6" name="Line 39"/>
            <p:cNvSpPr>
              <a:spLocks noChangeShapeType="1"/>
            </p:cNvSpPr>
            <p:nvPr/>
          </p:nvSpPr>
          <p:spPr bwMode="auto">
            <a:xfrm>
              <a:off x="2666" y="3468"/>
              <a:ext cx="522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7" name="Text Box 38"/>
            <p:cNvSpPr txBox="1">
              <a:spLocks noChangeArrowheads="1"/>
            </p:cNvSpPr>
            <p:nvPr/>
          </p:nvSpPr>
          <p:spPr bwMode="auto">
            <a:xfrm>
              <a:off x="2564" y="2986"/>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800" b="0" i="0" u="none" strike="noStrike" cap="none" normalizeH="0" baseline="0" dirty="0" smtClean="0">
                  <a:ln>
                    <a:noFill/>
                  </a:ln>
                  <a:solidFill>
                    <a:schemeClr val="tx1"/>
                  </a:solidFill>
                  <a:effectLst/>
                  <a:cs typeface="Times New Roman" panose="02020603050405020304" pitchFamily="18" charset="0"/>
                </a:rPr>
                <a:t>98</a:t>
              </a:r>
              <a:endParaRPr kumimoji="0" lang="en-US" altLang="zh-CN" sz="1800" b="0" i="0" u="none" strike="noStrike" cap="none" normalizeH="0" baseline="0" dirty="0" smtClean="0">
                <a:ln>
                  <a:noFill/>
                </a:ln>
                <a:solidFill>
                  <a:schemeClr val="tx1"/>
                </a:solidFill>
                <a:effectLst/>
                <a:latin typeface="Arial" panose="020B0604020202020204" pitchFamily="34" charset="0"/>
              </a:endParaRPr>
            </a:p>
          </p:txBody>
        </p:sp>
        <p:sp>
          <p:nvSpPr>
            <p:cNvPr id="8" name="Text Box 37"/>
            <p:cNvSpPr txBox="1">
              <a:spLocks noChangeArrowheads="1"/>
            </p:cNvSpPr>
            <p:nvPr/>
          </p:nvSpPr>
          <p:spPr bwMode="auto">
            <a:xfrm>
              <a:off x="3569" y="2986"/>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100</a:t>
              </a:r>
            </a:p>
          </p:txBody>
        </p:sp>
        <p:sp>
          <p:nvSpPr>
            <p:cNvPr id="9" name="Text Box 36"/>
            <p:cNvSpPr txBox="1">
              <a:spLocks noChangeArrowheads="1"/>
            </p:cNvSpPr>
            <p:nvPr/>
          </p:nvSpPr>
          <p:spPr bwMode="auto">
            <a:xfrm>
              <a:off x="4574" y="2986"/>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998</a:t>
              </a:r>
            </a:p>
          </p:txBody>
        </p:sp>
        <p:sp>
          <p:nvSpPr>
            <p:cNvPr id="10" name="Text Box 35"/>
            <p:cNvSpPr txBox="1">
              <a:spLocks noChangeArrowheads="1"/>
            </p:cNvSpPr>
            <p:nvPr/>
          </p:nvSpPr>
          <p:spPr bwMode="auto">
            <a:xfrm>
              <a:off x="5780" y="2986"/>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1000</a:t>
              </a:r>
            </a:p>
          </p:txBody>
        </p:sp>
        <p:sp>
          <p:nvSpPr>
            <p:cNvPr id="11" name="Line 34"/>
            <p:cNvSpPr>
              <a:spLocks noChangeShapeType="1"/>
            </p:cNvSpPr>
            <p:nvPr/>
          </p:nvSpPr>
          <p:spPr bwMode="auto">
            <a:xfrm>
              <a:off x="2765" y="3308"/>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2" name="Line 33"/>
            <p:cNvSpPr>
              <a:spLocks noChangeShapeType="1"/>
            </p:cNvSpPr>
            <p:nvPr/>
          </p:nvSpPr>
          <p:spPr bwMode="auto">
            <a:xfrm>
              <a:off x="4068" y="3372"/>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3" name="Line 32"/>
            <p:cNvSpPr>
              <a:spLocks noChangeShapeType="1"/>
            </p:cNvSpPr>
            <p:nvPr/>
          </p:nvSpPr>
          <p:spPr bwMode="auto">
            <a:xfrm>
              <a:off x="4976" y="3308"/>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4" name="Line 31"/>
            <p:cNvSpPr>
              <a:spLocks noChangeShapeType="1"/>
            </p:cNvSpPr>
            <p:nvPr/>
          </p:nvSpPr>
          <p:spPr bwMode="auto">
            <a:xfrm>
              <a:off x="6182" y="3308"/>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5" name="Text Box 30"/>
            <p:cNvSpPr txBox="1">
              <a:spLocks noChangeArrowheads="1"/>
            </p:cNvSpPr>
            <p:nvPr/>
          </p:nvSpPr>
          <p:spPr bwMode="auto">
            <a:xfrm>
              <a:off x="3167" y="2986"/>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99</a:t>
              </a:r>
            </a:p>
          </p:txBody>
        </p:sp>
        <p:sp>
          <p:nvSpPr>
            <p:cNvPr id="16" name="Line 29"/>
            <p:cNvSpPr>
              <a:spLocks noChangeShapeType="1"/>
            </p:cNvSpPr>
            <p:nvPr/>
          </p:nvSpPr>
          <p:spPr bwMode="auto">
            <a:xfrm>
              <a:off x="3368" y="3308"/>
              <a:ext cx="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7" name="AutoShape 28"/>
            <p:cNvSpPr>
              <a:spLocks/>
            </p:cNvSpPr>
            <p:nvPr/>
          </p:nvSpPr>
          <p:spPr bwMode="auto">
            <a:xfrm rot="16200000">
              <a:off x="4341" y="2657"/>
              <a:ext cx="265" cy="2211"/>
            </a:xfrm>
            <a:prstGeom prst="leftBrace">
              <a:avLst>
                <a:gd name="adj1" fmla="val 66845"/>
                <a:gd name="adj2" fmla="val 49375"/>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18" name="Text Box 27"/>
            <p:cNvSpPr txBox="1">
              <a:spLocks noChangeArrowheads="1"/>
            </p:cNvSpPr>
            <p:nvPr/>
          </p:nvSpPr>
          <p:spPr bwMode="auto">
            <a:xfrm>
              <a:off x="5177" y="2986"/>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999</a:t>
              </a:r>
            </a:p>
          </p:txBody>
        </p:sp>
        <p:sp>
          <p:nvSpPr>
            <p:cNvPr id="19" name="Line 26"/>
            <p:cNvSpPr>
              <a:spLocks noChangeShapeType="1"/>
            </p:cNvSpPr>
            <p:nvPr/>
          </p:nvSpPr>
          <p:spPr bwMode="auto">
            <a:xfrm>
              <a:off x="5579" y="3308"/>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0" name="Text Box 25"/>
            <p:cNvSpPr txBox="1">
              <a:spLocks noChangeArrowheads="1"/>
            </p:cNvSpPr>
            <p:nvPr/>
          </p:nvSpPr>
          <p:spPr bwMode="auto">
            <a:xfrm>
              <a:off x="2564" y="3630"/>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E1</a:t>
              </a:r>
            </a:p>
          </p:txBody>
        </p:sp>
        <p:sp>
          <p:nvSpPr>
            <p:cNvPr id="21" name="Text Box 24"/>
            <p:cNvSpPr txBox="1">
              <a:spLocks noChangeArrowheads="1"/>
            </p:cNvSpPr>
            <p:nvPr/>
          </p:nvSpPr>
          <p:spPr bwMode="auto">
            <a:xfrm>
              <a:off x="5981" y="3630"/>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E3</a:t>
              </a:r>
            </a:p>
          </p:txBody>
        </p:sp>
        <p:sp>
          <p:nvSpPr>
            <p:cNvPr id="22" name="Text Box 23"/>
            <p:cNvSpPr txBox="1">
              <a:spLocks noChangeArrowheads="1"/>
            </p:cNvSpPr>
            <p:nvPr/>
          </p:nvSpPr>
          <p:spPr bwMode="auto">
            <a:xfrm>
              <a:off x="4172" y="3952"/>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E2</a:t>
              </a:r>
            </a:p>
          </p:txBody>
        </p:sp>
        <p:sp>
          <p:nvSpPr>
            <p:cNvPr id="23" name="Line 22"/>
            <p:cNvSpPr>
              <a:spLocks noChangeShapeType="1"/>
            </p:cNvSpPr>
            <p:nvPr/>
          </p:nvSpPr>
          <p:spPr bwMode="auto">
            <a:xfrm flipH="1">
              <a:off x="1961" y="3791"/>
              <a:ext cx="60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4" name="Line 21"/>
            <p:cNvSpPr>
              <a:spLocks noChangeShapeType="1"/>
            </p:cNvSpPr>
            <p:nvPr/>
          </p:nvSpPr>
          <p:spPr bwMode="auto">
            <a:xfrm>
              <a:off x="6584" y="3791"/>
              <a:ext cx="603"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5" name="Line 20"/>
            <p:cNvSpPr>
              <a:spLocks noChangeShapeType="1"/>
            </p:cNvSpPr>
            <p:nvPr/>
          </p:nvSpPr>
          <p:spPr bwMode="auto">
            <a:xfrm>
              <a:off x="2364" y="4917"/>
              <a:ext cx="5225" cy="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26" name="Text Box 19"/>
            <p:cNvSpPr txBox="1">
              <a:spLocks noChangeArrowheads="1"/>
            </p:cNvSpPr>
            <p:nvPr/>
          </p:nvSpPr>
          <p:spPr bwMode="auto">
            <a:xfrm>
              <a:off x="2564" y="4435"/>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0</a:t>
              </a:r>
            </a:p>
          </p:txBody>
        </p:sp>
        <p:sp>
          <p:nvSpPr>
            <p:cNvPr id="27" name="Text Box 18"/>
            <p:cNvSpPr txBox="1">
              <a:spLocks noChangeArrowheads="1"/>
            </p:cNvSpPr>
            <p:nvPr/>
          </p:nvSpPr>
          <p:spPr bwMode="auto">
            <a:xfrm>
              <a:off x="3569" y="4435"/>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2</a:t>
              </a:r>
            </a:p>
          </p:txBody>
        </p:sp>
        <p:sp>
          <p:nvSpPr>
            <p:cNvPr id="28" name="Text Box 17"/>
            <p:cNvSpPr txBox="1">
              <a:spLocks noChangeArrowheads="1"/>
            </p:cNvSpPr>
            <p:nvPr/>
          </p:nvSpPr>
          <p:spPr bwMode="auto">
            <a:xfrm>
              <a:off x="4574" y="4435"/>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99</a:t>
              </a:r>
            </a:p>
          </p:txBody>
        </p:sp>
        <p:sp>
          <p:nvSpPr>
            <p:cNvPr id="29" name="Text Box 16"/>
            <p:cNvSpPr txBox="1">
              <a:spLocks noChangeArrowheads="1"/>
            </p:cNvSpPr>
            <p:nvPr/>
          </p:nvSpPr>
          <p:spPr bwMode="auto">
            <a:xfrm>
              <a:off x="5981" y="4435"/>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101</a:t>
              </a:r>
            </a:p>
          </p:txBody>
        </p:sp>
        <p:sp>
          <p:nvSpPr>
            <p:cNvPr id="30" name="Line 15"/>
            <p:cNvSpPr>
              <a:spLocks noChangeShapeType="1"/>
            </p:cNvSpPr>
            <p:nvPr/>
          </p:nvSpPr>
          <p:spPr bwMode="auto">
            <a:xfrm>
              <a:off x="2765" y="4757"/>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1" name="Line 14"/>
            <p:cNvSpPr>
              <a:spLocks noChangeShapeType="1"/>
            </p:cNvSpPr>
            <p:nvPr/>
          </p:nvSpPr>
          <p:spPr bwMode="auto">
            <a:xfrm>
              <a:off x="3970" y="4757"/>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2" name="Line 13"/>
            <p:cNvSpPr>
              <a:spLocks noChangeShapeType="1"/>
            </p:cNvSpPr>
            <p:nvPr/>
          </p:nvSpPr>
          <p:spPr bwMode="auto">
            <a:xfrm>
              <a:off x="4976" y="4757"/>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3" name="Line 12"/>
            <p:cNvSpPr>
              <a:spLocks noChangeShapeType="1"/>
            </p:cNvSpPr>
            <p:nvPr/>
          </p:nvSpPr>
          <p:spPr bwMode="auto">
            <a:xfrm>
              <a:off x="6182" y="4757"/>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4" name="Text Box 11"/>
            <p:cNvSpPr txBox="1">
              <a:spLocks noChangeArrowheads="1"/>
            </p:cNvSpPr>
            <p:nvPr/>
          </p:nvSpPr>
          <p:spPr bwMode="auto">
            <a:xfrm>
              <a:off x="3167" y="4435"/>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1</a:t>
              </a:r>
            </a:p>
          </p:txBody>
        </p:sp>
        <p:sp>
          <p:nvSpPr>
            <p:cNvPr id="35" name="Line 10"/>
            <p:cNvSpPr>
              <a:spLocks noChangeShapeType="1"/>
            </p:cNvSpPr>
            <p:nvPr/>
          </p:nvSpPr>
          <p:spPr bwMode="auto">
            <a:xfrm>
              <a:off x="3368" y="4757"/>
              <a:ext cx="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6" name="AutoShape 9"/>
            <p:cNvSpPr>
              <a:spLocks/>
            </p:cNvSpPr>
            <p:nvPr/>
          </p:nvSpPr>
          <p:spPr bwMode="auto">
            <a:xfrm rot="16200000">
              <a:off x="4341" y="4106"/>
              <a:ext cx="265" cy="2212"/>
            </a:xfrm>
            <a:prstGeom prst="leftBrace">
              <a:avLst>
                <a:gd name="adj1" fmla="val 66845"/>
                <a:gd name="adj2" fmla="val 49375"/>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7" name="Text Box 8"/>
            <p:cNvSpPr txBox="1">
              <a:spLocks noChangeArrowheads="1"/>
            </p:cNvSpPr>
            <p:nvPr/>
          </p:nvSpPr>
          <p:spPr bwMode="auto">
            <a:xfrm>
              <a:off x="5177" y="4435"/>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100</a:t>
              </a:r>
            </a:p>
          </p:txBody>
        </p:sp>
        <p:sp>
          <p:nvSpPr>
            <p:cNvPr id="38" name="Line 7"/>
            <p:cNvSpPr>
              <a:spLocks noChangeShapeType="1"/>
            </p:cNvSpPr>
            <p:nvPr/>
          </p:nvSpPr>
          <p:spPr bwMode="auto">
            <a:xfrm>
              <a:off x="5579" y="4757"/>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39" name="Text Box 6"/>
            <p:cNvSpPr txBox="1">
              <a:spLocks noChangeArrowheads="1"/>
            </p:cNvSpPr>
            <p:nvPr/>
          </p:nvSpPr>
          <p:spPr bwMode="auto">
            <a:xfrm>
              <a:off x="2564" y="5079"/>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E4</a:t>
              </a:r>
            </a:p>
          </p:txBody>
        </p:sp>
        <p:sp>
          <p:nvSpPr>
            <p:cNvPr id="40" name="Text Box 5"/>
            <p:cNvSpPr txBox="1">
              <a:spLocks noChangeArrowheads="1"/>
            </p:cNvSpPr>
            <p:nvPr/>
          </p:nvSpPr>
          <p:spPr bwMode="auto">
            <a:xfrm>
              <a:off x="5981" y="5079"/>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E6</a:t>
              </a:r>
            </a:p>
          </p:txBody>
        </p:sp>
        <p:sp>
          <p:nvSpPr>
            <p:cNvPr id="41" name="Text Box 4"/>
            <p:cNvSpPr txBox="1">
              <a:spLocks noChangeArrowheads="1"/>
            </p:cNvSpPr>
            <p:nvPr/>
          </p:nvSpPr>
          <p:spPr bwMode="auto">
            <a:xfrm>
              <a:off x="4172" y="5401"/>
              <a:ext cx="603"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800" dirty="0">
                  <a:cs typeface="Times New Roman" panose="02020603050405020304" pitchFamily="18" charset="0"/>
                </a:rPr>
                <a:t>E5</a:t>
              </a:r>
            </a:p>
          </p:txBody>
        </p:sp>
        <p:sp>
          <p:nvSpPr>
            <p:cNvPr id="42" name="Line 3"/>
            <p:cNvSpPr>
              <a:spLocks noChangeShapeType="1"/>
            </p:cNvSpPr>
            <p:nvPr/>
          </p:nvSpPr>
          <p:spPr bwMode="auto">
            <a:xfrm flipH="1">
              <a:off x="1961" y="5240"/>
              <a:ext cx="60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sp>
          <p:nvSpPr>
            <p:cNvPr id="43" name="Line 2"/>
            <p:cNvSpPr>
              <a:spLocks noChangeShapeType="1"/>
            </p:cNvSpPr>
            <p:nvPr/>
          </p:nvSpPr>
          <p:spPr bwMode="auto">
            <a:xfrm>
              <a:off x="6584" y="5240"/>
              <a:ext cx="603"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800"/>
            </a:p>
          </p:txBody>
        </p:sp>
      </p:gr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第三步，构造出测试用例</a:t>
            </a:r>
            <a:endParaRPr lang="zh-CN" altLang="en-US" dirty="0"/>
          </a:p>
        </p:txBody>
      </p:sp>
      <p:graphicFrame>
        <p:nvGraphicFramePr>
          <p:cNvPr id="4" name="表格 3"/>
          <p:cNvGraphicFramePr>
            <a:graphicFrameLocks noGrp="1"/>
          </p:cNvGraphicFramePr>
          <p:nvPr/>
        </p:nvGraphicFramePr>
        <p:xfrm>
          <a:off x="1126172" y="1679573"/>
          <a:ext cx="6580914" cy="2994026"/>
        </p:xfrm>
        <a:graphic>
          <a:graphicData uri="http://schemas.openxmlformats.org/drawingml/2006/table">
            <a:tbl>
              <a:tblPr/>
              <a:tblGrid>
                <a:gridCol w="1548624">
                  <a:extLst>
                    <a:ext uri="{9D8B030D-6E8A-4147-A177-3AD203B41FA5}">
                      <a16:colId xmlns:a16="http://schemas.microsoft.com/office/drawing/2014/main" val="20000"/>
                    </a:ext>
                  </a:extLst>
                </a:gridCol>
                <a:gridCol w="2516145">
                  <a:extLst>
                    <a:ext uri="{9D8B030D-6E8A-4147-A177-3AD203B41FA5}">
                      <a16:colId xmlns:a16="http://schemas.microsoft.com/office/drawing/2014/main" val="20001"/>
                    </a:ext>
                  </a:extLst>
                </a:gridCol>
                <a:gridCol w="2516145">
                  <a:extLst>
                    <a:ext uri="{9D8B030D-6E8A-4147-A177-3AD203B41FA5}">
                      <a16:colId xmlns:a16="http://schemas.microsoft.com/office/drawing/2014/main" val="20002"/>
                    </a:ext>
                  </a:extLst>
                </a:gridCol>
              </a:tblGrid>
              <a:tr h="357318">
                <a:tc rowSpan="2">
                  <a:txBody>
                    <a:bodyPr/>
                    <a:lstStyle/>
                    <a:p>
                      <a:pPr indent="269875" algn="just">
                        <a:lnSpc>
                          <a:spcPts val="1660"/>
                        </a:lnSpc>
                        <a:spcAft>
                          <a:spcPts val="0"/>
                        </a:spcAft>
                      </a:pPr>
                      <a:endParaRPr lang="en-US" altLang="zh-CN" sz="1600" kern="100" dirty="0" smtClean="0">
                        <a:latin typeface="Times New Roman"/>
                        <a:ea typeface="宋体"/>
                        <a:cs typeface="Times New Roman"/>
                      </a:endParaRPr>
                    </a:p>
                    <a:p>
                      <a:pPr indent="269875" algn="just">
                        <a:lnSpc>
                          <a:spcPts val="1660"/>
                        </a:lnSpc>
                        <a:spcAft>
                          <a:spcPts val="0"/>
                        </a:spcAft>
                      </a:pPr>
                      <a:r>
                        <a:rPr lang="zh-CN" sz="1600" kern="100" dirty="0" smtClean="0">
                          <a:latin typeface="Times New Roman"/>
                          <a:ea typeface="宋体"/>
                          <a:cs typeface="Times New Roman"/>
                        </a:rPr>
                        <a:t>测试用例</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269875" algn="ctr">
                        <a:lnSpc>
                          <a:spcPts val="1660"/>
                        </a:lnSpc>
                        <a:spcAft>
                          <a:spcPts val="0"/>
                        </a:spcAft>
                      </a:pPr>
                      <a:r>
                        <a:rPr lang="zh-CN" sz="1600" kern="100">
                          <a:latin typeface="Times New Roman"/>
                          <a:ea typeface="宋体"/>
                          <a:cs typeface="Times New Roman"/>
                        </a:rPr>
                        <a:t>输入参量值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10000"/>
                  </a:ext>
                </a:extLst>
              </a:tr>
              <a:tr h="357318">
                <a:tc vMerge="1">
                  <a:txBody>
                    <a:bodyPr/>
                    <a:lstStyle/>
                    <a:p>
                      <a:endParaRPr lang="zh-CN" altLang="en-US"/>
                    </a:p>
                  </a:txBody>
                  <a:tcPr/>
                </a:tc>
                <a:tc>
                  <a:txBody>
                    <a:bodyPr/>
                    <a:lstStyle/>
                    <a:p>
                      <a:pPr indent="269875" algn="just">
                        <a:lnSpc>
                          <a:spcPts val="1660"/>
                        </a:lnSpc>
                        <a:spcAft>
                          <a:spcPts val="0"/>
                        </a:spcAft>
                      </a:pPr>
                      <a:r>
                        <a:rPr lang="en-US" sz="1600" kern="100" dirty="0">
                          <a:latin typeface="Times New Roman"/>
                          <a:ea typeface="宋体"/>
                          <a:cs typeface="Times New Roman"/>
                        </a:rPr>
                        <a:t>code</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quantity</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394101">
                <a:tc>
                  <a:txBody>
                    <a:bodyPr/>
                    <a:lstStyle/>
                    <a:p>
                      <a:pPr indent="269875" algn="just">
                        <a:lnSpc>
                          <a:spcPts val="1660"/>
                        </a:lnSpc>
                        <a:spcAft>
                          <a:spcPts val="0"/>
                        </a:spcAft>
                      </a:pPr>
                      <a:r>
                        <a:rPr lang="en-US" sz="1600" kern="100">
                          <a:latin typeface="Times New Roman"/>
                          <a:ea typeface="宋体"/>
                          <a:cs typeface="Times New Roman"/>
                        </a:rPr>
                        <a:t>t1</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98</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357318">
                <a:tc>
                  <a:txBody>
                    <a:bodyPr/>
                    <a:lstStyle/>
                    <a:p>
                      <a:pPr indent="269875" algn="just">
                        <a:lnSpc>
                          <a:spcPts val="1660"/>
                        </a:lnSpc>
                        <a:spcAft>
                          <a:spcPts val="0"/>
                        </a:spcAft>
                      </a:pPr>
                      <a:r>
                        <a:rPr lang="en-US" sz="1600" kern="100">
                          <a:latin typeface="Times New Roman"/>
                          <a:ea typeface="宋体"/>
                          <a:cs typeface="Times New Roman"/>
                        </a:rPr>
                        <a:t>t2 </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99</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57318">
                <a:tc>
                  <a:txBody>
                    <a:bodyPr/>
                    <a:lstStyle/>
                    <a:p>
                      <a:pPr indent="269875" algn="just">
                        <a:lnSpc>
                          <a:spcPts val="1660"/>
                        </a:lnSpc>
                        <a:spcAft>
                          <a:spcPts val="0"/>
                        </a:spcAft>
                      </a:pPr>
                      <a:r>
                        <a:rPr lang="en-US" sz="1600" kern="100">
                          <a:latin typeface="Times New Roman"/>
                          <a:ea typeface="宋体"/>
                          <a:cs typeface="Times New Roman"/>
                        </a:rPr>
                        <a:t>t3 </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100</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2</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78337">
                <a:tc>
                  <a:txBody>
                    <a:bodyPr/>
                    <a:lstStyle/>
                    <a:p>
                      <a:pPr indent="269875" algn="just">
                        <a:lnSpc>
                          <a:spcPts val="1660"/>
                        </a:lnSpc>
                        <a:spcAft>
                          <a:spcPts val="0"/>
                        </a:spcAft>
                      </a:pPr>
                      <a:r>
                        <a:rPr lang="en-US" sz="1600" kern="100">
                          <a:latin typeface="Times New Roman"/>
                          <a:ea typeface="宋体"/>
                          <a:cs typeface="Times New Roman"/>
                        </a:rPr>
                        <a:t>t4</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998</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99</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409864">
                <a:tc>
                  <a:txBody>
                    <a:bodyPr/>
                    <a:lstStyle/>
                    <a:p>
                      <a:pPr indent="269875" algn="just">
                        <a:lnSpc>
                          <a:spcPts val="1660"/>
                        </a:lnSpc>
                        <a:spcAft>
                          <a:spcPts val="0"/>
                        </a:spcAft>
                      </a:pPr>
                      <a:r>
                        <a:rPr lang="en-US" sz="1600" kern="100">
                          <a:latin typeface="Times New Roman"/>
                          <a:ea typeface="宋体"/>
                          <a:cs typeface="Times New Roman"/>
                        </a:rPr>
                        <a:t>t5</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999</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82452">
                <a:tc>
                  <a:txBody>
                    <a:bodyPr/>
                    <a:lstStyle/>
                    <a:p>
                      <a:pPr indent="269875" algn="just">
                        <a:lnSpc>
                          <a:spcPts val="1660"/>
                        </a:lnSpc>
                        <a:spcAft>
                          <a:spcPts val="0"/>
                        </a:spcAft>
                      </a:pPr>
                      <a:r>
                        <a:rPr lang="en-US" sz="1600" kern="100">
                          <a:latin typeface="Times New Roman"/>
                          <a:ea typeface="宋体"/>
                          <a:cs typeface="Times New Roman"/>
                        </a:rPr>
                        <a:t>t6</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1000</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dirty="0">
                          <a:latin typeface="Times New Roman"/>
                          <a:ea typeface="宋体"/>
                          <a:cs typeface="Times New Roman"/>
                        </a:rPr>
                        <a:t>101</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14.3.5 </a:t>
            </a:r>
            <a:r>
              <a:rPr lang="zh-CN" altLang="en-US" dirty="0" smtClean="0"/>
              <a:t>因果图方法</a:t>
            </a:r>
            <a:endParaRPr lang="zh-CN" altLang="en-US" dirty="0"/>
          </a:p>
        </p:txBody>
      </p:sp>
      <p:sp>
        <p:nvSpPr>
          <p:cNvPr id="3" name="内容占位符 2"/>
          <p:cNvSpPr>
            <a:spLocks noGrp="1"/>
          </p:cNvSpPr>
          <p:nvPr>
            <p:ph idx="1"/>
          </p:nvPr>
        </p:nvSpPr>
        <p:spPr>
          <a:xfrm>
            <a:off x="899886" y="1295400"/>
            <a:ext cx="8091714" cy="4902200"/>
          </a:xfrm>
        </p:spPr>
        <p:txBody>
          <a:bodyPr/>
          <a:lstStyle/>
          <a:p>
            <a:r>
              <a:rPr lang="zh-CN" altLang="en-US" dirty="0" smtClean="0"/>
              <a:t>因果图</a:t>
            </a:r>
            <a:r>
              <a:rPr lang="en-US" dirty="0" smtClean="0"/>
              <a:t>(CEG- Cause-Effect Graphing)</a:t>
            </a:r>
            <a:r>
              <a:rPr lang="zh-CN" altLang="en-US" dirty="0" smtClean="0"/>
              <a:t>来源于硬件测试，被</a:t>
            </a:r>
            <a:r>
              <a:rPr lang="en-US" dirty="0" smtClean="0"/>
              <a:t>Elmendorf</a:t>
            </a:r>
            <a:r>
              <a:rPr lang="zh-CN" altLang="en-US" dirty="0" smtClean="0"/>
              <a:t>引入到软件测试中。</a:t>
            </a:r>
            <a:endParaRPr lang="en-US" altLang="zh-CN" dirty="0" smtClean="0"/>
          </a:p>
          <a:p>
            <a:pPr lvl="1"/>
            <a:r>
              <a:rPr lang="zh-CN" altLang="en-US" dirty="0" smtClean="0"/>
              <a:t>首先用自然语言标识</a:t>
            </a:r>
            <a:r>
              <a:rPr lang="zh-CN" altLang="en-US" dirty="0" smtClean="0">
                <a:solidFill>
                  <a:srgbClr val="FF0000"/>
                </a:solidFill>
              </a:rPr>
              <a:t>原因、结果和约束</a:t>
            </a:r>
            <a:r>
              <a:rPr lang="zh-CN" altLang="en-US" dirty="0" smtClean="0"/>
              <a:t>条件，</a:t>
            </a:r>
            <a:endParaRPr lang="en-US" altLang="zh-CN" dirty="0" smtClean="0"/>
          </a:p>
          <a:p>
            <a:pPr lvl="1"/>
            <a:r>
              <a:rPr lang="zh-CN" altLang="en-US" dirty="0" smtClean="0"/>
              <a:t>然后，构造</a:t>
            </a:r>
            <a:r>
              <a:rPr lang="en-US" dirty="0" smtClean="0"/>
              <a:t>CEG</a:t>
            </a:r>
            <a:r>
              <a:rPr lang="zh-CN" altLang="en-US" dirty="0" smtClean="0"/>
              <a:t>图。</a:t>
            </a:r>
            <a:endParaRPr lang="en-US" altLang="zh-CN" dirty="0" smtClean="0"/>
          </a:p>
          <a:p>
            <a:pPr lvl="1"/>
            <a:r>
              <a:rPr lang="en-US" dirty="0" smtClean="0"/>
              <a:t>CEG</a:t>
            </a:r>
            <a:r>
              <a:rPr lang="zh-CN" altLang="en-US" dirty="0" smtClean="0"/>
              <a:t>图是一个组合的逻辑网络图，其中，</a:t>
            </a:r>
            <a:endParaRPr lang="en-US" altLang="zh-CN" dirty="0" smtClean="0"/>
          </a:p>
          <a:p>
            <a:pPr lvl="2"/>
            <a:r>
              <a:rPr lang="zh-CN" altLang="en-US" dirty="0" smtClean="0"/>
              <a:t>结点</a:t>
            </a:r>
            <a:r>
              <a:rPr lang="en-US" dirty="0" smtClean="0"/>
              <a:t>(</a:t>
            </a:r>
            <a:r>
              <a:rPr lang="zh-CN" altLang="en-US" dirty="0" smtClean="0"/>
              <a:t>表示原因和结果</a:t>
            </a:r>
            <a:r>
              <a:rPr lang="en-US" dirty="0" smtClean="0"/>
              <a:t>)</a:t>
            </a:r>
            <a:r>
              <a:rPr lang="zh-CN" altLang="en-US" dirty="0" smtClean="0"/>
              <a:t>，</a:t>
            </a:r>
            <a:endParaRPr lang="en-US" altLang="zh-CN" dirty="0" smtClean="0"/>
          </a:p>
          <a:p>
            <a:pPr lvl="2"/>
            <a:r>
              <a:rPr lang="zh-CN" altLang="en-US" dirty="0" smtClean="0"/>
              <a:t>弧线</a:t>
            </a:r>
            <a:r>
              <a:rPr lang="en-US" dirty="0" smtClean="0"/>
              <a:t>(</a:t>
            </a:r>
            <a:r>
              <a:rPr lang="zh-CN" altLang="en-US" dirty="0" smtClean="0"/>
              <a:t>表示布尔操作符：与、或、非</a:t>
            </a:r>
            <a:r>
              <a:rPr lang="en-US" dirty="0" smtClean="0"/>
              <a:t>)</a:t>
            </a:r>
            <a:r>
              <a:rPr lang="zh-CN" altLang="en-US" dirty="0" smtClean="0"/>
              <a:t>将原因和结果连接起来的约束条件。</a:t>
            </a:r>
            <a:endParaRPr lang="en-US" altLang="zh-CN" dirty="0" smtClean="0"/>
          </a:p>
          <a:p>
            <a:pPr lvl="1"/>
            <a:r>
              <a:rPr lang="zh-CN" altLang="en-US" dirty="0" smtClean="0"/>
              <a:t>最后，跟踪这张图，按顺序建立判定表，转换为使用用例，以及测试用例。</a:t>
            </a:r>
            <a:endParaRPr lang="zh-CN" alt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14.1.1 </a:t>
            </a:r>
            <a:r>
              <a:rPr lang="zh-CN" altLang="en-US" dirty="0" smtClean="0"/>
              <a:t>测试的生命周期</a:t>
            </a:r>
            <a:endParaRPr lang="zh-CN" altLang="en-US" dirty="0"/>
          </a:p>
        </p:txBody>
      </p:sp>
      <p:grpSp>
        <p:nvGrpSpPr>
          <p:cNvPr id="4" name="Group 1"/>
          <p:cNvGrpSpPr>
            <a:grpSpLocks noChangeAspect="1"/>
          </p:cNvGrpSpPr>
          <p:nvPr/>
        </p:nvGrpSpPr>
        <p:grpSpPr bwMode="auto">
          <a:xfrm>
            <a:off x="776254" y="1316049"/>
            <a:ext cx="8139146" cy="4898237"/>
            <a:chOff x="2823" y="3744"/>
            <a:chExt cx="7104" cy="5635"/>
          </a:xfrm>
        </p:grpSpPr>
        <p:sp>
          <p:nvSpPr>
            <p:cNvPr id="23" name="Line 20"/>
            <p:cNvSpPr>
              <a:spLocks noChangeShapeType="1"/>
            </p:cNvSpPr>
            <p:nvPr/>
          </p:nvSpPr>
          <p:spPr bwMode="auto">
            <a:xfrm>
              <a:off x="4230" y="5156"/>
              <a:ext cx="1005" cy="2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Line 19"/>
            <p:cNvSpPr>
              <a:spLocks noChangeShapeType="1"/>
            </p:cNvSpPr>
            <p:nvPr/>
          </p:nvSpPr>
          <p:spPr bwMode="auto">
            <a:xfrm>
              <a:off x="3627" y="5156"/>
              <a:ext cx="1005" cy="2737"/>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Line 5"/>
            <p:cNvSpPr>
              <a:spLocks noChangeShapeType="1"/>
            </p:cNvSpPr>
            <p:nvPr/>
          </p:nvSpPr>
          <p:spPr bwMode="auto">
            <a:xfrm flipV="1">
              <a:off x="8451" y="4834"/>
              <a:ext cx="804" cy="30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6"/>
            <p:cNvSpPr>
              <a:spLocks noChangeShapeType="1"/>
            </p:cNvSpPr>
            <p:nvPr/>
          </p:nvSpPr>
          <p:spPr bwMode="auto">
            <a:xfrm flipV="1">
              <a:off x="7947" y="4824"/>
              <a:ext cx="804" cy="3059"/>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 name="AutoShape 38"/>
            <p:cNvSpPr>
              <a:spLocks noChangeAspect="1" noChangeArrowheads="1" noTextEdit="1"/>
            </p:cNvSpPr>
            <p:nvPr/>
          </p:nvSpPr>
          <p:spPr bwMode="auto">
            <a:xfrm>
              <a:off x="2823" y="3744"/>
              <a:ext cx="7104" cy="56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6" name="Rectangle 37"/>
            <p:cNvSpPr>
              <a:spLocks noChangeArrowheads="1"/>
            </p:cNvSpPr>
            <p:nvPr/>
          </p:nvSpPr>
          <p:spPr bwMode="auto">
            <a:xfrm>
              <a:off x="3426" y="5478"/>
              <a:ext cx="1608"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分析出系统需求</a:t>
              </a:r>
            </a:p>
          </p:txBody>
        </p:sp>
        <p:sp>
          <p:nvSpPr>
            <p:cNvPr id="7" name="Rectangle 36"/>
            <p:cNvSpPr>
              <a:spLocks noChangeArrowheads="1"/>
            </p:cNvSpPr>
            <p:nvPr/>
          </p:nvSpPr>
          <p:spPr bwMode="auto">
            <a:xfrm>
              <a:off x="3225" y="4190"/>
              <a:ext cx="1608" cy="468"/>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捕获用户需求</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8" name="Rectangle 35"/>
            <p:cNvSpPr>
              <a:spLocks noChangeArrowheads="1"/>
            </p:cNvSpPr>
            <p:nvPr/>
          </p:nvSpPr>
          <p:spPr bwMode="auto">
            <a:xfrm>
              <a:off x="5838" y="8698"/>
              <a:ext cx="1407"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代码质量评审</a:t>
              </a:r>
            </a:p>
          </p:txBody>
        </p:sp>
        <p:sp>
          <p:nvSpPr>
            <p:cNvPr id="9" name="Rectangle 34"/>
            <p:cNvSpPr>
              <a:spLocks noChangeArrowheads="1"/>
            </p:cNvSpPr>
            <p:nvPr/>
          </p:nvSpPr>
          <p:spPr bwMode="auto">
            <a:xfrm>
              <a:off x="8049" y="6122"/>
              <a:ext cx="1206"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系统测试</a:t>
              </a:r>
            </a:p>
          </p:txBody>
        </p:sp>
        <p:sp>
          <p:nvSpPr>
            <p:cNvPr id="10" name="Rectangle 33"/>
            <p:cNvSpPr>
              <a:spLocks noChangeArrowheads="1"/>
            </p:cNvSpPr>
            <p:nvPr/>
          </p:nvSpPr>
          <p:spPr bwMode="auto">
            <a:xfrm>
              <a:off x="7446" y="7893"/>
              <a:ext cx="1407"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单元测试</a:t>
              </a:r>
            </a:p>
          </p:txBody>
        </p:sp>
        <p:sp>
          <p:nvSpPr>
            <p:cNvPr id="11" name="Rectangle 32"/>
            <p:cNvSpPr>
              <a:spLocks noChangeArrowheads="1"/>
            </p:cNvSpPr>
            <p:nvPr/>
          </p:nvSpPr>
          <p:spPr bwMode="auto">
            <a:xfrm>
              <a:off x="7647" y="7088"/>
              <a:ext cx="1608"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部件集成测试</a:t>
              </a:r>
            </a:p>
          </p:txBody>
        </p:sp>
        <p:sp>
          <p:nvSpPr>
            <p:cNvPr id="12" name="Rectangle 31"/>
            <p:cNvSpPr>
              <a:spLocks noChangeArrowheads="1"/>
            </p:cNvSpPr>
            <p:nvPr/>
          </p:nvSpPr>
          <p:spPr bwMode="auto">
            <a:xfrm>
              <a:off x="8250" y="5317"/>
              <a:ext cx="1005"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验收测试</a:t>
              </a:r>
            </a:p>
          </p:txBody>
        </p:sp>
        <p:sp>
          <p:nvSpPr>
            <p:cNvPr id="13" name="Rectangle 30"/>
            <p:cNvSpPr>
              <a:spLocks noChangeArrowheads="1"/>
            </p:cNvSpPr>
            <p:nvPr/>
          </p:nvSpPr>
          <p:spPr bwMode="auto">
            <a:xfrm>
              <a:off x="3024" y="4673"/>
              <a:ext cx="1005"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功能需求</a:t>
              </a:r>
            </a:p>
          </p:txBody>
        </p:sp>
        <p:sp>
          <p:nvSpPr>
            <p:cNvPr id="14" name="Rectangle 29"/>
            <p:cNvSpPr>
              <a:spLocks noChangeArrowheads="1"/>
            </p:cNvSpPr>
            <p:nvPr/>
          </p:nvSpPr>
          <p:spPr bwMode="auto">
            <a:xfrm>
              <a:off x="4029" y="4673"/>
              <a:ext cx="1005"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质量要求</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5" name="Rectangle 28"/>
            <p:cNvSpPr>
              <a:spLocks noChangeArrowheads="1"/>
            </p:cNvSpPr>
            <p:nvPr/>
          </p:nvSpPr>
          <p:spPr bwMode="auto">
            <a:xfrm>
              <a:off x="3828" y="6283"/>
              <a:ext cx="1407"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体系结构设计</a:t>
              </a:r>
            </a:p>
          </p:txBody>
        </p:sp>
        <p:sp>
          <p:nvSpPr>
            <p:cNvPr id="16" name="Rectangle 27"/>
            <p:cNvSpPr>
              <a:spLocks noChangeArrowheads="1"/>
            </p:cNvSpPr>
            <p:nvPr/>
          </p:nvSpPr>
          <p:spPr bwMode="auto">
            <a:xfrm>
              <a:off x="4230" y="7088"/>
              <a:ext cx="1206"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部件设计</a:t>
              </a:r>
            </a:p>
          </p:txBody>
        </p:sp>
        <p:sp>
          <p:nvSpPr>
            <p:cNvPr id="17" name="Rectangle 26"/>
            <p:cNvSpPr>
              <a:spLocks noChangeArrowheads="1"/>
            </p:cNvSpPr>
            <p:nvPr/>
          </p:nvSpPr>
          <p:spPr bwMode="auto">
            <a:xfrm>
              <a:off x="4431" y="7893"/>
              <a:ext cx="1206"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单元编码</a:t>
              </a:r>
            </a:p>
          </p:txBody>
        </p:sp>
        <p:sp>
          <p:nvSpPr>
            <p:cNvPr id="18" name="Rectangle 25"/>
            <p:cNvSpPr>
              <a:spLocks noChangeArrowheads="1"/>
            </p:cNvSpPr>
            <p:nvPr/>
          </p:nvSpPr>
          <p:spPr bwMode="auto">
            <a:xfrm>
              <a:off x="8451" y="4351"/>
              <a:ext cx="1206" cy="483"/>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试运行</a:t>
              </a:r>
            </a:p>
          </p:txBody>
        </p:sp>
        <p:sp>
          <p:nvSpPr>
            <p:cNvPr id="19" name="Rectangle 24"/>
            <p:cNvSpPr>
              <a:spLocks noChangeArrowheads="1"/>
            </p:cNvSpPr>
            <p:nvPr/>
          </p:nvSpPr>
          <p:spPr bwMode="auto">
            <a:xfrm>
              <a:off x="6039" y="7732"/>
              <a:ext cx="120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功能验证</a:t>
              </a:r>
            </a:p>
          </p:txBody>
        </p:sp>
        <p:sp>
          <p:nvSpPr>
            <p:cNvPr id="20" name="Rectangle 23"/>
            <p:cNvSpPr>
              <a:spLocks noChangeArrowheads="1"/>
            </p:cNvSpPr>
            <p:nvPr/>
          </p:nvSpPr>
          <p:spPr bwMode="auto">
            <a:xfrm>
              <a:off x="6039" y="8054"/>
              <a:ext cx="100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质量验证</a:t>
              </a:r>
            </a:p>
          </p:txBody>
        </p:sp>
        <p:sp>
          <p:nvSpPr>
            <p:cNvPr id="21" name="Line 22"/>
            <p:cNvSpPr>
              <a:spLocks noChangeShapeType="1"/>
            </p:cNvSpPr>
            <p:nvPr/>
          </p:nvSpPr>
          <p:spPr bwMode="auto">
            <a:xfrm>
              <a:off x="5436" y="8376"/>
              <a:ext cx="804"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Line 21"/>
            <p:cNvSpPr>
              <a:spLocks noChangeShapeType="1"/>
            </p:cNvSpPr>
            <p:nvPr/>
          </p:nvSpPr>
          <p:spPr bwMode="auto">
            <a:xfrm flipV="1">
              <a:off x="7044" y="8376"/>
              <a:ext cx="804" cy="32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Freeform 18"/>
            <p:cNvSpPr>
              <a:spLocks/>
            </p:cNvSpPr>
            <p:nvPr/>
          </p:nvSpPr>
          <p:spPr bwMode="auto">
            <a:xfrm>
              <a:off x="5464" y="7216"/>
              <a:ext cx="2190" cy="122"/>
            </a:xfrm>
            <a:custGeom>
              <a:avLst/>
              <a:gdLst>
                <a:gd name="T0" fmla="*/ 0 w 2190"/>
                <a:gd name="T1" fmla="*/ 107 h 122"/>
                <a:gd name="T2" fmla="*/ 585 w 2190"/>
                <a:gd name="T3" fmla="*/ 17 h 122"/>
                <a:gd name="T4" fmla="*/ 1530 w 2190"/>
                <a:gd name="T5" fmla="*/ 17 h 122"/>
                <a:gd name="T6" fmla="*/ 2190 w 2190"/>
                <a:gd name="T7" fmla="*/ 122 h 122"/>
              </a:gdLst>
              <a:ahLst/>
              <a:cxnLst>
                <a:cxn ang="0">
                  <a:pos x="T0" y="T1"/>
                </a:cxn>
                <a:cxn ang="0">
                  <a:pos x="T2" y="T3"/>
                </a:cxn>
                <a:cxn ang="0">
                  <a:pos x="T4" y="T5"/>
                </a:cxn>
                <a:cxn ang="0">
                  <a:pos x="T6" y="T7"/>
                </a:cxn>
              </a:cxnLst>
              <a:rect l="0" t="0" r="r" b="b"/>
              <a:pathLst>
                <a:path w="2190" h="122">
                  <a:moveTo>
                    <a:pt x="0" y="107"/>
                  </a:moveTo>
                  <a:cubicBezTo>
                    <a:pt x="97" y="90"/>
                    <a:pt x="330" y="32"/>
                    <a:pt x="585" y="17"/>
                  </a:cubicBezTo>
                  <a:cubicBezTo>
                    <a:pt x="840" y="2"/>
                    <a:pt x="1263" y="0"/>
                    <a:pt x="1530" y="17"/>
                  </a:cubicBezTo>
                  <a:cubicBezTo>
                    <a:pt x="1797" y="34"/>
                    <a:pt x="2053" y="100"/>
                    <a:pt x="2190" y="122"/>
                  </a:cubicBezTo>
                </a:path>
              </a:pathLst>
            </a:cu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Rectangle 17"/>
            <p:cNvSpPr>
              <a:spLocks noChangeArrowheads="1"/>
            </p:cNvSpPr>
            <p:nvPr/>
          </p:nvSpPr>
          <p:spPr bwMode="auto">
            <a:xfrm>
              <a:off x="6039" y="6766"/>
              <a:ext cx="120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功能验证</a:t>
              </a:r>
            </a:p>
          </p:txBody>
        </p:sp>
        <p:sp>
          <p:nvSpPr>
            <p:cNvPr id="27" name="Rectangle 16"/>
            <p:cNvSpPr>
              <a:spLocks noChangeArrowheads="1"/>
            </p:cNvSpPr>
            <p:nvPr/>
          </p:nvSpPr>
          <p:spPr bwMode="auto">
            <a:xfrm>
              <a:off x="5838" y="7088"/>
              <a:ext cx="1809"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部件间</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质量验证</a:t>
              </a:r>
            </a:p>
          </p:txBody>
        </p:sp>
        <p:sp>
          <p:nvSpPr>
            <p:cNvPr id="28" name="Freeform 15"/>
            <p:cNvSpPr>
              <a:spLocks/>
            </p:cNvSpPr>
            <p:nvPr/>
          </p:nvSpPr>
          <p:spPr bwMode="auto">
            <a:xfrm>
              <a:off x="5235" y="6072"/>
              <a:ext cx="2824" cy="372"/>
            </a:xfrm>
            <a:custGeom>
              <a:avLst/>
              <a:gdLst>
                <a:gd name="T0" fmla="*/ 0 w 2824"/>
                <a:gd name="T1" fmla="*/ 372 h 372"/>
                <a:gd name="T2" fmla="*/ 964 w 2824"/>
                <a:gd name="T3" fmla="*/ 51 h 372"/>
                <a:gd name="T4" fmla="*/ 2014 w 2824"/>
                <a:gd name="T5" fmla="*/ 66 h 372"/>
                <a:gd name="T6" fmla="*/ 2824 w 2824"/>
                <a:gd name="T7" fmla="*/ 322 h 372"/>
              </a:gdLst>
              <a:ahLst/>
              <a:cxnLst>
                <a:cxn ang="0">
                  <a:pos x="T0" y="T1"/>
                </a:cxn>
                <a:cxn ang="0">
                  <a:pos x="T2" y="T3"/>
                </a:cxn>
                <a:cxn ang="0">
                  <a:pos x="T4" y="T5"/>
                </a:cxn>
                <a:cxn ang="0">
                  <a:pos x="T6" y="T7"/>
                </a:cxn>
              </a:cxnLst>
              <a:rect l="0" t="0" r="r" b="b"/>
              <a:pathLst>
                <a:path w="2824" h="372">
                  <a:moveTo>
                    <a:pt x="0" y="372"/>
                  </a:moveTo>
                  <a:cubicBezTo>
                    <a:pt x="161" y="319"/>
                    <a:pt x="628" y="102"/>
                    <a:pt x="964" y="51"/>
                  </a:cubicBezTo>
                  <a:cubicBezTo>
                    <a:pt x="1300" y="0"/>
                    <a:pt x="1704" y="21"/>
                    <a:pt x="2014" y="66"/>
                  </a:cubicBezTo>
                  <a:cubicBezTo>
                    <a:pt x="2324" y="111"/>
                    <a:pt x="2655" y="269"/>
                    <a:pt x="2824" y="322"/>
                  </a:cubicBezTo>
                </a:path>
              </a:pathLst>
            </a:cu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Rectangle 14"/>
            <p:cNvSpPr>
              <a:spLocks noChangeArrowheads="1"/>
            </p:cNvSpPr>
            <p:nvPr/>
          </p:nvSpPr>
          <p:spPr bwMode="auto">
            <a:xfrm>
              <a:off x="6022" y="5797"/>
              <a:ext cx="120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功能验证</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30" name="Rectangle 13"/>
            <p:cNvSpPr>
              <a:spLocks noChangeArrowheads="1"/>
            </p:cNvSpPr>
            <p:nvPr/>
          </p:nvSpPr>
          <p:spPr bwMode="auto">
            <a:xfrm>
              <a:off x="5535" y="6122"/>
              <a:ext cx="2313"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质量</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性能、安全、密安等</a:t>
              </a:r>
              <a:r>
                <a:rPr kumimoji="0" lang="en-US" altLang="zh-CN" sz="1600" dirty="0">
                  <a:cs typeface="Times New Roman" panose="02020603050405020304" pitchFamily="18" charset="0"/>
                </a:rPr>
                <a:t>)</a:t>
              </a:r>
            </a:p>
          </p:txBody>
        </p:sp>
        <p:sp>
          <p:nvSpPr>
            <p:cNvPr id="31" name="Freeform 12"/>
            <p:cNvSpPr>
              <a:spLocks/>
            </p:cNvSpPr>
            <p:nvPr/>
          </p:nvSpPr>
          <p:spPr bwMode="auto">
            <a:xfrm>
              <a:off x="5034" y="5277"/>
              <a:ext cx="3205" cy="362"/>
            </a:xfrm>
            <a:custGeom>
              <a:avLst/>
              <a:gdLst>
                <a:gd name="T0" fmla="*/ 0 w 3205"/>
                <a:gd name="T1" fmla="*/ 362 h 362"/>
                <a:gd name="T2" fmla="*/ 1195 w 3205"/>
                <a:gd name="T3" fmla="*/ 66 h 362"/>
                <a:gd name="T4" fmla="*/ 2047 w 3205"/>
                <a:gd name="T5" fmla="*/ 40 h 362"/>
                <a:gd name="T6" fmla="*/ 3205 w 3205"/>
                <a:gd name="T7" fmla="*/ 306 h 362"/>
              </a:gdLst>
              <a:ahLst/>
              <a:cxnLst>
                <a:cxn ang="0">
                  <a:pos x="T0" y="T1"/>
                </a:cxn>
                <a:cxn ang="0">
                  <a:pos x="T2" y="T3"/>
                </a:cxn>
                <a:cxn ang="0">
                  <a:pos x="T4" y="T5"/>
                </a:cxn>
                <a:cxn ang="0">
                  <a:pos x="T6" y="T7"/>
                </a:cxn>
              </a:cxnLst>
              <a:rect l="0" t="0" r="r" b="b"/>
              <a:pathLst>
                <a:path w="3205" h="362">
                  <a:moveTo>
                    <a:pt x="0" y="362"/>
                  </a:moveTo>
                  <a:cubicBezTo>
                    <a:pt x="199" y="313"/>
                    <a:pt x="854" y="120"/>
                    <a:pt x="1195" y="66"/>
                  </a:cubicBezTo>
                  <a:cubicBezTo>
                    <a:pt x="1536" y="12"/>
                    <a:pt x="1712" y="0"/>
                    <a:pt x="2047" y="40"/>
                  </a:cubicBezTo>
                  <a:cubicBezTo>
                    <a:pt x="2382" y="80"/>
                    <a:pt x="2964" y="251"/>
                    <a:pt x="3205" y="306"/>
                  </a:cubicBezTo>
                </a:path>
              </a:pathLst>
            </a:cu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Rectangle 11"/>
            <p:cNvSpPr>
              <a:spLocks noChangeArrowheads="1"/>
            </p:cNvSpPr>
            <p:nvPr/>
          </p:nvSpPr>
          <p:spPr bwMode="auto">
            <a:xfrm>
              <a:off x="5436" y="4995"/>
              <a:ext cx="2412"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模拟环境下的，功能确认</a:t>
              </a:r>
            </a:p>
          </p:txBody>
        </p:sp>
        <p:sp>
          <p:nvSpPr>
            <p:cNvPr id="33" name="Rectangle 10"/>
            <p:cNvSpPr>
              <a:spLocks noChangeArrowheads="1"/>
            </p:cNvSpPr>
            <p:nvPr/>
          </p:nvSpPr>
          <p:spPr bwMode="auto">
            <a:xfrm>
              <a:off x="5131" y="5294"/>
              <a:ext cx="3119"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质量</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性能、安全、密安等</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评价与确认</a:t>
              </a:r>
            </a:p>
          </p:txBody>
        </p:sp>
        <p:sp>
          <p:nvSpPr>
            <p:cNvPr id="34" name="Freeform 9"/>
            <p:cNvSpPr>
              <a:spLocks/>
            </p:cNvSpPr>
            <p:nvPr/>
          </p:nvSpPr>
          <p:spPr bwMode="auto">
            <a:xfrm>
              <a:off x="4834" y="4246"/>
              <a:ext cx="3617" cy="197"/>
            </a:xfrm>
            <a:custGeom>
              <a:avLst/>
              <a:gdLst>
                <a:gd name="T0" fmla="*/ 0 w 3617"/>
                <a:gd name="T1" fmla="*/ 197 h 197"/>
                <a:gd name="T2" fmla="*/ 969 w 3617"/>
                <a:gd name="T3" fmla="*/ 25 h 197"/>
                <a:gd name="T4" fmla="*/ 2520 w 3617"/>
                <a:gd name="T5" fmla="*/ 47 h 197"/>
                <a:gd name="T6" fmla="*/ 3617 w 3617"/>
                <a:gd name="T7" fmla="*/ 186 h 197"/>
              </a:gdLst>
              <a:ahLst/>
              <a:cxnLst>
                <a:cxn ang="0">
                  <a:pos x="T0" y="T1"/>
                </a:cxn>
                <a:cxn ang="0">
                  <a:pos x="T2" y="T3"/>
                </a:cxn>
                <a:cxn ang="0">
                  <a:pos x="T4" y="T5"/>
                </a:cxn>
                <a:cxn ang="0">
                  <a:pos x="T6" y="T7"/>
                </a:cxn>
              </a:cxnLst>
              <a:rect l="0" t="0" r="r" b="b"/>
              <a:pathLst>
                <a:path w="3617" h="197">
                  <a:moveTo>
                    <a:pt x="0" y="197"/>
                  </a:moveTo>
                  <a:cubicBezTo>
                    <a:pt x="161" y="166"/>
                    <a:pt x="549" y="50"/>
                    <a:pt x="969" y="25"/>
                  </a:cubicBezTo>
                  <a:cubicBezTo>
                    <a:pt x="1389" y="0"/>
                    <a:pt x="2079" y="20"/>
                    <a:pt x="2520" y="47"/>
                  </a:cubicBezTo>
                  <a:cubicBezTo>
                    <a:pt x="2961" y="74"/>
                    <a:pt x="3389" y="157"/>
                    <a:pt x="3617" y="186"/>
                  </a:cubicBezTo>
                </a:path>
              </a:pathLst>
            </a:custGeom>
            <a:noFill/>
            <a:ln w="9525">
              <a:solidFill>
                <a:srgbClr val="000000"/>
              </a:solidFill>
              <a:prstDash val="dash"/>
              <a:round/>
              <a:headEnd type="triangle" w="med" len="me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Rectangle 8"/>
            <p:cNvSpPr>
              <a:spLocks noChangeArrowheads="1"/>
            </p:cNvSpPr>
            <p:nvPr/>
          </p:nvSpPr>
          <p:spPr bwMode="auto">
            <a:xfrm>
              <a:off x="5614" y="3857"/>
              <a:ext cx="2033"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真实环境下的功能确认</a:t>
              </a:r>
            </a:p>
          </p:txBody>
        </p:sp>
        <p:sp>
          <p:nvSpPr>
            <p:cNvPr id="36" name="Rectangle 7"/>
            <p:cNvSpPr>
              <a:spLocks noChangeArrowheads="1"/>
            </p:cNvSpPr>
            <p:nvPr/>
          </p:nvSpPr>
          <p:spPr bwMode="auto">
            <a:xfrm>
              <a:off x="5034" y="4271"/>
              <a:ext cx="3216"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zh-CN" altLang="zh-CN" sz="1600" dirty="0">
                  <a:cs typeface="Times New Roman" panose="02020603050405020304" pitchFamily="18" charset="0"/>
                </a:rPr>
                <a:t>质量</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性能、安全、密安等</a:t>
              </a:r>
              <a:r>
                <a:rPr kumimoji="0" lang="en-US" altLang="zh-CN" sz="1600" dirty="0">
                  <a:cs typeface="Times New Roman" panose="02020603050405020304" pitchFamily="18" charset="0"/>
                </a:rPr>
                <a:t>)</a:t>
              </a:r>
              <a:r>
                <a:rPr kumimoji="0" lang="zh-CN" altLang="en-US" sz="1600" dirty="0">
                  <a:cs typeface="Times New Roman" panose="02020603050405020304" pitchFamily="18" charset="0"/>
                </a:rPr>
                <a:t>评价与确认</a:t>
              </a:r>
            </a:p>
          </p:txBody>
        </p:sp>
        <p:sp>
          <p:nvSpPr>
            <p:cNvPr id="39" name="Freeform 4"/>
            <p:cNvSpPr>
              <a:spLocks/>
            </p:cNvSpPr>
            <p:nvPr/>
          </p:nvSpPr>
          <p:spPr bwMode="auto">
            <a:xfrm>
              <a:off x="5637" y="7808"/>
              <a:ext cx="1811" cy="601"/>
            </a:xfrm>
            <a:custGeom>
              <a:avLst/>
              <a:gdLst>
                <a:gd name="T0" fmla="*/ 37 w 1811"/>
                <a:gd name="T1" fmla="*/ 280 h 601"/>
                <a:gd name="T2" fmla="*/ 697 w 1811"/>
                <a:gd name="T3" fmla="*/ 40 h 601"/>
                <a:gd name="T4" fmla="*/ 1522 w 1811"/>
                <a:gd name="T5" fmla="*/ 55 h 601"/>
                <a:gd name="T6" fmla="*/ 1792 w 1811"/>
                <a:gd name="T7" fmla="*/ 370 h 601"/>
                <a:gd name="T8" fmla="*/ 1407 w 1811"/>
                <a:gd name="T9" fmla="*/ 568 h 601"/>
                <a:gd name="T10" fmla="*/ 402 w 1811"/>
                <a:gd name="T11" fmla="*/ 568 h 601"/>
                <a:gd name="T12" fmla="*/ 0 w 1811"/>
                <a:gd name="T13" fmla="*/ 407 h 601"/>
              </a:gdLst>
              <a:ahLst/>
              <a:cxnLst>
                <a:cxn ang="0">
                  <a:pos x="T0" y="T1"/>
                </a:cxn>
                <a:cxn ang="0">
                  <a:pos x="T2" y="T3"/>
                </a:cxn>
                <a:cxn ang="0">
                  <a:pos x="T4" y="T5"/>
                </a:cxn>
                <a:cxn ang="0">
                  <a:pos x="T6" y="T7"/>
                </a:cxn>
                <a:cxn ang="0">
                  <a:pos x="T8" y="T9"/>
                </a:cxn>
                <a:cxn ang="0">
                  <a:pos x="T10" y="T11"/>
                </a:cxn>
                <a:cxn ang="0">
                  <a:pos x="T12" y="T13"/>
                </a:cxn>
              </a:cxnLst>
              <a:rect l="0" t="0" r="r" b="b"/>
              <a:pathLst>
                <a:path w="1811" h="601">
                  <a:moveTo>
                    <a:pt x="37" y="280"/>
                  </a:moveTo>
                  <a:cubicBezTo>
                    <a:pt x="147" y="243"/>
                    <a:pt x="450" y="77"/>
                    <a:pt x="697" y="40"/>
                  </a:cubicBezTo>
                  <a:cubicBezTo>
                    <a:pt x="944" y="3"/>
                    <a:pt x="1340" y="0"/>
                    <a:pt x="1522" y="55"/>
                  </a:cubicBezTo>
                  <a:cubicBezTo>
                    <a:pt x="1704" y="110"/>
                    <a:pt x="1811" y="285"/>
                    <a:pt x="1792" y="370"/>
                  </a:cubicBezTo>
                  <a:cubicBezTo>
                    <a:pt x="1773" y="455"/>
                    <a:pt x="1639" y="535"/>
                    <a:pt x="1407" y="568"/>
                  </a:cubicBezTo>
                  <a:cubicBezTo>
                    <a:pt x="1175" y="601"/>
                    <a:pt x="636" y="595"/>
                    <a:pt x="402" y="568"/>
                  </a:cubicBezTo>
                  <a:cubicBezTo>
                    <a:pt x="168" y="541"/>
                    <a:pt x="84" y="474"/>
                    <a:pt x="0" y="407"/>
                  </a:cubicBezTo>
                </a:path>
              </a:pathLst>
            </a:custGeom>
            <a:noFill/>
            <a:ln w="9525">
              <a:solidFill>
                <a:srgbClr val="000000"/>
              </a:solidFill>
              <a:prstDash val="dash"/>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0" name="Line 3"/>
            <p:cNvSpPr>
              <a:spLocks noChangeShapeType="1"/>
            </p:cNvSpPr>
            <p:nvPr/>
          </p:nvSpPr>
          <p:spPr bwMode="auto">
            <a:xfrm>
              <a:off x="4833" y="8376"/>
              <a:ext cx="1005" cy="483"/>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Line 2"/>
            <p:cNvSpPr>
              <a:spLocks noChangeShapeType="1"/>
            </p:cNvSpPr>
            <p:nvPr/>
          </p:nvSpPr>
          <p:spPr bwMode="auto">
            <a:xfrm flipV="1">
              <a:off x="7234" y="8386"/>
              <a:ext cx="1176" cy="58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例子</a:t>
            </a:r>
          </a:p>
        </p:txBody>
      </p:sp>
      <p:sp>
        <p:nvSpPr>
          <p:cNvPr id="3" name="内容占位符 2"/>
          <p:cNvSpPr>
            <a:spLocks noGrp="1"/>
          </p:cNvSpPr>
          <p:nvPr>
            <p:ph idx="1"/>
          </p:nvPr>
        </p:nvSpPr>
        <p:spPr>
          <a:xfrm>
            <a:off x="949506" y="3629675"/>
            <a:ext cx="8001000" cy="560294"/>
          </a:xfrm>
        </p:spPr>
        <p:txBody>
          <a:bodyPr/>
          <a:lstStyle/>
          <a:p>
            <a:r>
              <a:rPr lang="zh-CN" altLang="en-US" sz="2400" dirty="0" smtClean="0"/>
              <a:t>阅读上述的描述，梳理出因果</a:t>
            </a:r>
            <a:r>
              <a:rPr lang="en-US" altLang="zh-CN" sz="2400" dirty="0" smtClean="0"/>
              <a:t>——</a:t>
            </a:r>
            <a:r>
              <a:rPr lang="zh-CN" altLang="en-US" sz="2400" dirty="0" smtClean="0"/>
              <a:t>第</a:t>
            </a:r>
            <a:r>
              <a:rPr lang="en-US" altLang="zh-CN" sz="2400" dirty="0" smtClean="0"/>
              <a:t>1</a:t>
            </a:r>
            <a:r>
              <a:rPr lang="zh-CN" altLang="en-US" sz="2400" dirty="0" smtClean="0"/>
              <a:t>步</a:t>
            </a:r>
            <a:endParaRPr lang="zh-CN" altLang="en-US" sz="2400" dirty="0"/>
          </a:p>
        </p:txBody>
      </p:sp>
      <p:graphicFrame>
        <p:nvGraphicFramePr>
          <p:cNvPr id="4" name="表格 3"/>
          <p:cNvGraphicFramePr>
            <a:graphicFrameLocks noGrp="1"/>
          </p:cNvGraphicFramePr>
          <p:nvPr>
            <p:extLst>
              <p:ext uri="{D42A27DB-BD31-4B8C-83A1-F6EECF244321}">
                <p14:modId xmlns:p14="http://schemas.microsoft.com/office/powerpoint/2010/main" val="740133985"/>
              </p:ext>
            </p:extLst>
          </p:nvPr>
        </p:nvGraphicFramePr>
        <p:xfrm>
          <a:off x="1008153" y="4273876"/>
          <a:ext cx="7942353" cy="1839574"/>
        </p:xfrm>
        <a:graphic>
          <a:graphicData uri="http://schemas.openxmlformats.org/drawingml/2006/table">
            <a:tbl>
              <a:tblPr/>
              <a:tblGrid>
                <a:gridCol w="4237154">
                  <a:extLst>
                    <a:ext uri="{9D8B030D-6E8A-4147-A177-3AD203B41FA5}">
                      <a16:colId xmlns:a16="http://schemas.microsoft.com/office/drawing/2014/main" val="20000"/>
                    </a:ext>
                  </a:extLst>
                </a:gridCol>
                <a:gridCol w="3705199">
                  <a:extLst>
                    <a:ext uri="{9D8B030D-6E8A-4147-A177-3AD203B41FA5}">
                      <a16:colId xmlns:a16="http://schemas.microsoft.com/office/drawing/2014/main" val="20001"/>
                    </a:ext>
                  </a:extLst>
                </a:gridCol>
              </a:tblGrid>
              <a:tr h="322825">
                <a:tc>
                  <a:txBody>
                    <a:bodyPr/>
                    <a:lstStyle/>
                    <a:p>
                      <a:pPr indent="0" algn="ctr">
                        <a:lnSpc>
                          <a:spcPct val="100000"/>
                        </a:lnSpc>
                        <a:spcAft>
                          <a:spcPts val="0"/>
                        </a:spcAft>
                      </a:pPr>
                      <a:r>
                        <a:rPr lang="zh-CN" sz="2000" kern="100" dirty="0" smtClean="0">
                          <a:latin typeface="Times New Roman"/>
                          <a:ea typeface="宋体"/>
                          <a:cs typeface="Times New Roman"/>
                        </a:rPr>
                        <a:t>原因</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2000" kern="100" dirty="0" smtClean="0">
                          <a:solidFill>
                            <a:schemeClr val="tx1"/>
                          </a:solidFill>
                          <a:latin typeface="Times New Roman"/>
                          <a:ea typeface="宋体"/>
                          <a:cs typeface="Times New Roman"/>
                        </a:rPr>
                        <a:t>结果</a:t>
                      </a:r>
                      <a:endParaRPr lang="zh-CN" sz="20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16749">
                <a:tc>
                  <a:txBody>
                    <a:bodyPr/>
                    <a:lstStyle/>
                    <a:p>
                      <a:pPr indent="269875" algn="just">
                        <a:lnSpc>
                          <a:spcPts val="1660"/>
                        </a:lnSpc>
                        <a:spcAft>
                          <a:spcPts val="0"/>
                        </a:spcAft>
                      </a:pPr>
                      <a:endParaRPr lang="en-US" sz="2000" kern="100" dirty="0" smtClean="0">
                        <a:latin typeface="Times New Roman"/>
                        <a:ea typeface="宋体"/>
                        <a:cs typeface="Times New Roman"/>
                      </a:endParaRPr>
                    </a:p>
                    <a:p>
                      <a:pPr marL="0" indent="0" algn="just" defTabSz="914400" rtl="0" eaLnBrk="1" latinLnBrk="0" hangingPunct="1">
                        <a:lnSpc>
                          <a:spcPct val="100000"/>
                        </a:lnSpc>
                        <a:spcAft>
                          <a:spcPts val="0"/>
                        </a:spcAft>
                      </a:pPr>
                      <a:r>
                        <a:rPr lang="en-US" sz="2000" kern="100" dirty="0" smtClean="0">
                          <a:latin typeface="Times New Roman"/>
                          <a:ea typeface="宋体"/>
                          <a:cs typeface="Times New Roman"/>
                        </a:rPr>
                        <a:t>1</a:t>
                      </a:r>
                      <a:r>
                        <a:rPr lang="en-US" sz="2000" kern="100" dirty="0" smtClean="0">
                          <a:solidFill>
                            <a:schemeClr val="tx1"/>
                          </a:solidFill>
                          <a:latin typeface="Times New Roman"/>
                          <a:ea typeface="宋体"/>
                          <a:cs typeface="Times New Roman"/>
                        </a:rPr>
                        <a:t>.</a:t>
                      </a:r>
                      <a:r>
                        <a:rPr lang="en-US" sz="2000" kern="100" baseline="0" dirty="0" smtClean="0">
                          <a:solidFill>
                            <a:schemeClr val="tx1"/>
                          </a:solidFill>
                          <a:latin typeface="Times New Roman"/>
                          <a:ea typeface="宋体"/>
                          <a:cs typeface="Times New Roman"/>
                        </a:rPr>
                        <a:t> </a:t>
                      </a:r>
                      <a:r>
                        <a:rPr lang="zh-CN" sz="2000" kern="100" dirty="0" smtClean="0">
                          <a:solidFill>
                            <a:schemeClr val="tx1"/>
                          </a:solidFill>
                          <a:latin typeface="Times New Roman"/>
                          <a:ea typeface="宋体"/>
                          <a:cs typeface="Times New Roman"/>
                        </a:rPr>
                        <a:t>变量</a:t>
                      </a:r>
                      <a:r>
                        <a:rPr lang="en-US" sz="2000" kern="100" dirty="0">
                          <a:solidFill>
                            <a:schemeClr val="tx1"/>
                          </a:solidFill>
                          <a:latin typeface="Times New Roman"/>
                          <a:ea typeface="宋体"/>
                          <a:cs typeface="Times New Roman"/>
                        </a:rPr>
                        <a:t>1</a:t>
                      </a:r>
                      <a:r>
                        <a:rPr lang="zh-CN" sz="2000" kern="100" dirty="0">
                          <a:solidFill>
                            <a:schemeClr val="tx1"/>
                          </a:solidFill>
                          <a:latin typeface="Times New Roman"/>
                          <a:ea typeface="宋体"/>
                          <a:cs typeface="Times New Roman"/>
                        </a:rPr>
                        <a:t>是发送者根目录的</a:t>
                      </a:r>
                      <a:r>
                        <a:rPr lang="zh-CN" sz="2000" kern="100" dirty="0" smtClean="0">
                          <a:solidFill>
                            <a:schemeClr val="tx1"/>
                          </a:solidFill>
                          <a:latin typeface="Times New Roman"/>
                          <a:ea typeface="宋体"/>
                          <a:cs typeface="Times New Roman"/>
                        </a:rPr>
                        <a:t>文件名</a:t>
                      </a:r>
                      <a:endParaRPr lang="zh-CN" sz="20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en-US" sz="2000" kern="100" dirty="0" smtClean="0">
                          <a:solidFill>
                            <a:schemeClr val="tx1"/>
                          </a:solidFill>
                          <a:latin typeface="Times New Roman"/>
                          <a:ea typeface="宋体"/>
                          <a:cs typeface="Times New Roman"/>
                        </a:rPr>
                        <a:t>2</a:t>
                      </a:r>
                      <a:r>
                        <a:rPr lang="en-US" sz="2000" kern="100" dirty="0">
                          <a:solidFill>
                            <a:schemeClr val="tx1"/>
                          </a:solidFill>
                          <a:latin typeface="Times New Roman"/>
                          <a:ea typeface="宋体"/>
                          <a:cs typeface="Times New Roman"/>
                        </a:rPr>
                        <a:t>. </a:t>
                      </a:r>
                      <a:r>
                        <a:rPr lang="zh-CN" sz="2000" kern="100" dirty="0">
                          <a:solidFill>
                            <a:schemeClr val="tx1"/>
                          </a:solidFill>
                          <a:latin typeface="Times New Roman"/>
                          <a:ea typeface="宋体"/>
                          <a:cs typeface="Times New Roman"/>
                        </a:rPr>
                        <a:t>变量</a:t>
                      </a:r>
                      <a:r>
                        <a:rPr lang="en-US" sz="2000" kern="100" dirty="0">
                          <a:solidFill>
                            <a:schemeClr val="tx1"/>
                          </a:solidFill>
                          <a:latin typeface="Times New Roman"/>
                          <a:ea typeface="宋体"/>
                          <a:cs typeface="Times New Roman"/>
                        </a:rPr>
                        <a:t>2</a:t>
                      </a:r>
                      <a:r>
                        <a:rPr lang="zh-CN" sz="2000" kern="100" dirty="0">
                          <a:solidFill>
                            <a:schemeClr val="tx1"/>
                          </a:solidFill>
                          <a:latin typeface="Times New Roman"/>
                          <a:ea typeface="宋体"/>
                          <a:cs typeface="Times New Roman"/>
                        </a:rPr>
                        <a:t>是接收方文件服务器的</a:t>
                      </a:r>
                      <a:r>
                        <a:rPr lang="zh-CN" sz="2000" kern="100" dirty="0" smtClean="0">
                          <a:solidFill>
                            <a:schemeClr val="tx1"/>
                          </a:solidFill>
                          <a:latin typeface="Times New Roman"/>
                          <a:ea typeface="宋体"/>
                          <a:cs typeface="Times New Roman"/>
                        </a:rPr>
                        <a:t>名称</a:t>
                      </a:r>
                      <a:endParaRPr lang="zh-CN" sz="2000" kern="100" dirty="0">
                        <a:solidFill>
                          <a:schemeClr val="tx1"/>
                        </a:solidFill>
                        <a:latin typeface="Times New Roman"/>
                        <a:ea typeface="宋体"/>
                        <a:cs typeface="Times New Roman"/>
                      </a:endParaRPr>
                    </a:p>
                    <a:p>
                      <a:pPr marL="0" indent="0" algn="just" defTabSz="914400" rtl="0" eaLnBrk="1" latinLnBrk="0" hangingPunct="1">
                        <a:lnSpc>
                          <a:spcPct val="100000"/>
                        </a:lnSpc>
                        <a:spcAft>
                          <a:spcPts val="0"/>
                        </a:spcAft>
                      </a:pPr>
                      <a:r>
                        <a:rPr lang="en-US" sz="2000" kern="100" dirty="0" smtClean="0">
                          <a:solidFill>
                            <a:schemeClr val="tx1"/>
                          </a:solidFill>
                          <a:latin typeface="Times New Roman"/>
                          <a:ea typeface="宋体"/>
                          <a:cs typeface="Times New Roman"/>
                        </a:rPr>
                        <a:t>3</a:t>
                      </a:r>
                      <a:r>
                        <a:rPr lang="en-US" sz="2000" kern="100" dirty="0">
                          <a:solidFill>
                            <a:schemeClr val="tx1"/>
                          </a:solidFill>
                          <a:latin typeface="Times New Roman"/>
                          <a:ea typeface="宋体"/>
                          <a:cs typeface="Times New Roman"/>
                        </a:rPr>
                        <a:t>. </a:t>
                      </a:r>
                      <a:r>
                        <a:rPr lang="zh-CN" sz="2000" kern="100" dirty="0">
                          <a:solidFill>
                            <a:schemeClr val="tx1"/>
                          </a:solidFill>
                          <a:latin typeface="Times New Roman"/>
                          <a:ea typeface="宋体"/>
                          <a:cs typeface="Times New Roman"/>
                        </a:rPr>
                        <a:t>变量</a:t>
                      </a:r>
                      <a:r>
                        <a:rPr lang="en-US" sz="2000" kern="100" dirty="0">
                          <a:solidFill>
                            <a:schemeClr val="tx1"/>
                          </a:solidFill>
                          <a:latin typeface="Times New Roman"/>
                          <a:ea typeface="宋体"/>
                          <a:cs typeface="Times New Roman"/>
                        </a:rPr>
                        <a:t>3</a:t>
                      </a:r>
                      <a:r>
                        <a:rPr lang="zh-CN" sz="2000" kern="100" dirty="0">
                          <a:solidFill>
                            <a:schemeClr val="tx1"/>
                          </a:solidFill>
                          <a:latin typeface="Times New Roman"/>
                          <a:ea typeface="宋体"/>
                          <a:cs typeface="Times New Roman"/>
                        </a:rPr>
                        <a:t>是接收方的用户号</a:t>
                      </a:r>
                      <a:r>
                        <a:rPr lang="en-US" sz="2000" kern="100" dirty="0">
                          <a:solidFill>
                            <a:schemeClr val="tx1"/>
                          </a:solidFill>
                          <a:latin typeface="Times New Roman"/>
                          <a:ea typeface="宋体"/>
                          <a:cs typeface="Times New Roman"/>
                        </a:rPr>
                        <a:t>(</a:t>
                      </a:r>
                      <a:r>
                        <a:rPr lang="en-US" sz="2000" kern="100" dirty="0" err="1">
                          <a:solidFill>
                            <a:schemeClr val="tx1"/>
                          </a:solidFill>
                          <a:latin typeface="Times New Roman"/>
                          <a:ea typeface="宋体"/>
                          <a:cs typeface="Times New Roman"/>
                        </a:rPr>
                        <a:t>userid</a:t>
                      </a:r>
                      <a:r>
                        <a:rPr lang="en-US" sz="2000" kern="100" dirty="0" smtClean="0">
                          <a:solidFill>
                            <a:schemeClr val="tx1"/>
                          </a:solidFill>
                          <a:latin typeface="Times New Roman"/>
                          <a:ea typeface="宋体"/>
                          <a:cs typeface="Times New Roman"/>
                        </a:rPr>
                        <a:t>)</a:t>
                      </a:r>
                      <a:endParaRPr lang="zh-CN" sz="2000" kern="100" dirty="0">
                        <a:solidFill>
                          <a:schemeClr val="tx1"/>
                        </a:solidFill>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endParaRPr lang="en-US" sz="2000" kern="100" dirty="0" smtClean="0">
                        <a:latin typeface="Times New Roman"/>
                        <a:ea typeface="宋体"/>
                        <a:cs typeface="Times New Roman"/>
                      </a:endParaRPr>
                    </a:p>
                    <a:p>
                      <a:pPr marL="0" indent="0" algn="just" defTabSz="914400" rtl="0" eaLnBrk="1" latinLnBrk="0" hangingPunct="1">
                        <a:lnSpc>
                          <a:spcPct val="100000"/>
                        </a:lnSpc>
                        <a:spcAft>
                          <a:spcPts val="0"/>
                        </a:spcAft>
                      </a:pPr>
                      <a:r>
                        <a:rPr lang="en-US" sz="2000" kern="100" dirty="0" smtClean="0">
                          <a:solidFill>
                            <a:schemeClr val="tx1"/>
                          </a:solidFill>
                          <a:latin typeface="Times New Roman"/>
                          <a:ea typeface="宋体"/>
                          <a:cs typeface="Times New Roman"/>
                        </a:rPr>
                        <a:t>100</a:t>
                      </a:r>
                      <a:r>
                        <a:rPr lang="en-US" sz="2000" kern="100" dirty="0">
                          <a:solidFill>
                            <a:schemeClr val="tx1"/>
                          </a:solidFill>
                          <a:latin typeface="Times New Roman"/>
                          <a:ea typeface="宋体"/>
                          <a:cs typeface="Times New Roman"/>
                        </a:rPr>
                        <a:t>.</a:t>
                      </a:r>
                      <a:r>
                        <a:rPr lang="zh-CN" sz="2000" kern="100" dirty="0">
                          <a:solidFill>
                            <a:schemeClr val="tx1"/>
                          </a:solidFill>
                          <a:latin typeface="Times New Roman"/>
                          <a:ea typeface="宋体"/>
                          <a:cs typeface="Times New Roman"/>
                        </a:rPr>
                        <a:t>文件成功发送，</a:t>
                      </a:r>
                    </a:p>
                    <a:p>
                      <a:pPr marL="0" indent="0" algn="just" defTabSz="914400" rtl="0" eaLnBrk="1" latinLnBrk="0" hangingPunct="1">
                        <a:lnSpc>
                          <a:spcPct val="100000"/>
                        </a:lnSpc>
                        <a:spcAft>
                          <a:spcPts val="0"/>
                        </a:spcAft>
                      </a:pPr>
                      <a:r>
                        <a:rPr lang="en-US" sz="2000" kern="100" dirty="0">
                          <a:solidFill>
                            <a:schemeClr val="tx1"/>
                          </a:solidFill>
                          <a:latin typeface="Times New Roman"/>
                          <a:ea typeface="宋体"/>
                          <a:cs typeface="Times New Roman"/>
                        </a:rPr>
                        <a:t>101. </a:t>
                      </a:r>
                      <a:r>
                        <a:rPr lang="zh-CN" sz="2000" kern="100" dirty="0">
                          <a:solidFill>
                            <a:schemeClr val="tx1"/>
                          </a:solidFill>
                          <a:latin typeface="Times New Roman"/>
                          <a:ea typeface="宋体"/>
                          <a:cs typeface="Times New Roman"/>
                        </a:rPr>
                        <a:t>发送者得到一个错误信息。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5" name="Rectangle 1"/>
          <p:cNvSpPr>
            <a:spLocks noChangeArrowheads="1"/>
          </p:cNvSpPr>
          <p:nvPr/>
        </p:nvSpPr>
        <p:spPr bwMode="auto">
          <a:xfrm>
            <a:off x="1143000" y="1296172"/>
            <a:ext cx="7598072" cy="2032507"/>
          </a:xfrm>
          <a:prstGeom prst="rect">
            <a:avLst/>
          </a:prstGeom>
          <a:noFill/>
          <a:ln w="9525" algn="ctr">
            <a:solidFill>
              <a:schemeClr val="tx1"/>
            </a:solidFill>
            <a:miter lim="800000"/>
            <a:headEnd/>
            <a:tailEnd/>
          </a:ln>
          <a:effectLst/>
        </p:spPr>
        <p:txBody>
          <a:bodyPr vert="horz" wrap="square" lIns="91440" tIns="45720" rIns="91440" bIns="45720" numCol="1" anchor="t" anchorCtr="0" compatLnSpc="1">
            <a:prstTxWarp prst="textNoShape">
              <a:avLst/>
            </a:prstTxWarp>
          </a:bodyPr>
          <a:lstStyle/>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在网络中，</a:t>
            </a:r>
            <a:r>
              <a:rPr kumimoji="0" lang="en-US" altLang="zh-CN" sz="20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宋体" pitchFamily="2" charset="-122"/>
              </a:rPr>
              <a:t>sendfile</a:t>
            </a: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命令用来发送一个文件到不同的文件服务器。</a:t>
            </a:r>
            <a:endParaRPr kumimoji="0" lang="en-US" alt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en-US" altLang="zh-CN" sz="20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宋体" pitchFamily="2" charset="-122"/>
              </a:rPr>
              <a:t>sendfile</a:t>
            </a: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有三个变量：变量</a:t>
            </a:r>
            <a:r>
              <a:rPr kumimoji="0" lang="en-US" alt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1</a:t>
            </a: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是发送者根目录的文件名，变量</a:t>
            </a:r>
            <a:r>
              <a:rPr kumimoji="0" lang="en-US" alt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2</a:t>
            </a: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是接收方文件服务器的名称，变量</a:t>
            </a:r>
            <a:r>
              <a:rPr kumimoji="0" lang="en-US" alt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3</a:t>
            </a: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是接收方的用户号</a:t>
            </a:r>
            <a:r>
              <a:rPr kumimoji="0" lang="en-US" alt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a:t>
            </a:r>
            <a:r>
              <a:rPr kumimoji="0" lang="en-US" altLang="zh-CN" sz="2000" b="0" i="0" u="none" strike="noStrike" cap="none" normalizeH="0" baseline="0" dirty="0" err="1" smtClean="0">
                <a:ln>
                  <a:noFill/>
                </a:ln>
                <a:solidFill>
                  <a:schemeClr val="tx1"/>
                </a:solidFill>
                <a:effectLst/>
                <a:latin typeface="楷体" panose="02010609060101010101" pitchFamily="49" charset="-122"/>
                <a:ea typeface="楷体" panose="02010609060101010101" pitchFamily="49" charset="-122"/>
                <a:cs typeface="宋体" pitchFamily="2" charset="-122"/>
              </a:rPr>
              <a:t>userid</a:t>
            </a:r>
            <a:r>
              <a:rPr kumimoji="0" lang="en-US" alt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a:t>
            </a: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a:t>
            </a:r>
            <a:endParaRPr kumimoji="0" lang="en-US" alt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endParaRPr>
          </a:p>
          <a:p>
            <a:pPr marL="342900" marR="0" lvl="0" indent="-3429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altLang="en-US"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rPr>
              <a:t>如果所有的变量是正确的，那么文件成功发送，否则给发送者返回一个错误信息。</a:t>
            </a:r>
            <a:endParaRPr kumimoji="0" lang="zh-CN" sz="2000" b="0" i="0" u="none" strike="noStrike" cap="none" normalizeH="0" baseline="0" dirty="0" smtClean="0">
              <a:ln>
                <a:noFill/>
              </a:ln>
              <a:solidFill>
                <a:schemeClr val="tx1"/>
              </a:solidFill>
              <a:effectLst/>
              <a:latin typeface="楷体" panose="02010609060101010101" pitchFamily="49" charset="-122"/>
              <a:ea typeface="楷体" panose="02010609060101010101" pitchFamily="49" charset="-122"/>
              <a:cs typeface="宋体" pitchFamily="2" charset="-122"/>
            </a:endParaRP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2</a:t>
            </a:r>
            <a:r>
              <a:rPr lang="zh-CN" altLang="en-US" dirty="0"/>
              <a:t>步</a:t>
            </a:r>
          </a:p>
        </p:txBody>
      </p:sp>
      <p:sp>
        <p:nvSpPr>
          <p:cNvPr id="3" name="内容占位符 2"/>
          <p:cNvSpPr>
            <a:spLocks noGrp="1"/>
          </p:cNvSpPr>
          <p:nvPr>
            <p:ph idx="1"/>
          </p:nvPr>
        </p:nvSpPr>
        <p:spPr>
          <a:xfrm>
            <a:off x="990600" y="1295400"/>
            <a:ext cx="8001000" cy="1012371"/>
          </a:xfrm>
        </p:spPr>
        <p:txBody>
          <a:bodyPr/>
          <a:lstStyle/>
          <a:p>
            <a:r>
              <a:rPr lang="zh-CN" altLang="en-US" dirty="0" smtClean="0"/>
              <a:t>依据因果关系表，用“等于”、“与”、“或”、“非”等符号画出因果图。</a:t>
            </a:r>
            <a:endParaRPr lang="zh-CN" altLang="en-US" dirty="0"/>
          </a:p>
        </p:txBody>
      </p:sp>
      <p:grpSp>
        <p:nvGrpSpPr>
          <p:cNvPr id="5" name="Group 1"/>
          <p:cNvGrpSpPr>
            <a:grpSpLocks noChangeAspect="1"/>
          </p:cNvGrpSpPr>
          <p:nvPr/>
        </p:nvGrpSpPr>
        <p:grpSpPr bwMode="auto">
          <a:xfrm>
            <a:off x="1902284" y="2744351"/>
            <a:ext cx="5657927" cy="3085413"/>
            <a:chOff x="1737" y="6102"/>
            <a:chExt cx="4020" cy="2191"/>
          </a:xfrm>
        </p:grpSpPr>
        <p:sp>
          <p:nvSpPr>
            <p:cNvPr id="7" name="Oval 21"/>
            <p:cNvSpPr>
              <a:spLocks noChangeArrowheads="1"/>
            </p:cNvSpPr>
            <p:nvPr/>
          </p:nvSpPr>
          <p:spPr bwMode="auto">
            <a:xfrm>
              <a:off x="1737" y="6102"/>
              <a:ext cx="402" cy="483"/>
            </a:xfrm>
            <a:prstGeom prst="ellipse">
              <a:avLst/>
            </a:prstGeom>
            <a:noFill/>
            <a:ln w="12700">
              <a:solidFill>
                <a:schemeClr val="tx1"/>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8" name="Rectangle 20"/>
            <p:cNvSpPr>
              <a:spLocks noChangeArrowheads="1"/>
            </p:cNvSpPr>
            <p:nvPr/>
          </p:nvSpPr>
          <p:spPr bwMode="auto">
            <a:xfrm>
              <a:off x="1838" y="6256"/>
              <a:ext cx="402" cy="483"/>
            </a:xfrm>
            <a:prstGeom prst="rect">
              <a:avLst/>
            </a:prstGeom>
            <a:noFill/>
            <a:ln w="12700">
              <a:no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1</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9" name="Oval 19"/>
            <p:cNvSpPr>
              <a:spLocks noChangeArrowheads="1"/>
            </p:cNvSpPr>
            <p:nvPr/>
          </p:nvSpPr>
          <p:spPr bwMode="auto">
            <a:xfrm>
              <a:off x="1737" y="6907"/>
              <a:ext cx="402" cy="483"/>
            </a:xfrm>
            <a:prstGeom prst="ellipse">
              <a:avLst/>
            </a:prstGeom>
            <a:noFill/>
            <a:ln w="12700">
              <a:solidFill>
                <a:schemeClr val="tx1"/>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Rectangle 18"/>
            <p:cNvSpPr>
              <a:spLocks noChangeArrowheads="1"/>
            </p:cNvSpPr>
            <p:nvPr/>
          </p:nvSpPr>
          <p:spPr bwMode="auto">
            <a:xfrm>
              <a:off x="1835" y="7036"/>
              <a:ext cx="402" cy="483"/>
            </a:xfrm>
            <a:prstGeom prst="rect">
              <a:avLst/>
            </a:prstGeom>
            <a:noFill/>
            <a:ln w="12700">
              <a:no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2</a:t>
              </a:r>
            </a:p>
          </p:txBody>
        </p:sp>
        <p:sp>
          <p:nvSpPr>
            <p:cNvPr id="11" name="Oval 17"/>
            <p:cNvSpPr>
              <a:spLocks noChangeArrowheads="1"/>
            </p:cNvSpPr>
            <p:nvPr/>
          </p:nvSpPr>
          <p:spPr bwMode="auto">
            <a:xfrm>
              <a:off x="1737" y="7712"/>
              <a:ext cx="402" cy="483"/>
            </a:xfrm>
            <a:prstGeom prst="ellipse">
              <a:avLst/>
            </a:prstGeom>
            <a:noFill/>
            <a:ln w="12700">
              <a:solidFill>
                <a:schemeClr val="tx1"/>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Rectangle 16"/>
            <p:cNvSpPr>
              <a:spLocks noChangeArrowheads="1"/>
            </p:cNvSpPr>
            <p:nvPr/>
          </p:nvSpPr>
          <p:spPr bwMode="auto">
            <a:xfrm>
              <a:off x="1810" y="7810"/>
              <a:ext cx="402" cy="483"/>
            </a:xfrm>
            <a:prstGeom prst="rect">
              <a:avLst/>
            </a:prstGeom>
            <a:noFill/>
            <a:ln w="12700">
              <a:no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3</a:t>
              </a:r>
            </a:p>
          </p:txBody>
        </p:sp>
        <p:sp>
          <p:nvSpPr>
            <p:cNvPr id="13" name="Oval 15"/>
            <p:cNvSpPr>
              <a:spLocks noChangeArrowheads="1"/>
            </p:cNvSpPr>
            <p:nvPr/>
          </p:nvSpPr>
          <p:spPr bwMode="auto">
            <a:xfrm>
              <a:off x="3345" y="6907"/>
              <a:ext cx="402" cy="483"/>
            </a:xfrm>
            <a:prstGeom prst="ellipse">
              <a:avLst/>
            </a:prstGeom>
            <a:noFill/>
            <a:ln w="12700">
              <a:solidFill>
                <a:schemeClr val="tx1"/>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Rectangle 14"/>
            <p:cNvSpPr>
              <a:spLocks noChangeArrowheads="1"/>
            </p:cNvSpPr>
            <p:nvPr/>
          </p:nvSpPr>
          <p:spPr bwMode="auto">
            <a:xfrm>
              <a:off x="3391" y="7068"/>
              <a:ext cx="603" cy="483"/>
            </a:xfrm>
            <a:prstGeom prst="rect">
              <a:avLst/>
            </a:prstGeom>
            <a:noFill/>
            <a:ln w="12700">
              <a:no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10</a:t>
              </a:r>
              <a:endParaRPr kumimoji="0" lang="en-US" altLang="zh-CN" sz="1600" dirty="0">
                <a:cs typeface="Times New Roman" panose="02020603050405020304" pitchFamily="18" charset="0"/>
              </a:endParaRPr>
            </a:p>
          </p:txBody>
        </p:sp>
        <p:sp>
          <p:nvSpPr>
            <p:cNvPr id="15" name="Oval 13"/>
            <p:cNvSpPr>
              <a:spLocks noChangeArrowheads="1"/>
            </p:cNvSpPr>
            <p:nvPr/>
          </p:nvSpPr>
          <p:spPr bwMode="auto">
            <a:xfrm>
              <a:off x="5154" y="6424"/>
              <a:ext cx="603" cy="483"/>
            </a:xfrm>
            <a:prstGeom prst="ellipse">
              <a:avLst/>
            </a:prstGeom>
            <a:noFill/>
            <a:ln w="12700">
              <a:solidFill>
                <a:schemeClr val="tx1"/>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Rectangle 12"/>
            <p:cNvSpPr>
              <a:spLocks noChangeArrowheads="1"/>
            </p:cNvSpPr>
            <p:nvPr/>
          </p:nvSpPr>
          <p:spPr bwMode="auto">
            <a:xfrm>
              <a:off x="5271" y="6553"/>
              <a:ext cx="402" cy="483"/>
            </a:xfrm>
            <a:prstGeom prst="rect">
              <a:avLst/>
            </a:prstGeom>
            <a:noFill/>
            <a:ln w="12700">
              <a:no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100</a:t>
              </a:r>
            </a:p>
          </p:txBody>
        </p:sp>
        <p:sp>
          <p:nvSpPr>
            <p:cNvPr id="17" name="Oval 11"/>
            <p:cNvSpPr>
              <a:spLocks noChangeArrowheads="1"/>
            </p:cNvSpPr>
            <p:nvPr/>
          </p:nvSpPr>
          <p:spPr bwMode="auto">
            <a:xfrm>
              <a:off x="4953" y="7551"/>
              <a:ext cx="603" cy="483"/>
            </a:xfrm>
            <a:prstGeom prst="ellipse">
              <a:avLst/>
            </a:prstGeom>
            <a:noFill/>
            <a:ln w="12700">
              <a:solidFill>
                <a:schemeClr val="tx1"/>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Rectangle 10"/>
            <p:cNvSpPr>
              <a:spLocks noChangeArrowheads="1"/>
            </p:cNvSpPr>
            <p:nvPr/>
          </p:nvSpPr>
          <p:spPr bwMode="auto">
            <a:xfrm>
              <a:off x="5103" y="7648"/>
              <a:ext cx="504" cy="483"/>
            </a:xfrm>
            <a:prstGeom prst="rect">
              <a:avLst/>
            </a:prstGeom>
            <a:noFill/>
            <a:ln w="12700">
              <a:no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101</a:t>
              </a:r>
            </a:p>
          </p:txBody>
        </p:sp>
        <p:sp>
          <p:nvSpPr>
            <p:cNvPr id="19" name="Line 9"/>
            <p:cNvSpPr>
              <a:spLocks noChangeShapeType="1"/>
            </p:cNvSpPr>
            <p:nvPr/>
          </p:nvSpPr>
          <p:spPr bwMode="auto">
            <a:xfrm>
              <a:off x="2139" y="6424"/>
              <a:ext cx="1206" cy="805"/>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Line 8"/>
            <p:cNvSpPr>
              <a:spLocks noChangeShapeType="1"/>
            </p:cNvSpPr>
            <p:nvPr/>
          </p:nvSpPr>
          <p:spPr bwMode="auto">
            <a:xfrm flipV="1">
              <a:off x="2139" y="7229"/>
              <a:ext cx="1206" cy="644"/>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Line 7"/>
            <p:cNvSpPr>
              <a:spLocks noChangeShapeType="1"/>
            </p:cNvSpPr>
            <p:nvPr/>
          </p:nvSpPr>
          <p:spPr bwMode="auto">
            <a:xfrm>
              <a:off x="2139" y="7229"/>
              <a:ext cx="1206"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Freeform 6"/>
            <p:cNvSpPr>
              <a:spLocks/>
            </p:cNvSpPr>
            <p:nvPr/>
          </p:nvSpPr>
          <p:spPr bwMode="auto">
            <a:xfrm>
              <a:off x="2943" y="7068"/>
              <a:ext cx="201" cy="322"/>
            </a:xfrm>
            <a:custGeom>
              <a:avLst/>
              <a:gdLst>
                <a:gd name="T0" fmla="*/ 201 w 201"/>
                <a:gd name="T1" fmla="*/ 0 h 322"/>
                <a:gd name="T2" fmla="*/ 0 w 201"/>
                <a:gd name="T3" fmla="*/ 161 h 322"/>
                <a:gd name="T4" fmla="*/ 201 w 201"/>
                <a:gd name="T5" fmla="*/ 322 h 322"/>
              </a:gdLst>
              <a:ahLst/>
              <a:cxnLst>
                <a:cxn ang="0">
                  <a:pos x="T0" y="T1"/>
                </a:cxn>
                <a:cxn ang="0">
                  <a:pos x="T2" y="T3"/>
                </a:cxn>
                <a:cxn ang="0">
                  <a:pos x="T4" y="T5"/>
                </a:cxn>
              </a:cxnLst>
              <a:rect l="0" t="0" r="r" b="b"/>
              <a:pathLst>
                <a:path w="201" h="322">
                  <a:moveTo>
                    <a:pt x="201" y="0"/>
                  </a:moveTo>
                  <a:cubicBezTo>
                    <a:pt x="100" y="53"/>
                    <a:pt x="0" y="107"/>
                    <a:pt x="0" y="161"/>
                  </a:cubicBezTo>
                  <a:cubicBezTo>
                    <a:pt x="0" y="215"/>
                    <a:pt x="100" y="268"/>
                    <a:pt x="201" y="322"/>
                  </a:cubicBezTo>
                </a:path>
              </a:pathLst>
            </a:custGeom>
            <a:noFill/>
            <a:ln w="12700">
              <a:solidFill>
                <a:schemeClr val="tx1"/>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3" name="Rectangle 5"/>
            <p:cNvSpPr>
              <a:spLocks noChangeArrowheads="1"/>
            </p:cNvSpPr>
            <p:nvPr/>
          </p:nvSpPr>
          <p:spPr bwMode="auto">
            <a:xfrm>
              <a:off x="2541" y="6746"/>
              <a:ext cx="402" cy="483"/>
            </a:xfrm>
            <a:prstGeom prst="rect">
              <a:avLst/>
            </a:prstGeom>
            <a:noFill/>
            <a:ln w="12700">
              <a:no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indent="269875"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smtClean="0">
                  <a:ln>
                    <a:noFill/>
                  </a:ln>
                  <a:solidFill>
                    <a:schemeClr val="tx1"/>
                  </a:solidFill>
                  <a:effectLst/>
                  <a:latin typeface="宋体" panose="02010600030101010101" pitchFamily="2" charset="-122"/>
                  <a:cs typeface="Times New Roman" panose="02020603050405020304" pitchFamily="18" charset="0"/>
                </a:rPr>
                <a:t>∧</a:t>
              </a:r>
              <a:endParaRPr kumimoji="0" lang="zh-CN" altLang="zh-CN" sz="1600" b="0" i="0" u="none" strike="noStrike" cap="none" normalizeH="0" baseline="0" smtClean="0">
                <a:ln>
                  <a:noFill/>
                </a:ln>
                <a:solidFill>
                  <a:schemeClr val="tx1"/>
                </a:solidFill>
                <a:effectLst/>
                <a:latin typeface="Arial" panose="020B0604020202020204" pitchFamily="34" charset="0"/>
              </a:endParaRPr>
            </a:p>
          </p:txBody>
        </p:sp>
        <p:sp>
          <p:nvSpPr>
            <p:cNvPr id="24" name="Line 4"/>
            <p:cNvSpPr>
              <a:spLocks noChangeShapeType="1"/>
            </p:cNvSpPr>
            <p:nvPr/>
          </p:nvSpPr>
          <p:spPr bwMode="auto">
            <a:xfrm>
              <a:off x="3747" y="7229"/>
              <a:ext cx="1206" cy="4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3"/>
            <p:cNvSpPr>
              <a:spLocks noChangeShapeType="1"/>
            </p:cNvSpPr>
            <p:nvPr/>
          </p:nvSpPr>
          <p:spPr bwMode="auto">
            <a:xfrm flipV="1">
              <a:off x="3747" y="6746"/>
              <a:ext cx="1407" cy="48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Freeform 2"/>
            <p:cNvSpPr>
              <a:spLocks/>
            </p:cNvSpPr>
            <p:nvPr/>
          </p:nvSpPr>
          <p:spPr bwMode="auto">
            <a:xfrm>
              <a:off x="4149" y="7229"/>
              <a:ext cx="456" cy="375"/>
            </a:xfrm>
            <a:custGeom>
              <a:avLst/>
              <a:gdLst>
                <a:gd name="T0" fmla="*/ 0 w 456"/>
                <a:gd name="T1" fmla="*/ 188 h 375"/>
                <a:gd name="T2" fmla="*/ 201 w 456"/>
                <a:gd name="T3" fmla="*/ 27 h 375"/>
                <a:gd name="T4" fmla="*/ 201 w 456"/>
                <a:gd name="T5" fmla="*/ 349 h 375"/>
                <a:gd name="T6" fmla="*/ 456 w 456"/>
                <a:gd name="T7" fmla="*/ 182 h 375"/>
              </a:gdLst>
              <a:ahLst/>
              <a:cxnLst>
                <a:cxn ang="0">
                  <a:pos x="T0" y="T1"/>
                </a:cxn>
                <a:cxn ang="0">
                  <a:pos x="T2" y="T3"/>
                </a:cxn>
                <a:cxn ang="0">
                  <a:pos x="T4" y="T5"/>
                </a:cxn>
                <a:cxn ang="0">
                  <a:pos x="T6" y="T7"/>
                </a:cxn>
              </a:cxnLst>
              <a:rect l="0" t="0" r="r" b="b"/>
              <a:pathLst>
                <a:path w="456" h="375">
                  <a:moveTo>
                    <a:pt x="0" y="188"/>
                  </a:moveTo>
                  <a:cubicBezTo>
                    <a:pt x="83" y="94"/>
                    <a:pt x="167" y="0"/>
                    <a:pt x="201" y="27"/>
                  </a:cubicBezTo>
                  <a:cubicBezTo>
                    <a:pt x="235" y="54"/>
                    <a:pt x="159" y="323"/>
                    <a:pt x="201" y="349"/>
                  </a:cubicBezTo>
                  <a:cubicBezTo>
                    <a:pt x="243" y="375"/>
                    <a:pt x="403" y="217"/>
                    <a:pt x="456" y="182"/>
                  </a:cubicBezTo>
                </a:path>
              </a:pathLst>
            </a:custGeom>
            <a:noFill/>
            <a:ln w="12700">
              <a:solidFill>
                <a:schemeClr val="tx1"/>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常用的因果符号</a:t>
            </a:r>
            <a:endParaRPr lang="zh-CN" altLang="en-US" dirty="0"/>
          </a:p>
        </p:txBody>
      </p:sp>
      <p:pic>
        <p:nvPicPr>
          <p:cNvPr id="74754" name="Picture 2"/>
          <p:cNvPicPr>
            <a:picLocks noChangeAspect="1" noChangeArrowheads="1"/>
          </p:cNvPicPr>
          <p:nvPr/>
        </p:nvPicPr>
        <p:blipFill>
          <a:blip r:embed="rId2"/>
          <a:srcRect/>
          <a:stretch>
            <a:fillRect/>
          </a:stretch>
        </p:blipFill>
        <p:spPr bwMode="auto">
          <a:xfrm>
            <a:off x="325200" y="1480457"/>
            <a:ext cx="8557543" cy="3748061"/>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3</a:t>
            </a:r>
            <a:r>
              <a:rPr lang="zh-CN" altLang="en-US" dirty="0" smtClean="0"/>
              <a:t>步</a:t>
            </a:r>
            <a:endParaRPr lang="zh-CN" altLang="en-US" dirty="0"/>
          </a:p>
        </p:txBody>
      </p:sp>
      <p:sp>
        <p:nvSpPr>
          <p:cNvPr id="3" name="内容占位符 2"/>
          <p:cNvSpPr>
            <a:spLocks noGrp="1"/>
          </p:cNvSpPr>
          <p:nvPr>
            <p:ph idx="1"/>
          </p:nvPr>
        </p:nvSpPr>
        <p:spPr>
          <a:xfrm>
            <a:off x="990600" y="1295400"/>
            <a:ext cx="8001000" cy="1070429"/>
          </a:xfrm>
        </p:spPr>
        <p:txBody>
          <a:bodyPr/>
          <a:lstStyle/>
          <a:p>
            <a:r>
              <a:rPr lang="zh-CN" altLang="en-US" dirty="0" smtClean="0"/>
              <a:t>将因果图转换为判定表。将每个原因分别取“真</a:t>
            </a:r>
            <a:r>
              <a:rPr lang="en-US" dirty="0" smtClean="0"/>
              <a:t>/</a:t>
            </a:r>
            <a:r>
              <a:rPr lang="zh-CN" altLang="en-US" dirty="0" smtClean="0"/>
              <a:t>假”值进行组合，并给出相应的结果值。</a:t>
            </a:r>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1686804610"/>
              </p:ext>
            </p:extLst>
          </p:nvPr>
        </p:nvGraphicFramePr>
        <p:xfrm>
          <a:off x="1556040" y="2653843"/>
          <a:ext cx="6344637" cy="2721054"/>
        </p:xfrm>
        <a:graphic>
          <a:graphicData uri="http://schemas.openxmlformats.org/drawingml/2006/table">
            <a:tbl>
              <a:tblPr firstRow="1" firstCol="1" lastRow="1" lastCol="1" bandRow="1" bandCol="1"/>
              <a:tblGrid>
                <a:gridCol w="753628">
                  <a:extLst>
                    <a:ext uri="{9D8B030D-6E8A-4147-A177-3AD203B41FA5}">
                      <a16:colId xmlns:a16="http://schemas.microsoft.com/office/drawing/2014/main" val="3545408465"/>
                    </a:ext>
                  </a:extLst>
                </a:gridCol>
                <a:gridCol w="675625">
                  <a:extLst>
                    <a:ext uri="{9D8B030D-6E8A-4147-A177-3AD203B41FA5}">
                      <a16:colId xmlns:a16="http://schemas.microsoft.com/office/drawing/2014/main" val="4042340813"/>
                    </a:ext>
                  </a:extLst>
                </a:gridCol>
                <a:gridCol w="614423">
                  <a:extLst>
                    <a:ext uri="{9D8B030D-6E8A-4147-A177-3AD203B41FA5}">
                      <a16:colId xmlns:a16="http://schemas.microsoft.com/office/drawing/2014/main" val="832395689"/>
                    </a:ext>
                  </a:extLst>
                </a:gridCol>
                <a:gridCol w="614423">
                  <a:extLst>
                    <a:ext uri="{9D8B030D-6E8A-4147-A177-3AD203B41FA5}">
                      <a16:colId xmlns:a16="http://schemas.microsoft.com/office/drawing/2014/main" val="775753769"/>
                    </a:ext>
                  </a:extLst>
                </a:gridCol>
                <a:gridCol w="614423">
                  <a:extLst>
                    <a:ext uri="{9D8B030D-6E8A-4147-A177-3AD203B41FA5}">
                      <a16:colId xmlns:a16="http://schemas.microsoft.com/office/drawing/2014/main" val="1694324968"/>
                    </a:ext>
                  </a:extLst>
                </a:gridCol>
                <a:gridCol w="614423">
                  <a:extLst>
                    <a:ext uri="{9D8B030D-6E8A-4147-A177-3AD203B41FA5}">
                      <a16:colId xmlns:a16="http://schemas.microsoft.com/office/drawing/2014/main" val="1526010078"/>
                    </a:ext>
                  </a:extLst>
                </a:gridCol>
                <a:gridCol w="614423">
                  <a:extLst>
                    <a:ext uri="{9D8B030D-6E8A-4147-A177-3AD203B41FA5}">
                      <a16:colId xmlns:a16="http://schemas.microsoft.com/office/drawing/2014/main" val="1138127321"/>
                    </a:ext>
                  </a:extLst>
                </a:gridCol>
                <a:gridCol w="614423">
                  <a:extLst>
                    <a:ext uri="{9D8B030D-6E8A-4147-A177-3AD203B41FA5}">
                      <a16:colId xmlns:a16="http://schemas.microsoft.com/office/drawing/2014/main" val="4001597051"/>
                    </a:ext>
                  </a:extLst>
                </a:gridCol>
                <a:gridCol w="614423">
                  <a:extLst>
                    <a:ext uri="{9D8B030D-6E8A-4147-A177-3AD203B41FA5}">
                      <a16:colId xmlns:a16="http://schemas.microsoft.com/office/drawing/2014/main" val="347756733"/>
                    </a:ext>
                  </a:extLst>
                </a:gridCol>
                <a:gridCol w="614423">
                  <a:extLst>
                    <a:ext uri="{9D8B030D-6E8A-4147-A177-3AD203B41FA5}">
                      <a16:colId xmlns:a16="http://schemas.microsoft.com/office/drawing/2014/main" val="2832886358"/>
                    </a:ext>
                  </a:extLst>
                </a:gridCol>
              </a:tblGrid>
              <a:tr h="806349">
                <a:tc gridSpan="2">
                  <a:txBody>
                    <a:bodyPr/>
                    <a:lstStyle/>
                    <a:p>
                      <a:pPr indent="0" algn="r">
                        <a:lnSpc>
                          <a:spcPct val="100000"/>
                        </a:lnSpc>
                        <a:spcAft>
                          <a:spcPts val="0"/>
                        </a:spcAft>
                      </a:pPr>
                      <a:r>
                        <a:rPr lang="zh-CN" sz="1800" dirty="0">
                          <a:effectLst/>
                          <a:latin typeface="Times New Roman" panose="02020603050405020304" pitchFamily="18" charset="0"/>
                          <a:ea typeface="宋体" panose="02010600030101010101" pitchFamily="2" charset="-122"/>
                        </a:rPr>
                        <a:t>测试用例</a:t>
                      </a:r>
                    </a:p>
                    <a:p>
                      <a:pPr indent="0" algn="just">
                        <a:lnSpc>
                          <a:spcPct val="100000"/>
                        </a:lnSpc>
                        <a:spcAft>
                          <a:spcPts val="0"/>
                        </a:spcAft>
                      </a:pPr>
                      <a:endParaRPr lang="en-US" altLang="zh-CN" sz="1800" dirty="0" smtClean="0">
                        <a:effectLst/>
                        <a:latin typeface="Times New Roman" panose="02020603050405020304" pitchFamily="18" charset="0"/>
                        <a:ea typeface="宋体" panose="02010600030101010101" pitchFamily="2" charset="-122"/>
                      </a:endParaRPr>
                    </a:p>
                    <a:p>
                      <a:pPr indent="0" algn="just">
                        <a:lnSpc>
                          <a:spcPct val="100000"/>
                        </a:lnSpc>
                        <a:spcAft>
                          <a:spcPts val="0"/>
                        </a:spcAft>
                      </a:pPr>
                      <a:r>
                        <a:rPr lang="zh-CN" sz="1800" dirty="0" smtClean="0">
                          <a:effectLst/>
                          <a:latin typeface="Times New Roman" panose="02020603050405020304" pitchFamily="18" charset="0"/>
                          <a:ea typeface="宋体" panose="02010600030101010101" pitchFamily="2" charset="-122"/>
                        </a:rPr>
                        <a:t>因果</a:t>
                      </a:r>
                      <a:endParaRPr lang="zh-CN" sz="1800" dirty="0">
                        <a:effectLst/>
                        <a:latin typeface="Times New Roman" panose="02020603050405020304" pitchFamily="18" charset="0"/>
                        <a:ea typeface="宋体"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hMerge="1">
                  <a:txBody>
                    <a:bodyPr/>
                    <a:lstStyle/>
                    <a:p>
                      <a:endParaRPr lang="zh-CN" altLang="en-US"/>
                    </a:p>
                  </a:txBody>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4</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5</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6</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7</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8</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7565738"/>
                  </a:ext>
                </a:extLst>
              </a:tr>
              <a:tr h="268783">
                <a:tc rowSpan="3">
                  <a:txBody>
                    <a:bodyPr/>
                    <a:lstStyle/>
                    <a:p>
                      <a:pPr marL="0" indent="0" algn="r" defTabSz="914400" rtl="0" eaLnBrk="1" latinLnBrk="0" hangingPunct="1">
                        <a:lnSpc>
                          <a:spcPct val="100000"/>
                        </a:lnSpc>
                        <a:spcAft>
                          <a:spcPts val="0"/>
                        </a:spcAft>
                      </a:pP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r"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原因</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97625944"/>
                  </a:ext>
                </a:extLst>
              </a:tr>
              <a:tr h="268783">
                <a:tc vMerge="1">
                  <a:txBody>
                    <a:bodyPr/>
                    <a:lstStyle/>
                    <a:p>
                      <a:endParaRPr lang="zh-CN" altLang="en-US"/>
                    </a:p>
                  </a:txBody>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2</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69575648"/>
                  </a:ext>
                </a:extLst>
              </a:tr>
              <a:tr h="268783">
                <a:tc vMerge="1">
                  <a:txBody>
                    <a:bodyPr/>
                    <a:lstStyle/>
                    <a:p>
                      <a:endParaRPr lang="zh-CN" altLang="en-US"/>
                    </a:p>
                  </a:txBody>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3</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11647747"/>
                  </a:ext>
                </a:extLst>
              </a:tr>
              <a:tr h="537567">
                <a:tc rowSpan="2">
                  <a:txBody>
                    <a:bodyPr/>
                    <a:lstStyle/>
                    <a:p>
                      <a:pPr marL="0" indent="0" algn="r"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结果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100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0</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67961585"/>
                  </a:ext>
                </a:extLst>
              </a:tr>
              <a:tr h="537567">
                <a:tc vMerge="1">
                  <a:txBody>
                    <a:bodyPr/>
                    <a:lstStyle/>
                    <a:p>
                      <a:endParaRPr lang="zh-CN" altLang="en-US"/>
                    </a:p>
                  </a:txBody>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101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0</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1</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l" defTabSz="914400" rtl="0" eaLnBrk="1" fontAlgn="auto"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67626838"/>
                  </a:ext>
                </a:extLst>
              </a:tr>
            </a:tbl>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第</a:t>
            </a:r>
            <a:r>
              <a:rPr lang="en-US" altLang="zh-CN" dirty="0"/>
              <a:t>4</a:t>
            </a:r>
            <a:r>
              <a:rPr lang="zh-CN" altLang="en-US" dirty="0" smtClean="0"/>
              <a:t>步</a:t>
            </a:r>
            <a:endParaRPr lang="zh-CN" altLang="en-US" dirty="0"/>
          </a:p>
        </p:txBody>
      </p:sp>
      <p:sp>
        <p:nvSpPr>
          <p:cNvPr id="3" name="内容占位符 2"/>
          <p:cNvSpPr>
            <a:spLocks noGrp="1"/>
          </p:cNvSpPr>
          <p:nvPr>
            <p:ph idx="1"/>
          </p:nvPr>
        </p:nvSpPr>
        <p:spPr/>
        <p:txBody>
          <a:bodyPr/>
          <a:lstStyle/>
          <a:p>
            <a:r>
              <a:rPr lang="zh-CN" altLang="en-US" dirty="0" smtClean="0"/>
              <a:t>消除判定表中的无用或重复项。</a:t>
            </a:r>
            <a:endParaRPr lang="en-US" altLang="zh-CN" dirty="0" smtClean="0"/>
          </a:p>
          <a:p>
            <a:pPr lvl="1"/>
            <a:r>
              <a:rPr lang="zh-CN" altLang="en-US" dirty="0" smtClean="0"/>
              <a:t>判定表会出现一些“有输入原因，但却没有任何输出结果的情况”，或者，有些输入和输出都是相同的情况。</a:t>
            </a:r>
            <a:endParaRPr lang="en-US" altLang="zh-CN" dirty="0" smtClean="0"/>
          </a:p>
          <a:p>
            <a:endParaRPr lang="en-US" altLang="zh-CN" dirty="0" smtClean="0"/>
          </a:p>
          <a:p>
            <a:r>
              <a:rPr lang="zh-CN" altLang="en-US" dirty="0" smtClean="0"/>
              <a:t>消除的目的是：降低测试的工作量</a:t>
            </a:r>
            <a:endParaRPr lang="zh-CN" altLang="en-US" dirty="0"/>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 OO</a:t>
            </a:r>
            <a:r>
              <a:rPr lang="zh-CN" altLang="en-US" dirty="0" smtClean="0"/>
              <a:t>程序的测试</a:t>
            </a:r>
            <a:endParaRPr lang="zh-CN" altLang="en-US" dirty="0"/>
          </a:p>
        </p:txBody>
      </p:sp>
      <p:sp>
        <p:nvSpPr>
          <p:cNvPr id="3" name="内容占位符 2"/>
          <p:cNvSpPr>
            <a:spLocks noGrp="1"/>
          </p:cNvSpPr>
          <p:nvPr>
            <p:ph idx="1"/>
          </p:nvPr>
        </p:nvSpPr>
        <p:spPr/>
        <p:txBody>
          <a:bodyPr/>
          <a:lstStyle/>
          <a:p>
            <a:r>
              <a:rPr lang="en-US" dirty="0" smtClean="0"/>
              <a:t>14.4.1 OO</a:t>
            </a:r>
            <a:r>
              <a:rPr lang="zh-CN" altLang="en-US" dirty="0" smtClean="0"/>
              <a:t>程序测试面临的问题</a:t>
            </a:r>
          </a:p>
          <a:p>
            <a:r>
              <a:rPr lang="en-US" dirty="0" smtClean="0"/>
              <a:t>14.4.2 </a:t>
            </a:r>
            <a:r>
              <a:rPr lang="zh-CN" altLang="en-US" dirty="0" smtClean="0"/>
              <a:t>传统测试方法对</a:t>
            </a:r>
            <a:r>
              <a:rPr lang="en-US" dirty="0" smtClean="0"/>
              <a:t>OO</a:t>
            </a:r>
            <a:r>
              <a:rPr lang="zh-CN" altLang="en-US" dirty="0" smtClean="0"/>
              <a:t>测试适用性</a:t>
            </a:r>
          </a:p>
          <a:p>
            <a:r>
              <a:rPr lang="en-US" dirty="0" smtClean="0"/>
              <a:t>14.4.3 OO</a:t>
            </a:r>
            <a:r>
              <a:rPr lang="zh-CN" altLang="en-US" dirty="0" smtClean="0"/>
              <a:t>程序测试方法</a:t>
            </a:r>
          </a:p>
          <a:p>
            <a:r>
              <a:rPr lang="en-US" dirty="0" smtClean="0"/>
              <a:t>14.4.4 </a:t>
            </a:r>
            <a:r>
              <a:rPr lang="zh-CN" altLang="en-US" dirty="0" smtClean="0"/>
              <a:t>类内的</a:t>
            </a:r>
            <a:r>
              <a:rPr lang="en-US" dirty="0" err="1" smtClean="0"/>
              <a:t>MtSS</a:t>
            </a:r>
            <a:r>
              <a:rPr lang="zh-CN" altLang="en-US" dirty="0" smtClean="0"/>
              <a:t>的方法</a:t>
            </a:r>
          </a:p>
          <a:p>
            <a:r>
              <a:rPr lang="en-US" dirty="0" smtClean="0"/>
              <a:t>14.4.5 </a:t>
            </a:r>
            <a:r>
              <a:rPr lang="zh-CN" altLang="en-US" dirty="0" smtClean="0"/>
              <a:t>对象类之间的</a:t>
            </a:r>
            <a:r>
              <a:rPr lang="en-US" dirty="0" err="1" smtClean="0"/>
              <a:t>MtSS</a:t>
            </a:r>
            <a:r>
              <a:rPr lang="zh-CN" altLang="en-US" dirty="0" smtClean="0"/>
              <a:t>的方法</a:t>
            </a:r>
          </a:p>
          <a:p>
            <a:r>
              <a:rPr lang="en-US" dirty="0" smtClean="0"/>
              <a:t>14.4.6 </a:t>
            </a:r>
            <a:r>
              <a:rPr lang="zh-CN" altLang="en-US" dirty="0" smtClean="0"/>
              <a:t>对象之间的</a:t>
            </a:r>
            <a:r>
              <a:rPr lang="en-US" dirty="0" err="1" smtClean="0"/>
              <a:t>MgSS</a:t>
            </a:r>
            <a:r>
              <a:rPr lang="zh-CN" altLang="en-US" dirty="0" smtClean="0"/>
              <a:t>方法</a:t>
            </a:r>
          </a:p>
          <a:p>
            <a:r>
              <a:rPr lang="en-US" dirty="0" smtClean="0"/>
              <a:t>14.4.7 </a:t>
            </a:r>
            <a:r>
              <a:rPr lang="zh-CN" altLang="en-US" dirty="0" smtClean="0"/>
              <a:t>从交互图获得</a:t>
            </a:r>
            <a:r>
              <a:rPr lang="en-US" dirty="0" err="1" smtClean="0"/>
              <a:t>MtSS</a:t>
            </a:r>
            <a:r>
              <a:rPr lang="zh-CN" altLang="en-US" dirty="0" smtClean="0"/>
              <a:t>和</a:t>
            </a:r>
            <a:r>
              <a:rPr lang="en-US" dirty="0" err="1" smtClean="0"/>
              <a:t>MgSS</a:t>
            </a:r>
            <a:endParaRPr lang="zh-CN" altLang="en-US" dirty="0" smtClean="0"/>
          </a:p>
          <a:p>
            <a:r>
              <a:rPr lang="en-US" dirty="0" smtClean="0"/>
              <a:t>14.4.8 OO</a:t>
            </a:r>
            <a:r>
              <a:rPr lang="zh-CN" altLang="en-US" dirty="0" smtClean="0"/>
              <a:t>测试的充分性</a:t>
            </a:r>
          </a:p>
        </p:txBody>
      </p:sp>
    </p:spTree>
    <p:extLst>
      <p:ext uri="{BB962C8B-B14F-4D97-AF65-F5344CB8AC3E}">
        <p14:creationId xmlns:p14="http://schemas.microsoft.com/office/powerpoint/2010/main" val="2996073083"/>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14.4.1 OO</a:t>
            </a:r>
            <a:r>
              <a:rPr lang="zh-CN" altLang="en-US" dirty="0" smtClean="0"/>
              <a:t>程序测试面临的问题</a:t>
            </a:r>
            <a:endParaRPr lang="zh-CN" altLang="en-US" dirty="0"/>
          </a:p>
        </p:txBody>
      </p:sp>
      <p:sp>
        <p:nvSpPr>
          <p:cNvPr id="3" name="文本框 2"/>
          <p:cNvSpPr txBox="1"/>
          <p:nvPr/>
        </p:nvSpPr>
        <p:spPr>
          <a:xfrm>
            <a:off x="1143000" y="4147241"/>
            <a:ext cx="843168" cy="338554"/>
          </a:xfrm>
          <a:prstGeom prst="rect">
            <a:avLst/>
          </a:prstGeom>
          <a:noFill/>
        </p:spPr>
        <p:txBody>
          <a:bodyPr wrap="square" rtlCol="0">
            <a:spAutoFit/>
          </a:bodyPr>
          <a:lstStyle/>
          <a:p>
            <a:r>
              <a:rPr lang="zh-CN" altLang="en-US" sz="1600" dirty="0" smtClean="0"/>
              <a:t>对象族</a:t>
            </a:r>
            <a:endParaRPr lang="zh-CN" altLang="en-US" sz="1600" dirty="0"/>
          </a:p>
        </p:txBody>
      </p:sp>
      <p:sp>
        <p:nvSpPr>
          <p:cNvPr id="4" name="圆角矩形 3"/>
          <p:cNvSpPr/>
          <p:nvPr/>
        </p:nvSpPr>
        <p:spPr bwMode="auto">
          <a:xfrm>
            <a:off x="2157721" y="1638026"/>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7" name="圆角矩形 6"/>
          <p:cNvSpPr/>
          <p:nvPr/>
        </p:nvSpPr>
        <p:spPr bwMode="auto">
          <a:xfrm>
            <a:off x="2948228" y="2226794"/>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15" name="组合 14"/>
          <p:cNvGrpSpPr/>
          <p:nvPr/>
        </p:nvGrpSpPr>
        <p:grpSpPr>
          <a:xfrm rot="3517902">
            <a:off x="2396663" y="2221692"/>
            <a:ext cx="724601" cy="167077"/>
            <a:chOff x="2861612" y="3638185"/>
            <a:chExt cx="799382" cy="318756"/>
          </a:xfrm>
        </p:grpSpPr>
        <p:cxnSp>
          <p:nvCxnSpPr>
            <p:cNvPr id="11" name="直接连接符 10"/>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3" name="等腰三角形 12"/>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6" name="圆角矩形 15"/>
          <p:cNvSpPr/>
          <p:nvPr/>
        </p:nvSpPr>
        <p:spPr bwMode="auto">
          <a:xfrm>
            <a:off x="2132504" y="2659087"/>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17" name="组合 16"/>
          <p:cNvGrpSpPr/>
          <p:nvPr/>
        </p:nvGrpSpPr>
        <p:grpSpPr>
          <a:xfrm rot="8466725">
            <a:off x="2484667" y="2785523"/>
            <a:ext cx="493868" cy="231387"/>
            <a:chOff x="3116157" y="3559718"/>
            <a:chExt cx="544837" cy="568266"/>
          </a:xfrm>
        </p:grpSpPr>
        <p:cxnSp>
          <p:nvCxnSpPr>
            <p:cNvPr id="18" name="直接连接符 17"/>
            <p:cNvCxnSpPr>
              <a:endCxn id="19" idx="3"/>
            </p:cNvCxnSpPr>
            <p:nvPr/>
          </p:nvCxnSpPr>
          <p:spPr bwMode="auto">
            <a:xfrm rot="13133275" flipH="1">
              <a:off x="3116157" y="3559718"/>
              <a:ext cx="269462" cy="56826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9" name="等腰三角形 18"/>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21" name="组合 20"/>
          <p:cNvGrpSpPr/>
          <p:nvPr/>
        </p:nvGrpSpPr>
        <p:grpSpPr>
          <a:xfrm rot="19554173">
            <a:off x="3312252" y="2069697"/>
            <a:ext cx="457443" cy="129361"/>
            <a:chOff x="2861612" y="3638185"/>
            <a:chExt cx="799382" cy="318756"/>
          </a:xfrm>
        </p:grpSpPr>
        <p:cxnSp>
          <p:nvCxnSpPr>
            <p:cNvPr id="22" name="直接连接符 21"/>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3" name="等腰三角形 22"/>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24" name="圆角矩形 23"/>
          <p:cNvSpPr/>
          <p:nvPr/>
        </p:nvSpPr>
        <p:spPr bwMode="auto">
          <a:xfrm>
            <a:off x="3724972" y="1461927"/>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5" name="圆角矩形 24"/>
          <p:cNvSpPr/>
          <p:nvPr/>
        </p:nvSpPr>
        <p:spPr bwMode="auto">
          <a:xfrm>
            <a:off x="4103606" y="2205808"/>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26" name="圆角矩形 25"/>
          <p:cNvSpPr/>
          <p:nvPr/>
        </p:nvSpPr>
        <p:spPr bwMode="auto">
          <a:xfrm>
            <a:off x="3514462" y="2883169"/>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27" name="组合 26"/>
          <p:cNvGrpSpPr/>
          <p:nvPr/>
        </p:nvGrpSpPr>
        <p:grpSpPr>
          <a:xfrm rot="2677211">
            <a:off x="3192385" y="2989893"/>
            <a:ext cx="361468" cy="162827"/>
            <a:chOff x="2861612" y="3638185"/>
            <a:chExt cx="799382" cy="318756"/>
          </a:xfrm>
        </p:grpSpPr>
        <p:cxnSp>
          <p:nvCxnSpPr>
            <p:cNvPr id="28" name="直接连接符 27"/>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29" name="等腰三角形 28"/>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0" name="组合 29"/>
          <p:cNvGrpSpPr/>
          <p:nvPr/>
        </p:nvGrpSpPr>
        <p:grpSpPr>
          <a:xfrm flipV="1">
            <a:off x="3358472" y="2423028"/>
            <a:ext cx="740968" cy="141331"/>
            <a:chOff x="2861612" y="3638185"/>
            <a:chExt cx="799382" cy="318756"/>
          </a:xfrm>
        </p:grpSpPr>
        <p:cxnSp>
          <p:nvCxnSpPr>
            <p:cNvPr id="31" name="直接连接符 30"/>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2" name="等腰三角形 31"/>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33" name="组合 32"/>
          <p:cNvGrpSpPr/>
          <p:nvPr/>
        </p:nvGrpSpPr>
        <p:grpSpPr>
          <a:xfrm rot="18519163">
            <a:off x="3890093" y="2980354"/>
            <a:ext cx="367495" cy="164141"/>
            <a:chOff x="2861612" y="3638185"/>
            <a:chExt cx="799382" cy="318756"/>
          </a:xfrm>
        </p:grpSpPr>
        <p:cxnSp>
          <p:nvCxnSpPr>
            <p:cNvPr id="34" name="直接连接符 33"/>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35" name="等腰三角形 34"/>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36" name="圆角矩形 35"/>
          <p:cNvSpPr/>
          <p:nvPr/>
        </p:nvSpPr>
        <p:spPr bwMode="auto">
          <a:xfrm>
            <a:off x="1973525" y="1407781"/>
            <a:ext cx="2624789" cy="2295868"/>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7" name="圆角矩形 36"/>
          <p:cNvSpPr/>
          <p:nvPr/>
        </p:nvSpPr>
        <p:spPr bwMode="auto">
          <a:xfrm>
            <a:off x="5469411" y="1593283"/>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38" name="圆角矩形 37"/>
          <p:cNvSpPr/>
          <p:nvPr/>
        </p:nvSpPr>
        <p:spPr bwMode="auto">
          <a:xfrm>
            <a:off x="6304418" y="2666971"/>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39" name="组合 38"/>
          <p:cNvGrpSpPr/>
          <p:nvPr/>
        </p:nvGrpSpPr>
        <p:grpSpPr>
          <a:xfrm rot="3517902">
            <a:off x="5709080" y="2170244"/>
            <a:ext cx="830227" cy="345097"/>
            <a:chOff x="2905085" y="3345733"/>
            <a:chExt cx="755617" cy="886225"/>
          </a:xfrm>
        </p:grpSpPr>
        <p:cxnSp>
          <p:nvCxnSpPr>
            <p:cNvPr id="40" name="直接连接符 39"/>
            <p:cNvCxnSpPr>
              <a:endCxn id="41" idx="3"/>
            </p:cNvCxnSpPr>
            <p:nvPr/>
          </p:nvCxnSpPr>
          <p:spPr bwMode="auto">
            <a:xfrm rot="18082098">
              <a:off x="2723827" y="3526991"/>
              <a:ext cx="886225" cy="52371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1" name="等腰三角形 40"/>
            <p:cNvSpPr/>
            <p:nvPr/>
          </p:nvSpPr>
          <p:spPr bwMode="auto">
            <a:xfrm rot="5215891">
              <a:off x="3420989" y="3686577"/>
              <a:ext cx="290857" cy="1885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42" name="圆角矩形 41"/>
          <p:cNvSpPr/>
          <p:nvPr/>
        </p:nvSpPr>
        <p:spPr bwMode="auto">
          <a:xfrm>
            <a:off x="5460818" y="2601361"/>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46" name="组合 45"/>
          <p:cNvGrpSpPr/>
          <p:nvPr/>
        </p:nvGrpSpPr>
        <p:grpSpPr>
          <a:xfrm rot="18901581">
            <a:off x="6662867" y="2074518"/>
            <a:ext cx="792363" cy="525092"/>
            <a:chOff x="2959590" y="3260288"/>
            <a:chExt cx="700485" cy="1010659"/>
          </a:xfrm>
        </p:grpSpPr>
        <p:cxnSp>
          <p:nvCxnSpPr>
            <p:cNvPr id="47" name="直接连接符 46"/>
            <p:cNvCxnSpPr>
              <a:endCxn id="48" idx="3"/>
            </p:cNvCxnSpPr>
            <p:nvPr/>
          </p:nvCxnSpPr>
          <p:spPr bwMode="auto">
            <a:xfrm rot="2698419" flipV="1">
              <a:off x="2959590" y="3260288"/>
              <a:ext cx="437793" cy="101065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48" name="等腰三角形 47"/>
            <p:cNvSpPr/>
            <p:nvPr/>
          </p:nvSpPr>
          <p:spPr bwMode="auto">
            <a:xfrm rot="5215891">
              <a:off x="3450133" y="3671364"/>
              <a:ext cx="246100" cy="173784"/>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49" name="圆角矩形 48"/>
          <p:cNvSpPr/>
          <p:nvPr/>
        </p:nvSpPr>
        <p:spPr bwMode="auto">
          <a:xfrm>
            <a:off x="6381062" y="1333207"/>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50" name="圆角矩形 49"/>
          <p:cNvSpPr/>
          <p:nvPr/>
        </p:nvSpPr>
        <p:spPr bwMode="auto">
          <a:xfrm>
            <a:off x="7221410" y="2685204"/>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55" name="组合 54"/>
          <p:cNvGrpSpPr/>
          <p:nvPr/>
        </p:nvGrpSpPr>
        <p:grpSpPr>
          <a:xfrm flipV="1">
            <a:off x="6711314" y="2904960"/>
            <a:ext cx="510096" cy="144274"/>
            <a:chOff x="2861612" y="3638185"/>
            <a:chExt cx="799382" cy="318756"/>
          </a:xfrm>
        </p:grpSpPr>
        <p:cxnSp>
          <p:nvCxnSpPr>
            <p:cNvPr id="56" name="直接连接符 55"/>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57" name="等腰三角形 56"/>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62" name="圆角矩形 61"/>
          <p:cNvSpPr/>
          <p:nvPr/>
        </p:nvSpPr>
        <p:spPr bwMode="auto">
          <a:xfrm>
            <a:off x="7190009" y="1324682"/>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63" name="组合 62"/>
          <p:cNvGrpSpPr/>
          <p:nvPr/>
        </p:nvGrpSpPr>
        <p:grpSpPr>
          <a:xfrm flipV="1">
            <a:off x="4144659" y="1813471"/>
            <a:ext cx="1311715" cy="118807"/>
            <a:chOff x="2861612" y="3659995"/>
            <a:chExt cx="798390" cy="176706"/>
          </a:xfrm>
        </p:grpSpPr>
        <p:cxnSp>
          <p:nvCxnSpPr>
            <p:cNvPr id="64" name="直接连接符 63"/>
            <p:cNvCxnSpPr>
              <a:endCxn id="65" idx="3"/>
            </p:cNvCxnSpPr>
            <p:nvPr/>
          </p:nvCxnSpPr>
          <p:spPr bwMode="auto">
            <a:xfrm flipV="1">
              <a:off x="2861612" y="3755028"/>
              <a:ext cx="696269" cy="27556"/>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5" name="等腰三角形 64"/>
            <p:cNvSpPr/>
            <p:nvPr/>
          </p:nvSpPr>
          <p:spPr bwMode="auto">
            <a:xfrm rot="5215891">
              <a:off x="3520551" y="3697249"/>
              <a:ext cx="176706" cy="102197"/>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67" name="组合 66"/>
          <p:cNvGrpSpPr/>
          <p:nvPr/>
        </p:nvGrpSpPr>
        <p:grpSpPr>
          <a:xfrm rot="10800000">
            <a:off x="5867904" y="2883169"/>
            <a:ext cx="436511" cy="125996"/>
            <a:chOff x="2861612" y="3638185"/>
            <a:chExt cx="799382" cy="318756"/>
          </a:xfrm>
        </p:grpSpPr>
        <p:cxnSp>
          <p:nvCxnSpPr>
            <p:cNvPr id="68" name="直接连接符 67"/>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69" name="等腰三角形 68"/>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70" name="组合 69"/>
          <p:cNvGrpSpPr/>
          <p:nvPr/>
        </p:nvGrpSpPr>
        <p:grpSpPr>
          <a:xfrm rot="16200000">
            <a:off x="6194227" y="2287596"/>
            <a:ext cx="627255" cy="135516"/>
            <a:chOff x="2861612" y="3638185"/>
            <a:chExt cx="799382" cy="318756"/>
          </a:xfrm>
        </p:grpSpPr>
        <p:cxnSp>
          <p:nvCxnSpPr>
            <p:cNvPr id="71" name="直接连接符 70"/>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2" name="等腰三角形 71"/>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73" name="组合 72"/>
          <p:cNvGrpSpPr/>
          <p:nvPr/>
        </p:nvGrpSpPr>
        <p:grpSpPr>
          <a:xfrm rot="16200000" flipV="1">
            <a:off x="7165285" y="2307639"/>
            <a:ext cx="664622" cy="124237"/>
            <a:chOff x="2861612" y="3638185"/>
            <a:chExt cx="799382" cy="318756"/>
          </a:xfrm>
        </p:grpSpPr>
        <p:cxnSp>
          <p:nvCxnSpPr>
            <p:cNvPr id="74" name="直接连接符 73"/>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75" name="等腰三角形 74"/>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78" name="组合 77"/>
          <p:cNvGrpSpPr/>
          <p:nvPr/>
        </p:nvGrpSpPr>
        <p:grpSpPr>
          <a:xfrm rot="19367504" flipV="1">
            <a:off x="3904408" y="2281146"/>
            <a:ext cx="1746617" cy="1047451"/>
            <a:chOff x="2938949" y="3005004"/>
            <a:chExt cx="722744" cy="1616295"/>
          </a:xfrm>
        </p:grpSpPr>
        <p:cxnSp>
          <p:nvCxnSpPr>
            <p:cNvPr id="79" name="直接连接符 78"/>
            <p:cNvCxnSpPr>
              <a:endCxn id="80" idx="3"/>
            </p:cNvCxnSpPr>
            <p:nvPr/>
          </p:nvCxnSpPr>
          <p:spPr bwMode="auto">
            <a:xfrm rot="19367504">
              <a:off x="2938949" y="3005004"/>
              <a:ext cx="555444" cy="161629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0" name="等腰三角形 79"/>
            <p:cNvSpPr/>
            <p:nvPr/>
          </p:nvSpPr>
          <p:spPr bwMode="auto">
            <a:xfrm rot="5215891">
              <a:off x="3504229" y="3789904"/>
              <a:ext cx="224902" cy="90027"/>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81" name="圆角矩形 80"/>
          <p:cNvSpPr/>
          <p:nvPr/>
        </p:nvSpPr>
        <p:spPr bwMode="auto">
          <a:xfrm>
            <a:off x="5116066" y="1207138"/>
            <a:ext cx="2771456" cy="239307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5" name="圆角矩形 84"/>
          <p:cNvSpPr/>
          <p:nvPr/>
        </p:nvSpPr>
        <p:spPr bwMode="auto">
          <a:xfrm>
            <a:off x="3396426" y="4158310"/>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86" name="圆角矩形 85"/>
          <p:cNvSpPr/>
          <p:nvPr/>
        </p:nvSpPr>
        <p:spPr bwMode="auto">
          <a:xfrm>
            <a:off x="4158691" y="4091578"/>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87" name="组合 86"/>
          <p:cNvGrpSpPr/>
          <p:nvPr/>
        </p:nvGrpSpPr>
        <p:grpSpPr>
          <a:xfrm>
            <a:off x="3791143" y="4459787"/>
            <a:ext cx="363382" cy="94172"/>
            <a:chOff x="2861612" y="3638185"/>
            <a:chExt cx="799382" cy="318756"/>
          </a:xfrm>
        </p:grpSpPr>
        <p:cxnSp>
          <p:nvCxnSpPr>
            <p:cNvPr id="88" name="直接连接符 87"/>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89" name="等腰三角形 88"/>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90" name="圆角矩形 89"/>
          <p:cNvSpPr/>
          <p:nvPr/>
        </p:nvSpPr>
        <p:spPr bwMode="auto">
          <a:xfrm>
            <a:off x="3371209" y="5179371"/>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91" name="组合 90"/>
          <p:cNvGrpSpPr/>
          <p:nvPr/>
        </p:nvGrpSpPr>
        <p:grpSpPr>
          <a:xfrm rot="8466725">
            <a:off x="3669270" y="4876339"/>
            <a:ext cx="574852" cy="250028"/>
            <a:chOff x="3119414" y="3524595"/>
            <a:chExt cx="541592" cy="640888"/>
          </a:xfrm>
        </p:grpSpPr>
        <p:cxnSp>
          <p:nvCxnSpPr>
            <p:cNvPr id="92" name="直接连接符 91"/>
            <p:cNvCxnSpPr>
              <a:endCxn id="93" idx="3"/>
            </p:cNvCxnSpPr>
            <p:nvPr/>
          </p:nvCxnSpPr>
          <p:spPr bwMode="auto">
            <a:xfrm rot="13133275" flipH="1">
              <a:off x="3119414" y="3524595"/>
              <a:ext cx="305241" cy="640888"/>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3" name="等腰三角形 92"/>
            <p:cNvSpPr/>
            <p:nvPr/>
          </p:nvSpPr>
          <p:spPr bwMode="auto">
            <a:xfrm rot="5215891">
              <a:off x="3413918" y="3707128"/>
              <a:ext cx="314901" cy="179275"/>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94" name="组合 93"/>
          <p:cNvGrpSpPr/>
          <p:nvPr/>
        </p:nvGrpSpPr>
        <p:grpSpPr>
          <a:xfrm rot="4488973">
            <a:off x="4195021" y="4894255"/>
            <a:ext cx="356591" cy="136999"/>
            <a:chOff x="2861612" y="3638185"/>
            <a:chExt cx="799382" cy="318756"/>
          </a:xfrm>
        </p:grpSpPr>
        <p:cxnSp>
          <p:nvCxnSpPr>
            <p:cNvPr id="95" name="直接连接符 94"/>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96" name="等腰三角形 95"/>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97" name="圆角矩形 96"/>
          <p:cNvSpPr/>
          <p:nvPr/>
        </p:nvSpPr>
        <p:spPr bwMode="auto">
          <a:xfrm>
            <a:off x="4966561" y="4057185"/>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8" name="圆角矩形 97"/>
          <p:cNvSpPr/>
          <p:nvPr/>
        </p:nvSpPr>
        <p:spPr bwMode="auto">
          <a:xfrm>
            <a:off x="5236865" y="5017164"/>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sp>
        <p:nvSpPr>
          <p:cNvPr id="99" name="圆角矩形 98"/>
          <p:cNvSpPr/>
          <p:nvPr/>
        </p:nvSpPr>
        <p:spPr bwMode="auto">
          <a:xfrm>
            <a:off x="4180982" y="5127101"/>
            <a:ext cx="421019" cy="717047"/>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100" name="组合 99"/>
          <p:cNvGrpSpPr/>
          <p:nvPr/>
        </p:nvGrpSpPr>
        <p:grpSpPr>
          <a:xfrm rot="167314">
            <a:off x="3796919" y="5442316"/>
            <a:ext cx="401282" cy="125722"/>
            <a:chOff x="2861612" y="3638185"/>
            <a:chExt cx="799382" cy="318756"/>
          </a:xfrm>
        </p:grpSpPr>
        <p:cxnSp>
          <p:nvCxnSpPr>
            <p:cNvPr id="101" name="直接连接符 100"/>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2" name="等腰三角形 101"/>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03" name="组合 102"/>
          <p:cNvGrpSpPr/>
          <p:nvPr/>
        </p:nvGrpSpPr>
        <p:grpSpPr>
          <a:xfrm flipV="1">
            <a:off x="4564697" y="4346367"/>
            <a:ext cx="398980" cy="110746"/>
            <a:chOff x="2861612" y="3638185"/>
            <a:chExt cx="799382" cy="318756"/>
          </a:xfrm>
        </p:grpSpPr>
        <p:cxnSp>
          <p:nvCxnSpPr>
            <p:cNvPr id="104" name="直接连接符 103"/>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5" name="等腰三角形 104"/>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06" name="组合 105"/>
          <p:cNvGrpSpPr/>
          <p:nvPr/>
        </p:nvGrpSpPr>
        <p:grpSpPr>
          <a:xfrm>
            <a:off x="4583659" y="5390203"/>
            <a:ext cx="666377" cy="114579"/>
            <a:chOff x="2861612" y="3638185"/>
            <a:chExt cx="799382" cy="318756"/>
          </a:xfrm>
        </p:grpSpPr>
        <p:cxnSp>
          <p:nvCxnSpPr>
            <p:cNvPr id="107" name="直接连接符 106"/>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08" name="等腰三角形 107"/>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sp>
        <p:nvSpPr>
          <p:cNvPr id="109" name="圆角矩形 108"/>
          <p:cNvSpPr/>
          <p:nvPr/>
        </p:nvSpPr>
        <p:spPr bwMode="auto">
          <a:xfrm>
            <a:off x="3180229" y="3933265"/>
            <a:ext cx="2536551" cy="2030051"/>
          </a:xfrm>
          <a:prstGeom prst="roundRect">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nvGrpSpPr>
          <p:cNvPr id="110" name="组合 109"/>
          <p:cNvGrpSpPr/>
          <p:nvPr/>
        </p:nvGrpSpPr>
        <p:grpSpPr>
          <a:xfrm rot="4576922" flipV="1">
            <a:off x="2761412" y="3280969"/>
            <a:ext cx="1124252" cy="648324"/>
            <a:chOff x="2938949" y="3005004"/>
            <a:chExt cx="722744" cy="1616295"/>
          </a:xfrm>
        </p:grpSpPr>
        <p:cxnSp>
          <p:nvCxnSpPr>
            <p:cNvPr id="111" name="直接连接符 110"/>
            <p:cNvCxnSpPr>
              <a:endCxn id="112" idx="3"/>
            </p:cNvCxnSpPr>
            <p:nvPr/>
          </p:nvCxnSpPr>
          <p:spPr bwMode="auto">
            <a:xfrm rot="19367504">
              <a:off x="2938949" y="3005004"/>
              <a:ext cx="555444" cy="1616295"/>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2" name="等腰三角形 111"/>
            <p:cNvSpPr/>
            <p:nvPr/>
          </p:nvSpPr>
          <p:spPr bwMode="auto">
            <a:xfrm rot="5215891">
              <a:off x="3504229" y="3789904"/>
              <a:ext cx="224902" cy="90027"/>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14" name="组合 113"/>
          <p:cNvGrpSpPr/>
          <p:nvPr/>
        </p:nvGrpSpPr>
        <p:grpSpPr>
          <a:xfrm rot="4488973">
            <a:off x="5075667" y="4836767"/>
            <a:ext cx="272727" cy="147391"/>
            <a:chOff x="2861612" y="3638185"/>
            <a:chExt cx="799382" cy="318756"/>
          </a:xfrm>
        </p:grpSpPr>
        <p:cxnSp>
          <p:nvCxnSpPr>
            <p:cNvPr id="115" name="直接连接符 114"/>
            <p:cNvCxnSpPr/>
            <p:nvPr/>
          </p:nvCxnSpPr>
          <p:spPr bwMode="auto">
            <a:xfrm flipV="1">
              <a:off x="2861612" y="3769434"/>
              <a:ext cx="565743" cy="13157"/>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6" name="等腰三角形 115"/>
            <p:cNvSpPr/>
            <p:nvPr/>
          </p:nvSpPr>
          <p:spPr bwMode="auto">
            <a:xfrm rot="5215891">
              <a:off x="3388982" y="3684928"/>
              <a:ext cx="318756" cy="225269"/>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17" name="组合 116"/>
          <p:cNvGrpSpPr/>
          <p:nvPr/>
        </p:nvGrpSpPr>
        <p:grpSpPr>
          <a:xfrm rot="2754643">
            <a:off x="4524690" y="4728143"/>
            <a:ext cx="832332" cy="511478"/>
            <a:chOff x="2946576" y="3136435"/>
            <a:chExt cx="713967" cy="1295970"/>
          </a:xfrm>
        </p:grpSpPr>
        <p:cxnSp>
          <p:nvCxnSpPr>
            <p:cNvPr id="118" name="直接连接符 117"/>
            <p:cNvCxnSpPr>
              <a:endCxn id="119" idx="3"/>
            </p:cNvCxnSpPr>
            <p:nvPr/>
          </p:nvCxnSpPr>
          <p:spPr bwMode="auto">
            <a:xfrm rot="18845357">
              <a:off x="2516656" y="3566355"/>
              <a:ext cx="1295970" cy="436130"/>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19" name="等腰三角形 118"/>
            <p:cNvSpPr/>
            <p:nvPr/>
          </p:nvSpPr>
          <p:spPr bwMode="auto">
            <a:xfrm rot="5215891">
              <a:off x="3429261" y="3673832"/>
              <a:ext cx="269553" cy="193011"/>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grpSp>
        <p:nvGrpSpPr>
          <p:cNvPr id="121" name="组合 120"/>
          <p:cNvGrpSpPr/>
          <p:nvPr/>
        </p:nvGrpSpPr>
        <p:grpSpPr>
          <a:xfrm rot="19790665" flipV="1">
            <a:off x="4556922" y="3118454"/>
            <a:ext cx="1876041" cy="906646"/>
            <a:chOff x="2921898" y="3131035"/>
            <a:chExt cx="739972" cy="1438289"/>
          </a:xfrm>
        </p:grpSpPr>
        <p:cxnSp>
          <p:nvCxnSpPr>
            <p:cNvPr id="122" name="直接连接符 121"/>
            <p:cNvCxnSpPr>
              <a:endCxn id="123" idx="3"/>
            </p:cNvCxnSpPr>
            <p:nvPr/>
          </p:nvCxnSpPr>
          <p:spPr bwMode="auto">
            <a:xfrm rot="19790665">
              <a:off x="2921898" y="3131035"/>
              <a:ext cx="609102" cy="1438289"/>
            </a:xfrm>
            <a:prstGeom prst="line">
              <a:avLst/>
            </a:prstGeom>
            <a:solidFill>
              <a:schemeClr val="accent1"/>
            </a:solidFill>
            <a:ln w="9525" cap="flat" cmpd="sng" algn="ctr">
              <a:solidFill>
                <a:schemeClr val="tx1"/>
              </a:solidFill>
              <a:prstDash val="solid"/>
              <a:round/>
              <a:headEnd type="none" w="med" len="med"/>
              <a:tailEnd type="none" w="med" len="med"/>
            </a:ln>
            <a:effectLst/>
          </p:spPr>
        </p:cxnSp>
        <p:sp>
          <p:nvSpPr>
            <p:cNvPr id="123" name="等腰三角形 122"/>
            <p:cNvSpPr/>
            <p:nvPr/>
          </p:nvSpPr>
          <p:spPr bwMode="auto">
            <a:xfrm rot="5215891">
              <a:off x="3522003" y="3806654"/>
              <a:ext cx="197411" cy="82323"/>
            </a:xfrm>
            <a:prstGeom prst="triangl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1" lang="zh-CN" altLang="en-US" sz="2400" b="0" i="0" u="none" strike="noStrike" cap="none" normalizeH="0" baseline="0" smtClean="0">
                <a:ln>
                  <a:noFill/>
                </a:ln>
                <a:solidFill>
                  <a:schemeClr val="tx1"/>
                </a:solidFill>
                <a:effectLst/>
                <a:latin typeface="Times New Roman" pitchFamily="18" charset="0"/>
                <a:ea typeface="宋体" pitchFamily="2" charset="-122"/>
              </a:endParaRPr>
            </a:p>
          </p:txBody>
        </p:sp>
      </p:grpSp>
      <p:cxnSp>
        <p:nvCxnSpPr>
          <p:cNvPr id="126" name="直接箭头连接符 125"/>
          <p:cNvCxnSpPr/>
          <p:nvPr/>
        </p:nvCxnSpPr>
        <p:spPr bwMode="auto">
          <a:xfrm flipV="1">
            <a:off x="1727947" y="3703649"/>
            <a:ext cx="632012" cy="454631"/>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127" name="直接箭头连接符 126"/>
          <p:cNvCxnSpPr/>
          <p:nvPr/>
        </p:nvCxnSpPr>
        <p:spPr bwMode="auto">
          <a:xfrm>
            <a:off x="1903360" y="4310681"/>
            <a:ext cx="1254917" cy="497944"/>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sp>
        <p:nvSpPr>
          <p:cNvPr id="129" name="文本框 128"/>
          <p:cNvSpPr txBox="1"/>
          <p:nvPr/>
        </p:nvSpPr>
        <p:spPr>
          <a:xfrm>
            <a:off x="6518238" y="5142949"/>
            <a:ext cx="1802487" cy="584775"/>
          </a:xfrm>
          <a:prstGeom prst="rect">
            <a:avLst/>
          </a:prstGeom>
          <a:noFill/>
        </p:spPr>
        <p:txBody>
          <a:bodyPr wrap="square" rtlCol="0">
            <a:spAutoFit/>
          </a:bodyPr>
          <a:lstStyle/>
          <a:p>
            <a:r>
              <a:rPr lang="zh-CN" altLang="en-US" sz="1600" dirty="0" smtClean="0"/>
              <a:t>消息模式</a:t>
            </a:r>
            <a:r>
              <a:rPr lang="en-US" altLang="zh-CN" sz="1600" dirty="0" smtClean="0"/>
              <a:t>(</a:t>
            </a:r>
            <a:r>
              <a:rPr lang="zh-CN" altLang="en-US" sz="1600" dirty="0" smtClean="0"/>
              <a:t>机制</a:t>
            </a:r>
            <a:r>
              <a:rPr lang="en-US" altLang="zh-CN" sz="1600" dirty="0" smtClean="0"/>
              <a:t>)</a:t>
            </a:r>
            <a:r>
              <a:rPr lang="zh-CN" altLang="en-US" sz="1600" dirty="0" smtClean="0"/>
              <a:t>，而非</a:t>
            </a:r>
            <a:r>
              <a:rPr lang="en-US" altLang="zh-CN" sz="1600" dirty="0" smtClean="0"/>
              <a:t>Call/Return</a:t>
            </a:r>
            <a:r>
              <a:rPr lang="zh-CN" altLang="en-US" sz="1600" dirty="0" smtClean="0"/>
              <a:t>。</a:t>
            </a:r>
            <a:endParaRPr lang="zh-CN" altLang="en-US" sz="1600" dirty="0"/>
          </a:p>
        </p:txBody>
      </p:sp>
      <p:cxnSp>
        <p:nvCxnSpPr>
          <p:cNvPr id="130" name="直接箭头连接符 129"/>
          <p:cNvCxnSpPr/>
          <p:nvPr/>
        </p:nvCxnSpPr>
        <p:spPr bwMode="auto">
          <a:xfrm flipV="1">
            <a:off x="7342094" y="3402930"/>
            <a:ext cx="88460" cy="461754"/>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cxnSp>
        <p:nvCxnSpPr>
          <p:cNvPr id="131" name="直接箭头连接符 130"/>
          <p:cNvCxnSpPr>
            <a:endCxn id="97" idx="3"/>
          </p:cNvCxnSpPr>
          <p:nvPr/>
        </p:nvCxnSpPr>
        <p:spPr bwMode="auto">
          <a:xfrm flipH="1">
            <a:off x="5387580" y="4009961"/>
            <a:ext cx="1586375" cy="405748"/>
          </a:xfrm>
          <a:prstGeom prst="straightConnector1">
            <a:avLst/>
          </a:prstGeom>
          <a:solidFill>
            <a:schemeClr val="accent1"/>
          </a:solidFill>
          <a:ln w="9525" cap="flat" cmpd="sng" algn="ctr">
            <a:solidFill>
              <a:schemeClr val="tx1"/>
            </a:solidFill>
            <a:prstDash val="dash"/>
            <a:round/>
            <a:headEnd type="none" w="med" len="med"/>
            <a:tailEnd type="triangle"/>
          </a:ln>
          <a:effectLst/>
        </p:spPr>
      </p:cxnSp>
      <p:sp>
        <p:nvSpPr>
          <p:cNvPr id="134" name="文本框 133"/>
          <p:cNvSpPr txBox="1"/>
          <p:nvPr/>
        </p:nvSpPr>
        <p:spPr>
          <a:xfrm>
            <a:off x="6996381" y="3850198"/>
            <a:ext cx="843168" cy="338554"/>
          </a:xfrm>
          <a:prstGeom prst="rect">
            <a:avLst/>
          </a:prstGeom>
          <a:noFill/>
        </p:spPr>
        <p:txBody>
          <a:bodyPr wrap="square" rtlCol="0">
            <a:spAutoFit/>
          </a:bodyPr>
          <a:lstStyle/>
          <a:p>
            <a:r>
              <a:rPr lang="zh-CN" altLang="en-US" sz="1600" dirty="0" smtClean="0"/>
              <a:t>对象</a:t>
            </a:r>
            <a:endParaRPr lang="zh-CN" altLang="en-US" sz="1600" dirty="0"/>
          </a:p>
        </p:txBody>
      </p:sp>
    </p:spTree>
    <p:extLst>
      <p:ext uri="{BB962C8B-B14F-4D97-AF65-F5344CB8AC3E}">
        <p14:creationId xmlns:p14="http://schemas.microsoft.com/office/powerpoint/2010/main" val="17747388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a:t>
            </a:r>
            <a:r>
              <a:rPr lang="zh-CN" altLang="en-US" dirty="0" smtClean="0"/>
              <a:t>类的测试</a:t>
            </a:r>
            <a:endParaRPr lang="zh-CN" altLang="en-US" dirty="0"/>
          </a:p>
        </p:txBody>
      </p:sp>
      <p:sp>
        <p:nvSpPr>
          <p:cNvPr id="3" name="内容占位符 2"/>
          <p:cNvSpPr>
            <a:spLocks noGrp="1"/>
          </p:cNvSpPr>
          <p:nvPr>
            <p:ph idx="1"/>
          </p:nvPr>
        </p:nvSpPr>
        <p:spPr/>
        <p:txBody>
          <a:bodyPr/>
          <a:lstStyle/>
          <a:p>
            <a:r>
              <a:rPr lang="en-US" b="1" dirty="0" smtClean="0"/>
              <a:t>OO</a:t>
            </a:r>
            <a:r>
              <a:rPr lang="zh-CN" altLang="en-US" b="1" dirty="0" smtClean="0"/>
              <a:t>编程的单元测试</a:t>
            </a:r>
            <a:r>
              <a:rPr lang="zh-CN" altLang="en-US" dirty="0" smtClean="0"/>
              <a:t>必然是针对类和对象的测试，而不仅仅是传统结构化语言的对函数的测试。</a:t>
            </a:r>
            <a:endParaRPr lang="en-US" altLang="zh-CN" dirty="0" smtClean="0"/>
          </a:p>
          <a:p>
            <a:r>
              <a:rPr lang="zh-CN" altLang="en-US" dirty="0" smtClean="0"/>
              <a:t>测试一个对象类：</a:t>
            </a:r>
            <a:endParaRPr lang="en-US" altLang="zh-CN" dirty="0" smtClean="0"/>
          </a:p>
          <a:p>
            <a:pPr lvl="1"/>
            <a:r>
              <a:rPr lang="zh-CN" altLang="en-US" dirty="0" smtClean="0"/>
              <a:t>首先，要测试对象内的方法，可以采用传统的方法测试其路径、语句、分支等的覆盖情况，验证其功能和错误情况。</a:t>
            </a:r>
            <a:endParaRPr lang="en-US" altLang="zh-CN" dirty="0" smtClean="0"/>
          </a:p>
          <a:p>
            <a:pPr lvl="1"/>
            <a:r>
              <a:rPr lang="zh-CN" altLang="en-US" dirty="0" smtClean="0"/>
              <a:t>其次，要测试对象组完成所要求的任务需要利用消息空间发送消息序列关系，被验证对象之间的调用关系。</a:t>
            </a:r>
            <a:endParaRPr lang="en-US" altLang="zh-CN" dirty="0" smtClean="0"/>
          </a:p>
          <a:p>
            <a:pPr lvl="1"/>
            <a:r>
              <a:rPr lang="zh-CN" altLang="en-US" dirty="0" smtClean="0"/>
              <a:t>第三，必须考虑类的继承问题。</a:t>
            </a:r>
            <a:endParaRPr lang="en-US" altLang="zh-CN" dirty="0" smtClean="0"/>
          </a:p>
          <a:p>
            <a:pPr lvl="2"/>
            <a:r>
              <a:rPr lang="zh-CN" altLang="en-US" dirty="0"/>
              <a:t>类继承增加了测试用例的测试难度。即使是被复用的类，由于新的使用环境，也需要重新测试。</a:t>
            </a:r>
          </a:p>
        </p:txBody>
      </p:sp>
    </p:spTree>
    <p:extLst>
      <p:ext uri="{BB962C8B-B14F-4D97-AF65-F5344CB8AC3E}">
        <p14:creationId xmlns:p14="http://schemas.microsoft.com/office/powerpoint/2010/main" val="799501056"/>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对象</a:t>
            </a:r>
            <a:r>
              <a:rPr lang="zh-CN" altLang="en-US" dirty="0" smtClean="0"/>
              <a:t>的集成，对象间的关系</a:t>
            </a:r>
            <a:endParaRPr lang="zh-CN" altLang="en-US" dirty="0"/>
          </a:p>
        </p:txBody>
      </p:sp>
      <p:sp>
        <p:nvSpPr>
          <p:cNvPr id="3" name="内容占位符 2"/>
          <p:cNvSpPr>
            <a:spLocks noGrp="1"/>
          </p:cNvSpPr>
          <p:nvPr>
            <p:ph idx="1"/>
          </p:nvPr>
        </p:nvSpPr>
        <p:spPr/>
        <p:txBody>
          <a:bodyPr/>
          <a:lstStyle/>
          <a:p>
            <a:r>
              <a:rPr lang="zh-CN" altLang="en-US" dirty="0" smtClean="0"/>
              <a:t>面向对象集成过程与传统程序的集成不一样。</a:t>
            </a:r>
            <a:endParaRPr lang="en-US" altLang="zh-CN" dirty="0" smtClean="0"/>
          </a:p>
          <a:p>
            <a:pPr lvl="1"/>
            <a:r>
              <a:rPr lang="zh-CN" altLang="en-US" dirty="0" smtClean="0"/>
              <a:t>为面向对象的系统编写测试驱动程序或打桩，也没有传统程序的调用关系显得那么简洁明了。</a:t>
            </a:r>
            <a:endParaRPr lang="en-US" altLang="zh-CN" dirty="0" smtClean="0"/>
          </a:p>
          <a:p>
            <a:pPr lvl="1"/>
            <a:endParaRPr lang="en-US" altLang="zh-CN" dirty="0" smtClean="0"/>
          </a:p>
          <a:p>
            <a:r>
              <a:rPr lang="zh-CN" altLang="en-US" dirty="0" smtClean="0"/>
              <a:t>对象的创立、运行和消亡：</a:t>
            </a:r>
            <a:endParaRPr lang="en-US" altLang="zh-CN" dirty="0" smtClean="0"/>
          </a:p>
          <a:p>
            <a:pPr lvl="1"/>
            <a:r>
              <a:rPr lang="zh-CN" altLang="en-US" dirty="0" smtClean="0"/>
              <a:t>每个对象就好像是一个独立运行的进程和代理，这种代理可能会动态地创立、运行和消亡。</a:t>
            </a:r>
            <a:endParaRPr lang="en-US" altLang="zh-CN" dirty="0" smtClean="0"/>
          </a:p>
          <a:p>
            <a:r>
              <a:rPr lang="zh-CN" altLang="en-US" dirty="0" smtClean="0"/>
              <a:t>对象间的消息传递是动态的：</a:t>
            </a:r>
            <a:endParaRPr lang="en-US" altLang="zh-CN" dirty="0" smtClean="0"/>
          </a:p>
          <a:p>
            <a:pPr lvl="1"/>
            <a:r>
              <a:rPr lang="zh-CN" altLang="en-US" dirty="0" smtClean="0"/>
              <a:t>对象之间的调用和参数传递次序是动态的，因此，仅仅考虑形参和实参数位置是不够的，还需要追加参数传递和调用的时间顺序。</a:t>
            </a:r>
            <a:endParaRPr lang="zh-CN" altLang="en-US" dirty="0"/>
          </a:p>
        </p:txBody>
      </p:sp>
    </p:spTree>
    <p:extLst>
      <p:ext uri="{BB962C8B-B14F-4D97-AF65-F5344CB8AC3E}">
        <p14:creationId xmlns:p14="http://schemas.microsoft.com/office/powerpoint/2010/main" val="177890926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14.4.2 </a:t>
            </a:r>
            <a:r>
              <a:rPr lang="zh-CN" altLang="en-US" dirty="0" smtClean="0"/>
              <a:t>传统测试方法对</a:t>
            </a:r>
            <a:r>
              <a:rPr lang="en-US" dirty="0" smtClean="0"/>
              <a:t>OO</a:t>
            </a:r>
            <a:r>
              <a:rPr lang="zh-CN" altLang="en-US" dirty="0" smtClean="0"/>
              <a:t>测试适用性</a:t>
            </a:r>
            <a:endParaRPr lang="zh-CN" altLang="en-US" dirty="0"/>
          </a:p>
        </p:txBody>
      </p:sp>
      <p:sp>
        <p:nvSpPr>
          <p:cNvPr id="3" name="内容占位符 2"/>
          <p:cNvSpPr>
            <a:spLocks noGrp="1"/>
          </p:cNvSpPr>
          <p:nvPr>
            <p:ph idx="1"/>
          </p:nvPr>
        </p:nvSpPr>
        <p:spPr/>
        <p:txBody>
          <a:bodyPr/>
          <a:lstStyle/>
          <a:p>
            <a:r>
              <a:rPr lang="zh-CN" altLang="en-US" dirty="0" smtClean="0"/>
              <a:t>黑箱的测试用例设计方法都可以用于</a:t>
            </a:r>
            <a:r>
              <a:rPr lang="en-US" dirty="0" smtClean="0"/>
              <a:t>OO</a:t>
            </a:r>
            <a:r>
              <a:rPr lang="zh-CN" altLang="en-US" dirty="0" smtClean="0"/>
              <a:t>测试。</a:t>
            </a:r>
            <a:endParaRPr lang="en-US" altLang="zh-CN" dirty="0" smtClean="0"/>
          </a:p>
          <a:p>
            <a:pPr lvl="1"/>
            <a:r>
              <a:rPr lang="zh-CN" altLang="en-US" dirty="0" smtClean="0"/>
              <a:t>随机测试、判定表、等价类、边界值、因果图等都可以用来设计</a:t>
            </a:r>
            <a:r>
              <a:rPr lang="en-US" dirty="0" smtClean="0"/>
              <a:t>OO</a:t>
            </a:r>
            <a:r>
              <a:rPr lang="zh-CN" altLang="en-US" dirty="0" smtClean="0"/>
              <a:t>的测试用例，因为黑箱测试不考虑代码的结构和组织关系。</a:t>
            </a:r>
          </a:p>
          <a:p>
            <a:endParaRPr lang="en-US" altLang="zh-CN" dirty="0" smtClean="0"/>
          </a:p>
          <a:p>
            <a:r>
              <a:rPr lang="zh-CN" altLang="en-US" dirty="0" smtClean="0"/>
              <a:t>显然，各种白箱测试方法可以用于类内每个方法的测试。</a:t>
            </a:r>
            <a:endParaRPr lang="en-US" altLang="zh-CN" dirty="0" smtClean="0"/>
          </a:p>
          <a:p>
            <a:pPr lvl="1"/>
            <a:r>
              <a:rPr lang="zh-CN" altLang="en-US" dirty="0" smtClean="0"/>
              <a:t>测试基本路径、分支、语句、判断，以及数据流测试技术都是有助于对每个方法的验证。</a:t>
            </a:r>
            <a:endParaRPr lang="en-US" altLang="zh-CN" dirty="0" smtClean="0"/>
          </a:p>
          <a:p>
            <a:pPr lvl="1"/>
            <a:r>
              <a:rPr lang="zh-CN" altLang="en-US" dirty="0" smtClean="0"/>
              <a:t>调用关系，如果有的话，也适合</a:t>
            </a:r>
            <a:endParaRPr lang="en-US" altLang="zh-CN" dirty="0" smtClean="0"/>
          </a:p>
        </p:txBody>
      </p:sp>
    </p:spTree>
    <p:extLst>
      <p:ext uri="{BB962C8B-B14F-4D97-AF65-F5344CB8AC3E}">
        <p14:creationId xmlns:p14="http://schemas.microsoft.com/office/powerpoint/2010/main" val="364885567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14.1.2 </a:t>
            </a:r>
            <a:r>
              <a:rPr lang="zh-CN" altLang="en-US" dirty="0" smtClean="0"/>
              <a:t>测试方式与方法</a:t>
            </a:r>
            <a:endParaRPr lang="zh-CN" altLang="en-US" dirty="0"/>
          </a:p>
        </p:txBody>
      </p:sp>
      <p:sp>
        <p:nvSpPr>
          <p:cNvPr id="3" name="内容占位符 2"/>
          <p:cNvSpPr>
            <a:spLocks noGrp="1"/>
          </p:cNvSpPr>
          <p:nvPr>
            <p:ph idx="1"/>
          </p:nvPr>
        </p:nvSpPr>
        <p:spPr/>
        <p:txBody>
          <a:bodyPr/>
          <a:lstStyle/>
          <a:p>
            <a:r>
              <a:rPr lang="zh-CN" altLang="en-US" b="1" dirty="0" smtClean="0"/>
              <a:t>静态测试</a:t>
            </a:r>
            <a:r>
              <a:rPr lang="zh-CN" altLang="en-US" dirty="0" smtClean="0"/>
              <a:t>是人工对文档和代码的质量评审。</a:t>
            </a:r>
            <a:endParaRPr lang="en-US" altLang="zh-CN" dirty="0" smtClean="0"/>
          </a:p>
          <a:p>
            <a:pPr lvl="1"/>
            <a:r>
              <a:rPr lang="zh-CN" altLang="en-US" dirty="0" smtClean="0"/>
              <a:t>本书的第</a:t>
            </a:r>
            <a:r>
              <a:rPr lang="en-US" dirty="0" smtClean="0"/>
              <a:t>12.7</a:t>
            </a:r>
            <a:r>
              <a:rPr lang="zh-CN" altLang="en-US" dirty="0" smtClean="0"/>
              <a:t>节讨论了代码审查的方法。</a:t>
            </a:r>
            <a:endParaRPr lang="en-US" altLang="zh-CN" dirty="0" smtClean="0"/>
          </a:p>
          <a:p>
            <a:pPr lvl="1"/>
            <a:r>
              <a:rPr lang="zh-CN" altLang="en-US" dirty="0" smtClean="0"/>
              <a:t>文档审查和评审可以解决许多测试中不能解决深层问题，例如，需求不明确，设计中的缺陷等。</a:t>
            </a:r>
            <a:endParaRPr lang="en-US" altLang="zh-CN" dirty="0" smtClean="0"/>
          </a:p>
          <a:p>
            <a:pPr lvl="2"/>
            <a:r>
              <a:rPr lang="zh-CN" altLang="en-US" dirty="0" smtClean="0"/>
              <a:t>本书的第</a:t>
            </a:r>
            <a:r>
              <a:rPr lang="en-US" dirty="0" smtClean="0"/>
              <a:t>16</a:t>
            </a:r>
            <a:r>
              <a:rPr lang="zh-CN" altLang="en-US" dirty="0" smtClean="0"/>
              <a:t>章进一步把文档作为软件开发中的中间产品进行审查的方法和原则。</a:t>
            </a:r>
            <a:endParaRPr lang="en-US" altLang="zh-CN" dirty="0" smtClean="0"/>
          </a:p>
          <a:p>
            <a:pPr lvl="2"/>
            <a:r>
              <a:rPr lang="zh-CN" altLang="en-US" dirty="0" smtClean="0"/>
              <a:t>第</a:t>
            </a:r>
            <a:r>
              <a:rPr lang="en-US" altLang="zh-CN" dirty="0" smtClean="0"/>
              <a:t>21.5</a:t>
            </a:r>
            <a:r>
              <a:rPr lang="zh-CN" altLang="en-US" dirty="0" smtClean="0"/>
              <a:t>节给出了国防系统软件中间产品的质量评价。</a:t>
            </a:r>
          </a:p>
          <a:p>
            <a:r>
              <a:rPr lang="zh-CN" altLang="en-US" b="1" dirty="0" smtClean="0"/>
              <a:t>动态测试</a:t>
            </a:r>
            <a:r>
              <a:rPr lang="zh-CN" altLang="en-US" dirty="0" smtClean="0"/>
              <a:t>的目的是尽可能</a:t>
            </a:r>
            <a:r>
              <a:rPr lang="zh-CN" altLang="en-US" b="1" dirty="0" smtClean="0"/>
              <a:t>回答被测系统的功能和质量是否达到期望的要求</a:t>
            </a:r>
            <a:r>
              <a:rPr lang="zh-CN" altLang="en-US" dirty="0" smtClean="0"/>
              <a:t>，从而增强用户使用软件系统的信心或可信任程度，包括被测系统的功能和非功能两个方面可信任程度。</a:t>
            </a:r>
            <a:endParaRPr lang="zh-CN" alt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类层面</a:t>
            </a:r>
            <a:r>
              <a:rPr lang="zh-CN" altLang="en-US" dirty="0" smtClean="0"/>
              <a:t>的白箱测试</a:t>
            </a:r>
            <a:endParaRPr lang="zh-CN" altLang="en-US" dirty="0"/>
          </a:p>
        </p:txBody>
      </p:sp>
      <p:sp>
        <p:nvSpPr>
          <p:cNvPr id="3" name="内容占位符 2"/>
          <p:cNvSpPr>
            <a:spLocks noGrp="1"/>
          </p:cNvSpPr>
          <p:nvPr>
            <p:ph idx="1"/>
          </p:nvPr>
        </p:nvSpPr>
        <p:spPr/>
        <p:txBody>
          <a:bodyPr/>
          <a:lstStyle/>
          <a:p>
            <a:r>
              <a:rPr lang="zh-CN" altLang="en-US" dirty="0" smtClean="0"/>
              <a:t>白箱测试方法也可以用于类层面的测试，特别是对类进行时。</a:t>
            </a:r>
            <a:endParaRPr lang="en-US" altLang="zh-CN" dirty="0" smtClean="0"/>
          </a:p>
          <a:p>
            <a:r>
              <a:rPr lang="zh-CN" altLang="en-US" dirty="0" smtClean="0"/>
              <a:t>例如，类</a:t>
            </a:r>
            <a:r>
              <a:rPr lang="en-US" dirty="0" smtClean="0"/>
              <a:t>Base</a:t>
            </a:r>
            <a:r>
              <a:rPr lang="zh-CN" altLang="en-US" dirty="0" smtClean="0"/>
              <a:t>含有两个操作</a:t>
            </a:r>
            <a:r>
              <a:rPr lang="en-US" dirty="0" smtClean="0"/>
              <a:t>inherited()</a:t>
            </a:r>
            <a:r>
              <a:rPr lang="zh-CN" altLang="en-US" dirty="0" smtClean="0"/>
              <a:t>和</a:t>
            </a:r>
            <a:r>
              <a:rPr lang="en-US" dirty="0" smtClean="0"/>
              <a:t>redefined()</a:t>
            </a:r>
            <a:r>
              <a:rPr lang="zh-CN" altLang="en-US" dirty="0" smtClean="0"/>
              <a:t>。</a:t>
            </a:r>
            <a:endParaRPr lang="en-US" altLang="zh-CN" dirty="0" smtClean="0"/>
          </a:p>
          <a:p>
            <a:pPr lvl="1"/>
            <a:r>
              <a:rPr lang="zh-CN" altLang="en-US" dirty="0" smtClean="0"/>
              <a:t>如果类</a:t>
            </a:r>
            <a:r>
              <a:rPr lang="en-US" dirty="0" smtClean="0"/>
              <a:t>Derived</a:t>
            </a:r>
            <a:r>
              <a:rPr lang="zh-CN" altLang="en-US" dirty="0" smtClean="0"/>
              <a:t>继承</a:t>
            </a:r>
            <a:r>
              <a:rPr lang="en-US" dirty="0" smtClean="0"/>
              <a:t>Base</a:t>
            </a:r>
            <a:r>
              <a:rPr lang="zh-CN" altLang="en-US" dirty="0" smtClean="0"/>
              <a:t>，并重新定义</a:t>
            </a:r>
            <a:r>
              <a:rPr lang="en-US" dirty="0" smtClean="0"/>
              <a:t>redefined()</a:t>
            </a:r>
            <a:r>
              <a:rPr lang="zh-CN" altLang="en-US" dirty="0" smtClean="0"/>
              <a:t>，就必须对</a:t>
            </a:r>
            <a:r>
              <a:rPr lang="en-US" dirty="0" smtClean="0"/>
              <a:t>Derived::redefined()</a:t>
            </a:r>
            <a:r>
              <a:rPr lang="zh-CN" altLang="en-US" dirty="0" smtClean="0"/>
              <a:t>进行测试，因为</a:t>
            </a:r>
            <a:r>
              <a:rPr lang="en-US" dirty="0" smtClean="0"/>
              <a:t>redefined()</a:t>
            </a:r>
            <a:r>
              <a:rPr lang="zh-CN" altLang="en-US" dirty="0" smtClean="0"/>
              <a:t>必然已经具有了新代码。</a:t>
            </a:r>
            <a:endParaRPr lang="en-US" altLang="zh-CN" dirty="0" smtClean="0"/>
          </a:p>
          <a:p>
            <a:pPr lvl="1"/>
            <a:r>
              <a:rPr lang="zh-CN" altLang="en-US" dirty="0" smtClean="0"/>
              <a:t>之外，如果</a:t>
            </a:r>
            <a:r>
              <a:rPr lang="en-US" dirty="0" smtClean="0"/>
              <a:t>inherited()</a:t>
            </a:r>
            <a:r>
              <a:rPr lang="zh-CN" altLang="en-US" dirty="0" smtClean="0"/>
              <a:t>也调用</a:t>
            </a:r>
            <a:r>
              <a:rPr lang="en-US" dirty="0" smtClean="0"/>
              <a:t>redefined()</a:t>
            </a:r>
            <a:r>
              <a:rPr lang="zh-CN" altLang="en-US" dirty="0" smtClean="0"/>
              <a:t>，也必须对</a:t>
            </a:r>
            <a:r>
              <a:rPr lang="en-US" dirty="0" smtClean="0"/>
              <a:t>inherited()</a:t>
            </a:r>
            <a:r>
              <a:rPr lang="zh-CN" altLang="en-US" dirty="0" smtClean="0"/>
              <a:t>进行测试。</a:t>
            </a:r>
          </a:p>
        </p:txBody>
      </p:sp>
    </p:spTree>
    <p:extLst>
      <p:ext uri="{BB962C8B-B14F-4D97-AF65-F5344CB8AC3E}">
        <p14:creationId xmlns:p14="http://schemas.microsoft.com/office/powerpoint/2010/main" val="5386783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14.4.3 OO</a:t>
            </a:r>
            <a:r>
              <a:rPr lang="zh-CN" altLang="en-US" smtClean="0"/>
              <a:t>程序测试方法</a:t>
            </a:r>
            <a:endParaRPr lang="zh-CN" altLang="en-US"/>
          </a:p>
        </p:txBody>
      </p:sp>
      <p:sp>
        <p:nvSpPr>
          <p:cNvPr id="3" name="内容占位符 2"/>
          <p:cNvSpPr>
            <a:spLocks noGrp="1"/>
          </p:cNvSpPr>
          <p:nvPr>
            <p:ph idx="1"/>
          </p:nvPr>
        </p:nvSpPr>
        <p:spPr/>
        <p:txBody>
          <a:bodyPr/>
          <a:lstStyle/>
          <a:p>
            <a:r>
              <a:rPr lang="zh-CN" altLang="en-US" sz="2400" dirty="0"/>
              <a:t>需要进一步讨论</a:t>
            </a:r>
            <a:r>
              <a:rPr lang="en-US" sz="2400" dirty="0"/>
              <a:t>OO</a:t>
            </a:r>
            <a:r>
              <a:rPr lang="zh-CN" altLang="en-US" sz="2400" dirty="0"/>
              <a:t>的测试</a:t>
            </a:r>
            <a:r>
              <a:rPr lang="en-US" altLang="zh-CN" sz="2400" dirty="0"/>
              <a:t>.</a:t>
            </a:r>
          </a:p>
          <a:p>
            <a:pPr lvl="1"/>
            <a:r>
              <a:rPr lang="zh-CN" altLang="en-US" dirty="0" smtClean="0"/>
              <a:t>如何根据需求和设计规格说明派生出</a:t>
            </a:r>
            <a:r>
              <a:rPr lang="en-US" dirty="0" smtClean="0"/>
              <a:t>OO</a:t>
            </a:r>
            <a:r>
              <a:rPr lang="zh-CN" altLang="en-US" dirty="0" smtClean="0"/>
              <a:t>测试用例</a:t>
            </a:r>
            <a:endParaRPr lang="en-US" altLang="zh-CN" dirty="0" smtClean="0"/>
          </a:p>
          <a:p>
            <a:r>
              <a:rPr lang="en-US" altLang="zh-CN" sz="2400" dirty="0" err="1"/>
              <a:t>Kirani</a:t>
            </a:r>
            <a:r>
              <a:rPr lang="zh-CN" altLang="en-US" sz="2400" dirty="0"/>
              <a:t>等提出用方法和消息序列规格说明</a:t>
            </a:r>
            <a:r>
              <a:rPr lang="en-US" altLang="zh-CN" sz="2400" dirty="0"/>
              <a:t>(Method and Message Sequence Specification)</a:t>
            </a:r>
            <a:r>
              <a:rPr lang="zh-CN" altLang="en-US" sz="2400" dirty="0"/>
              <a:t>说明类集合中的实例方法之间的因果关系的方法。</a:t>
            </a:r>
          </a:p>
          <a:p>
            <a:r>
              <a:rPr lang="zh-CN" altLang="en-US" sz="2400" dirty="0" smtClean="0"/>
              <a:t>建立</a:t>
            </a:r>
            <a:r>
              <a:rPr lang="zh-CN" altLang="en-US" sz="2400" dirty="0"/>
              <a:t>两个</a:t>
            </a:r>
            <a:r>
              <a:rPr lang="zh-CN" altLang="en-US" sz="2400" dirty="0" smtClean="0"/>
              <a:t>文档：</a:t>
            </a:r>
            <a:endParaRPr lang="en-US" altLang="zh-CN" sz="2400" dirty="0" smtClean="0"/>
          </a:p>
          <a:p>
            <a:pPr lvl="1"/>
            <a:r>
              <a:rPr lang="zh-CN" altLang="en-US" sz="2000" dirty="0" smtClean="0"/>
              <a:t>一</a:t>
            </a:r>
            <a:r>
              <a:rPr lang="zh-CN" altLang="en-US" sz="2000" dirty="0"/>
              <a:t>个是每个类的</a:t>
            </a:r>
            <a:r>
              <a:rPr lang="zh-CN" altLang="en-US" sz="2000" b="1" dirty="0"/>
              <a:t>方法序列规格说明</a:t>
            </a:r>
            <a:r>
              <a:rPr lang="en-US" altLang="zh-CN" sz="2000" dirty="0"/>
              <a:t>(</a:t>
            </a:r>
            <a:r>
              <a:rPr lang="en-US" sz="2000" dirty="0" err="1"/>
              <a:t>MtSS</a:t>
            </a:r>
            <a:r>
              <a:rPr lang="en-US" sz="2000" dirty="0"/>
              <a:t> ---Method Sequence Specification)</a:t>
            </a:r>
            <a:r>
              <a:rPr lang="zh-CN" altLang="en-US" sz="2000" dirty="0"/>
              <a:t>说明类中方法调用的正确关系</a:t>
            </a:r>
            <a:r>
              <a:rPr lang="zh-CN" altLang="en-US" sz="2000" dirty="0" smtClean="0"/>
              <a:t>；</a:t>
            </a:r>
            <a:endParaRPr lang="en-US" altLang="zh-CN" sz="2000" dirty="0" smtClean="0"/>
          </a:p>
          <a:p>
            <a:pPr lvl="1"/>
            <a:r>
              <a:rPr lang="zh-CN" altLang="en-US" sz="2000" dirty="0" smtClean="0"/>
              <a:t>另</a:t>
            </a:r>
            <a:r>
              <a:rPr lang="zh-CN" altLang="en-US" sz="2000" dirty="0"/>
              <a:t>一个是</a:t>
            </a:r>
            <a:r>
              <a:rPr lang="zh-CN" altLang="en-US" sz="2000" b="1" dirty="0"/>
              <a:t>消息序列规格说明</a:t>
            </a:r>
            <a:r>
              <a:rPr lang="en-US" altLang="zh-CN" sz="2000" dirty="0"/>
              <a:t>(</a:t>
            </a:r>
            <a:r>
              <a:rPr lang="en-US" sz="2000" dirty="0" err="1"/>
              <a:t>MgSS</a:t>
            </a:r>
            <a:r>
              <a:rPr lang="en-US" sz="2000" dirty="0"/>
              <a:t>--Message Sequence Specification)</a:t>
            </a:r>
            <a:r>
              <a:rPr lang="zh-CN" altLang="en-US" sz="2000" dirty="0"/>
              <a:t>表达出通过方法调用向外面不同类的实例发送的消息</a:t>
            </a:r>
            <a:r>
              <a:rPr lang="zh-CN" altLang="en-US" sz="2000" dirty="0" smtClean="0"/>
              <a:t>。</a:t>
            </a:r>
            <a:endParaRPr lang="en-US" altLang="zh-CN" sz="2000" dirty="0" smtClean="0"/>
          </a:p>
          <a:p>
            <a:pPr lvl="1"/>
            <a:r>
              <a:rPr lang="zh-CN" altLang="en-US" sz="2000" dirty="0" smtClean="0"/>
              <a:t>这样</a:t>
            </a:r>
            <a:r>
              <a:rPr lang="en-US" sz="2000" dirty="0" err="1"/>
              <a:t>MtSS</a:t>
            </a:r>
            <a:r>
              <a:rPr lang="zh-CN" altLang="en-US" sz="2000" dirty="0"/>
              <a:t>和</a:t>
            </a:r>
            <a:r>
              <a:rPr lang="en-US" sz="2000" dirty="0" err="1"/>
              <a:t>MgSS</a:t>
            </a:r>
            <a:r>
              <a:rPr lang="zh-CN" altLang="en-US" sz="2000" dirty="0"/>
              <a:t>就能把“消息</a:t>
            </a:r>
            <a:r>
              <a:rPr lang="en-US" altLang="zh-CN" sz="2000" dirty="0"/>
              <a:t>-</a:t>
            </a:r>
            <a:r>
              <a:rPr lang="zh-CN" altLang="en-US" sz="2000" dirty="0"/>
              <a:t>方法”的交互关系和正确的消息序列表达清楚</a:t>
            </a:r>
            <a:r>
              <a:rPr lang="zh-CN" altLang="en-US" sz="2000" dirty="0" smtClean="0"/>
              <a:t>。</a:t>
            </a:r>
            <a:r>
              <a:rPr lang="en-US" sz="2000" dirty="0" smtClean="0"/>
              <a:t>。</a:t>
            </a:r>
          </a:p>
        </p:txBody>
      </p:sp>
    </p:spTree>
    <p:extLst>
      <p:ext uri="{BB962C8B-B14F-4D97-AF65-F5344CB8AC3E}">
        <p14:creationId xmlns:p14="http://schemas.microsoft.com/office/powerpoint/2010/main" val="375206387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Methods</a:t>
            </a:r>
            <a:r>
              <a:rPr lang="zh-CN" altLang="en-US" dirty="0" smtClean="0"/>
              <a:t>的定义</a:t>
            </a:r>
            <a:endParaRPr lang="zh-CN" altLang="en-US" dirty="0"/>
          </a:p>
        </p:txBody>
      </p:sp>
      <p:sp>
        <p:nvSpPr>
          <p:cNvPr id="3" name="内容占位符 2"/>
          <p:cNvSpPr>
            <a:spLocks noGrp="1"/>
          </p:cNvSpPr>
          <p:nvPr>
            <p:ph idx="1"/>
          </p:nvPr>
        </p:nvSpPr>
        <p:spPr/>
        <p:txBody>
          <a:bodyPr/>
          <a:lstStyle/>
          <a:p>
            <a:r>
              <a:rPr lang="zh-CN" altLang="en-US" dirty="0" smtClean="0"/>
              <a:t>首先，</a:t>
            </a:r>
            <a:r>
              <a:rPr lang="zh-CN" altLang="en-US" b="1" dirty="0" smtClean="0"/>
              <a:t>定义</a:t>
            </a:r>
            <a:r>
              <a:rPr lang="en-US" b="1" dirty="0" smtClean="0"/>
              <a:t>14.1 Methods(C)</a:t>
            </a:r>
            <a:r>
              <a:rPr lang="zh-CN" altLang="en-US" b="1" dirty="0" smtClean="0"/>
              <a:t>：</a:t>
            </a:r>
            <a:r>
              <a:rPr lang="zh-CN" altLang="en-US" dirty="0" smtClean="0"/>
              <a:t>对于一个类</a:t>
            </a:r>
            <a:r>
              <a:rPr lang="en-US" dirty="0" smtClean="0"/>
              <a:t>C</a:t>
            </a:r>
            <a:r>
              <a:rPr lang="zh-CN" altLang="en-US" dirty="0" smtClean="0"/>
              <a:t>，定义</a:t>
            </a:r>
            <a:r>
              <a:rPr lang="en-US" dirty="0" smtClean="0"/>
              <a:t>Methods(C)</a:t>
            </a:r>
            <a:r>
              <a:rPr lang="zh-CN" altLang="en-US" dirty="0" smtClean="0"/>
              <a:t>为类</a:t>
            </a:r>
            <a:r>
              <a:rPr lang="en-US" dirty="0" smtClean="0"/>
              <a:t>C</a:t>
            </a:r>
            <a:r>
              <a:rPr lang="zh-CN" altLang="en-US" dirty="0" smtClean="0"/>
              <a:t>中所有可公开被使用的实例方法集合。</a:t>
            </a:r>
          </a:p>
          <a:p>
            <a:pPr lvl="1"/>
            <a:r>
              <a:rPr lang="zh-CN" altLang="en-US" dirty="0" smtClean="0"/>
              <a:t>例如，一个堆栈</a:t>
            </a:r>
            <a:r>
              <a:rPr lang="en-US" dirty="0" smtClean="0"/>
              <a:t>(stack)C</a:t>
            </a:r>
            <a:r>
              <a:rPr lang="zh-CN" altLang="en-US" dirty="0" smtClean="0"/>
              <a:t>的方法集合是：</a:t>
            </a:r>
            <a:r>
              <a:rPr lang="en-US" dirty="0" smtClean="0"/>
              <a:t>Methods(Stack) = {push, pop, </a:t>
            </a:r>
            <a:r>
              <a:rPr lang="en-US" dirty="0" err="1" smtClean="0"/>
              <a:t>isempty</a:t>
            </a:r>
            <a:r>
              <a:rPr lang="en-US" dirty="0"/>
              <a:t>?</a:t>
            </a:r>
            <a:r>
              <a:rPr lang="en-US" dirty="0" smtClean="0"/>
              <a:t>, </a:t>
            </a:r>
            <a:r>
              <a:rPr lang="en-US" dirty="0" err="1" smtClean="0"/>
              <a:t>isfull</a:t>
            </a:r>
            <a:r>
              <a:rPr lang="en-US" dirty="0" smtClean="0"/>
              <a:t>?, </a:t>
            </a:r>
            <a:r>
              <a:rPr lang="en-US" dirty="0" smtClean="0"/>
              <a:t>top }</a:t>
            </a:r>
            <a:endParaRPr lang="zh-CN" altLang="en-US" dirty="0" smtClean="0"/>
          </a:p>
          <a:p>
            <a:endParaRPr lang="en-US" altLang="zh-CN" dirty="0" smtClean="0"/>
          </a:p>
          <a:p>
            <a:r>
              <a:rPr lang="zh-CN" altLang="en-US" dirty="0" smtClean="0"/>
              <a:t>接下来，讨论一个类内部的</a:t>
            </a:r>
            <a:r>
              <a:rPr lang="en-US" dirty="0" err="1" smtClean="0"/>
              <a:t>MtSS</a:t>
            </a:r>
            <a:r>
              <a:rPr lang="en-US" dirty="0" smtClean="0"/>
              <a:t> </a:t>
            </a:r>
            <a:r>
              <a:rPr lang="zh-CN" altLang="en-US" dirty="0" smtClean="0"/>
              <a:t>、对象间的</a:t>
            </a:r>
            <a:r>
              <a:rPr lang="en-US" dirty="0" err="1" smtClean="0"/>
              <a:t>MtSS</a:t>
            </a:r>
            <a:r>
              <a:rPr lang="zh-CN" altLang="en-US" dirty="0" smtClean="0"/>
              <a:t>和</a:t>
            </a:r>
            <a:r>
              <a:rPr lang="en-US" dirty="0" err="1" smtClean="0"/>
              <a:t>MgSS</a:t>
            </a:r>
            <a:r>
              <a:rPr lang="zh-CN" altLang="en-US" dirty="0" smtClean="0"/>
              <a:t>，以及如何从前面第</a:t>
            </a:r>
            <a:r>
              <a:rPr lang="en-US" dirty="0" smtClean="0"/>
              <a:t>9</a:t>
            </a:r>
            <a:r>
              <a:rPr lang="zh-CN" altLang="en-US" dirty="0" smtClean="0"/>
              <a:t>章给出的各种</a:t>
            </a:r>
            <a:r>
              <a:rPr lang="en-US" dirty="0" smtClean="0"/>
              <a:t>UML</a:t>
            </a:r>
            <a:r>
              <a:rPr lang="zh-CN" altLang="en-US" dirty="0" smtClean="0"/>
              <a:t>建模图形直接派生出</a:t>
            </a:r>
            <a:r>
              <a:rPr lang="en-US" dirty="0" err="1" smtClean="0"/>
              <a:t>MtSS</a:t>
            </a:r>
            <a:r>
              <a:rPr lang="zh-CN" altLang="en-US" dirty="0" smtClean="0"/>
              <a:t>和</a:t>
            </a:r>
            <a:r>
              <a:rPr lang="en-US" dirty="0" err="1" smtClean="0"/>
              <a:t>MgSS</a:t>
            </a:r>
            <a:r>
              <a:rPr lang="zh-CN" altLang="en-US" dirty="0" smtClean="0"/>
              <a:t>。</a:t>
            </a:r>
          </a:p>
          <a:p>
            <a:endParaRPr lang="zh-CN" altLang="en-US" dirty="0"/>
          </a:p>
        </p:txBody>
      </p:sp>
    </p:spTree>
    <p:extLst>
      <p:ext uri="{BB962C8B-B14F-4D97-AF65-F5344CB8AC3E}">
        <p14:creationId xmlns:p14="http://schemas.microsoft.com/office/powerpoint/2010/main" val="3161684922"/>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14.4.4 </a:t>
            </a:r>
            <a:r>
              <a:rPr lang="zh-CN" altLang="en-US" dirty="0" smtClean="0"/>
              <a:t>类内的</a:t>
            </a:r>
            <a:r>
              <a:rPr lang="en-US" dirty="0" err="1" smtClean="0"/>
              <a:t>MtSS</a:t>
            </a:r>
            <a:r>
              <a:rPr lang="zh-CN" altLang="en-US" dirty="0" smtClean="0"/>
              <a:t>的方法</a:t>
            </a:r>
            <a:endParaRPr lang="zh-CN" altLang="en-US" dirty="0"/>
          </a:p>
        </p:txBody>
      </p:sp>
      <p:sp>
        <p:nvSpPr>
          <p:cNvPr id="3" name="内容占位符 2"/>
          <p:cNvSpPr>
            <a:spLocks noGrp="1"/>
          </p:cNvSpPr>
          <p:nvPr>
            <p:ph idx="1"/>
          </p:nvPr>
        </p:nvSpPr>
        <p:spPr/>
        <p:txBody>
          <a:bodyPr/>
          <a:lstStyle/>
          <a:p>
            <a:r>
              <a:rPr lang="zh-CN" altLang="en-US" b="1" dirty="0" smtClean="0"/>
              <a:t>定义 </a:t>
            </a:r>
            <a:r>
              <a:rPr lang="en-US" b="1" dirty="0" smtClean="0"/>
              <a:t>14.2 </a:t>
            </a:r>
            <a:r>
              <a:rPr lang="zh-CN" altLang="en-US" b="1" dirty="0" smtClean="0"/>
              <a:t>方法序列</a:t>
            </a:r>
            <a:r>
              <a:rPr lang="en-US" b="1" dirty="0" smtClean="0"/>
              <a:t>(Method Sequence)</a:t>
            </a:r>
            <a:r>
              <a:rPr lang="zh-CN" altLang="en-US" b="1" dirty="0" smtClean="0"/>
              <a:t>：</a:t>
            </a:r>
            <a:endParaRPr lang="en-US" altLang="zh-CN" b="1" dirty="0" smtClean="0"/>
          </a:p>
          <a:p>
            <a:pPr lvl="1"/>
            <a:r>
              <a:rPr lang="zh-CN" altLang="en-US" dirty="0" smtClean="0"/>
              <a:t>一个方法序列</a:t>
            </a:r>
            <a:r>
              <a:rPr lang="en-US" dirty="0" smtClean="0"/>
              <a:t>S </a:t>
            </a:r>
            <a:r>
              <a:rPr lang="zh-CN" altLang="en-US" dirty="0" smtClean="0"/>
              <a:t>是一个类</a:t>
            </a:r>
            <a:r>
              <a:rPr lang="en-US" dirty="0" smtClean="0"/>
              <a:t>C</a:t>
            </a:r>
            <a:r>
              <a:rPr lang="zh-CN" altLang="en-US" dirty="0" smtClean="0"/>
              <a:t>中的方法集合</a:t>
            </a:r>
            <a:r>
              <a:rPr lang="en-US" dirty="0" smtClean="0"/>
              <a:t>M</a:t>
            </a:r>
            <a:r>
              <a:rPr lang="zh-CN" altLang="en-US" dirty="0" smtClean="0"/>
              <a:t>的有限序列</a:t>
            </a:r>
            <a:r>
              <a:rPr lang="en-US" dirty="0"/>
              <a:t>(m</a:t>
            </a:r>
            <a:r>
              <a:rPr lang="en-US" baseline="-25000" dirty="0"/>
              <a:t>0</a:t>
            </a:r>
            <a:r>
              <a:rPr lang="en-US" dirty="0"/>
              <a:t> , m</a:t>
            </a:r>
            <a:r>
              <a:rPr lang="en-US" baseline="-25000" dirty="0"/>
              <a:t>1</a:t>
            </a:r>
            <a:r>
              <a:rPr lang="en-US" dirty="0"/>
              <a:t>, …</a:t>
            </a:r>
            <a:r>
              <a:rPr lang="zh-CN" altLang="en-US" dirty="0"/>
              <a:t>，</a:t>
            </a:r>
            <a:r>
              <a:rPr lang="en-US" dirty="0" err="1"/>
              <a:t>m</a:t>
            </a:r>
            <a:r>
              <a:rPr lang="en-US" baseline="-25000" dirty="0" err="1"/>
              <a:t>n</a:t>
            </a:r>
            <a:r>
              <a:rPr lang="en-US" dirty="0"/>
              <a:t>)</a:t>
            </a:r>
            <a:r>
              <a:rPr lang="zh-CN" altLang="en-US" dirty="0" smtClean="0"/>
              <a:t>，这里</a:t>
            </a:r>
            <a:r>
              <a:rPr lang="en-US" dirty="0" smtClean="0"/>
              <a:t>m</a:t>
            </a:r>
            <a:r>
              <a:rPr lang="en-US" baseline="-25000" dirty="0" smtClean="0"/>
              <a:t>i</a:t>
            </a:r>
            <a:r>
              <a:rPr lang="en-US" dirty="0" smtClean="0"/>
              <a:t> </a:t>
            </a:r>
            <a:r>
              <a:rPr lang="zh-CN" altLang="en-US" dirty="0" smtClean="0"/>
              <a:t>∈</a:t>
            </a:r>
            <a:r>
              <a:rPr lang="en-US" dirty="0" smtClean="0"/>
              <a:t> M</a:t>
            </a:r>
            <a:r>
              <a:rPr lang="zh-CN" altLang="en-US" dirty="0" smtClean="0"/>
              <a:t>。</a:t>
            </a:r>
            <a:endParaRPr lang="en-US" altLang="zh-CN" dirty="0" smtClean="0"/>
          </a:p>
          <a:p>
            <a:pPr lvl="2"/>
            <a:r>
              <a:rPr lang="zh-CN" altLang="en-US" dirty="0" smtClean="0"/>
              <a:t>一个方法序列并不一定包含所有所有的方法。序列中的项对应于方法被调用的次序。</a:t>
            </a:r>
            <a:endParaRPr lang="en-US" altLang="zh-CN" dirty="0" smtClean="0"/>
          </a:p>
          <a:p>
            <a:pPr lvl="2"/>
            <a:r>
              <a:rPr lang="zh-CN" altLang="en-US" dirty="0" smtClean="0"/>
              <a:t>例如，一个堆栈类</a:t>
            </a:r>
            <a:r>
              <a:rPr lang="en-US" dirty="0" smtClean="0"/>
              <a:t>C</a:t>
            </a:r>
            <a:r>
              <a:rPr lang="zh-CN" altLang="en-US" dirty="0" smtClean="0"/>
              <a:t>的可能的方法序列是</a:t>
            </a:r>
            <a:r>
              <a:rPr lang="en-US" dirty="0" smtClean="0"/>
              <a:t>(push, top, pop, </a:t>
            </a:r>
            <a:r>
              <a:rPr lang="en-US" dirty="0" err="1" smtClean="0"/>
              <a:t>isempty</a:t>
            </a:r>
            <a:r>
              <a:rPr lang="en-US" dirty="0" smtClean="0"/>
              <a:t>?)</a:t>
            </a:r>
            <a:r>
              <a:rPr lang="zh-CN" altLang="en-US" dirty="0" smtClean="0"/>
              <a:t>。</a:t>
            </a:r>
            <a:endParaRPr lang="en-US" altLang="zh-CN" dirty="0" smtClean="0"/>
          </a:p>
          <a:p>
            <a:endParaRPr lang="zh-CN" altLang="en-US" dirty="0" smtClean="0"/>
          </a:p>
          <a:p>
            <a:r>
              <a:rPr lang="zh-CN" altLang="en-US" b="1" dirty="0" smtClean="0"/>
              <a:t>定义 </a:t>
            </a:r>
            <a:r>
              <a:rPr lang="en-US" b="1" dirty="0" smtClean="0"/>
              <a:t>14.3 </a:t>
            </a:r>
            <a:r>
              <a:rPr lang="en-US" b="1" dirty="0" err="1" smtClean="0"/>
              <a:t>SeqSpec</a:t>
            </a:r>
            <a:r>
              <a:rPr lang="en-US" b="1" dirty="0" smtClean="0"/>
              <a:t>(C):</a:t>
            </a:r>
            <a:r>
              <a:rPr lang="en-US" dirty="0" smtClean="0"/>
              <a:t> </a:t>
            </a:r>
          </a:p>
          <a:p>
            <a:pPr lvl="1"/>
            <a:r>
              <a:rPr lang="en-US" dirty="0" smtClean="0"/>
              <a:t> </a:t>
            </a:r>
            <a:r>
              <a:rPr lang="en-US" dirty="0" err="1" smtClean="0"/>
              <a:t>SeqSpec</a:t>
            </a:r>
            <a:r>
              <a:rPr lang="en-US" dirty="0" smtClean="0"/>
              <a:t>(C) </a:t>
            </a:r>
            <a:r>
              <a:rPr lang="zh-CN" altLang="en-US" dirty="0" smtClean="0"/>
              <a:t>是类</a:t>
            </a:r>
            <a:r>
              <a:rPr lang="en-US" dirty="0" smtClean="0"/>
              <a:t>C</a:t>
            </a:r>
            <a:r>
              <a:rPr lang="zh-CN" altLang="en-US" dirty="0" smtClean="0"/>
              <a:t>的一个说明，它定义了</a:t>
            </a:r>
            <a:r>
              <a:rPr lang="en-US" dirty="0" smtClean="0"/>
              <a:t>C</a:t>
            </a:r>
            <a:r>
              <a:rPr lang="zh-CN" altLang="en-US" dirty="0" smtClean="0"/>
              <a:t>中所有方法之间的顺序关系</a:t>
            </a:r>
            <a:r>
              <a:rPr lang="zh-CN" altLang="en-US" dirty="0" smtClean="0"/>
              <a:t>。</a:t>
            </a:r>
            <a:endParaRPr lang="zh-CN" altLang="en-US" dirty="0"/>
          </a:p>
        </p:txBody>
      </p:sp>
    </p:spTree>
    <p:extLst>
      <p:ext uri="{BB962C8B-B14F-4D97-AF65-F5344CB8AC3E}">
        <p14:creationId xmlns:p14="http://schemas.microsoft.com/office/powerpoint/2010/main" val="49872240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银行账号类的定义和期望的状态</a:t>
            </a:r>
            <a:endParaRPr lang="zh-CN" altLang="en-US" dirty="0"/>
          </a:p>
        </p:txBody>
      </p:sp>
      <p:sp>
        <p:nvSpPr>
          <p:cNvPr id="4" name="矩形 3"/>
          <p:cNvSpPr/>
          <p:nvPr/>
        </p:nvSpPr>
        <p:spPr>
          <a:xfrm>
            <a:off x="1075570" y="1225442"/>
            <a:ext cx="7839830" cy="830997"/>
          </a:xfrm>
          <a:prstGeom prst="rect">
            <a:avLst/>
          </a:prstGeom>
        </p:spPr>
        <p:txBody>
          <a:bodyPr wrap="square">
            <a:spAutoFit/>
          </a:bodyPr>
          <a:lstStyle/>
          <a:p>
            <a:r>
              <a:rPr lang="zh-CN" altLang="en-US" sz="1600" dirty="0" smtClean="0"/>
              <a:t>图</a:t>
            </a:r>
            <a:r>
              <a:rPr lang="en-US" altLang="zh-CN" sz="1600" dirty="0" smtClean="0"/>
              <a:t> (</a:t>
            </a:r>
            <a:r>
              <a:rPr lang="en-US" altLang="zh-CN" sz="1600" dirty="0"/>
              <a:t>a)</a:t>
            </a:r>
            <a:r>
              <a:rPr lang="zh-CN" altLang="en-US" sz="1600" dirty="0"/>
              <a:t>表示了银行记账类</a:t>
            </a:r>
            <a:r>
              <a:rPr lang="en-US" altLang="zh-CN" sz="1600" dirty="0"/>
              <a:t>(</a:t>
            </a:r>
            <a:r>
              <a:rPr lang="en-US" altLang="zh-CN" sz="1600" dirty="0" err="1"/>
              <a:t>Acount</a:t>
            </a:r>
            <a:r>
              <a:rPr lang="en-US" altLang="zh-CN" sz="1600" dirty="0"/>
              <a:t>)</a:t>
            </a:r>
            <a:r>
              <a:rPr lang="zh-CN" altLang="en-US" sz="1600" dirty="0" smtClean="0"/>
              <a:t>的方法</a:t>
            </a:r>
            <a:r>
              <a:rPr lang="zh-CN" altLang="en-US" sz="1600" dirty="0"/>
              <a:t>的</a:t>
            </a:r>
            <a:r>
              <a:rPr lang="zh-CN" altLang="en-US" sz="1600" dirty="0" smtClean="0"/>
              <a:t>定义：</a:t>
            </a:r>
            <a:r>
              <a:rPr lang="en-US" altLang="zh-CN" sz="1600" dirty="0" smtClean="0"/>
              <a:t>create </a:t>
            </a:r>
            <a:r>
              <a:rPr lang="zh-CN" altLang="en-US" sz="1600" dirty="0" smtClean="0"/>
              <a:t>、</a:t>
            </a:r>
            <a:r>
              <a:rPr lang="en-US" altLang="zh-CN" sz="1600" dirty="0" smtClean="0"/>
              <a:t>delete</a:t>
            </a:r>
            <a:r>
              <a:rPr lang="zh-CN" altLang="en-US" sz="1600" dirty="0"/>
              <a:t>方法是类构造器和删除，</a:t>
            </a:r>
            <a:r>
              <a:rPr lang="en-US" altLang="zh-CN" sz="1600" dirty="0"/>
              <a:t>open</a:t>
            </a:r>
            <a:r>
              <a:rPr lang="zh-CN" altLang="en-US" sz="1600" dirty="0"/>
              <a:t>方法是打开账号，</a:t>
            </a:r>
            <a:r>
              <a:rPr lang="en-US" altLang="zh-CN" sz="1600" dirty="0"/>
              <a:t>deposit</a:t>
            </a:r>
            <a:r>
              <a:rPr lang="zh-CN" altLang="en-US" sz="1600" dirty="0"/>
              <a:t>用来向账户增加钱，</a:t>
            </a:r>
            <a:r>
              <a:rPr lang="en-US" altLang="zh-CN" sz="1600" dirty="0"/>
              <a:t>withdraw</a:t>
            </a:r>
            <a:r>
              <a:rPr lang="zh-CN" altLang="en-US" sz="1600" dirty="0"/>
              <a:t>从账户取钱，</a:t>
            </a:r>
            <a:r>
              <a:rPr lang="en-US" altLang="zh-CN" sz="1600" dirty="0"/>
              <a:t>close</a:t>
            </a:r>
            <a:r>
              <a:rPr lang="zh-CN" altLang="en-US" sz="1600" dirty="0"/>
              <a:t>关闭账号</a:t>
            </a:r>
            <a:r>
              <a:rPr lang="zh-CN" altLang="en-US" sz="1600" dirty="0" smtClean="0"/>
              <a:t>。</a:t>
            </a:r>
            <a:r>
              <a:rPr lang="zh-CN" altLang="en-US" sz="1600" dirty="0"/>
              <a:t>图</a:t>
            </a:r>
            <a:r>
              <a:rPr lang="en-US" altLang="zh-CN" sz="1600" dirty="0"/>
              <a:t> </a:t>
            </a:r>
            <a:r>
              <a:rPr lang="en-US" altLang="zh-CN" sz="1600" dirty="0" smtClean="0"/>
              <a:t>(b)</a:t>
            </a:r>
            <a:r>
              <a:rPr lang="zh-CN" altLang="en-US" sz="1600" dirty="0" smtClean="0"/>
              <a:t>是期望的运行状态。</a:t>
            </a:r>
            <a:endParaRPr lang="zh-CN" altLang="en-US" sz="1600" dirty="0"/>
          </a:p>
        </p:txBody>
      </p:sp>
      <p:grpSp>
        <p:nvGrpSpPr>
          <p:cNvPr id="5" name="Group 1"/>
          <p:cNvGrpSpPr>
            <a:grpSpLocks noChangeAspect="1"/>
          </p:cNvGrpSpPr>
          <p:nvPr/>
        </p:nvGrpSpPr>
        <p:grpSpPr bwMode="auto">
          <a:xfrm>
            <a:off x="1143000" y="2344270"/>
            <a:ext cx="7503459" cy="3919781"/>
            <a:chOff x="1358" y="5838"/>
            <a:chExt cx="7638" cy="4467"/>
          </a:xfrm>
        </p:grpSpPr>
        <p:sp>
          <p:nvSpPr>
            <p:cNvPr id="6" name="AutoShape 33"/>
            <p:cNvSpPr>
              <a:spLocks noChangeAspect="1" noChangeArrowheads="1" noTextEdit="1"/>
            </p:cNvSpPr>
            <p:nvPr/>
          </p:nvSpPr>
          <p:spPr bwMode="auto">
            <a:xfrm>
              <a:off x="1358" y="5838"/>
              <a:ext cx="7638" cy="434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Rectangle 32"/>
            <p:cNvSpPr>
              <a:spLocks noChangeArrowheads="1"/>
            </p:cNvSpPr>
            <p:nvPr/>
          </p:nvSpPr>
          <p:spPr bwMode="auto">
            <a:xfrm>
              <a:off x="1559" y="5999"/>
              <a:ext cx="1608" cy="354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Account Class</a:t>
              </a:r>
              <a:endParaRPr kumimoji="0" lang="en-US" altLang="zh-CN" sz="1600" b="0" i="0" u="none" strike="noStrike" cap="none" normalizeH="0" baseline="0" dirty="0" smtClean="0">
                <a:ln>
                  <a:noFill/>
                </a:ln>
                <a:solidFill>
                  <a:schemeClr val="tx1"/>
                </a:solidFill>
                <a:effectLst/>
              </a:endParaRPr>
            </a:p>
            <a:p>
              <a:pPr indent="0"/>
              <a:endParaRPr kumimoji="0" lang="en-US" altLang="zh-CN" sz="1600" dirty="0" smtClean="0">
                <a:latin typeface="Times New Roman" panose="02020603050405020304" pitchFamily="18" charset="0"/>
                <a:cs typeface="Times New Roman" panose="02020603050405020304" pitchFamily="18" charset="0"/>
              </a:endParaRPr>
            </a:p>
            <a:p>
              <a:pPr indent="0"/>
              <a:r>
                <a:rPr kumimoji="0" lang="en-US" altLang="zh-CN" sz="1600" dirty="0" err="1" smtClean="0">
                  <a:latin typeface="Times New Roman" panose="02020603050405020304" pitchFamily="18" charset="0"/>
                  <a:cs typeface="Times New Roman" panose="02020603050405020304" pitchFamily="18" charset="0"/>
                </a:rPr>
                <a:t>Account_No</a:t>
              </a:r>
              <a:endParaRPr kumimoji="0" lang="en-US" altLang="zh-CN" sz="1600" dirty="0">
                <a:latin typeface="Times New Roman" panose="02020603050405020304" pitchFamily="18" charset="0"/>
                <a:cs typeface="Times New Roman" panose="02020603050405020304" pitchFamily="18" charset="0"/>
              </a:endParaRPr>
            </a:p>
            <a:p>
              <a:pPr indent="0"/>
              <a:r>
                <a:rPr kumimoji="0" lang="en-US" altLang="zh-CN" sz="1600" dirty="0">
                  <a:latin typeface="Times New Roman" panose="02020603050405020304" pitchFamily="18" charset="0"/>
                  <a:cs typeface="Times New Roman" panose="02020603050405020304" pitchFamily="18" charset="0"/>
                </a:rPr>
                <a:t>Name</a:t>
              </a:r>
            </a:p>
            <a:p>
              <a:pPr indent="0"/>
              <a:r>
                <a:rPr kumimoji="0" lang="en-US" altLang="zh-CN" sz="1600" dirty="0">
                  <a:latin typeface="Times New Roman" panose="02020603050405020304" pitchFamily="18" charset="0"/>
                  <a:cs typeface="Times New Roman" panose="02020603050405020304" pitchFamily="18" charset="0"/>
                </a:rPr>
                <a:t>Balance</a:t>
              </a:r>
            </a:p>
            <a:p>
              <a:pPr indent="0"/>
              <a:endParaRPr kumimoji="0" lang="en-US" altLang="zh-CN" sz="1600" dirty="0" smtClean="0">
                <a:latin typeface="Times New Roman" panose="02020603050405020304" pitchFamily="18" charset="0"/>
                <a:cs typeface="Times New Roman" panose="02020603050405020304" pitchFamily="18" charset="0"/>
              </a:endParaRPr>
            </a:p>
            <a:p>
              <a:pPr indent="0"/>
              <a:r>
                <a:rPr kumimoji="0" lang="en-US" altLang="zh-CN" sz="1600" dirty="0" smtClean="0">
                  <a:latin typeface="Times New Roman" panose="02020603050405020304" pitchFamily="18" charset="0"/>
                  <a:cs typeface="Times New Roman" panose="02020603050405020304" pitchFamily="18" charset="0"/>
                </a:rPr>
                <a:t>Open</a:t>
              </a:r>
              <a:r>
                <a:rPr kumimoji="0" lang="en-US" altLang="zh-CN" sz="1600" dirty="0">
                  <a:latin typeface="Times New Roman" panose="02020603050405020304" pitchFamily="18" charset="0"/>
                  <a:cs typeface="Times New Roman" panose="02020603050405020304" pitchFamily="18" charset="0"/>
                </a:rPr>
                <a:t>( )</a:t>
              </a:r>
            </a:p>
            <a:p>
              <a:pPr indent="0"/>
              <a:r>
                <a:rPr kumimoji="0" lang="en-US" altLang="zh-CN" sz="1600" dirty="0">
                  <a:latin typeface="Times New Roman" panose="02020603050405020304" pitchFamily="18" charset="0"/>
                  <a:cs typeface="Times New Roman" panose="02020603050405020304" pitchFamily="18" charset="0"/>
                </a:rPr>
                <a:t>Close( )</a:t>
              </a:r>
            </a:p>
            <a:p>
              <a:pPr indent="0"/>
              <a:r>
                <a:rPr kumimoji="0" lang="en-US" altLang="zh-CN" sz="1600" dirty="0">
                  <a:latin typeface="Times New Roman" panose="02020603050405020304" pitchFamily="18" charset="0"/>
                  <a:cs typeface="Times New Roman" panose="02020603050405020304" pitchFamily="18" charset="0"/>
                </a:rPr>
                <a:t>Deposit( )</a:t>
              </a:r>
            </a:p>
            <a:p>
              <a:pPr indent="0"/>
              <a:r>
                <a:rPr kumimoji="0" lang="en-US" altLang="zh-CN" sz="1600" dirty="0" err="1">
                  <a:latin typeface="Times New Roman" panose="02020603050405020304" pitchFamily="18" charset="0"/>
                  <a:cs typeface="Times New Roman" panose="02020603050405020304" pitchFamily="18" charset="0"/>
                </a:rPr>
                <a:t>WithDraw</a:t>
              </a:r>
              <a:r>
                <a:rPr kumimoji="0" lang="en-US" altLang="zh-CN" sz="1600" dirty="0">
                  <a:latin typeface="Times New Roman" panose="02020603050405020304" pitchFamily="18" charset="0"/>
                  <a:cs typeface="Times New Roman" panose="02020603050405020304" pitchFamily="18" charset="0"/>
                </a:rPr>
                <a:t> ( )</a:t>
              </a:r>
            </a:p>
            <a:p>
              <a:pPr indent="0"/>
              <a:r>
                <a:rPr kumimoji="0" lang="en-US" altLang="zh-CN" sz="1600" dirty="0">
                  <a:latin typeface="Times New Roman" panose="02020603050405020304" pitchFamily="18" charset="0"/>
                  <a:cs typeface="Times New Roman" panose="02020603050405020304" pitchFamily="18" charset="0"/>
                </a:rPr>
                <a:t>Create ( )</a:t>
              </a:r>
            </a:p>
            <a:p>
              <a:pPr indent="0"/>
              <a:r>
                <a:rPr kumimoji="0" lang="en-US" altLang="zh-CN" sz="1600" dirty="0">
                  <a:latin typeface="Times New Roman" panose="02020603050405020304" pitchFamily="18" charset="0"/>
                  <a:cs typeface="Times New Roman" panose="02020603050405020304" pitchFamily="18" charset="0"/>
                </a:rPr>
                <a:t>Delete</a:t>
              </a:r>
            </a:p>
          </p:txBody>
        </p:sp>
        <p:sp>
          <p:nvSpPr>
            <p:cNvPr id="8" name="Line 31"/>
            <p:cNvSpPr>
              <a:spLocks noChangeShapeType="1"/>
            </p:cNvSpPr>
            <p:nvPr/>
          </p:nvSpPr>
          <p:spPr bwMode="auto">
            <a:xfrm>
              <a:off x="1559" y="6461"/>
              <a:ext cx="1608"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9" name="Line 30"/>
            <p:cNvSpPr>
              <a:spLocks noChangeShapeType="1"/>
            </p:cNvSpPr>
            <p:nvPr/>
          </p:nvSpPr>
          <p:spPr bwMode="auto">
            <a:xfrm>
              <a:off x="1559" y="7590"/>
              <a:ext cx="1608" cy="1"/>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0" name="Text Box 29"/>
            <p:cNvSpPr txBox="1">
              <a:spLocks noChangeArrowheads="1"/>
            </p:cNvSpPr>
            <p:nvPr/>
          </p:nvSpPr>
          <p:spPr bwMode="auto">
            <a:xfrm>
              <a:off x="1559" y="9661"/>
              <a:ext cx="2211" cy="644"/>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a:t>
              </a:r>
              <a:r>
                <a:rPr kumimoji="0" lang="zh-CN" altLang="en-US" sz="1600" dirty="0">
                  <a:cs typeface="Times New Roman" panose="02020603050405020304" pitchFamily="18" charset="0"/>
                </a:rPr>
                <a:t>类</a:t>
              </a:r>
              <a:r>
                <a:rPr kumimoji="0" lang="en-US" altLang="zh-CN" sz="1600" dirty="0" err="1">
                  <a:cs typeface="Times New Roman" panose="02020603050405020304" pitchFamily="18" charset="0"/>
                </a:rPr>
                <a:t>Acount</a:t>
              </a:r>
              <a:r>
                <a:rPr kumimoji="0" lang="zh-CN" altLang="en-US" sz="1600" dirty="0">
                  <a:cs typeface="Times New Roman" panose="02020603050405020304" pitchFamily="18" charset="0"/>
                </a:rPr>
                <a:t>的定义</a:t>
              </a:r>
            </a:p>
          </p:txBody>
        </p:sp>
        <p:grpSp>
          <p:nvGrpSpPr>
            <p:cNvPr id="11" name="Group 26"/>
            <p:cNvGrpSpPr>
              <a:grpSpLocks/>
            </p:cNvGrpSpPr>
            <p:nvPr/>
          </p:nvGrpSpPr>
          <p:grpSpPr bwMode="auto">
            <a:xfrm>
              <a:off x="3368" y="7770"/>
              <a:ext cx="804" cy="551"/>
              <a:chOff x="3368" y="7448"/>
              <a:chExt cx="804" cy="483"/>
            </a:xfrm>
          </p:grpSpPr>
          <p:sp>
            <p:nvSpPr>
              <p:cNvPr id="36" name="Oval 28"/>
              <p:cNvSpPr>
                <a:spLocks noChangeArrowheads="1"/>
              </p:cNvSpPr>
              <p:nvPr/>
            </p:nvSpPr>
            <p:spPr bwMode="auto">
              <a:xfrm>
                <a:off x="3368" y="7448"/>
                <a:ext cx="804"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Text Box 27"/>
              <p:cNvSpPr txBox="1">
                <a:spLocks noChangeArrowheads="1"/>
              </p:cNvSpPr>
              <p:nvPr/>
            </p:nvSpPr>
            <p:spPr bwMode="auto">
              <a:xfrm>
                <a:off x="3368" y="744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初始</a:t>
                </a:r>
              </a:p>
              <a:p>
                <a:pPr marL="0" marR="0" lvl="0" indent="269875" algn="l" defTabSz="914400" rtl="0" eaLnBrk="0" fontAlgn="base" latinLnBrk="0" hangingPunct="0">
                  <a:lnSpc>
                    <a:spcPct val="100000"/>
                  </a:lnSpc>
                  <a:spcBef>
                    <a:spcPct val="0"/>
                  </a:spcBef>
                  <a:spcAft>
                    <a:spcPct val="0"/>
                  </a:spcAft>
                  <a:buClrTx/>
                  <a:buSzTx/>
                  <a:buFontTx/>
                  <a:buNone/>
                  <a:tabLst/>
                </a:pPr>
                <a:endParaRPr kumimoji="0" lang="zh-CN" altLang="zh-CN" sz="1600" b="0" i="0" u="none" strike="noStrike" cap="none" normalizeH="0" baseline="0" dirty="0" smtClean="0">
                  <a:ln>
                    <a:noFill/>
                  </a:ln>
                  <a:solidFill>
                    <a:schemeClr val="tx1"/>
                  </a:solidFill>
                  <a:effectLst/>
                </a:endParaRPr>
              </a:p>
            </p:txBody>
          </p:sp>
        </p:grpSp>
        <p:grpSp>
          <p:nvGrpSpPr>
            <p:cNvPr id="12" name="Group 23"/>
            <p:cNvGrpSpPr>
              <a:grpSpLocks/>
            </p:cNvGrpSpPr>
            <p:nvPr/>
          </p:nvGrpSpPr>
          <p:grpSpPr bwMode="auto">
            <a:xfrm>
              <a:off x="4976" y="7609"/>
              <a:ext cx="804" cy="805"/>
              <a:chOff x="3368" y="7448"/>
              <a:chExt cx="804" cy="483"/>
            </a:xfrm>
          </p:grpSpPr>
          <p:sp>
            <p:nvSpPr>
              <p:cNvPr id="34" name="Oval 25"/>
              <p:cNvSpPr>
                <a:spLocks noChangeArrowheads="1"/>
              </p:cNvSpPr>
              <p:nvPr/>
            </p:nvSpPr>
            <p:spPr bwMode="auto">
              <a:xfrm>
                <a:off x="3368" y="7448"/>
                <a:ext cx="804"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Text Box 24"/>
              <p:cNvSpPr txBox="1">
                <a:spLocks noChangeArrowheads="1"/>
              </p:cNvSpPr>
              <p:nvPr/>
            </p:nvSpPr>
            <p:spPr bwMode="auto">
              <a:xfrm>
                <a:off x="3368" y="744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空白</a:t>
                </a:r>
              </a:p>
              <a:p>
                <a:pPr indent="0" algn="ctr"/>
                <a:r>
                  <a:rPr kumimoji="0" lang="zh-CN" altLang="zh-CN" sz="1600" dirty="0">
                    <a:latin typeface="Times New Roman" panose="02020603050405020304" pitchFamily="18" charset="0"/>
                    <a:cs typeface="Times New Roman" panose="02020603050405020304" pitchFamily="18" charset="0"/>
                  </a:rPr>
                  <a:t>账户</a:t>
                </a:r>
              </a:p>
            </p:txBody>
          </p:sp>
        </p:grpSp>
        <p:grpSp>
          <p:nvGrpSpPr>
            <p:cNvPr id="13" name="Group 20"/>
            <p:cNvGrpSpPr>
              <a:grpSpLocks/>
            </p:cNvGrpSpPr>
            <p:nvPr/>
          </p:nvGrpSpPr>
          <p:grpSpPr bwMode="auto">
            <a:xfrm>
              <a:off x="6785" y="6643"/>
              <a:ext cx="804" cy="805"/>
              <a:chOff x="3368" y="7448"/>
              <a:chExt cx="804" cy="483"/>
            </a:xfrm>
          </p:grpSpPr>
          <p:sp>
            <p:nvSpPr>
              <p:cNvPr id="32" name="Oval 22"/>
              <p:cNvSpPr>
                <a:spLocks noChangeArrowheads="1"/>
              </p:cNvSpPr>
              <p:nvPr/>
            </p:nvSpPr>
            <p:spPr bwMode="auto">
              <a:xfrm>
                <a:off x="3368" y="7448"/>
                <a:ext cx="804"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3" name="Text Box 21"/>
              <p:cNvSpPr txBox="1">
                <a:spLocks noChangeArrowheads="1"/>
              </p:cNvSpPr>
              <p:nvPr/>
            </p:nvSpPr>
            <p:spPr bwMode="auto">
              <a:xfrm>
                <a:off x="3368" y="744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lgn="ctr"/>
                <a:r>
                  <a:rPr kumimoji="0" lang="zh-CN" altLang="zh-CN" sz="1600" dirty="0">
                    <a:latin typeface="Times New Roman" panose="02020603050405020304" pitchFamily="18" charset="0"/>
                    <a:cs typeface="Times New Roman" panose="02020603050405020304" pitchFamily="18" charset="0"/>
                  </a:rPr>
                  <a:t>操作</a:t>
                </a:r>
              </a:p>
              <a:p>
                <a:pPr indent="0" algn="ctr"/>
                <a:r>
                  <a:rPr kumimoji="0" lang="zh-CN" altLang="zh-CN" sz="1600" dirty="0">
                    <a:latin typeface="Times New Roman" panose="02020603050405020304" pitchFamily="18" charset="0"/>
                    <a:cs typeface="Times New Roman" panose="02020603050405020304" pitchFamily="18" charset="0"/>
                  </a:rPr>
                  <a:t>账户</a:t>
                </a:r>
              </a:p>
            </p:txBody>
          </p:sp>
        </p:grpSp>
        <p:grpSp>
          <p:nvGrpSpPr>
            <p:cNvPr id="14" name="Group 17"/>
            <p:cNvGrpSpPr>
              <a:grpSpLocks/>
            </p:cNvGrpSpPr>
            <p:nvPr/>
          </p:nvGrpSpPr>
          <p:grpSpPr bwMode="auto">
            <a:xfrm>
              <a:off x="6785" y="8880"/>
              <a:ext cx="901" cy="644"/>
              <a:chOff x="3368" y="7448"/>
              <a:chExt cx="804" cy="483"/>
            </a:xfrm>
          </p:grpSpPr>
          <p:sp>
            <p:nvSpPr>
              <p:cNvPr id="30" name="Oval 19"/>
              <p:cNvSpPr>
                <a:spLocks noChangeArrowheads="1"/>
              </p:cNvSpPr>
              <p:nvPr/>
            </p:nvSpPr>
            <p:spPr bwMode="auto">
              <a:xfrm>
                <a:off x="3368" y="7448"/>
                <a:ext cx="804" cy="483"/>
              </a:xfrm>
              <a:prstGeom prst="ellipse">
                <a:avLst/>
              </a:prstGeom>
              <a:noFill/>
              <a:ln w="9525">
                <a:solidFill>
                  <a:srgbClr val="000000"/>
                </a:solidFill>
                <a:round/>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Text Box 18"/>
              <p:cNvSpPr txBox="1">
                <a:spLocks noChangeArrowheads="1"/>
              </p:cNvSpPr>
              <p:nvPr/>
            </p:nvSpPr>
            <p:spPr bwMode="auto">
              <a:xfrm>
                <a:off x="3368" y="7448"/>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zh-CN" altLang="zh-CN" sz="1600" dirty="0">
                    <a:cs typeface="Times New Roman" panose="02020603050405020304" pitchFamily="18" charset="0"/>
                  </a:rPr>
                  <a:t>空账户</a:t>
                </a:r>
              </a:p>
            </p:txBody>
          </p:sp>
        </p:grpSp>
        <p:sp>
          <p:nvSpPr>
            <p:cNvPr id="15" name="Line 16"/>
            <p:cNvSpPr>
              <a:spLocks noChangeShapeType="1"/>
            </p:cNvSpPr>
            <p:nvPr/>
          </p:nvSpPr>
          <p:spPr bwMode="auto">
            <a:xfrm>
              <a:off x="4172" y="8091"/>
              <a:ext cx="80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Text Box 15"/>
            <p:cNvSpPr txBox="1">
              <a:spLocks noChangeArrowheads="1"/>
            </p:cNvSpPr>
            <p:nvPr/>
          </p:nvSpPr>
          <p:spPr bwMode="auto">
            <a:xfrm>
              <a:off x="4099" y="7654"/>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Open()</a:t>
              </a:r>
            </a:p>
          </p:txBody>
        </p:sp>
        <p:sp>
          <p:nvSpPr>
            <p:cNvPr id="17" name="Text Box 14"/>
            <p:cNvSpPr txBox="1">
              <a:spLocks noChangeArrowheads="1"/>
            </p:cNvSpPr>
            <p:nvPr/>
          </p:nvSpPr>
          <p:spPr bwMode="auto">
            <a:xfrm>
              <a:off x="5441" y="7166"/>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Deposit()</a:t>
              </a:r>
            </a:p>
          </p:txBody>
        </p:sp>
        <p:sp>
          <p:nvSpPr>
            <p:cNvPr id="18" name="Line 13"/>
            <p:cNvSpPr>
              <a:spLocks noChangeShapeType="1"/>
            </p:cNvSpPr>
            <p:nvPr/>
          </p:nvSpPr>
          <p:spPr bwMode="auto">
            <a:xfrm flipV="1">
              <a:off x="5780" y="7126"/>
              <a:ext cx="1005"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9" name="Text Box 12"/>
            <p:cNvSpPr txBox="1">
              <a:spLocks noChangeArrowheads="1"/>
            </p:cNvSpPr>
            <p:nvPr/>
          </p:nvSpPr>
          <p:spPr bwMode="auto">
            <a:xfrm>
              <a:off x="5177" y="6160"/>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Withdraw()</a:t>
              </a:r>
            </a:p>
          </p:txBody>
        </p:sp>
        <p:sp>
          <p:nvSpPr>
            <p:cNvPr id="20" name="Freeform 11"/>
            <p:cNvSpPr>
              <a:spLocks/>
            </p:cNvSpPr>
            <p:nvPr/>
          </p:nvSpPr>
          <p:spPr bwMode="auto">
            <a:xfrm>
              <a:off x="6321" y="6155"/>
              <a:ext cx="907" cy="810"/>
            </a:xfrm>
            <a:custGeom>
              <a:avLst/>
              <a:gdLst>
                <a:gd name="T0" fmla="*/ 866 w 907"/>
                <a:gd name="T1" fmla="*/ 488 h 810"/>
                <a:gd name="T2" fmla="*/ 840 w 907"/>
                <a:gd name="T3" fmla="*/ 170 h 810"/>
                <a:gd name="T4" fmla="*/ 464 w 907"/>
                <a:gd name="T5" fmla="*/ 5 h 810"/>
                <a:gd name="T6" fmla="*/ 90 w 907"/>
                <a:gd name="T7" fmla="*/ 200 h 810"/>
                <a:gd name="T8" fmla="*/ 62 w 907"/>
                <a:gd name="T9" fmla="*/ 649 h 810"/>
                <a:gd name="T10" fmla="*/ 464 w 907"/>
                <a:gd name="T11" fmla="*/ 810 h 810"/>
              </a:gdLst>
              <a:ahLst/>
              <a:cxnLst>
                <a:cxn ang="0">
                  <a:pos x="T0" y="T1"/>
                </a:cxn>
                <a:cxn ang="0">
                  <a:pos x="T2" y="T3"/>
                </a:cxn>
                <a:cxn ang="0">
                  <a:pos x="T4" y="T5"/>
                </a:cxn>
                <a:cxn ang="0">
                  <a:pos x="T6" y="T7"/>
                </a:cxn>
                <a:cxn ang="0">
                  <a:pos x="T8" y="T9"/>
                </a:cxn>
                <a:cxn ang="0">
                  <a:pos x="T10" y="T11"/>
                </a:cxn>
              </a:cxnLst>
              <a:rect l="0" t="0" r="r" b="b"/>
              <a:pathLst>
                <a:path w="907" h="810">
                  <a:moveTo>
                    <a:pt x="866" y="488"/>
                  </a:moveTo>
                  <a:cubicBezTo>
                    <a:pt x="862" y="435"/>
                    <a:pt x="907" y="250"/>
                    <a:pt x="840" y="170"/>
                  </a:cubicBezTo>
                  <a:cubicBezTo>
                    <a:pt x="773" y="90"/>
                    <a:pt x="589" y="0"/>
                    <a:pt x="464" y="5"/>
                  </a:cubicBezTo>
                  <a:cubicBezTo>
                    <a:pt x="339" y="10"/>
                    <a:pt x="157" y="93"/>
                    <a:pt x="90" y="200"/>
                  </a:cubicBezTo>
                  <a:cubicBezTo>
                    <a:pt x="23" y="307"/>
                    <a:pt x="0" y="547"/>
                    <a:pt x="62" y="649"/>
                  </a:cubicBezTo>
                  <a:cubicBezTo>
                    <a:pt x="124" y="751"/>
                    <a:pt x="296" y="769"/>
                    <a:pt x="464" y="810"/>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1" name="Freeform 10"/>
            <p:cNvSpPr>
              <a:spLocks/>
            </p:cNvSpPr>
            <p:nvPr/>
          </p:nvSpPr>
          <p:spPr bwMode="auto">
            <a:xfrm>
              <a:off x="7461" y="6632"/>
              <a:ext cx="633" cy="740"/>
            </a:xfrm>
            <a:custGeom>
              <a:avLst/>
              <a:gdLst>
                <a:gd name="T0" fmla="*/ 128 w 633"/>
                <a:gd name="T1" fmla="*/ 226 h 740"/>
                <a:gd name="T2" fmla="*/ 45 w 633"/>
                <a:gd name="T3" fmla="*/ 158 h 740"/>
                <a:gd name="T4" fmla="*/ 240 w 633"/>
                <a:gd name="T5" fmla="*/ 38 h 740"/>
                <a:gd name="T6" fmla="*/ 496 w 633"/>
                <a:gd name="T7" fmla="*/ 53 h 740"/>
                <a:gd name="T8" fmla="*/ 631 w 633"/>
                <a:gd name="T9" fmla="*/ 353 h 740"/>
                <a:gd name="T10" fmla="*/ 510 w 633"/>
                <a:gd name="T11" fmla="*/ 638 h 740"/>
                <a:gd name="T12" fmla="*/ 255 w 633"/>
                <a:gd name="T13" fmla="*/ 728 h 740"/>
                <a:gd name="T14" fmla="*/ 0 w 633"/>
                <a:gd name="T15" fmla="*/ 713 h 74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33" h="740">
                  <a:moveTo>
                    <a:pt x="128" y="226"/>
                  </a:moveTo>
                  <a:cubicBezTo>
                    <a:pt x="114" y="215"/>
                    <a:pt x="26" y="189"/>
                    <a:pt x="45" y="158"/>
                  </a:cubicBezTo>
                  <a:cubicBezTo>
                    <a:pt x="64" y="127"/>
                    <a:pt x="165" y="55"/>
                    <a:pt x="240" y="38"/>
                  </a:cubicBezTo>
                  <a:cubicBezTo>
                    <a:pt x="315" y="21"/>
                    <a:pt x="431" y="0"/>
                    <a:pt x="496" y="53"/>
                  </a:cubicBezTo>
                  <a:cubicBezTo>
                    <a:pt x="561" y="106"/>
                    <a:pt x="629" y="256"/>
                    <a:pt x="631" y="353"/>
                  </a:cubicBezTo>
                  <a:cubicBezTo>
                    <a:pt x="633" y="450"/>
                    <a:pt x="573" y="576"/>
                    <a:pt x="510" y="638"/>
                  </a:cubicBezTo>
                  <a:cubicBezTo>
                    <a:pt x="447" y="700"/>
                    <a:pt x="340" y="716"/>
                    <a:pt x="255" y="728"/>
                  </a:cubicBezTo>
                  <a:cubicBezTo>
                    <a:pt x="170" y="740"/>
                    <a:pt x="53" y="716"/>
                    <a:pt x="0" y="713"/>
                  </a:cubicBezTo>
                </a:path>
              </a:pathLst>
            </a:custGeom>
            <a:noFill/>
            <a:ln w="9525">
              <a:solidFill>
                <a:srgbClr val="000000"/>
              </a:solidFill>
              <a:round/>
              <a:headEnd/>
              <a:tailEnd type="triangle" w="med" len="me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Text Box 9"/>
            <p:cNvSpPr txBox="1">
              <a:spLocks noChangeArrowheads="1"/>
            </p:cNvSpPr>
            <p:nvPr/>
          </p:nvSpPr>
          <p:spPr bwMode="auto">
            <a:xfrm>
              <a:off x="7790" y="6321"/>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Deposit()</a:t>
              </a:r>
            </a:p>
          </p:txBody>
        </p:sp>
        <p:sp>
          <p:nvSpPr>
            <p:cNvPr id="23" name="Line 8"/>
            <p:cNvSpPr>
              <a:spLocks noChangeShapeType="1"/>
            </p:cNvSpPr>
            <p:nvPr/>
          </p:nvSpPr>
          <p:spPr bwMode="auto">
            <a:xfrm>
              <a:off x="7187" y="7448"/>
              <a:ext cx="0" cy="1288"/>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4" name="Text Box 7"/>
            <p:cNvSpPr txBox="1">
              <a:spLocks noChangeArrowheads="1"/>
            </p:cNvSpPr>
            <p:nvPr/>
          </p:nvSpPr>
          <p:spPr bwMode="auto">
            <a:xfrm>
              <a:off x="7187" y="7931"/>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Close()</a:t>
              </a:r>
            </a:p>
          </p:txBody>
        </p:sp>
        <p:sp>
          <p:nvSpPr>
            <p:cNvPr id="25" name="Line 6"/>
            <p:cNvSpPr>
              <a:spLocks noChangeShapeType="1"/>
            </p:cNvSpPr>
            <p:nvPr/>
          </p:nvSpPr>
          <p:spPr bwMode="auto">
            <a:xfrm flipV="1">
              <a:off x="3569" y="8313"/>
              <a:ext cx="201"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Text Box 5"/>
            <p:cNvSpPr txBox="1">
              <a:spLocks noChangeArrowheads="1"/>
            </p:cNvSpPr>
            <p:nvPr/>
          </p:nvSpPr>
          <p:spPr bwMode="auto">
            <a:xfrm>
              <a:off x="3569" y="8575"/>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Create()</a:t>
              </a:r>
            </a:p>
          </p:txBody>
        </p:sp>
        <p:sp>
          <p:nvSpPr>
            <p:cNvPr id="27" name="Line 4"/>
            <p:cNvSpPr>
              <a:spLocks noChangeShapeType="1"/>
            </p:cNvSpPr>
            <p:nvPr/>
          </p:nvSpPr>
          <p:spPr bwMode="auto">
            <a:xfrm flipH="1">
              <a:off x="5780" y="9219"/>
              <a:ext cx="10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Text Box 3"/>
            <p:cNvSpPr txBox="1">
              <a:spLocks noChangeArrowheads="1"/>
            </p:cNvSpPr>
            <p:nvPr/>
          </p:nvSpPr>
          <p:spPr bwMode="auto">
            <a:xfrm>
              <a:off x="5880" y="8816"/>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smtClean="0">
                  <a:cs typeface="Times New Roman" panose="02020603050405020304" pitchFamily="18" charset="0"/>
                </a:rPr>
                <a:t>Delete</a:t>
              </a:r>
              <a:r>
                <a:rPr kumimoji="0" lang="en-US" altLang="zh-CN" sz="1600" dirty="0">
                  <a:cs typeface="Times New Roman" panose="02020603050405020304" pitchFamily="18" charset="0"/>
                </a:rPr>
                <a:t>()</a:t>
              </a:r>
            </a:p>
          </p:txBody>
        </p:sp>
        <p:sp>
          <p:nvSpPr>
            <p:cNvPr id="29" name="Text Box 2"/>
            <p:cNvSpPr txBox="1">
              <a:spLocks noChangeArrowheads="1"/>
            </p:cNvSpPr>
            <p:nvPr/>
          </p:nvSpPr>
          <p:spPr bwMode="auto">
            <a:xfrm>
              <a:off x="4976" y="9561"/>
              <a:ext cx="3015" cy="73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(b)</a:t>
              </a:r>
              <a:r>
                <a:rPr kumimoji="0" lang="zh-CN" altLang="en-US" sz="1600" dirty="0">
                  <a:cs typeface="Times New Roman" panose="02020603050405020304" pitchFamily="18" charset="0"/>
                </a:rPr>
                <a:t>期望的</a:t>
              </a:r>
              <a:r>
                <a:rPr kumimoji="0" lang="en-US" altLang="zh-CN" sz="1600" dirty="0" err="1">
                  <a:cs typeface="Times New Roman" panose="02020603050405020304" pitchFamily="18" charset="0"/>
                </a:rPr>
                <a:t>Acount</a:t>
              </a:r>
              <a:r>
                <a:rPr kumimoji="0" lang="zh-CN" altLang="en-US" sz="1600" dirty="0">
                  <a:cs typeface="Times New Roman" panose="02020603050405020304" pitchFamily="18" charset="0"/>
                </a:rPr>
                <a:t>状态图</a:t>
              </a:r>
            </a:p>
          </p:txBody>
        </p:sp>
      </p:grpSp>
    </p:spTree>
    <p:extLst>
      <p:ext uri="{BB962C8B-B14F-4D97-AF65-F5344CB8AC3E}">
        <p14:creationId xmlns:p14="http://schemas.microsoft.com/office/powerpoint/2010/main" val="132297320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a:t>
            </a:r>
            <a:r>
              <a:rPr lang="en-US" altLang="zh-CN" dirty="0" smtClean="0"/>
              <a:t>Account</a:t>
            </a:r>
            <a:r>
              <a:rPr lang="zh-CN" altLang="en-US" dirty="0" smtClean="0"/>
              <a:t>的因果次序</a:t>
            </a:r>
            <a:endParaRPr lang="zh-CN" altLang="en-US" dirty="0"/>
          </a:p>
        </p:txBody>
      </p:sp>
      <p:sp>
        <p:nvSpPr>
          <p:cNvPr id="2050" name="Rectangle 2"/>
          <p:cNvSpPr>
            <a:spLocks noChangeArrowheads="1"/>
          </p:cNvSpPr>
          <p:nvPr/>
        </p:nvSpPr>
        <p:spPr bwMode="auto">
          <a:xfrm>
            <a:off x="1219723" y="1578401"/>
            <a:ext cx="6937828"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图</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 (b)</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中有限状态自动机按正则表式表达的</a:t>
            </a:r>
            <a:r>
              <a:rPr kumimoji="0" lang="en-US" altLang="zh-CN"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SeqSpec</a:t>
            </a:r>
            <a:r>
              <a:rPr kumimoji="0" lang="en-US" altLang="zh-CN"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(Account)</a:t>
            </a:r>
            <a:r>
              <a:rPr kumimoji="0" lang="zh-CN" altLang="en-US"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如下：</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4" name="图片 3"/>
          <p:cNvPicPr>
            <a:picLocks noChangeAspect="1"/>
          </p:cNvPicPr>
          <p:nvPr/>
        </p:nvPicPr>
        <p:blipFill>
          <a:blip r:embed="rId2"/>
          <a:stretch>
            <a:fillRect/>
          </a:stretch>
        </p:blipFill>
        <p:spPr>
          <a:xfrm>
            <a:off x="1143000" y="2587613"/>
            <a:ext cx="7610475" cy="1590675"/>
          </a:xfrm>
          <a:prstGeom prst="rect">
            <a:avLst/>
          </a:prstGeom>
        </p:spPr>
      </p:pic>
      <p:sp>
        <p:nvSpPr>
          <p:cNvPr id="5" name="矩形 4"/>
          <p:cNvSpPr/>
          <p:nvPr/>
        </p:nvSpPr>
        <p:spPr>
          <a:xfrm>
            <a:off x="1163626" y="4267158"/>
            <a:ext cx="7589849" cy="1938992"/>
          </a:xfrm>
          <a:prstGeom prst="rect">
            <a:avLst/>
          </a:prstGeom>
        </p:spPr>
        <p:txBody>
          <a:bodyPr wrap="square">
            <a:spAutoFit/>
          </a:bodyPr>
          <a:lstStyle/>
          <a:p>
            <a:r>
              <a:rPr lang="en-US" altLang="zh-CN" dirty="0" smtClean="0"/>
              <a:t>     create </a:t>
            </a:r>
            <a:r>
              <a:rPr lang="zh-CN" altLang="en-US" dirty="0"/>
              <a:t>是类</a:t>
            </a:r>
            <a:r>
              <a:rPr lang="en-US" altLang="zh-CN" dirty="0"/>
              <a:t>Account</a:t>
            </a:r>
            <a:r>
              <a:rPr lang="zh-CN" altLang="en-US" dirty="0"/>
              <a:t>的实例的第一个方法，必须在执行其它方法前执行。一旦方法</a:t>
            </a:r>
            <a:r>
              <a:rPr lang="en-US" altLang="zh-CN" dirty="0"/>
              <a:t>open</a:t>
            </a:r>
            <a:r>
              <a:rPr lang="zh-CN" altLang="en-US" dirty="0"/>
              <a:t>被执行，该实例就可以执行</a:t>
            </a:r>
            <a:r>
              <a:rPr lang="en-US" altLang="zh-CN" dirty="0"/>
              <a:t>deposit</a:t>
            </a:r>
            <a:r>
              <a:rPr lang="zh-CN" altLang="en-US" dirty="0"/>
              <a:t>或</a:t>
            </a:r>
            <a:r>
              <a:rPr lang="en-US" altLang="zh-CN" dirty="0"/>
              <a:t>withdraw</a:t>
            </a:r>
            <a:r>
              <a:rPr lang="zh-CN" altLang="en-US" dirty="0"/>
              <a:t>方法任意多次，直到执行</a:t>
            </a:r>
            <a:r>
              <a:rPr lang="en-US" altLang="zh-CN" dirty="0"/>
              <a:t>close</a:t>
            </a:r>
            <a:r>
              <a:rPr lang="zh-CN" altLang="en-US" dirty="0"/>
              <a:t>和</a:t>
            </a:r>
            <a:r>
              <a:rPr lang="en-US" altLang="zh-CN" dirty="0"/>
              <a:t>delete</a:t>
            </a:r>
            <a:r>
              <a:rPr lang="zh-CN" altLang="en-US" dirty="0"/>
              <a:t>方法。由此，类</a:t>
            </a:r>
            <a:r>
              <a:rPr lang="en-US" altLang="zh-CN" dirty="0"/>
              <a:t>Account</a:t>
            </a:r>
            <a:r>
              <a:rPr lang="zh-CN" altLang="en-US" dirty="0"/>
              <a:t>的</a:t>
            </a:r>
            <a:r>
              <a:rPr lang="en-US" altLang="zh-CN" dirty="0" err="1"/>
              <a:t>MtSS</a:t>
            </a:r>
            <a:r>
              <a:rPr lang="zh-CN" altLang="en-US" dirty="0"/>
              <a:t>指出了该类实例正确执行的因果次序。</a:t>
            </a:r>
          </a:p>
        </p:txBody>
      </p:sp>
    </p:spTree>
    <p:extLst>
      <p:ext uri="{BB962C8B-B14F-4D97-AF65-F5344CB8AC3E}">
        <p14:creationId xmlns:p14="http://schemas.microsoft.com/office/powerpoint/2010/main" val="177615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安全序列</a:t>
            </a:r>
            <a:endParaRPr lang="zh-CN" altLang="en-US" dirty="0"/>
          </a:p>
        </p:txBody>
      </p:sp>
      <p:sp>
        <p:nvSpPr>
          <p:cNvPr id="3" name="内容占位符 2"/>
          <p:cNvSpPr>
            <a:spLocks noGrp="1"/>
          </p:cNvSpPr>
          <p:nvPr>
            <p:ph idx="1"/>
          </p:nvPr>
        </p:nvSpPr>
        <p:spPr>
          <a:xfrm>
            <a:off x="967026" y="1176988"/>
            <a:ext cx="7948373" cy="5065929"/>
          </a:xfrm>
        </p:spPr>
        <p:txBody>
          <a:bodyPr/>
          <a:lstStyle/>
          <a:p>
            <a:r>
              <a:rPr lang="zh-CN" altLang="en-US" b="1" dirty="0" smtClean="0"/>
              <a:t>定义 </a:t>
            </a:r>
            <a:r>
              <a:rPr lang="en-US" b="1" dirty="0" smtClean="0"/>
              <a:t>14. 4 </a:t>
            </a:r>
            <a:r>
              <a:rPr lang="en-US" b="1" dirty="0" err="1" smtClean="0"/>
              <a:t>SafeSeq</a:t>
            </a:r>
            <a:r>
              <a:rPr lang="en-US" b="1" dirty="0" smtClean="0"/>
              <a:t>(C)</a:t>
            </a:r>
            <a:r>
              <a:rPr lang="zh-CN" altLang="en-US" b="1" dirty="0" smtClean="0"/>
              <a:t>：</a:t>
            </a:r>
            <a:r>
              <a:rPr lang="zh-CN" altLang="en-US" dirty="0" smtClean="0"/>
              <a:t>一个</a:t>
            </a:r>
            <a:r>
              <a:rPr lang="en-US" dirty="0" err="1" smtClean="0"/>
              <a:t>SafeSeq</a:t>
            </a:r>
            <a:r>
              <a:rPr lang="en-US" dirty="0" smtClean="0"/>
              <a:t>(C) </a:t>
            </a:r>
            <a:r>
              <a:rPr lang="zh-CN" altLang="en-US" dirty="0" smtClean="0"/>
              <a:t>是从类</a:t>
            </a:r>
            <a:r>
              <a:rPr lang="en-US" dirty="0" smtClean="0"/>
              <a:t>C</a:t>
            </a:r>
            <a:r>
              <a:rPr lang="zh-CN" altLang="en-US" dirty="0" smtClean="0"/>
              <a:t>的</a:t>
            </a:r>
            <a:r>
              <a:rPr lang="en-US" dirty="0" err="1" smtClean="0"/>
              <a:t>SeqSpec</a:t>
            </a:r>
            <a:r>
              <a:rPr lang="en-US" dirty="0" smtClean="0"/>
              <a:t>(C)</a:t>
            </a:r>
            <a:r>
              <a:rPr lang="zh-CN" altLang="en-US" dirty="0" smtClean="0"/>
              <a:t>派生出了的</a:t>
            </a:r>
            <a:r>
              <a:rPr lang="zh-CN" altLang="en-US" b="1" dirty="0" smtClean="0"/>
              <a:t>所有</a:t>
            </a:r>
            <a:r>
              <a:rPr lang="zh-CN" altLang="en-US" dirty="0" smtClean="0"/>
              <a:t>序列</a:t>
            </a:r>
            <a:r>
              <a:rPr lang="en-US" dirty="0" smtClean="0"/>
              <a:t>Si</a:t>
            </a:r>
            <a:r>
              <a:rPr lang="zh-CN" altLang="en-US" dirty="0" smtClean="0"/>
              <a:t>。</a:t>
            </a:r>
            <a:endParaRPr lang="en-US" altLang="zh-CN" dirty="0" smtClean="0"/>
          </a:p>
          <a:p>
            <a:pPr lvl="1"/>
            <a:r>
              <a:rPr lang="zh-CN" altLang="en-US" dirty="0" smtClean="0"/>
              <a:t>这样，</a:t>
            </a:r>
            <a:r>
              <a:rPr lang="en-US" dirty="0" err="1" smtClean="0"/>
              <a:t>SafeSeq</a:t>
            </a:r>
            <a:r>
              <a:rPr lang="en-US" dirty="0" smtClean="0"/>
              <a:t>(C) </a:t>
            </a:r>
            <a:r>
              <a:rPr lang="zh-CN" altLang="en-US" dirty="0" smtClean="0"/>
              <a:t>就是类</a:t>
            </a:r>
            <a:r>
              <a:rPr lang="en-US" dirty="0" smtClean="0"/>
              <a:t>C</a:t>
            </a:r>
            <a:r>
              <a:rPr lang="zh-CN" altLang="en-US" dirty="0" smtClean="0"/>
              <a:t>的实例可以接受的合法的序列。</a:t>
            </a:r>
            <a:endParaRPr lang="en-US" altLang="zh-CN" dirty="0" smtClean="0"/>
          </a:p>
          <a:p>
            <a:pPr lvl="1"/>
            <a:r>
              <a:rPr lang="en-US" dirty="0" err="1" smtClean="0"/>
              <a:t>SafeSeq</a:t>
            </a:r>
            <a:r>
              <a:rPr lang="en-US" dirty="0" smtClean="0"/>
              <a:t>(C)</a:t>
            </a:r>
            <a:r>
              <a:rPr lang="zh-CN" altLang="en-US" dirty="0" smtClean="0"/>
              <a:t>是</a:t>
            </a:r>
            <a:r>
              <a:rPr lang="en-US" dirty="0" err="1" smtClean="0"/>
              <a:t>SeqSpec</a:t>
            </a:r>
            <a:r>
              <a:rPr lang="en-US" dirty="0" smtClean="0"/>
              <a:t>(C)</a:t>
            </a:r>
            <a:r>
              <a:rPr lang="zh-CN" altLang="en-US" dirty="0" smtClean="0"/>
              <a:t>定义出的正则子集。</a:t>
            </a:r>
          </a:p>
          <a:p>
            <a:pPr lvl="1"/>
            <a:endParaRPr lang="en-US" altLang="zh-CN" dirty="0" smtClean="0"/>
          </a:p>
          <a:p>
            <a:pPr lvl="1"/>
            <a:r>
              <a:rPr lang="zh-CN" altLang="en-US" dirty="0" smtClean="0"/>
              <a:t>接着上面</a:t>
            </a:r>
            <a:r>
              <a:rPr lang="en-US" dirty="0" smtClean="0"/>
              <a:t>Account</a:t>
            </a:r>
            <a:r>
              <a:rPr lang="zh-CN" altLang="en-US" dirty="0" smtClean="0"/>
              <a:t>的例子，识别出对象能接收的所有可能的合法消息队列，即，</a:t>
            </a:r>
            <a:r>
              <a:rPr lang="en-US" dirty="0" err="1" smtClean="0"/>
              <a:t>SafeSeq</a:t>
            </a:r>
            <a:r>
              <a:rPr lang="en-US" dirty="0" smtClean="0"/>
              <a:t>(Account)</a:t>
            </a:r>
            <a:endParaRPr lang="en-US" altLang="zh-CN" dirty="0" smtClean="0"/>
          </a:p>
          <a:p>
            <a:pPr lvl="1"/>
            <a:r>
              <a:rPr lang="zh-CN" altLang="en-US" dirty="0" smtClean="0"/>
              <a:t>下面的序列是安全的：</a:t>
            </a:r>
            <a:endParaRPr lang="en-US" altLang="zh-CN" dirty="0" smtClean="0"/>
          </a:p>
          <a:p>
            <a:pPr lvl="2"/>
            <a:r>
              <a:rPr lang="en-US" dirty="0" smtClean="0"/>
              <a:t>{ (Create , Open,  Deposit, Withdraw, Close, Delete),</a:t>
            </a:r>
            <a:endParaRPr lang="zh-CN" altLang="en-US" dirty="0" smtClean="0"/>
          </a:p>
          <a:p>
            <a:pPr lvl="2"/>
            <a:r>
              <a:rPr lang="en-US" dirty="0" smtClean="0"/>
              <a:t>(Create, Open , Deposit, Deposit, Withdraw, Close, Delete), …}</a:t>
            </a:r>
            <a:endParaRPr lang="zh-CN" altLang="en-US" dirty="0" smtClean="0"/>
          </a:p>
          <a:p>
            <a:endParaRPr lang="zh-CN" altLang="en-US" dirty="0"/>
          </a:p>
        </p:txBody>
      </p:sp>
    </p:spTree>
    <p:extLst>
      <p:ext uri="{BB962C8B-B14F-4D97-AF65-F5344CB8AC3E}">
        <p14:creationId xmlns:p14="http://schemas.microsoft.com/office/powerpoint/2010/main" val="282714022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14.4.5 </a:t>
            </a:r>
            <a:r>
              <a:rPr lang="zh-CN" altLang="en-US" dirty="0" smtClean="0"/>
              <a:t>对象类之间的</a:t>
            </a:r>
            <a:r>
              <a:rPr lang="en-US" dirty="0" err="1" smtClean="0"/>
              <a:t>MtSS</a:t>
            </a:r>
            <a:r>
              <a:rPr lang="zh-CN" altLang="en-US" dirty="0" smtClean="0"/>
              <a:t>的方法</a:t>
            </a:r>
            <a:endParaRPr lang="zh-CN" altLang="en-US" dirty="0"/>
          </a:p>
        </p:txBody>
      </p:sp>
      <p:sp>
        <p:nvSpPr>
          <p:cNvPr id="3" name="内容占位符 2"/>
          <p:cNvSpPr>
            <a:spLocks noGrp="1"/>
          </p:cNvSpPr>
          <p:nvPr>
            <p:ph idx="1"/>
          </p:nvPr>
        </p:nvSpPr>
        <p:spPr>
          <a:xfrm>
            <a:off x="914400" y="1092200"/>
            <a:ext cx="8001000" cy="736600"/>
          </a:xfrm>
        </p:spPr>
        <p:txBody>
          <a:bodyPr/>
          <a:lstStyle/>
          <a:p>
            <a:pPr marL="0" indent="0">
              <a:buNone/>
            </a:pPr>
            <a:r>
              <a:rPr lang="zh-CN" altLang="en-US" sz="1800" dirty="0" smtClean="0"/>
              <a:t>下图是简化的</a:t>
            </a:r>
            <a:r>
              <a:rPr lang="en-US" sz="1800" dirty="0" smtClean="0"/>
              <a:t>ATM</a:t>
            </a:r>
            <a:r>
              <a:rPr lang="zh-CN" altLang="en-US" sz="1800" dirty="0" smtClean="0"/>
              <a:t>的</a:t>
            </a:r>
            <a:r>
              <a:rPr lang="en-US" sz="1800" dirty="0" smtClean="0"/>
              <a:t>Account</a:t>
            </a:r>
            <a:r>
              <a:rPr lang="zh-CN" altLang="en-US" sz="1800" dirty="0" smtClean="0"/>
              <a:t>类的对象图。编号给出了</a:t>
            </a:r>
            <a:r>
              <a:rPr lang="en-US" sz="1800" dirty="0" smtClean="0"/>
              <a:t>Bank</a:t>
            </a:r>
            <a:r>
              <a:rPr lang="zh-CN" altLang="en-US" sz="1800" dirty="0" smtClean="0"/>
              <a:t>和</a:t>
            </a:r>
            <a:r>
              <a:rPr lang="en-US" sz="1800" dirty="0" smtClean="0"/>
              <a:t>Account</a:t>
            </a:r>
            <a:r>
              <a:rPr lang="zh-CN" altLang="en-US" sz="1800" dirty="0" smtClean="0"/>
              <a:t>之间的操作顺序。</a:t>
            </a:r>
            <a:r>
              <a:rPr lang="en-US" altLang="zh-CN" sz="1800" dirty="0"/>
              <a:t>Deposit</a:t>
            </a:r>
            <a:r>
              <a:rPr lang="zh-CN" altLang="en-US" sz="1800" dirty="0"/>
              <a:t>有两个编号，表明被调用两次。</a:t>
            </a:r>
            <a:r>
              <a:rPr lang="en-US" altLang="zh-CN" sz="1800" dirty="0"/>
              <a:t>Deposit</a:t>
            </a:r>
            <a:r>
              <a:rPr lang="zh-CN" altLang="en-US" sz="1800" dirty="0"/>
              <a:t>、</a:t>
            </a:r>
            <a:r>
              <a:rPr lang="en-US" altLang="zh-CN" sz="1800" dirty="0"/>
              <a:t>withdraw</a:t>
            </a:r>
            <a:r>
              <a:rPr lang="zh-CN" altLang="en-US" sz="1800" dirty="0"/>
              <a:t>、</a:t>
            </a:r>
            <a:r>
              <a:rPr lang="en-US" altLang="zh-CN" sz="1800" dirty="0" err="1"/>
              <a:t>accSumm</a:t>
            </a:r>
            <a:r>
              <a:rPr lang="zh-CN" altLang="en-US" sz="1800" dirty="0"/>
              <a:t>和</a:t>
            </a:r>
            <a:r>
              <a:rPr lang="en-US" altLang="zh-CN" sz="1800" dirty="0"/>
              <a:t>balance</a:t>
            </a:r>
            <a:r>
              <a:rPr lang="zh-CN" altLang="en-US" sz="1800" dirty="0"/>
              <a:t>具有同一个编号，说明可以按任意次序调用。因此，</a:t>
            </a:r>
            <a:r>
              <a:rPr lang="en-US" altLang="zh-CN" sz="1800" dirty="0" err="1"/>
              <a:t>MtSS</a:t>
            </a:r>
            <a:r>
              <a:rPr lang="zh-CN" altLang="en-US" sz="1800" dirty="0"/>
              <a:t>为：</a:t>
            </a:r>
          </a:p>
          <a:p>
            <a:endParaRPr lang="zh-CN" altLang="en-US" sz="2000" dirty="0"/>
          </a:p>
        </p:txBody>
      </p:sp>
      <p:sp>
        <p:nvSpPr>
          <p:cNvPr id="89092"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9091" name="Object 3"/>
          <p:cNvGraphicFramePr>
            <a:graphicFrameLocks noChangeAspect="1"/>
          </p:cNvGraphicFramePr>
          <p:nvPr>
            <p:extLst>
              <p:ext uri="{D42A27DB-BD31-4B8C-83A1-F6EECF244321}">
                <p14:modId xmlns:p14="http://schemas.microsoft.com/office/powerpoint/2010/main" val="1012873793"/>
              </p:ext>
            </p:extLst>
          </p:nvPr>
        </p:nvGraphicFramePr>
        <p:xfrm>
          <a:off x="856352" y="5559687"/>
          <a:ext cx="8240032" cy="329880"/>
        </p:xfrm>
        <a:graphic>
          <a:graphicData uri="http://schemas.openxmlformats.org/presentationml/2006/ole">
            <mc:AlternateContent xmlns:mc="http://schemas.openxmlformats.org/markup-compatibility/2006">
              <mc:Choice xmlns:v="urn:schemas-microsoft-com:vml" Requires="v">
                <p:oleObj spid="_x0000_s103540" name="公式" r:id="rId3" imgW="5257800" imgH="228600" progId="Equation.3">
                  <p:embed/>
                </p:oleObj>
              </mc:Choice>
              <mc:Fallback>
                <p:oleObj name="公式" r:id="rId3" imgW="5257800" imgH="228600" progId="Equation.3">
                  <p:embed/>
                  <p:pic>
                    <p:nvPicPr>
                      <p:cNvPr id="89091"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6352" y="5559687"/>
                        <a:ext cx="8240032" cy="329880"/>
                      </a:xfrm>
                      <a:prstGeom prst="rect">
                        <a:avLst/>
                      </a:prstGeom>
                      <a:noFill/>
                      <a:extLst/>
                    </p:spPr>
                  </p:pic>
                </p:oleObj>
              </mc:Fallback>
            </mc:AlternateContent>
          </a:graphicData>
        </a:graphic>
      </p:graphicFrame>
      <p:sp>
        <p:nvSpPr>
          <p:cNvPr id="4" name="矩形 3"/>
          <p:cNvSpPr/>
          <p:nvPr/>
        </p:nvSpPr>
        <p:spPr>
          <a:xfrm>
            <a:off x="-1226875" y="2767278"/>
            <a:ext cx="4572000" cy="830997"/>
          </a:xfrm>
          <a:prstGeom prst="rect">
            <a:avLst/>
          </a:prstGeom>
        </p:spPr>
        <p:txBody>
          <a:bodyPr>
            <a:spAutoFit/>
          </a:bodyPr>
          <a:lstStyle/>
          <a:p>
            <a:endParaRPr lang="zh-CN" altLang="en-US" dirty="0"/>
          </a:p>
          <a:p>
            <a:r>
              <a:rPr lang="zh-CN" altLang="en-US" dirty="0"/>
              <a:t> </a:t>
            </a:r>
          </a:p>
        </p:txBody>
      </p:sp>
      <p:sp>
        <p:nvSpPr>
          <p:cNvPr id="5" name="Rectangle 32"/>
          <p:cNvSpPr>
            <a:spLocks noChangeArrowheads="1"/>
          </p:cNvSpPr>
          <p:nvPr/>
        </p:nvSpPr>
        <p:spPr bwMode="auto">
          <a:xfrm>
            <a:off x="1302526" y="1937015"/>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6" name="对象 5"/>
          <p:cNvGraphicFramePr>
            <a:graphicFrameLocks noChangeAspect="1"/>
          </p:cNvGraphicFramePr>
          <p:nvPr>
            <p:extLst>
              <p:ext uri="{D42A27DB-BD31-4B8C-83A1-F6EECF244321}">
                <p14:modId xmlns:p14="http://schemas.microsoft.com/office/powerpoint/2010/main" val="537230640"/>
              </p:ext>
            </p:extLst>
          </p:nvPr>
        </p:nvGraphicFramePr>
        <p:xfrm>
          <a:off x="1152665" y="2228353"/>
          <a:ext cx="7762735" cy="302936"/>
        </p:xfrm>
        <a:graphic>
          <a:graphicData uri="http://schemas.openxmlformats.org/presentationml/2006/ole">
            <mc:AlternateContent xmlns:mc="http://schemas.openxmlformats.org/markup-compatibility/2006">
              <mc:Choice xmlns:v="urn:schemas-microsoft-com:vml" Requires="v">
                <p:oleObj spid="_x0000_s103541" r:id="rId5" imgW="5207000" imgH="203200" progId="Equation.3">
                  <p:embed/>
                </p:oleObj>
              </mc:Choice>
              <mc:Fallback>
                <p:oleObj r:id="rId5" imgW="5207000" imgH="203200" progId="Equation.3">
                  <p:embed/>
                  <p:pic>
                    <p:nvPicPr>
                      <p:cNvPr id="0" name="Object 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665" y="2228353"/>
                        <a:ext cx="7762735" cy="302936"/>
                      </a:xfrm>
                      <a:prstGeom prst="rect">
                        <a:avLst/>
                      </a:prstGeom>
                      <a:noFill/>
                    </p:spPr>
                  </p:pic>
                </p:oleObj>
              </mc:Fallback>
            </mc:AlternateContent>
          </a:graphicData>
        </a:graphic>
      </p:graphicFrame>
      <p:sp>
        <p:nvSpPr>
          <p:cNvPr id="7" name="矩形 6"/>
          <p:cNvSpPr/>
          <p:nvPr/>
        </p:nvSpPr>
        <p:spPr>
          <a:xfrm>
            <a:off x="967028" y="3436107"/>
            <a:ext cx="3045807" cy="2031325"/>
          </a:xfrm>
          <a:prstGeom prst="rect">
            <a:avLst/>
          </a:prstGeom>
        </p:spPr>
        <p:txBody>
          <a:bodyPr wrap="square">
            <a:spAutoFit/>
          </a:bodyPr>
          <a:lstStyle/>
          <a:p>
            <a:r>
              <a:rPr lang="zh-CN" altLang="en-US" sz="1800" dirty="0" smtClean="0"/>
              <a:t>进一步</a:t>
            </a:r>
            <a:r>
              <a:rPr lang="zh-CN" altLang="en-US" sz="1800" dirty="0"/>
              <a:t>，将其扩展反应出</a:t>
            </a:r>
            <a:r>
              <a:rPr lang="en-US" altLang="zh-CN" sz="1800" dirty="0"/>
              <a:t>Account</a:t>
            </a:r>
            <a:r>
              <a:rPr lang="zh-CN" altLang="en-US" sz="1800" dirty="0"/>
              <a:t>类的实例，其可以接收多次</a:t>
            </a:r>
            <a:r>
              <a:rPr lang="en-US" altLang="zh-CN" sz="1800" dirty="0"/>
              <a:t>deposit </a:t>
            </a:r>
            <a:r>
              <a:rPr lang="zh-CN" altLang="en-US" sz="1800" dirty="0"/>
              <a:t>或 </a:t>
            </a:r>
            <a:r>
              <a:rPr lang="en-US" altLang="zh-CN" sz="1800" dirty="0"/>
              <a:t>withdraw</a:t>
            </a:r>
            <a:r>
              <a:rPr lang="zh-CN" altLang="en-US" sz="1800" dirty="0"/>
              <a:t>的消息，在关闭消息之前，即</a:t>
            </a:r>
            <a:r>
              <a:rPr lang="zh-CN" altLang="en-US" sz="1800" dirty="0" smtClean="0"/>
              <a:t>，上式中括号</a:t>
            </a:r>
            <a:r>
              <a:rPr lang="zh-CN" altLang="en-US" sz="1800" dirty="0"/>
              <a:t>部分可以被调用若干次。因此，修改的</a:t>
            </a:r>
            <a:r>
              <a:rPr lang="en-US" altLang="zh-CN" sz="1800" dirty="0" err="1"/>
              <a:t>MtSS</a:t>
            </a:r>
            <a:r>
              <a:rPr lang="zh-CN" altLang="en-US" sz="1800" dirty="0"/>
              <a:t>是：</a:t>
            </a:r>
          </a:p>
        </p:txBody>
      </p:sp>
      <p:grpSp>
        <p:nvGrpSpPr>
          <p:cNvPr id="9" name="Group 57"/>
          <p:cNvGrpSpPr>
            <a:grpSpLocks noChangeAspect="1"/>
          </p:cNvGrpSpPr>
          <p:nvPr/>
        </p:nvGrpSpPr>
        <p:grpSpPr bwMode="auto">
          <a:xfrm>
            <a:off x="4012835" y="2876815"/>
            <a:ext cx="5083549" cy="2657475"/>
            <a:chOff x="1559" y="9184"/>
            <a:chExt cx="7638" cy="4186"/>
          </a:xfrm>
        </p:grpSpPr>
        <p:sp>
          <p:nvSpPr>
            <p:cNvPr id="10" name="AutoShape 78"/>
            <p:cNvSpPr>
              <a:spLocks noChangeAspect="1" noChangeArrowheads="1" noTextEdit="1"/>
            </p:cNvSpPr>
            <p:nvPr/>
          </p:nvSpPr>
          <p:spPr bwMode="auto">
            <a:xfrm>
              <a:off x="1559" y="9184"/>
              <a:ext cx="7638" cy="418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1" name="Text Box 77"/>
            <p:cNvSpPr txBox="1">
              <a:spLocks noChangeArrowheads="1"/>
            </p:cNvSpPr>
            <p:nvPr/>
          </p:nvSpPr>
          <p:spPr bwMode="auto">
            <a:xfrm>
              <a:off x="1760" y="9184"/>
              <a:ext cx="1206"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:ATM</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2" name="Text Box 76"/>
            <p:cNvSpPr txBox="1">
              <a:spLocks noChangeArrowheads="1"/>
            </p:cNvSpPr>
            <p:nvPr/>
          </p:nvSpPr>
          <p:spPr bwMode="auto">
            <a:xfrm>
              <a:off x="2966" y="10472"/>
              <a:ext cx="1608" cy="28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endParaRPr kumimoji="0" lang="en-US" altLang="zh-CN" sz="1600" dirty="0" smtClean="0">
                <a:cs typeface="Times New Roman" panose="02020603050405020304" pitchFamily="18" charset="0"/>
              </a:endParaRPr>
            </a:p>
            <a:p>
              <a:pPr eaLnBrk="0" hangingPunct="0"/>
              <a:endParaRPr kumimoji="0" lang="en-US" altLang="zh-CN" sz="1600" dirty="0">
                <a:cs typeface="Times New Roman" panose="02020603050405020304" pitchFamily="18" charset="0"/>
              </a:endParaRPr>
            </a:p>
            <a:p>
              <a:pPr eaLnBrk="0" hangingPunct="0"/>
              <a:r>
                <a:rPr kumimoji="0" lang="en-US" altLang="zh-CN" sz="1600" dirty="0" smtClean="0">
                  <a:cs typeface="Times New Roman" panose="02020603050405020304" pitchFamily="18" charset="0"/>
                </a:rPr>
                <a:t>:</a:t>
              </a:r>
              <a:r>
                <a:rPr kumimoji="0" lang="en-US" altLang="zh-CN" sz="1600" dirty="0">
                  <a:cs typeface="Times New Roman" panose="02020603050405020304" pitchFamily="18" charset="0"/>
                </a:rPr>
                <a:t>Bank</a:t>
              </a:r>
            </a:p>
          </p:txBody>
        </p:sp>
        <p:sp>
          <p:nvSpPr>
            <p:cNvPr id="13" name="Text Box 75"/>
            <p:cNvSpPr txBox="1">
              <a:spLocks noChangeArrowheads="1"/>
            </p:cNvSpPr>
            <p:nvPr/>
          </p:nvSpPr>
          <p:spPr bwMode="auto">
            <a:xfrm>
              <a:off x="6785" y="10472"/>
              <a:ext cx="1407" cy="289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endParaRPr kumimoji="0" lang="en-US" altLang="zh-CN" sz="1600" dirty="0" smtClean="0">
                <a:cs typeface="Times New Roman" panose="02020603050405020304" pitchFamily="18" charset="0"/>
              </a:endParaRPr>
            </a:p>
            <a:p>
              <a:pPr eaLnBrk="0" hangingPunct="0"/>
              <a:endParaRPr kumimoji="0" lang="en-US" altLang="zh-CN" sz="1600" dirty="0">
                <a:cs typeface="Times New Roman" panose="02020603050405020304" pitchFamily="18" charset="0"/>
              </a:endParaRPr>
            </a:p>
            <a:p>
              <a:pPr eaLnBrk="0" hangingPunct="0"/>
              <a:r>
                <a:rPr kumimoji="0" lang="en-US" altLang="zh-CN" sz="1600" dirty="0" smtClean="0">
                  <a:cs typeface="Times New Roman" panose="02020603050405020304" pitchFamily="18" charset="0"/>
                </a:rPr>
                <a:t>:</a:t>
              </a:r>
              <a:r>
                <a:rPr kumimoji="0" lang="en-US" altLang="zh-CN" sz="1600" dirty="0">
                  <a:cs typeface="Times New Roman" panose="02020603050405020304" pitchFamily="18" charset="0"/>
                </a:rPr>
                <a:t>Account</a:t>
              </a:r>
            </a:p>
          </p:txBody>
        </p:sp>
        <p:sp>
          <p:nvSpPr>
            <p:cNvPr id="14" name="Text Box 74"/>
            <p:cNvSpPr txBox="1">
              <a:spLocks noChangeArrowheads="1"/>
            </p:cNvSpPr>
            <p:nvPr/>
          </p:nvSpPr>
          <p:spPr bwMode="auto">
            <a:xfrm>
              <a:off x="4976" y="9184"/>
              <a:ext cx="1373" cy="483"/>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:Cashier</a:t>
              </a:r>
            </a:p>
          </p:txBody>
        </p:sp>
        <p:sp>
          <p:nvSpPr>
            <p:cNvPr id="15" name="Line 73"/>
            <p:cNvSpPr>
              <a:spLocks noChangeShapeType="1"/>
            </p:cNvSpPr>
            <p:nvPr/>
          </p:nvSpPr>
          <p:spPr bwMode="auto">
            <a:xfrm>
              <a:off x="2162" y="9667"/>
              <a:ext cx="1407"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6" name="Line 72"/>
            <p:cNvSpPr>
              <a:spLocks noChangeShapeType="1"/>
            </p:cNvSpPr>
            <p:nvPr/>
          </p:nvSpPr>
          <p:spPr bwMode="auto">
            <a:xfrm flipH="1">
              <a:off x="3770" y="9667"/>
              <a:ext cx="1407" cy="805"/>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Text Box 71"/>
            <p:cNvSpPr txBox="1">
              <a:spLocks noChangeArrowheads="1"/>
            </p:cNvSpPr>
            <p:nvPr/>
          </p:nvSpPr>
          <p:spPr bwMode="auto">
            <a:xfrm>
              <a:off x="1760" y="9828"/>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ATM</a:t>
              </a:r>
              <a:r>
                <a:rPr kumimoji="0" lang="zh-CN" altLang="en-US" sz="1600" dirty="0">
                  <a:cs typeface="Times New Roman" panose="02020603050405020304" pitchFamily="18" charset="0"/>
                </a:rPr>
                <a:t>操作</a:t>
              </a:r>
            </a:p>
          </p:txBody>
        </p:sp>
        <p:sp>
          <p:nvSpPr>
            <p:cNvPr id="18" name="Text Box 70"/>
            <p:cNvSpPr txBox="1">
              <a:spLocks noChangeArrowheads="1"/>
            </p:cNvSpPr>
            <p:nvPr/>
          </p:nvSpPr>
          <p:spPr bwMode="auto">
            <a:xfrm>
              <a:off x="3670" y="9372"/>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Cashier</a:t>
              </a:r>
              <a:r>
                <a:rPr kumimoji="0" lang="zh-CN" altLang="en-US" sz="1600" dirty="0">
                  <a:cs typeface="Times New Roman" panose="02020603050405020304" pitchFamily="18" charset="0"/>
                </a:rPr>
                <a:t>操作</a:t>
              </a:r>
            </a:p>
          </p:txBody>
        </p:sp>
        <p:sp>
          <p:nvSpPr>
            <p:cNvPr id="19" name="Line 69"/>
            <p:cNvSpPr>
              <a:spLocks noChangeShapeType="1"/>
            </p:cNvSpPr>
            <p:nvPr/>
          </p:nvSpPr>
          <p:spPr bwMode="auto">
            <a:xfrm>
              <a:off x="4574" y="10633"/>
              <a:ext cx="221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Text Box 68"/>
            <p:cNvSpPr txBox="1">
              <a:spLocks noChangeArrowheads="1"/>
            </p:cNvSpPr>
            <p:nvPr/>
          </p:nvSpPr>
          <p:spPr bwMode="auto">
            <a:xfrm>
              <a:off x="4855" y="10186"/>
              <a:ext cx="132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1:open</a:t>
              </a:r>
            </a:p>
          </p:txBody>
        </p:sp>
        <p:sp>
          <p:nvSpPr>
            <p:cNvPr id="21" name="Text Box 67"/>
            <p:cNvSpPr txBox="1">
              <a:spLocks noChangeArrowheads="1"/>
            </p:cNvSpPr>
            <p:nvPr/>
          </p:nvSpPr>
          <p:spPr bwMode="auto">
            <a:xfrm>
              <a:off x="4702" y="10655"/>
              <a:ext cx="1882"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2,3: deposit</a:t>
              </a:r>
            </a:p>
          </p:txBody>
        </p:sp>
        <p:sp>
          <p:nvSpPr>
            <p:cNvPr id="22" name="Text Box 66"/>
            <p:cNvSpPr txBox="1">
              <a:spLocks noChangeArrowheads="1"/>
            </p:cNvSpPr>
            <p:nvPr/>
          </p:nvSpPr>
          <p:spPr bwMode="auto">
            <a:xfrm>
              <a:off x="4702" y="11107"/>
              <a:ext cx="197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3,4: withdraw</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3" name="Text Box 65"/>
            <p:cNvSpPr txBox="1">
              <a:spLocks noChangeArrowheads="1"/>
            </p:cNvSpPr>
            <p:nvPr/>
          </p:nvSpPr>
          <p:spPr bwMode="auto">
            <a:xfrm>
              <a:off x="4669" y="11572"/>
              <a:ext cx="2010"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dirty="0">
                  <a:cs typeface="Times New Roman" panose="02020603050405020304" pitchFamily="18" charset="0"/>
                </a:rPr>
                <a:t>3: </a:t>
              </a:r>
              <a:r>
                <a:rPr kumimoji="0" lang="en-US" altLang="zh-CN" sz="1600" b="0" i="0" u="none" strike="noStrike" cap="none" normalizeH="0" baseline="0" dirty="0" err="1" smtClean="0">
                  <a:ln>
                    <a:noFill/>
                  </a:ln>
                  <a:solidFill>
                    <a:schemeClr val="tx1"/>
                  </a:solidFill>
                  <a:effectLst/>
                  <a:cs typeface="Times New Roman" panose="02020603050405020304" pitchFamily="18" charset="0"/>
                </a:rPr>
                <a:t>accSumm</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4" name="Text Box 64"/>
            <p:cNvSpPr txBox="1">
              <a:spLocks noChangeArrowheads="1"/>
            </p:cNvSpPr>
            <p:nvPr/>
          </p:nvSpPr>
          <p:spPr bwMode="auto">
            <a:xfrm>
              <a:off x="4691" y="12065"/>
              <a:ext cx="197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3: balance</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5" name="Text Box 63"/>
            <p:cNvSpPr txBox="1">
              <a:spLocks noChangeArrowheads="1"/>
            </p:cNvSpPr>
            <p:nvPr/>
          </p:nvSpPr>
          <p:spPr bwMode="auto">
            <a:xfrm>
              <a:off x="4694" y="12609"/>
              <a:ext cx="1729"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en-US" altLang="zh-CN" sz="1600" b="0" i="0" u="none" strike="noStrike" cap="none" normalizeH="0" baseline="0" dirty="0" smtClean="0">
                  <a:ln>
                    <a:noFill/>
                  </a:ln>
                  <a:solidFill>
                    <a:schemeClr val="tx1"/>
                  </a:solidFill>
                  <a:effectLst/>
                  <a:cs typeface="Times New Roman" panose="02020603050405020304" pitchFamily="18" charset="0"/>
                </a:rPr>
                <a:t>5: close</a:t>
              </a:r>
              <a:endParaRPr kumimoji="0" lang="en-US"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26" name="Line 62"/>
            <p:cNvSpPr>
              <a:spLocks noChangeShapeType="1"/>
            </p:cNvSpPr>
            <p:nvPr/>
          </p:nvSpPr>
          <p:spPr bwMode="auto">
            <a:xfrm>
              <a:off x="4585" y="11148"/>
              <a:ext cx="221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Line 61"/>
            <p:cNvSpPr>
              <a:spLocks noChangeShapeType="1"/>
            </p:cNvSpPr>
            <p:nvPr/>
          </p:nvSpPr>
          <p:spPr bwMode="auto">
            <a:xfrm>
              <a:off x="4568" y="11578"/>
              <a:ext cx="221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8" name="Line 60"/>
            <p:cNvSpPr>
              <a:spLocks noChangeShapeType="1"/>
            </p:cNvSpPr>
            <p:nvPr/>
          </p:nvSpPr>
          <p:spPr bwMode="auto">
            <a:xfrm>
              <a:off x="4574" y="12081"/>
              <a:ext cx="221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59"/>
            <p:cNvSpPr>
              <a:spLocks noChangeShapeType="1"/>
            </p:cNvSpPr>
            <p:nvPr/>
          </p:nvSpPr>
          <p:spPr bwMode="auto">
            <a:xfrm>
              <a:off x="4574" y="12565"/>
              <a:ext cx="221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Line 58"/>
            <p:cNvSpPr>
              <a:spLocks noChangeShapeType="1"/>
            </p:cNvSpPr>
            <p:nvPr/>
          </p:nvSpPr>
          <p:spPr bwMode="auto">
            <a:xfrm>
              <a:off x="4574" y="13048"/>
              <a:ext cx="2211"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grpSp>
    </p:spTree>
    <p:extLst>
      <p:ext uri="{BB962C8B-B14F-4D97-AF65-F5344CB8AC3E}">
        <p14:creationId xmlns:p14="http://schemas.microsoft.com/office/powerpoint/2010/main" val="193963301"/>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14.4.6 </a:t>
            </a:r>
            <a:r>
              <a:rPr lang="zh-CN" altLang="en-US" dirty="0" smtClean="0"/>
              <a:t>对象之间的</a:t>
            </a:r>
            <a:r>
              <a:rPr lang="en-US" dirty="0" err="1" smtClean="0"/>
              <a:t>MgSS</a:t>
            </a:r>
            <a:r>
              <a:rPr lang="zh-CN" altLang="en-US" dirty="0" smtClean="0"/>
              <a:t>方法</a:t>
            </a:r>
            <a:endParaRPr lang="zh-CN" altLang="en-US" dirty="0"/>
          </a:p>
        </p:txBody>
      </p:sp>
      <p:sp>
        <p:nvSpPr>
          <p:cNvPr id="3" name="内容占位符 2"/>
          <p:cNvSpPr>
            <a:spLocks noGrp="1"/>
          </p:cNvSpPr>
          <p:nvPr>
            <p:ph idx="1"/>
          </p:nvPr>
        </p:nvSpPr>
        <p:spPr>
          <a:xfrm>
            <a:off x="1028700" y="1236195"/>
            <a:ext cx="8001000" cy="4902200"/>
          </a:xfrm>
        </p:spPr>
        <p:txBody>
          <a:bodyPr/>
          <a:lstStyle/>
          <a:p>
            <a:r>
              <a:rPr lang="en-US" dirty="0" err="1" smtClean="0"/>
              <a:t>MtSS</a:t>
            </a:r>
            <a:r>
              <a:rPr lang="zh-CN" altLang="en-US" dirty="0" smtClean="0"/>
              <a:t>只是解决了</a:t>
            </a:r>
            <a:r>
              <a:rPr lang="en-US" dirty="0" smtClean="0"/>
              <a:t>Account</a:t>
            </a:r>
            <a:r>
              <a:rPr lang="zh-CN" altLang="en-US" dirty="0" smtClean="0"/>
              <a:t>类中的方法被调用的顺序</a:t>
            </a:r>
            <a:endParaRPr lang="en-US" altLang="zh-CN" dirty="0" smtClean="0"/>
          </a:p>
          <a:p>
            <a:pPr lvl="1"/>
            <a:r>
              <a:rPr lang="zh-CN" altLang="en-US" dirty="0" smtClean="0"/>
              <a:t>包括</a:t>
            </a:r>
            <a:r>
              <a:rPr lang="en-US" dirty="0" smtClean="0"/>
              <a:t>Account</a:t>
            </a:r>
            <a:r>
              <a:rPr lang="zh-CN" altLang="en-US" dirty="0" smtClean="0"/>
              <a:t>类内部的调用，或被外部对象的调用次序。</a:t>
            </a:r>
            <a:endParaRPr lang="en-US" altLang="zh-CN" dirty="0" smtClean="0"/>
          </a:p>
          <a:p>
            <a:r>
              <a:rPr lang="en-US" altLang="zh-CN" dirty="0" err="1"/>
              <a:t>MtSS</a:t>
            </a:r>
            <a:r>
              <a:rPr lang="zh-CN" altLang="en-US" dirty="0"/>
              <a:t>并没有说明不同类所支持的方法之间的因果顺序</a:t>
            </a:r>
            <a:r>
              <a:rPr lang="zh-CN" altLang="en-US" dirty="0" smtClean="0"/>
              <a:t>。</a:t>
            </a:r>
            <a:endParaRPr lang="en-US" altLang="zh-CN" dirty="0" smtClean="0"/>
          </a:p>
          <a:p>
            <a:r>
              <a:rPr lang="zh-CN" altLang="en-US" dirty="0"/>
              <a:t>用</a:t>
            </a:r>
            <a:r>
              <a:rPr lang="en-US" altLang="zh-CN" dirty="0" err="1" smtClean="0"/>
              <a:t>MgSS</a:t>
            </a:r>
            <a:r>
              <a:rPr lang="zh-CN" altLang="en-US" dirty="0" smtClean="0"/>
              <a:t>可以</a:t>
            </a:r>
            <a:endParaRPr lang="en-US" altLang="zh-CN" dirty="0" smtClean="0"/>
          </a:p>
          <a:p>
            <a:pPr lvl="1"/>
            <a:r>
              <a:rPr lang="zh-CN" altLang="en-US" dirty="0" smtClean="0"/>
              <a:t>描述</a:t>
            </a:r>
            <a:r>
              <a:rPr lang="zh-CN" altLang="en-US" dirty="0"/>
              <a:t>不同对象之间支持的方法的因果顺序。</a:t>
            </a:r>
            <a:endParaRPr lang="en-US" altLang="zh-CN" dirty="0" smtClean="0"/>
          </a:p>
          <a:p>
            <a:pPr lvl="1"/>
            <a:r>
              <a:rPr lang="en-US" dirty="0" err="1" smtClean="0"/>
              <a:t>MgSS</a:t>
            </a:r>
            <a:r>
              <a:rPr lang="zh-CN" altLang="en-US" dirty="0" smtClean="0"/>
              <a:t>可以说明向外输出消息的每个方法。</a:t>
            </a:r>
            <a:endParaRPr lang="en-US" altLang="zh-CN" dirty="0" smtClean="0"/>
          </a:p>
          <a:p>
            <a:r>
              <a:rPr lang="en-US" dirty="0" err="1" smtClean="0"/>
              <a:t>MgSS</a:t>
            </a:r>
            <a:r>
              <a:rPr lang="zh-CN" altLang="en-US" dirty="0" smtClean="0"/>
              <a:t>和</a:t>
            </a:r>
            <a:r>
              <a:rPr lang="en-US" dirty="0" err="1" smtClean="0"/>
              <a:t>MtSS</a:t>
            </a:r>
            <a:r>
              <a:rPr lang="zh-CN" altLang="en-US" dirty="0" smtClean="0"/>
              <a:t>一起可以表达和分别定义的两个方法之间的因果次序。</a:t>
            </a:r>
            <a:endParaRPr lang="zh-CN" altLang="en-US" dirty="0"/>
          </a:p>
        </p:txBody>
      </p:sp>
    </p:spTree>
    <p:extLst>
      <p:ext uri="{BB962C8B-B14F-4D97-AF65-F5344CB8AC3E}">
        <p14:creationId xmlns:p14="http://schemas.microsoft.com/office/powerpoint/2010/main" val="84763810"/>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pic>
        <p:nvPicPr>
          <p:cNvPr id="91138" name="Picture 2"/>
          <p:cNvPicPr>
            <a:picLocks noChangeAspect="1" noChangeArrowheads="1"/>
          </p:cNvPicPr>
          <p:nvPr/>
        </p:nvPicPr>
        <p:blipFill>
          <a:blip r:embed="rId2"/>
          <a:srcRect/>
          <a:stretch>
            <a:fillRect/>
          </a:stretch>
        </p:blipFill>
        <p:spPr bwMode="auto">
          <a:xfrm>
            <a:off x="1447251" y="1090788"/>
            <a:ext cx="6303377" cy="3536774"/>
          </a:xfrm>
          <a:prstGeom prst="rect">
            <a:avLst/>
          </a:prstGeom>
          <a:noFill/>
          <a:ln w="9525">
            <a:noFill/>
            <a:miter lim="800000"/>
            <a:headEnd/>
            <a:tailEnd/>
          </a:ln>
          <a:effectLst/>
        </p:spPr>
      </p:pic>
      <p:sp>
        <p:nvSpPr>
          <p:cNvPr id="5" name="内容占位符 2"/>
          <p:cNvSpPr>
            <a:spLocks noGrp="1"/>
          </p:cNvSpPr>
          <p:nvPr>
            <p:ph idx="1"/>
          </p:nvPr>
        </p:nvSpPr>
        <p:spPr>
          <a:xfrm>
            <a:off x="918029" y="4691743"/>
            <a:ext cx="7848600" cy="1651000"/>
          </a:xfrm>
        </p:spPr>
        <p:txBody>
          <a:bodyPr/>
          <a:lstStyle/>
          <a:p>
            <a:r>
              <a:rPr lang="zh-CN" altLang="en-US" sz="2400" dirty="0" smtClean="0"/>
              <a:t>例如，图中含有四个对象</a:t>
            </a:r>
            <a:r>
              <a:rPr lang="en-US" sz="2400" dirty="0" smtClean="0"/>
              <a:t> O1</a:t>
            </a:r>
            <a:r>
              <a:rPr lang="zh-CN" altLang="en-US" sz="2400" dirty="0" smtClean="0"/>
              <a:t>、</a:t>
            </a:r>
            <a:r>
              <a:rPr lang="en-US" sz="2400" dirty="0" smtClean="0"/>
              <a:t>O2</a:t>
            </a:r>
            <a:r>
              <a:rPr lang="zh-CN" altLang="en-US" sz="2400" dirty="0" smtClean="0"/>
              <a:t>、</a:t>
            </a:r>
            <a:r>
              <a:rPr lang="en-US" sz="2400" dirty="0" smtClean="0"/>
              <a:t>O3</a:t>
            </a:r>
            <a:r>
              <a:rPr lang="zh-CN" altLang="en-US" sz="2400" dirty="0" smtClean="0"/>
              <a:t>、</a:t>
            </a:r>
            <a:r>
              <a:rPr lang="en-US" sz="2400" dirty="0" smtClean="0"/>
              <a:t>O4</a:t>
            </a:r>
            <a:r>
              <a:rPr lang="zh-CN" altLang="en-US" sz="2400" dirty="0" smtClean="0"/>
              <a:t>。</a:t>
            </a:r>
            <a:endParaRPr lang="en-US" altLang="zh-CN" sz="2400" dirty="0" smtClean="0"/>
          </a:p>
          <a:p>
            <a:pPr lvl="1"/>
            <a:r>
              <a:rPr lang="en-US" sz="2000" dirty="0" smtClean="0"/>
              <a:t>O1</a:t>
            </a:r>
            <a:r>
              <a:rPr lang="zh-CN" altLang="en-US" sz="2000" dirty="0" smtClean="0"/>
              <a:t>的方法</a:t>
            </a:r>
            <a:r>
              <a:rPr lang="en-US" sz="2000" dirty="0" smtClean="0"/>
              <a:t>m1</a:t>
            </a:r>
            <a:r>
              <a:rPr lang="zh-CN" altLang="en-US" sz="2000" dirty="0" smtClean="0"/>
              <a:t>发送消息给</a:t>
            </a:r>
            <a:r>
              <a:rPr lang="en-US" sz="2000" dirty="0" smtClean="0"/>
              <a:t>O2</a:t>
            </a:r>
            <a:r>
              <a:rPr lang="zh-CN" altLang="en-US" sz="2000" dirty="0" smtClean="0"/>
              <a:t>、</a:t>
            </a:r>
            <a:r>
              <a:rPr lang="en-US" sz="2000" dirty="0" smtClean="0"/>
              <a:t>O3</a:t>
            </a:r>
            <a:r>
              <a:rPr lang="zh-CN" altLang="en-US" sz="2000" dirty="0" smtClean="0"/>
              <a:t>、</a:t>
            </a:r>
            <a:r>
              <a:rPr lang="en-US" sz="2000" dirty="0" smtClean="0"/>
              <a:t>O4</a:t>
            </a:r>
            <a:r>
              <a:rPr lang="zh-CN" altLang="en-US" sz="2000" dirty="0" smtClean="0"/>
              <a:t>。</a:t>
            </a:r>
            <a:endParaRPr lang="en-US" altLang="zh-CN" sz="2000" dirty="0" smtClean="0"/>
          </a:p>
          <a:p>
            <a:pPr lvl="1"/>
            <a:r>
              <a:rPr lang="zh-CN" altLang="en-US" sz="2000" dirty="0" smtClean="0"/>
              <a:t>依据</a:t>
            </a:r>
            <a:r>
              <a:rPr lang="en-US" sz="2000" dirty="0" smtClean="0"/>
              <a:t>m1</a:t>
            </a:r>
            <a:r>
              <a:rPr lang="zh-CN" altLang="en-US" sz="2000" dirty="0" smtClean="0"/>
              <a:t>按向外面的方法</a:t>
            </a:r>
            <a:r>
              <a:rPr lang="en-US" sz="2000" dirty="0" smtClean="0"/>
              <a:t>m2</a:t>
            </a:r>
            <a:r>
              <a:rPr lang="zh-CN" altLang="en-US" sz="2000" dirty="0" smtClean="0"/>
              <a:t>、</a:t>
            </a:r>
            <a:r>
              <a:rPr lang="en-US" sz="2000" dirty="0" smtClean="0"/>
              <a:t>m3</a:t>
            </a:r>
            <a:r>
              <a:rPr lang="zh-CN" altLang="en-US" sz="2000" dirty="0" smtClean="0"/>
              <a:t>、</a:t>
            </a:r>
            <a:r>
              <a:rPr lang="en-US" sz="2000" dirty="0" smtClean="0"/>
              <a:t>m4</a:t>
            </a:r>
            <a:r>
              <a:rPr lang="zh-CN" altLang="en-US" sz="2000" dirty="0" smtClean="0"/>
              <a:t>发送消息的次序不同，可以得到方法</a:t>
            </a:r>
            <a:r>
              <a:rPr lang="en-US" sz="2000" dirty="0" smtClean="0"/>
              <a:t>m1</a:t>
            </a:r>
            <a:r>
              <a:rPr lang="zh-CN" altLang="en-US" sz="2000" dirty="0" smtClean="0"/>
              <a:t>的不同的</a:t>
            </a:r>
            <a:r>
              <a:rPr lang="en-US" sz="2000" dirty="0" err="1" smtClean="0"/>
              <a:t>MgSS</a:t>
            </a:r>
            <a:r>
              <a:rPr lang="zh-CN" altLang="en-US" sz="2000" dirty="0" smtClean="0"/>
              <a:t>。</a:t>
            </a:r>
            <a:endParaRPr lang="en-US" altLang="zh-CN" sz="2000" dirty="0" smtClean="0"/>
          </a:p>
        </p:txBody>
      </p:sp>
    </p:spTree>
    <p:extLst>
      <p:ext uri="{BB962C8B-B14F-4D97-AF65-F5344CB8AC3E}">
        <p14:creationId xmlns:p14="http://schemas.microsoft.com/office/powerpoint/2010/main" val="84707355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将非功能的要求主要分为：</a:t>
            </a:r>
            <a:endParaRPr lang="en-US" altLang="zh-CN" dirty="0" smtClean="0"/>
          </a:p>
          <a:p>
            <a:pPr lvl="1"/>
            <a:r>
              <a:rPr lang="zh-CN" altLang="en-US" dirty="0" smtClean="0"/>
              <a:t>质量要求</a:t>
            </a:r>
            <a:r>
              <a:rPr lang="en-US" dirty="0" smtClean="0"/>
              <a:t>(ISO-9126</a:t>
            </a:r>
            <a:r>
              <a:rPr lang="zh-CN" altLang="en-US" dirty="0" smtClean="0"/>
              <a:t>意义上的，见第</a:t>
            </a:r>
            <a:r>
              <a:rPr lang="en-US" dirty="0" smtClean="0"/>
              <a:t>4</a:t>
            </a:r>
            <a:r>
              <a:rPr lang="zh-CN" altLang="en-US" dirty="0" smtClean="0"/>
              <a:t>章</a:t>
            </a:r>
            <a:r>
              <a:rPr lang="en-US" dirty="0" smtClean="0"/>
              <a:t>)</a:t>
            </a:r>
            <a:r>
              <a:rPr lang="zh-CN" altLang="en-US" dirty="0" smtClean="0"/>
              <a:t>特征，</a:t>
            </a:r>
            <a:endParaRPr lang="en-US" altLang="zh-CN" dirty="0" smtClean="0"/>
          </a:p>
          <a:p>
            <a:pPr lvl="2"/>
            <a:r>
              <a:rPr lang="zh-CN" altLang="en-US" dirty="0" smtClean="0"/>
              <a:t>例如，系统的响应时间、数据吞吐量、系统的并发用户数、平均服务时间等，</a:t>
            </a:r>
            <a:endParaRPr lang="en-US" altLang="zh-CN" dirty="0" smtClean="0"/>
          </a:p>
          <a:p>
            <a:pPr lvl="1"/>
            <a:r>
              <a:rPr lang="zh-CN" altLang="en-US" dirty="0" smtClean="0"/>
              <a:t>可信赖性要求</a:t>
            </a:r>
            <a:r>
              <a:rPr lang="en-US" dirty="0" smtClean="0"/>
              <a:t>(</a:t>
            </a:r>
            <a:r>
              <a:rPr lang="zh-CN" altLang="en-US" dirty="0" smtClean="0"/>
              <a:t>见第</a:t>
            </a:r>
            <a:r>
              <a:rPr lang="en-US" dirty="0" smtClean="0"/>
              <a:t>5</a:t>
            </a:r>
            <a:r>
              <a:rPr lang="zh-CN" altLang="en-US" dirty="0" smtClean="0"/>
              <a:t>章</a:t>
            </a:r>
            <a:r>
              <a:rPr lang="en-US" dirty="0" smtClean="0"/>
              <a:t>)</a:t>
            </a:r>
            <a:r>
              <a:rPr lang="zh-CN" altLang="en-US" dirty="0" smtClean="0"/>
              <a:t>。</a:t>
            </a:r>
            <a:endParaRPr lang="en-US" altLang="zh-CN" dirty="0" smtClean="0"/>
          </a:p>
          <a:p>
            <a:pPr lvl="2"/>
            <a:r>
              <a:rPr lang="zh-CN" altLang="en-US" dirty="0" smtClean="0"/>
              <a:t>以及系统防止被攻击的能力</a:t>
            </a:r>
            <a:r>
              <a:rPr lang="en-US" dirty="0" smtClean="0"/>
              <a:t>(</a:t>
            </a:r>
            <a:r>
              <a:rPr lang="zh-CN" altLang="en-US" dirty="0" smtClean="0"/>
              <a:t>密安性</a:t>
            </a:r>
            <a:r>
              <a:rPr lang="en-US" dirty="0" smtClean="0"/>
              <a:t>)</a:t>
            </a:r>
            <a:r>
              <a:rPr lang="zh-CN" altLang="en-US" dirty="0" smtClean="0"/>
              <a:t>，安全可靠程度</a:t>
            </a:r>
            <a:r>
              <a:rPr lang="en-US" dirty="0" smtClean="0"/>
              <a:t>(</a:t>
            </a:r>
            <a:r>
              <a:rPr lang="zh-CN" altLang="en-US" dirty="0" smtClean="0"/>
              <a:t>如，测试主系统失败后切换到备份系统的过渡时间和数据丢失情况等</a:t>
            </a:r>
            <a:r>
              <a:rPr lang="en-US" dirty="0" smtClean="0"/>
              <a:t>)</a:t>
            </a:r>
            <a:r>
              <a:rPr lang="zh-CN" altLang="en-US" dirty="0" smtClean="0"/>
              <a:t>。</a:t>
            </a:r>
            <a:endParaRPr lang="zh-CN" alt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1003300" y="1172256"/>
            <a:ext cx="7848600" cy="1041400"/>
          </a:xfrm>
        </p:spPr>
        <p:txBody>
          <a:bodyPr/>
          <a:lstStyle/>
          <a:p>
            <a:r>
              <a:rPr lang="zh-CN" altLang="en-US" dirty="0" smtClean="0"/>
              <a:t>如果按</a:t>
            </a:r>
            <a:r>
              <a:rPr lang="en-US" dirty="0" smtClean="0"/>
              <a:t>m2</a:t>
            </a:r>
            <a:r>
              <a:rPr lang="zh-CN" altLang="en-US" dirty="0" smtClean="0"/>
              <a:t>、</a:t>
            </a:r>
            <a:r>
              <a:rPr lang="en-US" dirty="0" smtClean="0"/>
              <a:t>m3</a:t>
            </a:r>
            <a:r>
              <a:rPr lang="zh-CN" altLang="en-US" dirty="0" smtClean="0"/>
              <a:t>、</a:t>
            </a:r>
            <a:r>
              <a:rPr lang="en-US" dirty="0" smtClean="0"/>
              <a:t>m4</a:t>
            </a:r>
            <a:r>
              <a:rPr lang="zh-CN" altLang="en-US" dirty="0" smtClean="0"/>
              <a:t>的次序向外发消息，那么</a:t>
            </a:r>
            <a:r>
              <a:rPr lang="en-US" dirty="0" smtClean="0"/>
              <a:t>m1</a:t>
            </a:r>
            <a:r>
              <a:rPr lang="zh-CN" altLang="en-US" dirty="0" smtClean="0"/>
              <a:t>的</a:t>
            </a:r>
            <a:r>
              <a:rPr lang="en-US" dirty="0" err="1" smtClean="0"/>
              <a:t>MgSS</a:t>
            </a:r>
            <a:r>
              <a:rPr lang="zh-CN" altLang="en-US" dirty="0" smtClean="0"/>
              <a:t>是：</a:t>
            </a:r>
            <a:endParaRPr lang="zh-CN" altLang="en-US" dirty="0"/>
          </a:p>
        </p:txBody>
      </p:sp>
      <p:sp>
        <p:nvSpPr>
          <p:cNvPr id="92162"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92161" name="Object 1"/>
          <p:cNvGraphicFramePr>
            <a:graphicFrameLocks noChangeAspect="1"/>
          </p:cNvGraphicFramePr>
          <p:nvPr>
            <p:extLst>
              <p:ext uri="{D42A27DB-BD31-4B8C-83A1-F6EECF244321}">
                <p14:modId xmlns:p14="http://schemas.microsoft.com/office/powerpoint/2010/main" val="2457993166"/>
              </p:ext>
            </p:extLst>
          </p:nvPr>
        </p:nvGraphicFramePr>
        <p:xfrm>
          <a:off x="1666219" y="2118403"/>
          <a:ext cx="6008913" cy="667657"/>
        </p:xfrm>
        <a:graphic>
          <a:graphicData uri="http://schemas.openxmlformats.org/presentationml/2006/ole">
            <mc:AlternateContent xmlns:mc="http://schemas.openxmlformats.org/markup-compatibility/2006">
              <mc:Choice xmlns:v="urn:schemas-microsoft-com:vml" Requires="v">
                <p:oleObj spid="_x0000_s104558" name="公式" r:id="rId3" imgW="1803400" imgH="203200" progId="Equation.3">
                  <p:embed/>
                </p:oleObj>
              </mc:Choice>
              <mc:Fallback>
                <p:oleObj name="公式" r:id="rId3" imgW="1803400" imgH="203200" progId="Equation.3">
                  <p:embed/>
                  <p:pic>
                    <p:nvPicPr>
                      <p:cNvPr id="9216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6219" y="2118403"/>
                        <a:ext cx="6008913" cy="66765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4" name="Rectangle 4"/>
          <p:cNvSpPr>
            <a:spLocks noChangeArrowheads="1"/>
          </p:cNvSpPr>
          <p:nvPr/>
        </p:nvSpPr>
        <p:spPr bwMode="auto">
          <a:xfrm>
            <a:off x="885371" y="2941161"/>
            <a:ext cx="8084457" cy="95410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457200" marR="0" lvl="0" indent="-457200" algn="l" defTabSz="914400" rtl="0" eaLnBrk="1" fontAlgn="base" latinLnBrk="0" hangingPunct="1">
              <a:lnSpc>
                <a:spcPct val="100000"/>
              </a:lnSpc>
              <a:spcBef>
                <a:spcPct val="0"/>
              </a:spcBef>
              <a:spcAft>
                <a:spcPct val="0"/>
              </a:spcAft>
              <a:buClrTx/>
              <a:buSzTx/>
              <a:buFont typeface="Arial" panose="020B0604020202020204" pitchFamily="34" charset="0"/>
              <a:buChar char="•"/>
              <a:tabLst/>
            </a:pPr>
            <a:r>
              <a:rPr kumimoji="0" 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如果按先向</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m2</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或</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m3</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发送，后向</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m4</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发送消息次序，那么，</a:t>
            </a:r>
            <a:r>
              <a:rPr kumimoji="0" lang="en-US" altLang="zh-CN"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m1</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的</a:t>
            </a:r>
            <a:r>
              <a:rPr kumimoji="0" lang="en-US" altLang="zh-CN" sz="2800" b="0" i="0" u="none" strike="noStrike" cap="none" normalizeH="0" baseline="0" dirty="0" err="1" smtClean="0">
                <a:ln>
                  <a:noFill/>
                </a:ln>
                <a:solidFill>
                  <a:schemeClr val="tx1"/>
                </a:solidFill>
                <a:effectLst/>
                <a:latin typeface="Times New Roman" pitchFamily="18" charset="0"/>
                <a:ea typeface="宋体" pitchFamily="2" charset="-122"/>
                <a:cs typeface="Times New Roman" pitchFamily="18" charset="0"/>
              </a:rPr>
              <a:t>MgSS</a:t>
            </a: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是：</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graphicFrame>
        <p:nvGraphicFramePr>
          <p:cNvPr id="92163" name="Object 3"/>
          <p:cNvGraphicFramePr>
            <a:graphicFrameLocks noChangeAspect="1"/>
          </p:cNvGraphicFramePr>
          <p:nvPr>
            <p:extLst>
              <p:ext uri="{D42A27DB-BD31-4B8C-83A1-F6EECF244321}">
                <p14:modId xmlns:p14="http://schemas.microsoft.com/office/powerpoint/2010/main" val="2409013196"/>
              </p:ext>
            </p:extLst>
          </p:nvPr>
        </p:nvGraphicFramePr>
        <p:xfrm>
          <a:off x="2067764" y="3813990"/>
          <a:ext cx="5922871" cy="631372"/>
        </p:xfrm>
        <a:graphic>
          <a:graphicData uri="http://schemas.openxmlformats.org/presentationml/2006/ole">
            <mc:AlternateContent xmlns:mc="http://schemas.openxmlformats.org/markup-compatibility/2006">
              <mc:Choice xmlns:v="urn:schemas-microsoft-com:vml" Requires="v">
                <p:oleObj spid="_x0000_s104559" name="公式" r:id="rId5" imgW="1879600" imgH="203200" progId="Equation.3">
                  <p:embed/>
                </p:oleObj>
              </mc:Choice>
              <mc:Fallback>
                <p:oleObj name="公式" r:id="rId5" imgW="1879600" imgH="203200" progId="Equation.3">
                  <p:embed/>
                  <p:pic>
                    <p:nvPicPr>
                      <p:cNvPr id="92163"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7764" y="3813990"/>
                        <a:ext cx="5922871" cy="63137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2165" name="Rectangle 5"/>
          <p:cNvSpPr>
            <a:spLocks noChangeArrowheads="1"/>
          </p:cNvSpPr>
          <p:nvPr/>
        </p:nvSpPr>
        <p:spPr bwMode="auto">
          <a:xfrm>
            <a:off x="0" y="6572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宋体" pitchFamily="2" charset="-12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4" name="矩形 3"/>
          <p:cNvSpPr/>
          <p:nvPr/>
        </p:nvSpPr>
        <p:spPr>
          <a:xfrm>
            <a:off x="1067348" y="4718026"/>
            <a:ext cx="7009303" cy="1200329"/>
          </a:xfrm>
          <a:prstGeom prst="rect">
            <a:avLst/>
          </a:prstGeom>
        </p:spPr>
        <p:txBody>
          <a:bodyPr wrap="square">
            <a:spAutoFit/>
          </a:bodyPr>
          <a:lstStyle/>
          <a:p>
            <a:pPr marL="342900" indent="-342900">
              <a:buFont typeface="Arial" panose="020B0604020202020204" pitchFamily="34" charset="0"/>
              <a:buChar char="•"/>
            </a:pPr>
            <a:r>
              <a:rPr lang="zh-CN" altLang="en-US" dirty="0"/>
              <a:t>在软件设计阶段，一个方法的</a:t>
            </a:r>
            <a:r>
              <a:rPr lang="en-US" altLang="zh-CN" dirty="0" err="1"/>
              <a:t>MgSS</a:t>
            </a:r>
            <a:r>
              <a:rPr lang="zh-CN" altLang="en-US" dirty="0"/>
              <a:t>可以表达出向外面的其它对象发送的重要消息</a:t>
            </a:r>
            <a:r>
              <a:rPr lang="zh-CN" altLang="en-US" dirty="0" smtClean="0"/>
              <a:t>。</a:t>
            </a:r>
            <a:endParaRPr lang="en-US" altLang="zh-CN" dirty="0" smtClean="0"/>
          </a:p>
          <a:p>
            <a:pPr marL="342900" indent="-342900">
              <a:buFont typeface="Arial" panose="020B0604020202020204" pitchFamily="34" charset="0"/>
              <a:buChar char="•"/>
            </a:pPr>
            <a:r>
              <a:rPr lang="zh-CN" altLang="en-US" dirty="0" smtClean="0"/>
              <a:t>在</a:t>
            </a:r>
            <a:r>
              <a:rPr lang="zh-CN" altLang="en-US" dirty="0"/>
              <a:t>方法编码实现时可以追加向外发送的消息。</a:t>
            </a:r>
          </a:p>
        </p:txBody>
      </p:sp>
    </p:spTree>
    <p:extLst>
      <p:ext uri="{BB962C8B-B14F-4D97-AF65-F5344CB8AC3E}">
        <p14:creationId xmlns:p14="http://schemas.microsoft.com/office/powerpoint/2010/main" val="114141311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5286" y="195943"/>
            <a:ext cx="8218714" cy="736600"/>
          </a:xfrm>
        </p:spPr>
        <p:txBody>
          <a:bodyPr/>
          <a:lstStyle/>
          <a:p>
            <a:r>
              <a:rPr lang="zh-CN" altLang="en-US" dirty="0" smtClean="0"/>
              <a:t>可以根据与其它对象交互的方式定义出</a:t>
            </a:r>
            <a:r>
              <a:rPr lang="en-US" dirty="0" err="1" smtClean="0"/>
              <a:t>MgSS</a:t>
            </a:r>
            <a:endParaRPr lang="zh-CN" altLang="en-US" dirty="0"/>
          </a:p>
        </p:txBody>
      </p:sp>
      <p:sp>
        <p:nvSpPr>
          <p:cNvPr id="3" name="内容占位符 2"/>
          <p:cNvSpPr>
            <a:spLocks noGrp="1"/>
          </p:cNvSpPr>
          <p:nvPr>
            <p:ph idx="1"/>
          </p:nvPr>
        </p:nvSpPr>
        <p:spPr>
          <a:xfrm>
            <a:off x="986971" y="1295400"/>
            <a:ext cx="8004629" cy="4902200"/>
          </a:xfrm>
        </p:spPr>
        <p:txBody>
          <a:bodyPr/>
          <a:lstStyle/>
          <a:p>
            <a:r>
              <a:rPr lang="zh-CN" altLang="en-US" sz="2400" dirty="0" smtClean="0"/>
              <a:t>交互场景的不同，所引导出的</a:t>
            </a:r>
            <a:r>
              <a:rPr lang="en-US" sz="2400" dirty="0" err="1" smtClean="0"/>
              <a:t>MgSS</a:t>
            </a:r>
            <a:r>
              <a:rPr lang="zh-CN" altLang="en-US" sz="2400" dirty="0" smtClean="0"/>
              <a:t>也不同。 </a:t>
            </a:r>
          </a:p>
          <a:p>
            <a:pPr lvl="1"/>
            <a:r>
              <a:rPr lang="en-US" sz="2000" dirty="0" smtClean="0"/>
              <a:t>1</a:t>
            </a:r>
            <a:r>
              <a:rPr lang="zh-CN" altLang="en-US" sz="2000" dirty="0" smtClean="0"/>
              <a:t>）如果一个方法接着上一个方法向外发消息，那么所有的消息的次序将被表达出来。例如，如果</a:t>
            </a:r>
            <a:r>
              <a:rPr lang="en-US" sz="2000" dirty="0" smtClean="0"/>
              <a:t>m2</a:t>
            </a:r>
            <a:r>
              <a:rPr lang="zh-CN" altLang="en-US" sz="2000" dirty="0" smtClean="0"/>
              <a:t>和</a:t>
            </a:r>
            <a:r>
              <a:rPr lang="en-US" sz="2000" dirty="0" smtClean="0"/>
              <a:t>m3</a:t>
            </a:r>
            <a:r>
              <a:rPr lang="zh-CN" altLang="en-US" sz="2000" dirty="0" smtClean="0"/>
              <a:t>按顺序发送，相应的</a:t>
            </a:r>
            <a:r>
              <a:rPr lang="en-US" sz="2000" dirty="0" err="1" smtClean="0"/>
              <a:t>MgSS</a:t>
            </a:r>
            <a:r>
              <a:rPr lang="zh-CN" altLang="en-US" sz="2000" dirty="0" smtClean="0"/>
              <a:t>是</a:t>
            </a:r>
            <a:r>
              <a:rPr lang="en-US" sz="2000" dirty="0" smtClean="0"/>
              <a:t>m1.m2.m3</a:t>
            </a:r>
            <a:r>
              <a:rPr lang="zh-CN" altLang="en-US" sz="2000" dirty="0" smtClean="0"/>
              <a:t>。</a:t>
            </a:r>
          </a:p>
          <a:p>
            <a:pPr lvl="1"/>
            <a:r>
              <a:rPr lang="en-US" sz="2000" dirty="0" smtClean="0"/>
              <a:t>2</a:t>
            </a:r>
            <a:r>
              <a:rPr lang="zh-CN" altLang="en-US" sz="2000" dirty="0" smtClean="0"/>
              <a:t>）如果发送一个可选消息和其它消息，可选消息用“？”表达。例如，如果</a:t>
            </a:r>
            <a:r>
              <a:rPr lang="en-US" sz="2000" dirty="0" smtClean="0"/>
              <a:t>m1</a:t>
            </a:r>
            <a:r>
              <a:rPr lang="zh-CN" altLang="en-US" sz="2000" dirty="0" smtClean="0"/>
              <a:t>是可选的，然后发送</a:t>
            </a:r>
            <a:r>
              <a:rPr lang="en-US" sz="2000" dirty="0" smtClean="0"/>
              <a:t>m2</a:t>
            </a:r>
            <a:r>
              <a:rPr lang="zh-CN" altLang="en-US" sz="2000" dirty="0" smtClean="0"/>
              <a:t>、</a:t>
            </a:r>
            <a:r>
              <a:rPr lang="en-US" sz="2000" dirty="0" smtClean="0"/>
              <a:t>m3</a:t>
            </a:r>
            <a:r>
              <a:rPr lang="zh-CN" altLang="en-US" sz="2000" dirty="0" smtClean="0"/>
              <a:t>，那么</a:t>
            </a:r>
            <a:r>
              <a:rPr lang="en-US" sz="2000" dirty="0" err="1" smtClean="0"/>
              <a:t>MgSS</a:t>
            </a:r>
            <a:r>
              <a:rPr lang="zh-CN" altLang="en-US" sz="2000" dirty="0" smtClean="0"/>
              <a:t>为：</a:t>
            </a:r>
            <a:r>
              <a:rPr lang="en-US" sz="2000" dirty="0" smtClean="0"/>
              <a:t>m1?.m2.m3</a:t>
            </a:r>
            <a:r>
              <a:rPr lang="zh-CN" altLang="en-US" sz="2000" dirty="0" smtClean="0"/>
              <a:t>。当依据条件判断决定发送消息时，消息算作是可选的。</a:t>
            </a:r>
          </a:p>
          <a:p>
            <a:pPr lvl="1"/>
            <a:r>
              <a:rPr lang="en-US" sz="2000" dirty="0" smtClean="0"/>
              <a:t>3</a:t>
            </a:r>
            <a:r>
              <a:rPr lang="zh-CN" altLang="en-US" sz="2000" dirty="0" smtClean="0"/>
              <a:t>）如果一个方法发送的消息是可替换的，如，“真”用一个消息，“假”用另一个消息，</a:t>
            </a:r>
            <a:r>
              <a:rPr lang="en-US" sz="2000" dirty="0" err="1" smtClean="0"/>
              <a:t>MgSS</a:t>
            </a:r>
            <a:r>
              <a:rPr lang="zh-CN" altLang="en-US" sz="2000" dirty="0" smtClean="0"/>
              <a:t>将把这两个消息作为可替换的消息。例如，如果</a:t>
            </a:r>
            <a:r>
              <a:rPr lang="en-US" sz="2000" dirty="0" smtClean="0"/>
              <a:t>m1</a:t>
            </a:r>
            <a:r>
              <a:rPr lang="zh-CN" altLang="en-US" sz="2000" dirty="0" smtClean="0"/>
              <a:t>或</a:t>
            </a:r>
            <a:r>
              <a:rPr lang="en-US" sz="2000" dirty="0" smtClean="0"/>
              <a:t>m2</a:t>
            </a:r>
            <a:r>
              <a:rPr lang="zh-CN" altLang="en-US" sz="2000" dirty="0" smtClean="0"/>
              <a:t>被发送，那么</a:t>
            </a:r>
            <a:r>
              <a:rPr lang="en-US" sz="2000" dirty="0" err="1" smtClean="0"/>
              <a:t>MgSS</a:t>
            </a:r>
            <a:r>
              <a:rPr lang="zh-CN" altLang="en-US" sz="2000" dirty="0" smtClean="0"/>
              <a:t>为</a:t>
            </a:r>
            <a:r>
              <a:rPr lang="en-US" sz="2000" dirty="0" smtClean="0"/>
              <a:t>m1| m2</a:t>
            </a:r>
            <a:r>
              <a:rPr lang="zh-CN" altLang="en-US" sz="2000" dirty="0" smtClean="0"/>
              <a:t>。</a:t>
            </a:r>
          </a:p>
          <a:p>
            <a:pPr lvl="1"/>
            <a:r>
              <a:rPr lang="en-US" sz="2000" dirty="0" smtClean="0"/>
              <a:t>4) </a:t>
            </a:r>
            <a:r>
              <a:rPr lang="zh-CN" altLang="en-US" sz="2000" dirty="0" smtClean="0"/>
              <a:t>如果一个方法向外循环地发消息，那么用操作符“</a:t>
            </a:r>
            <a:r>
              <a:rPr lang="en-US" sz="2000" dirty="0" smtClean="0"/>
              <a:t>*</a:t>
            </a:r>
            <a:r>
              <a:rPr lang="zh-CN" altLang="en-US" sz="2000" dirty="0" smtClean="0"/>
              <a:t>”或“</a:t>
            </a:r>
            <a:r>
              <a:rPr lang="en-US" sz="2000" dirty="0" smtClean="0"/>
              <a:t>+</a:t>
            </a:r>
            <a:r>
              <a:rPr lang="zh-CN" altLang="en-US" sz="2000" dirty="0" smtClean="0"/>
              <a:t>”。“</a:t>
            </a:r>
            <a:r>
              <a:rPr lang="en-US" sz="2000" dirty="0" smtClean="0"/>
              <a:t>*</a:t>
            </a:r>
            <a:r>
              <a:rPr lang="zh-CN" altLang="en-US" sz="2000" dirty="0" smtClean="0"/>
              <a:t>”表达循环零或多次，“</a:t>
            </a:r>
            <a:r>
              <a:rPr lang="en-US" sz="2000" dirty="0" smtClean="0"/>
              <a:t>+</a:t>
            </a:r>
            <a:r>
              <a:rPr lang="zh-CN" altLang="en-US" sz="2000" dirty="0" smtClean="0"/>
              <a:t>”表达</a:t>
            </a:r>
            <a:r>
              <a:rPr lang="en-US" sz="2000" dirty="0" smtClean="0"/>
              <a:t>1</a:t>
            </a:r>
            <a:r>
              <a:rPr lang="zh-CN" altLang="en-US" sz="2000" dirty="0" smtClean="0"/>
              <a:t>或多次。例如，如果</a:t>
            </a:r>
            <a:r>
              <a:rPr lang="en-US" sz="2000" dirty="0" smtClean="0"/>
              <a:t>m1</a:t>
            </a:r>
            <a:r>
              <a:rPr lang="zh-CN" altLang="en-US" sz="2000" dirty="0" smtClean="0"/>
              <a:t>重复向外发送一次或多次，接着发送</a:t>
            </a:r>
            <a:r>
              <a:rPr lang="en-US" sz="2000" dirty="0" smtClean="0"/>
              <a:t>m2</a:t>
            </a:r>
            <a:r>
              <a:rPr lang="zh-CN" altLang="en-US" sz="2000" dirty="0" smtClean="0"/>
              <a:t>，那么</a:t>
            </a:r>
            <a:r>
              <a:rPr lang="en-US" sz="2000" dirty="0" err="1" smtClean="0"/>
              <a:t>MgSS</a:t>
            </a:r>
            <a:r>
              <a:rPr lang="zh-CN" altLang="en-US" sz="2000" dirty="0" smtClean="0"/>
              <a:t>是</a:t>
            </a:r>
            <a:r>
              <a:rPr lang="en-US" sz="2000" dirty="0" smtClean="0"/>
              <a:t>(m1+).m2</a:t>
            </a:r>
            <a:r>
              <a:rPr lang="zh-CN" altLang="en-US" sz="2000" dirty="0" smtClean="0"/>
              <a:t>。</a:t>
            </a:r>
          </a:p>
          <a:p>
            <a:pPr lvl="1"/>
            <a:endParaRPr lang="zh-CN" altLang="en-US" sz="2000" dirty="0"/>
          </a:p>
        </p:txBody>
      </p:sp>
    </p:spTree>
    <p:extLst>
      <p:ext uri="{BB962C8B-B14F-4D97-AF65-F5344CB8AC3E}">
        <p14:creationId xmlns:p14="http://schemas.microsoft.com/office/powerpoint/2010/main" val="377165263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14.4.7 </a:t>
            </a:r>
            <a:r>
              <a:rPr lang="zh-CN" altLang="en-US" dirty="0" smtClean="0"/>
              <a:t>从交互图获得</a:t>
            </a:r>
            <a:r>
              <a:rPr lang="en-US" dirty="0" err="1" smtClean="0"/>
              <a:t>MtSS</a:t>
            </a:r>
            <a:r>
              <a:rPr lang="zh-CN" altLang="en-US" dirty="0" smtClean="0"/>
              <a:t>和</a:t>
            </a:r>
            <a:r>
              <a:rPr lang="en-US" dirty="0" err="1" smtClean="0"/>
              <a:t>MgSS</a:t>
            </a:r>
            <a:endParaRPr lang="zh-CN" altLang="en-US" dirty="0"/>
          </a:p>
        </p:txBody>
      </p:sp>
      <p:sp>
        <p:nvSpPr>
          <p:cNvPr id="3" name="矩形 2"/>
          <p:cNvSpPr/>
          <p:nvPr/>
        </p:nvSpPr>
        <p:spPr>
          <a:xfrm>
            <a:off x="1143000" y="1332464"/>
            <a:ext cx="7772400" cy="830997"/>
          </a:xfrm>
          <a:prstGeom prst="rect">
            <a:avLst/>
          </a:prstGeom>
        </p:spPr>
        <p:txBody>
          <a:bodyPr wrap="square">
            <a:spAutoFit/>
          </a:bodyPr>
          <a:lstStyle/>
          <a:p>
            <a:r>
              <a:rPr lang="zh-CN" altLang="en-US" dirty="0" smtClean="0"/>
              <a:t>交互的</a:t>
            </a:r>
            <a:r>
              <a:rPr lang="en-US" altLang="zh-CN" dirty="0" smtClean="0"/>
              <a:t>(</a:t>
            </a:r>
            <a:r>
              <a:rPr lang="zh-CN" altLang="en-US" dirty="0" smtClean="0"/>
              <a:t>消息顺序</a:t>
            </a:r>
            <a:r>
              <a:rPr lang="en-US" altLang="zh-CN" dirty="0" smtClean="0"/>
              <a:t>)</a:t>
            </a:r>
            <a:r>
              <a:rPr lang="zh-CN" altLang="en-US" dirty="0" smtClean="0"/>
              <a:t>图</a:t>
            </a:r>
            <a:r>
              <a:rPr lang="zh-CN" altLang="en-US" dirty="0"/>
              <a:t>是</a:t>
            </a:r>
            <a:r>
              <a:rPr lang="en-US" altLang="zh-CN" dirty="0"/>
              <a:t>OO</a:t>
            </a:r>
            <a:r>
              <a:rPr lang="zh-CN" altLang="en-US" dirty="0"/>
              <a:t>分析和设计中常用的图。可以从该类图中直接获取</a:t>
            </a:r>
            <a:r>
              <a:rPr lang="en-US" altLang="zh-CN" dirty="0" err="1"/>
              <a:t>MtSS</a:t>
            </a:r>
            <a:r>
              <a:rPr lang="zh-CN" altLang="en-US" dirty="0"/>
              <a:t>和</a:t>
            </a:r>
            <a:r>
              <a:rPr lang="en-US" altLang="zh-CN" dirty="0" err="1"/>
              <a:t>MgSS</a:t>
            </a:r>
            <a:r>
              <a:rPr lang="zh-CN" altLang="en-US" dirty="0"/>
              <a:t>。</a:t>
            </a:r>
          </a:p>
        </p:txBody>
      </p:sp>
      <p:grpSp>
        <p:nvGrpSpPr>
          <p:cNvPr id="5" name="Group 1"/>
          <p:cNvGrpSpPr>
            <a:grpSpLocks noChangeAspect="1"/>
          </p:cNvGrpSpPr>
          <p:nvPr/>
        </p:nvGrpSpPr>
        <p:grpSpPr bwMode="auto">
          <a:xfrm>
            <a:off x="1064059" y="2487062"/>
            <a:ext cx="7658272" cy="3374308"/>
            <a:chOff x="1559" y="4918"/>
            <a:chExt cx="8040" cy="3542"/>
          </a:xfrm>
        </p:grpSpPr>
        <p:sp>
          <p:nvSpPr>
            <p:cNvPr id="6" name="AutoShape 49"/>
            <p:cNvSpPr>
              <a:spLocks noChangeAspect="1" noChangeArrowheads="1" noTextEdit="1"/>
            </p:cNvSpPr>
            <p:nvPr/>
          </p:nvSpPr>
          <p:spPr bwMode="auto">
            <a:xfrm>
              <a:off x="1559" y="4918"/>
              <a:ext cx="8040" cy="3542"/>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7" name="Text Box 48"/>
            <p:cNvSpPr txBox="1">
              <a:spLocks noChangeArrowheads="1"/>
            </p:cNvSpPr>
            <p:nvPr/>
          </p:nvSpPr>
          <p:spPr bwMode="auto">
            <a:xfrm>
              <a:off x="1760" y="5562"/>
              <a:ext cx="160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Withdraw </a:t>
              </a:r>
              <a:r>
                <a:rPr kumimoji="0" lang="zh-CN" altLang="en-US" sz="1600" dirty="0">
                  <a:cs typeface="Times New Roman" panose="02020603050405020304" pitchFamily="18" charset="0"/>
                </a:rPr>
                <a:t>请求</a:t>
              </a:r>
            </a:p>
          </p:txBody>
        </p:sp>
        <p:sp>
          <p:nvSpPr>
            <p:cNvPr id="8" name="Text Box 47"/>
            <p:cNvSpPr txBox="1">
              <a:spLocks noChangeArrowheads="1"/>
            </p:cNvSpPr>
            <p:nvPr/>
          </p:nvSpPr>
          <p:spPr bwMode="auto">
            <a:xfrm>
              <a:off x="1559" y="6045"/>
              <a:ext cx="2010" cy="1288"/>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得到</a:t>
              </a:r>
              <a:r>
                <a:rPr kumimoji="0" lang="en-US" altLang="zh-CN" sz="1600" dirty="0">
                  <a:latin typeface="Times New Roman" pitchFamily="18" charset="0"/>
                  <a:cs typeface="Times New Roman" panose="02020603050405020304" pitchFamily="18" charset="0"/>
                </a:rPr>
                <a:t>Account </a:t>
              </a:r>
              <a:r>
                <a:rPr kumimoji="0" lang="zh-CN" altLang="en-US" sz="1600" dirty="0">
                  <a:latin typeface="Times New Roman" pitchFamily="18" charset="0"/>
                  <a:cs typeface="Times New Roman" panose="02020603050405020304" pitchFamily="18" charset="0"/>
                </a:rPr>
                <a:t>信息</a:t>
              </a:r>
            </a:p>
            <a:p>
              <a:pPr indent="0"/>
              <a:r>
                <a:rPr kumimoji="0" lang="zh-CN" altLang="en-US" sz="1600" dirty="0">
                  <a:latin typeface="Times New Roman" pitchFamily="18" charset="0"/>
                  <a:cs typeface="Times New Roman" panose="02020603050405020304" pitchFamily="18" charset="0"/>
                </a:rPr>
                <a:t>得到</a:t>
              </a:r>
              <a:r>
                <a:rPr kumimoji="0" lang="en-US" altLang="zh-CN" sz="1600" dirty="0">
                  <a:latin typeface="Times New Roman" pitchFamily="18" charset="0"/>
                  <a:cs typeface="Times New Roman" panose="02020603050405020304" pitchFamily="18" charset="0"/>
                </a:rPr>
                <a:t>Account </a:t>
              </a:r>
              <a:r>
                <a:rPr kumimoji="0" lang="zh-CN" altLang="en-US" sz="1600" dirty="0">
                  <a:latin typeface="Times New Roman" pitchFamily="18" charset="0"/>
                  <a:cs typeface="Times New Roman" panose="02020603050405020304" pitchFamily="18" charset="0"/>
                </a:rPr>
                <a:t>汇总</a:t>
              </a:r>
            </a:p>
            <a:p>
              <a:pPr indent="0"/>
              <a:r>
                <a:rPr kumimoji="0" lang="zh-CN" altLang="en-US" sz="1600" dirty="0">
                  <a:latin typeface="Times New Roman" pitchFamily="18" charset="0"/>
                  <a:cs typeface="Times New Roman" panose="02020603050405020304" pitchFamily="18" charset="0"/>
                </a:rPr>
                <a:t>检查</a:t>
              </a:r>
              <a:r>
                <a:rPr kumimoji="0" lang="en-US" altLang="zh-CN" sz="1600" dirty="0" err="1">
                  <a:latin typeface="Times New Roman" pitchFamily="18" charset="0"/>
                  <a:cs typeface="Times New Roman" panose="02020603050405020304" pitchFamily="18" charset="0"/>
                </a:rPr>
                <a:t>blance</a:t>
              </a:r>
              <a:endParaRPr kumimoji="0" lang="en-US" altLang="zh-CN" sz="1600" dirty="0">
                <a:latin typeface="Times New Roman" pitchFamily="18" charset="0"/>
                <a:cs typeface="Times New Roman" panose="02020603050405020304" pitchFamily="18" charset="0"/>
              </a:endParaRPr>
            </a:p>
            <a:p>
              <a:pPr indent="0"/>
              <a:r>
                <a:rPr kumimoji="0" lang="zh-CN" altLang="en-US" sz="1600" dirty="0">
                  <a:latin typeface="Times New Roman" pitchFamily="18" charset="0"/>
                  <a:cs typeface="Times New Roman" panose="02020603050405020304" pitchFamily="18" charset="0"/>
                </a:rPr>
                <a:t>如果合适，</a:t>
              </a:r>
            </a:p>
            <a:p>
              <a:pPr indent="0"/>
              <a:r>
                <a:rPr kumimoji="0" lang="zh-CN" altLang="en-US" sz="1600" dirty="0">
                  <a:latin typeface="Times New Roman" pitchFamily="18" charset="0"/>
                  <a:cs typeface="Times New Roman" panose="02020603050405020304" pitchFamily="18" charset="0"/>
                </a:rPr>
                <a:t>发布</a:t>
              </a:r>
              <a:r>
                <a:rPr kumimoji="0" lang="en-US" altLang="zh-CN" sz="1600" dirty="0">
                  <a:latin typeface="Times New Roman" pitchFamily="18" charset="0"/>
                  <a:cs typeface="Times New Roman" panose="02020603050405020304" pitchFamily="18" charset="0"/>
                </a:rPr>
                <a:t>withdraw</a:t>
              </a:r>
            </a:p>
            <a:p>
              <a:pPr indent="0"/>
              <a:endParaRPr kumimoji="0" lang="en-US" altLang="zh-CN" sz="1600" dirty="0">
                <a:latin typeface="Times New Roman" pitchFamily="18" charset="0"/>
                <a:cs typeface="Times New Roman" panose="02020603050405020304" pitchFamily="18" charset="0"/>
              </a:endParaRPr>
            </a:p>
          </p:txBody>
        </p:sp>
        <p:sp>
          <p:nvSpPr>
            <p:cNvPr id="9" name="Text Box 46"/>
            <p:cNvSpPr txBox="1">
              <a:spLocks noChangeArrowheads="1"/>
            </p:cNvSpPr>
            <p:nvPr/>
          </p:nvSpPr>
          <p:spPr bwMode="auto">
            <a:xfrm>
              <a:off x="1559" y="7494"/>
              <a:ext cx="1910" cy="966"/>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indent="269875" eaLnBrk="0" hangingPunct="0">
                <a:defRPr>
                  <a:solidFill>
                    <a:schemeClr val="tx1"/>
                  </a:solidFill>
                  <a:latin typeface="Arial" panose="020B0604020202020204" pitchFamily="34" charset="0"/>
                </a:defRPr>
              </a:lvl1pPr>
              <a:lvl2pPr eaLnBrk="0" hangingPunct="0">
                <a:defRPr>
                  <a:solidFill>
                    <a:schemeClr val="tx1"/>
                  </a:solidFill>
                  <a:latin typeface="Arial" panose="020B0604020202020204" pitchFamily="34" charset="0"/>
                </a:defRPr>
              </a:lvl2pPr>
              <a:lvl3pPr eaLnBrk="0" hangingPunct="0">
                <a:defRPr>
                  <a:solidFill>
                    <a:schemeClr val="tx1"/>
                  </a:solidFill>
                  <a:latin typeface="Arial" panose="020B0604020202020204" pitchFamily="34" charset="0"/>
                </a:defRPr>
              </a:lvl3pPr>
              <a:lvl4pPr eaLnBrk="0" hangingPunct="0">
                <a:defRPr>
                  <a:solidFill>
                    <a:schemeClr val="tx1"/>
                  </a:solidFill>
                  <a:latin typeface="Arial" panose="020B0604020202020204" pitchFamily="34" charset="0"/>
                </a:defRPr>
              </a:lvl4pPr>
              <a:lvl5pPr eaLnBrk="0" hangingPunct="0">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indent="0"/>
              <a:r>
                <a:rPr kumimoji="0" lang="zh-CN" altLang="zh-CN" sz="1600" dirty="0">
                  <a:latin typeface="Times New Roman" pitchFamily="18" charset="0"/>
                  <a:cs typeface="Times New Roman" panose="02020603050405020304" pitchFamily="18" charset="0"/>
                </a:rPr>
                <a:t>如果</a:t>
              </a:r>
              <a:r>
                <a:rPr kumimoji="0" lang="en-US" altLang="zh-CN" sz="1600" dirty="0">
                  <a:latin typeface="Times New Roman" pitchFamily="18" charset="0"/>
                  <a:cs typeface="Times New Roman" panose="02020603050405020304" pitchFamily="18" charset="0"/>
                </a:rPr>
                <a:t>withdraw</a:t>
              </a:r>
              <a:r>
                <a:rPr kumimoji="0" lang="zh-CN" altLang="en-US" sz="1600" dirty="0">
                  <a:latin typeface="Times New Roman" pitchFamily="18" charset="0"/>
                  <a:cs typeface="Times New Roman" panose="02020603050405020304" pitchFamily="18" charset="0"/>
                </a:rPr>
                <a:t>成功</a:t>
              </a:r>
            </a:p>
            <a:p>
              <a:pPr indent="0"/>
              <a:r>
                <a:rPr kumimoji="0" lang="zh-CN" altLang="en-US" sz="1600" dirty="0">
                  <a:latin typeface="Times New Roman" pitchFamily="18" charset="0"/>
                  <a:cs typeface="Times New Roman" panose="02020603050405020304" pitchFamily="18" charset="0"/>
                </a:rPr>
                <a:t>吐出现金</a:t>
              </a:r>
            </a:p>
            <a:p>
              <a:pPr indent="0"/>
              <a:r>
                <a:rPr kumimoji="0" lang="zh-CN" altLang="en-US" sz="1600" dirty="0">
                  <a:latin typeface="Times New Roman" pitchFamily="18" charset="0"/>
                  <a:cs typeface="Times New Roman" panose="02020603050405020304" pitchFamily="18" charset="0"/>
                </a:rPr>
                <a:t>返回</a:t>
              </a:r>
              <a:r>
                <a:rPr kumimoji="0" lang="en-US" altLang="zh-CN" sz="1600" dirty="0">
                  <a:latin typeface="Times New Roman" pitchFamily="18" charset="0"/>
                  <a:cs typeface="Times New Roman" panose="02020603050405020304" pitchFamily="18" charset="0"/>
                </a:rPr>
                <a:t>status</a:t>
              </a:r>
            </a:p>
          </p:txBody>
        </p:sp>
        <p:sp>
          <p:nvSpPr>
            <p:cNvPr id="10" name="Text Box 45"/>
            <p:cNvSpPr txBox="1">
              <a:spLocks noChangeArrowheads="1"/>
            </p:cNvSpPr>
            <p:nvPr/>
          </p:nvSpPr>
          <p:spPr bwMode="auto">
            <a:xfrm>
              <a:off x="2966" y="5079"/>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marL="0" marR="0" lvl="0" algn="l" defTabSz="914400" rtl="0" eaLnBrk="0" fontAlgn="base" latinLnBrk="0" hangingPunct="0">
                <a:lnSpc>
                  <a:spcPct val="100000"/>
                </a:lnSpc>
                <a:spcBef>
                  <a:spcPct val="0"/>
                </a:spcBef>
                <a:spcAft>
                  <a:spcPct val="0"/>
                </a:spcAft>
                <a:buClrTx/>
                <a:buSzTx/>
                <a:buFontTx/>
                <a:buNone/>
                <a:tabLst/>
              </a:pPr>
              <a:r>
                <a:rPr kumimoji="0" lang="zh-CN" altLang="zh-CN" sz="1600" b="0" i="0" u="none" strike="noStrike" cap="none" normalizeH="0" baseline="0" dirty="0" smtClean="0">
                  <a:ln>
                    <a:noFill/>
                  </a:ln>
                  <a:solidFill>
                    <a:schemeClr val="tx1"/>
                  </a:solidFill>
                  <a:effectLst/>
                  <a:cs typeface="Times New Roman" panose="02020603050405020304" pitchFamily="18" charset="0"/>
                </a:rPr>
                <a:t>系统边界</a:t>
              </a:r>
              <a:endParaRPr kumimoji="0" lang="zh-CN" altLang="zh-CN" sz="1600" b="0" i="0" u="none" strike="noStrike" cap="none" normalizeH="0" baseline="0" dirty="0" smtClean="0">
                <a:ln>
                  <a:noFill/>
                </a:ln>
                <a:solidFill>
                  <a:schemeClr val="tx1"/>
                </a:solidFill>
                <a:effectLst/>
                <a:latin typeface="Arial" panose="020B0604020202020204" pitchFamily="34" charset="0"/>
              </a:endParaRPr>
            </a:p>
          </p:txBody>
        </p:sp>
        <p:sp>
          <p:nvSpPr>
            <p:cNvPr id="11" name="Line 44"/>
            <p:cNvSpPr>
              <a:spLocks noChangeShapeType="1"/>
            </p:cNvSpPr>
            <p:nvPr/>
          </p:nvSpPr>
          <p:spPr bwMode="auto">
            <a:xfrm>
              <a:off x="3569" y="5401"/>
              <a:ext cx="0" cy="2898"/>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2" name="Text Box 43"/>
            <p:cNvSpPr txBox="1">
              <a:spLocks noChangeArrowheads="1"/>
            </p:cNvSpPr>
            <p:nvPr/>
          </p:nvSpPr>
          <p:spPr bwMode="auto">
            <a:xfrm>
              <a:off x="4373" y="5079"/>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ATM</a:t>
              </a:r>
            </a:p>
          </p:txBody>
        </p:sp>
        <p:sp>
          <p:nvSpPr>
            <p:cNvPr id="13" name="Rectangle 42"/>
            <p:cNvSpPr>
              <a:spLocks noChangeArrowheads="1"/>
            </p:cNvSpPr>
            <p:nvPr/>
          </p:nvSpPr>
          <p:spPr bwMode="auto">
            <a:xfrm>
              <a:off x="4574" y="5562"/>
              <a:ext cx="402" cy="2576"/>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4" name="Line 41"/>
            <p:cNvSpPr>
              <a:spLocks noChangeShapeType="1"/>
            </p:cNvSpPr>
            <p:nvPr/>
          </p:nvSpPr>
          <p:spPr bwMode="auto">
            <a:xfrm>
              <a:off x="3770" y="5723"/>
              <a:ext cx="80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5" name="Text Box 40"/>
            <p:cNvSpPr txBox="1">
              <a:spLocks noChangeArrowheads="1"/>
            </p:cNvSpPr>
            <p:nvPr/>
          </p:nvSpPr>
          <p:spPr bwMode="auto">
            <a:xfrm>
              <a:off x="3569" y="5401"/>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withdraw</a:t>
              </a:r>
            </a:p>
          </p:txBody>
        </p:sp>
        <p:sp>
          <p:nvSpPr>
            <p:cNvPr id="16" name="Line 39"/>
            <p:cNvSpPr>
              <a:spLocks noChangeShapeType="1"/>
            </p:cNvSpPr>
            <p:nvPr/>
          </p:nvSpPr>
          <p:spPr bwMode="auto">
            <a:xfrm>
              <a:off x="4775" y="5401"/>
              <a:ext cx="1"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7" name="Rectangle 38"/>
            <p:cNvSpPr>
              <a:spLocks noChangeArrowheads="1"/>
            </p:cNvSpPr>
            <p:nvPr/>
          </p:nvSpPr>
          <p:spPr bwMode="auto">
            <a:xfrm>
              <a:off x="5780" y="5562"/>
              <a:ext cx="402" cy="3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18" name="Text Box 37"/>
            <p:cNvSpPr txBox="1">
              <a:spLocks noChangeArrowheads="1"/>
            </p:cNvSpPr>
            <p:nvPr/>
          </p:nvSpPr>
          <p:spPr bwMode="auto">
            <a:xfrm>
              <a:off x="5177" y="5079"/>
              <a:ext cx="1608"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ATM Hardware</a:t>
              </a:r>
            </a:p>
          </p:txBody>
        </p:sp>
        <p:sp>
          <p:nvSpPr>
            <p:cNvPr id="19" name="Line 36"/>
            <p:cNvSpPr>
              <a:spLocks noChangeShapeType="1"/>
            </p:cNvSpPr>
            <p:nvPr/>
          </p:nvSpPr>
          <p:spPr bwMode="auto">
            <a:xfrm>
              <a:off x="5981" y="5401"/>
              <a:ext cx="1"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0" name="Text Box 35"/>
            <p:cNvSpPr txBox="1">
              <a:spLocks noChangeArrowheads="1"/>
            </p:cNvSpPr>
            <p:nvPr/>
          </p:nvSpPr>
          <p:spPr bwMode="auto">
            <a:xfrm>
              <a:off x="4976" y="5401"/>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err="1">
                  <a:cs typeface="Times New Roman" panose="02020603050405020304" pitchFamily="18" charset="0"/>
                </a:rPr>
                <a:t>readAmt</a:t>
              </a:r>
              <a:endParaRPr kumimoji="0" lang="en-US" altLang="zh-CN" sz="1600" dirty="0">
                <a:cs typeface="Times New Roman" panose="02020603050405020304" pitchFamily="18" charset="0"/>
              </a:endParaRPr>
            </a:p>
          </p:txBody>
        </p:sp>
        <p:sp>
          <p:nvSpPr>
            <p:cNvPr id="21" name="Line 34"/>
            <p:cNvSpPr>
              <a:spLocks noChangeShapeType="1"/>
            </p:cNvSpPr>
            <p:nvPr/>
          </p:nvSpPr>
          <p:spPr bwMode="auto">
            <a:xfrm>
              <a:off x="4976" y="5723"/>
              <a:ext cx="804"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2" name="Text Box 33"/>
            <p:cNvSpPr txBox="1">
              <a:spLocks noChangeArrowheads="1"/>
            </p:cNvSpPr>
            <p:nvPr/>
          </p:nvSpPr>
          <p:spPr bwMode="auto">
            <a:xfrm>
              <a:off x="6785" y="5079"/>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Bank</a:t>
              </a:r>
            </a:p>
          </p:txBody>
        </p:sp>
        <p:sp>
          <p:nvSpPr>
            <p:cNvPr id="23" name="Text Box 32"/>
            <p:cNvSpPr txBox="1">
              <a:spLocks noChangeArrowheads="1"/>
            </p:cNvSpPr>
            <p:nvPr/>
          </p:nvSpPr>
          <p:spPr bwMode="auto">
            <a:xfrm>
              <a:off x="8393" y="5079"/>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Account</a:t>
              </a:r>
            </a:p>
          </p:txBody>
        </p:sp>
        <p:sp>
          <p:nvSpPr>
            <p:cNvPr id="24" name="Rectangle 31"/>
            <p:cNvSpPr>
              <a:spLocks noChangeArrowheads="1"/>
            </p:cNvSpPr>
            <p:nvPr/>
          </p:nvSpPr>
          <p:spPr bwMode="auto">
            <a:xfrm>
              <a:off x="6986" y="5884"/>
              <a:ext cx="402" cy="193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5" name="Line 30"/>
            <p:cNvSpPr>
              <a:spLocks noChangeShapeType="1"/>
            </p:cNvSpPr>
            <p:nvPr/>
          </p:nvSpPr>
          <p:spPr bwMode="auto">
            <a:xfrm>
              <a:off x="4976" y="6206"/>
              <a:ext cx="2010"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6" name="Line 29"/>
            <p:cNvSpPr>
              <a:spLocks noChangeShapeType="1"/>
            </p:cNvSpPr>
            <p:nvPr/>
          </p:nvSpPr>
          <p:spPr bwMode="auto">
            <a:xfrm>
              <a:off x="5981" y="5884"/>
              <a:ext cx="1" cy="177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7" name="Text Box 28"/>
            <p:cNvSpPr txBox="1">
              <a:spLocks noChangeArrowheads="1"/>
            </p:cNvSpPr>
            <p:nvPr/>
          </p:nvSpPr>
          <p:spPr bwMode="auto">
            <a:xfrm>
              <a:off x="5378" y="5884"/>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err="1">
                  <a:cs typeface="Times New Roman" panose="02020603050405020304" pitchFamily="18" charset="0"/>
                </a:rPr>
                <a:t>withdrawReq</a:t>
              </a:r>
              <a:endParaRPr kumimoji="0" lang="en-US" altLang="zh-CN" sz="1600" dirty="0">
                <a:cs typeface="Times New Roman" panose="02020603050405020304" pitchFamily="18" charset="0"/>
              </a:endParaRPr>
            </a:p>
          </p:txBody>
        </p:sp>
        <p:sp>
          <p:nvSpPr>
            <p:cNvPr id="28" name="Line 27"/>
            <p:cNvSpPr>
              <a:spLocks noChangeShapeType="1"/>
            </p:cNvSpPr>
            <p:nvPr/>
          </p:nvSpPr>
          <p:spPr bwMode="auto">
            <a:xfrm>
              <a:off x="7187" y="5401"/>
              <a:ext cx="1" cy="48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29" name="Line 26"/>
            <p:cNvSpPr>
              <a:spLocks noChangeShapeType="1"/>
            </p:cNvSpPr>
            <p:nvPr/>
          </p:nvSpPr>
          <p:spPr bwMode="auto">
            <a:xfrm>
              <a:off x="7187" y="7816"/>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0" name="Rectangle 25"/>
            <p:cNvSpPr>
              <a:spLocks noChangeArrowheads="1"/>
            </p:cNvSpPr>
            <p:nvPr/>
          </p:nvSpPr>
          <p:spPr bwMode="auto">
            <a:xfrm>
              <a:off x="8795" y="6045"/>
              <a:ext cx="402" cy="3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1" name="Line 24"/>
            <p:cNvSpPr>
              <a:spLocks noChangeShapeType="1"/>
            </p:cNvSpPr>
            <p:nvPr/>
          </p:nvSpPr>
          <p:spPr bwMode="auto">
            <a:xfrm>
              <a:off x="8996" y="5401"/>
              <a:ext cx="1" cy="64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2" name="Text Box 23"/>
            <p:cNvSpPr txBox="1">
              <a:spLocks noChangeArrowheads="1"/>
            </p:cNvSpPr>
            <p:nvPr/>
          </p:nvSpPr>
          <p:spPr bwMode="auto">
            <a:xfrm>
              <a:off x="7488" y="5902"/>
              <a:ext cx="1206"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err="1">
                  <a:cs typeface="Times New Roman" panose="02020603050405020304" pitchFamily="18" charset="0"/>
                </a:rPr>
                <a:t>getAccInfo</a:t>
              </a:r>
              <a:endParaRPr kumimoji="0" lang="en-US" altLang="zh-CN" sz="1600" dirty="0">
                <a:cs typeface="Times New Roman" panose="02020603050405020304" pitchFamily="18" charset="0"/>
              </a:endParaRPr>
            </a:p>
          </p:txBody>
        </p:sp>
        <p:sp>
          <p:nvSpPr>
            <p:cNvPr id="33" name="Line 22"/>
            <p:cNvSpPr>
              <a:spLocks noChangeShapeType="1"/>
            </p:cNvSpPr>
            <p:nvPr/>
          </p:nvSpPr>
          <p:spPr bwMode="auto">
            <a:xfrm>
              <a:off x="7388" y="6206"/>
              <a:ext cx="140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4" name="Rectangle 21"/>
            <p:cNvSpPr>
              <a:spLocks noChangeArrowheads="1"/>
            </p:cNvSpPr>
            <p:nvPr/>
          </p:nvSpPr>
          <p:spPr bwMode="auto">
            <a:xfrm>
              <a:off x="8795" y="6528"/>
              <a:ext cx="402" cy="3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5" name="Text Box 20"/>
            <p:cNvSpPr txBox="1">
              <a:spLocks noChangeArrowheads="1"/>
            </p:cNvSpPr>
            <p:nvPr/>
          </p:nvSpPr>
          <p:spPr bwMode="auto">
            <a:xfrm>
              <a:off x="7388" y="6367"/>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err="1">
                  <a:cs typeface="Times New Roman" panose="02020603050405020304" pitchFamily="18" charset="0"/>
                </a:rPr>
                <a:t>getAccSumm</a:t>
              </a:r>
              <a:endParaRPr kumimoji="0" lang="en-US" altLang="zh-CN" sz="1600" dirty="0">
                <a:cs typeface="Times New Roman" panose="02020603050405020304" pitchFamily="18" charset="0"/>
              </a:endParaRPr>
            </a:p>
          </p:txBody>
        </p:sp>
        <p:sp>
          <p:nvSpPr>
            <p:cNvPr id="36" name="Line 19"/>
            <p:cNvSpPr>
              <a:spLocks noChangeShapeType="1"/>
            </p:cNvSpPr>
            <p:nvPr/>
          </p:nvSpPr>
          <p:spPr bwMode="auto">
            <a:xfrm>
              <a:off x="7388" y="6689"/>
              <a:ext cx="140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7" name="Line 18"/>
            <p:cNvSpPr>
              <a:spLocks noChangeShapeType="1"/>
            </p:cNvSpPr>
            <p:nvPr/>
          </p:nvSpPr>
          <p:spPr bwMode="auto">
            <a:xfrm>
              <a:off x="8996" y="6367"/>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8" name="Rectangle 17"/>
            <p:cNvSpPr>
              <a:spLocks noChangeArrowheads="1"/>
            </p:cNvSpPr>
            <p:nvPr/>
          </p:nvSpPr>
          <p:spPr bwMode="auto">
            <a:xfrm>
              <a:off x="8795" y="7011"/>
              <a:ext cx="402" cy="3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39" name="Text Box 16"/>
            <p:cNvSpPr txBox="1">
              <a:spLocks noChangeArrowheads="1"/>
            </p:cNvSpPr>
            <p:nvPr/>
          </p:nvSpPr>
          <p:spPr bwMode="auto">
            <a:xfrm>
              <a:off x="7388" y="6850"/>
              <a:ext cx="1407"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algn="ctr" eaLnBrk="0" hangingPunct="0"/>
              <a:r>
                <a:rPr kumimoji="0" lang="en-US" altLang="zh-CN" sz="1600" dirty="0">
                  <a:cs typeface="Times New Roman" panose="02020603050405020304" pitchFamily="18" charset="0"/>
                </a:rPr>
                <a:t>balance</a:t>
              </a:r>
            </a:p>
          </p:txBody>
        </p:sp>
        <p:sp>
          <p:nvSpPr>
            <p:cNvPr id="40" name="Line 15"/>
            <p:cNvSpPr>
              <a:spLocks noChangeShapeType="1"/>
            </p:cNvSpPr>
            <p:nvPr/>
          </p:nvSpPr>
          <p:spPr bwMode="auto">
            <a:xfrm>
              <a:off x="7388" y="7172"/>
              <a:ext cx="140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1" name="Line 14"/>
            <p:cNvSpPr>
              <a:spLocks noChangeShapeType="1"/>
            </p:cNvSpPr>
            <p:nvPr/>
          </p:nvSpPr>
          <p:spPr bwMode="auto">
            <a:xfrm>
              <a:off x="8996" y="6850"/>
              <a:ext cx="1"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2" name="Line 13"/>
            <p:cNvSpPr>
              <a:spLocks noChangeShapeType="1"/>
            </p:cNvSpPr>
            <p:nvPr/>
          </p:nvSpPr>
          <p:spPr bwMode="auto">
            <a:xfrm>
              <a:off x="7388" y="7655"/>
              <a:ext cx="1407"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3" name="Text Box 12"/>
            <p:cNvSpPr txBox="1">
              <a:spLocks noChangeArrowheads="1"/>
            </p:cNvSpPr>
            <p:nvPr/>
          </p:nvSpPr>
          <p:spPr bwMode="auto">
            <a:xfrm>
              <a:off x="7589" y="7333"/>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withdraw</a:t>
              </a:r>
            </a:p>
          </p:txBody>
        </p:sp>
        <p:sp>
          <p:nvSpPr>
            <p:cNvPr id="44" name="Rectangle 11"/>
            <p:cNvSpPr>
              <a:spLocks noChangeArrowheads="1"/>
            </p:cNvSpPr>
            <p:nvPr/>
          </p:nvSpPr>
          <p:spPr bwMode="auto">
            <a:xfrm>
              <a:off x="8795" y="7494"/>
              <a:ext cx="402" cy="3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5" name="Line 10"/>
            <p:cNvSpPr>
              <a:spLocks noChangeShapeType="1"/>
            </p:cNvSpPr>
            <p:nvPr/>
          </p:nvSpPr>
          <p:spPr bwMode="auto">
            <a:xfrm>
              <a:off x="8996" y="7333"/>
              <a:ext cx="1"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6" name="Line 9"/>
            <p:cNvSpPr>
              <a:spLocks noChangeShapeType="1"/>
            </p:cNvSpPr>
            <p:nvPr/>
          </p:nvSpPr>
          <p:spPr bwMode="auto">
            <a:xfrm>
              <a:off x="8996" y="7816"/>
              <a:ext cx="1"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7" name="Rectangle 8"/>
            <p:cNvSpPr>
              <a:spLocks noChangeArrowheads="1"/>
            </p:cNvSpPr>
            <p:nvPr/>
          </p:nvSpPr>
          <p:spPr bwMode="auto">
            <a:xfrm>
              <a:off x="5780" y="7655"/>
              <a:ext cx="402" cy="32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000000"/>
                  </a:solid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8" name="Line 7"/>
            <p:cNvSpPr>
              <a:spLocks noChangeShapeType="1"/>
            </p:cNvSpPr>
            <p:nvPr/>
          </p:nvSpPr>
          <p:spPr bwMode="auto">
            <a:xfrm>
              <a:off x="5981" y="7977"/>
              <a:ext cx="0" cy="32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49" name="Line 6"/>
            <p:cNvSpPr>
              <a:spLocks noChangeShapeType="1"/>
            </p:cNvSpPr>
            <p:nvPr/>
          </p:nvSpPr>
          <p:spPr bwMode="auto">
            <a:xfrm flipV="1">
              <a:off x="4976" y="7816"/>
              <a:ext cx="804" cy="1"/>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0" name="Text Box 5"/>
            <p:cNvSpPr txBox="1">
              <a:spLocks noChangeArrowheads="1"/>
            </p:cNvSpPr>
            <p:nvPr/>
          </p:nvSpPr>
          <p:spPr bwMode="auto">
            <a:xfrm>
              <a:off x="4917" y="7494"/>
              <a:ext cx="1005"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err="1">
                  <a:cs typeface="Times New Roman" panose="02020603050405020304" pitchFamily="18" charset="0"/>
                </a:rPr>
                <a:t>dispCash</a:t>
              </a:r>
              <a:endParaRPr kumimoji="0" lang="en-US" altLang="zh-CN" sz="1600" dirty="0">
                <a:cs typeface="Times New Roman" panose="02020603050405020304" pitchFamily="18" charset="0"/>
              </a:endParaRPr>
            </a:p>
          </p:txBody>
        </p:sp>
        <p:sp>
          <p:nvSpPr>
            <p:cNvPr id="51" name="Line 4"/>
            <p:cNvSpPr>
              <a:spLocks noChangeShapeType="1"/>
            </p:cNvSpPr>
            <p:nvPr/>
          </p:nvSpPr>
          <p:spPr bwMode="auto">
            <a:xfrm>
              <a:off x="4775" y="8138"/>
              <a:ext cx="0" cy="161"/>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2" name="Line 3"/>
            <p:cNvSpPr>
              <a:spLocks noChangeShapeType="1"/>
            </p:cNvSpPr>
            <p:nvPr/>
          </p:nvSpPr>
          <p:spPr bwMode="auto">
            <a:xfrm flipH="1">
              <a:off x="3569" y="7977"/>
              <a:ext cx="1005"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zh-CN" altLang="en-US" sz="1600"/>
            </a:p>
          </p:txBody>
        </p:sp>
        <p:sp>
          <p:nvSpPr>
            <p:cNvPr id="53" name="Text Box 2"/>
            <p:cNvSpPr txBox="1">
              <a:spLocks noChangeArrowheads="1"/>
            </p:cNvSpPr>
            <p:nvPr/>
          </p:nvSpPr>
          <p:spPr bwMode="auto">
            <a:xfrm>
              <a:off x="3770" y="7655"/>
              <a:ext cx="804" cy="483"/>
            </a:xfrm>
            <a:prstGeom prst="rect">
              <a:avLst/>
            </a:prstGeom>
            <a:noFill/>
            <a:ln>
              <a:noFill/>
            </a:ln>
            <a:extLst>
              <a:ext uri="{909E8E84-426E-40DD-AFC4-6F175D3DCCD1}">
                <a14:hiddenFill xmlns:a14="http://schemas.microsoft.com/office/drawing/2010/main">
                  <a:solidFill>
                    <a:srgbClr val="000000"/>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0" hangingPunct="0"/>
              <a:r>
                <a:rPr kumimoji="0" lang="en-US" altLang="zh-CN" sz="1600" dirty="0">
                  <a:cs typeface="Times New Roman" panose="02020603050405020304" pitchFamily="18" charset="0"/>
                </a:rPr>
                <a:t>status</a:t>
              </a:r>
            </a:p>
          </p:txBody>
        </p:sp>
      </p:grpSp>
    </p:spTree>
    <p:extLst>
      <p:ext uri="{BB962C8B-B14F-4D97-AF65-F5344CB8AC3E}">
        <p14:creationId xmlns:p14="http://schemas.microsoft.com/office/powerpoint/2010/main" val="39398980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84802" y="1064368"/>
            <a:ext cx="8001000" cy="2028371"/>
          </a:xfrm>
        </p:spPr>
        <p:txBody>
          <a:bodyPr/>
          <a:lstStyle/>
          <a:p>
            <a:r>
              <a:rPr lang="zh-CN" altLang="en-US" dirty="0" smtClean="0"/>
              <a:t>为得到</a:t>
            </a:r>
            <a:r>
              <a:rPr lang="en-US" dirty="0" smtClean="0"/>
              <a:t>ATM Hardware</a:t>
            </a:r>
            <a:r>
              <a:rPr lang="zh-CN" altLang="en-US" dirty="0" smtClean="0"/>
              <a:t>的</a:t>
            </a:r>
            <a:r>
              <a:rPr lang="en-US" dirty="0" err="1" smtClean="0"/>
              <a:t>MtSS</a:t>
            </a:r>
            <a:r>
              <a:rPr lang="zh-CN" altLang="en-US" dirty="0" smtClean="0"/>
              <a:t>，只需考虑发生</a:t>
            </a:r>
            <a:r>
              <a:rPr lang="en-US" dirty="0" err="1" smtClean="0"/>
              <a:t>readAmt</a:t>
            </a:r>
            <a:r>
              <a:rPr lang="zh-CN" altLang="en-US" dirty="0" smtClean="0"/>
              <a:t>和</a:t>
            </a:r>
            <a:r>
              <a:rPr lang="en-US" dirty="0" err="1" smtClean="0"/>
              <a:t>dispCase</a:t>
            </a:r>
            <a:r>
              <a:rPr lang="zh-CN" altLang="en-US" dirty="0" smtClean="0"/>
              <a:t>两个可能发生的事件。</a:t>
            </a:r>
            <a:endParaRPr lang="en-US" altLang="zh-CN" dirty="0" smtClean="0"/>
          </a:p>
          <a:p>
            <a:pPr lvl="1"/>
            <a:r>
              <a:rPr lang="zh-CN" altLang="en-US" dirty="0" smtClean="0"/>
              <a:t>其次序是由事件产生的次序所决定的，事件的发生可能是条件的、循环的等情况，由取款者</a:t>
            </a:r>
            <a:r>
              <a:rPr lang="en-US" dirty="0" smtClean="0"/>
              <a:t>(</a:t>
            </a:r>
            <a:r>
              <a:rPr lang="zh-CN" altLang="en-US" dirty="0" smtClean="0"/>
              <a:t>系统边界</a:t>
            </a:r>
            <a:r>
              <a:rPr lang="en-US" dirty="0" smtClean="0"/>
              <a:t>—</a:t>
            </a:r>
            <a:r>
              <a:rPr lang="zh-CN" altLang="en-US" dirty="0" smtClean="0"/>
              <a:t>虚线的左面</a:t>
            </a:r>
            <a:r>
              <a:rPr lang="en-US" dirty="0" smtClean="0"/>
              <a:t>)</a:t>
            </a:r>
            <a:r>
              <a:rPr lang="zh-CN" altLang="en-US" dirty="0" smtClean="0"/>
              <a:t>决定。</a:t>
            </a:r>
            <a:endParaRPr lang="zh-CN" altLang="en-US" dirty="0"/>
          </a:p>
        </p:txBody>
      </p:sp>
      <p:graphicFrame>
        <p:nvGraphicFramePr>
          <p:cNvPr id="96259" name="Object 3"/>
          <p:cNvGraphicFramePr>
            <a:graphicFrameLocks noChangeAspect="1"/>
          </p:cNvGraphicFramePr>
          <p:nvPr/>
        </p:nvGraphicFramePr>
        <p:xfrm>
          <a:off x="0" y="1114425"/>
          <a:ext cx="114300" cy="219075"/>
        </p:xfrm>
        <a:graphic>
          <a:graphicData uri="http://schemas.openxmlformats.org/presentationml/2006/ole">
            <mc:AlternateContent xmlns:mc="http://schemas.openxmlformats.org/markup-compatibility/2006">
              <mc:Choice xmlns:v="urn:schemas-microsoft-com:vml" Requires="v">
                <p:oleObj spid="_x0000_s105750" name="公式" r:id="rId3" imgW="114151" imgH="215619" progId="Equation.3">
                  <p:embed/>
                </p:oleObj>
              </mc:Choice>
              <mc:Fallback>
                <p:oleObj name="公式" r:id="rId3" imgW="114151" imgH="215619" progId="Equation.3">
                  <p:embed/>
                  <p:pic>
                    <p:nvPicPr>
                      <p:cNvPr id="96259"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114425"/>
                        <a:ext cx="114300"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6261" name="Rectangle 5"/>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6263" name="Rectangle 7"/>
          <p:cNvSpPr>
            <a:spLocks noChangeArrowheads="1"/>
          </p:cNvSpPr>
          <p:nvPr/>
        </p:nvSpPr>
        <p:spPr bwMode="auto">
          <a:xfrm>
            <a:off x="0" y="133350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6266" name="Rectangle 10"/>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96268" name="Rectangle 1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6" name="TextBox 15"/>
          <p:cNvSpPr txBox="1"/>
          <p:nvPr/>
        </p:nvSpPr>
        <p:spPr>
          <a:xfrm>
            <a:off x="980564" y="3157268"/>
            <a:ext cx="1161139" cy="461665"/>
          </a:xfrm>
          <a:prstGeom prst="rect">
            <a:avLst/>
          </a:prstGeom>
          <a:noFill/>
        </p:spPr>
        <p:txBody>
          <a:bodyPr vert="horz" wrap="square" rtlCol="0">
            <a:spAutoFit/>
          </a:bodyPr>
          <a:lstStyle/>
          <a:p>
            <a:r>
              <a:rPr lang="en-US" altLang="zh-CN" dirty="0" err="1" smtClean="0"/>
              <a:t>MtSS</a:t>
            </a:r>
            <a:r>
              <a:rPr lang="en-US" altLang="zh-CN" dirty="0" smtClean="0"/>
              <a:t>:</a:t>
            </a:r>
            <a:endParaRPr lang="zh-CN" altLang="en-US" dirty="0"/>
          </a:p>
        </p:txBody>
      </p:sp>
      <p:sp>
        <p:nvSpPr>
          <p:cNvPr id="17" name="TextBox 16"/>
          <p:cNvSpPr txBox="1"/>
          <p:nvPr/>
        </p:nvSpPr>
        <p:spPr>
          <a:xfrm>
            <a:off x="980564" y="4789796"/>
            <a:ext cx="1161139" cy="461665"/>
          </a:xfrm>
          <a:prstGeom prst="rect">
            <a:avLst/>
          </a:prstGeom>
          <a:noFill/>
        </p:spPr>
        <p:txBody>
          <a:bodyPr vert="horz" wrap="square" rtlCol="0">
            <a:spAutoFit/>
          </a:bodyPr>
          <a:lstStyle/>
          <a:p>
            <a:r>
              <a:rPr lang="en-US" altLang="zh-CN" dirty="0" err="1" smtClean="0"/>
              <a:t>MgSS</a:t>
            </a:r>
            <a:r>
              <a:rPr lang="en-US" altLang="zh-CN" dirty="0" smtClean="0"/>
              <a:t>:</a:t>
            </a:r>
            <a:endParaRPr lang="zh-CN" altLang="en-US" dirty="0"/>
          </a:p>
        </p:txBody>
      </p:sp>
      <mc:AlternateContent xmlns:mc="http://schemas.openxmlformats.org/markup-compatibility/2006" xmlns:a14="http://schemas.microsoft.com/office/drawing/2010/main">
        <mc:Choice Requires="a14">
          <p:sp>
            <p:nvSpPr>
              <p:cNvPr id="6" name="矩形 5"/>
              <p:cNvSpPr/>
              <p:nvPr/>
            </p:nvSpPr>
            <p:spPr>
              <a:xfrm>
                <a:off x="1211513" y="3573914"/>
                <a:ext cx="7532288"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en-US" sz="1600" i="1">
                              <a:latin typeface="Cambria Math" panose="02040503050406030204" pitchFamily="18" charset="0"/>
                            </a:rPr>
                          </m:ctrlPr>
                        </m:sSubPr>
                        <m:e>
                          <m:r>
                            <m:rPr>
                              <m:sty m:val="p"/>
                            </m:rPr>
                            <a:rPr lang="zh-CN" altLang="en-US" sz="1600">
                              <a:latin typeface="Cambria Math" panose="02040503050406030204" pitchFamily="18" charset="0"/>
                            </a:rPr>
                            <m:t>M</m:t>
                          </m:r>
                          <m:r>
                            <m:rPr>
                              <m:sty m:val="p"/>
                            </m:rPr>
                            <a:rPr lang="zh-CN" altLang="en-US" sz="1600" i="0">
                              <a:latin typeface="Cambria Math" panose="02040503050406030204" pitchFamily="18" charset="0"/>
                            </a:rPr>
                            <m:t>tSS</m:t>
                          </m:r>
                        </m:e>
                        <m:sub>
                          <m:r>
                            <m:rPr>
                              <m:sty m:val="p"/>
                            </m:rPr>
                            <a:rPr lang="zh-CN" altLang="en-US" sz="1600" i="0">
                              <a:latin typeface="Cambria Math" panose="02040503050406030204" pitchFamily="18" charset="0"/>
                            </a:rPr>
                            <m:t>ATMHardware</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m:rPr>
                              <m:sty m:val="p"/>
                            </m:rPr>
                            <a:rPr lang="zh-CN" altLang="en-US" sz="1600" i="0">
                              <a:latin typeface="Cambria Math" panose="02040503050406030204" pitchFamily="18" charset="0"/>
                            </a:rPr>
                            <m:t>readAmt</m:t>
                          </m:r>
                        </m:e>
                        <m:sub>
                          <m:r>
                            <m:rPr>
                              <m:sty m:val="p"/>
                            </m:rPr>
                            <a:rPr lang="zh-CN" altLang="en-US" sz="1600" i="0">
                              <a:latin typeface="Cambria Math" panose="02040503050406030204" pitchFamily="18" charset="0"/>
                            </a:rPr>
                            <m:t>ATMardware</m:t>
                          </m:r>
                        </m:sub>
                      </m:sSub>
                      <m:r>
                        <a:rPr lang="zh-CN" altLang="en-US" sz="1600" i="0">
                          <a:latin typeface="Cambria Math" panose="02040503050406030204" pitchFamily="18" charset="0"/>
                        </a:rPr>
                        <m:t>•</m:t>
                      </m:r>
                      <m:sSub>
                        <m:sSubPr>
                          <m:ctrlPr>
                            <a:rPr lang="zh-CN" altLang="en-US" sz="1600" i="1">
                              <a:latin typeface="Cambria Math" panose="02040503050406030204" pitchFamily="18" charset="0"/>
                            </a:rPr>
                          </m:ctrlPr>
                        </m:sSubPr>
                        <m:e>
                          <m:r>
                            <m:rPr>
                              <m:sty m:val="p"/>
                            </m:rPr>
                            <a:rPr lang="zh-CN" altLang="en-US" sz="1600" i="0">
                              <a:latin typeface="Cambria Math" panose="02040503050406030204" pitchFamily="18" charset="0"/>
                            </a:rPr>
                            <m:t>dispCash</m:t>
                          </m:r>
                        </m:e>
                        <m:sub>
                          <m:r>
                            <m:rPr>
                              <m:sty m:val="p"/>
                            </m:rPr>
                            <a:rPr lang="zh-CN" altLang="en-US" sz="1600" i="0">
                              <a:latin typeface="Cambria Math" panose="02040503050406030204" pitchFamily="18" charset="0"/>
                            </a:rPr>
                            <m:t>ATMHardware</m:t>
                          </m:r>
                        </m:sub>
                      </m:sSub>
                    </m:oMath>
                  </m:oMathPara>
                </a14:m>
                <a:endParaRPr lang="zh-CN" altLang="en-US" sz="1600" dirty="0"/>
              </a:p>
            </p:txBody>
          </p:sp>
        </mc:Choice>
        <mc:Fallback xmlns="">
          <p:sp>
            <p:nvSpPr>
              <p:cNvPr id="6" name="矩形 5"/>
              <p:cNvSpPr>
                <a:spLocks noRot="1" noChangeAspect="1" noMove="1" noResize="1" noEditPoints="1" noAdjustHandles="1" noChangeArrowheads="1" noChangeShapeType="1" noTextEdit="1"/>
              </p:cNvSpPr>
              <p:nvPr/>
            </p:nvSpPr>
            <p:spPr>
              <a:xfrm>
                <a:off x="1211513" y="3573914"/>
                <a:ext cx="7532288" cy="338554"/>
              </a:xfrm>
              <a:prstGeom prst="rect">
                <a:avLst/>
              </a:prstGeom>
              <a:blipFill>
                <a:blip r:embed="rId5"/>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矩形 6"/>
              <p:cNvSpPr/>
              <p:nvPr/>
            </p:nvSpPr>
            <p:spPr>
              <a:xfrm>
                <a:off x="1158205" y="4328707"/>
                <a:ext cx="6744865" cy="338554"/>
              </a:xfrm>
              <a:prstGeom prst="rect">
                <a:avLst/>
              </a:prstGeom>
            </p:spPr>
            <p:txBody>
              <a:bodyPr wrap="square">
                <a:spAutoFit/>
              </a:bodyPr>
              <a:lstStyle/>
              <a:p>
                <a:pPr/>
                <a14:m>
                  <m:oMathPara xmlns:m="http://schemas.openxmlformats.org/officeDocument/2006/math">
                    <m:oMathParaPr>
                      <m:jc m:val="left"/>
                    </m:oMathParaPr>
                    <m:oMath xmlns:m="http://schemas.openxmlformats.org/officeDocument/2006/math">
                      <m:sSub>
                        <m:sSubPr>
                          <m:ctrlPr>
                            <a:rPr lang="zh-CN" altLang="zh-CN" sz="1600" i="1">
                              <a:latin typeface="Cambria Math" panose="02040503050406030204" pitchFamily="18" charset="0"/>
                            </a:rPr>
                          </m:ctrlPr>
                        </m:sSubPr>
                        <m:e>
                          <m:r>
                            <m:rPr>
                              <m:sty m:val="p"/>
                            </m:rPr>
                            <a:rPr lang="en-US" altLang="zh-CN" sz="1600">
                              <a:latin typeface="Cambria Math" panose="02040503050406030204" pitchFamily="18" charset="0"/>
                            </a:rPr>
                            <m:t>MtSS</m:t>
                          </m:r>
                        </m:e>
                        <m:sub>
                          <m:r>
                            <m:rPr>
                              <m:sty m:val="p"/>
                            </m:rPr>
                            <a:rPr lang="en-US" altLang="zh-CN" sz="1600">
                              <a:latin typeface="Cambria Math" panose="02040503050406030204" pitchFamily="18" charset="0"/>
                            </a:rPr>
                            <m:t>Account</m:t>
                          </m:r>
                        </m:sub>
                      </m:sSub>
                      <m:r>
                        <a:rPr lang="en-US" altLang="zh-CN" sz="1600">
                          <a:latin typeface="Cambria Math" panose="02040503050406030204" pitchFamily="18" charset="0"/>
                        </a:rPr>
                        <m:t>⟹</m:t>
                      </m:r>
                      <m:r>
                        <m:rPr>
                          <m:sty m:val="p"/>
                        </m:rPr>
                        <a:rPr lang="en-US" altLang="zh-CN" sz="1600">
                          <a:latin typeface="Cambria Math" panose="02040503050406030204" pitchFamily="18" charset="0"/>
                        </a:rPr>
                        <m:t>getAccInfo</m:t>
                      </m:r>
                      <m:r>
                        <a:rPr lang="zh-CN" altLang="zh-CN" sz="1600">
                          <a:latin typeface="Cambria Math" panose="02040503050406030204" pitchFamily="18" charset="0"/>
                        </a:rPr>
                        <m:t>•</m:t>
                      </m:r>
                      <m:r>
                        <m:rPr>
                          <m:sty m:val="p"/>
                        </m:rPr>
                        <a:rPr lang="en-US" altLang="zh-CN" sz="1600">
                          <a:latin typeface="Cambria Math" panose="02040503050406030204" pitchFamily="18" charset="0"/>
                        </a:rPr>
                        <m:t>getAccSumm</m:t>
                      </m:r>
                      <m:r>
                        <a:rPr lang="zh-CN" altLang="zh-CN" sz="1600">
                          <a:latin typeface="Cambria Math" panose="02040503050406030204" pitchFamily="18" charset="0"/>
                        </a:rPr>
                        <m:t>•</m:t>
                      </m:r>
                      <m:r>
                        <m:rPr>
                          <m:sty m:val="p"/>
                        </m:rPr>
                        <a:rPr lang="en-US" altLang="zh-CN" sz="1600">
                          <a:latin typeface="Cambria Math" panose="02040503050406030204" pitchFamily="18" charset="0"/>
                        </a:rPr>
                        <m:t>blance</m:t>
                      </m:r>
                      <m:r>
                        <a:rPr lang="zh-CN" altLang="zh-CN" sz="1600">
                          <a:latin typeface="Cambria Math" panose="02040503050406030204" pitchFamily="18" charset="0"/>
                        </a:rPr>
                        <m:t>•</m:t>
                      </m:r>
                      <m:r>
                        <m:rPr>
                          <m:sty m:val="p"/>
                        </m:rPr>
                        <a:rPr lang="en-US" altLang="zh-CN" sz="1600">
                          <a:latin typeface="Cambria Math" panose="02040503050406030204" pitchFamily="18" charset="0"/>
                        </a:rPr>
                        <m:t>withdraw</m:t>
                      </m:r>
                    </m:oMath>
                  </m:oMathPara>
                </a14:m>
                <a:endParaRPr lang="zh-CN" altLang="en-US" sz="1600" dirty="0"/>
              </a:p>
            </p:txBody>
          </p:sp>
        </mc:Choice>
        <mc:Fallback xmlns="">
          <p:sp>
            <p:nvSpPr>
              <p:cNvPr id="7" name="矩形 6"/>
              <p:cNvSpPr>
                <a:spLocks noRot="1" noChangeAspect="1" noMove="1" noResize="1" noEditPoints="1" noAdjustHandles="1" noChangeArrowheads="1" noChangeShapeType="1" noTextEdit="1"/>
              </p:cNvSpPr>
              <p:nvPr/>
            </p:nvSpPr>
            <p:spPr>
              <a:xfrm>
                <a:off x="1158205" y="4328707"/>
                <a:ext cx="6744865" cy="338554"/>
              </a:xfrm>
              <a:prstGeom prst="rect">
                <a:avLst/>
              </a:prstGeom>
              <a:blipFill>
                <a:blip r:embed="rId6"/>
                <a:stretch>
                  <a:fillRect b="-10714"/>
                </a:stretch>
              </a:blipFill>
            </p:spPr>
            <p:txBody>
              <a:bodyPr/>
              <a:lstStyle/>
              <a:p>
                <a:r>
                  <a:rPr lang="zh-CN" altLang="en-US">
                    <a:noFill/>
                  </a:rPr>
                  <a:t> </a:t>
                </a:r>
              </a:p>
            </p:txBody>
          </p:sp>
        </mc:Fallback>
      </mc:AlternateContent>
      <p:sp>
        <p:nvSpPr>
          <p:cNvPr id="8" name="矩形 7"/>
          <p:cNvSpPr/>
          <p:nvPr/>
        </p:nvSpPr>
        <p:spPr>
          <a:xfrm>
            <a:off x="848680" y="5329030"/>
            <a:ext cx="8374325" cy="528350"/>
          </a:xfrm>
          <a:prstGeom prst="rect">
            <a:avLst/>
          </a:prstGeom>
        </p:spPr>
        <p:txBody>
          <a:bodyPr wrap="square">
            <a:spAutoFit/>
          </a:bodyPr>
          <a:lstStyle/>
          <a:p>
            <a:pPr indent="2925445" algn="just">
              <a:lnSpc>
                <a:spcPts val="1660"/>
              </a:lnSpc>
              <a:spcAft>
                <a:spcPts val="0"/>
              </a:spcAft>
            </a:pPr>
            <a:endParaRPr lang="zh-CN" altLang="zh-CN" sz="1600" dirty="0"/>
          </a:p>
          <a:p>
            <a:pPr indent="2507615" algn="just">
              <a:lnSpc>
                <a:spcPts val="1660"/>
              </a:lnSpc>
              <a:spcAft>
                <a:spcPts val="0"/>
              </a:spcAft>
            </a:pPr>
            <a:endParaRPr lang="en-US" altLang="zh-CN" sz="1600" i="1" dirty="0" smtClean="0">
              <a:effectLst/>
              <a:latin typeface="Cambria Math" panose="02040503050406030204" pitchFamily="18" charset="0"/>
              <a:ea typeface="Cambria Math" panose="02040503050406030204" pitchFamily="18" charset="0"/>
            </a:endParaRPr>
          </a:p>
        </p:txBody>
      </p:sp>
      <mc:AlternateContent xmlns:mc="http://schemas.openxmlformats.org/markup-compatibility/2006" xmlns:a14="http://schemas.microsoft.com/office/drawing/2010/main">
        <mc:Choice Requires="a14">
          <p:sp>
            <p:nvSpPr>
              <p:cNvPr id="9" name="矩形 8"/>
              <p:cNvSpPr/>
              <p:nvPr/>
            </p:nvSpPr>
            <p:spPr>
              <a:xfrm>
                <a:off x="232838" y="5276547"/>
                <a:ext cx="8678324"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rPr>
                            <m:t>withdraw</m:t>
                          </m:r>
                        </m:e>
                        <m:sub>
                          <m:r>
                            <m:rPr>
                              <m:sty m:val="p"/>
                            </m:rPr>
                            <a:rPr lang="en-US" altLang="zh-CN" sz="1600">
                              <a:latin typeface="Cambria Math" panose="02040503050406030204" pitchFamily="18" charset="0"/>
                            </a:rPr>
                            <m:t>ATM</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rPr>
                            <m:t>readAmt</m:t>
                          </m:r>
                        </m:e>
                        <m:sub>
                          <m:r>
                            <m:rPr>
                              <m:sty m:val="p"/>
                            </m:rPr>
                            <a:rPr lang="en-US" altLang="zh-CN" sz="1600">
                              <a:latin typeface="Cambria Math" panose="02040503050406030204" pitchFamily="18" charset="0"/>
                            </a:rPr>
                            <m:t>ATMardware</m:t>
                          </m:r>
                        </m:sub>
                      </m:sSub>
                      <m:r>
                        <a:rPr lang="zh-CN" altLang="zh-CN" sz="1600">
                          <a:latin typeface="Cambria Math" panose="02040503050406030204" pitchFamily="18" charset="0"/>
                        </a:rPr>
                        <m:t>•</m:t>
                      </m:r>
                      <m:sSub>
                        <m:sSubPr>
                          <m:ctrlPr>
                            <a:rPr lang="zh-CN"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rPr>
                            <m:t>withdrawReq</m:t>
                          </m:r>
                        </m:e>
                        <m:sub>
                          <m:r>
                            <m:rPr>
                              <m:sty m:val="p"/>
                            </m:rPr>
                            <a:rPr lang="en-US" altLang="zh-CN" sz="1600">
                              <a:latin typeface="Cambria Math" panose="02040503050406030204" pitchFamily="18" charset="0"/>
                            </a:rPr>
                            <m:t>Bank</m:t>
                          </m:r>
                        </m:sub>
                      </m:sSub>
                      <m:r>
                        <a:rPr lang="zh-CN" altLang="zh-CN" sz="1600">
                          <a:latin typeface="Cambria Math" panose="02040503050406030204" pitchFamily="18" charset="0"/>
                        </a:rPr>
                        <m:t>•</m:t>
                      </m:r>
                      <m:sSub>
                        <m:sSubPr>
                          <m:ctrlPr>
                            <a:rPr lang="zh-CN"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rPr>
                            <m:t>dispCash</m:t>
                          </m:r>
                        </m:e>
                        <m:sub>
                          <m:r>
                            <m:rPr>
                              <m:sty m:val="p"/>
                            </m:rPr>
                            <a:rPr lang="en-US" altLang="zh-CN" sz="1600">
                              <a:latin typeface="Cambria Math" panose="02040503050406030204" pitchFamily="18" charset="0"/>
                            </a:rPr>
                            <m:t>ATMHardware</m:t>
                          </m:r>
                        </m:sub>
                      </m:sSub>
                    </m:oMath>
                  </m:oMathPara>
                </a14:m>
                <a:endParaRPr lang="zh-CN" altLang="en-US" sz="1600" dirty="0"/>
              </a:p>
            </p:txBody>
          </p:sp>
        </mc:Choice>
        <mc:Fallback xmlns="">
          <p:sp>
            <p:nvSpPr>
              <p:cNvPr id="9" name="矩形 8"/>
              <p:cNvSpPr>
                <a:spLocks noRot="1" noChangeAspect="1" noMove="1" noResize="1" noEditPoints="1" noAdjustHandles="1" noChangeArrowheads="1" noChangeShapeType="1" noTextEdit="1"/>
              </p:cNvSpPr>
              <p:nvPr/>
            </p:nvSpPr>
            <p:spPr>
              <a:xfrm>
                <a:off x="232838" y="5276547"/>
                <a:ext cx="8678324" cy="338554"/>
              </a:xfrm>
              <a:prstGeom prst="rect">
                <a:avLst/>
              </a:prstGeom>
              <a:blipFill>
                <a:blip r:embed="rId7"/>
                <a:stretch>
                  <a:fillRect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矩形 9"/>
              <p:cNvSpPr/>
              <p:nvPr/>
            </p:nvSpPr>
            <p:spPr>
              <a:xfrm>
                <a:off x="888181" y="5714707"/>
                <a:ext cx="8309595" cy="338554"/>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zh-CN"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rPr>
                            <m:t>withdrawReq</m:t>
                          </m:r>
                        </m:e>
                        <m:sub>
                          <m:r>
                            <m:rPr>
                              <m:sty m:val="p"/>
                            </m:rPr>
                            <a:rPr lang="en-US" altLang="zh-CN" sz="1600">
                              <a:latin typeface="Cambria Math" panose="02040503050406030204" pitchFamily="18" charset="0"/>
                            </a:rPr>
                            <m:t>Bank</m:t>
                          </m:r>
                        </m:sub>
                      </m:sSub>
                      <m:r>
                        <a:rPr lang="en-US" altLang="zh-CN" sz="1600">
                          <a:latin typeface="Cambria Math" panose="02040503050406030204" pitchFamily="18" charset="0"/>
                        </a:rPr>
                        <m:t>⟹</m:t>
                      </m:r>
                      <m:sSub>
                        <m:sSubPr>
                          <m:ctrlPr>
                            <a:rPr lang="zh-CN"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rPr>
                            <m:t>getAccinfo</m:t>
                          </m:r>
                        </m:e>
                        <m:sub>
                          <m:r>
                            <m:rPr>
                              <m:sty m:val="p"/>
                            </m:rPr>
                            <a:rPr lang="en-US" altLang="zh-CN" sz="1600">
                              <a:latin typeface="Cambria Math" panose="02040503050406030204" pitchFamily="18" charset="0"/>
                            </a:rPr>
                            <m:t>Acount</m:t>
                          </m:r>
                        </m:sub>
                      </m:sSub>
                      <m:r>
                        <a:rPr lang="zh-CN" altLang="zh-CN" sz="1600">
                          <a:latin typeface="Cambria Math" panose="02040503050406030204" pitchFamily="18" charset="0"/>
                        </a:rPr>
                        <m:t>•</m:t>
                      </m:r>
                      <m:sSub>
                        <m:sSubPr>
                          <m:ctrlPr>
                            <a:rPr lang="zh-CN"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rPr>
                            <m:t>getAccSumm</m:t>
                          </m:r>
                        </m:e>
                        <m:sub>
                          <m:r>
                            <m:rPr>
                              <m:sty m:val="p"/>
                            </m:rPr>
                            <a:rPr lang="en-US" altLang="zh-CN" sz="1600">
                              <a:latin typeface="Cambria Math" panose="02040503050406030204" pitchFamily="18" charset="0"/>
                            </a:rPr>
                            <m:t>Acount</m:t>
                          </m:r>
                        </m:sub>
                      </m:sSub>
                      <m:r>
                        <a:rPr lang="zh-CN" altLang="zh-CN" sz="1600">
                          <a:latin typeface="Cambria Math" panose="02040503050406030204" pitchFamily="18" charset="0"/>
                        </a:rPr>
                        <m:t>•</m:t>
                      </m:r>
                      <m:sSub>
                        <m:sSubPr>
                          <m:ctrlPr>
                            <a:rPr lang="zh-CN"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rPr>
                            <m:t>balance</m:t>
                          </m:r>
                        </m:e>
                        <m:sub>
                          <m:r>
                            <m:rPr>
                              <m:sty m:val="p"/>
                            </m:rPr>
                            <a:rPr lang="en-US" altLang="zh-CN" sz="1600">
                              <a:latin typeface="Cambria Math" panose="02040503050406030204" pitchFamily="18" charset="0"/>
                            </a:rPr>
                            <m:t>Acount</m:t>
                          </m:r>
                        </m:sub>
                      </m:sSub>
                      <m:r>
                        <a:rPr lang="zh-CN" altLang="zh-CN" sz="1600">
                          <a:latin typeface="Cambria Math" panose="02040503050406030204" pitchFamily="18" charset="0"/>
                        </a:rPr>
                        <m:t>•</m:t>
                      </m:r>
                      <m:sSub>
                        <m:sSubPr>
                          <m:ctrlPr>
                            <a:rPr lang="zh-CN" altLang="zh-CN" sz="1600" i="1">
                              <a:latin typeface="Cambria Math" panose="02040503050406030204" pitchFamily="18" charset="0"/>
                              <a:ea typeface="Cambria Math" panose="02040503050406030204" pitchFamily="18" charset="0"/>
                            </a:rPr>
                          </m:ctrlPr>
                        </m:sSubPr>
                        <m:e>
                          <m:r>
                            <m:rPr>
                              <m:sty m:val="p"/>
                            </m:rPr>
                            <a:rPr lang="en-US" altLang="zh-CN" sz="1600">
                              <a:latin typeface="Cambria Math" panose="02040503050406030204" pitchFamily="18" charset="0"/>
                            </a:rPr>
                            <m:t>withdraw</m:t>
                          </m:r>
                        </m:e>
                        <m:sub>
                          <m:r>
                            <m:rPr>
                              <m:sty m:val="p"/>
                            </m:rPr>
                            <a:rPr lang="en-US" altLang="zh-CN" sz="1600">
                              <a:latin typeface="Cambria Math" panose="02040503050406030204" pitchFamily="18" charset="0"/>
                            </a:rPr>
                            <m:t>Acount</m:t>
                          </m:r>
                        </m:sub>
                      </m:sSub>
                    </m:oMath>
                  </m:oMathPara>
                </a14:m>
                <a:endParaRPr lang="zh-CN" altLang="en-US" sz="1600" dirty="0"/>
              </a:p>
            </p:txBody>
          </p:sp>
        </mc:Choice>
        <mc:Fallback xmlns="">
          <p:sp>
            <p:nvSpPr>
              <p:cNvPr id="10" name="矩形 9"/>
              <p:cNvSpPr>
                <a:spLocks noRot="1" noChangeAspect="1" noMove="1" noResize="1" noEditPoints="1" noAdjustHandles="1" noChangeArrowheads="1" noChangeShapeType="1" noTextEdit="1"/>
              </p:cNvSpPr>
              <p:nvPr/>
            </p:nvSpPr>
            <p:spPr>
              <a:xfrm>
                <a:off x="888181" y="5714707"/>
                <a:ext cx="8309595" cy="338554"/>
              </a:xfrm>
              <a:prstGeom prst="rect">
                <a:avLst/>
              </a:prstGeom>
              <a:blipFill>
                <a:blip r:embed="rId8"/>
                <a:stretch>
                  <a:fillRect b="-1071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矩形 10"/>
              <p:cNvSpPr/>
              <p:nvPr/>
            </p:nvSpPr>
            <p:spPr>
              <a:xfrm>
                <a:off x="1143000" y="3975180"/>
                <a:ext cx="2607509" cy="33855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zh-CN" altLang="en-US" sz="1600" i="1">
                              <a:latin typeface="Cambria Math" panose="02040503050406030204" pitchFamily="18" charset="0"/>
                            </a:rPr>
                          </m:ctrlPr>
                        </m:sSubPr>
                        <m:e>
                          <m:r>
                            <m:rPr>
                              <m:sty m:val="p"/>
                            </m:rPr>
                            <a:rPr lang="zh-CN" altLang="en-US" sz="1600">
                              <a:latin typeface="Cambria Math" panose="02040503050406030204" pitchFamily="18" charset="0"/>
                            </a:rPr>
                            <m:t>M</m:t>
                          </m:r>
                          <m:r>
                            <m:rPr>
                              <m:sty m:val="p"/>
                            </m:rPr>
                            <a:rPr lang="zh-CN" altLang="en-US" sz="1600" i="0">
                              <a:latin typeface="Cambria Math" panose="02040503050406030204" pitchFamily="18" charset="0"/>
                            </a:rPr>
                            <m:t>tSS</m:t>
                          </m:r>
                        </m:e>
                        <m:sub>
                          <m:r>
                            <m:rPr>
                              <m:sty m:val="p"/>
                            </m:rPr>
                            <a:rPr lang="zh-CN" altLang="en-US" sz="1600" i="0">
                              <a:latin typeface="Cambria Math" panose="02040503050406030204" pitchFamily="18" charset="0"/>
                            </a:rPr>
                            <m:t>Bank</m:t>
                          </m:r>
                        </m:sub>
                      </m:sSub>
                      <m:r>
                        <a:rPr lang="zh-CN" altLang="en-US" sz="1600" i="0">
                          <a:latin typeface="Cambria Math" panose="02040503050406030204" pitchFamily="18" charset="0"/>
                        </a:rPr>
                        <m:t>⟹</m:t>
                      </m:r>
                      <m:r>
                        <m:rPr>
                          <m:sty m:val="p"/>
                        </m:rPr>
                        <a:rPr lang="zh-CN" altLang="en-US" sz="1600" i="0">
                          <a:latin typeface="Cambria Math" panose="02040503050406030204" pitchFamily="18" charset="0"/>
                        </a:rPr>
                        <m:t>withdrawReq</m:t>
                      </m:r>
                    </m:oMath>
                  </m:oMathPara>
                </a14:m>
                <a:endParaRPr lang="zh-CN" altLang="en-US" sz="1600" dirty="0"/>
              </a:p>
            </p:txBody>
          </p:sp>
        </mc:Choice>
        <mc:Fallback xmlns="">
          <p:sp>
            <p:nvSpPr>
              <p:cNvPr id="11" name="矩形 10"/>
              <p:cNvSpPr>
                <a:spLocks noRot="1" noChangeAspect="1" noMove="1" noResize="1" noEditPoints="1" noAdjustHandles="1" noChangeArrowheads="1" noChangeShapeType="1" noTextEdit="1"/>
              </p:cNvSpPr>
              <p:nvPr/>
            </p:nvSpPr>
            <p:spPr>
              <a:xfrm>
                <a:off x="1143000" y="3975180"/>
                <a:ext cx="2607509" cy="338554"/>
              </a:xfrm>
              <a:prstGeom prst="rect">
                <a:avLst/>
              </a:prstGeom>
              <a:blipFill>
                <a:blip r:embed="rId9"/>
                <a:stretch>
                  <a:fillRect b="-10714"/>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682267662"/>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14.4.8 OO</a:t>
            </a:r>
            <a:r>
              <a:rPr lang="zh-CN" altLang="en-US" dirty="0" smtClean="0"/>
              <a:t>测试的充分性</a:t>
            </a:r>
            <a:endParaRPr lang="zh-CN" altLang="en-US" dirty="0"/>
          </a:p>
        </p:txBody>
      </p:sp>
      <p:sp>
        <p:nvSpPr>
          <p:cNvPr id="3" name="内容占位符 2"/>
          <p:cNvSpPr>
            <a:spLocks noGrp="1"/>
          </p:cNvSpPr>
          <p:nvPr>
            <p:ph idx="1"/>
          </p:nvPr>
        </p:nvSpPr>
        <p:spPr>
          <a:xfrm>
            <a:off x="914400" y="1255930"/>
            <a:ext cx="8001000" cy="4902200"/>
          </a:xfrm>
        </p:spPr>
        <p:txBody>
          <a:bodyPr/>
          <a:lstStyle/>
          <a:p>
            <a:r>
              <a:rPr lang="en-US" dirty="0" smtClean="0"/>
              <a:t>Andrews</a:t>
            </a:r>
            <a:r>
              <a:rPr lang="zh-CN" altLang="en-US" dirty="0" smtClean="0"/>
              <a:t>等认为需要在</a:t>
            </a:r>
            <a:r>
              <a:rPr lang="en-US" dirty="0" smtClean="0"/>
              <a:t>UML</a:t>
            </a:r>
            <a:r>
              <a:rPr lang="zh-CN" altLang="en-US" dirty="0" smtClean="0"/>
              <a:t>合作图的基础上进行测试，并同时考虑如下的测试准则：</a:t>
            </a:r>
          </a:p>
          <a:p>
            <a:pPr lvl="1"/>
            <a:r>
              <a:rPr lang="en-US" dirty="0" smtClean="0"/>
              <a:t>(1) </a:t>
            </a:r>
            <a:r>
              <a:rPr lang="zh-CN" altLang="en-US" dirty="0" smtClean="0"/>
              <a:t>条件覆盖准则，</a:t>
            </a:r>
            <a:endParaRPr lang="en-US" altLang="zh-CN" dirty="0" smtClean="0"/>
          </a:p>
          <a:p>
            <a:pPr lvl="1"/>
            <a:r>
              <a:rPr lang="en-US" dirty="0" smtClean="0"/>
              <a:t>(2) </a:t>
            </a:r>
            <a:r>
              <a:rPr lang="zh-CN" altLang="en-US" dirty="0" smtClean="0"/>
              <a:t>判断覆盖准则，</a:t>
            </a:r>
            <a:endParaRPr lang="en-US" altLang="zh-CN" dirty="0" smtClean="0"/>
          </a:p>
          <a:p>
            <a:pPr lvl="2"/>
            <a:r>
              <a:rPr lang="zh-CN" altLang="en-US" dirty="0" smtClean="0"/>
              <a:t>这两</a:t>
            </a:r>
            <a:r>
              <a:rPr lang="zh-CN" altLang="en-US" dirty="0"/>
              <a:t>个与传统测试的条件和判断测试是一样的。</a:t>
            </a:r>
            <a:endParaRPr lang="en-US" altLang="zh-CN" dirty="0" smtClean="0"/>
          </a:p>
          <a:p>
            <a:pPr lvl="1"/>
            <a:r>
              <a:rPr lang="en-US" dirty="0" smtClean="0"/>
              <a:t>(3) </a:t>
            </a:r>
            <a:r>
              <a:rPr lang="zh-CN" altLang="en-US" dirty="0" smtClean="0"/>
              <a:t>与每个消息相关联的准则，</a:t>
            </a:r>
            <a:endParaRPr lang="en-US" altLang="zh-CN" dirty="0" smtClean="0"/>
          </a:p>
          <a:p>
            <a:pPr lvl="2"/>
            <a:r>
              <a:rPr lang="zh-CN" altLang="en-US" dirty="0" smtClean="0"/>
              <a:t>要求</a:t>
            </a:r>
            <a:r>
              <a:rPr lang="zh-CN" altLang="en-US" dirty="0"/>
              <a:t>至少引起连接两个对象的消息链必须被执行一次。</a:t>
            </a:r>
            <a:endParaRPr lang="en-US" altLang="zh-CN" dirty="0" smtClean="0"/>
          </a:p>
          <a:p>
            <a:pPr lvl="1"/>
            <a:r>
              <a:rPr lang="en-US" dirty="0" smtClean="0"/>
              <a:t>(4) </a:t>
            </a:r>
            <a:r>
              <a:rPr lang="zh-CN" altLang="en-US" dirty="0" smtClean="0"/>
              <a:t>所有消息的路径准则，</a:t>
            </a:r>
            <a:endParaRPr lang="en-US" altLang="zh-CN" dirty="0" smtClean="0"/>
          </a:p>
          <a:p>
            <a:pPr lvl="2"/>
            <a:r>
              <a:rPr lang="zh-CN" altLang="en-US" dirty="0" smtClean="0"/>
              <a:t>要求</a:t>
            </a:r>
            <a:r>
              <a:rPr lang="zh-CN" altLang="en-US" dirty="0"/>
              <a:t>引起每个可行的消息路径</a:t>
            </a:r>
            <a:r>
              <a:rPr lang="en-US" altLang="zh-CN" dirty="0"/>
              <a:t>(</a:t>
            </a:r>
            <a:r>
              <a:rPr lang="zh-CN" altLang="en-US" dirty="0"/>
              <a:t>路径编号顺序</a:t>
            </a:r>
            <a:r>
              <a:rPr lang="en-US" altLang="zh-CN" dirty="0"/>
              <a:t>)</a:t>
            </a:r>
            <a:r>
              <a:rPr lang="zh-CN" altLang="en-US" dirty="0"/>
              <a:t>起码要测试一次</a:t>
            </a:r>
            <a:r>
              <a:rPr lang="zh-CN" altLang="en-US" dirty="0" smtClean="0"/>
              <a:t>。</a:t>
            </a:r>
            <a:endParaRPr lang="en-US" altLang="zh-CN" dirty="0" smtClean="0"/>
          </a:p>
          <a:p>
            <a:pPr lvl="1"/>
            <a:r>
              <a:rPr lang="en-US" dirty="0" smtClean="0"/>
              <a:t>(5)</a:t>
            </a:r>
            <a:r>
              <a:rPr lang="zh-CN" altLang="en-US" dirty="0" smtClean="0"/>
              <a:t>聚集</a:t>
            </a:r>
            <a:r>
              <a:rPr lang="en-US" dirty="0" smtClean="0"/>
              <a:t>(collection)</a:t>
            </a:r>
            <a:r>
              <a:rPr lang="zh-CN" altLang="en-US" dirty="0" smtClean="0"/>
              <a:t>覆盖准则。</a:t>
            </a:r>
            <a:endParaRPr lang="en-US" altLang="zh-CN" dirty="0" smtClean="0"/>
          </a:p>
          <a:p>
            <a:pPr lvl="2"/>
            <a:r>
              <a:rPr lang="zh-CN" altLang="en-US" dirty="0" smtClean="0"/>
              <a:t>必须</a:t>
            </a:r>
            <a:r>
              <a:rPr lang="zh-CN" altLang="en-US" dirty="0"/>
              <a:t>测试与各种对象的交互动作</a:t>
            </a:r>
            <a:r>
              <a:rPr lang="zh-CN" altLang="en-US" dirty="0" smtClean="0"/>
              <a:t>。</a:t>
            </a:r>
            <a:endParaRPr lang="en-US" altLang="zh-CN" dirty="0" smtClean="0"/>
          </a:p>
          <a:p>
            <a:pPr lvl="1"/>
            <a:endParaRPr lang="zh-CN" altLang="en-US" dirty="0"/>
          </a:p>
        </p:txBody>
      </p:sp>
    </p:spTree>
    <p:extLst>
      <p:ext uri="{BB962C8B-B14F-4D97-AF65-F5344CB8AC3E}">
        <p14:creationId xmlns:p14="http://schemas.microsoft.com/office/powerpoint/2010/main" val="157760728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Binder</a:t>
            </a:r>
            <a:r>
              <a:rPr lang="zh-CN" altLang="en-US" dirty="0" smtClean="0"/>
              <a:t>提出的覆盖准则</a:t>
            </a:r>
            <a:endParaRPr lang="zh-CN" altLang="en-US" dirty="0"/>
          </a:p>
        </p:txBody>
      </p:sp>
      <p:sp>
        <p:nvSpPr>
          <p:cNvPr id="3" name="内容占位符 2"/>
          <p:cNvSpPr>
            <a:spLocks noGrp="1"/>
          </p:cNvSpPr>
          <p:nvPr>
            <p:ph idx="1"/>
          </p:nvPr>
        </p:nvSpPr>
        <p:spPr/>
        <p:txBody>
          <a:bodyPr/>
          <a:lstStyle/>
          <a:p>
            <a:r>
              <a:rPr lang="en-US" dirty="0" smtClean="0"/>
              <a:t>Binder</a:t>
            </a:r>
            <a:r>
              <a:rPr lang="zh-CN" altLang="en-US" dirty="0" smtClean="0"/>
              <a:t>对面向对象的测试原理、方法和技术做了全面的论述。</a:t>
            </a:r>
            <a:endParaRPr lang="en-US" altLang="zh-CN" dirty="0" smtClean="0"/>
          </a:p>
          <a:p>
            <a:r>
              <a:rPr lang="zh-CN" altLang="en-US" dirty="0" smtClean="0"/>
              <a:t>这里简要给出</a:t>
            </a:r>
            <a:r>
              <a:rPr lang="en-US" dirty="0" smtClean="0"/>
              <a:t>OO</a:t>
            </a:r>
            <a:r>
              <a:rPr lang="zh-CN" altLang="en-US" dirty="0" smtClean="0"/>
              <a:t>相关的覆盖准则：</a:t>
            </a:r>
            <a:endParaRPr lang="en-US" altLang="zh-CN" dirty="0" smtClean="0"/>
          </a:p>
          <a:p>
            <a:endParaRPr lang="zh-CN" altLang="en-US" dirty="0" smtClean="0"/>
          </a:p>
          <a:p>
            <a:pPr lvl="1"/>
            <a:r>
              <a:rPr lang="en-US" b="1" dirty="0" smtClean="0"/>
              <a:t>1</a:t>
            </a:r>
            <a:r>
              <a:rPr lang="zh-CN" altLang="en-US" b="1" dirty="0" smtClean="0"/>
              <a:t>）继承原则：</a:t>
            </a:r>
            <a:r>
              <a:rPr lang="zh-CN" altLang="en-US" dirty="0" smtClean="0"/>
              <a:t>对于所有面向对象语言必须验证：</a:t>
            </a:r>
            <a:endParaRPr lang="en-US" altLang="zh-CN" dirty="0" smtClean="0"/>
          </a:p>
          <a:p>
            <a:pPr lvl="2"/>
            <a:r>
              <a:rPr lang="zh-CN" altLang="en-US" dirty="0" smtClean="0"/>
              <a:t>一个类所用到的所有继承类的方法是正确的；</a:t>
            </a:r>
            <a:endParaRPr lang="en-US" altLang="zh-CN" dirty="0" smtClean="0"/>
          </a:p>
          <a:p>
            <a:pPr lvl="2"/>
            <a:r>
              <a:rPr lang="zh-CN" altLang="en-US" dirty="0" smtClean="0"/>
              <a:t>如果是指定参数类型的子类、所有的参数都是正确的；</a:t>
            </a:r>
            <a:endParaRPr lang="en-US" altLang="zh-CN" dirty="0" smtClean="0"/>
          </a:p>
          <a:p>
            <a:pPr lvl="2"/>
            <a:r>
              <a:rPr lang="zh-CN" altLang="en-US" dirty="0" smtClean="0"/>
              <a:t>具有同名字的所有方法执行相同的逻辑操作，并要求精确且充分的文档可以使用一个独立的使用者使用所有的构件。</a:t>
            </a:r>
          </a:p>
        </p:txBody>
      </p:sp>
    </p:spTree>
    <p:extLst>
      <p:ext uri="{BB962C8B-B14F-4D97-AF65-F5344CB8AC3E}">
        <p14:creationId xmlns:p14="http://schemas.microsoft.com/office/powerpoint/2010/main" val="410378322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335810"/>
            <a:ext cx="8001000" cy="4902200"/>
          </a:xfrm>
        </p:spPr>
        <p:txBody>
          <a:bodyPr/>
          <a:lstStyle/>
          <a:p>
            <a:pPr lvl="1"/>
            <a:r>
              <a:rPr lang="en-US" altLang="zh-CN" b="1" dirty="0"/>
              <a:t>2) </a:t>
            </a:r>
            <a:r>
              <a:rPr lang="zh-CN" altLang="en-US" b="1" dirty="0"/>
              <a:t>回归原则：</a:t>
            </a:r>
            <a:r>
              <a:rPr lang="zh-CN" altLang="en-US" dirty="0"/>
              <a:t>超类的改变将会使测试结果彻底改变，因为超类可能会影响所有子类。</a:t>
            </a:r>
            <a:endParaRPr lang="en-US" altLang="zh-CN" dirty="0"/>
          </a:p>
          <a:p>
            <a:pPr lvl="2"/>
            <a:r>
              <a:rPr lang="zh-CN" altLang="en-US" dirty="0"/>
              <a:t>由于</a:t>
            </a:r>
            <a:r>
              <a:rPr lang="en-US" altLang="zh-CN" dirty="0"/>
              <a:t>OO</a:t>
            </a:r>
            <a:r>
              <a:rPr lang="zh-CN" altLang="en-US" dirty="0"/>
              <a:t>编程的主要目的复用，必须重新测试或做回归测试，一旦超类被改变。</a:t>
            </a:r>
          </a:p>
          <a:p>
            <a:pPr lvl="1"/>
            <a:endParaRPr lang="en-US" b="1" dirty="0" smtClean="0"/>
          </a:p>
          <a:p>
            <a:pPr lvl="1"/>
            <a:endParaRPr lang="en-US" b="1" dirty="0"/>
          </a:p>
          <a:p>
            <a:pPr lvl="1"/>
            <a:r>
              <a:rPr lang="en-US" b="1" dirty="0" smtClean="0"/>
              <a:t>3) </a:t>
            </a:r>
            <a:r>
              <a:rPr lang="zh-CN" altLang="en-US" b="1" dirty="0" smtClean="0"/>
              <a:t>增量式的类测试原则：</a:t>
            </a:r>
            <a:r>
              <a:rPr lang="zh-CN" altLang="en-US" dirty="0" smtClean="0"/>
              <a:t>增量式地测试超类的历史可以反映出派生类和超类的差异情况。</a:t>
            </a:r>
            <a:endParaRPr lang="en-US" altLang="zh-CN" dirty="0" smtClean="0"/>
          </a:p>
          <a:p>
            <a:pPr lvl="2"/>
            <a:r>
              <a:rPr lang="zh-CN" altLang="en-US" dirty="0" smtClean="0"/>
              <a:t>只有新的属性或继承时，受影响的属性及其相互之间的作用才需要被测试。</a:t>
            </a:r>
            <a:endParaRPr lang="en-US" altLang="zh-CN" dirty="0" smtClean="0"/>
          </a:p>
          <a:p>
            <a:pPr lvl="2"/>
            <a:r>
              <a:rPr lang="zh-CN" altLang="en-US" dirty="0" smtClean="0"/>
              <a:t>这样可以节约测试时间，分析和决定测试哪些类，以及测试这些类的所花费的时间。</a:t>
            </a:r>
          </a:p>
        </p:txBody>
      </p:sp>
    </p:spTree>
    <p:extLst>
      <p:ext uri="{BB962C8B-B14F-4D97-AF65-F5344CB8AC3E}">
        <p14:creationId xmlns:p14="http://schemas.microsoft.com/office/powerpoint/2010/main" val="357741742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pPr lvl="1"/>
            <a:r>
              <a:rPr lang="en-US" altLang="zh-CN" b="1" dirty="0"/>
              <a:t>4)</a:t>
            </a:r>
            <a:r>
              <a:rPr lang="zh-CN" altLang="en-US" b="1" dirty="0"/>
              <a:t>类的接口与数据流覆盖对比原则：</a:t>
            </a:r>
            <a:endParaRPr lang="en-US" altLang="zh-CN" b="1" dirty="0"/>
          </a:p>
          <a:p>
            <a:pPr lvl="2"/>
            <a:r>
              <a:rPr lang="en-US" altLang="zh-CN" dirty="0" err="1"/>
              <a:t>Zweben</a:t>
            </a:r>
            <a:r>
              <a:rPr lang="zh-CN" altLang="en-US" dirty="0"/>
              <a:t>建立了类接口模型，用结点表示类的方法的“定义”和“使用”。与数据流测试方法的对比：</a:t>
            </a:r>
          </a:p>
          <a:p>
            <a:pPr lvl="1"/>
            <a:endParaRPr lang="en-US" b="1" dirty="0" smtClean="0"/>
          </a:p>
          <a:p>
            <a:pPr lvl="1"/>
            <a:endParaRPr lang="en-US" b="1" dirty="0" smtClean="0"/>
          </a:p>
          <a:p>
            <a:pPr lvl="1"/>
            <a:endParaRPr lang="en-US" b="1" dirty="0" smtClean="0"/>
          </a:p>
          <a:p>
            <a:pPr lvl="1"/>
            <a:endParaRPr lang="en-US" b="1" dirty="0"/>
          </a:p>
          <a:p>
            <a:pPr lvl="1"/>
            <a:endParaRPr lang="en-US" b="1" dirty="0"/>
          </a:p>
          <a:p>
            <a:pPr lvl="1"/>
            <a:r>
              <a:rPr lang="en-US" b="1" dirty="0" smtClean="0"/>
              <a:t>5)</a:t>
            </a:r>
            <a:r>
              <a:rPr lang="zh-CN" altLang="en-US" b="1" dirty="0" smtClean="0"/>
              <a:t>多态绑定准则。</a:t>
            </a:r>
            <a:r>
              <a:rPr lang="en-US" dirty="0" smtClean="0"/>
              <a:t>OO</a:t>
            </a:r>
            <a:r>
              <a:rPr lang="zh-CN" altLang="en-US" dirty="0" smtClean="0"/>
              <a:t>的多态绑定是一个难以测试的问题。</a:t>
            </a:r>
            <a:endParaRPr lang="en-US" altLang="zh-CN" dirty="0" smtClean="0"/>
          </a:p>
          <a:p>
            <a:pPr lvl="2"/>
            <a:r>
              <a:rPr lang="en-US" dirty="0" err="1" smtClean="0"/>
              <a:t>Thuy</a:t>
            </a:r>
            <a:r>
              <a:rPr lang="zh-CN" altLang="en-US" dirty="0" smtClean="0"/>
              <a:t>证明“对一个动态服务的单一绑定执行是不够的”，因为只有当所有调用方法的所有重定义都被执行过后，覆盖才完全。</a:t>
            </a:r>
          </a:p>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3906238302"/>
              </p:ext>
            </p:extLst>
          </p:nvPr>
        </p:nvGraphicFramePr>
        <p:xfrm>
          <a:off x="1654211" y="2476224"/>
          <a:ext cx="7039428" cy="1846943"/>
        </p:xfrm>
        <a:graphic>
          <a:graphicData uri="http://schemas.openxmlformats.org/drawingml/2006/table">
            <a:tbl>
              <a:tblPr/>
              <a:tblGrid>
                <a:gridCol w="3746518">
                  <a:extLst>
                    <a:ext uri="{9D8B030D-6E8A-4147-A177-3AD203B41FA5}">
                      <a16:colId xmlns:a16="http://schemas.microsoft.com/office/drawing/2014/main" val="20000"/>
                    </a:ext>
                  </a:extLst>
                </a:gridCol>
                <a:gridCol w="3292910">
                  <a:extLst>
                    <a:ext uri="{9D8B030D-6E8A-4147-A177-3AD203B41FA5}">
                      <a16:colId xmlns:a16="http://schemas.microsoft.com/office/drawing/2014/main" val="20001"/>
                    </a:ext>
                  </a:extLst>
                </a:gridCol>
              </a:tblGrid>
              <a:tr h="263849">
                <a:tc>
                  <a:txBody>
                    <a:bodyPr/>
                    <a:lstStyle/>
                    <a:p>
                      <a:pPr indent="269875" algn="just">
                        <a:lnSpc>
                          <a:spcPts val="1660"/>
                        </a:lnSpc>
                        <a:spcAft>
                          <a:spcPts val="0"/>
                        </a:spcAft>
                      </a:pPr>
                      <a:r>
                        <a:rPr lang="zh-CN" sz="1600" kern="100" dirty="0">
                          <a:latin typeface="Times New Roman"/>
                          <a:ea typeface="宋体"/>
                          <a:cs typeface="Times New Roman"/>
                        </a:rPr>
                        <a:t>传统的数据流测试覆盖</a:t>
                      </a:r>
                      <a:r>
                        <a:rPr lang="en-US" sz="1600" kern="100" dirty="0">
                          <a:latin typeface="Times New Roman"/>
                          <a:ea typeface="宋体"/>
                          <a:cs typeface="Times New Roman"/>
                        </a:rPr>
                        <a:t>(</a:t>
                      </a:r>
                      <a:r>
                        <a:rPr lang="zh-CN" sz="1600" kern="100" dirty="0">
                          <a:latin typeface="Times New Roman"/>
                          <a:ea typeface="宋体"/>
                          <a:cs typeface="Times New Roman"/>
                        </a:rPr>
                        <a:t>见</a:t>
                      </a:r>
                      <a:r>
                        <a:rPr lang="en-US" sz="1600" kern="100" dirty="0">
                          <a:latin typeface="Times New Roman"/>
                          <a:ea typeface="宋体"/>
                          <a:cs typeface="Times New Roman"/>
                        </a:rPr>
                        <a:t>13.3</a:t>
                      </a:r>
                      <a:r>
                        <a:rPr lang="zh-CN" sz="1600" kern="100" dirty="0">
                          <a:latin typeface="Times New Roman"/>
                          <a:ea typeface="宋体"/>
                          <a:cs typeface="Times New Roman"/>
                        </a:rPr>
                        <a:t>节</a:t>
                      </a:r>
                      <a:r>
                        <a:rPr lang="en-US" sz="1600" kern="100" dirty="0">
                          <a:latin typeface="Times New Roman"/>
                          <a:ea typeface="宋体"/>
                          <a:cs typeface="Times New Roman"/>
                        </a:rPr>
                        <a:t>)</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en-US" sz="1600" kern="100">
                          <a:latin typeface="Times New Roman"/>
                          <a:ea typeface="宋体"/>
                          <a:cs typeface="Times New Roman"/>
                        </a:rPr>
                        <a:t>OO</a:t>
                      </a:r>
                      <a:r>
                        <a:rPr lang="zh-CN" sz="1600" kern="100">
                          <a:latin typeface="Times New Roman"/>
                          <a:ea typeface="宋体"/>
                          <a:cs typeface="Times New Roman"/>
                        </a:rPr>
                        <a:t>的类接口测试覆盖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3849">
                <a:tc>
                  <a:txBody>
                    <a:bodyPr/>
                    <a:lstStyle/>
                    <a:p>
                      <a:pPr indent="269875" algn="just">
                        <a:lnSpc>
                          <a:spcPts val="1660"/>
                        </a:lnSpc>
                        <a:spcAft>
                          <a:spcPts val="0"/>
                        </a:spcAft>
                      </a:pPr>
                      <a:r>
                        <a:rPr lang="zh-CN" sz="1600" kern="100" dirty="0">
                          <a:latin typeface="Times New Roman"/>
                          <a:ea typeface="宋体"/>
                          <a:cs typeface="Times New Roman"/>
                        </a:rPr>
                        <a:t>全语句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a:latin typeface="Times New Roman"/>
                          <a:ea typeface="宋体"/>
                          <a:cs typeface="Times New Roman"/>
                        </a:rPr>
                        <a:t>全操作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3849">
                <a:tc>
                  <a:txBody>
                    <a:bodyPr/>
                    <a:lstStyle/>
                    <a:p>
                      <a:pPr indent="269875" algn="just">
                        <a:lnSpc>
                          <a:spcPts val="1660"/>
                        </a:lnSpc>
                        <a:spcAft>
                          <a:spcPts val="0"/>
                        </a:spcAft>
                      </a:pPr>
                      <a:r>
                        <a:rPr lang="zh-CN" sz="1600" kern="100" dirty="0">
                          <a:latin typeface="Times New Roman"/>
                          <a:ea typeface="宋体"/>
                          <a:cs typeface="Times New Roman"/>
                        </a:rPr>
                        <a:t>全分支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全可行的边</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3849">
                <a:tc>
                  <a:txBody>
                    <a:bodyPr/>
                    <a:lstStyle/>
                    <a:p>
                      <a:pPr indent="269875" algn="just">
                        <a:lnSpc>
                          <a:spcPts val="1660"/>
                        </a:lnSpc>
                        <a:spcAft>
                          <a:spcPts val="0"/>
                        </a:spcAft>
                      </a:pPr>
                      <a:r>
                        <a:rPr lang="zh-CN" sz="1600" kern="100">
                          <a:latin typeface="Times New Roman"/>
                          <a:ea typeface="宋体"/>
                          <a:cs typeface="Times New Roman"/>
                        </a:rPr>
                        <a:t>全路径</a:t>
                      </a:r>
                      <a:r>
                        <a:rPr lang="en-US" sz="1600" b="1" kern="100">
                          <a:latin typeface="Times New Roman"/>
                          <a:ea typeface="宋体"/>
                          <a:cs typeface="Times New Roman"/>
                        </a:rPr>
                        <a:t>(all-defs)</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全路径</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3849">
                <a:tc>
                  <a:txBody>
                    <a:bodyPr/>
                    <a:lstStyle/>
                    <a:p>
                      <a:pPr indent="269875" algn="just">
                        <a:lnSpc>
                          <a:spcPts val="1660"/>
                        </a:lnSpc>
                        <a:spcAft>
                          <a:spcPts val="0"/>
                        </a:spcAft>
                      </a:pPr>
                      <a:r>
                        <a:rPr lang="zh-CN" sz="1600" kern="100">
                          <a:latin typeface="Times New Roman"/>
                          <a:ea typeface="宋体"/>
                          <a:cs typeface="Times New Roman"/>
                        </a:rPr>
                        <a:t>全用法</a:t>
                      </a:r>
                      <a:r>
                        <a:rPr lang="en-US" sz="1600" b="1" kern="100">
                          <a:latin typeface="Times New Roman"/>
                          <a:ea typeface="宋体"/>
                          <a:cs typeface="Times New Roman"/>
                        </a:rPr>
                        <a:t>(all-uses)</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全用法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3849">
                <a:tc>
                  <a:txBody>
                    <a:bodyPr/>
                    <a:lstStyle/>
                    <a:p>
                      <a:pPr indent="269875" algn="just">
                        <a:lnSpc>
                          <a:spcPts val="1660"/>
                        </a:lnSpc>
                        <a:spcAft>
                          <a:spcPts val="0"/>
                        </a:spcAft>
                      </a:pPr>
                      <a:r>
                        <a:rPr lang="zh-CN" sz="1600" kern="100">
                          <a:latin typeface="Times New Roman"/>
                          <a:ea typeface="宋体"/>
                          <a:cs typeface="Times New Roman"/>
                        </a:rPr>
                        <a:t>全定义</a:t>
                      </a:r>
                      <a:r>
                        <a:rPr lang="en-US" sz="1600" b="1" kern="100">
                          <a:latin typeface="Times New Roman"/>
                          <a:ea typeface="宋体"/>
                          <a:cs typeface="Times New Roman"/>
                        </a:rPr>
                        <a:t>(all-defs)</a:t>
                      </a:r>
                      <a:endParaRPr lang="zh-CN" sz="16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全定义</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3849">
                <a:tc>
                  <a:txBody>
                    <a:bodyPr/>
                    <a:lstStyle/>
                    <a:p>
                      <a:pPr indent="269875" algn="just">
                        <a:lnSpc>
                          <a:spcPts val="1660"/>
                        </a:lnSpc>
                        <a:spcAft>
                          <a:spcPts val="0"/>
                        </a:spcAft>
                      </a:pPr>
                      <a:r>
                        <a:rPr lang="zh-CN" sz="1600" kern="100" dirty="0">
                          <a:latin typeface="Times New Roman"/>
                          <a:ea typeface="宋体"/>
                          <a:cs typeface="Times New Roman"/>
                        </a:rPr>
                        <a:t>全执行路径</a:t>
                      </a:r>
                      <a:r>
                        <a:rPr lang="en-US" sz="1600" kern="100" dirty="0">
                          <a:latin typeface="Times New Roman"/>
                          <a:ea typeface="宋体"/>
                          <a:cs typeface="Times New Roman"/>
                        </a:rPr>
                        <a:t>(</a:t>
                      </a:r>
                      <a:r>
                        <a:rPr lang="en-US" sz="1600" b="1" kern="100" dirty="0">
                          <a:latin typeface="Times New Roman"/>
                          <a:ea typeface="宋体"/>
                          <a:cs typeface="Times New Roman"/>
                        </a:rPr>
                        <a:t>All-du-path)</a:t>
                      </a:r>
                      <a:endParaRPr lang="zh-CN" sz="16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9875" algn="just">
                        <a:lnSpc>
                          <a:spcPts val="1660"/>
                        </a:lnSpc>
                        <a:spcAft>
                          <a:spcPts val="0"/>
                        </a:spcAft>
                      </a:pPr>
                      <a:r>
                        <a:rPr lang="zh-CN" sz="1600" kern="100" dirty="0">
                          <a:latin typeface="Times New Roman"/>
                          <a:ea typeface="宋体"/>
                          <a:cs typeface="Times New Roman"/>
                        </a:rPr>
                        <a:t>全执行消息序列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05847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McCabe</a:t>
            </a:r>
            <a:r>
              <a:rPr lang="zh-CN" altLang="en-US" dirty="0" smtClean="0"/>
              <a:t>提出对</a:t>
            </a:r>
            <a:r>
              <a:rPr lang="en-US" altLang="zh-CN" dirty="0" smtClean="0"/>
              <a:t>OO</a:t>
            </a:r>
            <a:r>
              <a:rPr lang="zh-CN" altLang="en-US" dirty="0" smtClean="0"/>
              <a:t>的测试准则</a:t>
            </a:r>
            <a:endParaRPr lang="zh-CN" altLang="en-US" dirty="0"/>
          </a:p>
        </p:txBody>
      </p:sp>
      <p:sp>
        <p:nvSpPr>
          <p:cNvPr id="3" name="内容占位符 2"/>
          <p:cNvSpPr>
            <a:spLocks noGrp="1"/>
          </p:cNvSpPr>
          <p:nvPr>
            <p:ph idx="1"/>
          </p:nvPr>
        </p:nvSpPr>
        <p:spPr/>
        <p:txBody>
          <a:bodyPr/>
          <a:lstStyle/>
          <a:p>
            <a:r>
              <a:rPr lang="en-US" dirty="0" smtClean="0"/>
              <a:t>McCabe</a:t>
            </a:r>
            <a:r>
              <a:rPr lang="zh-CN" altLang="en-US" dirty="0" smtClean="0"/>
              <a:t>提出了构件制导策略覆盖多态服务的测试用例问题。</a:t>
            </a:r>
            <a:endParaRPr lang="en-US" altLang="zh-CN" dirty="0" smtClean="0"/>
          </a:p>
          <a:p>
            <a:r>
              <a:rPr lang="zh-CN" altLang="en-US" dirty="0" smtClean="0"/>
              <a:t>系统中的每个类都由一个驱动程序对其测试。</a:t>
            </a:r>
            <a:endParaRPr lang="en-US" altLang="zh-CN" dirty="0" smtClean="0"/>
          </a:p>
          <a:p>
            <a:endParaRPr lang="en-US" altLang="zh-CN" dirty="0" smtClean="0"/>
          </a:p>
          <a:p>
            <a:r>
              <a:rPr lang="zh-CN" altLang="en-US" dirty="0" smtClean="0"/>
              <a:t>类的测试包括：</a:t>
            </a:r>
            <a:endParaRPr lang="en-US" altLang="zh-CN" dirty="0" smtClean="0"/>
          </a:p>
          <a:p>
            <a:pPr lvl="1"/>
            <a:r>
              <a:rPr lang="en-US" dirty="0" smtClean="0"/>
              <a:t>1) </a:t>
            </a:r>
            <a:r>
              <a:rPr lang="zh-CN" altLang="en-US" dirty="0" smtClean="0"/>
              <a:t>基本路径测试，</a:t>
            </a:r>
            <a:endParaRPr lang="en-US" altLang="zh-CN" dirty="0" smtClean="0"/>
          </a:p>
          <a:p>
            <a:pPr lvl="1"/>
            <a:r>
              <a:rPr lang="en-US" dirty="0" smtClean="0"/>
              <a:t>2</a:t>
            </a:r>
            <a:r>
              <a:rPr lang="zh-CN" altLang="en-US" dirty="0" smtClean="0"/>
              <a:t>）测试类的方法所有的实验情况，</a:t>
            </a:r>
            <a:endParaRPr lang="en-US" altLang="zh-CN" dirty="0" smtClean="0"/>
          </a:p>
          <a:p>
            <a:pPr lvl="1"/>
            <a:r>
              <a:rPr lang="en-US" dirty="0" smtClean="0"/>
              <a:t>3</a:t>
            </a:r>
            <a:r>
              <a:rPr lang="zh-CN" altLang="en-US" dirty="0" smtClean="0"/>
              <a:t>）测试多态服务器的每个重载至少一次。</a:t>
            </a:r>
            <a:endParaRPr lang="en-US" altLang="zh-CN" dirty="0" smtClean="0"/>
          </a:p>
          <a:p>
            <a:r>
              <a:rPr lang="zh-CN" altLang="en-US" dirty="0" smtClean="0"/>
              <a:t>当这三项均被测试后，该类是“安全”的。</a:t>
            </a:r>
            <a:endParaRPr lang="zh-CN" altLang="en-US" dirty="0"/>
          </a:p>
        </p:txBody>
      </p:sp>
    </p:spTree>
    <p:extLst>
      <p:ext uri="{BB962C8B-B14F-4D97-AF65-F5344CB8AC3E}">
        <p14:creationId xmlns:p14="http://schemas.microsoft.com/office/powerpoint/2010/main" val="252401282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慎用</a:t>
            </a:r>
            <a:r>
              <a:rPr lang="en-US" altLang="zh-CN" dirty="0" smtClean="0"/>
              <a:t>OO</a:t>
            </a:r>
            <a:r>
              <a:rPr lang="zh-CN" altLang="en-US" dirty="0" smtClean="0"/>
              <a:t>！</a:t>
            </a:r>
            <a:endParaRPr lang="zh-CN" altLang="en-US" dirty="0"/>
          </a:p>
        </p:txBody>
      </p:sp>
      <p:sp>
        <p:nvSpPr>
          <p:cNvPr id="3" name="内容占位符 2"/>
          <p:cNvSpPr>
            <a:spLocks noGrp="1"/>
          </p:cNvSpPr>
          <p:nvPr>
            <p:ph idx="1"/>
          </p:nvPr>
        </p:nvSpPr>
        <p:spPr/>
        <p:txBody>
          <a:bodyPr/>
          <a:lstStyle/>
          <a:p>
            <a:r>
              <a:rPr lang="zh-CN" altLang="en-US" dirty="0" smtClean="0"/>
              <a:t>达到这些准则的要求并不意味着被测的</a:t>
            </a:r>
            <a:r>
              <a:rPr lang="en-US" dirty="0" smtClean="0"/>
              <a:t>OO</a:t>
            </a:r>
            <a:r>
              <a:rPr lang="zh-CN" altLang="en-US" dirty="0" smtClean="0"/>
              <a:t>程序是可信任的。</a:t>
            </a:r>
            <a:endParaRPr lang="en-US" altLang="zh-CN" dirty="0" smtClean="0"/>
          </a:p>
          <a:p>
            <a:pPr lvl="1"/>
            <a:r>
              <a:rPr lang="en-US" dirty="0" smtClean="0"/>
              <a:t>OO</a:t>
            </a:r>
            <a:r>
              <a:rPr lang="zh-CN" altLang="en-US" dirty="0" smtClean="0"/>
              <a:t>测试的难度远比传统语言的程序测试难度大。</a:t>
            </a:r>
            <a:endParaRPr lang="en-US" altLang="zh-CN" dirty="0" smtClean="0"/>
          </a:p>
          <a:p>
            <a:r>
              <a:rPr lang="en-US" dirty="0" smtClean="0"/>
              <a:t>OO</a:t>
            </a:r>
            <a:r>
              <a:rPr lang="zh-CN" altLang="en-US" dirty="0" smtClean="0"/>
              <a:t>程序的集成、多态性、动态绑定等优点可以极大地提高程序的开发效率，同时也增加了代码测试验证的难度，更难用测试</a:t>
            </a:r>
            <a:r>
              <a:rPr lang="zh-CN" altLang="en-US" smtClean="0"/>
              <a:t>的完整程度</a:t>
            </a:r>
            <a:r>
              <a:rPr lang="zh-CN" altLang="en-US" dirty="0" smtClean="0"/>
              <a:t>判断软件的可信任程度。</a:t>
            </a:r>
            <a:endParaRPr lang="en-US" altLang="zh-CN" dirty="0" smtClean="0"/>
          </a:p>
          <a:p>
            <a:r>
              <a:rPr lang="zh-CN" altLang="en-US" dirty="0" smtClean="0"/>
              <a:t>在一些“安全关键”领域禁止用</a:t>
            </a:r>
            <a:r>
              <a:rPr lang="en-US" dirty="0" smtClean="0"/>
              <a:t>OO</a:t>
            </a:r>
            <a:r>
              <a:rPr lang="zh-CN" altLang="en-US" dirty="0" smtClean="0"/>
              <a:t>的继承、多态等属性，甚至禁止用</a:t>
            </a:r>
            <a:r>
              <a:rPr lang="en-US" dirty="0" smtClean="0"/>
              <a:t>OO</a:t>
            </a:r>
            <a:r>
              <a:rPr lang="zh-CN" altLang="en-US" dirty="0" smtClean="0"/>
              <a:t>编程，主要的问题是很难测试和评价代码的可信任程度</a:t>
            </a:r>
            <a:r>
              <a:rPr lang="en-US" dirty="0" smtClean="0"/>
              <a:t>(</a:t>
            </a:r>
            <a:r>
              <a:rPr lang="zh-CN" altLang="en-US" dirty="0" smtClean="0"/>
              <a:t>见</a:t>
            </a:r>
            <a:r>
              <a:rPr lang="en-US" dirty="0" smtClean="0"/>
              <a:t>14.7</a:t>
            </a:r>
            <a:r>
              <a:rPr lang="zh-CN" altLang="en-US" dirty="0" smtClean="0"/>
              <a:t>节</a:t>
            </a:r>
            <a:r>
              <a:rPr lang="en-US" dirty="0" smtClean="0"/>
              <a:t>)</a:t>
            </a:r>
            <a:r>
              <a:rPr lang="zh-CN" altLang="en-US" dirty="0" smtClean="0"/>
              <a:t>。</a:t>
            </a:r>
            <a:endParaRPr lang="zh-CN" altLang="en-US" dirty="0"/>
          </a:p>
        </p:txBody>
      </p:sp>
    </p:spTree>
    <p:extLst>
      <p:ext uri="{BB962C8B-B14F-4D97-AF65-F5344CB8AC3E}">
        <p14:creationId xmlns:p14="http://schemas.microsoft.com/office/powerpoint/2010/main" val="24325560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测试阶段和测试方法交叉对应</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3892754456"/>
              </p:ext>
            </p:extLst>
          </p:nvPr>
        </p:nvGraphicFramePr>
        <p:xfrm>
          <a:off x="1013076" y="1745701"/>
          <a:ext cx="7677012" cy="3990579"/>
        </p:xfrm>
        <a:graphic>
          <a:graphicData uri="http://schemas.openxmlformats.org/drawingml/2006/table">
            <a:tbl>
              <a:tblPr firstRow="1" firstCol="1" lastRow="1" lastCol="1" bandRow="1" bandCol="1"/>
              <a:tblGrid>
                <a:gridCol w="934136">
                  <a:extLst>
                    <a:ext uri="{9D8B030D-6E8A-4147-A177-3AD203B41FA5}">
                      <a16:colId xmlns:a16="http://schemas.microsoft.com/office/drawing/2014/main" val="418161646"/>
                    </a:ext>
                  </a:extLst>
                </a:gridCol>
                <a:gridCol w="1151223">
                  <a:extLst>
                    <a:ext uri="{9D8B030D-6E8A-4147-A177-3AD203B41FA5}">
                      <a16:colId xmlns:a16="http://schemas.microsoft.com/office/drawing/2014/main" val="1959810936"/>
                    </a:ext>
                  </a:extLst>
                </a:gridCol>
                <a:gridCol w="914400">
                  <a:extLst>
                    <a:ext uri="{9D8B030D-6E8A-4147-A177-3AD203B41FA5}">
                      <a16:colId xmlns:a16="http://schemas.microsoft.com/office/drawing/2014/main" val="3352660114"/>
                    </a:ext>
                  </a:extLst>
                </a:gridCol>
                <a:gridCol w="1146021">
                  <a:extLst>
                    <a:ext uri="{9D8B030D-6E8A-4147-A177-3AD203B41FA5}">
                      <a16:colId xmlns:a16="http://schemas.microsoft.com/office/drawing/2014/main" val="1167933725"/>
                    </a:ext>
                  </a:extLst>
                </a:gridCol>
                <a:gridCol w="1070905">
                  <a:extLst>
                    <a:ext uri="{9D8B030D-6E8A-4147-A177-3AD203B41FA5}">
                      <a16:colId xmlns:a16="http://schemas.microsoft.com/office/drawing/2014/main" val="3951916631"/>
                    </a:ext>
                  </a:extLst>
                </a:gridCol>
                <a:gridCol w="1355154">
                  <a:extLst>
                    <a:ext uri="{9D8B030D-6E8A-4147-A177-3AD203B41FA5}">
                      <a16:colId xmlns:a16="http://schemas.microsoft.com/office/drawing/2014/main" val="2858296998"/>
                    </a:ext>
                  </a:extLst>
                </a:gridCol>
                <a:gridCol w="1105173">
                  <a:extLst>
                    <a:ext uri="{9D8B030D-6E8A-4147-A177-3AD203B41FA5}">
                      <a16:colId xmlns:a16="http://schemas.microsoft.com/office/drawing/2014/main" val="1958064226"/>
                    </a:ext>
                  </a:extLst>
                </a:gridCol>
              </a:tblGrid>
              <a:tr h="231837">
                <a:tc rowSpan="2" gridSpan="2">
                  <a:txBody>
                    <a:bodyPr/>
                    <a:lstStyle/>
                    <a:p>
                      <a:pPr indent="0" algn="r">
                        <a:lnSpc>
                          <a:spcPct val="100000"/>
                        </a:lnSpc>
                        <a:spcAft>
                          <a:spcPts val="0"/>
                        </a:spcAft>
                      </a:pPr>
                      <a:r>
                        <a:rPr lang="zh-CN" sz="1800" dirty="0">
                          <a:effectLst/>
                          <a:latin typeface="Times New Roman" panose="02020603050405020304" pitchFamily="18" charset="0"/>
                          <a:ea typeface="宋体" panose="02010600030101010101" pitchFamily="2" charset="-122"/>
                        </a:rPr>
                        <a:t>测试方法</a:t>
                      </a:r>
                    </a:p>
                    <a:p>
                      <a:pPr indent="0" algn="just">
                        <a:lnSpc>
                          <a:spcPct val="100000"/>
                        </a:lnSpc>
                        <a:spcAft>
                          <a:spcPts val="0"/>
                        </a:spcAft>
                      </a:pPr>
                      <a:r>
                        <a:rPr lang="zh-CN" sz="1800" dirty="0">
                          <a:effectLst/>
                          <a:latin typeface="Times New Roman" panose="02020603050405020304" pitchFamily="18" charset="0"/>
                          <a:ea typeface="宋体" panose="02010600030101010101" pitchFamily="2" charset="-122"/>
                        </a:rPr>
                        <a:t>测试方式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rowSpan="2" hMerge="1">
                  <a:txBody>
                    <a:bodyPr/>
                    <a:lstStyle/>
                    <a:p>
                      <a:endParaRPr lang="zh-CN" altLang="en-US"/>
                    </a:p>
                  </a:txBody>
                  <a:tcPr/>
                </a:tc>
                <a:tc gridSpan="3">
                  <a:txBody>
                    <a:bodyPr/>
                    <a:lstStyle/>
                    <a:p>
                      <a:pPr marL="0" indent="0" algn="ct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功能验证，揭示错误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tc gridSpan="2">
                  <a:txBody>
                    <a:bodyPr/>
                    <a:lstStyle/>
                    <a:p>
                      <a:pPr marL="0" indent="0" algn="ctr"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非功能需求测试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extLst>
                  <a:ext uri="{0D108BD9-81ED-4DB2-BD59-A6C34878D82A}">
                    <a16:rowId xmlns:a16="http://schemas.microsoft.com/office/drawing/2014/main" val="2399242691"/>
                  </a:ext>
                </a:extLst>
              </a:tr>
              <a:tr h="463675">
                <a:tc gridSpan="2" vMerge="1">
                  <a:txBody>
                    <a:bodyPr/>
                    <a:lstStyle/>
                    <a:p>
                      <a:endParaRPr lang="zh-CN" altLang="en-US"/>
                    </a:p>
                  </a:txBody>
                  <a:tcPr/>
                </a:tc>
                <a:tc hMerge="1"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读代码</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代码覆盖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基于需求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质量</a:t>
                      </a:r>
                      <a:r>
                        <a:rPr lang="en-US" sz="1800" kern="1200" dirty="0">
                          <a:solidFill>
                            <a:schemeClr val="tx1"/>
                          </a:solidFill>
                          <a:effectLst/>
                          <a:latin typeface="Times New Roman" panose="02020603050405020304" pitchFamily="18" charset="0"/>
                          <a:ea typeface="宋体" panose="02010600030101010101" pitchFamily="2" charset="-122"/>
                          <a:cs typeface="+mn-cs"/>
                        </a:rPr>
                        <a:t>(ISO-9126)</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可信赖性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70331534"/>
                  </a:ext>
                </a:extLst>
              </a:tr>
              <a:tr h="621871">
                <a:tc rowSpan="2">
                  <a:txBody>
                    <a:bodyPr/>
                    <a:lstStyle/>
                    <a:p>
                      <a:pPr marL="0" marR="71755" indent="0" algn="ct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静态测试</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文档审查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90935989"/>
                  </a:ext>
                </a:extLst>
              </a:tr>
              <a:tr h="691048">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代码审查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31948441"/>
                  </a:ext>
                </a:extLst>
              </a:tr>
              <a:tr h="463675">
                <a:tc rowSpan="4">
                  <a:txBody>
                    <a:bodyPr/>
                    <a:lstStyle/>
                    <a:p>
                      <a:pPr marL="0" marR="71755"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动态测试</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78188163"/>
                  </a:ext>
                </a:extLst>
              </a:tr>
              <a:tr h="463675">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集成测试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09241463"/>
                  </a:ext>
                </a:extLst>
              </a:tr>
              <a:tr h="463675">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系统测试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7270807"/>
                  </a:ext>
                </a:extLst>
              </a:tr>
              <a:tr h="463675">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验收测试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2653627"/>
                  </a:ext>
                </a:extLst>
              </a:tr>
            </a:tbl>
          </a:graphicData>
        </a:graphic>
      </p:graphicFrame>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 </a:t>
            </a:r>
            <a:r>
              <a:rPr lang="zh-CN" altLang="en-US" dirty="0"/>
              <a:t>不可测试软件的测试</a:t>
            </a:r>
          </a:p>
        </p:txBody>
      </p:sp>
      <p:sp>
        <p:nvSpPr>
          <p:cNvPr id="3" name="内容占位符 2"/>
          <p:cNvSpPr>
            <a:spLocks noGrp="1"/>
          </p:cNvSpPr>
          <p:nvPr>
            <p:ph idx="1"/>
          </p:nvPr>
        </p:nvSpPr>
        <p:spPr/>
        <p:txBody>
          <a:bodyPr/>
          <a:lstStyle/>
          <a:p>
            <a:r>
              <a:rPr lang="zh-CN" altLang="en-US" dirty="0" smtClean="0"/>
              <a:t>可测试的软件</a:t>
            </a:r>
            <a:endParaRPr lang="en-US" altLang="zh-CN" dirty="0" smtClean="0"/>
          </a:p>
          <a:p>
            <a:pPr lvl="1"/>
            <a:r>
              <a:rPr lang="zh-CN" altLang="en-US" dirty="0" smtClean="0"/>
              <a:t>如果</a:t>
            </a:r>
            <a:r>
              <a:rPr lang="zh-CN" altLang="zh-CN" dirty="0" smtClean="0"/>
              <a:t>被</a:t>
            </a:r>
            <a:r>
              <a:rPr lang="zh-CN" altLang="zh-CN" dirty="0"/>
              <a:t>测软件的输入和输出具有明确的关系</a:t>
            </a:r>
            <a:r>
              <a:rPr lang="zh-CN" altLang="zh-CN" dirty="0" smtClean="0"/>
              <a:t>，</a:t>
            </a:r>
            <a:r>
              <a:rPr lang="zh-CN" altLang="en-US" dirty="0" smtClean="0"/>
              <a:t>那么，</a:t>
            </a:r>
            <a:r>
              <a:rPr lang="zh-CN" altLang="zh-CN" dirty="0" smtClean="0"/>
              <a:t>测试</a:t>
            </a:r>
            <a:r>
              <a:rPr lang="zh-CN" altLang="zh-CN" dirty="0"/>
              <a:t>时所设计的测试用例的输入和输出具有明确的因果关系，即，测试者能够明确地区别或定义出输入和输出集合，能够判断出测试输入和输出之间的关系是否正确</a:t>
            </a:r>
            <a:r>
              <a:rPr lang="zh-CN" altLang="zh-CN" dirty="0" smtClean="0"/>
              <a:t>。</a:t>
            </a:r>
            <a:endParaRPr lang="en-US" altLang="zh-CN" dirty="0" smtClean="0"/>
          </a:p>
          <a:p>
            <a:pPr lvl="1"/>
            <a:r>
              <a:rPr lang="zh-CN" altLang="en-US" dirty="0" smtClean="0"/>
              <a:t>这样的软件系统，</a:t>
            </a:r>
            <a:r>
              <a:rPr lang="zh-CN" altLang="zh-CN" dirty="0" smtClean="0"/>
              <a:t>称为</a:t>
            </a:r>
            <a:r>
              <a:rPr lang="zh-CN" altLang="zh-CN" b="1" dirty="0"/>
              <a:t>通过测试可判定的软件系统</a:t>
            </a:r>
            <a:r>
              <a:rPr lang="zh-CN" altLang="zh-CN" dirty="0"/>
              <a:t>，或简称为</a:t>
            </a:r>
            <a:r>
              <a:rPr lang="zh-CN" altLang="zh-CN" b="1" dirty="0"/>
              <a:t>可测试的软件系统</a:t>
            </a:r>
            <a:r>
              <a:rPr lang="zh-CN" altLang="zh-CN" dirty="0"/>
              <a:t>。</a:t>
            </a:r>
          </a:p>
          <a:p>
            <a:endParaRPr lang="zh-CN" altLang="en-US" dirty="0"/>
          </a:p>
        </p:txBody>
      </p:sp>
    </p:spTree>
    <p:extLst>
      <p:ext uri="{BB962C8B-B14F-4D97-AF65-F5344CB8AC3E}">
        <p14:creationId xmlns:p14="http://schemas.microsoft.com/office/powerpoint/2010/main" val="61588045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14.5 </a:t>
            </a:r>
            <a:r>
              <a:rPr lang="zh-CN" altLang="en-US" dirty="0"/>
              <a:t>不可测试软件的测试</a:t>
            </a:r>
          </a:p>
        </p:txBody>
      </p:sp>
      <p:sp>
        <p:nvSpPr>
          <p:cNvPr id="3" name="内容占位符 2"/>
          <p:cNvSpPr>
            <a:spLocks noGrp="1"/>
          </p:cNvSpPr>
          <p:nvPr>
            <p:ph idx="1"/>
          </p:nvPr>
        </p:nvSpPr>
        <p:spPr/>
        <p:txBody>
          <a:bodyPr/>
          <a:lstStyle/>
          <a:p>
            <a:r>
              <a:rPr lang="zh-CN" altLang="en-US" dirty="0" smtClean="0"/>
              <a:t>不可测试的软件</a:t>
            </a:r>
            <a:endParaRPr lang="en-US" altLang="zh-CN" dirty="0" smtClean="0"/>
          </a:p>
          <a:p>
            <a:pPr lvl="1"/>
            <a:r>
              <a:rPr lang="zh-CN" altLang="en-US" dirty="0"/>
              <a:t>然而并不是每个软件系统都是可测试的。例如，一些包括了数值计算的软件系统，其输入和输出之间的关系就很难</a:t>
            </a:r>
            <a:r>
              <a:rPr lang="zh-CN" altLang="en-US" dirty="0" smtClean="0"/>
              <a:t>判定。</a:t>
            </a:r>
            <a:endParaRPr lang="en-US" altLang="zh-CN" dirty="0" smtClean="0"/>
          </a:p>
          <a:p>
            <a:pPr lvl="1"/>
            <a:r>
              <a:rPr lang="en-US" altLang="zh-CN" dirty="0" err="1" smtClean="0"/>
              <a:t>Weyuker</a:t>
            </a:r>
            <a:r>
              <a:rPr lang="zh-CN" altLang="en-US" dirty="0"/>
              <a:t>把这类问题称为不可测试程序</a:t>
            </a:r>
            <a:r>
              <a:rPr lang="en-US" altLang="zh-CN" dirty="0"/>
              <a:t>(</a:t>
            </a:r>
            <a:r>
              <a:rPr lang="en-US" altLang="zh-CN" dirty="0" smtClean="0"/>
              <a:t>non-testable </a:t>
            </a:r>
            <a:r>
              <a:rPr lang="en-US" altLang="zh-CN" dirty="0"/>
              <a:t>programs</a:t>
            </a:r>
            <a:r>
              <a:rPr lang="en-US" altLang="zh-CN" dirty="0" smtClean="0"/>
              <a:t>) </a:t>
            </a:r>
            <a:r>
              <a:rPr lang="zh-CN" altLang="en-US" dirty="0" smtClean="0"/>
              <a:t>。</a:t>
            </a:r>
            <a:endParaRPr lang="en-US" altLang="zh-CN" dirty="0" smtClean="0"/>
          </a:p>
          <a:p>
            <a:pPr lvl="1"/>
            <a:r>
              <a:rPr lang="zh-CN" altLang="en-US" dirty="0" smtClean="0"/>
              <a:t>这里</a:t>
            </a:r>
            <a:r>
              <a:rPr lang="zh-CN" altLang="en-US" dirty="0"/>
              <a:t>我们只</a:t>
            </a:r>
            <a:r>
              <a:rPr lang="zh-CN" altLang="en-US" dirty="0" smtClean="0"/>
              <a:t>讨论几种不可</a:t>
            </a:r>
            <a:r>
              <a:rPr lang="zh-CN" altLang="en-US" dirty="0"/>
              <a:t>测问题，用例子提醒软件系统的开发和测试人员必须关注软件不可测问题。</a:t>
            </a:r>
          </a:p>
        </p:txBody>
      </p:sp>
    </p:spTree>
    <p:extLst>
      <p:ext uri="{BB962C8B-B14F-4D97-AF65-F5344CB8AC3E}">
        <p14:creationId xmlns:p14="http://schemas.microsoft.com/office/powerpoint/2010/main" val="41312217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14.5 </a:t>
            </a:r>
            <a:r>
              <a:rPr lang="zh-CN" altLang="en-US" dirty="0" smtClean="0"/>
              <a:t>不可测试软件的测试</a:t>
            </a:r>
            <a:endParaRPr lang="zh-CN" altLang="en-US" dirty="0"/>
          </a:p>
        </p:txBody>
      </p:sp>
      <p:sp>
        <p:nvSpPr>
          <p:cNvPr id="3" name="内容占位符 2"/>
          <p:cNvSpPr>
            <a:spLocks noGrp="1"/>
          </p:cNvSpPr>
          <p:nvPr>
            <p:ph idx="1"/>
          </p:nvPr>
        </p:nvSpPr>
        <p:spPr/>
        <p:txBody>
          <a:bodyPr/>
          <a:lstStyle/>
          <a:p>
            <a:r>
              <a:rPr lang="en-US" dirty="0" smtClean="0"/>
              <a:t>14.5.1</a:t>
            </a:r>
            <a:r>
              <a:rPr lang="zh-CN" altLang="en-US" dirty="0" smtClean="0"/>
              <a:t>数值求解问题</a:t>
            </a:r>
          </a:p>
          <a:p>
            <a:r>
              <a:rPr lang="en-US" dirty="0" smtClean="0"/>
              <a:t>14.5.2 </a:t>
            </a:r>
            <a:r>
              <a:rPr lang="zh-CN" altLang="en-US" dirty="0" smtClean="0"/>
              <a:t>“四舍五入”问题</a:t>
            </a:r>
          </a:p>
          <a:p>
            <a:r>
              <a:rPr lang="en-US" dirty="0" smtClean="0"/>
              <a:t>14.5.3 </a:t>
            </a:r>
            <a:r>
              <a:rPr lang="zh-CN" altLang="en-US" dirty="0" smtClean="0"/>
              <a:t>规划类问题</a:t>
            </a:r>
            <a:endParaRPr lang="en-US" altLang="zh-CN" dirty="0" smtClean="0"/>
          </a:p>
          <a:p>
            <a:r>
              <a:rPr lang="en-US" altLang="zh-CN" dirty="0" smtClean="0"/>
              <a:t>14.5.4 </a:t>
            </a:r>
            <a:r>
              <a:rPr lang="en-US" altLang="zh-CN" dirty="0"/>
              <a:t>AI</a:t>
            </a:r>
            <a:r>
              <a:rPr lang="zh-CN" altLang="en-US" dirty="0"/>
              <a:t>的测试</a:t>
            </a:r>
            <a:endParaRPr lang="zh-CN" altLang="en-US" dirty="0" smtClean="0"/>
          </a:p>
          <a:p>
            <a:endParaRPr lang="zh-CN" altLang="en-US" dirty="0"/>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14.5.1</a:t>
            </a:r>
            <a:r>
              <a:rPr lang="zh-CN" altLang="en-US" dirty="0" smtClean="0"/>
              <a:t>数值求解问题</a:t>
            </a:r>
            <a:endParaRPr lang="zh-CN" altLang="en-US" dirty="0"/>
          </a:p>
        </p:txBody>
      </p:sp>
      <p:sp>
        <p:nvSpPr>
          <p:cNvPr id="3" name="内容占位符 2"/>
          <p:cNvSpPr>
            <a:spLocks noGrp="1"/>
          </p:cNvSpPr>
          <p:nvPr>
            <p:ph idx="1"/>
          </p:nvPr>
        </p:nvSpPr>
        <p:spPr/>
        <p:txBody>
          <a:bodyPr/>
          <a:lstStyle/>
          <a:p>
            <a:r>
              <a:rPr lang="zh-CN" altLang="en-US" dirty="0" smtClean="0"/>
              <a:t>如何判断微分和偏微分方程（组）是否收敛？</a:t>
            </a:r>
            <a:endParaRPr lang="en-US" altLang="zh-CN" dirty="0" smtClean="0"/>
          </a:p>
          <a:p>
            <a:pPr lvl="1"/>
            <a:r>
              <a:rPr lang="zh-CN" altLang="en-US" dirty="0" smtClean="0"/>
              <a:t>该软件系统中的输入函数是不确定的？</a:t>
            </a:r>
            <a:endParaRPr lang="en-US" altLang="zh-CN" dirty="0" smtClean="0"/>
          </a:p>
          <a:p>
            <a:pPr lvl="1"/>
            <a:endParaRPr lang="en-US" altLang="zh-CN" dirty="0" smtClean="0"/>
          </a:p>
          <a:p>
            <a:r>
              <a:rPr lang="zh-CN" altLang="en-US" dirty="0" smtClean="0"/>
              <a:t>例如，测试一个导弹的控制系统时，人们往往用：</a:t>
            </a:r>
            <a:endParaRPr lang="en-US" altLang="zh-CN" dirty="0" smtClean="0"/>
          </a:p>
          <a:p>
            <a:pPr lvl="1"/>
            <a:r>
              <a:rPr lang="zh-CN" altLang="en-US" dirty="0" smtClean="0"/>
              <a:t>直线，正弦函数、线性函数等作为输入，测试系统是否能控制的住</a:t>
            </a:r>
            <a:r>
              <a:rPr lang="en-US" altLang="zh-CN" dirty="0" smtClean="0"/>
              <a:t>(</a:t>
            </a:r>
            <a:r>
              <a:rPr lang="zh-CN" altLang="en-US" dirty="0" smtClean="0"/>
              <a:t>预计输出是否合理</a:t>
            </a:r>
            <a:r>
              <a:rPr lang="en-US" altLang="zh-CN" dirty="0" smtClean="0"/>
              <a:t>)</a:t>
            </a:r>
          </a:p>
          <a:p>
            <a:r>
              <a:rPr lang="zh-CN" altLang="en-US" dirty="0" smtClean="0"/>
              <a:t>实际上，一个被追踪目标的飞行曲线并不是这样简单，那么，能否保证导弹控制系统求解微分方程时能够收敛哪？</a:t>
            </a:r>
            <a:endParaRPr lang="en-US" altLang="zh-CN" dirty="0" smtClean="0"/>
          </a:p>
          <a:p>
            <a:r>
              <a:rPr lang="zh-CN" altLang="en-US" dirty="0" smtClean="0"/>
              <a:t>这一类系统的测试往往是不充分的，无法测试出所有的情况。</a:t>
            </a:r>
            <a:endParaRPr lang="zh-CN" altLang="en-US" dirty="0"/>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14.5.2 </a:t>
            </a:r>
            <a:r>
              <a:rPr lang="zh-CN" altLang="en-US" dirty="0" smtClean="0"/>
              <a:t>“四舍五入”问题</a:t>
            </a:r>
            <a:endParaRPr lang="zh-CN" altLang="en-US" dirty="0"/>
          </a:p>
        </p:txBody>
      </p:sp>
      <p:sp>
        <p:nvSpPr>
          <p:cNvPr id="3" name="内容占位符 2"/>
          <p:cNvSpPr>
            <a:spLocks noGrp="1"/>
          </p:cNvSpPr>
          <p:nvPr>
            <p:ph idx="1"/>
          </p:nvPr>
        </p:nvSpPr>
        <p:spPr>
          <a:xfrm>
            <a:off x="769257" y="1295407"/>
            <a:ext cx="8440047" cy="1821426"/>
          </a:xfrm>
        </p:spPr>
        <p:txBody>
          <a:bodyPr/>
          <a:lstStyle/>
          <a:p>
            <a:r>
              <a:rPr lang="zh-CN" altLang="en-US" sz="2000" b="1" dirty="0" smtClean="0">
                <a:latin typeface="+mn-ea"/>
                <a:ea typeface="+mn-ea"/>
              </a:rPr>
              <a:t>标准公式：</a:t>
            </a:r>
            <a:r>
              <a:rPr lang="zh-CN" altLang="en-US" sz="2000" dirty="0" smtClean="0">
                <a:latin typeface="+mn-ea"/>
                <a:ea typeface="+mn-ea"/>
              </a:rPr>
              <a:t>总成绩</a:t>
            </a:r>
            <a:r>
              <a:rPr lang="en-US" sz="2000" dirty="0" smtClean="0">
                <a:latin typeface="+mn-ea"/>
                <a:ea typeface="+mn-ea"/>
              </a:rPr>
              <a:t> =   </a:t>
            </a:r>
            <a:r>
              <a:rPr lang="zh-CN" altLang="en-US" sz="2000" dirty="0" smtClean="0">
                <a:latin typeface="+mn-ea"/>
                <a:ea typeface="+mn-ea"/>
              </a:rPr>
              <a:t>平时</a:t>
            </a:r>
            <a:r>
              <a:rPr lang="en-US" sz="2000" dirty="0" smtClean="0">
                <a:latin typeface="+mn-ea"/>
                <a:ea typeface="+mn-ea"/>
              </a:rPr>
              <a:t>*10% + </a:t>
            </a:r>
            <a:r>
              <a:rPr lang="zh-CN" altLang="en-US" sz="2000" dirty="0" smtClean="0">
                <a:latin typeface="+mn-ea"/>
                <a:ea typeface="+mn-ea"/>
              </a:rPr>
              <a:t>期中</a:t>
            </a:r>
            <a:r>
              <a:rPr lang="en-US" sz="2000" dirty="0" smtClean="0">
                <a:latin typeface="+mn-ea"/>
                <a:ea typeface="+mn-ea"/>
              </a:rPr>
              <a:t>*30% + </a:t>
            </a:r>
            <a:r>
              <a:rPr lang="zh-CN" altLang="en-US" sz="2000" dirty="0" smtClean="0">
                <a:latin typeface="+mn-ea"/>
                <a:ea typeface="+mn-ea"/>
              </a:rPr>
              <a:t>期末</a:t>
            </a:r>
            <a:r>
              <a:rPr lang="en-US" sz="2000" dirty="0" smtClean="0">
                <a:latin typeface="+mn-ea"/>
                <a:ea typeface="+mn-ea"/>
              </a:rPr>
              <a:t>*50% +</a:t>
            </a:r>
            <a:r>
              <a:rPr lang="zh-CN" altLang="en-US" sz="2000" dirty="0" smtClean="0">
                <a:latin typeface="+mn-ea"/>
                <a:ea typeface="+mn-ea"/>
              </a:rPr>
              <a:t>实验</a:t>
            </a:r>
            <a:r>
              <a:rPr lang="en-US" sz="2000" dirty="0" smtClean="0">
                <a:latin typeface="+mn-ea"/>
                <a:ea typeface="+mn-ea"/>
              </a:rPr>
              <a:t>*10%</a:t>
            </a:r>
            <a:endParaRPr lang="en-US" altLang="zh-CN" sz="2000" b="1" dirty="0" smtClean="0">
              <a:latin typeface="+mn-ea"/>
              <a:ea typeface="+mn-ea"/>
            </a:endParaRPr>
          </a:p>
          <a:p>
            <a:r>
              <a:rPr lang="zh-CN" altLang="en-US" sz="2000" b="1" dirty="0" smtClean="0">
                <a:latin typeface="+mn-ea"/>
                <a:ea typeface="+mn-ea"/>
              </a:rPr>
              <a:t>公式</a:t>
            </a:r>
            <a:r>
              <a:rPr lang="en-US" sz="2000" b="1" dirty="0" smtClean="0">
                <a:latin typeface="+mn-ea"/>
                <a:ea typeface="+mn-ea"/>
              </a:rPr>
              <a:t>A</a:t>
            </a:r>
            <a:r>
              <a:rPr lang="zh-CN" altLang="en-US" sz="2000" b="1" dirty="0" smtClean="0">
                <a:latin typeface="+mn-ea"/>
                <a:ea typeface="+mn-ea"/>
              </a:rPr>
              <a:t>：</a:t>
            </a:r>
            <a:r>
              <a:rPr lang="zh-CN" altLang="en-US" sz="2000" dirty="0" smtClean="0">
                <a:latin typeface="+mn-ea"/>
                <a:ea typeface="+mn-ea"/>
              </a:rPr>
              <a:t>总成绩</a:t>
            </a:r>
            <a:r>
              <a:rPr lang="en-US" sz="2000" dirty="0" smtClean="0">
                <a:latin typeface="+mn-ea"/>
                <a:ea typeface="+mn-ea"/>
              </a:rPr>
              <a:t> = INT(</a:t>
            </a:r>
            <a:r>
              <a:rPr lang="zh-CN" altLang="en-US" sz="2000" dirty="0" smtClean="0">
                <a:latin typeface="+mn-ea"/>
                <a:ea typeface="+mn-ea"/>
              </a:rPr>
              <a:t>平时</a:t>
            </a:r>
            <a:r>
              <a:rPr lang="en-US" sz="2000" dirty="0" smtClean="0">
                <a:latin typeface="+mn-ea"/>
                <a:ea typeface="+mn-ea"/>
              </a:rPr>
              <a:t>*0.1 + </a:t>
            </a:r>
            <a:r>
              <a:rPr lang="zh-CN" altLang="en-US" sz="2000" dirty="0" smtClean="0">
                <a:latin typeface="+mn-ea"/>
                <a:ea typeface="+mn-ea"/>
              </a:rPr>
              <a:t>期中</a:t>
            </a:r>
            <a:r>
              <a:rPr lang="en-US" sz="2000" dirty="0" smtClean="0">
                <a:latin typeface="+mn-ea"/>
                <a:ea typeface="+mn-ea"/>
              </a:rPr>
              <a:t>*0.3 + </a:t>
            </a:r>
            <a:r>
              <a:rPr lang="zh-CN" altLang="en-US" sz="2000" dirty="0" smtClean="0">
                <a:latin typeface="+mn-ea"/>
                <a:ea typeface="+mn-ea"/>
              </a:rPr>
              <a:t>期末</a:t>
            </a:r>
            <a:r>
              <a:rPr lang="en-US" sz="2000" dirty="0" smtClean="0">
                <a:latin typeface="+mn-ea"/>
                <a:ea typeface="+mn-ea"/>
              </a:rPr>
              <a:t>*0.5 + </a:t>
            </a:r>
            <a:r>
              <a:rPr lang="zh-CN" altLang="en-US" sz="2000" dirty="0" smtClean="0">
                <a:latin typeface="+mn-ea"/>
                <a:ea typeface="+mn-ea"/>
              </a:rPr>
              <a:t>实验</a:t>
            </a:r>
            <a:r>
              <a:rPr lang="en-US" sz="2000" dirty="0" smtClean="0">
                <a:latin typeface="+mn-ea"/>
                <a:ea typeface="+mn-ea"/>
              </a:rPr>
              <a:t>*0.1+ 0.5)</a:t>
            </a:r>
          </a:p>
          <a:p>
            <a:r>
              <a:rPr lang="zh-CN" altLang="en-US" sz="2000" b="1" dirty="0" smtClean="0">
                <a:latin typeface="+mn-ea"/>
                <a:ea typeface="+mn-ea"/>
              </a:rPr>
              <a:t>公式</a:t>
            </a:r>
            <a:r>
              <a:rPr lang="en-US" sz="2000" b="1" dirty="0" smtClean="0">
                <a:latin typeface="+mn-ea"/>
                <a:ea typeface="+mn-ea"/>
              </a:rPr>
              <a:t>B</a:t>
            </a:r>
            <a:r>
              <a:rPr lang="zh-CN" altLang="en-US" sz="2000" b="1" dirty="0" smtClean="0">
                <a:latin typeface="+mn-ea"/>
                <a:ea typeface="+mn-ea"/>
              </a:rPr>
              <a:t>：</a:t>
            </a:r>
            <a:r>
              <a:rPr lang="zh-CN" altLang="en-US" sz="2000" dirty="0" smtClean="0">
                <a:latin typeface="+mn-ea"/>
                <a:ea typeface="+mn-ea"/>
              </a:rPr>
              <a:t>总成绩</a:t>
            </a:r>
            <a:r>
              <a:rPr lang="en-US" sz="2000" dirty="0" smtClean="0">
                <a:latin typeface="+mn-ea"/>
                <a:ea typeface="+mn-ea"/>
              </a:rPr>
              <a:t> = INT(</a:t>
            </a:r>
            <a:r>
              <a:rPr lang="zh-CN" altLang="en-US" sz="2000" dirty="0" smtClean="0">
                <a:latin typeface="+mn-ea"/>
                <a:ea typeface="+mn-ea"/>
              </a:rPr>
              <a:t>平时</a:t>
            </a:r>
            <a:r>
              <a:rPr lang="en-US" sz="2000" dirty="0" smtClean="0">
                <a:latin typeface="+mn-ea"/>
                <a:ea typeface="+mn-ea"/>
              </a:rPr>
              <a:t>*0.1 +0.5)+INT(</a:t>
            </a:r>
            <a:r>
              <a:rPr lang="zh-CN" altLang="en-US" sz="2000" dirty="0" smtClean="0">
                <a:latin typeface="+mn-ea"/>
                <a:ea typeface="+mn-ea"/>
              </a:rPr>
              <a:t>期中</a:t>
            </a:r>
            <a:r>
              <a:rPr lang="en-US" sz="2000" dirty="0" smtClean="0">
                <a:latin typeface="+mn-ea"/>
                <a:ea typeface="+mn-ea"/>
              </a:rPr>
              <a:t>*0.3 +0.5)</a:t>
            </a:r>
            <a:endParaRPr lang="zh-CN" altLang="en-US" sz="2000" dirty="0" smtClean="0">
              <a:latin typeface="+mn-ea"/>
              <a:ea typeface="+mn-ea"/>
            </a:endParaRPr>
          </a:p>
          <a:p>
            <a:pPr>
              <a:buNone/>
            </a:pPr>
            <a:r>
              <a:rPr lang="en-US" sz="2000" dirty="0" smtClean="0">
                <a:latin typeface="+mn-ea"/>
                <a:ea typeface="+mn-ea"/>
              </a:rPr>
              <a:t> +INT(</a:t>
            </a:r>
            <a:r>
              <a:rPr lang="zh-CN" altLang="en-US" sz="2000" dirty="0" smtClean="0">
                <a:latin typeface="+mn-ea"/>
                <a:ea typeface="+mn-ea"/>
              </a:rPr>
              <a:t>期末</a:t>
            </a:r>
            <a:r>
              <a:rPr lang="en-US" sz="2000" dirty="0" smtClean="0">
                <a:latin typeface="+mn-ea"/>
                <a:ea typeface="+mn-ea"/>
              </a:rPr>
              <a:t>*0. 5+0.5) + INT(</a:t>
            </a:r>
            <a:r>
              <a:rPr lang="zh-CN" altLang="en-US" sz="2000" dirty="0" smtClean="0">
                <a:latin typeface="+mn-ea"/>
                <a:ea typeface="+mn-ea"/>
              </a:rPr>
              <a:t>实验</a:t>
            </a:r>
            <a:r>
              <a:rPr lang="en-US" sz="2000" dirty="0" smtClean="0">
                <a:latin typeface="+mn-ea"/>
                <a:ea typeface="+mn-ea"/>
              </a:rPr>
              <a:t>*0. 5+0.5)</a:t>
            </a:r>
            <a:endParaRPr lang="zh-CN" altLang="en-US" sz="2000" dirty="0">
              <a:latin typeface="+mn-ea"/>
              <a:ea typeface="+mn-ea"/>
            </a:endParaRPr>
          </a:p>
        </p:txBody>
      </p:sp>
      <p:sp>
        <p:nvSpPr>
          <p:cNvPr id="86018"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86017" name="Object 1"/>
          <p:cNvGraphicFramePr>
            <a:graphicFrameLocks noChangeAspect="1"/>
          </p:cNvGraphicFramePr>
          <p:nvPr>
            <p:extLst>
              <p:ext uri="{D42A27DB-BD31-4B8C-83A1-F6EECF244321}">
                <p14:modId xmlns:p14="http://schemas.microsoft.com/office/powerpoint/2010/main" val="4091176938"/>
              </p:ext>
            </p:extLst>
          </p:nvPr>
        </p:nvGraphicFramePr>
        <p:xfrm>
          <a:off x="1529183" y="3116833"/>
          <a:ext cx="6920193" cy="3078383"/>
        </p:xfrm>
        <a:graphic>
          <a:graphicData uri="http://schemas.openxmlformats.org/presentationml/2006/ole">
            <mc:AlternateContent xmlns:mc="http://schemas.openxmlformats.org/markup-compatibility/2006">
              <mc:Choice xmlns:v="urn:schemas-microsoft-com:vml" Requires="v">
                <p:oleObj spid="_x0000_s100411" name="工作表" r:id="rId3" imgW="3403620" imgH="1720587" progId="Excel.Sheet.8">
                  <p:embed/>
                </p:oleObj>
              </mc:Choice>
              <mc:Fallback>
                <p:oleObj name="工作表" r:id="rId3" imgW="3403620" imgH="1720587" progId="Excel.Sheet.8">
                  <p:embed/>
                  <p:pic>
                    <p:nvPicPr>
                      <p:cNvPr id="0" name="Picture 2"/>
                      <p:cNvPicPr>
                        <a:picLocks noChangeAspect="1" noChangeArrowheads="1"/>
                      </p:cNvPicPr>
                      <p:nvPr/>
                    </p:nvPicPr>
                    <p:blipFill>
                      <a:blip r:embed="rId4"/>
                      <a:srcRect/>
                      <a:stretch>
                        <a:fillRect/>
                      </a:stretch>
                    </p:blipFill>
                    <p:spPr bwMode="auto">
                      <a:xfrm>
                        <a:off x="1529183" y="3116833"/>
                        <a:ext cx="6920193" cy="3078383"/>
                      </a:xfrm>
                      <a:prstGeom prst="rect">
                        <a:avLst/>
                      </a:prstGeom>
                      <a:noFill/>
                      <a:extLst/>
                    </p:spPr>
                  </p:pic>
                </p:oleObj>
              </mc:Fallback>
            </mc:AlternateContent>
          </a:graphicData>
        </a:graphic>
      </p:graphicFrame>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如果上述计算的是银行、股市交易、财务系统的总账，或者是将总账拆分，甚至具有更复杂的算法</a:t>
            </a:r>
            <a:r>
              <a:rPr lang="en-US" dirty="0" smtClean="0"/>
              <a:t>(</a:t>
            </a:r>
            <a:r>
              <a:rPr lang="zh-CN" altLang="en-US" dirty="0" smtClean="0"/>
              <a:t>不仅仅是加减乘除</a:t>
            </a:r>
            <a:r>
              <a:rPr lang="en-US" dirty="0" smtClean="0"/>
              <a:t>)</a:t>
            </a:r>
            <a:r>
              <a:rPr lang="zh-CN" altLang="en-US" dirty="0" smtClean="0"/>
              <a:t>等。</a:t>
            </a:r>
            <a:endParaRPr lang="en-US" altLang="zh-CN" dirty="0" smtClean="0"/>
          </a:p>
          <a:p>
            <a:pPr lvl="1"/>
            <a:r>
              <a:rPr lang="zh-CN" altLang="en-US" dirty="0" smtClean="0"/>
              <a:t>例如，全国的个人所得税收的总账计算中，每个人依据收入</a:t>
            </a:r>
            <a:r>
              <a:rPr lang="en-US" dirty="0" smtClean="0"/>
              <a:t>(</a:t>
            </a:r>
            <a:r>
              <a:rPr lang="zh-CN" altLang="en-US" dirty="0" smtClean="0"/>
              <a:t>平时工资收入、股票收入、偶然性收入等</a:t>
            </a:r>
            <a:r>
              <a:rPr lang="en-US" dirty="0" smtClean="0"/>
              <a:t>)</a:t>
            </a:r>
            <a:r>
              <a:rPr lang="zh-CN" altLang="en-US" dirty="0" smtClean="0"/>
              <a:t>严格按“四舍五入”交税，可以用类似于公式</a:t>
            </a:r>
            <a:r>
              <a:rPr lang="en-US" dirty="0" smtClean="0"/>
              <a:t>B</a:t>
            </a:r>
            <a:r>
              <a:rPr lang="zh-CN" altLang="en-US" dirty="0" smtClean="0"/>
              <a:t>累计出全国个税总数。税务局也可以用公式</a:t>
            </a:r>
            <a:r>
              <a:rPr lang="en-US" dirty="0" smtClean="0"/>
              <a:t>A</a:t>
            </a:r>
            <a:r>
              <a:rPr lang="zh-CN" altLang="en-US" dirty="0" smtClean="0"/>
              <a:t>向国家报告总税收。两者的结果会出现一定的误差。</a:t>
            </a:r>
            <a:endParaRPr lang="en-US" altLang="zh-CN" dirty="0" smtClean="0"/>
          </a:p>
          <a:p>
            <a:r>
              <a:rPr lang="zh-CN" altLang="en-US" dirty="0" smtClean="0"/>
              <a:t>如果软件测试者不知道系统的误差到底是多大，测试时就很难判定系统的正确性。</a:t>
            </a:r>
            <a:endParaRPr lang="zh-CN" alt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14.5.3 </a:t>
            </a:r>
            <a:r>
              <a:rPr lang="zh-CN" altLang="en-US" dirty="0" smtClean="0"/>
              <a:t>规划类问题</a:t>
            </a:r>
            <a:endParaRPr lang="zh-CN" altLang="en-US" dirty="0"/>
          </a:p>
        </p:txBody>
      </p:sp>
      <p:sp>
        <p:nvSpPr>
          <p:cNvPr id="3" name="内容占位符 2"/>
          <p:cNvSpPr>
            <a:spLocks noGrp="1"/>
          </p:cNvSpPr>
          <p:nvPr>
            <p:ph idx="1"/>
          </p:nvPr>
        </p:nvSpPr>
        <p:spPr>
          <a:xfrm>
            <a:off x="798286" y="1121229"/>
            <a:ext cx="8120743" cy="4902200"/>
          </a:xfrm>
        </p:spPr>
        <p:txBody>
          <a:bodyPr/>
          <a:lstStyle/>
          <a:p>
            <a:r>
              <a:rPr lang="zh-CN" altLang="en-US" sz="2400" dirty="0" smtClean="0"/>
              <a:t>理论上，规划类</a:t>
            </a:r>
            <a:r>
              <a:rPr lang="zh-CN" altLang="en-US" sz="2400" dirty="0" smtClean="0"/>
              <a:t>问题很难找到确定的最优解。</a:t>
            </a:r>
            <a:r>
              <a:rPr lang="zh-CN" altLang="en-US" sz="2400" dirty="0" smtClean="0"/>
              <a:t>在实际工程中，可以增加一些应用的约束条件，让规划问题变成实际上可行的软件系统。</a:t>
            </a:r>
            <a:endParaRPr lang="en-US" altLang="zh-CN" sz="2400" dirty="0" smtClean="0"/>
          </a:p>
          <a:p>
            <a:pPr lvl="1"/>
            <a:r>
              <a:rPr lang="zh-CN" altLang="en-US" sz="2000" dirty="0" smtClean="0"/>
              <a:t>例如，学生的选课软件系统。</a:t>
            </a:r>
            <a:endParaRPr lang="en-US" altLang="zh-CN" sz="2000" dirty="0" smtClean="0"/>
          </a:p>
          <a:p>
            <a:endParaRPr lang="en-US" altLang="zh-CN" sz="2400" dirty="0" smtClean="0"/>
          </a:p>
          <a:p>
            <a:r>
              <a:rPr lang="zh-CN" altLang="en-US" sz="2400" dirty="0" smtClean="0"/>
              <a:t>测试这样的规划类软件，应当考虑：</a:t>
            </a:r>
          </a:p>
          <a:p>
            <a:pPr lvl="1"/>
            <a:r>
              <a:rPr lang="en-US" sz="2000" dirty="0" smtClean="0"/>
              <a:t>1</a:t>
            </a:r>
            <a:r>
              <a:rPr lang="zh-CN" altLang="en-US" sz="2000" dirty="0" smtClean="0"/>
              <a:t>）给定一组输入数据，测试者是否能给出准确的或最优的答案是什么？如果不能，如何判断出该软件的功能是否正确；</a:t>
            </a:r>
          </a:p>
          <a:p>
            <a:pPr lvl="1"/>
            <a:r>
              <a:rPr lang="en-US" sz="2000" dirty="0" smtClean="0"/>
              <a:t>2</a:t>
            </a:r>
            <a:r>
              <a:rPr lang="zh-CN" altLang="en-US" sz="2000" dirty="0" smtClean="0"/>
              <a:t>）测试给出的输入数据总是有限的，能否预测随着各种参数</a:t>
            </a:r>
            <a:r>
              <a:rPr lang="en-US" sz="2000" dirty="0" smtClean="0"/>
              <a:t>(</a:t>
            </a:r>
            <a:r>
              <a:rPr lang="zh-CN" altLang="en-US" sz="2000" dirty="0" smtClean="0"/>
              <a:t>如，学生人数、课的门类、课时段等</a:t>
            </a:r>
            <a:r>
              <a:rPr lang="en-US" sz="2000" dirty="0" smtClean="0"/>
              <a:t>)</a:t>
            </a:r>
            <a:r>
              <a:rPr lang="zh-CN" altLang="en-US" sz="2000" dirty="0" smtClean="0"/>
              <a:t>的增加，所期望的计算结果？</a:t>
            </a:r>
          </a:p>
          <a:p>
            <a:pPr lvl="1"/>
            <a:r>
              <a:rPr lang="en-US" sz="2000" dirty="0" smtClean="0"/>
              <a:t>3</a:t>
            </a:r>
            <a:r>
              <a:rPr lang="zh-CN" altLang="en-US" sz="2000" dirty="0" smtClean="0"/>
              <a:t>）测试者能否给出输入</a:t>
            </a:r>
            <a:r>
              <a:rPr lang="en-US" sz="2000" dirty="0" smtClean="0"/>
              <a:t>/</a:t>
            </a:r>
            <a:r>
              <a:rPr lang="zh-CN" altLang="en-US" sz="2000" dirty="0" smtClean="0"/>
              <a:t>输出的等价类，以及输入和输出的因果关系？等等。</a:t>
            </a:r>
          </a:p>
          <a:p>
            <a:endParaRPr lang="zh-CN" alt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14.5.4 AI</a:t>
            </a:r>
            <a:r>
              <a:rPr lang="zh-CN" altLang="en-US" dirty="0" smtClean="0"/>
              <a:t>的测试</a:t>
            </a:r>
            <a:endParaRPr lang="zh-CN" altLang="en-US" dirty="0"/>
          </a:p>
        </p:txBody>
      </p:sp>
      <p:sp>
        <p:nvSpPr>
          <p:cNvPr id="3" name="内容占位符 2"/>
          <p:cNvSpPr>
            <a:spLocks noGrp="1"/>
          </p:cNvSpPr>
          <p:nvPr>
            <p:ph idx="1"/>
          </p:nvPr>
        </p:nvSpPr>
        <p:spPr/>
        <p:txBody>
          <a:bodyPr/>
          <a:lstStyle/>
          <a:p>
            <a:r>
              <a:rPr lang="zh-CN" altLang="en-US" dirty="0" smtClean="0"/>
              <a:t>随着人工智能软件的日益</a:t>
            </a:r>
            <a:r>
              <a:rPr lang="zh-CN" altLang="en-US" dirty="0"/>
              <a:t>重要，问题就出现了</a:t>
            </a:r>
            <a:r>
              <a:rPr lang="zh-CN" altLang="en-US" dirty="0" smtClean="0"/>
              <a:t>：</a:t>
            </a:r>
            <a:endParaRPr lang="en-US" altLang="zh-CN" dirty="0" smtClean="0"/>
          </a:p>
          <a:p>
            <a:pPr lvl="1"/>
            <a:r>
              <a:rPr lang="zh-CN" altLang="en-US" dirty="0" smtClean="0"/>
              <a:t>该</a:t>
            </a:r>
            <a:r>
              <a:rPr lang="zh-CN" altLang="en-US" dirty="0"/>
              <a:t>如何测试</a:t>
            </a:r>
            <a:r>
              <a:rPr lang="zh-CN" altLang="en-US" dirty="0" smtClean="0"/>
              <a:t>？</a:t>
            </a:r>
            <a:endParaRPr lang="en-US" altLang="zh-CN" dirty="0" smtClean="0"/>
          </a:p>
          <a:p>
            <a:pPr lvl="1"/>
            <a:r>
              <a:rPr lang="zh-CN" altLang="en-US" dirty="0" smtClean="0"/>
              <a:t> </a:t>
            </a:r>
            <a:r>
              <a:rPr lang="en-US" altLang="zh-CN" dirty="0"/>
              <a:t>AI</a:t>
            </a:r>
            <a:r>
              <a:rPr lang="zh-CN" altLang="en-US" dirty="0"/>
              <a:t>系统不一定表现出可预测性</a:t>
            </a:r>
            <a:r>
              <a:rPr lang="zh-CN" altLang="en-US" dirty="0" smtClean="0"/>
              <a:t>。</a:t>
            </a:r>
            <a:endParaRPr lang="en-US" altLang="zh-CN" dirty="0" smtClean="0"/>
          </a:p>
          <a:p>
            <a:endParaRPr lang="en-US" altLang="zh-CN" dirty="0" smtClean="0"/>
          </a:p>
          <a:p>
            <a:r>
              <a:rPr lang="zh-CN" altLang="en-US" dirty="0" smtClean="0"/>
              <a:t> </a:t>
            </a:r>
            <a:r>
              <a:rPr lang="zh-CN" altLang="en-US" dirty="0"/>
              <a:t>这意味着“执行此操作</a:t>
            </a:r>
            <a:r>
              <a:rPr lang="zh-CN" altLang="en-US" dirty="0" smtClean="0"/>
              <a:t>，得到期望的输出”</a:t>
            </a:r>
            <a:r>
              <a:rPr lang="zh-CN" altLang="en-US" dirty="0"/>
              <a:t>这种形式的传统</a:t>
            </a:r>
            <a:r>
              <a:rPr lang="zh-CN" altLang="en-US" dirty="0" smtClean="0"/>
              <a:t>测试用例总是不够的</a:t>
            </a:r>
            <a:r>
              <a:rPr lang="zh-CN" altLang="en-US" dirty="0"/>
              <a:t>。</a:t>
            </a:r>
          </a:p>
        </p:txBody>
      </p:sp>
    </p:spTree>
    <p:extLst>
      <p:ext uri="{BB962C8B-B14F-4D97-AF65-F5344CB8AC3E}">
        <p14:creationId xmlns:p14="http://schemas.microsoft.com/office/powerpoint/2010/main" val="313638053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zh-CN" sz="2400" dirty="0"/>
              <a:t>Kenneth Boulding在1956年撰写了一篇关于系统的层次</a:t>
            </a:r>
            <a:r>
              <a:rPr lang="zh-CN" altLang="zh-CN" sz="2400" dirty="0" smtClean="0"/>
              <a:t>分类</a:t>
            </a:r>
            <a:r>
              <a:rPr lang="zh-CN" altLang="en-US" sz="2400" dirty="0" smtClean="0"/>
              <a:t>：</a:t>
            </a:r>
            <a:endParaRPr lang="en-US" altLang="zh-CN" sz="2400" dirty="0" smtClean="0"/>
          </a:p>
          <a:p>
            <a:pPr lvl="1"/>
            <a:r>
              <a:rPr lang="zh-CN" altLang="zh-CN" sz="2000" dirty="0" smtClean="0"/>
              <a:t>最低</a:t>
            </a:r>
            <a:r>
              <a:rPr lang="zh-CN" altLang="zh-CN" sz="2000" dirty="0"/>
              <a:t>级别的系统是静态系统，如桌子或椅子</a:t>
            </a:r>
            <a:r>
              <a:rPr lang="zh-CN" altLang="zh-CN" sz="2000" dirty="0" smtClean="0"/>
              <a:t>。</a:t>
            </a:r>
            <a:endParaRPr lang="en-US" altLang="zh-CN" sz="2000" dirty="0" smtClean="0"/>
          </a:p>
          <a:p>
            <a:pPr lvl="1"/>
            <a:r>
              <a:rPr lang="zh-CN" altLang="en-US" sz="2000" dirty="0" smtClean="0"/>
              <a:t>第二级，简单的摇摆</a:t>
            </a:r>
            <a:r>
              <a:rPr lang="zh-CN" altLang="zh-CN" sz="2000" dirty="0" smtClean="0"/>
              <a:t>时钟。</a:t>
            </a:r>
            <a:endParaRPr lang="en-US" altLang="zh-CN" sz="2000" dirty="0" smtClean="0"/>
          </a:p>
          <a:p>
            <a:pPr lvl="1"/>
            <a:r>
              <a:rPr lang="zh-CN" altLang="en-US" sz="2000" dirty="0" smtClean="0"/>
              <a:t>第三级，</a:t>
            </a:r>
            <a:r>
              <a:rPr lang="zh-CN" altLang="zh-CN" sz="2000" dirty="0" smtClean="0"/>
              <a:t>主动</a:t>
            </a:r>
            <a:r>
              <a:rPr lang="zh-CN" altLang="zh-CN" sz="2000" dirty="0"/>
              <a:t>响应输入</a:t>
            </a:r>
            <a:r>
              <a:rPr lang="zh-CN" altLang="zh-CN" sz="2000" dirty="0" smtClean="0"/>
              <a:t>的</a:t>
            </a:r>
            <a:r>
              <a:rPr lang="zh-CN" altLang="en-US" sz="2000" dirty="0" smtClean="0"/>
              <a:t>，可自动控制的</a:t>
            </a:r>
            <a:r>
              <a:rPr lang="zh-CN" altLang="zh-CN" sz="2000" dirty="0" smtClean="0"/>
              <a:t>恒温</a:t>
            </a:r>
            <a:r>
              <a:rPr lang="zh-CN" altLang="en-US" sz="2000" dirty="0" smtClean="0"/>
              <a:t>器</a:t>
            </a:r>
            <a:r>
              <a:rPr lang="zh-CN" altLang="zh-CN" sz="2000" dirty="0" smtClean="0"/>
              <a:t>。</a:t>
            </a:r>
            <a:endParaRPr lang="en-US" altLang="zh-CN" sz="2000" dirty="0" smtClean="0"/>
          </a:p>
          <a:p>
            <a:pPr lvl="1"/>
            <a:r>
              <a:rPr lang="zh-CN" altLang="en-US" sz="2000" dirty="0" smtClean="0"/>
              <a:t>第四级，</a:t>
            </a:r>
            <a:r>
              <a:rPr lang="zh-CN" altLang="en-US" sz="2000" dirty="0"/>
              <a:t>能</a:t>
            </a:r>
            <a:r>
              <a:rPr lang="zh-CN" altLang="zh-CN" sz="2000" dirty="0" smtClean="0"/>
              <a:t>维持自身</a:t>
            </a:r>
            <a:r>
              <a:rPr lang="zh-CN" altLang="en-US" sz="2000" dirty="0" smtClean="0"/>
              <a:t>生命</a:t>
            </a:r>
            <a:r>
              <a:rPr lang="zh-CN" altLang="zh-CN" sz="2000" dirty="0" smtClean="0"/>
              <a:t>的</a:t>
            </a:r>
            <a:r>
              <a:rPr lang="zh-CN" altLang="zh-CN" sz="2000" dirty="0"/>
              <a:t>活细胞</a:t>
            </a:r>
            <a:r>
              <a:rPr lang="zh-CN" altLang="zh-CN" sz="2000" dirty="0" smtClean="0"/>
              <a:t>，</a:t>
            </a:r>
            <a:endParaRPr lang="en-US" altLang="zh-CN" sz="2000" dirty="0" smtClean="0"/>
          </a:p>
          <a:p>
            <a:pPr lvl="1"/>
            <a:r>
              <a:rPr lang="zh-CN" altLang="en-US" sz="2000" dirty="0"/>
              <a:t>第五</a:t>
            </a:r>
            <a:r>
              <a:rPr lang="zh-CN" altLang="en-US" sz="2000" dirty="0" smtClean="0"/>
              <a:t>级，</a:t>
            </a:r>
            <a:r>
              <a:rPr lang="zh-CN" altLang="zh-CN" sz="2000" dirty="0" smtClean="0"/>
              <a:t>松散</a:t>
            </a:r>
            <a:r>
              <a:rPr lang="zh-CN" altLang="zh-CN" sz="2000" dirty="0"/>
              <a:t>连接的</a:t>
            </a:r>
            <a:r>
              <a:rPr lang="zh-CN" altLang="zh-CN" sz="2000" dirty="0" smtClean="0"/>
              <a:t>细胞植物，</a:t>
            </a:r>
            <a:endParaRPr lang="en-US" altLang="zh-CN" sz="2000" dirty="0" smtClean="0"/>
          </a:p>
          <a:p>
            <a:pPr lvl="1"/>
            <a:r>
              <a:rPr lang="zh-CN" altLang="en-US" sz="2000" dirty="0" smtClean="0"/>
              <a:t>第六级，</a:t>
            </a:r>
            <a:r>
              <a:rPr lang="zh-CN" altLang="en-US" sz="2000" dirty="0"/>
              <a:t>由</a:t>
            </a:r>
            <a:r>
              <a:rPr lang="zh-CN" altLang="zh-CN" sz="2000" dirty="0" smtClean="0"/>
              <a:t>细胞集</a:t>
            </a:r>
            <a:r>
              <a:rPr lang="zh-CN" altLang="en-US" sz="2000" dirty="0" smtClean="0"/>
              <a:t>合体，构成的</a:t>
            </a:r>
            <a:r>
              <a:rPr lang="zh-CN" altLang="zh-CN" sz="2000" dirty="0" smtClean="0"/>
              <a:t>具有</a:t>
            </a:r>
            <a:r>
              <a:rPr lang="zh-CN" altLang="zh-CN" sz="2000" dirty="0"/>
              <a:t>协调行为的生物的动物</a:t>
            </a:r>
            <a:r>
              <a:rPr lang="zh-CN" altLang="zh-CN" sz="2000" dirty="0" smtClean="0"/>
              <a:t>。</a:t>
            </a:r>
            <a:endParaRPr lang="en-US" altLang="zh-CN" sz="2000" dirty="0" smtClean="0"/>
          </a:p>
          <a:p>
            <a:pPr lvl="1"/>
            <a:r>
              <a:rPr lang="zh-CN" altLang="en-US" sz="2000" dirty="0" smtClean="0"/>
              <a:t>第七级，</a:t>
            </a:r>
            <a:r>
              <a:rPr lang="zh-CN" altLang="zh-CN" sz="2000" dirty="0" smtClean="0"/>
              <a:t>人类</a:t>
            </a:r>
            <a:r>
              <a:rPr lang="zh-CN" altLang="zh-CN" sz="2000" dirty="0"/>
              <a:t>具有动物的特性</a:t>
            </a:r>
            <a:r>
              <a:rPr lang="zh-CN" altLang="zh-CN" sz="2000" dirty="0" smtClean="0"/>
              <a:t>，</a:t>
            </a:r>
            <a:r>
              <a:rPr lang="zh-CN" altLang="en-US" sz="2000" dirty="0" smtClean="0"/>
              <a:t>但</a:t>
            </a:r>
            <a:r>
              <a:rPr lang="zh-CN" altLang="zh-CN" sz="2000" dirty="0" smtClean="0"/>
              <a:t>具有</a:t>
            </a:r>
            <a:r>
              <a:rPr lang="zh-CN" altLang="zh-CN" sz="2000" dirty="0"/>
              <a:t>自我意识</a:t>
            </a:r>
            <a:r>
              <a:rPr lang="zh-CN" altLang="zh-CN" sz="2000" dirty="0" smtClean="0"/>
              <a:t>。</a:t>
            </a:r>
            <a:endParaRPr lang="en-US" altLang="zh-CN" sz="2000" dirty="0" smtClean="0"/>
          </a:p>
          <a:p>
            <a:pPr lvl="2"/>
            <a:r>
              <a:rPr lang="zh-CN" altLang="zh-CN" dirty="0"/>
              <a:t>“一个人不仅知道，而且</a:t>
            </a:r>
            <a:r>
              <a:rPr lang="zh-CN" altLang="zh-CN" dirty="0" smtClean="0"/>
              <a:t>知道</a:t>
            </a:r>
            <a:r>
              <a:rPr lang="zh-CN" altLang="en-US" dirty="0" smtClean="0"/>
              <a:t>他</a:t>
            </a:r>
            <a:r>
              <a:rPr lang="zh-CN" altLang="zh-CN" dirty="0" smtClean="0"/>
              <a:t>知道</a:t>
            </a:r>
            <a:r>
              <a:rPr lang="zh-CN" altLang="zh-CN" dirty="0"/>
              <a:t>。</a:t>
            </a:r>
            <a:r>
              <a:rPr lang="zh-CN" altLang="zh-CN" dirty="0" smtClean="0"/>
              <a:t>”</a:t>
            </a:r>
            <a:endParaRPr lang="en-US" altLang="zh-CN" dirty="0" smtClean="0"/>
          </a:p>
          <a:p>
            <a:pPr lvl="1"/>
            <a:r>
              <a:rPr lang="zh-CN" altLang="en-US" sz="2000" dirty="0" smtClean="0"/>
              <a:t>第八级，社会</a:t>
            </a:r>
            <a:r>
              <a:rPr lang="zh-CN" altLang="en-US" sz="2000" dirty="0"/>
              <a:t>组织</a:t>
            </a:r>
            <a:r>
              <a:rPr lang="zh-CN" altLang="en-US" sz="2000" dirty="0" smtClean="0"/>
              <a:t>。定义为通过沟通渠道交流的</a:t>
            </a:r>
            <a:r>
              <a:rPr lang="zh-CN" altLang="en-US" sz="2000" dirty="0"/>
              <a:t>一组角色</a:t>
            </a:r>
            <a:endParaRPr lang="en-US" altLang="zh-CN" sz="2000" dirty="0" smtClean="0"/>
          </a:p>
          <a:p>
            <a:pPr lvl="1"/>
            <a:r>
              <a:rPr lang="zh-CN" altLang="en-US" sz="2000" dirty="0" smtClean="0"/>
              <a:t>第九级，先验的</a:t>
            </a:r>
            <a:r>
              <a:rPr lang="en-US" altLang="zh-CN" sz="2000" dirty="0" smtClean="0"/>
              <a:t>(</a:t>
            </a:r>
            <a:r>
              <a:rPr lang="en-US" altLang="zh-CN" sz="2000" dirty="0" err="1" smtClean="0"/>
              <a:t>Trascendental</a:t>
            </a:r>
            <a:r>
              <a:rPr lang="en-US" altLang="zh-CN" sz="2000" dirty="0" smtClean="0"/>
              <a:t>)</a:t>
            </a:r>
            <a:r>
              <a:rPr lang="zh-CN" altLang="en-US" sz="2000" dirty="0" smtClean="0"/>
              <a:t>系统</a:t>
            </a:r>
            <a:r>
              <a:rPr lang="zh-CN" altLang="en-US" sz="2000" dirty="0"/>
              <a:t>。 </a:t>
            </a:r>
            <a:r>
              <a:rPr lang="zh-CN" altLang="en-US" sz="2000" dirty="0" smtClean="0"/>
              <a:t>最高级别系统，不可避免的存在许多不可知东西，虽然也表现</a:t>
            </a:r>
            <a:r>
              <a:rPr lang="zh-CN" altLang="en-US" sz="2000" dirty="0"/>
              <a:t>出系统的结构和</a:t>
            </a:r>
            <a:r>
              <a:rPr lang="zh-CN" altLang="en-US" sz="2000" dirty="0" smtClean="0"/>
              <a:t>关系。</a:t>
            </a:r>
            <a:endParaRPr lang="zh-CN" altLang="en-US" sz="2000" dirty="0"/>
          </a:p>
        </p:txBody>
      </p:sp>
    </p:spTree>
    <p:extLst>
      <p:ext uri="{BB962C8B-B14F-4D97-AF65-F5344CB8AC3E}">
        <p14:creationId xmlns:p14="http://schemas.microsoft.com/office/powerpoint/2010/main" val="265483050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4400" y="1269086"/>
            <a:ext cx="8001000" cy="4902200"/>
          </a:xfrm>
        </p:spPr>
        <p:txBody>
          <a:bodyPr/>
          <a:lstStyle/>
          <a:p>
            <a:r>
              <a:rPr lang="zh-CN" altLang="zh-CN" sz="2400" dirty="0"/>
              <a:t>我们可以将大多数计算机系统视为“恒温器”级别，因为它们可以根据输入执行</a:t>
            </a:r>
            <a:r>
              <a:rPr lang="zh-CN" altLang="zh-CN" sz="2400" dirty="0" smtClean="0"/>
              <a:t>操作</a:t>
            </a:r>
            <a:r>
              <a:rPr lang="zh-CN" altLang="en-US" sz="2400" dirty="0" smtClean="0"/>
              <a:t>，且有明确的输出</a:t>
            </a:r>
            <a:r>
              <a:rPr lang="zh-CN" altLang="zh-CN" sz="2400" dirty="0" smtClean="0"/>
              <a:t>。</a:t>
            </a:r>
            <a:endParaRPr lang="en-US" altLang="zh-CN" sz="2400" dirty="0" smtClean="0"/>
          </a:p>
          <a:p>
            <a:pPr lvl="1"/>
            <a:r>
              <a:rPr lang="zh-CN" altLang="zh-CN" sz="2000" dirty="0" smtClean="0"/>
              <a:t>传统</a:t>
            </a:r>
            <a:r>
              <a:rPr lang="zh-CN" altLang="zh-CN" sz="2000" dirty="0"/>
              <a:t>的</a:t>
            </a:r>
            <a:r>
              <a:rPr lang="zh-CN" altLang="zh-CN" sz="2000" dirty="0" smtClean="0"/>
              <a:t>测试用例</a:t>
            </a:r>
            <a:r>
              <a:rPr lang="zh-CN" altLang="en-US" sz="2000" dirty="0" smtClean="0"/>
              <a:t>：</a:t>
            </a:r>
            <a:r>
              <a:rPr lang="zh-CN" altLang="zh-CN" sz="2000" dirty="0" smtClean="0"/>
              <a:t>当</a:t>
            </a:r>
            <a:r>
              <a:rPr lang="zh-CN" altLang="zh-CN" sz="2000" dirty="0"/>
              <a:t>它们被执行时，它们以可预测的方式提供输入和比较结果，</a:t>
            </a:r>
            <a:r>
              <a:rPr lang="zh-CN" altLang="zh-CN" sz="2000" dirty="0" smtClean="0"/>
              <a:t>如</a:t>
            </a:r>
            <a:r>
              <a:rPr lang="zh-CN" altLang="en-US" sz="2000" dirty="0"/>
              <a:t>前</a:t>
            </a:r>
            <a:r>
              <a:rPr lang="zh-CN" altLang="en-US" sz="2000" dirty="0" smtClean="0"/>
              <a:t>面说的摇摆</a:t>
            </a:r>
            <a:r>
              <a:rPr lang="zh-CN" altLang="zh-CN" sz="2000" dirty="0" smtClean="0"/>
              <a:t>时钟。</a:t>
            </a:r>
            <a:endParaRPr lang="en-US" altLang="zh-CN" sz="2000" dirty="0" smtClean="0"/>
          </a:p>
          <a:p>
            <a:pPr lvl="1"/>
            <a:r>
              <a:rPr lang="zh-CN" altLang="zh-CN" sz="2000" dirty="0" smtClean="0"/>
              <a:t>测试</a:t>
            </a:r>
            <a:r>
              <a:rPr lang="zh-CN" altLang="zh-CN" sz="2000" dirty="0"/>
              <a:t>系统的结构</a:t>
            </a:r>
            <a:r>
              <a:rPr lang="zh-CN" altLang="zh-CN" sz="2000" dirty="0" smtClean="0"/>
              <a:t>特性水平可能</a:t>
            </a:r>
            <a:r>
              <a:rPr lang="zh-CN" altLang="en-US" sz="2000" dirty="0" smtClean="0"/>
              <a:t>会</a:t>
            </a:r>
            <a:r>
              <a:rPr lang="zh-CN" altLang="zh-CN" sz="2000" dirty="0" smtClean="0"/>
              <a:t>低于</a:t>
            </a:r>
            <a:r>
              <a:rPr lang="zh-CN" altLang="en-US" sz="2000" dirty="0" smtClean="0"/>
              <a:t>被</a:t>
            </a:r>
            <a:r>
              <a:rPr lang="zh-CN" altLang="zh-CN" sz="2000" dirty="0" smtClean="0"/>
              <a:t>测试系统</a:t>
            </a:r>
            <a:r>
              <a:rPr lang="zh-CN" altLang="en-US" sz="2000" dirty="0" smtClean="0"/>
              <a:t>。</a:t>
            </a:r>
            <a:endParaRPr lang="en-US" altLang="zh-CN" sz="2000" dirty="0" smtClean="0"/>
          </a:p>
          <a:p>
            <a:endParaRPr lang="en-US" altLang="zh-CN" sz="2400" dirty="0" smtClean="0"/>
          </a:p>
          <a:p>
            <a:r>
              <a:rPr lang="zh-CN" altLang="en-US" sz="2400" dirty="0" smtClean="0"/>
              <a:t>有</a:t>
            </a:r>
            <a:r>
              <a:rPr lang="en-US" altLang="zh-CN" sz="2400" dirty="0" smtClean="0"/>
              <a:t>AI</a:t>
            </a:r>
            <a:r>
              <a:rPr lang="zh-CN" altLang="en-US" sz="2400" dirty="0" smtClean="0"/>
              <a:t>的系统至少比</a:t>
            </a:r>
            <a:r>
              <a:rPr lang="zh-CN" altLang="en-US" sz="2400" dirty="0"/>
              <a:t>要</a:t>
            </a:r>
            <a:r>
              <a:rPr lang="zh-CN" altLang="en-US" sz="2400" dirty="0" smtClean="0"/>
              <a:t>恒温器</a:t>
            </a:r>
            <a:r>
              <a:rPr lang="zh-CN" altLang="en-US" sz="2400" dirty="0"/>
              <a:t>高一级</a:t>
            </a:r>
            <a:r>
              <a:rPr lang="zh-CN" altLang="en-US" sz="2400" dirty="0" smtClean="0"/>
              <a:t>，特别是</a:t>
            </a:r>
            <a:r>
              <a:rPr lang="zh-CN" altLang="en-US" sz="2400" dirty="0"/>
              <a:t>如果它们可以学习和改进</a:t>
            </a:r>
            <a:r>
              <a:rPr lang="zh-CN" altLang="en-US" sz="2400" dirty="0" smtClean="0"/>
              <a:t>自己。</a:t>
            </a:r>
            <a:endParaRPr lang="en-US" altLang="zh-CN" sz="2400" dirty="0" smtClean="0"/>
          </a:p>
          <a:p>
            <a:pPr lvl="1"/>
            <a:r>
              <a:rPr lang="zh-CN" altLang="en-US" sz="2000" dirty="0" smtClean="0"/>
              <a:t>传统</a:t>
            </a:r>
            <a:r>
              <a:rPr lang="zh-CN" altLang="en-US" sz="2000" dirty="0"/>
              <a:t>的测试用例不足以测试它们</a:t>
            </a:r>
            <a:r>
              <a:rPr lang="zh-CN" altLang="en-US" sz="2000" dirty="0" smtClean="0"/>
              <a:t>。需要</a:t>
            </a:r>
            <a:r>
              <a:rPr lang="zh-CN" altLang="en-US" sz="2000" dirty="0"/>
              <a:t>一些其他类型的模型来驱动测试系统</a:t>
            </a:r>
            <a:r>
              <a:rPr lang="zh-CN" altLang="en-US" sz="2000" dirty="0" smtClean="0"/>
              <a:t>，起码提升</a:t>
            </a:r>
            <a:r>
              <a:rPr lang="zh-CN" altLang="en-US" sz="2000" dirty="0"/>
              <a:t>到恒温器水平</a:t>
            </a:r>
            <a:r>
              <a:rPr lang="zh-CN" altLang="en-US" sz="2000" dirty="0" smtClean="0"/>
              <a:t>。</a:t>
            </a:r>
            <a:endParaRPr lang="en-US" altLang="zh-CN" sz="2000" dirty="0" smtClean="0"/>
          </a:p>
          <a:p>
            <a:pPr lvl="1"/>
            <a:r>
              <a:rPr lang="zh-CN" altLang="en-US" sz="2000" dirty="0" smtClean="0"/>
              <a:t>该</a:t>
            </a:r>
            <a:r>
              <a:rPr lang="zh-CN" altLang="en-US" sz="2000" dirty="0"/>
              <a:t>模型可以检测</a:t>
            </a:r>
            <a:r>
              <a:rPr lang="en-US" altLang="zh-CN" sz="2000" dirty="0"/>
              <a:t>AI</a:t>
            </a:r>
            <a:r>
              <a:rPr lang="zh-CN" altLang="en-US" sz="2000" dirty="0" smtClean="0"/>
              <a:t>应用程序，以</a:t>
            </a:r>
            <a:r>
              <a:rPr lang="zh-CN" altLang="en-US" sz="2000" dirty="0"/>
              <a:t>及其结果是否至少符合预期</a:t>
            </a:r>
            <a:r>
              <a:rPr lang="zh-CN" altLang="en-US" sz="2000" dirty="0" smtClean="0"/>
              <a:t>。</a:t>
            </a:r>
            <a:endParaRPr lang="en-US" altLang="zh-CN" sz="2000" dirty="0" smtClean="0"/>
          </a:p>
        </p:txBody>
      </p:sp>
    </p:spTree>
    <p:extLst>
      <p:ext uri="{BB962C8B-B14F-4D97-AF65-F5344CB8AC3E}">
        <p14:creationId xmlns:p14="http://schemas.microsoft.com/office/powerpoint/2010/main" val="26548712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149578" y="316861"/>
            <a:ext cx="7772400" cy="736600"/>
          </a:xfrm>
        </p:spPr>
        <p:txBody>
          <a:bodyPr/>
          <a:lstStyle/>
          <a:p>
            <a:r>
              <a:rPr lang="zh-CN" altLang="en-US" dirty="0"/>
              <a:t>针对质量和可信赖性的测试</a:t>
            </a:r>
          </a:p>
        </p:txBody>
      </p:sp>
      <p:graphicFrame>
        <p:nvGraphicFramePr>
          <p:cNvPr id="3" name="表格 2"/>
          <p:cNvGraphicFramePr>
            <a:graphicFrameLocks noGrp="1"/>
          </p:cNvGraphicFramePr>
          <p:nvPr>
            <p:extLst>
              <p:ext uri="{D42A27DB-BD31-4B8C-83A1-F6EECF244321}">
                <p14:modId xmlns:p14="http://schemas.microsoft.com/office/powerpoint/2010/main" val="4240413952"/>
              </p:ext>
            </p:extLst>
          </p:nvPr>
        </p:nvGraphicFramePr>
        <p:xfrm>
          <a:off x="1060424" y="1888916"/>
          <a:ext cx="7787545" cy="3274204"/>
        </p:xfrm>
        <a:graphic>
          <a:graphicData uri="http://schemas.openxmlformats.org/drawingml/2006/table">
            <a:tbl>
              <a:tblPr firstRow="1" firstCol="1" lastRow="1" lastCol="1" bandRow="1" bandCol="1"/>
              <a:tblGrid>
                <a:gridCol w="884834">
                  <a:extLst>
                    <a:ext uri="{9D8B030D-6E8A-4147-A177-3AD203B41FA5}">
                      <a16:colId xmlns:a16="http://schemas.microsoft.com/office/drawing/2014/main" val="3412736075"/>
                    </a:ext>
                  </a:extLst>
                </a:gridCol>
                <a:gridCol w="1253551">
                  <a:extLst>
                    <a:ext uri="{9D8B030D-6E8A-4147-A177-3AD203B41FA5}">
                      <a16:colId xmlns:a16="http://schemas.microsoft.com/office/drawing/2014/main" val="1920145829"/>
                    </a:ext>
                  </a:extLst>
                </a:gridCol>
                <a:gridCol w="1042606">
                  <a:extLst>
                    <a:ext uri="{9D8B030D-6E8A-4147-A177-3AD203B41FA5}">
                      <a16:colId xmlns:a16="http://schemas.microsoft.com/office/drawing/2014/main" val="3168183416"/>
                    </a:ext>
                  </a:extLst>
                </a:gridCol>
                <a:gridCol w="1168779">
                  <a:extLst>
                    <a:ext uri="{9D8B030D-6E8A-4147-A177-3AD203B41FA5}">
                      <a16:colId xmlns:a16="http://schemas.microsoft.com/office/drawing/2014/main" val="4231597888"/>
                    </a:ext>
                  </a:extLst>
                </a:gridCol>
                <a:gridCol w="658437">
                  <a:extLst>
                    <a:ext uri="{9D8B030D-6E8A-4147-A177-3AD203B41FA5}">
                      <a16:colId xmlns:a16="http://schemas.microsoft.com/office/drawing/2014/main" val="2620953648"/>
                    </a:ext>
                  </a:extLst>
                </a:gridCol>
                <a:gridCol w="658437">
                  <a:extLst>
                    <a:ext uri="{9D8B030D-6E8A-4147-A177-3AD203B41FA5}">
                      <a16:colId xmlns:a16="http://schemas.microsoft.com/office/drawing/2014/main" val="3965524182"/>
                    </a:ext>
                  </a:extLst>
                </a:gridCol>
                <a:gridCol w="653529">
                  <a:extLst>
                    <a:ext uri="{9D8B030D-6E8A-4147-A177-3AD203B41FA5}">
                      <a16:colId xmlns:a16="http://schemas.microsoft.com/office/drawing/2014/main" val="2913449007"/>
                    </a:ext>
                  </a:extLst>
                </a:gridCol>
                <a:gridCol w="733686">
                  <a:extLst>
                    <a:ext uri="{9D8B030D-6E8A-4147-A177-3AD203B41FA5}">
                      <a16:colId xmlns:a16="http://schemas.microsoft.com/office/drawing/2014/main" val="3059134455"/>
                    </a:ext>
                  </a:extLst>
                </a:gridCol>
                <a:gridCol w="733686">
                  <a:extLst>
                    <a:ext uri="{9D8B030D-6E8A-4147-A177-3AD203B41FA5}">
                      <a16:colId xmlns:a16="http://schemas.microsoft.com/office/drawing/2014/main" val="44545873"/>
                    </a:ext>
                  </a:extLst>
                </a:gridCol>
              </a:tblGrid>
              <a:tr h="453001">
                <a:tc rowSpan="2" gridSpan="2">
                  <a:txBody>
                    <a:bodyPr/>
                    <a:lstStyle/>
                    <a:p>
                      <a:pPr indent="0" algn="r">
                        <a:lnSpc>
                          <a:spcPct val="100000"/>
                        </a:lnSpc>
                        <a:spcAft>
                          <a:spcPts val="0"/>
                        </a:spcAft>
                      </a:pPr>
                      <a:r>
                        <a:rPr lang="zh-CN" sz="1800" dirty="0">
                          <a:effectLst/>
                          <a:latin typeface="Times New Roman" panose="02020603050405020304" pitchFamily="18" charset="0"/>
                          <a:ea typeface="宋体" panose="02010600030101010101" pitchFamily="2" charset="-122"/>
                        </a:rPr>
                        <a:t>测试方法</a:t>
                      </a:r>
                    </a:p>
                    <a:p>
                      <a:pPr indent="0" algn="just">
                        <a:lnSpc>
                          <a:spcPct val="100000"/>
                        </a:lnSpc>
                        <a:spcAft>
                          <a:spcPts val="0"/>
                        </a:spcAft>
                      </a:pPr>
                      <a:r>
                        <a:rPr lang="en-US" sz="1800" dirty="0">
                          <a:effectLst/>
                          <a:latin typeface="Times New Roman" panose="02020603050405020304" pitchFamily="18" charset="0"/>
                          <a:ea typeface="宋体" panose="02010600030101010101" pitchFamily="2" charset="-122"/>
                        </a:rPr>
                        <a:t> </a:t>
                      </a:r>
                      <a:endParaRPr lang="zh-CN" sz="1800" dirty="0">
                        <a:effectLst/>
                        <a:latin typeface="Times New Roman" panose="02020603050405020304" pitchFamily="18" charset="0"/>
                        <a:ea typeface="宋体" panose="02010600030101010101" pitchFamily="2" charset="-122"/>
                      </a:endParaRPr>
                    </a:p>
                    <a:p>
                      <a:pPr indent="0" algn="just">
                        <a:lnSpc>
                          <a:spcPct val="100000"/>
                        </a:lnSpc>
                        <a:spcAft>
                          <a:spcPts val="0"/>
                        </a:spcAft>
                      </a:pPr>
                      <a:r>
                        <a:rPr lang="zh-CN" sz="1800" dirty="0">
                          <a:effectLst/>
                          <a:latin typeface="Times New Roman" panose="02020603050405020304" pitchFamily="18" charset="0"/>
                          <a:ea typeface="宋体" panose="02010600030101010101" pitchFamily="2" charset="-122"/>
                        </a:rPr>
                        <a:t>测试阶段</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w="6350" cap="flat" cmpd="sng" algn="ctr">
                      <a:solidFill>
                        <a:srgbClr val="000000"/>
                      </a:solidFill>
                      <a:prstDash val="solid"/>
                      <a:round/>
                      <a:headEnd type="none" w="med" len="med"/>
                      <a:tailEnd type="none" w="med" len="med"/>
                    </a:lnTlToBr>
                  </a:tcPr>
                </a:tc>
                <a:tc rowSpan="2" hMerge="1">
                  <a:txBody>
                    <a:bodyPr/>
                    <a:lstStyle/>
                    <a:p>
                      <a:endParaRPr lang="zh-CN" altLang="en-US"/>
                    </a:p>
                  </a:txBody>
                  <a:tcPr/>
                </a:tc>
                <a:tc rowSpan="2">
                  <a:txBody>
                    <a:bodyPr/>
                    <a:lstStyle/>
                    <a:p>
                      <a:pPr marL="0" indent="0" algn="ctr" defTabSz="914400" rtl="0" eaLnBrk="1" latinLnBrk="0" hangingPunct="1">
                        <a:lnSpc>
                          <a:spcPct val="100000"/>
                        </a:lnSpc>
                        <a:spcAft>
                          <a:spcPts val="0"/>
                        </a:spcAft>
                      </a:pP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ctr"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代码</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p>
                      <a:pPr marL="0" indent="0" algn="ctr"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检查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代码</a:t>
                      </a:r>
                      <a:r>
                        <a:rPr lang="zh-CN" sz="1800" kern="1200" dirty="0">
                          <a:solidFill>
                            <a:schemeClr val="tx1"/>
                          </a:solidFill>
                          <a:effectLst/>
                          <a:latin typeface="Times New Roman" panose="02020603050405020304" pitchFamily="18" charset="0"/>
                          <a:ea typeface="宋体" panose="02010600030101010101" pitchFamily="2" charset="-122"/>
                          <a:cs typeface="+mn-cs"/>
                        </a:rPr>
                        <a:t>覆盖</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针对</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错误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marL="0" indent="0" algn="just" defTabSz="914400" rtl="0" eaLnBrk="1" latinLnBrk="0" hangingPunct="1">
                        <a:lnSpc>
                          <a:spcPct val="100000"/>
                        </a:lnSpc>
                        <a:spcAft>
                          <a:spcPts val="0"/>
                        </a:spcAft>
                      </a:pPr>
                      <a:endParaRPr lang="en-US" altLang="zh-CN" sz="1800" kern="1200" dirty="0" smtClean="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800" kern="1200" dirty="0" smtClean="0">
                          <a:solidFill>
                            <a:schemeClr val="tx1"/>
                          </a:solidFill>
                          <a:effectLst/>
                          <a:latin typeface="Times New Roman" panose="02020603050405020304" pitchFamily="18" charset="0"/>
                          <a:ea typeface="宋体" panose="02010600030101010101" pitchFamily="2" charset="-122"/>
                          <a:cs typeface="+mn-cs"/>
                        </a:rPr>
                        <a:t>针对</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故障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marL="0" indent="0" algn="ctr"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基于需求</a:t>
                      </a:r>
                      <a:r>
                        <a:rPr lang="en-US" sz="1800" kern="1200">
                          <a:solidFill>
                            <a:schemeClr val="tx1"/>
                          </a:solidFill>
                          <a:effectLst/>
                          <a:latin typeface="Times New Roman" panose="02020603050405020304" pitchFamily="18" charset="0"/>
                          <a:ea typeface="宋体" panose="02010600030101010101" pitchFamily="2" charset="-122"/>
                          <a:cs typeface="+mn-cs"/>
                        </a:rPr>
                        <a:t>(</a:t>
                      </a:r>
                      <a:r>
                        <a:rPr lang="zh-CN" sz="1800" kern="1200">
                          <a:solidFill>
                            <a:schemeClr val="tx1"/>
                          </a:solidFill>
                          <a:effectLst/>
                          <a:latin typeface="Times New Roman" panose="02020603050405020304" pitchFamily="18" charset="0"/>
                          <a:ea typeface="宋体" panose="02010600030101010101" pitchFamily="2" charset="-122"/>
                          <a:cs typeface="+mn-cs"/>
                        </a:rPr>
                        <a:t>黑箱</a:t>
                      </a:r>
                      <a:r>
                        <a:rPr lang="en-US" sz="1800" kern="1200">
                          <a:solidFill>
                            <a:schemeClr val="tx1"/>
                          </a:solidFill>
                          <a:effectLst/>
                          <a:latin typeface="Times New Roman" panose="02020603050405020304" pitchFamily="18" charset="0"/>
                          <a:ea typeface="宋体" panose="02010600030101010101" pitchFamily="2" charset="-122"/>
                          <a:cs typeface="+mn-cs"/>
                        </a:rPr>
                        <a:t>)</a:t>
                      </a:r>
                      <a:r>
                        <a:rPr lang="zh-CN" sz="1800" kern="1200">
                          <a:solidFill>
                            <a:schemeClr val="tx1"/>
                          </a:solidFill>
                          <a:effectLst/>
                          <a:latin typeface="Times New Roman" panose="02020603050405020304" pitchFamily="18" charset="0"/>
                          <a:ea typeface="宋体" panose="02010600030101010101" pitchFamily="2" charset="-122"/>
                          <a:cs typeface="+mn-cs"/>
                        </a:rPr>
                        <a:t>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681700"/>
                  </a:ext>
                </a:extLst>
              </a:tr>
              <a:tr h="527323">
                <a:tc gridSpan="2" vMerge="1">
                  <a:txBody>
                    <a:bodyPr/>
                    <a:lstStyle/>
                    <a:p>
                      <a:endParaRPr lang="zh-CN" altLang="en-US"/>
                    </a:p>
                  </a:txBody>
                  <a:tcPr/>
                </a:tc>
                <a:tc hMerge="1"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功能</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质量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可信</a:t>
                      </a:r>
                    </a:p>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赖性</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41654038"/>
                  </a:ext>
                </a:extLst>
              </a:tr>
              <a:tr h="324652">
                <a:tc rowSpan="2">
                  <a:txBody>
                    <a:bodyPr/>
                    <a:lstStyle/>
                    <a:p>
                      <a:pPr marL="0" marR="71755"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静态</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文档审查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3">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参见书</a:t>
                      </a:r>
                    </a:p>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第</a:t>
                      </a:r>
                      <a:r>
                        <a:rPr lang="en-US" sz="1800" kern="1200" dirty="0">
                          <a:solidFill>
                            <a:schemeClr val="tx1"/>
                          </a:solidFill>
                          <a:effectLst/>
                          <a:latin typeface="Times New Roman" panose="02020603050405020304" pitchFamily="18" charset="0"/>
                          <a:ea typeface="宋体" panose="02010600030101010101" pitchFamily="2" charset="-122"/>
                          <a:cs typeface="+mn-cs"/>
                        </a:rPr>
                        <a:t>2.2</a:t>
                      </a:r>
                      <a:r>
                        <a:rPr lang="zh-CN" sz="1800" kern="1200" dirty="0">
                          <a:solidFill>
                            <a:schemeClr val="tx1"/>
                          </a:solidFill>
                          <a:effectLst/>
                          <a:latin typeface="Times New Roman" panose="02020603050405020304" pitchFamily="18" charset="0"/>
                          <a:ea typeface="宋体" panose="02010600030101010101" pitchFamily="2" charset="-122"/>
                          <a:cs typeface="+mn-cs"/>
                        </a:rPr>
                        <a:t>、</a:t>
                      </a:r>
                    </a:p>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12.4</a:t>
                      </a:r>
                      <a:r>
                        <a:rPr lang="zh-CN" sz="1800" kern="1200" dirty="0">
                          <a:solidFill>
                            <a:schemeClr val="tx1"/>
                          </a:solidFill>
                          <a:effectLst/>
                          <a:latin typeface="Times New Roman" panose="02020603050405020304" pitchFamily="18" charset="0"/>
                          <a:ea typeface="宋体" panose="02010600030101010101" pitchFamily="2" charset="-122"/>
                          <a:cs typeface="+mn-cs"/>
                        </a:rPr>
                        <a:t>和</a:t>
                      </a:r>
                      <a:r>
                        <a:rPr lang="en-US" sz="1800" kern="1200" dirty="0">
                          <a:solidFill>
                            <a:schemeClr val="tx1"/>
                          </a:solidFill>
                          <a:effectLst/>
                          <a:latin typeface="Times New Roman" panose="02020603050405020304" pitchFamily="18" charset="0"/>
                          <a:ea typeface="宋体" panose="02010600030101010101" pitchFamily="2" charset="-122"/>
                          <a:cs typeface="+mn-cs"/>
                        </a:rPr>
                        <a:t>12.5</a:t>
                      </a:r>
                      <a:r>
                        <a:rPr lang="zh-CN" sz="1800" kern="1200" dirty="0">
                          <a:solidFill>
                            <a:schemeClr val="tx1"/>
                          </a:solidFill>
                          <a:effectLst/>
                          <a:latin typeface="Times New Roman" panose="02020603050405020304" pitchFamily="18" charset="0"/>
                          <a:ea typeface="宋体" panose="02010600030101010101" pitchFamily="2" charset="-122"/>
                          <a:cs typeface="+mn-cs"/>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92120571"/>
                  </a:ext>
                </a:extLst>
              </a:tr>
              <a:tr h="324652">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代码审查</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ctr"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第</a:t>
                      </a:r>
                      <a:r>
                        <a:rPr lang="en-US" sz="1800" kern="1200">
                          <a:solidFill>
                            <a:schemeClr val="tx1"/>
                          </a:solidFill>
                          <a:effectLst/>
                          <a:latin typeface="Times New Roman" panose="02020603050405020304" pitchFamily="18" charset="0"/>
                          <a:ea typeface="宋体" panose="02010600030101010101" pitchFamily="2" charset="-122"/>
                          <a:cs typeface="+mn-cs"/>
                        </a:rPr>
                        <a:t>13.2</a:t>
                      </a:r>
                      <a:r>
                        <a:rPr lang="zh-CN" sz="1800" kern="1200">
                          <a:solidFill>
                            <a:schemeClr val="tx1"/>
                          </a:solidFill>
                          <a:effectLst/>
                          <a:latin typeface="Times New Roman" panose="02020603050405020304" pitchFamily="18" charset="0"/>
                          <a:ea typeface="宋体" panose="02010600030101010101" pitchFamily="2" charset="-122"/>
                          <a:cs typeface="+mn-cs"/>
                        </a:rPr>
                        <a:t>节</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30446738"/>
                  </a:ext>
                </a:extLst>
              </a:tr>
              <a:tr h="649303">
                <a:tc rowSpan="4">
                  <a:txBody>
                    <a:bodyPr/>
                    <a:lstStyle/>
                    <a:p>
                      <a:pPr marL="0" marR="71755"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动态测试</a:t>
                      </a:r>
                    </a:p>
                  </a:txBody>
                  <a:tcPr marL="68580" marR="68580" marT="0" marB="0" vert="eaVert">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单元测试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zh-CN" altLang="en-US"/>
                    </a:p>
                  </a:txBody>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78809436"/>
                  </a:ext>
                </a:extLst>
              </a:tr>
              <a:tr h="324652">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集成测试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zh-CN" sz="1800" kern="1200">
                          <a:solidFill>
                            <a:schemeClr val="tx1"/>
                          </a:solidFill>
                          <a:effectLst/>
                          <a:latin typeface="Times New Roman" panose="02020603050405020304" pitchFamily="18" charset="0"/>
                          <a:ea typeface="宋体" panose="02010600030101010101" pitchFamily="2" charset="-122"/>
                          <a:cs typeface="+mn-cs"/>
                        </a:rPr>
                        <a:t>接口</a:t>
                      </a:r>
                      <a:r>
                        <a:rPr lang="en-US" sz="1800" kern="1200">
                          <a:solidFill>
                            <a:schemeClr val="tx1"/>
                          </a:solidFill>
                          <a:effectLst/>
                          <a:latin typeface="Times New Roman" panose="02020603050405020304" pitchFamily="18" charset="0"/>
                          <a:ea typeface="宋体" panose="02010600030101010101" pitchFamily="2" charset="-122"/>
                          <a:cs typeface="+mn-cs"/>
                        </a:rPr>
                        <a:t>/</a:t>
                      </a:r>
                      <a:r>
                        <a:rPr lang="zh-CN" sz="1800" kern="1200">
                          <a:solidFill>
                            <a:schemeClr val="tx1"/>
                          </a:solidFill>
                          <a:effectLst/>
                          <a:latin typeface="Times New Roman" panose="02020603050405020304" pitchFamily="18" charset="0"/>
                          <a:ea typeface="宋体" panose="02010600030101010101" pitchFamily="2" charset="-122"/>
                          <a:cs typeface="+mn-cs"/>
                        </a:rPr>
                        <a:t>时序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25131778"/>
                  </a:ext>
                </a:extLst>
              </a:tr>
              <a:tr h="324652">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系统测试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6851998"/>
                  </a:ext>
                </a:extLst>
              </a:tr>
              <a:tr h="324652">
                <a:tc vMerge="1">
                  <a:txBody>
                    <a:bodyPr/>
                    <a:lstStyle/>
                    <a:p>
                      <a:endParaRPr lang="zh-CN" altLang="en-US"/>
                    </a:p>
                  </a:txBody>
                  <a:tcPr/>
                </a:tc>
                <a:tc>
                  <a:txBody>
                    <a:bodyPr/>
                    <a:lstStyle/>
                    <a:p>
                      <a:pPr marL="0" indent="0" algn="just" defTabSz="914400" rtl="0" eaLnBrk="1" latinLnBrk="0" hangingPunct="1">
                        <a:lnSpc>
                          <a:spcPct val="100000"/>
                        </a:lnSpc>
                        <a:spcAft>
                          <a:spcPts val="0"/>
                        </a:spcAft>
                      </a:pPr>
                      <a:r>
                        <a:rPr lang="zh-CN" sz="1800" kern="1200" dirty="0">
                          <a:solidFill>
                            <a:schemeClr val="tx1"/>
                          </a:solidFill>
                          <a:effectLst/>
                          <a:latin typeface="Times New Roman" panose="02020603050405020304" pitchFamily="18" charset="0"/>
                          <a:ea typeface="宋体" panose="02010600030101010101" pitchFamily="2" charset="-122"/>
                          <a:cs typeface="+mn-cs"/>
                        </a:rPr>
                        <a:t>验收测试</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 </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 </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a:solidFill>
                            <a:schemeClr val="tx1"/>
                          </a:solidFill>
                          <a:effectLst/>
                          <a:latin typeface="Times New Roman" panose="02020603050405020304" pitchFamily="18" charset="0"/>
                          <a:ea typeface="宋体" panose="02010600030101010101" pitchFamily="2" charset="-122"/>
                          <a:cs typeface="+mn-cs"/>
                        </a:rPr>
                        <a:t>√</a:t>
                      </a:r>
                      <a:endParaRPr lang="zh-CN" sz="1800" kern="120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indent="0" algn="ctr" defTabSz="914400" rtl="0" eaLnBrk="1" latinLnBrk="0" hangingPunct="1">
                        <a:lnSpc>
                          <a:spcPct val="100000"/>
                        </a:lnSpc>
                        <a:spcAft>
                          <a:spcPts val="0"/>
                        </a:spcAft>
                      </a:pPr>
                      <a:r>
                        <a:rPr lang="en-US" sz="1800" kern="1200" dirty="0">
                          <a:solidFill>
                            <a:schemeClr val="tx1"/>
                          </a:solidFill>
                          <a:effectLst/>
                          <a:latin typeface="Times New Roman" panose="02020603050405020304" pitchFamily="18" charset="0"/>
                          <a:ea typeface="宋体" panose="02010600030101010101" pitchFamily="2" charset="-122"/>
                          <a:cs typeface="+mn-cs"/>
                        </a:rPr>
                        <a:t>√</a:t>
                      </a:r>
                      <a:endParaRPr lang="zh-CN" sz="1800" kern="1200" dirty="0">
                        <a:solidFill>
                          <a:schemeClr val="tx1"/>
                        </a:solidFill>
                        <a:effectLst/>
                        <a:latin typeface="Times New Roman" panose="02020603050405020304" pitchFamily="18" charset="0"/>
                        <a:ea typeface="宋体" panose="02010600030101010101" pitchFamily="2" charset="-122"/>
                        <a:cs typeface="+mn-cs"/>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36462159"/>
                  </a:ext>
                </a:extLst>
              </a:tr>
            </a:tbl>
          </a:graphicData>
        </a:graphic>
      </p:graphicFrame>
    </p:spTree>
    <p:extLst>
      <p:ext uri="{BB962C8B-B14F-4D97-AF65-F5344CB8AC3E}">
        <p14:creationId xmlns:p14="http://schemas.microsoft.com/office/powerpoint/2010/main" val="32470975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如何评判软件是否有智能？</a:t>
            </a:r>
            <a:endParaRPr lang="zh-CN" altLang="en-US" dirty="0"/>
          </a:p>
        </p:txBody>
      </p:sp>
      <p:sp>
        <p:nvSpPr>
          <p:cNvPr id="3" name="内容占位符 2"/>
          <p:cNvSpPr>
            <a:spLocks noGrp="1"/>
          </p:cNvSpPr>
          <p:nvPr>
            <p:ph idx="1"/>
          </p:nvPr>
        </p:nvSpPr>
        <p:spPr>
          <a:xfrm>
            <a:off x="914400" y="1400655"/>
            <a:ext cx="8001000" cy="4902200"/>
          </a:xfrm>
        </p:spPr>
        <p:txBody>
          <a:bodyPr/>
          <a:lstStyle/>
          <a:p>
            <a:r>
              <a:rPr lang="zh-CN" altLang="en-US" sz="2400" dirty="0"/>
              <a:t>例如，采用人工智能交通灯控制系统</a:t>
            </a:r>
            <a:r>
              <a:rPr lang="zh-CN" altLang="en-US" sz="2400" dirty="0" smtClean="0"/>
              <a:t>。</a:t>
            </a:r>
            <a:endParaRPr lang="en-US" altLang="zh-CN" sz="2400" dirty="0" smtClean="0"/>
          </a:p>
          <a:p>
            <a:pPr lvl="1"/>
            <a:r>
              <a:rPr lang="zh-CN" altLang="en-US" sz="2000" dirty="0" smtClean="0"/>
              <a:t>如果</a:t>
            </a:r>
            <a:r>
              <a:rPr lang="zh-CN" altLang="en-US" sz="2000" dirty="0"/>
              <a:t>交叉路口为空时，车辆仍需要等交通灯，则它不够</a:t>
            </a:r>
            <a:r>
              <a:rPr lang="zh-CN" altLang="en-US" sz="2000" dirty="0" smtClean="0"/>
              <a:t>智能，或说其不具备智能，虽然软件可能是正确的。</a:t>
            </a:r>
            <a:endParaRPr lang="en-US" altLang="zh-CN" sz="2000" dirty="0" smtClean="0"/>
          </a:p>
          <a:p>
            <a:pPr lvl="1"/>
            <a:r>
              <a:rPr lang="zh-CN" altLang="en-US" sz="2000" dirty="0" smtClean="0"/>
              <a:t>如果</a:t>
            </a:r>
            <a:r>
              <a:rPr lang="zh-CN" altLang="en-US" sz="2000" dirty="0"/>
              <a:t>所有灯都是绿色，则会超出</a:t>
            </a:r>
            <a:r>
              <a:rPr lang="zh-CN" altLang="en-US" sz="2000" dirty="0" smtClean="0"/>
              <a:t>边界条件，必须测试出来。</a:t>
            </a:r>
            <a:endParaRPr lang="en-US" altLang="zh-CN" sz="2000" dirty="0" smtClean="0"/>
          </a:p>
          <a:p>
            <a:pPr lvl="1"/>
            <a:r>
              <a:rPr lang="zh-CN" altLang="en-US" sz="2000" dirty="0" smtClean="0"/>
              <a:t>没有智能的交通信号等系统，与恒温器的等级是相当的，</a:t>
            </a:r>
            <a:r>
              <a:rPr lang="zh-CN" altLang="en-US" sz="2000" dirty="0"/>
              <a:t>低于</a:t>
            </a:r>
            <a:r>
              <a:rPr lang="en-US" altLang="zh-CN" sz="2000" dirty="0"/>
              <a:t>AI</a:t>
            </a:r>
            <a:r>
              <a:rPr lang="zh-CN" altLang="en-US" sz="2000" dirty="0"/>
              <a:t>。</a:t>
            </a:r>
          </a:p>
          <a:p>
            <a:r>
              <a:rPr lang="zh-CN" altLang="zh-CN" sz="2400" dirty="0" smtClean="0"/>
              <a:t>测试</a:t>
            </a:r>
            <a:r>
              <a:rPr lang="zh-CN" altLang="zh-CN" sz="2400" dirty="0"/>
              <a:t>系统</a:t>
            </a:r>
            <a:r>
              <a:rPr lang="zh-CN" altLang="zh-CN" sz="2400" dirty="0" smtClean="0"/>
              <a:t>的</a:t>
            </a:r>
            <a:r>
              <a:rPr lang="zh-CN" altLang="en-US" sz="2400" dirty="0" smtClean="0"/>
              <a:t>等级</a:t>
            </a:r>
            <a:r>
              <a:rPr lang="zh-CN" altLang="zh-CN" sz="2400" dirty="0" smtClean="0"/>
              <a:t>低于</a:t>
            </a:r>
            <a:r>
              <a:rPr lang="zh-CN" altLang="zh-CN" sz="2400" dirty="0"/>
              <a:t>被测</a:t>
            </a:r>
            <a:r>
              <a:rPr lang="zh-CN" altLang="zh-CN" sz="2400" dirty="0" smtClean="0"/>
              <a:t>系统</a:t>
            </a:r>
            <a:r>
              <a:rPr lang="zh-CN" altLang="en-US" sz="2400" dirty="0"/>
              <a:t>时</a:t>
            </a:r>
            <a:r>
              <a:rPr lang="zh-CN" altLang="en-US" sz="2400" dirty="0" smtClean="0"/>
              <a:t>，</a:t>
            </a:r>
            <a:r>
              <a:rPr lang="zh-CN" altLang="zh-CN" sz="2400" dirty="0" smtClean="0"/>
              <a:t>并不</a:t>
            </a:r>
            <a:r>
              <a:rPr lang="zh-CN" altLang="zh-CN" sz="2400" dirty="0"/>
              <a:t>意味着它必须保持在</a:t>
            </a:r>
            <a:r>
              <a:rPr lang="zh-CN" altLang="zh-CN" sz="2400" dirty="0" smtClean="0"/>
              <a:t>那里</a:t>
            </a:r>
            <a:r>
              <a:rPr lang="zh-CN" altLang="en-US" sz="2400" dirty="0" smtClean="0"/>
              <a:t>，要提高测试系统的等级</a:t>
            </a:r>
            <a:r>
              <a:rPr lang="zh-CN" altLang="zh-CN" sz="2400" dirty="0" smtClean="0"/>
              <a:t>。</a:t>
            </a:r>
            <a:endParaRPr lang="en-US" altLang="zh-CN" sz="2400" dirty="0" smtClean="0"/>
          </a:p>
          <a:p>
            <a:pPr lvl="1"/>
            <a:r>
              <a:rPr lang="zh-CN" altLang="en-US" sz="2000" dirty="0" smtClean="0"/>
              <a:t>既使，</a:t>
            </a:r>
            <a:r>
              <a:rPr lang="zh-CN" altLang="zh-CN" sz="2000" dirty="0" smtClean="0"/>
              <a:t>测试</a:t>
            </a:r>
            <a:r>
              <a:rPr lang="zh-CN" altLang="en-US" sz="2000" dirty="0" smtClean="0"/>
              <a:t>一个</a:t>
            </a:r>
            <a:r>
              <a:rPr lang="zh-CN" altLang="zh-CN" sz="2000" dirty="0" smtClean="0"/>
              <a:t>非</a:t>
            </a:r>
            <a:r>
              <a:rPr lang="zh-CN" altLang="zh-CN" sz="2000" dirty="0"/>
              <a:t>AI系统，测试系统本身也可以包含</a:t>
            </a:r>
            <a:r>
              <a:rPr lang="zh-CN" altLang="zh-CN" sz="2000" dirty="0" smtClean="0"/>
              <a:t>AI</a:t>
            </a:r>
            <a:r>
              <a:rPr lang="zh-CN" altLang="en-US" sz="2000" dirty="0" smtClean="0"/>
              <a:t>能力</a:t>
            </a:r>
            <a:r>
              <a:rPr lang="zh-CN" altLang="zh-CN" sz="2000" dirty="0" smtClean="0"/>
              <a:t>。</a:t>
            </a:r>
            <a:endParaRPr lang="en-US" altLang="zh-CN" sz="2000" dirty="0" smtClean="0"/>
          </a:p>
          <a:p>
            <a:pPr lvl="2"/>
            <a:r>
              <a:rPr lang="zh-CN" altLang="zh-CN" sz="1600" dirty="0" smtClean="0"/>
              <a:t>特别是</a:t>
            </a:r>
            <a:r>
              <a:rPr lang="zh-CN" altLang="zh-CN" sz="1600" dirty="0"/>
              <a:t>在测试非常复杂的</a:t>
            </a:r>
            <a:r>
              <a:rPr lang="zh-CN" altLang="zh-CN" sz="1600" dirty="0" smtClean="0"/>
              <a:t>系统</a:t>
            </a:r>
            <a:r>
              <a:rPr lang="zh-CN" altLang="en-US" sz="1600" dirty="0" smtClean="0"/>
              <a:t>，</a:t>
            </a:r>
            <a:endParaRPr lang="en-US" altLang="zh-CN" sz="1600" dirty="0" smtClean="0"/>
          </a:p>
          <a:p>
            <a:pPr lvl="2"/>
            <a:r>
              <a:rPr lang="zh-CN" altLang="zh-CN" sz="1600" dirty="0" smtClean="0"/>
              <a:t>甚至</a:t>
            </a:r>
            <a:r>
              <a:rPr lang="zh-CN" altLang="en-US" sz="1600" dirty="0" smtClean="0"/>
              <a:t>，能否让</a:t>
            </a:r>
            <a:r>
              <a:rPr lang="zh-CN" altLang="zh-CN" sz="1600" dirty="0" smtClean="0"/>
              <a:t>AI系统</a:t>
            </a:r>
            <a:r>
              <a:rPr lang="zh-CN" altLang="en-US" sz="1600" dirty="0" smtClean="0"/>
              <a:t>做</a:t>
            </a:r>
            <a:r>
              <a:rPr lang="zh-CN" altLang="zh-CN" sz="1600" dirty="0" smtClean="0"/>
              <a:t>自我测试</a:t>
            </a:r>
            <a:r>
              <a:rPr lang="zh-CN" altLang="en-US" sz="1600" dirty="0" smtClean="0"/>
              <a:t>。</a:t>
            </a:r>
            <a:endParaRPr lang="en-US" altLang="zh-CN" sz="1600" dirty="0" smtClean="0"/>
          </a:p>
          <a:p>
            <a:r>
              <a:rPr lang="zh-CN" altLang="en-US" sz="2400" dirty="0" smtClean="0"/>
              <a:t>需要进一步研究，如何判读</a:t>
            </a:r>
            <a:r>
              <a:rPr lang="en-US" altLang="zh-CN" sz="2400" dirty="0" smtClean="0"/>
              <a:t>AI</a:t>
            </a:r>
            <a:r>
              <a:rPr lang="zh-CN" altLang="en-US" sz="2400" dirty="0" smtClean="0"/>
              <a:t>的软件测试问题？</a:t>
            </a:r>
            <a:endParaRPr lang="zh-CN" altLang="en-US" sz="2400" dirty="0"/>
          </a:p>
        </p:txBody>
      </p:sp>
    </p:spTree>
    <p:extLst>
      <p:ext uri="{BB962C8B-B14F-4D97-AF65-F5344CB8AC3E}">
        <p14:creationId xmlns:p14="http://schemas.microsoft.com/office/powerpoint/2010/main" val="40323520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a:t>
            </a:r>
            <a:r>
              <a:rPr lang="zh-CN" altLang="en-US" dirty="0" smtClean="0"/>
              <a:t>何时停止测试？</a:t>
            </a:r>
            <a:endParaRPr lang="zh-CN" altLang="en-US" dirty="0"/>
          </a:p>
        </p:txBody>
      </p:sp>
      <p:sp>
        <p:nvSpPr>
          <p:cNvPr id="3" name="内容占位符 2"/>
          <p:cNvSpPr>
            <a:spLocks noGrp="1"/>
          </p:cNvSpPr>
          <p:nvPr>
            <p:ph idx="1"/>
          </p:nvPr>
        </p:nvSpPr>
        <p:spPr/>
        <p:txBody>
          <a:bodyPr/>
          <a:lstStyle/>
          <a:p>
            <a:r>
              <a:rPr lang="zh-CN" altLang="en-US" dirty="0" smtClean="0"/>
              <a:t>测试工程最难回答的问题是：何时可以停止测试？</a:t>
            </a:r>
            <a:endParaRPr lang="en-US" dirty="0" smtClean="0"/>
          </a:p>
          <a:p>
            <a:r>
              <a:rPr lang="zh-CN" altLang="en-US" dirty="0" smtClean="0"/>
              <a:t>广泛的原则是：</a:t>
            </a:r>
          </a:p>
          <a:p>
            <a:pPr lvl="1"/>
            <a:r>
              <a:rPr lang="en-US" dirty="0" smtClean="0"/>
              <a:t>(1) </a:t>
            </a:r>
            <a:r>
              <a:rPr lang="zh-CN" altLang="en-US" dirty="0" smtClean="0"/>
              <a:t>测试工期达到了进度要求；</a:t>
            </a:r>
          </a:p>
          <a:p>
            <a:pPr lvl="1"/>
            <a:r>
              <a:rPr lang="en-US" dirty="0" smtClean="0"/>
              <a:t>(2) </a:t>
            </a:r>
            <a:r>
              <a:rPr lang="zh-CN" altLang="en-US" dirty="0" smtClean="0"/>
              <a:t>设计的所有测试用例不再能测试出错误，即，测试不再成功时。</a:t>
            </a:r>
            <a:endParaRPr lang="en-US" altLang="zh-CN" dirty="0" smtClean="0"/>
          </a:p>
          <a:p>
            <a:pPr lvl="1"/>
            <a:endParaRPr lang="en-US" altLang="zh-CN" dirty="0" smtClean="0"/>
          </a:p>
          <a:p>
            <a:r>
              <a:rPr lang="zh-CN" altLang="en-US" dirty="0" smtClean="0"/>
              <a:t>这对吗？如何办？</a:t>
            </a:r>
            <a:endParaRPr lang="en-US" altLang="zh-CN" dirty="0" smtClean="0"/>
          </a:p>
          <a:p>
            <a:pPr lvl="1"/>
            <a:r>
              <a:rPr lang="zh-CN" altLang="en-US" dirty="0" smtClean="0"/>
              <a:t>测试总是要停止的！</a:t>
            </a:r>
            <a:endParaRPr lang="en-US" altLang="zh-CN" dirty="0" smtClean="0"/>
          </a:p>
          <a:p>
            <a:pPr lvl="1"/>
            <a:r>
              <a:rPr lang="zh-CN" altLang="en-US" dirty="0" smtClean="0"/>
              <a:t>必须寻找能说服客户、开发者等的“可以停止测试”方法。</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a:t>
            </a:r>
            <a:r>
              <a:rPr lang="zh-CN" altLang="en-US" dirty="0" smtClean="0"/>
              <a:t>何时停止测试？</a:t>
            </a:r>
            <a:endParaRPr lang="zh-CN" altLang="en-US" dirty="0"/>
          </a:p>
        </p:txBody>
      </p:sp>
      <p:sp>
        <p:nvSpPr>
          <p:cNvPr id="3" name="内容占位符 2"/>
          <p:cNvSpPr>
            <a:spLocks noGrp="1"/>
          </p:cNvSpPr>
          <p:nvPr>
            <p:ph idx="1"/>
          </p:nvPr>
        </p:nvSpPr>
        <p:spPr/>
        <p:txBody>
          <a:bodyPr/>
          <a:lstStyle/>
          <a:p>
            <a:pPr lvl="1"/>
            <a:r>
              <a:rPr lang="en-US" dirty="0" smtClean="0"/>
              <a:t>14.6.1 </a:t>
            </a:r>
            <a:r>
              <a:rPr lang="zh-CN" altLang="en-US" dirty="0" smtClean="0"/>
              <a:t>错误种子法</a:t>
            </a:r>
          </a:p>
          <a:p>
            <a:pPr lvl="1"/>
            <a:r>
              <a:rPr lang="en-US" dirty="0" smtClean="0"/>
              <a:t>14.6.2 </a:t>
            </a:r>
            <a:r>
              <a:rPr lang="zh-CN" altLang="en-US" dirty="0" smtClean="0"/>
              <a:t>错误种子测试的信任度</a:t>
            </a:r>
          </a:p>
          <a:p>
            <a:pPr lvl="1"/>
            <a:r>
              <a:rPr lang="en-US" dirty="0" smtClean="0"/>
              <a:t>14.6.3 </a:t>
            </a:r>
            <a:r>
              <a:rPr lang="zh-CN" altLang="en-US" dirty="0" smtClean="0"/>
              <a:t>覆盖率与测试信任度</a:t>
            </a:r>
            <a:r>
              <a:rPr lang="en-US" dirty="0" smtClean="0"/>
              <a:t>	</a:t>
            </a:r>
            <a:endParaRPr lang="zh-CN" altLang="en-US" dirty="0" smtClean="0"/>
          </a:p>
          <a:p>
            <a:pPr lvl="1"/>
            <a:r>
              <a:rPr lang="en-US" dirty="0" smtClean="0"/>
              <a:t>14.6.4 </a:t>
            </a:r>
            <a:r>
              <a:rPr lang="zh-CN" altLang="en-US" dirty="0" smtClean="0"/>
              <a:t>能力基线与测试信任度</a:t>
            </a:r>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14.6.1 </a:t>
            </a:r>
            <a:r>
              <a:rPr lang="zh-CN" altLang="en-US" dirty="0" smtClean="0"/>
              <a:t>错误种子法</a:t>
            </a:r>
            <a:endParaRPr lang="zh-CN" altLang="en-US" dirty="0"/>
          </a:p>
        </p:txBody>
      </p:sp>
      <p:sp>
        <p:nvSpPr>
          <p:cNvPr id="3" name="内容占位符 2"/>
          <p:cNvSpPr>
            <a:spLocks noGrp="1"/>
          </p:cNvSpPr>
          <p:nvPr>
            <p:ph idx="1"/>
          </p:nvPr>
        </p:nvSpPr>
        <p:spPr>
          <a:xfrm>
            <a:off x="990600" y="1193802"/>
            <a:ext cx="8001000" cy="3755571"/>
          </a:xfrm>
        </p:spPr>
        <p:txBody>
          <a:bodyPr/>
          <a:lstStyle/>
          <a:p>
            <a:r>
              <a:rPr lang="en-US" dirty="0" smtClean="0"/>
              <a:t>IBM</a:t>
            </a:r>
            <a:r>
              <a:rPr lang="zh-CN" altLang="en-US" dirty="0" smtClean="0"/>
              <a:t>的</a:t>
            </a:r>
            <a:r>
              <a:rPr lang="en-US" dirty="0" smtClean="0"/>
              <a:t>Mills</a:t>
            </a:r>
            <a:r>
              <a:rPr lang="zh-CN" altLang="en-US" dirty="0" smtClean="0"/>
              <a:t>于</a:t>
            </a:r>
            <a:r>
              <a:rPr lang="en-US" dirty="0" smtClean="0"/>
              <a:t>1972</a:t>
            </a:r>
            <a:r>
              <a:rPr lang="zh-CN" altLang="en-US" dirty="0" smtClean="0"/>
              <a:t>年就提出通过“错误播种</a:t>
            </a:r>
            <a:r>
              <a:rPr lang="en-US" dirty="0" smtClean="0"/>
              <a:t>(fault seeding)</a:t>
            </a:r>
            <a:r>
              <a:rPr lang="zh-CN" altLang="en-US" dirty="0" smtClean="0"/>
              <a:t>”的方法估计程序中的错误数量。</a:t>
            </a:r>
            <a:endParaRPr lang="en-US" altLang="zh-CN" dirty="0" smtClean="0"/>
          </a:p>
          <a:p>
            <a:r>
              <a:rPr lang="en-US" dirty="0" err="1" smtClean="0"/>
              <a:t>Pfleeger</a:t>
            </a:r>
            <a:r>
              <a:rPr lang="zh-CN" altLang="en-US" dirty="0" smtClean="0"/>
              <a:t>根据</a:t>
            </a:r>
            <a:r>
              <a:rPr lang="en-US" dirty="0" smtClean="0"/>
              <a:t>Mills</a:t>
            </a:r>
            <a:r>
              <a:rPr lang="zh-CN" altLang="en-US" dirty="0" smtClean="0"/>
              <a:t>的提议，进一步假设播种的错误数为</a:t>
            </a:r>
            <a:r>
              <a:rPr lang="en-US" dirty="0" smtClean="0"/>
              <a:t>S</a:t>
            </a:r>
            <a:r>
              <a:rPr lang="zh-CN" altLang="en-US" dirty="0" smtClean="0"/>
              <a:t>，</a:t>
            </a:r>
            <a:r>
              <a:rPr lang="en-US" dirty="0" smtClean="0"/>
              <a:t>N</a:t>
            </a:r>
            <a:r>
              <a:rPr lang="zh-CN" altLang="en-US" dirty="0" smtClean="0"/>
              <a:t>是代码中固有错误总数，</a:t>
            </a:r>
            <a:r>
              <a:rPr lang="en-US" dirty="0" smtClean="0"/>
              <a:t>S</a:t>
            </a:r>
            <a:r>
              <a:rPr lang="zh-CN" altLang="en-US" dirty="0" smtClean="0"/>
              <a:t>和</a:t>
            </a:r>
            <a:r>
              <a:rPr lang="en-US" dirty="0" smtClean="0"/>
              <a:t>N</a:t>
            </a:r>
            <a:r>
              <a:rPr lang="zh-CN" altLang="en-US" dirty="0" smtClean="0"/>
              <a:t>具有一样的严重程度，并以相等的概率被测出。</a:t>
            </a:r>
            <a:endParaRPr lang="en-US" altLang="zh-CN" dirty="0" smtClean="0"/>
          </a:p>
          <a:p>
            <a:r>
              <a:rPr lang="zh-CN" altLang="en-US" dirty="0" smtClean="0"/>
              <a:t>再假定</a:t>
            </a:r>
            <a:r>
              <a:rPr lang="en-US" dirty="0" smtClean="0"/>
              <a:t>s</a:t>
            </a:r>
            <a:r>
              <a:rPr lang="zh-CN" altLang="en-US" dirty="0" smtClean="0"/>
              <a:t>是测试工作中发现的撒入的错误数，</a:t>
            </a:r>
            <a:r>
              <a:rPr lang="en-US" dirty="0" smtClean="0"/>
              <a:t>n</a:t>
            </a:r>
            <a:r>
              <a:rPr lang="zh-CN" altLang="en-US" dirty="0" smtClean="0"/>
              <a:t>是测试中发现代码原有的错误数，那么概率上就有：</a:t>
            </a:r>
            <a:endParaRPr lang="zh-CN" altLang="en-US" dirty="0"/>
          </a:p>
        </p:txBody>
      </p:sp>
      <p:graphicFrame>
        <p:nvGraphicFramePr>
          <p:cNvPr id="101378" name="Object 2"/>
          <p:cNvGraphicFramePr>
            <a:graphicFrameLocks noChangeAspect="1"/>
          </p:cNvGraphicFramePr>
          <p:nvPr/>
        </p:nvGraphicFramePr>
        <p:xfrm>
          <a:off x="1841189" y="4397831"/>
          <a:ext cx="931040" cy="795263"/>
        </p:xfrm>
        <a:graphic>
          <a:graphicData uri="http://schemas.openxmlformats.org/presentationml/2006/ole">
            <mc:AlternateContent xmlns:mc="http://schemas.openxmlformats.org/markup-compatibility/2006">
              <mc:Choice xmlns:v="urn:schemas-microsoft-com:vml" Requires="v">
                <p:oleObj spid="_x0000_s101491" name="公式" r:id="rId3" imgW="457002" imgH="393529" progId="Equation.3">
                  <p:embed/>
                </p:oleObj>
              </mc:Choice>
              <mc:Fallback>
                <p:oleObj name="公式" r:id="rId3" imgW="457002" imgH="393529" progId="Equation.3">
                  <p:embed/>
                  <p:pic>
                    <p:nvPicPr>
                      <p:cNvPr id="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1189" y="4397831"/>
                        <a:ext cx="931040" cy="795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1377" name="Object 1"/>
          <p:cNvGraphicFramePr>
            <a:graphicFrameLocks noChangeAspect="1"/>
          </p:cNvGraphicFramePr>
          <p:nvPr/>
        </p:nvGraphicFramePr>
        <p:xfrm>
          <a:off x="1798638" y="5783263"/>
          <a:ext cx="1366837" cy="593725"/>
        </p:xfrm>
        <a:graphic>
          <a:graphicData uri="http://schemas.openxmlformats.org/presentationml/2006/ole">
            <mc:AlternateContent xmlns:mc="http://schemas.openxmlformats.org/markup-compatibility/2006">
              <mc:Choice xmlns:v="urn:schemas-microsoft-com:vml" Requires="v">
                <p:oleObj spid="_x0000_s101492" name="公式" r:id="rId5" imgW="698400" imgH="304560" progId="Equation.3">
                  <p:embed/>
                </p:oleObj>
              </mc:Choice>
              <mc:Fallback>
                <p:oleObj name="公式" r:id="rId5" imgW="698400" imgH="304560" progId="Equation.3">
                  <p:embed/>
                  <p:pic>
                    <p:nvPicPr>
                      <p:cNvPr id="0" name="Picture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98638" y="5783263"/>
                        <a:ext cx="1366837"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1379" name="Rectangle 3"/>
          <p:cNvSpPr>
            <a:spLocks noChangeArrowheads="1"/>
          </p:cNvSpPr>
          <p:nvPr/>
        </p:nvSpPr>
        <p:spPr bwMode="auto">
          <a:xfrm>
            <a:off x="0" y="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endParaRPr kumimoji="0" lang="zh-CN"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
        <p:nvSpPr>
          <p:cNvPr id="101380" name="Rectangle 4"/>
          <p:cNvSpPr>
            <a:spLocks noChangeArrowheads="1"/>
          </p:cNvSpPr>
          <p:nvPr/>
        </p:nvSpPr>
        <p:spPr bwMode="auto">
          <a:xfrm>
            <a:off x="1001486" y="5202012"/>
            <a:ext cx="6202339" cy="52322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altLang="en-US" sz="2800" b="0" i="0" u="none" strike="noStrike" cap="none" normalizeH="0" baseline="0" dirty="0" smtClean="0">
                <a:ln>
                  <a:noFill/>
                </a:ln>
                <a:solidFill>
                  <a:schemeClr val="tx1"/>
                </a:solidFill>
                <a:effectLst/>
                <a:latin typeface="Times New Roman" pitchFamily="18" charset="0"/>
                <a:ea typeface="宋体" pitchFamily="2" charset="-122"/>
                <a:cs typeface="Times New Roman" pitchFamily="18" charset="0"/>
              </a:rPr>
              <a:t>从而估算出代码中固有的错误数为：</a:t>
            </a:r>
            <a:endParaRPr kumimoji="0" lang="zh-CN" altLang="en-US" sz="2800"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sp>
        <p:nvSpPr>
          <p:cNvPr id="101381" name="Rectangle 5"/>
          <p:cNvSpPr>
            <a:spLocks noChangeArrowheads="1"/>
          </p:cNvSpPr>
          <p:nvPr/>
        </p:nvSpPr>
        <p:spPr bwMode="auto">
          <a:xfrm>
            <a:off x="0" y="1152525"/>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000" b="0" i="0" u="none" strike="noStrike" cap="none" normalizeH="0" baseline="0" smtClean="0">
              <a:ln>
                <a:noFill/>
              </a:ln>
              <a:solidFill>
                <a:schemeClr val="tx1"/>
              </a:solidFill>
              <a:effectLst/>
              <a:latin typeface="Times New Roman" pitchFamily="18" charset="0"/>
              <a:ea typeface="楷体_GB2312"/>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zh-CN" sz="1000" b="0" i="0" u="none" strike="noStrike" cap="none" normalizeH="0" baseline="0" smtClean="0">
                <a:ln>
                  <a:noFill/>
                </a:ln>
                <a:solidFill>
                  <a:schemeClr val="tx1"/>
                </a:solidFill>
                <a:effectLst/>
                <a:latin typeface="Times New Roman" pitchFamily="18" charset="0"/>
                <a:ea typeface="楷体_GB2312"/>
                <a:cs typeface="Times New Roman" pitchFamily="18" charset="0"/>
              </a:rPr>
              <a:t>         </a:t>
            </a:r>
            <a:r>
              <a:rPr kumimoji="0" lang="en-US" altLang="zh-CN" sz="800" b="0" i="0" u="none" strike="noStrike" cap="none" normalizeH="0" baseline="0" smtClean="0">
                <a:ln>
                  <a:noFill/>
                </a:ln>
                <a:solidFill>
                  <a:schemeClr val="tx1"/>
                </a:solidFill>
                <a:effectLst/>
                <a:latin typeface="Arial" pitchFamily="34" charset="0"/>
                <a:ea typeface="宋体" pitchFamily="2" charset="-122"/>
                <a:cs typeface="宋体" pitchFamily="2" charset="-122"/>
              </a:rPr>
              <a:t> </a:t>
            </a:r>
            <a:endParaRPr kumimoji="0" lang="en-US" altLang="zh-CN" sz="1800" b="0" i="0" u="none" strike="noStrike" cap="none" normalizeH="0" baseline="0" smtClean="0">
              <a:ln>
                <a:noFill/>
              </a:ln>
              <a:solidFill>
                <a:schemeClr val="tx1"/>
              </a:solidFill>
              <a:effectLst/>
              <a:latin typeface="Arial" pitchFamily="34" charset="0"/>
              <a:ea typeface="宋体" pitchFamily="2" charset="-122"/>
              <a:cs typeface="宋体" pitchFamily="2" charset="-122"/>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18028" y="1179285"/>
            <a:ext cx="8001000" cy="4902200"/>
          </a:xfrm>
        </p:spPr>
        <p:txBody>
          <a:bodyPr/>
          <a:lstStyle/>
          <a:p>
            <a:r>
              <a:rPr lang="zh-CN" altLang="en-US" dirty="0" smtClean="0"/>
              <a:t>接下来的问题是如何向被测程序中种入错误种子：</a:t>
            </a:r>
            <a:endParaRPr lang="en-US" altLang="zh-CN" dirty="0" smtClean="0"/>
          </a:p>
          <a:p>
            <a:pPr lvl="1"/>
            <a:r>
              <a:rPr lang="en-US" b="1" dirty="0" smtClean="0"/>
              <a:t>(1) </a:t>
            </a:r>
            <a:r>
              <a:rPr lang="zh-CN" altLang="en-US" b="1" dirty="0" smtClean="0"/>
              <a:t>变异测试方法</a:t>
            </a:r>
            <a:r>
              <a:rPr lang="en-US" b="1" dirty="0" smtClean="0"/>
              <a:t>(</a:t>
            </a:r>
            <a:r>
              <a:rPr lang="zh-CN" altLang="en-US" dirty="0" smtClean="0"/>
              <a:t>见面</a:t>
            </a:r>
            <a:r>
              <a:rPr lang="en-US" dirty="0" smtClean="0"/>
              <a:t>13.4</a:t>
            </a:r>
            <a:r>
              <a:rPr lang="zh-CN" altLang="en-US" dirty="0" smtClean="0"/>
              <a:t>节的讨论</a:t>
            </a:r>
            <a:r>
              <a:rPr lang="en-US" b="1" dirty="0" smtClean="0"/>
              <a:t>)</a:t>
            </a:r>
            <a:r>
              <a:rPr lang="zh-CN" altLang="en-US" dirty="0" smtClean="0"/>
              <a:t>，即，变更正确程序的操作符，引发错误。这种办法需要付出大量的时间成本，因为要对其进行测试。另外，是对语法做简单改变，并不一定能引发出代码中原先隐藏着的严重（结构和语义等）错误。</a:t>
            </a:r>
          </a:p>
          <a:p>
            <a:pPr lvl="1"/>
            <a:r>
              <a:rPr lang="en-US" b="1" dirty="0" smtClean="0"/>
              <a:t>(2) </a:t>
            </a:r>
            <a:r>
              <a:rPr lang="zh-CN" altLang="en-US" b="1" dirty="0" smtClean="0"/>
              <a:t>随机错误播种。</a:t>
            </a:r>
            <a:r>
              <a:rPr lang="zh-CN" altLang="en-US" dirty="0" smtClean="0"/>
              <a:t>事先定义</a:t>
            </a:r>
            <a:r>
              <a:rPr lang="zh-CN" altLang="en-US" dirty="0" smtClean="0">
                <a:solidFill>
                  <a:srgbClr val="FF0000"/>
                </a:solidFill>
              </a:rPr>
              <a:t>错误的分布模型</a:t>
            </a:r>
            <a:r>
              <a:rPr lang="zh-CN" altLang="en-US" dirty="0" smtClean="0"/>
              <a:t>，采用工具对代码按随机方式播种错误。这种方法的好处在于，播种效率和分析效率都会比较高，也避免认为播种的偏见。但是，这种方法法可能会导致“盲点”，即，对期望测试出的错误的估计不足。这项技术对于判断语言处理器方面的软件错误是非常有用的。</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72457" y="1295400"/>
            <a:ext cx="8019143" cy="4902200"/>
          </a:xfrm>
        </p:spPr>
        <p:txBody>
          <a:bodyPr/>
          <a:lstStyle/>
          <a:p>
            <a:pPr lvl="1"/>
            <a:r>
              <a:rPr lang="en-US" b="1" dirty="0" smtClean="0"/>
              <a:t>(3) </a:t>
            </a:r>
            <a:r>
              <a:rPr lang="zh-CN" altLang="en-US" b="1" dirty="0" smtClean="0"/>
              <a:t>专家播种。</a:t>
            </a:r>
            <a:r>
              <a:rPr lang="zh-CN" altLang="en-US" dirty="0" smtClean="0"/>
              <a:t>以专家对编程语言和领域知识的理解为基础，撒播错误种子。这样可以有针对性地，将错误撒播到希望测试的部分。并且可以根据开发团队经常犯错误的错误分类，有意地撒播一些具有代表性的种子。</a:t>
            </a:r>
            <a:endParaRPr lang="en-US" altLang="zh-CN" dirty="0" smtClean="0"/>
          </a:p>
          <a:p>
            <a:pPr lvl="2"/>
            <a:r>
              <a:rPr lang="zh-CN" altLang="en-US" dirty="0" smtClean="0"/>
              <a:t>但是这种放工作方法可能极其耗时，很难用于大规模的程序，明显带有专家个人意识的偏见。</a:t>
            </a:r>
          </a:p>
          <a:p>
            <a:pPr lvl="1"/>
            <a:r>
              <a:rPr lang="en-US" b="1" dirty="0" smtClean="0"/>
              <a:t>(4) </a:t>
            </a:r>
            <a:r>
              <a:rPr lang="zh-CN" altLang="en-US" b="1" dirty="0" smtClean="0"/>
              <a:t>程序依赖图</a:t>
            </a:r>
            <a:r>
              <a:rPr lang="en-US" b="1" dirty="0" smtClean="0"/>
              <a:t>(PDG -- Program Dependence Graph)</a:t>
            </a:r>
            <a:r>
              <a:rPr lang="zh-CN" altLang="en-US" dirty="0" smtClean="0"/>
              <a:t>。用</a:t>
            </a:r>
            <a:r>
              <a:rPr lang="en-US" dirty="0" smtClean="0"/>
              <a:t>PDG</a:t>
            </a:r>
            <a:r>
              <a:rPr lang="zh-CN" altLang="en-US" dirty="0" smtClean="0"/>
              <a:t>表达程序数据依赖和控制依赖关系，即，</a:t>
            </a:r>
            <a:r>
              <a:rPr lang="zh-CN" altLang="en-US" dirty="0"/>
              <a:t>结</a:t>
            </a:r>
            <a:r>
              <a:rPr lang="zh-CN" altLang="en-US" dirty="0" smtClean="0"/>
              <a:t>点表达语句和判断，边表达数据依赖和控制依赖。</a:t>
            </a:r>
            <a:endParaRPr lang="zh-CN" alt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14.6.2 </a:t>
            </a:r>
            <a:r>
              <a:rPr lang="zh-CN" altLang="en-US" dirty="0" smtClean="0"/>
              <a:t>错误种子测试的信任度</a:t>
            </a:r>
            <a:endParaRPr lang="zh-CN" altLang="en-US" dirty="0"/>
          </a:p>
        </p:txBody>
      </p:sp>
      <p:sp>
        <p:nvSpPr>
          <p:cNvPr id="3" name="内容占位符 2"/>
          <p:cNvSpPr>
            <a:spLocks noGrp="1"/>
          </p:cNvSpPr>
          <p:nvPr>
            <p:ph idx="1"/>
          </p:nvPr>
        </p:nvSpPr>
        <p:spPr/>
        <p:txBody>
          <a:bodyPr/>
          <a:lstStyle/>
          <a:p>
            <a:r>
              <a:rPr lang="zh-CN" altLang="en-US" dirty="0" smtClean="0"/>
              <a:t>测试并不不意味着可以把代码中的错误全部测试出来。这样就产生了一个对软件使用的信心问题。</a:t>
            </a:r>
            <a:endParaRPr lang="en-US" altLang="zh-CN" dirty="0" smtClean="0"/>
          </a:p>
          <a:p>
            <a:endParaRPr lang="en-US" altLang="zh-CN" dirty="0" smtClean="0"/>
          </a:p>
          <a:p>
            <a:r>
              <a:rPr lang="zh-CN" altLang="en-US" dirty="0" smtClean="0"/>
              <a:t>可以把可信任程度</a:t>
            </a:r>
            <a:r>
              <a:rPr lang="en-US" dirty="0" smtClean="0"/>
              <a:t>(confidence)</a:t>
            </a:r>
            <a:r>
              <a:rPr lang="zh-CN" altLang="en-US" dirty="0" smtClean="0"/>
              <a:t>表达为一个百分比，即，软件是“无错”的概率。</a:t>
            </a:r>
            <a:endParaRPr lang="en-US" altLang="zh-CN" dirty="0" smtClean="0"/>
          </a:p>
          <a:p>
            <a:pPr lvl="1"/>
            <a:r>
              <a:rPr lang="zh-CN" altLang="en-US" dirty="0"/>
              <a:t>例如</a:t>
            </a:r>
            <a:r>
              <a:rPr lang="zh-CN" altLang="en-US" dirty="0" smtClean="0"/>
              <a:t>，如果</a:t>
            </a:r>
            <a:r>
              <a:rPr lang="en-US" dirty="0" smtClean="0"/>
              <a:t>confidence = 95%</a:t>
            </a:r>
            <a:r>
              <a:rPr lang="zh-CN" altLang="en-US" dirty="0" smtClean="0"/>
              <a:t>，就意味着，软件中没有错误的概率为</a:t>
            </a:r>
            <a:r>
              <a:rPr lang="en-US" dirty="0" smtClean="0"/>
              <a:t>95%</a:t>
            </a:r>
            <a:r>
              <a:rPr lang="zh-CN" altLang="en-US" dirty="0" smtClean="0"/>
              <a:t>。</a:t>
            </a:r>
          </a:p>
          <a:p>
            <a:endParaRPr lang="zh-CN" alt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371600" y="326571"/>
            <a:ext cx="7772400" cy="736600"/>
          </a:xfrm>
        </p:spPr>
        <p:txBody>
          <a:bodyPr/>
          <a:lstStyle/>
          <a:p>
            <a:endParaRPr lang="zh-CN" altLang="en-US" dirty="0"/>
          </a:p>
        </p:txBody>
      </p:sp>
      <p:sp>
        <p:nvSpPr>
          <p:cNvPr id="110599" name="Rectangle 7"/>
          <p:cNvSpPr>
            <a:spLocks noChangeArrowheads="1"/>
          </p:cNvSpPr>
          <p:nvPr/>
        </p:nvSpPr>
        <p:spPr bwMode="auto">
          <a:xfrm>
            <a:off x="982895" y="1209341"/>
            <a:ext cx="7837715" cy="156966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269875" algn="l" defTabSz="914400" rtl="0" eaLnBrk="1" fontAlgn="base" latinLnBrk="0" hangingPunct="1">
              <a:lnSpc>
                <a:spcPct val="100000"/>
              </a:lnSpc>
              <a:spcBef>
                <a:spcPct val="0"/>
              </a:spcBef>
              <a:spcAft>
                <a:spcPct val="0"/>
              </a:spcAft>
              <a:buClrTx/>
              <a:buSzTx/>
              <a:buFontTx/>
              <a:buNone/>
              <a:tabLst/>
            </a:pPr>
            <a:r>
              <a:rPr kumimoji="0" lang="zh-CN" b="0" i="0" u="none" strike="noStrike" cap="none" normalizeH="0" baseline="0" dirty="0" smtClean="0">
                <a:ln>
                  <a:noFill/>
                </a:ln>
                <a:solidFill>
                  <a:schemeClr val="tx1"/>
                </a:solidFill>
                <a:effectLst/>
                <a:ea typeface="宋体" pitchFamily="2" charset="-122"/>
                <a:cs typeface="Times New Roman" pitchFamily="18" charset="0"/>
              </a:rPr>
              <a:t>假设一个软件理论上固有</a:t>
            </a:r>
            <a:r>
              <a:rPr kumimoji="0" lang="en-US" altLang="zh-CN" b="0" i="0" u="none" strike="noStrike" cap="none" normalizeH="0" baseline="0" dirty="0" smtClean="0">
                <a:ln>
                  <a:noFill/>
                </a:ln>
                <a:solidFill>
                  <a:schemeClr val="tx1"/>
                </a:solidFill>
                <a:effectLst/>
                <a:ea typeface="宋体" pitchFamily="2" charset="-122"/>
                <a:cs typeface="Times New Roman" pitchFamily="18" charset="0"/>
              </a:rPr>
              <a:t>N</a:t>
            </a:r>
            <a:r>
              <a:rPr kumimoji="0" lang="zh-CN" altLang="en-US" b="0" i="0" u="none" strike="noStrike" cap="none" normalizeH="0" baseline="0" dirty="0" smtClean="0">
                <a:ln>
                  <a:noFill/>
                </a:ln>
                <a:solidFill>
                  <a:schemeClr val="tx1"/>
                </a:solidFill>
                <a:effectLst/>
                <a:ea typeface="宋体" pitchFamily="2" charset="-122"/>
                <a:cs typeface="Times New Roman" pitchFamily="18" charset="0"/>
              </a:rPr>
              <a:t>个错误，向软件播种</a:t>
            </a:r>
            <a:r>
              <a:rPr kumimoji="0" lang="en-US" altLang="zh-CN" b="0" i="0" u="none" strike="noStrike" cap="none" normalizeH="0" baseline="0" dirty="0" smtClean="0">
                <a:ln>
                  <a:noFill/>
                </a:ln>
                <a:solidFill>
                  <a:schemeClr val="tx1"/>
                </a:solidFill>
                <a:effectLst/>
                <a:ea typeface="宋体" pitchFamily="2" charset="-122"/>
                <a:cs typeface="Times New Roman" pitchFamily="18" charset="0"/>
              </a:rPr>
              <a:t>S</a:t>
            </a:r>
            <a:r>
              <a:rPr kumimoji="0" lang="zh-CN" altLang="en-US" b="0" i="0" u="none" strike="noStrike" cap="none" normalizeH="0" baseline="0" dirty="0" smtClean="0">
                <a:ln>
                  <a:noFill/>
                </a:ln>
                <a:solidFill>
                  <a:schemeClr val="tx1"/>
                </a:solidFill>
                <a:effectLst/>
                <a:ea typeface="宋体" pitchFamily="2" charset="-122"/>
                <a:cs typeface="Times New Roman" pitchFamily="18" charset="0"/>
              </a:rPr>
              <a:t>个错误。当测试出所有的播种的</a:t>
            </a:r>
            <a:r>
              <a:rPr kumimoji="0" lang="en-US" altLang="zh-CN" b="0" i="0" u="none" strike="noStrike" cap="none" normalizeH="0" baseline="0" dirty="0" smtClean="0">
                <a:ln>
                  <a:noFill/>
                </a:ln>
                <a:solidFill>
                  <a:schemeClr val="tx1"/>
                </a:solidFill>
                <a:effectLst/>
                <a:ea typeface="宋体" pitchFamily="2" charset="-122"/>
                <a:cs typeface="Times New Roman" pitchFamily="18" charset="0"/>
              </a:rPr>
              <a:t>S</a:t>
            </a:r>
            <a:r>
              <a:rPr kumimoji="0" lang="zh-CN" altLang="en-US" b="0" i="0" u="none" strike="noStrike" cap="none" normalizeH="0" baseline="0" dirty="0" smtClean="0">
                <a:ln>
                  <a:noFill/>
                </a:ln>
                <a:solidFill>
                  <a:schemeClr val="tx1"/>
                </a:solidFill>
                <a:effectLst/>
                <a:ea typeface="宋体" pitchFamily="2" charset="-122"/>
                <a:cs typeface="Times New Roman" pitchFamily="18" charset="0"/>
              </a:rPr>
              <a:t>个错误时，设</a:t>
            </a:r>
            <a:r>
              <a:rPr kumimoji="0" lang="en-US" altLang="zh-CN" b="0" i="0" u="none" strike="noStrike" cap="none" normalizeH="0" baseline="0" dirty="0" smtClean="0">
                <a:ln>
                  <a:noFill/>
                </a:ln>
                <a:solidFill>
                  <a:schemeClr val="tx1"/>
                </a:solidFill>
                <a:effectLst/>
                <a:ea typeface="宋体" pitchFamily="2" charset="-122"/>
                <a:cs typeface="Times New Roman" pitchFamily="18" charset="0"/>
              </a:rPr>
              <a:t>n</a:t>
            </a:r>
            <a:r>
              <a:rPr kumimoji="0" lang="zh-CN" altLang="en-US" b="0" i="0" u="none" strike="noStrike" cap="none" normalizeH="0" baseline="0" dirty="0" smtClean="0">
                <a:ln>
                  <a:noFill/>
                </a:ln>
                <a:solidFill>
                  <a:schemeClr val="tx1"/>
                </a:solidFill>
                <a:effectLst/>
                <a:ea typeface="宋体" pitchFamily="2" charset="-122"/>
                <a:cs typeface="Times New Roman" pitchFamily="18" charset="0"/>
              </a:rPr>
              <a:t>是测试期间发现的代码的真实错误个数，那么，采用错误种子法所获得软件测试工作的信任度是：</a:t>
            </a:r>
            <a:endParaRPr kumimoji="0" lang="zh-CN" altLang="en-US" b="0" i="0" u="none" strike="noStrike" cap="none" normalizeH="0" baseline="0" dirty="0" smtClean="0">
              <a:ln>
                <a:noFill/>
              </a:ln>
              <a:solidFill>
                <a:schemeClr val="tx1"/>
              </a:solidFill>
              <a:effectLst/>
              <a:latin typeface="Arial" pitchFamily="34" charset="0"/>
              <a:ea typeface="宋体" pitchFamily="2" charset="-122"/>
              <a:cs typeface="宋体" pitchFamily="2" charset="-122"/>
            </a:endParaRPr>
          </a:p>
        </p:txBody>
      </p:sp>
      <p:pic>
        <p:nvPicPr>
          <p:cNvPr id="110603" name="Picture 11"/>
          <p:cNvPicPr>
            <a:picLocks noChangeAspect="1" noChangeArrowheads="1"/>
          </p:cNvPicPr>
          <p:nvPr/>
        </p:nvPicPr>
        <p:blipFill>
          <a:blip r:embed="rId2"/>
          <a:srcRect/>
          <a:stretch>
            <a:fillRect/>
          </a:stretch>
        </p:blipFill>
        <p:spPr bwMode="auto">
          <a:xfrm>
            <a:off x="1160512" y="2549966"/>
            <a:ext cx="7847012" cy="1767115"/>
          </a:xfrm>
          <a:prstGeom prst="rect">
            <a:avLst/>
          </a:prstGeom>
          <a:noFill/>
          <a:ln w="9525">
            <a:noFill/>
            <a:miter lim="800000"/>
            <a:headEnd/>
            <a:tailEnd/>
          </a:ln>
          <a:effectLst/>
        </p:spPr>
      </p:pic>
      <p:sp>
        <p:nvSpPr>
          <p:cNvPr id="3" name="矩形 2"/>
          <p:cNvSpPr/>
          <p:nvPr/>
        </p:nvSpPr>
        <p:spPr>
          <a:xfrm>
            <a:off x="982895" y="4005762"/>
            <a:ext cx="7844763" cy="2246769"/>
          </a:xfrm>
          <a:prstGeom prst="rect">
            <a:avLst/>
          </a:prstGeom>
        </p:spPr>
        <p:txBody>
          <a:bodyPr wrap="square">
            <a:spAutoFit/>
          </a:bodyPr>
          <a:lstStyle/>
          <a:p>
            <a:pPr marL="342900" indent="-342900">
              <a:buFont typeface="Arial" panose="020B0604020202020204" pitchFamily="34" charset="0"/>
              <a:buChar char="•"/>
            </a:pPr>
            <a:r>
              <a:rPr lang="zh-CN" altLang="en-US" sz="2000" dirty="0" smtClean="0"/>
              <a:t>如果</a:t>
            </a:r>
            <a:r>
              <a:rPr lang="zh-CN" altLang="en-US" sz="2000" dirty="0"/>
              <a:t>测试出的错误大于理论上的错误个数，测试工作的信心为</a:t>
            </a:r>
            <a:r>
              <a:rPr lang="en-US" altLang="zh-CN" sz="2000" dirty="0"/>
              <a:t>100%</a:t>
            </a:r>
            <a:r>
              <a:rPr lang="zh-CN" altLang="en-US" sz="2000" dirty="0"/>
              <a:t>，因此可以停止测试。</a:t>
            </a:r>
          </a:p>
          <a:p>
            <a:pPr marL="342900" indent="-342900">
              <a:buFont typeface="Arial" panose="020B0604020202020204" pitchFamily="34" charset="0"/>
              <a:buChar char="•"/>
            </a:pPr>
            <a:r>
              <a:rPr lang="zh-CN" altLang="en-US" sz="2000" dirty="0"/>
              <a:t>假定软件没有错误，那么</a:t>
            </a:r>
            <a:r>
              <a:rPr lang="en-US" altLang="zh-CN" sz="2000" dirty="0"/>
              <a:t>N</a:t>
            </a:r>
            <a:r>
              <a:rPr lang="zh-CN" altLang="en-US" sz="2000" dirty="0"/>
              <a:t>应当为</a:t>
            </a:r>
            <a:r>
              <a:rPr lang="en-US" altLang="zh-CN" sz="2000" dirty="0"/>
              <a:t>0</a:t>
            </a:r>
            <a:r>
              <a:rPr lang="zh-CN" altLang="en-US" sz="2000" dirty="0" smtClean="0"/>
              <a:t>。</a:t>
            </a:r>
            <a:endParaRPr lang="en-US" altLang="zh-CN" sz="2000" dirty="0" smtClean="0"/>
          </a:p>
          <a:p>
            <a:pPr marL="800100" lvl="1" indent="-342900">
              <a:buFont typeface="Arial" panose="020B0604020202020204" pitchFamily="34" charset="0"/>
              <a:buChar char="•"/>
            </a:pPr>
            <a:r>
              <a:rPr lang="zh-CN" altLang="en-US" sz="1600" dirty="0" smtClean="0"/>
              <a:t>如果</a:t>
            </a:r>
            <a:r>
              <a:rPr lang="zh-CN" altLang="en-US" sz="1600" dirty="0"/>
              <a:t>向代码中撒播</a:t>
            </a:r>
            <a:r>
              <a:rPr lang="en-US" altLang="zh-CN" sz="1600" dirty="0"/>
              <a:t>10</a:t>
            </a:r>
            <a:r>
              <a:rPr lang="zh-CN" altLang="en-US" sz="1600" dirty="0"/>
              <a:t>个错误，也发现了</a:t>
            </a:r>
            <a:r>
              <a:rPr lang="en-US" altLang="zh-CN" sz="1600" dirty="0"/>
              <a:t>10</a:t>
            </a:r>
            <a:r>
              <a:rPr lang="zh-CN" altLang="en-US" sz="1600" dirty="0"/>
              <a:t>个错误，而没有揭示出实际错误，那么对软件的信心应当是</a:t>
            </a:r>
            <a:r>
              <a:rPr lang="en-US" altLang="zh-CN" sz="1600" dirty="0"/>
              <a:t>S=10</a:t>
            </a:r>
            <a:r>
              <a:rPr lang="zh-CN" altLang="en-US" sz="1600" dirty="0"/>
              <a:t>，</a:t>
            </a:r>
            <a:r>
              <a:rPr lang="en-US" altLang="zh-CN" sz="1600" dirty="0"/>
              <a:t>N=0</a:t>
            </a:r>
            <a:r>
              <a:rPr lang="zh-CN" altLang="en-US" sz="1600" dirty="0"/>
              <a:t>，因此，</a:t>
            </a:r>
            <a:r>
              <a:rPr lang="en-US" altLang="zh-CN" sz="1600" dirty="0"/>
              <a:t>Con =10/11=91%</a:t>
            </a:r>
            <a:r>
              <a:rPr lang="zh-CN" altLang="en-US" sz="1600" dirty="0"/>
              <a:t>，对该软件的信心为</a:t>
            </a:r>
            <a:r>
              <a:rPr lang="en-US" altLang="zh-CN" sz="1600" dirty="0"/>
              <a:t>91%</a:t>
            </a:r>
            <a:r>
              <a:rPr lang="zh-CN" altLang="en-US" sz="1600" dirty="0" smtClean="0"/>
              <a:t>。</a:t>
            </a:r>
            <a:endParaRPr lang="en-US" altLang="zh-CN" sz="1600" dirty="0" smtClean="0"/>
          </a:p>
          <a:p>
            <a:pPr marL="800100" lvl="1" indent="-342900">
              <a:buFont typeface="Arial" panose="020B0604020202020204" pitchFamily="34" charset="0"/>
              <a:buChar char="•"/>
            </a:pPr>
            <a:r>
              <a:rPr lang="zh-CN" altLang="en-US" sz="1600" dirty="0" smtClean="0"/>
              <a:t>如果</a:t>
            </a:r>
            <a:r>
              <a:rPr lang="zh-CN" altLang="en-US" sz="1600" dirty="0"/>
              <a:t>合同要求信心得到</a:t>
            </a:r>
            <a:r>
              <a:rPr lang="en-US" altLang="zh-CN" sz="1600" dirty="0"/>
              <a:t>98%</a:t>
            </a:r>
            <a:r>
              <a:rPr lang="zh-CN" altLang="en-US" sz="1600" dirty="0"/>
              <a:t>，那么就必须使得，</a:t>
            </a:r>
            <a:r>
              <a:rPr lang="en-US" altLang="zh-CN" sz="1600" dirty="0"/>
              <a:t>S/(S-0+1)=98/100</a:t>
            </a:r>
            <a:r>
              <a:rPr lang="zh-CN" altLang="en-US" sz="1600" dirty="0"/>
              <a:t>，即最少撒播</a:t>
            </a:r>
            <a:r>
              <a:rPr lang="en-US" altLang="zh-CN" sz="1600" dirty="0"/>
              <a:t>49</a:t>
            </a:r>
            <a:r>
              <a:rPr lang="zh-CN" altLang="en-US" sz="1600" dirty="0"/>
              <a:t>个错误种子，并将这</a:t>
            </a:r>
            <a:r>
              <a:rPr lang="en-US" altLang="zh-CN" sz="1600" dirty="0"/>
              <a:t>49</a:t>
            </a:r>
            <a:r>
              <a:rPr lang="zh-CN" altLang="en-US" sz="1600" dirty="0"/>
              <a:t>个错误全部找到，而没有找到的固有错误</a:t>
            </a:r>
            <a:r>
              <a:rPr lang="en-US" altLang="zh-CN" sz="1600" dirty="0"/>
              <a:t>(N=0)</a:t>
            </a:r>
            <a:r>
              <a:rPr lang="zh-CN" altLang="en-US" sz="1600" dirty="0"/>
              <a:t>。</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990600" y="1295400"/>
            <a:ext cx="8001000" cy="1375229"/>
          </a:xfrm>
        </p:spPr>
        <p:txBody>
          <a:bodyPr/>
          <a:lstStyle/>
          <a:p>
            <a:r>
              <a:rPr lang="en-US" dirty="0" smtClean="0"/>
              <a:t>Richard</a:t>
            </a:r>
            <a:r>
              <a:rPr lang="zh-CN" altLang="en-US" dirty="0" smtClean="0"/>
              <a:t>在</a:t>
            </a:r>
            <a:r>
              <a:rPr lang="en-US" dirty="0" smtClean="0"/>
              <a:t>1974</a:t>
            </a:r>
            <a:r>
              <a:rPr lang="zh-CN" altLang="en-US" dirty="0" smtClean="0"/>
              <a:t>年改进了评价方法，建议用当前发现的种子错误数，不管是否都被发现，来计算</a:t>
            </a:r>
            <a:r>
              <a:rPr lang="en-US" dirty="0" smtClean="0"/>
              <a:t>Con</a:t>
            </a:r>
            <a:r>
              <a:rPr lang="zh-CN" altLang="en-US" dirty="0" smtClean="0"/>
              <a:t>。</a:t>
            </a:r>
            <a:endParaRPr lang="zh-CN" altLang="en-US" dirty="0"/>
          </a:p>
        </p:txBody>
      </p:sp>
      <p:pic>
        <p:nvPicPr>
          <p:cNvPr id="114704" name="Picture 16"/>
          <p:cNvPicPr>
            <a:picLocks noChangeAspect="1" noChangeArrowheads="1"/>
          </p:cNvPicPr>
          <p:nvPr/>
        </p:nvPicPr>
        <p:blipFill>
          <a:blip r:embed="rId2"/>
          <a:srcRect/>
          <a:stretch>
            <a:fillRect/>
          </a:stretch>
        </p:blipFill>
        <p:spPr bwMode="auto">
          <a:xfrm>
            <a:off x="542246" y="2950028"/>
            <a:ext cx="9863783" cy="1970314"/>
          </a:xfrm>
          <a:prstGeom prst="rect">
            <a:avLst/>
          </a:prstGeom>
          <a:noFill/>
          <a:ln w="9525">
            <a:noFill/>
            <a:miter lim="800000"/>
            <a:headEnd/>
            <a:tailEnd/>
          </a:ln>
          <a:effectLst/>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14.6.3 </a:t>
            </a:r>
            <a:r>
              <a:rPr lang="zh-CN" altLang="en-US" dirty="0" smtClean="0"/>
              <a:t>覆盖率与测试信任度</a:t>
            </a:r>
            <a:endParaRPr lang="zh-CN" altLang="en-US" dirty="0"/>
          </a:p>
        </p:txBody>
      </p:sp>
      <p:sp>
        <p:nvSpPr>
          <p:cNvPr id="3" name="内容占位符 2"/>
          <p:cNvSpPr>
            <a:spLocks noGrp="1"/>
          </p:cNvSpPr>
          <p:nvPr>
            <p:ph idx="1"/>
          </p:nvPr>
        </p:nvSpPr>
        <p:spPr/>
        <p:txBody>
          <a:bodyPr/>
          <a:lstStyle/>
          <a:p>
            <a:r>
              <a:rPr lang="zh-CN" altLang="en-US" dirty="0" smtClean="0"/>
              <a:t>除非完全路径覆盖达到</a:t>
            </a:r>
            <a:r>
              <a:rPr lang="en-US" dirty="0" smtClean="0"/>
              <a:t>100%</a:t>
            </a:r>
            <a:r>
              <a:rPr lang="zh-CN" altLang="en-US" dirty="0" smtClean="0"/>
              <a:t>，之外，语句、分支等覆盖率达到</a:t>
            </a:r>
            <a:r>
              <a:rPr lang="en-US" dirty="0" smtClean="0"/>
              <a:t>100%</a:t>
            </a:r>
            <a:r>
              <a:rPr lang="zh-CN" altLang="en-US" dirty="0" smtClean="0"/>
              <a:t>也不能说明软件是完全可信度。</a:t>
            </a:r>
            <a:endParaRPr lang="en-US" altLang="zh-CN" dirty="0" smtClean="0"/>
          </a:p>
          <a:p>
            <a:endParaRPr lang="en-US" altLang="zh-CN" dirty="0" smtClean="0"/>
          </a:p>
          <a:p>
            <a:r>
              <a:rPr lang="zh-CN" altLang="en-US" dirty="0" smtClean="0"/>
              <a:t>工业界的普遍做法是：划分软件的安全等级，并依据安全等级对开发过程、测试过程、验证过程的目标等做出规定。从而提高软件的可信任程度，而不仅仅是在后期</a:t>
            </a:r>
            <a:r>
              <a:rPr lang="en-US" dirty="0" smtClean="0"/>
              <a:t>(</a:t>
            </a:r>
            <a:r>
              <a:rPr lang="zh-CN" altLang="en-US" dirty="0" smtClean="0"/>
              <a:t>如，测试阶段</a:t>
            </a:r>
            <a:r>
              <a:rPr lang="en-US" dirty="0" smtClean="0"/>
              <a:t>)</a:t>
            </a:r>
            <a:r>
              <a:rPr lang="zh-CN" altLang="en-US" dirty="0" smtClean="0"/>
              <a:t>来评价软件的可信任程度。</a:t>
            </a:r>
            <a:endParaRPr lang="en-US" altLang="zh-CN" dirty="0" smtClean="0"/>
          </a:p>
          <a:p>
            <a:pPr lvl="1"/>
            <a:r>
              <a:rPr lang="zh-CN" altLang="en-US" dirty="0" smtClean="0"/>
              <a:t>参见书的第三部分关于安全关键领域的测试要求，特别是民用航空要求</a:t>
            </a:r>
            <a:endParaRPr lang="zh-C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14.1.3 </a:t>
            </a:r>
            <a:r>
              <a:rPr lang="zh-CN" altLang="en-US" dirty="0" smtClean="0"/>
              <a:t>测试工程的原则</a:t>
            </a:r>
            <a:endParaRPr lang="zh-CN" altLang="en-US" dirty="0"/>
          </a:p>
        </p:txBody>
      </p:sp>
      <p:sp>
        <p:nvSpPr>
          <p:cNvPr id="3" name="内容占位符 2"/>
          <p:cNvSpPr>
            <a:spLocks noGrp="1"/>
          </p:cNvSpPr>
          <p:nvPr>
            <p:ph idx="1"/>
          </p:nvPr>
        </p:nvSpPr>
        <p:spPr/>
        <p:txBody>
          <a:bodyPr/>
          <a:lstStyle/>
          <a:p>
            <a:r>
              <a:rPr lang="zh-CN" altLang="en-US" b="1" dirty="0" smtClean="0"/>
              <a:t>原则</a:t>
            </a:r>
            <a:r>
              <a:rPr lang="en-US" b="1" dirty="0" smtClean="0"/>
              <a:t>1</a:t>
            </a:r>
            <a:r>
              <a:rPr lang="zh-CN" altLang="en-US" b="1" dirty="0" smtClean="0"/>
              <a:t>：</a:t>
            </a:r>
            <a:r>
              <a:rPr lang="zh-CN" altLang="en-US" dirty="0" smtClean="0"/>
              <a:t>测试用例必须定义出期望的输出或结果。</a:t>
            </a:r>
            <a:endParaRPr lang="en-US" altLang="zh-CN" dirty="0" smtClean="0"/>
          </a:p>
          <a:p>
            <a:r>
              <a:rPr lang="zh-CN" altLang="en-US" b="1" dirty="0" smtClean="0"/>
              <a:t>原则</a:t>
            </a:r>
            <a:r>
              <a:rPr lang="en-US" b="1" dirty="0" smtClean="0"/>
              <a:t>2</a:t>
            </a:r>
            <a:r>
              <a:rPr lang="zh-CN" altLang="en-US" b="1" dirty="0" smtClean="0"/>
              <a:t>：</a:t>
            </a:r>
            <a:r>
              <a:rPr lang="zh-CN" altLang="en-US" dirty="0" smtClean="0"/>
              <a:t>程序员避免测试自己的程序。</a:t>
            </a:r>
            <a:endParaRPr lang="en-US" altLang="zh-CN" dirty="0" smtClean="0"/>
          </a:p>
          <a:p>
            <a:r>
              <a:rPr lang="zh-CN" altLang="en-US" b="1" dirty="0" smtClean="0"/>
              <a:t>原则</a:t>
            </a:r>
            <a:r>
              <a:rPr lang="en-US" altLang="en-US" b="1" dirty="0" smtClean="0"/>
              <a:t>3</a:t>
            </a:r>
            <a:r>
              <a:rPr lang="zh-CN" altLang="en-US" b="1" dirty="0" smtClean="0"/>
              <a:t>：</a:t>
            </a:r>
            <a:r>
              <a:rPr lang="zh-CN" altLang="en-US" dirty="0" smtClean="0"/>
              <a:t>编程队伍不测试自己的程序。</a:t>
            </a:r>
            <a:endParaRPr lang="en-US" altLang="zh-CN" dirty="0" smtClean="0"/>
          </a:p>
          <a:p>
            <a:r>
              <a:rPr lang="zh-CN" altLang="en-US" b="1" dirty="0" smtClean="0"/>
              <a:t>原则</a:t>
            </a:r>
            <a:r>
              <a:rPr lang="en-US" altLang="en-US" b="1" dirty="0" smtClean="0"/>
              <a:t>4</a:t>
            </a:r>
            <a:r>
              <a:rPr lang="zh-CN" altLang="en-US" b="1" dirty="0" smtClean="0"/>
              <a:t>：</a:t>
            </a:r>
            <a:r>
              <a:rPr lang="zh-CN" altLang="en-US" dirty="0" smtClean="0"/>
              <a:t>全面审查每个测试结果。</a:t>
            </a:r>
            <a:endParaRPr lang="en-US" altLang="zh-CN" dirty="0" smtClean="0"/>
          </a:p>
          <a:p>
            <a:r>
              <a:rPr lang="zh-CN" altLang="en-US" b="1" dirty="0" smtClean="0"/>
              <a:t>原则</a:t>
            </a:r>
            <a:r>
              <a:rPr lang="en-US" altLang="en-US" b="1" dirty="0" smtClean="0"/>
              <a:t>5</a:t>
            </a:r>
            <a:r>
              <a:rPr lang="zh-CN" altLang="en-US" b="1" dirty="0" smtClean="0"/>
              <a:t>：</a:t>
            </a:r>
            <a:r>
              <a:rPr lang="zh-CN" altLang="en-US" dirty="0" smtClean="0"/>
              <a:t>测试用例必须写出非法的和不期望的输入条件，以及合法的期望的条件。</a:t>
            </a:r>
            <a:endParaRPr lang="en-US" altLang="zh-CN" dirty="0" smtClean="0"/>
          </a:p>
          <a:p>
            <a:r>
              <a:rPr lang="zh-CN" altLang="en-US" b="1" dirty="0" smtClean="0"/>
              <a:t>原则</a:t>
            </a:r>
            <a:r>
              <a:rPr lang="en-US" altLang="en-US" b="1" dirty="0" smtClean="0"/>
              <a:t>6</a:t>
            </a:r>
            <a:r>
              <a:rPr lang="zh-CN" altLang="en-US" b="1" dirty="0" smtClean="0"/>
              <a:t>：</a:t>
            </a:r>
            <a:r>
              <a:rPr lang="zh-CN" altLang="en-US" dirty="0" smtClean="0"/>
              <a:t>测试是一场战斗，一半任务是验证系统有没有实现的其所假定的要求，另一半是验证系统是否实现了其没有假定的要求。</a:t>
            </a:r>
            <a:endParaRPr lang="zh-CN" alt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14.6.4 </a:t>
            </a:r>
            <a:r>
              <a:rPr lang="zh-CN" altLang="en-US" dirty="0" smtClean="0"/>
              <a:t>能力基线与测试信任度</a:t>
            </a:r>
            <a:endParaRPr lang="zh-CN" altLang="en-US" dirty="0"/>
          </a:p>
        </p:txBody>
      </p:sp>
      <p:sp>
        <p:nvSpPr>
          <p:cNvPr id="3" name="内容占位符 2"/>
          <p:cNvSpPr>
            <a:spLocks noGrp="1"/>
          </p:cNvSpPr>
          <p:nvPr>
            <p:ph idx="1"/>
          </p:nvPr>
        </p:nvSpPr>
        <p:spPr>
          <a:xfrm>
            <a:off x="990600" y="1266372"/>
            <a:ext cx="8001000" cy="4902200"/>
          </a:xfrm>
        </p:spPr>
        <p:txBody>
          <a:bodyPr/>
          <a:lstStyle/>
          <a:p>
            <a:r>
              <a:rPr lang="zh-CN" altLang="en-US" dirty="0" smtClean="0"/>
              <a:t>如果我们能够从历史数据中获得开发队伍在软件开发过程中各个活动引入错误的密度，那么就能当能估计出需要测试出的错误个数。</a:t>
            </a:r>
          </a:p>
          <a:p>
            <a:pPr lvl="1"/>
            <a:r>
              <a:rPr lang="zh-CN" altLang="en-US" dirty="0" smtClean="0"/>
              <a:t>实际上，随着企业或组织的开发队伍能力的稳定和提高，按照当今普遍认可的</a:t>
            </a:r>
            <a:r>
              <a:rPr lang="en-US" dirty="0" smtClean="0"/>
              <a:t>CMM/CMMI</a:t>
            </a:r>
            <a:r>
              <a:rPr lang="zh-CN" altLang="en-US" dirty="0" smtClean="0"/>
              <a:t>模型对开发团队的能力稳定和改进。特别是</a:t>
            </a:r>
            <a:r>
              <a:rPr lang="en-US" dirty="0" smtClean="0"/>
              <a:t>CMMI</a:t>
            </a:r>
            <a:r>
              <a:rPr lang="zh-CN" altLang="en-US" dirty="0" smtClean="0"/>
              <a:t>第四级要求计算和使用团队的能力基线。这种基线自然包括各个阶段生产力和产生缺陷的密度数据和分布情况。</a:t>
            </a:r>
            <a:endParaRPr lang="en-US" altLang="zh-CN" dirty="0" smtClean="0"/>
          </a:p>
          <a:p>
            <a:pPr lvl="2"/>
            <a:r>
              <a:rPr lang="zh-CN" altLang="en-US" dirty="0" smtClean="0"/>
              <a:t>参见第</a:t>
            </a:r>
            <a:r>
              <a:rPr lang="en-US" altLang="zh-CN" dirty="0" smtClean="0"/>
              <a:t>20</a:t>
            </a:r>
            <a:r>
              <a:rPr lang="zh-CN" altLang="en-US" dirty="0" smtClean="0"/>
              <a:t>章。</a:t>
            </a:r>
          </a:p>
          <a:p>
            <a:r>
              <a:rPr lang="zh-CN" altLang="en-US" dirty="0" smtClean="0"/>
              <a:t>可以使用这种有历史数据确定的错误密度，估计出每个阶段产生的缺陷数和应当测试出缺陷个数，从而估计出遗留在系统中的缺陷个数。</a:t>
            </a:r>
            <a:endParaRPr lang="zh-CN" alt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14.7 </a:t>
            </a:r>
            <a:r>
              <a:rPr lang="zh-CN" altLang="en-US" dirty="0"/>
              <a:t>可信赖性测试和评价</a:t>
            </a:r>
          </a:p>
        </p:txBody>
      </p:sp>
      <p:sp>
        <p:nvSpPr>
          <p:cNvPr id="3" name="内容占位符 2"/>
          <p:cNvSpPr>
            <a:spLocks noGrp="1"/>
          </p:cNvSpPr>
          <p:nvPr>
            <p:ph idx="1"/>
          </p:nvPr>
        </p:nvSpPr>
        <p:spPr/>
        <p:txBody>
          <a:bodyPr/>
          <a:lstStyle/>
          <a:p>
            <a:r>
              <a:rPr lang="zh-CN" altLang="en-US" dirty="0" smtClean="0"/>
              <a:t>测试</a:t>
            </a:r>
            <a:r>
              <a:rPr lang="zh-CN" altLang="en-US" dirty="0"/>
              <a:t>的目的是建立和提高用户的对软件的信任程度。</a:t>
            </a:r>
          </a:p>
          <a:p>
            <a:r>
              <a:rPr lang="zh-CN" altLang="en-US" dirty="0" smtClean="0"/>
              <a:t>对</a:t>
            </a:r>
            <a:r>
              <a:rPr lang="zh-CN" altLang="en-US" dirty="0"/>
              <a:t>系统进行全面的测试和评价是必须的，评价需要建立在前期的单元测试、集成测试、系统测试、试运行等多次回归测试基础上进行。</a:t>
            </a:r>
          </a:p>
          <a:p>
            <a:r>
              <a:rPr lang="zh-CN" altLang="en-US" dirty="0" smtClean="0"/>
              <a:t>除了</a:t>
            </a:r>
            <a:r>
              <a:rPr lang="zh-CN" altLang="en-US" dirty="0"/>
              <a:t>一般的功能测试之外，仍需要对整个系统的性能、可恢复性、安全、压力等方面进行测试。</a:t>
            </a:r>
          </a:p>
          <a:p>
            <a:r>
              <a:rPr lang="zh-CN" altLang="en-US" dirty="0" smtClean="0"/>
              <a:t>最后</a:t>
            </a:r>
            <a:r>
              <a:rPr lang="zh-CN" altLang="en-US" dirty="0"/>
              <a:t>，结合各个测试阶段的结果，分析和评价软件系统的可信任程度。</a:t>
            </a:r>
          </a:p>
          <a:p>
            <a:endParaRPr lang="zh-CN" altLang="en-US" dirty="0"/>
          </a:p>
        </p:txBody>
      </p:sp>
    </p:spTree>
    <p:extLst>
      <p:ext uri="{BB962C8B-B14F-4D97-AF65-F5344CB8AC3E}">
        <p14:creationId xmlns:p14="http://schemas.microsoft.com/office/powerpoint/2010/main" val="41443901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 </a:t>
            </a:r>
            <a:r>
              <a:rPr lang="zh-CN" altLang="en-US" dirty="0" smtClean="0"/>
              <a:t>可信赖性测试和评价</a:t>
            </a:r>
            <a:endParaRPr lang="zh-CN" altLang="en-US" dirty="0"/>
          </a:p>
        </p:txBody>
      </p:sp>
      <p:sp>
        <p:nvSpPr>
          <p:cNvPr id="3" name="内容占位符 2"/>
          <p:cNvSpPr>
            <a:spLocks noGrp="1"/>
          </p:cNvSpPr>
          <p:nvPr>
            <p:ph idx="1"/>
          </p:nvPr>
        </p:nvSpPr>
        <p:spPr/>
        <p:txBody>
          <a:bodyPr/>
          <a:lstStyle/>
          <a:p>
            <a:r>
              <a:rPr lang="en-US" dirty="0" smtClean="0"/>
              <a:t>14.7.1 </a:t>
            </a:r>
            <a:r>
              <a:rPr lang="zh-CN" altLang="en-US" dirty="0" smtClean="0"/>
              <a:t>可恢复性测试</a:t>
            </a:r>
            <a:r>
              <a:rPr lang="en-US" dirty="0" smtClean="0"/>
              <a:t>	</a:t>
            </a:r>
            <a:endParaRPr lang="zh-CN" altLang="en-US" dirty="0" smtClean="0"/>
          </a:p>
          <a:p>
            <a:r>
              <a:rPr lang="en-US" dirty="0" smtClean="0"/>
              <a:t>14.7.2 </a:t>
            </a:r>
            <a:r>
              <a:rPr lang="zh-CN" altLang="en-US" dirty="0" smtClean="0"/>
              <a:t>密安性测试</a:t>
            </a:r>
          </a:p>
          <a:p>
            <a:r>
              <a:rPr lang="en-US" dirty="0" smtClean="0"/>
              <a:t>14.7.3 </a:t>
            </a:r>
            <a:r>
              <a:rPr lang="zh-CN" altLang="en-US" dirty="0" smtClean="0"/>
              <a:t>压力测试</a:t>
            </a:r>
          </a:p>
          <a:p>
            <a:r>
              <a:rPr lang="en-US" dirty="0" smtClean="0"/>
              <a:t>14.7.4 </a:t>
            </a:r>
            <a:r>
              <a:rPr lang="zh-CN" altLang="en-US" dirty="0" smtClean="0"/>
              <a:t>性能测试</a:t>
            </a:r>
          </a:p>
          <a:p>
            <a:r>
              <a:rPr lang="en-US" dirty="0" smtClean="0"/>
              <a:t>14.7.5 </a:t>
            </a:r>
            <a:r>
              <a:rPr lang="zh-CN" altLang="en-US" dirty="0" smtClean="0"/>
              <a:t>可信赖性评价</a:t>
            </a:r>
          </a:p>
        </p:txBody>
      </p:sp>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14.7.1 </a:t>
            </a:r>
            <a:r>
              <a:rPr lang="zh-CN" altLang="en-US" dirty="0" smtClean="0"/>
              <a:t>可恢复性测试</a:t>
            </a:r>
            <a:endParaRPr lang="zh-CN" altLang="en-US" dirty="0"/>
          </a:p>
        </p:txBody>
      </p:sp>
      <p:sp>
        <p:nvSpPr>
          <p:cNvPr id="3" name="内容占位符 2"/>
          <p:cNvSpPr>
            <a:spLocks noGrp="1"/>
          </p:cNvSpPr>
          <p:nvPr>
            <p:ph idx="1"/>
          </p:nvPr>
        </p:nvSpPr>
        <p:spPr/>
        <p:txBody>
          <a:bodyPr/>
          <a:lstStyle/>
          <a:p>
            <a:r>
              <a:rPr lang="zh-CN" altLang="en-US" dirty="0" smtClean="0"/>
              <a:t>可恢复测试就是要创立让系统整个或部分发生故障，验证系统恢复能力的系统级的测试。</a:t>
            </a:r>
            <a:endParaRPr lang="en-US" altLang="zh-CN" dirty="0" smtClean="0"/>
          </a:p>
          <a:p>
            <a:pPr lvl="1"/>
            <a:r>
              <a:rPr lang="zh-CN" altLang="en-US" dirty="0" smtClean="0"/>
              <a:t>因此，这些测试用例不是简单是输入数据，可能包括强制停电、通信线路中断等物理手段。如果系统具有自动恢复能力，则要对系统重新初始化，检查关键程序和数据恢复节点，以及启动和进入正常服务的关键流程进行跟踪和评估。</a:t>
            </a:r>
            <a:endParaRPr lang="en-US" altLang="zh-CN" dirty="0" smtClean="0"/>
          </a:p>
          <a:p>
            <a:pPr lvl="1"/>
            <a:r>
              <a:rPr lang="zh-CN" altLang="en-US" dirty="0" smtClean="0"/>
              <a:t>如果需要人工干预，计算包括人工处理在内的恢复时间。将自动恢复和人工恢复的时间放在一起，综合评估平均恢复时间</a:t>
            </a:r>
            <a:r>
              <a:rPr lang="en-US" dirty="0" smtClean="0"/>
              <a:t>(mean-time-to-repair—MTTR)</a:t>
            </a:r>
            <a:r>
              <a:rPr lang="zh-CN" altLang="en-US" dirty="0" smtClean="0"/>
              <a:t>，并验证是否得到系统需求分析中的条款要求。</a:t>
            </a: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14.7.1 </a:t>
            </a:r>
            <a:r>
              <a:rPr lang="zh-CN" altLang="en-US" dirty="0" smtClean="0"/>
              <a:t>可恢复性测试</a:t>
            </a:r>
            <a:endParaRPr lang="zh-CN" altLang="en-US" dirty="0"/>
          </a:p>
        </p:txBody>
      </p:sp>
      <p:sp>
        <p:nvSpPr>
          <p:cNvPr id="3" name="内容占位符 2"/>
          <p:cNvSpPr>
            <a:spLocks noGrp="1"/>
          </p:cNvSpPr>
          <p:nvPr>
            <p:ph idx="1"/>
          </p:nvPr>
        </p:nvSpPr>
        <p:spPr/>
        <p:txBody>
          <a:bodyPr/>
          <a:lstStyle/>
          <a:p>
            <a:r>
              <a:rPr lang="zh-CN" altLang="en-US" dirty="0" smtClean="0"/>
              <a:t>实际上，由于可恢复性测试的计算次数较少，计算</a:t>
            </a:r>
            <a:r>
              <a:rPr lang="en-US" dirty="0" smtClean="0"/>
              <a:t>MTTR</a:t>
            </a:r>
            <a:r>
              <a:rPr lang="zh-CN" altLang="en-US" dirty="0" smtClean="0"/>
              <a:t>的数据不够多。</a:t>
            </a:r>
            <a:endParaRPr lang="en-US" altLang="zh-CN" dirty="0" smtClean="0"/>
          </a:p>
          <a:p>
            <a:endParaRPr lang="en-US" altLang="zh-CN" dirty="0" smtClean="0"/>
          </a:p>
          <a:p>
            <a:r>
              <a:rPr lang="zh-CN" altLang="en-US" dirty="0" smtClean="0"/>
              <a:t>往往需要借助类似系统的历史数据，建立系统级的可靠性模型，推测新系统的</a:t>
            </a:r>
            <a:r>
              <a:rPr lang="en-US" dirty="0" smtClean="0"/>
              <a:t>MTTR</a:t>
            </a:r>
            <a:r>
              <a:rPr lang="zh-CN" altLang="en-US" dirty="0" smtClean="0"/>
              <a:t>。</a:t>
            </a:r>
            <a:endParaRPr lang="en-US" altLang="zh-CN" dirty="0" smtClean="0"/>
          </a:p>
          <a:p>
            <a:endParaRPr lang="en-US" altLang="zh-CN" dirty="0" smtClean="0"/>
          </a:p>
          <a:p>
            <a:r>
              <a:rPr lang="zh-CN" altLang="en-US" dirty="0" smtClean="0"/>
              <a:t>可恢复性测试是评价系统可靠和安全的重要措施，也是极其耗费成本的工作。</a:t>
            </a:r>
            <a:endParaRPr lang="zh-CN" alt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14.7.2 </a:t>
            </a:r>
            <a:r>
              <a:rPr lang="zh-CN" altLang="en-US" dirty="0" smtClean="0"/>
              <a:t>密安性测试</a:t>
            </a:r>
            <a:endParaRPr lang="zh-CN" altLang="en-US" dirty="0"/>
          </a:p>
        </p:txBody>
      </p:sp>
      <p:sp>
        <p:nvSpPr>
          <p:cNvPr id="3" name="内容占位符 2"/>
          <p:cNvSpPr>
            <a:spLocks noGrp="1"/>
          </p:cNvSpPr>
          <p:nvPr>
            <p:ph idx="1"/>
          </p:nvPr>
        </p:nvSpPr>
        <p:spPr/>
        <p:txBody>
          <a:bodyPr/>
          <a:lstStyle/>
          <a:p>
            <a:r>
              <a:rPr lang="zh-CN" altLang="en-US" dirty="0" smtClean="0"/>
              <a:t>密安性</a:t>
            </a:r>
            <a:r>
              <a:rPr lang="en-US" dirty="0" smtClean="0"/>
              <a:t>(Security)</a:t>
            </a:r>
            <a:r>
              <a:rPr lang="zh-CN" altLang="en-US" dirty="0" smtClean="0"/>
              <a:t>测试的目的是验证系统所建立的保护机制能否阻挡非法入侵。</a:t>
            </a:r>
            <a:endParaRPr lang="en-US" altLang="zh-CN" dirty="0" smtClean="0"/>
          </a:p>
          <a:p>
            <a:pPr lvl="1"/>
            <a:r>
              <a:rPr lang="zh-CN" altLang="en-US" dirty="0" smtClean="0"/>
              <a:t>系统的安全必须受到正面的和背面攻击。测试者要假扮黑客对系统进行攻击。例如，从外部获取密码，攻击防守软件或防火墙，添加病毒，拒绝他人的服务等。</a:t>
            </a:r>
          </a:p>
          <a:p>
            <a:r>
              <a:rPr lang="zh-CN" altLang="en-US" dirty="0" smtClean="0"/>
              <a:t>理论上讲，没有攻不破的系统，只是时间问题。</a:t>
            </a:r>
            <a:endParaRPr lang="en-US" altLang="zh-CN" dirty="0" smtClean="0"/>
          </a:p>
          <a:p>
            <a:pPr lvl="1"/>
            <a:r>
              <a:rPr lang="zh-CN" altLang="en-US" dirty="0" smtClean="0"/>
              <a:t>系统设计人员要考虑的是当系统被攻击的花费成本大于从系统攻击中得到的信息的价值。</a:t>
            </a:r>
            <a:endParaRPr lang="en-US" altLang="zh-CN" dirty="0" smtClean="0"/>
          </a:p>
          <a:p>
            <a:pPr lvl="1"/>
            <a:r>
              <a:rPr lang="zh-CN" altLang="en-US" dirty="0" smtClean="0"/>
              <a:t>测试人员也要从这个角度出发，测试和评价攻击者的成本和攻击者所获取的利益，给运维人员一定的防范被攻击和降低被攻击后损失的一些建议。</a:t>
            </a:r>
          </a:p>
          <a:p>
            <a:endParaRPr lang="zh-CN" alt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14.7.3 </a:t>
            </a:r>
            <a:r>
              <a:rPr lang="zh-CN" altLang="en-US" dirty="0" smtClean="0"/>
              <a:t>压力测试</a:t>
            </a:r>
            <a:endParaRPr lang="zh-CN" altLang="en-US" dirty="0"/>
          </a:p>
        </p:txBody>
      </p:sp>
      <p:sp>
        <p:nvSpPr>
          <p:cNvPr id="3" name="内容占位符 2"/>
          <p:cNvSpPr>
            <a:spLocks noGrp="1"/>
          </p:cNvSpPr>
          <p:nvPr>
            <p:ph idx="1"/>
          </p:nvPr>
        </p:nvSpPr>
        <p:spPr>
          <a:xfrm>
            <a:off x="841829" y="1295400"/>
            <a:ext cx="8149771" cy="4902200"/>
          </a:xfrm>
        </p:spPr>
        <p:txBody>
          <a:bodyPr/>
          <a:lstStyle/>
          <a:p>
            <a:r>
              <a:rPr lang="zh-CN" altLang="en-US" dirty="0" smtClean="0"/>
              <a:t>压力测试是验证系统运行的极限程度，即，让系统超越其设计能力，例如：</a:t>
            </a:r>
          </a:p>
          <a:p>
            <a:pPr lvl="1"/>
            <a:r>
              <a:rPr lang="en-US" dirty="0" smtClean="0"/>
              <a:t>1</a:t>
            </a:r>
            <a:r>
              <a:rPr lang="zh-CN" altLang="en-US" dirty="0" smtClean="0"/>
              <a:t>）增加系统每秒被中断次数；</a:t>
            </a:r>
          </a:p>
          <a:p>
            <a:pPr lvl="1"/>
            <a:r>
              <a:rPr lang="en-US" dirty="0" smtClean="0"/>
              <a:t>2</a:t>
            </a:r>
            <a:r>
              <a:rPr lang="zh-CN" altLang="en-US" dirty="0" smtClean="0"/>
              <a:t>）将系统单位时间内数据处理量增加一个或几个数量级；</a:t>
            </a:r>
          </a:p>
          <a:p>
            <a:pPr lvl="1"/>
            <a:r>
              <a:rPr lang="en-US" dirty="0" smtClean="0"/>
              <a:t>3</a:t>
            </a:r>
            <a:r>
              <a:rPr lang="zh-CN" altLang="en-US" dirty="0" smtClean="0"/>
              <a:t>）执行能够增加系统占用内存或其它资源的测试用例；</a:t>
            </a:r>
          </a:p>
          <a:p>
            <a:pPr lvl="1"/>
            <a:r>
              <a:rPr lang="en-US" dirty="0" smtClean="0"/>
              <a:t>4</a:t>
            </a:r>
            <a:r>
              <a:rPr lang="zh-CN" altLang="en-US" dirty="0" smtClean="0"/>
              <a:t>）执行可以让内存管理出现错误的测试用例；</a:t>
            </a:r>
          </a:p>
          <a:p>
            <a:pPr lvl="1"/>
            <a:r>
              <a:rPr lang="en-US" dirty="0" smtClean="0"/>
              <a:t>5</a:t>
            </a:r>
            <a:r>
              <a:rPr lang="zh-CN" altLang="en-US" dirty="0" smtClean="0"/>
              <a:t>）创建可能会过多查找磁盘数据的测试用例；</a:t>
            </a:r>
          </a:p>
          <a:p>
            <a:pPr lvl="1"/>
            <a:r>
              <a:rPr lang="en-US" dirty="0" smtClean="0"/>
              <a:t>6</a:t>
            </a:r>
            <a:r>
              <a:rPr lang="zh-CN" altLang="en-US" dirty="0" smtClean="0"/>
              <a:t>）增减用户访问量，观察系统对每个用户的响应时间变化，直到系统响应时间无法忍受。</a:t>
            </a:r>
            <a:endParaRPr lang="zh-CN" alt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14.7.4 </a:t>
            </a:r>
            <a:r>
              <a:rPr lang="zh-CN" altLang="en-US" dirty="0" smtClean="0"/>
              <a:t>性能测试</a:t>
            </a:r>
            <a:endParaRPr lang="zh-CN" altLang="en-US" dirty="0"/>
          </a:p>
        </p:txBody>
      </p:sp>
      <p:sp>
        <p:nvSpPr>
          <p:cNvPr id="3" name="内容占位符 2"/>
          <p:cNvSpPr>
            <a:spLocks noGrp="1"/>
          </p:cNvSpPr>
          <p:nvPr>
            <p:ph idx="1"/>
          </p:nvPr>
        </p:nvSpPr>
        <p:spPr/>
        <p:txBody>
          <a:bodyPr/>
          <a:lstStyle/>
          <a:p>
            <a:r>
              <a:rPr lang="zh-CN" altLang="en-US" dirty="0" smtClean="0"/>
              <a:t>性能测试的目的是验证系统在真实环境下的运行能力。</a:t>
            </a:r>
            <a:endParaRPr lang="en-US" altLang="zh-CN" dirty="0" smtClean="0"/>
          </a:p>
          <a:p>
            <a:r>
              <a:rPr lang="zh-CN" altLang="en-US" dirty="0" smtClean="0"/>
              <a:t>性能测试与压力测试经常在一起进行，也必须在系统级别进行测试。</a:t>
            </a:r>
            <a:endParaRPr lang="en-US" altLang="zh-CN" dirty="0" smtClean="0"/>
          </a:p>
          <a:p>
            <a:pPr lvl="1"/>
            <a:r>
              <a:rPr lang="zh-CN" altLang="en-US" dirty="0" smtClean="0"/>
              <a:t>从单元和部件级的性能和压力测试推测系统的性能情况是不现实的，因为，例如，系统性能的降低会随着用户数量到底一定的程度后的上升出现突然的下降，多个业务组合会极大地降低系统的处理能力。</a:t>
            </a:r>
          </a:p>
          <a:p>
            <a:endParaRPr lang="zh-CN" alt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dirty="0" smtClean="0"/>
              <a:t>14.7.5 </a:t>
            </a:r>
            <a:r>
              <a:rPr lang="zh-CN" altLang="en-US" dirty="0" smtClean="0"/>
              <a:t>可信赖性评价</a:t>
            </a:r>
            <a:endParaRPr lang="zh-CN" altLang="en-US" dirty="0"/>
          </a:p>
        </p:txBody>
      </p:sp>
      <p:sp>
        <p:nvSpPr>
          <p:cNvPr id="3" name="内容占位符 2"/>
          <p:cNvSpPr>
            <a:spLocks noGrp="1"/>
          </p:cNvSpPr>
          <p:nvPr>
            <p:ph idx="1"/>
          </p:nvPr>
        </p:nvSpPr>
        <p:spPr/>
        <p:txBody>
          <a:bodyPr/>
          <a:lstStyle/>
          <a:p>
            <a:r>
              <a:rPr lang="en-US" altLang="zh-CN" dirty="0" smtClean="0"/>
              <a:t>“</a:t>
            </a:r>
            <a:r>
              <a:rPr lang="zh-CN" altLang="en-US" dirty="0" smtClean="0"/>
              <a:t>测试不能说明系统是可信赖的，只能反应出系统仍有不可信赖地方，仍有密安性漏洞、性能等方面的不足。”</a:t>
            </a:r>
            <a:endParaRPr lang="en-US" altLang="zh-CN" dirty="0" smtClean="0"/>
          </a:p>
          <a:p>
            <a:pPr lvl="1"/>
            <a:r>
              <a:rPr lang="zh-CN" altLang="en-US" dirty="0" smtClean="0"/>
              <a:t>因此，测试者和开发者必须一起对系统进行评价。评价的基础是建立系统可信赖模型，并结合已有系统的历史数据、可信赖等级、运行现状，以及当前系统测试的情况，进行比较。</a:t>
            </a:r>
            <a:endParaRPr lang="en-US" altLang="zh-CN" dirty="0" smtClean="0"/>
          </a:p>
          <a:p>
            <a:pPr lvl="1"/>
            <a:r>
              <a:rPr lang="zh-CN" altLang="en-US" dirty="0" smtClean="0"/>
              <a:t>评价的结论往往是：当前的系统比原系统的性能改善、阻挡攻击的能力和保护信息泄露的改进，恢复时间的缩短情况。即，对原有或类似系统的改进情况的</a:t>
            </a:r>
            <a:r>
              <a:rPr lang="zh-CN" altLang="en-US" smtClean="0"/>
              <a:t>表述要比用</a:t>
            </a:r>
            <a:r>
              <a:rPr lang="zh-CN" altLang="en-US" dirty="0" smtClean="0"/>
              <a:t>直接的绝对的表述语言更加令人可信。</a:t>
            </a:r>
            <a:endParaRPr lang="zh-CN" alt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p:txBody>
          <a:bodyPr/>
          <a:lstStyle/>
          <a:p>
            <a:r>
              <a:rPr lang="zh-CN" altLang="en-US" dirty="0" smtClean="0"/>
              <a:t>依据图</a:t>
            </a:r>
            <a:r>
              <a:rPr lang="en-US" dirty="0" smtClean="0"/>
              <a:t>14-1</a:t>
            </a:r>
            <a:r>
              <a:rPr lang="zh-CN" altLang="en-US" dirty="0" smtClean="0"/>
              <a:t>测试工作的</a:t>
            </a:r>
            <a:r>
              <a:rPr lang="en-US" dirty="0" smtClean="0"/>
              <a:t>V</a:t>
            </a:r>
            <a:r>
              <a:rPr lang="zh-CN" altLang="en-US" dirty="0" smtClean="0"/>
              <a:t>模型，需要对可信赖性进行测试验证，针对部件和系统级集成的可信赖性需要与</a:t>
            </a:r>
            <a:r>
              <a:rPr lang="en-US" dirty="0" smtClean="0"/>
              <a:t>10.7</a:t>
            </a:r>
            <a:r>
              <a:rPr lang="zh-CN" altLang="en-US" dirty="0" smtClean="0"/>
              <a:t>节中的体系结构评价相对应，即在系统测试阶段验证体系结构可信赖性，回答体系结构设计和评价时所提的要求是否得到满足。</a:t>
            </a:r>
            <a:endParaRPr lang="en-US" altLang="zh-CN" dirty="0" smtClean="0"/>
          </a:p>
          <a:p>
            <a:r>
              <a:rPr lang="zh-CN" altLang="en-US" dirty="0" smtClean="0"/>
              <a:t>同样，在系统验收测试阶段，需要针对可信赖性指标进行测试和评价，以验证和确认第</a:t>
            </a:r>
            <a:r>
              <a:rPr lang="en-US" dirty="0" smtClean="0"/>
              <a:t>9.8</a:t>
            </a:r>
            <a:r>
              <a:rPr lang="zh-CN" altLang="en-US" dirty="0" smtClean="0"/>
              <a:t>节所论述的可信赖性建模与分析的结论是否一致。</a:t>
            </a:r>
            <a:endParaRPr lang="zh-CN" altLang="en-US" dirty="0"/>
          </a:p>
        </p:txBody>
      </p:sp>
    </p:spTree>
  </p:cSld>
  <p:clrMapOvr>
    <a:masterClrMapping/>
  </p:clrMapOvr>
</p:sld>
</file>

<file path=ppt/theme/theme1.xml><?xml version="1.0" encoding="utf-8"?>
<a:theme xmlns:a="http://schemas.openxmlformats.org/drawingml/2006/main" name="新模板-7">
  <a:themeElements>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bupt-was4">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bupt-was4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upt-was4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upt-was4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upt-was4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upt-was4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upt-was4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upt-was4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新模板-7</Template>
  <TotalTime>2104</TotalTime>
  <Words>9723</Words>
  <Application>Microsoft Office PowerPoint</Application>
  <PresentationFormat>全屏显示(4:3)</PresentationFormat>
  <Paragraphs>1041</Paragraphs>
  <Slides>101</Slides>
  <Notes>0</Notes>
  <HiddenSlides>0</HiddenSlides>
  <MMClips>0</MMClips>
  <ScaleCrop>false</ScaleCrop>
  <HeadingPairs>
    <vt:vector size="8" baseType="variant">
      <vt:variant>
        <vt:lpstr>已用的字体</vt:lpstr>
      </vt:variant>
      <vt:variant>
        <vt:i4>9</vt:i4>
      </vt:variant>
      <vt:variant>
        <vt:lpstr>主题</vt:lpstr>
      </vt:variant>
      <vt:variant>
        <vt:i4>2</vt:i4>
      </vt:variant>
      <vt:variant>
        <vt:lpstr>嵌入 OLE 服务器</vt:lpstr>
      </vt:variant>
      <vt:variant>
        <vt:i4>3</vt:i4>
      </vt:variant>
      <vt:variant>
        <vt:lpstr>幻灯片标题</vt:lpstr>
      </vt:variant>
      <vt:variant>
        <vt:i4>101</vt:i4>
      </vt:variant>
    </vt:vector>
  </HeadingPairs>
  <TitlesOfParts>
    <vt:vector size="115" baseType="lpstr">
      <vt:lpstr>华文行楷</vt:lpstr>
      <vt:lpstr>楷体</vt:lpstr>
      <vt:lpstr>楷体_GB2312</vt:lpstr>
      <vt:lpstr>宋体</vt:lpstr>
      <vt:lpstr>Arial</vt:lpstr>
      <vt:lpstr>Calibri</vt:lpstr>
      <vt:lpstr>Cambria Math</vt:lpstr>
      <vt:lpstr>Monotype Corsiva</vt:lpstr>
      <vt:lpstr>Times New Roman</vt:lpstr>
      <vt:lpstr>新模板-7</vt:lpstr>
      <vt:lpstr>自定义设计方案</vt:lpstr>
      <vt:lpstr>公式</vt:lpstr>
      <vt:lpstr>Equation.3</vt:lpstr>
      <vt:lpstr>工作表</vt:lpstr>
      <vt:lpstr>第14章 软件测试工程</vt:lpstr>
      <vt:lpstr>目录</vt:lpstr>
      <vt:lpstr>14.1测试工程化</vt:lpstr>
      <vt:lpstr>14.1.1 测试的生命周期</vt:lpstr>
      <vt:lpstr>14.1.2 测试方式与方法</vt:lpstr>
      <vt:lpstr>PowerPoint 演示文稿</vt:lpstr>
      <vt:lpstr>测试阶段和测试方法交叉对应</vt:lpstr>
      <vt:lpstr>针对质量和可信赖性的测试</vt:lpstr>
      <vt:lpstr>14.1.3 测试工程的原则</vt:lpstr>
      <vt:lpstr>14.1.3 测试工程的原则</vt:lpstr>
      <vt:lpstr>14.1.4 测试过程</vt:lpstr>
      <vt:lpstr>PowerPoint 演示文稿</vt:lpstr>
      <vt:lpstr>PowerPoint 演示文稿</vt:lpstr>
      <vt:lpstr>14.2 各测试阶段的工作</vt:lpstr>
      <vt:lpstr>14.2.1 单元测试</vt:lpstr>
      <vt:lpstr>14.2.2 集成测试</vt:lpstr>
      <vt:lpstr>一个假设的软件系统</vt:lpstr>
      <vt:lpstr>自顶向下的测试与集成示例</vt:lpstr>
      <vt:lpstr>自底向上的测试与集成示例</vt:lpstr>
      <vt:lpstr>三明治(sandwich)</vt:lpstr>
      <vt:lpstr>14.2.3 系统测试</vt:lpstr>
      <vt:lpstr>14.2.4 验收测试</vt:lpstr>
      <vt:lpstr>14.2.5 试运行</vt:lpstr>
      <vt:lpstr>14.2.6 产品发布前的测试</vt:lpstr>
      <vt:lpstr>14.3 测试用例设计方法</vt:lpstr>
      <vt:lpstr>14.3.1 随机方法</vt:lpstr>
      <vt:lpstr>14.3.2 判定表方法</vt:lpstr>
      <vt:lpstr>依据需求=&gt;创立判定表=&gt;得到测试用例</vt:lpstr>
      <vt:lpstr>14.3.3 等价类划分</vt:lpstr>
      <vt:lpstr>划分等价类指导原则</vt:lpstr>
      <vt:lpstr>PowerPoint 演示文稿</vt:lpstr>
      <vt:lpstr>PowerPoint 演示文稿</vt:lpstr>
      <vt:lpstr>PowerPoint 演示文稿</vt:lpstr>
      <vt:lpstr>PowerPoint 演示文稿</vt:lpstr>
      <vt:lpstr>14.3.4 边界值方法</vt:lpstr>
      <vt:lpstr>BVA的选择原则</vt:lpstr>
      <vt:lpstr>PowerPoint 演示文稿</vt:lpstr>
      <vt:lpstr>第三步，构造出测试用例</vt:lpstr>
      <vt:lpstr>14.3.5 因果图方法</vt:lpstr>
      <vt:lpstr>例子</vt:lpstr>
      <vt:lpstr>第2步</vt:lpstr>
      <vt:lpstr>常用的因果符号</vt:lpstr>
      <vt:lpstr>第3步</vt:lpstr>
      <vt:lpstr>第4步</vt:lpstr>
      <vt:lpstr>14.4 OO程序的测试</vt:lpstr>
      <vt:lpstr>14.4.1 OO程序测试面临的问题</vt:lpstr>
      <vt:lpstr>对象类的测试</vt:lpstr>
      <vt:lpstr>对象的集成，对象间的关系</vt:lpstr>
      <vt:lpstr>14.4.2 传统测试方法对OO测试适用性</vt:lpstr>
      <vt:lpstr>类层面的白箱测试</vt:lpstr>
      <vt:lpstr>14.4.3 OO程序测试方法</vt:lpstr>
      <vt:lpstr>Methods的定义</vt:lpstr>
      <vt:lpstr>14.4.4 类内的MtSS的方法</vt:lpstr>
      <vt:lpstr>银行账号类的定义和期望的状态</vt:lpstr>
      <vt:lpstr>类Account的因果次序</vt:lpstr>
      <vt:lpstr>安全序列</vt:lpstr>
      <vt:lpstr>14.4.5 对象类之间的MtSS的方法</vt:lpstr>
      <vt:lpstr>14.4.6 对象之间的MgSS方法</vt:lpstr>
      <vt:lpstr>PowerPoint 演示文稿</vt:lpstr>
      <vt:lpstr>PowerPoint 演示文稿</vt:lpstr>
      <vt:lpstr>可以根据与其它对象交互的方式定义出MgSS</vt:lpstr>
      <vt:lpstr>14.4.7 从交互图获得MtSS和MgSS</vt:lpstr>
      <vt:lpstr>PowerPoint 演示文稿</vt:lpstr>
      <vt:lpstr>14.4.8 OO测试的充分性</vt:lpstr>
      <vt:lpstr>Binder提出的覆盖准则</vt:lpstr>
      <vt:lpstr>PowerPoint 演示文稿</vt:lpstr>
      <vt:lpstr>PowerPoint 演示文稿</vt:lpstr>
      <vt:lpstr>McCabe提出对OO的测试准则</vt:lpstr>
      <vt:lpstr>慎用OO！</vt:lpstr>
      <vt:lpstr>14.5 不可测试软件的测试</vt:lpstr>
      <vt:lpstr>14.5 不可测试软件的测试</vt:lpstr>
      <vt:lpstr>14.5 不可测试软件的测试</vt:lpstr>
      <vt:lpstr>14.5.1数值求解问题</vt:lpstr>
      <vt:lpstr>14.5.2 “四舍五入”问题</vt:lpstr>
      <vt:lpstr>PowerPoint 演示文稿</vt:lpstr>
      <vt:lpstr>14.5.3 规划类问题</vt:lpstr>
      <vt:lpstr>14.5.4 AI的测试</vt:lpstr>
      <vt:lpstr>PowerPoint 演示文稿</vt:lpstr>
      <vt:lpstr>PowerPoint 演示文稿</vt:lpstr>
      <vt:lpstr>如何评判软件是否有智能？</vt:lpstr>
      <vt:lpstr>14.6何时停止测试？</vt:lpstr>
      <vt:lpstr>14.6何时停止测试？</vt:lpstr>
      <vt:lpstr>14.6.1 错误种子法</vt:lpstr>
      <vt:lpstr>PowerPoint 演示文稿</vt:lpstr>
      <vt:lpstr>PowerPoint 演示文稿</vt:lpstr>
      <vt:lpstr>14.6.2 错误种子测试的信任度</vt:lpstr>
      <vt:lpstr>PowerPoint 演示文稿</vt:lpstr>
      <vt:lpstr>PowerPoint 演示文稿</vt:lpstr>
      <vt:lpstr>14.6.3 覆盖率与测试信任度</vt:lpstr>
      <vt:lpstr>14.6.4 能力基线与测试信任度</vt:lpstr>
      <vt:lpstr>14.7 可信赖性测试和评价</vt:lpstr>
      <vt:lpstr>14.7 可信赖性测试和评价</vt:lpstr>
      <vt:lpstr>14.7.1 可恢复性测试</vt:lpstr>
      <vt:lpstr>14.7.1 可恢复性测试</vt:lpstr>
      <vt:lpstr>14.7.2 密安性测试</vt:lpstr>
      <vt:lpstr>14.7.3 压力测试</vt:lpstr>
      <vt:lpstr>14.7.4 性能测试</vt:lpstr>
      <vt:lpstr>14.7.5 可信赖性评价</vt:lpstr>
      <vt:lpstr>PowerPoint 演示文稿</vt:lpstr>
      <vt:lpstr>14.8 总结</vt:lpstr>
      <vt:lpstr>Homework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第14章 软件测试工程</dc:title>
  <dc:creator>Think</dc:creator>
  <cp:lastModifiedBy>王 安生</cp:lastModifiedBy>
  <cp:revision>143</cp:revision>
  <dcterms:created xsi:type="dcterms:W3CDTF">2014-07-08T06:29:08Z</dcterms:created>
  <dcterms:modified xsi:type="dcterms:W3CDTF">2020-02-12T02:33:29Z</dcterms:modified>
</cp:coreProperties>
</file>