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63"/>
  </p:notesMasterIdLst>
  <p:handoutMasterIdLst>
    <p:handoutMasterId r:id="rId64"/>
  </p:handoutMasterIdLst>
  <p:sldIdLst>
    <p:sldId id="305" r:id="rId3"/>
    <p:sldId id="256" r:id="rId4"/>
    <p:sldId id="257" r:id="rId5"/>
    <p:sldId id="259" r:id="rId6"/>
    <p:sldId id="260" r:id="rId7"/>
    <p:sldId id="261" r:id="rId8"/>
    <p:sldId id="262" r:id="rId9"/>
    <p:sldId id="263" r:id="rId10"/>
    <p:sldId id="264" r:id="rId11"/>
    <p:sldId id="265" r:id="rId12"/>
    <p:sldId id="317" r:id="rId13"/>
    <p:sldId id="266" r:id="rId14"/>
    <p:sldId id="267" r:id="rId15"/>
    <p:sldId id="318" r:id="rId16"/>
    <p:sldId id="268" r:id="rId17"/>
    <p:sldId id="269" r:id="rId18"/>
    <p:sldId id="270" r:id="rId19"/>
    <p:sldId id="271" r:id="rId20"/>
    <p:sldId id="272" r:id="rId21"/>
    <p:sldId id="274" r:id="rId22"/>
    <p:sldId id="275" r:id="rId23"/>
    <p:sldId id="276" r:id="rId24"/>
    <p:sldId id="273" r:id="rId25"/>
    <p:sldId id="277" r:id="rId26"/>
    <p:sldId id="278" r:id="rId27"/>
    <p:sldId id="279" r:id="rId28"/>
    <p:sldId id="280" r:id="rId29"/>
    <p:sldId id="281" r:id="rId30"/>
    <p:sldId id="258" r:id="rId31"/>
    <p:sldId id="283" r:id="rId32"/>
    <p:sldId id="284" r:id="rId33"/>
    <p:sldId id="285" r:id="rId34"/>
    <p:sldId id="286" r:id="rId35"/>
    <p:sldId id="287" r:id="rId36"/>
    <p:sldId id="288" r:id="rId37"/>
    <p:sldId id="289" r:id="rId38"/>
    <p:sldId id="282" r:id="rId39"/>
    <p:sldId id="291" r:id="rId40"/>
    <p:sldId id="293" r:id="rId41"/>
    <p:sldId id="292" r:id="rId42"/>
    <p:sldId id="294" r:id="rId43"/>
    <p:sldId id="295" r:id="rId44"/>
    <p:sldId id="319" r:id="rId45"/>
    <p:sldId id="296" r:id="rId46"/>
    <p:sldId id="297" r:id="rId47"/>
    <p:sldId id="298" r:id="rId48"/>
    <p:sldId id="290" r:id="rId49"/>
    <p:sldId id="300" r:id="rId50"/>
    <p:sldId id="301" r:id="rId51"/>
    <p:sldId id="302" r:id="rId52"/>
    <p:sldId id="303" r:id="rId53"/>
    <p:sldId id="306" r:id="rId54"/>
    <p:sldId id="307" r:id="rId55"/>
    <p:sldId id="308" r:id="rId56"/>
    <p:sldId id="309" r:id="rId57"/>
    <p:sldId id="310" r:id="rId58"/>
    <p:sldId id="314" r:id="rId59"/>
    <p:sldId id="315" r:id="rId60"/>
    <p:sldId id="316" r:id="rId61"/>
    <p:sldId id="299" r:id="rId62"/>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0" autoAdjust="0"/>
  </p:normalViewPr>
  <p:slideViewPr>
    <p:cSldViewPr snapToGrid="0">
      <p:cViewPr varScale="1">
        <p:scale>
          <a:sx n="97" d="100"/>
          <a:sy n="97" d="100"/>
        </p:scale>
        <p:origin x="804"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2019/12/13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2019/12/13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2019/12/13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2019/12/13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image" Target="../media/image3.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第三部分</a:t>
            </a:r>
            <a:endParaRPr lang="zh-CN" altLang="en-US" dirty="0"/>
          </a:p>
        </p:txBody>
      </p:sp>
      <p:sp>
        <p:nvSpPr>
          <p:cNvPr id="3" name="副标题 2"/>
          <p:cNvSpPr>
            <a:spLocks noGrp="1"/>
          </p:cNvSpPr>
          <p:nvPr>
            <p:ph type="subTitle" idx="1"/>
          </p:nvPr>
        </p:nvSpPr>
        <p:spPr/>
        <p:txBody>
          <a:bodyPr/>
          <a:lstStyle/>
          <a:p>
            <a:r>
              <a:rPr lang="zh-CN" altLang="en-US" dirty="0" smtClean="0"/>
              <a:t>过程管理与改进</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15.1.3 </a:t>
            </a:r>
            <a:r>
              <a:rPr lang="zh-CN" altLang="en-US" dirty="0" smtClean="0"/>
              <a:t>基于复杂度和修改情况的预测</a:t>
            </a:r>
            <a:endParaRPr lang="zh-CN" altLang="en-US" dirty="0"/>
          </a:p>
        </p:txBody>
      </p:sp>
      <p:sp>
        <p:nvSpPr>
          <p:cNvPr id="3" name="内容占位符 2"/>
          <p:cNvSpPr>
            <a:spLocks noGrp="1"/>
          </p:cNvSpPr>
          <p:nvPr>
            <p:ph idx="1"/>
          </p:nvPr>
        </p:nvSpPr>
        <p:spPr/>
        <p:txBody>
          <a:bodyPr/>
          <a:lstStyle/>
          <a:p>
            <a:r>
              <a:rPr lang="en-US" dirty="0" err="1" smtClean="0"/>
              <a:t>Kitchenham</a:t>
            </a:r>
            <a:r>
              <a:rPr lang="zh-CN" altLang="en-US" dirty="0" smtClean="0"/>
              <a:t>等首先提出用</a:t>
            </a:r>
            <a:r>
              <a:rPr lang="en-US" dirty="0" smtClean="0"/>
              <a:t>McCabe</a:t>
            </a:r>
            <a:r>
              <a:rPr lang="zh-CN" altLang="en-US" dirty="0" smtClean="0"/>
              <a:t>的度量元</a:t>
            </a:r>
            <a:r>
              <a:rPr lang="en-US" dirty="0" smtClean="0"/>
              <a:t>V(G)</a:t>
            </a:r>
            <a:r>
              <a:rPr lang="zh-CN" altLang="en-US" dirty="0" smtClean="0"/>
              <a:t>，以及软件进化和更改的数据作为度量元，并给出了两个预测系统更改的缺陷个数</a:t>
            </a:r>
            <a:r>
              <a:rPr lang="en-US" dirty="0" smtClean="0"/>
              <a:t>C</a:t>
            </a:r>
            <a:r>
              <a:rPr lang="zh-CN" altLang="en-US" dirty="0" smtClean="0"/>
              <a:t>的回归公式：</a:t>
            </a:r>
          </a:p>
          <a:p>
            <a:pPr lvl="1">
              <a:buNone/>
            </a:pPr>
            <a:r>
              <a:rPr lang="en-US" dirty="0" smtClean="0"/>
              <a:t>C=0.042MCI -0.075N + 0.00001HE     </a:t>
            </a:r>
            <a:r>
              <a:rPr lang="en-US" altLang="zh-CN" dirty="0" smtClean="0"/>
              <a:t>——</a:t>
            </a:r>
            <a:r>
              <a:rPr lang="en-US" dirty="0" smtClean="0"/>
              <a:t>(15-6)</a:t>
            </a:r>
          </a:p>
          <a:p>
            <a:pPr lvl="2"/>
            <a:r>
              <a:rPr lang="zh-CN" altLang="en-US" dirty="0" smtClean="0"/>
              <a:t>系统</a:t>
            </a:r>
            <a:r>
              <a:rPr lang="zh-CN" altLang="en-US" dirty="0"/>
              <a:t>首次更改时的预测</a:t>
            </a:r>
            <a:endParaRPr lang="zh-CN" altLang="en-US" dirty="0" smtClean="0"/>
          </a:p>
          <a:p>
            <a:pPr lvl="1">
              <a:buNone/>
            </a:pPr>
            <a:r>
              <a:rPr lang="en-US" dirty="0" smtClean="0"/>
              <a:t>C=0.25MCI – 0.53DI + 0.09VG     </a:t>
            </a:r>
            <a:r>
              <a:rPr lang="en-US" altLang="zh-CN" dirty="0" smtClean="0"/>
              <a:t>——</a:t>
            </a:r>
            <a:r>
              <a:rPr lang="en-US" dirty="0" smtClean="0"/>
              <a:t>(15-7)</a:t>
            </a:r>
          </a:p>
          <a:p>
            <a:pPr lvl="2"/>
            <a:r>
              <a:rPr lang="zh-CN" altLang="en-US" dirty="0"/>
              <a:t>系统后续更改的缺陷</a:t>
            </a:r>
            <a:r>
              <a:rPr lang="zh-CN" altLang="en-US" dirty="0" smtClean="0"/>
              <a:t>预测。</a:t>
            </a:r>
            <a:r>
              <a:rPr lang="en-US" altLang="zh-CN" dirty="0" smtClean="0"/>
              <a:t>VG</a:t>
            </a:r>
            <a:r>
              <a:rPr lang="zh-CN" altLang="en-US" dirty="0" smtClean="0"/>
              <a:t>对修改有明显的影响！</a:t>
            </a:r>
          </a:p>
          <a:p>
            <a:pPr lvl="1"/>
            <a:r>
              <a:rPr lang="zh-CN" altLang="en-US" dirty="0" smtClean="0"/>
              <a:t>公式中</a:t>
            </a:r>
            <a:r>
              <a:rPr lang="en-US" altLang="zh-CN" dirty="0" smtClean="0"/>
              <a:t>, </a:t>
            </a:r>
          </a:p>
          <a:p>
            <a:pPr lvl="2"/>
            <a:r>
              <a:rPr lang="fr-FR" dirty="0" smtClean="0"/>
              <a:t>MCI</a:t>
            </a:r>
            <a:r>
              <a:rPr lang="zh-CN" altLang="en-US" dirty="0" smtClean="0"/>
              <a:t>是机器代码指令数，</a:t>
            </a:r>
            <a:endParaRPr lang="en-US" altLang="zh-CN" dirty="0" smtClean="0"/>
          </a:p>
          <a:p>
            <a:pPr lvl="2"/>
            <a:r>
              <a:rPr lang="fr-FR" dirty="0" smtClean="0"/>
              <a:t>N</a:t>
            </a:r>
            <a:r>
              <a:rPr lang="zh-CN" altLang="en-US" dirty="0" smtClean="0"/>
              <a:t>表示操作数和操作符的</a:t>
            </a:r>
            <a:r>
              <a:rPr lang="zh-CN" altLang="en-US" dirty="0"/>
              <a:t>总和</a:t>
            </a:r>
            <a:r>
              <a:rPr lang="zh-CN" altLang="en-US" dirty="0" smtClean="0"/>
              <a:t>，</a:t>
            </a:r>
            <a:endParaRPr lang="en-US" altLang="zh-CN" dirty="0" smtClean="0"/>
          </a:p>
          <a:p>
            <a:pPr lvl="2"/>
            <a:r>
              <a:rPr lang="fr-FR" dirty="0" smtClean="0"/>
              <a:t>HE</a:t>
            </a:r>
            <a:r>
              <a:rPr lang="zh-CN" altLang="en-US" dirty="0" smtClean="0"/>
              <a:t>是</a:t>
            </a:r>
            <a:r>
              <a:rPr lang="fr-FR" dirty="0" smtClean="0"/>
              <a:t>Halstead</a:t>
            </a:r>
            <a:r>
              <a:rPr lang="zh-CN" altLang="en-US" dirty="0" smtClean="0"/>
              <a:t>的工作量度量元。</a:t>
            </a:r>
            <a:endParaRPr lang="en-US" altLang="zh-CN" dirty="0" smtClean="0"/>
          </a:p>
          <a:p>
            <a:pPr lvl="2"/>
            <a:r>
              <a:rPr lang="en-US" dirty="0" smtClean="0"/>
              <a:t>DI</a:t>
            </a:r>
            <a:r>
              <a:rPr lang="zh-CN" altLang="en-US" dirty="0" smtClean="0"/>
              <a:t>表示数据项。</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除了用代码行衡量软件规模和复杂程度外</a:t>
            </a:r>
            <a:r>
              <a:rPr lang="zh-CN" altLang="en-US" dirty="0" smtClean="0"/>
              <a:t>，</a:t>
            </a:r>
            <a:r>
              <a:rPr lang="zh-CN" altLang="en-US" dirty="0"/>
              <a:t>可以</a:t>
            </a:r>
            <a:r>
              <a:rPr lang="zh-CN" altLang="en-US" dirty="0" smtClean="0"/>
              <a:t>用</a:t>
            </a:r>
            <a:r>
              <a:rPr lang="zh-CN" altLang="en-US" dirty="0"/>
              <a:t>功能点</a:t>
            </a:r>
            <a:r>
              <a:rPr lang="en-US" altLang="zh-CN" dirty="0"/>
              <a:t>(FP--Functional Points)</a:t>
            </a:r>
            <a:r>
              <a:rPr lang="zh-CN" altLang="en-US" dirty="0"/>
              <a:t>来预测和表示缺陷的密度</a:t>
            </a:r>
            <a:r>
              <a:rPr lang="zh-CN" altLang="en-US" dirty="0" smtClean="0"/>
              <a:t>。</a:t>
            </a:r>
            <a:endParaRPr lang="en-US" altLang="zh-CN" dirty="0" smtClean="0"/>
          </a:p>
          <a:p>
            <a:pPr lvl="1"/>
            <a:r>
              <a:rPr lang="zh-CN" altLang="en-US" dirty="0" smtClean="0"/>
              <a:t>用</a:t>
            </a:r>
            <a:r>
              <a:rPr lang="en-US" altLang="zh-CN" dirty="0"/>
              <a:t>FP</a:t>
            </a:r>
            <a:r>
              <a:rPr lang="zh-CN" altLang="en-US" dirty="0"/>
              <a:t>比单纯用</a:t>
            </a:r>
            <a:r>
              <a:rPr lang="en-US" altLang="zh-CN" dirty="0"/>
              <a:t>LOC</a:t>
            </a:r>
            <a:r>
              <a:rPr lang="zh-CN" altLang="en-US" dirty="0"/>
              <a:t>应当更好一些，因为</a:t>
            </a:r>
            <a:r>
              <a:rPr lang="en-US" altLang="zh-CN" dirty="0"/>
              <a:t>FP</a:t>
            </a:r>
            <a:r>
              <a:rPr lang="zh-CN" altLang="en-US" dirty="0"/>
              <a:t>与所使用的编程语言没有太大关系。</a:t>
            </a:r>
          </a:p>
          <a:p>
            <a:r>
              <a:rPr lang="en-US" altLang="zh-CN" dirty="0"/>
              <a:t>Capers Jones</a:t>
            </a:r>
            <a:r>
              <a:rPr lang="zh-CN" altLang="en-US" dirty="0"/>
              <a:t>一直提倡用功能点对缺陷密度和移除缺陷的效率进行评价，从而预测缺陷的密度</a:t>
            </a:r>
            <a:r>
              <a:rPr lang="zh-CN" altLang="en-US" dirty="0" smtClean="0"/>
              <a:t>。</a:t>
            </a:r>
            <a:endParaRPr lang="en-US" altLang="zh-CN" dirty="0" smtClean="0"/>
          </a:p>
          <a:p>
            <a:pPr lvl="1"/>
            <a:r>
              <a:rPr lang="zh-CN" altLang="en-US" dirty="0" smtClean="0"/>
              <a:t>他</a:t>
            </a:r>
            <a:r>
              <a:rPr lang="zh-CN" altLang="en-US" dirty="0"/>
              <a:t>认为潜在的缺陷不能用代码行的多少进行测量，而应当是用功能点测量</a:t>
            </a:r>
            <a:r>
              <a:rPr lang="zh-CN" altLang="en-US" dirty="0" smtClean="0"/>
              <a:t>。</a:t>
            </a:r>
            <a:endParaRPr lang="en-US" altLang="zh-CN" dirty="0" smtClean="0"/>
          </a:p>
          <a:p>
            <a:pPr lvl="1"/>
            <a:r>
              <a:rPr lang="zh-CN" altLang="en-US" dirty="0" smtClean="0"/>
              <a:t>因为</a:t>
            </a:r>
            <a:r>
              <a:rPr lang="zh-CN" altLang="en-US" dirty="0"/>
              <a:t>，大多数严重的缺陷不是代码的问题，而是需求和设计中产生的问题。</a:t>
            </a:r>
          </a:p>
          <a:p>
            <a:endParaRPr lang="zh-CN" altLang="en-US" dirty="0"/>
          </a:p>
        </p:txBody>
      </p:sp>
      <p:sp>
        <p:nvSpPr>
          <p:cNvPr id="4" name="标题 1"/>
          <p:cNvSpPr>
            <a:spLocks noGrp="1"/>
          </p:cNvSpPr>
          <p:nvPr>
            <p:ph type="title"/>
          </p:nvPr>
        </p:nvSpPr>
        <p:spPr/>
        <p:txBody>
          <a:bodyPr/>
          <a:lstStyle/>
          <a:p>
            <a:r>
              <a:rPr lang="en-US" dirty="0" smtClean="0"/>
              <a:t>15.1.4 </a:t>
            </a:r>
            <a:r>
              <a:rPr lang="zh-CN" altLang="en-US" dirty="0" smtClean="0"/>
              <a:t>基于功能点的缺陷预测</a:t>
            </a:r>
            <a:endParaRPr lang="zh-CN" altLang="en-US" dirty="0"/>
          </a:p>
        </p:txBody>
      </p:sp>
    </p:spTree>
    <p:extLst>
      <p:ext uri="{BB962C8B-B14F-4D97-AF65-F5344CB8AC3E}">
        <p14:creationId xmlns:p14="http://schemas.microsoft.com/office/powerpoint/2010/main" val="1281311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15.1.4 </a:t>
            </a:r>
            <a:r>
              <a:rPr lang="zh-CN" altLang="en-US" dirty="0" smtClean="0"/>
              <a:t>基于功能点的缺陷预测</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17124973"/>
              </p:ext>
            </p:extLst>
          </p:nvPr>
        </p:nvGraphicFramePr>
        <p:xfrm>
          <a:off x="1029262" y="1920149"/>
          <a:ext cx="7886138" cy="3018078"/>
        </p:xfrm>
        <a:graphic>
          <a:graphicData uri="http://schemas.openxmlformats.org/drawingml/2006/table">
            <a:tbl>
              <a:tblPr/>
              <a:tblGrid>
                <a:gridCol w="1640113">
                  <a:extLst>
                    <a:ext uri="{9D8B030D-6E8A-4147-A177-3AD203B41FA5}">
                      <a16:colId xmlns:a16="http://schemas.microsoft.com/office/drawing/2014/main" val="20000"/>
                    </a:ext>
                  </a:extLst>
                </a:gridCol>
                <a:gridCol w="2194665">
                  <a:extLst>
                    <a:ext uri="{9D8B030D-6E8A-4147-A177-3AD203B41FA5}">
                      <a16:colId xmlns:a16="http://schemas.microsoft.com/office/drawing/2014/main" val="20001"/>
                    </a:ext>
                  </a:extLst>
                </a:gridCol>
                <a:gridCol w="2025680">
                  <a:extLst>
                    <a:ext uri="{9D8B030D-6E8A-4147-A177-3AD203B41FA5}">
                      <a16:colId xmlns:a16="http://schemas.microsoft.com/office/drawing/2014/main" val="20002"/>
                    </a:ext>
                  </a:extLst>
                </a:gridCol>
                <a:gridCol w="2025680">
                  <a:extLst>
                    <a:ext uri="{9D8B030D-6E8A-4147-A177-3AD203B41FA5}">
                      <a16:colId xmlns:a16="http://schemas.microsoft.com/office/drawing/2014/main" val="20003"/>
                    </a:ext>
                  </a:extLst>
                </a:gridCol>
              </a:tblGrid>
              <a:tr h="428480">
                <a:tc>
                  <a:txBody>
                    <a:bodyPr/>
                    <a:lstStyle/>
                    <a:p>
                      <a:pPr indent="269875" algn="just">
                        <a:lnSpc>
                          <a:spcPts val="1760"/>
                        </a:lnSpc>
                        <a:spcAft>
                          <a:spcPts val="0"/>
                        </a:spcAft>
                      </a:pPr>
                      <a:r>
                        <a:rPr lang="zh-CN" sz="1600" kern="100" dirty="0">
                          <a:latin typeface="Times New Roman"/>
                          <a:ea typeface="宋体"/>
                          <a:cs typeface="Times New Roman"/>
                        </a:rPr>
                        <a:t>缺陷源</a:t>
                      </a: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kern="100" dirty="0">
                          <a:latin typeface="Times New Roman"/>
                          <a:ea typeface="宋体"/>
                          <a:cs typeface="Times New Roman"/>
                        </a:rPr>
                        <a:t>每个功能点的缺陷数</a:t>
                      </a: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kern="100">
                          <a:latin typeface="Times New Roman"/>
                          <a:ea typeface="宋体"/>
                          <a:cs typeface="Times New Roman"/>
                        </a:rPr>
                        <a:t>移除效率</a:t>
                      </a: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kern="100">
                          <a:latin typeface="Times New Roman"/>
                          <a:ea typeface="宋体"/>
                          <a:cs typeface="Times New Roman"/>
                        </a:rPr>
                        <a:t>遗留缺陷个数</a:t>
                      </a: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7198">
                <a:tc>
                  <a:txBody>
                    <a:bodyPr/>
                    <a:lstStyle/>
                    <a:p>
                      <a:pPr indent="269875" algn="just">
                        <a:lnSpc>
                          <a:spcPts val="1760"/>
                        </a:lnSpc>
                        <a:spcAft>
                          <a:spcPts val="0"/>
                        </a:spcAft>
                      </a:pPr>
                      <a:r>
                        <a:rPr lang="zh-CN" sz="1600" kern="100" dirty="0">
                          <a:latin typeface="Times New Roman"/>
                          <a:ea typeface="宋体"/>
                          <a:cs typeface="Times New Roman"/>
                        </a:rPr>
                        <a:t>需求缺陷</a:t>
                      </a: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1.0</a:t>
                      </a:r>
                      <a:endParaRPr lang="zh-CN" sz="1600" kern="100" dirty="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77%</a:t>
                      </a:r>
                      <a:endParaRPr lang="zh-CN" sz="1600" kern="10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0.23</a:t>
                      </a:r>
                      <a:endParaRPr lang="zh-CN" sz="1600" kern="10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8480">
                <a:tc>
                  <a:txBody>
                    <a:bodyPr/>
                    <a:lstStyle/>
                    <a:p>
                      <a:pPr indent="269875" algn="just">
                        <a:lnSpc>
                          <a:spcPts val="1760"/>
                        </a:lnSpc>
                        <a:spcAft>
                          <a:spcPts val="0"/>
                        </a:spcAft>
                      </a:pPr>
                      <a:r>
                        <a:rPr lang="zh-CN" sz="1600" kern="100">
                          <a:latin typeface="Times New Roman"/>
                          <a:ea typeface="宋体"/>
                          <a:cs typeface="Times New Roman"/>
                        </a:rPr>
                        <a:t>设计缺陷</a:t>
                      </a: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1.25</a:t>
                      </a:r>
                      <a:endParaRPr lang="zh-CN" sz="1600" kern="100" dirty="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85%</a:t>
                      </a:r>
                      <a:endParaRPr lang="zh-CN" sz="1600" kern="100" dirty="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0.19</a:t>
                      </a:r>
                      <a:endParaRPr lang="zh-CN" sz="1600" kern="10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8480">
                <a:tc>
                  <a:txBody>
                    <a:bodyPr/>
                    <a:lstStyle/>
                    <a:p>
                      <a:pPr indent="269875" algn="just">
                        <a:lnSpc>
                          <a:spcPts val="1760"/>
                        </a:lnSpc>
                        <a:spcAft>
                          <a:spcPts val="0"/>
                        </a:spcAft>
                      </a:pPr>
                      <a:r>
                        <a:rPr lang="zh-CN" sz="1600" kern="100">
                          <a:latin typeface="Times New Roman"/>
                          <a:ea typeface="宋体"/>
                          <a:cs typeface="Times New Roman"/>
                        </a:rPr>
                        <a:t>编码缺陷</a:t>
                      </a: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1.75</a:t>
                      </a:r>
                      <a:endParaRPr lang="zh-CN" sz="1600" kern="10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95%</a:t>
                      </a:r>
                      <a:endParaRPr lang="zh-CN" sz="1600" kern="100" dirty="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0.09</a:t>
                      </a:r>
                      <a:endParaRPr lang="zh-CN" sz="1600" kern="100" dirty="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8480">
                <a:tc>
                  <a:txBody>
                    <a:bodyPr/>
                    <a:lstStyle/>
                    <a:p>
                      <a:pPr indent="269875" algn="just">
                        <a:lnSpc>
                          <a:spcPts val="1760"/>
                        </a:lnSpc>
                        <a:spcAft>
                          <a:spcPts val="0"/>
                        </a:spcAft>
                      </a:pPr>
                      <a:r>
                        <a:rPr lang="zh-CN" sz="1600" kern="100">
                          <a:latin typeface="Times New Roman"/>
                          <a:ea typeface="宋体"/>
                          <a:cs typeface="Times New Roman"/>
                        </a:rPr>
                        <a:t>文档缺陷</a:t>
                      </a: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0.6</a:t>
                      </a:r>
                      <a:endParaRPr lang="zh-CN" sz="1600" kern="10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80%</a:t>
                      </a:r>
                      <a:endParaRPr lang="zh-CN" sz="1600" kern="10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0.12</a:t>
                      </a:r>
                      <a:endParaRPr lang="zh-CN" sz="1600" kern="100" dirty="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8480">
                <a:tc>
                  <a:txBody>
                    <a:bodyPr/>
                    <a:lstStyle/>
                    <a:p>
                      <a:pPr indent="269875" algn="just">
                        <a:lnSpc>
                          <a:spcPts val="1760"/>
                        </a:lnSpc>
                        <a:spcAft>
                          <a:spcPts val="0"/>
                        </a:spcAft>
                      </a:pPr>
                      <a:r>
                        <a:rPr lang="zh-CN" sz="1600" kern="100" dirty="0">
                          <a:latin typeface="Times New Roman"/>
                          <a:ea typeface="宋体"/>
                          <a:cs typeface="Times New Roman"/>
                        </a:rPr>
                        <a:t>修复带来缺陷</a:t>
                      </a: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0.4</a:t>
                      </a:r>
                      <a:endParaRPr lang="zh-CN" sz="1600" kern="10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70%</a:t>
                      </a:r>
                      <a:endParaRPr lang="zh-CN" sz="1600" kern="10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0.12</a:t>
                      </a:r>
                      <a:endParaRPr lang="zh-CN" sz="1600" kern="100" dirty="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28480">
                <a:tc>
                  <a:txBody>
                    <a:bodyPr/>
                    <a:lstStyle/>
                    <a:p>
                      <a:pPr indent="269875" algn="just">
                        <a:lnSpc>
                          <a:spcPts val="1760"/>
                        </a:lnSpc>
                        <a:spcAft>
                          <a:spcPts val="0"/>
                        </a:spcAft>
                      </a:pPr>
                      <a:r>
                        <a:rPr lang="zh-CN" sz="1600" kern="100">
                          <a:latin typeface="Times New Roman"/>
                          <a:ea typeface="宋体"/>
                          <a:cs typeface="Times New Roman"/>
                        </a:rPr>
                        <a:t>总缺陷</a:t>
                      </a: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5.0</a:t>
                      </a:r>
                      <a:endParaRPr lang="zh-CN" sz="1600" kern="100" dirty="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85%</a:t>
                      </a:r>
                      <a:endParaRPr lang="zh-CN" sz="1600" kern="100" dirty="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0.75</a:t>
                      </a:r>
                      <a:endParaRPr lang="zh-CN" sz="1600" kern="100" dirty="0">
                        <a:latin typeface="Times New Roman"/>
                        <a:ea typeface="宋体"/>
                        <a:cs typeface="Times New Roman"/>
                      </a:endParaRPr>
                    </a:p>
                  </a:txBody>
                  <a:tcPr marL="22595" marR="225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矩形 5"/>
          <p:cNvSpPr/>
          <p:nvPr/>
        </p:nvSpPr>
        <p:spPr>
          <a:xfrm>
            <a:off x="1357085" y="1112132"/>
            <a:ext cx="6683829" cy="461665"/>
          </a:xfrm>
          <a:prstGeom prst="rect">
            <a:avLst/>
          </a:prstGeom>
        </p:spPr>
        <p:txBody>
          <a:bodyPr wrap="square">
            <a:spAutoFit/>
          </a:bodyPr>
          <a:lstStyle/>
          <a:p>
            <a:r>
              <a:rPr lang="en-US" dirty="0" smtClean="0"/>
              <a:t>2008</a:t>
            </a:r>
            <a:r>
              <a:rPr lang="zh-CN" altLang="en-US" dirty="0" smtClean="0"/>
              <a:t>年按功能点计算美国的软件缺陷平均值</a:t>
            </a:r>
            <a:endParaRPr lang="zh-CN" altLang="en-US" dirty="0"/>
          </a:p>
        </p:txBody>
      </p:sp>
      <p:sp>
        <p:nvSpPr>
          <p:cNvPr id="102401" name="Rectangle 1"/>
          <p:cNvSpPr>
            <a:spLocks noChangeArrowheads="1"/>
          </p:cNvSpPr>
          <p:nvPr/>
        </p:nvSpPr>
        <p:spPr bwMode="auto">
          <a:xfrm>
            <a:off x="1030514" y="5066675"/>
            <a:ext cx="760382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缺陷移除效率是从需求评审算起到产品交付给用户后</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90</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天内为截止日期统计出的数据。</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1" fontAlgn="base" latinLnBrk="0" hangingPunct="1">
              <a:lnSpc>
                <a:spcPct val="100000"/>
              </a:lnSpc>
              <a:spcBef>
                <a:spcPct val="0"/>
              </a:spcBef>
              <a:spcAft>
                <a:spcPct val="0"/>
              </a:spcAft>
              <a:buClrTx/>
              <a:buSzTx/>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当然，有些缺陷可能驻留在软件中长达几年。平均每年会发现</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50%</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，其具体的结果随用户量不同而不同。</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相关行业的功能点缺陷数</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4280287449"/>
              </p:ext>
            </p:extLst>
          </p:nvPr>
        </p:nvGraphicFramePr>
        <p:xfrm>
          <a:off x="952772" y="1892303"/>
          <a:ext cx="7691474" cy="3265717"/>
        </p:xfrm>
        <a:graphic>
          <a:graphicData uri="http://schemas.openxmlformats.org/drawingml/2006/table">
            <a:tbl>
              <a:tblPr/>
              <a:tblGrid>
                <a:gridCol w="1630770">
                  <a:extLst>
                    <a:ext uri="{9D8B030D-6E8A-4147-A177-3AD203B41FA5}">
                      <a16:colId xmlns:a16="http://schemas.microsoft.com/office/drawing/2014/main" val="20000"/>
                    </a:ext>
                  </a:extLst>
                </a:gridCol>
                <a:gridCol w="825754">
                  <a:extLst>
                    <a:ext uri="{9D8B030D-6E8A-4147-A177-3AD203B41FA5}">
                      <a16:colId xmlns:a16="http://schemas.microsoft.com/office/drawing/2014/main" val="20001"/>
                    </a:ext>
                  </a:extLst>
                </a:gridCol>
                <a:gridCol w="852026">
                  <a:extLst>
                    <a:ext uri="{9D8B030D-6E8A-4147-A177-3AD203B41FA5}">
                      <a16:colId xmlns:a16="http://schemas.microsoft.com/office/drawing/2014/main" val="20002"/>
                    </a:ext>
                  </a:extLst>
                </a:gridCol>
                <a:gridCol w="898224">
                  <a:extLst>
                    <a:ext uri="{9D8B030D-6E8A-4147-A177-3AD203B41FA5}">
                      <a16:colId xmlns:a16="http://schemas.microsoft.com/office/drawing/2014/main" val="20003"/>
                    </a:ext>
                  </a:extLst>
                </a:gridCol>
                <a:gridCol w="898224">
                  <a:extLst>
                    <a:ext uri="{9D8B030D-6E8A-4147-A177-3AD203B41FA5}">
                      <a16:colId xmlns:a16="http://schemas.microsoft.com/office/drawing/2014/main" val="20004"/>
                    </a:ext>
                  </a:extLst>
                </a:gridCol>
                <a:gridCol w="864235">
                  <a:extLst>
                    <a:ext uri="{9D8B030D-6E8A-4147-A177-3AD203B41FA5}">
                      <a16:colId xmlns:a16="http://schemas.microsoft.com/office/drawing/2014/main" val="20005"/>
                    </a:ext>
                  </a:extLst>
                </a:gridCol>
                <a:gridCol w="865897">
                  <a:extLst>
                    <a:ext uri="{9D8B030D-6E8A-4147-A177-3AD203B41FA5}">
                      <a16:colId xmlns:a16="http://schemas.microsoft.com/office/drawing/2014/main" val="20006"/>
                    </a:ext>
                  </a:extLst>
                </a:gridCol>
                <a:gridCol w="856344">
                  <a:extLst>
                    <a:ext uri="{9D8B030D-6E8A-4147-A177-3AD203B41FA5}">
                      <a16:colId xmlns:a16="http://schemas.microsoft.com/office/drawing/2014/main" val="20007"/>
                    </a:ext>
                  </a:extLst>
                </a:gridCol>
              </a:tblGrid>
              <a:tr h="466531">
                <a:tc>
                  <a:txBody>
                    <a:bodyPr/>
                    <a:lstStyle/>
                    <a:p>
                      <a:pPr indent="269875" algn="just">
                        <a:lnSpc>
                          <a:spcPts val="17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Web</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MIS</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kern="100">
                          <a:latin typeface="Times New Roman"/>
                          <a:ea typeface="宋体"/>
                          <a:cs typeface="Times New Roman"/>
                        </a:rPr>
                        <a:t>外包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kern="100">
                          <a:latin typeface="Times New Roman"/>
                          <a:ea typeface="宋体"/>
                          <a:cs typeface="Times New Roman"/>
                        </a:rPr>
                        <a:t>商业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kern="100">
                          <a:latin typeface="Times New Roman"/>
                          <a:ea typeface="宋体"/>
                          <a:cs typeface="Times New Roman"/>
                        </a:rPr>
                        <a:t>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kern="100">
                          <a:latin typeface="Times New Roman"/>
                          <a:ea typeface="宋体"/>
                          <a:cs typeface="Times New Roman"/>
                        </a:rPr>
                        <a:t>国防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zh-CN" sz="1600" kern="100" dirty="0">
                          <a:latin typeface="Times New Roman"/>
                          <a:ea typeface="宋体"/>
                          <a:cs typeface="Times New Roman"/>
                        </a:rPr>
                        <a:t>平均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6531">
                <a:tc>
                  <a:txBody>
                    <a:bodyPr/>
                    <a:lstStyle/>
                    <a:p>
                      <a:pPr indent="269875" algn="just">
                        <a:lnSpc>
                          <a:spcPts val="1760"/>
                        </a:lnSpc>
                        <a:spcAft>
                          <a:spcPts val="0"/>
                        </a:spcAft>
                      </a:pPr>
                      <a:r>
                        <a:rPr lang="zh-CN" sz="1600" kern="100">
                          <a:latin typeface="Times New Roman"/>
                          <a:ea typeface="宋体"/>
                          <a:cs typeface="Times New Roman"/>
                        </a:rPr>
                        <a:t>需求缺陷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1.0</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1.0</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1.1</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1.25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1.3</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1.7</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1.23</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6531">
                <a:tc>
                  <a:txBody>
                    <a:bodyPr/>
                    <a:lstStyle/>
                    <a:p>
                      <a:pPr indent="269875" algn="just">
                        <a:lnSpc>
                          <a:spcPts val="1760"/>
                        </a:lnSpc>
                        <a:spcAft>
                          <a:spcPts val="0"/>
                        </a:spcAft>
                      </a:pPr>
                      <a:r>
                        <a:rPr lang="zh-CN" sz="1600" kern="100">
                          <a:latin typeface="Times New Roman"/>
                          <a:ea typeface="宋体"/>
                          <a:cs typeface="Times New Roman"/>
                        </a:rPr>
                        <a:t>设计缺陷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1.25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1.20</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1.30</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1.50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1.75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1.33</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6531">
                <a:tc>
                  <a:txBody>
                    <a:bodyPr/>
                    <a:lstStyle/>
                    <a:p>
                      <a:pPr indent="269875" algn="just">
                        <a:lnSpc>
                          <a:spcPts val="1760"/>
                        </a:lnSpc>
                        <a:spcAft>
                          <a:spcPts val="0"/>
                        </a:spcAft>
                      </a:pPr>
                      <a:r>
                        <a:rPr lang="zh-CN" sz="1600" kern="100">
                          <a:latin typeface="Times New Roman"/>
                          <a:ea typeface="宋体"/>
                          <a:cs typeface="Times New Roman"/>
                        </a:rPr>
                        <a:t>编码缺陷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1.25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1.75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1.70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1.75</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1.80</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1.75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1.67</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66531">
                <a:tc>
                  <a:txBody>
                    <a:bodyPr/>
                    <a:lstStyle/>
                    <a:p>
                      <a:pPr indent="269875" algn="just">
                        <a:lnSpc>
                          <a:spcPts val="1760"/>
                        </a:lnSpc>
                        <a:spcAft>
                          <a:spcPts val="0"/>
                        </a:spcAft>
                      </a:pPr>
                      <a:r>
                        <a:rPr lang="zh-CN" sz="1600" kern="100">
                          <a:latin typeface="Times New Roman"/>
                          <a:ea typeface="宋体"/>
                          <a:cs typeface="Times New Roman"/>
                        </a:rPr>
                        <a:t>文档缺陷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0.30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0.60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0.50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0.70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0.70</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1.20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0.67</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66531">
                <a:tc>
                  <a:txBody>
                    <a:bodyPr/>
                    <a:lstStyle/>
                    <a:p>
                      <a:pPr indent="269875" algn="just">
                        <a:lnSpc>
                          <a:spcPts val="1760"/>
                        </a:lnSpc>
                        <a:spcAft>
                          <a:spcPts val="0"/>
                        </a:spcAft>
                      </a:pPr>
                      <a:r>
                        <a:rPr lang="zh-CN" sz="1600" kern="100">
                          <a:latin typeface="Times New Roman"/>
                          <a:ea typeface="宋体"/>
                          <a:cs typeface="Times New Roman"/>
                        </a:rPr>
                        <a:t>修复带来缺陷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0.45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0.40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0.30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0.50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0.70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0.60</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0.49</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66531">
                <a:tc>
                  <a:txBody>
                    <a:bodyPr/>
                    <a:lstStyle/>
                    <a:p>
                      <a:pPr indent="269875" algn="just">
                        <a:lnSpc>
                          <a:spcPts val="1760"/>
                        </a:lnSpc>
                        <a:spcAft>
                          <a:spcPts val="0"/>
                        </a:spcAft>
                      </a:pPr>
                      <a:r>
                        <a:rPr lang="zh-CN" sz="1600" kern="100" dirty="0">
                          <a:latin typeface="Times New Roman"/>
                          <a:ea typeface="宋体"/>
                          <a:cs typeface="Times New Roman"/>
                        </a:rPr>
                        <a:t>总缺陷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4.0</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5.0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4.8</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5.5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6.0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7.0</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5.38</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4" name="矩形 3"/>
          <p:cNvSpPr/>
          <p:nvPr/>
        </p:nvSpPr>
        <p:spPr>
          <a:xfrm>
            <a:off x="1064293" y="5158020"/>
            <a:ext cx="7656287" cy="1015663"/>
          </a:xfrm>
          <a:prstGeom prst="rect">
            <a:avLst/>
          </a:prstGeom>
        </p:spPr>
        <p:txBody>
          <a:bodyPr wrap="square">
            <a:spAutoFit/>
          </a:bodyPr>
          <a:lstStyle/>
          <a:p>
            <a:pPr>
              <a:buFont typeface="Arial" pitchFamily="34" charset="0"/>
              <a:buChar char="•"/>
            </a:pPr>
            <a:r>
              <a:rPr lang="zh-CN" altLang="en-US" sz="2000" dirty="0" smtClean="0"/>
              <a:t> 好的企业每个功能点约有</a:t>
            </a:r>
            <a:r>
              <a:rPr lang="en-US" sz="2000" dirty="0" smtClean="0"/>
              <a:t>2.5</a:t>
            </a:r>
            <a:r>
              <a:rPr lang="zh-CN" altLang="en-US" sz="2000" dirty="0" smtClean="0"/>
              <a:t>个缺陷，缺陷的移除效率能达到</a:t>
            </a:r>
            <a:r>
              <a:rPr lang="en-US" sz="2000" dirty="0" smtClean="0"/>
              <a:t>95%</a:t>
            </a:r>
            <a:r>
              <a:rPr lang="zh-CN" altLang="en-US" sz="2000" dirty="0" smtClean="0"/>
              <a:t>。</a:t>
            </a:r>
            <a:endParaRPr lang="en-US" altLang="zh-CN" sz="2000" dirty="0" smtClean="0"/>
          </a:p>
          <a:p>
            <a:pPr>
              <a:buFont typeface="Arial" pitchFamily="34" charset="0"/>
              <a:buChar char="•"/>
            </a:pPr>
            <a:r>
              <a:rPr lang="zh-CN" altLang="en-US" sz="2000" dirty="0" smtClean="0"/>
              <a:t> 缺陷数低于</a:t>
            </a:r>
            <a:r>
              <a:rPr lang="en-US" sz="2000" dirty="0" smtClean="0"/>
              <a:t>3.0</a:t>
            </a:r>
            <a:r>
              <a:rPr lang="zh-CN" altLang="en-US" sz="2000" dirty="0" smtClean="0"/>
              <a:t>，且移除效率达</a:t>
            </a:r>
            <a:r>
              <a:rPr lang="en-US" sz="2000" dirty="0" smtClean="0"/>
              <a:t>95%</a:t>
            </a:r>
            <a:r>
              <a:rPr lang="zh-CN" altLang="en-US" sz="2000" dirty="0" smtClean="0"/>
              <a:t>的企业比超过</a:t>
            </a:r>
            <a:r>
              <a:rPr lang="en-US" sz="2000" dirty="0" smtClean="0"/>
              <a:t>3.0</a:t>
            </a:r>
            <a:r>
              <a:rPr lang="zh-CN" altLang="en-US" sz="2000" dirty="0" smtClean="0"/>
              <a:t>和移除效率低于</a:t>
            </a:r>
            <a:r>
              <a:rPr lang="en-US" sz="2000" dirty="0" smtClean="0"/>
              <a:t>95%</a:t>
            </a:r>
            <a:r>
              <a:rPr lang="zh-CN" altLang="en-US" sz="2000" dirty="0" smtClean="0"/>
              <a:t>的企业的软件开发</a:t>
            </a:r>
            <a:r>
              <a:rPr lang="zh-CN" altLang="en-US" sz="2000" dirty="0" smtClean="0">
                <a:solidFill>
                  <a:srgbClr val="FF0000"/>
                </a:solidFill>
              </a:rPr>
              <a:t>费用要低和进度方面要短</a:t>
            </a:r>
            <a:r>
              <a:rPr lang="zh-CN" altLang="en-US" sz="2000" dirty="0" smtClean="0"/>
              <a:t>。 </a:t>
            </a:r>
            <a:endParaRPr lang="zh-CN" alt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基于功能点的度量和预测，不仅仅限于缺陷方面，也可用于开发和维护成本的度量和预测，以及用来建立基于功能点的“费效”计算方法</a:t>
            </a:r>
            <a:r>
              <a:rPr lang="zh-CN" altLang="zh-CN" dirty="0" smtClean="0"/>
              <a:t>。</a:t>
            </a:r>
            <a:endParaRPr lang="en-US" altLang="zh-CN" dirty="0" smtClean="0"/>
          </a:p>
          <a:p>
            <a:endParaRPr lang="en-US" altLang="zh-CN" dirty="0" smtClean="0"/>
          </a:p>
          <a:p>
            <a:r>
              <a:rPr lang="zh-CN" altLang="zh-CN" dirty="0" smtClean="0"/>
              <a:t>问题</a:t>
            </a:r>
            <a:r>
              <a:rPr lang="zh-CN" altLang="zh-CN" dirty="0"/>
              <a:t>的关键是如何确定一个功能点的大小</a:t>
            </a:r>
            <a:r>
              <a:rPr lang="zh-CN" altLang="zh-CN" dirty="0" smtClean="0"/>
              <a:t>。</a:t>
            </a:r>
            <a:endParaRPr lang="en-US" altLang="zh-CN" dirty="0" smtClean="0"/>
          </a:p>
          <a:p>
            <a:pPr lvl="1"/>
            <a:r>
              <a:rPr lang="zh-CN" altLang="zh-CN" dirty="0" smtClean="0"/>
              <a:t>国际</a:t>
            </a:r>
            <a:r>
              <a:rPr lang="zh-CN" altLang="zh-CN" dirty="0"/>
              <a:t>功能点协会</a:t>
            </a:r>
            <a:r>
              <a:rPr lang="en-US" altLang="zh-CN" dirty="0"/>
              <a:t>(</a:t>
            </a:r>
            <a:r>
              <a:rPr lang="en-US" altLang="zh-CN" u="sng" dirty="0"/>
              <a:t>http://www.ifpug.org/</a:t>
            </a:r>
            <a:r>
              <a:rPr lang="en-US" altLang="zh-CN" dirty="0"/>
              <a:t>)</a:t>
            </a:r>
            <a:r>
              <a:rPr lang="zh-CN" altLang="zh-CN" dirty="0"/>
              <a:t>提供了更好的参考。</a:t>
            </a:r>
          </a:p>
          <a:p>
            <a:endParaRPr lang="zh-CN" altLang="en-US" dirty="0"/>
          </a:p>
        </p:txBody>
      </p:sp>
    </p:spTree>
    <p:extLst>
      <p:ext uri="{BB962C8B-B14F-4D97-AF65-F5344CB8AC3E}">
        <p14:creationId xmlns:p14="http://schemas.microsoft.com/office/powerpoint/2010/main" val="295210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15.1.5 </a:t>
            </a:r>
            <a:r>
              <a:rPr lang="zh-CN" altLang="en-US" dirty="0" smtClean="0"/>
              <a:t>多变量的预测</a:t>
            </a:r>
            <a:endParaRPr lang="zh-CN" altLang="en-US" dirty="0"/>
          </a:p>
        </p:txBody>
      </p:sp>
      <p:sp>
        <p:nvSpPr>
          <p:cNvPr id="3" name="内容占位符 2"/>
          <p:cNvSpPr>
            <a:spLocks noGrp="1"/>
          </p:cNvSpPr>
          <p:nvPr>
            <p:ph idx="1"/>
          </p:nvPr>
        </p:nvSpPr>
        <p:spPr>
          <a:xfrm>
            <a:off x="921659" y="1208314"/>
            <a:ext cx="8106229" cy="4902200"/>
          </a:xfrm>
        </p:spPr>
        <p:txBody>
          <a:bodyPr/>
          <a:lstStyle/>
          <a:p>
            <a:r>
              <a:rPr lang="zh-CN" altLang="en-US" sz="2000" dirty="0" smtClean="0"/>
              <a:t>缺陷源于多种因素，因此可以收集</a:t>
            </a:r>
            <a:r>
              <a:rPr lang="zh-CN" altLang="en-US" sz="2000" dirty="0"/>
              <a:t>开发过程中多个度量元数据</a:t>
            </a:r>
            <a:r>
              <a:rPr lang="zh-CN" altLang="en-US" sz="2000" dirty="0" smtClean="0"/>
              <a:t>，建立</a:t>
            </a:r>
            <a:r>
              <a:rPr lang="zh-CN" altLang="en-US" sz="2000" dirty="0"/>
              <a:t>多变量的</a:t>
            </a:r>
            <a:r>
              <a:rPr lang="zh-CN" altLang="en-US" sz="2000" dirty="0" smtClean="0"/>
              <a:t>线性回归模型。</a:t>
            </a:r>
            <a:endParaRPr lang="en-US" sz="2000" dirty="0" smtClean="0"/>
          </a:p>
          <a:p>
            <a:r>
              <a:rPr lang="en-US" dirty="0" err="1" smtClean="0"/>
              <a:t>Khoshgoftaar</a:t>
            </a:r>
            <a:r>
              <a:rPr lang="zh-CN" altLang="en-US" dirty="0" smtClean="0"/>
              <a:t>和</a:t>
            </a:r>
            <a:r>
              <a:rPr lang="en-US" dirty="0" smtClean="0"/>
              <a:t>Munson,</a:t>
            </a:r>
            <a:r>
              <a:rPr lang="zh-CN" altLang="en-US" dirty="0" smtClean="0"/>
              <a:t>提出的加权求和公式：</a:t>
            </a:r>
          </a:p>
          <a:p>
            <a:pPr lvl="1"/>
            <a:r>
              <a:rPr lang="en-US" dirty="0" smtClean="0"/>
              <a:t>Control = a</a:t>
            </a:r>
            <a:r>
              <a:rPr lang="en-US" baseline="-25000" dirty="0" smtClean="0"/>
              <a:t>1</a:t>
            </a:r>
            <a:r>
              <a:rPr lang="en-US" dirty="0" smtClean="0"/>
              <a:t>HNK +a</a:t>
            </a:r>
            <a:r>
              <a:rPr lang="en-US" baseline="-25000" dirty="0" smtClean="0"/>
              <a:t>2</a:t>
            </a:r>
            <a:r>
              <a:rPr lang="en-US" dirty="0" smtClean="0"/>
              <a:t>PRC + a</a:t>
            </a:r>
            <a:r>
              <a:rPr lang="en-US" baseline="-25000" dirty="0" smtClean="0"/>
              <a:t>3</a:t>
            </a:r>
            <a:r>
              <a:rPr lang="en-US" dirty="0" smtClean="0"/>
              <a:t>E +a4VG + a</a:t>
            </a:r>
            <a:r>
              <a:rPr lang="en-US" baseline="-25000" dirty="0" smtClean="0"/>
              <a:t>5</a:t>
            </a:r>
            <a:r>
              <a:rPr lang="en-US" dirty="0" smtClean="0"/>
              <a:t>MMC +a</a:t>
            </a:r>
            <a:r>
              <a:rPr lang="en-US" baseline="-25000" dirty="0" smtClean="0"/>
              <a:t>6</a:t>
            </a:r>
            <a:r>
              <a:rPr lang="en-US" dirty="0" smtClean="0"/>
              <a:t>Error +a</a:t>
            </a:r>
            <a:r>
              <a:rPr lang="en-US" baseline="-25000" dirty="0" smtClean="0"/>
              <a:t>7</a:t>
            </a:r>
            <a:r>
              <a:rPr lang="en-US" dirty="0" smtClean="0"/>
              <a:t>HNP+ a</a:t>
            </a:r>
            <a:r>
              <a:rPr lang="en-US" baseline="-25000" dirty="0" smtClean="0"/>
              <a:t>8</a:t>
            </a:r>
            <a:r>
              <a:rPr lang="en-US" dirty="0" smtClean="0"/>
              <a:t>LOC</a:t>
            </a:r>
            <a:endParaRPr lang="zh-CN" altLang="en-US" dirty="0" smtClean="0"/>
          </a:p>
          <a:p>
            <a:pPr lvl="1"/>
            <a:r>
              <a:rPr lang="zh-CN" altLang="en-US" dirty="0" smtClean="0"/>
              <a:t>其中，</a:t>
            </a:r>
            <a:endParaRPr lang="en-US" altLang="zh-CN" dirty="0" smtClean="0"/>
          </a:p>
          <a:p>
            <a:pPr lvl="2"/>
            <a:r>
              <a:rPr lang="en-US" sz="1800" dirty="0" err="1" smtClean="0"/>
              <a:t>a</a:t>
            </a:r>
            <a:r>
              <a:rPr lang="en-US" sz="1800" baseline="-25000" dirty="0" err="1" smtClean="0"/>
              <a:t>i</a:t>
            </a:r>
            <a:r>
              <a:rPr lang="zh-CN" altLang="en-US" sz="1800" dirty="0" smtClean="0"/>
              <a:t>是加权系数；</a:t>
            </a:r>
          </a:p>
          <a:p>
            <a:pPr lvl="2"/>
            <a:r>
              <a:rPr lang="en-US" sz="1800" dirty="0" smtClean="0"/>
              <a:t>HNK</a:t>
            </a:r>
            <a:r>
              <a:rPr lang="zh-CN" altLang="en-US" sz="1800" dirty="0" smtClean="0"/>
              <a:t>：是</a:t>
            </a:r>
            <a:r>
              <a:rPr lang="en-US" sz="1800" dirty="0" smtClean="0"/>
              <a:t>Henry</a:t>
            </a:r>
            <a:r>
              <a:rPr lang="zh-CN" altLang="en-US" sz="1800" dirty="0" smtClean="0"/>
              <a:t>和</a:t>
            </a:r>
            <a:r>
              <a:rPr lang="en-US" sz="1800" dirty="0" err="1" smtClean="0"/>
              <a:t>Kafura</a:t>
            </a:r>
            <a:r>
              <a:rPr lang="zh-CN" altLang="en-US" sz="1800" dirty="0" smtClean="0"/>
              <a:t>提出的信息流程复杂度度量元；</a:t>
            </a:r>
          </a:p>
          <a:p>
            <a:pPr lvl="2"/>
            <a:r>
              <a:rPr lang="en-US" sz="1800" dirty="0" smtClean="0"/>
              <a:t>PRC</a:t>
            </a:r>
            <a:r>
              <a:rPr lang="zh-CN" altLang="en-US" sz="1800" dirty="0" smtClean="0"/>
              <a:t>：是例程</a:t>
            </a:r>
            <a:r>
              <a:rPr lang="en-US" sz="1800" dirty="0" smtClean="0"/>
              <a:t>(procedure)</a:t>
            </a:r>
            <a:r>
              <a:rPr lang="zh-CN" altLang="en-US" sz="1800" dirty="0" smtClean="0"/>
              <a:t>或子程序个数；</a:t>
            </a:r>
          </a:p>
          <a:p>
            <a:pPr lvl="2"/>
            <a:r>
              <a:rPr lang="en-US" sz="1800" dirty="0" smtClean="0"/>
              <a:t>E</a:t>
            </a:r>
            <a:r>
              <a:rPr lang="zh-CN" altLang="en-US" sz="1800" dirty="0" smtClean="0"/>
              <a:t>：是</a:t>
            </a:r>
            <a:r>
              <a:rPr lang="en-US" sz="1800" dirty="0" smtClean="0"/>
              <a:t>Halstead</a:t>
            </a:r>
            <a:r>
              <a:rPr lang="zh-CN" altLang="en-US" sz="1800" dirty="0" smtClean="0"/>
              <a:t>的工作量度量元；</a:t>
            </a:r>
          </a:p>
          <a:p>
            <a:pPr lvl="2"/>
            <a:r>
              <a:rPr lang="en-US" sz="1800" dirty="0" smtClean="0"/>
              <a:t>VG</a:t>
            </a:r>
            <a:r>
              <a:rPr lang="zh-CN" altLang="en-US" sz="1800" dirty="0" smtClean="0"/>
              <a:t>：是</a:t>
            </a:r>
            <a:r>
              <a:rPr lang="en-US" sz="1800" dirty="0" smtClean="0"/>
              <a:t>McCabe</a:t>
            </a:r>
            <a:r>
              <a:rPr lang="zh-CN" altLang="en-US" sz="1800" dirty="0" smtClean="0"/>
              <a:t>的复杂度度量元；</a:t>
            </a:r>
          </a:p>
          <a:p>
            <a:pPr lvl="2"/>
            <a:r>
              <a:rPr lang="en-US" sz="1800" dirty="0" smtClean="0"/>
              <a:t>MMC</a:t>
            </a:r>
            <a:r>
              <a:rPr lang="zh-CN" altLang="en-US" sz="1800" dirty="0" smtClean="0"/>
              <a:t>：是</a:t>
            </a:r>
            <a:r>
              <a:rPr lang="en-US" sz="1800" dirty="0" smtClean="0"/>
              <a:t>Harrison</a:t>
            </a:r>
            <a:r>
              <a:rPr lang="zh-CN" altLang="en-US" sz="1800" dirty="0" smtClean="0"/>
              <a:t>提出的复杂度度量元；</a:t>
            </a:r>
          </a:p>
          <a:p>
            <a:pPr lvl="2"/>
            <a:r>
              <a:rPr lang="en-US" sz="1800" dirty="0" smtClean="0"/>
              <a:t>HNP</a:t>
            </a:r>
            <a:r>
              <a:rPr lang="zh-CN" altLang="en-US" sz="1800" dirty="0" smtClean="0"/>
              <a:t>：</a:t>
            </a:r>
            <a:r>
              <a:rPr lang="en-US" sz="1800" dirty="0" smtClean="0"/>
              <a:t>Hall </a:t>
            </a:r>
            <a:r>
              <a:rPr lang="zh-CN" altLang="en-US" sz="1800" dirty="0" smtClean="0"/>
              <a:t>和</a:t>
            </a:r>
            <a:r>
              <a:rPr lang="en-US" sz="1800" dirty="0" err="1" smtClean="0"/>
              <a:t>Preiser</a:t>
            </a:r>
            <a:r>
              <a:rPr lang="zh-CN" altLang="en-US" sz="1800" dirty="0" smtClean="0"/>
              <a:t>提出的组合网络复杂度度量元</a:t>
            </a:r>
            <a:r>
              <a:rPr lang="en-US" sz="1800" dirty="0" smtClean="0"/>
              <a:t>(HNP)</a:t>
            </a:r>
            <a:r>
              <a:rPr lang="zh-CN" altLang="en-US" sz="1800" dirty="0" smtClean="0"/>
              <a:t>；</a:t>
            </a:r>
          </a:p>
          <a:p>
            <a:pPr lvl="2"/>
            <a:r>
              <a:rPr lang="en-US" sz="1800" dirty="0" smtClean="0"/>
              <a:t>LOC</a:t>
            </a:r>
            <a:r>
              <a:rPr lang="zh-CN" altLang="en-US" sz="1800" dirty="0" smtClean="0"/>
              <a:t>：是源</a:t>
            </a:r>
            <a:r>
              <a:rPr lang="en-US" sz="1800" dirty="0" smtClean="0"/>
              <a:t>(</a:t>
            </a:r>
            <a:r>
              <a:rPr lang="zh-CN" altLang="en-US" sz="1800" dirty="0" smtClean="0"/>
              <a:t>逻辑</a:t>
            </a:r>
            <a:r>
              <a:rPr lang="en-US" sz="1800" dirty="0" smtClean="0"/>
              <a:t>)</a:t>
            </a:r>
            <a:r>
              <a:rPr lang="zh-CN" altLang="en-US" sz="1800" dirty="0" smtClean="0"/>
              <a:t>代码行数。</a:t>
            </a:r>
          </a:p>
          <a:p>
            <a:pPr lvl="1"/>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15.2 BBN</a:t>
            </a:r>
            <a:r>
              <a:rPr lang="zh-CN" altLang="en-US" dirty="0" smtClean="0"/>
              <a:t>预测方法</a:t>
            </a:r>
            <a:endParaRPr lang="zh-CN" altLang="en-US" dirty="0"/>
          </a:p>
        </p:txBody>
      </p:sp>
      <p:sp>
        <p:nvSpPr>
          <p:cNvPr id="3" name="内容占位符 2"/>
          <p:cNvSpPr>
            <a:spLocks noGrp="1"/>
          </p:cNvSpPr>
          <p:nvPr>
            <p:ph idx="1"/>
          </p:nvPr>
        </p:nvSpPr>
        <p:spPr/>
        <p:txBody>
          <a:bodyPr/>
          <a:lstStyle/>
          <a:p>
            <a:r>
              <a:rPr lang="en-US" dirty="0" smtClean="0"/>
              <a:t>15.2.1 </a:t>
            </a:r>
            <a:r>
              <a:rPr lang="zh-CN" altLang="en-US" dirty="0" smtClean="0"/>
              <a:t>无回路有向图的条件概率计算</a:t>
            </a:r>
          </a:p>
          <a:p>
            <a:r>
              <a:rPr lang="en-US" dirty="0" smtClean="0"/>
              <a:t>15.2.2 </a:t>
            </a:r>
            <a:r>
              <a:rPr lang="zh-CN" altLang="en-US" dirty="0" smtClean="0"/>
              <a:t>建立软件开发活动的有向图</a:t>
            </a:r>
          </a:p>
          <a:p>
            <a:r>
              <a:rPr lang="en-US" dirty="0" smtClean="0"/>
              <a:t>15.2.3 </a:t>
            </a:r>
            <a:r>
              <a:rPr lang="zh-CN" altLang="en-US" dirty="0" smtClean="0"/>
              <a:t>细化子网图</a:t>
            </a:r>
          </a:p>
          <a:p>
            <a:r>
              <a:rPr lang="en-US" dirty="0" smtClean="0"/>
              <a:t>15.2.4 </a:t>
            </a:r>
            <a:r>
              <a:rPr lang="zh-CN" altLang="en-US" dirty="0" smtClean="0"/>
              <a:t>建立各结点的概率表</a:t>
            </a:r>
          </a:p>
          <a:p>
            <a:r>
              <a:rPr lang="en-US" dirty="0" smtClean="0"/>
              <a:t>15.2.5 </a:t>
            </a:r>
            <a:r>
              <a:rPr lang="zh-CN" altLang="en-US" dirty="0" smtClean="0"/>
              <a:t>实际效果</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15.2.1 </a:t>
            </a:r>
            <a:r>
              <a:rPr lang="zh-CN" altLang="en-US" dirty="0" smtClean="0"/>
              <a:t>无回路有向图的条件概率计算</a:t>
            </a:r>
            <a:endParaRPr lang="zh-CN" altLang="en-US" dirty="0"/>
          </a:p>
        </p:txBody>
      </p:sp>
      <p:sp>
        <p:nvSpPr>
          <p:cNvPr id="3" name="内容占位符 2"/>
          <p:cNvSpPr>
            <a:spLocks noGrp="1"/>
          </p:cNvSpPr>
          <p:nvPr>
            <p:ph idx="1"/>
          </p:nvPr>
        </p:nvSpPr>
        <p:spPr/>
        <p:txBody>
          <a:bodyPr/>
          <a:lstStyle/>
          <a:p>
            <a:r>
              <a:rPr lang="zh-CN" altLang="en-US" b="1" dirty="0" smtClean="0"/>
              <a:t>软件开发活动的基本贝叶斯公式：</a:t>
            </a:r>
            <a:endParaRPr lang="en-US" altLang="zh-CN" b="1" dirty="0" smtClean="0"/>
          </a:p>
          <a:p>
            <a:pPr lvl="1"/>
            <a:endParaRPr lang="en-US" altLang="zh-CN" dirty="0" smtClean="0"/>
          </a:p>
          <a:p>
            <a:pPr lvl="1"/>
            <a:r>
              <a:rPr lang="zh-CN" altLang="en-US" dirty="0" smtClean="0"/>
              <a:t>任何一项活动，都可能出现错误，用概率表示其出错的可能性。</a:t>
            </a:r>
            <a:endParaRPr lang="en-US" altLang="zh-CN" dirty="0" smtClean="0"/>
          </a:p>
          <a:p>
            <a:pPr lvl="1"/>
            <a:r>
              <a:rPr lang="zh-CN" altLang="en-US" dirty="0" smtClean="0"/>
              <a:t>假设一个软件开发的活动</a:t>
            </a:r>
            <a:r>
              <a:rPr lang="en-US" dirty="0" smtClean="0"/>
              <a:t>X</a:t>
            </a:r>
            <a:r>
              <a:rPr lang="zh-CN" altLang="en-US" dirty="0" smtClean="0"/>
              <a:t>的结果概率为</a:t>
            </a:r>
            <a:r>
              <a:rPr lang="en-US" dirty="0" smtClean="0"/>
              <a:t>p(X)</a:t>
            </a:r>
            <a:r>
              <a:rPr lang="zh-CN" altLang="en-US" dirty="0" smtClean="0"/>
              <a:t>，</a:t>
            </a:r>
            <a:r>
              <a:rPr lang="en-US" dirty="0" smtClean="0"/>
              <a:t>X</a:t>
            </a:r>
            <a:r>
              <a:rPr lang="zh-CN" altLang="en-US" dirty="0" smtClean="0"/>
              <a:t>可以解释为设计、编码、测试等活动。</a:t>
            </a:r>
            <a:endParaRPr lang="en-US" altLang="zh-CN" dirty="0" smtClean="0"/>
          </a:p>
          <a:p>
            <a:pPr lvl="2"/>
            <a:r>
              <a:rPr lang="en-US" dirty="0" smtClean="0"/>
              <a:t>p(X)=0</a:t>
            </a:r>
            <a:r>
              <a:rPr lang="zh-CN" altLang="en-US" dirty="0" smtClean="0"/>
              <a:t>，表示这项活动没有出现缺陷；</a:t>
            </a:r>
            <a:endParaRPr lang="en-US" altLang="zh-CN" dirty="0" smtClean="0"/>
          </a:p>
          <a:p>
            <a:pPr lvl="2"/>
            <a:r>
              <a:rPr lang="en-US" dirty="0" smtClean="0"/>
              <a:t>p(X)=1</a:t>
            </a:r>
            <a:r>
              <a:rPr lang="zh-CN" altLang="en-US" dirty="0" smtClean="0"/>
              <a:t>，表示一定出现缺陷。</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8700" y="1229616"/>
            <a:ext cx="8001000" cy="4902200"/>
          </a:xfrm>
        </p:spPr>
        <p:txBody>
          <a:bodyPr/>
          <a:lstStyle/>
          <a:p>
            <a:r>
              <a:rPr lang="zh-CN" altLang="en-US" dirty="0" smtClean="0"/>
              <a:t>简单的贝叶斯</a:t>
            </a:r>
            <a:r>
              <a:rPr lang="en-US" dirty="0" smtClean="0"/>
              <a:t>(Bayes)</a:t>
            </a:r>
            <a:r>
              <a:rPr lang="zh-CN" altLang="en-US" dirty="0" smtClean="0"/>
              <a:t>公式</a:t>
            </a:r>
            <a:endParaRPr lang="en-US" altLang="zh-CN" dirty="0" smtClean="0"/>
          </a:p>
          <a:p>
            <a:pPr lvl="1"/>
            <a:r>
              <a:rPr lang="zh-CN" altLang="en-US" dirty="0" smtClean="0"/>
              <a:t>如果活动</a:t>
            </a:r>
            <a:r>
              <a:rPr lang="en-US" dirty="0" smtClean="0"/>
              <a:t>X</a:t>
            </a:r>
            <a:r>
              <a:rPr lang="zh-CN" altLang="en-US" dirty="0" smtClean="0"/>
              <a:t>和</a:t>
            </a:r>
            <a:r>
              <a:rPr lang="en-US" dirty="0" smtClean="0"/>
              <a:t>Y</a:t>
            </a:r>
            <a:r>
              <a:rPr lang="zh-CN" altLang="en-US" dirty="0" smtClean="0"/>
              <a:t>没有关联关系，那么，</a:t>
            </a:r>
            <a:endParaRPr lang="en-US" altLang="zh-CN" dirty="0" smtClean="0"/>
          </a:p>
          <a:p>
            <a:pPr lvl="2"/>
            <a:r>
              <a:rPr lang="en-US" i="1" dirty="0" smtClean="0"/>
              <a:t>p(X,Y) =p(X) + p(Y) </a:t>
            </a:r>
            <a:endParaRPr lang="zh-CN" altLang="en-US" i="1" dirty="0" smtClean="0"/>
          </a:p>
          <a:p>
            <a:pPr lvl="1"/>
            <a:r>
              <a:rPr lang="zh-CN" altLang="en-US" dirty="0" smtClean="0"/>
              <a:t>如果活动</a:t>
            </a:r>
            <a:r>
              <a:rPr lang="en-US" dirty="0" smtClean="0"/>
              <a:t>X</a:t>
            </a:r>
            <a:r>
              <a:rPr lang="zh-CN" altLang="en-US" dirty="0" smtClean="0"/>
              <a:t>和</a:t>
            </a:r>
            <a:r>
              <a:rPr lang="en-US" dirty="0" smtClean="0"/>
              <a:t>Y</a:t>
            </a:r>
            <a:r>
              <a:rPr lang="zh-CN" altLang="en-US" dirty="0" smtClean="0"/>
              <a:t>具有先后次序，且相互独立，那么，</a:t>
            </a:r>
            <a:endParaRPr lang="en-US" altLang="zh-CN" dirty="0" smtClean="0"/>
          </a:p>
          <a:p>
            <a:pPr lvl="2"/>
            <a:r>
              <a:rPr lang="en-US" i="1" dirty="0" smtClean="0"/>
              <a:t>p(X,Y) =p(X)p(Y)</a:t>
            </a:r>
            <a:endParaRPr lang="zh-CN" altLang="en-US" i="1" dirty="0" smtClean="0"/>
          </a:p>
          <a:p>
            <a:pPr lvl="1"/>
            <a:r>
              <a:rPr lang="zh-CN" altLang="en-US" dirty="0" smtClean="0"/>
              <a:t>如果活动</a:t>
            </a:r>
            <a:r>
              <a:rPr lang="en-US" dirty="0" smtClean="0"/>
              <a:t>X</a:t>
            </a:r>
            <a:r>
              <a:rPr lang="zh-CN" altLang="en-US" dirty="0" smtClean="0"/>
              <a:t>和</a:t>
            </a:r>
            <a:r>
              <a:rPr lang="en-US" dirty="0" smtClean="0"/>
              <a:t>Y</a:t>
            </a:r>
            <a:r>
              <a:rPr lang="zh-CN" altLang="en-US" dirty="0" smtClean="0"/>
              <a:t>之间具有条件关系，即，</a:t>
            </a:r>
            <a:r>
              <a:rPr lang="en-US" dirty="0" smtClean="0"/>
              <a:t>X</a:t>
            </a:r>
            <a:r>
              <a:rPr lang="zh-CN" altLang="en-US" dirty="0" smtClean="0"/>
              <a:t>的发生与</a:t>
            </a:r>
            <a:r>
              <a:rPr lang="en-US" dirty="0" smtClean="0"/>
              <a:t>Y</a:t>
            </a:r>
            <a:r>
              <a:rPr lang="zh-CN" altLang="en-US" dirty="0" smtClean="0"/>
              <a:t>有条件关系，那么，</a:t>
            </a:r>
          </a:p>
          <a:p>
            <a:pPr lvl="2"/>
            <a:r>
              <a:rPr lang="en-US" i="1" dirty="0" smtClean="0"/>
              <a:t>p(X|Y) = p(X,Y)/p(Y)</a:t>
            </a:r>
            <a:r>
              <a:rPr lang="zh-CN" altLang="en-US" i="1" dirty="0" smtClean="0"/>
              <a:t> </a:t>
            </a:r>
            <a:endParaRPr lang="en-US" altLang="zh-CN" i="1" dirty="0" smtClean="0"/>
          </a:p>
          <a:p>
            <a:r>
              <a:rPr lang="zh-CN" altLang="en-US" dirty="0" smtClean="0"/>
              <a:t>进一步</a:t>
            </a:r>
          </a:p>
          <a:p>
            <a:pPr lvl="1" fontAlgn="auto"/>
            <a:r>
              <a:rPr lang="zh-CN" altLang="en-US" dirty="0" smtClean="0"/>
              <a:t>如果</a:t>
            </a:r>
            <a:r>
              <a:rPr lang="en-US" dirty="0" smtClean="0"/>
              <a:t>X</a:t>
            </a:r>
            <a:r>
              <a:rPr lang="zh-CN" altLang="en-US" dirty="0" smtClean="0"/>
              <a:t>和</a:t>
            </a:r>
            <a:r>
              <a:rPr lang="en-US" dirty="0" smtClean="0"/>
              <a:t>Y</a:t>
            </a:r>
            <a:r>
              <a:rPr lang="zh-CN" altLang="en-US" dirty="0" smtClean="0"/>
              <a:t>有相互影响，即，在</a:t>
            </a:r>
            <a:r>
              <a:rPr lang="en-US" dirty="0" smtClean="0"/>
              <a:t>Y</a:t>
            </a:r>
            <a:r>
              <a:rPr lang="zh-CN" altLang="en-US" dirty="0" smtClean="0"/>
              <a:t>发生后观察</a:t>
            </a:r>
            <a:r>
              <a:rPr lang="en-US" dirty="0" smtClean="0"/>
              <a:t>X</a:t>
            </a:r>
            <a:r>
              <a:rPr lang="zh-CN" altLang="en-US" dirty="0" smtClean="0"/>
              <a:t>，以及在</a:t>
            </a:r>
            <a:r>
              <a:rPr lang="en-US" dirty="0" smtClean="0"/>
              <a:t>X</a:t>
            </a:r>
            <a:r>
              <a:rPr lang="zh-CN" altLang="en-US" dirty="0" smtClean="0"/>
              <a:t>发生后观察</a:t>
            </a:r>
            <a:r>
              <a:rPr lang="en-US" dirty="0" smtClean="0"/>
              <a:t>Y</a:t>
            </a:r>
            <a:r>
              <a:rPr lang="zh-CN" altLang="en-US" dirty="0" smtClean="0"/>
              <a:t>，那么，</a:t>
            </a:r>
          </a:p>
          <a:p>
            <a:pPr lvl="2"/>
            <a:r>
              <a:rPr lang="en-US" i="1" dirty="0" smtClean="0"/>
              <a:t>p(X | Y) = p(Y | X ) p(X) / p(</a:t>
            </a:r>
            <a:r>
              <a:rPr lang="en-US" altLang="zh-CN" i="1" dirty="0" smtClean="0"/>
              <a:t>Y</a:t>
            </a:r>
            <a:r>
              <a:rPr lang="en-US" i="1" dirty="0" smtClean="0"/>
              <a:t>)</a:t>
            </a:r>
            <a:endParaRPr lang="zh-CN" altLang="en-US" i="1" dirty="0" smtClean="0"/>
          </a:p>
          <a:p>
            <a:pPr lvl="1"/>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有向图的概率传播</a:t>
            </a:r>
            <a:endParaRPr lang="zh-CN" altLang="en-US" dirty="0"/>
          </a:p>
        </p:txBody>
      </p:sp>
      <p:sp>
        <p:nvSpPr>
          <p:cNvPr id="3" name="内容占位符 2"/>
          <p:cNvSpPr>
            <a:spLocks noGrp="1"/>
          </p:cNvSpPr>
          <p:nvPr>
            <p:ph idx="1"/>
          </p:nvPr>
        </p:nvSpPr>
        <p:spPr>
          <a:xfrm>
            <a:off x="874486" y="1150258"/>
            <a:ext cx="8001000" cy="1447800"/>
          </a:xfrm>
        </p:spPr>
        <p:txBody>
          <a:bodyPr/>
          <a:lstStyle/>
          <a:p>
            <a:r>
              <a:rPr lang="zh-CN" altLang="en-US" sz="2400" dirty="0" smtClean="0"/>
              <a:t>为表达</a:t>
            </a:r>
            <a:r>
              <a:rPr lang="en-US" sz="2400" dirty="0" smtClean="0"/>
              <a:t>X</a:t>
            </a:r>
            <a:r>
              <a:rPr lang="zh-CN" altLang="en-US" sz="2400" dirty="0" smtClean="0"/>
              <a:t>和</a:t>
            </a:r>
            <a:r>
              <a:rPr lang="en-US" sz="2400" dirty="0" smtClean="0"/>
              <a:t>Y</a:t>
            </a:r>
            <a:r>
              <a:rPr lang="zh-CN" altLang="en-US" sz="2400" dirty="0" smtClean="0"/>
              <a:t>之间可能具有的关联关系，引入第三个变量</a:t>
            </a:r>
            <a:r>
              <a:rPr lang="en-US" sz="2400" dirty="0" smtClean="0"/>
              <a:t>Z</a:t>
            </a:r>
            <a:r>
              <a:rPr lang="zh-CN" altLang="en-US" sz="2400" dirty="0" smtClean="0"/>
              <a:t>表示，“</a:t>
            </a:r>
            <a:r>
              <a:rPr lang="en-US" sz="2400" dirty="0" smtClean="0"/>
              <a:t>X</a:t>
            </a:r>
            <a:r>
              <a:rPr lang="zh-CN" altLang="en-US" sz="2400" dirty="0" smtClean="0"/>
              <a:t>条件独立于</a:t>
            </a:r>
            <a:r>
              <a:rPr lang="en-US" sz="2400" dirty="0" smtClean="0"/>
              <a:t>Y</a:t>
            </a:r>
            <a:r>
              <a:rPr lang="zh-CN" altLang="en-US" sz="2400" dirty="0" smtClean="0"/>
              <a:t>，在给定条件</a:t>
            </a:r>
            <a:r>
              <a:rPr lang="en-US" sz="2400" dirty="0" smtClean="0"/>
              <a:t>Z</a:t>
            </a:r>
            <a:r>
              <a:rPr lang="zh-CN" altLang="en-US" sz="2400" dirty="0" smtClean="0"/>
              <a:t>的前提下”，这样就有，</a:t>
            </a:r>
            <a:endParaRPr lang="en-US" altLang="zh-CN" sz="2400" dirty="0" smtClean="0"/>
          </a:p>
          <a:p>
            <a:pPr lvl="1"/>
            <a:r>
              <a:rPr lang="en-US" i="1" dirty="0"/>
              <a:t>p(X,Y,Z) = p(X | Z)p(Y | Z)p(Z)</a:t>
            </a:r>
            <a:endParaRPr lang="zh-CN" altLang="en-US" dirty="0"/>
          </a:p>
        </p:txBody>
      </p:sp>
      <p:sp>
        <p:nvSpPr>
          <p:cNvPr id="40963" name="Rectangle 3"/>
          <p:cNvSpPr>
            <a:spLocks noChangeArrowheads="1"/>
          </p:cNvSpPr>
          <p:nvPr/>
        </p:nvSpPr>
        <p:spPr bwMode="auto">
          <a:xfrm>
            <a:off x="1059859" y="5433313"/>
            <a:ext cx="7170056"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类似地，</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DD</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TE</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SQ</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三个活动联合起来的概率分布分解为：</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800100" lvl="1" indent="-342900" eaLnBrk="0" hangingPunct="0">
              <a:buFont typeface="Arial" panose="020B0604020202020204" pitchFamily="34" charset="0"/>
              <a:buChar char="•"/>
            </a:pPr>
            <a:r>
              <a:rPr kumimoji="0" lang="en-US" altLang="zh-CN" sz="2000" b="0" i="1" u="none" strike="noStrike" cap="none" normalizeH="0" baseline="0" dirty="0" smtClean="0">
                <a:ln>
                  <a:noFill/>
                </a:ln>
                <a:solidFill>
                  <a:schemeClr val="tx1"/>
                </a:solidFill>
                <a:effectLst/>
                <a:ea typeface="宋体" pitchFamily="2" charset="-122"/>
                <a:cs typeface="Times New Roman" pitchFamily="18" charset="0"/>
              </a:rPr>
              <a:t>p(DD, TE, SQ) = p(DD | TE,SQ)p(TE)p(SQ)</a:t>
            </a:r>
            <a:r>
              <a:rPr kumimoji="0" lang="zh-CN" altLang="en-US" sz="2000" b="0" i="1" u="none" strike="noStrike" cap="none" normalizeH="0" baseline="0" dirty="0" smtClean="0">
                <a:ln>
                  <a:noFill/>
                </a:ln>
                <a:solidFill>
                  <a:schemeClr val="tx1"/>
                </a:solidFill>
                <a:effectLst/>
                <a:ea typeface="宋体" pitchFamily="2" charset="-122"/>
                <a:cs typeface="Times New Roman" pitchFamily="18" charset="0"/>
              </a:rPr>
              <a:t>。</a:t>
            </a:r>
            <a:endParaRPr kumimoji="0" lang="zh-CN" altLang="en-US" sz="2000" b="0" i="1"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3" name="AutoShape 10"/>
          <p:cNvSpPr>
            <a:spLocks noChangeAspect="1" noChangeArrowheads="1"/>
          </p:cNvSpPr>
          <p:nvPr/>
        </p:nvSpPr>
        <p:spPr bwMode="auto">
          <a:xfrm>
            <a:off x="795988" y="2476774"/>
            <a:ext cx="5022850" cy="1841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4" name="Group 11"/>
          <p:cNvGrpSpPr>
            <a:grpSpLocks noChangeAspect="1"/>
          </p:cNvGrpSpPr>
          <p:nvPr/>
        </p:nvGrpSpPr>
        <p:grpSpPr bwMode="auto">
          <a:xfrm>
            <a:off x="1760703" y="3170426"/>
            <a:ext cx="6625654" cy="2168977"/>
            <a:chOff x="1609" y="636"/>
            <a:chExt cx="7381" cy="2701"/>
          </a:xfrm>
        </p:grpSpPr>
        <p:sp>
          <p:nvSpPr>
            <p:cNvPr id="26" name="Oval 22"/>
            <p:cNvSpPr>
              <a:spLocks noChangeArrowheads="1"/>
            </p:cNvSpPr>
            <p:nvPr/>
          </p:nvSpPr>
          <p:spPr bwMode="auto">
            <a:xfrm>
              <a:off x="1609" y="1602"/>
              <a:ext cx="603" cy="643"/>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X</a:t>
              </a:r>
            </a:p>
          </p:txBody>
        </p:sp>
        <p:sp>
          <p:nvSpPr>
            <p:cNvPr id="27" name="Oval 21"/>
            <p:cNvSpPr>
              <a:spLocks noChangeArrowheads="1"/>
            </p:cNvSpPr>
            <p:nvPr/>
          </p:nvSpPr>
          <p:spPr bwMode="auto">
            <a:xfrm>
              <a:off x="2614" y="636"/>
              <a:ext cx="603" cy="483"/>
            </a:xfrm>
            <a:prstGeom prst="ellipse">
              <a:avLst/>
            </a:prstGeom>
            <a:noFill/>
            <a:ln w="9525">
              <a:solidFill>
                <a:srgbClr val="000000"/>
              </a:solidFill>
              <a:round/>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Z</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28" name="Oval 20"/>
            <p:cNvSpPr>
              <a:spLocks noChangeArrowheads="1"/>
            </p:cNvSpPr>
            <p:nvPr/>
          </p:nvSpPr>
          <p:spPr bwMode="auto">
            <a:xfrm>
              <a:off x="3619" y="1602"/>
              <a:ext cx="603" cy="643"/>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Y</a:t>
              </a:r>
            </a:p>
          </p:txBody>
        </p:sp>
        <p:sp>
          <p:nvSpPr>
            <p:cNvPr id="29" name="Line 19"/>
            <p:cNvSpPr>
              <a:spLocks noChangeShapeType="1"/>
            </p:cNvSpPr>
            <p:nvPr/>
          </p:nvSpPr>
          <p:spPr bwMode="auto">
            <a:xfrm flipH="1">
              <a:off x="2011" y="1119"/>
              <a:ext cx="804"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0" name="Line 18"/>
            <p:cNvSpPr>
              <a:spLocks noChangeShapeType="1"/>
            </p:cNvSpPr>
            <p:nvPr/>
          </p:nvSpPr>
          <p:spPr bwMode="auto">
            <a:xfrm>
              <a:off x="2815" y="1119"/>
              <a:ext cx="1005"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1" name="Oval 17"/>
            <p:cNvSpPr>
              <a:spLocks noChangeArrowheads="1"/>
            </p:cNvSpPr>
            <p:nvPr/>
          </p:nvSpPr>
          <p:spPr bwMode="auto">
            <a:xfrm>
              <a:off x="5227" y="636"/>
              <a:ext cx="664" cy="483"/>
            </a:xfrm>
            <a:prstGeom prst="ellipse">
              <a:avLst/>
            </a:prstGeom>
            <a:noFill/>
            <a:ln w="9525">
              <a:solidFill>
                <a:srgbClr val="000000"/>
              </a:solidFill>
              <a:round/>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smtClean="0">
                  <a:cs typeface="Times New Roman" panose="02020603050405020304" pitchFamily="18" charset="0"/>
                </a:rPr>
                <a:t>TE</a:t>
              </a:r>
              <a:endParaRPr kumimoji="0" lang="en-US" altLang="zh-CN" sz="1400" dirty="0">
                <a:cs typeface="Times New Roman" panose="02020603050405020304" pitchFamily="18" charset="0"/>
              </a:endParaRPr>
            </a:p>
          </p:txBody>
        </p:sp>
        <p:sp>
          <p:nvSpPr>
            <p:cNvPr id="32" name="Oval 16"/>
            <p:cNvSpPr>
              <a:spLocks noChangeArrowheads="1"/>
            </p:cNvSpPr>
            <p:nvPr/>
          </p:nvSpPr>
          <p:spPr bwMode="auto">
            <a:xfrm>
              <a:off x="7404" y="636"/>
              <a:ext cx="804" cy="483"/>
            </a:xfrm>
            <a:prstGeom prst="ellipse">
              <a:avLst/>
            </a:prstGeom>
            <a:noFill/>
            <a:ln w="9525">
              <a:solidFill>
                <a:srgbClr val="000000"/>
              </a:solidFill>
              <a:round/>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SQ</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33" name="Oval 15"/>
            <p:cNvSpPr>
              <a:spLocks noChangeArrowheads="1"/>
            </p:cNvSpPr>
            <p:nvPr/>
          </p:nvSpPr>
          <p:spPr bwMode="auto">
            <a:xfrm>
              <a:off x="6433" y="1763"/>
              <a:ext cx="804" cy="483"/>
            </a:xfrm>
            <a:prstGeom prst="ellipse">
              <a:avLst/>
            </a:prstGeom>
            <a:noFill/>
            <a:ln w="9525">
              <a:solidFill>
                <a:srgbClr val="000000"/>
              </a:solidFill>
              <a:round/>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DD</a:t>
              </a:r>
            </a:p>
          </p:txBody>
        </p:sp>
        <p:sp>
          <p:nvSpPr>
            <p:cNvPr id="34" name="Line 14"/>
            <p:cNvSpPr>
              <a:spLocks noChangeShapeType="1"/>
            </p:cNvSpPr>
            <p:nvPr/>
          </p:nvSpPr>
          <p:spPr bwMode="auto">
            <a:xfrm>
              <a:off x="5629" y="1119"/>
              <a:ext cx="1005" cy="6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5" name="Line 13"/>
            <p:cNvSpPr>
              <a:spLocks noChangeShapeType="1"/>
            </p:cNvSpPr>
            <p:nvPr/>
          </p:nvSpPr>
          <p:spPr bwMode="auto">
            <a:xfrm flipH="1">
              <a:off x="7036" y="1119"/>
              <a:ext cx="603" cy="6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6" name="Rectangle 12"/>
            <p:cNvSpPr>
              <a:spLocks noChangeArrowheads="1"/>
            </p:cNvSpPr>
            <p:nvPr/>
          </p:nvSpPr>
          <p:spPr bwMode="auto">
            <a:xfrm>
              <a:off x="3876" y="2380"/>
              <a:ext cx="5114" cy="957"/>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TE</a:t>
              </a:r>
              <a:r>
                <a:rPr kumimoji="0" lang="zh-CN"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：测试有效性</a:t>
              </a:r>
              <a:r>
                <a:rPr kumimoji="0" lang="en-US"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(Test effectiveness)</a:t>
              </a:r>
              <a:r>
                <a:rPr kumimoji="0" lang="zh-CN"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活动</a:t>
              </a:r>
              <a:endParaRPr kumimoji="0" lang="en-US" altLang="zh-CN" sz="1400" b="0" i="0" u="none" strike="noStrike" cap="none" normalizeH="0" baseline="0" dirty="0" smtClean="0">
                <a:ln>
                  <a:noFill/>
                </a:ln>
                <a:solidFill>
                  <a:schemeClr val="tx1"/>
                </a:solidFill>
                <a:effectLst/>
              </a:endParaRPr>
            </a:p>
            <a:p>
              <a:pPr lvl="0"/>
              <a:r>
                <a:rPr kumimoji="0" lang="en-US"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SQ</a:t>
              </a:r>
              <a:r>
                <a:rPr kumimoji="0" lang="zh-CN"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：软件质量</a:t>
              </a:r>
              <a:r>
                <a:rPr kumimoji="0" lang="en-US"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(Software Quality)</a:t>
              </a:r>
              <a:r>
                <a:rPr kumimoji="0" lang="zh-CN"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评审</a:t>
              </a:r>
              <a:r>
                <a:rPr kumimoji="0" lang="zh-CN" altLang="en-US" sz="1400" dirty="0">
                  <a:latin typeface="Times New Roman" panose="02020603050405020304" pitchFamily="18" charset="0"/>
                  <a:cs typeface="Times New Roman" panose="02020603050405020304" pitchFamily="18" charset="0"/>
                </a:rPr>
                <a:t>活动</a:t>
              </a:r>
              <a:endParaRPr kumimoji="0" lang="en-US" altLang="zh-CN" sz="14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DD</a:t>
              </a:r>
              <a:r>
                <a:rPr kumimoji="0" lang="zh-CN"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：发现和消除的缺陷</a:t>
              </a:r>
              <a:r>
                <a:rPr kumimoji="0" lang="en-US"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(Defects Detected and Fixed)</a:t>
              </a:r>
              <a:endParaRPr kumimoji="0" lang="en-US" altLang="zh-CN" sz="1400" b="0" i="0" u="none" strike="noStrike" cap="none" normalizeH="0" baseline="0" dirty="0" smtClean="0">
                <a:ln>
                  <a:noFill/>
                </a:ln>
                <a:solidFill>
                  <a:schemeClr val="tx1"/>
                </a:solidFill>
                <a:effectLst/>
              </a:endParaRPr>
            </a:p>
          </p:txBody>
        </p:sp>
      </p:grpSp>
      <p:sp>
        <p:nvSpPr>
          <p:cNvPr id="37" name="Rectangle 24"/>
          <p:cNvSpPr>
            <a:spLocks noChangeArrowheads="1"/>
          </p:cNvSpPr>
          <p:nvPr/>
        </p:nvSpPr>
        <p:spPr bwMode="auto">
          <a:xfrm>
            <a:off x="795988" y="201957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8" name="Rectangle 32"/>
          <p:cNvSpPr>
            <a:spLocks noChangeArrowheads="1"/>
          </p:cNvSpPr>
          <p:nvPr/>
        </p:nvSpPr>
        <p:spPr bwMode="auto">
          <a:xfrm>
            <a:off x="795988" y="24767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20479" y="1405778"/>
            <a:ext cx="7328647" cy="1470025"/>
          </a:xfrm>
        </p:spPr>
        <p:txBody>
          <a:bodyPr/>
          <a:lstStyle/>
          <a:p>
            <a:pPr algn="ctr"/>
            <a:r>
              <a:rPr lang="zh-CN" altLang="en-US" dirty="0" smtClean="0"/>
              <a:t>第</a:t>
            </a:r>
            <a:r>
              <a:rPr lang="en-US" altLang="zh-CN" dirty="0" smtClean="0"/>
              <a:t>15</a:t>
            </a:r>
            <a:r>
              <a:rPr lang="zh-CN" altLang="en-US" dirty="0" smtClean="0"/>
              <a:t>章 软件缺陷预测与预防</a:t>
            </a:r>
            <a:endParaRPr lang="zh-CN" altLang="en-US" dirty="0"/>
          </a:p>
        </p:txBody>
      </p:sp>
      <p:sp>
        <p:nvSpPr>
          <p:cNvPr id="3" name="副标题 2"/>
          <p:cNvSpPr>
            <a:spLocks noGrp="1"/>
          </p:cNvSpPr>
          <p:nvPr>
            <p:ph type="subTitle" idx="1"/>
          </p:nvPr>
        </p:nvSpPr>
        <p:spPr>
          <a:xfrm>
            <a:off x="1748117" y="3322278"/>
            <a:ext cx="6626625" cy="1235208"/>
          </a:xfrm>
        </p:spPr>
        <p:txBody>
          <a:bodyPr/>
          <a:lstStyle/>
          <a:p>
            <a:pPr algn="l"/>
            <a:r>
              <a:rPr lang="zh-CN" altLang="en-US" dirty="0" smtClean="0">
                <a:latin typeface="华文行楷" pitchFamily="2" charset="-122"/>
                <a:ea typeface="华文行楷" pitchFamily="2" charset="-122"/>
              </a:rPr>
              <a:t>        如果能预测出软件中的缺陷？那么就能掌握测试工作量，并预估出使用运维时风险？</a:t>
            </a:r>
            <a:endParaRPr lang="zh-CN" altLang="en-US" dirty="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无回路有向图的概率</a:t>
            </a:r>
            <a:endParaRPr lang="zh-CN" altLang="en-US" dirty="0"/>
          </a:p>
        </p:txBody>
      </p:sp>
      <p:sp>
        <p:nvSpPr>
          <p:cNvPr id="3" name="内容占位符 2"/>
          <p:cNvSpPr>
            <a:spLocks noGrp="1"/>
          </p:cNvSpPr>
          <p:nvPr>
            <p:ph idx="1"/>
          </p:nvPr>
        </p:nvSpPr>
        <p:spPr>
          <a:xfrm>
            <a:off x="914400" y="1295399"/>
            <a:ext cx="8001000" cy="2754086"/>
          </a:xfrm>
        </p:spPr>
        <p:txBody>
          <a:bodyPr/>
          <a:lstStyle/>
          <a:p>
            <a:r>
              <a:rPr lang="zh-CN" altLang="en-US" sz="2400" dirty="0" smtClean="0"/>
              <a:t>如果这种图中没有循环圈，称为无回路有向图</a:t>
            </a:r>
            <a:r>
              <a:rPr lang="en-US" sz="2400" dirty="0" smtClean="0"/>
              <a:t>(DAGs--Directed Acyclic Graphs)</a:t>
            </a:r>
            <a:r>
              <a:rPr lang="zh-CN" altLang="en-US" sz="2400" dirty="0" smtClean="0"/>
              <a:t>，</a:t>
            </a:r>
            <a:r>
              <a:rPr lang="en-US" sz="2400" dirty="0" err="1" smtClean="0"/>
              <a:t>Lauritzen</a:t>
            </a:r>
            <a:r>
              <a:rPr lang="zh-CN" altLang="en-US" sz="2400" dirty="0" smtClean="0"/>
              <a:t>和</a:t>
            </a:r>
            <a:r>
              <a:rPr lang="en-US" sz="2400" dirty="0" err="1" smtClean="0"/>
              <a:t>Spiegelhalter</a:t>
            </a:r>
            <a:r>
              <a:rPr lang="zh-CN" altLang="en-US" sz="2400" dirty="0" smtClean="0"/>
              <a:t>解决了这种图的概率计算问题，</a:t>
            </a:r>
            <a:r>
              <a:rPr lang="en-US" sz="2400" dirty="0" smtClean="0"/>
              <a:t>Fenton</a:t>
            </a:r>
            <a:r>
              <a:rPr lang="zh-CN" altLang="en-US" sz="2400" dirty="0" smtClean="0"/>
              <a:t>做了如下的简化。</a:t>
            </a:r>
          </a:p>
          <a:p>
            <a:r>
              <a:rPr lang="zh-CN" altLang="en-US" sz="2400" dirty="0" smtClean="0"/>
              <a:t>让</a:t>
            </a:r>
            <a:r>
              <a:rPr lang="en-US" sz="2400" dirty="0" smtClean="0"/>
              <a:t> U=  {X1</a:t>
            </a:r>
            <a:r>
              <a:rPr lang="zh-CN" altLang="en-US" sz="2400" dirty="0" smtClean="0"/>
              <a:t>，</a:t>
            </a:r>
            <a:r>
              <a:rPr lang="en-US" sz="2400" dirty="0" smtClean="0"/>
              <a:t>X2, … </a:t>
            </a:r>
            <a:r>
              <a:rPr lang="en-US" sz="2400" dirty="0" err="1" smtClean="0"/>
              <a:t>Xn</a:t>
            </a:r>
            <a:r>
              <a:rPr lang="en-US" sz="2400" dirty="0" smtClean="0"/>
              <a:t>}</a:t>
            </a:r>
            <a:r>
              <a:rPr lang="zh-CN" altLang="en-US" sz="2400" dirty="0" smtClean="0"/>
              <a:t>组成</a:t>
            </a:r>
            <a:r>
              <a:rPr lang="en-US" sz="2400" dirty="0" smtClean="0"/>
              <a:t>DAG</a:t>
            </a:r>
            <a:r>
              <a:rPr lang="zh-CN" altLang="en-US" sz="2400" dirty="0" smtClean="0"/>
              <a:t>图</a:t>
            </a:r>
            <a:r>
              <a:rPr lang="en-US" sz="2400" dirty="0" smtClean="0"/>
              <a:t>G</a:t>
            </a:r>
            <a:r>
              <a:rPr lang="zh-CN" altLang="en-US" sz="2400" dirty="0" smtClean="0"/>
              <a:t>，那么，</a:t>
            </a:r>
            <a:r>
              <a:rPr lang="en-US" sz="2400" dirty="0" smtClean="0"/>
              <a:t>p(U)</a:t>
            </a:r>
            <a:r>
              <a:rPr lang="zh-CN" altLang="en-US" sz="2400" dirty="0" smtClean="0"/>
              <a:t>的概率分布计算为：</a:t>
            </a:r>
            <a:endParaRPr lang="zh-CN" altLang="en-US" sz="2400" dirty="0"/>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105" name="Object 1"/>
          <p:cNvGraphicFramePr>
            <a:graphicFrameLocks noChangeAspect="1"/>
          </p:cNvGraphicFramePr>
          <p:nvPr>
            <p:extLst>
              <p:ext uri="{D42A27DB-BD31-4B8C-83A1-F6EECF244321}">
                <p14:modId xmlns:p14="http://schemas.microsoft.com/office/powerpoint/2010/main" val="3738720142"/>
              </p:ext>
            </p:extLst>
          </p:nvPr>
        </p:nvGraphicFramePr>
        <p:xfrm>
          <a:off x="2287409" y="3312884"/>
          <a:ext cx="4165600" cy="1143000"/>
        </p:xfrm>
        <a:graphic>
          <a:graphicData uri="http://schemas.openxmlformats.org/presentationml/2006/ole">
            <mc:AlternateContent xmlns:mc="http://schemas.openxmlformats.org/markup-compatibility/2006">
              <mc:Choice xmlns:v="urn:schemas-microsoft-com:vml" Requires="v">
                <p:oleObj spid="_x0000_s47129" name="公式" r:id="rId3" imgW="1562100" imgH="431800" progId="Equation.3">
                  <p:embed/>
                </p:oleObj>
              </mc:Choice>
              <mc:Fallback>
                <p:oleObj name="公式" r:id="rId3" imgW="1562100" imgH="4318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7409" y="3312884"/>
                        <a:ext cx="41656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1677496" y="4646658"/>
            <a:ext cx="6321859" cy="1200329"/>
          </a:xfrm>
          <a:prstGeom prst="rect">
            <a:avLst/>
          </a:prstGeom>
        </p:spPr>
        <p:txBody>
          <a:bodyPr wrap="square">
            <a:spAutoFit/>
          </a:bodyPr>
          <a:lstStyle/>
          <a:p>
            <a:r>
              <a:rPr lang="en-US" altLang="zh-CN" dirty="0"/>
              <a:t>pa(Xi)</a:t>
            </a:r>
            <a:r>
              <a:rPr lang="zh-CN" altLang="en-US" dirty="0"/>
              <a:t>表示</a:t>
            </a:r>
            <a:r>
              <a:rPr lang="en-US" altLang="zh-CN" dirty="0"/>
              <a:t>Xi</a:t>
            </a:r>
            <a:r>
              <a:rPr lang="zh-CN" altLang="en-US" dirty="0"/>
              <a:t>的父辈给它的一个传递值</a:t>
            </a:r>
            <a:r>
              <a:rPr lang="zh-CN" altLang="en-US" dirty="0" smtClean="0"/>
              <a:t>。</a:t>
            </a:r>
            <a:endParaRPr lang="en-US" altLang="zh-CN" dirty="0" smtClean="0"/>
          </a:p>
          <a:p>
            <a:pPr lvl="1"/>
            <a:r>
              <a:rPr lang="en-US" altLang="zh-CN" dirty="0" smtClean="0"/>
              <a:t>(</a:t>
            </a:r>
            <a:r>
              <a:rPr lang="zh-CN" altLang="en-US" dirty="0"/>
              <a:t>如果图中的</a:t>
            </a:r>
            <a:r>
              <a:rPr lang="en-US" altLang="zh-CN" dirty="0"/>
              <a:t>A</a:t>
            </a:r>
            <a:r>
              <a:rPr lang="zh-CN" altLang="en-US" dirty="0"/>
              <a:t>结点指向</a:t>
            </a:r>
            <a:r>
              <a:rPr lang="en-US" altLang="zh-CN" dirty="0"/>
              <a:t>B</a:t>
            </a:r>
            <a:r>
              <a:rPr lang="zh-CN" altLang="en-US" dirty="0"/>
              <a:t>结点，那么</a:t>
            </a:r>
            <a:r>
              <a:rPr lang="en-US" altLang="zh-CN" dirty="0"/>
              <a:t>A</a:t>
            </a:r>
            <a:r>
              <a:rPr lang="zh-CN" altLang="en-US" dirty="0"/>
              <a:t>是父结点，</a:t>
            </a:r>
            <a:r>
              <a:rPr lang="en-US" altLang="zh-CN" dirty="0"/>
              <a:t>B</a:t>
            </a:r>
            <a:r>
              <a:rPr lang="zh-CN" altLang="en-US" dirty="0"/>
              <a:t>是子结点</a:t>
            </a:r>
            <a:r>
              <a:rPr lang="en-US" altLang="zh-CN" dirty="0"/>
              <a:t>)</a:t>
            </a:r>
            <a:r>
              <a:rPr lang="zh-CN" altLang="en-US" dirty="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15.2.2 </a:t>
            </a:r>
            <a:r>
              <a:rPr lang="zh-CN" altLang="en-US" dirty="0" smtClean="0"/>
              <a:t>建立软件开发活动的有向图</a:t>
            </a:r>
            <a:endParaRPr lang="zh-CN" altLang="en-US" dirty="0"/>
          </a:p>
        </p:txBody>
      </p:sp>
      <p:grpSp>
        <p:nvGrpSpPr>
          <p:cNvPr id="101381" name="Group 5"/>
          <p:cNvGrpSpPr>
            <a:grpSpLocks noChangeAspect="1"/>
          </p:cNvGrpSpPr>
          <p:nvPr/>
        </p:nvGrpSpPr>
        <p:grpSpPr bwMode="auto">
          <a:xfrm>
            <a:off x="417753" y="1110570"/>
            <a:ext cx="7834162" cy="5350877"/>
            <a:chOff x="1114" y="153"/>
            <a:chExt cx="7128" cy="5697"/>
          </a:xfrm>
        </p:grpSpPr>
        <p:sp>
          <p:nvSpPr>
            <p:cNvPr id="101382" name="AutoShape 6"/>
            <p:cNvSpPr>
              <a:spLocks noChangeAspect="1" noChangeArrowheads="1"/>
            </p:cNvSpPr>
            <p:nvPr/>
          </p:nvSpPr>
          <p:spPr bwMode="auto">
            <a:xfrm>
              <a:off x="1114" y="215"/>
              <a:ext cx="6896" cy="5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01383" name="Rectangle 7"/>
            <p:cNvSpPr>
              <a:spLocks noChangeArrowheads="1"/>
            </p:cNvSpPr>
            <p:nvPr/>
          </p:nvSpPr>
          <p:spPr bwMode="auto">
            <a:xfrm>
              <a:off x="4427" y="281"/>
              <a:ext cx="1329" cy="483"/>
            </a:xfrm>
            <a:prstGeom prst="rect">
              <a:avLst/>
            </a:prstGeom>
            <a:no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规格质量</a:t>
              </a:r>
              <a:r>
                <a:rPr kumimoji="0" lang="zh-CN" altLang="en-US" sz="1600" dirty="0">
                  <a:latin typeface="Calibri" pitchFamily="34" charset="0"/>
                  <a:cs typeface="宋体" pitchFamily="2" charset="-122"/>
                </a:rPr>
                <a:t>要求</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1384" name="Rectangle 8"/>
            <p:cNvSpPr>
              <a:spLocks noChangeArrowheads="1"/>
            </p:cNvSpPr>
            <p:nvPr/>
          </p:nvSpPr>
          <p:spPr bwMode="auto">
            <a:xfrm>
              <a:off x="7237" y="797"/>
              <a:ext cx="1005" cy="483"/>
            </a:xfrm>
            <a:prstGeom prst="rect">
              <a:avLst/>
            </a:prstGeom>
            <a:no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缺陷密度</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1385" name="Line 9"/>
            <p:cNvSpPr>
              <a:spLocks noChangeShapeType="1"/>
            </p:cNvSpPr>
            <p:nvPr/>
          </p:nvSpPr>
          <p:spPr bwMode="auto">
            <a:xfrm>
              <a:off x="5751" y="573"/>
              <a:ext cx="1486" cy="385"/>
            </a:xfrm>
            <a:prstGeom prst="line">
              <a:avLst/>
            </a:prstGeom>
            <a:noFill/>
            <a:ln w="9525">
              <a:solidFill>
                <a:srgbClr val="000000"/>
              </a:solidFill>
              <a:prstDash val="dash"/>
              <a:round/>
              <a:headEnd/>
              <a:tailEnd type="triangle" w="med" len="me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101386" name="Rectangle 10"/>
            <p:cNvSpPr>
              <a:spLocks noChangeArrowheads="1"/>
            </p:cNvSpPr>
            <p:nvPr/>
          </p:nvSpPr>
          <p:spPr bwMode="auto">
            <a:xfrm>
              <a:off x="6031" y="314"/>
              <a:ext cx="1206" cy="48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模块规模</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1387" name="Rectangle 11"/>
            <p:cNvSpPr>
              <a:spLocks noChangeArrowheads="1"/>
            </p:cNvSpPr>
            <p:nvPr/>
          </p:nvSpPr>
          <p:spPr bwMode="auto">
            <a:xfrm>
              <a:off x="3016" y="1280"/>
              <a:ext cx="1285" cy="483"/>
            </a:xfrm>
            <a:prstGeom prst="rect">
              <a:avLst/>
            </a:prstGeom>
            <a:no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需求规格评审</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1388" name="Rectangle 12"/>
            <p:cNvSpPr>
              <a:spLocks noChangeArrowheads="1"/>
            </p:cNvSpPr>
            <p:nvPr/>
          </p:nvSpPr>
          <p:spPr bwMode="auto">
            <a:xfrm>
              <a:off x="5629" y="1763"/>
              <a:ext cx="1005" cy="482"/>
            </a:xfrm>
            <a:prstGeom prst="rect">
              <a:avLst/>
            </a:prstGeom>
            <a:no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需求匹配</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1389" name="Line 13"/>
            <p:cNvSpPr>
              <a:spLocks noChangeShapeType="1"/>
            </p:cNvSpPr>
            <p:nvPr/>
          </p:nvSpPr>
          <p:spPr bwMode="auto">
            <a:xfrm flipH="1">
              <a:off x="3820" y="764"/>
              <a:ext cx="1004" cy="516"/>
            </a:xfrm>
            <a:prstGeom prst="line">
              <a:avLst/>
            </a:prstGeom>
            <a:noFill/>
            <a:ln w="25400">
              <a:solidFill>
                <a:srgbClr val="000000"/>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101390" name="Rectangle 14"/>
            <p:cNvSpPr>
              <a:spLocks noChangeArrowheads="1"/>
            </p:cNvSpPr>
            <p:nvPr/>
          </p:nvSpPr>
          <p:spPr bwMode="auto">
            <a:xfrm>
              <a:off x="3217" y="795"/>
              <a:ext cx="1207" cy="48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规格缺陷</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1391" name="Line 15"/>
            <p:cNvSpPr>
              <a:spLocks noChangeShapeType="1"/>
            </p:cNvSpPr>
            <p:nvPr/>
          </p:nvSpPr>
          <p:spPr bwMode="auto">
            <a:xfrm>
              <a:off x="5227" y="797"/>
              <a:ext cx="603" cy="966"/>
            </a:xfrm>
            <a:prstGeom prst="line">
              <a:avLst/>
            </a:prstGeom>
            <a:noFill/>
            <a:ln w="25400">
              <a:solidFill>
                <a:srgbClr val="000000"/>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101392" name="Rectangle 16"/>
            <p:cNvSpPr>
              <a:spLocks noChangeArrowheads="1"/>
            </p:cNvSpPr>
            <p:nvPr/>
          </p:nvSpPr>
          <p:spPr bwMode="auto">
            <a:xfrm>
              <a:off x="5427" y="958"/>
              <a:ext cx="1207" cy="48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新需求</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1393" name="Line 17"/>
            <p:cNvSpPr>
              <a:spLocks noChangeShapeType="1"/>
            </p:cNvSpPr>
            <p:nvPr/>
          </p:nvSpPr>
          <p:spPr bwMode="auto">
            <a:xfrm>
              <a:off x="3418" y="1763"/>
              <a:ext cx="1" cy="644"/>
            </a:xfrm>
            <a:prstGeom prst="line">
              <a:avLst/>
            </a:prstGeom>
            <a:noFill/>
            <a:ln w="25400">
              <a:solidFill>
                <a:srgbClr val="000000"/>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101394" name="Rectangle 18"/>
            <p:cNvSpPr>
              <a:spLocks noChangeArrowheads="1"/>
            </p:cNvSpPr>
            <p:nvPr/>
          </p:nvSpPr>
          <p:spPr bwMode="auto">
            <a:xfrm>
              <a:off x="3418" y="1763"/>
              <a:ext cx="1206" cy="644"/>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遗留的</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规格缺陷</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1395" name="Rectangle 19"/>
            <p:cNvSpPr>
              <a:spLocks noChangeArrowheads="1"/>
            </p:cNvSpPr>
            <p:nvPr/>
          </p:nvSpPr>
          <p:spPr bwMode="auto">
            <a:xfrm>
              <a:off x="2816" y="2407"/>
              <a:ext cx="1607" cy="483"/>
            </a:xfrm>
            <a:prstGeom prst="rect">
              <a:avLst/>
            </a:prstGeom>
            <a:no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设计和编程过程</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1396" name="Line 20"/>
            <p:cNvSpPr>
              <a:spLocks noChangeShapeType="1"/>
            </p:cNvSpPr>
            <p:nvPr/>
          </p:nvSpPr>
          <p:spPr bwMode="auto">
            <a:xfrm>
              <a:off x="3619" y="2890"/>
              <a:ext cx="1206" cy="644"/>
            </a:xfrm>
            <a:prstGeom prst="line">
              <a:avLst/>
            </a:prstGeom>
            <a:noFill/>
            <a:ln w="25400">
              <a:solidFill>
                <a:srgbClr val="000000"/>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101397" name="Rectangle 21"/>
            <p:cNvSpPr>
              <a:spLocks noChangeArrowheads="1"/>
            </p:cNvSpPr>
            <p:nvPr/>
          </p:nvSpPr>
          <p:spPr bwMode="auto">
            <a:xfrm>
              <a:off x="4423" y="3534"/>
              <a:ext cx="1407" cy="482"/>
            </a:xfrm>
            <a:prstGeom prst="rect">
              <a:avLst/>
            </a:prstGeom>
            <a:no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单元测试过程</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1398" name="Rectangle 22"/>
            <p:cNvSpPr>
              <a:spLocks noChangeArrowheads="1"/>
            </p:cNvSpPr>
            <p:nvPr/>
          </p:nvSpPr>
          <p:spPr bwMode="auto">
            <a:xfrm>
              <a:off x="4282" y="2891"/>
              <a:ext cx="1407" cy="644"/>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代码缺陷</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设计文档质量</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1399" name="Rectangle 23"/>
            <p:cNvSpPr>
              <a:spLocks noChangeArrowheads="1"/>
            </p:cNvSpPr>
            <p:nvPr/>
          </p:nvSpPr>
          <p:spPr bwMode="auto">
            <a:xfrm>
              <a:off x="3619" y="4500"/>
              <a:ext cx="1407" cy="482"/>
            </a:xfrm>
            <a:prstGeom prst="rect">
              <a:avLst/>
            </a:prstGeom>
            <a:no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集成测试过程</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1400" name="Line 24"/>
            <p:cNvSpPr>
              <a:spLocks noChangeShapeType="1"/>
            </p:cNvSpPr>
            <p:nvPr/>
          </p:nvSpPr>
          <p:spPr bwMode="auto">
            <a:xfrm flipH="1">
              <a:off x="4423" y="4017"/>
              <a:ext cx="402" cy="483"/>
            </a:xfrm>
            <a:prstGeom prst="line">
              <a:avLst/>
            </a:prstGeom>
            <a:noFill/>
            <a:ln w="25400">
              <a:solidFill>
                <a:srgbClr val="000000"/>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101401" name="Rectangle 25"/>
            <p:cNvSpPr>
              <a:spLocks noChangeArrowheads="1"/>
            </p:cNvSpPr>
            <p:nvPr/>
          </p:nvSpPr>
          <p:spPr bwMode="auto">
            <a:xfrm>
              <a:off x="4624" y="4017"/>
              <a:ext cx="1206" cy="483"/>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遗留缺陷</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1402" name="Rectangle 26"/>
            <p:cNvSpPr>
              <a:spLocks noChangeArrowheads="1"/>
            </p:cNvSpPr>
            <p:nvPr/>
          </p:nvSpPr>
          <p:spPr bwMode="auto">
            <a:xfrm>
              <a:off x="5227" y="5144"/>
              <a:ext cx="1407" cy="482"/>
            </a:xfrm>
            <a:prstGeom prst="rect">
              <a:avLst/>
            </a:prstGeom>
            <a:no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独立测试过程</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1403" name="Line 27"/>
            <p:cNvSpPr>
              <a:spLocks noChangeShapeType="1"/>
            </p:cNvSpPr>
            <p:nvPr/>
          </p:nvSpPr>
          <p:spPr bwMode="auto">
            <a:xfrm>
              <a:off x="4825" y="4983"/>
              <a:ext cx="804" cy="161"/>
            </a:xfrm>
            <a:prstGeom prst="line">
              <a:avLst/>
            </a:prstGeom>
            <a:noFill/>
            <a:ln w="25400">
              <a:solidFill>
                <a:srgbClr val="000000"/>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101404" name="Rectangle 28"/>
            <p:cNvSpPr>
              <a:spLocks noChangeArrowheads="1"/>
            </p:cNvSpPr>
            <p:nvPr/>
          </p:nvSpPr>
          <p:spPr bwMode="auto">
            <a:xfrm>
              <a:off x="4222" y="4983"/>
              <a:ext cx="1206" cy="483"/>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遗留缺陷</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1405" name="Rectangle 29"/>
            <p:cNvSpPr>
              <a:spLocks noChangeArrowheads="1"/>
            </p:cNvSpPr>
            <p:nvPr/>
          </p:nvSpPr>
          <p:spPr bwMode="auto">
            <a:xfrm>
              <a:off x="6835" y="3373"/>
              <a:ext cx="1005" cy="482"/>
            </a:xfrm>
            <a:prstGeom prst="rect">
              <a:avLst/>
            </a:prstGeom>
            <a:no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运行使用</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1406" name="Line 30"/>
            <p:cNvSpPr>
              <a:spLocks noChangeShapeType="1"/>
            </p:cNvSpPr>
            <p:nvPr/>
          </p:nvSpPr>
          <p:spPr bwMode="auto">
            <a:xfrm flipV="1">
              <a:off x="6634" y="3856"/>
              <a:ext cx="804" cy="1449"/>
            </a:xfrm>
            <a:prstGeom prst="line">
              <a:avLst/>
            </a:prstGeom>
            <a:noFill/>
            <a:ln w="25400">
              <a:solidFill>
                <a:srgbClr val="000000"/>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101407" name="Freeform 31"/>
            <p:cNvSpPr>
              <a:spLocks/>
            </p:cNvSpPr>
            <p:nvPr/>
          </p:nvSpPr>
          <p:spPr bwMode="auto">
            <a:xfrm>
              <a:off x="7237" y="1280"/>
              <a:ext cx="804" cy="3059"/>
            </a:xfrm>
            <a:custGeom>
              <a:avLst/>
              <a:gdLst/>
              <a:ahLst/>
              <a:cxnLst>
                <a:cxn ang="0">
                  <a:pos x="0" y="4025"/>
                </a:cxn>
                <a:cxn ang="0">
                  <a:pos x="1407" y="4025"/>
                </a:cxn>
                <a:cxn ang="0">
                  <a:pos x="1407" y="0"/>
                </a:cxn>
              </a:cxnLst>
              <a:rect l="0" t="0" r="r" b="b"/>
              <a:pathLst>
                <a:path w="1407" h="4025">
                  <a:moveTo>
                    <a:pt x="0" y="4025"/>
                  </a:moveTo>
                  <a:lnTo>
                    <a:pt x="1407" y="4025"/>
                  </a:lnTo>
                  <a:lnTo>
                    <a:pt x="1407" y="0"/>
                  </a:lnTo>
                </a:path>
              </a:pathLst>
            </a:custGeom>
            <a:noFill/>
            <a:ln w="9525" cap="flat" cmpd="sng">
              <a:solidFill>
                <a:srgbClr val="000000"/>
              </a:solidFill>
              <a:prstDash val="dash"/>
              <a:round/>
              <a:headEnd type="none" w="med" len="med"/>
              <a:tailEnd type="triangle" w="med" len="me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101408" name="Rectangle 32"/>
            <p:cNvSpPr>
              <a:spLocks noChangeArrowheads="1"/>
            </p:cNvSpPr>
            <p:nvPr/>
          </p:nvSpPr>
          <p:spPr bwMode="auto">
            <a:xfrm>
              <a:off x="6232" y="2246"/>
              <a:ext cx="1206" cy="483"/>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与需求匹配</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1409" name="Line 33"/>
            <p:cNvSpPr>
              <a:spLocks noChangeShapeType="1"/>
            </p:cNvSpPr>
            <p:nvPr/>
          </p:nvSpPr>
          <p:spPr bwMode="auto">
            <a:xfrm>
              <a:off x="6232" y="2246"/>
              <a:ext cx="0" cy="2898"/>
            </a:xfrm>
            <a:prstGeom prst="line">
              <a:avLst/>
            </a:prstGeom>
            <a:noFill/>
            <a:ln w="25400">
              <a:solidFill>
                <a:srgbClr val="000000"/>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101410" name="Line 34"/>
            <p:cNvSpPr>
              <a:spLocks noChangeShapeType="1"/>
            </p:cNvSpPr>
            <p:nvPr/>
          </p:nvSpPr>
          <p:spPr bwMode="auto">
            <a:xfrm flipH="1">
              <a:off x="5830" y="3695"/>
              <a:ext cx="402" cy="0"/>
            </a:xfrm>
            <a:prstGeom prst="line">
              <a:avLst/>
            </a:prstGeom>
            <a:noFill/>
            <a:ln w="25400">
              <a:solidFill>
                <a:srgbClr val="000000"/>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101411" name="Line 35"/>
            <p:cNvSpPr>
              <a:spLocks noChangeShapeType="1"/>
            </p:cNvSpPr>
            <p:nvPr/>
          </p:nvSpPr>
          <p:spPr bwMode="auto">
            <a:xfrm flipH="1">
              <a:off x="5026" y="4661"/>
              <a:ext cx="1206" cy="0"/>
            </a:xfrm>
            <a:prstGeom prst="line">
              <a:avLst/>
            </a:prstGeom>
            <a:noFill/>
            <a:ln w="25400">
              <a:solidFill>
                <a:srgbClr val="000000"/>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101412" name="Rectangle 36"/>
            <p:cNvSpPr>
              <a:spLocks noChangeArrowheads="1"/>
            </p:cNvSpPr>
            <p:nvPr/>
          </p:nvSpPr>
          <p:spPr bwMode="auto">
            <a:xfrm>
              <a:off x="7036" y="4500"/>
              <a:ext cx="1206" cy="644"/>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交付后遗留的缺陷</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1413" name="Line 37"/>
            <p:cNvSpPr>
              <a:spLocks noChangeShapeType="1"/>
            </p:cNvSpPr>
            <p:nvPr/>
          </p:nvSpPr>
          <p:spPr bwMode="auto">
            <a:xfrm>
              <a:off x="3217" y="2890"/>
              <a:ext cx="804" cy="1610"/>
            </a:xfrm>
            <a:prstGeom prst="line">
              <a:avLst/>
            </a:prstGeom>
            <a:noFill/>
            <a:ln w="25400">
              <a:solidFill>
                <a:srgbClr val="000000"/>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101414" name="Rectangle 38"/>
            <p:cNvSpPr>
              <a:spLocks noChangeArrowheads="1"/>
            </p:cNvSpPr>
            <p:nvPr/>
          </p:nvSpPr>
          <p:spPr bwMode="auto">
            <a:xfrm>
              <a:off x="2614" y="3373"/>
              <a:ext cx="1407" cy="483"/>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设计文档质量</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1415" name="Rectangle 39"/>
            <p:cNvSpPr>
              <a:spLocks noChangeArrowheads="1"/>
            </p:cNvSpPr>
            <p:nvPr/>
          </p:nvSpPr>
          <p:spPr bwMode="auto">
            <a:xfrm>
              <a:off x="3016" y="153"/>
              <a:ext cx="1207" cy="483"/>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cs typeface="宋体" pitchFamily="2" charset="-122"/>
                </a:rPr>
                <a:t>规格质量</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1416" name="Freeform 40"/>
            <p:cNvSpPr>
              <a:spLocks/>
            </p:cNvSpPr>
            <p:nvPr/>
          </p:nvSpPr>
          <p:spPr bwMode="auto">
            <a:xfrm>
              <a:off x="1810" y="636"/>
              <a:ext cx="3417" cy="4830"/>
            </a:xfrm>
            <a:custGeom>
              <a:avLst/>
              <a:gdLst/>
              <a:ahLst/>
              <a:cxnLst>
                <a:cxn ang="0">
                  <a:pos x="2613" y="0"/>
                </a:cxn>
                <a:cxn ang="0">
                  <a:pos x="0" y="0"/>
                </a:cxn>
                <a:cxn ang="0">
                  <a:pos x="0" y="4991"/>
                </a:cxn>
                <a:cxn ang="0">
                  <a:pos x="3417" y="4991"/>
                </a:cxn>
              </a:cxnLst>
              <a:rect l="0" t="0" r="r" b="b"/>
              <a:pathLst>
                <a:path w="3417" h="4991">
                  <a:moveTo>
                    <a:pt x="2613" y="0"/>
                  </a:moveTo>
                  <a:lnTo>
                    <a:pt x="0" y="0"/>
                  </a:lnTo>
                  <a:lnTo>
                    <a:pt x="0" y="4991"/>
                  </a:lnTo>
                  <a:lnTo>
                    <a:pt x="3417" y="4991"/>
                  </a:lnTo>
                </a:path>
              </a:pathLst>
            </a:custGeom>
            <a:noFill/>
            <a:ln w="9525" cap="flat" cmpd="sng">
              <a:solidFill>
                <a:srgbClr val="000000"/>
              </a:solidFill>
              <a:prstDash val="dash"/>
              <a:round/>
              <a:headEnd type="none" w="med" len="med"/>
              <a:tailEnd type="triangle" w="med" len="me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101417" name="Line 41"/>
            <p:cNvSpPr>
              <a:spLocks noChangeShapeType="1"/>
            </p:cNvSpPr>
            <p:nvPr/>
          </p:nvSpPr>
          <p:spPr bwMode="auto">
            <a:xfrm>
              <a:off x="1810" y="2729"/>
              <a:ext cx="1005" cy="0"/>
            </a:xfrm>
            <a:prstGeom prst="line">
              <a:avLst/>
            </a:prstGeom>
            <a:noFill/>
            <a:ln w="9525">
              <a:solidFill>
                <a:srgbClr val="000000"/>
              </a:solidFill>
              <a:prstDash val="dash"/>
              <a:round/>
              <a:headEnd/>
              <a:tailEnd type="triangle" w="med" len="me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101418" name="Line 42"/>
            <p:cNvSpPr>
              <a:spLocks noChangeShapeType="1"/>
            </p:cNvSpPr>
            <p:nvPr/>
          </p:nvSpPr>
          <p:spPr bwMode="auto">
            <a:xfrm>
              <a:off x="1810" y="4822"/>
              <a:ext cx="1809" cy="0"/>
            </a:xfrm>
            <a:prstGeom prst="line">
              <a:avLst/>
            </a:prstGeom>
            <a:noFill/>
            <a:ln w="9525">
              <a:solidFill>
                <a:srgbClr val="000000"/>
              </a:solidFill>
              <a:prstDash val="dash"/>
              <a:round/>
              <a:headEnd/>
              <a:tailEnd type="triangle" w="med" len="med"/>
            </a:ln>
            <a:effectLst/>
          </p:spPr>
          <p:txBody>
            <a:bodyPr vert="horz" wrap="square" lIns="91440" tIns="45720" rIns="91440" bIns="45720" numCol="1" anchor="t" anchorCtr="0" compatLnSpc="1">
              <a:prstTxWarp prst="textNoShape">
                <a:avLst/>
              </a:prstTxWarp>
            </a:bodyPr>
            <a:lstStyle/>
            <a:p>
              <a:endParaRPr lang="zh-CN" altLang="en-US" sz="1600"/>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15.2.3 </a:t>
            </a:r>
            <a:r>
              <a:rPr lang="zh-CN" altLang="en-US" dirty="0" smtClean="0"/>
              <a:t>细化子网图</a:t>
            </a:r>
            <a:endParaRPr lang="zh-CN" altLang="en-US" dirty="0"/>
          </a:p>
        </p:txBody>
      </p:sp>
      <p:sp>
        <p:nvSpPr>
          <p:cNvPr id="4" name="AutoShape 1"/>
          <p:cNvSpPr>
            <a:spLocks noChangeAspect="1" noChangeArrowheads="1"/>
          </p:cNvSpPr>
          <p:nvPr/>
        </p:nvSpPr>
        <p:spPr bwMode="auto">
          <a:xfrm>
            <a:off x="0" y="457200"/>
            <a:ext cx="5149850" cy="33718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 name="Group 2"/>
          <p:cNvGrpSpPr>
            <a:grpSpLocks noChangeAspect="1"/>
          </p:cNvGrpSpPr>
          <p:nvPr/>
        </p:nvGrpSpPr>
        <p:grpSpPr bwMode="auto">
          <a:xfrm>
            <a:off x="1143000" y="1082206"/>
            <a:ext cx="7056621" cy="3773412"/>
            <a:chOff x="1537" y="153"/>
            <a:chExt cx="7725" cy="5313"/>
          </a:xfrm>
        </p:grpSpPr>
        <p:sp>
          <p:nvSpPr>
            <p:cNvPr id="6" name="AutoShape 29"/>
            <p:cNvSpPr>
              <a:spLocks noChangeAspect="1" noChangeArrowheads="1" noTextEdit="1"/>
            </p:cNvSpPr>
            <p:nvPr/>
          </p:nvSpPr>
          <p:spPr bwMode="auto">
            <a:xfrm>
              <a:off x="1537" y="153"/>
              <a:ext cx="7725" cy="53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 name="Oval 28"/>
            <p:cNvSpPr>
              <a:spLocks noChangeArrowheads="1"/>
            </p:cNvSpPr>
            <p:nvPr/>
          </p:nvSpPr>
          <p:spPr bwMode="auto">
            <a:xfrm>
              <a:off x="1609" y="1924"/>
              <a:ext cx="1206" cy="805"/>
            </a:xfrm>
            <a:prstGeom prst="ellipse">
              <a:avLst/>
            </a:prstGeom>
            <a:solidFill>
              <a:srgbClr val="A5A5A5"/>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itchFamily="18" charset="0"/>
                  <a:cs typeface="Times New Roman" panose="02020603050405020304" pitchFamily="18" charset="0"/>
                </a:rPr>
                <a:t>内部</a:t>
              </a:r>
            </a:p>
            <a:p>
              <a:pPr indent="0"/>
              <a:r>
                <a:rPr kumimoji="0" lang="zh-CN" altLang="zh-CN" sz="1400" dirty="0">
                  <a:latin typeface="Times New Roman" pitchFamily="18" charset="0"/>
                  <a:cs typeface="Times New Roman" panose="02020603050405020304" pitchFamily="18" charset="0"/>
                </a:rPr>
                <a:t>复杂性</a:t>
              </a:r>
            </a:p>
          </p:txBody>
        </p:sp>
        <p:sp>
          <p:nvSpPr>
            <p:cNvPr id="8" name="Oval 27"/>
            <p:cNvSpPr>
              <a:spLocks noChangeArrowheads="1"/>
            </p:cNvSpPr>
            <p:nvPr/>
          </p:nvSpPr>
          <p:spPr bwMode="auto">
            <a:xfrm>
              <a:off x="3619" y="1602"/>
              <a:ext cx="1408" cy="644"/>
            </a:xfrm>
            <a:prstGeom prst="ellipse">
              <a:avLst/>
            </a:prstGeom>
            <a:solidFill>
              <a:srgbClr val="C0C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内部资源</a:t>
              </a:r>
            </a:p>
          </p:txBody>
        </p:sp>
        <p:sp>
          <p:nvSpPr>
            <p:cNvPr id="9" name="Oval 26"/>
            <p:cNvSpPr>
              <a:spLocks noChangeArrowheads="1"/>
            </p:cNvSpPr>
            <p:nvPr/>
          </p:nvSpPr>
          <p:spPr bwMode="auto">
            <a:xfrm>
              <a:off x="2413" y="314"/>
              <a:ext cx="1408" cy="644"/>
            </a:xfrm>
            <a:prstGeom prst="ellipse">
              <a:avLst/>
            </a:prstGeom>
            <a:solidFill>
              <a:srgbClr val="C0C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员工质量</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0" name="Oval 25"/>
            <p:cNvSpPr>
              <a:spLocks noChangeArrowheads="1"/>
            </p:cNvSpPr>
            <p:nvPr/>
          </p:nvSpPr>
          <p:spPr bwMode="auto">
            <a:xfrm>
              <a:off x="4021" y="314"/>
              <a:ext cx="1005" cy="483"/>
            </a:xfrm>
            <a:prstGeom prst="ellipse">
              <a:avLst/>
            </a:prstGeom>
            <a:solidFill>
              <a:srgbClr val="C0C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进度</a:t>
              </a:r>
            </a:p>
          </p:txBody>
        </p:sp>
        <p:sp>
          <p:nvSpPr>
            <p:cNvPr id="11" name="Oval 24"/>
            <p:cNvSpPr>
              <a:spLocks noChangeArrowheads="1"/>
            </p:cNvSpPr>
            <p:nvPr/>
          </p:nvSpPr>
          <p:spPr bwMode="auto">
            <a:xfrm>
              <a:off x="5227" y="379"/>
              <a:ext cx="1609" cy="579"/>
            </a:xfrm>
            <a:prstGeom prst="ellipse">
              <a:avLst/>
            </a:prstGeom>
            <a:solidFill>
              <a:srgbClr val="C0C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文档质量</a:t>
              </a:r>
            </a:p>
          </p:txBody>
        </p:sp>
        <p:sp>
          <p:nvSpPr>
            <p:cNvPr id="12" name="Oval 23"/>
            <p:cNvSpPr>
              <a:spLocks noChangeArrowheads="1"/>
            </p:cNvSpPr>
            <p:nvPr/>
          </p:nvSpPr>
          <p:spPr bwMode="auto">
            <a:xfrm>
              <a:off x="7438" y="475"/>
              <a:ext cx="1824" cy="579"/>
            </a:xfrm>
            <a:prstGeom prst="ellipse">
              <a:avLst/>
            </a:prstGeom>
            <a:solidFill>
              <a:srgbClr val="C0C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公益方参与</a:t>
              </a:r>
            </a:p>
          </p:txBody>
        </p:sp>
        <p:sp>
          <p:nvSpPr>
            <p:cNvPr id="13" name="Line 22"/>
            <p:cNvSpPr>
              <a:spLocks noChangeShapeType="1"/>
            </p:cNvSpPr>
            <p:nvPr/>
          </p:nvSpPr>
          <p:spPr bwMode="auto">
            <a:xfrm>
              <a:off x="3217" y="958"/>
              <a:ext cx="603" cy="75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4" name="Line 21"/>
            <p:cNvSpPr>
              <a:spLocks noChangeShapeType="1"/>
            </p:cNvSpPr>
            <p:nvPr/>
          </p:nvSpPr>
          <p:spPr bwMode="auto">
            <a:xfrm flipH="1">
              <a:off x="4222" y="797"/>
              <a:ext cx="201" cy="8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5" name="Line 20"/>
            <p:cNvSpPr>
              <a:spLocks noChangeShapeType="1"/>
            </p:cNvSpPr>
            <p:nvPr/>
          </p:nvSpPr>
          <p:spPr bwMode="auto">
            <a:xfrm>
              <a:off x="2722" y="2568"/>
              <a:ext cx="1701" cy="5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6" name="Line 19"/>
            <p:cNvSpPr>
              <a:spLocks noChangeShapeType="1"/>
            </p:cNvSpPr>
            <p:nvPr/>
          </p:nvSpPr>
          <p:spPr bwMode="auto">
            <a:xfrm flipH="1">
              <a:off x="4836" y="944"/>
              <a:ext cx="876" cy="75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7" name="Oval 18"/>
            <p:cNvSpPr>
              <a:spLocks noChangeArrowheads="1"/>
            </p:cNvSpPr>
            <p:nvPr/>
          </p:nvSpPr>
          <p:spPr bwMode="auto">
            <a:xfrm>
              <a:off x="8041" y="1280"/>
              <a:ext cx="1221" cy="579"/>
            </a:xfrm>
            <a:prstGeom prst="ellipse">
              <a:avLst/>
            </a:prstGeom>
            <a:solidFill>
              <a:srgbClr val="C0C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新奇性</a:t>
              </a:r>
            </a:p>
          </p:txBody>
        </p:sp>
        <p:sp>
          <p:nvSpPr>
            <p:cNvPr id="18" name="Oval 17"/>
            <p:cNvSpPr>
              <a:spLocks noChangeArrowheads="1"/>
            </p:cNvSpPr>
            <p:nvPr/>
          </p:nvSpPr>
          <p:spPr bwMode="auto">
            <a:xfrm>
              <a:off x="5830" y="1602"/>
              <a:ext cx="1608" cy="579"/>
            </a:xfrm>
            <a:prstGeom prst="ellipse">
              <a:avLst/>
            </a:prstGeom>
            <a:solidFill>
              <a:srgbClr val="C0C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稳定性</a:t>
              </a:r>
            </a:p>
          </p:txBody>
        </p:sp>
        <p:sp>
          <p:nvSpPr>
            <p:cNvPr id="19" name="Oval 16"/>
            <p:cNvSpPr>
              <a:spLocks noChangeArrowheads="1"/>
            </p:cNvSpPr>
            <p:nvPr/>
          </p:nvSpPr>
          <p:spPr bwMode="auto">
            <a:xfrm>
              <a:off x="4423" y="2890"/>
              <a:ext cx="1407" cy="579"/>
            </a:xfrm>
            <a:prstGeom prst="ellipse">
              <a:avLst/>
            </a:prstGeom>
            <a:solidFill>
              <a:srgbClr val="FF0000"/>
            </a:solidFill>
            <a:ln w="9525">
              <a:solidFill>
                <a:srgbClr val="FF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solidFill>
                    <a:schemeClr val="bg1"/>
                  </a:solidFill>
                  <a:cs typeface="Times New Roman" panose="02020603050405020304" pitchFamily="18" charset="0"/>
                </a:rPr>
                <a:t>规格质量</a:t>
              </a:r>
            </a:p>
          </p:txBody>
        </p:sp>
        <p:sp>
          <p:nvSpPr>
            <p:cNvPr id="20" name="Oval 15"/>
            <p:cNvSpPr>
              <a:spLocks noChangeArrowheads="1"/>
            </p:cNvSpPr>
            <p:nvPr/>
          </p:nvSpPr>
          <p:spPr bwMode="auto">
            <a:xfrm>
              <a:off x="1609" y="3695"/>
              <a:ext cx="1407" cy="483"/>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模块规模</a:t>
              </a:r>
            </a:p>
          </p:txBody>
        </p:sp>
        <p:sp>
          <p:nvSpPr>
            <p:cNvPr id="21" name="Line 14"/>
            <p:cNvSpPr>
              <a:spLocks noChangeShapeType="1"/>
            </p:cNvSpPr>
            <p:nvPr/>
          </p:nvSpPr>
          <p:spPr bwMode="auto">
            <a:xfrm>
              <a:off x="2212" y="2729"/>
              <a:ext cx="0" cy="9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2" name="Line 13"/>
            <p:cNvSpPr>
              <a:spLocks noChangeShapeType="1"/>
            </p:cNvSpPr>
            <p:nvPr/>
          </p:nvSpPr>
          <p:spPr bwMode="auto">
            <a:xfrm>
              <a:off x="4423" y="2246"/>
              <a:ext cx="455" cy="6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3" name="Line 12"/>
            <p:cNvSpPr>
              <a:spLocks noChangeShapeType="1"/>
            </p:cNvSpPr>
            <p:nvPr/>
          </p:nvSpPr>
          <p:spPr bwMode="auto">
            <a:xfrm flipH="1">
              <a:off x="5428" y="2181"/>
              <a:ext cx="804" cy="7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4" name="Line 11"/>
            <p:cNvSpPr>
              <a:spLocks noChangeShapeType="1"/>
            </p:cNvSpPr>
            <p:nvPr/>
          </p:nvSpPr>
          <p:spPr bwMode="auto">
            <a:xfrm flipH="1">
              <a:off x="6835" y="1054"/>
              <a:ext cx="1056" cy="5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5" name="Line 10"/>
            <p:cNvSpPr>
              <a:spLocks noChangeShapeType="1"/>
            </p:cNvSpPr>
            <p:nvPr/>
          </p:nvSpPr>
          <p:spPr bwMode="auto">
            <a:xfrm flipH="1">
              <a:off x="7292" y="1602"/>
              <a:ext cx="749" cy="1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6" name="Oval 9"/>
            <p:cNvSpPr>
              <a:spLocks noChangeArrowheads="1"/>
            </p:cNvSpPr>
            <p:nvPr/>
          </p:nvSpPr>
          <p:spPr bwMode="auto">
            <a:xfrm>
              <a:off x="5830" y="3695"/>
              <a:ext cx="1674" cy="579"/>
            </a:xfrm>
            <a:prstGeom prst="ellipse">
              <a:avLst/>
            </a:prstGeom>
            <a:noFill/>
            <a:ln w="9525">
              <a:solidFill>
                <a:srgbClr val="000000"/>
              </a:solidFill>
              <a:round/>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新需求影响</a:t>
              </a:r>
            </a:p>
          </p:txBody>
        </p:sp>
        <p:sp>
          <p:nvSpPr>
            <p:cNvPr id="27" name="Line 8"/>
            <p:cNvSpPr>
              <a:spLocks noChangeShapeType="1"/>
            </p:cNvSpPr>
            <p:nvPr/>
          </p:nvSpPr>
          <p:spPr bwMode="auto">
            <a:xfrm>
              <a:off x="5777" y="3262"/>
              <a:ext cx="500"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8" name="Line 7"/>
            <p:cNvSpPr>
              <a:spLocks noChangeShapeType="1"/>
            </p:cNvSpPr>
            <p:nvPr/>
          </p:nvSpPr>
          <p:spPr bwMode="auto">
            <a:xfrm>
              <a:off x="6634" y="2181"/>
              <a:ext cx="1" cy="151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9" name="Oval 6"/>
            <p:cNvSpPr>
              <a:spLocks noChangeArrowheads="1"/>
            </p:cNvSpPr>
            <p:nvPr/>
          </p:nvSpPr>
          <p:spPr bwMode="auto">
            <a:xfrm>
              <a:off x="6031" y="4822"/>
              <a:ext cx="1206" cy="579"/>
            </a:xfrm>
            <a:prstGeom prst="ellipse">
              <a:avLst/>
            </a:prstGeom>
            <a:noFill/>
            <a:ln w="9525">
              <a:solidFill>
                <a:srgbClr val="000000"/>
              </a:solidFill>
              <a:round/>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新需求</a:t>
              </a:r>
            </a:p>
          </p:txBody>
        </p:sp>
        <p:sp>
          <p:nvSpPr>
            <p:cNvPr id="30" name="Line 5"/>
            <p:cNvSpPr>
              <a:spLocks noChangeShapeType="1"/>
            </p:cNvSpPr>
            <p:nvPr/>
          </p:nvSpPr>
          <p:spPr bwMode="auto">
            <a:xfrm>
              <a:off x="6634" y="4339"/>
              <a:ext cx="1"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1" name="Oval 4"/>
            <p:cNvSpPr>
              <a:spLocks noChangeArrowheads="1"/>
            </p:cNvSpPr>
            <p:nvPr/>
          </p:nvSpPr>
          <p:spPr bwMode="auto">
            <a:xfrm>
              <a:off x="3418" y="4661"/>
              <a:ext cx="1407" cy="579"/>
            </a:xfrm>
            <a:prstGeom prst="ellipse">
              <a:avLst/>
            </a:prstGeom>
            <a:noFill/>
            <a:ln w="9525">
              <a:solidFill>
                <a:srgbClr val="000000"/>
              </a:solidFill>
              <a:round/>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规格缺陷</a:t>
              </a:r>
            </a:p>
          </p:txBody>
        </p:sp>
        <p:sp>
          <p:nvSpPr>
            <p:cNvPr id="32" name="Line 3"/>
            <p:cNvSpPr>
              <a:spLocks noChangeShapeType="1"/>
            </p:cNvSpPr>
            <p:nvPr/>
          </p:nvSpPr>
          <p:spPr bwMode="auto">
            <a:xfrm flipH="1">
              <a:off x="4021" y="3452"/>
              <a:ext cx="857" cy="12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sp>
        <p:nvSpPr>
          <p:cNvPr id="33" name="Rectangle 3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矩形 34"/>
          <p:cNvSpPr/>
          <p:nvPr/>
        </p:nvSpPr>
        <p:spPr>
          <a:xfrm>
            <a:off x="1143000" y="4926820"/>
            <a:ext cx="7583057" cy="1354217"/>
          </a:xfrm>
          <a:prstGeom prst="rect">
            <a:avLst/>
          </a:prstGeom>
        </p:spPr>
        <p:txBody>
          <a:bodyPr wrap="square">
            <a:spAutoFit/>
          </a:bodyPr>
          <a:lstStyle/>
          <a:p>
            <a:r>
              <a:rPr lang="zh-CN" altLang="en-US" sz="1800" dirty="0"/>
              <a:t>规格质量受到三个因素影响</a:t>
            </a:r>
            <a:r>
              <a:rPr lang="zh-CN" altLang="en-US" sz="1800" dirty="0" smtClean="0"/>
              <a:t>：</a:t>
            </a:r>
            <a:endParaRPr lang="zh-CN" altLang="en-US" sz="1800" dirty="0"/>
          </a:p>
          <a:p>
            <a:pPr marL="742950" lvl="1" indent="-285750">
              <a:buFont typeface="Arial" panose="020B0604020202020204" pitchFamily="34" charset="0"/>
              <a:buChar char="•"/>
            </a:pPr>
            <a:r>
              <a:rPr lang="zh-CN" altLang="en-US" sz="1600" dirty="0"/>
              <a:t>内部复杂性</a:t>
            </a:r>
            <a:r>
              <a:rPr lang="zh-CN" altLang="en-US" sz="1600" dirty="0" smtClean="0"/>
              <a:t>： “非常简单”</a:t>
            </a:r>
            <a:r>
              <a:rPr lang="zh-CN" altLang="en-US" sz="1600" dirty="0"/>
              <a:t>到“非常复杂”。</a:t>
            </a:r>
          </a:p>
          <a:p>
            <a:pPr marL="742950" lvl="1" indent="-285750">
              <a:buFont typeface="Arial" panose="020B0604020202020204" pitchFamily="34" charset="0"/>
              <a:buChar char="•"/>
            </a:pPr>
            <a:r>
              <a:rPr lang="zh-CN" altLang="en-US" sz="1600" dirty="0"/>
              <a:t>内部资源：主要是有员工质量</a:t>
            </a:r>
            <a:r>
              <a:rPr lang="en-US" altLang="zh-CN" sz="1600" dirty="0"/>
              <a:t>(</a:t>
            </a:r>
            <a:r>
              <a:rPr lang="zh-CN" altLang="en-US" sz="1600" dirty="0"/>
              <a:t>表达为从“若“到”强“</a:t>
            </a:r>
            <a:r>
              <a:rPr lang="en-US" altLang="zh-CN" sz="1600" dirty="0"/>
              <a:t>)</a:t>
            </a:r>
            <a:r>
              <a:rPr lang="zh-CN" altLang="en-US" sz="1600" dirty="0"/>
              <a:t>，文档质量表达为“非常差”到“非常强”，进度表达为“非常紧”到“非常有弹性”。</a:t>
            </a:r>
          </a:p>
          <a:p>
            <a:pPr marL="742950" lvl="1" indent="-285750">
              <a:buFont typeface="Arial" panose="020B0604020202020204" pitchFamily="34" charset="0"/>
              <a:buChar char="•"/>
            </a:pPr>
            <a:r>
              <a:rPr lang="zh-CN" altLang="en-US" sz="1600" dirty="0"/>
              <a:t>需求的</a:t>
            </a:r>
            <a:r>
              <a:rPr lang="zh-CN" altLang="en-US" sz="1600" dirty="0" smtClean="0"/>
              <a:t>稳定性：新奇性，</a:t>
            </a:r>
            <a:r>
              <a:rPr lang="zh-CN" altLang="en-US" sz="1600" dirty="0"/>
              <a:t>公益方参与程度</a:t>
            </a:r>
            <a:r>
              <a:rPr lang="en-US" altLang="zh-CN" sz="1600" dirty="0"/>
              <a:t>(</a:t>
            </a:r>
            <a:r>
              <a:rPr lang="zh-CN" altLang="en-US" sz="1600" dirty="0"/>
              <a:t>从非常低到非常高</a:t>
            </a:r>
            <a:r>
              <a:rPr lang="en-US" altLang="zh-CN" sz="1600" dirty="0"/>
              <a:t>)</a:t>
            </a:r>
            <a:r>
              <a:rPr lang="zh-CN" altLang="en-US" sz="1600" dirty="0" smtClean="0"/>
              <a:t>。</a:t>
            </a:r>
            <a:endParaRPr lang="zh-CN" altLang="en-US" sz="1600" dirty="0"/>
          </a:p>
        </p:txBody>
      </p:sp>
      <p:sp>
        <p:nvSpPr>
          <p:cNvPr id="36" name="矩形 35"/>
          <p:cNvSpPr/>
          <p:nvPr/>
        </p:nvSpPr>
        <p:spPr>
          <a:xfrm>
            <a:off x="6936286" y="4601336"/>
            <a:ext cx="2354628" cy="646331"/>
          </a:xfrm>
          <a:prstGeom prst="rect">
            <a:avLst/>
          </a:prstGeom>
        </p:spPr>
        <p:txBody>
          <a:bodyPr wrap="square">
            <a:spAutoFit/>
          </a:bodyPr>
          <a:lstStyle/>
          <a:p>
            <a:r>
              <a:rPr lang="zh-CN" altLang="en-US" sz="1800" dirty="0"/>
              <a:t>规格质量</a:t>
            </a:r>
            <a:r>
              <a:rPr lang="zh-CN" altLang="en-US" sz="1800" dirty="0" smtClean="0"/>
              <a:t>直接确定规格</a:t>
            </a:r>
            <a:r>
              <a:rPr lang="zh-CN" altLang="en-US" sz="1800" dirty="0"/>
              <a:t>缺陷</a:t>
            </a:r>
            <a:r>
              <a:rPr lang="en-US" altLang="zh-CN" sz="1800" dirty="0" smtClean="0"/>
              <a:t>(</a:t>
            </a:r>
            <a:r>
              <a:rPr lang="zh-CN" altLang="en-US" sz="1800" dirty="0" smtClean="0"/>
              <a:t>从</a:t>
            </a:r>
            <a:r>
              <a:rPr lang="en-US" altLang="zh-CN" sz="1800" dirty="0"/>
              <a:t>0</a:t>
            </a:r>
            <a:r>
              <a:rPr lang="zh-CN" altLang="en-US" sz="1800" dirty="0"/>
              <a:t>到</a:t>
            </a:r>
            <a:r>
              <a:rPr lang="en-US" altLang="zh-CN" sz="1800" dirty="0"/>
              <a:t>10</a:t>
            </a:r>
            <a:r>
              <a:rPr lang="zh-CN" altLang="en-US" sz="1800" dirty="0" smtClean="0"/>
              <a:t>等级</a:t>
            </a:r>
            <a:r>
              <a:rPr lang="en-US" altLang="zh-CN" sz="1800" dirty="0" smtClean="0"/>
              <a:t>)</a:t>
            </a:r>
            <a:endParaRPr lang="zh-CN" altLang="en-US"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更详细的子网</a:t>
            </a:r>
            <a:endParaRPr lang="zh-CN" altLang="en-US" dirty="0"/>
          </a:p>
        </p:txBody>
      </p:sp>
      <p:sp>
        <p:nvSpPr>
          <p:cNvPr id="3" name="AutoShape 1"/>
          <p:cNvSpPr>
            <a:spLocks noChangeAspect="1" noChangeArrowheads="1"/>
          </p:cNvSpPr>
          <p:nvPr/>
        </p:nvSpPr>
        <p:spPr bwMode="auto">
          <a:xfrm>
            <a:off x="0" y="457200"/>
            <a:ext cx="5149850" cy="2965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 name="Group 2"/>
          <p:cNvGrpSpPr>
            <a:grpSpLocks noChangeAspect="1"/>
          </p:cNvGrpSpPr>
          <p:nvPr/>
        </p:nvGrpSpPr>
        <p:grpSpPr bwMode="auto">
          <a:xfrm>
            <a:off x="1089114" y="1640100"/>
            <a:ext cx="7611230" cy="3981703"/>
            <a:chOff x="1537" y="153"/>
            <a:chExt cx="8112" cy="4669"/>
          </a:xfrm>
        </p:grpSpPr>
        <p:sp>
          <p:nvSpPr>
            <p:cNvPr id="5" name="AutoShape 26"/>
            <p:cNvSpPr>
              <a:spLocks noChangeAspect="1" noChangeArrowheads="1" noTextEdit="1"/>
            </p:cNvSpPr>
            <p:nvPr/>
          </p:nvSpPr>
          <p:spPr bwMode="auto">
            <a:xfrm>
              <a:off x="1537" y="153"/>
              <a:ext cx="8112" cy="4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 name="Oval 25"/>
            <p:cNvSpPr>
              <a:spLocks noChangeArrowheads="1"/>
            </p:cNvSpPr>
            <p:nvPr/>
          </p:nvSpPr>
          <p:spPr bwMode="auto">
            <a:xfrm>
              <a:off x="6031" y="2407"/>
              <a:ext cx="1206" cy="644"/>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新需求</a:t>
              </a:r>
            </a:p>
          </p:txBody>
        </p:sp>
        <p:sp>
          <p:nvSpPr>
            <p:cNvPr id="7" name="Oval 24"/>
            <p:cNvSpPr>
              <a:spLocks noChangeArrowheads="1"/>
            </p:cNvSpPr>
            <p:nvPr/>
          </p:nvSpPr>
          <p:spPr bwMode="auto">
            <a:xfrm>
              <a:off x="7036" y="3534"/>
              <a:ext cx="1407" cy="643"/>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需求匹配</a:t>
              </a:r>
            </a:p>
          </p:txBody>
        </p:sp>
        <p:sp>
          <p:nvSpPr>
            <p:cNvPr id="8" name="Oval 23"/>
            <p:cNvSpPr>
              <a:spLocks noChangeArrowheads="1"/>
            </p:cNvSpPr>
            <p:nvPr/>
          </p:nvSpPr>
          <p:spPr bwMode="auto">
            <a:xfrm>
              <a:off x="8041" y="2246"/>
              <a:ext cx="1408" cy="805"/>
            </a:xfrm>
            <a:prstGeom prst="ellipse">
              <a:avLst/>
            </a:prstGeom>
            <a:solidFill>
              <a:srgbClr val="C0C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配置和跟踪管理</a:t>
              </a:r>
            </a:p>
          </p:txBody>
        </p:sp>
        <p:sp>
          <p:nvSpPr>
            <p:cNvPr id="9" name="Line 22"/>
            <p:cNvSpPr>
              <a:spLocks noChangeShapeType="1"/>
            </p:cNvSpPr>
            <p:nvPr/>
          </p:nvSpPr>
          <p:spPr bwMode="auto">
            <a:xfrm>
              <a:off x="6835" y="3051"/>
              <a:ext cx="603"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0" name="Line 21"/>
            <p:cNvSpPr>
              <a:spLocks noChangeShapeType="1"/>
            </p:cNvSpPr>
            <p:nvPr/>
          </p:nvSpPr>
          <p:spPr bwMode="auto">
            <a:xfrm flipH="1">
              <a:off x="7840" y="3051"/>
              <a:ext cx="603"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1" name="Oval 20"/>
            <p:cNvSpPr>
              <a:spLocks noChangeArrowheads="1"/>
            </p:cNvSpPr>
            <p:nvPr/>
          </p:nvSpPr>
          <p:spPr bwMode="auto">
            <a:xfrm>
              <a:off x="1609" y="958"/>
              <a:ext cx="1206" cy="644"/>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新需求</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2" name="Oval 19"/>
            <p:cNvSpPr>
              <a:spLocks noChangeArrowheads="1"/>
            </p:cNvSpPr>
            <p:nvPr/>
          </p:nvSpPr>
          <p:spPr bwMode="auto">
            <a:xfrm>
              <a:off x="3619" y="1602"/>
              <a:ext cx="1408" cy="805"/>
            </a:xfrm>
            <a:prstGeom prst="ellipse">
              <a:avLst/>
            </a:prstGeom>
            <a:solidFill>
              <a:srgbClr val="C0C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缺陷发现和排除</a:t>
              </a:r>
            </a:p>
          </p:txBody>
        </p:sp>
        <p:sp>
          <p:nvSpPr>
            <p:cNvPr id="13" name="Oval 18"/>
            <p:cNvSpPr>
              <a:spLocks noChangeArrowheads="1"/>
            </p:cNvSpPr>
            <p:nvPr/>
          </p:nvSpPr>
          <p:spPr bwMode="auto">
            <a:xfrm>
              <a:off x="2413" y="314"/>
              <a:ext cx="1408" cy="644"/>
            </a:xfrm>
            <a:prstGeom prst="ellipse">
              <a:avLst/>
            </a:prstGeom>
            <a:noFill/>
            <a:ln w="9525">
              <a:solidFill>
                <a:srgbClr val="000000"/>
              </a:solidFill>
              <a:round/>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设计文档</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4" name="Oval 17"/>
            <p:cNvSpPr>
              <a:spLocks noChangeArrowheads="1"/>
            </p:cNvSpPr>
            <p:nvPr/>
          </p:nvSpPr>
          <p:spPr bwMode="auto">
            <a:xfrm>
              <a:off x="4021" y="314"/>
              <a:ext cx="1005" cy="483"/>
            </a:xfrm>
            <a:prstGeom prst="ellipse">
              <a:avLst/>
            </a:prstGeom>
            <a:noFill/>
            <a:ln w="9525">
              <a:solidFill>
                <a:srgbClr val="000000"/>
              </a:solidFill>
              <a:round/>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规格</a:t>
              </a:r>
            </a:p>
          </p:txBody>
        </p:sp>
        <p:sp>
          <p:nvSpPr>
            <p:cNvPr id="15" name="Oval 16"/>
            <p:cNvSpPr>
              <a:spLocks noChangeArrowheads="1"/>
            </p:cNvSpPr>
            <p:nvPr/>
          </p:nvSpPr>
          <p:spPr bwMode="auto">
            <a:xfrm>
              <a:off x="5427" y="540"/>
              <a:ext cx="1609" cy="579"/>
            </a:xfrm>
            <a:prstGeom prst="ellipse">
              <a:avLst/>
            </a:prstGeom>
            <a:solidFill>
              <a:srgbClr val="C0C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集成测试</a:t>
              </a:r>
              <a:r>
                <a:rPr kumimoji="0" lang="en-US" altLang="zh-CN" sz="1400" dirty="0">
                  <a:cs typeface="Times New Roman" panose="02020603050405020304" pitchFamily="18" charset="0"/>
                </a:rPr>
                <a:t>1</a:t>
              </a:r>
            </a:p>
          </p:txBody>
        </p:sp>
        <p:sp>
          <p:nvSpPr>
            <p:cNvPr id="16" name="Oval 15"/>
            <p:cNvSpPr>
              <a:spLocks noChangeArrowheads="1"/>
            </p:cNvSpPr>
            <p:nvPr/>
          </p:nvSpPr>
          <p:spPr bwMode="auto">
            <a:xfrm>
              <a:off x="5629" y="1280"/>
              <a:ext cx="1608" cy="579"/>
            </a:xfrm>
            <a:prstGeom prst="ellipse">
              <a:avLst/>
            </a:prstGeom>
            <a:solidFill>
              <a:srgbClr val="C0C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集成测试</a:t>
              </a:r>
              <a:r>
                <a:rPr kumimoji="0" lang="en-US" altLang="zh-CN" sz="1400" dirty="0">
                  <a:cs typeface="Times New Roman" panose="02020603050405020304" pitchFamily="18" charset="0"/>
                </a:rPr>
                <a:t>2</a:t>
              </a:r>
            </a:p>
          </p:txBody>
        </p:sp>
        <p:sp>
          <p:nvSpPr>
            <p:cNvPr id="17" name="Oval 14"/>
            <p:cNvSpPr>
              <a:spLocks noChangeArrowheads="1"/>
            </p:cNvSpPr>
            <p:nvPr/>
          </p:nvSpPr>
          <p:spPr bwMode="auto">
            <a:xfrm>
              <a:off x="1609" y="1924"/>
              <a:ext cx="1407" cy="644"/>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代码缺陷</a:t>
              </a:r>
            </a:p>
          </p:txBody>
        </p:sp>
        <p:sp>
          <p:nvSpPr>
            <p:cNvPr id="18" name="Oval 13"/>
            <p:cNvSpPr>
              <a:spLocks noChangeArrowheads="1"/>
            </p:cNvSpPr>
            <p:nvPr/>
          </p:nvSpPr>
          <p:spPr bwMode="auto">
            <a:xfrm>
              <a:off x="2614" y="2890"/>
              <a:ext cx="1407" cy="644"/>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遗留缺陷</a:t>
              </a:r>
            </a:p>
          </p:txBody>
        </p:sp>
        <p:sp>
          <p:nvSpPr>
            <p:cNvPr id="19" name="Line 12"/>
            <p:cNvSpPr>
              <a:spLocks noChangeShapeType="1"/>
            </p:cNvSpPr>
            <p:nvPr/>
          </p:nvSpPr>
          <p:spPr bwMode="auto">
            <a:xfrm>
              <a:off x="3217" y="958"/>
              <a:ext cx="603" cy="8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0" name="Line 11"/>
            <p:cNvSpPr>
              <a:spLocks noChangeShapeType="1"/>
            </p:cNvSpPr>
            <p:nvPr/>
          </p:nvSpPr>
          <p:spPr bwMode="auto">
            <a:xfrm flipH="1">
              <a:off x="4222" y="797"/>
              <a:ext cx="201" cy="8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1" name="Line 10"/>
            <p:cNvSpPr>
              <a:spLocks noChangeShapeType="1"/>
            </p:cNvSpPr>
            <p:nvPr/>
          </p:nvSpPr>
          <p:spPr bwMode="auto">
            <a:xfrm>
              <a:off x="2614" y="1441"/>
              <a:ext cx="1005"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2" name="Line 9"/>
            <p:cNvSpPr>
              <a:spLocks noChangeShapeType="1"/>
            </p:cNvSpPr>
            <p:nvPr/>
          </p:nvSpPr>
          <p:spPr bwMode="auto">
            <a:xfrm flipV="1">
              <a:off x="3016" y="2085"/>
              <a:ext cx="603"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3" name="Line 8"/>
            <p:cNvSpPr>
              <a:spLocks noChangeShapeType="1"/>
            </p:cNvSpPr>
            <p:nvPr/>
          </p:nvSpPr>
          <p:spPr bwMode="auto">
            <a:xfrm flipH="1">
              <a:off x="4624" y="958"/>
              <a:ext cx="1005" cy="8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4" name="Line 7"/>
            <p:cNvSpPr>
              <a:spLocks noChangeShapeType="1"/>
            </p:cNvSpPr>
            <p:nvPr/>
          </p:nvSpPr>
          <p:spPr bwMode="auto">
            <a:xfrm flipH="1">
              <a:off x="5026" y="1602"/>
              <a:ext cx="603"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5" name="Line 6"/>
            <p:cNvSpPr>
              <a:spLocks noChangeShapeType="1"/>
            </p:cNvSpPr>
            <p:nvPr/>
          </p:nvSpPr>
          <p:spPr bwMode="auto">
            <a:xfrm>
              <a:off x="2413" y="2568"/>
              <a:ext cx="603"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6" name="Line 5"/>
            <p:cNvSpPr>
              <a:spLocks noChangeShapeType="1"/>
            </p:cNvSpPr>
            <p:nvPr/>
          </p:nvSpPr>
          <p:spPr bwMode="auto">
            <a:xfrm flipH="1">
              <a:off x="3619" y="2407"/>
              <a:ext cx="603"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7" name="Oval 4"/>
            <p:cNvSpPr>
              <a:spLocks noChangeArrowheads="1"/>
            </p:cNvSpPr>
            <p:nvPr/>
          </p:nvSpPr>
          <p:spPr bwMode="auto">
            <a:xfrm>
              <a:off x="2011" y="3695"/>
              <a:ext cx="3216" cy="644"/>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prstDash val="dash"/>
                  <a:round/>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cs typeface="Times New Roman" panose="02020603050405020304" pitchFamily="18" charset="0"/>
                </a:rPr>
                <a:t>(a)</a:t>
              </a:r>
              <a:r>
                <a:rPr kumimoji="0" lang="zh-CN" altLang="en-US" sz="1400" b="0" i="0" u="none" strike="noStrike" cap="none" normalizeH="0" baseline="0" smtClean="0">
                  <a:ln>
                    <a:noFill/>
                  </a:ln>
                  <a:solidFill>
                    <a:schemeClr val="tx1"/>
                  </a:solidFill>
                  <a:effectLst/>
                  <a:cs typeface="Times New Roman" panose="02020603050405020304" pitchFamily="18" charset="0"/>
                </a:rPr>
                <a:t>集成测试的网络图</a:t>
              </a:r>
              <a:endParaRPr kumimoji="0" lang="zh-CN" altLang="en-US" sz="1400" b="0" i="0" u="none" strike="noStrike" cap="none" normalizeH="0" baseline="0" smtClean="0">
                <a:ln>
                  <a:noFill/>
                </a:ln>
                <a:solidFill>
                  <a:schemeClr val="tx1"/>
                </a:solidFill>
                <a:effectLst/>
                <a:latin typeface="Arial" panose="020B0604020202020204" pitchFamily="34" charset="0"/>
              </a:endParaRPr>
            </a:p>
          </p:txBody>
        </p:sp>
        <p:sp>
          <p:nvSpPr>
            <p:cNvPr id="28" name="Oval 3"/>
            <p:cNvSpPr>
              <a:spLocks noChangeArrowheads="1"/>
            </p:cNvSpPr>
            <p:nvPr/>
          </p:nvSpPr>
          <p:spPr bwMode="auto">
            <a:xfrm>
              <a:off x="6232" y="4178"/>
              <a:ext cx="3216" cy="644"/>
            </a:xfrm>
            <a:prstGeom prst="ellipse">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prstDash val="dash"/>
                  <a:round/>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cs typeface="Times New Roman" panose="02020603050405020304" pitchFamily="18" charset="0"/>
                </a:rPr>
                <a:t>(b)</a:t>
              </a:r>
              <a:r>
                <a:rPr kumimoji="0" lang="zh-CN" altLang="en-US" sz="1400" b="0" i="0" u="none" strike="noStrike" cap="none" normalizeH="0" baseline="0" smtClean="0">
                  <a:ln>
                    <a:noFill/>
                  </a:ln>
                  <a:solidFill>
                    <a:schemeClr val="tx1"/>
                  </a:solidFill>
                  <a:effectLst/>
                  <a:cs typeface="Times New Roman" panose="02020603050405020304" pitchFamily="18" charset="0"/>
                </a:rPr>
                <a:t>需求分析的网络图</a:t>
              </a:r>
              <a:endParaRPr kumimoji="0" lang="zh-CN" altLang="en-US" sz="1400" b="0" i="0" u="none" strike="noStrike" cap="none" normalizeH="0" baseline="0" smtClean="0">
                <a:ln>
                  <a:noFill/>
                </a:ln>
                <a:solidFill>
                  <a:schemeClr val="tx1"/>
                </a:solidFill>
                <a:effectLst/>
                <a:latin typeface="Arial" panose="020B0604020202020204" pitchFamily="34" charset="0"/>
              </a:endParaRPr>
            </a:p>
          </p:txBody>
        </p:sp>
      </p:grpSp>
      <p:sp>
        <p:nvSpPr>
          <p:cNvPr id="29" name="Rectangle 2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Rectangle 42"/>
          <p:cNvSpPr>
            <a:spLocks noChangeArrowheads="1"/>
          </p:cNvSpPr>
          <p:nvPr/>
        </p:nvSpPr>
        <p:spPr bwMode="auto">
          <a:xfrm>
            <a:off x="0" y="342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15.2.4 </a:t>
            </a:r>
            <a:r>
              <a:rPr lang="zh-CN" altLang="en-US" dirty="0" smtClean="0"/>
              <a:t>建立各结点的概率表</a:t>
            </a:r>
            <a:endParaRPr lang="zh-CN" altLang="en-US" dirty="0"/>
          </a:p>
        </p:txBody>
      </p:sp>
      <p:sp>
        <p:nvSpPr>
          <p:cNvPr id="3" name="内容占位符 2"/>
          <p:cNvSpPr>
            <a:spLocks noGrp="1"/>
          </p:cNvSpPr>
          <p:nvPr>
            <p:ph idx="1"/>
          </p:nvPr>
        </p:nvSpPr>
        <p:spPr/>
        <p:txBody>
          <a:bodyPr/>
          <a:lstStyle/>
          <a:p>
            <a:r>
              <a:rPr lang="zh-CN" altLang="en-US" dirty="0" smtClean="0"/>
              <a:t>在建立了无回路有向图之后，关键的问题是要获得图中各个结点的概率</a:t>
            </a:r>
            <a:r>
              <a:rPr lang="en-US" dirty="0" smtClean="0"/>
              <a:t>p(X</a:t>
            </a:r>
            <a:r>
              <a:rPr lang="en-US" baseline="-25000" dirty="0" smtClean="0"/>
              <a:t>i</a:t>
            </a:r>
            <a:r>
              <a:rPr lang="en-US" dirty="0" smtClean="0"/>
              <a:t>)</a:t>
            </a:r>
            <a:r>
              <a:rPr lang="zh-CN" altLang="en-US" dirty="0" smtClean="0"/>
              <a:t>及其父辈传递的概率</a:t>
            </a:r>
            <a:r>
              <a:rPr lang="en-US" dirty="0" smtClean="0"/>
              <a:t>pa(X</a:t>
            </a:r>
            <a:r>
              <a:rPr lang="en-US" baseline="-25000" dirty="0" smtClean="0"/>
              <a:t>i</a:t>
            </a:r>
            <a:r>
              <a:rPr lang="en-US" dirty="0" smtClean="0"/>
              <a:t>)</a:t>
            </a:r>
            <a:r>
              <a:rPr lang="zh-CN" altLang="en-US" dirty="0" smtClean="0"/>
              <a:t>。</a:t>
            </a:r>
            <a:endParaRPr lang="en-US" altLang="zh-CN" dirty="0" smtClean="0"/>
          </a:p>
          <a:p>
            <a:endParaRPr lang="en-US" altLang="zh-CN" dirty="0" smtClean="0"/>
          </a:p>
          <a:p>
            <a:r>
              <a:rPr lang="zh-CN" altLang="en-US" dirty="0" smtClean="0"/>
              <a:t>将其分为两个阶段：</a:t>
            </a:r>
          </a:p>
          <a:p>
            <a:pPr lvl="1"/>
            <a:r>
              <a:rPr lang="en-US" dirty="0" smtClean="0"/>
              <a:t>1</a:t>
            </a:r>
            <a:r>
              <a:rPr lang="zh-CN" altLang="en-US" dirty="0" smtClean="0"/>
              <a:t>）质化阶段：考虑变量之间的关系；</a:t>
            </a:r>
          </a:p>
          <a:p>
            <a:pPr lvl="1"/>
            <a:r>
              <a:rPr lang="en-US" dirty="0" smtClean="0"/>
              <a:t>2</a:t>
            </a:r>
            <a:r>
              <a:rPr lang="zh-CN" altLang="en-US" dirty="0" smtClean="0"/>
              <a:t>）量化阶段：对模型中的每个参数给出具体的数字。</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叶结点</a:t>
            </a:r>
            <a:endParaRPr lang="zh-CN" altLang="en-US" dirty="0"/>
          </a:p>
        </p:txBody>
      </p:sp>
      <p:sp>
        <p:nvSpPr>
          <p:cNvPr id="3" name="内容占位符 2"/>
          <p:cNvSpPr>
            <a:spLocks noGrp="1"/>
          </p:cNvSpPr>
          <p:nvPr>
            <p:ph idx="1"/>
          </p:nvPr>
        </p:nvSpPr>
        <p:spPr/>
        <p:txBody>
          <a:bodyPr/>
          <a:lstStyle/>
          <a:p>
            <a:r>
              <a:rPr lang="zh-CN" altLang="en-US" b="1" dirty="0" smtClean="0"/>
              <a:t>叶结点</a:t>
            </a:r>
            <a:r>
              <a:rPr lang="en-US" dirty="0" smtClean="0"/>
              <a:t>(</a:t>
            </a:r>
            <a:r>
              <a:rPr lang="zh-CN" altLang="en-US" dirty="0" smtClean="0"/>
              <a:t>无父辈的</a:t>
            </a:r>
            <a:r>
              <a:rPr lang="en-US" dirty="0" smtClean="0"/>
              <a:t>)</a:t>
            </a:r>
            <a:r>
              <a:rPr lang="zh-CN" altLang="en-US" dirty="0" smtClean="0"/>
              <a:t>的概率分布最容易处理，可以直接给出。</a:t>
            </a:r>
            <a:endParaRPr lang="en-US" altLang="zh-CN" dirty="0" smtClean="0"/>
          </a:p>
          <a:p>
            <a:pPr lvl="1"/>
            <a:r>
              <a:rPr lang="zh-CN" altLang="en-US" dirty="0" smtClean="0"/>
              <a:t>例如，图</a:t>
            </a:r>
            <a:r>
              <a:rPr lang="en-US" dirty="0" smtClean="0"/>
              <a:t>15-3</a:t>
            </a:r>
            <a:r>
              <a:rPr lang="zh-CN" altLang="en-US" dirty="0" smtClean="0"/>
              <a:t>的结点</a:t>
            </a:r>
            <a:r>
              <a:rPr lang="en-US" dirty="0" smtClean="0"/>
              <a:t>novelty(</a:t>
            </a:r>
            <a:r>
              <a:rPr lang="zh-CN" altLang="en-US" dirty="0" smtClean="0"/>
              <a:t>新奇性</a:t>
            </a:r>
            <a:r>
              <a:rPr lang="en-US" dirty="0" smtClean="0"/>
              <a:t>)</a:t>
            </a:r>
            <a:r>
              <a:rPr lang="zh-CN" altLang="en-US" dirty="0" smtClean="0"/>
              <a:t>有</a:t>
            </a:r>
            <a:r>
              <a:rPr lang="en-US" dirty="0" smtClean="0"/>
              <a:t>5</a:t>
            </a:r>
            <a:r>
              <a:rPr lang="zh-CN" altLang="en-US" dirty="0" smtClean="0"/>
              <a:t>个状态“非常高”、“高”、“平均”、“低”、“非常低”。</a:t>
            </a:r>
            <a:endParaRPr lang="en-US" altLang="zh-CN" dirty="0" smtClean="0"/>
          </a:p>
          <a:p>
            <a:pPr lvl="1"/>
            <a:r>
              <a:rPr lang="zh-CN" altLang="en-US" dirty="0" smtClean="0"/>
              <a:t>然后依据专家的历史的经验分别给出</a:t>
            </a:r>
            <a:r>
              <a:rPr lang="en-US" dirty="0" smtClean="0"/>
              <a:t>novelty</a:t>
            </a:r>
            <a:r>
              <a:rPr lang="en-US" altLang="zh-CN" dirty="0"/>
              <a:t> (</a:t>
            </a:r>
            <a:r>
              <a:rPr lang="zh-CN" altLang="en-US" dirty="0"/>
              <a:t>新奇性</a:t>
            </a:r>
            <a:r>
              <a:rPr lang="en-US" altLang="zh-CN" dirty="0"/>
              <a:t>)</a:t>
            </a:r>
            <a:r>
              <a:rPr lang="zh-CN" altLang="en-US" dirty="0" smtClean="0"/>
              <a:t>的权重，例如，</a:t>
            </a:r>
            <a:r>
              <a:rPr lang="en-US" dirty="0" smtClean="0"/>
              <a:t>5</a:t>
            </a:r>
            <a:r>
              <a:rPr lang="zh-CN" altLang="en-US" dirty="0" smtClean="0"/>
              <a:t>、</a:t>
            </a:r>
            <a:r>
              <a:rPr lang="en-US" dirty="0" smtClean="0"/>
              <a:t>10</a:t>
            </a:r>
            <a:r>
              <a:rPr lang="zh-CN" altLang="en-US" dirty="0" smtClean="0"/>
              <a:t>、</a:t>
            </a:r>
            <a:r>
              <a:rPr lang="en-US" dirty="0" smtClean="0"/>
              <a:t>20</a:t>
            </a:r>
            <a:r>
              <a:rPr lang="zh-CN" altLang="en-US" dirty="0" smtClean="0"/>
              <a:t>、</a:t>
            </a:r>
            <a:r>
              <a:rPr lang="en-US" dirty="0" smtClean="0"/>
              <a:t>40</a:t>
            </a:r>
            <a:r>
              <a:rPr lang="zh-CN" altLang="en-US" dirty="0" smtClean="0"/>
              <a:t>、</a:t>
            </a:r>
            <a:r>
              <a:rPr lang="en-US" dirty="0" smtClean="0"/>
              <a:t>20</a:t>
            </a:r>
            <a:r>
              <a:rPr lang="zh-CN" altLang="en-US" dirty="0" smtClean="0"/>
              <a:t>。</a:t>
            </a:r>
            <a:endParaRPr lang="en-US" altLang="zh-CN" dirty="0" smtClean="0"/>
          </a:p>
          <a:p>
            <a:pPr lvl="1"/>
            <a:r>
              <a:rPr lang="zh-CN" altLang="en-US" dirty="0" smtClean="0"/>
              <a:t>这样，就转换为概率分布：</a:t>
            </a:r>
            <a:r>
              <a:rPr lang="en-US" dirty="0" smtClean="0"/>
              <a:t>0.05</a:t>
            </a:r>
            <a:r>
              <a:rPr lang="zh-CN" altLang="en-US" dirty="0" smtClean="0"/>
              <a:t>、</a:t>
            </a:r>
            <a:r>
              <a:rPr lang="en-US" dirty="0" smtClean="0"/>
              <a:t>0.11</a:t>
            </a:r>
            <a:r>
              <a:rPr lang="zh-CN" altLang="en-US" dirty="0" smtClean="0"/>
              <a:t>、</a:t>
            </a:r>
            <a:r>
              <a:rPr lang="en-US" dirty="0" smtClean="0"/>
              <a:t>0.21</a:t>
            </a:r>
            <a:r>
              <a:rPr lang="zh-CN" altLang="en-US" dirty="0" smtClean="0"/>
              <a:t>、</a:t>
            </a:r>
            <a:r>
              <a:rPr lang="en-US" dirty="0" smtClean="0"/>
              <a:t>0.43</a:t>
            </a:r>
            <a:r>
              <a:rPr lang="zh-CN" altLang="en-US" dirty="0" smtClean="0"/>
              <a:t>、</a:t>
            </a:r>
            <a:r>
              <a:rPr lang="en-US" dirty="0" smtClean="0"/>
              <a:t>0.21(</a:t>
            </a:r>
            <a:r>
              <a:rPr lang="zh-CN" altLang="en-US" dirty="0" smtClean="0"/>
              <a:t>注意：稍微做了</a:t>
            </a:r>
            <a:r>
              <a:rPr lang="en-US" dirty="0" smtClean="0"/>
              <a:t>)</a:t>
            </a:r>
            <a:r>
              <a:rPr lang="zh-CN" altLang="en-US" dirty="0" smtClean="0"/>
              <a:t>改变，使其接近于正态分布值）。</a:t>
            </a:r>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具有父辈结点的概率分布</a:t>
            </a:r>
            <a:endParaRPr lang="zh-CN" altLang="en-US" dirty="0"/>
          </a:p>
        </p:txBody>
      </p:sp>
      <p:graphicFrame>
        <p:nvGraphicFramePr>
          <p:cNvPr id="29" name="表格 28"/>
          <p:cNvGraphicFramePr>
            <a:graphicFrameLocks noGrp="1"/>
          </p:cNvGraphicFramePr>
          <p:nvPr>
            <p:extLst>
              <p:ext uri="{D42A27DB-BD31-4B8C-83A1-F6EECF244321}">
                <p14:modId xmlns:p14="http://schemas.microsoft.com/office/powerpoint/2010/main" val="3451867227"/>
              </p:ext>
            </p:extLst>
          </p:nvPr>
        </p:nvGraphicFramePr>
        <p:xfrm>
          <a:off x="1338572" y="2533083"/>
          <a:ext cx="7226255" cy="3729565"/>
        </p:xfrm>
        <a:graphic>
          <a:graphicData uri="http://schemas.openxmlformats.org/drawingml/2006/table">
            <a:tbl>
              <a:tblPr firstRow="1" firstCol="1" lastRow="1" lastCol="1" bandRow="1" bandCol="1"/>
              <a:tblGrid>
                <a:gridCol w="1700657">
                  <a:extLst>
                    <a:ext uri="{9D8B030D-6E8A-4147-A177-3AD203B41FA5}">
                      <a16:colId xmlns:a16="http://schemas.microsoft.com/office/drawing/2014/main" val="3270701348"/>
                    </a:ext>
                  </a:extLst>
                </a:gridCol>
                <a:gridCol w="1670918">
                  <a:extLst>
                    <a:ext uri="{9D8B030D-6E8A-4147-A177-3AD203B41FA5}">
                      <a16:colId xmlns:a16="http://schemas.microsoft.com/office/drawing/2014/main" val="218655920"/>
                    </a:ext>
                  </a:extLst>
                </a:gridCol>
                <a:gridCol w="2047898">
                  <a:extLst>
                    <a:ext uri="{9D8B030D-6E8A-4147-A177-3AD203B41FA5}">
                      <a16:colId xmlns:a16="http://schemas.microsoft.com/office/drawing/2014/main" val="3083401114"/>
                    </a:ext>
                  </a:extLst>
                </a:gridCol>
                <a:gridCol w="1806782">
                  <a:extLst>
                    <a:ext uri="{9D8B030D-6E8A-4147-A177-3AD203B41FA5}">
                      <a16:colId xmlns:a16="http://schemas.microsoft.com/office/drawing/2014/main" val="3031408981"/>
                    </a:ext>
                  </a:extLst>
                </a:gridCol>
              </a:tblGrid>
              <a:tr h="552195">
                <a:tc>
                  <a:txBody>
                    <a:bodyPr/>
                    <a:lstStyle/>
                    <a:p>
                      <a:pPr indent="0" algn="just">
                        <a:lnSpc>
                          <a:spcPts val="1760"/>
                        </a:lnSpc>
                        <a:spcAft>
                          <a:spcPts val="0"/>
                        </a:spcAft>
                      </a:pPr>
                      <a:r>
                        <a:rPr lang="en-US" altLang="zh-CN" sz="1400" dirty="0" smtClean="0">
                          <a:effectLst/>
                          <a:latin typeface="Times New Roman" panose="02020603050405020304" pitchFamily="18" charset="0"/>
                          <a:ea typeface="楷体_GB2312"/>
                        </a:rPr>
                        <a:t>(</a:t>
                      </a:r>
                      <a:r>
                        <a:rPr lang="zh-CN" altLang="en-US" sz="1400" dirty="0" smtClean="0">
                          <a:effectLst/>
                          <a:latin typeface="Times New Roman" panose="02020603050405020304" pitchFamily="18" charset="0"/>
                          <a:ea typeface="楷体_GB2312"/>
                        </a:rPr>
                        <a:t>内部</a:t>
                      </a:r>
                      <a:r>
                        <a:rPr lang="en-US" altLang="zh-CN" sz="1400" dirty="0" smtClean="0">
                          <a:effectLst/>
                          <a:latin typeface="Times New Roman" panose="02020603050405020304" pitchFamily="18" charset="0"/>
                          <a:ea typeface="楷体_GB2312"/>
                        </a:rPr>
                        <a:t>)</a:t>
                      </a:r>
                      <a:r>
                        <a:rPr lang="zh-CN" sz="1400" dirty="0" smtClean="0">
                          <a:effectLst/>
                          <a:latin typeface="Times New Roman" panose="02020603050405020304" pitchFamily="18" charset="0"/>
                          <a:ea typeface="楷体_GB2312"/>
                        </a:rPr>
                        <a:t>资源</a:t>
                      </a:r>
                      <a:endParaRPr lang="zh-CN" sz="1400" dirty="0">
                        <a:effectLst/>
                        <a:latin typeface="Times New Roman" panose="02020603050405020304" pitchFamily="18" charset="0"/>
                        <a:ea typeface="宋体" panose="02010600030101010101" pitchFamily="2" charset="-122"/>
                      </a:endParaRPr>
                    </a:p>
                    <a:p>
                      <a:pPr marL="0" indent="0" algn="just" defTabSz="914400" rtl="0" eaLnBrk="1" latinLnBrk="0" hangingPunct="1">
                        <a:lnSpc>
                          <a:spcPts val="1760"/>
                        </a:lnSpc>
                        <a:spcAft>
                          <a:spcPts val="0"/>
                        </a:spcAft>
                      </a:pPr>
                      <a:r>
                        <a:rPr lang="en-US" sz="1400" kern="1200" dirty="0">
                          <a:solidFill>
                            <a:schemeClr val="tx1"/>
                          </a:solidFill>
                          <a:effectLst/>
                          <a:latin typeface="Times New Roman" panose="02020603050405020304" pitchFamily="18" charset="0"/>
                          <a:ea typeface="楷体_GB2312"/>
                          <a:cs typeface="+mn-cs"/>
                        </a:rPr>
                        <a:t>1~5</a:t>
                      </a:r>
                      <a:r>
                        <a:rPr lang="zh-CN" sz="1400" kern="1200" dirty="0">
                          <a:solidFill>
                            <a:schemeClr val="tx1"/>
                          </a:solidFill>
                          <a:effectLst/>
                          <a:latin typeface="Times New Roman" panose="02020603050405020304" pitchFamily="18" charset="0"/>
                          <a:ea typeface="楷体_GB2312"/>
                          <a:cs typeface="+mn-cs"/>
                        </a:rPr>
                        <a:t>，</a:t>
                      </a:r>
                      <a:r>
                        <a:rPr lang="en-US" sz="1400" kern="1200" dirty="0">
                          <a:solidFill>
                            <a:schemeClr val="tx1"/>
                          </a:solidFill>
                          <a:effectLst/>
                          <a:latin typeface="Times New Roman" panose="02020603050405020304" pitchFamily="18" charset="0"/>
                          <a:ea typeface="楷体_GB2312"/>
                          <a:cs typeface="+mn-cs"/>
                        </a:rPr>
                        <a:t>1</a:t>
                      </a:r>
                      <a:r>
                        <a:rPr lang="zh-CN" sz="1400" kern="1200" dirty="0">
                          <a:solidFill>
                            <a:schemeClr val="tx1"/>
                          </a:solidFill>
                          <a:effectLst/>
                          <a:latin typeface="Times New Roman" panose="02020603050405020304" pitchFamily="18" charset="0"/>
                          <a:ea typeface="楷体_GB2312"/>
                          <a:cs typeface="+mn-cs"/>
                        </a:rPr>
                        <a:t>最坏，</a:t>
                      </a:r>
                      <a:r>
                        <a:rPr lang="en-US" sz="1400" kern="1200" dirty="0">
                          <a:solidFill>
                            <a:schemeClr val="tx1"/>
                          </a:solidFill>
                          <a:effectLst/>
                          <a:latin typeface="Times New Roman" panose="02020603050405020304" pitchFamily="18" charset="0"/>
                          <a:ea typeface="楷体_GB2312"/>
                          <a:cs typeface="+mn-cs"/>
                        </a:rPr>
                        <a:t>5</a:t>
                      </a:r>
                      <a:r>
                        <a:rPr lang="zh-CN" sz="1400" kern="1200" dirty="0">
                          <a:solidFill>
                            <a:schemeClr val="tx1"/>
                          </a:solidFill>
                          <a:effectLst/>
                          <a:latin typeface="Times New Roman" panose="02020603050405020304" pitchFamily="18" charset="0"/>
                          <a:ea typeface="楷体_GB2312"/>
                          <a:cs typeface="+mn-cs"/>
                        </a:rPr>
                        <a:t>最好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760"/>
                        </a:lnSpc>
                        <a:spcAft>
                          <a:spcPts val="0"/>
                        </a:spcAft>
                      </a:pPr>
                      <a:r>
                        <a:rPr lang="zh-CN" sz="1400" kern="1200" dirty="0">
                          <a:solidFill>
                            <a:schemeClr val="tx1"/>
                          </a:solidFill>
                          <a:effectLst/>
                          <a:latin typeface="Times New Roman" panose="02020603050405020304" pitchFamily="18" charset="0"/>
                          <a:ea typeface="楷体_GB2312"/>
                          <a:cs typeface="+mn-cs"/>
                        </a:rPr>
                        <a:t>稳定性</a:t>
                      </a:r>
                    </a:p>
                    <a:p>
                      <a:pPr marL="0" indent="0" algn="just" defTabSz="914400" rtl="0" eaLnBrk="1" latinLnBrk="0" hangingPunct="1">
                        <a:lnSpc>
                          <a:spcPts val="1760"/>
                        </a:lnSpc>
                        <a:spcAft>
                          <a:spcPts val="0"/>
                        </a:spcAft>
                      </a:pPr>
                      <a:r>
                        <a:rPr lang="en-US" sz="1400" kern="1200" dirty="0">
                          <a:solidFill>
                            <a:schemeClr val="tx1"/>
                          </a:solidFill>
                          <a:effectLst/>
                          <a:latin typeface="Times New Roman" panose="02020603050405020304" pitchFamily="18" charset="0"/>
                          <a:ea typeface="楷体_GB2312"/>
                          <a:cs typeface="+mn-cs"/>
                        </a:rPr>
                        <a:t>1~3</a:t>
                      </a:r>
                      <a:r>
                        <a:rPr lang="zh-CN" sz="1400" kern="1200" dirty="0">
                          <a:solidFill>
                            <a:schemeClr val="tx1"/>
                          </a:solidFill>
                          <a:effectLst/>
                          <a:latin typeface="Times New Roman" panose="02020603050405020304" pitchFamily="18" charset="0"/>
                          <a:ea typeface="楷体_GB2312"/>
                          <a:cs typeface="+mn-cs"/>
                        </a:rPr>
                        <a:t>，</a:t>
                      </a:r>
                      <a:r>
                        <a:rPr lang="en-US" sz="1400" kern="1200" dirty="0">
                          <a:solidFill>
                            <a:schemeClr val="tx1"/>
                          </a:solidFill>
                          <a:effectLst/>
                          <a:latin typeface="Times New Roman" panose="02020603050405020304" pitchFamily="18" charset="0"/>
                          <a:ea typeface="楷体_GB2312"/>
                          <a:cs typeface="+mn-cs"/>
                        </a:rPr>
                        <a:t>1</a:t>
                      </a:r>
                      <a:r>
                        <a:rPr lang="zh-CN" sz="1400" kern="1200" dirty="0">
                          <a:solidFill>
                            <a:schemeClr val="tx1"/>
                          </a:solidFill>
                          <a:effectLst/>
                          <a:latin typeface="Times New Roman" panose="02020603050405020304" pitchFamily="18" charset="0"/>
                          <a:ea typeface="楷体_GB2312"/>
                          <a:cs typeface="+mn-cs"/>
                        </a:rPr>
                        <a:t>最低，</a:t>
                      </a:r>
                      <a:r>
                        <a:rPr lang="en-US" sz="1400" kern="1200" dirty="0">
                          <a:solidFill>
                            <a:schemeClr val="tx1"/>
                          </a:solidFill>
                          <a:effectLst/>
                          <a:latin typeface="Times New Roman" panose="02020603050405020304" pitchFamily="18" charset="0"/>
                          <a:ea typeface="楷体_GB2312"/>
                          <a:cs typeface="+mn-cs"/>
                        </a:rPr>
                        <a:t>3</a:t>
                      </a:r>
                      <a:r>
                        <a:rPr lang="zh-CN" sz="1400" kern="1200" dirty="0">
                          <a:solidFill>
                            <a:schemeClr val="tx1"/>
                          </a:solidFill>
                          <a:effectLst/>
                          <a:latin typeface="Times New Roman" panose="02020603050405020304" pitchFamily="18" charset="0"/>
                          <a:ea typeface="楷体_GB2312"/>
                          <a:cs typeface="+mn-cs"/>
                        </a:rPr>
                        <a:t>最高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760"/>
                        </a:lnSpc>
                        <a:spcAft>
                          <a:spcPts val="0"/>
                        </a:spcAft>
                      </a:pPr>
                      <a:r>
                        <a:rPr lang="zh-CN" sz="1400" kern="1200" dirty="0">
                          <a:solidFill>
                            <a:schemeClr val="tx1"/>
                          </a:solidFill>
                          <a:effectLst/>
                          <a:latin typeface="Times New Roman" panose="02020603050405020304" pitchFamily="18" charset="0"/>
                          <a:ea typeface="楷体_GB2312"/>
                          <a:cs typeface="+mn-cs"/>
                        </a:rPr>
                        <a:t>内部复杂性</a:t>
                      </a:r>
                    </a:p>
                    <a:p>
                      <a:pPr marL="0" indent="0" algn="just" defTabSz="914400" rtl="0" eaLnBrk="1" latinLnBrk="0" hangingPunct="1">
                        <a:lnSpc>
                          <a:spcPts val="1760"/>
                        </a:lnSpc>
                        <a:spcAft>
                          <a:spcPts val="0"/>
                        </a:spcAft>
                      </a:pPr>
                      <a:r>
                        <a:rPr lang="en-US" sz="1400" kern="1200" dirty="0" smtClean="0">
                          <a:solidFill>
                            <a:schemeClr val="tx1"/>
                          </a:solidFill>
                          <a:effectLst/>
                          <a:latin typeface="Times New Roman" panose="02020603050405020304" pitchFamily="18" charset="0"/>
                          <a:ea typeface="楷体_GB2312"/>
                          <a:cs typeface="+mn-cs"/>
                        </a:rPr>
                        <a:t>1~5</a:t>
                      </a:r>
                      <a:r>
                        <a:rPr lang="zh-CN" sz="1400" kern="1200" dirty="0" smtClean="0">
                          <a:solidFill>
                            <a:schemeClr val="tx1"/>
                          </a:solidFill>
                          <a:effectLst/>
                          <a:latin typeface="Times New Roman" panose="02020603050405020304" pitchFamily="18" charset="0"/>
                          <a:ea typeface="楷体_GB2312"/>
                          <a:cs typeface="+mn-cs"/>
                        </a:rPr>
                        <a:t>：</a:t>
                      </a:r>
                      <a:r>
                        <a:rPr lang="en-US" sz="1400" kern="1200" dirty="0">
                          <a:solidFill>
                            <a:schemeClr val="tx1"/>
                          </a:solidFill>
                          <a:effectLst/>
                          <a:latin typeface="Times New Roman" panose="02020603050405020304" pitchFamily="18" charset="0"/>
                          <a:ea typeface="楷体_GB2312"/>
                          <a:cs typeface="+mn-cs"/>
                        </a:rPr>
                        <a:t>1</a:t>
                      </a:r>
                      <a:r>
                        <a:rPr lang="zh-CN" sz="1400" kern="1200" dirty="0">
                          <a:solidFill>
                            <a:schemeClr val="tx1"/>
                          </a:solidFill>
                          <a:effectLst/>
                          <a:latin typeface="Times New Roman" panose="02020603050405020304" pitchFamily="18" charset="0"/>
                          <a:ea typeface="楷体_GB2312"/>
                          <a:cs typeface="+mn-cs"/>
                        </a:rPr>
                        <a:t>最复杂，</a:t>
                      </a:r>
                      <a:r>
                        <a:rPr lang="en-US" sz="1400" kern="1200" dirty="0">
                          <a:solidFill>
                            <a:schemeClr val="tx1"/>
                          </a:solidFill>
                          <a:effectLst/>
                          <a:latin typeface="Times New Roman" panose="02020603050405020304" pitchFamily="18" charset="0"/>
                          <a:ea typeface="楷体_GB2312"/>
                          <a:cs typeface="+mn-cs"/>
                        </a:rPr>
                        <a:t>5</a:t>
                      </a:r>
                      <a:r>
                        <a:rPr lang="zh-CN" sz="1400" kern="1200" dirty="0">
                          <a:solidFill>
                            <a:schemeClr val="tx1"/>
                          </a:solidFill>
                          <a:effectLst/>
                          <a:latin typeface="Times New Roman" panose="02020603050405020304" pitchFamily="18" charset="0"/>
                          <a:ea typeface="楷体_GB2312"/>
                          <a:cs typeface="+mn-cs"/>
                        </a:rPr>
                        <a:t>简单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760"/>
                        </a:lnSpc>
                        <a:spcAft>
                          <a:spcPts val="0"/>
                        </a:spcAft>
                      </a:pPr>
                      <a:r>
                        <a:rPr lang="zh-CN" sz="1400" kern="1200" dirty="0">
                          <a:solidFill>
                            <a:schemeClr val="tx1"/>
                          </a:solidFill>
                          <a:effectLst/>
                          <a:latin typeface="Times New Roman" panose="02020603050405020304" pitchFamily="18" charset="0"/>
                          <a:ea typeface="楷体_GB2312"/>
                          <a:cs typeface="+mn-cs"/>
                        </a:rPr>
                        <a:t>规格质量</a:t>
                      </a:r>
                    </a:p>
                    <a:p>
                      <a:pPr marL="0" indent="0" algn="ctr" defTabSz="914400" rtl="0" eaLnBrk="1" latinLnBrk="0" hangingPunct="1">
                        <a:lnSpc>
                          <a:spcPts val="1760"/>
                        </a:lnSpc>
                        <a:spcAft>
                          <a:spcPts val="0"/>
                        </a:spcAft>
                      </a:pPr>
                      <a:r>
                        <a:rPr lang="en-US" sz="1400" kern="1200" dirty="0">
                          <a:solidFill>
                            <a:schemeClr val="tx1"/>
                          </a:solidFill>
                          <a:effectLst/>
                          <a:latin typeface="Times New Roman" panose="02020603050405020304" pitchFamily="18" charset="0"/>
                          <a:ea typeface="楷体_GB2312"/>
                          <a:cs typeface="+mn-cs"/>
                        </a:rPr>
                        <a:t>1  2  3  4  5</a:t>
                      </a:r>
                      <a:endParaRPr lang="zh-CN" sz="1400" kern="1200" dirty="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30693"/>
                  </a:ext>
                </a:extLst>
              </a:tr>
              <a:tr h="453910">
                <a:tc>
                  <a:txBody>
                    <a:bodyPr/>
                    <a:lstStyle/>
                    <a:p>
                      <a:pPr indent="269875" algn="just">
                        <a:lnSpc>
                          <a:spcPts val="1760"/>
                        </a:lnSpc>
                        <a:spcAft>
                          <a:spcPts val="0"/>
                        </a:spcAft>
                      </a:pPr>
                      <a:r>
                        <a:rPr lang="en-US" sz="1400">
                          <a:effectLst/>
                          <a:latin typeface="Times New Roman" panose="02020603050405020304" pitchFamily="18" charset="0"/>
                          <a:ea typeface="宋体" panose="02010600030101010101" pitchFamily="2" charset="-122"/>
                        </a:rPr>
                        <a:t>5</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400">
                          <a:effectLst/>
                          <a:latin typeface="Times New Roman" panose="02020603050405020304" pitchFamily="18" charset="0"/>
                          <a:ea typeface="宋体" panose="02010600030101010101" pitchFamily="2" charset="-122"/>
                        </a:rPr>
                        <a:t>1</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1351422"/>
                  </a:ext>
                </a:extLst>
              </a:tr>
              <a:tr h="453910">
                <a:tc>
                  <a:txBody>
                    <a:bodyPr/>
                    <a:lstStyle/>
                    <a:p>
                      <a:pPr indent="269875" algn="just">
                        <a:lnSpc>
                          <a:spcPts val="1760"/>
                        </a:lnSpc>
                        <a:spcAft>
                          <a:spcPts val="0"/>
                        </a:spcAft>
                      </a:pPr>
                      <a:r>
                        <a:rPr lang="en-US" sz="1400">
                          <a:effectLst/>
                          <a:latin typeface="Times New Roman" panose="02020603050405020304" pitchFamily="18" charset="0"/>
                          <a:ea typeface="宋体" panose="02010600030101010101" pitchFamily="2" charset="-122"/>
                        </a:rPr>
                        <a:t>5</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400">
                          <a:effectLst/>
                          <a:latin typeface="Times New Roman" panose="02020603050405020304" pitchFamily="18" charset="0"/>
                          <a:ea typeface="宋体" panose="02010600030101010101" pitchFamily="2" charset="-122"/>
                        </a:rPr>
                        <a:t>5</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4256857"/>
                  </a:ext>
                </a:extLst>
              </a:tr>
              <a:tr h="453910">
                <a:tc>
                  <a:txBody>
                    <a:bodyPr/>
                    <a:lstStyle/>
                    <a:p>
                      <a:pPr indent="269875" algn="just">
                        <a:lnSpc>
                          <a:spcPts val="1760"/>
                        </a:lnSpc>
                        <a:spcAft>
                          <a:spcPts val="0"/>
                        </a:spcAft>
                      </a:pPr>
                      <a:r>
                        <a:rPr lang="en-US" sz="1400">
                          <a:effectLst/>
                          <a:latin typeface="Times New Roman" panose="02020603050405020304" pitchFamily="18" charset="0"/>
                          <a:ea typeface="宋体" panose="02010600030101010101" pitchFamily="2" charset="-122"/>
                        </a:rPr>
                        <a:t>1</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400">
                          <a:effectLst/>
                          <a:latin typeface="Times New Roman" panose="02020603050405020304" pitchFamily="18" charset="0"/>
                          <a:ea typeface="宋体" panose="02010600030101010101" pitchFamily="2" charset="-122"/>
                        </a:rPr>
                        <a:t>1</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400">
                          <a:effectLst/>
                          <a:latin typeface="Times New Roman" panose="02020603050405020304" pitchFamily="18" charset="0"/>
                          <a:ea typeface="宋体" panose="02010600030101010101" pitchFamily="2" charset="-122"/>
                        </a:rPr>
                        <a:t>1</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5022027"/>
                  </a:ext>
                </a:extLst>
              </a:tr>
              <a:tr h="453910">
                <a:tc>
                  <a:txBody>
                    <a:bodyPr/>
                    <a:lstStyle/>
                    <a:p>
                      <a:pPr indent="269875" algn="just">
                        <a:lnSpc>
                          <a:spcPts val="1760"/>
                        </a:lnSpc>
                        <a:spcAft>
                          <a:spcPts val="0"/>
                        </a:spcAft>
                      </a:pPr>
                      <a:r>
                        <a:rPr lang="en-US" sz="1400" dirty="0">
                          <a:effectLst/>
                          <a:latin typeface="Times New Roman" panose="02020603050405020304" pitchFamily="18" charset="0"/>
                          <a:ea typeface="宋体" panose="02010600030101010101" pitchFamily="2" charset="-122"/>
                        </a:rPr>
                        <a:t>1</a:t>
                      </a:r>
                      <a:endParaRPr lang="zh-CN"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400" dirty="0">
                          <a:effectLst/>
                          <a:latin typeface="Times New Roman" panose="02020603050405020304" pitchFamily="18" charset="0"/>
                          <a:ea typeface="宋体" panose="02010600030101010101" pitchFamily="2" charset="-122"/>
                        </a:rPr>
                        <a:t>2</a:t>
                      </a:r>
                      <a:endParaRPr lang="zh-CN"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400" dirty="0">
                          <a:effectLst/>
                          <a:latin typeface="Times New Roman" panose="02020603050405020304" pitchFamily="18" charset="0"/>
                          <a:ea typeface="宋体" panose="02010600030101010101" pitchFamily="2" charset="-122"/>
                        </a:rPr>
                        <a:t>3</a:t>
                      </a:r>
                      <a:endParaRPr lang="zh-CN"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852071"/>
                  </a:ext>
                </a:extLst>
              </a:tr>
              <a:tr h="453910">
                <a:tc>
                  <a:txBody>
                    <a:bodyPr/>
                    <a:lstStyle/>
                    <a:p>
                      <a:pPr indent="269875" algn="just">
                        <a:lnSpc>
                          <a:spcPts val="1760"/>
                        </a:lnSpc>
                        <a:spcAft>
                          <a:spcPts val="0"/>
                        </a:spcAft>
                      </a:pPr>
                      <a:r>
                        <a:rPr lang="en-US" sz="1400">
                          <a:effectLst/>
                          <a:latin typeface="Times New Roman" panose="02020603050405020304" pitchFamily="18" charset="0"/>
                          <a:ea typeface="宋体" panose="02010600030101010101" pitchFamily="2" charset="-122"/>
                        </a:rPr>
                        <a:t>1</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400">
                          <a:effectLst/>
                          <a:latin typeface="Times New Roman" panose="02020603050405020304" pitchFamily="18" charset="0"/>
                          <a:ea typeface="宋体" panose="02010600030101010101" pitchFamily="2" charset="-122"/>
                        </a:rPr>
                        <a:t>5</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0063519"/>
                  </a:ext>
                </a:extLst>
              </a:tr>
              <a:tr h="453910">
                <a:tc>
                  <a:txBody>
                    <a:bodyPr/>
                    <a:lstStyle/>
                    <a:p>
                      <a:pPr indent="269875" algn="just">
                        <a:lnSpc>
                          <a:spcPts val="1760"/>
                        </a:lnSpc>
                        <a:spcAft>
                          <a:spcPts val="0"/>
                        </a:spcAft>
                      </a:pPr>
                      <a:r>
                        <a:rPr lang="en-US" sz="1400">
                          <a:effectLst/>
                          <a:latin typeface="Times New Roman" panose="02020603050405020304" pitchFamily="18" charset="0"/>
                          <a:ea typeface="宋体" panose="02010600030101010101" pitchFamily="2" charset="-122"/>
                        </a:rPr>
                        <a:t>5</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400">
                          <a:effectLst/>
                          <a:latin typeface="Times New Roman" panose="02020603050405020304" pitchFamily="18" charset="0"/>
                          <a:ea typeface="宋体" panose="02010600030101010101" pitchFamily="2" charset="-122"/>
                        </a:rPr>
                        <a:t>1</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400">
                          <a:effectLst/>
                          <a:latin typeface="Times New Roman" panose="02020603050405020304" pitchFamily="18" charset="0"/>
                          <a:ea typeface="宋体" panose="02010600030101010101" pitchFamily="2" charset="-122"/>
                        </a:rPr>
                        <a:t>1</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3761890"/>
                  </a:ext>
                </a:extLst>
              </a:tr>
              <a:tr h="453910">
                <a:tc>
                  <a:txBody>
                    <a:bodyPr/>
                    <a:lstStyle/>
                    <a:p>
                      <a:pPr indent="269875" algn="just">
                        <a:lnSpc>
                          <a:spcPts val="1760"/>
                        </a:lnSpc>
                        <a:spcAft>
                          <a:spcPts val="0"/>
                        </a:spcAft>
                      </a:pPr>
                      <a:r>
                        <a:rPr lang="en-US" sz="1400" dirty="0">
                          <a:effectLst/>
                          <a:latin typeface="Times New Roman" panose="02020603050405020304" pitchFamily="18" charset="0"/>
                          <a:ea typeface="宋体" panose="02010600030101010101" pitchFamily="2" charset="-122"/>
                        </a:rPr>
                        <a:t>1</a:t>
                      </a:r>
                      <a:endParaRPr lang="zh-CN"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400" dirty="0">
                          <a:effectLst/>
                          <a:latin typeface="Times New Roman" panose="02020603050405020304" pitchFamily="18" charset="0"/>
                          <a:ea typeface="宋体" panose="02010600030101010101" pitchFamily="2" charset="-122"/>
                        </a:rPr>
                        <a:t>1</a:t>
                      </a:r>
                      <a:endParaRPr lang="zh-CN"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400">
                          <a:effectLst/>
                          <a:latin typeface="Times New Roman" panose="02020603050405020304" pitchFamily="18" charset="0"/>
                          <a:ea typeface="宋体" panose="02010600030101010101" pitchFamily="2" charset="-122"/>
                        </a:rPr>
                        <a:t>5</a:t>
                      </a:r>
                      <a:endParaRPr lang="zh-CN" sz="14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sz="14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9931800"/>
                  </a:ext>
                </a:extLst>
              </a:tr>
            </a:tbl>
          </a:graphicData>
        </a:graphic>
      </p:graphicFrame>
      <p:grpSp>
        <p:nvGrpSpPr>
          <p:cNvPr id="61" name="组合 60"/>
          <p:cNvGrpSpPr/>
          <p:nvPr/>
        </p:nvGrpSpPr>
        <p:grpSpPr>
          <a:xfrm>
            <a:off x="6953200" y="2958498"/>
            <a:ext cx="1397540" cy="133099"/>
            <a:chOff x="6624278" y="2053291"/>
            <a:chExt cx="1397540" cy="133099"/>
          </a:xfrm>
        </p:grpSpPr>
        <p:sp>
          <p:nvSpPr>
            <p:cNvPr id="31" name="AutoShape 48"/>
            <p:cNvSpPr>
              <a:spLocks noChangeAspect="1" noChangeArrowheads="1" noTextEdit="1"/>
            </p:cNvSpPr>
            <p:nvPr/>
          </p:nvSpPr>
          <p:spPr bwMode="auto">
            <a:xfrm>
              <a:off x="6624278" y="2053291"/>
              <a:ext cx="1397540" cy="1330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47"/>
            <p:cNvSpPr>
              <a:spLocks noChangeShapeType="1"/>
            </p:cNvSpPr>
            <p:nvPr/>
          </p:nvSpPr>
          <p:spPr bwMode="auto">
            <a:xfrm>
              <a:off x="6684173" y="2053291"/>
              <a:ext cx="1337645" cy="8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0" name="组合 59"/>
          <p:cNvGrpSpPr/>
          <p:nvPr/>
        </p:nvGrpSpPr>
        <p:grpSpPr>
          <a:xfrm>
            <a:off x="6821336" y="3207274"/>
            <a:ext cx="1505686" cy="411776"/>
            <a:chOff x="6484969" y="2439847"/>
            <a:chExt cx="1505686" cy="411776"/>
          </a:xfrm>
        </p:grpSpPr>
        <p:sp>
          <p:nvSpPr>
            <p:cNvPr id="34" name="AutoShape 45"/>
            <p:cNvSpPr>
              <a:spLocks noChangeAspect="1" noChangeArrowheads="1" noTextEdit="1"/>
            </p:cNvSpPr>
            <p:nvPr/>
          </p:nvSpPr>
          <p:spPr bwMode="auto">
            <a:xfrm>
              <a:off x="6484969" y="2439847"/>
              <a:ext cx="1505686" cy="4117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44"/>
            <p:cNvSpPr>
              <a:spLocks/>
            </p:cNvSpPr>
            <p:nvPr/>
          </p:nvSpPr>
          <p:spPr bwMode="auto">
            <a:xfrm>
              <a:off x="6534077" y="2439847"/>
              <a:ext cx="1340885" cy="291155"/>
            </a:xfrm>
            <a:custGeom>
              <a:avLst/>
              <a:gdLst>
                <a:gd name="T0" fmla="*/ 0 w 1611"/>
                <a:gd name="T1" fmla="*/ 322 h 350"/>
                <a:gd name="T2" fmla="*/ 592 w 1611"/>
                <a:gd name="T3" fmla="*/ 296 h 350"/>
                <a:gd name="T4" fmla="*/ 804 w 1611"/>
                <a:gd name="T5" fmla="*/ 161 h 350"/>
                <a:gd name="T6" fmla="*/ 1005 w 1611"/>
                <a:gd name="T7" fmla="*/ 0 h 350"/>
                <a:gd name="T8" fmla="*/ 1206 w 1611"/>
                <a:gd name="T9" fmla="*/ 0 h 350"/>
                <a:gd name="T10" fmla="*/ 1393 w 1611"/>
                <a:gd name="T11" fmla="*/ 283 h 350"/>
                <a:gd name="T12" fmla="*/ 1611 w 1611"/>
                <a:gd name="T13" fmla="*/ 350 h 350"/>
              </a:gdLst>
              <a:ahLst/>
              <a:cxnLst>
                <a:cxn ang="0">
                  <a:pos x="T0" y="T1"/>
                </a:cxn>
                <a:cxn ang="0">
                  <a:pos x="T2" y="T3"/>
                </a:cxn>
                <a:cxn ang="0">
                  <a:pos x="T4" y="T5"/>
                </a:cxn>
                <a:cxn ang="0">
                  <a:pos x="T6" y="T7"/>
                </a:cxn>
                <a:cxn ang="0">
                  <a:pos x="T8" y="T9"/>
                </a:cxn>
                <a:cxn ang="0">
                  <a:pos x="T10" y="T11"/>
                </a:cxn>
                <a:cxn ang="0">
                  <a:pos x="T12" y="T13"/>
                </a:cxn>
              </a:cxnLst>
              <a:rect l="0" t="0" r="r" b="b"/>
              <a:pathLst>
                <a:path w="1611" h="350">
                  <a:moveTo>
                    <a:pt x="0" y="322"/>
                  </a:moveTo>
                  <a:lnTo>
                    <a:pt x="592" y="296"/>
                  </a:lnTo>
                  <a:lnTo>
                    <a:pt x="804" y="161"/>
                  </a:lnTo>
                  <a:lnTo>
                    <a:pt x="1005" y="0"/>
                  </a:lnTo>
                  <a:lnTo>
                    <a:pt x="1206" y="0"/>
                  </a:lnTo>
                  <a:lnTo>
                    <a:pt x="1393" y="283"/>
                  </a:lnTo>
                  <a:lnTo>
                    <a:pt x="1611" y="350"/>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9" name="组合 58"/>
          <p:cNvGrpSpPr/>
          <p:nvPr/>
        </p:nvGrpSpPr>
        <p:grpSpPr>
          <a:xfrm>
            <a:off x="6772775" y="3578145"/>
            <a:ext cx="1505685" cy="401378"/>
            <a:chOff x="6433648" y="2810455"/>
            <a:chExt cx="1505685" cy="401378"/>
          </a:xfrm>
        </p:grpSpPr>
        <p:sp>
          <p:nvSpPr>
            <p:cNvPr id="37" name="AutoShape 42"/>
            <p:cNvSpPr>
              <a:spLocks noChangeAspect="1" noChangeArrowheads="1" noTextEdit="1"/>
            </p:cNvSpPr>
            <p:nvPr/>
          </p:nvSpPr>
          <p:spPr bwMode="auto">
            <a:xfrm>
              <a:off x="6433648" y="2810455"/>
              <a:ext cx="1505685" cy="4013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1"/>
            <p:cNvSpPr>
              <a:spLocks/>
            </p:cNvSpPr>
            <p:nvPr/>
          </p:nvSpPr>
          <p:spPr bwMode="auto">
            <a:xfrm>
              <a:off x="6493576" y="2810455"/>
              <a:ext cx="1338315" cy="401378"/>
            </a:xfrm>
            <a:custGeom>
              <a:avLst/>
              <a:gdLst>
                <a:gd name="T0" fmla="*/ 0 w 1608"/>
                <a:gd name="T1" fmla="*/ 483 h 483"/>
                <a:gd name="T2" fmla="*/ 804 w 1608"/>
                <a:gd name="T3" fmla="*/ 322 h 483"/>
                <a:gd name="T4" fmla="*/ 1031 w 1608"/>
                <a:gd name="T5" fmla="*/ 192 h 483"/>
                <a:gd name="T6" fmla="*/ 1206 w 1608"/>
                <a:gd name="T7" fmla="*/ 0 h 483"/>
                <a:gd name="T8" fmla="*/ 1407 w 1608"/>
                <a:gd name="T9" fmla="*/ 322 h 483"/>
                <a:gd name="T10" fmla="*/ 1608 w 1608"/>
                <a:gd name="T11" fmla="*/ 483 h 483"/>
              </a:gdLst>
              <a:ahLst/>
              <a:cxnLst>
                <a:cxn ang="0">
                  <a:pos x="T0" y="T1"/>
                </a:cxn>
                <a:cxn ang="0">
                  <a:pos x="T2" y="T3"/>
                </a:cxn>
                <a:cxn ang="0">
                  <a:pos x="T4" y="T5"/>
                </a:cxn>
                <a:cxn ang="0">
                  <a:pos x="T6" y="T7"/>
                </a:cxn>
                <a:cxn ang="0">
                  <a:pos x="T8" y="T9"/>
                </a:cxn>
                <a:cxn ang="0">
                  <a:pos x="T10" y="T11"/>
                </a:cxn>
              </a:cxnLst>
              <a:rect l="0" t="0" r="r" b="b"/>
              <a:pathLst>
                <a:path w="1608" h="483">
                  <a:moveTo>
                    <a:pt x="0" y="483"/>
                  </a:moveTo>
                  <a:lnTo>
                    <a:pt x="804" y="322"/>
                  </a:lnTo>
                  <a:lnTo>
                    <a:pt x="1031" y="192"/>
                  </a:lnTo>
                  <a:lnTo>
                    <a:pt x="1206" y="0"/>
                  </a:lnTo>
                  <a:lnTo>
                    <a:pt x="1407" y="322"/>
                  </a:lnTo>
                  <a:lnTo>
                    <a:pt x="1608" y="483"/>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8" name="组合 57"/>
          <p:cNvGrpSpPr/>
          <p:nvPr/>
        </p:nvGrpSpPr>
        <p:grpSpPr>
          <a:xfrm>
            <a:off x="6855008" y="4059946"/>
            <a:ext cx="1563916" cy="401378"/>
            <a:chOff x="6525966" y="3307878"/>
            <a:chExt cx="1563916" cy="401378"/>
          </a:xfrm>
        </p:grpSpPr>
        <p:sp>
          <p:nvSpPr>
            <p:cNvPr id="40" name="AutoShape 39"/>
            <p:cNvSpPr>
              <a:spLocks noChangeAspect="1" noChangeArrowheads="1" noTextEdit="1"/>
            </p:cNvSpPr>
            <p:nvPr/>
          </p:nvSpPr>
          <p:spPr bwMode="auto">
            <a:xfrm>
              <a:off x="6525966" y="3307878"/>
              <a:ext cx="1563916" cy="4013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p:cNvSpPr>
            <p:nvPr/>
          </p:nvSpPr>
          <p:spPr bwMode="auto">
            <a:xfrm>
              <a:off x="6585829" y="3307878"/>
              <a:ext cx="1263771" cy="347362"/>
            </a:xfrm>
            <a:custGeom>
              <a:avLst/>
              <a:gdLst>
                <a:gd name="T0" fmla="*/ 0 w 1520"/>
                <a:gd name="T1" fmla="*/ 322 h 418"/>
                <a:gd name="T2" fmla="*/ 230 w 1520"/>
                <a:gd name="T3" fmla="*/ 243 h 418"/>
                <a:gd name="T4" fmla="*/ 402 w 1520"/>
                <a:gd name="T5" fmla="*/ 0 h 418"/>
                <a:gd name="T6" fmla="*/ 406 w 1520"/>
                <a:gd name="T7" fmla="*/ 12 h 418"/>
                <a:gd name="T8" fmla="*/ 624 w 1520"/>
                <a:gd name="T9" fmla="*/ 230 h 418"/>
                <a:gd name="T10" fmla="*/ 814 w 1520"/>
                <a:gd name="T11" fmla="*/ 325 h 418"/>
                <a:gd name="T12" fmla="*/ 1520 w 1520"/>
                <a:gd name="T13" fmla="*/ 406 h 418"/>
                <a:gd name="T14" fmla="*/ 1507 w 1520"/>
                <a:gd name="T15" fmla="*/ 418 h 4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0" h="418">
                  <a:moveTo>
                    <a:pt x="0" y="322"/>
                  </a:moveTo>
                  <a:lnTo>
                    <a:pt x="230" y="243"/>
                  </a:lnTo>
                  <a:lnTo>
                    <a:pt x="402" y="0"/>
                  </a:lnTo>
                  <a:lnTo>
                    <a:pt x="406" y="12"/>
                  </a:lnTo>
                  <a:lnTo>
                    <a:pt x="624" y="230"/>
                  </a:lnTo>
                  <a:lnTo>
                    <a:pt x="814" y="325"/>
                  </a:lnTo>
                  <a:lnTo>
                    <a:pt x="1520" y="406"/>
                  </a:lnTo>
                  <a:lnTo>
                    <a:pt x="1507" y="418"/>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 name="组合 56"/>
          <p:cNvGrpSpPr/>
          <p:nvPr/>
        </p:nvGrpSpPr>
        <p:grpSpPr>
          <a:xfrm>
            <a:off x="6792221" y="5892100"/>
            <a:ext cx="1563916" cy="401378"/>
            <a:chOff x="6457902" y="5140648"/>
            <a:chExt cx="1563916" cy="401378"/>
          </a:xfrm>
        </p:grpSpPr>
        <p:sp>
          <p:nvSpPr>
            <p:cNvPr id="43" name="AutoShape 36"/>
            <p:cNvSpPr>
              <a:spLocks noChangeAspect="1" noChangeArrowheads="1" noTextEdit="1"/>
            </p:cNvSpPr>
            <p:nvPr/>
          </p:nvSpPr>
          <p:spPr bwMode="auto">
            <a:xfrm>
              <a:off x="6457902" y="5140648"/>
              <a:ext cx="1563916" cy="4013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5"/>
            <p:cNvSpPr>
              <a:spLocks/>
            </p:cNvSpPr>
            <p:nvPr/>
          </p:nvSpPr>
          <p:spPr bwMode="auto">
            <a:xfrm>
              <a:off x="6528668" y="5140648"/>
              <a:ext cx="1423238" cy="335761"/>
            </a:xfrm>
            <a:custGeom>
              <a:avLst/>
              <a:gdLst>
                <a:gd name="T0" fmla="*/ 0 w 1712"/>
                <a:gd name="T1" fmla="*/ 377 h 404"/>
                <a:gd name="T2" fmla="*/ 204 w 1712"/>
                <a:gd name="T3" fmla="*/ 255 h 404"/>
                <a:gd name="T4" fmla="*/ 389 w 1712"/>
                <a:gd name="T5" fmla="*/ 0 h 404"/>
                <a:gd name="T6" fmla="*/ 590 w 1712"/>
                <a:gd name="T7" fmla="*/ 0 h 404"/>
                <a:gd name="T8" fmla="*/ 1155 w 1712"/>
                <a:gd name="T9" fmla="*/ 309 h 404"/>
                <a:gd name="T10" fmla="*/ 1712 w 1712"/>
                <a:gd name="T11" fmla="*/ 404 h 404"/>
              </a:gdLst>
              <a:ahLst/>
              <a:cxnLst>
                <a:cxn ang="0">
                  <a:pos x="T0" y="T1"/>
                </a:cxn>
                <a:cxn ang="0">
                  <a:pos x="T2" y="T3"/>
                </a:cxn>
                <a:cxn ang="0">
                  <a:pos x="T4" y="T5"/>
                </a:cxn>
                <a:cxn ang="0">
                  <a:pos x="T6" y="T7"/>
                </a:cxn>
                <a:cxn ang="0">
                  <a:pos x="T8" y="T9"/>
                </a:cxn>
                <a:cxn ang="0">
                  <a:pos x="T10" y="T11"/>
                </a:cxn>
              </a:cxnLst>
              <a:rect l="0" t="0" r="r" b="b"/>
              <a:pathLst>
                <a:path w="1712" h="404">
                  <a:moveTo>
                    <a:pt x="0" y="377"/>
                  </a:moveTo>
                  <a:lnTo>
                    <a:pt x="204" y="255"/>
                  </a:lnTo>
                  <a:lnTo>
                    <a:pt x="389" y="0"/>
                  </a:lnTo>
                  <a:lnTo>
                    <a:pt x="590" y="0"/>
                  </a:lnTo>
                  <a:lnTo>
                    <a:pt x="1155" y="309"/>
                  </a:lnTo>
                  <a:lnTo>
                    <a:pt x="1712" y="404"/>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 name="组合 55"/>
          <p:cNvGrpSpPr/>
          <p:nvPr/>
        </p:nvGrpSpPr>
        <p:grpSpPr>
          <a:xfrm>
            <a:off x="6817139" y="4968559"/>
            <a:ext cx="1563916" cy="403457"/>
            <a:chOff x="6459511" y="4213868"/>
            <a:chExt cx="1563916" cy="403457"/>
          </a:xfrm>
        </p:grpSpPr>
        <p:sp>
          <p:nvSpPr>
            <p:cNvPr id="46" name="AutoShape 33"/>
            <p:cNvSpPr>
              <a:spLocks noChangeAspect="1" noChangeArrowheads="1" noTextEdit="1"/>
            </p:cNvSpPr>
            <p:nvPr/>
          </p:nvSpPr>
          <p:spPr bwMode="auto">
            <a:xfrm>
              <a:off x="6459511" y="4213868"/>
              <a:ext cx="1563916" cy="4034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2"/>
            <p:cNvSpPr>
              <a:spLocks/>
            </p:cNvSpPr>
            <p:nvPr/>
          </p:nvSpPr>
          <p:spPr bwMode="auto">
            <a:xfrm>
              <a:off x="6519374" y="4213868"/>
              <a:ext cx="1377676" cy="347006"/>
            </a:xfrm>
            <a:custGeom>
              <a:avLst/>
              <a:gdLst>
                <a:gd name="T0" fmla="*/ 0 w 1657"/>
                <a:gd name="T1" fmla="*/ 325 h 418"/>
                <a:gd name="T2" fmla="*/ 216 w 1657"/>
                <a:gd name="T3" fmla="*/ 231 h 418"/>
                <a:gd name="T4" fmla="*/ 402 w 1657"/>
                <a:gd name="T5" fmla="*/ 3 h 418"/>
                <a:gd name="T6" fmla="*/ 664 w 1657"/>
                <a:gd name="T7" fmla="*/ 0 h 418"/>
                <a:gd name="T8" fmla="*/ 909 w 1657"/>
                <a:gd name="T9" fmla="*/ 109 h 418"/>
                <a:gd name="T10" fmla="*/ 1085 w 1657"/>
                <a:gd name="T11" fmla="*/ 272 h 418"/>
                <a:gd name="T12" fmla="*/ 1206 w 1657"/>
                <a:gd name="T13" fmla="*/ 325 h 418"/>
                <a:gd name="T14" fmla="*/ 1657 w 1657"/>
                <a:gd name="T15" fmla="*/ 418 h 4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7" h="418">
                  <a:moveTo>
                    <a:pt x="0" y="325"/>
                  </a:moveTo>
                  <a:lnTo>
                    <a:pt x="216" y="231"/>
                  </a:lnTo>
                  <a:lnTo>
                    <a:pt x="402" y="3"/>
                  </a:lnTo>
                  <a:lnTo>
                    <a:pt x="664" y="0"/>
                  </a:lnTo>
                  <a:lnTo>
                    <a:pt x="909" y="109"/>
                  </a:lnTo>
                  <a:lnTo>
                    <a:pt x="1085" y="272"/>
                  </a:lnTo>
                  <a:lnTo>
                    <a:pt x="1206" y="325"/>
                  </a:lnTo>
                  <a:lnTo>
                    <a:pt x="1657" y="418"/>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5" name="组合 54"/>
          <p:cNvGrpSpPr/>
          <p:nvPr/>
        </p:nvGrpSpPr>
        <p:grpSpPr>
          <a:xfrm>
            <a:off x="6840896" y="5401331"/>
            <a:ext cx="1563916" cy="401378"/>
            <a:chOff x="6511975" y="4643225"/>
            <a:chExt cx="1563916" cy="401378"/>
          </a:xfrm>
        </p:grpSpPr>
        <p:sp>
          <p:nvSpPr>
            <p:cNvPr id="49" name="AutoShape 30"/>
            <p:cNvSpPr>
              <a:spLocks noChangeAspect="1" noChangeArrowheads="1" noTextEdit="1"/>
            </p:cNvSpPr>
            <p:nvPr/>
          </p:nvSpPr>
          <p:spPr bwMode="auto">
            <a:xfrm>
              <a:off x="6511975" y="4643225"/>
              <a:ext cx="1563916" cy="4013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9"/>
            <p:cNvSpPr>
              <a:spLocks/>
            </p:cNvSpPr>
            <p:nvPr/>
          </p:nvSpPr>
          <p:spPr bwMode="auto">
            <a:xfrm>
              <a:off x="6526086" y="4776954"/>
              <a:ext cx="1423452" cy="181311"/>
            </a:xfrm>
            <a:custGeom>
              <a:avLst/>
              <a:gdLst>
                <a:gd name="T0" fmla="*/ 0 w 1712"/>
                <a:gd name="T1" fmla="*/ 218 h 218"/>
                <a:gd name="T2" fmla="*/ 256 w 1712"/>
                <a:gd name="T3" fmla="*/ 0 h 218"/>
                <a:gd name="T4" fmla="*/ 1060 w 1712"/>
                <a:gd name="T5" fmla="*/ 0 h 218"/>
                <a:gd name="T6" fmla="*/ 1712 w 1712"/>
                <a:gd name="T7" fmla="*/ 190 h 218"/>
              </a:gdLst>
              <a:ahLst/>
              <a:cxnLst>
                <a:cxn ang="0">
                  <a:pos x="T0" y="T1"/>
                </a:cxn>
                <a:cxn ang="0">
                  <a:pos x="T2" y="T3"/>
                </a:cxn>
                <a:cxn ang="0">
                  <a:pos x="T4" y="T5"/>
                </a:cxn>
                <a:cxn ang="0">
                  <a:pos x="T6" y="T7"/>
                </a:cxn>
              </a:cxnLst>
              <a:rect l="0" t="0" r="r" b="b"/>
              <a:pathLst>
                <a:path w="1712" h="218">
                  <a:moveTo>
                    <a:pt x="0" y="218"/>
                  </a:moveTo>
                  <a:lnTo>
                    <a:pt x="256" y="0"/>
                  </a:lnTo>
                  <a:lnTo>
                    <a:pt x="1060" y="0"/>
                  </a:lnTo>
                  <a:lnTo>
                    <a:pt x="1712" y="190"/>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组合 53"/>
          <p:cNvGrpSpPr/>
          <p:nvPr/>
        </p:nvGrpSpPr>
        <p:grpSpPr>
          <a:xfrm>
            <a:off x="6870012" y="4522984"/>
            <a:ext cx="1505685" cy="401378"/>
            <a:chOff x="6541090" y="3756039"/>
            <a:chExt cx="1505685" cy="401378"/>
          </a:xfrm>
        </p:grpSpPr>
        <p:sp>
          <p:nvSpPr>
            <p:cNvPr id="52" name="AutoShape 27"/>
            <p:cNvSpPr>
              <a:spLocks noChangeAspect="1" noChangeArrowheads="1" noTextEdit="1"/>
            </p:cNvSpPr>
            <p:nvPr/>
          </p:nvSpPr>
          <p:spPr bwMode="auto">
            <a:xfrm>
              <a:off x="6541090" y="3756039"/>
              <a:ext cx="1505685" cy="4013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6"/>
            <p:cNvSpPr>
              <a:spLocks/>
            </p:cNvSpPr>
            <p:nvPr/>
          </p:nvSpPr>
          <p:spPr bwMode="auto">
            <a:xfrm>
              <a:off x="6601018" y="3756039"/>
              <a:ext cx="1338315" cy="325016"/>
            </a:xfrm>
            <a:custGeom>
              <a:avLst/>
              <a:gdLst>
                <a:gd name="T0" fmla="*/ 0 w 1608"/>
                <a:gd name="T1" fmla="*/ 391 h 391"/>
                <a:gd name="T2" fmla="*/ 270 w 1608"/>
                <a:gd name="T3" fmla="*/ 301 h 391"/>
                <a:gd name="T4" fmla="*/ 421 w 1608"/>
                <a:gd name="T5" fmla="*/ 133 h 391"/>
                <a:gd name="T6" fmla="*/ 603 w 1608"/>
                <a:gd name="T7" fmla="*/ 0 h 391"/>
                <a:gd name="T8" fmla="*/ 760 w 1608"/>
                <a:gd name="T9" fmla="*/ 65 h 391"/>
                <a:gd name="T10" fmla="*/ 1005 w 1608"/>
                <a:gd name="T11" fmla="*/ 322 h 391"/>
                <a:gd name="T12" fmla="*/ 1608 w 1608"/>
                <a:gd name="T13" fmla="*/ 322 h 391"/>
              </a:gdLst>
              <a:ahLst/>
              <a:cxnLst>
                <a:cxn ang="0">
                  <a:pos x="T0" y="T1"/>
                </a:cxn>
                <a:cxn ang="0">
                  <a:pos x="T2" y="T3"/>
                </a:cxn>
                <a:cxn ang="0">
                  <a:pos x="T4" y="T5"/>
                </a:cxn>
                <a:cxn ang="0">
                  <a:pos x="T6" y="T7"/>
                </a:cxn>
                <a:cxn ang="0">
                  <a:pos x="T8" y="T9"/>
                </a:cxn>
                <a:cxn ang="0">
                  <a:pos x="T10" y="T11"/>
                </a:cxn>
                <a:cxn ang="0">
                  <a:pos x="T12" y="T13"/>
                </a:cxn>
              </a:cxnLst>
              <a:rect l="0" t="0" r="r" b="b"/>
              <a:pathLst>
                <a:path w="1608" h="391">
                  <a:moveTo>
                    <a:pt x="0" y="391"/>
                  </a:moveTo>
                  <a:lnTo>
                    <a:pt x="270" y="301"/>
                  </a:lnTo>
                  <a:lnTo>
                    <a:pt x="421" y="133"/>
                  </a:lnTo>
                  <a:lnTo>
                    <a:pt x="603" y="0"/>
                  </a:lnTo>
                  <a:lnTo>
                    <a:pt x="760" y="65"/>
                  </a:lnTo>
                  <a:lnTo>
                    <a:pt x="1005" y="322"/>
                  </a:lnTo>
                  <a:lnTo>
                    <a:pt x="1608" y="322"/>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2" name="矩形 61"/>
          <p:cNvSpPr/>
          <p:nvPr/>
        </p:nvSpPr>
        <p:spPr>
          <a:xfrm>
            <a:off x="1096963" y="1160635"/>
            <a:ext cx="7726488" cy="1200329"/>
          </a:xfrm>
          <a:prstGeom prst="rect">
            <a:avLst/>
          </a:prstGeom>
        </p:spPr>
        <p:txBody>
          <a:bodyPr wrap="square">
            <a:spAutoFit/>
          </a:bodyPr>
          <a:lstStyle/>
          <a:p>
            <a:r>
              <a:rPr lang="zh-CN" altLang="en-US" sz="1800" dirty="0" smtClean="0"/>
              <a:t>必须</a:t>
            </a:r>
            <a:r>
              <a:rPr lang="zh-CN" altLang="en-US" sz="1800" dirty="0"/>
              <a:t>计算出条件概率，由此导致各种方法和结果。例如，对于图</a:t>
            </a:r>
            <a:r>
              <a:rPr lang="en-US" altLang="zh-CN" sz="1800" dirty="0"/>
              <a:t>15-3</a:t>
            </a:r>
            <a:r>
              <a:rPr lang="zh-CN" altLang="en-US" sz="1800" dirty="0"/>
              <a:t>的规格质量分别有三个父辈结点</a:t>
            </a:r>
            <a:r>
              <a:rPr lang="zh-CN" altLang="en-US" sz="1800" dirty="0" smtClean="0"/>
              <a:t>：</a:t>
            </a:r>
            <a:r>
              <a:rPr lang="en-US" altLang="zh-CN" sz="1800" dirty="0">
                <a:ea typeface="楷体_GB2312"/>
              </a:rPr>
              <a:t> </a:t>
            </a:r>
            <a:r>
              <a:rPr lang="zh-CN" altLang="en-US" sz="1800" dirty="0" smtClean="0">
                <a:ea typeface="楷体_GB2312"/>
              </a:rPr>
              <a:t>内部</a:t>
            </a:r>
            <a:r>
              <a:rPr lang="zh-CN" altLang="en-US" sz="1800" dirty="0" smtClean="0"/>
              <a:t>资源</a:t>
            </a:r>
            <a:r>
              <a:rPr lang="zh-CN" altLang="en-US" sz="1800" dirty="0"/>
              <a:t>、内部</a:t>
            </a:r>
            <a:r>
              <a:rPr lang="zh-CN" altLang="en-US" sz="1800" dirty="0" smtClean="0"/>
              <a:t>复杂性和稳定性前</a:t>
            </a:r>
            <a:r>
              <a:rPr lang="zh-CN" altLang="en-US" sz="1800" dirty="0"/>
              <a:t>两个有</a:t>
            </a:r>
            <a:r>
              <a:rPr lang="en-US" altLang="zh-CN" sz="1800" dirty="0"/>
              <a:t>5</a:t>
            </a:r>
            <a:r>
              <a:rPr lang="zh-CN" altLang="en-US" sz="1800" dirty="0"/>
              <a:t>个值，后一个</a:t>
            </a:r>
            <a:r>
              <a:rPr lang="en-US" altLang="zh-CN" sz="1800" dirty="0"/>
              <a:t>4</a:t>
            </a:r>
            <a:r>
              <a:rPr lang="zh-CN" altLang="en-US" sz="1800" dirty="0"/>
              <a:t>个。将规格质量定义为</a:t>
            </a:r>
            <a:r>
              <a:rPr lang="en-US" altLang="zh-CN" sz="1800" dirty="0"/>
              <a:t>100</a:t>
            </a:r>
            <a:r>
              <a:rPr lang="zh-CN" altLang="en-US" sz="1800" dirty="0"/>
              <a:t>个可能性，并要求专家提供可能的概率分布曲线，并插值给出中间值。</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以表的第二行为例</a:t>
            </a:r>
            <a:r>
              <a:rPr lang="en-US" dirty="0" smtClean="0"/>
              <a:t>(</a:t>
            </a:r>
            <a:r>
              <a:rPr lang="zh-CN" altLang="en-US" dirty="0" smtClean="0"/>
              <a:t>资源为好，稳定性高，内部复杂性低</a:t>
            </a:r>
            <a:r>
              <a:rPr lang="en-US" dirty="0" smtClean="0"/>
              <a:t>)</a:t>
            </a:r>
            <a:r>
              <a:rPr lang="zh-CN" altLang="en-US" dirty="0" smtClean="0"/>
              <a:t>导致规格质量分布峰值接近于</a:t>
            </a:r>
            <a:r>
              <a:rPr lang="en-US" dirty="0" smtClean="0"/>
              <a:t>5</a:t>
            </a:r>
            <a:r>
              <a:rPr lang="zh-CN" altLang="en-US" dirty="0" smtClean="0"/>
              <a:t>，即最好的质量。</a:t>
            </a:r>
            <a:endParaRPr lang="en-US" altLang="zh-CN" dirty="0" smtClean="0"/>
          </a:p>
          <a:p>
            <a:r>
              <a:rPr lang="zh-CN" altLang="en-US" dirty="0" smtClean="0"/>
              <a:t>第三行表示了最坏的情况（资源最差，稳定性低、复杂度高），分布的尖峰接近于</a:t>
            </a:r>
            <a:r>
              <a:rPr lang="en-US" dirty="0" smtClean="0"/>
              <a:t>1(</a:t>
            </a:r>
            <a:r>
              <a:rPr lang="zh-CN" altLang="en-US" dirty="0" smtClean="0"/>
              <a:t>最差的规格质量</a:t>
            </a:r>
            <a:r>
              <a:rPr lang="en-US" dirty="0" smtClean="0"/>
              <a:t>)</a:t>
            </a:r>
            <a:r>
              <a:rPr lang="zh-CN" altLang="en-US" dirty="0" smtClean="0"/>
              <a:t>。</a:t>
            </a:r>
          </a:p>
          <a:p>
            <a:r>
              <a:rPr lang="zh-CN" altLang="en-US" dirty="0" smtClean="0"/>
              <a:t>以此为基础，在本例中，计算平均值公式如下：</a:t>
            </a:r>
          </a:p>
          <a:p>
            <a:endParaRPr lang="en-US" sz="2000" dirty="0" smtClean="0"/>
          </a:p>
          <a:p>
            <a:pPr algn="ctr">
              <a:buNone/>
            </a:pPr>
            <a:r>
              <a:rPr lang="en-US" sz="2000" dirty="0" smtClean="0"/>
              <a:t>Min(</a:t>
            </a:r>
            <a:r>
              <a:rPr lang="zh-CN" altLang="en-US" sz="2000" dirty="0" smtClean="0"/>
              <a:t>资源效果，</a:t>
            </a:r>
            <a:r>
              <a:rPr lang="en-US" sz="2000" dirty="0" smtClean="0"/>
              <a:t>(5*</a:t>
            </a:r>
            <a:r>
              <a:rPr lang="zh-CN" altLang="en-US" sz="2000" dirty="0" smtClean="0"/>
              <a:t>资源效果</a:t>
            </a:r>
            <a:r>
              <a:rPr lang="en-US" sz="2000" dirty="0" smtClean="0"/>
              <a:t> + </a:t>
            </a:r>
            <a:r>
              <a:rPr lang="zh-CN" altLang="en-US" sz="2000" dirty="0" smtClean="0"/>
              <a:t>内部复杂性</a:t>
            </a:r>
            <a:r>
              <a:rPr lang="en-US" sz="2000" dirty="0" smtClean="0"/>
              <a:t> + 5*</a:t>
            </a:r>
            <a:r>
              <a:rPr lang="zh-CN" altLang="en-US" sz="2000" dirty="0" smtClean="0"/>
              <a:t>稳定性</a:t>
            </a:r>
            <a:r>
              <a:rPr lang="en-US" sz="2000" dirty="0" smtClean="0"/>
              <a:t>) / 11)</a:t>
            </a:r>
            <a:endParaRPr lang="zh-CN" alt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15.2.5 </a:t>
            </a:r>
            <a:r>
              <a:rPr lang="zh-CN" altLang="en-US" dirty="0" smtClean="0"/>
              <a:t>实际效果</a:t>
            </a:r>
            <a:endParaRPr lang="zh-CN" altLang="en-US" dirty="0"/>
          </a:p>
        </p:txBody>
      </p:sp>
      <p:sp>
        <p:nvSpPr>
          <p:cNvPr id="3" name="内容占位符 2"/>
          <p:cNvSpPr>
            <a:spLocks noGrp="1"/>
          </p:cNvSpPr>
          <p:nvPr>
            <p:ph idx="1"/>
          </p:nvPr>
        </p:nvSpPr>
        <p:spPr/>
        <p:txBody>
          <a:bodyPr/>
          <a:lstStyle/>
          <a:p>
            <a:r>
              <a:rPr lang="zh-CN" altLang="en-US" dirty="0"/>
              <a:t>欧盟的</a:t>
            </a:r>
            <a:r>
              <a:rPr lang="en-US" altLang="zh-CN" dirty="0"/>
              <a:t>IMPRESS</a:t>
            </a:r>
            <a:r>
              <a:rPr lang="zh-CN" altLang="en-US" dirty="0" smtClean="0"/>
              <a:t>项目开发了工具</a:t>
            </a:r>
            <a:r>
              <a:rPr lang="zh-CN" altLang="en-US" dirty="0"/>
              <a:t>，</a:t>
            </a:r>
            <a:r>
              <a:rPr lang="zh-CN" altLang="en-US" dirty="0" smtClean="0"/>
              <a:t>并</a:t>
            </a:r>
            <a:r>
              <a:rPr lang="en-US" altLang="zh-CN" dirty="0" smtClean="0"/>
              <a:t>28</a:t>
            </a:r>
            <a:r>
              <a:rPr lang="zh-CN" altLang="en-US" dirty="0"/>
              <a:t>个项目的数据进行了实验</a:t>
            </a:r>
            <a:r>
              <a:rPr lang="zh-CN" altLang="en-US" dirty="0" smtClean="0"/>
              <a:t>。</a:t>
            </a:r>
            <a:endParaRPr lang="en-US" altLang="zh-CN" dirty="0" smtClean="0"/>
          </a:p>
          <a:p>
            <a:pPr lvl="1"/>
            <a:r>
              <a:rPr lang="zh-CN" altLang="en-US" dirty="0" smtClean="0"/>
              <a:t>其中</a:t>
            </a:r>
            <a:r>
              <a:rPr lang="zh-CN" altLang="en-US" dirty="0"/>
              <a:t>的</a:t>
            </a:r>
            <a:r>
              <a:rPr lang="en-US" altLang="zh-CN" dirty="0"/>
              <a:t>7</a:t>
            </a:r>
            <a:r>
              <a:rPr lang="zh-CN" altLang="en-US" dirty="0"/>
              <a:t>个项目的数据</a:t>
            </a:r>
            <a:r>
              <a:rPr lang="en-US" altLang="zh-CN" dirty="0"/>
              <a:t>(</a:t>
            </a:r>
            <a:r>
              <a:rPr lang="zh-CN" altLang="en-US" dirty="0"/>
              <a:t>提问单、项目数据和缺陷数据等</a:t>
            </a:r>
            <a:r>
              <a:rPr lang="en-US" altLang="zh-CN" dirty="0"/>
              <a:t>)</a:t>
            </a:r>
            <a:r>
              <a:rPr lang="zh-CN" altLang="en-US" dirty="0"/>
              <a:t>可直接使用。这</a:t>
            </a:r>
            <a:r>
              <a:rPr lang="en-US" altLang="zh-CN" dirty="0"/>
              <a:t>7</a:t>
            </a:r>
            <a:r>
              <a:rPr lang="zh-CN" altLang="en-US" dirty="0"/>
              <a:t>个项目的预测与实际具有非常类似的结果</a:t>
            </a:r>
            <a:r>
              <a:rPr lang="zh-CN" altLang="en-US" dirty="0" smtClean="0"/>
              <a:t>。</a:t>
            </a:r>
            <a:endParaRPr lang="en-US" altLang="zh-CN" dirty="0" smtClean="0"/>
          </a:p>
          <a:p>
            <a:pPr lvl="1"/>
            <a:r>
              <a:rPr lang="zh-CN" altLang="en-US" dirty="0" smtClean="0"/>
              <a:t>其余</a:t>
            </a:r>
            <a:r>
              <a:rPr lang="zh-CN" altLang="en-US" dirty="0"/>
              <a:t>的</a:t>
            </a:r>
            <a:r>
              <a:rPr lang="en-US" altLang="zh-CN" dirty="0"/>
              <a:t>21</a:t>
            </a:r>
            <a:r>
              <a:rPr lang="zh-CN" altLang="en-US" dirty="0"/>
              <a:t>个项目也表现出类似的结果，但概率分布范围较宽泛</a:t>
            </a:r>
            <a:r>
              <a:rPr lang="en-US" altLang="zh-CN" dirty="0"/>
              <a:t>(</a:t>
            </a:r>
            <a:r>
              <a:rPr lang="zh-CN" altLang="en-US" dirty="0"/>
              <a:t>精度较差</a:t>
            </a:r>
            <a:r>
              <a:rPr lang="en-US" altLang="zh-CN" dirty="0"/>
              <a:t>)</a:t>
            </a:r>
            <a:r>
              <a:rPr lang="zh-CN" altLang="en-US" dirty="0"/>
              <a:t>，与较好的</a:t>
            </a:r>
            <a:r>
              <a:rPr lang="en-US" altLang="zh-CN" dirty="0"/>
              <a:t>7</a:t>
            </a:r>
            <a:r>
              <a:rPr lang="zh-CN" altLang="en-US" dirty="0"/>
              <a:t>个项目对比，其结果具有明显的效果，但不能令人信服</a:t>
            </a:r>
            <a:r>
              <a:rPr lang="zh-CN" altLang="en-US" dirty="0" smtClean="0"/>
              <a:t>。</a:t>
            </a:r>
            <a:endParaRPr lang="en-US" altLang="zh-CN" dirty="0" smtClean="0"/>
          </a:p>
          <a:p>
            <a:pPr lvl="1"/>
            <a:r>
              <a:rPr lang="zh-CN" altLang="en-US" dirty="0" smtClean="0"/>
              <a:t>实验</a:t>
            </a:r>
            <a:r>
              <a:rPr lang="zh-CN" altLang="en-US" dirty="0"/>
              <a:t>中并没有区分严重缺陷和一般缺陷，因此，遗留的缺陷可能不一定会导致运行时的故障，特别是对用户界面情况</a:t>
            </a:r>
            <a:endParaRPr lang="en-US" altLang="zh-CN" dirty="0" smtClean="0"/>
          </a:p>
          <a:p>
            <a:r>
              <a:rPr lang="zh-CN" altLang="en-US" dirty="0" smtClean="0"/>
              <a:t>关键是缺陷数据的取得和分类！</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15.3 </a:t>
            </a:r>
            <a:r>
              <a:rPr lang="zh-CN" altLang="en-US" dirty="0" smtClean="0"/>
              <a:t>基于过程能力的缺陷预测</a:t>
            </a:r>
            <a:endParaRPr lang="zh-CN" altLang="en-US" dirty="0"/>
          </a:p>
        </p:txBody>
      </p:sp>
      <p:sp>
        <p:nvSpPr>
          <p:cNvPr id="3" name="内容占位符 2"/>
          <p:cNvSpPr>
            <a:spLocks noGrp="1"/>
          </p:cNvSpPr>
          <p:nvPr>
            <p:ph idx="1"/>
          </p:nvPr>
        </p:nvSpPr>
        <p:spPr/>
        <p:txBody>
          <a:bodyPr/>
          <a:lstStyle/>
          <a:p>
            <a:r>
              <a:rPr lang="en-US" dirty="0" smtClean="0"/>
              <a:t>15.3.1</a:t>
            </a:r>
            <a:r>
              <a:rPr lang="zh-CN" altLang="en-US" dirty="0" smtClean="0"/>
              <a:t>缺陷的产生与消除过程预测</a:t>
            </a:r>
          </a:p>
          <a:p>
            <a:r>
              <a:rPr lang="en-US" dirty="0" smtClean="0"/>
              <a:t>15.3.2 </a:t>
            </a:r>
            <a:r>
              <a:rPr lang="zh-CN" altLang="en-US" dirty="0" smtClean="0"/>
              <a:t>基于</a:t>
            </a:r>
            <a:r>
              <a:rPr lang="en-US" dirty="0" smtClean="0"/>
              <a:t>CMMI</a:t>
            </a:r>
            <a:r>
              <a:rPr lang="zh-CN" altLang="en-US" dirty="0" smtClean="0"/>
              <a:t>等级的能力的预测</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txBox="1">
            <a:spLocks/>
          </p:cNvSpPr>
          <p:nvPr/>
        </p:nvSpPr>
        <p:spPr>
          <a:xfrm>
            <a:off x="990600" y="1295400"/>
            <a:ext cx="8001000" cy="4902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2800" b="0" i="0" u="none" strike="noStrike" kern="0" cap="none" spc="0" normalizeH="0" baseline="0" noProof="0" dirty="0" smtClean="0">
                <a:ln>
                  <a:noFill/>
                </a:ln>
                <a:solidFill>
                  <a:schemeClr val="tx1"/>
                </a:solidFill>
                <a:effectLst/>
                <a:uLnTx/>
                <a:uFillTx/>
                <a:latin typeface="+mn-lt"/>
                <a:ea typeface="+mn-ea"/>
                <a:cs typeface="+mn-cs"/>
              </a:rPr>
              <a:t>15.1 </a:t>
            </a: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基于代码的缺陷预测</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2800" b="0" i="0" u="none" strike="noStrike" kern="0" cap="none" spc="0" normalizeH="0" baseline="0" noProof="0" dirty="0" smtClean="0">
                <a:ln>
                  <a:noFill/>
                </a:ln>
                <a:solidFill>
                  <a:schemeClr val="tx1"/>
                </a:solidFill>
                <a:effectLst/>
                <a:uLnTx/>
                <a:uFillTx/>
                <a:latin typeface="+mn-lt"/>
                <a:ea typeface="+mn-ea"/>
                <a:cs typeface="+mn-cs"/>
              </a:rPr>
              <a:t>15.2 BBN</a:t>
            </a: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预测方法</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2800" b="0" i="0" u="none" strike="noStrike" kern="0" cap="none" spc="0" normalizeH="0" baseline="0" noProof="0" dirty="0" smtClean="0">
                <a:ln>
                  <a:noFill/>
                </a:ln>
                <a:solidFill>
                  <a:schemeClr val="tx1"/>
                </a:solidFill>
                <a:effectLst/>
                <a:uLnTx/>
                <a:uFillTx/>
                <a:latin typeface="+mn-lt"/>
                <a:ea typeface="+mn-ea"/>
                <a:cs typeface="+mn-cs"/>
              </a:rPr>
              <a:t>15.3 </a:t>
            </a: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基于过程能力的缺陷预测</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2800" b="0" i="0" u="none" strike="noStrike" kern="0" cap="none" spc="0" normalizeH="0" baseline="0" noProof="0" dirty="0" smtClean="0">
                <a:ln>
                  <a:noFill/>
                </a:ln>
                <a:solidFill>
                  <a:schemeClr val="tx1"/>
                </a:solidFill>
                <a:effectLst/>
                <a:uLnTx/>
                <a:uFillTx/>
                <a:latin typeface="+mn-lt"/>
                <a:ea typeface="+mn-ea"/>
                <a:cs typeface="+mn-cs"/>
              </a:rPr>
              <a:t>15.4 </a:t>
            </a: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代码修改历史与缺陷</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2800" b="0" i="0" u="none" strike="noStrike" kern="0" cap="none" spc="0" normalizeH="0" baseline="0" noProof="0" dirty="0" smtClean="0">
                <a:ln>
                  <a:noFill/>
                </a:ln>
                <a:solidFill>
                  <a:schemeClr val="tx1"/>
                </a:solidFill>
                <a:effectLst/>
                <a:uLnTx/>
                <a:uFillTx/>
                <a:latin typeface="+mn-lt"/>
                <a:ea typeface="+mn-ea"/>
                <a:cs typeface="+mn-cs"/>
              </a:rPr>
              <a:t>15.5 </a:t>
            </a: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缺陷预防</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2800" b="0" i="0" u="none" strike="noStrike" kern="0" cap="none" spc="0" normalizeH="0" baseline="0" noProof="0" dirty="0" smtClean="0">
                <a:ln>
                  <a:noFill/>
                </a:ln>
                <a:solidFill>
                  <a:schemeClr val="tx1"/>
                </a:solidFill>
                <a:effectLst/>
                <a:uLnTx/>
                <a:uFillTx/>
                <a:latin typeface="+mn-lt"/>
                <a:ea typeface="+mn-ea"/>
                <a:cs typeface="+mn-cs"/>
              </a:rPr>
              <a:t>15.6 </a:t>
            </a: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总结</a:t>
            </a:r>
            <a:endParaRPr kumimoji="1" lang="zh-CN" altLang="en-US" sz="2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15.3.1</a:t>
            </a:r>
            <a:r>
              <a:rPr lang="zh-CN" altLang="en-US" dirty="0" smtClean="0"/>
              <a:t>缺陷的产生与消除过程预测</a:t>
            </a:r>
            <a:endParaRPr lang="zh-CN" altLang="en-US" dirty="0"/>
          </a:p>
        </p:txBody>
      </p:sp>
      <p:sp>
        <p:nvSpPr>
          <p:cNvPr id="3" name="内容占位符 2"/>
          <p:cNvSpPr>
            <a:spLocks noGrp="1"/>
          </p:cNvSpPr>
          <p:nvPr>
            <p:ph idx="1"/>
          </p:nvPr>
        </p:nvSpPr>
        <p:spPr>
          <a:xfrm>
            <a:off x="990600" y="1295400"/>
            <a:ext cx="8001000" cy="1201057"/>
          </a:xfrm>
        </p:spPr>
        <p:txBody>
          <a:bodyPr/>
          <a:lstStyle/>
          <a:p>
            <a:r>
              <a:rPr lang="zh-CN" altLang="en-US" dirty="0" smtClean="0"/>
              <a:t>软件缺陷是生产过程中人工所产生的错误。</a:t>
            </a:r>
            <a:endParaRPr lang="en-US" altLang="zh-CN" dirty="0" smtClean="0"/>
          </a:p>
          <a:p>
            <a:r>
              <a:rPr lang="zh-CN" altLang="en-US" dirty="0" smtClean="0"/>
              <a:t>并在评审</a:t>
            </a:r>
            <a:r>
              <a:rPr lang="en-US" altLang="zh-CN" dirty="0" smtClean="0"/>
              <a:t>(</a:t>
            </a:r>
            <a:r>
              <a:rPr lang="zh-CN" altLang="en-US" dirty="0" smtClean="0"/>
              <a:t>或测试</a:t>
            </a:r>
            <a:r>
              <a:rPr lang="en-US" altLang="zh-CN" dirty="0" smtClean="0"/>
              <a:t>)</a:t>
            </a:r>
            <a:r>
              <a:rPr lang="zh-CN" altLang="en-US" dirty="0" smtClean="0"/>
              <a:t>活动中被消除，因此</a:t>
            </a:r>
            <a:endParaRPr lang="en-US" altLang="zh-CN" dirty="0" smtClean="0"/>
          </a:p>
          <a:p>
            <a:pPr>
              <a:buNone/>
            </a:pPr>
            <a:endParaRPr lang="zh-CN" altLang="en-US" dirty="0"/>
          </a:p>
        </p:txBody>
      </p:sp>
      <p:grpSp>
        <p:nvGrpSpPr>
          <p:cNvPr id="5" name="画布 25222"/>
          <p:cNvGrpSpPr/>
          <p:nvPr/>
        </p:nvGrpSpPr>
        <p:grpSpPr>
          <a:xfrm>
            <a:off x="1107093" y="2544403"/>
            <a:ext cx="7844214" cy="3310388"/>
            <a:chOff x="0" y="-51118"/>
            <a:chExt cx="4977765" cy="1891348"/>
          </a:xfrm>
        </p:grpSpPr>
        <p:sp>
          <p:nvSpPr>
            <p:cNvPr id="6" name="矩形 5"/>
            <p:cNvSpPr/>
            <p:nvPr/>
          </p:nvSpPr>
          <p:spPr>
            <a:xfrm>
              <a:off x="0" y="0"/>
              <a:ext cx="4977765" cy="1840230"/>
            </a:xfrm>
            <a:prstGeom prst="rect">
              <a:avLst/>
            </a:prstGeom>
            <a:noFill/>
            <a:ln>
              <a:noFill/>
            </a:ln>
          </p:spPr>
        </p:sp>
        <p:sp>
          <p:nvSpPr>
            <p:cNvPr id="7" name="Text Box 25224"/>
            <p:cNvSpPr txBox="1">
              <a:spLocks noChangeArrowheads="1"/>
            </p:cNvSpPr>
            <p:nvPr/>
          </p:nvSpPr>
          <p:spPr bwMode="auto">
            <a:xfrm>
              <a:off x="0" y="613410"/>
              <a:ext cx="638175" cy="30607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zh-CN" sz="1600" dirty="0">
                  <a:cs typeface="宋体" panose="02010600030101010101" pitchFamily="2" charset="-122"/>
                </a:rPr>
                <a:t>需求阶段</a:t>
              </a:r>
            </a:p>
          </p:txBody>
        </p:sp>
        <p:sp>
          <p:nvSpPr>
            <p:cNvPr id="8" name="Text Box 25225"/>
            <p:cNvSpPr txBox="1">
              <a:spLocks noChangeArrowheads="1"/>
            </p:cNvSpPr>
            <p:nvPr/>
          </p:nvSpPr>
          <p:spPr bwMode="auto">
            <a:xfrm>
              <a:off x="1148715" y="613410"/>
              <a:ext cx="638175" cy="30607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zh-CN" sz="1600" dirty="0">
                  <a:cs typeface="宋体" panose="02010600030101010101" pitchFamily="2" charset="-122"/>
                </a:rPr>
                <a:t>设计阶段</a:t>
              </a:r>
            </a:p>
          </p:txBody>
        </p:sp>
        <p:sp>
          <p:nvSpPr>
            <p:cNvPr id="9" name="Text Box 25226"/>
            <p:cNvSpPr txBox="1">
              <a:spLocks noChangeArrowheads="1"/>
            </p:cNvSpPr>
            <p:nvPr/>
          </p:nvSpPr>
          <p:spPr bwMode="auto">
            <a:xfrm>
              <a:off x="2297430" y="613410"/>
              <a:ext cx="638175" cy="30607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zh-CN" sz="1600" dirty="0">
                  <a:effectLst/>
                  <a:latin typeface="Times New Roman" panose="02020603050405020304" pitchFamily="18" charset="0"/>
                  <a:ea typeface="宋体" panose="02010600030101010101" pitchFamily="2" charset="-122"/>
                  <a:cs typeface="宋体" panose="02010600030101010101" pitchFamily="2" charset="-122"/>
                </a:rPr>
                <a:t>编码阶段</a:t>
              </a:r>
            </a:p>
          </p:txBody>
        </p:sp>
        <p:sp>
          <p:nvSpPr>
            <p:cNvPr id="10" name="Text Box 25227"/>
            <p:cNvSpPr txBox="1">
              <a:spLocks noChangeArrowheads="1"/>
            </p:cNvSpPr>
            <p:nvPr/>
          </p:nvSpPr>
          <p:spPr bwMode="auto">
            <a:xfrm>
              <a:off x="3446145" y="613410"/>
              <a:ext cx="638175" cy="30607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zh-CN" sz="1600" dirty="0">
                  <a:effectLst/>
                  <a:latin typeface="Times New Roman" panose="02020603050405020304" pitchFamily="18" charset="0"/>
                  <a:ea typeface="宋体" panose="02010600030101010101" pitchFamily="2" charset="-122"/>
                  <a:cs typeface="宋体" panose="02010600030101010101" pitchFamily="2" charset="-122"/>
                </a:rPr>
                <a:t>测试阶段</a:t>
              </a:r>
            </a:p>
          </p:txBody>
        </p:sp>
        <p:sp>
          <p:nvSpPr>
            <p:cNvPr id="11" name="Text Box 25228"/>
            <p:cNvSpPr txBox="1">
              <a:spLocks noChangeArrowheads="1"/>
            </p:cNvSpPr>
            <p:nvPr/>
          </p:nvSpPr>
          <p:spPr bwMode="auto">
            <a:xfrm>
              <a:off x="4339590" y="613410"/>
              <a:ext cx="638175" cy="30607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zh-CN" sz="1600" dirty="0">
                  <a:effectLst/>
                  <a:latin typeface="Times New Roman" panose="02020603050405020304" pitchFamily="18" charset="0"/>
                  <a:ea typeface="宋体" panose="02010600030101010101" pitchFamily="2" charset="-122"/>
                  <a:cs typeface="宋体" panose="02010600030101010101" pitchFamily="2" charset="-122"/>
                </a:rPr>
                <a:t>遗留缺陷</a:t>
              </a:r>
            </a:p>
          </p:txBody>
        </p:sp>
        <p:cxnSp>
          <p:nvCxnSpPr>
            <p:cNvPr id="12" name="Line 25229"/>
            <p:cNvCxnSpPr>
              <a:cxnSpLocks noChangeShapeType="1"/>
            </p:cNvCxnSpPr>
            <p:nvPr/>
          </p:nvCxnSpPr>
          <p:spPr bwMode="auto">
            <a:xfrm>
              <a:off x="255270" y="204470"/>
              <a:ext cx="0" cy="4089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 name="Text Box 25230"/>
            <p:cNvSpPr txBox="1">
              <a:spLocks noChangeArrowheads="1"/>
            </p:cNvSpPr>
            <p:nvPr/>
          </p:nvSpPr>
          <p:spPr bwMode="auto">
            <a:xfrm>
              <a:off x="255270" y="204470"/>
              <a:ext cx="25527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6</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14" name="Line 25231"/>
            <p:cNvCxnSpPr>
              <a:cxnSpLocks noChangeShapeType="1"/>
            </p:cNvCxnSpPr>
            <p:nvPr/>
          </p:nvCxnSpPr>
          <p:spPr bwMode="auto">
            <a:xfrm>
              <a:off x="1403985" y="204470"/>
              <a:ext cx="635" cy="4089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 name="Text Box 25232"/>
            <p:cNvSpPr txBox="1">
              <a:spLocks noChangeArrowheads="1"/>
            </p:cNvSpPr>
            <p:nvPr/>
          </p:nvSpPr>
          <p:spPr bwMode="auto">
            <a:xfrm>
              <a:off x="1403985" y="204470"/>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cs typeface="宋体" panose="02010600030101010101" pitchFamily="2" charset="-122"/>
                </a:rPr>
                <a:t>23</a:t>
              </a:r>
              <a:endParaRPr lang="zh-CN" sz="1600" dirty="0">
                <a:cs typeface="宋体" panose="02010600030101010101" pitchFamily="2" charset="-122"/>
              </a:endParaRPr>
            </a:p>
          </p:txBody>
        </p:sp>
        <p:cxnSp>
          <p:nvCxnSpPr>
            <p:cNvPr id="16" name="Line 25233"/>
            <p:cNvCxnSpPr>
              <a:cxnSpLocks noChangeShapeType="1"/>
            </p:cNvCxnSpPr>
            <p:nvPr/>
          </p:nvCxnSpPr>
          <p:spPr bwMode="auto">
            <a:xfrm>
              <a:off x="2552700" y="204470"/>
              <a:ext cx="635" cy="4089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Text Box 25234"/>
            <p:cNvSpPr txBox="1">
              <a:spLocks noChangeArrowheads="1"/>
            </p:cNvSpPr>
            <p:nvPr/>
          </p:nvSpPr>
          <p:spPr bwMode="auto">
            <a:xfrm>
              <a:off x="2552700" y="204470"/>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46</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18" name="Line 25235"/>
            <p:cNvCxnSpPr>
              <a:cxnSpLocks noChangeShapeType="1"/>
            </p:cNvCxnSpPr>
            <p:nvPr/>
          </p:nvCxnSpPr>
          <p:spPr bwMode="auto">
            <a:xfrm>
              <a:off x="3701415" y="204470"/>
              <a:ext cx="635" cy="4089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 name="Text Box 25236"/>
            <p:cNvSpPr txBox="1">
              <a:spLocks noChangeArrowheads="1"/>
            </p:cNvSpPr>
            <p:nvPr/>
          </p:nvSpPr>
          <p:spPr bwMode="auto">
            <a:xfrm>
              <a:off x="3701415" y="204470"/>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1</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20" name="Line 25237"/>
            <p:cNvCxnSpPr>
              <a:cxnSpLocks noChangeShapeType="1"/>
            </p:cNvCxnSpPr>
            <p:nvPr/>
          </p:nvCxnSpPr>
          <p:spPr bwMode="auto">
            <a:xfrm>
              <a:off x="255270" y="920115"/>
              <a:ext cx="635" cy="4089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 name="Text Box 25238"/>
            <p:cNvSpPr txBox="1">
              <a:spLocks noChangeArrowheads="1"/>
            </p:cNvSpPr>
            <p:nvPr/>
          </p:nvSpPr>
          <p:spPr bwMode="auto">
            <a:xfrm>
              <a:off x="255270" y="920115"/>
              <a:ext cx="25527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cs typeface="宋体" panose="02010600030101010101" pitchFamily="2" charset="-122"/>
                </a:rPr>
                <a:t>4</a:t>
              </a:r>
              <a:endParaRPr lang="zh-CN" sz="1600" dirty="0">
                <a:cs typeface="宋体" panose="02010600030101010101" pitchFamily="2" charset="-122"/>
              </a:endParaRPr>
            </a:p>
          </p:txBody>
        </p:sp>
        <p:cxnSp>
          <p:nvCxnSpPr>
            <p:cNvPr id="22" name="Line 25239"/>
            <p:cNvCxnSpPr>
              <a:cxnSpLocks noChangeShapeType="1"/>
            </p:cNvCxnSpPr>
            <p:nvPr/>
          </p:nvCxnSpPr>
          <p:spPr bwMode="auto">
            <a:xfrm>
              <a:off x="1403985" y="920115"/>
              <a:ext cx="635" cy="4089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 name="Text Box 25240"/>
            <p:cNvSpPr txBox="1">
              <a:spLocks noChangeArrowheads="1"/>
            </p:cNvSpPr>
            <p:nvPr/>
          </p:nvSpPr>
          <p:spPr bwMode="auto">
            <a:xfrm>
              <a:off x="1403985" y="920115"/>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24" name="Line 25241"/>
            <p:cNvCxnSpPr>
              <a:cxnSpLocks noChangeShapeType="1"/>
            </p:cNvCxnSpPr>
            <p:nvPr/>
          </p:nvCxnSpPr>
          <p:spPr bwMode="auto">
            <a:xfrm>
              <a:off x="2552700" y="920115"/>
              <a:ext cx="635" cy="4089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5" name="Text Box 25242"/>
            <p:cNvSpPr txBox="1">
              <a:spLocks noChangeArrowheads="1"/>
            </p:cNvSpPr>
            <p:nvPr/>
          </p:nvSpPr>
          <p:spPr bwMode="auto">
            <a:xfrm>
              <a:off x="2552700" y="920115"/>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26</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26" name="Line 25243"/>
            <p:cNvCxnSpPr>
              <a:cxnSpLocks noChangeShapeType="1"/>
            </p:cNvCxnSpPr>
            <p:nvPr/>
          </p:nvCxnSpPr>
          <p:spPr bwMode="auto">
            <a:xfrm>
              <a:off x="3700780" y="920115"/>
              <a:ext cx="635" cy="4089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 name="Text Box 25244"/>
            <p:cNvSpPr txBox="1">
              <a:spLocks noChangeArrowheads="1"/>
            </p:cNvSpPr>
            <p:nvPr/>
          </p:nvSpPr>
          <p:spPr bwMode="auto">
            <a:xfrm>
              <a:off x="3701415" y="920115"/>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24</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28" name="Line 25245"/>
            <p:cNvCxnSpPr>
              <a:cxnSpLocks noChangeShapeType="1"/>
            </p:cNvCxnSpPr>
            <p:nvPr/>
          </p:nvCxnSpPr>
          <p:spPr bwMode="auto">
            <a:xfrm>
              <a:off x="638175" y="817880"/>
              <a:ext cx="51054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 name="Text Box 25246"/>
            <p:cNvSpPr txBox="1">
              <a:spLocks noChangeArrowheads="1"/>
            </p:cNvSpPr>
            <p:nvPr/>
          </p:nvSpPr>
          <p:spPr bwMode="auto">
            <a:xfrm>
              <a:off x="765175" y="602951"/>
              <a:ext cx="25527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2</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0" name="Line 25247"/>
            <p:cNvCxnSpPr>
              <a:cxnSpLocks noChangeShapeType="1"/>
            </p:cNvCxnSpPr>
            <p:nvPr/>
          </p:nvCxnSpPr>
          <p:spPr bwMode="auto">
            <a:xfrm>
              <a:off x="1786890" y="817880"/>
              <a:ext cx="510540" cy="63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 name="Text Box 25248"/>
            <p:cNvSpPr txBox="1">
              <a:spLocks noChangeArrowheads="1"/>
            </p:cNvSpPr>
            <p:nvPr/>
          </p:nvSpPr>
          <p:spPr bwMode="auto">
            <a:xfrm>
              <a:off x="1913890" y="602951"/>
              <a:ext cx="25527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5</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2" name="Line 25249"/>
            <p:cNvCxnSpPr>
              <a:cxnSpLocks noChangeShapeType="1"/>
            </p:cNvCxnSpPr>
            <p:nvPr/>
          </p:nvCxnSpPr>
          <p:spPr bwMode="auto">
            <a:xfrm>
              <a:off x="2935605" y="817880"/>
              <a:ext cx="510540" cy="63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3" name="Text Box 25250"/>
            <p:cNvSpPr txBox="1">
              <a:spLocks noChangeArrowheads="1"/>
            </p:cNvSpPr>
            <p:nvPr/>
          </p:nvSpPr>
          <p:spPr bwMode="auto">
            <a:xfrm>
              <a:off x="2998787" y="602951"/>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25</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4" name="Line 25251"/>
            <p:cNvCxnSpPr>
              <a:cxnSpLocks noChangeShapeType="1"/>
            </p:cNvCxnSpPr>
            <p:nvPr/>
          </p:nvCxnSpPr>
          <p:spPr bwMode="auto">
            <a:xfrm>
              <a:off x="4084320" y="817880"/>
              <a:ext cx="255270" cy="63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5" name="Text Box 25252"/>
            <p:cNvSpPr txBox="1">
              <a:spLocks noChangeArrowheads="1"/>
            </p:cNvSpPr>
            <p:nvPr/>
          </p:nvSpPr>
          <p:spPr bwMode="auto">
            <a:xfrm>
              <a:off x="4146866" y="602951"/>
              <a:ext cx="38290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en-US" sz="1600" dirty="0">
                  <a:cs typeface="宋体" panose="02010600030101010101" pitchFamily="2" charset="-122"/>
                </a:rPr>
                <a:t>2</a:t>
              </a:r>
              <a:endParaRPr lang="zh-CN" sz="1600" dirty="0">
                <a:cs typeface="宋体" panose="02010600030101010101" pitchFamily="2" charset="-122"/>
              </a:endParaRPr>
            </a:p>
          </p:txBody>
        </p:sp>
        <p:sp>
          <p:nvSpPr>
            <p:cNvPr id="37" name="Text Box 25254"/>
            <p:cNvSpPr txBox="1">
              <a:spLocks noChangeArrowheads="1"/>
            </p:cNvSpPr>
            <p:nvPr/>
          </p:nvSpPr>
          <p:spPr bwMode="auto">
            <a:xfrm>
              <a:off x="127635" y="1533525"/>
              <a:ext cx="1276350"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600">
                  <a:effectLst/>
                  <a:latin typeface="Times New Roman" panose="02020603050405020304" pitchFamily="18" charset="0"/>
                  <a:ea typeface="宋体" panose="02010600030101010101" pitchFamily="2" charset="-122"/>
                  <a:cs typeface="宋体" panose="02010600030101010101" pitchFamily="2" charset="-122"/>
                </a:rPr>
                <a:t> </a:t>
              </a:r>
              <a:endParaRPr lang="zh-CN" sz="16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8" name="Text Box 25255"/>
            <p:cNvSpPr txBox="1">
              <a:spLocks noChangeArrowheads="1"/>
            </p:cNvSpPr>
            <p:nvPr/>
          </p:nvSpPr>
          <p:spPr bwMode="auto">
            <a:xfrm>
              <a:off x="1595437" y="-51118"/>
              <a:ext cx="1914525" cy="30670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zh-CN" sz="1600" dirty="0">
                  <a:effectLst/>
                  <a:latin typeface="Times New Roman" panose="02020603050405020304" pitchFamily="18" charset="0"/>
                  <a:ea typeface="宋体" panose="02010600030101010101" pitchFamily="2" charset="-122"/>
                  <a:cs typeface="宋体" panose="02010600030101010101" pitchFamily="2" charset="-122"/>
                </a:rPr>
                <a:t>缺陷引入的频度</a:t>
              </a:r>
              <a:r>
                <a:rPr lang="en-US" sz="1600" dirty="0">
                  <a:effectLst/>
                  <a:latin typeface="Times New Roman" panose="02020603050405020304" pitchFamily="18" charset="0"/>
                  <a:ea typeface="宋体" panose="02010600030101010101" pitchFamily="2" charset="-122"/>
                  <a:cs typeface="宋体" panose="02010600030101010101" pitchFamily="2" charset="-122"/>
                </a:rPr>
                <a:t>(</a:t>
              </a:r>
              <a:r>
                <a:rPr lang="zh-CN" sz="1600" dirty="0">
                  <a:effectLst/>
                  <a:latin typeface="Times New Roman" panose="02020603050405020304" pitchFamily="18" charset="0"/>
                  <a:ea typeface="宋体" panose="02010600030101010101" pitchFamily="2" charset="-122"/>
                  <a:cs typeface="宋体" panose="02010600030101010101" pitchFamily="2" charset="-122"/>
                </a:rPr>
                <a:t>每千行代码</a:t>
              </a:r>
              <a:r>
                <a:rPr lang="en-US" sz="16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9" name="AutoShape 25256"/>
            <p:cNvSpPr>
              <a:spLocks noChangeArrowheads="1"/>
            </p:cNvSpPr>
            <p:nvPr/>
          </p:nvSpPr>
          <p:spPr bwMode="auto">
            <a:xfrm>
              <a:off x="173355" y="1431290"/>
              <a:ext cx="893445" cy="306705"/>
            </a:xfrm>
            <a:prstGeom prst="wedgeRectCallout">
              <a:avLst>
                <a:gd name="adj1" fmla="val 29532"/>
                <a:gd name="adj2" fmla="val -268426"/>
              </a:avLst>
            </a:prstGeom>
            <a:noFill/>
            <a:ln w="9525" algn="ctr">
              <a:solidFill>
                <a:srgbClr val="000000"/>
              </a:solidFill>
              <a:prstDash val="dash"/>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a:spcBef>
                  <a:spcPts val="1200"/>
                </a:spcBef>
                <a:spcAft>
                  <a:spcPts val="0"/>
                </a:spcAft>
              </a:pPr>
              <a:r>
                <a:rPr lang="zh-CN" sz="1600" dirty="0">
                  <a:effectLst/>
                  <a:latin typeface="Times New Roman" panose="02020603050405020304" pitchFamily="18" charset="0"/>
                  <a:ea typeface="宋体" panose="02010600030101010101" pitchFamily="2" charset="-122"/>
                  <a:cs typeface="宋体" panose="02010600030101010101" pitchFamily="2" charset="-122"/>
                </a:rPr>
                <a:t>缺陷遗留数</a:t>
              </a:r>
            </a:p>
            <a:p>
              <a:pPr indent="269875" algn="just">
                <a:lnSpc>
                  <a:spcPts val="1660"/>
                </a:lnSpc>
                <a:spcBef>
                  <a:spcPts val="1200"/>
                </a:spcBef>
                <a:spcAft>
                  <a:spcPts val="0"/>
                </a:spcAft>
              </a:pPr>
              <a:r>
                <a:rPr lang="en-US" sz="16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143000" y="1670487"/>
            <a:ext cx="7530552" cy="380435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0600" y="1295400"/>
            <a:ext cx="8001000" cy="1433286"/>
          </a:xfrm>
        </p:spPr>
        <p:txBody>
          <a:bodyPr/>
          <a:lstStyle/>
          <a:p>
            <a:r>
              <a:rPr lang="zh-CN" altLang="en-US" dirty="0" smtClean="0"/>
              <a:t>矩阵中，阶段</a:t>
            </a:r>
            <a:r>
              <a:rPr lang="en-US" dirty="0" err="1" smtClean="0"/>
              <a:t>i</a:t>
            </a:r>
            <a:r>
              <a:rPr lang="zh-CN" altLang="en-US" dirty="0" smtClean="0"/>
              <a:t>总的注入缺陷数为</a:t>
            </a:r>
            <a:r>
              <a:rPr lang="en-US" dirty="0" smtClean="0"/>
              <a:t>D</a:t>
            </a:r>
            <a:r>
              <a:rPr lang="en-US" baseline="-25000" dirty="0" smtClean="0"/>
              <a:t>i*</a:t>
            </a:r>
            <a:r>
              <a:rPr lang="zh-CN" altLang="en-US" dirty="0" smtClean="0"/>
              <a:t>，设检查点</a:t>
            </a:r>
            <a:r>
              <a:rPr lang="en-US" dirty="0" smtClean="0"/>
              <a:t>j</a:t>
            </a:r>
            <a:r>
              <a:rPr lang="zh-CN" altLang="en-US" dirty="0" smtClean="0"/>
              <a:t>为该阶段的检查点，总的清除缺陷数为</a:t>
            </a:r>
            <a:r>
              <a:rPr lang="en-US" dirty="0" smtClean="0"/>
              <a:t>D</a:t>
            </a:r>
            <a:r>
              <a:rPr lang="en-US" baseline="-25000" dirty="0" smtClean="0"/>
              <a:t>*j</a:t>
            </a:r>
            <a:r>
              <a:rPr lang="en-US" i="1" baseline="-25000" dirty="0" smtClean="0"/>
              <a:t> </a:t>
            </a:r>
            <a:r>
              <a:rPr lang="zh-CN" altLang="en-US" dirty="0" smtClean="0"/>
              <a:t>，则阶段</a:t>
            </a:r>
            <a:r>
              <a:rPr lang="en-US" dirty="0" err="1" smtClean="0"/>
              <a:t>i</a:t>
            </a:r>
            <a:r>
              <a:rPr lang="zh-CN" altLang="en-US" dirty="0" smtClean="0"/>
              <a:t>的缺陷清除率为：</a:t>
            </a:r>
            <a:endParaRPr lang="zh-CN" altLang="en-US" dirty="0"/>
          </a:p>
        </p:txBody>
      </p:sp>
      <p:sp>
        <p:nvSpPr>
          <p:cNvPr id="54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4273" name="Object 1"/>
          <p:cNvGraphicFramePr>
            <a:graphicFrameLocks noChangeAspect="1"/>
          </p:cNvGraphicFramePr>
          <p:nvPr>
            <p:extLst>
              <p:ext uri="{D42A27DB-BD31-4B8C-83A1-F6EECF244321}">
                <p14:modId xmlns:p14="http://schemas.microsoft.com/office/powerpoint/2010/main" val="98310497"/>
              </p:ext>
            </p:extLst>
          </p:nvPr>
        </p:nvGraphicFramePr>
        <p:xfrm>
          <a:off x="1307644" y="2892624"/>
          <a:ext cx="4935275" cy="1661141"/>
        </p:xfrm>
        <a:graphic>
          <a:graphicData uri="http://schemas.openxmlformats.org/presentationml/2006/ole">
            <mc:AlternateContent xmlns:mc="http://schemas.openxmlformats.org/markup-compatibility/2006">
              <mc:Choice xmlns:v="urn:schemas-microsoft-com:vml" Requires="v">
                <p:oleObj spid="_x0000_s54297" name="公式" r:id="rId3" imgW="1955800" imgH="660400" progId="Equation.3">
                  <p:embed/>
                </p:oleObj>
              </mc:Choice>
              <mc:Fallback>
                <p:oleObj name="公式" r:id="rId3" imgW="1955800" imgH="6604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7644" y="2892624"/>
                        <a:ext cx="4935275" cy="1661141"/>
                      </a:xfrm>
                      <a:prstGeom prst="rect">
                        <a:avLst/>
                      </a:prstGeom>
                      <a:noFill/>
                      <a:extLst/>
                    </p:spPr>
                  </p:pic>
                </p:oleObj>
              </mc:Fallback>
            </mc:AlternateContent>
          </a:graphicData>
        </a:graphic>
      </p:graphicFrame>
      <p:sp>
        <p:nvSpPr>
          <p:cNvPr id="4" name="矩形 3"/>
          <p:cNvSpPr/>
          <p:nvPr/>
        </p:nvSpPr>
        <p:spPr>
          <a:xfrm>
            <a:off x="6742012" y="3416348"/>
            <a:ext cx="1712135" cy="461665"/>
          </a:xfrm>
          <a:prstGeom prst="rect">
            <a:avLst/>
          </a:prstGeom>
        </p:spPr>
        <p:txBody>
          <a:bodyPr wrap="none">
            <a:spAutoFit/>
          </a:bodyPr>
          <a:lstStyle/>
          <a:p>
            <a:r>
              <a:rPr lang="en-US" altLang="zh-CN" dirty="0" smtClean="0"/>
              <a:t>——(15-11</a:t>
            </a:r>
            <a:r>
              <a:rPr lang="en-US" altLang="zh-CN" dirty="0"/>
              <a:t>)</a:t>
            </a:r>
            <a:endParaRPr lang="zh-CN" altLang="en-US" dirty="0"/>
          </a:p>
        </p:txBody>
      </p:sp>
      <p:sp>
        <p:nvSpPr>
          <p:cNvPr id="6" name="矩形 5"/>
          <p:cNvSpPr/>
          <p:nvPr/>
        </p:nvSpPr>
        <p:spPr>
          <a:xfrm>
            <a:off x="1489280" y="4453705"/>
            <a:ext cx="6681113" cy="461665"/>
          </a:xfrm>
          <a:prstGeom prst="rect">
            <a:avLst/>
          </a:prstGeom>
        </p:spPr>
        <p:txBody>
          <a:bodyPr wrap="square">
            <a:spAutoFit/>
          </a:bodyPr>
          <a:lstStyle/>
          <a:p>
            <a:r>
              <a:rPr lang="zh-CN" altLang="en-US" dirty="0"/>
              <a:t>直观解释为</a:t>
            </a:r>
            <a:r>
              <a:rPr lang="zh-CN" altLang="en-US" dirty="0" smtClean="0"/>
              <a:t>：</a:t>
            </a:r>
            <a:endParaRPr lang="en-US" altLang="zh-CN" dirty="0" smtClean="0"/>
          </a:p>
        </p:txBody>
      </p:sp>
      <mc:AlternateContent xmlns:mc="http://schemas.openxmlformats.org/markup-compatibility/2006">
        <mc:Choice xmlns:a14="http://schemas.microsoft.com/office/drawing/2010/main" Requires="a14">
          <p:sp>
            <p:nvSpPr>
              <p:cNvPr id="7" name="文本框 6"/>
              <p:cNvSpPr txBox="1"/>
              <p:nvPr/>
            </p:nvSpPr>
            <p:spPr>
              <a:xfrm>
                <a:off x="904687" y="5129457"/>
                <a:ext cx="7549460" cy="7754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zh-CN" altLang="en-US" dirty="0"/>
                        <m:t>某阶段缺陷</m:t>
                      </m:r>
                      <m:r>
                        <a:rPr lang="zh-CN" altLang="en-US" i="1" dirty="0" smtClean="0">
                          <a:latin typeface="Cambria Math" panose="02040503050406030204" pitchFamily="18" charset="0"/>
                        </a:rPr>
                        <m:t>的</m:t>
                      </m:r>
                      <m:r>
                        <a:rPr lang="zh-CN" altLang="en-US" i="1" dirty="0">
                          <a:latin typeface="Cambria Math" panose="02040503050406030204" pitchFamily="18" charset="0"/>
                        </a:rPr>
                        <m:t>清除</m:t>
                      </m:r>
                      <m:r>
                        <a:rPr lang="zh-CN" altLang="en-US" i="1" dirty="0" smtClean="0">
                          <a:latin typeface="Cambria Math" panose="02040503050406030204" pitchFamily="18" charset="0"/>
                        </a:rPr>
                        <m:t>率</m:t>
                      </m:r>
                      <m:r>
                        <m:rPr>
                          <m:nor/>
                        </m:rPr>
                        <a:rPr lang="en-US" altLang="zh-CN" dirty="0"/>
                        <m:t>=</m:t>
                      </m:r>
                      <m:f>
                        <m:fPr>
                          <m:ctrlPr>
                            <a:rPr lang="en-US" altLang="zh-CN" i="1" dirty="0" smtClean="0">
                              <a:latin typeface="Cambria Math" panose="02040503050406030204" pitchFamily="18" charset="0"/>
                            </a:rPr>
                          </m:ctrlPr>
                        </m:fPr>
                        <m:num>
                          <m:r>
                            <m:rPr>
                              <m:nor/>
                            </m:rPr>
                            <a:rPr lang="zh-CN" altLang="en-US" dirty="0"/>
                            <m:t>某阶段验证活动</m:t>
                          </m:r>
                          <m:r>
                            <a:rPr lang="zh-CN" altLang="en-US" i="1" dirty="0" smtClean="0">
                              <a:latin typeface="Cambria Math" panose="02040503050406030204" pitchFamily="18" charset="0"/>
                            </a:rPr>
                            <m:t>的</m:t>
                          </m:r>
                          <m:r>
                            <m:rPr>
                              <m:nor/>
                            </m:rPr>
                            <a:rPr lang="zh-CN" altLang="en-US" dirty="0"/>
                            <m:t>缺陷数</m:t>
                          </m:r>
                        </m:num>
                        <m:den>
                          <m:r>
                            <a:rPr lang="zh-CN" altLang="en-US" i="1" dirty="0">
                              <a:latin typeface="Cambria Math" panose="02040503050406030204" pitchFamily="18" charset="0"/>
                            </a:rPr>
                            <m:t>截止到</m:t>
                          </m:r>
                          <m:r>
                            <m:rPr>
                              <m:nor/>
                            </m:rPr>
                            <a:rPr lang="zh-CN" altLang="en-US" dirty="0"/>
                            <m:t>此阶段应识别的所有缺陷数</m:t>
                          </m:r>
                        </m:den>
                      </m:f>
                    </m:oMath>
                  </m:oMathPara>
                </a14:m>
                <a:endParaRPr lang="zh-CN" altLang="en-US" dirty="0"/>
              </a:p>
            </p:txBody>
          </p:sp>
        </mc:Choice>
        <mc:Fallback>
          <p:sp>
            <p:nvSpPr>
              <p:cNvPr id="7" name="文本框 6"/>
              <p:cNvSpPr txBox="1">
                <a:spLocks noRot="1" noChangeAspect="1" noMove="1" noResize="1" noEditPoints="1" noAdjustHandles="1" noChangeArrowheads="1" noChangeShapeType="1" noTextEdit="1"/>
              </p:cNvSpPr>
              <p:nvPr/>
            </p:nvSpPr>
            <p:spPr>
              <a:xfrm>
                <a:off x="904687" y="5129457"/>
                <a:ext cx="7549460" cy="775405"/>
              </a:xfrm>
              <a:prstGeom prst="rect">
                <a:avLst/>
              </a:prstGeom>
              <a:blipFill>
                <a:blip r:embed="rId5"/>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14400" y="1369504"/>
            <a:ext cx="8001000" cy="4902200"/>
          </a:xfrm>
        </p:spPr>
        <p:txBody>
          <a:bodyPr/>
          <a:lstStyle/>
          <a:p>
            <a:r>
              <a:rPr lang="zh-CN" altLang="en-US" dirty="0" smtClean="0"/>
              <a:t>在工程中，如果开发队伍能够根据历史经验数据获得各个开发阶段的</a:t>
            </a:r>
            <a:r>
              <a:rPr lang="en-US" i="1" dirty="0" err="1" smtClean="0"/>
              <a:t>DREi</a:t>
            </a:r>
            <a:r>
              <a:rPr lang="zh-CN" altLang="en-US" dirty="0" smtClean="0"/>
              <a:t>，那么，在第</a:t>
            </a:r>
            <a:r>
              <a:rPr lang="en-US" dirty="0" smtClean="0"/>
              <a:t>j</a:t>
            </a:r>
            <a:r>
              <a:rPr lang="zh-CN" altLang="en-US" dirty="0" smtClean="0"/>
              <a:t>阶段，预测出第</a:t>
            </a:r>
            <a:r>
              <a:rPr lang="en-US" dirty="0" smtClean="0"/>
              <a:t>j+1</a:t>
            </a:r>
            <a:r>
              <a:rPr lang="zh-CN" altLang="en-US" dirty="0" smtClean="0"/>
              <a:t>阶段时发现的缺陷数，可能缺陷数：</a:t>
            </a:r>
          </a:p>
          <a:p>
            <a:endParaRPr lang="en-US" altLang="zh-CN" dirty="0" smtClean="0"/>
          </a:p>
          <a:p>
            <a:r>
              <a:rPr lang="de-DE" altLang="zh-CN" i="1" dirty="0" smtClean="0"/>
              <a:t>D</a:t>
            </a:r>
            <a:r>
              <a:rPr lang="zh-CN" altLang="en-US" baseline="-25000" dirty="0" smtClean="0"/>
              <a:t>*</a:t>
            </a:r>
            <a:r>
              <a:rPr lang="de-DE" altLang="zh-CN" i="1" baseline="-25000" dirty="0" smtClean="0"/>
              <a:t>(</a:t>
            </a:r>
            <a:r>
              <a:rPr lang="de-DE" altLang="zh-CN" i="1" baseline="-25000" dirty="0"/>
              <a:t>j+1) </a:t>
            </a:r>
            <a:r>
              <a:rPr lang="de-DE" altLang="zh-CN" i="1" dirty="0"/>
              <a:t> = (</a:t>
            </a:r>
            <a:r>
              <a:rPr lang="de-DE" altLang="zh-CN" i="1" dirty="0" smtClean="0"/>
              <a:t>D</a:t>
            </a:r>
            <a:r>
              <a:rPr lang="zh-CN" altLang="en-US" baseline="-25000" dirty="0" smtClean="0"/>
              <a:t>*</a:t>
            </a:r>
            <a:r>
              <a:rPr lang="de-DE" altLang="zh-CN" i="1" baseline="-25000" dirty="0" smtClean="0"/>
              <a:t>j </a:t>
            </a:r>
            <a:r>
              <a:rPr lang="de-DE" altLang="zh-CN" i="1" dirty="0" smtClean="0"/>
              <a:t>(</a:t>
            </a:r>
            <a:r>
              <a:rPr lang="de-DE" altLang="zh-CN" i="1" dirty="0"/>
              <a:t>1- DRE</a:t>
            </a:r>
            <a:r>
              <a:rPr lang="de-DE" altLang="zh-CN" i="1" baseline="-25000" dirty="0"/>
              <a:t>i</a:t>
            </a:r>
            <a:r>
              <a:rPr lang="de-DE" altLang="zh-CN" i="1" dirty="0"/>
              <a:t>) + D</a:t>
            </a:r>
            <a:r>
              <a:rPr lang="de-DE" altLang="zh-CN" i="1" baseline="-25000" dirty="0"/>
              <a:t>i+1</a:t>
            </a:r>
            <a:r>
              <a:rPr lang="de-DE" altLang="zh-CN" i="1" dirty="0"/>
              <a:t> ) </a:t>
            </a:r>
            <a:r>
              <a:rPr lang="de-DE" altLang="zh-CN" i="1" dirty="0" smtClean="0"/>
              <a:t> </a:t>
            </a:r>
            <a:r>
              <a:rPr lang="de-DE" altLang="zh-CN" i="1" dirty="0"/>
              <a:t>DRE</a:t>
            </a:r>
            <a:r>
              <a:rPr lang="de-DE" altLang="zh-CN" i="1" baseline="-25000" dirty="0"/>
              <a:t>i+1</a:t>
            </a:r>
            <a:r>
              <a:rPr lang="de-DE" altLang="zh-CN" i="1" dirty="0"/>
              <a:t> </a:t>
            </a:r>
            <a:endParaRPr lang="en-US" altLang="zh-CN" dirty="0" smtClean="0"/>
          </a:p>
          <a:p>
            <a:endParaRPr lang="en-US" altLang="zh-CN" dirty="0" smtClean="0"/>
          </a:p>
          <a:p>
            <a:pPr lvl="1"/>
            <a:r>
              <a:rPr lang="zh-CN" altLang="en-US" dirty="0" smtClean="0"/>
              <a:t>其中： </a:t>
            </a:r>
            <a:r>
              <a:rPr lang="fr-FR" dirty="0" smtClean="0"/>
              <a:t>D</a:t>
            </a:r>
            <a:r>
              <a:rPr lang="fr-FR" baseline="-25000" dirty="0" smtClean="0"/>
              <a:t>i+1</a:t>
            </a:r>
            <a:r>
              <a:rPr lang="zh-CN" altLang="en-US" dirty="0" smtClean="0"/>
              <a:t>表示</a:t>
            </a:r>
            <a:r>
              <a:rPr lang="en-US" dirty="0" smtClean="0"/>
              <a:t>i+1</a:t>
            </a:r>
            <a:r>
              <a:rPr lang="zh-CN" altLang="en-US" dirty="0" smtClean="0"/>
              <a:t>维护阶段引入的缺陷。</a:t>
            </a:r>
          </a:p>
          <a:p>
            <a:endParaRPr lang="zh-CN" altLang="en-US" dirty="0"/>
          </a:p>
        </p:txBody>
      </p:sp>
      <p:sp>
        <p:nvSpPr>
          <p:cNvPr id="4" name="矩形 3"/>
          <p:cNvSpPr/>
          <p:nvPr/>
        </p:nvSpPr>
        <p:spPr>
          <a:xfrm>
            <a:off x="7203265" y="3302048"/>
            <a:ext cx="1712135" cy="461665"/>
          </a:xfrm>
          <a:prstGeom prst="rect">
            <a:avLst/>
          </a:prstGeom>
        </p:spPr>
        <p:txBody>
          <a:bodyPr wrap="none">
            <a:spAutoFit/>
          </a:bodyPr>
          <a:lstStyle/>
          <a:p>
            <a:r>
              <a:rPr lang="en-US" altLang="zh-CN" dirty="0" smtClean="0"/>
              <a:t>——(15-12)</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4561" y="1229125"/>
            <a:ext cx="8001000" cy="4902200"/>
          </a:xfrm>
        </p:spPr>
        <p:txBody>
          <a:bodyPr/>
          <a:lstStyle/>
          <a:p>
            <a:r>
              <a:rPr lang="zh-CN" altLang="en-US" sz="2400" dirty="0" smtClean="0"/>
              <a:t>假设产品发布后，运行维护阶段没有引入新的缺陷，则其缺陷清除率</a:t>
            </a:r>
            <a:r>
              <a:rPr lang="en-US" sz="2400" dirty="0" smtClean="0"/>
              <a:t>DRE</a:t>
            </a:r>
            <a:r>
              <a:rPr lang="en-US" sz="2400" baseline="-25000" dirty="0" smtClean="0"/>
              <a:t>i+1</a:t>
            </a:r>
            <a:r>
              <a:rPr lang="zh-CN" altLang="en-US" sz="2400" dirty="0" smtClean="0"/>
              <a:t>为</a:t>
            </a:r>
            <a:r>
              <a:rPr lang="en-US" sz="2400" dirty="0" smtClean="0"/>
              <a:t>1</a:t>
            </a:r>
            <a:r>
              <a:rPr lang="zh-CN" altLang="en-US" sz="2400" dirty="0" smtClean="0"/>
              <a:t>。则上述公式简化为：</a:t>
            </a:r>
          </a:p>
          <a:p>
            <a:pPr lvl="1"/>
            <a:r>
              <a:rPr lang="en-US" i="1" dirty="0" smtClean="0"/>
              <a:t>D</a:t>
            </a:r>
            <a:r>
              <a:rPr lang="zh-CN" altLang="en-US" baseline="-25000" dirty="0" smtClean="0"/>
              <a:t>●</a:t>
            </a:r>
            <a:r>
              <a:rPr lang="en-US" i="1" baseline="-25000" dirty="0" smtClean="0"/>
              <a:t>(j+1) </a:t>
            </a:r>
            <a:r>
              <a:rPr lang="en-US" i="1" dirty="0" smtClean="0"/>
              <a:t> = D</a:t>
            </a:r>
            <a:r>
              <a:rPr lang="zh-CN" altLang="en-US" baseline="-25000" dirty="0" smtClean="0"/>
              <a:t>●</a:t>
            </a:r>
            <a:r>
              <a:rPr lang="en-US" i="1" baseline="-25000" dirty="0" smtClean="0"/>
              <a:t>j </a:t>
            </a:r>
            <a:r>
              <a:rPr lang="en-US" i="1" dirty="0" smtClean="0"/>
              <a:t>* (1- </a:t>
            </a:r>
            <a:r>
              <a:rPr lang="en-US" i="1" dirty="0" err="1" smtClean="0"/>
              <a:t>DRE</a:t>
            </a:r>
            <a:r>
              <a:rPr lang="en-US" i="1" baseline="-25000" dirty="0" err="1" smtClean="0"/>
              <a:t>i</a:t>
            </a:r>
            <a:r>
              <a:rPr lang="en-US" i="1" dirty="0" smtClean="0"/>
              <a:t>) </a:t>
            </a:r>
          </a:p>
          <a:p>
            <a:pPr lvl="1"/>
            <a:r>
              <a:rPr lang="zh-CN" altLang="en-US" dirty="0" smtClean="0"/>
              <a:t>即，</a:t>
            </a:r>
            <a:endParaRPr lang="en-US" altLang="zh-CN" dirty="0" smtClean="0"/>
          </a:p>
          <a:p>
            <a:pPr lvl="1"/>
            <a:r>
              <a:rPr lang="zh-CN" altLang="en-US" sz="2000" dirty="0" smtClean="0">
                <a:latin typeface="华文行楷" pitchFamily="2" charset="-122"/>
                <a:ea typeface="华文行楷" pitchFamily="2" charset="-122"/>
              </a:rPr>
              <a:t>运维维护阶段缺陷＝测试缺陷</a:t>
            </a:r>
            <a:r>
              <a:rPr lang="en-US" altLang="zh-CN" sz="2000" dirty="0" smtClean="0">
                <a:latin typeface="华文行楷" pitchFamily="2" charset="-122"/>
                <a:ea typeface="华文行楷" pitchFamily="2" charset="-122"/>
              </a:rPr>
              <a:t>×</a:t>
            </a:r>
            <a:r>
              <a:rPr lang="zh-CN" altLang="en-US" sz="2000" dirty="0" smtClean="0">
                <a:latin typeface="华文行楷" pitchFamily="2" charset="-122"/>
                <a:ea typeface="华文行楷" pitchFamily="2" charset="-122"/>
              </a:rPr>
              <a:t>（</a:t>
            </a:r>
            <a:r>
              <a:rPr lang="en-US" sz="2000" dirty="0" smtClean="0">
                <a:latin typeface="华文行楷" pitchFamily="2" charset="-122"/>
                <a:ea typeface="华文行楷" pitchFamily="2" charset="-122"/>
              </a:rPr>
              <a:t>1</a:t>
            </a:r>
            <a:r>
              <a:rPr lang="zh-CN" altLang="en-US" sz="2000" dirty="0" smtClean="0">
                <a:latin typeface="华文行楷" pitchFamily="2" charset="-122"/>
                <a:ea typeface="华文行楷" pitchFamily="2" charset="-122"/>
              </a:rPr>
              <a:t>－测试阶段的</a:t>
            </a:r>
            <a:r>
              <a:rPr lang="en-US" sz="2000" i="1" dirty="0" smtClean="0">
                <a:ea typeface="华文行楷" pitchFamily="2" charset="-122"/>
              </a:rPr>
              <a:t>DRE</a:t>
            </a:r>
            <a:r>
              <a:rPr lang="zh-CN" altLang="en-US" sz="2000" dirty="0" smtClean="0">
                <a:latin typeface="华文行楷" pitchFamily="2" charset="-122"/>
                <a:ea typeface="华文行楷" pitchFamily="2" charset="-122"/>
              </a:rPr>
              <a:t>）</a:t>
            </a:r>
          </a:p>
          <a:p>
            <a:pPr lvl="1"/>
            <a:r>
              <a:rPr lang="zh-CN" altLang="en-US" dirty="0" smtClean="0"/>
              <a:t>这样， 当某项目集成测试阶段的缺陷清除率</a:t>
            </a:r>
            <a:r>
              <a:rPr lang="en-US" dirty="0" smtClean="0"/>
              <a:t>(DRE)</a:t>
            </a:r>
            <a:r>
              <a:rPr lang="zh-CN" altLang="en-US" dirty="0" smtClean="0"/>
              <a:t>为</a:t>
            </a:r>
            <a:r>
              <a:rPr lang="en-US" dirty="0" smtClean="0"/>
              <a:t>95</a:t>
            </a:r>
            <a:r>
              <a:rPr lang="zh-CN" altLang="en-US" dirty="0" smtClean="0"/>
              <a:t>％， 集成测试阶段的缺陷密度是</a:t>
            </a:r>
            <a:r>
              <a:rPr lang="en-US" dirty="0" smtClean="0"/>
              <a:t>2.5bug/KLOC</a:t>
            </a:r>
            <a:r>
              <a:rPr lang="zh-CN" altLang="en-US" dirty="0"/>
              <a:t>。</a:t>
            </a:r>
            <a:r>
              <a:rPr lang="zh-CN" altLang="en-US" dirty="0" smtClean="0"/>
              <a:t> </a:t>
            </a:r>
            <a:endParaRPr lang="en-US" altLang="zh-CN" dirty="0" smtClean="0"/>
          </a:p>
          <a:p>
            <a:pPr lvl="1"/>
            <a:r>
              <a:rPr lang="zh-CN" altLang="en-US" dirty="0" smtClean="0"/>
              <a:t>如果软件规模估计</a:t>
            </a:r>
            <a:r>
              <a:rPr lang="en-US" dirty="0" smtClean="0"/>
              <a:t>100KLOC</a:t>
            </a:r>
            <a:r>
              <a:rPr lang="zh-CN" altLang="en-US" dirty="0"/>
              <a:t>，</a:t>
            </a:r>
            <a:r>
              <a:rPr lang="zh-CN" altLang="en-US" sz="2400" dirty="0" smtClean="0"/>
              <a:t>可以推测：</a:t>
            </a:r>
            <a:endParaRPr lang="en-US" altLang="zh-CN" sz="2400" dirty="0" smtClean="0"/>
          </a:p>
          <a:p>
            <a:pPr lvl="2"/>
            <a:r>
              <a:rPr lang="zh-CN" altLang="en-US" dirty="0" smtClean="0"/>
              <a:t>集成测试阶段的缺陷数＝</a:t>
            </a:r>
            <a:r>
              <a:rPr lang="en-US" dirty="0" smtClean="0"/>
              <a:t>100*2.5=2500</a:t>
            </a:r>
            <a:r>
              <a:rPr lang="zh-CN" altLang="en-US" dirty="0" smtClean="0"/>
              <a:t>个，如果集成测试后，直接交付运维的话。</a:t>
            </a:r>
          </a:p>
          <a:p>
            <a:pPr lvl="2"/>
            <a:r>
              <a:rPr lang="zh-CN" altLang="en-US" dirty="0" smtClean="0"/>
              <a:t>运维阶段还遗留缺陷数＝</a:t>
            </a:r>
            <a:r>
              <a:rPr lang="en-US" dirty="0" smtClean="0"/>
              <a:t>2500*(1-0.95)=125</a:t>
            </a:r>
            <a:r>
              <a:rPr lang="zh-CN" altLang="en-US" dirty="0" smtClean="0"/>
              <a:t>个 </a:t>
            </a:r>
          </a:p>
          <a:p>
            <a:endParaRPr lang="zh-CN" altLang="en-US" dirty="0"/>
          </a:p>
        </p:txBody>
      </p:sp>
      <p:sp>
        <p:nvSpPr>
          <p:cNvPr id="4" name="矩形 3"/>
          <p:cNvSpPr/>
          <p:nvPr/>
        </p:nvSpPr>
        <p:spPr>
          <a:xfrm>
            <a:off x="5905624" y="2071643"/>
            <a:ext cx="1712135" cy="461665"/>
          </a:xfrm>
          <a:prstGeom prst="rect">
            <a:avLst/>
          </a:prstGeom>
        </p:spPr>
        <p:txBody>
          <a:bodyPr wrap="none">
            <a:spAutoFit/>
          </a:bodyPr>
          <a:lstStyle/>
          <a:p>
            <a:r>
              <a:rPr lang="en-US" altLang="zh-CN" dirty="0" smtClean="0"/>
              <a:t>——(15-13)</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15.3.2 </a:t>
            </a:r>
            <a:r>
              <a:rPr lang="zh-CN" altLang="en-US" dirty="0" smtClean="0"/>
              <a:t>基于</a:t>
            </a:r>
            <a:r>
              <a:rPr lang="en-US" dirty="0" smtClean="0"/>
              <a:t>CMMI</a:t>
            </a:r>
            <a:r>
              <a:rPr lang="zh-CN" altLang="en-US" dirty="0" smtClean="0"/>
              <a:t>等级的能力的预测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64950241"/>
              </p:ext>
            </p:extLst>
          </p:nvPr>
        </p:nvGraphicFramePr>
        <p:xfrm>
          <a:off x="1223688" y="2500199"/>
          <a:ext cx="7392577" cy="2234973"/>
        </p:xfrm>
        <a:graphic>
          <a:graphicData uri="http://schemas.openxmlformats.org/drawingml/2006/table">
            <a:tbl>
              <a:tblPr/>
              <a:tblGrid>
                <a:gridCol w="1885404">
                  <a:extLst>
                    <a:ext uri="{9D8B030D-6E8A-4147-A177-3AD203B41FA5}">
                      <a16:colId xmlns:a16="http://schemas.microsoft.com/office/drawing/2014/main" val="20000"/>
                    </a:ext>
                  </a:extLst>
                </a:gridCol>
                <a:gridCol w="1681126">
                  <a:extLst>
                    <a:ext uri="{9D8B030D-6E8A-4147-A177-3AD203B41FA5}">
                      <a16:colId xmlns:a16="http://schemas.microsoft.com/office/drawing/2014/main" val="20001"/>
                    </a:ext>
                  </a:extLst>
                </a:gridCol>
                <a:gridCol w="2154300">
                  <a:extLst>
                    <a:ext uri="{9D8B030D-6E8A-4147-A177-3AD203B41FA5}">
                      <a16:colId xmlns:a16="http://schemas.microsoft.com/office/drawing/2014/main" val="20002"/>
                    </a:ext>
                  </a:extLst>
                </a:gridCol>
                <a:gridCol w="1671747">
                  <a:extLst>
                    <a:ext uri="{9D8B030D-6E8A-4147-A177-3AD203B41FA5}">
                      <a16:colId xmlns:a16="http://schemas.microsoft.com/office/drawing/2014/main" val="20003"/>
                    </a:ext>
                  </a:extLst>
                </a:gridCol>
              </a:tblGrid>
              <a:tr h="638563">
                <a:tc>
                  <a:txBody>
                    <a:bodyPr/>
                    <a:lstStyle/>
                    <a:p>
                      <a:pPr indent="269875" algn="just">
                        <a:lnSpc>
                          <a:spcPts val="1760"/>
                        </a:lnSpc>
                        <a:spcAft>
                          <a:spcPts val="0"/>
                        </a:spcAft>
                      </a:pPr>
                      <a:endParaRPr lang="en-US" sz="1600" kern="100" dirty="0" smtClean="0">
                        <a:latin typeface="Times New Roman"/>
                        <a:ea typeface="宋体"/>
                        <a:cs typeface="Times New Roman"/>
                      </a:endParaRPr>
                    </a:p>
                    <a:p>
                      <a:pPr indent="269875" algn="just">
                        <a:lnSpc>
                          <a:spcPts val="1760"/>
                        </a:lnSpc>
                        <a:spcAft>
                          <a:spcPts val="0"/>
                        </a:spcAft>
                      </a:pPr>
                      <a:r>
                        <a:rPr lang="en-US" sz="1600" kern="100" dirty="0" smtClean="0">
                          <a:latin typeface="Times New Roman"/>
                          <a:ea typeface="宋体"/>
                          <a:cs typeface="Times New Roman"/>
                        </a:rPr>
                        <a:t>CMM/CMMI</a:t>
                      </a:r>
                      <a:r>
                        <a:rPr lang="zh-CN" sz="1600" kern="100" dirty="0">
                          <a:latin typeface="Times New Roman"/>
                          <a:ea typeface="宋体"/>
                          <a:cs typeface="Times New Roman"/>
                        </a:rPr>
                        <a:t>等级</a:t>
                      </a: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altLang="zh-CN" sz="1600" kern="100" dirty="0" smtClean="0">
                        <a:latin typeface="Times New Roman"/>
                        <a:ea typeface="宋体"/>
                        <a:cs typeface="Times New Roman"/>
                      </a:endParaRPr>
                    </a:p>
                    <a:p>
                      <a:pPr indent="269875" algn="just">
                        <a:lnSpc>
                          <a:spcPts val="1760"/>
                        </a:lnSpc>
                        <a:spcAft>
                          <a:spcPts val="0"/>
                        </a:spcAft>
                      </a:pPr>
                      <a:r>
                        <a:rPr lang="zh-CN" sz="1600" kern="100" dirty="0" smtClean="0">
                          <a:latin typeface="Times New Roman"/>
                          <a:ea typeface="宋体"/>
                          <a:cs typeface="Times New Roman"/>
                        </a:rPr>
                        <a:t>潜在缺陷</a:t>
                      </a:r>
                      <a:endParaRPr lang="zh-CN" sz="1600" kern="100" dirty="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altLang="zh-CN" sz="1600" kern="100" dirty="0" smtClean="0">
                        <a:latin typeface="Times New Roman"/>
                        <a:ea typeface="宋体"/>
                        <a:cs typeface="Times New Roman"/>
                      </a:endParaRPr>
                    </a:p>
                    <a:p>
                      <a:pPr indent="269875" algn="just">
                        <a:lnSpc>
                          <a:spcPts val="1760"/>
                        </a:lnSpc>
                        <a:spcAft>
                          <a:spcPts val="0"/>
                        </a:spcAft>
                      </a:pPr>
                      <a:r>
                        <a:rPr lang="zh-CN" sz="1600" kern="100" dirty="0" smtClean="0">
                          <a:latin typeface="Times New Roman"/>
                          <a:ea typeface="宋体"/>
                          <a:cs typeface="Times New Roman"/>
                        </a:rPr>
                        <a:t>缺陷</a:t>
                      </a:r>
                      <a:r>
                        <a:rPr lang="zh-CN" sz="1600" kern="100" dirty="0">
                          <a:latin typeface="Times New Roman"/>
                          <a:ea typeface="宋体"/>
                          <a:cs typeface="Times New Roman"/>
                        </a:rPr>
                        <a:t>移除效率</a:t>
                      </a: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endParaRPr lang="en-US" altLang="zh-CN" sz="1600" kern="100" dirty="0" smtClean="0">
                        <a:latin typeface="Times New Roman"/>
                        <a:ea typeface="宋体"/>
                        <a:cs typeface="Times New Roman"/>
                      </a:endParaRPr>
                    </a:p>
                    <a:p>
                      <a:pPr indent="269875" algn="just">
                        <a:lnSpc>
                          <a:spcPts val="1760"/>
                        </a:lnSpc>
                        <a:spcAft>
                          <a:spcPts val="0"/>
                        </a:spcAft>
                      </a:pPr>
                      <a:r>
                        <a:rPr lang="zh-CN" sz="1600" kern="100" dirty="0" smtClean="0">
                          <a:latin typeface="Times New Roman"/>
                          <a:ea typeface="宋体"/>
                          <a:cs typeface="Times New Roman"/>
                        </a:rPr>
                        <a:t>交付</a:t>
                      </a:r>
                      <a:r>
                        <a:rPr lang="zh-CN" sz="1600" kern="100" dirty="0">
                          <a:latin typeface="Times New Roman"/>
                          <a:ea typeface="宋体"/>
                          <a:cs typeface="Times New Roman"/>
                        </a:rPr>
                        <a:t>后的缺陷</a:t>
                      </a: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9282">
                <a:tc>
                  <a:txBody>
                    <a:bodyPr/>
                    <a:lstStyle/>
                    <a:p>
                      <a:pPr indent="269875" algn="just">
                        <a:lnSpc>
                          <a:spcPts val="1760"/>
                        </a:lnSpc>
                        <a:spcAft>
                          <a:spcPts val="0"/>
                        </a:spcAft>
                      </a:pPr>
                      <a:r>
                        <a:rPr lang="en-US" sz="1600" kern="100">
                          <a:latin typeface="Times New Roman"/>
                          <a:ea typeface="宋体"/>
                          <a:cs typeface="Times New Roman"/>
                        </a:rPr>
                        <a:t>1</a:t>
                      </a:r>
                      <a:endParaRPr lang="zh-CN" sz="1600" kern="10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5</a:t>
                      </a:r>
                      <a:endParaRPr lang="zh-CN" sz="1600" kern="100" dirty="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85%</a:t>
                      </a:r>
                      <a:endParaRPr lang="zh-CN" sz="1600" kern="100" dirty="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0.75</a:t>
                      </a:r>
                      <a:endParaRPr lang="zh-CN" sz="1600" kern="10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9282">
                <a:tc>
                  <a:txBody>
                    <a:bodyPr/>
                    <a:lstStyle/>
                    <a:p>
                      <a:pPr indent="269875" algn="just">
                        <a:lnSpc>
                          <a:spcPts val="1760"/>
                        </a:lnSpc>
                        <a:spcAft>
                          <a:spcPts val="0"/>
                        </a:spcAft>
                      </a:pPr>
                      <a:r>
                        <a:rPr lang="en-US" sz="1600" kern="100">
                          <a:latin typeface="Times New Roman"/>
                          <a:ea typeface="宋体"/>
                          <a:cs typeface="Times New Roman"/>
                        </a:rPr>
                        <a:t>2</a:t>
                      </a:r>
                      <a:endParaRPr lang="zh-CN" sz="1600" kern="10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4</a:t>
                      </a:r>
                      <a:endParaRPr lang="zh-CN" sz="1600" kern="100" dirty="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89%</a:t>
                      </a:r>
                      <a:endParaRPr lang="zh-CN" sz="1600" kern="100" dirty="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0.44</a:t>
                      </a:r>
                      <a:endParaRPr lang="zh-CN" sz="1600" kern="10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9282">
                <a:tc>
                  <a:txBody>
                    <a:bodyPr/>
                    <a:lstStyle/>
                    <a:p>
                      <a:pPr indent="269875" algn="just">
                        <a:lnSpc>
                          <a:spcPts val="1760"/>
                        </a:lnSpc>
                        <a:spcAft>
                          <a:spcPts val="0"/>
                        </a:spcAft>
                      </a:pPr>
                      <a:r>
                        <a:rPr lang="en-US" sz="1600" kern="100">
                          <a:latin typeface="Times New Roman"/>
                          <a:ea typeface="宋体"/>
                          <a:cs typeface="Times New Roman"/>
                        </a:rPr>
                        <a:t>3</a:t>
                      </a:r>
                      <a:endParaRPr lang="zh-CN" sz="1600" kern="10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3</a:t>
                      </a:r>
                      <a:endParaRPr lang="zh-CN" sz="1600" kern="10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91%</a:t>
                      </a:r>
                      <a:endParaRPr lang="zh-CN" sz="1600" kern="100" dirty="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0.27</a:t>
                      </a:r>
                      <a:endParaRPr lang="zh-CN" sz="1600" kern="100" dirty="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9282">
                <a:tc>
                  <a:txBody>
                    <a:bodyPr/>
                    <a:lstStyle/>
                    <a:p>
                      <a:pPr indent="269875" algn="just">
                        <a:lnSpc>
                          <a:spcPts val="1760"/>
                        </a:lnSpc>
                        <a:spcAft>
                          <a:spcPts val="0"/>
                        </a:spcAft>
                      </a:pPr>
                      <a:r>
                        <a:rPr lang="en-US" sz="1600" kern="100">
                          <a:latin typeface="Times New Roman"/>
                          <a:ea typeface="宋体"/>
                          <a:cs typeface="Times New Roman"/>
                        </a:rPr>
                        <a:t>4</a:t>
                      </a:r>
                      <a:endParaRPr lang="zh-CN" sz="1600" kern="10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2</a:t>
                      </a:r>
                      <a:endParaRPr lang="zh-CN" sz="1600" kern="10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93%</a:t>
                      </a:r>
                      <a:endParaRPr lang="zh-CN" sz="1600" kern="10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0.14</a:t>
                      </a:r>
                      <a:endParaRPr lang="zh-CN" sz="1600" kern="100" dirty="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9282">
                <a:tc>
                  <a:txBody>
                    <a:bodyPr/>
                    <a:lstStyle/>
                    <a:p>
                      <a:pPr indent="269875" algn="just">
                        <a:lnSpc>
                          <a:spcPts val="1760"/>
                        </a:lnSpc>
                        <a:spcAft>
                          <a:spcPts val="0"/>
                        </a:spcAft>
                      </a:pPr>
                      <a:r>
                        <a:rPr lang="en-US" sz="1600" kern="100">
                          <a:latin typeface="Times New Roman"/>
                          <a:ea typeface="宋体"/>
                          <a:cs typeface="Times New Roman"/>
                        </a:rPr>
                        <a:t>5</a:t>
                      </a:r>
                      <a:endParaRPr lang="zh-CN" sz="1600" kern="10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1</a:t>
                      </a:r>
                      <a:endParaRPr lang="zh-CN" sz="1600" kern="100" dirty="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a:latin typeface="Times New Roman"/>
                          <a:ea typeface="宋体"/>
                          <a:cs typeface="Times New Roman"/>
                        </a:rPr>
                        <a:t>95%</a:t>
                      </a:r>
                      <a:endParaRPr lang="zh-CN" sz="1600" kern="10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760"/>
                        </a:lnSpc>
                        <a:spcAft>
                          <a:spcPts val="0"/>
                        </a:spcAft>
                      </a:pPr>
                      <a:r>
                        <a:rPr lang="en-US" sz="1600" kern="100" dirty="0">
                          <a:latin typeface="Times New Roman"/>
                          <a:ea typeface="宋体"/>
                          <a:cs typeface="Times New Roman"/>
                        </a:rPr>
                        <a:t>0.05</a:t>
                      </a:r>
                      <a:endParaRPr lang="zh-CN" sz="1600" kern="100" dirty="0">
                        <a:latin typeface="Times New Roman"/>
                        <a:ea typeface="宋体"/>
                        <a:cs typeface="Times New Roman"/>
                      </a:endParaRPr>
                    </a:p>
                  </a:txBody>
                  <a:tcPr marL="43407" marR="434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矩形 4"/>
          <p:cNvSpPr/>
          <p:nvPr/>
        </p:nvSpPr>
        <p:spPr>
          <a:xfrm>
            <a:off x="1095828" y="1203236"/>
            <a:ext cx="7859485" cy="830997"/>
          </a:xfrm>
          <a:prstGeom prst="rect">
            <a:avLst/>
          </a:prstGeom>
        </p:spPr>
        <p:txBody>
          <a:bodyPr wrap="square">
            <a:spAutoFit/>
          </a:bodyPr>
          <a:lstStyle/>
          <a:p>
            <a:r>
              <a:rPr lang="en-US" dirty="0" smtClean="0"/>
              <a:t>Capers Jones </a:t>
            </a:r>
            <a:r>
              <a:rPr lang="zh-CN" altLang="en-US" dirty="0" smtClean="0"/>
              <a:t>用“潜在缺陷”和“交付后的缺陷”表达了不同</a:t>
            </a:r>
            <a:r>
              <a:rPr lang="en-US" dirty="0" smtClean="0"/>
              <a:t>CMM</a:t>
            </a:r>
            <a:r>
              <a:rPr lang="zh-CN" altLang="en-US" dirty="0" smtClean="0"/>
              <a:t>等级和产品质量的关系。</a:t>
            </a:r>
            <a:endParaRPr lang="zh-CN" altLang="en-US" dirty="0"/>
          </a:p>
        </p:txBody>
      </p:sp>
      <p:sp>
        <p:nvSpPr>
          <p:cNvPr id="6" name="矩形 5"/>
          <p:cNvSpPr/>
          <p:nvPr/>
        </p:nvSpPr>
        <p:spPr>
          <a:xfrm>
            <a:off x="2724103" y="5201139"/>
            <a:ext cx="4649030" cy="461665"/>
          </a:xfrm>
          <a:prstGeom prst="rect">
            <a:avLst/>
          </a:prstGeom>
        </p:spPr>
        <p:txBody>
          <a:bodyPr wrap="none">
            <a:spAutoFit/>
          </a:bodyPr>
          <a:lstStyle/>
          <a:p>
            <a:r>
              <a:rPr lang="en-US" dirty="0" smtClean="0"/>
              <a:t>CMM/CMMI</a:t>
            </a:r>
            <a:r>
              <a:rPr lang="zh-CN" altLang="en-US" dirty="0" smtClean="0"/>
              <a:t>模型，参见第</a:t>
            </a:r>
            <a:r>
              <a:rPr lang="en-US" altLang="zh-CN" dirty="0" smtClean="0"/>
              <a:t>20</a:t>
            </a:r>
            <a:r>
              <a:rPr lang="zh-CN" altLang="en-US" dirty="0" smtClean="0"/>
              <a:t>章。</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洛克希德</a:t>
            </a:r>
            <a:r>
              <a:rPr lang="en-US" dirty="0" smtClean="0"/>
              <a:t>.</a:t>
            </a:r>
            <a:r>
              <a:rPr lang="zh-CN" altLang="en-US" dirty="0" smtClean="0"/>
              <a:t>马丁</a:t>
            </a:r>
            <a:r>
              <a:rPr lang="en-US" dirty="0" smtClean="0"/>
              <a:t>(Lockheed Martin)</a:t>
            </a:r>
            <a:r>
              <a:rPr lang="zh-CN" altLang="en-US" dirty="0" smtClean="0"/>
              <a:t>公司给出了类似的结果，随着</a:t>
            </a:r>
            <a:r>
              <a:rPr lang="en-US" dirty="0" smtClean="0"/>
              <a:t>CMM/CMMI</a:t>
            </a:r>
            <a:r>
              <a:rPr lang="zh-CN" altLang="en-US" dirty="0" smtClean="0"/>
              <a:t>等级的提高，每提交百万行代码的主要缺陷率下降。</a:t>
            </a:r>
            <a:endParaRPr lang="en-US" altLang="zh-CN" dirty="0" smtClean="0"/>
          </a:p>
          <a:p>
            <a:pPr lvl="1"/>
            <a:r>
              <a:rPr lang="en-US" dirty="0" smtClean="0"/>
              <a:t>1990</a:t>
            </a:r>
            <a:r>
              <a:rPr lang="zh-CN" altLang="en-US" dirty="0" smtClean="0"/>
              <a:t>年平均每百万行代码的缺陷数</a:t>
            </a:r>
            <a:r>
              <a:rPr lang="en-US" dirty="0" smtClean="0"/>
              <a:t>600</a:t>
            </a:r>
            <a:r>
              <a:rPr lang="zh-CN" altLang="en-US" dirty="0" smtClean="0"/>
              <a:t>个，</a:t>
            </a:r>
            <a:endParaRPr lang="en-US" altLang="zh-CN" dirty="0" smtClean="0"/>
          </a:p>
          <a:p>
            <a:pPr lvl="1"/>
            <a:r>
              <a:rPr lang="en-US" dirty="0" smtClean="0"/>
              <a:t>1995</a:t>
            </a:r>
            <a:r>
              <a:rPr lang="zh-CN" altLang="en-US" dirty="0" smtClean="0"/>
              <a:t>年为</a:t>
            </a:r>
            <a:r>
              <a:rPr lang="en-US" dirty="0" smtClean="0"/>
              <a:t>300</a:t>
            </a:r>
            <a:r>
              <a:rPr lang="zh-CN" altLang="en-US" dirty="0" smtClean="0"/>
              <a:t>个，</a:t>
            </a:r>
            <a:endParaRPr lang="en-US" altLang="zh-CN" dirty="0" smtClean="0"/>
          </a:p>
          <a:p>
            <a:pPr lvl="1"/>
            <a:r>
              <a:rPr lang="en-US" dirty="0" smtClean="0"/>
              <a:t>1999</a:t>
            </a:r>
            <a:r>
              <a:rPr lang="zh-CN" altLang="en-US" dirty="0" smtClean="0"/>
              <a:t>年为</a:t>
            </a:r>
            <a:r>
              <a:rPr lang="en-US" dirty="0" smtClean="0"/>
              <a:t>150</a:t>
            </a:r>
            <a:r>
              <a:rPr lang="zh-CN" altLang="en-US" dirty="0" smtClean="0"/>
              <a:t>个，</a:t>
            </a:r>
            <a:endParaRPr lang="en-US" altLang="zh-CN" dirty="0" smtClean="0"/>
          </a:p>
          <a:p>
            <a:pPr lvl="1"/>
            <a:r>
              <a:rPr lang="en-US" dirty="0" smtClean="0"/>
              <a:t>2002</a:t>
            </a:r>
            <a:r>
              <a:rPr lang="zh-CN" altLang="en-US" dirty="0" smtClean="0"/>
              <a:t>年为</a:t>
            </a:r>
            <a:r>
              <a:rPr lang="en-US" dirty="0" smtClean="0"/>
              <a:t>51</a:t>
            </a:r>
            <a:r>
              <a:rPr lang="zh-CN" altLang="en-US" dirty="0" smtClean="0"/>
              <a:t>个。</a:t>
            </a:r>
            <a:endParaRPr lang="en-US" altLang="zh-CN" dirty="0" smtClean="0"/>
          </a:p>
          <a:p>
            <a:r>
              <a:rPr lang="zh-CN" altLang="en-US" dirty="0" smtClean="0"/>
              <a:t>软件发布的时的缺陷密度越来越低，且概率分布更集中</a:t>
            </a:r>
            <a:r>
              <a:rPr lang="en-US" altLang="zh-CN" dirty="0" smtClean="0"/>
              <a:t>(</a:t>
            </a:r>
            <a:r>
              <a:rPr lang="zh-CN" altLang="en-US" dirty="0" smtClean="0"/>
              <a:t>参见</a:t>
            </a:r>
            <a:r>
              <a:rPr lang="en-US" altLang="zh-CN" dirty="0" smtClean="0"/>
              <a:t>16.6</a:t>
            </a:r>
            <a:r>
              <a:rPr lang="zh-CN" altLang="en-US" dirty="0" smtClean="0"/>
              <a:t>节</a:t>
            </a:r>
            <a:r>
              <a:rPr lang="en-US" altLang="zh-CN" dirty="0" smtClean="0"/>
              <a:t>)</a:t>
            </a:r>
            <a:r>
              <a:rPr lang="zh-CN" altLang="en-US" dirty="0" smtClean="0"/>
              <a:t>。这样就可以越来越准确地预测</a:t>
            </a:r>
            <a:r>
              <a:rPr lang="en-US" altLang="zh-CN" dirty="0" smtClean="0"/>
              <a:t>(</a:t>
            </a:r>
            <a:r>
              <a:rPr lang="zh-CN" altLang="en-US" dirty="0" smtClean="0"/>
              <a:t>估算出</a:t>
            </a:r>
            <a:r>
              <a:rPr lang="en-US" altLang="zh-CN" dirty="0" smtClean="0"/>
              <a:t>)</a:t>
            </a:r>
            <a:r>
              <a:rPr lang="zh-CN" altLang="en-US" dirty="0" smtClean="0"/>
              <a:t>软件交付后的缺陷个数。</a:t>
            </a:r>
          </a:p>
          <a:p>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15.4 </a:t>
            </a:r>
            <a:r>
              <a:rPr lang="zh-CN" altLang="en-US" dirty="0" smtClean="0"/>
              <a:t>代码修改历史与缺陷</a:t>
            </a:r>
            <a:endParaRPr lang="zh-CN" altLang="en-US" dirty="0"/>
          </a:p>
        </p:txBody>
      </p:sp>
      <p:sp>
        <p:nvSpPr>
          <p:cNvPr id="3" name="内容占位符 2"/>
          <p:cNvSpPr>
            <a:spLocks noGrp="1"/>
          </p:cNvSpPr>
          <p:nvPr>
            <p:ph idx="1"/>
          </p:nvPr>
        </p:nvSpPr>
        <p:spPr/>
        <p:txBody>
          <a:bodyPr/>
          <a:lstStyle/>
          <a:p>
            <a:r>
              <a:rPr lang="zh-CN" altLang="en-US" dirty="0" smtClean="0"/>
              <a:t>软件的缺陷很大程度上是由于对代码的修改造成的，这种修改不仅仅是在第一个版本的开发过程中，更多的体现在对旧版的纠错或能力扩充。</a:t>
            </a:r>
            <a:endParaRPr lang="en-US" dirty="0" smtClean="0"/>
          </a:p>
          <a:p>
            <a:endParaRPr lang="en-US" dirty="0" smtClean="0"/>
          </a:p>
          <a:p>
            <a:r>
              <a:rPr lang="en-US" dirty="0" smtClean="0"/>
              <a:t>15.4.1 </a:t>
            </a:r>
            <a:r>
              <a:rPr lang="zh-CN" altLang="en-US" dirty="0" smtClean="0"/>
              <a:t>代码搅动的与缺陷预测</a:t>
            </a:r>
          </a:p>
          <a:p>
            <a:r>
              <a:rPr lang="en-US" dirty="0" smtClean="0"/>
              <a:t>15.4.2 </a:t>
            </a:r>
            <a:r>
              <a:rPr lang="zh-CN" altLang="en-US" dirty="0" smtClean="0"/>
              <a:t>突发修改的缺陷预测</a:t>
            </a:r>
            <a:r>
              <a:rPr lang="en-US" dirty="0" smtClean="0"/>
              <a:t>	</a:t>
            </a:r>
            <a:endParaRPr lang="zh-CN" alt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15.4.1 </a:t>
            </a:r>
            <a:r>
              <a:rPr lang="zh-CN" altLang="en-US" dirty="0" smtClean="0"/>
              <a:t>代码搅动的与缺陷预测</a:t>
            </a:r>
            <a:endParaRPr lang="zh-CN" altLang="en-US" dirty="0"/>
          </a:p>
        </p:txBody>
      </p:sp>
      <p:sp>
        <p:nvSpPr>
          <p:cNvPr id="3" name="内容占位符 2"/>
          <p:cNvSpPr>
            <a:spLocks noGrp="1"/>
          </p:cNvSpPr>
          <p:nvPr>
            <p:ph idx="1"/>
          </p:nvPr>
        </p:nvSpPr>
        <p:spPr/>
        <p:txBody>
          <a:bodyPr/>
          <a:lstStyle/>
          <a:p>
            <a:r>
              <a:rPr lang="zh-CN" altLang="en-US" dirty="0" smtClean="0"/>
              <a:t>版本升级和修改过程实际上是对已有代码的搅动</a:t>
            </a:r>
            <a:r>
              <a:rPr lang="en-US" dirty="0" smtClean="0"/>
              <a:t>(Churn)</a:t>
            </a:r>
            <a:r>
              <a:rPr lang="zh-CN" altLang="en-US" dirty="0" smtClean="0"/>
              <a:t>，这种代码搅动会极大地影响到新版本的缺陷。</a:t>
            </a:r>
            <a:endParaRPr lang="en-US" altLang="zh-CN" dirty="0" smtClean="0"/>
          </a:p>
          <a:p>
            <a:r>
              <a:rPr lang="en-US" dirty="0" err="1" smtClean="0"/>
              <a:t>Nagappan</a:t>
            </a:r>
            <a:r>
              <a:rPr lang="zh-CN" altLang="en-US" dirty="0" smtClean="0"/>
              <a:t>和</a:t>
            </a:r>
            <a:r>
              <a:rPr lang="en-US" dirty="0" smtClean="0"/>
              <a:t>Ball</a:t>
            </a:r>
            <a:r>
              <a:rPr lang="zh-CN" altLang="en-US" dirty="0" smtClean="0"/>
              <a:t>研究了微软公司的产品包升级过程中的缺陷统计规律。</a:t>
            </a:r>
            <a:endParaRPr lang="en-US" altLang="zh-CN" dirty="0" smtClean="0"/>
          </a:p>
          <a:p>
            <a:pPr lvl="1"/>
            <a:r>
              <a:rPr lang="zh-CN" altLang="en-US" dirty="0" smtClean="0"/>
              <a:t>对此，他们收集了</a:t>
            </a:r>
            <a:r>
              <a:rPr lang="en-US" dirty="0" smtClean="0"/>
              <a:t>Windows Server 2003(W2k3)</a:t>
            </a:r>
            <a:r>
              <a:rPr lang="zh-CN" altLang="en-US" dirty="0" smtClean="0"/>
              <a:t>的原版和新的补丁包</a:t>
            </a:r>
            <a:r>
              <a:rPr lang="en-US" dirty="0" smtClean="0"/>
              <a:t>Windows Server 2003 Service Pack 1(W2k3-SP1)</a:t>
            </a:r>
            <a:r>
              <a:rPr lang="zh-CN" altLang="en-US" dirty="0" smtClean="0"/>
              <a:t>之间的代码搅动情况。</a:t>
            </a:r>
            <a:endParaRPr lang="en-US" altLang="zh-CN" dirty="0" smtClean="0"/>
          </a:p>
          <a:p>
            <a:pPr lvl="1"/>
            <a:r>
              <a:rPr lang="zh-CN" altLang="en-US" dirty="0" smtClean="0"/>
              <a:t>分析的代码约</a:t>
            </a:r>
            <a:r>
              <a:rPr lang="en-US" dirty="0" smtClean="0"/>
              <a:t>44.97</a:t>
            </a:r>
            <a:r>
              <a:rPr lang="zh-CN" altLang="en-US" dirty="0" smtClean="0"/>
              <a:t>百万行</a:t>
            </a:r>
            <a:r>
              <a:rPr lang="en-US" dirty="0" smtClean="0"/>
              <a:t>(LOC)</a:t>
            </a:r>
            <a:r>
              <a:rPr lang="zh-CN" altLang="en-US" dirty="0" smtClean="0"/>
              <a:t>，共有</a:t>
            </a:r>
            <a:r>
              <a:rPr lang="en-US" dirty="0" smtClean="0"/>
              <a:t>2465</a:t>
            </a:r>
            <a:r>
              <a:rPr lang="zh-CN" altLang="en-US" dirty="0" smtClean="0"/>
              <a:t>可执行文件，源于</a:t>
            </a:r>
            <a:r>
              <a:rPr lang="en-US" dirty="0" smtClean="0"/>
              <a:t>96189</a:t>
            </a:r>
            <a:r>
              <a:rPr lang="zh-CN" altLang="en-US" dirty="0" smtClean="0"/>
              <a:t>个源文件的编译。</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针对代码搅动的度量元</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55735731"/>
              </p:ext>
            </p:extLst>
          </p:nvPr>
        </p:nvGraphicFramePr>
        <p:xfrm>
          <a:off x="1106714" y="1999839"/>
          <a:ext cx="7808686" cy="3006582"/>
        </p:xfrm>
        <a:graphic>
          <a:graphicData uri="http://schemas.openxmlformats.org/drawingml/2006/table">
            <a:tbl>
              <a:tblPr/>
              <a:tblGrid>
                <a:gridCol w="2583543">
                  <a:extLst>
                    <a:ext uri="{9D8B030D-6E8A-4147-A177-3AD203B41FA5}">
                      <a16:colId xmlns:a16="http://schemas.microsoft.com/office/drawing/2014/main" val="20000"/>
                    </a:ext>
                  </a:extLst>
                </a:gridCol>
                <a:gridCol w="5225143">
                  <a:extLst>
                    <a:ext uri="{9D8B030D-6E8A-4147-A177-3AD203B41FA5}">
                      <a16:colId xmlns:a16="http://schemas.microsoft.com/office/drawing/2014/main" val="20001"/>
                    </a:ext>
                  </a:extLst>
                </a:gridCol>
              </a:tblGrid>
              <a:tr h="322342">
                <a:tc>
                  <a:txBody>
                    <a:bodyPr/>
                    <a:lstStyle/>
                    <a:p>
                      <a:pPr indent="0" algn="ctr">
                        <a:lnSpc>
                          <a:spcPts val="1760"/>
                        </a:lnSpc>
                        <a:spcAft>
                          <a:spcPts val="0"/>
                        </a:spcAft>
                      </a:pPr>
                      <a:endParaRPr lang="en-US" altLang="zh-CN" sz="1600" b="1" kern="100" dirty="0" smtClean="0">
                        <a:latin typeface="Times New Roman"/>
                        <a:ea typeface="宋体"/>
                        <a:cs typeface="Times New Roman"/>
                      </a:endParaRPr>
                    </a:p>
                    <a:p>
                      <a:pPr indent="0" algn="ctr">
                        <a:lnSpc>
                          <a:spcPts val="1760"/>
                        </a:lnSpc>
                        <a:spcAft>
                          <a:spcPts val="0"/>
                        </a:spcAft>
                      </a:pPr>
                      <a:r>
                        <a:rPr lang="zh-CN" sz="1600" b="1" kern="100" dirty="0" smtClean="0">
                          <a:latin typeface="Times New Roman"/>
                          <a:ea typeface="宋体"/>
                          <a:cs typeface="Times New Roman"/>
                        </a:rPr>
                        <a:t>代码</a:t>
                      </a:r>
                      <a:r>
                        <a:rPr lang="zh-CN" sz="1600" b="1" kern="100" dirty="0">
                          <a:latin typeface="Times New Roman"/>
                          <a:ea typeface="宋体"/>
                          <a:cs typeface="Times New Roman"/>
                        </a:rPr>
                        <a:t>修改的相对值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ts val="1760"/>
                        </a:lnSpc>
                        <a:spcAft>
                          <a:spcPts val="0"/>
                        </a:spcAft>
                      </a:pPr>
                      <a:endParaRPr lang="en-US" altLang="zh-CN" sz="1600" b="1" kern="100" dirty="0" smtClean="0">
                        <a:solidFill>
                          <a:schemeClr val="tx1"/>
                        </a:solidFill>
                        <a:latin typeface="Times New Roman"/>
                        <a:ea typeface="宋体"/>
                        <a:cs typeface="Times New Roman"/>
                      </a:endParaRPr>
                    </a:p>
                    <a:p>
                      <a:pPr marL="0" indent="0" algn="ctr" defTabSz="914400" rtl="0" eaLnBrk="1" latinLnBrk="0" hangingPunct="1">
                        <a:lnSpc>
                          <a:spcPts val="1760"/>
                        </a:lnSpc>
                        <a:spcAft>
                          <a:spcPts val="0"/>
                        </a:spcAft>
                      </a:pPr>
                      <a:r>
                        <a:rPr lang="zh-CN" sz="1600" b="1" kern="100" dirty="0" smtClean="0">
                          <a:solidFill>
                            <a:schemeClr val="tx1"/>
                          </a:solidFill>
                          <a:latin typeface="Times New Roman"/>
                          <a:ea typeface="宋体"/>
                          <a:cs typeface="Times New Roman"/>
                        </a:rPr>
                        <a:t>对</a:t>
                      </a:r>
                      <a:r>
                        <a:rPr lang="zh-CN" sz="1600" b="1" kern="100" dirty="0">
                          <a:solidFill>
                            <a:schemeClr val="tx1"/>
                          </a:solidFill>
                          <a:latin typeface="Times New Roman"/>
                          <a:ea typeface="宋体"/>
                          <a:cs typeface="Times New Roman"/>
                        </a:rPr>
                        <a:t>缺陷的影响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92372">
                <a:tc>
                  <a:txBody>
                    <a:bodyPr/>
                    <a:lstStyle/>
                    <a:p>
                      <a:pPr marL="0" indent="0" algn="l" defTabSz="914400" rtl="0" eaLnBrk="1" latinLnBrk="0" hangingPunct="1">
                        <a:lnSpc>
                          <a:spcPts val="1760"/>
                        </a:lnSpc>
                        <a:spcAft>
                          <a:spcPts val="0"/>
                        </a:spcAft>
                      </a:pPr>
                      <a:r>
                        <a:rPr lang="en-US" sz="1600" kern="100" dirty="0">
                          <a:solidFill>
                            <a:schemeClr val="tx1"/>
                          </a:solidFill>
                          <a:latin typeface="Times New Roman"/>
                          <a:ea typeface="宋体"/>
                          <a:cs typeface="Times New Roman"/>
                        </a:rPr>
                        <a:t>M1</a:t>
                      </a:r>
                      <a:r>
                        <a:rPr lang="zh-CN" sz="1600" kern="100" dirty="0">
                          <a:solidFill>
                            <a:schemeClr val="tx1"/>
                          </a:solidFill>
                          <a:latin typeface="Times New Roman"/>
                          <a:ea typeface="宋体"/>
                          <a:cs typeface="Times New Roman"/>
                        </a:rPr>
                        <a:t>：</a:t>
                      </a:r>
                    </a:p>
                    <a:p>
                      <a:pPr marL="0" indent="0" algn="l" defTabSz="914400" rtl="0" eaLnBrk="1" latinLnBrk="0" hangingPunct="1">
                        <a:lnSpc>
                          <a:spcPts val="1760"/>
                        </a:lnSpc>
                        <a:spcAft>
                          <a:spcPts val="0"/>
                        </a:spcAft>
                      </a:pPr>
                      <a:r>
                        <a:rPr lang="zh-CN" sz="1600" kern="100" dirty="0">
                          <a:solidFill>
                            <a:schemeClr val="tx1"/>
                          </a:solidFill>
                          <a:latin typeface="Times New Roman"/>
                          <a:ea typeface="宋体"/>
                          <a:cs typeface="Times New Roman"/>
                        </a:rPr>
                        <a:t>搅动代码行</a:t>
                      </a:r>
                      <a:r>
                        <a:rPr lang="en-US" sz="1600" kern="100" dirty="0">
                          <a:solidFill>
                            <a:schemeClr val="tx1"/>
                          </a:solidFill>
                          <a:latin typeface="Times New Roman"/>
                          <a:ea typeface="宋体"/>
                          <a:cs typeface="Times New Roman"/>
                        </a:rPr>
                        <a:t>/</a:t>
                      </a:r>
                      <a:r>
                        <a:rPr lang="zh-CN" sz="1600" kern="100" dirty="0">
                          <a:solidFill>
                            <a:schemeClr val="tx1"/>
                          </a:solidFill>
                          <a:latin typeface="Times New Roman"/>
                          <a:ea typeface="宋体"/>
                          <a:cs typeface="Times New Roman"/>
                        </a:rPr>
                        <a:t>总代码行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ts val="1760"/>
                        </a:lnSpc>
                        <a:spcAft>
                          <a:spcPts val="0"/>
                        </a:spcAft>
                      </a:pPr>
                      <a:r>
                        <a:rPr lang="zh-CN" sz="1600" kern="100" dirty="0">
                          <a:solidFill>
                            <a:schemeClr val="tx1"/>
                          </a:solidFill>
                          <a:latin typeface="Times New Roman"/>
                          <a:ea typeface="宋体"/>
                          <a:cs typeface="Times New Roman"/>
                        </a:rPr>
                        <a:t>新软件（二进制）版本中搅动代码</a:t>
                      </a:r>
                      <a:r>
                        <a:rPr lang="en-US" sz="1600" kern="100" dirty="0">
                          <a:solidFill>
                            <a:schemeClr val="tx1"/>
                          </a:solidFill>
                          <a:latin typeface="Times New Roman"/>
                          <a:ea typeface="宋体"/>
                          <a:cs typeface="Times New Roman"/>
                        </a:rPr>
                        <a:t>(</a:t>
                      </a:r>
                      <a:r>
                        <a:rPr lang="zh-CN" sz="1600" kern="100" dirty="0">
                          <a:solidFill>
                            <a:schemeClr val="tx1"/>
                          </a:solidFill>
                          <a:latin typeface="Times New Roman"/>
                          <a:ea typeface="宋体"/>
                          <a:cs typeface="Times New Roman"/>
                        </a:rPr>
                        <a:t>增加和变更的</a:t>
                      </a:r>
                      <a:r>
                        <a:rPr lang="en-US" sz="1600" kern="100" dirty="0">
                          <a:solidFill>
                            <a:schemeClr val="tx1"/>
                          </a:solidFill>
                          <a:latin typeface="Times New Roman"/>
                          <a:ea typeface="宋体"/>
                          <a:cs typeface="Times New Roman"/>
                        </a:rPr>
                        <a:t>)</a:t>
                      </a:r>
                      <a:r>
                        <a:rPr lang="zh-CN" sz="1600" kern="100" dirty="0">
                          <a:solidFill>
                            <a:schemeClr val="tx1"/>
                          </a:solidFill>
                          <a:latin typeface="Times New Roman"/>
                          <a:ea typeface="宋体"/>
                          <a:cs typeface="Times New Roman"/>
                        </a:rPr>
                        <a:t>越多，新版本中的缺陷密度越大。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33879">
                <a:tc>
                  <a:txBody>
                    <a:bodyPr/>
                    <a:lstStyle/>
                    <a:p>
                      <a:pPr marL="0" indent="0" algn="l" defTabSz="914400" rtl="0" eaLnBrk="1" latinLnBrk="0" hangingPunct="1">
                        <a:lnSpc>
                          <a:spcPts val="1760"/>
                        </a:lnSpc>
                        <a:spcAft>
                          <a:spcPts val="0"/>
                        </a:spcAft>
                      </a:pPr>
                      <a:r>
                        <a:rPr lang="en-US" sz="1600" kern="100" dirty="0">
                          <a:solidFill>
                            <a:schemeClr val="tx1"/>
                          </a:solidFill>
                          <a:latin typeface="Times New Roman"/>
                          <a:ea typeface="宋体"/>
                          <a:cs typeface="Times New Roman"/>
                        </a:rPr>
                        <a:t>M2</a:t>
                      </a:r>
                      <a:r>
                        <a:rPr lang="zh-CN" sz="1600" kern="100" dirty="0">
                          <a:solidFill>
                            <a:schemeClr val="tx1"/>
                          </a:solidFill>
                          <a:latin typeface="Times New Roman"/>
                          <a:ea typeface="宋体"/>
                          <a:cs typeface="Times New Roman"/>
                        </a:rPr>
                        <a:t>：</a:t>
                      </a:r>
                    </a:p>
                    <a:p>
                      <a:pPr marL="0" indent="0" algn="l" defTabSz="914400" rtl="0" eaLnBrk="1" latinLnBrk="0" hangingPunct="1">
                        <a:lnSpc>
                          <a:spcPts val="1760"/>
                        </a:lnSpc>
                        <a:spcAft>
                          <a:spcPts val="0"/>
                        </a:spcAft>
                      </a:pPr>
                      <a:r>
                        <a:rPr lang="zh-CN" sz="1600" kern="100" dirty="0">
                          <a:solidFill>
                            <a:schemeClr val="tx1"/>
                          </a:solidFill>
                          <a:latin typeface="Times New Roman"/>
                          <a:ea typeface="宋体"/>
                          <a:cs typeface="Times New Roman"/>
                        </a:rPr>
                        <a:t>删除的代码行</a:t>
                      </a:r>
                      <a:r>
                        <a:rPr lang="en-US" sz="1600" kern="100" dirty="0">
                          <a:solidFill>
                            <a:schemeClr val="tx1"/>
                          </a:solidFill>
                          <a:latin typeface="Times New Roman"/>
                          <a:ea typeface="宋体"/>
                          <a:cs typeface="Times New Roman"/>
                        </a:rPr>
                        <a:t>/</a:t>
                      </a:r>
                      <a:r>
                        <a:rPr lang="zh-CN" sz="1600" kern="100" dirty="0">
                          <a:solidFill>
                            <a:schemeClr val="tx1"/>
                          </a:solidFill>
                          <a:latin typeface="Times New Roman"/>
                          <a:ea typeface="宋体"/>
                          <a:cs typeface="Times New Roman"/>
                        </a:rPr>
                        <a:t>总代码行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ts val="1760"/>
                        </a:lnSpc>
                        <a:spcAft>
                          <a:spcPts val="0"/>
                        </a:spcAft>
                      </a:pPr>
                      <a:r>
                        <a:rPr lang="zh-CN" sz="1600" kern="100" dirty="0">
                          <a:solidFill>
                            <a:schemeClr val="tx1"/>
                          </a:solidFill>
                          <a:latin typeface="Times New Roman"/>
                          <a:ea typeface="宋体"/>
                          <a:cs typeface="Times New Roman"/>
                        </a:rPr>
                        <a:t>新的软件（二进制）版本中删除的代码越多，新版本中的缺陷密度越大。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9252">
                <a:tc>
                  <a:txBody>
                    <a:bodyPr/>
                    <a:lstStyle/>
                    <a:p>
                      <a:pPr marL="0" indent="0" algn="l" defTabSz="914400" rtl="0" eaLnBrk="1" latinLnBrk="0" hangingPunct="1">
                        <a:lnSpc>
                          <a:spcPts val="1760"/>
                        </a:lnSpc>
                        <a:spcAft>
                          <a:spcPts val="0"/>
                        </a:spcAft>
                      </a:pPr>
                      <a:r>
                        <a:rPr lang="en-US" sz="1600" kern="100" dirty="0">
                          <a:solidFill>
                            <a:schemeClr val="tx1"/>
                          </a:solidFill>
                          <a:latin typeface="Times New Roman"/>
                          <a:ea typeface="宋体"/>
                          <a:cs typeface="Times New Roman"/>
                        </a:rPr>
                        <a:t>M3</a:t>
                      </a:r>
                      <a:r>
                        <a:rPr lang="zh-CN" sz="1600" kern="100" dirty="0">
                          <a:solidFill>
                            <a:schemeClr val="tx1"/>
                          </a:solidFill>
                          <a:latin typeface="Times New Roman"/>
                          <a:ea typeface="宋体"/>
                          <a:cs typeface="Times New Roman"/>
                        </a:rPr>
                        <a:t>：搅动的文件</a:t>
                      </a:r>
                      <a:r>
                        <a:rPr lang="en-US" sz="1600" kern="100" dirty="0">
                          <a:solidFill>
                            <a:schemeClr val="tx1"/>
                          </a:solidFill>
                          <a:latin typeface="Times New Roman"/>
                          <a:ea typeface="宋体"/>
                          <a:cs typeface="Times New Roman"/>
                        </a:rPr>
                        <a:t>/</a:t>
                      </a:r>
                      <a:r>
                        <a:rPr lang="zh-CN" sz="1600" kern="100" dirty="0">
                          <a:solidFill>
                            <a:schemeClr val="tx1"/>
                          </a:solidFill>
                          <a:latin typeface="Times New Roman"/>
                          <a:ea typeface="宋体"/>
                          <a:cs typeface="Times New Roman"/>
                        </a:rPr>
                        <a:t>文件数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ts val="1760"/>
                        </a:lnSpc>
                        <a:spcAft>
                          <a:spcPts val="0"/>
                        </a:spcAft>
                      </a:pPr>
                      <a:r>
                        <a:rPr lang="zh-CN" sz="1600" kern="100" dirty="0">
                          <a:solidFill>
                            <a:schemeClr val="tx1"/>
                          </a:solidFill>
                          <a:latin typeface="Times New Roman"/>
                          <a:ea typeface="宋体"/>
                          <a:cs typeface="Times New Roman"/>
                        </a:rPr>
                        <a:t>搅动的文件比例越多，引入这些文件的缺陷也越多。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33879">
                <a:tc>
                  <a:txBody>
                    <a:bodyPr/>
                    <a:lstStyle/>
                    <a:p>
                      <a:pPr marL="0" indent="0" algn="l" defTabSz="914400" rtl="0" eaLnBrk="1" latinLnBrk="0" hangingPunct="1">
                        <a:lnSpc>
                          <a:spcPts val="1760"/>
                        </a:lnSpc>
                        <a:spcAft>
                          <a:spcPts val="0"/>
                        </a:spcAft>
                      </a:pPr>
                      <a:r>
                        <a:rPr lang="en-US" sz="1600" kern="100" dirty="0">
                          <a:solidFill>
                            <a:schemeClr val="tx1"/>
                          </a:solidFill>
                          <a:latin typeface="Times New Roman"/>
                          <a:ea typeface="宋体"/>
                          <a:cs typeface="Times New Roman"/>
                        </a:rPr>
                        <a:t>M4</a:t>
                      </a:r>
                      <a:r>
                        <a:rPr lang="zh-CN" sz="1600" kern="100" dirty="0">
                          <a:solidFill>
                            <a:schemeClr val="tx1"/>
                          </a:solidFill>
                          <a:latin typeface="Times New Roman"/>
                          <a:ea typeface="宋体"/>
                          <a:cs typeface="Times New Roman"/>
                        </a:rPr>
                        <a:t>：</a:t>
                      </a:r>
                    </a:p>
                    <a:p>
                      <a:pPr marL="0" indent="0" algn="l" defTabSz="914400" rtl="0" eaLnBrk="1" latinLnBrk="0" hangingPunct="1">
                        <a:lnSpc>
                          <a:spcPts val="1760"/>
                        </a:lnSpc>
                        <a:spcAft>
                          <a:spcPts val="0"/>
                        </a:spcAft>
                      </a:pPr>
                      <a:r>
                        <a:rPr lang="zh-CN" sz="1600" kern="100" dirty="0">
                          <a:solidFill>
                            <a:schemeClr val="tx1"/>
                          </a:solidFill>
                          <a:latin typeface="Times New Roman"/>
                          <a:ea typeface="宋体"/>
                          <a:cs typeface="Times New Roman"/>
                        </a:rPr>
                        <a:t>搅动次数</a:t>
                      </a:r>
                      <a:r>
                        <a:rPr lang="en-US" sz="1600" kern="100" dirty="0">
                          <a:solidFill>
                            <a:schemeClr val="tx1"/>
                          </a:solidFill>
                          <a:latin typeface="Times New Roman"/>
                          <a:ea typeface="宋体"/>
                          <a:cs typeface="Times New Roman"/>
                        </a:rPr>
                        <a:t>/</a:t>
                      </a:r>
                      <a:r>
                        <a:rPr lang="zh-CN" sz="1600" kern="100" dirty="0">
                          <a:solidFill>
                            <a:schemeClr val="tx1"/>
                          </a:solidFill>
                          <a:latin typeface="Times New Roman"/>
                          <a:ea typeface="宋体"/>
                          <a:cs typeface="Times New Roman"/>
                        </a:rPr>
                        <a:t>搅动的文件数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ts val="1760"/>
                        </a:lnSpc>
                        <a:spcAft>
                          <a:spcPts val="0"/>
                        </a:spcAft>
                      </a:pPr>
                      <a:r>
                        <a:rPr lang="zh-CN" sz="1600" kern="100" dirty="0">
                          <a:solidFill>
                            <a:schemeClr val="tx1"/>
                          </a:solidFill>
                          <a:latin typeface="Times New Roman"/>
                          <a:ea typeface="宋体"/>
                          <a:cs typeface="Times New Roman"/>
                        </a:rPr>
                        <a:t>假设版本</a:t>
                      </a:r>
                      <a:r>
                        <a:rPr lang="en-US" sz="1600" kern="100" dirty="0">
                          <a:solidFill>
                            <a:schemeClr val="tx1"/>
                          </a:solidFill>
                          <a:latin typeface="Times New Roman"/>
                          <a:ea typeface="宋体"/>
                          <a:cs typeface="Times New Roman"/>
                        </a:rPr>
                        <a:t>A</a:t>
                      </a:r>
                      <a:r>
                        <a:rPr lang="zh-CN" sz="1600" kern="100" dirty="0">
                          <a:solidFill>
                            <a:schemeClr val="tx1"/>
                          </a:solidFill>
                          <a:latin typeface="Times New Roman"/>
                          <a:ea typeface="宋体"/>
                          <a:cs typeface="Times New Roman"/>
                        </a:rPr>
                        <a:t>和</a:t>
                      </a:r>
                      <a:r>
                        <a:rPr lang="en-US" sz="1600" kern="100" dirty="0">
                          <a:solidFill>
                            <a:schemeClr val="tx1"/>
                          </a:solidFill>
                          <a:latin typeface="Times New Roman"/>
                          <a:ea typeface="宋体"/>
                          <a:cs typeface="Times New Roman"/>
                        </a:rPr>
                        <a:t>B</a:t>
                      </a:r>
                      <a:r>
                        <a:rPr lang="zh-CN" sz="1600" kern="100" dirty="0">
                          <a:solidFill>
                            <a:schemeClr val="tx1"/>
                          </a:solidFill>
                          <a:latin typeface="Times New Roman"/>
                          <a:ea typeface="宋体"/>
                          <a:cs typeface="Times New Roman"/>
                        </a:rPr>
                        <a:t>各有</a:t>
                      </a:r>
                      <a:r>
                        <a:rPr lang="en-US" sz="1600" kern="100" dirty="0">
                          <a:solidFill>
                            <a:schemeClr val="tx1"/>
                          </a:solidFill>
                          <a:latin typeface="Times New Roman"/>
                          <a:ea typeface="宋体"/>
                          <a:cs typeface="Times New Roman"/>
                        </a:rPr>
                        <a:t>20</a:t>
                      </a:r>
                      <a:r>
                        <a:rPr lang="zh-CN" sz="1600" kern="100" dirty="0">
                          <a:solidFill>
                            <a:schemeClr val="tx1"/>
                          </a:solidFill>
                          <a:latin typeface="Times New Roman"/>
                          <a:ea typeface="宋体"/>
                          <a:cs typeface="Times New Roman"/>
                        </a:rPr>
                        <a:t>个文件，分别有</a:t>
                      </a:r>
                      <a:r>
                        <a:rPr lang="en-US" sz="1600" kern="100" dirty="0">
                          <a:solidFill>
                            <a:schemeClr val="tx1"/>
                          </a:solidFill>
                          <a:latin typeface="Times New Roman"/>
                          <a:ea typeface="宋体"/>
                          <a:cs typeface="Times New Roman"/>
                        </a:rPr>
                        <a:t>5</a:t>
                      </a:r>
                      <a:r>
                        <a:rPr lang="zh-CN" sz="1600" kern="100" dirty="0">
                          <a:solidFill>
                            <a:schemeClr val="tx1"/>
                          </a:solidFill>
                          <a:latin typeface="Times New Roman"/>
                          <a:ea typeface="宋体"/>
                          <a:cs typeface="Times New Roman"/>
                        </a:rPr>
                        <a:t>个文件被搅动。</a:t>
                      </a:r>
                      <a:r>
                        <a:rPr lang="en-US" sz="1600" kern="100" dirty="0">
                          <a:solidFill>
                            <a:schemeClr val="tx1"/>
                          </a:solidFill>
                          <a:latin typeface="Times New Roman"/>
                          <a:ea typeface="宋体"/>
                          <a:cs typeface="Times New Roman"/>
                        </a:rPr>
                        <a:t>A</a:t>
                      </a:r>
                      <a:r>
                        <a:rPr lang="zh-CN" sz="1600" kern="100" dirty="0">
                          <a:solidFill>
                            <a:schemeClr val="tx1"/>
                          </a:solidFill>
                          <a:latin typeface="Times New Roman"/>
                          <a:ea typeface="宋体"/>
                          <a:cs typeface="Times New Roman"/>
                        </a:rPr>
                        <a:t>有</a:t>
                      </a:r>
                      <a:r>
                        <a:rPr lang="en-US" sz="1600" kern="100" dirty="0">
                          <a:solidFill>
                            <a:schemeClr val="tx1"/>
                          </a:solidFill>
                          <a:latin typeface="Times New Roman"/>
                          <a:ea typeface="宋体"/>
                          <a:cs typeface="Times New Roman"/>
                        </a:rPr>
                        <a:t>5</a:t>
                      </a:r>
                      <a:r>
                        <a:rPr lang="zh-CN" sz="1600" kern="100" dirty="0">
                          <a:solidFill>
                            <a:schemeClr val="tx1"/>
                          </a:solidFill>
                          <a:latin typeface="Times New Roman"/>
                          <a:ea typeface="宋体"/>
                          <a:cs typeface="Times New Roman"/>
                        </a:rPr>
                        <a:t>个文件被搅动</a:t>
                      </a:r>
                      <a:r>
                        <a:rPr lang="en-US" sz="1600" kern="100" dirty="0">
                          <a:solidFill>
                            <a:schemeClr val="tx1"/>
                          </a:solidFill>
                          <a:latin typeface="Times New Roman"/>
                          <a:ea typeface="宋体"/>
                          <a:cs typeface="Times New Roman"/>
                        </a:rPr>
                        <a:t>20</a:t>
                      </a:r>
                      <a:r>
                        <a:rPr lang="zh-CN" sz="1600" kern="100" dirty="0">
                          <a:solidFill>
                            <a:schemeClr val="tx1"/>
                          </a:solidFill>
                          <a:latin typeface="Times New Roman"/>
                          <a:ea typeface="宋体"/>
                          <a:cs typeface="Times New Roman"/>
                        </a:rPr>
                        <a:t>次，而</a:t>
                      </a:r>
                      <a:r>
                        <a:rPr lang="en-US" sz="1600" kern="100" dirty="0">
                          <a:solidFill>
                            <a:schemeClr val="tx1"/>
                          </a:solidFill>
                          <a:latin typeface="Times New Roman"/>
                          <a:ea typeface="宋体"/>
                          <a:cs typeface="Times New Roman"/>
                        </a:rPr>
                        <a:t>B</a:t>
                      </a:r>
                      <a:r>
                        <a:rPr lang="zh-CN" sz="1600" kern="100" dirty="0">
                          <a:solidFill>
                            <a:schemeClr val="tx1"/>
                          </a:solidFill>
                          <a:latin typeface="Times New Roman"/>
                          <a:ea typeface="宋体"/>
                          <a:cs typeface="Times New Roman"/>
                        </a:rPr>
                        <a:t>也有</a:t>
                      </a:r>
                      <a:r>
                        <a:rPr lang="en-US" sz="1600" kern="100" dirty="0">
                          <a:solidFill>
                            <a:schemeClr val="tx1"/>
                          </a:solidFill>
                          <a:latin typeface="Times New Roman"/>
                          <a:ea typeface="宋体"/>
                          <a:cs typeface="Times New Roman"/>
                        </a:rPr>
                        <a:t>5</a:t>
                      </a:r>
                      <a:r>
                        <a:rPr lang="zh-CN" sz="1600" kern="100" dirty="0">
                          <a:solidFill>
                            <a:schemeClr val="tx1"/>
                          </a:solidFill>
                          <a:latin typeface="Times New Roman"/>
                          <a:ea typeface="宋体"/>
                          <a:cs typeface="Times New Roman"/>
                        </a:rPr>
                        <a:t>个文件内被搅动发生</a:t>
                      </a:r>
                      <a:r>
                        <a:rPr lang="en-US" sz="1600" kern="100" dirty="0">
                          <a:solidFill>
                            <a:schemeClr val="tx1"/>
                          </a:solidFill>
                          <a:latin typeface="Times New Roman"/>
                          <a:ea typeface="宋体"/>
                          <a:cs typeface="Times New Roman"/>
                        </a:rPr>
                        <a:t>10</a:t>
                      </a:r>
                      <a:r>
                        <a:rPr lang="zh-CN" sz="1600" kern="100" dirty="0">
                          <a:solidFill>
                            <a:schemeClr val="tx1"/>
                          </a:solidFill>
                          <a:latin typeface="Times New Roman"/>
                          <a:ea typeface="宋体"/>
                          <a:cs typeface="Times New Roman"/>
                        </a:rPr>
                        <a:t>次，</a:t>
                      </a:r>
                      <a:r>
                        <a:rPr lang="en-US" sz="1600" kern="100" dirty="0">
                          <a:solidFill>
                            <a:schemeClr val="tx1"/>
                          </a:solidFill>
                          <a:latin typeface="Times New Roman"/>
                          <a:ea typeface="宋体"/>
                          <a:cs typeface="Times New Roman"/>
                        </a:rPr>
                        <a:t>A</a:t>
                      </a:r>
                      <a:r>
                        <a:rPr lang="zh-CN" sz="1600" kern="100" dirty="0">
                          <a:solidFill>
                            <a:schemeClr val="tx1"/>
                          </a:solidFill>
                          <a:latin typeface="Times New Roman"/>
                          <a:ea typeface="宋体"/>
                          <a:cs typeface="Times New Roman"/>
                        </a:rPr>
                        <a:t>的缺陷必然明显高于</a:t>
                      </a:r>
                      <a:r>
                        <a:rPr lang="en-US" sz="1600" kern="100" dirty="0">
                          <a:solidFill>
                            <a:schemeClr val="tx1"/>
                          </a:solidFill>
                          <a:latin typeface="Times New Roman"/>
                          <a:ea typeface="宋体"/>
                          <a:cs typeface="Times New Roman"/>
                        </a:rPr>
                        <a:t>B</a:t>
                      </a:r>
                      <a:r>
                        <a:rPr lang="zh-CN" sz="1600" kern="100" dirty="0">
                          <a:solidFill>
                            <a:schemeClr val="tx1"/>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lvl="0" indent="-342900">
              <a:spcBef>
                <a:spcPct val="20000"/>
              </a:spcBef>
              <a:defRPr/>
            </a:pPr>
            <a:r>
              <a:rPr lang="en-US" dirty="0" smtClean="0"/>
              <a:t>15.1 </a:t>
            </a:r>
            <a:r>
              <a:rPr lang="zh-CN" altLang="en-US" dirty="0" smtClean="0"/>
              <a:t>基于代码的缺陷预测</a:t>
            </a:r>
          </a:p>
        </p:txBody>
      </p:sp>
      <p:sp>
        <p:nvSpPr>
          <p:cNvPr id="3" name="内容占位符 2"/>
          <p:cNvSpPr>
            <a:spLocks noGrp="1"/>
          </p:cNvSpPr>
          <p:nvPr>
            <p:ph idx="1"/>
          </p:nvPr>
        </p:nvSpPr>
        <p:spPr/>
        <p:txBody>
          <a:bodyPr/>
          <a:lstStyle/>
          <a:p>
            <a:r>
              <a:rPr lang="en-US" dirty="0" smtClean="0"/>
              <a:t>15.1.1 </a:t>
            </a:r>
            <a:r>
              <a:rPr lang="zh-CN" altLang="en-US" dirty="0" smtClean="0"/>
              <a:t>基于代码行和复杂性的预测</a:t>
            </a:r>
          </a:p>
          <a:p>
            <a:r>
              <a:rPr lang="en-US" dirty="0" smtClean="0"/>
              <a:t>15.1.2 </a:t>
            </a:r>
            <a:r>
              <a:rPr lang="zh-CN" altLang="en-US" dirty="0" smtClean="0"/>
              <a:t>模块规模对缺陷的影响</a:t>
            </a:r>
          </a:p>
          <a:p>
            <a:r>
              <a:rPr lang="en-US" dirty="0" smtClean="0"/>
              <a:t>15.1.3 </a:t>
            </a:r>
            <a:r>
              <a:rPr lang="zh-CN" altLang="en-US" dirty="0" smtClean="0"/>
              <a:t>基于复杂度和修改情况的预测</a:t>
            </a:r>
          </a:p>
          <a:p>
            <a:r>
              <a:rPr lang="en-US" dirty="0" smtClean="0"/>
              <a:t>15.1.4 </a:t>
            </a:r>
            <a:r>
              <a:rPr lang="zh-CN" altLang="en-US" dirty="0" smtClean="0"/>
              <a:t>基于功能点的缺陷预测</a:t>
            </a:r>
          </a:p>
          <a:p>
            <a:r>
              <a:rPr lang="en-US" dirty="0" smtClean="0"/>
              <a:t>15.1.5 </a:t>
            </a:r>
            <a:r>
              <a:rPr lang="zh-CN" altLang="en-US" dirty="0" smtClean="0"/>
              <a:t>多变量的预测</a:t>
            </a:r>
            <a:r>
              <a:rPr lang="en-US" dirty="0" smtClean="0"/>
              <a:t>	</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718675910"/>
              </p:ext>
            </p:extLst>
          </p:nvPr>
        </p:nvGraphicFramePr>
        <p:xfrm>
          <a:off x="1076370" y="1696357"/>
          <a:ext cx="7632201" cy="3615872"/>
        </p:xfrm>
        <a:graphic>
          <a:graphicData uri="http://schemas.openxmlformats.org/drawingml/2006/table">
            <a:tbl>
              <a:tblPr/>
              <a:tblGrid>
                <a:gridCol w="3186444">
                  <a:extLst>
                    <a:ext uri="{9D8B030D-6E8A-4147-A177-3AD203B41FA5}">
                      <a16:colId xmlns:a16="http://schemas.microsoft.com/office/drawing/2014/main" val="20000"/>
                    </a:ext>
                  </a:extLst>
                </a:gridCol>
                <a:gridCol w="4445757">
                  <a:extLst>
                    <a:ext uri="{9D8B030D-6E8A-4147-A177-3AD203B41FA5}">
                      <a16:colId xmlns:a16="http://schemas.microsoft.com/office/drawing/2014/main" val="20001"/>
                    </a:ext>
                  </a:extLst>
                </a:gridCol>
              </a:tblGrid>
              <a:tr h="834432">
                <a:tc>
                  <a:txBody>
                    <a:bodyPr/>
                    <a:lstStyle/>
                    <a:p>
                      <a:pPr marL="0" indent="0" algn="just" defTabSz="914400" rtl="0" eaLnBrk="1" latinLnBrk="0" hangingPunct="1">
                        <a:lnSpc>
                          <a:spcPts val="1760"/>
                        </a:lnSpc>
                        <a:spcAft>
                          <a:spcPts val="0"/>
                        </a:spcAft>
                      </a:pPr>
                      <a:r>
                        <a:rPr lang="en-US" sz="1600" kern="100" dirty="0">
                          <a:solidFill>
                            <a:schemeClr val="tx1"/>
                          </a:solidFill>
                          <a:latin typeface="Times New Roman"/>
                          <a:ea typeface="宋体"/>
                          <a:cs typeface="Times New Roman"/>
                        </a:rPr>
                        <a:t>M5</a:t>
                      </a:r>
                      <a:r>
                        <a:rPr lang="zh-CN" sz="1600" kern="100" dirty="0">
                          <a:solidFill>
                            <a:schemeClr val="tx1"/>
                          </a:solidFill>
                          <a:latin typeface="Times New Roman"/>
                          <a:ea typeface="宋体"/>
                          <a:cs typeface="Times New Roman"/>
                        </a:rPr>
                        <a:t>：</a:t>
                      </a:r>
                    </a:p>
                    <a:p>
                      <a:pPr marL="0" indent="0" algn="just" defTabSz="914400" rtl="0" eaLnBrk="1" latinLnBrk="0" hangingPunct="1">
                        <a:lnSpc>
                          <a:spcPts val="1760"/>
                        </a:lnSpc>
                        <a:spcAft>
                          <a:spcPts val="0"/>
                        </a:spcAft>
                      </a:pPr>
                      <a:r>
                        <a:rPr lang="zh-CN" sz="1600" kern="100" dirty="0">
                          <a:solidFill>
                            <a:schemeClr val="tx1"/>
                          </a:solidFill>
                          <a:latin typeface="Times New Roman"/>
                          <a:ea typeface="宋体"/>
                          <a:cs typeface="Times New Roman"/>
                        </a:rPr>
                        <a:t>搅动周数</a:t>
                      </a:r>
                      <a:r>
                        <a:rPr lang="en-US" sz="1600" kern="100" dirty="0">
                          <a:solidFill>
                            <a:schemeClr val="tx1"/>
                          </a:solidFill>
                          <a:latin typeface="Times New Roman"/>
                          <a:ea typeface="宋体"/>
                          <a:cs typeface="Times New Roman"/>
                        </a:rPr>
                        <a:t>/</a:t>
                      </a:r>
                      <a:r>
                        <a:rPr lang="zh-CN" sz="1600" kern="100" dirty="0">
                          <a:solidFill>
                            <a:schemeClr val="tx1"/>
                          </a:solidFill>
                          <a:latin typeface="Times New Roman"/>
                          <a:ea typeface="宋体"/>
                          <a:cs typeface="Times New Roman"/>
                        </a:rPr>
                        <a:t>文件数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760"/>
                        </a:lnSpc>
                        <a:spcAft>
                          <a:spcPts val="0"/>
                        </a:spcAft>
                      </a:pPr>
                      <a:r>
                        <a:rPr lang="en-US" sz="1600" kern="100">
                          <a:solidFill>
                            <a:schemeClr val="tx1"/>
                          </a:solidFill>
                          <a:latin typeface="Times New Roman"/>
                          <a:ea typeface="宋体"/>
                          <a:cs typeface="Times New Roman"/>
                        </a:rPr>
                        <a:t>M5</a:t>
                      </a:r>
                      <a:r>
                        <a:rPr lang="zh-CN" sz="1600" kern="100">
                          <a:solidFill>
                            <a:schemeClr val="tx1"/>
                          </a:solidFill>
                          <a:latin typeface="Times New Roman"/>
                          <a:ea typeface="宋体"/>
                          <a:cs typeface="Times New Roman"/>
                        </a:rPr>
                        <a:t>表达搅动的时间范围。</a:t>
                      </a:r>
                      <a:r>
                        <a:rPr lang="en-US" sz="1600" kern="100">
                          <a:solidFill>
                            <a:schemeClr val="tx1"/>
                          </a:solidFill>
                          <a:latin typeface="Times New Roman"/>
                          <a:ea typeface="宋体"/>
                          <a:cs typeface="Times New Roman"/>
                        </a:rPr>
                        <a:t>M5</a:t>
                      </a:r>
                      <a:r>
                        <a:rPr lang="zh-CN" sz="1600" kern="100">
                          <a:solidFill>
                            <a:schemeClr val="tx1"/>
                          </a:solidFill>
                          <a:latin typeface="Times New Roman"/>
                          <a:ea typeface="宋体"/>
                          <a:cs typeface="Times New Roman"/>
                        </a:rPr>
                        <a:t>越高说明需要花更长的时间清理文件的数越少。说明文件中的错误难找到和修改。</a:t>
                      </a:r>
                      <a:r>
                        <a:rPr lang="en-US" sz="1600" kern="100">
                          <a:solidFill>
                            <a:schemeClr val="tx1"/>
                          </a:solidFill>
                          <a:latin typeface="Times New Roman"/>
                          <a:ea typeface="宋体"/>
                          <a:cs typeface="Times New Roman"/>
                        </a:rPr>
                        <a:t>M5</a:t>
                      </a:r>
                      <a:r>
                        <a:rPr lang="zh-CN" sz="1600" kern="100">
                          <a:solidFill>
                            <a:schemeClr val="tx1"/>
                          </a:solidFill>
                          <a:latin typeface="Times New Roman"/>
                          <a:ea typeface="宋体"/>
                          <a:cs typeface="Times New Roman"/>
                        </a:rPr>
                        <a:t>上升也表明缺陷密度的上升。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34432">
                <a:tc>
                  <a:txBody>
                    <a:bodyPr/>
                    <a:lstStyle/>
                    <a:p>
                      <a:pPr marL="0" indent="0" algn="just" defTabSz="914400" rtl="0" eaLnBrk="1" latinLnBrk="0" hangingPunct="1">
                        <a:lnSpc>
                          <a:spcPts val="1760"/>
                        </a:lnSpc>
                        <a:spcAft>
                          <a:spcPts val="0"/>
                        </a:spcAft>
                      </a:pPr>
                      <a:r>
                        <a:rPr lang="en-US" sz="1600" kern="100" dirty="0">
                          <a:solidFill>
                            <a:schemeClr val="tx1"/>
                          </a:solidFill>
                          <a:latin typeface="Times New Roman"/>
                          <a:ea typeface="宋体"/>
                          <a:cs typeface="Times New Roman"/>
                        </a:rPr>
                        <a:t>M6</a:t>
                      </a:r>
                      <a:r>
                        <a:rPr lang="zh-CN" sz="1600" kern="100" dirty="0">
                          <a:solidFill>
                            <a:schemeClr val="tx1"/>
                          </a:solidFill>
                          <a:latin typeface="Times New Roman"/>
                          <a:ea typeface="宋体"/>
                          <a:cs typeface="Times New Roman"/>
                        </a:rPr>
                        <a:t>：</a:t>
                      </a:r>
                    </a:p>
                    <a:p>
                      <a:pPr marL="0" indent="0" algn="just" defTabSz="914400" rtl="0" eaLnBrk="1" latinLnBrk="0" hangingPunct="1">
                        <a:lnSpc>
                          <a:spcPts val="1760"/>
                        </a:lnSpc>
                        <a:spcAft>
                          <a:spcPts val="0"/>
                        </a:spcAft>
                      </a:pPr>
                      <a:r>
                        <a:rPr lang="en-US" sz="1600" kern="100" dirty="0">
                          <a:solidFill>
                            <a:schemeClr val="tx1"/>
                          </a:solidFill>
                          <a:latin typeface="Times New Roman"/>
                          <a:ea typeface="宋体"/>
                          <a:cs typeface="Times New Roman"/>
                        </a:rPr>
                        <a:t>(</a:t>
                      </a:r>
                      <a:r>
                        <a:rPr lang="zh-CN" sz="1600" kern="100" dirty="0">
                          <a:solidFill>
                            <a:schemeClr val="tx1"/>
                          </a:solidFill>
                          <a:latin typeface="Times New Roman"/>
                          <a:ea typeface="宋体"/>
                          <a:cs typeface="Times New Roman"/>
                        </a:rPr>
                        <a:t>搅动代码行</a:t>
                      </a:r>
                      <a:r>
                        <a:rPr lang="en-US" sz="1600" kern="100" dirty="0">
                          <a:solidFill>
                            <a:schemeClr val="tx1"/>
                          </a:solidFill>
                          <a:latin typeface="Times New Roman"/>
                          <a:ea typeface="宋体"/>
                          <a:cs typeface="Times New Roman"/>
                        </a:rPr>
                        <a:t>+</a:t>
                      </a:r>
                      <a:r>
                        <a:rPr lang="zh-CN" sz="1600" kern="100" dirty="0">
                          <a:solidFill>
                            <a:schemeClr val="tx1"/>
                          </a:solidFill>
                          <a:latin typeface="Times New Roman"/>
                          <a:ea typeface="宋体"/>
                          <a:cs typeface="Times New Roman"/>
                        </a:rPr>
                        <a:t>删除代码行</a:t>
                      </a:r>
                      <a:r>
                        <a:rPr lang="en-US" sz="1600" kern="100" dirty="0">
                          <a:solidFill>
                            <a:schemeClr val="tx1"/>
                          </a:solidFill>
                          <a:latin typeface="Times New Roman"/>
                          <a:ea typeface="宋体"/>
                          <a:cs typeface="Times New Roman"/>
                        </a:rPr>
                        <a:t>)/</a:t>
                      </a:r>
                      <a:r>
                        <a:rPr lang="zh-CN" sz="1600" kern="100" dirty="0">
                          <a:solidFill>
                            <a:schemeClr val="tx1"/>
                          </a:solidFill>
                          <a:latin typeface="Times New Roman"/>
                          <a:ea typeface="宋体"/>
                          <a:cs typeface="Times New Roman"/>
                        </a:rPr>
                        <a:t>搅动周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760"/>
                        </a:lnSpc>
                        <a:spcAft>
                          <a:spcPts val="0"/>
                        </a:spcAft>
                      </a:pPr>
                      <a:r>
                        <a:rPr lang="en-US" sz="1600" kern="100" dirty="0">
                          <a:solidFill>
                            <a:schemeClr val="tx1"/>
                          </a:solidFill>
                          <a:latin typeface="Times New Roman"/>
                          <a:ea typeface="宋体"/>
                          <a:cs typeface="Times New Roman"/>
                        </a:rPr>
                        <a:t>M6</a:t>
                      </a:r>
                      <a:r>
                        <a:rPr lang="zh-CN" sz="1600" kern="100" dirty="0">
                          <a:solidFill>
                            <a:schemeClr val="tx1"/>
                          </a:solidFill>
                          <a:latin typeface="Times New Roman"/>
                          <a:ea typeface="宋体"/>
                          <a:cs typeface="Times New Roman"/>
                        </a:rPr>
                        <a:t>测量代码搅动的时间长短。</a:t>
                      </a:r>
                      <a:r>
                        <a:rPr lang="en-US" sz="1600" kern="100" dirty="0">
                          <a:solidFill>
                            <a:schemeClr val="tx1"/>
                          </a:solidFill>
                          <a:latin typeface="Times New Roman"/>
                          <a:ea typeface="宋体"/>
                          <a:cs typeface="Times New Roman"/>
                        </a:rPr>
                        <a:t>M6</a:t>
                      </a:r>
                      <a:r>
                        <a:rPr lang="zh-CN" sz="1600" kern="100" dirty="0">
                          <a:solidFill>
                            <a:schemeClr val="tx1"/>
                          </a:solidFill>
                          <a:latin typeface="Times New Roman"/>
                          <a:ea typeface="宋体"/>
                          <a:cs typeface="Times New Roman"/>
                        </a:rPr>
                        <a:t>反应出搅动工作越大，搅动的工作周也越长。将</a:t>
                      </a:r>
                      <a:r>
                        <a:rPr lang="en-US" sz="1600" kern="100" dirty="0">
                          <a:solidFill>
                            <a:schemeClr val="tx1"/>
                          </a:solidFill>
                          <a:latin typeface="Times New Roman"/>
                          <a:ea typeface="宋体"/>
                          <a:cs typeface="Times New Roman"/>
                        </a:rPr>
                        <a:t>M6</a:t>
                      </a:r>
                      <a:r>
                        <a:rPr lang="zh-CN" sz="1600" kern="100" dirty="0">
                          <a:solidFill>
                            <a:schemeClr val="tx1"/>
                          </a:solidFill>
                          <a:latin typeface="Times New Roman"/>
                          <a:ea typeface="宋体"/>
                          <a:cs typeface="Times New Roman"/>
                        </a:rPr>
                        <a:t>和</a:t>
                      </a:r>
                      <a:r>
                        <a:rPr lang="en-US" sz="1600" kern="100" dirty="0">
                          <a:solidFill>
                            <a:schemeClr val="tx1"/>
                          </a:solidFill>
                          <a:latin typeface="Times New Roman"/>
                          <a:ea typeface="宋体"/>
                          <a:cs typeface="Times New Roman"/>
                        </a:rPr>
                        <a:t>M5</a:t>
                      </a:r>
                      <a:r>
                        <a:rPr lang="zh-CN" sz="1600" kern="100" dirty="0">
                          <a:solidFill>
                            <a:schemeClr val="tx1"/>
                          </a:solidFill>
                          <a:latin typeface="Times New Roman"/>
                          <a:ea typeface="宋体"/>
                          <a:cs typeface="Times New Roman"/>
                        </a:rPr>
                        <a:t>一起使用可以预测出缺陷密度。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12576">
                <a:tc>
                  <a:txBody>
                    <a:bodyPr/>
                    <a:lstStyle/>
                    <a:p>
                      <a:pPr marL="0" indent="0" algn="just" defTabSz="914400" rtl="0" eaLnBrk="1" latinLnBrk="0" hangingPunct="1">
                        <a:lnSpc>
                          <a:spcPts val="1760"/>
                        </a:lnSpc>
                        <a:spcAft>
                          <a:spcPts val="0"/>
                        </a:spcAft>
                      </a:pPr>
                      <a:r>
                        <a:rPr lang="en-US" sz="1600" kern="100">
                          <a:solidFill>
                            <a:schemeClr val="tx1"/>
                          </a:solidFill>
                          <a:latin typeface="Times New Roman"/>
                          <a:ea typeface="宋体"/>
                          <a:cs typeface="Times New Roman"/>
                        </a:rPr>
                        <a:t>M7</a:t>
                      </a:r>
                      <a:r>
                        <a:rPr lang="zh-CN" sz="1600" kern="100">
                          <a:solidFill>
                            <a:schemeClr val="tx1"/>
                          </a:solidFill>
                          <a:latin typeface="Times New Roman"/>
                          <a:ea typeface="宋体"/>
                          <a:cs typeface="Times New Roman"/>
                        </a:rPr>
                        <a:t>：</a:t>
                      </a:r>
                    </a:p>
                    <a:p>
                      <a:pPr marL="0" indent="0" algn="just" defTabSz="914400" rtl="0" eaLnBrk="1" latinLnBrk="0" hangingPunct="1">
                        <a:lnSpc>
                          <a:spcPts val="1760"/>
                        </a:lnSpc>
                        <a:spcAft>
                          <a:spcPts val="0"/>
                        </a:spcAft>
                      </a:pPr>
                      <a:r>
                        <a:rPr lang="zh-CN" sz="1600" kern="100">
                          <a:solidFill>
                            <a:schemeClr val="tx1"/>
                          </a:solidFill>
                          <a:latin typeface="Times New Roman"/>
                          <a:ea typeface="宋体"/>
                          <a:cs typeface="Times New Roman"/>
                        </a:rPr>
                        <a:t>搅动代码行</a:t>
                      </a:r>
                      <a:r>
                        <a:rPr lang="en-US" sz="1600" kern="100">
                          <a:solidFill>
                            <a:schemeClr val="tx1"/>
                          </a:solidFill>
                          <a:latin typeface="Times New Roman"/>
                          <a:ea typeface="宋体"/>
                          <a:cs typeface="Times New Roman"/>
                        </a:rPr>
                        <a:t>/</a:t>
                      </a:r>
                      <a:r>
                        <a:rPr lang="zh-CN" sz="1600" kern="100">
                          <a:solidFill>
                            <a:schemeClr val="tx1"/>
                          </a:solidFill>
                          <a:latin typeface="Times New Roman"/>
                          <a:ea typeface="宋体"/>
                          <a:cs typeface="Times New Roman"/>
                        </a:rPr>
                        <a:t>删除代码行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760"/>
                        </a:lnSpc>
                        <a:spcAft>
                          <a:spcPts val="0"/>
                        </a:spcAft>
                      </a:pPr>
                      <a:r>
                        <a:rPr lang="en-US" sz="1600" kern="100" dirty="0">
                          <a:solidFill>
                            <a:schemeClr val="tx1"/>
                          </a:solidFill>
                          <a:latin typeface="Times New Roman"/>
                          <a:ea typeface="宋体"/>
                          <a:cs typeface="Times New Roman"/>
                        </a:rPr>
                        <a:t>M7</a:t>
                      </a:r>
                      <a:r>
                        <a:rPr lang="zh-CN" sz="1600" kern="100" dirty="0">
                          <a:solidFill>
                            <a:schemeClr val="tx1"/>
                          </a:solidFill>
                          <a:latin typeface="Times New Roman"/>
                          <a:ea typeface="宋体"/>
                          <a:cs typeface="Times New Roman"/>
                        </a:rPr>
                        <a:t>用来量化地反应出新开发的工作量。所有的搅动工作并不都能清理出软虫。</a:t>
                      </a:r>
                      <a:r>
                        <a:rPr lang="en-US" sz="1600" kern="100" dirty="0">
                          <a:solidFill>
                            <a:schemeClr val="tx1"/>
                          </a:solidFill>
                          <a:latin typeface="Times New Roman"/>
                          <a:ea typeface="宋体"/>
                          <a:cs typeface="Times New Roman"/>
                        </a:rPr>
                        <a:t>M7</a:t>
                      </a:r>
                      <a:r>
                        <a:rPr lang="zh-CN" sz="1600" kern="100" dirty="0">
                          <a:solidFill>
                            <a:schemeClr val="tx1"/>
                          </a:solidFill>
                          <a:latin typeface="Times New Roman"/>
                          <a:ea typeface="宋体"/>
                          <a:cs typeface="Times New Roman"/>
                        </a:rPr>
                        <a:t>能反映出开发的新特征情况。</a:t>
                      </a:r>
                      <a:r>
                        <a:rPr lang="en-US" sz="1600" kern="100" dirty="0">
                          <a:solidFill>
                            <a:schemeClr val="tx1"/>
                          </a:solidFill>
                          <a:latin typeface="Times New Roman"/>
                          <a:ea typeface="宋体"/>
                          <a:cs typeface="Times New Roman"/>
                        </a:rPr>
                        <a:t>M7</a:t>
                      </a:r>
                      <a:r>
                        <a:rPr lang="zh-CN" sz="1600" kern="100" dirty="0">
                          <a:solidFill>
                            <a:schemeClr val="tx1"/>
                          </a:solidFill>
                          <a:latin typeface="Times New Roman"/>
                          <a:ea typeface="宋体"/>
                          <a:cs typeface="Times New Roman"/>
                        </a:rPr>
                        <a:t>与</a:t>
                      </a:r>
                      <a:r>
                        <a:rPr lang="en-US" sz="1600" kern="100" dirty="0">
                          <a:solidFill>
                            <a:schemeClr val="tx1"/>
                          </a:solidFill>
                          <a:latin typeface="Times New Roman"/>
                          <a:ea typeface="宋体"/>
                          <a:cs typeface="Times New Roman"/>
                        </a:rPr>
                        <a:t>M1</a:t>
                      </a:r>
                      <a:r>
                        <a:rPr lang="zh-CN" sz="1600" kern="100" dirty="0">
                          <a:solidFill>
                            <a:schemeClr val="tx1"/>
                          </a:solidFill>
                          <a:latin typeface="Times New Roman"/>
                          <a:ea typeface="宋体"/>
                          <a:cs typeface="Times New Roman"/>
                        </a:rPr>
                        <a:t>和</a:t>
                      </a:r>
                      <a:r>
                        <a:rPr lang="en-US" sz="1600" kern="100" dirty="0">
                          <a:solidFill>
                            <a:schemeClr val="tx1"/>
                          </a:solidFill>
                          <a:latin typeface="Times New Roman"/>
                          <a:ea typeface="宋体"/>
                          <a:cs typeface="Times New Roman"/>
                        </a:rPr>
                        <a:t>M2</a:t>
                      </a:r>
                      <a:r>
                        <a:rPr lang="zh-CN" sz="1600" kern="100" dirty="0">
                          <a:solidFill>
                            <a:schemeClr val="tx1"/>
                          </a:solidFill>
                          <a:latin typeface="Times New Roman"/>
                          <a:ea typeface="宋体"/>
                          <a:cs typeface="Times New Roman"/>
                        </a:rPr>
                        <a:t>的联合实验，可以精确地预测出新特征。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34432">
                <a:tc>
                  <a:txBody>
                    <a:bodyPr/>
                    <a:lstStyle/>
                    <a:p>
                      <a:pPr marL="0" indent="0" algn="just" defTabSz="914400" rtl="0" eaLnBrk="1" latinLnBrk="0" hangingPunct="1">
                        <a:lnSpc>
                          <a:spcPts val="1760"/>
                        </a:lnSpc>
                        <a:spcAft>
                          <a:spcPts val="0"/>
                        </a:spcAft>
                      </a:pPr>
                      <a:r>
                        <a:rPr lang="en-US" sz="1600" kern="100" dirty="0">
                          <a:solidFill>
                            <a:schemeClr val="tx1"/>
                          </a:solidFill>
                          <a:latin typeface="Times New Roman"/>
                          <a:ea typeface="宋体"/>
                          <a:cs typeface="Times New Roman"/>
                        </a:rPr>
                        <a:t>M8</a:t>
                      </a:r>
                      <a:r>
                        <a:rPr lang="zh-CN" sz="1600" kern="100" dirty="0">
                          <a:solidFill>
                            <a:schemeClr val="tx1"/>
                          </a:solidFill>
                          <a:latin typeface="Times New Roman"/>
                          <a:ea typeface="宋体"/>
                          <a:cs typeface="Times New Roman"/>
                        </a:rPr>
                        <a:t>：</a:t>
                      </a:r>
                    </a:p>
                    <a:p>
                      <a:pPr marL="0" indent="0" algn="just" defTabSz="914400" rtl="0" eaLnBrk="1" latinLnBrk="0" hangingPunct="1">
                        <a:lnSpc>
                          <a:spcPts val="1760"/>
                        </a:lnSpc>
                        <a:spcAft>
                          <a:spcPts val="0"/>
                        </a:spcAft>
                      </a:pPr>
                      <a:r>
                        <a:rPr lang="en-US" sz="1600" kern="100" dirty="0">
                          <a:solidFill>
                            <a:schemeClr val="tx1"/>
                          </a:solidFill>
                          <a:latin typeface="Times New Roman"/>
                          <a:ea typeface="宋体"/>
                          <a:cs typeface="Times New Roman"/>
                        </a:rPr>
                        <a:t>(</a:t>
                      </a:r>
                      <a:r>
                        <a:rPr lang="zh-CN" sz="1600" kern="100" dirty="0">
                          <a:solidFill>
                            <a:schemeClr val="tx1"/>
                          </a:solidFill>
                          <a:latin typeface="Times New Roman"/>
                          <a:ea typeface="宋体"/>
                          <a:cs typeface="Times New Roman"/>
                        </a:rPr>
                        <a:t>搅动代码行</a:t>
                      </a:r>
                      <a:r>
                        <a:rPr lang="en-US" sz="1600" kern="100" dirty="0">
                          <a:solidFill>
                            <a:schemeClr val="tx1"/>
                          </a:solidFill>
                          <a:latin typeface="Times New Roman"/>
                          <a:ea typeface="宋体"/>
                          <a:cs typeface="Times New Roman"/>
                        </a:rPr>
                        <a:t>+</a:t>
                      </a:r>
                      <a:r>
                        <a:rPr lang="zh-CN" sz="1600" kern="100" dirty="0">
                          <a:solidFill>
                            <a:schemeClr val="tx1"/>
                          </a:solidFill>
                          <a:latin typeface="Times New Roman"/>
                          <a:ea typeface="宋体"/>
                          <a:cs typeface="Times New Roman"/>
                        </a:rPr>
                        <a:t>删除代码行</a:t>
                      </a:r>
                      <a:r>
                        <a:rPr lang="en-US" sz="1600" kern="100" dirty="0">
                          <a:solidFill>
                            <a:schemeClr val="tx1"/>
                          </a:solidFill>
                          <a:latin typeface="Times New Roman"/>
                          <a:ea typeface="宋体"/>
                          <a:cs typeface="Times New Roman"/>
                        </a:rPr>
                        <a:t>)</a:t>
                      </a:r>
                      <a:r>
                        <a:rPr lang="zh-CN" sz="1600" kern="100" dirty="0">
                          <a:solidFill>
                            <a:schemeClr val="tx1"/>
                          </a:solidFill>
                          <a:latin typeface="Times New Roman"/>
                          <a:ea typeface="宋体"/>
                          <a:cs typeface="Times New Roman"/>
                        </a:rPr>
                        <a:t>搅动次数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760"/>
                        </a:lnSpc>
                        <a:spcAft>
                          <a:spcPts val="0"/>
                        </a:spcAft>
                      </a:pPr>
                      <a:r>
                        <a:rPr lang="zh-CN" sz="1600" kern="100" dirty="0">
                          <a:solidFill>
                            <a:schemeClr val="tx1"/>
                          </a:solidFill>
                          <a:latin typeface="Times New Roman"/>
                          <a:ea typeface="宋体"/>
                          <a:cs typeface="Times New Roman"/>
                        </a:rPr>
                        <a:t>相对于更改的次数，代码行更改的越多，缺陷密度也越大。</a:t>
                      </a:r>
                      <a:r>
                        <a:rPr lang="en-US" sz="1600" kern="100" dirty="0">
                          <a:solidFill>
                            <a:schemeClr val="tx1"/>
                          </a:solidFill>
                          <a:latin typeface="Times New Roman"/>
                          <a:ea typeface="宋体"/>
                          <a:cs typeface="Times New Roman"/>
                        </a:rPr>
                        <a:t>M8</a:t>
                      </a:r>
                      <a:r>
                        <a:rPr lang="zh-CN" sz="1600" kern="100" dirty="0">
                          <a:solidFill>
                            <a:schemeClr val="tx1"/>
                          </a:solidFill>
                          <a:latin typeface="Times New Roman"/>
                          <a:ea typeface="宋体"/>
                          <a:cs typeface="Times New Roman"/>
                        </a:rPr>
                        <a:t>可以与</a:t>
                      </a:r>
                      <a:r>
                        <a:rPr lang="en-US" sz="1600" kern="100" dirty="0">
                          <a:solidFill>
                            <a:schemeClr val="tx1"/>
                          </a:solidFill>
                          <a:latin typeface="Times New Roman"/>
                          <a:ea typeface="宋体"/>
                          <a:cs typeface="Times New Roman"/>
                        </a:rPr>
                        <a:t> M3</a:t>
                      </a:r>
                      <a:r>
                        <a:rPr lang="zh-CN" sz="1600" kern="100" dirty="0">
                          <a:solidFill>
                            <a:schemeClr val="tx1"/>
                          </a:solidFill>
                          <a:latin typeface="Times New Roman"/>
                          <a:ea typeface="宋体"/>
                          <a:cs typeface="Times New Roman"/>
                        </a:rPr>
                        <a:t>和</a:t>
                      </a:r>
                      <a:r>
                        <a:rPr lang="en-US" sz="1600" kern="100" dirty="0">
                          <a:solidFill>
                            <a:schemeClr val="tx1"/>
                          </a:solidFill>
                          <a:latin typeface="Times New Roman"/>
                          <a:ea typeface="宋体"/>
                          <a:cs typeface="Times New Roman"/>
                        </a:rPr>
                        <a:t>M4</a:t>
                      </a:r>
                      <a:r>
                        <a:rPr lang="zh-CN" sz="1600" kern="100" dirty="0">
                          <a:solidFill>
                            <a:schemeClr val="tx1"/>
                          </a:solidFill>
                          <a:latin typeface="Times New Roman"/>
                          <a:ea typeface="宋体"/>
                          <a:cs typeface="Times New Roman"/>
                        </a:rPr>
                        <a:t>联合使用，也可与</a:t>
                      </a:r>
                      <a:r>
                        <a:rPr lang="en-US" sz="1600" kern="100" dirty="0">
                          <a:solidFill>
                            <a:schemeClr val="tx1"/>
                          </a:solidFill>
                          <a:latin typeface="Times New Roman"/>
                          <a:ea typeface="宋体"/>
                          <a:cs typeface="Times New Roman"/>
                        </a:rPr>
                        <a:t>M5</a:t>
                      </a:r>
                      <a:r>
                        <a:rPr lang="zh-CN" sz="1600" kern="100" dirty="0">
                          <a:solidFill>
                            <a:schemeClr val="tx1"/>
                          </a:solidFill>
                          <a:latin typeface="Times New Roman"/>
                          <a:ea typeface="宋体"/>
                          <a:cs typeface="Times New Roman"/>
                        </a:rPr>
                        <a:t>和</a:t>
                      </a:r>
                      <a:r>
                        <a:rPr lang="en-US" sz="1600" kern="100" dirty="0">
                          <a:solidFill>
                            <a:schemeClr val="tx1"/>
                          </a:solidFill>
                          <a:latin typeface="Times New Roman"/>
                          <a:ea typeface="宋体"/>
                          <a:cs typeface="Times New Roman"/>
                        </a:rPr>
                        <a:t>M6</a:t>
                      </a:r>
                      <a:r>
                        <a:rPr lang="zh-CN" sz="1600" kern="100" dirty="0">
                          <a:solidFill>
                            <a:schemeClr val="tx1"/>
                          </a:solidFill>
                          <a:latin typeface="Times New Roman"/>
                          <a:ea typeface="宋体"/>
                          <a:cs typeface="Times New Roman"/>
                        </a:rPr>
                        <a:t>关联使用。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研究工作证实如下的结论：</a:t>
            </a:r>
          </a:p>
          <a:p>
            <a:pPr lvl="1"/>
            <a:r>
              <a:rPr lang="en-US" dirty="0" smtClean="0"/>
              <a:t>1</a:t>
            </a:r>
            <a:r>
              <a:rPr lang="zh-CN" altLang="en-US" dirty="0" smtClean="0"/>
              <a:t>）伴随着代码搅动相对测量值的</a:t>
            </a:r>
            <a:r>
              <a:rPr lang="zh-CN" altLang="en-US" dirty="0"/>
              <a:t>增加，系统中缺陷密度增加</a:t>
            </a:r>
            <a:r>
              <a:rPr lang="zh-CN" altLang="en-US" dirty="0" smtClean="0"/>
              <a:t>，；</a:t>
            </a:r>
          </a:p>
          <a:p>
            <a:pPr lvl="1"/>
            <a:r>
              <a:rPr lang="en-US" dirty="0" smtClean="0"/>
              <a:t>2</a:t>
            </a:r>
            <a:r>
              <a:rPr lang="zh-CN" altLang="en-US" dirty="0" smtClean="0"/>
              <a:t>）采用代码搅动的相对值进行预测比用绝对值更能反应出系统的缺陷密度；</a:t>
            </a:r>
          </a:p>
          <a:p>
            <a:pPr lvl="1"/>
            <a:r>
              <a:rPr lang="en-US" dirty="0" smtClean="0"/>
              <a:t>3</a:t>
            </a:r>
            <a:r>
              <a:rPr lang="zh-CN" altLang="en-US" dirty="0" smtClean="0"/>
              <a:t>）代码搅动相对的测量值可以有效地预测出系统缺陷的密度；</a:t>
            </a:r>
          </a:p>
          <a:p>
            <a:pPr lvl="1"/>
            <a:r>
              <a:rPr lang="en-US" dirty="0" smtClean="0"/>
              <a:t>4</a:t>
            </a:r>
            <a:r>
              <a:rPr lang="zh-CN" altLang="en-US" dirty="0" smtClean="0"/>
              <a:t>）代码搅动的相对测量值可以把有错误的模块与无错误倾向模块分割开。</a:t>
            </a:r>
          </a:p>
          <a:p>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15.4.2 </a:t>
            </a:r>
            <a:r>
              <a:rPr lang="zh-CN" altLang="en-US" dirty="0" smtClean="0"/>
              <a:t>突发修改的缺陷预测</a:t>
            </a:r>
            <a:endParaRPr lang="zh-CN" altLang="en-US" dirty="0"/>
          </a:p>
        </p:txBody>
      </p:sp>
      <p:sp>
        <p:nvSpPr>
          <p:cNvPr id="3" name="内容占位符 2"/>
          <p:cNvSpPr>
            <a:spLocks noGrp="1"/>
          </p:cNvSpPr>
          <p:nvPr>
            <p:ph idx="1"/>
          </p:nvPr>
        </p:nvSpPr>
        <p:spPr>
          <a:xfrm>
            <a:off x="914400" y="1400654"/>
            <a:ext cx="8001000" cy="4902200"/>
          </a:xfrm>
        </p:spPr>
        <p:txBody>
          <a:bodyPr/>
          <a:lstStyle/>
          <a:p>
            <a:r>
              <a:rPr lang="zh-CN" altLang="en-US" dirty="0" smtClean="0"/>
              <a:t>除了一般性的修改外，在产品的开发过程中还会发生突发性的修改，即在短时间内集中的修改代码。</a:t>
            </a:r>
            <a:endParaRPr lang="en-US" altLang="zh-CN" dirty="0" smtClean="0"/>
          </a:p>
          <a:p>
            <a:r>
              <a:rPr lang="zh-CN" altLang="en-US" dirty="0" smtClean="0"/>
              <a:t>这种情况往往会发生在项目的后期，由于</a:t>
            </a:r>
            <a:endParaRPr lang="en-US" altLang="zh-CN" dirty="0" smtClean="0"/>
          </a:p>
          <a:p>
            <a:pPr lvl="1"/>
            <a:r>
              <a:rPr lang="en-US" dirty="0" smtClean="0"/>
              <a:t>1</a:t>
            </a:r>
            <a:r>
              <a:rPr lang="zh-CN" altLang="en-US" dirty="0" smtClean="0"/>
              <a:t>）需求的不完整和不断变更；</a:t>
            </a:r>
            <a:endParaRPr lang="en-US" altLang="zh-CN" dirty="0" smtClean="0"/>
          </a:p>
          <a:p>
            <a:pPr lvl="1"/>
            <a:r>
              <a:rPr lang="en-US" dirty="0" smtClean="0"/>
              <a:t>2</a:t>
            </a:r>
            <a:r>
              <a:rPr lang="zh-CN" altLang="en-US" dirty="0" smtClean="0"/>
              <a:t>）缺陷密集地被发现，但不知道正真正的原因，导致一次次地出现和反复修改；</a:t>
            </a:r>
            <a:endParaRPr lang="en-US" altLang="zh-CN" dirty="0" smtClean="0"/>
          </a:p>
          <a:p>
            <a:pPr lvl="1"/>
            <a:r>
              <a:rPr lang="en-US" dirty="0" smtClean="0"/>
              <a:t>3</a:t>
            </a:r>
            <a:r>
              <a:rPr lang="zh-CN" altLang="en-US" dirty="0" smtClean="0"/>
              <a:t>）质量保证工作不足，前期工作质量不足，要求后期补充覆盖率测试等原因造成的。</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14400" y="1111204"/>
            <a:ext cx="8001000" cy="4902200"/>
          </a:xfrm>
        </p:spPr>
        <p:txBody>
          <a:bodyPr/>
          <a:lstStyle/>
          <a:p>
            <a:r>
              <a:rPr lang="zh-CN" altLang="zh-CN" dirty="0" smtClean="0"/>
              <a:t>进一</a:t>
            </a:r>
            <a:r>
              <a:rPr lang="zh-CN" altLang="en-US" dirty="0" smtClean="0"/>
              <a:t>步，</a:t>
            </a:r>
            <a:r>
              <a:rPr lang="zh-CN" altLang="zh-CN" dirty="0" smtClean="0"/>
              <a:t>提出用修改的突发性来预测缺陷模块</a:t>
            </a:r>
          </a:p>
          <a:p>
            <a:pPr lvl="1"/>
            <a:r>
              <a:rPr lang="zh-CN" altLang="zh-CN" dirty="0" smtClean="0"/>
              <a:t>项目的后期面对的代码突发性修改到底会对缺陷造成多大的影响呢？</a:t>
            </a:r>
            <a:endParaRPr lang="en-US" altLang="zh-CN" dirty="0" smtClean="0"/>
          </a:p>
          <a:p>
            <a:pPr lvl="1"/>
            <a:r>
              <a:rPr lang="zh-CN" altLang="zh-CN" dirty="0" smtClean="0"/>
              <a:t>能否由此预测出错误倾向比较大的模块？</a:t>
            </a:r>
            <a:endParaRPr lang="en-US" altLang="zh-CN" dirty="0" smtClean="0"/>
          </a:p>
          <a:p>
            <a:r>
              <a:rPr lang="zh-CN" altLang="zh-CN" dirty="0" smtClean="0"/>
              <a:t>问题是如何表达突发性修改？</a:t>
            </a:r>
            <a:endParaRPr lang="en-US" altLang="zh-CN" dirty="0" smtClean="0"/>
          </a:p>
          <a:p>
            <a:pPr lvl="1"/>
            <a:r>
              <a:rPr lang="zh-CN" altLang="zh-CN" dirty="0" smtClean="0"/>
              <a:t>一个系统的建造历史可以分为若干个修改或不修改某些代码的事件，这个事件可以日历为单位，周末和节假日是明显地分割线。</a:t>
            </a:r>
            <a:endParaRPr lang="en-US" altLang="zh-CN" dirty="0" smtClean="0"/>
          </a:p>
          <a:p>
            <a:pPr lvl="1"/>
            <a:r>
              <a:rPr lang="zh-CN" altLang="zh-CN" dirty="0" smtClean="0"/>
              <a:t>因此，突发性修改是连续修改的序列，而由周末和节假日分割开来。</a:t>
            </a:r>
            <a:endParaRPr lang="en-US" altLang="zh-CN" dirty="0" smtClean="0"/>
          </a:p>
          <a:p>
            <a:pPr lvl="2"/>
            <a:r>
              <a:rPr lang="zh-CN" altLang="zh-CN" dirty="0" smtClean="0"/>
              <a:t>例如，</a:t>
            </a:r>
            <a:r>
              <a:rPr lang="en-US" altLang="zh-CN" dirty="0" smtClean="0"/>
              <a:t>Windows</a:t>
            </a:r>
            <a:r>
              <a:rPr lang="zh-CN" altLang="zh-CN" dirty="0" smtClean="0"/>
              <a:t>的建造是按工作日为单位的，新的建造</a:t>
            </a:r>
            <a:r>
              <a:rPr lang="en-US" altLang="zh-CN" dirty="0" smtClean="0"/>
              <a:t>(build)</a:t>
            </a:r>
            <a:r>
              <a:rPr lang="zh-CN" altLang="zh-CN" dirty="0" smtClean="0"/>
              <a:t>从版本档案里派生出来。因此系统</a:t>
            </a:r>
            <a:r>
              <a:rPr lang="en-US" altLang="zh-CN" dirty="0" smtClean="0"/>
              <a:t>S</a:t>
            </a:r>
            <a:r>
              <a:rPr lang="zh-CN" altLang="zh-CN" dirty="0" smtClean="0"/>
              <a:t>是一个建造序列</a:t>
            </a:r>
            <a:r>
              <a:rPr lang="en-US" altLang="zh-CN" dirty="0" smtClean="0"/>
              <a:t>(s</a:t>
            </a:r>
            <a:r>
              <a:rPr lang="en-US" altLang="zh-CN" baseline="-25000" dirty="0" smtClean="0"/>
              <a:t>1</a:t>
            </a:r>
            <a:r>
              <a:rPr lang="en-US" altLang="zh-CN" dirty="0" smtClean="0"/>
              <a:t>,s</a:t>
            </a:r>
            <a:r>
              <a:rPr lang="en-US" altLang="zh-CN" baseline="-25000" dirty="0"/>
              <a:t>2</a:t>
            </a:r>
            <a:r>
              <a:rPr lang="en-US" altLang="zh-CN" dirty="0" smtClean="0"/>
              <a:t>,…)</a:t>
            </a:r>
            <a:r>
              <a:rPr lang="zh-CN" altLang="zh-CN" dirty="0" smtClean="0"/>
              <a:t>，且</a:t>
            </a:r>
            <a:r>
              <a:rPr lang="en-US" altLang="zh-CN" dirty="0" smtClean="0"/>
              <a:t> </a:t>
            </a:r>
            <a:r>
              <a:rPr lang="en-US" altLang="zh-CN" dirty="0" err="1" smtClean="0"/>
              <a:t>s</a:t>
            </a:r>
            <a:r>
              <a:rPr lang="en-US" altLang="zh-CN" baseline="-25000" dirty="0" err="1"/>
              <a:t>i</a:t>
            </a:r>
            <a:r>
              <a:rPr lang="en-US" altLang="zh-CN" dirty="0" smtClean="0"/>
              <a:t> </a:t>
            </a:r>
            <a:r>
              <a:rPr lang="zh-CN" altLang="zh-CN" dirty="0" smtClean="0"/>
              <a:t>≠</a:t>
            </a:r>
            <a:r>
              <a:rPr lang="en-US" altLang="zh-CN" dirty="0" smtClean="0"/>
              <a:t>s</a:t>
            </a:r>
            <a:r>
              <a:rPr lang="en-US" altLang="zh-CN" baseline="-25000" dirty="0" smtClean="0"/>
              <a:t>i-1</a:t>
            </a:r>
            <a:r>
              <a:rPr lang="zh-CN" altLang="zh-CN" dirty="0" smtClean="0"/>
              <a:t>。</a:t>
            </a:r>
          </a:p>
          <a:p>
            <a:endParaRPr lang="zh-CN" altLang="en-US" dirty="0"/>
          </a:p>
        </p:txBody>
      </p:sp>
    </p:spTree>
    <p:extLst>
      <p:ext uri="{BB962C8B-B14F-4D97-AF65-F5344CB8AC3E}">
        <p14:creationId xmlns:p14="http://schemas.microsoft.com/office/powerpoint/2010/main" val="610498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27557" y="1489620"/>
            <a:ext cx="7940150" cy="4902200"/>
          </a:xfrm>
        </p:spPr>
        <p:txBody>
          <a:bodyPr/>
          <a:lstStyle/>
          <a:p>
            <a:r>
              <a:rPr lang="zh-CN" altLang="en-US" sz="2400" dirty="0" smtClean="0"/>
              <a:t>假定每个建造</a:t>
            </a:r>
            <a:r>
              <a:rPr lang="en-US" altLang="zh-CN" sz="2400" dirty="0" err="1"/>
              <a:t>s</a:t>
            </a:r>
            <a:r>
              <a:rPr lang="en-US" altLang="zh-CN" sz="2400" baseline="-25000" dirty="0" err="1"/>
              <a:t>i</a:t>
            </a:r>
            <a:r>
              <a:rPr lang="zh-CN" altLang="en-US" sz="2400" dirty="0" smtClean="0"/>
              <a:t>创立出独立的部件，即，类、包、模块等，对于</a:t>
            </a:r>
            <a:r>
              <a:rPr lang="en-US" sz="2400" dirty="0" smtClean="0"/>
              <a:t>Windows</a:t>
            </a:r>
            <a:r>
              <a:rPr lang="zh-CN" altLang="en-US" sz="2400" dirty="0" smtClean="0"/>
              <a:t>部件可解释为是二进制代码，如，</a:t>
            </a:r>
            <a:r>
              <a:rPr lang="en-US" sz="2400" dirty="0" smtClean="0"/>
              <a:t>*.exe</a:t>
            </a:r>
            <a:r>
              <a:rPr lang="zh-CN" altLang="en-US" sz="2400" dirty="0" smtClean="0"/>
              <a:t>、</a:t>
            </a:r>
            <a:r>
              <a:rPr lang="en-US" sz="2400" dirty="0" smtClean="0"/>
              <a:t>*.sys</a:t>
            </a:r>
            <a:r>
              <a:rPr lang="zh-CN" altLang="en-US" sz="2400" dirty="0" smtClean="0"/>
              <a:t>、或</a:t>
            </a:r>
            <a:r>
              <a:rPr lang="en-US" sz="2400" dirty="0" smtClean="0"/>
              <a:t>*.dll</a:t>
            </a:r>
            <a:r>
              <a:rPr lang="zh-CN" altLang="en-US" sz="2400" dirty="0" smtClean="0"/>
              <a:t>文件。</a:t>
            </a:r>
            <a:endParaRPr lang="en-US" altLang="zh-CN" sz="2400" dirty="0" smtClean="0"/>
          </a:p>
          <a:p>
            <a:r>
              <a:rPr lang="zh-CN" altLang="en-US" sz="2400" dirty="0" smtClean="0"/>
              <a:t>因此，每个部件</a:t>
            </a:r>
            <a:r>
              <a:rPr lang="en-US" sz="2400" dirty="0" smtClean="0"/>
              <a:t>C =( c</a:t>
            </a:r>
            <a:r>
              <a:rPr lang="en-US" sz="2400" baseline="-25000" dirty="0" smtClean="0"/>
              <a:t>1</a:t>
            </a:r>
            <a:r>
              <a:rPr lang="en-US" sz="2400" dirty="0" smtClean="0"/>
              <a:t>,c</a:t>
            </a:r>
            <a:r>
              <a:rPr lang="en-US" sz="2400" baseline="-25000" dirty="0" smtClean="0"/>
              <a:t>2</a:t>
            </a:r>
            <a:r>
              <a:rPr lang="en-US" sz="2400" dirty="0" smtClean="0"/>
              <a:t>,…, </a:t>
            </a:r>
            <a:r>
              <a:rPr lang="en-US" sz="2400" dirty="0" err="1" smtClean="0"/>
              <a:t>c</a:t>
            </a:r>
            <a:r>
              <a:rPr lang="en-US" sz="2400" baseline="-25000" dirty="0" err="1" smtClean="0"/>
              <a:t>|S</a:t>
            </a:r>
            <a:r>
              <a:rPr lang="en-US" sz="2400" baseline="-25000" dirty="0" smtClean="0"/>
              <a:t>|</a:t>
            </a:r>
            <a:r>
              <a:rPr lang="en-US" sz="2400" dirty="0" smtClean="0"/>
              <a:t>)</a:t>
            </a:r>
            <a:r>
              <a:rPr lang="zh-CN" altLang="en-US" sz="2400" dirty="0" smtClean="0"/>
              <a:t>。如果</a:t>
            </a:r>
            <a:r>
              <a:rPr lang="en-US" sz="2400" dirty="0" err="1" smtClean="0"/>
              <a:t>c</a:t>
            </a:r>
            <a:r>
              <a:rPr lang="en-US" sz="2400" baseline="-25000" dirty="0" err="1" smtClean="0"/>
              <a:t>i</a:t>
            </a:r>
            <a:r>
              <a:rPr lang="en-US" sz="2400" dirty="0" smtClean="0"/>
              <a:t> </a:t>
            </a:r>
            <a:r>
              <a:rPr lang="zh-CN" altLang="en-US" sz="2400" dirty="0" smtClean="0"/>
              <a:t>≠</a:t>
            </a:r>
            <a:r>
              <a:rPr lang="en-US" sz="2400" dirty="0" smtClean="0"/>
              <a:t>c</a:t>
            </a:r>
            <a:r>
              <a:rPr lang="en-US" sz="2400" baseline="-25000" dirty="0" smtClean="0"/>
              <a:t>i-1</a:t>
            </a:r>
            <a:r>
              <a:rPr lang="zh-CN" altLang="en-US" sz="2400" dirty="0" smtClean="0"/>
              <a:t>，那么部件</a:t>
            </a:r>
            <a:r>
              <a:rPr lang="en-US" sz="2400" dirty="0" smtClean="0"/>
              <a:t>C</a:t>
            </a:r>
            <a:r>
              <a:rPr lang="zh-CN" altLang="en-US" sz="2400" dirty="0" smtClean="0"/>
              <a:t>在建造</a:t>
            </a:r>
            <a:r>
              <a:rPr lang="en-US" sz="2400" dirty="0" err="1" smtClean="0"/>
              <a:t>s</a:t>
            </a:r>
            <a:r>
              <a:rPr lang="en-US" sz="2400" baseline="-25000" dirty="0" err="1" smtClean="0"/>
              <a:t>i</a:t>
            </a:r>
            <a:r>
              <a:rPr lang="zh-CN" altLang="en-US" sz="2400" dirty="0" smtClean="0"/>
              <a:t>是被修改了。</a:t>
            </a:r>
          </a:p>
          <a:p>
            <a:r>
              <a:rPr lang="zh-CN" altLang="en-US" sz="2400" dirty="0" smtClean="0"/>
              <a:t>这样，对每个部件的突发性更改都可以看作是连续更改的序列，且有两个参数决定：</a:t>
            </a:r>
          </a:p>
          <a:p>
            <a:pPr lvl="1"/>
            <a:r>
              <a:rPr lang="zh-CN" altLang="en-US" sz="2000" b="1" dirty="0" smtClean="0"/>
              <a:t>间隙规模：</a:t>
            </a:r>
            <a:r>
              <a:rPr lang="zh-CN" altLang="en-US" sz="2000" dirty="0" smtClean="0"/>
              <a:t>表达两次更改的最小间隙</a:t>
            </a:r>
            <a:r>
              <a:rPr lang="en-US" sz="2000" dirty="0" smtClean="0"/>
              <a:t>(Gap)</a:t>
            </a:r>
            <a:r>
              <a:rPr lang="zh-CN" altLang="en-US" sz="2000" dirty="0" smtClean="0"/>
              <a:t>。记为</a:t>
            </a:r>
            <a:r>
              <a:rPr lang="en-US" sz="2000" dirty="0" smtClean="0"/>
              <a:t>G</a:t>
            </a:r>
            <a:r>
              <a:rPr lang="zh-CN" altLang="en-US" sz="2000" dirty="0" smtClean="0"/>
              <a:t>。如果两次更改的距离小于</a:t>
            </a:r>
            <a:r>
              <a:rPr lang="en-US" sz="2000" dirty="0" smtClean="0"/>
              <a:t>G</a:t>
            </a:r>
            <a:r>
              <a:rPr lang="zh-CN" altLang="en-US" sz="2000" dirty="0" smtClean="0"/>
              <a:t>，那么，作为一次突发性更改。</a:t>
            </a:r>
          </a:p>
          <a:p>
            <a:pPr lvl="1"/>
            <a:r>
              <a:rPr lang="zh-CN" altLang="en-US" sz="2000" b="1" dirty="0" smtClean="0"/>
              <a:t>突发规模：</a:t>
            </a:r>
            <a:r>
              <a:rPr lang="zh-CN" altLang="en-US" sz="2000" dirty="0" smtClean="0"/>
              <a:t>表达一次突发性修改中的最小修改数（例如代码行数），记为</a:t>
            </a:r>
            <a:r>
              <a:rPr lang="en-US" sz="2000" dirty="0" smtClean="0"/>
              <a:t>B</a:t>
            </a:r>
            <a:r>
              <a:rPr lang="zh-CN" altLang="en-US" sz="2000" dirty="0" smtClean="0"/>
              <a:t>。如果修改的数小于</a:t>
            </a:r>
            <a:r>
              <a:rPr lang="en-US" sz="2000" dirty="0" smtClean="0"/>
              <a:t>B</a:t>
            </a:r>
            <a:r>
              <a:rPr lang="zh-CN" altLang="en-US" sz="2000" dirty="0" smtClean="0"/>
              <a:t>，就不算是突发性修改。</a:t>
            </a:r>
            <a:endParaRPr lang="zh-CN" altLang="en-US" sz="2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8610" name="Picture 2"/>
          <p:cNvPicPr>
            <a:picLocks noChangeAspect="1" noChangeArrowheads="1"/>
          </p:cNvPicPr>
          <p:nvPr/>
        </p:nvPicPr>
        <p:blipFill>
          <a:blip r:embed="rId2"/>
          <a:srcRect/>
          <a:stretch>
            <a:fillRect/>
          </a:stretch>
        </p:blipFill>
        <p:spPr bwMode="auto">
          <a:xfrm>
            <a:off x="584655" y="1332843"/>
            <a:ext cx="8501289" cy="31733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66792" y="1271174"/>
            <a:ext cx="7874601" cy="4902200"/>
          </a:xfrm>
        </p:spPr>
        <p:txBody>
          <a:bodyPr/>
          <a:lstStyle/>
          <a:p>
            <a:r>
              <a:rPr lang="en-US" sz="2400" dirty="0" err="1" smtClean="0"/>
              <a:t>Nagappan</a:t>
            </a:r>
            <a:r>
              <a:rPr lang="zh-CN" altLang="en-US" sz="2400" dirty="0" smtClean="0"/>
              <a:t>等给出了针对部件的突发性修改的度量元，并将其分为。</a:t>
            </a:r>
          </a:p>
          <a:p>
            <a:pPr lvl="1"/>
            <a:r>
              <a:rPr lang="en-US" sz="2000" dirty="0" smtClean="0"/>
              <a:t>1</a:t>
            </a:r>
            <a:r>
              <a:rPr lang="zh-CN" altLang="en-US" sz="2000" dirty="0" smtClean="0"/>
              <a:t>）与更改相关的度量元，包括：更改的数目、连续更改数、突发更改数、总的突发规模等。</a:t>
            </a:r>
          </a:p>
          <a:p>
            <a:pPr lvl="1"/>
            <a:r>
              <a:rPr lang="en-US" sz="2000" dirty="0" smtClean="0"/>
              <a:t>2</a:t>
            </a:r>
            <a:r>
              <a:rPr lang="zh-CN" altLang="en-US" sz="2000" dirty="0" smtClean="0"/>
              <a:t>）与时间相关的度量元，包括，首次突发更改时间、最后突发更改时间、最大突发更改时间等。</a:t>
            </a:r>
          </a:p>
          <a:p>
            <a:pPr lvl="1"/>
            <a:r>
              <a:rPr lang="en-US" sz="2000" dirty="0" smtClean="0"/>
              <a:t>3</a:t>
            </a:r>
            <a:r>
              <a:rPr lang="zh-CN" altLang="en-US" sz="2000" dirty="0" smtClean="0"/>
              <a:t>）与修改人相关的度量元，包括，参与更改的总人数、参与突发更改的总人数、突发更改中的最大人数等。</a:t>
            </a:r>
          </a:p>
          <a:p>
            <a:pPr lvl="1"/>
            <a:r>
              <a:rPr lang="en-US" sz="2000" dirty="0" smtClean="0"/>
              <a:t>4</a:t>
            </a:r>
            <a:r>
              <a:rPr lang="zh-CN" altLang="en-US" sz="2000" dirty="0" smtClean="0"/>
              <a:t>）代码搅动的度量元，包括，搅动的总数、突发更改中的总的搅动数、突发更改中的最大的搅动数等。</a:t>
            </a:r>
          </a:p>
          <a:p>
            <a:r>
              <a:rPr lang="zh-CN" altLang="en-US" sz="2400" dirty="0" smtClean="0"/>
              <a:t>依据上述的度量元，能够较好地预测出突发性修改的缺陷情况。</a:t>
            </a:r>
            <a:endParaRPr lang="en-US" altLang="zh-CN" sz="2400" dirty="0" smtClean="0"/>
          </a:p>
          <a:p>
            <a:r>
              <a:rPr lang="zh-CN" altLang="en-US" sz="2400" b="1" dirty="0" smtClean="0">
                <a:solidFill>
                  <a:srgbClr val="FF0000"/>
                </a:solidFill>
              </a:rPr>
              <a:t>对</a:t>
            </a:r>
            <a:r>
              <a:rPr lang="en-US" sz="2400" b="1" dirty="0" smtClean="0">
                <a:solidFill>
                  <a:srgbClr val="FF0000"/>
                </a:solidFill>
              </a:rPr>
              <a:t>Windows Vista</a:t>
            </a:r>
            <a:r>
              <a:rPr lang="zh-CN" altLang="en-US" sz="2400" b="1" dirty="0" smtClean="0">
                <a:solidFill>
                  <a:srgbClr val="FF0000"/>
                </a:solidFill>
              </a:rPr>
              <a:t>的实验预测准确度大于</a:t>
            </a:r>
            <a:r>
              <a:rPr lang="en-US" sz="2400" b="1" dirty="0" smtClean="0">
                <a:solidFill>
                  <a:srgbClr val="FF0000"/>
                </a:solidFill>
              </a:rPr>
              <a:t>90%</a:t>
            </a:r>
            <a:r>
              <a:rPr lang="zh-CN" altLang="en-US" sz="2400" b="1" dirty="0" smtClean="0">
                <a:solidFill>
                  <a:srgbClr val="FF0000"/>
                </a:solidFill>
              </a:rPr>
              <a:t>。</a:t>
            </a:r>
          </a:p>
          <a:p>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15.5 </a:t>
            </a:r>
            <a:r>
              <a:rPr lang="zh-CN" altLang="en-US" dirty="0" smtClean="0"/>
              <a:t>缺陷预防</a:t>
            </a:r>
          </a:p>
        </p:txBody>
      </p:sp>
      <p:sp>
        <p:nvSpPr>
          <p:cNvPr id="3" name="内容占位符 2"/>
          <p:cNvSpPr>
            <a:spLocks noGrp="1"/>
          </p:cNvSpPr>
          <p:nvPr>
            <p:ph idx="1"/>
          </p:nvPr>
        </p:nvSpPr>
        <p:spPr/>
        <p:txBody>
          <a:bodyPr/>
          <a:lstStyle/>
          <a:p>
            <a:r>
              <a:rPr lang="zh-CN" altLang="en-US" sz="2400" dirty="0"/>
              <a:t>缺陷预测是为了让软件开发者和使用者对交付的软件做的心里</a:t>
            </a:r>
            <a:r>
              <a:rPr lang="zh-CN" altLang="en-US" sz="2400" dirty="0" smtClean="0"/>
              <a:t>有底</a:t>
            </a:r>
            <a:r>
              <a:rPr lang="en-US" altLang="zh-CN" sz="2400" dirty="0" smtClean="0"/>
              <a:t>.</a:t>
            </a:r>
            <a:r>
              <a:rPr lang="zh-CN" altLang="en-US" sz="2400" dirty="0" smtClean="0"/>
              <a:t>，</a:t>
            </a:r>
            <a:r>
              <a:rPr lang="zh-CN" altLang="en-US" sz="2400" dirty="0"/>
              <a:t>或者让后续工程工作具有依据</a:t>
            </a:r>
            <a:r>
              <a:rPr lang="zh-CN" altLang="en-US" sz="2400" dirty="0" smtClean="0"/>
              <a:t>的话</a:t>
            </a:r>
            <a:endParaRPr lang="en-US" altLang="zh-CN" sz="2400" dirty="0"/>
          </a:p>
          <a:p>
            <a:r>
              <a:rPr lang="zh-CN" altLang="en-US" sz="2400" dirty="0" smtClean="0"/>
              <a:t>缺陷</a:t>
            </a:r>
            <a:r>
              <a:rPr lang="zh-CN" altLang="en-US" sz="2400" dirty="0"/>
              <a:t>预防是进一步提高软件可信任程度的有效措施。</a:t>
            </a:r>
            <a:endParaRPr lang="en-US" sz="2400" dirty="0" smtClean="0"/>
          </a:p>
          <a:p>
            <a:pPr lvl="1"/>
            <a:r>
              <a:rPr lang="en-US" sz="2000" dirty="0" smtClean="0"/>
              <a:t>IBM</a:t>
            </a:r>
            <a:r>
              <a:rPr lang="zh-CN" altLang="en-US" sz="2000" dirty="0" smtClean="0"/>
              <a:t>的</a:t>
            </a:r>
            <a:r>
              <a:rPr lang="en-US" sz="2000" dirty="0" smtClean="0"/>
              <a:t>R.G Mays</a:t>
            </a:r>
            <a:r>
              <a:rPr lang="zh-CN" altLang="en-US" sz="2000" dirty="0" smtClean="0"/>
              <a:t>于</a:t>
            </a:r>
            <a:r>
              <a:rPr lang="en-US" sz="2000" dirty="0" smtClean="0"/>
              <a:t>1990</a:t>
            </a:r>
            <a:r>
              <a:rPr lang="zh-CN" altLang="en-US" sz="2000" dirty="0" smtClean="0"/>
              <a:t>年提出缺陷预防，认为分析缺陷能够更好地理解产生缺陷的原因，从而避免类似缺陷在后来的产品中再出现。</a:t>
            </a:r>
            <a:endParaRPr lang="en-US" altLang="zh-CN" sz="2000" dirty="0" smtClean="0"/>
          </a:p>
          <a:p>
            <a:pPr lvl="1"/>
            <a:r>
              <a:rPr lang="en-US" sz="2000" dirty="0" smtClean="0"/>
              <a:t>1998</a:t>
            </a:r>
            <a:r>
              <a:rPr lang="zh-CN" altLang="en-US" sz="2000" dirty="0" smtClean="0"/>
              <a:t>年</a:t>
            </a:r>
            <a:r>
              <a:rPr lang="en-US" sz="2000" dirty="0" smtClean="0"/>
              <a:t>Fredericks </a:t>
            </a:r>
            <a:r>
              <a:rPr lang="zh-CN" altLang="en-US" sz="2000" dirty="0" smtClean="0"/>
              <a:t>和</a:t>
            </a:r>
            <a:r>
              <a:rPr lang="en-US" sz="2000" dirty="0" err="1" smtClean="0"/>
              <a:t>Basili</a:t>
            </a:r>
            <a:r>
              <a:rPr lang="zh-CN" altLang="en-US" sz="2000" dirty="0" smtClean="0"/>
              <a:t>总结了缺陷的分类、追踪和预防方法。</a:t>
            </a:r>
            <a:endParaRPr lang="en-US" altLang="zh-CN" sz="2000" dirty="0" smtClean="0"/>
          </a:p>
          <a:p>
            <a:endParaRPr lang="en-US" altLang="zh-CN" dirty="0" smtClean="0"/>
          </a:p>
          <a:p>
            <a:r>
              <a:rPr lang="en-US" altLang="zh-CN" dirty="0" smtClean="0"/>
              <a:t>15.5.1 </a:t>
            </a:r>
            <a:r>
              <a:rPr lang="zh-CN" altLang="en-US" dirty="0" smtClean="0"/>
              <a:t>缺陷预防的流程</a:t>
            </a:r>
            <a:endParaRPr lang="en-US" altLang="zh-CN" dirty="0" smtClean="0"/>
          </a:p>
          <a:p>
            <a:r>
              <a:rPr lang="en-US" altLang="zh-CN" dirty="0" smtClean="0"/>
              <a:t>15.5.2 </a:t>
            </a:r>
            <a:r>
              <a:rPr lang="zh-CN" altLang="en-US" dirty="0" smtClean="0"/>
              <a:t>项目开发中融入</a:t>
            </a:r>
            <a:r>
              <a:rPr lang="zh-CN" altLang="en-US" dirty="0"/>
              <a:t>缺陷</a:t>
            </a:r>
            <a:r>
              <a:rPr lang="zh-CN" altLang="en-US" dirty="0" smtClean="0"/>
              <a:t>预防活动</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项目缺陷预防的流程图</a:t>
            </a:r>
            <a:endParaRPr lang="zh-CN" altLang="en-US" dirty="0"/>
          </a:p>
        </p:txBody>
      </p:sp>
      <p:grpSp>
        <p:nvGrpSpPr>
          <p:cNvPr id="4" name="Group 1"/>
          <p:cNvGrpSpPr>
            <a:grpSpLocks noChangeAspect="1"/>
          </p:cNvGrpSpPr>
          <p:nvPr/>
        </p:nvGrpSpPr>
        <p:grpSpPr bwMode="auto">
          <a:xfrm>
            <a:off x="1143000" y="1454926"/>
            <a:ext cx="6981794" cy="4834201"/>
            <a:chOff x="1295" y="314"/>
            <a:chExt cx="6859" cy="4749"/>
          </a:xfrm>
        </p:grpSpPr>
        <p:sp>
          <p:nvSpPr>
            <p:cNvPr id="5" name="AutoShape 23"/>
            <p:cNvSpPr>
              <a:spLocks noChangeAspect="1" noChangeArrowheads="1" noTextEdit="1"/>
            </p:cNvSpPr>
            <p:nvPr/>
          </p:nvSpPr>
          <p:spPr bwMode="auto">
            <a:xfrm>
              <a:off x="1295" y="555"/>
              <a:ext cx="6746" cy="45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 name="Rectangle 22"/>
            <p:cNvSpPr>
              <a:spLocks noChangeArrowheads="1"/>
            </p:cNvSpPr>
            <p:nvPr/>
          </p:nvSpPr>
          <p:spPr bwMode="auto">
            <a:xfrm>
              <a:off x="5026" y="475"/>
              <a:ext cx="1206"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开发阶段</a:t>
              </a:r>
            </a:p>
            <a:p>
              <a:pPr indent="0"/>
              <a:r>
                <a:rPr kumimoji="0" lang="zh-CN" altLang="zh-CN" sz="1600" dirty="0">
                  <a:latin typeface="Times New Roman" panose="02020603050405020304" pitchFamily="18" charset="0"/>
                  <a:cs typeface="Times New Roman" panose="02020603050405020304" pitchFamily="18" charset="0"/>
                </a:rPr>
                <a:t>任务和确认</a:t>
              </a:r>
            </a:p>
          </p:txBody>
        </p:sp>
        <p:sp>
          <p:nvSpPr>
            <p:cNvPr id="7" name="Rectangle 21"/>
            <p:cNvSpPr>
              <a:spLocks noChangeArrowheads="1"/>
            </p:cNvSpPr>
            <p:nvPr/>
          </p:nvSpPr>
          <p:spPr bwMode="auto">
            <a:xfrm>
              <a:off x="1609" y="1280"/>
              <a:ext cx="1407" cy="48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smtClean="0">
                  <a:cs typeface="Times New Roman" panose="02020603050405020304" pitchFamily="18" charset="0"/>
                </a:rPr>
                <a:t>3. </a:t>
              </a:r>
              <a:r>
                <a:rPr kumimoji="0" lang="zh-CN" altLang="zh-CN" sz="1600" dirty="0" smtClean="0">
                  <a:cs typeface="Times New Roman" panose="02020603050405020304" pitchFamily="18" charset="0"/>
                </a:rPr>
                <a:t>阶段</a:t>
              </a:r>
              <a:r>
                <a:rPr kumimoji="0" lang="zh-CN" altLang="zh-CN" sz="1600" dirty="0">
                  <a:cs typeface="Times New Roman" panose="02020603050405020304" pitchFamily="18" charset="0"/>
                </a:rPr>
                <a:t>开工会</a:t>
              </a:r>
            </a:p>
          </p:txBody>
        </p:sp>
        <p:sp>
          <p:nvSpPr>
            <p:cNvPr id="8" name="Rectangle 20"/>
            <p:cNvSpPr>
              <a:spLocks noChangeArrowheads="1"/>
            </p:cNvSpPr>
            <p:nvPr/>
          </p:nvSpPr>
          <p:spPr bwMode="auto">
            <a:xfrm>
              <a:off x="6706" y="1280"/>
              <a:ext cx="1448" cy="48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smtClean="0">
                  <a:cs typeface="Times New Roman" panose="02020603050405020304" pitchFamily="18" charset="0"/>
                </a:rPr>
                <a:t>1.</a:t>
              </a:r>
              <a:r>
                <a:rPr kumimoji="0" lang="zh-CN" altLang="zh-CN" sz="1600" dirty="0" smtClean="0">
                  <a:cs typeface="Times New Roman" panose="02020603050405020304" pitchFamily="18" charset="0"/>
                </a:rPr>
                <a:t>原因</a:t>
              </a:r>
              <a:r>
                <a:rPr kumimoji="0" lang="zh-CN" altLang="zh-CN" sz="1600" dirty="0">
                  <a:cs typeface="Times New Roman" panose="02020603050405020304" pitchFamily="18" charset="0"/>
                </a:rPr>
                <a:t>分析会</a:t>
              </a:r>
            </a:p>
          </p:txBody>
        </p:sp>
        <p:sp>
          <p:nvSpPr>
            <p:cNvPr id="9" name="Rectangle 19"/>
            <p:cNvSpPr>
              <a:spLocks noChangeArrowheads="1"/>
            </p:cNvSpPr>
            <p:nvPr/>
          </p:nvSpPr>
          <p:spPr bwMode="auto">
            <a:xfrm>
              <a:off x="6835" y="314"/>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错误</a:t>
              </a:r>
            </a:p>
          </p:txBody>
        </p:sp>
        <p:sp>
          <p:nvSpPr>
            <p:cNvPr id="10" name="Freeform 18"/>
            <p:cNvSpPr>
              <a:spLocks/>
            </p:cNvSpPr>
            <p:nvPr/>
          </p:nvSpPr>
          <p:spPr bwMode="auto">
            <a:xfrm>
              <a:off x="6232" y="797"/>
              <a:ext cx="1206" cy="483"/>
            </a:xfrm>
            <a:custGeom>
              <a:avLst/>
              <a:gdLst>
                <a:gd name="T0" fmla="*/ 0 w 1206"/>
                <a:gd name="T1" fmla="*/ 0 h 805"/>
                <a:gd name="T2" fmla="*/ 1206 w 1206"/>
                <a:gd name="T3" fmla="*/ 0 h 805"/>
                <a:gd name="T4" fmla="*/ 1206 w 1206"/>
                <a:gd name="T5" fmla="*/ 805 h 805"/>
              </a:gdLst>
              <a:ahLst/>
              <a:cxnLst>
                <a:cxn ang="0">
                  <a:pos x="T0" y="T1"/>
                </a:cxn>
                <a:cxn ang="0">
                  <a:pos x="T2" y="T3"/>
                </a:cxn>
                <a:cxn ang="0">
                  <a:pos x="T4" y="T5"/>
                </a:cxn>
              </a:cxnLst>
              <a:rect l="0" t="0" r="r" b="b"/>
              <a:pathLst>
                <a:path w="1206" h="805">
                  <a:moveTo>
                    <a:pt x="0" y="0"/>
                  </a:moveTo>
                  <a:lnTo>
                    <a:pt x="1206" y="0"/>
                  </a:lnTo>
                  <a:lnTo>
                    <a:pt x="1206" y="80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 name="Freeform 17"/>
            <p:cNvSpPr>
              <a:spLocks/>
            </p:cNvSpPr>
            <p:nvPr/>
          </p:nvSpPr>
          <p:spPr bwMode="auto">
            <a:xfrm>
              <a:off x="2212" y="797"/>
              <a:ext cx="2814" cy="483"/>
            </a:xfrm>
            <a:custGeom>
              <a:avLst/>
              <a:gdLst>
                <a:gd name="T0" fmla="*/ 0 w 2814"/>
                <a:gd name="T1" fmla="*/ 805 h 805"/>
                <a:gd name="T2" fmla="*/ 0 w 2814"/>
                <a:gd name="T3" fmla="*/ 0 h 805"/>
                <a:gd name="T4" fmla="*/ 2814 w 2814"/>
                <a:gd name="T5" fmla="*/ 0 h 805"/>
              </a:gdLst>
              <a:ahLst/>
              <a:cxnLst>
                <a:cxn ang="0">
                  <a:pos x="T0" y="T1"/>
                </a:cxn>
                <a:cxn ang="0">
                  <a:pos x="T2" y="T3"/>
                </a:cxn>
                <a:cxn ang="0">
                  <a:pos x="T4" y="T5"/>
                </a:cxn>
              </a:cxnLst>
              <a:rect l="0" t="0" r="r" b="b"/>
              <a:pathLst>
                <a:path w="2814" h="805">
                  <a:moveTo>
                    <a:pt x="0" y="805"/>
                  </a:moveTo>
                  <a:lnTo>
                    <a:pt x="0" y="0"/>
                  </a:lnTo>
                  <a:lnTo>
                    <a:pt x="2814"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2" name="Rectangle 16"/>
            <p:cNvSpPr>
              <a:spLocks noChangeArrowheads="1"/>
            </p:cNvSpPr>
            <p:nvPr/>
          </p:nvSpPr>
          <p:spPr bwMode="auto">
            <a:xfrm>
              <a:off x="3217" y="475"/>
              <a:ext cx="1407" cy="6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阶段开始前</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的反馈</a:t>
              </a:r>
              <a:endParaRPr kumimoji="0" lang="zh-CN" altLang="zh-CN" sz="1600" b="0" i="0" u="none" strike="noStrike" cap="none" normalizeH="0" baseline="0" dirty="0" smtClean="0">
                <a:ln>
                  <a:noFill/>
                </a:ln>
                <a:solidFill>
                  <a:schemeClr val="tx1"/>
                </a:solidFill>
                <a:effectLst/>
              </a:endParaRPr>
            </a:p>
          </p:txBody>
        </p:sp>
        <p:sp>
          <p:nvSpPr>
            <p:cNvPr id="13" name="Rectangle 15"/>
            <p:cNvSpPr>
              <a:spLocks noChangeArrowheads="1"/>
            </p:cNvSpPr>
            <p:nvPr/>
          </p:nvSpPr>
          <p:spPr bwMode="auto">
            <a:xfrm>
              <a:off x="4423" y="3212"/>
              <a:ext cx="1222" cy="64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600" dirty="0" smtClean="0">
                  <a:latin typeface="Times New Roman" panose="02020603050405020304" pitchFamily="18" charset="0"/>
                  <a:cs typeface="Times New Roman" panose="02020603050405020304" pitchFamily="18" charset="0"/>
                </a:rPr>
                <a:t>2.</a:t>
              </a:r>
              <a:r>
                <a:rPr kumimoji="0" lang="zh-CN" altLang="zh-CN" sz="1600" dirty="0" smtClean="0">
                  <a:latin typeface="Times New Roman" panose="02020603050405020304" pitchFamily="18" charset="0"/>
                  <a:cs typeface="Times New Roman" panose="02020603050405020304" pitchFamily="18" charset="0"/>
                </a:rPr>
                <a:t>缺陷</a:t>
              </a:r>
              <a:r>
                <a:rPr kumimoji="0" lang="zh-CN" altLang="zh-CN" sz="1600" dirty="0">
                  <a:latin typeface="Times New Roman" panose="02020603050405020304" pitchFamily="18" charset="0"/>
                  <a:cs typeface="Times New Roman" panose="02020603050405020304" pitchFamily="18" charset="0"/>
                </a:rPr>
                <a:t>预防</a:t>
              </a:r>
            </a:p>
            <a:p>
              <a:pPr indent="0"/>
              <a:r>
                <a:rPr kumimoji="0" lang="zh-CN" altLang="zh-CN" sz="1600" dirty="0">
                  <a:latin typeface="Times New Roman" panose="02020603050405020304" pitchFamily="18" charset="0"/>
                  <a:cs typeface="Times New Roman" panose="02020603050405020304" pitchFamily="18" charset="0"/>
                </a:rPr>
                <a:t>执行队伍</a:t>
              </a:r>
            </a:p>
          </p:txBody>
        </p:sp>
        <p:sp>
          <p:nvSpPr>
            <p:cNvPr id="14" name="AutoShape 14"/>
            <p:cNvSpPr>
              <a:spLocks noChangeArrowheads="1"/>
            </p:cNvSpPr>
            <p:nvPr/>
          </p:nvSpPr>
          <p:spPr bwMode="auto">
            <a:xfrm>
              <a:off x="1609" y="2729"/>
              <a:ext cx="1206" cy="966"/>
            </a:xfrm>
            <a:prstGeom prst="can">
              <a:avLst>
                <a:gd name="adj" fmla="val 25000"/>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仓库</a:t>
              </a:r>
            </a:p>
          </p:txBody>
        </p:sp>
        <p:sp>
          <p:nvSpPr>
            <p:cNvPr id="15" name="Rectangle 13"/>
            <p:cNvSpPr>
              <a:spLocks noChangeArrowheads="1"/>
            </p:cNvSpPr>
            <p:nvPr/>
          </p:nvSpPr>
          <p:spPr bwMode="auto">
            <a:xfrm>
              <a:off x="1609" y="1924"/>
              <a:ext cx="1407" cy="805"/>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阶段开始前</a:t>
              </a:r>
            </a:p>
            <a:p>
              <a:pPr indent="0"/>
              <a:r>
                <a:rPr kumimoji="0" lang="zh-CN" altLang="zh-CN" sz="1600" dirty="0">
                  <a:latin typeface="Times New Roman" panose="02020603050405020304" pitchFamily="18" charset="0"/>
                  <a:cs typeface="Times New Roman" panose="02020603050405020304" pitchFamily="18" charset="0"/>
                </a:rPr>
                <a:t>的反馈误</a:t>
              </a:r>
            </a:p>
          </p:txBody>
        </p:sp>
        <p:sp>
          <p:nvSpPr>
            <p:cNvPr id="16" name="AutoShape 12"/>
            <p:cNvSpPr>
              <a:spLocks noChangeArrowheads="1"/>
            </p:cNvSpPr>
            <p:nvPr/>
          </p:nvSpPr>
          <p:spPr bwMode="auto">
            <a:xfrm>
              <a:off x="6835" y="2246"/>
              <a:ext cx="1206" cy="966"/>
            </a:xfrm>
            <a:prstGeom prst="can">
              <a:avLst>
                <a:gd name="adj" fmla="val 25000"/>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执行数据库</a:t>
              </a:r>
            </a:p>
          </p:txBody>
        </p:sp>
        <p:sp>
          <p:nvSpPr>
            <p:cNvPr id="17" name="Line 11"/>
            <p:cNvSpPr>
              <a:spLocks noChangeShapeType="1"/>
            </p:cNvSpPr>
            <p:nvPr/>
          </p:nvSpPr>
          <p:spPr bwMode="auto">
            <a:xfrm>
              <a:off x="7438" y="1763"/>
              <a:ext cx="0"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Freeform 10"/>
            <p:cNvSpPr>
              <a:spLocks/>
            </p:cNvSpPr>
            <p:nvPr/>
          </p:nvSpPr>
          <p:spPr bwMode="auto">
            <a:xfrm>
              <a:off x="5613" y="3212"/>
              <a:ext cx="1624" cy="322"/>
            </a:xfrm>
            <a:custGeom>
              <a:avLst/>
              <a:gdLst>
                <a:gd name="T0" fmla="*/ 4020 w 4020"/>
                <a:gd name="T1" fmla="*/ 0 h 322"/>
                <a:gd name="T2" fmla="*/ 4020 w 4020"/>
                <a:gd name="T3" fmla="*/ 322 h 322"/>
                <a:gd name="T4" fmla="*/ 0 w 4020"/>
                <a:gd name="T5" fmla="*/ 322 h 322"/>
              </a:gdLst>
              <a:ahLst/>
              <a:cxnLst>
                <a:cxn ang="0">
                  <a:pos x="T0" y="T1"/>
                </a:cxn>
                <a:cxn ang="0">
                  <a:pos x="T2" y="T3"/>
                </a:cxn>
                <a:cxn ang="0">
                  <a:pos x="T4" y="T5"/>
                </a:cxn>
              </a:cxnLst>
              <a:rect l="0" t="0" r="r" b="b"/>
              <a:pathLst>
                <a:path w="4020" h="322">
                  <a:moveTo>
                    <a:pt x="4020" y="0"/>
                  </a:moveTo>
                  <a:lnTo>
                    <a:pt x="4020" y="322"/>
                  </a:lnTo>
                  <a:lnTo>
                    <a:pt x="0" y="322"/>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Line 9"/>
            <p:cNvSpPr>
              <a:spLocks noChangeShapeType="1"/>
            </p:cNvSpPr>
            <p:nvPr/>
          </p:nvSpPr>
          <p:spPr bwMode="auto">
            <a:xfrm flipV="1">
              <a:off x="2212" y="1763"/>
              <a:ext cx="0" cy="112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Rectangle 8"/>
            <p:cNvSpPr>
              <a:spLocks noChangeArrowheads="1"/>
            </p:cNvSpPr>
            <p:nvPr/>
          </p:nvSpPr>
          <p:spPr bwMode="auto">
            <a:xfrm>
              <a:off x="6835" y="1763"/>
              <a:ext cx="1206"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建议的执行</a:t>
              </a:r>
            </a:p>
          </p:txBody>
        </p:sp>
        <p:sp>
          <p:nvSpPr>
            <p:cNvPr id="21" name="Line 7"/>
            <p:cNvSpPr>
              <a:spLocks noChangeShapeType="1"/>
            </p:cNvSpPr>
            <p:nvPr/>
          </p:nvSpPr>
          <p:spPr bwMode="auto">
            <a:xfrm flipH="1">
              <a:off x="2815" y="3534"/>
              <a:ext cx="160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Rectangle 6"/>
            <p:cNvSpPr>
              <a:spLocks noChangeArrowheads="1"/>
            </p:cNvSpPr>
            <p:nvPr/>
          </p:nvSpPr>
          <p:spPr bwMode="auto">
            <a:xfrm>
              <a:off x="3024" y="3537"/>
              <a:ext cx="1206"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实现的执行</a:t>
              </a:r>
            </a:p>
          </p:txBody>
        </p:sp>
        <p:sp>
          <p:nvSpPr>
            <p:cNvPr id="23" name="Freeform 5"/>
            <p:cNvSpPr>
              <a:spLocks/>
            </p:cNvSpPr>
            <p:nvPr/>
          </p:nvSpPr>
          <p:spPr bwMode="auto">
            <a:xfrm>
              <a:off x="4021" y="2890"/>
              <a:ext cx="402" cy="483"/>
            </a:xfrm>
            <a:custGeom>
              <a:avLst/>
              <a:gdLst>
                <a:gd name="T0" fmla="*/ 402 w 402"/>
                <a:gd name="T1" fmla="*/ 805 h 805"/>
                <a:gd name="T2" fmla="*/ 0 w 402"/>
                <a:gd name="T3" fmla="*/ 805 h 805"/>
                <a:gd name="T4" fmla="*/ 0 w 402"/>
                <a:gd name="T5" fmla="*/ 0 h 805"/>
              </a:gdLst>
              <a:ahLst/>
              <a:cxnLst>
                <a:cxn ang="0">
                  <a:pos x="T0" y="T1"/>
                </a:cxn>
                <a:cxn ang="0">
                  <a:pos x="T2" y="T3"/>
                </a:cxn>
                <a:cxn ang="0">
                  <a:pos x="T4" y="T5"/>
                </a:cxn>
              </a:cxnLst>
              <a:rect l="0" t="0" r="r" b="b"/>
              <a:pathLst>
                <a:path w="402" h="805">
                  <a:moveTo>
                    <a:pt x="402" y="805"/>
                  </a:moveTo>
                  <a:lnTo>
                    <a:pt x="0" y="805"/>
                  </a:lnTo>
                  <a:lnTo>
                    <a:pt x="0"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4" name="Rectangle 4"/>
            <p:cNvSpPr>
              <a:spLocks noChangeArrowheads="1"/>
            </p:cNvSpPr>
            <p:nvPr/>
          </p:nvSpPr>
          <p:spPr bwMode="auto">
            <a:xfrm>
              <a:off x="3418" y="1763"/>
              <a:ext cx="1407" cy="1288"/>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产品变更</a:t>
              </a:r>
            </a:p>
            <a:p>
              <a:pPr indent="0"/>
              <a:r>
                <a:rPr kumimoji="0" lang="zh-CN" altLang="zh-CN" sz="1600" dirty="0">
                  <a:latin typeface="Times New Roman" panose="02020603050405020304" pitchFamily="18" charset="0"/>
                  <a:cs typeface="Times New Roman" panose="02020603050405020304" pitchFamily="18" charset="0"/>
                </a:rPr>
                <a:t>工具</a:t>
              </a:r>
            </a:p>
            <a:p>
              <a:pPr indent="0"/>
              <a:r>
                <a:rPr kumimoji="0" lang="zh-CN" altLang="zh-CN" sz="1600" dirty="0">
                  <a:latin typeface="Times New Roman" panose="02020603050405020304" pitchFamily="18" charset="0"/>
                  <a:cs typeface="Times New Roman" panose="02020603050405020304" pitchFamily="18" charset="0"/>
                </a:rPr>
                <a:t>技术类型</a:t>
              </a:r>
            </a:p>
            <a:p>
              <a:pPr indent="0"/>
              <a:r>
                <a:rPr kumimoji="0" lang="zh-CN" altLang="zh-CN" sz="1600" dirty="0">
                  <a:latin typeface="Times New Roman" panose="02020603050405020304" pitchFamily="18" charset="0"/>
                  <a:cs typeface="Times New Roman" panose="02020603050405020304" pitchFamily="18" charset="0"/>
                </a:rPr>
                <a:t>时事通讯</a:t>
              </a:r>
            </a:p>
            <a:p>
              <a:pPr indent="0"/>
              <a:r>
                <a:rPr kumimoji="0" lang="zh-CN" altLang="zh-CN" sz="1600" dirty="0">
                  <a:latin typeface="Times New Roman" panose="02020603050405020304" pitchFamily="18" charset="0"/>
                  <a:cs typeface="Times New Roman" panose="02020603050405020304" pitchFamily="18" charset="0"/>
                </a:rPr>
                <a:t>奖励、酬</a:t>
              </a: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劳</a:t>
              </a:r>
              <a:endParaRPr kumimoji="0" lang="zh-CN" altLang="zh-CN" sz="1600" b="0" i="0" u="none" strike="noStrike" cap="none" normalizeH="0" baseline="0" dirty="0" smtClean="0">
                <a:ln>
                  <a:noFill/>
                </a:ln>
                <a:solidFill>
                  <a:schemeClr val="tx1"/>
                </a:solidFill>
                <a:effectLst/>
              </a:endParaRPr>
            </a:p>
          </p:txBody>
        </p:sp>
        <p:sp>
          <p:nvSpPr>
            <p:cNvPr id="25" name="Freeform 3"/>
            <p:cNvSpPr>
              <a:spLocks/>
            </p:cNvSpPr>
            <p:nvPr/>
          </p:nvSpPr>
          <p:spPr bwMode="auto">
            <a:xfrm>
              <a:off x="4021" y="1119"/>
              <a:ext cx="1407" cy="644"/>
            </a:xfrm>
            <a:custGeom>
              <a:avLst/>
              <a:gdLst>
                <a:gd name="T0" fmla="*/ 0 w 1407"/>
                <a:gd name="T1" fmla="*/ 483 h 483"/>
                <a:gd name="T2" fmla="*/ 0 w 1407"/>
                <a:gd name="T3" fmla="*/ 161 h 483"/>
                <a:gd name="T4" fmla="*/ 1407 w 1407"/>
                <a:gd name="T5" fmla="*/ 161 h 483"/>
                <a:gd name="T6" fmla="*/ 1407 w 1407"/>
                <a:gd name="T7" fmla="*/ 0 h 483"/>
              </a:gdLst>
              <a:ahLst/>
              <a:cxnLst>
                <a:cxn ang="0">
                  <a:pos x="T0" y="T1"/>
                </a:cxn>
                <a:cxn ang="0">
                  <a:pos x="T2" y="T3"/>
                </a:cxn>
                <a:cxn ang="0">
                  <a:pos x="T4" y="T5"/>
                </a:cxn>
                <a:cxn ang="0">
                  <a:pos x="T6" y="T7"/>
                </a:cxn>
              </a:cxnLst>
              <a:rect l="0" t="0" r="r" b="b"/>
              <a:pathLst>
                <a:path w="1407" h="483">
                  <a:moveTo>
                    <a:pt x="0" y="483"/>
                  </a:moveTo>
                  <a:lnTo>
                    <a:pt x="0" y="161"/>
                  </a:lnTo>
                  <a:lnTo>
                    <a:pt x="1407" y="161"/>
                  </a:lnTo>
                  <a:lnTo>
                    <a:pt x="1407" y="0"/>
                  </a:lnTo>
                </a:path>
              </a:pathLst>
            </a:custGeom>
            <a:noFill/>
            <a:ln w="9525">
              <a:solidFill>
                <a:srgbClr val="000000"/>
              </a:solidFill>
              <a:prstDash val="dash"/>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Rectangle 2"/>
            <p:cNvSpPr>
              <a:spLocks noChangeArrowheads="1"/>
            </p:cNvSpPr>
            <p:nvPr/>
          </p:nvSpPr>
          <p:spPr bwMode="auto">
            <a:xfrm>
              <a:off x="1609" y="3695"/>
              <a:ext cx="1704" cy="1127"/>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anose="02020603050405020304" pitchFamily="18" charset="0"/>
                  <a:cs typeface="Times New Roman" panose="02020603050405020304" pitchFamily="18" charset="0"/>
                </a:rPr>
                <a:t>过程文档变更</a:t>
              </a:r>
            </a:p>
            <a:p>
              <a:pPr indent="0"/>
              <a:r>
                <a:rPr kumimoji="0" lang="zh-CN" altLang="zh-CN" sz="1600" dirty="0">
                  <a:latin typeface="Times New Roman" panose="02020603050405020304" pitchFamily="18" charset="0"/>
                  <a:cs typeface="Times New Roman" panose="02020603050405020304" pitchFamily="18" charset="0"/>
                </a:rPr>
                <a:t>公共错误列表</a:t>
              </a:r>
            </a:p>
            <a:p>
              <a:pPr indent="0"/>
              <a:r>
                <a:rPr kumimoji="0" lang="zh-CN" altLang="zh-CN" sz="1600" dirty="0">
                  <a:latin typeface="Times New Roman" panose="02020603050405020304" pitchFamily="18" charset="0"/>
                  <a:cs typeface="Times New Roman" panose="02020603050405020304" pitchFamily="18" charset="0"/>
                </a:rPr>
                <a:t>检查单、指南、</a:t>
              </a:r>
              <a:r>
                <a:rPr kumimoji="0" lang="zh-CN" altLang="zh-CN" sz="1600" dirty="0" smtClean="0">
                  <a:latin typeface="Times New Roman" panose="02020603050405020304" pitchFamily="18" charset="0"/>
                  <a:cs typeface="Times New Roman" panose="02020603050405020304" pitchFamily="18" charset="0"/>
                </a:rPr>
                <a:t>模板</a:t>
              </a:r>
              <a:r>
                <a:rPr kumimoji="0" lang="zh-CN" altLang="en-US" sz="1600" dirty="0" smtClean="0">
                  <a:latin typeface="Times New Roman" panose="02020603050405020304" pitchFamily="18" charset="0"/>
                  <a:cs typeface="Times New Roman" panose="02020603050405020304" pitchFamily="18" charset="0"/>
                </a:rPr>
                <a:t>、</a:t>
              </a:r>
              <a:r>
                <a:rPr kumimoji="0" lang="zh-CN" altLang="zh-CN" sz="1600" dirty="0" smtClean="0">
                  <a:latin typeface="Times New Roman" panose="02020603050405020304" pitchFamily="18" charset="0"/>
                  <a:cs typeface="Times New Roman" panose="02020603050405020304" pitchFamily="18" charset="0"/>
                </a:rPr>
                <a:t>正面</a:t>
              </a:r>
              <a:r>
                <a:rPr kumimoji="0" lang="zh-CN" altLang="zh-CN" sz="1600" dirty="0">
                  <a:latin typeface="Times New Roman" panose="02020603050405020304" pitchFamily="18" charset="0"/>
                  <a:cs typeface="Times New Roman" panose="02020603050405020304" pitchFamily="18" charset="0"/>
                </a:rPr>
                <a:t>评论</a:t>
              </a: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原因分析</a:t>
            </a:r>
            <a:endParaRPr lang="zh-CN" altLang="en-US" dirty="0"/>
          </a:p>
        </p:txBody>
      </p:sp>
      <p:sp>
        <p:nvSpPr>
          <p:cNvPr id="3" name="内容占位符 2"/>
          <p:cNvSpPr>
            <a:spLocks noGrp="1"/>
          </p:cNvSpPr>
          <p:nvPr>
            <p:ph idx="1"/>
          </p:nvPr>
        </p:nvSpPr>
        <p:spPr/>
        <p:txBody>
          <a:bodyPr/>
          <a:lstStyle/>
          <a:p>
            <a:r>
              <a:rPr lang="zh-CN" altLang="en-US" dirty="0" smtClean="0"/>
              <a:t>原因分析包括对错误的理解，并将其分为如下类型：</a:t>
            </a:r>
          </a:p>
          <a:p>
            <a:pPr lvl="1"/>
            <a:r>
              <a:rPr lang="en-US" b="1" dirty="0" smtClean="0"/>
              <a:t>1</a:t>
            </a:r>
            <a:r>
              <a:rPr lang="zh-CN" altLang="en-US" b="1" dirty="0" smtClean="0"/>
              <a:t>）疏忽：</a:t>
            </a:r>
            <a:r>
              <a:rPr lang="zh-CN" altLang="en-US" dirty="0" smtClean="0"/>
              <a:t>开发者不完全理解问题的细节。例如，</a:t>
            </a:r>
            <a:r>
              <a:rPr lang="en-US" dirty="0" smtClean="0"/>
              <a:t>case</a:t>
            </a:r>
            <a:r>
              <a:rPr lang="zh-CN" altLang="en-US" dirty="0" smtClean="0"/>
              <a:t>语句误用，或边界值没有被处理。</a:t>
            </a:r>
          </a:p>
          <a:p>
            <a:pPr lvl="1"/>
            <a:r>
              <a:rPr lang="en-US" b="1" dirty="0" smtClean="0"/>
              <a:t>2</a:t>
            </a:r>
            <a:r>
              <a:rPr lang="zh-CN" altLang="en-US" b="1" dirty="0" smtClean="0"/>
              <a:t>）教育：</a:t>
            </a:r>
            <a:r>
              <a:rPr lang="zh-CN" altLang="en-US" dirty="0" smtClean="0"/>
              <a:t>开发者不理解担负任务的开发过程或某一部分，因为对工程过程缺乏训练。</a:t>
            </a:r>
          </a:p>
          <a:p>
            <a:pPr lvl="1"/>
            <a:r>
              <a:rPr lang="en-US" b="1" dirty="0" smtClean="0"/>
              <a:t>3</a:t>
            </a:r>
            <a:r>
              <a:rPr lang="zh-CN" altLang="en-US" b="1" dirty="0" smtClean="0"/>
              <a:t>）交流故障：</a:t>
            </a:r>
            <a:r>
              <a:rPr lang="zh-CN" altLang="en-US" dirty="0" smtClean="0"/>
              <a:t>信息没收到，或信息交流错误，因此没能正确地理解。</a:t>
            </a:r>
          </a:p>
          <a:p>
            <a:pPr lvl="1"/>
            <a:r>
              <a:rPr lang="en-US" b="1" dirty="0" smtClean="0"/>
              <a:t>4</a:t>
            </a:r>
            <a:r>
              <a:rPr lang="zh-CN" altLang="en-US" b="1" dirty="0" smtClean="0"/>
              <a:t>）手头工作失误：</a:t>
            </a:r>
            <a:r>
              <a:rPr lang="zh-CN" altLang="en-US" dirty="0" smtClean="0"/>
              <a:t>开发人员打字错误或其它错误，开发者理解开发过程，但做错了。</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15.1.1 </a:t>
            </a:r>
            <a:r>
              <a:rPr lang="zh-CN" altLang="en-US" dirty="0" smtClean="0"/>
              <a:t>基于代码行和复杂性的预测</a:t>
            </a:r>
            <a:endParaRPr lang="zh-CN" altLang="en-US" dirty="0"/>
          </a:p>
        </p:txBody>
      </p:sp>
      <p:sp>
        <p:nvSpPr>
          <p:cNvPr id="3" name="内容占位符 2"/>
          <p:cNvSpPr>
            <a:spLocks noGrp="1"/>
          </p:cNvSpPr>
          <p:nvPr>
            <p:ph idx="1"/>
          </p:nvPr>
        </p:nvSpPr>
        <p:spPr/>
        <p:txBody>
          <a:bodyPr/>
          <a:lstStyle/>
          <a:p>
            <a:r>
              <a:rPr lang="zh-CN" altLang="en-US" dirty="0" smtClean="0"/>
              <a:t>秋山给出了最简单的预测公式为：</a:t>
            </a:r>
          </a:p>
          <a:p>
            <a:pPr lvl="1">
              <a:buNone/>
            </a:pPr>
            <a:r>
              <a:rPr lang="en-US" dirty="0" smtClean="0"/>
              <a:t>D = 4.86 + 0.018L   </a:t>
            </a:r>
            <a:r>
              <a:rPr lang="en-US" altLang="zh-CN" dirty="0" smtClean="0"/>
              <a:t>——</a:t>
            </a:r>
            <a:r>
              <a:rPr lang="en-US" dirty="0" smtClean="0"/>
              <a:t> </a:t>
            </a:r>
            <a:r>
              <a:rPr lang="zh-CN" altLang="en-US" dirty="0" smtClean="0"/>
              <a:t>（</a:t>
            </a:r>
            <a:r>
              <a:rPr lang="en-US" altLang="zh-CN" dirty="0" smtClean="0"/>
              <a:t>15-1</a:t>
            </a:r>
            <a:r>
              <a:rPr lang="zh-CN" altLang="en-US" dirty="0" smtClean="0"/>
              <a:t>）</a:t>
            </a:r>
            <a:endParaRPr lang="en-US" dirty="0" smtClean="0"/>
          </a:p>
          <a:p>
            <a:pPr lvl="1">
              <a:buNone/>
            </a:pPr>
            <a:r>
              <a:rPr lang="zh-CN" altLang="en-US" dirty="0" smtClean="0"/>
              <a:t>例如，</a:t>
            </a:r>
            <a:r>
              <a:rPr lang="en-US" dirty="0" smtClean="0"/>
              <a:t>1000</a:t>
            </a:r>
            <a:r>
              <a:rPr lang="zh-CN" altLang="en-US" dirty="0" smtClean="0"/>
              <a:t>行</a:t>
            </a:r>
            <a:r>
              <a:rPr lang="en-US" dirty="0" smtClean="0"/>
              <a:t>(1KLOC)</a:t>
            </a:r>
            <a:r>
              <a:rPr lang="zh-CN" altLang="en-US" dirty="0" smtClean="0"/>
              <a:t>代码，大约会有</a:t>
            </a:r>
            <a:r>
              <a:rPr lang="en-US" dirty="0" smtClean="0"/>
              <a:t>23</a:t>
            </a:r>
            <a:r>
              <a:rPr lang="zh-CN" altLang="en-US" dirty="0" smtClean="0"/>
              <a:t>个缺陷</a:t>
            </a:r>
            <a:endParaRPr lang="en-US" altLang="zh-CN" dirty="0" smtClean="0"/>
          </a:p>
          <a:p>
            <a:pPr lvl="1"/>
            <a:r>
              <a:rPr lang="zh-CN" altLang="en-US" dirty="0" smtClean="0"/>
              <a:t>测试期间发现和交付后两个月内发现的缺陷总和。</a:t>
            </a:r>
            <a:endParaRPr lang="en-US" dirty="0" smtClean="0"/>
          </a:p>
          <a:p>
            <a:endParaRPr lang="en-US" dirty="0" smtClean="0"/>
          </a:p>
          <a:p>
            <a:r>
              <a:rPr lang="en-US" dirty="0" smtClean="0"/>
              <a:t>Halstead</a:t>
            </a:r>
            <a:r>
              <a:rPr lang="zh-CN" altLang="en-US" dirty="0" smtClean="0"/>
              <a:t>建议用代码复杂性预测程序的缺陷：</a:t>
            </a:r>
          </a:p>
          <a:p>
            <a:pPr lvl="1">
              <a:buNone/>
            </a:pPr>
            <a:r>
              <a:rPr lang="en-US" dirty="0" smtClean="0"/>
              <a:t>D=V/3000  </a:t>
            </a:r>
            <a:r>
              <a:rPr lang="en-US" altLang="zh-CN" dirty="0" smtClean="0"/>
              <a:t>——</a:t>
            </a:r>
            <a:r>
              <a:rPr lang="zh-CN" altLang="en-US" dirty="0" smtClean="0"/>
              <a:t>（</a:t>
            </a:r>
            <a:r>
              <a:rPr lang="en-US" altLang="zh-CN" dirty="0" smtClean="0"/>
              <a:t>15-2</a:t>
            </a:r>
            <a:r>
              <a:rPr lang="zh-CN" altLang="en-US" dirty="0" smtClean="0"/>
              <a:t>）</a:t>
            </a:r>
            <a:endParaRPr lang="en-US" dirty="0" smtClean="0"/>
          </a:p>
          <a:p>
            <a:pPr lvl="1"/>
            <a:r>
              <a:rPr lang="en-US" dirty="0" smtClean="0"/>
              <a:t>V</a:t>
            </a:r>
            <a:r>
              <a:rPr lang="zh-CN" altLang="en-US" dirty="0" smtClean="0"/>
              <a:t>与编程语言相关，是程序中的唯一的操作数和操作符个数</a:t>
            </a:r>
            <a:r>
              <a:rPr lang="zh-CN" altLang="en-US" dirty="0"/>
              <a:t>。程序规模：</a:t>
            </a:r>
            <a:r>
              <a:rPr lang="en-US" altLang="zh-CN" dirty="0"/>
              <a:t>V = Nlog</a:t>
            </a:r>
            <a:r>
              <a:rPr lang="en-US" altLang="zh-CN" baseline="-25000" dirty="0"/>
              <a:t>2</a:t>
            </a:r>
            <a:r>
              <a:rPr lang="en-US" altLang="zh-CN" dirty="0"/>
              <a:t>n </a:t>
            </a:r>
            <a:r>
              <a:rPr lang="zh-CN" altLang="en-US" dirty="0" smtClean="0"/>
              <a:t>。（回顾第</a:t>
            </a:r>
            <a:r>
              <a:rPr lang="en-US" altLang="zh-CN" dirty="0" smtClean="0"/>
              <a:t>12</a:t>
            </a:r>
            <a:r>
              <a:rPr lang="zh-CN" altLang="en-US" dirty="0" smtClean="0"/>
              <a:t>章）</a:t>
            </a:r>
            <a:endParaRPr lang="en-US" altLang="zh-CN" dirty="0" smtClean="0"/>
          </a:p>
          <a:p>
            <a:pPr lvl="1"/>
            <a:r>
              <a:rPr lang="zh-CN" altLang="en-US" dirty="0" smtClean="0"/>
              <a:t>分母</a:t>
            </a:r>
            <a:r>
              <a:rPr lang="en-US" dirty="0" smtClean="0"/>
              <a:t>3000</a:t>
            </a:r>
            <a:r>
              <a:rPr lang="zh-CN" altLang="en-US" dirty="0" smtClean="0"/>
              <a:t>表示了程序员进行智力判断所做决策的平均数。</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预防的执行</a:t>
            </a:r>
            <a:endParaRPr lang="zh-CN" altLang="en-US" dirty="0"/>
          </a:p>
        </p:txBody>
      </p:sp>
      <p:sp>
        <p:nvSpPr>
          <p:cNvPr id="3" name="内容占位符 2"/>
          <p:cNvSpPr>
            <a:spLocks noGrp="1"/>
          </p:cNvSpPr>
          <p:nvPr>
            <p:ph idx="1"/>
          </p:nvPr>
        </p:nvSpPr>
        <p:spPr>
          <a:xfrm>
            <a:off x="1066800" y="1374341"/>
            <a:ext cx="7924800" cy="4902200"/>
          </a:xfrm>
        </p:spPr>
        <p:txBody>
          <a:bodyPr/>
          <a:lstStyle/>
          <a:p>
            <a:r>
              <a:rPr lang="zh-CN" altLang="en-US" dirty="0" smtClean="0"/>
              <a:t>缺陷预防的下一步是安排缺陷预防的“执行队伍”</a:t>
            </a:r>
            <a:endParaRPr lang="en-US" altLang="zh-CN" dirty="0" smtClean="0"/>
          </a:p>
          <a:p>
            <a:pPr lvl="1"/>
            <a:r>
              <a:rPr lang="zh-CN" altLang="en-US" dirty="0" smtClean="0"/>
              <a:t>执行队伍的人数与开发队伍规模相匹配，一般</a:t>
            </a:r>
            <a:r>
              <a:rPr lang="en-US" dirty="0" smtClean="0"/>
              <a:t>10~20</a:t>
            </a:r>
            <a:r>
              <a:rPr lang="zh-CN" altLang="en-US" dirty="0" smtClean="0"/>
              <a:t>开发人员要有</a:t>
            </a:r>
            <a:r>
              <a:rPr lang="en-US" dirty="0" smtClean="0"/>
              <a:t>1</a:t>
            </a:r>
            <a:r>
              <a:rPr lang="zh-CN" altLang="en-US" dirty="0" smtClean="0"/>
              <a:t>个人执行预防。</a:t>
            </a:r>
            <a:endParaRPr lang="en-US" altLang="zh-CN" dirty="0" smtClean="0"/>
          </a:p>
          <a:p>
            <a:pPr lvl="1"/>
            <a:r>
              <a:rPr lang="zh-CN" altLang="en-US" dirty="0" smtClean="0"/>
              <a:t>执行队伍要定期开或评估原因分析会议的建议，并决定采用哪些建议、如何实施，谁负责实施等。</a:t>
            </a:r>
            <a:endParaRPr lang="en-US" altLang="zh-CN" dirty="0" smtClean="0"/>
          </a:p>
          <a:p>
            <a:pPr lvl="2"/>
            <a:r>
              <a:rPr lang="zh-CN" altLang="en-US" dirty="0" smtClean="0"/>
              <a:t>建议可能包括开发或加强工具的使用，以及改变开发过程，或增加培训时间等。</a:t>
            </a:r>
            <a:endParaRPr lang="en-US" altLang="zh-CN" dirty="0" smtClean="0"/>
          </a:p>
          <a:p>
            <a:pPr lvl="1"/>
            <a:r>
              <a:rPr lang="zh-CN" altLang="en-US" dirty="0" smtClean="0"/>
              <a:t>在企业内部建立时事通讯</a:t>
            </a:r>
            <a:r>
              <a:rPr lang="en-US" dirty="0" smtClean="0"/>
              <a:t>(newsletter)</a:t>
            </a:r>
            <a:r>
              <a:rPr lang="zh-CN" altLang="en-US" dirty="0" smtClean="0"/>
              <a:t>传播取得的关键成果是有益的。</a:t>
            </a:r>
          </a:p>
          <a:p>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反馈闭环机制</a:t>
            </a:r>
            <a:endParaRPr lang="zh-CN" altLang="en-US" dirty="0"/>
          </a:p>
        </p:txBody>
      </p:sp>
      <p:sp>
        <p:nvSpPr>
          <p:cNvPr id="3" name="内容占位符 2"/>
          <p:cNvSpPr>
            <a:spLocks noGrp="1"/>
          </p:cNvSpPr>
          <p:nvPr>
            <p:ph idx="1"/>
          </p:nvPr>
        </p:nvSpPr>
        <p:spPr/>
        <p:txBody>
          <a:bodyPr/>
          <a:lstStyle/>
          <a:p>
            <a:r>
              <a:rPr lang="zh-CN" altLang="en-US" dirty="0" smtClean="0"/>
              <a:t>反馈是缺陷预防过程的重要步骤。</a:t>
            </a:r>
            <a:endParaRPr lang="en-US" altLang="zh-CN" dirty="0" smtClean="0"/>
          </a:p>
          <a:p>
            <a:pPr lvl="1"/>
            <a:r>
              <a:rPr lang="zh-CN" altLang="en-US" dirty="0" smtClean="0"/>
              <a:t>首先，开发人员必须知道管理层对其的评价，以及对开发环境的影响。</a:t>
            </a:r>
            <a:endParaRPr lang="en-US" altLang="zh-CN" dirty="0" smtClean="0"/>
          </a:p>
          <a:p>
            <a:pPr lvl="1"/>
            <a:r>
              <a:rPr lang="zh-CN" altLang="en-US" dirty="0" smtClean="0"/>
              <a:t>其次，开发人员要获知当前过程改变，其他开发者发现的错误，由此能够不犯类似的错误。</a:t>
            </a:r>
            <a:endParaRPr lang="en-US" altLang="zh-CN" dirty="0" smtClean="0"/>
          </a:p>
          <a:p>
            <a:pPr lvl="1"/>
            <a:r>
              <a:rPr lang="zh-CN" altLang="en-US" dirty="0" smtClean="0"/>
              <a:t>在每个阶段开始，技术领导要给开发队伍开“开工会”，在会上说明该阶段所要求的任务，该阶段的输入和输出，以及“公共错误清单”，这个清单是该阶段经常发生的错误的汇总。</a:t>
            </a:r>
            <a:endParaRPr lang="en-US" altLang="zh-CN" dirty="0" smtClean="0"/>
          </a:p>
          <a:p>
            <a:pPr lvl="1"/>
            <a:r>
              <a:rPr lang="zh-CN" altLang="en-US" dirty="0" smtClean="0"/>
              <a:t>最后，给出该阶段详细的进度。</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15.5.2 </a:t>
            </a:r>
            <a:r>
              <a:rPr lang="zh-CN" altLang="en-US" dirty="0"/>
              <a:t>项目开发中融入缺陷预防活动</a:t>
            </a:r>
          </a:p>
        </p:txBody>
      </p:sp>
      <p:sp>
        <p:nvSpPr>
          <p:cNvPr id="3" name="内容占位符 2"/>
          <p:cNvSpPr>
            <a:spLocks noGrp="1"/>
          </p:cNvSpPr>
          <p:nvPr>
            <p:ph idx="1"/>
          </p:nvPr>
        </p:nvSpPr>
        <p:spPr>
          <a:xfrm>
            <a:off x="1143000" y="1295400"/>
            <a:ext cx="7848600" cy="4902200"/>
          </a:xfrm>
        </p:spPr>
        <p:txBody>
          <a:bodyPr/>
          <a:lstStyle/>
          <a:p>
            <a:r>
              <a:rPr lang="zh-CN" altLang="en-US" dirty="0" smtClean="0"/>
              <a:t>单纯的工程任务</a:t>
            </a:r>
            <a:r>
              <a:rPr lang="en-US" altLang="zh-CN" dirty="0" smtClean="0"/>
              <a:t>(</a:t>
            </a:r>
            <a:r>
              <a:rPr lang="zh-CN" altLang="en-US" dirty="0" smtClean="0"/>
              <a:t>需求分析、设计、编码等</a:t>
            </a:r>
            <a:r>
              <a:rPr lang="en-US" altLang="zh-CN" dirty="0" smtClean="0"/>
              <a:t>)</a:t>
            </a:r>
            <a:r>
              <a:rPr lang="zh-CN" altLang="en-US" dirty="0" smtClean="0"/>
              <a:t>是不够的</a:t>
            </a:r>
            <a:endParaRPr lang="en-US" altLang="zh-CN" dirty="0"/>
          </a:p>
          <a:p>
            <a:r>
              <a:rPr lang="zh-CN" altLang="en-US" dirty="0"/>
              <a:t>单纯的缺陷</a:t>
            </a:r>
            <a:r>
              <a:rPr lang="zh-CN" altLang="en-US" dirty="0" smtClean="0"/>
              <a:t>预防，会增加项目的成本和资源</a:t>
            </a:r>
            <a:endParaRPr lang="en-US" altLang="zh-CN" dirty="0" smtClean="0"/>
          </a:p>
          <a:p>
            <a:r>
              <a:rPr lang="zh-CN" altLang="en-US" dirty="0" smtClean="0"/>
              <a:t>最好，把缺陷预防与项目的开发过程融合起来。</a:t>
            </a:r>
            <a:endParaRPr lang="en-US" altLang="zh-CN" dirty="0" smtClean="0"/>
          </a:p>
          <a:p>
            <a:r>
              <a:rPr lang="zh-CN" altLang="en-US" dirty="0" smtClean="0"/>
              <a:t>基本的做法是在开发过程中，增加下面的工作：</a:t>
            </a:r>
            <a:endParaRPr lang="en-US" altLang="zh-CN" dirty="0" smtClean="0"/>
          </a:p>
          <a:p>
            <a:pPr lvl="1"/>
            <a:r>
              <a:rPr lang="en-US" altLang="zh-CN" dirty="0" smtClean="0"/>
              <a:t>a.</a:t>
            </a:r>
            <a:r>
              <a:rPr lang="zh-CN" altLang="en-US" dirty="0" smtClean="0"/>
              <a:t>增加</a:t>
            </a:r>
            <a:r>
              <a:rPr lang="zh-CN" altLang="en-US" dirty="0"/>
              <a:t>评审</a:t>
            </a:r>
            <a:r>
              <a:rPr lang="zh-CN" altLang="en-US" dirty="0" smtClean="0"/>
              <a:t>活动</a:t>
            </a:r>
            <a:endParaRPr lang="en-US" altLang="zh-CN" dirty="0" smtClean="0"/>
          </a:p>
          <a:p>
            <a:pPr lvl="1"/>
            <a:r>
              <a:rPr lang="en-US" altLang="zh-CN" dirty="0"/>
              <a:t>b</a:t>
            </a:r>
            <a:r>
              <a:rPr lang="en-US" altLang="zh-CN" dirty="0" smtClean="0"/>
              <a:t>.</a:t>
            </a:r>
            <a:r>
              <a:rPr lang="zh-CN" altLang="en-US" dirty="0" smtClean="0"/>
              <a:t>增加</a:t>
            </a:r>
            <a:r>
              <a:rPr lang="zh-CN" altLang="en-US" dirty="0"/>
              <a:t>缺陷原因</a:t>
            </a:r>
            <a:r>
              <a:rPr lang="zh-CN" altLang="en-US" dirty="0" smtClean="0"/>
              <a:t>分析</a:t>
            </a:r>
            <a:endParaRPr lang="en-US" altLang="zh-CN" dirty="0" smtClean="0"/>
          </a:p>
          <a:p>
            <a:pPr lvl="1"/>
            <a:r>
              <a:rPr lang="en-US" altLang="zh-CN" dirty="0"/>
              <a:t>c</a:t>
            </a:r>
            <a:r>
              <a:rPr lang="en-US" altLang="zh-CN" dirty="0" smtClean="0"/>
              <a:t>.</a:t>
            </a:r>
            <a:r>
              <a:rPr lang="zh-CN" altLang="en-US" dirty="0" smtClean="0"/>
              <a:t>增加</a:t>
            </a:r>
            <a:r>
              <a:rPr lang="zh-CN" altLang="en-US" dirty="0"/>
              <a:t>执行团队和</a:t>
            </a:r>
            <a:r>
              <a:rPr lang="zh-CN" altLang="en-US" dirty="0" smtClean="0"/>
              <a:t>反馈</a:t>
            </a:r>
            <a:endParaRPr lang="en-US" altLang="zh-CN" dirty="0" smtClean="0"/>
          </a:p>
          <a:p>
            <a:pPr lvl="1"/>
            <a:r>
              <a:rPr lang="en-US" altLang="zh-CN" dirty="0" smtClean="0"/>
              <a:t>d. </a:t>
            </a:r>
            <a:r>
              <a:rPr lang="zh-CN" altLang="en-US" dirty="0" smtClean="0"/>
              <a:t>由此，定义出具有缺陷预防的项目开发过程</a:t>
            </a:r>
            <a:endParaRPr lang="en-US" altLang="zh-CN" dirty="0" smtClean="0"/>
          </a:p>
          <a:p>
            <a:pPr lvl="1"/>
            <a:r>
              <a:rPr lang="en-US" altLang="zh-CN" dirty="0"/>
              <a:t>e</a:t>
            </a:r>
            <a:r>
              <a:rPr lang="en-US" altLang="zh-CN" dirty="0" smtClean="0"/>
              <a:t>. </a:t>
            </a:r>
            <a:r>
              <a:rPr lang="zh-CN" altLang="en-US" dirty="0" smtClean="0"/>
              <a:t>详细记录缺陷数据，为上述工作提供支持</a:t>
            </a:r>
            <a:endParaRPr lang="en-US" altLang="zh-CN" dirty="0" smtClean="0"/>
          </a:p>
        </p:txBody>
      </p:sp>
    </p:spTree>
    <p:extLst>
      <p:ext uri="{BB962C8B-B14F-4D97-AF65-F5344CB8AC3E}">
        <p14:creationId xmlns:p14="http://schemas.microsoft.com/office/powerpoint/2010/main" val="30636098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a:t>
            </a:r>
            <a:r>
              <a:rPr lang="zh-CN" altLang="zh-CN" dirty="0" smtClean="0"/>
              <a:t>增加</a:t>
            </a:r>
            <a:r>
              <a:rPr lang="zh-CN" altLang="zh-CN" dirty="0"/>
              <a:t>评审活动</a:t>
            </a:r>
            <a:endParaRPr lang="zh-CN" altLang="en-US" dirty="0"/>
          </a:p>
        </p:txBody>
      </p:sp>
      <p:sp>
        <p:nvSpPr>
          <p:cNvPr id="4" name="矩形 3"/>
          <p:cNvSpPr/>
          <p:nvPr/>
        </p:nvSpPr>
        <p:spPr>
          <a:xfrm>
            <a:off x="1067529" y="1212014"/>
            <a:ext cx="4185057" cy="461665"/>
          </a:xfrm>
          <a:prstGeom prst="rect">
            <a:avLst/>
          </a:prstGeom>
        </p:spPr>
        <p:txBody>
          <a:bodyPr wrap="square">
            <a:spAutoFit/>
          </a:bodyPr>
          <a:lstStyle/>
          <a:p>
            <a:r>
              <a:rPr lang="zh-CN" altLang="en-US" kern="100" dirty="0" smtClean="0">
                <a:ea typeface="楷体" panose="02010609060101010101" pitchFamily="49" charset="-122"/>
                <a:cs typeface="Times New Roman" panose="02020603050405020304" pitchFamily="18" charset="0"/>
              </a:rPr>
              <a:t>仅考虑</a:t>
            </a:r>
            <a:r>
              <a:rPr lang="zh-CN" altLang="zh-CN" kern="100" dirty="0" smtClean="0">
                <a:ea typeface="楷体" panose="02010609060101010101" pitchFamily="49" charset="-122"/>
                <a:cs typeface="Times New Roman" panose="02020603050405020304" pitchFamily="18" charset="0"/>
              </a:rPr>
              <a:t>工程任务</a:t>
            </a:r>
            <a:r>
              <a:rPr lang="zh-CN" altLang="en-US" kern="100" dirty="0" smtClean="0">
                <a:ea typeface="楷体" panose="02010609060101010101" pitchFamily="49" charset="-122"/>
                <a:cs typeface="Times New Roman" panose="02020603050405020304" pitchFamily="18" charset="0"/>
              </a:rPr>
              <a:t>的工作单元</a:t>
            </a:r>
            <a:endParaRPr lang="zh-CN" altLang="en-US" dirty="0"/>
          </a:p>
        </p:txBody>
      </p:sp>
      <p:sp>
        <p:nvSpPr>
          <p:cNvPr id="5" name="矩形 4"/>
          <p:cNvSpPr/>
          <p:nvPr/>
        </p:nvSpPr>
        <p:spPr>
          <a:xfrm>
            <a:off x="1067529" y="2893604"/>
            <a:ext cx="7443591" cy="1569660"/>
          </a:xfrm>
          <a:prstGeom prst="rect">
            <a:avLst/>
          </a:prstGeom>
        </p:spPr>
        <p:txBody>
          <a:bodyPr wrap="square">
            <a:spAutoFit/>
          </a:bodyPr>
          <a:lstStyle/>
          <a:p>
            <a:pPr marL="342900" indent="-342900">
              <a:buFont typeface="Arial" panose="020B0604020202020204" pitchFamily="34" charset="0"/>
              <a:buChar char="•"/>
            </a:pPr>
            <a:endParaRPr lang="en-US" altLang="zh-CN" kern="100" dirty="0" smtClean="0">
              <a:cs typeface="Times New Roman" panose="02020603050405020304" pitchFamily="18" charset="0"/>
            </a:endParaRPr>
          </a:p>
          <a:p>
            <a:pPr marL="342900" indent="-342900">
              <a:buFont typeface="Arial" panose="020B0604020202020204" pitchFamily="34" charset="0"/>
              <a:buChar char="•"/>
            </a:pPr>
            <a:r>
              <a:rPr lang="zh-CN" altLang="zh-CN" kern="100" dirty="0" smtClean="0">
                <a:cs typeface="Times New Roman" panose="02020603050405020304" pitchFamily="18" charset="0"/>
              </a:rPr>
              <a:t>应当</a:t>
            </a:r>
            <a:r>
              <a:rPr lang="zh-CN" altLang="zh-CN" kern="100" dirty="0">
                <a:cs typeface="Times New Roman" panose="02020603050405020304" pitchFamily="18" charset="0"/>
              </a:rPr>
              <a:t>在每个工程任务结束时，增加评审和审查活动，避免缺陷遗留到后续阶段，从而可以降低整个过程的返工成本。</a:t>
            </a:r>
            <a:endParaRPr lang="zh-CN" altLang="en-US" dirty="0"/>
          </a:p>
        </p:txBody>
      </p:sp>
      <p:grpSp>
        <p:nvGrpSpPr>
          <p:cNvPr id="6" name="画布 33462"/>
          <p:cNvGrpSpPr/>
          <p:nvPr/>
        </p:nvGrpSpPr>
        <p:grpSpPr>
          <a:xfrm>
            <a:off x="3160057" y="4126717"/>
            <a:ext cx="6783448" cy="2268934"/>
            <a:chOff x="0" y="0"/>
            <a:chExt cx="5041265" cy="1593850"/>
          </a:xfrm>
        </p:grpSpPr>
        <p:sp>
          <p:nvSpPr>
            <p:cNvPr id="7" name="矩形 6"/>
            <p:cNvSpPr/>
            <p:nvPr/>
          </p:nvSpPr>
          <p:spPr>
            <a:xfrm>
              <a:off x="0" y="0"/>
              <a:ext cx="5041265" cy="1593850"/>
            </a:xfrm>
            <a:prstGeom prst="rect">
              <a:avLst/>
            </a:prstGeom>
            <a:noFill/>
          </p:spPr>
        </p:sp>
        <p:sp>
          <p:nvSpPr>
            <p:cNvPr id="8" name="Text Box 33466"/>
            <p:cNvSpPr txBox="1">
              <a:spLocks noChangeArrowheads="1"/>
            </p:cNvSpPr>
            <p:nvPr/>
          </p:nvSpPr>
          <p:spPr bwMode="auto">
            <a:xfrm>
              <a:off x="1416050" y="109855"/>
              <a:ext cx="761365" cy="419100"/>
            </a:xfrm>
            <a:prstGeom prst="rect">
              <a:avLst/>
            </a:prstGeom>
            <a:noFill/>
            <a:ln w="3175">
              <a:solidFill>
                <a:sysClr val="windowText" lastClr="000000">
                  <a:lumMod val="100000"/>
                  <a:lumOff val="0"/>
                </a:sys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N</a:t>
              </a:r>
              <a:r>
                <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Task</a:t>
              </a:r>
              <a:endPar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工程任务）</a:t>
              </a:r>
            </a:p>
          </p:txBody>
        </p:sp>
        <p:sp>
          <p:nvSpPr>
            <p:cNvPr id="9" name="Text Box 33467"/>
            <p:cNvSpPr txBox="1">
              <a:spLocks noChangeArrowheads="1"/>
            </p:cNvSpPr>
            <p:nvPr/>
          </p:nvSpPr>
          <p:spPr bwMode="auto">
            <a:xfrm>
              <a:off x="2177415" y="109855"/>
              <a:ext cx="424180" cy="730060"/>
            </a:xfrm>
            <a:prstGeom prst="rect">
              <a:avLst/>
            </a:prstGeom>
            <a:noFill/>
            <a:ln w="3175">
              <a:solidFill>
                <a:sysClr val="windowText" lastClr="000000">
                  <a:lumMod val="100000"/>
                  <a:lumOff val="0"/>
                </a:sys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eXit</a:t>
              </a:r>
              <a:endPar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0" name="Text Box 33468"/>
            <p:cNvSpPr txBox="1">
              <a:spLocks noChangeArrowheads="1"/>
            </p:cNvSpPr>
            <p:nvPr/>
          </p:nvSpPr>
          <p:spPr bwMode="auto">
            <a:xfrm>
              <a:off x="916940" y="109855"/>
              <a:ext cx="499110" cy="730060"/>
            </a:xfrm>
            <a:prstGeom prst="rect">
              <a:avLst/>
            </a:prstGeom>
            <a:noFill/>
            <a:ln w="3175">
              <a:solidFill>
                <a:sysClr val="windowText" lastClr="000000">
                  <a:lumMod val="100000"/>
                  <a:lumOff val="0"/>
                </a:sys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Entry</a:t>
              </a:r>
              <a:endPar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1" name="Freeform 33473"/>
            <p:cNvSpPr>
              <a:spLocks/>
            </p:cNvSpPr>
            <p:nvPr/>
          </p:nvSpPr>
          <p:spPr bwMode="auto">
            <a:xfrm rot="5400000">
              <a:off x="681990" y="415290"/>
              <a:ext cx="272415" cy="205105"/>
            </a:xfrm>
            <a:custGeom>
              <a:avLst/>
              <a:gdLst>
                <a:gd name="T0" fmla="*/ 714 w 714"/>
                <a:gd name="T1" fmla="*/ 323 h 323"/>
                <a:gd name="T2" fmla="*/ 0 w 714"/>
                <a:gd name="T3" fmla="*/ 323 h 323"/>
                <a:gd name="T4" fmla="*/ 11 w 714"/>
                <a:gd name="T5" fmla="*/ 0 h 323"/>
              </a:gdLst>
              <a:ahLst/>
              <a:cxnLst>
                <a:cxn ang="0">
                  <a:pos x="T0" y="T1"/>
                </a:cxn>
                <a:cxn ang="0">
                  <a:pos x="T2" y="T3"/>
                </a:cxn>
                <a:cxn ang="0">
                  <a:pos x="T4" y="T5"/>
                </a:cxn>
              </a:cxnLst>
              <a:rect l="0" t="0" r="r" b="b"/>
              <a:pathLst>
                <a:path w="714" h="323">
                  <a:moveTo>
                    <a:pt x="714" y="323"/>
                  </a:moveTo>
                  <a:lnTo>
                    <a:pt x="0" y="323"/>
                  </a:lnTo>
                  <a:lnTo>
                    <a:pt x="11" y="0"/>
                  </a:lnTo>
                </a:path>
              </a:pathLst>
            </a:custGeom>
            <a:noFill/>
            <a:ln w="3175">
              <a:solidFill>
                <a:sysClr val="windowText" lastClr="000000">
                  <a:lumMod val="100000"/>
                  <a:lumOff val="0"/>
                </a:sysClr>
              </a:solidFill>
              <a:round/>
              <a:headEnd/>
              <a:tailEnd type="triangle" w="med" len="med"/>
            </a:ln>
            <a:effectLst/>
            <a:extLst>
              <a:ext uri="{909E8E84-426E-40DD-AFC4-6F175D3DCCD1}">
                <a14:hiddenFill xmlns:a14="http://schemas.microsoft.com/office/drawing/2010/main">
                  <a:solidFill>
                    <a:schemeClr val="tx1">
                      <a:lumMod val="100000"/>
                      <a:lumOff val="0"/>
                    </a:schemeClr>
                  </a:solid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12" name="Freeform 33474"/>
            <p:cNvSpPr>
              <a:spLocks/>
            </p:cNvSpPr>
            <p:nvPr/>
          </p:nvSpPr>
          <p:spPr bwMode="auto">
            <a:xfrm rot="16200000">
              <a:off x="2595245" y="429260"/>
              <a:ext cx="243840" cy="205105"/>
            </a:xfrm>
            <a:custGeom>
              <a:avLst/>
              <a:gdLst>
                <a:gd name="T0" fmla="*/ 674 w 674"/>
                <a:gd name="T1" fmla="*/ 0 h 254"/>
                <a:gd name="T2" fmla="*/ 674 w 674"/>
                <a:gd name="T3" fmla="*/ 254 h 254"/>
                <a:gd name="T4" fmla="*/ 0 w 674"/>
                <a:gd name="T5" fmla="*/ 254 h 254"/>
              </a:gdLst>
              <a:ahLst/>
              <a:cxnLst>
                <a:cxn ang="0">
                  <a:pos x="T0" y="T1"/>
                </a:cxn>
                <a:cxn ang="0">
                  <a:pos x="T2" y="T3"/>
                </a:cxn>
                <a:cxn ang="0">
                  <a:pos x="T4" y="T5"/>
                </a:cxn>
              </a:cxnLst>
              <a:rect l="0" t="0" r="r" b="b"/>
              <a:pathLst>
                <a:path w="674" h="254">
                  <a:moveTo>
                    <a:pt x="674" y="0"/>
                  </a:moveTo>
                  <a:lnTo>
                    <a:pt x="674" y="254"/>
                  </a:lnTo>
                  <a:lnTo>
                    <a:pt x="0" y="254"/>
                  </a:lnTo>
                </a:path>
              </a:pathLst>
            </a:custGeom>
            <a:noFill/>
            <a:ln w="3175">
              <a:solidFill>
                <a:sysClr val="windowText" lastClr="000000">
                  <a:lumMod val="100000"/>
                  <a:lumOff val="0"/>
                </a:sysClr>
              </a:solidFill>
              <a:round/>
              <a:headEnd/>
              <a:tailEnd type="triangle" w="med" len="med"/>
            </a:ln>
            <a:effectLst/>
            <a:extLst>
              <a:ext uri="{909E8E84-426E-40DD-AFC4-6F175D3DCCD1}">
                <a14:hiddenFill xmlns:a14="http://schemas.microsoft.com/office/drawing/2010/main">
                  <a:solidFill>
                    <a:schemeClr val="tx1">
                      <a:lumMod val="100000"/>
                      <a:lumOff val="0"/>
                    </a:schemeClr>
                  </a:solid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13" name="Text Box 33475"/>
            <p:cNvSpPr txBox="1">
              <a:spLocks noChangeArrowheads="1"/>
            </p:cNvSpPr>
            <p:nvPr/>
          </p:nvSpPr>
          <p:spPr bwMode="auto">
            <a:xfrm>
              <a:off x="674370" y="528955"/>
              <a:ext cx="38163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In</a:t>
              </a:r>
              <a:endPar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4" name="Text Box 33476"/>
            <p:cNvSpPr txBox="1">
              <a:spLocks noChangeArrowheads="1"/>
            </p:cNvSpPr>
            <p:nvPr/>
          </p:nvSpPr>
          <p:spPr bwMode="auto">
            <a:xfrm>
              <a:off x="2819400" y="472440"/>
              <a:ext cx="381635" cy="22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Out</a:t>
              </a:r>
              <a:endPar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5" name="Text Box 33477"/>
            <p:cNvSpPr txBox="1">
              <a:spLocks noChangeArrowheads="1"/>
            </p:cNvSpPr>
            <p:nvPr/>
          </p:nvSpPr>
          <p:spPr bwMode="auto">
            <a:xfrm>
              <a:off x="249555" y="30480"/>
              <a:ext cx="667385" cy="22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任务输入</a:t>
              </a:r>
            </a:p>
          </p:txBody>
        </p:sp>
        <p:cxnSp>
          <p:nvCxnSpPr>
            <p:cNvPr id="16" name="AutoShape 33478"/>
            <p:cNvCxnSpPr>
              <a:cxnSpLocks noChangeShapeType="1"/>
            </p:cNvCxnSpPr>
            <p:nvPr/>
          </p:nvCxnSpPr>
          <p:spPr bwMode="auto">
            <a:xfrm>
              <a:off x="308610" y="233680"/>
              <a:ext cx="593090" cy="635"/>
            </a:xfrm>
            <a:prstGeom prst="straightConnector1">
              <a:avLst/>
            </a:prstGeom>
            <a:noFill/>
            <a:ln w="3175">
              <a:solidFill>
                <a:sysClr val="windowText" lastClr="000000">
                  <a:lumMod val="100000"/>
                  <a:lumOff val="0"/>
                </a:sys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cxnSp>
          <p:nvCxnSpPr>
            <p:cNvPr id="17" name="AutoShape 33479"/>
            <p:cNvCxnSpPr>
              <a:cxnSpLocks noChangeShapeType="1"/>
            </p:cNvCxnSpPr>
            <p:nvPr/>
          </p:nvCxnSpPr>
          <p:spPr bwMode="auto">
            <a:xfrm>
              <a:off x="2614295" y="275590"/>
              <a:ext cx="593090" cy="635"/>
            </a:xfrm>
            <a:prstGeom prst="straightConnector1">
              <a:avLst/>
            </a:prstGeom>
            <a:noFill/>
            <a:ln w="3175">
              <a:solidFill>
                <a:sysClr val="windowText" lastClr="000000">
                  <a:lumMod val="100000"/>
                  <a:lumOff val="0"/>
                </a:sys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18" name="Text Box 33480"/>
            <p:cNvSpPr txBox="1">
              <a:spLocks noChangeArrowheads="1"/>
            </p:cNvSpPr>
            <p:nvPr/>
          </p:nvSpPr>
          <p:spPr bwMode="auto">
            <a:xfrm>
              <a:off x="2535555" y="57785"/>
              <a:ext cx="1108492" cy="22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提交物</a:t>
              </a:r>
              <a:r>
                <a:rPr kumimoji="0" 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结果</a:t>
              </a:r>
              <a:r>
                <a:rPr kumimoji="0" 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endPar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9" name="Text Box 33466"/>
            <p:cNvSpPr txBox="1">
              <a:spLocks noChangeArrowheads="1"/>
            </p:cNvSpPr>
            <p:nvPr/>
          </p:nvSpPr>
          <p:spPr bwMode="auto">
            <a:xfrm>
              <a:off x="1416050" y="528955"/>
              <a:ext cx="761365" cy="310960"/>
            </a:xfrm>
            <a:prstGeom prst="rect">
              <a:avLst/>
            </a:prstGeom>
            <a:solidFill>
              <a:schemeClr val="bg2"/>
            </a:solidFill>
            <a:ln w="3175">
              <a:solidFill>
                <a:sysClr val="windowText" lastClr="000000">
                  <a:lumMod val="100000"/>
                  <a:lumOff val="0"/>
                </a:sysClr>
              </a:solidFill>
              <a:miter lim="800000"/>
              <a:headEnd/>
              <a:tailEnd/>
            </a:ln>
            <a:extLst/>
          </p:spPr>
          <p:txBody>
            <a:bodyPr rot="0" vert="horz" wrap="square" lIns="91440" tIns="45720" rIns="91440" bIns="4572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100" cap="none" spc="0" normalizeH="0" baseline="0" noProof="0" dirty="0">
                  <a:ln>
                    <a:noFill/>
                  </a:ln>
                  <a:solidFill>
                    <a:schemeClr val="bg1"/>
                  </a:solidFill>
                  <a:effectLst/>
                  <a:uLnTx/>
                  <a:uFillTx/>
                  <a:ea typeface="宋体" panose="02010600030101010101" pitchFamily="2" charset="-122"/>
                  <a:cs typeface="宋体" panose="02010600030101010101" pitchFamily="2" charset="-122"/>
                </a:rPr>
                <a:t>评审</a:t>
              </a:r>
              <a:endParaRPr kumimoji="0" lang="zh-CN" altLang="en-US" sz="1400" b="0"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20" name="流程图: 磁盘 19"/>
            <p:cNvSpPr/>
            <p:nvPr/>
          </p:nvSpPr>
          <p:spPr>
            <a:xfrm>
              <a:off x="1486510" y="1144222"/>
              <a:ext cx="606341" cy="342289"/>
            </a:xfrm>
            <a:prstGeom prst="flowChartMagneticDisk">
              <a:avLst/>
            </a:prstGeom>
            <a:noFill/>
            <a:ln w="9525" cap="flat" cmpd="sng" algn="ctr">
              <a:solidFill>
                <a:sysClr val="windowText" lastClr="000000"/>
              </a:solidFill>
              <a:prstDash val="solid"/>
            </a:ln>
            <a:effectLst/>
          </p:spPr>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1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rPr>
                <a:t>评审数据</a:t>
              </a:r>
              <a:endParaRPr kumimoji="0" lang="zh-CN" altLang="en-US" sz="1400" b="0" i="0" u="none" strike="noStrike" kern="100" cap="none" spc="0" normalizeH="0" baseline="0" noProof="0">
                <a:ln>
                  <a:noFill/>
                </a:ln>
                <a:solidFill>
                  <a:sysClr val="window" lastClr="FFFFFF"/>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21" name="燕尾形箭头 20"/>
            <p:cNvSpPr/>
            <p:nvPr/>
          </p:nvSpPr>
          <p:spPr>
            <a:xfrm rot="5400000">
              <a:off x="1619187" y="915053"/>
              <a:ext cx="311642" cy="161365"/>
            </a:xfrm>
            <a:prstGeom prst="notchedRightArrow">
              <a:avLst/>
            </a:prstGeom>
            <a:noFill/>
            <a:ln w="9525"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 lastClr="FFFFFF"/>
                </a:solidFill>
                <a:effectLst/>
                <a:uLnTx/>
                <a:uFillTx/>
                <a:latin typeface="Calibri"/>
                <a:ea typeface="宋体" panose="02010600030101010101" pitchFamily="2" charset="-122"/>
                <a:cs typeface="+mn-cs"/>
              </a:endParaRPr>
            </a:p>
          </p:txBody>
        </p:sp>
      </p:grpSp>
      <p:grpSp>
        <p:nvGrpSpPr>
          <p:cNvPr id="22" name="画布 33462"/>
          <p:cNvGrpSpPr/>
          <p:nvPr/>
        </p:nvGrpSpPr>
        <p:grpSpPr>
          <a:xfrm>
            <a:off x="1261566" y="1754386"/>
            <a:ext cx="6564427" cy="1916460"/>
            <a:chOff x="0" y="0"/>
            <a:chExt cx="5041265" cy="1593850"/>
          </a:xfrm>
        </p:grpSpPr>
        <p:sp>
          <p:nvSpPr>
            <p:cNvPr id="23" name="矩形 22"/>
            <p:cNvSpPr/>
            <p:nvPr/>
          </p:nvSpPr>
          <p:spPr>
            <a:xfrm>
              <a:off x="0" y="0"/>
              <a:ext cx="5041265" cy="1593850"/>
            </a:xfrm>
            <a:prstGeom prst="rect">
              <a:avLst/>
            </a:prstGeom>
            <a:noFill/>
          </p:spPr>
        </p:sp>
        <p:sp>
          <p:nvSpPr>
            <p:cNvPr id="24" name="Text Box 33466"/>
            <p:cNvSpPr txBox="1">
              <a:spLocks noChangeArrowheads="1"/>
            </p:cNvSpPr>
            <p:nvPr/>
          </p:nvSpPr>
          <p:spPr bwMode="auto">
            <a:xfrm>
              <a:off x="1416050" y="109854"/>
              <a:ext cx="761365" cy="730062"/>
            </a:xfrm>
            <a:prstGeom prst="rect">
              <a:avLst/>
            </a:prstGeom>
            <a:noFill/>
            <a:ln w="3175">
              <a:solidFill>
                <a:sysClr val="windowText" lastClr="000000">
                  <a:lumMod val="100000"/>
                  <a:lumOff val="0"/>
                </a:sys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N</a:t>
              </a:r>
              <a:r>
                <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Task</a:t>
              </a:r>
              <a:endPar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工程任务）</a:t>
              </a:r>
            </a:p>
          </p:txBody>
        </p:sp>
        <p:sp>
          <p:nvSpPr>
            <p:cNvPr id="25" name="Text Box 33467"/>
            <p:cNvSpPr txBox="1">
              <a:spLocks noChangeArrowheads="1"/>
            </p:cNvSpPr>
            <p:nvPr/>
          </p:nvSpPr>
          <p:spPr bwMode="auto">
            <a:xfrm>
              <a:off x="2177415" y="109855"/>
              <a:ext cx="424180" cy="730060"/>
            </a:xfrm>
            <a:prstGeom prst="rect">
              <a:avLst/>
            </a:prstGeom>
            <a:noFill/>
            <a:ln w="3175">
              <a:solidFill>
                <a:sysClr val="windowText" lastClr="000000">
                  <a:lumMod val="100000"/>
                  <a:lumOff val="0"/>
                </a:sys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eXit</a:t>
              </a:r>
              <a:endPar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26" name="Text Box 33468"/>
            <p:cNvSpPr txBox="1">
              <a:spLocks noChangeArrowheads="1"/>
            </p:cNvSpPr>
            <p:nvPr/>
          </p:nvSpPr>
          <p:spPr bwMode="auto">
            <a:xfrm>
              <a:off x="916940" y="109855"/>
              <a:ext cx="499110" cy="730060"/>
            </a:xfrm>
            <a:prstGeom prst="rect">
              <a:avLst/>
            </a:prstGeom>
            <a:noFill/>
            <a:ln w="3175">
              <a:solidFill>
                <a:sysClr val="windowText" lastClr="000000">
                  <a:lumMod val="100000"/>
                  <a:lumOff val="0"/>
                </a:sys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Entry</a:t>
              </a:r>
              <a:endPar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27" name="Freeform 33473"/>
            <p:cNvSpPr>
              <a:spLocks/>
            </p:cNvSpPr>
            <p:nvPr/>
          </p:nvSpPr>
          <p:spPr bwMode="auto">
            <a:xfrm rot="5400000">
              <a:off x="681990" y="415290"/>
              <a:ext cx="272415" cy="205105"/>
            </a:xfrm>
            <a:custGeom>
              <a:avLst/>
              <a:gdLst>
                <a:gd name="T0" fmla="*/ 714 w 714"/>
                <a:gd name="T1" fmla="*/ 323 h 323"/>
                <a:gd name="T2" fmla="*/ 0 w 714"/>
                <a:gd name="T3" fmla="*/ 323 h 323"/>
                <a:gd name="T4" fmla="*/ 11 w 714"/>
                <a:gd name="T5" fmla="*/ 0 h 323"/>
              </a:gdLst>
              <a:ahLst/>
              <a:cxnLst>
                <a:cxn ang="0">
                  <a:pos x="T0" y="T1"/>
                </a:cxn>
                <a:cxn ang="0">
                  <a:pos x="T2" y="T3"/>
                </a:cxn>
                <a:cxn ang="0">
                  <a:pos x="T4" y="T5"/>
                </a:cxn>
              </a:cxnLst>
              <a:rect l="0" t="0" r="r" b="b"/>
              <a:pathLst>
                <a:path w="714" h="323">
                  <a:moveTo>
                    <a:pt x="714" y="323"/>
                  </a:moveTo>
                  <a:lnTo>
                    <a:pt x="0" y="323"/>
                  </a:lnTo>
                  <a:lnTo>
                    <a:pt x="11" y="0"/>
                  </a:lnTo>
                </a:path>
              </a:pathLst>
            </a:custGeom>
            <a:noFill/>
            <a:ln w="3175">
              <a:solidFill>
                <a:sysClr val="windowText" lastClr="000000">
                  <a:lumMod val="100000"/>
                  <a:lumOff val="0"/>
                </a:sysClr>
              </a:solidFill>
              <a:round/>
              <a:headEnd/>
              <a:tailEnd type="triangle" w="med" len="med"/>
            </a:ln>
            <a:effectLst/>
            <a:extLst>
              <a:ext uri="{909E8E84-426E-40DD-AFC4-6F175D3DCCD1}">
                <a14:hiddenFill xmlns:a14="http://schemas.microsoft.com/office/drawing/2010/main">
                  <a:solidFill>
                    <a:schemeClr val="tx1">
                      <a:lumMod val="100000"/>
                      <a:lumOff val="0"/>
                    </a:schemeClr>
                  </a:solid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28" name="Freeform 33474"/>
            <p:cNvSpPr>
              <a:spLocks/>
            </p:cNvSpPr>
            <p:nvPr/>
          </p:nvSpPr>
          <p:spPr bwMode="auto">
            <a:xfrm rot="16200000">
              <a:off x="2595245" y="429260"/>
              <a:ext cx="243840" cy="205105"/>
            </a:xfrm>
            <a:custGeom>
              <a:avLst/>
              <a:gdLst>
                <a:gd name="T0" fmla="*/ 674 w 674"/>
                <a:gd name="T1" fmla="*/ 0 h 254"/>
                <a:gd name="T2" fmla="*/ 674 w 674"/>
                <a:gd name="T3" fmla="*/ 254 h 254"/>
                <a:gd name="T4" fmla="*/ 0 w 674"/>
                <a:gd name="T5" fmla="*/ 254 h 254"/>
              </a:gdLst>
              <a:ahLst/>
              <a:cxnLst>
                <a:cxn ang="0">
                  <a:pos x="T0" y="T1"/>
                </a:cxn>
                <a:cxn ang="0">
                  <a:pos x="T2" y="T3"/>
                </a:cxn>
                <a:cxn ang="0">
                  <a:pos x="T4" y="T5"/>
                </a:cxn>
              </a:cxnLst>
              <a:rect l="0" t="0" r="r" b="b"/>
              <a:pathLst>
                <a:path w="674" h="254">
                  <a:moveTo>
                    <a:pt x="674" y="0"/>
                  </a:moveTo>
                  <a:lnTo>
                    <a:pt x="674" y="254"/>
                  </a:lnTo>
                  <a:lnTo>
                    <a:pt x="0" y="254"/>
                  </a:lnTo>
                </a:path>
              </a:pathLst>
            </a:custGeom>
            <a:noFill/>
            <a:ln w="3175">
              <a:solidFill>
                <a:sysClr val="windowText" lastClr="000000">
                  <a:lumMod val="100000"/>
                  <a:lumOff val="0"/>
                </a:sysClr>
              </a:solidFill>
              <a:round/>
              <a:headEnd/>
              <a:tailEnd type="triangle" w="med" len="med"/>
            </a:ln>
            <a:effectLst/>
            <a:extLst>
              <a:ext uri="{909E8E84-426E-40DD-AFC4-6F175D3DCCD1}">
                <a14:hiddenFill xmlns:a14="http://schemas.microsoft.com/office/drawing/2010/main">
                  <a:solidFill>
                    <a:schemeClr val="tx1">
                      <a:lumMod val="100000"/>
                      <a:lumOff val="0"/>
                    </a:schemeClr>
                  </a:solid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29" name="Text Box 33475"/>
            <p:cNvSpPr txBox="1">
              <a:spLocks noChangeArrowheads="1"/>
            </p:cNvSpPr>
            <p:nvPr/>
          </p:nvSpPr>
          <p:spPr bwMode="auto">
            <a:xfrm>
              <a:off x="66822" y="505460"/>
              <a:ext cx="858336"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In</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200" kern="100" dirty="0" smtClean="0">
                  <a:solidFill>
                    <a:sysClr val="windowText" lastClr="000000"/>
                  </a:solidFill>
                  <a:cs typeface="宋体" panose="02010600030101010101" pitchFamily="2" charset="-122"/>
                </a:rPr>
                <a:t>(</a:t>
              </a:r>
              <a:r>
                <a:rPr kumimoji="0" lang="zh-CN" altLang="en-US" sz="1200" kern="100" dirty="0" smtClean="0">
                  <a:solidFill>
                    <a:sysClr val="windowText" lastClr="000000"/>
                  </a:solidFill>
                  <a:cs typeface="宋体" panose="02010600030101010101" pitchFamily="2" charset="-122"/>
                </a:rPr>
                <a:t>计划时间、成本、资源</a:t>
              </a:r>
              <a:r>
                <a:rPr kumimoji="0" lang="en-US" sz="1200" kern="100" dirty="0" smtClean="0">
                  <a:solidFill>
                    <a:sysClr val="windowText" lastClr="000000"/>
                  </a:solidFill>
                  <a:cs typeface="宋体" panose="02010600030101010101" pitchFamily="2" charset="-122"/>
                </a:rPr>
                <a:t>)</a:t>
              </a:r>
              <a:endParaRPr kumimoji="0" lang="zh-CN" altLang="en-US" sz="1200" b="0" i="0" u="none" strike="noStrike" kern="100" cap="none" spc="0" normalizeH="0" baseline="0" noProof="0" dirty="0">
                <a:ln>
                  <a:noFill/>
                </a:ln>
                <a:solidFill>
                  <a:sysClr val="windowText" lastClr="000000"/>
                </a:solidFill>
                <a:effectLst/>
                <a:uLnTx/>
                <a:uFillTx/>
                <a:cs typeface="宋体" panose="02010600030101010101" pitchFamily="2" charset="-122"/>
              </a:endParaRPr>
            </a:p>
          </p:txBody>
        </p:sp>
        <p:sp>
          <p:nvSpPr>
            <p:cNvPr id="30" name="Text Box 33476"/>
            <p:cNvSpPr txBox="1">
              <a:spLocks noChangeArrowheads="1"/>
            </p:cNvSpPr>
            <p:nvPr/>
          </p:nvSpPr>
          <p:spPr bwMode="auto">
            <a:xfrm>
              <a:off x="2701169" y="609764"/>
              <a:ext cx="1006873" cy="33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algn="just" fontAlgn="auto">
                <a:spcBef>
                  <a:spcPts val="0"/>
                </a:spcBef>
                <a:spcAft>
                  <a:spcPts val="0"/>
                </a:spcAft>
                <a:defRPr/>
              </a:pPr>
              <a:r>
                <a:rPr kumimoji="0" lang="en-US" sz="1400" b="0" i="0" u="none" strike="noStrike" kern="1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Out</a:t>
              </a:r>
              <a:r>
                <a:rPr kumimoji="0" lang="en-US" altLang="zh-CN" sz="1200" kern="100" dirty="0" smtClean="0">
                  <a:solidFill>
                    <a:sysClr val="windowText" lastClr="000000"/>
                  </a:solidFill>
                  <a:cs typeface="宋体" panose="02010600030101010101" pitchFamily="2" charset="-122"/>
                </a:rPr>
                <a:t>(</a:t>
              </a:r>
              <a:r>
                <a:rPr kumimoji="0" lang="zh-CN" altLang="en-US" sz="1200" kern="100" dirty="0" smtClean="0">
                  <a:solidFill>
                    <a:sysClr val="windowText" lastClr="000000"/>
                  </a:solidFill>
                  <a:cs typeface="宋体" panose="02010600030101010101" pitchFamily="2" charset="-122"/>
                </a:rPr>
                <a:t>实际时间</a:t>
              </a:r>
              <a:r>
                <a:rPr kumimoji="0" lang="zh-CN" altLang="en-US" sz="1200" kern="100" dirty="0">
                  <a:solidFill>
                    <a:sysClr val="windowText" lastClr="000000"/>
                  </a:solidFill>
                  <a:cs typeface="宋体" panose="02010600030101010101" pitchFamily="2" charset="-122"/>
                </a:rPr>
                <a:t>、成本、资源</a:t>
              </a:r>
              <a:r>
                <a:rPr kumimoji="0" lang="en-US" altLang="zh-CN" sz="1200" kern="100" dirty="0">
                  <a:solidFill>
                    <a:sysClr val="windowText" lastClr="000000"/>
                  </a:solidFill>
                  <a:cs typeface="宋体" panose="02010600030101010101" pitchFamily="2" charset="-122"/>
                </a:rPr>
                <a:t>)</a:t>
              </a:r>
              <a:endParaRPr kumimoji="0" lang="zh-CN" altLang="en-US" sz="1200" kern="100" dirty="0">
                <a:solidFill>
                  <a:sysClr val="windowText" lastClr="000000"/>
                </a:solidFill>
                <a:cs typeface="宋体" panose="02010600030101010101" pitchFamily="2" charset="-122"/>
              </a:endParaRP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31" name="Text Box 33477"/>
            <p:cNvSpPr txBox="1">
              <a:spLocks noChangeArrowheads="1"/>
            </p:cNvSpPr>
            <p:nvPr/>
          </p:nvSpPr>
          <p:spPr bwMode="auto">
            <a:xfrm>
              <a:off x="147652" y="30480"/>
              <a:ext cx="769287" cy="22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任务输入</a:t>
              </a:r>
            </a:p>
          </p:txBody>
        </p:sp>
        <p:cxnSp>
          <p:nvCxnSpPr>
            <p:cNvPr id="32" name="AutoShape 33478"/>
            <p:cNvCxnSpPr>
              <a:cxnSpLocks noChangeShapeType="1"/>
            </p:cNvCxnSpPr>
            <p:nvPr/>
          </p:nvCxnSpPr>
          <p:spPr bwMode="auto">
            <a:xfrm>
              <a:off x="308610" y="233680"/>
              <a:ext cx="593090" cy="635"/>
            </a:xfrm>
            <a:prstGeom prst="straightConnector1">
              <a:avLst/>
            </a:prstGeom>
            <a:noFill/>
            <a:ln w="3175">
              <a:solidFill>
                <a:sysClr val="windowText" lastClr="000000">
                  <a:lumMod val="100000"/>
                  <a:lumOff val="0"/>
                </a:sys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cxnSp>
          <p:nvCxnSpPr>
            <p:cNvPr id="33" name="AutoShape 33479"/>
            <p:cNvCxnSpPr>
              <a:cxnSpLocks noChangeShapeType="1"/>
            </p:cNvCxnSpPr>
            <p:nvPr/>
          </p:nvCxnSpPr>
          <p:spPr bwMode="auto">
            <a:xfrm>
              <a:off x="2614295" y="275590"/>
              <a:ext cx="593090" cy="635"/>
            </a:xfrm>
            <a:prstGeom prst="straightConnector1">
              <a:avLst/>
            </a:prstGeom>
            <a:noFill/>
            <a:ln w="3175">
              <a:solidFill>
                <a:sysClr val="windowText" lastClr="000000">
                  <a:lumMod val="100000"/>
                  <a:lumOff val="0"/>
                </a:sys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34" name="Text Box 33480"/>
            <p:cNvSpPr txBox="1">
              <a:spLocks noChangeArrowheads="1"/>
            </p:cNvSpPr>
            <p:nvPr/>
          </p:nvSpPr>
          <p:spPr bwMode="auto">
            <a:xfrm>
              <a:off x="2535555" y="57785"/>
              <a:ext cx="1108492" cy="22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提交物</a:t>
              </a:r>
              <a:r>
                <a:rPr kumimoji="0" 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结果</a:t>
              </a:r>
              <a:r>
                <a:rPr kumimoji="0" 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endPar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grpSp>
      <p:sp>
        <p:nvSpPr>
          <p:cNvPr id="38" name="矩形 37"/>
          <p:cNvSpPr/>
          <p:nvPr/>
        </p:nvSpPr>
        <p:spPr>
          <a:xfrm>
            <a:off x="873822" y="5562699"/>
            <a:ext cx="4185057" cy="461665"/>
          </a:xfrm>
          <a:prstGeom prst="rect">
            <a:avLst/>
          </a:prstGeom>
        </p:spPr>
        <p:txBody>
          <a:bodyPr wrap="square">
            <a:spAutoFit/>
          </a:bodyPr>
          <a:lstStyle/>
          <a:p>
            <a:r>
              <a:rPr lang="zh-CN" altLang="zh-CN" kern="100" dirty="0">
                <a:ea typeface="楷体" panose="02010609060101010101" pitchFamily="49" charset="-122"/>
                <a:cs typeface="Times New Roman" panose="02020603050405020304" pitchFamily="18" charset="0"/>
              </a:rPr>
              <a:t>工程任务与评审活动相</a:t>
            </a:r>
            <a:r>
              <a:rPr lang="zh-CN" altLang="zh-CN" kern="100" dirty="0" smtClean="0">
                <a:ea typeface="楷体" panose="02010609060101010101" pitchFamily="49" charset="-122"/>
                <a:cs typeface="Times New Roman" panose="02020603050405020304" pitchFamily="18" charset="0"/>
              </a:rPr>
              <a:t>结合</a:t>
            </a:r>
            <a:endParaRPr lang="zh-CN" altLang="en-US" dirty="0"/>
          </a:p>
        </p:txBody>
      </p:sp>
      <p:sp>
        <p:nvSpPr>
          <p:cNvPr id="39" name="矩形 38"/>
          <p:cNvSpPr/>
          <p:nvPr/>
        </p:nvSpPr>
        <p:spPr>
          <a:xfrm>
            <a:off x="5841635" y="1393940"/>
            <a:ext cx="3182476" cy="1077218"/>
          </a:xfrm>
          <a:prstGeom prst="rect">
            <a:avLst/>
          </a:prstGeom>
        </p:spPr>
        <p:txBody>
          <a:bodyPr wrap="square">
            <a:spAutoFit/>
          </a:bodyPr>
          <a:lstStyle/>
          <a:p>
            <a:r>
              <a:rPr lang="zh-CN" altLang="zh-CN" kern="100" dirty="0" smtClean="0">
                <a:ea typeface="楷体" panose="02010609060101010101" pitchFamily="49" charset="-122"/>
                <a:cs typeface="Times New Roman" panose="02020603050405020304" pitchFamily="18" charset="0"/>
              </a:rPr>
              <a:t>工程任务</a:t>
            </a:r>
            <a:r>
              <a:rPr lang="zh-CN" altLang="en-US" kern="100" dirty="0" smtClean="0">
                <a:ea typeface="楷体" panose="02010609060101010101" pitchFamily="49" charset="-122"/>
                <a:cs typeface="Times New Roman" panose="02020603050405020304" pitchFamily="18" charset="0"/>
              </a:rPr>
              <a:t>可能是：</a:t>
            </a:r>
            <a:endParaRPr lang="en-US" altLang="zh-CN" kern="100" dirty="0" smtClean="0">
              <a:ea typeface="楷体" panose="02010609060101010101" pitchFamily="49" charset="-122"/>
              <a:cs typeface="Times New Roman" panose="02020603050405020304" pitchFamily="18" charset="0"/>
            </a:endParaRPr>
          </a:p>
          <a:p>
            <a:pPr lvl="1"/>
            <a:r>
              <a:rPr lang="zh-CN" altLang="en-US" sz="2000" kern="100" dirty="0" smtClean="0">
                <a:ea typeface="楷体" panose="02010609060101010101" pitchFamily="49" charset="-122"/>
                <a:cs typeface="Times New Roman" panose="02020603050405020304" pitchFamily="18" charset="0"/>
              </a:rPr>
              <a:t>需求分析、设计、</a:t>
            </a:r>
            <a:endParaRPr lang="en-US" altLang="zh-CN" sz="2000" kern="100" dirty="0" smtClean="0">
              <a:ea typeface="楷体" panose="02010609060101010101" pitchFamily="49" charset="-122"/>
              <a:cs typeface="Times New Roman" panose="02020603050405020304" pitchFamily="18" charset="0"/>
            </a:endParaRPr>
          </a:p>
          <a:p>
            <a:pPr lvl="1"/>
            <a:r>
              <a:rPr lang="zh-CN" altLang="en-US" sz="2000" kern="100" dirty="0" smtClean="0">
                <a:ea typeface="楷体" panose="02010609060101010101" pitchFamily="49" charset="-122"/>
                <a:cs typeface="Times New Roman" panose="02020603050405020304" pitchFamily="18" charset="0"/>
              </a:rPr>
              <a:t>编码、测试等任务</a:t>
            </a:r>
            <a:endParaRPr lang="zh-CN" altLang="en-US" sz="2000" dirty="0"/>
          </a:p>
        </p:txBody>
      </p:sp>
    </p:spTree>
    <p:extLst>
      <p:ext uri="{BB962C8B-B14F-4D97-AF65-F5344CB8AC3E}">
        <p14:creationId xmlns:p14="http://schemas.microsoft.com/office/powerpoint/2010/main" val="21164429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t>
            </a:r>
            <a:r>
              <a:rPr lang="zh-CN" altLang="en-US" dirty="0" smtClean="0"/>
              <a:t>增加</a:t>
            </a:r>
            <a:r>
              <a:rPr lang="zh-CN" altLang="en-US" dirty="0"/>
              <a:t>缺陷原因</a:t>
            </a:r>
            <a:r>
              <a:rPr lang="zh-CN" altLang="en-US" dirty="0" smtClean="0"/>
              <a:t>分析</a:t>
            </a:r>
            <a:endParaRPr lang="zh-CN" altLang="en-US" dirty="0"/>
          </a:p>
        </p:txBody>
      </p:sp>
      <p:sp>
        <p:nvSpPr>
          <p:cNvPr id="4" name="矩形 3"/>
          <p:cNvSpPr/>
          <p:nvPr/>
        </p:nvSpPr>
        <p:spPr>
          <a:xfrm>
            <a:off x="2495221" y="5540535"/>
            <a:ext cx="3877985" cy="461665"/>
          </a:xfrm>
          <a:prstGeom prst="rect">
            <a:avLst/>
          </a:prstGeom>
        </p:spPr>
        <p:txBody>
          <a:bodyPr wrap="none">
            <a:spAutoFit/>
          </a:bodyPr>
          <a:lstStyle/>
          <a:p>
            <a:r>
              <a:rPr lang="zh-CN" altLang="zh-CN" kern="100" dirty="0">
                <a:ea typeface="楷体" panose="02010609060101010101" pitchFamily="49" charset="-122"/>
                <a:cs typeface="Times New Roman" panose="02020603050405020304" pitchFamily="18" charset="0"/>
              </a:rPr>
              <a:t>关注缺陷数据工作单元定义</a:t>
            </a:r>
            <a:endParaRPr lang="zh-CN" altLang="en-US" dirty="0"/>
          </a:p>
        </p:txBody>
      </p:sp>
      <p:sp>
        <p:nvSpPr>
          <p:cNvPr id="5" name="矩形 4"/>
          <p:cNvSpPr/>
          <p:nvPr/>
        </p:nvSpPr>
        <p:spPr>
          <a:xfrm>
            <a:off x="1346549" y="1222579"/>
            <a:ext cx="7568851" cy="1077218"/>
          </a:xfrm>
          <a:prstGeom prst="rect">
            <a:avLst/>
          </a:prstGeom>
        </p:spPr>
        <p:txBody>
          <a:bodyPr wrap="square">
            <a:spAutoFit/>
          </a:bodyPr>
          <a:lstStyle/>
          <a:p>
            <a:pPr marL="342900" indent="-342900">
              <a:buFont typeface="Arial" panose="020B0604020202020204" pitchFamily="34" charset="0"/>
              <a:buChar char="•"/>
            </a:pPr>
            <a:r>
              <a:rPr lang="zh-CN" altLang="en-US" kern="100" dirty="0" smtClean="0">
                <a:cs typeface="Times New Roman" panose="02020603050405020304" pitchFamily="18" charset="0"/>
              </a:rPr>
              <a:t>仅仅评审是不够的，重要的是分析缺陷发生的原因</a:t>
            </a:r>
            <a:endParaRPr lang="en-US" altLang="zh-CN" kern="100" dirty="0" smtClean="0">
              <a:cs typeface="Times New Roman" panose="02020603050405020304" pitchFamily="18" charset="0"/>
            </a:endParaRPr>
          </a:p>
          <a:p>
            <a:pPr marL="800100" lvl="1" indent="-342900">
              <a:buFont typeface="Arial" panose="020B0604020202020204" pitchFamily="34" charset="0"/>
              <a:buChar char="•"/>
            </a:pPr>
            <a:r>
              <a:rPr lang="zh-CN" altLang="zh-CN" sz="2000" kern="100" dirty="0" smtClean="0">
                <a:cs typeface="Times New Roman" panose="02020603050405020304" pitchFamily="18" charset="0"/>
              </a:rPr>
              <a:t>必须</a:t>
            </a:r>
            <a:r>
              <a:rPr lang="zh-CN" altLang="zh-CN" sz="2000" kern="100" dirty="0">
                <a:cs typeface="Times New Roman" panose="02020603050405020304" pitchFamily="18" charset="0"/>
              </a:rPr>
              <a:t>在评审时收集缺陷相关的信息之后，对缺陷发生的原因进行</a:t>
            </a:r>
            <a:r>
              <a:rPr lang="zh-CN" altLang="zh-CN" sz="2000" kern="100" dirty="0" smtClean="0">
                <a:cs typeface="Times New Roman" panose="02020603050405020304" pitchFamily="18" charset="0"/>
              </a:rPr>
              <a:t>分析</a:t>
            </a:r>
            <a:r>
              <a:rPr lang="zh-CN" altLang="en-US" sz="2000" kern="100" dirty="0">
                <a:cs typeface="Times New Roman" panose="02020603050405020304" pitchFamily="18" charset="0"/>
              </a:rPr>
              <a:t>。</a:t>
            </a:r>
            <a:endParaRPr lang="zh-CN" altLang="en-US" sz="2000" dirty="0"/>
          </a:p>
        </p:txBody>
      </p:sp>
      <p:grpSp>
        <p:nvGrpSpPr>
          <p:cNvPr id="7" name="画布 33462"/>
          <p:cNvGrpSpPr/>
          <p:nvPr/>
        </p:nvGrpSpPr>
        <p:grpSpPr>
          <a:xfrm>
            <a:off x="1426417" y="2633376"/>
            <a:ext cx="6311480" cy="2593822"/>
            <a:chOff x="0" y="0"/>
            <a:chExt cx="5041265" cy="1941195"/>
          </a:xfrm>
        </p:grpSpPr>
        <p:sp>
          <p:nvSpPr>
            <p:cNvPr id="24" name="Text Box 33466"/>
            <p:cNvSpPr txBox="1">
              <a:spLocks noChangeArrowheads="1"/>
            </p:cNvSpPr>
            <p:nvPr/>
          </p:nvSpPr>
          <p:spPr bwMode="auto">
            <a:xfrm>
              <a:off x="1085765" y="1167786"/>
              <a:ext cx="1765506" cy="690975"/>
            </a:xfrm>
            <a:prstGeom prst="rect">
              <a:avLst/>
            </a:prstGeom>
            <a:solidFill>
              <a:schemeClr val="accent6">
                <a:lumMod val="20000"/>
                <a:lumOff val="80000"/>
              </a:schemeClr>
            </a:solidFill>
            <a:ln w="3175">
              <a:solidFill>
                <a:sysClr val="windowText" lastClr="000000">
                  <a:lumMod val="100000"/>
                  <a:lumOff val="0"/>
                </a:sysClr>
              </a:solidFill>
              <a:miter lim="800000"/>
              <a:headEnd/>
              <a:tailEnd/>
            </a:ln>
            <a:extLst/>
          </p:spPr>
          <p:txBody>
            <a:bodyPr rot="0" vert="horz" wrap="square" lIns="91440" tIns="45720" rIns="91440" bIns="4572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rPr>
                <a:t> </a:t>
              </a:r>
              <a:endParaRPr kumimoji="0" lang="zh-CN" altLang="en-US" sz="14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8" name="矩形 7"/>
            <p:cNvSpPr/>
            <p:nvPr/>
          </p:nvSpPr>
          <p:spPr>
            <a:xfrm>
              <a:off x="0" y="0"/>
              <a:ext cx="5041265" cy="1941195"/>
            </a:xfrm>
            <a:prstGeom prst="rect">
              <a:avLst/>
            </a:prstGeom>
            <a:noFill/>
            <a:ln>
              <a:noFill/>
            </a:ln>
          </p:spPr>
        </p:sp>
        <p:sp>
          <p:nvSpPr>
            <p:cNvPr id="9" name="Text Box 33466"/>
            <p:cNvSpPr txBox="1">
              <a:spLocks noChangeArrowheads="1"/>
            </p:cNvSpPr>
            <p:nvPr/>
          </p:nvSpPr>
          <p:spPr bwMode="auto">
            <a:xfrm>
              <a:off x="1416050" y="109820"/>
              <a:ext cx="1684109" cy="419100"/>
            </a:xfrm>
            <a:prstGeom prst="rect">
              <a:avLst/>
            </a:prstGeom>
            <a:noFill/>
            <a:ln w="3175">
              <a:solidFill>
                <a:sysClr val="windowText" lastClr="000000">
                  <a:lumMod val="100000"/>
                  <a:lumOff val="0"/>
                </a:sys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N</a:t>
              </a:r>
              <a:r>
                <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Task</a:t>
              </a:r>
              <a:endPar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工程任务）</a:t>
              </a:r>
            </a:p>
          </p:txBody>
        </p:sp>
        <p:sp>
          <p:nvSpPr>
            <p:cNvPr id="10" name="Text Box 33467"/>
            <p:cNvSpPr txBox="1">
              <a:spLocks noChangeArrowheads="1"/>
            </p:cNvSpPr>
            <p:nvPr/>
          </p:nvSpPr>
          <p:spPr bwMode="auto">
            <a:xfrm>
              <a:off x="3100159" y="109836"/>
              <a:ext cx="749086" cy="730060"/>
            </a:xfrm>
            <a:prstGeom prst="rect">
              <a:avLst/>
            </a:prstGeom>
            <a:noFill/>
            <a:ln w="3175">
              <a:solidFill>
                <a:sysClr val="windowText" lastClr="000000">
                  <a:lumMod val="100000"/>
                  <a:lumOff val="0"/>
                </a:sys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dirty="0" err="1">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eXit</a:t>
              </a:r>
              <a:endPar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原因分析会议</a:t>
              </a:r>
              <a:endPar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1" name="Text Box 33468"/>
            <p:cNvSpPr txBox="1">
              <a:spLocks noChangeArrowheads="1"/>
            </p:cNvSpPr>
            <p:nvPr/>
          </p:nvSpPr>
          <p:spPr bwMode="auto">
            <a:xfrm>
              <a:off x="916940" y="109855"/>
              <a:ext cx="499110" cy="730060"/>
            </a:xfrm>
            <a:prstGeom prst="rect">
              <a:avLst/>
            </a:prstGeom>
            <a:noFill/>
            <a:ln w="3175">
              <a:solidFill>
                <a:sysClr val="windowText" lastClr="000000">
                  <a:lumMod val="100000"/>
                  <a:lumOff val="0"/>
                </a:sys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Entry</a:t>
              </a:r>
              <a:endPar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开工会议</a:t>
              </a:r>
              <a:endPar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2" name="Freeform 33473"/>
            <p:cNvSpPr>
              <a:spLocks/>
            </p:cNvSpPr>
            <p:nvPr/>
          </p:nvSpPr>
          <p:spPr bwMode="auto">
            <a:xfrm rot="5400000">
              <a:off x="681990" y="415290"/>
              <a:ext cx="272415" cy="205105"/>
            </a:xfrm>
            <a:custGeom>
              <a:avLst/>
              <a:gdLst>
                <a:gd name="T0" fmla="*/ 714 w 714"/>
                <a:gd name="T1" fmla="*/ 323 h 323"/>
                <a:gd name="T2" fmla="*/ 0 w 714"/>
                <a:gd name="T3" fmla="*/ 323 h 323"/>
                <a:gd name="T4" fmla="*/ 11 w 714"/>
                <a:gd name="T5" fmla="*/ 0 h 323"/>
              </a:gdLst>
              <a:ahLst/>
              <a:cxnLst>
                <a:cxn ang="0">
                  <a:pos x="T0" y="T1"/>
                </a:cxn>
                <a:cxn ang="0">
                  <a:pos x="T2" y="T3"/>
                </a:cxn>
                <a:cxn ang="0">
                  <a:pos x="T4" y="T5"/>
                </a:cxn>
              </a:cxnLst>
              <a:rect l="0" t="0" r="r" b="b"/>
              <a:pathLst>
                <a:path w="714" h="323">
                  <a:moveTo>
                    <a:pt x="714" y="323"/>
                  </a:moveTo>
                  <a:lnTo>
                    <a:pt x="0" y="323"/>
                  </a:lnTo>
                  <a:lnTo>
                    <a:pt x="11" y="0"/>
                  </a:lnTo>
                </a:path>
              </a:pathLst>
            </a:custGeom>
            <a:noFill/>
            <a:ln w="3175">
              <a:solidFill>
                <a:sysClr val="windowText" lastClr="000000">
                  <a:lumMod val="100000"/>
                  <a:lumOff val="0"/>
                </a:sysClr>
              </a:solidFill>
              <a:round/>
              <a:headEnd/>
              <a:tailEnd type="triangle" w="med" len="med"/>
            </a:ln>
            <a:effectLst/>
            <a:extLst>
              <a:ext uri="{909E8E84-426E-40DD-AFC4-6F175D3DCCD1}">
                <a14:hiddenFill xmlns:a14="http://schemas.microsoft.com/office/drawing/2010/main">
                  <a:solidFill>
                    <a:schemeClr val="tx1">
                      <a:lumMod val="100000"/>
                      <a:lumOff val="0"/>
                    </a:schemeClr>
                  </a:solid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13" name="Freeform 33474"/>
            <p:cNvSpPr>
              <a:spLocks/>
            </p:cNvSpPr>
            <p:nvPr/>
          </p:nvSpPr>
          <p:spPr bwMode="auto">
            <a:xfrm rot="16200000">
              <a:off x="3842895" y="429260"/>
              <a:ext cx="243840" cy="205105"/>
            </a:xfrm>
            <a:custGeom>
              <a:avLst/>
              <a:gdLst>
                <a:gd name="T0" fmla="*/ 674 w 674"/>
                <a:gd name="T1" fmla="*/ 0 h 254"/>
                <a:gd name="T2" fmla="*/ 674 w 674"/>
                <a:gd name="T3" fmla="*/ 254 h 254"/>
                <a:gd name="T4" fmla="*/ 0 w 674"/>
                <a:gd name="T5" fmla="*/ 254 h 254"/>
              </a:gdLst>
              <a:ahLst/>
              <a:cxnLst>
                <a:cxn ang="0">
                  <a:pos x="T0" y="T1"/>
                </a:cxn>
                <a:cxn ang="0">
                  <a:pos x="T2" y="T3"/>
                </a:cxn>
                <a:cxn ang="0">
                  <a:pos x="T4" y="T5"/>
                </a:cxn>
              </a:cxnLst>
              <a:rect l="0" t="0" r="r" b="b"/>
              <a:pathLst>
                <a:path w="674" h="254">
                  <a:moveTo>
                    <a:pt x="674" y="0"/>
                  </a:moveTo>
                  <a:lnTo>
                    <a:pt x="674" y="254"/>
                  </a:lnTo>
                  <a:lnTo>
                    <a:pt x="0" y="254"/>
                  </a:lnTo>
                </a:path>
              </a:pathLst>
            </a:custGeom>
            <a:noFill/>
            <a:ln w="3175">
              <a:solidFill>
                <a:sysClr val="windowText" lastClr="000000">
                  <a:lumMod val="100000"/>
                  <a:lumOff val="0"/>
                </a:sysClr>
              </a:solidFill>
              <a:round/>
              <a:headEnd/>
              <a:tailEnd type="triangle" w="med" len="med"/>
            </a:ln>
            <a:effectLst/>
            <a:extLst>
              <a:ext uri="{909E8E84-426E-40DD-AFC4-6F175D3DCCD1}">
                <a14:hiddenFill xmlns:a14="http://schemas.microsoft.com/office/drawing/2010/main">
                  <a:solidFill>
                    <a:schemeClr val="tx1">
                      <a:lumMod val="100000"/>
                      <a:lumOff val="0"/>
                    </a:schemeClr>
                  </a:solid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14" name="Text Box 33475"/>
            <p:cNvSpPr txBox="1">
              <a:spLocks noChangeArrowheads="1"/>
            </p:cNvSpPr>
            <p:nvPr/>
          </p:nvSpPr>
          <p:spPr bwMode="auto">
            <a:xfrm>
              <a:off x="674370" y="528955"/>
              <a:ext cx="38163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In</a:t>
              </a:r>
              <a:endPar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5" name="Text Box 33476"/>
            <p:cNvSpPr txBox="1">
              <a:spLocks noChangeArrowheads="1"/>
            </p:cNvSpPr>
            <p:nvPr/>
          </p:nvSpPr>
          <p:spPr bwMode="auto">
            <a:xfrm>
              <a:off x="4067050" y="472440"/>
              <a:ext cx="381635" cy="22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Out</a:t>
              </a:r>
              <a:endPar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6" name="Text Box 33477"/>
            <p:cNvSpPr txBox="1">
              <a:spLocks noChangeArrowheads="1"/>
            </p:cNvSpPr>
            <p:nvPr/>
          </p:nvSpPr>
          <p:spPr bwMode="auto">
            <a:xfrm>
              <a:off x="113029" y="30480"/>
              <a:ext cx="803912" cy="22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任务输入</a:t>
              </a:r>
            </a:p>
          </p:txBody>
        </p:sp>
        <p:cxnSp>
          <p:nvCxnSpPr>
            <p:cNvPr id="17" name="AutoShape 33478"/>
            <p:cNvCxnSpPr>
              <a:cxnSpLocks noChangeShapeType="1"/>
            </p:cNvCxnSpPr>
            <p:nvPr/>
          </p:nvCxnSpPr>
          <p:spPr bwMode="auto">
            <a:xfrm>
              <a:off x="308610" y="233680"/>
              <a:ext cx="593090" cy="635"/>
            </a:xfrm>
            <a:prstGeom prst="straightConnector1">
              <a:avLst/>
            </a:prstGeom>
            <a:noFill/>
            <a:ln w="3175">
              <a:solidFill>
                <a:sysClr val="windowText" lastClr="000000">
                  <a:lumMod val="100000"/>
                  <a:lumOff val="0"/>
                </a:sys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cxnSp>
          <p:nvCxnSpPr>
            <p:cNvPr id="18" name="AutoShape 33479"/>
            <p:cNvCxnSpPr>
              <a:cxnSpLocks noChangeShapeType="1"/>
            </p:cNvCxnSpPr>
            <p:nvPr/>
          </p:nvCxnSpPr>
          <p:spPr bwMode="auto">
            <a:xfrm>
              <a:off x="3861945" y="275590"/>
              <a:ext cx="593090" cy="635"/>
            </a:xfrm>
            <a:prstGeom prst="straightConnector1">
              <a:avLst/>
            </a:prstGeom>
            <a:noFill/>
            <a:ln w="3175">
              <a:solidFill>
                <a:sysClr val="windowText" lastClr="000000">
                  <a:lumMod val="100000"/>
                  <a:lumOff val="0"/>
                </a:sys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19" name="Text Box 33480"/>
            <p:cNvSpPr txBox="1">
              <a:spLocks noChangeArrowheads="1"/>
            </p:cNvSpPr>
            <p:nvPr/>
          </p:nvSpPr>
          <p:spPr bwMode="auto">
            <a:xfrm>
              <a:off x="3783204" y="57785"/>
              <a:ext cx="1001062" cy="22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提交物</a:t>
              </a:r>
              <a:r>
                <a:rPr kumimoji="0" 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结果</a:t>
              </a:r>
              <a:r>
                <a:rPr kumimoji="0" 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endPar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20" name="Text Box 33466"/>
            <p:cNvSpPr txBox="1">
              <a:spLocks noChangeArrowheads="1"/>
            </p:cNvSpPr>
            <p:nvPr/>
          </p:nvSpPr>
          <p:spPr bwMode="auto">
            <a:xfrm>
              <a:off x="1416051" y="528784"/>
              <a:ext cx="1684108" cy="310960"/>
            </a:xfrm>
            <a:prstGeom prst="rect">
              <a:avLst/>
            </a:prstGeom>
            <a:solidFill>
              <a:schemeClr val="bg2"/>
            </a:solidFill>
            <a:ln w="3175">
              <a:solidFill>
                <a:sysClr val="windowText" lastClr="000000">
                  <a:lumMod val="100000"/>
                  <a:lumOff val="0"/>
                </a:sysClr>
              </a:solidFill>
              <a:miter lim="800000"/>
              <a:headEnd/>
              <a:tailEnd/>
            </a:ln>
            <a:extLst/>
          </p:spPr>
          <p:txBody>
            <a:bodyPr rot="0" vert="horz" wrap="square" lIns="91440" tIns="45720" rIns="91440" bIns="4572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100" cap="none" spc="0" normalizeH="0" baseline="0" noProof="0" dirty="0">
                  <a:ln>
                    <a:noFill/>
                  </a:ln>
                  <a:solidFill>
                    <a:schemeClr val="bg1"/>
                  </a:solidFill>
                  <a:effectLst/>
                  <a:uLnTx/>
                  <a:uFillTx/>
                  <a:ea typeface="宋体" panose="02010600030101010101" pitchFamily="2" charset="-122"/>
                  <a:cs typeface="宋体" panose="02010600030101010101" pitchFamily="2" charset="-122"/>
                </a:rPr>
                <a:t>评审、返工、跟踪</a:t>
              </a:r>
              <a:endParaRPr kumimoji="0" lang="zh-CN" altLang="en-US" sz="1400" b="0"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21" name="流程图: 磁盘 20"/>
            <p:cNvSpPr/>
            <p:nvPr/>
          </p:nvSpPr>
          <p:spPr>
            <a:xfrm>
              <a:off x="1141772" y="1238723"/>
              <a:ext cx="713918" cy="549101"/>
            </a:xfrm>
            <a:prstGeom prst="flowChartMagneticDisk">
              <a:avLst/>
            </a:prstGeom>
            <a:noFill/>
            <a:ln w="9525" cap="flat" cmpd="sng" algn="ctr">
              <a:solidFill>
                <a:sysClr val="windowText" lastClr="000000"/>
              </a:solidFill>
              <a:prstDash val="solid"/>
            </a:ln>
            <a:effectLst/>
          </p:spPr>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100" cap="none" spc="0" normalizeH="0" baseline="0" noProof="0">
                  <a:ln>
                    <a:noFill/>
                  </a:ln>
                  <a:solidFill>
                    <a:srgbClr val="000000"/>
                  </a:solidFill>
                  <a:effectLst/>
                  <a:uLnTx/>
                  <a:uFillTx/>
                  <a:ea typeface="宋体" panose="02010600030101010101" pitchFamily="2" charset="-122"/>
                  <a:cs typeface="宋体" panose="02010600030101010101" pitchFamily="2" charset="-122"/>
                </a:rPr>
                <a:t>评审数据</a:t>
              </a:r>
              <a:endParaRPr kumimoji="0" lang="zh-CN" altLang="en-US" sz="1400" b="0" i="0" u="none" strike="noStrike" kern="100" cap="none" spc="0" normalizeH="0" baseline="0" noProof="0">
                <a:ln>
                  <a:noFill/>
                </a:ln>
                <a:solidFill>
                  <a:sysClr val="window" lastClr="FFFFFF"/>
                </a:solidFill>
                <a:effectLst/>
                <a:uLnTx/>
                <a:uFillTx/>
                <a:ea typeface="宋体" panose="02010600030101010101" pitchFamily="2" charset="-122"/>
                <a:cs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rgbClr val="000000"/>
                  </a:solidFill>
                  <a:effectLst/>
                  <a:uLnTx/>
                  <a:uFillTx/>
                  <a:ea typeface="宋体" panose="02010600030101010101" pitchFamily="2" charset="-122"/>
                  <a:cs typeface="宋体" panose="02010600030101010101" pitchFamily="2" charset="-122"/>
                </a:rPr>
                <a:t>+</a:t>
              </a:r>
              <a:r>
                <a:rPr kumimoji="0" lang="zh-CN" altLang="en-US" sz="1400" b="0" i="0" u="none" strike="noStrike" kern="100" cap="none" spc="0" normalizeH="0" baseline="0" noProof="0">
                  <a:ln>
                    <a:noFill/>
                  </a:ln>
                  <a:solidFill>
                    <a:srgbClr val="000000"/>
                  </a:solidFill>
                  <a:effectLst/>
                  <a:uLnTx/>
                  <a:uFillTx/>
                  <a:ea typeface="宋体" panose="02010600030101010101" pitchFamily="2" charset="-122"/>
                  <a:cs typeface="宋体" panose="02010600030101010101" pitchFamily="2" charset="-122"/>
                </a:rPr>
                <a:t>缺陷数据</a:t>
              </a:r>
              <a:endParaRPr kumimoji="0" lang="zh-CN" altLang="en-US" sz="1400" b="0" i="0" u="none" strike="noStrike" kern="0" cap="none" spc="0" normalizeH="0" baseline="0" noProof="0">
                <a:ln>
                  <a:noFill/>
                </a:ln>
                <a:solidFill>
                  <a:sysClr val="window" lastClr="FFFFFF"/>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rgbClr val="000000"/>
                  </a:solidFill>
                  <a:effectLst/>
                  <a:uLnTx/>
                  <a:uFillTx/>
                  <a:ea typeface="宋体" panose="02010600030101010101" pitchFamily="2" charset="-122"/>
                  <a:cs typeface="宋体" panose="02010600030101010101" pitchFamily="2" charset="-122"/>
                </a:rPr>
                <a:t> </a:t>
              </a:r>
              <a:endParaRPr kumimoji="0" lang="zh-CN" altLang="en-US" sz="1400" b="0" i="0" u="none" strike="noStrike" kern="100" cap="none" spc="0" normalizeH="0" baseline="0" noProof="0">
                <a:ln>
                  <a:noFill/>
                </a:ln>
                <a:solidFill>
                  <a:sysClr val="window" lastClr="FFFFFF"/>
                </a:solidFill>
                <a:effectLst/>
                <a:uLnTx/>
                <a:uFillTx/>
                <a:ea typeface="宋体" panose="02010600030101010101" pitchFamily="2" charset="-122"/>
                <a:cs typeface="宋体" panose="02010600030101010101" pitchFamily="2" charset="-122"/>
              </a:endParaRPr>
            </a:p>
          </p:txBody>
        </p:sp>
        <p:sp>
          <p:nvSpPr>
            <p:cNvPr id="22" name="燕尾形箭头 21"/>
            <p:cNvSpPr/>
            <p:nvPr/>
          </p:nvSpPr>
          <p:spPr>
            <a:xfrm rot="5400000">
              <a:off x="1780551" y="922415"/>
              <a:ext cx="311642" cy="161365"/>
            </a:xfrm>
            <a:prstGeom prst="notchedRightArrow">
              <a:avLst/>
            </a:prstGeom>
            <a:noFill/>
            <a:ln w="9525"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 lastClr="FFFFFF"/>
                </a:solidFill>
                <a:effectLst/>
                <a:uLnTx/>
                <a:uFillTx/>
                <a:latin typeface="Calibri"/>
                <a:ea typeface="宋体" panose="02010600030101010101" pitchFamily="2" charset="-122"/>
                <a:cs typeface="+mn-cs"/>
              </a:endParaRPr>
            </a:p>
          </p:txBody>
        </p:sp>
        <p:sp>
          <p:nvSpPr>
            <p:cNvPr id="23" name="Text Box 33468"/>
            <p:cNvSpPr txBox="1">
              <a:spLocks noChangeArrowheads="1"/>
            </p:cNvSpPr>
            <p:nvPr/>
          </p:nvSpPr>
          <p:spPr bwMode="auto">
            <a:xfrm>
              <a:off x="1908255" y="1280429"/>
              <a:ext cx="903402" cy="406566"/>
            </a:xfrm>
            <a:prstGeom prst="rect">
              <a:avLst/>
            </a:prstGeom>
            <a:noFill/>
            <a:ln w="3175">
              <a:solidFill>
                <a:sysClr val="windowText" lastClr="000000">
                  <a:lumMod val="100000"/>
                  <a:lumOff val="0"/>
                </a:sys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100" cap="none" spc="0" normalizeH="0" baseline="0" noProof="0" dirty="0">
                  <a:ln>
                    <a:noFill/>
                  </a:ln>
                  <a:solidFill>
                    <a:sysClr val="windowText" lastClr="000000"/>
                  </a:solidFill>
                  <a:effectLst/>
                  <a:uLnTx/>
                  <a:uFillTx/>
                  <a:ea typeface="宋体" panose="02010600030101010101" pitchFamily="2" charset="-122"/>
                  <a:cs typeface="宋体" panose="02010600030101010101" pitchFamily="2" charset="-122"/>
                </a:rPr>
                <a:t>解决方法、</a:t>
              </a:r>
              <a:endParaRPr kumimoji="0" lang="zh-CN" altLang="en-US" sz="14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100" cap="none" spc="0" normalizeH="0" baseline="0" noProof="0" dirty="0">
                  <a:ln>
                    <a:noFill/>
                  </a:ln>
                  <a:solidFill>
                    <a:sysClr val="windowText" lastClr="000000"/>
                  </a:solidFill>
                  <a:effectLst/>
                  <a:uLnTx/>
                  <a:uFillTx/>
                  <a:ea typeface="宋体" panose="02010600030101010101" pitchFamily="2" charset="-122"/>
                  <a:cs typeface="宋体" panose="02010600030101010101" pitchFamily="2" charset="-122"/>
                </a:rPr>
                <a:t>原因、和建议</a:t>
              </a:r>
              <a:endParaRPr kumimoji="0" lang="zh-CN" altLang="en-US" sz="14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25" name="直角上箭头 24"/>
            <p:cNvSpPr/>
            <p:nvPr/>
          </p:nvSpPr>
          <p:spPr>
            <a:xfrm>
              <a:off x="2890887" y="761729"/>
              <a:ext cx="693366" cy="582977"/>
            </a:xfrm>
            <a:prstGeom prst="bentUpArrow">
              <a:avLst>
                <a:gd name="adj1" fmla="val 16602"/>
                <a:gd name="adj2" fmla="val 19711"/>
                <a:gd name="adj3" fmla="val 24962"/>
              </a:avLst>
            </a:prstGeom>
            <a:noFill/>
            <a:ln w="9525"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 lastClr="FFFFFF"/>
                </a:solidFill>
                <a:effectLst/>
                <a:uLnTx/>
                <a:uFillTx/>
                <a:latin typeface="Calibri"/>
                <a:ea typeface="宋体" panose="02010600030101010101" pitchFamily="2" charset="-122"/>
                <a:cs typeface="+mn-cs"/>
              </a:endParaRPr>
            </a:p>
          </p:txBody>
        </p:sp>
        <p:sp>
          <p:nvSpPr>
            <p:cNvPr id="26" name="右箭头 25"/>
            <p:cNvSpPr/>
            <p:nvPr/>
          </p:nvSpPr>
          <p:spPr>
            <a:xfrm>
              <a:off x="2890887" y="1515857"/>
              <a:ext cx="1040544" cy="171145"/>
            </a:xfrm>
            <a:prstGeom prst="rightArrow">
              <a:avLst/>
            </a:prstGeom>
            <a:noFill/>
            <a:ln w="9525"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 lastClr="FFFFFF"/>
                </a:solidFill>
                <a:effectLst/>
                <a:uLnTx/>
                <a:uFillTx/>
                <a:latin typeface="Calibri"/>
                <a:ea typeface="宋体" panose="02010600030101010101" pitchFamily="2" charset="-122"/>
                <a:cs typeface="+mn-cs"/>
              </a:endParaRPr>
            </a:p>
          </p:txBody>
        </p:sp>
        <p:sp>
          <p:nvSpPr>
            <p:cNvPr id="27" name="Text Box 33466"/>
            <p:cNvSpPr txBox="1">
              <a:spLocks noChangeArrowheads="1"/>
            </p:cNvSpPr>
            <p:nvPr/>
          </p:nvSpPr>
          <p:spPr bwMode="auto">
            <a:xfrm>
              <a:off x="3931430" y="1280242"/>
              <a:ext cx="852836" cy="518962"/>
            </a:xfrm>
            <a:prstGeom prst="rect">
              <a:avLst/>
            </a:prstGeom>
            <a:noFill/>
            <a:ln w="3175">
              <a:solidFill>
                <a:sysClr val="windowText" lastClr="000000">
                  <a:lumMod val="100000"/>
                  <a:lumOff val="0"/>
                </a:sys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rPr>
                <a:t>行动体系</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rPr>
                <a:t>(Action system)</a:t>
              </a:r>
              <a:endParaRPr kumimoji="0" lang="zh-CN" altLang="en-US" sz="14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grpSp>
    </p:spTree>
    <p:extLst>
      <p:ext uri="{BB962C8B-B14F-4D97-AF65-F5344CB8AC3E}">
        <p14:creationId xmlns:p14="http://schemas.microsoft.com/office/powerpoint/2010/main" val="30606289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zh-CN" dirty="0" smtClean="0"/>
              <a:t>增加</a:t>
            </a:r>
            <a:r>
              <a:rPr lang="zh-CN" altLang="zh-CN" dirty="0"/>
              <a:t>执行团队和反馈</a:t>
            </a:r>
            <a:endParaRPr lang="zh-CN" altLang="en-US" dirty="0"/>
          </a:p>
        </p:txBody>
      </p:sp>
      <p:sp>
        <p:nvSpPr>
          <p:cNvPr id="4" name="矩形 3"/>
          <p:cNvSpPr/>
          <p:nvPr/>
        </p:nvSpPr>
        <p:spPr>
          <a:xfrm>
            <a:off x="2091364" y="5902381"/>
            <a:ext cx="5818340" cy="461665"/>
          </a:xfrm>
          <a:prstGeom prst="rect">
            <a:avLst/>
          </a:prstGeom>
        </p:spPr>
        <p:txBody>
          <a:bodyPr wrap="square">
            <a:spAutoFit/>
          </a:bodyPr>
          <a:lstStyle/>
          <a:p>
            <a:r>
              <a:rPr lang="zh-CN" altLang="zh-CN" kern="100" dirty="0">
                <a:ea typeface="楷体" panose="02010609060101010101" pitchFamily="49" charset="-122"/>
                <a:cs typeface="Times New Roman" panose="02020603050405020304" pitchFamily="18" charset="0"/>
              </a:rPr>
              <a:t>增加执行团队和执行体系的工流程</a:t>
            </a:r>
            <a:endParaRPr lang="zh-CN" altLang="en-US" dirty="0"/>
          </a:p>
        </p:txBody>
      </p:sp>
      <p:sp>
        <p:nvSpPr>
          <p:cNvPr id="5" name="矩形 4"/>
          <p:cNvSpPr/>
          <p:nvPr/>
        </p:nvSpPr>
        <p:spPr>
          <a:xfrm>
            <a:off x="1192754" y="1140500"/>
            <a:ext cx="7807197" cy="1446550"/>
          </a:xfrm>
          <a:prstGeom prst="rect">
            <a:avLst/>
          </a:prstGeom>
        </p:spPr>
        <p:txBody>
          <a:bodyPr wrap="square">
            <a:spAutoFit/>
          </a:bodyPr>
          <a:lstStyle/>
          <a:p>
            <a:pPr marL="342900" indent="-342900" algn="just">
              <a:spcAft>
                <a:spcPts val="0"/>
              </a:spcAft>
              <a:buFont typeface="Arial" panose="020B0604020202020204" pitchFamily="34" charset="0"/>
              <a:buChar char="•"/>
            </a:pPr>
            <a:r>
              <a:rPr lang="zh-CN" altLang="zh-CN" kern="100" dirty="0"/>
              <a:t>针对缺陷预防活动，建立行动团队（</a:t>
            </a:r>
            <a:r>
              <a:rPr lang="en-US" altLang="zh-CN" kern="100" dirty="0"/>
              <a:t>Action Team</a:t>
            </a:r>
            <a:r>
              <a:rPr lang="zh-CN" altLang="zh-CN" kern="100" dirty="0"/>
              <a:t>）是十分重要的。</a:t>
            </a:r>
            <a:r>
              <a:rPr lang="zh-CN" altLang="zh-CN" kern="100" dirty="0" smtClean="0"/>
              <a:t>图中</a:t>
            </a:r>
            <a:r>
              <a:rPr lang="zh-CN" altLang="zh-CN" kern="100" dirty="0"/>
              <a:t>增加了行动团队的工作</a:t>
            </a:r>
            <a:r>
              <a:rPr lang="zh-CN" altLang="zh-CN" kern="100" dirty="0" smtClean="0"/>
              <a:t>。</a:t>
            </a:r>
            <a:endParaRPr lang="en-US" altLang="zh-CN" kern="100" dirty="0" smtClean="0"/>
          </a:p>
          <a:p>
            <a:pPr marL="800100" lvl="1" indent="-342900" algn="just">
              <a:spcAft>
                <a:spcPts val="0"/>
              </a:spcAft>
              <a:buFont typeface="Arial" panose="020B0604020202020204" pitchFamily="34" charset="0"/>
              <a:buChar char="•"/>
            </a:pPr>
            <a:r>
              <a:rPr lang="zh-CN" altLang="zh-CN" sz="2000" kern="100" dirty="0" smtClean="0"/>
              <a:t>行动</a:t>
            </a:r>
            <a:r>
              <a:rPr lang="zh-CN" altLang="zh-CN" sz="2000" kern="100" dirty="0"/>
              <a:t>团队要定期召开会议，研究需要优先解决的问题，给出新的任务，并检查当前缺陷预防的状态。</a:t>
            </a:r>
          </a:p>
        </p:txBody>
      </p:sp>
      <p:grpSp>
        <p:nvGrpSpPr>
          <p:cNvPr id="27" name="画布 33462"/>
          <p:cNvGrpSpPr/>
          <p:nvPr/>
        </p:nvGrpSpPr>
        <p:grpSpPr>
          <a:xfrm>
            <a:off x="1652550" y="2587050"/>
            <a:ext cx="6887603" cy="3231852"/>
            <a:chOff x="0" y="0"/>
            <a:chExt cx="4604636" cy="2630805"/>
          </a:xfrm>
        </p:grpSpPr>
        <p:sp>
          <p:nvSpPr>
            <p:cNvPr id="42" name="Text Box 33466"/>
            <p:cNvSpPr txBox="1">
              <a:spLocks noChangeArrowheads="1"/>
            </p:cNvSpPr>
            <p:nvPr/>
          </p:nvSpPr>
          <p:spPr bwMode="auto">
            <a:xfrm>
              <a:off x="993311" y="1137824"/>
              <a:ext cx="1684020" cy="690975"/>
            </a:xfrm>
            <a:prstGeom prst="rect">
              <a:avLst/>
            </a:prstGeom>
            <a:solidFill>
              <a:schemeClr val="accent2">
                <a:lumMod val="20000"/>
                <a:lumOff val="80000"/>
              </a:schemeClr>
            </a:solidFill>
            <a:ln w="3175">
              <a:solidFill>
                <a:sysClr val="windowText" lastClr="000000">
                  <a:lumMod val="100000"/>
                  <a:lumOff val="0"/>
                </a:sysClr>
              </a:solidFill>
              <a:miter lim="800000"/>
              <a:headEnd/>
              <a:tailEnd/>
            </a:ln>
            <a:extLst/>
          </p:spPr>
          <p:txBody>
            <a:bodyPr rot="0" vert="horz" wrap="square" lIns="91440" tIns="45720" rIns="91440" bIns="4572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rPr>
                <a:t> </a:t>
              </a:r>
              <a:endParaRPr kumimoji="0" lang="zh-CN" altLang="en-US" sz="14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28" name="矩形 27"/>
            <p:cNvSpPr/>
            <p:nvPr/>
          </p:nvSpPr>
          <p:spPr>
            <a:xfrm>
              <a:off x="0" y="0"/>
              <a:ext cx="4604385" cy="2630805"/>
            </a:xfrm>
            <a:prstGeom prst="rect">
              <a:avLst/>
            </a:prstGeom>
            <a:noFill/>
            <a:ln>
              <a:noFill/>
            </a:ln>
          </p:spPr>
        </p:sp>
        <p:sp>
          <p:nvSpPr>
            <p:cNvPr id="29" name="Text Box 33466"/>
            <p:cNvSpPr txBox="1">
              <a:spLocks noChangeArrowheads="1"/>
            </p:cNvSpPr>
            <p:nvPr/>
          </p:nvSpPr>
          <p:spPr bwMode="auto">
            <a:xfrm>
              <a:off x="1202370" y="109820"/>
              <a:ext cx="1332071" cy="419100"/>
            </a:xfrm>
            <a:prstGeom prst="rect">
              <a:avLst/>
            </a:prstGeom>
            <a:noFill/>
            <a:ln w="3175">
              <a:solidFill>
                <a:sysClr val="windowText" lastClr="000000">
                  <a:lumMod val="100000"/>
                  <a:lumOff val="0"/>
                </a:sys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N</a:t>
              </a:r>
              <a:r>
                <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Task</a:t>
              </a:r>
              <a:endPar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工程任务）</a:t>
              </a:r>
            </a:p>
          </p:txBody>
        </p:sp>
        <p:sp>
          <p:nvSpPr>
            <p:cNvPr id="30" name="Text Box 33467"/>
            <p:cNvSpPr txBox="1">
              <a:spLocks noChangeArrowheads="1"/>
            </p:cNvSpPr>
            <p:nvPr/>
          </p:nvSpPr>
          <p:spPr bwMode="auto">
            <a:xfrm>
              <a:off x="2534745" y="117233"/>
              <a:ext cx="749086" cy="730060"/>
            </a:xfrm>
            <a:prstGeom prst="rect">
              <a:avLst/>
            </a:prstGeom>
            <a:noFill/>
            <a:ln w="3175">
              <a:solidFill>
                <a:sysClr val="windowText" lastClr="000000">
                  <a:lumMod val="100000"/>
                  <a:lumOff val="0"/>
                </a:sys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dirty="0" err="1" smtClean="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eXit</a:t>
              </a:r>
              <a:endPar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原因分析会议</a:t>
              </a:r>
              <a:endPar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31" name="Text Box 33468"/>
            <p:cNvSpPr txBox="1">
              <a:spLocks noChangeArrowheads="1"/>
            </p:cNvSpPr>
            <p:nvPr/>
          </p:nvSpPr>
          <p:spPr bwMode="auto">
            <a:xfrm>
              <a:off x="703384" y="109855"/>
              <a:ext cx="499110" cy="730060"/>
            </a:xfrm>
            <a:prstGeom prst="rect">
              <a:avLst/>
            </a:prstGeom>
            <a:noFill/>
            <a:ln w="3175">
              <a:solidFill>
                <a:sysClr val="windowText" lastClr="000000">
                  <a:lumMod val="100000"/>
                  <a:lumOff val="0"/>
                </a:sys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Entry</a:t>
              </a:r>
              <a:r>
                <a:rPr kumimoji="0" 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开工会议</a:t>
              </a:r>
              <a:endParaRPr kumimoji="0" lang="zh-CN" altLang="en-US" sz="14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32" name="Text Box 33475"/>
            <p:cNvSpPr txBox="1">
              <a:spLocks noChangeArrowheads="1"/>
            </p:cNvSpPr>
            <p:nvPr/>
          </p:nvSpPr>
          <p:spPr bwMode="auto">
            <a:xfrm>
              <a:off x="460814" y="588322"/>
              <a:ext cx="38163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In</a:t>
              </a:r>
              <a:endPar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33" name="Text Box 33476"/>
            <p:cNvSpPr txBox="1">
              <a:spLocks noChangeArrowheads="1"/>
            </p:cNvSpPr>
            <p:nvPr/>
          </p:nvSpPr>
          <p:spPr bwMode="auto">
            <a:xfrm>
              <a:off x="3288753" y="381649"/>
              <a:ext cx="381635" cy="22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Out</a:t>
              </a:r>
              <a:endPar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34" name="Text Box 33477"/>
            <p:cNvSpPr txBox="1">
              <a:spLocks noChangeArrowheads="1"/>
            </p:cNvSpPr>
            <p:nvPr/>
          </p:nvSpPr>
          <p:spPr bwMode="auto">
            <a:xfrm>
              <a:off x="35999" y="30480"/>
              <a:ext cx="667385" cy="22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任务输入</a:t>
              </a:r>
            </a:p>
          </p:txBody>
        </p:sp>
        <p:cxnSp>
          <p:nvCxnSpPr>
            <p:cNvPr id="35" name="AutoShape 33478"/>
            <p:cNvCxnSpPr>
              <a:cxnSpLocks noChangeShapeType="1"/>
            </p:cNvCxnSpPr>
            <p:nvPr/>
          </p:nvCxnSpPr>
          <p:spPr bwMode="auto">
            <a:xfrm>
              <a:off x="95054" y="233680"/>
              <a:ext cx="593090" cy="635"/>
            </a:xfrm>
            <a:prstGeom prst="straightConnector1">
              <a:avLst/>
            </a:prstGeom>
            <a:noFill/>
            <a:ln w="3175">
              <a:solidFill>
                <a:sysClr val="windowText" lastClr="000000">
                  <a:lumMod val="100000"/>
                  <a:lumOff val="0"/>
                </a:sys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cxnSp>
          <p:nvCxnSpPr>
            <p:cNvPr id="36" name="AutoShape 33479"/>
            <p:cNvCxnSpPr>
              <a:cxnSpLocks noChangeShapeType="1"/>
            </p:cNvCxnSpPr>
            <p:nvPr/>
          </p:nvCxnSpPr>
          <p:spPr bwMode="auto">
            <a:xfrm>
              <a:off x="3283564" y="283495"/>
              <a:ext cx="736148" cy="6522"/>
            </a:xfrm>
            <a:prstGeom prst="straightConnector1">
              <a:avLst/>
            </a:prstGeom>
            <a:noFill/>
            <a:ln w="3175">
              <a:solidFill>
                <a:sysClr val="windowText" lastClr="000000">
                  <a:lumMod val="100000"/>
                  <a:lumOff val="0"/>
                </a:sys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37" name="Text Box 33480"/>
            <p:cNvSpPr txBox="1">
              <a:spLocks noChangeArrowheads="1"/>
            </p:cNvSpPr>
            <p:nvPr/>
          </p:nvSpPr>
          <p:spPr bwMode="auto">
            <a:xfrm>
              <a:off x="3204824" y="65690"/>
              <a:ext cx="869950" cy="22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提交物</a:t>
              </a: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结果</a:t>
              </a: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endPar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38" name="Text Box 33466"/>
            <p:cNvSpPr txBox="1">
              <a:spLocks noChangeArrowheads="1"/>
            </p:cNvSpPr>
            <p:nvPr/>
          </p:nvSpPr>
          <p:spPr bwMode="auto">
            <a:xfrm>
              <a:off x="1202371" y="528784"/>
              <a:ext cx="1332336" cy="310960"/>
            </a:xfrm>
            <a:prstGeom prst="rect">
              <a:avLst/>
            </a:prstGeom>
            <a:solidFill>
              <a:schemeClr val="bg2"/>
            </a:solidFill>
            <a:ln w="3175">
              <a:solidFill>
                <a:sysClr val="windowText" lastClr="000000">
                  <a:lumMod val="100000"/>
                  <a:lumOff val="0"/>
                </a:sysClr>
              </a:solidFill>
              <a:miter lim="800000"/>
              <a:headEnd/>
              <a:tailEnd/>
            </a:ln>
            <a:extLst/>
          </p:spPr>
          <p:txBody>
            <a:bodyPr rot="0" vert="horz" wrap="square" lIns="91440" tIns="45720" rIns="91440" bIns="4572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100" cap="none" spc="0" normalizeH="0" baseline="0" noProof="0" dirty="0">
                  <a:ln>
                    <a:noFill/>
                  </a:ln>
                  <a:solidFill>
                    <a:schemeClr val="bg1"/>
                  </a:solidFill>
                  <a:effectLst/>
                  <a:uLnTx/>
                  <a:uFillTx/>
                  <a:ea typeface="宋体" panose="02010600030101010101" pitchFamily="2" charset="-122"/>
                  <a:cs typeface="宋体" panose="02010600030101010101" pitchFamily="2" charset="-122"/>
                </a:rPr>
                <a:t>评审、返工、跟踪</a:t>
              </a:r>
              <a:endParaRPr kumimoji="0" lang="zh-CN" altLang="en-US" sz="1400" b="0" i="0" u="none" strike="noStrike" kern="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39" name="流程图: 磁盘 38"/>
            <p:cNvSpPr/>
            <p:nvPr/>
          </p:nvSpPr>
          <p:spPr>
            <a:xfrm>
              <a:off x="1028461" y="1221021"/>
              <a:ext cx="713918" cy="549101"/>
            </a:xfrm>
            <a:prstGeom prst="flowChartMagneticDisk">
              <a:avLst/>
            </a:prstGeom>
            <a:noFill/>
            <a:ln w="9525" cap="flat" cmpd="sng" algn="ctr">
              <a:solidFill>
                <a:sysClr val="windowText" lastClr="000000"/>
              </a:solidFill>
              <a:prstDash val="solid"/>
            </a:ln>
            <a:effectLst/>
          </p:spPr>
          <p:txBody>
            <a:bodyPr rot="0" spcFirstLastPara="0" vert="horz" wrap="squar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100" cap="none" spc="0" normalizeH="0" baseline="0" noProof="0">
                  <a:ln>
                    <a:noFill/>
                  </a:ln>
                  <a:solidFill>
                    <a:srgbClr val="000000"/>
                  </a:solidFill>
                  <a:effectLst/>
                  <a:uLnTx/>
                  <a:uFillTx/>
                  <a:ea typeface="宋体" panose="02010600030101010101" pitchFamily="2" charset="-122"/>
                  <a:cs typeface="宋体" panose="02010600030101010101" pitchFamily="2" charset="-122"/>
                </a:rPr>
                <a:t>评审数据</a:t>
              </a:r>
              <a:endParaRPr kumimoji="0" lang="zh-CN" altLang="en-US" sz="1400" b="0" i="0" u="none" strike="noStrike" kern="100" cap="none" spc="0" normalizeH="0" baseline="0" noProof="0">
                <a:ln>
                  <a:noFill/>
                </a:ln>
                <a:solidFill>
                  <a:sysClr val="window" lastClr="FFFFFF"/>
                </a:solidFill>
                <a:effectLst/>
                <a:uLnTx/>
                <a:uFillTx/>
                <a:ea typeface="宋体" panose="02010600030101010101" pitchFamily="2" charset="-122"/>
                <a:cs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rgbClr val="000000"/>
                  </a:solidFill>
                  <a:effectLst/>
                  <a:uLnTx/>
                  <a:uFillTx/>
                  <a:ea typeface="宋体" panose="02010600030101010101" pitchFamily="2" charset="-122"/>
                  <a:cs typeface="宋体" panose="02010600030101010101" pitchFamily="2" charset="-122"/>
                </a:rPr>
                <a:t>+</a:t>
              </a:r>
              <a:r>
                <a:rPr kumimoji="0" lang="zh-CN" altLang="en-US" sz="1400" b="0" i="0" u="none" strike="noStrike" kern="100" cap="none" spc="0" normalizeH="0" baseline="0" noProof="0">
                  <a:ln>
                    <a:noFill/>
                  </a:ln>
                  <a:solidFill>
                    <a:srgbClr val="000000"/>
                  </a:solidFill>
                  <a:effectLst/>
                  <a:uLnTx/>
                  <a:uFillTx/>
                  <a:ea typeface="宋体" panose="02010600030101010101" pitchFamily="2" charset="-122"/>
                  <a:cs typeface="宋体" panose="02010600030101010101" pitchFamily="2" charset="-122"/>
                </a:rPr>
                <a:t>缺陷数据</a:t>
              </a:r>
              <a:endParaRPr kumimoji="0" lang="zh-CN" altLang="en-US" sz="1400" b="0" i="0" u="none" strike="noStrike" kern="0" cap="none" spc="0" normalizeH="0" baseline="0" noProof="0">
                <a:ln>
                  <a:noFill/>
                </a:ln>
                <a:solidFill>
                  <a:sysClr val="window" lastClr="FFFFFF"/>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00" cap="none" spc="0" normalizeH="0" baseline="0" noProof="0">
                  <a:ln>
                    <a:noFill/>
                  </a:ln>
                  <a:solidFill>
                    <a:srgbClr val="000000"/>
                  </a:solidFill>
                  <a:effectLst/>
                  <a:uLnTx/>
                  <a:uFillTx/>
                  <a:ea typeface="宋体" panose="02010600030101010101" pitchFamily="2" charset="-122"/>
                  <a:cs typeface="宋体" panose="02010600030101010101" pitchFamily="2" charset="-122"/>
                </a:rPr>
                <a:t> </a:t>
              </a:r>
              <a:endParaRPr kumimoji="0" lang="zh-CN" altLang="en-US" sz="1400" b="0" i="0" u="none" strike="noStrike" kern="100" cap="none" spc="0" normalizeH="0" baseline="0" noProof="0">
                <a:ln>
                  <a:noFill/>
                </a:ln>
                <a:solidFill>
                  <a:sysClr val="window" lastClr="FFFFFF"/>
                </a:solidFill>
                <a:effectLst/>
                <a:uLnTx/>
                <a:uFillTx/>
                <a:ea typeface="宋体" panose="02010600030101010101" pitchFamily="2" charset="-122"/>
                <a:cs typeface="宋体" panose="02010600030101010101" pitchFamily="2" charset="-122"/>
              </a:endParaRPr>
            </a:p>
          </p:txBody>
        </p:sp>
        <p:sp>
          <p:nvSpPr>
            <p:cNvPr id="40" name="燕尾形箭头 39"/>
            <p:cNvSpPr/>
            <p:nvPr/>
          </p:nvSpPr>
          <p:spPr>
            <a:xfrm rot="5400000">
              <a:off x="1566995" y="922415"/>
              <a:ext cx="311642" cy="161365"/>
            </a:xfrm>
            <a:prstGeom prst="notchedRightArrow">
              <a:avLst/>
            </a:prstGeom>
            <a:noFill/>
            <a:ln w="9525"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 lastClr="FFFFFF"/>
                </a:solidFill>
                <a:effectLst/>
                <a:uLnTx/>
                <a:uFillTx/>
                <a:latin typeface="Calibri"/>
                <a:ea typeface="宋体" panose="02010600030101010101" pitchFamily="2" charset="-122"/>
                <a:cs typeface="+mn-cs"/>
              </a:endParaRPr>
            </a:p>
          </p:txBody>
        </p:sp>
        <p:sp>
          <p:nvSpPr>
            <p:cNvPr id="41" name="Text Box 33468"/>
            <p:cNvSpPr txBox="1">
              <a:spLocks noChangeArrowheads="1"/>
            </p:cNvSpPr>
            <p:nvPr/>
          </p:nvSpPr>
          <p:spPr bwMode="auto">
            <a:xfrm>
              <a:off x="1853921" y="1280429"/>
              <a:ext cx="744179" cy="406566"/>
            </a:xfrm>
            <a:prstGeom prst="rect">
              <a:avLst/>
            </a:prstGeom>
            <a:noFill/>
            <a:ln w="3175">
              <a:solidFill>
                <a:sysClr val="windowText" lastClr="000000">
                  <a:lumMod val="100000"/>
                  <a:lumOff val="0"/>
                </a:sys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100" cap="none" spc="0" normalizeH="0" baseline="0" noProof="0">
                  <a:ln>
                    <a:noFill/>
                  </a:ln>
                  <a:solidFill>
                    <a:sysClr val="windowText" lastClr="000000"/>
                  </a:solidFill>
                  <a:effectLst/>
                  <a:uLnTx/>
                  <a:uFillTx/>
                  <a:ea typeface="宋体" panose="02010600030101010101" pitchFamily="2" charset="-122"/>
                  <a:cs typeface="宋体" panose="02010600030101010101" pitchFamily="2" charset="-122"/>
                </a:rPr>
                <a:t>解决方法、</a:t>
              </a:r>
              <a:endParaRPr kumimoji="0" lang="zh-CN" altLang="en-US" sz="14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100" cap="none" spc="0" normalizeH="0" baseline="0" noProof="0">
                  <a:ln>
                    <a:noFill/>
                  </a:ln>
                  <a:solidFill>
                    <a:sysClr val="windowText" lastClr="000000"/>
                  </a:solidFill>
                  <a:effectLst/>
                  <a:uLnTx/>
                  <a:uFillTx/>
                  <a:ea typeface="宋体" panose="02010600030101010101" pitchFamily="2" charset="-122"/>
                  <a:cs typeface="宋体" panose="02010600030101010101" pitchFamily="2" charset="-122"/>
                </a:rPr>
                <a:t>原因、和建议</a:t>
              </a:r>
              <a:endParaRPr kumimoji="0" lang="zh-CN" altLang="en-US" sz="14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43" name="直角上箭头 42"/>
            <p:cNvSpPr/>
            <p:nvPr/>
          </p:nvSpPr>
          <p:spPr>
            <a:xfrm>
              <a:off x="2677049" y="761729"/>
              <a:ext cx="361311" cy="582977"/>
            </a:xfrm>
            <a:prstGeom prst="bentUpArrow">
              <a:avLst>
                <a:gd name="adj1" fmla="val 16602"/>
                <a:gd name="adj2" fmla="val 19711"/>
                <a:gd name="adj3" fmla="val 24962"/>
              </a:avLst>
            </a:prstGeom>
            <a:noFill/>
            <a:ln w="9525"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 lastClr="FFFFFF"/>
                </a:solidFill>
                <a:effectLst/>
                <a:uLnTx/>
                <a:uFillTx/>
                <a:latin typeface="Calibri"/>
                <a:ea typeface="宋体" panose="02010600030101010101" pitchFamily="2" charset="-122"/>
                <a:cs typeface="+mn-cs"/>
              </a:endParaRPr>
            </a:p>
          </p:txBody>
        </p:sp>
        <p:sp>
          <p:nvSpPr>
            <p:cNvPr id="44" name="右箭头 43"/>
            <p:cNvSpPr/>
            <p:nvPr/>
          </p:nvSpPr>
          <p:spPr>
            <a:xfrm>
              <a:off x="2677050" y="1515857"/>
              <a:ext cx="410210" cy="171145"/>
            </a:xfrm>
            <a:prstGeom prst="rightArrow">
              <a:avLst/>
            </a:prstGeom>
            <a:noFill/>
            <a:ln w="9525"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 lastClr="FFFFFF"/>
                </a:solidFill>
                <a:effectLst/>
                <a:uLnTx/>
                <a:uFillTx/>
                <a:latin typeface="Calibri"/>
                <a:ea typeface="宋体" panose="02010600030101010101" pitchFamily="2" charset="-122"/>
                <a:cs typeface="+mn-cs"/>
              </a:endParaRPr>
            </a:p>
          </p:txBody>
        </p:sp>
        <p:sp>
          <p:nvSpPr>
            <p:cNvPr id="45" name="Text Box 33466"/>
            <p:cNvSpPr txBox="1">
              <a:spLocks noChangeArrowheads="1"/>
            </p:cNvSpPr>
            <p:nvPr/>
          </p:nvSpPr>
          <p:spPr bwMode="auto">
            <a:xfrm>
              <a:off x="3084493" y="1315403"/>
              <a:ext cx="674746" cy="585617"/>
            </a:xfrm>
            <a:prstGeom prst="rect">
              <a:avLst/>
            </a:prstGeom>
            <a:noFill/>
            <a:ln w="3175">
              <a:solidFill>
                <a:sysClr val="windowText" lastClr="000000">
                  <a:lumMod val="100000"/>
                  <a:lumOff val="0"/>
                </a:sysClr>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rPr>
                <a:t>行动体系</a:t>
              </a:r>
              <a:r>
                <a:rPr kumimoji="0" lang="en-US" sz="14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rPr>
                <a:t>(Action system)</a:t>
              </a:r>
              <a:endParaRPr kumimoji="0" lang="zh-CN" altLang="en-US" sz="14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46" name="燕尾形箭头 45"/>
            <p:cNvSpPr/>
            <p:nvPr/>
          </p:nvSpPr>
          <p:spPr>
            <a:xfrm>
              <a:off x="3304871" y="527647"/>
              <a:ext cx="311150" cy="161290"/>
            </a:xfrm>
            <a:prstGeom prst="notchedRightArrow">
              <a:avLst/>
            </a:prstGeom>
            <a:noFill/>
            <a:ln w="9525"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 lastClr="FFFFFF"/>
                </a:solidFill>
                <a:effectLst/>
                <a:uLnTx/>
                <a:uFillTx/>
                <a:latin typeface="Calibri"/>
                <a:ea typeface="宋体" panose="02010600030101010101" pitchFamily="2" charset="-122"/>
                <a:cs typeface="+mn-cs"/>
              </a:endParaRPr>
            </a:p>
          </p:txBody>
        </p:sp>
        <p:sp>
          <p:nvSpPr>
            <p:cNvPr id="47" name="Text Box 33466"/>
            <p:cNvSpPr txBox="1">
              <a:spLocks noChangeArrowheads="1"/>
            </p:cNvSpPr>
            <p:nvPr/>
          </p:nvSpPr>
          <p:spPr bwMode="auto">
            <a:xfrm>
              <a:off x="3616029" y="372631"/>
              <a:ext cx="701644" cy="537966"/>
            </a:xfrm>
            <a:prstGeom prst="rect">
              <a:avLst/>
            </a:prstGeom>
            <a:solidFill>
              <a:srgbClr val="FFC000"/>
            </a:solidFill>
            <a:ln w="3175">
              <a:solidFill>
                <a:sysClr val="windowText" lastClr="000000">
                  <a:lumMod val="100000"/>
                  <a:lumOff val="0"/>
                </a:sysClr>
              </a:solidFill>
              <a:miter lim="800000"/>
              <a:headEnd/>
              <a:tailEnd/>
            </a:ln>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rPr>
                <a:t>行动团队</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rPr>
                <a:t>(Action Team)</a:t>
              </a:r>
              <a:endParaRPr kumimoji="0" lang="zh-CN" altLang="en-US" sz="14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48" name="Text Box 33466"/>
            <p:cNvSpPr txBox="1">
              <a:spLocks noChangeArrowheads="1"/>
            </p:cNvSpPr>
            <p:nvPr/>
          </p:nvSpPr>
          <p:spPr bwMode="auto">
            <a:xfrm>
              <a:off x="1802791" y="2014040"/>
              <a:ext cx="934364" cy="220619"/>
            </a:xfrm>
            <a:prstGeom prst="rect">
              <a:avLst/>
            </a:prstGeom>
            <a:noFill/>
            <a:ln w="317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rPr>
                <a:t>反馈意见表</a:t>
              </a:r>
            </a:p>
          </p:txBody>
        </p:sp>
        <p:sp>
          <p:nvSpPr>
            <p:cNvPr id="49" name="圆角右箭头 48"/>
            <p:cNvSpPr/>
            <p:nvPr/>
          </p:nvSpPr>
          <p:spPr>
            <a:xfrm rot="10800000">
              <a:off x="3819063" y="893341"/>
              <a:ext cx="355950" cy="1233738"/>
            </a:xfrm>
            <a:prstGeom prst="bentArrow">
              <a:avLst>
                <a:gd name="adj1" fmla="val 19853"/>
                <a:gd name="adj2" fmla="val 25000"/>
                <a:gd name="adj3" fmla="val 25000"/>
                <a:gd name="adj4" fmla="val 43750"/>
              </a:avLst>
            </a:prstGeom>
            <a:noFill/>
            <a:ln w="9525"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 lastClr="FFFFFF"/>
                </a:solidFill>
                <a:effectLst/>
                <a:uLnTx/>
                <a:uFillTx/>
                <a:latin typeface="Calibri"/>
                <a:ea typeface="宋体" panose="02010600030101010101" pitchFamily="2" charset="-122"/>
                <a:cs typeface="+mn-cs"/>
              </a:endParaRPr>
            </a:p>
          </p:txBody>
        </p:sp>
        <p:sp>
          <p:nvSpPr>
            <p:cNvPr id="50" name="圆角右箭头 49"/>
            <p:cNvSpPr/>
            <p:nvPr/>
          </p:nvSpPr>
          <p:spPr>
            <a:xfrm rot="16200000">
              <a:off x="1322032" y="-412302"/>
              <a:ext cx="1466932" cy="3526379"/>
            </a:xfrm>
            <a:prstGeom prst="bentArrow">
              <a:avLst>
                <a:gd name="adj1" fmla="val 5736"/>
                <a:gd name="adj2" fmla="val 6011"/>
                <a:gd name="adj3" fmla="val 8010"/>
                <a:gd name="adj4" fmla="val 43750"/>
              </a:avLst>
            </a:prstGeom>
            <a:noFill/>
            <a:ln w="9525"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 lastClr="FFFFFF"/>
                </a:solidFill>
                <a:effectLst/>
                <a:uLnTx/>
                <a:uFillTx/>
                <a:latin typeface="Calibri"/>
                <a:ea typeface="宋体" panose="02010600030101010101" pitchFamily="2" charset="-122"/>
                <a:cs typeface="+mn-cs"/>
              </a:endParaRPr>
            </a:p>
          </p:txBody>
        </p:sp>
        <p:sp>
          <p:nvSpPr>
            <p:cNvPr id="51" name="右箭头 50"/>
            <p:cNvSpPr/>
            <p:nvPr/>
          </p:nvSpPr>
          <p:spPr>
            <a:xfrm>
              <a:off x="321723" y="440532"/>
              <a:ext cx="368125" cy="167177"/>
            </a:xfrm>
            <a:prstGeom prst="rightArrow">
              <a:avLst/>
            </a:prstGeom>
            <a:noFill/>
            <a:ln w="9525"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 lastClr="FFFFFF"/>
                </a:solidFill>
                <a:effectLst/>
                <a:uLnTx/>
                <a:uFillTx/>
                <a:latin typeface="Calibri"/>
                <a:ea typeface="宋体" panose="02010600030101010101" pitchFamily="2" charset="-122"/>
                <a:cs typeface="+mn-cs"/>
              </a:endParaRPr>
            </a:p>
          </p:txBody>
        </p:sp>
        <p:sp>
          <p:nvSpPr>
            <p:cNvPr id="52" name="Text Box 33466"/>
            <p:cNvSpPr txBox="1">
              <a:spLocks noChangeArrowheads="1"/>
            </p:cNvSpPr>
            <p:nvPr/>
          </p:nvSpPr>
          <p:spPr bwMode="auto">
            <a:xfrm>
              <a:off x="94467" y="2218711"/>
              <a:ext cx="4510169" cy="407136"/>
            </a:xfrm>
            <a:prstGeom prst="rect">
              <a:avLst/>
            </a:prstGeom>
            <a:noFill/>
            <a:ln w="3175">
              <a:no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rPr>
                <a:t>注释：反馈</a:t>
              </a:r>
              <a:r>
                <a:rPr kumimoji="0" lang="zh-CN" altLang="en-US" sz="14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rPr>
                <a:t>意见表包括</a:t>
              </a:r>
              <a:r>
                <a:rPr kumimoji="0" lang="zh-CN" altLang="en-US" sz="1400" b="0" i="0" u="none" strike="noStrike" kern="0" cap="none" spc="0" normalizeH="0" baseline="0" noProof="0" dirty="0" smtClean="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rPr>
                <a:t>：工具</a:t>
              </a:r>
              <a:r>
                <a:rPr kumimoji="0" lang="zh-CN" altLang="en-US" sz="14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rPr>
                <a:t>、论文、内部通讯、奖励、褒奖、过程文档修改、备忘录、管理报告、指南等</a:t>
              </a:r>
            </a:p>
          </p:txBody>
        </p:sp>
      </p:grpSp>
    </p:spTree>
    <p:extLst>
      <p:ext uri="{BB962C8B-B14F-4D97-AF65-F5344CB8AC3E}">
        <p14:creationId xmlns:p14="http://schemas.microsoft.com/office/powerpoint/2010/main" val="115542939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0617" y="305491"/>
            <a:ext cx="7772400" cy="736600"/>
          </a:xfrm>
        </p:spPr>
        <p:txBody>
          <a:bodyPr/>
          <a:lstStyle/>
          <a:p>
            <a:r>
              <a:rPr lang="en-US" altLang="zh-CN" dirty="0" smtClean="0"/>
              <a:t>d.</a:t>
            </a:r>
            <a:r>
              <a:rPr lang="zh-CN" altLang="zh-CN" dirty="0" smtClean="0"/>
              <a:t>定义项目</a:t>
            </a:r>
            <a:r>
              <a:rPr lang="zh-CN" altLang="en-US" dirty="0" smtClean="0"/>
              <a:t>开发过程</a:t>
            </a:r>
            <a:r>
              <a:rPr lang="en-US" altLang="zh-CN" dirty="0" smtClean="0"/>
              <a:t>——</a:t>
            </a:r>
            <a:r>
              <a:rPr lang="zh-CN" altLang="en-US" dirty="0" smtClean="0"/>
              <a:t>包括缺陷预防</a:t>
            </a:r>
            <a:endParaRPr lang="zh-CN" altLang="en-US" dirty="0"/>
          </a:p>
        </p:txBody>
      </p:sp>
      <p:sp>
        <p:nvSpPr>
          <p:cNvPr id="3" name="矩形 2"/>
          <p:cNvSpPr/>
          <p:nvPr/>
        </p:nvSpPr>
        <p:spPr>
          <a:xfrm>
            <a:off x="934385" y="1371012"/>
            <a:ext cx="7809977" cy="4770537"/>
          </a:xfrm>
          <a:prstGeom prst="rect">
            <a:avLst/>
          </a:prstGeom>
        </p:spPr>
        <p:txBody>
          <a:bodyPr wrap="square">
            <a:spAutoFit/>
          </a:bodyPr>
          <a:lstStyle/>
          <a:p>
            <a:pPr indent="266700" algn="just">
              <a:spcAft>
                <a:spcPts val="0"/>
              </a:spcAft>
            </a:pPr>
            <a:r>
              <a:rPr lang="zh-CN" altLang="zh-CN" kern="100" dirty="0"/>
              <a:t>建立项目层面的缺陷预防措施，包括：</a:t>
            </a:r>
          </a:p>
          <a:p>
            <a:pPr lvl="1" algn="just">
              <a:spcAft>
                <a:spcPts val="0"/>
              </a:spcAft>
            </a:pPr>
            <a:r>
              <a:rPr lang="en-US" altLang="zh-CN" sz="2000" kern="100" dirty="0" smtClean="0"/>
              <a:t>1). </a:t>
            </a:r>
            <a:r>
              <a:rPr lang="zh-CN" altLang="zh-CN" sz="2000" kern="100" dirty="0" smtClean="0"/>
              <a:t>在</a:t>
            </a:r>
            <a:r>
              <a:rPr lang="zh-CN" altLang="zh-CN" sz="2000" kern="100" dirty="0"/>
              <a:t>项目计划的制定时</a:t>
            </a:r>
            <a:r>
              <a:rPr lang="zh-CN" altLang="zh-CN" sz="2000" kern="100" dirty="0" smtClean="0"/>
              <a:t>，</a:t>
            </a:r>
            <a:r>
              <a:rPr lang="zh-CN" altLang="en-US" sz="2000" kern="100" dirty="0" smtClean="0"/>
              <a:t>依据</a:t>
            </a:r>
            <a:r>
              <a:rPr lang="zh-CN" altLang="zh-CN" sz="2000" kern="100" dirty="0" smtClean="0"/>
              <a:t>历史</a:t>
            </a:r>
            <a:r>
              <a:rPr lang="zh-CN" altLang="zh-CN" sz="2000" kern="100" dirty="0"/>
              <a:t>经验或定量</a:t>
            </a:r>
            <a:r>
              <a:rPr lang="zh-CN" altLang="zh-CN" sz="2000" kern="100" dirty="0" smtClean="0"/>
              <a:t>模型</a:t>
            </a:r>
            <a:r>
              <a:rPr lang="zh-CN" altLang="en-US" sz="2000" kern="100" dirty="0" smtClean="0"/>
              <a:t>，</a:t>
            </a:r>
            <a:r>
              <a:rPr lang="zh-CN" altLang="zh-CN" sz="2000" kern="100" dirty="0" smtClean="0"/>
              <a:t>给</a:t>
            </a:r>
            <a:r>
              <a:rPr lang="zh-CN" altLang="zh-CN" sz="2000" kern="100" dirty="0"/>
              <a:t>出的缺陷数据和预防措施，制定出本项目的缺陷预防计划，在计划中估算出进行缺陷预防活动的成本、时间和资源。</a:t>
            </a:r>
          </a:p>
          <a:p>
            <a:pPr lvl="1" algn="just">
              <a:spcAft>
                <a:spcPts val="0"/>
              </a:spcAft>
            </a:pPr>
            <a:r>
              <a:rPr lang="en-US" altLang="zh-CN" sz="2000" kern="100" dirty="0" smtClean="0"/>
              <a:t>2). </a:t>
            </a:r>
            <a:r>
              <a:rPr lang="zh-CN" altLang="zh-CN" sz="2000" kern="100" dirty="0" smtClean="0"/>
              <a:t>在</a:t>
            </a:r>
            <a:r>
              <a:rPr lang="zh-CN" altLang="zh-CN" sz="2000" kern="100" dirty="0"/>
              <a:t>项目</a:t>
            </a:r>
            <a:r>
              <a:rPr lang="zh-CN" altLang="zh-CN" sz="2000" kern="100" dirty="0" smtClean="0"/>
              <a:t>的</a:t>
            </a:r>
            <a:r>
              <a:rPr lang="zh-CN" altLang="en-US" sz="2000" kern="100" dirty="0" smtClean="0"/>
              <a:t>管理过程</a:t>
            </a:r>
            <a:r>
              <a:rPr lang="zh-CN" altLang="zh-CN" sz="2000" kern="100" dirty="0" smtClean="0"/>
              <a:t>中</a:t>
            </a:r>
            <a:r>
              <a:rPr lang="zh-CN" altLang="zh-CN" sz="2000" kern="100" dirty="0"/>
              <a:t>，按计划执行缺陷预防活动，按时间安排或在每个阶段结束时，总结</a:t>
            </a:r>
            <a:r>
              <a:rPr lang="zh-CN" altLang="zh-CN" sz="2000" kern="100" dirty="0" smtClean="0"/>
              <a:t>缺陷情况</a:t>
            </a:r>
            <a:r>
              <a:rPr lang="zh-CN" altLang="zh-CN" sz="2000" kern="100" dirty="0"/>
              <a:t>；</a:t>
            </a:r>
          </a:p>
          <a:p>
            <a:pPr lvl="1" algn="just">
              <a:spcAft>
                <a:spcPts val="0"/>
              </a:spcAft>
            </a:pPr>
            <a:r>
              <a:rPr lang="en-US" altLang="zh-CN" sz="2000" kern="100" dirty="0" smtClean="0"/>
              <a:t>3). </a:t>
            </a:r>
            <a:r>
              <a:rPr lang="zh-CN" altLang="zh-CN" sz="2000" kern="100" dirty="0" smtClean="0"/>
              <a:t>在</a:t>
            </a:r>
            <a:r>
              <a:rPr lang="zh-CN" altLang="zh-CN" sz="2000" kern="100" dirty="0"/>
              <a:t>每个阶段结束前，或问题比较多时，项目组要组织对缺陷进行原因</a:t>
            </a:r>
            <a:r>
              <a:rPr lang="zh-CN" altLang="zh-CN" sz="2000" kern="100" dirty="0" smtClean="0"/>
              <a:t>分析。</a:t>
            </a:r>
            <a:endParaRPr lang="zh-CN" altLang="zh-CN" sz="2000" kern="100" dirty="0"/>
          </a:p>
          <a:p>
            <a:pPr lvl="1" algn="just">
              <a:spcAft>
                <a:spcPts val="0"/>
              </a:spcAft>
            </a:pPr>
            <a:r>
              <a:rPr lang="en-US" altLang="zh-CN" sz="2000" kern="100" dirty="0" smtClean="0"/>
              <a:t>4). </a:t>
            </a:r>
            <a:r>
              <a:rPr lang="zh-CN" altLang="zh-CN" sz="2000" kern="100" dirty="0" smtClean="0"/>
              <a:t>在</a:t>
            </a:r>
            <a:r>
              <a:rPr lang="zh-CN" altLang="zh-CN" sz="2000" kern="100" dirty="0"/>
              <a:t>项目开展</a:t>
            </a:r>
            <a:r>
              <a:rPr lang="en-US" altLang="zh-CN" sz="2000" kern="100" dirty="0"/>
              <a:t>1~2</a:t>
            </a:r>
            <a:r>
              <a:rPr lang="zh-CN" altLang="zh-CN" sz="2000" kern="100" dirty="0"/>
              <a:t>个阶段后</a:t>
            </a:r>
            <a:r>
              <a:rPr lang="zh-CN" altLang="zh-CN" sz="2000" kern="100" dirty="0" smtClean="0"/>
              <a:t>，</a:t>
            </a:r>
            <a:r>
              <a:rPr lang="zh-CN" altLang="en-US" sz="2000" kern="100" dirty="0" smtClean="0"/>
              <a:t>分析</a:t>
            </a:r>
            <a:r>
              <a:rPr lang="zh-CN" altLang="zh-CN" sz="2000" kern="100" dirty="0" smtClean="0"/>
              <a:t>缺陷趋势</a:t>
            </a:r>
            <a:r>
              <a:rPr lang="zh-CN" altLang="en-US" sz="2000" kern="100" dirty="0" smtClean="0"/>
              <a:t>，</a:t>
            </a:r>
            <a:r>
              <a:rPr lang="zh-CN" altLang="zh-CN" sz="2000" kern="100" dirty="0" smtClean="0"/>
              <a:t>判断</a:t>
            </a:r>
            <a:r>
              <a:rPr lang="zh-CN" altLang="zh-CN" sz="2000" kern="100" dirty="0"/>
              <a:t>预防活动的有效性和充分性，并根据分析结果，制定专项改进措施，由行动团队付诸于行动。</a:t>
            </a:r>
          </a:p>
          <a:p>
            <a:pPr lvl="1" algn="just">
              <a:spcAft>
                <a:spcPts val="0"/>
              </a:spcAft>
            </a:pPr>
            <a:r>
              <a:rPr lang="en-US" altLang="zh-CN" sz="2000" kern="100" dirty="0" smtClean="0"/>
              <a:t>5). </a:t>
            </a:r>
            <a:r>
              <a:rPr lang="zh-CN" altLang="zh-CN" sz="2000" kern="100" dirty="0" smtClean="0"/>
              <a:t>在</a:t>
            </a:r>
            <a:r>
              <a:rPr lang="zh-CN" altLang="zh-CN" sz="2000" kern="100" dirty="0"/>
              <a:t>测试阶段，对测试发现的缺陷逃逸</a:t>
            </a:r>
            <a:r>
              <a:rPr lang="en-US" altLang="zh-CN" sz="2000" kern="100" dirty="0" smtClean="0"/>
              <a:t>(Escaped Defect)</a:t>
            </a:r>
            <a:r>
              <a:rPr lang="zh-CN" altLang="zh-CN" sz="2000" kern="100" dirty="0"/>
              <a:t>情况进行分析。分析出缺陷引入时机、引入原因、漏测原因，并判断软件的其它部分是否还会存在类似问题。</a:t>
            </a:r>
          </a:p>
          <a:p>
            <a:pPr lvl="1" algn="just">
              <a:spcAft>
                <a:spcPts val="0"/>
              </a:spcAft>
            </a:pPr>
            <a:r>
              <a:rPr lang="en-US" altLang="zh-CN" sz="2000" kern="100" dirty="0" smtClean="0"/>
              <a:t>6). </a:t>
            </a:r>
            <a:r>
              <a:rPr lang="zh-CN" altLang="zh-CN" sz="2000" kern="100" dirty="0" smtClean="0"/>
              <a:t>项目</a:t>
            </a:r>
            <a:r>
              <a:rPr lang="zh-CN" altLang="zh-CN" sz="2000" kern="100" dirty="0"/>
              <a:t>结束时，总结缺陷预防的经验和效果。</a:t>
            </a:r>
          </a:p>
        </p:txBody>
      </p:sp>
    </p:spTree>
    <p:extLst>
      <p:ext uri="{BB962C8B-B14F-4D97-AF65-F5344CB8AC3E}">
        <p14:creationId xmlns:p14="http://schemas.microsoft.com/office/powerpoint/2010/main" val="21086471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 </a:t>
            </a:r>
            <a:r>
              <a:rPr lang="zh-CN" altLang="zh-CN" dirty="0" smtClean="0"/>
              <a:t>缺陷</a:t>
            </a:r>
            <a:r>
              <a:rPr lang="zh-CN" altLang="zh-CN" dirty="0"/>
              <a:t>报告与处理记录</a:t>
            </a:r>
            <a:endParaRPr lang="zh-CN" altLang="en-US" dirty="0"/>
          </a:p>
        </p:txBody>
      </p:sp>
      <p:sp>
        <p:nvSpPr>
          <p:cNvPr id="4" name="矩形 3"/>
          <p:cNvSpPr/>
          <p:nvPr/>
        </p:nvSpPr>
        <p:spPr>
          <a:xfrm>
            <a:off x="2953310" y="1223607"/>
            <a:ext cx="3262432" cy="461665"/>
          </a:xfrm>
          <a:prstGeom prst="rect">
            <a:avLst/>
          </a:prstGeom>
        </p:spPr>
        <p:txBody>
          <a:bodyPr wrap="none">
            <a:spAutoFit/>
          </a:bodyPr>
          <a:lstStyle/>
          <a:p>
            <a:r>
              <a:rPr lang="zh-CN" altLang="zh-CN" kern="100" dirty="0">
                <a:ea typeface="楷体" panose="02010609060101010101" pitchFamily="49" charset="-122"/>
                <a:cs typeface="Times New Roman" panose="02020603050405020304" pitchFamily="18" charset="0"/>
              </a:rPr>
              <a:t>缺陷发现时的数据记录</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959655933"/>
              </p:ext>
            </p:extLst>
          </p:nvPr>
        </p:nvGraphicFramePr>
        <p:xfrm>
          <a:off x="1143000" y="1789635"/>
          <a:ext cx="7599717" cy="4252488"/>
        </p:xfrm>
        <a:graphic>
          <a:graphicData uri="http://schemas.openxmlformats.org/drawingml/2006/table">
            <a:tbl>
              <a:tblPr firstRow="1" firstCol="1" bandRow="1"/>
              <a:tblGrid>
                <a:gridCol w="1332656">
                  <a:extLst>
                    <a:ext uri="{9D8B030D-6E8A-4147-A177-3AD203B41FA5}">
                      <a16:colId xmlns:a16="http://schemas.microsoft.com/office/drawing/2014/main" val="2938211443"/>
                    </a:ext>
                  </a:extLst>
                </a:gridCol>
                <a:gridCol w="1598058">
                  <a:extLst>
                    <a:ext uri="{9D8B030D-6E8A-4147-A177-3AD203B41FA5}">
                      <a16:colId xmlns:a16="http://schemas.microsoft.com/office/drawing/2014/main" val="2257252840"/>
                    </a:ext>
                  </a:extLst>
                </a:gridCol>
                <a:gridCol w="4669003">
                  <a:extLst>
                    <a:ext uri="{9D8B030D-6E8A-4147-A177-3AD203B41FA5}">
                      <a16:colId xmlns:a16="http://schemas.microsoft.com/office/drawing/2014/main" val="2696964866"/>
                    </a:ext>
                  </a:extLst>
                </a:gridCol>
              </a:tblGrid>
              <a:tr h="291531">
                <a:tc>
                  <a:txBody>
                    <a:bodyPr/>
                    <a:lstStyle/>
                    <a:p>
                      <a:pPr marL="0" indent="0" algn="just" defTabSz="914400" rtl="0" eaLnBrk="1" latinLnBrk="0" hangingPunct="1">
                        <a:spcAft>
                          <a:spcPts val="0"/>
                        </a:spcAft>
                      </a:pPr>
                      <a:r>
                        <a:rPr lang="zh-CN" sz="1400" kern="100" dirty="0" smtClean="0">
                          <a:solidFill>
                            <a:schemeClr val="tx1"/>
                          </a:solidFill>
                          <a:effectLst/>
                          <a:latin typeface="Times New Roman" panose="02020603050405020304" pitchFamily="18" charset="0"/>
                          <a:ea typeface="宋体" panose="02010600030101010101" pitchFamily="2" charset="-122"/>
                          <a:cs typeface="+mn-cs"/>
                        </a:rPr>
                        <a:t>记录的信息</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英文名称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注释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0877320"/>
                  </a:ext>
                </a:extLst>
              </a:tr>
              <a:tr h="291531">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缺陷编号</a:t>
                      </a:r>
                      <a:r>
                        <a:rPr lang="en-US" sz="1400" kern="100" dirty="0">
                          <a:solidFill>
                            <a:schemeClr val="tx1"/>
                          </a:solidFill>
                          <a:effectLst/>
                          <a:latin typeface="Times New Roman" panose="02020603050405020304" pitchFamily="18" charset="0"/>
                          <a:ea typeface="宋体" panose="02010600030101010101" pitchFamily="2" charset="-122"/>
                          <a:cs typeface="+mn-cs"/>
                        </a:rPr>
                        <a:t>#</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en-US" sz="1400" kern="100" dirty="0">
                          <a:solidFill>
                            <a:schemeClr val="tx1"/>
                          </a:solidFill>
                          <a:effectLst/>
                          <a:latin typeface="Times New Roman" panose="02020603050405020304" pitchFamily="18" charset="0"/>
                          <a:ea typeface="宋体" panose="02010600030101010101" pitchFamily="2" charset="-122"/>
                          <a:cs typeface="+mn-cs"/>
                        </a:rPr>
                        <a:t>Defect Entry#</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缺陷的唯一标识号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8124517"/>
                  </a:ext>
                </a:extLst>
              </a:tr>
              <a:tr h="145766">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产品名称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en-US" sz="1400" kern="100" dirty="0">
                          <a:solidFill>
                            <a:schemeClr val="tx1"/>
                          </a:solidFill>
                          <a:effectLst/>
                          <a:latin typeface="Times New Roman" panose="02020603050405020304" pitchFamily="18" charset="0"/>
                          <a:ea typeface="宋体" panose="02010600030101010101" pitchFamily="2" charset="-122"/>
                          <a:cs typeface="+mn-cs"/>
                        </a:rPr>
                        <a:t>Product</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产品或部件的全名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7951867"/>
                  </a:ext>
                </a:extLst>
              </a:tr>
              <a:tr h="145766">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发布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en-US" sz="1400" kern="100" dirty="0">
                          <a:solidFill>
                            <a:schemeClr val="tx1"/>
                          </a:solidFill>
                          <a:effectLst/>
                          <a:latin typeface="Times New Roman" panose="02020603050405020304" pitchFamily="18" charset="0"/>
                          <a:ea typeface="宋体" panose="02010600030101010101" pitchFamily="2" charset="-122"/>
                          <a:cs typeface="+mn-cs"/>
                        </a:rPr>
                        <a:t>Release</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发布的版本号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9775520"/>
                  </a:ext>
                </a:extLst>
              </a:tr>
              <a:tr h="145766">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小版本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en-US" sz="1400" kern="100" dirty="0">
                          <a:solidFill>
                            <a:schemeClr val="tx1"/>
                          </a:solidFill>
                          <a:effectLst/>
                          <a:latin typeface="Times New Roman" panose="02020603050405020304" pitchFamily="18" charset="0"/>
                          <a:ea typeface="宋体" panose="02010600030101010101" pitchFamily="2" charset="-122"/>
                          <a:cs typeface="+mn-cs"/>
                        </a:rPr>
                        <a:t>Driver</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发布的小版本号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328617"/>
                  </a:ext>
                </a:extLst>
              </a:tr>
              <a:tr h="145766">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功能项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en-US" sz="1400" kern="100">
                          <a:solidFill>
                            <a:schemeClr val="tx1"/>
                          </a:solidFill>
                          <a:effectLst/>
                          <a:latin typeface="Times New Roman" panose="02020603050405020304" pitchFamily="18" charset="0"/>
                          <a:ea typeface="宋体" panose="02010600030101010101" pitchFamily="2" charset="-122"/>
                          <a:cs typeface="+mn-cs"/>
                        </a:rPr>
                        <a:t>Line Item</a:t>
                      </a:r>
                      <a:endParaRPr lang="zh-CN" sz="14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被开发的功能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8262173"/>
                  </a:ext>
                </a:extLst>
              </a:tr>
              <a:tr h="291531">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发现阶段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en-US" sz="1400" kern="100">
                          <a:solidFill>
                            <a:schemeClr val="tx1"/>
                          </a:solidFill>
                          <a:effectLst/>
                          <a:latin typeface="Times New Roman" panose="02020603050405020304" pitchFamily="18" charset="0"/>
                          <a:ea typeface="宋体" panose="02010600030101010101" pitchFamily="2" charset="-122"/>
                          <a:cs typeface="+mn-cs"/>
                        </a:rPr>
                        <a:t>Stage Detected in</a:t>
                      </a:r>
                      <a:endParaRPr lang="zh-CN" sz="14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缺陷在哪各阶段被发现的？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2124356"/>
                  </a:ext>
                </a:extLst>
              </a:tr>
              <a:tr h="291531">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引入阶段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en-US" sz="1400" kern="100">
                          <a:solidFill>
                            <a:schemeClr val="tx1"/>
                          </a:solidFill>
                          <a:effectLst/>
                          <a:latin typeface="Times New Roman" panose="02020603050405020304" pitchFamily="18" charset="0"/>
                          <a:ea typeface="宋体" panose="02010600030101010101" pitchFamily="2" charset="-122"/>
                          <a:cs typeface="+mn-cs"/>
                        </a:rPr>
                        <a:t>Stage Created in</a:t>
                      </a:r>
                      <a:endParaRPr lang="zh-CN" sz="14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该错误是哪个阶段引入的？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7251904"/>
                  </a:ext>
                </a:extLst>
              </a:tr>
              <a:tr h="291531">
                <a:tc>
                  <a:txBody>
                    <a:bodyPr/>
                    <a:lstStyle/>
                    <a:p>
                      <a:pPr marL="0" indent="0" algn="just" defTabSz="914400" rtl="0" eaLnBrk="1" latinLnBrk="0" hangingPunct="1">
                        <a:spcAft>
                          <a:spcPts val="0"/>
                        </a:spcAft>
                      </a:pPr>
                      <a:r>
                        <a:rPr lang="en-US" sz="1400" kern="100">
                          <a:solidFill>
                            <a:schemeClr val="tx1"/>
                          </a:solidFill>
                          <a:effectLst/>
                          <a:latin typeface="Times New Roman" panose="02020603050405020304" pitchFamily="18" charset="0"/>
                          <a:ea typeface="宋体" panose="02010600030101010101" pitchFamily="2" charset="-122"/>
                          <a:cs typeface="+mn-cs"/>
                        </a:rPr>
                        <a:t>QIT</a:t>
                      </a:r>
                      <a:r>
                        <a:rPr lang="zh-CN" sz="1400" kern="100">
                          <a:solidFill>
                            <a:schemeClr val="tx1"/>
                          </a:solidFill>
                          <a:effectLst/>
                          <a:latin typeface="Times New Roman" panose="02020603050405020304" pitchFamily="18" charset="0"/>
                          <a:ea typeface="宋体" panose="02010600030101010101" pitchFamily="2" charset="-122"/>
                          <a:cs typeface="+mn-cs"/>
                        </a:rPr>
                        <a:t>部门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en-US" sz="1400" kern="100">
                          <a:solidFill>
                            <a:schemeClr val="tx1"/>
                          </a:solidFill>
                          <a:effectLst/>
                          <a:latin typeface="Times New Roman" panose="02020603050405020304" pitchFamily="18" charset="0"/>
                          <a:ea typeface="宋体" panose="02010600030101010101" pitchFamily="2" charset="-122"/>
                          <a:cs typeface="+mn-cs"/>
                        </a:rPr>
                        <a:t>QIT Department</a:t>
                      </a:r>
                      <a:endParaRPr lang="zh-CN" sz="14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en-US" sz="1400" kern="100" dirty="0" smtClean="0">
                          <a:solidFill>
                            <a:schemeClr val="tx1"/>
                          </a:solidFill>
                          <a:effectLst/>
                          <a:latin typeface="Times New Roman" panose="02020603050405020304" pitchFamily="18" charset="0"/>
                          <a:ea typeface="宋体" panose="02010600030101010101" pitchFamily="2" charset="-122"/>
                          <a:cs typeface="+mn-cs"/>
                        </a:rPr>
                        <a:t>QIT</a:t>
                      </a:r>
                      <a:r>
                        <a:rPr lang="zh-CN" sz="1400" kern="100" dirty="0" smtClean="0">
                          <a:solidFill>
                            <a:schemeClr val="tx1"/>
                          </a:solidFill>
                          <a:effectLst/>
                          <a:latin typeface="Times New Roman" panose="02020603050405020304" pitchFamily="18" charset="0"/>
                          <a:ea typeface="宋体" panose="02010600030101010101" pitchFamily="2" charset="-122"/>
                          <a:cs typeface="+mn-cs"/>
                        </a:rPr>
                        <a:t>（质量改进团队）部门的编号</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7261277"/>
                  </a:ext>
                </a:extLst>
              </a:tr>
              <a:tr h="291531">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问题报告编号</a:t>
                      </a:r>
                      <a:r>
                        <a:rPr lang="en-US" sz="1400" kern="100">
                          <a:solidFill>
                            <a:schemeClr val="tx1"/>
                          </a:solidFill>
                          <a:effectLst/>
                          <a:latin typeface="Times New Roman" panose="02020603050405020304" pitchFamily="18" charset="0"/>
                          <a:ea typeface="宋体" panose="02010600030101010101" pitchFamily="2" charset="-122"/>
                          <a:cs typeface="+mn-cs"/>
                        </a:rPr>
                        <a:t>#</a:t>
                      </a:r>
                      <a:endParaRPr lang="zh-CN" sz="14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en-US" sz="1400" kern="100">
                          <a:solidFill>
                            <a:schemeClr val="tx1"/>
                          </a:solidFill>
                          <a:effectLst/>
                          <a:latin typeface="Times New Roman" panose="02020603050405020304" pitchFamily="18" charset="0"/>
                          <a:ea typeface="宋体" panose="02010600030101010101" pitchFamily="2" charset="-122"/>
                          <a:cs typeface="+mn-cs"/>
                        </a:rPr>
                        <a:t>Problem Report#</a:t>
                      </a:r>
                      <a:endParaRPr lang="zh-CN" sz="14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对各种问题建议，给出问题做编号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3072991"/>
                  </a:ext>
                </a:extLst>
              </a:tr>
              <a:tr h="145766">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建立日期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en-US" sz="1400" kern="100">
                          <a:solidFill>
                            <a:schemeClr val="tx1"/>
                          </a:solidFill>
                          <a:effectLst/>
                          <a:latin typeface="Times New Roman" panose="02020603050405020304" pitchFamily="18" charset="0"/>
                          <a:ea typeface="宋体" panose="02010600030101010101" pitchFamily="2" charset="-122"/>
                          <a:cs typeface="+mn-cs"/>
                        </a:rPr>
                        <a:t>Create Date</a:t>
                      </a:r>
                      <a:endParaRPr lang="zh-CN" sz="14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将缺陷纳入预防体系的日期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3907142"/>
                  </a:ext>
                </a:extLst>
              </a:tr>
              <a:tr h="145766">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分析者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en-US" sz="1400" kern="100">
                          <a:solidFill>
                            <a:schemeClr val="tx1"/>
                          </a:solidFill>
                          <a:effectLst/>
                          <a:latin typeface="Times New Roman" panose="02020603050405020304" pitchFamily="18" charset="0"/>
                          <a:ea typeface="宋体" panose="02010600030101010101" pitchFamily="2" charset="-122"/>
                          <a:cs typeface="+mn-cs"/>
                        </a:rPr>
                        <a:t>Analyst</a:t>
                      </a:r>
                      <a:endParaRPr lang="zh-CN" sz="14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接触该问题的程序员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3929136"/>
                  </a:ext>
                </a:extLst>
              </a:tr>
              <a:tr h="291531">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分析类型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en-US" sz="1400" kern="100">
                          <a:solidFill>
                            <a:schemeClr val="tx1"/>
                          </a:solidFill>
                          <a:effectLst/>
                          <a:latin typeface="Times New Roman" panose="02020603050405020304" pitchFamily="18" charset="0"/>
                          <a:ea typeface="宋体" panose="02010600030101010101" pitchFamily="2" charset="-122"/>
                          <a:cs typeface="+mn-cs"/>
                        </a:rPr>
                        <a:t>Type of Analysis</a:t>
                      </a:r>
                      <a:endParaRPr lang="zh-CN" sz="14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审查、测试、领域、</a:t>
                      </a:r>
                      <a:r>
                        <a:rPr lang="en-US" sz="1400" kern="100" dirty="0">
                          <a:solidFill>
                            <a:schemeClr val="tx1"/>
                          </a:solidFill>
                          <a:effectLst/>
                          <a:latin typeface="Times New Roman" panose="02020603050405020304" pitchFamily="18" charset="0"/>
                          <a:ea typeface="宋体" panose="02010600030101010101" pitchFamily="2" charset="-122"/>
                          <a:cs typeface="+mn-cs"/>
                        </a:rPr>
                        <a:t>QIT</a:t>
                      </a:r>
                      <a:r>
                        <a:rPr lang="zh-CN" sz="1400" kern="100" dirty="0">
                          <a:solidFill>
                            <a:schemeClr val="tx1"/>
                          </a:solidFill>
                          <a:effectLst/>
                          <a:latin typeface="Times New Roman" panose="02020603050405020304" pitchFamily="18" charset="0"/>
                          <a:ea typeface="宋体" panose="02010600030101010101" pitchFamily="2" charset="-122"/>
                          <a:cs typeface="+mn-cs"/>
                        </a:rPr>
                        <a:t>、或其他各类问题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8839795"/>
                  </a:ext>
                </a:extLst>
              </a:tr>
              <a:tr h="291531">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审查方式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en-US" sz="1400" kern="100">
                          <a:solidFill>
                            <a:schemeClr val="tx1"/>
                          </a:solidFill>
                          <a:effectLst/>
                          <a:latin typeface="Times New Roman" panose="02020603050405020304" pitchFamily="18" charset="0"/>
                          <a:ea typeface="宋体" panose="02010600030101010101" pitchFamily="2" charset="-122"/>
                          <a:cs typeface="+mn-cs"/>
                        </a:rPr>
                        <a:t>Type of Inspection</a:t>
                      </a:r>
                      <a:endParaRPr lang="zh-CN" sz="14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小组、同行、小组领导、或其他人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949823"/>
                  </a:ext>
                </a:extLst>
              </a:tr>
              <a:tr h="291531">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检查点数据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en-US" sz="1400" kern="100">
                          <a:solidFill>
                            <a:schemeClr val="tx1"/>
                          </a:solidFill>
                          <a:effectLst/>
                          <a:latin typeface="Times New Roman" panose="02020603050405020304" pitchFamily="18" charset="0"/>
                          <a:ea typeface="宋体" panose="02010600030101010101" pitchFamily="2" charset="-122"/>
                          <a:cs typeface="+mn-cs"/>
                        </a:rPr>
                        <a:t>CheckPoint Data</a:t>
                      </a:r>
                      <a:endParaRPr lang="zh-CN" sz="14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数据的当前状态</a:t>
                      </a:r>
                      <a:r>
                        <a:rPr lang="en-US" sz="1400" kern="100" dirty="0">
                          <a:solidFill>
                            <a:schemeClr val="tx1"/>
                          </a:solidFill>
                          <a:effectLst/>
                          <a:latin typeface="Times New Roman" panose="02020603050405020304" pitchFamily="18" charset="0"/>
                          <a:ea typeface="宋体" panose="02010600030101010101" pitchFamily="2" charset="-122"/>
                          <a:cs typeface="+mn-cs"/>
                        </a:rPr>
                        <a:t>---</a:t>
                      </a:r>
                      <a:r>
                        <a:rPr lang="zh-CN" sz="1400" kern="100" dirty="0">
                          <a:solidFill>
                            <a:schemeClr val="tx1"/>
                          </a:solidFill>
                          <a:effectLst/>
                          <a:latin typeface="Times New Roman" panose="02020603050405020304" pitchFamily="18" charset="0"/>
                          <a:ea typeface="宋体" panose="02010600030101010101" pitchFamily="2" charset="-122"/>
                          <a:cs typeface="+mn-cs"/>
                        </a:rPr>
                        <a:t>注意到、屏幕能看到、正在调查、或已关闭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7208877"/>
                  </a:ext>
                </a:extLst>
              </a:tr>
              <a:tr h="145766">
                <a:tc gridSpan="3">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注释：</a:t>
                      </a:r>
                      <a:r>
                        <a:rPr lang="en-US" sz="1400" kern="100" dirty="0">
                          <a:solidFill>
                            <a:schemeClr val="tx1"/>
                          </a:solidFill>
                          <a:effectLst/>
                          <a:latin typeface="Times New Roman" panose="02020603050405020304" pitchFamily="18" charset="0"/>
                          <a:ea typeface="宋体" panose="02010600030101010101" pitchFamily="2" charset="-122"/>
                          <a:cs typeface="+mn-cs"/>
                        </a:rPr>
                        <a:t>QIT = Quality Improvement Team</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59539429"/>
                  </a:ext>
                </a:extLst>
              </a:tr>
            </a:tbl>
          </a:graphicData>
        </a:graphic>
      </p:graphicFrame>
    </p:spTree>
    <p:extLst>
      <p:ext uri="{BB962C8B-B14F-4D97-AF65-F5344CB8AC3E}">
        <p14:creationId xmlns:p14="http://schemas.microsoft.com/office/powerpoint/2010/main" val="5663888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2636584" y="1544732"/>
            <a:ext cx="3570208" cy="461665"/>
          </a:xfrm>
          <a:prstGeom prst="rect">
            <a:avLst/>
          </a:prstGeom>
        </p:spPr>
        <p:txBody>
          <a:bodyPr wrap="none">
            <a:spAutoFit/>
          </a:bodyPr>
          <a:lstStyle/>
          <a:p>
            <a:r>
              <a:rPr lang="zh-CN" altLang="zh-CN" kern="100" dirty="0">
                <a:ea typeface="楷体" panose="02010609060101010101" pitchFamily="49" charset="-122"/>
                <a:cs typeface="Times New Roman" panose="02020603050405020304" pitchFamily="18" charset="0"/>
              </a:rPr>
              <a:t>缺陷关闭时的数据记录表</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519689051"/>
              </p:ext>
            </p:extLst>
          </p:nvPr>
        </p:nvGraphicFramePr>
        <p:xfrm>
          <a:off x="1143000" y="2084463"/>
          <a:ext cx="7310266" cy="3683090"/>
        </p:xfrm>
        <a:graphic>
          <a:graphicData uri="http://schemas.openxmlformats.org/drawingml/2006/table">
            <a:tbl>
              <a:tblPr firstRow="1" firstCol="1" bandRow="1"/>
              <a:tblGrid>
                <a:gridCol w="2396188">
                  <a:extLst>
                    <a:ext uri="{9D8B030D-6E8A-4147-A177-3AD203B41FA5}">
                      <a16:colId xmlns:a16="http://schemas.microsoft.com/office/drawing/2014/main" val="3309891211"/>
                    </a:ext>
                  </a:extLst>
                </a:gridCol>
                <a:gridCol w="1449509">
                  <a:extLst>
                    <a:ext uri="{9D8B030D-6E8A-4147-A177-3AD203B41FA5}">
                      <a16:colId xmlns:a16="http://schemas.microsoft.com/office/drawing/2014/main" val="739976252"/>
                    </a:ext>
                  </a:extLst>
                </a:gridCol>
                <a:gridCol w="3464569">
                  <a:extLst>
                    <a:ext uri="{9D8B030D-6E8A-4147-A177-3AD203B41FA5}">
                      <a16:colId xmlns:a16="http://schemas.microsoft.com/office/drawing/2014/main" val="2079037919"/>
                    </a:ext>
                  </a:extLst>
                </a:gridCol>
              </a:tblGrid>
              <a:tr h="174012">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记录的信息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英文名称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注释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4918380"/>
                  </a:ext>
                </a:extLst>
              </a:tr>
              <a:tr h="348025">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关闭数据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en-US" sz="1400" kern="100" dirty="0">
                          <a:solidFill>
                            <a:schemeClr val="tx1"/>
                          </a:solidFill>
                          <a:effectLst/>
                          <a:latin typeface="Times New Roman" panose="02020603050405020304" pitchFamily="18" charset="0"/>
                          <a:ea typeface="宋体" panose="02010600030101010101" pitchFamily="2" charset="-122"/>
                          <a:cs typeface="+mn-cs"/>
                        </a:rPr>
                        <a:t>Close Data</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关闭的代码、结论文本、程序员的编号和日期。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475666"/>
                  </a:ext>
                </a:extLst>
              </a:tr>
              <a:tr h="870062">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原因分类</a:t>
                      </a:r>
                    </a:p>
                    <a:p>
                      <a:pPr marL="0" indent="0" algn="just" defTabSz="914400" rtl="0" eaLnBrk="1" latinLnBrk="0" hangingPunct="1">
                        <a:spcAft>
                          <a:spcPts val="0"/>
                        </a:spcAft>
                      </a:pPr>
                      <a:r>
                        <a:rPr lang="en-US" sz="1400" kern="100">
                          <a:solidFill>
                            <a:schemeClr val="tx1"/>
                          </a:solidFill>
                          <a:effectLst/>
                          <a:latin typeface="Times New Roman" panose="02020603050405020304" pitchFamily="18" charset="0"/>
                          <a:ea typeface="宋体" panose="02010600030101010101" pitchFamily="2" charset="-122"/>
                          <a:cs typeface="+mn-cs"/>
                        </a:rPr>
                        <a:t> </a:t>
                      </a:r>
                      <a:endParaRPr lang="zh-CN" sz="14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en-US" sz="1400" kern="100" dirty="0">
                          <a:solidFill>
                            <a:schemeClr val="tx1"/>
                          </a:solidFill>
                          <a:effectLst/>
                          <a:latin typeface="Times New Roman" panose="02020603050405020304" pitchFamily="18" charset="0"/>
                          <a:ea typeface="宋体" panose="02010600030101010101" pitchFamily="2" charset="-122"/>
                          <a:cs typeface="+mn-cs"/>
                        </a:rPr>
                        <a:t>Category of Cause</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交流不畅</a:t>
                      </a:r>
                    </a:p>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培训不足——新功能</a:t>
                      </a:r>
                    </a:p>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培训不足——其他</a:t>
                      </a:r>
                    </a:p>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失察——没有考虑到所有情况</a:t>
                      </a:r>
                    </a:p>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抄写错误——笔误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132957"/>
                  </a:ext>
                </a:extLst>
              </a:tr>
              <a:tr h="348025">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缺陷</a:t>
                      </a:r>
                      <a:r>
                        <a:rPr lang="en-US" sz="1400" kern="100">
                          <a:solidFill>
                            <a:schemeClr val="tx1"/>
                          </a:solidFill>
                          <a:effectLst/>
                          <a:latin typeface="Times New Roman" panose="02020603050405020304" pitchFamily="18" charset="0"/>
                          <a:ea typeface="宋体" panose="02010600030101010101" pitchFamily="2" charset="-122"/>
                          <a:cs typeface="+mn-cs"/>
                        </a:rPr>
                        <a:t>/</a:t>
                      </a:r>
                      <a:r>
                        <a:rPr lang="zh-CN" sz="1400" kern="100">
                          <a:solidFill>
                            <a:schemeClr val="tx1"/>
                          </a:solidFill>
                          <a:effectLst/>
                          <a:latin typeface="Times New Roman" panose="02020603050405020304" pitchFamily="18" charset="0"/>
                          <a:ea typeface="宋体" panose="02010600030101010101" pitchFamily="2" charset="-122"/>
                          <a:cs typeface="+mn-cs"/>
                        </a:rPr>
                        <a:t>问题摘要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en-US" sz="1400" kern="100" dirty="0">
                          <a:solidFill>
                            <a:schemeClr val="tx1"/>
                          </a:solidFill>
                          <a:effectLst/>
                          <a:latin typeface="Times New Roman" panose="02020603050405020304" pitchFamily="18" charset="0"/>
                          <a:ea typeface="宋体" panose="02010600030101010101" pitchFamily="2" charset="-122"/>
                          <a:cs typeface="+mn-cs"/>
                        </a:rPr>
                        <a:t>Defect/Problem Abstract</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简要地描述缺陷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7075362"/>
                  </a:ext>
                </a:extLst>
              </a:tr>
              <a:tr h="348025">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缺陷原因摘要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en-US" sz="1400" kern="100" dirty="0">
                          <a:solidFill>
                            <a:schemeClr val="tx1"/>
                          </a:solidFill>
                          <a:effectLst/>
                          <a:latin typeface="Times New Roman" panose="02020603050405020304" pitchFamily="18" charset="0"/>
                          <a:ea typeface="宋体" panose="02010600030101010101" pitchFamily="2" charset="-122"/>
                          <a:cs typeface="+mn-cs"/>
                        </a:rPr>
                        <a:t>Defect Cause Abstract</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简要地描述缺陷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2174256"/>
                  </a:ext>
                </a:extLst>
              </a:tr>
              <a:tr h="348025">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采取的行动</a:t>
                      </a:r>
                      <a:r>
                        <a:rPr lang="en-US" sz="1400" kern="100">
                          <a:solidFill>
                            <a:schemeClr val="tx1"/>
                          </a:solidFill>
                          <a:effectLst/>
                          <a:latin typeface="Times New Roman" panose="02020603050405020304" pitchFamily="18" charset="0"/>
                          <a:ea typeface="宋体" panose="02010600030101010101" pitchFamily="2" charset="-122"/>
                          <a:cs typeface="+mn-cs"/>
                        </a:rPr>
                        <a:t>(</a:t>
                      </a:r>
                      <a:r>
                        <a:rPr lang="zh-CN" sz="1400" kern="100">
                          <a:solidFill>
                            <a:schemeClr val="tx1"/>
                          </a:solidFill>
                          <a:effectLst/>
                          <a:latin typeface="Times New Roman" panose="02020603050405020304" pitchFamily="18" charset="0"/>
                          <a:ea typeface="宋体" panose="02010600030101010101" pitchFamily="2" charset="-122"/>
                          <a:cs typeface="+mn-cs"/>
                        </a:rPr>
                        <a:t>相关行动列表</a:t>
                      </a:r>
                      <a:r>
                        <a:rPr lang="en-US" sz="1400" kern="100">
                          <a:solidFill>
                            <a:schemeClr val="tx1"/>
                          </a:solidFill>
                          <a:effectLst/>
                          <a:latin typeface="Times New Roman" panose="02020603050405020304" pitchFamily="18" charset="0"/>
                          <a:ea typeface="宋体" panose="02010600030101010101" pitchFamily="2" charset="-122"/>
                          <a:cs typeface="+mn-cs"/>
                        </a:rPr>
                        <a:t>)</a:t>
                      </a:r>
                      <a:endParaRPr lang="zh-CN" sz="14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en-US" sz="1400" kern="100" dirty="0">
                          <a:solidFill>
                            <a:schemeClr val="tx1"/>
                          </a:solidFill>
                          <a:effectLst/>
                          <a:latin typeface="Times New Roman" panose="02020603050405020304" pitchFamily="18" charset="0"/>
                          <a:ea typeface="宋体" panose="02010600030101010101" pitchFamily="2" charset="-122"/>
                          <a:cs typeface="+mn-cs"/>
                        </a:rPr>
                        <a:t>Assigned Actions</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预防该缺陷采取的行动编号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4052996"/>
                  </a:ext>
                </a:extLst>
              </a:tr>
              <a:tr h="348025">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问题描述</a:t>
                      </a:r>
                      <a:r>
                        <a:rPr lang="en-US" sz="1400" kern="100">
                          <a:solidFill>
                            <a:schemeClr val="tx1"/>
                          </a:solidFill>
                          <a:effectLst/>
                          <a:latin typeface="Times New Roman" panose="02020603050405020304" pitchFamily="18" charset="0"/>
                          <a:ea typeface="宋体" panose="02010600030101010101" pitchFamily="2" charset="-122"/>
                          <a:cs typeface="+mn-cs"/>
                        </a:rPr>
                        <a:t>(</a:t>
                      </a:r>
                      <a:r>
                        <a:rPr lang="zh-CN" sz="1400" kern="100">
                          <a:solidFill>
                            <a:schemeClr val="tx1"/>
                          </a:solidFill>
                          <a:effectLst/>
                          <a:latin typeface="Times New Roman" panose="02020603050405020304" pitchFamily="18" charset="0"/>
                          <a:ea typeface="宋体" panose="02010600030101010101" pitchFamily="2" charset="-122"/>
                          <a:cs typeface="+mn-cs"/>
                        </a:rPr>
                        <a:t>和建议的行动</a:t>
                      </a:r>
                      <a:r>
                        <a:rPr lang="en-US" sz="1400" kern="100">
                          <a:solidFill>
                            <a:schemeClr val="tx1"/>
                          </a:solidFill>
                          <a:effectLst/>
                          <a:latin typeface="Times New Roman" panose="02020603050405020304" pitchFamily="18" charset="0"/>
                          <a:ea typeface="宋体" panose="02010600030101010101" pitchFamily="2" charset="-122"/>
                          <a:cs typeface="+mn-cs"/>
                        </a:rPr>
                        <a:t>)</a:t>
                      </a:r>
                      <a:endParaRPr lang="zh-CN" sz="14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spcAft>
                          <a:spcPts val="0"/>
                        </a:spcAft>
                      </a:pPr>
                      <a:r>
                        <a:rPr lang="en-US" sz="1400" kern="100" dirty="0">
                          <a:solidFill>
                            <a:schemeClr val="tx1"/>
                          </a:solidFill>
                          <a:effectLst/>
                          <a:latin typeface="Times New Roman" panose="02020603050405020304" pitchFamily="18" charset="0"/>
                          <a:ea typeface="宋体" panose="02010600030101010101" pitchFamily="2" charset="-122"/>
                          <a:cs typeface="+mn-cs"/>
                        </a:rPr>
                        <a:t>Problems Description</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问题和行动的描述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6004249"/>
                  </a:ext>
                </a:extLst>
              </a:tr>
              <a:tr h="348025">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活动日志</a:t>
                      </a:r>
                      <a:r>
                        <a:rPr lang="en-US" sz="1400" kern="100">
                          <a:solidFill>
                            <a:schemeClr val="tx1"/>
                          </a:solidFill>
                          <a:effectLst/>
                          <a:latin typeface="Times New Roman" panose="02020603050405020304" pitchFamily="18" charset="0"/>
                          <a:ea typeface="宋体" panose="02010600030101010101" pitchFamily="2" charset="-122"/>
                          <a:cs typeface="+mn-cs"/>
                        </a:rPr>
                        <a:t>(</a:t>
                      </a:r>
                      <a:r>
                        <a:rPr lang="zh-CN" sz="1400" kern="100">
                          <a:solidFill>
                            <a:schemeClr val="tx1"/>
                          </a:solidFill>
                          <a:effectLst/>
                          <a:latin typeface="Times New Roman" panose="02020603050405020304" pitchFamily="18" charset="0"/>
                          <a:ea typeface="宋体" panose="02010600030101010101" pitchFamily="2" charset="-122"/>
                          <a:cs typeface="+mn-cs"/>
                        </a:rPr>
                        <a:t>针对过程数据库</a:t>
                      </a:r>
                      <a:r>
                        <a:rPr lang="en-US" sz="1400" kern="100">
                          <a:solidFill>
                            <a:schemeClr val="tx1"/>
                          </a:solidFill>
                          <a:effectLst/>
                          <a:latin typeface="Times New Roman" panose="02020603050405020304" pitchFamily="18" charset="0"/>
                          <a:ea typeface="宋体" panose="02010600030101010101" pitchFamily="2" charset="-122"/>
                          <a:cs typeface="+mn-cs"/>
                        </a:rPr>
                        <a:t>)</a:t>
                      </a:r>
                      <a:endParaRPr lang="zh-CN" sz="14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en-US" sz="1400" kern="100">
                          <a:solidFill>
                            <a:schemeClr val="tx1"/>
                          </a:solidFill>
                          <a:effectLst/>
                          <a:latin typeface="Times New Roman" panose="02020603050405020304" pitchFamily="18" charset="0"/>
                          <a:ea typeface="宋体" panose="02010600030101010101" pitchFamily="2" charset="-122"/>
                          <a:cs typeface="+mn-cs"/>
                        </a:rPr>
                        <a:t> </a:t>
                      </a:r>
                      <a:endParaRPr lang="zh-CN" sz="14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针对该缺陷的所有活动的跟踪记录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7618536"/>
                  </a:ext>
                </a:extLst>
              </a:tr>
            </a:tbl>
          </a:graphicData>
        </a:graphic>
      </p:graphicFrame>
    </p:spTree>
    <p:extLst>
      <p:ext uri="{BB962C8B-B14F-4D97-AF65-F5344CB8AC3E}">
        <p14:creationId xmlns:p14="http://schemas.microsoft.com/office/powerpoint/2010/main" val="20212761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085439" y="520700"/>
            <a:ext cx="2339102" cy="461665"/>
          </a:xfrm>
          <a:prstGeom prst="rect">
            <a:avLst/>
          </a:prstGeom>
        </p:spPr>
        <p:txBody>
          <a:bodyPr wrap="none">
            <a:spAutoFit/>
          </a:bodyPr>
          <a:lstStyle/>
          <a:p>
            <a:r>
              <a:rPr lang="zh-CN" altLang="zh-CN" kern="100" dirty="0">
                <a:ea typeface="楷体" panose="02010609060101010101" pitchFamily="49" charset="-122"/>
                <a:cs typeface="Times New Roman" panose="02020603050405020304" pitchFamily="18" charset="0"/>
              </a:rPr>
              <a:t>问题报告汇总表</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686337200"/>
              </p:ext>
            </p:extLst>
          </p:nvPr>
        </p:nvGraphicFramePr>
        <p:xfrm>
          <a:off x="1085439" y="1257300"/>
          <a:ext cx="7709905" cy="4994764"/>
        </p:xfrm>
        <a:graphic>
          <a:graphicData uri="http://schemas.openxmlformats.org/drawingml/2006/table">
            <a:tbl>
              <a:tblPr firstRow="1" firstCol="1" bandRow="1"/>
              <a:tblGrid>
                <a:gridCol w="2015388">
                  <a:extLst>
                    <a:ext uri="{9D8B030D-6E8A-4147-A177-3AD203B41FA5}">
                      <a16:colId xmlns:a16="http://schemas.microsoft.com/office/drawing/2014/main" val="1216281315"/>
                    </a:ext>
                  </a:extLst>
                </a:gridCol>
                <a:gridCol w="225647">
                  <a:extLst>
                    <a:ext uri="{9D8B030D-6E8A-4147-A177-3AD203B41FA5}">
                      <a16:colId xmlns:a16="http://schemas.microsoft.com/office/drawing/2014/main" val="2201876081"/>
                    </a:ext>
                  </a:extLst>
                </a:gridCol>
                <a:gridCol w="923184">
                  <a:extLst>
                    <a:ext uri="{9D8B030D-6E8A-4147-A177-3AD203B41FA5}">
                      <a16:colId xmlns:a16="http://schemas.microsoft.com/office/drawing/2014/main" val="4033799465"/>
                    </a:ext>
                  </a:extLst>
                </a:gridCol>
                <a:gridCol w="330498">
                  <a:extLst>
                    <a:ext uri="{9D8B030D-6E8A-4147-A177-3AD203B41FA5}">
                      <a16:colId xmlns:a16="http://schemas.microsoft.com/office/drawing/2014/main" val="3942129495"/>
                    </a:ext>
                  </a:extLst>
                </a:gridCol>
                <a:gridCol w="225647">
                  <a:extLst>
                    <a:ext uri="{9D8B030D-6E8A-4147-A177-3AD203B41FA5}">
                      <a16:colId xmlns:a16="http://schemas.microsoft.com/office/drawing/2014/main" val="186483271"/>
                    </a:ext>
                  </a:extLst>
                </a:gridCol>
                <a:gridCol w="1792195">
                  <a:extLst>
                    <a:ext uri="{9D8B030D-6E8A-4147-A177-3AD203B41FA5}">
                      <a16:colId xmlns:a16="http://schemas.microsoft.com/office/drawing/2014/main" val="2764667023"/>
                    </a:ext>
                  </a:extLst>
                </a:gridCol>
                <a:gridCol w="225647">
                  <a:extLst>
                    <a:ext uri="{9D8B030D-6E8A-4147-A177-3AD203B41FA5}">
                      <a16:colId xmlns:a16="http://schemas.microsoft.com/office/drawing/2014/main" val="66422724"/>
                    </a:ext>
                  </a:extLst>
                </a:gridCol>
                <a:gridCol w="1971699">
                  <a:extLst>
                    <a:ext uri="{9D8B030D-6E8A-4147-A177-3AD203B41FA5}">
                      <a16:colId xmlns:a16="http://schemas.microsoft.com/office/drawing/2014/main" val="433673954"/>
                    </a:ext>
                  </a:extLst>
                </a:gridCol>
              </a:tblGrid>
              <a:tr h="167838">
                <a:tc gridSpan="7">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问题报表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第</a:t>
                      </a:r>
                      <a:r>
                        <a:rPr lang="en-US" sz="1400" kern="100" dirty="0">
                          <a:solidFill>
                            <a:schemeClr val="tx1"/>
                          </a:solidFill>
                          <a:effectLst/>
                          <a:latin typeface="Times New Roman" panose="02020603050405020304" pitchFamily="18" charset="0"/>
                          <a:ea typeface="宋体" panose="02010600030101010101" pitchFamily="2" charset="-122"/>
                          <a:cs typeface="+mn-cs"/>
                        </a:rPr>
                        <a:t>  </a:t>
                      </a:r>
                      <a:r>
                        <a:rPr lang="zh-CN" sz="1400" kern="100" dirty="0">
                          <a:solidFill>
                            <a:schemeClr val="tx1"/>
                          </a:solidFill>
                          <a:effectLst/>
                          <a:latin typeface="Times New Roman" panose="02020603050405020304" pitchFamily="18" charset="0"/>
                          <a:ea typeface="宋体" panose="02010600030101010101" pitchFamily="2" charset="-122"/>
                          <a:cs typeface="+mn-cs"/>
                        </a:rPr>
                        <a:t>页，共</a:t>
                      </a:r>
                      <a:r>
                        <a:rPr lang="en-US" sz="1400" kern="100" dirty="0">
                          <a:solidFill>
                            <a:schemeClr val="tx1"/>
                          </a:solidFill>
                          <a:effectLst/>
                          <a:latin typeface="Times New Roman" panose="02020603050405020304" pitchFamily="18" charset="0"/>
                          <a:ea typeface="宋体" panose="02010600030101010101" pitchFamily="2" charset="-122"/>
                          <a:cs typeface="+mn-cs"/>
                        </a:rPr>
                        <a:t>  </a:t>
                      </a:r>
                      <a:r>
                        <a:rPr lang="zh-CN" sz="1400" kern="100" dirty="0">
                          <a:solidFill>
                            <a:schemeClr val="tx1"/>
                          </a:solidFill>
                          <a:effectLst/>
                          <a:latin typeface="Times New Roman" panose="02020603050405020304" pitchFamily="18" charset="0"/>
                          <a:ea typeface="宋体" panose="02010600030101010101" pitchFamily="2" charset="-122"/>
                          <a:cs typeface="+mn-cs"/>
                        </a:rPr>
                        <a:t>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8385762"/>
                  </a:ext>
                </a:extLst>
              </a:tr>
              <a:tr h="167838">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画圈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产品 </a:t>
                      </a:r>
                      <a:r>
                        <a:rPr lang="en-US" sz="1400" kern="100" dirty="0">
                          <a:solidFill>
                            <a:schemeClr val="tx1"/>
                          </a:solidFill>
                          <a:effectLst/>
                          <a:latin typeface="Times New Roman" panose="02020603050405020304" pitchFamily="18" charset="0"/>
                          <a:ea typeface="宋体" panose="02010600030101010101" pitchFamily="2" charset="-122"/>
                          <a:cs typeface="+mn-cs"/>
                        </a:rPr>
                        <a:t>     </a:t>
                      </a:r>
                      <a:r>
                        <a:rPr lang="zh-CN" sz="1400" kern="100" dirty="0">
                          <a:solidFill>
                            <a:schemeClr val="tx1"/>
                          </a:solidFill>
                          <a:effectLst/>
                          <a:latin typeface="Times New Roman" panose="02020603050405020304" pitchFamily="18" charset="0"/>
                          <a:ea typeface="宋体" panose="02010600030101010101" pitchFamily="2" charset="-122"/>
                          <a:cs typeface="+mn-cs"/>
                        </a:rPr>
                        <a:t>部件 </a:t>
                      </a:r>
                      <a:r>
                        <a:rPr lang="en-US" sz="1400" kern="100" dirty="0">
                          <a:solidFill>
                            <a:schemeClr val="tx1"/>
                          </a:solidFill>
                          <a:effectLst/>
                          <a:latin typeface="Times New Roman" panose="02020603050405020304" pitchFamily="18" charset="0"/>
                          <a:ea typeface="宋体" panose="02010600030101010101" pitchFamily="2" charset="-122"/>
                          <a:cs typeface="+mn-cs"/>
                        </a:rPr>
                        <a:t>   </a:t>
                      </a:r>
                      <a:r>
                        <a:rPr lang="zh-CN" sz="1400" kern="100" dirty="0">
                          <a:solidFill>
                            <a:schemeClr val="tx1"/>
                          </a:solidFill>
                          <a:effectLst/>
                          <a:latin typeface="Times New Roman" panose="02020603050405020304" pitchFamily="18" charset="0"/>
                          <a:ea typeface="宋体" panose="02010600030101010101" pitchFamily="2" charset="-122"/>
                          <a:cs typeface="+mn-cs"/>
                        </a:rPr>
                        <a:t>模块 </a:t>
                      </a:r>
                      <a:r>
                        <a:rPr lang="en-US" sz="1400" kern="100" dirty="0">
                          <a:solidFill>
                            <a:schemeClr val="tx1"/>
                          </a:solidFill>
                          <a:effectLst/>
                          <a:latin typeface="Times New Roman" panose="02020603050405020304" pitchFamily="18" charset="0"/>
                          <a:ea typeface="宋体" panose="02010600030101010101" pitchFamily="2" charset="-122"/>
                          <a:cs typeface="+mn-cs"/>
                        </a:rPr>
                        <a:t>   </a:t>
                      </a:r>
                      <a:r>
                        <a:rPr lang="zh-CN" sz="1400" kern="100" dirty="0">
                          <a:solidFill>
                            <a:schemeClr val="tx1"/>
                          </a:solidFill>
                          <a:effectLst/>
                          <a:latin typeface="Times New Roman" panose="02020603050405020304" pitchFamily="18" charset="0"/>
                          <a:ea typeface="宋体" panose="02010600030101010101" pitchFamily="2" charset="-122"/>
                          <a:cs typeface="+mn-cs"/>
                        </a:rPr>
                        <a:t>代码 </a:t>
                      </a:r>
                      <a:r>
                        <a:rPr lang="en-US" sz="1400" kern="100" dirty="0">
                          <a:solidFill>
                            <a:schemeClr val="tx1"/>
                          </a:solidFill>
                          <a:effectLst/>
                          <a:latin typeface="Times New Roman" panose="02020603050405020304" pitchFamily="18" charset="0"/>
                          <a:ea typeface="宋体" panose="02010600030101010101" pitchFamily="2" charset="-122"/>
                          <a:cs typeface="+mn-cs"/>
                        </a:rPr>
                        <a:t>     </a:t>
                      </a:r>
                      <a:r>
                        <a:rPr lang="zh-CN" sz="1400" kern="100" dirty="0">
                          <a:solidFill>
                            <a:schemeClr val="tx1"/>
                          </a:solidFill>
                          <a:effectLst/>
                          <a:latin typeface="Times New Roman" panose="02020603050405020304" pitchFamily="18" charset="0"/>
                          <a:ea typeface="宋体" panose="02010600030101010101" pitchFamily="2" charset="-122"/>
                          <a:cs typeface="+mn-cs"/>
                        </a:rPr>
                        <a:t>其它：</a:t>
                      </a:r>
                      <a:r>
                        <a:rPr lang="en-US" sz="1400" kern="100" dirty="0">
                          <a:solidFill>
                            <a:schemeClr val="tx1"/>
                          </a:solidFill>
                          <a:effectLst/>
                          <a:latin typeface="Times New Roman" panose="02020603050405020304" pitchFamily="18" charset="0"/>
                          <a:ea typeface="宋体" panose="02010600030101010101" pitchFamily="2" charset="-122"/>
                          <a:cs typeface="+mn-cs"/>
                        </a:rPr>
                        <a:t>   </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99824072"/>
                  </a:ext>
                </a:extLst>
              </a:tr>
              <a:tr h="167838">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画圈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审查</a:t>
                      </a:r>
                      <a:r>
                        <a:rPr lang="en-US" sz="1400" kern="100" dirty="0">
                          <a:solidFill>
                            <a:schemeClr val="tx1"/>
                          </a:solidFill>
                          <a:effectLst/>
                          <a:latin typeface="Times New Roman" panose="02020603050405020304" pitchFamily="18" charset="0"/>
                          <a:ea typeface="宋体" panose="02010600030101010101" pitchFamily="2" charset="-122"/>
                          <a:cs typeface="+mn-cs"/>
                        </a:rPr>
                        <a:t>      </a:t>
                      </a:r>
                      <a:r>
                        <a:rPr lang="zh-CN" sz="1400" kern="100" dirty="0">
                          <a:solidFill>
                            <a:schemeClr val="tx1"/>
                          </a:solidFill>
                          <a:effectLst/>
                          <a:latin typeface="Times New Roman" panose="02020603050405020304" pitchFamily="18" charset="0"/>
                          <a:ea typeface="宋体" panose="02010600030101010101" pitchFamily="2" charset="-122"/>
                          <a:cs typeface="+mn-cs"/>
                        </a:rPr>
                        <a:t>同行评审</a:t>
                      </a:r>
                      <a:r>
                        <a:rPr lang="en-US" sz="1400" kern="100" dirty="0">
                          <a:solidFill>
                            <a:schemeClr val="tx1"/>
                          </a:solidFill>
                          <a:effectLst/>
                          <a:latin typeface="Times New Roman" panose="02020603050405020304" pitchFamily="18" charset="0"/>
                          <a:ea typeface="宋体" panose="02010600030101010101" pitchFamily="2" charset="-122"/>
                          <a:cs typeface="+mn-cs"/>
                        </a:rPr>
                        <a:t>    </a:t>
                      </a:r>
                      <a:r>
                        <a:rPr lang="zh-CN" sz="1400" kern="100" dirty="0">
                          <a:solidFill>
                            <a:schemeClr val="tx1"/>
                          </a:solidFill>
                          <a:effectLst/>
                          <a:latin typeface="Times New Roman" panose="02020603050405020304" pitchFamily="18" charset="0"/>
                          <a:ea typeface="宋体" panose="02010600030101010101" pitchFamily="2" charset="-122"/>
                          <a:cs typeface="+mn-cs"/>
                        </a:rPr>
                        <a:t>团队领导评审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74687354"/>
                  </a:ext>
                </a:extLst>
              </a:tr>
              <a:tr h="266919">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产品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发布（大版本）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小版本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功能项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5714218"/>
                  </a:ext>
                </a:extLst>
              </a:tr>
              <a:tr h="167838">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部件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模块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开发者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评审者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0730966"/>
                  </a:ext>
                </a:extLst>
              </a:tr>
              <a:tr h="167838">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评审提交日期：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评审日期：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花费的小时数：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主要错误编号</a:t>
                      </a:r>
                      <a:r>
                        <a:rPr lang="en-US" sz="1400" kern="100" dirty="0">
                          <a:solidFill>
                            <a:schemeClr val="tx1"/>
                          </a:solidFill>
                          <a:effectLst/>
                          <a:latin typeface="Times New Roman" panose="02020603050405020304" pitchFamily="18" charset="0"/>
                          <a:ea typeface="宋体" panose="02010600030101010101" pitchFamily="2" charset="-122"/>
                          <a:cs typeface="+mn-cs"/>
                        </a:rPr>
                        <a:t>#</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227448"/>
                  </a:ext>
                </a:extLst>
              </a:tr>
              <a:tr h="167838">
                <a:tc gridSpan="2">
                  <a:txBody>
                    <a:bodyPr/>
                    <a:lstStyle/>
                    <a:p>
                      <a:pPr marL="0" indent="0" algn="just" defTabSz="914400" rtl="0" eaLnBrk="1" latinLnBrk="0" hangingPunct="1">
                        <a:spcAft>
                          <a:spcPts val="0"/>
                        </a:spcAft>
                      </a:pPr>
                      <a:r>
                        <a:rPr lang="en-US" sz="1400" kern="100">
                          <a:solidFill>
                            <a:schemeClr val="tx1"/>
                          </a:solidFill>
                          <a:effectLst/>
                          <a:latin typeface="Times New Roman" panose="02020603050405020304" pitchFamily="18" charset="0"/>
                          <a:ea typeface="宋体" panose="02010600030101010101" pitchFamily="2" charset="-122"/>
                          <a:cs typeface="+mn-cs"/>
                        </a:rPr>
                        <a:t> </a:t>
                      </a:r>
                      <a:endParaRPr lang="zh-CN" sz="14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spcAft>
                          <a:spcPts val="0"/>
                        </a:spcAft>
                      </a:pPr>
                      <a:r>
                        <a:rPr lang="en-US" sz="1400" kern="100">
                          <a:solidFill>
                            <a:schemeClr val="tx1"/>
                          </a:solidFill>
                          <a:effectLst/>
                          <a:latin typeface="Times New Roman" panose="02020603050405020304" pitchFamily="18" charset="0"/>
                          <a:ea typeface="宋体" panose="02010600030101010101" pitchFamily="2" charset="-122"/>
                          <a:cs typeface="+mn-cs"/>
                        </a:rPr>
                        <a:t> </a:t>
                      </a:r>
                      <a:endParaRPr lang="zh-CN" sz="14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3">
                  <a:txBody>
                    <a:bodyPr/>
                    <a:lstStyle/>
                    <a:p>
                      <a:pPr marL="0" indent="0" algn="just" defTabSz="914400" rtl="0" eaLnBrk="1" latinLnBrk="0" hangingPunct="1">
                        <a:spcAft>
                          <a:spcPts val="0"/>
                        </a:spcAft>
                      </a:pPr>
                      <a:r>
                        <a:rPr lang="en-US" sz="1400" kern="100">
                          <a:solidFill>
                            <a:schemeClr val="tx1"/>
                          </a:solidFill>
                          <a:effectLst/>
                          <a:latin typeface="Times New Roman" panose="02020603050405020304" pitchFamily="18" charset="0"/>
                          <a:ea typeface="宋体" panose="02010600030101010101" pitchFamily="2" charset="-122"/>
                          <a:cs typeface="+mn-cs"/>
                        </a:rPr>
                        <a:t> </a:t>
                      </a:r>
                      <a:endParaRPr lang="zh-CN" sz="14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indent="0" algn="just" defTabSz="914400" rtl="0" eaLnBrk="1" latinLnBrk="0" hangingPunct="1">
                        <a:spcAft>
                          <a:spcPts val="0"/>
                        </a:spcAft>
                      </a:pPr>
                      <a:r>
                        <a:rPr lang="en-US" sz="1400" kern="100" dirty="0">
                          <a:solidFill>
                            <a:schemeClr val="tx1"/>
                          </a:solidFill>
                          <a:effectLst/>
                          <a:latin typeface="Times New Roman" panose="02020603050405020304" pitchFamily="18" charset="0"/>
                          <a:ea typeface="宋体" panose="02010600030101010101" pitchFamily="2" charset="-122"/>
                          <a:cs typeface="+mn-cs"/>
                        </a:rPr>
                        <a:t> </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3615770"/>
                  </a:ext>
                </a:extLst>
              </a:tr>
              <a:tr h="167838">
                <a:tc gridSpan="2">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举报的问题：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indent="0" algn="just" defTabSz="914400" rtl="0" eaLnBrk="1" latinLnBrk="0" hangingPunct="1">
                        <a:spcAft>
                          <a:spcPts val="0"/>
                        </a:spcAft>
                      </a:pP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marL="0" indent="0" algn="just" defTabSz="914400" rtl="0" eaLnBrk="1" latinLnBrk="0" hangingPunct="1">
                        <a:spcAft>
                          <a:spcPts val="0"/>
                        </a:spcAft>
                      </a:pPr>
                      <a:r>
                        <a:rPr lang="en-US" sz="1400" kern="100" dirty="0">
                          <a:solidFill>
                            <a:schemeClr val="tx1"/>
                          </a:solidFill>
                          <a:effectLst/>
                          <a:latin typeface="Times New Roman" panose="02020603050405020304" pitchFamily="18" charset="0"/>
                          <a:ea typeface="宋体" panose="02010600030101010101" pitchFamily="2" charset="-122"/>
                          <a:cs typeface="+mn-cs"/>
                        </a:rPr>
                        <a:t> </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07771333"/>
                  </a:ext>
                </a:extLst>
              </a:tr>
              <a:tr h="167838">
                <a:tc gridSpan="2">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问题描述：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indent="0" algn="just" defTabSz="914400" rtl="0" eaLnBrk="1" latinLnBrk="0" hangingPunct="1">
                        <a:spcAft>
                          <a:spcPts val="0"/>
                        </a:spcAft>
                      </a:pP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marL="0" indent="0" algn="just" defTabSz="914400" rtl="0" eaLnBrk="1" latinLnBrk="0" hangingPunct="1">
                        <a:spcAft>
                          <a:spcPts val="0"/>
                        </a:spcAft>
                      </a:pPr>
                      <a:r>
                        <a:rPr lang="en-US" sz="1400" kern="100" dirty="0">
                          <a:solidFill>
                            <a:schemeClr val="tx1"/>
                          </a:solidFill>
                          <a:effectLst/>
                          <a:latin typeface="Times New Roman" panose="02020603050405020304" pitchFamily="18" charset="0"/>
                          <a:ea typeface="宋体" panose="02010600030101010101" pitchFamily="2" charset="-122"/>
                          <a:cs typeface="+mn-cs"/>
                        </a:rPr>
                        <a:t> </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88403897"/>
                  </a:ext>
                </a:extLst>
              </a:tr>
              <a:tr h="167838">
                <a:tc gridSpan="2">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答复日期：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indent="0" algn="just" defTabSz="914400" rtl="0" eaLnBrk="1" latinLnBrk="0" hangingPunct="1">
                        <a:spcAft>
                          <a:spcPts val="0"/>
                        </a:spcAft>
                      </a:pPr>
                      <a:endParaRPr lang="zh-CN" sz="14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答复人：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答复日期：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评审人：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66994287"/>
                  </a:ext>
                </a:extLst>
              </a:tr>
              <a:tr h="167838">
                <a:tc gridSpan="2">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解决方案：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indent="0" algn="just" defTabSz="914400" rtl="0" eaLnBrk="1" latinLnBrk="0" hangingPunct="1">
                        <a:spcAft>
                          <a:spcPts val="0"/>
                        </a:spcAft>
                      </a:pP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marL="0" indent="0" algn="just" defTabSz="914400" rtl="0" eaLnBrk="1" latinLnBrk="0" hangingPunct="1">
                        <a:spcAft>
                          <a:spcPts val="0"/>
                        </a:spcAft>
                      </a:pPr>
                      <a:r>
                        <a:rPr lang="en-US" sz="1400" kern="100" dirty="0">
                          <a:solidFill>
                            <a:schemeClr val="tx1"/>
                          </a:solidFill>
                          <a:effectLst/>
                          <a:latin typeface="Times New Roman" panose="02020603050405020304" pitchFamily="18" charset="0"/>
                          <a:ea typeface="宋体" panose="02010600030101010101" pitchFamily="2" charset="-122"/>
                          <a:cs typeface="+mn-cs"/>
                        </a:rPr>
                        <a:t> </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65388534"/>
                  </a:ext>
                </a:extLst>
              </a:tr>
              <a:tr h="247285">
                <a:tc gridSpan="2">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问题摘要（最多</a:t>
                      </a:r>
                      <a:r>
                        <a:rPr lang="en-US" sz="1400" kern="100">
                          <a:solidFill>
                            <a:schemeClr val="tx1"/>
                          </a:solidFill>
                          <a:effectLst/>
                          <a:latin typeface="Times New Roman" panose="02020603050405020304" pitchFamily="18" charset="0"/>
                          <a:ea typeface="宋体" panose="02010600030101010101" pitchFamily="2" charset="-122"/>
                          <a:cs typeface="+mn-cs"/>
                        </a:rPr>
                        <a:t>50</a:t>
                      </a:r>
                      <a:r>
                        <a:rPr lang="zh-CN" sz="1400" kern="100">
                          <a:solidFill>
                            <a:schemeClr val="tx1"/>
                          </a:solidFill>
                          <a:effectLst/>
                          <a:latin typeface="Times New Roman" panose="02020603050405020304" pitchFamily="18" charset="0"/>
                          <a:ea typeface="宋体" panose="02010600030101010101" pitchFamily="2" charset="-122"/>
                          <a:cs typeface="+mn-cs"/>
                        </a:rPr>
                        <a:t>个字）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indent="0" algn="just" defTabSz="914400" rtl="0" eaLnBrk="1" latinLnBrk="0" hangingPunct="1">
                        <a:spcAft>
                          <a:spcPts val="0"/>
                        </a:spcAft>
                      </a:pP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marL="0" indent="0" algn="just" defTabSz="914400" rtl="0" eaLnBrk="1" latinLnBrk="0" hangingPunct="1">
                        <a:spcAft>
                          <a:spcPts val="0"/>
                        </a:spcAft>
                      </a:pPr>
                      <a:r>
                        <a:rPr lang="en-US" sz="1400" kern="100" dirty="0">
                          <a:solidFill>
                            <a:schemeClr val="tx1"/>
                          </a:solidFill>
                          <a:effectLst/>
                          <a:latin typeface="Times New Roman" panose="02020603050405020304" pitchFamily="18" charset="0"/>
                          <a:ea typeface="宋体" panose="02010600030101010101" pitchFamily="2" charset="-122"/>
                          <a:cs typeface="+mn-cs"/>
                        </a:rPr>
                        <a:t> </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00932681"/>
                  </a:ext>
                </a:extLst>
              </a:tr>
              <a:tr h="151303">
                <a:tc gridSpan="8">
                  <a:txBody>
                    <a:bodyPr/>
                    <a:lstStyle/>
                    <a:p>
                      <a:pPr marL="0" indent="0" algn="just" defTabSz="914400" rtl="0" eaLnBrk="1" latinLnBrk="0" hangingPunct="1">
                        <a:spcAft>
                          <a:spcPts val="0"/>
                        </a:spcAft>
                      </a:pPr>
                      <a:r>
                        <a:rPr lang="en-US" sz="1400" kern="100" dirty="0">
                          <a:solidFill>
                            <a:schemeClr val="tx1"/>
                          </a:solidFill>
                          <a:effectLst/>
                          <a:latin typeface="Times New Roman" panose="02020603050405020304" pitchFamily="18" charset="0"/>
                          <a:ea typeface="宋体" panose="02010600030101010101" pitchFamily="2" charset="-122"/>
                          <a:cs typeface="+mn-cs"/>
                        </a:rPr>
                        <a:t> </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05837057"/>
                  </a:ext>
                </a:extLst>
              </a:tr>
              <a:tr h="335675">
                <a:tc gridSpan="2">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引入错误的阶段（选一）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indent="0" algn="just" defTabSz="914400" rtl="0" eaLnBrk="1" latinLnBrk="0" hangingPunct="1">
                        <a:spcAft>
                          <a:spcPts val="0"/>
                        </a:spcAft>
                      </a:pP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产品设计</a:t>
                      </a:r>
                      <a:r>
                        <a:rPr lang="en-US" sz="1400" kern="100" dirty="0">
                          <a:solidFill>
                            <a:schemeClr val="tx1"/>
                          </a:solidFill>
                          <a:effectLst/>
                          <a:latin typeface="Times New Roman" panose="02020603050405020304" pitchFamily="18" charset="0"/>
                          <a:ea typeface="宋体" panose="02010600030101010101" pitchFamily="2" charset="-122"/>
                          <a:cs typeface="+mn-cs"/>
                        </a:rPr>
                        <a:t>   </a:t>
                      </a:r>
                      <a:r>
                        <a:rPr lang="zh-CN" sz="1400" kern="100" dirty="0">
                          <a:solidFill>
                            <a:schemeClr val="tx1"/>
                          </a:solidFill>
                          <a:effectLst/>
                          <a:latin typeface="Times New Roman" panose="02020603050405020304" pitchFamily="18" charset="0"/>
                          <a:ea typeface="宋体" panose="02010600030101010101" pitchFamily="2" charset="-122"/>
                          <a:cs typeface="+mn-cs"/>
                        </a:rPr>
                        <a:t>部件设计</a:t>
                      </a:r>
                      <a:r>
                        <a:rPr lang="en-US" sz="1400" kern="100" dirty="0">
                          <a:solidFill>
                            <a:schemeClr val="tx1"/>
                          </a:solidFill>
                          <a:effectLst/>
                          <a:latin typeface="Times New Roman" panose="02020603050405020304" pitchFamily="18" charset="0"/>
                          <a:ea typeface="宋体" panose="02010600030101010101" pitchFamily="2" charset="-122"/>
                          <a:cs typeface="+mn-cs"/>
                        </a:rPr>
                        <a:t>   </a:t>
                      </a:r>
                      <a:r>
                        <a:rPr lang="zh-CN" sz="1400" kern="100" dirty="0">
                          <a:solidFill>
                            <a:schemeClr val="tx1"/>
                          </a:solidFill>
                          <a:effectLst/>
                          <a:latin typeface="Times New Roman" panose="02020603050405020304" pitchFamily="18" charset="0"/>
                          <a:ea typeface="宋体" panose="02010600030101010101" pitchFamily="2" charset="-122"/>
                          <a:cs typeface="+mn-cs"/>
                        </a:rPr>
                        <a:t>模块设计</a:t>
                      </a:r>
                      <a:r>
                        <a:rPr lang="en-US" sz="1400" kern="100" dirty="0">
                          <a:solidFill>
                            <a:schemeClr val="tx1"/>
                          </a:solidFill>
                          <a:effectLst/>
                          <a:latin typeface="Times New Roman" panose="02020603050405020304" pitchFamily="18" charset="0"/>
                          <a:ea typeface="宋体" panose="02010600030101010101" pitchFamily="2" charset="-122"/>
                          <a:cs typeface="+mn-cs"/>
                        </a:rPr>
                        <a:t>  </a:t>
                      </a:r>
                      <a:r>
                        <a:rPr lang="zh-CN" sz="1400" kern="100" dirty="0">
                          <a:solidFill>
                            <a:schemeClr val="tx1"/>
                          </a:solidFill>
                          <a:effectLst/>
                          <a:latin typeface="Times New Roman" panose="02020603050405020304" pitchFamily="18" charset="0"/>
                          <a:ea typeface="宋体" panose="02010600030101010101" pitchFamily="2" charset="-122"/>
                          <a:cs typeface="+mn-cs"/>
                        </a:rPr>
                        <a:t>编码</a:t>
                      </a:r>
                      <a:r>
                        <a:rPr lang="en-US" sz="1400" kern="100" dirty="0">
                          <a:solidFill>
                            <a:schemeClr val="tx1"/>
                          </a:solidFill>
                          <a:effectLst/>
                          <a:latin typeface="Times New Roman" panose="02020603050405020304" pitchFamily="18" charset="0"/>
                          <a:ea typeface="宋体" panose="02010600030101010101" pitchFamily="2" charset="-122"/>
                          <a:cs typeface="+mn-cs"/>
                        </a:rPr>
                        <a:t>   </a:t>
                      </a:r>
                      <a:r>
                        <a:rPr lang="zh-CN" sz="1400" kern="100" dirty="0">
                          <a:solidFill>
                            <a:schemeClr val="tx1"/>
                          </a:solidFill>
                          <a:effectLst/>
                          <a:latin typeface="Times New Roman" panose="02020603050405020304" pitchFamily="18" charset="0"/>
                          <a:ea typeface="宋体" panose="02010600030101010101" pitchFamily="2" charset="-122"/>
                          <a:cs typeface="+mn-cs"/>
                        </a:rPr>
                        <a:t>单元测试</a:t>
                      </a:r>
                    </a:p>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功能测试</a:t>
                      </a:r>
                      <a:r>
                        <a:rPr lang="en-US" sz="1400" kern="100" dirty="0">
                          <a:solidFill>
                            <a:schemeClr val="tx1"/>
                          </a:solidFill>
                          <a:effectLst/>
                          <a:latin typeface="Times New Roman" panose="02020603050405020304" pitchFamily="18" charset="0"/>
                          <a:ea typeface="宋体" panose="02010600030101010101" pitchFamily="2" charset="-122"/>
                          <a:cs typeface="+mn-cs"/>
                        </a:rPr>
                        <a:t>   </a:t>
                      </a:r>
                      <a:r>
                        <a:rPr lang="zh-CN" sz="1400" kern="100" dirty="0">
                          <a:solidFill>
                            <a:schemeClr val="tx1"/>
                          </a:solidFill>
                          <a:effectLst/>
                          <a:latin typeface="Times New Roman" panose="02020603050405020304" pitchFamily="18" charset="0"/>
                          <a:ea typeface="宋体" panose="02010600030101010101" pitchFamily="2" charset="-122"/>
                          <a:cs typeface="+mn-cs"/>
                        </a:rPr>
                        <a:t>产品测试</a:t>
                      </a:r>
                      <a:r>
                        <a:rPr lang="en-US" sz="1400" kern="100" dirty="0">
                          <a:solidFill>
                            <a:schemeClr val="tx1"/>
                          </a:solidFill>
                          <a:effectLst/>
                          <a:latin typeface="Times New Roman" panose="02020603050405020304" pitchFamily="18" charset="0"/>
                          <a:ea typeface="宋体" panose="02010600030101010101" pitchFamily="2" charset="-122"/>
                          <a:cs typeface="+mn-cs"/>
                        </a:rPr>
                        <a:t>  </a:t>
                      </a:r>
                      <a:r>
                        <a:rPr lang="zh-CN" sz="1400" kern="100" dirty="0">
                          <a:solidFill>
                            <a:schemeClr val="tx1"/>
                          </a:solidFill>
                          <a:effectLst/>
                          <a:latin typeface="Times New Roman" panose="02020603050405020304" pitchFamily="18" charset="0"/>
                          <a:ea typeface="宋体" panose="02010600030101010101" pitchFamily="2" charset="-122"/>
                          <a:cs typeface="+mn-cs"/>
                        </a:rPr>
                        <a:t>系统测试</a:t>
                      </a:r>
                      <a:r>
                        <a:rPr lang="en-US" sz="1400" kern="100" dirty="0">
                          <a:solidFill>
                            <a:schemeClr val="tx1"/>
                          </a:solidFill>
                          <a:effectLst/>
                          <a:latin typeface="Times New Roman" panose="02020603050405020304" pitchFamily="18" charset="0"/>
                          <a:ea typeface="宋体" panose="02010600030101010101" pitchFamily="2" charset="-122"/>
                          <a:cs typeface="+mn-cs"/>
                        </a:rPr>
                        <a:t>  </a:t>
                      </a:r>
                      <a:r>
                        <a:rPr lang="zh-CN" sz="1400" kern="100" dirty="0">
                          <a:solidFill>
                            <a:schemeClr val="tx1"/>
                          </a:solidFill>
                          <a:effectLst/>
                          <a:latin typeface="Times New Roman" panose="02020603050405020304" pitchFamily="18" charset="0"/>
                          <a:ea typeface="宋体" panose="02010600030101010101" pitchFamily="2" charset="-122"/>
                          <a:cs typeface="+mn-cs"/>
                        </a:rPr>
                        <a:t>包装测试 装箱测试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20634193"/>
                  </a:ext>
                </a:extLst>
              </a:tr>
              <a:tr h="839188">
                <a:tc gridSpan="2">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原因分类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indent="0" algn="just" defTabSz="914400" rtl="0" eaLnBrk="1" latinLnBrk="0" hangingPunct="1">
                        <a:spcAft>
                          <a:spcPts val="0"/>
                        </a:spcAft>
                      </a:pP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交流不畅</a:t>
                      </a:r>
                    </a:p>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培训不足——新功能</a:t>
                      </a:r>
                    </a:p>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培训不足——其他</a:t>
                      </a:r>
                    </a:p>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失察——没有考虑到所有情况</a:t>
                      </a:r>
                    </a:p>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抄写错误——笔误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46557060"/>
                  </a:ext>
                </a:extLst>
              </a:tr>
              <a:tr h="187704">
                <a:tc gridSpan="3">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错误原因摘要（最多</a:t>
                      </a:r>
                      <a:r>
                        <a:rPr lang="en-US" sz="1400" kern="100">
                          <a:solidFill>
                            <a:schemeClr val="tx1"/>
                          </a:solidFill>
                          <a:effectLst/>
                          <a:latin typeface="Times New Roman" panose="02020603050405020304" pitchFamily="18" charset="0"/>
                          <a:ea typeface="宋体" panose="02010600030101010101" pitchFamily="2" charset="-122"/>
                          <a:cs typeface="+mn-cs"/>
                        </a:rPr>
                        <a:t>50</a:t>
                      </a:r>
                      <a:r>
                        <a:rPr lang="zh-CN" sz="1400" kern="100">
                          <a:solidFill>
                            <a:schemeClr val="tx1"/>
                          </a:solidFill>
                          <a:effectLst/>
                          <a:latin typeface="Times New Roman" panose="02020603050405020304" pitchFamily="18" charset="0"/>
                          <a:ea typeface="宋体" panose="02010600030101010101" pitchFamily="2" charset="-122"/>
                          <a:cs typeface="+mn-cs"/>
                        </a:rPr>
                        <a:t>个字）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pPr marL="0" indent="0" algn="just" defTabSz="914400" rtl="0" eaLnBrk="1" latinLnBrk="0" hangingPunct="1">
                        <a:spcAft>
                          <a:spcPts val="0"/>
                        </a:spcAft>
                      </a:pP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indent="0" algn="just" defTabSz="914400" rtl="0" eaLnBrk="1" latinLnBrk="0" hangingPunct="1">
                        <a:spcAft>
                          <a:spcPts val="0"/>
                        </a:spcAft>
                      </a:pPr>
                      <a:r>
                        <a:rPr lang="en-US" sz="1400" kern="100" dirty="0">
                          <a:solidFill>
                            <a:schemeClr val="tx1"/>
                          </a:solidFill>
                          <a:effectLst/>
                          <a:latin typeface="Times New Roman" panose="02020603050405020304" pitchFamily="18" charset="0"/>
                          <a:ea typeface="宋体" panose="02010600030101010101" pitchFamily="2" charset="-122"/>
                          <a:cs typeface="+mn-cs"/>
                        </a:rPr>
                        <a:t> </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87569386"/>
                  </a:ext>
                </a:extLst>
              </a:tr>
              <a:tr h="178275">
                <a:tc gridSpan="3">
                  <a:txBody>
                    <a:bodyPr/>
                    <a:lstStyle/>
                    <a:p>
                      <a:pPr marL="0" indent="0" algn="just" defTabSz="914400" rtl="0" eaLnBrk="1" latinLnBrk="0" hangingPunct="1">
                        <a:spcAft>
                          <a:spcPts val="0"/>
                        </a:spcAft>
                      </a:pPr>
                      <a:r>
                        <a:rPr lang="zh-CN" sz="1400" kern="100">
                          <a:solidFill>
                            <a:schemeClr val="tx1"/>
                          </a:solidFill>
                          <a:effectLst/>
                          <a:latin typeface="Times New Roman" panose="02020603050405020304" pitchFamily="18" charset="0"/>
                          <a:ea typeface="宋体" panose="02010600030101010101" pitchFamily="2" charset="-122"/>
                          <a:cs typeface="+mn-cs"/>
                        </a:rPr>
                        <a:t>下次如何避免这类错误的发生？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pPr marL="0" indent="0" algn="just" defTabSz="914400" rtl="0" eaLnBrk="1" latinLnBrk="0" hangingPunct="1">
                        <a:spcAft>
                          <a:spcPts val="0"/>
                        </a:spcAft>
                      </a:pP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indent="0" algn="just" defTabSz="914400" rtl="0" eaLnBrk="1" latinLnBrk="0" hangingPunct="1">
                        <a:spcAft>
                          <a:spcPts val="0"/>
                        </a:spcAft>
                      </a:pPr>
                      <a:r>
                        <a:rPr lang="en-US" sz="1400" kern="100" dirty="0">
                          <a:solidFill>
                            <a:schemeClr val="tx1"/>
                          </a:solidFill>
                          <a:effectLst/>
                          <a:latin typeface="Times New Roman" panose="02020603050405020304" pitchFamily="18" charset="0"/>
                          <a:ea typeface="宋体" panose="02010600030101010101" pitchFamily="2" charset="-122"/>
                          <a:cs typeface="+mn-cs"/>
                        </a:rPr>
                        <a:t> </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54241281"/>
                  </a:ext>
                </a:extLst>
              </a:tr>
              <a:tr h="167838">
                <a:tc gridSpan="3">
                  <a:txBody>
                    <a:bodyPr/>
                    <a:lstStyle/>
                    <a:p>
                      <a:pPr marL="0" indent="0" algn="just" defTabSz="914400" rtl="0" eaLnBrk="1" latinLnBrk="0" hangingPunct="1">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需要采取哪些行动？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pPr marL="0" indent="0" algn="just" defTabSz="914400" rtl="0" eaLnBrk="1" latinLnBrk="0" hangingPunct="1">
                        <a:spcAft>
                          <a:spcPts val="0"/>
                        </a:spcAft>
                      </a:pP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indent="0" algn="just" defTabSz="914400" rtl="0" eaLnBrk="1" latinLnBrk="0" hangingPunct="1">
                        <a:spcAft>
                          <a:spcPts val="0"/>
                        </a:spcAft>
                      </a:pPr>
                      <a:r>
                        <a:rPr lang="en-US" sz="1400" kern="100" dirty="0">
                          <a:solidFill>
                            <a:schemeClr val="tx1"/>
                          </a:solidFill>
                          <a:effectLst/>
                          <a:latin typeface="Times New Roman" panose="02020603050405020304" pitchFamily="18" charset="0"/>
                          <a:ea typeface="宋体" panose="02010600030101010101" pitchFamily="2" charset="-122"/>
                          <a:cs typeface="+mn-cs"/>
                        </a:rPr>
                        <a:t> </a:t>
                      </a:r>
                      <a:endParaRPr lang="zh-CN" sz="14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83847484"/>
                  </a:ext>
                </a:extLst>
              </a:tr>
            </a:tbl>
          </a:graphicData>
        </a:graphic>
      </p:graphicFrame>
    </p:spTree>
    <p:extLst>
      <p:ext uri="{BB962C8B-B14F-4D97-AF65-F5344CB8AC3E}">
        <p14:creationId xmlns:p14="http://schemas.microsoft.com/office/powerpoint/2010/main" val="2669380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err="1" smtClean="0"/>
              <a:t>Lipow</a:t>
            </a:r>
            <a:r>
              <a:rPr lang="zh-CN" altLang="en-US" dirty="0" smtClean="0"/>
              <a:t>考虑了对</a:t>
            </a:r>
            <a:r>
              <a:rPr lang="en-US" dirty="0" smtClean="0"/>
              <a:t>V</a:t>
            </a:r>
            <a:r>
              <a:rPr lang="zh-CN" altLang="en-US" dirty="0" smtClean="0"/>
              <a:t>的计算后，提出用代码行</a:t>
            </a:r>
            <a:r>
              <a:rPr lang="en-US" dirty="0" smtClean="0"/>
              <a:t>L</a:t>
            </a:r>
            <a:r>
              <a:rPr lang="zh-CN" altLang="en-US" dirty="0" smtClean="0"/>
              <a:t>替代</a:t>
            </a:r>
            <a:r>
              <a:rPr lang="en-US" dirty="0" smtClean="0"/>
              <a:t>V</a:t>
            </a:r>
            <a:r>
              <a:rPr lang="zh-CN" altLang="en-US" dirty="0" smtClean="0"/>
              <a:t>进行计算，提出如下的预测公式：</a:t>
            </a:r>
            <a:endParaRPr lang="en-US" altLang="zh-CN" dirty="0" smtClean="0"/>
          </a:p>
          <a:p>
            <a:endParaRPr lang="zh-CN" altLang="en-US" dirty="0" smtClean="0"/>
          </a:p>
          <a:p>
            <a:pPr lvl="1">
              <a:buNone/>
            </a:pPr>
            <a:r>
              <a:rPr lang="en-US" dirty="0" smtClean="0"/>
              <a:t>D/L = A</a:t>
            </a:r>
            <a:r>
              <a:rPr lang="en-US" baseline="-25000" dirty="0" smtClean="0"/>
              <a:t>0</a:t>
            </a:r>
            <a:r>
              <a:rPr lang="en-US" dirty="0" smtClean="0"/>
              <a:t> +A</a:t>
            </a:r>
            <a:r>
              <a:rPr lang="en-US" baseline="-25000" dirty="0" smtClean="0"/>
              <a:t>1</a:t>
            </a:r>
            <a:r>
              <a:rPr lang="en-US" dirty="0" smtClean="0"/>
              <a:t>*Ln(L) + A</a:t>
            </a:r>
            <a:r>
              <a:rPr lang="en-US" baseline="-25000" dirty="0" smtClean="0"/>
              <a:t>2</a:t>
            </a:r>
            <a:r>
              <a:rPr lang="en-US" dirty="0" smtClean="0"/>
              <a:t>* (Ln(L)</a:t>
            </a:r>
            <a:r>
              <a:rPr lang="en-US" baseline="30000" dirty="0" smtClean="0"/>
              <a:t>2</a:t>
            </a:r>
            <a:r>
              <a:rPr lang="en-US" dirty="0" smtClean="0"/>
              <a:t>)</a:t>
            </a:r>
            <a:r>
              <a:rPr lang="en-US" altLang="zh-CN" dirty="0"/>
              <a:t> ——</a:t>
            </a:r>
            <a:r>
              <a:rPr lang="zh-CN" altLang="en-US" dirty="0"/>
              <a:t>（</a:t>
            </a:r>
            <a:r>
              <a:rPr lang="en-US" altLang="zh-CN" dirty="0" smtClean="0"/>
              <a:t>15-3</a:t>
            </a:r>
            <a:r>
              <a:rPr lang="zh-CN" altLang="en-US" dirty="0" smtClean="0"/>
              <a:t>）</a:t>
            </a:r>
            <a:endParaRPr lang="en-US" altLang="zh-CN" dirty="0" smtClean="0"/>
          </a:p>
          <a:p>
            <a:pPr lvl="1">
              <a:buNone/>
            </a:pPr>
            <a:endParaRPr lang="zh-CN" altLang="en-US" dirty="0" smtClean="0"/>
          </a:p>
          <a:p>
            <a:pPr lvl="1"/>
            <a:r>
              <a:rPr lang="zh-CN" altLang="en-US" dirty="0" smtClean="0"/>
              <a:t>其中，</a:t>
            </a:r>
            <a:r>
              <a:rPr lang="en-US" dirty="0" smtClean="0"/>
              <a:t>A</a:t>
            </a:r>
            <a:r>
              <a:rPr lang="en-US" baseline="-25000" dirty="0" smtClean="0"/>
              <a:t>0</a:t>
            </a:r>
            <a:r>
              <a:rPr lang="en-US" dirty="0" smtClean="0"/>
              <a:t> </a:t>
            </a:r>
            <a:r>
              <a:rPr lang="zh-CN" altLang="en-US" dirty="0" smtClean="0"/>
              <a:t>、</a:t>
            </a:r>
            <a:r>
              <a:rPr lang="en-US" dirty="0" smtClean="0"/>
              <a:t>A</a:t>
            </a:r>
            <a:r>
              <a:rPr lang="en-US" baseline="-25000" dirty="0" smtClean="0"/>
              <a:t>1</a:t>
            </a:r>
            <a:r>
              <a:rPr lang="zh-CN" altLang="en-US" dirty="0" smtClean="0"/>
              <a:t>、和</a:t>
            </a:r>
            <a:r>
              <a:rPr lang="en-US" dirty="0" smtClean="0"/>
              <a:t>A</a:t>
            </a:r>
            <a:r>
              <a:rPr lang="en-US" baseline="-25000" dirty="0" smtClean="0"/>
              <a:t>2</a:t>
            </a:r>
            <a:r>
              <a:rPr lang="zh-CN" altLang="en-US" dirty="0" smtClean="0"/>
              <a:t>与使用的编程语言有关，表示每行代码</a:t>
            </a:r>
            <a:r>
              <a:rPr lang="en-US" dirty="0" smtClean="0"/>
              <a:t>(LOC)</a:t>
            </a:r>
            <a:r>
              <a:rPr lang="zh-CN" altLang="en-US" dirty="0" smtClean="0"/>
              <a:t>平均使用的操作数和操作符的平均个数，</a:t>
            </a:r>
            <a:r>
              <a:rPr lang="en-US" dirty="0" err="1" smtClean="0"/>
              <a:t>Ln</a:t>
            </a:r>
            <a:r>
              <a:rPr lang="zh-CN" altLang="en-US" dirty="0" smtClean="0"/>
              <a:t>是对数函数。</a:t>
            </a:r>
            <a:endParaRPr lang="en-US" altLang="zh-CN" dirty="0" smtClean="0"/>
          </a:p>
          <a:p>
            <a:pPr lvl="1"/>
            <a:r>
              <a:rPr lang="zh-CN" altLang="en-US" dirty="0" smtClean="0"/>
              <a:t>例如，对于</a:t>
            </a:r>
            <a:r>
              <a:rPr lang="en-US" dirty="0" smtClean="0"/>
              <a:t>FORTRAN</a:t>
            </a:r>
            <a:r>
              <a:rPr lang="zh-CN" altLang="en-US" dirty="0" smtClean="0"/>
              <a:t>语言，</a:t>
            </a:r>
            <a:r>
              <a:rPr lang="en-US" dirty="0" smtClean="0"/>
              <a:t>A</a:t>
            </a:r>
            <a:r>
              <a:rPr lang="en-US" baseline="-25000" dirty="0" smtClean="0"/>
              <a:t>0</a:t>
            </a:r>
            <a:r>
              <a:rPr lang="en-US" dirty="0" smtClean="0"/>
              <a:t> = 0.0047</a:t>
            </a:r>
            <a:r>
              <a:rPr lang="zh-CN" altLang="en-US" dirty="0" smtClean="0"/>
              <a:t>，</a:t>
            </a:r>
            <a:r>
              <a:rPr lang="en-US" dirty="0" smtClean="0"/>
              <a:t>A</a:t>
            </a:r>
            <a:r>
              <a:rPr lang="en-US" baseline="-25000" dirty="0" smtClean="0"/>
              <a:t>1</a:t>
            </a:r>
            <a:r>
              <a:rPr lang="en-US" dirty="0" smtClean="0"/>
              <a:t>=0.0023</a:t>
            </a:r>
            <a:r>
              <a:rPr lang="zh-CN" altLang="en-US" dirty="0" smtClean="0"/>
              <a:t>，</a:t>
            </a:r>
            <a:r>
              <a:rPr lang="en-US" dirty="0" smtClean="0"/>
              <a:t>A</a:t>
            </a:r>
            <a:r>
              <a:rPr lang="en-US" baseline="-25000" dirty="0" smtClean="0"/>
              <a:t>2 </a:t>
            </a:r>
            <a:r>
              <a:rPr lang="en-US" dirty="0" smtClean="0"/>
              <a:t>= 0.000002</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15.6 </a:t>
            </a:r>
            <a:r>
              <a:rPr lang="zh-CN" altLang="en-US" dirty="0" smtClean="0"/>
              <a:t>总结</a:t>
            </a:r>
            <a:endParaRPr lang="zh-CN" altLang="en-US" dirty="0"/>
          </a:p>
        </p:txBody>
      </p:sp>
      <p:sp>
        <p:nvSpPr>
          <p:cNvPr id="3" name="内容占位符 2"/>
          <p:cNvSpPr>
            <a:spLocks noGrp="1"/>
          </p:cNvSpPr>
          <p:nvPr>
            <p:ph idx="1"/>
          </p:nvPr>
        </p:nvSpPr>
        <p:spPr>
          <a:xfrm>
            <a:off x="947058" y="1222830"/>
            <a:ext cx="8001000" cy="4902200"/>
          </a:xfrm>
        </p:spPr>
        <p:txBody>
          <a:bodyPr/>
          <a:lstStyle/>
          <a:p>
            <a:r>
              <a:rPr lang="zh-CN" altLang="en-US" dirty="0" smtClean="0"/>
              <a:t>缺陷预测是软件开发者们一直梦寐以求的事情。</a:t>
            </a:r>
            <a:endParaRPr lang="en-US" altLang="zh-CN" dirty="0" smtClean="0"/>
          </a:p>
          <a:p>
            <a:pPr lvl="1"/>
            <a:r>
              <a:rPr lang="zh-CN" altLang="en-US" dirty="0" smtClean="0"/>
              <a:t>期望能够预测未来的缺陷情况，这样就能安排出人力等资源消除存在的错误，而避免大量的资源浪费。</a:t>
            </a:r>
            <a:endParaRPr lang="en-US" altLang="zh-CN" dirty="0" smtClean="0"/>
          </a:p>
          <a:p>
            <a:pPr lvl="1"/>
            <a:r>
              <a:rPr lang="zh-CN" altLang="en-US" dirty="0" smtClean="0"/>
              <a:t>同时，也能够对交付的软件质量做的可信任。</a:t>
            </a:r>
          </a:p>
          <a:p>
            <a:r>
              <a:rPr lang="zh-CN" altLang="en-US" dirty="0" smtClean="0"/>
              <a:t>人们创立了各种预测模型和方法，在一定程度上解决了可预测问题。</a:t>
            </a:r>
            <a:endParaRPr lang="en-US" altLang="zh-CN" dirty="0" smtClean="0"/>
          </a:p>
          <a:p>
            <a:pPr lvl="1"/>
            <a:r>
              <a:rPr lang="zh-CN" altLang="en-US" dirty="0" smtClean="0"/>
              <a:t>但是，没有哪种方法可以完全准确地预测未来的缺陷。因此要针对软件使用领域、结构、需求、修改情况、开发队伍等各种因素，建立预测模型。</a:t>
            </a:r>
            <a:endParaRPr lang="en-US" altLang="zh-CN" dirty="0" smtClean="0"/>
          </a:p>
          <a:p>
            <a:r>
              <a:rPr lang="zh-CN" altLang="en-US" dirty="0" smtClean="0"/>
              <a:t>建立软件缺陷的预防体系，防止缺陷发生是上策！</a:t>
            </a:r>
            <a:endParaRPr lang="en-US" altLang="zh-CN" dirty="0" smtClean="0"/>
          </a:p>
          <a:p>
            <a:pPr lvl="1"/>
            <a:r>
              <a:rPr lang="zh-CN" altLang="en-US" dirty="0" smtClean="0"/>
              <a:t>项目计划和执行中，增加缺陷评审、原因分析、行动和反馈工作</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err="1" smtClean="0"/>
              <a:t>Gaffiney</a:t>
            </a:r>
            <a:r>
              <a:rPr lang="en-US" dirty="0" smtClean="0"/>
              <a:t> </a:t>
            </a:r>
            <a:r>
              <a:rPr lang="zh-CN" altLang="en-US" dirty="0" smtClean="0"/>
              <a:t>认为</a:t>
            </a:r>
            <a:r>
              <a:rPr lang="en-US" dirty="0" smtClean="0"/>
              <a:t>D(</a:t>
            </a:r>
            <a:r>
              <a:rPr lang="zh-CN" altLang="en-US" dirty="0" smtClean="0"/>
              <a:t>缺陷</a:t>
            </a:r>
            <a:r>
              <a:rPr lang="en-US" dirty="0" smtClean="0"/>
              <a:t>)</a:t>
            </a:r>
            <a:r>
              <a:rPr lang="zh-CN" altLang="en-US" dirty="0" smtClean="0"/>
              <a:t>和</a:t>
            </a:r>
            <a:r>
              <a:rPr lang="en-US" dirty="0" smtClean="0"/>
              <a:t>L(</a:t>
            </a:r>
            <a:r>
              <a:rPr lang="zh-CN" altLang="en-US" dirty="0" smtClean="0"/>
              <a:t>代码行</a:t>
            </a:r>
            <a:r>
              <a:rPr lang="en-US" dirty="0" smtClean="0"/>
              <a:t>)</a:t>
            </a:r>
            <a:r>
              <a:rPr lang="zh-CN" altLang="en-US" dirty="0" smtClean="0"/>
              <a:t>的联系与编程语言无关，在研究了</a:t>
            </a:r>
            <a:r>
              <a:rPr lang="en-US" dirty="0" err="1" smtClean="0"/>
              <a:t>Lipow</a:t>
            </a:r>
            <a:r>
              <a:rPr lang="zh-CN" altLang="en-US" dirty="0" smtClean="0"/>
              <a:t>提供的实际数据后，将公式（</a:t>
            </a:r>
            <a:r>
              <a:rPr lang="en-US" dirty="0" smtClean="0"/>
              <a:t>15-3</a:t>
            </a:r>
            <a:r>
              <a:rPr lang="zh-CN" altLang="en-US" dirty="0" smtClean="0"/>
              <a:t>）修正为：</a:t>
            </a:r>
          </a:p>
          <a:p>
            <a:pPr lvl="1">
              <a:buNone/>
            </a:pPr>
            <a:endParaRPr lang="en-US" dirty="0" smtClean="0"/>
          </a:p>
          <a:p>
            <a:pPr lvl="1">
              <a:buNone/>
            </a:pPr>
            <a:r>
              <a:rPr lang="en-US" dirty="0" smtClean="0"/>
              <a:t>D=4.2 +0.0015(L)</a:t>
            </a:r>
            <a:r>
              <a:rPr lang="en-US" baseline="30000" dirty="0" smtClean="0"/>
              <a:t>4/3</a:t>
            </a:r>
            <a:r>
              <a:rPr lang="en-US" dirty="0" smtClean="0"/>
              <a:t> </a:t>
            </a:r>
            <a:r>
              <a:rPr lang="en-US" altLang="zh-CN" dirty="0"/>
              <a:t>——</a:t>
            </a:r>
            <a:r>
              <a:rPr lang="zh-CN" altLang="en-US" dirty="0"/>
              <a:t>（</a:t>
            </a:r>
            <a:r>
              <a:rPr lang="en-US" altLang="zh-CN" dirty="0" smtClean="0"/>
              <a:t>15-4</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15.1.2 </a:t>
            </a:r>
            <a:r>
              <a:rPr lang="zh-CN" altLang="en-US" dirty="0" smtClean="0"/>
              <a:t>模块规模对缺陷的影响</a:t>
            </a:r>
            <a:endParaRPr lang="zh-CN" altLang="en-US" dirty="0"/>
          </a:p>
        </p:txBody>
      </p:sp>
      <p:sp>
        <p:nvSpPr>
          <p:cNvPr id="3" name="内容占位符 2"/>
          <p:cNvSpPr>
            <a:spLocks noGrp="1"/>
          </p:cNvSpPr>
          <p:nvPr>
            <p:ph idx="1"/>
          </p:nvPr>
        </p:nvSpPr>
        <p:spPr/>
        <p:txBody>
          <a:bodyPr/>
          <a:lstStyle/>
          <a:p>
            <a:r>
              <a:rPr lang="en-US" dirty="0" smtClean="0"/>
              <a:t>UNISYS</a:t>
            </a:r>
            <a:r>
              <a:rPr lang="zh-CN" altLang="en-US" dirty="0" smtClean="0"/>
              <a:t>公司提出了如下的多项式公式：</a:t>
            </a:r>
          </a:p>
          <a:p>
            <a:pPr lvl="1">
              <a:buNone/>
            </a:pPr>
            <a:r>
              <a:rPr lang="en-US" dirty="0" smtClean="0"/>
              <a:t>D= 0.069 +0.00156L+0.00000047(L)</a:t>
            </a:r>
            <a:r>
              <a:rPr lang="en-US" baseline="30000" dirty="0" smtClean="0"/>
              <a:t>2</a:t>
            </a:r>
            <a:r>
              <a:rPr lang="en-US" dirty="0" smtClean="0"/>
              <a:t>  </a:t>
            </a:r>
            <a:r>
              <a:rPr lang="en-US" altLang="zh-CN" dirty="0"/>
              <a:t>——</a:t>
            </a:r>
            <a:r>
              <a:rPr lang="zh-CN" altLang="en-US" dirty="0"/>
              <a:t>（</a:t>
            </a:r>
            <a:r>
              <a:rPr lang="en-US" altLang="zh-CN" dirty="0" smtClean="0"/>
              <a:t>15-5</a:t>
            </a:r>
            <a:r>
              <a:rPr lang="zh-CN" altLang="en-US" dirty="0" smtClean="0"/>
              <a:t>）</a:t>
            </a:r>
            <a:endParaRPr lang="en-US" altLang="zh-CN" dirty="0"/>
          </a:p>
          <a:p>
            <a:pPr lvl="1"/>
            <a:endParaRPr lang="en-US" altLang="zh-CN" dirty="0" smtClean="0"/>
          </a:p>
          <a:p>
            <a:pPr lvl="1"/>
            <a:r>
              <a:rPr lang="zh-CN" altLang="en-US" dirty="0" smtClean="0"/>
              <a:t>根据本公式，</a:t>
            </a:r>
            <a:r>
              <a:rPr lang="en-US" dirty="0" smtClean="0"/>
              <a:t>Compton </a:t>
            </a:r>
            <a:r>
              <a:rPr lang="zh-CN" altLang="en-US" dirty="0" smtClean="0"/>
              <a:t>和</a:t>
            </a:r>
            <a:r>
              <a:rPr lang="en-US" dirty="0" err="1" smtClean="0"/>
              <a:t>Withrow</a:t>
            </a:r>
            <a:r>
              <a:rPr lang="zh-CN" altLang="en-US" dirty="0" smtClean="0"/>
              <a:t>认为对于</a:t>
            </a:r>
            <a:r>
              <a:rPr lang="en-US" dirty="0" err="1" smtClean="0"/>
              <a:t>Ada</a:t>
            </a:r>
            <a:r>
              <a:rPr lang="zh-CN" altLang="en-US" dirty="0" smtClean="0"/>
              <a:t>语言，每个模块的最优规模为</a:t>
            </a:r>
            <a:r>
              <a:rPr lang="en-US" dirty="0" smtClean="0"/>
              <a:t>83</a:t>
            </a:r>
            <a:r>
              <a:rPr lang="zh-CN" altLang="en-US" dirty="0" smtClean="0"/>
              <a:t>行源代码。</a:t>
            </a:r>
            <a:endParaRPr lang="en-US" altLang="zh-CN" dirty="0" smtClean="0"/>
          </a:p>
          <a:p>
            <a:pPr lvl="2"/>
            <a:r>
              <a:rPr lang="zh-CN" altLang="en-US" dirty="0" smtClean="0"/>
              <a:t>称为“金发原则（</a:t>
            </a:r>
            <a:r>
              <a:rPr lang="en-US" dirty="0" smtClean="0"/>
              <a:t>Goldilocks Principle</a:t>
            </a:r>
            <a:r>
              <a:rPr lang="zh-CN" altLang="en-US" dirty="0" smtClean="0"/>
              <a:t>）”，即，模块不能太大也不能太小。</a:t>
            </a:r>
            <a:endParaRPr lang="en-US" altLang="zh-CN" dirty="0" smtClean="0"/>
          </a:p>
          <a:p>
            <a:pPr lvl="1"/>
            <a:r>
              <a:rPr lang="zh-CN" altLang="en-US" dirty="0"/>
              <a:t>一些研究工作证实了大模块的缺陷密度较低</a:t>
            </a:r>
            <a:endParaRPr lang="en-US" dirty="0" smtClean="0"/>
          </a:p>
          <a:p>
            <a:pPr lvl="2"/>
            <a:r>
              <a:rPr lang="en-US" dirty="0" smtClean="0"/>
              <a:t>Moeller </a:t>
            </a:r>
            <a:r>
              <a:rPr lang="zh-CN" altLang="en-US" dirty="0" smtClean="0"/>
              <a:t>和</a:t>
            </a:r>
            <a:r>
              <a:rPr lang="en-US" dirty="0" err="1" smtClean="0"/>
              <a:t>Paulish</a:t>
            </a:r>
            <a:r>
              <a:rPr lang="zh-CN" altLang="en-US" dirty="0" smtClean="0"/>
              <a:t>把这种原因解释为人们在开发大程序时表现的更认真。</a:t>
            </a:r>
            <a:endParaRPr lang="en-US" altLang="zh-CN" dirty="0" smtClean="0"/>
          </a:p>
          <a:p>
            <a:pPr lvl="2"/>
            <a:r>
              <a:rPr lang="zh-CN" altLang="en-US" dirty="0" smtClean="0"/>
              <a:t>还发现，</a:t>
            </a:r>
            <a:r>
              <a:rPr lang="en-US" dirty="0" smtClean="0"/>
              <a:t>70</a:t>
            </a:r>
            <a:r>
              <a:rPr lang="zh-CN" altLang="en-US" dirty="0" smtClean="0"/>
              <a:t>行的规模是一个明显的分界线。</a:t>
            </a:r>
            <a:endParaRPr lang="en-US" altLang="zh-CN" dirty="0" smtClean="0"/>
          </a:p>
          <a:p>
            <a:pPr lvl="3"/>
            <a:r>
              <a:rPr lang="zh-CN" altLang="en-US" dirty="0" smtClean="0"/>
              <a:t>大于</a:t>
            </a:r>
            <a:r>
              <a:rPr lang="en-US" dirty="0" smtClean="0"/>
              <a:t>70</a:t>
            </a:r>
            <a:r>
              <a:rPr lang="zh-CN" altLang="en-US" dirty="0" smtClean="0"/>
              <a:t>行的代码的缺陷密度非常接近，而代码小于</a:t>
            </a:r>
            <a:r>
              <a:rPr lang="en-US" dirty="0" smtClean="0"/>
              <a:t>70</a:t>
            </a:r>
            <a:r>
              <a:rPr lang="zh-CN" altLang="en-US" dirty="0" smtClean="0"/>
              <a:t>行时，缺陷密度明显上升。</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14400" y="1216459"/>
            <a:ext cx="8001000" cy="4902200"/>
          </a:xfrm>
        </p:spPr>
        <p:txBody>
          <a:bodyPr/>
          <a:lstStyle/>
          <a:p>
            <a:r>
              <a:rPr lang="en-US" altLang="zh-CN" dirty="0"/>
              <a:t>Miller</a:t>
            </a:r>
            <a:r>
              <a:rPr lang="zh-CN" altLang="en-US" dirty="0"/>
              <a:t>认为人类“短暂记忆”能够有效回想起来的记忆项在</a:t>
            </a:r>
            <a:r>
              <a:rPr lang="en-US" altLang="zh-CN" dirty="0"/>
              <a:t>5-9</a:t>
            </a:r>
            <a:r>
              <a:rPr lang="zh-CN" altLang="en-US" dirty="0"/>
              <a:t>个之间</a:t>
            </a:r>
            <a:r>
              <a:rPr lang="zh-CN" altLang="en-US" dirty="0" smtClean="0"/>
              <a:t>，即，</a:t>
            </a:r>
            <a:r>
              <a:rPr lang="en-US" altLang="zh-CN" dirty="0" smtClean="0"/>
              <a:t>7</a:t>
            </a:r>
            <a:r>
              <a:rPr lang="zh-CN" altLang="en-US" dirty="0"/>
              <a:t>加减</a:t>
            </a:r>
            <a:r>
              <a:rPr lang="en-US" altLang="zh-CN" dirty="0"/>
              <a:t>2</a:t>
            </a:r>
            <a:r>
              <a:rPr lang="zh-CN" altLang="en-US" dirty="0" smtClean="0"/>
              <a:t>。</a:t>
            </a:r>
            <a:endParaRPr lang="en-US" altLang="zh-CN" dirty="0" smtClean="0"/>
          </a:p>
          <a:p>
            <a:pPr lvl="1"/>
            <a:r>
              <a:rPr lang="zh-CN" altLang="en-US" dirty="0" smtClean="0"/>
              <a:t>依据</a:t>
            </a:r>
            <a:r>
              <a:rPr lang="zh-CN" altLang="en-US" dirty="0"/>
              <a:t>这种现象，程序员大脑的记忆空间对程序缺陷数有很大的影响。</a:t>
            </a:r>
            <a:endParaRPr lang="en-US" dirty="0" smtClean="0"/>
          </a:p>
          <a:p>
            <a:r>
              <a:rPr lang="en-US" dirty="0" smtClean="0"/>
              <a:t>Hatton </a:t>
            </a:r>
            <a:r>
              <a:rPr lang="zh-CN" altLang="en-US" dirty="0" smtClean="0"/>
              <a:t>在实验后断言：</a:t>
            </a:r>
            <a:endParaRPr lang="en-US" altLang="zh-CN" dirty="0" smtClean="0"/>
          </a:p>
          <a:p>
            <a:pPr lvl="1"/>
            <a:r>
              <a:rPr lang="zh-CN" altLang="en-US" dirty="0" smtClean="0"/>
              <a:t>对于</a:t>
            </a:r>
            <a:r>
              <a:rPr lang="en-US" dirty="0" smtClean="0"/>
              <a:t>200—400</a:t>
            </a:r>
            <a:r>
              <a:rPr lang="zh-CN" altLang="en-US" dirty="0" smtClean="0"/>
              <a:t>行代码的模块，人脑的“存储缓存区”将会溢出，缺陷会自然上升。</a:t>
            </a:r>
            <a:endParaRPr lang="en-US" altLang="zh-CN" dirty="0" smtClean="0"/>
          </a:p>
          <a:p>
            <a:pPr lvl="1"/>
            <a:r>
              <a:rPr lang="zh-CN" altLang="en-US" dirty="0" smtClean="0"/>
              <a:t>如果把系统分解成若干个比这个“存储缓存区”更小模块时，人脑的内存需要存储模块之间的“连接”关系，也会导致更多的缺陷。</a:t>
            </a:r>
            <a:endParaRPr lang="en-US" altLang="zh-CN" dirty="0" smtClean="0"/>
          </a:p>
          <a:p>
            <a:r>
              <a:rPr lang="zh-CN" altLang="en-US" dirty="0" smtClean="0"/>
              <a:t>因此，大模块比小模块更可靠。也就是说，模块的规模要适当，才能减少缺陷。</a:t>
            </a:r>
            <a:endParaRPr lang="en-US" altLang="zh-CN"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750</TotalTime>
  <Words>6046</Words>
  <Application>Microsoft Office PowerPoint</Application>
  <PresentationFormat>全屏显示(4:3)</PresentationFormat>
  <Paragraphs>768</Paragraphs>
  <Slides>60</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60</vt:i4>
      </vt:variant>
    </vt:vector>
  </HeadingPairs>
  <TitlesOfParts>
    <vt:vector size="72" baseType="lpstr">
      <vt:lpstr>华文行楷</vt:lpstr>
      <vt:lpstr>楷体</vt:lpstr>
      <vt:lpstr>楷体_GB2312</vt:lpstr>
      <vt:lpstr>宋体</vt:lpstr>
      <vt:lpstr>Arial</vt:lpstr>
      <vt:lpstr>Calibri</vt:lpstr>
      <vt:lpstr>Cambria Math</vt:lpstr>
      <vt:lpstr>Monotype Corsiva</vt:lpstr>
      <vt:lpstr>Times New Roman</vt:lpstr>
      <vt:lpstr>新模板-7</vt:lpstr>
      <vt:lpstr>自定义设计方案</vt:lpstr>
      <vt:lpstr>公式</vt:lpstr>
      <vt:lpstr>第三部分</vt:lpstr>
      <vt:lpstr>第15章 软件缺陷预测与预防</vt:lpstr>
      <vt:lpstr>目录</vt:lpstr>
      <vt:lpstr>15.1 基于代码的缺陷预测</vt:lpstr>
      <vt:lpstr>15.1.1 基于代码行和复杂性的预测</vt:lpstr>
      <vt:lpstr>PowerPoint 演示文稿</vt:lpstr>
      <vt:lpstr>PowerPoint 演示文稿</vt:lpstr>
      <vt:lpstr>15.1.2 模块规模对缺陷的影响</vt:lpstr>
      <vt:lpstr>PowerPoint 演示文稿</vt:lpstr>
      <vt:lpstr>15.1.3 基于复杂度和修改情况的预测</vt:lpstr>
      <vt:lpstr>15.1.4 基于功能点的缺陷预测</vt:lpstr>
      <vt:lpstr>15.1.4 基于功能点的缺陷预测</vt:lpstr>
      <vt:lpstr>相关行业的功能点缺陷数</vt:lpstr>
      <vt:lpstr>PowerPoint 演示文稿</vt:lpstr>
      <vt:lpstr>15.1.5 多变量的预测</vt:lpstr>
      <vt:lpstr>15.2 BBN预测方法</vt:lpstr>
      <vt:lpstr>15.2.1 无回路有向图的条件概率计算</vt:lpstr>
      <vt:lpstr>PowerPoint 演示文稿</vt:lpstr>
      <vt:lpstr>有向图的概率传播</vt:lpstr>
      <vt:lpstr>无回路有向图的概率</vt:lpstr>
      <vt:lpstr>15.2.2 建立软件开发活动的有向图</vt:lpstr>
      <vt:lpstr>15.2.3 细化子网图</vt:lpstr>
      <vt:lpstr>更详细的子网</vt:lpstr>
      <vt:lpstr>15.2.4 建立各结点的概率表</vt:lpstr>
      <vt:lpstr>叶结点</vt:lpstr>
      <vt:lpstr>具有父辈结点的概率分布</vt:lpstr>
      <vt:lpstr>PowerPoint 演示文稿</vt:lpstr>
      <vt:lpstr>15.2.5 实际效果</vt:lpstr>
      <vt:lpstr>15.3 基于过程能力的缺陷预测</vt:lpstr>
      <vt:lpstr>15.3.1缺陷的产生与消除过程预测</vt:lpstr>
      <vt:lpstr>PowerPoint 演示文稿</vt:lpstr>
      <vt:lpstr>PowerPoint 演示文稿</vt:lpstr>
      <vt:lpstr>PowerPoint 演示文稿</vt:lpstr>
      <vt:lpstr>PowerPoint 演示文稿</vt:lpstr>
      <vt:lpstr>15.3.2 基于CMMI等级的能力的预测</vt:lpstr>
      <vt:lpstr>PowerPoint 演示文稿</vt:lpstr>
      <vt:lpstr>15.4 代码修改历史与缺陷</vt:lpstr>
      <vt:lpstr>15.4.1 代码搅动的与缺陷预测</vt:lpstr>
      <vt:lpstr>针对代码搅动的度量元</vt:lpstr>
      <vt:lpstr>PowerPoint 演示文稿</vt:lpstr>
      <vt:lpstr>PowerPoint 演示文稿</vt:lpstr>
      <vt:lpstr>15.4.2 突发修改的缺陷预测</vt:lpstr>
      <vt:lpstr>PowerPoint 演示文稿</vt:lpstr>
      <vt:lpstr>PowerPoint 演示文稿</vt:lpstr>
      <vt:lpstr>PowerPoint 演示文稿</vt:lpstr>
      <vt:lpstr>PowerPoint 演示文稿</vt:lpstr>
      <vt:lpstr>15.5 缺陷预防</vt:lpstr>
      <vt:lpstr>项目缺陷预防的流程图</vt:lpstr>
      <vt:lpstr>原因分析</vt:lpstr>
      <vt:lpstr>预防的执行</vt:lpstr>
      <vt:lpstr>反馈闭环机制</vt:lpstr>
      <vt:lpstr>15.5.2 项目开发中融入缺陷预防活动</vt:lpstr>
      <vt:lpstr>a.增加评审活动</vt:lpstr>
      <vt:lpstr>b.增加缺陷原因分析</vt:lpstr>
      <vt:lpstr>c.增加执行团队和反馈</vt:lpstr>
      <vt:lpstr>d.定义项目开发过程——包括缺陷预防</vt:lpstr>
      <vt:lpstr>e. 缺陷报告与处理记录</vt:lpstr>
      <vt:lpstr>PowerPoint 演示文稿</vt:lpstr>
      <vt:lpstr>PowerPoint 演示文稿</vt:lpstr>
      <vt:lpstr>15.6 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第15章 软件缺陷预测与预防</dc:title>
  <dc:creator>Think</dc:creator>
  <cp:lastModifiedBy>王 安生</cp:lastModifiedBy>
  <cp:revision>77</cp:revision>
  <dcterms:created xsi:type="dcterms:W3CDTF">2014-07-10T07:01:15Z</dcterms:created>
  <dcterms:modified xsi:type="dcterms:W3CDTF">2019-12-13T07:08:21Z</dcterms:modified>
</cp:coreProperties>
</file>