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64"/>
  </p:notesMasterIdLst>
  <p:handoutMasterIdLst>
    <p:handoutMasterId r:id="rId65"/>
  </p:handoutMasterIdLst>
  <p:sldIdLst>
    <p:sldId id="256" r:id="rId3"/>
    <p:sldId id="258" r:id="rId4"/>
    <p:sldId id="259" r:id="rId5"/>
    <p:sldId id="261" r:id="rId6"/>
    <p:sldId id="262" r:id="rId7"/>
    <p:sldId id="263" r:id="rId8"/>
    <p:sldId id="264" r:id="rId9"/>
    <p:sldId id="321" r:id="rId10"/>
    <p:sldId id="267" r:id="rId11"/>
    <p:sldId id="266" r:id="rId12"/>
    <p:sldId id="268" r:id="rId13"/>
    <p:sldId id="269" r:id="rId14"/>
    <p:sldId id="271" r:id="rId15"/>
    <p:sldId id="272" r:id="rId16"/>
    <p:sldId id="273" r:id="rId17"/>
    <p:sldId id="274" r:id="rId18"/>
    <p:sldId id="275" r:id="rId19"/>
    <p:sldId id="276" r:id="rId20"/>
    <p:sldId id="277" r:id="rId21"/>
    <p:sldId id="278" r:id="rId22"/>
    <p:sldId id="316" r:id="rId23"/>
    <p:sldId id="317" r:id="rId24"/>
    <p:sldId id="318" r:id="rId25"/>
    <p:sldId id="279" r:id="rId26"/>
    <p:sldId id="280" r:id="rId27"/>
    <p:sldId id="281" r:id="rId28"/>
    <p:sldId id="282" r:id="rId29"/>
    <p:sldId id="283" r:id="rId30"/>
    <p:sldId id="284" r:id="rId31"/>
    <p:sldId id="285" r:id="rId32"/>
    <p:sldId id="260" r:id="rId33"/>
    <p:sldId id="287" r:id="rId34"/>
    <p:sldId id="288" r:id="rId35"/>
    <p:sldId id="289" r:id="rId36"/>
    <p:sldId id="290" r:id="rId37"/>
    <p:sldId id="291" r:id="rId38"/>
    <p:sldId id="292" r:id="rId39"/>
    <p:sldId id="293" r:id="rId40"/>
    <p:sldId id="294" r:id="rId41"/>
    <p:sldId id="295" r:id="rId42"/>
    <p:sldId id="296" r:id="rId43"/>
    <p:sldId id="319" r:id="rId44"/>
    <p:sldId id="297" r:id="rId45"/>
    <p:sldId id="320" r:id="rId46"/>
    <p:sldId id="298" r:id="rId47"/>
    <p:sldId id="322" r:id="rId48"/>
    <p:sldId id="314" r:id="rId49"/>
    <p:sldId id="300" r:id="rId50"/>
    <p:sldId id="301" r:id="rId51"/>
    <p:sldId id="302" r:id="rId52"/>
    <p:sldId id="304" r:id="rId53"/>
    <p:sldId id="305" r:id="rId54"/>
    <p:sldId id="286" r:id="rId55"/>
    <p:sldId id="308" r:id="rId56"/>
    <p:sldId id="309" r:id="rId57"/>
    <p:sldId id="310" r:id="rId58"/>
    <p:sldId id="311" r:id="rId59"/>
    <p:sldId id="312" r:id="rId60"/>
    <p:sldId id="313" r:id="rId61"/>
    <p:sldId id="307" r:id="rId62"/>
    <p:sldId id="315" r:id="rId63"/>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0" autoAdjust="0"/>
  </p:normalViewPr>
  <p:slideViewPr>
    <p:cSldViewPr snapToGrid="0">
      <p:cViewPr varScale="1">
        <p:scale>
          <a:sx n="66" d="100"/>
          <a:sy n="66" d="100"/>
        </p:scale>
        <p:origin x="56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2019/12/20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2019/12/20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2019/12/20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2019/12/20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2019/12/20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2019/12/20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8.wmf"/></Relationships>
</file>

<file path=ppt/slides/_rels/slide5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31794" y="1260636"/>
            <a:ext cx="7328647" cy="1470025"/>
          </a:xfrm>
        </p:spPr>
        <p:txBody>
          <a:bodyPr/>
          <a:lstStyle/>
          <a:p>
            <a:pPr algn="ctr"/>
            <a:r>
              <a:rPr lang="zh-CN" altLang="en-US" dirty="0" smtClean="0"/>
              <a:t>第</a:t>
            </a:r>
            <a:r>
              <a:rPr lang="en-US" altLang="zh-CN" dirty="0" smtClean="0"/>
              <a:t>16</a:t>
            </a:r>
            <a:r>
              <a:rPr lang="zh-CN" altLang="en-US" dirty="0" smtClean="0"/>
              <a:t>章 质量管理与控制</a:t>
            </a:r>
            <a:endParaRPr lang="zh-CN" altLang="en-US" dirty="0"/>
          </a:p>
        </p:txBody>
      </p:sp>
      <p:sp>
        <p:nvSpPr>
          <p:cNvPr id="3" name="副标题 2"/>
          <p:cNvSpPr>
            <a:spLocks noGrp="1"/>
          </p:cNvSpPr>
          <p:nvPr>
            <p:ph type="subTitle" idx="1"/>
          </p:nvPr>
        </p:nvSpPr>
        <p:spPr>
          <a:xfrm>
            <a:off x="986971" y="3264221"/>
            <a:ext cx="7808686" cy="1752600"/>
          </a:xfrm>
        </p:spPr>
        <p:txBody>
          <a:bodyPr/>
          <a:lstStyle/>
          <a:p>
            <a:r>
              <a:rPr lang="zh-CN" altLang="en-US" dirty="0" smtClean="0">
                <a:latin typeface="华文行楷" pitchFamily="2" charset="-122"/>
                <a:ea typeface="华文行楷" pitchFamily="2" charset="-122"/>
              </a:rPr>
              <a:t>         最终的质量源于开发过程的各个环节的质量。</a:t>
            </a:r>
            <a:endParaRPr lang="en-US" altLang="zh-CN" dirty="0" smtClean="0">
              <a:latin typeface="华文行楷" pitchFamily="2" charset="-122"/>
              <a:ea typeface="华文行楷" pitchFamily="2" charset="-122"/>
            </a:endParaRPr>
          </a:p>
          <a:p>
            <a:r>
              <a:rPr lang="zh-CN" altLang="en-US" dirty="0" smtClean="0">
                <a:latin typeface="华文行楷" pitchFamily="2" charset="-122"/>
                <a:ea typeface="华文行楷" pitchFamily="2" charset="-122"/>
              </a:rPr>
              <a:t>那么，如何定量地控制软件开发过程的质量？</a:t>
            </a:r>
            <a:endParaRPr lang="zh-CN" altLang="en-US" dirty="0">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软件开发过程的质量要求</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57920108"/>
              </p:ext>
            </p:extLst>
          </p:nvPr>
        </p:nvGraphicFramePr>
        <p:xfrm>
          <a:off x="1096951" y="1557302"/>
          <a:ext cx="7772400" cy="3413760"/>
        </p:xfrm>
        <a:graphic>
          <a:graphicData uri="http://schemas.openxmlformats.org/drawingml/2006/table">
            <a:tbl>
              <a:tblPr firstRow="1" firstCol="1" lastRow="1" lastCol="1" bandRow="1" bandCol="1"/>
              <a:tblGrid>
                <a:gridCol w="764674">
                  <a:extLst>
                    <a:ext uri="{9D8B030D-6E8A-4147-A177-3AD203B41FA5}">
                      <a16:colId xmlns:a16="http://schemas.microsoft.com/office/drawing/2014/main" val="894920104"/>
                    </a:ext>
                  </a:extLst>
                </a:gridCol>
                <a:gridCol w="1333345">
                  <a:extLst>
                    <a:ext uri="{9D8B030D-6E8A-4147-A177-3AD203B41FA5}">
                      <a16:colId xmlns:a16="http://schemas.microsoft.com/office/drawing/2014/main" val="2017455969"/>
                    </a:ext>
                  </a:extLst>
                </a:gridCol>
                <a:gridCol w="4032739">
                  <a:extLst>
                    <a:ext uri="{9D8B030D-6E8A-4147-A177-3AD203B41FA5}">
                      <a16:colId xmlns:a16="http://schemas.microsoft.com/office/drawing/2014/main" val="2591509112"/>
                    </a:ext>
                  </a:extLst>
                </a:gridCol>
                <a:gridCol w="403057">
                  <a:extLst>
                    <a:ext uri="{9D8B030D-6E8A-4147-A177-3AD203B41FA5}">
                      <a16:colId xmlns:a16="http://schemas.microsoft.com/office/drawing/2014/main" val="2256021813"/>
                    </a:ext>
                  </a:extLst>
                </a:gridCol>
                <a:gridCol w="403057">
                  <a:extLst>
                    <a:ext uri="{9D8B030D-6E8A-4147-A177-3AD203B41FA5}">
                      <a16:colId xmlns:a16="http://schemas.microsoft.com/office/drawing/2014/main" val="824846267"/>
                    </a:ext>
                  </a:extLst>
                </a:gridCol>
                <a:gridCol w="417764">
                  <a:extLst>
                    <a:ext uri="{9D8B030D-6E8A-4147-A177-3AD203B41FA5}">
                      <a16:colId xmlns:a16="http://schemas.microsoft.com/office/drawing/2014/main" val="2817312306"/>
                    </a:ext>
                  </a:extLst>
                </a:gridCol>
                <a:gridCol w="417764">
                  <a:extLst>
                    <a:ext uri="{9D8B030D-6E8A-4147-A177-3AD203B41FA5}">
                      <a16:colId xmlns:a16="http://schemas.microsoft.com/office/drawing/2014/main" val="1681096994"/>
                    </a:ext>
                  </a:extLst>
                </a:gridCol>
              </a:tblGrid>
              <a:tr h="0">
                <a:tc gridSpan="3">
                  <a:txBody>
                    <a:bodyPr/>
                    <a:lstStyle/>
                    <a:p>
                      <a:pPr indent="0" algn="r">
                        <a:lnSpc>
                          <a:spcPct val="100000"/>
                        </a:lnSpc>
                        <a:spcAft>
                          <a:spcPts val="0"/>
                        </a:spcAft>
                      </a:pPr>
                      <a:r>
                        <a:rPr lang="zh-CN" sz="1600" kern="100" dirty="0">
                          <a:effectLst/>
                          <a:latin typeface="Times New Roman" panose="02020603050405020304" pitchFamily="18" charset="0"/>
                          <a:ea typeface="宋体" panose="02010600030101010101" pitchFamily="2" charset="-122"/>
                        </a:rPr>
                        <a:t>系统质量要求</a:t>
                      </a:r>
                    </a:p>
                    <a:p>
                      <a:pPr indent="0" algn="just">
                        <a:lnSpc>
                          <a:spcPct val="100000"/>
                        </a:lnSpc>
                        <a:spcAft>
                          <a:spcPts val="0"/>
                        </a:spcAft>
                      </a:pPr>
                      <a:r>
                        <a:rPr lang="zh-CN" sz="1600" kern="100" dirty="0">
                          <a:effectLst/>
                          <a:latin typeface="Times New Roman" panose="02020603050405020304" pitchFamily="18" charset="0"/>
                          <a:ea typeface="宋体" panose="02010600030101010101" pitchFamily="2" charset="-122"/>
                        </a:rPr>
                        <a:t>工程过程质量要求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hMerge="1">
                  <a:txBody>
                    <a:bodyPr/>
                    <a:lstStyle/>
                    <a:p>
                      <a:endParaRPr lang="zh-CN" altLang="en-US"/>
                    </a:p>
                  </a:txBody>
                  <a:tcPr/>
                </a:tc>
                <a:tc hMerge="1">
                  <a:txBody>
                    <a:bodyPr/>
                    <a:lstStyle/>
                    <a:p>
                      <a:endParaRPr lang="zh-CN" altLang="en-US"/>
                    </a:p>
                  </a:txBody>
                  <a:tcPr/>
                </a:tc>
                <a:tc rowSpan="2">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使用</a:t>
                      </a:r>
                    </a:p>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环境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使用</a:t>
                      </a:r>
                    </a:p>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业务</a:t>
                      </a:r>
                    </a:p>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模式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体系</a:t>
                      </a:r>
                    </a:p>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8833326"/>
                  </a:ext>
                </a:extLst>
              </a:tr>
              <a:tr h="0">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质量属性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质量属性解释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68419904"/>
                  </a:ext>
                </a:extLst>
              </a:tr>
              <a:tr h="0">
                <a:tc rowSpan="8">
                  <a:txBody>
                    <a:bodyPr/>
                    <a:lstStyle/>
                    <a:p>
                      <a:pPr marL="0" marR="71755" indent="0" algn="ctr" defTabSz="914400" rtl="0" eaLnBrk="1" latinLnBrk="0" hangingPunct="1">
                        <a:lnSpc>
                          <a:spcPct val="100000"/>
                        </a:lnSpc>
                        <a:spcAft>
                          <a:spcPts val="0"/>
                        </a:spcAft>
                      </a:pPr>
                      <a:r>
                        <a:rPr lang="zh-CN" sz="1600" b="1" kern="100" dirty="0">
                          <a:solidFill>
                            <a:schemeClr val="tx1"/>
                          </a:solidFill>
                          <a:effectLst/>
                          <a:latin typeface="Times New Roman" panose="02020603050405020304" pitchFamily="18" charset="0"/>
                          <a:ea typeface="宋体" panose="02010600030101010101" pitchFamily="2" charset="-122"/>
                          <a:cs typeface="+mn-cs"/>
                        </a:rPr>
                        <a:t>集成阶段的质量</a:t>
                      </a: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数据一致性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系统中没有矛盾的数据。在整个项目中对数据的设计和文档编写是一致的。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1065783"/>
                  </a:ext>
                </a:extLst>
              </a:tr>
              <a:tr h="135255">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版本一致性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在配置中，避免版本匹配错误的能力。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0113535"/>
                  </a:ext>
                </a:extLst>
              </a:tr>
              <a:tr h="175260">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适应性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系统适应新的需求或环境的能力。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4829758"/>
                  </a:ext>
                </a:extLst>
              </a:tr>
              <a:tr h="0">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组合能力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与系统其它部分的集成能力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1588987"/>
                  </a:ext>
                </a:extLst>
              </a:tr>
              <a:tr h="0">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互操作性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与其它系统一起工作的能力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5820166"/>
                  </a:ext>
                </a:extLst>
              </a:tr>
              <a:tr h="0">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开放性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可供第三方开发和集成新功能的能力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2094325"/>
                  </a:ext>
                </a:extLst>
              </a:tr>
              <a:tr h="0">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异构性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集成异构元素</a:t>
                      </a:r>
                      <a:r>
                        <a:rPr lang="en-US" sz="1600" kern="100" dirty="0">
                          <a:solidFill>
                            <a:schemeClr val="tx1"/>
                          </a:solidFill>
                          <a:effectLst/>
                          <a:latin typeface="Times New Roman" panose="02020603050405020304" pitchFamily="18" charset="0"/>
                          <a:ea typeface="宋体" panose="02010600030101010101" pitchFamily="2" charset="-122"/>
                          <a:cs typeface="+mn-cs"/>
                        </a:rPr>
                        <a:t>(</a:t>
                      </a:r>
                      <a:r>
                        <a:rPr lang="zh-CN" sz="1600" kern="100" dirty="0">
                          <a:solidFill>
                            <a:schemeClr val="tx1"/>
                          </a:solidFill>
                          <a:effectLst/>
                          <a:latin typeface="Times New Roman" panose="02020603050405020304" pitchFamily="18" charset="0"/>
                          <a:ea typeface="宋体" panose="02010600030101010101" pitchFamily="2" charset="-122"/>
                          <a:cs typeface="+mn-cs"/>
                        </a:rPr>
                        <a:t>软件和硬件</a:t>
                      </a:r>
                      <a:r>
                        <a:rPr lang="en-US" sz="1600" kern="100" dirty="0">
                          <a:solidFill>
                            <a:schemeClr val="tx1"/>
                          </a:solidFill>
                          <a:effectLst/>
                          <a:latin typeface="Times New Roman" panose="02020603050405020304" pitchFamily="18" charset="0"/>
                          <a:ea typeface="宋体" panose="02010600030101010101" pitchFamily="2" charset="-122"/>
                          <a:cs typeface="+mn-cs"/>
                        </a:rPr>
                        <a:t>)</a:t>
                      </a:r>
                      <a:r>
                        <a:rPr lang="zh-CN" sz="1600" kern="100" dirty="0">
                          <a:solidFill>
                            <a:schemeClr val="tx1"/>
                          </a:solidFill>
                          <a:effectLst/>
                          <a:latin typeface="Times New Roman" panose="02020603050405020304" pitchFamily="18" charset="0"/>
                          <a:ea typeface="宋体" panose="02010600030101010101" pitchFamily="2" charset="-122"/>
                          <a:cs typeface="+mn-cs"/>
                        </a:rPr>
                        <a:t>的能力。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0359371"/>
                  </a:ext>
                </a:extLst>
              </a:tr>
              <a:tr h="0">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可集成性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将分离开发的部件组织在一起正确工作的能力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3390337"/>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软件开发过程的质量要求</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813279341"/>
              </p:ext>
            </p:extLst>
          </p:nvPr>
        </p:nvGraphicFramePr>
        <p:xfrm>
          <a:off x="1143000" y="1517833"/>
          <a:ext cx="7362895" cy="3901440"/>
        </p:xfrm>
        <a:graphic>
          <a:graphicData uri="http://schemas.openxmlformats.org/drawingml/2006/table">
            <a:tbl>
              <a:tblPr firstRow="1" firstCol="1" lastRow="1" lastCol="1" bandRow="1" bandCol="1"/>
              <a:tblGrid>
                <a:gridCol w="724385">
                  <a:extLst>
                    <a:ext uri="{9D8B030D-6E8A-4147-A177-3AD203B41FA5}">
                      <a16:colId xmlns:a16="http://schemas.microsoft.com/office/drawing/2014/main" val="4152640868"/>
                    </a:ext>
                  </a:extLst>
                </a:gridCol>
                <a:gridCol w="1665225">
                  <a:extLst>
                    <a:ext uri="{9D8B030D-6E8A-4147-A177-3AD203B41FA5}">
                      <a16:colId xmlns:a16="http://schemas.microsoft.com/office/drawing/2014/main" val="445355507"/>
                    </a:ext>
                  </a:extLst>
                </a:gridCol>
                <a:gridCol w="3418135">
                  <a:extLst>
                    <a:ext uri="{9D8B030D-6E8A-4147-A177-3AD203B41FA5}">
                      <a16:colId xmlns:a16="http://schemas.microsoft.com/office/drawing/2014/main" val="903484127"/>
                    </a:ext>
                  </a:extLst>
                </a:gridCol>
                <a:gridCol w="381822">
                  <a:extLst>
                    <a:ext uri="{9D8B030D-6E8A-4147-A177-3AD203B41FA5}">
                      <a16:colId xmlns:a16="http://schemas.microsoft.com/office/drawing/2014/main" val="82819301"/>
                    </a:ext>
                  </a:extLst>
                </a:gridCol>
                <a:gridCol w="381822">
                  <a:extLst>
                    <a:ext uri="{9D8B030D-6E8A-4147-A177-3AD203B41FA5}">
                      <a16:colId xmlns:a16="http://schemas.microsoft.com/office/drawing/2014/main" val="17015381"/>
                    </a:ext>
                  </a:extLst>
                </a:gridCol>
                <a:gridCol w="395753">
                  <a:extLst>
                    <a:ext uri="{9D8B030D-6E8A-4147-A177-3AD203B41FA5}">
                      <a16:colId xmlns:a16="http://schemas.microsoft.com/office/drawing/2014/main" val="4214681348"/>
                    </a:ext>
                  </a:extLst>
                </a:gridCol>
                <a:gridCol w="395753">
                  <a:extLst>
                    <a:ext uri="{9D8B030D-6E8A-4147-A177-3AD203B41FA5}">
                      <a16:colId xmlns:a16="http://schemas.microsoft.com/office/drawing/2014/main" val="3915646071"/>
                    </a:ext>
                  </a:extLst>
                </a:gridCol>
              </a:tblGrid>
              <a:tr h="0">
                <a:tc gridSpan="3">
                  <a:txBody>
                    <a:bodyPr/>
                    <a:lstStyle/>
                    <a:p>
                      <a:pPr indent="0" algn="r">
                        <a:lnSpc>
                          <a:spcPct val="100000"/>
                        </a:lnSpc>
                        <a:spcAft>
                          <a:spcPts val="0"/>
                        </a:spcAft>
                      </a:pPr>
                      <a:r>
                        <a:rPr lang="zh-CN" sz="1600" kern="100" dirty="0">
                          <a:effectLst/>
                          <a:latin typeface="Times New Roman" panose="02020603050405020304" pitchFamily="18" charset="0"/>
                          <a:ea typeface="宋体" panose="02010600030101010101" pitchFamily="2" charset="-122"/>
                        </a:rPr>
                        <a:t>系统质量要求</a:t>
                      </a:r>
                    </a:p>
                    <a:p>
                      <a:pPr indent="0" algn="just">
                        <a:lnSpc>
                          <a:spcPct val="100000"/>
                        </a:lnSpc>
                        <a:spcAft>
                          <a:spcPts val="0"/>
                        </a:spcAft>
                      </a:pPr>
                      <a:r>
                        <a:rPr lang="zh-CN" sz="1600" kern="100" dirty="0">
                          <a:effectLst/>
                          <a:latin typeface="Times New Roman" panose="02020603050405020304" pitchFamily="18" charset="0"/>
                          <a:ea typeface="宋体" panose="02010600030101010101" pitchFamily="2" charset="-122"/>
                        </a:rPr>
                        <a:t>工程过程质量要求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hMerge="1">
                  <a:txBody>
                    <a:bodyPr/>
                    <a:lstStyle/>
                    <a:p>
                      <a:endParaRPr lang="zh-CN" altLang="en-US"/>
                    </a:p>
                  </a:txBody>
                  <a:tcPr/>
                </a:tc>
                <a:tc hMerge="1">
                  <a:txBody>
                    <a:bodyPr/>
                    <a:lstStyle/>
                    <a:p>
                      <a:endParaRPr lang="zh-CN" altLang="en-US"/>
                    </a:p>
                  </a:txBody>
                  <a:tcPr/>
                </a:tc>
                <a:tc rowSpan="2">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使用</a:t>
                      </a:r>
                    </a:p>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环境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使用</a:t>
                      </a:r>
                    </a:p>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业务</a:t>
                      </a:r>
                    </a:p>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模式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体系</a:t>
                      </a:r>
                    </a:p>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0259906"/>
                  </a:ext>
                </a:extLst>
              </a:tr>
              <a:tr h="0">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质量属性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质量属性解释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609779320"/>
                  </a:ext>
                </a:extLst>
              </a:tr>
              <a:tr h="0">
                <a:tc rowSpan="9">
                  <a:txBody>
                    <a:bodyPr/>
                    <a:lstStyle/>
                    <a:p>
                      <a:pPr marL="0" marR="71755" indent="0" algn="ctr" defTabSz="914400" rtl="0" eaLnBrk="1" latinLnBrk="0" hangingPunct="1">
                        <a:lnSpc>
                          <a:spcPct val="100000"/>
                        </a:lnSpc>
                        <a:spcAft>
                          <a:spcPts val="0"/>
                        </a:spcAft>
                      </a:pPr>
                      <a:r>
                        <a:rPr lang="zh-CN" sz="1600" b="1" kern="100" dirty="0">
                          <a:solidFill>
                            <a:schemeClr val="tx1"/>
                          </a:solidFill>
                          <a:effectLst/>
                          <a:latin typeface="Times New Roman" panose="02020603050405020304" pitchFamily="18" charset="0"/>
                          <a:ea typeface="宋体" panose="02010600030101010101" pitchFamily="2" charset="-122"/>
                          <a:cs typeface="+mn-cs"/>
                        </a:rPr>
                        <a:t>部署阶段的质量</a:t>
                      </a: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可配置性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在部署期间，对产品配置的能力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8296287"/>
                  </a:ext>
                </a:extLst>
              </a:tr>
              <a:tr h="0">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分布性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产品各部分可分布部署的程度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8118159"/>
                  </a:ext>
                </a:extLst>
              </a:tr>
              <a:tr h="0">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建立的容易程度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构造系统的容易程度。常用劳动时间计算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7365673"/>
                  </a:ext>
                </a:extLst>
              </a:tr>
              <a:tr h="0">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可使用性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系统功能正确私用的可能性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2363198"/>
                  </a:ext>
                </a:extLst>
              </a:tr>
              <a:tr h="0">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完整性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授权用户访问和控制软件和数据的程度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7808872"/>
                  </a:ext>
                </a:extLst>
              </a:tr>
              <a:tr h="0">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可维护性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找到错误，并修复错误的工作量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4501734"/>
                  </a:ext>
                </a:extLst>
              </a:tr>
              <a:tr h="0">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可靠性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系统适应运行的能力。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1195273"/>
                  </a:ext>
                </a:extLst>
              </a:tr>
              <a:tr h="0">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安全性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避免发生灾难后果的能力。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9904292"/>
                  </a:ext>
                </a:extLst>
              </a:tr>
              <a:tr h="0">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密安性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控制和保护程序和数据的机制的可用程度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3353736"/>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软件开发过程的质量要求</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843093997"/>
              </p:ext>
            </p:extLst>
          </p:nvPr>
        </p:nvGraphicFramePr>
        <p:xfrm>
          <a:off x="979614" y="1537568"/>
          <a:ext cx="8099171" cy="4181708"/>
        </p:xfrm>
        <a:graphic>
          <a:graphicData uri="http://schemas.openxmlformats.org/drawingml/2006/table">
            <a:tbl>
              <a:tblPr firstRow="1" firstCol="1" lastRow="1" lastCol="1" bandRow="1" bandCol="1"/>
              <a:tblGrid>
                <a:gridCol w="796823">
                  <a:extLst>
                    <a:ext uri="{9D8B030D-6E8A-4147-A177-3AD203B41FA5}">
                      <a16:colId xmlns:a16="http://schemas.microsoft.com/office/drawing/2014/main" val="3969406052"/>
                    </a:ext>
                  </a:extLst>
                </a:gridCol>
                <a:gridCol w="1684381">
                  <a:extLst>
                    <a:ext uri="{9D8B030D-6E8A-4147-A177-3AD203B41FA5}">
                      <a16:colId xmlns:a16="http://schemas.microsoft.com/office/drawing/2014/main" val="943590323"/>
                    </a:ext>
                  </a:extLst>
                </a:gridCol>
                <a:gridCol w="3907307">
                  <a:extLst>
                    <a:ext uri="{9D8B030D-6E8A-4147-A177-3AD203B41FA5}">
                      <a16:colId xmlns:a16="http://schemas.microsoft.com/office/drawing/2014/main" val="947895787"/>
                    </a:ext>
                  </a:extLst>
                </a:gridCol>
                <a:gridCol w="420003">
                  <a:extLst>
                    <a:ext uri="{9D8B030D-6E8A-4147-A177-3AD203B41FA5}">
                      <a16:colId xmlns:a16="http://schemas.microsoft.com/office/drawing/2014/main" val="3328435878"/>
                    </a:ext>
                  </a:extLst>
                </a:gridCol>
                <a:gridCol w="420003">
                  <a:extLst>
                    <a:ext uri="{9D8B030D-6E8A-4147-A177-3AD203B41FA5}">
                      <a16:colId xmlns:a16="http://schemas.microsoft.com/office/drawing/2014/main" val="3106306936"/>
                    </a:ext>
                  </a:extLst>
                </a:gridCol>
                <a:gridCol w="435327">
                  <a:extLst>
                    <a:ext uri="{9D8B030D-6E8A-4147-A177-3AD203B41FA5}">
                      <a16:colId xmlns:a16="http://schemas.microsoft.com/office/drawing/2014/main" val="4155203987"/>
                    </a:ext>
                  </a:extLst>
                </a:gridCol>
                <a:gridCol w="435327">
                  <a:extLst>
                    <a:ext uri="{9D8B030D-6E8A-4147-A177-3AD203B41FA5}">
                      <a16:colId xmlns:a16="http://schemas.microsoft.com/office/drawing/2014/main" val="3923107009"/>
                    </a:ext>
                  </a:extLst>
                </a:gridCol>
              </a:tblGrid>
              <a:tr h="0">
                <a:tc gridSpan="3">
                  <a:txBody>
                    <a:bodyPr/>
                    <a:lstStyle/>
                    <a:p>
                      <a:pPr indent="0" algn="r">
                        <a:lnSpc>
                          <a:spcPct val="100000"/>
                        </a:lnSpc>
                        <a:spcAft>
                          <a:spcPts val="0"/>
                        </a:spcAft>
                      </a:pPr>
                      <a:r>
                        <a:rPr lang="zh-CN" sz="1600" kern="100" dirty="0">
                          <a:effectLst/>
                          <a:latin typeface="Times New Roman" panose="02020603050405020304" pitchFamily="18" charset="0"/>
                          <a:ea typeface="宋体" panose="02010600030101010101" pitchFamily="2" charset="-122"/>
                        </a:rPr>
                        <a:t>系统质量要求</a:t>
                      </a:r>
                    </a:p>
                    <a:p>
                      <a:pPr indent="0" algn="just">
                        <a:lnSpc>
                          <a:spcPct val="100000"/>
                        </a:lnSpc>
                        <a:spcAft>
                          <a:spcPts val="0"/>
                        </a:spcAft>
                      </a:pPr>
                      <a:r>
                        <a:rPr lang="zh-CN" sz="1600" kern="100" dirty="0">
                          <a:effectLst/>
                          <a:latin typeface="Times New Roman" panose="02020603050405020304" pitchFamily="18" charset="0"/>
                          <a:ea typeface="宋体" panose="02010600030101010101" pitchFamily="2" charset="-122"/>
                        </a:rPr>
                        <a:t>工程过程质量要求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hMerge="1">
                  <a:txBody>
                    <a:bodyPr/>
                    <a:lstStyle/>
                    <a:p>
                      <a:endParaRPr lang="zh-CN" altLang="en-US"/>
                    </a:p>
                  </a:txBody>
                  <a:tcPr/>
                </a:tc>
                <a:tc hMerge="1">
                  <a:txBody>
                    <a:bodyPr/>
                    <a:lstStyle/>
                    <a:p>
                      <a:endParaRPr lang="zh-CN" altLang="en-US"/>
                    </a:p>
                  </a:txBody>
                  <a:tcPr/>
                </a:tc>
                <a:tc rowSpan="2">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使用</a:t>
                      </a:r>
                    </a:p>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环境</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使用</a:t>
                      </a:r>
                    </a:p>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业务</a:t>
                      </a:r>
                    </a:p>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模式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体系</a:t>
                      </a:r>
                    </a:p>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结构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467537"/>
                  </a:ext>
                </a:extLst>
              </a:tr>
              <a:tr h="0">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质量属性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质量属性解释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55317229"/>
                  </a:ext>
                </a:extLst>
              </a:tr>
              <a:tr h="0">
                <a:tc rowSpan="5">
                  <a:txBody>
                    <a:bodyPr/>
                    <a:lstStyle/>
                    <a:p>
                      <a:pPr marL="0" marR="71755" indent="0" algn="ctr" defTabSz="914400" rtl="0" eaLnBrk="1" latinLnBrk="0" hangingPunct="1">
                        <a:lnSpc>
                          <a:spcPct val="100000"/>
                        </a:lnSpc>
                        <a:spcAft>
                          <a:spcPts val="0"/>
                        </a:spcAft>
                      </a:pPr>
                      <a:r>
                        <a:rPr lang="zh-CN" sz="1600" b="1" kern="100" dirty="0">
                          <a:solidFill>
                            <a:schemeClr val="tx1"/>
                          </a:solidFill>
                          <a:effectLst/>
                          <a:latin typeface="Times New Roman" panose="02020603050405020304" pitchFamily="18" charset="0"/>
                          <a:ea typeface="宋体" panose="02010600030101010101" pitchFamily="2" charset="-122"/>
                          <a:cs typeface="+mn-cs"/>
                        </a:rPr>
                        <a:t>运行维护的质量</a:t>
                      </a: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灵活性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修改操作程序所需的工作量，或，系统易于修改的程度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863409"/>
                  </a:ext>
                </a:extLst>
              </a:tr>
              <a:tr h="0">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可进化性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系统不断更改的能力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3747900"/>
                  </a:ext>
                </a:extLst>
              </a:tr>
              <a:tr h="0">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可扩展性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增加新功能的能力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4644778"/>
                  </a:ext>
                </a:extLst>
              </a:tr>
              <a:tr h="0">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可修改性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系统被扩充或增加功能的能力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1630771"/>
                  </a:ext>
                </a:extLst>
              </a:tr>
              <a:tr h="524108">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可升级性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系统升级的能力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9636145"/>
                  </a:ext>
                </a:extLst>
              </a:tr>
              <a:tr h="0">
                <a:tc rowSpan="5">
                  <a:txBody>
                    <a:bodyPr/>
                    <a:lstStyle/>
                    <a:p>
                      <a:pPr marL="0" marR="71755" indent="0" algn="ctr" defTabSz="914400" rtl="0" eaLnBrk="1" latinLnBrk="0" hangingPunct="1">
                        <a:lnSpc>
                          <a:spcPct val="100000"/>
                        </a:lnSpc>
                        <a:spcAft>
                          <a:spcPts val="0"/>
                        </a:spcAft>
                      </a:pPr>
                      <a:r>
                        <a:rPr lang="zh-CN" sz="1600" b="1" kern="100" dirty="0">
                          <a:solidFill>
                            <a:schemeClr val="tx1"/>
                          </a:solidFill>
                          <a:effectLst/>
                          <a:latin typeface="Times New Roman" panose="02020603050405020304" pitchFamily="18" charset="0"/>
                          <a:ea typeface="宋体" panose="02010600030101010101" pitchFamily="2" charset="-122"/>
                          <a:cs typeface="+mn-cs"/>
                        </a:rPr>
                        <a:t>商业质量</a:t>
                      </a: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费用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项目的费用</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7765747"/>
                  </a:ext>
                </a:extLst>
              </a:tr>
              <a:tr h="0">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项目的生命时间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系统的或产品的生命周期长短，决定了可维护性、可移植性、可靠性等的要求。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7308621"/>
                  </a:ext>
                </a:extLst>
              </a:tr>
              <a:tr h="0">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进入市场的时间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从产品研发到进入市场的时间。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8347691"/>
                  </a:ext>
                </a:extLst>
              </a:tr>
              <a:tr h="0">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支付能力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部件是否可支付。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088001"/>
                  </a:ext>
                </a:extLst>
              </a:tr>
              <a:tr h="0">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开发时间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开发产品或部件的时间。</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4256213"/>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16.2.2 </a:t>
            </a:r>
            <a:r>
              <a:rPr lang="zh-CN" altLang="en-US" dirty="0" smtClean="0"/>
              <a:t>基于</a:t>
            </a:r>
            <a:r>
              <a:rPr lang="en-US" dirty="0" smtClean="0"/>
              <a:t>V</a:t>
            </a:r>
            <a:r>
              <a:rPr lang="zh-CN" altLang="en-US" dirty="0" smtClean="0"/>
              <a:t>模型的过程质量分解</a:t>
            </a:r>
            <a:endParaRPr lang="zh-CN" altLang="en-US" dirty="0"/>
          </a:p>
        </p:txBody>
      </p:sp>
      <p:grpSp>
        <p:nvGrpSpPr>
          <p:cNvPr id="4" name="Group 1"/>
          <p:cNvGrpSpPr>
            <a:grpSpLocks noChangeAspect="1"/>
          </p:cNvGrpSpPr>
          <p:nvPr/>
        </p:nvGrpSpPr>
        <p:grpSpPr bwMode="auto">
          <a:xfrm>
            <a:off x="847165" y="2310652"/>
            <a:ext cx="8068235" cy="3982571"/>
            <a:chOff x="1923" y="6308"/>
            <a:chExt cx="8442" cy="4669"/>
          </a:xfrm>
        </p:grpSpPr>
        <p:sp>
          <p:nvSpPr>
            <p:cNvPr id="5" name="AutoShape 50"/>
            <p:cNvSpPr>
              <a:spLocks noChangeAspect="1" noChangeArrowheads="1" noTextEdit="1"/>
            </p:cNvSpPr>
            <p:nvPr/>
          </p:nvSpPr>
          <p:spPr bwMode="auto">
            <a:xfrm>
              <a:off x="1923" y="6308"/>
              <a:ext cx="8442" cy="46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 name="Rectangle 49"/>
            <p:cNvSpPr>
              <a:spLocks noChangeArrowheads="1"/>
            </p:cNvSpPr>
            <p:nvPr/>
          </p:nvSpPr>
          <p:spPr bwMode="auto">
            <a:xfrm>
              <a:off x="4134" y="6791"/>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用户质量</a:t>
              </a:r>
              <a:endParaRPr kumimoji="0" lang="zh-CN" altLang="zh-CN" sz="16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要求</a:t>
              </a:r>
              <a:endParaRPr kumimoji="0" lang="zh-CN" altLang="zh-CN" sz="1600" b="0" i="0" u="none" strike="noStrike" cap="none" normalizeH="0" baseline="0" dirty="0" smtClean="0">
                <a:ln>
                  <a:noFill/>
                </a:ln>
                <a:solidFill>
                  <a:schemeClr val="tx1"/>
                </a:solidFill>
                <a:effectLst/>
              </a:endParaRPr>
            </a:p>
          </p:txBody>
        </p:sp>
        <p:sp>
          <p:nvSpPr>
            <p:cNvPr id="7" name="Rectangle 48"/>
            <p:cNvSpPr>
              <a:spLocks noChangeArrowheads="1"/>
            </p:cNvSpPr>
            <p:nvPr/>
          </p:nvSpPr>
          <p:spPr bwMode="auto">
            <a:xfrm>
              <a:off x="6747" y="6791"/>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使用</a:t>
              </a:r>
            </a:p>
            <a:p>
              <a:pPr indent="0" algn="ctr"/>
              <a:r>
                <a:rPr kumimoji="0" lang="zh-CN" altLang="zh-CN" sz="1600" dirty="0">
                  <a:latin typeface="Times New Roman" panose="02020603050405020304" pitchFamily="18" charset="0"/>
                  <a:cs typeface="Times New Roman" panose="02020603050405020304" pitchFamily="18" charset="0"/>
                </a:rPr>
                <a:t>质量</a:t>
              </a:r>
            </a:p>
          </p:txBody>
        </p:sp>
        <p:sp>
          <p:nvSpPr>
            <p:cNvPr id="8" name="Rectangle 47"/>
            <p:cNvSpPr>
              <a:spLocks noChangeArrowheads="1"/>
            </p:cNvSpPr>
            <p:nvPr/>
          </p:nvSpPr>
          <p:spPr bwMode="auto">
            <a:xfrm>
              <a:off x="4134" y="8401"/>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外部质量</a:t>
              </a:r>
            </a:p>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需求</a:t>
              </a:r>
              <a:endParaRPr kumimoji="0" lang="zh-CN" altLang="zh-CN" sz="1600" b="0" i="0" u="none" strike="noStrike" cap="none" normalizeH="0" baseline="0" dirty="0" smtClean="0">
                <a:ln>
                  <a:noFill/>
                </a:ln>
                <a:solidFill>
                  <a:schemeClr val="tx1"/>
                </a:solidFill>
                <a:effectLst/>
              </a:endParaRPr>
            </a:p>
          </p:txBody>
        </p:sp>
        <p:sp>
          <p:nvSpPr>
            <p:cNvPr id="9" name="Rectangle 46"/>
            <p:cNvSpPr>
              <a:spLocks noChangeArrowheads="1"/>
            </p:cNvSpPr>
            <p:nvPr/>
          </p:nvSpPr>
          <p:spPr bwMode="auto">
            <a:xfrm>
              <a:off x="4134" y="10011"/>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内部质量</a:t>
              </a:r>
            </a:p>
            <a:p>
              <a:pPr indent="0" algn="ctr"/>
              <a:r>
                <a:rPr kumimoji="0" lang="zh-CN" altLang="zh-CN" sz="1600" dirty="0">
                  <a:latin typeface="Times New Roman" panose="02020603050405020304" pitchFamily="18" charset="0"/>
                  <a:cs typeface="Times New Roman" panose="02020603050405020304" pitchFamily="18" charset="0"/>
                </a:rPr>
                <a:t>需求</a:t>
              </a:r>
            </a:p>
          </p:txBody>
        </p:sp>
        <p:sp>
          <p:nvSpPr>
            <p:cNvPr id="10" name="Rectangle 45"/>
            <p:cNvSpPr>
              <a:spLocks noChangeArrowheads="1"/>
            </p:cNvSpPr>
            <p:nvPr/>
          </p:nvSpPr>
          <p:spPr bwMode="auto">
            <a:xfrm>
              <a:off x="6747" y="8401"/>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外部</a:t>
              </a:r>
            </a:p>
            <a:p>
              <a:pPr indent="0" algn="ctr"/>
              <a:r>
                <a:rPr kumimoji="0" lang="zh-CN" altLang="zh-CN" sz="1600" dirty="0">
                  <a:latin typeface="Times New Roman" panose="02020603050405020304" pitchFamily="18" charset="0"/>
                  <a:cs typeface="Times New Roman" panose="02020603050405020304" pitchFamily="18" charset="0"/>
                </a:rPr>
                <a:t>质量</a:t>
              </a:r>
            </a:p>
          </p:txBody>
        </p:sp>
        <p:sp>
          <p:nvSpPr>
            <p:cNvPr id="11" name="Rectangle 44"/>
            <p:cNvSpPr>
              <a:spLocks noChangeArrowheads="1"/>
            </p:cNvSpPr>
            <p:nvPr/>
          </p:nvSpPr>
          <p:spPr bwMode="auto">
            <a:xfrm>
              <a:off x="6747" y="10011"/>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内部</a:t>
              </a:r>
            </a:p>
            <a:p>
              <a:pPr indent="0" algn="ctr"/>
              <a:r>
                <a:rPr kumimoji="0" lang="zh-CN" altLang="zh-CN" sz="1600" dirty="0">
                  <a:latin typeface="Times New Roman" panose="02020603050405020304" pitchFamily="18" charset="0"/>
                  <a:cs typeface="Times New Roman" panose="02020603050405020304" pitchFamily="18" charset="0"/>
                </a:rPr>
                <a:t>质量</a:t>
              </a:r>
            </a:p>
          </p:txBody>
        </p:sp>
        <p:sp>
          <p:nvSpPr>
            <p:cNvPr id="12" name="Line 43"/>
            <p:cNvSpPr>
              <a:spLocks noChangeShapeType="1"/>
            </p:cNvSpPr>
            <p:nvPr/>
          </p:nvSpPr>
          <p:spPr bwMode="auto">
            <a:xfrm>
              <a:off x="4536" y="7435"/>
              <a:ext cx="1" cy="9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3" name="Text Box 42"/>
            <p:cNvSpPr txBox="1">
              <a:spLocks noChangeArrowheads="1"/>
            </p:cNvSpPr>
            <p:nvPr/>
          </p:nvSpPr>
          <p:spPr bwMode="auto">
            <a:xfrm>
              <a:off x="4134" y="7596"/>
              <a:ext cx="1407"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确定</a:t>
              </a:r>
            </a:p>
          </p:txBody>
        </p:sp>
        <p:sp>
          <p:nvSpPr>
            <p:cNvPr id="14" name="Line 41"/>
            <p:cNvSpPr>
              <a:spLocks noChangeShapeType="1"/>
            </p:cNvSpPr>
            <p:nvPr/>
          </p:nvSpPr>
          <p:spPr bwMode="auto">
            <a:xfrm>
              <a:off x="4536" y="9045"/>
              <a:ext cx="1" cy="9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Text Box 40"/>
            <p:cNvSpPr txBox="1">
              <a:spLocks noChangeArrowheads="1"/>
            </p:cNvSpPr>
            <p:nvPr/>
          </p:nvSpPr>
          <p:spPr bwMode="auto">
            <a:xfrm>
              <a:off x="4134" y="9206"/>
              <a:ext cx="1407"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确定</a:t>
              </a:r>
            </a:p>
          </p:txBody>
        </p:sp>
        <p:sp>
          <p:nvSpPr>
            <p:cNvPr id="16" name="Line 39"/>
            <p:cNvSpPr>
              <a:spLocks noChangeShapeType="1"/>
            </p:cNvSpPr>
            <p:nvPr/>
          </p:nvSpPr>
          <p:spPr bwMode="auto">
            <a:xfrm>
              <a:off x="5340" y="7113"/>
              <a:ext cx="1407"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Text Box 38"/>
            <p:cNvSpPr txBox="1">
              <a:spLocks noChangeArrowheads="1"/>
            </p:cNvSpPr>
            <p:nvPr/>
          </p:nvSpPr>
          <p:spPr bwMode="auto">
            <a:xfrm>
              <a:off x="5340" y="7113"/>
              <a:ext cx="1407"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使用和反馈</a:t>
              </a:r>
            </a:p>
          </p:txBody>
        </p:sp>
        <p:sp>
          <p:nvSpPr>
            <p:cNvPr id="18" name="Line 37"/>
            <p:cNvSpPr>
              <a:spLocks noChangeShapeType="1"/>
            </p:cNvSpPr>
            <p:nvPr/>
          </p:nvSpPr>
          <p:spPr bwMode="auto">
            <a:xfrm>
              <a:off x="5340" y="8723"/>
              <a:ext cx="1407"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Text Box 36"/>
            <p:cNvSpPr txBox="1">
              <a:spLocks noChangeArrowheads="1"/>
            </p:cNvSpPr>
            <p:nvPr/>
          </p:nvSpPr>
          <p:spPr bwMode="auto">
            <a:xfrm>
              <a:off x="5541" y="8723"/>
              <a:ext cx="1005"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确认</a:t>
              </a:r>
            </a:p>
          </p:txBody>
        </p:sp>
        <p:sp>
          <p:nvSpPr>
            <p:cNvPr id="20" name="Line 35"/>
            <p:cNvSpPr>
              <a:spLocks noChangeShapeType="1"/>
            </p:cNvSpPr>
            <p:nvPr/>
          </p:nvSpPr>
          <p:spPr bwMode="auto">
            <a:xfrm>
              <a:off x="5340" y="10172"/>
              <a:ext cx="1407" cy="1"/>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Text Box 34"/>
            <p:cNvSpPr txBox="1">
              <a:spLocks noChangeArrowheads="1"/>
            </p:cNvSpPr>
            <p:nvPr/>
          </p:nvSpPr>
          <p:spPr bwMode="auto">
            <a:xfrm>
              <a:off x="5441" y="10172"/>
              <a:ext cx="1005"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验证</a:t>
              </a:r>
            </a:p>
          </p:txBody>
        </p:sp>
        <p:sp>
          <p:nvSpPr>
            <p:cNvPr id="22" name="Line 33"/>
            <p:cNvSpPr>
              <a:spLocks noChangeShapeType="1"/>
            </p:cNvSpPr>
            <p:nvPr/>
          </p:nvSpPr>
          <p:spPr bwMode="auto">
            <a:xfrm flipV="1">
              <a:off x="7350" y="9045"/>
              <a:ext cx="1" cy="9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 name="Text Box 32"/>
            <p:cNvSpPr txBox="1">
              <a:spLocks noChangeArrowheads="1"/>
            </p:cNvSpPr>
            <p:nvPr/>
          </p:nvSpPr>
          <p:spPr bwMode="auto">
            <a:xfrm>
              <a:off x="7350" y="9528"/>
              <a:ext cx="804"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指示</a:t>
              </a:r>
            </a:p>
          </p:txBody>
        </p:sp>
        <p:sp>
          <p:nvSpPr>
            <p:cNvPr id="24" name="Line 31"/>
            <p:cNvSpPr>
              <a:spLocks noChangeShapeType="1"/>
            </p:cNvSpPr>
            <p:nvPr/>
          </p:nvSpPr>
          <p:spPr bwMode="auto">
            <a:xfrm flipV="1">
              <a:off x="7350" y="7435"/>
              <a:ext cx="1" cy="9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Text Box 30"/>
            <p:cNvSpPr txBox="1">
              <a:spLocks noChangeArrowheads="1"/>
            </p:cNvSpPr>
            <p:nvPr/>
          </p:nvSpPr>
          <p:spPr bwMode="auto">
            <a:xfrm>
              <a:off x="7350" y="7918"/>
              <a:ext cx="804"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指示</a:t>
              </a:r>
            </a:p>
          </p:txBody>
        </p:sp>
        <p:sp>
          <p:nvSpPr>
            <p:cNvPr id="26" name="Rectangle 29"/>
            <p:cNvSpPr>
              <a:spLocks noChangeArrowheads="1"/>
            </p:cNvSpPr>
            <p:nvPr/>
          </p:nvSpPr>
          <p:spPr bwMode="auto">
            <a:xfrm>
              <a:off x="2325" y="6791"/>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真实世界</a:t>
              </a:r>
            </a:p>
            <a:p>
              <a:pPr indent="0" algn="ctr"/>
              <a:r>
                <a:rPr kumimoji="0" lang="zh-CN" altLang="zh-CN" sz="1600" dirty="0">
                  <a:latin typeface="Times New Roman" panose="02020603050405020304" pitchFamily="18" charset="0"/>
                  <a:cs typeface="Times New Roman" panose="02020603050405020304" pitchFamily="18" charset="0"/>
                </a:rPr>
                <a:t>的要求</a:t>
              </a:r>
            </a:p>
          </p:txBody>
        </p:sp>
        <p:sp>
          <p:nvSpPr>
            <p:cNvPr id="27" name="Line 28"/>
            <p:cNvSpPr>
              <a:spLocks noChangeShapeType="1"/>
            </p:cNvSpPr>
            <p:nvPr/>
          </p:nvSpPr>
          <p:spPr bwMode="auto">
            <a:xfrm>
              <a:off x="3531" y="7113"/>
              <a:ext cx="40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8" name="Rectangle 27"/>
            <p:cNvSpPr>
              <a:spLocks noChangeArrowheads="1"/>
            </p:cNvSpPr>
            <p:nvPr/>
          </p:nvSpPr>
          <p:spPr bwMode="auto">
            <a:xfrm>
              <a:off x="8757" y="6791"/>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外部</a:t>
              </a:r>
            </a:p>
            <a:p>
              <a:pPr indent="0" algn="ctr"/>
              <a:r>
                <a:rPr kumimoji="0" lang="zh-CN" altLang="zh-CN" sz="1600" dirty="0">
                  <a:latin typeface="Times New Roman" panose="02020603050405020304" pitchFamily="18" charset="0"/>
                  <a:cs typeface="Times New Roman" panose="02020603050405020304" pitchFamily="18" charset="0"/>
                </a:rPr>
                <a:t>度量元</a:t>
              </a:r>
            </a:p>
          </p:txBody>
        </p:sp>
        <p:sp>
          <p:nvSpPr>
            <p:cNvPr id="29" name="Text Box 26"/>
            <p:cNvSpPr txBox="1">
              <a:spLocks noChangeArrowheads="1"/>
            </p:cNvSpPr>
            <p:nvPr/>
          </p:nvSpPr>
          <p:spPr bwMode="auto">
            <a:xfrm>
              <a:off x="2123" y="6351"/>
              <a:ext cx="1570"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cs typeface="Times New Roman" panose="02020603050405020304" pitchFamily="18" charset="0"/>
                </a:rPr>
                <a:t>用户需求分析</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30" name="Text Box 25"/>
            <p:cNvSpPr txBox="1">
              <a:spLocks noChangeArrowheads="1"/>
            </p:cNvSpPr>
            <p:nvPr/>
          </p:nvSpPr>
          <p:spPr bwMode="auto">
            <a:xfrm>
              <a:off x="8778" y="6365"/>
              <a:ext cx="1205"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运行</a:t>
              </a:r>
            </a:p>
          </p:txBody>
        </p:sp>
        <p:sp>
          <p:nvSpPr>
            <p:cNvPr id="31" name="Line 24"/>
            <p:cNvSpPr>
              <a:spLocks noChangeShapeType="1"/>
            </p:cNvSpPr>
            <p:nvPr/>
          </p:nvSpPr>
          <p:spPr bwMode="auto">
            <a:xfrm flipH="1">
              <a:off x="8154" y="7113"/>
              <a:ext cx="80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FF"/>
                  </a:solidFill>
                  <a:round/>
                  <a:headEnd/>
                  <a:tailEnd type="triangle" w="med" len="me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Rectangle 23"/>
            <p:cNvSpPr>
              <a:spLocks noChangeArrowheads="1"/>
            </p:cNvSpPr>
            <p:nvPr/>
          </p:nvSpPr>
          <p:spPr bwMode="auto">
            <a:xfrm>
              <a:off x="3933" y="6630"/>
              <a:ext cx="4221" cy="966"/>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Line 22"/>
            <p:cNvSpPr>
              <a:spLocks noChangeShapeType="1"/>
            </p:cNvSpPr>
            <p:nvPr/>
          </p:nvSpPr>
          <p:spPr bwMode="auto">
            <a:xfrm>
              <a:off x="2353" y="7928"/>
              <a:ext cx="7839"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4" name="Text Box 21"/>
            <p:cNvSpPr txBox="1">
              <a:spLocks noChangeArrowheads="1"/>
            </p:cNvSpPr>
            <p:nvPr/>
          </p:nvSpPr>
          <p:spPr bwMode="auto">
            <a:xfrm>
              <a:off x="2124" y="8079"/>
              <a:ext cx="1569"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cs typeface="Times New Roman" panose="02020603050405020304" pitchFamily="18" charset="0"/>
                </a:rPr>
                <a:t>系统需求分析</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20"/>
            <p:cNvSpPr>
              <a:spLocks noChangeArrowheads="1"/>
            </p:cNvSpPr>
            <p:nvPr/>
          </p:nvSpPr>
          <p:spPr bwMode="auto">
            <a:xfrm>
              <a:off x="3933" y="8240"/>
              <a:ext cx="4221" cy="966"/>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7" name="Line 18"/>
            <p:cNvSpPr>
              <a:spLocks noChangeShapeType="1"/>
            </p:cNvSpPr>
            <p:nvPr/>
          </p:nvSpPr>
          <p:spPr bwMode="auto">
            <a:xfrm>
              <a:off x="3531" y="8723"/>
              <a:ext cx="40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8" name="Line 17"/>
            <p:cNvSpPr>
              <a:spLocks noChangeShapeType="1"/>
            </p:cNvSpPr>
            <p:nvPr/>
          </p:nvSpPr>
          <p:spPr bwMode="auto">
            <a:xfrm flipH="1">
              <a:off x="7953" y="7113"/>
              <a:ext cx="804"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9" name="Rectangle 16"/>
            <p:cNvSpPr>
              <a:spLocks noChangeArrowheads="1"/>
            </p:cNvSpPr>
            <p:nvPr/>
          </p:nvSpPr>
          <p:spPr bwMode="auto">
            <a:xfrm>
              <a:off x="8757" y="8401"/>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外部</a:t>
              </a:r>
            </a:p>
            <a:p>
              <a:pPr indent="0" algn="ctr"/>
              <a:r>
                <a:rPr kumimoji="0" lang="zh-CN" altLang="zh-CN" sz="1600" dirty="0">
                  <a:latin typeface="Times New Roman" panose="02020603050405020304" pitchFamily="18" charset="0"/>
                  <a:cs typeface="Times New Roman" panose="02020603050405020304" pitchFamily="18" charset="0"/>
                </a:rPr>
                <a:t>度量元</a:t>
              </a:r>
            </a:p>
          </p:txBody>
        </p:sp>
        <p:sp>
          <p:nvSpPr>
            <p:cNvPr id="40" name="Line 15"/>
            <p:cNvSpPr>
              <a:spLocks noChangeShapeType="1"/>
            </p:cNvSpPr>
            <p:nvPr/>
          </p:nvSpPr>
          <p:spPr bwMode="auto">
            <a:xfrm flipH="1">
              <a:off x="8154" y="8723"/>
              <a:ext cx="804"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FF"/>
                  </a:solidFill>
                  <a:round/>
                  <a:headEnd/>
                  <a:tailEnd type="triangle" w="med" len="me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1" name="Line 14"/>
            <p:cNvSpPr>
              <a:spLocks noChangeShapeType="1"/>
            </p:cNvSpPr>
            <p:nvPr/>
          </p:nvSpPr>
          <p:spPr bwMode="auto">
            <a:xfrm flipH="1">
              <a:off x="7953" y="8723"/>
              <a:ext cx="804"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2" name="Line 13"/>
            <p:cNvSpPr>
              <a:spLocks noChangeShapeType="1"/>
            </p:cNvSpPr>
            <p:nvPr/>
          </p:nvSpPr>
          <p:spPr bwMode="auto">
            <a:xfrm>
              <a:off x="2325" y="9528"/>
              <a:ext cx="7839"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3" name="Text Box 12"/>
            <p:cNvSpPr txBox="1">
              <a:spLocks noChangeArrowheads="1"/>
            </p:cNvSpPr>
            <p:nvPr/>
          </p:nvSpPr>
          <p:spPr bwMode="auto">
            <a:xfrm>
              <a:off x="2376" y="9653"/>
              <a:ext cx="1206"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系统设计</a:t>
              </a:r>
            </a:p>
          </p:txBody>
        </p:sp>
        <p:sp>
          <p:nvSpPr>
            <p:cNvPr id="44" name="Line 11"/>
            <p:cNvSpPr>
              <a:spLocks noChangeShapeType="1"/>
            </p:cNvSpPr>
            <p:nvPr/>
          </p:nvSpPr>
          <p:spPr bwMode="auto">
            <a:xfrm>
              <a:off x="3531" y="10332"/>
              <a:ext cx="402"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5" name="Rectangle 10"/>
            <p:cNvSpPr>
              <a:spLocks noChangeArrowheads="1"/>
            </p:cNvSpPr>
            <p:nvPr/>
          </p:nvSpPr>
          <p:spPr bwMode="auto">
            <a:xfrm>
              <a:off x="2325" y="10011"/>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软件</a:t>
              </a:r>
            </a:p>
            <a:p>
              <a:pPr indent="0" algn="ctr"/>
              <a:r>
                <a:rPr kumimoji="0" lang="zh-CN" altLang="zh-CN" sz="1600" dirty="0">
                  <a:latin typeface="Times New Roman" panose="02020603050405020304" pitchFamily="18" charset="0"/>
                  <a:cs typeface="Times New Roman" panose="02020603050405020304" pitchFamily="18" charset="0"/>
                </a:rPr>
                <a:t>属性</a:t>
              </a:r>
            </a:p>
          </p:txBody>
        </p:sp>
        <p:sp>
          <p:nvSpPr>
            <p:cNvPr id="46" name="Rectangle 9"/>
            <p:cNvSpPr>
              <a:spLocks noChangeArrowheads="1"/>
            </p:cNvSpPr>
            <p:nvPr/>
          </p:nvSpPr>
          <p:spPr bwMode="auto">
            <a:xfrm>
              <a:off x="3933" y="9850"/>
              <a:ext cx="4221" cy="966"/>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7" name="Rectangle 8"/>
            <p:cNvSpPr>
              <a:spLocks noChangeArrowheads="1"/>
            </p:cNvSpPr>
            <p:nvPr/>
          </p:nvSpPr>
          <p:spPr bwMode="auto">
            <a:xfrm>
              <a:off x="8757" y="10011"/>
              <a:ext cx="1206" cy="644"/>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内部</a:t>
              </a:r>
            </a:p>
            <a:p>
              <a:pPr indent="0" algn="ctr"/>
              <a:r>
                <a:rPr kumimoji="0" lang="zh-CN" altLang="zh-CN" sz="1600" dirty="0">
                  <a:latin typeface="Times New Roman" panose="02020603050405020304" pitchFamily="18" charset="0"/>
                  <a:cs typeface="Times New Roman" panose="02020603050405020304" pitchFamily="18" charset="0"/>
                </a:rPr>
                <a:t>度量元</a:t>
              </a:r>
            </a:p>
          </p:txBody>
        </p:sp>
        <p:sp>
          <p:nvSpPr>
            <p:cNvPr id="48" name="Line 7"/>
            <p:cNvSpPr>
              <a:spLocks noChangeShapeType="1"/>
            </p:cNvSpPr>
            <p:nvPr/>
          </p:nvSpPr>
          <p:spPr bwMode="auto">
            <a:xfrm flipH="1">
              <a:off x="7953" y="10333"/>
              <a:ext cx="804"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9" name="Text Box 6"/>
            <p:cNvSpPr txBox="1">
              <a:spLocks noChangeArrowheads="1"/>
            </p:cNvSpPr>
            <p:nvPr/>
          </p:nvSpPr>
          <p:spPr bwMode="auto">
            <a:xfrm>
              <a:off x="8355" y="7918"/>
              <a:ext cx="1809"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系统集成与测试</a:t>
              </a:r>
            </a:p>
          </p:txBody>
        </p:sp>
        <p:sp>
          <p:nvSpPr>
            <p:cNvPr id="50" name="Rectangle 5"/>
            <p:cNvSpPr>
              <a:spLocks noChangeArrowheads="1"/>
            </p:cNvSpPr>
            <p:nvPr/>
          </p:nvSpPr>
          <p:spPr bwMode="auto">
            <a:xfrm>
              <a:off x="2322" y="8496"/>
              <a:ext cx="1206" cy="61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系统</a:t>
              </a:r>
            </a:p>
            <a:p>
              <a:pPr indent="0" algn="ctr"/>
              <a:r>
                <a:rPr kumimoji="0" lang="zh-CN" altLang="zh-CN" sz="1600" dirty="0">
                  <a:latin typeface="Times New Roman" panose="02020603050405020304" pitchFamily="18" charset="0"/>
                  <a:cs typeface="Times New Roman" panose="02020603050405020304" pitchFamily="18" charset="0"/>
                </a:rPr>
                <a:t>行为</a:t>
              </a:r>
            </a:p>
          </p:txBody>
        </p:sp>
        <p:sp>
          <p:nvSpPr>
            <p:cNvPr id="51" name="Text Box 4"/>
            <p:cNvSpPr txBox="1">
              <a:spLocks noChangeArrowheads="1"/>
            </p:cNvSpPr>
            <p:nvPr/>
          </p:nvSpPr>
          <p:spPr bwMode="auto">
            <a:xfrm>
              <a:off x="8355" y="9689"/>
              <a:ext cx="1206"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b="1" dirty="0">
                  <a:cs typeface="Times New Roman" panose="02020603050405020304" pitchFamily="18" charset="0"/>
                </a:rPr>
                <a:t>系统开发</a:t>
              </a:r>
            </a:p>
          </p:txBody>
        </p:sp>
        <p:sp>
          <p:nvSpPr>
            <p:cNvPr id="52" name="Line 3"/>
            <p:cNvSpPr>
              <a:spLocks noChangeShapeType="1"/>
            </p:cNvSpPr>
            <p:nvPr/>
          </p:nvSpPr>
          <p:spPr bwMode="auto">
            <a:xfrm>
              <a:off x="2526" y="6673"/>
              <a:ext cx="3520" cy="4143"/>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3" name="Line 2"/>
            <p:cNvSpPr>
              <a:spLocks noChangeShapeType="1"/>
            </p:cNvSpPr>
            <p:nvPr/>
          </p:nvSpPr>
          <p:spPr bwMode="auto">
            <a:xfrm flipV="1">
              <a:off x="6074" y="6630"/>
              <a:ext cx="3286" cy="4186"/>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54" name="矩形 53"/>
          <p:cNvSpPr/>
          <p:nvPr/>
        </p:nvSpPr>
        <p:spPr>
          <a:xfrm>
            <a:off x="1228499" y="1153967"/>
            <a:ext cx="7619044" cy="1138773"/>
          </a:xfrm>
          <a:prstGeom prst="rect">
            <a:avLst/>
          </a:prstGeom>
        </p:spPr>
        <p:txBody>
          <a:bodyPr wrap="square">
            <a:spAutoFit/>
          </a:bodyPr>
          <a:lstStyle/>
          <a:p>
            <a:r>
              <a:rPr lang="zh-CN" altLang="en-US" sz="1800" dirty="0" smtClean="0"/>
              <a:t>人们建立的质量模型不一定反应真实的情况，必须考虑到这种偏差，并在实践中验证。例如：</a:t>
            </a:r>
            <a:endParaRPr lang="en-US" altLang="zh-CN" sz="1800" dirty="0" smtClean="0"/>
          </a:p>
          <a:p>
            <a:pPr marL="742950" lvl="1" indent="-285750">
              <a:buFont typeface="Arial" panose="020B0604020202020204" pitchFamily="34" charset="0"/>
              <a:buChar char="•"/>
            </a:pPr>
            <a:r>
              <a:rPr lang="zh-CN" altLang="en-US" sz="1600" dirty="0" smtClean="0"/>
              <a:t>真实</a:t>
            </a:r>
            <a:r>
              <a:rPr lang="zh-CN" altLang="en-US" sz="1600" dirty="0"/>
              <a:t>世界的质量</a:t>
            </a:r>
            <a:r>
              <a:rPr lang="zh-CN" altLang="en-US" sz="1600" dirty="0" smtClean="0"/>
              <a:t>要求</a:t>
            </a:r>
            <a:r>
              <a:rPr lang="zh-CN" altLang="en-US" sz="1600" dirty="0"/>
              <a:t> </a:t>
            </a:r>
            <a:r>
              <a:rPr lang="en-US" altLang="zh-CN" sz="1600" dirty="0" smtClean="0"/>
              <a:t>----- </a:t>
            </a:r>
            <a:r>
              <a:rPr lang="zh-CN" altLang="en-US" sz="1600" dirty="0" smtClean="0"/>
              <a:t>估计</a:t>
            </a:r>
            <a:r>
              <a:rPr lang="zh-CN" altLang="en-US" sz="1600" dirty="0"/>
              <a:t>的用户质量要求</a:t>
            </a:r>
            <a:r>
              <a:rPr lang="zh-CN" altLang="en-US" sz="1600" dirty="0" smtClean="0"/>
              <a:t>：</a:t>
            </a:r>
            <a:endParaRPr lang="zh-CN" altLang="en-US" sz="1600" dirty="0"/>
          </a:p>
          <a:p>
            <a:pPr marL="742950" lvl="1" indent="-285750">
              <a:buFont typeface="Arial" panose="020B0604020202020204" pitchFamily="34" charset="0"/>
              <a:buChar char="•"/>
            </a:pPr>
            <a:r>
              <a:rPr lang="zh-CN" altLang="en-US" sz="1600" dirty="0"/>
              <a:t>真实的外部</a:t>
            </a:r>
            <a:r>
              <a:rPr lang="zh-CN" altLang="en-US" sz="1600" dirty="0" smtClean="0"/>
              <a:t>质量</a:t>
            </a:r>
            <a:r>
              <a:rPr lang="zh-CN" altLang="en-US" sz="1600" dirty="0"/>
              <a:t> </a:t>
            </a:r>
            <a:r>
              <a:rPr lang="en-US" altLang="zh-CN" sz="1600" dirty="0" smtClean="0"/>
              <a:t>-------  </a:t>
            </a:r>
            <a:r>
              <a:rPr lang="zh-CN" altLang="en-US" sz="1600" dirty="0" smtClean="0"/>
              <a:t>估计</a:t>
            </a:r>
            <a:r>
              <a:rPr lang="zh-CN" altLang="en-US" sz="1600" dirty="0"/>
              <a:t>的外部质量</a:t>
            </a:r>
            <a:r>
              <a:rPr lang="zh-CN" altLang="en-US" sz="1600" dirty="0" smtClean="0"/>
              <a:t>：</a:t>
            </a:r>
            <a:endParaRPr lang="zh-CN" alt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16.2.3 </a:t>
            </a:r>
            <a:r>
              <a:rPr lang="zh-CN" altLang="en-US" dirty="0" smtClean="0"/>
              <a:t>过程的标准化</a:t>
            </a:r>
            <a:endParaRPr lang="zh-CN" altLang="en-US" dirty="0"/>
          </a:p>
        </p:txBody>
      </p:sp>
      <p:sp>
        <p:nvSpPr>
          <p:cNvPr id="3" name="内容占位符 2"/>
          <p:cNvSpPr>
            <a:spLocks noGrp="1"/>
          </p:cNvSpPr>
          <p:nvPr>
            <p:ph idx="1"/>
          </p:nvPr>
        </p:nvSpPr>
        <p:spPr>
          <a:xfrm>
            <a:off x="1028700" y="1443318"/>
            <a:ext cx="8001000" cy="4902200"/>
          </a:xfrm>
        </p:spPr>
        <p:txBody>
          <a:bodyPr/>
          <a:lstStyle/>
          <a:p>
            <a:r>
              <a:rPr lang="zh-CN" altLang="en-US" dirty="0" smtClean="0"/>
              <a:t>基于过程质量的分解和管理模型有其合理之处</a:t>
            </a:r>
            <a:endParaRPr lang="en-US" altLang="zh-CN" dirty="0" smtClean="0"/>
          </a:p>
          <a:p>
            <a:pPr lvl="1"/>
            <a:r>
              <a:rPr lang="zh-CN" altLang="en-US" dirty="0" smtClean="0"/>
              <a:t>把最终产品质量准确地分配到各个阶段的活动中，如果各个活动的工作都</a:t>
            </a:r>
            <a:r>
              <a:rPr lang="zh-CN" altLang="en-US" dirty="0" smtClean="0"/>
              <a:t>完全正确</a:t>
            </a:r>
            <a:r>
              <a:rPr lang="zh-CN" altLang="en-US" dirty="0" smtClean="0"/>
              <a:t>的话，那么，最终产品的质量可以得到确切的保证。</a:t>
            </a:r>
            <a:endParaRPr lang="en-US" altLang="zh-CN" dirty="0" smtClean="0"/>
          </a:p>
          <a:p>
            <a:pPr lvl="1"/>
            <a:r>
              <a:rPr lang="zh-CN" altLang="en-US" dirty="0" smtClean="0"/>
              <a:t>因此，人们提出了所谓的软件开发过程标准，例如，美国军方的</a:t>
            </a:r>
            <a:r>
              <a:rPr lang="en-US" dirty="0" smtClean="0"/>
              <a:t>DoD-2167</a:t>
            </a:r>
            <a:r>
              <a:rPr lang="zh-CN" altLang="en-US" dirty="0" smtClean="0"/>
              <a:t>等</a:t>
            </a:r>
            <a:r>
              <a:rPr lang="en-US" dirty="0" smtClean="0"/>
              <a:t>(</a:t>
            </a:r>
            <a:r>
              <a:rPr lang="zh-CN" altLang="en-US" dirty="0" smtClean="0"/>
              <a:t>参见本书的第四部分</a:t>
            </a:r>
            <a:r>
              <a:rPr lang="en-US" dirty="0" smtClean="0"/>
              <a:t>)</a:t>
            </a:r>
            <a:r>
              <a:rPr lang="zh-CN" altLang="en-US" dirty="0" smtClean="0"/>
              <a:t>，要求软件开发商按标准的开发过程进行软件开发。</a:t>
            </a:r>
            <a:endParaRPr lang="en-US" altLang="zh-CN" dirty="0" smtClean="0"/>
          </a:p>
          <a:p>
            <a:pPr lvl="1"/>
            <a:endParaRPr lang="zh-CN" alt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16.2.3 </a:t>
            </a:r>
            <a:r>
              <a:rPr lang="zh-CN" altLang="en-US" dirty="0" smtClean="0"/>
              <a:t>过程的标准化</a:t>
            </a:r>
            <a:endParaRPr lang="zh-CN" altLang="en-US" dirty="0"/>
          </a:p>
        </p:txBody>
      </p:sp>
      <p:sp>
        <p:nvSpPr>
          <p:cNvPr id="3" name="内容占位符 2"/>
          <p:cNvSpPr>
            <a:spLocks noGrp="1"/>
          </p:cNvSpPr>
          <p:nvPr>
            <p:ph idx="1"/>
          </p:nvPr>
        </p:nvSpPr>
        <p:spPr/>
        <p:txBody>
          <a:bodyPr/>
          <a:lstStyle/>
          <a:p>
            <a:r>
              <a:rPr lang="zh-CN" altLang="en-US" dirty="0" smtClean="0"/>
              <a:t>其实并不尽然，主要的原因是：</a:t>
            </a:r>
            <a:endParaRPr lang="en-US" altLang="zh-CN" dirty="0" smtClean="0"/>
          </a:p>
          <a:p>
            <a:pPr lvl="1"/>
            <a:r>
              <a:rPr lang="zh-CN" altLang="en-US" dirty="0" smtClean="0"/>
              <a:t>我们无法准确得估计、分解和测量各个阶段的质量指标，也没法建立出完美的质量方程式</a:t>
            </a:r>
            <a:endParaRPr lang="en-US" altLang="zh-CN" dirty="0" smtClean="0"/>
          </a:p>
          <a:p>
            <a:pPr lvl="2"/>
            <a:r>
              <a:rPr lang="zh-CN" altLang="en-US" dirty="0" smtClean="0"/>
              <a:t>该方程式能够准确地表达各阶段的质量与最终产品质量之间的函数关系。</a:t>
            </a:r>
            <a:endParaRPr lang="en-US" altLang="zh-CN" dirty="0" smtClean="0"/>
          </a:p>
          <a:p>
            <a:pPr lvl="1"/>
            <a:r>
              <a:rPr lang="en-US" dirty="0" err="1" smtClean="0"/>
              <a:t>Voas</a:t>
            </a:r>
            <a:r>
              <a:rPr lang="zh-CN" altLang="en-US" dirty="0" smtClean="0"/>
              <a:t>批评企图用标准化的软件开发过程解决软件质量的思想就像“干净的水管可以产生干净的水一样”的可笑，如果水源被污染</a:t>
            </a:r>
            <a:r>
              <a:rPr lang="en-US" dirty="0" smtClean="0"/>
              <a:t>(</a:t>
            </a:r>
            <a:r>
              <a:rPr lang="zh-CN" altLang="en-US" dirty="0" smtClean="0"/>
              <a:t>软件需求错误</a:t>
            </a:r>
            <a:r>
              <a:rPr lang="en-US" dirty="0" smtClean="0"/>
              <a:t>)</a:t>
            </a:r>
            <a:r>
              <a:rPr lang="zh-CN" altLang="en-US" dirty="0" smtClean="0"/>
              <a:t>，再干净的水管也没用。</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过程质量观点</a:t>
            </a:r>
            <a:endParaRPr lang="zh-CN" altLang="en-US" dirty="0"/>
          </a:p>
        </p:txBody>
      </p:sp>
      <p:sp>
        <p:nvSpPr>
          <p:cNvPr id="3" name="内容占位符 2"/>
          <p:cNvSpPr>
            <a:spLocks noGrp="1"/>
          </p:cNvSpPr>
          <p:nvPr>
            <p:ph idx="1"/>
          </p:nvPr>
        </p:nvSpPr>
        <p:spPr>
          <a:xfrm>
            <a:off x="933651" y="1468654"/>
            <a:ext cx="7981749" cy="5066900"/>
          </a:xfrm>
        </p:spPr>
        <p:txBody>
          <a:bodyPr/>
          <a:lstStyle/>
          <a:p>
            <a:r>
              <a:rPr lang="en-US" dirty="0" err="1" smtClean="0"/>
              <a:t>Schneidewind</a:t>
            </a:r>
            <a:r>
              <a:rPr lang="zh-CN" altLang="en-US" dirty="0" smtClean="0"/>
              <a:t>和</a:t>
            </a:r>
            <a:r>
              <a:rPr lang="en-US" dirty="0" smtClean="0"/>
              <a:t>Fenton</a:t>
            </a:r>
            <a:r>
              <a:rPr lang="zh-CN" altLang="en-US" dirty="0" smtClean="0"/>
              <a:t>讨论了标准过程是否能够足够好地改进软件质量。</a:t>
            </a:r>
            <a:endParaRPr lang="en-US" altLang="zh-CN" dirty="0" smtClean="0"/>
          </a:p>
          <a:p>
            <a:pPr lvl="1"/>
            <a:r>
              <a:rPr lang="en-US" dirty="0" err="1" smtClean="0"/>
              <a:t>Schneidewind</a:t>
            </a:r>
            <a:r>
              <a:rPr lang="zh-CN" altLang="en-US" dirty="0" smtClean="0"/>
              <a:t>的观点是，首先必须有标准过程，即使是不完美的。</a:t>
            </a:r>
            <a:endParaRPr lang="en-US" altLang="zh-CN" dirty="0" smtClean="0"/>
          </a:p>
          <a:p>
            <a:pPr lvl="1"/>
            <a:r>
              <a:rPr lang="en-US" dirty="0" smtClean="0"/>
              <a:t>Fenton</a:t>
            </a:r>
            <a:r>
              <a:rPr lang="zh-CN" altLang="en-US" dirty="0" smtClean="0"/>
              <a:t>认为良好的标准过程可以改进产品的质量，不好的过程标准则不能改进产品质量。</a:t>
            </a:r>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基于质量统计的过程</a:t>
            </a:r>
            <a:endParaRPr lang="zh-CN" altLang="en-US" dirty="0"/>
          </a:p>
        </p:txBody>
      </p:sp>
      <p:sp>
        <p:nvSpPr>
          <p:cNvPr id="3" name="内容占位符 2"/>
          <p:cNvSpPr>
            <a:spLocks noGrp="1"/>
          </p:cNvSpPr>
          <p:nvPr>
            <p:ph idx="1"/>
          </p:nvPr>
        </p:nvSpPr>
        <p:spPr/>
        <p:txBody>
          <a:bodyPr/>
          <a:lstStyle/>
          <a:p>
            <a:r>
              <a:rPr lang="en-US" dirty="0" smtClean="0"/>
              <a:t>Humphrey</a:t>
            </a:r>
            <a:r>
              <a:rPr lang="zh-CN" altLang="en-US" dirty="0" smtClean="0"/>
              <a:t>于</a:t>
            </a:r>
            <a:r>
              <a:rPr lang="en-US" dirty="0" smtClean="0"/>
              <a:t>1988</a:t>
            </a:r>
            <a:r>
              <a:rPr lang="zh-CN" altLang="en-US" dirty="0" smtClean="0"/>
              <a:t>年陈述了软件过程对产品质量的决定关系，认为有效的过程管理是获得高质量产品的关键因素。</a:t>
            </a:r>
            <a:endParaRPr lang="en-US" altLang="zh-CN" dirty="0" smtClean="0"/>
          </a:p>
          <a:p>
            <a:pPr lvl="1"/>
            <a:r>
              <a:rPr lang="zh-CN" altLang="en-US" dirty="0" smtClean="0"/>
              <a:t>但这种关系不是绝对的，即，良好的质量过程不能自动地保证好的产品质量。</a:t>
            </a:r>
            <a:endParaRPr lang="en-US" altLang="zh-CN" dirty="0" smtClean="0"/>
          </a:p>
          <a:p>
            <a:pPr lvl="1"/>
            <a:r>
              <a:rPr lang="en-US" dirty="0" smtClean="0"/>
              <a:t>Rae</a:t>
            </a:r>
            <a:r>
              <a:rPr lang="zh-CN" altLang="en-US" dirty="0" smtClean="0"/>
              <a:t>等强调标准化开发过程的重要性，并认为把软件开发归结为理性的和良好定义的一系列任务，质量保证过程的可以被管理和控制。</a:t>
            </a:r>
          </a:p>
          <a:p>
            <a:r>
              <a:rPr lang="en-US" dirty="0" smtClean="0"/>
              <a:t>Humphrey</a:t>
            </a:r>
            <a:r>
              <a:rPr lang="zh-CN" altLang="en-US" dirty="0" smtClean="0"/>
              <a:t>意识到软件各工程阶段的与最终产品质量在统计学意义上具有明显的关系，并由此提出和建立了</a:t>
            </a:r>
            <a:r>
              <a:rPr lang="en-US" dirty="0" smtClean="0"/>
              <a:t>CMM/CMMI</a:t>
            </a:r>
            <a:r>
              <a:rPr lang="zh-CN" altLang="en-US" dirty="0" smtClean="0"/>
              <a:t>模型</a:t>
            </a:r>
            <a:r>
              <a:rPr lang="en-US" altLang="zh-CN" dirty="0" smtClean="0"/>
              <a:t>(</a:t>
            </a:r>
            <a:r>
              <a:rPr lang="zh-CN" altLang="en-US" dirty="0" smtClean="0"/>
              <a:t>参见第</a:t>
            </a:r>
            <a:r>
              <a:rPr lang="en-US" dirty="0" smtClean="0"/>
              <a:t>20</a:t>
            </a:r>
            <a:r>
              <a:rPr lang="zh-CN" altLang="en-US" dirty="0" smtClean="0"/>
              <a:t>章</a:t>
            </a:r>
            <a:r>
              <a:rPr lang="en-US" altLang="zh-CN" dirty="0" smtClean="0"/>
              <a:t>)</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16.3  </a:t>
            </a:r>
            <a:r>
              <a:rPr lang="zh-CN" altLang="en-US" dirty="0" smtClean="0"/>
              <a:t>质量保证体系</a:t>
            </a:r>
            <a:endParaRPr lang="zh-CN" altLang="en-US" dirty="0"/>
          </a:p>
        </p:txBody>
      </p:sp>
      <p:sp>
        <p:nvSpPr>
          <p:cNvPr id="3" name="内容占位符 2"/>
          <p:cNvSpPr>
            <a:spLocks noGrp="1"/>
          </p:cNvSpPr>
          <p:nvPr>
            <p:ph idx="1"/>
          </p:nvPr>
        </p:nvSpPr>
        <p:spPr/>
        <p:txBody>
          <a:bodyPr/>
          <a:lstStyle/>
          <a:p>
            <a:r>
              <a:rPr lang="en-US" dirty="0" smtClean="0"/>
              <a:t>16.3.1</a:t>
            </a:r>
            <a:r>
              <a:rPr lang="zh-CN" altLang="en-US" dirty="0" smtClean="0"/>
              <a:t>质量审查的计划性</a:t>
            </a:r>
          </a:p>
          <a:p>
            <a:r>
              <a:rPr lang="en-US" dirty="0" smtClean="0"/>
              <a:t>16.3.2 </a:t>
            </a:r>
            <a:r>
              <a:rPr lang="zh-CN" altLang="en-US" dirty="0" smtClean="0"/>
              <a:t>建立和运用</a:t>
            </a:r>
            <a:r>
              <a:rPr lang="en-US" dirty="0" smtClean="0"/>
              <a:t>SQA</a:t>
            </a:r>
            <a:r>
              <a:rPr lang="zh-CN" altLang="en-US" dirty="0" smtClean="0"/>
              <a:t>制度</a:t>
            </a:r>
          </a:p>
          <a:p>
            <a:r>
              <a:rPr lang="en-US" dirty="0" smtClean="0"/>
              <a:t>16.3.3 </a:t>
            </a:r>
            <a:r>
              <a:rPr lang="zh-CN" altLang="en-US" dirty="0" smtClean="0"/>
              <a:t>软件工厂中的</a:t>
            </a:r>
            <a:r>
              <a:rPr lang="en-US" dirty="0" smtClean="0"/>
              <a:t>SQA</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评审</a:t>
            </a:r>
            <a:endParaRPr lang="zh-CN" altLang="en-US" dirty="0"/>
          </a:p>
        </p:txBody>
      </p:sp>
      <p:sp>
        <p:nvSpPr>
          <p:cNvPr id="3" name="内容占位符 2"/>
          <p:cNvSpPr>
            <a:spLocks noGrp="1"/>
          </p:cNvSpPr>
          <p:nvPr>
            <p:ph idx="1"/>
          </p:nvPr>
        </p:nvSpPr>
        <p:spPr/>
        <p:txBody>
          <a:bodyPr/>
          <a:lstStyle/>
          <a:p>
            <a:r>
              <a:rPr lang="zh-CN" altLang="en-US" dirty="0" smtClean="0"/>
              <a:t>从评审的角度看，软件开发过程要有一系列的评审活动，也就是说，每个阶段的活动结束后，都需要对这个阶段的工作成果</a:t>
            </a:r>
            <a:r>
              <a:rPr lang="en-US" dirty="0" smtClean="0"/>
              <a:t>(</a:t>
            </a:r>
            <a:r>
              <a:rPr lang="zh-CN" altLang="en-US" dirty="0" smtClean="0"/>
              <a:t>称为中间产品</a:t>
            </a:r>
            <a:r>
              <a:rPr lang="en-US" dirty="0" smtClean="0"/>
              <a:t>)</a:t>
            </a:r>
            <a:r>
              <a:rPr lang="zh-CN" altLang="en-US" dirty="0" smtClean="0"/>
              <a:t>进行评价。</a:t>
            </a:r>
            <a:endParaRPr lang="en-US" altLang="zh-CN" dirty="0" smtClean="0"/>
          </a:p>
          <a:p>
            <a:pPr lvl="1"/>
            <a:r>
              <a:rPr lang="zh-CN" altLang="en-US" dirty="0" smtClean="0"/>
              <a:t>每个评价活动被称为</a:t>
            </a:r>
            <a:r>
              <a:rPr lang="en-US" dirty="0" smtClean="0"/>
              <a:t>Fagan</a:t>
            </a:r>
            <a:r>
              <a:rPr lang="zh-CN" altLang="en-US" dirty="0" smtClean="0"/>
              <a:t>审查</a:t>
            </a:r>
            <a:endParaRPr lang="en-US" altLang="zh-CN" dirty="0"/>
          </a:p>
          <a:p>
            <a:pPr lvl="2"/>
            <a:r>
              <a:rPr lang="en-US" dirty="0" smtClean="0"/>
              <a:t>Michael Fagan </a:t>
            </a:r>
            <a:r>
              <a:rPr lang="zh-CN" altLang="en-US" dirty="0" smtClean="0"/>
              <a:t>首先提出了对各项活动进行正式的评审</a:t>
            </a:r>
            <a:endParaRPr lang="en-US" altLang="zh-CN" dirty="0" smtClean="0"/>
          </a:p>
          <a:p>
            <a:pPr lvl="1"/>
            <a:r>
              <a:rPr lang="en-US" dirty="0" smtClean="0"/>
              <a:t>Fagan</a:t>
            </a:r>
            <a:r>
              <a:rPr lang="zh-CN" altLang="en-US" dirty="0" smtClean="0"/>
              <a:t>总结了</a:t>
            </a:r>
            <a:r>
              <a:rPr lang="en-US" dirty="0" smtClean="0"/>
              <a:t>IBM</a:t>
            </a:r>
            <a:r>
              <a:rPr lang="zh-CN" altLang="en-US" dirty="0" smtClean="0"/>
              <a:t>的项目经验，给出了有评审和没有评审项目所花费的人力资源统计曲线，俗称为“指甲”曲线。</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16.1 </a:t>
            </a:r>
            <a:r>
              <a:rPr lang="zh-CN" altLang="en-US" dirty="0" smtClean="0"/>
              <a:t>软件质量的来源</a:t>
            </a:r>
            <a:r>
              <a:rPr lang="en-US" dirty="0" smtClean="0"/>
              <a:t>	</a:t>
            </a:r>
            <a:endParaRPr lang="zh-CN" altLang="en-US" dirty="0" smtClean="0"/>
          </a:p>
          <a:p>
            <a:r>
              <a:rPr lang="en-US" dirty="0" smtClean="0"/>
              <a:t>16.2 </a:t>
            </a:r>
            <a:r>
              <a:rPr lang="zh-CN" altLang="en-US" dirty="0" smtClean="0"/>
              <a:t>软件质量</a:t>
            </a:r>
            <a:r>
              <a:rPr lang="zh-CN" altLang="en-US" dirty="0" smtClean="0"/>
              <a:t>的过程分解</a:t>
            </a:r>
          </a:p>
          <a:p>
            <a:r>
              <a:rPr lang="en-US" dirty="0" smtClean="0"/>
              <a:t>16.3 </a:t>
            </a:r>
            <a:r>
              <a:rPr lang="zh-CN" altLang="en-US" dirty="0" smtClean="0"/>
              <a:t>质量保证</a:t>
            </a:r>
            <a:r>
              <a:rPr lang="zh-CN" altLang="en-US" dirty="0" smtClean="0"/>
              <a:t>体系</a:t>
            </a:r>
          </a:p>
          <a:p>
            <a:r>
              <a:rPr lang="en-US" dirty="0" smtClean="0"/>
              <a:t>16.4 </a:t>
            </a:r>
            <a:r>
              <a:rPr lang="zh-CN" altLang="en-US" dirty="0" smtClean="0"/>
              <a:t>独立的质量管理</a:t>
            </a:r>
            <a:r>
              <a:rPr lang="en-US" dirty="0" smtClean="0"/>
              <a:t>	</a:t>
            </a:r>
            <a:endParaRPr lang="zh-CN" altLang="en-US" dirty="0" smtClean="0"/>
          </a:p>
          <a:p>
            <a:r>
              <a:rPr lang="en-US" dirty="0" smtClean="0"/>
              <a:t>16.5 </a:t>
            </a:r>
            <a:r>
              <a:rPr lang="zh-CN" altLang="en-US" dirty="0" smtClean="0"/>
              <a:t>质量统计技术</a:t>
            </a:r>
          </a:p>
          <a:p>
            <a:r>
              <a:rPr lang="en-US" dirty="0" smtClean="0"/>
              <a:t>16.6 </a:t>
            </a:r>
            <a:r>
              <a:rPr lang="zh-CN" altLang="en-US" dirty="0" smtClean="0"/>
              <a:t>质量控制</a:t>
            </a:r>
          </a:p>
          <a:p>
            <a:r>
              <a:rPr lang="en-US" dirty="0" smtClean="0"/>
              <a:t>16.7 </a:t>
            </a:r>
            <a:r>
              <a:rPr lang="zh-CN" altLang="en-US" dirty="0" smtClean="0"/>
              <a:t>总结</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“指甲”曲线</a:t>
            </a:r>
            <a:endParaRPr lang="zh-CN" altLang="en-US" dirty="0"/>
          </a:p>
        </p:txBody>
      </p:sp>
      <p:pic>
        <p:nvPicPr>
          <p:cNvPr id="44035" name="Picture 3"/>
          <p:cNvPicPr>
            <a:picLocks noChangeAspect="1" noChangeArrowheads="1"/>
          </p:cNvPicPr>
          <p:nvPr/>
        </p:nvPicPr>
        <p:blipFill>
          <a:blip r:embed="rId2"/>
          <a:srcRect/>
          <a:stretch>
            <a:fillRect/>
          </a:stretch>
        </p:blipFill>
        <p:spPr bwMode="auto">
          <a:xfrm>
            <a:off x="369881" y="1127805"/>
            <a:ext cx="8774119" cy="49101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审查</a:t>
            </a:r>
            <a:r>
              <a:rPr lang="en-US" altLang="zh-CN" dirty="0" smtClean="0"/>
              <a:t>(</a:t>
            </a:r>
            <a:r>
              <a:rPr lang="zh-CN" altLang="en-US" dirty="0" smtClean="0"/>
              <a:t>评审</a:t>
            </a:r>
            <a:r>
              <a:rPr lang="en-US" altLang="zh-CN" dirty="0" smtClean="0"/>
              <a:t>)</a:t>
            </a:r>
            <a:r>
              <a:rPr lang="zh-CN" altLang="en-US" dirty="0" smtClean="0"/>
              <a:t>工作的重要性</a:t>
            </a:r>
            <a:endParaRPr lang="zh-CN" altLang="en-US" dirty="0"/>
          </a:p>
        </p:txBody>
      </p:sp>
      <p:sp>
        <p:nvSpPr>
          <p:cNvPr id="85090" name="Rectangle 9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85050" name="Group 58"/>
          <p:cNvGrpSpPr>
            <a:grpSpLocks noChangeAspect="1"/>
          </p:cNvGrpSpPr>
          <p:nvPr/>
        </p:nvGrpSpPr>
        <p:grpSpPr bwMode="auto">
          <a:xfrm>
            <a:off x="800156" y="1142892"/>
            <a:ext cx="8054916" cy="3367315"/>
            <a:chOff x="2217" y="1661"/>
            <a:chExt cx="6955" cy="2908"/>
          </a:xfrm>
        </p:grpSpPr>
        <p:sp>
          <p:nvSpPr>
            <p:cNvPr id="85089" name="AutoShape 97"/>
            <p:cNvSpPr>
              <a:spLocks noChangeAspect="1" noChangeArrowheads="1" noTextEdit="1"/>
            </p:cNvSpPr>
            <p:nvPr/>
          </p:nvSpPr>
          <p:spPr bwMode="auto">
            <a:xfrm>
              <a:off x="2217" y="1661"/>
              <a:ext cx="6955" cy="29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85088" name="Text Box 96"/>
            <p:cNvSpPr txBox="1">
              <a:spLocks noChangeArrowheads="1"/>
            </p:cNvSpPr>
            <p:nvPr/>
          </p:nvSpPr>
          <p:spPr bwMode="auto">
            <a:xfrm>
              <a:off x="3457" y="1979"/>
              <a:ext cx="665" cy="36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需求</a:t>
              </a:r>
              <a:endParaRPr kumimoji="0" 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5087" name="AutoShape 95"/>
            <p:cNvSpPr>
              <a:spLocks noChangeShapeType="1"/>
            </p:cNvSpPr>
            <p:nvPr/>
          </p:nvSpPr>
          <p:spPr bwMode="auto">
            <a:xfrm>
              <a:off x="3358" y="1929"/>
              <a:ext cx="5599"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2000"/>
            </a:p>
          </p:txBody>
        </p:sp>
        <p:sp>
          <p:nvSpPr>
            <p:cNvPr id="85086" name="AutoShape 94"/>
            <p:cNvSpPr>
              <a:spLocks noChangeShapeType="1"/>
            </p:cNvSpPr>
            <p:nvPr/>
          </p:nvSpPr>
          <p:spPr bwMode="auto">
            <a:xfrm>
              <a:off x="3353" y="1713"/>
              <a:ext cx="5" cy="3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85085" name="AutoShape 93"/>
            <p:cNvSpPr>
              <a:spLocks noChangeShapeType="1"/>
            </p:cNvSpPr>
            <p:nvPr/>
          </p:nvSpPr>
          <p:spPr bwMode="auto">
            <a:xfrm>
              <a:off x="4275" y="1711"/>
              <a:ext cx="5" cy="3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85084" name="Text Box 92"/>
            <p:cNvSpPr txBox="1">
              <a:spLocks noChangeArrowheads="1"/>
            </p:cNvSpPr>
            <p:nvPr/>
          </p:nvSpPr>
          <p:spPr bwMode="auto">
            <a:xfrm>
              <a:off x="2416" y="1711"/>
              <a:ext cx="742" cy="6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缺陷产生时间</a:t>
              </a:r>
              <a:endParaRPr kumimoji="0" 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85083" name="AutoShape 91"/>
            <p:cNvSpPr>
              <a:spLocks noChangeShapeType="1"/>
            </p:cNvSpPr>
            <p:nvPr/>
          </p:nvSpPr>
          <p:spPr bwMode="auto">
            <a:xfrm>
              <a:off x="5153" y="1709"/>
              <a:ext cx="5" cy="3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85082" name="Text Box 90"/>
            <p:cNvSpPr txBox="1">
              <a:spLocks noChangeArrowheads="1"/>
            </p:cNvSpPr>
            <p:nvPr/>
          </p:nvSpPr>
          <p:spPr bwMode="auto">
            <a:xfrm>
              <a:off x="4362" y="2034"/>
              <a:ext cx="665" cy="36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设计</a:t>
              </a:r>
              <a:endParaRPr kumimoji="0" 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5081" name="Text Box 89"/>
            <p:cNvSpPr txBox="1">
              <a:spLocks noChangeArrowheads="1"/>
            </p:cNvSpPr>
            <p:nvPr/>
          </p:nvSpPr>
          <p:spPr bwMode="auto">
            <a:xfrm>
              <a:off x="5337" y="2034"/>
              <a:ext cx="665" cy="36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编码</a:t>
              </a:r>
              <a:endParaRPr kumimoji="0" 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5080" name="Text Box 88"/>
            <p:cNvSpPr txBox="1">
              <a:spLocks noChangeArrowheads="1"/>
            </p:cNvSpPr>
            <p:nvPr/>
          </p:nvSpPr>
          <p:spPr bwMode="auto">
            <a:xfrm>
              <a:off x="6242" y="2034"/>
              <a:ext cx="665" cy="36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文档</a:t>
              </a:r>
              <a:endParaRPr kumimoji="0" 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5079" name="Text Box 87"/>
            <p:cNvSpPr txBox="1">
              <a:spLocks noChangeArrowheads="1"/>
            </p:cNvSpPr>
            <p:nvPr/>
          </p:nvSpPr>
          <p:spPr bwMode="auto">
            <a:xfrm>
              <a:off x="7073" y="2034"/>
              <a:ext cx="665" cy="36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测试</a:t>
              </a:r>
              <a:endParaRPr kumimoji="0" 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5078" name="Text Box 86"/>
            <p:cNvSpPr txBox="1">
              <a:spLocks noChangeArrowheads="1"/>
            </p:cNvSpPr>
            <p:nvPr/>
          </p:nvSpPr>
          <p:spPr bwMode="auto">
            <a:xfrm>
              <a:off x="7874" y="2032"/>
              <a:ext cx="665" cy="36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维护</a:t>
              </a:r>
              <a:endParaRPr kumimoji="0" 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5077" name="AutoShape 85"/>
            <p:cNvSpPr>
              <a:spLocks noChangeShapeType="1"/>
            </p:cNvSpPr>
            <p:nvPr/>
          </p:nvSpPr>
          <p:spPr bwMode="auto">
            <a:xfrm>
              <a:off x="6097" y="1740"/>
              <a:ext cx="5" cy="3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85076" name="AutoShape 84"/>
            <p:cNvSpPr>
              <a:spLocks noChangeShapeType="1"/>
            </p:cNvSpPr>
            <p:nvPr/>
          </p:nvSpPr>
          <p:spPr bwMode="auto">
            <a:xfrm>
              <a:off x="6975" y="1738"/>
              <a:ext cx="5" cy="3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85075" name="AutoShape 83"/>
            <p:cNvSpPr>
              <a:spLocks noChangeShapeType="1"/>
            </p:cNvSpPr>
            <p:nvPr/>
          </p:nvSpPr>
          <p:spPr bwMode="auto">
            <a:xfrm>
              <a:off x="7820" y="1747"/>
              <a:ext cx="5" cy="3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85074" name="AutoShape 82"/>
            <p:cNvSpPr>
              <a:spLocks noChangeShapeType="1"/>
            </p:cNvSpPr>
            <p:nvPr/>
          </p:nvSpPr>
          <p:spPr bwMode="auto">
            <a:xfrm>
              <a:off x="8953" y="1800"/>
              <a:ext cx="5" cy="3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85073" name="Text Box 81"/>
            <p:cNvSpPr txBox="1">
              <a:spLocks noChangeArrowheads="1"/>
            </p:cNvSpPr>
            <p:nvPr/>
          </p:nvSpPr>
          <p:spPr bwMode="auto">
            <a:xfrm>
              <a:off x="3416" y="3592"/>
              <a:ext cx="665" cy="36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需求</a:t>
              </a:r>
              <a:endParaRPr kumimoji="0" 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5072" name="AutoShape 80"/>
            <p:cNvSpPr>
              <a:spLocks noChangeShapeType="1"/>
            </p:cNvSpPr>
            <p:nvPr/>
          </p:nvSpPr>
          <p:spPr bwMode="auto">
            <a:xfrm>
              <a:off x="3317" y="3542"/>
              <a:ext cx="5635"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2000"/>
            </a:p>
          </p:txBody>
        </p:sp>
        <p:sp>
          <p:nvSpPr>
            <p:cNvPr id="85071" name="AutoShape 79"/>
            <p:cNvSpPr>
              <a:spLocks noChangeShapeType="1"/>
            </p:cNvSpPr>
            <p:nvPr/>
          </p:nvSpPr>
          <p:spPr bwMode="auto">
            <a:xfrm>
              <a:off x="3312" y="3326"/>
              <a:ext cx="5" cy="3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85070" name="AutoShape 78"/>
            <p:cNvSpPr>
              <a:spLocks noChangeShapeType="1"/>
            </p:cNvSpPr>
            <p:nvPr/>
          </p:nvSpPr>
          <p:spPr bwMode="auto">
            <a:xfrm>
              <a:off x="4234" y="3324"/>
              <a:ext cx="5" cy="3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85069" name="AutoShape 77"/>
            <p:cNvSpPr>
              <a:spLocks noChangeShapeType="1"/>
            </p:cNvSpPr>
            <p:nvPr/>
          </p:nvSpPr>
          <p:spPr bwMode="auto">
            <a:xfrm>
              <a:off x="5112" y="3322"/>
              <a:ext cx="5" cy="3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85068" name="Text Box 76"/>
            <p:cNvSpPr txBox="1">
              <a:spLocks noChangeArrowheads="1"/>
            </p:cNvSpPr>
            <p:nvPr/>
          </p:nvSpPr>
          <p:spPr bwMode="auto">
            <a:xfrm>
              <a:off x="4321" y="3647"/>
              <a:ext cx="665" cy="36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设计</a:t>
              </a:r>
              <a:endParaRPr kumimoji="0" 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5067" name="Text Box 75"/>
            <p:cNvSpPr txBox="1">
              <a:spLocks noChangeArrowheads="1"/>
            </p:cNvSpPr>
            <p:nvPr/>
          </p:nvSpPr>
          <p:spPr bwMode="auto">
            <a:xfrm>
              <a:off x="5296" y="3647"/>
              <a:ext cx="665" cy="36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编码</a:t>
              </a:r>
              <a:endParaRPr kumimoji="0" 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5066" name="Text Box 74"/>
            <p:cNvSpPr txBox="1">
              <a:spLocks noChangeArrowheads="1"/>
            </p:cNvSpPr>
            <p:nvPr/>
          </p:nvSpPr>
          <p:spPr bwMode="auto">
            <a:xfrm>
              <a:off x="6201" y="3647"/>
              <a:ext cx="665" cy="36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文档</a:t>
              </a:r>
              <a:endParaRPr kumimoji="0" 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5065" name="Text Box 73"/>
            <p:cNvSpPr txBox="1">
              <a:spLocks noChangeArrowheads="1"/>
            </p:cNvSpPr>
            <p:nvPr/>
          </p:nvSpPr>
          <p:spPr bwMode="auto">
            <a:xfrm>
              <a:off x="7032" y="3647"/>
              <a:ext cx="665" cy="36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测试</a:t>
              </a:r>
              <a:endParaRPr kumimoji="0" 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5064" name="Text Box 72"/>
            <p:cNvSpPr txBox="1">
              <a:spLocks noChangeArrowheads="1"/>
            </p:cNvSpPr>
            <p:nvPr/>
          </p:nvSpPr>
          <p:spPr bwMode="auto">
            <a:xfrm>
              <a:off x="7871" y="3645"/>
              <a:ext cx="665" cy="36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维护</a:t>
              </a:r>
              <a:endParaRPr kumimoji="0" 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85063" name="AutoShape 71"/>
            <p:cNvSpPr>
              <a:spLocks noChangeShapeType="1"/>
            </p:cNvSpPr>
            <p:nvPr/>
          </p:nvSpPr>
          <p:spPr bwMode="auto">
            <a:xfrm>
              <a:off x="6056" y="3353"/>
              <a:ext cx="5" cy="3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85062" name="AutoShape 70"/>
            <p:cNvSpPr>
              <a:spLocks noChangeShapeType="1"/>
            </p:cNvSpPr>
            <p:nvPr/>
          </p:nvSpPr>
          <p:spPr bwMode="auto">
            <a:xfrm>
              <a:off x="6934" y="3351"/>
              <a:ext cx="5" cy="3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85061" name="AutoShape 69"/>
            <p:cNvSpPr>
              <a:spLocks noChangeShapeType="1"/>
            </p:cNvSpPr>
            <p:nvPr/>
          </p:nvSpPr>
          <p:spPr bwMode="auto">
            <a:xfrm>
              <a:off x="7779" y="3360"/>
              <a:ext cx="5" cy="3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85060" name="AutoShape 68"/>
            <p:cNvSpPr>
              <a:spLocks noChangeShapeType="1"/>
            </p:cNvSpPr>
            <p:nvPr/>
          </p:nvSpPr>
          <p:spPr bwMode="auto">
            <a:xfrm>
              <a:off x="8952" y="3413"/>
              <a:ext cx="5" cy="3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85059" name="Text Box 67"/>
            <p:cNvSpPr txBox="1">
              <a:spLocks noChangeArrowheads="1"/>
            </p:cNvSpPr>
            <p:nvPr/>
          </p:nvSpPr>
          <p:spPr bwMode="auto">
            <a:xfrm>
              <a:off x="2389" y="3194"/>
              <a:ext cx="720" cy="6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缺陷发现时间</a:t>
              </a:r>
              <a:endParaRPr kumimoji="0" 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85058" name="AutoShape 66"/>
            <p:cNvSpPr>
              <a:spLocks noChangeShapeType="1"/>
            </p:cNvSpPr>
            <p:nvPr/>
          </p:nvSpPr>
          <p:spPr bwMode="auto">
            <a:xfrm>
              <a:off x="3790" y="1979"/>
              <a:ext cx="4257" cy="156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2000"/>
            </a:p>
          </p:txBody>
        </p:sp>
        <p:sp>
          <p:nvSpPr>
            <p:cNvPr id="85057" name="AutoShape 65"/>
            <p:cNvSpPr>
              <a:spLocks/>
            </p:cNvSpPr>
            <p:nvPr/>
          </p:nvSpPr>
          <p:spPr bwMode="auto">
            <a:xfrm rot="16200000">
              <a:off x="7847" y="3269"/>
              <a:ext cx="234" cy="1613"/>
            </a:xfrm>
            <a:prstGeom prst="leftBrace">
              <a:avLst>
                <a:gd name="adj1" fmla="val 50989"/>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85056" name="Text Box 64"/>
            <p:cNvSpPr txBox="1">
              <a:spLocks noChangeArrowheads="1"/>
            </p:cNvSpPr>
            <p:nvPr/>
          </p:nvSpPr>
          <p:spPr bwMode="auto">
            <a:xfrm>
              <a:off x="7279" y="4203"/>
              <a:ext cx="1053" cy="36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混乱时段</a:t>
              </a:r>
              <a:endParaRPr kumimoji="0" lang="zh-CN" sz="20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p:txBody>
        </p:sp>
        <p:sp>
          <p:nvSpPr>
            <p:cNvPr id="85055" name="AutoShape 63"/>
            <p:cNvSpPr>
              <a:spLocks noChangeShapeType="1"/>
            </p:cNvSpPr>
            <p:nvPr/>
          </p:nvSpPr>
          <p:spPr bwMode="auto">
            <a:xfrm>
              <a:off x="4695" y="2034"/>
              <a:ext cx="3599" cy="148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2000"/>
            </a:p>
          </p:txBody>
        </p:sp>
        <p:sp>
          <p:nvSpPr>
            <p:cNvPr id="85054" name="AutoShape 62"/>
            <p:cNvSpPr>
              <a:spLocks noChangeShapeType="1"/>
            </p:cNvSpPr>
            <p:nvPr/>
          </p:nvSpPr>
          <p:spPr bwMode="auto">
            <a:xfrm>
              <a:off x="5603" y="1979"/>
              <a:ext cx="1741" cy="150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2000"/>
            </a:p>
          </p:txBody>
        </p:sp>
        <p:sp>
          <p:nvSpPr>
            <p:cNvPr id="85053" name="AutoShape 61"/>
            <p:cNvSpPr>
              <a:spLocks noChangeShapeType="1"/>
            </p:cNvSpPr>
            <p:nvPr/>
          </p:nvSpPr>
          <p:spPr bwMode="auto">
            <a:xfrm>
              <a:off x="6479" y="1979"/>
              <a:ext cx="1993" cy="155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2000"/>
            </a:p>
          </p:txBody>
        </p:sp>
        <p:sp>
          <p:nvSpPr>
            <p:cNvPr id="85052" name="AutoShape 60"/>
            <p:cNvSpPr>
              <a:spLocks noChangeShapeType="1"/>
            </p:cNvSpPr>
            <p:nvPr/>
          </p:nvSpPr>
          <p:spPr bwMode="auto">
            <a:xfrm>
              <a:off x="7279" y="1930"/>
              <a:ext cx="1260" cy="161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2000"/>
            </a:p>
          </p:txBody>
        </p:sp>
        <p:sp>
          <p:nvSpPr>
            <p:cNvPr id="85051" name="AutoShape 59"/>
            <p:cNvSpPr>
              <a:spLocks noChangeShapeType="1"/>
            </p:cNvSpPr>
            <p:nvPr/>
          </p:nvSpPr>
          <p:spPr bwMode="auto">
            <a:xfrm>
              <a:off x="7985" y="1930"/>
              <a:ext cx="812" cy="161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2000"/>
            </a:p>
          </p:txBody>
        </p:sp>
      </p:grpSp>
      <p:pic>
        <p:nvPicPr>
          <p:cNvPr id="3" name="图片 2"/>
          <p:cNvPicPr>
            <a:picLocks noChangeAspect="1"/>
          </p:cNvPicPr>
          <p:nvPr/>
        </p:nvPicPr>
        <p:blipFill>
          <a:blip r:embed="rId2"/>
          <a:stretch>
            <a:fillRect/>
          </a:stretch>
        </p:blipFill>
        <p:spPr>
          <a:xfrm>
            <a:off x="6010275" y="4434939"/>
            <a:ext cx="2905125" cy="1847850"/>
          </a:xfrm>
          <a:prstGeom prst="rect">
            <a:avLst/>
          </a:prstGeom>
        </p:spPr>
      </p:pic>
    </p:spTree>
    <p:extLst>
      <p:ext uri="{BB962C8B-B14F-4D97-AF65-F5344CB8AC3E}">
        <p14:creationId xmlns:p14="http://schemas.microsoft.com/office/powerpoint/2010/main" val="40581712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审查</a:t>
            </a:r>
            <a:r>
              <a:rPr lang="en-US" altLang="zh-CN" dirty="0" smtClean="0"/>
              <a:t>(</a:t>
            </a:r>
            <a:r>
              <a:rPr lang="zh-CN" altLang="en-US" dirty="0" smtClean="0"/>
              <a:t>评审</a:t>
            </a:r>
            <a:r>
              <a:rPr lang="en-US" altLang="zh-CN" dirty="0" smtClean="0"/>
              <a:t>)</a:t>
            </a:r>
            <a:r>
              <a:rPr lang="zh-CN" altLang="en-US" dirty="0" smtClean="0"/>
              <a:t>工作的重要性</a:t>
            </a:r>
            <a:endParaRPr lang="zh-CN" altLang="en-US" dirty="0"/>
          </a:p>
        </p:txBody>
      </p:sp>
      <p:sp>
        <p:nvSpPr>
          <p:cNvPr id="143410" name="Rectangle 5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43361" name="Group 1"/>
          <p:cNvGrpSpPr>
            <a:grpSpLocks noChangeAspect="1"/>
          </p:cNvGrpSpPr>
          <p:nvPr/>
        </p:nvGrpSpPr>
        <p:grpSpPr bwMode="auto">
          <a:xfrm>
            <a:off x="1030514" y="2554514"/>
            <a:ext cx="7852228" cy="3251199"/>
            <a:chOff x="2217" y="1553"/>
            <a:chExt cx="7235" cy="3131"/>
          </a:xfrm>
        </p:grpSpPr>
        <p:sp>
          <p:nvSpPr>
            <p:cNvPr id="143409" name="AutoShape 49"/>
            <p:cNvSpPr>
              <a:spLocks noChangeAspect="1" noChangeArrowheads="1" noTextEdit="1"/>
            </p:cNvSpPr>
            <p:nvPr/>
          </p:nvSpPr>
          <p:spPr bwMode="auto">
            <a:xfrm>
              <a:off x="2217" y="1553"/>
              <a:ext cx="7235" cy="31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43408" name="Text Box 48"/>
            <p:cNvSpPr txBox="1">
              <a:spLocks noChangeArrowheads="1"/>
            </p:cNvSpPr>
            <p:nvPr/>
          </p:nvSpPr>
          <p:spPr bwMode="auto">
            <a:xfrm>
              <a:off x="3457" y="1979"/>
              <a:ext cx="665" cy="36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需求</a:t>
              </a:r>
              <a:endParaRPr kumimoji="0" 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3407" name="AutoShape 47"/>
            <p:cNvSpPr>
              <a:spLocks noChangeShapeType="1"/>
            </p:cNvSpPr>
            <p:nvPr/>
          </p:nvSpPr>
          <p:spPr bwMode="auto">
            <a:xfrm>
              <a:off x="3358" y="1929"/>
              <a:ext cx="5599"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2000"/>
            </a:p>
          </p:txBody>
        </p:sp>
        <p:sp>
          <p:nvSpPr>
            <p:cNvPr id="143406" name="AutoShape 46"/>
            <p:cNvSpPr>
              <a:spLocks noChangeShapeType="1"/>
            </p:cNvSpPr>
            <p:nvPr/>
          </p:nvSpPr>
          <p:spPr bwMode="auto">
            <a:xfrm>
              <a:off x="3353" y="1713"/>
              <a:ext cx="5" cy="3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43405" name="AutoShape 45"/>
            <p:cNvSpPr>
              <a:spLocks noChangeShapeType="1"/>
            </p:cNvSpPr>
            <p:nvPr/>
          </p:nvSpPr>
          <p:spPr bwMode="auto">
            <a:xfrm>
              <a:off x="4275" y="1711"/>
              <a:ext cx="5" cy="3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43404" name="Text Box 44"/>
            <p:cNvSpPr txBox="1">
              <a:spLocks noChangeArrowheads="1"/>
            </p:cNvSpPr>
            <p:nvPr/>
          </p:nvSpPr>
          <p:spPr bwMode="auto">
            <a:xfrm>
              <a:off x="2217" y="1553"/>
              <a:ext cx="848" cy="6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缺陷产生时间</a:t>
              </a:r>
              <a:endParaRPr kumimoji="0" 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3403" name="AutoShape 43"/>
            <p:cNvSpPr>
              <a:spLocks noChangeShapeType="1"/>
            </p:cNvSpPr>
            <p:nvPr/>
          </p:nvSpPr>
          <p:spPr bwMode="auto">
            <a:xfrm>
              <a:off x="5153" y="1709"/>
              <a:ext cx="5" cy="3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43402" name="Text Box 42"/>
            <p:cNvSpPr txBox="1">
              <a:spLocks noChangeArrowheads="1"/>
            </p:cNvSpPr>
            <p:nvPr/>
          </p:nvSpPr>
          <p:spPr bwMode="auto">
            <a:xfrm>
              <a:off x="4362" y="2034"/>
              <a:ext cx="665" cy="36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设计</a:t>
              </a:r>
              <a:endParaRPr kumimoji="0" 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3401" name="Text Box 41"/>
            <p:cNvSpPr txBox="1">
              <a:spLocks noChangeArrowheads="1"/>
            </p:cNvSpPr>
            <p:nvPr/>
          </p:nvSpPr>
          <p:spPr bwMode="auto">
            <a:xfrm>
              <a:off x="5337" y="2034"/>
              <a:ext cx="665" cy="36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编码</a:t>
              </a:r>
              <a:endParaRPr kumimoji="0" 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3400" name="Text Box 40"/>
            <p:cNvSpPr txBox="1">
              <a:spLocks noChangeArrowheads="1"/>
            </p:cNvSpPr>
            <p:nvPr/>
          </p:nvSpPr>
          <p:spPr bwMode="auto">
            <a:xfrm>
              <a:off x="6242" y="2034"/>
              <a:ext cx="665" cy="36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文档</a:t>
              </a:r>
              <a:endParaRPr kumimoji="0" 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3399" name="Text Box 39"/>
            <p:cNvSpPr txBox="1">
              <a:spLocks noChangeArrowheads="1"/>
            </p:cNvSpPr>
            <p:nvPr/>
          </p:nvSpPr>
          <p:spPr bwMode="auto">
            <a:xfrm>
              <a:off x="7073" y="2034"/>
              <a:ext cx="665" cy="36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测试</a:t>
              </a:r>
              <a:endParaRPr kumimoji="0" 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3398" name="Text Box 38"/>
            <p:cNvSpPr txBox="1">
              <a:spLocks noChangeArrowheads="1"/>
            </p:cNvSpPr>
            <p:nvPr/>
          </p:nvSpPr>
          <p:spPr bwMode="auto">
            <a:xfrm>
              <a:off x="7874" y="2032"/>
              <a:ext cx="665" cy="36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维护</a:t>
              </a:r>
              <a:endParaRPr kumimoji="0" 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3397" name="AutoShape 37"/>
            <p:cNvSpPr>
              <a:spLocks noChangeShapeType="1"/>
            </p:cNvSpPr>
            <p:nvPr/>
          </p:nvSpPr>
          <p:spPr bwMode="auto">
            <a:xfrm>
              <a:off x="6097" y="1740"/>
              <a:ext cx="5" cy="3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43396" name="AutoShape 36"/>
            <p:cNvSpPr>
              <a:spLocks noChangeShapeType="1"/>
            </p:cNvSpPr>
            <p:nvPr/>
          </p:nvSpPr>
          <p:spPr bwMode="auto">
            <a:xfrm>
              <a:off x="6975" y="1738"/>
              <a:ext cx="5" cy="3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43395" name="AutoShape 35"/>
            <p:cNvSpPr>
              <a:spLocks noChangeShapeType="1"/>
            </p:cNvSpPr>
            <p:nvPr/>
          </p:nvSpPr>
          <p:spPr bwMode="auto">
            <a:xfrm>
              <a:off x="7820" y="1747"/>
              <a:ext cx="5" cy="3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43394" name="AutoShape 34"/>
            <p:cNvSpPr>
              <a:spLocks noChangeShapeType="1"/>
            </p:cNvSpPr>
            <p:nvPr/>
          </p:nvSpPr>
          <p:spPr bwMode="auto">
            <a:xfrm>
              <a:off x="8953" y="1800"/>
              <a:ext cx="5" cy="3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43393" name="Text Box 33"/>
            <p:cNvSpPr txBox="1">
              <a:spLocks noChangeArrowheads="1"/>
            </p:cNvSpPr>
            <p:nvPr/>
          </p:nvSpPr>
          <p:spPr bwMode="auto">
            <a:xfrm>
              <a:off x="3416" y="3592"/>
              <a:ext cx="665" cy="36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需求</a:t>
              </a:r>
              <a:endParaRPr kumimoji="0" 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3392" name="AutoShape 32"/>
            <p:cNvSpPr>
              <a:spLocks noChangeShapeType="1"/>
            </p:cNvSpPr>
            <p:nvPr/>
          </p:nvSpPr>
          <p:spPr bwMode="auto">
            <a:xfrm>
              <a:off x="3317" y="3542"/>
              <a:ext cx="5635"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2000"/>
            </a:p>
          </p:txBody>
        </p:sp>
        <p:sp>
          <p:nvSpPr>
            <p:cNvPr id="143391" name="AutoShape 31"/>
            <p:cNvSpPr>
              <a:spLocks noChangeShapeType="1"/>
            </p:cNvSpPr>
            <p:nvPr/>
          </p:nvSpPr>
          <p:spPr bwMode="auto">
            <a:xfrm>
              <a:off x="3312" y="3326"/>
              <a:ext cx="5" cy="3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43390" name="AutoShape 30"/>
            <p:cNvSpPr>
              <a:spLocks noChangeShapeType="1"/>
            </p:cNvSpPr>
            <p:nvPr/>
          </p:nvSpPr>
          <p:spPr bwMode="auto">
            <a:xfrm>
              <a:off x="4258" y="3324"/>
              <a:ext cx="5" cy="3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43389" name="AutoShape 29"/>
            <p:cNvSpPr>
              <a:spLocks noChangeShapeType="1"/>
            </p:cNvSpPr>
            <p:nvPr/>
          </p:nvSpPr>
          <p:spPr bwMode="auto">
            <a:xfrm>
              <a:off x="5148" y="3322"/>
              <a:ext cx="5" cy="3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43388" name="Text Box 28"/>
            <p:cNvSpPr txBox="1">
              <a:spLocks noChangeArrowheads="1"/>
            </p:cNvSpPr>
            <p:nvPr/>
          </p:nvSpPr>
          <p:spPr bwMode="auto">
            <a:xfrm>
              <a:off x="4321" y="3647"/>
              <a:ext cx="665" cy="36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设计</a:t>
              </a:r>
              <a:endParaRPr kumimoji="0" 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3387" name="Text Box 27"/>
            <p:cNvSpPr txBox="1">
              <a:spLocks noChangeArrowheads="1"/>
            </p:cNvSpPr>
            <p:nvPr/>
          </p:nvSpPr>
          <p:spPr bwMode="auto">
            <a:xfrm>
              <a:off x="5296" y="3647"/>
              <a:ext cx="665" cy="36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编码</a:t>
              </a:r>
              <a:endParaRPr kumimoji="0" 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3386" name="Text Box 26"/>
            <p:cNvSpPr txBox="1">
              <a:spLocks noChangeArrowheads="1"/>
            </p:cNvSpPr>
            <p:nvPr/>
          </p:nvSpPr>
          <p:spPr bwMode="auto">
            <a:xfrm>
              <a:off x="6175" y="3571"/>
              <a:ext cx="665" cy="36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文档</a:t>
              </a:r>
              <a:endParaRPr kumimoji="0" 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43385" name="Text Box 25"/>
            <p:cNvSpPr txBox="1">
              <a:spLocks noChangeArrowheads="1"/>
            </p:cNvSpPr>
            <p:nvPr/>
          </p:nvSpPr>
          <p:spPr bwMode="auto">
            <a:xfrm>
              <a:off x="7032" y="3647"/>
              <a:ext cx="665" cy="36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测试</a:t>
              </a:r>
              <a:endParaRPr kumimoji="0" 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3384" name="Text Box 24"/>
            <p:cNvSpPr txBox="1">
              <a:spLocks noChangeArrowheads="1"/>
            </p:cNvSpPr>
            <p:nvPr/>
          </p:nvSpPr>
          <p:spPr bwMode="auto">
            <a:xfrm>
              <a:off x="7833" y="3645"/>
              <a:ext cx="665" cy="36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维护</a:t>
              </a:r>
              <a:endParaRPr kumimoji="0" lang="zh-CN" sz="20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3383" name="AutoShape 23"/>
            <p:cNvSpPr>
              <a:spLocks noChangeShapeType="1"/>
            </p:cNvSpPr>
            <p:nvPr/>
          </p:nvSpPr>
          <p:spPr bwMode="auto">
            <a:xfrm>
              <a:off x="6068" y="3353"/>
              <a:ext cx="5" cy="3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43381" name="AutoShape 21"/>
            <p:cNvSpPr>
              <a:spLocks noChangeShapeType="1"/>
            </p:cNvSpPr>
            <p:nvPr/>
          </p:nvSpPr>
          <p:spPr bwMode="auto">
            <a:xfrm>
              <a:off x="7839" y="3360"/>
              <a:ext cx="5" cy="38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43379" name="Text Box 19"/>
            <p:cNvSpPr txBox="1">
              <a:spLocks noChangeArrowheads="1"/>
            </p:cNvSpPr>
            <p:nvPr/>
          </p:nvSpPr>
          <p:spPr bwMode="auto">
            <a:xfrm>
              <a:off x="2283" y="2951"/>
              <a:ext cx="848" cy="6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缺陷发现时间</a:t>
              </a:r>
              <a:endParaRPr kumimoji="0" 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43378" name="AutoShape 18"/>
            <p:cNvSpPr>
              <a:spLocks noChangeShapeType="1"/>
            </p:cNvSpPr>
            <p:nvPr/>
          </p:nvSpPr>
          <p:spPr bwMode="auto">
            <a:xfrm>
              <a:off x="3790" y="1979"/>
              <a:ext cx="291" cy="130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2000"/>
            </a:p>
          </p:txBody>
        </p:sp>
        <p:sp>
          <p:nvSpPr>
            <p:cNvPr id="143377" name="AutoShape 17"/>
            <p:cNvSpPr>
              <a:spLocks noChangeShapeType="1"/>
            </p:cNvSpPr>
            <p:nvPr/>
          </p:nvSpPr>
          <p:spPr bwMode="auto">
            <a:xfrm>
              <a:off x="4695" y="2034"/>
              <a:ext cx="318" cy="125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2000"/>
            </a:p>
          </p:txBody>
        </p:sp>
        <p:sp>
          <p:nvSpPr>
            <p:cNvPr id="143376" name="AutoShape 16"/>
            <p:cNvSpPr>
              <a:spLocks noChangeShapeType="1"/>
            </p:cNvSpPr>
            <p:nvPr/>
          </p:nvSpPr>
          <p:spPr bwMode="auto">
            <a:xfrm>
              <a:off x="5603" y="1979"/>
              <a:ext cx="301" cy="125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2000"/>
            </a:p>
          </p:txBody>
        </p:sp>
        <p:sp>
          <p:nvSpPr>
            <p:cNvPr id="143375" name="AutoShape 15"/>
            <p:cNvSpPr>
              <a:spLocks noChangeShapeType="1"/>
            </p:cNvSpPr>
            <p:nvPr/>
          </p:nvSpPr>
          <p:spPr bwMode="auto">
            <a:xfrm>
              <a:off x="6479" y="1979"/>
              <a:ext cx="343" cy="125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2000"/>
            </a:p>
          </p:txBody>
        </p:sp>
        <p:sp>
          <p:nvSpPr>
            <p:cNvPr id="143374" name="AutoShape 14"/>
            <p:cNvSpPr>
              <a:spLocks noChangeShapeType="1"/>
            </p:cNvSpPr>
            <p:nvPr/>
          </p:nvSpPr>
          <p:spPr bwMode="auto">
            <a:xfrm>
              <a:off x="7279" y="1930"/>
              <a:ext cx="353" cy="127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2000"/>
            </a:p>
          </p:txBody>
        </p:sp>
        <p:sp>
          <p:nvSpPr>
            <p:cNvPr id="143373" name="AutoShape 13"/>
            <p:cNvSpPr>
              <a:spLocks noChangeShapeType="1"/>
            </p:cNvSpPr>
            <p:nvPr/>
          </p:nvSpPr>
          <p:spPr bwMode="auto">
            <a:xfrm>
              <a:off x="7985" y="1930"/>
              <a:ext cx="680" cy="139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zh-CN" altLang="en-US" sz="2000"/>
            </a:p>
          </p:txBody>
        </p:sp>
        <p:sp>
          <p:nvSpPr>
            <p:cNvPr id="143372" name="AutoShape 12"/>
            <p:cNvSpPr>
              <a:spLocks noChangeShapeType="1"/>
            </p:cNvSpPr>
            <p:nvPr/>
          </p:nvSpPr>
          <p:spPr bwMode="auto">
            <a:xfrm>
              <a:off x="4081" y="3559"/>
              <a:ext cx="1" cy="39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43371" name="Text Box 11"/>
            <p:cNvSpPr txBox="1">
              <a:spLocks noChangeArrowheads="1"/>
            </p:cNvSpPr>
            <p:nvPr/>
          </p:nvSpPr>
          <p:spPr bwMode="auto">
            <a:xfrm>
              <a:off x="2252" y="4048"/>
              <a:ext cx="1060" cy="52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审查</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基线</a:t>
              </a:r>
              <a:endParaRPr kumimoji="0" 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43370" name="Text Box 10"/>
            <p:cNvSpPr txBox="1">
              <a:spLocks noChangeArrowheads="1"/>
            </p:cNvSpPr>
            <p:nvPr/>
          </p:nvSpPr>
          <p:spPr bwMode="auto">
            <a:xfrm>
              <a:off x="3805" y="4024"/>
              <a:ext cx="744" cy="64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ea typeface="宋体" pitchFamily="2" charset="-122"/>
                  <a:cs typeface="Times New Roman" pitchFamily="18" charset="0"/>
                </a:rPr>
                <a:t>需求</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ea typeface="宋体" pitchFamily="2" charset="-122"/>
                  <a:cs typeface="Times New Roman" pitchFamily="18" charset="0"/>
                </a:rPr>
                <a:t>评审</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43369" name="Text Box 9"/>
            <p:cNvSpPr txBox="1">
              <a:spLocks noChangeArrowheads="1"/>
            </p:cNvSpPr>
            <p:nvPr/>
          </p:nvSpPr>
          <p:spPr bwMode="auto">
            <a:xfrm>
              <a:off x="4789" y="4000"/>
              <a:ext cx="744" cy="64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ea typeface="宋体" pitchFamily="2" charset="-122"/>
                  <a:cs typeface="Times New Roman" pitchFamily="18" charset="0"/>
                </a:rPr>
                <a:t>设计</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ea typeface="宋体" pitchFamily="2" charset="-122"/>
                  <a:cs typeface="Times New Roman" pitchFamily="18" charset="0"/>
                </a:rPr>
                <a:t>评审</a:t>
              </a:r>
              <a:endParaRPr kumimoji="0" 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43368" name="Text Box 8"/>
            <p:cNvSpPr txBox="1">
              <a:spLocks noChangeArrowheads="1"/>
            </p:cNvSpPr>
            <p:nvPr/>
          </p:nvSpPr>
          <p:spPr bwMode="auto">
            <a:xfrm>
              <a:off x="6627" y="4013"/>
              <a:ext cx="744" cy="64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ea typeface="宋体" pitchFamily="2" charset="-122"/>
                  <a:cs typeface="Times New Roman" pitchFamily="18" charset="0"/>
                </a:rPr>
                <a:t>文档</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ea typeface="宋体" pitchFamily="2" charset="-122"/>
                  <a:cs typeface="Times New Roman" pitchFamily="18" charset="0"/>
                </a:rPr>
                <a:t>评审</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3367" name="Text Box 7"/>
            <p:cNvSpPr txBox="1">
              <a:spLocks noChangeArrowheads="1"/>
            </p:cNvSpPr>
            <p:nvPr/>
          </p:nvSpPr>
          <p:spPr bwMode="auto">
            <a:xfrm>
              <a:off x="5761" y="4030"/>
              <a:ext cx="744" cy="64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dirty="0">
                  <a:cs typeface="Times New Roman" pitchFamily="18" charset="0"/>
                </a:rPr>
                <a:t>编码</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dirty="0">
                  <a:cs typeface="Times New Roman" pitchFamily="18" charset="0"/>
                </a:rPr>
                <a:t>评审</a:t>
              </a:r>
            </a:p>
          </p:txBody>
        </p:sp>
        <p:sp>
          <p:nvSpPr>
            <p:cNvPr id="143366" name="Text Box 6"/>
            <p:cNvSpPr txBox="1">
              <a:spLocks noChangeArrowheads="1"/>
            </p:cNvSpPr>
            <p:nvPr/>
          </p:nvSpPr>
          <p:spPr bwMode="auto">
            <a:xfrm>
              <a:off x="7485" y="4030"/>
              <a:ext cx="744" cy="64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ea typeface="宋体" pitchFamily="2" charset="-122"/>
                  <a:cs typeface="Times New Roman" pitchFamily="18" charset="0"/>
                </a:rPr>
                <a:t>测试</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800" b="0" i="0" u="none" strike="noStrike" cap="none" normalizeH="0" baseline="0" smtClean="0">
                  <a:ln>
                    <a:noFill/>
                  </a:ln>
                  <a:solidFill>
                    <a:schemeClr val="tx1"/>
                  </a:solidFill>
                  <a:effectLst/>
                  <a:ea typeface="宋体" pitchFamily="2" charset="-122"/>
                  <a:cs typeface="Times New Roman" pitchFamily="18" charset="0"/>
                </a:rPr>
                <a:t>评审</a:t>
              </a:r>
              <a:endParaRPr kumimoji="0" 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43365" name="AutoShape 5"/>
            <p:cNvSpPr>
              <a:spLocks noChangeShapeType="1"/>
            </p:cNvSpPr>
            <p:nvPr/>
          </p:nvSpPr>
          <p:spPr bwMode="auto">
            <a:xfrm>
              <a:off x="5005" y="3535"/>
              <a:ext cx="1" cy="39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
          <p:nvSpPr>
            <p:cNvPr id="143364" name="AutoShape 4"/>
            <p:cNvSpPr>
              <a:spLocks noChangeShapeType="1"/>
            </p:cNvSpPr>
            <p:nvPr/>
          </p:nvSpPr>
          <p:spPr bwMode="auto">
            <a:xfrm>
              <a:off x="5953" y="3559"/>
              <a:ext cx="1" cy="39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grpSp>
      <p:sp>
        <p:nvSpPr>
          <p:cNvPr id="53" name="Text Box 11"/>
          <p:cNvSpPr txBox="1">
            <a:spLocks noChangeArrowheads="1"/>
          </p:cNvSpPr>
          <p:nvPr/>
        </p:nvSpPr>
        <p:spPr bwMode="auto">
          <a:xfrm>
            <a:off x="1148326" y="1538506"/>
            <a:ext cx="7458644" cy="60961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dirty="0" smtClean="0">
                <a:solidFill>
                  <a:srgbClr val="FF0000"/>
                </a:solidFill>
                <a:latin typeface="Arial" pitchFamily="34" charset="0"/>
                <a:cs typeface="宋体" pitchFamily="2" charset="-122"/>
              </a:rPr>
              <a:t>消除</a:t>
            </a:r>
            <a:r>
              <a:rPr kumimoji="0" lang="zh-CN" altLang="en-US" b="0" i="0" u="none" strike="noStrike" cap="none" normalizeH="0" baseline="0" dirty="0" smtClean="0">
                <a:ln>
                  <a:noFill/>
                </a:ln>
                <a:solidFill>
                  <a:srgbClr val="FF0000"/>
                </a:solidFill>
                <a:effectLst/>
                <a:latin typeface="Arial" pitchFamily="34" charset="0"/>
                <a:ea typeface="宋体" pitchFamily="2" charset="-122"/>
                <a:cs typeface="宋体" pitchFamily="2" charset="-122"/>
              </a:rPr>
              <a:t>“混乱”的方法：保证每个阶段的工作质量达标！</a:t>
            </a:r>
            <a:endParaRPr kumimoji="0" lang="en-US" altLang="zh-CN"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3" name="矩形 2"/>
          <p:cNvSpPr/>
          <p:nvPr/>
        </p:nvSpPr>
        <p:spPr bwMode="auto">
          <a:xfrm>
            <a:off x="3053534" y="4335177"/>
            <a:ext cx="260475" cy="723934"/>
          </a:xfrm>
          <a:prstGeom prst="rect">
            <a:avLst/>
          </a:prstGeom>
          <a:solidFill>
            <a:srgbClr val="00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5" name="矩形 54"/>
          <p:cNvSpPr/>
          <p:nvPr/>
        </p:nvSpPr>
        <p:spPr bwMode="auto">
          <a:xfrm>
            <a:off x="4048068" y="4347638"/>
            <a:ext cx="260475" cy="723934"/>
          </a:xfrm>
          <a:prstGeom prst="rect">
            <a:avLst/>
          </a:prstGeom>
          <a:solidFill>
            <a:srgbClr val="00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6" name="矩形 55"/>
          <p:cNvSpPr/>
          <p:nvPr/>
        </p:nvSpPr>
        <p:spPr bwMode="auto">
          <a:xfrm>
            <a:off x="5015148" y="4303442"/>
            <a:ext cx="260475" cy="723934"/>
          </a:xfrm>
          <a:prstGeom prst="rect">
            <a:avLst/>
          </a:prstGeom>
          <a:solidFill>
            <a:srgbClr val="00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7" name="矩形 56"/>
          <p:cNvSpPr/>
          <p:nvPr/>
        </p:nvSpPr>
        <p:spPr bwMode="auto">
          <a:xfrm>
            <a:off x="5978447" y="4309824"/>
            <a:ext cx="260475" cy="723934"/>
          </a:xfrm>
          <a:prstGeom prst="rect">
            <a:avLst/>
          </a:prstGeom>
          <a:solidFill>
            <a:srgbClr val="00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8" name="矩形 57"/>
          <p:cNvSpPr/>
          <p:nvPr/>
        </p:nvSpPr>
        <p:spPr bwMode="auto">
          <a:xfrm>
            <a:off x="6885226" y="4245445"/>
            <a:ext cx="260475" cy="723934"/>
          </a:xfrm>
          <a:prstGeom prst="rect">
            <a:avLst/>
          </a:prstGeom>
          <a:solidFill>
            <a:srgbClr val="00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9" name="矩形 58"/>
          <p:cNvSpPr/>
          <p:nvPr/>
        </p:nvSpPr>
        <p:spPr bwMode="auto">
          <a:xfrm>
            <a:off x="8002555" y="4257905"/>
            <a:ext cx="260475" cy="723934"/>
          </a:xfrm>
          <a:prstGeom prst="rect">
            <a:avLst/>
          </a:prstGeom>
          <a:solidFill>
            <a:srgbClr val="00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0" name="AutoShape 34"/>
          <p:cNvSpPr>
            <a:spLocks noChangeShapeType="1"/>
          </p:cNvSpPr>
          <p:nvPr/>
        </p:nvSpPr>
        <p:spPr bwMode="auto">
          <a:xfrm>
            <a:off x="8339571" y="4387932"/>
            <a:ext cx="5427" cy="40185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000"/>
          </a:p>
        </p:txBody>
      </p:sp>
    </p:spTree>
    <p:extLst>
      <p:ext uri="{BB962C8B-B14F-4D97-AF65-F5344CB8AC3E}">
        <p14:creationId xmlns:p14="http://schemas.microsoft.com/office/powerpoint/2010/main" val="12491793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审查</a:t>
            </a:r>
            <a:r>
              <a:rPr lang="en-US" altLang="zh-CN" dirty="0" smtClean="0"/>
              <a:t>(</a:t>
            </a:r>
            <a:r>
              <a:rPr lang="zh-CN" altLang="en-US" dirty="0" smtClean="0"/>
              <a:t>评审</a:t>
            </a:r>
            <a:r>
              <a:rPr lang="en-US" altLang="zh-CN" dirty="0" smtClean="0"/>
              <a:t>)</a:t>
            </a:r>
            <a:r>
              <a:rPr lang="zh-CN" altLang="en-US" dirty="0" smtClean="0"/>
              <a:t>工作的重要性</a:t>
            </a:r>
            <a:endParaRPr lang="zh-CN" altLang="en-US" dirty="0"/>
          </a:p>
        </p:txBody>
      </p:sp>
      <p:sp>
        <p:nvSpPr>
          <p:cNvPr id="3" name="内容占位符 2"/>
          <p:cNvSpPr>
            <a:spLocks noGrp="1"/>
          </p:cNvSpPr>
          <p:nvPr>
            <p:ph idx="1"/>
          </p:nvPr>
        </p:nvSpPr>
        <p:spPr>
          <a:xfrm>
            <a:off x="848615" y="1308557"/>
            <a:ext cx="8149563" cy="4902200"/>
          </a:xfrm>
        </p:spPr>
        <p:txBody>
          <a:bodyPr/>
          <a:lstStyle/>
          <a:p>
            <a:pPr lvl="0"/>
            <a:r>
              <a:rPr lang="en-US" altLang="zh-CN" sz="2000" dirty="0" smtClean="0"/>
              <a:t>1</a:t>
            </a:r>
            <a:r>
              <a:rPr lang="zh-CN" altLang="en-US" sz="2000" dirty="0" smtClean="0"/>
              <a:t>）在交付后，发现和清理软件问题的成本是需求和设计阶段的</a:t>
            </a:r>
            <a:r>
              <a:rPr lang="en-US" sz="2000" dirty="0" smtClean="0"/>
              <a:t>100</a:t>
            </a:r>
            <a:r>
              <a:rPr lang="zh-CN" altLang="en-US" sz="2000" dirty="0" smtClean="0"/>
              <a:t>倍。</a:t>
            </a:r>
          </a:p>
          <a:p>
            <a:pPr lvl="0"/>
            <a:r>
              <a:rPr lang="en-US" altLang="zh-CN" sz="2000" b="1" dirty="0" smtClean="0">
                <a:solidFill>
                  <a:srgbClr val="FF0000"/>
                </a:solidFill>
              </a:rPr>
              <a:t>2</a:t>
            </a:r>
            <a:r>
              <a:rPr lang="zh-CN" altLang="en-US" sz="2000" b="1" dirty="0" smtClean="0">
                <a:solidFill>
                  <a:srgbClr val="FF0000"/>
                </a:solidFill>
              </a:rPr>
              <a:t>）软件项目</a:t>
            </a:r>
            <a:r>
              <a:rPr lang="en-US" sz="2000" b="1" dirty="0" smtClean="0">
                <a:solidFill>
                  <a:srgbClr val="FF0000"/>
                </a:solidFill>
              </a:rPr>
              <a:t>40%~50%</a:t>
            </a:r>
            <a:r>
              <a:rPr lang="zh-CN" altLang="en-US" sz="2000" b="1" dirty="0" smtClean="0">
                <a:solidFill>
                  <a:srgbClr val="FF0000"/>
                </a:solidFill>
              </a:rPr>
              <a:t>的工作量花费在返工上。</a:t>
            </a:r>
          </a:p>
          <a:p>
            <a:pPr lvl="0"/>
            <a:r>
              <a:rPr lang="en-US" altLang="zh-CN" sz="2000" dirty="0" smtClean="0"/>
              <a:t>3</a:t>
            </a:r>
            <a:r>
              <a:rPr lang="zh-CN" altLang="en-US" sz="2000" dirty="0" smtClean="0"/>
              <a:t>）约</a:t>
            </a:r>
            <a:r>
              <a:rPr lang="en-US" sz="2000" dirty="0" smtClean="0"/>
              <a:t>80%</a:t>
            </a:r>
            <a:r>
              <a:rPr lang="zh-CN" altLang="en-US" sz="2000" dirty="0" smtClean="0"/>
              <a:t>的可避免的返工，是</a:t>
            </a:r>
            <a:r>
              <a:rPr lang="en-US" sz="2000" dirty="0" smtClean="0"/>
              <a:t>20%</a:t>
            </a:r>
            <a:r>
              <a:rPr lang="zh-CN" altLang="en-US" sz="2000" dirty="0" smtClean="0"/>
              <a:t>的缺陷引起的。</a:t>
            </a:r>
          </a:p>
          <a:p>
            <a:pPr lvl="0"/>
            <a:r>
              <a:rPr lang="en-US" altLang="zh-CN" sz="2000" b="1" dirty="0" smtClean="0">
                <a:solidFill>
                  <a:srgbClr val="FF0000"/>
                </a:solidFill>
              </a:rPr>
              <a:t>4</a:t>
            </a:r>
            <a:r>
              <a:rPr lang="zh-CN" altLang="en-US" sz="2000" b="1" dirty="0" smtClean="0">
                <a:solidFill>
                  <a:srgbClr val="FF0000"/>
                </a:solidFill>
              </a:rPr>
              <a:t>）约</a:t>
            </a:r>
            <a:r>
              <a:rPr lang="en-US" sz="2000" b="1" dirty="0" smtClean="0">
                <a:solidFill>
                  <a:srgbClr val="FF0000"/>
                </a:solidFill>
              </a:rPr>
              <a:t>80%</a:t>
            </a:r>
            <a:r>
              <a:rPr lang="zh-CN" altLang="en-US" sz="2000" b="1" dirty="0" smtClean="0">
                <a:solidFill>
                  <a:srgbClr val="FF0000"/>
                </a:solidFill>
              </a:rPr>
              <a:t>的缺陷源于</a:t>
            </a:r>
            <a:r>
              <a:rPr lang="en-US" sz="2000" b="1" dirty="0" smtClean="0">
                <a:solidFill>
                  <a:srgbClr val="FF0000"/>
                </a:solidFill>
              </a:rPr>
              <a:t>20%</a:t>
            </a:r>
            <a:r>
              <a:rPr lang="zh-CN" altLang="en-US" sz="2000" b="1" dirty="0" smtClean="0">
                <a:solidFill>
                  <a:srgbClr val="FF0000"/>
                </a:solidFill>
              </a:rPr>
              <a:t>的模块，约</a:t>
            </a:r>
            <a:r>
              <a:rPr lang="en-US" sz="2000" b="1" dirty="0" smtClean="0">
                <a:solidFill>
                  <a:srgbClr val="FF0000"/>
                </a:solidFill>
              </a:rPr>
              <a:t>50%</a:t>
            </a:r>
            <a:r>
              <a:rPr lang="zh-CN" altLang="en-US" sz="2000" b="1" dirty="0" smtClean="0">
                <a:solidFill>
                  <a:srgbClr val="FF0000"/>
                </a:solidFill>
              </a:rPr>
              <a:t>的模块基本是没有错误的。</a:t>
            </a:r>
          </a:p>
          <a:p>
            <a:pPr lvl="0"/>
            <a:r>
              <a:rPr lang="en-US" altLang="zh-CN" sz="2000" b="1" dirty="0" smtClean="0">
                <a:solidFill>
                  <a:srgbClr val="FF0000"/>
                </a:solidFill>
              </a:rPr>
              <a:t>5</a:t>
            </a:r>
            <a:r>
              <a:rPr lang="zh-CN" altLang="en-US" sz="2000" b="1" dirty="0" smtClean="0">
                <a:solidFill>
                  <a:srgbClr val="FF0000"/>
                </a:solidFill>
              </a:rPr>
              <a:t>）软件约</a:t>
            </a:r>
            <a:r>
              <a:rPr lang="en-US" sz="2000" b="1" dirty="0" smtClean="0">
                <a:solidFill>
                  <a:srgbClr val="FF0000"/>
                </a:solidFill>
              </a:rPr>
              <a:t>90%</a:t>
            </a:r>
            <a:r>
              <a:rPr lang="zh-CN" altLang="en-US" sz="2000" b="1" dirty="0" smtClean="0">
                <a:solidFill>
                  <a:srgbClr val="FF0000"/>
                </a:solidFill>
              </a:rPr>
              <a:t>的宕机，是由</a:t>
            </a:r>
            <a:r>
              <a:rPr lang="en-US" sz="2000" b="1" dirty="0" smtClean="0">
                <a:solidFill>
                  <a:srgbClr val="FF0000"/>
                </a:solidFill>
              </a:rPr>
              <a:t>10%</a:t>
            </a:r>
            <a:r>
              <a:rPr lang="zh-CN" altLang="en-US" sz="2000" b="1" dirty="0" smtClean="0">
                <a:solidFill>
                  <a:srgbClr val="FF0000"/>
                </a:solidFill>
              </a:rPr>
              <a:t>的缺陷引起的。</a:t>
            </a:r>
          </a:p>
          <a:p>
            <a:pPr lvl="0"/>
            <a:r>
              <a:rPr lang="en-US" altLang="zh-CN" sz="2000" dirty="0" smtClean="0"/>
              <a:t>6</a:t>
            </a:r>
            <a:r>
              <a:rPr lang="zh-CN" altLang="en-US" sz="2000" dirty="0" smtClean="0"/>
              <a:t>）同行评审可以抓住</a:t>
            </a:r>
            <a:r>
              <a:rPr lang="en-US" sz="2000" dirty="0" smtClean="0"/>
              <a:t>60%</a:t>
            </a:r>
            <a:r>
              <a:rPr lang="zh-CN" altLang="en-US" sz="2000" dirty="0" smtClean="0"/>
              <a:t>的缺陷。</a:t>
            </a:r>
          </a:p>
          <a:p>
            <a:pPr lvl="0"/>
            <a:r>
              <a:rPr lang="en-US" altLang="zh-CN" sz="2000" dirty="0" smtClean="0"/>
              <a:t>7</a:t>
            </a:r>
            <a:r>
              <a:rPr lang="zh-CN" altLang="en-US" sz="2000" dirty="0" smtClean="0"/>
              <a:t>）针对运行场景的评审，可以抓住的错误比无目的的评审多</a:t>
            </a:r>
            <a:r>
              <a:rPr lang="en-US" sz="2000" dirty="0" smtClean="0"/>
              <a:t>30%</a:t>
            </a:r>
            <a:r>
              <a:rPr lang="zh-CN" altLang="en-US" sz="2000" dirty="0" smtClean="0"/>
              <a:t>。</a:t>
            </a:r>
          </a:p>
          <a:p>
            <a:pPr lvl="0"/>
            <a:r>
              <a:rPr lang="en-US" altLang="zh-CN" sz="2000" b="1" dirty="0" smtClean="0">
                <a:solidFill>
                  <a:srgbClr val="FF0000"/>
                </a:solidFill>
              </a:rPr>
              <a:t>8</a:t>
            </a:r>
            <a:r>
              <a:rPr lang="zh-CN" altLang="en-US" sz="2000" b="1" dirty="0" smtClean="0">
                <a:solidFill>
                  <a:srgbClr val="FF0000"/>
                </a:solidFill>
              </a:rPr>
              <a:t>）训练有素的员工可以减少</a:t>
            </a:r>
            <a:r>
              <a:rPr lang="en-US" sz="2000" b="1" dirty="0" smtClean="0">
                <a:solidFill>
                  <a:srgbClr val="FF0000"/>
                </a:solidFill>
              </a:rPr>
              <a:t>75%</a:t>
            </a:r>
            <a:r>
              <a:rPr lang="zh-CN" altLang="en-US" sz="2000" b="1" dirty="0" smtClean="0">
                <a:solidFill>
                  <a:srgbClr val="FF0000"/>
                </a:solidFill>
              </a:rPr>
              <a:t>的缺陷。</a:t>
            </a:r>
          </a:p>
          <a:p>
            <a:pPr lvl="0"/>
            <a:r>
              <a:rPr lang="en-US" altLang="zh-CN" sz="2000" dirty="0" smtClean="0"/>
              <a:t>9</a:t>
            </a:r>
            <a:r>
              <a:rPr lang="zh-CN" altLang="en-US" sz="2000" dirty="0" smtClean="0"/>
              <a:t>）所有条件一样的情况下，开发高可信赖的软件的成本与低可信赖软件成本对比，每条指令要多花费</a:t>
            </a:r>
            <a:r>
              <a:rPr lang="en-US" sz="2000" dirty="0" smtClean="0"/>
              <a:t>50%</a:t>
            </a:r>
            <a:r>
              <a:rPr lang="zh-CN" altLang="en-US" sz="2000" dirty="0" smtClean="0"/>
              <a:t>。</a:t>
            </a:r>
            <a:endParaRPr lang="en-US" altLang="zh-CN" sz="2000" dirty="0" smtClean="0"/>
          </a:p>
          <a:p>
            <a:pPr lvl="1"/>
            <a:r>
              <a:rPr lang="zh-CN" altLang="en-US" sz="1600" dirty="0" smtClean="0"/>
              <a:t>如果包含运行和维护费用，投资成本会更高。</a:t>
            </a:r>
          </a:p>
          <a:p>
            <a:r>
              <a:rPr lang="en-US" altLang="zh-CN" sz="2000" b="1" dirty="0" smtClean="0">
                <a:solidFill>
                  <a:srgbClr val="FF0000"/>
                </a:solidFill>
              </a:rPr>
              <a:t>10</a:t>
            </a:r>
            <a:r>
              <a:rPr lang="zh-CN" altLang="en-US" sz="2000" b="1" dirty="0" smtClean="0">
                <a:solidFill>
                  <a:srgbClr val="FF0000"/>
                </a:solidFill>
              </a:rPr>
              <a:t>）约</a:t>
            </a:r>
            <a:r>
              <a:rPr lang="en-US" sz="2000" b="1" dirty="0" smtClean="0">
                <a:solidFill>
                  <a:srgbClr val="FF0000"/>
                </a:solidFill>
              </a:rPr>
              <a:t>40%~50%</a:t>
            </a:r>
            <a:r>
              <a:rPr lang="zh-CN" altLang="en-US" sz="2000" b="1" dirty="0" smtClean="0">
                <a:solidFill>
                  <a:srgbClr val="FF0000"/>
                </a:solidFill>
              </a:rPr>
              <a:t>的用户程序里有琐碎的缺陷。</a:t>
            </a:r>
            <a:endParaRPr lang="en-US" altLang="zh-CN" sz="2000" b="1" dirty="0" smtClean="0">
              <a:solidFill>
                <a:srgbClr val="FF0000"/>
              </a:solidFill>
            </a:endParaRPr>
          </a:p>
          <a:p>
            <a:pPr lvl="1"/>
            <a:r>
              <a:rPr lang="en-US" altLang="zh-CN" sz="1600" dirty="0" smtClean="0"/>
              <a:t>--- </a:t>
            </a:r>
            <a:r>
              <a:rPr lang="zh-CN" altLang="en-US" sz="1600" dirty="0" smtClean="0"/>
              <a:t>Barry Boehm and Victor R. Basili Software Defect Reduction Top 10 List. Computer  Volume: 34  , Issue: 1 January 2001</a:t>
            </a:r>
            <a:endParaRPr lang="zh-CN" altLang="en-US" sz="1600" dirty="0"/>
          </a:p>
        </p:txBody>
      </p:sp>
    </p:spTree>
    <p:extLst>
      <p:ext uri="{BB962C8B-B14F-4D97-AF65-F5344CB8AC3E}">
        <p14:creationId xmlns:p14="http://schemas.microsoft.com/office/powerpoint/2010/main" val="38622512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有计划</a:t>
            </a:r>
            <a:r>
              <a:rPr lang="zh-CN" altLang="en-US" dirty="0" smtClean="0"/>
              <a:t>地做质量评审</a:t>
            </a:r>
            <a:endParaRPr lang="zh-CN" altLang="en-US" dirty="0"/>
          </a:p>
        </p:txBody>
      </p:sp>
      <p:sp>
        <p:nvSpPr>
          <p:cNvPr id="3" name="内容占位符 2"/>
          <p:cNvSpPr>
            <a:spLocks noGrp="1"/>
          </p:cNvSpPr>
          <p:nvPr>
            <p:ph idx="1"/>
          </p:nvPr>
        </p:nvSpPr>
        <p:spPr/>
        <p:txBody>
          <a:bodyPr/>
          <a:lstStyle/>
          <a:p>
            <a:r>
              <a:rPr lang="zh-CN" altLang="en-US" dirty="0" smtClean="0"/>
              <a:t>要解决由于前期中间产品的质量审查不够所造成问题，最好的办法是：</a:t>
            </a:r>
            <a:endParaRPr lang="en-US" altLang="zh-CN" dirty="0" smtClean="0"/>
          </a:p>
          <a:p>
            <a:pPr lvl="1"/>
            <a:r>
              <a:rPr lang="zh-CN" altLang="en-US" dirty="0" smtClean="0"/>
              <a:t>在项目开始就制定</a:t>
            </a:r>
            <a:r>
              <a:rPr lang="en-US" altLang="zh-CN" dirty="0" smtClean="0"/>
              <a:t>《</a:t>
            </a:r>
            <a:r>
              <a:rPr lang="zh-CN" altLang="en-US" dirty="0" smtClean="0"/>
              <a:t>软件质量管理计划</a:t>
            </a:r>
            <a:r>
              <a:rPr lang="en-US" altLang="zh-CN" dirty="0" smtClean="0"/>
              <a:t>》</a:t>
            </a:r>
            <a:r>
              <a:rPr lang="zh-CN" altLang="en-US" dirty="0" smtClean="0"/>
              <a:t>，</a:t>
            </a:r>
            <a:endParaRPr lang="en-US" altLang="zh-CN" dirty="0" smtClean="0"/>
          </a:p>
          <a:p>
            <a:pPr lvl="1"/>
            <a:r>
              <a:rPr lang="zh-CN" altLang="en-US" dirty="0" smtClean="0"/>
              <a:t>并依据</a:t>
            </a:r>
            <a:r>
              <a:rPr lang="en-US" altLang="zh-CN" dirty="0" smtClean="0"/>
              <a:t>《</a:t>
            </a:r>
            <a:r>
              <a:rPr lang="zh-CN" altLang="en-US" dirty="0" smtClean="0"/>
              <a:t>质量管理计划</a:t>
            </a:r>
            <a:r>
              <a:rPr lang="en-US" altLang="zh-CN" dirty="0" smtClean="0"/>
              <a:t>》</a:t>
            </a:r>
            <a:r>
              <a:rPr lang="zh-CN" altLang="en-US" dirty="0" smtClean="0"/>
              <a:t>对开发过程中的中间产品进行有效的审查。</a:t>
            </a:r>
            <a:endParaRPr lang="en-US" altLang="zh-CN" dirty="0" smtClean="0"/>
          </a:p>
          <a:p>
            <a:r>
              <a:rPr lang="zh-CN" altLang="en-US" dirty="0" smtClean="0"/>
              <a:t>项目</a:t>
            </a:r>
            <a:r>
              <a:rPr lang="en-US" altLang="zh-CN" dirty="0" smtClean="0"/>
              <a:t>《</a:t>
            </a:r>
            <a:r>
              <a:rPr lang="zh-CN" altLang="en-US" dirty="0" smtClean="0"/>
              <a:t>质量管理计划</a:t>
            </a:r>
            <a:r>
              <a:rPr lang="en-US" altLang="zh-CN" dirty="0" smtClean="0"/>
              <a:t>》</a:t>
            </a:r>
            <a:r>
              <a:rPr lang="zh-CN" altLang="en-US" dirty="0" smtClean="0"/>
              <a:t>要与</a:t>
            </a:r>
            <a:r>
              <a:rPr lang="en-US" altLang="zh-CN" dirty="0" smtClean="0"/>
              <a:t>《</a:t>
            </a:r>
            <a:r>
              <a:rPr lang="zh-CN" altLang="en-US" dirty="0" smtClean="0"/>
              <a:t>软件开发计划</a:t>
            </a:r>
            <a:r>
              <a:rPr lang="en-US" altLang="zh-CN" dirty="0" smtClean="0"/>
              <a:t>》</a:t>
            </a:r>
            <a:r>
              <a:rPr lang="zh-CN" altLang="en-US" dirty="0" smtClean="0"/>
              <a:t>的里程碑或基线协调一致。</a:t>
            </a:r>
            <a:endParaRPr lang="en-US" altLang="zh-CN" dirty="0" smtClean="0"/>
          </a:p>
          <a:p>
            <a:pPr lvl="1"/>
            <a:r>
              <a:rPr lang="zh-CN" altLang="en-US" dirty="0" smtClean="0"/>
              <a:t>每次评审或审查的活动需要经历：评审策划，评审人员培训，准备、执行评审、返工、和问题追踪等几个活动，并将评审的结果记录在案，便于对问题进行回溯或倒查。</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16.3.2 </a:t>
            </a:r>
            <a:r>
              <a:rPr lang="zh-CN" altLang="en-US" dirty="0" smtClean="0"/>
              <a:t>建立和运用</a:t>
            </a:r>
            <a:r>
              <a:rPr lang="en-US" dirty="0" smtClean="0"/>
              <a:t>SQA</a:t>
            </a:r>
            <a:r>
              <a:rPr lang="zh-CN" altLang="en-US" dirty="0" smtClean="0"/>
              <a:t>制度</a:t>
            </a:r>
            <a:endParaRPr lang="zh-CN" altLang="en-US" dirty="0"/>
          </a:p>
        </p:txBody>
      </p:sp>
      <p:sp>
        <p:nvSpPr>
          <p:cNvPr id="3" name="内容占位符 2"/>
          <p:cNvSpPr>
            <a:spLocks noGrp="1"/>
          </p:cNvSpPr>
          <p:nvPr>
            <p:ph idx="1"/>
          </p:nvPr>
        </p:nvSpPr>
        <p:spPr/>
        <p:txBody>
          <a:bodyPr/>
          <a:lstStyle/>
          <a:p>
            <a:r>
              <a:rPr lang="zh-CN" altLang="en-US" dirty="0" smtClean="0"/>
              <a:t>谁来制定项目的</a:t>
            </a:r>
            <a:r>
              <a:rPr lang="en-US" altLang="zh-CN" dirty="0" smtClean="0"/>
              <a:t>《</a:t>
            </a:r>
            <a:r>
              <a:rPr lang="zh-CN" altLang="en-US" dirty="0" smtClean="0"/>
              <a:t>软件质量管理计划</a:t>
            </a:r>
            <a:r>
              <a:rPr lang="en-US" altLang="zh-CN" dirty="0" smtClean="0"/>
              <a:t>》</a:t>
            </a:r>
            <a:r>
              <a:rPr lang="zh-CN" altLang="en-US" dirty="0" smtClean="0"/>
              <a:t>？谁来组织中间产品质量的评审？谁又来保证软件开发人员严格执行了开发流程活动？</a:t>
            </a:r>
            <a:endParaRPr lang="en-US" altLang="zh-CN" dirty="0" smtClean="0"/>
          </a:p>
          <a:p>
            <a:r>
              <a:rPr lang="zh-CN" altLang="en-US" dirty="0" smtClean="0"/>
              <a:t>一种办法是由项目经理管理和实施，这样存在很大的风险：</a:t>
            </a:r>
            <a:endParaRPr lang="en-US" altLang="zh-CN" dirty="0" smtClean="0"/>
          </a:p>
          <a:p>
            <a:pPr lvl="1"/>
            <a:r>
              <a:rPr lang="en-US" dirty="0" smtClean="0"/>
              <a:t>1</a:t>
            </a:r>
            <a:r>
              <a:rPr lang="zh-CN" altLang="en-US" dirty="0" smtClean="0"/>
              <a:t>）项目经理主要责任是抓项目进度、人力安排等，必然会为进度而忽略质量或开发活动的规范化；</a:t>
            </a:r>
            <a:endParaRPr lang="en-US" altLang="zh-CN" dirty="0" smtClean="0"/>
          </a:p>
          <a:p>
            <a:pPr lvl="1"/>
            <a:r>
              <a:rPr lang="en-US" dirty="0" smtClean="0"/>
              <a:t>2</a:t>
            </a:r>
            <a:r>
              <a:rPr lang="zh-CN" altLang="en-US" dirty="0" smtClean="0"/>
              <a:t>）项目经理和项目组成员不会把自己的缺陷呈现给组织的高层管理者、用户或同行。</a:t>
            </a:r>
            <a:endParaRPr lang="en-US" altLang="zh-CN" dirty="0" smtClean="0"/>
          </a:p>
          <a:p>
            <a:r>
              <a:rPr lang="zh-CN" altLang="en-US" dirty="0" smtClean="0"/>
              <a:t>因此，自然会隐藏或掩盖开发过程中的问题或缺陷。</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SQA</a:t>
            </a:r>
            <a:r>
              <a:rPr lang="zh-CN" altLang="en-US" dirty="0" smtClean="0"/>
              <a:t>制度</a:t>
            </a:r>
            <a:endParaRPr lang="zh-CN" altLang="en-US" dirty="0"/>
          </a:p>
        </p:txBody>
      </p:sp>
      <p:sp>
        <p:nvSpPr>
          <p:cNvPr id="3" name="内容占位符 2"/>
          <p:cNvSpPr>
            <a:spLocks noGrp="1"/>
          </p:cNvSpPr>
          <p:nvPr>
            <p:ph idx="1"/>
          </p:nvPr>
        </p:nvSpPr>
        <p:spPr/>
        <p:txBody>
          <a:bodyPr/>
          <a:lstStyle/>
          <a:p>
            <a:r>
              <a:rPr lang="zh-CN" altLang="en-US" dirty="0" smtClean="0"/>
              <a:t>对此，需要建立独立的软件质量保证</a:t>
            </a:r>
            <a:r>
              <a:rPr lang="en-US" dirty="0" smtClean="0"/>
              <a:t>(Software Quality Assurance)</a:t>
            </a:r>
            <a:r>
              <a:rPr lang="zh-CN" altLang="en-US" dirty="0" smtClean="0"/>
              <a:t>队伍，简称为</a:t>
            </a:r>
            <a:r>
              <a:rPr lang="en-US" dirty="0" smtClean="0"/>
              <a:t>SQA</a:t>
            </a:r>
            <a:r>
              <a:rPr lang="zh-CN" altLang="en-US" dirty="0" smtClean="0"/>
              <a:t>、</a:t>
            </a:r>
            <a:r>
              <a:rPr lang="en-US" dirty="0" smtClean="0"/>
              <a:t>QA</a:t>
            </a:r>
            <a:r>
              <a:rPr lang="zh-CN" altLang="en-US" dirty="0" smtClean="0"/>
              <a:t>或</a:t>
            </a:r>
            <a:r>
              <a:rPr lang="en-US" dirty="0" smtClean="0"/>
              <a:t>QC(Quality Control)</a:t>
            </a:r>
            <a:r>
              <a:rPr lang="zh-CN" altLang="en-US" dirty="0" smtClean="0"/>
              <a:t>。</a:t>
            </a:r>
            <a:endParaRPr lang="en-US" dirty="0" smtClean="0"/>
          </a:p>
          <a:p>
            <a:pPr lvl="1"/>
            <a:r>
              <a:rPr lang="en-US" altLang="zh-CN" dirty="0" smtClean="0"/>
              <a:t>S</a:t>
            </a:r>
            <a:r>
              <a:rPr lang="en-US" dirty="0" smtClean="0"/>
              <a:t>QA</a:t>
            </a:r>
            <a:r>
              <a:rPr lang="zh-CN" altLang="en-US" dirty="0" smtClean="0"/>
              <a:t>是开发团队或企业建立的针对每个软件项目进行质量检查的体系。</a:t>
            </a:r>
            <a:endParaRPr lang="en-US" altLang="zh-CN" dirty="0" smtClean="0"/>
          </a:p>
          <a:p>
            <a:pPr lvl="1"/>
            <a:r>
              <a:rPr lang="en-US" dirty="0" smtClean="0"/>
              <a:t>SQA</a:t>
            </a:r>
            <a:r>
              <a:rPr lang="zh-CN" altLang="en-US" dirty="0" smtClean="0"/>
              <a:t>要独立于开发人员。</a:t>
            </a:r>
            <a:endParaRPr lang="en-US" altLang="zh-CN" dirty="0" smtClean="0"/>
          </a:p>
          <a:p>
            <a:pPr lvl="1"/>
            <a:r>
              <a:rPr lang="zh-CN" altLang="en-US" dirty="0" smtClean="0"/>
              <a:t>特别小的开发团队，</a:t>
            </a:r>
            <a:r>
              <a:rPr lang="en-US" dirty="0" smtClean="0"/>
              <a:t>SQA</a:t>
            </a:r>
            <a:r>
              <a:rPr lang="zh-CN" altLang="en-US" dirty="0" smtClean="0"/>
              <a:t>可以是兼职的，或采用相互检查和评审。</a:t>
            </a:r>
            <a:endParaRPr lang="en-US" altLang="zh-CN" dirty="0" smtClean="0"/>
          </a:p>
          <a:p>
            <a:pPr lvl="2"/>
            <a:r>
              <a:rPr lang="zh-CN" altLang="en-US" dirty="0" smtClean="0"/>
              <a:t>敏捷方法中的“成对检查</a:t>
            </a:r>
            <a:r>
              <a:rPr lang="en-US" dirty="0" smtClean="0"/>
              <a:t>(pair checking)</a:t>
            </a:r>
            <a:r>
              <a:rPr lang="zh-CN" altLang="en-US" dirty="0" smtClean="0"/>
              <a:t>”就是在开发人员较少的情况下对质量体系的一种简化。</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SQA </a:t>
            </a:r>
            <a:r>
              <a:rPr lang="zh-CN" altLang="en-US" dirty="0" smtClean="0"/>
              <a:t>队伍具有两个任务：</a:t>
            </a:r>
            <a:endParaRPr lang="en-US" altLang="zh-CN" dirty="0" smtClean="0"/>
          </a:p>
          <a:p>
            <a:pPr lvl="1"/>
            <a:r>
              <a:rPr lang="en-US" dirty="0" smtClean="0"/>
              <a:t>1</a:t>
            </a:r>
            <a:r>
              <a:rPr lang="zh-CN" altLang="en-US" dirty="0" smtClean="0"/>
              <a:t>）组织或协调评审小组对中间的产品进行审查</a:t>
            </a:r>
            <a:endParaRPr lang="en-US" altLang="zh-CN" dirty="0" smtClean="0"/>
          </a:p>
          <a:p>
            <a:pPr lvl="2"/>
            <a:r>
              <a:rPr lang="zh-CN" altLang="en-US" dirty="0" smtClean="0"/>
              <a:t>目的是对具体产品的评价，</a:t>
            </a:r>
            <a:endParaRPr lang="en-US" altLang="zh-CN" dirty="0" smtClean="0"/>
          </a:p>
          <a:p>
            <a:pPr lvl="1"/>
            <a:r>
              <a:rPr lang="en-US" dirty="0" smtClean="0"/>
              <a:t>2</a:t>
            </a:r>
            <a:r>
              <a:rPr lang="zh-CN" altLang="en-US" dirty="0" smtClean="0"/>
              <a:t>）组织审查开发小组是否按计划的流程或活动在进行</a:t>
            </a:r>
            <a:endParaRPr lang="en-US" altLang="zh-CN" dirty="0" smtClean="0"/>
          </a:p>
          <a:p>
            <a:pPr lvl="2"/>
            <a:r>
              <a:rPr lang="zh-CN" altLang="en-US" dirty="0" smtClean="0"/>
              <a:t>对开发流程的评价。</a:t>
            </a:r>
          </a:p>
          <a:p>
            <a:endParaRPr lang="en-US" altLang="zh-CN" dirty="0" smtClean="0"/>
          </a:p>
          <a:p>
            <a:r>
              <a:rPr lang="zh-CN" altLang="en-US" dirty="0" smtClean="0"/>
              <a:t>在</a:t>
            </a:r>
            <a:r>
              <a:rPr lang="en-US" dirty="0" smtClean="0"/>
              <a:t>SQA</a:t>
            </a:r>
            <a:r>
              <a:rPr lang="zh-CN" altLang="en-US" dirty="0" smtClean="0"/>
              <a:t>在检查和评审过程中，最主要的是要采集或收集质量数据。</a:t>
            </a:r>
            <a:endParaRPr lang="en-US" altLang="zh-CN" dirty="0" smtClean="0"/>
          </a:p>
          <a:p>
            <a:pPr lvl="1"/>
            <a:r>
              <a:rPr lang="zh-CN" altLang="en-US" dirty="0" smtClean="0"/>
              <a:t>不要急于给出 “通过”或“不通过”的结论：。</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9314" y="224762"/>
            <a:ext cx="7772400" cy="736600"/>
          </a:xfrm>
        </p:spPr>
        <p:txBody>
          <a:bodyPr/>
          <a:lstStyle/>
          <a:p>
            <a:r>
              <a:rPr lang="zh-CN" altLang="en-US" dirty="0" smtClean="0"/>
              <a:t>“一次做对”，你能做到吗？</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软件理论工作者</a:t>
            </a:r>
            <a:r>
              <a:rPr lang="zh-CN" altLang="en-US" dirty="0" smtClean="0"/>
              <a:t>常常会认为：</a:t>
            </a:r>
            <a:endParaRPr lang="en-US" altLang="zh-CN" dirty="0" smtClean="0"/>
          </a:p>
          <a:p>
            <a:pPr lvl="1"/>
            <a:r>
              <a:rPr lang="zh-CN" altLang="en-US" dirty="0" smtClean="0"/>
              <a:t>软件应当一次作对，并且也要求开发者一次作对。</a:t>
            </a:r>
            <a:endParaRPr lang="en-US" altLang="zh-CN" dirty="0" smtClean="0"/>
          </a:p>
          <a:p>
            <a:pPr lvl="1"/>
            <a:r>
              <a:rPr lang="zh-CN" altLang="en-US" dirty="0" smtClean="0"/>
              <a:t>因为，如果每个阶段的工作错误均为零，最终的软件产品和系统就是没有错误的。</a:t>
            </a:r>
          </a:p>
          <a:p>
            <a:endParaRPr lang="en-US" altLang="zh-CN" dirty="0" smtClean="0">
              <a:solidFill>
                <a:srgbClr val="FF0000"/>
              </a:solidFill>
            </a:endParaRPr>
          </a:p>
          <a:p>
            <a:r>
              <a:rPr lang="zh-CN" altLang="en-US" dirty="0" smtClean="0">
                <a:solidFill>
                  <a:srgbClr val="FF0000"/>
                </a:solidFill>
              </a:rPr>
              <a:t>而软件工程工作者</a:t>
            </a:r>
            <a:r>
              <a:rPr lang="zh-CN" altLang="en-US" dirty="0" smtClean="0"/>
              <a:t>则认为：</a:t>
            </a:r>
            <a:endParaRPr lang="en-US" altLang="zh-CN" dirty="0" smtClean="0"/>
          </a:p>
          <a:p>
            <a:pPr lvl="1"/>
            <a:r>
              <a:rPr lang="zh-CN" altLang="en-US" dirty="0" smtClean="0"/>
              <a:t>软件开发中的每个阶段必然会产生错误，只要能够控制住每个阶段的错误率，就能在后续各个阶段评审或测试活动中消灭这些错误，从而使得交付软件缺陷率降到最低程度，即，</a:t>
            </a:r>
            <a:r>
              <a:rPr lang="zh-CN" altLang="en-US" b="1" dirty="0" smtClean="0"/>
              <a:t>缺陷趋于“零”</a:t>
            </a:r>
            <a:r>
              <a:rPr lang="zh-CN" altLang="en-US" dirty="0" smtClean="0"/>
              <a:t>。</a:t>
            </a:r>
          </a:p>
          <a:p>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16.3.3 </a:t>
            </a:r>
            <a:r>
              <a:rPr lang="zh-CN" altLang="en-US" dirty="0" smtClean="0"/>
              <a:t>软件工厂中的</a:t>
            </a:r>
            <a:r>
              <a:rPr lang="en-US" dirty="0" smtClean="0"/>
              <a:t>SQA</a:t>
            </a:r>
            <a:endParaRPr lang="zh-CN" altLang="en-US" dirty="0"/>
          </a:p>
        </p:txBody>
      </p:sp>
      <p:sp>
        <p:nvSpPr>
          <p:cNvPr id="3" name="内容占位符 2"/>
          <p:cNvSpPr>
            <a:spLocks noGrp="1"/>
          </p:cNvSpPr>
          <p:nvPr>
            <p:ph idx="1"/>
          </p:nvPr>
        </p:nvSpPr>
        <p:spPr/>
        <p:txBody>
          <a:bodyPr/>
          <a:lstStyle/>
          <a:p>
            <a:r>
              <a:rPr lang="en-US" dirty="0" smtClean="0"/>
              <a:t>1969</a:t>
            </a:r>
            <a:r>
              <a:rPr lang="zh-CN" altLang="en-US" dirty="0" smtClean="0"/>
              <a:t>年，日本的日立公司提出软件生产工厂。</a:t>
            </a:r>
            <a:endParaRPr lang="en-US" altLang="zh-CN" dirty="0" smtClean="0"/>
          </a:p>
          <a:p>
            <a:pPr lvl="1"/>
            <a:r>
              <a:rPr lang="zh-CN" altLang="en-US" dirty="0" smtClean="0"/>
              <a:t>其目的是让软件开发能够向传统的工厂式的工业化生产一样，从而降低生产成本，增加产品的复用，将日本风格的制造业的质量管理体系引入到软件生产中。</a:t>
            </a:r>
            <a:endParaRPr lang="en-US" altLang="zh-CN" dirty="0" smtClean="0"/>
          </a:p>
          <a:p>
            <a:pPr lvl="1"/>
            <a:r>
              <a:rPr lang="zh-CN" altLang="en-US" dirty="0" smtClean="0"/>
              <a:t>日立公司的</a:t>
            </a:r>
            <a:r>
              <a:rPr lang="en-US" dirty="0" smtClean="0"/>
              <a:t>Yasuda</a:t>
            </a:r>
            <a:r>
              <a:rPr lang="zh-CN" altLang="en-US" dirty="0" smtClean="0"/>
              <a:t>等总结了如图</a:t>
            </a:r>
            <a:r>
              <a:rPr lang="en-US" altLang="zh-CN" dirty="0" smtClean="0"/>
              <a:t>1</a:t>
            </a:r>
            <a:r>
              <a:rPr lang="en-US" dirty="0" smtClean="0"/>
              <a:t>6-4</a:t>
            </a:r>
            <a:r>
              <a:rPr lang="zh-CN" altLang="en-US" dirty="0" smtClean="0"/>
              <a:t>的软件工厂体系。</a:t>
            </a:r>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16.1 </a:t>
            </a:r>
            <a:r>
              <a:rPr lang="zh-CN" altLang="en-US" dirty="0" smtClean="0"/>
              <a:t>软件质量的来源</a:t>
            </a:r>
            <a:endParaRPr lang="zh-CN" altLang="en-US" dirty="0"/>
          </a:p>
        </p:txBody>
      </p:sp>
      <p:sp>
        <p:nvSpPr>
          <p:cNvPr id="3" name="内容占位符 2"/>
          <p:cNvSpPr>
            <a:spLocks noGrp="1"/>
          </p:cNvSpPr>
          <p:nvPr>
            <p:ph idx="1"/>
          </p:nvPr>
        </p:nvSpPr>
        <p:spPr>
          <a:xfrm>
            <a:off x="968828" y="1150257"/>
            <a:ext cx="8001000" cy="4902200"/>
          </a:xfrm>
        </p:spPr>
        <p:txBody>
          <a:bodyPr/>
          <a:lstStyle/>
          <a:p>
            <a:r>
              <a:rPr lang="zh-CN" altLang="en-US" dirty="0" smtClean="0"/>
              <a:t>软件系统质量来源于两个方面：</a:t>
            </a:r>
            <a:endParaRPr lang="en-US" altLang="zh-CN" dirty="0" smtClean="0"/>
          </a:p>
          <a:p>
            <a:pPr lvl="1"/>
            <a:r>
              <a:rPr lang="zh-CN" altLang="en-US" dirty="0" smtClean="0"/>
              <a:t>一个是系统运行时表现出的性能等的不足，</a:t>
            </a:r>
            <a:endParaRPr lang="en-US" altLang="zh-CN" dirty="0" smtClean="0"/>
          </a:p>
          <a:p>
            <a:pPr lvl="1"/>
            <a:r>
              <a:rPr lang="zh-CN" altLang="en-US" dirty="0" smtClean="0"/>
              <a:t>另一个是开发过程带来的缺陷或隐藏的错误。</a:t>
            </a:r>
          </a:p>
          <a:p>
            <a:r>
              <a:rPr lang="zh-CN" altLang="en-US" dirty="0" smtClean="0"/>
              <a:t>第一把软件看作是一个运行的系统，影响因素是：</a:t>
            </a:r>
            <a:endParaRPr lang="en-US" altLang="zh-CN" dirty="0" smtClean="0"/>
          </a:p>
          <a:p>
            <a:pPr lvl="1"/>
            <a:r>
              <a:rPr lang="zh-CN" altLang="en-US" dirty="0" smtClean="0"/>
              <a:t>软件所采用的体系结构、软件处理业务的模式、软件的使用和管理方法、以及软件使用环境。</a:t>
            </a:r>
            <a:endParaRPr lang="en-US" altLang="zh-CN" dirty="0" smtClean="0"/>
          </a:p>
          <a:p>
            <a:pPr lvl="1"/>
            <a:r>
              <a:rPr lang="zh-CN" altLang="en-US" dirty="0" smtClean="0"/>
              <a:t>可以依照这种质量要求，分解出常用的软件质量属性，设计出好的体系结构</a:t>
            </a:r>
            <a:r>
              <a:rPr lang="en-US" altLang="zh-CN" dirty="0"/>
              <a:t>(</a:t>
            </a:r>
            <a:r>
              <a:rPr lang="zh-CN" altLang="en-US" dirty="0"/>
              <a:t>参见第</a:t>
            </a:r>
            <a:r>
              <a:rPr lang="en-US" altLang="zh-CN" dirty="0"/>
              <a:t>10</a:t>
            </a:r>
            <a:r>
              <a:rPr lang="zh-CN" altLang="en-US" dirty="0"/>
              <a:t>和</a:t>
            </a:r>
            <a:r>
              <a:rPr lang="en-US" altLang="zh-CN" dirty="0"/>
              <a:t>11</a:t>
            </a:r>
            <a:r>
              <a:rPr lang="zh-CN" altLang="en-US" dirty="0"/>
              <a:t>章</a:t>
            </a:r>
            <a:r>
              <a:rPr lang="zh-CN" altLang="en-US" dirty="0" smtClean="0"/>
              <a:t>）</a:t>
            </a:r>
            <a:endParaRPr lang="en-US" altLang="zh-CN" dirty="0" smtClean="0"/>
          </a:p>
          <a:p>
            <a:r>
              <a:rPr lang="zh-CN" altLang="en-US" dirty="0" smtClean="0"/>
              <a:t>第二个是软件开发过程中遗留到软件中的缺陷。</a:t>
            </a:r>
            <a:endParaRPr lang="en-US" altLang="zh-CN" dirty="0" smtClean="0"/>
          </a:p>
          <a:p>
            <a:pPr lvl="1"/>
            <a:r>
              <a:rPr lang="zh-CN" altLang="en-US" dirty="0" smtClean="0"/>
              <a:t>软件设计不足、开发过程遗留缺陷、以及维护和使用不当等所造成的。这需要管理好开发过程的质量。</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软件工厂模型</a:t>
            </a:r>
            <a:endParaRPr lang="zh-CN" altLang="en-US" dirty="0"/>
          </a:p>
        </p:txBody>
      </p:sp>
      <p:grpSp>
        <p:nvGrpSpPr>
          <p:cNvPr id="4" name="画布 29024"/>
          <p:cNvGrpSpPr/>
          <p:nvPr/>
        </p:nvGrpSpPr>
        <p:grpSpPr>
          <a:xfrm>
            <a:off x="1191538" y="1127343"/>
            <a:ext cx="7675323" cy="4928992"/>
            <a:chOff x="0" y="0"/>
            <a:chExt cx="5426075" cy="3459480"/>
          </a:xfrm>
        </p:grpSpPr>
        <p:sp>
          <p:nvSpPr>
            <p:cNvPr id="5" name="矩形 4"/>
            <p:cNvSpPr/>
            <p:nvPr/>
          </p:nvSpPr>
          <p:spPr>
            <a:xfrm>
              <a:off x="0" y="0"/>
              <a:ext cx="5426075" cy="3459480"/>
            </a:xfrm>
            <a:prstGeom prst="rect">
              <a:avLst/>
            </a:prstGeom>
            <a:noFill/>
          </p:spPr>
        </p:sp>
        <p:sp>
          <p:nvSpPr>
            <p:cNvPr id="6" name="Rectangle 29026"/>
            <p:cNvSpPr>
              <a:spLocks noChangeArrowheads="1"/>
            </p:cNvSpPr>
            <p:nvPr/>
          </p:nvSpPr>
          <p:spPr bwMode="auto">
            <a:xfrm>
              <a:off x="273685" y="1057275"/>
              <a:ext cx="4641850" cy="1612900"/>
            </a:xfrm>
            <a:prstGeom prst="rect">
              <a:avLst/>
            </a:prstGeom>
            <a:solidFill>
              <a:srgbClr val="C0C0C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0C0C0"/>
              </a:extrusionClr>
              <a:contourClr>
                <a:srgbClr val="C0C0C0"/>
              </a:contourClr>
            </a:sp3d>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rot="0" vert="horz" wrap="square" lIns="91440" tIns="45720" rIns="91440" bIns="45720" anchor="t" anchorCtr="0" upright="1">
              <a:noAutofit/>
            </a:bodyPr>
            <a:lstStyle/>
            <a:p>
              <a:pPr algn="just">
                <a:spcAft>
                  <a:spcPts val="0"/>
                </a:spcAft>
              </a:pPr>
              <a:r>
                <a:rPr lang="en-US" sz="1600" kern="100">
                  <a:effectLst/>
                  <a:latin typeface="Times New Roman" panose="02020603050405020304" pitchFamily="18" charset="0"/>
                  <a:ea typeface="宋体" panose="02010600030101010101" pitchFamily="2" charset="-122"/>
                  <a:cs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7" name="Rectangle 29027"/>
            <p:cNvSpPr>
              <a:spLocks noChangeArrowheads="1"/>
            </p:cNvSpPr>
            <p:nvPr/>
          </p:nvSpPr>
          <p:spPr bwMode="auto">
            <a:xfrm>
              <a:off x="376199" y="1720215"/>
              <a:ext cx="4722495" cy="61849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rot="0" vert="horz" wrap="square" lIns="91440" tIns="45720" rIns="91440" bIns="45720" anchor="t" anchorCtr="0" upright="1">
              <a:noAutofit/>
            </a:bodyPr>
            <a:lstStyle/>
            <a:p>
              <a:pPr algn="just">
                <a:lnSpc>
                  <a:spcPts val="1200"/>
                </a:lnSpc>
                <a:spcAft>
                  <a:spcPts val="0"/>
                </a:spcAft>
              </a:pPr>
              <a:r>
                <a:rPr lang="zh-CN" sz="1600" b="1" kern="100">
                  <a:effectLst/>
                  <a:latin typeface="Times New Roman" panose="02020603050405020304" pitchFamily="18" charset="0"/>
                  <a:ea typeface="宋体" panose="02010600030101010101" pitchFamily="2" charset="-122"/>
                  <a:cs typeface="宋体" panose="02010600030101010101" pitchFamily="2" charset="-122"/>
                </a:rPr>
                <a:t>项目</a:t>
              </a:r>
              <a:r>
                <a:rPr lang="en-US" sz="1600" b="1" kern="100">
                  <a:effectLst/>
                  <a:latin typeface="Times New Roman" panose="02020603050405020304" pitchFamily="18" charset="0"/>
                  <a:ea typeface="宋体" panose="02010600030101010101" pitchFamily="2" charset="-122"/>
                  <a:cs typeface="宋体" panose="02010600030101010101" pitchFamily="2" charset="-122"/>
                </a:rPr>
                <a:t>B</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8" name="Rectangle 29028"/>
            <p:cNvSpPr>
              <a:spLocks noChangeArrowheads="1"/>
            </p:cNvSpPr>
            <p:nvPr/>
          </p:nvSpPr>
          <p:spPr bwMode="auto">
            <a:xfrm>
              <a:off x="142240" y="483870"/>
              <a:ext cx="4850130" cy="30670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rot="0" vert="horz" wrap="square" lIns="91440" tIns="45720" rIns="91440" bIns="45720" anchor="t" anchorCtr="0" upright="1">
              <a:noAutofit/>
            </a:bodyPr>
            <a:lstStyle/>
            <a:p>
              <a:pPr algn="ctr">
                <a:spcAft>
                  <a:spcPts val="0"/>
                </a:spcAft>
              </a:pPr>
              <a:r>
                <a:rPr lang="zh-CN" sz="1600" kern="100" dirty="0">
                  <a:cs typeface="宋体" panose="02010600030101010101" pitchFamily="2" charset="-122"/>
                </a:rPr>
                <a:t>项目管理中心</a:t>
              </a:r>
              <a:r>
                <a:rPr lang="en-US" sz="1600" kern="100" dirty="0">
                  <a:cs typeface="宋体" panose="02010600030101010101" pitchFamily="2" charset="-122"/>
                </a:rPr>
                <a:t>(</a:t>
              </a:r>
              <a:r>
                <a:rPr lang="zh-CN" sz="1600" kern="100" dirty="0">
                  <a:cs typeface="宋体" panose="02010600030101010101" pitchFamily="2" charset="-122"/>
                </a:rPr>
                <a:t>项目办公室：测量和分析项目绩效</a:t>
              </a:r>
              <a:r>
                <a:rPr lang="en-US" sz="1600" kern="100" dirty="0">
                  <a:cs typeface="宋体" panose="02010600030101010101" pitchFamily="2" charset="-122"/>
                </a:rPr>
                <a:t>)</a:t>
              </a:r>
              <a:endParaRPr lang="zh-CN" sz="1600" kern="100" dirty="0">
                <a:cs typeface="宋体" panose="02010600030101010101" pitchFamily="2" charset="-122"/>
              </a:endParaRPr>
            </a:p>
          </p:txBody>
        </p:sp>
        <p:sp>
          <p:nvSpPr>
            <p:cNvPr id="9" name="Rectangle 29029"/>
            <p:cNvSpPr>
              <a:spLocks noChangeArrowheads="1"/>
            </p:cNvSpPr>
            <p:nvPr/>
          </p:nvSpPr>
          <p:spPr bwMode="auto">
            <a:xfrm>
              <a:off x="1290955" y="1323340"/>
              <a:ext cx="2680335" cy="30670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rot="0" vert="horz" wrap="square" lIns="91440" tIns="45720" rIns="91440" bIns="45720" anchor="t" anchorCtr="0" upright="1">
              <a:noAutofit/>
            </a:bodyPr>
            <a:lstStyle/>
            <a:p>
              <a:pPr algn="ctr">
                <a:spcAft>
                  <a:spcPts val="0"/>
                </a:spcAft>
              </a:pPr>
              <a:r>
                <a:rPr lang="zh-CN" sz="1600" kern="100" dirty="0">
                  <a:cs typeface="宋体" panose="02010600030101010101" pitchFamily="2" charset="-122"/>
                </a:rPr>
                <a:t>进度监控部门</a:t>
              </a:r>
              <a:r>
                <a:rPr lang="en-US" sz="1600" kern="100" dirty="0">
                  <a:cs typeface="宋体" panose="02010600030101010101" pitchFamily="2" charset="-122"/>
                </a:rPr>
                <a:t>(</a:t>
              </a:r>
              <a:r>
                <a:rPr lang="zh-CN" sz="1600" kern="100" dirty="0">
                  <a:cs typeface="宋体" panose="02010600030101010101" pitchFamily="2" charset="-122"/>
                </a:rPr>
                <a:t>项目计划、跟踪与监督</a:t>
              </a:r>
              <a:r>
                <a:rPr lang="en-US" sz="1600" kern="100" dirty="0">
                  <a:cs typeface="宋体" panose="02010600030101010101" pitchFamily="2" charset="-122"/>
                </a:rPr>
                <a:t>)</a:t>
              </a:r>
              <a:endParaRPr lang="zh-CN" sz="1600" kern="100" dirty="0">
                <a:cs typeface="宋体" panose="02010600030101010101" pitchFamily="2" charset="-122"/>
              </a:endParaRPr>
            </a:p>
          </p:txBody>
        </p:sp>
        <p:sp>
          <p:nvSpPr>
            <p:cNvPr id="10" name="Rectangle 29030"/>
            <p:cNvSpPr>
              <a:spLocks noChangeArrowheads="1"/>
            </p:cNvSpPr>
            <p:nvPr/>
          </p:nvSpPr>
          <p:spPr bwMode="auto">
            <a:xfrm>
              <a:off x="243840" y="1941830"/>
              <a:ext cx="4722495" cy="64643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rot="0" vert="horz" wrap="square" lIns="91440" tIns="45720" rIns="91440" bIns="45720" anchor="t" anchorCtr="0" upright="1">
              <a:noAutofit/>
            </a:bodyPr>
            <a:lstStyle/>
            <a:p>
              <a:pPr algn="ctr">
                <a:lnSpc>
                  <a:spcPts val="1200"/>
                </a:lnSpc>
                <a:spcAft>
                  <a:spcPts val="0"/>
                </a:spcAft>
              </a:pPr>
              <a:r>
                <a:rPr lang="en-US" sz="1600" kern="100">
                  <a:effectLst/>
                  <a:latin typeface="Times New Roman" panose="02020603050405020304" pitchFamily="18" charset="0"/>
                  <a:ea typeface="宋体" panose="02010600030101010101" pitchFamily="2" charset="-122"/>
                  <a:cs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1" name="Text Box 29031"/>
            <p:cNvSpPr txBox="1">
              <a:spLocks noChangeArrowheads="1"/>
            </p:cNvSpPr>
            <p:nvPr/>
          </p:nvSpPr>
          <p:spPr bwMode="auto">
            <a:xfrm>
              <a:off x="273685" y="1913255"/>
              <a:ext cx="510540" cy="20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1600" b="1" kern="100">
                  <a:effectLst/>
                  <a:latin typeface="Times New Roman" panose="02020603050405020304" pitchFamily="18" charset="0"/>
                  <a:ea typeface="宋体" panose="02010600030101010101" pitchFamily="2" charset="-122"/>
                  <a:cs typeface="宋体" panose="02010600030101010101" pitchFamily="2" charset="-122"/>
                </a:rPr>
                <a:t>项目</a:t>
              </a:r>
              <a:r>
                <a:rPr lang="en-US" sz="1600" b="1" kern="100">
                  <a:effectLst/>
                  <a:latin typeface="Times New Roman" panose="02020603050405020304" pitchFamily="18" charset="0"/>
                  <a:ea typeface="宋体" panose="02010600030101010101" pitchFamily="2" charset="-122"/>
                  <a:cs typeface="宋体" panose="02010600030101010101" pitchFamily="2" charset="-122"/>
                </a:rPr>
                <a:t>A</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2" name="Rectangle 29032"/>
            <p:cNvSpPr>
              <a:spLocks noChangeArrowheads="1"/>
            </p:cNvSpPr>
            <p:nvPr/>
          </p:nvSpPr>
          <p:spPr bwMode="auto">
            <a:xfrm>
              <a:off x="1011555" y="2012950"/>
              <a:ext cx="3299460" cy="55435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rot="0" vert="horz" wrap="square" lIns="91440" tIns="45720" rIns="91440" bIns="45720" anchor="t" anchorCtr="0" upright="1">
              <a:noAutofit/>
            </a:bodyPr>
            <a:lstStyle/>
            <a:p>
              <a:pPr algn="just">
                <a:spcAft>
                  <a:spcPts val="0"/>
                </a:spcAft>
              </a:pPr>
              <a:r>
                <a:rPr lang="en-US" sz="1600" kern="100">
                  <a:effectLst/>
                  <a:latin typeface="Times New Roman" panose="02020603050405020304" pitchFamily="18" charset="0"/>
                  <a:ea typeface="宋体" panose="02010600030101010101" pitchFamily="2" charset="-122"/>
                  <a:cs typeface="宋体" panose="02010600030101010101" pitchFamily="2" charset="-122"/>
                </a:rPr>
                <a:t> </a:t>
              </a:r>
              <a:endParaRPr lang="zh-CN" sz="16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3" name="Rectangle 29033"/>
            <p:cNvSpPr>
              <a:spLocks noChangeArrowheads="1"/>
            </p:cNvSpPr>
            <p:nvPr/>
          </p:nvSpPr>
          <p:spPr bwMode="auto">
            <a:xfrm>
              <a:off x="193040" y="2118995"/>
              <a:ext cx="765810" cy="4089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rot="0" vert="horz" wrap="square" lIns="91440" tIns="45720" rIns="91440" bIns="45720" anchor="t" anchorCtr="0" upright="1">
              <a:noAutofit/>
            </a:bodyPr>
            <a:lstStyle/>
            <a:p>
              <a:pPr algn="just">
                <a:spcAft>
                  <a:spcPts val="0"/>
                </a:spcAft>
              </a:pP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项目估计、</a:t>
              </a:r>
            </a:p>
            <a:p>
              <a:pPr algn="just">
                <a:spcAft>
                  <a:spcPts val="0"/>
                </a:spcAft>
              </a:pP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订单</a:t>
              </a:r>
            </a:p>
          </p:txBody>
        </p:sp>
        <p:sp>
          <p:nvSpPr>
            <p:cNvPr id="14" name="Rectangle 29034"/>
            <p:cNvSpPr>
              <a:spLocks noChangeArrowheads="1"/>
            </p:cNvSpPr>
            <p:nvPr/>
          </p:nvSpPr>
          <p:spPr bwMode="auto">
            <a:xfrm>
              <a:off x="1114425" y="2117090"/>
              <a:ext cx="451485" cy="4089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rot="0" vert="horz" wrap="square" lIns="91440" tIns="45720" rIns="91440" bIns="45720" anchor="t" anchorCtr="0" upright="1">
              <a:noAutofit/>
            </a:bodyPr>
            <a:lstStyle/>
            <a:p>
              <a:pPr algn="just">
                <a:spcAft>
                  <a:spcPts val="0"/>
                </a:spcAft>
              </a:pPr>
              <a:r>
                <a:rPr lang="zh-CN" sz="1600" kern="100" dirty="0">
                  <a:cs typeface="宋体" panose="02010600030101010101" pitchFamily="2" charset="-122"/>
                </a:rPr>
                <a:t>需求</a:t>
              </a:r>
            </a:p>
            <a:p>
              <a:pPr algn="just">
                <a:spcAft>
                  <a:spcPts val="0"/>
                </a:spcAft>
              </a:pPr>
              <a:r>
                <a:rPr lang="zh-CN" sz="1600" kern="100" dirty="0">
                  <a:cs typeface="宋体" panose="02010600030101010101" pitchFamily="2" charset="-122"/>
                </a:rPr>
                <a:t>定义</a:t>
              </a:r>
            </a:p>
          </p:txBody>
        </p:sp>
        <p:sp>
          <p:nvSpPr>
            <p:cNvPr id="15" name="Rectangle 29035"/>
            <p:cNvSpPr>
              <a:spLocks noChangeArrowheads="1"/>
            </p:cNvSpPr>
            <p:nvPr/>
          </p:nvSpPr>
          <p:spPr bwMode="auto">
            <a:xfrm>
              <a:off x="1779270" y="2125980"/>
              <a:ext cx="421640" cy="4089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rot="0" vert="horz" wrap="square" lIns="91440" tIns="45720" rIns="91440" bIns="45720" anchor="t" anchorCtr="0" upright="1">
              <a:noAutofit/>
            </a:bodyPr>
            <a:lstStyle/>
            <a:p>
              <a:pPr algn="ctr">
                <a:spcAft>
                  <a:spcPts val="0"/>
                </a:spcAft>
              </a:pPr>
              <a:r>
                <a:rPr lang="zh-CN" sz="1600" kern="100" dirty="0">
                  <a:cs typeface="宋体" panose="02010600030101010101" pitchFamily="2" charset="-122"/>
                </a:rPr>
                <a:t>设计</a:t>
              </a:r>
            </a:p>
          </p:txBody>
        </p:sp>
        <p:sp>
          <p:nvSpPr>
            <p:cNvPr id="16" name="Rectangle 29036"/>
            <p:cNvSpPr>
              <a:spLocks noChangeArrowheads="1"/>
            </p:cNvSpPr>
            <p:nvPr/>
          </p:nvSpPr>
          <p:spPr bwMode="auto">
            <a:xfrm>
              <a:off x="3086100" y="2118995"/>
              <a:ext cx="453390" cy="4089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rot="0" vert="horz" wrap="square" lIns="91440" tIns="45720" rIns="91440" bIns="45720" anchor="t" anchorCtr="0" upright="1">
              <a:noAutofit/>
            </a:bodyPr>
            <a:lstStyle/>
            <a:p>
              <a:pPr algn="ctr">
                <a:spcAft>
                  <a:spcPts val="0"/>
                </a:spcAft>
              </a:pPr>
              <a:r>
                <a:rPr lang="zh-CN" sz="1600" kern="100" dirty="0">
                  <a:cs typeface="宋体" panose="02010600030101010101" pitchFamily="2" charset="-122"/>
                </a:rPr>
                <a:t>测试</a:t>
              </a:r>
            </a:p>
          </p:txBody>
        </p:sp>
        <p:sp>
          <p:nvSpPr>
            <p:cNvPr id="17" name="Rectangle 29037"/>
            <p:cNvSpPr>
              <a:spLocks noChangeArrowheads="1"/>
            </p:cNvSpPr>
            <p:nvPr/>
          </p:nvSpPr>
          <p:spPr bwMode="auto">
            <a:xfrm>
              <a:off x="3778885" y="2118995"/>
              <a:ext cx="441960" cy="4089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rot="0" vert="horz" wrap="square" lIns="91440" tIns="45720" rIns="91440" bIns="45720" anchor="t" anchorCtr="0" upright="1">
              <a:noAutofit/>
            </a:bodyPr>
            <a:lstStyle/>
            <a:p>
              <a:pPr algn="ctr">
                <a:spcAft>
                  <a:spcPts val="0"/>
                </a:spcAft>
              </a:pPr>
              <a:r>
                <a:rPr lang="zh-CN" sz="1600" kern="100" dirty="0">
                  <a:cs typeface="宋体" panose="02010600030101010101" pitchFamily="2" charset="-122"/>
                </a:rPr>
                <a:t>产品</a:t>
              </a:r>
            </a:p>
            <a:p>
              <a:pPr algn="ctr">
                <a:spcAft>
                  <a:spcPts val="0"/>
                </a:spcAft>
              </a:pPr>
              <a:r>
                <a:rPr lang="zh-CN" sz="1600" kern="100" dirty="0">
                  <a:cs typeface="宋体" panose="02010600030101010101" pitchFamily="2" charset="-122"/>
                </a:rPr>
                <a:t>审查</a:t>
              </a:r>
            </a:p>
          </p:txBody>
        </p:sp>
        <p:sp>
          <p:nvSpPr>
            <p:cNvPr id="18" name="Rectangle 29038"/>
            <p:cNvSpPr>
              <a:spLocks noChangeArrowheads="1"/>
            </p:cNvSpPr>
            <p:nvPr/>
          </p:nvSpPr>
          <p:spPr bwMode="auto">
            <a:xfrm>
              <a:off x="4461510" y="2118995"/>
              <a:ext cx="454025" cy="4089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rot="0" vert="horz" wrap="square" lIns="91440" tIns="45720" rIns="91440" bIns="45720" anchor="t" anchorCtr="0" upright="1">
              <a:noAutofit/>
            </a:bodyPr>
            <a:lstStyle/>
            <a:p>
              <a:pPr algn="ctr">
                <a:spcAft>
                  <a:spcPts val="0"/>
                </a:spcAft>
              </a:pPr>
              <a:r>
                <a:rPr lang="zh-CN" sz="1600" kern="100" dirty="0">
                  <a:cs typeface="宋体" panose="02010600030101010101" pitchFamily="2" charset="-122"/>
                </a:rPr>
                <a:t>发货</a:t>
              </a:r>
            </a:p>
          </p:txBody>
        </p:sp>
        <p:sp>
          <p:nvSpPr>
            <p:cNvPr id="19" name="AutoShape 29039"/>
            <p:cNvSpPr>
              <a:spLocks noChangeArrowheads="1"/>
            </p:cNvSpPr>
            <p:nvPr/>
          </p:nvSpPr>
          <p:spPr bwMode="auto">
            <a:xfrm>
              <a:off x="958850" y="2221230"/>
              <a:ext cx="127635" cy="204470"/>
            </a:xfrm>
            <a:prstGeom prst="notchedRightArrow">
              <a:avLst>
                <a:gd name="adj1" fmla="val 50000"/>
                <a:gd name="adj2" fmla="val 25000"/>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rot="0" vert="horz" wrap="square" lIns="91440" tIns="45720" rIns="91440" bIns="45720" anchor="t" anchorCtr="0" upright="1">
              <a:noAutofit/>
            </a:bodyPr>
            <a:lstStyle/>
            <a:p>
              <a:endParaRPr lang="zh-CN" altLang="en-US" sz="1600"/>
            </a:p>
          </p:txBody>
        </p:sp>
        <p:sp>
          <p:nvSpPr>
            <p:cNvPr id="20" name="AutoShape 29040"/>
            <p:cNvSpPr>
              <a:spLocks noChangeArrowheads="1"/>
            </p:cNvSpPr>
            <p:nvPr/>
          </p:nvSpPr>
          <p:spPr bwMode="auto">
            <a:xfrm>
              <a:off x="1565910" y="2221230"/>
              <a:ext cx="197485" cy="204470"/>
            </a:xfrm>
            <a:prstGeom prst="notchedRightArrow">
              <a:avLst>
                <a:gd name="adj1" fmla="val 50000"/>
                <a:gd name="adj2" fmla="val 25000"/>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rot="0" vert="horz" wrap="square" lIns="91440" tIns="45720" rIns="91440" bIns="45720" anchor="t" anchorCtr="0" upright="1">
              <a:noAutofit/>
            </a:bodyPr>
            <a:lstStyle/>
            <a:p>
              <a:endParaRPr lang="zh-CN" altLang="en-US" sz="1600"/>
            </a:p>
          </p:txBody>
        </p:sp>
        <p:sp>
          <p:nvSpPr>
            <p:cNvPr id="21" name="AutoShape 29041"/>
            <p:cNvSpPr>
              <a:spLocks noChangeArrowheads="1"/>
            </p:cNvSpPr>
            <p:nvPr/>
          </p:nvSpPr>
          <p:spPr bwMode="auto">
            <a:xfrm>
              <a:off x="2199005" y="2221230"/>
              <a:ext cx="208280" cy="204470"/>
            </a:xfrm>
            <a:prstGeom prst="notchedRightArrow">
              <a:avLst>
                <a:gd name="adj1" fmla="val 50000"/>
                <a:gd name="adj2" fmla="val 25466"/>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rot="0" vert="horz" wrap="square" lIns="91440" tIns="45720" rIns="91440" bIns="45720" anchor="t" anchorCtr="0" upright="1">
              <a:noAutofit/>
            </a:bodyPr>
            <a:lstStyle/>
            <a:p>
              <a:endParaRPr lang="zh-CN" altLang="en-US" sz="1600"/>
            </a:p>
          </p:txBody>
        </p:sp>
        <p:sp>
          <p:nvSpPr>
            <p:cNvPr id="22" name="AutoShape 29042"/>
            <p:cNvSpPr>
              <a:spLocks noChangeArrowheads="1"/>
            </p:cNvSpPr>
            <p:nvPr/>
          </p:nvSpPr>
          <p:spPr bwMode="auto">
            <a:xfrm>
              <a:off x="3539490" y="2221230"/>
              <a:ext cx="218440" cy="204470"/>
            </a:xfrm>
            <a:prstGeom prst="notchedRightArrow">
              <a:avLst>
                <a:gd name="adj1" fmla="val 50000"/>
                <a:gd name="adj2" fmla="val 26708"/>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rot="0" vert="horz" wrap="square" lIns="91440" tIns="45720" rIns="91440" bIns="45720" anchor="t" anchorCtr="0" upright="1">
              <a:noAutofit/>
            </a:bodyPr>
            <a:lstStyle/>
            <a:p>
              <a:endParaRPr lang="zh-CN" altLang="en-US" sz="1600"/>
            </a:p>
          </p:txBody>
        </p:sp>
        <p:sp>
          <p:nvSpPr>
            <p:cNvPr id="23" name="AutoShape 29043"/>
            <p:cNvSpPr>
              <a:spLocks noChangeArrowheads="1"/>
            </p:cNvSpPr>
            <p:nvPr/>
          </p:nvSpPr>
          <p:spPr bwMode="auto">
            <a:xfrm>
              <a:off x="4255135" y="2221230"/>
              <a:ext cx="205740" cy="204470"/>
            </a:xfrm>
            <a:prstGeom prst="notchedRightArrow">
              <a:avLst>
                <a:gd name="adj1" fmla="val 50000"/>
                <a:gd name="adj2" fmla="val 25155"/>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rot="0" vert="horz" wrap="square" lIns="91440" tIns="45720" rIns="91440" bIns="45720" anchor="t" anchorCtr="0" upright="1">
              <a:noAutofit/>
            </a:bodyPr>
            <a:lstStyle/>
            <a:p>
              <a:endParaRPr lang="zh-CN" altLang="en-US" sz="1600"/>
            </a:p>
          </p:txBody>
        </p:sp>
        <p:sp>
          <p:nvSpPr>
            <p:cNvPr id="24" name="Rectangle 29044"/>
            <p:cNvSpPr>
              <a:spLocks noChangeArrowheads="1"/>
            </p:cNvSpPr>
            <p:nvPr/>
          </p:nvSpPr>
          <p:spPr bwMode="auto">
            <a:xfrm>
              <a:off x="1294765" y="3141980"/>
              <a:ext cx="3712210" cy="26479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rot="0" vert="horz" wrap="square" lIns="91440" tIns="45720" rIns="91440" bIns="45720" anchor="t" anchorCtr="0" upright="1">
              <a:noAutofit/>
            </a:bodyPr>
            <a:lstStyle/>
            <a:p>
              <a:pPr algn="ctr">
                <a:spcAft>
                  <a:spcPts val="0"/>
                </a:spcAft>
              </a:pPr>
              <a:r>
                <a:rPr lang="zh-CN" sz="1600" kern="100" dirty="0">
                  <a:cs typeface="宋体" panose="02010600030101010101" pitchFamily="2" charset="-122"/>
                </a:rPr>
                <a:t>质量保证部门</a:t>
              </a:r>
              <a:r>
                <a:rPr lang="en-US" sz="1600" kern="100" dirty="0">
                  <a:cs typeface="宋体" panose="02010600030101010101" pitchFamily="2" charset="-122"/>
                </a:rPr>
                <a:t>(SQA)</a:t>
              </a:r>
              <a:r>
                <a:rPr lang="zh-CN" sz="1600" kern="100" dirty="0">
                  <a:cs typeface="宋体" panose="02010600030101010101" pitchFamily="2" charset="-122"/>
                </a:rPr>
                <a:t>：检查产品质量和过程执行的一致性</a:t>
              </a:r>
            </a:p>
          </p:txBody>
        </p:sp>
        <p:sp>
          <p:nvSpPr>
            <p:cNvPr id="25" name="AutoShape 29045"/>
            <p:cNvSpPr>
              <a:spLocks noChangeArrowheads="1"/>
            </p:cNvSpPr>
            <p:nvPr/>
          </p:nvSpPr>
          <p:spPr bwMode="auto">
            <a:xfrm rot="16200000">
              <a:off x="1367155" y="2745740"/>
              <a:ext cx="588010" cy="204470"/>
            </a:xfrm>
            <a:prstGeom prst="homePlate">
              <a:avLst>
                <a:gd name="adj" fmla="val 71894"/>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zh-CN" altLang="en-US" sz="1600"/>
            </a:p>
          </p:txBody>
        </p:sp>
        <p:sp>
          <p:nvSpPr>
            <p:cNvPr id="26" name="AutoShape 29046"/>
            <p:cNvSpPr>
              <a:spLocks noChangeArrowheads="1"/>
            </p:cNvSpPr>
            <p:nvPr/>
          </p:nvSpPr>
          <p:spPr bwMode="auto">
            <a:xfrm rot="16200000">
              <a:off x="2171065" y="2745740"/>
              <a:ext cx="588010" cy="204470"/>
            </a:xfrm>
            <a:prstGeom prst="homePlate">
              <a:avLst>
                <a:gd name="adj" fmla="val 71894"/>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zh-CN" altLang="en-US" sz="1600"/>
            </a:p>
          </p:txBody>
        </p:sp>
        <p:sp>
          <p:nvSpPr>
            <p:cNvPr id="27" name="AutoShape 29047"/>
            <p:cNvSpPr>
              <a:spLocks noChangeArrowheads="1"/>
            </p:cNvSpPr>
            <p:nvPr/>
          </p:nvSpPr>
          <p:spPr bwMode="auto">
            <a:xfrm rot="16200000">
              <a:off x="2809240" y="2745740"/>
              <a:ext cx="588010" cy="204470"/>
            </a:xfrm>
            <a:prstGeom prst="homePlate">
              <a:avLst>
                <a:gd name="adj" fmla="val 71894"/>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zh-CN" altLang="en-US" sz="1600"/>
            </a:p>
          </p:txBody>
        </p:sp>
        <p:sp>
          <p:nvSpPr>
            <p:cNvPr id="28" name="AutoShape 29048"/>
            <p:cNvSpPr>
              <a:spLocks noChangeArrowheads="1"/>
            </p:cNvSpPr>
            <p:nvPr/>
          </p:nvSpPr>
          <p:spPr bwMode="auto">
            <a:xfrm rot="16200000">
              <a:off x="3575050" y="2745740"/>
              <a:ext cx="588010" cy="204470"/>
            </a:xfrm>
            <a:prstGeom prst="homePlate">
              <a:avLst>
                <a:gd name="adj" fmla="val 71894"/>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zh-CN" altLang="en-US" sz="1600"/>
            </a:p>
          </p:txBody>
        </p:sp>
        <p:sp>
          <p:nvSpPr>
            <p:cNvPr id="29" name="AutoShape 29049"/>
            <p:cNvSpPr>
              <a:spLocks noChangeArrowheads="1"/>
            </p:cNvSpPr>
            <p:nvPr/>
          </p:nvSpPr>
          <p:spPr bwMode="auto">
            <a:xfrm>
              <a:off x="4532630" y="2527935"/>
              <a:ext cx="127635" cy="614045"/>
            </a:xfrm>
            <a:prstGeom prst="upArrow">
              <a:avLst>
                <a:gd name="adj1" fmla="val 50000"/>
                <a:gd name="adj2" fmla="val 120274"/>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rot="0" vert="horz" wrap="square" lIns="91440" tIns="45720" rIns="91440" bIns="45720" anchor="t" anchorCtr="0" upright="1">
              <a:noAutofit/>
            </a:bodyPr>
            <a:lstStyle/>
            <a:p>
              <a:endParaRPr lang="zh-CN" altLang="en-US" sz="1600"/>
            </a:p>
          </p:txBody>
        </p:sp>
        <p:sp>
          <p:nvSpPr>
            <p:cNvPr id="30" name="AutoShape 29050"/>
            <p:cNvSpPr>
              <a:spLocks noChangeArrowheads="1"/>
            </p:cNvSpPr>
            <p:nvPr/>
          </p:nvSpPr>
          <p:spPr bwMode="auto">
            <a:xfrm>
              <a:off x="1603375" y="1512570"/>
              <a:ext cx="127000" cy="715645"/>
            </a:xfrm>
            <a:prstGeom prst="downArrow">
              <a:avLst>
                <a:gd name="adj1" fmla="val 50000"/>
                <a:gd name="adj2" fmla="val 140875"/>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zh-CN" altLang="en-US" sz="1600"/>
            </a:p>
          </p:txBody>
        </p:sp>
        <p:sp>
          <p:nvSpPr>
            <p:cNvPr id="31" name="AutoShape 29051"/>
            <p:cNvSpPr>
              <a:spLocks noChangeArrowheads="1"/>
            </p:cNvSpPr>
            <p:nvPr/>
          </p:nvSpPr>
          <p:spPr bwMode="auto">
            <a:xfrm>
              <a:off x="2235835" y="1505585"/>
              <a:ext cx="127635" cy="715645"/>
            </a:xfrm>
            <a:prstGeom prst="downArrow">
              <a:avLst>
                <a:gd name="adj1" fmla="val 50000"/>
                <a:gd name="adj2" fmla="val 140174"/>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zh-CN" altLang="en-US" sz="1600"/>
            </a:p>
          </p:txBody>
        </p:sp>
        <p:sp>
          <p:nvSpPr>
            <p:cNvPr id="32" name="AutoShape 29052"/>
            <p:cNvSpPr>
              <a:spLocks noChangeArrowheads="1"/>
            </p:cNvSpPr>
            <p:nvPr/>
          </p:nvSpPr>
          <p:spPr bwMode="auto">
            <a:xfrm>
              <a:off x="3561080" y="1505585"/>
              <a:ext cx="127000" cy="715645"/>
            </a:xfrm>
            <a:prstGeom prst="downArrow">
              <a:avLst>
                <a:gd name="adj1" fmla="val 50000"/>
                <a:gd name="adj2" fmla="val 140875"/>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zh-CN" altLang="en-US" sz="1600"/>
            </a:p>
          </p:txBody>
        </p:sp>
        <p:sp>
          <p:nvSpPr>
            <p:cNvPr id="33" name="Rectangle 29053"/>
            <p:cNvSpPr>
              <a:spLocks noChangeArrowheads="1"/>
            </p:cNvSpPr>
            <p:nvPr/>
          </p:nvSpPr>
          <p:spPr bwMode="auto">
            <a:xfrm>
              <a:off x="1715770" y="0"/>
              <a:ext cx="2042160" cy="30670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rot="0" vert="horz" wrap="square" lIns="91440" tIns="45720" rIns="91440" bIns="45720" anchor="t" anchorCtr="0" upright="1">
              <a:noAutofit/>
            </a:bodyPr>
            <a:lstStyle/>
            <a:p>
              <a:pPr algn="ctr">
                <a:spcAft>
                  <a:spcPts val="0"/>
                </a:spcAft>
              </a:pPr>
              <a:r>
                <a:rPr lang="zh-CN" sz="1600" kern="100" dirty="0">
                  <a:cs typeface="宋体" panose="02010600030101010101" pitchFamily="2" charset="-122"/>
                </a:rPr>
                <a:t>管理层</a:t>
              </a:r>
            </a:p>
          </p:txBody>
        </p:sp>
        <p:cxnSp>
          <p:nvCxnSpPr>
            <p:cNvPr id="34" name="Line 29054"/>
            <p:cNvCxnSpPr>
              <a:cxnSpLocks noChangeShapeType="1"/>
            </p:cNvCxnSpPr>
            <p:nvPr/>
          </p:nvCxnSpPr>
          <p:spPr bwMode="auto">
            <a:xfrm>
              <a:off x="2617470" y="299720"/>
              <a:ext cx="635" cy="20447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5" name="Line 29055"/>
            <p:cNvCxnSpPr>
              <a:cxnSpLocks noChangeShapeType="1"/>
            </p:cNvCxnSpPr>
            <p:nvPr/>
          </p:nvCxnSpPr>
          <p:spPr bwMode="auto">
            <a:xfrm>
              <a:off x="1724660" y="813435"/>
              <a:ext cx="5715" cy="1295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6" name="Line 29056"/>
            <p:cNvCxnSpPr>
              <a:cxnSpLocks noChangeShapeType="1"/>
            </p:cNvCxnSpPr>
            <p:nvPr/>
          </p:nvCxnSpPr>
          <p:spPr bwMode="auto">
            <a:xfrm>
              <a:off x="3639185" y="785495"/>
              <a:ext cx="635" cy="1574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7" name="Line 29057"/>
            <p:cNvCxnSpPr>
              <a:cxnSpLocks noChangeShapeType="1"/>
            </p:cNvCxnSpPr>
            <p:nvPr/>
          </p:nvCxnSpPr>
          <p:spPr bwMode="auto">
            <a:xfrm>
              <a:off x="320675" y="785495"/>
              <a:ext cx="635" cy="112903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Line 29058"/>
            <p:cNvCxnSpPr>
              <a:cxnSpLocks noChangeShapeType="1"/>
            </p:cNvCxnSpPr>
            <p:nvPr/>
          </p:nvCxnSpPr>
          <p:spPr bwMode="auto">
            <a:xfrm>
              <a:off x="575945" y="785495"/>
              <a:ext cx="635" cy="9245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9" name="Rectangle 29059"/>
            <p:cNvSpPr>
              <a:spLocks noChangeArrowheads="1"/>
            </p:cNvSpPr>
            <p:nvPr/>
          </p:nvSpPr>
          <p:spPr bwMode="auto">
            <a:xfrm>
              <a:off x="2411095" y="2117725"/>
              <a:ext cx="445135" cy="40894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rot="0" vert="horz" wrap="square" lIns="91440" tIns="45720" rIns="91440" bIns="45720" anchor="t" anchorCtr="0" upright="1">
              <a:noAutofit/>
            </a:bodyPr>
            <a:lstStyle/>
            <a:p>
              <a:pPr algn="ctr">
                <a:spcAft>
                  <a:spcPts val="0"/>
                </a:spcAft>
              </a:pPr>
              <a:r>
                <a:rPr lang="zh-CN" sz="1600" kern="100" dirty="0">
                  <a:cs typeface="宋体" panose="02010600030101010101" pitchFamily="2" charset="-122"/>
                </a:rPr>
                <a:t>编码</a:t>
              </a:r>
            </a:p>
          </p:txBody>
        </p:sp>
        <p:sp>
          <p:nvSpPr>
            <p:cNvPr id="40" name="AutoShape 29060"/>
            <p:cNvSpPr>
              <a:spLocks noChangeArrowheads="1"/>
            </p:cNvSpPr>
            <p:nvPr/>
          </p:nvSpPr>
          <p:spPr bwMode="auto">
            <a:xfrm>
              <a:off x="2858770" y="2233930"/>
              <a:ext cx="217170" cy="204470"/>
            </a:xfrm>
            <a:prstGeom prst="notchedRightArrow">
              <a:avLst>
                <a:gd name="adj1" fmla="val 50000"/>
                <a:gd name="adj2" fmla="val 26553"/>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rot="0" vert="horz" wrap="square" lIns="91440" tIns="45720" rIns="91440" bIns="45720" anchor="t" anchorCtr="0" upright="1">
              <a:noAutofit/>
            </a:bodyPr>
            <a:lstStyle/>
            <a:p>
              <a:endParaRPr lang="zh-CN" altLang="en-US" sz="1600"/>
            </a:p>
          </p:txBody>
        </p:sp>
        <p:sp>
          <p:nvSpPr>
            <p:cNvPr id="41" name="AutoShape 29061"/>
            <p:cNvSpPr>
              <a:spLocks noChangeArrowheads="1"/>
            </p:cNvSpPr>
            <p:nvPr/>
          </p:nvSpPr>
          <p:spPr bwMode="auto">
            <a:xfrm>
              <a:off x="2905125" y="1504315"/>
              <a:ext cx="127635" cy="715645"/>
            </a:xfrm>
            <a:prstGeom prst="downArrow">
              <a:avLst>
                <a:gd name="adj1" fmla="val 50000"/>
                <a:gd name="adj2" fmla="val 140174"/>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endParaRPr lang="zh-CN" altLang="en-US" sz="1600"/>
            </a:p>
          </p:txBody>
        </p:sp>
        <p:sp>
          <p:nvSpPr>
            <p:cNvPr id="42" name="Rectangle 29062"/>
            <p:cNvSpPr>
              <a:spLocks noChangeArrowheads="1"/>
            </p:cNvSpPr>
            <p:nvPr/>
          </p:nvSpPr>
          <p:spPr bwMode="auto">
            <a:xfrm>
              <a:off x="1318895" y="2762250"/>
              <a:ext cx="3596640" cy="26479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rot="0" vert="horz" wrap="square" lIns="91440" tIns="45720" rIns="91440" bIns="45720" anchor="t" anchorCtr="0" upright="1">
              <a:noAutofit/>
            </a:bodyPr>
            <a:lstStyle/>
            <a:p>
              <a:pPr algn="ctr">
                <a:spcAft>
                  <a:spcPts val="0"/>
                </a:spcAft>
              </a:pP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开发库与配置管理小组（管理需求的变更，提高复用率）</a:t>
              </a:r>
            </a:p>
          </p:txBody>
        </p:sp>
        <p:sp>
          <p:nvSpPr>
            <p:cNvPr id="43" name="Rectangle 29063"/>
            <p:cNvSpPr>
              <a:spLocks noChangeArrowheads="1"/>
            </p:cNvSpPr>
            <p:nvPr/>
          </p:nvSpPr>
          <p:spPr bwMode="auto">
            <a:xfrm>
              <a:off x="1073467" y="1068705"/>
              <a:ext cx="3326765" cy="26479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rot="0" vert="horz" wrap="square" lIns="91440" tIns="45720" rIns="91440" bIns="45720" anchor="t" anchorCtr="0" upright="1">
              <a:noAutofit/>
            </a:bodyPr>
            <a:lstStyle/>
            <a:p>
              <a:pPr algn="ctr">
                <a:spcAft>
                  <a:spcPts val="0"/>
                </a:spcAft>
              </a:pPr>
              <a:r>
                <a:rPr lang="zh-CN" sz="1600" kern="100" dirty="0">
                  <a:cs typeface="宋体" panose="02010600030101010101" pitchFamily="2" charset="-122"/>
                </a:rPr>
                <a:t>需求</a:t>
              </a:r>
              <a:r>
                <a:rPr lang="en-US" sz="1600" kern="100" dirty="0">
                  <a:cs typeface="宋体" panose="02010600030101010101" pitchFamily="2" charset="-122"/>
                </a:rPr>
                <a:t>(</a:t>
              </a:r>
              <a:r>
                <a:rPr lang="zh-CN" sz="1600" kern="100" dirty="0">
                  <a:cs typeface="宋体" panose="02010600030101010101" pitchFamily="2" charset="-122"/>
                </a:rPr>
                <a:t>变更</a:t>
              </a:r>
              <a:r>
                <a:rPr lang="en-US" sz="1600" kern="100" dirty="0">
                  <a:cs typeface="宋体" panose="02010600030101010101" pitchFamily="2" charset="-122"/>
                </a:rPr>
                <a:t>)</a:t>
              </a:r>
              <a:r>
                <a:rPr lang="zh-CN" sz="1600" kern="100" dirty="0">
                  <a:cs typeface="宋体" panose="02010600030101010101" pitchFamily="2" charset="-122"/>
                </a:rPr>
                <a:t>管理</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16.4 </a:t>
            </a:r>
            <a:r>
              <a:rPr lang="zh-CN" altLang="en-US" dirty="0" smtClean="0"/>
              <a:t>独立的质量管理</a:t>
            </a:r>
            <a:endParaRPr lang="zh-CN" altLang="en-US" dirty="0"/>
          </a:p>
        </p:txBody>
      </p:sp>
      <p:sp>
        <p:nvSpPr>
          <p:cNvPr id="3" name="内容占位符 2"/>
          <p:cNvSpPr>
            <a:spLocks noGrp="1"/>
          </p:cNvSpPr>
          <p:nvPr>
            <p:ph idx="1"/>
          </p:nvPr>
        </p:nvSpPr>
        <p:spPr/>
        <p:txBody>
          <a:bodyPr/>
          <a:lstStyle/>
          <a:p>
            <a:r>
              <a:rPr lang="en-US" dirty="0" smtClean="0"/>
              <a:t>16.4.1 IV&amp;V</a:t>
            </a:r>
            <a:r>
              <a:rPr lang="zh-CN" altLang="en-US" dirty="0" smtClean="0"/>
              <a:t>机制</a:t>
            </a:r>
          </a:p>
          <a:p>
            <a:r>
              <a:rPr lang="en-US" dirty="0" smtClean="0"/>
              <a:t>16.4.2 </a:t>
            </a:r>
            <a:r>
              <a:rPr lang="zh-CN" altLang="en-US" dirty="0" smtClean="0"/>
              <a:t>再问软件质量和可信法律证据？</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16.4.1 IV&amp;V</a:t>
            </a:r>
            <a:r>
              <a:rPr lang="zh-CN" altLang="en-US" dirty="0" smtClean="0"/>
              <a:t>机制</a:t>
            </a:r>
            <a:endParaRPr lang="zh-CN" altLang="en-US" dirty="0"/>
          </a:p>
        </p:txBody>
      </p:sp>
      <p:sp>
        <p:nvSpPr>
          <p:cNvPr id="3" name="内容占位符 2"/>
          <p:cNvSpPr>
            <a:spLocks noGrp="1"/>
          </p:cNvSpPr>
          <p:nvPr>
            <p:ph idx="1"/>
          </p:nvPr>
        </p:nvSpPr>
        <p:spPr/>
        <p:txBody>
          <a:bodyPr/>
          <a:lstStyle/>
          <a:p>
            <a:r>
              <a:rPr lang="zh-CN" altLang="en-US" dirty="0" smtClean="0"/>
              <a:t>独立的验证与确认</a:t>
            </a:r>
            <a:r>
              <a:rPr lang="en-US" dirty="0" smtClean="0"/>
              <a:t>(Independent Verification and Validation)</a:t>
            </a:r>
            <a:r>
              <a:rPr lang="zh-CN" altLang="en-US" dirty="0" smtClean="0"/>
              <a:t>机制，简称为</a:t>
            </a:r>
            <a:r>
              <a:rPr lang="en-US" dirty="0" smtClean="0"/>
              <a:t>IV&amp;V</a:t>
            </a:r>
            <a:r>
              <a:rPr lang="zh-CN" altLang="en-US" dirty="0" smtClean="0"/>
              <a:t>是由独立于软件开发方和软件客户方的第三方机构实施的质量管理措施。</a:t>
            </a:r>
            <a:endParaRPr lang="en-US" altLang="zh-CN" dirty="0" smtClean="0"/>
          </a:p>
          <a:p>
            <a:r>
              <a:rPr lang="en-US" dirty="0" smtClean="0"/>
              <a:t>IV&amp;V</a:t>
            </a:r>
            <a:r>
              <a:rPr lang="zh-CN" altLang="en-US" dirty="0" smtClean="0"/>
              <a:t>与</a:t>
            </a:r>
            <a:r>
              <a:rPr lang="en-US" dirty="0" smtClean="0"/>
              <a:t>SQA</a:t>
            </a:r>
            <a:r>
              <a:rPr lang="zh-CN" altLang="en-US" dirty="0" smtClean="0"/>
              <a:t>具有一定的差异。</a:t>
            </a:r>
            <a:endParaRPr lang="en-US" altLang="zh-CN" dirty="0" smtClean="0"/>
          </a:p>
          <a:p>
            <a:pPr lvl="1"/>
            <a:r>
              <a:rPr lang="en-US" dirty="0" err="1" smtClean="0"/>
              <a:t>DeMillo</a:t>
            </a:r>
            <a:r>
              <a:rPr lang="zh-CN" altLang="en-US" dirty="0" smtClean="0"/>
              <a:t>在研究了多个</a:t>
            </a:r>
            <a:r>
              <a:rPr lang="en-US" dirty="0" err="1" smtClean="0"/>
              <a:t>DoD</a:t>
            </a:r>
            <a:r>
              <a:rPr lang="zh-CN" altLang="en-US" dirty="0" smtClean="0"/>
              <a:t>合同后，提出必须区分</a:t>
            </a:r>
            <a:r>
              <a:rPr lang="en-US" dirty="0" smtClean="0"/>
              <a:t>SQA </a:t>
            </a:r>
            <a:r>
              <a:rPr lang="zh-CN" altLang="en-US" dirty="0" smtClean="0"/>
              <a:t>和</a:t>
            </a:r>
            <a:r>
              <a:rPr lang="en-US" dirty="0" smtClean="0"/>
              <a:t> IV&amp;V</a:t>
            </a:r>
            <a:r>
              <a:rPr lang="zh-CN" altLang="en-US" dirty="0" smtClean="0"/>
              <a:t>的角色和工作。</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3" name="表格 2"/>
          <p:cNvGraphicFramePr>
            <a:graphicFrameLocks noGrp="1"/>
          </p:cNvGraphicFramePr>
          <p:nvPr/>
        </p:nvGraphicFramePr>
        <p:xfrm>
          <a:off x="965562" y="1224644"/>
          <a:ext cx="7757522" cy="5001984"/>
        </p:xfrm>
        <a:graphic>
          <a:graphicData uri="http://schemas.openxmlformats.org/drawingml/2006/table">
            <a:tbl>
              <a:tblPr/>
              <a:tblGrid>
                <a:gridCol w="3786635">
                  <a:extLst>
                    <a:ext uri="{9D8B030D-6E8A-4147-A177-3AD203B41FA5}">
                      <a16:colId xmlns:a16="http://schemas.microsoft.com/office/drawing/2014/main" val="20000"/>
                    </a:ext>
                  </a:extLst>
                </a:gridCol>
                <a:gridCol w="673096">
                  <a:extLst>
                    <a:ext uri="{9D8B030D-6E8A-4147-A177-3AD203B41FA5}">
                      <a16:colId xmlns:a16="http://schemas.microsoft.com/office/drawing/2014/main" val="20001"/>
                    </a:ext>
                  </a:extLst>
                </a:gridCol>
                <a:gridCol w="636746">
                  <a:extLst>
                    <a:ext uri="{9D8B030D-6E8A-4147-A177-3AD203B41FA5}">
                      <a16:colId xmlns:a16="http://schemas.microsoft.com/office/drawing/2014/main" val="20002"/>
                    </a:ext>
                  </a:extLst>
                </a:gridCol>
                <a:gridCol w="705684">
                  <a:extLst>
                    <a:ext uri="{9D8B030D-6E8A-4147-A177-3AD203B41FA5}">
                      <a16:colId xmlns:a16="http://schemas.microsoft.com/office/drawing/2014/main" val="20003"/>
                    </a:ext>
                  </a:extLst>
                </a:gridCol>
                <a:gridCol w="705684">
                  <a:extLst>
                    <a:ext uri="{9D8B030D-6E8A-4147-A177-3AD203B41FA5}">
                      <a16:colId xmlns:a16="http://schemas.microsoft.com/office/drawing/2014/main" val="20004"/>
                    </a:ext>
                  </a:extLst>
                </a:gridCol>
                <a:gridCol w="636746">
                  <a:extLst>
                    <a:ext uri="{9D8B030D-6E8A-4147-A177-3AD203B41FA5}">
                      <a16:colId xmlns:a16="http://schemas.microsoft.com/office/drawing/2014/main" val="20005"/>
                    </a:ext>
                  </a:extLst>
                </a:gridCol>
                <a:gridCol w="612931">
                  <a:extLst>
                    <a:ext uri="{9D8B030D-6E8A-4147-A177-3AD203B41FA5}">
                      <a16:colId xmlns:a16="http://schemas.microsoft.com/office/drawing/2014/main" val="20006"/>
                    </a:ext>
                  </a:extLst>
                </a:gridCol>
              </a:tblGrid>
              <a:tr h="277888">
                <a:tc rowSpan="2">
                  <a:txBody>
                    <a:bodyPr/>
                    <a:lstStyle/>
                    <a:p>
                      <a:pPr indent="269875" algn="just">
                        <a:lnSpc>
                          <a:spcPts val="1660"/>
                        </a:lnSpc>
                        <a:spcAft>
                          <a:spcPts val="0"/>
                        </a:spcAft>
                      </a:pPr>
                      <a:r>
                        <a:rPr lang="zh-CN" sz="1600" b="1" kern="100" dirty="0">
                          <a:latin typeface="Times New Roman"/>
                          <a:ea typeface="宋体"/>
                          <a:cs typeface="Times New Roman"/>
                        </a:rPr>
                        <a:t>活动</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indent="269875" algn="ctr">
                        <a:lnSpc>
                          <a:spcPts val="1660"/>
                        </a:lnSpc>
                        <a:spcAft>
                          <a:spcPts val="0"/>
                        </a:spcAft>
                      </a:pPr>
                      <a:r>
                        <a:rPr lang="en-GB" sz="1600" b="1" kern="100" dirty="0">
                          <a:latin typeface="Times New Roman"/>
                          <a:ea typeface="宋体"/>
                          <a:cs typeface="Times New Roman"/>
                        </a:rPr>
                        <a:t>6</a:t>
                      </a:r>
                      <a:r>
                        <a:rPr lang="zh-CN" sz="1600" b="1" kern="100" dirty="0">
                          <a:latin typeface="Times New Roman"/>
                          <a:ea typeface="宋体"/>
                          <a:cs typeface="Times New Roman"/>
                        </a:rPr>
                        <a:t>个承包商的活动</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77888">
                <a:tc vMerge="1">
                  <a:txBody>
                    <a:bodyPr/>
                    <a:lstStyle/>
                    <a:p>
                      <a:endParaRPr lang="zh-CN" altLang="en-US"/>
                    </a:p>
                  </a:txBody>
                  <a:tcPr/>
                </a:tc>
                <a:tc>
                  <a:txBody>
                    <a:bodyPr/>
                    <a:lstStyle/>
                    <a:p>
                      <a:pPr indent="269875" algn="ctr">
                        <a:lnSpc>
                          <a:spcPts val="1660"/>
                        </a:lnSpc>
                        <a:spcAft>
                          <a:spcPts val="0"/>
                        </a:spcAft>
                      </a:pPr>
                      <a:r>
                        <a:rPr lang="en-GB" sz="1600" b="1" kern="100">
                          <a:latin typeface="Times New Roman"/>
                          <a:ea typeface="宋体"/>
                          <a:cs typeface="Times New Roman"/>
                        </a:rPr>
                        <a:t>1</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b="1" kern="100">
                          <a:latin typeface="Times New Roman"/>
                          <a:ea typeface="宋体"/>
                          <a:cs typeface="Times New Roman"/>
                        </a:rPr>
                        <a:t>2</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b="1" kern="100">
                          <a:latin typeface="Times New Roman"/>
                          <a:ea typeface="宋体"/>
                          <a:cs typeface="Times New Roman"/>
                        </a:rPr>
                        <a:t>3</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b="1" kern="100">
                          <a:latin typeface="Times New Roman"/>
                          <a:ea typeface="宋体"/>
                          <a:cs typeface="Times New Roman"/>
                        </a:rPr>
                        <a:t>4</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b="1" kern="100">
                          <a:latin typeface="Times New Roman"/>
                          <a:ea typeface="宋体"/>
                          <a:cs typeface="Times New Roman"/>
                        </a:rPr>
                        <a:t>5</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b="1" kern="100">
                          <a:latin typeface="Times New Roman"/>
                          <a:ea typeface="宋体"/>
                          <a:cs typeface="Times New Roman"/>
                        </a:rPr>
                        <a:t>6</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7888">
                <a:tc gridSpan="7">
                  <a:txBody>
                    <a:bodyPr/>
                    <a:lstStyle/>
                    <a:p>
                      <a:pPr indent="466090" algn="just">
                        <a:lnSpc>
                          <a:spcPts val="1660"/>
                        </a:lnSpc>
                        <a:spcAft>
                          <a:spcPts val="0"/>
                        </a:spcAft>
                      </a:pPr>
                      <a:r>
                        <a:rPr lang="en-GB" sz="1600" b="1" kern="100" dirty="0">
                          <a:latin typeface="Times New Roman"/>
                          <a:ea typeface="宋体"/>
                          <a:cs typeface="Times New Roman"/>
                        </a:rPr>
                        <a:t>SQA</a:t>
                      </a:r>
                      <a:r>
                        <a:rPr lang="zh-CN" sz="1600" b="1" kern="100" dirty="0">
                          <a:latin typeface="Times New Roman"/>
                          <a:ea typeface="宋体"/>
                          <a:cs typeface="Times New Roman"/>
                        </a:rPr>
                        <a:t>活动</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277888">
                <a:tc>
                  <a:txBody>
                    <a:bodyPr/>
                    <a:lstStyle/>
                    <a:p>
                      <a:pPr indent="269875" algn="just">
                        <a:lnSpc>
                          <a:spcPts val="1660"/>
                        </a:lnSpc>
                        <a:spcAft>
                          <a:spcPts val="0"/>
                        </a:spcAft>
                      </a:pPr>
                      <a:r>
                        <a:rPr lang="zh-CN" sz="1600" kern="100" dirty="0">
                          <a:latin typeface="Times New Roman"/>
                          <a:ea typeface="宋体"/>
                          <a:cs typeface="Times New Roman"/>
                        </a:rPr>
                        <a:t>评审需求和设计规格说明书</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7888">
                <a:tc>
                  <a:txBody>
                    <a:bodyPr/>
                    <a:lstStyle/>
                    <a:p>
                      <a:pPr indent="269875" algn="just">
                        <a:lnSpc>
                          <a:spcPts val="1660"/>
                        </a:lnSpc>
                        <a:spcAft>
                          <a:spcPts val="0"/>
                        </a:spcAft>
                      </a:pPr>
                      <a:r>
                        <a:rPr lang="zh-CN" sz="1600" kern="100">
                          <a:latin typeface="Times New Roman"/>
                          <a:ea typeface="宋体"/>
                          <a:cs typeface="Times New Roman"/>
                        </a:rPr>
                        <a:t>评审测试几乎和规程</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dirty="0">
                          <a:latin typeface="Times New Roman"/>
                          <a:ea typeface="宋体"/>
                          <a:cs typeface="Times New Roman"/>
                        </a:rPr>
                        <a:t>X</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dirty="0">
                          <a:latin typeface="Times New Roman"/>
                          <a:ea typeface="宋体"/>
                          <a:cs typeface="Times New Roman"/>
                        </a:rPr>
                        <a:t>X</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7888">
                <a:tc>
                  <a:txBody>
                    <a:bodyPr/>
                    <a:lstStyle/>
                    <a:p>
                      <a:pPr indent="269875" algn="just">
                        <a:lnSpc>
                          <a:spcPts val="1660"/>
                        </a:lnSpc>
                        <a:spcAft>
                          <a:spcPts val="0"/>
                        </a:spcAft>
                      </a:pPr>
                      <a:r>
                        <a:rPr lang="zh-CN" sz="1600" kern="100">
                          <a:latin typeface="Times New Roman"/>
                          <a:ea typeface="宋体"/>
                          <a:cs typeface="Times New Roman"/>
                        </a:rPr>
                        <a:t>评审所有的提交物</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dirty="0">
                          <a:latin typeface="Times New Roman"/>
                          <a:ea typeface="宋体"/>
                          <a:cs typeface="Times New Roman"/>
                        </a:rPr>
                        <a:t>X</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dirty="0">
                          <a:latin typeface="Times New Roman"/>
                          <a:ea typeface="宋体"/>
                          <a:cs typeface="Times New Roman"/>
                        </a:rPr>
                        <a:t>X</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7888">
                <a:tc>
                  <a:txBody>
                    <a:bodyPr/>
                    <a:lstStyle/>
                    <a:p>
                      <a:pPr indent="269875" algn="just">
                        <a:lnSpc>
                          <a:spcPts val="1660"/>
                        </a:lnSpc>
                        <a:spcAft>
                          <a:spcPts val="0"/>
                        </a:spcAft>
                      </a:pPr>
                      <a:r>
                        <a:rPr lang="zh-CN" sz="1600" kern="100">
                          <a:latin typeface="Times New Roman"/>
                          <a:ea typeface="宋体"/>
                          <a:cs typeface="Times New Roman"/>
                        </a:rPr>
                        <a:t>参加设计评审</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dirty="0">
                          <a:latin typeface="Times New Roman"/>
                          <a:ea typeface="宋体"/>
                          <a:cs typeface="Times New Roman"/>
                        </a:rPr>
                        <a:t>X</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7888">
                <a:tc>
                  <a:txBody>
                    <a:bodyPr/>
                    <a:lstStyle/>
                    <a:p>
                      <a:pPr indent="269875" algn="just">
                        <a:lnSpc>
                          <a:spcPts val="1660"/>
                        </a:lnSpc>
                        <a:spcAft>
                          <a:spcPts val="0"/>
                        </a:spcAft>
                      </a:pPr>
                      <a:r>
                        <a:rPr lang="zh-CN" sz="1600" kern="100">
                          <a:latin typeface="Times New Roman"/>
                          <a:ea typeface="宋体"/>
                          <a:cs typeface="Times New Roman"/>
                        </a:rPr>
                        <a:t>参加代码评审</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2080" algn="just">
                        <a:lnSpc>
                          <a:spcPts val="1660"/>
                        </a:lnSpc>
                        <a:spcAft>
                          <a:spcPts val="0"/>
                        </a:spcAft>
                      </a:pPr>
                      <a:r>
                        <a:rPr lang="en-GB" sz="1600" kern="100" dirty="0" smtClean="0">
                          <a:latin typeface="Times New Roman"/>
                          <a:ea typeface="宋体"/>
                          <a:cs typeface="Times New Roman"/>
                        </a:rPr>
                        <a:t>     X</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2080" algn="just">
                        <a:lnSpc>
                          <a:spcPts val="1660"/>
                        </a:lnSpc>
                        <a:spcAft>
                          <a:spcPts val="0"/>
                        </a:spcAft>
                      </a:pPr>
                      <a:r>
                        <a:rPr lang="en-GB" sz="1600" kern="100" dirty="0" smtClean="0">
                          <a:latin typeface="Times New Roman"/>
                          <a:ea typeface="宋体"/>
                          <a:cs typeface="Times New Roman"/>
                        </a:rPr>
                        <a:t>     X</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32080" algn="just">
                        <a:lnSpc>
                          <a:spcPts val="1660"/>
                        </a:lnSpc>
                        <a:spcAft>
                          <a:spcPts val="0"/>
                        </a:spcAft>
                      </a:pPr>
                      <a:r>
                        <a:rPr lang="en-GB" sz="1600" kern="100" dirty="0" smtClean="0">
                          <a:latin typeface="Times New Roman"/>
                          <a:ea typeface="宋体"/>
                          <a:cs typeface="Times New Roman"/>
                        </a:rPr>
                        <a:t>    X</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7888">
                <a:tc>
                  <a:txBody>
                    <a:bodyPr/>
                    <a:lstStyle/>
                    <a:p>
                      <a:pPr indent="269875" algn="just">
                        <a:lnSpc>
                          <a:spcPts val="1660"/>
                        </a:lnSpc>
                        <a:spcAft>
                          <a:spcPts val="0"/>
                        </a:spcAft>
                      </a:pPr>
                      <a:r>
                        <a:rPr lang="zh-CN" sz="1600" kern="100">
                          <a:latin typeface="Times New Roman"/>
                          <a:ea typeface="宋体"/>
                          <a:cs typeface="Times New Roman"/>
                        </a:rPr>
                        <a:t>目击验收测试</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dirty="0">
                          <a:latin typeface="Times New Roman"/>
                          <a:ea typeface="宋体"/>
                          <a:cs typeface="Times New Roman"/>
                        </a:rPr>
                        <a:t>X</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7888">
                <a:tc>
                  <a:txBody>
                    <a:bodyPr/>
                    <a:lstStyle/>
                    <a:p>
                      <a:pPr indent="269875" algn="just">
                        <a:lnSpc>
                          <a:spcPts val="1660"/>
                        </a:lnSpc>
                        <a:spcAft>
                          <a:spcPts val="0"/>
                        </a:spcAft>
                      </a:pPr>
                      <a:r>
                        <a:rPr lang="zh-CN" sz="1600" kern="100">
                          <a:latin typeface="Times New Roman"/>
                          <a:ea typeface="宋体"/>
                          <a:cs typeface="Times New Roman"/>
                        </a:rPr>
                        <a:t>执行最终的配置审计</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7888">
                <a:tc gridSpan="7">
                  <a:txBody>
                    <a:bodyPr/>
                    <a:lstStyle/>
                    <a:p>
                      <a:pPr indent="269875" algn="just">
                        <a:lnSpc>
                          <a:spcPts val="1660"/>
                        </a:lnSpc>
                        <a:spcAft>
                          <a:spcPts val="0"/>
                        </a:spcAft>
                      </a:pPr>
                      <a:r>
                        <a:rPr lang="en-GB" sz="1600" b="1" kern="100" dirty="0">
                          <a:latin typeface="Times New Roman"/>
                          <a:ea typeface="宋体"/>
                          <a:cs typeface="Times New Roman"/>
                        </a:rPr>
                        <a:t>IV&amp;V </a:t>
                      </a:r>
                      <a:r>
                        <a:rPr lang="zh-CN" sz="1600" b="1" kern="100" dirty="0">
                          <a:latin typeface="Times New Roman"/>
                          <a:ea typeface="宋体"/>
                          <a:cs typeface="Times New Roman"/>
                        </a:rPr>
                        <a:t>活动</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0"/>
                  </a:ext>
                </a:extLst>
              </a:tr>
              <a:tr h="277888">
                <a:tc>
                  <a:txBody>
                    <a:bodyPr/>
                    <a:lstStyle/>
                    <a:p>
                      <a:pPr indent="269875" algn="just">
                        <a:lnSpc>
                          <a:spcPts val="1660"/>
                        </a:lnSpc>
                        <a:spcAft>
                          <a:spcPts val="0"/>
                        </a:spcAft>
                      </a:pPr>
                      <a:r>
                        <a:rPr lang="zh-CN" sz="1600" kern="100">
                          <a:latin typeface="Times New Roman"/>
                          <a:ea typeface="宋体"/>
                          <a:cs typeface="Times New Roman"/>
                        </a:rPr>
                        <a:t>独立的需求和设计分析</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7888">
                <a:tc>
                  <a:txBody>
                    <a:bodyPr/>
                    <a:lstStyle/>
                    <a:p>
                      <a:pPr indent="269875" algn="just">
                        <a:lnSpc>
                          <a:spcPts val="1660"/>
                        </a:lnSpc>
                        <a:spcAft>
                          <a:spcPts val="0"/>
                        </a:spcAft>
                      </a:pPr>
                      <a:r>
                        <a:rPr lang="zh-CN" sz="1600" kern="100" dirty="0">
                          <a:latin typeface="Times New Roman"/>
                          <a:ea typeface="宋体"/>
                          <a:cs typeface="Times New Roman"/>
                        </a:rPr>
                        <a:t>算法研究</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77888">
                <a:tc>
                  <a:txBody>
                    <a:bodyPr/>
                    <a:lstStyle/>
                    <a:p>
                      <a:pPr indent="269875" algn="just">
                        <a:lnSpc>
                          <a:spcPts val="1660"/>
                        </a:lnSpc>
                        <a:spcAft>
                          <a:spcPts val="0"/>
                        </a:spcAft>
                      </a:pPr>
                      <a:r>
                        <a:rPr lang="zh-CN" sz="1600" kern="100">
                          <a:latin typeface="Times New Roman"/>
                          <a:ea typeface="宋体"/>
                          <a:cs typeface="Times New Roman"/>
                        </a:rPr>
                        <a:t>参与代码审查</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77888">
                <a:tc>
                  <a:txBody>
                    <a:bodyPr/>
                    <a:lstStyle/>
                    <a:p>
                      <a:pPr indent="269875" algn="just">
                        <a:lnSpc>
                          <a:spcPts val="1660"/>
                        </a:lnSpc>
                        <a:spcAft>
                          <a:spcPts val="0"/>
                        </a:spcAft>
                      </a:pPr>
                      <a:r>
                        <a:rPr lang="zh-CN" sz="1600" kern="100">
                          <a:latin typeface="Times New Roman"/>
                          <a:ea typeface="宋体"/>
                          <a:cs typeface="Times New Roman"/>
                        </a:rPr>
                        <a:t>独立代码分析</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77888">
                <a:tc>
                  <a:txBody>
                    <a:bodyPr/>
                    <a:lstStyle/>
                    <a:p>
                      <a:pPr indent="269875" algn="just">
                        <a:lnSpc>
                          <a:spcPts val="1660"/>
                        </a:lnSpc>
                        <a:spcAft>
                          <a:spcPts val="0"/>
                        </a:spcAft>
                      </a:pPr>
                      <a:r>
                        <a:rPr lang="zh-CN" sz="1600" kern="100">
                          <a:latin typeface="Times New Roman"/>
                          <a:ea typeface="宋体"/>
                          <a:cs typeface="Times New Roman"/>
                        </a:rPr>
                        <a:t>目击验收测试</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77888">
                <a:tc>
                  <a:txBody>
                    <a:bodyPr/>
                    <a:lstStyle/>
                    <a:p>
                      <a:pPr indent="269875" algn="just">
                        <a:lnSpc>
                          <a:spcPts val="1660"/>
                        </a:lnSpc>
                        <a:spcAft>
                          <a:spcPts val="0"/>
                        </a:spcAft>
                      </a:pPr>
                      <a:r>
                        <a:rPr lang="zh-CN" sz="1600" kern="100">
                          <a:latin typeface="Times New Roman"/>
                          <a:ea typeface="宋体"/>
                          <a:cs typeface="Times New Roman"/>
                        </a:rPr>
                        <a:t>批准测试计划和规程</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dirty="0">
                          <a:latin typeface="Times New Roman"/>
                          <a:ea typeface="宋体"/>
                          <a:cs typeface="Times New Roman"/>
                        </a:rPr>
                        <a:t>X</a:t>
                      </a:r>
                      <a:endParaRPr lang="zh-CN"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77888">
                <a:tc>
                  <a:txBody>
                    <a:bodyPr/>
                    <a:lstStyle/>
                    <a:p>
                      <a:pPr indent="269875" algn="just">
                        <a:lnSpc>
                          <a:spcPts val="1660"/>
                        </a:lnSpc>
                        <a:spcAft>
                          <a:spcPts val="0"/>
                        </a:spcAft>
                      </a:pPr>
                      <a:r>
                        <a:rPr lang="zh-CN" sz="1600" kern="100">
                          <a:latin typeface="Times New Roman"/>
                          <a:ea typeface="宋体"/>
                          <a:cs typeface="Times New Roman"/>
                        </a:rPr>
                        <a:t>独立测试</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r>
                        <a:rPr lang="en-GB" sz="1600" kern="100">
                          <a:latin typeface="Times New Roman"/>
                          <a:ea typeface="宋体"/>
                          <a:cs typeface="Times New Roman"/>
                        </a:rPr>
                        <a:t>X</a:t>
                      </a:r>
                      <a:endParaRPr lang="zh-CN"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ctr">
                        <a:lnSpc>
                          <a:spcPts val="1660"/>
                        </a:lnSpc>
                        <a:spcAft>
                          <a:spcPts val="0"/>
                        </a:spcAft>
                      </a:pPr>
                      <a:endParaRPr lang="en-US" sz="1600" kern="100" dirty="0">
                        <a:latin typeface="Times New Roman"/>
                        <a:ea typeface="宋体"/>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美国的国防项目经常要求建立“独立验证和确认</a:t>
            </a:r>
            <a:r>
              <a:rPr lang="en-US" dirty="0" smtClean="0"/>
              <a:t>(IV&amp;V)</a:t>
            </a:r>
            <a:r>
              <a:rPr lang="zh-CN" altLang="en-US" dirty="0" smtClean="0"/>
              <a:t>”机构承担相应的质量管理和监督工作。</a:t>
            </a:r>
            <a:endParaRPr lang="en-US" altLang="zh-CN" dirty="0" smtClean="0"/>
          </a:p>
          <a:p>
            <a:pPr lvl="1"/>
            <a:r>
              <a:rPr lang="zh-CN" altLang="en-US" dirty="0" smtClean="0"/>
              <a:t>例如，军方设立的军代表小组和独立的测试机构，政府采购项目设立的监理机制。</a:t>
            </a:r>
            <a:endParaRPr lang="en-US" altLang="zh-CN" dirty="0" smtClean="0"/>
          </a:p>
          <a:p>
            <a:r>
              <a:rPr lang="en-US" dirty="0" smtClean="0"/>
              <a:t>IV&amp;V</a:t>
            </a:r>
            <a:r>
              <a:rPr lang="zh-CN" altLang="en-US" dirty="0" smtClean="0"/>
              <a:t>通常是受客户的委托或项目的性质要求所建立的。</a:t>
            </a:r>
            <a:endParaRPr lang="en-US" altLang="zh-CN" dirty="0" smtClean="0"/>
          </a:p>
          <a:p>
            <a:pPr lvl="1"/>
            <a:r>
              <a:rPr lang="zh-CN" altLang="en-US" dirty="0" smtClean="0"/>
              <a:t>例如，中国航天工业等建立的软件测评中心。</a:t>
            </a:r>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由于</a:t>
            </a:r>
            <a:r>
              <a:rPr lang="en-US" dirty="0" smtClean="0"/>
              <a:t>IV&amp;V</a:t>
            </a:r>
            <a:r>
              <a:rPr lang="zh-CN" altLang="en-US" dirty="0" smtClean="0"/>
              <a:t>小组来源于开发方的外部，费用较高</a:t>
            </a:r>
            <a:r>
              <a:rPr lang="zh-CN" altLang="en-US" dirty="0" smtClean="0"/>
              <a:t>，</a:t>
            </a:r>
            <a:endParaRPr lang="en-US" altLang="zh-CN" dirty="0" smtClean="0"/>
          </a:p>
          <a:p>
            <a:r>
              <a:rPr lang="zh-CN" altLang="en-US" dirty="0" smtClean="0"/>
              <a:t>应当</a:t>
            </a:r>
            <a:r>
              <a:rPr lang="zh-CN" altLang="en-US" dirty="0" smtClean="0"/>
              <a:t>把其主要工作集中到开发</a:t>
            </a:r>
            <a:r>
              <a:rPr lang="zh-CN" altLang="en-US" dirty="0" smtClean="0"/>
              <a:t>队伍</a:t>
            </a:r>
            <a:r>
              <a:rPr lang="zh-CN" altLang="en-US" dirty="0"/>
              <a:t>的</a:t>
            </a:r>
            <a:r>
              <a:rPr lang="en-US" dirty="0" smtClean="0"/>
              <a:t>SQA</a:t>
            </a:r>
            <a:r>
              <a:rPr lang="zh-CN" altLang="en-US" dirty="0" smtClean="0"/>
              <a:t>未考虑的工作。</a:t>
            </a:r>
            <a:endParaRPr lang="en-US" altLang="zh-CN" dirty="0" smtClean="0"/>
          </a:p>
          <a:p>
            <a:pPr lvl="1"/>
            <a:r>
              <a:rPr lang="zh-CN" altLang="en-US" dirty="0" smtClean="0"/>
              <a:t>对于</a:t>
            </a:r>
            <a:r>
              <a:rPr lang="en-US" dirty="0" smtClean="0"/>
              <a:t>SQA</a:t>
            </a:r>
            <a:r>
              <a:rPr lang="zh-CN" altLang="en-US" dirty="0" smtClean="0"/>
              <a:t>工作进行抽检，而不是重复</a:t>
            </a:r>
            <a:r>
              <a:rPr lang="en-US" dirty="0" smtClean="0"/>
              <a:t>SQA</a:t>
            </a:r>
            <a:r>
              <a:rPr lang="zh-CN" altLang="en-US" dirty="0" smtClean="0"/>
              <a:t>的工作。</a:t>
            </a:r>
            <a:endParaRPr lang="en-US" altLang="zh-CN" dirty="0" smtClean="0"/>
          </a:p>
          <a:p>
            <a:pPr lvl="1"/>
            <a:endParaRPr lang="en-US" altLang="zh-CN" dirty="0" smtClean="0"/>
          </a:p>
          <a:p>
            <a:r>
              <a:rPr lang="zh-CN" altLang="en-US" dirty="0" smtClean="0"/>
              <a:t>如果开发商的</a:t>
            </a:r>
            <a:r>
              <a:rPr lang="en-US" dirty="0" smtClean="0"/>
              <a:t>SQA</a:t>
            </a:r>
            <a:r>
              <a:rPr lang="zh-CN" altLang="en-US" dirty="0" smtClean="0"/>
              <a:t>的工作非常有效，</a:t>
            </a:r>
            <a:r>
              <a:rPr lang="en-US" dirty="0" smtClean="0"/>
              <a:t>IV&amp;V</a:t>
            </a:r>
            <a:r>
              <a:rPr lang="zh-CN" altLang="en-US" dirty="0" smtClean="0"/>
              <a:t>可以和应当进一步增强</a:t>
            </a:r>
            <a:r>
              <a:rPr lang="en-US" dirty="0" smtClean="0"/>
              <a:t>SQA</a:t>
            </a:r>
            <a:r>
              <a:rPr lang="zh-CN" altLang="en-US" dirty="0" smtClean="0"/>
              <a:t>的工作力度。</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16.4.2 </a:t>
            </a:r>
            <a:r>
              <a:rPr lang="zh-CN" altLang="en-US" dirty="0" smtClean="0"/>
              <a:t>再问软件质量和可信法律证据？</a:t>
            </a:r>
            <a:endParaRPr lang="zh-CN" altLang="en-US" dirty="0"/>
          </a:p>
        </p:txBody>
      </p:sp>
      <p:sp>
        <p:nvSpPr>
          <p:cNvPr id="3" name="内容占位符 2"/>
          <p:cNvSpPr>
            <a:spLocks noGrp="1"/>
          </p:cNvSpPr>
          <p:nvPr>
            <p:ph idx="1"/>
          </p:nvPr>
        </p:nvSpPr>
        <p:spPr/>
        <p:txBody>
          <a:bodyPr/>
          <a:lstStyle/>
          <a:p>
            <a:r>
              <a:rPr lang="zh-CN" altLang="en-US" dirty="0" smtClean="0"/>
              <a:t>我们曾经在第</a:t>
            </a:r>
            <a:r>
              <a:rPr lang="en-US" altLang="zh-CN" dirty="0" smtClean="0"/>
              <a:t>5.5</a:t>
            </a:r>
            <a:r>
              <a:rPr lang="zh-CN" altLang="en-US" dirty="0" smtClean="0"/>
              <a:t>节提出了“软件安全证据何在？”</a:t>
            </a:r>
            <a:endParaRPr lang="en-US" altLang="zh-CN" dirty="0" smtClean="0"/>
          </a:p>
          <a:p>
            <a:pPr lvl="1"/>
            <a:r>
              <a:rPr lang="zh-CN" altLang="en-US" dirty="0" smtClean="0"/>
              <a:t>当今，软件随着计算机硬件深入到每个行业领域。</a:t>
            </a:r>
            <a:endParaRPr lang="en-US" altLang="zh-CN" dirty="0" smtClean="0"/>
          </a:p>
          <a:p>
            <a:pPr lvl="1"/>
            <a:r>
              <a:rPr lang="zh-CN" altLang="en-US" dirty="0" smtClean="0"/>
              <a:t>软件质量严重影响到工业产品和工程质量。</a:t>
            </a:r>
            <a:endParaRPr lang="en-US" altLang="zh-CN" dirty="0" smtClean="0"/>
          </a:p>
          <a:p>
            <a:pPr lvl="1"/>
            <a:r>
              <a:rPr lang="zh-CN" altLang="en-US" dirty="0" smtClean="0"/>
              <a:t>各个领域对产品质量及安全有特定的要求，有些强制性要求甚至是法律上的依据。</a:t>
            </a:r>
            <a:endParaRPr lang="en-US" altLang="zh-CN" dirty="0" smtClean="0"/>
          </a:p>
          <a:p>
            <a:endParaRPr lang="en-US" altLang="zh-CN" dirty="0" smtClean="0"/>
          </a:p>
          <a:p>
            <a:r>
              <a:rPr lang="zh-CN" altLang="en-US" dirty="0" smtClean="0"/>
              <a:t>那么，这些行业在采用了计算机软件</a:t>
            </a:r>
            <a:r>
              <a:rPr lang="en-US" dirty="0" smtClean="0"/>
              <a:t>(</a:t>
            </a:r>
            <a:r>
              <a:rPr lang="zh-CN" altLang="en-US" dirty="0" smtClean="0"/>
              <a:t>嵌入其产品中</a:t>
            </a:r>
            <a:r>
              <a:rPr lang="en-US" dirty="0" smtClean="0"/>
              <a:t>)</a:t>
            </a:r>
            <a:r>
              <a:rPr lang="zh-CN" altLang="en-US" dirty="0" smtClean="0"/>
              <a:t>建造新的产品的质量和安全法律依据在哪里呢？</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如果没有任何的开发过程规范，</a:t>
            </a:r>
            <a:endParaRPr lang="en-US" altLang="zh-CN" dirty="0" smtClean="0"/>
          </a:p>
          <a:p>
            <a:pPr lvl="1"/>
            <a:r>
              <a:rPr lang="zh-CN" altLang="en-US" dirty="0" smtClean="0"/>
              <a:t>软件开发可能处于混乱的状态，发生事故后，向前追溯干系人的责任或技术问题是不现实的。</a:t>
            </a:r>
            <a:endParaRPr lang="en-US" altLang="zh-CN" dirty="0" smtClean="0"/>
          </a:p>
          <a:p>
            <a:r>
              <a:rPr lang="zh-CN" altLang="en-US" dirty="0" smtClean="0"/>
              <a:t>在开发过程中，必要的评审、审计和追溯，包括从采购过程、开发过程、运维、到支持过程，为软件的质量和可信赖性提供了可信的法律证据。</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如果每个软件项目都具有事先规定的开发过程，一旦软件缺陷导致故障，那么，</a:t>
            </a:r>
            <a:endParaRPr lang="en-US" altLang="zh-CN" dirty="0" smtClean="0"/>
          </a:p>
          <a:p>
            <a:pPr lvl="1"/>
            <a:r>
              <a:rPr lang="zh-CN" altLang="en-US" dirty="0" smtClean="0"/>
              <a:t>国家的司法部门和技术鉴定部门</a:t>
            </a:r>
            <a:r>
              <a:rPr lang="en-US" dirty="0" smtClean="0"/>
              <a:t>(</a:t>
            </a:r>
            <a:r>
              <a:rPr lang="zh-CN" altLang="en-US" dirty="0" smtClean="0"/>
              <a:t>如中国的国家生产安全和技术监督部门</a:t>
            </a:r>
            <a:r>
              <a:rPr lang="en-US" dirty="0" smtClean="0"/>
              <a:t>)</a:t>
            </a:r>
            <a:r>
              <a:rPr lang="zh-CN" altLang="en-US" dirty="0" smtClean="0"/>
              <a:t>才能够对软件系统的采购、开发、支持过程和活动进行有效的前向追溯、审计和责任倒查，从而回答民众和管理层面所关心的问题，也可以让技术人员和管理人员吸取教训。</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9200" y="277390"/>
            <a:ext cx="7772400" cy="736600"/>
          </a:xfrm>
        </p:spPr>
        <p:txBody>
          <a:bodyPr/>
          <a:lstStyle/>
          <a:p>
            <a:r>
              <a:rPr lang="zh-CN" altLang="en-US" dirty="0" smtClean="0"/>
              <a:t>软件开发过程是法律和技术两方面的要求</a:t>
            </a:r>
            <a:endParaRPr lang="zh-CN" altLang="en-US" dirty="0"/>
          </a:p>
        </p:txBody>
      </p:sp>
      <p:sp>
        <p:nvSpPr>
          <p:cNvPr id="3" name="内容占位符 2"/>
          <p:cNvSpPr>
            <a:spLocks noGrp="1"/>
          </p:cNvSpPr>
          <p:nvPr>
            <p:ph idx="1"/>
          </p:nvPr>
        </p:nvSpPr>
        <p:spPr/>
        <p:txBody>
          <a:bodyPr/>
          <a:lstStyle/>
          <a:p>
            <a:r>
              <a:rPr lang="zh-CN" altLang="en-US" dirty="0" smtClean="0"/>
              <a:t>总之，基于“法律和技术”的需要，每个行业都需要针对软件的开发过程制定相应的开发规范。</a:t>
            </a:r>
            <a:endParaRPr lang="en-US" altLang="zh-CN" dirty="0" smtClean="0"/>
          </a:p>
          <a:p>
            <a:pPr lvl="1"/>
            <a:r>
              <a:rPr lang="zh-CN" altLang="en-US" dirty="0" smtClean="0"/>
              <a:t>特别是针对于“安全关键”的系统，建立专业的</a:t>
            </a:r>
            <a:r>
              <a:rPr lang="en-US" dirty="0" smtClean="0"/>
              <a:t>IV&amp;V</a:t>
            </a:r>
            <a:r>
              <a:rPr lang="zh-CN" altLang="en-US" dirty="0" smtClean="0"/>
              <a:t>机构，并研究国际、国家和行业所要求的安全标准，评估当前技术和软件开发过程对软件质量的保证程度，才能够提高软件项目和产品的可信任程度。</a:t>
            </a:r>
            <a:endParaRPr lang="en-US" altLang="zh-CN" dirty="0" smtClean="0"/>
          </a:p>
          <a:p>
            <a:pPr lvl="1"/>
            <a:endParaRPr lang="en-US" altLang="zh-CN" dirty="0" smtClean="0"/>
          </a:p>
          <a:p>
            <a:pPr lvl="1"/>
            <a:r>
              <a:rPr lang="zh-CN" altLang="en-US" dirty="0" smtClean="0"/>
              <a:t>本书的第四部分进一步讨论“安全和任务关键”行业的软件工程化问题。</a:t>
            </a:r>
            <a:endParaRPr lang="en-US" altLang="zh-CN" dirty="0" smtClean="0"/>
          </a:p>
          <a:p>
            <a:pPr lvl="2"/>
            <a:r>
              <a:rPr lang="zh-CN" altLang="en-US" dirty="0" smtClean="0"/>
              <a:t>例如，航天、航空、国防、铁路、医疗、核电站等</a:t>
            </a:r>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224517821"/>
              </p:ext>
            </p:extLst>
          </p:nvPr>
        </p:nvGraphicFramePr>
        <p:xfrm>
          <a:off x="1015325" y="1333539"/>
          <a:ext cx="7755590" cy="4671127"/>
        </p:xfrm>
        <a:graphic>
          <a:graphicData uri="http://schemas.openxmlformats.org/drawingml/2006/table">
            <a:tbl>
              <a:tblPr/>
              <a:tblGrid>
                <a:gridCol w="573520">
                  <a:extLst>
                    <a:ext uri="{9D8B030D-6E8A-4147-A177-3AD203B41FA5}">
                      <a16:colId xmlns:a16="http://schemas.microsoft.com/office/drawing/2014/main" val="20000"/>
                    </a:ext>
                  </a:extLst>
                </a:gridCol>
                <a:gridCol w="1305659">
                  <a:extLst>
                    <a:ext uri="{9D8B030D-6E8A-4147-A177-3AD203B41FA5}">
                      <a16:colId xmlns:a16="http://schemas.microsoft.com/office/drawing/2014/main" val="20001"/>
                    </a:ext>
                  </a:extLst>
                </a:gridCol>
                <a:gridCol w="2987383">
                  <a:extLst>
                    <a:ext uri="{9D8B030D-6E8A-4147-A177-3AD203B41FA5}">
                      <a16:colId xmlns:a16="http://schemas.microsoft.com/office/drawing/2014/main" val="20002"/>
                    </a:ext>
                  </a:extLst>
                </a:gridCol>
                <a:gridCol w="860561">
                  <a:extLst>
                    <a:ext uri="{9D8B030D-6E8A-4147-A177-3AD203B41FA5}">
                      <a16:colId xmlns:a16="http://schemas.microsoft.com/office/drawing/2014/main" val="20003"/>
                    </a:ext>
                  </a:extLst>
                </a:gridCol>
                <a:gridCol w="860561">
                  <a:extLst>
                    <a:ext uri="{9D8B030D-6E8A-4147-A177-3AD203B41FA5}">
                      <a16:colId xmlns:a16="http://schemas.microsoft.com/office/drawing/2014/main" val="20004"/>
                    </a:ext>
                  </a:extLst>
                </a:gridCol>
                <a:gridCol w="583953">
                  <a:extLst>
                    <a:ext uri="{9D8B030D-6E8A-4147-A177-3AD203B41FA5}">
                      <a16:colId xmlns:a16="http://schemas.microsoft.com/office/drawing/2014/main" val="20005"/>
                    </a:ext>
                  </a:extLst>
                </a:gridCol>
                <a:gridCol w="583953">
                  <a:extLst>
                    <a:ext uri="{9D8B030D-6E8A-4147-A177-3AD203B41FA5}">
                      <a16:colId xmlns:a16="http://schemas.microsoft.com/office/drawing/2014/main" val="20006"/>
                    </a:ext>
                  </a:extLst>
                </a:gridCol>
              </a:tblGrid>
              <a:tr h="434039">
                <a:tc gridSpan="3">
                  <a:txBody>
                    <a:bodyPr/>
                    <a:lstStyle/>
                    <a:p>
                      <a:pPr indent="269875" algn="r">
                        <a:lnSpc>
                          <a:spcPts val="1660"/>
                        </a:lnSpc>
                        <a:spcAft>
                          <a:spcPts val="0"/>
                        </a:spcAft>
                      </a:pPr>
                      <a:r>
                        <a:rPr lang="zh-CN" sz="1600" kern="100" dirty="0">
                          <a:latin typeface="Times New Roman"/>
                          <a:ea typeface="宋体"/>
                          <a:cs typeface="Times New Roman"/>
                        </a:rPr>
                        <a:t>原因</a:t>
                      </a:r>
                    </a:p>
                    <a:p>
                      <a:pPr indent="269875" algn="just">
                        <a:lnSpc>
                          <a:spcPts val="1660"/>
                        </a:lnSpc>
                        <a:spcAft>
                          <a:spcPts val="0"/>
                        </a:spcAft>
                      </a:pPr>
                      <a:r>
                        <a:rPr lang="zh-CN" sz="1600" kern="100" dirty="0">
                          <a:latin typeface="Times New Roman"/>
                          <a:ea typeface="宋体"/>
                          <a:cs typeface="Times New Roman"/>
                        </a:rPr>
                        <a:t>软件系统质量要求属性</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hMerge="1">
                  <a:txBody>
                    <a:bodyPr/>
                    <a:lstStyle/>
                    <a:p>
                      <a:endParaRPr lang="zh-CN" altLang="en-US"/>
                    </a:p>
                  </a:txBody>
                  <a:tcPr/>
                </a:tc>
                <a:tc hMerge="1">
                  <a:txBody>
                    <a:bodyPr/>
                    <a:lstStyle/>
                    <a:p>
                      <a:endParaRPr lang="zh-CN" altLang="en-US"/>
                    </a:p>
                  </a:txBody>
                  <a:tcPr/>
                </a:tc>
                <a:tc gridSpan="4">
                  <a:txBody>
                    <a:bodyPr/>
                    <a:lstStyle/>
                    <a:p>
                      <a:pPr indent="269875" algn="ctr">
                        <a:lnSpc>
                          <a:spcPts val="1660"/>
                        </a:lnSpc>
                        <a:spcAft>
                          <a:spcPts val="0"/>
                        </a:spcAft>
                      </a:pPr>
                      <a:r>
                        <a:rPr lang="zh-CN" sz="1600" kern="100">
                          <a:latin typeface="Times New Roman"/>
                          <a:ea typeface="宋体"/>
                          <a:cs typeface="Times New Roman"/>
                        </a:rPr>
                        <a:t>软件系统质量的原因</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725365">
                <a:tc>
                  <a:txBody>
                    <a:bodyPr/>
                    <a:lstStyle/>
                    <a:p>
                      <a:pPr marL="0" indent="0" algn="just" defTabSz="914400" rtl="0" eaLnBrk="1" latinLnBrk="0" hangingPunct="1">
                        <a:lnSpc>
                          <a:spcPts val="1660"/>
                        </a:lnSpc>
                        <a:spcAft>
                          <a:spcPts val="0"/>
                        </a:spcAft>
                      </a:pPr>
                      <a:r>
                        <a:rPr lang="zh-CN" sz="1600" kern="100" dirty="0" smtClean="0">
                          <a:solidFill>
                            <a:schemeClr val="tx1"/>
                          </a:solidFill>
                          <a:latin typeface="Times New Roman"/>
                          <a:ea typeface="宋体"/>
                          <a:cs typeface="Times New Roman"/>
                        </a:rPr>
                        <a:t>一级</a:t>
                      </a:r>
                      <a:endParaRPr lang="en-US" altLang="zh-CN" sz="1600" kern="100" dirty="0" smtClean="0">
                        <a:solidFill>
                          <a:schemeClr val="tx1"/>
                        </a:solidFill>
                        <a:latin typeface="Times New Roman"/>
                        <a:ea typeface="宋体"/>
                        <a:cs typeface="Times New Roman"/>
                      </a:endParaRPr>
                    </a:p>
                    <a:p>
                      <a:pPr marL="0" indent="0" algn="just" defTabSz="914400" rtl="0" eaLnBrk="1" latinLnBrk="0" hangingPunct="1">
                        <a:lnSpc>
                          <a:spcPts val="1660"/>
                        </a:lnSpc>
                        <a:spcAft>
                          <a:spcPts val="0"/>
                        </a:spcAft>
                      </a:pPr>
                      <a:r>
                        <a:rPr lang="zh-CN" sz="1600" kern="100" dirty="0" smtClean="0">
                          <a:solidFill>
                            <a:schemeClr val="tx1"/>
                          </a:solidFill>
                          <a:latin typeface="Times New Roman"/>
                          <a:ea typeface="宋体"/>
                          <a:cs typeface="Times New Roman"/>
                        </a:rPr>
                        <a:t>属性</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dirty="0">
                          <a:solidFill>
                            <a:schemeClr val="tx1"/>
                          </a:solidFill>
                          <a:latin typeface="Times New Roman"/>
                          <a:ea typeface="宋体"/>
                          <a:cs typeface="Times New Roman"/>
                        </a:rPr>
                        <a:t>二级属性</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dirty="0">
                          <a:solidFill>
                            <a:schemeClr val="tx1"/>
                          </a:solidFill>
                          <a:latin typeface="Times New Roman"/>
                          <a:ea typeface="宋体"/>
                          <a:cs typeface="Times New Roman"/>
                        </a:rPr>
                        <a:t>含义</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dirty="0" smtClean="0">
                          <a:solidFill>
                            <a:schemeClr val="tx1"/>
                          </a:solidFill>
                          <a:latin typeface="Times New Roman"/>
                          <a:ea typeface="宋体"/>
                          <a:cs typeface="Times New Roman"/>
                        </a:rPr>
                        <a:t>体系结构设计</a:t>
                      </a:r>
                      <a:r>
                        <a:rPr lang="zh-CN" sz="1600" kern="100" dirty="0">
                          <a:solidFill>
                            <a:schemeClr val="tx1"/>
                          </a:solidFill>
                          <a:latin typeface="Times New Roman"/>
                          <a:ea typeface="宋体"/>
                          <a:cs typeface="Times New Roman"/>
                        </a:rPr>
                        <a:t>不足</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dirty="0" smtClean="0">
                          <a:solidFill>
                            <a:schemeClr val="tx1"/>
                          </a:solidFill>
                          <a:latin typeface="Times New Roman"/>
                          <a:ea typeface="宋体"/>
                          <a:cs typeface="Times New Roman"/>
                        </a:rPr>
                        <a:t>开发过程遗留</a:t>
                      </a:r>
                      <a:r>
                        <a:rPr lang="zh-CN" sz="1600" kern="100" dirty="0">
                          <a:solidFill>
                            <a:schemeClr val="tx1"/>
                          </a:solidFill>
                          <a:latin typeface="Times New Roman"/>
                          <a:ea typeface="宋体"/>
                          <a:cs typeface="Times New Roman"/>
                        </a:rPr>
                        <a:t>缺陷</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dirty="0" smtClean="0">
                          <a:solidFill>
                            <a:schemeClr val="tx1"/>
                          </a:solidFill>
                          <a:latin typeface="Times New Roman"/>
                          <a:ea typeface="宋体"/>
                          <a:cs typeface="Times New Roman"/>
                        </a:rPr>
                        <a:t>维护不足</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dirty="0" smtClean="0">
                          <a:solidFill>
                            <a:schemeClr val="tx1"/>
                          </a:solidFill>
                          <a:latin typeface="Times New Roman"/>
                          <a:ea typeface="宋体"/>
                          <a:cs typeface="Times New Roman"/>
                        </a:rPr>
                        <a:t>使用不当</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7019">
                <a:tc rowSpan="6">
                  <a:txBody>
                    <a:bodyPr/>
                    <a:lstStyle/>
                    <a:p>
                      <a:pPr marL="0" indent="0" algn="just" defTabSz="914400" rtl="0" eaLnBrk="1" latinLnBrk="0" hangingPunct="1">
                        <a:lnSpc>
                          <a:spcPts val="1660"/>
                        </a:lnSpc>
                        <a:spcAft>
                          <a:spcPts val="0"/>
                        </a:spcAft>
                      </a:pPr>
                      <a:endParaRPr lang="en-US" altLang="zh-CN" sz="1600" kern="100" dirty="0" smtClean="0">
                        <a:solidFill>
                          <a:schemeClr val="tx1"/>
                        </a:solidFill>
                        <a:latin typeface="Times New Roman"/>
                        <a:ea typeface="宋体"/>
                        <a:cs typeface="Times New Roman"/>
                      </a:endParaRPr>
                    </a:p>
                    <a:p>
                      <a:pPr marL="0" indent="0" algn="just" defTabSz="914400" rtl="0" eaLnBrk="1" latinLnBrk="0" hangingPunct="1">
                        <a:lnSpc>
                          <a:spcPts val="1660"/>
                        </a:lnSpc>
                        <a:spcAft>
                          <a:spcPts val="0"/>
                        </a:spcAft>
                      </a:pPr>
                      <a:r>
                        <a:rPr lang="zh-CN" sz="1600" kern="100" dirty="0" smtClean="0">
                          <a:solidFill>
                            <a:schemeClr val="tx1"/>
                          </a:solidFill>
                          <a:latin typeface="Times New Roman"/>
                          <a:ea typeface="宋体"/>
                          <a:cs typeface="Times New Roman"/>
                        </a:rPr>
                        <a:t>可用性</a:t>
                      </a:r>
                      <a:endParaRPr lang="zh-CN" sz="1600" kern="100" dirty="0">
                        <a:solidFill>
                          <a:schemeClr val="tx1"/>
                        </a:solidFill>
                        <a:latin typeface="Times New Roman"/>
                        <a:ea typeface="宋体"/>
                        <a:cs typeface="Times New Roman"/>
                      </a:endParaRPr>
                    </a:p>
                  </a:txBody>
                  <a:tcPr marL="56127" marR="56127"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dirty="0">
                          <a:solidFill>
                            <a:schemeClr val="tx1"/>
                          </a:solidFill>
                          <a:latin typeface="Times New Roman"/>
                          <a:ea typeface="宋体"/>
                          <a:cs typeface="Times New Roman"/>
                        </a:rPr>
                        <a:t>可访问性</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dirty="0">
                          <a:solidFill>
                            <a:schemeClr val="tx1"/>
                          </a:solidFill>
                          <a:latin typeface="Times New Roman"/>
                          <a:ea typeface="宋体"/>
                          <a:cs typeface="Times New Roman"/>
                        </a:rPr>
                        <a:t>可访问的能力</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6432">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600" kern="100" dirty="0">
                          <a:solidFill>
                            <a:schemeClr val="tx1"/>
                          </a:solidFill>
                          <a:latin typeface="Times New Roman"/>
                          <a:ea typeface="宋体"/>
                          <a:cs typeface="Times New Roman"/>
                        </a:rPr>
                        <a:t>可管理性</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dirty="0">
                          <a:solidFill>
                            <a:schemeClr val="tx1"/>
                          </a:solidFill>
                          <a:latin typeface="Times New Roman"/>
                          <a:ea typeface="宋体"/>
                          <a:cs typeface="Times New Roman"/>
                        </a:rPr>
                        <a:t>易于管理（如数据易被管理）</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4039">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600" kern="100" dirty="0">
                          <a:solidFill>
                            <a:schemeClr val="tx1"/>
                          </a:solidFill>
                          <a:latin typeface="Times New Roman"/>
                          <a:ea typeface="宋体"/>
                          <a:cs typeface="Times New Roman"/>
                        </a:rPr>
                        <a:t>可理解性</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dirty="0">
                          <a:solidFill>
                            <a:schemeClr val="tx1"/>
                          </a:solidFill>
                          <a:latin typeface="Times New Roman"/>
                          <a:ea typeface="宋体"/>
                          <a:cs typeface="Times New Roman"/>
                        </a:rPr>
                        <a:t>易理解的程度</a:t>
                      </a:r>
                      <a:r>
                        <a:rPr lang="en-US" sz="1600" kern="100" dirty="0">
                          <a:solidFill>
                            <a:schemeClr val="tx1"/>
                          </a:solidFill>
                          <a:latin typeface="Times New Roman"/>
                          <a:ea typeface="宋体"/>
                          <a:cs typeface="Times New Roman"/>
                        </a:rPr>
                        <a:t>(</a:t>
                      </a:r>
                      <a:r>
                        <a:rPr lang="zh-CN" sz="1600" kern="100" dirty="0">
                          <a:solidFill>
                            <a:schemeClr val="tx1"/>
                          </a:solidFill>
                          <a:latin typeface="Times New Roman"/>
                          <a:ea typeface="宋体"/>
                          <a:cs typeface="Times New Roman"/>
                        </a:rPr>
                        <a:t>如功能、协议、交互等</a:t>
                      </a:r>
                      <a:r>
                        <a:rPr lang="en-US" sz="1600" kern="100" dirty="0">
                          <a:solidFill>
                            <a:schemeClr val="tx1"/>
                          </a:solidFill>
                          <a:latin typeface="Times New Roman"/>
                          <a:ea typeface="宋体"/>
                          <a:cs typeface="Times New Roman"/>
                        </a:rPr>
                        <a:t>)</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7019">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600" kern="100">
                          <a:solidFill>
                            <a:schemeClr val="tx1"/>
                          </a:solidFill>
                          <a:latin typeface="Times New Roman"/>
                          <a:ea typeface="宋体"/>
                          <a:cs typeface="Times New Roman"/>
                        </a:rPr>
                        <a:t>通用性</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a:solidFill>
                            <a:schemeClr val="tx1"/>
                          </a:solidFill>
                          <a:latin typeface="Times New Roman"/>
                          <a:ea typeface="宋体"/>
                          <a:cs typeface="Times New Roman"/>
                        </a:rPr>
                        <a:t>潜在的使用范围</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17019">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600" kern="100" dirty="0">
                          <a:solidFill>
                            <a:schemeClr val="tx1"/>
                          </a:solidFill>
                          <a:latin typeface="Times New Roman"/>
                          <a:ea typeface="宋体"/>
                          <a:cs typeface="Times New Roman"/>
                        </a:rPr>
                        <a:t>可操作性</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dirty="0">
                          <a:solidFill>
                            <a:schemeClr val="tx1"/>
                          </a:solidFill>
                          <a:latin typeface="Times New Roman"/>
                          <a:ea typeface="宋体"/>
                          <a:cs typeface="Times New Roman"/>
                        </a:rPr>
                        <a:t>程序容易使用</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7019">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600" kern="100">
                          <a:solidFill>
                            <a:schemeClr val="tx1"/>
                          </a:solidFill>
                          <a:latin typeface="Times New Roman"/>
                          <a:ea typeface="宋体"/>
                          <a:cs typeface="Times New Roman"/>
                        </a:rPr>
                        <a:t>简单性</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a:solidFill>
                            <a:schemeClr val="tx1"/>
                          </a:solidFill>
                          <a:latin typeface="Times New Roman"/>
                          <a:ea typeface="宋体"/>
                          <a:cs typeface="Times New Roman"/>
                        </a:rPr>
                        <a:t>软件容易理解</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34039">
                <a:tc rowSpan="4">
                  <a:txBody>
                    <a:bodyPr/>
                    <a:lstStyle/>
                    <a:p>
                      <a:pPr marL="0" indent="0" algn="just" defTabSz="914400" rtl="0" eaLnBrk="1" latinLnBrk="0" hangingPunct="1">
                        <a:lnSpc>
                          <a:spcPts val="1660"/>
                        </a:lnSpc>
                        <a:spcAft>
                          <a:spcPts val="0"/>
                        </a:spcAft>
                      </a:pPr>
                      <a:endParaRPr lang="en-US" sz="1600" kern="100" dirty="0">
                        <a:solidFill>
                          <a:schemeClr val="tx1"/>
                        </a:solidFill>
                        <a:latin typeface="Times New Roman"/>
                        <a:ea typeface="宋体"/>
                        <a:cs typeface="Times New Roman"/>
                      </a:endParaRPr>
                    </a:p>
                    <a:p>
                      <a:pPr marL="0" indent="0" algn="just" defTabSz="914400" rtl="0" eaLnBrk="1" latinLnBrk="0" hangingPunct="1">
                        <a:lnSpc>
                          <a:spcPts val="1660"/>
                        </a:lnSpc>
                        <a:spcAft>
                          <a:spcPts val="0"/>
                        </a:spcAft>
                      </a:pPr>
                      <a:r>
                        <a:rPr lang="zh-CN" sz="1600" kern="100" dirty="0">
                          <a:solidFill>
                            <a:schemeClr val="tx1"/>
                          </a:solidFill>
                          <a:latin typeface="Times New Roman"/>
                          <a:ea typeface="宋体"/>
                          <a:cs typeface="Times New Roman"/>
                        </a:rPr>
                        <a:t>可移植性</a:t>
                      </a:r>
                    </a:p>
                  </a:txBody>
                  <a:tcPr marL="56127" marR="56127"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dirty="0">
                          <a:solidFill>
                            <a:schemeClr val="tx1"/>
                          </a:solidFill>
                          <a:latin typeface="Times New Roman"/>
                          <a:ea typeface="宋体"/>
                          <a:cs typeface="Times New Roman"/>
                        </a:rPr>
                        <a:t>可移动性</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dirty="0">
                          <a:solidFill>
                            <a:schemeClr val="tx1"/>
                          </a:solidFill>
                          <a:latin typeface="Times New Roman"/>
                          <a:ea typeface="宋体"/>
                          <a:cs typeface="Times New Roman"/>
                        </a:rPr>
                        <a:t>在不同的软硬件平台下能使用的能力</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34039">
                <a:tc vMerge="1">
                  <a:txBody>
                    <a:bodyPr/>
                    <a:lstStyle/>
                    <a:p>
                      <a:endParaRPr lang="zh-CN" altLang="en-US"/>
                    </a:p>
                  </a:txBody>
                  <a:tcPr/>
                </a:tc>
                <a:tc>
                  <a:txBody>
                    <a:bodyPr/>
                    <a:lstStyle/>
                    <a:p>
                      <a:pPr marL="0" indent="0" algn="just" defTabSz="914400" rtl="0" eaLnBrk="1" latinLnBrk="0" hangingPunct="1">
                        <a:lnSpc>
                          <a:spcPts val="1660"/>
                        </a:lnSpc>
                        <a:spcAft>
                          <a:spcPts val="0"/>
                        </a:spcAft>
                      </a:pPr>
                      <a:endParaRPr lang="en-US" altLang="zh-CN" sz="1600" kern="100" dirty="0" smtClean="0">
                        <a:solidFill>
                          <a:schemeClr val="tx1"/>
                        </a:solidFill>
                        <a:latin typeface="Times New Roman"/>
                        <a:ea typeface="宋体"/>
                        <a:cs typeface="Times New Roman"/>
                      </a:endParaRPr>
                    </a:p>
                    <a:p>
                      <a:pPr marL="0" indent="0" algn="just" defTabSz="914400" rtl="0" eaLnBrk="1" latinLnBrk="0" hangingPunct="1">
                        <a:lnSpc>
                          <a:spcPts val="1660"/>
                        </a:lnSpc>
                        <a:spcAft>
                          <a:spcPts val="0"/>
                        </a:spcAft>
                      </a:pPr>
                      <a:r>
                        <a:rPr lang="zh-CN" sz="1600" kern="100" dirty="0" smtClean="0">
                          <a:solidFill>
                            <a:schemeClr val="tx1"/>
                          </a:solidFill>
                          <a:latin typeface="Times New Roman"/>
                          <a:ea typeface="宋体"/>
                          <a:cs typeface="Times New Roman"/>
                        </a:rPr>
                        <a:t>互操作性</a:t>
                      </a:r>
                      <a:endParaRPr lang="zh-CN" sz="1600" kern="100" dirty="0">
                        <a:solidFill>
                          <a:schemeClr val="tx1"/>
                        </a:solidFill>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altLang="zh-CN" sz="1600" kern="100" dirty="0" smtClean="0">
                        <a:solidFill>
                          <a:schemeClr val="tx1"/>
                        </a:solidFill>
                        <a:latin typeface="Times New Roman"/>
                        <a:ea typeface="宋体"/>
                        <a:cs typeface="Times New Roman"/>
                      </a:endParaRPr>
                    </a:p>
                    <a:p>
                      <a:pPr marL="0" indent="0" algn="just" defTabSz="914400" rtl="0" eaLnBrk="1" latinLnBrk="0" hangingPunct="1">
                        <a:lnSpc>
                          <a:spcPts val="1660"/>
                        </a:lnSpc>
                        <a:spcAft>
                          <a:spcPts val="0"/>
                        </a:spcAft>
                      </a:pPr>
                      <a:r>
                        <a:rPr lang="zh-CN" sz="1600" kern="100" dirty="0" smtClean="0">
                          <a:solidFill>
                            <a:schemeClr val="tx1"/>
                          </a:solidFill>
                          <a:latin typeface="Times New Roman"/>
                          <a:ea typeface="宋体"/>
                          <a:cs typeface="Times New Roman"/>
                        </a:rPr>
                        <a:t>不同</a:t>
                      </a:r>
                      <a:r>
                        <a:rPr lang="zh-CN" sz="1600" kern="100" dirty="0">
                          <a:solidFill>
                            <a:schemeClr val="tx1"/>
                          </a:solidFill>
                          <a:latin typeface="Times New Roman"/>
                          <a:ea typeface="宋体"/>
                          <a:cs typeface="Times New Roman"/>
                        </a:rPr>
                        <a:t>节点之间可使用的能力</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34039">
                <a:tc vMerge="1">
                  <a:txBody>
                    <a:bodyPr/>
                    <a:lstStyle/>
                    <a:p>
                      <a:endParaRPr lang="zh-CN" altLang="en-US"/>
                    </a:p>
                  </a:txBody>
                  <a:tcPr/>
                </a:tc>
                <a:tc>
                  <a:txBody>
                    <a:bodyPr/>
                    <a:lstStyle/>
                    <a:p>
                      <a:pPr marL="0" indent="0" algn="just" defTabSz="914400" rtl="0" eaLnBrk="1" latinLnBrk="0" hangingPunct="1">
                        <a:lnSpc>
                          <a:spcPts val="1660"/>
                        </a:lnSpc>
                        <a:spcAft>
                          <a:spcPts val="0"/>
                        </a:spcAft>
                      </a:pPr>
                      <a:endParaRPr lang="en-US" altLang="zh-CN" sz="1600" kern="100" dirty="0" smtClean="0">
                        <a:solidFill>
                          <a:schemeClr val="tx1"/>
                        </a:solidFill>
                        <a:latin typeface="Times New Roman"/>
                        <a:ea typeface="宋体"/>
                        <a:cs typeface="Times New Roman"/>
                      </a:endParaRPr>
                    </a:p>
                    <a:p>
                      <a:pPr marL="0" indent="0" algn="just" defTabSz="914400" rtl="0" eaLnBrk="1" latinLnBrk="0" hangingPunct="1">
                        <a:lnSpc>
                          <a:spcPts val="1660"/>
                        </a:lnSpc>
                        <a:spcAft>
                          <a:spcPts val="0"/>
                        </a:spcAft>
                      </a:pPr>
                      <a:r>
                        <a:rPr lang="zh-CN" sz="1600" kern="100" dirty="0" smtClean="0">
                          <a:solidFill>
                            <a:schemeClr val="tx1"/>
                          </a:solidFill>
                          <a:latin typeface="Times New Roman"/>
                          <a:ea typeface="宋体"/>
                          <a:cs typeface="Times New Roman"/>
                        </a:rPr>
                        <a:t>硬件</a:t>
                      </a:r>
                      <a:r>
                        <a:rPr lang="zh-CN" sz="1600" kern="100" dirty="0">
                          <a:solidFill>
                            <a:schemeClr val="tx1"/>
                          </a:solidFill>
                          <a:latin typeface="Times New Roman"/>
                          <a:ea typeface="宋体"/>
                          <a:cs typeface="Times New Roman"/>
                        </a:rPr>
                        <a:t>依赖性</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endParaRPr lang="en-US" altLang="zh-CN" sz="1600" kern="100" dirty="0" smtClean="0">
                        <a:solidFill>
                          <a:schemeClr val="tx1"/>
                        </a:solidFill>
                        <a:latin typeface="Times New Roman"/>
                        <a:ea typeface="宋体"/>
                        <a:cs typeface="Times New Roman"/>
                      </a:endParaRPr>
                    </a:p>
                    <a:p>
                      <a:pPr marL="0" indent="0" algn="just" defTabSz="914400" rtl="0" eaLnBrk="1" latinLnBrk="0" hangingPunct="1">
                        <a:lnSpc>
                          <a:spcPts val="1660"/>
                        </a:lnSpc>
                        <a:spcAft>
                          <a:spcPts val="0"/>
                        </a:spcAft>
                      </a:pPr>
                      <a:r>
                        <a:rPr lang="zh-CN" sz="1600" kern="100" dirty="0" smtClean="0">
                          <a:solidFill>
                            <a:schemeClr val="tx1"/>
                          </a:solidFill>
                          <a:latin typeface="Times New Roman"/>
                          <a:ea typeface="宋体"/>
                          <a:cs typeface="Times New Roman"/>
                        </a:rPr>
                        <a:t>软件</a:t>
                      </a:r>
                      <a:r>
                        <a:rPr lang="zh-CN" sz="1600" kern="100" dirty="0">
                          <a:solidFill>
                            <a:schemeClr val="tx1"/>
                          </a:solidFill>
                          <a:latin typeface="Times New Roman"/>
                          <a:ea typeface="宋体"/>
                          <a:cs typeface="Times New Roman"/>
                        </a:rPr>
                        <a:t>对硬件平台的依赖程度</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651059">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600" kern="100" dirty="0">
                          <a:solidFill>
                            <a:schemeClr val="tx1"/>
                          </a:solidFill>
                          <a:latin typeface="Times New Roman"/>
                          <a:ea typeface="宋体"/>
                          <a:cs typeface="Times New Roman"/>
                        </a:rPr>
                        <a:t>软件依赖性</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dirty="0">
                          <a:solidFill>
                            <a:schemeClr val="tx1"/>
                          </a:solidFill>
                          <a:latin typeface="Times New Roman"/>
                          <a:ea typeface="宋体"/>
                          <a:cs typeface="Times New Roman"/>
                        </a:rPr>
                        <a:t>程序依赖非标准语言、操作系统和其它环境的约束的程度</a:t>
                      </a: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1600" kern="100" dirty="0">
                        <a:latin typeface="Times New Roman"/>
                        <a:ea typeface="宋体"/>
                        <a:cs typeface="Times New Roman"/>
                      </a:endParaRPr>
                    </a:p>
                  </a:txBody>
                  <a:tcPr marL="56127" marR="561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16.5 </a:t>
            </a:r>
            <a:r>
              <a:rPr lang="zh-CN" altLang="en-US" dirty="0" smtClean="0"/>
              <a:t>质量统计技术</a:t>
            </a:r>
            <a:endParaRPr lang="zh-CN" altLang="en-US" dirty="0"/>
          </a:p>
        </p:txBody>
      </p:sp>
      <p:sp>
        <p:nvSpPr>
          <p:cNvPr id="3" name="内容占位符 2"/>
          <p:cNvSpPr>
            <a:spLocks noGrp="1"/>
          </p:cNvSpPr>
          <p:nvPr>
            <p:ph idx="1"/>
          </p:nvPr>
        </p:nvSpPr>
        <p:spPr/>
        <p:txBody>
          <a:bodyPr/>
          <a:lstStyle/>
          <a:p>
            <a:r>
              <a:rPr lang="en-US" dirty="0" smtClean="0"/>
              <a:t>16.5.1</a:t>
            </a:r>
            <a:r>
              <a:rPr lang="zh-CN" altLang="en-US" dirty="0" smtClean="0"/>
              <a:t>质量成本</a:t>
            </a:r>
            <a:r>
              <a:rPr lang="en-US" dirty="0" smtClean="0"/>
              <a:t>	</a:t>
            </a:r>
            <a:endParaRPr lang="zh-CN" altLang="en-US" dirty="0" smtClean="0"/>
          </a:p>
          <a:p>
            <a:r>
              <a:rPr lang="en-US" dirty="0" smtClean="0"/>
              <a:t>16.5.2 </a:t>
            </a:r>
            <a:r>
              <a:rPr lang="zh-CN" altLang="en-US" dirty="0" smtClean="0"/>
              <a:t>缺陷来源和传播</a:t>
            </a:r>
          </a:p>
          <a:p>
            <a:r>
              <a:rPr lang="en-US" dirty="0" smtClean="0"/>
              <a:t>16.5.3 </a:t>
            </a:r>
            <a:r>
              <a:rPr lang="zh-CN" altLang="en-US" dirty="0" smtClean="0"/>
              <a:t>质量统计方法</a:t>
            </a:r>
          </a:p>
          <a:p>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16.5.1</a:t>
            </a:r>
            <a:r>
              <a:rPr lang="zh-CN" altLang="en-US" dirty="0" smtClean="0"/>
              <a:t>质量成本</a:t>
            </a:r>
            <a:r>
              <a:rPr lang="en-US" dirty="0" smtClean="0"/>
              <a:t>	</a:t>
            </a:r>
            <a:endParaRPr lang="zh-CN" altLang="en-US" dirty="0"/>
          </a:p>
        </p:txBody>
      </p:sp>
      <p:sp>
        <p:nvSpPr>
          <p:cNvPr id="3" name="内容占位符 2"/>
          <p:cNvSpPr>
            <a:spLocks noGrp="1"/>
          </p:cNvSpPr>
          <p:nvPr>
            <p:ph idx="1"/>
          </p:nvPr>
        </p:nvSpPr>
        <p:spPr>
          <a:xfrm>
            <a:off x="903514" y="1150257"/>
            <a:ext cx="8001000" cy="4816367"/>
          </a:xfrm>
        </p:spPr>
        <p:txBody>
          <a:bodyPr/>
          <a:lstStyle/>
          <a:p>
            <a:r>
              <a:rPr lang="zh-CN" altLang="en-US" sz="2400" dirty="0" smtClean="0"/>
              <a:t>质量成本</a:t>
            </a:r>
            <a:r>
              <a:rPr lang="en-US" sz="2400" dirty="0" smtClean="0"/>
              <a:t>(</a:t>
            </a:r>
            <a:r>
              <a:rPr lang="en-US" sz="2400" dirty="0" err="1" smtClean="0"/>
              <a:t>CoQ</a:t>
            </a:r>
            <a:r>
              <a:rPr lang="en-US" sz="2400" dirty="0" smtClean="0"/>
              <a:t>--Cost of Quality)</a:t>
            </a:r>
            <a:r>
              <a:rPr lang="zh-CN" altLang="en-US" sz="2400" dirty="0" smtClean="0"/>
              <a:t>是</a:t>
            </a:r>
            <a:r>
              <a:rPr lang="en-US" sz="2400" dirty="0" err="1" smtClean="0"/>
              <a:t>Juran</a:t>
            </a:r>
            <a:r>
              <a:rPr lang="zh-CN" altLang="en-US" sz="2400" dirty="0" smtClean="0"/>
              <a:t>于</a:t>
            </a:r>
            <a:r>
              <a:rPr lang="en-US" sz="2400" dirty="0" smtClean="0"/>
              <a:t>1951</a:t>
            </a:r>
            <a:r>
              <a:rPr lang="zh-CN" altLang="en-US" sz="2400" dirty="0" smtClean="0"/>
              <a:t>年引入的概念，用来度量工业生产过程引起的费用，以此定量地计算质量的投资与收益情况。</a:t>
            </a:r>
            <a:endParaRPr lang="en-US" altLang="zh-CN" sz="2400" dirty="0" smtClean="0"/>
          </a:p>
          <a:p>
            <a:r>
              <a:rPr lang="zh-CN" altLang="zh-CN" sz="2400" dirty="0" smtClean="0"/>
              <a:t>质量</a:t>
            </a:r>
            <a:r>
              <a:rPr lang="zh-CN" altLang="zh-CN" sz="2400" dirty="0"/>
              <a:t>成本来源于两个方面：符合性成本</a:t>
            </a:r>
            <a:r>
              <a:rPr lang="en-US" altLang="zh-CN" sz="2400" dirty="0" err="1"/>
              <a:t>Cost</a:t>
            </a:r>
            <a:r>
              <a:rPr lang="en-US" altLang="zh-CN" sz="2400" baseline="-25000" dirty="0" err="1"/>
              <a:t>C</a:t>
            </a:r>
            <a:r>
              <a:rPr lang="zh-CN" altLang="zh-CN" sz="2400" dirty="0"/>
              <a:t>、不符合性成本</a:t>
            </a:r>
            <a:r>
              <a:rPr lang="en-US" altLang="zh-CN" sz="2400" dirty="0" err="1"/>
              <a:t>Cost</a:t>
            </a:r>
            <a:r>
              <a:rPr lang="en-US" altLang="zh-CN" sz="2400" baseline="-25000" dirty="0" err="1"/>
              <a:t>N</a:t>
            </a:r>
            <a:r>
              <a:rPr lang="zh-CN" altLang="zh-CN" sz="2400" dirty="0"/>
              <a:t>。</a:t>
            </a:r>
          </a:p>
          <a:p>
            <a:pPr lvl="1"/>
            <a:r>
              <a:rPr lang="en-US" altLang="zh-CN" sz="2000" dirty="0" err="1"/>
              <a:t>CoSQ</a:t>
            </a:r>
            <a:r>
              <a:rPr lang="en-US" altLang="zh-CN" sz="2000" dirty="0"/>
              <a:t> = </a:t>
            </a:r>
            <a:r>
              <a:rPr lang="en-US" altLang="zh-CN" sz="2000" dirty="0" err="1"/>
              <a:t>Cost</a:t>
            </a:r>
            <a:r>
              <a:rPr lang="en-US" altLang="zh-CN" sz="2000" baseline="-25000" dirty="0" err="1"/>
              <a:t>C</a:t>
            </a:r>
            <a:r>
              <a:rPr lang="en-US" altLang="zh-CN" sz="2000" dirty="0"/>
              <a:t>+ </a:t>
            </a:r>
            <a:r>
              <a:rPr lang="en-US" altLang="zh-CN" sz="2000" dirty="0" err="1"/>
              <a:t>Cost</a:t>
            </a:r>
            <a:r>
              <a:rPr lang="en-US" altLang="zh-CN" sz="2000" baseline="-25000" dirty="0" err="1"/>
              <a:t>N</a:t>
            </a:r>
            <a:r>
              <a:rPr lang="en-US" altLang="zh-CN" sz="2000" dirty="0"/>
              <a:t>     ----------------- (16-1)</a:t>
            </a:r>
            <a:endParaRPr lang="zh-CN" altLang="zh-CN" sz="2000" dirty="0"/>
          </a:p>
          <a:p>
            <a:r>
              <a:rPr lang="zh-CN" altLang="zh-CN" sz="2400" dirty="0"/>
              <a:t>从质量管理的角度看，质量成本分为</a:t>
            </a:r>
            <a:r>
              <a:rPr lang="zh-CN" altLang="zh-CN" sz="2400" dirty="0" smtClean="0"/>
              <a:t>：</a:t>
            </a:r>
            <a:endParaRPr lang="en-US" altLang="zh-CN" sz="2400" dirty="0" smtClean="0"/>
          </a:p>
          <a:p>
            <a:pPr lvl="1"/>
            <a:r>
              <a:rPr lang="zh-CN" altLang="zh-CN" sz="2000" dirty="0" smtClean="0"/>
              <a:t>质量</a:t>
            </a:r>
            <a:r>
              <a:rPr lang="zh-CN" altLang="zh-CN" sz="2000" dirty="0"/>
              <a:t>预防、质量评价，以及处理故障所花费的成本</a:t>
            </a:r>
            <a:r>
              <a:rPr lang="zh-CN" altLang="zh-CN" sz="2000" dirty="0" smtClean="0"/>
              <a:t>。</a:t>
            </a:r>
            <a:endParaRPr lang="en-US" altLang="zh-CN" sz="2000" dirty="0" smtClean="0"/>
          </a:p>
          <a:p>
            <a:pPr lvl="2"/>
            <a:r>
              <a:rPr lang="zh-CN" altLang="zh-CN" sz="1600" dirty="0" smtClean="0"/>
              <a:t>而</a:t>
            </a:r>
            <a:r>
              <a:rPr lang="zh-CN" altLang="zh-CN" sz="1600" dirty="0"/>
              <a:t>处理故障成本进一步分为产品发布之前的内部成本和交付给客户后的外部成本</a:t>
            </a:r>
            <a:r>
              <a:rPr lang="zh-CN" altLang="zh-CN" sz="1600" dirty="0" smtClean="0"/>
              <a:t>。</a:t>
            </a:r>
            <a:endParaRPr lang="en-US" altLang="zh-CN" sz="1600" dirty="0" smtClean="0"/>
          </a:p>
          <a:p>
            <a:r>
              <a:rPr lang="zh-CN" altLang="zh-CN" sz="2400" dirty="0" smtClean="0"/>
              <a:t>这样</a:t>
            </a:r>
            <a:r>
              <a:rPr lang="zh-CN" altLang="zh-CN" sz="2400" dirty="0"/>
              <a:t>，总的质量成本包括</a:t>
            </a:r>
            <a:r>
              <a:rPr lang="zh-CN" altLang="zh-CN" sz="2400" dirty="0" smtClean="0"/>
              <a:t>：</a:t>
            </a:r>
            <a:endParaRPr lang="zh-CN" altLang="zh-CN" sz="2400" dirty="0"/>
          </a:p>
          <a:p>
            <a:pPr lvl="1"/>
            <a:r>
              <a:rPr lang="en-US" altLang="zh-CN" sz="1600" dirty="0" err="1"/>
              <a:t>CoSQ</a:t>
            </a:r>
            <a:r>
              <a:rPr lang="en-US" altLang="zh-CN" sz="1600" dirty="0"/>
              <a:t> = </a:t>
            </a:r>
            <a:r>
              <a:rPr lang="zh-CN" altLang="zh-CN" sz="1600" dirty="0"/>
              <a:t>预防成本</a:t>
            </a:r>
            <a:r>
              <a:rPr lang="en-US" altLang="zh-CN" sz="1600" dirty="0"/>
              <a:t> + </a:t>
            </a:r>
            <a:r>
              <a:rPr lang="zh-CN" altLang="zh-CN" sz="1600" dirty="0"/>
              <a:t>评价成本</a:t>
            </a:r>
            <a:r>
              <a:rPr lang="en-US" altLang="zh-CN" sz="1600" dirty="0"/>
              <a:t> + </a:t>
            </a:r>
            <a:r>
              <a:rPr lang="zh-CN" altLang="zh-CN" sz="1600" dirty="0" smtClean="0"/>
              <a:t>内部</a:t>
            </a:r>
            <a:r>
              <a:rPr lang="en-US" altLang="zh-CN" sz="1600" dirty="0" smtClean="0"/>
              <a:t>(</a:t>
            </a:r>
            <a:r>
              <a:rPr lang="zh-CN" altLang="en-US" sz="1600" dirty="0" smtClean="0"/>
              <a:t>处理</a:t>
            </a:r>
            <a:r>
              <a:rPr lang="en-US" altLang="zh-CN" sz="1600" dirty="0" smtClean="0"/>
              <a:t>)</a:t>
            </a:r>
            <a:r>
              <a:rPr lang="zh-CN" altLang="zh-CN" sz="1600" dirty="0" smtClean="0"/>
              <a:t>故障</a:t>
            </a:r>
            <a:r>
              <a:rPr lang="zh-CN" altLang="zh-CN" sz="1600" dirty="0"/>
              <a:t>成本</a:t>
            </a:r>
            <a:r>
              <a:rPr lang="en-US" altLang="zh-CN" sz="1600" dirty="0"/>
              <a:t> + </a:t>
            </a:r>
            <a:r>
              <a:rPr lang="zh-CN" altLang="zh-CN" sz="1600" dirty="0" smtClean="0"/>
              <a:t>外部</a:t>
            </a:r>
            <a:r>
              <a:rPr lang="en-US" altLang="zh-CN" sz="1600" dirty="0"/>
              <a:t>(</a:t>
            </a:r>
            <a:r>
              <a:rPr lang="zh-CN" altLang="en-US" sz="1600" dirty="0"/>
              <a:t>处理</a:t>
            </a:r>
            <a:r>
              <a:rPr lang="en-US" altLang="zh-CN" sz="1600" dirty="0"/>
              <a:t>)</a:t>
            </a:r>
            <a:r>
              <a:rPr lang="zh-CN" altLang="zh-CN" sz="1600" dirty="0" smtClean="0"/>
              <a:t>故障</a:t>
            </a:r>
            <a:r>
              <a:rPr lang="zh-CN" altLang="zh-CN" sz="1600" dirty="0"/>
              <a:t>成本</a:t>
            </a:r>
            <a:endParaRPr lang="en-US" altLang="zh-CN" sz="1600" dirty="0" smtClean="0"/>
          </a:p>
          <a:p>
            <a:endParaRPr lang="zh-CN" altLang="en-US" sz="2400" dirty="0"/>
          </a:p>
        </p:txBody>
      </p:sp>
      <p:sp>
        <p:nvSpPr>
          <p:cNvPr id="61484" name="Rectangle 4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853550" y="2631367"/>
            <a:ext cx="7789116" cy="3611552"/>
          </a:xfrm>
          <a:prstGeom prst="rect">
            <a:avLst/>
          </a:prstGeom>
        </p:spPr>
      </p:pic>
      <p:sp>
        <p:nvSpPr>
          <p:cNvPr id="7" name="矩形 6"/>
          <p:cNvSpPr/>
          <p:nvPr/>
        </p:nvSpPr>
        <p:spPr>
          <a:xfrm>
            <a:off x="1161820" y="1237565"/>
            <a:ext cx="7279019" cy="923330"/>
          </a:xfrm>
          <a:prstGeom prst="rect">
            <a:avLst/>
          </a:prstGeom>
        </p:spPr>
        <p:txBody>
          <a:bodyPr wrap="square">
            <a:spAutoFit/>
          </a:bodyPr>
          <a:lstStyle/>
          <a:p>
            <a:pPr lvl="1"/>
            <a:r>
              <a:rPr lang="en-US" altLang="zh-CN" sz="1800" dirty="0" err="1"/>
              <a:t>CoSQ</a:t>
            </a:r>
            <a:r>
              <a:rPr lang="en-US" altLang="zh-CN" sz="1800" dirty="0"/>
              <a:t> </a:t>
            </a:r>
            <a:r>
              <a:rPr lang="en-US" altLang="zh-CN" sz="1800" dirty="0" smtClean="0"/>
              <a:t>=</a:t>
            </a:r>
            <a:r>
              <a:rPr lang="zh-CN" altLang="en-US" sz="1800" dirty="0"/>
              <a:t>符合性</a:t>
            </a:r>
            <a:r>
              <a:rPr lang="zh-CN" altLang="en-US" sz="1800" dirty="0" smtClean="0"/>
              <a:t>成本</a:t>
            </a:r>
            <a:r>
              <a:rPr lang="en-US" altLang="zh-CN" sz="1800" dirty="0" smtClean="0"/>
              <a:t>+</a:t>
            </a:r>
            <a:r>
              <a:rPr lang="zh-CN" altLang="en-US" sz="1800" dirty="0"/>
              <a:t>不符合性</a:t>
            </a:r>
            <a:r>
              <a:rPr lang="zh-CN" altLang="en-US" sz="1800" dirty="0" smtClean="0"/>
              <a:t>成本</a:t>
            </a:r>
            <a:endParaRPr lang="en-US" altLang="zh-CN" sz="1800" dirty="0" smtClean="0"/>
          </a:p>
          <a:p>
            <a:pPr lvl="1"/>
            <a:endParaRPr lang="en-US" altLang="zh-CN" sz="1800" dirty="0" smtClean="0"/>
          </a:p>
          <a:p>
            <a:pPr lvl="1"/>
            <a:r>
              <a:rPr lang="en-US" altLang="zh-CN" sz="1800" dirty="0" err="1" smtClean="0"/>
              <a:t>CoSQ</a:t>
            </a:r>
            <a:r>
              <a:rPr lang="en-US" altLang="zh-CN" sz="1800" dirty="0" smtClean="0"/>
              <a:t> </a:t>
            </a:r>
            <a:r>
              <a:rPr lang="en-US" altLang="zh-CN" sz="1800" dirty="0"/>
              <a:t>= </a:t>
            </a:r>
            <a:r>
              <a:rPr lang="zh-CN" altLang="zh-CN" sz="1800" dirty="0"/>
              <a:t>预防成本</a:t>
            </a:r>
            <a:r>
              <a:rPr lang="en-US" altLang="zh-CN" sz="1800" dirty="0"/>
              <a:t> + </a:t>
            </a:r>
            <a:r>
              <a:rPr lang="zh-CN" altLang="zh-CN" sz="1800" dirty="0"/>
              <a:t>评价成本</a:t>
            </a:r>
            <a:r>
              <a:rPr lang="en-US" altLang="zh-CN" sz="1800" dirty="0"/>
              <a:t> + </a:t>
            </a:r>
            <a:r>
              <a:rPr lang="zh-CN" altLang="zh-CN" sz="1800" dirty="0" smtClean="0"/>
              <a:t>内部</a:t>
            </a:r>
            <a:r>
              <a:rPr lang="en-US" altLang="zh-CN" sz="1800" dirty="0" smtClean="0"/>
              <a:t>(</a:t>
            </a:r>
            <a:r>
              <a:rPr lang="zh-CN" altLang="zh-CN" sz="1800" dirty="0" smtClean="0"/>
              <a:t>故障</a:t>
            </a:r>
            <a:r>
              <a:rPr lang="en-US" altLang="zh-CN" sz="1800" dirty="0" smtClean="0"/>
              <a:t>)</a:t>
            </a:r>
            <a:r>
              <a:rPr lang="zh-CN" altLang="zh-CN" sz="1800" dirty="0" smtClean="0"/>
              <a:t>成本</a:t>
            </a:r>
            <a:r>
              <a:rPr lang="en-US" altLang="zh-CN" sz="1800" dirty="0" smtClean="0"/>
              <a:t> </a:t>
            </a:r>
            <a:r>
              <a:rPr lang="en-US" altLang="zh-CN" sz="1800" dirty="0"/>
              <a:t>+ </a:t>
            </a:r>
            <a:r>
              <a:rPr lang="zh-CN" altLang="zh-CN" sz="1800" dirty="0" smtClean="0"/>
              <a:t>外部</a:t>
            </a:r>
            <a:r>
              <a:rPr lang="en-US" altLang="zh-CN" sz="1800" dirty="0" smtClean="0"/>
              <a:t>(</a:t>
            </a:r>
            <a:r>
              <a:rPr lang="zh-CN" altLang="zh-CN" sz="1800" dirty="0" smtClean="0"/>
              <a:t>故障</a:t>
            </a:r>
            <a:r>
              <a:rPr lang="en-US" altLang="zh-CN" sz="1800" dirty="0" smtClean="0"/>
              <a:t>)</a:t>
            </a:r>
            <a:r>
              <a:rPr lang="zh-CN" altLang="zh-CN" sz="1800" dirty="0" smtClean="0"/>
              <a:t>成本</a:t>
            </a:r>
            <a:endParaRPr lang="en-US" altLang="zh-CN" sz="1800" dirty="0"/>
          </a:p>
        </p:txBody>
      </p:sp>
      <p:sp>
        <p:nvSpPr>
          <p:cNvPr id="3" name="文本框 2"/>
          <p:cNvSpPr txBox="1"/>
          <p:nvPr/>
        </p:nvSpPr>
        <p:spPr>
          <a:xfrm>
            <a:off x="1161820" y="2509458"/>
            <a:ext cx="1218651" cy="830997"/>
          </a:xfrm>
          <a:prstGeom prst="rect">
            <a:avLst/>
          </a:prstGeom>
          <a:noFill/>
        </p:spPr>
        <p:txBody>
          <a:bodyPr wrap="square" rtlCol="0">
            <a:spAutoFit/>
          </a:bodyPr>
          <a:lstStyle/>
          <a:p>
            <a:r>
              <a:rPr lang="zh-CN" altLang="en-US" sz="1600" b="1" dirty="0" smtClean="0"/>
              <a:t>主动的质量管理花费的成本</a:t>
            </a:r>
            <a:endParaRPr lang="zh-CN" altLang="en-US" sz="1600" b="1" dirty="0"/>
          </a:p>
        </p:txBody>
      </p:sp>
      <p:sp>
        <p:nvSpPr>
          <p:cNvPr id="9" name="文本框 8"/>
          <p:cNvSpPr txBox="1"/>
          <p:nvPr/>
        </p:nvSpPr>
        <p:spPr>
          <a:xfrm>
            <a:off x="7373859" y="2509459"/>
            <a:ext cx="1218651" cy="830997"/>
          </a:xfrm>
          <a:prstGeom prst="rect">
            <a:avLst/>
          </a:prstGeom>
          <a:noFill/>
        </p:spPr>
        <p:txBody>
          <a:bodyPr wrap="square" rtlCol="0">
            <a:spAutoFit/>
          </a:bodyPr>
          <a:lstStyle/>
          <a:p>
            <a:r>
              <a:rPr lang="zh-CN" altLang="en-US" sz="1600" b="1" dirty="0" smtClean="0"/>
              <a:t>被动处理质量问题所花费的成本</a:t>
            </a:r>
            <a:endParaRPr lang="zh-CN" altLang="en-US" sz="1600" b="1" dirty="0"/>
          </a:p>
        </p:txBody>
      </p:sp>
    </p:spTree>
    <p:extLst>
      <p:ext uri="{BB962C8B-B14F-4D97-AF65-F5344CB8AC3E}">
        <p14:creationId xmlns:p14="http://schemas.microsoft.com/office/powerpoint/2010/main" val="41298105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质量成本模型</a:t>
            </a:r>
            <a:endParaRPr lang="zh-CN" altLang="en-US" dirty="0"/>
          </a:p>
        </p:txBody>
      </p:sp>
      <p:sp>
        <p:nvSpPr>
          <p:cNvPr id="5" name="矩形 4"/>
          <p:cNvSpPr/>
          <p:nvPr/>
        </p:nvSpPr>
        <p:spPr>
          <a:xfrm>
            <a:off x="1023256" y="5718629"/>
            <a:ext cx="7714343" cy="461665"/>
          </a:xfrm>
          <a:prstGeom prst="rect">
            <a:avLst/>
          </a:prstGeom>
        </p:spPr>
        <p:txBody>
          <a:bodyPr wrap="square">
            <a:spAutoFit/>
          </a:bodyPr>
          <a:lstStyle/>
          <a:p>
            <a:r>
              <a:rPr lang="zh-CN" altLang="en-US" dirty="0" smtClean="0"/>
              <a:t>全面质量管理</a:t>
            </a:r>
            <a:r>
              <a:rPr lang="en-US" dirty="0" smtClean="0"/>
              <a:t>(TQM</a:t>
            </a:r>
            <a:r>
              <a:rPr lang="zh-CN" altLang="en-US" dirty="0" smtClean="0"/>
              <a:t>的目的是寻找到质量和成本的最优点。</a:t>
            </a:r>
            <a:endParaRPr lang="zh-CN" altLang="en-US" dirty="0"/>
          </a:p>
        </p:txBody>
      </p:sp>
      <p:pic>
        <p:nvPicPr>
          <p:cNvPr id="69635" name="Picture 3"/>
          <p:cNvPicPr>
            <a:picLocks noChangeAspect="1" noChangeArrowheads="1"/>
          </p:cNvPicPr>
          <p:nvPr/>
        </p:nvPicPr>
        <p:blipFill>
          <a:blip r:embed="rId2"/>
          <a:srcRect/>
          <a:stretch>
            <a:fillRect/>
          </a:stretch>
        </p:blipFill>
        <p:spPr bwMode="auto">
          <a:xfrm>
            <a:off x="305654" y="787400"/>
            <a:ext cx="9447092" cy="4775200"/>
          </a:xfrm>
          <a:prstGeom prst="rect">
            <a:avLst/>
          </a:prstGeom>
          <a:noFill/>
          <a:ln w="9525">
            <a:noFill/>
            <a:miter lim="800000"/>
            <a:headEnd/>
            <a:tailEnd/>
          </a:ln>
          <a:effectLst/>
        </p:spPr>
      </p:pic>
      <p:sp>
        <p:nvSpPr>
          <p:cNvPr id="6" name="矩形 5"/>
          <p:cNvSpPr/>
          <p:nvPr/>
        </p:nvSpPr>
        <p:spPr>
          <a:xfrm>
            <a:off x="2126397" y="556568"/>
            <a:ext cx="3004349" cy="461665"/>
          </a:xfrm>
          <a:prstGeom prst="rect">
            <a:avLst/>
          </a:prstGeom>
        </p:spPr>
        <p:txBody>
          <a:bodyPr wrap="none">
            <a:spAutoFit/>
          </a:bodyPr>
          <a:lstStyle/>
          <a:p>
            <a:r>
              <a:rPr lang="en-US" dirty="0" err="1" smtClean="0"/>
              <a:t>CoSQ</a:t>
            </a:r>
            <a:r>
              <a:rPr lang="en-US" dirty="0" smtClean="0"/>
              <a:t> = </a:t>
            </a:r>
            <a:r>
              <a:rPr lang="en-US" dirty="0" err="1" smtClean="0"/>
              <a:t>Cost</a:t>
            </a:r>
            <a:r>
              <a:rPr lang="en-US" baseline="-25000" dirty="0" err="1" smtClean="0"/>
              <a:t>C</a:t>
            </a:r>
            <a:r>
              <a:rPr lang="en-US" dirty="0" smtClean="0"/>
              <a:t>+ </a:t>
            </a:r>
            <a:r>
              <a:rPr lang="en-US" dirty="0" err="1" smtClean="0"/>
              <a:t>Cost</a:t>
            </a:r>
            <a:r>
              <a:rPr lang="en-US" baseline="-25000" dirty="0" err="1" smtClean="0"/>
              <a:t>N</a:t>
            </a:r>
            <a:r>
              <a:rPr lang="en-US" dirty="0" smtClean="0"/>
              <a:t> </a:t>
            </a:r>
            <a:endParaRPr lang="zh-CN" altLang="en-US" dirty="0"/>
          </a:p>
        </p:txBody>
      </p:sp>
      <p:sp>
        <p:nvSpPr>
          <p:cNvPr id="8" name="椭圆形标注 7"/>
          <p:cNvSpPr/>
          <p:nvPr/>
        </p:nvSpPr>
        <p:spPr bwMode="auto">
          <a:xfrm>
            <a:off x="5356840" y="2623456"/>
            <a:ext cx="319314" cy="551544"/>
          </a:xfrm>
          <a:prstGeom prst="wedgeEllipseCallout">
            <a:avLst>
              <a:gd name="adj1" fmla="val -550000"/>
              <a:gd name="adj2" fmla="val 530125"/>
            </a:avLst>
          </a:prstGeom>
          <a:solidFill>
            <a:schemeClr val="accent1">
              <a:alpha val="2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增加缺陷预防，改变成本</a:t>
            </a:r>
            <a:endParaRPr lang="zh-CN" altLang="en-US" dirty="0"/>
          </a:p>
        </p:txBody>
      </p:sp>
      <p:grpSp>
        <p:nvGrpSpPr>
          <p:cNvPr id="3" name="画布 29401"/>
          <p:cNvGrpSpPr/>
          <p:nvPr/>
        </p:nvGrpSpPr>
        <p:grpSpPr>
          <a:xfrm>
            <a:off x="1223585" y="1447251"/>
            <a:ext cx="7486241" cy="4137826"/>
            <a:chOff x="0" y="0"/>
            <a:chExt cx="4467226" cy="2249170"/>
          </a:xfrm>
        </p:grpSpPr>
        <p:sp>
          <p:nvSpPr>
            <p:cNvPr id="4" name="矩形 3"/>
            <p:cNvSpPr/>
            <p:nvPr/>
          </p:nvSpPr>
          <p:spPr>
            <a:xfrm>
              <a:off x="0" y="0"/>
              <a:ext cx="4467225" cy="2249170"/>
            </a:xfrm>
            <a:prstGeom prst="rect">
              <a:avLst/>
            </a:prstGeom>
            <a:noFill/>
          </p:spPr>
        </p:sp>
        <p:cxnSp>
          <p:nvCxnSpPr>
            <p:cNvPr id="5" name="Line 17186"/>
            <p:cNvCxnSpPr>
              <a:cxnSpLocks noChangeShapeType="1"/>
            </p:cNvCxnSpPr>
            <p:nvPr/>
          </p:nvCxnSpPr>
          <p:spPr bwMode="auto">
            <a:xfrm>
              <a:off x="450491" y="0"/>
              <a:ext cx="635" cy="2146935"/>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6" name="Line 17187"/>
            <p:cNvCxnSpPr>
              <a:cxnSpLocks noChangeShapeType="1"/>
            </p:cNvCxnSpPr>
            <p:nvPr/>
          </p:nvCxnSpPr>
          <p:spPr bwMode="auto">
            <a:xfrm>
              <a:off x="127635" y="1840230"/>
              <a:ext cx="4339590" cy="63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 name="Freeform 17188"/>
            <p:cNvSpPr>
              <a:spLocks/>
            </p:cNvSpPr>
            <p:nvPr/>
          </p:nvSpPr>
          <p:spPr bwMode="auto">
            <a:xfrm>
              <a:off x="1463040" y="211842"/>
              <a:ext cx="2456953" cy="1626005"/>
            </a:xfrm>
            <a:custGeom>
              <a:avLst/>
              <a:gdLst>
                <a:gd name="T0" fmla="*/ 0 w 4127"/>
                <a:gd name="T1" fmla="*/ 0 h 2331"/>
                <a:gd name="T2" fmla="*/ 360 w 4127"/>
                <a:gd name="T3" fmla="*/ 480 h 2331"/>
                <a:gd name="T4" fmla="*/ 911 w 4127"/>
                <a:gd name="T5" fmla="*/ 1043 h 2331"/>
                <a:gd name="T6" fmla="*/ 1715 w 4127"/>
                <a:gd name="T7" fmla="*/ 1526 h 2331"/>
                <a:gd name="T8" fmla="*/ 2519 w 4127"/>
                <a:gd name="T9" fmla="*/ 1848 h 2331"/>
                <a:gd name="T10" fmla="*/ 3675 w 4127"/>
                <a:gd name="T11" fmla="*/ 2235 h 2331"/>
                <a:gd name="T12" fmla="*/ 4127 w 4127"/>
                <a:gd name="T13" fmla="*/ 2331 h 2331"/>
                <a:gd name="connsiteX0" fmla="*/ 0 w 10000"/>
                <a:gd name="connsiteY0" fmla="*/ 0 h 10000"/>
                <a:gd name="connsiteX1" fmla="*/ 872 w 10000"/>
                <a:gd name="connsiteY1" fmla="*/ 2059 h 10000"/>
                <a:gd name="connsiteX2" fmla="*/ 2207 w 10000"/>
                <a:gd name="connsiteY2" fmla="*/ 4474 h 10000"/>
                <a:gd name="connsiteX3" fmla="*/ 4480 w 10000"/>
                <a:gd name="connsiteY3" fmla="*/ 7356 h 10000"/>
                <a:gd name="connsiteX4" fmla="*/ 6104 w 10000"/>
                <a:gd name="connsiteY4" fmla="*/ 7928 h 10000"/>
                <a:gd name="connsiteX5" fmla="*/ 8905 w 10000"/>
                <a:gd name="connsiteY5" fmla="*/ 9588 h 10000"/>
                <a:gd name="connsiteX6" fmla="*/ 10000 w 10000"/>
                <a:gd name="connsiteY6" fmla="*/ 10000 h 10000"/>
                <a:gd name="connsiteX0" fmla="*/ 0 w 10000"/>
                <a:gd name="connsiteY0" fmla="*/ 0 h 10000"/>
                <a:gd name="connsiteX1" fmla="*/ 872 w 10000"/>
                <a:gd name="connsiteY1" fmla="*/ 2059 h 10000"/>
                <a:gd name="connsiteX2" fmla="*/ 2207 w 10000"/>
                <a:gd name="connsiteY2" fmla="*/ 4474 h 10000"/>
                <a:gd name="connsiteX3" fmla="*/ 4480 w 10000"/>
                <a:gd name="connsiteY3" fmla="*/ 7356 h 10000"/>
                <a:gd name="connsiteX4" fmla="*/ 6144 w 10000"/>
                <a:gd name="connsiteY4" fmla="*/ 8171 h 10000"/>
                <a:gd name="connsiteX5" fmla="*/ 8905 w 10000"/>
                <a:gd name="connsiteY5" fmla="*/ 9588 h 10000"/>
                <a:gd name="connsiteX6" fmla="*/ 10000 w 10000"/>
                <a:gd name="connsiteY6" fmla="*/ 10000 h 10000"/>
                <a:gd name="connsiteX0" fmla="*/ 0 w 10000"/>
                <a:gd name="connsiteY0" fmla="*/ 0 h 10000"/>
                <a:gd name="connsiteX1" fmla="*/ 872 w 10000"/>
                <a:gd name="connsiteY1" fmla="*/ 2059 h 10000"/>
                <a:gd name="connsiteX2" fmla="*/ 2207 w 10000"/>
                <a:gd name="connsiteY2" fmla="*/ 4474 h 10000"/>
                <a:gd name="connsiteX3" fmla="*/ 3962 w 10000"/>
                <a:gd name="connsiteY3" fmla="*/ 6765 h 10000"/>
                <a:gd name="connsiteX4" fmla="*/ 6144 w 10000"/>
                <a:gd name="connsiteY4" fmla="*/ 8171 h 10000"/>
                <a:gd name="connsiteX5" fmla="*/ 8905 w 10000"/>
                <a:gd name="connsiteY5" fmla="*/ 9588 h 10000"/>
                <a:gd name="connsiteX6" fmla="*/ 10000 w 10000"/>
                <a:gd name="connsiteY6" fmla="*/ 10000 h 10000"/>
                <a:gd name="connsiteX0" fmla="*/ 0 w 10000"/>
                <a:gd name="connsiteY0" fmla="*/ 0 h 10000"/>
                <a:gd name="connsiteX1" fmla="*/ 872 w 10000"/>
                <a:gd name="connsiteY1" fmla="*/ 2059 h 10000"/>
                <a:gd name="connsiteX2" fmla="*/ 2207 w 10000"/>
                <a:gd name="connsiteY2" fmla="*/ 4474 h 10000"/>
                <a:gd name="connsiteX3" fmla="*/ 3962 w 10000"/>
                <a:gd name="connsiteY3" fmla="*/ 6765 h 10000"/>
                <a:gd name="connsiteX4" fmla="*/ 5122 w 10000"/>
                <a:gd name="connsiteY4" fmla="*/ 7972 h 10000"/>
                <a:gd name="connsiteX5" fmla="*/ 6144 w 10000"/>
                <a:gd name="connsiteY5" fmla="*/ 8171 h 10000"/>
                <a:gd name="connsiteX6" fmla="*/ 8905 w 10000"/>
                <a:gd name="connsiteY6" fmla="*/ 9588 h 10000"/>
                <a:gd name="connsiteX7" fmla="*/ 10000 w 10000"/>
                <a:gd name="connsiteY7" fmla="*/ 10000 h 10000"/>
                <a:gd name="connsiteX0" fmla="*/ 0 w 10000"/>
                <a:gd name="connsiteY0" fmla="*/ 0 h 10000"/>
                <a:gd name="connsiteX1" fmla="*/ 872 w 10000"/>
                <a:gd name="connsiteY1" fmla="*/ 2059 h 10000"/>
                <a:gd name="connsiteX2" fmla="*/ 2207 w 10000"/>
                <a:gd name="connsiteY2" fmla="*/ 4474 h 10000"/>
                <a:gd name="connsiteX3" fmla="*/ 3962 w 10000"/>
                <a:gd name="connsiteY3" fmla="*/ 6765 h 10000"/>
                <a:gd name="connsiteX4" fmla="*/ 5122 w 10000"/>
                <a:gd name="connsiteY4" fmla="*/ 7972 h 10000"/>
                <a:gd name="connsiteX5" fmla="*/ 6146 w 10000"/>
                <a:gd name="connsiteY5" fmla="*/ 8171 h 10000"/>
                <a:gd name="connsiteX6" fmla="*/ 8905 w 10000"/>
                <a:gd name="connsiteY6" fmla="*/ 9588 h 10000"/>
                <a:gd name="connsiteX7" fmla="*/ 10000 w 10000"/>
                <a:gd name="connsiteY7" fmla="*/ 10000 h 10000"/>
                <a:gd name="connsiteX0" fmla="*/ 0 w 10000"/>
                <a:gd name="connsiteY0" fmla="*/ 0 h 10000"/>
                <a:gd name="connsiteX1" fmla="*/ 872 w 10000"/>
                <a:gd name="connsiteY1" fmla="*/ 2059 h 10000"/>
                <a:gd name="connsiteX2" fmla="*/ 2207 w 10000"/>
                <a:gd name="connsiteY2" fmla="*/ 4474 h 10000"/>
                <a:gd name="connsiteX3" fmla="*/ 3962 w 10000"/>
                <a:gd name="connsiteY3" fmla="*/ 6765 h 10000"/>
                <a:gd name="connsiteX4" fmla="*/ 5122 w 10000"/>
                <a:gd name="connsiteY4" fmla="*/ 7972 h 10000"/>
                <a:gd name="connsiteX5" fmla="*/ 6146 w 10000"/>
                <a:gd name="connsiteY5" fmla="*/ 8462 h 10000"/>
                <a:gd name="connsiteX6" fmla="*/ 8905 w 10000"/>
                <a:gd name="connsiteY6" fmla="*/ 9588 h 10000"/>
                <a:gd name="connsiteX7" fmla="*/ 10000 w 10000"/>
                <a:gd name="connsiteY7" fmla="*/ 10000 h 10000"/>
                <a:gd name="connsiteX0" fmla="*/ 0 w 10000"/>
                <a:gd name="connsiteY0" fmla="*/ 0 h 10000"/>
                <a:gd name="connsiteX1" fmla="*/ 872 w 10000"/>
                <a:gd name="connsiteY1" fmla="*/ 2059 h 10000"/>
                <a:gd name="connsiteX2" fmla="*/ 2207 w 10000"/>
                <a:gd name="connsiteY2" fmla="*/ 4474 h 10000"/>
                <a:gd name="connsiteX3" fmla="*/ 3962 w 10000"/>
                <a:gd name="connsiteY3" fmla="*/ 6765 h 10000"/>
                <a:gd name="connsiteX4" fmla="*/ 5122 w 10000"/>
                <a:gd name="connsiteY4" fmla="*/ 7972 h 10000"/>
                <a:gd name="connsiteX5" fmla="*/ 6146 w 10000"/>
                <a:gd name="connsiteY5" fmla="*/ 8462 h 10000"/>
                <a:gd name="connsiteX6" fmla="*/ 7912 w 10000"/>
                <a:gd name="connsiteY6" fmla="*/ 8997 h 10000"/>
                <a:gd name="connsiteX7" fmla="*/ 8905 w 10000"/>
                <a:gd name="connsiteY7" fmla="*/ 9588 h 10000"/>
                <a:gd name="connsiteX8" fmla="*/ 10000 w 10000"/>
                <a:gd name="connsiteY8" fmla="*/ 10000 h 10000"/>
                <a:gd name="connsiteX0" fmla="*/ 0 w 11016"/>
                <a:gd name="connsiteY0" fmla="*/ 0 h 11795"/>
                <a:gd name="connsiteX1" fmla="*/ 872 w 11016"/>
                <a:gd name="connsiteY1" fmla="*/ 2059 h 11795"/>
                <a:gd name="connsiteX2" fmla="*/ 2207 w 11016"/>
                <a:gd name="connsiteY2" fmla="*/ 4474 h 11795"/>
                <a:gd name="connsiteX3" fmla="*/ 3962 w 11016"/>
                <a:gd name="connsiteY3" fmla="*/ 6765 h 11795"/>
                <a:gd name="connsiteX4" fmla="*/ 5122 w 11016"/>
                <a:gd name="connsiteY4" fmla="*/ 7972 h 11795"/>
                <a:gd name="connsiteX5" fmla="*/ 6146 w 11016"/>
                <a:gd name="connsiteY5" fmla="*/ 8462 h 11795"/>
                <a:gd name="connsiteX6" fmla="*/ 7912 w 11016"/>
                <a:gd name="connsiteY6" fmla="*/ 8997 h 11795"/>
                <a:gd name="connsiteX7" fmla="*/ 8905 w 11016"/>
                <a:gd name="connsiteY7" fmla="*/ 9588 h 11795"/>
                <a:gd name="connsiteX8" fmla="*/ 11016 w 11016"/>
                <a:gd name="connsiteY8" fmla="*/ 11795 h 11795"/>
                <a:gd name="connsiteX0" fmla="*/ 0 w 11016"/>
                <a:gd name="connsiteY0" fmla="*/ 0 h 11795"/>
                <a:gd name="connsiteX1" fmla="*/ 872 w 11016"/>
                <a:gd name="connsiteY1" fmla="*/ 2059 h 11795"/>
                <a:gd name="connsiteX2" fmla="*/ 2207 w 11016"/>
                <a:gd name="connsiteY2" fmla="*/ 4474 h 11795"/>
                <a:gd name="connsiteX3" fmla="*/ 3962 w 11016"/>
                <a:gd name="connsiteY3" fmla="*/ 6765 h 11795"/>
                <a:gd name="connsiteX4" fmla="*/ 5122 w 11016"/>
                <a:gd name="connsiteY4" fmla="*/ 7972 h 11795"/>
                <a:gd name="connsiteX5" fmla="*/ 6146 w 11016"/>
                <a:gd name="connsiteY5" fmla="*/ 8462 h 11795"/>
                <a:gd name="connsiteX6" fmla="*/ 7912 w 11016"/>
                <a:gd name="connsiteY6" fmla="*/ 8997 h 11795"/>
                <a:gd name="connsiteX7" fmla="*/ 8828 w 11016"/>
                <a:gd name="connsiteY7" fmla="*/ 10336 h 11795"/>
                <a:gd name="connsiteX8" fmla="*/ 11016 w 11016"/>
                <a:gd name="connsiteY8" fmla="*/ 11795 h 11795"/>
                <a:gd name="connsiteX0" fmla="*/ 0 w 11016"/>
                <a:gd name="connsiteY0" fmla="*/ 0 h 11795"/>
                <a:gd name="connsiteX1" fmla="*/ 872 w 11016"/>
                <a:gd name="connsiteY1" fmla="*/ 2059 h 11795"/>
                <a:gd name="connsiteX2" fmla="*/ 2207 w 11016"/>
                <a:gd name="connsiteY2" fmla="*/ 4474 h 11795"/>
                <a:gd name="connsiteX3" fmla="*/ 3962 w 11016"/>
                <a:gd name="connsiteY3" fmla="*/ 6765 h 11795"/>
                <a:gd name="connsiteX4" fmla="*/ 5122 w 11016"/>
                <a:gd name="connsiteY4" fmla="*/ 7972 h 11795"/>
                <a:gd name="connsiteX5" fmla="*/ 6146 w 11016"/>
                <a:gd name="connsiteY5" fmla="*/ 8462 h 11795"/>
                <a:gd name="connsiteX6" fmla="*/ 7800 w 11016"/>
                <a:gd name="connsiteY6" fmla="*/ 9828 h 11795"/>
                <a:gd name="connsiteX7" fmla="*/ 8828 w 11016"/>
                <a:gd name="connsiteY7" fmla="*/ 10336 h 11795"/>
                <a:gd name="connsiteX8" fmla="*/ 11016 w 11016"/>
                <a:gd name="connsiteY8" fmla="*/ 11795 h 11795"/>
                <a:gd name="connsiteX0" fmla="*/ 0 w 11016"/>
                <a:gd name="connsiteY0" fmla="*/ 0 h 11795"/>
                <a:gd name="connsiteX1" fmla="*/ 872 w 11016"/>
                <a:gd name="connsiteY1" fmla="*/ 2059 h 11795"/>
                <a:gd name="connsiteX2" fmla="*/ 2207 w 11016"/>
                <a:gd name="connsiteY2" fmla="*/ 4474 h 11795"/>
                <a:gd name="connsiteX3" fmla="*/ 3962 w 11016"/>
                <a:gd name="connsiteY3" fmla="*/ 6765 h 11795"/>
                <a:gd name="connsiteX4" fmla="*/ 5122 w 11016"/>
                <a:gd name="connsiteY4" fmla="*/ 7972 h 11795"/>
                <a:gd name="connsiteX5" fmla="*/ 6002 w 11016"/>
                <a:gd name="connsiteY5" fmla="*/ 8997 h 11795"/>
                <a:gd name="connsiteX6" fmla="*/ 7800 w 11016"/>
                <a:gd name="connsiteY6" fmla="*/ 9828 h 11795"/>
                <a:gd name="connsiteX7" fmla="*/ 8828 w 11016"/>
                <a:gd name="connsiteY7" fmla="*/ 10336 h 11795"/>
                <a:gd name="connsiteX8" fmla="*/ 11016 w 11016"/>
                <a:gd name="connsiteY8" fmla="*/ 11795 h 11795"/>
                <a:gd name="connsiteX0" fmla="*/ 0 w 11016"/>
                <a:gd name="connsiteY0" fmla="*/ 0 h 11795"/>
                <a:gd name="connsiteX1" fmla="*/ 872 w 11016"/>
                <a:gd name="connsiteY1" fmla="*/ 2059 h 11795"/>
                <a:gd name="connsiteX2" fmla="*/ 2207 w 11016"/>
                <a:gd name="connsiteY2" fmla="*/ 4474 h 11795"/>
                <a:gd name="connsiteX3" fmla="*/ 3962 w 11016"/>
                <a:gd name="connsiteY3" fmla="*/ 6765 h 11795"/>
                <a:gd name="connsiteX4" fmla="*/ 5026 w 11016"/>
                <a:gd name="connsiteY4" fmla="*/ 8462 h 11795"/>
                <a:gd name="connsiteX5" fmla="*/ 6002 w 11016"/>
                <a:gd name="connsiteY5" fmla="*/ 8997 h 11795"/>
                <a:gd name="connsiteX6" fmla="*/ 7800 w 11016"/>
                <a:gd name="connsiteY6" fmla="*/ 9828 h 11795"/>
                <a:gd name="connsiteX7" fmla="*/ 8828 w 11016"/>
                <a:gd name="connsiteY7" fmla="*/ 10336 h 11795"/>
                <a:gd name="connsiteX8" fmla="*/ 11016 w 11016"/>
                <a:gd name="connsiteY8" fmla="*/ 11795 h 11795"/>
                <a:gd name="connsiteX0" fmla="*/ 0 w 11016"/>
                <a:gd name="connsiteY0" fmla="*/ 0 h 11795"/>
                <a:gd name="connsiteX1" fmla="*/ 872 w 11016"/>
                <a:gd name="connsiteY1" fmla="*/ 2059 h 11795"/>
                <a:gd name="connsiteX2" fmla="*/ 2207 w 11016"/>
                <a:gd name="connsiteY2" fmla="*/ 4474 h 11795"/>
                <a:gd name="connsiteX3" fmla="*/ 3946 w 11016"/>
                <a:gd name="connsiteY3" fmla="*/ 7154 h 11795"/>
                <a:gd name="connsiteX4" fmla="*/ 5026 w 11016"/>
                <a:gd name="connsiteY4" fmla="*/ 8462 h 11795"/>
                <a:gd name="connsiteX5" fmla="*/ 6002 w 11016"/>
                <a:gd name="connsiteY5" fmla="*/ 8997 h 11795"/>
                <a:gd name="connsiteX6" fmla="*/ 7800 w 11016"/>
                <a:gd name="connsiteY6" fmla="*/ 9828 h 11795"/>
                <a:gd name="connsiteX7" fmla="*/ 8828 w 11016"/>
                <a:gd name="connsiteY7" fmla="*/ 10336 h 11795"/>
                <a:gd name="connsiteX8" fmla="*/ 11016 w 11016"/>
                <a:gd name="connsiteY8" fmla="*/ 11795 h 11795"/>
                <a:gd name="connsiteX0" fmla="*/ 0 w 11016"/>
                <a:gd name="connsiteY0" fmla="*/ 0 h 11795"/>
                <a:gd name="connsiteX1" fmla="*/ 872 w 11016"/>
                <a:gd name="connsiteY1" fmla="*/ 2059 h 11795"/>
                <a:gd name="connsiteX2" fmla="*/ 2207 w 11016"/>
                <a:gd name="connsiteY2" fmla="*/ 4474 h 11795"/>
                <a:gd name="connsiteX3" fmla="*/ 3946 w 11016"/>
                <a:gd name="connsiteY3" fmla="*/ 7154 h 11795"/>
                <a:gd name="connsiteX4" fmla="*/ 5026 w 11016"/>
                <a:gd name="connsiteY4" fmla="*/ 8462 h 11795"/>
                <a:gd name="connsiteX5" fmla="*/ 6002 w 11016"/>
                <a:gd name="connsiteY5" fmla="*/ 8997 h 11795"/>
                <a:gd name="connsiteX6" fmla="*/ 7800 w 11016"/>
                <a:gd name="connsiteY6" fmla="*/ 10217 h 11795"/>
                <a:gd name="connsiteX7" fmla="*/ 8828 w 11016"/>
                <a:gd name="connsiteY7" fmla="*/ 10336 h 11795"/>
                <a:gd name="connsiteX8" fmla="*/ 11016 w 11016"/>
                <a:gd name="connsiteY8" fmla="*/ 11795 h 11795"/>
                <a:gd name="connsiteX0" fmla="*/ 0 w 11016"/>
                <a:gd name="connsiteY0" fmla="*/ 0 h 11795"/>
                <a:gd name="connsiteX1" fmla="*/ 872 w 11016"/>
                <a:gd name="connsiteY1" fmla="*/ 2059 h 11795"/>
                <a:gd name="connsiteX2" fmla="*/ 2207 w 11016"/>
                <a:gd name="connsiteY2" fmla="*/ 4474 h 11795"/>
                <a:gd name="connsiteX3" fmla="*/ 3946 w 11016"/>
                <a:gd name="connsiteY3" fmla="*/ 7154 h 11795"/>
                <a:gd name="connsiteX4" fmla="*/ 5026 w 11016"/>
                <a:gd name="connsiteY4" fmla="*/ 8462 h 11795"/>
                <a:gd name="connsiteX5" fmla="*/ 6002 w 11016"/>
                <a:gd name="connsiteY5" fmla="*/ 8997 h 11795"/>
                <a:gd name="connsiteX6" fmla="*/ 7800 w 11016"/>
                <a:gd name="connsiteY6" fmla="*/ 10217 h 11795"/>
                <a:gd name="connsiteX7" fmla="*/ 8828 w 11016"/>
                <a:gd name="connsiteY7" fmla="*/ 10769 h 11795"/>
                <a:gd name="connsiteX8" fmla="*/ 11016 w 11016"/>
                <a:gd name="connsiteY8" fmla="*/ 11795 h 11795"/>
                <a:gd name="connsiteX0" fmla="*/ 0 w 11016"/>
                <a:gd name="connsiteY0" fmla="*/ 0 h 11376"/>
                <a:gd name="connsiteX1" fmla="*/ 872 w 11016"/>
                <a:gd name="connsiteY1" fmla="*/ 2059 h 11376"/>
                <a:gd name="connsiteX2" fmla="*/ 2207 w 11016"/>
                <a:gd name="connsiteY2" fmla="*/ 4474 h 11376"/>
                <a:gd name="connsiteX3" fmla="*/ 3946 w 11016"/>
                <a:gd name="connsiteY3" fmla="*/ 7154 h 11376"/>
                <a:gd name="connsiteX4" fmla="*/ 5026 w 11016"/>
                <a:gd name="connsiteY4" fmla="*/ 8462 h 11376"/>
                <a:gd name="connsiteX5" fmla="*/ 6002 w 11016"/>
                <a:gd name="connsiteY5" fmla="*/ 8997 h 11376"/>
                <a:gd name="connsiteX6" fmla="*/ 7800 w 11016"/>
                <a:gd name="connsiteY6" fmla="*/ 10217 h 11376"/>
                <a:gd name="connsiteX7" fmla="*/ 8828 w 11016"/>
                <a:gd name="connsiteY7" fmla="*/ 10769 h 11376"/>
                <a:gd name="connsiteX8" fmla="*/ 11016 w 11016"/>
                <a:gd name="connsiteY8" fmla="*/ 11376 h 11376"/>
                <a:gd name="connsiteX0" fmla="*/ 0 w 11016"/>
                <a:gd name="connsiteY0" fmla="*/ 0 h 11376"/>
                <a:gd name="connsiteX1" fmla="*/ 872 w 11016"/>
                <a:gd name="connsiteY1" fmla="*/ 2059 h 11376"/>
                <a:gd name="connsiteX2" fmla="*/ 2207 w 11016"/>
                <a:gd name="connsiteY2" fmla="*/ 4474 h 11376"/>
                <a:gd name="connsiteX3" fmla="*/ 3946 w 11016"/>
                <a:gd name="connsiteY3" fmla="*/ 7154 h 11376"/>
                <a:gd name="connsiteX4" fmla="*/ 5026 w 11016"/>
                <a:gd name="connsiteY4" fmla="*/ 8462 h 11376"/>
                <a:gd name="connsiteX5" fmla="*/ 5938 w 11016"/>
                <a:gd name="connsiteY5" fmla="*/ 9206 h 11376"/>
                <a:gd name="connsiteX6" fmla="*/ 7800 w 11016"/>
                <a:gd name="connsiteY6" fmla="*/ 10217 h 11376"/>
                <a:gd name="connsiteX7" fmla="*/ 8828 w 11016"/>
                <a:gd name="connsiteY7" fmla="*/ 10769 h 11376"/>
                <a:gd name="connsiteX8" fmla="*/ 11016 w 11016"/>
                <a:gd name="connsiteY8" fmla="*/ 11376 h 11376"/>
                <a:gd name="connsiteX0" fmla="*/ 0 w 11016"/>
                <a:gd name="connsiteY0" fmla="*/ 0 h 11376"/>
                <a:gd name="connsiteX1" fmla="*/ 872 w 11016"/>
                <a:gd name="connsiteY1" fmla="*/ 2059 h 11376"/>
                <a:gd name="connsiteX2" fmla="*/ 1452 w 11016"/>
                <a:gd name="connsiteY2" fmla="*/ 4502 h 11376"/>
                <a:gd name="connsiteX3" fmla="*/ 3946 w 11016"/>
                <a:gd name="connsiteY3" fmla="*/ 7154 h 11376"/>
                <a:gd name="connsiteX4" fmla="*/ 5026 w 11016"/>
                <a:gd name="connsiteY4" fmla="*/ 8462 h 11376"/>
                <a:gd name="connsiteX5" fmla="*/ 5938 w 11016"/>
                <a:gd name="connsiteY5" fmla="*/ 9206 h 11376"/>
                <a:gd name="connsiteX6" fmla="*/ 7800 w 11016"/>
                <a:gd name="connsiteY6" fmla="*/ 10217 h 11376"/>
                <a:gd name="connsiteX7" fmla="*/ 8828 w 11016"/>
                <a:gd name="connsiteY7" fmla="*/ 10769 h 11376"/>
                <a:gd name="connsiteX8" fmla="*/ 11016 w 11016"/>
                <a:gd name="connsiteY8" fmla="*/ 11376 h 11376"/>
                <a:gd name="connsiteX0" fmla="*/ 0 w 11016"/>
                <a:gd name="connsiteY0" fmla="*/ 0 h 11376"/>
                <a:gd name="connsiteX1" fmla="*/ 444 w 11016"/>
                <a:gd name="connsiteY1" fmla="*/ 2142 h 11376"/>
                <a:gd name="connsiteX2" fmla="*/ 1452 w 11016"/>
                <a:gd name="connsiteY2" fmla="*/ 4502 h 11376"/>
                <a:gd name="connsiteX3" fmla="*/ 3946 w 11016"/>
                <a:gd name="connsiteY3" fmla="*/ 7154 h 11376"/>
                <a:gd name="connsiteX4" fmla="*/ 5026 w 11016"/>
                <a:gd name="connsiteY4" fmla="*/ 8462 h 11376"/>
                <a:gd name="connsiteX5" fmla="*/ 5938 w 11016"/>
                <a:gd name="connsiteY5" fmla="*/ 9206 h 11376"/>
                <a:gd name="connsiteX6" fmla="*/ 7800 w 11016"/>
                <a:gd name="connsiteY6" fmla="*/ 10217 h 11376"/>
                <a:gd name="connsiteX7" fmla="*/ 8828 w 11016"/>
                <a:gd name="connsiteY7" fmla="*/ 10769 h 11376"/>
                <a:gd name="connsiteX8" fmla="*/ 11016 w 11016"/>
                <a:gd name="connsiteY8" fmla="*/ 11376 h 11376"/>
                <a:gd name="connsiteX0" fmla="*/ 0 w 11016"/>
                <a:gd name="connsiteY0" fmla="*/ 0 h 11376"/>
                <a:gd name="connsiteX1" fmla="*/ 444 w 11016"/>
                <a:gd name="connsiteY1" fmla="*/ 2142 h 11376"/>
                <a:gd name="connsiteX2" fmla="*/ 1452 w 11016"/>
                <a:gd name="connsiteY2" fmla="*/ 4502 h 11376"/>
                <a:gd name="connsiteX3" fmla="*/ 3408 w 11016"/>
                <a:gd name="connsiteY3" fmla="*/ 7182 h 11376"/>
                <a:gd name="connsiteX4" fmla="*/ 5026 w 11016"/>
                <a:gd name="connsiteY4" fmla="*/ 8462 h 11376"/>
                <a:gd name="connsiteX5" fmla="*/ 5938 w 11016"/>
                <a:gd name="connsiteY5" fmla="*/ 9206 h 11376"/>
                <a:gd name="connsiteX6" fmla="*/ 7800 w 11016"/>
                <a:gd name="connsiteY6" fmla="*/ 10217 h 11376"/>
                <a:gd name="connsiteX7" fmla="*/ 8828 w 11016"/>
                <a:gd name="connsiteY7" fmla="*/ 10769 h 11376"/>
                <a:gd name="connsiteX8" fmla="*/ 11016 w 11016"/>
                <a:gd name="connsiteY8" fmla="*/ 11376 h 11376"/>
                <a:gd name="connsiteX0" fmla="*/ 0 w 11016"/>
                <a:gd name="connsiteY0" fmla="*/ 0 h 11376"/>
                <a:gd name="connsiteX1" fmla="*/ 89 w 11016"/>
                <a:gd name="connsiteY1" fmla="*/ 799 h 11376"/>
                <a:gd name="connsiteX2" fmla="*/ 444 w 11016"/>
                <a:gd name="connsiteY2" fmla="*/ 2142 h 11376"/>
                <a:gd name="connsiteX3" fmla="*/ 1452 w 11016"/>
                <a:gd name="connsiteY3" fmla="*/ 4502 h 11376"/>
                <a:gd name="connsiteX4" fmla="*/ 3408 w 11016"/>
                <a:gd name="connsiteY4" fmla="*/ 7182 h 11376"/>
                <a:gd name="connsiteX5" fmla="*/ 5026 w 11016"/>
                <a:gd name="connsiteY5" fmla="*/ 8462 h 11376"/>
                <a:gd name="connsiteX6" fmla="*/ 5938 w 11016"/>
                <a:gd name="connsiteY6" fmla="*/ 9206 h 11376"/>
                <a:gd name="connsiteX7" fmla="*/ 7800 w 11016"/>
                <a:gd name="connsiteY7" fmla="*/ 10217 h 11376"/>
                <a:gd name="connsiteX8" fmla="*/ 8828 w 11016"/>
                <a:gd name="connsiteY8" fmla="*/ 10769 h 11376"/>
                <a:gd name="connsiteX9" fmla="*/ 11016 w 11016"/>
                <a:gd name="connsiteY9" fmla="*/ 11376 h 11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6" h="11376">
                  <a:moveTo>
                    <a:pt x="0" y="0"/>
                  </a:moveTo>
                  <a:cubicBezTo>
                    <a:pt x="30" y="133"/>
                    <a:pt x="15" y="442"/>
                    <a:pt x="89" y="799"/>
                  </a:cubicBezTo>
                  <a:cubicBezTo>
                    <a:pt x="163" y="1156"/>
                    <a:pt x="217" y="1525"/>
                    <a:pt x="444" y="2142"/>
                  </a:cubicBezTo>
                  <a:cubicBezTo>
                    <a:pt x="671" y="2759"/>
                    <a:pt x="958" y="3662"/>
                    <a:pt x="1452" y="4502"/>
                  </a:cubicBezTo>
                  <a:cubicBezTo>
                    <a:pt x="1946" y="5342"/>
                    <a:pt x="2812" y="6522"/>
                    <a:pt x="3408" y="7182"/>
                  </a:cubicBezTo>
                  <a:cubicBezTo>
                    <a:pt x="4004" y="7842"/>
                    <a:pt x="4604" y="8125"/>
                    <a:pt x="5026" y="8462"/>
                  </a:cubicBezTo>
                  <a:cubicBezTo>
                    <a:pt x="5448" y="8799"/>
                    <a:pt x="5476" y="8914"/>
                    <a:pt x="5938" y="9206"/>
                  </a:cubicBezTo>
                  <a:cubicBezTo>
                    <a:pt x="6400" y="9498"/>
                    <a:pt x="7318" y="9956"/>
                    <a:pt x="7800" y="10217"/>
                  </a:cubicBezTo>
                  <a:cubicBezTo>
                    <a:pt x="8282" y="10478"/>
                    <a:pt x="8462" y="10633"/>
                    <a:pt x="8828" y="10769"/>
                  </a:cubicBezTo>
                  <a:cubicBezTo>
                    <a:pt x="9477" y="11112"/>
                    <a:pt x="10788" y="11290"/>
                    <a:pt x="11016" y="11376"/>
                  </a:cubicBezTo>
                </a:path>
              </a:pathLst>
            </a:custGeom>
            <a:noFill/>
            <a:ln w="12700">
              <a:solidFill>
                <a:srgbClr val="000000"/>
              </a:solidFill>
              <a:prstDash val="dash"/>
              <a:round/>
              <a:headEnd/>
              <a:tailEnd/>
            </a:ln>
            <a:extLst>
              <a:ext uri="{909E8E84-426E-40DD-AFC4-6F175D3DCCD1}">
                <a14:hiddenFill xmlns:a14="http://schemas.microsoft.com/office/drawing/2010/main">
                  <a:solidFill>
                    <a:srgbClr val="000000"/>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Freeform 17189"/>
            <p:cNvSpPr>
              <a:spLocks/>
            </p:cNvSpPr>
            <p:nvPr/>
          </p:nvSpPr>
          <p:spPr bwMode="auto">
            <a:xfrm>
              <a:off x="492981" y="1281291"/>
              <a:ext cx="3464366" cy="559574"/>
            </a:xfrm>
            <a:custGeom>
              <a:avLst/>
              <a:gdLst>
                <a:gd name="T0" fmla="*/ 0 w 4824"/>
                <a:gd name="T1" fmla="*/ 2576 h 2576"/>
                <a:gd name="T2" fmla="*/ 1809 w 4824"/>
                <a:gd name="T3" fmla="*/ 2415 h 2576"/>
                <a:gd name="T4" fmla="*/ 2860 w 4824"/>
                <a:gd name="T5" fmla="*/ 2268 h 2576"/>
                <a:gd name="T6" fmla="*/ 3565 w 4824"/>
                <a:gd name="T7" fmla="*/ 1923 h 2576"/>
                <a:gd name="T8" fmla="*/ 4221 w 4824"/>
                <a:gd name="T9" fmla="*/ 1127 h 2576"/>
                <a:gd name="T10" fmla="*/ 4623 w 4824"/>
                <a:gd name="T11" fmla="*/ 483 h 2576"/>
                <a:gd name="T12" fmla="*/ 4824 w 4824"/>
                <a:gd name="T13" fmla="*/ 0 h 2576"/>
              </a:gdLst>
              <a:ahLst/>
              <a:cxnLst>
                <a:cxn ang="0">
                  <a:pos x="T0" y="T1"/>
                </a:cxn>
                <a:cxn ang="0">
                  <a:pos x="T2" y="T3"/>
                </a:cxn>
                <a:cxn ang="0">
                  <a:pos x="T4" y="T5"/>
                </a:cxn>
                <a:cxn ang="0">
                  <a:pos x="T6" y="T7"/>
                </a:cxn>
                <a:cxn ang="0">
                  <a:pos x="T8" y="T9"/>
                </a:cxn>
                <a:cxn ang="0">
                  <a:pos x="T10" y="T11"/>
                </a:cxn>
                <a:cxn ang="0">
                  <a:pos x="T12" y="T13"/>
                </a:cxn>
              </a:cxnLst>
              <a:rect l="0" t="0" r="r" b="b"/>
              <a:pathLst>
                <a:path w="4824" h="2576">
                  <a:moveTo>
                    <a:pt x="0" y="2576"/>
                  </a:moveTo>
                  <a:cubicBezTo>
                    <a:pt x="653" y="2522"/>
                    <a:pt x="1332" y="2466"/>
                    <a:pt x="1809" y="2415"/>
                  </a:cubicBezTo>
                  <a:cubicBezTo>
                    <a:pt x="2286" y="2364"/>
                    <a:pt x="2567" y="2350"/>
                    <a:pt x="2860" y="2268"/>
                  </a:cubicBezTo>
                  <a:cubicBezTo>
                    <a:pt x="3153" y="2186"/>
                    <a:pt x="3338" y="2113"/>
                    <a:pt x="3565" y="1923"/>
                  </a:cubicBezTo>
                  <a:cubicBezTo>
                    <a:pt x="3792" y="1733"/>
                    <a:pt x="4045" y="1367"/>
                    <a:pt x="4221" y="1127"/>
                  </a:cubicBezTo>
                  <a:cubicBezTo>
                    <a:pt x="4397" y="887"/>
                    <a:pt x="4523" y="671"/>
                    <a:pt x="4623" y="483"/>
                  </a:cubicBezTo>
                  <a:cubicBezTo>
                    <a:pt x="4723" y="295"/>
                    <a:pt x="4773" y="147"/>
                    <a:pt x="4824" y="0"/>
                  </a:cubicBezTo>
                </a:path>
              </a:pathLst>
            </a:custGeom>
            <a:noFill/>
            <a:ln w="12700">
              <a:solidFill>
                <a:srgbClr val="000000"/>
              </a:solidFill>
              <a:prstDash val="dashDot"/>
              <a:round/>
              <a:headEnd/>
              <a:tailEnd/>
            </a:ln>
            <a:extLst>
              <a:ext uri="{909E8E84-426E-40DD-AFC4-6F175D3DCCD1}">
                <a14:hiddenFill xmlns:a14="http://schemas.microsoft.com/office/drawing/2010/main">
                  <a:solidFill>
                    <a:srgbClr val="000000"/>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 name="Freeform 17190"/>
            <p:cNvSpPr>
              <a:spLocks/>
            </p:cNvSpPr>
            <p:nvPr/>
          </p:nvSpPr>
          <p:spPr bwMode="auto">
            <a:xfrm>
              <a:off x="1669725" y="211842"/>
              <a:ext cx="2287622" cy="1049168"/>
            </a:xfrm>
            <a:custGeom>
              <a:avLst/>
              <a:gdLst>
                <a:gd name="T0" fmla="*/ 0 w 2460"/>
                <a:gd name="T1" fmla="*/ 135 h 1230"/>
                <a:gd name="T2" fmla="*/ 405 w 2460"/>
                <a:gd name="T3" fmla="*/ 555 h 1230"/>
                <a:gd name="T4" fmla="*/ 600 w 2460"/>
                <a:gd name="T5" fmla="*/ 720 h 1230"/>
                <a:gd name="T6" fmla="*/ 1211 w 2460"/>
                <a:gd name="T7" fmla="*/ 1110 h 1230"/>
                <a:gd name="T8" fmla="*/ 1560 w 2460"/>
                <a:gd name="T9" fmla="*/ 1230 h 1230"/>
                <a:gd name="T10" fmla="*/ 1814 w 2460"/>
                <a:gd name="T11" fmla="*/ 1110 h 1230"/>
                <a:gd name="T12" fmla="*/ 2175 w 2460"/>
                <a:gd name="T13" fmla="*/ 720 h 1230"/>
                <a:gd name="T14" fmla="*/ 2460 w 2460"/>
                <a:gd name="T15" fmla="*/ 0 h 1230"/>
                <a:gd name="connsiteX0" fmla="*/ 0 w 15694"/>
                <a:gd name="connsiteY0" fmla="*/ 0 h 10399"/>
                <a:gd name="connsiteX1" fmla="*/ 1646 w 15694"/>
                <a:gd name="connsiteY1" fmla="*/ 3414 h 10399"/>
                <a:gd name="connsiteX2" fmla="*/ 2439 w 15694"/>
                <a:gd name="connsiteY2" fmla="*/ 4756 h 10399"/>
                <a:gd name="connsiteX3" fmla="*/ 4923 w 15694"/>
                <a:gd name="connsiteY3" fmla="*/ 7926 h 10399"/>
                <a:gd name="connsiteX4" fmla="*/ 6341 w 15694"/>
                <a:gd name="connsiteY4" fmla="*/ 8902 h 10399"/>
                <a:gd name="connsiteX5" fmla="*/ 7374 w 15694"/>
                <a:gd name="connsiteY5" fmla="*/ 7926 h 10399"/>
                <a:gd name="connsiteX6" fmla="*/ 8841 w 15694"/>
                <a:gd name="connsiteY6" fmla="*/ 4756 h 10399"/>
                <a:gd name="connsiteX7" fmla="*/ 15694 w 15694"/>
                <a:gd name="connsiteY7" fmla="*/ 10276 h 10399"/>
                <a:gd name="connsiteX0" fmla="*/ 0 w 15694"/>
                <a:gd name="connsiteY0" fmla="*/ 0 h 13401"/>
                <a:gd name="connsiteX1" fmla="*/ 1646 w 15694"/>
                <a:gd name="connsiteY1" fmla="*/ 3414 h 13401"/>
                <a:gd name="connsiteX2" fmla="*/ 2439 w 15694"/>
                <a:gd name="connsiteY2" fmla="*/ 4756 h 13401"/>
                <a:gd name="connsiteX3" fmla="*/ 4923 w 15694"/>
                <a:gd name="connsiteY3" fmla="*/ 7926 h 13401"/>
                <a:gd name="connsiteX4" fmla="*/ 6341 w 15694"/>
                <a:gd name="connsiteY4" fmla="*/ 8902 h 13401"/>
                <a:gd name="connsiteX5" fmla="*/ 7374 w 15694"/>
                <a:gd name="connsiteY5" fmla="*/ 7926 h 13401"/>
                <a:gd name="connsiteX6" fmla="*/ 10572 w 15694"/>
                <a:gd name="connsiteY6" fmla="*/ 13162 h 13401"/>
                <a:gd name="connsiteX7" fmla="*/ 15694 w 15694"/>
                <a:gd name="connsiteY7" fmla="*/ 10276 h 13401"/>
                <a:gd name="connsiteX0" fmla="*/ 0 w 15694"/>
                <a:gd name="connsiteY0" fmla="*/ 0 h 13774"/>
                <a:gd name="connsiteX1" fmla="*/ 1646 w 15694"/>
                <a:gd name="connsiteY1" fmla="*/ 3414 h 13774"/>
                <a:gd name="connsiteX2" fmla="*/ 2439 w 15694"/>
                <a:gd name="connsiteY2" fmla="*/ 4756 h 13774"/>
                <a:gd name="connsiteX3" fmla="*/ 4923 w 15694"/>
                <a:gd name="connsiteY3" fmla="*/ 7926 h 13774"/>
                <a:gd name="connsiteX4" fmla="*/ 6341 w 15694"/>
                <a:gd name="connsiteY4" fmla="*/ 8902 h 13774"/>
                <a:gd name="connsiteX5" fmla="*/ 7483 w 15694"/>
                <a:gd name="connsiteY5" fmla="*/ 12304 h 13774"/>
                <a:gd name="connsiteX6" fmla="*/ 10572 w 15694"/>
                <a:gd name="connsiteY6" fmla="*/ 13162 h 13774"/>
                <a:gd name="connsiteX7" fmla="*/ 15694 w 15694"/>
                <a:gd name="connsiteY7" fmla="*/ 10276 h 13774"/>
                <a:gd name="connsiteX0" fmla="*/ 0 w 15694"/>
                <a:gd name="connsiteY0" fmla="*/ 0 h 13715"/>
                <a:gd name="connsiteX1" fmla="*/ 1646 w 15694"/>
                <a:gd name="connsiteY1" fmla="*/ 3414 h 13715"/>
                <a:gd name="connsiteX2" fmla="*/ 2439 w 15694"/>
                <a:gd name="connsiteY2" fmla="*/ 4756 h 13715"/>
                <a:gd name="connsiteX3" fmla="*/ 4923 w 15694"/>
                <a:gd name="connsiteY3" fmla="*/ 7926 h 13715"/>
                <a:gd name="connsiteX4" fmla="*/ 6188 w 15694"/>
                <a:gd name="connsiteY4" fmla="*/ 10973 h 13715"/>
                <a:gd name="connsiteX5" fmla="*/ 7483 w 15694"/>
                <a:gd name="connsiteY5" fmla="*/ 12304 h 13715"/>
                <a:gd name="connsiteX6" fmla="*/ 10572 w 15694"/>
                <a:gd name="connsiteY6" fmla="*/ 13162 h 13715"/>
                <a:gd name="connsiteX7" fmla="*/ 15694 w 15694"/>
                <a:gd name="connsiteY7" fmla="*/ 10276 h 13715"/>
                <a:gd name="connsiteX0" fmla="*/ 0 w 15694"/>
                <a:gd name="connsiteY0" fmla="*/ 0 h 13715"/>
                <a:gd name="connsiteX1" fmla="*/ 1646 w 15694"/>
                <a:gd name="connsiteY1" fmla="*/ 3414 h 13715"/>
                <a:gd name="connsiteX2" fmla="*/ 2439 w 15694"/>
                <a:gd name="connsiteY2" fmla="*/ 4756 h 13715"/>
                <a:gd name="connsiteX3" fmla="*/ 4796 w 15694"/>
                <a:gd name="connsiteY3" fmla="*/ 8952 h 13715"/>
                <a:gd name="connsiteX4" fmla="*/ 6188 w 15694"/>
                <a:gd name="connsiteY4" fmla="*/ 10973 h 13715"/>
                <a:gd name="connsiteX5" fmla="*/ 7483 w 15694"/>
                <a:gd name="connsiteY5" fmla="*/ 12304 h 13715"/>
                <a:gd name="connsiteX6" fmla="*/ 10572 w 15694"/>
                <a:gd name="connsiteY6" fmla="*/ 13162 h 13715"/>
                <a:gd name="connsiteX7" fmla="*/ 15694 w 15694"/>
                <a:gd name="connsiteY7" fmla="*/ 10276 h 13715"/>
                <a:gd name="connsiteX0" fmla="*/ 0 w 15694"/>
                <a:gd name="connsiteY0" fmla="*/ 0 h 13980"/>
                <a:gd name="connsiteX1" fmla="*/ 1646 w 15694"/>
                <a:gd name="connsiteY1" fmla="*/ 3414 h 13980"/>
                <a:gd name="connsiteX2" fmla="*/ 2439 w 15694"/>
                <a:gd name="connsiteY2" fmla="*/ 4756 h 13980"/>
                <a:gd name="connsiteX3" fmla="*/ 4796 w 15694"/>
                <a:gd name="connsiteY3" fmla="*/ 8952 h 13980"/>
                <a:gd name="connsiteX4" fmla="*/ 6188 w 15694"/>
                <a:gd name="connsiteY4" fmla="*/ 10973 h 13980"/>
                <a:gd name="connsiteX5" fmla="*/ 7483 w 15694"/>
                <a:gd name="connsiteY5" fmla="*/ 12304 h 13980"/>
                <a:gd name="connsiteX6" fmla="*/ 10419 w 15694"/>
                <a:gd name="connsiteY6" fmla="*/ 13469 h 13980"/>
                <a:gd name="connsiteX7" fmla="*/ 15694 w 15694"/>
                <a:gd name="connsiteY7" fmla="*/ 10276 h 13980"/>
                <a:gd name="connsiteX0" fmla="*/ 0 w 15694"/>
                <a:gd name="connsiteY0" fmla="*/ 0 h 13515"/>
                <a:gd name="connsiteX1" fmla="*/ 1646 w 15694"/>
                <a:gd name="connsiteY1" fmla="*/ 3414 h 13515"/>
                <a:gd name="connsiteX2" fmla="*/ 2439 w 15694"/>
                <a:gd name="connsiteY2" fmla="*/ 4756 h 13515"/>
                <a:gd name="connsiteX3" fmla="*/ 4796 w 15694"/>
                <a:gd name="connsiteY3" fmla="*/ 8952 h 13515"/>
                <a:gd name="connsiteX4" fmla="*/ 6188 w 15694"/>
                <a:gd name="connsiteY4" fmla="*/ 10973 h 13515"/>
                <a:gd name="connsiteX5" fmla="*/ 7483 w 15694"/>
                <a:gd name="connsiteY5" fmla="*/ 12304 h 13515"/>
                <a:gd name="connsiteX6" fmla="*/ 10419 w 15694"/>
                <a:gd name="connsiteY6" fmla="*/ 13469 h 13515"/>
                <a:gd name="connsiteX7" fmla="*/ 12210 w 15694"/>
                <a:gd name="connsiteY7" fmla="*/ 13162 h 13515"/>
                <a:gd name="connsiteX8" fmla="*/ 15694 w 15694"/>
                <a:gd name="connsiteY8" fmla="*/ 10276 h 13515"/>
                <a:gd name="connsiteX0" fmla="*/ 0 w 15694"/>
                <a:gd name="connsiteY0" fmla="*/ 0 h 13469"/>
                <a:gd name="connsiteX1" fmla="*/ 1646 w 15694"/>
                <a:gd name="connsiteY1" fmla="*/ 3414 h 13469"/>
                <a:gd name="connsiteX2" fmla="*/ 2439 w 15694"/>
                <a:gd name="connsiteY2" fmla="*/ 4756 h 13469"/>
                <a:gd name="connsiteX3" fmla="*/ 4796 w 15694"/>
                <a:gd name="connsiteY3" fmla="*/ 8952 h 13469"/>
                <a:gd name="connsiteX4" fmla="*/ 6188 w 15694"/>
                <a:gd name="connsiteY4" fmla="*/ 10973 h 13469"/>
                <a:gd name="connsiteX5" fmla="*/ 7483 w 15694"/>
                <a:gd name="connsiteY5" fmla="*/ 12304 h 13469"/>
                <a:gd name="connsiteX6" fmla="*/ 10419 w 15694"/>
                <a:gd name="connsiteY6" fmla="*/ 13469 h 13469"/>
                <a:gd name="connsiteX7" fmla="*/ 12210 w 15694"/>
                <a:gd name="connsiteY7" fmla="*/ 12551 h 13469"/>
                <a:gd name="connsiteX8" fmla="*/ 15694 w 15694"/>
                <a:gd name="connsiteY8" fmla="*/ 10276 h 13469"/>
                <a:gd name="connsiteX0" fmla="*/ 0 w 15694"/>
                <a:gd name="connsiteY0" fmla="*/ 0 h 12744"/>
                <a:gd name="connsiteX1" fmla="*/ 1646 w 15694"/>
                <a:gd name="connsiteY1" fmla="*/ 3414 h 12744"/>
                <a:gd name="connsiteX2" fmla="*/ 2439 w 15694"/>
                <a:gd name="connsiteY2" fmla="*/ 4756 h 12744"/>
                <a:gd name="connsiteX3" fmla="*/ 4796 w 15694"/>
                <a:gd name="connsiteY3" fmla="*/ 8952 h 12744"/>
                <a:gd name="connsiteX4" fmla="*/ 6188 w 15694"/>
                <a:gd name="connsiteY4" fmla="*/ 10973 h 12744"/>
                <a:gd name="connsiteX5" fmla="*/ 7483 w 15694"/>
                <a:gd name="connsiteY5" fmla="*/ 12304 h 12744"/>
                <a:gd name="connsiteX6" fmla="*/ 10343 w 15694"/>
                <a:gd name="connsiteY6" fmla="*/ 12349 h 12744"/>
                <a:gd name="connsiteX7" fmla="*/ 12210 w 15694"/>
                <a:gd name="connsiteY7" fmla="*/ 12551 h 12744"/>
                <a:gd name="connsiteX8" fmla="*/ 15694 w 15694"/>
                <a:gd name="connsiteY8" fmla="*/ 10276 h 12744"/>
                <a:gd name="connsiteX0" fmla="*/ 0 w 15694"/>
                <a:gd name="connsiteY0" fmla="*/ 0 h 12744"/>
                <a:gd name="connsiteX1" fmla="*/ 1646 w 15694"/>
                <a:gd name="connsiteY1" fmla="*/ 3414 h 12744"/>
                <a:gd name="connsiteX2" fmla="*/ 2439 w 15694"/>
                <a:gd name="connsiteY2" fmla="*/ 4756 h 12744"/>
                <a:gd name="connsiteX3" fmla="*/ 4796 w 15694"/>
                <a:gd name="connsiteY3" fmla="*/ 8952 h 12744"/>
                <a:gd name="connsiteX4" fmla="*/ 6188 w 15694"/>
                <a:gd name="connsiteY4" fmla="*/ 10973 h 12744"/>
                <a:gd name="connsiteX5" fmla="*/ 7483 w 15694"/>
                <a:gd name="connsiteY5" fmla="*/ 12304 h 12744"/>
                <a:gd name="connsiteX6" fmla="*/ 10343 w 15694"/>
                <a:gd name="connsiteY6" fmla="*/ 12349 h 12744"/>
                <a:gd name="connsiteX7" fmla="*/ 12210 w 15694"/>
                <a:gd name="connsiteY7" fmla="*/ 12551 h 12744"/>
                <a:gd name="connsiteX8" fmla="*/ 15694 w 15694"/>
                <a:gd name="connsiteY8" fmla="*/ 10276 h 12744"/>
                <a:gd name="connsiteX0" fmla="*/ 0 w 15694"/>
                <a:gd name="connsiteY0" fmla="*/ 0 h 12744"/>
                <a:gd name="connsiteX1" fmla="*/ 1646 w 15694"/>
                <a:gd name="connsiteY1" fmla="*/ 3414 h 12744"/>
                <a:gd name="connsiteX2" fmla="*/ 2439 w 15694"/>
                <a:gd name="connsiteY2" fmla="*/ 4756 h 12744"/>
                <a:gd name="connsiteX3" fmla="*/ 4796 w 15694"/>
                <a:gd name="connsiteY3" fmla="*/ 8952 h 12744"/>
                <a:gd name="connsiteX4" fmla="*/ 6188 w 15694"/>
                <a:gd name="connsiteY4" fmla="*/ 10973 h 12744"/>
                <a:gd name="connsiteX5" fmla="*/ 7354 w 15694"/>
                <a:gd name="connsiteY5" fmla="*/ 11490 h 12744"/>
                <a:gd name="connsiteX6" fmla="*/ 10343 w 15694"/>
                <a:gd name="connsiteY6" fmla="*/ 12349 h 12744"/>
                <a:gd name="connsiteX7" fmla="*/ 12210 w 15694"/>
                <a:gd name="connsiteY7" fmla="*/ 12551 h 12744"/>
                <a:gd name="connsiteX8" fmla="*/ 15694 w 15694"/>
                <a:gd name="connsiteY8" fmla="*/ 10276 h 12744"/>
                <a:gd name="connsiteX0" fmla="*/ 0 w 15694"/>
                <a:gd name="connsiteY0" fmla="*/ 0 h 12744"/>
                <a:gd name="connsiteX1" fmla="*/ 1646 w 15694"/>
                <a:gd name="connsiteY1" fmla="*/ 3414 h 12744"/>
                <a:gd name="connsiteX2" fmla="*/ 2439 w 15694"/>
                <a:gd name="connsiteY2" fmla="*/ 4756 h 12744"/>
                <a:gd name="connsiteX3" fmla="*/ 4796 w 15694"/>
                <a:gd name="connsiteY3" fmla="*/ 8952 h 12744"/>
                <a:gd name="connsiteX4" fmla="*/ 5866 w 15694"/>
                <a:gd name="connsiteY4" fmla="*/ 10617 h 12744"/>
                <a:gd name="connsiteX5" fmla="*/ 7354 w 15694"/>
                <a:gd name="connsiteY5" fmla="*/ 11490 h 12744"/>
                <a:gd name="connsiteX6" fmla="*/ 10343 w 15694"/>
                <a:gd name="connsiteY6" fmla="*/ 12349 h 12744"/>
                <a:gd name="connsiteX7" fmla="*/ 12210 w 15694"/>
                <a:gd name="connsiteY7" fmla="*/ 12551 h 12744"/>
                <a:gd name="connsiteX8" fmla="*/ 15694 w 15694"/>
                <a:gd name="connsiteY8" fmla="*/ 10276 h 12744"/>
                <a:gd name="connsiteX0" fmla="*/ 0 w 15694"/>
                <a:gd name="connsiteY0" fmla="*/ 0 h 12546"/>
                <a:gd name="connsiteX1" fmla="*/ 1646 w 15694"/>
                <a:gd name="connsiteY1" fmla="*/ 3414 h 12546"/>
                <a:gd name="connsiteX2" fmla="*/ 2439 w 15694"/>
                <a:gd name="connsiteY2" fmla="*/ 4756 h 12546"/>
                <a:gd name="connsiteX3" fmla="*/ 4796 w 15694"/>
                <a:gd name="connsiteY3" fmla="*/ 8952 h 12546"/>
                <a:gd name="connsiteX4" fmla="*/ 5866 w 15694"/>
                <a:gd name="connsiteY4" fmla="*/ 10617 h 12546"/>
                <a:gd name="connsiteX5" fmla="*/ 7354 w 15694"/>
                <a:gd name="connsiteY5" fmla="*/ 11490 h 12546"/>
                <a:gd name="connsiteX6" fmla="*/ 10343 w 15694"/>
                <a:gd name="connsiteY6" fmla="*/ 12349 h 12546"/>
                <a:gd name="connsiteX7" fmla="*/ 12261 w 15694"/>
                <a:gd name="connsiteY7" fmla="*/ 12296 h 12546"/>
                <a:gd name="connsiteX8" fmla="*/ 15694 w 15694"/>
                <a:gd name="connsiteY8" fmla="*/ 10276 h 12546"/>
                <a:gd name="connsiteX0" fmla="*/ 0 w 15694"/>
                <a:gd name="connsiteY0" fmla="*/ 0 h 12546"/>
                <a:gd name="connsiteX1" fmla="*/ 1646 w 15694"/>
                <a:gd name="connsiteY1" fmla="*/ 3414 h 12546"/>
                <a:gd name="connsiteX2" fmla="*/ 2439 w 15694"/>
                <a:gd name="connsiteY2" fmla="*/ 4756 h 12546"/>
                <a:gd name="connsiteX3" fmla="*/ 4796 w 15694"/>
                <a:gd name="connsiteY3" fmla="*/ 8952 h 12546"/>
                <a:gd name="connsiteX4" fmla="*/ 5866 w 15694"/>
                <a:gd name="connsiteY4" fmla="*/ 10276 h 12546"/>
                <a:gd name="connsiteX5" fmla="*/ 7354 w 15694"/>
                <a:gd name="connsiteY5" fmla="*/ 11490 h 12546"/>
                <a:gd name="connsiteX6" fmla="*/ 10343 w 15694"/>
                <a:gd name="connsiteY6" fmla="*/ 12349 h 12546"/>
                <a:gd name="connsiteX7" fmla="*/ 12261 w 15694"/>
                <a:gd name="connsiteY7" fmla="*/ 12296 h 12546"/>
                <a:gd name="connsiteX8" fmla="*/ 15694 w 15694"/>
                <a:gd name="connsiteY8" fmla="*/ 10276 h 12546"/>
                <a:gd name="connsiteX0" fmla="*/ 0 w 15694"/>
                <a:gd name="connsiteY0" fmla="*/ 0 h 12546"/>
                <a:gd name="connsiteX1" fmla="*/ 1646 w 15694"/>
                <a:gd name="connsiteY1" fmla="*/ 3414 h 12546"/>
                <a:gd name="connsiteX2" fmla="*/ 2439 w 15694"/>
                <a:gd name="connsiteY2" fmla="*/ 4756 h 12546"/>
                <a:gd name="connsiteX3" fmla="*/ 4694 w 15694"/>
                <a:gd name="connsiteY3" fmla="*/ 8290 h 12546"/>
                <a:gd name="connsiteX4" fmla="*/ 5866 w 15694"/>
                <a:gd name="connsiteY4" fmla="*/ 10276 h 12546"/>
                <a:gd name="connsiteX5" fmla="*/ 7354 w 15694"/>
                <a:gd name="connsiteY5" fmla="*/ 11490 h 12546"/>
                <a:gd name="connsiteX6" fmla="*/ 10343 w 15694"/>
                <a:gd name="connsiteY6" fmla="*/ 12349 h 12546"/>
                <a:gd name="connsiteX7" fmla="*/ 12261 w 15694"/>
                <a:gd name="connsiteY7" fmla="*/ 12296 h 12546"/>
                <a:gd name="connsiteX8" fmla="*/ 15694 w 15694"/>
                <a:gd name="connsiteY8" fmla="*/ 10276 h 12546"/>
                <a:gd name="connsiteX0" fmla="*/ 0 w 15694"/>
                <a:gd name="connsiteY0" fmla="*/ 0 h 12546"/>
                <a:gd name="connsiteX1" fmla="*/ 1646 w 15694"/>
                <a:gd name="connsiteY1" fmla="*/ 3414 h 12546"/>
                <a:gd name="connsiteX2" fmla="*/ 2439 w 15694"/>
                <a:gd name="connsiteY2" fmla="*/ 4756 h 12546"/>
                <a:gd name="connsiteX3" fmla="*/ 4694 w 15694"/>
                <a:gd name="connsiteY3" fmla="*/ 8290 h 12546"/>
                <a:gd name="connsiteX4" fmla="*/ 5866 w 15694"/>
                <a:gd name="connsiteY4" fmla="*/ 10276 h 12546"/>
                <a:gd name="connsiteX5" fmla="*/ 7354 w 15694"/>
                <a:gd name="connsiteY5" fmla="*/ 10973 h 12546"/>
                <a:gd name="connsiteX6" fmla="*/ 10343 w 15694"/>
                <a:gd name="connsiteY6" fmla="*/ 12349 h 12546"/>
                <a:gd name="connsiteX7" fmla="*/ 12261 w 15694"/>
                <a:gd name="connsiteY7" fmla="*/ 12296 h 12546"/>
                <a:gd name="connsiteX8" fmla="*/ 15694 w 15694"/>
                <a:gd name="connsiteY8" fmla="*/ 10276 h 12546"/>
                <a:gd name="connsiteX0" fmla="*/ 0 w 15694"/>
                <a:gd name="connsiteY0" fmla="*/ 0 h 12454"/>
                <a:gd name="connsiteX1" fmla="*/ 1646 w 15694"/>
                <a:gd name="connsiteY1" fmla="*/ 3414 h 12454"/>
                <a:gd name="connsiteX2" fmla="*/ 2439 w 15694"/>
                <a:gd name="connsiteY2" fmla="*/ 4756 h 12454"/>
                <a:gd name="connsiteX3" fmla="*/ 4694 w 15694"/>
                <a:gd name="connsiteY3" fmla="*/ 8290 h 12454"/>
                <a:gd name="connsiteX4" fmla="*/ 5866 w 15694"/>
                <a:gd name="connsiteY4" fmla="*/ 10276 h 12454"/>
                <a:gd name="connsiteX5" fmla="*/ 7354 w 15694"/>
                <a:gd name="connsiteY5" fmla="*/ 10973 h 12454"/>
                <a:gd name="connsiteX6" fmla="*/ 10368 w 15694"/>
                <a:gd name="connsiteY6" fmla="*/ 11853 h 12454"/>
                <a:gd name="connsiteX7" fmla="*/ 12261 w 15694"/>
                <a:gd name="connsiteY7" fmla="*/ 12296 h 12454"/>
                <a:gd name="connsiteX8" fmla="*/ 15694 w 15694"/>
                <a:gd name="connsiteY8" fmla="*/ 10276 h 12454"/>
                <a:gd name="connsiteX0" fmla="*/ 0 w 15694"/>
                <a:gd name="connsiteY0" fmla="*/ 0 h 12089"/>
                <a:gd name="connsiteX1" fmla="*/ 1646 w 15694"/>
                <a:gd name="connsiteY1" fmla="*/ 3414 h 12089"/>
                <a:gd name="connsiteX2" fmla="*/ 2439 w 15694"/>
                <a:gd name="connsiteY2" fmla="*/ 4756 h 12089"/>
                <a:gd name="connsiteX3" fmla="*/ 4694 w 15694"/>
                <a:gd name="connsiteY3" fmla="*/ 8290 h 12089"/>
                <a:gd name="connsiteX4" fmla="*/ 5866 w 15694"/>
                <a:gd name="connsiteY4" fmla="*/ 10276 h 12089"/>
                <a:gd name="connsiteX5" fmla="*/ 7354 w 15694"/>
                <a:gd name="connsiteY5" fmla="*/ 10973 h 12089"/>
                <a:gd name="connsiteX6" fmla="*/ 10368 w 15694"/>
                <a:gd name="connsiteY6" fmla="*/ 11853 h 12089"/>
                <a:gd name="connsiteX7" fmla="*/ 12455 w 15694"/>
                <a:gd name="connsiteY7" fmla="*/ 11853 h 12089"/>
                <a:gd name="connsiteX8" fmla="*/ 15694 w 15694"/>
                <a:gd name="connsiteY8" fmla="*/ 10276 h 12089"/>
                <a:gd name="connsiteX0" fmla="*/ 0 w 15690"/>
                <a:gd name="connsiteY0" fmla="*/ 0 h 12089"/>
                <a:gd name="connsiteX1" fmla="*/ 1646 w 15690"/>
                <a:gd name="connsiteY1" fmla="*/ 3414 h 12089"/>
                <a:gd name="connsiteX2" fmla="*/ 2439 w 15690"/>
                <a:gd name="connsiteY2" fmla="*/ 4756 h 12089"/>
                <a:gd name="connsiteX3" fmla="*/ 4694 w 15690"/>
                <a:gd name="connsiteY3" fmla="*/ 8290 h 12089"/>
                <a:gd name="connsiteX4" fmla="*/ 5866 w 15690"/>
                <a:gd name="connsiteY4" fmla="*/ 10276 h 12089"/>
                <a:gd name="connsiteX5" fmla="*/ 7354 w 15690"/>
                <a:gd name="connsiteY5" fmla="*/ 10973 h 12089"/>
                <a:gd name="connsiteX6" fmla="*/ 10368 w 15690"/>
                <a:gd name="connsiteY6" fmla="*/ 11853 h 12089"/>
                <a:gd name="connsiteX7" fmla="*/ 12455 w 15690"/>
                <a:gd name="connsiteY7" fmla="*/ 11853 h 12089"/>
                <a:gd name="connsiteX8" fmla="*/ 15690 w 15690"/>
                <a:gd name="connsiteY8" fmla="*/ 10683 h 12089"/>
                <a:gd name="connsiteX0" fmla="*/ 0 w 15690"/>
                <a:gd name="connsiteY0" fmla="*/ 0 h 12089"/>
                <a:gd name="connsiteX1" fmla="*/ 1646 w 15690"/>
                <a:gd name="connsiteY1" fmla="*/ 3414 h 12089"/>
                <a:gd name="connsiteX2" fmla="*/ 2439 w 15690"/>
                <a:gd name="connsiteY2" fmla="*/ 4756 h 12089"/>
                <a:gd name="connsiteX3" fmla="*/ 4694 w 15690"/>
                <a:gd name="connsiteY3" fmla="*/ 8290 h 12089"/>
                <a:gd name="connsiteX4" fmla="*/ 5866 w 15690"/>
                <a:gd name="connsiteY4" fmla="*/ 9869 h 12089"/>
                <a:gd name="connsiteX5" fmla="*/ 7354 w 15690"/>
                <a:gd name="connsiteY5" fmla="*/ 10973 h 12089"/>
                <a:gd name="connsiteX6" fmla="*/ 10368 w 15690"/>
                <a:gd name="connsiteY6" fmla="*/ 11853 h 12089"/>
                <a:gd name="connsiteX7" fmla="*/ 12455 w 15690"/>
                <a:gd name="connsiteY7" fmla="*/ 11853 h 12089"/>
                <a:gd name="connsiteX8" fmla="*/ 15690 w 15690"/>
                <a:gd name="connsiteY8" fmla="*/ 10683 h 12089"/>
                <a:gd name="connsiteX0" fmla="*/ 0 w 16021"/>
                <a:gd name="connsiteY0" fmla="*/ 0 h 11784"/>
                <a:gd name="connsiteX1" fmla="*/ 1977 w 16021"/>
                <a:gd name="connsiteY1" fmla="*/ 3109 h 11784"/>
                <a:gd name="connsiteX2" fmla="*/ 2770 w 16021"/>
                <a:gd name="connsiteY2" fmla="*/ 4451 h 11784"/>
                <a:gd name="connsiteX3" fmla="*/ 5025 w 16021"/>
                <a:gd name="connsiteY3" fmla="*/ 7985 h 11784"/>
                <a:gd name="connsiteX4" fmla="*/ 6197 w 16021"/>
                <a:gd name="connsiteY4" fmla="*/ 9564 h 11784"/>
                <a:gd name="connsiteX5" fmla="*/ 7685 w 16021"/>
                <a:gd name="connsiteY5" fmla="*/ 10668 h 11784"/>
                <a:gd name="connsiteX6" fmla="*/ 10699 w 16021"/>
                <a:gd name="connsiteY6" fmla="*/ 11548 h 11784"/>
                <a:gd name="connsiteX7" fmla="*/ 12786 w 16021"/>
                <a:gd name="connsiteY7" fmla="*/ 11548 h 11784"/>
                <a:gd name="connsiteX8" fmla="*/ 16021 w 16021"/>
                <a:gd name="connsiteY8" fmla="*/ 10378 h 11784"/>
                <a:gd name="connsiteX0" fmla="*/ 0 w 16021"/>
                <a:gd name="connsiteY0" fmla="*/ 0 h 11784"/>
                <a:gd name="connsiteX1" fmla="*/ 1977 w 16021"/>
                <a:gd name="connsiteY1" fmla="*/ 3109 h 11784"/>
                <a:gd name="connsiteX2" fmla="*/ 2694 w 16021"/>
                <a:gd name="connsiteY2" fmla="*/ 5148 h 11784"/>
                <a:gd name="connsiteX3" fmla="*/ 5025 w 16021"/>
                <a:gd name="connsiteY3" fmla="*/ 7985 h 11784"/>
                <a:gd name="connsiteX4" fmla="*/ 6197 w 16021"/>
                <a:gd name="connsiteY4" fmla="*/ 9564 h 11784"/>
                <a:gd name="connsiteX5" fmla="*/ 7685 w 16021"/>
                <a:gd name="connsiteY5" fmla="*/ 10668 h 11784"/>
                <a:gd name="connsiteX6" fmla="*/ 10699 w 16021"/>
                <a:gd name="connsiteY6" fmla="*/ 11548 h 11784"/>
                <a:gd name="connsiteX7" fmla="*/ 12786 w 16021"/>
                <a:gd name="connsiteY7" fmla="*/ 11548 h 11784"/>
                <a:gd name="connsiteX8" fmla="*/ 16021 w 16021"/>
                <a:gd name="connsiteY8" fmla="*/ 10378 h 11784"/>
                <a:gd name="connsiteX0" fmla="*/ 0 w 16021"/>
                <a:gd name="connsiteY0" fmla="*/ 0 h 11784"/>
                <a:gd name="connsiteX1" fmla="*/ 1965 w 16021"/>
                <a:gd name="connsiteY1" fmla="*/ 3822 h 11784"/>
                <a:gd name="connsiteX2" fmla="*/ 2694 w 16021"/>
                <a:gd name="connsiteY2" fmla="*/ 5148 h 11784"/>
                <a:gd name="connsiteX3" fmla="*/ 5025 w 16021"/>
                <a:gd name="connsiteY3" fmla="*/ 7985 h 11784"/>
                <a:gd name="connsiteX4" fmla="*/ 6197 w 16021"/>
                <a:gd name="connsiteY4" fmla="*/ 9564 h 11784"/>
                <a:gd name="connsiteX5" fmla="*/ 7685 w 16021"/>
                <a:gd name="connsiteY5" fmla="*/ 10668 h 11784"/>
                <a:gd name="connsiteX6" fmla="*/ 10699 w 16021"/>
                <a:gd name="connsiteY6" fmla="*/ 11548 h 11784"/>
                <a:gd name="connsiteX7" fmla="*/ 12786 w 16021"/>
                <a:gd name="connsiteY7" fmla="*/ 11548 h 11784"/>
                <a:gd name="connsiteX8" fmla="*/ 16021 w 16021"/>
                <a:gd name="connsiteY8" fmla="*/ 10378 h 11784"/>
                <a:gd name="connsiteX0" fmla="*/ 0 w 16021"/>
                <a:gd name="connsiteY0" fmla="*/ 0 h 11784"/>
                <a:gd name="connsiteX1" fmla="*/ 1965 w 16021"/>
                <a:gd name="connsiteY1" fmla="*/ 3822 h 11784"/>
                <a:gd name="connsiteX2" fmla="*/ 2694 w 16021"/>
                <a:gd name="connsiteY2" fmla="*/ 5148 h 11784"/>
                <a:gd name="connsiteX3" fmla="*/ 5000 w 16021"/>
                <a:gd name="connsiteY3" fmla="*/ 8392 h 11784"/>
                <a:gd name="connsiteX4" fmla="*/ 6197 w 16021"/>
                <a:gd name="connsiteY4" fmla="*/ 9564 h 11784"/>
                <a:gd name="connsiteX5" fmla="*/ 7685 w 16021"/>
                <a:gd name="connsiteY5" fmla="*/ 10668 h 11784"/>
                <a:gd name="connsiteX6" fmla="*/ 10699 w 16021"/>
                <a:gd name="connsiteY6" fmla="*/ 11548 h 11784"/>
                <a:gd name="connsiteX7" fmla="*/ 12786 w 16021"/>
                <a:gd name="connsiteY7" fmla="*/ 11548 h 11784"/>
                <a:gd name="connsiteX8" fmla="*/ 16021 w 16021"/>
                <a:gd name="connsiteY8" fmla="*/ 10378 h 11784"/>
                <a:gd name="connsiteX0" fmla="*/ 0 w 16021"/>
                <a:gd name="connsiteY0" fmla="*/ 0 h 11784"/>
                <a:gd name="connsiteX1" fmla="*/ 1965 w 16021"/>
                <a:gd name="connsiteY1" fmla="*/ 3822 h 11784"/>
                <a:gd name="connsiteX2" fmla="*/ 2694 w 16021"/>
                <a:gd name="connsiteY2" fmla="*/ 5148 h 11784"/>
                <a:gd name="connsiteX3" fmla="*/ 5000 w 16021"/>
                <a:gd name="connsiteY3" fmla="*/ 8392 h 11784"/>
                <a:gd name="connsiteX4" fmla="*/ 6197 w 16021"/>
                <a:gd name="connsiteY4" fmla="*/ 9971 h 11784"/>
                <a:gd name="connsiteX5" fmla="*/ 7685 w 16021"/>
                <a:gd name="connsiteY5" fmla="*/ 10668 h 11784"/>
                <a:gd name="connsiteX6" fmla="*/ 10699 w 16021"/>
                <a:gd name="connsiteY6" fmla="*/ 11548 h 11784"/>
                <a:gd name="connsiteX7" fmla="*/ 12786 w 16021"/>
                <a:gd name="connsiteY7" fmla="*/ 11548 h 11784"/>
                <a:gd name="connsiteX8" fmla="*/ 16021 w 16021"/>
                <a:gd name="connsiteY8" fmla="*/ 10378 h 11784"/>
                <a:gd name="connsiteX0" fmla="*/ 0 w 16021"/>
                <a:gd name="connsiteY0" fmla="*/ 0 h 11784"/>
                <a:gd name="connsiteX1" fmla="*/ 1965 w 16021"/>
                <a:gd name="connsiteY1" fmla="*/ 3822 h 11784"/>
                <a:gd name="connsiteX2" fmla="*/ 2694 w 16021"/>
                <a:gd name="connsiteY2" fmla="*/ 5148 h 11784"/>
                <a:gd name="connsiteX3" fmla="*/ 5000 w 16021"/>
                <a:gd name="connsiteY3" fmla="*/ 8392 h 11784"/>
                <a:gd name="connsiteX4" fmla="*/ 6197 w 16021"/>
                <a:gd name="connsiteY4" fmla="*/ 9971 h 11784"/>
                <a:gd name="connsiteX5" fmla="*/ 7685 w 16021"/>
                <a:gd name="connsiteY5" fmla="*/ 10668 h 11784"/>
                <a:gd name="connsiteX6" fmla="*/ 10648 w 16021"/>
                <a:gd name="connsiteY6" fmla="*/ 11548 h 11784"/>
                <a:gd name="connsiteX7" fmla="*/ 12786 w 16021"/>
                <a:gd name="connsiteY7" fmla="*/ 11548 h 11784"/>
                <a:gd name="connsiteX8" fmla="*/ 16021 w 16021"/>
                <a:gd name="connsiteY8" fmla="*/ 10378 h 11784"/>
                <a:gd name="connsiteX0" fmla="*/ 0 w 16021"/>
                <a:gd name="connsiteY0" fmla="*/ 0 h 11784"/>
                <a:gd name="connsiteX1" fmla="*/ 1965 w 16021"/>
                <a:gd name="connsiteY1" fmla="*/ 3822 h 11784"/>
                <a:gd name="connsiteX2" fmla="*/ 2694 w 16021"/>
                <a:gd name="connsiteY2" fmla="*/ 5148 h 11784"/>
                <a:gd name="connsiteX3" fmla="*/ 5000 w 16021"/>
                <a:gd name="connsiteY3" fmla="*/ 8392 h 11784"/>
                <a:gd name="connsiteX4" fmla="*/ 6197 w 16021"/>
                <a:gd name="connsiteY4" fmla="*/ 9971 h 11784"/>
                <a:gd name="connsiteX5" fmla="*/ 7685 w 16021"/>
                <a:gd name="connsiteY5" fmla="*/ 10668 h 11784"/>
                <a:gd name="connsiteX6" fmla="*/ 10648 w 16021"/>
                <a:gd name="connsiteY6" fmla="*/ 11548 h 11784"/>
                <a:gd name="connsiteX7" fmla="*/ 12531 w 16021"/>
                <a:gd name="connsiteY7" fmla="*/ 11548 h 11784"/>
                <a:gd name="connsiteX8" fmla="*/ 16021 w 16021"/>
                <a:gd name="connsiteY8" fmla="*/ 10378 h 11784"/>
                <a:gd name="connsiteX0" fmla="*/ 0 w 16021"/>
                <a:gd name="connsiteY0" fmla="*/ 0 h 11760"/>
                <a:gd name="connsiteX1" fmla="*/ 1965 w 16021"/>
                <a:gd name="connsiteY1" fmla="*/ 3822 h 11760"/>
                <a:gd name="connsiteX2" fmla="*/ 2694 w 16021"/>
                <a:gd name="connsiteY2" fmla="*/ 5148 h 11760"/>
                <a:gd name="connsiteX3" fmla="*/ 5000 w 16021"/>
                <a:gd name="connsiteY3" fmla="*/ 8392 h 11760"/>
                <a:gd name="connsiteX4" fmla="*/ 6197 w 16021"/>
                <a:gd name="connsiteY4" fmla="*/ 9971 h 11760"/>
                <a:gd name="connsiteX5" fmla="*/ 7685 w 16021"/>
                <a:gd name="connsiteY5" fmla="*/ 10668 h 11760"/>
                <a:gd name="connsiteX6" fmla="*/ 10215 w 16021"/>
                <a:gd name="connsiteY6" fmla="*/ 11446 h 11760"/>
                <a:gd name="connsiteX7" fmla="*/ 12531 w 16021"/>
                <a:gd name="connsiteY7" fmla="*/ 11548 h 11760"/>
                <a:gd name="connsiteX8" fmla="*/ 16021 w 16021"/>
                <a:gd name="connsiteY8" fmla="*/ 10378 h 11760"/>
                <a:gd name="connsiteX0" fmla="*/ 0 w 16021"/>
                <a:gd name="connsiteY0" fmla="*/ 0 h 11693"/>
                <a:gd name="connsiteX1" fmla="*/ 1965 w 16021"/>
                <a:gd name="connsiteY1" fmla="*/ 3822 h 11693"/>
                <a:gd name="connsiteX2" fmla="*/ 2694 w 16021"/>
                <a:gd name="connsiteY2" fmla="*/ 5148 h 11693"/>
                <a:gd name="connsiteX3" fmla="*/ 5000 w 16021"/>
                <a:gd name="connsiteY3" fmla="*/ 8392 h 11693"/>
                <a:gd name="connsiteX4" fmla="*/ 6197 w 16021"/>
                <a:gd name="connsiteY4" fmla="*/ 9971 h 11693"/>
                <a:gd name="connsiteX5" fmla="*/ 7685 w 16021"/>
                <a:gd name="connsiteY5" fmla="*/ 10668 h 11693"/>
                <a:gd name="connsiteX6" fmla="*/ 10215 w 16021"/>
                <a:gd name="connsiteY6" fmla="*/ 11446 h 11693"/>
                <a:gd name="connsiteX7" fmla="*/ 12531 w 16021"/>
                <a:gd name="connsiteY7" fmla="*/ 11548 h 11693"/>
                <a:gd name="connsiteX8" fmla="*/ 16021 w 16021"/>
                <a:gd name="connsiteY8" fmla="*/ 10378 h 11693"/>
                <a:gd name="connsiteX0" fmla="*/ 0 w 16021"/>
                <a:gd name="connsiteY0" fmla="*/ 0 h 11693"/>
                <a:gd name="connsiteX1" fmla="*/ 1965 w 16021"/>
                <a:gd name="connsiteY1" fmla="*/ 3822 h 11693"/>
                <a:gd name="connsiteX2" fmla="*/ 2694 w 16021"/>
                <a:gd name="connsiteY2" fmla="*/ 5148 h 11693"/>
                <a:gd name="connsiteX3" fmla="*/ 4758 w 16021"/>
                <a:gd name="connsiteY3" fmla="*/ 8138 h 11693"/>
                <a:gd name="connsiteX4" fmla="*/ 6197 w 16021"/>
                <a:gd name="connsiteY4" fmla="*/ 9971 h 11693"/>
                <a:gd name="connsiteX5" fmla="*/ 7685 w 16021"/>
                <a:gd name="connsiteY5" fmla="*/ 10668 h 11693"/>
                <a:gd name="connsiteX6" fmla="*/ 10215 w 16021"/>
                <a:gd name="connsiteY6" fmla="*/ 11446 h 11693"/>
                <a:gd name="connsiteX7" fmla="*/ 12531 w 16021"/>
                <a:gd name="connsiteY7" fmla="*/ 11548 h 11693"/>
                <a:gd name="connsiteX8" fmla="*/ 16021 w 16021"/>
                <a:gd name="connsiteY8" fmla="*/ 10378 h 11693"/>
                <a:gd name="connsiteX0" fmla="*/ 0 w 16021"/>
                <a:gd name="connsiteY0" fmla="*/ 0 h 11693"/>
                <a:gd name="connsiteX1" fmla="*/ 1965 w 16021"/>
                <a:gd name="connsiteY1" fmla="*/ 3822 h 11693"/>
                <a:gd name="connsiteX2" fmla="*/ 2694 w 16021"/>
                <a:gd name="connsiteY2" fmla="*/ 5148 h 11693"/>
                <a:gd name="connsiteX3" fmla="*/ 4758 w 16021"/>
                <a:gd name="connsiteY3" fmla="*/ 8138 h 11693"/>
                <a:gd name="connsiteX4" fmla="*/ 6197 w 16021"/>
                <a:gd name="connsiteY4" fmla="*/ 9666 h 11693"/>
                <a:gd name="connsiteX5" fmla="*/ 7685 w 16021"/>
                <a:gd name="connsiteY5" fmla="*/ 10668 h 11693"/>
                <a:gd name="connsiteX6" fmla="*/ 10215 w 16021"/>
                <a:gd name="connsiteY6" fmla="*/ 11446 h 11693"/>
                <a:gd name="connsiteX7" fmla="*/ 12531 w 16021"/>
                <a:gd name="connsiteY7" fmla="*/ 11548 h 11693"/>
                <a:gd name="connsiteX8" fmla="*/ 16021 w 16021"/>
                <a:gd name="connsiteY8" fmla="*/ 10378 h 11693"/>
                <a:gd name="connsiteX0" fmla="*/ 0 w 16021"/>
                <a:gd name="connsiteY0" fmla="*/ 0 h 11693"/>
                <a:gd name="connsiteX1" fmla="*/ 1965 w 16021"/>
                <a:gd name="connsiteY1" fmla="*/ 3822 h 11693"/>
                <a:gd name="connsiteX2" fmla="*/ 2694 w 16021"/>
                <a:gd name="connsiteY2" fmla="*/ 5148 h 11693"/>
                <a:gd name="connsiteX3" fmla="*/ 4758 w 16021"/>
                <a:gd name="connsiteY3" fmla="*/ 8138 h 11693"/>
                <a:gd name="connsiteX4" fmla="*/ 6197 w 16021"/>
                <a:gd name="connsiteY4" fmla="*/ 9666 h 11693"/>
                <a:gd name="connsiteX5" fmla="*/ 7685 w 16021"/>
                <a:gd name="connsiteY5" fmla="*/ 10363 h 11693"/>
                <a:gd name="connsiteX6" fmla="*/ 10215 w 16021"/>
                <a:gd name="connsiteY6" fmla="*/ 11446 h 11693"/>
                <a:gd name="connsiteX7" fmla="*/ 12531 w 16021"/>
                <a:gd name="connsiteY7" fmla="*/ 11548 h 11693"/>
                <a:gd name="connsiteX8" fmla="*/ 16021 w 16021"/>
                <a:gd name="connsiteY8" fmla="*/ 10378 h 11693"/>
                <a:gd name="connsiteX0" fmla="*/ 0 w 16021"/>
                <a:gd name="connsiteY0" fmla="*/ 0 h 11675"/>
                <a:gd name="connsiteX1" fmla="*/ 1965 w 16021"/>
                <a:gd name="connsiteY1" fmla="*/ 3822 h 11675"/>
                <a:gd name="connsiteX2" fmla="*/ 2694 w 16021"/>
                <a:gd name="connsiteY2" fmla="*/ 5148 h 11675"/>
                <a:gd name="connsiteX3" fmla="*/ 4758 w 16021"/>
                <a:gd name="connsiteY3" fmla="*/ 8138 h 11675"/>
                <a:gd name="connsiteX4" fmla="*/ 6197 w 16021"/>
                <a:gd name="connsiteY4" fmla="*/ 9666 h 11675"/>
                <a:gd name="connsiteX5" fmla="*/ 7685 w 16021"/>
                <a:gd name="connsiteY5" fmla="*/ 10363 h 11675"/>
                <a:gd name="connsiteX6" fmla="*/ 10317 w 16021"/>
                <a:gd name="connsiteY6" fmla="*/ 11344 h 11675"/>
                <a:gd name="connsiteX7" fmla="*/ 12531 w 16021"/>
                <a:gd name="connsiteY7" fmla="*/ 11548 h 11675"/>
                <a:gd name="connsiteX8" fmla="*/ 16021 w 16021"/>
                <a:gd name="connsiteY8" fmla="*/ 10378 h 11675"/>
                <a:gd name="connsiteX0" fmla="*/ 0 w 16021"/>
                <a:gd name="connsiteY0" fmla="*/ 0 h 11675"/>
                <a:gd name="connsiteX1" fmla="*/ 1965 w 16021"/>
                <a:gd name="connsiteY1" fmla="*/ 3822 h 11675"/>
                <a:gd name="connsiteX2" fmla="*/ 2694 w 16021"/>
                <a:gd name="connsiteY2" fmla="*/ 5148 h 11675"/>
                <a:gd name="connsiteX3" fmla="*/ 4758 w 16021"/>
                <a:gd name="connsiteY3" fmla="*/ 8138 h 11675"/>
                <a:gd name="connsiteX4" fmla="*/ 6197 w 16021"/>
                <a:gd name="connsiteY4" fmla="*/ 9666 h 11675"/>
                <a:gd name="connsiteX5" fmla="*/ 7685 w 16021"/>
                <a:gd name="connsiteY5" fmla="*/ 10363 h 11675"/>
                <a:gd name="connsiteX6" fmla="*/ 10317 w 16021"/>
                <a:gd name="connsiteY6" fmla="*/ 11344 h 11675"/>
                <a:gd name="connsiteX7" fmla="*/ 12531 w 16021"/>
                <a:gd name="connsiteY7" fmla="*/ 11548 h 11675"/>
                <a:gd name="connsiteX8" fmla="*/ 14323 w 16021"/>
                <a:gd name="connsiteY8" fmla="*/ 11177 h 11675"/>
                <a:gd name="connsiteX9" fmla="*/ 16021 w 16021"/>
                <a:gd name="connsiteY9" fmla="*/ 10378 h 11675"/>
                <a:gd name="connsiteX0" fmla="*/ 0 w 15869"/>
                <a:gd name="connsiteY0" fmla="*/ 0 h 11682"/>
                <a:gd name="connsiteX1" fmla="*/ 1965 w 15869"/>
                <a:gd name="connsiteY1" fmla="*/ 3822 h 11682"/>
                <a:gd name="connsiteX2" fmla="*/ 2694 w 15869"/>
                <a:gd name="connsiteY2" fmla="*/ 5148 h 11682"/>
                <a:gd name="connsiteX3" fmla="*/ 4758 w 15869"/>
                <a:gd name="connsiteY3" fmla="*/ 8138 h 11682"/>
                <a:gd name="connsiteX4" fmla="*/ 6197 w 15869"/>
                <a:gd name="connsiteY4" fmla="*/ 9666 h 11682"/>
                <a:gd name="connsiteX5" fmla="*/ 7685 w 15869"/>
                <a:gd name="connsiteY5" fmla="*/ 10363 h 11682"/>
                <a:gd name="connsiteX6" fmla="*/ 10317 w 15869"/>
                <a:gd name="connsiteY6" fmla="*/ 11344 h 11682"/>
                <a:gd name="connsiteX7" fmla="*/ 12531 w 15869"/>
                <a:gd name="connsiteY7" fmla="*/ 11548 h 11682"/>
                <a:gd name="connsiteX8" fmla="*/ 14323 w 15869"/>
                <a:gd name="connsiteY8" fmla="*/ 11177 h 11682"/>
                <a:gd name="connsiteX9" fmla="*/ 15869 w 15869"/>
                <a:gd name="connsiteY9" fmla="*/ 11675 h 11682"/>
                <a:gd name="connsiteX0" fmla="*/ 0 w 15869"/>
                <a:gd name="connsiteY0" fmla="*/ 0 h 11736"/>
                <a:gd name="connsiteX1" fmla="*/ 1965 w 15869"/>
                <a:gd name="connsiteY1" fmla="*/ 3822 h 11736"/>
                <a:gd name="connsiteX2" fmla="*/ 2694 w 15869"/>
                <a:gd name="connsiteY2" fmla="*/ 5148 h 11736"/>
                <a:gd name="connsiteX3" fmla="*/ 4758 w 15869"/>
                <a:gd name="connsiteY3" fmla="*/ 8138 h 11736"/>
                <a:gd name="connsiteX4" fmla="*/ 6197 w 15869"/>
                <a:gd name="connsiteY4" fmla="*/ 9666 h 11736"/>
                <a:gd name="connsiteX5" fmla="*/ 7685 w 15869"/>
                <a:gd name="connsiteY5" fmla="*/ 10363 h 11736"/>
                <a:gd name="connsiteX6" fmla="*/ 10317 w 15869"/>
                <a:gd name="connsiteY6" fmla="*/ 11344 h 11736"/>
                <a:gd name="connsiteX7" fmla="*/ 12531 w 15869"/>
                <a:gd name="connsiteY7" fmla="*/ 11548 h 11736"/>
                <a:gd name="connsiteX8" fmla="*/ 14323 w 15869"/>
                <a:gd name="connsiteY8" fmla="*/ 11682 h 11736"/>
                <a:gd name="connsiteX9" fmla="*/ 15869 w 15869"/>
                <a:gd name="connsiteY9" fmla="*/ 11675 h 11736"/>
                <a:gd name="connsiteX0" fmla="*/ 0 w 15869"/>
                <a:gd name="connsiteY0" fmla="*/ 0 h 11840"/>
                <a:gd name="connsiteX1" fmla="*/ 1965 w 15869"/>
                <a:gd name="connsiteY1" fmla="*/ 3822 h 11840"/>
                <a:gd name="connsiteX2" fmla="*/ 2694 w 15869"/>
                <a:gd name="connsiteY2" fmla="*/ 5148 h 11840"/>
                <a:gd name="connsiteX3" fmla="*/ 4758 w 15869"/>
                <a:gd name="connsiteY3" fmla="*/ 8138 h 11840"/>
                <a:gd name="connsiteX4" fmla="*/ 6197 w 15869"/>
                <a:gd name="connsiteY4" fmla="*/ 9666 h 11840"/>
                <a:gd name="connsiteX5" fmla="*/ 7685 w 15869"/>
                <a:gd name="connsiteY5" fmla="*/ 10363 h 11840"/>
                <a:gd name="connsiteX6" fmla="*/ 10317 w 15869"/>
                <a:gd name="connsiteY6" fmla="*/ 11344 h 11840"/>
                <a:gd name="connsiteX7" fmla="*/ 12531 w 15869"/>
                <a:gd name="connsiteY7" fmla="*/ 11736 h 11840"/>
                <a:gd name="connsiteX8" fmla="*/ 14323 w 15869"/>
                <a:gd name="connsiteY8" fmla="*/ 11682 h 11840"/>
                <a:gd name="connsiteX9" fmla="*/ 15869 w 15869"/>
                <a:gd name="connsiteY9" fmla="*/ 11675 h 11840"/>
                <a:gd name="connsiteX0" fmla="*/ 0 w 15869"/>
                <a:gd name="connsiteY0" fmla="*/ 0 h 11828"/>
                <a:gd name="connsiteX1" fmla="*/ 1965 w 15869"/>
                <a:gd name="connsiteY1" fmla="*/ 3822 h 11828"/>
                <a:gd name="connsiteX2" fmla="*/ 2694 w 15869"/>
                <a:gd name="connsiteY2" fmla="*/ 5148 h 11828"/>
                <a:gd name="connsiteX3" fmla="*/ 4758 w 15869"/>
                <a:gd name="connsiteY3" fmla="*/ 8138 h 11828"/>
                <a:gd name="connsiteX4" fmla="*/ 6197 w 15869"/>
                <a:gd name="connsiteY4" fmla="*/ 9666 h 11828"/>
                <a:gd name="connsiteX5" fmla="*/ 7685 w 15869"/>
                <a:gd name="connsiteY5" fmla="*/ 10363 h 11828"/>
                <a:gd name="connsiteX6" fmla="*/ 10149 w 15869"/>
                <a:gd name="connsiteY6" fmla="*/ 11212 h 11828"/>
                <a:gd name="connsiteX7" fmla="*/ 12531 w 15869"/>
                <a:gd name="connsiteY7" fmla="*/ 11736 h 11828"/>
                <a:gd name="connsiteX8" fmla="*/ 14323 w 15869"/>
                <a:gd name="connsiteY8" fmla="*/ 11682 h 11828"/>
                <a:gd name="connsiteX9" fmla="*/ 15869 w 15869"/>
                <a:gd name="connsiteY9" fmla="*/ 11675 h 11828"/>
                <a:gd name="connsiteX0" fmla="*/ 0 w 15869"/>
                <a:gd name="connsiteY0" fmla="*/ 0 h 11914"/>
                <a:gd name="connsiteX1" fmla="*/ 1965 w 15869"/>
                <a:gd name="connsiteY1" fmla="*/ 3822 h 11914"/>
                <a:gd name="connsiteX2" fmla="*/ 2694 w 15869"/>
                <a:gd name="connsiteY2" fmla="*/ 5148 h 11914"/>
                <a:gd name="connsiteX3" fmla="*/ 4758 w 15869"/>
                <a:gd name="connsiteY3" fmla="*/ 8138 h 11914"/>
                <a:gd name="connsiteX4" fmla="*/ 6197 w 15869"/>
                <a:gd name="connsiteY4" fmla="*/ 9666 h 11914"/>
                <a:gd name="connsiteX5" fmla="*/ 7685 w 15869"/>
                <a:gd name="connsiteY5" fmla="*/ 10363 h 11914"/>
                <a:gd name="connsiteX6" fmla="*/ 10149 w 15869"/>
                <a:gd name="connsiteY6" fmla="*/ 11212 h 11914"/>
                <a:gd name="connsiteX7" fmla="*/ 12411 w 15869"/>
                <a:gd name="connsiteY7" fmla="*/ 11828 h 11914"/>
                <a:gd name="connsiteX8" fmla="*/ 14323 w 15869"/>
                <a:gd name="connsiteY8" fmla="*/ 11682 h 11914"/>
                <a:gd name="connsiteX9" fmla="*/ 15869 w 15869"/>
                <a:gd name="connsiteY9" fmla="*/ 11675 h 11914"/>
                <a:gd name="connsiteX0" fmla="*/ 0 w 15869"/>
                <a:gd name="connsiteY0" fmla="*/ 0 h 12174"/>
                <a:gd name="connsiteX1" fmla="*/ 1965 w 15869"/>
                <a:gd name="connsiteY1" fmla="*/ 3822 h 12174"/>
                <a:gd name="connsiteX2" fmla="*/ 2694 w 15869"/>
                <a:gd name="connsiteY2" fmla="*/ 5148 h 12174"/>
                <a:gd name="connsiteX3" fmla="*/ 4758 w 15869"/>
                <a:gd name="connsiteY3" fmla="*/ 8138 h 12174"/>
                <a:gd name="connsiteX4" fmla="*/ 6197 w 15869"/>
                <a:gd name="connsiteY4" fmla="*/ 9666 h 12174"/>
                <a:gd name="connsiteX5" fmla="*/ 7685 w 15869"/>
                <a:gd name="connsiteY5" fmla="*/ 10363 h 12174"/>
                <a:gd name="connsiteX6" fmla="*/ 10149 w 15869"/>
                <a:gd name="connsiteY6" fmla="*/ 11212 h 12174"/>
                <a:gd name="connsiteX7" fmla="*/ 12411 w 15869"/>
                <a:gd name="connsiteY7" fmla="*/ 11828 h 12174"/>
                <a:gd name="connsiteX8" fmla="*/ 14323 w 15869"/>
                <a:gd name="connsiteY8" fmla="*/ 11682 h 12174"/>
                <a:gd name="connsiteX9" fmla="*/ 15869 w 15869"/>
                <a:gd name="connsiteY9" fmla="*/ 12167 h 12174"/>
                <a:gd name="connsiteX0" fmla="*/ 0 w 15869"/>
                <a:gd name="connsiteY0" fmla="*/ 0 h 12176"/>
                <a:gd name="connsiteX1" fmla="*/ 1965 w 15869"/>
                <a:gd name="connsiteY1" fmla="*/ 3822 h 12176"/>
                <a:gd name="connsiteX2" fmla="*/ 2694 w 15869"/>
                <a:gd name="connsiteY2" fmla="*/ 5148 h 12176"/>
                <a:gd name="connsiteX3" fmla="*/ 4758 w 15869"/>
                <a:gd name="connsiteY3" fmla="*/ 8138 h 12176"/>
                <a:gd name="connsiteX4" fmla="*/ 6197 w 15869"/>
                <a:gd name="connsiteY4" fmla="*/ 9666 h 12176"/>
                <a:gd name="connsiteX5" fmla="*/ 7685 w 15869"/>
                <a:gd name="connsiteY5" fmla="*/ 10363 h 12176"/>
                <a:gd name="connsiteX6" fmla="*/ 10149 w 15869"/>
                <a:gd name="connsiteY6" fmla="*/ 11212 h 12176"/>
                <a:gd name="connsiteX7" fmla="*/ 12411 w 15869"/>
                <a:gd name="connsiteY7" fmla="*/ 11828 h 12176"/>
                <a:gd name="connsiteX8" fmla="*/ 14347 w 15869"/>
                <a:gd name="connsiteY8" fmla="*/ 11858 h 12176"/>
                <a:gd name="connsiteX9" fmla="*/ 15869 w 15869"/>
                <a:gd name="connsiteY9" fmla="*/ 12167 h 12176"/>
                <a:gd name="connsiteX0" fmla="*/ 0 w 15869"/>
                <a:gd name="connsiteY0" fmla="*/ 0 h 12205"/>
                <a:gd name="connsiteX1" fmla="*/ 1965 w 15869"/>
                <a:gd name="connsiteY1" fmla="*/ 3822 h 12205"/>
                <a:gd name="connsiteX2" fmla="*/ 2694 w 15869"/>
                <a:gd name="connsiteY2" fmla="*/ 5148 h 12205"/>
                <a:gd name="connsiteX3" fmla="*/ 4758 w 15869"/>
                <a:gd name="connsiteY3" fmla="*/ 8138 h 12205"/>
                <a:gd name="connsiteX4" fmla="*/ 6197 w 15869"/>
                <a:gd name="connsiteY4" fmla="*/ 9666 h 12205"/>
                <a:gd name="connsiteX5" fmla="*/ 7685 w 15869"/>
                <a:gd name="connsiteY5" fmla="*/ 10363 h 12205"/>
                <a:gd name="connsiteX6" fmla="*/ 10149 w 15869"/>
                <a:gd name="connsiteY6" fmla="*/ 11212 h 12205"/>
                <a:gd name="connsiteX7" fmla="*/ 12411 w 15869"/>
                <a:gd name="connsiteY7" fmla="*/ 11828 h 12205"/>
                <a:gd name="connsiteX8" fmla="*/ 14371 w 15869"/>
                <a:gd name="connsiteY8" fmla="*/ 12167 h 12205"/>
                <a:gd name="connsiteX9" fmla="*/ 15869 w 15869"/>
                <a:gd name="connsiteY9" fmla="*/ 12167 h 12205"/>
                <a:gd name="connsiteX0" fmla="*/ 0 w 15869"/>
                <a:gd name="connsiteY0" fmla="*/ 0 h 12240"/>
                <a:gd name="connsiteX1" fmla="*/ 1965 w 15869"/>
                <a:gd name="connsiteY1" fmla="*/ 3822 h 12240"/>
                <a:gd name="connsiteX2" fmla="*/ 2694 w 15869"/>
                <a:gd name="connsiteY2" fmla="*/ 5148 h 12240"/>
                <a:gd name="connsiteX3" fmla="*/ 4758 w 15869"/>
                <a:gd name="connsiteY3" fmla="*/ 8138 h 12240"/>
                <a:gd name="connsiteX4" fmla="*/ 6197 w 15869"/>
                <a:gd name="connsiteY4" fmla="*/ 9666 h 12240"/>
                <a:gd name="connsiteX5" fmla="*/ 7685 w 15869"/>
                <a:gd name="connsiteY5" fmla="*/ 10363 h 12240"/>
                <a:gd name="connsiteX6" fmla="*/ 10149 w 15869"/>
                <a:gd name="connsiteY6" fmla="*/ 11212 h 12240"/>
                <a:gd name="connsiteX7" fmla="*/ 12411 w 15869"/>
                <a:gd name="connsiteY7" fmla="*/ 12167 h 12240"/>
                <a:gd name="connsiteX8" fmla="*/ 14371 w 15869"/>
                <a:gd name="connsiteY8" fmla="*/ 12167 h 12240"/>
                <a:gd name="connsiteX9" fmla="*/ 15869 w 15869"/>
                <a:gd name="connsiteY9" fmla="*/ 12167 h 12240"/>
                <a:gd name="connsiteX0" fmla="*/ 0 w 15869"/>
                <a:gd name="connsiteY0" fmla="*/ 0 h 12240"/>
                <a:gd name="connsiteX1" fmla="*/ 1965 w 15869"/>
                <a:gd name="connsiteY1" fmla="*/ 3822 h 12240"/>
                <a:gd name="connsiteX2" fmla="*/ 2694 w 15869"/>
                <a:gd name="connsiteY2" fmla="*/ 5148 h 12240"/>
                <a:gd name="connsiteX3" fmla="*/ 4758 w 15869"/>
                <a:gd name="connsiteY3" fmla="*/ 8138 h 12240"/>
                <a:gd name="connsiteX4" fmla="*/ 6197 w 15869"/>
                <a:gd name="connsiteY4" fmla="*/ 9666 h 12240"/>
                <a:gd name="connsiteX5" fmla="*/ 7685 w 15869"/>
                <a:gd name="connsiteY5" fmla="*/ 10363 h 12240"/>
                <a:gd name="connsiteX6" fmla="*/ 9644 w 15869"/>
                <a:gd name="connsiteY6" fmla="*/ 11124 h 12240"/>
                <a:gd name="connsiteX7" fmla="*/ 12411 w 15869"/>
                <a:gd name="connsiteY7" fmla="*/ 12167 h 12240"/>
                <a:gd name="connsiteX8" fmla="*/ 14371 w 15869"/>
                <a:gd name="connsiteY8" fmla="*/ 12167 h 12240"/>
                <a:gd name="connsiteX9" fmla="*/ 15869 w 15869"/>
                <a:gd name="connsiteY9" fmla="*/ 12167 h 12240"/>
                <a:gd name="connsiteX0" fmla="*/ 0 w 15869"/>
                <a:gd name="connsiteY0" fmla="*/ 0 h 12210"/>
                <a:gd name="connsiteX1" fmla="*/ 1965 w 15869"/>
                <a:gd name="connsiteY1" fmla="*/ 3822 h 12210"/>
                <a:gd name="connsiteX2" fmla="*/ 2694 w 15869"/>
                <a:gd name="connsiteY2" fmla="*/ 5148 h 12210"/>
                <a:gd name="connsiteX3" fmla="*/ 4758 w 15869"/>
                <a:gd name="connsiteY3" fmla="*/ 8138 h 12210"/>
                <a:gd name="connsiteX4" fmla="*/ 6197 w 15869"/>
                <a:gd name="connsiteY4" fmla="*/ 9666 h 12210"/>
                <a:gd name="connsiteX5" fmla="*/ 7685 w 15869"/>
                <a:gd name="connsiteY5" fmla="*/ 10363 h 12210"/>
                <a:gd name="connsiteX6" fmla="*/ 9644 w 15869"/>
                <a:gd name="connsiteY6" fmla="*/ 11124 h 12210"/>
                <a:gd name="connsiteX7" fmla="*/ 11570 w 15869"/>
                <a:gd name="connsiteY7" fmla="*/ 11903 h 12210"/>
                <a:gd name="connsiteX8" fmla="*/ 14371 w 15869"/>
                <a:gd name="connsiteY8" fmla="*/ 12167 h 12210"/>
                <a:gd name="connsiteX9" fmla="*/ 15869 w 15869"/>
                <a:gd name="connsiteY9" fmla="*/ 12167 h 12210"/>
                <a:gd name="connsiteX0" fmla="*/ 0 w 15869"/>
                <a:gd name="connsiteY0" fmla="*/ 0 h 12210"/>
                <a:gd name="connsiteX1" fmla="*/ 1965 w 15869"/>
                <a:gd name="connsiteY1" fmla="*/ 3822 h 12210"/>
                <a:gd name="connsiteX2" fmla="*/ 2694 w 15869"/>
                <a:gd name="connsiteY2" fmla="*/ 5148 h 12210"/>
                <a:gd name="connsiteX3" fmla="*/ 4758 w 15869"/>
                <a:gd name="connsiteY3" fmla="*/ 8138 h 12210"/>
                <a:gd name="connsiteX4" fmla="*/ 6197 w 15869"/>
                <a:gd name="connsiteY4" fmla="*/ 9666 h 12210"/>
                <a:gd name="connsiteX5" fmla="*/ 7685 w 15869"/>
                <a:gd name="connsiteY5" fmla="*/ 10363 h 12210"/>
                <a:gd name="connsiteX6" fmla="*/ 9260 w 15869"/>
                <a:gd name="connsiteY6" fmla="*/ 10948 h 12210"/>
                <a:gd name="connsiteX7" fmla="*/ 11570 w 15869"/>
                <a:gd name="connsiteY7" fmla="*/ 11903 h 12210"/>
                <a:gd name="connsiteX8" fmla="*/ 14371 w 15869"/>
                <a:gd name="connsiteY8" fmla="*/ 12167 h 12210"/>
                <a:gd name="connsiteX9" fmla="*/ 15869 w 15869"/>
                <a:gd name="connsiteY9" fmla="*/ 12167 h 12210"/>
                <a:gd name="connsiteX0" fmla="*/ 0 w 15869"/>
                <a:gd name="connsiteY0" fmla="*/ 0 h 12205"/>
                <a:gd name="connsiteX1" fmla="*/ 1965 w 15869"/>
                <a:gd name="connsiteY1" fmla="*/ 3822 h 12205"/>
                <a:gd name="connsiteX2" fmla="*/ 2694 w 15869"/>
                <a:gd name="connsiteY2" fmla="*/ 5148 h 12205"/>
                <a:gd name="connsiteX3" fmla="*/ 4758 w 15869"/>
                <a:gd name="connsiteY3" fmla="*/ 8138 h 12205"/>
                <a:gd name="connsiteX4" fmla="*/ 6197 w 15869"/>
                <a:gd name="connsiteY4" fmla="*/ 9666 h 12205"/>
                <a:gd name="connsiteX5" fmla="*/ 7685 w 15869"/>
                <a:gd name="connsiteY5" fmla="*/ 10363 h 12205"/>
                <a:gd name="connsiteX6" fmla="*/ 9260 w 15869"/>
                <a:gd name="connsiteY6" fmla="*/ 10948 h 12205"/>
                <a:gd name="connsiteX7" fmla="*/ 11402 w 15869"/>
                <a:gd name="connsiteY7" fmla="*/ 11815 h 12205"/>
                <a:gd name="connsiteX8" fmla="*/ 14371 w 15869"/>
                <a:gd name="connsiteY8" fmla="*/ 12167 h 12205"/>
                <a:gd name="connsiteX9" fmla="*/ 15869 w 15869"/>
                <a:gd name="connsiteY9" fmla="*/ 12167 h 12205"/>
                <a:gd name="connsiteX0" fmla="*/ 0 w 15869"/>
                <a:gd name="connsiteY0" fmla="*/ 0 h 12205"/>
                <a:gd name="connsiteX1" fmla="*/ 1965 w 15869"/>
                <a:gd name="connsiteY1" fmla="*/ 3822 h 12205"/>
                <a:gd name="connsiteX2" fmla="*/ 2694 w 15869"/>
                <a:gd name="connsiteY2" fmla="*/ 5148 h 12205"/>
                <a:gd name="connsiteX3" fmla="*/ 4758 w 15869"/>
                <a:gd name="connsiteY3" fmla="*/ 8138 h 12205"/>
                <a:gd name="connsiteX4" fmla="*/ 6197 w 15869"/>
                <a:gd name="connsiteY4" fmla="*/ 9666 h 12205"/>
                <a:gd name="connsiteX5" fmla="*/ 7541 w 15869"/>
                <a:gd name="connsiteY5" fmla="*/ 10231 h 12205"/>
                <a:gd name="connsiteX6" fmla="*/ 9260 w 15869"/>
                <a:gd name="connsiteY6" fmla="*/ 10948 h 12205"/>
                <a:gd name="connsiteX7" fmla="*/ 11402 w 15869"/>
                <a:gd name="connsiteY7" fmla="*/ 11815 h 12205"/>
                <a:gd name="connsiteX8" fmla="*/ 14371 w 15869"/>
                <a:gd name="connsiteY8" fmla="*/ 12167 h 12205"/>
                <a:gd name="connsiteX9" fmla="*/ 15869 w 15869"/>
                <a:gd name="connsiteY9" fmla="*/ 12167 h 12205"/>
                <a:gd name="connsiteX0" fmla="*/ 0 w 15869"/>
                <a:gd name="connsiteY0" fmla="*/ 0 h 12205"/>
                <a:gd name="connsiteX1" fmla="*/ 1965 w 15869"/>
                <a:gd name="connsiteY1" fmla="*/ 3822 h 12205"/>
                <a:gd name="connsiteX2" fmla="*/ 2694 w 15869"/>
                <a:gd name="connsiteY2" fmla="*/ 5148 h 12205"/>
                <a:gd name="connsiteX3" fmla="*/ 4758 w 15869"/>
                <a:gd name="connsiteY3" fmla="*/ 8138 h 12205"/>
                <a:gd name="connsiteX4" fmla="*/ 6197 w 15869"/>
                <a:gd name="connsiteY4" fmla="*/ 9666 h 12205"/>
                <a:gd name="connsiteX5" fmla="*/ 7541 w 15869"/>
                <a:gd name="connsiteY5" fmla="*/ 10231 h 12205"/>
                <a:gd name="connsiteX6" fmla="*/ 9260 w 15869"/>
                <a:gd name="connsiteY6" fmla="*/ 10948 h 12205"/>
                <a:gd name="connsiteX7" fmla="*/ 10260 w 15869"/>
                <a:gd name="connsiteY7" fmla="*/ 11377 h 12205"/>
                <a:gd name="connsiteX8" fmla="*/ 11402 w 15869"/>
                <a:gd name="connsiteY8" fmla="*/ 11815 h 12205"/>
                <a:gd name="connsiteX9" fmla="*/ 14371 w 15869"/>
                <a:gd name="connsiteY9" fmla="*/ 12167 h 12205"/>
                <a:gd name="connsiteX10" fmla="*/ 15869 w 15869"/>
                <a:gd name="connsiteY10" fmla="*/ 12167 h 12205"/>
                <a:gd name="connsiteX0" fmla="*/ 0 w 15440"/>
                <a:gd name="connsiteY0" fmla="*/ 0 h 12205"/>
                <a:gd name="connsiteX1" fmla="*/ 1536 w 15440"/>
                <a:gd name="connsiteY1" fmla="*/ 3822 h 12205"/>
                <a:gd name="connsiteX2" fmla="*/ 2265 w 15440"/>
                <a:gd name="connsiteY2" fmla="*/ 5148 h 12205"/>
                <a:gd name="connsiteX3" fmla="*/ 4329 w 15440"/>
                <a:gd name="connsiteY3" fmla="*/ 8138 h 12205"/>
                <a:gd name="connsiteX4" fmla="*/ 5768 w 15440"/>
                <a:gd name="connsiteY4" fmla="*/ 9666 h 12205"/>
                <a:gd name="connsiteX5" fmla="*/ 7112 w 15440"/>
                <a:gd name="connsiteY5" fmla="*/ 10231 h 12205"/>
                <a:gd name="connsiteX6" fmla="*/ 8831 w 15440"/>
                <a:gd name="connsiteY6" fmla="*/ 10948 h 12205"/>
                <a:gd name="connsiteX7" fmla="*/ 9831 w 15440"/>
                <a:gd name="connsiteY7" fmla="*/ 11377 h 12205"/>
                <a:gd name="connsiteX8" fmla="*/ 10973 w 15440"/>
                <a:gd name="connsiteY8" fmla="*/ 11815 h 12205"/>
                <a:gd name="connsiteX9" fmla="*/ 13942 w 15440"/>
                <a:gd name="connsiteY9" fmla="*/ 12167 h 12205"/>
                <a:gd name="connsiteX10" fmla="*/ 15440 w 15440"/>
                <a:gd name="connsiteY10" fmla="*/ 12167 h 12205"/>
                <a:gd name="connsiteX0" fmla="*/ 0 w 15440"/>
                <a:gd name="connsiteY0" fmla="*/ 0 h 12205"/>
                <a:gd name="connsiteX1" fmla="*/ 1536 w 15440"/>
                <a:gd name="connsiteY1" fmla="*/ 3822 h 12205"/>
                <a:gd name="connsiteX2" fmla="*/ 2426 w 15440"/>
                <a:gd name="connsiteY2" fmla="*/ 5577 h 12205"/>
                <a:gd name="connsiteX3" fmla="*/ 4329 w 15440"/>
                <a:gd name="connsiteY3" fmla="*/ 8138 h 12205"/>
                <a:gd name="connsiteX4" fmla="*/ 5768 w 15440"/>
                <a:gd name="connsiteY4" fmla="*/ 9666 h 12205"/>
                <a:gd name="connsiteX5" fmla="*/ 7112 w 15440"/>
                <a:gd name="connsiteY5" fmla="*/ 10231 h 12205"/>
                <a:gd name="connsiteX6" fmla="*/ 8831 w 15440"/>
                <a:gd name="connsiteY6" fmla="*/ 10948 h 12205"/>
                <a:gd name="connsiteX7" fmla="*/ 9831 w 15440"/>
                <a:gd name="connsiteY7" fmla="*/ 11377 h 12205"/>
                <a:gd name="connsiteX8" fmla="*/ 10973 w 15440"/>
                <a:gd name="connsiteY8" fmla="*/ 11815 h 12205"/>
                <a:gd name="connsiteX9" fmla="*/ 13942 w 15440"/>
                <a:gd name="connsiteY9" fmla="*/ 12167 h 12205"/>
                <a:gd name="connsiteX10" fmla="*/ 15440 w 15440"/>
                <a:gd name="connsiteY10" fmla="*/ 12167 h 12205"/>
                <a:gd name="connsiteX0" fmla="*/ 0 w 15440"/>
                <a:gd name="connsiteY0" fmla="*/ 0 h 12205"/>
                <a:gd name="connsiteX1" fmla="*/ 1536 w 15440"/>
                <a:gd name="connsiteY1" fmla="*/ 3822 h 12205"/>
                <a:gd name="connsiteX2" fmla="*/ 2426 w 15440"/>
                <a:gd name="connsiteY2" fmla="*/ 5577 h 12205"/>
                <a:gd name="connsiteX3" fmla="*/ 4329 w 15440"/>
                <a:gd name="connsiteY3" fmla="*/ 8138 h 12205"/>
                <a:gd name="connsiteX4" fmla="*/ 5768 w 15440"/>
                <a:gd name="connsiteY4" fmla="*/ 9666 h 12205"/>
                <a:gd name="connsiteX5" fmla="*/ 7112 w 15440"/>
                <a:gd name="connsiteY5" fmla="*/ 10231 h 12205"/>
                <a:gd name="connsiteX6" fmla="*/ 8831 w 15440"/>
                <a:gd name="connsiteY6" fmla="*/ 10948 h 12205"/>
                <a:gd name="connsiteX7" fmla="*/ 9831 w 15440"/>
                <a:gd name="connsiteY7" fmla="*/ 11377 h 12205"/>
                <a:gd name="connsiteX8" fmla="*/ 10973 w 15440"/>
                <a:gd name="connsiteY8" fmla="*/ 11815 h 12205"/>
                <a:gd name="connsiteX9" fmla="*/ 13942 w 15440"/>
                <a:gd name="connsiteY9" fmla="*/ 12167 h 12205"/>
                <a:gd name="connsiteX10" fmla="*/ 15440 w 15440"/>
                <a:gd name="connsiteY10" fmla="*/ 12167 h 12205"/>
                <a:gd name="connsiteX0" fmla="*/ 0 w 15440"/>
                <a:gd name="connsiteY0" fmla="*/ 0 h 12205"/>
                <a:gd name="connsiteX1" fmla="*/ 1536 w 15440"/>
                <a:gd name="connsiteY1" fmla="*/ 3822 h 12205"/>
                <a:gd name="connsiteX2" fmla="*/ 2426 w 15440"/>
                <a:gd name="connsiteY2" fmla="*/ 5577 h 12205"/>
                <a:gd name="connsiteX3" fmla="*/ 4329 w 15440"/>
                <a:gd name="connsiteY3" fmla="*/ 8138 h 12205"/>
                <a:gd name="connsiteX4" fmla="*/ 5768 w 15440"/>
                <a:gd name="connsiteY4" fmla="*/ 9666 h 12205"/>
                <a:gd name="connsiteX5" fmla="*/ 7295 w 15440"/>
                <a:gd name="connsiteY5" fmla="*/ 10494 h 12205"/>
                <a:gd name="connsiteX6" fmla="*/ 8831 w 15440"/>
                <a:gd name="connsiteY6" fmla="*/ 10948 h 12205"/>
                <a:gd name="connsiteX7" fmla="*/ 9831 w 15440"/>
                <a:gd name="connsiteY7" fmla="*/ 11377 h 12205"/>
                <a:gd name="connsiteX8" fmla="*/ 10973 w 15440"/>
                <a:gd name="connsiteY8" fmla="*/ 11815 h 12205"/>
                <a:gd name="connsiteX9" fmla="*/ 13942 w 15440"/>
                <a:gd name="connsiteY9" fmla="*/ 12167 h 12205"/>
                <a:gd name="connsiteX10" fmla="*/ 15440 w 15440"/>
                <a:gd name="connsiteY10" fmla="*/ 12167 h 12205"/>
                <a:gd name="connsiteX0" fmla="*/ 0 w 15440"/>
                <a:gd name="connsiteY0" fmla="*/ 0 h 12205"/>
                <a:gd name="connsiteX1" fmla="*/ 1536 w 15440"/>
                <a:gd name="connsiteY1" fmla="*/ 3822 h 12205"/>
                <a:gd name="connsiteX2" fmla="*/ 2426 w 15440"/>
                <a:gd name="connsiteY2" fmla="*/ 5577 h 12205"/>
                <a:gd name="connsiteX3" fmla="*/ 4329 w 15440"/>
                <a:gd name="connsiteY3" fmla="*/ 8138 h 12205"/>
                <a:gd name="connsiteX4" fmla="*/ 5768 w 15440"/>
                <a:gd name="connsiteY4" fmla="*/ 9666 h 12205"/>
                <a:gd name="connsiteX5" fmla="*/ 7295 w 15440"/>
                <a:gd name="connsiteY5" fmla="*/ 10494 h 12205"/>
                <a:gd name="connsiteX6" fmla="*/ 8821 w 15440"/>
                <a:gd name="connsiteY6" fmla="*/ 11211 h 12205"/>
                <a:gd name="connsiteX7" fmla="*/ 9831 w 15440"/>
                <a:gd name="connsiteY7" fmla="*/ 11377 h 12205"/>
                <a:gd name="connsiteX8" fmla="*/ 10973 w 15440"/>
                <a:gd name="connsiteY8" fmla="*/ 11815 h 12205"/>
                <a:gd name="connsiteX9" fmla="*/ 13942 w 15440"/>
                <a:gd name="connsiteY9" fmla="*/ 12167 h 12205"/>
                <a:gd name="connsiteX10" fmla="*/ 15440 w 15440"/>
                <a:gd name="connsiteY10" fmla="*/ 12167 h 12205"/>
                <a:gd name="connsiteX0" fmla="*/ 0 w 15440"/>
                <a:gd name="connsiteY0" fmla="*/ 0 h 12205"/>
                <a:gd name="connsiteX1" fmla="*/ 1536 w 15440"/>
                <a:gd name="connsiteY1" fmla="*/ 3822 h 12205"/>
                <a:gd name="connsiteX2" fmla="*/ 2426 w 15440"/>
                <a:gd name="connsiteY2" fmla="*/ 5577 h 12205"/>
                <a:gd name="connsiteX3" fmla="*/ 4329 w 15440"/>
                <a:gd name="connsiteY3" fmla="*/ 8138 h 12205"/>
                <a:gd name="connsiteX4" fmla="*/ 5768 w 15440"/>
                <a:gd name="connsiteY4" fmla="*/ 9666 h 12205"/>
                <a:gd name="connsiteX5" fmla="*/ 7295 w 15440"/>
                <a:gd name="connsiteY5" fmla="*/ 10494 h 12205"/>
                <a:gd name="connsiteX6" fmla="*/ 8821 w 15440"/>
                <a:gd name="connsiteY6" fmla="*/ 11211 h 12205"/>
                <a:gd name="connsiteX7" fmla="*/ 9862 w 15440"/>
                <a:gd name="connsiteY7" fmla="*/ 11693 h 12205"/>
                <a:gd name="connsiteX8" fmla="*/ 10973 w 15440"/>
                <a:gd name="connsiteY8" fmla="*/ 11815 h 12205"/>
                <a:gd name="connsiteX9" fmla="*/ 13942 w 15440"/>
                <a:gd name="connsiteY9" fmla="*/ 12167 h 12205"/>
                <a:gd name="connsiteX10" fmla="*/ 15440 w 15440"/>
                <a:gd name="connsiteY10" fmla="*/ 12167 h 12205"/>
                <a:gd name="connsiteX0" fmla="*/ 0 w 15440"/>
                <a:gd name="connsiteY0" fmla="*/ 0 h 12205"/>
                <a:gd name="connsiteX1" fmla="*/ 1536 w 15440"/>
                <a:gd name="connsiteY1" fmla="*/ 3822 h 12205"/>
                <a:gd name="connsiteX2" fmla="*/ 2426 w 15440"/>
                <a:gd name="connsiteY2" fmla="*/ 5577 h 12205"/>
                <a:gd name="connsiteX3" fmla="*/ 3735 w 15440"/>
                <a:gd name="connsiteY3" fmla="*/ 7174 h 12205"/>
                <a:gd name="connsiteX4" fmla="*/ 5768 w 15440"/>
                <a:gd name="connsiteY4" fmla="*/ 9666 h 12205"/>
                <a:gd name="connsiteX5" fmla="*/ 7295 w 15440"/>
                <a:gd name="connsiteY5" fmla="*/ 10494 h 12205"/>
                <a:gd name="connsiteX6" fmla="*/ 8821 w 15440"/>
                <a:gd name="connsiteY6" fmla="*/ 11211 h 12205"/>
                <a:gd name="connsiteX7" fmla="*/ 9862 w 15440"/>
                <a:gd name="connsiteY7" fmla="*/ 11693 h 12205"/>
                <a:gd name="connsiteX8" fmla="*/ 10973 w 15440"/>
                <a:gd name="connsiteY8" fmla="*/ 11815 h 12205"/>
                <a:gd name="connsiteX9" fmla="*/ 13942 w 15440"/>
                <a:gd name="connsiteY9" fmla="*/ 12167 h 12205"/>
                <a:gd name="connsiteX10" fmla="*/ 15440 w 15440"/>
                <a:gd name="connsiteY10" fmla="*/ 12167 h 12205"/>
                <a:gd name="connsiteX0" fmla="*/ 0 w 15440"/>
                <a:gd name="connsiteY0" fmla="*/ 0 h 12205"/>
                <a:gd name="connsiteX1" fmla="*/ 1536 w 15440"/>
                <a:gd name="connsiteY1" fmla="*/ 3822 h 12205"/>
                <a:gd name="connsiteX2" fmla="*/ 2426 w 15440"/>
                <a:gd name="connsiteY2" fmla="*/ 5577 h 12205"/>
                <a:gd name="connsiteX3" fmla="*/ 3552 w 15440"/>
                <a:gd name="connsiteY3" fmla="*/ 7437 h 12205"/>
                <a:gd name="connsiteX4" fmla="*/ 5768 w 15440"/>
                <a:gd name="connsiteY4" fmla="*/ 9666 h 12205"/>
                <a:gd name="connsiteX5" fmla="*/ 7295 w 15440"/>
                <a:gd name="connsiteY5" fmla="*/ 10494 h 12205"/>
                <a:gd name="connsiteX6" fmla="*/ 8821 w 15440"/>
                <a:gd name="connsiteY6" fmla="*/ 11211 h 12205"/>
                <a:gd name="connsiteX7" fmla="*/ 9862 w 15440"/>
                <a:gd name="connsiteY7" fmla="*/ 11693 h 12205"/>
                <a:gd name="connsiteX8" fmla="*/ 10973 w 15440"/>
                <a:gd name="connsiteY8" fmla="*/ 11815 h 12205"/>
                <a:gd name="connsiteX9" fmla="*/ 13942 w 15440"/>
                <a:gd name="connsiteY9" fmla="*/ 12167 h 12205"/>
                <a:gd name="connsiteX10" fmla="*/ 15440 w 15440"/>
                <a:gd name="connsiteY10" fmla="*/ 12167 h 12205"/>
                <a:gd name="connsiteX0" fmla="*/ 0 w 15440"/>
                <a:gd name="connsiteY0" fmla="*/ 0 h 12240"/>
                <a:gd name="connsiteX1" fmla="*/ 1536 w 15440"/>
                <a:gd name="connsiteY1" fmla="*/ 3822 h 12240"/>
                <a:gd name="connsiteX2" fmla="*/ 2426 w 15440"/>
                <a:gd name="connsiteY2" fmla="*/ 5577 h 12240"/>
                <a:gd name="connsiteX3" fmla="*/ 3552 w 15440"/>
                <a:gd name="connsiteY3" fmla="*/ 7437 h 12240"/>
                <a:gd name="connsiteX4" fmla="*/ 5768 w 15440"/>
                <a:gd name="connsiteY4" fmla="*/ 9666 h 12240"/>
                <a:gd name="connsiteX5" fmla="*/ 7295 w 15440"/>
                <a:gd name="connsiteY5" fmla="*/ 10494 h 12240"/>
                <a:gd name="connsiteX6" fmla="*/ 8821 w 15440"/>
                <a:gd name="connsiteY6" fmla="*/ 11211 h 12240"/>
                <a:gd name="connsiteX7" fmla="*/ 9862 w 15440"/>
                <a:gd name="connsiteY7" fmla="*/ 11693 h 12240"/>
                <a:gd name="connsiteX8" fmla="*/ 11095 w 15440"/>
                <a:gd name="connsiteY8" fmla="*/ 12167 h 12240"/>
                <a:gd name="connsiteX9" fmla="*/ 13942 w 15440"/>
                <a:gd name="connsiteY9" fmla="*/ 12167 h 12240"/>
                <a:gd name="connsiteX10" fmla="*/ 15440 w 15440"/>
                <a:gd name="connsiteY10" fmla="*/ 12167 h 12240"/>
                <a:gd name="connsiteX0" fmla="*/ 0 w 15440"/>
                <a:gd name="connsiteY0" fmla="*/ 0 h 12207"/>
                <a:gd name="connsiteX1" fmla="*/ 1536 w 15440"/>
                <a:gd name="connsiteY1" fmla="*/ 3822 h 12207"/>
                <a:gd name="connsiteX2" fmla="*/ 2426 w 15440"/>
                <a:gd name="connsiteY2" fmla="*/ 5577 h 12207"/>
                <a:gd name="connsiteX3" fmla="*/ 3552 w 15440"/>
                <a:gd name="connsiteY3" fmla="*/ 7437 h 12207"/>
                <a:gd name="connsiteX4" fmla="*/ 5768 w 15440"/>
                <a:gd name="connsiteY4" fmla="*/ 9666 h 12207"/>
                <a:gd name="connsiteX5" fmla="*/ 7295 w 15440"/>
                <a:gd name="connsiteY5" fmla="*/ 10494 h 12207"/>
                <a:gd name="connsiteX6" fmla="*/ 8821 w 15440"/>
                <a:gd name="connsiteY6" fmla="*/ 11211 h 12207"/>
                <a:gd name="connsiteX7" fmla="*/ 9862 w 15440"/>
                <a:gd name="connsiteY7" fmla="*/ 11693 h 12207"/>
                <a:gd name="connsiteX8" fmla="*/ 11064 w 15440"/>
                <a:gd name="connsiteY8" fmla="*/ 11851 h 12207"/>
                <a:gd name="connsiteX9" fmla="*/ 13942 w 15440"/>
                <a:gd name="connsiteY9" fmla="*/ 12167 h 12207"/>
                <a:gd name="connsiteX10" fmla="*/ 15440 w 15440"/>
                <a:gd name="connsiteY10" fmla="*/ 12167 h 12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440" h="12207">
                  <a:moveTo>
                    <a:pt x="0" y="0"/>
                  </a:moveTo>
                  <a:cubicBezTo>
                    <a:pt x="272" y="569"/>
                    <a:pt x="1132" y="2893"/>
                    <a:pt x="1536" y="3822"/>
                  </a:cubicBezTo>
                  <a:cubicBezTo>
                    <a:pt x="1940" y="4751"/>
                    <a:pt x="2090" y="4975"/>
                    <a:pt x="2426" y="5577"/>
                  </a:cubicBezTo>
                  <a:cubicBezTo>
                    <a:pt x="2762" y="6179"/>
                    <a:pt x="2995" y="6756"/>
                    <a:pt x="3552" y="7437"/>
                  </a:cubicBezTo>
                  <a:cubicBezTo>
                    <a:pt x="4109" y="8119"/>
                    <a:pt x="5144" y="9157"/>
                    <a:pt x="5768" y="9666"/>
                  </a:cubicBezTo>
                  <a:cubicBezTo>
                    <a:pt x="6392" y="10176"/>
                    <a:pt x="6786" y="10237"/>
                    <a:pt x="7295" y="10494"/>
                  </a:cubicBezTo>
                  <a:cubicBezTo>
                    <a:pt x="7804" y="10751"/>
                    <a:pt x="8393" y="11011"/>
                    <a:pt x="8821" y="11211"/>
                  </a:cubicBezTo>
                  <a:cubicBezTo>
                    <a:pt x="9249" y="11411"/>
                    <a:pt x="9488" y="11586"/>
                    <a:pt x="9862" y="11693"/>
                  </a:cubicBezTo>
                  <a:cubicBezTo>
                    <a:pt x="10236" y="11800"/>
                    <a:pt x="10399" y="11748"/>
                    <a:pt x="11064" y="11851"/>
                  </a:cubicBezTo>
                  <a:cubicBezTo>
                    <a:pt x="11732" y="11781"/>
                    <a:pt x="13360" y="12362"/>
                    <a:pt x="13942" y="12167"/>
                  </a:cubicBezTo>
                  <a:cubicBezTo>
                    <a:pt x="14524" y="11972"/>
                    <a:pt x="15157" y="12258"/>
                    <a:pt x="15440" y="12167"/>
                  </a:cubicBezTo>
                </a:path>
              </a:pathLst>
            </a:custGeom>
            <a:noFill/>
            <a:ln w="28575">
              <a:solidFill>
                <a:srgbClr val="000000"/>
              </a:solidFill>
              <a:round/>
              <a:headEnd/>
              <a:tailEnd/>
            </a:ln>
            <a:extLst>
              <a:ext uri="{909E8E84-426E-40DD-AFC4-6F175D3DCCD1}">
                <a14:hiddenFill xmlns:a14="http://schemas.microsoft.com/office/drawing/2010/main">
                  <a:solidFill>
                    <a:srgbClr val="000000"/>
                  </a:solidFill>
                </a14:hiddenFill>
              </a:ext>
            </a:extLst>
          </p:spPr>
          <p:txBody>
            <a:bodyPr rot="0" vert="horz" wrap="square" lIns="91440" tIns="45720" rIns="91440" bIns="45720" anchor="t" anchorCtr="0" upright="1">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 name="Text Box 17191"/>
            <p:cNvSpPr txBox="1">
              <a:spLocks noChangeArrowheads="1"/>
            </p:cNvSpPr>
            <p:nvPr/>
          </p:nvSpPr>
          <p:spPr bwMode="auto">
            <a:xfrm>
              <a:off x="560567" y="264160"/>
              <a:ext cx="508884" cy="306705"/>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Cost</a:t>
              </a:r>
              <a:r>
                <a:rPr kumimoji="0" lang="en-US" sz="1800" b="0" i="0" u="none" strike="noStrike" kern="100" cap="none" spc="0" normalizeH="0" baseline="-2500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N</a:t>
              </a:r>
              <a:endParaRPr kumimoji="0" lang="zh-CN" alt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1" name="Text Box 17192"/>
            <p:cNvSpPr txBox="1">
              <a:spLocks noChangeArrowheads="1"/>
            </p:cNvSpPr>
            <p:nvPr/>
          </p:nvSpPr>
          <p:spPr bwMode="auto">
            <a:xfrm>
              <a:off x="1984779" y="91426"/>
              <a:ext cx="1115871" cy="24044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总质量成本曲线</a:t>
              </a:r>
            </a:p>
          </p:txBody>
        </p:sp>
        <p:sp>
          <p:nvSpPr>
            <p:cNvPr id="12" name="Text Box 17193"/>
            <p:cNvSpPr txBox="1">
              <a:spLocks noChangeArrowheads="1"/>
            </p:cNvSpPr>
            <p:nvPr/>
          </p:nvSpPr>
          <p:spPr bwMode="auto">
            <a:xfrm>
              <a:off x="530003" y="1400175"/>
              <a:ext cx="1800824" cy="306705"/>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800" b="0" i="0" u="none" strike="noStrike" kern="100" cap="none" spc="0" normalizeH="0" baseline="0" noProof="0" dirty="0" err="1">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Cost</a:t>
              </a:r>
              <a:r>
                <a:rPr kumimoji="0" lang="en-US" sz="1800" b="0" i="0" u="none" strike="noStrike" kern="100" cap="none" spc="0" normalizeH="0" baseline="-25000" noProof="0" dirty="0" err="1">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C</a:t>
              </a:r>
              <a:r>
                <a:rPr kumimoji="0" lang="en-US" sz="1800" b="0" i="0" u="none" strike="noStrike" kern="100" cap="none" spc="0" normalizeH="0" baseline="-2500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r>
                <a:rPr kumimoji="0" lang="en-US" sz="18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zh-CN" altLang="en-US" sz="18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缺陷预防和测试成本</a:t>
              </a:r>
              <a:r>
                <a:rPr kumimoji="0" lang="en-US" sz="18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a:t>
              </a:r>
              <a:endParaRPr kumimoji="0" lang="zh-CN" altLang="en-US" sz="1800" b="0" i="0" u="none" strike="noStrike" kern="100" cap="none" spc="0" normalizeH="0" baseline="0" noProof="0" dirty="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cxnSp>
          <p:nvCxnSpPr>
            <p:cNvPr id="13" name="Line 17194"/>
            <p:cNvCxnSpPr>
              <a:cxnSpLocks noChangeShapeType="1"/>
            </p:cNvCxnSpPr>
            <p:nvPr/>
          </p:nvCxnSpPr>
          <p:spPr bwMode="auto">
            <a:xfrm>
              <a:off x="1947922" y="1577257"/>
              <a:ext cx="382905" cy="20447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Line 17195"/>
            <p:cNvCxnSpPr>
              <a:cxnSpLocks noChangeShapeType="1"/>
            </p:cNvCxnSpPr>
            <p:nvPr/>
          </p:nvCxnSpPr>
          <p:spPr bwMode="auto">
            <a:xfrm flipV="1">
              <a:off x="1045845" y="366395"/>
              <a:ext cx="358140" cy="4254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Text Box 17198"/>
            <p:cNvSpPr txBox="1">
              <a:spLocks noChangeArrowheads="1"/>
            </p:cNvSpPr>
            <p:nvPr/>
          </p:nvSpPr>
          <p:spPr bwMode="auto">
            <a:xfrm>
              <a:off x="64713" y="180038"/>
              <a:ext cx="327245" cy="511175"/>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rot="0" vert="eaVert"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成本</a:t>
              </a:r>
              <a:endParaRPr kumimoji="0" lang="zh-CN" alt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6" name="Text Box 17199"/>
            <p:cNvSpPr txBox="1">
              <a:spLocks noChangeArrowheads="1"/>
            </p:cNvSpPr>
            <p:nvPr/>
          </p:nvSpPr>
          <p:spPr bwMode="auto">
            <a:xfrm>
              <a:off x="382905" y="1840230"/>
              <a:ext cx="510540" cy="306705"/>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0%</a:t>
              </a:r>
              <a:endParaRPr kumimoji="0" lang="zh-CN" alt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cxnSp>
          <p:nvCxnSpPr>
            <p:cNvPr id="17" name="Line 17206"/>
            <p:cNvCxnSpPr>
              <a:cxnSpLocks noChangeShapeType="1"/>
            </p:cNvCxnSpPr>
            <p:nvPr/>
          </p:nvCxnSpPr>
          <p:spPr bwMode="auto">
            <a:xfrm flipH="1">
              <a:off x="1947922" y="255711"/>
              <a:ext cx="73715" cy="30670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8" name="Text Box 17212"/>
            <p:cNvSpPr txBox="1">
              <a:spLocks noChangeArrowheads="1"/>
            </p:cNvSpPr>
            <p:nvPr/>
          </p:nvSpPr>
          <p:spPr bwMode="auto">
            <a:xfrm>
              <a:off x="2680335" y="1895530"/>
              <a:ext cx="1302853" cy="306705"/>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168910" algn="just"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质量符合程度</a:t>
              </a:r>
              <a:r>
                <a:rPr kumimoji="0" lang="en-US" sz="1800" b="1"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rPr>
                <a:t>    </a:t>
              </a:r>
              <a:endParaRPr kumimoji="0" lang="zh-CN" altLang="en-US" sz="1800" b="0" i="0" u="none" strike="noStrike" kern="100" cap="none" spc="0" normalizeH="0" baseline="0" noProof="0">
                <a:ln>
                  <a:noFill/>
                </a:ln>
                <a:solidFill>
                  <a:sysClr val="windowText" lastClr="000000"/>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sp>
          <p:nvSpPr>
            <p:cNvPr id="19" name="Text Box 17212"/>
            <p:cNvSpPr txBox="1">
              <a:spLocks noChangeArrowheads="1"/>
            </p:cNvSpPr>
            <p:nvPr/>
          </p:nvSpPr>
          <p:spPr bwMode="auto">
            <a:xfrm>
              <a:off x="3588785" y="1865814"/>
              <a:ext cx="694330" cy="210609"/>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164465"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100" cap="none" spc="0" normalizeH="0" baseline="0" noProof="0">
                  <a:ln>
                    <a:noFill/>
                  </a:ln>
                  <a:solidFill>
                    <a:sysClr val="windowText" lastClr="000000"/>
                  </a:solidFill>
                  <a:effectLst/>
                  <a:uLnTx/>
                  <a:uFillTx/>
                  <a:ea typeface="宋体" panose="02010600030101010101" pitchFamily="2" charset="-122"/>
                  <a:cs typeface="宋体" panose="02010600030101010101" pitchFamily="2" charset="-122"/>
                </a:rPr>
                <a:t>100%</a:t>
              </a: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cxnSp>
          <p:nvCxnSpPr>
            <p:cNvPr id="20" name="直接连接符 19"/>
            <p:cNvCxnSpPr/>
            <p:nvPr/>
          </p:nvCxnSpPr>
          <p:spPr>
            <a:xfrm flipV="1">
              <a:off x="451126" y="1257572"/>
              <a:ext cx="3506221" cy="3266"/>
            </a:xfrm>
            <a:prstGeom prst="line">
              <a:avLst/>
            </a:prstGeom>
            <a:noFill/>
            <a:ln w="12700" cap="flat" cmpd="sng" algn="ctr">
              <a:solidFill>
                <a:srgbClr val="4F81BD">
                  <a:shade val="95000"/>
                  <a:satMod val="105000"/>
                </a:srgbClr>
              </a:solidFill>
              <a:prstDash val="solid"/>
            </a:ln>
            <a:effectLst/>
          </p:spPr>
        </p:cxnSp>
        <p:cxnSp>
          <p:nvCxnSpPr>
            <p:cNvPr id="21" name="直接连接符 20"/>
            <p:cNvCxnSpPr/>
            <p:nvPr/>
          </p:nvCxnSpPr>
          <p:spPr>
            <a:xfrm flipV="1">
              <a:off x="3956209" y="828392"/>
              <a:ext cx="0" cy="1037422"/>
            </a:xfrm>
            <a:prstGeom prst="line">
              <a:avLst/>
            </a:prstGeom>
            <a:noFill/>
            <a:ln w="12700" cap="flat" cmpd="sng" algn="ctr">
              <a:solidFill>
                <a:srgbClr val="4F81BD">
                  <a:shade val="95000"/>
                  <a:satMod val="105000"/>
                </a:srgbClr>
              </a:solidFill>
              <a:prstDash val="solid"/>
            </a:ln>
            <a:effectLst/>
          </p:spPr>
        </p:cxnSp>
        <p:sp>
          <p:nvSpPr>
            <p:cNvPr id="22" name="Text Box 17198"/>
            <p:cNvSpPr txBox="1">
              <a:spLocks noChangeArrowheads="1"/>
            </p:cNvSpPr>
            <p:nvPr/>
          </p:nvSpPr>
          <p:spPr bwMode="auto">
            <a:xfrm>
              <a:off x="3878910" y="1372012"/>
              <a:ext cx="333375" cy="732790"/>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rot="0" vert="eaVert"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a:ln>
                    <a:noFill/>
                  </a:ln>
                  <a:solidFill>
                    <a:sysClr val="windowText" lastClr="000000"/>
                  </a:solidFill>
                  <a:effectLst/>
                  <a:uLnTx/>
                  <a:uFillTx/>
                  <a:ea typeface="宋体" panose="02010600030101010101" pitchFamily="2" charset="-122"/>
                  <a:cs typeface="宋体" panose="02010600030101010101" pitchFamily="2" charset="-122"/>
                </a:rPr>
                <a:t>零陷数</a:t>
              </a: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sp>
          <p:nvSpPr>
            <p:cNvPr id="23" name="Text Box 17193"/>
            <p:cNvSpPr txBox="1">
              <a:spLocks noChangeArrowheads="1"/>
            </p:cNvSpPr>
            <p:nvPr/>
          </p:nvSpPr>
          <p:spPr bwMode="auto">
            <a:xfrm>
              <a:off x="530003" y="1043286"/>
              <a:ext cx="1038489" cy="306705"/>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800" b="0" i="0" u="none" strike="noStrike" kern="100" cap="none" spc="0" normalizeH="0" baseline="0" noProof="0">
                  <a:ln>
                    <a:noFill/>
                  </a:ln>
                  <a:solidFill>
                    <a:sysClr val="windowText" lastClr="000000"/>
                  </a:solidFill>
                  <a:effectLst/>
                  <a:uLnTx/>
                  <a:uFillTx/>
                  <a:ea typeface="宋体" panose="02010600030101010101" pitchFamily="2" charset="-122"/>
                  <a:cs typeface="宋体" panose="02010600030101010101" pitchFamily="2" charset="-122"/>
                </a:rPr>
                <a:t>Cost</a:t>
              </a:r>
              <a:r>
                <a:rPr kumimoji="0" lang="en-US" sz="1800" b="0" i="0" u="none" strike="noStrike" kern="100" cap="none" spc="0" normalizeH="0" baseline="-25000" noProof="0">
                  <a:ln>
                    <a:noFill/>
                  </a:ln>
                  <a:solidFill>
                    <a:sysClr val="windowText" lastClr="000000"/>
                  </a:solidFill>
                  <a:effectLst/>
                  <a:uLnTx/>
                  <a:uFillTx/>
                  <a:ea typeface="宋体" panose="02010600030101010101" pitchFamily="2" charset="-122"/>
                  <a:cs typeface="宋体" panose="02010600030101010101" pitchFamily="2" charset="-122"/>
                </a:rPr>
                <a:t>C </a:t>
              </a:r>
              <a:r>
                <a:rPr kumimoji="0" lang="en-US" sz="1800" b="0" i="0" u="none" strike="noStrike" kern="100" cap="none" spc="0" normalizeH="0" baseline="0" noProof="0">
                  <a:ln>
                    <a:noFill/>
                  </a:ln>
                  <a:solidFill>
                    <a:sysClr val="windowText" lastClr="000000"/>
                  </a:solidFill>
                  <a:effectLst/>
                  <a:uLnTx/>
                  <a:uFillTx/>
                  <a:ea typeface="宋体" panose="02010600030101010101" pitchFamily="2" charset="-122"/>
                  <a:cs typeface="宋体" panose="02010600030101010101" pitchFamily="2" charset="-122"/>
                </a:rPr>
                <a:t>(</a:t>
              </a:r>
              <a:r>
                <a:rPr kumimoji="0" lang="zh-CN" altLang="en-US" sz="1800" b="0" i="0" u="none" strike="noStrike" kern="100" cap="none" spc="0" normalizeH="0" baseline="0" noProof="0">
                  <a:ln>
                    <a:noFill/>
                  </a:ln>
                  <a:solidFill>
                    <a:sysClr val="windowText" lastClr="000000"/>
                  </a:solidFill>
                  <a:effectLst/>
                  <a:uLnTx/>
                  <a:uFillTx/>
                  <a:ea typeface="宋体" panose="02010600030101010101" pitchFamily="2" charset="-122"/>
                  <a:cs typeface="宋体" panose="02010600030101010101" pitchFamily="2" charset="-122"/>
                </a:rPr>
                <a:t>最大值</a:t>
              </a:r>
              <a:r>
                <a:rPr kumimoji="0" lang="en-US" sz="1800" b="0" i="0" u="none" strike="noStrike" kern="100" cap="none" spc="0" normalizeH="0" baseline="0" noProof="0">
                  <a:ln>
                    <a:noFill/>
                  </a:ln>
                  <a:solidFill>
                    <a:sysClr val="windowText" lastClr="000000"/>
                  </a:solidFill>
                  <a:effectLst/>
                  <a:uLnTx/>
                  <a:uFillTx/>
                  <a:ea typeface="宋体" panose="02010600030101010101" pitchFamily="2" charset="-122"/>
                  <a:cs typeface="宋体" panose="02010600030101010101" pitchFamily="2" charset="-122"/>
                </a:rPr>
                <a:t>)</a:t>
              </a:r>
              <a:endParaRPr kumimoji="0" lang="zh-CN" altLang="en-US" sz="1800" b="0"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cxnSp>
          <p:nvCxnSpPr>
            <p:cNvPr id="24" name="直接连接符 23"/>
            <p:cNvCxnSpPr/>
            <p:nvPr/>
          </p:nvCxnSpPr>
          <p:spPr>
            <a:xfrm flipV="1">
              <a:off x="3681295" y="858575"/>
              <a:ext cx="0" cy="1036955"/>
            </a:xfrm>
            <a:prstGeom prst="line">
              <a:avLst/>
            </a:prstGeom>
            <a:noFill/>
            <a:ln w="12700" cap="flat" cmpd="sng" algn="ctr">
              <a:solidFill>
                <a:srgbClr val="4F81BD">
                  <a:shade val="95000"/>
                  <a:satMod val="105000"/>
                </a:srgbClr>
              </a:solidFill>
              <a:prstDash val="solid"/>
            </a:ln>
            <a:effectLst/>
          </p:spPr>
        </p:cxnSp>
        <p:cxnSp>
          <p:nvCxnSpPr>
            <p:cNvPr id="25" name="直接箭头连接符 24"/>
            <p:cNvCxnSpPr/>
            <p:nvPr/>
          </p:nvCxnSpPr>
          <p:spPr>
            <a:xfrm flipH="1">
              <a:off x="3804295" y="444975"/>
              <a:ext cx="83099" cy="383417"/>
            </a:xfrm>
            <a:prstGeom prst="straightConnector1">
              <a:avLst/>
            </a:prstGeom>
            <a:noFill/>
            <a:ln w="12700" cap="flat" cmpd="sng" algn="ctr">
              <a:solidFill>
                <a:srgbClr val="4F81BD">
                  <a:shade val="95000"/>
                  <a:satMod val="105000"/>
                </a:srgbClr>
              </a:solidFill>
              <a:prstDash val="solid"/>
              <a:tailEnd type="triangle"/>
            </a:ln>
            <a:effectLst/>
          </p:spPr>
        </p:cxnSp>
        <p:sp>
          <p:nvSpPr>
            <p:cNvPr id="26" name="Text Box 17192"/>
            <p:cNvSpPr txBox="1">
              <a:spLocks noChangeArrowheads="1"/>
            </p:cNvSpPr>
            <p:nvPr/>
          </p:nvSpPr>
          <p:spPr bwMode="auto">
            <a:xfrm>
              <a:off x="3160033" y="240139"/>
              <a:ext cx="1307193" cy="330835"/>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sysClr val="windowText" lastClr="000000"/>
                  </a:solidFill>
                  <a:effectLst/>
                  <a:uLnTx/>
                  <a:uFillTx/>
                  <a:ea typeface="宋体" panose="02010600030101010101" pitchFamily="2" charset="-122"/>
                  <a:cs typeface="宋体" panose="02010600030101010101" pitchFamily="2" charset="-122"/>
                </a:rPr>
                <a:t>理想质量</a:t>
              </a:r>
              <a:r>
                <a:rPr kumimoji="0" lang="en-US" sz="1800" b="0" i="0" u="none" strike="noStrike" kern="100" cap="none" spc="0" normalizeH="0" baseline="0" noProof="0" dirty="0">
                  <a:ln>
                    <a:noFill/>
                  </a:ln>
                  <a:solidFill>
                    <a:sysClr val="windowText" lastClr="000000"/>
                  </a:solidFill>
                  <a:effectLst/>
                  <a:uLnTx/>
                  <a:uFillTx/>
                  <a:ea typeface="宋体" panose="02010600030101010101" pitchFamily="2" charset="-122"/>
                  <a:cs typeface="宋体" panose="02010600030101010101" pitchFamily="2" charset="-122"/>
                </a:rPr>
                <a:t>/</a:t>
              </a:r>
              <a:r>
                <a:rPr kumimoji="0" lang="zh-CN" altLang="en-US" sz="1800" b="0" i="0" u="none" strike="noStrike" kern="100" cap="none" spc="0" normalizeH="0" baseline="0" noProof="0" dirty="0">
                  <a:ln>
                    <a:noFill/>
                  </a:ln>
                  <a:solidFill>
                    <a:sysClr val="windowText" lastClr="000000"/>
                  </a:solidFill>
                  <a:effectLst/>
                  <a:uLnTx/>
                  <a:uFillTx/>
                  <a:ea typeface="宋体" panose="02010600030101010101" pitchFamily="2" charset="-122"/>
                  <a:cs typeface="宋体" panose="02010600030101010101" pitchFamily="2" charset="-122"/>
                </a:rPr>
                <a:t>成本区间</a:t>
              </a:r>
              <a:endParaRPr kumimoji="0" lang="zh-CN" altLang="en-US" sz="1800" b="0" i="0" u="none" strike="noStrike" kern="0" cap="none" spc="0" normalizeH="0" baseline="0" noProof="0" dirty="0">
                <a:ln>
                  <a:noFill/>
                </a:ln>
                <a:solidFill>
                  <a:sysClr val="windowText" lastClr="000000"/>
                </a:solidFill>
                <a:effectLst/>
                <a:uLnTx/>
                <a:uFillTx/>
                <a:latin typeface="宋体" panose="02010600030101010101" pitchFamily="2" charset="-122"/>
                <a:ea typeface="宋体" panose="02010600030101010101" pitchFamily="2" charset="-122"/>
                <a:cs typeface="宋体" panose="02010600030101010101" pitchFamily="2" charset="-122"/>
              </a:endParaRPr>
            </a:p>
          </p:txBody>
        </p:sp>
      </p:grpSp>
      <p:sp>
        <p:nvSpPr>
          <p:cNvPr id="27" name="矩形 26"/>
          <p:cNvSpPr/>
          <p:nvPr/>
        </p:nvSpPr>
        <p:spPr>
          <a:xfrm>
            <a:off x="1638160" y="5612605"/>
            <a:ext cx="6558630" cy="461665"/>
          </a:xfrm>
          <a:prstGeom prst="rect">
            <a:avLst/>
          </a:prstGeom>
        </p:spPr>
        <p:txBody>
          <a:bodyPr wrap="square">
            <a:spAutoFit/>
          </a:bodyPr>
          <a:lstStyle/>
          <a:p>
            <a:r>
              <a:rPr lang="zh-CN" altLang="zh-CN" kern="100" dirty="0">
                <a:ea typeface="楷体" panose="02010609060101010101" pitchFamily="49" charset="-122"/>
                <a:cs typeface="Times New Roman" panose="02020603050405020304" pitchFamily="18" charset="0"/>
              </a:rPr>
              <a:t>增加符合性</a:t>
            </a:r>
            <a:r>
              <a:rPr lang="zh-CN" altLang="zh-CN" kern="100" dirty="0" smtClean="0">
                <a:ea typeface="楷体" panose="02010609060101010101" pitchFamily="49" charset="-122"/>
                <a:cs typeface="Times New Roman" panose="02020603050405020304" pitchFamily="18" charset="0"/>
              </a:rPr>
              <a:t>成本</a:t>
            </a:r>
            <a:r>
              <a:rPr lang="en-US" altLang="zh-CN" kern="100" dirty="0" smtClean="0">
                <a:ea typeface="楷体" panose="02010609060101010101" pitchFamily="49" charset="-122"/>
                <a:cs typeface="Times New Roman" panose="02020603050405020304" pitchFamily="18" charset="0"/>
              </a:rPr>
              <a:t>(</a:t>
            </a:r>
            <a:r>
              <a:rPr lang="zh-CN" altLang="en-US" kern="100" dirty="0" smtClean="0">
                <a:ea typeface="楷体" panose="02010609060101010101" pitchFamily="49" charset="-122"/>
                <a:cs typeface="Times New Roman" panose="02020603050405020304" pitchFamily="18" charset="0"/>
              </a:rPr>
              <a:t>缺陷预防</a:t>
            </a:r>
            <a:r>
              <a:rPr lang="en-US" altLang="zh-CN" kern="100" dirty="0" smtClean="0">
                <a:ea typeface="楷体" panose="02010609060101010101" pitchFamily="49" charset="-122"/>
                <a:cs typeface="Times New Roman" panose="02020603050405020304" pitchFamily="18" charset="0"/>
              </a:rPr>
              <a:t>)</a:t>
            </a:r>
            <a:r>
              <a:rPr lang="zh-CN" altLang="zh-CN" kern="100" dirty="0" smtClean="0">
                <a:ea typeface="楷体" panose="02010609060101010101" pitchFamily="49" charset="-122"/>
                <a:cs typeface="Times New Roman" panose="02020603050405020304" pitchFamily="18" charset="0"/>
              </a:rPr>
              <a:t>后</a:t>
            </a:r>
            <a:r>
              <a:rPr lang="zh-CN" altLang="zh-CN" kern="100" dirty="0">
                <a:ea typeface="楷体" panose="02010609060101010101" pitchFamily="49" charset="-122"/>
                <a:cs typeface="Times New Roman" panose="02020603050405020304" pitchFamily="18" charset="0"/>
              </a:rPr>
              <a:t>的理想质量成本</a:t>
            </a:r>
            <a:endParaRPr lang="zh-CN" altLang="en-US" dirty="0"/>
          </a:p>
        </p:txBody>
      </p:sp>
    </p:spTree>
    <p:extLst>
      <p:ext uri="{BB962C8B-B14F-4D97-AF65-F5344CB8AC3E}">
        <p14:creationId xmlns:p14="http://schemas.microsoft.com/office/powerpoint/2010/main" val="37809524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16.5.2 </a:t>
            </a:r>
            <a:r>
              <a:rPr lang="zh-CN" altLang="en-US" dirty="0" smtClean="0"/>
              <a:t>缺陷来源和传播</a:t>
            </a:r>
            <a:endParaRPr lang="zh-CN" altLang="en-US" dirty="0"/>
          </a:p>
        </p:txBody>
      </p:sp>
      <p:sp>
        <p:nvSpPr>
          <p:cNvPr id="3" name="内容占位符 2"/>
          <p:cNvSpPr>
            <a:spLocks noGrp="1"/>
          </p:cNvSpPr>
          <p:nvPr>
            <p:ph idx="1"/>
          </p:nvPr>
        </p:nvSpPr>
        <p:spPr/>
        <p:txBody>
          <a:bodyPr/>
          <a:lstStyle/>
          <a:p>
            <a:r>
              <a:rPr lang="zh-CN" altLang="en-US" dirty="0" smtClean="0"/>
              <a:t>对于软件开发过程而言，缺陷发现和消除是指：</a:t>
            </a:r>
          </a:p>
          <a:p>
            <a:pPr lvl="1"/>
            <a:r>
              <a:rPr lang="en-US" dirty="0" smtClean="0"/>
              <a:t>1) </a:t>
            </a:r>
            <a:r>
              <a:rPr lang="zh-CN" altLang="en-US" dirty="0" smtClean="0"/>
              <a:t>开发人员发现“误解</a:t>
            </a:r>
            <a:r>
              <a:rPr lang="en-US" dirty="0" smtClean="0"/>
              <a:t>(mistake)</a:t>
            </a:r>
            <a:r>
              <a:rPr lang="zh-CN" altLang="en-US" dirty="0" smtClean="0"/>
              <a:t>”，并消除之；</a:t>
            </a:r>
          </a:p>
          <a:p>
            <a:pPr lvl="1"/>
            <a:r>
              <a:rPr lang="en-US" dirty="0" smtClean="0"/>
              <a:t>2</a:t>
            </a:r>
            <a:r>
              <a:rPr lang="zh-CN" altLang="en-US" dirty="0" smtClean="0"/>
              <a:t>）测试人员发现“软虫</a:t>
            </a:r>
            <a:r>
              <a:rPr lang="en-US" dirty="0" smtClean="0"/>
              <a:t>(Bug)</a:t>
            </a:r>
            <a:r>
              <a:rPr lang="zh-CN" altLang="en-US" dirty="0" smtClean="0"/>
              <a:t>”，并消除之；</a:t>
            </a:r>
          </a:p>
          <a:p>
            <a:pPr lvl="1"/>
            <a:r>
              <a:rPr lang="en-US" dirty="0" smtClean="0"/>
              <a:t>3) </a:t>
            </a:r>
            <a:r>
              <a:rPr lang="zh-CN" altLang="en-US" dirty="0" smtClean="0"/>
              <a:t>客户发现“缺陷</a:t>
            </a:r>
            <a:r>
              <a:rPr lang="en-US" dirty="0" smtClean="0"/>
              <a:t>(defect)</a:t>
            </a:r>
            <a:r>
              <a:rPr lang="zh-CN" altLang="en-US" dirty="0" smtClean="0"/>
              <a:t>”，支持人员评估之灾害，开发人员消除之，测试人员重新测试。</a:t>
            </a:r>
          </a:p>
          <a:p>
            <a:r>
              <a:rPr lang="zh-CN" altLang="en-US" dirty="0" smtClean="0"/>
              <a:t>质量保证活动的目的是尽可能发现和移除这些缺陷，否则，缺陷就会传播到下一阶段。</a:t>
            </a:r>
            <a:endParaRPr lang="en-US" altLang="zh-CN" dirty="0" smtClean="0"/>
          </a:p>
        </p:txBody>
      </p:sp>
      <p:pic>
        <p:nvPicPr>
          <p:cNvPr id="4" name="Picture 2"/>
          <p:cNvPicPr>
            <a:picLocks noChangeAspect="1" noChangeArrowheads="1"/>
          </p:cNvPicPr>
          <p:nvPr/>
        </p:nvPicPr>
        <p:blipFill>
          <a:blip r:embed="rId2"/>
          <a:srcRect/>
          <a:stretch>
            <a:fillRect/>
          </a:stretch>
        </p:blipFill>
        <p:spPr bwMode="auto">
          <a:xfrm>
            <a:off x="2248850" y="4350512"/>
            <a:ext cx="5826833" cy="2040621"/>
          </a:xfrm>
          <a:prstGeom prst="rect">
            <a:avLst/>
          </a:prstGeom>
          <a:noFill/>
          <a:ln w="9525">
            <a:noFill/>
            <a:miter lim="800000"/>
            <a:headEnd/>
            <a:tailEnd/>
          </a:ln>
          <a:effectLst/>
        </p:spPr>
      </p:pic>
      <p:sp>
        <p:nvSpPr>
          <p:cNvPr id="5" name="文本框 4"/>
          <p:cNvSpPr txBox="1"/>
          <p:nvPr/>
        </p:nvSpPr>
        <p:spPr>
          <a:xfrm>
            <a:off x="7319347" y="5832701"/>
            <a:ext cx="1672253" cy="461665"/>
          </a:xfrm>
          <a:prstGeom prst="rect">
            <a:avLst/>
          </a:prstGeom>
          <a:noFill/>
        </p:spPr>
        <p:txBody>
          <a:bodyPr wrap="none" rtlCol="0">
            <a:spAutoFit/>
          </a:bodyPr>
          <a:lstStyle/>
          <a:p>
            <a:r>
              <a:rPr lang="zh-CN" altLang="en-US" dirty="0" smtClean="0"/>
              <a:t>参见图</a:t>
            </a:r>
            <a:r>
              <a:rPr lang="en-US" altLang="zh-CN" dirty="0" smtClean="0"/>
              <a:t>15-5</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缺陷引入与消除：</a:t>
            </a:r>
            <a:r>
              <a:rPr lang="zh-CN" altLang="en-US" sz="2400" dirty="0" smtClean="0"/>
              <a:t>区分各阶段的缺陷类型</a:t>
            </a:r>
            <a:endParaRPr lang="zh-CN" altLang="en-US" sz="2400" dirty="0"/>
          </a:p>
        </p:txBody>
      </p:sp>
      <p:graphicFrame>
        <p:nvGraphicFramePr>
          <p:cNvPr id="3" name="表格 2"/>
          <p:cNvGraphicFramePr>
            <a:graphicFrameLocks noGrp="1"/>
          </p:cNvGraphicFramePr>
          <p:nvPr>
            <p:extLst>
              <p:ext uri="{D42A27DB-BD31-4B8C-83A1-F6EECF244321}">
                <p14:modId xmlns:p14="http://schemas.microsoft.com/office/powerpoint/2010/main" val="3974580013"/>
              </p:ext>
            </p:extLst>
          </p:nvPr>
        </p:nvGraphicFramePr>
        <p:xfrm>
          <a:off x="962093" y="1883805"/>
          <a:ext cx="8019091" cy="4232335"/>
        </p:xfrm>
        <a:graphic>
          <a:graphicData uri="http://schemas.openxmlformats.org/drawingml/2006/table">
            <a:tbl>
              <a:tblPr firstRow="1" firstCol="1" lastRow="1" lastCol="1" bandRow="1" bandCol="1"/>
              <a:tblGrid>
                <a:gridCol w="281228">
                  <a:extLst>
                    <a:ext uri="{9D8B030D-6E8A-4147-A177-3AD203B41FA5}">
                      <a16:colId xmlns:a16="http://schemas.microsoft.com/office/drawing/2014/main" val="195452795"/>
                    </a:ext>
                  </a:extLst>
                </a:gridCol>
                <a:gridCol w="902888">
                  <a:extLst>
                    <a:ext uri="{9D8B030D-6E8A-4147-A177-3AD203B41FA5}">
                      <a16:colId xmlns:a16="http://schemas.microsoft.com/office/drawing/2014/main" val="890130781"/>
                    </a:ext>
                  </a:extLst>
                </a:gridCol>
                <a:gridCol w="697312">
                  <a:extLst>
                    <a:ext uri="{9D8B030D-6E8A-4147-A177-3AD203B41FA5}">
                      <a16:colId xmlns:a16="http://schemas.microsoft.com/office/drawing/2014/main" val="1360886300"/>
                    </a:ext>
                  </a:extLst>
                </a:gridCol>
                <a:gridCol w="1229862">
                  <a:extLst>
                    <a:ext uri="{9D8B030D-6E8A-4147-A177-3AD203B41FA5}">
                      <a16:colId xmlns:a16="http://schemas.microsoft.com/office/drawing/2014/main" val="3133090232"/>
                    </a:ext>
                  </a:extLst>
                </a:gridCol>
                <a:gridCol w="1078087">
                  <a:extLst>
                    <a:ext uri="{9D8B030D-6E8A-4147-A177-3AD203B41FA5}">
                      <a16:colId xmlns:a16="http://schemas.microsoft.com/office/drawing/2014/main" val="3183064495"/>
                    </a:ext>
                  </a:extLst>
                </a:gridCol>
                <a:gridCol w="1078087">
                  <a:extLst>
                    <a:ext uri="{9D8B030D-6E8A-4147-A177-3AD203B41FA5}">
                      <a16:colId xmlns:a16="http://schemas.microsoft.com/office/drawing/2014/main" val="140401625"/>
                    </a:ext>
                  </a:extLst>
                </a:gridCol>
                <a:gridCol w="917209">
                  <a:extLst>
                    <a:ext uri="{9D8B030D-6E8A-4147-A177-3AD203B41FA5}">
                      <a16:colId xmlns:a16="http://schemas.microsoft.com/office/drawing/2014/main" val="2490630248"/>
                    </a:ext>
                  </a:extLst>
                </a:gridCol>
                <a:gridCol w="917209">
                  <a:extLst>
                    <a:ext uri="{9D8B030D-6E8A-4147-A177-3AD203B41FA5}">
                      <a16:colId xmlns:a16="http://schemas.microsoft.com/office/drawing/2014/main" val="2536999812"/>
                    </a:ext>
                  </a:extLst>
                </a:gridCol>
                <a:gridCol w="917209">
                  <a:extLst>
                    <a:ext uri="{9D8B030D-6E8A-4147-A177-3AD203B41FA5}">
                      <a16:colId xmlns:a16="http://schemas.microsoft.com/office/drawing/2014/main" val="2288002161"/>
                    </a:ext>
                  </a:extLst>
                </a:gridCol>
              </a:tblGrid>
              <a:tr h="246089">
                <a:tc gridSpan="2">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工程阶段</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启发</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策划与设计</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实现</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测试和验收</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正式使用</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0759972"/>
                  </a:ext>
                </a:extLst>
              </a:tr>
              <a:tr h="456824">
                <a:tc gridSpan="2">
                  <a:txBody>
                    <a:bodyPr/>
                    <a:lstStyle/>
                    <a:p>
                      <a:pPr marL="0" indent="0" algn="r"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目标</a:t>
                      </a:r>
                    </a:p>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缺陷变化</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h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客户需求</a:t>
                      </a:r>
                      <a:r>
                        <a:rPr lang="en-US" sz="1400" kern="1200">
                          <a:solidFill>
                            <a:schemeClr val="tx1"/>
                          </a:solidFill>
                          <a:effectLst/>
                          <a:latin typeface="Times New Roman" panose="02020603050405020304" pitchFamily="18" charset="0"/>
                          <a:ea typeface="宋体" panose="02010600030101010101" pitchFamily="2" charset="-122"/>
                          <a:cs typeface="+mn-cs"/>
                        </a:rPr>
                        <a:t>(VoC)</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业务目标</a:t>
                      </a:r>
                      <a:r>
                        <a:rPr lang="en-US" sz="1400" kern="1200" dirty="0">
                          <a:solidFill>
                            <a:schemeClr val="tx1"/>
                          </a:solidFill>
                          <a:effectLst/>
                          <a:latin typeface="Times New Roman" panose="02020603050405020304" pitchFamily="18" charset="0"/>
                          <a:ea typeface="宋体" panose="02010600030101010101" pitchFamily="2" charset="-122"/>
                          <a:cs typeface="+mn-cs"/>
                        </a:rPr>
                        <a:t>(RD</a:t>
                      </a:r>
                      <a:r>
                        <a:rPr lang="en-US" sz="14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400" kern="1200" dirty="0" smtClean="0">
                          <a:solidFill>
                            <a:schemeClr val="tx1"/>
                          </a:solidFill>
                          <a:effectLst/>
                          <a:latin typeface="Times New Roman" panose="02020603050405020304" pitchFamily="18" charset="0"/>
                          <a:ea typeface="宋体" panose="02010600030101010101" pitchFamily="2" charset="-122"/>
                          <a:cs typeface="+mn-cs"/>
                        </a:rPr>
                        <a:t>-</a:t>
                      </a:r>
                      <a:r>
                        <a:rPr lang="zh-CN" altLang="en-US" sz="1400" kern="1200" dirty="0" smtClean="0">
                          <a:solidFill>
                            <a:schemeClr val="tx1"/>
                          </a:solidFill>
                          <a:effectLst/>
                          <a:latin typeface="Times New Roman" panose="02020603050405020304" pitchFamily="18" charset="0"/>
                          <a:ea typeface="宋体" panose="02010600030101010101" pitchFamily="2" charset="-122"/>
                          <a:cs typeface="+mn-cs"/>
                        </a:rPr>
                        <a:t>系统需求</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技术解决方案</a:t>
                      </a:r>
                      <a:r>
                        <a:rPr lang="en-US" sz="1400" kern="1200" dirty="0">
                          <a:solidFill>
                            <a:schemeClr val="tx1"/>
                          </a:solidFill>
                          <a:effectLst/>
                          <a:latin typeface="Times New Roman" panose="02020603050405020304" pitchFamily="18" charset="0"/>
                          <a:ea typeface="宋体" panose="02010600030101010101" pitchFamily="2" charset="-122"/>
                          <a:cs typeface="+mn-cs"/>
                        </a:rPr>
                        <a:t>(TS</a:t>
                      </a:r>
                      <a:r>
                        <a:rPr lang="en-US" sz="1400" kern="1200" dirty="0" smtClean="0">
                          <a:solidFill>
                            <a:schemeClr val="tx1"/>
                          </a:solidFill>
                          <a:effectLst/>
                          <a:latin typeface="Times New Roman" panose="02020603050405020304" pitchFamily="18" charset="0"/>
                          <a:ea typeface="宋体" panose="02010600030101010101" pitchFamily="2" charset="-122"/>
                          <a:cs typeface="+mn-cs"/>
                        </a:rPr>
                        <a:t>)</a:t>
                      </a:r>
                      <a:r>
                        <a:rPr lang="en-US" altLang="zh-CN" sz="1400" kern="1200" dirty="0" smtClean="0">
                          <a:solidFill>
                            <a:schemeClr val="tx1"/>
                          </a:solidFill>
                          <a:effectLst/>
                          <a:latin typeface="Times New Roman" panose="02020603050405020304" pitchFamily="18" charset="0"/>
                          <a:ea typeface="宋体" panose="02010600030101010101" pitchFamily="2" charset="-122"/>
                          <a:cs typeface="+mn-cs"/>
                        </a:rPr>
                        <a:t>-</a:t>
                      </a:r>
                      <a:r>
                        <a:rPr lang="zh-CN" altLang="en-US" sz="1400" kern="1200" dirty="0" smtClean="0">
                          <a:solidFill>
                            <a:schemeClr val="tx1"/>
                          </a:solidFill>
                          <a:effectLst/>
                          <a:latin typeface="Times New Roman" panose="02020603050405020304" pitchFamily="18" charset="0"/>
                          <a:ea typeface="宋体" panose="02010600030101010101" pitchFamily="2" charset="-122"/>
                          <a:cs typeface="+mn-cs"/>
                        </a:rPr>
                        <a:t>设计</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编码和单元测试</a:t>
                      </a:r>
                      <a:r>
                        <a:rPr lang="en-US" sz="1400" kern="1200">
                          <a:solidFill>
                            <a:schemeClr val="tx1"/>
                          </a:solidFill>
                          <a:effectLst/>
                          <a:latin typeface="Times New Roman" panose="02020603050405020304" pitchFamily="18" charset="0"/>
                          <a:ea typeface="宋体" panose="02010600030101010101" pitchFamily="2" charset="-122"/>
                          <a:cs typeface="+mn-cs"/>
                        </a:rPr>
                        <a:t>(VER)</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集成测试</a:t>
                      </a:r>
                      <a:r>
                        <a:rPr lang="en-US" sz="1400" kern="1200">
                          <a:solidFill>
                            <a:schemeClr val="tx1"/>
                          </a:solidFill>
                          <a:effectLst/>
                          <a:latin typeface="Times New Roman" panose="02020603050405020304" pitchFamily="18" charset="0"/>
                          <a:ea typeface="宋体" panose="02010600030101010101" pitchFamily="2" charset="-122"/>
                          <a:cs typeface="+mn-cs"/>
                        </a:rPr>
                        <a:t>(PI)</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试运行测试</a:t>
                      </a:r>
                      <a:r>
                        <a:rPr lang="en-US" sz="1400" kern="1200">
                          <a:solidFill>
                            <a:schemeClr val="tx1"/>
                          </a:solidFill>
                          <a:effectLst/>
                          <a:latin typeface="Times New Roman" panose="02020603050405020304" pitchFamily="18" charset="0"/>
                          <a:ea typeface="宋体" panose="02010600030101010101" pitchFamily="2" charset="-122"/>
                          <a:cs typeface="+mn-cs"/>
                        </a:rPr>
                        <a:t>(VAL)</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客户使用</a:t>
                      </a:r>
                      <a:r>
                        <a:rPr lang="en-US" sz="1400" kern="1200">
                          <a:solidFill>
                            <a:schemeClr val="tx1"/>
                          </a:solidFill>
                          <a:effectLst/>
                          <a:latin typeface="Times New Roman" panose="02020603050405020304" pitchFamily="18" charset="0"/>
                          <a:ea typeface="宋体" panose="02010600030101010101" pitchFamily="2" charset="-122"/>
                          <a:cs typeface="+mn-cs"/>
                        </a:rPr>
                        <a:t>(Ops)</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4522225"/>
                  </a:ext>
                </a:extLst>
              </a:tr>
              <a:tr h="246089">
                <a:tc gridSpan="2">
                  <a:txBody>
                    <a:bodyPr/>
                    <a:lstStyle/>
                    <a:p>
                      <a:pPr marL="0" indent="0" algn="r"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引入缺陷</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marL="0" indent="0" algn="ctr"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11</a:t>
                      </a:r>
                      <a:r>
                        <a:rPr lang="zh-CN" sz="1400" kern="1200" dirty="0">
                          <a:solidFill>
                            <a:schemeClr val="tx1"/>
                          </a:solidFill>
                          <a:effectLst/>
                          <a:latin typeface="Times New Roman" panose="02020603050405020304" pitchFamily="18" charset="0"/>
                          <a:ea typeface="宋体" panose="02010600030101010101" pitchFamily="2" charset="-122"/>
                          <a:cs typeface="+mn-cs"/>
                        </a:rPr>
                        <a:t>个</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63</a:t>
                      </a:r>
                      <a:r>
                        <a:rPr lang="zh-CN" sz="1400" kern="1200" dirty="0">
                          <a:solidFill>
                            <a:schemeClr val="tx1"/>
                          </a:solidFill>
                          <a:effectLst/>
                          <a:latin typeface="Times New Roman" panose="02020603050405020304" pitchFamily="18" charset="0"/>
                          <a:ea typeface="宋体" panose="02010600030101010101" pitchFamily="2" charset="-122"/>
                          <a:cs typeface="+mn-cs"/>
                        </a:rPr>
                        <a:t>个</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52</a:t>
                      </a:r>
                      <a:r>
                        <a:rPr lang="zh-CN" sz="1400" kern="1200" dirty="0">
                          <a:solidFill>
                            <a:schemeClr val="tx1"/>
                          </a:solidFill>
                          <a:effectLst/>
                          <a:latin typeface="Times New Roman" panose="02020603050405020304" pitchFamily="18" charset="0"/>
                          <a:ea typeface="宋体" panose="02010600030101010101" pitchFamily="2" charset="-122"/>
                          <a:cs typeface="+mn-cs"/>
                        </a:rPr>
                        <a:t>个</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124</a:t>
                      </a:r>
                      <a:r>
                        <a:rPr lang="zh-CN" sz="1400" kern="1200" dirty="0">
                          <a:solidFill>
                            <a:schemeClr val="tx1"/>
                          </a:solidFill>
                          <a:effectLst/>
                          <a:latin typeface="Times New Roman" panose="02020603050405020304" pitchFamily="18" charset="0"/>
                          <a:ea typeface="宋体" panose="02010600030101010101" pitchFamily="2" charset="-122"/>
                          <a:cs typeface="+mn-cs"/>
                        </a:rPr>
                        <a:t>个</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14</a:t>
                      </a:r>
                      <a:r>
                        <a:rPr lang="zh-CN" sz="1400" kern="1200" dirty="0">
                          <a:solidFill>
                            <a:schemeClr val="tx1"/>
                          </a:solidFill>
                          <a:effectLst/>
                          <a:latin typeface="Times New Roman" panose="02020603050405020304" pitchFamily="18" charset="0"/>
                          <a:ea typeface="宋体" panose="02010600030101010101" pitchFamily="2" charset="-122"/>
                          <a:cs typeface="+mn-cs"/>
                        </a:rPr>
                        <a:t>个</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2</a:t>
                      </a:r>
                      <a:r>
                        <a:rPr lang="zh-CN" sz="1400" kern="1200" dirty="0">
                          <a:solidFill>
                            <a:schemeClr val="tx1"/>
                          </a:solidFill>
                          <a:effectLst/>
                          <a:latin typeface="Times New Roman" panose="02020603050405020304" pitchFamily="18" charset="0"/>
                          <a:ea typeface="宋体" panose="02010600030101010101" pitchFamily="2" charset="-122"/>
                          <a:cs typeface="+mn-cs"/>
                        </a:rPr>
                        <a:t>个</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 </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3989862"/>
                  </a:ext>
                </a:extLst>
              </a:tr>
              <a:tr h="291941">
                <a:tc rowSpan="4">
                  <a:txBody>
                    <a:bodyPr/>
                    <a:lstStyle/>
                    <a:p>
                      <a:pPr marL="0" indent="0" algn="ctr"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移除缺陷情况</a:t>
                      </a:r>
                    </a:p>
                    <a:p>
                      <a:pPr marL="0" indent="0" algn="just" defTabSz="914400" rtl="0" eaLnBrk="1" latinLnBrk="0" hangingPunct="1">
                        <a:lnSpc>
                          <a:spcPct val="100000"/>
                        </a:lnSpc>
                        <a:spcAft>
                          <a:spcPts val="0"/>
                        </a:spcAft>
                      </a:pPr>
                      <a:r>
                        <a:rPr lang="en-US" sz="1400" b="1" kern="1200" dirty="0">
                          <a:solidFill>
                            <a:schemeClr val="tx1"/>
                          </a:solidFill>
                          <a:effectLst/>
                          <a:latin typeface="Times New Roman" panose="02020603050405020304" pitchFamily="18" charset="0"/>
                          <a:ea typeface="宋体" panose="02010600030101010101" pitchFamily="2" charset="-122"/>
                          <a:cs typeface="+mn-cs"/>
                        </a:rPr>
                        <a:t> </a:t>
                      </a:r>
                      <a:endParaRPr lang="zh-CN" sz="1400" b="1" kern="1200" dirty="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smtClean="0">
                          <a:solidFill>
                            <a:schemeClr val="tx1"/>
                          </a:solidFill>
                          <a:effectLst/>
                          <a:latin typeface="Times New Roman" panose="02020603050405020304" pitchFamily="18" charset="0"/>
                          <a:ea typeface="宋体" panose="02010600030101010101" pitchFamily="2" charset="-122"/>
                          <a:cs typeface="+mn-cs"/>
                        </a:rPr>
                        <a:t>管理评审</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 </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7</a:t>
                      </a:r>
                      <a:r>
                        <a:rPr lang="zh-CN" sz="1400" kern="1200" dirty="0">
                          <a:solidFill>
                            <a:schemeClr val="tx1"/>
                          </a:solidFill>
                          <a:effectLst/>
                          <a:latin typeface="Times New Roman" panose="02020603050405020304" pitchFamily="18" charset="0"/>
                          <a:ea typeface="宋体" panose="02010600030101010101" pitchFamily="2" charset="-122"/>
                          <a:cs typeface="+mn-cs"/>
                        </a:rPr>
                        <a:t>个</a:t>
                      </a:r>
                      <a:r>
                        <a:rPr lang="en-US" sz="1400" kern="1200" dirty="0" err="1">
                          <a:solidFill>
                            <a:schemeClr val="tx1"/>
                          </a:solidFill>
                          <a:effectLst/>
                          <a:latin typeface="Times New Roman" panose="02020603050405020304" pitchFamily="18" charset="0"/>
                          <a:ea typeface="宋体" panose="02010600030101010101" pitchFamily="2" charset="-122"/>
                          <a:cs typeface="+mn-cs"/>
                        </a:rPr>
                        <a:t>VoC</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 </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 </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 </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 </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 </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2934900"/>
                  </a:ext>
                </a:extLst>
              </a:tr>
              <a:tr h="738266">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同行评审</a:t>
                      </a: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 </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 </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2</a:t>
                      </a:r>
                      <a:r>
                        <a:rPr lang="zh-CN" sz="1400" kern="1200">
                          <a:solidFill>
                            <a:schemeClr val="tx1"/>
                          </a:solidFill>
                          <a:effectLst/>
                          <a:latin typeface="Times New Roman" panose="02020603050405020304" pitchFamily="18" charset="0"/>
                          <a:ea typeface="宋体" panose="02010600030101010101" pitchFamily="2" charset="-122"/>
                          <a:cs typeface="+mn-cs"/>
                        </a:rPr>
                        <a:t>个</a:t>
                      </a:r>
                      <a:r>
                        <a:rPr lang="en-US" sz="1400" kern="1200">
                          <a:solidFill>
                            <a:schemeClr val="tx1"/>
                          </a:solidFill>
                          <a:effectLst/>
                          <a:latin typeface="Times New Roman" panose="02020603050405020304" pitchFamily="18" charset="0"/>
                          <a:ea typeface="宋体" panose="02010600030101010101" pitchFamily="2" charset="-122"/>
                          <a:cs typeface="+mn-cs"/>
                        </a:rPr>
                        <a:t>VoC</a:t>
                      </a:r>
                      <a:endParaRPr lang="zh-CN" sz="1400" kern="120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49</a:t>
                      </a:r>
                      <a:r>
                        <a:rPr lang="zh-CN" sz="1400" kern="1200">
                          <a:solidFill>
                            <a:schemeClr val="tx1"/>
                          </a:solidFill>
                          <a:effectLst/>
                          <a:latin typeface="Times New Roman" panose="02020603050405020304" pitchFamily="18" charset="0"/>
                          <a:ea typeface="宋体" panose="02010600030101010101" pitchFamily="2" charset="-122"/>
                          <a:cs typeface="+mn-cs"/>
                        </a:rPr>
                        <a:t>个</a:t>
                      </a:r>
                      <a:r>
                        <a:rPr lang="en-US" sz="1400" kern="1200">
                          <a:solidFill>
                            <a:schemeClr val="tx1"/>
                          </a:solidFill>
                          <a:effectLst/>
                          <a:latin typeface="Times New Roman" panose="02020603050405020304" pitchFamily="18" charset="0"/>
                          <a:ea typeface="宋体" panose="02010600030101010101" pitchFamily="2" charset="-122"/>
                          <a:cs typeface="+mn-cs"/>
                        </a:rPr>
                        <a:t>RD</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0</a:t>
                      </a:r>
                      <a:r>
                        <a:rPr lang="zh-CN" sz="1400" kern="1200" dirty="0">
                          <a:solidFill>
                            <a:schemeClr val="tx1"/>
                          </a:solidFill>
                          <a:effectLst/>
                          <a:latin typeface="Times New Roman" panose="02020603050405020304" pitchFamily="18" charset="0"/>
                          <a:ea typeface="宋体" panose="02010600030101010101" pitchFamily="2" charset="-122"/>
                          <a:cs typeface="+mn-cs"/>
                        </a:rPr>
                        <a:t>个</a:t>
                      </a:r>
                      <a:r>
                        <a:rPr lang="en-US" sz="1400" kern="1200" dirty="0" err="1">
                          <a:solidFill>
                            <a:schemeClr val="tx1"/>
                          </a:solidFill>
                          <a:effectLst/>
                          <a:latin typeface="Times New Roman" panose="02020603050405020304" pitchFamily="18" charset="0"/>
                          <a:ea typeface="宋体" panose="02010600030101010101" pitchFamily="2" charset="-122"/>
                          <a:cs typeface="+mn-cs"/>
                        </a:rPr>
                        <a:t>VoC</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7</a:t>
                      </a:r>
                      <a:r>
                        <a:rPr lang="zh-CN" sz="1400" kern="1200" dirty="0">
                          <a:solidFill>
                            <a:schemeClr val="tx1"/>
                          </a:solidFill>
                          <a:effectLst/>
                          <a:latin typeface="Times New Roman" panose="02020603050405020304" pitchFamily="18" charset="0"/>
                          <a:ea typeface="宋体" panose="02010600030101010101" pitchFamily="2" charset="-122"/>
                          <a:cs typeface="+mn-cs"/>
                        </a:rPr>
                        <a:t>个</a:t>
                      </a:r>
                      <a:r>
                        <a:rPr lang="en-US" sz="1400" kern="1200" dirty="0">
                          <a:solidFill>
                            <a:schemeClr val="tx1"/>
                          </a:solidFill>
                          <a:effectLst/>
                          <a:latin typeface="Times New Roman" panose="02020603050405020304" pitchFamily="18" charset="0"/>
                          <a:ea typeface="宋体" panose="02010600030101010101" pitchFamily="2" charset="-122"/>
                          <a:cs typeface="+mn-cs"/>
                        </a:rPr>
                        <a:t>RD</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48</a:t>
                      </a:r>
                      <a:r>
                        <a:rPr lang="zh-CN" sz="1400" kern="1200" dirty="0">
                          <a:solidFill>
                            <a:schemeClr val="tx1"/>
                          </a:solidFill>
                          <a:effectLst/>
                          <a:latin typeface="Times New Roman" panose="02020603050405020304" pitchFamily="18" charset="0"/>
                          <a:ea typeface="宋体" panose="02010600030101010101" pitchFamily="2" charset="-122"/>
                          <a:cs typeface="+mn-cs"/>
                        </a:rPr>
                        <a:t>个</a:t>
                      </a:r>
                      <a:r>
                        <a:rPr lang="en-US" sz="1400" kern="1200" dirty="0">
                          <a:solidFill>
                            <a:schemeClr val="tx1"/>
                          </a:solidFill>
                          <a:effectLst/>
                          <a:latin typeface="Times New Roman" panose="02020603050405020304" pitchFamily="18" charset="0"/>
                          <a:ea typeface="宋体" panose="02010600030101010101" pitchFamily="2" charset="-122"/>
                          <a:cs typeface="+mn-cs"/>
                        </a:rPr>
                        <a:t>TS</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 </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 </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 </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4177967"/>
                  </a:ext>
                </a:extLst>
              </a:tr>
              <a:tr h="1186326">
                <a:tc vMerge="1">
                  <a:txBody>
                    <a:bodyPr/>
                    <a:lstStyle/>
                    <a:p>
                      <a:endParaRPr lang="zh-CN" altLang="en-US"/>
                    </a:p>
                  </a:txBody>
                  <a:tcPr/>
                </a:tc>
                <a:tc>
                  <a:txBody>
                    <a:bodyPr/>
                    <a:lstStyle/>
                    <a:p>
                      <a:pPr marL="0" marR="71755" indent="0" algn="ctr"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测试</a:t>
                      </a:r>
                    </a:p>
                  </a:txBody>
                  <a:tcPr marL="42086" marR="42086"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 </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 </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 </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 </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1</a:t>
                      </a:r>
                      <a:r>
                        <a:rPr lang="zh-CN" sz="1400" kern="1200">
                          <a:solidFill>
                            <a:schemeClr val="tx1"/>
                          </a:solidFill>
                          <a:effectLst/>
                          <a:latin typeface="Times New Roman" panose="02020603050405020304" pitchFamily="18" charset="0"/>
                          <a:ea typeface="宋体" panose="02010600030101010101" pitchFamily="2" charset="-122"/>
                          <a:cs typeface="+mn-cs"/>
                        </a:rPr>
                        <a:t>个</a:t>
                      </a:r>
                      <a:r>
                        <a:rPr lang="en-US" sz="1400" kern="1200">
                          <a:solidFill>
                            <a:schemeClr val="tx1"/>
                          </a:solidFill>
                          <a:effectLst/>
                          <a:latin typeface="Times New Roman" panose="02020603050405020304" pitchFamily="18" charset="0"/>
                          <a:ea typeface="宋体" panose="02010600030101010101" pitchFamily="2" charset="-122"/>
                          <a:cs typeface="+mn-cs"/>
                        </a:rPr>
                        <a:t>VoC</a:t>
                      </a:r>
                      <a:endParaRPr lang="zh-CN" sz="1400" kern="120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1+7</a:t>
                      </a:r>
                      <a:r>
                        <a:rPr lang="zh-CN" sz="1400" kern="1200">
                          <a:solidFill>
                            <a:schemeClr val="tx1"/>
                          </a:solidFill>
                          <a:effectLst/>
                          <a:latin typeface="Times New Roman" panose="02020603050405020304" pitchFamily="18" charset="0"/>
                          <a:ea typeface="宋体" panose="02010600030101010101" pitchFamily="2" charset="-122"/>
                          <a:cs typeface="+mn-cs"/>
                        </a:rPr>
                        <a:t>个</a:t>
                      </a:r>
                      <a:r>
                        <a:rPr lang="en-US" sz="1400" kern="1200">
                          <a:solidFill>
                            <a:schemeClr val="tx1"/>
                          </a:solidFill>
                          <a:effectLst/>
                          <a:latin typeface="Times New Roman" panose="02020603050405020304" pitchFamily="18" charset="0"/>
                          <a:ea typeface="宋体" panose="02010600030101010101" pitchFamily="2" charset="-122"/>
                          <a:cs typeface="+mn-cs"/>
                        </a:rPr>
                        <a:t>RD</a:t>
                      </a:r>
                      <a:endParaRPr lang="zh-CN" sz="1400" kern="120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5+48</a:t>
                      </a:r>
                      <a:r>
                        <a:rPr lang="zh-CN" sz="1400" kern="1200">
                          <a:solidFill>
                            <a:schemeClr val="tx1"/>
                          </a:solidFill>
                          <a:effectLst/>
                          <a:latin typeface="Times New Roman" panose="02020603050405020304" pitchFamily="18" charset="0"/>
                          <a:ea typeface="宋体" panose="02010600030101010101" pitchFamily="2" charset="-122"/>
                          <a:cs typeface="+mn-cs"/>
                        </a:rPr>
                        <a:t>个</a:t>
                      </a:r>
                      <a:r>
                        <a:rPr lang="en-US" sz="1400" kern="1200">
                          <a:solidFill>
                            <a:schemeClr val="tx1"/>
                          </a:solidFill>
                          <a:effectLst/>
                          <a:latin typeface="Times New Roman" panose="02020603050405020304" pitchFamily="18" charset="0"/>
                          <a:ea typeface="宋体" panose="02010600030101010101" pitchFamily="2" charset="-122"/>
                          <a:cs typeface="+mn-cs"/>
                        </a:rPr>
                        <a:t>TS</a:t>
                      </a:r>
                      <a:endParaRPr lang="zh-CN" sz="1400" kern="120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92</a:t>
                      </a:r>
                      <a:r>
                        <a:rPr lang="zh-CN" sz="1400" kern="1200">
                          <a:solidFill>
                            <a:schemeClr val="tx1"/>
                          </a:solidFill>
                          <a:effectLst/>
                          <a:latin typeface="Times New Roman" panose="02020603050405020304" pitchFamily="18" charset="0"/>
                          <a:ea typeface="宋体" panose="02010600030101010101" pitchFamily="2" charset="-122"/>
                          <a:cs typeface="+mn-cs"/>
                        </a:rPr>
                        <a:t>个</a:t>
                      </a:r>
                      <a:r>
                        <a:rPr lang="en-US" sz="1400" kern="1200">
                          <a:solidFill>
                            <a:schemeClr val="tx1"/>
                          </a:solidFill>
                          <a:effectLst/>
                          <a:latin typeface="Times New Roman" panose="02020603050405020304" pitchFamily="18" charset="0"/>
                          <a:ea typeface="宋体" panose="02010600030101010101" pitchFamily="2" charset="-122"/>
                          <a:cs typeface="+mn-cs"/>
                        </a:rPr>
                        <a:t>VER</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1</a:t>
                      </a:r>
                      <a:r>
                        <a:rPr lang="zh-CN" sz="1400" kern="1200" dirty="0">
                          <a:solidFill>
                            <a:schemeClr val="tx1"/>
                          </a:solidFill>
                          <a:effectLst/>
                          <a:latin typeface="Times New Roman" panose="02020603050405020304" pitchFamily="18" charset="0"/>
                          <a:ea typeface="宋体" panose="02010600030101010101" pitchFamily="2" charset="-122"/>
                          <a:cs typeface="+mn-cs"/>
                        </a:rPr>
                        <a:t>个</a:t>
                      </a:r>
                      <a:r>
                        <a:rPr lang="en-US" sz="1400" kern="1200" dirty="0" err="1">
                          <a:solidFill>
                            <a:schemeClr val="tx1"/>
                          </a:solidFill>
                          <a:effectLst/>
                          <a:latin typeface="Times New Roman" panose="02020603050405020304" pitchFamily="18" charset="0"/>
                          <a:ea typeface="宋体" panose="02010600030101010101" pitchFamily="2" charset="-122"/>
                          <a:cs typeface="+mn-cs"/>
                        </a:rPr>
                        <a:t>VoC</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7</a:t>
                      </a:r>
                      <a:r>
                        <a:rPr lang="zh-CN" sz="1400" kern="1200" dirty="0">
                          <a:solidFill>
                            <a:schemeClr val="tx1"/>
                          </a:solidFill>
                          <a:effectLst/>
                          <a:latin typeface="Times New Roman" panose="02020603050405020304" pitchFamily="18" charset="0"/>
                          <a:ea typeface="宋体" panose="02010600030101010101" pitchFamily="2" charset="-122"/>
                          <a:cs typeface="+mn-cs"/>
                        </a:rPr>
                        <a:t>个</a:t>
                      </a:r>
                      <a:r>
                        <a:rPr lang="en-US" sz="1400" kern="1200" dirty="0">
                          <a:solidFill>
                            <a:schemeClr val="tx1"/>
                          </a:solidFill>
                          <a:effectLst/>
                          <a:latin typeface="Times New Roman" panose="02020603050405020304" pitchFamily="18" charset="0"/>
                          <a:ea typeface="宋体" panose="02010600030101010101" pitchFamily="2" charset="-122"/>
                          <a:cs typeface="+mn-cs"/>
                        </a:rPr>
                        <a:t>RD</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4</a:t>
                      </a:r>
                      <a:r>
                        <a:rPr lang="zh-CN" sz="1400" kern="1200" dirty="0">
                          <a:solidFill>
                            <a:schemeClr val="tx1"/>
                          </a:solidFill>
                          <a:effectLst/>
                          <a:latin typeface="Times New Roman" panose="02020603050405020304" pitchFamily="18" charset="0"/>
                          <a:ea typeface="宋体" panose="02010600030101010101" pitchFamily="2" charset="-122"/>
                          <a:cs typeface="+mn-cs"/>
                        </a:rPr>
                        <a:t>个</a:t>
                      </a:r>
                      <a:r>
                        <a:rPr lang="en-US" sz="1400" kern="1200" dirty="0">
                          <a:solidFill>
                            <a:schemeClr val="tx1"/>
                          </a:solidFill>
                          <a:effectLst/>
                          <a:latin typeface="Times New Roman" panose="02020603050405020304" pitchFamily="18" charset="0"/>
                          <a:ea typeface="宋体" panose="02010600030101010101" pitchFamily="2" charset="-122"/>
                          <a:cs typeface="+mn-cs"/>
                        </a:rPr>
                        <a:t>TS</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22</a:t>
                      </a:r>
                      <a:r>
                        <a:rPr lang="zh-CN" sz="1400" kern="1200" dirty="0">
                          <a:solidFill>
                            <a:schemeClr val="tx1"/>
                          </a:solidFill>
                          <a:effectLst/>
                          <a:latin typeface="Times New Roman" panose="02020603050405020304" pitchFamily="18" charset="0"/>
                          <a:ea typeface="宋体" panose="02010600030101010101" pitchFamily="2" charset="-122"/>
                          <a:cs typeface="+mn-cs"/>
                        </a:rPr>
                        <a:t>个</a:t>
                      </a:r>
                      <a:r>
                        <a:rPr lang="en-US" sz="1400" kern="1200" dirty="0">
                          <a:solidFill>
                            <a:schemeClr val="tx1"/>
                          </a:solidFill>
                          <a:effectLst/>
                          <a:latin typeface="Times New Roman" panose="02020603050405020304" pitchFamily="18" charset="0"/>
                          <a:ea typeface="宋体" panose="02010600030101010101" pitchFamily="2" charset="-122"/>
                          <a:cs typeface="+mn-cs"/>
                        </a:rPr>
                        <a:t>VER</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13</a:t>
                      </a:r>
                      <a:r>
                        <a:rPr lang="zh-CN" sz="1400" kern="1200" dirty="0">
                          <a:solidFill>
                            <a:schemeClr val="tx1"/>
                          </a:solidFill>
                          <a:effectLst/>
                          <a:latin typeface="Times New Roman" panose="02020603050405020304" pitchFamily="18" charset="0"/>
                          <a:ea typeface="宋体" panose="02010600030101010101" pitchFamily="2" charset="-122"/>
                          <a:cs typeface="+mn-cs"/>
                        </a:rPr>
                        <a:t>个</a:t>
                      </a:r>
                      <a:r>
                        <a:rPr lang="en-US" sz="1400" kern="1200" dirty="0">
                          <a:solidFill>
                            <a:schemeClr val="tx1"/>
                          </a:solidFill>
                          <a:effectLst/>
                          <a:latin typeface="Times New Roman" panose="02020603050405020304" pitchFamily="18" charset="0"/>
                          <a:ea typeface="宋体" panose="02010600030101010101" pitchFamily="2" charset="-122"/>
                          <a:cs typeface="+mn-cs"/>
                        </a:rPr>
                        <a:t>PI</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 </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5518874"/>
                  </a:ext>
                </a:extLst>
              </a:tr>
              <a:tr h="1030753">
                <a:tc vMerge="1">
                  <a:txBody>
                    <a:bodyPr/>
                    <a:lstStyle/>
                    <a:p>
                      <a:endParaRPr lang="zh-CN" altLang="en-US"/>
                    </a:p>
                  </a:txBody>
                  <a:tcPr/>
                </a:tc>
                <a:tc>
                  <a:txBody>
                    <a:bodyPr/>
                    <a:lstStyle/>
                    <a:p>
                      <a:pPr marL="0" marR="71755" indent="0" algn="ctr"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使用中发现</a:t>
                      </a:r>
                    </a:p>
                  </a:txBody>
                  <a:tcPr marL="42086" marR="42086"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 </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 </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 </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 </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 </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 </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0</a:t>
                      </a:r>
                      <a:r>
                        <a:rPr lang="zh-CN" sz="1400" kern="1200" dirty="0">
                          <a:solidFill>
                            <a:schemeClr val="tx1"/>
                          </a:solidFill>
                          <a:effectLst/>
                          <a:latin typeface="Times New Roman" panose="02020603050405020304" pitchFamily="18" charset="0"/>
                          <a:ea typeface="宋体" panose="02010600030101010101" pitchFamily="2" charset="-122"/>
                          <a:cs typeface="+mn-cs"/>
                        </a:rPr>
                        <a:t>个</a:t>
                      </a:r>
                      <a:r>
                        <a:rPr lang="en-US" sz="1400" kern="1200" dirty="0" err="1">
                          <a:solidFill>
                            <a:schemeClr val="tx1"/>
                          </a:solidFill>
                          <a:effectLst/>
                          <a:latin typeface="Times New Roman" panose="02020603050405020304" pitchFamily="18" charset="0"/>
                          <a:ea typeface="宋体" panose="02010600030101010101" pitchFamily="2" charset="-122"/>
                          <a:cs typeface="+mn-cs"/>
                        </a:rPr>
                        <a:t>VoC</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0</a:t>
                      </a:r>
                      <a:r>
                        <a:rPr lang="zh-CN" sz="1400" kern="1200" dirty="0">
                          <a:solidFill>
                            <a:schemeClr val="tx1"/>
                          </a:solidFill>
                          <a:effectLst/>
                          <a:latin typeface="Times New Roman" panose="02020603050405020304" pitchFamily="18" charset="0"/>
                          <a:ea typeface="宋体" panose="02010600030101010101" pitchFamily="2" charset="-122"/>
                          <a:cs typeface="+mn-cs"/>
                        </a:rPr>
                        <a:t>个</a:t>
                      </a:r>
                      <a:r>
                        <a:rPr lang="en-US" sz="1400" kern="1200" dirty="0">
                          <a:solidFill>
                            <a:schemeClr val="tx1"/>
                          </a:solidFill>
                          <a:effectLst/>
                          <a:latin typeface="Times New Roman" panose="02020603050405020304" pitchFamily="18" charset="0"/>
                          <a:ea typeface="宋体" panose="02010600030101010101" pitchFamily="2" charset="-122"/>
                          <a:cs typeface="+mn-cs"/>
                        </a:rPr>
                        <a:t>RD</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0</a:t>
                      </a:r>
                      <a:r>
                        <a:rPr lang="zh-CN" sz="1400" kern="1200" dirty="0">
                          <a:solidFill>
                            <a:schemeClr val="tx1"/>
                          </a:solidFill>
                          <a:effectLst/>
                          <a:latin typeface="Times New Roman" panose="02020603050405020304" pitchFamily="18" charset="0"/>
                          <a:ea typeface="宋体" panose="02010600030101010101" pitchFamily="2" charset="-122"/>
                          <a:cs typeface="+mn-cs"/>
                        </a:rPr>
                        <a:t>个</a:t>
                      </a:r>
                      <a:r>
                        <a:rPr lang="en-US" sz="1400" kern="1200" dirty="0">
                          <a:solidFill>
                            <a:schemeClr val="tx1"/>
                          </a:solidFill>
                          <a:effectLst/>
                          <a:latin typeface="Times New Roman" panose="02020603050405020304" pitchFamily="18" charset="0"/>
                          <a:ea typeface="宋体" panose="02010600030101010101" pitchFamily="2" charset="-122"/>
                          <a:cs typeface="+mn-cs"/>
                        </a:rPr>
                        <a:t>TS</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10</a:t>
                      </a:r>
                      <a:r>
                        <a:rPr lang="zh-CN" sz="1400" kern="1200" dirty="0">
                          <a:solidFill>
                            <a:schemeClr val="tx1"/>
                          </a:solidFill>
                          <a:effectLst/>
                          <a:latin typeface="Times New Roman" panose="02020603050405020304" pitchFamily="18" charset="0"/>
                          <a:ea typeface="宋体" panose="02010600030101010101" pitchFamily="2" charset="-122"/>
                          <a:cs typeface="+mn-cs"/>
                        </a:rPr>
                        <a:t>个</a:t>
                      </a:r>
                      <a:r>
                        <a:rPr lang="en-US" sz="1400" kern="1200" dirty="0">
                          <a:solidFill>
                            <a:schemeClr val="tx1"/>
                          </a:solidFill>
                          <a:effectLst/>
                          <a:latin typeface="Times New Roman" panose="02020603050405020304" pitchFamily="18" charset="0"/>
                          <a:ea typeface="宋体" panose="02010600030101010101" pitchFamily="2" charset="-122"/>
                          <a:cs typeface="+mn-cs"/>
                        </a:rPr>
                        <a:t>VER</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2</a:t>
                      </a:r>
                      <a:r>
                        <a:rPr lang="zh-CN" sz="1400" kern="1200" dirty="0">
                          <a:solidFill>
                            <a:schemeClr val="tx1"/>
                          </a:solidFill>
                          <a:effectLst/>
                          <a:latin typeface="Times New Roman" panose="02020603050405020304" pitchFamily="18" charset="0"/>
                          <a:ea typeface="宋体" panose="02010600030101010101" pitchFamily="2" charset="-122"/>
                          <a:cs typeface="+mn-cs"/>
                        </a:rPr>
                        <a:t>个</a:t>
                      </a:r>
                      <a:r>
                        <a:rPr lang="en-US" sz="1400" kern="1200" dirty="0">
                          <a:solidFill>
                            <a:schemeClr val="tx1"/>
                          </a:solidFill>
                          <a:effectLst/>
                          <a:latin typeface="Times New Roman" panose="02020603050405020304" pitchFamily="18" charset="0"/>
                          <a:ea typeface="宋体" panose="02010600030101010101" pitchFamily="2" charset="-122"/>
                          <a:cs typeface="+mn-cs"/>
                        </a:rPr>
                        <a:t>VAL</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2086" marR="420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2295992"/>
                  </a:ext>
                </a:extLst>
              </a:tr>
            </a:tbl>
          </a:graphicData>
        </a:graphic>
      </p:graphicFrame>
      <p:sp>
        <p:nvSpPr>
          <p:cNvPr id="4" name="文本框 3"/>
          <p:cNvSpPr txBox="1"/>
          <p:nvPr/>
        </p:nvSpPr>
        <p:spPr>
          <a:xfrm>
            <a:off x="3828638" y="1422140"/>
            <a:ext cx="1056700" cy="461665"/>
          </a:xfrm>
          <a:prstGeom prst="rect">
            <a:avLst/>
          </a:prstGeom>
          <a:noFill/>
        </p:spPr>
        <p:txBody>
          <a:bodyPr wrap="none" rtlCol="0">
            <a:spAutoFit/>
          </a:bodyPr>
          <a:lstStyle/>
          <a:p>
            <a:r>
              <a:rPr lang="zh-CN" altLang="en-US" dirty="0" smtClean="0"/>
              <a:t>表</a:t>
            </a:r>
            <a:r>
              <a:rPr lang="en-US" altLang="zh-CN" dirty="0" smtClean="0"/>
              <a:t>16-4</a:t>
            </a:r>
            <a:endParaRPr lang="zh-CN" altLang="en-US" dirty="0"/>
          </a:p>
        </p:txBody>
      </p:sp>
    </p:spTree>
    <p:extLst>
      <p:ext uri="{BB962C8B-B14F-4D97-AF65-F5344CB8AC3E}">
        <p14:creationId xmlns:p14="http://schemas.microsoft.com/office/powerpoint/2010/main" val="33100033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16.5.2 </a:t>
            </a:r>
            <a:r>
              <a:rPr lang="zh-CN" altLang="en-US" dirty="0" smtClean="0"/>
              <a:t>缺陷来源和传播</a:t>
            </a:r>
            <a:endParaRPr lang="zh-CN" altLang="en-US" dirty="0"/>
          </a:p>
        </p:txBody>
      </p:sp>
      <p:sp>
        <p:nvSpPr>
          <p:cNvPr id="3" name="内容占位符 2"/>
          <p:cNvSpPr>
            <a:spLocks noGrp="1"/>
          </p:cNvSpPr>
          <p:nvPr>
            <p:ph idx="1"/>
          </p:nvPr>
        </p:nvSpPr>
        <p:spPr>
          <a:xfrm>
            <a:off x="859974" y="1121232"/>
            <a:ext cx="8001000" cy="4902200"/>
          </a:xfrm>
        </p:spPr>
        <p:txBody>
          <a:bodyPr/>
          <a:lstStyle/>
          <a:p>
            <a:r>
              <a:rPr lang="zh-CN" altLang="en-US" dirty="0" smtClean="0"/>
              <a:t>由于，在不同的阶段发现和消除前期遗留下来的各种不同类型缺陷的成本不同</a:t>
            </a:r>
            <a:r>
              <a:rPr lang="en-US" altLang="zh-CN" dirty="0" smtClean="0"/>
              <a:t>.</a:t>
            </a:r>
          </a:p>
          <a:p>
            <a:pPr lvl="1"/>
            <a:r>
              <a:rPr lang="zh-CN" altLang="en-US" dirty="0" smtClean="0"/>
              <a:t>例如，在测试阶段，发现和消除一个“需求缺陷”，就会比需求评审阶段消除这个缺陷，花费成倍的代价！</a:t>
            </a:r>
            <a:endParaRPr lang="en-US" altLang="zh-CN" dirty="0" smtClean="0"/>
          </a:p>
          <a:p>
            <a:pPr lvl="1"/>
            <a:r>
              <a:rPr lang="zh-CN" altLang="en-US" dirty="0" smtClean="0"/>
              <a:t>后期，遗留的缺陷类型越接近与前期活动类型，消除错误的成本就会越高</a:t>
            </a:r>
            <a:r>
              <a:rPr lang="en-US" dirty="0" smtClean="0"/>
              <a:t>(</a:t>
            </a:r>
            <a:r>
              <a:rPr lang="zh-CN" altLang="en-US" dirty="0" smtClean="0"/>
              <a:t>指数上升</a:t>
            </a:r>
            <a:r>
              <a:rPr lang="en-US" dirty="0" smtClean="0"/>
              <a:t>)</a:t>
            </a:r>
            <a:r>
              <a:rPr lang="zh-CN" altLang="en-US" dirty="0" smtClean="0"/>
              <a:t>。</a:t>
            </a:r>
            <a:endParaRPr lang="en-US" altLang="zh-CN" dirty="0" smtClean="0"/>
          </a:p>
          <a:p>
            <a:r>
              <a:rPr lang="zh-CN" altLang="en-US" dirty="0" smtClean="0"/>
              <a:t>就必须定量地控制“各种类型缺陷”的传播。</a:t>
            </a:r>
            <a:endParaRPr lang="en-US" altLang="zh-CN" dirty="0" smtClean="0"/>
          </a:p>
          <a:p>
            <a:pPr lvl="1"/>
            <a:r>
              <a:rPr lang="zh-CN" altLang="en-US" dirty="0" smtClean="0"/>
              <a:t>例如，需求的缺陷只能“遗漏”到体系结构设计、详细设计。如果遗漏到测试和运行阶段，成倍就会增加。</a:t>
            </a:r>
            <a:endParaRPr lang="en-US" altLang="zh-CN" dirty="0" smtClean="0"/>
          </a:p>
          <a:p>
            <a:pPr lvl="1"/>
            <a:r>
              <a:rPr lang="zh-CN" altLang="en-US" dirty="0" smtClean="0"/>
              <a:t>同理，编码的缺陷，可以“遗漏”到测试阶段，但尽可能不要遗漏到运行阶段！</a:t>
            </a:r>
            <a:endParaRPr lang="en-US" altLang="zh-CN" dirty="0" smtClean="0"/>
          </a:p>
          <a:p>
            <a:pPr lvl="1"/>
            <a:r>
              <a:rPr lang="zh-CN" altLang="en-US" dirty="0" smtClean="0">
                <a:solidFill>
                  <a:srgbClr val="FF0000"/>
                </a:solidFill>
              </a:rPr>
              <a:t>分类、测量和研究缺陷遗漏情况，就有助于降低成本！</a:t>
            </a:r>
            <a:endParaRPr lang="en-US" altLang="zh-CN" dirty="0" smtClean="0">
              <a:solidFill>
                <a:srgbClr val="FF0000"/>
              </a:solidFill>
            </a:endParaRPr>
          </a:p>
          <a:p>
            <a:pPr lvl="1"/>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16.5.3 </a:t>
            </a:r>
            <a:r>
              <a:rPr lang="zh-CN" altLang="en-US" dirty="0" smtClean="0"/>
              <a:t>质量统计方法</a:t>
            </a:r>
            <a:endParaRPr lang="zh-CN" altLang="en-US" dirty="0"/>
          </a:p>
        </p:txBody>
      </p:sp>
      <p:sp>
        <p:nvSpPr>
          <p:cNvPr id="3" name="内容占位符 2"/>
          <p:cNvSpPr>
            <a:spLocks noGrp="1"/>
          </p:cNvSpPr>
          <p:nvPr>
            <p:ph idx="1"/>
          </p:nvPr>
        </p:nvSpPr>
        <p:spPr/>
        <p:txBody>
          <a:bodyPr/>
          <a:lstStyle/>
          <a:p>
            <a:r>
              <a:rPr lang="zh-CN" altLang="en-US" dirty="0" smtClean="0"/>
              <a:t>假设一个软件开发组织和队伍是稳定的，那么其开发软件的生产率，以及缺陷的产生和消除能力也是稳定的</a:t>
            </a:r>
            <a:r>
              <a:rPr lang="zh-CN" altLang="en-US" dirty="0"/>
              <a:t>。</a:t>
            </a:r>
            <a:endParaRPr lang="en-US" altLang="zh-CN" dirty="0" smtClean="0"/>
          </a:p>
          <a:p>
            <a:r>
              <a:rPr lang="zh-CN" altLang="en-US" dirty="0" smtClean="0"/>
              <a:t>这样，可以用历史</a:t>
            </a:r>
            <a:r>
              <a:rPr lang="en-US" altLang="zh-CN" dirty="0" smtClean="0"/>
              <a:t>(</a:t>
            </a:r>
            <a:r>
              <a:rPr lang="zh-CN" altLang="en-US" dirty="0" smtClean="0"/>
              <a:t>项目</a:t>
            </a:r>
            <a:r>
              <a:rPr lang="en-US" altLang="zh-CN" dirty="0" smtClean="0"/>
              <a:t>)</a:t>
            </a:r>
            <a:r>
              <a:rPr lang="zh-CN" altLang="en-US" dirty="0" smtClean="0"/>
              <a:t>数据，推测新项目的</a:t>
            </a:r>
            <a:r>
              <a:rPr lang="zh-CN" altLang="en-US" dirty="0"/>
              <a:t>缺陷的产生和</a:t>
            </a:r>
            <a:r>
              <a:rPr lang="zh-CN" altLang="en-US" dirty="0" smtClean="0"/>
              <a:t>消除情况。</a:t>
            </a:r>
            <a:endParaRPr lang="en-US" altLang="zh-CN" dirty="0"/>
          </a:p>
          <a:p>
            <a:endParaRPr lang="zh-CN" altLang="en-US" dirty="0"/>
          </a:p>
        </p:txBody>
      </p:sp>
      <p:grpSp>
        <p:nvGrpSpPr>
          <p:cNvPr id="4" name="画布 35392"/>
          <p:cNvGrpSpPr/>
          <p:nvPr/>
        </p:nvGrpSpPr>
        <p:grpSpPr>
          <a:xfrm>
            <a:off x="46234" y="3629235"/>
            <a:ext cx="4451350" cy="2114551"/>
            <a:chOff x="0" y="0"/>
            <a:chExt cx="4451350" cy="2114551"/>
          </a:xfrm>
        </p:grpSpPr>
        <p:sp>
          <p:nvSpPr>
            <p:cNvPr id="5" name="矩形 4"/>
            <p:cNvSpPr/>
            <p:nvPr/>
          </p:nvSpPr>
          <p:spPr>
            <a:xfrm>
              <a:off x="0" y="0"/>
              <a:ext cx="4451350" cy="2113915"/>
            </a:xfrm>
            <a:prstGeom prst="rect">
              <a:avLst/>
            </a:prstGeom>
            <a:solidFill>
              <a:schemeClr val="accent1">
                <a:lumMod val="20000"/>
                <a:lumOff val="80000"/>
              </a:schemeClr>
            </a:solidFill>
          </p:spPr>
        </p:sp>
        <p:sp>
          <p:nvSpPr>
            <p:cNvPr id="6" name="Text Box 91"/>
            <p:cNvSpPr txBox="1">
              <a:spLocks noChangeArrowheads="1"/>
            </p:cNvSpPr>
            <p:nvPr/>
          </p:nvSpPr>
          <p:spPr bwMode="auto">
            <a:xfrm>
              <a:off x="2667000" y="1565629"/>
              <a:ext cx="479396" cy="225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algn="r">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时间</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7" name="AutoShape 92"/>
            <p:cNvCxnSpPr>
              <a:cxnSpLocks noChangeShapeType="1"/>
            </p:cNvCxnSpPr>
            <p:nvPr/>
          </p:nvCxnSpPr>
          <p:spPr bwMode="auto">
            <a:xfrm flipV="1">
              <a:off x="592289" y="847127"/>
              <a:ext cx="0" cy="718502"/>
            </a:xfrm>
            <a:prstGeom prst="straightConnector1">
              <a:avLst/>
            </a:prstGeom>
            <a:noFill/>
            <a:ln w="3175">
              <a:solidFill>
                <a:schemeClr val="tx1">
                  <a:lumMod val="10000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cxnSp>
          <p:nvCxnSpPr>
            <p:cNvPr id="8" name="AutoShape 93"/>
            <p:cNvCxnSpPr>
              <a:cxnSpLocks noChangeShapeType="1"/>
            </p:cNvCxnSpPr>
            <p:nvPr/>
          </p:nvCxnSpPr>
          <p:spPr bwMode="auto">
            <a:xfrm flipV="1">
              <a:off x="647700" y="638708"/>
              <a:ext cx="2921774" cy="1190092"/>
            </a:xfrm>
            <a:prstGeom prst="straightConnector1">
              <a:avLst/>
            </a:prstGeom>
            <a:noFill/>
            <a:ln w="3175">
              <a:solidFill>
                <a:schemeClr val="tx1">
                  <a:lumMod val="100000"/>
                  <a:lumOff val="0"/>
                </a:schemeClr>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sp>
          <p:nvSpPr>
            <p:cNvPr id="9" name="Text Box 96"/>
            <p:cNvSpPr txBox="1">
              <a:spLocks noChangeArrowheads="1"/>
            </p:cNvSpPr>
            <p:nvPr/>
          </p:nvSpPr>
          <p:spPr bwMode="auto">
            <a:xfrm>
              <a:off x="0" y="692703"/>
              <a:ext cx="561288" cy="4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测量值</a:t>
              </a:r>
              <a:endParaRPr lang="zh-CN" sz="1200">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的频度</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grpSp>
          <p:nvGrpSpPr>
            <p:cNvPr id="10" name="组合 9"/>
            <p:cNvGrpSpPr/>
            <p:nvPr/>
          </p:nvGrpSpPr>
          <p:grpSpPr>
            <a:xfrm>
              <a:off x="592289" y="1236358"/>
              <a:ext cx="712787" cy="698630"/>
              <a:chOff x="1778000" y="345473"/>
              <a:chExt cx="712787" cy="571748"/>
            </a:xfrm>
          </p:grpSpPr>
          <p:sp>
            <p:nvSpPr>
              <p:cNvPr id="91" name="任意多边形 90"/>
              <p:cNvSpPr/>
              <p:nvPr/>
            </p:nvSpPr>
            <p:spPr>
              <a:xfrm>
                <a:off x="1778000" y="345473"/>
                <a:ext cx="712787" cy="571748"/>
              </a:xfrm>
              <a:custGeom>
                <a:avLst/>
                <a:gdLst>
                  <a:gd name="connsiteX0" fmla="*/ 0 w 712787"/>
                  <a:gd name="connsiteY0" fmla="*/ 260546 h 571748"/>
                  <a:gd name="connsiteX1" fmla="*/ 146050 w 712787"/>
                  <a:gd name="connsiteY1" fmla="*/ 260546 h 571748"/>
                  <a:gd name="connsiteX2" fmla="*/ 215900 w 712787"/>
                  <a:gd name="connsiteY2" fmla="*/ 184346 h 571748"/>
                  <a:gd name="connsiteX3" fmla="*/ 266700 w 712787"/>
                  <a:gd name="connsiteY3" fmla="*/ 63696 h 571748"/>
                  <a:gd name="connsiteX4" fmla="*/ 317500 w 712787"/>
                  <a:gd name="connsiteY4" fmla="*/ 196 h 571748"/>
                  <a:gd name="connsiteX5" fmla="*/ 400050 w 712787"/>
                  <a:gd name="connsiteY5" fmla="*/ 82746 h 571748"/>
                  <a:gd name="connsiteX6" fmla="*/ 476250 w 712787"/>
                  <a:gd name="connsiteY6" fmla="*/ 235146 h 571748"/>
                  <a:gd name="connsiteX7" fmla="*/ 520700 w 712787"/>
                  <a:gd name="connsiteY7" fmla="*/ 362146 h 571748"/>
                  <a:gd name="connsiteX8" fmla="*/ 546100 w 712787"/>
                  <a:gd name="connsiteY8" fmla="*/ 406596 h 571748"/>
                  <a:gd name="connsiteX9" fmla="*/ 577850 w 712787"/>
                  <a:gd name="connsiteY9" fmla="*/ 482796 h 571748"/>
                  <a:gd name="connsiteX10" fmla="*/ 635000 w 712787"/>
                  <a:gd name="connsiteY10" fmla="*/ 527246 h 571748"/>
                  <a:gd name="connsiteX11" fmla="*/ 704850 w 712787"/>
                  <a:gd name="connsiteY11" fmla="*/ 565346 h 571748"/>
                  <a:gd name="connsiteX12" fmla="*/ 711200 w 712787"/>
                  <a:gd name="connsiteY12" fmla="*/ 571696 h 571748"/>
                  <a:gd name="connsiteX13" fmla="*/ 0 w 712787"/>
                  <a:gd name="connsiteY13" fmla="*/ 260546 h 571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12787" h="571748">
                    <a:moveTo>
                      <a:pt x="0" y="260546"/>
                    </a:moveTo>
                    <a:cubicBezTo>
                      <a:pt x="55033" y="266896"/>
                      <a:pt x="110067" y="273246"/>
                      <a:pt x="146050" y="260546"/>
                    </a:cubicBezTo>
                    <a:cubicBezTo>
                      <a:pt x="182033" y="247846"/>
                      <a:pt x="195792" y="217154"/>
                      <a:pt x="215900" y="184346"/>
                    </a:cubicBezTo>
                    <a:cubicBezTo>
                      <a:pt x="236008" y="151538"/>
                      <a:pt x="249767" y="94388"/>
                      <a:pt x="266700" y="63696"/>
                    </a:cubicBezTo>
                    <a:cubicBezTo>
                      <a:pt x="283633" y="33004"/>
                      <a:pt x="295275" y="-2979"/>
                      <a:pt x="317500" y="196"/>
                    </a:cubicBezTo>
                    <a:cubicBezTo>
                      <a:pt x="339725" y="3371"/>
                      <a:pt x="373592" y="43588"/>
                      <a:pt x="400050" y="82746"/>
                    </a:cubicBezTo>
                    <a:cubicBezTo>
                      <a:pt x="426508" y="121904"/>
                      <a:pt x="456142" y="188579"/>
                      <a:pt x="476250" y="235146"/>
                    </a:cubicBezTo>
                    <a:cubicBezTo>
                      <a:pt x="496358" y="281713"/>
                      <a:pt x="509058" y="333571"/>
                      <a:pt x="520700" y="362146"/>
                    </a:cubicBezTo>
                    <a:cubicBezTo>
                      <a:pt x="532342" y="390721"/>
                      <a:pt x="536575" y="386488"/>
                      <a:pt x="546100" y="406596"/>
                    </a:cubicBezTo>
                    <a:cubicBezTo>
                      <a:pt x="555625" y="426704"/>
                      <a:pt x="563033" y="462688"/>
                      <a:pt x="577850" y="482796"/>
                    </a:cubicBezTo>
                    <a:cubicBezTo>
                      <a:pt x="592667" y="502904"/>
                      <a:pt x="613833" y="513488"/>
                      <a:pt x="635000" y="527246"/>
                    </a:cubicBezTo>
                    <a:cubicBezTo>
                      <a:pt x="656167" y="541004"/>
                      <a:pt x="704850" y="565346"/>
                      <a:pt x="704850" y="565346"/>
                    </a:cubicBezTo>
                    <a:cubicBezTo>
                      <a:pt x="717550" y="572754"/>
                      <a:pt x="711200" y="571696"/>
                      <a:pt x="711200" y="571696"/>
                    </a:cubicBezTo>
                    <a:lnTo>
                      <a:pt x="0" y="260546"/>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92" name="AutoShape 92"/>
              <p:cNvCxnSpPr>
                <a:cxnSpLocks noChangeShapeType="1"/>
                <a:endCxn id="91" idx="4"/>
              </p:cNvCxnSpPr>
              <p:nvPr/>
            </p:nvCxnSpPr>
            <p:spPr bwMode="auto">
              <a:xfrm flipH="1" flipV="1">
                <a:off x="2095264" y="345669"/>
                <a:ext cx="2080" cy="390048"/>
              </a:xfrm>
              <a:prstGeom prst="straightConnector1">
                <a:avLst/>
              </a:prstGeom>
              <a:noFill/>
              <a:ln w="3175">
                <a:solidFill>
                  <a:schemeClr val="tx1">
                    <a:lumMod val="100000"/>
                    <a:lumOff val="0"/>
                  </a:schemeClr>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grpSp>
        <p:grpSp>
          <p:nvGrpSpPr>
            <p:cNvPr id="11" name="组合 10"/>
            <p:cNvGrpSpPr/>
            <p:nvPr/>
          </p:nvGrpSpPr>
          <p:grpSpPr>
            <a:xfrm>
              <a:off x="755619" y="1534490"/>
              <a:ext cx="62216" cy="99612"/>
              <a:chOff x="923790" y="345473"/>
              <a:chExt cx="101589" cy="105377"/>
            </a:xfrm>
          </p:grpSpPr>
          <p:cxnSp>
            <p:nvCxnSpPr>
              <p:cNvPr id="89" name="直接连接符 88"/>
              <p:cNvCxnSpPr/>
              <p:nvPr/>
            </p:nvCxnSpPr>
            <p:spPr>
              <a:xfrm>
                <a:off x="923790" y="364225"/>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90" name="直接连接符 89"/>
              <p:cNvCxnSpPr/>
              <p:nvPr/>
            </p:nvCxnSpPr>
            <p:spPr>
              <a:xfrm flipH="1">
                <a:off x="939800" y="345473"/>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2" name="组合 11"/>
            <p:cNvGrpSpPr/>
            <p:nvPr/>
          </p:nvGrpSpPr>
          <p:grpSpPr>
            <a:xfrm>
              <a:off x="844820" y="1565629"/>
              <a:ext cx="61595" cy="99317"/>
              <a:chOff x="0" y="0"/>
              <a:chExt cx="101589" cy="105377"/>
            </a:xfrm>
          </p:grpSpPr>
          <p:cxnSp>
            <p:nvCxnSpPr>
              <p:cNvPr id="87" name="直接连接符 86"/>
              <p:cNvCxnSpPr/>
              <p:nvPr/>
            </p:nvCxnSpPr>
            <p:spPr>
              <a:xfrm>
                <a:off x="0" y="18752"/>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8" name="直接连接符 87"/>
              <p:cNvCxnSpPr/>
              <p:nvPr/>
            </p:nvCxnSpPr>
            <p:spPr>
              <a:xfrm flipH="1">
                <a:off x="16010" y="0"/>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3" name="组合 12"/>
            <p:cNvGrpSpPr/>
            <p:nvPr/>
          </p:nvGrpSpPr>
          <p:grpSpPr>
            <a:xfrm>
              <a:off x="950270" y="1616814"/>
              <a:ext cx="60960" cy="98543"/>
              <a:chOff x="0" y="0"/>
              <a:chExt cx="101589" cy="105377"/>
            </a:xfrm>
          </p:grpSpPr>
          <p:cxnSp>
            <p:nvCxnSpPr>
              <p:cNvPr id="85" name="直接连接符 84"/>
              <p:cNvCxnSpPr/>
              <p:nvPr/>
            </p:nvCxnSpPr>
            <p:spPr>
              <a:xfrm>
                <a:off x="0" y="18752"/>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6" name="直接连接符 85"/>
              <p:cNvCxnSpPr/>
              <p:nvPr/>
            </p:nvCxnSpPr>
            <p:spPr>
              <a:xfrm flipH="1">
                <a:off x="16010" y="0"/>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4" name="组合 13"/>
            <p:cNvGrpSpPr/>
            <p:nvPr/>
          </p:nvGrpSpPr>
          <p:grpSpPr>
            <a:xfrm>
              <a:off x="1038474" y="1670450"/>
              <a:ext cx="60325" cy="98543"/>
              <a:chOff x="0" y="0"/>
              <a:chExt cx="101589" cy="105377"/>
            </a:xfrm>
          </p:grpSpPr>
          <p:cxnSp>
            <p:nvCxnSpPr>
              <p:cNvPr id="83" name="直接连接符 82"/>
              <p:cNvCxnSpPr/>
              <p:nvPr/>
            </p:nvCxnSpPr>
            <p:spPr>
              <a:xfrm>
                <a:off x="0" y="18752"/>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4" name="直接连接符 83"/>
              <p:cNvCxnSpPr/>
              <p:nvPr/>
            </p:nvCxnSpPr>
            <p:spPr>
              <a:xfrm flipH="1">
                <a:off x="16010" y="0"/>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5" name="组合 14"/>
            <p:cNvGrpSpPr/>
            <p:nvPr/>
          </p:nvGrpSpPr>
          <p:grpSpPr>
            <a:xfrm>
              <a:off x="1236402" y="966445"/>
              <a:ext cx="712470" cy="698500"/>
              <a:chOff x="0" y="0"/>
              <a:chExt cx="712787" cy="571748"/>
            </a:xfrm>
          </p:grpSpPr>
          <p:sp>
            <p:nvSpPr>
              <p:cNvPr id="81" name="任意多边形 80"/>
              <p:cNvSpPr/>
              <p:nvPr/>
            </p:nvSpPr>
            <p:spPr>
              <a:xfrm>
                <a:off x="0" y="0"/>
                <a:ext cx="712787" cy="571748"/>
              </a:xfrm>
              <a:custGeom>
                <a:avLst/>
                <a:gdLst>
                  <a:gd name="connsiteX0" fmla="*/ 0 w 712787"/>
                  <a:gd name="connsiteY0" fmla="*/ 260546 h 571748"/>
                  <a:gd name="connsiteX1" fmla="*/ 146050 w 712787"/>
                  <a:gd name="connsiteY1" fmla="*/ 260546 h 571748"/>
                  <a:gd name="connsiteX2" fmla="*/ 215900 w 712787"/>
                  <a:gd name="connsiteY2" fmla="*/ 184346 h 571748"/>
                  <a:gd name="connsiteX3" fmla="*/ 266700 w 712787"/>
                  <a:gd name="connsiteY3" fmla="*/ 63696 h 571748"/>
                  <a:gd name="connsiteX4" fmla="*/ 317500 w 712787"/>
                  <a:gd name="connsiteY4" fmla="*/ 196 h 571748"/>
                  <a:gd name="connsiteX5" fmla="*/ 400050 w 712787"/>
                  <a:gd name="connsiteY5" fmla="*/ 82746 h 571748"/>
                  <a:gd name="connsiteX6" fmla="*/ 476250 w 712787"/>
                  <a:gd name="connsiteY6" fmla="*/ 235146 h 571748"/>
                  <a:gd name="connsiteX7" fmla="*/ 520700 w 712787"/>
                  <a:gd name="connsiteY7" fmla="*/ 362146 h 571748"/>
                  <a:gd name="connsiteX8" fmla="*/ 546100 w 712787"/>
                  <a:gd name="connsiteY8" fmla="*/ 406596 h 571748"/>
                  <a:gd name="connsiteX9" fmla="*/ 577850 w 712787"/>
                  <a:gd name="connsiteY9" fmla="*/ 482796 h 571748"/>
                  <a:gd name="connsiteX10" fmla="*/ 635000 w 712787"/>
                  <a:gd name="connsiteY10" fmla="*/ 527246 h 571748"/>
                  <a:gd name="connsiteX11" fmla="*/ 704850 w 712787"/>
                  <a:gd name="connsiteY11" fmla="*/ 565346 h 571748"/>
                  <a:gd name="connsiteX12" fmla="*/ 711200 w 712787"/>
                  <a:gd name="connsiteY12" fmla="*/ 571696 h 571748"/>
                  <a:gd name="connsiteX13" fmla="*/ 0 w 712787"/>
                  <a:gd name="connsiteY13" fmla="*/ 260546 h 571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12787" h="571748">
                    <a:moveTo>
                      <a:pt x="0" y="260546"/>
                    </a:moveTo>
                    <a:cubicBezTo>
                      <a:pt x="55033" y="266896"/>
                      <a:pt x="110067" y="273246"/>
                      <a:pt x="146050" y="260546"/>
                    </a:cubicBezTo>
                    <a:cubicBezTo>
                      <a:pt x="182033" y="247846"/>
                      <a:pt x="195792" y="217154"/>
                      <a:pt x="215900" y="184346"/>
                    </a:cubicBezTo>
                    <a:cubicBezTo>
                      <a:pt x="236008" y="151538"/>
                      <a:pt x="249767" y="94388"/>
                      <a:pt x="266700" y="63696"/>
                    </a:cubicBezTo>
                    <a:cubicBezTo>
                      <a:pt x="283633" y="33004"/>
                      <a:pt x="295275" y="-2979"/>
                      <a:pt x="317500" y="196"/>
                    </a:cubicBezTo>
                    <a:cubicBezTo>
                      <a:pt x="339725" y="3371"/>
                      <a:pt x="373592" y="43588"/>
                      <a:pt x="400050" y="82746"/>
                    </a:cubicBezTo>
                    <a:cubicBezTo>
                      <a:pt x="426508" y="121904"/>
                      <a:pt x="456142" y="188579"/>
                      <a:pt x="476250" y="235146"/>
                    </a:cubicBezTo>
                    <a:cubicBezTo>
                      <a:pt x="496358" y="281713"/>
                      <a:pt x="509058" y="333571"/>
                      <a:pt x="520700" y="362146"/>
                    </a:cubicBezTo>
                    <a:cubicBezTo>
                      <a:pt x="532342" y="390721"/>
                      <a:pt x="536575" y="386488"/>
                      <a:pt x="546100" y="406596"/>
                    </a:cubicBezTo>
                    <a:cubicBezTo>
                      <a:pt x="555625" y="426704"/>
                      <a:pt x="563033" y="462688"/>
                      <a:pt x="577850" y="482796"/>
                    </a:cubicBezTo>
                    <a:cubicBezTo>
                      <a:pt x="592667" y="502904"/>
                      <a:pt x="613833" y="513488"/>
                      <a:pt x="635000" y="527246"/>
                    </a:cubicBezTo>
                    <a:cubicBezTo>
                      <a:pt x="656167" y="541004"/>
                      <a:pt x="704850" y="565346"/>
                      <a:pt x="704850" y="565346"/>
                    </a:cubicBezTo>
                    <a:cubicBezTo>
                      <a:pt x="717550" y="572754"/>
                      <a:pt x="711200" y="571696"/>
                      <a:pt x="711200" y="571696"/>
                    </a:cubicBezTo>
                    <a:lnTo>
                      <a:pt x="0" y="260546"/>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82" name="AutoShape 92"/>
              <p:cNvCxnSpPr>
                <a:cxnSpLocks noChangeShapeType="1"/>
              </p:cNvCxnSpPr>
              <p:nvPr/>
            </p:nvCxnSpPr>
            <p:spPr bwMode="auto">
              <a:xfrm flipH="1" flipV="1">
                <a:off x="317264" y="196"/>
                <a:ext cx="2080" cy="390048"/>
              </a:xfrm>
              <a:prstGeom prst="straightConnector1">
                <a:avLst/>
              </a:prstGeom>
              <a:noFill/>
              <a:ln w="3175">
                <a:solidFill>
                  <a:schemeClr val="tx1">
                    <a:lumMod val="100000"/>
                    <a:lumOff val="0"/>
                  </a:schemeClr>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grpSp>
        <p:grpSp>
          <p:nvGrpSpPr>
            <p:cNvPr id="16" name="组合 15"/>
            <p:cNvGrpSpPr/>
            <p:nvPr/>
          </p:nvGrpSpPr>
          <p:grpSpPr>
            <a:xfrm>
              <a:off x="1429895" y="1312361"/>
              <a:ext cx="61595" cy="99060"/>
              <a:chOff x="163195" y="297815"/>
              <a:chExt cx="101589" cy="105377"/>
            </a:xfrm>
          </p:grpSpPr>
          <p:cxnSp>
            <p:nvCxnSpPr>
              <p:cNvPr id="79" name="直接连接符 78"/>
              <p:cNvCxnSpPr/>
              <p:nvPr/>
            </p:nvCxnSpPr>
            <p:spPr>
              <a:xfrm>
                <a:off x="163195" y="316567"/>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0" name="直接连接符 79"/>
              <p:cNvCxnSpPr/>
              <p:nvPr/>
            </p:nvCxnSpPr>
            <p:spPr>
              <a:xfrm flipH="1">
                <a:off x="179205" y="297815"/>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7" name="组合 16"/>
            <p:cNvGrpSpPr/>
            <p:nvPr/>
          </p:nvGrpSpPr>
          <p:grpSpPr>
            <a:xfrm>
              <a:off x="1456100" y="1191969"/>
              <a:ext cx="60960" cy="99060"/>
              <a:chOff x="252730" y="328930"/>
              <a:chExt cx="101589" cy="105377"/>
            </a:xfrm>
          </p:grpSpPr>
          <p:cxnSp>
            <p:nvCxnSpPr>
              <p:cNvPr id="77" name="直接连接符 76"/>
              <p:cNvCxnSpPr/>
              <p:nvPr/>
            </p:nvCxnSpPr>
            <p:spPr>
              <a:xfrm>
                <a:off x="252730" y="347682"/>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8" name="直接连接符 77"/>
              <p:cNvCxnSpPr/>
              <p:nvPr/>
            </p:nvCxnSpPr>
            <p:spPr>
              <a:xfrm flipH="1">
                <a:off x="268740" y="328930"/>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8" name="组合 17"/>
            <p:cNvGrpSpPr/>
            <p:nvPr/>
          </p:nvGrpSpPr>
          <p:grpSpPr>
            <a:xfrm>
              <a:off x="1542651" y="1354782"/>
              <a:ext cx="60325" cy="98425"/>
              <a:chOff x="358140" y="335280"/>
              <a:chExt cx="101589" cy="105377"/>
            </a:xfrm>
          </p:grpSpPr>
          <p:cxnSp>
            <p:nvCxnSpPr>
              <p:cNvPr id="75" name="直接连接符 74"/>
              <p:cNvCxnSpPr/>
              <p:nvPr/>
            </p:nvCxnSpPr>
            <p:spPr>
              <a:xfrm>
                <a:off x="358140" y="354032"/>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6" name="直接连接符 75"/>
              <p:cNvCxnSpPr/>
              <p:nvPr/>
            </p:nvCxnSpPr>
            <p:spPr>
              <a:xfrm flipH="1">
                <a:off x="374150" y="335280"/>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9" name="组合 18"/>
            <p:cNvGrpSpPr/>
            <p:nvPr/>
          </p:nvGrpSpPr>
          <p:grpSpPr>
            <a:xfrm>
              <a:off x="1692804" y="1421110"/>
              <a:ext cx="59690" cy="98425"/>
              <a:chOff x="418465" y="415925"/>
              <a:chExt cx="101589" cy="105377"/>
            </a:xfrm>
          </p:grpSpPr>
          <p:cxnSp>
            <p:nvCxnSpPr>
              <p:cNvPr id="73" name="直接连接符 72"/>
              <p:cNvCxnSpPr/>
              <p:nvPr/>
            </p:nvCxnSpPr>
            <p:spPr>
              <a:xfrm>
                <a:off x="418465" y="434677"/>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4" name="直接连接符 73"/>
              <p:cNvCxnSpPr/>
              <p:nvPr/>
            </p:nvCxnSpPr>
            <p:spPr>
              <a:xfrm flipH="1">
                <a:off x="434475" y="415925"/>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20" name="组合 19"/>
            <p:cNvGrpSpPr/>
            <p:nvPr/>
          </p:nvGrpSpPr>
          <p:grpSpPr>
            <a:xfrm>
              <a:off x="1869100" y="735568"/>
              <a:ext cx="711835" cy="698500"/>
              <a:chOff x="0" y="0"/>
              <a:chExt cx="712787" cy="571748"/>
            </a:xfrm>
          </p:grpSpPr>
          <p:sp>
            <p:nvSpPr>
              <p:cNvPr id="71" name="任意多边形 70"/>
              <p:cNvSpPr/>
              <p:nvPr/>
            </p:nvSpPr>
            <p:spPr>
              <a:xfrm>
                <a:off x="0" y="0"/>
                <a:ext cx="712787" cy="571748"/>
              </a:xfrm>
              <a:custGeom>
                <a:avLst/>
                <a:gdLst>
                  <a:gd name="connsiteX0" fmla="*/ 0 w 712787"/>
                  <a:gd name="connsiteY0" fmla="*/ 260546 h 571748"/>
                  <a:gd name="connsiteX1" fmla="*/ 146050 w 712787"/>
                  <a:gd name="connsiteY1" fmla="*/ 260546 h 571748"/>
                  <a:gd name="connsiteX2" fmla="*/ 215900 w 712787"/>
                  <a:gd name="connsiteY2" fmla="*/ 184346 h 571748"/>
                  <a:gd name="connsiteX3" fmla="*/ 266700 w 712787"/>
                  <a:gd name="connsiteY3" fmla="*/ 63696 h 571748"/>
                  <a:gd name="connsiteX4" fmla="*/ 317500 w 712787"/>
                  <a:gd name="connsiteY4" fmla="*/ 196 h 571748"/>
                  <a:gd name="connsiteX5" fmla="*/ 400050 w 712787"/>
                  <a:gd name="connsiteY5" fmla="*/ 82746 h 571748"/>
                  <a:gd name="connsiteX6" fmla="*/ 476250 w 712787"/>
                  <a:gd name="connsiteY6" fmla="*/ 235146 h 571748"/>
                  <a:gd name="connsiteX7" fmla="*/ 520700 w 712787"/>
                  <a:gd name="connsiteY7" fmla="*/ 362146 h 571748"/>
                  <a:gd name="connsiteX8" fmla="*/ 546100 w 712787"/>
                  <a:gd name="connsiteY8" fmla="*/ 406596 h 571748"/>
                  <a:gd name="connsiteX9" fmla="*/ 577850 w 712787"/>
                  <a:gd name="connsiteY9" fmla="*/ 482796 h 571748"/>
                  <a:gd name="connsiteX10" fmla="*/ 635000 w 712787"/>
                  <a:gd name="connsiteY10" fmla="*/ 527246 h 571748"/>
                  <a:gd name="connsiteX11" fmla="*/ 704850 w 712787"/>
                  <a:gd name="connsiteY11" fmla="*/ 565346 h 571748"/>
                  <a:gd name="connsiteX12" fmla="*/ 711200 w 712787"/>
                  <a:gd name="connsiteY12" fmla="*/ 571696 h 571748"/>
                  <a:gd name="connsiteX13" fmla="*/ 0 w 712787"/>
                  <a:gd name="connsiteY13" fmla="*/ 260546 h 571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12787" h="571748">
                    <a:moveTo>
                      <a:pt x="0" y="260546"/>
                    </a:moveTo>
                    <a:cubicBezTo>
                      <a:pt x="55033" y="266896"/>
                      <a:pt x="110067" y="273246"/>
                      <a:pt x="146050" y="260546"/>
                    </a:cubicBezTo>
                    <a:cubicBezTo>
                      <a:pt x="182033" y="247846"/>
                      <a:pt x="195792" y="217154"/>
                      <a:pt x="215900" y="184346"/>
                    </a:cubicBezTo>
                    <a:cubicBezTo>
                      <a:pt x="236008" y="151538"/>
                      <a:pt x="249767" y="94388"/>
                      <a:pt x="266700" y="63696"/>
                    </a:cubicBezTo>
                    <a:cubicBezTo>
                      <a:pt x="283633" y="33004"/>
                      <a:pt x="295275" y="-2979"/>
                      <a:pt x="317500" y="196"/>
                    </a:cubicBezTo>
                    <a:cubicBezTo>
                      <a:pt x="339725" y="3371"/>
                      <a:pt x="373592" y="43588"/>
                      <a:pt x="400050" y="82746"/>
                    </a:cubicBezTo>
                    <a:cubicBezTo>
                      <a:pt x="426508" y="121904"/>
                      <a:pt x="456142" y="188579"/>
                      <a:pt x="476250" y="235146"/>
                    </a:cubicBezTo>
                    <a:cubicBezTo>
                      <a:pt x="496358" y="281713"/>
                      <a:pt x="509058" y="333571"/>
                      <a:pt x="520700" y="362146"/>
                    </a:cubicBezTo>
                    <a:cubicBezTo>
                      <a:pt x="532342" y="390721"/>
                      <a:pt x="536575" y="386488"/>
                      <a:pt x="546100" y="406596"/>
                    </a:cubicBezTo>
                    <a:cubicBezTo>
                      <a:pt x="555625" y="426704"/>
                      <a:pt x="563033" y="462688"/>
                      <a:pt x="577850" y="482796"/>
                    </a:cubicBezTo>
                    <a:cubicBezTo>
                      <a:pt x="592667" y="502904"/>
                      <a:pt x="613833" y="513488"/>
                      <a:pt x="635000" y="527246"/>
                    </a:cubicBezTo>
                    <a:cubicBezTo>
                      <a:pt x="656167" y="541004"/>
                      <a:pt x="704850" y="565346"/>
                      <a:pt x="704850" y="565346"/>
                    </a:cubicBezTo>
                    <a:cubicBezTo>
                      <a:pt x="717550" y="572754"/>
                      <a:pt x="711200" y="571696"/>
                      <a:pt x="711200" y="571696"/>
                    </a:cubicBezTo>
                    <a:lnTo>
                      <a:pt x="0" y="260546"/>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72" name="AutoShape 92"/>
              <p:cNvCxnSpPr>
                <a:cxnSpLocks noChangeShapeType="1"/>
              </p:cNvCxnSpPr>
              <p:nvPr/>
            </p:nvCxnSpPr>
            <p:spPr bwMode="auto">
              <a:xfrm flipH="1" flipV="1">
                <a:off x="317264" y="196"/>
                <a:ext cx="2080" cy="390048"/>
              </a:xfrm>
              <a:prstGeom prst="straightConnector1">
                <a:avLst/>
              </a:prstGeom>
              <a:noFill/>
              <a:ln w="3175">
                <a:solidFill>
                  <a:schemeClr val="tx1">
                    <a:lumMod val="100000"/>
                    <a:lumOff val="0"/>
                  </a:schemeClr>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grpSp>
        <p:grpSp>
          <p:nvGrpSpPr>
            <p:cNvPr id="21" name="组合 20"/>
            <p:cNvGrpSpPr/>
            <p:nvPr/>
          </p:nvGrpSpPr>
          <p:grpSpPr>
            <a:xfrm>
              <a:off x="2203529" y="1110203"/>
              <a:ext cx="60960" cy="99060"/>
              <a:chOff x="163195" y="297815"/>
              <a:chExt cx="101589" cy="105377"/>
            </a:xfrm>
          </p:grpSpPr>
          <p:cxnSp>
            <p:nvCxnSpPr>
              <p:cNvPr id="69" name="直接连接符 68"/>
              <p:cNvCxnSpPr/>
              <p:nvPr/>
            </p:nvCxnSpPr>
            <p:spPr>
              <a:xfrm>
                <a:off x="163195" y="316567"/>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0" name="直接连接符 69"/>
              <p:cNvCxnSpPr/>
              <p:nvPr/>
            </p:nvCxnSpPr>
            <p:spPr>
              <a:xfrm flipH="1">
                <a:off x="179205" y="297815"/>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22" name="组合 21"/>
            <p:cNvGrpSpPr/>
            <p:nvPr/>
          </p:nvGrpSpPr>
          <p:grpSpPr>
            <a:xfrm>
              <a:off x="2230140" y="944049"/>
              <a:ext cx="60325" cy="99060"/>
              <a:chOff x="252730" y="328930"/>
              <a:chExt cx="101589" cy="105377"/>
            </a:xfrm>
          </p:grpSpPr>
          <p:cxnSp>
            <p:nvCxnSpPr>
              <p:cNvPr id="67" name="直接连接符 66"/>
              <p:cNvCxnSpPr/>
              <p:nvPr/>
            </p:nvCxnSpPr>
            <p:spPr>
              <a:xfrm>
                <a:off x="252730" y="347682"/>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68" name="直接连接符 67"/>
              <p:cNvCxnSpPr/>
              <p:nvPr/>
            </p:nvCxnSpPr>
            <p:spPr>
              <a:xfrm flipH="1">
                <a:off x="268740" y="328930"/>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23" name="组合 22"/>
            <p:cNvGrpSpPr/>
            <p:nvPr/>
          </p:nvGrpSpPr>
          <p:grpSpPr>
            <a:xfrm>
              <a:off x="2111940" y="1067124"/>
              <a:ext cx="59690" cy="98425"/>
              <a:chOff x="358140" y="335280"/>
              <a:chExt cx="101589" cy="105377"/>
            </a:xfrm>
          </p:grpSpPr>
          <p:cxnSp>
            <p:nvCxnSpPr>
              <p:cNvPr id="65" name="直接连接符 64"/>
              <p:cNvCxnSpPr/>
              <p:nvPr/>
            </p:nvCxnSpPr>
            <p:spPr>
              <a:xfrm>
                <a:off x="358140" y="354032"/>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66" name="直接连接符 65"/>
              <p:cNvCxnSpPr/>
              <p:nvPr/>
            </p:nvCxnSpPr>
            <p:spPr>
              <a:xfrm flipH="1">
                <a:off x="374150" y="335280"/>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24" name="组合 23"/>
            <p:cNvGrpSpPr/>
            <p:nvPr/>
          </p:nvGrpSpPr>
          <p:grpSpPr>
            <a:xfrm>
              <a:off x="2314952" y="1169008"/>
              <a:ext cx="59055" cy="98425"/>
              <a:chOff x="418465" y="415925"/>
              <a:chExt cx="101589" cy="105377"/>
            </a:xfrm>
          </p:grpSpPr>
          <p:cxnSp>
            <p:nvCxnSpPr>
              <p:cNvPr id="63" name="直接连接符 62"/>
              <p:cNvCxnSpPr/>
              <p:nvPr/>
            </p:nvCxnSpPr>
            <p:spPr>
              <a:xfrm>
                <a:off x="418465" y="434677"/>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64" name="直接连接符 63"/>
              <p:cNvCxnSpPr/>
              <p:nvPr/>
            </p:nvCxnSpPr>
            <p:spPr>
              <a:xfrm flipH="1">
                <a:off x="434475" y="415925"/>
                <a:ext cx="63499"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25" name="组合 24"/>
            <p:cNvGrpSpPr/>
            <p:nvPr/>
          </p:nvGrpSpPr>
          <p:grpSpPr>
            <a:xfrm>
              <a:off x="2548550" y="476148"/>
              <a:ext cx="711200" cy="698500"/>
              <a:chOff x="0" y="0"/>
              <a:chExt cx="712787" cy="571748"/>
            </a:xfrm>
          </p:grpSpPr>
          <p:sp>
            <p:nvSpPr>
              <p:cNvPr id="61" name="任意多边形 60"/>
              <p:cNvSpPr/>
              <p:nvPr/>
            </p:nvSpPr>
            <p:spPr>
              <a:xfrm>
                <a:off x="0" y="0"/>
                <a:ext cx="712787" cy="571748"/>
              </a:xfrm>
              <a:custGeom>
                <a:avLst/>
                <a:gdLst>
                  <a:gd name="connsiteX0" fmla="*/ 0 w 712787"/>
                  <a:gd name="connsiteY0" fmla="*/ 260546 h 571748"/>
                  <a:gd name="connsiteX1" fmla="*/ 146050 w 712787"/>
                  <a:gd name="connsiteY1" fmla="*/ 260546 h 571748"/>
                  <a:gd name="connsiteX2" fmla="*/ 215900 w 712787"/>
                  <a:gd name="connsiteY2" fmla="*/ 184346 h 571748"/>
                  <a:gd name="connsiteX3" fmla="*/ 266700 w 712787"/>
                  <a:gd name="connsiteY3" fmla="*/ 63696 h 571748"/>
                  <a:gd name="connsiteX4" fmla="*/ 317500 w 712787"/>
                  <a:gd name="connsiteY4" fmla="*/ 196 h 571748"/>
                  <a:gd name="connsiteX5" fmla="*/ 400050 w 712787"/>
                  <a:gd name="connsiteY5" fmla="*/ 82746 h 571748"/>
                  <a:gd name="connsiteX6" fmla="*/ 476250 w 712787"/>
                  <a:gd name="connsiteY6" fmla="*/ 235146 h 571748"/>
                  <a:gd name="connsiteX7" fmla="*/ 520700 w 712787"/>
                  <a:gd name="connsiteY7" fmla="*/ 362146 h 571748"/>
                  <a:gd name="connsiteX8" fmla="*/ 546100 w 712787"/>
                  <a:gd name="connsiteY8" fmla="*/ 406596 h 571748"/>
                  <a:gd name="connsiteX9" fmla="*/ 577850 w 712787"/>
                  <a:gd name="connsiteY9" fmla="*/ 482796 h 571748"/>
                  <a:gd name="connsiteX10" fmla="*/ 635000 w 712787"/>
                  <a:gd name="connsiteY10" fmla="*/ 527246 h 571748"/>
                  <a:gd name="connsiteX11" fmla="*/ 704850 w 712787"/>
                  <a:gd name="connsiteY11" fmla="*/ 565346 h 571748"/>
                  <a:gd name="connsiteX12" fmla="*/ 711200 w 712787"/>
                  <a:gd name="connsiteY12" fmla="*/ 571696 h 571748"/>
                  <a:gd name="connsiteX13" fmla="*/ 0 w 712787"/>
                  <a:gd name="connsiteY13" fmla="*/ 260546 h 571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12787" h="571748">
                    <a:moveTo>
                      <a:pt x="0" y="260546"/>
                    </a:moveTo>
                    <a:cubicBezTo>
                      <a:pt x="55033" y="266896"/>
                      <a:pt x="110067" y="273246"/>
                      <a:pt x="146050" y="260546"/>
                    </a:cubicBezTo>
                    <a:cubicBezTo>
                      <a:pt x="182033" y="247846"/>
                      <a:pt x="195792" y="217154"/>
                      <a:pt x="215900" y="184346"/>
                    </a:cubicBezTo>
                    <a:cubicBezTo>
                      <a:pt x="236008" y="151538"/>
                      <a:pt x="249767" y="94388"/>
                      <a:pt x="266700" y="63696"/>
                    </a:cubicBezTo>
                    <a:cubicBezTo>
                      <a:pt x="283633" y="33004"/>
                      <a:pt x="295275" y="-2979"/>
                      <a:pt x="317500" y="196"/>
                    </a:cubicBezTo>
                    <a:cubicBezTo>
                      <a:pt x="339725" y="3371"/>
                      <a:pt x="373592" y="43588"/>
                      <a:pt x="400050" y="82746"/>
                    </a:cubicBezTo>
                    <a:cubicBezTo>
                      <a:pt x="426508" y="121904"/>
                      <a:pt x="456142" y="188579"/>
                      <a:pt x="476250" y="235146"/>
                    </a:cubicBezTo>
                    <a:cubicBezTo>
                      <a:pt x="496358" y="281713"/>
                      <a:pt x="509058" y="333571"/>
                      <a:pt x="520700" y="362146"/>
                    </a:cubicBezTo>
                    <a:cubicBezTo>
                      <a:pt x="532342" y="390721"/>
                      <a:pt x="536575" y="386488"/>
                      <a:pt x="546100" y="406596"/>
                    </a:cubicBezTo>
                    <a:cubicBezTo>
                      <a:pt x="555625" y="426704"/>
                      <a:pt x="563033" y="462688"/>
                      <a:pt x="577850" y="482796"/>
                    </a:cubicBezTo>
                    <a:cubicBezTo>
                      <a:pt x="592667" y="502904"/>
                      <a:pt x="613833" y="513488"/>
                      <a:pt x="635000" y="527246"/>
                    </a:cubicBezTo>
                    <a:cubicBezTo>
                      <a:pt x="656167" y="541004"/>
                      <a:pt x="704850" y="565346"/>
                      <a:pt x="704850" y="565346"/>
                    </a:cubicBezTo>
                    <a:cubicBezTo>
                      <a:pt x="717550" y="572754"/>
                      <a:pt x="711200" y="571696"/>
                      <a:pt x="711200" y="571696"/>
                    </a:cubicBezTo>
                    <a:lnTo>
                      <a:pt x="0" y="260546"/>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62" name="AutoShape 92"/>
              <p:cNvCxnSpPr>
                <a:cxnSpLocks noChangeShapeType="1"/>
              </p:cNvCxnSpPr>
              <p:nvPr/>
            </p:nvCxnSpPr>
            <p:spPr bwMode="auto">
              <a:xfrm flipH="1" flipV="1">
                <a:off x="317264" y="196"/>
                <a:ext cx="2080" cy="390048"/>
              </a:xfrm>
              <a:prstGeom prst="straightConnector1">
                <a:avLst/>
              </a:prstGeom>
              <a:noFill/>
              <a:ln w="3175">
                <a:solidFill>
                  <a:schemeClr val="tx1">
                    <a:lumMod val="100000"/>
                    <a:lumOff val="0"/>
                  </a:schemeClr>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grpSp>
        <p:grpSp>
          <p:nvGrpSpPr>
            <p:cNvPr id="26" name="组合 25"/>
            <p:cNvGrpSpPr/>
            <p:nvPr/>
          </p:nvGrpSpPr>
          <p:grpSpPr>
            <a:xfrm>
              <a:off x="2711745" y="773963"/>
              <a:ext cx="60325" cy="99060"/>
              <a:chOff x="163195" y="297815"/>
              <a:chExt cx="101589" cy="105377"/>
            </a:xfrm>
          </p:grpSpPr>
          <p:cxnSp>
            <p:nvCxnSpPr>
              <p:cNvPr id="59" name="直接连接符 58"/>
              <p:cNvCxnSpPr/>
              <p:nvPr/>
            </p:nvCxnSpPr>
            <p:spPr>
              <a:xfrm>
                <a:off x="163195" y="316567"/>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60" name="直接连接符 59"/>
              <p:cNvCxnSpPr/>
              <p:nvPr/>
            </p:nvCxnSpPr>
            <p:spPr>
              <a:xfrm flipH="1">
                <a:off x="179205" y="297815"/>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27" name="组合 26"/>
            <p:cNvGrpSpPr/>
            <p:nvPr/>
          </p:nvGrpSpPr>
          <p:grpSpPr>
            <a:xfrm>
              <a:off x="2880995" y="847127"/>
              <a:ext cx="59055" cy="98425"/>
              <a:chOff x="358140" y="335280"/>
              <a:chExt cx="101589" cy="105377"/>
            </a:xfrm>
          </p:grpSpPr>
          <p:cxnSp>
            <p:nvCxnSpPr>
              <p:cNvPr id="57" name="直接连接符 56"/>
              <p:cNvCxnSpPr/>
              <p:nvPr/>
            </p:nvCxnSpPr>
            <p:spPr>
              <a:xfrm>
                <a:off x="358140" y="354032"/>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8" name="直接连接符 57"/>
              <p:cNvCxnSpPr/>
              <p:nvPr/>
            </p:nvCxnSpPr>
            <p:spPr>
              <a:xfrm flipH="1">
                <a:off x="374150" y="335280"/>
                <a:ext cx="63499"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28" name="组合 27"/>
            <p:cNvGrpSpPr/>
            <p:nvPr/>
          </p:nvGrpSpPr>
          <p:grpSpPr>
            <a:xfrm>
              <a:off x="2890302" y="675538"/>
              <a:ext cx="57785" cy="98425"/>
              <a:chOff x="0" y="0"/>
              <a:chExt cx="101589" cy="105377"/>
            </a:xfrm>
          </p:grpSpPr>
          <p:cxnSp>
            <p:nvCxnSpPr>
              <p:cNvPr id="55" name="直接连接符 54"/>
              <p:cNvCxnSpPr/>
              <p:nvPr/>
            </p:nvCxnSpPr>
            <p:spPr>
              <a:xfrm>
                <a:off x="0" y="18752"/>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6" name="直接连接符 55"/>
              <p:cNvCxnSpPr/>
              <p:nvPr/>
            </p:nvCxnSpPr>
            <p:spPr>
              <a:xfrm flipH="1">
                <a:off x="16011" y="0"/>
                <a:ext cx="63499"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cxnSp>
          <p:nvCxnSpPr>
            <p:cNvPr id="29" name="AutoShape 92"/>
            <p:cNvCxnSpPr>
              <a:cxnSpLocks noChangeShapeType="1"/>
            </p:cNvCxnSpPr>
            <p:nvPr/>
          </p:nvCxnSpPr>
          <p:spPr bwMode="auto">
            <a:xfrm flipV="1">
              <a:off x="1824650" y="1193187"/>
              <a:ext cx="1674695" cy="705464"/>
            </a:xfrm>
            <a:prstGeom prst="straightConnector1">
              <a:avLst/>
            </a:prstGeom>
            <a:noFill/>
            <a:ln w="3175">
              <a:solidFill>
                <a:schemeClr val="tx1">
                  <a:lumMod val="10000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sp>
          <p:nvSpPr>
            <p:cNvPr id="30" name="Text Box 96"/>
            <p:cNvSpPr txBox="1">
              <a:spLocks noChangeArrowheads="1"/>
            </p:cNvSpPr>
            <p:nvPr/>
          </p:nvSpPr>
          <p:spPr bwMode="auto">
            <a:xfrm>
              <a:off x="0" y="1824397"/>
              <a:ext cx="862427" cy="29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测量值方差</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31" name="AutoShape 92"/>
            <p:cNvCxnSpPr>
              <a:cxnSpLocks noChangeShapeType="1"/>
            </p:cNvCxnSpPr>
            <p:nvPr/>
          </p:nvCxnSpPr>
          <p:spPr bwMode="auto">
            <a:xfrm flipH="1" flipV="1">
              <a:off x="260260" y="1634103"/>
              <a:ext cx="557575" cy="405998"/>
            </a:xfrm>
            <a:prstGeom prst="straightConnector1">
              <a:avLst/>
            </a:prstGeom>
            <a:noFill/>
            <a:ln w="3175">
              <a:solidFill>
                <a:schemeClr val="tx1">
                  <a:lumMod val="100000"/>
                  <a:lumOff val="0"/>
                </a:schemeClr>
              </a:solidFill>
              <a:round/>
              <a:headEnd type="triangle"/>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grpSp>
          <p:nvGrpSpPr>
            <p:cNvPr id="32" name="组合 31"/>
            <p:cNvGrpSpPr/>
            <p:nvPr/>
          </p:nvGrpSpPr>
          <p:grpSpPr>
            <a:xfrm>
              <a:off x="2994302" y="917326"/>
              <a:ext cx="59055" cy="98425"/>
              <a:chOff x="0" y="0"/>
              <a:chExt cx="101589" cy="105377"/>
            </a:xfrm>
          </p:grpSpPr>
          <p:cxnSp>
            <p:nvCxnSpPr>
              <p:cNvPr id="53" name="直接连接符 52"/>
              <p:cNvCxnSpPr/>
              <p:nvPr/>
            </p:nvCxnSpPr>
            <p:spPr>
              <a:xfrm>
                <a:off x="0" y="18752"/>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4" name="直接连接符 53"/>
              <p:cNvCxnSpPr/>
              <p:nvPr/>
            </p:nvCxnSpPr>
            <p:spPr>
              <a:xfrm flipH="1">
                <a:off x="16010" y="0"/>
                <a:ext cx="63499"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33" name="组合 32"/>
            <p:cNvGrpSpPr/>
            <p:nvPr/>
          </p:nvGrpSpPr>
          <p:grpSpPr>
            <a:xfrm>
              <a:off x="3244850" y="184150"/>
              <a:ext cx="711200" cy="698500"/>
              <a:chOff x="0" y="0"/>
              <a:chExt cx="712787" cy="571748"/>
            </a:xfrm>
          </p:grpSpPr>
          <p:sp>
            <p:nvSpPr>
              <p:cNvPr id="51" name="任意多边形 50"/>
              <p:cNvSpPr/>
              <p:nvPr/>
            </p:nvSpPr>
            <p:spPr>
              <a:xfrm>
                <a:off x="0" y="0"/>
                <a:ext cx="712787" cy="571748"/>
              </a:xfrm>
              <a:custGeom>
                <a:avLst/>
                <a:gdLst>
                  <a:gd name="connsiteX0" fmla="*/ 0 w 712787"/>
                  <a:gd name="connsiteY0" fmla="*/ 260546 h 571748"/>
                  <a:gd name="connsiteX1" fmla="*/ 146050 w 712787"/>
                  <a:gd name="connsiteY1" fmla="*/ 260546 h 571748"/>
                  <a:gd name="connsiteX2" fmla="*/ 215900 w 712787"/>
                  <a:gd name="connsiteY2" fmla="*/ 184346 h 571748"/>
                  <a:gd name="connsiteX3" fmla="*/ 266700 w 712787"/>
                  <a:gd name="connsiteY3" fmla="*/ 63696 h 571748"/>
                  <a:gd name="connsiteX4" fmla="*/ 317500 w 712787"/>
                  <a:gd name="connsiteY4" fmla="*/ 196 h 571748"/>
                  <a:gd name="connsiteX5" fmla="*/ 400050 w 712787"/>
                  <a:gd name="connsiteY5" fmla="*/ 82746 h 571748"/>
                  <a:gd name="connsiteX6" fmla="*/ 476250 w 712787"/>
                  <a:gd name="connsiteY6" fmla="*/ 235146 h 571748"/>
                  <a:gd name="connsiteX7" fmla="*/ 520700 w 712787"/>
                  <a:gd name="connsiteY7" fmla="*/ 362146 h 571748"/>
                  <a:gd name="connsiteX8" fmla="*/ 546100 w 712787"/>
                  <a:gd name="connsiteY8" fmla="*/ 406596 h 571748"/>
                  <a:gd name="connsiteX9" fmla="*/ 577850 w 712787"/>
                  <a:gd name="connsiteY9" fmla="*/ 482796 h 571748"/>
                  <a:gd name="connsiteX10" fmla="*/ 635000 w 712787"/>
                  <a:gd name="connsiteY10" fmla="*/ 527246 h 571748"/>
                  <a:gd name="connsiteX11" fmla="*/ 704850 w 712787"/>
                  <a:gd name="connsiteY11" fmla="*/ 565346 h 571748"/>
                  <a:gd name="connsiteX12" fmla="*/ 711200 w 712787"/>
                  <a:gd name="connsiteY12" fmla="*/ 571696 h 571748"/>
                  <a:gd name="connsiteX13" fmla="*/ 0 w 712787"/>
                  <a:gd name="connsiteY13" fmla="*/ 260546 h 571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12787" h="571748">
                    <a:moveTo>
                      <a:pt x="0" y="260546"/>
                    </a:moveTo>
                    <a:cubicBezTo>
                      <a:pt x="55033" y="266896"/>
                      <a:pt x="110067" y="273246"/>
                      <a:pt x="146050" y="260546"/>
                    </a:cubicBezTo>
                    <a:cubicBezTo>
                      <a:pt x="182033" y="247846"/>
                      <a:pt x="195792" y="217154"/>
                      <a:pt x="215900" y="184346"/>
                    </a:cubicBezTo>
                    <a:cubicBezTo>
                      <a:pt x="236008" y="151538"/>
                      <a:pt x="249767" y="94388"/>
                      <a:pt x="266700" y="63696"/>
                    </a:cubicBezTo>
                    <a:cubicBezTo>
                      <a:pt x="283633" y="33004"/>
                      <a:pt x="295275" y="-2979"/>
                      <a:pt x="317500" y="196"/>
                    </a:cubicBezTo>
                    <a:cubicBezTo>
                      <a:pt x="339725" y="3371"/>
                      <a:pt x="373592" y="43588"/>
                      <a:pt x="400050" y="82746"/>
                    </a:cubicBezTo>
                    <a:cubicBezTo>
                      <a:pt x="426508" y="121904"/>
                      <a:pt x="456142" y="188579"/>
                      <a:pt x="476250" y="235146"/>
                    </a:cubicBezTo>
                    <a:cubicBezTo>
                      <a:pt x="496358" y="281713"/>
                      <a:pt x="509058" y="333571"/>
                      <a:pt x="520700" y="362146"/>
                    </a:cubicBezTo>
                    <a:cubicBezTo>
                      <a:pt x="532342" y="390721"/>
                      <a:pt x="536575" y="386488"/>
                      <a:pt x="546100" y="406596"/>
                    </a:cubicBezTo>
                    <a:cubicBezTo>
                      <a:pt x="555625" y="426704"/>
                      <a:pt x="563033" y="462688"/>
                      <a:pt x="577850" y="482796"/>
                    </a:cubicBezTo>
                    <a:cubicBezTo>
                      <a:pt x="592667" y="502904"/>
                      <a:pt x="613833" y="513488"/>
                      <a:pt x="635000" y="527246"/>
                    </a:cubicBezTo>
                    <a:cubicBezTo>
                      <a:pt x="656167" y="541004"/>
                      <a:pt x="704850" y="565346"/>
                      <a:pt x="704850" y="565346"/>
                    </a:cubicBezTo>
                    <a:cubicBezTo>
                      <a:pt x="717550" y="572754"/>
                      <a:pt x="711200" y="571696"/>
                      <a:pt x="711200" y="571696"/>
                    </a:cubicBezTo>
                    <a:lnTo>
                      <a:pt x="0" y="260546"/>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52" name="AutoShape 92"/>
              <p:cNvCxnSpPr>
                <a:cxnSpLocks noChangeShapeType="1"/>
              </p:cNvCxnSpPr>
              <p:nvPr/>
            </p:nvCxnSpPr>
            <p:spPr bwMode="auto">
              <a:xfrm flipH="1" flipV="1">
                <a:off x="317264" y="196"/>
                <a:ext cx="2080" cy="390048"/>
              </a:xfrm>
              <a:prstGeom prst="straightConnector1">
                <a:avLst/>
              </a:prstGeom>
              <a:noFill/>
              <a:ln w="3175">
                <a:solidFill>
                  <a:schemeClr val="tx1">
                    <a:lumMod val="100000"/>
                    <a:lumOff val="0"/>
                  </a:schemeClr>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grpSp>
        <p:grpSp>
          <p:nvGrpSpPr>
            <p:cNvPr id="34" name="组合 33"/>
            <p:cNvGrpSpPr/>
            <p:nvPr/>
          </p:nvGrpSpPr>
          <p:grpSpPr>
            <a:xfrm>
              <a:off x="3408045" y="472276"/>
              <a:ext cx="60325" cy="99060"/>
              <a:chOff x="163195" y="297815"/>
              <a:chExt cx="101589" cy="105377"/>
            </a:xfrm>
          </p:grpSpPr>
          <p:cxnSp>
            <p:nvCxnSpPr>
              <p:cNvPr id="49" name="直接连接符 48"/>
              <p:cNvCxnSpPr/>
              <p:nvPr/>
            </p:nvCxnSpPr>
            <p:spPr>
              <a:xfrm>
                <a:off x="163195" y="316567"/>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0" name="直接连接符 49"/>
              <p:cNvCxnSpPr/>
              <p:nvPr/>
            </p:nvCxnSpPr>
            <p:spPr>
              <a:xfrm flipH="1">
                <a:off x="179205" y="297815"/>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35" name="组合 34"/>
            <p:cNvGrpSpPr/>
            <p:nvPr/>
          </p:nvGrpSpPr>
          <p:grpSpPr>
            <a:xfrm>
              <a:off x="3517900" y="574511"/>
              <a:ext cx="59055" cy="98425"/>
              <a:chOff x="273050" y="400050"/>
              <a:chExt cx="101589" cy="105377"/>
            </a:xfrm>
          </p:grpSpPr>
          <p:cxnSp>
            <p:nvCxnSpPr>
              <p:cNvPr id="47" name="直接连接符 46"/>
              <p:cNvCxnSpPr/>
              <p:nvPr/>
            </p:nvCxnSpPr>
            <p:spPr>
              <a:xfrm>
                <a:off x="273050" y="418802"/>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a:xfrm flipH="1">
                <a:off x="289060" y="400050"/>
                <a:ext cx="63499"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36" name="组合 35"/>
            <p:cNvGrpSpPr/>
            <p:nvPr/>
          </p:nvGrpSpPr>
          <p:grpSpPr>
            <a:xfrm>
              <a:off x="3503623" y="373851"/>
              <a:ext cx="57785" cy="98425"/>
              <a:chOff x="258445" y="194945"/>
              <a:chExt cx="101589" cy="105377"/>
            </a:xfrm>
          </p:grpSpPr>
          <p:cxnSp>
            <p:nvCxnSpPr>
              <p:cNvPr id="45" name="直接连接符 44"/>
              <p:cNvCxnSpPr/>
              <p:nvPr/>
            </p:nvCxnSpPr>
            <p:spPr>
              <a:xfrm>
                <a:off x="258445" y="213697"/>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flipH="1">
                <a:off x="274456" y="194945"/>
                <a:ext cx="63499"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37" name="组合 36"/>
            <p:cNvGrpSpPr/>
            <p:nvPr/>
          </p:nvGrpSpPr>
          <p:grpSpPr>
            <a:xfrm>
              <a:off x="3669030" y="592291"/>
              <a:ext cx="59055" cy="98425"/>
              <a:chOff x="424180" y="417830"/>
              <a:chExt cx="101589" cy="105377"/>
            </a:xfrm>
          </p:grpSpPr>
          <p:cxnSp>
            <p:nvCxnSpPr>
              <p:cNvPr id="43" name="直接连接符 42"/>
              <p:cNvCxnSpPr/>
              <p:nvPr/>
            </p:nvCxnSpPr>
            <p:spPr>
              <a:xfrm>
                <a:off x="424180" y="436582"/>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flipH="1">
                <a:off x="440190" y="417830"/>
                <a:ext cx="63499"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sp>
          <p:nvSpPr>
            <p:cNvPr id="38" name="Text Box 91"/>
            <p:cNvSpPr txBox="1">
              <a:spLocks noChangeArrowheads="1"/>
            </p:cNvSpPr>
            <p:nvPr/>
          </p:nvSpPr>
          <p:spPr bwMode="auto">
            <a:xfrm>
              <a:off x="1246413" y="1790700"/>
              <a:ext cx="366015" cy="22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algn="r">
                <a:spcAft>
                  <a:spcPts val="0"/>
                </a:spcAft>
              </a:pPr>
              <a:r>
                <a:rPr lang="en-US" sz="900" kern="100">
                  <a:effectLst/>
                  <a:latin typeface="Times New Roman" panose="02020603050405020304" pitchFamily="18" charset="0"/>
                  <a:ea typeface="宋体" panose="02010600030101010101" pitchFamily="2" charset="-122"/>
                  <a:cs typeface="宋体" panose="02010600030101010101" pitchFamily="2" charset="-122"/>
                </a:rPr>
                <a:t>T1</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39" name="Text Box 91"/>
            <p:cNvSpPr txBox="1">
              <a:spLocks noChangeArrowheads="1"/>
            </p:cNvSpPr>
            <p:nvPr/>
          </p:nvSpPr>
          <p:spPr bwMode="auto">
            <a:xfrm>
              <a:off x="1869735" y="1497253"/>
              <a:ext cx="365760" cy="2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algn="r">
                <a:spcAft>
                  <a:spcPts val="0"/>
                </a:spcAft>
              </a:pPr>
              <a:r>
                <a:rPr lang="en-US" sz="900" kern="100">
                  <a:effectLst/>
                  <a:latin typeface="Times New Roman" panose="02020603050405020304" pitchFamily="18" charset="0"/>
                  <a:ea typeface="宋体" panose="02010600030101010101" pitchFamily="2" charset="-122"/>
                  <a:cs typeface="宋体" panose="02010600030101010101" pitchFamily="2" charset="-122"/>
                </a:rPr>
                <a:t>T2</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40" name="Text Box 91"/>
            <p:cNvSpPr txBox="1">
              <a:spLocks noChangeArrowheads="1"/>
            </p:cNvSpPr>
            <p:nvPr/>
          </p:nvSpPr>
          <p:spPr bwMode="auto">
            <a:xfrm>
              <a:off x="2443140" y="1282434"/>
              <a:ext cx="365760" cy="2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algn="r">
                <a:spcAft>
                  <a:spcPts val="0"/>
                </a:spcAft>
              </a:pPr>
              <a:r>
                <a:rPr lang="en-US" sz="900" kern="100">
                  <a:effectLst/>
                  <a:latin typeface="Times New Roman" panose="02020603050405020304" pitchFamily="18" charset="0"/>
                  <a:ea typeface="宋体" panose="02010600030101010101" pitchFamily="2" charset="-122"/>
                  <a:cs typeface="宋体" panose="02010600030101010101" pitchFamily="2" charset="-122"/>
                </a:rPr>
                <a:t>T3</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41" name="Text Box 91"/>
            <p:cNvSpPr txBox="1">
              <a:spLocks noChangeArrowheads="1"/>
            </p:cNvSpPr>
            <p:nvPr/>
          </p:nvSpPr>
          <p:spPr bwMode="auto">
            <a:xfrm>
              <a:off x="3111697" y="967814"/>
              <a:ext cx="365760" cy="2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algn="r">
                <a:spcAft>
                  <a:spcPts val="0"/>
                </a:spcAft>
              </a:pPr>
              <a:r>
                <a:rPr lang="en-US" sz="900" kern="100">
                  <a:effectLst/>
                  <a:latin typeface="Times New Roman" panose="02020603050405020304" pitchFamily="18" charset="0"/>
                  <a:ea typeface="宋体" panose="02010600030101010101" pitchFamily="2" charset="-122"/>
                  <a:cs typeface="宋体" panose="02010600030101010101" pitchFamily="2" charset="-122"/>
                </a:rPr>
                <a:t>T4</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42" name="Text Box 91"/>
            <p:cNvSpPr txBox="1">
              <a:spLocks noChangeArrowheads="1"/>
            </p:cNvSpPr>
            <p:nvPr/>
          </p:nvSpPr>
          <p:spPr bwMode="auto">
            <a:xfrm>
              <a:off x="3669030" y="854811"/>
              <a:ext cx="365760" cy="2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algn="r">
                <a:spcAft>
                  <a:spcPts val="0"/>
                </a:spcAft>
              </a:pPr>
              <a:r>
                <a:rPr lang="en-US" sz="900" kern="100">
                  <a:effectLst/>
                  <a:latin typeface="Times New Roman" panose="02020603050405020304" pitchFamily="18" charset="0"/>
                  <a:ea typeface="宋体" panose="02010600030101010101" pitchFamily="2" charset="-122"/>
                  <a:cs typeface="宋体" panose="02010600030101010101" pitchFamily="2" charset="-122"/>
                </a:rPr>
                <a:t>T5</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grpSp>
      <p:grpSp>
        <p:nvGrpSpPr>
          <p:cNvPr id="93" name="画布 29204"/>
          <p:cNvGrpSpPr/>
          <p:nvPr/>
        </p:nvGrpSpPr>
        <p:grpSpPr>
          <a:xfrm>
            <a:off x="4665069" y="3711805"/>
            <a:ext cx="4451350" cy="1930400"/>
            <a:chOff x="-46706" y="6465"/>
            <a:chExt cx="4451350" cy="1930400"/>
          </a:xfrm>
        </p:grpSpPr>
        <p:sp>
          <p:nvSpPr>
            <p:cNvPr id="94" name="矩形 93"/>
            <p:cNvSpPr/>
            <p:nvPr/>
          </p:nvSpPr>
          <p:spPr>
            <a:xfrm>
              <a:off x="-46706" y="6465"/>
              <a:ext cx="4451350" cy="1930400"/>
            </a:xfrm>
            <a:prstGeom prst="rect">
              <a:avLst/>
            </a:prstGeom>
            <a:solidFill>
              <a:schemeClr val="accent1">
                <a:lumMod val="20000"/>
                <a:lumOff val="80000"/>
              </a:schemeClr>
            </a:solidFill>
          </p:spPr>
        </p:sp>
        <p:grpSp>
          <p:nvGrpSpPr>
            <p:cNvPr id="95" name="组合 94"/>
            <p:cNvGrpSpPr/>
            <p:nvPr/>
          </p:nvGrpSpPr>
          <p:grpSpPr>
            <a:xfrm>
              <a:off x="2938207" y="178738"/>
              <a:ext cx="1230444" cy="524683"/>
              <a:chOff x="3213285" y="527525"/>
              <a:chExt cx="1230444" cy="524683"/>
            </a:xfrm>
          </p:grpSpPr>
          <p:sp>
            <p:nvSpPr>
              <p:cNvPr id="180" name="任意多边形 179"/>
              <p:cNvSpPr/>
              <p:nvPr/>
            </p:nvSpPr>
            <p:spPr>
              <a:xfrm>
                <a:off x="3213285" y="527525"/>
                <a:ext cx="1230444" cy="524683"/>
              </a:xfrm>
              <a:custGeom>
                <a:avLst/>
                <a:gdLst>
                  <a:gd name="connsiteX0" fmla="*/ 0 w 1373099"/>
                  <a:gd name="connsiteY0" fmla="*/ 0 h 603750"/>
                  <a:gd name="connsiteX1" fmla="*/ 139700 w 1373099"/>
                  <a:gd name="connsiteY1" fmla="*/ 63500 h 603750"/>
                  <a:gd name="connsiteX2" fmla="*/ 285750 w 1373099"/>
                  <a:gd name="connsiteY2" fmla="*/ 63500 h 603750"/>
                  <a:gd name="connsiteX3" fmla="*/ 450850 w 1373099"/>
                  <a:gd name="connsiteY3" fmla="*/ 57150 h 603750"/>
                  <a:gd name="connsiteX4" fmla="*/ 482600 w 1373099"/>
                  <a:gd name="connsiteY4" fmla="*/ 82550 h 603750"/>
                  <a:gd name="connsiteX5" fmla="*/ 654050 w 1373099"/>
                  <a:gd name="connsiteY5" fmla="*/ 69850 h 603750"/>
                  <a:gd name="connsiteX6" fmla="*/ 806450 w 1373099"/>
                  <a:gd name="connsiteY6" fmla="*/ 146050 h 603750"/>
                  <a:gd name="connsiteX7" fmla="*/ 901700 w 1373099"/>
                  <a:gd name="connsiteY7" fmla="*/ 184150 h 603750"/>
                  <a:gd name="connsiteX8" fmla="*/ 996950 w 1373099"/>
                  <a:gd name="connsiteY8" fmla="*/ 292100 h 603750"/>
                  <a:gd name="connsiteX9" fmla="*/ 1079500 w 1373099"/>
                  <a:gd name="connsiteY9" fmla="*/ 368300 h 603750"/>
                  <a:gd name="connsiteX10" fmla="*/ 1123950 w 1373099"/>
                  <a:gd name="connsiteY10" fmla="*/ 444500 h 603750"/>
                  <a:gd name="connsiteX11" fmla="*/ 1257300 w 1373099"/>
                  <a:gd name="connsiteY11" fmla="*/ 533400 h 603750"/>
                  <a:gd name="connsiteX12" fmla="*/ 1289050 w 1373099"/>
                  <a:gd name="connsiteY12" fmla="*/ 571500 h 603750"/>
                  <a:gd name="connsiteX13" fmla="*/ 95250 w 1373099"/>
                  <a:gd name="connsiteY13" fmla="*/ 38100 h 603750"/>
                  <a:gd name="connsiteX0" fmla="*/ 0 w 1373099"/>
                  <a:gd name="connsiteY0" fmla="*/ 0 h 603750"/>
                  <a:gd name="connsiteX1" fmla="*/ 139700 w 1373099"/>
                  <a:gd name="connsiteY1" fmla="*/ 63500 h 603750"/>
                  <a:gd name="connsiteX2" fmla="*/ 285750 w 1373099"/>
                  <a:gd name="connsiteY2" fmla="*/ 63500 h 603750"/>
                  <a:gd name="connsiteX3" fmla="*/ 450850 w 1373099"/>
                  <a:gd name="connsiteY3" fmla="*/ 57150 h 603750"/>
                  <a:gd name="connsiteX4" fmla="*/ 544300 w 1373099"/>
                  <a:gd name="connsiteY4" fmla="*/ 79066 h 603750"/>
                  <a:gd name="connsiteX5" fmla="*/ 654050 w 1373099"/>
                  <a:gd name="connsiteY5" fmla="*/ 69850 h 603750"/>
                  <a:gd name="connsiteX6" fmla="*/ 806450 w 1373099"/>
                  <a:gd name="connsiteY6" fmla="*/ 146050 h 603750"/>
                  <a:gd name="connsiteX7" fmla="*/ 901700 w 1373099"/>
                  <a:gd name="connsiteY7" fmla="*/ 184150 h 603750"/>
                  <a:gd name="connsiteX8" fmla="*/ 996950 w 1373099"/>
                  <a:gd name="connsiteY8" fmla="*/ 292100 h 603750"/>
                  <a:gd name="connsiteX9" fmla="*/ 1079500 w 1373099"/>
                  <a:gd name="connsiteY9" fmla="*/ 368300 h 603750"/>
                  <a:gd name="connsiteX10" fmla="*/ 1123950 w 1373099"/>
                  <a:gd name="connsiteY10" fmla="*/ 444500 h 603750"/>
                  <a:gd name="connsiteX11" fmla="*/ 1257300 w 1373099"/>
                  <a:gd name="connsiteY11" fmla="*/ 533400 h 603750"/>
                  <a:gd name="connsiteX12" fmla="*/ 1289050 w 1373099"/>
                  <a:gd name="connsiteY12" fmla="*/ 571500 h 603750"/>
                  <a:gd name="connsiteX13" fmla="*/ 95250 w 1373099"/>
                  <a:gd name="connsiteY13" fmla="*/ 38100 h 603750"/>
                  <a:gd name="connsiteX0" fmla="*/ 0 w 1373099"/>
                  <a:gd name="connsiteY0" fmla="*/ 0 h 603750"/>
                  <a:gd name="connsiteX1" fmla="*/ 139700 w 1373099"/>
                  <a:gd name="connsiteY1" fmla="*/ 63500 h 603750"/>
                  <a:gd name="connsiteX2" fmla="*/ 285750 w 1373099"/>
                  <a:gd name="connsiteY2" fmla="*/ 63500 h 603750"/>
                  <a:gd name="connsiteX3" fmla="*/ 450850 w 1373099"/>
                  <a:gd name="connsiteY3" fmla="*/ 57150 h 603750"/>
                  <a:gd name="connsiteX4" fmla="*/ 544300 w 1373099"/>
                  <a:gd name="connsiteY4" fmla="*/ 79066 h 603750"/>
                  <a:gd name="connsiteX5" fmla="*/ 654050 w 1373099"/>
                  <a:gd name="connsiteY5" fmla="*/ 69850 h 603750"/>
                  <a:gd name="connsiteX6" fmla="*/ 807885 w 1373099"/>
                  <a:gd name="connsiteY6" fmla="*/ 94422 h 603750"/>
                  <a:gd name="connsiteX7" fmla="*/ 901700 w 1373099"/>
                  <a:gd name="connsiteY7" fmla="*/ 184150 h 603750"/>
                  <a:gd name="connsiteX8" fmla="*/ 996950 w 1373099"/>
                  <a:gd name="connsiteY8" fmla="*/ 292100 h 603750"/>
                  <a:gd name="connsiteX9" fmla="*/ 1079500 w 1373099"/>
                  <a:gd name="connsiteY9" fmla="*/ 368300 h 603750"/>
                  <a:gd name="connsiteX10" fmla="*/ 1123950 w 1373099"/>
                  <a:gd name="connsiteY10" fmla="*/ 444500 h 603750"/>
                  <a:gd name="connsiteX11" fmla="*/ 1257300 w 1373099"/>
                  <a:gd name="connsiteY11" fmla="*/ 533400 h 603750"/>
                  <a:gd name="connsiteX12" fmla="*/ 1289050 w 1373099"/>
                  <a:gd name="connsiteY12" fmla="*/ 571500 h 603750"/>
                  <a:gd name="connsiteX13" fmla="*/ 95250 w 1373099"/>
                  <a:gd name="connsiteY13" fmla="*/ 38100 h 603750"/>
                  <a:gd name="connsiteX0" fmla="*/ 0 w 1296478"/>
                  <a:gd name="connsiteY0" fmla="*/ 0 h 566172"/>
                  <a:gd name="connsiteX1" fmla="*/ 63079 w 1296478"/>
                  <a:gd name="connsiteY1" fmla="*/ 25922 h 566172"/>
                  <a:gd name="connsiteX2" fmla="*/ 209129 w 1296478"/>
                  <a:gd name="connsiteY2" fmla="*/ 25922 h 566172"/>
                  <a:gd name="connsiteX3" fmla="*/ 374229 w 1296478"/>
                  <a:gd name="connsiteY3" fmla="*/ 19572 h 566172"/>
                  <a:gd name="connsiteX4" fmla="*/ 467679 w 1296478"/>
                  <a:gd name="connsiteY4" fmla="*/ 41488 h 566172"/>
                  <a:gd name="connsiteX5" fmla="*/ 577429 w 1296478"/>
                  <a:gd name="connsiteY5" fmla="*/ 32272 h 566172"/>
                  <a:gd name="connsiteX6" fmla="*/ 731264 w 1296478"/>
                  <a:gd name="connsiteY6" fmla="*/ 56844 h 566172"/>
                  <a:gd name="connsiteX7" fmla="*/ 825079 w 1296478"/>
                  <a:gd name="connsiteY7" fmla="*/ 146572 h 566172"/>
                  <a:gd name="connsiteX8" fmla="*/ 920329 w 1296478"/>
                  <a:gd name="connsiteY8" fmla="*/ 254522 h 566172"/>
                  <a:gd name="connsiteX9" fmla="*/ 1002879 w 1296478"/>
                  <a:gd name="connsiteY9" fmla="*/ 330722 h 566172"/>
                  <a:gd name="connsiteX10" fmla="*/ 1047329 w 1296478"/>
                  <a:gd name="connsiteY10" fmla="*/ 406922 h 566172"/>
                  <a:gd name="connsiteX11" fmla="*/ 1180679 w 1296478"/>
                  <a:gd name="connsiteY11" fmla="*/ 495822 h 566172"/>
                  <a:gd name="connsiteX12" fmla="*/ 1212429 w 1296478"/>
                  <a:gd name="connsiteY12" fmla="*/ 533922 h 566172"/>
                  <a:gd name="connsiteX13" fmla="*/ 18629 w 1296478"/>
                  <a:gd name="connsiteY13" fmla="*/ 522 h 566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96478" h="566172">
                    <a:moveTo>
                      <a:pt x="0" y="0"/>
                    </a:moveTo>
                    <a:cubicBezTo>
                      <a:pt x="46037" y="26458"/>
                      <a:pt x="28224" y="21602"/>
                      <a:pt x="63079" y="25922"/>
                    </a:cubicBezTo>
                    <a:cubicBezTo>
                      <a:pt x="97934" y="30242"/>
                      <a:pt x="157271" y="26980"/>
                      <a:pt x="209129" y="25922"/>
                    </a:cubicBezTo>
                    <a:cubicBezTo>
                      <a:pt x="260987" y="24864"/>
                      <a:pt x="331137" y="16978"/>
                      <a:pt x="374229" y="19572"/>
                    </a:cubicBezTo>
                    <a:cubicBezTo>
                      <a:pt x="417321" y="22166"/>
                      <a:pt x="433812" y="39371"/>
                      <a:pt x="467679" y="41488"/>
                    </a:cubicBezTo>
                    <a:cubicBezTo>
                      <a:pt x="501546" y="43605"/>
                      <a:pt x="533498" y="29713"/>
                      <a:pt x="577429" y="32272"/>
                    </a:cubicBezTo>
                    <a:cubicBezTo>
                      <a:pt x="621360" y="34831"/>
                      <a:pt x="689989" y="37794"/>
                      <a:pt x="731264" y="56844"/>
                    </a:cubicBezTo>
                    <a:cubicBezTo>
                      <a:pt x="772539" y="75894"/>
                      <a:pt x="793568" y="113626"/>
                      <a:pt x="825079" y="146572"/>
                    </a:cubicBezTo>
                    <a:cubicBezTo>
                      <a:pt x="856590" y="179518"/>
                      <a:pt x="890696" y="223830"/>
                      <a:pt x="920329" y="254522"/>
                    </a:cubicBezTo>
                    <a:cubicBezTo>
                      <a:pt x="949962" y="285214"/>
                      <a:pt x="981712" y="305322"/>
                      <a:pt x="1002879" y="330722"/>
                    </a:cubicBezTo>
                    <a:cubicBezTo>
                      <a:pt x="1024046" y="356122"/>
                      <a:pt x="1017696" y="379405"/>
                      <a:pt x="1047329" y="406922"/>
                    </a:cubicBezTo>
                    <a:cubicBezTo>
                      <a:pt x="1076962" y="434439"/>
                      <a:pt x="1153162" y="474655"/>
                      <a:pt x="1180679" y="495822"/>
                    </a:cubicBezTo>
                    <a:cubicBezTo>
                      <a:pt x="1208196" y="516989"/>
                      <a:pt x="1406104" y="616472"/>
                      <a:pt x="1212429" y="533922"/>
                    </a:cubicBezTo>
                    <a:cubicBezTo>
                      <a:pt x="1018754" y="451372"/>
                      <a:pt x="518691" y="225947"/>
                      <a:pt x="18629" y="522"/>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81" name="直接连接符 180"/>
              <p:cNvCxnSpPr/>
              <p:nvPr/>
            </p:nvCxnSpPr>
            <p:spPr>
              <a:xfrm>
                <a:off x="3845545" y="538200"/>
                <a:ext cx="9052" cy="259043"/>
              </a:xfrm>
              <a:prstGeom prst="line">
                <a:avLst/>
              </a:prstGeom>
            </p:spPr>
            <p:style>
              <a:lnRef idx="1">
                <a:schemeClr val="accent1"/>
              </a:lnRef>
              <a:fillRef idx="0">
                <a:schemeClr val="accent1"/>
              </a:fillRef>
              <a:effectRef idx="0">
                <a:schemeClr val="accent1"/>
              </a:effectRef>
              <a:fontRef idx="minor">
                <a:schemeClr val="tx1"/>
              </a:fontRef>
            </p:style>
          </p:cxnSp>
        </p:grpSp>
        <p:sp>
          <p:nvSpPr>
            <p:cNvPr id="96" name="Text Box 91"/>
            <p:cNvSpPr txBox="1">
              <a:spLocks noChangeArrowheads="1"/>
            </p:cNvSpPr>
            <p:nvPr/>
          </p:nvSpPr>
          <p:spPr bwMode="auto">
            <a:xfrm>
              <a:off x="2667000" y="1381479"/>
              <a:ext cx="479396" cy="225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algn="r">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时间</a:t>
              </a:r>
              <a:endParaRPr lang="zh-CN" sz="1050" kern="100">
                <a:effectLst/>
                <a:latin typeface="Times New Roman" panose="02020603050405020304" pitchFamily="18" charset="0"/>
                <a:ea typeface="宋体" panose="02010600030101010101" pitchFamily="2" charset="-122"/>
                <a:cs typeface="宋体" panose="02010600030101010101" pitchFamily="2" charset="-122"/>
              </a:endParaRPr>
            </a:p>
          </p:txBody>
        </p:sp>
        <p:cxnSp>
          <p:nvCxnSpPr>
            <p:cNvPr id="97" name="AutoShape 92"/>
            <p:cNvCxnSpPr>
              <a:cxnSpLocks noChangeShapeType="1"/>
            </p:cNvCxnSpPr>
            <p:nvPr/>
          </p:nvCxnSpPr>
          <p:spPr bwMode="auto">
            <a:xfrm flipV="1">
              <a:off x="592289" y="662977"/>
              <a:ext cx="0" cy="718502"/>
            </a:xfrm>
            <a:prstGeom prst="straightConnector1">
              <a:avLst/>
            </a:prstGeom>
            <a:noFill/>
            <a:ln w="3175">
              <a:solidFill>
                <a:schemeClr val="tx1">
                  <a:lumMod val="10000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cxnSp>
          <p:nvCxnSpPr>
            <p:cNvPr id="98" name="AutoShape 93"/>
            <p:cNvCxnSpPr>
              <a:cxnSpLocks noChangeShapeType="1"/>
            </p:cNvCxnSpPr>
            <p:nvPr/>
          </p:nvCxnSpPr>
          <p:spPr bwMode="auto">
            <a:xfrm flipV="1">
              <a:off x="647700" y="454558"/>
              <a:ext cx="2921774" cy="1190092"/>
            </a:xfrm>
            <a:prstGeom prst="straightConnector1">
              <a:avLst/>
            </a:prstGeom>
            <a:noFill/>
            <a:ln w="3175">
              <a:solidFill>
                <a:schemeClr val="tx1">
                  <a:lumMod val="100000"/>
                  <a:lumOff val="0"/>
                </a:schemeClr>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sp>
          <p:nvSpPr>
            <p:cNvPr id="99" name="Text Box 96"/>
            <p:cNvSpPr txBox="1">
              <a:spLocks noChangeArrowheads="1"/>
            </p:cNvSpPr>
            <p:nvPr/>
          </p:nvSpPr>
          <p:spPr bwMode="auto">
            <a:xfrm>
              <a:off x="0" y="508553"/>
              <a:ext cx="561288" cy="4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900" kern="100" dirty="0">
                  <a:effectLst/>
                  <a:latin typeface="Times New Roman" panose="02020603050405020304" pitchFamily="18" charset="0"/>
                  <a:ea typeface="宋体" panose="02010600030101010101" pitchFamily="2" charset="-122"/>
                  <a:cs typeface="宋体" panose="02010600030101010101" pitchFamily="2" charset="-122"/>
                </a:rPr>
                <a:t>测量值</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a:p>
              <a:pPr algn="just">
                <a:spcAft>
                  <a:spcPts val="0"/>
                </a:spcAft>
              </a:pPr>
              <a:r>
                <a:rPr lang="zh-CN" sz="900" kern="100" dirty="0">
                  <a:effectLst/>
                  <a:latin typeface="Times New Roman" panose="02020603050405020304" pitchFamily="18" charset="0"/>
                  <a:ea typeface="宋体" panose="02010600030101010101" pitchFamily="2" charset="-122"/>
                  <a:cs typeface="宋体" panose="02010600030101010101" pitchFamily="2" charset="-122"/>
                </a:rPr>
                <a:t>的频度</a:t>
              </a:r>
              <a:endParaRPr lang="zh-CN" sz="1200" dirty="0">
                <a:effectLst/>
                <a:latin typeface="宋体" panose="02010600030101010101" pitchFamily="2" charset="-122"/>
                <a:ea typeface="宋体" panose="02010600030101010101" pitchFamily="2" charset="-122"/>
                <a:cs typeface="宋体" panose="02010600030101010101" pitchFamily="2" charset="-122"/>
              </a:endParaRPr>
            </a:p>
          </p:txBody>
        </p:sp>
        <p:grpSp>
          <p:nvGrpSpPr>
            <p:cNvPr id="100" name="组合 99"/>
            <p:cNvGrpSpPr/>
            <p:nvPr/>
          </p:nvGrpSpPr>
          <p:grpSpPr>
            <a:xfrm>
              <a:off x="592289" y="1052208"/>
              <a:ext cx="712787" cy="698630"/>
              <a:chOff x="1778000" y="345473"/>
              <a:chExt cx="712787" cy="571748"/>
            </a:xfrm>
          </p:grpSpPr>
          <p:sp>
            <p:nvSpPr>
              <p:cNvPr id="178" name="任意多边形 177"/>
              <p:cNvSpPr/>
              <p:nvPr/>
            </p:nvSpPr>
            <p:spPr>
              <a:xfrm>
                <a:off x="1778000" y="345473"/>
                <a:ext cx="712787" cy="571748"/>
              </a:xfrm>
              <a:custGeom>
                <a:avLst/>
                <a:gdLst>
                  <a:gd name="connsiteX0" fmla="*/ 0 w 712787"/>
                  <a:gd name="connsiteY0" fmla="*/ 260546 h 571748"/>
                  <a:gd name="connsiteX1" fmla="*/ 146050 w 712787"/>
                  <a:gd name="connsiteY1" fmla="*/ 260546 h 571748"/>
                  <a:gd name="connsiteX2" fmla="*/ 215900 w 712787"/>
                  <a:gd name="connsiteY2" fmla="*/ 184346 h 571748"/>
                  <a:gd name="connsiteX3" fmla="*/ 266700 w 712787"/>
                  <a:gd name="connsiteY3" fmla="*/ 63696 h 571748"/>
                  <a:gd name="connsiteX4" fmla="*/ 317500 w 712787"/>
                  <a:gd name="connsiteY4" fmla="*/ 196 h 571748"/>
                  <a:gd name="connsiteX5" fmla="*/ 400050 w 712787"/>
                  <a:gd name="connsiteY5" fmla="*/ 82746 h 571748"/>
                  <a:gd name="connsiteX6" fmla="*/ 476250 w 712787"/>
                  <a:gd name="connsiteY6" fmla="*/ 235146 h 571748"/>
                  <a:gd name="connsiteX7" fmla="*/ 520700 w 712787"/>
                  <a:gd name="connsiteY7" fmla="*/ 362146 h 571748"/>
                  <a:gd name="connsiteX8" fmla="*/ 546100 w 712787"/>
                  <a:gd name="connsiteY8" fmla="*/ 406596 h 571748"/>
                  <a:gd name="connsiteX9" fmla="*/ 577850 w 712787"/>
                  <a:gd name="connsiteY9" fmla="*/ 482796 h 571748"/>
                  <a:gd name="connsiteX10" fmla="*/ 635000 w 712787"/>
                  <a:gd name="connsiteY10" fmla="*/ 527246 h 571748"/>
                  <a:gd name="connsiteX11" fmla="*/ 704850 w 712787"/>
                  <a:gd name="connsiteY11" fmla="*/ 565346 h 571748"/>
                  <a:gd name="connsiteX12" fmla="*/ 711200 w 712787"/>
                  <a:gd name="connsiteY12" fmla="*/ 571696 h 571748"/>
                  <a:gd name="connsiteX13" fmla="*/ 0 w 712787"/>
                  <a:gd name="connsiteY13" fmla="*/ 260546 h 571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12787" h="571748">
                    <a:moveTo>
                      <a:pt x="0" y="260546"/>
                    </a:moveTo>
                    <a:cubicBezTo>
                      <a:pt x="55033" y="266896"/>
                      <a:pt x="110067" y="273246"/>
                      <a:pt x="146050" y="260546"/>
                    </a:cubicBezTo>
                    <a:cubicBezTo>
                      <a:pt x="182033" y="247846"/>
                      <a:pt x="195792" y="217154"/>
                      <a:pt x="215900" y="184346"/>
                    </a:cubicBezTo>
                    <a:cubicBezTo>
                      <a:pt x="236008" y="151538"/>
                      <a:pt x="249767" y="94388"/>
                      <a:pt x="266700" y="63696"/>
                    </a:cubicBezTo>
                    <a:cubicBezTo>
                      <a:pt x="283633" y="33004"/>
                      <a:pt x="295275" y="-2979"/>
                      <a:pt x="317500" y="196"/>
                    </a:cubicBezTo>
                    <a:cubicBezTo>
                      <a:pt x="339725" y="3371"/>
                      <a:pt x="373592" y="43588"/>
                      <a:pt x="400050" y="82746"/>
                    </a:cubicBezTo>
                    <a:cubicBezTo>
                      <a:pt x="426508" y="121904"/>
                      <a:pt x="456142" y="188579"/>
                      <a:pt x="476250" y="235146"/>
                    </a:cubicBezTo>
                    <a:cubicBezTo>
                      <a:pt x="496358" y="281713"/>
                      <a:pt x="509058" y="333571"/>
                      <a:pt x="520700" y="362146"/>
                    </a:cubicBezTo>
                    <a:cubicBezTo>
                      <a:pt x="532342" y="390721"/>
                      <a:pt x="536575" y="386488"/>
                      <a:pt x="546100" y="406596"/>
                    </a:cubicBezTo>
                    <a:cubicBezTo>
                      <a:pt x="555625" y="426704"/>
                      <a:pt x="563033" y="462688"/>
                      <a:pt x="577850" y="482796"/>
                    </a:cubicBezTo>
                    <a:cubicBezTo>
                      <a:pt x="592667" y="502904"/>
                      <a:pt x="613833" y="513488"/>
                      <a:pt x="635000" y="527246"/>
                    </a:cubicBezTo>
                    <a:cubicBezTo>
                      <a:pt x="656167" y="541004"/>
                      <a:pt x="704850" y="565346"/>
                      <a:pt x="704850" y="565346"/>
                    </a:cubicBezTo>
                    <a:cubicBezTo>
                      <a:pt x="717550" y="572754"/>
                      <a:pt x="711200" y="571696"/>
                      <a:pt x="711200" y="571696"/>
                    </a:cubicBezTo>
                    <a:lnTo>
                      <a:pt x="0" y="260546"/>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79" name="AutoShape 92"/>
              <p:cNvCxnSpPr>
                <a:cxnSpLocks noChangeShapeType="1"/>
              </p:cNvCxnSpPr>
              <p:nvPr/>
            </p:nvCxnSpPr>
            <p:spPr bwMode="auto">
              <a:xfrm flipH="1" flipV="1">
                <a:off x="2095264" y="345669"/>
                <a:ext cx="2080" cy="390048"/>
              </a:xfrm>
              <a:prstGeom prst="straightConnector1">
                <a:avLst/>
              </a:prstGeom>
              <a:noFill/>
              <a:ln w="3175">
                <a:solidFill>
                  <a:schemeClr val="tx1">
                    <a:lumMod val="100000"/>
                    <a:lumOff val="0"/>
                  </a:schemeClr>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grpSp>
        <p:grpSp>
          <p:nvGrpSpPr>
            <p:cNvPr id="101" name="组合 100"/>
            <p:cNvGrpSpPr/>
            <p:nvPr/>
          </p:nvGrpSpPr>
          <p:grpSpPr>
            <a:xfrm>
              <a:off x="755619" y="1350340"/>
              <a:ext cx="62216" cy="99612"/>
              <a:chOff x="923790" y="345473"/>
              <a:chExt cx="101589" cy="105377"/>
            </a:xfrm>
          </p:grpSpPr>
          <p:cxnSp>
            <p:nvCxnSpPr>
              <p:cNvPr id="176" name="直接连接符 175"/>
              <p:cNvCxnSpPr/>
              <p:nvPr/>
            </p:nvCxnSpPr>
            <p:spPr>
              <a:xfrm>
                <a:off x="923790" y="364225"/>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77" name="直接连接符 176"/>
              <p:cNvCxnSpPr/>
              <p:nvPr/>
            </p:nvCxnSpPr>
            <p:spPr>
              <a:xfrm flipH="1">
                <a:off x="939800" y="345473"/>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02" name="组合 101"/>
            <p:cNvGrpSpPr/>
            <p:nvPr/>
          </p:nvGrpSpPr>
          <p:grpSpPr>
            <a:xfrm>
              <a:off x="844820" y="1381479"/>
              <a:ext cx="61595" cy="99317"/>
              <a:chOff x="0" y="0"/>
              <a:chExt cx="101589" cy="105377"/>
            </a:xfrm>
          </p:grpSpPr>
          <p:cxnSp>
            <p:nvCxnSpPr>
              <p:cNvPr id="174" name="直接连接符 173"/>
              <p:cNvCxnSpPr/>
              <p:nvPr/>
            </p:nvCxnSpPr>
            <p:spPr>
              <a:xfrm>
                <a:off x="0" y="18752"/>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75" name="直接连接符 174"/>
              <p:cNvCxnSpPr/>
              <p:nvPr/>
            </p:nvCxnSpPr>
            <p:spPr>
              <a:xfrm flipH="1">
                <a:off x="16010" y="0"/>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03" name="组合 102"/>
            <p:cNvGrpSpPr/>
            <p:nvPr/>
          </p:nvGrpSpPr>
          <p:grpSpPr>
            <a:xfrm>
              <a:off x="937021" y="1430512"/>
              <a:ext cx="60960" cy="98543"/>
              <a:chOff x="0" y="0"/>
              <a:chExt cx="101589" cy="105377"/>
            </a:xfrm>
          </p:grpSpPr>
          <p:cxnSp>
            <p:nvCxnSpPr>
              <p:cNvPr id="172" name="直接连接符 171"/>
              <p:cNvCxnSpPr/>
              <p:nvPr/>
            </p:nvCxnSpPr>
            <p:spPr>
              <a:xfrm>
                <a:off x="0" y="18752"/>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73" name="直接连接符 172"/>
              <p:cNvCxnSpPr/>
              <p:nvPr/>
            </p:nvCxnSpPr>
            <p:spPr>
              <a:xfrm flipH="1">
                <a:off x="16010" y="0"/>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04" name="组合 103"/>
            <p:cNvGrpSpPr/>
            <p:nvPr/>
          </p:nvGrpSpPr>
          <p:grpSpPr>
            <a:xfrm>
              <a:off x="1032026" y="1508008"/>
              <a:ext cx="60325" cy="98543"/>
              <a:chOff x="0" y="0"/>
              <a:chExt cx="101589" cy="105377"/>
            </a:xfrm>
          </p:grpSpPr>
          <p:cxnSp>
            <p:nvCxnSpPr>
              <p:cNvPr id="170" name="直接连接符 169"/>
              <p:cNvCxnSpPr/>
              <p:nvPr/>
            </p:nvCxnSpPr>
            <p:spPr>
              <a:xfrm>
                <a:off x="0" y="18752"/>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71" name="直接连接符 170"/>
              <p:cNvCxnSpPr/>
              <p:nvPr/>
            </p:nvCxnSpPr>
            <p:spPr>
              <a:xfrm flipH="1">
                <a:off x="16010" y="0"/>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05" name="组合 104"/>
            <p:cNvGrpSpPr/>
            <p:nvPr/>
          </p:nvGrpSpPr>
          <p:grpSpPr>
            <a:xfrm>
              <a:off x="1020176" y="504413"/>
              <a:ext cx="712470" cy="698500"/>
              <a:chOff x="0" y="0"/>
              <a:chExt cx="712787" cy="571748"/>
            </a:xfrm>
          </p:grpSpPr>
          <p:sp>
            <p:nvSpPr>
              <p:cNvPr id="168" name="任意多边形 167"/>
              <p:cNvSpPr/>
              <p:nvPr/>
            </p:nvSpPr>
            <p:spPr>
              <a:xfrm>
                <a:off x="0" y="0"/>
                <a:ext cx="712787" cy="571748"/>
              </a:xfrm>
              <a:custGeom>
                <a:avLst/>
                <a:gdLst>
                  <a:gd name="connsiteX0" fmla="*/ 0 w 712787"/>
                  <a:gd name="connsiteY0" fmla="*/ 260546 h 571748"/>
                  <a:gd name="connsiteX1" fmla="*/ 146050 w 712787"/>
                  <a:gd name="connsiteY1" fmla="*/ 260546 h 571748"/>
                  <a:gd name="connsiteX2" fmla="*/ 215900 w 712787"/>
                  <a:gd name="connsiteY2" fmla="*/ 184346 h 571748"/>
                  <a:gd name="connsiteX3" fmla="*/ 266700 w 712787"/>
                  <a:gd name="connsiteY3" fmla="*/ 63696 h 571748"/>
                  <a:gd name="connsiteX4" fmla="*/ 317500 w 712787"/>
                  <a:gd name="connsiteY4" fmla="*/ 196 h 571748"/>
                  <a:gd name="connsiteX5" fmla="*/ 400050 w 712787"/>
                  <a:gd name="connsiteY5" fmla="*/ 82746 h 571748"/>
                  <a:gd name="connsiteX6" fmla="*/ 476250 w 712787"/>
                  <a:gd name="connsiteY6" fmla="*/ 235146 h 571748"/>
                  <a:gd name="connsiteX7" fmla="*/ 520700 w 712787"/>
                  <a:gd name="connsiteY7" fmla="*/ 362146 h 571748"/>
                  <a:gd name="connsiteX8" fmla="*/ 546100 w 712787"/>
                  <a:gd name="connsiteY8" fmla="*/ 406596 h 571748"/>
                  <a:gd name="connsiteX9" fmla="*/ 577850 w 712787"/>
                  <a:gd name="connsiteY9" fmla="*/ 482796 h 571748"/>
                  <a:gd name="connsiteX10" fmla="*/ 635000 w 712787"/>
                  <a:gd name="connsiteY10" fmla="*/ 527246 h 571748"/>
                  <a:gd name="connsiteX11" fmla="*/ 704850 w 712787"/>
                  <a:gd name="connsiteY11" fmla="*/ 565346 h 571748"/>
                  <a:gd name="connsiteX12" fmla="*/ 711200 w 712787"/>
                  <a:gd name="connsiteY12" fmla="*/ 571696 h 571748"/>
                  <a:gd name="connsiteX13" fmla="*/ 0 w 712787"/>
                  <a:gd name="connsiteY13" fmla="*/ 260546 h 571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12787" h="571748">
                    <a:moveTo>
                      <a:pt x="0" y="260546"/>
                    </a:moveTo>
                    <a:cubicBezTo>
                      <a:pt x="55033" y="266896"/>
                      <a:pt x="110067" y="273246"/>
                      <a:pt x="146050" y="260546"/>
                    </a:cubicBezTo>
                    <a:cubicBezTo>
                      <a:pt x="182033" y="247846"/>
                      <a:pt x="195792" y="217154"/>
                      <a:pt x="215900" y="184346"/>
                    </a:cubicBezTo>
                    <a:cubicBezTo>
                      <a:pt x="236008" y="151538"/>
                      <a:pt x="249767" y="94388"/>
                      <a:pt x="266700" y="63696"/>
                    </a:cubicBezTo>
                    <a:cubicBezTo>
                      <a:pt x="283633" y="33004"/>
                      <a:pt x="295275" y="-2979"/>
                      <a:pt x="317500" y="196"/>
                    </a:cubicBezTo>
                    <a:cubicBezTo>
                      <a:pt x="339725" y="3371"/>
                      <a:pt x="373592" y="43588"/>
                      <a:pt x="400050" y="82746"/>
                    </a:cubicBezTo>
                    <a:cubicBezTo>
                      <a:pt x="426508" y="121904"/>
                      <a:pt x="456142" y="188579"/>
                      <a:pt x="476250" y="235146"/>
                    </a:cubicBezTo>
                    <a:cubicBezTo>
                      <a:pt x="496358" y="281713"/>
                      <a:pt x="509058" y="333571"/>
                      <a:pt x="520700" y="362146"/>
                    </a:cubicBezTo>
                    <a:cubicBezTo>
                      <a:pt x="532342" y="390721"/>
                      <a:pt x="536575" y="386488"/>
                      <a:pt x="546100" y="406596"/>
                    </a:cubicBezTo>
                    <a:cubicBezTo>
                      <a:pt x="555625" y="426704"/>
                      <a:pt x="563033" y="462688"/>
                      <a:pt x="577850" y="482796"/>
                    </a:cubicBezTo>
                    <a:cubicBezTo>
                      <a:pt x="592667" y="502904"/>
                      <a:pt x="613833" y="513488"/>
                      <a:pt x="635000" y="527246"/>
                    </a:cubicBezTo>
                    <a:cubicBezTo>
                      <a:pt x="656167" y="541004"/>
                      <a:pt x="704850" y="565346"/>
                      <a:pt x="704850" y="565346"/>
                    </a:cubicBezTo>
                    <a:cubicBezTo>
                      <a:pt x="717550" y="572754"/>
                      <a:pt x="711200" y="571696"/>
                      <a:pt x="711200" y="571696"/>
                    </a:cubicBezTo>
                    <a:lnTo>
                      <a:pt x="0" y="260546"/>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69" name="AutoShape 92"/>
              <p:cNvCxnSpPr>
                <a:cxnSpLocks noChangeShapeType="1"/>
              </p:cNvCxnSpPr>
              <p:nvPr/>
            </p:nvCxnSpPr>
            <p:spPr bwMode="auto">
              <a:xfrm flipH="1" flipV="1">
                <a:off x="317264" y="196"/>
                <a:ext cx="2080" cy="390048"/>
              </a:xfrm>
              <a:prstGeom prst="straightConnector1">
                <a:avLst/>
              </a:prstGeom>
              <a:noFill/>
              <a:ln w="3175">
                <a:solidFill>
                  <a:schemeClr val="tx1">
                    <a:lumMod val="100000"/>
                    <a:lumOff val="0"/>
                  </a:schemeClr>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grpSp>
        <p:grpSp>
          <p:nvGrpSpPr>
            <p:cNvPr id="106" name="组合 105"/>
            <p:cNvGrpSpPr/>
            <p:nvPr/>
          </p:nvGrpSpPr>
          <p:grpSpPr>
            <a:xfrm>
              <a:off x="1183371" y="802228"/>
              <a:ext cx="61595" cy="99060"/>
              <a:chOff x="163195" y="297815"/>
              <a:chExt cx="101589" cy="105377"/>
            </a:xfrm>
          </p:grpSpPr>
          <p:cxnSp>
            <p:nvCxnSpPr>
              <p:cNvPr id="166" name="直接连接符 165"/>
              <p:cNvCxnSpPr/>
              <p:nvPr/>
            </p:nvCxnSpPr>
            <p:spPr>
              <a:xfrm>
                <a:off x="163195" y="316567"/>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67" name="直接连接符 166"/>
              <p:cNvCxnSpPr/>
              <p:nvPr/>
            </p:nvCxnSpPr>
            <p:spPr>
              <a:xfrm flipH="1">
                <a:off x="179205" y="297815"/>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07" name="组合 106"/>
            <p:cNvGrpSpPr/>
            <p:nvPr/>
          </p:nvGrpSpPr>
          <p:grpSpPr>
            <a:xfrm>
              <a:off x="1272906" y="833343"/>
              <a:ext cx="60960" cy="99060"/>
              <a:chOff x="252730" y="328930"/>
              <a:chExt cx="101589" cy="105377"/>
            </a:xfrm>
          </p:grpSpPr>
          <p:cxnSp>
            <p:nvCxnSpPr>
              <p:cNvPr id="164" name="直接连接符 163"/>
              <p:cNvCxnSpPr/>
              <p:nvPr/>
            </p:nvCxnSpPr>
            <p:spPr>
              <a:xfrm>
                <a:off x="252730" y="347682"/>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65" name="直接连接符 164"/>
              <p:cNvCxnSpPr/>
              <p:nvPr/>
            </p:nvCxnSpPr>
            <p:spPr>
              <a:xfrm flipH="1">
                <a:off x="268740" y="328930"/>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08" name="组合 107"/>
            <p:cNvGrpSpPr/>
            <p:nvPr/>
          </p:nvGrpSpPr>
          <p:grpSpPr>
            <a:xfrm>
              <a:off x="1385177" y="889895"/>
              <a:ext cx="60325" cy="98425"/>
              <a:chOff x="358140" y="335280"/>
              <a:chExt cx="101589" cy="105377"/>
            </a:xfrm>
          </p:grpSpPr>
          <p:cxnSp>
            <p:nvCxnSpPr>
              <p:cNvPr id="162" name="直接连接符 161"/>
              <p:cNvCxnSpPr/>
              <p:nvPr/>
            </p:nvCxnSpPr>
            <p:spPr>
              <a:xfrm>
                <a:off x="358140" y="354032"/>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63" name="直接连接符 162"/>
              <p:cNvCxnSpPr/>
              <p:nvPr/>
            </p:nvCxnSpPr>
            <p:spPr>
              <a:xfrm flipH="1">
                <a:off x="374150" y="335280"/>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09" name="组合 108"/>
            <p:cNvGrpSpPr/>
            <p:nvPr/>
          </p:nvGrpSpPr>
          <p:grpSpPr>
            <a:xfrm>
              <a:off x="1472442" y="964840"/>
              <a:ext cx="59690" cy="98425"/>
              <a:chOff x="418465" y="415925"/>
              <a:chExt cx="101589" cy="105377"/>
            </a:xfrm>
          </p:grpSpPr>
          <p:cxnSp>
            <p:nvCxnSpPr>
              <p:cNvPr id="160" name="直接连接符 159"/>
              <p:cNvCxnSpPr/>
              <p:nvPr/>
            </p:nvCxnSpPr>
            <p:spPr>
              <a:xfrm>
                <a:off x="418465" y="434677"/>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61" name="直接连接符 160"/>
              <p:cNvCxnSpPr/>
              <p:nvPr/>
            </p:nvCxnSpPr>
            <p:spPr>
              <a:xfrm flipH="1">
                <a:off x="434475" y="415925"/>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10" name="组合 109"/>
            <p:cNvGrpSpPr/>
            <p:nvPr/>
          </p:nvGrpSpPr>
          <p:grpSpPr>
            <a:xfrm>
              <a:off x="1824650" y="557768"/>
              <a:ext cx="711835" cy="698500"/>
              <a:chOff x="0" y="0"/>
              <a:chExt cx="712787" cy="571748"/>
            </a:xfrm>
          </p:grpSpPr>
          <p:sp>
            <p:nvSpPr>
              <p:cNvPr id="158" name="任意多边形 157"/>
              <p:cNvSpPr/>
              <p:nvPr/>
            </p:nvSpPr>
            <p:spPr>
              <a:xfrm>
                <a:off x="0" y="0"/>
                <a:ext cx="712787" cy="571748"/>
              </a:xfrm>
              <a:custGeom>
                <a:avLst/>
                <a:gdLst>
                  <a:gd name="connsiteX0" fmla="*/ 0 w 712787"/>
                  <a:gd name="connsiteY0" fmla="*/ 260546 h 571748"/>
                  <a:gd name="connsiteX1" fmla="*/ 146050 w 712787"/>
                  <a:gd name="connsiteY1" fmla="*/ 260546 h 571748"/>
                  <a:gd name="connsiteX2" fmla="*/ 215900 w 712787"/>
                  <a:gd name="connsiteY2" fmla="*/ 184346 h 571748"/>
                  <a:gd name="connsiteX3" fmla="*/ 266700 w 712787"/>
                  <a:gd name="connsiteY3" fmla="*/ 63696 h 571748"/>
                  <a:gd name="connsiteX4" fmla="*/ 317500 w 712787"/>
                  <a:gd name="connsiteY4" fmla="*/ 196 h 571748"/>
                  <a:gd name="connsiteX5" fmla="*/ 400050 w 712787"/>
                  <a:gd name="connsiteY5" fmla="*/ 82746 h 571748"/>
                  <a:gd name="connsiteX6" fmla="*/ 476250 w 712787"/>
                  <a:gd name="connsiteY6" fmla="*/ 235146 h 571748"/>
                  <a:gd name="connsiteX7" fmla="*/ 520700 w 712787"/>
                  <a:gd name="connsiteY7" fmla="*/ 362146 h 571748"/>
                  <a:gd name="connsiteX8" fmla="*/ 546100 w 712787"/>
                  <a:gd name="connsiteY8" fmla="*/ 406596 h 571748"/>
                  <a:gd name="connsiteX9" fmla="*/ 577850 w 712787"/>
                  <a:gd name="connsiteY9" fmla="*/ 482796 h 571748"/>
                  <a:gd name="connsiteX10" fmla="*/ 635000 w 712787"/>
                  <a:gd name="connsiteY10" fmla="*/ 527246 h 571748"/>
                  <a:gd name="connsiteX11" fmla="*/ 704850 w 712787"/>
                  <a:gd name="connsiteY11" fmla="*/ 565346 h 571748"/>
                  <a:gd name="connsiteX12" fmla="*/ 711200 w 712787"/>
                  <a:gd name="connsiteY12" fmla="*/ 571696 h 571748"/>
                  <a:gd name="connsiteX13" fmla="*/ 0 w 712787"/>
                  <a:gd name="connsiteY13" fmla="*/ 260546 h 571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12787" h="571748">
                    <a:moveTo>
                      <a:pt x="0" y="260546"/>
                    </a:moveTo>
                    <a:cubicBezTo>
                      <a:pt x="55033" y="266896"/>
                      <a:pt x="110067" y="273246"/>
                      <a:pt x="146050" y="260546"/>
                    </a:cubicBezTo>
                    <a:cubicBezTo>
                      <a:pt x="182033" y="247846"/>
                      <a:pt x="195792" y="217154"/>
                      <a:pt x="215900" y="184346"/>
                    </a:cubicBezTo>
                    <a:cubicBezTo>
                      <a:pt x="236008" y="151538"/>
                      <a:pt x="249767" y="94388"/>
                      <a:pt x="266700" y="63696"/>
                    </a:cubicBezTo>
                    <a:cubicBezTo>
                      <a:pt x="283633" y="33004"/>
                      <a:pt x="295275" y="-2979"/>
                      <a:pt x="317500" y="196"/>
                    </a:cubicBezTo>
                    <a:cubicBezTo>
                      <a:pt x="339725" y="3371"/>
                      <a:pt x="373592" y="43588"/>
                      <a:pt x="400050" y="82746"/>
                    </a:cubicBezTo>
                    <a:cubicBezTo>
                      <a:pt x="426508" y="121904"/>
                      <a:pt x="456142" y="188579"/>
                      <a:pt x="476250" y="235146"/>
                    </a:cubicBezTo>
                    <a:cubicBezTo>
                      <a:pt x="496358" y="281713"/>
                      <a:pt x="509058" y="333571"/>
                      <a:pt x="520700" y="362146"/>
                    </a:cubicBezTo>
                    <a:cubicBezTo>
                      <a:pt x="532342" y="390721"/>
                      <a:pt x="536575" y="386488"/>
                      <a:pt x="546100" y="406596"/>
                    </a:cubicBezTo>
                    <a:cubicBezTo>
                      <a:pt x="555625" y="426704"/>
                      <a:pt x="563033" y="462688"/>
                      <a:pt x="577850" y="482796"/>
                    </a:cubicBezTo>
                    <a:cubicBezTo>
                      <a:pt x="592667" y="502904"/>
                      <a:pt x="613833" y="513488"/>
                      <a:pt x="635000" y="527246"/>
                    </a:cubicBezTo>
                    <a:cubicBezTo>
                      <a:pt x="656167" y="541004"/>
                      <a:pt x="704850" y="565346"/>
                      <a:pt x="704850" y="565346"/>
                    </a:cubicBezTo>
                    <a:cubicBezTo>
                      <a:pt x="717550" y="572754"/>
                      <a:pt x="711200" y="571696"/>
                      <a:pt x="711200" y="571696"/>
                    </a:cubicBezTo>
                    <a:lnTo>
                      <a:pt x="0" y="260546"/>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59" name="AutoShape 92"/>
              <p:cNvCxnSpPr>
                <a:cxnSpLocks noChangeShapeType="1"/>
              </p:cNvCxnSpPr>
              <p:nvPr/>
            </p:nvCxnSpPr>
            <p:spPr bwMode="auto">
              <a:xfrm flipH="1" flipV="1">
                <a:off x="317264" y="196"/>
                <a:ext cx="2080" cy="390048"/>
              </a:xfrm>
              <a:prstGeom prst="straightConnector1">
                <a:avLst/>
              </a:prstGeom>
              <a:noFill/>
              <a:ln w="3175">
                <a:solidFill>
                  <a:schemeClr val="tx1">
                    <a:lumMod val="100000"/>
                    <a:lumOff val="0"/>
                  </a:schemeClr>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grpSp>
        <p:grpSp>
          <p:nvGrpSpPr>
            <p:cNvPr id="111" name="组合 110"/>
            <p:cNvGrpSpPr/>
            <p:nvPr/>
          </p:nvGrpSpPr>
          <p:grpSpPr>
            <a:xfrm>
              <a:off x="1987845" y="855583"/>
              <a:ext cx="60960" cy="99060"/>
              <a:chOff x="163195" y="297815"/>
              <a:chExt cx="101589" cy="105377"/>
            </a:xfrm>
          </p:grpSpPr>
          <p:cxnSp>
            <p:nvCxnSpPr>
              <p:cNvPr id="156" name="直接连接符 155"/>
              <p:cNvCxnSpPr/>
              <p:nvPr/>
            </p:nvCxnSpPr>
            <p:spPr>
              <a:xfrm>
                <a:off x="163195" y="316567"/>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7" name="直接连接符 156"/>
              <p:cNvCxnSpPr/>
              <p:nvPr/>
            </p:nvCxnSpPr>
            <p:spPr>
              <a:xfrm flipH="1">
                <a:off x="179205" y="297815"/>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12" name="组合 111"/>
            <p:cNvGrpSpPr/>
            <p:nvPr/>
          </p:nvGrpSpPr>
          <p:grpSpPr>
            <a:xfrm>
              <a:off x="2077380" y="886698"/>
              <a:ext cx="60325" cy="99060"/>
              <a:chOff x="252730" y="328930"/>
              <a:chExt cx="101589" cy="105377"/>
            </a:xfrm>
          </p:grpSpPr>
          <p:cxnSp>
            <p:nvCxnSpPr>
              <p:cNvPr id="154" name="直接连接符 153"/>
              <p:cNvCxnSpPr/>
              <p:nvPr/>
            </p:nvCxnSpPr>
            <p:spPr>
              <a:xfrm>
                <a:off x="252730" y="347682"/>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5" name="直接连接符 154"/>
              <p:cNvCxnSpPr/>
              <p:nvPr/>
            </p:nvCxnSpPr>
            <p:spPr>
              <a:xfrm flipH="1">
                <a:off x="268740" y="328930"/>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13" name="组合 112"/>
            <p:cNvGrpSpPr/>
            <p:nvPr/>
          </p:nvGrpSpPr>
          <p:grpSpPr>
            <a:xfrm>
              <a:off x="2182790" y="893048"/>
              <a:ext cx="59690" cy="98425"/>
              <a:chOff x="358140" y="335280"/>
              <a:chExt cx="101589" cy="105377"/>
            </a:xfrm>
          </p:grpSpPr>
          <p:cxnSp>
            <p:nvCxnSpPr>
              <p:cNvPr id="152" name="直接连接符 151"/>
              <p:cNvCxnSpPr/>
              <p:nvPr/>
            </p:nvCxnSpPr>
            <p:spPr>
              <a:xfrm>
                <a:off x="358140" y="354032"/>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3" name="直接连接符 152"/>
              <p:cNvCxnSpPr/>
              <p:nvPr/>
            </p:nvCxnSpPr>
            <p:spPr>
              <a:xfrm flipH="1">
                <a:off x="374150" y="335280"/>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14" name="组合 113"/>
            <p:cNvGrpSpPr/>
            <p:nvPr/>
          </p:nvGrpSpPr>
          <p:grpSpPr>
            <a:xfrm>
              <a:off x="2299155" y="985758"/>
              <a:ext cx="59055" cy="98425"/>
              <a:chOff x="418465" y="415925"/>
              <a:chExt cx="101589" cy="105377"/>
            </a:xfrm>
          </p:grpSpPr>
          <p:cxnSp>
            <p:nvCxnSpPr>
              <p:cNvPr id="150" name="直接连接符 149"/>
              <p:cNvCxnSpPr/>
              <p:nvPr/>
            </p:nvCxnSpPr>
            <p:spPr>
              <a:xfrm>
                <a:off x="418465" y="434677"/>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1" name="直接连接符 150"/>
              <p:cNvCxnSpPr/>
              <p:nvPr/>
            </p:nvCxnSpPr>
            <p:spPr>
              <a:xfrm flipH="1">
                <a:off x="434475" y="415925"/>
                <a:ext cx="63499"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15" name="组合 114"/>
            <p:cNvGrpSpPr/>
            <p:nvPr/>
          </p:nvGrpSpPr>
          <p:grpSpPr>
            <a:xfrm>
              <a:off x="2548550" y="291998"/>
              <a:ext cx="711200" cy="698500"/>
              <a:chOff x="0" y="0"/>
              <a:chExt cx="712787" cy="571748"/>
            </a:xfrm>
          </p:grpSpPr>
          <p:sp>
            <p:nvSpPr>
              <p:cNvPr id="148" name="任意多边形 147"/>
              <p:cNvSpPr/>
              <p:nvPr/>
            </p:nvSpPr>
            <p:spPr>
              <a:xfrm>
                <a:off x="0" y="0"/>
                <a:ext cx="712787" cy="571748"/>
              </a:xfrm>
              <a:custGeom>
                <a:avLst/>
                <a:gdLst>
                  <a:gd name="connsiteX0" fmla="*/ 0 w 712787"/>
                  <a:gd name="connsiteY0" fmla="*/ 260546 h 571748"/>
                  <a:gd name="connsiteX1" fmla="*/ 146050 w 712787"/>
                  <a:gd name="connsiteY1" fmla="*/ 260546 h 571748"/>
                  <a:gd name="connsiteX2" fmla="*/ 215900 w 712787"/>
                  <a:gd name="connsiteY2" fmla="*/ 184346 h 571748"/>
                  <a:gd name="connsiteX3" fmla="*/ 266700 w 712787"/>
                  <a:gd name="connsiteY3" fmla="*/ 63696 h 571748"/>
                  <a:gd name="connsiteX4" fmla="*/ 317500 w 712787"/>
                  <a:gd name="connsiteY4" fmla="*/ 196 h 571748"/>
                  <a:gd name="connsiteX5" fmla="*/ 400050 w 712787"/>
                  <a:gd name="connsiteY5" fmla="*/ 82746 h 571748"/>
                  <a:gd name="connsiteX6" fmla="*/ 476250 w 712787"/>
                  <a:gd name="connsiteY6" fmla="*/ 235146 h 571748"/>
                  <a:gd name="connsiteX7" fmla="*/ 520700 w 712787"/>
                  <a:gd name="connsiteY7" fmla="*/ 362146 h 571748"/>
                  <a:gd name="connsiteX8" fmla="*/ 546100 w 712787"/>
                  <a:gd name="connsiteY8" fmla="*/ 406596 h 571748"/>
                  <a:gd name="connsiteX9" fmla="*/ 577850 w 712787"/>
                  <a:gd name="connsiteY9" fmla="*/ 482796 h 571748"/>
                  <a:gd name="connsiteX10" fmla="*/ 635000 w 712787"/>
                  <a:gd name="connsiteY10" fmla="*/ 527246 h 571748"/>
                  <a:gd name="connsiteX11" fmla="*/ 704850 w 712787"/>
                  <a:gd name="connsiteY11" fmla="*/ 565346 h 571748"/>
                  <a:gd name="connsiteX12" fmla="*/ 711200 w 712787"/>
                  <a:gd name="connsiteY12" fmla="*/ 571696 h 571748"/>
                  <a:gd name="connsiteX13" fmla="*/ 0 w 712787"/>
                  <a:gd name="connsiteY13" fmla="*/ 260546 h 571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12787" h="571748">
                    <a:moveTo>
                      <a:pt x="0" y="260546"/>
                    </a:moveTo>
                    <a:cubicBezTo>
                      <a:pt x="55033" y="266896"/>
                      <a:pt x="110067" y="273246"/>
                      <a:pt x="146050" y="260546"/>
                    </a:cubicBezTo>
                    <a:cubicBezTo>
                      <a:pt x="182033" y="247846"/>
                      <a:pt x="195792" y="217154"/>
                      <a:pt x="215900" y="184346"/>
                    </a:cubicBezTo>
                    <a:cubicBezTo>
                      <a:pt x="236008" y="151538"/>
                      <a:pt x="249767" y="94388"/>
                      <a:pt x="266700" y="63696"/>
                    </a:cubicBezTo>
                    <a:cubicBezTo>
                      <a:pt x="283633" y="33004"/>
                      <a:pt x="295275" y="-2979"/>
                      <a:pt x="317500" y="196"/>
                    </a:cubicBezTo>
                    <a:cubicBezTo>
                      <a:pt x="339725" y="3371"/>
                      <a:pt x="373592" y="43588"/>
                      <a:pt x="400050" y="82746"/>
                    </a:cubicBezTo>
                    <a:cubicBezTo>
                      <a:pt x="426508" y="121904"/>
                      <a:pt x="456142" y="188579"/>
                      <a:pt x="476250" y="235146"/>
                    </a:cubicBezTo>
                    <a:cubicBezTo>
                      <a:pt x="496358" y="281713"/>
                      <a:pt x="509058" y="333571"/>
                      <a:pt x="520700" y="362146"/>
                    </a:cubicBezTo>
                    <a:cubicBezTo>
                      <a:pt x="532342" y="390721"/>
                      <a:pt x="536575" y="386488"/>
                      <a:pt x="546100" y="406596"/>
                    </a:cubicBezTo>
                    <a:cubicBezTo>
                      <a:pt x="555625" y="426704"/>
                      <a:pt x="563033" y="462688"/>
                      <a:pt x="577850" y="482796"/>
                    </a:cubicBezTo>
                    <a:cubicBezTo>
                      <a:pt x="592667" y="502904"/>
                      <a:pt x="613833" y="513488"/>
                      <a:pt x="635000" y="527246"/>
                    </a:cubicBezTo>
                    <a:cubicBezTo>
                      <a:pt x="656167" y="541004"/>
                      <a:pt x="704850" y="565346"/>
                      <a:pt x="704850" y="565346"/>
                    </a:cubicBezTo>
                    <a:cubicBezTo>
                      <a:pt x="717550" y="572754"/>
                      <a:pt x="711200" y="571696"/>
                      <a:pt x="711200" y="571696"/>
                    </a:cubicBezTo>
                    <a:lnTo>
                      <a:pt x="0" y="260546"/>
                    </a:ln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149" name="AutoShape 92"/>
              <p:cNvCxnSpPr>
                <a:cxnSpLocks noChangeShapeType="1"/>
              </p:cNvCxnSpPr>
              <p:nvPr/>
            </p:nvCxnSpPr>
            <p:spPr bwMode="auto">
              <a:xfrm flipH="1" flipV="1">
                <a:off x="317264" y="196"/>
                <a:ext cx="2080" cy="390048"/>
              </a:xfrm>
              <a:prstGeom prst="straightConnector1">
                <a:avLst/>
              </a:prstGeom>
              <a:noFill/>
              <a:ln w="3175">
                <a:solidFill>
                  <a:schemeClr val="tx1">
                    <a:lumMod val="100000"/>
                    <a:lumOff val="0"/>
                  </a:schemeClr>
                </a:solidFill>
                <a:round/>
                <a:headE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grpSp>
        <p:grpSp>
          <p:nvGrpSpPr>
            <p:cNvPr id="116" name="组合 115"/>
            <p:cNvGrpSpPr/>
            <p:nvPr/>
          </p:nvGrpSpPr>
          <p:grpSpPr>
            <a:xfrm>
              <a:off x="2711745" y="589813"/>
              <a:ext cx="60325" cy="99060"/>
              <a:chOff x="163195" y="297815"/>
              <a:chExt cx="101589" cy="105377"/>
            </a:xfrm>
          </p:grpSpPr>
          <p:cxnSp>
            <p:nvCxnSpPr>
              <p:cNvPr id="146" name="直接连接符 145"/>
              <p:cNvCxnSpPr/>
              <p:nvPr/>
            </p:nvCxnSpPr>
            <p:spPr>
              <a:xfrm>
                <a:off x="163195" y="316567"/>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7" name="直接连接符 146"/>
              <p:cNvCxnSpPr/>
              <p:nvPr/>
            </p:nvCxnSpPr>
            <p:spPr>
              <a:xfrm flipH="1">
                <a:off x="179205" y="297815"/>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17" name="组合 116"/>
            <p:cNvGrpSpPr/>
            <p:nvPr/>
          </p:nvGrpSpPr>
          <p:grpSpPr>
            <a:xfrm>
              <a:off x="2906690" y="671636"/>
              <a:ext cx="59055" cy="98425"/>
              <a:chOff x="358140" y="335280"/>
              <a:chExt cx="101589" cy="105377"/>
            </a:xfrm>
          </p:grpSpPr>
          <p:cxnSp>
            <p:nvCxnSpPr>
              <p:cNvPr id="144" name="直接连接符 143"/>
              <p:cNvCxnSpPr/>
              <p:nvPr/>
            </p:nvCxnSpPr>
            <p:spPr>
              <a:xfrm>
                <a:off x="358140" y="354032"/>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5" name="直接连接符 144"/>
              <p:cNvCxnSpPr/>
              <p:nvPr/>
            </p:nvCxnSpPr>
            <p:spPr>
              <a:xfrm flipH="1">
                <a:off x="374150" y="335280"/>
                <a:ext cx="63499"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18" name="组合 117"/>
            <p:cNvGrpSpPr/>
            <p:nvPr/>
          </p:nvGrpSpPr>
          <p:grpSpPr>
            <a:xfrm>
              <a:off x="3012738" y="752546"/>
              <a:ext cx="58420" cy="98425"/>
              <a:chOff x="418465" y="415925"/>
              <a:chExt cx="101589" cy="105377"/>
            </a:xfrm>
          </p:grpSpPr>
          <p:cxnSp>
            <p:nvCxnSpPr>
              <p:cNvPr id="142" name="直接连接符 141"/>
              <p:cNvCxnSpPr/>
              <p:nvPr/>
            </p:nvCxnSpPr>
            <p:spPr>
              <a:xfrm>
                <a:off x="418465" y="434677"/>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3" name="直接连接符 142"/>
              <p:cNvCxnSpPr/>
              <p:nvPr/>
            </p:nvCxnSpPr>
            <p:spPr>
              <a:xfrm flipH="1">
                <a:off x="434475" y="415925"/>
                <a:ext cx="63499"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19" name="组合 118"/>
            <p:cNvGrpSpPr/>
            <p:nvPr/>
          </p:nvGrpSpPr>
          <p:grpSpPr>
            <a:xfrm>
              <a:off x="2928915" y="527034"/>
              <a:ext cx="57785" cy="98425"/>
              <a:chOff x="0" y="0"/>
              <a:chExt cx="101589" cy="105377"/>
            </a:xfrm>
          </p:grpSpPr>
          <p:cxnSp>
            <p:nvCxnSpPr>
              <p:cNvPr id="140" name="直接连接符 139"/>
              <p:cNvCxnSpPr/>
              <p:nvPr/>
            </p:nvCxnSpPr>
            <p:spPr>
              <a:xfrm>
                <a:off x="0" y="18752"/>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1" name="直接连接符 140"/>
              <p:cNvCxnSpPr/>
              <p:nvPr/>
            </p:nvCxnSpPr>
            <p:spPr>
              <a:xfrm flipH="1">
                <a:off x="16011" y="0"/>
                <a:ext cx="63499"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20" name="组合 119"/>
            <p:cNvGrpSpPr/>
            <p:nvPr/>
          </p:nvGrpSpPr>
          <p:grpSpPr>
            <a:xfrm>
              <a:off x="3194900" y="187888"/>
              <a:ext cx="60325" cy="99060"/>
              <a:chOff x="0" y="0"/>
              <a:chExt cx="101589" cy="105377"/>
            </a:xfrm>
          </p:grpSpPr>
          <p:cxnSp>
            <p:nvCxnSpPr>
              <p:cNvPr id="138" name="直接连接符 137"/>
              <p:cNvCxnSpPr/>
              <p:nvPr/>
            </p:nvCxnSpPr>
            <p:spPr>
              <a:xfrm>
                <a:off x="0" y="18752"/>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9" name="直接连接符 138"/>
              <p:cNvCxnSpPr/>
              <p:nvPr/>
            </p:nvCxnSpPr>
            <p:spPr>
              <a:xfrm flipH="1">
                <a:off x="16010" y="0"/>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21" name="组合 120"/>
            <p:cNvGrpSpPr/>
            <p:nvPr/>
          </p:nvGrpSpPr>
          <p:grpSpPr>
            <a:xfrm>
              <a:off x="3430248" y="248872"/>
              <a:ext cx="59690" cy="99060"/>
              <a:chOff x="89535" y="31115"/>
              <a:chExt cx="101589" cy="105377"/>
            </a:xfrm>
          </p:grpSpPr>
          <p:cxnSp>
            <p:nvCxnSpPr>
              <p:cNvPr id="136" name="直接连接符 135"/>
              <p:cNvCxnSpPr/>
              <p:nvPr/>
            </p:nvCxnSpPr>
            <p:spPr>
              <a:xfrm>
                <a:off x="89535" y="49867"/>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7" name="直接连接符 136"/>
              <p:cNvCxnSpPr/>
              <p:nvPr/>
            </p:nvCxnSpPr>
            <p:spPr>
              <a:xfrm flipH="1">
                <a:off x="105545" y="31115"/>
                <a:ext cx="63500"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22" name="组合 121"/>
            <p:cNvGrpSpPr/>
            <p:nvPr/>
          </p:nvGrpSpPr>
          <p:grpSpPr>
            <a:xfrm>
              <a:off x="3626214" y="336888"/>
              <a:ext cx="59055" cy="98425"/>
              <a:chOff x="194945" y="37465"/>
              <a:chExt cx="101589" cy="105377"/>
            </a:xfrm>
          </p:grpSpPr>
          <p:cxnSp>
            <p:nvCxnSpPr>
              <p:cNvPr id="134" name="直接连接符 133"/>
              <p:cNvCxnSpPr/>
              <p:nvPr/>
            </p:nvCxnSpPr>
            <p:spPr>
              <a:xfrm>
                <a:off x="194945" y="56217"/>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5" name="直接连接符 134"/>
              <p:cNvCxnSpPr/>
              <p:nvPr/>
            </p:nvCxnSpPr>
            <p:spPr>
              <a:xfrm flipH="1">
                <a:off x="210955" y="37465"/>
                <a:ext cx="63499"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123" name="组合 122"/>
            <p:cNvGrpSpPr/>
            <p:nvPr/>
          </p:nvGrpSpPr>
          <p:grpSpPr>
            <a:xfrm>
              <a:off x="3826634" y="491388"/>
              <a:ext cx="58420" cy="98425"/>
              <a:chOff x="255270" y="118110"/>
              <a:chExt cx="101589" cy="105377"/>
            </a:xfrm>
          </p:grpSpPr>
          <p:cxnSp>
            <p:nvCxnSpPr>
              <p:cNvPr id="132" name="直接连接符 131"/>
              <p:cNvCxnSpPr/>
              <p:nvPr/>
            </p:nvCxnSpPr>
            <p:spPr>
              <a:xfrm>
                <a:off x="255270" y="136862"/>
                <a:ext cx="101589" cy="627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3" name="直接连接符 132"/>
              <p:cNvCxnSpPr/>
              <p:nvPr/>
            </p:nvCxnSpPr>
            <p:spPr>
              <a:xfrm flipH="1">
                <a:off x="271280" y="118110"/>
                <a:ext cx="63499" cy="10537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cxnSp>
          <p:nvCxnSpPr>
            <p:cNvPr id="124" name="AutoShape 92"/>
            <p:cNvCxnSpPr>
              <a:cxnSpLocks noChangeShapeType="1"/>
            </p:cNvCxnSpPr>
            <p:nvPr/>
          </p:nvCxnSpPr>
          <p:spPr bwMode="auto">
            <a:xfrm flipV="1">
              <a:off x="1848297" y="969191"/>
              <a:ext cx="1674695" cy="751167"/>
            </a:xfrm>
            <a:prstGeom prst="straightConnector1">
              <a:avLst/>
            </a:prstGeom>
            <a:noFill/>
            <a:ln w="3175">
              <a:solidFill>
                <a:schemeClr val="tx1">
                  <a:lumMod val="100000"/>
                  <a:lumOff val="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sp>
          <p:nvSpPr>
            <p:cNvPr id="125" name="Text Box 96"/>
            <p:cNvSpPr txBox="1">
              <a:spLocks noChangeArrowheads="1"/>
            </p:cNvSpPr>
            <p:nvPr/>
          </p:nvSpPr>
          <p:spPr bwMode="auto">
            <a:xfrm>
              <a:off x="0" y="1640247"/>
              <a:ext cx="862427" cy="29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zh-CN" sz="900" kern="100">
                  <a:effectLst/>
                  <a:latin typeface="Times New Roman" panose="02020603050405020304" pitchFamily="18" charset="0"/>
                  <a:ea typeface="宋体" panose="02010600030101010101" pitchFamily="2" charset="-122"/>
                  <a:cs typeface="宋体" panose="02010600030101010101" pitchFamily="2" charset="-122"/>
                </a:rPr>
                <a:t>测量值方差</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26" name="AutoShape 92"/>
            <p:cNvCxnSpPr>
              <a:cxnSpLocks noChangeShapeType="1"/>
            </p:cNvCxnSpPr>
            <p:nvPr/>
          </p:nvCxnSpPr>
          <p:spPr bwMode="auto">
            <a:xfrm flipH="1" flipV="1">
              <a:off x="260260" y="1449953"/>
              <a:ext cx="557575" cy="405998"/>
            </a:xfrm>
            <a:prstGeom prst="straightConnector1">
              <a:avLst/>
            </a:prstGeom>
            <a:noFill/>
            <a:ln w="3175">
              <a:solidFill>
                <a:schemeClr val="tx1">
                  <a:lumMod val="100000"/>
                  <a:lumOff val="0"/>
                </a:schemeClr>
              </a:solidFill>
              <a:round/>
              <a:headEnd type="triangle"/>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lt1">
                        <a:lumMod val="50000"/>
                        <a:lumOff val="0"/>
                        <a:alpha val="50000"/>
                      </a:schemeClr>
                    </a:outerShdw>
                  </a:effectLst>
                </a14:hiddenEffects>
              </a:ext>
            </a:extLst>
          </p:spPr>
        </p:cxnSp>
        <p:sp>
          <p:nvSpPr>
            <p:cNvPr id="127" name="Text Box 91"/>
            <p:cNvSpPr txBox="1">
              <a:spLocks noChangeArrowheads="1"/>
            </p:cNvSpPr>
            <p:nvPr/>
          </p:nvSpPr>
          <p:spPr bwMode="auto">
            <a:xfrm>
              <a:off x="1156845" y="1606550"/>
              <a:ext cx="365760" cy="2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algn="r">
                <a:spcAft>
                  <a:spcPts val="0"/>
                </a:spcAft>
              </a:pPr>
              <a:r>
                <a:rPr lang="en-US" sz="900" kern="100">
                  <a:effectLst/>
                  <a:latin typeface="Times New Roman" panose="02020603050405020304" pitchFamily="18" charset="0"/>
                  <a:ea typeface="宋体" panose="02010600030101010101" pitchFamily="2" charset="-122"/>
                  <a:cs typeface="宋体" panose="02010600030101010101" pitchFamily="2" charset="-122"/>
                </a:rPr>
                <a:t>T1</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28" name="Text Box 91"/>
            <p:cNvSpPr txBox="1">
              <a:spLocks noChangeArrowheads="1"/>
            </p:cNvSpPr>
            <p:nvPr/>
          </p:nvSpPr>
          <p:spPr bwMode="auto">
            <a:xfrm>
              <a:off x="1680412" y="1412241"/>
              <a:ext cx="365760" cy="2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algn="r">
                <a:spcAft>
                  <a:spcPts val="0"/>
                </a:spcAft>
              </a:pPr>
              <a:r>
                <a:rPr lang="en-US" sz="900" kern="100">
                  <a:effectLst/>
                  <a:latin typeface="Times New Roman" panose="02020603050405020304" pitchFamily="18" charset="0"/>
                  <a:ea typeface="宋体" panose="02010600030101010101" pitchFamily="2" charset="-122"/>
                  <a:cs typeface="宋体" panose="02010600030101010101" pitchFamily="2" charset="-122"/>
                </a:rPr>
                <a:t>T2</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29" name="Text Box 91"/>
            <p:cNvSpPr txBox="1">
              <a:spLocks noChangeArrowheads="1"/>
            </p:cNvSpPr>
            <p:nvPr/>
          </p:nvSpPr>
          <p:spPr bwMode="auto">
            <a:xfrm>
              <a:off x="2389074" y="1063266"/>
              <a:ext cx="365760" cy="2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algn="r">
                <a:spcAft>
                  <a:spcPts val="0"/>
                </a:spcAft>
              </a:pPr>
              <a:r>
                <a:rPr lang="en-US" sz="900" kern="100">
                  <a:effectLst/>
                  <a:latin typeface="Times New Roman" panose="02020603050405020304" pitchFamily="18" charset="0"/>
                  <a:ea typeface="宋体" panose="02010600030101010101" pitchFamily="2" charset="-122"/>
                  <a:cs typeface="宋体" panose="02010600030101010101" pitchFamily="2" charset="-122"/>
                </a:rPr>
                <a:t>T3</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30" name="Text Box 91"/>
            <p:cNvSpPr txBox="1">
              <a:spLocks noChangeArrowheads="1"/>
            </p:cNvSpPr>
            <p:nvPr/>
          </p:nvSpPr>
          <p:spPr bwMode="auto">
            <a:xfrm>
              <a:off x="3089275" y="801816"/>
              <a:ext cx="365760" cy="2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algn="r">
                <a:spcAft>
                  <a:spcPts val="0"/>
                </a:spcAft>
              </a:pPr>
              <a:r>
                <a:rPr lang="en-US" sz="900" kern="100">
                  <a:effectLst/>
                  <a:latin typeface="Times New Roman" panose="02020603050405020304" pitchFamily="18" charset="0"/>
                  <a:ea typeface="宋体" panose="02010600030101010101" pitchFamily="2" charset="-122"/>
                  <a:cs typeface="宋体" panose="02010600030101010101" pitchFamily="2" charset="-122"/>
                </a:rPr>
                <a:t>T4</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31" name="Text Box 91"/>
            <p:cNvSpPr txBox="1">
              <a:spLocks noChangeArrowheads="1"/>
            </p:cNvSpPr>
            <p:nvPr/>
          </p:nvSpPr>
          <p:spPr bwMode="auto">
            <a:xfrm>
              <a:off x="3672434" y="653047"/>
              <a:ext cx="335407" cy="217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chemeClr val="tx1">
                      <a:lumMod val="100000"/>
                      <a:lumOff val="0"/>
                    </a:schemeClr>
                  </a:solidFill>
                  <a:miter lim="800000"/>
                  <a:headEnd/>
                  <a:tailEnd/>
                </a14:hiddenLine>
              </a:ext>
            </a:extLst>
          </p:spPr>
          <p:txBody>
            <a:bodyPr rot="0" vert="horz" wrap="square" lIns="91440" tIns="45720" rIns="91440" bIns="45720" anchor="t" anchorCtr="0" upright="1">
              <a:noAutofit/>
            </a:bodyPr>
            <a:lstStyle/>
            <a:p>
              <a:pPr algn="r">
                <a:spcAft>
                  <a:spcPts val="0"/>
                </a:spcAft>
              </a:pPr>
              <a:r>
                <a:rPr lang="en-US" sz="900" kern="100">
                  <a:effectLst/>
                  <a:latin typeface="Times New Roman" panose="02020603050405020304" pitchFamily="18" charset="0"/>
                  <a:ea typeface="宋体" panose="02010600030101010101" pitchFamily="2" charset="-122"/>
                  <a:cs typeface="宋体" panose="02010600030101010101" pitchFamily="2" charset="-122"/>
                </a:rPr>
                <a:t>T5</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grpSp>
      <p:sp>
        <p:nvSpPr>
          <p:cNvPr id="182" name="矩形 181"/>
          <p:cNvSpPr/>
          <p:nvPr/>
        </p:nvSpPr>
        <p:spPr>
          <a:xfrm>
            <a:off x="819075" y="5783310"/>
            <a:ext cx="3877985" cy="461665"/>
          </a:xfrm>
          <a:prstGeom prst="rect">
            <a:avLst/>
          </a:prstGeom>
        </p:spPr>
        <p:txBody>
          <a:bodyPr wrap="none">
            <a:spAutoFit/>
          </a:bodyPr>
          <a:lstStyle/>
          <a:p>
            <a:r>
              <a:rPr lang="zh-CN" altLang="zh-CN" kern="100" dirty="0">
                <a:ea typeface="楷体" panose="02010609060101010101" pitchFamily="49" charset="-122"/>
                <a:cs typeface="Times New Roman" panose="02020603050405020304" pitchFamily="18" charset="0"/>
              </a:rPr>
              <a:t>仅具有随机偏差的稳定过程</a:t>
            </a:r>
            <a:endParaRPr lang="zh-CN" altLang="en-US" dirty="0"/>
          </a:p>
        </p:txBody>
      </p:sp>
      <p:sp>
        <p:nvSpPr>
          <p:cNvPr id="183" name="矩形 182"/>
          <p:cNvSpPr/>
          <p:nvPr/>
        </p:nvSpPr>
        <p:spPr>
          <a:xfrm>
            <a:off x="5276693" y="5730978"/>
            <a:ext cx="2954655" cy="461665"/>
          </a:xfrm>
          <a:prstGeom prst="rect">
            <a:avLst/>
          </a:prstGeom>
        </p:spPr>
        <p:txBody>
          <a:bodyPr wrap="none">
            <a:spAutoFit/>
          </a:bodyPr>
          <a:lstStyle/>
          <a:p>
            <a:r>
              <a:rPr lang="zh-CN" altLang="zh-CN" kern="100" dirty="0" smtClean="0">
                <a:ea typeface="楷体" panose="02010609060101010101" pitchFamily="49" charset="-122"/>
                <a:cs typeface="Times New Roman" panose="02020603050405020304" pitchFamily="18" charset="0"/>
              </a:rPr>
              <a:t>具有</a:t>
            </a:r>
            <a:r>
              <a:rPr lang="zh-CN" altLang="en-US" kern="100" dirty="0" smtClean="0">
                <a:ea typeface="楷体" panose="02010609060101010101" pitchFamily="49" charset="-122"/>
                <a:cs typeface="Times New Roman" panose="02020603050405020304" pitchFamily="18" charset="0"/>
              </a:rPr>
              <a:t>固定</a:t>
            </a:r>
            <a:r>
              <a:rPr lang="zh-CN" altLang="zh-CN" kern="100" dirty="0" smtClean="0">
                <a:ea typeface="楷体" panose="02010609060101010101" pitchFamily="49" charset="-122"/>
                <a:cs typeface="Times New Roman" panose="02020603050405020304" pitchFamily="18" charset="0"/>
              </a:rPr>
              <a:t>偏差的过程</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获得缺陷统计数据</a:t>
            </a:r>
            <a:endParaRPr lang="zh-CN" altLang="en-US" dirty="0"/>
          </a:p>
        </p:txBody>
      </p:sp>
      <p:graphicFrame>
        <p:nvGraphicFramePr>
          <p:cNvPr id="72706" name="Object 2"/>
          <p:cNvGraphicFramePr>
            <a:graphicFrameLocks noChangeAspect="1"/>
          </p:cNvGraphicFramePr>
          <p:nvPr/>
        </p:nvGraphicFramePr>
        <p:xfrm>
          <a:off x="2351314" y="3998685"/>
          <a:ext cx="2888343" cy="893106"/>
        </p:xfrm>
        <a:graphic>
          <a:graphicData uri="http://schemas.openxmlformats.org/presentationml/2006/ole">
            <mc:AlternateContent xmlns:mc="http://schemas.openxmlformats.org/markup-compatibility/2006">
              <mc:Choice xmlns:v="urn:schemas-microsoft-com:vml" Requires="v">
                <p:oleObj spid="_x0000_s72755" name="公式" r:id="rId3" imgW="1447172" imgH="444307" progId="Equation.3">
                  <p:embed/>
                </p:oleObj>
              </mc:Choice>
              <mc:Fallback>
                <p:oleObj name="公式" r:id="rId3" imgW="1447172" imgH="444307"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314" y="3998685"/>
                        <a:ext cx="2888343" cy="8931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05" name="Object 1"/>
          <p:cNvGraphicFramePr>
            <a:graphicFrameLocks noChangeAspect="1"/>
          </p:cNvGraphicFramePr>
          <p:nvPr/>
        </p:nvGraphicFramePr>
        <p:xfrm>
          <a:off x="2307771" y="5070474"/>
          <a:ext cx="3018971" cy="939680"/>
        </p:xfrm>
        <a:graphic>
          <a:graphicData uri="http://schemas.openxmlformats.org/presentationml/2006/ole">
            <mc:AlternateContent xmlns:mc="http://schemas.openxmlformats.org/markup-compatibility/2006">
              <mc:Choice xmlns:v="urn:schemas-microsoft-com:vml" Requires="v">
                <p:oleObj spid="_x0000_s72756" name="公式" r:id="rId5" imgW="1435100" imgH="444500" progId="Equation.3">
                  <p:embed/>
                </p:oleObj>
              </mc:Choice>
              <mc:Fallback>
                <p:oleObj name="公式" r:id="rId5" imgW="1435100" imgH="44450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7771" y="5070474"/>
                        <a:ext cx="3018971" cy="939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07" name="Rectangle 3"/>
          <p:cNvSpPr>
            <a:spLocks noChangeArrowheads="1"/>
          </p:cNvSpPr>
          <p:nvPr/>
        </p:nvSpPr>
        <p:spPr bwMode="auto">
          <a:xfrm>
            <a:off x="994226" y="3343631"/>
            <a:ext cx="7921173"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en-US" altLang="zh-CN" b="0" i="1" u="none" strike="noStrike" cap="none" normalizeH="0" baseline="0" dirty="0" smtClean="0">
                <a:ln>
                  <a:noFill/>
                </a:ln>
                <a:solidFill>
                  <a:schemeClr val="tx1"/>
                </a:solidFill>
                <a:effectLst/>
                <a:latin typeface="Times New Roman" pitchFamily="18" charset="0"/>
                <a:ea typeface="楷体_GB2312"/>
                <a:cs typeface="Times New Roman" pitchFamily="18" charset="0"/>
              </a:rPr>
              <a:t>p </a:t>
            </a:r>
            <a:r>
              <a:rPr kumimoji="0" lang="en-US" altLang="zh-CN" b="0" i="0" u="none" strike="noStrike" cap="none" normalizeH="0" baseline="0" dirty="0" smtClean="0">
                <a:ln>
                  <a:noFill/>
                </a:ln>
                <a:solidFill>
                  <a:schemeClr val="tx1"/>
                </a:solidFill>
                <a:effectLst/>
                <a:latin typeface="Times New Roman" pitchFamily="18" charset="0"/>
                <a:ea typeface="楷体_GB2312"/>
                <a:cs typeface="Times New Roman" pitchFamily="18" charset="0"/>
              </a:rPr>
              <a:t>=  (</a:t>
            </a:r>
            <a:r>
              <a:rPr kumimoji="0" lang="zh-CN" altLang="en-US" b="0" i="0" u="none" strike="noStrike" cap="none" normalizeH="0" baseline="0" dirty="0" smtClean="0">
                <a:ln>
                  <a:noFill/>
                </a:ln>
                <a:solidFill>
                  <a:schemeClr val="tx1"/>
                </a:solidFill>
                <a:effectLst/>
                <a:latin typeface="Times New Roman" pitchFamily="18" charset="0"/>
                <a:ea typeface="楷体_GB2312"/>
                <a:cs typeface="Times New Roman" pitchFamily="18" charset="0"/>
              </a:rPr>
              <a:t>错误的代码行数</a:t>
            </a:r>
            <a:r>
              <a:rPr kumimoji="0" lang="en-US" altLang="zh-CN" b="0" i="0" u="none" strike="noStrike" cap="none" normalizeH="0" baseline="0" dirty="0" smtClean="0">
                <a:ln>
                  <a:noFill/>
                </a:ln>
                <a:solidFill>
                  <a:schemeClr val="tx1"/>
                </a:solidFill>
                <a:effectLst/>
                <a:latin typeface="Times New Roman" pitchFamily="18" charset="0"/>
                <a:ea typeface="楷体_GB2312"/>
                <a:cs typeface="Times New Roman" pitchFamily="18" charset="0"/>
              </a:rPr>
              <a:t>) / (</a:t>
            </a:r>
            <a:r>
              <a:rPr kumimoji="0" lang="zh-CN" altLang="en-US" b="0" i="0" u="none" strike="noStrike" cap="none" normalizeH="0" baseline="0" dirty="0" smtClean="0">
                <a:ln>
                  <a:noFill/>
                </a:ln>
                <a:solidFill>
                  <a:schemeClr val="tx1"/>
                </a:solidFill>
                <a:effectLst/>
                <a:latin typeface="Times New Roman" pitchFamily="18" charset="0"/>
                <a:ea typeface="楷体_GB2312"/>
                <a:cs typeface="Times New Roman" pitchFamily="18" charset="0"/>
              </a:rPr>
              <a:t>被抽检的总代码行数</a:t>
            </a:r>
            <a:r>
              <a:rPr kumimoji="0" lang="en-US" altLang="zh-CN" b="0" i="0" u="none" strike="noStrike" cap="none" normalizeH="0" baseline="0" dirty="0" smtClean="0">
                <a:ln>
                  <a:noFill/>
                </a:ln>
                <a:solidFill>
                  <a:schemeClr val="tx1"/>
                </a:solidFill>
                <a:effectLst/>
                <a:latin typeface="Times New Roman" pitchFamily="18" charset="0"/>
                <a:ea typeface="楷体_GB2312"/>
                <a:cs typeface="Times New Roman" pitchFamily="18" charset="0"/>
              </a:rPr>
              <a:t>)——</a:t>
            </a:r>
            <a:r>
              <a:rPr kumimoji="0" lang="en-US" altLang="zh-CN" dirty="0" smtClean="0">
                <a:ea typeface="楷体_GB2312"/>
                <a:cs typeface="Times New Roman" pitchFamily="18" charset="0"/>
              </a:rPr>
              <a:t>(16-3)</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2709" name="Rectangle 5"/>
          <p:cNvSpPr>
            <a:spLocks noChangeArrowheads="1"/>
          </p:cNvSpPr>
          <p:nvPr/>
        </p:nvSpPr>
        <p:spPr bwMode="auto">
          <a:xfrm>
            <a:off x="0" y="1352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smtClean="0">
              <a:ln>
                <a:noFill/>
              </a:ln>
              <a:solidFill>
                <a:schemeClr val="tx1"/>
              </a:solidFill>
              <a:effectLst/>
              <a:latin typeface="Arial" pitchFamily="34" charset="0"/>
              <a:ea typeface="楷体_GB231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Arial" pitchFamily="34" charset="0"/>
                <a:ea typeface="楷体_GB231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8" name="矩形 7"/>
          <p:cNvSpPr/>
          <p:nvPr/>
        </p:nvSpPr>
        <p:spPr>
          <a:xfrm>
            <a:off x="994227" y="1310421"/>
            <a:ext cx="7569201" cy="1938992"/>
          </a:xfrm>
          <a:prstGeom prst="rect">
            <a:avLst/>
          </a:prstGeom>
        </p:spPr>
        <p:txBody>
          <a:bodyPr wrap="square">
            <a:spAutoFit/>
          </a:bodyPr>
          <a:lstStyle/>
          <a:p>
            <a:r>
              <a:rPr lang="zh-CN" altLang="en-US" dirty="0" smtClean="0"/>
              <a:t>        对于一个团队，假定程序员每编写一行代码出错的可能性为</a:t>
            </a:r>
            <a:r>
              <a:rPr lang="en-US" dirty="0" smtClean="0"/>
              <a:t>p</a:t>
            </a:r>
            <a:r>
              <a:rPr lang="zh-CN" altLang="en-US" dirty="0" smtClean="0"/>
              <a:t>。按二值分布</a:t>
            </a:r>
            <a:r>
              <a:rPr lang="en-US" dirty="0" smtClean="0"/>
              <a:t>(</a:t>
            </a:r>
            <a:r>
              <a:rPr lang="zh-CN" altLang="en-US" dirty="0" smtClean="0"/>
              <a:t>一行代码要么是错误的，要么是正确的</a:t>
            </a:r>
            <a:r>
              <a:rPr lang="en-US" dirty="0" smtClean="0"/>
              <a:t>)</a:t>
            </a:r>
            <a:r>
              <a:rPr lang="zh-CN" altLang="en-US" dirty="0" smtClean="0"/>
              <a:t>，这样就可以对代码进行抽检，例如，每个模块、或每天、或每个程序员元抽检一定的代码行数，例如</a:t>
            </a:r>
            <a:r>
              <a:rPr lang="en-US" dirty="0" smtClean="0"/>
              <a:t>200</a:t>
            </a:r>
            <a:r>
              <a:rPr lang="zh-CN" altLang="en-US" dirty="0" smtClean="0"/>
              <a:t>行，这样就有：</a:t>
            </a:r>
            <a:endParaRPr lang="zh-CN" altLang="en-US" dirty="0"/>
          </a:p>
        </p:txBody>
      </p:sp>
      <p:sp>
        <p:nvSpPr>
          <p:cNvPr id="3" name="矩形 2"/>
          <p:cNvSpPr/>
          <p:nvPr/>
        </p:nvSpPr>
        <p:spPr>
          <a:xfrm>
            <a:off x="5579722" y="4176513"/>
            <a:ext cx="1842171" cy="461665"/>
          </a:xfrm>
          <a:prstGeom prst="rect">
            <a:avLst/>
          </a:prstGeom>
        </p:spPr>
        <p:txBody>
          <a:bodyPr wrap="none">
            <a:spAutoFit/>
          </a:bodyPr>
          <a:lstStyle/>
          <a:p>
            <a:pPr lvl="0" indent="269875"/>
            <a:r>
              <a:rPr kumimoji="0" lang="en-US" altLang="zh-CN" dirty="0" smtClean="0">
                <a:ea typeface="楷体_GB2312"/>
                <a:cs typeface="Times New Roman" pitchFamily="18" charset="0"/>
              </a:rPr>
              <a:t>——(16-4)</a:t>
            </a:r>
            <a:endParaRPr kumimoji="0" lang="en-US" altLang="zh-CN" dirty="0">
              <a:latin typeface="Arial" pitchFamily="34" charset="0"/>
              <a:cs typeface="宋体" pitchFamily="2" charset="-122"/>
            </a:endParaRPr>
          </a:p>
        </p:txBody>
      </p:sp>
      <p:sp>
        <p:nvSpPr>
          <p:cNvPr id="4" name="矩形 3"/>
          <p:cNvSpPr/>
          <p:nvPr/>
        </p:nvSpPr>
        <p:spPr>
          <a:xfrm>
            <a:off x="5627101" y="5138800"/>
            <a:ext cx="1842171" cy="461665"/>
          </a:xfrm>
          <a:prstGeom prst="rect">
            <a:avLst/>
          </a:prstGeom>
        </p:spPr>
        <p:txBody>
          <a:bodyPr wrap="none">
            <a:spAutoFit/>
          </a:bodyPr>
          <a:lstStyle/>
          <a:p>
            <a:pPr lvl="0" indent="269875"/>
            <a:r>
              <a:rPr kumimoji="0" lang="en-US" altLang="zh-CN" dirty="0" smtClean="0">
                <a:ea typeface="楷体_GB2312"/>
                <a:cs typeface="Times New Roman" pitchFamily="18" charset="0"/>
              </a:rPr>
              <a:t>——(16-5)</a:t>
            </a:r>
            <a:endParaRPr kumimoji="0" lang="en-US" altLang="zh-CN" dirty="0">
              <a:latin typeface="Arial" pitchFamily="34" charset="0"/>
              <a:cs typeface="宋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420375230"/>
              </p:ext>
            </p:extLst>
          </p:nvPr>
        </p:nvGraphicFramePr>
        <p:xfrm>
          <a:off x="1011621" y="1268939"/>
          <a:ext cx="7670434" cy="4960997"/>
        </p:xfrm>
        <a:graphic>
          <a:graphicData uri="http://schemas.openxmlformats.org/drawingml/2006/table">
            <a:tbl>
              <a:tblPr firstRow="1" firstCol="1" lastRow="1" lastCol="1" bandRow="1" bandCol="1"/>
              <a:tblGrid>
                <a:gridCol w="615456">
                  <a:extLst>
                    <a:ext uri="{9D8B030D-6E8A-4147-A177-3AD203B41FA5}">
                      <a16:colId xmlns:a16="http://schemas.microsoft.com/office/drawing/2014/main" val="871489283"/>
                    </a:ext>
                  </a:extLst>
                </a:gridCol>
                <a:gridCol w="1234284">
                  <a:extLst>
                    <a:ext uri="{9D8B030D-6E8A-4147-A177-3AD203B41FA5}">
                      <a16:colId xmlns:a16="http://schemas.microsoft.com/office/drawing/2014/main" val="719278552"/>
                    </a:ext>
                  </a:extLst>
                </a:gridCol>
                <a:gridCol w="2974956">
                  <a:extLst>
                    <a:ext uri="{9D8B030D-6E8A-4147-A177-3AD203B41FA5}">
                      <a16:colId xmlns:a16="http://schemas.microsoft.com/office/drawing/2014/main" val="4242244250"/>
                    </a:ext>
                  </a:extLst>
                </a:gridCol>
                <a:gridCol w="847667">
                  <a:extLst>
                    <a:ext uri="{9D8B030D-6E8A-4147-A177-3AD203B41FA5}">
                      <a16:colId xmlns:a16="http://schemas.microsoft.com/office/drawing/2014/main" val="1905309700"/>
                    </a:ext>
                  </a:extLst>
                </a:gridCol>
                <a:gridCol w="847667">
                  <a:extLst>
                    <a:ext uri="{9D8B030D-6E8A-4147-A177-3AD203B41FA5}">
                      <a16:colId xmlns:a16="http://schemas.microsoft.com/office/drawing/2014/main" val="4182444105"/>
                    </a:ext>
                  </a:extLst>
                </a:gridCol>
                <a:gridCol w="575202">
                  <a:extLst>
                    <a:ext uri="{9D8B030D-6E8A-4147-A177-3AD203B41FA5}">
                      <a16:colId xmlns:a16="http://schemas.microsoft.com/office/drawing/2014/main" val="2084971081"/>
                    </a:ext>
                  </a:extLst>
                </a:gridCol>
                <a:gridCol w="575202">
                  <a:extLst>
                    <a:ext uri="{9D8B030D-6E8A-4147-A177-3AD203B41FA5}">
                      <a16:colId xmlns:a16="http://schemas.microsoft.com/office/drawing/2014/main" val="1040131984"/>
                    </a:ext>
                  </a:extLst>
                </a:gridCol>
              </a:tblGrid>
              <a:tr h="363126">
                <a:tc gridSpan="3">
                  <a:txBody>
                    <a:bodyPr/>
                    <a:lstStyle/>
                    <a:p>
                      <a:pPr marL="0" indent="0" algn="r" defTabSz="914400" rtl="0" eaLnBrk="1" latinLnBrk="0" hangingPunct="1">
                        <a:lnSpc>
                          <a:spcPts val="166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原因</a:t>
                      </a:r>
                    </a:p>
                    <a:p>
                      <a:pPr marL="0" indent="0" algn="just" defTabSz="914400" rtl="0" eaLnBrk="1" latinLnBrk="0" hangingPunct="1">
                        <a:lnSpc>
                          <a:spcPts val="166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软件系统质量要求属性</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hMerge="1">
                  <a:txBody>
                    <a:bodyPr/>
                    <a:lstStyle/>
                    <a:p>
                      <a:endParaRPr lang="zh-CN" altLang="en-US"/>
                    </a:p>
                  </a:txBody>
                  <a:tcPr/>
                </a:tc>
                <a:tc hMerge="1">
                  <a:txBody>
                    <a:bodyPr/>
                    <a:lstStyle/>
                    <a:p>
                      <a:endParaRPr lang="zh-CN" altLang="en-US"/>
                    </a:p>
                  </a:txBody>
                  <a:tcPr/>
                </a:tc>
                <a:tc gridSpan="4">
                  <a:txBody>
                    <a:bodyPr/>
                    <a:lstStyle/>
                    <a:p>
                      <a:pPr marL="0" indent="0" algn="ctr" defTabSz="914400" rtl="0" eaLnBrk="1" latinLnBrk="0" hangingPunct="1">
                        <a:lnSpc>
                          <a:spcPts val="166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软件系统质量的原因</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58772018"/>
                  </a:ext>
                </a:extLst>
              </a:tr>
              <a:tr h="726252">
                <a:tc>
                  <a:txBody>
                    <a:bodyPr/>
                    <a:lstStyle/>
                    <a:p>
                      <a:pPr marL="0" indent="0" algn="just" defTabSz="914400" rtl="0" eaLnBrk="1" latinLnBrk="0" hangingPunct="1">
                        <a:lnSpc>
                          <a:spcPts val="166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一级属性</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二级属性</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含义</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dirty="0" smtClean="0">
                          <a:solidFill>
                            <a:schemeClr val="tx1"/>
                          </a:solidFill>
                          <a:effectLst/>
                          <a:latin typeface="Times New Roman" panose="02020603050405020304" pitchFamily="18" charset="0"/>
                          <a:ea typeface="宋体" panose="02010600030101010101" pitchFamily="2" charset="-122"/>
                          <a:cs typeface="+mn-cs"/>
                        </a:rPr>
                        <a:t>体系结构设计</a:t>
                      </a:r>
                      <a:r>
                        <a:rPr lang="zh-CN" sz="1600" kern="100" dirty="0">
                          <a:solidFill>
                            <a:schemeClr val="tx1"/>
                          </a:solidFill>
                          <a:effectLst/>
                          <a:latin typeface="Times New Roman" panose="02020603050405020304" pitchFamily="18" charset="0"/>
                          <a:ea typeface="宋体" panose="02010600030101010101" pitchFamily="2" charset="-122"/>
                          <a:cs typeface="+mn-cs"/>
                        </a:rPr>
                        <a:t>不足</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dirty="0" smtClean="0">
                          <a:solidFill>
                            <a:schemeClr val="tx1"/>
                          </a:solidFill>
                          <a:effectLst/>
                          <a:latin typeface="Times New Roman" panose="02020603050405020304" pitchFamily="18" charset="0"/>
                          <a:ea typeface="宋体" panose="02010600030101010101" pitchFamily="2" charset="-122"/>
                          <a:cs typeface="+mn-cs"/>
                        </a:rPr>
                        <a:t>开发过程遗留</a:t>
                      </a:r>
                      <a:r>
                        <a:rPr lang="zh-CN" sz="1600" kern="100" dirty="0">
                          <a:solidFill>
                            <a:schemeClr val="tx1"/>
                          </a:solidFill>
                          <a:effectLst/>
                          <a:latin typeface="Times New Roman" panose="02020603050405020304" pitchFamily="18" charset="0"/>
                          <a:ea typeface="宋体" panose="02010600030101010101" pitchFamily="2" charset="-122"/>
                          <a:cs typeface="+mn-cs"/>
                        </a:rPr>
                        <a:t>缺陷</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维护</a:t>
                      </a:r>
                    </a:p>
                    <a:p>
                      <a:pPr marL="0" indent="0" algn="just" defTabSz="914400" rtl="0" eaLnBrk="1" latinLnBrk="0" hangingPunct="1">
                        <a:lnSpc>
                          <a:spcPts val="166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不足</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使用</a:t>
                      </a:r>
                    </a:p>
                    <a:p>
                      <a:pPr marL="0" indent="0" algn="just" defTabSz="914400" rtl="0" eaLnBrk="1" latinLnBrk="0" hangingPunct="1">
                        <a:lnSpc>
                          <a:spcPts val="166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不当</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5532686"/>
                  </a:ext>
                </a:extLst>
              </a:tr>
              <a:tr h="363126">
                <a:tc rowSpan="11">
                  <a:txBody>
                    <a:bodyPr/>
                    <a:lstStyle/>
                    <a:p>
                      <a:pPr marL="0" indent="0" algn="just" defTabSz="914400" rtl="0" eaLnBrk="1" latinLnBrk="0" hangingPunct="1">
                        <a:lnSpc>
                          <a:spcPts val="166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ts val="166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ts val="166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ts val="166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性能</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准确性</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计算和控制的精度</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9646518"/>
                  </a:ext>
                </a:extLst>
              </a:tr>
              <a:tr h="181563">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内存印记</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内存使用量</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6051153"/>
                  </a:ext>
                </a:extLst>
              </a:tr>
              <a:tr h="196703">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响应性</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dirty="0">
                          <a:solidFill>
                            <a:schemeClr val="tx1"/>
                          </a:solidFill>
                          <a:effectLst/>
                          <a:latin typeface="Times New Roman" panose="02020603050405020304" pitchFamily="18" charset="0"/>
                          <a:ea typeface="宋体" panose="02010600030101010101" pitchFamily="2" charset="-122"/>
                          <a:cs typeface="+mn-cs"/>
                        </a:rPr>
                        <a:t>对输入的相应时间</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6914745"/>
                  </a:ext>
                </a:extLst>
              </a:tr>
              <a:tr h="363126">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可剪裁性</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系统随着规模的上升，支持修改的能力</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0471207"/>
                  </a:ext>
                </a:extLst>
              </a:tr>
              <a:tr h="181563">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可调度性</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操作调度的能力</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009425"/>
                  </a:ext>
                </a:extLst>
              </a:tr>
              <a:tr h="363126">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时间线</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在准确的时间上执行任务的能力</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7774994"/>
                  </a:ext>
                </a:extLst>
              </a:tr>
              <a:tr h="363126">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CPU</a:t>
                      </a:r>
                      <a:r>
                        <a:rPr lang="zh-CN" sz="1600" kern="100">
                          <a:solidFill>
                            <a:schemeClr val="tx1"/>
                          </a:solidFill>
                          <a:effectLst/>
                          <a:latin typeface="Times New Roman" panose="02020603050405020304" pitchFamily="18" charset="0"/>
                          <a:ea typeface="宋体" panose="02010600030101010101" pitchFamily="2" charset="-122"/>
                          <a:cs typeface="+mn-cs"/>
                        </a:rPr>
                        <a:t>利用率</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CPU</a:t>
                      </a:r>
                      <a:r>
                        <a:rPr lang="zh-CN" sz="1600" kern="100">
                          <a:solidFill>
                            <a:schemeClr val="tx1"/>
                          </a:solidFill>
                          <a:effectLst/>
                          <a:latin typeface="Times New Roman" panose="02020603050405020304" pitchFamily="18" charset="0"/>
                          <a:ea typeface="宋体" panose="02010600030101010101" pitchFamily="2" charset="-122"/>
                          <a:cs typeface="+mn-cs"/>
                        </a:rPr>
                        <a:t>执行时间的百分比</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986670"/>
                  </a:ext>
                </a:extLst>
              </a:tr>
              <a:tr h="363126">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延迟</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输入与输出之间的时间</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3249859"/>
                  </a:ext>
                </a:extLst>
              </a:tr>
              <a:tr h="363126">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事务吞吐量</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每单位时间内处理事务的数量</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5574598"/>
                  </a:ext>
                </a:extLst>
              </a:tr>
              <a:tr h="363126">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并发</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并发执行操作的能力</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6703515"/>
                  </a:ext>
                </a:extLst>
              </a:tr>
              <a:tr h="544689">
                <a:tc vMerge="1">
                  <a:txBody>
                    <a:bodyPr/>
                    <a:lstStyle/>
                    <a:p>
                      <a:endParaRPr lang="zh-CN" altLang="en-US"/>
                    </a:p>
                  </a:txBody>
                  <a:tcPr/>
                </a:tc>
                <a:tc>
                  <a:txBody>
                    <a:bodyPr/>
                    <a:lstStyle/>
                    <a:p>
                      <a:pPr marL="0" indent="0" algn="just" defTabSz="914400" rtl="0" eaLnBrk="1" latinLnBrk="0" hangingPunct="1">
                        <a:lnSpc>
                          <a:spcPts val="166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效率</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zh-CN" sz="1600" kern="100">
                          <a:solidFill>
                            <a:schemeClr val="tx1"/>
                          </a:solidFill>
                          <a:effectLst/>
                          <a:latin typeface="Times New Roman" panose="02020603050405020304" pitchFamily="18" charset="0"/>
                          <a:ea typeface="宋体" panose="02010600030101010101" pitchFamily="2" charset="-122"/>
                          <a:cs typeface="+mn-cs"/>
                        </a:rPr>
                        <a:t>程序执行其功能所要求的计算资源量和代码量</a:t>
                      </a: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a:solidFill>
                            <a:schemeClr val="tx1"/>
                          </a:solidFill>
                          <a:effectLst/>
                          <a:latin typeface="Times New Roman" panose="02020603050405020304" pitchFamily="18" charset="0"/>
                          <a:ea typeface="宋体" panose="02010600030101010101" pitchFamily="2" charset="-122"/>
                          <a:cs typeface="+mn-cs"/>
                        </a:rPr>
                        <a:t> </a:t>
                      </a:r>
                      <a:endParaRPr lang="zh-CN" sz="1600" kern="10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ts val="1660"/>
                        </a:lnSpc>
                        <a:spcAft>
                          <a:spcPts val="0"/>
                        </a:spcAft>
                      </a:pPr>
                      <a:r>
                        <a:rPr lang="en-US" sz="1600" kern="100" dirty="0">
                          <a:solidFill>
                            <a:schemeClr val="tx1"/>
                          </a:solidFill>
                          <a:effectLst/>
                          <a:latin typeface="Times New Roman" panose="02020603050405020304" pitchFamily="18" charset="0"/>
                          <a:ea typeface="宋体" panose="02010600030101010101" pitchFamily="2" charset="-122"/>
                          <a:cs typeface="+mn-cs"/>
                        </a:rPr>
                        <a:t> </a:t>
                      </a:r>
                      <a:endParaRPr lang="zh-CN" sz="1600" kern="100" dirty="0">
                        <a:solidFill>
                          <a:schemeClr val="tx1"/>
                        </a:solidFill>
                        <a:effectLst/>
                        <a:latin typeface="Times New Roman" panose="02020603050405020304" pitchFamily="18" charset="0"/>
                        <a:ea typeface="宋体" panose="02010600030101010101" pitchFamily="2" charset="-122"/>
                        <a:cs typeface="+mn-cs"/>
                      </a:endParaRPr>
                    </a:p>
                  </a:txBody>
                  <a:tcPr marL="57673" marR="576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3479393"/>
                  </a:ext>
                </a:extLst>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12374" y="1164771"/>
            <a:ext cx="8001000" cy="852714"/>
          </a:xfrm>
        </p:spPr>
        <p:txBody>
          <a:bodyPr/>
          <a:lstStyle/>
          <a:p>
            <a:r>
              <a:rPr lang="zh-CN" altLang="en-US" dirty="0" smtClean="0"/>
              <a:t>当</a:t>
            </a:r>
            <a:r>
              <a:rPr lang="en-US" dirty="0" smtClean="0"/>
              <a:t>n</a:t>
            </a:r>
            <a:r>
              <a:rPr lang="zh-CN" altLang="en-US" dirty="0" smtClean="0"/>
              <a:t>足够大时，“二值分布”趋近于“正态分布”</a:t>
            </a:r>
            <a:endParaRPr lang="zh-CN" altLang="en-US" dirty="0"/>
          </a:p>
        </p:txBody>
      </p:sp>
      <p:graphicFrame>
        <p:nvGraphicFramePr>
          <p:cNvPr id="74754" name="Object 2"/>
          <p:cNvGraphicFramePr>
            <a:graphicFrameLocks noChangeAspect="1"/>
          </p:cNvGraphicFramePr>
          <p:nvPr/>
        </p:nvGraphicFramePr>
        <p:xfrm>
          <a:off x="2844800" y="2866573"/>
          <a:ext cx="1378857" cy="926098"/>
        </p:xfrm>
        <a:graphic>
          <a:graphicData uri="http://schemas.openxmlformats.org/presentationml/2006/ole">
            <mc:AlternateContent xmlns:mc="http://schemas.openxmlformats.org/markup-compatibility/2006">
              <mc:Choice xmlns:v="urn:schemas-microsoft-com:vml" Requires="v">
                <p:oleObj spid="_x0000_s74803" name="公式" r:id="rId3" imgW="634725" imgH="431613" progId="Equation.3">
                  <p:embed/>
                </p:oleObj>
              </mc:Choice>
              <mc:Fallback>
                <p:oleObj name="公式" r:id="rId3" imgW="634725" imgH="431613"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4800" y="2866573"/>
                        <a:ext cx="1378857" cy="9260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3" name="Object 1"/>
          <p:cNvGraphicFramePr>
            <a:graphicFrameLocks noChangeAspect="1"/>
          </p:cNvGraphicFramePr>
          <p:nvPr>
            <p:extLst>
              <p:ext uri="{D42A27DB-BD31-4B8C-83A1-F6EECF244321}">
                <p14:modId xmlns:p14="http://schemas.microsoft.com/office/powerpoint/2010/main" val="2944312609"/>
              </p:ext>
            </p:extLst>
          </p:nvPr>
        </p:nvGraphicFramePr>
        <p:xfrm>
          <a:off x="2726868" y="4286179"/>
          <a:ext cx="2540000" cy="973138"/>
        </p:xfrm>
        <a:graphic>
          <a:graphicData uri="http://schemas.openxmlformats.org/presentationml/2006/ole">
            <mc:AlternateContent xmlns:mc="http://schemas.openxmlformats.org/markup-compatibility/2006">
              <mc:Choice xmlns:v="urn:schemas-microsoft-com:vml" Requires="v">
                <p:oleObj spid="_x0000_s74804" name="公式" r:id="rId5" imgW="1371600" imgH="520560" progId="Equation.3">
                  <p:embed/>
                </p:oleObj>
              </mc:Choice>
              <mc:Fallback>
                <p:oleObj name="公式" r:id="rId5" imgW="1371600" imgH="52056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6868" y="4286179"/>
                        <a:ext cx="2540000"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55" name="Rectangle 3"/>
          <p:cNvSpPr>
            <a:spLocks noChangeArrowheads="1"/>
          </p:cNvSpPr>
          <p:nvPr/>
        </p:nvSpPr>
        <p:spPr bwMode="auto">
          <a:xfrm>
            <a:off x="928914" y="2249714"/>
            <a:ext cx="5809604"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质量采样值</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ξ</a:t>
            </a:r>
            <a:r>
              <a:rPr kumimoji="0" lang="en-US" altLang="zh-CN" b="0" i="0" u="none" strike="noStrike" cap="none" normalizeH="0" baseline="-30000" dirty="0" err="1" smtClean="0">
                <a:ln>
                  <a:noFill/>
                </a:ln>
                <a:solidFill>
                  <a:schemeClr val="tx1"/>
                </a:solidFill>
                <a:effectLst/>
                <a:latin typeface="Times New Roman" pitchFamily="18" charset="0"/>
                <a:ea typeface="宋体" pitchFamily="2" charset="-122"/>
                <a:cs typeface="Times New Roman" pitchFamily="18" charset="0"/>
              </a:rPr>
              <a:t>i</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i</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a:t>
            </a:r>
            <a:r>
              <a:rPr kumimoji="0" lang="en-US" altLang="zh-CN" b="0" i="0" u="none" strike="noStrike" cap="none" normalizeH="0" baseline="0" dirty="0" smtClean="0">
                <a:ln>
                  <a:noFill/>
                </a:ln>
                <a:solidFill>
                  <a:schemeClr val="tx1"/>
                </a:solidFill>
                <a:effectLst/>
                <a:latin typeface="Arial"/>
                <a:ea typeface="宋体"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，计算出平均值：</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74757" name="Rectangle 5"/>
          <p:cNvSpPr>
            <a:spLocks noChangeArrowheads="1"/>
          </p:cNvSpPr>
          <p:nvPr/>
        </p:nvSpPr>
        <p:spPr bwMode="auto">
          <a:xfrm>
            <a:off x="0" y="1409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1000" b="0" i="0" u="none" strike="noStrike" cap="none" normalizeH="0" baseline="0" smtClean="0">
                <a:ln>
                  <a:noFill/>
                </a:ln>
                <a:solidFill>
                  <a:schemeClr val="tx1"/>
                </a:solidFill>
                <a:effectLst/>
                <a:latin typeface="Arial" pitchFamily="34" charset="0"/>
                <a:ea typeface="楷体_GB2312"/>
                <a:cs typeface="Times New Roman" pitchFamily="18" charset="0"/>
              </a:rPr>
              <a:t>  </a:t>
            </a:r>
            <a:r>
              <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Rectangle 3"/>
          <p:cNvSpPr>
            <a:spLocks noChangeArrowheads="1"/>
          </p:cNvSpPr>
          <p:nvPr/>
        </p:nvSpPr>
        <p:spPr bwMode="auto">
          <a:xfrm>
            <a:off x="1182914" y="3824514"/>
            <a:ext cx="1380506"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方差：</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4" name="矩形 3"/>
          <p:cNvSpPr/>
          <p:nvPr/>
        </p:nvSpPr>
        <p:spPr>
          <a:xfrm>
            <a:off x="5362634" y="3012225"/>
            <a:ext cx="1842171" cy="461665"/>
          </a:xfrm>
          <a:prstGeom prst="rect">
            <a:avLst/>
          </a:prstGeom>
        </p:spPr>
        <p:txBody>
          <a:bodyPr wrap="none">
            <a:spAutoFit/>
          </a:bodyPr>
          <a:lstStyle/>
          <a:p>
            <a:pPr lvl="0" indent="269875"/>
            <a:r>
              <a:rPr kumimoji="0" lang="en-US" altLang="zh-CN" dirty="0" smtClean="0">
                <a:ea typeface="楷体_GB2312"/>
                <a:cs typeface="Times New Roman" pitchFamily="18" charset="0"/>
              </a:rPr>
              <a:t>——(16-6)</a:t>
            </a:r>
            <a:endParaRPr kumimoji="0" lang="en-US" altLang="zh-CN" dirty="0">
              <a:latin typeface="Arial" pitchFamily="34" charset="0"/>
              <a:cs typeface="宋体" pitchFamily="2" charset="-122"/>
            </a:endParaRPr>
          </a:p>
        </p:txBody>
      </p:sp>
      <p:sp>
        <p:nvSpPr>
          <p:cNvPr id="10" name="矩形 9"/>
          <p:cNvSpPr/>
          <p:nvPr/>
        </p:nvSpPr>
        <p:spPr>
          <a:xfrm>
            <a:off x="5562897" y="4468630"/>
            <a:ext cx="1842171" cy="461665"/>
          </a:xfrm>
          <a:prstGeom prst="rect">
            <a:avLst/>
          </a:prstGeom>
        </p:spPr>
        <p:txBody>
          <a:bodyPr wrap="none">
            <a:spAutoFit/>
          </a:bodyPr>
          <a:lstStyle/>
          <a:p>
            <a:pPr lvl="0" indent="269875"/>
            <a:r>
              <a:rPr kumimoji="0" lang="en-US" altLang="zh-CN" dirty="0" smtClean="0">
                <a:ea typeface="楷体_GB2312"/>
                <a:cs typeface="Times New Roman" pitchFamily="18" charset="0"/>
              </a:rPr>
              <a:t>——(16-7)</a:t>
            </a:r>
            <a:endParaRPr kumimoji="0" lang="en-US" altLang="zh-CN" dirty="0">
              <a:latin typeface="Arial" pitchFamily="34" charset="0"/>
              <a:cs typeface="宋体"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90600" y="1295400"/>
            <a:ext cx="8001000" cy="925286"/>
          </a:xfrm>
        </p:spPr>
        <p:txBody>
          <a:bodyPr/>
          <a:lstStyle/>
          <a:p>
            <a:r>
              <a:rPr lang="zh-CN" altLang="en-US" dirty="0" smtClean="0"/>
              <a:t>那么上线</a:t>
            </a:r>
            <a:r>
              <a:rPr lang="en-US" dirty="0" smtClean="0"/>
              <a:t>UCL</a:t>
            </a:r>
            <a:r>
              <a:rPr lang="zh-CN" altLang="en-US" dirty="0" smtClean="0"/>
              <a:t>和下线</a:t>
            </a:r>
            <a:r>
              <a:rPr lang="en-US" dirty="0" smtClean="0"/>
              <a:t>LCL</a:t>
            </a:r>
            <a:r>
              <a:rPr lang="zh-CN" altLang="en-US" dirty="0" smtClean="0"/>
              <a:t>，</a:t>
            </a:r>
            <a:r>
              <a:rPr lang="en-US" dirty="0" smtClean="0"/>
              <a:t>p + </a:t>
            </a:r>
            <a:r>
              <a:rPr lang="en-US" dirty="0" err="1" smtClean="0"/>
              <a:t>nσ</a:t>
            </a:r>
            <a:r>
              <a:rPr lang="zh-CN" altLang="en-US" dirty="0" smtClean="0"/>
              <a:t>和</a:t>
            </a:r>
            <a:r>
              <a:rPr lang="en-US" dirty="0" smtClean="0"/>
              <a:t>p – </a:t>
            </a:r>
            <a:r>
              <a:rPr lang="en-US" dirty="0" err="1" smtClean="0"/>
              <a:t>nσ</a:t>
            </a:r>
            <a:r>
              <a:rPr lang="zh-CN" altLang="en-US" dirty="0" smtClean="0"/>
              <a:t>，表达为质量控制的精度</a:t>
            </a:r>
            <a:r>
              <a:rPr lang="en-US" dirty="0" smtClean="0"/>
              <a:t>(n</a:t>
            </a:r>
            <a:r>
              <a:rPr lang="zh-CN" altLang="en-US" dirty="0" smtClean="0"/>
              <a:t>表示有几个</a:t>
            </a:r>
            <a:r>
              <a:rPr lang="en-US" dirty="0" smtClean="0"/>
              <a:t>σ)</a:t>
            </a:r>
            <a:r>
              <a:rPr lang="zh-CN" altLang="en-US" dirty="0" smtClean="0"/>
              <a:t>。</a:t>
            </a:r>
            <a:endParaRPr lang="zh-CN" altLang="en-US" dirty="0"/>
          </a:p>
        </p:txBody>
      </p:sp>
      <p:pic>
        <p:nvPicPr>
          <p:cNvPr id="75778" name="Picture 2"/>
          <p:cNvPicPr>
            <a:picLocks noChangeAspect="1" noChangeArrowheads="1"/>
          </p:cNvPicPr>
          <p:nvPr/>
        </p:nvPicPr>
        <p:blipFill>
          <a:blip r:embed="rId2"/>
          <a:srcRect/>
          <a:stretch>
            <a:fillRect/>
          </a:stretch>
        </p:blipFill>
        <p:spPr bwMode="auto">
          <a:xfrm>
            <a:off x="914400" y="2411640"/>
            <a:ext cx="8128147" cy="3533288"/>
          </a:xfrm>
          <a:prstGeom prst="rect">
            <a:avLst/>
          </a:prstGeom>
          <a:noFill/>
          <a:ln w="9525">
            <a:noFill/>
            <a:miter lim="800000"/>
            <a:headEnd/>
            <a:tailEnd/>
          </a:ln>
          <a:effectLst/>
        </p:spPr>
      </p:pic>
      <p:sp>
        <p:nvSpPr>
          <p:cNvPr id="5" name="矩形 4"/>
          <p:cNvSpPr/>
          <p:nvPr/>
        </p:nvSpPr>
        <p:spPr>
          <a:xfrm>
            <a:off x="711199" y="5688149"/>
            <a:ext cx="8490857" cy="461665"/>
          </a:xfrm>
          <a:prstGeom prst="rect">
            <a:avLst/>
          </a:prstGeom>
        </p:spPr>
        <p:txBody>
          <a:bodyPr wrap="square">
            <a:spAutoFit/>
          </a:bodyPr>
          <a:lstStyle/>
          <a:p>
            <a:r>
              <a:rPr lang="en-US" dirty="0" smtClean="0"/>
              <a:t>(DPMO—Defect Density *1 Million)</a:t>
            </a:r>
            <a:r>
              <a:rPr lang="zh-CN" altLang="en-US" dirty="0" smtClean="0"/>
              <a:t>每百万产品中出现缺陷个数</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DPMO</a:t>
            </a:r>
            <a:r>
              <a:rPr lang="zh-CN" altLang="en-US" dirty="0" smtClean="0"/>
              <a:t>解释软件系统可靠性</a:t>
            </a:r>
            <a:endParaRPr lang="zh-CN" altLang="en-US" dirty="0"/>
          </a:p>
        </p:txBody>
      </p:sp>
      <p:sp>
        <p:nvSpPr>
          <p:cNvPr id="3" name="内容占位符 2"/>
          <p:cNvSpPr>
            <a:spLocks noGrp="1"/>
          </p:cNvSpPr>
          <p:nvPr>
            <p:ph idx="1"/>
          </p:nvPr>
        </p:nvSpPr>
        <p:spPr>
          <a:xfrm>
            <a:off x="918029" y="1295400"/>
            <a:ext cx="8001000" cy="4902200"/>
          </a:xfrm>
        </p:spPr>
        <p:txBody>
          <a:bodyPr/>
          <a:lstStyle/>
          <a:p>
            <a:r>
              <a:rPr lang="zh-CN" altLang="en-US" dirty="0" smtClean="0"/>
              <a:t>用</a:t>
            </a:r>
            <a:r>
              <a:rPr lang="en-US" dirty="0" smtClean="0"/>
              <a:t>DPMO</a:t>
            </a:r>
            <a:r>
              <a:rPr lang="zh-CN" altLang="en-US" dirty="0" smtClean="0"/>
              <a:t>解释软件系统的</a:t>
            </a:r>
            <a:r>
              <a:rPr lang="en-US" dirty="0" smtClean="0"/>
              <a:t>MTBF(</a:t>
            </a:r>
            <a:r>
              <a:rPr lang="zh-CN" altLang="en-US" dirty="0" smtClean="0"/>
              <a:t>平均无故障时间</a:t>
            </a:r>
            <a:r>
              <a:rPr lang="en-US" dirty="0" smtClean="0"/>
              <a:t>)</a:t>
            </a:r>
            <a:r>
              <a:rPr lang="zh-CN" altLang="en-US" dirty="0" smtClean="0"/>
              <a:t>、</a:t>
            </a:r>
            <a:r>
              <a:rPr lang="en-US" dirty="0" smtClean="0"/>
              <a:t>MTTF(</a:t>
            </a:r>
            <a:r>
              <a:rPr lang="zh-CN" altLang="en-US" dirty="0" smtClean="0"/>
              <a:t>平均失效间隔时间</a:t>
            </a:r>
            <a:r>
              <a:rPr lang="en-US" dirty="0" smtClean="0"/>
              <a:t>)</a:t>
            </a:r>
            <a:r>
              <a:rPr lang="zh-CN" altLang="en-US" dirty="0" smtClean="0"/>
              <a:t>和可用性</a:t>
            </a:r>
            <a:r>
              <a:rPr lang="en-US" dirty="0" smtClean="0"/>
              <a:t>(</a:t>
            </a:r>
            <a:r>
              <a:rPr lang="zh-CN" altLang="en-US" dirty="0" smtClean="0"/>
              <a:t>参见第</a:t>
            </a:r>
            <a:r>
              <a:rPr lang="en-US" dirty="0" smtClean="0"/>
              <a:t>4</a:t>
            </a:r>
            <a:r>
              <a:rPr lang="zh-CN" altLang="en-US" dirty="0" smtClean="0"/>
              <a:t>和第</a:t>
            </a:r>
            <a:r>
              <a:rPr lang="en-US" dirty="0" smtClean="0"/>
              <a:t>5</a:t>
            </a:r>
            <a:r>
              <a:rPr lang="zh-CN" altLang="en-US" dirty="0" smtClean="0"/>
              <a:t>章</a:t>
            </a:r>
            <a:r>
              <a:rPr lang="en-US" dirty="0" smtClean="0"/>
              <a:t>)</a:t>
            </a:r>
            <a:r>
              <a:rPr lang="zh-CN" altLang="en-US" dirty="0" smtClean="0"/>
              <a:t>，要比借用硬件系统的概念更可信任。</a:t>
            </a:r>
            <a:endParaRPr lang="en-US" altLang="zh-CN" dirty="0" smtClean="0"/>
          </a:p>
          <a:p>
            <a:pPr lvl="1"/>
            <a:r>
              <a:rPr lang="zh-CN" altLang="en-US" dirty="0" smtClean="0"/>
              <a:t>如果软件质量满意度能够得到</a:t>
            </a:r>
            <a:r>
              <a:rPr lang="en-US" dirty="0" smtClean="0"/>
              <a:t>6σ</a:t>
            </a:r>
            <a:r>
              <a:rPr lang="zh-CN" altLang="en-US" dirty="0" smtClean="0"/>
              <a:t>的话，就意味着，一个团队发布出</a:t>
            </a:r>
            <a:r>
              <a:rPr lang="en-US" dirty="0" smtClean="0"/>
              <a:t>1</a:t>
            </a:r>
            <a:r>
              <a:rPr lang="zh-CN" altLang="en-US" dirty="0" smtClean="0"/>
              <a:t>百万行代码的系统，只能有小于</a:t>
            </a:r>
            <a:r>
              <a:rPr lang="en-US" dirty="0" smtClean="0"/>
              <a:t>3.4</a:t>
            </a:r>
            <a:r>
              <a:rPr lang="zh-CN" altLang="en-US" dirty="0" smtClean="0"/>
              <a:t>个的代码行有错误。</a:t>
            </a:r>
            <a:endParaRPr lang="en-US" altLang="zh-CN" dirty="0" smtClean="0"/>
          </a:p>
          <a:p>
            <a:pPr lvl="1"/>
            <a:r>
              <a:rPr lang="zh-CN" altLang="en-US" dirty="0" smtClean="0"/>
              <a:t>假设一个系统具有</a:t>
            </a:r>
            <a:r>
              <a:rPr lang="en-US" dirty="0" smtClean="0"/>
              <a:t>10</a:t>
            </a:r>
            <a:r>
              <a:rPr lang="zh-CN" altLang="en-US" dirty="0" smtClean="0"/>
              <a:t>万行的代码，那么该系统中存在缺陷数量只有</a:t>
            </a:r>
            <a:r>
              <a:rPr lang="en-US" dirty="0" smtClean="0"/>
              <a:t>0.3</a:t>
            </a:r>
            <a:r>
              <a:rPr lang="zh-CN" altLang="en-US" dirty="0" smtClean="0"/>
              <a:t>个。因此，软件系统出现故障的可能性仅为</a:t>
            </a:r>
            <a:r>
              <a:rPr lang="en-US" dirty="0" smtClean="0"/>
              <a:t>1-99.99966%</a:t>
            </a:r>
            <a:r>
              <a:rPr lang="zh-CN" altLang="en-US" dirty="0" smtClean="0"/>
              <a:t>，或者说，软件的可用性</a:t>
            </a:r>
            <a:r>
              <a:rPr lang="en-US" dirty="0" smtClean="0"/>
              <a:t>(availability)</a:t>
            </a:r>
            <a:r>
              <a:rPr lang="zh-CN" altLang="en-US" dirty="0" smtClean="0"/>
              <a:t>为</a:t>
            </a:r>
            <a:r>
              <a:rPr lang="en-US" dirty="0" smtClean="0"/>
              <a:t>99.99966%</a:t>
            </a:r>
            <a:r>
              <a:rPr lang="zh-CN" altLang="en-US" dirty="0" smtClean="0"/>
              <a:t>，即达到</a:t>
            </a:r>
            <a:r>
              <a:rPr lang="en-US" dirty="0" smtClean="0"/>
              <a:t>5</a:t>
            </a:r>
            <a:r>
              <a:rPr lang="zh-CN" altLang="en-US" dirty="0" smtClean="0"/>
              <a:t>个“</a:t>
            </a:r>
            <a:r>
              <a:rPr lang="en-US" dirty="0" smtClean="0"/>
              <a:t>9</a:t>
            </a:r>
            <a:r>
              <a:rPr lang="zh-CN" altLang="en-US" dirty="0" smtClean="0"/>
              <a:t>”的要求。</a:t>
            </a:r>
            <a:endParaRPr lang="en-US" altLang="zh-CN" dirty="0" smtClean="0"/>
          </a:p>
          <a:p>
            <a:r>
              <a:rPr lang="zh-CN" altLang="en-US" dirty="0" smtClean="0"/>
              <a:t>问题是，我们如何计算出</a:t>
            </a:r>
            <a:r>
              <a:rPr lang="en-US" altLang="zh-CN" dirty="0" smtClean="0"/>
              <a:t>DPMO</a:t>
            </a:r>
            <a:r>
              <a:rPr lang="zh-CN" altLang="en-US" dirty="0" smtClean="0"/>
              <a:t>？如何控制住</a:t>
            </a:r>
            <a:r>
              <a:rPr lang="en-US" altLang="zh-CN" dirty="0" smtClean="0"/>
              <a:t>DPMO</a:t>
            </a:r>
            <a:r>
              <a:rPr lang="zh-CN" altLang="en-US" smtClean="0"/>
              <a:t>？</a:t>
            </a:r>
            <a:endParaRPr lang="zh-CN" alt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16.6 </a:t>
            </a:r>
            <a:r>
              <a:rPr lang="zh-CN" altLang="en-US" dirty="0" smtClean="0"/>
              <a:t>质量控制</a:t>
            </a:r>
            <a:endParaRPr lang="zh-CN" altLang="en-US" dirty="0"/>
          </a:p>
        </p:txBody>
      </p:sp>
      <p:sp>
        <p:nvSpPr>
          <p:cNvPr id="3" name="内容占位符 2"/>
          <p:cNvSpPr>
            <a:spLocks noGrp="1"/>
          </p:cNvSpPr>
          <p:nvPr>
            <p:ph idx="1"/>
          </p:nvPr>
        </p:nvSpPr>
        <p:spPr/>
        <p:txBody>
          <a:bodyPr/>
          <a:lstStyle/>
          <a:p>
            <a:r>
              <a:rPr lang="en-US" dirty="0" smtClean="0"/>
              <a:t>16.6.1 </a:t>
            </a:r>
            <a:r>
              <a:rPr lang="zh-CN" altLang="en-US" dirty="0" smtClean="0"/>
              <a:t>质量漂移与宽泛现象</a:t>
            </a:r>
          </a:p>
          <a:p>
            <a:r>
              <a:rPr lang="en-US" dirty="0" smtClean="0"/>
              <a:t>16.6.2 </a:t>
            </a:r>
            <a:r>
              <a:rPr lang="zh-CN" altLang="en-US" dirty="0" smtClean="0"/>
              <a:t>质量漂移的控制</a:t>
            </a:r>
          </a:p>
          <a:p>
            <a:r>
              <a:rPr lang="en-US" dirty="0" smtClean="0"/>
              <a:t>16.6.3 </a:t>
            </a:r>
            <a:r>
              <a:rPr lang="zh-CN" altLang="en-US" dirty="0" smtClean="0"/>
              <a:t>质量宽泛的控制</a:t>
            </a:r>
          </a:p>
          <a:p>
            <a:r>
              <a:rPr lang="en-US" dirty="0" smtClean="0"/>
              <a:t>16.6.4 </a:t>
            </a:r>
            <a:r>
              <a:rPr lang="zh-CN" altLang="en-US" dirty="0" smtClean="0"/>
              <a:t>质量控制能力基线及其应用</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16.6.1 </a:t>
            </a:r>
            <a:r>
              <a:rPr lang="zh-CN" altLang="en-US" dirty="0" smtClean="0"/>
              <a:t>质量漂移与宽泛现象</a:t>
            </a:r>
            <a:endParaRPr lang="zh-CN" altLang="en-US" dirty="0"/>
          </a:p>
        </p:txBody>
      </p:sp>
      <p:sp>
        <p:nvSpPr>
          <p:cNvPr id="3" name="内容占位符 2"/>
          <p:cNvSpPr>
            <a:spLocks noGrp="1"/>
          </p:cNvSpPr>
          <p:nvPr>
            <p:ph idx="1"/>
          </p:nvPr>
        </p:nvSpPr>
        <p:spPr/>
        <p:txBody>
          <a:bodyPr/>
          <a:lstStyle/>
          <a:p>
            <a:r>
              <a:rPr lang="zh-CN" altLang="en-US" dirty="0" smtClean="0"/>
              <a:t>有了统计质量的概念。例如，缺陷的平均值和方差，就可以解释质量控制中的现象：</a:t>
            </a:r>
            <a:endParaRPr lang="en-US" altLang="zh-CN" dirty="0" smtClean="0"/>
          </a:p>
          <a:p>
            <a:pPr lvl="1"/>
            <a:r>
              <a:rPr lang="zh-CN" altLang="en-US" dirty="0" smtClean="0"/>
              <a:t>质量漂移</a:t>
            </a:r>
            <a:r>
              <a:rPr lang="en-US" altLang="zh-CN" dirty="0" smtClean="0"/>
              <a:t>---</a:t>
            </a:r>
            <a:r>
              <a:rPr lang="zh-CN" altLang="en-US" dirty="0" smtClean="0"/>
              <a:t>实际质量偏离目标</a:t>
            </a:r>
            <a:endParaRPr lang="en-US" altLang="zh-CN" dirty="0" smtClean="0"/>
          </a:p>
          <a:p>
            <a:pPr lvl="1"/>
            <a:r>
              <a:rPr lang="zh-CN" altLang="en-US" dirty="0" smtClean="0"/>
              <a:t>质量宽泛</a:t>
            </a:r>
            <a:r>
              <a:rPr lang="en-US" altLang="zh-CN" dirty="0" smtClean="0"/>
              <a:t>---</a:t>
            </a:r>
            <a:r>
              <a:rPr lang="zh-CN" altLang="en-US" dirty="0" smtClean="0"/>
              <a:t>实际质量的均值与目标一致，但方差太大</a:t>
            </a:r>
            <a:endParaRPr lang="en-US" altLang="zh-CN" dirty="0" smtClean="0"/>
          </a:p>
          <a:p>
            <a:endParaRPr lang="en-US" altLang="zh-CN" dirty="0" smtClean="0"/>
          </a:p>
          <a:p>
            <a:r>
              <a:rPr lang="zh-CN" altLang="en-US" dirty="0" smtClean="0"/>
              <a:t>在质量管理中，需要控制质量偏离目标质量的情况，</a:t>
            </a:r>
            <a:r>
              <a:rPr lang="en-US" dirty="0" err="1" smtClean="0"/>
              <a:t>Siviy</a:t>
            </a:r>
            <a:r>
              <a:rPr lang="zh-CN" altLang="en-US" dirty="0" smtClean="0"/>
              <a:t>等用图</a:t>
            </a:r>
            <a:r>
              <a:rPr lang="en-US" dirty="0" smtClean="0"/>
              <a:t>16-8</a:t>
            </a:r>
            <a:r>
              <a:rPr lang="zh-CN" altLang="en-US" dirty="0" smtClean="0"/>
              <a:t>解释了软件开发过程中的质量漂移</a:t>
            </a:r>
            <a:r>
              <a:rPr lang="zh-CN" altLang="en-US" baseline="30000" dirty="0" smtClean="0"/>
              <a:t>。</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smtClean="0"/>
              <a:t>降低“漂移和宽泛”</a:t>
            </a:r>
            <a:endParaRPr lang="zh-CN" altLang="en-US" dirty="0"/>
          </a:p>
        </p:txBody>
      </p:sp>
      <p:pic>
        <p:nvPicPr>
          <p:cNvPr id="76802" name="Picture 2"/>
          <p:cNvPicPr>
            <a:picLocks noChangeAspect="1" noChangeArrowheads="1"/>
          </p:cNvPicPr>
          <p:nvPr/>
        </p:nvPicPr>
        <p:blipFill>
          <a:blip r:embed="rId2"/>
          <a:srcRect/>
          <a:stretch>
            <a:fillRect/>
          </a:stretch>
        </p:blipFill>
        <p:spPr bwMode="auto">
          <a:xfrm>
            <a:off x="783771" y="1316491"/>
            <a:ext cx="8427110" cy="4684031"/>
          </a:xfrm>
          <a:prstGeom prst="rect">
            <a:avLst/>
          </a:prstGeom>
          <a:noFill/>
          <a:ln w="9525">
            <a:noFill/>
            <a:miter lim="800000"/>
            <a:headEnd/>
            <a:tailEnd/>
          </a:ln>
          <a:effectLst/>
        </p:spPr>
      </p:pic>
      <p:sp>
        <p:nvSpPr>
          <p:cNvPr id="4" name="矩形 3"/>
          <p:cNvSpPr/>
          <p:nvPr/>
        </p:nvSpPr>
        <p:spPr>
          <a:xfrm>
            <a:off x="1673852" y="1108111"/>
            <a:ext cx="1877437" cy="461665"/>
          </a:xfrm>
          <a:prstGeom prst="rect">
            <a:avLst/>
          </a:prstGeom>
        </p:spPr>
        <p:txBody>
          <a:bodyPr wrap="none">
            <a:spAutoFit/>
          </a:bodyPr>
          <a:lstStyle/>
          <a:p>
            <a:pPr lvl="1"/>
            <a:r>
              <a:rPr lang="zh-CN" altLang="en-US" dirty="0" smtClean="0"/>
              <a:t>质量漂移</a:t>
            </a:r>
            <a:endParaRPr lang="en-US" altLang="zh-CN" dirty="0" smtClean="0"/>
          </a:p>
        </p:txBody>
      </p:sp>
      <p:sp>
        <p:nvSpPr>
          <p:cNvPr id="5" name="矩形 4"/>
          <p:cNvSpPr/>
          <p:nvPr/>
        </p:nvSpPr>
        <p:spPr>
          <a:xfrm>
            <a:off x="5665281" y="1064568"/>
            <a:ext cx="1877437" cy="461665"/>
          </a:xfrm>
          <a:prstGeom prst="rect">
            <a:avLst/>
          </a:prstGeom>
        </p:spPr>
        <p:txBody>
          <a:bodyPr wrap="none">
            <a:spAutoFit/>
          </a:bodyPr>
          <a:lstStyle/>
          <a:p>
            <a:pPr lvl="1"/>
            <a:r>
              <a:rPr lang="zh-CN" altLang="en-US" dirty="0" smtClean="0"/>
              <a:t>质量宽泛</a:t>
            </a:r>
            <a:endParaRPr lang="en-US" altLang="zh-CN"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16.6.2 </a:t>
            </a:r>
            <a:r>
              <a:rPr lang="zh-CN" altLang="en-US" dirty="0" smtClean="0"/>
              <a:t>质量漂移的控制</a:t>
            </a:r>
            <a:endParaRPr lang="zh-CN" altLang="en-US" dirty="0"/>
          </a:p>
        </p:txBody>
      </p:sp>
      <p:sp>
        <p:nvSpPr>
          <p:cNvPr id="3" name="内容占位符 2"/>
          <p:cNvSpPr>
            <a:spLocks noGrp="1"/>
          </p:cNvSpPr>
          <p:nvPr>
            <p:ph idx="1"/>
          </p:nvPr>
        </p:nvSpPr>
        <p:spPr/>
        <p:txBody>
          <a:bodyPr/>
          <a:lstStyle/>
          <a:p>
            <a:r>
              <a:rPr lang="zh-CN" altLang="en-US" dirty="0" smtClean="0"/>
              <a:t>采用普遍接收三种</a:t>
            </a:r>
            <a:r>
              <a:rPr lang="en-US" dirty="0" smtClean="0"/>
              <a:t>6-Sigma</a:t>
            </a:r>
            <a:r>
              <a:rPr lang="zh-CN" altLang="en-US" dirty="0" smtClean="0"/>
              <a:t>方法：</a:t>
            </a:r>
            <a:r>
              <a:rPr lang="en-US" dirty="0" smtClean="0"/>
              <a:t> </a:t>
            </a:r>
            <a:endParaRPr lang="zh-CN" altLang="en-US" dirty="0" smtClean="0"/>
          </a:p>
          <a:p>
            <a:pPr lvl="1"/>
            <a:r>
              <a:rPr lang="en-US" dirty="0" smtClean="0"/>
              <a:t>(1)DMAIC(Define, Measure, Analyze, Improve, Control))</a:t>
            </a:r>
            <a:r>
              <a:rPr lang="zh-CN" altLang="en-US" dirty="0" smtClean="0"/>
              <a:t>，即，</a:t>
            </a:r>
            <a:endParaRPr lang="en-US" altLang="zh-CN" dirty="0" smtClean="0"/>
          </a:p>
          <a:p>
            <a:pPr lvl="2"/>
            <a:r>
              <a:rPr lang="zh-CN" altLang="en-US" dirty="0" smtClean="0"/>
              <a:t>进行“定义</a:t>
            </a:r>
            <a:r>
              <a:rPr lang="en-US" dirty="0" smtClean="0">
                <a:sym typeface="Wingdings"/>
              </a:rPr>
              <a:t></a:t>
            </a:r>
            <a:r>
              <a:rPr lang="zh-CN" altLang="en-US" dirty="0" smtClean="0"/>
              <a:t>测量</a:t>
            </a:r>
            <a:r>
              <a:rPr lang="en-US" dirty="0" smtClean="0">
                <a:sym typeface="Wingdings"/>
              </a:rPr>
              <a:t></a:t>
            </a:r>
            <a:r>
              <a:rPr lang="zh-CN" altLang="en-US" dirty="0" smtClean="0"/>
              <a:t>分析</a:t>
            </a:r>
            <a:r>
              <a:rPr lang="en-US" dirty="0" smtClean="0">
                <a:sym typeface="Wingdings"/>
              </a:rPr>
              <a:t></a:t>
            </a:r>
            <a:r>
              <a:rPr lang="zh-CN" altLang="en-US" dirty="0" smtClean="0"/>
              <a:t>改进</a:t>
            </a:r>
            <a:r>
              <a:rPr lang="en-US" dirty="0" smtClean="0">
                <a:sym typeface="Wingdings"/>
              </a:rPr>
              <a:t></a:t>
            </a:r>
            <a:r>
              <a:rPr lang="zh-CN" altLang="en-US" dirty="0" smtClean="0"/>
              <a:t>控制”</a:t>
            </a:r>
          </a:p>
          <a:p>
            <a:pPr lvl="1"/>
            <a:r>
              <a:rPr lang="en-US" dirty="0" smtClean="0"/>
              <a:t>(2) DFSS(Design for Six Sigma)</a:t>
            </a:r>
            <a:r>
              <a:rPr lang="zh-CN" altLang="en-US" dirty="0" smtClean="0"/>
              <a:t>，即，依照</a:t>
            </a:r>
            <a:r>
              <a:rPr lang="en-US" dirty="0" smtClean="0"/>
              <a:t>6-Sigma</a:t>
            </a:r>
            <a:r>
              <a:rPr lang="zh-CN" altLang="en-US" dirty="0" smtClean="0"/>
              <a:t>的指标要求设计新产品和过程，</a:t>
            </a:r>
            <a:endParaRPr lang="en-US" altLang="zh-CN" dirty="0" smtClean="0"/>
          </a:p>
          <a:p>
            <a:pPr lvl="2"/>
            <a:r>
              <a:rPr lang="zh-CN" altLang="en-US" dirty="0" smtClean="0"/>
              <a:t>其顺序为：定义、测量、分析、设计和验证。</a:t>
            </a:r>
          </a:p>
          <a:p>
            <a:pPr lvl="1"/>
            <a:r>
              <a:rPr lang="en-US" dirty="0" smtClean="0"/>
              <a:t>(3) Lean</a:t>
            </a:r>
            <a:r>
              <a:rPr lang="zh-CN" altLang="en-US" dirty="0" smtClean="0"/>
              <a:t>方法。</a:t>
            </a:r>
            <a:endParaRPr lang="en-US" altLang="zh-CN" dirty="0" smtClean="0"/>
          </a:p>
          <a:p>
            <a:pPr lvl="2"/>
            <a:r>
              <a:rPr lang="en-US" dirty="0" smtClean="0"/>
              <a:t>a)</a:t>
            </a:r>
            <a:r>
              <a:rPr lang="zh-CN" altLang="en-US" dirty="0" smtClean="0"/>
              <a:t>说明客户期望的价值；</a:t>
            </a:r>
            <a:r>
              <a:rPr lang="en-US" dirty="0" smtClean="0"/>
              <a:t>b)</a:t>
            </a:r>
            <a:r>
              <a:rPr lang="zh-CN" altLang="en-US" dirty="0" smtClean="0"/>
              <a:t>标识每个产品的价值，以及存在必须解决的挑战；</a:t>
            </a:r>
            <a:r>
              <a:rPr lang="en-US" dirty="0" smtClean="0"/>
              <a:t>c)</a:t>
            </a:r>
            <a:r>
              <a:rPr lang="zh-CN" altLang="en-US" dirty="0" smtClean="0"/>
              <a:t>让产品连续地通过后续的增值步骤；</a:t>
            </a:r>
            <a:r>
              <a:rPr lang="en-US" dirty="0" smtClean="0"/>
              <a:t>d)</a:t>
            </a:r>
            <a:r>
              <a:rPr lang="zh-CN" altLang="en-US" dirty="0" smtClean="0"/>
              <a:t>建立步骤之间影响关系，让流程连续；</a:t>
            </a:r>
            <a:r>
              <a:rPr lang="en-US" dirty="0" smtClean="0"/>
              <a:t>e)</a:t>
            </a:r>
            <a:r>
              <a:rPr lang="zh-CN" altLang="en-US" dirty="0" smtClean="0"/>
              <a:t>完善管理，使得步骤个数，以及服务客户的时间和信息不断下降。</a:t>
            </a:r>
          </a:p>
          <a:p>
            <a:pPr lvl="1"/>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16.6.3 </a:t>
            </a:r>
            <a:r>
              <a:rPr lang="zh-CN" altLang="en-US" dirty="0" smtClean="0"/>
              <a:t>质量宽泛的控制</a:t>
            </a:r>
            <a:endParaRPr lang="zh-CN" altLang="en-US" dirty="0"/>
          </a:p>
        </p:txBody>
      </p:sp>
      <p:pic>
        <p:nvPicPr>
          <p:cNvPr id="145410" name="Picture 2"/>
          <p:cNvPicPr>
            <a:picLocks noChangeAspect="1" noChangeArrowheads="1"/>
          </p:cNvPicPr>
          <p:nvPr/>
        </p:nvPicPr>
        <p:blipFill>
          <a:blip r:embed="rId2"/>
          <a:srcRect/>
          <a:stretch>
            <a:fillRect/>
          </a:stretch>
        </p:blipFill>
        <p:spPr bwMode="auto">
          <a:xfrm>
            <a:off x="869849" y="2782670"/>
            <a:ext cx="7734722" cy="3590185"/>
          </a:xfrm>
          <a:prstGeom prst="rect">
            <a:avLst/>
          </a:prstGeom>
          <a:noFill/>
          <a:ln w="9525">
            <a:noFill/>
            <a:miter lim="800000"/>
            <a:headEnd/>
            <a:tailEnd/>
          </a:ln>
          <a:effectLst/>
        </p:spPr>
      </p:pic>
      <p:sp>
        <p:nvSpPr>
          <p:cNvPr id="3" name="矩形 2"/>
          <p:cNvSpPr/>
          <p:nvPr/>
        </p:nvSpPr>
        <p:spPr>
          <a:xfrm>
            <a:off x="1143000" y="1188810"/>
            <a:ext cx="7499394" cy="1600438"/>
          </a:xfrm>
          <a:prstGeom prst="rect">
            <a:avLst/>
          </a:prstGeom>
        </p:spPr>
        <p:txBody>
          <a:bodyPr wrap="square">
            <a:spAutoFit/>
          </a:bodyPr>
          <a:lstStyle/>
          <a:p>
            <a:r>
              <a:rPr lang="zh-CN" altLang="en-US" sz="1800" dirty="0"/>
              <a:t>质量总是偏离目标值的，</a:t>
            </a:r>
            <a:r>
              <a:rPr lang="zh-CN" altLang="en-US" sz="1800" dirty="0" smtClean="0"/>
              <a:t>观察：</a:t>
            </a:r>
            <a:endParaRPr lang="en-US" altLang="zh-CN" sz="1800" dirty="0" smtClean="0"/>
          </a:p>
          <a:p>
            <a:pPr marL="742950" lvl="1" indent="-285750">
              <a:buFont typeface="Arial" panose="020B0604020202020204" pitchFamily="34" charset="0"/>
              <a:buChar char="•"/>
            </a:pPr>
            <a:r>
              <a:rPr lang="zh-CN" altLang="en-US" sz="1600" dirty="0" smtClean="0"/>
              <a:t>点</a:t>
            </a:r>
            <a:r>
              <a:rPr lang="en-US" altLang="zh-CN" sz="1600" dirty="0"/>
              <a:t>B</a:t>
            </a:r>
            <a:r>
              <a:rPr lang="zh-CN" altLang="en-US" sz="1600" dirty="0"/>
              <a:t>是完全符合质量目标要求</a:t>
            </a:r>
            <a:r>
              <a:rPr lang="zh-CN" altLang="en-US" sz="1600" dirty="0" smtClean="0"/>
              <a:t>。</a:t>
            </a:r>
            <a:endParaRPr lang="en-US" altLang="zh-CN" sz="1600" dirty="0" smtClean="0"/>
          </a:p>
          <a:p>
            <a:pPr marL="742950" lvl="1" indent="-285750">
              <a:buFont typeface="Arial" panose="020B0604020202020204" pitchFamily="34" charset="0"/>
              <a:buChar char="•"/>
            </a:pPr>
            <a:r>
              <a:rPr lang="zh-CN" altLang="en-US" sz="1600" dirty="0" smtClean="0"/>
              <a:t>点</a:t>
            </a:r>
            <a:r>
              <a:rPr lang="en-US" altLang="zh-CN" sz="1600" dirty="0"/>
              <a:t>A</a:t>
            </a:r>
            <a:r>
              <a:rPr lang="zh-CN" altLang="en-US" sz="1600" dirty="0"/>
              <a:t>超出了质量偏差</a:t>
            </a:r>
            <a:r>
              <a:rPr lang="en-US" altLang="zh-CN" sz="1600" dirty="0"/>
              <a:t>(+3σ)</a:t>
            </a:r>
            <a:r>
              <a:rPr lang="zh-CN" altLang="en-US" sz="1600" dirty="0"/>
              <a:t>的要求，该点严重分散了整个系统的质量要求，称之为特殊变异点</a:t>
            </a:r>
            <a:r>
              <a:rPr lang="en-US" altLang="zh-CN" sz="1600" dirty="0"/>
              <a:t>(Special Variation)</a:t>
            </a:r>
            <a:r>
              <a:rPr lang="zh-CN" altLang="en-US" sz="1600" dirty="0" smtClean="0"/>
              <a:t>。</a:t>
            </a:r>
            <a:endParaRPr lang="en-US" altLang="zh-CN" sz="1600" dirty="0" smtClean="0"/>
          </a:p>
          <a:p>
            <a:pPr marL="742950" lvl="1" indent="-285750">
              <a:buFont typeface="Arial" panose="020B0604020202020204" pitchFamily="34" charset="0"/>
              <a:buChar char="•"/>
            </a:pPr>
            <a:r>
              <a:rPr lang="zh-CN" altLang="en-US" sz="1600" dirty="0" smtClean="0"/>
              <a:t>点</a:t>
            </a:r>
            <a:r>
              <a:rPr lang="en-US" altLang="zh-CN" sz="1600" dirty="0"/>
              <a:t>C</a:t>
            </a:r>
            <a:r>
              <a:rPr lang="zh-CN" altLang="en-US" sz="1600" dirty="0"/>
              <a:t>、</a:t>
            </a:r>
            <a:r>
              <a:rPr lang="en-US" altLang="zh-CN" sz="1600" dirty="0"/>
              <a:t>D</a:t>
            </a:r>
            <a:r>
              <a:rPr lang="zh-CN" altLang="en-US" sz="1600" dirty="0"/>
              <a:t>和</a:t>
            </a:r>
            <a:r>
              <a:rPr lang="en-US" altLang="zh-CN" sz="1600" dirty="0"/>
              <a:t>E</a:t>
            </a:r>
            <a:r>
              <a:rPr lang="zh-CN" altLang="en-US" sz="1600" dirty="0"/>
              <a:t>属于质量警告点，而其他的点为一般变异点，与质量要求有偏差，但没超出范围</a:t>
            </a:r>
            <a:r>
              <a:rPr lang="zh-CN" altLang="en-US" sz="1600" dirty="0" smtClean="0"/>
              <a:t>。</a:t>
            </a:r>
            <a:endParaRPr lang="zh-CN" altLang="en-US" sz="16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16.6.4 </a:t>
            </a:r>
            <a:r>
              <a:rPr lang="zh-CN" altLang="en-US" dirty="0" smtClean="0"/>
              <a:t>质量控制能力基线及其应用</a:t>
            </a:r>
            <a:endParaRPr lang="zh-CN" altLang="en-US" dirty="0"/>
          </a:p>
        </p:txBody>
      </p:sp>
      <p:sp>
        <p:nvSpPr>
          <p:cNvPr id="3" name="内容占位符 2"/>
          <p:cNvSpPr>
            <a:spLocks noGrp="1"/>
          </p:cNvSpPr>
          <p:nvPr>
            <p:ph idx="1"/>
          </p:nvPr>
        </p:nvSpPr>
        <p:spPr/>
        <p:txBody>
          <a:bodyPr/>
          <a:lstStyle/>
          <a:p>
            <a:r>
              <a:rPr lang="zh-CN" altLang="en-US" dirty="0" smtClean="0"/>
              <a:t>一个软件开发企业或组织必须了解和掌握每个工作阶段产生缺陷和消除缺陷的能力，称之为能力基线</a:t>
            </a:r>
            <a:r>
              <a:rPr lang="en-US" dirty="0" smtClean="0"/>
              <a:t>(PCB---Process Capability Baseline)</a:t>
            </a:r>
            <a:r>
              <a:rPr lang="zh-CN" altLang="en-US" dirty="0" smtClean="0"/>
              <a:t>。</a:t>
            </a:r>
            <a:endParaRPr lang="en-US" altLang="zh-CN" dirty="0" smtClean="0"/>
          </a:p>
          <a:p>
            <a:pPr lvl="1"/>
            <a:r>
              <a:rPr lang="zh-CN" altLang="en-US" dirty="0" smtClean="0"/>
              <a:t>可以假设缺陷服从二值分布，用式（</a:t>
            </a:r>
            <a:r>
              <a:rPr lang="en-US" dirty="0" smtClean="0"/>
              <a:t>16-3</a:t>
            </a:r>
            <a:r>
              <a:rPr lang="zh-CN" altLang="en-US" dirty="0" smtClean="0"/>
              <a:t>）</a:t>
            </a:r>
            <a:r>
              <a:rPr lang="en-US" dirty="0" smtClean="0"/>
              <a:t>~</a:t>
            </a:r>
            <a:r>
              <a:rPr lang="zh-CN" altLang="en-US" dirty="0" smtClean="0"/>
              <a:t>（</a:t>
            </a:r>
            <a:r>
              <a:rPr lang="en-US" dirty="0" smtClean="0"/>
              <a:t>16-5</a:t>
            </a:r>
            <a:r>
              <a:rPr lang="zh-CN" altLang="en-US" dirty="0" smtClean="0"/>
              <a:t>）计算平均的缺陷基线和上下线</a:t>
            </a:r>
            <a:r>
              <a:rPr lang="en-US" dirty="0" smtClean="0"/>
              <a:t>(UCL</a:t>
            </a:r>
            <a:r>
              <a:rPr lang="zh-CN" altLang="en-US" dirty="0" smtClean="0"/>
              <a:t>和</a:t>
            </a:r>
            <a:r>
              <a:rPr lang="en-US" dirty="0" smtClean="0"/>
              <a:t>LCL)</a:t>
            </a:r>
            <a:r>
              <a:rPr lang="zh-CN" altLang="en-US" dirty="0" smtClean="0"/>
              <a:t>。</a:t>
            </a:r>
            <a:endParaRPr lang="en-US" altLang="zh-CN" dirty="0" smtClean="0"/>
          </a:p>
          <a:p>
            <a:pPr lvl="1"/>
            <a:r>
              <a:rPr lang="zh-CN" altLang="en-US" dirty="0" smtClean="0"/>
              <a:t>也可以假定缺陷分布为正态分布，用式（</a:t>
            </a:r>
            <a:r>
              <a:rPr lang="en-US" dirty="0" smtClean="0"/>
              <a:t>16-6</a:t>
            </a:r>
            <a:r>
              <a:rPr lang="zh-CN" altLang="en-US" dirty="0" smtClean="0"/>
              <a:t>）</a:t>
            </a:r>
            <a:r>
              <a:rPr lang="en-US" dirty="0" smtClean="0"/>
              <a:t>~</a:t>
            </a:r>
            <a:r>
              <a:rPr lang="zh-CN" altLang="en-US" dirty="0" smtClean="0"/>
              <a:t>（</a:t>
            </a:r>
            <a:r>
              <a:rPr lang="en-US" dirty="0" smtClean="0"/>
              <a:t>16-7</a:t>
            </a:r>
            <a:r>
              <a:rPr lang="zh-CN" altLang="en-US" dirty="0" smtClean="0"/>
              <a:t>）计算均值、方差，然后用</a:t>
            </a:r>
            <a:r>
              <a:rPr lang="en-US" dirty="0" smtClean="0"/>
              <a:t>2σ</a:t>
            </a:r>
            <a:r>
              <a:rPr lang="zh-CN" altLang="en-US" dirty="0" smtClean="0"/>
              <a:t>或</a:t>
            </a:r>
            <a:r>
              <a:rPr lang="en-US" dirty="0" smtClean="0"/>
              <a:t>3σ</a:t>
            </a:r>
            <a:r>
              <a:rPr lang="zh-CN" altLang="en-US" dirty="0" smtClean="0"/>
              <a:t>表达上下线。</a:t>
            </a:r>
            <a:endParaRPr lang="en-US" altLang="zh-CN" dirty="0" smtClean="0"/>
          </a:p>
          <a:p>
            <a:pPr lvl="1"/>
            <a:r>
              <a:rPr lang="zh-CN" altLang="en-US" dirty="0" smtClean="0"/>
              <a:t>判断软件缺陷的概率分布情况是一个难题，可以引入</a:t>
            </a:r>
            <a:r>
              <a:rPr lang="en-US" altLang="zh-CN" dirty="0" smtClean="0"/>
              <a:t>X-Bar</a:t>
            </a:r>
            <a:r>
              <a:rPr lang="zh-CN" altLang="en-US" dirty="0" smtClean="0"/>
              <a:t>图等判断质量的异常情况。</a:t>
            </a:r>
            <a:endParaRPr lang="en-US" altLang="zh-CN" dirty="0" smtClean="0"/>
          </a:p>
          <a:p>
            <a:pPr lvl="2"/>
            <a:r>
              <a:rPr lang="zh-CN" altLang="en-US" dirty="0" smtClean="0"/>
              <a:t>工程中</a:t>
            </a:r>
            <a:r>
              <a:rPr lang="zh-CN" altLang="en-US" dirty="0" smtClean="0"/>
              <a:t>，可以简化为用</a:t>
            </a:r>
            <a:r>
              <a:rPr lang="zh-CN" altLang="en-US" dirty="0" smtClean="0"/>
              <a:t>正态分布，取</a:t>
            </a:r>
            <a:r>
              <a:rPr lang="en-US" altLang="zh-CN" dirty="0" smtClean="0"/>
              <a:t>2σ</a:t>
            </a:r>
            <a:r>
              <a:rPr lang="zh-CN" altLang="en-US" dirty="0" smtClean="0"/>
              <a:t>作为上下线，就能较好的识别出异常情况。</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16.6.4 </a:t>
            </a:r>
            <a:r>
              <a:rPr lang="zh-CN" altLang="en-US" dirty="0" smtClean="0"/>
              <a:t>质量控制能力基线及其应用</a:t>
            </a:r>
            <a:endParaRPr lang="zh-CN" altLang="en-US" dirty="0"/>
          </a:p>
        </p:txBody>
      </p:sp>
      <p:sp>
        <p:nvSpPr>
          <p:cNvPr id="3" name="内容占位符 2"/>
          <p:cNvSpPr>
            <a:spLocks noGrp="1"/>
          </p:cNvSpPr>
          <p:nvPr>
            <p:ph idx="1"/>
          </p:nvPr>
        </p:nvSpPr>
        <p:spPr/>
        <p:txBody>
          <a:bodyPr/>
          <a:lstStyle/>
          <a:p>
            <a:r>
              <a:rPr lang="zh-CN" altLang="en-US" dirty="0" smtClean="0"/>
              <a:t>一旦我们知道了质量控制能力线，就能：</a:t>
            </a:r>
            <a:endParaRPr lang="en-US" altLang="zh-CN" dirty="0" smtClean="0"/>
          </a:p>
          <a:p>
            <a:pPr lvl="1"/>
            <a:r>
              <a:rPr lang="zh-CN" altLang="en-US" dirty="0" smtClean="0"/>
              <a:t>知道每个阶段能够消除和遗留到后期阶段的缺陷密度和类型，就能推算出表</a:t>
            </a:r>
            <a:r>
              <a:rPr lang="en-US" dirty="0" smtClean="0"/>
              <a:t>16-4</a:t>
            </a:r>
            <a:r>
              <a:rPr lang="zh-CN" altLang="en-US" dirty="0" smtClean="0"/>
              <a:t>的值；</a:t>
            </a:r>
            <a:endParaRPr lang="en-US" altLang="zh-CN" dirty="0" smtClean="0"/>
          </a:p>
          <a:p>
            <a:pPr lvl="1"/>
            <a:r>
              <a:rPr lang="zh-CN" altLang="en-US" dirty="0" smtClean="0"/>
              <a:t>也就可以预测和控制每个阶段应当发现和消除的缺陷个数；</a:t>
            </a:r>
            <a:endParaRPr lang="en-US" altLang="zh-CN" dirty="0" smtClean="0"/>
          </a:p>
          <a:p>
            <a:pPr lvl="1"/>
            <a:r>
              <a:rPr lang="zh-CN" altLang="en-US" dirty="0" smtClean="0"/>
              <a:t>从而控制住整个项目最终产品的质量</a:t>
            </a:r>
            <a:r>
              <a:rPr lang="en-US" dirty="0" smtClean="0"/>
              <a:t>(</a:t>
            </a:r>
            <a:r>
              <a:rPr lang="zh-CN" altLang="en-US" dirty="0" smtClean="0"/>
              <a:t>发布时的缺陷个数和类型</a:t>
            </a:r>
            <a:r>
              <a:rPr lang="en-US" dirty="0" smtClean="0"/>
              <a:t>)</a:t>
            </a:r>
            <a:r>
              <a:rPr lang="zh-CN" altLang="en-US" dirty="0" smtClean="0"/>
              <a:t>。</a:t>
            </a:r>
            <a:endParaRPr lang="en-US" altLang="zh-CN" dirty="0" smtClean="0"/>
          </a:p>
          <a:p>
            <a:pPr lvl="1"/>
            <a:endParaRPr lang="en-US" altLang="zh-CN" dirty="0" smtClean="0"/>
          </a:p>
          <a:p>
            <a:r>
              <a:rPr lang="zh-CN" altLang="en-US" dirty="0" smtClean="0"/>
              <a:t>这就是第</a:t>
            </a:r>
            <a:r>
              <a:rPr lang="en-US" altLang="zh-CN" dirty="0" smtClean="0"/>
              <a:t>20</a:t>
            </a:r>
            <a:r>
              <a:rPr lang="zh-CN" altLang="en-US" dirty="0" smtClean="0"/>
              <a:t>章的</a:t>
            </a:r>
            <a:r>
              <a:rPr lang="en-US" altLang="zh-CN" dirty="0" smtClean="0"/>
              <a:t>CMM/CMMI</a:t>
            </a:r>
            <a:r>
              <a:rPr lang="zh-CN" altLang="en-US" dirty="0" smtClean="0"/>
              <a:t>理论基础</a:t>
            </a:r>
            <a:r>
              <a:rPr lang="en-US" altLang="zh-CN" dirty="0" smtClean="0"/>
              <a:t>---</a:t>
            </a:r>
            <a:r>
              <a:rPr lang="zh-CN" altLang="en-US" dirty="0" smtClean="0"/>
              <a:t>基于统计学的软件过程管理和改进。</a:t>
            </a: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16.2</a:t>
            </a:r>
            <a:r>
              <a:rPr lang="zh-CN" altLang="en-US" dirty="0" smtClean="0"/>
              <a:t>软件质量的过程分解</a:t>
            </a:r>
            <a:endParaRPr lang="zh-CN" altLang="en-US" dirty="0"/>
          </a:p>
        </p:txBody>
      </p:sp>
      <p:sp>
        <p:nvSpPr>
          <p:cNvPr id="3" name="内容占位符 2"/>
          <p:cNvSpPr>
            <a:spLocks noGrp="1"/>
          </p:cNvSpPr>
          <p:nvPr>
            <p:ph idx="1"/>
          </p:nvPr>
        </p:nvSpPr>
        <p:spPr/>
        <p:txBody>
          <a:bodyPr/>
          <a:lstStyle/>
          <a:p>
            <a:r>
              <a:rPr lang="en-US" dirty="0" smtClean="0"/>
              <a:t>16.2.1 </a:t>
            </a:r>
            <a:r>
              <a:rPr lang="zh-CN" altLang="en-US" dirty="0" smtClean="0"/>
              <a:t>过程质量分解</a:t>
            </a:r>
          </a:p>
          <a:p>
            <a:r>
              <a:rPr lang="en-US" dirty="0" smtClean="0"/>
              <a:t>16.2.2 </a:t>
            </a:r>
            <a:r>
              <a:rPr lang="zh-CN" altLang="en-US" dirty="0" smtClean="0"/>
              <a:t>基于</a:t>
            </a:r>
            <a:r>
              <a:rPr lang="en-US" dirty="0" smtClean="0"/>
              <a:t>V</a:t>
            </a:r>
            <a:r>
              <a:rPr lang="zh-CN" altLang="en-US" dirty="0" smtClean="0"/>
              <a:t>模型的过程质量分解</a:t>
            </a:r>
          </a:p>
          <a:p>
            <a:r>
              <a:rPr lang="en-US" dirty="0" smtClean="0"/>
              <a:t>16.2.3 </a:t>
            </a:r>
            <a:r>
              <a:rPr lang="zh-CN" altLang="en-US" dirty="0" smtClean="0"/>
              <a:t>过程的标准化</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16.7 </a:t>
            </a:r>
            <a:r>
              <a:rPr lang="zh-CN" altLang="en-US" dirty="0" smtClean="0"/>
              <a:t>总结</a:t>
            </a:r>
            <a:endParaRPr lang="zh-CN" altLang="en-US" dirty="0"/>
          </a:p>
        </p:txBody>
      </p:sp>
      <p:sp>
        <p:nvSpPr>
          <p:cNvPr id="3" name="内容占位符 2"/>
          <p:cNvSpPr>
            <a:spLocks noGrp="1"/>
          </p:cNvSpPr>
          <p:nvPr>
            <p:ph idx="1"/>
          </p:nvPr>
        </p:nvSpPr>
        <p:spPr>
          <a:xfrm>
            <a:off x="932542" y="1164771"/>
            <a:ext cx="8001000" cy="4902200"/>
          </a:xfrm>
        </p:spPr>
        <p:txBody>
          <a:bodyPr/>
          <a:lstStyle/>
          <a:p>
            <a:r>
              <a:rPr lang="zh-CN" altLang="en-US" dirty="0" smtClean="0"/>
              <a:t>软件质量源于生产的过程工程质量。</a:t>
            </a:r>
            <a:endParaRPr lang="en-US" altLang="zh-CN" dirty="0" smtClean="0"/>
          </a:p>
          <a:p>
            <a:pPr lvl="1"/>
            <a:r>
              <a:rPr lang="zh-CN" altLang="en-US" dirty="0" smtClean="0"/>
              <a:t>将质量要求分解到各个工程活动中，并对各个活动的质量进行控制是提高质量的有效手段。</a:t>
            </a:r>
            <a:endParaRPr lang="en-US" altLang="zh-CN" dirty="0" smtClean="0"/>
          </a:p>
          <a:p>
            <a:r>
              <a:rPr lang="zh-CN" altLang="en-US" dirty="0" smtClean="0"/>
              <a:t>软件企业或工厂或项目组的</a:t>
            </a:r>
            <a:r>
              <a:rPr lang="en-US" dirty="0" smtClean="0"/>
              <a:t>SQA</a:t>
            </a:r>
            <a:r>
              <a:rPr lang="zh-CN" altLang="en-US" dirty="0" smtClean="0"/>
              <a:t>制度可以提高整个团队的质量，独立的</a:t>
            </a:r>
            <a:r>
              <a:rPr lang="en-US" dirty="0" smtClean="0"/>
              <a:t>IV&amp;V</a:t>
            </a:r>
            <a:r>
              <a:rPr lang="zh-CN" altLang="en-US" dirty="0" smtClean="0"/>
              <a:t>可以进一步弥补</a:t>
            </a:r>
            <a:r>
              <a:rPr lang="en-US" dirty="0" smtClean="0"/>
              <a:t>SQA</a:t>
            </a:r>
            <a:r>
              <a:rPr lang="zh-CN" altLang="en-US" dirty="0" smtClean="0"/>
              <a:t>的不足。</a:t>
            </a:r>
          </a:p>
          <a:p>
            <a:r>
              <a:rPr lang="zh-CN" altLang="en-US" dirty="0" smtClean="0"/>
              <a:t>质量控制的有效手段是评审活动，并对评审和测试活动中发现的缺陷情况进行数据统计和分析。</a:t>
            </a:r>
            <a:endParaRPr lang="en-US" altLang="zh-CN" dirty="0" smtClean="0"/>
          </a:p>
          <a:p>
            <a:pPr lvl="1"/>
            <a:r>
              <a:rPr lang="zh-CN" altLang="en-US" dirty="0" smtClean="0"/>
              <a:t>统计学质量控制的基本方法是控制质量的漂移，以及控制质量的宽泛行为。</a:t>
            </a:r>
            <a:endParaRPr lang="en-US" altLang="zh-CN" dirty="0" smtClean="0"/>
          </a:p>
          <a:p>
            <a:r>
              <a:rPr lang="zh-CN" altLang="en-US" dirty="0" smtClean="0"/>
              <a:t>建立质量能力控制基线可以更好地掌握质量能力。</a:t>
            </a:r>
          </a:p>
          <a:p>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a:xfrm>
            <a:off x="5573486" y="1277256"/>
            <a:ext cx="3265714" cy="4281713"/>
          </a:xfrm>
        </p:spPr>
        <p:txBody>
          <a:bodyPr/>
          <a:lstStyle/>
          <a:p>
            <a:r>
              <a:rPr lang="zh-CN" altLang="en-US" dirty="0" smtClean="0"/>
              <a:t>左表从一个软件开发组中，抽检</a:t>
            </a:r>
            <a:r>
              <a:rPr lang="en-US" altLang="zh-CN" dirty="0" smtClean="0"/>
              <a:t>20</a:t>
            </a:r>
            <a:r>
              <a:rPr lang="zh-CN" altLang="en-US" dirty="0" smtClean="0"/>
              <a:t>个模块后发现的代码错误个数。</a:t>
            </a:r>
            <a:endParaRPr lang="en-US" altLang="zh-CN" dirty="0" smtClean="0"/>
          </a:p>
          <a:p>
            <a:r>
              <a:rPr lang="zh-CN" altLang="en-US" dirty="0" smtClean="0"/>
              <a:t>请：</a:t>
            </a:r>
            <a:endParaRPr lang="en-US" altLang="zh-CN" dirty="0" smtClean="0"/>
          </a:p>
          <a:p>
            <a:r>
              <a:rPr lang="en-US" altLang="zh-CN" dirty="0" smtClean="0"/>
              <a:t>1</a:t>
            </a:r>
            <a:r>
              <a:rPr lang="zh-CN" altLang="en-US" dirty="0" smtClean="0"/>
              <a:t>）计算代码错误率和质量区间，</a:t>
            </a:r>
            <a:endParaRPr lang="en-US" altLang="zh-CN" dirty="0" smtClean="0"/>
          </a:p>
          <a:p>
            <a:r>
              <a:rPr lang="en-US" altLang="zh-CN" dirty="0" smtClean="0"/>
              <a:t>2</a:t>
            </a:r>
            <a:r>
              <a:rPr lang="zh-CN" altLang="en-US" dirty="0" smtClean="0"/>
              <a:t>）如果你是一名</a:t>
            </a:r>
            <a:r>
              <a:rPr lang="en-US" altLang="zh-CN" dirty="0" smtClean="0"/>
              <a:t>SQA</a:t>
            </a:r>
            <a:r>
              <a:rPr lang="zh-CN" altLang="en-US" dirty="0" smtClean="0"/>
              <a:t>，如何控制该开发组的质量？</a:t>
            </a:r>
            <a:endParaRPr lang="en-US" altLang="zh-CN" dirty="0" smtClean="0"/>
          </a:p>
          <a:p>
            <a:endParaRPr lang="zh-CN" altLang="en-US" dirty="0"/>
          </a:p>
        </p:txBody>
      </p:sp>
      <p:graphicFrame>
        <p:nvGraphicFramePr>
          <p:cNvPr id="4" name="表格 3"/>
          <p:cNvGraphicFramePr>
            <a:graphicFrameLocks noGrp="1"/>
          </p:cNvGraphicFramePr>
          <p:nvPr/>
        </p:nvGraphicFramePr>
        <p:xfrm>
          <a:off x="1022664" y="1251859"/>
          <a:ext cx="4300632" cy="4480560"/>
        </p:xfrm>
        <a:graphic>
          <a:graphicData uri="http://schemas.openxmlformats.org/drawingml/2006/table">
            <a:tbl>
              <a:tblPr/>
              <a:tblGrid>
                <a:gridCol w="1299622">
                  <a:extLst>
                    <a:ext uri="{9D8B030D-6E8A-4147-A177-3AD203B41FA5}">
                      <a16:colId xmlns:a16="http://schemas.microsoft.com/office/drawing/2014/main" val="20000"/>
                    </a:ext>
                  </a:extLst>
                </a:gridCol>
                <a:gridCol w="1480457">
                  <a:extLst>
                    <a:ext uri="{9D8B030D-6E8A-4147-A177-3AD203B41FA5}">
                      <a16:colId xmlns:a16="http://schemas.microsoft.com/office/drawing/2014/main" val="20001"/>
                    </a:ext>
                  </a:extLst>
                </a:gridCol>
                <a:gridCol w="1520553">
                  <a:extLst>
                    <a:ext uri="{9D8B030D-6E8A-4147-A177-3AD203B41FA5}">
                      <a16:colId xmlns:a16="http://schemas.microsoft.com/office/drawing/2014/main" val="20002"/>
                    </a:ext>
                  </a:extLst>
                </a:gridCol>
              </a:tblGrid>
              <a:tr h="156029">
                <a:tc>
                  <a:txBody>
                    <a:bodyPr/>
                    <a:lstStyle/>
                    <a:p>
                      <a:pPr algn="ctr" fontAlgn="b"/>
                      <a:r>
                        <a:rPr lang="zh-CN" altLang="en-US" sz="1400" b="0" i="0" u="none" strike="noStrike" kern="1200" dirty="0" smtClean="0">
                          <a:solidFill>
                            <a:srgbClr val="000000"/>
                          </a:solidFill>
                          <a:latin typeface="宋体"/>
                          <a:ea typeface="+mn-ea"/>
                          <a:cs typeface="+mn-cs"/>
                        </a:rPr>
                        <a:t>模块编号</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400" b="0" i="0" u="none" strike="noStrike" kern="1200" dirty="0" smtClean="0">
                          <a:solidFill>
                            <a:srgbClr val="000000"/>
                          </a:solidFill>
                          <a:latin typeface="宋体"/>
                          <a:ea typeface="+mn-ea"/>
                          <a:cs typeface="+mn-cs"/>
                        </a:rPr>
                        <a:t>抽检的代码行数</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zh-CN" altLang="en-US" sz="1400" b="0" i="0" u="none" strike="noStrike" kern="1200" dirty="0" smtClean="0">
                          <a:solidFill>
                            <a:srgbClr val="000000"/>
                          </a:solidFill>
                          <a:latin typeface="宋体"/>
                          <a:ea typeface="+mn-ea"/>
                          <a:cs typeface="+mn-cs"/>
                        </a:rPr>
                        <a:t>缺陷数</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6029">
                <a:tc>
                  <a:txBody>
                    <a:bodyPr/>
                    <a:lstStyle/>
                    <a:p>
                      <a:pPr algn="ctr" fontAlgn="b"/>
                      <a:r>
                        <a:rPr lang="en-US" altLang="zh-CN" sz="1400" b="0" i="0" u="none" strike="noStrike" kern="1200" dirty="0" smtClean="0">
                          <a:solidFill>
                            <a:srgbClr val="000000"/>
                          </a:solidFill>
                          <a:latin typeface="宋体"/>
                          <a:ea typeface="+mn-ea"/>
                          <a:cs typeface="+mn-cs"/>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6029">
                <a:tc>
                  <a:txBody>
                    <a:bodyPr/>
                    <a:lstStyle/>
                    <a:p>
                      <a:pPr algn="ctr" fontAlgn="b"/>
                      <a:r>
                        <a:rPr lang="en-US" altLang="zh-CN" sz="1400" b="0" i="0" u="none" strike="noStrike" kern="1200" dirty="0" smtClean="0">
                          <a:solidFill>
                            <a:srgbClr val="000000"/>
                          </a:solidFill>
                          <a:latin typeface="宋体"/>
                          <a:ea typeface="+mn-ea"/>
                          <a:cs typeface="+mn-cs"/>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6029">
                <a:tc>
                  <a:txBody>
                    <a:bodyPr/>
                    <a:lstStyle/>
                    <a:p>
                      <a:pPr algn="ctr" fontAlgn="b"/>
                      <a:r>
                        <a:rPr lang="en-US" altLang="zh-CN" sz="1400" b="0" i="0" u="none" strike="noStrike" kern="1200" dirty="0" smtClean="0">
                          <a:solidFill>
                            <a:srgbClr val="000000"/>
                          </a:solidFill>
                          <a:latin typeface="宋体"/>
                          <a:ea typeface="+mn-ea"/>
                          <a:cs typeface="+mn-cs"/>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6029">
                <a:tc>
                  <a:txBody>
                    <a:bodyPr/>
                    <a:lstStyle/>
                    <a:p>
                      <a:pPr algn="ctr" fontAlgn="b"/>
                      <a:r>
                        <a:rPr lang="en-US" altLang="zh-CN" sz="1400" b="0" i="0" u="none" strike="noStrike" kern="1200" dirty="0" smtClean="0">
                          <a:solidFill>
                            <a:srgbClr val="000000"/>
                          </a:solidFill>
                          <a:latin typeface="宋体"/>
                          <a:ea typeface="+mn-ea"/>
                          <a:cs typeface="+mn-cs"/>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6029">
                <a:tc>
                  <a:txBody>
                    <a:bodyPr/>
                    <a:lstStyle/>
                    <a:p>
                      <a:pPr algn="ctr" fontAlgn="b"/>
                      <a:r>
                        <a:rPr lang="en-US" altLang="zh-CN" sz="1400" b="0" i="0" u="none" strike="noStrike" kern="1200" dirty="0" smtClean="0">
                          <a:solidFill>
                            <a:srgbClr val="000000"/>
                          </a:solidFill>
                          <a:latin typeface="宋体"/>
                          <a:ea typeface="+mn-ea"/>
                          <a:cs typeface="+mn-cs"/>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56029">
                <a:tc>
                  <a:txBody>
                    <a:bodyPr/>
                    <a:lstStyle/>
                    <a:p>
                      <a:pPr algn="ctr" fontAlgn="b"/>
                      <a:r>
                        <a:rPr lang="en-US" altLang="zh-CN" sz="1400" b="0" i="0" u="none" strike="noStrike" kern="1200" dirty="0" smtClean="0">
                          <a:solidFill>
                            <a:srgbClr val="000000"/>
                          </a:solidFill>
                          <a:latin typeface="宋体"/>
                          <a:ea typeface="+mn-ea"/>
                          <a:cs typeface="+mn-cs"/>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56029">
                <a:tc>
                  <a:txBody>
                    <a:bodyPr/>
                    <a:lstStyle/>
                    <a:p>
                      <a:pPr algn="ctr" fontAlgn="b"/>
                      <a:r>
                        <a:rPr lang="en-US" altLang="zh-CN" sz="1400" b="0" i="0" u="none" strike="noStrike" kern="1200" dirty="0" smtClean="0">
                          <a:solidFill>
                            <a:srgbClr val="000000"/>
                          </a:solidFill>
                          <a:latin typeface="宋体"/>
                          <a:ea typeface="+mn-ea"/>
                          <a:cs typeface="+mn-cs"/>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56029">
                <a:tc>
                  <a:txBody>
                    <a:bodyPr/>
                    <a:lstStyle/>
                    <a:p>
                      <a:pPr algn="ctr" fontAlgn="b"/>
                      <a:r>
                        <a:rPr lang="en-US" altLang="zh-CN" sz="1400" b="0" i="0" u="none" strike="noStrike" kern="1200" dirty="0" smtClean="0">
                          <a:solidFill>
                            <a:srgbClr val="000000"/>
                          </a:solidFill>
                          <a:latin typeface="宋体"/>
                          <a:ea typeface="+mn-ea"/>
                          <a:cs typeface="+mn-cs"/>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56029">
                <a:tc>
                  <a:txBody>
                    <a:bodyPr/>
                    <a:lstStyle/>
                    <a:p>
                      <a:pPr algn="ctr" fontAlgn="b"/>
                      <a:r>
                        <a:rPr lang="en-US" altLang="zh-CN" sz="1400" b="0" i="0" u="none" strike="noStrike" kern="1200" dirty="0" smtClean="0">
                          <a:solidFill>
                            <a:srgbClr val="000000"/>
                          </a:solidFill>
                          <a:latin typeface="宋体"/>
                          <a:ea typeface="+mn-ea"/>
                          <a:cs typeface="+mn-cs"/>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56029">
                <a:tc>
                  <a:txBody>
                    <a:bodyPr/>
                    <a:lstStyle/>
                    <a:p>
                      <a:pPr algn="ctr" fontAlgn="b"/>
                      <a:r>
                        <a:rPr lang="en-US" altLang="zh-CN" sz="1400" b="0" i="0" u="none" strike="noStrike" kern="1200" dirty="0" smtClean="0">
                          <a:solidFill>
                            <a:srgbClr val="000000"/>
                          </a:solidFill>
                          <a:latin typeface="宋体"/>
                          <a:ea typeface="+mn-ea"/>
                          <a:cs typeface="+mn-cs"/>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56029">
                <a:tc>
                  <a:txBody>
                    <a:bodyPr/>
                    <a:lstStyle/>
                    <a:p>
                      <a:pPr algn="ctr" fontAlgn="b"/>
                      <a:r>
                        <a:rPr lang="en-US" altLang="zh-CN" sz="1400" b="0" i="0" u="none" strike="noStrike" kern="1200" dirty="0" smtClean="0">
                          <a:solidFill>
                            <a:srgbClr val="000000"/>
                          </a:solidFill>
                          <a:latin typeface="宋体"/>
                          <a:ea typeface="+mn-ea"/>
                          <a:cs typeface="+mn-cs"/>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56029">
                <a:tc>
                  <a:txBody>
                    <a:bodyPr/>
                    <a:lstStyle/>
                    <a:p>
                      <a:pPr algn="ctr" fontAlgn="b"/>
                      <a:r>
                        <a:rPr lang="en-US" altLang="zh-CN" sz="1400" b="0" i="0" u="none" strike="noStrike" kern="1200" dirty="0" smtClean="0">
                          <a:solidFill>
                            <a:srgbClr val="000000"/>
                          </a:solidFill>
                          <a:latin typeface="宋体"/>
                          <a:ea typeface="+mn-ea"/>
                          <a:cs typeface="+mn-cs"/>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56029">
                <a:tc>
                  <a:txBody>
                    <a:bodyPr/>
                    <a:lstStyle/>
                    <a:p>
                      <a:pPr algn="ctr" fontAlgn="b"/>
                      <a:r>
                        <a:rPr lang="en-US" altLang="zh-CN" sz="1400" b="0" i="0" u="none" strike="noStrike" kern="1200" dirty="0" smtClean="0">
                          <a:solidFill>
                            <a:srgbClr val="000000"/>
                          </a:solidFill>
                          <a:latin typeface="宋体"/>
                          <a:ea typeface="+mn-ea"/>
                          <a:cs typeface="+mn-cs"/>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56029">
                <a:tc>
                  <a:txBody>
                    <a:bodyPr/>
                    <a:lstStyle/>
                    <a:p>
                      <a:pPr algn="ctr" fontAlgn="b"/>
                      <a:r>
                        <a:rPr lang="en-US" altLang="zh-CN" sz="1400" b="0" i="0" u="none" strike="noStrike" kern="1200" dirty="0" smtClean="0">
                          <a:solidFill>
                            <a:srgbClr val="000000"/>
                          </a:solidFill>
                          <a:latin typeface="宋体"/>
                          <a:ea typeface="+mn-ea"/>
                          <a:cs typeface="+mn-cs"/>
                        </a:rPr>
                        <a:t>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56029">
                <a:tc>
                  <a:txBody>
                    <a:bodyPr/>
                    <a:lstStyle/>
                    <a:p>
                      <a:pPr algn="ctr" fontAlgn="b"/>
                      <a:r>
                        <a:rPr lang="en-US" altLang="zh-CN" sz="1400" b="0" i="0" u="none" strike="noStrike" kern="1200" dirty="0" smtClean="0">
                          <a:solidFill>
                            <a:srgbClr val="000000"/>
                          </a:solidFill>
                          <a:latin typeface="宋体"/>
                          <a:ea typeface="+mn-ea"/>
                          <a:cs typeface="+mn-cs"/>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56029">
                <a:tc>
                  <a:txBody>
                    <a:bodyPr/>
                    <a:lstStyle/>
                    <a:p>
                      <a:pPr algn="ctr" fontAlgn="b"/>
                      <a:r>
                        <a:rPr lang="en-US" altLang="zh-CN" sz="1400" b="0" i="0" u="none" strike="noStrike" kern="1200" dirty="0" smtClean="0">
                          <a:solidFill>
                            <a:srgbClr val="000000"/>
                          </a:solidFill>
                          <a:latin typeface="宋体"/>
                          <a:ea typeface="+mn-ea"/>
                          <a:cs typeface="+mn-cs"/>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56029">
                <a:tc>
                  <a:txBody>
                    <a:bodyPr/>
                    <a:lstStyle/>
                    <a:p>
                      <a:pPr algn="ctr" fontAlgn="b"/>
                      <a:r>
                        <a:rPr lang="en-US" altLang="zh-CN" sz="1400" b="0" i="0" u="none" strike="noStrike" kern="1200" dirty="0" smtClean="0">
                          <a:solidFill>
                            <a:srgbClr val="000000"/>
                          </a:solidFill>
                          <a:latin typeface="宋体"/>
                          <a:ea typeface="+mn-ea"/>
                          <a:cs typeface="+mn-cs"/>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56029">
                <a:tc>
                  <a:txBody>
                    <a:bodyPr/>
                    <a:lstStyle/>
                    <a:p>
                      <a:pPr algn="ctr" fontAlgn="b"/>
                      <a:r>
                        <a:rPr lang="en-US" altLang="zh-CN" sz="1400" b="0" i="0" u="none" strike="noStrike" kern="1200" dirty="0" smtClean="0">
                          <a:solidFill>
                            <a:srgbClr val="000000"/>
                          </a:solidFill>
                          <a:latin typeface="宋体"/>
                          <a:ea typeface="+mn-ea"/>
                          <a:cs typeface="+mn-cs"/>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56029">
                <a:tc>
                  <a:txBody>
                    <a:bodyPr/>
                    <a:lstStyle/>
                    <a:p>
                      <a:pPr algn="ctr" fontAlgn="b"/>
                      <a:r>
                        <a:rPr lang="en-US" altLang="zh-CN" sz="1400" b="0" i="0" u="none" strike="noStrike" kern="1200" dirty="0" smtClean="0">
                          <a:solidFill>
                            <a:srgbClr val="000000"/>
                          </a:solidFill>
                          <a:latin typeface="宋体"/>
                          <a:ea typeface="+mn-ea"/>
                          <a:cs typeface="+mn-cs"/>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56029">
                <a:tc>
                  <a:txBody>
                    <a:bodyPr/>
                    <a:lstStyle/>
                    <a:p>
                      <a:pPr algn="ctr" fontAlgn="b"/>
                      <a:r>
                        <a:rPr lang="en-US" altLang="zh-CN" sz="1400" b="0" i="0" u="none" strike="noStrike" kern="1200" dirty="0" smtClean="0">
                          <a:solidFill>
                            <a:srgbClr val="000000"/>
                          </a:solidFill>
                          <a:latin typeface="宋体"/>
                          <a:ea typeface="+mn-ea"/>
                          <a:cs typeface="+mn-cs"/>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400" b="0" i="0" u="none" strike="noStrike" kern="1200" dirty="0" smtClean="0">
                          <a:solidFill>
                            <a:srgbClr val="000000"/>
                          </a:solidFill>
                          <a:latin typeface="宋体"/>
                          <a:ea typeface="+mn-ea"/>
                          <a:cs typeface="+mn-cs"/>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16.2.1 </a:t>
            </a:r>
            <a:r>
              <a:rPr lang="zh-CN" altLang="en-US" dirty="0" smtClean="0"/>
              <a:t>过程质量分解</a:t>
            </a:r>
            <a:endParaRPr lang="zh-CN" altLang="en-US" dirty="0"/>
          </a:p>
        </p:txBody>
      </p:sp>
      <p:sp>
        <p:nvSpPr>
          <p:cNvPr id="3" name="内容占位符 2"/>
          <p:cNvSpPr>
            <a:spLocks noGrp="1"/>
          </p:cNvSpPr>
          <p:nvPr>
            <p:ph idx="1"/>
          </p:nvPr>
        </p:nvSpPr>
        <p:spPr>
          <a:xfrm>
            <a:off x="1175656" y="1295400"/>
            <a:ext cx="7815943" cy="2855686"/>
          </a:xfrm>
        </p:spPr>
        <p:txBody>
          <a:bodyPr/>
          <a:lstStyle/>
          <a:p>
            <a:r>
              <a:rPr lang="zh-CN" altLang="en-US" dirty="0" smtClean="0"/>
              <a:t>依据</a:t>
            </a:r>
            <a:r>
              <a:rPr lang="en-US" dirty="0" smtClean="0"/>
              <a:t>ISO9126(</a:t>
            </a:r>
            <a:r>
              <a:rPr lang="zh-CN" altLang="en-US" dirty="0" smtClean="0"/>
              <a:t>见本书第</a:t>
            </a:r>
            <a:r>
              <a:rPr lang="en-US" dirty="0" smtClean="0"/>
              <a:t>4</a:t>
            </a:r>
            <a:r>
              <a:rPr lang="zh-CN" altLang="en-US" dirty="0" smtClean="0"/>
              <a:t>章</a:t>
            </a:r>
            <a:r>
              <a:rPr lang="en-US" dirty="0" smtClean="0"/>
              <a:t>)</a:t>
            </a:r>
            <a:r>
              <a:rPr lang="zh-CN" altLang="en-US" dirty="0" smtClean="0"/>
              <a:t>模型，我们可以把软件产品质量映射到：</a:t>
            </a:r>
            <a:endParaRPr lang="en-US" altLang="zh-CN" dirty="0" smtClean="0"/>
          </a:p>
          <a:p>
            <a:pPr lvl="1"/>
            <a:r>
              <a:rPr lang="zh-CN" altLang="en-US" dirty="0" smtClean="0"/>
              <a:t>软件的体系结构，反映出的内部和外部质量要求</a:t>
            </a:r>
            <a:endParaRPr lang="en-US" altLang="zh-CN" dirty="0" smtClean="0"/>
          </a:p>
          <a:p>
            <a:pPr lvl="1"/>
            <a:r>
              <a:rPr lang="zh-CN" altLang="en-US" dirty="0"/>
              <a:t>软件开发</a:t>
            </a:r>
            <a:r>
              <a:rPr lang="zh-CN" altLang="en-US" dirty="0" smtClean="0"/>
              <a:t>过程，把质量映射到软件开发过程中。</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88"/>
          <p:cNvSpPr/>
          <p:nvPr/>
        </p:nvSpPr>
        <p:spPr bwMode="auto">
          <a:xfrm>
            <a:off x="973606" y="78941"/>
            <a:ext cx="7071798" cy="1592595"/>
          </a:xfrm>
          <a:prstGeom prst="rect">
            <a:avLst/>
          </a:prstGeom>
          <a:solidFill>
            <a:schemeClr val="bg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 name="Rectangle 82"/>
          <p:cNvSpPr>
            <a:spLocks noChangeArrowheads="1"/>
          </p:cNvSpPr>
          <p:nvPr/>
        </p:nvSpPr>
        <p:spPr bwMode="auto">
          <a:xfrm>
            <a:off x="2766093" y="2474170"/>
            <a:ext cx="2321817" cy="3578602"/>
          </a:xfrm>
          <a:prstGeom prst="rect">
            <a:avLst/>
          </a:prstGeom>
          <a:solidFill>
            <a:srgbClr val="C0C0C0"/>
          </a:solidFill>
          <a:ln w="9525">
            <a:solidFill>
              <a:srgbClr val="000000"/>
            </a:solidFill>
            <a:prstDash val="dash"/>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过程定义</a:t>
            </a:r>
            <a:endParaRPr kumimoji="0" lang="zh-CN" altLang="zh-CN" sz="1400" b="0" i="0" u="none" strike="noStrike" cap="none" normalizeH="0" baseline="0" smtClean="0">
              <a:ln>
                <a:noFill/>
              </a:ln>
              <a:solidFill>
                <a:schemeClr val="tx1"/>
              </a:solidFill>
              <a:effectLst/>
            </a:endParaRP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smtClean="0">
              <a:ln>
                <a:noFill/>
              </a:ln>
              <a:solidFill>
                <a:schemeClr val="tx1"/>
              </a:solidFill>
              <a:effectLst/>
            </a:endParaRPr>
          </a:p>
        </p:txBody>
      </p:sp>
      <p:sp>
        <p:nvSpPr>
          <p:cNvPr id="6" name="Oval 81"/>
          <p:cNvSpPr>
            <a:spLocks noChangeArrowheads="1"/>
          </p:cNvSpPr>
          <p:nvPr/>
        </p:nvSpPr>
        <p:spPr bwMode="auto">
          <a:xfrm>
            <a:off x="6082148" y="735992"/>
            <a:ext cx="995064" cy="715720"/>
          </a:xfrm>
          <a:prstGeom prst="ellipse">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 name="Oval 80"/>
          <p:cNvSpPr>
            <a:spLocks noChangeArrowheads="1"/>
          </p:cNvSpPr>
          <p:nvPr/>
        </p:nvSpPr>
        <p:spPr bwMode="auto">
          <a:xfrm>
            <a:off x="2736000" y="828000"/>
            <a:ext cx="828395" cy="814156"/>
          </a:xfrm>
          <a:prstGeom prst="ellipse">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anose="02020603050405020304" pitchFamily="18" charset="0"/>
                <a:cs typeface="Times New Roman" panose="02020603050405020304" pitchFamily="18" charset="0"/>
              </a:rPr>
              <a:t>内部</a:t>
            </a:r>
          </a:p>
          <a:p>
            <a:pPr indent="0" algn="ctr"/>
            <a:r>
              <a:rPr kumimoji="0" lang="zh-CN" altLang="zh-CN" sz="1400" dirty="0">
                <a:latin typeface="Times New Roman" panose="02020603050405020304" pitchFamily="18" charset="0"/>
                <a:cs typeface="Times New Roman" panose="02020603050405020304" pitchFamily="18" charset="0"/>
              </a:rPr>
              <a:t>质量</a:t>
            </a:r>
          </a:p>
          <a:p>
            <a:pPr indent="0" algn="ctr"/>
            <a:r>
              <a:rPr kumimoji="0" lang="zh-CN" altLang="zh-CN" sz="1400" dirty="0">
                <a:latin typeface="Times New Roman" panose="02020603050405020304" pitchFamily="18" charset="0"/>
                <a:cs typeface="Times New Roman" panose="02020603050405020304" pitchFamily="18" charset="0"/>
              </a:rPr>
              <a:t>属性</a:t>
            </a:r>
          </a:p>
        </p:txBody>
      </p:sp>
      <p:sp>
        <p:nvSpPr>
          <p:cNvPr id="8" name="Oval 79"/>
          <p:cNvSpPr>
            <a:spLocks noChangeArrowheads="1"/>
          </p:cNvSpPr>
          <p:nvPr/>
        </p:nvSpPr>
        <p:spPr bwMode="auto">
          <a:xfrm>
            <a:off x="4257864" y="828000"/>
            <a:ext cx="828395" cy="698764"/>
          </a:xfrm>
          <a:prstGeom prst="ellipse">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0" rIns="108000" bIns="7200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anose="02020603050405020304" pitchFamily="18" charset="0"/>
                <a:cs typeface="Times New Roman" panose="02020603050405020304" pitchFamily="18" charset="0"/>
              </a:rPr>
              <a:t>外部</a:t>
            </a:r>
          </a:p>
          <a:p>
            <a:pPr indent="0" algn="ctr"/>
            <a:r>
              <a:rPr kumimoji="0" lang="zh-CN" altLang="zh-CN" sz="1400" dirty="0">
                <a:latin typeface="Times New Roman" panose="02020603050405020304" pitchFamily="18" charset="0"/>
                <a:cs typeface="Times New Roman" panose="02020603050405020304" pitchFamily="18" charset="0"/>
              </a:rPr>
              <a:t>质量</a:t>
            </a:r>
          </a:p>
          <a:p>
            <a:pPr indent="0" algn="ctr"/>
            <a:r>
              <a:rPr kumimoji="0" lang="zh-CN" altLang="zh-CN" sz="1400" dirty="0">
                <a:latin typeface="Times New Roman" panose="02020603050405020304" pitchFamily="18" charset="0"/>
                <a:cs typeface="Times New Roman" panose="02020603050405020304" pitchFamily="18" charset="0"/>
              </a:rPr>
              <a:t>属</a:t>
            </a: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性</a:t>
            </a:r>
            <a:endParaRPr kumimoji="0" lang="zh-CN" altLang="zh-CN" sz="1400" b="0" i="0" u="none" strike="noStrike" cap="none" normalizeH="0" baseline="0" dirty="0" smtClean="0">
              <a:ln>
                <a:noFill/>
              </a:ln>
              <a:solidFill>
                <a:schemeClr val="tx1"/>
              </a:solidFill>
              <a:effectLst/>
            </a:endParaRPr>
          </a:p>
        </p:txBody>
      </p:sp>
      <p:sp>
        <p:nvSpPr>
          <p:cNvPr id="9" name="Oval 78"/>
          <p:cNvSpPr>
            <a:spLocks noChangeArrowheads="1"/>
          </p:cNvSpPr>
          <p:nvPr/>
        </p:nvSpPr>
        <p:spPr bwMode="auto">
          <a:xfrm>
            <a:off x="5947222" y="742970"/>
            <a:ext cx="995064" cy="715720"/>
          </a:xfrm>
          <a:prstGeom prst="ellipse">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9875" algn="ctr"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endParaRPr>
          </a:p>
        </p:txBody>
      </p:sp>
      <p:sp>
        <p:nvSpPr>
          <p:cNvPr id="10" name="Oval 77"/>
          <p:cNvSpPr>
            <a:spLocks noChangeArrowheads="1"/>
          </p:cNvSpPr>
          <p:nvPr/>
        </p:nvSpPr>
        <p:spPr bwMode="auto">
          <a:xfrm>
            <a:off x="5750460" y="735991"/>
            <a:ext cx="1028068" cy="715721"/>
          </a:xfrm>
          <a:prstGeom prst="ellipse">
            <a:avLst/>
          </a:prstGeom>
          <a:solidFill>
            <a:srgbClr val="FFFFFF"/>
          </a:solidFill>
          <a:ln w="9525">
            <a:solidFill>
              <a:srgbClr val="000000"/>
            </a:solidFill>
            <a:round/>
            <a:headEnd/>
            <a:tailEnd/>
          </a:ln>
        </p:spPr>
        <p:txBody>
          <a:bodyPr vert="horz" wrap="square" lIns="91440" tIns="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anose="02020603050405020304" pitchFamily="18" charset="0"/>
                <a:cs typeface="Times New Roman" panose="02020603050405020304" pitchFamily="18" charset="0"/>
              </a:rPr>
              <a:t>使用中的质量</a:t>
            </a:r>
          </a:p>
          <a:p>
            <a:pPr indent="0" algn="ctr"/>
            <a:r>
              <a:rPr kumimoji="0" lang="zh-CN" altLang="zh-CN" sz="1400" dirty="0">
                <a:latin typeface="Times New Roman" panose="02020603050405020304" pitchFamily="18" charset="0"/>
                <a:cs typeface="Times New Roman" panose="02020603050405020304" pitchFamily="18" charset="0"/>
              </a:rPr>
              <a:t>属性</a:t>
            </a:r>
          </a:p>
        </p:txBody>
      </p:sp>
      <p:grpSp>
        <p:nvGrpSpPr>
          <p:cNvPr id="11" name="Group 72"/>
          <p:cNvGrpSpPr>
            <a:grpSpLocks/>
          </p:cNvGrpSpPr>
          <p:nvPr/>
        </p:nvGrpSpPr>
        <p:grpSpPr bwMode="auto">
          <a:xfrm>
            <a:off x="3429469" y="735992"/>
            <a:ext cx="829220" cy="920212"/>
            <a:chOff x="3230" y="5800"/>
            <a:chExt cx="1005" cy="1449"/>
          </a:xfrm>
        </p:grpSpPr>
        <p:sp>
          <p:nvSpPr>
            <p:cNvPr id="82" name="Text Box 76"/>
            <p:cNvSpPr txBox="1">
              <a:spLocks noChangeArrowheads="1"/>
            </p:cNvSpPr>
            <p:nvPr/>
          </p:nvSpPr>
          <p:spPr bwMode="auto">
            <a:xfrm>
              <a:off x="3230" y="6766"/>
              <a:ext cx="1005"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依赖于</a:t>
              </a:r>
            </a:p>
          </p:txBody>
        </p:sp>
        <p:sp>
          <p:nvSpPr>
            <p:cNvPr id="83" name="Text Box 75"/>
            <p:cNvSpPr txBox="1">
              <a:spLocks noChangeArrowheads="1"/>
            </p:cNvSpPr>
            <p:nvPr/>
          </p:nvSpPr>
          <p:spPr bwMode="auto">
            <a:xfrm>
              <a:off x="3431" y="5800"/>
              <a:ext cx="804"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影响</a:t>
              </a:r>
            </a:p>
          </p:txBody>
        </p:sp>
        <p:sp>
          <p:nvSpPr>
            <p:cNvPr id="84" name="Line 74"/>
            <p:cNvSpPr>
              <a:spLocks noChangeShapeType="1"/>
            </p:cNvSpPr>
            <p:nvPr/>
          </p:nvSpPr>
          <p:spPr bwMode="auto">
            <a:xfrm>
              <a:off x="3431" y="6283"/>
              <a:ext cx="80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85" name="Line 73"/>
            <p:cNvSpPr>
              <a:spLocks noChangeShapeType="1"/>
            </p:cNvSpPr>
            <p:nvPr/>
          </p:nvSpPr>
          <p:spPr bwMode="auto">
            <a:xfrm flipH="1">
              <a:off x="3431" y="6766"/>
              <a:ext cx="804"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grpSp>
        <p:nvGrpSpPr>
          <p:cNvPr id="12" name="Group 67"/>
          <p:cNvGrpSpPr>
            <a:grpSpLocks/>
          </p:cNvGrpSpPr>
          <p:nvPr/>
        </p:nvGrpSpPr>
        <p:grpSpPr bwMode="auto">
          <a:xfrm>
            <a:off x="4922064" y="751232"/>
            <a:ext cx="919980" cy="904970"/>
            <a:chOff x="3230" y="5824"/>
            <a:chExt cx="1115" cy="1425"/>
          </a:xfrm>
        </p:grpSpPr>
        <p:sp>
          <p:nvSpPr>
            <p:cNvPr id="78" name="Text Box 71"/>
            <p:cNvSpPr txBox="1">
              <a:spLocks noChangeArrowheads="1"/>
            </p:cNvSpPr>
            <p:nvPr/>
          </p:nvSpPr>
          <p:spPr bwMode="auto">
            <a:xfrm>
              <a:off x="3230" y="6766"/>
              <a:ext cx="1005"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依赖于</a:t>
              </a:r>
            </a:p>
          </p:txBody>
        </p:sp>
        <p:sp>
          <p:nvSpPr>
            <p:cNvPr id="79" name="Text Box 70"/>
            <p:cNvSpPr txBox="1">
              <a:spLocks noChangeArrowheads="1"/>
            </p:cNvSpPr>
            <p:nvPr/>
          </p:nvSpPr>
          <p:spPr bwMode="auto">
            <a:xfrm>
              <a:off x="3541" y="5824"/>
              <a:ext cx="804"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影响</a:t>
              </a:r>
            </a:p>
          </p:txBody>
        </p:sp>
        <p:sp>
          <p:nvSpPr>
            <p:cNvPr id="80" name="Line 69"/>
            <p:cNvSpPr>
              <a:spLocks noChangeShapeType="1"/>
            </p:cNvSpPr>
            <p:nvPr/>
          </p:nvSpPr>
          <p:spPr bwMode="auto">
            <a:xfrm>
              <a:off x="3431" y="6283"/>
              <a:ext cx="80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81" name="Line 68"/>
            <p:cNvSpPr>
              <a:spLocks noChangeShapeType="1"/>
            </p:cNvSpPr>
            <p:nvPr/>
          </p:nvSpPr>
          <p:spPr bwMode="auto">
            <a:xfrm flipH="1">
              <a:off x="3431" y="6766"/>
              <a:ext cx="804"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sp>
        <p:nvSpPr>
          <p:cNvPr id="13" name="Text Box 66"/>
          <p:cNvSpPr txBox="1">
            <a:spLocks noChangeArrowheads="1"/>
          </p:cNvSpPr>
          <p:nvPr/>
        </p:nvSpPr>
        <p:spPr bwMode="auto">
          <a:xfrm>
            <a:off x="7243882" y="940483"/>
            <a:ext cx="663376" cy="511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anose="02020603050405020304" pitchFamily="18" charset="0"/>
                <a:cs typeface="Times New Roman" panose="02020603050405020304" pitchFamily="18" charset="0"/>
              </a:rPr>
              <a:t>使用</a:t>
            </a:r>
          </a:p>
          <a:p>
            <a:pPr indent="0" algn="ctr"/>
            <a:r>
              <a:rPr kumimoji="0" lang="zh-CN" altLang="zh-CN" sz="1400" dirty="0">
                <a:latin typeface="Times New Roman" panose="02020603050405020304" pitchFamily="18" charset="0"/>
                <a:cs typeface="Times New Roman" panose="02020603050405020304" pitchFamily="18" charset="0"/>
              </a:rPr>
              <a:t>周境</a:t>
            </a:r>
          </a:p>
        </p:txBody>
      </p:sp>
      <p:sp>
        <p:nvSpPr>
          <p:cNvPr id="14" name="Line 65"/>
          <p:cNvSpPr>
            <a:spLocks noChangeShapeType="1"/>
          </p:cNvSpPr>
          <p:nvPr/>
        </p:nvSpPr>
        <p:spPr bwMode="auto">
          <a:xfrm flipH="1" flipV="1">
            <a:off x="6912194" y="940483"/>
            <a:ext cx="497532" cy="2044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5" name="Line 64"/>
          <p:cNvSpPr>
            <a:spLocks noChangeShapeType="1"/>
          </p:cNvSpPr>
          <p:nvPr/>
        </p:nvSpPr>
        <p:spPr bwMode="auto">
          <a:xfrm flipH="1" flipV="1">
            <a:off x="6746350" y="1144975"/>
            <a:ext cx="663376" cy="6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6" name="Line 63"/>
          <p:cNvSpPr>
            <a:spLocks noChangeShapeType="1"/>
          </p:cNvSpPr>
          <p:nvPr/>
        </p:nvSpPr>
        <p:spPr bwMode="auto">
          <a:xfrm flipH="1">
            <a:off x="6912194" y="1144975"/>
            <a:ext cx="497532" cy="2044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17" name="Text Box 62"/>
          <p:cNvSpPr txBox="1">
            <a:spLocks noChangeArrowheads="1"/>
          </p:cNvSpPr>
          <p:nvPr/>
        </p:nvSpPr>
        <p:spPr bwMode="auto">
          <a:xfrm>
            <a:off x="2255359" y="377814"/>
            <a:ext cx="1160908" cy="266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400" i="0" u="none" strike="noStrike" cap="none" normalizeH="0" baseline="0" dirty="0" smtClean="0">
                <a:ln>
                  <a:noFill/>
                </a:ln>
                <a:solidFill>
                  <a:schemeClr val="tx1"/>
                </a:solidFill>
                <a:effectLst/>
                <a:cs typeface="Times New Roman" panose="02020603050405020304" pitchFamily="18" charset="0"/>
              </a:rPr>
              <a:t>内部测量</a:t>
            </a:r>
            <a:endParaRPr kumimoji="0" lang="zh-CN" altLang="zh-CN" sz="1400" i="0" u="none" strike="noStrike" cap="none" normalizeH="0" baseline="0" dirty="0" smtClean="0">
              <a:ln>
                <a:noFill/>
              </a:ln>
              <a:solidFill>
                <a:schemeClr val="tx1"/>
              </a:solidFill>
              <a:effectLst/>
              <a:latin typeface="Arial" panose="020B0604020202020204" pitchFamily="34" charset="0"/>
            </a:endParaRPr>
          </a:p>
        </p:txBody>
      </p:sp>
      <p:sp>
        <p:nvSpPr>
          <p:cNvPr id="18" name="Text Box 61"/>
          <p:cNvSpPr txBox="1">
            <a:spLocks noChangeArrowheads="1"/>
          </p:cNvSpPr>
          <p:nvPr/>
        </p:nvSpPr>
        <p:spPr bwMode="auto">
          <a:xfrm>
            <a:off x="4279316" y="367018"/>
            <a:ext cx="995064" cy="204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外部测量</a:t>
            </a:r>
          </a:p>
        </p:txBody>
      </p:sp>
      <p:sp>
        <p:nvSpPr>
          <p:cNvPr id="19" name="Text Box 60"/>
          <p:cNvSpPr txBox="1">
            <a:spLocks noChangeArrowheads="1"/>
          </p:cNvSpPr>
          <p:nvPr/>
        </p:nvSpPr>
        <p:spPr bwMode="auto">
          <a:xfrm>
            <a:off x="5429499" y="1671536"/>
            <a:ext cx="944992" cy="616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400" dirty="0">
                <a:latin typeface="Times New Roman" panose="02020603050405020304" pitchFamily="18" charset="0"/>
                <a:cs typeface="Times New Roman" panose="02020603050405020304" pitchFamily="18" charset="0"/>
              </a:rPr>
              <a:t>使用</a:t>
            </a:r>
            <a:r>
              <a:rPr kumimoji="0" lang="zh-CN" altLang="zh-CN" sz="1400" dirty="0" smtClean="0">
                <a:latin typeface="Times New Roman" panose="02020603050405020304" pitchFamily="18" charset="0"/>
                <a:cs typeface="Times New Roman" panose="02020603050405020304" pitchFamily="18" charset="0"/>
              </a:rPr>
              <a:t>中质量的测量</a:t>
            </a:r>
            <a:endParaRPr kumimoji="0" lang="zh-CN" altLang="zh-CN" sz="1400" dirty="0">
              <a:latin typeface="Times New Roman" panose="02020603050405020304" pitchFamily="18" charset="0"/>
              <a:cs typeface="Times New Roman" panose="02020603050405020304" pitchFamily="18" charset="0"/>
            </a:endParaRPr>
          </a:p>
        </p:txBody>
      </p:sp>
      <p:sp>
        <p:nvSpPr>
          <p:cNvPr id="20" name="Line 59"/>
          <p:cNvSpPr>
            <a:spLocks noChangeShapeType="1"/>
          </p:cNvSpPr>
          <p:nvPr/>
        </p:nvSpPr>
        <p:spPr bwMode="auto">
          <a:xfrm flipV="1">
            <a:off x="3097781" y="531500"/>
            <a:ext cx="825" cy="306737"/>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1" name="Line 58"/>
          <p:cNvSpPr>
            <a:spLocks noChangeShapeType="1"/>
          </p:cNvSpPr>
          <p:nvPr/>
        </p:nvSpPr>
        <p:spPr bwMode="auto">
          <a:xfrm flipV="1">
            <a:off x="4590377" y="531500"/>
            <a:ext cx="825" cy="306737"/>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2" name="Line 57"/>
          <p:cNvSpPr>
            <a:spLocks noChangeShapeType="1"/>
          </p:cNvSpPr>
          <p:nvPr/>
        </p:nvSpPr>
        <p:spPr bwMode="auto">
          <a:xfrm flipV="1">
            <a:off x="6258719" y="1518167"/>
            <a:ext cx="825" cy="3067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3" name="Rectangle 56"/>
          <p:cNvSpPr>
            <a:spLocks noChangeArrowheads="1"/>
          </p:cNvSpPr>
          <p:nvPr/>
        </p:nvSpPr>
        <p:spPr bwMode="auto">
          <a:xfrm>
            <a:off x="2600248" y="735992"/>
            <a:ext cx="2653505" cy="1022458"/>
          </a:xfrm>
          <a:prstGeom prst="rect">
            <a:avLst/>
          </a:prstGeom>
          <a:noFill/>
          <a:ln w="9525">
            <a:solidFill>
              <a:srgbClr val="000000"/>
            </a:solidFill>
            <a:prstDash val="dashDot"/>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24" name="Text Box 55"/>
          <p:cNvSpPr txBox="1">
            <a:spLocks noChangeArrowheads="1"/>
          </p:cNvSpPr>
          <p:nvPr/>
        </p:nvSpPr>
        <p:spPr bwMode="auto">
          <a:xfrm>
            <a:off x="3015623" y="163161"/>
            <a:ext cx="1596558" cy="30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cs typeface="Times New Roman" panose="02020603050405020304" pitchFamily="18" charset="0"/>
              </a:rPr>
              <a:t>软件系统和产品</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25" name="Text Box 54"/>
          <p:cNvSpPr txBox="1">
            <a:spLocks noChangeArrowheads="1"/>
          </p:cNvSpPr>
          <p:nvPr/>
        </p:nvSpPr>
        <p:spPr bwMode="auto">
          <a:xfrm>
            <a:off x="5585441" y="199201"/>
            <a:ext cx="1492596" cy="30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软件系统的使用</a:t>
            </a:r>
          </a:p>
        </p:txBody>
      </p:sp>
      <p:sp>
        <p:nvSpPr>
          <p:cNvPr id="26" name="Oval 53"/>
          <p:cNvSpPr>
            <a:spLocks noChangeArrowheads="1"/>
          </p:cNvSpPr>
          <p:nvPr/>
        </p:nvSpPr>
        <p:spPr bwMode="auto">
          <a:xfrm>
            <a:off x="1092800" y="812200"/>
            <a:ext cx="828395" cy="715720"/>
          </a:xfrm>
          <a:prstGeom prst="ellipse">
            <a:avLst/>
          </a:prstGeom>
          <a:noFill/>
          <a:ln w="9525">
            <a:solidFill>
              <a:srgbClr val="000000"/>
            </a:solidFill>
            <a:round/>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过程</a:t>
            </a:r>
            <a:endParaRPr kumimoji="0" lang="zh-CN" altLang="zh-CN" sz="1400" b="0" i="0" u="none" strike="noStrike" cap="none" normalizeH="0" baseline="0" dirty="0" smtClean="0">
              <a:ln>
                <a:noFill/>
              </a:ln>
              <a:solidFill>
                <a:schemeClr val="tx1"/>
              </a:solidFill>
              <a:effectLst/>
            </a:endParaRPr>
          </a:p>
          <a:p>
            <a:pPr indent="0" algn="ctr"/>
            <a:r>
              <a:rPr kumimoji="0" lang="zh-CN" altLang="zh-CN" sz="1400" dirty="0">
                <a:latin typeface="Times New Roman" panose="02020603050405020304" pitchFamily="18" charset="0"/>
                <a:cs typeface="Times New Roman" panose="02020603050405020304" pitchFamily="18" charset="0"/>
              </a:rPr>
              <a:t>质量</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400" b="0" i="0" u="none" strike="noStrike" cap="none" normalizeH="0" baseline="0" dirty="0" smtClean="0">
              <a:ln>
                <a:noFill/>
              </a:ln>
              <a:solidFill>
                <a:schemeClr val="tx1"/>
              </a:solidFill>
              <a:effectLst/>
            </a:endParaRPr>
          </a:p>
        </p:txBody>
      </p:sp>
      <p:grpSp>
        <p:nvGrpSpPr>
          <p:cNvPr id="27" name="Group 48"/>
          <p:cNvGrpSpPr>
            <a:grpSpLocks/>
          </p:cNvGrpSpPr>
          <p:nvPr/>
        </p:nvGrpSpPr>
        <p:grpSpPr bwMode="auto">
          <a:xfrm>
            <a:off x="1704362" y="735992"/>
            <a:ext cx="1226751" cy="857975"/>
            <a:chOff x="3316" y="5800"/>
            <a:chExt cx="1062" cy="1351"/>
          </a:xfrm>
        </p:grpSpPr>
        <p:sp>
          <p:nvSpPr>
            <p:cNvPr id="74" name="Text Box 52"/>
            <p:cNvSpPr txBox="1">
              <a:spLocks noChangeArrowheads="1"/>
            </p:cNvSpPr>
            <p:nvPr/>
          </p:nvSpPr>
          <p:spPr bwMode="auto">
            <a:xfrm>
              <a:off x="3373" y="6668"/>
              <a:ext cx="1005"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依赖于</a:t>
              </a:r>
            </a:p>
          </p:txBody>
        </p:sp>
        <p:sp>
          <p:nvSpPr>
            <p:cNvPr id="75" name="Text Box 51"/>
            <p:cNvSpPr txBox="1">
              <a:spLocks noChangeArrowheads="1"/>
            </p:cNvSpPr>
            <p:nvPr/>
          </p:nvSpPr>
          <p:spPr bwMode="auto">
            <a:xfrm>
              <a:off x="3316" y="5800"/>
              <a:ext cx="804"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cs typeface="Times New Roman" panose="02020603050405020304" pitchFamily="18" charset="0"/>
                </a:rPr>
                <a:t>影响</a:t>
              </a:r>
              <a:endParaRPr kumimoji="0" lang="zh-CN" altLang="zh-CN" sz="1400" b="0" i="0" u="none" strike="noStrike" cap="none" normalizeH="0" baseline="0" dirty="0" smtClean="0">
                <a:ln>
                  <a:noFill/>
                </a:ln>
                <a:solidFill>
                  <a:schemeClr val="tx1"/>
                </a:solidFill>
                <a:effectLst/>
                <a:latin typeface="Arial" panose="020B0604020202020204" pitchFamily="34" charset="0"/>
              </a:endParaRPr>
            </a:p>
          </p:txBody>
        </p:sp>
        <p:sp>
          <p:nvSpPr>
            <p:cNvPr id="76" name="Line 50"/>
            <p:cNvSpPr>
              <a:spLocks noChangeShapeType="1"/>
            </p:cNvSpPr>
            <p:nvPr/>
          </p:nvSpPr>
          <p:spPr bwMode="auto">
            <a:xfrm>
              <a:off x="3431" y="6283"/>
              <a:ext cx="80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7" name="Line 49"/>
            <p:cNvSpPr>
              <a:spLocks noChangeShapeType="1"/>
            </p:cNvSpPr>
            <p:nvPr/>
          </p:nvSpPr>
          <p:spPr bwMode="auto">
            <a:xfrm flipH="1">
              <a:off x="3431" y="6766"/>
              <a:ext cx="804"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sp>
        <p:nvSpPr>
          <p:cNvPr id="28" name="Rectangle 47"/>
          <p:cNvSpPr>
            <a:spLocks noChangeArrowheads="1"/>
          </p:cNvSpPr>
          <p:nvPr/>
        </p:nvSpPr>
        <p:spPr bwMode="auto">
          <a:xfrm>
            <a:off x="2784798" y="1867161"/>
            <a:ext cx="2452746" cy="306737"/>
          </a:xfrm>
          <a:prstGeom prst="rect">
            <a:avLst/>
          </a:prstGeom>
          <a:noFill/>
          <a:ln w="9525">
            <a:solidFill>
              <a:srgbClr val="000000"/>
            </a:solidFill>
            <a:miter lim="800000"/>
            <a:headEnd/>
            <a:tailEnd/>
          </a:ln>
          <a:extLst>
            <a:ext uri="{909E8E84-426E-40DD-AFC4-6F175D3DCCD1}">
              <a14:hiddenFill xmlns:a14="http://schemas.microsoft.com/office/drawing/2010/main">
                <a:gradFill rotWithShape="0">
                  <a:gsLst>
                    <a:gs pos="0">
                      <a:srgbClr val="FFFFFF">
                        <a:gamma/>
                        <a:shade val="46275"/>
                        <a:invGamma/>
                      </a:srgbClr>
                    </a:gs>
                    <a:gs pos="100000">
                      <a:srgbClr val="FFFFFF"/>
                    </a:gs>
                  </a:gsLst>
                  <a:lin ang="5400000" scaled="1"/>
                </a:gradFill>
              </a14:hiddenFill>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smtClean="0">
                <a:ln>
                  <a:noFill/>
                </a:ln>
                <a:solidFill>
                  <a:schemeClr val="tx1"/>
                </a:solidFill>
                <a:effectLst/>
                <a:cs typeface="Times New Roman" panose="02020603050405020304" pitchFamily="18" charset="0"/>
              </a:rPr>
              <a:t>过程质量分解</a:t>
            </a:r>
            <a:endParaRPr kumimoji="0" lang="zh-CN" altLang="zh-CN" sz="1400" b="0" i="0" u="none" strike="noStrike" cap="none" normalizeH="0" baseline="0" smtClean="0">
              <a:ln>
                <a:noFill/>
              </a:ln>
              <a:solidFill>
                <a:schemeClr val="tx1"/>
              </a:solidFill>
              <a:effectLst/>
              <a:latin typeface="Arial" panose="020B0604020202020204" pitchFamily="34" charset="0"/>
            </a:endParaRPr>
          </a:p>
        </p:txBody>
      </p:sp>
      <p:sp>
        <p:nvSpPr>
          <p:cNvPr id="29" name="Line 46"/>
          <p:cNvSpPr>
            <a:spLocks noChangeShapeType="1"/>
          </p:cNvSpPr>
          <p:nvPr/>
        </p:nvSpPr>
        <p:spPr bwMode="auto">
          <a:xfrm>
            <a:off x="3429469" y="1451713"/>
            <a:ext cx="397530" cy="43692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0" name="Line 45"/>
          <p:cNvSpPr>
            <a:spLocks noChangeShapeType="1"/>
          </p:cNvSpPr>
          <p:nvPr/>
        </p:nvSpPr>
        <p:spPr bwMode="auto">
          <a:xfrm flipH="1">
            <a:off x="4142917" y="1451713"/>
            <a:ext cx="281616" cy="43692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31" name="Rectangle 44"/>
          <p:cNvSpPr>
            <a:spLocks noChangeArrowheads="1"/>
          </p:cNvSpPr>
          <p:nvPr/>
        </p:nvSpPr>
        <p:spPr bwMode="auto">
          <a:xfrm>
            <a:off x="3097781" y="2678662"/>
            <a:ext cx="1824285" cy="3067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各方的需求定义过程</a:t>
            </a:r>
          </a:p>
        </p:txBody>
      </p:sp>
      <p:sp>
        <p:nvSpPr>
          <p:cNvPr id="32" name="Rectangle 43"/>
          <p:cNvSpPr>
            <a:spLocks noChangeArrowheads="1"/>
          </p:cNvSpPr>
          <p:nvPr/>
        </p:nvSpPr>
        <p:spPr bwMode="auto">
          <a:xfrm>
            <a:off x="3097781" y="2985399"/>
            <a:ext cx="1824285" cy="3067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需求分析过程</a:t>
            </a:r>
          </a:p>
        </p:txBody>
      </p:sp>
      <p:sp>
        <p:nvSpPr>
          <p:cNvPr id="33" name="Rectangle 42"/>
          <p:cNvSpPr>
            <a:spLocks noChangeArrowheads="1"/>
          </p:cNvSpPr>
          <p:nvPr/>
        </p:nvSpPr>
        <p:spPr bwMode="auto">
          <a:xfrm>
            <a:off x="3097781" y="3292136"/>
            <a:ext cx="1824285" cy="3067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体系结构设计过程</a:t>
            </a:r>
          </a:p>
        </p:txBody>
      </p:sp>
      <p:sp>
        <p:nvSpPr>
          <p:cNvPr id="34" name="Rectangle 41"/>
          <p:cNvSpPr>
            <a:spLocks noChangeArrowheads="1"/>
          </p:cNvSpPr>
          <p:nvPr/>
        </p:nvSpPr>
        <p:spPr bwMode="auto">
          <a:xfrm>
            <a:off x="3097781" y="3598873"/>
            <a:ext cx="1824285" cy="3067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代码实现过程</a:t>
            </a:r>
          </a:p>
        </p:txBody>
      </p:sp>
      <p:sp>
        <p:nvSpPr>
          <p:cNvPr id="35" name="Rectangle 40"/>
          <p:cNvSpPr>
            <a:spLocks noChangeArrowheads="1"/>
          </p:cNvSpPr>
          <p:nvPr/>
        </p:nvSpPr>
        <p:spPr bwMode="auto">
          <a:xfrm>
            <a:off x="3097781" y="3905611"/>
            <a:ext cx="1824285" cy="3067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集成过程</a:t>
            </a:r>
          </a:p>
        </p:txBody>
      </p:sp>
      <p:sp>
        <p:nvSpPr>
          <p:cNvPr id="36" name="Rectangle 39"/>
          <p:cNvSpPr>
            <a:spLocks noChangeArrowheads="1"/>
          </p:cNvSpPr>
          <p:nvPr/>
        </p:nvSpPr>
        <p:spPr bwMode="auto">
          <a:xfrm>
            <a:off x="3097781" y="4212348"/>
            <a:ext cx="1824285" cy="3067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验证过程</a:t>
            </a:r>
          </a:p>
        </p:txBody>
      </p:sp>
      <p:sp>
        <p:nvSpPr>
          <p:cNvPr id="37" name="Rectangle 38"/>
          <p:cNvSpPr>
            <a:spLocks noChangeArrowheads="1"/>
          </p:cNvSpPr>
          <p:nvPr/>
        </p:nvSpPr>
        <p:spPr bwMode="auto">
          <a:xfrm>
            <a:off x="3097781" y="4519085"/>
            <a:ext cx="1824285" cy="3067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移交过程</a:t>
            </a:r>
          </a:p>
        </p:txBody>
      </p:sp>
      <p:sp>
        <p:nvSpPr>
          <p:cNvPr id="38" name="Rectangle 37"/>
          <p:cNvSpPr>
            <a:spLocks noChangeArrowheads="1"/>
          </p:cNvSpPr>
          <p:nvPr/>
        </p:nvSpPr>
        <p:spPr bwMode="auto">
          <a:xfrm>
            <a:off x="3097781" y="4825823"/>
            <a:ext cx="1824285" cy="3067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确认过程</a:t>
            </a:r>
          </a:p>
        </p:txBody>
      </p:sp>
      <p:sp>
        <p:nvSpPr>
          <p:cNvPr id="39" name="Rectangle 36"/>
          <p:cNvSpPr>
            <a:spLocks noChangeArrowheads="1"/>
          </p:cNvSpPr>
          <p:nvPr/>
        </p:nvSpPr>
        <p:spPr bwMode="auto">
          <a:xfrm>
            <a:off x="3097781" y="5132560"/>
            <a:ext cx="1824285" cy="3067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运行过程</a:t>
            </a:r>
          </a:p>
        </p:txBody>
      </p:sp>
      <p:sp>
        <p:nvSpPr>
          <p:cNvPr id="40" name="Rectangle 35"/>
          <p:cNvSpPr>
            <a:spLocks noChangeArrowheads="1"/>
          </p:cNvSpPr>
          <p:nvPr/>
        </p:nvSpPr>
        <p:spPr bwMode="auto">
          <a:xfrm>
            <a:off x="3097781" y="5439297"/>
            <a:ext cx="1824285" cy="3067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维护过程</a:t>
            </a:r>
          </a:p>
        </p:txBody>
      </p:sp>
      <p:sp>
        <p:nvSpPr>
          <p:cNvPr id="41" name="Rectangle 34"/>
          <p:cNvSpPr>
            <a:spLocks noChangeArrowheads="1"/>
          </p:cNvSpPr>
          <p:nvPr/>
        </p:nvSpPr>
        <p:spPr bwMode="auto">
          <a:xfrm>
            <a:off x="3097781" y="5746035"/>
            <a:ext cx="1824285" cy="30673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退役过程</a:t>
            </a:r>
          </a:p>
        </p:txBody>
      </p:sp>
      <p:sp>
        <p:nvSpPr>
          <p:cNvPr id="42" name="Text Box 33"/>
          <p:cNvSpPr txBox="1">
            <a:spLocks noChangeArrowheads="1"/>
          </p:cNvSpPr>
          <p:nvPr/>
        </p:nvSpPr>
        <p:spPr bwMode="auto">
          <a:xfrm>
            <a:off x="5419596" y="2474170"/>
            <a:ext cx="1171978" cy="50682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400" dirty="0">
                <a:cs typeface="Times New Roman" panose="02020603050405020304" pitchFamily="18" charset="0"/>
              </a:rPr>
              <a:t>软件产品质量的需求</a:t>
            </a:r>
          </a:p>
        </p:txBody>
      </p:sp>
      <p:sp>
        <p:nvSpPr>
          <p:cNvPr id="43" name="Freeform 32"/>
          <p:cNvSpPr>
            <a:spLocks/>
          </p:cNvSpPr>
          <p:nvPr/>
        </p:nvSpPr>
        <p:spPr bwMode="auto">
          <a:xfrm>
            <a:off x="4922065" y="2643733"/>
            <a:ext cx="482680" cy="161942"/>
          </a:xfrm>
          <a:custGeom>
            <a:avLst/>
            <a:gdLst>
              <a:gd name="T0" fmla="*/ 585 w 585"/>
              <a:gd name="T1" fmla="*/ 0 h 255"/>
              <a:gd name="T2" fmla="*/ 420 w 585"/>
              <a:gd name="T3" fmla="*/ 90 h 255"/>
              <a:gd name="T4" fmla="*/ 0 w 585"/>
              <a:gd name="T5" fmla="*/ 255 h 255"/>
            </a:gdLst>
            <a:ahLst/>
            <a:cxnLst>
              <a:cxn ang="0">
                <a:pos x="T0" y="T1"/>
              </a:cxn>
              <a:cxn ang="0">
                <a:pos x="T2" y="T3"/>
              </a:cxn>
              <a:cxn ang="0">
                <a:pos x="T4" y="T5"/>
              </a:cxn>
            </a:cxnLst>
            <a:rect l="0" t="0" r="r" b="b"/>
            <a:pathLst>
              <a:path w="585" h="255">
                <a:moveTo>
                  <a:pt x="585" y="0"/>
                </a:moveTo>
                <a:lnTo>
                  <a:pt x="420" y="90"/>
                </a:lnTo>
                <a:lnTo>
                  <a:pt x="0" y="255"/>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4" name="Text Box 31"/>
          <p:cNvSpPr txBox="1">
            <a:spLocks noChangeArrowheads="1"/>
          </p:cNvSpPr>
          <p:nvPr/>
        </p:nvSpPr>
        <p:spPr bwMode="auto">
          <a:xfrm>
            <a:off x="5617620" y="5132560"/>
            <a:ext cx="1324666" cy="3067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使用中的质量</a:t>
            </a:r>
          </a:p>
        </p:txBody>
      </p:sp>
      <p:sp>
        <p:nvSpPr>
          <p:cNvPr id="45" name="Line 30"/>
          <p:cNvSpPr>
            <a:spLocks noChangeShapeType="1"/>
          </p:cNvSpPr>
          <p:nvPr/>
        </p:nvSpPr>
        <p:spPr bwMode="auto">
          <a:xfrm flipH="1" flipV="1">
            <a:off x="4922065" y="4928069"/>
            <a:ext cx="663376" cy="2044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6" name="Line 29"/>
          <p:cNvSpPr>
            <a:spLocks noChangeShapeType="1"/>
          </p:cNvSpPr>
          <p:nvPr/>
        </p:nvSpPr>
        <p:spPr bwMode="auto">
          <a:xfrm flipH="1">
            <a:off x="4922065" y="5234806"/>
            <a:ext cx="66337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7" name="Line 28"/>
          <p:cNvSpPr>
            <a:spLocks noChangeShapeType="1"/>
          </p:cNvSpPr>
          <p:nvPr/>
        </p:nvSpPr>
        <p:spPr bwMode="auto">
          <a:xfrm flipH="1">
            <a:off x="4922065" y="5337052"/>
            <a:ext cx="663376" cy="2044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8" name="Freeform 27"/>
          <p:cNvSpPr>
            <a:spLocks/>
          </p:cNvSpPr>
          <p:nvPr/>
        </p:nvSpPr>
        <p:spPr bwMode="auto">
          <a:xfrm>
            <a:off x="6414662" y="1435836"/>
            <a:ext cx="829220" cy="3696724"/>
          </a:xfrm>
          <a:custGeom>
            <a:avLst/>
            <a:gdLst>
              <a:gd name="T0" fmla="*/ 0 w 1005"/>
              <a:gd name="T1" fmla="*/ 5821 h 5821"/>
              <a:gd name="T2" fmla="*/ 603 w 1005"/>
              <a:gd name="T3" fmla="*/ 4694 h 5821"/>
              <a:gd name="T4" fmla="*/ 1005 w 1005"/>
              <a:gd name="T5" fmla="*/ 2440 h 5821"/>
              <a:gd name="T6" fmla="*/ 365 w 1005"/>
              <a:gd name="T7" fmla="*/ 0 h 5821"/>
            </a:gdLst>
            <a:ahLst/>
            <a:cxnLst>
              <a:cxn ang="0">
                <a:pos x="T0" y="T1"/>
              </a:cxn>
              <a:cxn ang="0">
                <a:pos x="T2" y="T3"/>
              </a:cxn>
              <a:cxn ang="0">
                <a:pos x="T4" y="T5"/>
              </a:cxn>
              <a:cxn ang="0">
                <a:pos x="T6" y="T7"/>
              </a:cxn>
            </a:cxnLst>
            <a:rect l="0" t="0" r="r" b="b"/>
            <a:pathLst>
              <a:path w="1005" h="5821">
                <a:moveTo>
                  <a:pt x="0" y="5821"/>
                </a:moveTo>
                <a:lnTo>
                  <a:pt x="603" y="4694"/>
                </a:lnTo>
                <a:lnTo>
                  <a:pt x="1005" y="2440"/>
                </a:lnTo>
                <a:lnTo>
                  <a:pt x="365" y="0"/>
                </a:lnTo>
              </a:path>
            </a:pathLst>
          </a:custGeom>
          <a:noFill/>
          <a:ln w="28575">
            <a:solidFill>
              <a:srgbClr val="000000"/>
            </a:solidFill>
            <a:round/>
            <a:headEnd type="triangle" w="med" len="me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49" name="Freeform 26"/>
          <p:cNvSpPr>
            <a:spLocks/>
          </p:cNvSpPr>
          <p:nvPr/>
        </p:nvSpPr>
        <p:spPr bwMode="auto">
          <a:xfrm>
            <a:off x="1898918" y="2063919"/>
            <a:ext cx="878726" cy="2359272"/>
          </a:xfrm>
          <a:custGeom>
            <a:avLst/>
            <a:gdLst>
              <a:gd name="T0" fmla="*/ 1065 w 1065"/>
              <a:gd name="T1" fmla="*/ 0 h 3495"/>
              <a:gd name="T2" fmla="*/ 15 w 1065"/>
              <a:gd name="T3" fmla="*/ 0 h 3495"/>
              <a:gd name="T4" fmla="*/ 0 w 1065"/>
              <a:gd name="T5" fmla="*/ 3495 h 3495"/>
              <a:gd name="T6" fmla="*/ 495 w 1065"/>
              <a:gd name="T7" fmla="*/ 3480 h 3495"/>
            </a:gdLst>
            <a:ahLst/>
            <a:cxnLst>
              <a:cxn ang="0">
                <a:pos x="T0" y="T1"/>
              </a:cxn>
              <a:cxn ang="0">
                <a:pos x="T2" y="T3"/>
              </a:cxn>
              <a:cxn ang="0">
                <a:pos x="T4" y="T5"/>
              </a:cxn>
              <a:cxn ang="0">
                <a:pos x="T6" y="T7"/>
              </a:cxn>
            </a:cxnLst>
            <a:rect l="0" t="0" r="r" b="b"/>
            <a:pathLst>
              <a:path w="1065" h="3495">
                <a:moveTo>
                  <a:pt x="1065" y="0"/>
                </a:moveTo>
                <a:lnTo>
                  <a:pt x="15" y="0"/>
                </a:lnTo>
                <a:lnTo>
                  <a:pt x="0" y="3495"/>
                </a:lnTo>
                <a:lnTo>
                  <a:pt x="495" y="3480"/>
                </a:lnTo>
              </a:path>
            </a:pathLst>
          </a:custGeom>
          <a:noFill/>
          <a:ln w="9525">
            <a:solidFill>
              <a:srgbClr val="000000"/>
            </a:solidFill>
            <a:round/>
            <a:headEnd type="oval" w="med" len="me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nvGrpSpPr>
          <p:cNvPr id="50" name="Group 17"/>
          <p:cNvGrpSpPr>
            <a:grpSpLocks/>
          </p:cNvGrpSpPr>
          <p:nvPr/>
        </p:nvGrpSpPr>
        <p:grpSpPr bwMode="auto">
          <a:xfrm>
            <a:off x="2268560" y="3087645"/>
            <a:ext cx="834171" cy="2834939"/>
            <a:chOff x="3992" y="9503"/>
            <a:chExt cx="1455" cy="4464"/>
          </a:xfrm>
        </p:grpSpPr>
        <p:sp>
          <p:nvSpPr>
            <p:cNvPr id="66" name="Freeform 25"/>
            <p:cNvSpPr>
              <a:spLocks/>
            </p:cNvSpPr>
            <p:nvPr/>
          </p:nvSpPr>
          <p:spPr bwMode="auto">
            <a:xfrm>
              <a:off x="3992" y="9503"/>
              <a:ext cx="1455" cy="4464"/>
            </a:xfrm>
            <a:custGeom>
              <a:avLst/>
              <a:gdLst>
                <a:gd name="T0" fmla="*/ 1449 w 1455"/>
                <a:gd name="T1" fmla="*/ 0 h 4464"/>
                <a:gd name="T2" fmla="*/ 42 w 1455"/>
                <a:gd name="T3" fmla="*/ 0 h 4464"/>
                <a:gd name="T4" fmla="*/ 30 w 1455"/>
                <a:gd name="T5" fmla="*/ 4419 h 4464"/>
                <a:gd name="T6" fmla="*/ 0 w 1455"/>
                <a:gd name="T7" fmla="*/ 4464 h 4464"/>
                <a:gd name="T8" fmla="*/ 1455 w 1455"/>
                <a:gd name="T9" fmla="*/ 4449 h 4464"/>
              </a:gdLst>
              <a:ahLst/>
              <a:cxnLst>
                <a:cxn ang="0">
                  <a:pos x="T0" y="T1"/>
                </a:cxn>
                <a:cxn ang="0">
                  <a:pos x="T2" y="T3"/>
                </a:cxn>
                <a:cxn ang="0">
                  <a:pos x="T4" y="T5"/>
                </a:cxn>
                <a:cxn ang="0">
                  <a:pos x="T6" y="T7"/>
                </a:cxn>
                <a:cxn ang="0">
                  <a:pos x="T8" y="T9"/>
                </a:cxn>
              </a:cxnLst>
              <a:rect l="0" t="0" r="r" b="b"/>
              <a:pathLst>
                <a:path w="1455" h="4464">
                  <a:moveTo>
                    <a:pt x="1449" y="0"/>
                  </a:moveTo>
                  <a:lnTo>
                    <a:pt x="42" y="0"/>
                  </a:lnTo>
                  <a:lnTo>
                    <a:pt x="30" y="4419"/>
                  </a:lnTo>
                  <a:lnTo>
                    <a:pt x="0" y="4464"/>
                  </a:lnTo>
                  <a:lnTo>
                    <a:pt x="1455" y="4449"/>
                  </a:lnTo>
                </a:path>
              </a:pathLst>
            </a:custGeom>
            <a:noFill/>
            <a:ln w="9525">
              <a:solidFill>
                <a:srgbClr val="000000"/>
              </a:solidFill>
              <a:round/>
              <a:headEnd type="triangle" w="med" len="me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7" name="Line 24"/>
            <p:cNvSpPr>
              <a:spLocks noChangeShapeType="1"/>
            </p:cNvSpPr>
            <p:nvPr/>
          </p:nvSpPr>
          <p:spPr bwMode="auto">
            <a:xfrm>
              <a:off x="4034" y="10147"/>
              <a:ext cx="140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8" name="Line 23"/>
            <p:cNvSpPr>
              <a:spLocks noChangeShapeType="1"/>
            </p:cNvSpPr>
            <p:nvPr/>
          </p:nvSpPr>
          <p:spPr bwMode="auto">
            <a:xfrm>
              <a:off x="4034" y="10630"/>
              <a:ext cx="140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9" name="Line 22"/>
            <p:cNvSpPr>
              <a:spLocks noChangeShapeType="1"/>
            </p:cNvSpPr>
            <p:nvPr/>
          </p:nvSpPr>
          <p:spPr bwMode="auto">
            <a:xfrm>
              <a:off x="4034" y="11113"/>
              <a:ext cx="140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0" name="Line 21"/>
            <p:cNvSpPr>
              <a:spLocks noChangeShapeType="1"/>
            </p:cNvSpPr>
            <p:nvPr/>
          </p:nvSpPr>
          <p:spPr bwMode="auto">
            <a:xfrm>
              <a:off x="4034" y="11596"/>
              <a:ext cx="140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1" name="Line 20"/>
            <p:cNvSpPr>
              <a:spLocks noChangeShapeType="1"/>
            </p:cNvSpPr>
            <p:nvPr/>
          </p:nvSpPr>
          <p:spPr bwMode="auto">
            <a:xfrm>
              <a:off x="4034" y="12079"/>
              <a:ext cx="140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2" name="Line 19"/>
            <p:cNvSpPr>
              <a:spLocks noChangeShapeType="1"/>
            </p:cNvSpPr>
            <p:nvPr/>
          </p:nvSpPr>
          <p:spPr bwMode="auto">
            <a:xfrm>
              <a:off x="4034" y="12562"/>
              <a:ext cx="140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73" name="Line 18"/>
            <p:cNvSpPr>
              <a:spLocks noChangeShapeType="1"/>
            </p:cNvSpPr>
            <p:nvPr/>
          </p:nvSpPr>
          <p:spPr bwMode="auto">
            <a:xfrm>
              <a:off x="4034" y="13045"/>
              <a:ext cx="140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grpSp>
      <p:sp>
        <p:nvSpPr>
          <p:cNvPr id="51" name="Freeform 16"/>
          <p:cNvSpPr>
            <a:spLocks/>
          </p:cNvSpPr>
          <p:nvPr/>
        </p:nvSpPr>
        <p:spPr bwMode="auto">
          <a:xfrm>
            <a:off x="4909689" y="2710415"/>
            <a:ext cx="519810" cy="447722"/>
          </a:xfrm>
          <a:custGeom>
            <a:avLst/>
            <a:gdLst>
              <a:gd name="T0" fmla="*/ 630 w 630"/>
              <a:gd name="T1" fmla="*/ 0 h 705"/>
              <a:gd name="T2" fmla="*/ 420 w 630"/>
              <a:gd name="T3" fmla="*/ 465 h 705"/>
              <a:gd name="T4" fmla="*/ 0 w 630"/>
              <a:gd name="T5" fmla="*/ 705 h 705"/>
            </a:gdLst>
            <a:ahLst/>
            <a:cxnLst>
              <a:cxn ang="0">
                <a:pos x="T0" y="T1"/>
              </a:cxn>
              <a:cxn ang="0">
                <a:pos x="T2" y="T3"/>
              </a:cxn>
              <a:cxn ang="0">
                <a:pos x="T4" y="T5"/>
              </a:cxn>
            </a:cxnLst>
            <a:rect l="0" t="0" r="r" b="b"/>
            <a:pathLst>
              <a:path w="630" h="705">
                <a:moveTo>
                  <a:pt x="630" y="0"/>
                </a:moveTo>
                <a:lnTo>
                  <a:pt x="420" y="465"/>
                </a:lnTo>
                <a:lnTo>
                  <a:pt x="0" y="705"/>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2" name="Text Box 15"/>
          <p:cNvSpPr txBox="1">
            <a:spLocks noChangeArrowheads="1"/>
          </p:cNvSpPr>
          <p:nvPr/>
        </p:nvSpPr>
        <p:spPr bwMode="auto">
          <a:xfrm>
            <a:off x="6912194" y="3394382"/>
            <a:ext cx="995064" cy="408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anose="02020603050405020304" pitchFamily="18" charset="0"/>
                <a:cs typeface="Times New Roman" panose="02020603050405020304" pitchFamily="18" charset="0"/>
              </a:rPr>
              <a:t>质量</a:t>
            </a:r>
          </a:p>
          <a:p>
            <a:pPr indent="0" algn="ctr"/>
            <a:r>
              <a:rPr kumimoji="0" lang="zh-CN" altLang="zh-CN" sz="1400" dirty="0">
                <a:latin typeface="Times New Roman" panose="02020603050405020304" pitchFamily="18" charset="0"/>
                <a:cs typeface="Times New Roman" panose="02020603050405020304" pitchFamily="18" charset="0"/>
              </a:rPr>
              <a:t>确认</a:t>
            </a:r>
          </a:p>
        </p:txBody>
      </p:sp>
      <p:sp>
        <p:nvSpPr>
          <p:cNvPr id="53" name="Text Box 14"/>
          <p:cNvSpPr txBox="1">
            <a:spLocks noChangeArrowheads="1"/>
          </p:cNvSpPr>
          <p:nvPr/>
        </p:nvSpPr>
        <p:spPr bwMode="auto">
          <a:xfrm>
            <a:off x="915893" y="2502868"/>
            <a:ext cx="497532" cy="2315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eaVert"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smtClean="0">
                <a:ln>
                  <a:noFill/>
                </a:ln>
                <a:solidFill>
                  <a:schemeClr val="tx1"/>
                </a:solidFill>
                <a:effectLst/>
                <a:cs typeface="Times New Roman" panose="02020603050405020304" pitchFamily="18" charset="0"/>
              </a:rPr>
              <a:t>各阶段的质量评审</a:t>
            </a:r>
            <a:r>
              <a:rPr kumimoji="0" lang="en-US" altLang="zh-CN" sz="1400" b="1" i="0" u="none" strike="noStrike" cap="none" normalizeH="0" baseline="0" dirty="0" smtClean="0">
                <a:ln>
                  <a:noFill/>
                </a:ln>
                <a:solidFill>
                  <a:schemeClr val="tx1"/>
                </a:solidFill>
                <a:effectLst/>
                <a:cs typeface="Times New Roman" panose="02020603050405020304" pitchFamily="18" charset="0"/>
              </a:rPr>
              <a:t>/</a:t>
            </a:r>
            <a:r>
              <a:rPr kumimoji="0" lang="zh-CN" altLang="en-US" sz="1400" b="1" i="0" u="none" strike="noStrike" cap="none" normalizeH="0" baseline="0" dirty="0" smtClean="0">
                <a:ln>
                  <a:noFill/>
                </a:ln>
                <a:solidFill>
                  <a:schemeClr val="tx1"/>
                </a:solidFill>
                <a:effectLst/>
                <a:cs typeface="Times New Roman" panose="02020603050405020304" pitchFamily="18" charset="0"/>
              </a:rPr>
              <a:t>审核</a:t>
            </a:r>
            <a:endParaRPr kumimoji="0" lang="zh-CN"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54" name="Line 13"/>
          <p:cNvSpPr>
            <a:spLocks noChangeShapeType="1"/>
          </p:cNvSpPr>
          <p:nvPr/>
        </p:nvSpPr>
        <p:spPr bwMode="auto">
          <a:xfrm>
            <a:off x="1439340" y="1553958"/>
            <a:ext cx="825" cy="4498814"/>
          </a:xfrm>
          <a:prstGeom prst="line">
            <a:avLst/>
          </a:prstGeom>
          <a:noFill/>
          <a:ln w="9525">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5" name="Line 12"/>
          <p:cNvSpPr>
            <a:spLocks noChangeShapeType="1"/>
          </p:cNvSpPr>
          <p:nvPr/>
        </p:nvSpPr>
        <p:spPr bwMode="auto">
          <a:xfrm>
            <a:off x="1439340" y="3292136"/>
            <a:ext cx="1658440" cy="635"/>
          </a:xfrm>
          <a:prstGeom prst="line">
            <a:avLst/>
          </a:prstGeom>
          <a:noFill/>
          <a:ln w="9525">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6" name="Line 11"/>
          <p:cNvSpPr>
            <a:spLocks noChangeShapeType="1"/>
          </p:cNvSpPr>
          <p:nvPr/>
        </p:nvSpPr>
        <p:spPr bwMode="auto">
          <a:xfrm>
            <a:off x="1439340" y="3598873"/>
            <a:ext cx="1658440" cy="635"/>
          </a:xfrm>
          <a:prstGeom prst="line">
            <a:avLst/>
          </a:prstGeom>
          <a:noFill/>
          <a:ln w="9525">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7" name="Line 10"/>
          <p:cNvSpPr>
            <a:spLocks noChangeShapeType="1"/>
          </p:cNvSpPr>
          <p:nvPr/>
        </p:nvSpPr>
        <p:spPr bwMode="auto">
          <a:xfrm>
            <a:off x="1439340" y="3904976"/>
            <a:ext cx="1658440" cy="635"/>
          </a:xfrm>
          <a:prstGeom prst="line">
            <a:avLst/>
          </a:prstGeom>
          <a:noFill/>
          <a:ln w="9525">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8" name="Line 9"/>
          <p:cNvSpPr>
            <a:spLocks noChangeShapeType="1"/>
          </p:cNvSpPr>
          <p:nvPr/>
        </p:nvSpPr>
        <p:spPr bwMode="auto">
          <a:xfrm>
            <a:off x="1439340" y="4212348"/>
            <a:ext cx="1658440" cy="635"/>
          </a:xfrm>
          <a:prstGeom prst="line">
            <a:avLst/>
          </a:prstGeom>
          <a:noFill/>
          <a:ln w="9525">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59" name="Line 8"/>
          <p:cNvSpPr>
            <a:spLocks noChangeShapeType="1"/>
          </p:cNvSpPr>
          <p:nvPr/>
        </p:nvSpPr>
        <p:spPr bwMode="auto">
          <a:xfrm>
            <a:off x="1439340" y="4519085"/>
            <a:ext cx="1658440" cy="635"/>
          </a:xfrm>
          <a:prstGeom prst="line">
            <a:avLst/>
          </a:prstGeom>
          <a:noFill/>
          <a:ln w="9525">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0" name="Line 7"/>
          <p:cNvSpPr>
            <a:spLocks noChangeShapeType="1"/>
          </p:cNvSpPr>
          <p:nvPr/>
        </p:nvSpPr>
        <p:spPr bwMode="auto">
          <a:xfrm>
            <a:off x="1439340" y="4825188"/>
            <a:ext cx="1658440" cy="635"/>
          </a:xfrm>
          <a:prstGeom prst="line">
            <a:avLst/>
          </a:prstGeom>
          <a:noFill/>
          <a:ln w="9525">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1" name="Line 6"/>
          <p:cNvSpPr>
            <a:spLocks noChangeShapeType="1"/>
          </p:cNvSpPr>
          <p:nvPr/>
        </p:nvSpPr>
        <p:spPr bwMode="auto">
          <a:xfrm>
            <a:off x="1439340" y="5131925"/>
            <a:ext cx="1658440" cy="635"/>
          </a:xfrm>
          <a:prstGeom prst="line">
            <a:avLst/>
          </a:prstGeom>
          <a:noFill/>
          <a:ln w="9525">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2" name="Line 5"/>
          <p:cNvSpPr>
            <a:spLocks noChangeShapeType="1"/>
          </p:cNvSpPr>
          <p:nvPr/>
        </p:nvSpPr>
        <p:spPr bwMode="auto">
          <a:xfrm>
            <a:off x="1439340" y="5438662"/>
            <a:ext cx="1658440" cy="635"/>
          </a:xfrm>
          <a:prstGeom prst="line">
            <a:avLst/>
          </a:prstGeom>
          <a:noFill/>
          <a:ln w="9525">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3" name="Line 4"/>
          <p:cNvSpPr>
            <a:spLocks noChangeShapeType="1"/>
          </p:cNvSpPr>
          <p:nvPr/>
        </p:nvSpPr>
        <p:spPr bwMode="auto">
          <a:xfrm>
            <a:off x="1439340" y="5745400"/>
            <a:ext cx="1658440" cy="635"/>
          </a:xfrm>
          <a:prstGeom prst="line">
            <a:avLst/>
          </a:prstGeom>
          <a:noFill/>
          <a:ln w="9525">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4" name="Line 3"/>
          <p:cNvSpPr>
            <a:spLocks noChangeShapeType="1"/>
          </p:cNvSpPr>
          <p:nvPr/>
        </p:nvSpPr>
        <p:spPr bwMode="auto">
          <a:xfrm>
            <a:off x="1439340" y="6052137"/>
            <a:ext cx="1658440" cy="635"/>
          </a:xfrm>
          <a:prstGeom prst="line">
            <a:avLst/>
          </a:prstGeom>
          <a:noFill/>
          <a:ln w="9525">
            <a:solidFill>
              <a:srgbClr val="000000"/>
            </a:solidFill>
            <a:prstDash val="dash"/>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400"/>
          </a:p>
        </p:txBody>
      </p:sp>
      <p:sp>
        <p:nvSpPr>
          <p:cNvPr id="65" name="Text Box 2"/>
          <p:cNvSpPr txBox="1">
            <a:spLocks noChangeArrowheads="1"/>
          </p:cNvSpPr>
          <p:nvPr/>
        </p:nvSpPr>
        <p:spPr bwMode="auto">
          <a:xfrm>
            <a:off x="1771028" y="2269678"/>
            <a:ext cx="995064" cy="408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anose="02020603050405020304" pitchFamily="18" charset="0"/>
                <a:cs typeface="Times New Roman" panose="02020603050405020304" pitchFamily="18" charset="0"/>
              </a:rPr>
              <a:t>中间产品</a:t>
            </a:r>
          </a:p>
          <a:p>
            <a:pPr indent="0" algn="ctr"/>
            <a:r>
              <a:rPr kumimoji="0" lang="zh-CN" altLang="zh-CN" sz="1400" dirty="0">
                <a:latin typeface="Times New Roman" panose="02020603050405020304" pitchFamily="18" charset="0"/>
                <a:cs typeface="Times New Roman" panose="02020603050405020304" pitchFamily="18" charset="0"/>
              </a:rPr>
              <a:t>质量要求</a:t>
            </a:r>
          </a:p>
        </p:txBody>
      </p:sp>
      <p:sp>
        <p:nvSpPr>
          <p:cNvPr id="86" name="Text Box 2"/>
          <p:cNvSpPr txBox="1">
            <a:spLocks noChangeArrowheads="1"/>
          </p:cNvSpPr>
          <p:nvPr/>
        </p:nvSpPr>
        <p:spPr bwMode="auto">
          <a:xfrm>
            <a:off x="809145" y="1702593"/>
            <a:ext cx="895217" cy="409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dirty="0">
                <a:cs typeface="Times New Roman" panose="02020603050405020304" pitchFamily="18" charset="0"/>
              </a:rPr>
              <a:t>过程活动</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dirty="0">
                <a:cs typeface="Times New Roman" panose="02020603050405020304" pitchFamily="18" charset="0"/>
              </a:rPr>
              <a:t>质量要求</a:t>
            </a:r>
            <a:endParaRPr kumimoji="0" lang="zh-CN" altLang="zh-CN" sz="1400" dirty="0">
              <a:cs typeface="Times New Roman" panose="02020603050405020304" pitchFamily="18" charset="0"/>
            </a:endParaRPr>
          </a:p>
        </p:txBody>
      </p:sp>
      <p:sp>
        <p:nvSpPr>
          <p:cNvPr id="87" name="矩形 86"/>
          <p:cNvSpPr/>
          <p:nvPr/>
        </p:nvSpPr>
        <p:spPr>
          <a:xfrm>
            <a:off x="5750460" y="5812766"/>
            <a:ext cx="3448433" cy="461665"/>
          </a:xfrm>
          <a:prstGeom prst="rect">
            <a:avLst/>
          </a:prstGeom>
        </p:spPr>
        <p:txBody>
          <a:bodyPr vert="horz" wrap="square">
            <a:spAutoFit/>
          </a:bodyPr>
          <a:lstStyle/>
          <a:p>
            <a:r>
              <a:rPr lang="zh-CN" altLang="en-US" dirty="0" smtClean="0"/>
              <a:t>图</a:t>
            </a:r>
            <a:r>
              <a:rPr lang="en-US" altLang="zh-CN" dirty="0" smtClean="0"/>
              <a:t>16-1</a:t>
            </a:r>
            <a:r>
              <a:rPr lang="zh-CN" altLang="en-US" dirty="0" smtClean="0"/>
              <a:t>过程质量分解</a:t>
            </a:r>
            <a:endParaRPr lang="zh-CN" altLang="en-US" dirty="0"/>
          </a:p>
        </p:txBody>
      </p:sp>
      <p:sp>
        <p:nvSpPr>
          <p:cNvPr id="88" name="矩形 87"/>
          <p:cNvSpPr/>
          <p:nvPr/>
        </p:nvSpPr>
        <p:spPr>
          <a:xfrm>
            <a:off x="8090705" y="632186"/>
            <a:ext cx="902811" cy="461665"/>
          </a:xfrm>
          <a:prstGeom prst="rect">
            <a:avLst/>
          </a:prstGeom>
        </p:spPr>
        <p:txBody>
          <a:bodyPr vert="horz" wrap="none">
            <a:spAutoFit/>
          </a:bodyPr>
          <a:lstStyle/>
          <a:p>
            <a:r>
              <a:rPr lang="zh-CN" altLang="en-US" dirty="0" smtClean="0"/>
              <a:t>图</a:t>
            </a:r>
            <a:r>
              <a:rPr lang="en-US" altLang="zh-CN" dirty="0" smtClean="0"/>
              <a:t>4-2</a:t>
            </a:r>
            <a:endParaRPr lang="zh-CN" altLang="en-US" dirty="0"/>
          </a:p>
        </p:txBody>
      </p:sp>
    </p:spTree>
    <p:extLst>
      <p:ext uri="{BB962C8B-B14F-4D97-AF65-F5344CB8AC3E}">
        <p14:creationId xmlns:p14="http://schemas.microsoft.com/office/powerpoint/2010/main" val="1133235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软件开发过程的质量要求</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115041636"/>
              </p:ext>
            </p:extLst>
          </p:nvPr>
        </p:nvGraphicFramePr>
        <p:xfrm>
          <a:off x="1037242" y="1653771"/>
          <a:ext cx="7878160" cy="4489235"/>
        </p:xfrm>
        <a:graphic>
          <a:graphicData uri="http://schemas.openxmlformats.org/drawingml/2006/table">
            <a:tbl>
              <a:tblPr/>
              <a:tblGrid>
                <a:gridCol w="586044">
                  <a:extLst>
                    <a:ext uri="{9D8B030D-6E8A-4147-A177-3AD203B41FA5}">
                      <a16:colId xmlns:a16="http://schemas.microsoft.com/office/drawing/2014/main" val="20000"/>
                    </a:ext>
                  </a:extLst>
                </a:gridCol>
                <a:gridCol w="1226964">
                  <a:extLst>
                    <a:ext uri="{9D8B030D-6E8A-4147-A177-3AD203B41FA5}">
                      <a16:colId xmlns:a16="http://schemas.microsoft.com/office/drawing/2014/main" val="20001"/>
                    </a:ext>
                  </a:extLst>
                </a:gridCol>
                <a:gridCol w="4287333">
                  <a:extLst>
                    <a:ext uri="{9D8B030D-6E8A-4147-A177-3AD203B41FA5}">
                      <a16:colId xmlns:a16="http://schemas.microsoft.com/office/drawing/2014/main" val="20002"/>
                    </a:ext>
                  </a:extLst>
                </a:gridCol>
                <a:gridCol w="434175">
                  <a:extLst>
                    <a:ext uri="{9D8B030D-6E8A-4147-A177-3AD203B41FA5}">
                      <a16:colId xmlns:a16="http://schemas.microsoft.com/office/drawing/2014/main" val="20003"/>
                    </a:ext>
                  </a:extLst>
                </a:gridCol>
                <a:gridCol w="453911">
                  <a:extLst>
                    <a:ext uri="{9D8B030D-6E8A-4147-A177-3AD203B41FA5}">
                      <a16:colId xmlns:a16="http://schemas.microsoft.com/office/drawing/2014/main" val="20004"/>
                    </a:ext>
                  </a:extLst>
                </a:gridCol>
                <a:gridCol w="460489">
                  <a:extLst>
                    <a:ext uri="{9D8B030D-6E8A-4147-A177-3AD203B41FA5}">
                      <a16:colId xmlns:a16="http://schemas.microsoft.com/office/drawing/2014/main" val="20005"/>
                    </a:ext>
                  </a:extLst>
                </a:gridCol>
                <a:gridCol w="429244">
                  <a:extLst>
                    <a:ext uri="{9D8B030D-6E8A-4147-A177-3AD203B41FA5}">
                      <a16:colId xmlns:a16="http://schemas.microsoft.com/office/drawing/2014/main" val="20006"/>
                    </a:ext>
                  </a:extLst>
                </a:gridCol>
              </a:tblGrid>
              <a:tr h="453571">
                <a:tc gridSpan="3">
                  <a:txBody>
                    <a:bodyPr/>
                    <a:lstStyle/>
                    <a:p>
                      <a:pPr marL="0" indent="0" algn="r"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系统质量要求</a:t>
                      </a:r>
                    </a:p>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工程过程质量要求</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hMerge="1">
                  <a:txBody>
                    <a:bodyPr/>
                    <a:lstStyle/>
                    <a:p>
                      <a:endParaRPr lang="zh-CN" altLang="en-US"/>
                    </a:p>
                  </a:txBody>
                  <a:tcPr/>
                </a:tc>
                <a:tc hMerge="1">
                  <a:txBody>
                    <a:bodyPr/>
                    <a:lstStyle/>
                    <a:p>
                      <a:endParaRPr lang="zh-CN" altLang="en-US"/>
                    </a:p>
                  </a:txBody>
                  <a:tcPr/>
                </a:tc>
                <a:tc rowSpan="2">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使用</a:t>
                      </a:r>
                    </a:p>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环境</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使用</a:t>
                      </a:r>
                    </a:p>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方法</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业务</a:t>
                      </a:r>
                    </a:p>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模式</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体系</a:t>
                      </a:r>
                    </a:p>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结构</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5686">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阶段</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质量属性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质量属性解释</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430349">
                <a:tc rowSpan="10">
                  <a:txBody>
                    <a:bodyPr/>
                    <a:lstStyle/>
                    <a:p>
                      <a:pPr marL="0" marR="71755" indent="0" algn="ctr" defTabSz="914400" rtl="0" eaLnBrk="1" latinLnBrk="0" hangingPunct="1">
                        <a:lnSpc>
                          <a:spcPct val="100000"/>
                        </a:lnSpc>
                        <a:spcAft>
                          <a:spcPts val="0"/>
                        </a:spcAft>
                      </a:pPr>
                      <a:r>
                        <a:rPr lang="zh-CN" sz="1600" b="1" kern="100" dirty="0">
                          <a:solidFill>
                            <a:schemeClr val="tx1"/>
                          </a:solidFill>
                          <a:latin typeface="Times New Roman"/>
                          <a:ea typeface="宋体"/>
                          <a:cs typeface="Times New Roman"/>
                        </a:rPr>
                        <a:t>设计与实现的质量</a:t>
                      </a:r>
                    </a:p>
                  </a:txBody>
                  <a:tcPr marL="64546" marR="64546"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可审计</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与标准符合程度的可检查程度</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9439">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完整性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对所要求功能全部实现的程度</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5174">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紧凑性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程序代码的紧凑程度</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0349">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正确性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软件满足其规格说明和客户任务目标的程度</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30349">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可测试性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为保证软件达到要求，所付出的测试工作量的强度</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30349">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可跟踪性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从设计或实际代码部件向前追溯到需求的能力</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15174">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一致性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设计中的一致程度</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15174">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可分析性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能够对特定特性的分析程度</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15174">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模块化</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a:solidFill>
                            <a:schemeClr val="tx1"/>
                          </a:solidFill>
                          <a:latin typeface="Times New Roman"/>
                          <a:ea typeface="宋体"/>
                          <a:cs typeface="Times New Roman"/>
                        </a:rPr>
                        <a:t>程序部件之间的功能独立性</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30349">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600" kern="100" dirty="0" smtClean="0">
                          <a:solidFill>
                            <a:schemeClr val="tx1"/>
                          </a:solidFill>
                          <a:latin typeface="Times New Roman"/>
                          <a:ea typeface="宋体"/>
                          <a:cs typeface="Times New Roman"/>
                        </a:rPr>
                        <a:t>可</a:t>
                      </a:r>
                      <a:r>
                        <a:rPr lang="zh-CN" altLang="en-US" sz="1600" kern="100" dirty="0" smtClean="0">
                          <a:solidFill>
                            <a:schemeClr val="tx1"/>
                          </a:solidFill>
                          <a:latin typeface="Times New Roman"/>
                          <a:ea typeface="宋体"/>
                          <a:cs typeface="Times New Roman"/>
                        </a:rPr>
                        <a:t>复</a:t>
                      </a:r>
                      <a:r>
                        <a:rPr lang="zh-CN" sz="1600" kern="100" dirty="0" smtClean="0">
                          <a:solidFill>
                            <a:schemeClr val="tx1"/>
                          </a:solidFill>
                          <a:latin typeface="Times New Roman"/>
                          <a:ea typeface="宋体"/>
                          <a:cs typeface="Times New Roman"/>
                        </a:rPr>
                        <a:t>用性</a:t>
                      </a:r>
                      <a:endParaRPr lang="zh-CN" sz="1600" kern="100" dirty="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600" kern="100" dirty="0">
                          <a:solidFill>
                            <a:schemeClr val="tx1"/>
                          </a:solidFill>
                          <a:latin typeface="Times New Roman"/>
                          <a:ea typeface="宋体"/>
                          <a:cs typeface="Times New Roman"/>
                        </a:rPr>
                        <a:t>程序</a:t>
                      </a:r>
                      <a:r>
                        <a:rPr lang="en-US" sz="1600" kern="100" dirty="0">
                          <a:solidFill>
                            <a:schemeClr val="tx1"/>
                          </a:solidFill>
                          <a:latin typeface="Times New Roman"/>
                          <a:ea typeface="宋体"/>
                          <a:cs typeface="Times New Roman"/>
                        </a:rPr>
                        <a:t>(</a:t>
                      </a:r>
                      <a:r>
                        <a:rPr lang="zh-CN" sz="1600" kern="100" dirty="0">
                          <a:solidFill>
                            <a:schemeClr val="tx1"/>
                          </a:solidFill>
                          <a:latin typeface="Times New Roman"/>
                          <a:ea typeface="宋体"/>
                          <a:cs typeface="Times New Roman"/>
                        </a:rPr>
                        <a:t>或部分程序</a:t>
                      </a:r>
                      <a:r>
                        <a:rPr lang="en-US" sz="1600" kern="100" dirty="0">
                          <a:solidFill>
                            <a:schemeClr val="tx1"/>
                          </a:solidFill>
                          <a:latin typeface="Times New Roman"/>
                          <a:ea typeface="宋体"/>
                          <a:cs typeface="Times New Roman"/>
                        </a:rPr>
                        <a:t>)</a:t>
                      </a:r>
                      <a:r>
                        <a:rPr lang="zh-CN" sz="1600" kern="100" dirty="0" smtClean="0">
                          <a:solidFill>
                            <a:schemeClr val="tx1"/>
                          </a:solidFill>
                          <a:latin typeface="Times New Roman"/>
                          <a:ea typeface="宋体"/>
                          <a:cs typeface="Times New Roman"/>
                        </a:rPr>
                        <a:t>被</a:t>
                      </a:r>
                      <a:r>
                        <a:rPr lang="zh-CN" altLang="en-US" sz="1600" kern="100" dirty="0" smtClean="0">
                          <a:solidFill>
                            <a:schemeClr val="tx1"/>
                          </a:solidFill>
                          <a:latin typeface="+mn-lt"/>
                          <a:ea typeface="+mn-ea"/>
                          <a:cs typeface="Times New Roman"/>
                        </a:rPr>
                        <a:t>复</a:t>
                      </a:r>
                      <a:r>
                        <a:rPr lang="zh-CN" sz="1600" kern="100" dirty="0" smtClean="0">
                          <a:solidFill>
                            <a:schemeClr val="tx1"/>
                          </a:solidFill>
                          <a:latin typeface="Times New Roman"/>
                          <a:ea typeface="宋体"/>
                          <a:cs typeface="Times New Roman"/>
                        </a:rPr>
                        <a:t>用</a:t>
                      </a:r>
                      <a:r>
                        <a:rPr lang="zh-CN" sz="1600" kern="100" dirty="0">
                          <a:solidFill>
                            <a:schemeClr val="tx1"/>
                          </a:solidFill>
                          <a:latin typeface="Times New Roman"/>
                          <a:ea typeface="宋体"/>
                          <a:cs typeface="Times New Roman"/>
                        </a:rPr>
                        <a:t>的程度</a:t>
                      </a: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endParaRPr lang="en-US" sz="1600" kern="100" dirty="0">
                        <a:solidFill>
                          <a:schemeClr val="tx1"/>
                        </a:solidFill>
                        <a:latin typeface="Times New Roman"/>
                        <a:ea typeface="宋体"/>
                        <a:cs typeface="Times New Roman"/>
                      </a:endParaRPr>
                    </a:p>
                  </a:txBody>
                  <a:tcPr marL="64546" marR="645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563</TotalTime>
  <Words>5244</Words>
  <Application>Microsoft Office PowerPoint</Application>
  <PresentationFormat>全屏显示(4:3)</PresentationFormat>
  <Paragraphs>997</Paragraphs>
  <Slides>61</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61</vt:i4>
      </vt:variant>
    </vt:vector>
  </HeadingPairs>
  <TitlesOfParts>
    <vt:vector size="73" baseType="lpstr">
      <vt:lpstr>华文行楷</vt:lpstr>
      <vt:lpstr>楷体</vt:lpstr>
      <vt:lpstr>楷体_GB2312</vt:lpstr>
      <vt:lpstr>宋体</vt:lpstr>
      <vt:lpstr>Arial</vt:lpstr>
      <vt:lpstr>Calibri</vt:lpstr>
      <vt:lpstr>Monotype Corsiva</vt:lpstr>
      <vt:lpstr>Times New Roman</vt:lpstr>
      <vt:lpstr>Wingdings</vt:lpstr>
      <vt:lpstr>新模板-7</vt:lpstr>
      <vt:lpstr>自定义设计方案</vt:lpstr>
      <vt:lpstr>公式</vt:lpstr>
      <vt:lpstr>第16章 质量管理与控制</vt:lpstr>
      <vt:lpstr>目录</vt:lpstr>
      <vt:lpstr>16.1 软件质量的来源</vt:lpstr>
      <vt:lpstr>PowerPoint 演示文稿</vt:lpstr>
      <vt:lpstr>PowerPoint 演示文稿</vt:lpstr>
      <vt:lpstr>16.2软件质量的过程分解</vt:lpstr>
      <vt:lpstr>16.2.1 过程质量分解</vt:lpstr>
      <vt:lpstr>PowerPoint 演示文稿</vt:lpstr>
      <vt:lpstr>软件开发过程的质量要求</vt:lpstr>
      <vt:lpstr>软件开发过程的质量要求</vt:lpstr>
      <vt:lpstr>软件开发过程的质量要求</vt:lpstr>
      <vt:lpstr>软件开发过程的质量要求</vt:lpstr>
      <vt:lpstr>16.2.2 基于V模型的过程质量分解</vt:lpstr>
      <vt:lpstr>16.2.3 过程的标准化</vt:lpstr>
      <vt:lpstr>16.2.3 过程的标准化</vt:lpstr>
      <vt:lpstr>过程质量观点</vt:lpstr>
      <vt:lpstr>基于质量统计的过程</vt:lpstr>
      <vt:lpstr>16.3  质量保证体系</vt:lpstr>
      <vt:lpstr>评审</vt:lpstr>
      <vt:lpstr>“指甲”曲线</vt:lpstr>
      <vt:lpstr>审查(评审)工作的重要性</vt:lpstr>
      <vt:lpstr>审查(评审)工作的重要性</vt:lpstr>
      <vt:lpstr>审查(评审)工作的重要性</vt:lpstr>
      <vt:lpstr>有计划地做质量评审</vt:lpstr>
      <vt:lpstr>16.3.2 建立和运用SQA制度</vt:lpstr>
      <vt:lpstr>SQA制度</vt:lpstr>
      <vt:lpstr>PowerPoint 演示文稿</vt:lpstr>
      <vt:lpstr>“一次做对”，你能做到吗？</vt:lpstr>
      <vt:lpstr>16.3.3 软件工厂中的SQA</vt:lpstr>
      <vt:lpstr>软件工厂模型</vt:lpstr>
      <vt:lpstr>16.4 独立的质量管理</vt:lpstr>
      <vt:lpstr>16.4.1 IV&amp;V机制</vt:lpstr>
      <vt:lpstr>PowerPoint 演示文稿</vt:lpstr>
      <vt:lpstr>PowerPoint 演示文稿</vt:lpstr>
      <vt:lpstr>PowerPoint 演示文稿</vt:lpstr>
      <vt:lpstr>16.4.2 再问软件质量和可信法律证据？</vt:lpstr>
      <vt:lpstr>PowerPoint 演示文稿</vt:lpstr>
      <vt:lpstr>PowerPoint 演示文稿</vt:lpstr>
      <vt:lpstr>软件开发过程是法律和技术两方面的要求</vt:lpstr>
      <vt:lpstr>16.5 质量统计技术</vt:lpstr>
      <vt:lpstr>16.5.1质量成本 </vt:lpstr>
      <vt:lpstr>PowerPoint 演示文稿</vt:lpstr>
      <vt:lpstr>质量成本模型</vt:lpstr>
      <vt:lpstr>增加缺陷预防，改变成本</vt:lpstr>
      <vt:lpstr>16.5.2 缺陷来源和传播</vt:lpstr>
      <vt:lpstr>缺陷引入与消除：区分各阶段的缺陷类型</vt:lpstr>
      <vt:lpstr>16.5.2 缺陷来源和传播</vt:lpstr>
      <vt:lpstr>16.5.3 质量统计方法</vt:lpstr>
      <vt:lpstr>获得缺陷统计数据</vt:lpstr>
      <vt:lpstr>PowerPoint 演示文稿</vt:lpstr>
      <vt:lpstr>PowerPoint 演示文稿</vt:lpstr>
      <vt:lpstr>DPMO解释软件系统可靠性</vt:lpstr>
      <vt:lpstr>16.6 质量控制</vt:lpstr>
      <vt:lpstr>16.6.1 质量漂移与宽泛现象</vt:lpstr>
      <vt:lpstr>降低“漂移和宽泛”</vt:lpstr>
      <vt:lpstr>16.6.2 质量漂移的控制</vt:lpstr>
      <vt:lpstr>16.6.3 质量宽泛的控制</vt:lpstr>
      <vt:lpstr>16.6.4 质量控制能力基线及其应用</vt:lpstr>
      <vt:lpstr>16.6.4 质量控制能力基线及其应用</vt:lpstr>
      <vt:lpstr>16.7 总结</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第16章 质量管理与控制</dc:title>
  <dc:creator>Think</dc:creator>
  <cp:lastModifiedBy>王 安生</cp:lastModifiedBy>
  <cp:revision>88</cp:revision>
  <dcterms:created xsi:type="dcterms:W3CDTF">2014-07-11T00:46:44Z</dcterms:created>
  <dcterms:modified xsi:type="dcterms:W3CDTF">2019-12-20T01:34:45Z</dcterms:modified>
</cp:coreProperties>
</file>