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9"/>
  </p:notesMasterIdLst>
  <p:handoutMasterIdLst>
    <p:handoutMasterId r:id="rId70"/>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90" r:id="rId32"/>
    <p:sldId id="291" r:id="rId33"/>
    <p:sldId id="292" r:id="rId34"/>
    <p:sldId id="293" r:id="rId35"/>
    <p:sldId id="296" r:id="rId36"/>
    <p:sldId id="297" r:id="rId37"/>
    <p:sldId id="329" r:id="rId38"/>
    <p:sldId id="298" r:id="rId39"/>
    <p:sldId id="299" r:id="rId40"/>
    <p:sldId id="300" r:id="rId41"/>
    <p:sldId id="301" r:id="rId42"/>
    <p:sldId id="302" r:id="rId43"/>
    <p:sldId id="303" r:id="rId44"/>
    <p:sldId id="304" r:id="rId45"/>
    <p:sldId id="305" r:id="rId46"/>
    <p:sldId id="306" r:id="rId47"/>
    <p:sldId id="307" r:id="rId48"/>
    <p:sldId id="258" r:id="rId49"/>
    <p:sldId id="326" r:id="rId50"/>
    <p:sldId id="327" r:id="rId51"/>
    <p:sldId id="311" r:id="rId52"/>
    <p:sldId id="312" r:id="rId53"/>
    <p:sldId id="313" r:id="rId54"/>
    <p:sldId id="314" r:id="rId55"/>
    <p:sldId id="315" r:id="rId56"/>
    <p:sldId id="330" r:id="rId57"/>
    <p:sldId id="310" r:id="rId58"/>
    <p:sldId id="317" r:id="rId59"/>
    <p:sldId id="325" r:id="rId60"/>
    <p:sldId id="319" r:id="rId61"/>
    <p:sldId id="320" r:id="rId62"/>
    <p:sldId id="321" r:id="rId63"/>
    <p:sldId id="322" r:id="rId64"/>
    <p:sldId id="323" r:id="rId65"/>
    <p:sldId id="324" r:id="rId66"/>
    <p:sldId id="316" r:id="rId67"/>
    <p:sldId id="328" r:id="rId68"/>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normAutofit/>
          </a:bodyPr>
          <a:lstStyle/>
          <a:p>
            <a:r>
              <a:rPr lang="en-US" dirty="0" smtClean="0"/>
              <a:t>17.4 </a:t>
            </a:r>
            <a:r>
              <a:rPr lang="zh-CN" altLang="en-US" dirty="0" smtClean="0"/>
              <a:t>项目计划的制定</a:t>
            </a:r>
            <a:r>
              <a:rPr lang="en-US" dirty="0" smtClean="0"/>
              <a:t>	358</a:t>
            </a:r>
            <a:endParaRPr lang="zh-CN" altLang="en-US" dirty="0" smtClean="0"/>
          </a:p>
          <a:p>
            <a:r>
              <a:rPr lang="en-US" dirty="0" smtClean="0"/>
              <a:t>17.4.1 </a:t>
            </a:r>
            <a:r>
              <a:rPr lang="zh-CN" altLang="en-US" dirty="0" smtClean="0"/>
              <a:t>项目策划过程</a:t>
            </a:r>
            <a:r>
              <a:rPr lang="en-US" dirty="0" smtClean="0"/>
              <a:t>	359</a:t>
            </a:r>
            <a:endParaRPr lang="zh-CN" altLang="en-US" dirty="0" smtClean="0"/>
          </a:p>
          <a:p>
            <a:r>
              <a:rPr lang="en-US" dirty="0" smtClean="0"/>
              <a:t>17.4.2 WBS</a:t>
            </a:r>
            <a:r>
              <a:rPr lang="zh-CN" altLang="en-US" dirty="0" smtClean="0"/>
              <a:t>分解</a:t>
            </a:r>
            <a:r>
              <a:rPr lang="en-US" dirty="0" smtClean="0"/>
              <a:t>	359</a:t>
            </a:r>
            <a:endParaRPr lang="zh-CN" altLang="en-US" dirty="0" smtClean="0"/>
          </a:p>
          <a:p>
            <a:r>
              <a:rPr lang="en-US" dirty="0" smtClean="0"/>
              <a:t>17.5 </a:t>
            </a:r>
            <a:r>
              <a:rPr lang="zh-CN" altLang="en-US" dirty="0" smtClean="0"/>
              <a:t>产品规模估算</a:t>
            </a:r>
            <a:r>
              <a:rPr lang="en-US" dirty="0" smtClean="0"/>
              <a:t>	359</a:t>
            </a:r>
            <a:endParaRPr lang="zh-CN" altLang="en-US" dirty="0" smtClean="0"/>
          </a:p>
          <a:p>
            <a:r>
              <a:rPr lang="en-US" dirty="0" smtClean="0"/>
              <a:t>17.5.1 </a:t>
            </a:r>
            <a:r>
              <a:rPr lang="zh-CN" altLang="en-US" dirty="0" smtClean="0"/>
              <a:t>基于</a:t>
            </a:r>
            <a:r>
              <a:rPr lang="en-US" dirty="0" smtClean="0"/>
              <a:t>LOC</a:t>
            </a:r>
            <a:r>
              <a:rPr lang="zh-CN" altLang="en-US" dirty="0" smtClean="0"/>
              <a:t>的估算</a:t>
            </a:r>
            <a:endParaRPr lang="zh-CN" altLang="en-US" dirty="0"/>
          </a:p>
        </p:txBody>
      </p:sp>
      <p:sp>
        <p:nvSpPr>
          <p:cNvPr id="4" name="灯片编号占位符 3"/>
          <p:cNvSpPr>
            <a:spLocks noGrp="1"/>
          </p:cNvSpPr>
          <p:nvPr>
            <p:ph type="sldNum" sz="quarter" idx="10"/>
          </p:nvPr>
        </p:nvSpPr>
        <p:spPr/>
        <p:txBody>
          <a:bodyPr/>
          <a:lstStyle/>
          <a:p>
            <a:pPr>
              <a:defRPr/>
            </a:pPr>
            <a:fld id="{9A49E0C1-E4C5-406B-863F-1E0840065CD4}" type="slidenum">
              <a:rPr lang="en-US" altLang="zh-CN" smtClean="0"/>
              <a:pPr>
                <a:defRPr/>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 Id="rId14" Type="http://schemas.openxmlformats.org/officeDocument/2006/relationships/image" Target="../media/image1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4.bin"/><Relationship Id="rId4" Type="http://schemas.openxmlformats.org/officeDocument/2006/relationships/image" Target="../media/image2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0.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32.wmf"/><Relationship Id="rId5" Type="http://schemas.openxmlformats.org/officeDocument/2006/relationships/oleObject" Target="../embeddings/oleObject27.bin"/><Relationship Id="rId4" Type="http://schemas.openxmlformats.org/officeDocument/2006/relationships/image" Target="../media/image31.wmf"/></Relationships>
</file>

<file path=ppt/slides/_rels/slide6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2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1.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8.wmf"/><Relationship Id="rId5" Type="http://schemas.openxmlformats.org/officeDocument/2006/relationships/oleObject" Target="../embeddings/oleObject33.bin"/><Relationship Id="rId4" Type="http://schemas.openxmlformats.org/officeDocument/2006/relationships/image" Target="../media/image37.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17</a:t>
            </a:r>
            <a:r>
              <a:rPr lang="zh-CN" altLang="en-US" dirty="0" smtClean="0"/>
              <a:t>章 项目组织与管理</a:t>
            </a:r>
            <a:endParaRPr lang="zh-CN" altLang="en-US" dirty="0"/>
          </a:p>
        </p:txBody>
      </p:sp>
      <p:sp>
        <p:nvSpPr>
          <p:cNvPr id="3" name="副标题 2"/>
          <p:cNvSpPr>
            <a:spLocks noGrp="1"/>
          </p:cNvSpPr>
          <p:nvPr>
            <p:ph type="subTitle" idx="1"/>
          </p:nvPr>
        </p:nvSpPr>
        <p:spPr/>
        <p:txBody>
          <a:bodyPr/>
          <a:lstStyle/>
          <a:p>
            <a:r>
              <a:rPr lang="zh-CN" altLang="en-US" dirty="0" smtClean="0">
                <a:latin typeface="华文行楷" pitchFamily="2" charset="-122"/>
                <a:ea typeface="华文行楷" pitchFamily="2" charset="-122"/>
              </a:rPr>
              <a:t>软件生产方式决定者软件生产效率，而软件规模的估计又决定着项目的工期、成本和生产率！</a:t>
            </a:r>
            <a:endParaRPr lang="en-US" altLang="zh-CN" dirty="0" smtClean="0">
              <a:latin typeface="华文行楷" pitchFamily="2" charset="-122"/>
              <a:ea typeface="华文行楷" pitchFamily="2" charset="-122"/>
            </a:endParaRPr>
          </a:p>
          <a:p>
            <a:endParaRPr lang="zh-CN" altLang="en-US"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17.2.3 </a:t>
            </a:r>
            <a:r>
              <a:rPr lang="zh-CN" altLang="en-US" dirty="0" smtClean="0"/>
              <a:t>软件工程环境与生产率</a:t>
            </a:r>
            <a:endParaRPr lang="zh-CN" altLang="en-US"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2598057" y="1291776"/>
            <a:ext cx="4578497" cy="461665"/>
          </a:xfrm>
          <a:prstGeom prst="rect">
            <a:avLst/>
          </a:prstGeom>
          <a:noFill/>
        </p:spPr>
        <p:txBody>
          <a:bodyPr wrap="none" rtlCol="0">
            <a:spAutoFit/>
          </a:bodyPr>
          <a:lstStyle/>
          <a:p>
            <a:r>
              <a:rPr lang="zh-CN" altLang="en-US" dirty="0" smtClean="0"/>
              <a:t>日本的统计数据</a:t>
            </a:r>
            <a:r>
              <a:rPr lang="en-US" altLang="zh-CN" dirty="0" smtClean="0"/>
              <a:t>——</a:t>
            </a:r>
            <a:r>
              <a:rPr lang="zh-CN" altLang="en-US" dirty="0" smtClean="0"/>
              <a:t>功能点</a:t>
            </a:r>
            <a:r>
              <a:rPr lang="en-US" altLang="zh-CN" dirty="0" smtClean="0"/>
              <a:t>/</a:t>
            </a:r>
            <a:r>
              <a:rPr lang="zh-CN" altLang="en-US" dirty="0" smtClean="0"/>
              <a:t>人时</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4381793"/>
              </p:ext>
            </p:extLst>
          </p:nvPr>
        </p:nvGraphicFramePr>
        <p:xfrm>
          <a:off x="1094979" y="1947211"/>
          <a:ext cx="7684360" cy="3611551"/>
        </p:xfrm>
        <a:graphic>
          <a:graphicData uri="http://schemas.openxmlformats.org/presentationml/2006/ole">
            <mc:AlternateContent xmlns:mc="http://schemas.openxmlformats.org/markup-compatibility/2006">
              <mc:Choice xmlns:v="urn:schemas-microsoft-com:vml" Requires="v">
                <p:oleObj spid="_x0000_s180245" name="图表" r:id="rId3" imgW="4972202" imgH="2333549" progId="MSGraph.Chart.8">
                  <p:embed/>
                </p:oleObj>
              </mc:Choice>
              <mc:Fallback>
                <p:oleObj name="图表" r:id="rId3" imgW="4972202" imgH="2333549" progId="MSGraph.Char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979" y="1947211"/>
                        <a:ext cx="7684360" cy="3611551"/>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17.2.4 </a:t>
            </a:r>
            <a:r>
              <a:rPr lang="zh-CN" altLang="en-US" dirty="0" smtClean="0"/>
              <a:t>软件产品特征与生产率</a:t>
            </a:r>
            <a:endParaRPr lang="zh-CN" altLang="en-US" dirty="0"/>
          </a:p>
        </p:txBody>
      </p:sp>
      <p:sp>
        <p:nvSpPr>
          <p:cNvPr id="4" name="矩形 3"/>
          <p:cNvSpPr/>
          <p:nvPr/>
        </p:nvSpPr>
        <p:spPr>
          <a:xfrm>
            <a:off x="2918254" y="5738168"/>
            <a:ext cx="3278462" cy="461665"/>
          </a:xfrm>
          <a:prstGeom prst="rect">
            <a:avLst/>
          </a:prstGeom>
        </p:spPr>
        <p:txBody>
          <a:bodyPr wrap="none">
            <a:spAutoFit/>
          </a:bodyPr>
          <a:lstStyle/>
          <a:p>
            <a:r>
              <a:rPr lang="zh-CN" altLang="en-US" b="1" dirty="0" smtClean="0"/>
              <a:t>软件系统结构与生产率</a:t>
            </a:r>
            <a:endParaRPr lang="zh-CN" altLang="en-US" dirty="0"/>
          </a:p>
        </p:txBody>
      </p:sp>
      <p:sp>
        <p:nvSpPr>
          <p:cNvPr id="5" name="TextBox 4"/>
          <p:cNvSpPr txBox="1"/>
          <p:nvPr/>
        </p:nvSpPr>
        <p:spPr>
          <a:xfrm>
            <a:off x="2598057" y="1219205"/>
            <a:ext cx="2339102" cy="461665"/>
          </a:xfrm>
          <a:prstGeom prst="rect">
            <a:avLst/>
          </a:prstGeom>
          <a:noFill/>
        </p:spPr>
        <p:txBody>
          <a:bodyPr wrap="none" rtlCol="0">
            <a:spAutoFit/>
          </a:bodyPr>
          <a:lstStyle/>
          <a:p>
            <a:r>
              <a:rPr lang="zh-CN" altLang="en-US" dirty="0" smtClean="0"/>
              <a:t>日本的统计数据</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962344005"/>
              </p:ext>
            </p:extLst>
          </p:nvPr>
        </p:nvGraphicFramePr>
        <p:xfrm>
          <a:off x="870237" y="1608161"/>
          <a:ext cx="7926711" cy="3772361"/>
        </p:xfrm>
        <a:graphic>
          <a:graphicData uri="http://schemas.openxmlformats.org/presentationml/2006/ole">
            <mc:AlternateContent xmlns:mc="http://schemas.openxmlformats.org/markup-compatibility/2006">
              <mc:Choice xmlns:v="urn:schemas-microsoft-com:vml" Requires="v">
                <p:oleObj spid="_x0000_s181269" name="图表" r:id="rId3" imgW="4972202" imgH="2610002" progId="MSGraph.Chart.8">
                  <p:embed/>
                </p:oleObj>
              </mc:Choice>
              <mc:Fallback>
                <p:oleObj name="图表" r:id="rId3" imgW="4972202" imgH="2610002" progId="MSGraph.Char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237" y="1608161"/>
                        <a:ext cx="7926711" cy="3772361"/>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不同行业的软件生产率</a:t>
            </a:r>
            <a:endParaRPr lang="zh-CN" altLang="en-US" dirty="0"/>
          </a:p>
        </p:txBody>
      </p:sp>
      <p:sp>
        <p:nvSpPr>
          <p:cNvPr id="4" name="TextBox 3"/>
          <p:cNvSpPr txBox="1"/>
          <p:nvPr/>
        </p:nvSpPr>
        <p:spPr>
          <a:xfrm>
            <a:off x="2554515" y="1611091"/>
            <a:ext cx="2339102" cy="461665"/>
          </a:xfrm>
          <a:prstGeom prst="rect">
            <a:avLst/>
          </a:prstGeom>
          <a:noFill/>
        </p:spPr>
        <p:txBody>
          <a:bodyPr wrap="none" rtlCol="0">
            <a:spAutoFit/>
          </a:bodyPr>
          <a:lstStyle/>
          <a:p>
            <a:r>
              <a:rPr lang="zh-CN" altLang="en-US" dirty="0" smtClean="0"/>
              <a:t>日本的统计数据</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480798089"/>
              </p:ext>
            </p:extLst>
          </p:nvPr>
        </p:nvGraphicFramePr>
        <p:xfrm>
          <a:off x="809145" y="2012997"/>
          <a:ext cx="8005432" cy="3664178"/>
        </p:xfrm>
        <a:graphic>
          <a:graphicData uri="http://schemas.openxmlformats.org/presentationml/2006/ole">
            <mc:AlternateContent xmlns:mc="http://schemas.openxmlformats.org/markup-compatibility/2006">
              <mc:Choice xmlns:v="urn:schemas-microsoft-com:vml" Requires="v">
                <p:oleObj spid="_x0000_s182293" name="图表" r:id="rId3" imgW="5105400" imgH="2333549" progId="MSGraph.Chart.8">
                  <p:embed/>
                </p:oleObj>
              </mc:Choice>
              <mc:Fallback>
                <p:oleObj name="图表" r:id="rId3" imgW="5105400" imgH="2333549" progId="MSGraph.Char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45" y="2012997"/>
                        <a:ext cx="8005432" cy="3664178"/>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 </a:t>
            </a:r>
            <a:r>
              <a:rPr lang="zh-CN" altLang="en-US" dirty="0" smtClean="0"/>
              <a:t>项目组织方式</a:t>
            </a:r>
            <a:endParaRPr lang="zh-CN" altLang="en-US" dirty="0"/>
          </a:p>
        </p:txBody>
      </p:sp>
      <p:sp>
        <p:nvSpPr>
          <p:cNvPr id="3" name="内容占位符 2"/>
          <p:cNvSpPr>
            <a:spLocks noGrp="1"/>
          </p:cNvSpPr>
          <p:nvPr>
            <p:ph idx="1"/>
          </p:nvPr>
        </p:nvSpPr>
        <p:spPr/>
        <p:txBody>
          <a:bodyPr/>
          <a:lstStyle/>
          <a:p>
            <a:r>
              <a:rPr lang="en-US" dirty="0" smtClean="0"/>
              <a:t>17.3.1 </a:t>
            </a:r>
            <a:r>
              <a:rPr lang="zh-CN" altLang="en-US" dirty="0" smtClean="0"/>
              <a:t>程序员与生产率</a:t>
            </a:r>
          </a:p>
          <a:p>
            <a:r>
              <a:rPr lang="en-US" dirty="0" smtClean="0"/>
              <a:t>17.3.2 </a:t>
            </a:r>
            <a:r>
              <a:rPr lang="zh-CN" altLang="en-US" dirty="0" smtClean="0"/>
              <a:t>首席程序员的组织方式</a:t>
            </a:r>
          </a:p>
          <a:p>
            <a:r>
              <a:rPr lang="en-US" dirty="0" smtClean="0"/>
              <a:t>17.3.3 </a:t>
            </a:r>
            <a:r>
              <a:rPr lang="zh-CN" altLang="en-US" dirty="0" smtClean="0"/>
              <a:t>矩阵式的组织方式</a:t>
            </a:r>
          </a:p>
          <a:p>
            <a:r>
              <a:rPr lang="en-US" dirty="0" smtClean="0"/>
              <a:t>17.3.4 </a:t>
            </a:r>
            <a:r>
              <a:rPr lang="zh-CN" altLang="en-US" dirty="0" smtClean="0"/>
              <a:t>基于开源软件的生产</a:t>
            </a:r>
            <a:r>
              <a:rPr lang="en-US" dirty="0" smtClean="0"/>
              <a:t>	</a:t>
            </a:r>
            <a:endParaRPr lang="zh-CN" altLang="en-US" dirty="0" smtClean="0"/>
          </a:p>
          <a:p>
            <a:pPr>
              <a:buNone/>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17.3.1 </a:t>
            </a:r>
            <a:r>
              <a:rPr lang="zh-CN" altLang="en-US" dirty="0" smtClean="0"/>
              <a:t>程序员与生产率</a:t>
            </a:r>
            <a:endParaRPr lang="zh-CN" altLang="en-US" dirty="0"/>
          </a:p>
        </p:txBody>
      </p:sp>
      <p:sp>
        <p:nvSpPr>
          <p:cNvPr id="3" name="内容占位符 2"/>
          <p:cNvSpPr>
            <a:spLocks noGrp="1"/>
          </p:cNvSpPr>
          <p:nvPr>
            <p:ph idx="1"/>
          </p:nvPr>
        </p:nvSpPr>
        <p:spPr/>
        <p:txBody>
          <a:bodyPr/>
          <a:lstStyle/>
          <a:p>
            <a:r>
              <a:rPr lang="en-US" dirty="0" smtClean="0"/>
              <a:t>Steve McConnell</a:t>
            </a:r>
            <a:r>
              <a:rPr lang="zh-CN" altLang="en-US" dirty="0" smtClean="0"/>
              <a:t>认为不同的开发队伍或个人具有</a:t>
            </a:r>
            <a:r>
              <a:rPr lang="en-US" dirty="0" smtClean="0"/>
              <a:t>10:1</a:t>
            </a:r>
            <a:r>
              <a:rPr lang="zh-CN" altLang="en-US" dirty="0" smtClean="0"/>
              <a:t>生产效率和质量的差别。</a:t>
            </a:r>
            <a:endParaRPr lang="en-US" altLang="zh-CN" dirty="0" smtClean="0"/>
          </a:p>
          <a:p>
            <a:r>
              <a:rPr lang="zh-CN" altLang="en-US" dirty="0" smtClean="0"/>
              <a:t>比尔</a:t>
            </a:r>
            <a:r>
              <a:rPr lang="en-US" dirty="0" smtClean="0"/>
              <a:t>.</a:t>
            </a:r>
            <a:r>
              <a:rPr lang="zh-CN" altLang="en-US" dirty="0" smtClean="0"/>
              <a:t>盖茨</a:t>
            </a:r>
            <a:r>
              <a:rPr lang="en-US" dirty="0" smtClean="0"/>
              <a:t>(</a:t>
            </a:r>
            <a:r>
              <a:rPr lang="en-US" i="1" dirty="0" smtClean="0"/>
              <a:t>Bill Gate</a:t>
            </a:r>
            <a:r>
              <a:rPr lang="en-US" dirty="0" smtClean="0"/>
              <a:t>)</a:t>
            </a:r>
            <a:r>
              <a:rPr lang="zh-CN" altLang="en-US" dirty="0" smtClean="0"/>
              <a:t>评论道：</a:t>
            </a:r>
            <a:r>
              <a:rPr lang="zh-CN" altLang="en-US" dirty="0" smtClean="0">
                <a:latin typeface="华文行楷" pitchFamily="2" charset="-122"/>
                <a:ea typeface="华文行楷" pitchFamily="2" charset="-122"/>
              </a:rPr>
              <a:t>“高级机床工人可以获得平均机床工人几倍的工资，然而，一个厉害的代码编程人员的价值是平均软件编程人员的一万倍！”</a:t>
            </a:r>
            <a:endParaRPr lang="en-US" altLang="zh-CN" dirty="0" smtClean="0">
              <a:latin typeface="华文行楷" pitchFamily="2" charset="-122"/>
              <a:ea typeface="华文行楷" pitchFamily="2" charset="-122"/>
            </a:endParaRPr>
          </a:p>
          <a:p>
            <a:r>
              <a:rPr lang="zh-CN" altLang="en-US" dirty="0" smtClean="0"/>
              <a:t> </a:t>
            </a:r>
            <a:r>
              <a:rPr lang="en-US" dirty="0" smtClean="0"/>
              <a:t>Robert C. Martin</a:t>
            </a:r>
            <a:r>
              <a:rPr lang="zh-CN" altLang="en-US" dirty="0" smtClean="0"/>
              <a:t>也认为：</a:t>
            </a:r>
            <a:r>
              <a:rPr lang="zh-CN" altLang="en-US" dirty="0" smtClean="0">
                <a:latin typeface="华文行楷" pitchFamily="2" charset="-122"/>
                <a:ea typeface="华文行楷" pitchFamily="2" charset="-122"/>
              </a:rPr>
              <a:t>“</a:t>
            </a:r>
            <a:r>
              <a:rPr lang="en-US" dirty="0" smtClean="0">
                <a:latin typeface="华文行楷" pitchFamily="2" charset="-122"/>
                <a:ea typeface="华文行楷" pitchFamily="2" charset="-122"/>
              </a:rPr>
              <a:t>90%</a:t>
            </a:r>
            <a:r>
              <a:rPr lang="zh-CN" altLang="en-US" dirty="0" smtClean="0">
                <a:latin typeface="华文行楷" pitchFamily="2" charset="-122"/>
                <a:ea typeface="华文行楷" pitchFamily="2" charset="-122"/>
              </a:rPr>
              <a:t>的代码是由</a:t>
            </a:r>
            <a:r>
              <a:rPr lang="en-US" dirty="0" smtClean="0">
                <a:latin typeface="华文行楷" pitchFamily="2" charset="-122"/>
                <a:ea typeface="华文行楷" pitchFamily="2" charset="-122"/>
              </a:rPr>
              <a:t>10%</a:t>
            </a:r>
            <a:r>
              <a:rPr lang="zh-CN" altLang="en-US" dirty="0" smtClean="0">
                <a:latin typeface="华文行楷" pitchFamily="2" charset="-122"/>
                <a:ea typeface="华文行楷" pitchFamily="2" charset="-122"/>
              </a:rPr>
              <a:t>的程序员编写的”</a:t>
            </a:r>
            <a:endParaRPr lang="en-US" altLang="zh-CN" dirty="0" smtClean="0">
              <a:latin typeface="华文行楷" pitchFamily="2" charset="-122"/>
              <a:ea typeface="华文行楷" pitchFamily="2" charset="-122"/>
            </a:endParaRPr>
          </a:p>
          <a:p>
            <a:endParaRPr lang="en-US" altLang="zh-CN" dirty="0" smtClean="0"/>
          </a:p>
          <a:p>
            <a:r>
              <a:rPr lang="zh-CN" altLang="en-US" dirty="0" smtClean="0"/>
              <a:t>巨大的差距导致需要程序员之间分类：</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程序员类型</a:t>
            </a:r>
            <a:endParaRPr lang="zh-CN" altLang="en-US" dirty="0"/>
          </a:p>
        </p:txBody>
      </p:sp>
      <p:sp>
        <p:nvSpPr>
          <p:cNvPr id="3" name="内容占位符 2"/>
          <p:cNvSpPr>
            <a:spLocks noGrp="1"/>
          </p:cNvSpPr>
          <p:nvPr>
            <p:ph idx="1"/>
          </p:nvPr>
        </p:nvSpPr>
        <p:spPr>
          <a:xfrm>
            <a:off x="894665" y="1420390"/>
            <a:ext cx="8269070" cy="4902200"/>
          </a:xfrm>
        </p:spPr>
        <p:txBody>
          <a:bodyPr/>
          <a:lstStyle/>
          <a:p>
            <a:r>
              <a:rPr lang="en-US" sz="2400" dirty="0" smtClean="0"/>
              <a:t>1</a:t>
            </a:r>
            <a:r>
              <a:rPr lang="zh-CN" altLang="en-US" sz="2400" dirty="0" smtClean="0"/>
              <a:t>）有远见的</a:t>
            </a:r>
            <a:r>
              <a:rPr lang="en-US" sz="2400" dirty="0" smtClean="0"/>
              <a:t>/</a:t>
            </a:r>
            <a:r>
              <a:rPr lang="zh-CN" altLang="en-US" sz="2400" dirty="0" smtClean="0"/>
              <a:t>艺术家的程序员</a:t>
            </a:r>
            <a:r>
              <a:rPr lang="en-US" sz="2400" dirty="0" smtClean="0"/>
              <a:t>(Visionary/Artist Programmer)</a:t>
            </a:r>
          </a:p>
          <a:p>
            <a:pPr lvl="1"/>
            <a:r>
              <a:rPr lang="zh-CN" altLang="en-US" sz="1800" dirty="0"/>
              <a:t>这类程序员非常少见，他能生产整个代码的</a:t>
            </a:r>
            <a:r>
              <a:rPr lang="en-US" altLang="zh-CN" sz="1800" dirty="0"/>
              <a:t>99.9%</a:t>
            </a:r>
            <a:r>
              <a:rPr lang="zh-CN" altLang="en-US" sz="1800" dirty="0"/>
              <a:t>。他们能发明新的应用和范例，从而引导整个软件工业</a:t>
            </a:r>
            <a:r>
              <a:rPr lang="zh-CN" altLang="en-US" sz="1800" dirty="0" smtClean="0"/>
              <a:t>。</a:t>
            </a:r>
            <a:endParaRPr lang="en-US" sz="1800" dirty="0" smtClean="0"/>
          </a:p>
          <a:p>
            <a:r>
              <a:rPr lang="en-US" sz="2400" dirty="0" smtClean="0"/>
              <a:t>2</a:t>
            </a:r>
            <a:r>
              <a:rPr lang="zh-CN" altLang="en-US" sz="2400" dirty="0" smtClean="0"/>
              <a:t>）开拓型程序员</a:t>
            </a:r>
            <a:r>
              <a:rPr lang="en-US" sz="2400" dirty="0" smtClean="0"/>
              <a:t>(Trailblazer Programmer)</a:t>
            </a:r>
            <a:r>
              <a:rPr lang="zh-CN" altLang="en-US" sz="2400" dirty="0" smtClean="0"/>
              <a:t>。</a:t>
            </a:r>
            <a:endParaRPr lang="en-US" altLang="zh-CN" sz="2400" dirty="0" smtClean="0"/>
          </a:p>
          <a:p>
            <a:pPr lvl="1"/>
            <a:r>
              <a:rPr lang="zh-CN" altLang="zh-CN" sz="1800" dirty="0"/>
              <a:t>创造出原型，这种原型能够变成可用的产品。总是尝试新的工具和技术，学习和搜寻提高生产率的方法，典型地作为其他程序员的顾问或指导者。</a:t>
            </a:r>
            <a:endParaRPr lang="zh-CN" altLang="en-US" sz="1800" dirty="0"/>
          </a:p>
          <a:p>
            <a:r>
              <a:rPr lang="en-US" sz="2400" dirty="0" smtClean="0"/>
              <a:t>3) </a:t>
            </a:r>
            <a:r>
              <a:rPr lang="zh-CN" altLang="en-US" sz="2400" dirty="0" smtClean="0"/>
              <a:t>耕牛型程序员</a:t>
            </a:r>
            <a:r>
              <a:rPr lang="en-US" sz="2400" dirty="0" smtClean="0"/>
              <a:t>(Workhorse Programmer)</a:t>
            </a:r>
            <a:r>
              <a:rPr lang="zh-CN" altLang="en-US" sz="2400" dirty="0" smtClean="0"/>
              <a:t>。</a:t>
            </a:r>
            <a:endParaRPr lang="en-US" altLang="zh-CN" sz="2400" dirty="0" smtClean="0"/>
          </a:p>
          <a:p>
            <a:pPr lvl="1"/>
            <a:r>
              <a:rPr lang="zh-CN" altLang="zh-CN" sz="1800" dirty="0"/>
              <a:t>俗称“码奴”，是软件开发团队生产力的脊梁骨。这些人可能没有特别的发明创造，却是高效的生产者和信赖者。</a:t>
            </a:r>
            <a:endParaRPr lang="zh-CN" altLang="en-US" sz="1800" dirty="0"/>
          </a:p>
          <a:p>
            <a:r>
              <a:rPr lang="en-US" sz="2400" dirty="0" smtClean="0"/>
              <a:t>4</a:t>
            </a:r>
            <a:r>
              <a:rPr lang="zh-CN" altLang="en-US" sz="2400" dirty="0" smtClean="0"/>
              <a:t>）依附型程序员</a:t>
            </a:r>
            <a:r>
              <a:rPr lang="en-US" sz="2400" dirty="0" smtClean="0"/>
              <a:t>(Drone Programmer)</a:t>
            </a:r>
            <a:r>
              <a:rPr lang="zh-CN" altLang="en-US" sz="2400" dirty="0" smtClean="0"/>
              <a:t>：</a:t>
            </a:r>
            <a:endParaRPr lang="en-US" altLang="zh-CN" sz="2400" dirty="0" smtClean="0"/>
          </a:p>
          <a:p>
            <a:pPr lvl="1"/>
            <a:r>
              <a:rPr lang="zh-CN" altLang="en-US" sz="1800" dirty="0"/>
              <a:t>习惯于“朝九晚五”的领薪水的生活。不愿意学习新技术，避免接触新东西，更不愿意读相关的技术文章。</a:t>
            </a:r>
            <a:endParaRPr lang="zh-CN" altLang="en-US" sz="1800" dirty="0" smtClean="0"/>
          </a:p>
          <a:p>
            <a:r>
              <a:rPr lang="en-US" sz="2400" dirty="0" smtClean="0"/>
              <a:t>5</a:t>
            </a:r>
            <a:r>
              <a:rPr lang="zh-CN" altLang="en-US" sz="2400" dirty="0" smtClean="0"/>
              <a:t>）傻瓜式程序员</a:t>
            </a:r>
            <a:r>
              <a:rPr lang="en-US" sz="2400" dirty="0" smtClean="0"/>
              <a:t>(Idiot Programmer)</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项目开发中的交流方式</a:t>
            </a:r>
          </a:p>
        </p:txBody>
      </p:sp>
      <p:sp>
        <p:nvSpPr>
          <p:cNvPr id="31747" name="Rectangle 3"/>
          <p:cNvSpPr>
            <a:spLocks noGrp="1" noChangeArrowheads="1"/>
          </p:cNvSpPr>
          <p:nvPr>
            <p:ph type="body" idx="1"/>
          </p:nvPr>
        </p:nvSpPr>
        <p:spPr>
          <a:xfrm>
            <a:off x="1796818" y="962482"/>
            <a:ext cx="7369175" cy="673100"/>
          </a:xfrm>
        </p:spPr>
        <p:txBody>
          <a:bodyPr/>
          <a:lstStyle/>
          <a:p>
            <a:pPr>
              <a:lnSpc>
                <a:spcPct val="90000"/>
              </a:lnSpc>
            </a:pPr>
            <a:endParaRPr lang="zh-CN" altLang="en-US" sz="2800" dirty="0" smtClean="0"/>
          </a:p>
          <a:p>
            <a:pPr>
              <a:lnSpc>
                <a:spcPct val="90000"/>
              </a:lnSpc>
              <a:buFontTx/>
              <a:buNone/>
            </a:pPr>
            <a:endParaRPr lang="zh-CN" altLang="en-US" sz="2800" dirty="0" smtClean="0"/>
          </a:p>
        </p:txBody>
      </p:sp>
      <p:grpSp>
        <p:nvGrpSpPr>
          <p:cNvPr id="2" name="Group 47"/>
          <p:cNvGrpSpPr>
            <a:grpSpLocks/>
          </p:cNvGrpSpPr>
          <p:nvPr/>
        </p:nvGrpSpPr>
        <p:grpSpPr bwMode="auto">
          <a:xfrm>
            <a:off x="5202895" y="2206164"/>
            <a:ext cx="3556000" cy="838200"/>
            <a:chOff x="2546" y="1152"/>
            <a:chExt cx="2240" cy="528"/>
          </a:xfrm>
        </p:grpSpPr>
        <p:pic>
          <p:nvPicPr>
            <p:cNvPr id="31792" name="Picture 4" descr="BD07153_"/>
            <p:cNvPicPr>
              <a:picLocks noChangeAspect="1" noChangeArrowheads="1"/>
            </p:cNvPicPr>
            <p:nvPr/>
          </p:nvPicPr>
          <p:blipFill>
            <a:blip r:embed="rId2"/>
            <a:srcRect/>
            <a:stretch>
              <a:fillRect/>
            </a:stretch>
          </p:blipFill>
          <p:spPr bwMode="auto">
            <a:xfrm>
              <a:off x="4128" y="1200"/>
              <a:ext cx="658" cy="480"/>
            </a:xfrm>
            <a:prstGeom prst="rect">
              <a:avLst/>
            </a:prstGeom>
            <a:noFill/>
            <a:ln w="9525">
              <a:noFill/>
              <a:miter lim="800000"/>
              <a:headEnd/>
              <a:tailEnd/>
            </a:ln>
          </p:spPr>
        </p:pic>
        <p:pic>
          <p:nvPicPr>
            <p:cNvPr id="31793" name="Picture 5" descr="BD07153_"/>
            <p:cNvPicPr>
              <a:picLocks noChangeAspect="1" noChangeArrowheads="1"/>
            </p:cNvPicPr>
            <p:nvPr/>
          </p:nvPicPr>
          <p:blipFill>
            <a:blip r:embed="rId2"/>
            <a:srcRect/>
            <a:stretch>
              <a:fillRect/>
            </a:stretch>
          </p:blipFill>
          <p:spPr bwMode="auto">
            <a:xfrm>
              <a:off x="2546" y="1152"/>
              <a:ext cx="658" cy="480"/>
            </a:xfrm>
            <a:prstGeom prst="rect">
              <a:avLst/>
            </a:prstGeom>
            <a:noFill/>
            <a:ln w="9525">
              <a:noFill/>
              <a:miter lim="800000"/>
              <a:headEnd/>
              <a:tailEnd/>
            </a:ln>
          </p:spPr>
        </p:pic>
        <p:sp>
          <p:nvSpPr>
            <p:cNvPr id="31794" name="Line 6"/>
            <p:cNvSpPr>
              <a:spLocks noChangeShapeType="1"/>
            </p:cNvSpPr>
            <p:nvPr/>
          </p:nvSpPr>
          <p:spPr bwMode="auto">
            <a:xfrm>
              <a:off x="3168" y="1488"/>
              <a:ext cx="1056" cy="0"/>
            </a:xfrm>
            <a:prstGeom prst="line">
              <a:avLst/>
            </a:prstGeom>
            <a:noFill/>
            <a:ln w="9525">
              <a:solidFill>
                <a:schemeClr val="tx1"/>
              </a:solidFill>
              <a:round/>
              <a:headEnd/>
              <a:tailEnd/>
            </a:ln>
          </p:spPr>
          <p:txBody>
            <a:bodyPr/>
            <a:lstStyle/>
            <a:p>
              <a:endParaRPr lang="zh-CN" altLang="en-US"/>
            </a:p>
          </p:txBody>
        </p:sp>
        <p:sp>
          <p:nvSpPr>
            <p:cNvPr id="31795" name="Text Box 7"/>
            <p:cNvSpPr txBox="1">
              <a:spLocks noChangeArrowheads="1"/>
            </p:cNvSpPr>
            <p:nvPr/>
          </p:nvSpPr>
          <p:spPr bwMode="auto">
            <a:xfrm>
              <a:off x="3502" y="1159"/>
              <a:ext cx="547" cy="288"/>
            </a:xfrm>
            <a:prstGeom prst="rect">
              <a:avLst/>
            </a:prstGeom>
            <a:noFill/>
            <a:ln w="9525">
              <a:noFill/>
              <a:miter lim="800000"/>
              <a:headEnd/>
              <a:tailEnd/>
            </a:ln>
          </p:spPr>
          <p:txBody>
            <a:bodyPr wrap="none">
              <a:spAutoFit/>
            </a:bodyPr>
            <a:lstStyle/>
            <a:p>
              <a:r>
                <a:rPr lang="en-US" altLang="zh-CN" dirty="0"/>
                <a:t>1 line</a:t>
              </a:r>
            </a:p>
          </p:txBody>
        </p:sp>
      </p:grpSp>
      <p:grpSp>
        <p:nvGrpSpPr>
          <p:cNvPr id="3" name="Group 48"/>
          <p:cNvGrpSpPr>
            <a:grpSpLocks/>
          </p:cNvGrpSpPr>
          <p:nvPr/>
        </p:nvGrpSpPr>
        <p:grpSpPr bwMode="auto">
          <a:xfrm>
            <a:off x="740626" y="2326830"/>
            <a:ext cx="3570094" cy="1366164"/>
            <a:chOff x="240" y="1440"/>
            <a:chExt cx="2290" cy="816"/>
          </a:xfrm>
        </p:grpSpPr>
        <p:pic>
          <p:nvPicPr>
            <p:cNvPr id="31785" name="Picture 10" descr="BD07153_"/>
            <p:cNvPicPr>
              <a:picLocks noChangeAspect="1" noChangeArrowheads="1"/>
            </p:cNvPicPr>
            <p:nvPr/>
          </p:nvPicPr>
          <p:blipFill>
            <a:blip r:embed="rId2"/>
            <a:srcRect/>
            <a:stretch>
              <a:fillRect/>
            </a:stretch>
          </p:blipFill>
          <p:spPr bwMode="auto">
            <a:xfrm>
              <a:off x="1872" y="1728"/>
              <a:ext cx="658" cy="480"/>
            </a:xfrm>
            <a:prstGeom prst="rect">
              <a:avLst/>
            </a:prstGeom>
            <a:noFill/>
            <a:ln w="9525">
              <a:noFill/>
              <a:miter lim="800000"/>
              <a:headEnd/>
              <a:tailEnd/>
            </a:ln>
          </p:spPr>
        </p:pic>
        <p:pic>
          <p:nvPicPr>
            <p:cNvPr id="31786" name="Picture 11" descr="BD07153_"/>
            <p:cNvPicPr>
              <a:picLocks noChangeAspect="1" noChangeArrowheads="1"/>
            </p:cNvPicPr>
            <p:nvPr/>
          </p:nvPicPr>
          <p:blipFill>
            <a:blip r:embed="rId2"/>
            <a:srcRect/>
            <a:stretch>
              <a:fillRect/>
            </a:stretch>
          </p:blipFill>
          <p:spPr bwMode="auto">
            <a:xfrm>
              <a:off x="240" y="1776"/>
              <a:ext cx="658" cy="480"/>
            </a:xfrm>
            <a:prstGeom prst="rect">
              <a:avLst/>
            </a:prstGeom>
            <a:noFill/>
            <a:ln w="9525">
              <a:noFill/>
              <a:miter lim="800000"/>
              <a:headEnd/>
              <a:tailEnd/>
            </a:ln>
          </p:spPr>
        </p:pic>
        <p:sp>
          <p:nvSpPr>
            <p:cNvPr id="31787" name="Line 12"/>
            <p:cNvSpPr>
              <a:spLocks noChangeShapeType="1"/>
            </p:cNvSpPr>
            <p:nvPr/>
          </p:nvSpPr>
          <p:spPr bwMode="auto">
            <a:xfrm>
              <a:off x="912" y="2112"/>
              <a:ext cx="1056" cy="0"/>
            </a:xfrm>
            <a:prstGeom prst="line">
              <a:avLst/>
            </a:prstGeom>
            <a:noFill/>
            <a:ln w="9525">
              <a:solidFill>
                <a:schemeClr val="tx1"/>
              </a:solidFill>
              <a:round/>
              <a:headEnd/>
              <a:tailEnd/>
            </a:ln>
          </p:spPr>
          <p:txBody>
            <a:bodyPr/>
            <a:lstStyle/>
            <a:p>
              <a:endParaRPr lang="zh-CN" altLang="en-US"/>
            </a:p>
          </p:txBody>
        </p:sp>
        <p:sp>
          <p:nvSpPr>
            <p:cNvPr id="31788" name="Text Box 13"/>
            <p:cNvSpPr txBox="1">
              <a:spLocks noChangeArrowheads="1"/>
            </p:cNvSpPr>
            <p:nvPr/>
          </p:nvSpPr>
          <p:spPr bwMode="auto">
            <a:xfrm>
              <a:off x="1019" y="1856"/>
              <a:ext cx="622" cy="288"/>
            </a:xfrm>
            <a:prstGeom prst="rect">
              <a:avLst/>
            </a:prstGeom>
            <a:noFill/>
            <a:ln w="9525">
              <a:noFill/>
              <a:miter lim="800000"/>
              <a:headEnd/>
              <a:tailEnd/>
            </a:ln>
          </p:spPr>
          <p:txBody>
            <a:bodyPr wrap="none">
              <a:spAutoFit/>
            </a:bodyPr>
            <a:lstStyle/>
            <a:p>
              <a:r>
                <a:rPr lang="en-US" altLang="zh-CN" dirty="0"/>
                <a:t>3 lines</a:t>
              </a:r>
            </a:p>
          </p:txBody>
        </p:sp>
        <p:pic>
          <p:nvPicPr>
            <p:cNvPr id="31789" name="Picture 14" descr="BD07153_"/>
            <p:cNvPicPr>
              <a:picLocks noChangeAspect="1" noChangeArrowheads="1"/>
            </p:cNvPicPr>
            <p:nvPr/>
          </p:nvPicPr>
          <p:blipFill>
            <a:blip r:embed="rId2"/>
            <a:srcRect/>
            <a:stretch>
              <a:fillRect/>
            </a:stretch>
          </p:blipFill>
          <p:spPr bwMode="auto">
            <a:xfrm>
              <a:off x="1008" y="1440"/>
              <a:ext cx="658" cy="480"/>
            </a:xfrm>
            <a:prstGeom prst="rect">
              <a:avLst/>
            </a:prstGeom>
            <a:noFill/>
            <a:ln w="9525">
              <a:noFill/>
              <a:miter lim="800000"/>
              <a:headEnd/>
              <a:tailEnd/>
            </a:ln>
          </p:spPr>
        </p:pic>
        <p:sp>
          <p:nvSpPr>
            <p:cNvPr id="31790" name="Line 15"/>
            <p:cNvSpPr>
              <a:spLocks noChangeShapeType="1"/>
            </p:cNvSpPr>
            <p:nvPr/>
          </p:nvSpPr>
          <p:spPr bwMode="auto">
            <a:xfrm flipV="1">
              <a:off x="768" y="1728"/>
              <a:ext cx="480" cy="288"/>
            </a:xfrm>
            <a:prstGeom prst="line">
              <a:avLst/>
            </a:prstGeom>
            <a:noFill/>
            <a:ln w="9525">
              <a:solidFill>
                <a:schemeClr val="tx1"/>
              </a:solidFill>
              <a:round/>
              <a:headEnd/>
              <a:tailEnd/>
            </a:ln>
          </p:spPr>
          <p:txBody>
            <a:bodyPr/>
            <a:lstStyle/>
            <a:p>
              <a:endParaRPr lang="zh-CN" altLang="en-US"/>
            </a:p>
          </p:txBody>
        </p:sp>
        <p:sp>
          <p:nvSpPr>
            <p:cNvPr id="31791" name="Line 16"/>
            <p:cNvSpPr>
              <a:spLocks noChangeShapeType="1"/>
            </p:cNvSpPr>
            <p:nvPr/>
          </p:nvSpPr>
          <p:spPr bwMode="auto">
            <a:xfrm flipH="1" flipV="1">
              <a:off x="1536" y="1776"/>
              <a:ext cx="624" cy="192"/>
            </a:xfrm>
            <a:prstGeom prst="line">
              <a:avLst/>
            </a:prstGeom>
            <a:noFill/>
            <a:ln w="9525">
              <a:solidFill>
                <a:schemeClr val="tx1"/>
              </a:solidFill>
              <a:round/>
              <a:headEnd/>
              <a:tailEnd/>
            </a:ln>
          </p:spPr>
          <p:txBody>
            <a:bodyPr/>
            <a:lstStyle/>
            <a:p>
              <a:endParaRPr lang="zh-CN" altLang="en-US"/>
            </a:p>
          </p:txBody>
        </p:sp>
      </p:grpSp>
      <p:grpSp>
        <p:nvGrpSpPr>
          <p:cNvPr id="4" name="Group 50"/>
          <p:cNvGrpSpPr>
            <a:grpSpLocks/>
          </p:cNvGrpSpPr>
          <p:nvPr/>
        </p:nvGrpSpPr>
        <p:grpSpPr bwMode="auto">
          <a:xfrm>
            <a:off x="845905" y="3902532"/>
            <a:ext cx="7958138" cy="2514600"/>
            <a:chOff x="350" y="2568"/>
            <a:chExt cx="5013" cy="1584"/>
          </a:xfrm>
        </p:grpSpPr>
        <p:pic>
          <p:nvPicPr>
            <p:cNvPr id="31768" name="Picture 17" descr="BD07153_"/>
            <p:cNvPicPr>
              <a:picLocks noChangeAspect="1" noChangeArrowheads="1"/>
            </p:cNvPicPr>
            <p:nvPr/>
          </p:nvPicPr>
          <p:blipFill>
            <a:blip r:embed="rId2"/>
            <a:srcRect/>
            <a:stretch>
              <a:fillRect/>
            </a:stretch>
          </p:blipFill>
          <p:spPr bwMode="auto">
            <a:xfrm>
              <a:off x="1694" y="3000"/>
              <a:ext cx="658" cy="480"/>
            </a:xfrm>
            <a:prstGeom prst="rect">
              <a:avLst/>
            </a:prstGeom>
            <a:noFill/>
            <a:ln w="9525">
              <a:noFill/>
              <a:miter lim="800000"/>
              <a:headEnd/>
              <a:tailEnd/>
            </a:ln>
          </p:spPr>
        </p:pic>
        <p:pic>
          <p:nvPicPr>
            <p:cNvPr id="31769" name="Picture 18" descr="BD07153_"/>
            <p:cNvPicPr>
              <a:picLocks noChangeAspect="1" noChangeArrowheads="1"/>
            </p:cNvPicPr>
            <p:nvPr/>
          </p:nvPicPr>
          <p:blipFill>
            <a:blip r:embed="rId2"/>
            <a:srcRect/>
            <a:stretch>
              <a:fillRect/>
            </a:stretch>
          </p:blipFill>
          <p:spPr bwMode="auto">
            <a:xfrm>
              <a:off x="350" y="3096"/>
              <a:ext cx="658" cy="480"/>
            </a:xfrm>
            <a:prstGeom prst="rect">
              <a:avLst/>
            </a:prstGeom>
            <a:noFill/>
            <a:ln w="9525">
              <a:noFill/>
              <a:miter lim="800000"/>
              <a:headEnd/>
              <a:tailEnd/>
            </a:ln>
          </p:spPr>
        </p:pic>
        <p:pic>
          <p:nvPicPr>
            <p:cNvPr id="31770" name="Picture 28" descr="BD07153_"/>
            <p:cNvPicPr>
              <a:picLocks noChangeAspect="1" noChangeArrowheads="1"/>
            </p:cNvPicPr>
            <p:nvPr/>
          </p:nvPicPr>
          <p:blipFill>
            <a:blip r:embed="rId2"/>
            <a:srcRect/>
            <a:stretch>
              <a:fillRect/>
            </a:stretch>
          </p:blipFill>
          <p:spPr bwMode="auto">
            <a:xfrm>
              <a:off x="480" y="3672"/>
              <a:ext cx="658" cy="480"/>
            </a:xfrm>
            <a:prstGeom prst="rect">
              <a:avLst/>
            </a:prstGeom>
            <a:noFill/>
            <a:ln w="9525">
              <a:noFill/>
              <a:miter lim="800000"/>
              <a:headEnd/>
              <a:tailEnd/>
            </a:ln>
          </p:spPr>
        </p:pic>
        <p:pic>
          <p:nvPicPr>
            <p:cNvPr id="31771" name="Picture 29" descr="BD07153_"/>
            <p:cNvPicPr>
              <a:picLocks noChangeAspect="1" noChangeArrowheads="1"/>
            </p:cNvPicPr>
            <p:nvPr/>
          </p:nvPicPr>
          <p:blipFill>
            <a:blip r:embed="rId2"/>
            <a:srcRect/>
            <a:stretch>
              <a:fillRect/>
            </a:stretch>
          </p:blipFill>
          <p:spPr bwMode="auto">
            <a:xfrm>
              <a:off x="1694" y="3672"/>
              <a:ext cx="658" cy="480"/>
            </a:xfrm>
            <a:prstGeom prst="rect">
              <a:avLst/>
            </a:prstGeom>
            <a:noFill/>
            <a:ln w="9525">
              <a:noFill/>
              <a:miter lim="800000"/>
              <a:headEnd/>
              <a:tailEnd/>
            </a:ln>
          </p:spPr>
        </p:pic>
        <p:sp>
          <p:nvSpPr>
            <p:cNvPr id="31772" name="Line 30"/>
            <p:cNvSpPr>
              <a:spLocks noChangeShapeType="1"/>
            </p:cNvSpPr>
            <p:nvPr/>
          </p:nvSpPr>
          <p:spPr bwMode="auto">
            <a:xfrm>
              <a:off x="960" y="3384"/>
              <a:ext cx="816" cy="0"/>
            </a:xfrm>
            <a:prstGeom prst="line">
              <a:avLst/>
            </a:prstGeom>
            <a:noFill/>
            <a:ln w="9525">
              <a:solidFill>
                <a:schemeClr val="tx1"/>
              </a:solidFill>
              <a:round/>
              <a:headEnd/>
              <a:tailEnd/>
            </a:ln>
          </p:spPr>
          <p:txBody>
            <a:bodyPr/>
            <a:lstStyle/>
            <a:p>
              <a:endParaRPr lang="zh-CN" altLang="en-US"/>
            </a:p>
          </p:txBody>
        </p:sp>
        <p:sp>
          <p:nvSpPr>
            <p:cNvPr id="31773" name="Line 31"/>
            <p:cNvSpPr>
              <a:spLocks noChangeShapeType="1"/>
            </p:cNvSpPr>
            <p:nvPr/>
          </p:nvSpPr>
          <p:spPr bwMode="auto">
            <a:xfrm>
              <a:off x="672" y="3528"/>
              <a:ext cx="0" cy="384"/>
            </a:xfrm>
            <a:prstGeom prst="line">
              <a:avLst/>
            </a:prstGeom>
            <a:noFill/>
            <a:ln w="9525">
              <a:solidFill>
                <a:schemeClr val="tx1"/>
              </a:solidFill>
              <a:round/>
              <a:headEnd/>
              <a:tailEnd/>
            </a:ln>
          </p:spPr>
          <p:txBody>
            <a:bodyPr/>
            <a:lstStyle/>
            <a:p>
              <a:endParaRPr lang="zh-CN" altLang="en-US"/>
            </a:p>
          </p:txBody>
        </p:sp>
        <p:sp>
          <p:nvSpPr>
            <p:cNvPr id="31774" name="Line 32"/>
            <p:cNvSpPr>
              <a:spLocks noChangeShapeType="1"/>
            </p:cNvSpPr>
            <p:nvPr/>
          </p:nvSpPr>
          <p:spPr bwMode="auto">
            <a:xfrm>
              <a:off x="1104" y="4008"/>
              <a:ext cx="768" cy="0"/>
            </a:xfrm>
            <a:prstGeom prst="line">
              <a:avLst/>
            </a:prstGeom>
            <a:noFill/>
            <a:ln w="9525">
              <a:solidFill>
                <a:schemeClr val="tx1"/>
              </a:solidFill>
              <a:round/>
              <a:headEnd/>
              <a:tailEnd/>
            </a:ln>
          </p:spPr>
          <p:txBody>
            <a:bodyPr/>
            <a:lstStyle/>
            <a:p>
              <a:endParaRPr lang="zh-CN" altLang="en-US"/>
            </a:p>
          </p:txBody>
        </p:sp>
        <p:sp>
          <p:nvSpPr>
            <p:cNvPr id="31775" name="Line 33"/>
            <p:cNvSpPr>
              <a:spLocks noChangeShapeType="1"/>
            </p:cNvSpPr>
            <p:nvPr/>
          </p:nvSpPr>
          <p:spPr bwMode="auto">
            <a:xfrm>
              <a:off x="2064" y="3432"/>
              <a:ext cx="0" cy="336"/>
            </a:xfrm>
            <a:prstGeom prst="line">
              <a:avLst/>
            </a:prstGeom>
            <a:noFill/>
            <a:ln w="9525">
              <a:solidFill>
                <a:schemeClr val="tx1"/>
              </a:solidFill>
              <a:round/>
              <a:headEnd/>
              <a:tailEnd/>
            </a:ln>
          </p:spPr>
          <p:txBody>
            <a:bodyPr/>
            <a:lstStyle/>
            <a:p>
              <a:endParaRPr lang="zh-CN" altLang="en-US"/>
            </a:p>
          </p:txBody>
        </p:sp>
        <p:sp>
          <p:nvSpPr>
            <p:cNvPr id="31776" name="Line 34"/>
            <p:cNvSpPr>
              <a:spLocks noChangeShapeType="1"/>
            </p:cNvSpPr>
            <p:nvPr/>
          </p:nvSpPr>
          <p:spPr bwMode="auto">
            <a:xfrm flipV="1">
              <a:off x="1008" y="3384"/>
              <a:ext cx="960" cy="528"/>
            </a:xfrm>
            <a:prstGeom prst="line">
              <a:avLst/>
            </a:prstGeom>
            <a:noFill/>
            <a:ln w="9525">
              <a:solidFill>
                <a:schemeClr val="tx1"/>
              </a:solidFill>
              <a:round/>
              <a:headEnd/>
              <a:tailEnd/>
            </a:ln>
          </p:spPr>
          <p:txBody>
            <a:bodyPr/>
            <a:lstStyle/>
            <a:p>
              <a:endParaRPr lang="zh-CN" altLang="en-US"/>
            </a:p>
          </p:txBody>
        </p:sp>
        <p:sp>
          <p:nvSpPr>
            <p:cNvPr id="31777" name="Line 35"/>
            <p:cNvSpPr>
              <a:spLocks noChangeShapeType="1"/>
            </p:cNvSpPr>
            <p:nvPr/>
          </p:nvSpPr>
          <p:spPr bwMode="auto">
            <a:xfrm>
              <a:off x="912" y="3432"/>
              <a:ext cx="960" cy="432"/>
            </a:xfrm>
            <a:prstGeom prst="line">
              <a:avLst/>
            </a:prstGeom>
            <a:noFill/>
            <a:ln w="9525">
              <a:solidFill>
                <a:schemeClr val="tx1"/>
              </a:solidFill>
              <a:round/>
              <a:headEnd/>
              <a:tailEnd/>
            </a:ln>
          </p:spPr>
          <p:txBody>
            <a:bodyPr/>
            <a:lstStyle/>
            <a:p>
              <a:endParaRPr lang="zh-CN" altLang="en-US"/>
            </a:p>
          </p:txBody>
        </p:sp>
        <p:sp>
          <p:nvSpPr>
            <p:cNvPr id="31778" name="Text Box 36"/>
            <p:cNvSpPr txBox="1">
              <a:spLocks noChangeArrowheads="1"/>
            </p:cNvSpPr>
            <p:nvPr/>
          </p:nvSpPr>
          <p:spPr bwMode="auto">
            <a:xfrm>
              <a:off x="2279" y="3409"/>
              <a:ext cx="718" cy="288"/>
            </a:xfrm>
            <a:prstGeom prst="rect">
              <a:avLst/>
            </a:prstGeom>
            <a:noFill/>
            <a:ln w="9525">
              <a:noFill/>
              <a:miter lim="800000"/>
              <a:headEnd/>
              <a:tailEnd/>
            </a:ln>
          </p:spPr>
          <p:txBody>
            <a:bodyPr wrap="none">
              <a:spAutoFit/>
            </a:bodyPr>
            <a:lstStyle/>
            <a:p>
              <a:r>
                <a:rPr lang="en-US" altLang="zh-CN" dirty="0"/>
                <a:t>10 lines</a:t>
              </a:r>
            </a:p>
          </p:txBody>
        </p:sp>
        <p:pic>
          <p:nvPicPr>
            <p:cNvPr id="31779" name="Picture 37" descr="BD07153_"/>
            <p:cNvPicPr>
              <a:picLocks noChangeAspect="1" noChangeArrowheads="1"/>
            </p:cNvPicPr>
            <p:nvPr/>
          </p:nvPicPr>
          <p:blipFill>
            <a:blip r:embed="rId2"/>
            <a:srcRect/>
            <a:stretch>
              <a:fillRect/>
            </a:stretch>
          </p:blipFill>
          <p:spPr bwMode="auto">
            <a:xfrm>
              <a:off x="1008" y="2568"/>
              <a:ext cx="658" cy="480"/>
            </a:xfrm>
            <a:prstGeom prst="rect">
              <a:avLst/>
            </a:prstGeom>
            <a:noFill/>
            <a:ln w="9525">
              <a:noFill/>
              <a:miter lim="800000"/>
              <a:headEnd/>
              <a:tailEnd/>
            </a:ln>
          </p:spPr>
        </p:pic>
        <p:sp>
          <p:nvSpPr>
            <p:cNvPr id="31780" name="Line 38"/>
            <p:cNvSpPr>
              <a:spLocks noChangeShapeType="1"/>
            </p:cNvSpPr>
            <p:nvPr/>
          </p:nvSpPr>
          <p:spPr bwMode="auto">
            <a:xfrm flipH="1">
              <a:off x="864" y="2952"/>
              <a:ext cx="336" cy="288"/>
            </a:xfrm>
            <a:prstGeom prst="line">
              <a:avLst/>
            </a:prstGeom>
            <a:noFill/>
            <a:ln w="9525">
              <a:solidFill>
                <a:schemeClr val="tx1"/>
              </a:solidFill>
              <a:round/>
              <a:headEnd/>
              <a:tailEnd/>
            </a:ln>
          </p:spPr>
          <p:txBody>
            <a:bodyPr/>
            <a:lstStyle/>
            <a:p>
              <a:endParaRPr lang="zh-CN" altLang="en-US"/>
            </a:p>
          </p:txBody>
        </p:sp>
        <p:sp>
          <p:nvSpPr>
            <p:cNvPr id="31781" name="Line 39"/>
            <p:cNvSpPr>
              <a:spLocks noChangeShapeType="1"/>
            </p:cNvSpPr>
            <p:nvPr/>
          </p:nvSpPr>
          <p:spPr bwMode="auto">
            <a:xfrm>
              <a:off x="1584" y="2952"/>
              <a:ext cx="432" cy="288"/>
            </a:xfrm>
            <a:prstGeom prst="line">
              <a:avLst/>
            </a:prstGeom>
            <a:noFill/>
            <a:ln w="9525">
              <a:solidFill>
                <a:schemeClr val="tx1"/>
              </a:solidFill>
              <a:round/>
              <a:headEnd/>
              <a:tailEnd/>
            </a:ln>
          </p:spPr>
          <p:txBody>
            <a:bodyPr/>
            <a:lstStyle/>
            <a:p>
              <a:endParaRPr lang="zh-CN" altLang="en-US"/>
            </a:p>
          </p:txBody>
        </p:sp>
        <p:sp>
          <p:nvSpPr>
            <p:cNvPr id="31782" name="Line 40"/>
            <p:cNvSpPr>
              <a:spLocks noChangeShapeType="1"/>
            </p:cNvSpPr>
            <p:nvPr/>
          </p:nvSpPr>
          <p:spPr bwMode="auto">
            <a:xfrm>
              <a:off x="1440" y="3000"/>
              <a:ext cx="480" cy="912"/>
            </a:xfrm>
            <a:prstGeom prst="line">
              <a:avLst/>
            </a:prstGeom>
            <a:noFill/>
            <a:ln w="9525">
              <a:solidFill>
                <a:schemeClr val="tx1"/>
              </a:solidFill>
              <a:round/>
              <a:headEnd/>
              <a:tailEnd/>
            </a:ln>
          </p:spPr>
          <p:txBody>
            <a:bodyPr/>
            <a:lstStyle/>
            <a:p>
              <a:endParaRPr lang="zh-CN" altLang="en-US"/>
            </a:p>
          </p:txBody>
        </p:sp>
        <p:sp>
          <p:nvSpPr>
            <p:cNvPr id="31783" name="Line 41"/>
            <p:cNvSpPr>
              <a:spLocks noChangeShapeType="1"/>
            </p:cNvSpPr>
            <p:nvPr/>
          </p:nvSpPr>
          <p:spPr bwMode="auto">
            <a:xfrm flipH="1">
              <a:off x="912" y="3000"/>
              <a:ext cx="384" cy="864"/>
            </a:xfrm>
            <a:prstGeom prst="line">
              <a:avLst/>
            </a:prstGeom>
            <a:noFill/>
            <a:ln w="9525">
              <a:solidFill>
                <a:schemeClr val="tx1"/>
              </a:solidFill>
              <a:round/>
              <a:headEnd/>
              <a:tailEnd/>
            </a:ln>
          </p:spPr>
          <p:txBody>
            <a:bodyPr/>
            <a:lstStyle/>
            <a:p>
              <a:endParaRPr lang="zh-CN" altLang="en-US"/>
            </a:p>
          </p:txBody>
        </p:sp>
        <p:sp>
          <p:nvSpPr>
            <p:cNvPr id="31784" name="Text Box 42"/>
            <p:cNvSpPr txBox="1">
              <a:spLocks noChangeArrowheads="1"/>
            </p:cNvSpPr>
            <p:nvPr/>
          </p:nvSpPr>
          <p:spPr bwMode="auto">
            <a:xfrm>
              <a:off x="2976" y="3795"/>
              <a:ext cx="2387" cy="288"/>
            </a:xfrm>
            <a:prstGeom prst="rect">
              <a:avLst/>
            </a:prstGeom>
            <a:noFill/>
            <a:ln w="9525">
              <a:noFill/>
              <a:miter lim="800000"/>
              <a:headEnd/>
              <a:tailEnd/>
            </a:ln>
          </p:spPr>
          <p:txBody>
            <a:bodyPr wrap="none">
              <a:spAutoFit/>
            </a:bodyPr>
            <a:lstStyle/>
            <a:p>
              <a:r>
                <a:rPr lang="en-US" altLang="zh-CN"/>
                <a:t>N persons need n(n-1)/2 lines</a:t>
              </a:r>
            </a:p>
          </p:txBody>
        </p:sp>
      </p:grpSp>
      <p:grpSp>
        <p:nvGrpSpPr>
          <p:cNvPr id="5" name="Group 49"/>
          <p:cNvGrpSpPr>
            <a:grpSpLocks/>
          </p:cNvGrpSpPr>
          <p:nvPr/>
        </p:nvGrpSpPr>
        <p:grpSpPr bwMode="auto">
          <a:xfrm>
            <a:off x="4427305" y="3254832"/>
            <a:ext cx="4254500" cy="1752600"/>
            <a:chOff x="2606" y="2160"/>
            <a:chExt cx="2680" cy="1104"/>
          </a:xfrm>
        </p:grpSpPr>
        <p:pic>
          <p:nvPicPr>
            <p:cNvPr id="31757" name="Picture 19" descr="BD07153_"/>
            <p:cNvPicPr>
              <a:picLocks noChangeAspect="1" noChangeArrowheads="1"/>
            </p:cNvPicPr>
            <p:nvPr/>
          </p:nvPicPr>
          <p:blipFill>
            <a:blip r:embed="rId2"/>
            <a:srcRect/>
            <a:stretch>
              <a:fillRect/>
            </a:stretch>
          </p:blipFill>
          <p:spPr bwMode="auto">
            <a:xfrm>
              <a:off x="2784" y="2784"/>
              <a:ext cx="658" cy="480"/>
            </a:xfrm>
            <a:prstGeom prst="rect">
              <a:avLst/>
            </a:prstGeom>
            <a:noFill/>
            <a:ln w="9525">
              <a:noFill/>
              <a:miter lim="800000"/>
              <a:headEnd/>
              <a:tailEnd/>
            </a:ln>
          </p:spPr>
        </p:pic>
        <p:pic>
          <p:nvPicPr>
            <p:cNvPr id="31758" name="Picture 20" descr="BD07153_"/>
            <p:cNvPicPr>
              <a:picLocks noChangeAspect="1" noChangeArrowheads="1"/>
            </p:cNvPicPr>
            <p:nvPr/>
          </p:nvPicPr>
          <p:blipFill>
            <a:blip r:embed="rId2"/>
            <a:srcRect/>
            <a:stretch>
              <a:fillRect/>
            </a:stretch>
          </p:blipFill>
          <p:spPr bwMode="auto">
            <a:xfrm>
              <a:off x="3998" y="2784"/>
              <a:ext cx="658" cy="480"/>
            </a:xfrm>
            <a:prstGeom prst="rect">
              <a:avLst/>
            </a:prstGeom>
            <a:noFill/>
            <a:ln w="9525">
              <a:noFill/>
              <a:miter lim="800000"/>
              <a:headEnd/>
              <a:tailEnd/>
            </a:ln>
          </p:spPr>
        </p:pic>
        <p:sp>
          <p:nvSpPr>
            <p:cNvPr id="31759" name="Line 21"/>
            <p:cNvSpPr>
              <a:spLocks noChangeShapeType="1"/>
            </p:cNvSpPr>
            <p:nvPr/>
          </p:nvSpPr>
          <p:spPr bwMode="auto">
            <a:xfrm>
              <a:off x="3264" y="2496"/>
              <a:ext cx="816" cy="0"/>
            </a:xfrm>
            <a:prstGeom prst="line">
              <a:avLst/>
            </a:prstGeom>
            <a:noFill/>
            <a:ln w="9525">
              <a:solidFill>
                <a:schemeClr val="tx1"/>
              </a:solidFill>
              <a:round/>
              <a:headEnd/>
              <a:tailEnd/>
            </a:ln>
          </p:spPr>
          <p:txBody>
            <a:bodyPr/>
            <a:lstStyle/>
            <a:p>
              <a:endParaRPr lang="zh-CN" altLang="en-US"/>
            </a:p>
          </p:txBody>
        </p:sp>
        <p:sp>
          <p:nvSpPr>
            <p:cNvPr id="31760" name="Line 22"/>
            <p:cNvSpPr>
              <a:spLocks noChangeShapeType="1"/>
            </p:cNvSpPr>
            <p:nvPr/>
          </p:nvSpPr>
          <p:spPr bwMode="auto">
            <a:xfrm>
              <a:off x="2976" y="2640"/>
              <a:ext cx="0" cy="384"/>
            </a:xfrm>
            <a:prstGeom prst="line">
              <a:avLst/>
            </a:prstGeom>
            <a:noFill/>
            <a:ln w="9525">
              <a:solidFill>
                <a:schemeClr val="tx1"/>
              </a:solidFill>
              <a:round/>
              <a:headEnd/>
              <a:tailEnd/>
            </a:ln>
          </p:spPr>
          <p:txBody>
            <a:bodyPr/>
            <a:lstStyle/>
            <a:p>
              <a:endParaRPr lang="zh-CN" altLang="en-US"/>
            </a:p>
          </p:txBody>
        </p:sp>
        <p:sp>
          <p:nvSpPr>
            <p:cNvPr id="31761" name="Line 23"/>
            <p:cNvSpPr>
              <a:spLocks noChangeShapeType="1"/>
            </p:cNvSpPr>
            <p:nvPr/>
          </p:nvSpPr>
          <p:spPr bwMode="auto">
            <a:xfrm>
              <a:off x="3408" y="3120"/>
              <a:ext cx="768" cy="0"/>
            </a:xfrm>
            <a:prstGeom prst="line">
              <a:avLst/>
            </a:prstGeom>
            <a:noFill/>
            <a:ln w="9525">
              <a:solidFill>
                <a:schemeClr val="tx1"/>
              </a:solidFill>
              <a:round/>
              <a:headEnd/>
              <a:tailEnd/>
            </a:ln>
          </p:spPr>
          <p:txBody>
            <a:bodyPr/>
            <a:lstStyle/>
            <a:p>
              <a:endParaRPr lang="zh-CN" altLang="en-US"/>
            </a:p>
          </p:txBody>
        </p:sp>
        <p:sp>
          <p:nvSpPr>
            <p:cNvPr id="31762" name="Line 24"/>
            <p:cNvSpPr>
              <a:spLocks noChangeShapeType="1"/>
            </p:cNvSpPr>
            <p:nvPr/>
          </p:nvSpPr>
          <p:spPr bwMode="auto">
            <a:xfrm>
              <a:off x="4368" y="2544"/>
              <a:ext cx="0" cy="336"/>
            </a:xfrm>
            <a:prstGeom prst="line">
              <a:avLst/>
            </a:prstGeom>
            <a:noFill/>
            <a:ln w="9525">
              <a:solidFill>
                <a:schemeClr val="tx1"/>
              </a:solidFill>
              <a:round/>
              <a:headEnd/>
              <a:tailEnd/>
            </a:ln>
          </p:spPr>
          <p:txBody>
            <a:bodyPr/>
            <a:lstStyle/>
            <a:p>
              <a:endParaRPr lang="zh-CN" altLang="en-US"/>
            </a:p>
          </p:txBody>
        </p:sp>
        <p:sp>
          <p:nvSpPr>
            <p:cNvPr id="31763" name="Line 25"/>
            <p:cNvSpPr>
              <a:spLocks noChangeShapeType="1"/>
            </p:cNvSpPr>
            <p:nvPr/>
          </p:nvSpPr>
          <p:spPr bwMode="auto">
            <a:xfrm flipV="1">
              <a:off x="3312" y="2496"/>
              <a:ext cx="960" cy="528"/>
            </a:xfrm>
            <a:prstGeom prst="line">
              <a:avLst/>
            </a:prstGeom>
            <a:noFill/>
            <a:ln w="9525">
              <a:solidFill>
                <a:schemeClr val="tx1"/>
              </a:solidFill>
              <a:round/>
              <a:headEnd/>
              <a:tailEnd/>
            </a:ln>
          </p:spPr>
          <p:txBody>
            <a:bodyPr/>
            <a:lstStyle/>
            <a:p>
              <a:endParaRPr lang="zh-CN" altLang="en-US"/>
            </a:p>
          </p:txBody>
        </p:sp>
        <p:sp>
          <p:nvSpPr>
            <p:cNvPr id="31764" name="Line 26"/>
            <p:cNvSpPr>
              <a:spLocks noChangeShapeType="1"/>
            </p:cNvSpPr>
            <p:nvPr/>
          </p:nvSpPr>
          <p:spPr bwMode="auto">
            <a:xfrm>
              <a:off x="3216" y="2544"/>
              <a:ext cx="960" cy="432"/>
            </a:xfrm>
            <a:prstGeom prst="line">
              <a:avLst/>
            </a:prstGeom>
            <a:noFill/>
            <a:ln w="9525">
              <a:solidFill>
                <a:schemeClr val="tx1"/>
              </a:solidFill>
              <a:round/>
              <a:headEnd/>
              <a:tailEnd/>
            </a:ln>
          </p:spPr>
          <p:txBody>
            <a:bodyPr/>
            <a:lstStyle/>
            <a:p>
              <a:endParaRPr lang="zh-CN" altLang="en-US"/>
            </a:p>
          </p:txBody>
        </p:sp>
        <p:sp>
          <p:nvSpPr>
            <p:cNvPr id="31765" name="Text Box 27"/>
            <p:cNvSpPr txBox="1">
              <a:spLocks noChangeArrowheads="1"/>
            </p:cNvSpPr>
            <p:nvPr/>
          </p:nvSpPr>
          <p:spPr bwMode="auto">
            <a:xfrm>
              <a:off x="4664" y="2549"/>
              <a:ext cx="622" cy="288"/>
            </a:xfrm>
            <a:prstGeom prst="rect">
              <a:avLst/>
            </a:prstGeom>
            <a:noFill/>
            <a:ln w="9525">
              <a:noFill/>
              <a:miter lim="800000"/>
              <a:headEnd/>
              <a:tailEnd/>
            </a:ln>
          </p:spPr>
          <p:txBody>
            <a:bodyPr wrap="none">
              <a:spAutoFit/>
            </a:bodyPr>
            <a:lstStyle/>
            <a:p>
              <a:r>
                <a:rPr lang="en-US" altLang="zh-CN" dirty="0"/>
                <a:t>6 lines</a:t>
              </a:r>
            </a:p>
          </p:txBody>
        </p:sp>
        <p:pic>
          <p:nvPicPr>
            <p:cNvPr id="31766" name="Picture 43" descr="BD07153_"/>
            <p:cNvPicPr>
              <a:picLocks noChangeAspect="1" noChangeArrowheads="1"/>
            </p:cNvPicPr>
            <p:nvPr/>
          </p:nvPicPr>
          <p:blipFill>
            <a:blip r:embed="rId2"/>
            <a:srcRect/>
            <a:stretch>
              <a:fillRect/>
            </a:stretch>
          </p:blipFill>
          <p:spPr bwMode="auto">
            <a:xfrm>
              <a:off x="2606" y="2160"/>
              <a:ext cx="658" cy="480"/>
            </a:xfrm>
            <a:prstGeom prst="rect">
              <a:avLst/>
            </a:prstGeom>
            <a:noFill/>
            <a:ln w="9525">
              <a:noFill/>
              <a:miter lim="800000"/>
              <a:headEnd/>
              <a:tailEnd/>
            </a:ln>
          </p:spPr>
        </p:pic>
        <p:pic>
          <p:nvPicPr>
            <p:cNvPr id="31767" name="Picture 44" descr="BD07153_"/>
            <p:cNvPicPr>
              <a:picLocks noChangeAspect="1" noChangeArrowheads="1"/>
            </p:cNvPicPr>
            <p:nvPr/>
          </p:nvPicPr>
          <p:blipFill>
            <a:blip r:embed="rId2"/>
            <a:srcRect/>
            <a:stretch>
              <a:fillRect/>
            </a:stretch>
          </p:blipFill>
          <p:spPr bwMode="auto">
            <a:xfrm>
              <a:off x="3984" y="2160"/>
              <a:ext cx="658" cy="480"/>
            </a:xfrm>
            <a:prstGeom prst="rect">
              <a:avLst/>
            </a:prstGeom>
            <a:noFill/>
            <a:ln w="9525">
              <a:noFill/>
              <a:miter lim="800000"/>
              <a:headEnd/>
              <a:tailEnd/>
            </a:ln>
          </p:spPr>
        </p:pic>
      </p:grpSp>
      <p:grpSp>
        <p:nvGrpSpPr>
          <p:cNvPr id="6" name="Group 46"/>
          <p:cNvGrpSpPr>
            <a:grpSpLocks/>
          </p:cNvGrpSpPr>
          <p:nvPr/>
        </p:nvGrpSpPr>
        <p:grpSpPr bwMode="auto">
          <a:xfrm>
            <a:off x="911673" y="1163192"/>
            <a:ext cx="7956550" cy="858838"/>
            <a:chOff x="300" y="623"/>
            <a:chExt cx="5012" cy="541"/>
          </a:xfrm>
        </p:grpSpPr>
        <p:pic>
          <p:nvPicPr>
            <p:cNvPr id="31754" name="Picture 8" descr="BD07153_"/>
            <p:cNvPicPr>
              <a:picLocks noChangeAspect="1" noChangeArrowheads="1"/>
            </p:cNvPicPr>
            <p:nvPr/>
          </p:nvPicPr>
          <p:blipFill>
            <a:blip r:embed="rId2"/>
            <a:srcRect/>
            <a:stretch>
              <a:fillRect/>
            </a:stretch>
          </p:blipFill>
          <p:spPr bwMode="auto">
            <a:xfrm>
              <a:off x="300" y="684"/>
              <a:ext cx="658" cy="480"/>
            </a:xfrm>
            <a:prstGeom prst="rect">
              <a:avLst/>
            </a:prstGeom>
            <a:noFill/>
            <a:ln w="9525">
              <a:noFill/>
              <a:miter lim="800000"/>
              <a:headEnd/>
              <a:tailEnd/>
            </a:ln>
          </p:spPr>
        </p:pic>
        <p:sp>
          <p:nvSpPr>
            <p:cNvPr id="31755" name="Text Box 9"/>
            <p:cNvSpPr txBox="1">
              <a:spLocks noChangeArrowheads="1"/>
            </p:cNvSpPr>
            <p:nvPr/>
          </p:nvSpPr>
          <p:spPr bwMode="auto">
            <a:xfrm>
              <a:off x="864" y="864"/>
              <a:ext cx="4448" cy="288"/>
            </a:xfrm>
            <a:prstGeom prst="rect">
              <a:avLst/>
            </a:prstGeom>
            <a:noFill/>
            <a:ln w="9525">
              <a:noFill/>
              <a:miter lim="800000"/>
              <a:headEnd/>
              <a:tailEnd/>
            </a:ln>
          </p:spPr>
          <p:txBody>
            <a:bodyPr wrap="none">
              <a:spAutoFit/>
            </a:bodyPr>
            <a:lstStyle/>
            <a:p>
              <a:r>
                <a:rPr lang="zh-CN" altLang="en-US" dirty="0">
                  <a:solidFill>
                    <a:srgbClr val="FF3300"/>
                  </a:solidFill>
                </a:rPr>
                <a:t>自</a:t>
              </a:r>
              <a:r>
                <a:rPr lang="zh-CN" altLang="en-US" dirty="0"/>
                <a:t>设计</a:t>
              </a:r>
              <a:r>
                <a:rPr lang="en-US" altLang="zh-CN" dirty="0"/>
                <a:t>/</a:t>
              </a:r>
              <a:r>
                <a:rPr lang="zh-CN" altLang="en-US" dirty="0">
                  <a:solidFill>
                    <a:srgbClr val="FF3300"/>
                  </a:solidFill>
                </a:rPr>
                <a:t>自</a:t>
              </a:r>
              <a:r>
                <a:rPr lang="zh-CN" altLang="en-US" dirty="0"/>
                <a:t>编程</a:t>
              </a:r>
              <a:r>
                <a:rPr lang="en-US" altLang="zh-CN" dirty="0"/>
                <a:t>/</a:t>
              </a:r>
              <a:r>
                <a:rPr lang="zh-CN" altLang="en-US" dirty="0">
                  <a:solidFill>
                    <a:srgbClr val="FF3300"/>
                  </a:solidFill>
                </a:rPr>
                <a:t>自</a:t>
              </a:r>
              <a:r>
                <a:rPr lang="zh-CN" altLang="en-US" dirty="0"/>
                <a:t>测试</a:t>
              </a:r>
              <a:r>
                <a:rPr lang="en-US" altLang="zh-CN" dirty="0"/>
                <a:t>/</a:t>
              </a:r>
              <a:r>
                <a:rPr lang="zh-CN" altLang="en-US" dirty="0">
                  <a:solidFill>
                    <a:srgbClr val="FF3300"/>
                  </a:solidFill>
                </a:rPr>
                <a:t>一包</a:t>
              </a:r>
              <a:r>
                <a:rPr lang="zh-CN" altLang="en-US" dirty="0"/>
                <a:t>到底</a:t>
              </a:r>
              <a:r>
                <a:rPr lang="en-US" altLang="zh-CN" dirty="0"/>
                <a:t>, communication easy</a:t>
              </a:r>
            </a:p>
          </p:txBody>
        </p:sp>
        <p:sp>
          <p:nvSpPr>
            <p:cNvPr id="31756" name="Text Box 45"/>
            <p:cNvSpPr txBox="1">
              <a:spLocks noChangeArrowheads="1"/>
            </p:cNvSpPr>
            <p:nvPr/>
          </p:nvSpPr>
          <p:spPr bwMode="auto">
            <a:xfrm>
              <a:off x="1048" y="623"/>
              <a:ext cx="4188" cy="291"/>
            </a:xfrm>
            <a:prstGeom prst="rect">
              <a:avLst/>
            </a:prstGeom>
            <a:noFill/>
            <a:ln w="9525">
              <a:noFill/>
              <a:miter lim="800000"/>
              <a:headEnd/>
              <a:tailEnd/>
            </a:ln>
          </p:spPr>
          <p:txBody>
            <a:bodyPr wrap="none">
              <a:spAutoFit/>
            </a:bodyPr>
            <a:lstStyle/>
            <a:p>
              <a:r>
                <a:rPr lang="zh-CN" altLang="en-US" dirty="0" smtClean="0"/>
                <a:t>一个人的软件开发</a:t>
              </a:r>
              <a:r>
                <a:rPr lang="zh-CN" altLang="en-US" dirty="0"/>
                <a:t>是</a:t>
              </a:r>
              <a:r>
                <a:rPr lang="zh-CN" altLang="en-US" dirty="0" smtClean="0"/>
                <a:t>“个体艺术”</a:t>
              </a:r>
              <a:r>
                <a:rPr lang="zh-CN" altLang="en-US" dirty="0"/>
                <a:t>，而不是工程</a:t>
              </a:r>
            </a:p>
          </p:txBody>
        </p:sp>
      </p:grpSp>
      <p:sp>
        <p:nvSpPr>
          <p:cNvPr id="246835" name="Text Box 51"/>
          <p:cNvSpPr txBox="1">
            <a:spLocks noChangeArrowheads="1"/>
          </p:cNvSpPr>
          <p:nvPr/>
        </p:nvSpPr>
        <p:spPr bwMode="auto">
          <a:xfrm>
            <a:off x="6135455" y="5115382"/>
            <a:ext cx="2317750" cy="457200"/>
          </a:xfrm>
          <a:prstGeom prst="rect">
            <a:avLst/>
          </a:prstGeom>
          <a:noFill/>
          <a:ln w="9525">
            <a:noFill/>
            <a:miter lim="800000"/>
            <a:headEnd/>
            <a:tailEnd/>
          </a:ln>
        </p:spPr>
        <p:txBody>
          <a:bodyPr wrap="none">
            <a:spAutoFit/>
          </a:bodyPr>
          <a:lstStyle/>
          <a:p>
            <a:r>
              <a:rPr lang="zh-CN" altLang="en-US"/>
              <a:t>软件的工程管理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ox(i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heckerboard(across)">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46835"/>
                                        </p:tgtEl>
                                        <p:attrNameLst>
                                          <p:attrName>style.visibility</p:attrName>
                                        </p:attrNameLst>
                                      </p:cBhvr>
                                      <p:to>
                                        <p:strVal val="visible"/>
                                      </p:to>
                                    </p:set>
                                    <p:animEffect transition="in" filter="box(in)">
                                      <p:cBhvr>
                                        <p:cTn id="34" dur="500"/>
                                        <p:tgtEl>
                                          <p:spTgt spid="246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17.3.2 </a:t>
            </a:r>
            <a:r>
              <a:rPr lang="zh-CN" altLang="en-US" dirty="0" smtClean="0"/>
              <a:t>首席程序员的组织方式</a:t>
            </a:r>
            <a:endParaRPr lang="zh-CN" altLang="en-US" dirty="0"/>
          </a:p>
        </p:txBody>
      </p:sp>
      <p:pic>
        <p:nvPicPr>
          <p:cNvPr id="5" name="Picture 2"/>
          <p:cNvPicPr>
            <a:picLocks noChangeAspect="1" noChangeArrowheads="1"/>
          </p:cNvPicPr>
          <p:nvPr/>
        </p:nvPicPr>
        <p:blipFill>
          <a:blip r:embed="rId2"/>
          <a:srcRect/>
          <a:stretch>
            <a:fillRect/>
          </a:stretch>
        </p:blipFill>
        <p:spPr bwMode="auto">
          <a:xfrm>
            <a:off x="655612" y="1100364"/>
            <a:ext cx="8488388" cy="3732893"/>
          </a:xfrm>
          <a:prstGeom prst="rect">
            <a:avLst/>
          </a:prstGeom>
          <a:noFill/>
          <a:ln w="9525">
            <a:noFill/>
            <a:miter lim="800000"/>
            <a:headEnd/>
            <a:tailEnd/>
          </a:ln>
          <a:effectLst/>
        </p:spPr>
      </p:pic>
      <p:sp>
        <p:nvSpPr>
          <p:cNvPr id="4" name="TextBox 3"/>
          <p:cNvSpPr txBox="1"/>
          <p:nvPr/>
        </p:nvSpPr>
        <p:spPr>
          <a:xfrm>
            <a:off x="2119104" y="5109029"/>
            <a:ext cx="6032421" cy="461665"/>
          </a:xfrm>
          <a:prstGeom prst="rect">
            <a:avLst/>
          </a:prstGeom>
          <a:noFill/>
        </p:spPr>
        <p:txBody>
          <a:bodyPr wrap="none" rtlCol="0">
            <a:spAutoFit/>
          </a:bodyPr>
          <a:lstStyle/>
          <a:p>
            <a:r>
              <a:rPr lang="zh-CN" altLang="en-US" dirty="0" smtClean="0"/>
              <a:t>软件开发队伍，就要像外科手术团队一样！</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17.3.3 </a:t>
            </a:r>
            <a:r>
              <a:rPr lang="zh-CN" altLang="en-US" dirty="0" smtClean="0"/>
              <a:t>矩阵式的组织方式</a:t>
            </a:r>
            <a:endParaRPr lang="zh-CN" altLang="en-US" dirty="0"/>
          </a:p>
        </p:txBody>
      </p:sp>
      <p:graphicFrame>
        <p:nvGraphicFramePr>
          <p:cNvPr id="4" name="表格 3"/>
          <p:cNvGraphicFramePr>
            <a:graphicFrameLocks noGrp="1"/>
          </p:cNvGraphicFramePr>
          <p:nvPr/>
        </p:nvGraphicFramePr>
        <p:xfrm>
          <a:off x="1047341" y="1887762"/>
          <a:ext cx="7806371" cy="2123444"/>
        </p:xfrm>
        <a:graphic>
          <a:graphicData uri="http://schemas.openxmlformats.org/drawingml/2006/table">
            <a:tbl>
              <a:tblPr/>
              <a:tblGrid>
                <a:gridCol w="1115288">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592188">
                  <a:extLst>
                    <a:ext uri="{9D8B030D-6E8A-4147-A177-3AD203B41FA5}">
                      <a16:colId xmlns:a16="http://schemas.microsoft.com/office/drawing/2014/main" val="20003"/>
                    </a:ext>
                  </a:extLst>
                </a:gridCol>
                <a:gridCol w="1301219">
                  <a:extLst>
                    <a:ext uri="{9D8B030D-6E8A-4147-A177-3AD203B41FA5}">
                      <a16:colId xmlns:a16="http://schemas.microsoft.com/office/drawing/2014/main" val="20004"/>
                    </a:ext>
                  </a:extLst>
                </a:gridCol>
                <a:gridCol w="1301219">
                  <a:extLst>
                    <a:ext uri="{9D8B030D-6E8A-4147-A177-3AD203B41FA5}">
                      <a16:colId xmlns:a16="http://schemas.microsoft.com/office/drawing/2014/main" val="20005"/>
                    </a:ext>
                  </a:extLst>
                </a:gridCol>
              </a:tblGrid>
              <a:tr h="478067">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界面</a:t>
                      </a:r>
                      <a:r>
                        <a:rPr lang="zh-CN" sz="1600" kern="100" dirty="0">
                          <a:latin typeface="Times New Roman"/>
                          <a:ea typeface="宋体"/>
                          <a:cs typeface="Times New Roman"/>
                        </a:rPr>
                        <a:t>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图形</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数据库</a:t>
                      </a:r>
                      <a:r>
                        <a:rPr lang="zh-CN" sz="1600" kern="100" dirty="0">
                          <a:latin typeface="Times New Roman"/>
                          <a:ea typeface="宋体"/>
                          <a:cs typeface="Times New Roman"/>
                        </a:rPr>
                        <a:t>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质量保证</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测试</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8459">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项目</a:t>
                      </a:r>
                      <a:r>
                        <a:rPr lang="en-US" sz="1600" kern="100" dirty="0">
                          <a:latin typeface="Times New Roman"/>
                          <a:ea typeface="宋体"/>
                          <a:cs typeface="Times New Roman"/>
                        </a:rPr>
                        <a:t>A</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张</a:t>
                      </a:r>
                      <a:r>
                        <a:rPr lang="zh-CN" sz="1600" kern="100" dirty="0">
                          <a:latin typeface="Times New Roman"/>
                          <a:ea typeface="宋体"/>
                          <a:cs typeface="Times New Roman"/>
                        </a:rPr>
                        <a:t>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李</a:t>
                      </a:r>
                      <a:r>
                        <a:rPr lang="zh-CN" sz="1600" kern="100" dirty="0">
                          <a:latin typeface="Times New Roman"/>
                          <a:ea typeface="宋体"/>
                          <a:cs typeface="Times New Roman"/>
                        </a:rPr>
                        <a:t>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王</a:t>
                      </a:r>
                      <a:r>
                        <a:rPr lang="zh-CN" sz="1600" kern="100" dirty="0">
                          <a:latin typeface="Times New Roman"/>
                          <a:ea typeface="宋体"/>
                          <a:cs typeface="Times New Roman"/>
                        </a:rPr>
                        <a:t>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刘</a:t>
                      </a:r>
                      <a:r>
                        <a:rPr lang="zh-CN" sz="1600" kern="100" dirty="0">
                          <a:latin typeface="Times New Roman"/>
                          <a:ea typeface="宋体"/>
                          <a:cs typeface="Times New Roman"/>
                        </a:rPr>
                        <a:t>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钱</a:t>
                      </a:r>
                      <a:r>
                        <a:rPr lang="zh-CN" sz="1600" kern="100" dirty="0">
                          <a:latin typeface="Times New Roman"/>
                          <a:ea typeface="宋体"/>
                          <a:cs typeface="Times New Roman"/>
                        </a:rPr>
                        <a:t>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48459">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项目</a:t>
                      </a:r>
                      <a:r>
                        <a:rPr lang="en-US" sz="1600" kern="100" dirty="0">
                          <a:latin typeface="Times New Roman"/>
                          <a:ea typeface="宋体"/>
                          <a:cs typeface="Times New Roman"/>
                        </a:rPr>
                        <a:t>B</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张</a:t>
                      </a:r>
                      <a:r>
                        <a:rPr lang="zh-CN" sz="1600" kern="100" dirty="0">
                          <a:latin typeface="Times New Roman"/>
                          <a:ea typeface="宋体"/>
                          <a:cs typeface="Times New Roman"/>
                        </a:rPr>
                        <a:t>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王</a:t>
                      </a:r>
                      <a:r>
                        <a:rPr lang="zh-CN" sz="1600" kern="100" dirty="0">
                          <a:latin typeface="Times New Roman"/>
                          <a:ea typeface="宋体"/>
                          <a:cs typeface="Times New Roman"/>
                        </a:rPr>
                        <a:t>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刘</a:t>
                      </a:r>
                      <a:r>
                        <a:rPr lang="zh-CN" sz="1600" kern="100" dirty="0">
                          <a:latin typeface="Times New Roman"/>
                          <a:ea typeface="宋体"/>
                          <a:cs typeface="Times New Roman"/>
                        </a:rPr>
                        <a:t>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钱</a:t>
                      </a:r>
                      <a:r>
                        <a:rPr lang="zh-CN" sz="1600" kern="100" dirty="0">
                          <a:latin typeface="Times New Roman"/>
                          <a:ea typeface="宋体"/>
                          <a:cs typeface="Times New Roman"/>
                        </a:rPr>
                        <a:t>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8459">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项目</a:t>
                      </a:r>
                      <a:r>
                        <a:rPr lang="en-US" sz="1600" kern="100" dirty="0">
                          <a:latin typeface="Times New Roman"/>
                          <a:ea typeface="宋体"/>
                          <a:cs typeface="Times New Roman"/>
                        </a:rPr>
                        <a:t>C</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李</a:t>
                      </a:r>
                      <a:r>
                        <a:rPr lang="zh-CN" sz="1600" kern="100" dirty="0">
                          <a:latin typeface="Times New Roman"/>
                          <a:ea typeface="宋体"/>
                          <a:cs typeface="Times New Roman"/>
                        </a:rPr>
                        <a:t>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王</a:t>
                      </a:r>
                      <a:r>
                        <a:rPr lang="zh-CN" sz="1600" kern="100" dirty="0">
                          <a:latin typeface="Times New Roman"/>
                          <a:ea typeface="宋体"/>
                          <a:cs typeface="Times New Roman"/>
                        </a:rPr>
                        <a:t>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钱</a:t>
                      </a:r>
                      <a:r>
                        <a:rPr lang="zh-CN" sz="1600" kern="100" dirty="0">
                          <a:latin typeface="Times New Roman"/>
                          <a:ea typeface="宋体"/>
                          <a:cs typeface="Times New Roman"/>
                        </a:rPr>
                        <a:t>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4"/>
          <p:cNvSpPr txBox="1"/>
          <p:nvPr/>
        </p:nvSpPr>
        <p:spPr>
          <a:xfrm>
            <a:off x="957143" y="4833258"/>
            <a:ext cx="8186857" cy="461665"/>
          </a:xfrm>
          <a:prstGeom prst="rect">
            <a:avLst/>
          </a:prstGeom>
          <a:noFill/>
        </p:spPr>
        <p:txBody>
          <a:bodyPr wrap="none" rtlCol="0">
            <a:spAutoFit/>
          </a:bodyPr>
          <a:lstStyle/>
          <a:p>
            <a:r>
              <a:rPr lang="zh-CN" altLang="en-US" dirty="0" smtClean="0"/>
              <a:t>人员复用：让工程师成为某个方面专家，而不一定是全才！</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17.3.4 </a:t>
            </a:r>
            <a:r>
              <a:rPr lang="zh-CN" altLang="en-US" dirty="0" smtClean="0"/>
              <a:t>基于开源软件的生产</a:t>
            </a:r>
            <a:endParaRPr lang="zh-CN" altLang="en-US" dirty="0"/>
          </a:p>
        </p:txBody>
      </p:sp>
      <p:sp>
        <p:nvSpPr>
          <p:cNvPr id="3" name="内容占位符 2"/>
          <p:cNvSpPr>
            <a:spLocks noGrp="1"/>
          </p:cNvSpPr>
          <p:nvPr>
            <p:ph idx="1"/>
          </p:nvPr>
        </p:nvSpPr>
        <p:spPr/>
        <p:txBody>
          <a:bodyPr/>
          <a:lstStyle/>
          <a:p>
            <a:r>
              <a:rPr lang="zh-CN" altLang="en-US" dirty="0" smtClean="0"/>
              <a:t>开源软件团体也能产生出许多高质量的、可用的系统。</a:t>
            </a:r>
            <a:endParaRPr lang="en-US" altLang="zh-CN" dirty="0" smtClean="0"/>
          </a:p>
          <a:p>
            <a:r>
              <a:rPr lang="en-US" dirty="0" smtClean="0"/>
              <a:t>Raymond</a:t>
            </a:r>
            <a:r>
              <a:rPr lang="zh-CN" altLang="en-US" dirty="0" smtClean="0"/>
              <a:t>在其书</a:t>
            </a:r>
            <a:r>
              <a:rPr lang="en-US" altLang="zh-CN" dirty="0" smtClean="0"/>
              <a:t>《</a:t>
            </a:r>
            <a:r>
              <a:rPr lang="en-US" dirty="0" smtClean="0"/>
              <a:t>The Cathedral and the Bazaar</a:t>
            </a:r>
            <a:r>
              <a:rPr lang="en-US" altLang="zh-CN" dirty="0" smtClean="0"/>
              <a:t>》</a:t>
            </a:r>
            <a:r>
              <a:rPr lang="zh-CN" altLang="en-US" dirty="0" smtClean="0"/>
              <a:t>中把传统上具有良好组织管理的软件开发组织模式</a:t>
            </a:r>
            <a:r>
              <a:rPr lang="en-US" dirty="0" smtClean="0"/>
              <a:t>----</a:t>
            </a:r>
            <a:r>
              <a:rPr lang="zh-CN" altLang="en-US" dirty="0" smtClean="0"/>
              <a:t>称为教堂</a:t>
            </a:r>
            <a:r>
              <a:rPr lang="en-US" dirty="0" smtClean="0"/>
              <a:t>(Cathedral</a:t>
            </a:r>
            <a:r>
              <a:rPr lang="zh-CN" altLang="en-US" dirty="0" smtClean="0"/>
              <a:t>模式；而起初开源软件开发则属于典型的集市或巴扎</a:t>
            </a:r>
            <a:r>
              <a:rPr lang="en-US" dirty="0" smtClean="0"/>
              <a:t>(Bazaar)</a:t>
            </a:r>
            <a:r>
              <a:rPr lang="zh-CN" altLang="en-US" dirty="0" smtClean="0"/>
              <a:t>模式：</a:t>
            </a:r>
            <a:endParaRPr lang="en-US" altLang="zh-CN" dirty="0" smtClean="0"/>
          </a:p>
          <a:p>
            <a:pPr lvl="1"/>
            <a:r>
              <a:rPr lang="zh-CN" altLang="en-US" dirty="0" smtClean="0"/>
              <a:t>成群的无政府主义者随便设立一个虚拟的网络社区，没有目的、进度时间、计划和成本等规划。</a:t>
            </a:r>
            <a:endParaRPr lang="en-US" altLang="zh-CN" dirty="0" smtClean="0"/>
          </a:p>
          <a:p>
            <a:pPr lvl="1"/>
            <a:r>
              <a:rPr lang="zh-CN" altLang="en-US" dirty="0" smtClean="0"/>
              <a:t>然而，正是这种开源方式也造就了一些成功的产品，例如，</a:t>
            </a:r>
            <a:r>
              <a:rPr lang="en-US" dirty="0" smtClean="0"/>
              <a:t>Apache, Mozilla </a:t>
            </a:r>
            <a:r>
              <a:rPr lang="zh-CN" altLang="en-US" dirty="0" smtClean="0"/>
              <a:t>等。</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17.1 </a:t>
            </a:r>
            <a:r>
              <a:rPr lang="zh-CN" altLang="en-US" dirty="0" smtClean="0"/>
              <a:t>软件生产力</a:t>
            </a:r>
          </a:p>
          <a:p>
            <a:r>
              <a:rPr lang="en-US" dirty="0" smtClean="0"/>
              <a:t>17.2 </a:t>
            </a:r>
            <a:r>
              <a:rPr lang="zh-CN" altLang="en-US" dirty="0" smtClean="0"/>
              <a:t>软件生产率</a:t>
            </a:r>
          </a:p>
          <a:p>
            <a:r>
              <a:rPr lang="en-US" dirty="0" smtClean="0"/>
              <a:t>17.3 </a:t>
            </a:r>
            <a:r>
              <a:rPr lang="zh-CN" altLang="en-US" dirty="0" smtClean="0"/>
              <a:t>项目组织方式</a:t>
            </a:r>
          </a:p>
          <a:p>
            <a:r>
              <a:rPr lang="en-US" dirty="0" smtClean="0"/>
              <a:t>17.4 </a:t>
            </a:r>
            <a:r>
              <a:rPr lang="zh-CN" altLang="en-US" dirty="0" smtClean="0"/>
              <a:t>项目计划的制定</a:t>
            </a:r>
          </a:p>
          <a:p>
            <a:r>
              <a:rPr lang="en-US" dirty="0" smtClean="0"/>
              <a:t>17.5 </a:t>
            </a:r>
            <a:r>
              <a:rPr lang="zh-CN" altLang="en-US" dirty="0" smtClean="0"/>
              <a:t>产品规模估算</a:t>
            </a:r>
          </a:p>
          <a:p>
            <a:r>
              <a:rPr lang="en-US" dirty="0" smtClean="0"/>
              <a:t>17.6 </a:t>
            </a:r>
            <a:r>
              <a:rPr lang="zh-CN" altLang="en-US" dirty="0" smtClean="0"/>
              <a:t>进度和资源规划</a:t>
            </a:r>
            <a:r>
              <a:rPr lang="en-US" dirty="0" smtClean="0"/>
              <a:t>	</a:t>
            </a:r>
            <a:endParaRPr lang="zh-CN" altLang="en-US" dirty="0" smtClean="0"/>
          </a:p>
          <a:p>
            <a:r>
              <a:rPr lang="en-US" dirty="0" smtClean="0"/>
              <a:t>17.7 </a:t>
            </a:r>
            <a:r>
              <a:rPr lang="zh-CN" altLang="en-US" dirty="0" smtClean="0"/>
              <a:t>项目执行与跟踪</a:t>
            </a:r>
            <a:r>
              <a:rPr lang="en-US" dirty="0" smtClean="0"/>
              <a:t>	</a:t>
            </a:r>
            <a:endParaRPr lang="zh-CN" altLang="en-US" dirty="0" smtClean="0"/>
          </a:p>
          <a:p>
            <a:r>
              <a:rPr lang="en-US" dirty="0" smtClean="0"/>
              <a:t>17.8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开源的生产率</a:t>
            </a:r>
            <a:endParaRPr lang="zh-CN" altLang="en-US" dirty="0"/>
          </a:p>
        </p:txBody>
      </p:sp>
      <p:sp>
        <p:nvSpPr>
          <p:cNvPr id="3" name="内容占位符 2"/>
          <p:cNvSpPr>
            <a:spLocks noGrp="1"/>
          </p:cNvSpPr>
          <p:nvPr>
            <p:ph idx="1"/>
          </p:nvPr>
        </p:nvSpPr>
        <p:spPr>
          <a:xfrm>
            <a:off x="939804" y="1237344"/>
            <a:ext cx="8001000" cy="4902200"/>
          </a:xfrm>
        </p:spPr>
        <p:txBody>
          <a:bodyPr/>
          <a:lstStyle/>
          <a:p>
            <a:r>
              <a:rPr lang="zh-CN" altLang="en-US" dirty="0" smtClean="0"/>
              <a:t>基于已有开源码进行应用软件开发可以极大地提高软件开发效率。这种情况下，很难用单位人时的代码行度量软件生产率。</a:t>
            </a:r>
            <a:endParaRPr lang="en-US" altLang="zh-CN" dirty="0" smtClean="0"/>
          </a:p>
          <a:p>
            <a:pPr lvl="1"/>
            <a:r>
              <a:rPr lang="zh-CN" altLang="en-US" dirty="0" smtClean="0"/>
              <a:t>如果你把已经开源的代码也算到你的生产量中，显然是不合理的。</a:t>
            </a:r>
            <a:endParaRPr lang="en-US" altLang="zh-CN" dirty="0" smtClean="0"/>
          </a:p>
          <a:p>
            <a:pPr lvl="1"/>
            <a:r>
              <a:rPr lang="zh-CN" altLang="en-US" dirty="0" smtClean="0"/>
              <a:t>但是又不能不算，因为开发队伍需要花大量的时间理解、消化和分析开源代码，并尽可能地使用和改造这些代码。</a:t>
            </a:r>
            <a:endParaRPr lang="en-US" altLang="zh-CN" dirty="0" smtClean="0"/>
          </a:p>
          <a:p>
            <a:pPr lvl="1"/>
            <a:r>
              <a:rPr lang="zh-CN" altLang="en-US" dirty="0" smtClean="0"/>
              <a:t>如果仅仅计算改造或修改过的代码，就会忽略理解和分析开源码的时间。</a:t>
            </a:r>
            <a:endParaRPr lang="en-US" altLang="zh-CN" dirty="0" smtClean="0"/>
          </a:p>
          <a:p>
            <a:r>
              <a:rPr lang="zh-CN" altLang="en-US" dirty="0" smtClean="0"/>
              <a:t>无管理时，你很难预测系统的缺陷何时能被排除！</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17.4 </a:t>
            </a:r>
            <a:r>
              <a:rPr lang="zh-CN" altLang="en-US" dirty="0" smtClean="0"/>
              <a:t>项目计划的制定</a:t>
            </a:r>
            <a:endParaRPr lang="zh-CN" altLang="en-US" dirty="0"/>
          </a:p>
        </p:txBody>
      </p:sp>
      <p:sp>
        <p:nvSpPr>
          <p:cNvPr id="3" name="内容占位符 2"/>
          <p:cNvSpPr>
            <a:spLocks noGrp="1"/>
          </p:cNvSpPr>
          <p:nvPr>
            <p:ph idx="1"/>
          </p:nvPr>
        </p:nvSpPr>
        <p:spPr/>
        <p:txBody>
          <a:bodyPr/>
          <a:lstStyle/>
          <a:p>
            <a:r>
              <a:rPr lang="en-US" dirty="0" smtClean="0"/>
              <a:t>17.4.1 </a:t>
            </a:r>
            <a:r>
              <a:rPr lang="zh-CN" altLang="en-US" dirty="0" smtClean="0"/>
              <a:t>项目策划过程</a:t>
            </a:r>
          </a:p>
          <a:p>
            <a:r>
              <a:rPr lang="en-US" dirty="0" smtClean="0"/>
              <a:t>17.4.2 WBS</a:t>
            </a:r>
            <a:r>
              <a:rPr lang="zh-CN" altLang="en-US" dirty="0" smtClean="0"/>
              <a:t>分解</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152399"/>
            <a:ext cx="7772400" cy="892629"/>
          </a:xfrm>
        </p:spPr>
        <p:txBody>
          <a:bodyPr/>
          <a:lstStyle/>
          <a:p>
            <a:r>
              <a:rPr lang="en-US" dirty="0" smtClean="0"/>
              <a:t>17.4.1 </a:t>
            </a:r>
            <a:r>
              <a:rPr lang="zh-CN" altLang="en-US" dirty="0" smtClean="0"/>
              <a:t>项目策划过程</a:t>
            </a:r>
            <a:endParaRPr lang="zh-CN" altLang="en-US" dirty="0"/>
          </a:p>
        </p:txBody>
      </p:sp>
      <p:sp>
        <p:nvSpPr>
          <p:cNvPr id="3" name="内容占位符 2"/>
          <p:cNvSpPr>
            <a:spLocks noGrp="1"/>
          </p:cNvSpPr>
          <p:nvPr>
            <p:ph idx="1"/>
          </p:nvPr>
        </p:nvSpPr>
        <p:spPr>
          <a:xfrm>
            <a:off x="1028700" y="1305425"/>
            <a:ext cx="8001000" cy="4902200"/>
          </a:xfrm>
        </p:spPr>
        <p:txBody>
          <a:bodyPr/>
          <a:lstStyle/>
          <a:p>
            <a:r>
              <a:rPr lang="zh-CN" altLang="en-US" sz="2400" dirty="0" smtClean="0"/>
              <a:t>项目策划的几个要素：</a:t>
            </a:r>
          </a:p>
          <a:p>
            <a:pPr lvl="1"/>
            <a:r>
              <a:rPr lang="en-US" sz="2000" dirty="0" smtClean="0"/>
              <a:t>1</a:t>
            </a:r>
            <a:r>
              <a:rPr lang="zh-CN" altLang="en-US" sz="2000" dirty="0" smtClean="0"/>
              <a:t>）目标和目的：</a:t>
            </a:r>
            <a:endParaRPr lang="en-US" altLang="zh-CN" sz="2000" dirty="0" smtClean="0"/>
          </a:p>
          <a:p>
            <a:pPr lvl="2"/>
            <a:r>
              <a:rPr lang="zh-CN" altLang="en-US" sz="1800" dirty="0" smtClean="0"/>
              <a:t>描绘出项目要做什么</a:t>
            </a:r>
            <a:r>
              <a:rPr lang="en-US" sz="1800" dirty="0" smtClean="0"/>
              <a:t>(what)</a:t>
            </a:r>
            <a:r>
              <a:rPr lang="zh-CN" altLang="en-US" sz="1800" dirty="0" smtClean="0"/>
              <a:t>？为谁做</a:t>
            </a:r>
            <a:r>
              <a:rPr lang="en-US" sz="1800" dirty="0" smtClean="0"/>
              <a:t>(whom)</a:t>
            </a:r>
            <a:r>
              <a:rPr lang="zh-CN" altLang="en-US" sz="1800" dirty="0" smtClean="0"/>
              <a:t>？何时完成</a:t>
            </a:r>
            <a:r>
              <a:rPr lang="en-US" sz="1800" dirty="0" smtClean="0"/>
              <a:t>(when)</a:t>
            </a:r>
            <a:r>
              <a:rPr lang="zh-CN" altLang="en-US" sz="1800" dirty="0" smtClean="0"/>
              <a:t>？以及判定项目是否成功的准则</a:t>
            </a:r>
            <a:r>
              <a:rPr lang="en-US" sz="1800" dirty="0" smtClean="0"/>
              <a:t>(criteria)</a:t>
            </a:r>
            <a:r>
              <a:rPr lang="zh-CN" altLang="en-US" sz="1800" dirty="0" smtClean="0"/>
              <a:t>。</a:t>
            </a:r>
          </a:p>
          <a:p>
            <a:pPr lvl="1"/>
            <a:r>
              <a:rPr lang="en-US" sz="2000" dirty="0"/>
              <a:t>2)</a:t>
            </a:r>
            <a:r>
              <a:rPr lang="zh-CN" altLang="en-US" sz="2000" dirty="0"/>
              <a:t>工作分解结构</a:t>
            </a:r>
            <a:r>
              <a:rPr lang="en-US" sz="2000" dirty="0"/>
              <a:t>(WBS)</a:t>
            </a:r>
            <a:r>
              <a:rPr lang="zh-CN" altLang="en-US" sz="2000" dirty="0"/>
              <a:t>：</a:t>
            </a:r>
            <a:endParaRPr lang="en-US" altLang="zh-CN" sz="2000" dirty="0"/>
          </a:p>
          <a:p>
            <a:pPr lvl="2"/>
            <a:r>
              <a:rPr lang="zh-CN" altLang="en-US" sz="1800" dirty="0"/>
              <a:t>将项目分解为多个任务，每个任务被定义、估计和跟踪。</a:t>
            </a:r>
          </a:p>
          <a:p>
            <a:pPr lvl="1"/>
            <a:r>
              <a:rPr lang="en-US" sz="2000" dirty="0"/>
              <a:t>3</a:t>
            </a:r>
            <a:r>
              <a:rPr lang="zh-CN" altLang="en-US" sz="2000" dirty="0"/>
              <a:t>）产品规模估计：</a:t>
            </a:r>
            <a:endParaRPr lang="en-US" altLang="zh-CN" sz="2000" dirty="0"/>
          </a:p>
          <a:p>
            <a:pPr lvl="2"/>
            <a:r>
              <a:rPr lang="zh-CN" altLang="en-US" sz="1800" dirty="0"/>
              <a:t>定量地估计每个产品元素</a:t>
            </a:r>
            <a:r>
              <a:rPr lang="en-US" sz="1800" dirty="0"/>
              <a:t>(</a:t>
            </a:r>
            <a:r>
              <a:rPr lang="zh-CN" altLang="en-US" sz="1800" dirty="0"/>
              <a:t>子系统、部件或模块</a:t>
            </a:r>
            <a:r>
              <a:rPr lang="en-US" sz="1800" dirty="0"/>
              <a:t>)</a:t>
            </a:r>
            <a:r>
              <a:rPr lang="zh-CN" altLang="en-US" sz="1800" dirty="0"/>
              <a:t>的代码行，并与历史数据进行对比分析。</a:t>
            </a:r>
          </a:p>
          <a:p>
            <a:pPr lvl="1"/>
            <a:r>
              <a:rPr lang="en-US" sz="2000" dirty="0"/>
              <a:t>4</a:t>
            </a:r>
            <a:r>
              <a:rPr lang="zh-CN" altLang="en-US" sz="2000" dirty="0"/>
              <a:t>）资源估算：</a:t>
            </a:r>
            <a:endParaRPr lang="en-US" altLang="zh-CN" sz="2000" dirty="0"/>
          </a:p>
          <a:p>
            <a:pPr lvl="2"/>
            <a:r>
              <a:rPr lang="zh-CN" altLang="en-US" sz="1800" dirty="0"/>
              <a:t>以历史经验为基础，用已知的生产率和影响因素，对</a:t>
            </a:r>
            <a:r>
              <a:rPr lang="en-US" sz="1800" dirty="0"/>
              <a:t>WBS</a:t>
            </a:r>
            <a:r>
              <a:rPr lang="zh-CN" altLang="en-US" sz="1800" dirty="0"/>
              <a:t>分解出来的每个工作任务估计出合理的资源要求。</a:t>
            </a:r>
          </a:p>
          <a:p>
            <a:pPr lvl="1"/>
            <a:r>
              <a:rPr lang="en-US" sz="2000" dirty="0"/>
              <a:t>5</a:t>
            </a:r>
            <a:r>
              <a:rPr lang="zh-CN" altLang="en-US" sz="2000" dirty="0"/>
              <a:t>）项目进度：</a:t>
            </a:r>
            <a:endParaRPr lang="en-US" altLang="zh-CN" sz="2000" dirty="0"/>
          </a:p>
          <a:p>
            <a:pPr lvl="2"/>
            <a:r>
              <a:rPr lang="zh-CN" altLang="en-US" sz="1800" dirty="0"/>
              <a:t>依据可用的人力和其它资源估算，给出每个任务的进度和交付项的时间安排。</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17.4.2 WBS</a:t>
            </a:r>
            <a:r>
              <a:rPr lang="zh-CN" altLang="en-US" dirty="0" smtClean="0"/>
              <a:t>分解</a:t>
            </a:r>
            <a:endParaRPr lang="zh-CN" altLang="en-US" dirty="0"/>
          </a:p>
        </p:txBody>
      </p:sp>
      <p:sp>
        <p:nvSpPr>
          <p:cNvPr id="3" name="内容占位符 2"/>
          <p:cNvSpPr>
            <a:spLocks noGrp="1"/>
          </p:cNvSpPr>
          <p:nvPr>
            <p:ph idx="1"/>
          </p:nvPr>
        </p:nvSpPr>
        <p:spPr/>
        <p:txBody>
          <a:bodyPr/>
          <a:lstStyle/>
          <a:p>
            <a:r>
              <a:rPr lang="zh-CN" altLang="en-US" dirty="0" smtClean="0"/>
              <a:t>项目计划源于估算，而准确估算需要对项目的工作任务进行分解。</a:t>
            </a:r>
            <a:endParaRPr lang="en-US" altLang="zh-CN" dirty="0" smtClean="0"/>
          </a:p>
          <a:p>
            <a:r>
              <a:rPr lang="en-US" dirty="0" smtClean="0"/>
              <a:t>WBS</a:t>
            </a:r>
            <a:r>
              <a:rPr lang="zh-CN" altLang="en-US" dirty="0" smtClean="0"/>
              <a:t>的分解目的是能够把每个子任务分解给相应的开发小组，甚至是个人，且能够在较短的时间内完成这些任务。</a:t>
            </a:r>
            <a:endParaRPr lang="en-US" altLang="zh-CN" dirty="0" smtClean="0"/>
          </a:p>
          <a:p>
            <a:r>
              <a:rPr lang="en-US" dirty="0" smtClean="0"/>
              <a:t>WBS</a:t>
            </a:r>
            <a:r>
              <a:rPr lang="zh-CN" altLang="en-US" dirty="0" smtClean="0"/>
              <a:t>分解的越准确，产品规模估计越准，计划做的就越好，就越好追踪和监督。</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 </a:t>
            </a:r>
            <a:r>
              <a:rPr lang="zh-CN" altLang="en-US" dirty="0" smtClean="0"/>
              <a:t>规模</a:t>
            </a:r>
            <a:r>
              <a:rPr lang="en-US" altLang="zh-CN" dirty="0" smtClean="0"/>
              <a:t>/</a:t>
            </a:r>
            <a:r>
              <a:rPr lang="zh-CN" altLang="en-US" dirty="0" smtClean="0"/>
              <a:t>工作量</a:t>
            </a:r>
            <a:r>
              <a:rPr lang="en-US" altLang="zh-CN" dirty="0" smtClean="0"/>
              <a:t>/</a:t>
            </a:r>
            <a:r>
              <a:rPr lang="zh-CN" altLang="en-US" dirty="0" smtClean="0"/>
              <a:t>进度估算</a:t>
            </a:r>
            <a:endParaRPr lang="zh-CN" altLang="en-US" dirty="0"/>
          </a:p>
        </p:txBody>
      </p:sp>
      <p:sp>
        <p:nvSpPr>
          <p:cNvPr id="3" name="内容占位符 2"/>
          <p:cNvSpPr>
            <a:spLocks noGrp="1"/>
          </p:cNvSpPr>
          <p:nvPr>
            <p:ph idx="1"/>
          </p:nvPr>
        </p:nvSpPr>
        <p:spPr/>
        <p:txBody>
          <a:bodyPr/>
          <a:lstStyle/>
          <a:p>
            <a:r>
              <a:rPr lang="en-US" dirty="0" smtClean="0"/>
              <a:t>17.5.1 </a:t>
            </a:r>
            <a:r>
              <a:rPr lang="zh-CN" altLang="en-US" dirty="0" smtClean="0"/>
              <a:t>基于</a:t>
            </a:r>
            <a:r>
              <a:rPr lang="en-US" dirty="0" smtClean="0"/>
              <a:t>LOC</a:t>
            </a:r>
            <a:r>
              <a:rPr lang="zh-CN" altLang="en-US" dirty="0" smtClean="0"/>
              <a:t>的估算</a:t>
            </a:r>
          </a:p>
          <a:p>
            <a:r>
              <a:rPr lang="en-US" dirty="0" smtClean="0"/>
              <a:t>17.5.2 </a:t>
            </a:r>
            <a:r>
              <a:rPr lang="zh-CN" altLang="en-US" dirty="0" smtClean="0"/>
              <a:t>基于</a:t>
            </a:r>
            <a:r>
              <a:rPr lang="en-US" dirty="0" smtClean="0"/>
              <a:t>FP</a:t>
            </a:r>
            <a:r>
              <a:rPr lang="zh-CN" altLang="en-US" dirty="0" smtClean="0"/>
              <a:t>的估计</a:t>
            </a:r>
          </a:p>
          <a:p>
            <a:r>
              <a:rPr lang="en-US" dirty="0" smtClean="0"/>
              <a:t>17.5.3 </a:t>
            </a:r>
            <a:r>
              <a:rPr lang="zh-CN" altLang="en-US" dirty="0" smtClean="0"/>
              <a:t>基于用例的估算</a:t>
            </a:r>
          </a:p>
          <a:p>
            <a:r>
              <a:rPr lang="en-US" dirty="0" smtClean="0"/>
              <a:t>17.5.4 </a:t>
            </a:r>
            <a:r>
              <a:rPr lang="zh-CN" altLang="en-US" dirty="0" smtClean="0"/>
              <a:t>经验估计模型</a:t>
            </a:r>
            <a:r>
              <a:rPr lang="en-US" dirty="0" smtClean="0"/>
              <a:t>	</a:t>
            </a:r>
            <a:endParaRPr lang="zh-CN" altLang="en-US" dirty="0" smtClean="0"/>
          </a:p>
          <a:p>
            <a:r>
              <a:rPr lang="en-US" dirty="0" smtClean="0"/>
              <a:t>17.5.5 COCOMO</a:t>
            </a:r>
            <a:r>
              <a:rPr lang="zh-CN" altLang="en-US" dirty="0" smtClean="0"/>
              <a:t>估算方法</a:t>
            </a:r>
            <a:r>
              <a:rPr lang="en-US" altLang="zh-CN" dirty="0" smtClean="0"/>
              <a:t>(</a:t>
            </a:r>
            <a:r>
              <a:rPr lang="zh-CN" altLang="en-US" dirty="0" smtClean="0"/>
              <a:t>工作量</a:t>
            </a:r>
            <a:r>
              <a:rPr lang="en-US" altLang="zh-CN" dirty="0" smtClean="0"/>
              <a:t>)</a:t>
            </a:r>
          </a:p>
          <a:p>
            <a:r>
              <a:rPr lang="en-US" altLang="zh-CN" dirty="0"/>
              <a:t>17.5.6 </a:t>
            </a:r>
            <a:r>
              <a:rPr lang="zh-CN" altLang="en-US" dirty="0"/>
              <a:t>进度估算</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17.5.1 </a:t>
            </a:r>
            <a:r>
              <a:rPr lang="zh-CN" altLang="en-US" dirty="0" smtClean="0"/>
              <a:t>基于</a:t>
            </a:r>
            <a:r>
              <a:rPr lang="en-US" dirty="0" smtClean="0"/>
              <a:t>LOC</a:t>
            </a:r>
            <a:r>
              <a:rPr lang="zh-CN" altLang="en-US" dirty="0" smtClean="0"/>
              <a:t>的估算</a:t>
            </a:r>
            <a:endParaRPr lang="zh-CN" altLang="en-US" dirty="0"/>
          </a:p>
        </p:txBody>
      </p:sp>
      <p:sp>
        <p:nvSpPr>
          <p:cNvPr id="3" name="内容占位符 2"/>
          <p:cNvSpPr>
            <a:spLocks noGrp="1"/>
          </p:cNvSpPr>
          <p:nvPr>
            <p:ph idx="1"/>
          </p:nvPr>
        </p:nvSpPr>
        <p:spPr/>
        <p:txBody>
          <a:bodyPr/>
          <a:lstStyle/>
          <a:p>
            <a:r>
              <a:rPr lang="zh-CN" altLang="en-US" dirty="0" smtClean="0"/>
              <a:t>最直接的规模估算是采用代码行</a:t>
            </a:r>
            <a:r>
              <a:rPr lang="en-US" dirty="0" smtClean="0"/>
              <a:t>---LOC(Line Of Code)</a:t>
            </a:r>
            <a:r>
              <a:rPr lang="zh-CN" altLang="en-US" dirty="0" smtClean="0"/>
              <a:t>作为度量值</a:t>
            </a:r>
            <a:endParaRPr lang="en-US" altLang="zh-CN" dirty="0" smtClean="0"/>
          </a:p>
          <a:p>
            <a:r>
              <a:rPr lang="zh-CN" altLang="en-US" dirty="0" smtClean="0"/>
              <a:t>虽然在需求阶段很难说估计出将会产生多上行代码，但是随着项目数量的增加可以积累历史经验。通过对比估算出新项目的代码行数，并改进估计技术和算法。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17.5.2 </a:t>
            </a:r>
            <a:r>
              <a:rPr lang="zh-CN" altLang="en-US" dirty="0" smtClean="0"/>
              <a:t>基于</a:t>
            </a:r>
            <a:r>
              <a:rPr lang="en-US" dirty="0" smtClean="0"/>
              <a:t>FP</a:t>
            </a:r>
            <a:r>
              <a:rPr lang="zh-CN" altLang="en-US" dirty="0" smtClean="0"/>
              <a:t>的估计</a:t>
            </a:r>
            <a:endParaRPr lang="zh-CN" altLang="en-US" dirty="0"/>
          </a:p>
        </p:txBody>
      </p:sp>
      <p:sp>
        <p:nvSpPr>
          <p:cNvPr id="3" name="内容占位符 2"/>
          <p:cNvSpPr>
            <a:spLocks noGrp="1"/>
          </p:cNvSpPr>
          <p:nvPr>
            <p:ph idx="1"/>
          </p:nvPr>
        </p:nvSpPr>
        <p:spPr/>
        <p:txBody>
          <a:bodyPr/>
          <a:lstStyle/>
          <a:p>
            <a:r>
              <a:rPr lang="zh-CN" altLang="en-US" dirty="0" smtClean="0"/>
              <a:t>在项目的初期，采用</a:t>
            </a:r>
            <a:r>
              <a:rPr lang="en-US" dirty="0" smtClean="0"/>
              <a:t>FP(Functional Points)</a:t>
            </a:r>
            <a:r>
              <a:rPr lang="zh-CN" altLang="en-US" dirty="0" smtClean="0"/>
              <a:t>估计更容易一些，可以确定每个输入、输出、计算、数据处理等的个数和复杂程度。</a:t>
            </a:r>
            <a:endParaRPr lang="en-US" altLang="zh-CN" dirty="0" smtClean="0"/>
          </a:p>
          <a:p>
            <a:endParaRPr lang="en-US" altLang="zh-CN" dirty="0" smtClean="0"/>
          </a:p>
          <a:p>
            <a:r>
              <a:rPr lang="en-US" dirty="0" smtClean="0"/>
              <a:t>FP</a:t>
            </a:r>
            <a:r>
              <a:rPr lang="zh-CN" altLang="en-US" dirty="0" smtClean="0"/>
              <a:t>的计算方法应分为三步：</a:t>
            </a:r>
            <a:endParaRPr lang="en-US" altLang="zh-CN" dirty="0" smtClean="0"/>
          </a:p>
          <a:p>
            <a:pPr lvl="1"/>
            <a:r>
              <a:rPr lang="en-US" dirty="0" smtClean="0"/>
              <a:t>1</a:t>
            </a:r>
            <a:r>
              <a:rPr lang="zh-CN" altLang="en-US" dirty="0" smtClean="0"/>
              <a:t>）估算信息处理规模，</a:t>
            </a:r>
            <a:endParaRPr lang="en-US" altLang="zh-CN" dirty="0" smtClean="0"/>
          </a:p>
          <a:p>
            <a:pPr lvl="1"/>
            <a:r>
              <a:rPr lang="en-US" dirty="0" smtClean="0"/>
              <a:t>2</a:t>
            </a:r>
            <a:r>
              <a:rPr lang="zh-CN" altLang="en-US" dirty="0" smtClean="0"/>
              <a:t>）依据技术复杂度因素调整，</a:t>
            </a:r>
            <a:endParaRPr lang="en-US" altLang="zh-CN" dirty="0" smtClean="0"/>
          </a:p>
          <a:p>
            <a:pPr lvl="1"/>
            <a:r>
              <a:rPr lang="en-US" dirty="0" smtClean="0"/>
              <a:t>3</a:t>
            </a:r>
            <a:r>
              <a:rPr lang="zh-CN" altLang="en-US" dirty="0" smtClean="0"/>
              <a:t>）依据环境因素调整。</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第一步：计算未调整的功能点</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06185023"/>
              </p:ext>
            </p:extLst>
          </p:nvPr>
        </p:nvGraphicFramePr>
        <p:xfrm>
          <a:off x="1267591" y="3963432"/>
          <a:ext cx="7523218" cy="2097274"/>
        </p:xfrm>
        <a:graphic>
          <a:graphicData uri="http://schemas.openxmlformats.org/drawingml/2006/table">
            <a:tbl>
              <a:tblPr/>
              <a:tblGrid>
                <a:gridCol w="1648009">
                  <a:extLst>
                    <a:ext uri="{9D8B030D-6E8A-4147-A177-3AD203B41FA5}">
                      <a16:colId xmlns:a16="http://schemas.microsoft.com/office/drawing/2014/main" val="20000"/>
                    </a:ext>
                  </a:extLst>
                </a:gridCol>
                <a:gridCol w="1648009">
                  <a:extLst>
                    <a:ext uri="{9D8B030D-6E8A-4147-A177-3AD203B41FA5}">
                      <a16:colId xmlns:a16="http://schemas.microsoft.com/office/drawing/2014/main" val="20001"/>
                    </a:ext>
                  </a:extLst>
                </a:gridCol>
                <a:gridCol w="1649007">
                  <a:extLst>
                    <a:ext uri="{9D8B030D-6E8A-4147-A177-3AD203B41FA5}">
                      <a16:colId xmlns:a16="http://schemas.microsoft.com/office/drawing/2014/main" val="20002"/>
                    </a:ext>
                  </a:extLst>
                </a:gridCol>
                <a:gridCol w="1649007">
                  <a:extLst>
                    <a:ext uri="{9D8B030D-6E8A-4147-A177-3AD203B41FA5}">
                      <a16:colId xmlns:a16="http://schemas.microsoft.com/office/drawing/2014/main" val="20003"/>
                    </a:ext>
                  </a:extLst>
                </a:gridCol>
                <a:gridCol w="929186">
                  <a:extLst>
                    <a:ext uri="{9D8B030D-6E8A-4147-A177-3AD203B41FA5}">
                      <a16:colId xmlns:a16="http://schemas.microsoft.com/office/drawing/2014/main" val="20004"/>
                    </a:ext>
                  </a:extLst>
                </a:gridCol>
              </a:tblGrid>
              <a:tr h="232229">
                <a:tc rowSpan="2">
                  <a:txBody>
                    <a:bodyPr/>
                    <a:lstStyle/>
                    <a:p>
                      <a:pPr indent="269875" algn="just">
                        <a:lnSpc>
                          <a:spcPts val="1660"/>
                        </a:lnSpc>
                        <a:spcAft>
                          <a:spcPts val="0"/>
                        </a:spcAft>
                      </a:pPr>
                      <a:r>
                        <a:rPr lang="zh-CN" sz="1600" kern="100" dirty="0">
                          <a:latin typeface="Times New Roman"/>
                          <a:ea typeface="宋体"/>
                          <a:cs typeface="Times New Roman"/>
                        </a:rPr>
                        <a:t>描述</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indent="269875" algn="ctr">
                        <a:lnSpc>
                          <a:spcPts val="1660"/>
                        </a:lnSpc>
                        <a:spcAft>
                          <a:spcPts val="0"/>
                        </a:spcAft>
                      </a:pPr>
                      <a:r>
                        <a:rPr lang="zh-CN" sz="1600" kern="100">
                          <a:latin typeface="Times New Roman"/>
                          <a:ea typeface="宋体"/>
                          <a:cs typeface="Times New Roman"/>
                        </a:rPr>
                        <a:t>信息处理难易等级</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indent="269875" algn="just">
                        <a:lnSpc>
                          <a:spcPts val="1660"/>
                        </a:lnSpc>
                        <a:spcAft>
                          <a:spcPts val="0"/>
                        </a:spcAft>
                      </a:pPr>
                      <a:r>
                        <a:rPr lang="zh-CN" sz="1600" kern="100">
                          <a:latin typeface="Times New Roman"/>
                          <a:ea typeface="宋体"/>
                          <a:cs typeface="Times New Roman"/>
                        </a:rPr>
                        <a:t>总计</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2229">
                <a:tc vMerge="1">
                  <a:txBody>
                    <a:bodyPr/>
                    <a:lstStyle/>
                    <a:p>
                      <a:endParaRPr lang="zh-CN" altLang="en-US"/>
                    </a:p>
                  </a:txBody>
                  <a:tcPr/>
                </a:tc>
                <a:tc>
                  <a:txBody>
                    <a:bodyPr/>
                    <a:lstStyle/>
                    <a:p>
                      <a:pPr indent="269875" algn="just">
                        <a:lnSpc>
                          <a:spcPts val="1660"/>
                        </a:lnSpc>
                        <a:spcAft>
                          <a:spcPts val="0"/>
                        </a:spcAft>
                      </a:pPr>
                      <a:r>
                        <a:rPr lang="zh-CN" sz="1600" kern="100">
                          <a:latin typeface="Times New Roman"/>
                          <a:ea typeface="宋体"/>
                          <a:cs typeface="Times New Roman"/>
                        </a:rPr>
                        <a:t>简单</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平均</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复杂</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1"/>
                  </a:ext>
                </a:extLst>
              </a:tr>
              <a:tr h="244761">
                <a:tc>
                  <a:txBody>
                    <a:bodyPr/>
                    <a:lstStyle/>
                    <a:p>
                      <a:pPr indent="269875" algn="just">
                        <a:lnSpc>
                          <a:spcPts val="1660"/>
                        </a:lnSpc>
                        <a:spcAft>
                          <a:spcPts val="0"/>
                        </a:spcAft>
                      </a:pPr>
                      <a:r>
                        <a:rPr lang="zh-CN" sz="1600" kern="100" dirty="0">
                          <a:latin typeface="Times New Roman"/>
                          <a:ea typeface="宋体"/>
                          <a:cs typeface="Times New Roman"/>
                        </a:rPr>
                        <a:t>外部输入</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3</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6</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3524">
                <a:tc>
                  <a:txBody>
                    <a:bodyPr/>
                    <a:lstStyle/>
                    <a:p>
                      <a:pPr indent="269875" algn="just">
                        <a:lnSpc>
                          <a:spcPts val="1660"/>
                        </a:lnSpc>
                        <a:spcAft>
                          <a:spcPts val="0"/>
                        </a:spcAft>
                      </a:pPr>
                      <a:r>
                        <a:rPr lang="zh-CN" sz="1600" kern="100">
                          <a:latin typeface="Times New Roman"/>
                          <a:ea typeface="宋体"/>
                          <a:cs typeface="Times New Roman"/>
                        </a:rPr>
                        <a:t>外部输出</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4</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5</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7</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9715">
                <a:tc>
                  <a:txBody>
                    <a:bodyPr/>
                    <a:lstStyle/>
                    <a:p>
                      <a:pPr indent="269875" algn="just">
                        <a:lnSpc>
                          <a:spcPts val="1660"/>
                        </a:lnSpc>
                        <a:spcAft>
                          <a:spcPts val="0"/>
                        </a:spcAft>
                      </a:pPr>
                      <a:r>
                        <a:rPr lang="zh-CN" sz="1600" kern="100">
                          <a:latin typeface="Times New Roman"/>
                          <a:ea typeface="宋体"/>
                          <a:cs typeface="Times New Roman"/>
                        </a:rPr>
                        <a:t>内部逻辑文件</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7</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15</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2872">
                <a:tc>
                  <a:txBody>
                    <a:bodyPr/>
                    <a:lstStyle/>
                    <a:p>
                      <a:pPr indent="269875" algn="just">
                        <a:lnSpc>
                          <a:spcPts val="1660"/>
                        </a:lnSpc>
                        <a:spcAft>
                          <a:spcPts val="0"/>
                        </a:spcAft>
                      </a:pPr>
                      <a:r>
                        <a:rPr lang="zh-CN" sz="1600" kern="100">
                          <a:latin typeface="Times New Roman"/>
                          <a:ea typeface="宋体"/>
                          <a:cs typeface="Times New Roman"/>
                        </a:rPr>
                        <a:t>外部接口文件</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5</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7</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9715">
                <a:tc>
                  <a:txBody>
                    <a:bodyPr/>
                    <a:lstStyle/>
                    <a:p>
                      <a:pPr indent="269875" algn="just">
                        <a:lnSpc>
                          <a:spcPts val="1660"/>
                        </a:lnSpc>
                        <a:spcAft>
                          <a:spcPts val="0"/>
                        </a:spcAft>
                      </a:pPr>
                      <a:r>
                        <a:rPr lang="zh-CN" sz="1600" kern="100">
                          <a:latin typeface="Times New Roman"/>
                          <a:ea typeface="宋体"/>
                          <a:cs typeface="Times New Roman"/>
                        </a:rPr>
                        <a:t>外部查询</a:t>
                      </a: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3</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4</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6</a:t>
                      </a:r>
                      <a:endParaRPr lang="zh-CN"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2229">
                <a:tc gridSpan="4">
                  <a:txBody>
                    <a:bodyPr/>
                    <a:lstStyle/>
                    <a:p>
                      <a:pPr indent="269875" algn="r">
                        <a:lnSpc>
                          <a:spcPts val="1660"/>
                        </a:lnSpc>
                        <a:spcAft>
                          <a:spcPts val="0"/>
                        </a:spcAft>
                      </a:pPr>
                      <a:r>
                        <a:rPr lang="zh-CN" sz="1600" kern="100">
                          <a:latin typeface="Times New Roman"/>
                          <a:ea typeface="宋体"/>
                          <a:cs typeface="Times New Roman"/>
                        </a:rPr>
                        <a:t>未调整的功能点</a:t>
                      </a:r>
                      <a:r>
                        <a:rPr lang="en-US" sz="1600" kern="100">
                          <a:latin typeface="Times New Roman"/>
                          <a:ea typeface="宋体"/>
                          <a:cs typeface="Times New Roman"/>
                        </a:rPr>
                        <a:t>(UFP)</a:t>
                      </a:r>
                      <a:endParaRPr lang="zh-CN" sz="1600" kern="10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0578" marR="505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矩形 4"/>
          <p:cNvSpPr/>
          <p:nvPr/>
        </p:nvSpPr>
        <p:spPr>
          <a:xfrm>
            <a:off x="1096951" y="1333609"/>
            <a:ext cx="7627257" cy="2185214"/>
          </a:xfrm>
          <a:prstGeom prst="rect">
            <a:avLst/>
          </a:prstGeom>
        </p:spPr>
        <p:txBody>
          <a:bodyPr wrap="square">
            <a:spAutoFit/>
          </a:bodyPr>
          <a:lstStyle/>
          <a:p>
            <a:r>
              <a:rPr lang="en-US" dirty="0" smtClean="0"/>
              <a:t>1</a:t>
            </a:r>
            <a:r>
              <a:rPr lang="zh-CN" altLang="en-US" dirty="0" smtClean="0"/>
              <a:t>）信息处理规模有最终用户看到的系统部件作为基本值，分为</a:t>
            </a:r>
            <a:r>
              <a:rPr lang="en-US" dirty="0" smtClean="0"/>
              <a:t>5</a:t>
            </a:r>
            <a:r>
              <a:rPr lang="zh-CN" altLang="en-US" dirty="0" smtClean="0"/>
              <a:t>个类型：</a:t>
            </a:r>
            <a:endParaRPr lang="en-US" altLang="zh-CN" dirty="0" smtClean="0"/>
          </a:p>
          <a:p>
            <a:pPr marL="800100" lvl="1" indent="-342900">
              <a:buFont typeface="Arial" panose="020B0604020202020204" pitchFamily="34" charset="0"/>
              <a:buChar char="•"/>
            </a:pPr>
            <a:r>
              <a:rPr lang="zh-CN" altLang="en-US" sz="2000" dirty="0" smtClean="0"/>
              <a:t>外部输入、输出、查询、与其它外部系统系的接口、以及内部逻辑文件。</a:t>
            </a:r>
            <a:endParaRPr lang="en-US" altLang="zh-CN" sz="2000" dirty="0" smtClean="0"/>
          </a:p>
          <a:p>
            <a:r>
              <a:rPr lang="zh-CN" altLang="en-US" dirty="0" smtClean="0"/>
              <a:t>并依据每种类型的数据元素的个数和其它因素将这些部件分为：“简单”、“平均”或“复杂”。</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第二步计算技术复杂度因素</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650309506"/>
              </p:ext>
            </p:extLst>
          </p:nvPr>
        </p:nvGraphicFramePr>
        <p:xfrm>
          <a:off x="1143000" y="1911513"/>
          <a:ext cx="7227959" cy="3510816"/>
        </p:xfrm>
        <a:graphic>
          <a:graphicData uri="http://schemas.openxmlformats.org/drawingml/2006/table">
            <a:tbl>
              <a:tblPr/>
              <a:tblGrid>
                <a:gridCol w="509525">
                  <a:extLst>
                    <a:ext uri="{9D8B030D-6E8A-4147-A177-3AD203B41FA5}">
                      <a16:colId xmlns:a16="http://schemas.microsoft.com/office/drawing/2014/main" val="20000"/>
                    </a:ext>
                  </a:extLst>
                </a:gridCol>
                <a:gridCol w="1615402">
                  <a:extLst>
                    <a:ext uri="{9D8B030D-6E8A-4147-A177-3AD203B41FA5}">
                      <a16:colId xmlns:a16="http://schemas.microsoft.com/office/drawing/2014/main" val="20001"/>
                    </a:ext>
                  </a:extLst>
                </a:gridCol>
                <a:gridCol w="563757">
                  <a:extLst>
                    <a:ext uri="{9D8B030D-6E8A-4147-A177-3AD203B41FA5}">
                      <a16:colId xmlns:a16="http://schemas.microsoft.com/office/drawing/2014/main" val="20002"/>
                    </a:ext>
                  </a:extLst>
                </a:gridCol>
                <a:gridCol w="691026">
                  <a:extLst>
                    <a:ext uri="{9D8B030D-6E8A-4147-A177-3AD203B41FA5}">
                      <a16:colId xmlns:a16="http://schemas.microsoft.com/office/drawing/2014/main" val="20003"/>
                    </a:ext>
                  </a:extLst>
                </a:gridCol>
                <a:gridCol w="1355306">
                  <a:extLst>
                    <a:ext uri="{9D8B030D-6E8A-4147-A177-3AD203B41FA5}">
                      <a16:colId xmlns:a16="http://schemas.microsoft.com/office/drawing/2014/main" val="20004"/>
                    </a:ext>
                  </a:extLst>
                </a:gridCol>
                <a:gridCol w="702644">
                  <a:extLst>
                    <a:ext uri="{9D8B030D-6E8A-4147-A177-3AD203B41FA5}">
                      <a16:colId xmlns:a16="http://schemas.microsoft.com/office/drawing/2014/main" val="20005"/>
                    </a:ext>
                  </a:extLst>
                </a:gridCol>
                <a:gridCol w="1790299">
                  <a:extLst>
                    <a:ext uri="{9D8B030D-6E8A-4147-A177-3AD203B41FA5}">
                      <a16:colId xmlns:a16="http://schemas.microsoft.com/office/drawing/2014/main" val="20006"/>
                    </a:ext>
                  </a:extLst>
                </a:gridCol>
              </a:tblGrid>
              <a:tr h="408372">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ID</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DI</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ID</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特征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DI</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9">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DI</a:t>
                      </a:r>
                      <a:r>
                        <a:rPr lang="zh-CN" sz="1600" kern="100" dirty="0">
                          <a:solidFill>
                            <a:schemeClr val="tx1"/>
                          </a:solidFill>
                          <a:latin typeface="Times New Roman"/>
                          <a:ea typeface="宋体"/>
                          <a:cs typeface="Times New Roman"/>
                        </a:rPr>
                        <a:t>值的</a:t>
                      </a:r>
                      <a:r>
                        <a:rPr lang="zh-CN" sz="1600" kern="100" dirty="0" smtClean="0">
                          <a:solidFill>
                            <a:schemeClr val="tx1"/>
                          </a:solidFill>
                          <a:latin typeface="Times New Roman"/>
                          <a:ea typeface="宋体"/>
                          <a:cs typeface="Times New Roman"/>
                        </a:rPr>
                        <a:t>选取</a:t>
                      </a:r>
                      <a:r>
                        <a:rPr lang="zh-CN" altLang="en-US" sz="1600" kern="100" dirty="0" smtClean="0">
                          <a:solidFill>
                            <a:schemeClr val="tx1"/>
                          </a:solidFill>
                          <a:latin typeface="Times New Roman"/>
                          <a:ea typeface="宋体"/>
                          <a:cs typeface="Times New Roman"/>
                        </a:rPr>
                        <a:t>：</a:t>
                      </a: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endParaRPr lang="zh-CN" sz="16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无影响</a:t>
                      </a:r>
                      <a:r>
                        <a:rPr lang="en-US" sz="1600" kern="100" dirty="0">
                          <a:solidFill>
                            <a:schemeClr val="tx1"/>
                          </a:solidFill>
                          <a:latin typeface="Times New Roman"/>
                          <a:ea typeface="宋体"/>
                          <a:cs typeface="Times New Roman"/>
                        </a:rPr>
                        <a:t> =0</a:t>
                      </a:r>
                      <a:endParaRPr lang="zh-CN" sz="16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轻微影响</a:t>
                      </a:r>
                      <a:r>
                        <a:rPr lang="en-US" sz="1600" kern="100" dirty="0">
                          <a:solidFill>
                            <a:schemeClr val="tx1"/>
                          </a:solidFill>
                          <a:latin typeface="Times New Roman"/>
                          <a:ea typeface="宋体"/>
                          <a:cs typeface="Times New Roman"/>
                        </a:rPr>
                        <a:t> =1</a:t>
                      </a:r>
                      <a:endParaRPr lang="zh-CN" sz="16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中度影响</a:t>
                      </a:r>
                      <a:r>
                        <a:rPr lang="en-US" sz="1600" kern="100" dirty="0">
                          <a:solidFill>
                            <a:schemeClr val="tx1"/>
                          </a:solidFill>
                          <a:latin typeface="Times New Roman"/>
                          <a:ea typeface="宋体"/>
                          <a:cs typeface="Times New Roman"/>
                        </a:rPr>
                        <a:t> =2</a:t>
                      </a:r>
                      <a:endParaRPr lang="zh-CN" sz="16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平均影响</a:t>
                      </a:r>
                      <a:r>
                        <a:rPr lang="en-US" sz="1600" kern="100" dirty="0">
                          <a:solidFill>
                            <a:schemeClr val="tx1"/>
                          </a:solidFill>
                          <a:latin typeface="Times New Roman"/>
                          <a:ea typeface="宋体"/>
                          <a:cs typeface="Times New Roman"/>
                        </a:rPr>
                        <a:t>=3</a:t>
                      </a:r>
                      <a:endParaRPr lang="zh-CN" sz="16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较大影响</a:t>
                      </a:r>
                      <a:r>
                        <a:rPr lang="en-US" sz="1600" kern="100" dirty="0">
                          <a:solidFill>
                            <a:schemeClr val="tx1"/>
                          </a:solidFill>
                          <a:latin typeface="Times New Roman"/>
                          <a:ea typeface="宋体"/>
                          <a:cs typeface="Times New Roman"/>
                        </a:rPr>
                        <a:t>=4</a:t>
                      </a:r>
                      <a:endParaRPr lang="zh-CN" sz="16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严重影响</a:t>
                      </a:r>
                      <a:r>
                        <a:rPr lang="en-US" sz="1600" kern="100" dirty="0">
                          <a:solidFill>
                            <a:schemeClr val="tx1"/>
                          </a:solidFill>
                          <a:latin typeface="Times New Roman"/>
                          <a:ea typeface="宋体"/>
                          <a:cs typeface="Times New Roman"/>
                        </a:rPr>
                        <a:t>=5</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8372">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C1</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数据通信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C8</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在线更改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1"/>
                  </a:ext>
                </a:extLst>
              </a:tr>
              <a:tr h="408372">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C2</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分布式功能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C9</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复杂处理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2"/>
                  </a:ext>
                </a:extLst>
              </a:tr>
              <a:tr h="408372">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C3</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性能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C10</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可用性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3"/>
                  </a:ext>
                </a:extLst>
              </a:tr>
              <a:tr h="408372">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C4</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高度使用配置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C11</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容易安装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4"/>
                  </a:ext>
                </a:extLst>
              </a:tr>
              <a:tr h="408372">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C5</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事务频度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C12</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容易运行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5"/>
                  </a:ext>
                </a:extLst>
              </a:tr>
              <a:tr h="408372">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C6</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在线数据查询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C13</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多个场地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6"/>
                  </a:ext>
                </a:extLst>
              </a:tr>
              <a:tr h="408372">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C7</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最终用户效率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C14</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设施变更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7"/>
                  </a:ext>
                </a:extLst>
              </a:tr>
              <a:tr h="206737">
                <a:tc gridSpan="5">
                  <a:txBody>
                    <a:bodyPr/>
                    <a:lstStyle/>
                    <a:p>
                      <a:pPr marL="0" indent="0" algn="ctr"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总影响程度（</a:t>
                      </a:r>
                      <a:r>
                        <a:rPr lang="en-US" sz="1600" kern="100" dirty="0">
                          <a:solidFill>
                            <a:schemeClr val="tx1"/>
                          </a:solidFill>
                          <a:latin typeface="Times New Roman"/>
                          <a:ea typeface="宋体"/>
                          <a:cs typeface="Times New Roman"/>
                        </a:rPr>
                        <a:t>TDI</a:t>
                      </a:r>
                      <a:r>
                        <a:rPr lang="zh-CN" sz="1600" kern="100" dirty="0">
                          <a:solidFill>
                            <a:schemeClr val="tx1"/>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4" name="矩形 3"/>
          <p:cNvSpPr/>
          <p:nvPr/>
        </p:nvSpPr>
        <p:spPr>
          <a:xfrm>
            <a:off x="1053434" y="5662595"/>
            <a:ext cx="7757886" cy="461665"/>
          </a:xfrm>
          <a:prstGeom prst="rect">
            <a:avLst/>
          </a:prstGeom>
        </p:spPr>
        <p:txBody>
          <a:bodyPr wrap="square">
            <a:spAutoFit/>
          </a:bodyPr>
          <a:lstStyle/>
          <a:p>
            <a:r>
              <a:rPr lang="en-US" dirty="0" smtClean="0"/>
              <a:t>TCF = 0.65 + 0.01 ⅹ DI</a:t>
            </a:r>
            <a:r>
              <a:rPr lang="zh-CN" altLang="en-US" dirty="0" smtClean="0"/>
              <a:t>，影响程度从</a:t>
            </a:r>
            <a:r>
              <a:rPr lang="en-US" dirty="0" smtClean="0"/>
              <a:t>0.65</a:t>
            </a:r>
            <a:r>
              <a:rPr lang="zh-CN" altLang="en-US" dirty="0" smtClean="0"/>
              <a:t>到</a:t>
            </a:r>
            <a:r>
              <a:rPr lang="en-US" dirty="0" smtClean="0"/>
              <a:t>1.35 </a:t>
            </a:r>
            <a:endParaRPr lang="zh-CN" altLang="en-US" dirty="0"/>
          </a:p>
        </p:txBody>
      </p:sp>
      <p:sp>
        <p:nvSpPr>
          <p:cNvPr id="5" name="矩形 4"/>
          <p:cNvSpPr/>
          <p:nvPr/>
        </p:nvSpPr>
        <p:spPr>
          <a:xfrm>
            <a:off x="3088094" y="1209582"/>
            <a:ext cx="2339102" cy="461665"/>
          </a:xfrm>
          <a:prstGeom prst="rect">
            <a:avLst/>
          </a:prstGeom>
        </p:spPr>
        <p:txBody>
          <a:bodyPr wrap="none">
            <a:spAutoFit/>
          </a:bodyPr>
          <a:lstStyle/>
          <a:p>
            <a:r>
              <a:rPr lang="zh-CN" altLang="en-US" dirty="0" smtClean="0"/>
              <a:t>技术</a:t>
            </a:r>
            <a:r>
              <a:rPr lang="zh-CN" altLang="en-US" dirty="0"/>
              <a:t>复杂度因素</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第三步：考虑环境复杂度因素</a:t>
            </a:r>
            <a:endParaRPr lang="zh-CN" altLang="en-US" dirty="0"/>
          </a:p>
        </p:txBody>
      </p:sp>
      <p:sp>
        <p:nvSpPr>
          <p:cNvPr id="3" name="内容占位符 2"/>
          <p:cNvSpPr>
            <a:spLocks noGrp="1"/>
          </p:cNvSpPr>
          <p:nvPr>
            <p:ph idx="1"/>
          </p:nvPr>
        </p:nvSpPr>
        <p:spPr>
          <a:xfrm>
            <a:off x="1028700" y="4760735"/>
            <a:ext cx="8001000" cy="1984829"/>
          </a:xfrm>
        </p:spPr>
        <p:txBody>
          <a:bodyPr/>
          <a:lstStyle/>
          <a:p>
            <a:r>
              <a:rPr lang="zh-CN" altLang="en-US" sz="2400" dirty="0" smtClean="0"/>
              <a:t>或，采用类似于上一张技术因素表，给出环境复杂度因素</a:t>
            </a:r>
            <a:r>
              <a:rPr lang="en-US" altLang="zh-CN" sz="2400" dirty="0" smtClean="0"/>
              <a:t>(ECF)</a:t>
            </a:r>
            <a:r>
              <a:rPr lang="zh-CN" altLang="en-US" dirty="0" smtClean="0"/>
              <a:t>。</a:t>
            </a:r>
            <a:endParaRPr lang="en-US" altLang="zh-CN" dirty="0" smtClean="0"/>
          </a:p>
          <a:p>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54272030"/>
              </p:ext>
            </p:extLst>
          </p:nvPr>
        </p:nvGraphicFramePr>
        <p:xfrm>
          <a:off x="1254833" y="1773086"/>
          <a:ext cx="7240314" cy="2987649"/>
        </p:xfrm>
        <a:graphic>
          <a:graphicData uri="http://schemas.openxmlformats.org/drawingml/2006/table">
            <a:tbl>
              <a:tblPr/>
              <a:tblGrid>
                <a:gridCol w="2412854">
                  <a:extLst>
                    <a:ext uri="{9D8B030D-6E8A-4147-A177-3AD203B41FA5}">
                      <a16:colId xmlns:a16="http://schemas.microsoft.com/office/drawing/2014/main" val="20000"/>
                    </a:ext>
                  </a:extLst>
                </a:gridCol>
                <a:gridCol w="2413730">
                  <a:extLst>
                    <a:ext uri="{9D8B030D-6E8A-4147-A177-3AD203B41FA5}">
                      <a16:colId xmlns:a16="http://schemas.microsoft.com/office/drawing/2014/main" val="20001"/>
                    </a:ext>
                  </a:extLst>
                </a:gridCol>
                <a:gridCol w="2413730">
                  <a:extLst>
                    <a:ext uri="{9D8B030D-6E8A-4147-A177-3AD203B41FA5}">
                      <a16:colId xmlns:a16="http://schemas.microsoft.com/office/drawing/2014/main" val="20002"/>
                    </a:ext>
                  </a:extLst>
                </a:gridCol>
              </a:tblGrid>
              <a:tr h="331961">
                <a:tc>
                  <a:txBody>
                    <a:bodyPr/>
                    <a:lstStyle/>
                    <a:p>
                      <a:pPr indent="0" algn="just">
                        <a:lnSpc>
                          <a:spcPct val="100000"/>
                        </a:lnSpc>
                        <a:spcAft>
                          <a:spcPts val="0"/>
                        </a:spcAft>
                      </a:pPr>
                      <a:r>
                        <a:rPr lang="zh-CN" sz="1600" kern="100" dirty="0">
                          <a:latin typeface="Times New Roman"/>
                          <a:ea typeface="宋体"/>
                          <a:cs typeface="Times New Roman"/>
                        </a:rPr>
                        <a:t>环境因素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权重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1961">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E1</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熟悉</a:t>
                      </a:r>
                      <a:r>
                        <a:rPr lang="en-US" sz="1600" kern="100" dirty="0">
                          <a:solidFill>
                            <a:schemeClr val="tx1"/>
                          </a:solidFill>
                          <a:latin typeface="Times New Roman"/>
                          <a:ea typeface="宋体"/>
                          <a:cs typeface="Times New Roman"/>
                        </a:rPr>
                        <a:t>UML</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1.5</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1961">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E2</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兼职人员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-1.0</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961">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E3</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分析能力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0.5</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1961">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E4</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应用领域经验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0.5</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1961">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E5</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面向对象经验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1961">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E6</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激情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1961">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E7</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编程语言的困难程度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1961">
                <a:tc>
                  <a:txBody>
                    <a:bodyPr/>
                    <a:lstStyle/>
                    <a:p>
                      <a:pPr marL="0"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E8</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需求的稳定性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2</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矩形 4"/>
          <p:cNvSpPr/>
          <p:nvPr/>
        </p:nvSpPr>
        <p:spPr>
          <a:xfrm>
            <a:off x="3822447" y="1311421"/>
            <a:ext cx="2646878" cy="461665"/>
          </a:xfrm>
          <a:prstGeom prst="rect">
            <a:avLst/>
          </a:prstGeom>
        </p:spPr>
        <p:txBody>
          <a:bodyPr wrap="none">
            <a:spAutoFit/>
          </a:bodyPr>
          <a:lstStyle/>
          <a:p>
            <a:r>
              <a:rPr lang="zh-CN" altLang="en-US" dirty="0" smtClean="0"/>
              <a:t>环境复杂度因素表</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17.1 </a:t>
            </a:r>
            <a:r>
              <a:rPr lang="zh-CN" altLang="en-US" dirty="0" smtClean="0"/>
              <a:t>软件生产力</a:t>
            </a:r>
            <a:endParaRPr lang="zh-CN" altLang="en-US" dirty="0"/>
          </a:p>
        </p:txBody>
      </p:sp>
      <p:sp>
        <p:nvSpPr>
          <p:cNvPr id="3" name="内容占位符 2"/>
          <p:cNvSpPr>
            <a:spLocks noGrp="1"/>
          </p:cNvSpPr>
          <p:nvPr>
            <p:ph idx="1"/>
          </p:nvPr>
        </p:nvSpPr>
        <p:spPr/>
        <p:txBody>
          <a:bodyPr/>
          <a:lstStyle/>
          <a:p>
            <a:r>
              <a:rPr lang="zh-CN" altLang="en-US" dirty="0" smtClean="0"/>
              <a:t>软件开发和维护是一个人力与智力密集性的行业。</a:t>
            </a:r>
            <a:endParaRPr lang="en-US" altLang="zh-CN" dirty="0" smtClean="0"/>
          </a:p>
          <a:p>
            <a:pPr lvl="1"/>
            <a:r>
              <a:rPr lang="zh-CN" altLang="en-US" dirty="0" smtClean="0"/>
              <a:t>一个国家和组织机构，必须了解和清楚软件的生产能力，就像了解其它行业的生产能力一样。</a:t>
            </a:r>
            <a:endParaRPr lang="en-US" altLang="zh-CN" dirty="0" smtClean="0"/>
          </a:p>
          <a:p>
            <a:pPr lvl="1"/>
            <a:r>
              <a:rPr lang="zh-CN" altLang="en-US" dirty="0" smtClean="0"/>
              <a:t>软件生产力是评价和度量一个软件开发和维护企业或团队的能力的主要指标，也是估计软件开发成本，以及进行软件项目计划和管理活动等的主要依据。</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a:t>
            </a:r>
            <a:endParaRPr lang="zh-CN" altLang="en-US" dirty="0"/>
          </a:p>
        </p:txBody>
      </p:sp>
      <p:sp>
        <p:nvSpPr>
          <p:cNvPr id="3" name="内容占位符 2"/>
          <p:cNvSpPr>
            <a:spLocks noGrp="1"/>
          </p:cNvSpPr>
          <p:nvPr>
            <p:ph idx="1"/>
          </p:nvPr>
        </p:nvSpPr>
        <p:spPr/>
        <p:txBody>
          <a:bodyPr/>
          <a:lstStyle/>
          <a:p>
            <a:r>
              <a:rPr lang="zh-CN" altLang="en-US" dirty="0" smtClean="0"/>
              <a:t>最后计算</a:t>
            </a:r>
            <a:r>
              <a:rPr lang="en-US" dirty="0" smtClean="0"/>
              <a:t>FP</a:t>
            </a:r>
            <a:r>
              <a:rPr lang="zh-CN" altLang="en-US" dirty="0" smtClean="0"/>
              <a:t>为：</a:t>
            </a:r>
            <a:endParaRPr lang="en-US" altLang="zh-CN" dirty="0" smtClean="0"/>
          </a:p>
          <a:p>
            <a:endParaRPr lang="en-US" dirty="0" smtClean="0"/>
          </a:p>
          <a:p>
            <a:pPr lvl="1">
              <a:buNone/>
            </a:pPr>
            <a:r>
              <a:rPr lang="en-US" dirty="0" smtClean="0"/>
              <a:t>FP = UFP ×TCF</a:t>
            </a:r>
            <a:r>
              <a:rPr lang="en-US" altLang="zh-CN" dirty="0"/>
              <a:t> × </a:t>
            </a:r>
            <a:r>
              <a:rPr lang="en-US" dirty="0" smtClean="0"/>
              <a:t>ECF</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17.5.3 </a:t>
            </a:r>
            <a:r>
              <a:rPr lang="zh-CN" altLang="en-US" dirty="0" smtClean="0"/>
              <a:t>基于用例的估算</a:t>
            </a:r>
            <a:endParaRPr lang="zh-CN" altLang="en-US" dirty="0"/>
          </a:p>
        </p:txBody>
      </p:sp>
      <p:sp>
        <p:nvSpPr>
          <p:cNvPr id="3" name="内容占位符 2"/>
          <p:cNvSpPr>
            <a:spLocks noGrp="1"/>
          </p:cNvSpPr>
          <p:nvPr>
            <p:ph idx="1"/>
          </p:nvPr>
        </p:nvSpPr>
        <p:spPr/>
        <p:txBody>
          <a:bodyPr/>
          <a:lstStyle/>
          <a:p>
            <a:r>
              <a:rPr lang="zh-CN" altLang="en-US" dirty="0" smtClean="0"/>
              <a:t>在需求阶段，分析人员广泛使用用例图建立系统的用户和业务模型。</a:t>
            </a:r>
            <a:endParaRPr lang="en-US" altLang="zh-CN" dirty="0" smtClean="0"/>
          </a:p>
          <a:p>
            <a:r>
              <a:rPr lang="zh-CN" altLang="en-US" dirty="0" smtClean="0"/>
              <a:t>用例图主要描述了项目的功能范围，借助用例图可以对软件的设计和实现的规模进行有效的估计。</a:t>
            </a:r>
            <a:endParaRPr lang="en-US" altLang="zh-CN" dirty="0" smtClean="0"/>
          </a:p>
          <a:p>
            <a:endParaRPr lang="en-US" altLang="zh-CN" dirty="0" smtClean="0"/>
          </a:p>
          <a:p>
            <a:r>
              <a:rPr lang="en-US" dirty="0" smtClean="0"/>
              <a:t>Clemmons</a:t>
            </a:r>
            <a:r>
              <a:rPr lang="zh-CN" altLang="en-US" dirty="0" smtClean="0"/>
              <a:t>将</a:t>
            </a:r>
            <a:r>
              <a:rPr lang="en-US" dirty="0" smtClean="0"/>
              <a:t>FP</a:t>
            </a:r>
            <a:r>
              <a:rPr lang="zh-CN" altLang="en-US" dirty="0" smtClean="0"/>
              <a:t>的方法改造为用例估计法，并给出如下估算用例点</a:t>
            </a:r>
            <a:r>
              <a:rPr lang="en-US" dirty="0" smtClean="0"/>
              <a:t>(UCP)</a:t>
            </a:r>
            <a:r>
              <a:rPr lang="zh-CN" altLang="en-US" dirty="0" smtClean="0"/>
              <a:t>的计算公式：</a:t>
            </a:r>
          </a:p>
          <a:p>
            <a:pPr lvl="1">
              <a:buNone/>
            </a:pPr>
            <a:endParaRPr lang="en-US" dirty="0" smtClean="0"/>
          </a:p>
          <a:p>
            <a:pPr lvl="1">
              <a:buNone/>
            </a:pPr>
            <a:r>
              <a:rPr lang="en-US" dirty="0" smtClean="0"/>
              <a:t>UCP = UUCP </a:t>
            </a:r>
            <a:r>
              <a:rPr lang="en-US" altLang="zh-CN" dirty="0"/>
              <a:t>× </a:t>
            </a:r>
            <a:r>
              <a:rPr lang="en-US" dirty="0" smtClean="0"/>
              <a:t>TCF </a:t>
            </a:r>
            <a:r>
              <a:rPr lang="en-US" altLang="zh-CN" dirty="0"/>
              <a:t>×</a:t>
            </a:r>
            <a:r>
              <a:rPr lang="en-US" dirty="0" smtClean="0"/>
              <a:t> ECF </a:t>
            </a:r>
            <a:r>
              <a:rPr lang="en-US" altLang="zh-CN" dirty="0"/>
              <a:t>×</a:t>
            </a:r>
            <a:r>
              <a:rPr lang="en-US" dirty="0" smtClean="0"/>
              <a:t> PF</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a:t>
            </a:r>
            <a:r>
              <a:rPr lang="en-US" altLang="zh-CN" dirty="0" smtClean="0"/>
              <a:t>UCCP</a:t>
            </a:r>
            <a:endParaRPr lang="zh-CN" altLang="en-US" dirty="0"/>
          </a:p>
        </p:txBody>
      </p:sp>
      <p:sp>
        <p:nvSpPr>
          <p:cNvPr id="3" name="内容占位符 2"/>
          <p:cNvSpPr>
            <a:spLocks noGrp="1"/>
          </p:cNvSpPr>
          <p:nvPr>
            <p:ph idx="1"/>
          </p:nvPr>
        </p:nvSpPr>
        <p:spPr/>
        <p:txBody>
          <a:bodyPr/>
          <a:lstStyle/>
          <a:p>
            <a:r>
              <a:rPr lang="en-US" dirty="0" smtClean="0"/>
              <a:t>UCCP = UCCW+UAW</a:t>
            </a:r>
          </a:p>
          <a:p>
            <a:r>
              <a:rPr lang="en-US" dirty="0" smtClean="0"/>
              <a:t>UCCP</a:t>
            </a:r>
            <a:r>
              <a:rPr lang="zh-CN" altLang="en-US" dirty="0" smtClean="0"/>
              <a:t>的计算分为两个方面</a:t>
            </a:r>
            <a:r>
              <a:rPr lang="en-US" altLang="zh-CN" dirty="0" smtClean="0"/>
              <a:t>:</a:t>
            </a:r>
          </a:p>
          <a:p>
            <a:pPr lvl="1"/>
            <a:r>
              <a:rPr lang="zh-CN" altLang="en-US" dirty="0" smtClean="0"/>
              <a:t>一是未调整的用例权重</a:t>
            </a:r>
            <a:r>
              <a:rPr lang="en-US" dirty="0" smtClean="0"/>
              <a:t>(UUCW--Unadjusted Use Case Weight )</a:t>
            </a:r>
            <a:r>
              <a:rPr lang="zh-CN" altLang="en-US" dirty="0" smtClean="0"/>
              <a:t>表示所有用例场景包含的活动</a:t>
            </a:r>
            <a:r>
              <a:rPr lang="en-US" dirty="0" smtClean="0"/>
              <a:t>(Activities)</a:t>
            </a:r>
            <a:r>
              <a:rPr lang="zh-CN" altLang="en-US" dirty="0" smtClean="0"/>
              <a:t>的总数</a:t>
            </a:r>
            <a:r>
              <a:rPr lang="en-US" altLang="zh-CN" dirty="0" smtClean="0"/>
              <a:t>;</a:t>
            </a:r>
          </a:p>
          <a:p>
            <a:pPr lvl="1"/>
            <a:r>
              <a:rPr lang="zh-CN" altLang="en-US" dirty="0" smtClean="0"/>
              <a:t>二是未调节的角色权重</a:t>
            </a:r>
            <a:r>
              <a:rPr lang="en-US" dirty="0" smtClean="0"/>
              <a:t>(UAW--Unadjusted Actor Weight)</a:t>
            </a:r>
            <a:r>
              <a:rPr lang="zh-CN" altLang="en-US" dirty="0" smtClean="0"/>
              <a:t>表示所有用例中的所有角色复杂程度。</a:t>
            </a:r>
          </a:p>
          <a:p>
            <a:endParaRPr lang="zh-CN" altLang="en-US" dirty="0"/>
          </a:p>
        </p:txBody>
      </p:sp>
      <p:pic>
        <p:nvPicPr>
          <p:cNvPr id="4" name="图片 3"/>
          <p:cNvPicPr/>
          <p:nvPr/>
        </p:nvPicPr>
        <p:blipFill>
          <a:blip r:embed="rId2"/>
          <a:stretch>
            <a:fillRect/>
          </a:stretch>
        </p:blipFill>
        <p:spPr>
          <a:xfrm>
            <a:off x="990600" y="4553819"/>
            <a:ext cx="3340768" cy="1779604"/>
          </a:xfrm>
          <a:prstGeom prst="rect">
            <a:avLst/>
          </a:prstGeom>
        </p:spPr>
      </p:pic>
      <p:pic>
        <p:nvPicPr>
          <p:cNvPr id="5" name="图片 4"/>
          <p:cNvPicPr/>
          <p:nvPr/>
        </p:nvPicPr>
        <p:blipFill>
          <a:blip r:embed="rId3"/>
          <a:stretch>
            <a:fillRect/>
          </a:stretch>
        </p:blipFill>
        <p:spPr>
          <a:xfrm>
            <a:off x="4741243" y="4354363"/>
            <a:ext cx="3840482" cy="18480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3532261" y="1166168"/>
            <a:ext cx="2601994" cy="461665"/>
          </a:xfrm>
          <a:prstGeom prst="rect">
            <a:avLst/>
          </a:prstGeom>
        </p:spPr>
        <p:txBody>
          <a:bodyPr wrap="none">
            <a:spAutoFit/>
          </a:bodyPr>
          <a:lstStyle/>
          <a:p>
            <a:r>
              <a:rPr lang="zh-CN" altLang="en-US" b="1" dirty="0" smtClean="0"/>
              <a:t> </a:t>
            </a:r>
            <a:r>
              <a:rPr lang="en-US" b="1" dirty="0" smtClean="0"/>
              <a:t>(a) UUCW</a:t>
            </a:r>
            <a:r>
              <a:rPr lang="zh-CN" altLang="en-US" b="1" dirty="0" smtClean="0"/>
              <a:t>的权重</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01901259"/>
              </p:ext>
            </p:extLst>
          </p:nvPr>
        </p:nvGraphicFramePr>
        <p:xfrm>
          <a:off x="1013034" y="4505740"/>
          <a:ext cx="7624427" cy="1396500"/>
        </p:xfrm>
        <a:graphic>
          <a:graphicData uri="http://schemas.openxmlformats.org/drawingml/2006/table">
            <a:tbl>
              <a:tblPr/>
              <a:tblGrid>
                <a:gridCol w="1078903">
                  <a:extLst>
                    <a:ext uri="{9D8B030D-6E8A-4147-A177-3AD203B41FA5}">
                      <a16:colId xmlns:a16="http://schemas.microsoft.com/office/drawing/2014/main" val="20000"/>
                    </a:ext>
                  </a:extLst>
                </a:gridCol>
                <a:gridCol w="5906657">
                  <a:extLst>
                    <a:ext uri="{9D8B030D-6E8A-4147-A177-3AD203B41FA5}">
                      <a16:colId xmlns:a16="http://schemas.microsoft.com/office/drawing/2014/main" val="20001"/>
                    </a:ext>
                  </a:extLst>
                </a:gridCol>
                <a:gridCol w="638867">
                  <a:extLst>
                    <a:ext uri="{9D8B030D-6E8A-4147-A177-3AD203B41FA5}">
                      <a16:colId xmlns:a16="http://schemas.microsoft.com/office/drawing/2014/main" val="20002"/>
                    </a:ext>
                  </a:extLst>
                </a:gridCol>
              </a:tblGrid>
              <a:tr h="345393">
                <a:tc>
                  <a:txBody>
                    <a:bodyPr/>
                    <a:lstStyle/>
                    <a:p>
                      <a:pPr indent="0" algn="ctr">
                        <a:lnSpc>
                          <a:spcPct val="100000"/>
                        </a:lnSpc>
                        <a:spcAft>
                          <a:spcPts val="0"/>
                        </a:spcAft>
                      </a:pPr>
                      <a:r>
                        <a:rPr lang="en-US" sz="1600" kern="100" dirty="0" smtClean="0">
                          <a:latin typeface="Times New Roman"/>
                          <a:ea typeface="宋体"/>
                          <a:cs typeface="Times New Roman"/>
                        </a:rPr>
                        <a:t>UAW</a:t>
                      </a:r>
                      <a:r>
                        <a:rPr lang="zh-CN" sz="1600" kern="100" dirty="0" smtClean="0">
                          <a:latin typeface="Times New Roman"/>
                          <a:ea typeface="宋体"/>
                          <a:cs typeface="Times New Roman"/>
                        </a:rPr>
                        <a:t>类别</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判断依据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00">
                          <a:solidFill>
                            <a:schemeClr val="tx1"/>
                          </a:solidFill>
                          <a:latin typeface="Times New Roman"/>
                          <a:ea typeface="宋体"/>
                          <a:cs typeface="Times New Roman"/>
                        </a:rPr>
                        <a:t>权重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0677">
                <a:tc>
                  <a:txBody>
                    <a:bodyPr/>
                    <a:lstStyle/>
                    <a:p>
                      <a:pPr marL="0" indent="0" algn="ctr"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简单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角色表达了另一个需要用</a:t>
                      </a:r>
                      <a:r>
                        <a:rPr lang="en-US" sz="1600" kern="100" dirty="0">
                          <a:solidFill>
                            <a:schemeClr val="tx1"/>
                          </a:solidFill>
                          <a:latin typeface="Times New Roman"/>
                          <a:ea typeface="宋体"/>
                          <a:cs typeface="Times New Roman"/>
                        </a:rPr>
                        <a:t>API</a:t>
                      </a:r>
                      <a:r>
                        <a:rPr lang="zh-CN" sz="1600" kern="100" dirty="0">
                          <a:solidFill>
                            <a:schemeClr val="tx1"/>
                          </a:solidFill>
                          <a:latin typeface="Times New Roman"/>
                          <a:ea typeface="宋体"/>
                          <a:cs typeface="Times New Roman"/>
                        </a:rPr>
                        <a:t>实现的系统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5</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5912">
                <a:tc>
                  <a:txBody>
                    <a:bodyPr/>
                    <a:lstStyle/>
                    <a:p>
                      <a:pPr marL="0" indent="0" algn="ctr"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一般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角色表达了另一个需要用通信协议实现的系统，如，</a:t>
                      </a:r>
                      <a:r>
                        <a:rPr lang="en-US" sz="1600" kern="100" dirty="0">
                          <a:solidFill>
                            <a:schemeClr val="tx1"/>
                          </a:solidFill>
                          <a:latin typeface="Times New Roman"/>
                          <a:ea typeface="宋体"/>
                          <a:cs typeface="Times New Roman"/>
                        </a:rPr>
                        <a:t>TCP/IP</a:t>
                      </a:r>
                      <a:r>
                        <a:rPr lang="zh-CN" sz="1600" kern="100" dirty="0">
                          <a:solidFill>
                            <a:schemeClr val="tx1"/>
                          </a:solidFill>
                          <a:latin typeface="Times New Roman"/>
                          <a:ea typeface="宋体"/>
                          <a:cs typeface="Times New Roman"/>
                        </a:rPr>
                        <a:t>协议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a:solidFill>
                            <a:schemeClr val="tx1"/>
                          </a:solidFill>
                          <a:latin typeface="Times New Roman"/>
                          <a:ea typeface="宋体"/>
                          <a:cs typeface="Times New Roman"/>
                        </a:rPr>
                        <a:t>10</a:t>
                      </a:r>
                      <a:endParaRPr lang="zh-CN" sz="1600" kern="10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1355">
                <a:tc>
                  <a:txBody>
                    <a:bodyPr/>
                    <a:lstStyle/>
                    <a:p>
                      <a:pPr marL="0" indent="0" algn="ctr"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复杂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角色表达了一个机器与人之间通过图形用户接口交互行为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15</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矩形 5"/>
          <p:cNvSpPr/>
          <p:nvPr/>
        </p:nvSpPr>
        <p:spPr>
          <a:xfrm>
            <a:off x="3532261" y="3977030"/>
            <a:ext cx="2285754" cy="461665"/>
          </a:xfrm>
          <a:prstGeom prst="rect">
            <a:avLst/>
          </a:prstGeom>
        </p:spPr>
        <p:txBody>
          <a:bodyPr wrap="none">
            <a:spAutoFit/>
          </a:bodyPr>
          <a:lstStyle/>
          <a:p>
            <a:r>
              <a:rPr lang="en-US" b="1" dirty="0" smtClean="0"/>
              <a:t>(b) UAW</a:t>
            </a:r>
            <a:r>
              <a:rPr lang="zh-CN" altLang="en-US" b="1" dirty="0" smtClean="0"/>
              <a:t>的权重</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052647912"/>
              </p:ext>
            </p:extLst>
          </p:nvPr>
        </p:nvGraphicFramePr>
        <p:xfrm>
          <a:off x="1047906" y="1905001"/>
          <a:ext cx="7589555" cy="1463040"/>
        </p:xfrm>
        <a:graphic>
          <a:graphicData uri="http://schemas.openxmlformats.org/drawingml/2006/table">
            <a:tbl>
              <a:tblPr firstRow="1" firstCol="1" lastRow="1" lastCol="1" bandRow="1" bandCol="1"/>
              <a:tblGrid>
                <a:gridCol w="1310283">
                  <a:extLst>
                    <a:ext uri="{9D8B030D-6E8A-4147-A177-3AD203B41FA5}">
                      <a16:colId xmlns:a16="http://schemas.microsoft.com/office/drawing/2014/main" val="2705011523"/>
                    </a:ext>
                  </a:extLst>
                </a:gridCol>
                <a:gridCol w="1799671">
                  <a:extLst>
                    <a:ext uri="{9D8B030D-6E8A-4147-A177-3AD203B41FA5}">
                      <a16:colId xmlns:a16="http://schemas.microsoft.com/office/drawing/2014/main" val="878116771"/>
                    </a:ext>
                  </a:extLst>
                </a:gridCol>
                <a:gridCol w="1222522">
                  <a:extLst>
                    <a:ext uri="{9D8B030D-6E8A-4147-A177-3AD203B41FA5}">
                      <a16:colId xmlns:a16="http://schemas.microsoft.com/office/drawing/2014/main" val="1550944998"/>
                    </a:ext>
                  </a:extLst>
                </a:gridCol>
                <a:gridCol w="1303807">
                  <a:extLst>
                    <a:ext uri="{9D8B030D-6E8A-4147-A177-3AD203B41FA5}">
                      <a16:colId xmlns:a16="http://schemas.microsoft.com/office/drawing/2014/main" val="239321672"/>
                    </a:ext>
                  </a:extLst>
                </a:gridCol>
                <a:gridCol w="1303807">
                  <a:extLst>
                    <a:ext uri="{9D8B030D-6E8A-4147-A177-3AD203B41FA5}">
                      <a16:colId xmlns:a16="http://schemas.microsoft.com/office/drawing/2014/main" val="1302124011"/>
                    </a:ext>
                  </a:extLst>
                </a:gridCol>
                <a:gridCol w="649465">
                  <a:extLst>
                    <a:ext uri="{9D8B030D-6E8A-4147-A177-3AD203B41FA5}">
                      <a16:colId xmlns:a16="http://schemas.microsoft.com/office/drawing/2014/main" val="1650978993"/>
                    </a:ext>
                  </a:extLst>
                </a:gridCol>
              </a:tblGrid>
              <a:tr h="34063">
                <a:tc rowSpan="2">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UUCW</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类别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判断依据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indent="0" algn="ctr"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权重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4123327"/>
                  </a:ext>
                </a:extLst>
              </a:tr>
              <a:tr h="0">
                <a:tc vMerge="1">
                  <a:txBody>
                    <a:bodyPr/>
                    <a:lstStyle/>
                    <a:p>
                      <a:endParaRPr lang="zh-CN" altLang="en-US"/>
                    </a:p>
                  </a:txBody>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接口</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界面</a:t>
                      </a:r>
                      <a:r>
                        <a:rPr lang="en-US" sz="1600" kern="1200" dirty="0">
                          <a:solidFill>
                            <a:schemeClr val="tx1"/>
                          </a:solidFill>
                          <a:effectLst/>
                          <a:latin typeface="Times New Roman" panose="02020603050405020304" pitchFamily="18" charset="0"/>
                          <a:ea typeface="宋体" panose="02010600030101010101" pitchFamily="2" charset="-122"/>
                          <a:cs typeface="+mn-cs"/>
                        </a:rPr>
                        <a: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涉及数据库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后续场景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实现所需的类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574303582"/>
                  </a:ext>
                </a:extLst>
              </a:tr>
              <a:tr h="0">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简单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单个界面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一张数据表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&lt;3</a:t>
                      </a:r>
                      <a:r>
                        <a:rPr lang="zh-CN" sz="1600" kern="1200" dirty="0">
                          <a:solidFill>
                            <a:schemeClr val="tx1"/>
                          </a:solidFill>
                          <a:effectLst/>
                          <a:latin typeface="Times New Roman" panose="02020603050405020304" pitchFamily="18" charset="0"/>
                          <a:ea typeface="宋体" panose="02010600030101010101" pitchFamily="2" charset="-122"/>
                          <a:cs typeface="+mn-cs"/>
                        </a:rPr>
                        <a:t>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&lt; 5</a:t>
                      </a:r>
                      <a:r>
                        <a:rPr lang="zh-CN" sz="1600" kern="1200">
                          <a:solidFill>
                            <a:schemeClr val="tx1"/>
                          </a:solidFill>
                          <a:effectLst/>
                          <a:latin typeface="Times New Roman" panose="02020603050405020304" pitchFamily="18" charset="0"/>
                          <a:ea typeface="宋体" panose="02010600030101010101" pitchFamily="2" charset="-122"/>
                          <a:cs typeface="+mn-cs"/>
                        </a:rPr>
                        <a:t>个类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5</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885005"/>
                  </a:ext>
                </a:extLst>
              </a:tr>
              <a:tr h="0">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一般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多个界面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多张数据表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4~7</a:t>
                      </a:r>
                      <a:r>
                        <a:rPr lang="zh-CN" sz="1600" kern="1200" dirty="0">
                          <a:solidFill>
                            <a:schemeClr val="tx1"/>
                          </a:solidFill>
                          <a:effectLst/>
                          <a:latin typeface="Times New Roman" panose="02020603050405020304" pitchFamily="18" charset="0"/>
                          <a:ea typeface="宋体" panose="02010600030101010101" pitchFamily="2" charset="-122"/>
                          <a:cs typeface="+mn-cs"/>
                        </a:rPr>
                        <a:t>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5~10</a:t>
                      </a:r>
                      <a:r>
                        <a:rPr lang="zh-CN" sz="1600" kern="1200" dirty="0">
                          <a:solidFill>
                            <a:schemeClr val="tx1"/>
                          </a:solidFill>
                          <a:effectLst/>
                          <a:latin typeface="Times New Roman" panose="02020603050405020304" pitchFamily="18" charset="0"/>
                          <a:ea typeface="宋体" panose="02010600030101010101" pitchFamily="2" charset="-122"/>
                          <a:cs typeface="+mn-cs"/>
                        </a:rPr>
                        <a:t>个类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10</a:t>
                      </a:r>
                      <a:endParaRPr lang="zh-CN" sz="16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293187"/>
                  </a:ext>
                </a:extLst>
              </a:tr>
              <a:tr h="0">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复杂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复杂界的面或处理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宋体" panose="02010600030101010101" pitchFamily="2" charset="-122"/>
                          <a:cs typeface="+mn-cs"/>
                        </a:rPr>
                        <a:t>&gt; 3</a:t>
                      </a:r>
                      <a:r>
                        <a:rPr lang="zh-CN" sz="1600" kern="1200">
                          <a:solidFill>
                            <a:schemeClr val="tx1"/>
                          </a:solidFill>
                          <a:effectLst/>
                          <a:latin typeface="Times New Roman" panose="02020603050405020304" pitchFamily="18" charset="0"/>
                          <a:ea typeface="宋体" panose="02010600030101010101" pitchFamily="2" charset="-122"/>
                          <a:cs typeface="+mn-cs"/>
                        </a:rPr>
                        <a:t>张数据表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&gt;7</a:t>
                      </a:r>
                      <a:r>
                        <a:rPr lang="zh-CN" sz="1600" kern="1200" dirty="0">
                          <a:solidFill>
                            <a:schemeClr val="tx1"/>
                          </a:solidFill>
                          <a:effectLst/>
                          <a:latin typeface="Times New Roman" panose="02020603050405020304" pitchFamily="18" charset="0"/>
                          <a:ea typeface="宋体" panose="02010600030101010101" pitchFamily="2" charset="-122"/>
                          <a:cs typeface="+mn-cs"/>
                        </a:rPr>
                        <a:t>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&gt;10</a:t>
                      </a:r>
                      <a:r>
                        <a:rPr lang="zh-CN" sz="1600" kern="1200" dirty="0">
                          <a:solidFill>
                            <a:schemeClr val="tx1"/>
                          </a:solidFill>
                          <a:effectLst/>
                          <a:latin typeface="Times New Roman" panose="02020603050405020304" pitchFamily="18" charset="0"/>
                          <a:ea typeface="宋体" panose="02010600030101010101" pitchFamily="2" charset="-122"/>
                          <a:cs typeface="+mn-cs"/>
                        </a:rPr>
                        <a:t>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15</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8484134"/>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技术因素和权重</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403386296"/>
              </p:ext>
            </p:extLst>
          </p:nvPr>
        </p:nvGraphicFramePr>
        <p:xfrm>
          <a:off x="1028270" y="2348564"/>
          <a:ext cx="7806373" cy="3923112"/>
        </p:xfrm>
        <a:graphic>
          <a:graphicData uri="http://schemas.openxmlformats.org/drawingml/2006/table">
            <a:tbl>
              <a:tblPr/>
              <a:tblGrid>
                <a:gridCol w="1826487">
                  <a:extLst>
                    <a:ext uri="{9D8B030D-6E8A-4147-A177-3AD203B41FA5}">
                      <a16:colId xmlns:a16="http://schemas.microsoft.com/office/drawing/2014/main" val="20000"/>
                    </a:ext>
                  </a:extLst>
                </a:gridCol>
                <a:gridCol w="3377447">
                  <a:extLst>
                    <a:ext uri="{9D8B030D-6E8A-4147-A177-3AD203B41FA5}">
                      <a16:colId xmlns:a16="http://schemas.microsoft.com/office/drawing/2014/main" val="20001"/>
                    </a:ext>
                  </a:extLst>
                </a:gridCol>
                <a:gridCol w="2602439">
                  <a:extLst>
                    <a:ext uri="{9D8B030D-6E8A-4147-A177-3AD203B41FA5}">
                      <a16:colId xmlns:a16="http://schemas.microsoft.com/office/drawing/2014/main" val="20002"/>
                    </a:ext>
                  </a:extLst>
                </a:gridCol>
              </a:tblGrid>
              <a:tr h="162361">
                <a:tc>
                  <a:txBody>
                    <a:bodyPr/>
                    <a:lstStyle/>
                    <a:p>
                      <a:pPr indent="269875" algn="just">
                        <a:lnSpc>
                          <a:spcPts val="1660"/>
                        </a:lnSpc>
                        <a:spcAft>
                          <a:spcPts val="0"/>
                        </a:spcAft>
                      </a:pPr>
                      <a:r>
                        <a:rPr lang="zh-CN" sz="1600" kern="100" dirty="0">
                          <a:latin typeface="Times New Roman"/>
                          <a:ea typeface="宋体"/>
                          <a:cs typeface="Times New Roman"/>
                        </a:rPr>
                        <a:t>技术因素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判据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权重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4505">
                <a:tc>
                  <a:txBody>
                    <a:bodyPr/>
                    <a:lstStyle/>
                    <a:p>
                      <a:pPr indent="269875" algn="just">
                        <a:lnSpc>
                          <a:spcPts val="1660"/>
                        </a:lnSpc>
                        <a:spcAft>
                          <a:spcPts val="0"/>
                        </a:spcAft>
                      </a:pPr>
                      <a:r>
                        <a:rPr lang="en-US" sz="1600" kern="100" dirty="0">
                          <a:latin typeface="Times New Roman"/>
                          <a:ea typeface="宋体"/>
                          <a:cs typeface="Times New Roman"/>
                        </a:rPr>
                        <a:t>T1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分布式系统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4505">
                <a:tc>
                  <a:txBody>
                    <a:bodyPr/>
                    <a:lstStyle/>
                    <a:p>
                      <a:pPr indent="269875" algn="just">
                        <a:lnSpc>
                          <a:spcPts val="1660"/>
                        </a:lnSpc>
                        <a:spcAft>
                          <a:spcPts val="0"/>
                        </a:spcAft>
                      </a:pPr>
                      <a:r>
                        <a:rPr lang="en-US" sz="1600" kern="100" dirty="0">
                          <a:latin typeface="Times New Roman"/>
                          <a:ea typeface="宋体"/>
                          <a:cs typeface="Times New Roman"/>
                        </a:rPr>
                        <a:t>T2</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性能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4505">
                <a:tc>
                  <a:txBody>
                    <a:bodyPr/>
                    <a:lstStyle/>
                    <a:p>
                      <a:pPr indent="269875" algn="just">
                        <a:lnSpc>
                          <a:spcPts val="1660"/>
                        </a:lnSpc>
                        <a:spcAft>
                          <a:spcPts val="0"/>
                        </a:spcAft>
                      </a:pPr>
                      <a:r>
                        <a:rPr lang="en-US" sz="1600" kern="100" dirty="0">
                          <a:latin typeface="Times New Roman"/>
                          <a:ea typeface="宋体"/>
                          <a:cs typeface="Times New Roman"/>
                        </a:rPr>
                        <a:t>T3</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最终用户效率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4505">
                <a:tc>
                  <a:txBody>
                    <a:bodyPr/>
                    <a:lstStyle/>
                    <a:p>
                      <a:pPr indent="269875" algn="just">
                        <a:lnSpc>
                          <a:spcPts val="1660"/>
                        </a:lnSpc>
                        <a:spcAft>
                          <a:spcPts val="0"/>
                        </a:spcAft>
                      </a:pPr>
                      <a:r>
                        <a:rPr lang="en-US" sz="1600" kern="100" dirty="0">
                          <a:latin typeface="Times New Roman"/>
                          <a:ea typeface="宋体"/>
                          <a:cs typeface="Times New Roman"/>
                        </a:rPr>
                        <a:t>T4</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复杂的内部处理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4505">
                <a:tc>
                  <a:txBody>
                    <a:bodyPr/>
                    <a:lstStyle/>
                    <a:p>
                      <a:pPr indent="269875" algn="just">
                        <a:lnSpc>
                          <a:spcPts val="1660"/>
                        </a:lnSpc>
                        <a:spcAft>
                          <a:spcPts val="0"/>
                        </a:spcAft>
                      </a:pPr>
                      <a:r>
                        <a:rPr lang="en-US" sz="1600" kern="100" dirty="0">
                          <a:latin typeface="Times New Roman"/>
                          <a:ea typeface="宋体"/>
                          <a:cs typeface="Times New Roman"/>
                        </a:rPr>
                        <a:t>T5</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可复用性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4505">
                <a:tc>
                  <a:txBody>
                    <a:bodyPr/>
                    <a:lstStyle/>
                    <a:p>
                      <a:pPr indent="269875" algn="just">
                        <a:lnSpc>
                          <a:spcPts val="1660"/>
                        </a:lnSpc>
                        <a:spcAft>
                          <a:spcPts val="0"/>
                        </a:spcAft>
                      </a:pPr>
                      <a:r>
                        <a:rPr lang="en-US" sz="1600" kern="100" dirty="0">
                          <a:latin typeface="Times New Roman"/>
                          <a:ea typeface="宋体"/>
                          <a:cs typeface="Times New Roman"/>
                        </a:rPr>
                        <a:t>T6 </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易于安装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4505">
                <a:tc>
                  <a:txBody>
                    <a:bodyPr/>
                    <a:lstStyle/>
                    <a:p>
                      <a:pPr indent="269875" algn="just">
                        <a:lnSpc>
                          <a:spcPts val="1660"/>
                        </a:lnSpc>
                        <a:spcAft>
                          <a:spcPts val="0"/>
                        </a:spcAft>
                      </a:pPr>
                      <a:r>
                        <a:rPr lang="en-US" sz="1600" kern="100" dirty="0">
                          <a:latin typeface="Times New Roman"/>
                          <a:ea typeface="宋体"/>
                          <a:cs typeface="Times New Roman"/>
                        </a:rPr>
                        <a:t>T7</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易于使用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4505">
                <a:tc>
                  <a:txBody>
                    <a:bodyPr/>
                    <a:lstStyle/>
                    <a:p>
                      <a:pPr indent="269875" algn="just">
                        <a:lnSpc>
                          <a:spcPts val="1660"/>
                        </a:lnSpc>
                        <a:spcAft>
                          <a:spcPts val="0"/>
                        </a:spcAft>
                      </a:pPr>
                      <a:r>
                        <a:rPr lang="en-US" sz="1600" kern="100" dirty="0">
                          <a:latin typeface="Times New Roman"/>
                          <a:ea typeface="宋体"/>
                          <a:cs typeface="Times New Roman"/>
                        </a:rPr>
                        <a:t>T8</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可移植性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4505">
                <a:tc>
                  <a:txBody>
                    <a:bodyPr/>
                    <a:lstStyle/>
                    <a:p>
                      <a:pPr indent="269875" algn="just">
                        <a:lnSpc>
                          <a:spcPts val="1660"/>
                        </a:lnSpc>
                        <a:spcAft>
                          <a:spcPts val="0"/>
                        </a:spcAft>
                      </a:pPr>
                      <a:r>
                        <a:rPr lang="en-US" sz="1600" kern="100" dirty="0">
                          <a:latin typeface="Times New Roman"/>
                          <a:ea typeface="宋体"/>
                          <a:cs typeface="Times New Roman"/>
                        </a:rPr>
                        <a:t>T9</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容易更改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4505">
                <a:tc>
                  <a:txBody>
                    <a:bodyPr/>
                    <a:lstStyle/>
                    <a:p>
                      <a:pPr indent="269875" algn="just">
                        <a:lnSpc>
                          <a:spcPts val="1660"/>
                        </a:lnSpc>
                        <a:spcAft>
                          <a:spcPts val="0"/>
                        </a:spcAft>
                      </a:pPr>
                      <a:r>
                        <a:rPr lang="en-US" sz="1600" kern="100">
                          <a:latin typeface="Times New Roman"/>
                          <a:ea typeface="宋体"/>
                          <a:cs typeface="Times New Roman"/>
                        </a:rPr>
                        <a:t>T10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并发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4505">
                <a:tc>
                  <a:txBody>
                    <a:bodyPr/>
                    <a:lstStyle/>
                    <a:p>
                      <a:pPr indent="269875" algn="just">
                        <a:lnSpc>
                          <a:spcPts val="1660"/>
                        </a:lnSpc>
                        <a:spcAft>
                          <a:spcPts val="0"/>
                        </a:spcAft>
                      </a:pPr>
                      <a:r>
                        <a:rPr lang="en-US" sz="1600" kern="100">
                          <a:latin typeface="Times New Roman"/>
                          <a:ea typeface="宋体"/>
                          <a:cs typeface="Times New Roman"/>
                        </a:rPr>
                        <a:t>T11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系统密安性要求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3152">
                <a:tc>
                  <a:txBody>
                    <a:bodyPr/>
                    <a:lstStyle/>
                    <a:p>
                      <a:pPr indent="269875" algn="just">
                        <a:lnSpc>
                          <a:spcPts val="1660"/>
                        </a:lnSpc>
                        <a:spcAft>
                          <a:spcPts val="0"/>
                        </a:spcAft>
                      </a:pPr>
                      <a:r>
                        <a:rPr lang="en-US" sz="1600" kern="100">
                          <a:latin typeface="Times New Roman"/>
                          <a:ea typeface="宋体"/>
                          <a:cs typeface="Times New Roman"/>
                        </a:rPr>
                        <a:t>T12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提供对第三方的直接访问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4505">
                <a:tc>
                  <a:txBody>
                    <a:bodyPr/>
                    <a:lstStyle/>
                    <a:p>
                      <a:pPr indent="269875" algn="just">
                        <a:lnSpc>
                          <a:spcPts val="1660"/>
                        </a:lnSpc>
                        <a:spcAft>
                          <a:spcPts val="0"/>
                        </a:spcAft>
                      </a:pPr>
                      <a:r>
                        <a:rPr lang="en-US" sz="1600" kern="100">
                          <a:latin typeface="Times New Roman"/>
                          <a:ea typeface="宋体"/>
                          <a:cs typeface="Times New Roman"/>
                        </a:rPr>
                        <a:t>T13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为提供特别的培训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4" name="Rectangle 2"/>
          <p:cNvSpPr>
            <a:spLocks noChangeArrowheads="1"/>
          </p:cNvSpPr>
          <p:nvPr/>
        </p:nvSpPr>
        <p:spPr bwMode="auto">
          <a:xfrm>
            <a:off x="939566" y="1148821"/>
            <a:ext cx="738777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TCF</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可以分为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个因素，每个因素的权重表达其影响程度。而，</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Object 1"/>
          <p:cNvGraphicFramePr>
            <a:graphicFrameLocks noChangeAspect="1"/>
          </p:cNvGraphicFramePr>
          <p:nvPr>
            <p:extLst>
              <p:ext uri="{D42A27DB-BD31-4B8C-83A1-F6EECF244321}">
                <p14:modId xmlns:p14="http://schemas.microsoft.com/office/powerpoint/2010/main" val="3441381085"/>
              </p:ext>
            </p:extLst>
          </p:nvPr>
        </p:nvGraphicFramePr>
        <p:xfrm>
          <a:off x="2361757" y="1425475"/>
          <a:ext cx="3368044" cy="837500"/>
        </p:xfrm>
        <a:graphic>
          <a:graphicData uri="http://schemas.openxmlformats.org/presentationml/2006/ole">
            <mc:AlternateContent xmlns:mc="http://schemas.openxmlformats.org/markup-compatibility/2006">
              <mc:Choice xmlns:v="urn:schemas-microsoft-com:vml" Requires="v">
                <p:oleObj spid="_x0000_s184340" name="公式" r:id="rId3" imgW="1587500" imgH="431800" progId="Equation.3">
                  <p:embed/>
                </p:oleObj>
              </mc:Choice>
              <mc:Fallback>
                <p:oleObj name="公式" r:id="rId3" imgW="1587500" imgH="431800" progId="Equation.3">
                  <p:embed/>
                  <p:pic>
                    <p:nvPicPr>
                      <p:cNvPr id="6860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757" y="1425475"/>
                        <a:ext cx="3368044" cy="837500"/>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环境因素和权重</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044746934"/>
              </p:ext>
            </p:extLst>
          </p:nvPr>
        </p:nvGraphicFramePr>
        <p:xfrm>
          <a:off x="1226317" y="1424127"/>
          <a:ext cx="7240314" cy="3010303"/>
        </p:xfrm>
        <a:graphic>
          <a:graphicData uri="http://schemas.openxmlformats.org/drawingml/2006/table">
            <a:tbl>
              <a:tblPr/>
              <a:tblGrid>
                <a:gridCol w="2412854">
                  <a:extLst>
                    <a:ext uri="{9D8B030D-6E8A-4147-A177-3AD203B41FA5}">
                      <a16:colId xmlns:a16="http://schemas.microsoft.com/office/drawing/2014/main" val="20000"/>
                    </a:ext>
                  </a:extLst>
                </a:gridCol>
                <a:gridCol w="2413730">
                  <a:extLst>
                    <a:ext uri="{9D8B030D-6E8A-4147-A177-3AD203B41FA5}">
                      <a16:colId xmlns:a16="http://schemas.microsoft.com/office/drawing/2014/main" val="20001"/>
                    </a:ext>
                  </a:extLst>
                </a:gridCol>
                <a:gridCol w="2413730">
                  <a:extLst>
                    <a:ext uri="{9D8B030D-6E8A-4147-A177-3AD203B41FA5}">
                      <a16:colId xmlns:a16="http://schemas.microsoft.com/office/drawing/2014/main" val="20002"/>
                    </a:ext>
                  </a:extLst>
                </a:gridCol>
              </a:tblGrid>
              <a:tr h="269919">
                <a:tc>
                  <a:txBody>
                    <a:bodyPr/>
                    <a:lstStyle/>
                    <a:p>
                      <a:pPr indent="269875" algn="just">
                        <a:lnSpc>
                          <a:spcPts val="1660"/>
                        </a:lnSpc>
                        <a:spcAft>
                          <a:spcPts val="0"/>
                        </a:spcAft>
                      </a:pPr>
                      <a:r>
                        <a:rPr lang="zh-CN" sz="1600" kern="100" dirty="0">
                          <a:latin typeface="Times New Roman"/>
                          <a:ea typeface="宋体"/>
                          <a:cs typeface="Times New Roman"/>
                        </a:rPr>
                        <a:t>环境因素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权重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7543">
                <a:tc>
                  <a:txBody>
                    <a:bodyPr/>
                    <a:lstStyle/>
                    <a:p>
                      <a:pPr indent="269875" algn="just">
                        <a:lnSpc>
                          <a:spcPts val="1660"/>
                        </a:lnSpc>
                        <a:spcAft>
                          <a:spcPts val="0"/>
                        </a:spcAft>
                      </a:pPr>
                      <a:r>
                        <a:rPr lang="en-US" sz="1600" kern="100" dirty="0">
                          <a:latin typeface="Times New Roman"/>
                          <a:ea typeface="宋体"/>
                          <a:cs typeface="Times New Roman"/>
                        </a:rPr>
                        <a:t>E1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熟悉</a:t>
                      </a:r>
                      <a:r>
                        <a:rPr lang="en-US" sz="1600" kern="100" dirty="0">
                          <a:latin typeface="Times New Roman"/>
                          <a:ea typeface="宋体"/>
                          <a:cs typeface="Times New Roman"/>
                        </a:rPr>
                        <a:t>UML</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7543">
                <a:tc>
                  <a:txBody>
                    <a:bodyPr/>
                    <a:lstStyle/>
                    <a:p>
                      <a:pPr indent="269875" algn="just">
                        <a:lnSpc>
                          <a:spcPts val="1660"/>
                        </a:lnSpc>
                        <a:spcAft>
                          <a:spcPts val="0"/>
                        </a:spcAft>
                      </a:pPr>
                      <a:r>
                        <a:rPr lang="en-US" sz="1600" kern="100" dirty="0">
                          <a:latin typeface="Times New Roman"/>
                          <a:ea typeface="宋体"/>
                          <a:cs typeface="Times New Roman"/>
                        </a:rPr>
                        <a:t>E2</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兼职人员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7543">
                <a:tc>
                  <a:txBody>
                    <a:bodyPr/>
                    <a:lstStyle/>
                    <a:p>
                      <a:pPr indent="269875" algn="just">
                        <a:lnSpc>
                          <a:spcPts val="1660"/>
                        </a:lnSpc>
                        <a:spcAft>
                          <a:spcPts val="0"/>
                        </a:spcAft>
                      </a:pPr>
                      <a:r>
                        <a:rPr lang="en-US" sz="1600" kern="100">
                          <a:latin typeface="Times New Roman"/>
                          <a:ea typeface="宋体"/>
                          <a:cs typeface="Times New Roman"/>
                        </a:rPr>
                        <a:t>E3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分析能力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3409">
                <a:tc>
                  <a:txBody>
                    <a:bodyPr/>
                    <a:lstStyle/>
                    <a:p>
                      <a:pPr indent="269875" algn="just">
                        <a:lnSpc>
                          <a:spcPts val="1660"/>
                        </a:lnSpc>
                        <a:spcAft>
                          <a:spcPts val="0"/>
                        </a:spcAft>
                      </a:pPr>
                      <a:r>
                        <a:rPr lang="en-US" sz="1600" kern="100">
                          <a:latin typeface="Times New Roman"/>
                          <a:ea typeface="宋体"/>
                          <a:cs typeface="Times New Roman"/>
                        </a:rPr>
                        <a:t>E4</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应用领域经验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7543">
                <a:tc>
                  <a:txBody>
                    <a:bodyPr/>
                    <a:lstStyle/>
                    <a:p>
                      <a:pPr indent="269875" algn="just">
                        <a:lnSpc>
                          <a:spcPts val="1660"/>
                        </a:lnSpc>
                        <a:spcAft>
                          <a:spcPts val="0"/>
                        </a:spcAft>
                      </a:pPr>
                      <a:r>
                        <a:rPr lang="en-US" sz="1600" kern="100">
                          <a:latin typeface="Times New Roman"/>
                          <a:ea typeface="宋体"/>
                          <a:cs typeface="Times New Roman"/>
                        </a:rPr>
                        <a:t>E5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面向对象经验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1717">
                <a:tc>
                  <a:txBody>
                    <a:bodyPr/>
                    <a:lstStyle/>
                    <a:p>
                      <a:pPr indent="269875" algn="just">
                        <a:lnSpc>
                          <a:spcPts val="1660"/>
                        </a:lnSpc>
                        <a:spcAft>
                          <a:spcPts val="0"/>
                        </a:spcAft>
                      </a:pPr>
                      <a:r>
                        <a:rPr lang="en-US" sz="1600" kern="100">
                          <a:latin typeface="Times New Roman"/>
                          <a:ea typeface="宋体"/>
                          <a:cs typeface="Times New Roman"/>
                        </a:rPr>
                        <a:t>E6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激情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7543">
                <a:tc>
                  <a:txBody>
                    <a:bodyPr/>
                    <a:lstStyle/>
                    <a:p>
                      <a:pPr indent="269875" algn="just">
                        <a:lnSpc>
                          <a:spcPts val="1660"/>
                        </a:lnSpc>
                        <a:spcAft>
                          <a:spcPts val="0"/>
                        </a:spcAft>
                      </a:pPr>
                      <a:r>
                        <a:rPr lang="en-US" sz="1600" kern="100">
                          <a:latin typeface="Times New Roman"/>
                          <a:ea typeface="宋体"/>
                          <a:cs typeface="Times New Roman"/>
                        </a:rPr>
                        <a:t>E7</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编程语言的困难程度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7543">
                <a:tc>
                  <a:txBody>
                    <a:bodyPr/>
                    <a:lstStyle/>
                    <a:p>
                      <a:pPr indent="269875" algn="just">
                        <a:lnSpc>
                          <a:spcPts val="1660"/>
                        </a:lnSpc>
                        <a:spcAft>
                          <a:spcPts val="0"/>
                        </a:spcAft>
                      </a:pPr>
                      <a:r>
                        <a:rPr lang="en-US" sz="1600" kern="100">
                          <a:latin typeface="Times New Roman"/>
                          <a:ea typeface="宋体"/>
                          <a:cs typeface="Times New Roman"/>
                        </a:rPr>
                        <a:t>E8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需求的稳定性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2</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Rectangle 4"/>
          <p:cNvSpPr>
            <a:spLocks noChangeArrowheads="1"/>
          </p:cNvSpPr>
          <p:nvPr/>
        </p:nvSpPr>
        <p:spPr bwMode="auto">
          <a:xfrm>
            <a:off x="1226317" y="4632251"/>
            <a:ext cx="7489372"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ECF</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是由开发队伍的经验所决定的。经验丰富的对于比一般的队伍影响要大。同样，</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2180188145"/>
              </p:ext>
            </p:extLst>
          </p:nvPr>
        </p:nvGraphicFramePr>
        <p:xfrm>
          <a:off x="2309669" y="5340137"/>
          <a:ext cx="4470400" cy="921571"/>
        </p:xfrm>
        <a:graphic>
          <a:graphicData uri="http://schemas.openxmlformats.org/presentationml/2006/ole">
            <mc:AlternateContent xmlns:mc="http://schemas.openxmlformats.org/markup-compatibility/2006">
              <mc:Choice xmlns:v="urn:schemas-microsoft-com:vml" Requires="v">
                <p:oleObj spid="_x0000_s185364" name="公式" r:id="rId3" imgW="1587500" imgH="431800" progId="Equation.3">
                  <p:embed/>
                </p:oleObj>
              </mc:Choice>
              <mc:Fallback>
                <p:oleObj name="公式" r:id="rId3" imgW="1587500" imgH="431800" progId="Equation.3">
                  <p:embed/>
                  <p:pic>
                    <p:nvPicPr>
                      <p:cNvPr id="686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669" y="5340137"/>
                        <a:ext cx="4470400" cy="921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zh-CN" altLang="zh-CN" dirty="0" smtClean="0"/>
              <a:t>用例</a:t>
            </a:r>
            <a:r>
              <a:rPr lang="zh-CN" altLang="zh-CN" dirty="0"/>
              <a:t>点</a:t>
            </a:r>
            <a:r>
              <a:rPr lang="en-US" altLang="zh-CN" dirty="0"/>
              <a:t>(UCP</a:t>
            </a:r>
            <a:r>
              <a:rPr lang="en-US" altLang="zh-CN" dirty="0" smtClean="0"/>
              <a:t>)</a:t>
            </a:r>
            <a:r>
              <a:rPr lang="zh-CN" altLang="en-US" dirty="0" smtClean="0"/>
              <a:t>算出工作量</a:t>
            </a:r>
            <a:endParaRPr lang="zh-CN" altLang="en-US" dirty="0"/>
          </a:p>
        </p:txBody>
      </p:sp>
      <p:sp>
        <p:nvSpPr>
          <p:cNvPr id="3" name="内容占位符 2"/>
          <p:cNvSpPr>
            <a:spLocks noGrp="1"/>
          </p:cNvSpPr>
          <p:nvPr>
            <p:ph idx="1"/>
          </p:nvPr>
        </p:nvSpPr>
        <p:spPr/>
        <p:txBody>
          <a:bodyPr/>
          <a:lstStyle/>
          <a:p>
            <a:r>
              <a:rPr lang="zh-CN" altLang="en-US" dirty="0" smtClean="0"/>
              <a:t>有了用例点，接下来是寻找用例点的生产率：</a:t>
            </a:r>
            <a:endParaRPr lang="en-US" altLang="zh-CN" dirty="0" smtClean="0"/>
          </a:p>
          <a:p>
            <a:pPr lvl="1"/>
            <a:r>
              <a:rPr lang="zh-CN" altLang="en-US" dirty="0" smtClean="0"/>
              <a:t>一般</a:t>
            </a:r>
            <a:r>
              <a:rPr lang="zh-CN" altLang="en-US" dirty="0"/>
              <a:t>要从历史项目中</a:t>
            </a:r>
            <a:r>
              <a:rPr lang="zh-CN" altLang="en-US" dirty="0" smtClean="0"/>
              <a:t>估计</a:t>
            </a:r>
            <a:endParaRPr lang="en-US" altLang="zh-CN" dirty="0" smtClean="0"/>
          </a:p>
          <a:p>
            <a:pPr lvl="1"/>
            <a:r>
              <a:rPr lang="zh-CN" altLang="en-US" dirty="0" smtClean="0"/>
              <a:t>例如</a:t>
            </a:r>
            <a:r>
              <a:rPr lang="zh-CN" altLang="en-US" dirty="0"/>
              <a:t>，如果前一个项目的有</a:t>
            </a:r>
            <a:r>
              <a:rPr lang="en-US" altLang="zh-CN" dirty="0"/>
              <a:t>120</a:t>
            </a:r>
            <a:r>
              <a:rPr lang="zh-CN" altLang="en-US" dirty="0"/>
              <a:t>个</a:t>
            </a:r>
            <a:r>
              <a:rPr lang="en-US" altLang="zh-CN" dirty="0"/>
              <a:t>UCP</a:t>
            </a:r>
            <a:r>
              <a:rPr lang="zh-CN" altLang="en-US" dirty="0"/>
              <a:t>，而花费</a:t>
            </a:r>
            <a:r>
              <a:rPr lang="en-US" altLang="zh-CN" dirty="0"/>
              <a:t>2200</a:t>
            </a:r>
            <a:r>
              <a:rPr lang="zh-CN" altLang="en-US" dirty="0"/>
              <a:t>人时完成，那么：</a:t>
            </a:r>
          </a:p>
          <a:p>
            <a:pPr lvl="1"/>
            <a:r>
              <a:rPr lang="en-US" altLang="zh-CN" dirty="0"/>
              <a:t>PF= 2200/120 =18</a:t>
            </a:r>
            <a:r>
              <a:rPr lang="zh-CN" altLang="en-US" dirty="0"/>
              <a:t>人时</a:t>
            </a:r>
            <a:r>
              <a:rPr lang="en-US" altLang="zh-CN" dirty="0"/>
              <a:t>/UCP</a:t>
            </a:r>
            <a:r>
              <a:rPr lang="zh-CN" altLang="en-US" dirty="0"/>
              <a:t>。</a:t>
            </a:r>
          </a:p>
          <a:p>
            <a:r>
              <a:rPr lang="zh-CN" altLang="en-US" dirty="0"/>
              <a:t>这样，就可以</a:t>
            </a:r>
            <a:r>
              <a:rPr lang="zh-CN" altLang="en-US" dirty="0" smtClean="0"/>
              <a:t>用用例点，估算</a:t>
            </a:r>
            <a:r>
              <a:rPr lang="zh-CN" altLang="en-US" dirty="0"/>
              <a:t>出项目的工程工作量</a:t>
            </a:r>
          </a:p>
          <a:p>
            <a:endParaRPr lang="zh-CN" altLang="en-US" dirty="0"/>
          </a:p>
        </p:txBody>
      </p:sp>
    </p:spTree>
    <p:extLst>
      <p:ext uri="{BB962C8B-B14F-4D97-AF65-F5344CB8AC3E}">
        <p14:creationId xmlns:p14="http://schemas.microsoft.com/office/powerpoint/2010/main" val="36787468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81166351"/>
              </p:ext>
            </p:extLst>
          </p:nvPr>
        </p:nvGraphicFramePr>
        <p:xfrm>
          <a:off x="965353" y="1526301"/>
          <a:ext cx="7808101" cy="3616467"/>
        </p:xfrm>
        <a:graphic>
          <a:graphicData uri="http://schemas.openxmlformats.org/drawingml/2006/table">
            <a:tbl>
              <a:tblPr>
                <a:tableStyleId>{35758FB7-9AC5-4552-8A53-C91805E547FA}</a:tableStyleId>
              </a:tblPr>
              <a:tblGrid>
                <a:gridCol w="1131531">
                  <a:extLst>
                    <a:ext uri="{9D8B030D-6E8A-4147-A177-3AD203B41FA5}">
                      <a16:colId xmlns:a16="http://schemas.microsoft.com/office/drawing/2014/main" val="20000"/>
                    </a:ext>
                  </a:extLst>
                </a:gridCol>
                <a:gridCol w="811373">
                  <a:extLst>
                    <a:ext uri="{9D8B030D-6E8A-4147-A177-3AD203B41FA5}">
                      <a16:colId xmlns:a16="http://schemas.microsoft.com/office/drawing/2014/main" val="20001"/>
                    </a:ext>
                  </a:extLst>
                </a:gridCol>
                <a:gridCol w="1218242">
                  <a:extLst>
                    <a:ext uri="{9D8B030D-6E8A-4147-A177-3AD203B41FA5}">
                      <a16:colId xmlns:a16="http://schemas.microsoft.com/office/drawing/2014/main" val="20002"/>
                    </a:ext>
                  </a:extLst>
                </a:gridCol>
                <a:gridCol w="1196959">
                  <a:extLst>
                    <a:ext uri="{9D8B030D-6E8A-4147-A177-3AD203B41FA5}">
                      <a16:colId xmlns:a16="http://schemas.microsoft.com/office/drawing/2014/main" val="20003"/>
                    </a:ext>
                  </a:extLst>
                </a:gridCol>
                <a:gridCol w="1013512">
                  <a:extLst>
                    <a:ext uri="{9D8B030D-6E8A-4147-A177-3AD203B41FA5}">
                      <a16:colId xmlns:a16="http://schemas.microsoft.com/office/drawing/2014/main" val="20004"/>
                    </a:ext>
                  </a:extLst>
                </a:gridCol>
                <a:gridCol w="1218242">
                  <a:extLst>
                    <a:ext uri="{9D8B030D-6E8A-4147-A177-3AD203B41FA5}">
                      <a16:colId xmlns:a16="http://schemas.microsoft.com/office/drawing/2014/main" val="20005"/>
                    </a:ext>
                  </a:extLst>
                </a:gridCol>
                <a:gridCol w="1218242">
                  <a:extLst>
                    <a:ext uri="{9D8B030D-6E8A-4147-A177-3AD203B41FA5}">
                      <a16:colId xmlns:a16="http://schemas.microsoft.com/office/drawing/2014/main" val="20006"/>
                    </a:ext>
                  </a:extLst>
                </a:gridCol>
              </a:tblGrid>
              <a:tr h="523881">
                <a:tc>
                  <a:txBody>
                    <a:bodyPr/>
                    <a:lstStyle/>
                    <a:p>
                      <a:pPr indent="269875" algn="just">
                        <a:lnSpc>
                          <a:spcPts val="1660"/>
                        </a:lnSpc>
                        <a:spcAft>
                          <a:spcPts val="0"/>
                        </a:spcAft>
                      </a:pPr>
                      <a:r>
                        <a:rPr lang="zh-CN" sz="1600" kern="100" dirty="0"/>
                        <a:t>公司</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ts val="1660"/>
                        </a:lnSpc>
                        <a:spcAft>
                          <a:spcPts val="0"/>
                        </a:spcAft>
                      </a:pPr>
                      <a:r>
                        <a:rPr lang="zh-CN" sz="1600" kern="100" dirty="0"/>
                        <a:t>项目</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ts val="1660"/>
                        </a:lnSpc>
                        <a:spcAft>
                          <a:spcPts val="0"/>
                        </a:spcAft>
                      </a:pPr>
                      <a:r>
                        <a:rPr lang="zh-CN" sz="1600" kern="100" dirty="0"/>
                        <a:t>用例估计</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ts val="1660"/>
                        </a:lnSpc>
                        <a:spcAft>
                          <a:spcPts val="0"/>
                        </a:spcAft>
                      </a:pPr>
                      <a:r>
                        <a:rPr lang="zh-CN" sz="1600" kern="100" dirty="0"/>
                        <a:t>专家估计</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ts val="1660"/>
                        </a:lnSpc>
                        <a:spcAft>
                          <a:spcPts val="0"/>
                        </a:spcAft>
                      </a:pPr>
                      <a:r>
                        <a:rPr lang="zh-CN" sz="1600" kern="100" dirty="0"/>
                        <a:t>实际</a:t>
                      </a:r>
                    </a:p>
                    <a:p>
                      <a:pPr indent="0" algn="just">
                        <a:lnSpc>
                          <a:spcPts val="1660"/>
                        </a:lnSpc>
                        <a:spcAft>
                          <a:spcPts val="0"/>
                        </a:spcAft>
                      </a:pPr>
                      <a:r>
                        <a:rPr lang="zh-CN" sz="1600" kern="100" dirty="0"/>
                        <a:t>工作量</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ts val="1660"/>
                        </a:lnSpc>
                        <a:spcAft>
                          <a:spcPts val="0"/>
                        </a:spcAft>
                      </a:pPr>
                      <a:r>
                        <a:rPr lang="zh-CN" sz="1600" kern="100" dirty="0"/>
                        <a:t>用例估计</a:t>
                      </a:r>
                    </a:p>
                    <a:p>
                      <a:pPr indent="0" algn="ctr">
                        <a:lnSpc>
                          <a:spcPts val="1660"/>
                        </a:lnSpc>
                        <a:spcAft>
                          <a:spcPts val="0"/>
                        </a:spcAft>
                      </a:pPr>
                      <a:r>
                        <a:rPr lang="zh-CN" sz="1600" kern="100" dirty="0"/>
                        <a:t>偏差</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ts val="1660"/>
                        </a:lnSpc>
                        <a:spcAft>
                          <a:spcPts val="0"/>
                        </a:spcAft>
                      </a:pPr>
                      <a:r>
                        <a:rPr lang="zh-CN" sz="1600" kern="100" dirty="0"/>
                        <a:t>专家估计</a:t>
                      </a:r>
                    </a:p>
                    <a:p>
                      <a:pPr indent="0" algn="ctr">
                        <a:lnSpc>
                          <a:spcPts val="1660"/>
                        </a:lnSpc>
                        <a:spcAft>
                          <a:spcPts val="0"/>
                        </a:spcAft>
                      </a:pPr>
                      <a:r>
                        <a:rPr lang="zh-CN" sz="1600" kern="100" dirty="0"/>
                        <a:t>偏差</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1635">
                <a:tc>
                  <a:txBody>
                    <a:bodyPr/>
                    <a:lstStyle/>
                    <a:p>
                      <a:pPr indent="269875" algn="just">
                        <a:lnSpc>
                          <a:spcPts val="1660"/>
                        </a:lnSpc>
                        <a:spcAft>
                          <a:spcPts val="0"/>
                        </a:spcAft>
                      </a:pPr>
                      <a:r>
                        <a:rPr lang="en-US" sz="1600" kern="100" dirty="0" err="1"/>
                        <a:t>Mogel</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A</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2550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2730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3670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-31%</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-26%</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1635">
                <a:tc>
                  <a:txBody>
                    <a:bodyPr/>
                    <a:lstStyle/>
                    <a:p>
                      <a:pPr indent="269875" algn="just">
                        <a:lnSpc>
                          <a:spcPts val="1660"/>
                        </a:lnSpc>
                        <a:spcAft>
                          <a:spcPts val="0"/>
                        </a:spcAft>
                      </a:pPr>
                      <a:r>
                        <a:rPr lang="en-US" sz="1600" kern="100" dirty="0" err="1"/>
                        <a:t>Mogel</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B</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2730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2340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2860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-5%</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-18%</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1635">
                <a:tc>
                  <a:txBody>
                    <a:bodyPr/>
                    <a:lstStyle/>
                    <a:p>
                      <a:pPr indent="269875" algn="just">
                        <a:lnSpc>
                          <a:spcPts val="1660"/>
                        </a:lnSpc>
                        <a:spcAft>
                          <a:spcPts val="0"/>
                        </a:spcAft>
                      </a:pPr>
                      <a:r>
                        <a:rPr lang="en-US" sz="1600" kern="100" dirty="0" err="1"/>
                        <a:t>Mogel</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C</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2080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2100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2740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-24%</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-23%</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1635">
                <a:tc>
                  <a:txBody>
                    <a:bodyPr/>
                    <a:lstStyle/>
                    <a:p>
                      <a:pPr indent="0" algn="just">
                        <a:lnSpc>
                          <a:spcPts val="1660"/>
                        </a:lnSpc>
                        <a:spcAft>
                          <a:spcPts val="0"/>
                        </a:spcAft>
                      </a:pPr>
                      <a:r>
                        <a:rPr lang="en-US" sz="1600" kern="100" dirty="0"/>
                        <a:t>CGE and Y</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A</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10831</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7000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10043</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+8%</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-30%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1767">
                <a:tc>
                  <a:txBody>
                    <a:bodyPr/>
                    <a:lstStyle/>
                    <a:p>
                      <a:pPr indent="0" algn="just">
                        <a:lnSpc>
                          <a:spcPts val="1660"/>
                        </a:lnSpc>
                        <a:spcAft>
                          <a:spcPts val="0"/>
                        </a:spcAft>
                      </a:pPr>
                      <a:r>
                        <a:rPr lang="en-US" sz="1600" kern="100" dirty="0"/>
                        <a:t>CGE and Y</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B</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14965</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12600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12000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+25%</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+5%</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1825">
                <a:tc>
                  <a:txBody>
                    <a:bodyPr/>
                    <a:lstStyle/>
                    <a:p>
                      <a:pPr indent="269875" algn="just">
                        <a:lnSpc>
                          <a:spcPts val="1660"/>
                        </a:lnSpc>
                        <a:spcAft>
                          <a:spcPts val="0"/>
                        </a:spcAft>
                      </a:pPr>
                      <a:r>
                        <a:rPr lang="en-US" sz="1600" kern="100" dirty="0"/>
                        <a:t>IBM </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A</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4086</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2772</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3360</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+22%</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-18%</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0818">
                <a:tc>
                  <a:txBody>
                    <a:bodyPr/>
                    <a:lstStyle/>
                    <a:p>
                      <a:pPr indent="269875" algn="just">
                        <a:lnSpc>
                          <a:spcPts val="1660"/>
                        </a:lnSpc>
                        <a:spcAft>
                          <a:spcPts val="0"/>
                        </a:spcAft>
                      </a:pPr>
                      <a:r>
                        <a:rPr lang="zh-CN" sz="1600" kern="100" dirty="0"/>
                        <a:t>学生</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A</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466</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楷体_GB2312"/>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742</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dirty="0"/>
                        <a:t>-10%</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楷体_GB2312"/>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0818">
                <a:tc>
                  <a:txBody>
                    <a:bodyPr/>
                    <a:lstStyle/>
                    <a:p>
                      <a:pPr indent="269875" algn="just">
                        <a:lnSpc>
                          <a:spcPts val="1660"/>
                        </a:lnSpc>
                        <a:spcAft>
                          <a:spcPts val="0"/>
                        </a:spcAft>
                      </a:pPr>
                      <a:r>
                        <a:rPr lang="zh-CN" sz="1600" kern="100" dirty="0"/>
                        <a:t>学生</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B</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487</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楷体_GB2312"/>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396</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+23%</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楷体_GB2312"/>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0818">
                <a:tc>
                  <a:txBody>
                    <a:bodyPr/>
                    <a:lstStyle/>
                    <a:p>
                      <a:pPr indent="269875" algn="just">
                        <a:lnSpc>
                          <a:spcPts val="1660"/>
                        </a:lnSpc>
                        <a:spcAft>
                          <a:spcPts val="0"/>
                        </a:spcAft>
                      </a:pPr>
                      <a:r>
                        <a:rPr lang="zh-CN" sz="1600" kern="100" dirty="0"/>
                        <a:t>学生</a:t>
                      </a:r>
                      <a:endParaRPr lang="zh-CN" sz="1600" kern="100" dirty="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C</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488</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楷体_GB2312"/>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673</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r>
                        <a:rPr lang="en-US" sz="1600" kern="100"/>
                        <a:t>-25%</a:t>
                      </a:r>
                      <a:endParaRPr lang="zh-CN" sz="1600" kern="100">
                        <a:latin typeface="Times New Roman"/>
                        <a:ea typeface="宋体"/>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楷体_GB2312"/>
                        <a:cs typeface="Times New Roman"/>
                      </a:endParaRPr>
                    </a:p>
                  </a:txBody>
                  <a:tcPr marL="67943" marR="679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5" name="矩形 4"/>
          <p:cNvSpPr/>
          <p:nvPr/>
        </p:nvSpPr>
        <p:spPr>
          <a:xfrm>
            <a:off x="1095830" y="220284"/>
            <a:ext cx="7874001" cy="830997"/>
          </a:xfrm>
          <a:prstGeom prst="rect">
            <a:avLst/>
          </a:prstGeom>
        </p:spPr>
        <p:txBody>
          <a:bodyPr wrap="square">
            <a:spAutoFit/>
          </a:bodyPr>
          <a:lstStyle/>
          <a:p>
            <a:r>
              <a:rPr lang="en-US" dirty="0" err="1" smtClean="0"/>
              <a:t>Anda</a:t>
            </a:r>
            <a:r>
              <a:rPr lang="zh-CN" altLang="en-US" dirty="0" smtClean="0"/>
              <a:t>整理了几个公司和学生的项目，分别采用“专家法”和“用例法”进行估计，并与实际情况的进行了对比。</a:t>
            </a:r>
            <a:endParaRPr lang="zh-CN" altLang="en-US" dirty="0"/>
          </a:p>
        </p:txBody>
      </p:sp>
      <p:sp>
        <p:nvSpPr>
          <p:cNvPr id="6" name="矩形 5"/>
          <p:cNvSpPr/>
          <p:nvPr/>
        </p:nvSpPr>
        <p:spPr>
          <a:xfrm>
            <a:off x="965353" y="5422635"/>
            <a:ext cx="7786914" cy="707886"/>
          </a:xfrm>
          <a:prstGeom prst="rect">
            <a:avLst/>
          </a:prstGeom>
        </p:spPr>
        <p:txBody>
          <a:bodyPr wrap="square">
            <a:spAutoFit/>
          </a:bodyPr>
          <a:lstStyle/>
          <a:p>
            <a:pPr marL="342900" indent="-342900">
              <a:buFont typeface="Arial" panose="020B0604020202020204" pitchFamily="34" charset="0"/>
              <a:buChar char="•"/>
            </a:pPr>
            <a:r>
              <a:rPr lang="en-US" sz="2000" dirty="0" smtClean="0"/>
              <a:t>2005</a:t>
            </a:r>
            <a:r>
              <a:rPr lang="zh-CN" altLang="en-US" sz="2000" dirty="0" smtClean="0"/>
              <a:t>年</a:t>
            </a:r>
            <a:r>
              <a:rPr lang="en-US" sz="2000" dirty="0" smtClean="0"/>
              <a:t>Carroll</a:t>
            </a:r>
            <a:r>
              <a:rPr lang="zh-CN" altLang="en-US" sz="2000" dirty="0" smtClean="0"/>
              <a:t>发表论文指出对上百个</a:t>
            </a:r>
            <a:r>
              <a:rPr lang="en-US" sz="2000" dirty="0" smtClean="0"/>
              <a:t> (</a:t>
            </a:r>
            <a:r>
              <a:rPr lang="zh-CN" altLang="en-US" sz="2000" dirty="0" smtClean="0"/>
              <a:t>规模平均</a:t>
            </a:r>
            <a:r>
              <a:rPr lang="en-US" sz="2000" dirty="0" smtClean="0"/>
              <a:t>60</a:t>
            </a:r>
            <a:r>
              <a:rPr lang="zh-CN" altLang="en-US" sz="2000" dirty="0" smtClean="0"/>
              <a:t>个人月</a:t>
            </a:r>
            <a:r>
              <a:rPr lang="en-US" sz="2000" dirty="0" smtClean="0"/>
              <a:t>) </a:t>
            </a:r>
            <a:r>
              <a:rPr lang="zh-CN" altLang="en-US" sz="2000" dirty="0" smtClean="0"/>
              <a:t>采用用例估计的项目中有</a:t>
            </a:r>
            <a:r>
              <a:rPr lang="en-US" sz="2000" dirty="0" smtClean="0"/>
              <a:t>95%</a:t>
            </a:r>
            <a:r>
              <a:rPr lang="zh-CN" altLang="en-US" sz="2000" dirty="0" smtClean="0"/>
              <a:t>的项目的成本偏差控制在</a:t>
            </a:r>
            <a:r>
              <a:rPr lang="en-US" sz="2000" dirty="0" smtClean="0"/>
              <a:t>9%</a:t>
            </a:r>
            <a:r>
              <a:rPr lang="zh-CN" altLang="en-US" sz="2000" dirty="0" smtClean="0"/>
              <a:t>之内。</a:t>
            </a:r>
            <a:endParaRPr lang="zh-CN" alt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17.5.4 </a:t>
            </a:r>
            <a:r>
              <a:rPr lang="zh-CN" altLang="en-US" dirty="0" smtClean="0"/>
              <a:t>工作量的经验估计模型</a:t>
            </a:r>
            <a:endParaRPr lang="zh-CN" altLang="en-US" dirty="0"/>
          </a:p>
        </p:txBody>
      </p:sp>
      <p:sp>
        <p:nvSpPr>
          <p:cNvPr id="3" name="内容占位符 2"/>
          <p:cNvSpPr>
            <a:spLocks noGrp="1"/>
          </p:cNvSpPr>
          <p:nvPr>
            <p:ph idx="1"/>
          </p:nvPr>
        </p:nvSpPr>
        <p:spPr>
          <a:xfrm>
            <a:off x="914400" y="1137519"/>
            <a:ext cx="8001000" cy="1346200"/>
          </a:xfrm>
        </p:spPr>
        <p:txBody>
          <a:bodyPr/>
          <a:lstStyle/>
          <a:p>
            <a:r>
              <a:rPr lang="zh-CN" altLang="en-US" sz="2400" dirty="0"/>
              <a:t>通过</a:t>
            </a:r>
            <a:r>
              <a:rPr lang="zh-CN" altLang="en-US" sz="2400" dirty="0" smtClean="0"/>
              <a:t>对历史项目</a:t>
            </a:r>
            <a:r>
              <a:rPr lang="zh-CN" altLang="en-US" sz="2400" dirty="0"/>
              <a:t>数据的回归分析，可以得到一些经验公式。最常用的回归分析公式是：</a:t>
            </a:r>
            <a:endParaRPr lang="en-US" sz="2400" dirty="0" smtClean="0"/>
          </a:p>
          <a:p>
            <a:r>
              <a:rPr lang="en-US" dirty="0" smtClean="0"/>
              <a:t>E =A+B × </a:t>
            </a:r>
            <a:r>
              <a:rPr lang="en-US" altLang="zh-CN" dirty="0" smtClean="0">
                <a:solidFill>
                  <a:srgbClr val="FF0000"/>
                </a:solidFill>
              </a:rPr>
              <a:t>S</a:t>
            </a:r>
            <a:r>
              <a:rPr lang="en-US" baseline="30000" dirty="0" smtClean="0"/>
              <a:t>c</a:t>
            </a:r>
          </a:p>
          <a:p>
            <a:pPr lvl="1"/>
            <a:r>
              <a:rPr lang="zh-CN" altLang="en-US" dirty="0" smtClean="0"/>
              <a:t>其中，</a:t>
            </a:r>
            <a:r>
              <a:rPr lang="en-US" dirty="0" smtClean="0"/>
              <a:t>A</a:t>
            </a:r>
            <a:r>
              <a:rPr lang="zh-CN" altLang="en-US" dirty="0" smtClean="0"/>
              <a:t>、</a:t>
            </a:r>
            <a:r>
              <a:rPr lang="en-US" dirty="0" smtClean="0"/>
              <a:t>B</a:t>
            </a:r>
            <a:r>
              <a:rPr lang="zh-CN" altLang="en-US" dirty="0" smtClean="0"/>
              <a:t>、</a:t>
            </a:r>
            <a:r>
              <a:rPr lang="en-US" dirty="0" smtClean="0"/>
              <a:t>C</a:t>
            </a:r>
            <a:r>
              <a:rPr lang="zh-CN" altLang="en-US" dirty="0" smtClean="0"/>
              <a:t>都是经验常数，</a:t>
            </a:r>
            <a:r>
              <a:rPr lang="en-US" dirty="0" smtClean="0"/>
              <a:t>E</a:t>
            </a:r>
            <a:r>
              <a:rPr lang="zh-CN" altLang="en-US" dirty="0" smtClean="0"/>
              <a:t>为工作量，以人月为单位。</a:t>
            </a:r>
            <a:r>
              <a:rPr lang="en-US" altLang="zh-CN" dirty="0" smtClean="0">
                <a:solidFill>
                  <a:srgbClr val="FF0000"/>
                </a:solidFill>
              </a:rPr>
              <a:t>S</a:t>
            </a:r>
            <a:r>
              <a:rPr lang="zh-CN" altLang="en-US" dirty="0" smtClean="0">
                <a:solidFill>
                  <a:srgbClr val="FF0000"/>
                </a:solidFill>
              </a:rPr>
              <a:t>是规模，或为代码行，或为功能点。</a:t>
            </a:r>
            <a:endParaRPr lang="zh-CN" altLang="en-US" dirty="0">
              <a:solidFill>
                <a:srgbClr val="FF0000"/>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2068730755"/>
              </p:ext>
            </p:extLst>
          </p:nvPr>
        </p:nvGraphicFramePr>
        <p:xfrm>
          <a:off x="1249000" y="3470041"/>
          <a:ext cx="7331800" cy="2362871"/>
        </p:xfrm>
        <a:graphic>
          <a:graphicData uri="http://schemas.openxmlformats.org/drawingml/2006/table">
            <a:tbl>
              <a:tblPr firstRow="1" firstCol="1" lastRow="1" lastCol="1" bandRow="1" bandCol="1"/>
              <a:tblGrid>
                <a:gridCol w="2042960">
                  <a:extLst>
                    <a:ext uri="{9D8B030D-6E8A-4147-A177-3AD203B41FA5}">
                      <a16:colId xmlns:a16="http://schemas.microsoft.com/office/drawing/2014/main" val="3521435734"/>
                    </a:ext>
                  </a:extLst>
                </a:gridCol>
                <a:gridCol w="3076973">
                  <a:extLst>
                    <a:ext uri="{9D8B030D-6E8A-4147-A177-3AD203B41FA5}">
                      <a16:colId xmlns:a16="http://schemas.microsoft.com/office/drawing/2014/main" val="2057394272"/>
                    </a:ext>
                  </a:extLst>
                </a:gridCol>
                <a:gridCol w="2211867">
                  <a:extLst>
                    <a:ext uri="{9D8B030D-6E8A-4147-A177-3AD203B41FA5}">
                      <a16:colId xmlns:a16="http://schemas.microsoft.com/office/drawing/2014/main" val="1394247438"/>
                    </a:ext>
                  </a:extLst>
                </a:gridCol>
              </a:tblGrid>
              <a:tr h="295359">
                <a:tc>
                  <a:txBody>
                    <a:bodyPr/>
                    <a:lstStyle/>
                    <a:p>
                      <a:pPr indent="0" algn="just">
                        <a:lnSpc>
                          <a:spcPct val="100000"/>
                        </a:lnSpc>
                        <a:spcAft>
                          <a:spcPts val="0"/>
                        </a:spcAft>
                      </a:pPr>
                      <a:r>
                        <a:rPr lang="zh-CN" sz="1600" dirty="0">
                          <a:effectLst/>
                          <a:latin typeface="Times New Roman" panose="02020603050405020304" pitchFamily="18" charset="0"/>
                          <a:ea typeface="宋体" panose="02010600030101010101" pitchFamily="2" charset="-122"/>
                        </a:rPr>
                        <a:t>模型名称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a:effectLst/>
                          <a:latin typeface="Times New Roman" panose="02020603050405020304" pitchFamily="18" charset="0"/>
                          <a:ea typeface="宋体" panose="02010600030101010101" pitchFamily="2" charset="-122"/>
                        </a:rPr>
                        <a:t>工作量方程式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a:effectLst/>
                          <a:latin typeface="Times New Roman" panose="02020603050405020304" pitchFamily="18" charset="0"/>
                          <a:ea typeface="宋体" panose="02010600030101010101" pitchFamily="2" charset="-122"/>
                        </a:rPr>
                        <a:t>备注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1187407"/>
                  </a:ext>
                </a:extLst>
              </a:tr>
              <a:tr h="295359">
                <a:tc>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Walston</a:t>
                      </a:r>
                      <a:r>
                        <a:rPr lang="en-US" sz="1600" kern="1200" dirty="0">
                          <a:solidFill>
                            <a:schemeClr val="tx1"/>
                          </a:solidFill>
                          <a:effectLst/>
                          <a:latin typeface="Times New Roman" panose="02020603050405020304" pitchFamily="18" charset="0"/>
                          <a:ea typeface="宋体" panose="02010600030101010101" pitchFamily="2" charset="-122"/>
                          <a:cs typeface="+mn-cs"/>
                        </a:rPr>
                        <a:t>-Felix</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3908024"/>
                  </a:ext>
                </a:extLst>
              </a:tr>
              <a:tr h="295359">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Dailey-</a:t>
                      </a:r>
                      <a:r>
                        <a:rPr lang="en-US" sz="1600" kern="1200" dirty="0" err="1">
                          <a:solidFill>
                            <a:schemeClr val="tx1"/>
                          </a:solidFill>
                          <a:effectLst/>
                          <a:latin typeface="Times New Roman" panose="02020603050405020304" pitchFamily="18" charset="0"/>
                          <a:ea typeface="宋体" panose="02010600030101010101" pitchFamily="2" charset="-122"/>
                          <a:cs typeface="+mn-cs"/>
                        </a:rPr>
                        <a:t>Basili</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131086"/>
                  </a:ext>
                </a:extLst>
              </a:tr>
              <a:tr h="295359">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Doty</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019394"/>
                  </a:ext>
                </a:extLst>
              </a:tr>
              <a:tr h="295359">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Albrecht-Gaffney</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indent="269875" algn="just">
                        <a:lnSpc>
                          <a:spcPts val="1660"/>
                        </a:lnSpc>
                        <a:spcAft>
                          <a:spcPts val="0"/>
                        </a:spcAft>
                      </a:pPr>
                      <a:r>
                        <a:rPr lang="en-US" sz="1600" dirty="0">
                          <a:effectLst/>
                          <a:latin typeface="Times New Roman" panose="02020603050405020304" pitchFamily="18" charset="0"/>
                          <a:ea typeface="宋体" panose="02010600030101010101" pitchFamily="2" charset="-122"/>
                        </a:rPr>
                        <a:t>FP </a:t>
                      </a:r>
                      <a:r>
                        <a:rPr lang="zh-CN" sz="1600" dirty="0">
                          <a:effectLst/>
                          <a:latin typeface="Times New Roman" panose="02020603050405020304" pitchFamily="18" charset="0"/>
                          <a:ea typeface="宋体" panose="02010600030101010101" pitchFamily="2" charset="-122"/>
                        </a:rPr>
                        <a:t>是功能点数。</a:t>
                      </a:r>
                    </a:p>
                    <a:p>
                      <a:pPr indent="269875" algn="just">
                        <a:lnSpc>
                          <a:spcPts val="1660"/>
                        </a:lnSpc>
                        <a:spcAft>
                          <a:spcPts val="0"/>
                        </a:spcAft>
                      </a:pPr>
                      <a:r>
                        <a:rPr lang="zh-CN" sz="1600" dirty="0">
                          <a:effectLst/>
                          <a:latin typeface="Times New Roman" panose="02020603050405020304" pitchFamily="18" charset="0"/>
                          <a:ea typeface="宋体" panose="02010600030101010101" pitchFamily="2" charset="-122"/>
                        </a:rPr>
                        <a:t>这三个公式的差距很大，使用领域不同，对</a:t>
                      </a:r>
                      <a:r>
                        <a:rPr lang="en-US" sz="1600" dirty="0">
                          <a:effectLst/>
                          <a:latin typeface="Times New Roman" panose="02020603050405020304" pitchFamily="18" charset="0"/>
                          <a:ea typeface="宋体" panose="02010600030101010101" pitchFamily="2" charset="-122"/>
                        </a:rPr>
                        <a:t>FP</a:t>
                      </a:r>
                      <a:r>
                        <a:rPr lang="zh-CN" sz="1600" dirty="0">
                          <a:effectLst/>
                          <a:latin typeface="Times New Roman" panose="02020603050405020304" pitchFamily="18" charset="0"/>
                          <a:ea typeface="宋体" panose="02010600030101010101" pitchFamily="2" charset="-122"/>
                        </a:rPr>
                        <a:t>的理解不同。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160458"/>
                  </a:ext>
                </a:extLst>
              </a:tr>
              <a:tr h="295359">
                <a:tc>
                  <a:txBody>
                    <a:bodyPr/>
                    <a:lstStyle/>
                    <a:p>
                      <a:pPr marL="0" indent="0" algn="just" defTabSz="914400" rtl="0" eaLnBrk="1" latinLnBrk="0" hangingPunct="1">
                        <a:lnSpc>
                          <a:spcPct val="100000"/>
                        </a:lnSpc>
                        <a:spcAft>
                          <a:spcPts val="0"/>
                        </a:spcAft>
                      </a:pPr>
                      <a:r>
                        <a:rPr lang="en-US" sz="1600" kern="1200" dirty="0" err="1">
                          <a:solidFill>
                            <a:schemeClr val="tx1"/>
                          </a:solidFill>
                          <a:effectLst/>
                          <a:latin typeface="Times New Roman" panose="02020603050405020304" pitchFamily="18" charset="0"/>
                          <a:ea typeface="宋体" panose="02010600030101010101" pitchFamily="2" charset="-122"/>
                          <a:cs typeface="+mn-cs"/>
                        </a:rPr>
                        <a:t>Kemerer</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77494520"/>
                  </a:ext>
                </a:extLst>
              </a:tr>
              <a:tr h="590717">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Matson-Barret-</a:t>
                      </a:r>
                      <a:r>
                        <a:rPr lang="en-US" sz="1600" kern="1200" dirty="0" err="1">
                          <a:solidFill>
                            <a:schemeClr val="tx1"/>
                          </a:solidFill>
                          <a:effectLst/>
                          <a:latin typeface="Times New Roman" panose="02020603050405020304" pitchFamily="18" charset="0"/>
                          <a:ea typeface="宋体" panose="02010600030101010101" pitchFamily="2" charset="-122"/>
                          <a:cs typeface="+mn-cs"/>
                        </a:rPr>
                        <a:t>Meltichamp</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772165744"/>
                  </a:ext>
                </a:extLst>
              </a:tr>
            </a:tbl>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522049221"/>
              </p:ext>
            </p:extLst>
          </p:nvPr>
        </p:nvGraphicFramePr>
        <p:xfrm>
          <a:off x="3402961" y="3758948"/>
          <a:ext cx="1824270" cy="277984"/>
        </p:xfrm>
        <a:graphic>
          <a:graphicData uri="http://schemas.openxmlformats.org/presentationml/2006/ole">
            <mc:AlternateContent xmlns:mc="http://schemas.openxmlformats.org/markup-compatibility/2006">
              <mc:Choice xmlns:v="urn:schemas-microsoft-com:vml" Requires="v">
                <p:oleObj spid="_x0000_s186405" r:id="rId3" imgW="1333500" imgH="203200" progId="Equation.3">
                  <p:embed/>
                </p:oleObj>
              </mc:Choice>
              <mc:Fallback>
                <p:oleObj r:id="rId3" imgW="1333500" imgH="2032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961" y="3758948"/>
                        <a:ext cx="1824270" cy="277984"/>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56421782"/>
              </p:ext>
            </p:extLst>
          </p:nvPr>
        </p:nvGraphicFramePr>
        <p:xfrm>
          <a:off x="3402961" y="4085876"/>
          <a:ext cx="2380238" cy="277984"/>
        </p:xfrm>
        <a:graphic>
          <a:graphicData uri="http://schemas.openxmlformats.org/presentationml/2006/ole">
            <mc:AlternateContent xmlns:mc="http://schemas.openxmlformats.org/markup-compatibility/2006">
              <mc:Choice xmlns:v="urn:schemas-microsoft-com:vml" Requires="v">
                <p:oleObj spid="_x0000_s186406" r:id="rId5" imgW="1739900" imgH="203200" progId="Equation.3">
                  <p:embed/>
                </p:oleObj>
              </mc:Choice>
              <mc:Fallback>
                <p:oleObj r:id="rId5" imgW="1739900" imgH="203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961" y="4085876"/>
                        <a:ext cx="2380238" cy="277984"/>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803447538"/>
              </p:ext>
            </p:extLst>
          </p:nvPr>
        </p:nvGraphicFramePr>
        <p:xfrm>
          <a:off x="3391135" y="4363860"/>
          <a:ext cx="2084880" cy="277984"/>
        </p:xfrm>
        <a:graphic>
          <a:graphicData uri="http://schemas.openxmlformats.org/presentationml/2006/ole">
            <mc:AlternateContent xmlns:mc="http://schemas.openxmlformats.org/markup-compatibility/2006">
              <mc:Choice xmlns:v="urn:schemas-microsoft-com:vml" Requires="v">
                <p:oleObj spid="_x0000_s186407" r:id="rId7" imgW="1524000" imgH="203200" progId="Equation.3">
                  <p:embed/>
                </p:oleObj>
              </mc:Choice>
              <mc:Fallback>
                <p:oleObj r:id="rId7" imgW="1524000" imgH="203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1135" y="4363860"/>
                        <a:ext cx="2084880" cy="277984"/>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166812043"/>
              </p:ext>
            </p:extLst>
          </p:nvPr>
        </p:nvGraphicFramePr>
        <p:xfrm>
          <a:off x="3389339" y="4677629"/>
          <a:ext cx="1998010" cy="243236"/>
        </p:xfrm>
        <a:graphic>
          <a:graphicData uri="http://schemas.openxmlformats.org/presentationml/2006/ole">
            <mc:AlternateContent xmlns:mc="http://schemas.openxmlformats.org/markup-compatibility/2006">
              <mc:Choice xmlns:v="urn:schemas-microsoft-com:vml" Requires="v">
                <p:oleObj spid="_x0000_s186408" r:id="rId9" imgW="1459866" imgH="177723" progId="Equation.3">
                  <p:embed/>
                </p:oleObj>
              </mc:Choice>
              <mc:Fallback>
                <p:oleObj r:id="rId9" imgW="1459866" imgH="17772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9339" y="4677629"/>
                        <a:ext cx="1998010" cy="243236"/>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782061107"/>
              </p:ext>
            </p:extLst>
          </p:nvPr>
        </p:nvGraphicFramePr>
        <p:xfrm>
          <a:off x="3350839" y="4950016"/>
          <a:ext cx="2484482" cy="277984"/>
        </p:xfrm>
        <a:graphic>
          <a:graphicData uri="http://schemas.openxmlformats.org/presentationml/2006/ole">
            <mc:AlternateContent xmlns:mc="http://schemas.openxmlformats.org/markup-compatibility/2006">
              <mc:Choice xmlns:v="urn:schemas-microsoft-com:vml" Requires="v">
                <p:oleObj spid="_x0000_s186409" r:id="rId11" imgW="1816100" imgH="203200" progId="Equation.3">
                  <p:embed/>
                </p:oleObj>
              </mc:Choice>
              <mc:Fallback>
                <p:oleObj r:id="rId11" imgW="1816100" imgH="203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0839" y="4950016"/>
                        <a:ext cx="2484482" cy="277984"/>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553925663"/>
              </p:ext>
            </p:extLst>
          </p:nvPr>
        </p:nvGraphicFramePr>
        <p:xfrm>
          <a:off x="3402961" y="5385403"/>
          <a:ext cx="1772148" cy="243236"/>
        </p:xfrm>
        <a:graphic>
          <a:graphicData uri="http://schemas.openxmlformats.org/presentationml/2006/ole">
            <mc:AlternateContent xmlns:mc="http://schemas.openxmlformats.org/markup-compatibility/2006">
              <mc:Choice xmlns:v="urn:schemas-microsoft-com:vml" Requires="v">
                <p:oleObj spid="_x0000_s186410" r:id="rId13" imgW="1294838" imgH="177723" progId="Equation.3">
                  <p:embed/>
                </p:oleObj>
              </mc:Choice>
              <mc:Fallback>
                <p:oleObj r:id="rId13" imgW="1294838" imgH="177723"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2961" y="5385403"/>
                        <a:ext cx="1772148" cy="243236"/>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17.5.5</a:t>
            </a:r>
            <a:r>
              <a:rPr lang="zh-CN" altLang="en-US" dirty="0" smtClean="0"/>
              <a:t>工作量的</a:t>
            </a:r>
            <a:r>
              <a:rPr lang="en-US" dirty="0" smtClean="0"/>
              <a:t>COCOMO</a:t>
            </a:r>
            <a:r>
              <a:rPr lang="zh-CN" altLang="en-US" dirty="0" smtClean="0"/>
              <a:t>估算方法</a:t>
            </a:r>
            <a:endParaRPr lang="zh-CN" altLang="en-US" dirty="0"/>
          </a:p>
        </p:txBody>
      </p:sp>
      <p:sp>
        <p:nvSpPr>
          <p:cNvPr id="3" name="内容占位符 2"/>
          <p:cNvSpPr>
            <a:spLocks noGrp="1"/>
          </p:cNvSpPr>
          <p:nvPr>
            <p:ph idx="1"/>
          </p:nvPr>
        </p:nvSpPr>
        <p:spPr/>
        <p:txBody>
          <a:bodyPr/>
          <a:lstStyle/>
          <a:p>
            <a:r>
              <a:rPr lang="zh-CN" altLang="en-US" dirty="0" smtClean="0"/>
              <a:t>从</a:t>
            </a:r>
            <a:r>
              <a:rPr lang="en-US" dirty="0" smtClean="0"/>
              <a:t>1980</a:t>
            </a:r>
            <a:r>
              <a:rPr lang="zh-CN" altLang="en-US" dirty="0" smtClean="0"/>
              <a:t>年开始，</a:t>
            </a:r>
            <a:r>
              <a:rPr lang="en-US" dirty="0" smtClean="0"/>
              <a:t>Boehm</a:t>
            </a:r>
            <a:r>
              <a:rPr lang="zh-CN" altLang="en-US" dirty="0" smtClean="0"/>
              <a:t>提出构造性成本模型</a:t>
            </a:r>
            <a:r>
              <a:rPr lang="en-US" dirty="0" smtClean="0"/>
              <a:t>(COCOMO—</a:t>
            </a:r>
            <a:r>
              <a:rPr lang="en-US" dirty="0" err="1" smtClean="0"/>
              <a:t>COnstructive</a:t>
            </a:r>
            <a:r>
              <a:rPr lang="en-US" dirty="0" smtClean="0"/>
              <a:t> Cost </a:t>
            </a:r>
            <a:r>
              <a:rPr lang="en-US" dirty="0" err="1" smtClean="0"/>
              <a:t>MOdel</a:t>
            </a:r>
            <a:r>
              <a:rPr lang="en-US" dirty="0" smtClean="0"/>
              <a:t>)</a:t>
            </a:r>
            <a:r>
              <a:rPr lang="zh-CN" altLang="en-US" dirty="0" smtClean="0"/>
              <a:t>计算软件工作量、规模等。</a:t>
            </a:r>
            <a:endParaRPr lang="en-US" dirty="0" smtClean="0"/>
          </a:p>
          <a:p>
            <a:endParaRPr lang="en-US" dirty="0" smtClean="0"/>
          </a:p>
          <a:p>
            <a:r>
              <a:rPr lang="en-US" dirty="0" smtClean="0"/>
              <a:t>17.5.5.1 </a:t>
            </a:r>
            <a:r>
              <a:rPr lang="zh-CN" altLang="en-US" dirty="0" smtClean="0"/>
              <a:t>基本</a:t>
            </a:r>
            <a:r>
              <a:rPr lang="en-US" dirty="0" smtClean="0"/>
              <a:t>COCOMO</a:t>
            </a:r>
            <a:r>
              <a:rPr lang="zh-CN" altLang="en-US" dirty="0" smtClean="0"/>
              <a:t>方法</a:t>
            </a:r>
          </a:p>
          <a:p>
            <a:r>
              <a:rPr lang="en-US" dirty="0" smtClean="0"/>
              <a:t>17.5.5.2 </a:t>
            </a:r>
            <a:r>
              <a:rPr lang="zh-CN" altLang="en-US" dirty="0" smtClean="0"/>
              <a:t>应用组合模型</a:t>
            </a:r>
          </a:p>
          <a:p>
            <a:r>
              <a:rPr lang="en-US" dirty="0" smtClean="0"/>
              <a:t>17.5.5.3 </a:t>
            </a:r>
            <a:r>
              <a:rPr lang="zh-CN" altLang="en-US" dirty="0" smtClean="0"/>
              <a:t>体系结构设计后的估算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17.1 </a:t>
            </a:r>
            <a:r>
              <a:rPr lang="zh-CN" altLang="en-US" dirty="0" smtClean="0"/>
              <a:t>软件生产力</a:t>
            </a:r>
            <a:endParaRPr lang="zh-CN" altLang="en-US" dirty="0"/>
          </a:p>
        </p:txBody>
      </p:sp>
      <p:sp>
        <p:nvSpPr>
          <p:cNvPr id="3" name="内容占位符 2"/>
          <p:cNvSpPr>
            <a:spLocks noGrp="1"/>
          </p:cNvSpPr>
          <p:nvPr>
            <p:ph idx="1"/>
          </p:nvPr>
        </p:nvSpPr>
        <p:spPr/>
        <p:txBody>
          <a:bodyPr/>
          <a:lstStyle/>
          <a:p>
            <a:r>
              <a:rPr lang="zh-CN" altLang="en-US" dirty="0" smtClean="0"/>
              <a:t>从价值链的观点看，软件生产或开发过程的目的是产生具有价值的软件。</a:t>
            </a:r>
            <a:endParaRPr lang="en-US" altLang="zh-CN" dirty="0" smtClean="0"/>
          </a:p>
          <a:p>
            <a:r>
              <a:rPr lang="zh-CN" altLang="en-US" dirty="0" smtClean="0"/>
              <a:t>从用户或客户观点看，其生产的输入是需求和约束条件，期望的输出可运行的软件系统；</a:t>
            </a:r>
            <a:endParaRPr lang="en-US" altLang="zh-CN" dirty="0" smtClean="0"/>
          </a:p>
          <a:p>
            <a:r>
              <a:rPr lang="zh-CN" altLang="en-US" dirty="0" smtClean="0"/>
              <a:t>从开发方的观点看，把所开发的系统看作为“销售”或“建造”的系统</a:t>
            </a:r>
            <a:r>
              <a:rPr lang="en-US" dirty="0" smtClean="0"/>
              <a:t>(</a:t>
            </a:r>
            <a:r>
              <a:rPr lang="zh-CN" altLang="en-US" dirty="0" smtClean="0"/>
              <a:t>或产品</a:t>
            </a:r>
            <a:r>
              <a:rPr lang="en-US" dirty="0" smtClean="0"/>
              <a:t>)</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501" y="203618"/>
            <a:ext cx="7772400" cy="736600"/>
          </a:xfrm>
        </p:spPr>
        <p:txBody>
          <a:bodyPr/>
          <a:lstStyle/>
          <a:p>
            <a:r>
              <a:rPr lang="en-US" dirty="0" smtClean="0"/>
              <a:t>17.5.5.1 </a:t>
            </a:r>
            <a:r>
              <a:rPr lang="zh-CN" altLang="en-US" dirty="0" smtClean="0"/>
              <a:t>基本</a:t>
            </a:r>
            <a:r>
              <a:rPr lang="en-US" dirty="0" smtClean="0"/>
              <a:t>COCOMO</a:t>
            </a:r>
            <a:r>
              <a:rPr lang="zh-CN" altLang="en-US" dirty="0" smtClean="0"/>
              <a:t>方法</a:t>
            </a:r>
            <a:endParaRPr lang="zh-CN" altLang="en-US" dirty="0"/>
          </a:p>
        </p:txBody>
      </p:sp>
      <p:sp>
        <p:nvSpPr>
          <p:cNvPr id="3" name="内容占位符 2"/>
          <p:cNvSpPr>
            <a:spLocks noGrp="1"/>
          </p:cNvSpPr>
          <p:nvPr>
            <p:ph idx="1"/>
          </p:nvPr>
        </p:nvSpPr>
        <p:spPr>
          <a:xfrm>
            <a:off x="2362487" y="3079966"/>
            <a:ext cx="6301289" cy="2946400"/>
          </a:xfrm>
        </p:spPr>
        <p:txBody>
          <a:bodyPr/>
          <a:lstStyle/>
          <a:p>
            <a:pPr>
              <a:buNone/>
            </a:pPr>
            <a:r>
              <a:rPr lang="zh-CN" altLang="en-US" sz="2400" dirty="0" smtClean="0"/>
              <a:t>其中，</a:t>
            </a:r>
            <a:r>
              <a:rPr lang="en-US" sz="2400" dirty="0" smtClean="0"/>
              <a:t>a</a:t>
            </a:r>
            <a:r>
              <a:rPr lang="zh-CN" altLang="en-US" sz="2400" dirty="0" smtClean="0"/>
              <a:t>和</a:t>
            </a:r>
            <a:r>
              <a:rPr lang="en-US" sz="2400" dirty="0" smtClean="0"/>
              <a:t>b</a:t>
            </a:r>
            <a:r>
              <a:rPr lang="zh-CN" altLang="en-US" sz="2400" dirty="0" smtClean="0"/>
              <a:t>的值分别为：</a:t>
            </a:r>
          </a:p>
          <a:p>
            <a:pPr>
              <a:buNone/>
            </a:pPr>
            <a:r>
              <a:rPr lang="en-US" sz="2400" dirty="0" smtClean="0"/>
              <a:t>Organic:     a= 2.4, b=1.05  </a:t>
            </a:r>
            <a:r>
              <a:rPr lang="zh-CN" altLang="en-US" sz="2400" dirty="0" smtClean="0"/>
              <a:t>（较小的项目）</a:t>
            </a:r>
          </a:p>
          <a:p>
            <a:pPr>
              <a:buNone/>
            </a:pPr>
            <a:r>
              <a:rPr lang="en-US" sz="2400" dirty="0" smtClean="0"/>
              <a:t>Semidetached: a=3.0, b=1.2 </a:t>
            </a:r>
            <a:r>
              <a:rPr lang="zh-CN" altLang="en-US" sz="2400" dirty="0" smtClean="0"/>
              <a:t>（中规模或复杂）</a:t>
            </a:r>
          </a:p>
          <a:p>
            <a:pPr>
              <a:buNone/>
            </a:pPr>
            <a:r>
              <a:rPr lang="en-US" sz="2400" dirty="0" smtClean="0"/>
              <a:t>Embedded:  a=3.6, b=1.2 </a:t>
            </a:r>
            <a:r>
              <a:rPr lang="zh-CN" altLang="en-US" sz="2400" dirty="0" smtClean="0"/>
              <a:t>（与硬件密切相关）</a:t>
            </a:r>
          </a:p>
          <a:p>
            <a:endParaRPr lang="zh-CN" altLang="en-US" dirty="0"/>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3729" name="Object 1"/>
          <p:cNvGraphicFramePr>
            <a:graphicFrameLocks noChangeAspect="1"/>
          </p:cNvGraphicFramePr>
          <p:nvPr>
            <p:extLst>
              <p:ext uri="{D42A27DB-BD31-4B8C-83A1-F6EECF244321}">
                <p14:modId xmlns:p14="http://schemas.microsoft.com/office/powerpoint/2010/main" val="3272518442"/>
              </p:ext>
            </p:extLst>
          </p:nvPr>
        </p:nvGraphicFramePr>
        <p:xfrm>
          <a:off x="2362488" y="2032835"/>
          <a:ext cx="4037741" cy="667658"/>
        </p:xfrm>
        <a:graphic>
          <a:graphicData uri="http://schemas.openxmlformats.org/presentationml/2006/ole">
            <mc:AlternateContent xmlns:mc="http://schemas.openxmlformats.org/markup-compatibility/2006">
              <mc:Choice xmlns:v="urn:schemas-microsoft-com:vml" Requires="v">
                <p:oleObj spid="_x0000_s73753" name="公式" r:id="rId3" imgW="1206500" imgH="203200" progId="Equation.3">
                  <p:embed/>
                </p:oleObj>
              </mc:Choice>
              <mc:Fallback>
                <p:oleObj name="公式" r:id="rId3" imgW="1206500" imgH="203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488" y="2032835"/>
                        <a:ext cx="4037741" cy="6676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027875" y="1412911"/>
            <a:ext cx="3057247" cy="523220"/>
          </a:xfrm>
          <a:prstGeom prst="rect">
            <a:avLst/>
          </a:prstGeom>
        </p:spPr>
        <p:txBody>
          <a:bodyPr wrap="none">
            <a:spAutoFit/>
          </a:bodyPr>
          <a:lstStyle/>
          <a:p>
            <a:r>
              <a:rPr lang="zh-CN" altLang="en-US" sz="2800" dirty="0" smtClean="0"/>
              <a:t>基本模型估算公式</a:t>
            </a:r>
            <a:endParaRPr lang="zh-CN" alt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中间模型</a:t>
            </a:r>
            <a:endParaRPr lang="zh-CN" altLang="en-US" dirty="0"/>
          </a:p>
        </p:txBody>
      </p:sp>
      <p:sp>
        <p:nvSpPr>
          <p:cNvPr id="3" name="矩形 2"/>
          <p:cNvSpPr/>
          <p:nvPr/>
        </p:nvSpPr>
        <p:spPr>
          <a:xfrm>
            <a:off x="1042051" y="1228818"/>
            <a:ext cx="7569201" cy="2431435"/>
          </a:xfrm>
          <a:prstGeom prst="rect">
            <a:avLst/>
          </a:prstGeom>
        </p:spPr>
        <p:txBody>
          <a:bodyPr wrap="square">
            <a:spAutoFit/>
          </a:bodyPr>
          <a:lstStyle/>
          <a:p>
            <a:r>
              <a:rPr lang="zh-CN" altLang="en-US" sz="2800" dirty="0"/>
              <a:t>中间模型是对基本模型的增强，增加了</a:t>
            </a:r>
            <a:r>
              <a:rPr lang="en-US" sz="2800" dirty="0"/>
              <a:t>15</a:t>
            </a:r>
            <a:r>
              <a:rPr lang="zh-CN" altLang="en-US" sz="2800" dirty="0"/>
              <a:t>个与成本相关的因素，分为</a:t>
            </a:r>
            <a:r>
              <a:rPr lang="en-US" altLang="zh-CN" sz="2800" dirty="0"/>
              <a:t>4</a:t>
            </a:r>
            <a:r>
              <a:rPr lang="zh-CN" altLang="en-US" sz="2800" dirty="0"/>
              <a:t>类：</a:t>
            </a:r>
            <a:endParaRPr lang="en-US" altLang="zh-CN" sz="2800" dirty="0"/>
          </a:p>
          <a:p>
            <a:pPr marL="800100" lvl="1" indent="-342900">
              <a:buFont typeface="Arial" panose="020B0604020202020204" pitchFamily="34" charset="0"/>
              <a:buChar char="•"/>
            </a:pPr>
            <a:r>
              <a:rPr lang="zh-CN" altLang="en-US" dirty="0" smtClean="0"/>
              <a:t>产品属性，如产品复杂性、可靠性；</a:t>
            </a:r>
            <a:endParaRPr lang="en-US" altLang="zh-CN" dirty="0" smtClean="0"/>
          </a:p>
          <a:p>
            <a:pPr marL="800100" lvl="1" indent="-342900">
              <a:buFont typeface="Arial" panose="020B0604020202020204" pitchFamily="34" charset="0"/>
              <a:buChar char="•"/>
            </a:pPr>
            <a:r>
              <a:rPr lang="zh-CN" altLang="en-US" dirty="0" smtClean="0"/>
              <a:t>计算机属性和约束，如，内存和执行时间；</a:t>
            </a:r>
            <a:endParaRPr lang="en-US" altLang="zh-CN" dirty="0" smtClean="0"/>
          </a:p>
          <a:p>
            <a:pPr marL="800100" lvl="1" indent="-342900">
              <a:buFont typeface="Arial" panose="020B0604020202020204" pitchFamily="34" charset="0"/>
              <a:buChar char="•"/>
            </a:pPr>
            <a:r>
              <a:rPr lang="zh-CN" altLang="en-US" dirty="0" smtClean="0"/>
              <a:t>人员属性，如是否具有开发经验；</a:t>
            </a:r>
            <a:endParaRPr lang="en-US" altLang="zh-CN" dirty="0" smtClean="0"/>
          </a:p>
          <a:p>
            <a:pPr marL="800100" lvl="1" indent="-342900">
              <a:buFont typeface="Arial" panose="020B0604020202020204" pitchFamily="34" charset="0"/>
              <a:buChar char="•"/>
            </a:pPr>
            <a:r>
              <a:rPr lang="zh-CN" altLang="en-US" dirty="0" smtClean="0"/>
              <a:t>项目属性，如编程和软件工具的情况；</a:t>
            </a:r>
            <a:endParaRPr lang="en-US" altLang="zh-CN" dirty="0" smtClean="0"/>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77" name="Object 1"/>
          <p:cNvGraphicFramePr>
            <a:graphicFrameLocks noChangeAspect="1"/>
          </p:cNvGraphicFramePr>
          <p:nvPr>
            <p:extLst>
              <p:ext uri="{D42A27DB-BD31-4B8C-83A1-F6EECF244321}">
                <p14:modId xmlns:p14="http://schemas.microsoft.com/office/powerpoint/2010/main" val="3927436295"/>
              </p:ext>
            </p:extLst>
          </p:nvPr>
        </p:nvGraphicFramePr>
        <p:xfrm>
          <a:off x="1864198" y="4191535"/>
          <a:ext cx="4659086" cy="568842"/>
        </p:xfrm>
        <a:graphic>
          <a:graphicData uri="http://schemas.openxmlformats.org/presentationml/2006/ole">
            <mc:AlternateContent xmlns:mc="http://schemas.openxmlformats.org/markup-compatibility/2006">
              <mc:Choice xmlns:v="urn:schemas-microsoft-com:vml" Requires="v">
                <p:oleObj spid="_x0000_s75800" name="公式" r:id="rId3" imgW="1637589" imgH="203112" progId="Equation.3">
                  <p:embed/>
                </p:oleObj>
              </mc:Choice>
              <mc:Fallback>
                <p:oleObj name="公式" r:id="rId3" imgW="1637589" imgH="203112"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4198" y="4191535"/>
                        <a:ext cx="4659086" cy="568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79" name="Rectangle 3"/>
          <p:cNvSpPr>
            <a:spLocks noChangeArrowheads="1"/>
          </p:cNvSpPr>
          <p:nvPr/>
        </p:nvSpPr>
        <p:spPr bwMode="auto">
          <a:xfrm>
            <a:off x="1524000" y="5045438"/>
            <a:ext cx="627126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其中的</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EAF</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是产品</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个费用驱动因素属性。</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17.5.5.2 </a:t>
            </a:r>
            <a:r>
              <a:rPr lang="zh-CN" altLang="en-US" dirty="0" smtClean="0"/>
              <a:t>应用组合模型</a:t>
            </a:r>
            <a:endParaRPr lang="zh-CN" altLang="en-US" dirty="0"/>
          </a:p>
        </p:txBody>
      </p:sp>
      <p:sp>
        <p:nvSpPr>
          <p:cNvPr id="3" name="内容占位符 2"/>
          <p:cNvSpPr>
            <a:spLocks noGrp="1"/>
          </p:cNvSpPr>
          <p:nvPr>
            <p:ph idx="1"/>
          </p:nvPr>
        </p:nvSpPr>
        <p:spPr>
          <a:xfrm>
            <a:off x="852714" y="1222830"/>
            <a:ext cx="8001000" cy="1592942"/>
          </a:xfrm>
        </p:spPr>
        <p:txBody>
          <a:bodyPr/>
          <a:lstStyle/>
          <a:p>
            <a:r>
              <a:rPr lang="zh-CN" altLang="en-US" sz="2400" dirty="0" smtClean="0"/>
              <a:t>在</a:t>
            </a:r>
            <a:r>
              <a:rPr lang="en-US" sz="2400" dirty="0" smtClean="0"/>
              <a:t>COCOMO2.0</a:t>
            </a:r>
            <a:r>
              <a:rPr lang="zh-CN" altLang="en-US" sz="2400" dirty="0" smtClean="0"/>
              <a:t>版中，给出了应用组合模型，可以按对象点进行估算</a:t>
            </a:r>
            <a:r>
              <a:rPr lang="zh-CN" altLang="en-US" sz="2400" dirty="0"/>
              <a:t>。</a:t>
            </a:r>
            <a:r>
              <a:rPr lang="zh-CN" altLang="en-US" sz="1800" dirty="0"/>
              <a:t>（对象点不一定与面向对象编程中的对象完全</a:t>
            </a:r>
            <a:r>
              <a:rPr lang="zh-CN" altLang="en-US" sz="1800" dirty="0" smtClean="0"/>
              <a:t>一致 </a:t>
            </a:r>
            <a:r>
              <a:rPr lang="zh-CN" altLang="en-US" sz="1800" dirty="0"/>
              <a:t>）</a:t>
            </a:r>
            <a:endParaRPr lang="en-US" altLang="zh-CN" sz="1800" dirty="0" smtClean="0"/>
          </a:p>
          <a:p>
            <a:r>
              <a:rPr lang="zh-CN" altLang="en-US" sz="2400" dirty="0" smtClean="0"/>
              <a:t>该模型假定采用</a:t>
            </a:r>
            <a:r>
              <a:rPr lang="en-US" sz="2400" dirty="0" smtClean="0"/>
              <a:t>CASE</a:t>
            </a:r>
            <a:r>
              <a:rPr lang="zh-CN" altLang="en-US" sz="2400" dirty="0" smtClean="0"/>
              <a:t>工具制作原型，包括采用第三代产生是语言制作的屏幕显示、报表、模块等。</a:t>
            </a:r>
            <a:endParaRPr lang="zh-CN" altLang="en-US" sz="2000" dirty="0" smtClean="0"/>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1" name="Object 1"/>
          <p:cNvGraphicFramePr>
            <a:graphicFrameLocks noChangeAspect="1"/>
          </p:cNvGraphicFramePr>
          <p:nvPr>
            <p:extLst>
              <p:ext uri="{D42A27DB-BD31-4B8C-83A1-F6EECF244321}">
                <p14:modId xmlns:p14="http://schemas.microsoft.com/office/powerpoint/2010/main" val="43399428"/>
              </p:ext>
            </p:extLst>
          </p:nvPr>
        </p:nvGraphicFramePr>
        <p:xfrm>
          <a:off x="2793322" y="2815772"/>
          <a:ext cx="2365828" cy="783771"/>
        </p:xfrm>
        <a:graphic>
          <a:graphicData uri="http://schemas.openxmlformats.org/presentationml/2006/ole">
            <mc:AlternateContent xmlns:mc="http://schemas.openxmlformats.org/markup-compatibility/2006">
              <mc:Choice xmlns:v="urn:schemas-microsoft-com:vml" Requires="v">
                <p:oleObj spid="_x0000_s76848" name="公式" r:id="rId3" imgW="736280" imgH="393529" progId="Equation.3">
                  <p:embed/>
                </p:oleObj>
              </mc:Choice>
              <mc:Fallback>
                <p:oleObj name="公式" r:id="rId3" imgW="736280" imgH="393529"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3322" y="2815772"/>
                        <a:ext cx="2365828" cy="7837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3" name="Object 3"/>
          <p:cNvGraphicFramePr>
            <a:graphicFrameLocks noChangeAspect="1"/>
          </p:cNvGraphicFramePr>
          <p:nvPr/>
        </p:nvGraphicFramePr>
        <p:xfrm>
          <a:off x="1480456" y="3657599"/>
          <a:ext cx="6516916" cy="435882"/>
        </p:xfrm>
        <a:graphic>
          <a:graphicData uri="http://schemas.openxmlformats.org/presentationml/2006/ole">
            <mc:AlternateContent xmlns:mc="http://schemas.openxmlformats.org/markup-compatibility/2006">
              <mc:Choice xmlns:v="urn:schemas-microsoft-com:vml" Requires="v">
                <p:oleObj spid="_x0000_s76849" name="公式" r:id="rId5" imgW="2120900" imgH="177800" progId="Equation.3">
                  <p:embed/>
                </p:oleObj>
              </mc:Choice>
              <mc:Fallback>
                <p:oleObj name="公式" r:id="rId5" imgW="2120900" imgH="177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0456" y="3657599"/>
                        <a:ext cx="6516916" cy="435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Rectangle 5"/>
          <p:cNvSpPr>
            <a:spLocks noChangeArrowheads="1"/>
          </p:cNvSpPr>
          <p:nvPr/>
        </p:nvSpPr>
        <p:spPr bwMode="auto">
          <a:xfrm>
            <a:off x="885372" y="4325257"/>
            <a:ext cx="7910286"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其中，</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NOP</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是新开发的对象点</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(OP)</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OP</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是总的对象点；</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PROD</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是生产率。</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Reuse%</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表示复用的百分比。</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PROD</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分别为：</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表示生产率非常低、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表示生产率较低、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正常的生产率、</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25---</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较高的生产率、以及</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50---</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非常高的生产率。</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190901"/>
            <a:ext cx="7772400" cy="736600"/>
          </a:xfrm>
        </p:spPr>
        <p:txBody>
          <a:bodyPr/>
          <a:lstStyle/>
          <a:p>
            <a:r>
              <a:rPr lang="en-US" dirty="0" smtClean="0"/>
              <a:t>17.5.5.3 </a:t>
            </a:r>
            <a:r>
              <a:rPr lang="zh-CN" altLang="en-US" dirty="0" smtClean="0"/>
              <a:t>体系结构设计后的估算</a:t>
            </a:r>
            <a:endParaRPr lang="zh-CN" altLang="en-US" dirty="0"/>
          </a:p>
        </p:txBody>
      </p:sp>
      <p:sp>
        <p:nvSpPr>
          <p:cNvPr id="3" name="内容占位符 2"/>
          <p:cNvSpPr>
            <a:spLocks noGrp="1"/>
          </p:cNvSpPr>
          <p:nvPr>
            <p:ph idx="1"/>
          </p:nvPr>
        </p:nvSpPr>
        <p:spPr/>
        <p:txBody>
          <a:bodyPr/>
          <a:lstStyle/>
          <a:p>
            <a:r>
              <a:rPr lang="zh-CN" altLang="en-US" dirty="0" smtClean="0"/>
              <a:t>一旦完成了体系结构设计，可以依据体系结构做进一步的估算。</a:t>
            </a:r>
            <a:endParaRPr lang="en-US" altLang="zh-CN" dirty="0" smtClean="0"/>
          </a:p>
          <a:p>
            <a:pPr lvl="1"/>
            <a:r>
              <a:rPr lang="zh-CN" altLang="en-US" dirty="0" smtClean="0"/>
              <a:t>在早期模型估计的基础上，增加再工程和代码自动转换过来的代码因素</a:t>
            </a:r>
            <a:r>
              <a:rPr lang="en-US" dirty="0" smtClean="0"/>
              <a:t>(ASLOC</a:t>
            </a:r>
            <a:r>
              <a:rPr lang="zh-CN" altLang="en-US" dirty="0" smtClean="0"/>
              <a:t>、</a:t>
            </a:r>
            <a:r>
              <a:rPr lang="en-US" dirty="0" smtClean="0"/>
              <a:t>AT</a:t>
            </a:r>
            <a:r>
              <a:rPr lang="zh-CN" altLang="en-US" dirty="0" smtClean="0"/>
              <a:t>、</a:t>
            </a:r>
            <a:r>
              <a:rPr lang="en-US" dirty="0" smtClean="0"/>
              <a:t>ATPROD</a:t>
            </a:r>
            <a:r>
              <a:rPr lang="zh-CN" altLang="en-US" dirty="0" smtClean="0"/>
              <a:t>和</a:t>
            </a:r>
            <a:r>
              <a:rPr lang="en-US" dirty="0" smtClean="0"/>
              <a:t>AAM)</a:t>
            </a:r>
            <a:r>
              <a:rPr lang="zh-CN" altLang="en-US" dirty="0" smtClean="0"/>
              <a:t>，得到修正后的规模</a:t>
            </a:r>
            <a:r>
              <a:rPr lang="en-US" dirty="0" smtClean="0"/>
              <a:t>(SIZE)</a:t>
            </a:r>
            <a:r>
              <a:rPr lang="zh-CN" altLang="en-US" dirty="0" smtClean="0"/>
              <a:t>。</a:t>
            </a:r>
            <a:endParaRPr lang="en-US" altLang="zh-CN" dirty="0" smtClean="0"/>
          </a:p>
          <a:p>
            <a:pPr lvl="1"/>
            <a:r>
              <a:rPr lang="zh-CN" altLang="en-US" dirty="0" smtClean="0"/>
              <a:t>之后考虑</a:t>
            </a:r>
            <a:r>
              <a:rPr lang="en-US" dirty="0" smtClean="0"/>
              <a:t>BREAK(</a:t>
            </a:r>
            <a:r>
              <a:rPr lang="zh-CN" altLang="en-US" dirty="0" smtClean="0"/>
              <a:t>断掉的</a:t>
            </a:r>
            <a:r>
              <a:rPr lang="en-US" dirty="0" smtClean="0"/>
              <a:t>)</a:t>
            </a:r>
            <a:r>
              <a:rPr lang="zh-CN" altLang="en-US" dirty="0" smtClean="0"/>
              <a:t>或需求变化扔掉的代码。</a:t>
            </a:r>
            <a:endParaRPr lang="en-US" altLang="zh-CN" dirty="0" smtClean="0"/>
          </a:p>
          <a:p>
            <a:pPr lvl="1"/>
            <a:r>
              <a:rPr lang="zh-CN" altLang="en-US" dirty="0" smtClean="0"/>
              <a:t>然后考虑被复用的软件</a:t>
            </a:r>
            <a:r>
              <a:rPr lang="en-US" dirty="0" smtClean="0"/>
              <a:t>(RUF)</a:t>
            </a:r>
            <a:r>
              <a:rPr lang="zh-CN" altLang="en-US" dirty="0" smtClean="0"/>
              <a:t>，增加适应性系数</a:t>
            </a:r>
            <a:r>
              <a:rPr lang="en-US" dirty="0" smtClean="0"/>
              <a:t>(AAM)</a:t>
            </a:r>
            <a:r>
              <a:rPr lang="zh-CN" altLang="en-US" dirty="0" smtClean="0"/>
              <a:t>，该系数有设计修改</a:t>
            </a:r>
            <a:r>
              <a:rPr lang="en-US" dirty="0" smtClean="0"/>
              <a:t>(DM)</a:t>
            </a:r>
            <a:r>
              <a:rPr lang="zh-CN" altLang="en-US" dirty="0" smtClean="0"/>
              <a:t>、代码修改比例</a:t>
            </a:r>
            <a:r>
              <a:rPr lang="en-US" dirty="0" smtClean="0"/>
              <a:t>(CM)</a:t>
            </a:r>
            <a:r>
              <a:rPr lang="zh-CN" altLang="en-US" dirty="0" smtClean="0"/>
              <a:t>、集成修改的工作量</a:t>
            </a:r>
            <a:r>
              <a:rPr lang="en-US" dirty="0" smtClean="0"/>
              <a:t>(IM)</a:t>
            </a:r>
            <a:r>
              <a:rPr lang="zh-CN" altLang="en-US" dirty="0" smtClean="0"/>
              <a:t>、软件理解</a:t>
            </a:r>
            <a:r>
              <a:rPr lang="en-US" dirty="0" smtClean="0"/>
              <a:t>(SU)</a:t>
            </a:r>
            <a:r>
              <a:rPr lang="zh-CN" altLang="en-US" dirty="0" smtClean="0"/>
              <a:t>、以及评估和消化</a:t>
            </a:r>
            <a:r>
              <a:rPr lang="en-US" dirty="0" smtClean="0"/>
              <a:t>(AA)</a:t>
            </a:r>
            <a:r>
              <a:rPr lang="zh-CN" altLang="en-US" dirty="0" smtClean="0"/>
              <a:t>。</a:t>
            </a:r>
            <a:endParaRPr lang="en-US" altLang="zh-CN" dirty="0" smtClean="0"/>
          </a:p>
          <a:p>
            <a:pPr lvl="1"/>
            <a:r>
              <a:rPr lang="en-US" dirty="0" err="1" smtClean="0"/>
              <a:t>SFj</a:t>
            </a:r>
            <a:r>
              <a:rPr lang="zh-CN" altLang="en-US" dirty="0" smtClean="0"/>
              <a:t>是比列系数，一般考虑：产品系数、平台系数、人员系数、项目系数等</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778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5" name="Object 1"/>
          <p:cNvGraphicFramePr>
            <a:graphicFrameLocks noChangeAspect="1"/>
          </p:cNvGraphicFramePr>
          <p:nvPr/>
        </p:nvGraphicFramePr>
        <p:xfrm>
          <a:off x="1117599" y="1364343"/>
          <a:ext cx="4705961" cy="899886"/>
        </p:xfrm>
        <a:graphic>
          <a:graphicData uri="http://schemas.openxmlformats.org/presentationml/2006/ole">
            <mc:AlternateContent xmlns:mc="http://schemas.openxmlformats.org/markup-compatibility/2006">
              <mc:Choice xmlns:v="urn:schemas-microsoft-com:vml" Requires="v">
                <p:oleObj spid="_x0000_s77896" name="公式" r:id="rId3" imgW="3035300" imgH="584200" progId="Equation.3">
                  <p:embed/>
                </p:oleObj>
              </mc:Choice>
              <mc:Fallback>
                <p:oleObj name="公式" r:id="rId3" imgW="3035300" imgH="5842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599" y="1364343"/>
                        <a:ext cx="4705961" cy="8998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7" name="Object 3"/>
          <p:cNvGraphicFramePr>
            <a:graphicFrameLocks noChangeAspect="1"/>
          </p:cNvGraphicFramePr>
          <p:nvPr/>
        </p:nvGraphicFramePr>
        <p:xfrm>
          <a:off x="1306285" y="2583543"/>
          <a:ext cx="2395920" cy="696686"/>
        </p:xfrm>
        <a:graphic>
          <a:graphicData uri="http://schemas.openxmlformats.org/presentationml/2006/ole">
            <mc:AlternateContent xmlns:mc="http://schemas.openxmlformats.org/markup-compatibility/2006">
              <mc:Choice xmlns:v="urn:schemas-microsoft-com:vml" Requires="v">
                <p:oleObj spid="_x0000_s77897" name="公式" r:id="rId5" imgW="1345616" imgH="393529" progId="Equation.3">
                  <p:embed/>
                </p:oleObj>
              </mc:Choice>
              <mc:Fallback>
                <p:oleObj name="公式" r:id="rId5" imgW="1345616"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6285" y="2583543"/>
                        <a:ext cx="2395920" cy="6966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9" name="Object 5"/>
          <p:cNvGraphicFramePr>
            <a:graphicFrameLocks noChangeAspect="1"/>
          </p:cNvGraphicFramePr>
          <p:nvPr/>
        </p:nvGraphicFramePr>
        <p:xfrm>
          <a:off x="1146629" y="3396342"/>
          <a:ext cx="4667582" cy="653143"/>
        </p:xfrm>
        <a:graphic>
          <a:graphicData uri="http://schemas.openxmlformats.org/presentationml/2006/ole">
            <mc:AlternateContent xmlns:mc="http://schemas.openxmlformats.org/markup-compatibility/2006">
              <mc:Choice xmlns:v="urn:schemas-microsoft-com:vml" Requires="v">
                <p:oleObj spid="_x0000_s77898" name="公式" r:id="rId7" imgW="2705100" imgH="393700" progId="Equation.3">
                  <p:embed/>
                </p:oleObj>
              </mc:Choice>
              <mc:Fallback>
                <p:oleObj name="公式" r:id="rId7" imgW="2705100" imgH="3937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6629" y="3396342"/>
                        <a:ext cx="4667582" cy="653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1" name="Rectangle 7"/>
          <p:cNvSpPr>
            <a:spLocks noChangeArrowheads="1"/>
          </p:cNvSpPr>
          <p:nvPr/>
        </p:nvSpPr>
        <p:spPr bwMode="auto">
          <a:xfrm>
            <a:off x="1356215" y="4212102"/>
            <a:ext cx="6431569"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其中，</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 = 2.5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SF</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j</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比例系数；</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EM</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j</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工作量系数；</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BRAK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由于需求偏差舍弃的代码百分比；</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ASLOC=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采纳部件的规模；</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采纳部件的比例；</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APROD=</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自动转换代码的生产率；</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AAM =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采纳调整系数。</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17.5.6 </a:t>
            </a:r>
            <a:r>
              <a:rPr lang="zh-CN" altLang="en-US" dirty="0" smtClean="0"/>
              <a:t>进度估算</a:t>
            </a:r>
            <a:endParaRPr lang="zh-CN" altLang="en-US" dirty="0"/>
          </a:p>
        </p:txBody>
      </p:sp>
      <p:sp>
        <p:nvSpPr>
          <p:cNvPr id="3" name="内容占位符 2"/>
          <p:cNvSpPr>
            <a:spLocks noGrp="1"/>
          </p:cNvSpPr>
          <p:nvPr>
            <p:ph idx="1"/>
          </p:nvPr>
        </p:nvSpPr>
        <p:spPr>
          <a:xfrm>
            <a:off x="1028700" y="2859523"/>
            <a:ext cx="8001000" cy="3338286"/>
          </a:xfrm>
        </p:spPr>
        <p:txBody>
          <a:bodyPr/>
          <a:lstStyle/>
          <a:p>
            <a:r>
              <a:rPr lang="zh-CN" altLang="en-US" dirty="0" smtClean="0"/>
              <a:t>其中，</a:t>
            </a:r>
            <a:r>
              <a:rPr lang="en-US" dirty="0" smtClean="0"/>
              <a:t>C</a:t>
            </a:r>
            <a:r>
              <a:rPr lang="zh-CN" altLang="en-US" dirty="0" smtClean="0"/>
              <a:t>按项目分为</a:t>
            </a:r>
            <a:r>
              <a:rPr lang="en-US" dirty="0" smtClean="0"/>
              <a:t>Organic</a:t>
            </a:r>
            <a:r>
              <a:rPr lang="zh-CN" altLang="en-US" dirty="0" smtClean="0"/>
              <a:t>、</a:t>
            </a:r>
            <a:r>
              <a:rPr lang="en-US" dirty="0" smtClean="0"/>
              <a:t>Semi-detached</a:t>
            </a:r>
            <a:r>
              <a:rPr lang="zh-CN" altLang="en-US" dirty="0" smtClean="0"/>
              <a:t>和</a:t>
            </a:r>
            <a:r>
              <a:rPr lang="en-US" dirty="0" smtClean="0"/>
              <a:t>Embedded</a:t>
            </a:r>
            <a:r>
              <a:rPr lang="zh-CN" altLang="en-US" dirty="0" smtClean="0"/>
              <a:t>三类。</a:t>
            </a:r>
            <a:endParaRPr lang="en-US" altLang="zh-CN" dirty="0" smtClean="0"/>
          </a:p>
          <a:p>
            <a:pPr lvl="1"/>
            <a:r>
              <a:rPr lang="en-US" dirty="0" smtClean="0"/>
              <a:t>Organic</a:t>
            </a:r>
            <a:r>
              <a:rPr lang="zh-CN" altLang="en-US" dirty="0" smtClean="0"/>
              <a:t>软件项目是指相对较小的，开发队伍比较熟悉应用领域，</a:t>
            </a:r>
            <a:r>
              <a:rPr lang="en-US" dirty="0" smtClean="0"/>
              <a:t>C=0.38</a:t>
            </a:r>
            <a:r>
              <a:rPr lang="zh-CN" altLang="en-US" dirty="0" smtClean="0"/>
              <a:t>；</a:t>
            </a:r>
            <a:endParaRPr lang="en-US" altLang="zh-CN" dirty="0" smtClean="0"/>
          </a:p>
          <a:p>
            <a:pPr lvl="1"/>
            <a:r>
              <a:rPr lang="en-US" dirty="0" smtClean="0"/>
              <a:t>Semi-detached</a:t>
            </a:r>
            <a:r>
              <a:rPr lang="zh-CN" altLang="en-US" dirty="0" smtClean="0"/>
              <a:t>项目值中规模和复杂程度的项目，开发队伍具有较好的经验，</a:t>
            </a:r>
            <a:r>
              <a:rPr lang="en-US" dirty="0" smtClean="0"/>
              <a:t>C=0.35</a:t>
            </a:r>
            <a:r>
              <a:rPr lang="zh-CN" altLang="en-US" dirty="0" smtClean="0"/>
              <a:t>；</a:t>
            </a:r>
            <a:endParaRPr lang="en-US" altLang="zh-CN" dirty="0" smtClean="0"/>
          </a:p>
          <a:p>
            <a:pPr lvl="1"/>
            <a:r>
              <a:rPr lang="en-US" dirty="0" smtClean="0"/>
              <a:t>Embedded</a:t>
            </a:r>
            <a:r>
              <a:rPr lang="zh-CN" altLang="en-US" dirty="0" smtClean="0"/>
              <a:t>是指紧密与相关硬件，受软件和运行条件限制的项目</a:t>
            </a:r>
            <a:r>
              <a:rPr lang="zh-CN" altLang="en-US" dirty="0"/>
              <a:t>，</a:t>
            </a:r>
            <a:r>
              <a:rPr lang="en-US" dirty="0" smtClean="0"/>
              <a:t>C= 0.32</a:t>
            </a:r>
            <a:r>
              <a:rPr lang="zh-CN" altLang="en-US" dirty="0" smtClean="0"/>
              <a:t>。</a:t>
            </a:r>
            <a:endParaRPr lang="zh-CN" altLang="en-US" dirty="0"/>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73" name="Object 1"/>
          <p:cNvGraphicFramePr>
            <a:graphicFrameLocks noChangeAspect="1"/>
          </p:cNvGraphicFramePr>
          <p:nvPr>
            <p:extLst>
              <p:ext uri="{D42A27DB-BD31-4B8C-83A1-F6EECF244321}">
                <p14:modId xmlns:p14="http://schemas.microsoft.com/office/powerpoint/2010/main" val="2040200014"/>
              </p:ext>
            </p:extLst>
          </p:nvPr>
        </p:nvGraphicFramePr>
        <p:xfrm>
          <a:off x="1683855" y="2221312"/>
          <a:ext cx="3566726" cy="522514"/>
        </p:xfrm>
        <a:graphic>
          <a:graphicData uri="http://schemas.openxmlformats.org/presentationml/2006/ole">
            <mc:AlternateContent xmlns:mc="http://schemas.openxmlformats.org/markup-compatibility/2006">
              <mc:Choice xmlns:v="urn:schemas-microsoft-com:vml" Requires="v">
                <p:oleObj spid="_x0000_s79896" name="公式" r:id="rId3" imgW="1497950" imgH="215806" progId="Equation.3">
                  <p:embed/>
                </p:oleObj>
              </mc:Choice>
              <mc:Fallback>
                <p:oleObj name="公式" r:id="rId3" imgW="1497950" imgH="215806"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3855" y="2221312"/>
                        <a:ext cx="3566726" cy="522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873284" y="1208731"/>
            <a:ext cx="8156416" cy="954107"/>
          </a:xfrm>
          <a:prstGeom prst="rect">
            <a:avLst/>
          </a:prstGeom>
        </p:spPr>
        <p:txBody>
          <a:bodyPr wrap="square">
            <a:spAutoFit/>
          </a:bodyPr>
          <a:lstStyle/>
          <a:p>
            <a:pPr marL="457200" indent="-457200">
              <a:buFont typeface="Arial" panose="020B0604020202020204" pitchFamily="34" charset="0"/>
              <a:buChar char="•"/>
            </a:pPr>
            <a:r>
              <a:rPr lang="zh-CN" altLang="zh-CN" sz="2800" dirty="0">
                <a:latin typeface="+mn-lt"/>
                <a:ea typeface="+mn-ea"/>
              </a:rPr>
              <a:t>可以在工作量的基础上估算出</a:t>
            </a:r>
            <a:r>
              <a:rPr lang="zh-CN" altLang="zh-CN" sz="2800" dirty="0" smtClean="0">
                <a:latin typeface="+mn-lt"/>
                <a:ea typeface="+mn-ea"/>
              </a:rPr>
              <a:t>进度</a:t>
            </a:r>
            <a:r>
              <a:rPr lang="en-US" altLang="zh-CN" sz="2800" dirty="0" smtClean="0">
                <a:latin typeface="+mn-lt"/>
                <a:ea typeface="+mn-ea"/>
              </a:rPr>
              <a:t>(</a:t>
            </a:r>
            <a:r>
              <a:rPr lang="zh-CN" altLang="en-US" sz="2800" dirty="0" smtClean="0">
                <a:latin typeface="+mn-lt"/>
                <a:ea typeface="+mn-ea"/>
              </a:rPr>
              <a:t>工期</a:t>
            </a:r>
            <a:r>
              <a:rPr lang="en-US" altLang="zh-CN" sz="2800" dirty="0" smtClean="0">
                <a:latin typeface="+mn-lt"/>
                <a:ea typeface="+mn-ea"/>
              </a:rPr>
              <a:t>)</a:t>
            </a:r>
            <a:r>
              <a:rPr lang="zh-CN" altLang="zh-CN" sz="2800" dirty="0" smtClean="0">
                <a:latin typeface="+mn-lt"/>
                <a:ea typeface="+mn-ea"/>
              </a:rPr>
              <a:t>。</a:t>
            </a:r>
            <a:endParaRPr lang="en-US" altLang="zh-CN" sz="2800" dirty="0" smtClean="0">
              <a:latin typeface="+mn-lt"/>
              <a:ea typeface="+mn-ea"/>
            </a:endParaRPr>
          </a:p>
          <a:p>
            <a:pPr marL="457200" indent="-457200">
              <a:buFont typeface="Arial" panose="020B0604020202020204" pitchFamily="34" charset="0"/>
              <a:buChar char="•"/>
            </a:pPr>
            <a:r>
              <a:rPr lang="zh-CN" altLang="en-US" sz="2800" dirty="0" smtClean="0">
                <a:latin typeface="+mn-lt"/>
                <a:ea typeface="+mn-ea"/>
              </a:rPr>
              <a:t>早期</a:t>
            </a:r>
            <a:r>
              <a:rPr lang="zh-CN" altLang="en-US" sz="2800" dirty="0">
                <a:latin typeface="+mn-lt"/>
                <a:ea typeface="+mn-ea"/>
              </a:rPr>
              <a:t>的</a:t>
            </a:r>
            <a:r>
              <a:rPr lang="zh-CN" altLang="zh-CN" sz="2800" dirty="0">
                <a:latin typeface="+mn-lt"/>
                <a:ea typeface="+mn-ea"/>
              </a:rPr>
              <a:t>基本和中间模型的进度估算方法比较简单</a:t>
            </a:r>
            <a:r>
              <a:rPr lang="zh-CN" altLang="en-US" sz="2800" dirty="0">
                <a:latin typeface="+mn-lt"/>
                <a:ea typeface="+mn-ea"/>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COCOMO2.0</a:t>
            </a:r>
            <a:r>
              <a:rPr lang="zh-CN" altLang="en-US" dirty="0" smtClean="0"/>
              <a:t>的进度</a:t>
            </a:r>
            <a:endParaRPr lang="zh-CN" altLang="en-US" dirty="0"/>
          </a:p>
        </p:txBody>
      </p:sp>
      <p:sp>
        <p:nvSpPr>
          <p:cNvPr id="3" name="内容占位符 2"/>
          <p:cNvSpPr>
            <a:spLocks noGrp="1"/>
          </p:cNvSpPr>
          <p:nvPr>
            <p:ph idx="1"/>
          </p:nvPr>
        </p:nvSpPr>
        <p:spPr>
          <a:xfrm>
            <a:off x="852715" y="3254829"/>
            <a:ext cx="8001000" cy="954314"/>
          </a:xfrm>
        </p:spPr>
        <p:txBody>
          <a:bodyPr/>
          <a:lstStyle/>
          <a:p>
            <a:pPr lvl="1">
              <a:buNone/>
            </a:pPr>
            <a:r>
              <a:rPr lang="zh-CN" altLang="en-US" dirty="0" smtClean="0"/>
              <a:t>其中，</a:t>
            </a:r>
            <a:r>
              <a:rPr lang="en-US" dirty="0" smtClean="0"/>
              <a:t>c=3.0</a:t>
            </a:r>
            <a:r>
              <a:rPr lang="zh-CN" altLang="en-US" dirty="0" smtClean="0"/>
              <a:t>；</a:t>
            </a:r>
            <a:r>
              <a:rPr lang="en-US" dirty="0" err="1" smtClean="0"/>
              <a:t>SFj</a:t>
            </a:r>
            <a:r>
              <a:rPr lang="en-US" dirty="0" smtClean="0"/>
              <a:t> = </a:t>
            </a:r>
            <a:r>
              <a:rPr lang="zh-CN" altLang="en-US" dirty="0" smtClean="0"/>
              <a:t>进度调整系数；</a:t>
            </a:r>
            <a:endParaRPr lang="en-US" altLang="zh-CN" dirty="0" smtClean="0"/>
          </a:p>
          <a:p>
            <a:pPr lvl="1">
              <a:buNone/>
            </a:pPr>
            <a:r>
              <a:rPr lang="en-US" dirty="0" smtClean="0"/>
              <a:t>            SCED% =</a:t>
            </a:r>
            <a:r>
              <a:rPr lang="zh-CN" altLang="en-US" dirty="0" smtClean="0"/>
              <a:t>压缩</a:t>
            </a:r>
            <a:r>
              <a:rPr lang="en-US" dirty="0" smtClean="0"/>
              <a:t>/</a:t>
            </a:r>
            <a:r>
              <a:rPr lang="zh-CN" altLang="en-US" dirty="0" smtClean="0"/>
              <a:t>扩展参数。</a:t>
            </a:r>
            <a:endParaRPr lang="en-US" altLang="zh-CN" dirty="0" smtClean="0"/>
          </a:p>
          <a:p>
            <a:pPr>
              <a:buNone/>
            </a:pPr>
            <a:endParaRPr lang="zh-CN" altLang="en-US" dirty="0" smtClean="0"/>
          </a:p>
          <a:p>
            <a:r>
              <a:rPr lang="zh-CN" altLang="en-US" dirty="0" smtClean="0"/>
              <a:t>公式可用于大于</a:t>
            </a:r>
            <a:r>
              <a:rPr lang="en-US" dirty="0" smtClean="0"/>
              <a:t>6</a:t>
            </a:r>
            <a:r>
              <a:rPr lang="zh-CN" altLang="en-US" dirty="0" smtClean="0"/>
              <a:t>个月的项目的进度估计，指示所需要的最小时间。</a:t>
            </a:r>
            <a:endParaRPr lang="zh-CN" altLang="en-US" dirty="0"/>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897" name="Object 1"/>
          <p:cNvGraphicFramePr>
            <a:graphicFrameLocks noChangeAspect="1"/>
          </p:cNvGraphicFramePr>
          <p:nvPr>
            <p:extLst>
              <p:ext uri="{D42A27DB-BD31-4B8C-83A1-F6EECF244321}">
                <p14:modId xmlns:p14="http://schemas.microsoft.com/office/powerpoint/2010/main" val="860583421"/>
              </p:ext>
            </p:extLst>
          </p:nvPr>
        </p:nvGraphicFramePr>
        <p:xfrm>
          <a:off x="1424071" y="1485901"/>
          <a:ext cx="4481727" cy="870857"/>
        </p:xfrm>
        <a:graphic>
          <a:graphicData uri="http://schemas.openxmlformats.org/presentationml/2006/ole">
            <mc:AlternateContent xmlns:mc="http://schemas.openxmlformats.org/markup-compatibility/2006">
              <mc:Choice xmlns:v="urn:schemas-microsoft-com:vml" Requires="v">
                <p:oleObj spid="_x0000_s80942" name="公式" r:id="rId3" imgW="2005729" imgH="393529" progId="Equation.3">
                  <p:embed/>
                </p:oleObj>
              </mc:Choice>
              <mc:Fallback>
                <p:oleObj name="公式" r:id="rId3" imgW="2005729" imgH="393529"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071" y="1485901"/>
                        <a:ext cx="4481727" cy="8708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899" name="Object 3"/>
          <p:cNvGraphicFramePr>
            <a:graphicFrameLocks noChangeAspect="1"/>
          </p:cNvGraphicFramePr>
          <p:nvPr>
            <p:extLst>
              <p:ext uri="{D42A27DB-BD31-4B8C-83A1-F6EECF244321}">
                <p14:modId xmlns:p14="http://schemas.microsoft.com/office/powerpoint/2010/main" val="1647980116"/>
              </p:ext>
            </p:extLst>
          </p:nvPr>
        </p:nvGraphicFramePr>
        <p:xfrm>
          <a:off x="2155841" y="2492465"/>
          <a:ext cx="2545666" cy="740229"/>
        </p:xfrm>
        <a:graphic>
          <a:graphicData uri="http://schemas.openxmlformats.org/presentationml/2006/ole">
            <mc:AlternateContent xmlns:mc="http://schemas.openxmlformats.org/markup-compatibility/2006">
              <mc:Choice xmlns:v="urn:schemas-microsoft-com:vml" Requires="v">
                <p:oleObj spid="_x0000_s80943" name="公式" r:id="rId5" imgW="1345616" imgH="393529" progId="Equation.3">
                  <p:embed/>
                </p:oleObj>
              </mc:Choice>
              <mc:Fallback>
                <p:oleObj name="公式" r:id="rId5" imgW="1345616"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841" y="2492465"/>
                        <a:ext cx="2545666" cy="740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17.6 </a:t>
            </a:r>
            <a:r>
              <a:rPr lang="zh-CN" altLang="en-US" dirty="0" smtClean="0"/>
              <a:t>进度和资源规划</a:t>
            </a:r>
            <a:endParaRPr lang="zh-CN" altLang="en-US" dirty="0"/>
          </a:p>
        </p:txBody>
      </p:sp>
      <p:sp>
        <p:nvSpPr>
          <p:cNvPr id="3" name="内容占位符 2"/>
          <p:cNvSpPr>
            <a:spLocks noGrp="1"/>
          </p:cNvSpPr>
          <p:nvPr>
            <p:ph idx="1"/>
          </p:nvPr>
        </p:nvSpPr>
        <p:spPr/>
        <p:txBody>
          <a:bodyPr/>
          <a:lstStyle/>
          <a:p>
            <a:r>
              <a:rPr lang="en-US" altLang="zh-CN" dirty="0"/>
              <a:t>17.6.1 Putnam</a:t>
            </a:r>
            <a:r>
              <a:rPr lang="zh-CN" altLang="en-US" dirty="0"/>
              <a:t>方程</a:t>
            </a:r>
            <a:endParaRPr lang="en-US" dirty="0" smtClean="0"/>
          </a:p>
          <a:p>
            <a:r>
              <a:rPr lang="en-US" dirty="0" smtClean="0"/>
              <a:t>17.6.2 </a:t>
            </a:r>
            <a:r>
              <a:rPr lang="zh-CN" altLang="en-US" dirty="0" smtClean="0"/>
              <a:t>规模、工期、工作量与生产率的关系</a:t>
            </a:r>
            <a:r>
              <a:rPr lang="en-US" dirty="0" smtClean="0"/>
              <a:t>	</a:t>
            </a:r>
          </a:p>
          <a:p>
            <a:r>
              <a:rPr lang="en-US" dirty="0" smtClean="0"/>
              <a:t>17.6.3 </a:t>
            </a:r>
            <a:r>
              <a:rPr lang="zh-CN" altLang="en-US" dirty="0" smtClean="0"/>
              <a:t>资源考虑</a:t>
            </a:r>
          </a:p>
          <a:p>
            <a:r>
              <a:rPr lang="en-US" dirty="0" smtClean="0"/>
              <a:t>17.6.4 </a:t>
            </a:r>
            <a:r>
              <a:rPr lang="zh-CN" altLang="en-US" dirty="0" smtClean="0"/>
              <a:t>任务和资源规划</a:t>
            </a:r>
          </a:p>
          <a:p>
            <a:r>
              <a:rPr lang="en-US" dirty="0" smtClean="0"/>
              <a:t>17.6.5 </a:t>
            </a:r>
            <a:r>
              <a:rPr lang="zh-CN" altLang="en-US" dirty="0" smtClean="0"/>
              <a:t>建立开发计划</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17.6.1 Putnam</a:t>
            </a:r>
            <a:r>
              <a:rPr lang="zh-CN" altLang="en-US" dirty="0" smtClean="0"/>
              <a:t>方程</a:t>
            </a:r>
            <a:endParaRPr lang="zh-CN" altLang="en-US" dirty="0"/>
          </a:p>
        </p:txBody>
      </p:sp>
      <p:sp>
        <p:nvSpPr>
          <p:cNvPr id="3" name="内容占位符 2"/>
          <p:cNvSpPr>
            <a:spLocks noGrp="1"/>
          </p:cNvSpPr>
          <p:nvPr>
            <p:ph idx="1"/>
          </p:nvPr>
        </p:nvSpPr>
        <p:spPr>
          <a:xfrm>
            <a:off x="990600" y="1295401"/>
            <a:ext cx="8001000" cy="939800"/>
          </a:xfrm>
        </p:spPr>
        <p:txBody>
          <a:bodyPr/>
          <a:lstStyle/>
          <a:p>
            <a:r>
              <a:rPr lang="en-US" sz="2400" dirty="0" smtClean="0"/>
              <a:t>Putnam </a:t>
            </a:r>
            <a:r>
              <a:rPr lang="zh-CN" altLang="en-US" sz="2400" dirty="0" smtClean="0"/>
              <a:t>和</a:t>
            </a:r>
            <a:r>
              <a:rPr lang="en-US" sz="2400" dirty="0" smtClean="0"/>
              <a:t>Myers</a:t>
            </a:r>
            <a:r>
              <a:rPr lang="zh-CN" altLang="en-US" sz="2400" dirty="0" smtClean="0"/>
              <a:t>通过对</a:t>
            </a:r>
            <a:r>
              <a:rPr lang="en-US" sz="2400" dirty="0" smtClean="0"/>
              <a:t>4000</a:t>
            </a:r>
            <a:r>
              <a:rPr lang="zh-CN" altLang="en-US" sz="2400" dirty="0" smtClean="0"/>
              <a:t>多个软件项目研究，提出了如下的过程生产率、规模、工作量、以及时间的关系</a:t>
            </a:r>
            <a:endParaRPr lang="zh-CN" altLang="en-US" sz="2400" dirty="0"/>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1921" name="Object 1"/>
          <p:cNvGraphicFramePr>
            <a:graphicFrameLocks noChangeAspect="1"/>
          </p:cNvGraphicFramePr>
          <p:nvPr>
            <p:extLst>
              <p:ext uri="{D42A27DB-BD31-4B8C-83A1-F6EECF244321}">
                <p14:modId xmlns:p14="http://schemas.microsoft.com/office/powerpoint/2010/main" val="390114165"/>
              </p:ext>
            </p:extLst>
          </p:nvPr>
        </p:nvGraphicFramePr>
        <p:xfrm>
          <a:off x="2092350" y="2184400"/>
          <a:ext cx="3717636" cy="1016000"/>
        </p:xfrm>
        <a:graphic>
          <a:graphicData uri="http://schemas.openxmlformats.org/presentationml/2006/ole">
            <mc:AlternateContent xmlns:mc="http://schemas.openxmlformats.org/markup-compatibility/2006">
              <mc:Choice xmlns:v="urn:schemas-microsoft-com:vml" Requires="v">
                <p:oleObj spid="_x0000_s178201" name="公式" r:id="rId3" imgW="1536700" imgH="419100" progId="Equation.3">
                  <p:embed/>
                </p:oleObj>
              </mc:Choice>
              <mc:Fallback>
                <p:oleObj name="公式" r:id="rId3" imgW="1536700" imgH="4191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350" y="2184400"/>
                        <a:ext cx="3717636"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3" name="Rectangle 3"/>
          <p:cNvSpPr>
            <a:spLocks noChangeArrowheads="1"/>
          </p:cNvSpPr>
          <p:nvPr/>
        </p:nvSpPr>
        <p:spPr bwMode="auto">
          <a:xfrm>
            <a:off x="990600" y="3405634"/>
            <a:ext cx="8032229"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其中，</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LOC</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表示项目的规模；</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为工作量，以人月和人年为单位；</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是项目持续时间，以月或年为单位。</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为调整系数，随着“对集成、测试、质量管理、文档和管理技能的需求的增长而增加”。对于小项目</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(KLOC = 5~15)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B=0.16</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；对于大项目</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超过</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70KLOC)</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B=0.39</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为生产率，反应总体的成熟度和管理时间，采用良好的工程实践程度，使用的编程语言水平、软件环境状态。对于实时嵌入式系统</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的典型值为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；对于电信和系统软件，</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P=10000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；对于商业系统，</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P=28000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的实际值需要收集具体的数据加以调整</a:t>
            </a:r>
            <a:r>
              <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最短开发时间</a:t>
            </a:r>
            <a:endParaRPr lang="zh-CN" altLang="en-US" dirty="0"/>
          </a:p>
        </p:txBody>
      </p:sp>
      <p:sp>
        <p:nvSpPr>
          <p:cNvPr id="3" name="内容占位符 2"/>
          <p:cNvSpPr>
            <a:spLocks noGrp="1"/>
          </p:cNvSpPr>
          <p:nvPr>
            <p:ph idx="1"/>
          </p:nvPr>
        </p:nvSpPr>
        <p:spPr>
          <a:xfrm>
            <a:off x="932543" y="2587161"/>
            <a:ext cx="8001000" cy="678543"/>
          </a:xfrm>
        </p:spPr>
        <p:txBody>
          <a:bodyPr/>
          <a:lstStyle/>
          <a:p>
            <a:pPr>
              <a:buNone/>
            </a:pPr>
            <a:r>
              <a:rPr lang="zh-CN" altLang="en-US" dirty="0" smtClean="0"/>
              <a:t>其中时间以月为单位，用于</a:t>
            </a:r>
            <a:r>
              <a:rPr lang="en-US" dirty="0" err="1" smtClean="0"/>
              <a:t>Tmin</a:t>
            </a:r>
            <a:r>
              <a:rPr lang="en-US" dirty="0" smtClean="0"/>
              <a:t> &gt; 6</a:t>
            </a:r>
            <a:r>
              <a:rPr lang="zh-CN" altLang="en-US" dirty="0" smtClean="0"/>
              <a:t>个月的项目</a:t>
            </a:r>
            <a:endParaRPr lang="zh-CN" altLang="en-US" dirty="0"/>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2945" name="Object 1"/>
          <p:cNvGraphicFramePr>
            <a:graphicFrameLocks noChangeAspect="1"/>
          </p:cNvGraphicFramePr>
          <p:nvPr>
            <p:extLst>
              <p:ext uri="{D42A27DB-BD31-4B8C-83A1-F6EECF244321}">
                <p14:modId xmlns:p14="http://schemas.microsoft.com/office/powerpoint/2010/main" val="286571374"/>
              </p:ext>
            </p:extLst>
          </p:nvPr>
        </p:nvGraphicFramePr>
        <p:xfrm>
          <a:off x="2156058" y="1915877"/>
          <a:ext cx="4027027" cy="578734"/>
        </p:xfrm>
        <a:graphic>
          <a:graphicData uri="http://schemas.openxmlformats.org/presentationml/2006/ole">
            <mc:AlternateContent xmlns:mc="http://schemas.openxmlformats.org/markup-compatibility/2006">
              <mc:Choice xmlns:v="urn:schemas-microsoft-com:vml" Requires="v">
                <p:oleObj spid="_x0000_s179246" name="公式" r:id="rId3" imgW="1587500" imgH="228600" progId="Equation.3">
                  <p:embed/>
                </p:oleObj>
              </mc:Choice>
              <mc:Fallback>
                <p:oleObj name="公式" r:id="rId3" imgW="15875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058" y="1915877"/>
                        <a:ext cx="4027027" cy="578734"/>
                      </a:xfrm>
                      <a:prstGeom prst="rect">
                        <a:avLst/>
                      </a:prstGeom>
                      <a:noFill/>
                      <a:extLst/>
                    </p:spPr>
                  </p:pic>
                </p:oleObj>
              </mc:Fallback>
            </mc:AlternateContent>
          </a:graphicData>
        </a:graphic>
      </p:graphicFrame>
      <p:sp>
        <p:nvSpPr>
          <p:cNvPr id="82948" name="Rectangle 4"/>
          <p:cNvSpPr>
            <a:spLocks noChangeArrowheads="1"/>
          </p:cNvSpPr>
          <p:nvPr/>
        </p:nvSpPr>
        <p:spPr bwMode="auto">
          <a:xfrm>
            <a:off x="957943" y="3628564"/>
            <a:ext cx="6911893"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对于工作量</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 </a:t>
            </a:r>
            <a:r>
              <a:rPr kumimoji="0" lang="en-US" altLang="zh-CN" sz="28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人月的项目，计算公式：</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82947" name="Object 3"/>
          <p:cNvGraphicFramePr>
            <a:graphicFrameLocks noChangeAspect="1"/>
          </p:cNvGraphicFramePr>
          <p:nvPr>
            <p:extLst>
              <p:ext uri="{D42A27DB-BD31-4B8C-83A1-F6EECF244321}">
                <p14:modId xmlns:p14="http://schemas.microsoft.com/office/powerpoint/2010/main" val="723230638"/>
              </p:ext>
            </p:extLst>
          </p:nvPr>
        </p:nvGraphicFramePr>
        <p:xfrm>
          <a:off x="1915428" y="4151784"/>
          <a:ext cx="3763019" cy="460289"/>
        </p:xfrm>
        <a:graphic>
          <a:graphicData uri="http://schemas.openxmlformats.org/presentationml/2006/ole">
            <mc:AlternateContent xmlns:mc="http://schemas.openxmlformats.org/markup-compatibility/2006">
              <mc:Choice xmlns:v="urn:schemas-microsoft-com:vml" Requires="v">
                <p:oleObj spid="_x0000_s179247" name="公式" r:id="rId5" imgW="1028254" imgH="203112" progId="Equation.3">
                  <p:embed/>
                </p:oleObj>
              </mc:Choice>
              <mc:Fallback>
                <p:oleObj name="公式" r:id="rId5" imgW="1028254" imgH="203112"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5428" y="4151784"/>
                        <a:ext cx="3763019" cy="460289"/>
                      </a:xfrm>
                      <a:prstGeom prst="rect">
                        <a:avLst/>
                      </a:prstGeom>
                      <a:noFill/>
                      <a:extLst/>
                    </p:spPr>
                  </p:pic>
                </p:oleObj>
              </mc:Fallback>
            </mc:AlternateContent>
          </a:graphicData>
        </a:graphic>
      </p:graphicFrame>
      <p:sp>
        <p:nvSpPr>
          <p:cNvPr id="8" name="矩形 7"/>
          <p:cNvSpPr/>
          <p:nvPr/>
        </p:nvSpPr>
        <p:spPr>
          <a:xfrm>
            <a:off x="986971" y="4784245"/>
            <a:ext cx="7271658" cy="954107"/>
          </a:xfrm>
          <a:prstGeom prst="rect">
            <a:avLst/>
          </a:prstGeom>
        </p:spPr>
        <p:txBody>
          <a:bodyPr wrap="square">
            <a:spAutoFit/>
          </a:bodyPr>
          <a:lstStyle/>
          <a:p>
            <a:r>
              <a:rPr lang="zh-CN" altLang="en-US" sz="2800" dirty="0" smtClean="0"/>
              <a:t>其中</a:t>
            </a:r>
            <a:r>
              <a:rPr lang="en-US" sz="2800" dirty="0" smtClean="0"/>
              <a:t>T</a:t>
            </a:r>
            <a:r>
              <a:rPr lang="zh-CN" altLang="en-US" sz="2800" dirty="0" smtClean="0"/>
              <a:t>以人月为单位，</a:t>
            </a:r>
            <a:r>
              <a:rPr lang="en-US" sz="2800" dirty="0" smtClean="0"/>
              <a:t> E</a:t>
            </a:r>
            <a:r>
              <a:rPr lang="zh-CN" altLang="en-US" sz="2800" dirty="0" smtClean="0"/>
              <a:t>以年为单位，</a:t>
            </a:r>
            <a:r>
              <a:rPr lang="en-US" sz="2800" dirty="0" smtClean="0"/>
              <a:t>B</a:t>
            </a:r>
            <a:r>
              <a:rPr lang="zh-CN" altLang="en-US" sz="2800" dirty="0" smtClean="0"/>
              <a:t>为调整系数。</a:t>
            </a:r>
            <a:endParaRPr lang="zh-CN" altLang="en-US" sz="2800" dirty="0"/>
          </a:p>
        </p:txBody>
      </p:sp>
      <p:sp>
        <p:nvSpPr>
          <p:cNvPr id="9" name="内容占位符 2"/>
          <p:cNvSpPr txBox="1">
            <a:spLocks/>
          </p:cNvSpPr>
          <p:nvPr/>
        </p:nvSpPr>
        <p:spPr bwMode="auto">
          <a:xfrm>
            <a:off x="1041401" y="1230105"/>
            <a:ext cx="8001000" cy="6785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依据上述方程，可以求出最小工期：</a:t>
            </a: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软件生产力影响着软件的商业过程</a:t>
            </a:r>
            <a:endParaRPr lang="zh-CN" altLang="en-US" dirty="0"/>
          </a:p>
        </p:txBody>
      </p:sp>
      <p:grpSp>
        <p:nvGrpSpPr>
          <p:cNvPr id="4" name="画布 23832"/>
          <p:cNvGrpSpPr/>
          <p:nvPr/>
        </p:nvGrpSpPr>
        <p:grpSpPr>
          <a:xfrm>
            <a:off x="902769" y="1909127"/>
            <a:ext cx="7942848" cy="3615774"/>
            <a:chOff x="0" y="0"/>
            <a:chExt cx="5105400" cy="1942465"/>
          </a:xfrm>
        </p:grpSpPr>
        <p:sp>
          <p:nvSpPr>
            <p:cNvPr id="5" name="矩形 4"/>
            <p:cNvSpPr/>
            <p:nvPr/>
          </p:nvSpPr>
          <p:spPr>
            <a:xfrm>
              <a:off x="0" y="0"/>
              <a:ext cx="5105400" cy="1942465"/>
            </a:xfrm>
            <a:prstGeom prst="rect">
              <a:avLst/>
            </a:prstGeom>
            <a:noFill/>
            <a:ln w="9525" cap="flat" cmpd="sng" algn="ctr">
              <a:solidFill>
                <a:srgbClr val="000000"/>
              </a:solidFill>
              <a:prstDash val="solid"/>
              <a:miter lim="800000"/>
              <a:headEnd type="none" w="med" len="med"/>
              <a:tailEnd type="none" w="med" len="med"/>
            </a:ln>
          </p:spPr>
        </p:sp>
        <p:cxnSp>
          <p:nvCxnSpPr>
            <p:cNvPr id="6" name="Line 23834"/>
            <p:cNvCxnSpPr>
              <a:cxnSpLocks noChangeShapeType="1"/>
            </p:cNvCxnSpPr>
            <p:nvPr/>
          </p:nvCxnSpPr>
          <p:spPr bwMode="auto">
            <a:xfrm>
              <a:off x="2935605" y="715645"/>
              <a:ext cx="635" cy="2044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 name="Line 23835"/>
            <p:cNvCxnSpPr>
              <a:cxnSpLocks noChangeShapeType="1"/>
            </p:cNvCxnSpPr>
            <p:nvPr/>
          </p:nvCxnSpPr>
          <p:spPr bwMode="auto">
            <a:xfrm>
              <a:off x="2935605" y="1226820"/>
              <a:ext cx="635"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 name="Line 23836"/>
            <p:cNvCxnSpPr>
              <a:cxnSpLocks noChangeShapeType="1"/>
            </p:cNvCxnSpPr>
            <p:nvPr/>
          </p:nvCxnSpPr>
          <p:spPr bwMode="auto">
            <a:xfrm flipV="1">
              <a:off x="4467225" y="1226820"/>
              <a:ext cx="635"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 name="Line 23837"/>
            <p:cNvCxnSpPr>
              <a:cxnSpLocks noChangeShapeType="1"/>
            </p:cNvCxnSpPr>
            <p:nvPr/>
          </p:nvCxnSpPr>
          <p:spPr bwMode="auto">
            <a:xfrm flipV="1">
              <a:off x="4339590" y="715645"/>
              <a:ext cx="635" cy="2044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 name="Rectangle 23838"/>
            <p:cNvSpPr>
              <a:spLocks noChangeArrowheads="1"/>
            </p:cNvSpPr>
            <p:nvPr/>
          </p:nvSpPr>
          <p:spPr bwMode="auto">
            <a:xfrm>
              <a:off x="2425065" y="408940"/>
              <a:ext cx="2604812" cy="306705"/>
            </a:xfrm>
            <a:prstGeom prst="rect">
              <a:avLst/>
            </a:prstGeom>
            <a:noFill/>
            <a:ln w="9525">
              <a:solidFill>
                <a:srgbClr val="000000"/>
              </a:solidFill>
              <a:miter lim="800000"/>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从用户观点看到的系统</a:t>
              </a:r>
              <a:r>
                <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即，解决方案</a:t>
              </a:r>
              <a:r>
                <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1" name="Rectangle 23839"/>
            <p:cNvSpPr>
              <a:spLocks noChangeArrowheads="1"/>
            </p:cNvSpPr>
            <p:nvPr/>
          </p:nvSpPr>
          <p:spPr bwMode="auto">
            <a:xfrm>
              <a:off x="2425065" y="920115"/>
              <a:ext cx="2604812" cy="306705"/>
            </a:xfrm>
            <a:prstGeom prst="rect">
              <a:avLst/>
            </a:prstGeom>
            <a:noFill/>
            <a:ln w="9525">
              <a:solidFill>
                <a:srgbClr val="000000"/>
              </a:solidFill>
              <a:miter lim="800000"/>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zh-CN" altLang="en-US" sz="1800" kern="0" dirty="0">
                  <a:solidFill>
                    <a:sysClr val="windowText" lastClr="000000"/>
                  </a:solidFill>
                  <a:cs typeface="宋体" panose="02010600030101010101" pitchFamily="2" charset="-122"/>
                </a:rPr>
                <a:t>作为“销售”和“建造”的系统</a:t>
              </a:r>
              <a:r>
                <a:rPr kumimoji="0" lang="en-US" sz="1800" kern="0" dirty="0">
                  <a:solidFill>
                    <a:sysClr val="windowText" lastClr="000000"/>
                  </a:solidFill>
                  <a:cs typeface="宋体" panose="02010600030101010101" pitchFamily="2" charset="-122"/>
                </a:rPr>
                <a:t>(</a:t>
              </a:r>
              <a:r>
                <a:rPr kumimoji="0" lang="zh-CN" altLang="en-US" sz="1800" kern="0" dirty="0">
                  <a:solidFill>
                    <a:sysClr val="windowText" lastClr="000000"/>
                  </a:solidFill>
                  <a:cs typeface="宋体" panose="02010600030101010101" pitchFamily="2" charset="-122"/>
                </a:rPr>
                <a:t>即，产品</a:t>
              </a:r>
              <a:r>
                <a:rPr kumimoji="0" lang="en-US" sz="1800" kern="0" dirty="0">
                  <a:solidFill>
                    <a:sysClr val="windowText" lastClr="000000"/>
                  </a:solidFill>
                  <a:cs typeface="宋体" panose="02010600030101010101" pitchFamily="2" charset="-122"/>
                </a:rPr>
                <a:t>)</a:t>
              </a:r>
              <a:endParaRPr kumimoji="0" lang="zh-CN" altLang="en-US" sz="1800" kern="0" dirty="0">
                <a:solidFill>
                  <a:sysClr val="windowText" lastClr="000000"/>
                </a:solidFill>
                <a:cs typeface="宋体" panose="02010600030101010101" pitchFamily="2" charset="-122"/>
              </a:endParaRPr>
            </a:p>
          </p:txBody>
        </p:sp>
        <p:sp>
          <p:nvSpPr>
            <p:cNvPr id="12" name="Rectangle 23840"/>
            <p:cNvSpPr>
              <a:spLocks noChangeArrowheads="1"/>
            </p:cNvSpPr>
            <p:nvPr/>
          </p:nvSpPr>
          <p:spPr bwMode="auto">
            <a:xfrm>
              <a:off x="2425065" y="1533525"/>
              <a:ext cx="2552699" cy="306705"/>
            </a:xfrm>
            <a:prstGeom prst="rect">
              <a:avLst/>
            </a:prstGeom>
            <a:noFill/>
            <a:ln w="9525">
              <a:solidFill>
                <a:srgbClr val="000000"/>
              </a:solidFill>
              <a:miter lim="800000"/>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zh-CN" altLang="en-US" sz="1800" kern="0" dirty="0">
                  <a:solidFill>
                    <a:sysClr val="windowText" lastClr="000000"/>
                  </a:solidFill>
                  <a:cs typeface="宋体" panose="02010600030101010101" pitchFamily="2" charset="-122"/>
                </a:rPr>
                <a:t>作为整个系统组成部分的分</a:t>
              </a:r>
              <a:r>
                <a:rPr kumimoji="0" lang="en-US" sz="1800" kern="0" dirty="0">
                  <a:solidFill>
                    <a:sysClr val="windowText" lastClr="000000"/>
                  </a:solidFill>
                  <a:cs typeface="宋体" panose="02010600030101010101" pitchFamily="2" charset="-122"/>
                </a:rPr>
                <a:t>( </a:t>
              </a:r>
              <a:r>
                <a:rPr kumimoji="0" lang="zh-CN" altLang="en-US" sz="1800" kern="0" dirty="0">
                  <a:solidFill>
                    <a:sysClr val="windowText" lastClr="000000"/>
                  </a:solidFill>
                  <a:cs typeface="宋体" panose="02010600030101010101" pitchFamily="2" charset="-122"/>
                </a:rPr>
                <a:t>子</a:t>
              </a:r>
              <a:r>
                <a:rPr kumimoji="0" lang="en-US" sz="1800" kern="0" dirty="0">
                  <a:solidFill>
                    <a:sysClr val="windowText" lastClr="000000"/>
                  </a:solidFill>
                  <a:cs typeface="宋体" panose="02010600030101010101" pitchFamily="2" charset="-122"/>
                </a:rPr>
                <a:t>)</a:t>
              </a:r>
              <a:r>
                <a:rPr kumimoji="0" lang="zh-CN" altLang="en-US" sz="1800" kern="0" dirty="0">
                  <a:solidFill>
                    <a:sysClr val="windowText" lastClr="000000"/>
                  </a:solidFill>
                  <a:cs typeface="宋体" panose="02010600030101010101" pitchFamily="2" charset="-122"/>
                </a:rPr>
                <a:t>系统</a:t>
              </a:r>
            </a:p>
          </p:txBody>
        </p:sp>
        <p:sp>
          <p:nvSpPr>
            <p:cNvPr id="13" name="Text Box 23841"/>
            <p:cNvSpPr txBox="1">
              <a:spLocks noChangeArrowheads="1"/>
            </p:cNvSpPr>
            <p:nvPr/>
          </p:nvSpPr>
          <p:spPr bwMode="auto">
            <a:xfrm>
              <a:off x="2425065" y="0"/>
              <a:ext cx="893445" cy="232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ctr" defTabSz="914400" eaLnBrk="1" fontAlgn="auto" latinLnBrk="0" hangingPunct="1">
                <a:spcBef>
                  <a:spcPts val="1200"/>
                </a:spcBef>
                <a:spcAft>
                  <a:spcPts val="0"/>
                </a:spcAft>
                <a:buClrTx/>
                <a:buSzTx/>
                <a:buFontTx/>
                <a:buNone/>
                <a:tabLst/>
                <a:defRPr/>
              </a:pPr>
              <a:r>
                <a:rPr kumimoji="0" lang="zh-CN" altLang="en-US" sz="18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实际需求</a:t>
              </a:r>
              <a:endParaRPr kumimoji="0" lang="zh-CN" alt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4" name="Text Box 23842"/>
            <p:cNvSpPr txBox="1">
              <a:spLocks noChangeArrowheads="1"/>
            </p:cNvSpPr>
            <p:nvPr/>
          </p:nvSpPr>
          <p:spPr bwMode="auto">
            <a:xfrm>
              <a:off x="3446145" y="51117"/>
              <a:ext cx="1531620"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fontAlgn="auto">
                <a:lnSpc>
                  <a:spcPts val="1660"/>
                </a:lnSpc>
                <a:spcBef>
                  <a:spcPts val="1200"/>
                </a:spcBef>
                <a:spcAft>
                  <a:spcPts val="0"/>
                </a:spcAft>
              </a:pPr>
              <a:r>
                <a:rPr kumimoji="0" lang="zh-CN" altLang="en-US" sz="1800" b="1" kern="0" dirty="0">
                  <a:solidFill>
                    <a:sysClr val="windowText" lastClr="000000"/>
                  </a:solidFill>
                  <a:cs typeface="宋体" panose="02010600030101010101" pitchFamily="2" charset="-122"/>
                </a:rPr>
                <a:t>交付软件创造的价值</a:t>
              </a:r>
            </a:p>
          </p:txBody>
        </p:sp>
        <p:sp>
          <p:nvSpPr>
            <p:cNvPr id="15" name="AutoShape 23843"/>
            <p:cNvSpPr>
              <a:spLocks noChangeArrowheads="1"/>
            </p:cNvSpPr>
            <p:nvPr/>
          </p:nvSpPr>
          <p:spPr bwMode="auto">
            <a:xfrm>
              <a:off x="2935605" y="204470"/>
              <a:ext cx="127635" cy="204470"/>
            </a:xfrm>
            <a:prstGeom prst="downArrow">
              <a:avLst>
                <a:gd name="adj1" fmla="val 50000"/>
                <a:gd name="adj2" fmla="val 40050"/>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AutoShape 23844"/>
            <p:cNvSpPr>
              <a:spLocks noChangeArrowheads="1"/>
            </p:cNvSpPr>
            <p:nvPr/>
          </p:nvSpPr>
          <p:spPr bwMode="auto">
            <a:xfrm>
              <a:off x="4084320" y="204470"/>
              <a:ext cx="127635" cy="204470"/>
            </a:xfrm>
            <a:prstGeom prst="upArrow">
              <a:avLst>
                <a:gd name="adj1" fmla="val 50000"/>
                <a:gd name="adj2" fmla="val 40050"/>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Text Box 23845"/>
            <p:cNvSpPr txBox="1">
              <a:spLocks noChangeArrowheads="1"/>
            </p:cNvSpPr>
            <p:nvPr/>
          </p:nvSpPr>
          <p:spPr bwMode="auto">
            <a:xfrm>
              <a:off x="51660" y="153352"/>
              <a:ext cx="2309588" cy="715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marL="0" marR="0" lvl="0" algn="just" defTabSz="914400" eaLnBrk="1" fontAlgn="auto" latinLnBrk="0" hangingPunct="1">
                <a:spcBef>
                  <a:spcPts val="120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生产力决定客户的付出。客户需要了解行业的生产力，决定其投资预算、项目实践，以及评估可能创造的价值和获得利润的</a:t>
              </a:r>
              <a:r>
                <a:rPr kumimoji="0" lang="zh-CN" alt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时间</a:t>
              </a:r>
              <a:endParaRPr kumimoji="0" lang="zh-CN" alt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8" name="Text Box 23846"/>
            <p:cNvSpPr txBox="1">
              <a:spLocks noChangeArrowheads="1"/>
            </p:cNvSpPr>
            <p:nvPr/>
          </p:nvSpPr>
          <p:spPr bwMode="auto">
            <a:xfrm>
              <a:off x="51660" y="916361"/>
              <a:ext cx="2309588" cy="442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zh-CN" altLang="en-US" sz="1800" kern="0" dirty="0">
                  <a:solidFill>
                    <a:sysClr val="windowText" lastClr="000000"/>
                  </a:solidFill>
                  <a:cs typeface="宋体" panose="02010600030101010101" pitchFamily="2" charset="-122"/>
                </a:rPr>
                <a:t>生产力决定开发方的利润</a:t>
              </a:r>
              <a:r>
                <a:rPr kumimoji="0" lang="en-US" sz="1800" kern="0" dirty="0">
                  <a:solidFill>
                    <a:sysClr val="windowText" lastClr="000000"/>
                  </a:solidFill>
                  <a:cs typeface="宋体" panose="02010600030101010101" pitchFamily="2" charset="-122"/>
                </a:rPr>
                <a:t>(</a:t>
              </a:r>
              <a:r>
                <a:rPr kumimoji="0" lang="zh-CN" altLang="en-US" sz="1800" kern="0" dirty="0">
                  <a:solidFill>
                    <a:sysClr val="windowText" lastClr="000000"/>
                  </a:solidFill>
                  <a:cs typeface="宋体" panose="02010600030101010101" pitchFamily="2" charset="-122"/>
                </a:rPr>
                <a:t>工程工作量和功能规模之比</a:t>
              </a:r>
              <a:r>
                <a:rPr kumimoji="0" lang="en-US" sz="1800" kern="0" dirty="0">
                  <a:solidFill>
                    <a:sysClr val="windowText" lastClr="000000"/>
                  </a:solidFill>
                  <a:cs typeface="宋体" panose="02010600030101010101" pitchFamily="2" charset="-122"/>
                </a:rPr>
                <a:t>)</a:t>
              </a:r>
              <a:r>
                <a:rPr kumimoji="0" lang="zh-CN" altLang="en-US" sz="1800" kern="0" dirty="0">
                  <a:solidFill>
                    <a:sysClr val="windowText" lastClr="000000"/>
                  </a:solidFill>
                  <a:cs typeface="宋体" panose="02010600030101010101" pitchFamily="2" charset="-122"/>
                </a:rPr>
                <a:t>，判断是否承担该项目，以及长期的</a:t>
              </a:r>
              <a:r>
                <a:rPr kumimoji="0" lang="zh-CN" altLang="en-US" sz="1800" kern="0" dirty="0" smtClean="0">
                  <a:solidFill>
                    <a:sysClr val="windowText" lastClr="000000"/>
                  </a:solidFill>
                  <a:cs typeface="宋体" panose="02010600030101010101" pitchFamily="2" charset="-122"/>
                </a:rPr>
                <a:t>效益</a:t>
              </a:r>
              <a:endParaRPr kumimoji="0" lang="zh-CN" altLang="en-US" sz="1800" kern="0" dirty="0">
                <a:solidFill>
                  <a:sysClr val="windowText" lastClr="000000"/>
                </a:solidFill>
                <a:cs typeface="宋体" panose="02010600030101010101" pitchFamily="2" charset="-122"/>
              </a:endParaRPr>
            </a:p>
          </p:txBody>
        </p:sp>
        <p:sp>
          <p:nvSpPr>
            <p:cNvPr id="19" name="Text Box 23847"/>
            <p:cNvSpPr txBox="1">
              <a:spLocks noChangeArrowheads="1"/>
            </p:cNvSpPr>
            <p:nvPr/>
          </p:nvSpPr>
          <p:spPr bwMode="auto">
            <a:xfrm>
              <a:off x="83569" y="1415518"/>
              <a:ext cx="224577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just" fontAlgn="auto">
                <a:lnSpc>
                  <a:spcPts val="1660"/>
                </a:lnSpc>
                <a:spcBef>
                  <a:spcPts val="1200"/>
                </a:spcBef>
                <a:spcAft>
                  <a:spcPts val="0"/>
                </a:spcAft>
              </a:pPr>
              <a:r>
                <a:rPr kumimoji="0" lang="zh-CN" altLang="en-US" sz="1800" kern="0" dirty="0">
                  <a:solidFill>
                    <a:sysClr val="windowText" lastClr="000000"/>
                  </a:solidFill>
                  <a:cs typeface="宋体" panose="02010600030101010101" pitchFamily="2" charset="-122"/>
                </a:rPr>
                <a:t>生产力决定开发方的设计方式。例如，购买</a:t>
              </a:r>
              <a:r>
                <a:rPr kumimoji="0" lang="en-US" sz="1800" kern="0" dirty="0">
                  <a:solidFill>
                    <a:sysClr val="windowText" lastClr="000000"/>
                  </a:solidFill>
                  <a:cs typeface="宋体" panose="02010600030101010101" pitchFamily="2" charset="-122"/>
                </a:rPr>
                <a:t>COTS</a:t>
              </a:r>
              <a:r>
                <a:rPr kumimoji="0" lang="zh-CN" altLang="en-US" sz="1800" kern="0" dirty="0">
                  <a:solidFill>
                    <a:sysClr val="windowText" lastClr="000000"/>
                  </a:solidFill>
                  <a:cs typeface="宋体" panose="02010600030101010101" pitchFamily="2" charset="-122"/>
                </a:rPr>
                <a:t>部件、自己开发、复用已有部件、外包等方式等，从而提高</a:t>
              </a:r>
              <a:r>
                <a:rPr kumimoji="0" lang="zh-CN" altLang="en-US" sz="1800" kern="0" dirty="0" smtClean="0">
                  <a:solidFill>
                    <a:sysClr val="windowText" lastClr="000000"/>
                  </a:solidFill>
                  <a:cs typeface="宋体" panose="02010600030101010101" pitchFamily="2" charset="-122"/>
                </a:rPr>
                <a:t>生产率</a:t>
              </a:r>
              <a:endParaRPr kumimoji="0" lang="zh-CN" altLang="en-US" sz="1800" kern="0" dirty="0">
                <a:solidFill>
                  <a:sysClr val="windowText" lastClr="000000"/>
                </a:solidFill>
                <a:cs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3429" y="152400"/>
            <a:ext cx="7971971" cy="736600"/>
          </a:xfrm>
        </p:spPr>
        <p:txBody>
          <a:bodyPr/>
          <a:lstStyle/>
          <a:p>
            <a:r>
              <a:rPr lang="en-US" dirty="0" smtClean="0"/>
              <a:t>17.6.2 </a:t>
            </a:r>
            <a:r>
              <a:rPr lang="zh-CN" altLang="en-US" dirty="0" smtClean="0"/>
              <a:t>规模、工期、工作量与生产率的关系</a:t>
            </a:r>
            <a:endParaRPr lang="zh-CN" altLang="en-US" dirty="0"/>
          </a:p>
        </p:txBody>
      </p:sp>
      <p:sp>
        <p:nvSpPr>
          <p:cNvPr id="84004"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矩形 39"/>
          <p:cNvSpPr/>
          <p:nvPr/>
        </p:nvSpPr>
        <p:spPr>
          <a:xfrm>
            <a:off x="1008743" y="1228245"/>
            <a:ext cx="6683828" cy="461665"/>
          </a:xfrm>
          <a:prstGeom prst="rect">
            <a:avLst/>
          </a:prstGeom>
        </p:spPr>
        <p:txBody>
          <a:bodyPr wrap="square">
            <a:spAutoFit/>
          </a:bodyPr>
          <a:lstStyle/>
          <a:p>
            <a:r>
              <a:rPr lang="en-US" dirty="0" err="1" smtClean="0"/>
              <a:t>Christof</a:t>
            </a:r>
            <a:r>
              <a:rPr lang="en-US" dirty="0" smtClean="0"/>
              <a:t> Ebert</a:t>
            </a:r>
            <a:r>
              <a:rPr lang="zh-CN" altLang="en-US" dirty="0" smtClean="0"/>
              <a:t>依据</a:t>
            </a:r>
            <a:r>
              <a:rPr lang="en-US" dirty="0" smtClean="0"/>
              <a:t>Putnam</a:t>
            </a:r>
            <a:r>
              <a:rPr lang="zh-CN" altLang="en-US" dirty="0" smtClean="0"/>
              <a:t>方程举例说明了：</a:t>
            </a:r>
            <a:endParaRPr lang="zh-CN" altLang="en-US" dirty="0"/>
          </a:p>
        </p:txBody>
      </p:sp>
      <p:grpSp>
        <p:nvGrpSpPr>
          <p:cNvPr id="5" name="Group 1"/>
          <p:cNvGrpSpPr>
            <a:grpSpLocks noChangeAspect="1"/>
          </p:cNvGrpSpPr>
          <p:nvPr/>
        </p:nvGrpSpPr>
        <p:grpSpPr bwMode="auto">
          <a:xfrm>
            <a:off x="848461" y="2029155"/>
            <a:ext cx="8161906" cy="4301837"/>
            <a:chOff x="-1178" y="1859"/>
            <a:chExt cx="8859" cy="4669"/>
          </a:xfrm>
        </p:grpSpPr>
        <p:sp>
          <p:nvSpPr>
            <p:cNvPr id="6" name="AutoShape 35"/>
            <p:cNvSpPr>
              <a:spLocks noChangeAspect="1" noChangeArrowheads="1" noTextEdit="1"/>
            </p:cNvSpPr>
            <p:nvPr/>
          </p:nvSpPr>
          <p:spPr bwMode="auto">
            <a:xfrm>
              <a:off x="-632" y="2181"/>
              <a:ext cx="8112" cy="43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Text Box 34"/>
            <p:cNvSpPr txBox="1">
              <a:spLocks noChangeArrowheads="1"/>
            </p:cNvSpPr>
            <p:nvPr/>
          </p:nvSpPr>
          <p:spPr bwMode="auto">
            <a:xfrm>
              <a:off x="1537" y="5562"/>
              <a:ext cx="1206" cy="32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工期约束</a:t>
              </a:r>
            </a:p>
          </p:txBody>
        </p:sp>
        <p:sp>
          <p:nvSpPr>
            <p:cNvPr id="8" name="Text Box 33"/>
            <p:cNvSpPr txBox="1">
              <a:spLocks noChangeArrowheads="1"/>
            </p:cNvSpPr>
            <p:nvPr/>
          </p:nvSpPr>
          <p:spPr bwMode="auto">
            <a:xfrm>
              <a:off x="4150" y="5562"/>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工期</a:t>
              </a:r>
            </a:p>
          </p:txBody>
        </p:sp>
        <p:sp>
          <p:nvSpPr>
            <p:cNvPr id="9" name="Text Box 32"/>
            <p:cNvSpPr txBox="1">
              <a:spLocks noChangeArrowheads="1"/>
            </p:cNvSpPr>
            <p:nvPr/>
          </p:nvSpPr>
          <p:spPr bwMode="auto">
            <a:xfrm>
              <a:off x="4098" y="1859"/>
              <a:ext cx="3583" cy="22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项目进度制定的情景：</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①</a:t>
              </a:r>
              <a:r>
                <a:rPr kumimoji="0" lang="zh-CN" altLang="zh-CN"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优化的解决方案</a:t>
              </a:r>
              <a:r>
                <a:rPr kumimoji="0" lang="en-US" altLang="zh-CN"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原点到曲线的最短距离</a:t>
              </a:r>
              <a:r>
                <a:rPr kumimoji="0" lang="en-US" altLang="zh-CN"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②</a:t>
              </a:r>
              <a:r>
                <a:rPr kumimoji="0" lang="zh-CN" altLang="en-US"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满足工期目标，对工作量优化</a:t>
              </a:r>
              <a:endParaRPr kumimoji="0" lang="zh-CN"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③</a:t>
              </a:r>
              <a:r>
                <a:rPr kumimoji="0" lang="zh-CN" altLang="en-US"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满足费用目标，对工期优化</a:t>
              </a:r>
              <a:endParaRPr kumimoji="0" lang="zh-CN"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④</a:t>
              </a:r>
              <a:r>
                <a:rPr kumimoji="0" lang="zh-CN" altLang="en-US"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受工期和费用约束</a:t>
              </a:r>
              <a:r>
                <a:rPr kumimoji="0" lang="en-US" altLang="zh-CN"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降低项目规模</a:t>
              </a:r>
              <a:r>
                <a:rPr kumimoji="0" lang="en-US" altLang="zh-CN"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⑤</a:t>
              </a:r>
              <a:r>
                <a:rPr kumimoji="0" lang="zh-CN" altLang="en-US"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受工期和费用约束</a:t>
              </a:r>
              <a:r>
                <a:rPr kumimoji="0" lang="en-US" altLang="zh-CN"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提高生产率</a:t>
              </a:r>
              <a:r>
                <a:rPr kumimoji="0" lang="en-US" altLang="zh-CN" sz="16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p:txBody>
        </p:sp>
        <p:sp>
          <p:nvSpPr>
            <p:cNvPr id="10" name="Text Box 31"/>
            <p:cNvSpPr txBox="1">
              <a:spLocks noChangeArrowheads="1"/>
            </p:cNvSpPr>
            <p:nvPr/>
          </p:nvSpPr>
          <p:spPr bwMode="auto">
            <a:xfrm>
              <a:off x="-473" y="2020"/>
              <a:ext cx="603"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工作量</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Text Box 30"/>
            <p:cNvSpPr txBox="1">
              <a:spLocks noChangeArrowheads="1"/>
            </p:cNvSpPr>
            <p:nvPr/>
          </p:nvSpPr>
          <p:spPr bwMode="auto">
            <a:xfrm>
              <a:off x="-365" y="3349"/>
              <a:ext cx="603" cy="111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费用约束</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2" name="Line 29"/>
            <p:cNvSpPr>
              <a:spLocks noChangeShapeType="1"/>
            </p:cNvSpPr>
            <p:nvPr/>
          </p:nvSpPr>
          <p:spPr bwMode="auto">
            <a:xfrm>
              <a:off x="1134" y="3794"/>
              <a:ext cx="1" cy="161"/>
            </a:xfrm>
            <a:prstGeom prst="line">
              <a:avLst/>
            </a:prstGeom>
            <a:noFill/>
            <a:ln w="9525">
              <a:solidFill>
                <a:srgbClr val="000000"/>
              </a:solidFill>
              <a:prstDash val="dash"/>
              <a:round/>
              <a:headEnd/>
              <a:tailEnd type="diamond"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Freeform 28"/>
            <p:cNvSpPr>
              <a:spLocks/>
            </p:cNvSpPr>
            <p:nvPr/>
          </p:nvSpPr>
          <p:spPr bwMode="auto">
            <a:xfrm>
              <a:off x="331" y="3952"/>
              <a:ext cx="1335" cy="7"/>
            </a:xfrm>
            <a:custGeom>
              <a:avLst/>
              <a:gdLst>
                <a:gd name="T0" fmla="*/ 0 w 1335"/>
                <a:gd name="T1" fmla="*/ 7 h 7"/>
                <a:gd name="T2" fmla="*/ 1335 w 1335"/>
                <a:gd name="T3" fmla="*/ 0 h 7"/>
              </a:gdLst>
              <a:ahLst/>
              <a:cxnLst>
                <a:cxn ang="0">
                  <a:pos x="T0" y="T1"/>
                </a:cxn>
                <a:cxn ang="0">
                  <a:pos x="T2" y="T3"/>
                </a:cxn>
              </a:cxnLst>
              <a:rect l="0" t="0" r="r" b="b"/>
              <a:pathLst>
                <a:path w="1335" h="7">
                  <a:moveTo>
                    <a:pt x="0" y="7"/>
                  </a:moveTo>
                  <a:lnTo>
                    <a:pt x="1335" y="0"/>
                  </a:lnTo>
                </a:path>
              </a:pathLst>
            </a:custGeom>
            <a:noFill/>
            <a:ln w="9525">
              <a:solidFill>
                <a:srgbClr val="000000"/>
              </a:solidFill>
              <a:prstDash val="dash"/>
              <a:round/>
              <a:headEn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27"/>
            <p:cNvSpPr>
              <a:spLocks noChangeShapeType="1"/>
            </p:cNvSpPr>
            <p:nvPr/>
          </p:nvSpPr>
          <p:spPr bwMode="auto">
            <a:xfrm flipV="1">
              <a:off x="1135" y="2020"/>
              <a:ext cx="1" cy="35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Text Box 26"/>
            <p:cNvSpPr txBox="1">
              <a:spLocks noChangeArrowheads="1"/>
            </p:cNvSpPr>
            <p:nvPr/>
          </p:nvSpPr>
          <p:spPr bwMode="auto">
            <a:xfrm>
              <a:off x="1078" y="360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latin typeface="宋体" panose="02010600030101010101" pitchFamily="2" charset="-122"/>
                  <a:cs typeface="Times New Roman" panose="02020603050405020304" pitchFamily="18" charset="0"/>
                </a:rPr>
                <a:t>⑤</a:t>
              </a:r>
            </a:p>
          </p:txBody>
        </p:sp>
        <p:sp>
          <p:nvSpPr>
            <p:cNvPr id="16" name="Freeform 25"/>
            <p:cNvSpPr>
              <a:spLocks/>
            </p:cNvSpPr>
            <p:nvPr/>
          </p:nvSpPr>
          <p:spPr bwMode="auto">
            <a:xfrm>
              <a:off x="1206" y="2296"/>
              <a:ext cx="3142" cy="2383"/>
            </a:xfrm>
            <a:custGeom>
              <a:avLst/>
              <a:gdLst>
                <a:gd name="T0" fmla="*/ 4 w 3142"/>
                <a:gd name="T1" fmla="*/ 135 h 2383"/>
                <a:gd name="T2" fmla="*/ 4 w 3142"/>
                <a:gd name="T3" fmla="*/ 25 h 2383"/>
                <a:gd name="T4" fmla="*/ 30 w 3142"/>
                <a:gd name="T5" fmla="*/ 286 h 2383"/>
                <a:gd name="T6" fmla="*/ 149 w 3142"/>
                <a:gd name="T7" fmla="*/ 907 h 2383"/>
                <a:gd name="T8" fmla="*/ 438 w 3142"/>
                <a:gd name="T9" fmla="*/ 1698 h 2383"/>
                <a:gd name="T10" fmla="*/ 764 w 3142"/>
                <a:gd name="T11" fmla="*/ 2035 h 2383"/>
                <a:gd name="T12" fmla="*/ 1414 w 3142"/>
                <a:gd name="T13" fmla="*/ 2215 h 2383"/>
                <a:gd name="T14" fmla="*/ 2104 w 3142"/>
                <a:gd name="T15" fmla="*/ 2315 h 2383"/>
                <a:gd name="T16" fmla="*/ 2994 w 3142"/>
                <a:gd name="T17" fmla="*/ 2375 h 2383"/>
                <a:gd name="T18" fmla="*/ 2994 w 3142"/>
                <a:gd name="T19" fmla="*/ 2365 h 2383"/>
                <a:gd name="T20" fmla="*/ 2984 w 3142"/>
                <a:gd name="T21" fmla="*/ 2365 h 2383"/>
                <a:gd name="T22" fmla="*/ 2984 w 3142"/>
                <a:gd name="T23" fmla="*/ 2355 h 2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2" h="2383">
                  <a:moveTo>
                    <a:pt x="4" y="135"/>
                  </a:moveTo>
                  <a:cubicBezTo>
                    <a:pt x="4" y="117"/>
                    <a:pt x="0" y="0"/>
                    <a:pt x="4" y="25"/>
                  </a:cubicBezTo>
                  <a:cubicBezTo>
                    <a:pt x="8" y="50"/>
                    <a:pt x="6" y="139"/>
                    <a:pt x="30" y="286"/>
                  </a:cubicBezTo>
                  <a:cubicBezTo>
                    <a:pt x="54" y="433"/>
                    <a:pt x="82" y="672"/>
                    <a:pt x="149" y="907"/>
                  </a:cubicBezTo>
                  <a:cubicBezTo>
                    <a:pt x="217" y="1142"/>
                    <a:pt x="336" y="1510"/>
                    <a:pt x="438" y="1698"/>
                  </a:cubicBezTo>
                  <a:cubicBezTo>
                    <a:pt x="540" y="1886"/>
                    <a:pt x="601" y="1949"/>
                    <a:pt x="764" y="2035"/>
                  </a:cubicBezTo>
                  <a:cubicBezTo>
                    <a:pt x="927" y="2121"/>
                    <a:pt x="1191" y="2168"/>
                    <a:pt x="1414" y="2215"/>
                  </a:cubicBezTo>
                  <a:cubicBezTo>
                    <a:pt x="1637" y="2262"/>
                    <a:pt x="1841" y="2288"/>
                    <a:pt x="2104" y="2315"/>
                  </a:cubicBezTo>
                  <a:cubicBezTo>
                    <a:pt x="2367" y="2342"/>
                    <a:pt x="2846" y="2367"/>
                    <a:pt x="2994" y="2375"/>
                  </a:cubicBezTo>
                  <a:cubicBezTo>
                    <a:pt x="3142" y="2383"/>
                    <a:pt x="2996" y="2367"/>
                    <a:pt x="2994" y="2365"/>
                  </a:cubicBezTo>
                  <a:cubicBezTo>
                    <a:pt x="2992" y="2363"/>
                    <a:pt x="2986" y="2367"/>
                    <a:pt x="2984" y="2365"/>
                  </a:cubicBezTo>
                  <a:cubicBezTo>
                    <a:pt x="2982" y="2363"/>
                    <a:pt x="2984" y="2357"/>
                    <a:pt x="2984" y="2355"/>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Freeform 24"/>
            <p:cNvSpPr>
              <a:spLocks/>
            </p:cNvSpPr>
            <p:nvPr/>
          </p:nvSpPr>
          <p:spPr bwMode="auto">
            <a:xfrm>
              <a:off x="840" y="2327"/>
              <a:ext cx="3484" cy="2712"/>
            </a:xfrm>
            <a:custGeom>
              <a:avLst/>
              <a:gdLst>
                <a:gd name="T0" fmla="*/ 0 w 3484"/>
                <a:gd name="T1" fmla="*/ 0 h 2712"/>
                <a:gd name="T2" fmla="*/ 45 w 3484"/>
                <a:gd name="T3" fmla="*/ 480 h 2712"/>
                <a:gd name="T4" fmla="*/ 105 w 3484"/>
                <a:gd name="T5" fmla="*/ 870 h 2712"/>
                <a:gd name="T6" fmla="*/ 313 w 3484"/>
                <a:gd name="T7" fmla="*/ 1658 h 2712"/>
                <a:gd name="T8" fmla="*/ 643 w 3484"/>
                <a:gd name="T9" fmla="*/ 2112 h 2712"/>
                <a:gd name="T10" fmla="*/ 1065 w 3484"/>
                <a:gd name="T11" fmla="*/ 2364 h 2712"/>
                <a:gd name="T12" fmla="*/ 1935 w 3484"/>
                <a:gd name="T13" fmla="*/ 2589 h 2712"/>
                <a:gd name="T14" fmla="*/ 2870 w 3484"/>
                <a:gd name="T15" fmla="*/ 2684 h 2712"/>
                <a:gd name="T16" fmla="*/ 3390 w 3484"/>
                <a:gd name="T17" fmla="*/ 2694 h 2712"/>
                <a:gd name="T18" fmla="*/ 3435 w 3484"/>
                <a:gd name="T19" fmla="*/ 2709 h 2712"/>
                <a:gd name="T20" fmla="*/ 3420 w 3484"/>
                <a:gd name="T21" fmla="*/ 2709 h 2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4" h="2712">
                  <a:moveTo>
                    <a:pt x="0" y="0"/>
                  </a:moveTo>
                  <a:cubicBezTo>
                    <a:pt x="10" y="80"/>
                    <a:pt x="28" y="335"/>
                    <a:pt x="45" y="480"/>
                  </a:cubicBezTo>
                  <a:cubicBezTo>
                    <a:pt x="62" y="625"/>
                    <a:pt x="60" y="674"/>
                    <a:pt x="105" y="870"/>
                  </a:cubicBezTo>
                  <a:cubicBezTo>
                    <a:pt x="150" y="1066"/>
                    <a:pt x="223" y="1451"/>
                    <a:pt x="313" y="1658"/>
                  </a:cubicBezTo>
                  <a:cubicBezTo>
                    <a:pt x="403" y="1865"/>
                    <a:pt x="518" y="1994"/>
                    <a:pt x="643" y="2112"/>
                  </a:cubicBezTo>
                  <a:cubicBezTo>
                    <a:pt x="768" y="2230"/>
                    <a:pt x="850" y="2284"/>
                    <a:pt x="1065" y="2364"/>
                  </a:cubicBezTo>
                  <a:cubicBezTo>
                    <a:pt x="1280" y="2444"/>
                    <a:pt x="1634" y="2536"/>
                    <a:pt x="1935" y="2589"/>
                  </a:cubicBezTo>
                  <a:cubicBezTo>
                    <a:pt x="2236" y="2642"/>
                    <a:pt x="2628" y="2666"/>
                    <a:pt x="2870" y="2684"/>
                  </a:cubicBezTo>
                  <a:cubicBezTo>
                    <a:pt x="3112" y="2702"/>
                    <a:pt x="3296" y="2690"/>
                    <a:pt x="3390" y="2694"/>
                  </a:cubicBezTo>
                  <a:cubicBezTo>
                    <a:pt x="3484" y="2698"/>
                    <a:pt x="3430" y="2706"/>
                    <a:pt x="3435" y="2709"/>
                  </a:cubicBezTo>
                  <a:cubicBezTo>
                    <a:pt x="3440" y="2712"/>
                    <a:pt x="3423" y="2709"/>
                    <a:pt x="3420" y="2709"/>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Freeform 23"/>
            <p:cNvSpPr>
              <a:spLocks/>
            </p:cNvSpPr>
            <p:nvPr/>
          </p:nvSpPr>
          <p:spPr bwMode="auto">
            <a:xfrm>
              <a:off x="605" y="2357"/>
              <a:ext cx="3697" cy="2894"/>
            </a:xfrm>
            <a:custGeom>
              <a:avLst/>
              <a:gdLst>
                <a:gd name="T0" fmla="*/ 10 w 3697"/>
                <a:gd name="T1" fmla="*/ 0 h 2894"/>
                <a:gd name="T2" fmla="*/ 10 w 3697"/>
                <a:gd name="T3" fmla="*/ 300 h 2894"/>
                <a:gd name="T4" fmla="*/ 70 w 3697"/>
                <a:gd name="T5" fmla="*/ 1035 h 2894"/>
                <a:gd name="T6" fmla="*/ 280 w 3697"/>
                <a:gd name="T7" fmla="*/ 1798 h 2894"/>
                <a:gd name="T8" fmla="*/ 490 w 3697"/>
                <a:gd name="T9" fmla="*/ 2184 h 2894"/>
                <a:gd name="T10" fmla="*/ 835 w 3697"/>
                <a:gd name="T11" fmla="*/ 2499 h 2894"/>
                <a:gd name="T12" fmla="*/ 1450 w 3697"/>
                <a:gd name="T13" fmla="*/ 2724 h 2894"/>
                <a:gd name="T14" fmla="*/ 2575 w 3697"/>
                <a:gd name="T15" fmla="*/ 2864 h 2894"/>
                <a:gd name="T16" fmla="*/ 3535 w 3697"/>
                <a:gd name="T17" fmla="*/ 2884 h 2894"/>
                <a:gd name="T18" fmla="*/ 3545 w 3697"/>
                <a:gd name="T19" fmla="*/ 2894 h 2894"/>
                <a:gd name="T20" fmla="*/ 3685 w 3697"/>
                <a:gd name="T21" fmla="*/ 2884 h 2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97" h="2894">
                  <a:moveTo>
                    <a:pt x="10" y="0"/>
                  </a:moveTo>
                  <a:cubicBezTo>
                    <a:pt x="13" y="50"/>
                    <a:pt x="0" y="128"/>
                    <a:pt x="10" y="300"/>
                  </a:cubicBezTo>
                  <a:cubicBezTo>
                    <a:pt x="20" y="472"/>
                    <a:pt x="25" y="785"/>
                    <a:pt x="70" y="1035"/>
                  </a:cubicBezTo>
                  <a:cubicBezTo>
                    <a:pt x="115" y="1285"/>
                    <a:pt x="210" y="1606"/>
                    <a:pt x="280" y="1798"/>
                  </a:cubicBezTo>
                  <a:cubicBezTo>
                    <a:pt x="350" y="1990"/>
                    <a:pt x="398" y="2067"/>
                    <a:pt x="490" y="2184"/>
                  </a:cubicBezTo>
                  <a:cubicBezTo>
                    <a:pt x="582" y="2301"/>
                    <a:pt x="675" y="2409"/>
                    <a:pt x="835" y="2499"/>
                  </a:cubicBezTo>
                  <a:cubicBezTo>
                    <a:pt x="995" y="2589"/>
                    <a:pt x="1160" y="2663"/>
                    <a:pt x="1450" y="2724"/>
                  </a:cubicBezTo>
                  <a:cubicBezTo>
                    <a:pt x="1740" y="2785"/>
                    <a:pt x="2228" y="2837"/>
                    <a:pt x="2575" y="2864"/>
                  </a:cubicBezTo>
                  <a:cubicBezTo>
                    <a:pt x="2922" y="2891"/>
                    <a:pt x="3373" y="2879"/>
                    <a:pt x="3535" y="2884"/>
                  </a:cubicBezTo>
                  <a:cubicBezTo>
                    <a:pt x="3697" y="2889"/>
                    <a:pt x="3520" y="2894"/>
                    <a:pt x="3545" y="2894"/>
                  </a:cubicBezTo>
                  <a:cubicBezTo>
                    <a:pt x="3570" y="2894"/>
                    <a:pt x="3656" y="2886"/>
                    <a:pt x="3685" y="2884"/>
                  </a:cubicBez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Freeform 22"/>
            <p:cNvSpPr>
              <a:spLocks/>
            </p:cNvSpPr>
            <p:nvPr/>
          </p:nvSpPr>
          <p:spPr bwMode="auto">
            <a:xfrm>
              <a:off x="1215" y="2649"/>
              <a:ext cx="1" cy="15"/>
            </a:xfrm>
            <a:custGeom>
              <a:avLst/>
              <a:gdLst>
                <a:gd name="T0" fmla="*/ 0 w 1"/>
                <a:gd name="T1" fmla="*/ 15 h 15"/>
                <a:gd name="T2" fmla="*/ 0 w 1"/>
                <a:gd name="T3" fmla="*/ 0 h 15"/>
              </a:gdLst>
              <a:ahLst/>
              <a:cxnLst>
                <a:cxn ang="0">
                  <a:pos x="T0" y="T1"/>
                </a:cxn>
                <a:cxn ang="0">
                  <a:pos x="T2" y="T3"/>
                </a:cxn>
              </a:cxnLst>
              <a:rect l="0" t="0" r="r" b="b"/>
              <a:pathLst>
                <a:path w="1" h="15">
                  <a:moveTo>
                    <a:pt x="0" y="15"/>
                  </a:moveTo>
                  <a:lnTo>
                    <a:pt x="0" y="0"/>
                  </a:lnTo>
                </a:path>
              </a:pathLst>
            </a:custGeom>
            <a:noFill/>
            <a:ln w="9525">
              <a:solidFill>
                <a:srgbClr val="000000"/>
              </a:solidFill>
              <a:round/>
              <a:headEn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Text Box 21"/>
            <p:cNvSpPr txBox="1">
              <a:spLocks noChangeArrowheads="1"/>
            </p:cNvSpPr>
            <p:nvPr/>
          </p:nvSpPr>
          <p:spPr bwMode="auto">
            <a:xfrm>
              <a:off x="1335" y="2503"/>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②</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1" name="Text Box 20"/>
            <p:cNvSpPr txBox="1">
              <a:spLocks noChangeArrowheads="1"/>
            </p:cNvSpPr>
            <p:nvPr/>
          </p:nvSpPr>
          <p:spPr bwMode="auto">
            <a:xfrm>
              <a:off x="1595" y="3603"/>
              <a:ext cx="32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latin typeface="宋体" panose="02010600030101010101" pitchFamily="2" charset="-122"/>
                  <a:cs typeface="Times New Roman" panose="02020603050405020304" pitchFamily="18" charset="0"/>
                </a:rPr>
                <a:t>③</a:t>
              </a:r>
            </a:p>
          </p:txBody>
        </p:sp>
        <p:sp>
          <p:nvSpPr>
            <p:cNvPr id="22" name="Text Box 19"/>
            <p:cNvSpPr txBox="1">
              <a:spLocks noChangeArrowheads="1"/>
            </p:cNvSpPr>
            <p:nvPr/>
          </p:nvSpPr>
          <p:spPr bwMode="auto">
            <a:xfrm rot="1018576">
              <a:off x="918" y="4727"/>
              <a:ext cx="2167" cy="616"/>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规模</a:t>
              </a:r>
              <a:r>
                <a:rPr kumimoji="0" lang="en-US" altLang="zh-CN" sz="1600" dirty="0">
                  <a:latin typeface="Times New Roman" pitchFamily="18" charset="0"/>
                  <a:cs typeface="Times New Roman" panose="02020603050405020304" pitchFamily="18" charset="0"/>
                </a:rPr>
                <a:t>=</a:t>
              </a:r>
              <a:r>
                <a:rPr kumimoji="0" lang="en-US" altLang="zh-CN" sz="1600" dirty="0" smtClean="0">
                  <a:latin typeface="Times New Roman" pitchFamily="18" charset="0"/>
                  <a:cs typeface="Times New Roman" panose="02020603050405020304" pitchFamily="18" charset="0"/>
                </a:rPr>
                <a:t>100 </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生产率</a:t>
              </a: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zh-CN" sz="1600" b="0" i="0" u="none" strike="noStrike" cap="none" normalizeH="0" baseline="0" dirty="0" smtClean="0">
                <a:ln>
                  <a:noFill/>
                </a:ln>
                <a:solidFill>
                  <a:schemeClr val="tx1"/>
                </a:solidFill>
                <a:effectLst/>
              </a:endParaRPr>
            </a:p>
          </p:txBody>
        </p:sp>
        <p:sp>
          <p:nvSpPr>
            <p:cNvPr id="23" name="Text Box 18"/>
            <p:cNvSpPr txBox="1">
              <a:spLocks noChangeArrowheads="1"/>
            </p:cNvSpPr>
            <p:nvPr/>
          </p:nvSpPr>
          <p:spPr bwMode="auto">
            <a:xfrm>
              <a:off x="1537" y="4113"/>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latin typeface="宋体" panose="02010600030101010101" pitchFamily="2" charset="-122"/>
                  <a:cs typeface="Times New Roman" panose="02020603050405020304" pitchFamily="18" charset="0"/>
                </a:rPr>
                <a:t>①</a:t>
              </a:r>
            </a:p>
          </p:txBody>
        </p:sp>
        <p:sp>
          <p:nvSpPr>
            <p:cNvPr id="24" name="Text Box 17"/>
            <p:cNvSpPr txBox="1">
              <a:spLocks noChangeArrowheads="1"/>
            </p:cNvSpPr>
            <p:nvPr/>
          </p:nvSpPr>
          <p:spPr bwMode="auto">
            <a:xfrm>
              <a:off x="624" y="4252"/>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latin typeface="宋体" panose="02010600030101010101" pitchFamily="2" charset="-122"/>
                  <a:cs typeface="Times New Roman" panose="02020603050405020304" pitchFamily="18" charset="0"/>
                </a:rPr>
                <a:t>④</a:t>
              </a:r>
            </a:p>
          </p:txBody>
        </p:sp>
        <p:sp>
          <p:nvSpPr>
            <p:cNvPr id="25" name="Text Box 16"/>
            <p:cNvSpPr txBox="1">
              <a:spLocks noChangeArrowheads="1"/>
            </p:cNvSpPr>
            <p:nvPr/>
          </p:nvSpPr>
          <p:spPr bwMode="auto">
            <a:xfrm rot="652207">
              <a:off x="1933" y="4214"/>
              <a:ext cx="2227"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规模</a:t>
              </a:r>
              <a:r>
                <a:rPr kumimoji="0" lang="en-US" altLang="zh-CN" sz="1600" dirty="0">
                  <a:latin typeface="Times New Roman" pitchFamily="18" charset="0"/>
                  <a:cs typeface="Times New Roman" panose="02020603050405020304" pitchFamily="18" charset="0"/>
                </a:rPr>
                <a:t>=</a:t>
              </a:r>
              <a:r>
                <a:rPr kumimoji="0" lang="en-US" altLang="zh-CN" sz="1600" dirty="0" smtClean="0">
                  <a:latin typeface="Times New Roman" pitchFamily="18" charset="0"/>
                  <a:cs typeface="Times New Roman" panose="02020603050405020304" pitchFamily="18" charset="0"/>
                </a:rPr>
                <a:t>150 </a:t>
              </a:r>
              <a:r>
                <a:rPr kumimoji="0" lang="zh-CN" altLang="en-US" sz="1600" dirty="0" smtClean="0">
                  <a:latin typeface="Times New Roman" pitchFamily="18" charset="0"/>
                  <a:cs typeface="Times New Roman" panose="02020603050405020304" pitchFamily="18" charset="0"/>
                </a:rPr>
                <a:t>生产率</a:t>
              </a:r>
              <a:r>
                <a:rPr kumimoji="0" lang="en-US" altLang="zh-CN" sz="1600" dirty="0">
                  <a:latin typeface="Times New Roman" pitchFamily="18" charset="0"/>
                  <a:cs typeface="Times New Roman" panose="02020603050405020304" pitchFamily="18" charset="0"/>
                </a:rPr>
                <a:t>=10</a:t>
              </a:r>
            </a:p>
          </p:txBody>
        </p:sp>
        <p:sp>
          <p:nvSpPr>
            <p:cNvPr id="26" name="Rectangle 15"/>
            <p:cNvSpPr>
              <a:spLocks noChangeArrowheads="1"/>
            </p:cNvSpPr>
            <p:nvPr/>
          </p:nvSpPr>
          <p:spPr bwMode="auto">
            <a:xfrm>
              <a:off x="202" y="2342"/>
              <a:ext cx="402" cy="3220"/>
            </a:xfrm>
            <a:prstGeom prst="rect">
              <a:avLst/>
            </a:prstGeom>
            <a:solidFill>
              <a:srgbClr val="C0C0C0"/>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7" name="Line 14"/>
            <p:cNvSpPr>
              <a:spLocks noChangeShapeType="1"/>
            </p:cNvSpPr>
            <p:nvPr/>
          </p:nvSpPr>
          <p:spPr bwMode="auto">
            <a:xfrm>
              <a:off x="202" y="556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13"/>
            <p:cNvSpPr>
              <a:spLocks noChangeShapeType="1"/>
            </p:cNvSpPr>
            <p:nvPr/>
          </p:nvSpPr>
          <p:spPr bwMode="auto">
            <a:xfrm>
              <a:off x="604" y="556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12"/>
            <p:cNvSpPr>
              <a:spLocks noChangeShapeType="1"/>
            </p:cNvSpPr>
            <p:nvPr/>
          </p:nvSpPr>
          <p:spPr bwMode="auto">
            <a:xfrm>
              <a:off x="202" y="5723"/>
              <a:ext cx="40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Text Box 11"/>
            <p:cNvSpPr txBox="1">
              <a:spLocks noChangeArrowheads="1"/>
            </p:cNvSpPr>
            <p:nvPr/>
          </p:nvSpPr>
          <p:spPr bwMode="auto">
            <a:xfrm>
              <a:off x="-272" y="5947"/>
              <a:ext cx="1809" cy="322"/>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dirty="0">
                  <a:cs typeface="Times New Roman" panose="02020603050405020304" pitchFamily="18" charset="0"/>
                </a:rPr>
                <a:t>最小工期</a:t>
              </a:r>
              <a:r>
                <a:rPr kumimoji="0" lang="en-US" altLang="zh-CN" sz="1600" b="0" i="0" u="none" strike="noStrike" cap="none" normalizeH="0" baseline="0" dirty="0" smtClean="0">
                  <a:ln>
                    <a:noFill/>
                  </a:ln>
                  <a:solidFill>
                    <a:schemeClr val="tx1"/>
                  </a:solidFill>
                  <a:effectLst/>
                  <a:cs typeface="Times New Roman" panose="02020603050405020304" pitchFamily="18" charset="0"/>
                </a:rPr>
                <a:t>(</a:t>
              </a:r>
              <a:r>
                <a:rPr kumimoji="0" lang="en-US" altLang="zh-CN" sz="1600" b="0" i="0" u="none" strike="noStrike" cap="none" normalizeH="0" baseline="0" dirty="0" err="1" smtClean="0">
                  <a:ln>
                    <a:noFill/>
                  </a:ln>
                  <a:solidFill>
                    <a:schemeClr val="tx1"/>
                  </a:solidFill>
                  <a:effectLst/>
                  <a:cs typeface="Times New Roman" panose="02020603050405020304" pitchFamily="18" charset="0"/>
                </a:rPr>
                <a:t>Tmin</a:t>
              </a:r>
              <a:r>
                <a:rPr kumimoji="0" lang="en-US" altLang="zh-CN" sz="1600" b="0" i="0" u="none" strike="noStrike" cap="none" normalizeH="0" baseline="0" dirty="0" smtClean="0">
                  <a:ln>
                    <a:noFill/>
                  </a:ln>
                  <a:solidFill>
                    <a:schemeClr val="tx1"/>
                  </a:solidFill>
                  <a:effectLst/>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1" name="Text Box 10"/>
            <p:cNvSpPr txBox="1">
              <a:spLocks noChangeArrowheads="1"/>
            </p:cNvSpPr>
            <p:nvPr/>
          </p:nvSpPr>
          <p:spPr bwMode="auto">
            <a:xfrm rot="809681">
              <a:off x="1567" y="4580"/>
              <a:ext cx="2191"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规模</a:t>
              </a:r>
              <a:r>
                <a:rPr kumimoji="0" lang="en-US" altLang="zh-CN" sz="1600" dirty="0">
                  <a:latin typeface="Times New Roman" pitchFamily="18" charset="0"/>
                  <a:cs typeface="Times New Roman" panose="02020603050405020304" pitchFamily="18" charset="0"/>
                </a:rPr>
                <a:t>=</a:t>
              </a:r>
              <a:r>
                <a:rPr kumimoji="0" lang="en-US" altLang="zh-CN" sz="1600" dirty="0" smtClean="0">
                  <a:latin typeface="Times New Roman" pitchFamily="18" charset="0"/>
                  <a:cs typeface="Times New Roman" panose="02020603050405020304" pitchFamily="18" charset="0"/>
                </a:rPr>
                <a:t>150 </a:t>
              </a:r>
              <a:r>
                <a:rPr kumimoji="0" lang="zh-CN" altLang="en-US" sz="1600" dirty="0" smtClean="0">
                  <a:latin typeface="Times New Roman" pitchFamily="18" charset="0"/>
                  <a:cs typeface="Times New Roman" panose="02020603050405020304" pitchFamily="18" charset="0"/>
                </a:rPr>
                <a:t>生产率</a:t>
              </a:r>
              <a:r>
                <a:rPr kumimoji="0" lang="en-US" altLang="zh-CN" sz="1600" dirty="0">
                  <a:latin typeface="Times New Roman" pitchFamily="18" charset="0"/>
                  <a:cs typeface="Times New Roman" panose="02020603050405020304" pitchFamily="18" charset="0"/>
                </a:rPr>
                <a:t>=11</a:t>
              </a:r>
            </a:p>
          </p:txBody>
        </p:sp>
        <p:sp>
          <p:nvSpPr>
            <p:cNvPr id="32" name="Rectangle 9"/>
            <p:cNvSpPr>
              <a:spLocks noChangeArrowheads="1"/>
            </p:cNvSpPr>
            <p:nvPr/>
          </p:nvSpPr>
          <p:spPr bwMode="auto">
            <a:xfrm>
              <a:off x="618" y="5240"/>
              <a:ext cx="3331" cy="322"/>
            </a:xfrm>
            <a:prstGeom prst="rect">
              <a:avLst/>
            </a:prstGeom>
            <a:solidFill>
              <a:srgbClr val="C0C0C0"/>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8"/>
            <p:cNvSpPr>
              <a:spLocks/>
            </p:cNvSpPr>
            <p:nvPr/>
          </p:nvSpPr>
          <p:spPr bwMode="auto">
            <a:xfrm>
              <a:off x="225" y="4113"/>
              <a:ext cx="1513" cy="1424"/>
            </a:xfrm>
            <a:custGeom>
              <a:avLst/>
              <a:gdLst>
                <a:gd name="T0" fmla="*/ 1513 w 1513"/>
                <a:gd name="T1" fmla="*/ 0 h 1424"/>
                <a:gd name="T2" fmla="*/ 0 w 1513"/>
                <a:gd name="T3" fmla="*/ 1424 h 1424"/>
              </a:gdLst>
              <a:ahLst/>
              <a:cxnLst>
                <a:cxn ang="0">
                  <a:pos x="T0" y="T1"/>
                </a:cxn>
                <a:cxn ang="0">
                  <a:pos x="T2" y="T3"/>
                </a:cxn>
              </a:cxnLst>
              <a:rect l="0" t="0" r="r" b="b"/>
              <a:pathLst>
                <a:path w="1513" h="1424">
                  <a:moveTo>
                    <a:pt x="1513" y="0"/>
                  </a:moveTo>
                  <a:lnTo>
                    <a:pt x="0" y="1424"/>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Line 7"/>
            <p:cNvSpPr>
              <a:spLocks noChangeShapeType="1"/>
            </p:cNvSpPr>
            <p:nvPr/>
          </p:nvSpPr>
          <p:spPr bwMode="auto">
            <a:xfrm>
              <a:off x="201" y="2100"/>
              <a:ext cx="0" cy="3379"/>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Line 6"/>
            <p:cNvSpPr>
              <a:spLocks noChangeShapeType="1"/>
            </p:cNvSpPr>
            <p:nvPr/>
          </p:nvSpPr>
          <p:spPr bwMode="auto">
            <a:xfrm>
              <a:off x="201" y="5562"/>
              <a:ext cx="4538" cy="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Text Box 5"/>
            <p:cNvSpPr txBox="1">
              <a:spLocks noChangeArrowheads="1"/>
            </p:cNvSpPr>
            <p:nvPr/>
          </p:nvSpPr>
          <p:spPr bwMode="auto">
            <a:xfrm>
              <a:off x="-1178" y="5251"/>
              <a:ext cx="1093" cy="8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dirty="0">
                  <a:cs typeface="Times New Roman" panose="02020603050405020304" pitchFamily="18" charset="0"/>
                </a:rPr>
                <a:t>最低</a:t>
              </a:r>
              <a:r>
                <a:rPr kumimoji="0" lang="zh-CN" altLang="zh-CN" sz="1600" b="0" i="0" u="none" strike="noStrike" cap="none" normalizeH="0" baseline="0" dirty="0" smtClean="0">
                  <a:ln>
                    <a:noFill/>
                  </a:ln>
                  <a:solidFill>
                    <a:schemeClr val="tx1"/>
                  </a:solidFill>
                  <a:effectLst/>
                  <a:cs typeface="Times New Roman" panose="02020603050405020304" pitchFamily="18" charset="0"/>
                </a:rPr>
                <a:t>费用</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7" name="Line 4"/>
            <p:cNvSpPr>
              <a:spLocks noChangeShapeType="1"/>
            </p:cNvSpPr>
            <p:nvPr/>
          </p:nvSpPr>
          <p:spPr bwMode="auto">
            <a:xfrm>
              <a:off x="-272" y="5240"/>
              <a:ext cx="80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3"/>
            <p:cNvSpPr>
              <a:spLocks noChangeShapeType="1"/>
            </p:cNvSpPr>
            <p:nvPr/>
          </p:nvSpPr>
          <p:spPr bwMode="auto">
            <a:xfrm flipH="1">
              <a:off x="-272" y="5562"/>
              <a:ext cx="6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Line 2"/>
            <p:cNvSpPr>
              <a:spLocks noChangeShapeType="1"/>
            </p:cNvSpPr>
            <p:nvPr/>
          </p:nvSpPr>
          <p:spPr bwMode="auto">
            <a:xfrm>
              <a:off x="-71" y="5240"/>
              <a:ext cx="1" cy="32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17.6.3 </a:t>
            </a:r>
            <a:r>
              <a:rPr lang="zh-CN" altLang="en-US" dirty="0" smtClean="0"/>
              <a:t>资源考虑</a:t>
            </a:r>
            <a:endParaRPr lang="zh-CN" altLang="en-US" dirty="0"/>
          </a:p>
        </p:txBody>
      </p:sp>
      <p:sp>
        <p:nvSpPr>
          <p:cNvPr id="3" name="内容占位符 2"/>
          <p:cNvSpPr>
            <a:spLocks noGrp="1"/>
          </p:cNvSpPr>
          <p:nvPr>
            <p:ph idx="1"/>
          </p:nvPr>
        </p:nvSpPr>
        <p:spPr/>
        <p:txBody>
          <a:bodyPr/>
          <a:lstStyle/>
          <a:p>
            <a:r>
              <a:rPr lang="zh-CN" altLang="en-US" dirty="0" smtClean="0"/>
              <a:t>资源一般包括三类：</a:t>
            </a:r>
            <a:endParaRPr lang="en-US" altLang="zh-CN" dirty="0" smtClean="0"/>
          </a:p>
          <a:p>
            <a:pPr lvl="1"/>
            <a:r>
              <a:rPr lang="zh-CN" altLang="en-US" b="1" dirty="0" smtClean="0"/>
              <a:t>人力资源</a:t>
            </a:r>
            <a:r>
              <a:rPr lang="zh-CN" altLang="en-US" dirty="0" smtClean="0"/>
              <a:t>是项目最重要的资源。</a:t>
            </a:r>
            <a:endParaRPr lang="en-US" altLang="zh-CN" dirty="0" smtClean="0"/>
          </a:p>
          <a:p>
            <a:pPr lvl="2"/>
            <a:r>
              <a:rPr lang="zh-CN" altLang="en-US" dirty="0" smtClean="0"/>
              <a:t>不能期望项目中的人全都是天才工程师，天才是相对的。</a:t>
            </a:r>
          </a:p>
          <a:p>
            <a:pPr lvl="1"/>
            <a:r>
              <a:rPr lang="zh-CN" altLang="en-US" b="1" dirty="0" smtClean="0"/>
              <a:t>可复用的软件资源</a:t>
            </a:r>
            <a:r>
              <a:rPr lang="zh-CN" altLang="en-US" dirty="0" smtClean="0"/>
              <a:t>是提高生产率的最有效手段。</a:t>
            </a:r>
            <a:endParaRPr lang="en-US" altLang="zh-CN" dirty="0" smtClean="0"/>
          </a:p>
          <a:p>
            <a:pPr lvl="2"/>
            <a:r>
              <a:rPr lang="zh-CN" altLang="en-US" dirty="0" smtClean="0"/>
              <a:t>外购的</a:t>
            </a:r>
            <a:r>
              <a:rPr lang="en-US" dirty="0" smtClean="0"/>
              <a:t>COTS</a:t>
            </a:r>
            <a:r>
              <a:rPr lang="zh-CN" altLang="en-US" dirty="0" smtClean="0"/>
              <a:t>部件、公司内部的可复用软件、开源代码、以及新购部件都是项目的可复用资源。</a:t>
            </a:r>
          </a:p>
          <a:p>
            <a:pPr lvl="1"/>
            <a:r>
              <a:rPr lang="zh-CN" altLang="en-US" b="1" dirty="0" smtClean="0"/>
              <a:t>工程环境资源</a:t>
            </a:r>
            <a:r>
              <a:rPr lang="zh-CN" altLang="en-US" dirty="0" smtClean="0"/>
              <a:t>是项目开发所需的软件工程环境</a:t>
            </a:r>
            <a:r>
              <a:rPr lang="en-US" dirty="0" smtClean="0"/>
              <a:t>(SEE—Software engineering environment)</a:t>
            </a:r>
            <a:r>
              <a:rPr lang="zh-CN" altLang="en-US" dirty="0" smtClean="0"/>
              <a:t>，包括编译、连接、调试、测试集成工具在内。</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17.6.4 </a:t>
            </a:r>
            <a:r>
              <a:rPr lang="zh-CN" altLang="en-US" dirty="0" smtClean="0"/>
              <a:t>任务和资源规划</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194171023"/>
              </p:ext>
            </p:extLst>
          </p:nvPr>
        </p:nvGraphicFramePr>
        <p:xfrm>
          <a:off x="1143000" y="1890822"/>
          <a:ext cx="7402364" cy="3817259"/>
        </p:xfrm>
        <a:graphic>
          <a:graphicData uri="http://schemas.openxmlformats.org/drawingml/2006/table">
            <a:tbl>
              <a:tblPr/>
              <a:tblGrid>
                <a:gridCol w="1568224">
                  <a:extLst>
                    <a:ext uri="{9D8B030D-6E8A-4147-A177-3AD203B41FA5}">
                      <a16:colId xmlns:a16="http://schemas.microsoft.com/office/drawing/2014/main" val="20000"/>
                    </a:ext>
                  </a:extLst>
                </a:gridCol>
                <a:gridCol w="1568224">
                  <a:extLst>
                    <a:ext uri="{9D8B030D-6E8A-4147-A177-3AD203B41FA5}">
                      <a16:colId xmlns:a16="http://schemas.microsoft.com/office/drawing/2014/main" val="20001"/>
                    </a:ext>
                  </a:extLst>
                </a:gridCol>
                <a:gridCol w="1044324">
                  <a:extLst>
                    <a:ext uri="{9D8B030D-6E8A-4147-A177-3AD203B41FA5}">
                      <a16:colId xmlns:a16="http://schemas.microsoft.com/office/drawing/2014/main" val="20002"/>
                    </a:ext>
                  </a:extLst>
                </a:gridCol>
                <a:gridCol w="1044324">
                  <a:extLst>
                    <a:ext uri="{9D8B030D-6E8A-4147-A177-3AD203B41FA5}">
                      <a16:colId xmlns:a16="http://schemas.microsoft.com/office/drawing/2014/main" val="20003"/>
                    </a:ext>
                  </a:extLst>
                </a:gridCol>
                <a:gridCol w="1088634">
                  <a:extLst>
                    <a:ext uri="{9D8B030D-6E8A-4147-A177-3AD203B41FA5}">
                      <a16:colId xmlns:a16="http://schemas.microsoft.com/office/drawing/2014/main" val="20004"/>
                    </a:ext>
                  </a:extLst>
                </a:gridCol>
                <a:gridCol w="1088634">
                  <a:extLst>
                    <a:ext uri="{9D8B030D-6E8A-4147-A177-3AD203B41FA5}">
                      <a16:colId xmlns:a16="http://schemas.microsoft.com/office/drawing/2014/main" val="20005"/>
                    </a:ext>
                  </a:extLst>
                </a:gridCol>
              </a:tblGrid>
              <a:tr h="318105">
                <a:tc rowSpan="2" gridSpan="2">
                  <a:txBody>
                    <a:bodyPr/>
                    <a:lstStyle/>
                    <a:p>
                      <a:pPr marL="133985" indent="-133985" algn="r">
                        <a:lnSpc>
                          <a:spcPts val="1660"/>
                        </a:lnSpc>
                        <a:spcAft>
                          <a:spcPts val="0"/>
                        </a:spcAft>
                      </a:pPr>
                      <a:r>
                        <a:rPr lang="zh-CN" sz="1600" kern="100" dirty="0">
                          <a:latin typeface="Times New Roman"/>
                          <a:ea typeface="宋体"/>
                          <a:cs typeface="Times New Roman"/>
                        </a:rPr>
                        <a:t>项目或产品规模</a:t>
                      </a:r>
                    </a:p>
                    <a:p>
                      <a:pPr marL="133985" indent="-133985" algn="just">
                        <a:lnSpc>
                          <a:spcPts val="1660"/>
                        </a:lnSpc>
                        <a:spcAft>
                          <a:spcPts val="0"/>
                        </a:spcAft>
                      </a:pPr>
                      <a:r>
                        <a:rPr lang="zh-CN" sz="1600" kern="100" dirty="0">
                          <a:latin typeface="Times New Roman"/>
                          <a:ea typeface="宋体"/>
                          <a:cs typeface="Times New Roman"/>
                        </a:rPr>
                        <a:t>开发过程阶段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rowSpan="2" hMerge="1">
                  <a:txBody>
                    <a:bodyPr/>
                    <a:lstStyle/>
                    <a:p>
                      <a:endParaRPr lang="zh-CN" altLang="en-US"/>
                    </a:p>
                  </a:txBody>
                  <a:tcPr/>
                </a:tc>
                <a:tc gridSpan="4">
                  <a:txBody>
                    <a:bodyPr/>
                    <a:lstStyle/>
                    <a:p>
                      <a:pPr marL="133985" indent="-133985" algn="ctr">
                        <a:lnSpc>
                          <a:spcPts val="1660"/>
                        </a:lnSpc>
                        <a:spcAft>
                          <a:spcPts val="0"/>
                        </a:spcAft>
                      </a:pPr>
                      <a:r>
                        <a:rPr lang="zh-CN" sz="1600" kern="100">
                          <a:latin typeface="Times New Roman"/>
                          <a:ea typeface="宋体"/>
                          <a:cs typeface="Times New Roman"/>
                        </a:rPr>
                        <a:t>产品规模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36209">
                <a:tc gridSpan="2" vMerge="1">
                  <a:txBody>
                    <a:bodyPr/>
                    <a:lstStyle/>
                    <a:p>
                      <a:endParaRPr lang="zh-CN" altLang="en-US"/>
                    </a:p>
                  </a:txBody>
                  <a:tcPr/>
                </a:tc>
                <a:tc hMerge="1" vMerge="1">
                  <a:txBody>
                    <a:bodyPr/>
                    <a:lstStyle/>
                    <a:p>
                      <a:endParaRPr lang="zh-CN" altLang="en-US"/>
                    </a:p>
                  </a:txBody>
                  <a:tcPr/>
                </a:tc>
                <a:tc>
                  <a:txBody>
                    <a:bodyPr/>
                    <a:lstStyle/>
                    <a:p>
                      <a:pPr marL="133985" indent="-133985" algn="just">
                        <a:lnSpc>
                          <a:spcPts val="1660"/>
                        </a:lnSpc>
                        <a:spcAft>
                          <a:spcPts val="0"/>
                        </a:spcAft>
                      </a:pPr>
                      <a:r>
                        <a:rPr lang="zh-CN" sz="1600" kern="100" dirty="0">
                          <a:latin typeface="Times New Roman"/>
                          <a:ea typeface="宋体"/>
                          <a:cs typeface="Times New Roman"/>
                        </a:rPr>
                        <a:t>小规模</a:t>
                      </a:r>
                    </a:p>
                    <a:p>
                      <a:pPr marL="133985" indent="-133985" algn="just">
                        <a:lnSpc>
                          <a:spcPts val="1660"/>
                        </a:lnSpc>
                        <a:spcAft>
                          <a:spcPts val="0"/>
                        </a:spcAft>
                      </a:pPr>
                      <a:r>
                        <a:rPr lang="en-US" sz="1600" kern="100" dirty="0">
                          <a:latin typeface="Times New Roman"/>
                          <a:ea typeface="宋体"/>
                          <a:cs typeface="Times New Roman"/>
                        </a:rPr>
                        <a:t>2KLOC</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zh-CN" sz="1600" kern="100">
                          <a:latin typeface="Times New Roman"/>
                          <a:ea typeface="宋体"/>
                          <a:cs typeface="Times New Roman"/>
                        </a:rPr>
                        <a:t>中小规模</a:t>
                      </a:r>
                    </a:p>
                    <a:p>
                      <a:pPr marL="133985" indent="-133985" algn="just">
                        <a:lnSpc>
                          <a:spcPts val="1660"/>
                        </a:lnSpc>
                        <a:spcAft>
                          <a:spcPts val="0"/>
                        </a:spcAft>
                      </a:pPr>
                      <a:r>
                        <a:rPr lang="en-US" sz="1600" kern="100">
                          <a:latin typeface="Times New Roman"/>
                          <a:ea typeface="宋体"/>
                          <a:cs typeface="Times New Roman"/>
                        </a:rPr>
                        <a:t>8KLOC</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zh-CN" sz="1600" kern="100">
                          <a:latin typeface="Times New Roman"/>
                          <a:ea typeface="宋体"/>
                          <a:cs typeface="Times New Roman"/>
                        </a:rPr>
                        <a:t>中规模</a:t>
                      </a:r>
                    </a:p>
                    <a:p>
                      <a:pPr marL="133985" indent="-133985" algn="just">
                        <a:lnSpc>
                          <a:spcPts val="1660"/>
                        </a:lnSpc>
                        <a:spcAft>
                          <a:spcPts val="0"/>
                        </a:spcAft>
                      </a:pPr>
                      <a:r>
                        <a:rPr lang="en-US" sz="1600" kern="100">
                          <a:latin typeface="Times New Roman"/>
                          <a:ea typeface="宋体"/>
                          <a:cs typeface="Times New Roman"/>
                        </a:rPr>
                        <a:t>32KLOC</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zh-CN" sz="1600" kern="100">
                          <a:latin typeface="Times New Roman"/>
                          <a:ea typeface="宋体"/>
                          <a:cs typeface="Times New Roman"/>
                        </a:rPr>
                        <a:t>大规模</a:t>
                      </a:r>
                    </a:p>
                    <a:p>
                      <a:pPr marL="133985" indent="-133985" algn="just">
                        <a:lnSpc>
                          <a:spcPts val="1660"/>
                        </a:lnSpc>
                        <a:spcAft>
                          <a:spcPts val="0"/>
                        </a:spcAft>
                      </a:pPr>
                      <a:r>
                        <a:rPr lang="en-US" sz="1600" kern="100">
                          <a:latin typeface="Times New Roman"/>
                          <a:ea typeface="宋体"/>
                          <a:cs typeface="Times New Roman"/>
                        </a:rPr>
                        <a:t>128KLOC</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8105">
                <a:tc gridSpan="6">
                  <a:txBody>
                    <a:bodyPr/>
                    <a:lstStyle/>
                    <a:p>
                      <a:pPr marL="133985" indent="-133985" algn="just">
                        <a:lnSpc>
                          <a:spcPts val="1660"/>
                        </a:lnSpc>
                        <a:spcAft>
                          <a:spcPts val="0"/>
                        </a:spcAft>
                      </a:pPr>
                      <a:r>
                        <a:rPr lang="zh-CN" sz="1600" b="1" i="1" kern="100" dirty="0">
                          <a:latin typeface="Times New Roman"/>
                          <a:ea typeface="宋体"/>
                          <a:cs typeface="Times New Roman"/>
                        </a:rPr>
                        <a:t>资源占用比例</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18105">
                <a:tc gridSpan="2">
                  <a:txBody>
                    <a:bodyPr/>
                    <a:lstStyle/>
                    <a:p>
                      <a:pPr marL="133985" indent="-133985" algn="just">
                        <a:lnSpc>
                          <a:spcPts val="1660"/>
                        </a:lnSpc>
                        <a:spcAft>
                          <a:spcPts val="0"/>
                        </a:spcAft>
                      </a:pPr>
                      <a:r>
                        <a:rPr lang="zh-CN" sz="1600" kern="100" dirty="0">
                          <a:latin typeface="Times New Roman"/>
                          <a:ea typeface="宋体"/>
                          <a:cs typeface="Times New Roman"/>
                        </a:rPr>
                        <a:t>产品设计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16%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16%</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8105">
                <a:tc rowSpan="2">
                  <a:txBody>
                    <a:bodyPr/>
                    <a:lstStyle/>
                    <a:p>
                      <a:pPr marL="635" indent="269875" algn="just">
                        <a:lnSpc>
                          <a:spcPts val="1660"/>
                        </a:lnSpc>
                        <a:spcAft>
                          <a:spcPts val="0"/>
                        </a:spcAft>
                      </a:pPr>
                      <a:r>
                        <a:rPr lang="zh-CN" sz="1600" kern="100">
                          <a:latin typeface="Times New Roman"/>
                          <a:ea typeface="宋体"/>
                          <a:cs typeface="Times New Roman"/>
                        </a:rPr>
                        <a:t>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zh-CN" sz="1600" kern="100">
                          <a:latin typeface="Times New Roman"/>
                          <a:ea typeface="宋体"/>
                          <a:cs typeface="Times New Roman"/>
                        </a:rPr>
                        <a:t>详细设计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24%</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23%</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8105">
                <a:tc vMerge="1">
                  <a:txBody>
                    <a:bodyPr/>
                    <a:lstStyle/>
                    <a:p>
                      <a:endParaRPr lang="zh-CN" altLang="en-US"/>
                    </a:p>
                  </a:txBody>
                  <a:tcPr/>
                </a:tc>
                <a:tc>
                  <a:txBody>
                    <a:bodyPr/>
                    <a:lstStyle/>
                    <a:p>
                      <a:pPr marL="133985" indent="-133985" algn="just">
                        <a:lnSpc>
                          <a:spcPts val="1660"/>
                        </a:lnSpc>
                        <a:spcAft>
                          <a:spcPts val="0"/>
                        </a:spcAft>
                      </a:pPr>
                      <a:r>
                        <a:rPr lang="zh-CN" sz="1600" kern="100">
                          <a:latin typeface="Times New Roman"/>
                          <a:ea typeface="宋体"/>
                          <a:cs typeface="Times New Roman"/>
                        </a:rPr>
                        <a:t>编码和单元测试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42%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40%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38%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36%</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8105">
                <a:tc gridSpan="2">
                  <a:txBody>
                    <a:bodyPr/>
                    <a:lstStyle/>
                    <a:p>
                      <a:pPr marL="133985" indent="-133985" algn="just">
                        <a:lnSpc>
                          <a:spcPts val="1660"/>
                        </a:lnSpc>
                        <a:spcAft>
                          <a:spcPts val="0"/>
                        </a:spcAft>
                      </a:pPr>
                      <a:r>
                        <a:rPr lang="zh-CN" sz="1600" kern="100">
                          <a:latin typeface="Times New Roman"/>
                          <a:ea typeface="宋体"/>
                          <a:cs typeface="Times New Roman"/>
                        </a:rPr>
                        <a:t>集成与测试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16%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23%</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105">
                <a:tc gridSpan="6">
                  <a:txBody>
                    <a:bodyPr/>
                    <a:lstStyle/>
                    <a:p>
                      <a:pPr marL="133985" indent="-133985" algn="just">
                        <a:lnSpc>
                          <a:spcPts val="1660"/>
                        </a:lnSpc>
                        <a:spcAft>
                          <a:spcPts val="0"/>
                        </a:spcAft>
                      </a:pPr>
                      <a:r>
                        <a:rPr lang="zh-CN" sz="1600" b="1" i="1" kern="100" dirty="0">
                          <a:latin typeface="Times New Roman"/>
                          <a:ea typeface="宋体"/>
                          <a:cs typeface="Times New Roman"/>
                        </a:rPr>
                        <a:t>进度占用比例</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318105">
                <a:tc gridSpan="2">
                  <a:txBody>
                    <a:bodyPr/>
                    <a:lstStyle/>
                    <a:p>
                      <a:pPr marL="133985" indent="-133985" algn="just">
                        <a:lnSpc>
                          <a:spcPts val="1660"/>
                        </a:lnSpc>
                        <a:spcAft>
                          <a:spcPts val="0"/>
                        </a:spcAft>
                      </a:pPr>
                      <a:r>
                        <a:rPr lang="zh-CN" sz="1600" kern="100">
                          <a:latin typeface="Times New Roman"/>
                          <a:ea typeface="宋体"/>
                          <a:cs typeface="Times New Roman"/>
                        </a:rPr>
                        <a:t>产品设计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19%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19%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19%</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8105">
                <a:tc gridSpan="2">
                  <a:txBody>
                    <a:bodyPr/>
                    <a:lstStyle/>
                    <a:p>
                      <a:pPr marL="133985" indent="-133985" algn="just">
                        <a:lnSpc>
                          <a:spcPts val="1660"/>
                        </a:lnSpc>
                        <a:spcAft>
                          <a:spcPts val="0"/>
                        </a:spcAft>
                      </a:pPr>
                      <a:r>
                        <a:rPr lang="zh-CN" sz="1600" kern="100">
                          <a:latin typeface="Times New Roman"/>
                          <a:ea typeface="宋体"/>
                          <a:cs typeface="Times New Roman"/>
                        </a:rPr>
                        <a:t>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63%</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59%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55%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51%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8105">
                <a:tc gridSpan="2">
                  <a:txBody>
                    <a:bodyPr/>
                    <a:lstStyle/>
                    <a:p>
                      <a:pPr marL="133985" indent="-133985" algn="just">
                        <a:lnSpc>
                          <a:spcPts val="1660"/>
                        </a:lnSpc>
                        <a:spcAft>
                          <a:spcPts val="0"/>
                        </a:spcAft>
                      </a:pPr>
                      <a:r>
                        <a:rPr lang="zh-CN" sz="1600" kern="100">
                          <a:latin typeface="Times New Roman"/>
                          <a:ea typeface="宋体"/>
                          <a:cs typeface="Times New Roman"/>
                        </a:rPr>
                        <a:t>集成与测试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133985" algn="just">
                        <a:lnSpc>
                          <a:spcPts val="1660"/>
                        </a:lnSpc>
                        <a:spcAft>
                          <a:spcPts val="0"/>
                        </a:spcAft>
                      </a:pPr>
                      <a:r>
                        <a:rPr lang="en-US" sz="1600" kern="100">
                          <a:latin typeface="Times New Roman"/>
                          <a:ea typeface="宋体"/>
                          <a:cs typeface="Times New Roman"/>
                        </a:rPr>
                        <a:t>18%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22%</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a:latin typeface="Times New Roman"/>
                          <a:ea typeface="宋体"/>
                          <a:cs typeface="Times New Roman"/>
                        </a:rPr>
                        <a:t>26%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133985" algn="just">
                        <a:lnSpc>
                          <a:spcPts val="1660"/>
                        </a:lnSpc>
                        <a:spcAft>
                          <a:spcPts val="0"/>
                        </a:spcAft>
                      </a:pPr>
                      <a:r>
                        <a:rPr lang="en-US" sz="1600" kern="100" dirty="0">
                          <a:latin typeface="Times New Roman"/>
                          <a:ea typeface="宋体"/>
                          <a:cs typeface="Times New Roman"/>
                        </a:rPr>
                        <a:t>30%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矩形 2"/>
          <p:cNvSpPr/>
          <p:nvPr/>
        </p:nvSpPr>
        <p:spPr>
          <a:xfrm>
            <a:off x="2235017" y="1310382"/>
            <a:ext cx="5443640" cy="461665"/>
          </a:xfrm>
          <a:prstGeom prst="rect">
            <a:avLst/>
          </a:prstGeom>
        </p:spPr>
        <p:txBody>
          <a:bodyPr wrap="square">
            <a:spAutoFit/>
          </a:bodyPr>
          <a:lstStyle/>
          <a:p>
            <a:r>
              <a:rPr lang="zh-CN" altLang="zh-CN" b="1" dirty="0">
                <a:ea typeface="楷体_GB2312"/>
                <a:cs typeface="Times New Roman" panose="02020603050405020304" pitchFamily="18" charset="0"/>
              </a:rPr>
              <a:t>各阶段占用的资源、进度比例的示例</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636076256"/>
              </p:ext>
            </p:extLst>
          </p:nvPr>
        </p:nvGraphicFramePr>
        <p:xfrm>
          <a:off x="1591321" y="2326357"/>
          <a:ext cx="6568214" cy="3004457"/>
        </p:xfrm>
        <a:graphic>
          <a:graphicData uri="http://schemas.openxmlformats.org/drawingml/2006/table">
            <a:tbl>
              <a:tblPr/>
              <a:tblGrid>
                <a:gridCol w="1216781">
                  <a:extLst>
                    <a:ext uri="{9D8B030D-6E8A-4147-A177-3AD203B41FA5}">
                      <a16:colId xmlns:a16="http://schemas.microsoft.com/office/drawing/2014/main" val="20000"/>
                    </a:ext>
                  </a:extLst>
                </a:gridCol>
                <a:gridCol w="2402030">
                  <a:extLst>
                    <a:ext uri="{9D8B030D-6E8A-4147-A177-3AD203B41FA5}">
                      <a16:colId xmlns:a16="http://schemas.microsoft.com/office/drawing/2014/main" val="20001"/>
                    </a:ext>
                  </a:extLst>
                </a:gridCol>
                <a:gridCol w="2949403">
                  <a:extLst>
                    <a:ext uri="{9D8B030D-6E8A-4147-A177-3AD203B41FA5}">
                      <a16:colId xmlns:a16="http://schemas.microsoft.com/office/drawing/2014/main" val="20002"/>
                    </a:ext>
                  </a:extLst>
                </a:gridCol>
              </a:tblGrid>
              <a:tr h="422092">
                <a:tc gridSpan="2">
                  <a:txBody>
                    <a:bodyPr/>
                    <a:lstStyle/>
                    <a:p>
                      <a:pPr marL="133985"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开发过程阶段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0" algn="just" defTabSz="914400" rtl="0" eaLnBrk="1" latinLnBrk="0" hangingPunct="1">
                        <a:lnSpc>
                          <a:spcPct val="100000"/>
                        </a:lnSpc>
                        <a:spcAft>
                          <a:spcPts val="0"/>
                        </a:spcAft>
                      </a:pPr>
                      <a:r>
                        <a:rPr lang="en-US" sz="1600" kern="100">
                          <a:solidFill>
                            <a:schemeClr val="tx1"/>
                          </a:solidFill>
                          <a:latin typeface="Times New Roman"/>
                          <a:ea typeface="宋体"/>
                          <a:cs typeface="Times New Roman"/>
                        </a:rPr>
                        <a:t>%</a:t>
                      </a:r>
                      <a:r>
                        <a:rPr lang="zh-CN" sz="1600" kern="100">
                          <a:solidFill>
                            <a:schemeClr val="tx1"/>
                          </a:solidFill>
                          <a:latin typeface="Times New Roman"/>
                          <a:ea typeface="宋体"/>
                          <a:cs typeface="Times New Roman"/>
                        </a:rPr>
                        <a:t>工作量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6473">
                <a:tc gridSpan="2">
                  <a:txBody>
                    <a:bodyPr/>
                    <a:lstStyle/>
                    <a:p>
                      <a:pPr marL="133985"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产品设计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0" algn="just" defTabSz="914400" rtl="0" eaLnBrk="1" latinLnBrk="0" hangingPunct="1">
                        <a:lnSpc>
                          <a:spcPct val="100000"/>
                        </a:lnSpc>
                        <a:spcAft>
                          <a:spcPts val="0"/>
                        </a:spcAft>
                      </a:pPr>
                      <a:r>
                        <a:rPr lang="en-US" sz="1600" kern="100" dirty="0" smtClean="0">
                          <a:solidFill>
                            <a:schemeClr val="tx1"/>
                          </a:solidFill>
                          <a:latin typeface="Times New Roman"/>
                          <a:ea typeface="宋体"/>
                          <a:cs typeface="Times New Roman"/>
                        </a:rPr>
                        <a:t>3.49</a:t>
                      </a:r>
                      <a:r>
                        <a:rPr lang="en-US" sz="1600" kern="100" dirty="0">
                          <a:solidFill>
                            <a:schemeClr val="tx1"/>
                          </a:solidFill>
                          <a:latin typeface="Times New Roman"/>
                          <a:ea typeface="宋体"/>
                          <a:cs typeface="Times New Roman"/>
                        </a:rPr>
                        <a:t>%</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6473">
                <a:tc rowSpan="2">
                  <a:txBody>
                    <a:bodyPr/>
                    <a:lstStyle/>
                    <a:p>
                      <a:pPr marL="133985"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详细设计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11.05%</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6473">
                <a:tc vMerge="1">
                  <a:txBody>
                    <a:bodyPr/>
                    <a:lstStyle/>
                    <a:p>
                      <a:endParaRPr lang="zh-CN" altLang="en-US"/>
                    </a:p>
                  </a:txBody>
                  <a:tcPr/>
                </a:tc>
                <a:tc>
                  <a:txBody>
                    <a:bodyPr/>
                    <a:lstStyle/>
                    <a:p>
                      <a:pPr marL="133985"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代码和单元测试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23.17%</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6473">
                <a:tc gridSpan="2">
                  <a:txBody>
                    <a:bodyPr/>
                    <a:lstStyle/>
                    <a:p>
                      <a:pPr marL="133985"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单元和集成测试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27.82%</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16473">
                <a:tc gridSpan="2">
                  <a:txBody>
                    <a:bodyPr/>
                    <a:lstStyle/>
                    <a:p>
                      <a:pPr marL="133985"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合格性测试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133985" indent="0" algn="just" defTabSz="914400" rtl="0" eaLnBrk="1" latinLnBrk="0" hangingPunct="1">
                        <a:lnSpc>
                          <a:spcPct val="100000"/>
                        </a:lnSpc>
                        <a:spcAft>
                          <a:spcPts val="0"/>
                        </a:spcAft>
                      </a:pPr>
                      <a:r>
                        <a:rPr lang="en-US" sz="1600" kern="100" dirty="0">
                          <a:solidFill>
                            <a:schemeClr val="tx1"/>
                          </a:solidFill>
                          <a:latin typeface="Times New Roman"/>
                          <a:ea typeface="宋体"/>
                          <a:cs typeface="Times New Roman"/>
                        </a:rPr>
                        <a:t>34.87</a:t>
                      </a:r>
                      <a:endParaRPr lang="zh-CN" sz="16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矩形 3"/>
          <p:cNvSpPr/>
          <p:nvPr/>
        </p:nvSpPr>
        <p:spPr>
          <a:xfrm>
            <a:off x="2504784" y="1718024"/>
            <a:ext cx="4515980" cy="461665"/>
          </a:xfrm>
          <a:prstGeom prst="rect">
            <a:avLst/>
          </a:prstGeom>
        </p:spPr>
        <p:txBody>
          <a:bodyPr wrap="none">
            <a:spAutoFit/>
          </a:bodyPr>
          <a:lstStyle/>
          <a:p>
            <a:r>
              <a:rPr lang="zh-CN" altLang="zh-CN" b="1" dirty="0">
                <a:ea typeface="楷体_GB2312"/>
                <a:cs typeface="Times New Roman" panose="02020603050405020304" pitchFamily="18" charset="0"/>
              </a:rPr>
              <a:t>各阶段占用的工作量比例的示例</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388712" y="854046"/>
            <a:ext cx="1382484" cy="4644572"/>
          </a:xfrm>
        </p:spPr>
        <p:txBody>
          <a:bodyPr vert="eaVert"/>
          <a:lstStyle/>
          <a:p>
            <a:r>
              <a:rPr lang="en-US" dirty="0" smtClean="0"/>
              <a:t>17.6.5 </a:t>
            </a:r>
            <a:r>
              <a:rPr lang="zh-CN" altLang="en-US" dirty="0" smtClean="0"/>
              <a:t>建立开发计划</a:t>
            </a:r>
            <a:endParaRPr lang="zh-CN" altLang="en-US" dirty="0"/>
          </a:p>
        </p:txBody>
      </p:sp>
      <p:pic>
        <p:nvPicPr>
          <p:cNvPr id="89090" name="Picture 2"/>
          <p:cNvPicPr>
            <a:picLocks noChangeAspect="1" noChangeArrowheads="1"/>
          </p:cNvPicPr>
          <p:nvPr/>
        </p:nvPicPr>
        <p:blipFill>
          <a:blip r:embed="rId2"/>
          <a:srcRect/>
          <a:stretch>
            <a:fillRect/>
          </a:stretch>
        </p:blipFill>
        <p:spPr bwMode="auto">
          <a:xfrm>
            <a:off x="132276" y="96251"/>
            <a:ext cx="6451404" cy="6684843"/>
          </a:xfrm>
          <a:prstGeom prst="rect">
            <a:avLst/>
          </a:prstGeom>
          <a:noFill/>
          <a:ln w="9525">
            <a:noFill/>
            <a:miter lim="800000"/>
            <a:headEnd/>
            <a:tailEnd/>
          </a:ln>
          <a:effectLst/>
        </p:spPr>
      </p:pic>
      <p:sp>
        <p:nvSpPr>
          <p:cNvPr id="3" name="矩形 2"/>
          <p:cNvSpPr/>
          <p:nvPr/>
        </p:nvSpPr>
        <p:spPr>
          <a:xfrm>
            <a:off x="7040785" y="1763602"/>
            <a:ext cx="553998" cy="5413451"/>
          </a:xfrm>
          <a:prstGeom prst="rect">
            <a:avLst/>
          </a:prstGeom>
        </p:spPr>
        <p:txBody>
          <a:bodyPr vert="eaVert" wrap="square">
            <a:spAutoFit/>
          </a:bodyPr>
          <a:lstStyle/>
          <a:p>
            <a:r>
              <a:rPr lang="zh-CN" altLang="en-US" dirty="0"/>
              <a:t>一个项项目计划及任务的</a:t>
            </a:r>
            <a:r>
              <a:rPr lang="en-US" altLang="zh-CN" dirty="0"/>
              <a:t>WBS</a:t>
            </a:r>
            <a:r>
              <a:rPr lang="zh-CN" altLang="en-US" dirty="0"/>
              <a:t>的例子</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寻找关键路径，对计划留些余量</a:t>
            </a:r>
            <a:endParaRPr lang="zh-CN" altLang="en-US" dirty="0"/>
          </a:p>
        </p:txBody>
      </p:sp>
      <p:sp>
        <p:nvSpPr>
          <p:cNvPr id="3" name="内容占位符 2"/>
          <p:cNvSpPr>
            <a:spLocks noGrp="1"/>
          </p:cNvSpPr>
          <p:nvPr>
            <p:ph idx="1"/>
          </p:nvPr>
        </p:nvSpPr>
        <p:spPr>
          <a:xfrm>
            <a:off x="1028700" y="1367761"/>
            <a:ext cx="8001000" cy="4902200"/>
          </a:xfrm>
        </p:spPr>
        <p:txBody>
          <a:bodyPr/>
          <a:lstStyle/>
          <a:p>
            <a:r>
              <a:rPr lang="zh-CN" altLang="en-US" sz="2400" dirty="0"/>
              <a:t>依据</a:t>
            </a:r>
            <a:r>
              <a:rPr lang="zh-CN" altLang="en-US" sz="2400" dirty="0" smtClean="0"/>
              <a:t>表中</a:t>
            </a:r>
            <a:r>
              <a:rPr lang="zh-CN" altLang="en-US" sz="2400" dirty="0"/>
              <a:t>明确了</a:t>
            </a:r>
            <a:r>
              <a:rPr lang="zh-CN" altLang="en-US" sz="2400" dirty="0" smtClean="0"/>
              <a:t>项目计划的</a:t>
            </a:r>
            <a:r>
              <a:rPr lang="zh-CN" altLang="en-US" sz="2400" dirty="0"/>
              <a:t>主要内容</a:t>
            </a:r>
            <a:r>
              <a:rPr lang="zh-CN" altLang="en-US" sz="2400" dirty="0" smtClean="0"/>
              <a:t>。</a:t>
            </a:r>
            <a:endParaRPr lang="en-US" altLang="zh-CN" sz="2400" dirty="0" smtClean="0"/>
          </a:p>
          <a:p>
            <a:pPr lvl="1"/>
            <a:r>
              <a:rPr lang="zh-CN" altLang="en-US" sz="2000" dirty="0" smtClean="0"/>
              <a:t>进一步</a:t>
            </a:r>
            <a:r>
              <a:rPr lang="zh-CN" altLang="en-US" sz="2000" dirty="0"/>
              <a:t>按每个任务的先后关系，分别做出进度和成本的</a:t>
            </a:r>
            <a:r>
              <a:rPr lang="en-US" altLang="zh-CN" sz="2000" dirty="0"/>
              <a:t>PERT(Program evaluation  and  Review Technique)</a:t>
            </a:r>
            <a:r>
              <a:rPr lang="zh-CN" altLang="en-US" sz="2000" dirty="0" smtClean="0"/>
              <a:t>网络图</a:t>
            </a:r>
            <a:endParaRPr lang="en-US" altLang="zh-CN" sz="2000" dirty="0" smtClean="0"/>
          </a:p>
          <a:p>
            <a:pPr lvl="2"/>
            <a:r>
              <a:rPr lang="zh-CN" altLang="en-US" sz="1600" dirty="0"/>
              <a:t>像微软的</a:t>
            </a:r>
            <a:r>
              <a:rPr lang="en-US" altLang="zh-CN" sz="1600" dirty="0"/>
              <a:t>Project</a:t>
            </a:r>
            <a:r>
              <a:rPr lang="zh-CN" altLang="en-US" sz="1600" dirty="0"/>
              <a:t>工具等提供了良好地安排</a:t>
            </a:r>
            <a:r>
              <a:rPr lang="en-US" altLang="zh-CN" sz="1600" dirty="0"/>
              <a:t>WBS</a:t>
            </a:r>
            <a:r>
              <a:rPr lang="zh-CN" altLang="en-US" sz="1600" dirty="0"/>
              <a:t>进度表和</a:t>
            </a:r>
            <a:r>
              <a:rPr lang="en-US" altLang="zh-CN" sz="1600" dirty="0"/>
              <a:t>PERT</a:t>
            </a:r>
            <a:r>
              <a:rPr lang="zh-CN" altLang="en-US" sz="1600" dirty="0"/>
              <a:t>的绘制方法。</a:t>
            </a:r>
          </a:p>
          <a:p>
            <a:pPr lvl="1"/>
            <a:r>
              <a:rPr lang="zh-CN" altLang="en-US" sz="2000" dirty="0" smtClean="0"/>
              <a:t>并</a:t>
            </a:r>
            <a:r>
              <a:rPr lang="zh-CN" altLang="en-US" sz="2000" dirty="0"/>
              <a:t>查找</a:t>
            </a:r>
            <a:r>
              <a:rPr lang="en-US" altLang="zh-CN" sz="2000" dirty="0"/>
              <a:t>PERT</a:t>
            </a:r>
            <a:r>
              <a:rPr lang="zh-CN" altLang="en-US" sz="2000" dirty="0"/>
              <a:t>图中的关键路径</a:t>
            </a:r>
            <a:r>
              <a:rPr lang="en-US" altLang="zh-CN" sz="2000" dirty="0"/>
              <a:t>(CPM—Critical Path Method</a:t>
            </a:r>
            <a:r>
              <a:rPr lang="en-US" altLang="zh-CN" sz="2000" dirty="0" smtClean="0"/>
              <a:t>)</a:t>
            </a:r>
          </a:p>
          <a:p>
            <a:pPr lvl="2"/>
            <a:r>
              <a:rPr lang="zh-CN" altLang="en-US" sz="1800" dirty="0" smtClean="0"/>
              <a:t>即</a:t>
            </a:r>
            <a:r>
              <a:rPr lang="zh-CN" altLang="en-US" sz="1800" dirty="0"/>
              <a:t>，总进度最长或总成本最高的路径。如果能够把</a:t>
            </a:r>
            <a:r>
              <a:rPr lang="en-US" altLang="zh-CN" sz="1800" dirty="0"/>
              <a:t>CPM</a:t>
            </a:r>
            <a:r>
              <a:rPr lang="zh-CN" altLang="en-US" sz="1800" dirty="0"/>
              <a:t>的进度和成本降低，项目的工期就会降低，项目的成本风险也会降低</a:t>
            </a:r>
            <a:r>
              <a:rPr lang="zh-CN" altLang="en-US" sz="1800" dirty="0" smtClean="0"/>
              <a:t>。</a:t>
            </a:r>
            <a:endParaRPr lang="en-US" altLang="zh-CN" sz="1800" dirty="0" smtClean="0"/>
          </a:p>
          <a:p>
            <a:endParaRPr lang="en-US" altLang="zh-CN" sz="2400" dirty="0" smtClean="0"/>
          </a:p>
          <a:p>
            <a:r>
              <a:rPr lang="zh-CN" altLang="en-US" sz="2400" dirty="0" smtClean="0"/>
              <a:t>在</a:t>
            </a:r>
            <a:r>
              <a:rPr lang="zh-CN" altLang="en-US" sz="2400" dirty="0"/>
              <a:t>实际工程中，由于每个任务的进度和成本是估算出来的，最好给出三个值</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最大、最小、期望</a:t>
            </a:r>
            <a:r>
              <a:rPr lang="en-US" altLang="zh-CN" sz="2400" dirty="0">
                <a:latin typeface="楷体" panose="02010609060101010101" pitchFamily="49" charset="-122"/>
                <a:ea typeface="楷体" panose="02010609060101010101" pitchFamily="49" charset="-122"/>
              </a:rPr>
              <a:t>)</a:t>
            </a:r>
            <a:r>
              <a:rPr lang="zh-CN" altLang="en-US" sz="2400" dirty="0"/>
              <a:t>，并分别进行计算，这样做出的计划会更切合实际，并能较好地把握估计进度和成本的偏差范围。</a:t>
            </a:r>
          </a:p>
          <a:p>
            <a:endParaRPr lang="zh-CN" altLang="en-US" dirty="0"/>
          </a:p>
        </p:txBody>
      </p:sp>
    </p:spTree>
    <p:extLst>
      <p:ext uri="{BB962C8B-B14F-4D97-AF65-F5344CB8AC3E}">
        <p14:creationId xmlns:p14="http://schemas.microsoft.com/office/powerpoint/2010/main" val="18136628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17.7 </a:t>
            </a:r>
            <a:r>
              <a:rPr lang="zh-CN" altLang="en-US" dirty="0" smtClean="0"/>
              <a:t>项目执行与跟踪</a:t>
            </a:r>
            <a:endParaRPr lang="zh-CN" altLang="en-US" dirty="0"/>
          </a:p>
        </p:txBody>
      </p:sp>
      <p:sp>
        <p:nvSpPr>
          <p:cNvPr id="3" name="内容占位符 2"/>
          <p:cNvSpPr>
            <a:spLocks noGrp="1"/>
          </p:cNvSpPr>
          <p:nvPr>
            <p:ph idx="1"/>
          </p:nvPr>
        </p:nvSpPr>
        <p:spPr/>
        <p:txBody>
          <a:bodyPr/>
          <a:lstStyle/>
          <a:p>
            <a:r>
              <a:rPr lang="en-US" dirty="0" smtClean="0"/>
              <a:t>17.7.1 </a:t>
            </a:r>
            <a:r>
              <a:rPr lang="zh-CN" altLang="en-US" dirty="0" smtClean="0"/>
              <a:t>进度跟踪</a:t>
            </a:r>
          </a:p>
          <a:p>
            <a:r>
              <a:rPr lang="en-US" dirty="0" smtClean="0"/>
              <a:t>17.7.2 </a:t>
            </a:r>
            <a:r>
              <a:rPr lang="zh-CN" altLang="en-US" dirty="0" smtClean="0"/>
              <a:t>进度跟踪的准确性</a:t>
            </a:r>
          </a:p>
          <a:p>
            <a:r>
              <a:rPr lang="en-US" dirty="0" smtClean="0"/>
              <a:t>17.5.3 </a:t>
            </a:r>
            <a:r>
              <a:rPr lang="zh-CN" altLang="en-US" dirty="0" smtClean="0"/>
              <a:t>挣值分析计算</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17.7.1 </a:t>
            </a:r>
            <a:r>
              <a:rPr lang="zh-CN" altLang="en-US" dirty="0" smtClean="0"/>
              <a:t>进度跟踪</a:t>
            </a:r>
            <a:endParaRPr lang="zh-CN" altLang="en-US" dirty="0"/>
          </a:p>
        </p:txBody>
      </p:sp>
      <p:sp>
        <p:nvSpPr>
          <p:cNvPr id="3" name="内容占位符 2"/>
          <p:cNvSpPr>
            <a:spLocks noGrp="1"/>
          </p:cNvSpPr>
          <p:nvPr>
            <p:ph idx="1"/>
          </p:nvPr>
        </p:nvSpPr>
        <p:spPr/>
        <p:txBody>
          <a:bodyPr/>
          <a:lstStyle/>
          <a:p>
            <a:r>
              <a:rPr lang="zh-CN" altLang="en-US" dirty="0" smtClean="0"/>
              <a:t>跟踪和判断的方式的例子有：</a:t>
            </a:r>
            <a:r>
              <a:rPr lang="en-US" dirty="0" smtClean="0"/>
              <a:t> </a:t>
            </a:r>
            <a:endParaRPr lang="zh-CN" altLang="en-US" dirty="0" smtClean="0"/>
          </a:p>
          <a:p>
            <a:pPr lvl="1"/>
            <a:r>
              <a:rPr lang="en-US" dirty="0" smtClean="0"/>
              <a:t>1</a:t>
            </a:r>
            <a:r>
              <a:rPr lang="zh-CN" altLang="en-US" dirty="0" smtClean="0"/>
              <a:t>）定期举行项目状态会议，有各小组或个人报告进行和问题；</a:t>
            </a:r>
          </a:p>
          <a:p>
            <a:pPr lvl="1"/>
            <a:r>
              <a:rPr lang="en-US" dirty="0" smtClean="0"/>
              <a:t>2</a:t>
            </a:r>
            <a:r>
              <a:rPr lang="zh-CN" altLang="en-US" dirty="0" smtClean="0"/>
              <a:t>）在关键的里程碑处，判断实际进展与预定进度是否一致？</a:t>
            </a:r>
          </a:p>
          <a:p>
            <a:pPr lvl="1"/>
            <a:r>
              <a:rPr lang="en-US" dirty="0" smtClean="0"/>
              <a:t>3</a:t>
            </a:r>
            <a:r>
              <a:rPr lang="zh-CN" altLang="en-US" dirty="0" smtClean="0"/>
              <a:t>）将每个任务或阶段的开始和结束日期与计划的进行对比，给出偏差</a:t>
            </a:r>
            <a:r>
              <a:rPr lang="en-US" dirty="0" smtClean="0"/>
              <a:t>(</a:t>
            </a:r>
            <a:r>
              <a:rPr lang="zh-CN" altLang="en-US" dirty="0" smtClean="0"/>
              <a:t>提前或落后</a:t>
            </a:r>
            <a:r>
              <a:rPr lang="en-US" dirty="0" smtClean="0"/>
              <a:t>)</a:t>
            </a:r>
            <a:r>
              <a:rPr lang="zh-CN" altLang="en-US" dirty="0" smtClean="0"/>
              <a:t>情况；</a:t>
            </a:r>
          </a:p>
          <a:p>
            <a:pPr lvl="1"/>
            <a:r>
              <a:rPr lang="en-US" dirty="0" smtClean="0"/>
              <a:t>4</a:t>
            </a:r>
            <a:r>
              <a:rPr lang="zh-CN" altLang="en-US" dirty="0" smtClean="0"/>
              <a:t>）与员工非正式的交流，了解他们对项目进展和问题的客观看法；</a:t>
            </a:r>
          </a:p>
          <a:p>
            <a:pPr lvl="1"/>
            <a:r>
              <a:rPr lang="en-US" dirty="0" smtClean="0"/>
              <a:t>5</a:t>
            </a:r>
            <a:r>
              <a:rPr lang="zh-CN" altLang="en-US" dirty="0" smtClean="0"/>
              <a:t>）通过挣值计算</a:t>
            </a:r>
            <a:r>
              <a:rPr lang="en-US" dirty="0" smtClean="0"/>
              <a:t>(</a:t>
            </a:r>
            <a:r>
              <a:rPr lang="zh-CN" altLang="en-US" dirty="0" smtClean="0"/>
              <a:t>见</a:t>
            </a:r>
            <a:r>
              <a:rPr lang="en-US" dirty="0" smtClean="0"/>
              <a:t>17.7.3</a:t>
            </a:r>
            <a:r>
              <a:rPr lang="zh-CN" altLang="en-US" dirty="0" smtClean="0"/>
              <a:t>节</a:t>
            </a:r>
            <a:r>
              <a:rPr lang="en-US" dirty="0" smtClean="0"/>
              <a:t>)</a:t>
            </a:r>
            <a:r>
              <a:rPr lang="zh-CN" altLang="en-US" dirty="0" smtClean="0"/>
              <a:t>，发现进度和成本偏差。</a:t>
            </a:r>
          </a:p>
          <a:p>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项目怪圈</a:t>
            </a:r>
            <a:endParaRPr lang="zh-CN" altLang="en-US" dirty="0"/>
          </a:p>
        </p:txBody>
      </p:sp>
      <p:graphicFrame>
        <p:nvGraphicFramePr>
          <p:cNvPr id="90114" name="Object 2"/>
          <p:cNvGraphicFramePr>
            <a:graphicFrameLocks noChangeAspect="1"/>
          </p:cNvGraphicFramePr>
          <p:nvPr>
            <p:extLst>
              <p:ext uri="{D42A27DB-BD31-4B8C-83A1-F6EECF244321}">
                <p14:modId xmlns:p14="http://schemas.microsoft.com/office/powerpoint/2010/main" val="1240649350"/>
              </p:ext>
            </p:extLst>
          </p:nvPr>
        </p:nvGraphicFramePr>
        <p:xfrm>
          <a:off x="1098097" y="889000"/>
          <a:ext cx="7862205" cy="5341239"/>
        </p:xfrm>
        <a:graphic>
          <a:graphicData uri="http://schemas.openxmlformats.org/presentationml/2006/ole">
            <mc:AlternateContent xmlns:mc="http://schemas.openxmlformats.org/markup-compatibility/2006">
              <mc:Choice xmlns:v="urn:schemas-microsoft-com:vml" Requires="v">
                <p:oleObj spid="_x0000_s162841" name="Picture" r:id="rId3" imgW="5286240" imgH="4095720" progId="Word.Picture.8">
                  <p:embed/>
                </p:oleObj>
              </mc:Choice>
              <mc:Fallback>
                <p:oleObj name="Picture" r:id="rId3" imgW="5286240" imgH="409572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097" y="889000"/>
                        <a:ext cx="7862205" cy="5341239"/>
                      </a:xfrm>
                      <a:prstGeom prst="rect">
                        <a:avLst/>
                      </a:prstGeom>
                      <a:noFill/>
                      <a:extLst/>
                    </p:spPr>
                  </p:pic>
                </p:oleObj>
              </mc:Fallback>
            </mc:AlternateContent>
          </a:graphicData>
        </a:graphic>
      </p:graphicFrame>
      <p:sp>
        <p:nvSpPr>
          <p:cNvPr id="4" name="椭圆 3"/>
          <p:cNvSpPr/>
          <p:nvPr/>
        </p:nvSpPr>
        <p:spPr bwMode="auto">
          <a:xfrm>
            <a:off x="928914" y="2220686"/>
            <a:ext cx="319315" cy="420914"/>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3600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bg1"/>
                </a:solidFill>
                <a:effectLst/>
                <a:latin typeface="Times New Roman" pitchFamily="18" charset="0"/>
                <a:ea typeface="宋体" pitchFamily="2" charset="-122"/>
              </a:rPr>
              <a:t>1</a:t>
            </a:r>
            <a:endParaRPr kumimoji="1" lang="zh-CN" altLang="en-US" sz="2400" b="0"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7" name="椭圆 6"/>
          <p:cNvSpPr/>
          <p:nvPr/>
        </p:nvSpPr>
        <p:spPr bwMode="auto">
          <a:xfrm>
            <a:off x="965200" y="3882572"/>
            <a:ext cx="319315" cy="420914"/>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3600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solidFill>
                  <a:schemeClr val="bg1"/>
                </a:solidFill>
              </a:rPr>
              <a:t>2</a:t>
            </a:r>
            <a:endParaRPr kumimoji="1" lang="zh-CN" altLang="en-US" sz="2400" b="0"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8" name="椭圆 7"/>
          <p:cNvSpPr/>
          <p:nvPr/>
        </p:nvSpPr>
        <p:spPr bwMode="auto">
          <a:xfrm>
            <a:off x="943428" y="5529944"/>
            <a:ext cx="319315" cy="420914"/>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3600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bg1"/>
                </a:solidFill>
                <a:effectLst/>
                <a:latin typeface="Times New Roman" pitchFamily="18" charset="0"/>
                <a:ea typeface="宋体" pitchFamily="2" charset="-122"/>
              </a:rPr>
              <a:t>3</a:t>
            </a:r>
            <a:endParaRPr kumimoji="1" lang="zh-CN" altLang="en-US" sz="2400" b="0"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9" name="椭圆 8"/>
          <p:cNvSpPr/>
          <p:nvPr/>
        </p:nvSpPr>
        <p:spPr bwMode="auto">
          <a:xfrm>
            <a:off x="7910285" y="1190172"/>
            <a:ext cx="319315" cy="420914"/>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3600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bg1"/>
                </a:solidFill>
                <a:effectLst/>
                <a:latin typeface="Times New Roman" pitchFamily="18" charset="0"/>
                <a:ea typeface="宋体" pitchFamily="2" charset="-122"/>
              </a:rPr>
              <a:t>a</a:t>
            </a:r>
            <a:endParaRPr kumimoji="1" lang="zh-CN" altLang="en-US" sz="2400" b="0"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10" name="椭圆 9"/>
          <p:cNvSpPr/>
          <p:nvPr/>
        </p:nvSpPr>
        <p:spPr bwMode="auto">
          <a:xfrm>
            <a:off x="8461828" y="2278743"/>
            <a:ext cx="319315" cy="420914"/>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3600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bg1"/>
                </a:solidFill>
                <a:effectLst/>
                <a:latin typeface="Times New Roman" pitchFamily="18" charset="0"/>
                <a:ea typeface="宋体" pitchFamily="2" charset="-122"/>
              </a:rPr>
              <a:t>b</a:t>
            </a:r>
            <a:endParaRPr kumimoji="1" lang="zh-CN" altLang="en-US" sz="2400" b="0"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14" name="矩形 13"/>
          <p:cNvSpPr/>
          <p:nvPr/>
        </p:nvSpPr>
        <p:spPr bwMode="auto">
          <a:xfrm>
            <a:off x="2989943" y="2351314"/>
            <a:ext cx="4978400" cy="3878925"/>
          </a:xfrm>
          <a:prstGeom prst="rect">
            <a:avLst/>
          </a:prstGeom>
          <a:noFill/>
          <a:ln w="158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项目时间箱</a:t>
            </a:r>
            <a:endParaRPr lang="zh-CN" altLang="en-US" dirty="0"/>
          </a:p>
        </p:txBody>
      </p:sp>
      <p:sp>
        <p:nvSpPr>
          <p:cNvPr id="3" name="内容占位符 2"/>
          <p:cNvSpPr>
            <a:spLocks noGrp="1"/>
          </p:cNvSpPr>
          <p:nvPr>
            <p:ph idx="1"/>
          </p:nvPr>
        </p:nvSpPr>
        <p:spPr/>
        <p:txBody>
          <a:bodyPr/>
          <a:lstStyle/>
          <a:p>
            <a:r>
              <a:rPr lang="en-US" dirty="0" err="1" smtClean="0"/>
              <a:t>Zahniser</a:t>
            </a:r>
            <a:r>
              <a:rPr lang="zh-CN" altLang="en-US" dirty="0" smtClean="0"/>
              <a:t>讨论了用时间箱</a:t>
            </a:r>
            <a:r>
              <a:rPr lang="en-US" dirty="0" smtClean="0"/>
              <a:t>(Time-Box)</a:t>
            </a:r>
            <a:r>
              <a:rPr lang="zh-CN" altLang="en-US" dirty="0" smtClean="0"/>
              <a:t>对项目进行安排和控制的技术。</a:t>
            </a:r>
            <a:endParaRPr lang="en-US" altLang="zh-CN" dirty="0" smtClean="0"/>
          </a:p>
          <a:p>
            <a:pPr lvl="1"/>
            <a:r>
              <a:rPr lang="zh-CN" altLang="en-US" dirty="0" smtClean="0"/>
              <a:t>即，对每个任务给出一个时间箱</a:t>
            </a:r>
            <a:r>
              <a:rPr lang="en-US" dirty="0" smtClean="0"/>
              <a:t>(</a:t>
            </a:r>
            <a:r>
              <a:rPr lang="zh-CN" altLang="en-US" dirty="0" smtClean="0"/>
              <a:t>箱的两边是期望值的</a:t>
            </a:r>
            <a:r>
              <a:rPr lang="en-US" dirty="0" smtClean="0"/>
              <a:t>10%</a:t>
            </a:r>
            <a:r>
              <a:rPr lang="zh-CN" altLang="en-US" dirty="0" smtClean="0"/>
              <a:t>的偏差</a:t>
            </a:r>
            <a:r>
              <a:rPr lang="en-US" dirty="0" smtClean="0"/>
              <a:t>)</a:t>
            </a:r>
            <a:r>
              <a:rPr lang="zh-CN" altLang="en-US" dirty="0" smtClean="0"/>
              <a:t>。</a:t>
            </a:r>
            <a:endParaRPr lang="en-US" altLang="zh-CN" dirty="0" smtClean="0"/>
          </a:p>
          <a:p>
            <a:pPr lvl="1"/>
            <a:r>
              <a:rPr lang="zh-CN" altLang="en-US" dirty="0" smtClean="0"/>
              <a:t>将每个任务放入到时间箱里，当任务完成到达此箱内时，可以停止该任务，就可以启动下一个任务。</a:t>
            </a:r>
          </a:p>
          <a:p>
            <a:r>
              <a:rPr lang="zh-CN" altLang="en-US" dirty="0" smtClean="0"/>
              <a:t>自然我们会问，如果一个任务未彻底完成，就进入下一个任务会不会有问题。</a:t>
            </a:r>
            <a:endParaRPr lang="en-US" altLang="zh-CN" dirty="0" smtClean="0"/>
          </a:p>
          <a:p>
            <a:pPr lvl="1"/>
            <a:r>
              <a:rPr lang="zh-CN" altLang="en-US" dirty="0" smtClean="0"/>
              <a:t>回答是你已完成了</a:t>
            </a:r>
            <a:r>
              <a:rPr lang="en-US" dirty="0" smtClean="0"/>
              <a:t>90%</a:t>
            </a:r>
            <a:r>
              <a:rPr lang="zh-CN" altLang="en-US" dirty="0" smtClean="0"/>
              <a:t>，剩下的</a:t>
            </a:r>
            <a:r>
              <a:rPr lang="en-US" dirty="0" smtClean="0"/>
              <a:t>10%</a:t>
            </a:r>
            <a:r>
              <a:rPr lang="zh-CN" altLang="en-US" dirty="0" smtClean="0"/>
              <a:t>推迟到下一轮的增量开发中完成，不要因为某一个任务“卡”住整个项目的进度。</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a:t>
            </a:r>
            <a:r>
              <a:rPr lang="zh-CN" altLang="en-US" dirty="0" smtClean="0"/>
              <a:t>软件生产率</a:t>
            </a:r>
            <a:endParaRPr lang="zh-CN" altLang="en-US" dirty="0"/>
          </a:p>
        </p:txBody>
      </p:sp>
      <p:sp>
        <p:nvSpPr>
          <p:cNvPr id="3" name="内容占位符 2"/>
          <p:cNvSpPr>
            <a:spLocks noGrp="1"/>
          </p:cNvSpPr>
          <p:nvPr>
            <p:ph idx="1"/>
          </p:nvPr>
        </p:nvSpPr>
        <p:spPr/>
        <p:txBody>
          <a:bodyPr/>
          <a:lstStyle/>
          <a:p>
            <a:r>
              <a:rPr lang="en-US" dirty="0" smtClean="0"/>
              <a:t>17.2.1 </a:t>
            </a:r>
            <a:r>
              <a:rPr lang="zh-CN" altLang="en-US" dirty="0" smtClean="0"/>
              <a:t>基本生产率定义</a:t>
            </a:r>
          </a:p>
          <a:p>
            <a:r>
              <a:rPr lang="en-US" dirty="0" smtClean="0"/>
              <a:t>17.2.2 </a:t>
            </a:r>
            <a:r>
              <a:rPr lang="zh-CN" altLang="en-US" dirty="0" smtClean="0"/>
              <a:t>生产率能力基线</a:t>
            </a:r>
          </a:p>
          <a:p>
            <a:r>
              <a:rPr lang="en-US" dirty="0" smtClean="0"/>
              <a:t>17.2.3 </a:t>
            </a:r>
            <a:r>
              <a:rPr lang="zh-CN" altLang="en-US" dirty="0" smtClean="0"/>
              <a:t>软件工程环境与生产率</a:t>
            </a:r>
          </a:p>
          <a:p>
            <a:r>
              <a:rPr lang="en-US" dirty="0" smtClean="0"/>
              <a:t>17.2.4 </a:t>
            </a:r>
            <a:r>
              <a:rPr lang="zh-CN" altLang="en-US" dirty="0" smtClean="0"/>
              <a:t>软件产品特征与生产率</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17.7.2 </a:t>
            </a:r>
            <a:r>
              <a:rPr lang="zh-CN" altLang="en-US" dirty="0" smtClean="0"/>
              <a:t>进度跟踪的准确性</a:t>
            </a:r>
            <a:endParaRPr lang="zh-CN" altLang="en-US" dirty="0"/>
          </a:p>
        </p:txBody>
      </p:sp>
      <p:sp>
        <p:nvSpPr>
          <p:cNvPr id="3" name="内容占位符 2"/>
          <p:cNvSpPr>
            <a:spLocks noGrp="1"/>
          </p:cNvSpPr>
          <p:nvPr>
            <p:ph idx="1"/>
          </p:nvPr>
        </p:nvSpPr>
        <p:spPr/>
        <p:txBody>
          <a:bodyPr/>
          <a:lstStyle/>
          <a:p>
            <a:r>
              <a:rPr lang="zh-CN" altLang="en-US" dirty="0" smtClean="0"/>
              <a:t>对于像软件开发这样可见性较差的活动，只有</a:t>
            </a:r>
            <a:r>
              <a:rPr lang="en-US" dirty="0" smtClean="0"/>
              <a:t>100%</a:t>
            </a:r>
            <a:r>
              <a:rPr lang="zh-CN" altLang="en-US" dirty="0" smtClean="0"/>
              <a:t>完成才是真正的可判断的。大多数情况下，</a:t>
            </a:r>
            <a:r>
              <a:rPr lang="en-US" dirty="0" smtClean="0"/>
              <a:t>1%</a:t>
            </a:r>
            <a:r>
              <a:rPr lang="zh-CN" altLang="en-US" dirty="0" smtClean="0"/>
              <a:t>和</a:t>
            </a:r>
            <a:r>
              <a:rPr lang="en-US" dirty="0" smtClean="0"/>
              <a:t>99%</a:t>
            </a:r>
            <a:r>
              <a:rPr lang="zh-CN" altLang="en-US" dirty="0" smtClean="0"/>
              <a:t>的完成，其效果几乎是一样的。</a:t>
            </a:r>
            <a:endParaRPr lang="en-US" altLang="zh-CN" dirty="0" smtClean="0"/>
          </a:p>
          <a:p>
            <a:r>
              <a:rPr lang="zh-CN" altLang="en-US" dirty="0" smtClean="0"/>
              <a:t>为此，项目经理们需要</a:t>
            </a:r>
            <a:r>
              <a:rPr lang="en-US" dirty="0" smtClean="0"/>
              <a:t>0%</a:t>
            </a:r>
            <a:r>
              <a:rPr lang="zh-CN" altLang="en-US" dirty="0" smtClean="0"/>
              <a:t>与</a:t>
            </a:r>
            <a:r>
              <a:rPr lang="en-US" dirty="0" smtClean="0"/>
              <a:t>100%</a:t>
            </a:r>
            <a:r>
              <a:rPr lang="zh-CN" altLang="en-US" dirty="0" smtClean="0"/>
              <a:t>之间如何设立合理的刻度（度量指标）。</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用更精确的语言和指标描述当前的进展和偏差。即要求每个检查点的检查指标是是特定的和可测量的，例如：</a:t>
            </a:r>
          </a:p>
          <a:p>
            <a:pPr lvl="1"/>
            <a:r>
              <a:rPr lang="en-GB" dirty="0" smtClean="0"/>
              <a:t>50%</a:t>
            </a:r>
            <a:r>
              <a:rPr lang="zh-CN" altLang="en-US" dirty="0" smtClean="0"/>
              <a:t>的需求文档，全部通过评审，而不是每个文档都完成</a:t>
            </a:r>
            <a:r>
              <a:rPr lang="en-GB" dirty="0" smtClean="0"/>
              <a:t>50%</a:t>
            </a:r>
            <a:r>
              <a:rPr lang="zh-CN" altLang="en-US" dirty="0" smtClean="0"/>
              <a:t>。</a:t>
            </a:r>
          </a:p>
          <a:p>
            <a:pPr lvl="1"/>
            <a:r>
              <a:rPr lang="en-GB" dirty="0" smtClean="0"/>
              <a:t>50%</a:t>
            </a:r>
            <a:r>
              <a:rPr lang="zh-CN" altLang="en-US" dirty="0" smtClean="0"/>
              <a:t>模块设计完成、执行设计评审、以及纠错工作。</a:t>
            </a:r>
          </a:p>
          <a:p>
            <a:pPr lvl="1"/>
            <a:r>
              <a:rPr lang="en-GB" dirty="0" smtClean="0"/>
              <a:t>25% </a:t>
            </a:r>
            <a:r>
              <a:rPr lang="zh-CN" altLang="en-US" dirty="0" smtClean="0"/>
              <a:t>模块通过编译，而没有错误。</a:t>
            </a:r>
          </a:p>
          <a:p>
            <a:pPr lvl="1"/>
            <a:r>
              <a:rPr lang="en-GB" dirty="0" smtClean="0"/>
              <a:t>15%</a:t>
            </a:r>
            <a:r>
              <a:rPr lang="zh-CN" altLang="en-US" dirty="0" smtClean="0"/>
              <a:t>的程序通过测试，执行没有错误。</a:t>
            </a:r>
          </a:p>
          <a:p>
            <a:pPr lvl="1"/>
            <a:r>
              <a:rPr lang="zh-CN" altLang="en-US" dirty="0" smtClean="0"/>
              <a:t>用户手册的第一个草稿完成，并提交技术评审。</a:t>
            </a:r>
          </a:p>
          <a:p>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17.7.3 </a:t>
            </a:r>
            <a:r>
              <a:rPr lang="zh-CN" altLang="en-US" dirty="0" smtClean="0"/>
              <a:t>挣值分析计算</a:t>
            </a:r>
            <a:endParaRPr lang="zh-CN" altLang="en-US" dirty="0"/>
          </a:p>
        </p:txBody>
      </p:sp>
      <p:sp>
        <p:nvSpPr>
          <p:cNvPr id="3" name="内容占位符 2"/>
          <p:cNvSpPr>
            <a:spLocks noGrp="1"/>
          </p:cNvSpPr>
          <p:nvPr>
            <p:ph idx="1"/>
          </p:nvPr>
        </p:nvSpPr>
        <p:spPr>
          <a:xfrm>
            <a:off x="990600" y="1295400"/>
            <a:ext cx="8001000" cy="722086"/>
          </a:xfrm>
        </p:spPr>
        <p:txBody>
          <a:bodyPr/>
          <a:lstStyle/>
          <a:p>
            <a:r>
              <a:rPr lang="zh-CN" altLang="en-US" sz="2400" dirty="0" smtClean="0"/>
              <a:t>进度预算成本：</a:t>
            </a:r>
            <a:r>
              <a:rPr lang="en-US" sz="2400" dirty="0" smtClean="0"/>
              <a:t>BCWS(Budgeted Cost of Work Scheduled)</a:t>
            </a:r>
            <a:endParaRPr lang="zh-CN" altLang="en-US" sz="2400" dirty="0"/>
          </a:p>
        </p:txBody>
      </p:sp>
      <p:sp>
        <p:nvSpPr>
          <p:cNvPr id="911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1137" name="Object 1"/>
          <p:cNvGraphicFramePr>
            <a:graphicFrameLocks noChangeAspect="1"/>
          </p:cNvGraphicFramePr>
          <p:nvPr>
            <p:extLst>
              <p:ext uri="{D42A27DB-BD31-4B8C-83A1-F6EECF244321}">
                <p14:modId xmlns:p14="http://schemas.microsoft.com/office/powerpoint/2010/main" val="748413997"/>
              </p:ext>
            </p:extLst>
          </p:nvPr>
        </p:nvGraphicFramePr>
        <p:xfrm>
          <a:off x="1871635" y="1737963"/>
          <a:ext cx="6135892" cy="892871"/>
        </p:xfrm>
        <a:graphic>
          <a:graphicData uri="http://schemas.openxmlformats.org/presentationml/2006/ole">
            <mc:AlternateContent xmlns:mc="http://schemas.openxmlformats.org/markup-compatibility/2006">
              <mc:Choice xmlns:v="urn:schemas-microsoft-com:vml" Requires="v">
                <p:oleObj spid="_x0000_s91192" name="公式" r:id="rId3" imgW="2527200" imgH="431640" progId="Equation.3">
                  <p:embed/>
                </p:oleObj>
              </mc:Choice>
              <mc:Fallback>
                <p:oleObj name="公式" r:id="rId3" imgW="2527200" imgH="431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35" y="1737963"/>
                        <a:ext cx="6135892" cy="892871"/>
                      </a:xfrm>
                      <a:prstGeom prst="rect">
                        <a:avLst/>
                      </a:prstGeom>
                      <a:noFill/>
                      <a:extLst/>
                    </p:spPr>
                  </p:pic>
                </p:oleObj>
              </mc:Fallback>
            </mc:AlternateContent>
          </a:graphicData>
        </a:graphic>
      </p:graphicFrame>
      <p:sp>
        <p:nvSpPr>
          <p:cNvPr id="6" name="矩形 5"/>
          <p:cNvSpPr/>
          <p:nvPr/>
        </p:nvSpPr>
        <p:spPr>
          <a:xfrm>
            <a:off x="1037769" y="3013502"/>
            <a:ext cx="7803624" cy="461665"/>
          </a:xfrm>
          <a:prstGeom prst="rect">
            <a:avLst/>
          </a:prstGeom>
        </p:spPr>
        <p:txBody>
          <a:bodyPr wrap="square">
            <a:spAutoFit/>
          </a:bodyPr>
          <a:lstStyle/>
          <a:p>
            <a:pPr marL="342900" indent="-342900">
              <a:buFont typeface="Arial" panose="020B0604020202020204" pitchFamily="34" charset="0"/>
              <a:buChar char="•"/>
            </a:pPr>
            <a:r>
              <a:rPr lang="zh-CN" altLang="en-US" dirty="0" smtClean="0"/>
              <a:t>实际发生成本：</a:t>
            </a:r>
            <a:r>
              <a:rPr lang="en-US" dirty="0" smtClean="0"/>
              <a:t>Actual cost for work performed (ACWP)</a:t>
            </a:r>
            <a:endParaRPr lang="zh-CN" altLang="en-US" dirty="0"/>
          </a:p>
        </p:txBody>
      </p:sp>
      <p:sp>
        <p:nvSpPr>
          <p:cNvPr id="911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1139" name="Object 3"/>
          <p:cNvGraphicFramePr>
            <a:graphicFrameLocks noChangeAspect="1"/>
          </p:cNvGraphicFramePr>
          <p:nvPr>
            <p:extLst>
              <p:ext uri="{D42A27DB-BD31-4B8C-83A1-F6EECF244321}">
                <p14:modId xmlns:p14="http://schemas.microsoft.com/office/powerpoint/2010/main" val="306233443"/>
              </p:ext>
            </p:extLst>
          </p:nvPr>
        </p:nvGraphicFramePr>
        <p:xfrm>
          <a:off x="1920869" y="3532225"/>
          <a:ext cx="5736409" cy="938958"/>
        </p:xfrm>
        <a:graphic>
          <a:graphicData uri="http://schemas.openxmlformats.org/presentationml/2006/ole">
            <mc:AlternateContent xmlns:mc="http://schemas.openxmlformats.org/markup-compatibility/2006">
              <mc:Choice xmlns:v="urn:schemas-microsoft-com:vml" Requires="v">
                <p:oleObj spid="_x0000_s91193" name="公式" r:id="rId5" imgW="2539800" imgH="431640" progId="Equation.3">
                  <p:embed/>
                </p:oleObj>
              </mc:Choice>
              <mc:Fallback>
                <p:oleObj name="公式" r:id="rId5" imgW="253980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69" y="3532225"/>
                        <a:ext cx="5736409" cy="938958"/>
                      </a:xfrm>
                      <a:prstGeom prst="rect">
                        <a:avLst/>
                      </a:prstGeom>
                      <a:noFill/>
                      <a:extLst/>
                    </p:spPr>
                  </p:pic>
                </p:oleObj>
              </mc:Fallback>
            </mc:AlternateContent>
          </a:graphicData>
        </a:graphic>
      </p:graphicFrame>
      <p:sp>
        <p:nvSpPr>
          <p:cNvPr id="9" name="矩形 8"/>
          <p:cNvSpPr/>
          <p:nvPr/>
        </p:nvSpPr>
        <p:spPr>
          <a:xfrm>
            <a:off x="881455" y="4648605"/>
            <a:ext cx="7959938" cy="461665"/>
          </a:xfrm>
          <a:prstGeom prst="rect">
            <a:avLst/>
          </a:prstGeom>
        </p:spPr>
        <p:txBody>
          <a:bodyPr wrap="square">
            <a:spAutoFit/>
          </a:bodyPr>
          <a:lstStyle/>
          <a:p>
            <a:pPr marL="342900" indent="-342900">
              <a:buFont typeface="Arial" panose="020B0604020202020204" pitchFamily="34" charset="0"/>
              <a:buChar char="•"/>
            </a:pPr>
            <a:r>
              <a:rPr lang="zh-CN" altLang="en-US" dirty="0" smtClean="0"/>
              <a:t>工作预算成本</a:t>
            </a:r>
            <a:r>
              <a:rPr lang="en-US" dirty="0" smtClean="0"/>
              <a:t>(BCWP--Budgeted Cost of Work Performed)</a:t>
            </a:r>
            <a:endParaRPr lang="zh-CN" altLang="en-US" dirty="0"/>
          </a:p>
        </p:txBody>
      </p:sp>
      <p:sp>
        <p:nvSpPr>
          <p:cNvPr id="911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5" name="矩形 4"/>
              <p:cNvSpPr/>
              <p:nvPr/>
            </p:nvSpPr>
            <p:spPr>
              <a:xfrm>
                <a:off x="1713753" y="5185138"/>
                <a:ext cx="5897476" cy="10985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B</m:t>
                      </m:r>
                      <m:r>
                        <m:rPr>
                          <m:sty m:val="p"/>
                        </m:rPr>
                        <a:rPr lang="zh-CN" altLang="en-US" i="0">
                          <a:latin typeface="Cambria Math" panose="02040503050406030204" pitchFamily="18" charset="0"/>
                        </a:rPr>
                        <m:t>CWP</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m:rPr>
                              <m:sty m:val="p"/>
                            </m:rPr>
                            <a:rPr lang="zh-CN" altLang="en-US" i="0">
                              <a:latin typeface="Cambria Math" panose="02040503050406030204" pitchFamily="18" charset="0"/>
                            </a:rPr>
                            <m:t>i</m:t>
                          </m:r>
                          <m:r>
                            <a:rPr lang="zh-CN" altLang="en-US" i="0">
                              <a:latin typeface="Cambria Math" panose="02040503050406030204" pitchFamily="18" charset="0"/>
                            </a:rPr>
                            <m:t>=1</m:t>
                          </m:r>
                        </m:sub>
                        <m:sup>
                          <m:r>
                            <m:rPr>
                              <m:sty m:val="p"/>
                            </m:rPr>
                            <a:rPr lang="zh-CN" altLang="en-US" i="0">
                              <a:latin typeface="Cambria Math" panose="02040503050406030204" pitchFamily="18" charset="0"/>
                            </a:rPr>
                            <m:t>n</m:t>
                          </m:r>
                        </m:sup>
                        <m:e>
                          <m:r>
                            <a:rPr lang="zh-CN" altLang="en-US" i="0">
                              <a:latin typeface="Cambria Math" panose="02040503050406030204" pitchFamily="18" charset="0"/>
                            </a:rPr>
                            <m:t>第</m:t>
                          </m:r>
                          <m:r>
                            <m:rPr>
                              <m:sty m:val="p"/>
                            </m:rPr>
                            <a:rPr lang="zh-CN" altLang="en-US" i="0">
                              <a:latin typeface="Cambria Math" panose="02040503050406030204" pitchFamily="18" charset="0"/>
                            </a:rPr>
                            <m:t>i</m:t>
                          </m:r>
                          <m:r>
                            <a:rPr lang="zh-CN" altLang="en-US" i="0">
                              <a:latin typeface="Cambria Math" panose="02040503050406030204" pitchFamily="18" charset="0"/>
                            </a:rPr>
                            <m:t>个任务的工作预算成本</m:t>
                          </m:r>
                        </m:e>
                      </m:nary>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713753" y="5185138"/>
                <a:ext cx="5897476" cy="1098570"/>
              </a:xfrm>
              <a:prstGeom prst="rect">
                <a:avLst/>
              </a:prstGeom>
              <a:blipFill>
                <a:blip r:embed="rId7"/>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97543"/>
            <a:ext cx="7772400" cy="736600"/>
          </a:xfrm>
        </p:spPr>
        <p:txBody>
          <a:bodyPr/>
          <a:lstStyle/>
          <a:p>
            <a:endParaRPr lang="zh-CN" altLang="en-US" dirty="0"/>
          </a:p>
        </p:txBody>
      </p:sp>
      <p:graphicFrame>
        <p:nvGraphicFramePr>
          <p:cNvPr id="97284" name="Object 4"/>
          <p:cNvGraphicFramePr>
            <a:graphicFrameLocks noChangeAspect="1"/>
          </p:cNvGraphicFramePr>
          <p:nvPr/>
        </p:nvGraphicFramePr>
        <p:xfrm>
          <a:off x="1654627" y="1676400"/>
          <a:ext cx="2414336" cy="312057"/>
        </p:xfrm>
        <a:graphic>
          <a:graphicData uri="http://schemas.openxmlformats.org/presentationml/2006/ole">
            <mc:AlternateContent xmlns:mc="http://schemas.openxmlformats.org/markup-compatibility/2006">
              <mc:Choice xmlns:v="urn:schemas-microsoft-com:vml" Requires="v">
                <p:oleObj spid="_x0000_s97369" name="公式" r:id="rId3" imgW="1396394" imgH="177723" progId="Equation.3">
                  <p:embed/>
                </p:oleObj>
              </mc:Choice>
              <mc:Fallback>
                <p:oleObj name="公式" r:id="rId3" imgW="1396394" imgH="177723"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627" y="1676400"/>
                        <a:ext cx="2414336" cy="3120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3" name="Object 3"/>
          <p:cNvGraphicFramePr>
            <a:graphicFrameLocks noChangeAspect="1"/>
          </p:cNvGraphicFramePr>
          <p:nvPr>
            <p:extLst>
              <p:ext uri="{D42A27DB-BD31-4B8C-83A1-F6EECF244321}">
                <p14:modId xmlns:p14="http://schemas.microsoft.com/office/powerpoint/2010/main" val="778558872"/>
              </p:ext>
            </p:extLst>
          </p:nvPr>
        </p:nvGraphicFramePr>
        <p:xfrm>
          <a:off x="1616755" y="3110784"/>
          <a:ext cx="2753515" cy="313996"/>
        </p:xfrm>
        <a:graphic>
          <a:graphicData uri="http://schemas.openxmlformats.org/presentationml/2006/ole">
            <mc:AlternateContent xmlns:mc="http://schemas.openxmlformats.org/markup-compatibility/2006">
              <mc:Choice xmlns:v="urn:schemas-microsoft-com:vml" Requires="v">
                <p:oleObj spid="_x0000_s97370" name="公式" r:id="rId5" imgW="1371600" imgH="177800" progId="Equation.3">
                  <p:embed/>
                </p:oleObj>
              </mc:Choice>
              <mc:Fallback>
                <p:oleObj name="公式" r:id="rId5" imgW="1371600" imgH="177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755" y="3110784"/>
                        <a:ext cx="2753515" cy="313996"/>
                      </a:xfrm>
                      <a:prstGeom prst="rect">
                        <a:avLst/>
                      </a:prstGeom>
                      <a:noFill/>
                      <a:extLst/>
                    </p:spPr>
                  </p:pic>
                </p:oleObj>
              </mc:Fallback>
            </mc:AlternateContent>
          </a:graphicData>
        </a:graphic>
      </p:graphicFrame>
      <p:graphicFrame>
        <p:nvGraphicFramePr>
          <p:cNvPr id="97282" name="Object 2"/>
          <p:cNvGraphicFramePr>
            <a:graphicFrameLocks noChangeAspect="1"/>
          </p:cNvGraphicFramePr>
          <p:nvPr/>
        </p:nvGraphicFramePr>
        <p:xfrm>
          <a:off x="1616755" y="4623201"/>
          <a:ext cx="3071359" cy="514856"/>
        </p:xfrm>
        <a:graphic>
          <a:graphicData uri="http://schemas.openxmlformats.org/presentationml/2006/ole">
            <mc:AlternateContent xmlns:mc="http://schemas.openxmlformats.org/markup-compatibility/2006">
              <mc:Choice xmlns:v="urn:schemas-microsoft-com:vml" Requires="v">
                <p:oleObj spid="_x0000_s97371" name="公式" r:id="rId7" imgW="1206360" imgH="304560" progId="Equation.3">
                  <p:embed/>
                </p:oleObj>
              </mc:Choice>
              <mc:Fallback>
                <p:oleObj name="公式" r:id="rId7" imgW="1206360" imgH="30456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6755" y="4623201"/>
                        <a:ext cx="3071359" cy="5148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1" name="Object 1"/>
          <p:cNvGraphicFramePr>
            <a:graphicFrameLocks noChangeAspect="1"/>
          </p:cNvGraphicFramePr>
          <p:nvPr/>
        </p:nvGraphicFramePr>
        <p:xfrm>
          <a:off x="1770742" y="5420178"/>
          <a:ext cx="2151378" cy="559708"/>
        </p:xfrm>
        <a:graphic>
          <a:graphicData uri="http://schemas.openxmlformats.org/presentationml/2006/ole">
            <mc:AlternateContent xmlns:mc="http://schemas.openxmlformats.org/markup-compatibility/2006">
              <mc:Choice xmlns:v="urn:schemas-microsoft-com:vml" Requires="v">
                <p:oleObj spid="_x0000_s97372" name="公式" r:id="rId9" imgW="1167893" imgH="304668" progId="Equation.3">
                  <p:embed/>
                </p:oleObj>
              </mc:Choice>
              <mc:Fallback>
                <p:oleObj name="公式" r:id="rId9" imgW="1167893" imgH="304668" progId="Equation.3">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0742" y="5420178"/>
                        <a:ext cx="2151378" cy="559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5" name="Rectangle 5"/>
          <p:cNvSpPr>
            <a:spLocks noChangeArrowheads="1"/>
          </p:cNvSpPr>
          <p:nvPr/>
        </p:nvSpPr>
        <p:spPr bwMode="auto">
          <a:xfrm>
            <a:off x="972457" y="1248230"/>
            <a:ext cx="481061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55588" algn="l" defTabSz="914400" rtl="0" eaLnBrk="1" fontAlgn="base" latinLnBrk="0" hangingPunct="1">
              <a:lnSpc>
                <a:spcPct val="100000"/>
              </a:lnSpc>
              <a:spcBef>
                <a:spcPct val="0"/>
              </a:spcBef>
              <a:spcAft>
                <a:spcPct val="0"/>
              </a:spcAft>
              <a:buClrTx/>
              <a:buSzTx/>
              <a:buFontTx/>
              <a:buChar char="•"/>
              <a:tabLst>
                <a:tab pos="611188" algn="l"/>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成本偏差</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(CV--Cost Variance)</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55588" algn="l" defTabSz="914400" rtl="0" eaLnBrk="0" fontAlgn="base" latinLnBrk="0" hangingPunct="0">
              <a:lnSpc>
                <a:spcPct val="100000"/>
              </a:lnSpc>
              <a:spcBef>
                <a:spcPct val="0"/>
              </a:spcBef>
              <a:spcAft>
                <a:spcPct val="0"/>
              </a:spcAft>
              <a:buClrTx/>
              <a:buSzTx/>
              <a:buFontTx/>
              <a:buNone/>
              <a:tabLst>
                <a:tab pos="611188" algn="l"/>
              </a:tabLst>
            </a:pP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7286" name="Rectangle 6"/>
          <p:cNvSpPr>
            <a:spLocks noChangeArrowheads="1"/>
          </p:cNvSpPr>
          <p:nvPr/>
        </p:nvSpPr>
        <p:spPr bwMode="auto">
          <a:xfrm>
            <a:off x="978327" y="2053033"/>
            <a:ext cx="588758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30200" algn="l" defTabSz="914400" rtl="0" eaLnBrk="0" fontAlgn="base" latinLnBrk="0" hangingPunct="0">
              <a:lnSpc>
                <a:spcPct val="100000"/>
              </a:lnSpc>
              <a:spcBef>
                <a:spcPct val="0"/>
              </a:spcBef>
              <a:spcAft>
                <a:spcPct val="0"/>
              </a:spcAft>
              <a:buClrTx/>
              <a:buSzTx/>
              <a:buFontTx/>
              <a:buNone/>
              <a:tabLst>
                <a:tab pos="611188" algn="l"/>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CV</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为负值，表示费用超出预算。</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7287" name="Rectangle 7"/>
          <p:cNvSpPr>
            <a:spLocks noChangeArrowheads="1"/>
          </p:cNvSpPr>
          <p:nvPr/>
        </p:nvSpPr>
        <p:spPr bwMode="auto">
          <a:xfrm>
            <a:off x="999445" y="3424780"/>
            <a:ext cx="850425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30200" algn="l" defTabSz="914400" rtl="0" eaLnBrk="0" fontAlgn="base" latinLnBrk="0" hangingPunct="0">
              <a:lnSpc>
                <a:spcPct val="100000"/>
              </a:lnSpc>
              <a:spcBef>
                <a:spcPct val="0"/>
              </a:spcBef>
              <a:spcAft>
                <a:spcPct val="0"/>
              </a:spcAft>
              <a:buClrTx/>
              <a:buSzTx/>
              <a:buFontTx/>
              <a:buNone/>
              <a:tabLst>
                <a:tab pos="611188" algn="l"/>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SV</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为负值，表示进度落后于预算的进度</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用费用表示</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7289" name="Rectangle 9"/>
          <p:cNvSpPr>
            <a:spLocks noChangeArrowheads="1"/>
          </p:cNvSpPr>
          <p:nvPr/>
        </p:nvSpPr>
        <p:spPr bwMode="auto">
          <a:xfrm>
            <a:off x="638628" y="3562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Times New Roman" pitchFamily="18" charset="0"/>
              <a:ea typeface="楷体_GB231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楷体_GB231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6"/>
          <p:cNvSpPr>
            <a:spLocks noChangeArrowheads="1"/>
          </p:cNvSpPr>
          <p:nvPr/>
        </p:nvSpPr>
        <p:spPr bwMode="auto">
          <a:xfrm>
            <a:off x="919352" y="2628971"/>
            <a:ext cx="5887585"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30200" algn="l" defTabSz="914400" rtl="0" eaLnBrk="0" fontAlgn="base" latinLnBrk="0" hangingPunct="0">
              <a:lnSpc>
                <a:spcPct val="100000"/>
              </a:lnSpc>
              <a:spcBef>
                <a:spcPct val="0"/>
              </a:spcBef>
              <a:spcAft>
                <a:spcPct val="0"/>
              </a:spcAft>
              <a:buClrTx/>
              <a:buSzTx/>
              <a:buFontTx/>
              <a:buChar char="•"/>
              <a:tabLst>
                <a:tab pos="611188" algn="l"/>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进度偏差</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(SV--Schedule Variance)</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 name="Rectangle 7"/>
          <p:cNvSpPr>
            <a:spLocks noChangeArrowheads="1"/>
          </p:cNvSpPr>
          <p:nvPr/>
        </p:nvSpPr>
        <p:spPr bwMode="auto">
          <a:xfrm>
            <a:off x="999445" y="4034065"/>
            <a:ext cx="6058069"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30200" algn="l" defTabSz="914400" rtl="0" eaLnBrk="0" fontAlgn="base" latinLnBrk="0" hangingPunct="0">
              <a:lnSpc>
                <a:spcPct val="100000"/>
              </a:lnSpc>
              <a:spcBef>
                <a:spcPct val="0"/>
              </a:spcBef>
              <a:spcAft>
                <a:spcPct val="0"/>
              </a:spcAft>
              <a:buClrTx/>
              <a:buSzTx/>
              <a:buFontTx/>
              <a:buChar char="•"/>
              <a:tabLst>
                <a:tab pos="611188" algn="l"/>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成本和进度偏差也可以用百分比表示为：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30200" algn="l" defTabSz="914400" rtl="0" eaLnBrk="0" fontAlgn="base" latinLnBrk="0" hangingPunct="0">
              <a:lnSpc>
                <a:spcPct val="100000"/>
              </a:lnSpc>
              <a:spcBef>
                <a:spcPct val="0"/>
              </a:spcBef>
              <a:spcAft>
                <a:spcPct val="0"/>
              </a:spcAft>
              <a:buClrTx/>
              <a:buSzTx/>
              <a:buFontTx/>
              <a:buNone/>
              <a:tabLst>
                <a:tab pos="611188" algn="l"/>
              </a:tabLst>
            </a:pP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1036870" y="1150259"/>
            <a:ext cx="6653300" cy="461665"/>
          </a:xfrm>
          <a:prstGeom prst="rect">
            <a:avLst/>
          </a:prstGeom>
        </p:spPr>
        <p:txBody>
          <a:bodyPr wrap="square">
            <a:spAutoFit/>
          </a:bodyPr>
          <a:lstStyle/>
          <a:p>
            <a:pPr marL="342900" indent="-342900">
              <a:buFont typeface="Arial" panose="020B0604020202020204" pitchFamily="34" charset="0"/>
              <a:buChar char="•"/>
            </a:pPr>
            <a:r>
              <a:rPr lang="zh-CN" altLang="en-US" dirty="0" smtClean="0"/>
              <a:t>成本性能指数</a:t>
            </a:r>
            <a:r>
              <a:rPr lang="en-US" dirty="0" smtClean="0"/>
              <a:t>(Cost Performance Index)</a:t>
            </a:r>
            <a:endParaRPr lang="zh-CN" altLang="en-US" dirty="0"/>
          </a:p>
        </p:txBody>
      </p:sp>
      <p:sp>
        <p:nvSpPr>
          <p:cNvPr id="983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8305" name="Object 1"/>
          <p:cNvGraphicFramePr>
            <a:graphicFrameLocks noChangeAspect="1"/>
          </p:cNvGraphicFramePr>
          <p:nvPr/>
        </p:nvGraphicFramePr>
        <p:xfrm>
          <a:off x="1320799" y="1596572"/>
          <a:ext cx="2302328" cy="522514"/>
        </p:xfrm>
        <a:graphic>
          <a:graphicData uri="http://schemas.openxmlformats.org/presentationml/2006/ole">
            <mc:AlternateContent xmlns:mc="http://schemas.openxmlformats.org/markup-compatibility/2006">
              <mc:Choice xmlns:v="urn:schemas-microsoft-com:vml" Requires="v">
                <p:oleObj spid="_x0000_s98350" name="公式" r:id="rId3" imgW="1345616" imgH="304668" progId="Equation.3">
                  <p:embed/>
                </p:oleObj>
              </mc:Choice>
              <mc:Fallback>
                <p:oleObj name="公式" r:id="rId3" imgW="1345616" imgH="304668"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799" y="1596572"/>
                        <a:ext cx="2302328" cy="522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8307" name="Object 3"/>
          <p:cNvGraphicFramePr>
            <a:graphicFrameLocks noChangeAspect="1"/>
          </p:cNvGraphicFramePr>
          <p:nvPr/>
        </p:nvGraphicFramePr>
        <p:xfrm>
          <a:off x="1378863" y="2627088"/>
          <a:ext cx="2361293" cy="551543"/>
        </p:xfrm>
        <a:graphic>
          <a:graphicData uri="http://schemas.openxmlformats.org/presentationml/2006/ole">
            <mc:AlternateContent xmlns:mc="http://schemas.openxmlformats.org/markup-compatibility/2006">
              <mc:Choice xmlns:v="urn:schemas-microsoft-com:vml" Requires="v">
                <p:oleObj spid="_x0000_s98351" name="公式" r:id="rId5" imgW="1307532" imgH="304668" progId="Equation.3">
                  <p:embed/>
                </p:oleObj>
              </mc:Choice>
              <mc:Fallback>
                <p:oleObj name="公式" r:id="rId5" imgW="1307532" imgH="304668"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863" y="2627088"/>
                        <a:ext cx="2361293" cy="551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1153885" y="2142647"/>
            <a:ext cx="6175829" cy="461665"/>
          </a:xfrm>
          <a:prstGeom prst="rect">
            <a:avLst/>
          </a:prstGeom>
        </p:spPr>
        <p:txBody>
          <a:bodyPr wrap="square">
            <a:spAutoFit/>
          </a:bodyPr>
          <a:lstStyle/>
          <a:p>
            <a:pPr marL="342900" indent="-342900">
              <a:buFont typeface="Arial" panose="020B0604020202020204" pitchFamily="34" charset="0"/>
              <a:buChar char="•"/>
            </a:pPr>
            <a:r>
              <a:rPr lang="zh-CN" altLang="en-US" dirty="0" smtClean="0"/>
              <a:t>进度性能指数</a:t>
            </a:r>
            <a:r>
              <a:rPr lang="en-US" dirty="0" smtClean="0"/>
              <a:t>(Schedule Performance Index)</a:t>
            </a:r>
            <a:endParaRPr lang="zh-CN" altLang="en-US" dirty="0"/>
          </a:p>
        </p:txBody>
      </p:sp>
      <p:sp>
        <p:nvSpPr>
          <p:cNvPr id="9" name="矩形 8"/>
          <p:cNvSpPr/>
          <p:nvPr/>
        </p:nvSpPr>
        <p:spPr>
          <a:xfrm>
            <a:off x="1052285" y="3348839"/>
            <a:ext cx="7953830" cy="2862322"/>
          </a:xfrm>
          <a:prstGeom prst="rect">
            <a:avLst/>
          </a:prstGeom>
        </p:spPr>
        <p:txBody>
          <a:bodyPr wrap="square">
            <a:spAutoFit/>
          </a:bodyPr>
          <a:lstStyle/>
          <a:p>
            <a:pPr>
              <a:buFont typeface="Arial" pitchFamily="34" charset="0"/>
              <a:buChar char="•"/>
            </a:pPr>
            <a:r>
              <a:rPr lang="en-US" sz="2000" dirty="0" smtClean="0"/>
              <a:t>   </a:t>
            </a:r>
            <a:r>
              <a:rPr lang="en-US" dirty="0"/>
              <a:t>CPI</a:t>
            </a:r>
            <a:r>
              <a:rPr lang="zh-CN" altLang="en-US" dirty="0"/>
              <a:t>接近于</a:t>
            </a:r>
            <a:r>
              <a:rPr lang="en-US" dirty="0"/>
              <a:t>1.0</a:t>
            </a:r>
            <a:r>
              <a:rPr lang="zh-CN" altLang="en-US" dirty="0"/>
              <a:t>，说明项目与预算接近。</a:t>
            </a:r>
            <a:endParaRPr lang="en-US" altLang="zh-CN" dirty="0"/>
          </a:p>
          <a:p>
            <a:pPr>
              <a:buFont typeface="Arial" pitchFamily="34" charset="0"/>
              <a:buChar char="•"/>
            </a:pPr>
            <a:r>
              <a:rPr lang="en-US" dirty="0"/>
              <a:t>   SPI</a:t>
            </a:r>
            <a:r>
              <a:rPr lang="zh-CN" altLang="en-US" dirty="0"/>
              <a:t>说明了进度效率指标，</a:t>
            </a:r>
            <a:r>
              <a:rPr lang="en-US" dirty="0"/>
              <a:t>SPI</a:t>
            </a:r>
            <a:r>
              <a:rPr lang="zh-CN" altLang="en-US" dirty="0"/>
              <a:t>越接近于</a:t>
            </a:r>
            <a:r>
              <a:rPr lang="en-US" dirty="0"/>
              <a:t>1.0</a:t>
            </a:r>
            <a:r>
              <a:rPr lang="zh-CN" altLang="en-US" dirty="0"/>
              <a:t>，说明项目执行的效率越高。</a:t>
            </a:r>
            <a:endParaRPr lang="en-US" altLang="zh-CN" dirty="0"/>
          </a:p>
          <a:p>
            <a:pPr lvl="1">
              <a:buFont typeface="Arial" pitchFamily="34" charset="0"/>
              <a:buChar char="•"/>
            </a:pPr>
            <a:r>
              <a:rPr lang="zh-CN" altLang="en-US" sz="2000" dirty="0" smtClean="0"/>
              <a:t>  通常，项目经理把各个时间节点的</a:t>
            </a:r>
            <a:r>
              <a:rPr lang="en-US" sz="2000" dirty="0" smtClean="0"/>
              <a:t>SPI</a:t>
            </a:r>
            <a:r>
              <a:rPr lang="zh-CN" altLang="en-US" sz="2000" dirty="0" smtClean="0"/>
              <a:t>和</a:t>
            </a:r>
            <a:r>
              <a:rPr lang="en-US" sz="2000" dirty="0" smtClean="0"/>
              <a:t>CPI</a:t>
            </a:r>
            <a:r>
              <a:rPr lang="zh-CN" altLang="en-US" sz="2000" dirty="0" smtClean="0"/>
              <a:t>设定为：</a:t>
            </a:r>
            <a:r>
              <a:rPr lang="en-US" sz="2000" dirty="0" smtClean="0"/>
              <a:t>0.8</a:t>
            </a:r>
            <a:r>
              <a:rPr lang="zh-CN" altLang="en-US" sz="2000" dirty="0" smtClean="0"/>
              <a:t>≤</a:t>
            </a:r>
            <a:r>
              <a:rPr lang="en-US" sz="2000" dirty="0" smtClean="0"/>
              <a:t>SPI </a:t>
            </a:r>
            <a:r>
              <a:rPr lang="zh-CN" altLang="en-US" sz="2000" dirty="0" smtClean="0"/>
              <a:t>≤</a:t>
            </a:r>
            <a:r>
              <a:rPr lang="en-US" sz="2000" dirty="0" smtClean="0"/>
              <a:t>1.2</a:t>
            </a:r>
            <a:r>
              <a:rPr lang="zh-CN" altLang="en-US" sz="2000" dirty="0" smtClean="0"/>
              <a:t>，</a:t>
            </a:r>
            <a:r>
              <a:rPr lang="en-US" sz="2000" dirty="0" smtClean="0"/>
              <a:t>0.8</a:t>
            </a:r>
            <a:r>
              <a:rPr lang="zh-CN" altLang="en-US" sz="2000" dirty="0" smtClean="0"/>
              <a:t>≤</a:t>
            </a:r>
            <a:r>
              <a:rPr lang="en-US" sz="2000" dirty="0" smtClean="0"/>
              <a:t>CPI </a:t>
            </a:r>
            <a:r>
              <a:rPr lang="zh-CN" altLang="en-US" sz="2000" dirty="0" smtClean="0"/>
              <a:t>≤</a:t>
            </a:r>
            <a:r>
              <a:rPr lang="en-US" sz="2000" dirty="0" smtClean="0"/>
              <a:t>1.2</a:t>
            </a:r>
            <a:r>
              <a:rPr lang="zh-CN" altLang="en-US" sz="2000" dirty="0" smtClean="0"/>
              <a:t>，如果超出此范围，则需要对工作情况进行分析、调整。</a:t>
            </a:r>
            <a:endParaRPr lang="en-US" altLang="zh-CN" sz="2000" dirty="0" smtClean="0"/>
          </a:p>
          <a:p>
            <a:pPr lvl="1">
              <a:buFont typeface="Arial" pitchFamily="34" charset="0"/>
              <a:buChar char="•"/>
            </a:pPr>
            <a:r>
              <a:rPr lang="zh-CN" altLang="en-US" dirty="0" smtClean="0"/>
              <a:t> 这与时间箱管理是一样道理，即，允许进度和成本有一定的偏差，只要该偏差在运行的范围内。</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从讨论软件生产能力和效率入手，</a:t>
            </a:r>
            <a:endParaRPr lang="en-US" altLang="zh-CN" dirty="0" smtClean="0"/>
          </a:p>
          <a:p>
            <a:pPr lvl="1"/>
            <a:r>
              <a:rPr lang="zh-CN" altLang="en-US" dirty="0" smtClean="0"/>
              <a:t>分析了软件工程环境和软件产品特征对生产率的影响。</a:t>
            </a:r>
            <a:endParaRPr lang="en-US" altLang="zh-CN" dirty="0" smtClean="0"/>
          </a:p>
          <a:p>
            <a:pPr lvl="1"/>
            <a:r>
              <a:rPr lang="zh-CN" altLang="en-US" dirty="0" smtClean="0"/>
              <a:t>分析了程序员的类型，引入了首席程序员、矩阵开发模式和开源开发模式。</a:t>
            </a:r>
            <a:endParaRPr lang="en-US" altLang="zh-CN" dirty="0" smtClean="0"/>
          </a:p>
          <a:p>
            <a:pPr lvl="1"/>
            <a:r>
              <a:rPr lang="zh-CN" altLang="en-US" dirty="0" smtClean="0"/>
              <a:t>讨论了项目计划制定过程、进度和资源规划、项目的跟踪等因素和要求。</a:t>
            </a:r>
            <a:endParaRPr lang="en-US" altLang="zh-CN" dirty="0" smtClean="0"/>
          </a:p>
          <a:p>
            <a:pPr lvl="1"/>
            <a:r>
              <a:rPr lang="zh-CN" altLang="en-US" dirty="0" smtClean="0"/>
              <a:t>进一步讨论对产品规模、工作量、进度的估计，引导出来了</a:t>
            </a:r>
            <a:r>
              <a:rPr lang="en-US" dirty="0" smtClean="0"/>
              <a:t>COCOMO</a:t>
            </a:r>
            <a:r>
              <a:rPr lang="zh-CN" altLang="en-US" dirty="0" smtClean="0"/>
              <a:t>估算方法和</a:t>
            </a:r>
            <a:r>
              <a:rPr lang="en-US" dirty="0" smtClean="0"/>
              <a:t>Putnam</a:t>
            </a:r>
            <a:r>
              <a:rPr lang="zh-CN" altLang="en-US" dirty="0" smtClean="0"/>
              <a:t>方程。</a:t>
            </a:r>
            <a:endParaRPr lang="en-US" altLang="zh-CN" dirty="0" smtClean="0"/>
          </a:p>
          <a:p>
            <a:r>
              <a:rPr lang="zh-CN" altLang="en-US" dirty="0" smtClean="0"/>
              <a:t>这些观点和理论对软件项目进行定量计划、跟踪、监督和管理的基础。</a:t>
            </a:r>
          </a:p>
          <a:p>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zh-CN" altLang="en-US" dirty="0" smtClean="0"/>
              <a:t>用</a:t>
            </a:r>
            <a:r>
              <a:rPr lang="en-US" altLang="zh-CN" dirty="0" smtClean="0"/>
              <a:t>Putnam</a:t>
            </a:r>
            <a:r>
              <a:rPr lang="zh-CN" altLang="en-US" dirty="0" smtClean="0"/>
              <a:t>方程式，</a:t>
            </a:r>
            <a:endParaRPr lang="en-US" altLang="zh-CN" dirty="0" smtClean="0"/>
          </a:p>
          <a:p>
            <a:r>
              <a:rPr lang="en-US" altLang="zh-CN" dirty="0" smtClean="0"/>
              <a:t>1</a:t>
            </a:r>
            <a:r>
              <a:rPr lang="zh-CN" altLang="en-US" dirty="0" smtClean="0"/>
              <a:t>）求出项目最小工期</a:t>
            </a:r>
            <a:endParaRPr lang="en-US" altLang="zh-CN" dirty="0" smtClean="0"/>
          </a:p>
          <a:p>
            <a:r>
              <a:rPr lang="en-US" altLang="zh-CN" dirty="0" smtClean="0"/>
              <a:t>2</a:t>
            </a:r>
            <a:r>
              <a:rPr lang="zh-CN" altLang="en-US" dirty="0" smtClean="0"/>
              <a:t>）</a:t>
            </a:r>
            <a:r>
              <a:rPr lang="zh-CN" altLang="en-US" dirty="0"/>
              <a:t>求出项目</a:t>
            </a:r>
            <a:r>
              <a:rPr lang="zh-CN" altLang="en-US" dirty="0" smtClean="0"/>
              <a:t>最小成本</a:t>
            </a:r>
            <a:endParaRPr lang="en-US" altLang="zh-CN" dirty="0" smtClean="0"/>
          </a:p>
          <a:p>
            <a:r>
              <a:rPr lang="en-US" altLang="zh-CN" dirty="0" smtClean="0"/>
              <a:t>3</a:t>
            </a:r>
            <a:r>
              <a:rPr lang="zh-CN" altLang="en-US" dirty="0" smtClean="0"/>
              <a:t>）解释：增加项目费用</a:t>
            </a:r>
            <a:r>
              <a:rPr lang="en-US" altLang="zh-CN" dirty="0" smtClean="0"/>
              <a:t>(</a:t>
            </a:r>
            <a:r>
              <a:rPr lang="zh-CN" altLang="en-US" dirty="0" smtClean="0"/>
              <a:t>成本</a:t>
            </a:r>
            <a:r>
              <a:rPr lang="en-US" altLang="zh-CN" dirty="0" smtClean="0"/>
              <a:t>)</a:t>
            </a:r>
            <a:r>
              <a:rPr lang="zh-CN" altLang="en-US" dirty="0" smtClean="0"/>
              <a:t>，不一定缩短项目工期的现象</a:t>
            </a:r>
            <a:endParaRPr lang="zh-CN" altLang="en-US" dirty="0"/>
          </a:p>
        </p:txBody>
      </p:sp>
    </p:spTree>
    <p:extLst>
      <p:ext uri="{BB962C8B-B14F-4D97-AF65-F5344CB8AC3E}">
        <p14:creationId xmlns:p14="http://schemas.microsoft.com/office/powerpoint/2010/main" val="1554056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17.2.1 </a:t>
            </a:r>
            <a:r>
              <a:rPr lang="zh-CN" altLang="en-US" dirty="0" smtClean="0"/>
              <a:t>基本生产率定义</a:t>
            </a:r>
            <a:endParaRPr lang="zh-CN" altLang="en-US" dirty="0"/>
          </a:p>
        </p:txBody>
      </p:sp>
      <p:sp>
        <p:nvSpPr>
          <p:cNvPr id="3" name="内容占位符 2"/>
          <p:cNvSpPr>
            <a:spLocks noGrp="1"/>
          </p:cNvSpPr>
          <p:nvPr>
            <p:ph idx="1"/>
          </p:nvPr>
        </p:nvSpPr>
        <p:spPr/>
        <p:txBody>
          <a:bodyPr/>
          <a:lstStyle/>
          <a:p>
            <a:r>
              <a:rPr lang="zh-CN" altLang="en-US" dirty="0" smtClean="0"/>
              <a:t>代码行生产率</a:t>
            </a:r>
            <a:r>
              <a:rPr lang="en-US" dirty="0" smtClean="0"/>
              <a:t>= SLOC/</a:t>
            </a:r>
            <a:r>
              <a:rPr lang="zh-CN" altLang="en-US" dirty="0" smtClean="0"/>
              <a:t>工作量</a:t>
            </a:r>
            <a:r>
              <a:rPr lang="en-US" dirty="0" smtClean="0"/>
              <a:t>(</a:t>
            </a:r>
            <a:r>
              <a:rPr lang="zh-CN" altLang="en-US" dirty="0" smtClean="0"/>
              <a:t>人月</a:t>
            </a:r>
            <a:r>
              <a:rPr lang="en-US" dirty="0" smtClean="0"/>
              <a:t>) </a:t>
            </a:r>
          </a:p>
          <a:p>
            <a:endParaRPr lang="en-US" altLang="zh-CN" dirty="0" smtClean="0"/>
          </a:p>
          <a:p>
            <a:r>
              <a:rPr lang="zh-CN" altLang="en-US" dirty="0" smtClean="0"/>
              <a:t>功能点生产率</a:t>
            </a:r>
            <a:r>
              <a:rPr lang="en-US" dirty="0" smtClean="0"/>
              <a:t>= FP/</a:t>
            </a:r>
            <a:r>
              <a:rPr lang="zh-CN" altLang="en-US" dirty="0" smtClean="0"/>
              <a:t>工作量</a:t>
            </a:r>
            <a:r>
              <a:rPr lang="en-US" dirty="0" smtClean="0"/>
              <a:t>(</a:t>
            </a:r>
            <a:r>
              <a:rPr lang="zh-CN" altLang="en-US" dirty="0" smtClean="0"/>
              <a:t>人日</a:t>
            </a:r>
            <a:r>
              <a:rPr lang="en-US" dirty="0" smtClean="0"/>
              <a:t>)</a:t>
            </a:r>
          </a:p>
          <a:p>
            <a:endParaRPr lang="en-US" altLang="zh-CN" dirty="0" smtClean="0"/>
          </a:p>
          <a:p>
            <a:r>
              <a:rPr lang="zh-CN" altLang="en-US" sz="2000" dirty="0" smtClean="0"/>
              <a:t>复用代码率 </a:t>
            </a:r>
            <a:r>
              <a:rPr lang="en-US" sz="2000" dirty="0" smtClean="0"/>
              <a:t>= </a:t>
            </a:r>
            <a:r>
              <a:rPr lang="zh-CN" altLang="en-US" sz="2000" dirty="0" smtClean="0"/>
              <a:t>复用其它项目或已有的代码行数</a:t>
            </a:r>
            <a:r>
              <a:rPr lang="en-US" sz="2000" dirty="0" smtClean="0"/>
              <a:t>/</a:t>
            </a:r>
            <a:r>
              <a:rPr lang="zh-CN" altLang="en-US" sz="2000" dirty="0" smtClean="0"/>
              <a:t>总的代码行数</a:t>
            </a:r>
          </a:p>
          <a:p>
            <a:endParaRPr lang="en-US" altLang="zh-CN" dirty="0" smtClean="0"/>
          </a:p>
          <a:p>
            <a:r>
              <a:rPr lang="zh-CN" altLang="en-US" sz="2000" dirty="0" smtClean="0"/>
              <a:t>复用代码生产率</a:t>
            </a:r>
            <a:r>
              <a:rPr lang="en-US" sz="2000" dirty="0" smtClean="0"/>
              <a:t> =</a:t>
            </a:r>
            <a:r>
              <a:rPr lang="zh-CN" altLang="en-US" sz="2000" dirty="0" smtClean="0"/>
              <a:t>复用的代码行数</a:t>
            </a:r>
            <a:r>
              <a:rPr lang="en-US" sz="2000" dirty="0" smtClean="0"/>
              <a:t>/</a:t>
            </a:r>
            <a:r>
              <a:rPr lang="zh-CN" altLang="en-US" sz="2000" dirty="0" smtClean="0"/>
              <a:t>复用代所占用的工作量</a:t>
            </a:r>
            <a:r>
              <a:rPr lang="en-US" sz="2000" dirty="0" smtClean="0"/>
              <a:t>(</a:t>
            </a:r>
            <a:r>
              <a:rPr lang="zh-CN" altLang="en-US" sz="2000" dirty="0" smtClean="0"/>
              <a:t>人月</a:t>
            </a:r>
            <a:r>
              <a:rPr 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smtClean="0"/>
              <a:t>有效代码生产率</a:t>
            </a:r>
            <a:r>
              <a:rPr lang="en-US" sz="2000" dirty="0" smtClean="0"/>
              <a:t> = </a:t>
            </a:r>
          </a:p>
          <a:p>
            <a:pPr marL="0" indent="0">
              <a:buNone/>
            </a:pPr>
            <a:r>
              <a:rPr lang="zh-CN" altLang="en-US" sz="2000" dirty="0" smtClean="0"/>
              <a:t>            发布版本的总代码行数</a:t>
            </a:r>
            <a:r>
              <a:rPr lang="en-US" sz="2000" dirty="0" smtClean="0"/>
              <a:t>/</a:t>
            </a:r>
            <a:r>
              <a:rPr lang="zh-CN" altLang="en-US" sz="2000" dirty="0" smtClean="0"/>
              <a:t>为此项目或产品工作所产生的工作量</a:t>
            </a:r>
          </a:p>
          <a:p>
            <a:endParaRPr lang="en-US" altLang="zh-CN" dirty="0" smtClean="0"/>
          </a:p>
          <a:p>
            <a:r>
              <a:rPr lang="zh-CN" altLang="en-US" sz="2000" dirty="0"/>
              <a:t>总代码生产率</a:t>
            </a:r>
            <a:r>
              <a:rPr lang="en-US" sz="2000" dirty="0"/>
              <a:t> = </a:t>
            </a:r>
            <a:endParaRPr lang="en-US" sz="2000" dirty="0" smtClean="0"/>
          </a:p>
          <a:p>
            <a:pPr marL="0" indent="0">
              <a:buNone/>
            </a:pPr>
            <a:r>
              <a:rPr lang="zh-CN" altLang="en-US" sz="2000" dirty="0" smtClean="0"/>
              <a:t>             生产</a:t>
            </a:r>
            <a:r>
              <a:rPr lang="zh-CN" altLang="en-US" sz="2000" dirty="0"/>
              <a:t>的总代码行数</a:t>
            </a:r>
            <a:r>
              <a:rPr lang="en-US" sz="2000" dirty="0"/>
              <a:t>/</a:t>
            </a:r>
            <a:r>
              <a:rPr lang="zh-CN" altLang="en-US" sz="2000" dirty="0"/>
              <a:t>为此项目或产品工作所产生的工作量</a:t>
            </a:r>
          </a:p>
          <a:p>
            <a:endParaRPr lang="zh-CN" altLang="en-US" dirty="0" smtClean="0"/>
          </a:p>
          <a:p>
            <a:r>
              <a:rPr lang="zh-CN" altLang="en-US" dirty="0" smtClean="0"/>
              <a:t>自然，</a:t>
            </a:r>
            <a:endParaRPr lang="en-US" altLang="zh-CN" dirty="0" smtClean="0"/>
          </a:p>
          <a:p>
            <a:endParaRPr lang="zh-CN" altLang="en-US" dirty="0" smtClean="0"/>
          </a:p>
          <a:p>
            <a:pPr lvl="1"/>
            <a:r>
              <a:rPr lang="zh-CN" altLang="en-US" dirty="0" smtClean="0"/>
              <a:t>无效代码生产率</a:t>
            </a:r>
            <a:r>
              <a:rPr lang="en-US" dirty="0" smtClean="0"/>
              <a:t> =</a:t>
            </a:r>
            <a:r>
              <a:rPr lang="zh-CN" altLang="en-US" dirty="0" smtClean="0"/>
              <a:t>总代码生产率</a:t>
            </a:r>
            <a:r>
              <a:rPr lang="en-US" dirty="0" smtClean="0"/>
              <a:t> - </a:t>
            </a:r>
            <a:r>
              <a:rPr lang="zh-CN" altLang="en-US" dirty="0" smtClean="0"/>
              <a:t>有效代码生产率 </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17.2.2 </a:t>
            </a:r>
            <a:r>
              <a:rPr lang="zh-CN" altLang="en-US" dirty="0" smtClean="0"/>
              <a:t>生产率能力基线</a:t>
            </a:r>
            <a:endParaRPr lang="zh-CN" altLang="en-US" dirty="0"/>
          </a:p>
        </p:txBody>
      </p:sp>
      <p:sp>
        <p:nvSpPr>
          <p:cNvPr id="3" name="内容占位符 2"/>
          <p:cNvSpPr>
            <a:spLocks noGrp="1"/>
          </p:cNvSpPr>
          <p:nvPr>
            <p:ph idx="1"/>
          </p:nvPr>
        </p:nvSpPr>
        <p:spPr/>
        <p:txBody>
          <a:bodyPr/>
          <a:lstStyle/>
          <a:p>
            <a:r>
              <a:rPr lang="zh-CN" altLang="en-US" dirty="0" smtClean="0"/>
              <a:t>上述公式仅仅给出了平均情况。在实际的生产率度量时，还必须给出其偏差范围。</a:t>
            </a:r>
            <a:endParaRPr lang="en-US" altLang="zh-CN" dirty="0" smtClean="0"/>
          </a:p>
          <a:p>
            <a:pPr lvl="1"/>
            <a:r>
              <a:rPr lang="en-US" altLang="zh-CN" dirty="0" smtClean="0"/>
              <a:t>UCL =μ+ (2 *σ) </a:t>
            </a:r>
            <a:r>
              <a:rPr lang="zh-CN" altLang="en-US" dirty="0" smtClean="0"/>
              <a:t>取</a:t>
            </a:r>
            <a:r>
              <a:rPr lang="en-US" altLang="zh-CN" dirty="0" smtClean="0"/>
              <a:t>2σ</a:t>
            </a:r>
            <a:endParaRPr lang="zh-CN" altLang="en-US" dirty="0" smtClean="0"/>
          </a:p>
          <a:p>
            <a:pPr lvl="1"/>
            <a:r>
              <a:rPr lang="en-US" altLang="zh-CN" dirty="0" smtClean="0"/>
              <a:t>LCL =μ- (2*σ) </a:t>
            </a:r>
            <a:r>
              <a:rPr lang="zh-CN" altLang="en-US" dirty="0" smtClean="0"/>
              <a:t>或 </a:t>
            </a:r>
            <a:r>
              <a:rPr lang="en-US" altLang="zh-CN" dirty="0" smtClean="0"/>
              <a:t>0 (</a:t>
            </a:r>
            <a:r>
              <a:rPr lang="zh-CN" altLang="en-US" dirty="0" smtClean="0"/>
              <a:t>如果为负数</a:t>
            </a:r>
            <a:r>
              <a:rPr lang="en-US" altLang="zh-CN" dirty="0" smtClean="0"/>
              <a:t>) </a:t>
            </a:r>
          </a:p>
          <a:p>
            <a:endParaRPr lang="en-US" altLang="zh-CN" dirty="0" smtClean="0"/>
          </a:p>
          <a:p>
            <a:r>
              <a:rPr lang="zh-CN" altLang="en-US" dirty="0" smtClean="0"/>
              <a:t>生产率基线不仅是进行项目策划时估算工作进度的依据，也是安排开发节奏的依据。</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657</TotalTime>
  <Words>4984</Words>
  <Application>Microsoft Office PowerPoint</Application>
  <PresentationFormat>全屏显示(4:3)</PresentationFormat>
  <Paragraphs>750</Paragraphs>
  <Slides>66</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4</vt:i4>
      </vt:variant>
      <vt:variant>
        <vt:lpstr>幻灯片标题</vt:lpstr>
      </vt:variant>
      <vt:variant>
        <vt:i4>66</vt:i4>
      </vt:variant>
    </vt:vector>
  </HeadingPairs>
  <TitlesOfParts>
    <vt:vector size="81" baseType="lpstr">
      <vt:lpstr>华文行楷</vt:lpstr>
      <vt:lpstr>楷体</vt:lpstr>
      <vt:lpstr>楷体_GB2312</vt:lpstr>
      <vt:lpstr>宋体</vt:lpstr>
      <vt:lpstr>Arial</vt:lpstr>
      <vt:lpstr>Calibri</vt:lpstr>
      <vt:lpstr>Cambria Math</vt:lpstr>
      <vt:lpstr>Monotype Corsiva</vt:lpstr>
      <vt:lpstr>Times New Roman</vt:lpstr>
      <vt:lpstr>新模板-7</vt:lpstr>
      <vt:lpstr>自定义设计方案</vt:lpstr>
      <vt:lpstr>公式</vt:lpstr>
      <vt:lpstr>图表</vt:lpstr>
      <vt:lpstr>Equation.3</vt:lpstr>
      <vt:lpstr>Picture</vt:lpstr>
      <vt:lpstr>第17章 项目组织与管理</vt:lpstr>
      <vt:lpstr>目录</vt:lpstr>
      <vt:lpstr>17.1 软件生产力</vt:lpstr>
      <vt:lpstr>17.1 软件生产力</vt:lpstr>
      <vt:lpstr>软件生产力影响着软件的商业过程</vt:lpstr>
      <vt:lpstr>17.2软件生产率</vt:lpstr>
      <vt:lpstr>17.2.1 基本生产率定义</vt:lpstr>
      <vt:lpstr>PowerPoint 演示文稿</vt:lpstr>
      <vt:lpstr>17.2.2 生产率能力基线</vt:lpstr>
      <vt:lpstr>17.2.3 软件工程环境与生产率</vt:lpstr>
      <vt:lpstr>17.2.4 软件产品特征与生产率</vt:lpstr>
      <vt:lpstr>不同行业的软件生产率</vt:lpstr>
      <vt:lpstr>17.3 项目组织方式</vt:lpstr>
      <vt:lpstr>17.3.1 程序员与生产率</vt:lpstr>
      <vt:lpstr>程序员类型</vt:lpstr>
      <vt:lpstr>项目开发中的交流方式</vt:lpstr>
      <vt:lpstr>17.3.2 首席程序员的组织方式</vt:lpstr>
      <vt:lpstr>17.3.3 矩阵式的组织方式</vt:lpstr>
      <vt:lpstr>17.3.4 基于开源软件的生产</vt:lpstr>
      <vt:lpstr>开源的生产率</vt:lpstr>
      <vt:lpstr>17.4 项目计划的制定</vt:lpstr>
      <vt:lpstr>17.4.1 项目策划过程</vt:lpstr>
      <vt:lpstr>17.4.2 WBS分解</vt:lpstr>
      <vt:lpstr>17.5 规模/工作量/进度估算</vt:lpstr>
      <vt:lpstr>17.5.1 基于LOC的估算</vt:lpstr>
      <vt:lpstr>17.5.2 基于FP的估计</vt:lpstr>
      <vt:lpstr>第一步：计算未调整的功能点</vt:lpstr>
      <vt:lpstr>第二步计算技术复杂度因素</vt:lpstr>
      <vt:lpstr>第三步：考虑环境复杂度因素</vt:lpstr>
      <vt:lpstr>最后</vt:lpstr>
      <vt:lpstr>17.5.3 基于用例的估算</vt:lpstr>
      <vt:lpstr>计算UCCP</vt:lpstr>
      <vt:lpstr>PowerPoint 演示文稿</vt:lpstr>
      <vt:lpstr>技术因素和权重</vt:lpstr>
      <vt:lpstr>环境因素和权重</vt:lpstr>
      <vt:lpstr>从用例点(UCP)算出工作量</vt:lpstr>
      <vt:lpstr>PowerPoint 演示文稿</vt:lpstr>
      <vt:lpstr>17.5.4 工作量的经验估计模型</vt:lpstr>
      <vt:lpstr>17.5.5工作量的COCOMO估算方法</vt:lpstr>
      <vt:lpstr>17.5.5.1 基本COCOMO方法</vt:lpstr>
      <vt:lpstr>中间模型</vt:lpstr>
      <vt:lpstr>17.5.5.2 应用组合模型</vt:lpstr>
      <vt:lpstr>17.5.5.3 体系结构设计后的估算</vt:lpstr>
      <vt:lpstr>PowerPoint 演示文稿</vt:lpstr>
      <vt:lpstr>17.5.6 进度估算</vt:lpstr>
      <vt:lpstr>COCOMO2.0的进度</vt:lpstr>
      <vt:lpstr>17.6 进度和资源规划</vt:lpstr>
      <vt:lpstr>17.6.1 Putnam方程</vt:lpstr>
      <vt:lpstr>最短开发时间</vt:lpstr>
      <vt:lpstr>17.6.2 规模、工期、工作量与生产率的关系</vt:lpstr>
      <vt:lpstr>17.6.3 资源考虑</vt:lpstr>
      <vt:lpstr>17.6.4 任务和资源规划</vt:lpstr>
      <vt:lpstr>PowerPoint 演示文稿</vt:lpstr>
      <vt:lpstr>17.6.5 建立开发计划</vt:lpstr>
      <vt:lpstr>寻找关键路径，对计划留些余量</vt:lpstr>
      <vt:lpstr>17.7 项目执行与跟踪</vt:lpstr>
      <vt:lpstr>17.7.1 进度跟踪</vt:lpstr>
      <vt:lpstr>项目怪圈</vt:lpstr>
      <vt:lpstr>项目时间箱</vt:lpstr>
      <vt:lpstr>17.7.2 进度跟踪的准确性</vt:lpstr>
      <vt:lpstr>PowerPoint 演示文稿</vt:lpstr>
      <vt:lpstr>17.7.3 挣值分析计算</vt:lpstr>
      <vt:lpstr>PowerPoint 演示文稿</vt:lpstr>
      <vt:lpstr>PowerPoint 演示文稿</vt:lpstr>
      <vt:lpstr>17.8 总结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第17章 项目组织与管理</dc:title>
  <dc:creator>Think</dc:creator>
  <cp:lastModifiedBy>王 安生</cp:lastModifiedBy>
  <cp:revision>91</cp:revision>
  <dcterms:created xsi:type="dcterms:W3CDTF">2014-07-11T03:04:13Z</dcterms:created>
  <dcterms:modified xsi:type="dcterms:W3CDTF">2020-01-16T06:19:34Z</dcterms:modified>
</cp:coreProperties>
</file>