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2"/>
  </p:notesMasterIdLst>
  <p:handoutMasterIdLst>
    <p:handoutMasterId r:id="rId63"/>
  </p:handoutMasterIdLst>
  <p:sldIdLst>
    <p:sldId id="256" r:id="rId3"/>
    <p:sldId id="257" r:id="rId4"/>
    <p:sldId id="259" r:id="rId5"/>
    <p:sldId id="312" r:id="rId6"/>
    <p:sldId id="313" r:id="rId7"/>
    <p:sldId id="326" r:id="rId8"/>
    <p:sldId id="315" r:id="rId9"/>
    <p:sldId id="260" r:id="rId10"/>
    <p:sldId id="261" r:id="rId11"/>
    <p:sldId id="262" r:id="rId12"/>
    <p:sldId id="263" r:id="rId13"/>
    <p:sldId id="264" r:id="rId14"/>
    <p:sldId id="265" r:id="rId15"/>
    <p:sldId id="266" r:id="rId16"/>
    <p:sldId id="267" r:id="rId17"/>
    <p:sldId id="316" r:id="rId18"/>
    <p:sldId id="327" r:id="rId19"/>
    <p:sldId id="268" r:id="rId20"/>
    <p:sldId id="269" r:id="rId21"/>
    <p:sldId id="270" r:id="rId22"/>
    <p:sldId id="271" r:id="rId23"/>
    <p:sldId id="272" r:id="rId24"/>
    <p:sldId id="273" r:id="rId25"/>
    <p:sldId id="274" r:id="rId26"/>
    <p:sldId id="275" r:id="rId27"/>
    <p:sldId id="276" r:id="rId28"/>
    <p:sldId id="277" r:id="rId29"/>
    <p:sldId id="318" r:id="rId30"/>
    <p:sldId id="319" r:id="rId31"/>
    <p:sldId id="320" r:id="rId32"/>
    <p:sldId id="321" r:id="rId33"/>
    <p:sldId id="322" r:id="rId34"/>
    <p:sldId id="323" r:id="rId35"/>
    <p:sldId id="324" r:id="rId36"/>
    <p:sldId id="285" r:id="rId37"/>
    <p:sldId id="287" r:id="rId38"/>
    <p:sldId id="286" r:id="rId39"/>
    <p:sldId id="288" r:id="rId40"/>
    <p:sldId id="289" r:id="rId41"/>
    <p:sldId id="290" r:id="rId42"/>
    <p:sldId id="291" r:id="rId43"/>
    <p:sldId id="292" r:id="rId44"/>
    <p:sldId id="293" r:id="rId45"/>
    <p:sldId id="329" r:id="rId46"/>
    <p:sldId id="328" r:id="rId47"/>
    <p:sldId id="295" r:id="rId48"/>
    <p:sldId id="296" r:id="rId49"/>
    <p:sldId id="297" r:id="rId50"/>
    <p:sldId id="298" r:id="rId51"/>
    <p:sldId id="299" r:id="rId52"/>
    <p:sldId id="300" r:id="rId53"/>
    <p:sldId id="301" r:id="rId54"/>
    <p:sldId id="330" r:id="rId55"/>
    <p:sldId id="331" r:id="rId56"/>
    <p:sldId id="332" r:id="rId57"/>
    <p:sldId id="302" r:id="rId58"/>
    <p:sldId id="303" r:id="rId59"/>
    <p:sldId id="258" r:id="rId60"/>
    <p:sldId id="304" r:id="rId61"/>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66" d="100"/>
          <a:sy n="66" d="100"/>
        </p:scale>
        <p:origin x="56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19</a:t>
            </a:r>
            <a:r>
              <a:rPr lang="zh-CN" altLang="en-US" dirty="0" smtClean="0"/>
              <a:t>章 软件配置管理</a:t>
            </a:r>
            <a:endParaRPr lang="zh-CN" altLang="en-US" dirty="0"/>
          </a:p>
        </p:txBody>
      </p:sp>
      <p:sp>
        <p:nvSpPr>
          <p:cNvPr id="3" name="副标题 2"/>
          <p:cNvSpPr>
            <a:spLocks noGrp="1"/>
          </p:cNvSpPr>
          <p:nvPr>
            <p:ph type="subTitle" idx="1"/>
          </p:nvPr>
        </p:nvSpPr>
        <p:spPr>
          <a:xfrm>
            <a:off x="1748118" y="3859306"/>
            <a:ext cx="6684682" cy="1752600"/>
          </a:xfrm>
        </p:spPr>
        <p:txBody>
          <a:bodyPr/>
          <a:lstStyle/>
          <a:p>
            <a:r>
              <a:rPr lang="zh-CN" altLang="en-US" dirty="0" smtClean="0">
                <a:latin typeface="华文行楷" pitchFamily="2" charset="-122"/>
                <a:ea typeface="华文行楷" pitchFamily="2" charset="-122"/>
              </a:rPr>
              <a:t>如何提高软件开发和产品发布的完整性？不要用错版本，管理住你的修改</a:t>
            </a:r>
            <a:r>
              <a:rPr lang="en-US" altLang="zh-CN" dirty="0" smtClean="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 </a:t>
            </a:r>
            <a:r>
              <a:rPr lang="zh-CN" altLang="en-US" dirty="0" smtClean="0"/>
              <a:t>配置管理内容</a:t>
            </a:r>
            <a:endParaRPr lang="zh-CN" altLang="en-US" dirty="0"/>
          </a:p>
        </p:txBody>
      </p:sp>
      <p:sp>
        <p:nvSpPr>
          <p:cNvPr id="3" name="内容占位符 2"/>
          <p:cNvSpPr>
            <a:spLocks noGrp="1"/>
          </p:cNvSpPr>
          <p:nvPr>
            <p:ph idx="1"/>
          </p:nvPr>
        </p:nvSpPr>
        <p:spPr/>
        <p:txBody>
          <a:bodyPr/>
          <a:lstStyle/>
          <a:p>
            <a:r>
              <a:rPr lang="en-US" dirty="0" smtClean="0"/>
              <a:t>19.2.1 </a:t>
            </a:r>
            <a:r>
              <a:rPr lang="zh-CN" altLang="en-US" dirty="0" smtClean="0"/>
              <a:t>项目开发过程中的配置项</a:t>
            </a:r>
          </a:p>
          <a:p>
            <a:r>
              <a:rPr lang="en-US" dirty="0" smtClean="0"/>
              <a:t>19.2.2 </a:t>
            </a:r>
            <a:r>
              <a:rPr lang="zh-CN" altLang="en-US" dirty="0" smtClean="0"/>
              <a:t>配置管理的基本内容</a:t>
            </a:r>
            <a:r>
              <a:rPr lang="en-US" dirty="0" smtClean="0"/>
              <a:t>	</a:t>
            </a:r>
            <a:endParaRPr lang="zh-CN" altLang="en-US" dirty="0" smtClean="0"/>
          </a:p>
          <a:p>
            <a:r>
              <a:rPr lang="en-US" dirty="0" smtClean="0"/>
              <a:t>19.2.3 SCM</a:t>
            </a:r>
            <a:r>
              <a:rPr lang="zh-CN" altLang="en-US" dirty="0" smtClean="0"/>
              <a:t>的流程</a:t>
            </a:r>
          </a:p>
          <a:p>
            <a:r>
              <a:rPr lang="en-US" dirty="0" smtClean="0"/>
              <a:t>19.2.4 </a:t>
            </a:r>
            <a:r>
              <a:rPr lang="zh-CN" altLang="en-US" dirty="0" smtClean="0"/>
              <a:t>配置管理中的角色</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19.2.1 </a:t>
            </a:r>
            <a:r>
              <a:rPr lang="zh-CN" altLang="en-US" dirty="0" smtClean="0"/>
              <a:t>项目开发过程中的配置项</a:t>
            </a:r>
            <a:endParaRPr lang="zh-CN" altLang="en-US" dirty="0"/>
          </a:p>
        </p:txBody>
      </p:sp>
      <p:sp>
        <p:nvSpPr>
          <p:cNvPr id="3" name="内容占位符 2"/>
          <p:cNvSpPr>
            <a:spLocks noGrp="1"/>
          </p:cNvSpPr>
          <p:nvPr>
            <p:ph idx="1"/>
          </p:nvPr>
        </p:nvSpPr>
        <p:spPr/>
        <p:txBody>
          <a:bodyPr/>
          <a:lstStyle/>
          <a:p>
            <a:r>
              <a:rPr lang="zh-CN" altLang="en-US" dirty="0" smtClean="0"/>
              <a:t>每个活动输出的中间或最终产品可以是：</a:t>
            </a:r>
            <a:endParaRPr lang="en-US" altLang="zh-CN" dirty="0" smtClean="0"/>
          </a:p>
          <a:p>
            <a:pPr lvl="1"/>
            <a:r>
              <a:rPr lang="en-US" dirty="0" smtClean="0"/>
              <a:t>1</a:t>
            </a:r>
            <a:r>
              <a:rPr lang="zh-CN" altLang="en-US" dirty="0" smtClean="0"/>
              <a:t>）计算机程序</a:t>
            </a:r>
            <a:r>
              <a:rPr lang="en-US" dirty="0" smtClean="0"/>
              <a:t>(</a:t>
            </a:r>
            <a:r>
              <a:rPr lang="zh-CN" altLang="en-US" dirty="0" smtClean="0"/>
              <a:t>源代码和执行码</a:t>
            </a:r>
            <a:r>
              <a:rPr lang="en-US" dirty="0" smtClean="0"/>
              <a:t>)</a:t>
            </a:r>
            <a:r>
              <a:rPr lang="zh-CN" altLang="en-US" dirty="0" smtClean="0"/>
              <a:t>；</a:t>
            </a:r>
            <a:endParaRPr lang="en-US" altLang="zh-CN" dirty="0" smtClean="0"/>
          </a:p>
          <a:p>
            <a:pPr lvl="1"/>
            <a:r>
              <a:rPr lang="en-US" dirty="0" smtClean="0"/>
              <a:t>2)   </a:t>
            </a:r>
            <a:r>
              <a:rPr lang="zh-CN" altLang="en-US" dirty="0" smtClean="0"/>
              <a:t>软件文档；以及</a:t>
            </a:r>
            <a:endParaRPr lang="en-US" altLang="zh-CN" dirty="0" smtClean="0"/>
          </a:p>
          <a:p>
            <a:pPr lvl="1"/>
            <a:r>
              <a:rPr lang="en-US" dirty="0" smtClean="0"/>
              <a:t>3</a:t>
            </a:r>
            <a:r>
              <a:rPr lang="zh-CN" altLang="en-US" dirty="0" smtClean="0"/>
              <a:t>）数据或其他内容</a:t>
            </a:r>
            <a:r>
              <a:rPr lang="en-US" dirty="0" smtClean="0"/>
              <a:t>(</a:t>
            </a:r>
            <a:r>
              <a:rPr lang="zh-CN" altLang="en-US" dirty="0" smtClean="0"/>
              <a:t>如调试工具等</a:t>
            </a:r>
            <a:r>
              <a:rPr lang="en-US" dirty="0" smtClean="0"/>
              <a:t>)</a:t>
            </a:r>
            <a:r>
              <a:rPr lang="zh-CN" altLang="en-US" dirty="0" smtClean="0"/>
              <a:t>。</a:t>
            </a:r>
            <a:endParaRPr lang="en-US" altLang="zh-CN" dirty="0" smtClean="0"/>
          </a:p>
          <a:p>
            <a:r>
              <a:rPr lang="zh-CN" altLang="en-US" dirty="0" smtClean="0"/>
              <a:t>与传统工业生产类比：</a:t>
            </a:r>
            <a:endParaRPr lang="en-US" altLang="zh-CN" dirty="0" smtClean="0"/>
          </a:p>
          <a:p>
            <a:pPr lvl="1"/>
            <a:r>
              <a:rPr lang="zh-CN" altLang="en-US" dirty="0" smtClean="0"/>
              <a:t>这些输出产品都是可配置项</a:t>
            </a:r>
            <a:r>
              <a:rPr lang="en-US" dirty="0" smtClean="0"/>
              <a:t>(Configurable Items)</a:t>
            </a:r>
          </a:p>
          <a:p>
            <a:pPr lvl="1"/>
            <a:r>
              <a:rPr lang="zh-CN" altLang="en-US" dirty="0" smtClean="0"/>
              <a:t>通过对这些配置项进行不同的配置，可以得到各种软件产品版本，包括错误的和“正确的”版本</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开发过程中提交物</a:t>
            </a:r>
            <a:r>
              <a:rPr lang="en-US" altLang="zh-CN" dirty="0" smtClean="0"/>
              <a:t>(</a:t>
            </a:r>
            <a:r>
              <a:rPr lang="zh-CN" altLang="en-US" dirty="0" smtClean="0"/>
              <a:t>配置项</a:t>
            </a:r>
            <a:r>
              <a:rPr lang="en-US" altLang="zh-CN" dirty="0" smtClean="0"/>
              <a:t>)</a:t>
            </a:r>
            <a:r>
              <a:rPr lang="zh-CN" altLang="en-US" dirty="0" smtClean="0"/>
              <a:t>的版本变化</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53815671"/>
              </p:ext>
            </p:extLst>
          </p:nvPr>
        </p:nvGraphicFramePr>
        <p:xfrm>
          <a:off x="1090373" y="1524778"/>
          <a:ext cx="7707082" cy="4474739"/>
        </p:xfrm>
        <a:graphic>
          <a:graphicData uri="http://schemas.openxmlformats.org/drawingml/2006/table">
            <a:tbl>
              <a:tblPr/>
              <a:tblGrid>
                <a:gridCol w="1942277">
                  <a:extLst>
                    <a:ext uri="{9D8B030D-6E8A-4147-A177-3AD203B41FA5}">
                      <a16:colId xmlns:a16="http://schemas.microsoft.com/office/drawing/2014/main" val="20000"/>
                    </a:ext>
                  </a:extLst>
                </a:gridCol>
                <a:gridCol w="940714">
                  <a:extLst>
                    <a:ext uri="{9D8B030D-6E8A-4147-A177-3AD203B41FA5}">
                      <a16:colId xmlns:a16="http://schemas.microsoft.com/office/drawing/2014/main" val="20001"/>
                    </a:ext>
                  </a:extLst>
                </a:gridCol>
                <a:gridCol w="1138066">
                  <a:extLst>
                    <a:ext uri="{9D8B030D-6E8A-4147-A177-3AD203B41FA5}">
                      <a16:colId xmlns:a16="http://schemas.microsoft.com/office/drawing/2014/main" val="20002"/>
                    </a:ext>
                  </a:extLst>
                </a:gridCol>
                <a:gridCol w="855634">
                  <a:extLst>
                    <a:ext uri="{9D8B030D-6E8A-4147-A177-3AD203B41FA5}">
                      <a16:colId xmlns:a16="http://schemas.microsoft.com/office/drawing/2014/main" val="20003"/>
                    </a:ext>
                  </a:extLst>
                </a:gridCol>
                <a:gridCol w="973606">
                  <a:extLst>
                    <a:ext uri="{9D8B030D-6E8A-4147-A177-3AD203B41FA5}">
                      <a16:colId xmlns:a16="http://schemas.microsoft.com/office/drawing/2014/main" val="20004"/>
                    </a:ext>
                  </a:extLst>
                </a:gridCol>
                <a:gridCol w="1019655">
                  <a:extLst>
                    <a:ext uri="{9D8B030D-6E8A-4147-A177-3AD203B41FA5}">
                      <a16:colId xmlns:a16="http://schemas.microsoft.com/office/drawing/2014/main" val="20005"/>
                    </a:ext>
                  </a:extLst>
                </a:gridCol>
                <a:gridCol w="837130">
                  <a:extLst>
                    <a:ext uri="{9D8B030D-6E8A-4147-A177-3AD203B41FA5}">
                      <a16:colId xmlns:a16="http://schemas.microsoft.com/office/drawing/2014/main" val="20006"/>
                    </a:ext>
                  </a:extLst>
                </a:gridCol>
              </a:tblGrid>
              <a:tr h="596683">
                <a:tc>
                  <a:txBody>
                    <a:bodyPr/>
                    <a:lstStyle/>
                    <a:p>
                      <a:pPr marL="0" indent="0" algn="r" defTabSz="914400" rtl="0" eaLnBrk="1" latinLnBrk="0" hangingPunct="1">
                        <a:lnSpc>
                          <a:spcPct val="100000"/>
                        </a:lnSpc>
                        <a:spcAft>
                          <a:spcPts val="0"/>
                        </a:spcAft>
                      </a:pPr>
                      <a:r>
                        <a:rPr lang="zh-CN" sz="1600" b="1" kern="100" dirty="0">
                          <a:solidFill>
                            <a:schemeClr val="tx1"/>
                          </a:solidFill>
                          <a:latin typeface="Times New Roman"/>
                          <a:ea typeface="宋体"/>
                          <a:cs typeface="Times New Roman"/>
                        </a:rPr>
                        <a:t>工作阶段</a:t>
                      </a:r>
                    </a:p>
                    <a:p>
                      <a:pPr marL="0" indent="0" algn="just" defTabSz="914400" rtl="0" eaLnBrk="1" latinLnBrk="0" hangingPunct="1">
                        <a:lnSpc>
                          <a:spcPct val="100000"/>
                        </a:lnSpc>
                        <a:spcAft>
                          <a:spcPts val="0"/>
                        </a:spcAft>
                      </a:pPr>
                      <a:r>
                        <a:rPr lang="zh-CN" sz="1600" b="1" kern="100" dirty="0">
                          <a:solidFill>
                            <a:schemeClr val="tx1"/>
                          </a:solidFill>
                          <a:latin typeface="Times New Roman"/>
                          <a:ea typeface="宋体"/>
                          <a:cs typeface="Times New Roman"/>
                        </a:rPr>
                        <a:t>配置项</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just" defTabSz="914400" rtl="0" eaLnBrk="1" latinLnBrk="0" hangingPunct="1">
                        <a:lnSpc>
                          <a:spcPct val="100000"/>
                        </a:lnSpc>
                        <a:spcAft>
                          <a:spcPts val="0"/>
                        </a:spcAft>
                      </a:pPr>
                      <a:endParaRPr lang="en-US" altLang="zh-CN" sz="1600" b="1" kern="100" dirty="0" smtClean="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b="1" kern="100" dirty="0" smtClean="0">
                          <a:solidFill>
                            <a:schemeClr val="tx1"/>
                          </a:solidFill>
                          <a:latin typeface="Times New Roman"/>
                          <a:ea typeface="宋体"/>
                          <a:cs typeface="Times New Roman"/>
                        </a:rPr>
                        <a:t>需求</a:t>
                      </a:r>
                      <a:r>
                        <a:rPr lang="zh-CN" sz="1600" b="1" kern="100" dirty="0">
                          <a:solidFill>
                            <a:schemeClr val="tx1"/>
                          </a:solidFill>
                          <a:latin typeface="Times New Roman"/>
                          <a:ea typeface="宋体"/>
                          <a:cs typeface="Times New Roman"/>
                        </a:rPr>
                        <a:t>关闭</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00" dirty="0" smtClean="0">
                          <a:solidFill>
                            <a:schemeClr val="tx1"/>
                          </a:solidFill>
                          <a:latin typeface="Times New Roman"/>
                          <a:ea typeface="宋体"/>
                          <a:cs typeface="Times New Roman"/>
                        </a:rPr>
                        <a:t>体系结构</a:t>
                      </a:r>
                      <a:endParaRPr lang="en-US" altLang="zh-CN" sz="1600" b="1" kern="100" dirty="0" smtClean="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b="1" kern="100" dirty="0" smtClean="0">
                          <a:solidFill>
                            <a:schemeClr val="tx1"/>
                          </a:solidFill>
                          <a:latin typeface="Times New Roman"/>
                          <a:ea typeface="宋体"/>
                          <a:cs typeface="Times New Roman"/>
                        </a:rPr>
                        <a:t>设计</a:t>
                      </a:r>
                      <a:r>
                        <a:rPr lang="zh-CN" sz="1600" b="1" kern="100" dirty="0">
                          <a:solidFill>
                            <a:schemeClr val="tx1"/>
                          </a:solidFill>
                          <a:latin typeface="Times New Roman"/>
                          <a:ea typeface="宋体"/>
                          <a:cs typeface="Times New Roman"/>
                        </a:rPr>
                        <a:t>关闭</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00" dirty="0">
                          <a:solidFill>
                            <a:schemeClr val="tx1"/>
                          </a:solidFill>
                          <a:latin typeface="Times New Roman"/>
                          <a:ea typeface="宋体"/>
                          <a:cs typeface="Times New Roman"/>
                        </a:rPr>
                        <a:t>详细设计关闭</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00" dirty="0">
                          <a:solidFill>
                            <a:schemeClr val="tx1"/>
                          </a:solidFill>
                          <a:latin typeface="Times New Roman"/>
                          <a:ea typeface="宋体"/>
                          <a:cs typeface="Times New Roman"/>
                        </a:rPr>
                        <a:t>模块测试</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00" dirty="0">
                          <a:solidFill>
                            <a:schemeClr val="tx1"/>
                          </a:solidFill>
                          <a:latin typeface="Times New Roman"/>
                          <a:ea typeface="宋体"/>
                          <a:cs typeface="Times New Roman"/>
                        </a:rPr>
                        <a:t>系统测试关闭</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00" dirty="0">
                          <a:solidFill>
                            <a:schemeClr val="tx1"/>
                          </a:solidFill>
                          <a:latin typeface="Times New Roman"/>
                          <a:ea typeface="宋体"/>
                          <a:cs typeface="Times New Roman"/>
                        </a:rPr>
                        <a:t>系统测试验收</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7788">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配置管理计划</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2.0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3.0</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4.0</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4.0</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4.0</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7788">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测试计划和测试说明</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2.0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3.0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4.5</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5.2</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6.3</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2907">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需求文档</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1.0</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1.2</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1.3</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1.4</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1.6</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1.6</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7590">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体系结构设计文档</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1.2</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1.3</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1.3</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1.3</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5550">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详细设计文档</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1.1</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1.2</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1.3</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1183">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用户手册</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1.0</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1.1</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1.1</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8228">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子系统</a:t>
                      </a:r>
                      <a:r>
                        <a:rPr lang="en-US" sz="1600" kern="100">
                          <a:solidFill>
                            <a:schemeClr val="tx1"/>
                          </a:solidFill>
                          <a:latin typeface="Times New Roman"/>
                          <a:ea typeface="宋体"/>
                          <a:cs typeface="Times New Roman"/>
                        </a:rPr>
                        <a:t>1</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1.1</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1.2</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8633">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子系统</a:t>
                      </a:r>
                      <a:r>
                        <a:rPr lang="en-US" sz="1600" kern="100">
                          <a:solidFill>
                            <a:schemeClr val="tx1"/>
                          </a:solidFill>
                          <a:latin typeface="Times New Roman"/>
                          <a:ea typeface="宋体"/>
                          <a:cs typeface="Times New Roman"/>
                        </a:rPr>
                        <a:t>2</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1.0</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1.1</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1.2</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1995">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编译器</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4.3</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4.3</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4.3</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0318">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链接器</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7.2.5</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7.2.5</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7.2.5</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8288">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完整的系统</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1.1</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97788">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发布注释</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endParaRPr lang="zh-CN" sz="1600" kern="10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1.0</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从提高软件生产效率的角度讲，如果能够管理好这些可配置项，就能组装和创立出新的软件版本，就能更好地满足客户和市场对软件产品能力的需求。</a:t>
            </a:r>
            <a:endParaRPr lang="en-US" altLang="zh-CN" dirty="0" smtClean="0"/>
          </a:p>
          <a:p>
            <a:r>
              <a:rPr lang="zh-CN" altLang="en-US" dirty="0" smtClean="0"/>
              <a:t>如果不能够对配置项进行管理，就会误用而导致工作的失误和成本上升。</a:t>
            </a:r>
            <a:endParaRPr lang="en-US" altLang="zh-CN" dirty="0" smtClean="0"/>
          </a:p>
          <a:p>
            <a:pPr lvl="1"/>
            <a:r>
              <a:rPr lang="zh-CN" altLang="en-US" dirty="0" smtClean="0"/>
              <a:t>例如，需求文档的变更，同时又引起了设计、代码、测试用例等一系列的变更，如不掌握这种变更情况，就会导致发布出的软件版本出现错误。</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19.2.2 </a:t>
            </a:r>
            <a:r>
              <a:rPr lang="zh-CN" altLang="en-US" dirty="0" smtClean="0"/>
              <a:t>配置管理的基本内容</a:t>
            </a:r>
            <a:endParaRPr lang="zh-CN" altLang="en-US" dirty="0"/>
          </a:p>
        </p:txBody>
      </p:sp>
      <p:sp>
        <p:nvSpPr>
          <p:cNvPr id="3" name="内容占位符 2"/>
          <p:cNvSpPr>
            <a:spLocks noGrp="1"/>
          </p:cNvSpPr>
          <p:nvPr>
            <p:ph idx="1"/>
          </p:nvPr>
        </p:nvSpPr>
        <p:spPr/>
        <p:txBody>
          <a:bodyPr/>
          <a:lstStyle/>
          <a:p>
            <a:r>
              <a:rPr lang="zh-CN" altLang="en-US" dirty="0" smtClean="0"/>
              <a:t>每个软件配置项</a:t>
            </a:r>
            <a:r>
              <a:rPr lang="en-US" altLang="zh-CN" dirty="0" smtClean="0"/>
              <a:t>(</a:t>
            </a:r>
            <a:r>
              <a:rPr lang="zh-CN" altLang="en-US" dirty="0" smtClean="0"/>
              <a:t>版本</a:t>
            </a:r>
            <a:r>
              <a:rPr lang="en-US" altLang="zh-CN" dirty="0" smtClean="0"/>
              <a:t>)</a:t>
            </a:r>
            <a:r>
              <a:rPr lang="zh-CN" altLang="en-US" dirty="0" smtClean="0"/>
              <a:t>，就像传统工业的一个零部件</a:t>
            </a:r>
            <a:r>
              <a:rPr lang="en-US" altLang="zh-CN" dirty="0" smtClean="0"/>
              <a:t>(</a:t>
            </a:r>
            <a:r>
              <a:rPr lang="zh-CN" altLang="en-US" dirty="0" smtClean="0"/>
              <a:t>版本</a:t>
            </a:r>
            <a:r>
              <a:rPr lang="en-US" altLang="zh-CN" dirty="0" smtClean="0"/>
              <a:t>)</a:t>
            </a:r>
            <a:r>
              <a:rPr lang="zh-CN" altLang="en-US" dirty="0" smtClean="0"/>
              <a:t>管理一样</a:t>
            </a:r>
            <a:endParaRPr lang="en-US" altLang="zh-CN" dirty="0" smtClean="0"/>
          </a:p>
          <a:p>
            <a:endParaRPr lang="en-US" altLang="zh-CN" dirty="0" smtClean="0"/>
          </a:p>
          <a:p>
            <a:r>
              <a:rPr lang="zh-CN" altLang="en-US" dirty="0" smtClean="0"/>
              <a:t>管理人员把各种类型和用途的零部件进行：</a:t>
            </a:r>
            <a:endParaRPr lang="en-US" altLang="zh-CN" dirty="0" smtClean="0"/>
          </a:p>
          <a:p>
            <a:pPr lvl="1"/>
            <a:r>
              <a:rPr lang="en-US" dirty="0" smtClean="0"/>
              <a:t>1</a:t>
            </a:r>
            <a:r>
              <a:rPr lang="zh-CN" altLang="en-US" dirty="0" smtClean="0"/>
              <a:t>）编号，</a:t>
            </a:r>
            <a:endParaRPr lang="en-US" altLang="zh-CN" dirty="0" smtClean="0"/>
          </a:p>
          <a:p>
            <a:pPr lvl="1"/>
            <a:r>
              <a:rPr lang="en-US" dirty="0" smtClean="0"/>
              <a:t>2</a:t>
            </a:r>
            <a:r>
              <a:rPr lang="zh-CN" altLang="en-US" dirty="0" smtClean="0"/>
              <a:t>）控制对零部件的修改，</a:t>
            </a:r>
            <a:endParaRPr lang="en-US" altLang="zh-CN" dirty="0" smtClean="0"/>
          </a:p>
          <a:p>
            <a:pPr lvl="1"/>
            <a:r>
              <a:rPr lang="en-US" dirty="0" smtClean="0"/>
              <a:t>3</a:t>
            </a:r>
            <a:r>
              <a:rPr lang="zh-CN" altLang="en-US" dirty="0" smtClean="0"/>
              <a:t>）对零部件的状态进行记录，以及</a:t>
            </a:r>
            <a:endParaRPr lang="en-US" altLang="zh-CN" dirty="0" smtClean="0"/>
          </a:p>
          <a:p>
            <a:pPr lvl="1"/>
            <a:r>
              <a:rPr lang="en-US" dirty="0" smtClean="0"/>
              <a:t>4</a:t>
            </a:r>
            <a:r>
              <a:rPr lang="zh-CN" altLang="en-US" dirty="0" smtClean="0"/>
              <a:t>）检查和评审一个产品中使用的零部件是否一致和完整。</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solidFill>
                  <a:srgbClr val="FF0000"/>
                </a:solidFill>
              </a:rPr>
              <a:t>(1) </a:t>
            </a:r>
            <a:r>
              <a:rPr lang="zh-CN" altLang="en-US" b="1" dirty="0" smtClean="0">
                <a:solidFill>
                  <a:srgbClr val="FF0000"/>
                </a:solidFill>
              </a:rPr>
              <a:t>标识</a:t>
            </a:r>
            <a:r>
              <a:rPr lang="zh-CN" altLang="en-US" dirty="0" smtClean="0"/>
              <a:t>每个被需要被管理的项</a:t>
            </a:r>
            <a:endParaRPr lang="zh-CN" altLang="en-US" dirty="0"/>
          </a:p>
        </p:txBody>
      </p:sp>
      <p:sp>
        <p:nvSpPr>
          <p:cNvPr id="3" name="内容占位符 2"/>
          <p:cNvSpPr>
            <a:spLocks noGrp="1"/>
          </p:cNvSpPr>
          <p:nvPr>
            <p:ph idx="1"/>
          </p:nvPr>
        </p:nvSpPr>
        <p:spPr/>
        <p:txBody>
          <a:bodyPr/>
          <a:lstStyle/>
          <a:p>
            <a:r>
              <a:rPr lang="zh-CN" altLang="en-US" dirty="0" smtClean="0"/>
              <a:t>建立一套能反应产品结构的编号模式，给每个被管理的部件一个唯一编号。</a:t>
            </a:r>
            <a:endParaRPr lang="en-US" altLang="zh-CN" dirty="0" smtClean="0"/>
          </a:p>
          <a:p>
            <a:r>
              <a:rPr lang="zh-CN" altLang="en-US" dirty="0" smtClean="0"/>
              <a:t>用编号反映出部件的类型、用途等特征，且便于查询</a:t>
            </a:r>
            <a:endParaRPr lang="en-US" altLang="zh-CN" dirty="0" smtClean="0"/>
          </a:p>
          <a:p>
            <a:r>
              <a:rPr lang="zh-CN" altLang="en-US" dirty="0" smtClean="0"/>
              <a:t>好的标识要能够避免下列的问题：</a:t>
            </a:r>
          </a:p>
          <a:p>
            <a:pPr lvl="1"/>
            <a:r>
              <a:rPr lang="en-US" dirty="0" smtClean="0"/>
              <a:t>a) </a:t>
            </a:r>
            <a:r>
              <a:rPr lang="zh-CN" altLang="en-US" dirty="0" smtClean="0"/>
              <a:t>这个程序昨天好好的，今天怎么了？</a:t>
            </a:r>
          </a:p>
          <a:p>
            <a:pPr lvl="1"/>
            <a:r>
              <a:rPr lang="en-US" dirty="0" smtClean="0"/>
              <a:t>b) </a:t>
            </a:r>
            <a:r>
              <a:rPr lang="zh-CN" altLang="en-US" dirty="0" smtClean="0"/>
              <a:t>当前配置复现不出以前的错误。</a:t>
            </a:r>
          </a:p>
          <a:p>
            <a:pPr lvl="1"/>
            <a:r>
              <a:rPr lang="en-US" dirty="0" smtClean="0"/>
              <a:t>c) </a:t>
            </a:r>
            <a:r>
              <a:rPr lang="zh-CN" altLang="en-US" dirty="0" smtClean="0"/>
              <a:t>很早就把该问题解决了，为啥又出现了？</a:t>
            </a:r>
          </a:p>
          <a:p>
            <a:pPr lvl="1"/>
            <a:r>
              <a:rPr lang="en-US" dirty="0" smtClean="0"/>
              <a:t>d) </a:t>
            </a:r>
            <a:r>
              <a:rPr lang="zh-CN" altLang="en-US" dirty="0" smtClean="0"/>
              <a:t>文档与代码对不上。</a:t>
            </a:r>
          </a:p>
          <a:p>
            <a:pPr lvl="1"/>
            <a:r>
              <a:rPr lang="en-US" dirty="0" smtClean="0"/>
              <a:t>e) </a:t>
            </a:r>
            <a:r>
              <a:rPr lang="zh-CN" altLang="en-US" dirty="0" smtClean="0"/>
              <a:t>我们用的是最新版本吗？</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配置标识</a:t>
            </a:r>
            <a:endParaRPr lang="zh-CN" altLang="en-US" dirty="0"/>
          </a:p>
        </p:txBody>
      </p:sp>
      <p:sp>
        <p:nvSpPr>
          <p:cNvPr id="3" name="矩形 2"/>
          <p:cNvSpPr/>
          <p:nvPr/>
        </p:nvSpPr>
        <p:spPr>
          <a:xfrm>
            <a:off x="7065162" y="1934269"/>
            <a:ext cx="1863090" cy="3046988"/>
          </a:xfrm>
          <a:prstGeom prst="rect">
            <a:avLst/>
          </a:prstGeom>
        </p:spPr>
        <p:txBody>
          <a:bodyPr wrap="square">
            <a:spAutoFit/>
          </a:bodyPr>
          <a:lstStyle/>
          <a:p>
            <a:r>
              <a:rPr lang="zh-CN" altLang="zh-CN" kern="100" dirty="0">
                <a:cs typeface="Times New Roman" panose="02020603050405020304" pitchFamily="18" charset="0"/>
              </a:rPr>
              <a:t>有效管理的第一步是识别出被管理的部件，定义开发和加工部件活动的基线（</a:t>
            </a:r>
            <a:r>
              <a:rPr lang="en-US" altLang="zh-CN" kern="100" dirty="0"/>
              <a:t>baseline</a:t>
            </a:r>
            <a:r>
              <a:rPr lang="zh-CN" altLang="zh-CN" kern="100" dirty="0">
                <a:cs typeface="Times New Roman" panose="02020603050405020304" pitchFamily="18" charset="0"/>
              </a:rPr>
              <a:t>）。</a:t>
            </a:r>
            <a:endParaRPr lang="zh-CN" altLang="en-US" dirty="0"/>
          </a:p>
        </p:txBody>
      </p:sp>
      <p:grpSp>
        <p:nvGrpSpPr>
          <p:cNvPr id="4" name="画布 10753"/>
          <p:cNvGrpSpPr/>
          <p:nvPr/>
        </p:nvGrpSpPr>
        <p:grpSpPr>
          <a:xfrm>
            <a:off x="964210" y="889000"/>
            <a:ext cx="6100952" cy="5201915"/>
            <a:chOff x="28575" y="-19520"/>
            <a:chExt cx="5913120" cy="5297674"/>
          </a:xfrm>
          <a:solidFill>
            <a:schemeClr val="bg1"/>
          </a:solidFill>
        </p:grpSpPr>
        <p:sp>
          <p:nvSpPr>
            <p:cNvPr id="6" name="Rectangle 10755"/>
            <p:cNvSpPr>
              <a:spLocks noChangeArrowheads="1"/>
            </p:cNvSpPr>
            <p:nvPr/>
          </p:nvSpPr>
          <p:spPr bwMode="auto">
            <a:xfrm>
              <a:off x="142875" y="634365"/>
              <a:ext cx="708660" cy="280035"/>
            </a:xfrm>
            <a:prstGeom prst="rect">
              <a:avLst/>
            </a:prstGeom>
            <a:grpFill/>
            <a:ln w="9525">
              <a:solidFill>
                <a:srgbClr val="000000"/>
              </a:solidFill>
              <a:miter lim="800000"/>
              <a:headEnd/>
              <a:tailEnd/>
            </a:ln>
            <a:extLst/>
          </p:spPr>
          <p:txBody>
            <a:bodyPr rot="0" vert="horz" wrap="square" lIns="91440" tIns="45720" rIns="91440" bIns="45720" anchor="ctr" anchorCtr="0" upright="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基线</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7" name="AutoShape 10756"/>
            <p:cNvCxnSpPr>
              <a:cxnSpLocks noChangeShapeType="1"/>
            </p:cNvCxnSpPr>
            <p:nvPr/>
          </p:nvCxnSpPr>
          <p:spPr bwMode="auto">
            <a:xfrm>
              <a:off x="168275" y="-19520"/>
              <a:ext cx="5756910" cy="0"/>
            </a:xfrm>
            <a:prstGeom prst="straightConnector1">
              <a:avLst/>
            </a:prstGeom>
            <a:grpFill/>
            <a:ln w="9525">
              <a:solidFill>
                <a:srgbClr val="000000"/>
              </a:solidFill>
              <a:round/>
              <a:headEnd/>
              <a:tailEnd type="triangle" w="med" len="med"/>
            </a:ln>
            <a:extLst/>
          </p:spPr>
        </p:cxnSp>
        <p:cxnSp>
          <p:nvCxnSpPr>
            <p:cNvPr id="8" name="AutoShape 10757"/>
            <p:cNvCxnSpPr>
              <a:cxnSpLocks noChangeShapeType="1"/>
            </p:cNvCxnSpPr>
            <p:nvPr/>
          </p:nvCxnSpPr>
          <p:spPr bwMode="auto">
            <a:xfrm>
              <a:off x="85725" y="447675"/>
              <a:ext cx="5756910" cy="635"/>
            </a:xfrm>
            <a:prstGeom prst="straightConnector1">
              <a:avLst/>
            </a:prstGeom>
            <a:grpFill/>
            <a:ln w="9525">
              <a:solidFill>
                <a:srgbClr val="000000"/>
              </a:solidFill>
              <a:round/>
              <a:headEnd/>
              <a:tailEnd/>
            </a:ln>
            <a:extLst/>
          </p:spPr>
        </p:cxnSp>
        <p:sp>
          <p:nvSpPr>
            <p:cNvPr id="9" name="Rectangle 10758"/>
            <p:cNvSpPr>
              <a:spLocks noChangeArrowheads="1"/>
            </p:cNvSpPr>
            <p:nvPr/>
          </p:nvSpPr>
          <p:spPr bwMode="auto">
            <a:xfrm>
              <a:off x="213360" y="70485"/>
              <a:ext cx="638175" cy="210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Δ</a:t>
              </a:r>
              <a:r>
                <a:rPr lang="en-US" sz="900" kern="100">
                  <a:effectLst/>
                  <a:latin typeface="Times New Roman" panose="02020603050405020304" pitchFamily="18" charset="0"/>
                  <a:ea typeface="宋体" panose="02010600030101010101" pitchFamily="2" charset="-122"/>
                  <a:cs typeface="宋体" panose="02010600030101010101" pitchFamily="2" charset="-122"/>
                </a:rPr>
                <a:t>=</a:t>
              </a:r>
              <a:r>
                <a:rPr lang="zh-CN" sz="900" kern="100">
                  <a:effectLst/>
                  <a:latin typeface="Times New Roman" panose="02020603050405020304" pitchFamily="18" charset="0"/>
                  <a:ea typeface="宋体" panose="02010600030101010101" pitchFamily="2" charset="-122"/>
                  <a:cs typeface="宋体" panose="02010600030101010101" pitchFamily="2" charset="-122"/>
                </a:rPr>
                <a:t>修改</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 name="Rectangle 10759"/>
            <p:cNvSpPr>
              <a:spLocks noChangeArrowheads="1"/>
            </p:cNvSpPr>
            <p:nvPr/>
          </p:nvSpPr>
          <p:spPr bwMode="auto">
            <a:xfrm>
              <a:off x="708660" y="128270"/>
              <a:ext cx="511175" cy="3473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just">
                <a:spcAft>
                  <a:spcPts val="0"/>
                </a:spcAft>
              </a:pPr>
              <a:r>
                <a:rPr lang="zh-CN" sz="750" kern="100">
                  <a:effectLst/>
                  <a:latin typeface="Times New Roman" panose="02020603050405020304" pitchFamily="18" charset="0"/>
                  <a:ea typeface="宋体" panose="02010600030101010101" pitchFamily="2" charset="-122"/>
                  <a:cs typeface="宋体" panose="02010600030101010101" pitchFamily="2" charset="-122"/>
                </a:rPr>
                <a:t>Δ</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indent="190500" algn="just">
                <a:spcAft>
                  <a:spcPts val="0"/>
                </a:spcAft>
              </a:pPr>
              <a:r>
                <a:rPr lang="zh-CN" sz="750" kern="100">
                  <a:effectLst/>
                  <a:latin typeface="Times New Roman" panose="02020603050405020304" pitchFamily="18" charset="0"/>
                  <a:ea typeface="宋体" panose="02010600030101010101" pitchFamily="2" charset="-122"/>
                  <a:cs typeface="宋体" panose="02010600030101010101" pitchFamily="2" charset="-122"/>
                </a:rPr>
                <a:t>Δ</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 name="Rectangle 10760"/>
            <p:cNvSpPr>
              <a:spLocks noChangeArrowheads="1"/>
            </p:cNvSpPr>
            <p:nvPr/>
          </p:nvSpPr>
          <p:spPr bwMode="auto">
            <a:xfrm>
              <a:off x="1363980" y="634365"/>
              <a:ext cx="708660" cy="280035"/>
            </a:xfrm>
            <a:prstGeom prst="rect">
              <a:avLst/>
            </a:prstGeom>
            <a:grpFill/>
            <a:ln w="9525">
              <a:solidFill>
                <a:srgbClr val="000000"/>
              </a:solidFill>
              <a:miter lim="800000"/>
              <a:headEnd/>
              <a:tailEnd/>
            </a:ln>
            <a:extLst/>
          </p:spPr>
          <p:txBody>
            <a:bodyPr rot="0" vert="horz" wrap="square" lIns="91440" tIns="45720" rIns="91440" bIns="45720" anchor="ctr" anchorCtr="0" upright="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修改</a:t>
              </a:r>
              <a:r>
                <a:rPr lang="en-US" sz="900" kern="10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2" name="Rectangle 10761"/>
            <p:cNvSpPr>
              <a:spLocks noChangeArrowheads="1"/>
            </p:cNvSpPr>
            <p:nvPr/>
          </p:nvSpPr>
          <p:spPr bwMode="auto">
            <a:xfrm>
              <a:off x="2635885" y="634365"/>
              <a:ext cx="708660" cy="280035"/>
            </a:xfrm>
            <a:prstGeom prst="rect">
              <a:avLst/>
            </a:prstGeom>
            <a:grpFill/>
            <a:ln w="9525">
              <a:solidFill>
                <a:srgbClr val="000000"/>
              </a:solidFill>
              <a:miter lim="800000"/>
              <a:headEnd/>
              <a:tailEnd/>
            </a:ln>
            <a:extLst/>
          </p:spPr>
          <p:txBody>
            <a:bodyPr rot="0" vert="horz" wrap="square" lIns="91440" tIns="45720" rIns="91440" bIns="45720" anchor="ctr" anchorCtr="0" upright="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修改</a:t>
              </a:r>
              <a:r>
                <a:rPr lang="en-US" sz="900" kern="100">
                  <a:effectLst/>
                  <a:latin typeface="Times New Roman" panose="02020603050405020304" pitchFamily="18" charset="0"/>
                  <a:ea typeface="宋体" panose="02010600030101010101" pitchFamily="2" charset="-122"/>
                  <a:cs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 name="Rectangle 10762"/>
            <p:cNvSpPr>
              <a:spLocks noChangeArrowheads="1"/>
            </p:cNvSpPr>
            <p:nvPr/>
          </p:nvSpPr>
          <p:spPr bwMode="auto">
            <a:xfrm>
              <a:off x="3908425" y="634365"/>
              <a:ext cx="708660" cy="280035"/>
            </a:xfrm>
            <a:prstGeom prst="rect">
              <a:avLst/>
            </a:prstGeom>
            <a:grpFill/>
            <a:ln w="9525">
              <a:solidFill>
                <a:srgbClr val="000000"/>
              </a:solidFill>
              <a:miter lim="800000"/>
              <a:headEnd/>
              <a:tailEnd/>
            </a:ln>
            <a:extLst/>
          </p:spPr>
          <p:txBody>
            <a:bodyPr rot="0" vert="horz" wrap="square" lIns="91440" tIns="45720" rIns="91440" bIns="45720" anchor="ctr" anchorCtr="0" upright="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修改</a:t>
              </a:r>
              <a:r>
                <a:rPr lang="en-US" sz="900" kern="100">
                  <a:effectLst/>
                  <a:latin typeface="Times New Roman" panose="02020603050405020304" pitchFamily="18" charset="0"/>
                  <a:ea typeface="宋体" panose="02010600030101010101" pitchFamily="2" charset="-122"/>
                  <a:cs typeface="宋体" panose="02010600030101010101" pitchFamily="2" charset="-122"/>
                </a:rPr>
                <a:t>3</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4" name="Rectangle 10763"/>
            <p:cNvSpPr>
              <a:spLocks noChangeArrowheads="1"/>
            </p:cNvSpPr>
            <p:nvPr/>
          </p:nvSpPr>
          <p:spPr bwMode="auto">
            <a:xfrm>
              <a:off x="5003800" y="634365"/>
              <a:ext cx="708660" cy="280035"/>
            </a:xfrm>
            <a:prstGeom prst="rect">
              <a:avLst/>
            </a:prstGeom>
            <a:grpFill/>
            <a:ln w="9525">
              <a:solidFill>
                <a:srgbClr val="000000"/>
              </a:solidFill>
              <a:miter lim="800000"/>
              <a:headEnd/>
              <a:tailEnd/>
            </a:ln>
            <a:extLst/>
          </p:spPr>
          <p:txBody>
            <a:bodyPr rot="0" vert="horz" wrap="square" lIns="91440" tIns="45720" rIns="91440" bIns="45720" anchor="ctr" anchorCtr="0" upright="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修改</a:t>
              </a:r>
              <a:r>
                <a:rPr lang="en-US" sz="900" kern="100">
                  <a:effectLst/>
                  <a:latin typeface="Times New Roman" panose="02020603050405020304" pitchFamily="18" charset="0"/>
                  <a:ea typeface="宋体" panose="02010600030101010101" pitchFamily="2" charset="-122"/>
                  <a:cs typeface="宋体" panose="02010600030101010101" pitchFamily="2" charset="-122"/>
                </a:rPr>
                <a:t>4</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5" name="Rectangle 10764"/>
            <p:cNvSpPr>
              <a:spLocks noChangeArrowheads="1"/>
            </p:cNvSpPr>
            <p:nvPr/>
          </p:nvSpPr>
          <p:spPr bwMode="auto">
            <a:xfrm>
              <a:off x="243205" y="473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16" name="Rectangle 10765"/>
            <p:cNvSpPr>
              <a:spLocks noChangeArrowheads="1"/>
            </p:cNvSpPr>
            <p:nvPr/>
          </p:nvSpPr>
          <p:spPr bwMode="auto">
            <a:xfrm>
              <a:off x="430530" y="473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17" name="Rectangle 10766"/>
            <p:cNvSpPr>
              <a:spLocks noChangeArrowheads="1"/>
            </p:cNvSpPr>
            <p:nvPr/>
          </p:nvSpPr>
          <p:spPr bwMode="auto">
            <a:xfrm>
              <a:off x="617855" y="47752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18" name="Rectangle 10767"/>
            <p:cNvSpPr>
              <a:spLocks noChangeArrowheads="1"/>
            </p:cNvSpPr>
            <p:nvPr/>
          </p:nvSpPr>
          <p:spPr bwMode="auto">
            <a:xfrm>
              <a:off x="795020" y="473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19" name="Rectangle 10768"/>
            <p:cNvSpPr>
              <a:spLocks noChangeArrowheads="1"/>
            </p:cNvSpPr>
            <p:nvPr/>
          </p:nvSpPr>
          <p:spPr bwMode="auto">
            <a:xfrm>
              <a:off x="963930" y="47688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20" name="Rectangle 10769"/>
            <p:cNvSpPr>
              <a:spLocks noChangeArrowheads="1"/>
            </p:cNvSpPr>
            <p:nvPr/>
          </p:nvSpPr>
          <p:spPr bwMode="auto">
            <a:xfrm>
              <a:off x="1132205" y="473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21" name="Rectangle 10770"/>
            <p:cNvSpPr>
              <a:spLocks noChangeArrowheads="1"/>
            </p:cNvSpPr>
            <p:nvPr/>
          </p:nvSpPr>
          <p:spPr bwMode="auto">
            <a:xfrm>
              <a:off x="1313180" y="473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22" name="Rectangle 10771"/>
            <p:cNvSpPr>
              <a:spLocks noChangeArrowheads="1"/>
            </p:cNvSpPr>
            <p:nvPr/>
          </p:nvSpPr>
          <p:spPr bwMode="auto">
            <a:xfrm>
              <a:off x="1506855" y="47752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23" name="Rectangle 10772"/>
            <p:cNvSpPr>
              <a:spLocks noChangeArrowheads="1"/>
            </p:cNvSpPr>
            <p:nvPr/>
          </p:nvSpPr>
          <p:spPr bwMode="auto">
            <a:xfrm>
              <a:off x="1684020" y="4794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24" name="Rectangle 10773"/>
            <p:cNvSpPr>
              <a:spLocks noChangeArrowheads="1"/>
            </p:cNvSpPr>
            <p:nvPr/>
          </p:nvSpPr>
          <p:spPr bwMode="auto">
            <a:xfrm>
              <a:off x="1859280" y="48323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25" name="Rectangle 10774"/>
            <p:cNvSpPr>
              <a:spLocks noChangeArrowheads="1"/>
            </p:cNvSpPr>
            <p:nvPr/>
          </p:nvSpPr>
          <p:spPr bwMode="auto">
            <a:xfrm>
              <a:off x="2040255" y="4794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26" name="Rectangle 10775"/>
            <p:cNvSpPr>
              <a:spLocks noChangeArrowheads="1"/>
            </p:cNvSpPr>
            <p:nvPr/>
          </p:nvSpPr>
          <p:spPr bwMode="auto">
            <a:xfrm>
              <a:off x="2227580" y="4794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28" name="Rectangle 10777"/>
            <p:cNvSpPr>
              <a:spLocks noChangeArrowheads="1"/>
            </p:cNvSpPr>
            <p:nvPr/>
          </p:nvSpPr>
          <p:spPr bwMode="auto">
            <a:xfrm>
              <a:off x="2592070" y="4794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29" name="Rectangle 10778"/>
            <p:cNvSpPr>
              <a:spLocks noChangeArrowheads="1"/>
            </p:cNvSpPr>
            <p:nvPr/>
          </p:nvSpPr>
          <p:spPr bwMode="auto">
            <a:xfrm>
              <a:off x="2760980" y="48323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0" name="Rectangle 10779"/>
            <p:cNvSpPr>
              <a:spLocks noChangeArrowheads="1"/>
            </p:cNvSpPr>
            <p:nvPr/>
          </p:nvSpPr>
          <p:spPr bwMode="auto">
            <a:xfrm>
              <a:off x="2929255" y="4794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1" name="Rectangle 10780"/>
            <p:cNvSpPr>
              <a:spLocks noChangeArrowheads="1"/>
            </p:cNvSpPr>
            <p:nvPr/>
          </p:nvSpPr>
          <p:spPr bwMode="auto">
            <a:xfrm>
              <a:off x="3110230" y="4794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2" name="Rectangle 10781"/>
            <p:cNvSpPr>
              <a:spLocks noChangeArrowheads="1"/>
            </p:cNvSpPr>
            <p:nvPr/>
          </p:nvSpPr>
          <p:spPr bwMode="auto">
            <a:xfrm>
              <a:off x="3303905" y="48387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3" name="Rectangle 10782"/>
            <p:cNvSpPr>
              <a:spLocks noChangeArrowheads="1"/>
            </p:cNvSpPr>
            <p:nvPr/>
          </p:nvSpPr>
          <p:spPr bwMode="auto">
            <a:xfrm>
              <a:off x="3481070" y="4857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4" name="Rectangle 10783"/>
            <p:cNvSpPr>
              <a:spLocks noChangeArrowheads="1"/>
            </p:cNvSpPr>
            <p:nvPr/>
          </p:nvSpPr>
          <p:spPr bwMode="auto">
            <a:xfrm>
              <a:off x="3656330" y="48958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5" name="Rectangle 10784"/>
            <p:cNvSpPr>
              <a:spLocks noChangeArrowheads="1"/>
            </p:cNvSpPr>
            <p:nvPr/>
          </p:nvSpPr>
          <p:spPr bwMode="auto">
            <a:xfrm>
              <a:off x="3830955" y="4857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6" name="Rectangle 10785"/>
            <p:cNvSpPr>
              <a:spLocks noChangeArrowheads="1"/>
            </p:cNvSpPr>
            <p:nvPr/>
          </p:nvSpPr>
          <p:spPr bwMode="auto">
            <a:xfrm>
              <a:off x="4018280" y="4857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7" name="Rectangle 10786"/>
            <p:cNvSpPr>
              <a:spLocks noChangeArrowheads="1"/>
            </p:cNvSpPr>
            <p:nvPr/>
          </p:nvSpPr>
          <p:spPr bwMode="auto">
            <a:xfrm>
              <a:off x="4205605" y="49022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8" name="Rectangle 10787"/>
            <p:cNvSpPr>
              <a:spLocks noChangeArrowheads="1"/>
            </p:cNvSpPr>
            <p:nvPr/>
          </p:nvSpPr>
          <p:spPr bwMode="auto">
            <a:xfrm>
              <a:off x="4382770" y="4857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39" name="Rectangle 10788"/>
            <p:cNvSpPr>
              <a:spLocks noChangeArrowheads="1"/>
            </p:cNvSpPr>
            <p:nvPr/>
          </p:nvSpPr>
          <p:spPr bwMode="auto">
            <a:xfrm>
              <a:off x="4551680" y="48958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40" name="Rectangle 10789"/>
            <p:cNvSpPr>
              <a:spLocks noChangeArrowheads="1"/>
            </p:cNvSpPr>
            <p:nvPr/>
          </p:nvSpPr>
          <p:spPr bwMode="auto">
            <a:xfrm>
              <a:off x="4719955" y="4857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41" name="Rectangle 10790"/>
            <p:cNvSpPr>
              <a:spLocks noChangeArrowheads="1"/>
            </p:cNvSpPr>
            <p:nvPr/>
          </p:nvSpPr>
          <p:spPr bwMode="auto">
            <a:xfrm>
              <a:off x="4900930" y="4857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42" name="Rectangle 10791"/>
            <p:cNvSpPr>
              <a:spLocks noChangeArrowheads="1"/>
            </p:cNvSpPr>
            <p:nvPr/>
          </p:nvSpPr>
          <p:spPr bwMode="auto">
            <a:xfrm>
              <a:off x="5094605" y="49022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43" name="Rectangle 10792"/>
            <p:cNvSpPr>
              <a:spLocks noChangeArrowheads="1"/>
            </p:cNvSpPr>
            <p:nvPr/>
          </p:nvSpPr>
          <p:spPr bwMode="auto">
            <a:xfrm>
              <a:off x="5271770" y="4921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44" name="Rectangle 10793"/>
            <p:cNvSpPr>
              <a:spLocks noChangeArrowheads="1"/>
            </p:cNvSpPr>
            <p:nvPr/>
          </p:nvSpPr>
          <p:spPr bwMode="auto">
            <a:xfrm>
              <a:off x="5447030" y="49593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45" name="Rectangle 10794"/>
            <p:cNvSpPr>
              <a:spLocks noChangeArrowheads="1"/>
            </p:cNvSpPr>
            <p:nvPr/>
          </p:nvSpPr>
          <p:spPr bwMode="auto">
            <a:xfrm>
              <a:off x="5271770" y="128270"/>
              <a:ext cx="638175" cy="210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r">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时间</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7" name="Rectangle 10796"/>
            <p:cNvSpPr>
              <a:spLocks noChangeArrowheads="1"/>
            </p:cNvSpPr>
            <p:nvPr/>
          </p:nvSpPr>
          <p:spPr bwMode="auto">
            <a:xfrm>
              <a:off x="3394710" y="148590"/>
              <a:ext cx="623570" cy="3473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just">
                <a:spcAft>
                  <a:spcPts val="0"/>
                </a:spcAft>
              </a:pPr>
              <a:r>
                <a:rPr lang="zh-CN" sz="750" kern="100">
                  <a:effectLst/>
                  <a:latin typeface="Times New Roman" panose="02020603050405020304" pitchFamily="18" charset="0"/>
                  <a:ea typeface="宋体" panose="02010600030101010101" pitchFamily="2" charset="-122"/>
                  <a:cs typeface="宋体" panose="02010600030101010101" pitchFamily="2" charset="-122"/>
                </a:rPr>
                <a:t>Δ</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indent="142875" algn="just">
                <a:spcAft>
                  <a:spcPts val="0"/>
                </a:spcAft>
              </a:pPr>
              <a:r>
                <a:rPr lang="zh-CN" sz="750" kern="100">
                  <a:effectLst/>
                  <a:latin typeface="Times New Roman" panose="02020603050405020304" pitchFamily="18" charset="0"/>
                  <a:ea typeface="宋体" panose="02010600030101010101" pitchFamily="2" charset="-122"/>
                  <a:cs typeface="宋体" panose="02010600030101010101" pitchFamily="2" charset="-122"/>
                </a:rPr>
                <a:t>Δ</a:t>
              </a:r>
              <a:r>
                <a:rPr lang="en-US" sz="750" kern="100">
                  <a:effectLst/>
                  <a:latin typeface="Times New Roman" panose="02020603050405020304" pitchFamily="18" charset="0"/>
                  <a:ea typeface="宋体" panose="02010600030101010101" pitchFamily="2" charset="-122"/>
                  <a:cs typeface="宋体" panose="02010600030101010101" pitchFamily="2" charset="-122"/>
                </a:rPr>
                <a:t>  </a:t>
              </a:r>
              <a:r>
                <a:rPr lang="zh-CN" sz="750" kern="100">
                  <a:effectLst/>
                  <a:latin typeface="Times New Roman" panose="02020603050405020304" pitchFamily="18" charset="0"/>
                  <a:ea typeface="宋体" panose="02010600030101010101" pitchFamily="2" charset="-122"/>
                  <a:cs typeface="宋体" panose="02010600030101010101" pitchFamily="2" charset="-122"/>
                </a:rPr>
                <a:t>Δ</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8" name="Rectangle 10797"/>
            <p:cNvSpPr>
              <a:spLocks noChangeArrowheads="1"/>
            </p:cNvSpPr>
            <p:nvPr/>
          </p:nvSpPr>
          <p:spPr bwMode="auto">
            <a:xfrm>
              <a:off x="4509135" y="125730"/>
              <a:ext cx="623570" cy="3473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just">
                <a:spcAft>
                  <a:spcPts val="0"/>
                </a:spcAft>
              </a:pPr>
              <a:r>
                <a:rPr lang="zh-CN" sz="750" kern="100">
                  <a:effectLst/>
                  <a:latin typeface="Times New Roman" panose="02020603050405020304" pitchFamily="18" charset="0"/>
                  <a:ea typeface="宋体" panose="02010600030101010101" pitchFamily="2" charset="-122"/>
                  <a:cs typeface="宋体" panose="02010600030101010101" pitchFamily="2" charset="-122"/>
                </a:rPr>
                <a:t>Δ</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indent="142875" algn="just">
                <a:spcAft>
                  <a:spcPts val="0"/>
                </a:spcAft>
              </a:pPr>
              <a:r>
                <a:rPr lang="zh-CN" sz="750" kern="100">
                  <a:effectLst/>
                  <a:latin typeface="Times New Roman" panose="02020603050405020304" pitchFamily="18" charset="0"/>
                  <a:ea typeface="宋体" panose="02010600030101010101" pitchFamily="2" charset="-122"/>
                  <a:cs typeface="宋体" panose="02010600030101010101" pitchFamily="2" charset="-122"/>
                </a:rPr>
                <a:t>Δ</a:t>
              </a:r>
              <a:r>
                <a:rPr lang="en-US" sz="750" kern="100">
                  <a:effectLst/>
                  <a:latin typeface="Times New Roman" panose="02020603050405020304" pitchFamily="18" charset="0"/>
                  <a:ea typeface="宋体" panose="02010600030101010101" pitchFamily="2" charset="-122"/>
                  <a:cs typeface="宋体" panose="02010600030101010101" pitchFamily="2" charset="-122"/>
                </a:rPr>
                <a:t>  </a:t>
              </a:r>
              <a:r>
                <a:rPr lang="zh-CN" sz="750" kern="100">
                  <a:effectLst/>
                  <a:latin typeface="Times New Roman" panose="02020603050405020304" pitchFamily="18" charset="0"/>
                  <a:ea typeface="宋体" panose="02010600030101010101" pitchFamily="2" charset="-122"/>
                  <a:cs typeface="宋体" panose="02010600030101010101" pitchFamily="2" charset="-122"/>
                </a:rPr>
                <a:t>Δ</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9" name="Rectangle 10798"/>
            <p:cNvSpPr>
              <a:spLocks noChangeArrowheads="1"/>
            </p:cNvSpPr>
            <p:nvPr/>
          </p:nvSpPr>
          <p:spPr bwMode="auto">
            <a:xfrm>
              <a:off x="211455" y="9683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0" name="Rectangle 10799"/>
            <p:cNvSpPr>
              <a:spLocks noChangeArrowheads="1"/>
            </p:cNvSpPr>
            <p:nvPr/>
          </p:nvSpPr>
          <p:spPr bwMode="auto">
            <a:xfrm>
              <a:off x="398780" y="9683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1" name="Rectangle 10800"/>
            <p:cNvSpPr>
              <a:spLocks noChangeArrowheads="1"/>
            </p:cNvSpPr>
            <p:nvPr/>
          </p:nvSpPr>
          <p:spPr bwMode="auto">
            <a:xfrm>
              <a:off x="586105" y="97282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2" name="Rectangle 10801"/>
            <p:cNvSpPr>
              <a:spLocks noChangeArrowheads="1"/>
            </p:cNvSpPr>
            <p:nvPr/>
          </p:nvSpPr>
          <p:spPr bwMode="auto">
            <a:xfrm>
              <a:off x="763270" y="9683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3" name="Rectangle 10802"/>
            <p:cNvSpPr>
              <a:spLocks noChangeArrowheads="1"/>
            </p:cNvSpPr>
            <p:nvPr/>
          </p:nvSpPr>
          <p:spPr bwMode="auto">
            <a:xfrm>
              <a:off x="932180" y="97218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4" name="Rectangle 10803"/>
            <p:cNvSpPr>
              <a:spLocks noChangeArrowheads="1"/>
            </p:cNvSpPr>
            <p:nvPr/>
          </p:nvSpPr>
          <p:spPr bwMode="auto">
            <a:xfrm>
              <a:off x="1100455" y="9683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5" name="Rectangle 10804"/>
            <p:cNvSpPr>
              <a:spLocks noChangeArrowheads="1"/>
            </p:cNvSpPr>
            <p:nvPr/>
          </p:nvSpPr>
          <p:spPr bwMode="auto">
            <a:xfrm>
              <a:off x="1281430" y="9683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6" name="Rectangle 10805"/>
            <p:cNvSpPr>
              <a:spLocks noChangeArrowheads="1"/>
            </p:cNvSpPr>
            <p:nvPr/>
          </p:nvSpPr>
          <p:spPr bwMode="auto">
            <a:xfrm>
              <a:off x="1475105" y="97282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7" name="Rectangle 10806"/>
            <p:cNvSpPr>
              <a:spLocks noChangeArrowheads="1"/>
            </p:cNvSpPr>
            <p:nvPr/>
          </p:nvSpPr>
          <p:spPr bwMode="auto">
            <a:xfrm>
              <a:off x="1652270" y="9747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8" name="Rectangle 10807"/>
            <p:cNvSpPr>
              <a:spLocks noChangeArrowheads="1"/>
            </p:cNvSpPr>
            <p:nvPr/>
          </p:nvSpPr>
          <p:spPr bwMode="auto">
            <a:xfrm>
              <a:off x="1827530" y="97853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59" name="Rectangle 10808"/>
            <p:cNvSpPr>
              <a:spLocks noChangeArrowheads="1"/>
            </p:cNvSpPr>
            <p:nvPr/>
          </p:nvSpPr>
          <p:spPr bwMode="auto">
            <a:xfrm>
              <a:off x="2008505" y="9747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0" name="Rectangle 10809"/>
            <p:cNvSpPr>
              <a:spLocks noChangeArrowheads="1"/>
            </p:cNvSpPr>
            <p:nvPr/>
          </p:nvSpPr>
          <p:spPr bwMode="auto">
            <a:xfrm>
              <a:off x="2195830" y="9747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1" name="Rectangle 10810"/>
            <p:cNvSpPr>
              <a:spLocks noChangeArrowheads="1"/>
            </p:cNvSpPr>
            <p:nvPr/>
          </p:nvSpPr>
          <p:spPr bwMode="auto">
            <a:xfrm>
              <a:off x="2383155" y="97917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2" name="Rectangle 10811"/>
            <p:cNvSpPr>
              <a:spLocks noChangeArrowheads="1"/>
            </p:cNvSpPr>
            <p:nvPr/>
          </p:nvSpPr>
          <p:spPr bwMode="auto">
            <a:xfrm>
              <a:off x="2560320" y="9747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3" name="Rectangle 10812"/>
            <p:cNvSpPr>
              <a:spLocks noChangeArrowheads="1"/>
            </p:cNvSpPr>
            <p:nvPr/>
          </p:nvSpPr>
          <p:spPr bwMode="auto">
            <a:xfrm>
              <a:off x="2729230" y="97853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4" name="Rectangle 10813"/>
            <p:cNvSpPr>
              <a:spLocks noChangeArrowheads="1"/>
            </p:cNvSpPr>
            <p:nvPr/>
          </p:nvSpPr>
          <p:spPr bwMode="auto">
            <a:xfrm>
              <a:off x="2897505" y="9747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5" name="Rectangle 10814"/>
            <p:cNvSpPr>
              <a:spLocks noChangeArrowheads="1"/>
            </p:cNvSpPr>
            <p:nvPr/>
          </p:nvSpPr>
          <p:spPr bwMode="auto">
            <a:xfrm>
              <a:off x="3078480" y="9747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6" name="Rectangle 10815"/>
            <p:cNvSpPr>
              <a:spLocks noChangeArrowheads="1"/>
            </p:cNvSpPr>
            <p:nvPr/>
          </p:nvSpPr>
          <p:spPr bwMode="auto">
            <a:xfrm>
              <a:off x="3272155" y="97917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7" name="Rectangle 10816"/>
            <p:cNvSpPr>
              <a:spLocks noChangeArrowheads="1"/>
            </p:cNvSpPr>
            <p:nvPr/>
          </p:nvSpPr>
          <p:spPr bwMode="auto">
            <a:xfrm>
              <a:off x="3449320" y="981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8" name="Rectangle 10817"/>
            <p:cNvSpPr>
              <a:spLocks noChangeArrowheads="1"/>
            </p:cNvSpPr>
            <p:nvPr/>
          </p:nvSpPr>
          <p:spPr bwMode="auto">
            <a:xfrm>
              <a:off x="3624580" y="98488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69" name="Rectangle 10818"/>
            <p:cNvSpPr>
              <a:spLocks noChangeArrowheads="1"/>
            </p:cNvSpPr>
            <p:nvPr/>
          </p:nvSpPr>
          <p:spPr bwMode="auto">
            <a:xfrm>
              <a:off x="3799205" y="981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70" name="Rectangle 10819"/>
            <p:cNvSpPr>
              <a:spLocks noChangeArrowheads="1"/>
            </p:cNvSpPr>
            <p:nvPr/>
          </p:nvSpPr>
          <p:spPr bwMode="auto">
            <a:xfrm>
              <a:off x="3986530" y="981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71" name="Rectangle 10820"/>
            <p:cNvSpPr>
              <a:spLocks noChangeArrowheads="1"/>
            </p:cNvSpPr>
            <p:nvPr/>
          </p:nvSpPr>
          <p:spPr bwMode="auto">
            <a:xfrm>
              <a:off x="4173855" y="98552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72" name="Rectangle 10821"/>
            <p:cNvSpPr>
              <a:spLocks noChangeArrowheads="1"/>
            </p:cNvSpPr>
            <p:nvPr/>
          </p:nvSpPr>
          <p:spPr bwMode="auto">
            <a:xfrm>
              <a:off x="4351020" y="981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73" name="Rectangle 10822"/>
            <p:cNvSpPr>
              <a:spLocks noChangeArrowheads="1"/>
            </p:cNvSpPr>
            <p:nvPr/>
          </p:nvSpPr>
          <p:spPr bwMode="auto">
            <a:xfrm>
              <a:off x="4519930" y="98488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74" name="Rectangle 10823"/>
            <p:cNvSpPr>
              <a:spLocks noChangeArrowheads="1"/>
            </p:cNvSpPr>
            <p:nvPr/>
          </p:nvSpPr>
          <p:spPr bwMode="auto">
            <a:xfrm>
              <a:off x="4688205" y="981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75" name="Rectangle 10824"/>
            <p:cNvSpPr>
              <a:spLocks noChangeArrowheads="1"/>
            </p:cNvSpPr>
            <p:nvPr/>
          </p:nvSpPr>
          <p:spPr bwMode="auto">
            <a:xfrm>
              <a:off x="4869180" y="98107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76" name="Rectangle 10825"/>
            <p:cNvSpPr>
              <a:spLocks noChangeArrowheads="1"/>
            </p:cNvSpPr>
            <p:nvPr/>
          </p:nvSpPr>
          <p:spPr bwMode="auto">
            <a:xfrm>
              <a:off x="5062855" y="985520"/>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77" name="Rectangle 10826"/>
            <p:cNvSpPr>
              <a:spLocks noChangeArrowheads="1"/>
            </p:cNvSpPr>
            <p:nvPr/>
          </p:nvSpPr>
          <p:spPr bwMode="auto">
            <a:xfrm>
              <a:off x="5240020" y="98742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sp>
          <p:nvSpPr>
            <p:cNvPr id="78" name="Rectangle 10827"/>
            <p:cNvSpPr>
              <a:spLocks noChangeArrowheads="1"/>
            </p:cNvSpPr>
            <p:nvPr/>
          </p:nvSpPr>
          <p:spPr bwMode="auto">
            <a:xfrm>
              <a:off x="5415280" y="991235"/>
              <a:ext cx="90805" cy="908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endParaRPr lang="zh-CN" altLang="en-US"/>
            </a:p>
          </p:txBody>
        </p:sp>
        <p:cxnSp>
          <p:nvCxnSpPr>
            <p:cNvPr id="79" name="AutoShape 10828"/>
            <p:cNvCxnSpPr>
              <a:cxnSpLocks noChangeShapeType="1"/>
            </p:cNvCxnSpPr>
            <p:nvPr/>
          </p:nvCxnSpPr>
          <p:spPr bwMode="auto">
            <a:xfrm>
              <a:off x="99060" y="1167765"/>
              <a:ext cx="5756910" cy="635"/>
            </a:xfrm>
            <a:prstGeom prst="straightConnector1">
              <a:avLst/>
            </a:prstGeom>
            <a:grpFill/>
            <a:ln w="9525">
              <a:solidFill>
                <a:srgbClr val="000000"/>
              </a:solidFill>
              <a:round/>
              <a:headEnd/>
              <a:tailEnd/>
            </a:ln>
            <a:extLst/>
          </p:spPr>
        </p:cxnSp>
        <p:sp>
          <p:nvSpPr>
            <p:cNvPr id="80" name="Freeform 10829"/>
            <p:cNvSpPr>
              <a:spLocks/>
            </p:cNvSpPr>
            <p:nvPr/>
          </p:nvSpPr>
          <p:spPr bwMode="auto">
            <a:xfrm>
              <a:off x="31750" y="443865"/>
              <a:ext cx="67310" cy="728345"/>
            </a:xfrm>
            <a:custGeom>
              <a:avLst/>
              <a:gdLst>
                <a:gd name="T0" fmla="*/ 85 w 106"/>
                <a:gd name="T1" fmla="*/ 0 h 1147"/>
                <a:gd name="T2" fmla="*/ 85 w 106"/>
                <a:gd name="T3" fmla="*/ 225 h 1147"/>
                <a:gd name="T4" fmla="*/ 13 w 106"/>
                <a:gd name="T5" fmla="*/ 421 h 1147"/>
                <a:gd name="T6" fmla="*/ 85 w 106"/>
                <a:gd name="T7" fmla="*/ 741 h 1147"/>
                <a:gd name="T8" fmla="*/ 3 w 106"/>
                <a:gd name="T9" fmla="*/ 1081 h 1147"/>
                <a:gd name="T10" fmla="*/ 106 w 106"/>
                <a:gd name="T11" fmla="*/ 1140 h 1147"/>
              </a:gdLst>
              <a:ahLst/>
              <a:cxnLst>
                <a:cxn ang="0">
                  <a:pos x="T0" y="T1"/>
                </a:cxn>
                <a:cxn ang="0">
                  <a:pos x="T2" y="T3"/>
                </a:cxn>
                <a:cxn ang="0">
                  <a:pos x="T4" y="T5"/>
                </a:cxn>
                <a:cxn ang="0">
                  <a:pos x="T6" y="T7"/>
                </a:cxn>
                <a:cxn ang="0">
                  <a:pos x="T8" y="T9"/>
                </a:cxn>
                <a:cxn ang="0">
                  <a:pos x="T10" y="T11"/>
                </a:cxn>
              </a:cxnLst>
              <a:rect l="0" t="0" r="r" b="b"/>
              <a:pathLst>
                <a:path w="106" h="1147">
                  <a:moveTo>
                    <a:pt x="85" y="0"/>
                  </a:moveTo>
                  <a:cubicBezTo>
                    <a:pt x="91" y="77"/>
                    <a:pt x="97" y="155"/>
                    <a:pt x="85" y="225"/>
                  </a:cubicBezTo>
                  <a:cubicBezTo>
                    <a:pt x="73" y="295"/>
                    <a:pt x="13" y="335"/>
                    <a:pt x="13" y="421"/>
                  </a:cubicBezTo>
                  <a:cubicBezTo>
                    <a:pt x="13" y="507"/>
                    <a:pt x="87" y="631"/>
                    <a:pt x="85" y="741"/>
                  </a:cubicBezTo>
                  <a:cubicBezTo>
                    <a:pt x="83" y="851"/>
                    <a:pt x="0" y="1015"/>
                    <a:pt x="3" y="1081"/>
                  </a:cubicBezTo>
                  <a:cubicBezTo>
                    <a:pt x="6" y="1147"/>
                    <a:pt x="56" y="1143"/>
                    <a:pt x="106" y="1140"/>
                  </a:cubicBezTo>
                </a:path>
              </a:pathLst>
            </a:custGeom>
            <a:grpFill/>
            <a:ln w="9525">
              <a:solidFill>
                <a:srgbClr val="000000"/>
              </a:solidFill>
              <a:round/>
              <a:headEnd/>
              <a:tailEnd/>
            </a:ln>
            <a:extLst/>
          </p:spPr>
          <p:txBody>
            <a:bodyPr rot="0" vert="horz" wrap="square" lIns="91440" tIns="45720" rIns="91440" bIns="45720" anchor="t" anchorCtr="0" upright="1">
              <a:noAutofit/>
            </a:bodyPr>
            <a:lstStyle/>
            <a:p>
              <a:endParaRPr lang="zh-CN" altLang="en-US"/>
            </a:p>
          </p:txBody>
        </p:sp>
        <p:sp>
          <p:nvSpPr>
            <p:cNvPr id="81" name="Freeform 10830"/>
            <p:cNvSpPr>
              <a:spLocks/>
            </p:cNvSpPr>
            <p:nvPr/>
          </p:nvSpPr>
          <p:spPr bwMode="auto">
            <a:xfrm>
              <a:off x="5834380" y="448310"/>
              <a:ext cx="107315" cy="713740"/>
            </a:xfrm>
            <a:custGeom>
              <a:avLst/>
              <a:gdLst>
                <a:gd name="T0" fmla="*/ 14 w 113"/>
                <a:gd name="T1" fmla="*/ 0 h 1134"/>
                <a:gd name="T2" fmla="*/ 99 w 113"/>
                <a:gd name="T3" fmla="*/ 75 h 1134"/>
                <a:gd name="T4" fmla="*/ 99 w 113"/>
                <a:gd name="T5" fmla="*/ 218 h 1134"/>
                <a:gd name="T6" fmla="*/ 14 w 113"/>
                <a:gd name="T7" fmla="*/ 504 h 1134"/>
                <a:gd name="T8" fmla="*/ 99 w 113"/>
                <a:gd name="T9" fmla="*/ 734 h 1134"/>
                <a:gd name="T10" fmla="*/ 14 w 113"/>
                <a:gd name="T11" fmla="*/ 855 h 1134"/>
                <a:gd name="T12" fmla="*/ 14 w 113"/>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113" h="1134">
                  <a:moveTo>
                    <a:pt x="14" y="0"/>
                  </a:moveTo>
                  <a:cubicBezTo>
                    <a:pt x="49" y="19"/>
                    <a:pt x="85" y="39"/>
                    <a:pt x="99" y="75"/>
                  </a:cubicBezTo>
                  <a:cubicBezTo>
                    <a:pt x="113" y="111"/>
                    <a:pt x="113" y="147"/>
                    <a:pt x="99" y="218"/>
                  </a:cubicBezTo>
                  <a:cubicBezTo>
                    <a:pt x="85" y="289"/>
                    <a:pt x="14" y="418"/>
                    <a:pt x="14" y="504"/>
                  </a:cubicBezTo>
                  <a:cubicBezTo>
                    <a:pt x="14" y="590"/>
                    <a:pt x="99" y="676"/>
                    <a:pt x="99" y="734"/>
                  </a:cubicBezTo>
                  <a:cubicBezTo>
                    <a:pt x="99" y="792"/>
                    <a:pt x="28" y="788"/>
                    <a:pt x="14" y="855"/>
                  </a:cubicBezTo>
                  <a:cubicBezTo>
                    <a:pt x="0" y="922"/>
                    <a:pt x="7" y="1028"/>
                    <a:pt x="14" y="1134"/>
                  </a:cubicBezTo>
                </a:path>
              </a:pathLst>
            </a:custGeom>
            <a:grpFill/>
            <a:ln w="9525">
              <a:solidFill>
                <a:srgbClr val="000000"/>
              </a:solidFill>
              <a:round/>
              <a:headEnd/>
              <a:tailEnd/>
            </a:ln>
            <a:extLst/>
          </p:spPr>
          <p:txBody>
            <a:bodyPr rot="0" vert="horz" wrap="square" lIns="91440" tIns="45720" rIns="91440" bIns="45720" anchor="t" anchorCtr="0" upright="1">
              <a:noAutofit/>
            </a:bodyPr>
            <a:lstStyle/>
            <a:p>
              <a:endParaRPr lang="zh-CN" altLang="en-US"/>
            </a:p>
          </p:txBody>
        </p:sp>
        <p:sp>
          <p:nvSpPr>
            <p:cNvPr id="82" name="Text Box 10831"/>
            <p:cNvSpPr txBox="1">
              <a:spLocks noChangeArrowheads="1"/>
            </p:cNvSpPr>
            <p:nvPr/>
          </p:nvSpPr>
          <p:spPr bwMode="auto">
            <a:xfrm>
              <a:off x="28575" y="1514475"/>
              <a:ext cx="742950" cy="53403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dirty="0">
                  <a:effectLst/>
                  <a:latin typeface="Times New Roman" panose="02020603050405020304" pitchFamily="18" charset="0"/>
                  <a:ea typeface="宋体" panose="02010600030101010101" pitchFamily="2" charset="-122"/>
                  <a:cs typeface="宋体" panose="02010600030101010101" pitchFamily="2" charset="-122"/>
                </a:rPr>
                <a:t>第二章</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dirty="0">
                  <a:effectLst/>
                  <a:latin typeface="Times New Roman" panose="02020603050405020304" pitchFamily="18" charset="0"/>
                  <a:ea typeface="宋体" panose="02010600030101010101" pitchFamily="2" charset="-122"/>
                  <a:cs typeface="宋体" panose="02010600030101010101" pitchFamily="2" charset="-122"/>
                </a:rPr>
                <a:t>系统功能</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3" name="Text Box 10832"/>
            <p:cNvSpPr txBox="1">
              <a:spLocks noChangeArrowheads="1"/>
            </p:cNvSpPr>
            <p:nvPr/>
          </p:nvSpPr>
          <p:spPr bwMode="auto">
            <a:xfrm>
              <a:off x="737235" y="1668145"/>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4" name="Text Box 10833"/>
            <p:cNvSpPr txBox="1">
              <a:spLocks noChangeArrowheads="1"/>
            </p:cNvSpPr>
            <p:nvPr/>
          </p:nvSpPr>
          <p:spPr bwMode="auto">
            <a:xfrm>
              <a:off x="150495" y="1971675"/>
              <a:ext cx="742950" cy="53403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第一章</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系统概念</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5" name="Text Box 10834"/>
            <p:cNvSpPr txBox="1">
              <a:spLocks noChangeArrowheads="1"/>
            </p:cNvSpPr>
            <p:nvPr/>
          </p:nvSpPr>
          <p:spPr bwMode="auto">
            <a:xfrm>
              <a:off x="859155" y="2125345"/>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6" name="Text Box 10835"/>
            <p:cNvSpPr txBox="1">
              <a:spLocks noChangeArrowheads="1"/>
            </p:cNvSpPr>
            <p:nvPr/>
          </p:nvSpPr>
          <p:spPr bwMode="auto">
            <a:xfrm>
              <a:off x="241935" y="2345055"/>
              <a:ext cx="742950" cy="53403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系统</a:t>
              </a:r>
              <a:r>
                <a:rPr lang="en-US" sz="900" kern="100">
                  <a:effectLst/>
                  <a:latin typeface="Times New Roman" panose="02020603050405020304" pitchFamily="18" charset="0"/>
                  <a:ea typeface="宋体" panose="02010600030101010101" pitchFamily="2" charset="-122"/>
                  <a:cs typeface="宋体" panose="02010600030101010101" pitchFamily="2" charset="-122"/>
                </a:rPr>
                <a:t> XYZ</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功能说明</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7" name="Text Box 10836"/>
            <p:cNvSpPr txBox="1">
              <a:spLocks noChangeArrowheads="1"/>
            </p:cNvSpPr>
            <p:nvPr/>
          </p:nvSpPr>
          <p:spPr bwMode="auto">
            <a:xfrm>
              <a:off x="758489" y="2813681"/>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8" name="Text Box 10837"/>
            <p:cNvSpPr txBox="1">
              <a:spLocks noChangeArrowheads="1"/>
            </p:cNvSpPr>
            <p:nvPr/>
          </p:nvSpPr>
          <p:spPr bwMode="auto">
            <a:xfrm>
              <a:off x="1323975" y="1232535"/>
              <a:ext cx="742950" cy="53403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第三章</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系统功能</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9" name="Text Box 10838"/>
            <p:cNvSpPr txBox="1">
              <a:spLocks noChangeArrowheads="1"/>
            </p:cNvSpPr>
            <p:nvPr/>
          </p:nvSpPr>
          <p:spPr bwMode="auto">
            <a:xfrm>
              <a:off x="2032635" y="1386205"/>
              <a:ext cx="44132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0" name="Text Box 10839"/>
            <p:cNvSpPr txBox="1">
              <a:spLocks noChangeArrowheads="1"/>
            </p:cNvSpPr>
            <p:nvPr/>
          </p:nvSpPr>
          <p:spPr bwMode="auto">
            <a:xfrm>
              <a:off x="1407795" y="1689735"/>
              <a:ext cx="742950" cy="53403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第二章</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系统概念</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1" name="Text Box 10840"/>
            <p:cNvSpPr txBox="1">
              <a:spLocks noChangeArrowheads="1"/>
            </p:cNvSpPr>
            <p:nvPr/>
          </p:nvSpPr>
          <p:spPr bwMode="auto">
            <a:xfrm>
              <a:off x="2093595" y="1843405"/>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2" name="Text Box 10841"/>
            <p:cNvSpPr txBox="1">
              <a:spLocks noChangeArrowheads="1"/>
            </p:cNvSpPr>
            <p:nvPr/>
          </p:nvSpPr>
          <p:spPr bwMode="auto">
            <a:xfrm>
              <a:off x="1728470" y="3372485"/>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3" name="Text Box 10842"/>
            <p:cNvSpPr txBox="1">
              <a:spLocks noChangeArrowheads="1"/>
            </p:cNvSpPr>
            <p:nvPr/>
          </p:nvSpPr>
          <p:spPr bwMode="auto">
            <a:xfrm>
              <a:off x="1483360" y="2085340"/>
              <a:ext cx="742950" cy="53403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第一章</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系统概念和功能</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4" name="Text Box 10843"/>
            <p:cNvSpPr txBox="1">
              <a:spLocks noChangeArrowheads="1"/>
            </p:cNvSpPr>
            <p:nvPr/>
          </p:nvSpPr>
          <p:spPr bwMode="auto">
            <a:xfrm>
              <a:off x="1570990" y="2552700"/>
              <a:ext cx="742950" cy="66611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系统</a:t>
              </a:r>
              <a:r>
                <a:rPr lang="en-US" sz="900" kern="100">
                  <a:effectLst/>
                  <a:latin typeface="Times New Roman" panose="02020603050405020304" pitchFamily="18" charset="0"/>
                  <a:ea typeface="宋体" panose="02010600030101010101" pitchFamily="2" charset="-122"/>
                  <a:cs typeface="宋体" panose="02010600030101010101" pitchFamily="2" charset="-122"/>
                </a:rPr>
                <a:t> XYZ</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功能和概要设计说明</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5" name="Text Box 10844"/>
            <p:cNvSpPr txBox="1">
              <a:spLocks noChangeArrowheads="1"/>
            </p:cNvSpPr>
            <p:nvPr/>
          </p:nvSpPr>
          <p:spPr bwMode="auto">
            <a:xfrm>
              <a:off x="1403985" y="3751580"/>
              <a:ext cx="508636"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dirty="0" smtClean="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dirty="0" smtClean="0">
                  <a:effectLst/>
                  <a:latin typeface="Times New Roman" panose="02020603050405020304" pitchFamily="18" charset="0"/>
                  <a:ea typeface="宋体" panose="02010600030101010101" pitchFamily="2" charset="-122"/>
                  <a:cs typeface="宋体" panose="02010600030101010101" pitchFamily="2" charset="-122"/>
                </a:rPr>
                <a:t>1</a:t>
              </a:r>
              <a:r>
                <a:rPr lang="en-US" sz="750" kern="100" baseline="-25000" dirty="0" smtClean="0">
                  <a:cs typeface="宋体" panose="02010600030101010101" pitchFamily="2" charset="-122"/>
                </a:rPr>
                <a:t>..</a:t>
              </a:r>
              <a:r>
                <a:rPr lang="en-US" sz="750" kern="100" baseline="-25000" dirty="0" smtClean="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6" name="Text Box 10845"/>
            <p:cNvSpPr txBox="1">
              <a:spLocks noChangeArrowheads="1"/>
            </p:cNvSpPr>
            <p:nvPr/>
          </p:nvSpPr>
          <p:spPr bwMode="auto">
            <a:xfrm>
              <a:off x="2061210" y="3751580"/>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dirty="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dirty="0">
                  <a:effectLst/>
                  <a:latin typeface="Times New Roman" panose="02020603050405020304" pitchFamily="18" charset="0"/>
                  <a:ea typeface="宋体" panose="02010600030101010101" pitchFamily="2" charset="-122"/>
                  <a:cs typeface="宋体" panose="02010600030101010101" pitchFamily="2" charset="-122"/>
                </a:rPr>
                <a:t>1.2</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7" name="Freeform 10846"/>
            <p:cNvSpPr>
              <a:spLocks/>
            </p:cNvSpPr>
            <p:nvPr/>
          </p:nvSpPr>
          <p:spPr bwMode="auto">
            <a:xfrm>
              <a:off x="1699260" y="3591560"/>
              <a:ext cx="459105" cy="160020"/>
            </a:xfrm>
            <a:custGeom>
              <a:avLst/>
              <a:gdLst>
                <a:gd name="T0" fmla="*/ 0 w 723"/>
                <a:gd name="T1" fmla="*/ 252 h 252"/>
                <a:gd name="T2" fmla="*/ 0 w 723"/>
                <a:gd name="T3" fmla="*/ 139 h 252"/>
                <a:gd name="T4" fmla="*/ 336 w 723"/>
                <a:gd name="T5" fmla="*/ 139 h 252"/>
                <a:gd name="T6" fmla="*/ 327 w 723"/>
                <a:gd name="T7" fmla="*/ 0 h 252"/>
                <a:gd name="T8" fmla="*/ 327 w 723"/>
                <a:gd name="T9" fmla="*/ 150 h 252"/>
                <a:gd name="T10" fmla="*/ 723 w 723"/>
                <a:gd name="T11" fmla="*/ 150 h 252"/>
                <a:gd name="T12" fmla="*/ 723 w 723"/>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723" h="252">
                  <a:moveTo>
                    <a:pt x="0" y="252"/>
                  </a:moveTo>
                  <a:lnTo>
                    <a:pt x="0" y="139"/>
                  </a:lnTo>
                  <a:lnTo>
                    <a:pt x="336" y="139"/>
                  </a:lnTo>
                  <a:lnTo>
                    <a:pt x="327" y="0"/>
                  </a:lnTo>
                  <a:lnTo>
                    <a:pt x="327" y="150"/>
                  </a:lnTo>
                  <a:lnTo>
                    <a:pt x="723" y="150"/>
                  </a:lnTo>
                  <a:lnTo>
                    <a:pt x="723" y="252"/>
                  </a:lnTo>
                </a:path>
              </a:pathLst>
            </a:custGeom>
            <a:grpFill/>
            <a:ln w="9525">
              <a:solidFill>
                <a:srgbClr val="000000"/>
              </a:solidFill>
              <a:round/>
              <a:headEnd/>
              <a:tailEnd/>
            </a:ln>
            <a:extLst/>
          </p:spPr>
          <p:txBody>
            <a:bodyPr rot="0" vert="horz" wrap="square" lIns="91440" tIns="45720" rIns="91440" bIns="45720" anchor="t" anchorCtr="0" upright="1">
              <a:noAutofit/>
            </a:bodyPr>
            <a:lstStyle/>
            <a:p>
              <a:endParaRPr lang="zh-CN" altLang="en-US"/>
            </a:p>
          </p:txBody>
        </p:sp>
        <p:sp>
          <p:nvSpPr>
            <p:cNvPr id="98" name="Text Box 10847"/>
            <p:cNvSpPr txBox="1">
              <a:spLocks noChangeArrowheads="1"/>
            </p:cNvSpPr>
            <p:nvPr/>
          </p:nvSpPr>
          <p:spPr bwMode="auto">
            <a:xfrm>
              <a:off x="2154555" y="2186305"/>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9" name="Text Box 10848"/>
            <p:cNvSpPr txBox="1">
              <a:spLocks noChangeArrowheads="1"/>
            </p:cNvSpPr>
            <p:nvPr/>
          </p:nvSpPr>
          <p:spPr bwMode="auto">
            <a:xfrm>
              <a:off x="2604135" y="1224916"/>
              <a:ext cx="742950" cy="441960"/>
            </a:xfrm>
            <a:prstGeom prst="rect">
              <a:avLst/>
            </a:prstGeom>
            <a:grpFill/>
            <a:ln w="9525">
              <a:solidFill>
                <a:srgbClr val="000000"/>
              </a:solidFill>
              <a:miter lim="800000"/>
              <a:headEnd/>
              <a:tailEnd/>
            </a:ln>
          </p:spPr>
          <p:txBody>
            <a:bodyPr rot="0" vert="horz" wrap="square" lIns="72000" tIns="45720" rIns="72000" bIns="45720" anchor="t" anchorCtr="0" upright="1">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C.</a:t>
              </a:r>
              <a:r>
                <a:rPr lang="zh-CN" sz="900" kern="100">
                  <a:effectLst/>
                  <a:latin typeface="Times New Roman" panose="02020603050405020304" pitchFamily="18" charset="0"/>
                  <a:ea typeface="宋体" panose="02010600030101010101" pitchFamily="2" charset="-122"/>
                  <a:cs typeface="宋体" panose="02010600030101010101" pitchFamily="2" charset="-122"/>
                </a:rPr>
                <a:t>输出处理</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0" name="Text Box 10849"/>
            <p:cNvSpPr txBox="1">
              <a:spLocks noChangeArrowheads="1"/>
            </p:cNvSpPr>
            <p:nvPr/>
          </p:nvSpPr>
          <p:spPr bwMode="auto">
            <a:xfrm>
              <a:off x="3312795" y="1378585"/>
              <a:ext cx="544829" cy="23702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dirty="0" smtClean="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dirty="0" smtClean="0">
                  <a:effectLst/>
                  <a:latin typeface="Times New Roman" panose="02020603050405020304" pitchFamily="18" charset="0"/>
                  <a:ea typeface="宋体" panose="02010600030101010101" pitchFamily="2" charset="-122"/>
                  <a:cs typeface="宋体" panose="02010600030101010101" pitchFamily="2" charset="-122"/>
                </a:rPr>
                <a:t>1.2.1</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1" name="Text Box 10850"/>
            <p:cNvSpPr txBox="1">
              <a:spLocks noChangeArrowheads="1"/>
            </p:cNvSpPr>
            <p:nvPr/>
          </p:nvSpPr>
          <p:spPr bwMode="auto">
            <a:xfrm>
              <a:off x="2708699" y="1611630"/>
              <a:ext cx="742950" cy="447040"/>
            </a:xfrm>
            <a:prstGeom prst="rect">
              <a:avLst/>
            </a:prstGeom>
            <a:grpFill/>
            <a:ln w="9525">
              <a:solidFill>
                <a:srgbClr val="000000"/>
              </a:solidFill>
              <a:miter lim="800000"/>
              <a:headEnd/>
              <a:tailEnd/>
            </a:ln>
          </p:spPr>
          <p:txBody>
            <a:bodyPr rot="0" vert="horz" wrap="square" lIns="36000" tIns="45720" rIns="72000" bIns="45720" anchor="t" anchorCtr="0" upright="1">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B.</a:t>
              </a:r>
              <a:r>
                <a:rPr lang="zh-CN" sz="900" kern="100">
                  <a:effectLst/>
                  <a:latin typeface="Times New Roman" panose="02020603050405020304" pitchFamily="18" charset="0"/>
                  <a:ea typeface="宋体" panose="02010600030101010101" pitchFamily="2" charset="-122"/>
                  <a:cs typeface="宋体" panose="02010600030101010101" pitchFamily="2" charset="-122"/>
                </a:rPr>
                <a:t>数学处理</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2" name="Text Box 10851"/>
            <p:cNvSpPr txBox="1">
              <a:spLocks noChangeArrowheads="1"/>
            </p:cNvSpPr>
            <p:nvPr/>
          </p:nvSpPr>
          <p:spPr bwMode="auto">
            <a:xfrm>
              <a:off x="3373755" y="1835785"/>
              <a:ext cx="49085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dirty="0" smtClean="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dirty="0" smtClean="0">
                  <a:effectLst/>
                  <a:latin typeface="Times New Roman" panose="02020603050405020304" pitchFamily="18" charset="0"/>
                  <a:ea typeface="宋体" panose="02010600030101010101" pitchFamily="2" charset="-122"/>
                  <a:cs typeface="宋体" panose="02010600030101010101" pitchFamily="2" charset="-122"/>
                </a:rPr>
                <a:t>1,2.2</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3" name="Text Box 10852"/>
            <p:cNvSpPr txBox="1">
              <a:spLocks noChangeArrowheads="1"/>
            </p:cNvSpPr>
            <p:nvPr/>
          </p:nvSpPr>
          <p:spPr bwMode="auto">
            <a:xfrm>
              <a:off x="2763520" y="2077720"/>
              <a:ext cx="776605" cy="687705"/>
            </a:xfrm>
            <a:prstGeom prst="rect">
              <a:avLst/>
            </a:prstGeom>
            <a:grpFill/>
            <a:ln w="9525">
              <a:solidFill>
                <a:srgbClr val="000000"/>
              </a:solidFill>
              <a:miter lim="800000"/>
              <a:headEnd/>
              <a:tailEnd/>
            </a:ln>
          </p:spPr>
          <p:txBody>
            <a:bodyPr rot="0" vert="horz" wrap="square" lIns="36000" tIns="45720" rIns="3600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第三章</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软件功能和逻辑</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A.</a:t>
              </a:r>
              <a:r>
                <a:rPr lang="zh-CN" sz="900" kern="100">
                  <a:effectLst/>
                  <a:latin typeface="Times New Roman" panose="02020603050405020304" pitchFamily="18" charset="0"/>
                  <a:ea typeface="宋体" panose="02010600030101010101" pitchFamily="2" charset="-122"/>
                  <a:cs typeface="宋体" panose="02010600030101010101" pitchFamily="2" charset="-122"/>
                </a:rPr>
                <a:t>输入处理</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4" name="Text Box 10853"/>
            <p:cNvSpPr txBox="1">
              <a:spLocks noChangeArrowheads="1"/>
            </p:cNvSpPr>
            <p:nvPr/>
          </p:nvSpPr>
          <p:spPr bwMode="auto">
            <a:xfrm>
              <a:off x="2828925" y="2706370"/>
              <a:ext cx="742950" cy="57848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第二章硬件功能和设备</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5" name="Text Box 10854"/>
            <p:cNvSpPr txBox="1">
              <a:spLocks noChangeArrowheads="1"/>
            </p:cNvSpPr>
            <p:nvPr/>
          </p:nvSpPr>
          <p:spPr bwMode="auto">
            <a:xfrm>
              <a:off x="3460115" y="2397760"/>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6" name="Text Box 10855"/>
            <p:cNvSpPr txBox="1">
              <a:spLocks noChangeArrowheads="1"/>
            </p:cNvSpPr>
            <p:nvPr/>
          </p:nvSpPr>
          <p:spPr bwMode="auto">
            <a:xfrm>
              <a:off x="3533775" y="2803525"/>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7" name="Text Box 10856"/>
            <p:cNvSpPr txBox="1">
              <a:spLocks noChangeArrowheads="1"/>
            </p:cNvSpPr>
            <p:nvPr/>
          </p:nvSpPr>
          <p:spPr bwMode="auto">
            <a:xfrm>
              <a:off x="2929255" y="3173095"/>
              <a:ext cx="742950" cy="57848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第一章系统概念和功能</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8" name="Text Box 10857"/>
            <p:cNvSpPr txBox="1">
              <a:spLocks noChangeArrowheads="1"/>
            </p:cNvSpPr>
            <p:nvPr/>
          </p:nvSpPr>
          <p:spPr bwMode="auto">
            <a:xfrm>
              <a:off x="3602355" y="3260725"/>
              <a:ext cx="38417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9" name="Text Box 10858"/>
            <p:cNvSpPr txBox="1">
              <a:spLocks noChangeArrowheads="1"/>
            </p:cNvSpPr>
            <p:nvPr/>
          </p:nvSpPr>
          <p:spPr bwMode="auto">
            <a:xfrm>
              <a:off x="3004185" y="3649980"/>
              <a:ext cx="742950" cy="59309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系统</a:t>
              </a:r>
              <a:r>
                <a:rPr lang="en-US" sz="900" kern="100">
                  <a:effectLst/>
                  <a:latin typeface="Times New Roman" panose="02020603050405020304" pitchFamily="18" charset="0"/>
                  <a:ea typeface="宋体" panose="02010600030101010101" pitchFamily="2" charset="-122"/>
                  <a:cs typeface="宋体" panose="02010600030101010101" pitchFamily="2" charset="-122"/>
                </a:rPr>
                <a:t> XYZ</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功能和设计说明</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0" name="Text Box 10859"/>
            <p:cNvSpPr txBox="1">
              <a:spLocks noChangeArrowheads="1"/>
            </p:cNvSpPr>
            <p:nvPr/>
          </p:nvSpPr>
          <p:spPr bwMode="auto">
            <a:xfrm>
              <a:off x="3046730" y="4302125"/>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1" name="Text Box 10860"/>
            <p:cNvSpPr txBox="1">
              <a:spLocks noChangeArrowheads="1"/>
            </p:cNvSpPr>
            <p:nvPr/>
          </p:nvSpPr>
          <p:spPr bwMode="auto">
            <a:xfrm>
              <a:off x="2800985" y="4681220"/>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2" name="Text Box 10861"/>
            <p:cNvSpPr txBox="1">
              <a:spLocks noChangeArrowheads="1"/>
            </p:cNvSpPr>
            <p:nvPr/>
          </p:nvSpPr>
          <p:spPr bwMode="auto">
            <a:xfrm>
              <a:off x="3379470" y="4681220"/>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3" name="Freeform 10862"/>
            <p:cNvSpPr>
              <a:spLocks/>
            </p:cNvSpPr>
            <p:nvPr/>
          </p:nvSpPr>
          <p:spPr bwMode="auto">
            <a:xfrm>
              <a:off x="3017520" y="4521200"/>
              <a:ext cx="459105" cy="160020"/>
            </a:xfrm>
            <a:custGeom>
              <a:avLst/>
              <a:gdLst>
                <a:gd name="T0" fmla="*/ 0 w 723"/>
                <a:gd name="T1" fmla="*/ 252 h 252"/>
                <a:gd name="T2" fmla="*/ 0 w 723"/>
                <a:gd name="T3" fmla="*/ 139 h 252"/>
                <a:gd name="T4" fmla="*/ 336 w 723"/>
                <a:gd name="T5" fmla="*/ 139 h 252"/>
                <a:gd name="T6" fmla="*/ 327 w 723"/>
                <a:gd name="T7" fmla="*/ 0 h 252"/>
                <a:gd name="T8" fmla="*/ 327 w 723"/>
                <a:gd name="T9" fmla="*/ 150 h 252"/>
                <a:gd name="T10" fmla="*/ 723 w 723"/>
                <a:gd name="T11" fmla="*/ 150 h 252"/>
                <a:gd name="T12" fmla="*/ 723 w 723"/>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723" h="252">
                  <a:moveTo>
                    <a:pt x="0" y="252"/>
                  </a:moveTo>
                  <a:lnTo>
                    <a:pt x="0" y="139"/>
                  </a:lnTo>
                  <a:lnTo>
                    <a:pt x="336" y="139"/>
                  </a:lnTo>
                  <a:lnTo>
                    <a:pt x="327" y="0"/>
                  </a:lnTo>
                  <a:lnTo>
                    <a:pt x="327" y="150"/>
                  </a:lnTo>
                  <a:lnTo>
                    <a:pt x="723" y="150"/>
                  </a:lnTo>
                  <a:lnTo>
                    <a:pt x="723" y="252"/>
                  </a:lnTo>
                </a:path>
              </a:pathLst>
            </a:custGeom>
            <a:grpFill/>
            <a:ln w="9525">
              <a:solidFill>
                <a:srgbClr val="000000"/>
              </a:solidFill>
              <a:round/>
              <a:headEnd/>
              <a:tailEnd/>
            </a:ln>
            <a:extLst/>
          </p:spPr>
          <p:txBody>
            <a:bodyPr rot="0" vert="horz" wrap="square" lIns="91440" tIns="45720" rIns="91440" bIns="45720" anchor="t" anchorCtr="0" upright="1">
              <a:noAutofit/>
            </a:bodyPr>
            <a:lstStyle/>
            <a:p>
              <a:endParaRPr lang="zh-CN" altLang="en-US"/>
            </a:p>
          </p:txBody>
        </p:sp>
        <p:sp>
          <p:nvSpPr>
            <p:cNvPr id="114" name="Text Box 10863"/>
            <p:cNvSpPr txBox="1">
              <a:spLocks noChangeArrowheads="1"/>
            </p:cNvSpPr>
            <p:nvPr/>
          </p:nvSpPr>
          <p:spPr bwMode="auto">
            <a:xfrm>
              <a:off x="2975611" y="5059079"/>
              <a:ext cx="48450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5" name="Text Box 10864"/>
            <p:cNvSpPr txBox="1">
              <a:spLocks noChangeArrowheads="1"/>
            </p:cNvSpPr>
            <p:nvPr/>
          </p:nvSpPr>
          <p:spPr bwMode="auto">
            <a:xfrm>
              <a:off x="3559175" y="5059079"/>
              <a:ext cx="48450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1.2.2</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8" name="Text Box 10867"/>
            <p:cNvSpPr txBox="1">
              <a:spLocks noChangeArrowheads="1"/>
            </p:cNvSpPr>
            <p:nvPr/>
          </p:nvSpPr>
          <p:spPr bwMode="auto">
            <a:xfrm>
              <a:off x="3983355" y="1217930"/>
              <a:ext cx="742950" cy="118745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附录 软件代码</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9" name="Text Box 10868"/>
            <p:cNvSpPr txBox="1">
              <a:spLocks noChangeArrowheads="1"/>
            </p:cNvSpPr>
            <p:nvPr/>
          </p:nvSpPr>
          <p:spPr bwMode="auto">
            <a:xfrm>
              <a:off x="4664075" y="1318895"/>
              <a:ext cx="574333" cy="20510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a:t>
              </a:r>
              <a:r>
                <a:rPr lang="zh-CN" sz="750" kern="100" baseline="-25000">
                  <a:effectLst/>
                  <a:latin typeface="Times New Roman" panose="02020603050405020304" pitchFamily="18" charset="0"/>
                  <a:ea typeface="宋体" panose="02010600030101010101" pitchFamily="2" charset="-122"/>
                  <a:cs typeface="宋体" panose="02010600030101010101" pitchFamily="2" charset="-122"/>
                </a:rPr>
                <a:t>。</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20" name="AutoShape 10870"/>
            <p:cNvCxnSpPr>
              <a:cxnSpLocks noChangeShapeType="1"/>
            </p:cNvCxnSpPr>
            <p:nvPr/>
          </p:nvCxnSpPr>
          <p:spPr bwMode="auto">
            <a:xfrm>
              <a:off x="4160520" y="1607820"/>
              <a:ext cx="440055" cy="635"/>
            </a:xfrm>
            <a:prstGeom prst="straightConnector1">
              <a:avLst/>
            </a:prstGeom>
            <a:grpFill/>
            <a:ln w="9525">
              <a:solidFill>
                <a:srgbClr val="000000"/>
              </a:solidFill>
              <a:round/>
              <a:headEnd/>
              <a:tailEnd/>
            </a:ln>
            <a:extLst/>
          </p:spPr>
        </p:cxnSp>
        <p:cxnSp>
          <p:nvCxnSpPr>
            <p:cNvPr id="121" name="AutoShape 10871"/>
            <p:cNvCxnSpPr>
              <a:cxnSpLocks noChangeShapeType="1"/>
            </p:cNvCxnSpPr>
            <p:nvPr/>
          </p:nvCxnSpPr>
          <p:spPr bwMode="auto">
            <a:xfrm>
              <a:off x="4103370" y="1669415"/>
              <a:ext cx="497205" cy="635"/>
            </a:xfrm>
            <a:prstGeom prst="straightConnector1">
              <a:avLst/>
            </a:prstGeom>
            <a:grpFill/>
            <a:ln w="9525">
              <a:solidFill>
                <a:srgbClr val="000000"/>
              </a:solidFill>
              <a:round/>
              <a:headEnd/>
              <a:tailEnd/>
            </a:ln>
            <a:extLst/>
          </p:spPr>
        </p:cxnSp>
        <p:cxnSp>
          <p:nvCxnSpPr>
            <p:cNvPr id="122" name="AutoShape 10872"/>
            <p:cNvCxnSpPr>
              <a:cxnSpLocks noChangeShapeType="1"/>
            </p:cNvCxnSpPr>
            <p:nvPr/>
          </p:nvCxnSpPr>
          <p:spPr bwMode="auto">
            <a:xfrm>
              <a:off x="4109085" y="1724025"/>
              <a:ext cx="497205" cy="635"/>
            </a:xfrm>
            <a:prstGeom prst="straightConnector1">
              <a:avLst/>
            </a:prstGeom>
            <a:grpFill/>
            <a:ln w="9525">
              <a:solidFill>
                <a:srgbClr val="000000"/>
              </a:solidFill>
              <a:round/>
              <a:headEnd/>
              <a:tailEnd/>
            </a:ln>
            <a:extLst/>
          </p:spPr>
        </p:cxnSp>
        <p:cxnSp>
          <p:nvCxnSpPr>
            <p:cNvPr id="123" name="AutoShape 10873"/>
            <p:cNvCxnSpPr>
              <a:cxnSpLocks noChangeShapeType="1"/>
            </p:cNvCxnSpPr>
            <p:nvPr/>
          </p:nvCxnSpPr>
          <p:spPr bwMode="auto">
            <a:xfrm>
              <a:off x="4107815" y="1778635"/>
              <a:ext cx="497205" cy="635"/>
            </a:xfrm>
            <a:prstGeom prst="straightConnector1">
              <a:avLst/>
            </a:prstGeom>
            <a:grpFill/>
            <a:ln w="9525">
              <a:solidFill>
                <a:srgbClr val="000000"/>
              </a:solidFill>
              <a:round/>
              <a:headEnd/>
              <a:tailEnd/>
            </a:ln>
            <a:extLst/>
          </p:spPr>
        </p:cxnSp>
        <p:cxnSp>
          <p:nvCxnSpPr>
            <p:cNvPr id="124" name="AutoShape 10874"/>
            <p:cNvCxnSpPr>
              <a:cxnSpLocks noChangeShapeType="1"/>
            </p:cNvCxnSpPr>
            <p:nvPr/>
          </p:nvCxnSpPr>
          <p:spPr bwMode="auto">
            <a:xfrm>
              <a:off x="4159250" y="1899920"/>
              <a:ext cx="440055" cy="635"/>
            </a:xfrm>
            <a:prstGeom prst="straightConnector1">
              <a:avLst/>
            </a:prstGeom>
            <a:grpFill/>
            <a:ln w="9525">
              <a:solidFill>
                <a:srgbClr val="000000"/>
              </a:solidFill>
              <a:round/>
              <a:headEnd/>
              <a:tailEnd/>
            </a:ln>
            <a:extLst/>
          </p:spPr>
        </p:cxnSp>
        <p:cxnSp>
          <p:nvCxnSpPr>
            <p:cNvPr id="125" name="AutoShape 10875"/>
            <p:cNvCxnSpPr>
              <a:cxnSpLocks noChangeShapeType="1"/>
            </p:cNvCxnSpPr>
            <p:nvPr/>
          </p:nvCxnSpPr>
          <p:spPr bwMode="auto">
            <a:xfrm>
              <a:off x="4102100" y="1961515"/>
              <a:ext cx="497205" cy="635"/>
            </a:xfrm>
            <a:prstGeom prst="straightConnector1">
              <a:avLst/>
            </a:prstGeom>
            <a:grpFill/>
            <a:ln w="9525">
              <a:solidFill>
                <a:srgbClr val="000000"/>
              </a:solidFill>
              <a:round/>
              <a:headEnd/>
              <a:tailEnd/>
            </a:ln>
            <a:extLst/>
          </p:spPr>
        </p:cxnSp>
        <p:cxnSp>
          <p:nvCxnSpPr>
            <p:cNvPr id="126" name="AutoShape 10876"/>
            <p:cNvCxnSpPr>
              <a:cxnSpLocks noChangeShapeType="1"/>
            </p:cNvCxnSpPr>
            <p:nvPr/>
          </p:nvCxnSpPr>
          <p:spPr bwMode="auto">
            <a:xfrm>
              <a:off x="4107815" y="2016125"/>
              <a:ext cx="497205" cy="635"/>
            </a:xfrm>
            <a:prstGeom prst="straightConnector1">
              <a:avLst/>
            </a:prstGeom>
            <a:grpFill/>
            <a:ln w="9525">
              <a:solidFill>
                <a:srgbClr val="000000"/>
              </a:solidFill>
              <a:round/>
              <a:headEnd/>
              <a:tailEnd/>
            </a:ln>
            <a:extLst/>
          </p:spPr>
        </p:cxnSp>
        <p:cxnSp>
          <p:nvCxnSpPr>
            <p:cNvPr id="127" name="AutoShape 10877"/>
            <p:cNvCxnSpPr>
              <a:cxnSpLocks noChangeShapeType="1"/>
            </p:cNvCxnSpPr>
            <p:nvPr/>
          </p:nvCxnSpPr>
          <p:spPr bwMode="auto">
            <a:xfrm>
              <a:off x="4106545" y="2070735"/>
              <a:ext cx="497205" cy="635"/>
            </a:xfrm>
            <a:prstGeom prst="straightConnector1">
              <a:avLst/>
            </a:prstGeom>
            <a:grpFill/>
            <a:ln w="9525">
              <a:solidFill>
                <a:srgbClr val="000000"/>
              </a:solidFill>
              <a:round/>
              <a:headEnd/>
              <a:tailEnd/>
            </a:ln>
            <a:extLst/>
          </p:spPr>
        </p:cxnSp>
        <p:cxnSp>
          <p:nvCxnSpPr>
            <p:cNvPr id="128" name="AutoShape 10878"/>
            <p:cNvCxnSpPr>
              <a:cxnSpLocks noChangeShapeType="1"/>
            </p:cNvCxnSpPr>
            <p:nvPr/>
          </p:nvCxnSpPr>
          <p:spPr bwMode="auto">
            <a:xfrm>
              <a:off x="4107815" y="2113915"/>
              <a:ext cx="497205" cy="635"/>
            </a:xfrm>
            <a:prstGeom prst="straightConnector1">
              <a:avLst/>
            </a:prstGeom>
            <a:grpFill/>
            <a:ln w="9525">
              <a:solidFill>
                <a:srgbClr val="000000"/>
              </a:solidFill>
              <a:round/>
              <a:headEnd/>
              <a:tailEnd/>
            </a:ln>
            <a:extLst/>
          </p:spPr>
        </p:cxnSp>
        <p:cxnSp>
          <p:nvCxnSpPr>
            <p:cNvPr id="129" name="AutoShape 10879"/>
            <p:cNvCxnSpPr>
              <a:cxnSpLocks noChangeShapeType="1"/>
            </p:cNvCxnSpPr>
            <p:nvPr/>
          </p:nvCxnSpPr>
          <p:spPr bwMode="auto">
            <a:xfrm>
              <a:off x="4113530" y="2168525"/>
              <a:ext cx="497205" cy="635"/>
            </a:xfrm>
            <a:prstGeom prst="straightConnector1">
              <a:avLst/>
            </a:prstGeom>
            <a:grpFill/>
            <a:ln w="9525">
              <a:solidFill>
                <a:srgbClr val="000000"/>
              </a:solidFill>
              <a:round/>
              <a:headEnd/>
              <a:tailEnd/>
            </a:ln>
            <a:extLst/>
          </p:spPr>
        </p:cxnSp>
        <p:cxnSp>
          <p:nvCxnSpPr>
            <p:cNvPr id="130" name="AutoShape 10880"/>
            <p:cNvCxnSpPr>
              <a:cxnSpLocks noChangeShapeType="1"/>
            </p:cNvCxnSpPr>
            <p:nvPr/>
          </p:nvCxnSpPr>
          <p:spPr bwMode="auto">
            <a:xfrm>
              <a:off x="4112260" y="2223135"/>
              <a:ext cx="497205" cy="635"/>
            </a:xfrm>
            <a:prstGeom prst="straightConnector1">
              <a:avLst/>
            </a:prstGeom>
            <a:grpFill/>
            <a:ln w="9525">
              <a:solidFill>
                <a:srgbClr val="000000"/>
              </a:solidFill>
              <a:round/>
              <a:headEnd/>
              <a:tailEnd/>
            </a:ln>
            <a:extLst/>
          </p:spPr>
        </p:cxnSp>
        <p:sp>
          <p:nvSpPr>
            <p:cNvPr id="131" name="Text Box 10881"/>
            <p:cNvSpPr txBox="1">
              <a:spLocks noChangeArrowheads="1"/>
            </p:cNvSpPr>
            <p:nvPr/>
          </p:nvSpPr>
          <p:spPr bwMode="auto">
            <a:xfrm>
              <a:off x="4670425" y="1626235"/>
              <a:ext cx="567983" cy="21717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a:t>
              </a:r>
              <a:r>
                <a:rPr lang="zh-CN" sz="750" kern="100" baseline="-25000">
                  <a:effectLst/>
                  <a:latin typeface="Times New Roman" panose="02020603050405020304" pitchFamily="18" charset="0"/>
                  <a:ea typeface="宋体" panose="02010600030101010101" pitchFamily="2" charset="-122"/>
                  <a:cs typeface="宋体" panose="02010600030101010101" pitchFamily="2" charset="-122"/>
                </a:rPr>
                <a:t>。</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2" name="Text Box 10882"/>
            <p:cNvSpPr txBox="1">
              <a:spLocks noChangeArrowheads="1"/>
            </p:cNvSpPr>
            <p:nvPr/>
          </p:nvSpPr>
          <p:spPr bwMode="auto">
            <a:xfrm>
              <a:off x="4670425" y="1981836"/>
              <a:ext cx="567983" cy="204470"/>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dirty="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dirty="0">
                  <a:effectLst/>
                  <a:latin typeface="Times New Roman" panose="02020603050405020304" pitchFamily="18" charset="0"/>
                  <a:ea typeface="宋体" panose="02010600030101010101" pitchFamily="2" charset="-122"/>
                  <a:cs typeface="宋体" panose="02010600030101010101" pitchFamily="2" charset="-122"/>
                </a:rPr>
                <a:t>1.2</a:t>
              </a:r>
              <a:r>
                <a:rPr lang="zh-CN" sz="750" kern="100" baseline="-25000" dirty="0">
                  <a:effectLst/>
                  <a:latin typeface="Times New Roman" panose="02020603050405020304" pitchFamily="18" charset="0"/>
                  <a:ea typeface="宋体" panose="02010600030101010101" pitchFamily="2" charset="-122"/>
                  <a:cs typeface="宋体" panose="02010600030101010101" pitchFamily="2" charset="-122"/>
                </a:rPr>
                <a:t>。</a:t>
              </a:r>
              <a:r>
                <a:rPr lang="en-US" sz="750" kern="100" baseline="-25000" dirty="0">
                  <a:effectLst/>
                  <a:latin typeface="Times New Roman" panose="02020603050405020304" pitchFamily="18" charset="0"/>
                  <a:ea typeface="宋体" panose="02010600030101010101" pitchFamily="2" charset="-122"/>
                  <a:cs typeface="宋体" panose="02010600030101010101" pitchFamily="2" charset="-122"/>
                </a:rPr>
                <a:t>3</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3" name="Text Box 10883"/>
            <p:cNvSpPr txBox="1">
              <a:spLocks noChangeArrowheads="1"/>
            </p:cNvSpPr>
            <p:nvPr/>
          </p:nvSpPr>
          <p:spPr bwMode="auto">
            <a:xfrm>
              <a:off x="4059555" y="2291715"/>
              <a:ext cx="742950" cy="57848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dirty="0">
                  <a:effectLst/>
                  <a:latin typeface="Times New Roman" panose="02020603050405020304" pitchFamily="18" charset="0"/>
                  <a:ea typeface="宋体" panose="02010600030101010101" pitchFamily="2" charset="-122"/>
                  <a:cs typeface="宋体" panose="02010600030101010101" pitchFamily="2" charset="-122"/>
                </a:rPr>
                <a:t>第一章</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4" name="Text Box 10884"/>
            <p:cNvSpPr txBox="1">
              <a:spLocks noChangeArrowheads="1"/>
            </p:cNvSpPr>
            <p:nvPr/>
          </p:nvSpPr>
          <p:spPr bwMode="auto">
            <a:xfrm>
              <a:off x="4157980" y="2706370"/>
              <a:ext cx="742950" cy="66611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系统</a:t>
              </a:r>
              <a:r>
                <a:rPr lang="en-US" sz="900" kern="100">
                  <a:effectLst/>
                  <a:latin typeface="Times New Roman" panose="02020603050405020304" pitchFamily="18" charset="0"/>
                  <a:ea typeface="宋体" panose="02010600030101010101" pitchFamily="2" charset="-122"/>
                  <a:cs typeface="宋体" panose="02010600030101010101" pitchFamily="2" charset="-122"/>
                </a:rPr>
                <a:t> XYZ</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功能、设计和软件代码说明</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5" name="Text Box 10885"/>
            <p:cNvSpPr txBox="1">
              <a:spLocks noChangeArrowheads="1"/>
            </p:cNvSpPr>
            <p:nvPr/>
          </p:nvSpPr>
          <p:spPr bwMode="auto">
            <a:xfrm>
              <a:off x="4384675" y="3591560"/>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6" name="Text Box 10886"/>
            <p:cNvSpPr txBox="1">
              <a:spLocks noChangeArrowheads="1"/>
            </p:cNvSpPr>
            <p:nvPr/>
          </p:nvSpPr>
          <p:spPr bwMode="auto">
            <a:xfrm>
              <a:off x="4187825" y="3970655"/>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7" name="Text Box 10887"/>
            <p:cNvSpPr txBox="1">
              <a:spLocks noChangeArrowheads="1"/>
            </p:cNvSpPr>
            <p:nvPr/>
          </p:nvSpPr>
          <p:spPr bwMode="auto">
            <a:xfrm>
              <a:off x="4689475" y="3970655"/>
              <a:ext cx="42989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8" name="Freeform 10888"/>
            <p:cNvSpPr>
              <a:spLocks/>
            </p:cNvSpPr>
            <p:nvPr/>
          </p:nvSpPr>
          <p:spPr bwMode="auto">
            <a:xfrm>
              <a:off x="4355465" y="3810635"/>
              <a:ext cx="459105" cy="160020"/>
            </a:xfrm>
            <a:custGeom>
              <a:avLst/>
              <a:gdLst>
                <a:gd name="T0" fmla="*/ 0 w 723"/>
                <a:gd name="T1" fmla="*/ 252 h 252"/>
                <a:gd name="T2" fmla="*/ 0 w 723"/>
                <a:gd name="T3" fmla="*/ 139 h 252"/>
                <a:gd name="T4" fmla="*/ 336 w 723"/>
                <a:gd name="T5" fmla="*/ 139 h 252"/>
                <a:gd name="T6" fmla="*/ 327 w 723"/>
                <a:gd name="T7" fmla="*/ 0 h 252"/>
                <a:gd name="T8" fmla="*/ 327 w 723"/>
                <a:gd name="T9" fmla="*/ 150 h 252"/>
                <a:gd name="T10" fmla="*/ 723 w 723"/>
                <a:gd name="T11" fmla="*/ 150 h 252"/>
                <a:gd name="T12" fmla="*/ 723 w 723"/>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723" h="252">
                  <a:moveTo>
                    <a:pt x="0" y="252"/>
                  </a:moveTo>
                  <a:lnTo>
                    <a:pt x="0" y="139"/>
                  </a:lnTo>
                  <a:lnTo>
                    <a:pt x="336" y="139"/>
                  </a:lnTo>
                  <a:lnTo>
                    <a:pt x="327" y="0"/>
                  </a:lnTo>
                  <a:lnTo>
                    <a:pt x="327" y="150"/>
                  </a:lnTo>
                  <a:lnTo>
                    <a:pt x="723" y="150"/>
                  </a:lnTo>
                  <a:lnTo>
                    <a:pt x="723" y="252"/>
                  </a:lnTo>
                </a:path>
              </a:pathLst>
            </a:custGeom>
            <a:grpFill/>
            <a:ln w="9525">
              <a:solidFill>
                <a:srgbClr val="000000"/>
              </a:solidFill>
              <a:round/>
              <a:headEnd/>
              <a:tailEnd/>
            </a:ln>
            <a:extLst/>
          </p:spPr>
          <p:txBody>
            <a:bodyPr rot="0" vert="horz" wrap="square" lIns="91440" tIns="45720" rIns="91440" bIns="45720" anchor="t" anchorCtr="0" upright="1">
              <a:noAutofit/>
            </a:bodyPr>
            <a:lstStyle/>
            <a:p>
              <a:endParaRPr lang="zh-CN" altLang="en-US"/>
            </a:p>
          </p:txBody>
        </p:sp>
        <p:sp>
          <p:nvSpPr>
            <p:cNvPr id="139" name="Text Box 10889"/>
            <p:cNvSpPr txBox="1">
              <a:spLocks noChangeArrowheads="1"/>
            </p:cNvSpPr>
            <p:nvPr/>
          </p:nvSpPr>
          <p:spPr bwMode="auto">
            <a:xfrm>
              <a:off x="3771900" y="4380865"/>
              <a:ext cx="48450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1.2.1</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40" name="Text Box 10890"/>
            <p:cNvSpPr txBox="1">
              <a:spLocks noChangeArrowheads="1"/>
            </p:cNvSpPr>
            <p:nvPr/>
          </p:nvSpPr>
          <p:spPr bwMode="auto">
            <a:xfrm>
              <a:off x="4334510" y="4380865"/>
              <a:ext cx="48450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1.2.2</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41" name="Text Box 10891"/>
            <p:cNvSpPr txBox="1">
              <a:spLocks noChangeArrowheads="1"/>
            </p:cNvSpPr>
            <p:nvPr/>
          </p:nvSpPr>
          <p:spPr bwMode="auto">
            <a:xfrm>
              <a:off x="4878070" y="4380865"/>
              <a:ext cx="484505" cy="219075"/>
            </a:xfrm>
            <a:prstGeom prst="rect">
              <a:avLst/>
            </a:prstGeom>
            <a:grp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en-US" sz="750" kern="100">
                  <a:effectLst/>
                  <a:latin typeface="Times New Roman" panose="02020603050405020304" pitchFamily="18" charset="0"/>
                  <a:ea typeface="宋体" panose="02010600030101010101" pitchFamily="2" charset="-122"/>
                  <a:cs typeface="宋体" panose="02010600030101010101" pitchFamily="2" charset="-122"/>
                </a:rPr>
                <a:t>SCI</a:t>
              </a:r>
              <a:r>
                <a:rPr lang="en-US" sz="750" kern="100" baseline="-25000">
                  <a:effectLst/>
                  <a:latin typeface="Times New Roman" panose="02020603050405020304" pitchFamily="18" charset="0"/>
                  <a:ea typeface="宋体" panose="02010600030101010101" pitchFamily="2" charset="-122"/>
                  <a:cs typeface="宋体" panose="02010600030101010101" pitchFamily="2" charset="-122"/>
                </a:rPr>
                <a:t>1.2.3</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42" name="Freeform 10892"/>
            <p:cNvSpPr>
              <a:spLocks/>
            </p:cNvSpPr>
            <p:nvPr/>
          </p:nvSpPr>
          <p:spPr bwMode="auto">
            <a:xfrm>
              <a:off x="3992880" y="4189730"/>
              <a:ext cx="1062355" cy="191135"/>
            </a:xfrm>
            <a:custGeom>
              <a:avLst/>
              <a:gdLst>
                <a:gd name="T0" fmla="*/ 2203 w 2203"/>
                <a:gd name="T1" fmla="*/ 296 h 301"/>
                <a:gd name="T2" fmla="*/ 2200 w 2203"/>
                <a:gd name="T3" fmla="*/ 186 h 301"/>
                <a:gd name="T4" fmla="*/ 1914 w 2203"/>
                <a:gd name="T5" fmla="*/ 186 h 301"/>
                <a:gd name="T6" fmla="*/ 1914 w 2203"/>
                <a:gd name="T7" fmla="*/ 0 h 301"/>
                <a:gd name="T8" fmla="*/ 1914 w 2203"/>
                <a:gd name="T9" fmla="*/ 197 h 301"/>
                <a:gd name="T10" fmla="*/ 1105 w 2203"/>
                <a:gd name="T11" fmla="*/ 197 h 301"/>
                <a:gd name="T12" fmla="*/ 1105 w 2203"/>
                <a:gd name="T13" fmla="*/ 301 h 301"/>
                <a:gd name="T14" fmla="*/ 1105 w 2203"/>
                <a:gd name="T15" fmla="*/ 197 h 301"/>
                <a:gd name="T16" fmla="*/ 0 w 2203"/>
                <a:gd name="T17" fmla="*/ 197 h 301"/>
                <a:gd name="T18" fmla="*/ 0 w 2203"/>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3" h="301">
                  <a:moveTo>
                    <a:pt x="2203" y="296"/>
                  </a:moveTo>
                  <a:lnTo>
                    <a:pt x="2200" y="186"/>
                  </a:lnTo>
                  <a:lnTo>
                    <a:pt x="1914" y="186"/>
                  </a:lnTo>
                  <a:lnTo>
                    <a:pt x="1914" y="0"/>
                  </a:lnTo>
                  <a:lnTo>
                    <a:pt x="1914" y="197"/>
                  </a:lnTo>
                  <a:lnTo>
                    <a:pt x="1105" y="197"/>
                  </a:lnTo>
                  <a:lnTo>
                    <a:pt x="1105" y="301"/>
                  </a:lnTo>
                  <a:lnTo>
                    <a:pt x="1105" y="197"/>
                  </a:lnTo>
                  <a:lnTo>
                    <a:pt x="0" y="197"/>
                  </a:lnTo>
                  <a:lnTo>
                    <a:pt x="0" y="301"/>
                  </a:lnTo>
                </a:path>
              </a:pathLst>
            </a:custGeom>
            <a:grpFill/>
            <a:ln w="9525">
              <a:solidFill>
                <a:srgbClr val="000000"/>
              </a:solidFill>
              <a:round/>
              <a:headEnd/>
              <a:tailEnd/>
            </a:ln>
            <a:extLst/>
          </p:spPr>
          <p:txBody>
            <a:bodyPr rot="0" vert="horz" wrap="square" lIns="91440" tIns="45720" rIns="91440" bIns="45720" anchor="t" anchorCtr="0" upright="1">
              <a:noAutofit/>
            </a:bodyPr>
            <a:lstStyle/>
            <a:p>
              <a:endParaRPr lang="zh-CN" altLang="en-US"/>
            </a:p>
          </p:txBody>
        </p:sp>
      </p:grpSp>
      <p:sp>
        <p:nvSpPr>
          <p:cNvPr id="143" name="Freeform 10862"/>
          <p:cNvSpPr>
            <a:spLocks/>
          </p:cNvSpPr>
          <p:nvPr/>
        </p:nvSpPr>
        <p:spPr bwMode="auto">
          <a:xfrm>
            <a:off x="4516350" y="5821482"/>
            <a:ext cx="473689" cy="157128"/>
          </a:xfrm>
          <a:custGeom>
            <a:avLst/>
            <a:gdLst>
              <a:gd name="T0" fmla="*/ 0 w 723"/>
              <a:gd name="T1" fmla="*/ 252 h 252"/>
              <a:gd name="T2" fmla="*/ 0 w 723"/>
              <a:gd name="T3" fmla="*/ 139 h 252"/>
              <a:gd name="T4" fmla="*/ 336 w 723"/>
              <a:gd name="T5" fmla="*/ 139 h 252"/>
              <a:gd name="T6" fmla="*/ 327 w 723"/>
              <a:gd name="T7" fmla="*/ 0 h 252"/>
              <a:gd name="T8" fmla="*/ 327 w 723"/>
              <a:gd name="T9" fmla="*/ 150 h 252"/>
              <a:gd name="T10" fmla="*/ 723 w 723"/>
              <a:gd name="T11" fmla="*/ 150 h 252"/>
              <a:gd name="T12" fmla="*/ 723 w 723"/>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723" h="252">
                <a:moveTo>
                  <a:pt x="0" y="252"/>
                </a:moveTo>
                <a:lnTo>
                  <a:pt x="0" y="139"/>
                </a:lnTo>
                <a:lnTo>
                  <a:pt x="336" y="139"/>
                </a:lnTo>
                <a:lnTo>
                  <a:pt x="327" y="0"/>
                </a:lnTo>
                <a:lnTo>
                  <a:pt x="327" y="150"/>
                </a:lnTo>
                <a:lnTo>
                  <a:pt x="723" y="150"/>
                </a:lnTo>
                <a:lnTo>
                  <a:pt x="723" y="252"/>
                </a:lnTo>
              </a:path>
            </a:pathLst>
          </a:custGeom>
          <a:solidFill>
            <a:schemeClr val="bg1"/>
          </a:solidFill>
          <a:ln w="9525">
            <a:solidFill>
              <a:srgbClr val="000000"/>
            </a:solidFill>
            <a:round/>
            <a:headEnd/>
            <a:tailEnd/>
          </a:ln>
          <a:extLst/>
        </p:spPr>
        <p:txBody>
          <a:bodyPr rot="0" vert="horz" wrap="square" lIns="91440" tIns="45720" rIns="91440" bIns="45720" anchor="t" anchorCtr="0" upright="1">
            <a:noAutofit/>
          </a:bodyPr>
          <a:lstStyle/>
          <a:p>
            <a:endParaRPr lang="zh-CN" altLang="en-US"/>
          </a:p>
        </p:txBody>
      </p:sp>
    </p:spTree>
    <p:extLst>
      <p:ext uri="{BB962C8B-B14F-4D97-AF65-F5344CB8AC3E}">
        <p14:creationId xmlns:p14="http://schemas.microsoft.com/office/powerpoint/2010/main" val="402509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22302" y="1295400"/>
            <a:ext cx="8169298" cy="4902200"/>
          </a:xfrm>
        </p:spPr>
        <p:txBody>
          <a:bodyPr/>
          <a:lstStyle/>
          <a:p>
            <a:pPr algn="just">
              <a:spcAft>
                <a:spcPts val="0"/>
              </a:spcAft>
              <a:buFont typeface="Arial" panose="020B0604020202020204" pitchFamily="34" charset="0"/>
              <a:buChar char="•"/>
            </a:pPr>
            <a:r>
              <a:rPr lang="zh-CN" altLang="zh-CN" sz="2400" kern="100" dirty="0"/>
              <a:t>对基线的修改就好像进入了电影的一个画面（整个软件开发周期的）。</a:t>
            </a:r>
            <a:endParaRPr lang="en-US" altLang="zh-CN" sz="2400" kern="100" dirty="0"/>
          </a:p>
          <a:p>
            <a:pPr algn="just">
              <a:spcAft>
                <a:spcPts val="0"/>
              </a:spcAft>
              <a:buFont typeface="Arial" panose="020B0604020202020204" pitchFamily="34" charset="0"/>
              <a:buChar char="•"/>
            </a:pPr>
            <a:r>
              <a:rPr lang="zh-CN" altLang="zh-CN" sz="2400" kern="100" dirty="0"/>
              <a:t>标识的目的就是为每个快照提供一个标签，以及每个</a:t>
            </a:r>
            <a:r>
              <a:rPr lang="en-US" altLang="zh-CN" sz="2400" kern="100" dirty="0"/>
              <a:t>(</a:t>
            </a:r>
            <a:r>
              <a:rPr lang="zh-CN" altLang="zh-CN" sz="2400" kern="100" dirty="0"/>
              <a:t>快照</a:t>
            </a:r>
            <a:r>
              <a:rPr lang="en-US" altLang="zh-CN" sz="2400" kern="100" dirty="0"/>
              <a:t>)</a:t>
            </a:r>
            <a:r>
              <a:rPr lang="zh-CN" altLang="zh-CN" sz="2400" kern="100" dirty="0"/>
              <a:t>画面的移动顺序。</a:t>
            </a:r>
            <a:endParaRPr lang="en-US" altLang="zh-CN" sz="2400" kern="100" dirty="0"/>
          </a:p>
          <a:p>
            <a:pPr marL="800100" lvl="1" indent="-342900" algn="just">
              <a:spcAft>
                <a:spcPts val="0"/>
              </a:spcAft>
              <a:buFont typeface="Arial" panose="020B0604020202020204" pitchFamily="34" charset="0"/>
              <a:buChar char="•"/>
            </a:pPr>
            <a:r>
              <a:rPr lang="zh-CN" altLang="zh-CN" sz="2000" kern="100" dirty="0"/>
              <a:t>这样，就能</a:t>
            </a:r>
            <a:r>
              <a:rPr lang="en-US" altLang="zh-CN" sz="2000" kern="100" dirty="0"/>
              <a:t>(</a:t>
            </a:r>
            <a:r>
              <a:rPr lang="zh-CN" altLang="zh-CN" sz="2000" kern="100" dirty="0"/>
              <a:t>快速或仔细地</a:t>
            </a:r>
            <a:r>
              <a:rPr lang="en-US" altLang="zh-CN" sz="2000" kern="100" dirty="0"/>
              <a:t>)</a:t>
            </a:r>
            <a:r>
              <a:rPr lang="zh-CN" altLang="zh-CN" sz="2000" kern="100" dirty="0"/>
              <a:t>看清楚软件产品随着基线的变迁历史。</a:t>
            </a:r>
          </a:p>
          <a:p>
            <a:pPr>
              <a:buFont typeface="Arial" panose="020B0604020202020204" pitchFamily="34" charset="0"/>
              <a:buChar char="•"/>
            </a:pPr>
            <a:endParaRPr lang="en-US" altLang="zh-CN" sz="2400" kern="100" dirty="0" smtClean="0">
              <a:cs typeface="Times New Roman" panose="02020603050405020304" pitchFamily="18" charset="0"/>
            </a:endParaRPr>
          </a:p>
          <a:p>
            <a:pPr>
              <a:buFont typeface="Arial" panose="020B0604020202020204" pitchFamily="34" charset="0"/>
              <a:buChar char="•"/>
            </a:pPr>
            <a:r>
              <a:rPr lang="zh-CN" altLang="zh-CN" sz="2400" kern="100" dirty="0" smtClean="0">
                <a:cs typeface="Times New Roman" panose="02020603050405020304" pitchFamily="18" charset="0"/>
              </a:rPr>
              <a:t>基线</a:t>
            </a:r>
            <a:r>
              <a:rPr lang="zh-CN" altLang="zh-CN" sz="2400" kern="100" dirty="0">
                <a:cs typeface="Times New Roman" panose="02020603050405020304" pitchFamily="18" charset="0"/>
              </a:rPr>
              <a:t>有两个标签，一个是基线本身，第二个是基线的修改情况</a:t>
            </a:r>
            <a:r>
              <a:rPr lang="zh-CN" altLang="zh-CN" sz="2400" kern="100" dirty="0" smtClean="0">
                <a:cs typeface="Times New Roman" panose="02020603050405020304" pitchFamily="18" charset="0"/>
              </a:rPr>
              <a:t>。基线</a:t>
            </a:r>
            <a:r>
              <a:rPr lang="zh-CN" altLang="zh-CN" sz="2400" kern="100" dirty="0">
                <a:cs typeface="Times New Roman" panose="02020603050405020304" pitchFamily="18" charset="0"/>
              </a:rPr>
              <a:t>修改是基线本身加上修改</a:t>
            </a:r>
            <a:r>
              <a:rPr lang="zh-CN" altLang="zh-CN" sz="2400" kern="100" dirty="0" smtClean="0">
                <a:cs typeface="Times New Roman" panose="02020603050405020304" pitchFamily="18" charset="0"/>
              </a:rPr>
              <a:t>。</a:t>
            </a:r>
            <a:endParaRPr lang="en-US" altLang="zh-CN" sz="2400" kern="100" dirty="0" smtClean="0">
              <a:cs typeface="Times New Roman" panose="02020603050405020304" pitchFamily="18" charset="0"/>
            </a:endParaRPr>
          </a:p>
          <a:p>
            <a:pPr>
              <a:buFont typeface="Arial" panose="020B0604020202020204" pitchFamily="34" charset="0"/>
              <a:buChar char="•"/>
            </a:pPr>
            <a:r>
              <a:rPr lang="zh-CN" altLang="zh-CN" sz="2400" kern="100" dirty="0" smtClean="0">
                <a:cs typeface="Times New Roman" panose="02020603050405020304" pitchFamily="18" charset="0"/>
              </a:rPr>
              <a:t>从</a:t>
            </a:r>
            <a:r>
              <a:rPr lang="zh-CN" altLang="zh-CN" sz="2400" kern="100" dirty="0">
                <a:cs typeface="Times New Roman" panose="02020603050405020304" pitchFamily="18" charset="0"/>
              </a:rPr>
              <a:t>时间轴上看，第一次建立的基线是软件当前的实际状态。随后的为每次修改所建立的基线是最近一次的实际状态（变化）。</a:t>
            </a:r>
            <a:endParaRPr lang="zh-CN" altLang="en-US" sz="2400" dirty="0"/>
          </a:p>
          <a:p>
            <a:endParaRPr lang="zh-CN" altLang="en-US" sz="2400" dirty="0"/>
          </a:p>
        </p:txBody>
      </p:sp>
    </p:spTree>
    <p:extLst>
      <p:ext uri="{BB962C8B-B14F-4D97-AF65-F5344CB8AC3E}">
        <p14:creationId xmlns:p14="http://schemas.microsoft.com/office/powerpoint/2010/main" val="375657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solidFill>
                  <a:srgbClr val="FF0000"/>
                </a:solidFill>
              </a:rPr>
              <a:t>(2) </a:t>
            </a:r>
            <a:r>
              <a:rPr lang="zh-CN" altLang="en-US" dirty="0" smtClean="0">
                <a:solidFill>
                  <a:srgbClr val="FF0000"/>
                </a:solidFill>
              </a:rPr>
              <a:t>基线控制</a:t>
            </a:r>
          </a:p>
        </p:txBody>
      </p:sp>
      <p:sp>
        <p:nvSpPr>
          <p:cNvPr id="3" name="内容占位符 2"/>
          <p:cNvSpPr>
            <a:spLocks noGrp="1"/>
          </p:cNvSpPr>
          <p:nvPr>
            <p:ph idx="1"/>
          </p:nvPr>
        </p:nvSpPr>
        <p:spPr/>
        <p:txBody>
          <a:bodyPr/>
          <a:lstStyle/>
          <a:p>
            <a:r>
              <a:rPr lang="zh-CN" altLang="en-US" dirty="0" smtClean="0"/>
              <a:t>在整个生命周期中，控制产品的发布和修改，保证所创立的软件与规定的基线一致。</a:t>
            </a:r>
            <a:endParaRPr lang="en-US" altLang="zh-CN" dirty="0" smtClean="0"/>
          </a:p>
          <a:p>
            <a:r>
              <a:rPr lang="zh-CN" altLang="en-US" dirty="0" smtClean="0"/>
              <a:t>需要回答如下的问题：</a:t>
            </a:r>
          </a:p>
          <a:p>
            <a:pPr lvl="1"/>
            <a:r>
              <a:rPr lang="en-US" dirty="0" smtClean="0"/>
              <a:t>a) </a:t>
            </a:r>
            <a:r>
              <a:rPr lang="zh-CN" altLang="en-US" dirty="0" smtClean="0"/>
              <a:t>如何配置一个测试系统，确保最后基线解决了已发现的错误，而其它部件没受到影响？</a:t>
            </a:r>
          </a:p>
          <a:p>
            <a:pPr lvl="1"/>
            <a:r>
              <a:rPr lang="en-US" dirty="0" smtClean="0"/>
              <a:t>b) </a:t>
            </a:r>
            <a:r>
              <a:rPr lang="zh-CN" altLang="en-US" dirty="0" smtClean="0"/>
              <a:t>给出一个已解决和增强的部件的列表，如何将他们都纳入到系统中？</a:t>
            </a:r>
          </a:p>
          <a:p>
            <a:pPr lvl="1"/>
            <a:r>
              <a:rPr lang="en-US" dirty="0" smtClean="0"/>
              <a:t>c) </a:t>
            </a:r>
            <a:r>
              <a:rPr lang="zh-CN" altLang="en-US" dirty="0" smtClean="0"/>
              <a:t>这次的版本修改有没有为下一次发布准备好。如何定义当前的基线？</a:t>
            </a:r>
          </a:p>
          <a:p>
            <a:pPr lvl="1"/>
            <a:r>
              <a:rPr lang="en-US" dirty="0" smtClean="0"/>
              <a:t>d) </a:t>
            </a:r>
            <a:r>
              <a:rPr lang="zh-CN" altLang="en-US" dirty="0" smtClean="0"/>
              <a:t>当前版本与基线的版本有哪些差别？</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FF0000"/>
                </a:solidFill>
              </a:rPr>
              <a:t>(3) </a:t>
            </a:r>
            <a:r>
              <a:rPr lang="zh-CN" altLang="en-US" dirty="0" smtClean="0">
                <a:solidFill>
                  <a:srgbClr val="FF0000"/>
                </a:solidFill>
              </a:rPr>
              <a:t>状态记录和跟踪</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记录和报告每个软件部件状态及其更改情况，收集部件变更的统计数据。</a:t>
            </a:r>
            <a:endParaRPr lang="en-US" altLang="zh-CN" dirty="0" smtClean="0"/>
          </a:p>
          <a:p>
            <a:r>
              <a:rPr lang="zh-CN" altLang="en-US" dirty="0" smtClean="0"/>
              <a:t>回答如下的问题：</a:t>
            </a:r>
          </a:p>
          <a:p>
            <a:pPr lvl="1"/>
            <a:r>
              <a:rPr lang="en-US" dirty="0" smtClean="0"/>
              <a:t>a) </a:t>
            </a:r>
            <a:r>
              <a:rPr lang="zh-CN" altLang="en-US" dirty="0" smtClean="0"/>
              <a:t>发现的问题是否都已解决？</a:t>
            </a:r>
          </a:p>
          <a:p>
            <a:pPr lvl="1"/>
            <a:r>
              <a:rPr lang="en-US" dirty="0" smtClean="0"/>
              <a:t>b) </a:t>
            </a:r>
            <a:r>
              <a:rPr lang="zh-CN" altLang="en-US" dirty="0" smtClean="0"/>
              <a:t>该版本中解决了哪些缺陷？</a:t>
            </a:r>
          </a:p>
          <a:p>
            <a:pPr lvl="1"/>
            <a:r>
              <a:rPr lang="en-US" dirty="0" smtClean="0"/>
              <a:t>c) </a:t>
            </a:r>
            <a:r>
              <a:rPr lang="zh-CN" altLang="en-US" dirty="0" smtClean="0"/>
              <a:t>看上去有明显的改变，之前是否试过？</a:t>
            </a:r>
          </a:p>
          <a:p>
            <a:pPr lvl="1"/>
            <a:r>
              <a:rPr lang="en-US" dirty="0" smtClean="0"/>
              <a:t>d) </a:t>
            </a:r>
            <a:r>
              <a:rPr lang="zh-CN" altLang="en-US" dirty="0" smtClean="0"/>
              <a:t>谁负责做的修改？花了多少工作量？</a:t>
            </a:r>
          </a:p>
          <a:p>
            <a:pPr lvl="1"/>
            <a:r>
              <a:rPr lang="en-US" dirty="0" smtClean="0"/>
              <a:t>e) </a:t>
            </a:r>
            <a:r>
              <a:rPr lang="zh-CN" altLang="en-US" dirty="0" smtClean="0"/>
              <a:t>每个独立的修改是否合并到一起了？</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19.1 </a:t>
            </a:r>
            <a:r>
              <a:rPr lang="zh-CN" altLang="en-US" dirty="0" smtClean="0"/>
              <a:t>软件配置管理目的</a:t>
            </a:r>
          </a:p>
          <a:p>
            <a:r>
              <a:rPr lang="en-US" dirty="0" smtClean="0"/>
              <a:t>19.2 </a:t>
            </a:r>
            <a:r>
              <a:rPr lang="zh-CN" altLang="en-US" dirty="0" smtClean="0"/>
              <a:t>配置管理内容</a:t>
            </a:r>
          </a:p>
          <a:p>
            <a:r>
              <a:rPr lang="en-US" dirty="0" smtClean="0"/>
              <a:t>19.3 </a:t>
            </a:r>
            <a:r>
              <a:rPr lang="zh-CN" altLang="en-US" dirty="0" smtClean="0"/>
              <a:t>配置管理系统</a:t>
            </a:r>
          </a:p>
          <a:p>
            <a:r>
              <a:rPr lang="en-US" dirty="0" smtClean="0"/>
              <a:t>19.4 </a:t>
            </a:r>
            <a:r>
              <a:rPr lang="zh-CN" altLang="en-US" dirty="0" smtClean="0"/>
              <a:t>对</a:t>
            </a:r>
            <a:r>
              <a:rPr lang="zh-CN" altLang="en-US" dirty="0" smtClean="0"/>
              <a:t>修改的管理</a:t>
            </a:r>
          </a:p>
          <a:p>
            <a:r>
              <a:rPr lang="en-US" dirty="0" smtClean="0"/>
              <a:t>19.5 </a:t>
            </a:r>
            <a:r>
              <a:rPr lang="zh-CN" altLang="en-US" dirty="0" smtClean="0"/>
              <a:t>版本</a:t>
            </a:r>
            <a:r>
              <a:rPr lang="zh-CN" altLang="en-US" dirty="0" smtClean="0"/>
              <a:t>管理</a:t>
            </a:r>
          </a:p>
          <a:p>
            <a:r>
              <a:rPr lang="en-US" dirty="0" smtClean="0"/>
              <a:t>19.6 </a:t>
            </a:r>
            <a:r>
              <a:rPr lang="zh-CN" altLang="en-US" dirty="0" smtClean="0"/>
              <a:t>配置管理</a:t>
            </a:r>
            <a:r>
              <a:rPr lang="zh-CN" altLang="en-US" dirty="0" smtClean="0"/>
              <a:t>工作的度量</a:t>
            </a:r>
          </a:p>
          <a:p>
            <a:r>
              <a:rPr lang="en-US" dirty="0" smtClean="0"/>
              <a:t>19.7 </a:t>
            </a:r>
            <a:r>
              <a:rPr lang="zh-CN" altLang="en-US" dirty="0" smtClean="0"/>
              <a:t>总结</a:t>
            </a:r>
            <a:endParaRPr lang="zh-CN" altLang="en-US"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FF0000"/>
                </a:solidFill>
              </a:rPr>
              <a:t>(4) </a:t>
            </a:r>
            <a:r>
              <a:rPr lang="zh-CN" altLang="en-US" dirty="0" smtClean="0">
                <a:solidFill>
                  <a:srgbClr val="FF0000"/>
                </a:solidFill>
              </a:rPr>
              <a:t>软件生产和发布</a:t>
            </a:r>
            <a:endParaRPr lang="zh-CN" altLang="en-US" dirty="0">
              <a:solidFill>
                <a:srgbClr val="FF0000"/>
              </a:solidFill>
            </a:endParaRPr>
          </a:p>
        </p:txBody>
      </p:sp>
      <p:sp>
        <p:nvSpPr>
          <p:cNvPr id="3" name="内容占位符 2"/>
          <p:cNvSpPr>
            <a:spLocks noGrp="1"/>
          </p:cNvSpPr>
          <p:nvPr>
            <p:ph idx="1"/>
          </p:nvPr>
        </p:nvSpPr>
        <p:spPr>
          <a:xfrm>
            <a:off x="928915" y="1066800"/>
            <a:ext cx="8215086" cy="4962070"/>
          </a:xfrm>
        </p:spPr>
        <p:txBody>
          <a:bodyPr/>
          <a:lstStyle/>
          <a:p>
            <a:r>
              <a:rPr lang="zh-CN" altLang="en-US" dirty="0" smtClean="0"/>
              <a:t>将各个配置项放到一起产生出新的软件版本，需要许多步骤，例如，预处理、编译、链接、回归测试等等。</a:t>
            </a:r>
            <a:endParaRPr lang="en-US" altLang="zh-CN" dirty="0" smtClean="0"/>
          </a:p>
          <a:p>
            <a:r>
              <a:rPr lang="en-US" dirty="0" smtClean="0"/>
              <a:t>SCM</a:t>
            </a:r>
            <a:r>
              <a:rPr lang="zh-CN" altLang="en-US" dirty="0" smtClean="0"/>
              <a:t>要能自动处理这些事情，减少人为的冗余工作。规避如下问题：</a:t>
            </a:r>
          </a:p>
          <a:p>
            <a:pPr lvl="1"/>
            <a:r>
              <a:rPr lang="en-US" dirty="0" smtClean="0"/>
              <a:t>a) </a:t>
            </a:r>
            <a:r>
              <a:rPr lang="zh-CN" altLang="en-US" dirty="0" smtClean="0"/>
              <a:t>我刚刚解决了该问题，怎么又出现了？是否有一些代码没被重新编译？</a:t>
            </a:r>
          </a:p>
          <a:p>
            <a:pPr lvl="1"/>
            <a:r>
              <a:rPr lang="en-US" dirty="0" smtClean="0"/>
              <a:t>b) </a:t>
            </a:r>
            <a:r>
              <a:rPr lang="zh-CN" altLang="en-US" dirty="0" smtClean="0"/>
              <a:t>重新编译这些修改后的代码需要多长时间？</a:t>
            </a:r>
          </a:p>
          <a:p>
            <a:pPr lvl="1"/>
            <a:r>
              <a:rPr lang="en-US" dirty="0" smtClean="0"/>
              <a:t>c) </a:t>
            </a:r>
            <a:r>
              <a:rPr lang="zh-CN" altLang="en-US" dirty="0" smtClean="0"/>
              <a:t>交付给客户的二进制执行文件版本是否过期了？</a:t>
            </a:r>
          </a:p>
          <a:p>
            <a:pPr lvl="1"/>
            <a:r>
              <a:rPr lang="en-US" dirty="0" smtClean="0"/>
              <a:t>d) </a:t>
            </a:r>
            <a:r>
              <a:rPr lang="zh-CN" altLang="en-US" dirty="0" smtClean="0"/>
              <a:t>我怀疑程序的建造</a:t>
            </a:r>
            <a:r>
              <a:rPr lang="en-US" dirty="0" smtClean="0"/>
              <a:t>(</a:t>
            </a:r>
            <a:r>
              <a:rPr lang="zh-CN" altLang="en-US" dirty="0" smtClean="0"/>
              <a:t>编译和链接</a:t>
            </a:r>
            <a:r>
              <a:rPr lang="en-US" dirty="0" smtClean="0"/>
              <a:t>)</a:t>
            </a:r>
            <a:r>
              <a:rPr lang="zh-CN" altLang="en-US" dirty="0" smtClean="0"/>
              <a:t>次序是否正确？</a:t>
            </a:r>
          </a:p>
          <a:p>
            <a:pPr lvl="1"/>
            <a:r>
              <a:rPr lang="en-US" dirty="0" smtClean="0"/>
              <a:t>e) </a:t>
            </a:r>
            <a:r>
              <a:rPr lang="zh-CN" altLang="en-US" dirty="0" smtClean="0"/>
              <a:t>如何准确地产生出该配置？</a:t>
            </a:r>
          </a:p>
          <a:p>
            <a:pPr lvl="1"/>
            <a:r>
              <a:rPr lang="en-US" dirty="0" smtClean="0"/>
              <a:t>g) </a:t>
            </a:r>
            <a:r>
              <a:rPr lang="zh-CN" altLang="en-US" dirty="0" smtClean="0"/>
              <a:t>该版本是否做过全面的回归测试？</a:t>
            </a:r>
          </a:p>
          <a:p>
            <a:pPr lvl="1"/>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FF0000"/>
                </a:solidFill>
              </a:rPr>
              <a:t>(5) </a:t>
            </a:r>
            <a:r>
              <a:rPr lang="zh-CN" altLang="en-US" dirty="0" smtClean="0">
                <a:solidFill>
                  <a:srgbClr val="FF0000"/>
                </a:solidFill>
              </a:rPr>
              <a:t>审计和批准</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确认产品的完整性，维护部件的一致性，保证产品使用了正确的部件的正确版本。</a:t>
            </a:r>
            <a:endParaRPr lang="en-US" altLang="zh-CN" dirty="0" smtClean="0"/>
          </a:p>
          <a:p>
            <a:r>
              <a:rPr lang="zh-CN" altLang="en-US" dirty="0" smtClean="0"/>
              <a:t>回答如下问题：</a:t>
            </a:r>
          </a:p>
          <a:p>
            <a:pPr lvl="1"/>
            <a:r>
              <a:rPr lang="en-US" dirty="0" smtClean="0"/>
              <a:t>a) </a:t>
            </a:r>
            <a:r>
              <a:rPr lang="zh-CN" altLang="en-US" dirty="0" smtClean="0"/>
              <a:t>为什么对该模块的修改消失了？</a:t>
            </a:r>
          </a:p>
          <a:p>
            <a:pPr lvl="1"/>
            <a:r>
              <a:rPr lang="en-US" dirty="0" smtClean="0"/>
              <a:t>b) </a:t>
            </a:r>
            <a:r>
              <a:rPr lang="zh-CN" altLang="en-US" dirty="0" smtClean="0"/>
              <a:t>程序员还未完成的模块，目前怎样了？</a:t>
            </a:r>
          </a:p>
          <a:p>
            <a:pPr lvl="1"/>
            <a:r>
              <a:rPr lang="en-US" dirty="0" smtClean="0"/>
              <a:t>c) </a:t>
            </a:r>
            <a:r>
              <a:rPr lang="zh-CN" altLang="en-US" dirty="0" smtClean="0"/>
              <a:t>如何把这么多人的修改合并到一个版本中？</a:t>
            </a:r>
          </a:p>
          <a:p>
            <a:pPr lvl="1"/>
            <a:r>
              <a:rPr lang="en-US" dirty="0" smtClean="0"/>
              <a:t>d) </a:t>
            </a:r>
            <a:r>
              <a:rPr lang="zh-CN" altLang="en-US" dirty="0" smtClean="0"/>
              <a:t>大家的修改是否会有矛盾？</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19.2.3 SCM</a:t>
            </a:r>
            <a:r>
              <a:rPr lang="zh-CN" altLang="en-US" dirty="0" smtClean="0"/>
              <a:t>的流程</a:t>
            </a:r>
            <a:endParaRPr lang="zh-CN" altLang="en-US" dirty="0"/>
          </a:p>
        </p:txBody>
      </p:sp>
      <p:sp>
        <p:nvSpPr>
          <p:cNvPr id="3" name="内容占位符 2"/>
          <p:cNvSpPr>
            <a:spLocks noGrp="1"/>
          </p:cNvSpPr>
          <p:nvPr>
            <p:ph idx="1"/>
          </p:nvPr>
        </p:nvSpPr>
        <p:spPr>
          <a:xfrm>
            <a:off x="990600" y="1295400"/>
            <a:ext cx="8001000" cy="518886"/>
          </a:xfrm>
        </p:spPr>
        <p:txBody>
          <a:bodyPr/>
          <a:lstStyle/>
          <a:p>
            <a:r>
              <a:rPr lang="zh-CN" altLang="en-US" dirty="0" smtClean="0"/>
              <a:t>实施配置管理工作，需要一个“傻瓜”式的流程。</a:t>
            </a:r>
            <a:endParaRPr lang="zh-CN" altLang="en-US" dirty="0"/>
          </a:p>
        </p:txBody>
      </p:sp>
      <p:grpSp>
        <p:nvGrpSpPr>
          <p:cNvPr id="5" name="Group 1"/>
          <p:cNvGrpSpPr>
            <a:grpSpLocks noChangeAspect="1"/>
          </p:cNvGrpSpPr>
          <p:nvPr/>
        </p:nvGrpSpPr>
        <p:grpSpPr bwMode="auto">
          <a:xfrm>
            <a:off x="1050389" y="2220686"/>
            <a:ext cx="7614837" cy="3943341"/>
            <a:chOff x="1557" y="1518"/>
            <a:chExt cx="8343" cy="4468"/>
          </a:xfrm>
        </p:grpSpPr>
        <p:sp>
          <p:nvSpPr>
            <p:cNvPr id="7" name="Text Box 30"/>
            <p:cNvSpPr txBox="1">
              <a:spLocks noChangeArrowheads="1"/>
            </p:cNvSpPr>
            <p:nvPr/>
          </p:nvSpPr>
          <p:spPr bwMode="auto">
            <a:xfrm>
              <a:off x="5820" y="2660"/>
              <a:ext cx="1809"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solidFill>
                    <a:srgbClr val="000000"/>
                  </a:solidFill>
                  <a:cs typeface="Times New Roman" panose="02020603050405020304" pitchFamily="18" charset="0"/>
                </a:rPr>
                <a:t>5.</a:t>
              </a:r>
              <a:r>
                <a:rPr kumimoji="0" lang="zh-CN" altLang="zh-CN" sz="1600" dirty="0" smtClean="0">
                  <a:solidFill>
                    <a:srgbClr val="000000"/>
                  </a:solidFill>
                  <a:cs typeface="Times New Roman" panose="02020603050405020304" pitchFamily="18" charset="0"/>
                </a:rPr>
                <a:t>建立</a:t>
              </a:r>
              <a:r>
                <a:rPr kumimoji="0" lang="zh-CN" altLang="zh-CN" sz="1600" dirty="0">
                  <a:solidFill>
                    <a:srgbClr val="000000"/>
                  </a:solidFill>
                  <a:cs typeface="Times New Roman" panose="02020603050405020304" pitchFamily="18" charset="0"/>
                </a:rPr>
                <a:t>新的基线</a:t>
              </a:r>
            </a:p>
          </p:txBody>
        </p:sp>
        <p:sp>
          <p:nvSpPr>
            <p:cNvPr id="8" name="Text Box 29"/>
            <p:cNvSpPr txBox="1">
              <a:spLocks noChangeArrowheads="1"/>
            </p:cNvSpPr>
            <p:nvPr/>
          </p:nvSpPr>
          <p:spPr bwMode="auto">
            <a:xfrm>
              <a:off x="5853" y="5382"/>
              <a:ext cx="2379" cy="4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solidFill>
                    <a:srgbClr val="000000"/>
                  </a:solidFill>
                  <a:cs typeface="Times New Roman" panose="02020603050405020304" pitchFamily="18" charset="0"/>
                </a:rPr>
                <a:t>5.2</a:t>
              </a:r>
              <a:r>
                <a:rPr kumimoji="0" lang="zh-CN" altLang="zh-CN" sz="1600" dirty="0" smtClean="0">
                  <a:solidFill>
                    <a:srgbClr val="000000"/>
                  </a:solidFill>
                  <a:cs typeface="Times New Roman" panose="02020603050405020304" pitchFamily="18" charset="0"/>
                </a:rPr>
                <a:t>将</a:t>
              </a:r>
              <a:r>
                <a:rPr kumimoji="0" lang="zh-CN" altLang="zh-CN" sz="1600" dirty="0">
                  <a:solidFill>
                    <a:srgbClr val="000000"/>
                  </a:solidFill>
                  <a:cs typeface="Times New Roman" panose="02020603050405020304" pitchFamily="18" charset="0"/>
                </a:rPr>
                <a:t>确认的更改入库</a:t>
              </a:r>
            </a:p>
          </p:txBody>
        </p:sp>
        <p:sp>
          <p:nvSpPr>
            <p:cNvPr id="9" name="Text Box 28"/>
            <p:cNvSpPr txBox="1">
              <a:spLocks noChangeArrowheads="1"/>
            </p:cNvSpPr>
            <p:nvPr/>
          </p:nvSpPr>
          <p:spPr bwMode="auto">
            <a:xfrm>
              <a:off x="5171" y="4950"/>
              <a:ext cx="1855"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solidFill>
                    <a:srgbClr val="000000"/>
                  </a:solidFill>
                  <a:cs typeface="Times New Roman" panose="02020603050405020304" pitchFamily="18" charset="0"/>
                </a:rPr>
                <a:t>1.1</a:t>
              </a:r>
              <a:r>
                <a:rPr kumimoji="0" lang="zh-CN" altLang="zh-CN" sz="1600" dirty="0" smtClean="0">
                  <a:solidFill>
                    <a:srgbClr val="000000"/>
                  </a:solidFill>
                  <a:cs typeface="Times New Roman" panose="02020603050405020304" pitchFamily="18" charset="0"/>
                </a:rPr>
                <a:t>提取</a:t>
              </a:r>
              <a:r>
                <a:rPr kumimoji="0" lang="zh-CN" altLang="zh-CN" sz="1600" dirty="0">
                  <a:solidFill>
                    <a:srgbClr val="000000"/>
                  </a:solidFill>
                  <a:cs typeface="Times New Roman" panose="02020603050405020304" pitchFamily="18" charset="0"/>
                </a:rPr>
                <a:t>官方版本</a:t>
              </a:r>
            </a:p>
          </p:txBody>
        </p:sp>
        <p:sp>
          <p:nvSpPr>
            <p:cNvPr id="11" name="Text Box 26"/>
            <p:cNvSpPr txBox="1">
              <a:spLocks noChangeArrowheads="1"/>
            </p:cNvSpPr>
            <p:nvPr/>
          </p:nvSpPr>
          <p:spPr bwMode="auto">
            <a:xfrm>
              <a:off x="1557" y="4776"/>
              <a:ext cx="1440" cy="7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solidFill>
                    <a:srgbClr val="000000"/>
                  </a:solidFill>
                  <a:latin typeface="Times New Roman" pitchFamily="18" charset="0"/>
                  <a:cs typeface="Times New Roman" panose="02020603050405020304" pitchFamily="18" charset="0"/>
                </a:rPr>
                <a:t>源</a:t>
              </a:r>
              <a:r>
                <a:rPr kumimoji="0" lang="en-US" altLang="zh-CN" sz="1600" dirty="0">
                  <a:solidFill>
                    <a:srgbClr val="000000"/>
                  </a:solidFill>
                  <a:latin typeface="Times New Roman" pitchFamily="18" charset="0"/>
                  <a:cs typeface="Times New Roman" panose="02020603050405020304" pitchFamily="18" charset="0"/>
                </a:rPr>
                <a:t>/</a:t>
              </a:r>
              <a:r>
                <a:rPr kumimoji="0" lang="zh-CN" altLang="en-US" sz="1600" dirty="0">
                  <a:solidFill>
                    <a:srgbClr val="000000"/>
                  </a:solidFill>
                  <a:latin typeface="Times New Roman" pitchFamily="18" charset="0"/>
                  <a:cs typeface="Times New Roman" panose="02020603050405020304" pitchFamily="18" charset="0"/>
                </a:rPr>
                <a:t>目标码</a:t>
              </a:r>
              <a:r>
                <a:rPr kumimoji="0" lang="en-US" altLang="zh-CN" sz="1600" dirty="0">
                  <a:solidFill>
                    <a:srgbClr val="000000"/>
                  </a:solidFill>
                  <a:latin typeface="Times New Roman" pitchFamily="18" charset="0"/>
                  <a:cs typeface="Times New Roman" panose="02020603050405020304" pitchFamily="18" charset="0"/>
                </a:rPr>
                <a:t>/</a:t>
              </a:r>
            </a:p>
            <a:p>
              <a:pPr indent="0"/>
              <a:r>
                <a:rPr kumimoji="0" lang="zh-CN" altLang="en-US" sz="1600" dirty="0">
                  <a:solidFill>
                    <a:srgbClr val="000000"/>
                  </a:solidFill>
                  <a:latin typeface="Times New Roman" pitchFamily="18" charset="0"/>
                  <a:cs typeface="Times New Roman" panose="02020603050405020304" pitchFamily="18" charset="0"/>
                </a:rPr>
                <a:t>文档</a:t>
              </a:r>
              <a:r>
                <a:rPr kumimoji="0" lang="en-US" altLang="zh-CN" sz="1600" dirty="0">
                  <a:solidFill>
                    <a:srgbClr val="000000"/>
                  </a:solidFill>
                  <a:latin typeface="Times New Roman" pitchFamily="18" charset="0"/>
                  <a:cs typeface="Times New Roman" panose="02020603050405020304" pitchFamily="18" charset="0"/>
                </a:rPr>
                <a:t>/</a:t>
              </a:r>
              <a:r>
                <a:rPr kumimoji="0" lang="zh-CN" altLang="en-US" sz="1600" dirty="0">
                  <a:solidFill>
                    <a:srgbClr val="000000"/>
                  </a:solidFill>
                  <a:latin typeface="Times New Roman" pitchFamily="18" charset="0"/>
                  <a:cs typeface="Times New Roman" panose="02020603050405020304" pitchFamily="18" charset="0"/>
                </a:rPr>
                <a:t>工具等</a:t>
              </a:r>
            </a:p>
          </p:txBody>
        </p:sp>
        <p:sp>
          <p:nvSpPr>
            <p:cNvPr id="12" name="AutoShape 25"/>
            <p:cNvSpPr>
              <a:spLocks noChangeArrowheads="1"/>
            </p:cNvSpPr>
            <p:nvPr/>
          </p:nvSpPr>
          <p:spPr bwMode="auto">
            <a:xfrm>
              <a:off x="3600" y="4738"/>
              <a:ext cx="1440" cy="780"/>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eaLnBrk="0" hangingPunct="0"/>
              <a:r>
                <a:rPr kumimoji="0" lang="zh-CN" altLang="zh-CN" sz="1600" dirty="0">
                  <a:solidFill>
                    <a:srgbClr val="000000"/>
                  </a:solidFill>
                  <a:cs typeface="Times New Roman" panose="02020603050405020304" pitchFamily="18" charset="0"/>
                </a:rPr>
                <a:t>产品基线库</a:t>
              </a:r>
            </a:p>
          </p:txBody>
        </p:sp>
        <p:sp>
          <p:nvSpPr>
            <p:cNvPr id="13" name="AutoShape 24"/>
            <p:cNvSpPr>
              <a:spLocks noChangeArrowheads="1"/>
            </p:cNvSpPr>
            <p:nvPr/>
          </p:nvSpPr>
          <p:spPr bwMode="auto">
            <a:xfrm>
              <a:off x="3600" y="5305"/>
              <a:ext cx="1440" cy="681"/>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algn="ctr" eaLnBrk="0" hangingPunct="0"/>
              <a:r>
                <a:rPr kumimoji="0" lang="zh-CN" altLang="zh-CN" sz="1600" dirty="0">
                  <a:solidFill>
                    <a:srgbClr val="000000"/>
                  </a:solidFill>
                  <a:cs typeface="Times New Roman" panose="02020603050405020304" pitchFamily="18" charset="0"/>
                </a:rPr>
                <a:t>更改库</a:t>
              </a:r>
            </a:p>
          </p:txBody>
        </p:sp>
        <p:sp>
          <p:nvSpPr>
            <p:cNvPr id="14" name="Rectangle 23"/>
            <p:cNvSpPr>
              <a:spLocks noChangeArrowheads="1"/>
            </p:cNvSpPr>
            <p:nvPr/>
          </p:nvSpPr>
          <p:spPr bwMode="auto">
            <a:xfrm>
              <a:off x="1926" y="2328"/>
              <a:ext cx="1547" cy="4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cs typeface="Times New Roman" panose="02020603050405020304" pitchFamily="18" charset="0"/>
                </a:rPr>
                <a:t>初始版本产品</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2"/>
            <p:cNvSpPr>
              <a:spLocks noChangeArrowheads="1"/>
            </p:cNvSpPr>
            <p:nvPr/>
          </p:nvSpPr>
          <p:spPr bwMode="auto">
            <a:xfrm>
              <a:off x="1896" y="1518"/>
              <a:ext cx="1863" cy="4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需求</a:t>
              </a:r>
              <a:r>
                <a:rPr kumimoji="0" lang="en-US" altLang="zh-CN" sz="1600" b="0" i="0" u="none" strike="noStrike" cap="none" normalizeH="0" baseline="0" dirty="0" smtClean="0">
                  <a:ln>
                    <a:noFill/>
                  </a:ln>
                  <a:solidFill>
                    <a:schemeClr val="tx1"/>
                  </a:solidFill>
                  <a:effectLst/>
                  <a:cs typeface="Times New Roman" panose="02020603050405020304" pitchFamily="18" charset="0"/>
                </a:rPr>
                <a:t>/</a:t>
              </a:r>
              <a:r>
                <a:rPr kumimoji="0" lang="zh-CN" altLang="en-US" sz="1600" b="0" i="0" u="none" strike="noStrike" cap="none" normalizeH="0" baseline="0" dirty="0" smtClean="0">
                  <a:ln>
                    <a:noFill/>
                  </a:ln>
                  <a:solidFill>
                    <a:srgbClr val="000000"/>
                  </a:solidFill>
                  <a:effectLst/>
                  <a:cs typeface="Times New Roman" panose="02020603050405020304" pitchFamily="18" charset="0"/>
                </a:rPr>
                <a:t>设计</a:t>
              </a:r>
              <a:r>
                <a:rPr kumimoji="0" lang="en-US" altLang="zh-CN" sz="1600" b="0" i="0" u="none" strike="noStrike" cap="none" normalizeH="0" baseline="0" dirty="0" smtClean="0">
                  <a:ln>
                    <a:noFill/>
                  </a:ln>
                  <a:solidFill>
                    <a:schemeClr val="tx1"/>
                  </a:solidFill>
                  <a:effectLst/>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cs typeface="Times New Roman" panose="02020603050405020304" pitchFamily="18" charset="0"/>
                </a:rPr>
                <a:t>使用</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21"/>
            <p:cNvSpPr>
              <a:spLocks noChangeArrowheads="1"/>
            </p:cNvSpPr>
            <p:nvPr/>
          </p:nvSpPr>
          <p:spPr bwMode="auto">
            <a:xfrm>
              <a:off x="1810" y="3128"/>
              <a:ext cx="1598"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cs typeface="Times New Roman" panose="02020603050405020304" pitchFamily="18" charset="0"/>
                </a:rPr>
                <a:t>建立产品基线</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20"/>
            <p:cNvSpPr>
              <a:spLocks noChangeArrowheads="1"/>
            </p:cNvSpPr>
            <p:nvPr/>
          </p:nvSpPr>
          <p:spPr bwMode="auto">
            <a:xfrm>
              <a:off x="2017" y="4175"/>
              <a:ext cx="1391" cy="4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eaLnBrk="0" hangingPunct="0"/>
              <a:r>
                <a:rPr kumimoji="0" lang="zh-CN" altLang="zh-CN" sz="1600" dirty="0">
                  <a:solidFill>
                    <a:srgbClr val="000000"/>
                  </a:solidFill>
                  <a:cs typeface="Times New Roman" panose="02020603050405020304" pitchFamily="18" charset="0"/>
                </a:rPr>
                <a:t>确认基线</a:t>
              </a:r>
            </a:p>
          </p:txBody>
        </p:sp>
        <p:sp>
          <p:nvSpPr>
            <p:cNvPr id="18" name="Rectangle 19"/>
            <p:cNvSpPr>
              <a:spLocks noChangeArrowheads="1"/>
            </p:cNvSpPr>
            <p:nvPr/>
          </p:nvSpPr>
          <p:spPr bwMode="auto">
            <a:xfrm>
              <a:off x="4413" y="4153"/>
              <a:ext cx="1440" cy="4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eaLnBrk="0" hangingPunct="0"/>
              <a:r>
                <a:rPr kumimoji="0" lang="en-US" altLang="zh-CN" sz="1600" dirty="0" smtClean="0">
                  <a:solidFill>
                    <a:srgbClr val="000000"/>
                  </a:solidFill>
                  <a:cs typeface="Times New Roman" panose="02020603050405020304" pitchFamily="18" charset="0"/>
                </a:rPr>
                <a:t>1.CCB</a:t>
              </a:r>
              <a:r>
                <a:rPr kumimoji="0" lang="en-US" altLang="zh-CN" sz="1600" dirty="0">
                  <a:solidFill>
                    <a:srgbClr val="000000"/>
                  </a:solidFill>
                  <a:cs typeface="Times New Roman" panose="02020603050405020304" pitchFamily="18" charset="0"/>
                </a:rPr>
                <a:t>: </a:t>
              </a:r>
              <a:r>
                <a:rPr kumimoji="0" lang="zh-CN" altLang="en-US" sz="1600" dirty="0">
                  <a:solidFill>
                    <a:srgbClr val="000000"/>
                  </a:solidFill>
                  <a:cs typeface="Times New Roman" panose="02020603050405020304" pitchFamily="18" charset="0"/>
                </a:rPr>
                <a:t>授权</a:t>
              </a:r>
            </a:p>
          </p:txBody>
        </p:sp>
        <p:sp>
          <p:nvSpPr>
            <p:cNvPr id="19" name="Rectangle 18"/>
            <p:cNvSpPr>
              <a:spLocks noChangeArrowheads="1"/>
            </p:cNvSpPr>
            <p:nvPr/>
          </p:nvSpPr>
          <p:spPr bwMode="auto">
            <a:xfrm>
              <a:off x="6343" y="3933"/>
              <a:ext cx="1286"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smtClean="0">
                  <a:solidFill>
                    <a:srgbClr val="000000"/>
                  </a:solidFill>
                  <a:latin typeface="Times New Roman" pitchFamily="18" charset="0"/>
                  <a:cs typeface="Times New Roman" panose="02020603050405020304" pitchFamily="18" charset="0"/>
                </a:rPr>
                <a:t>2.</a:t>
              </a:r>
              <a:r>
                <a:rPr kumimoji="0" lang="zh-CN" altLang="zh-CN" sz="1600" dirty="0" smtClean="0">
                  <a:solidFill>
                    <a:srgbClr val="000000"/>
                  </a:solidFill>
                  <a:latin typeface="Times New Roman" pitchFamily="18" charset="0"/>
                  <a:cs typeface="Times New Roman" panose="02020603050405020304" pitchFamily="18" charset="0"/>
                </a:rPr>
                <a:t>开发</a:t>
              </a:r>
              <a:r>
                <a:rPr kumimoji="0" lang="zh-CN" altLang="zh-CN" sz="1600" dirty="0">
                  <a:solidFill>
                    <a:srgbClr val="000000"/>
                  </a:solidFill>
                  <a:latin typeface="Times New Roman" pitchFamily="18" charset="0"/>
                  <a:cs typeface="Times New Roman" panose="02020603050405020304" pitchFamily="18" charset="0"/>
                </a:rPr>
                <a:t>组：</a:t>
              </a:r>
            </a:p>
            <a:p>
              <a:pPr indent="0" algn="r"/>
              <a:r>
                <a:rPr kumimoji="0" lang="zh-CN" altLang="zh-CN" sz="1600" dirty="0">
                  <a:solidFill>
                    <a:srgbClr val="000000"/>
                  </a:solidFill>
                  <a:latin typeface="Times New Roman" pitchFamily="18" charset="0"/>
                  <a:cs typeface="Times New Roman" panose="02020603050405020304" pitchFamily="18" charset="0"/>
                </a:rPr>
                <a:t>实现更改</a:t>
              </a:r>
            </a:p>
          </p:txBody>
        </p:sp>
        <p:sp>
          <p:nvSpPr>
            <p:cNvPr id="20" name="Rectangle 17"/>
            <p:cNvSpPr>
              <a:spLocks noChangeArrowheads="1"/>
            </p:cNvSpPr>
            <p:nvPr/>
          </p:nvSpPr>
          <p:spPr bwMode="auto">
            <a:xfrm>
              <a:off x="8232" y="3959"/>
              <a:ext cx="1668" cy="4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eaLnBrk="0" hangingPunct="0"/>
              <a:r>
                <a:rPr kumimoji="0" lang="en-US" altLang="zh-CN" sz="1600" dirty="0" smtClean="0">
                  <a:solidFill>
                    <a:srgbClr val="000000"/>
                  </a:solidFill>
                  <a:cs typeface="Times New Roman" panose="02020603050405020304" pitchFamily="18" charset="0"/>
                </a:rPr>
                <a:t>3.</a:t>
              </a:r>
              <a:r>
                <a:rPr kumimoji="0" lang="zh-CN" altLang="zh-CN" sz="1600" dirty="0" smtClean="0">
                  <a:solidFill>
                    <a:srgbClr val="000000"/>
                  </a:solidFill>
                  <a:cs typeface="Times New Roman" panose="02020603050405020304" pitchFamily="18" charset="0"/>
                </a:rPr>
                <a:t>测试</a:t>
              </a:r>
              <a:r>
                <a:rPr kumimoji="0" lang="zh-CN" altLang="zh-CN" sz="1600" dirty="0">
                  <a:solidFill>
                    <a:srgbClr val="000000"/>
                  </a:solidFill>
                  <a:cs typeface="Times New Roman" panose="02020603050405020304" pitchFamily="18" charset="0"/>
                </a:rPr>
                <a:t>组</a:t>
              </a:r>
              <a:r>
                <a:rPr kumimoji="0" lang="zh-CN" altLang="zh-CN" sz="1600" dirty="0" smtClean="0">
                  <a:solidFill>
                    <a:srgbClr val="000000"/>
                  </a:solidFill>
                  <a:cs typeface="Times New Roman" panose="02020603050405020304" pitchFamily="18" charset="0"/>
                </a:rPr>
                <a:t>：</a:t>
              </a:r>
              <a:endParaRPr kumimoji="0" lang="en-US" altLang="zh-CN" sz="1600" dirty="0" smtClean="0">
                <a:solidFill>
                  <a:srgbClr val="000000"/>
                </a:solidFill>
                <a:cs typeface="Times New Roman" panose="02020603050405020304" pitchFamily="18" charset="0"/>
              </a:endParaRPr>
            </a:p>
            <a:p>
              <a:pPr algn="r" eaLnBrk="0" hangingPunct="0"/>
              <a:r>
                <a:rPr kumimoji="0" lang="zh-CN" altLang="zh-CN" sz="1600" dirty="0" smtClean="0">
                  <a:solidFill>
                    <a:srgbClr val="000000"/>
                  </a:solidFill>
                  <a:cs typeface="Times New Roman" panose="02020603050405020304" pitchFamily="18" charset="0"/>
                </a:rPr>
                <a:t>确认</a:t>
              </a:r>
              <a:r>
                <a:rPr kumimoji="0" lang="zh-CN" altLang="zh-CN" sz="1600" dirty="0">
                  <a:solidFill>
                    <a:srgbClr val="000000"/>
                  </a:solidFill>
                  <a:cs typeface="Times New Roman" panose="02020603050405020304" pitchFamily="18" charset="0"/>
                </a:rPr>
                <a:t>更改</a:t>
              </a:r>
            </a:p>
          </p:txBody>
        </p:sp>
        <p:sp>
          <p:nvSpPr>
            <p:cNvPr id="21" name="Rectangle 16"/>
            <p:cNvSpPr>
              <a:spLocks noChangeArrowheads="1"/>
            </p:cNvSpPr>
            <p:nvPr/>
          </p:nvSpPr>
          <p:spPr bwMode="auto">
            <a:xfrm>
              <a:off x="8460" y="2766"/>
              <a:ext cx="1403" cy="7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eaLnBrk="0" hangingPunct="0"/>
              <a:r>
                <a:rPr kumimoji="0" lang="en-US" altLang="zh-CN" sz="1600" dirty="0" smtClean="0">
                  <a:solidFill>
                    <a:srgbClr val="000000"/>
                  </a:solidFill>
                  <a:cs typeface="Times New Roman" panose="02020603050405020304" pitchFamily="18" charset="0"/>
                </a:rPr>
                <a:t>4.CCB:</a:t>
              </a:r>
            </a:p>
            <a:p>
              <a:pPr algn="r" eaLnBrk="0" hangingPunct="0"/>
              <a:r>
                <a:rPr kumimoji="0" lang="zh-CN" altLang="en-US" sz="1600" dirty="0" smtClean="0">
                  <a:solidFill>
                    <a:srgbClr val="000000"/>
                  </a:solidFill>
                  <a:cs typeface="Times New Roman" panose="02020603050405020304" pitchFamily="18" charset="0"/>
                </a:rPr>
                <a:t>批准</a:t>
              </a:r>
              <a:r>
                <a:rPr kumimoji="0" lang="zh-CN" altLang="en-US" sz="1600" dirty="0">
                  <a:solidFill>
                    <a:srgbClr val="000000"/>
                  </a:solidFill>
                  <a:cs typeface="Times New Roman" panose="02020603050405020304" pitchFamily="18" charset="0"/>
                </a:rPr>
                <a:t>更改</a:t>
              </a:r>
            </a:p>
          </p:txBody>
        </p:sp>
        <p:sp>
          <p:nvSpPr>
            <p:cNvPr id="22" name="Line 15"/>
            <p:cNvSpPr>
              <a:spLocks noChangeShapeType="1"/>
            </p:cNvSpPr>
            <p:nvPr/>
          </p:nvSpPr>
          <p:spPr bwMode="auto">
            <a:xfrm>
              <a:off x="2604" y="2778"/>
              <a:ext cx="1" cy="35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14"/>
            <p:cNvSpPr>
              <a:spLocks noChangeShapeType="1"/>
            </p:cNvSpPr>
            <p:nvPr/>
          </p:nvSpPr>
          <p:spPr bwMode="auto">
            <a:xfrm>
              <a:off x="5820" y="4416"/>
              <a:ext cx="523" cy="0"/>
            </a:xfrm>
            <a:prstGeom prst="line">
              <a:avLst/>
            </a:prstGeom>
            <a:noFill/>
            <a:ln w="19050">
              <a:solidFill>
                <a:schemeClr val="accent4"/>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13"/>
            <p:cNvSpPr>
              <a:spLocks noChangeShapeType="1"/>
            </p:cNvSpPr>
            <p:nvPr/>
          </p:nvSpPr>
          <p:spPr bwMode="auto">
            <a:xfrm flipV="1">
              <a:off x="9036" y="3515"/>
              <a:ext cx="1" cy="444"/>
            </a:xfrm>
            <a:prstGeom prst="line">
              <a:avLst/>
            </a:prstGeom>
            <a:noFill/>
            <a:ln w="19050">
              <a:solidFill>
                <a:schemeClr val="accent4"/>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Freeform 12"/>
            <p:cNvSpPr>
              <a:spLocks/>
            </p:cNvSpPr>
            <p:nvPr/>
          </p:nvSpPr>
          <p:spPr bwMode="auto">
            <a:xfrm>
              <a:off x="5040" y="4416"/>
              <a:ext cx="3996" cy="1309"/>
            </a:xfrm>
            <a:custGeom>
              <a:avLst/>
              <a:gdLst>
                <a:gd name="T0" fmla="*/ 2041 w 2041"/>
                <a:gd name="T1" fmla="*/ 0 h 930"/>
                <a:gd name="T2" fmla="*/ 2041 w 2041"/>
                <a:gd name="T3" fmla="*/ 930 h 930"/>
                <a:gd name="T4" fmla="*/ 0 w 2041"/>
                <a:gd name="T5" fmla="*/ 930 h 930"/>
              </a:gdLst>
              <a:ahLst/>
              <a:cxnLst>
                <a:cxn ang="0">
                  <a:pos x="T0" y="T1"/>
                </a:cxn>
                <a:cxn ang="0">
                  <a:pos x="T2" y="T3"/>
                </a:cxn>
                <a:cxn ang="0">
                  <a:pos x="T4" y="T5"/>
                </a:cxn>
              </a:cxnLst>
              <a:rect l="0" t="0" r="r" b="b"/>
              <a:pathLst>
                <a:path w="2041" h="930">
                  <a:moveTo>
                    <a:pt x="2041" y="0"/>
                  </a:moveTo>
                  <a:lnTo>
                    <a:pt x="2041" y="930"/>
                  </a:lnTo>
                  <a:lnTo>
                    <a:pt x="0" y="930"/>
                  </a:lnTo>
                </a:path>
              </a:pathLst>
            </a:custGeom>
            <a:noFill/>
            <a:ln w="19050">
              <a:solidFill>
                <a:schemeClr val="accent4"/>
              </a:solidFill>
              <a:prstDash val="dash"/>
              <a:round/>
              <a:headEnd/>
              <a:tailEnd type="triangle" w="med" len="me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Freeform 11"/>
            <p:cNvSpPr>
              <a:spLocks/>
            </p:cNvSpPr>
            <p:nvPr/>
          </p:nvSpPr>
          <p:spPr bwMode="auto">
            <a:xfrm>
              <a:off x="2605" y="4577"/>
              <a:ext cx="995" cy="841"/>
            </a:xfrm>
            <a:custGeom>
              <a:avLst/>
              <a:gdLst>
                <a:gd name="T0" fmla="*/ 0 w 1292"/>
                <a:gd name="T1" fmla="*/ 0 h 454"/>
                <a:gd name="T2" fmla="*/ 0 w 1292"/>
                <a:gd name="T3" fmla="*/ 454 h 454"/>
                <a:gd name="T4" fmla="*/ 1292 w 1292"/>
                <a:gd name="T5" fmla="*/ 454 h 454"/>
              </a:gdLst>
              <a:ahLst/>
              <a:cxnLst>
                <a:cxn ang="0">
                  <a:pos x="T0" y="T1"/>
                </a:cxn>
                <a:cxn ang="0">
                  <a:pos x="T2" y="T3"/>
                </a:cxn>
                <a:cxn ang="0">
                  <a:pos x="T4" y="T5"/>
                </a:cxn>
              </a:cxnLst>
              <a:rect l="0" t="0" r="r" b="b"/>
              <a:pathLst>
                <a:path w="1292" h="454">
                  <a:moveTo>
                    <a:pt x="0" y="0"/>
                  </a:moveTo>
                  <a:lnTo>
                    <a:pt x="0" y="454"/>
                  </a:lnTo>
                  <a:lnTo>
                    <a:pt x="1292" y="454"/>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Freeform 10"/>
            <p:cNvSpPr>
              <a:spLocks/>
            </p:cNvSpPr>
            <p:nvPr/>
          </p:nvSpPr>
          <p:spPr bwMode="auto">
            <a:xfrm>
              <a:off x="5040" y="4577"/>
              <a:ext cx="1986" cy="685"/>
            </a:xfrm>
            <a:custGeom>
              <a:avLst/>
              <a:gdLst>
                <a:gd name="T0" fmla="*/ 0 w 680"/>
                <a:gd name="T1" fmla="*/ 567 h 567"/>
                <a:gd name="T2" fmla="*/ 680 w 680"/>
                <a:gd name="T3" fmla="*/ 567 h 567"/>
                <a:gd name="T4" fmla="*/ 680 w 680"/>
                <a:gd name="T5" fmla="*/ 0 h 567"/>
              </a:gdLst>
              <a:ahLst/>
              <a:cxnLst>
                <a:cxn ang="0">
                  <a:pos x="T0" y="T1"/>
                </a:cxn>
                <a:cxn ang="0">
                  <a:pos x="T2" y="T3"/>
                </a:cxn>
                <a:cxn ang="0">
                  <a:pos x="T4" y="T5"/>
                </a:cxn>
              </a:cxnLst>
              <a:rect l="0" t="0" r="r" b="b"/>
              <a:pathLst>
                <a:path w="680" h="567">
                  <a:moveTo>
                    <a:pt x="0" y="567"/>
                  </a:moveTo>
                  <a:lnTo>
                    <a:pt x="680" y="567"/>
                  </a:lnTo>
                  <a:lnTo>
                    <a:pt x="680" y="0"/>
                  </a:lnTo>
                </a:path>
              </a:pathLst>
            </a:custGeom>
            <a:noFill/>
            <a:ln w="19050">
              <a:solidFill>
                <a:schemeClr val="accent4"/>
              </a:solidFill>
              <a:prstDash val="dash"/>
              <a:round/>
              <a:headEnd/>
              <a:tailEnd type="triangle" w="med" len="me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9"/>
            <p:cNvSpPr>
              <a:spLocks noChangeShapeType="1"/>
            </p:cNvSpPr>
            <p:nvPr/>
          </p:nvSpPr>
          <p:spPr bwMode="auto">
            <a:xfrm>
              <a:off x="5417" y="2484"/>
              <a:ext cx="0" cy="1641"/>
            </a:xfrm>
            <a:prstGeom prst="line">
              <a:avLst/>
            </a:prstGeom>
            <a:noFill/>
            <a:ln w="19050">
              <a:solidFill>
                <a:schemeClr val="accent4"/>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8"/>
            <p:cNvSpPr>
              <a:spLocks noChangeShapeType="1"/>
            </p:cNvSpPr>
            <p:nvPr/>
          </p:nvSpPr>
          <p:spPr bwMode="auto">
            <a:xfrm>
              <a:off x="7629" y="4255"/>
              <a:ext cx="603" cy="0"/>
            </a:xfrm>
            <a:prstGeom prst="line">
              <a:avLst/>
            </a:prstGeom>
            <a:noFill/>
            <a:ln w="19050">
              <a:solidFill>
                <a:schemeClr val="accent4"/>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Rectangle 7"/>
            <p:cNvSpPr>
              <a:spLocks noChangeArrowheads="1"/>
            </p:cNvSpPr>
            <p:nvPr/>
          </p:nvSpPr>
          <p:spPr bwMode="auto">
            <a:xfrm>
              <a:off x="3600" y="2898"/>
              <a:ext cx="1582" cy="5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pPr eaLnBrk="0" hangingPunct="0"/>
              <a:r>
                <a:rPr kumimoji="0" lang="en-US" altLang="zh-CN" sz="1600" dirty="0" smtClean="0">
                  <a:solidFill>
                    <a:srgbClr val="000000"/>
                  </a:solidFill>
                  <a:cs typeface="Times New Roman" panose="02020603050405020304" pitchFamily="18" charset="0"/>
                </a:rPr>
                <a:t>5.1 </a:t>
              </a:r>
              <a:r>
                <a:rPr kumimoji="0" lang="zh-CN" altLang="zh-CN" sz="1600" dirty="0" smtClean="0">
                  <a:solidFill>
                    <a:srgbClr val="000000"/>
                  </a:solidFill>
                  <a:cs typeface="Times New Roman" panose="02020603050405020304" pitchFamily="18" charset="0"/>
                </a:rPr>
                <a:t>产品</a:t>
              </a:r>
              <a:r>
                <a:rPr kumimoji="0" lang="zh-CN" altLang="zh-CN" sz="1600" dirty="0">
                  <a:solidFill>
                    <a:srgbClr val="000000"/>
                  </a:solidFill>
                  <a:cs typeface="Times New Roman" panose="02020603050405020304" pitchFamily="18" charset="0"/>
                </a:rPr>
                <a:t>修改基线</a:t>
              </a:r>
            </a:p>
          </p:txBody>
        </p:sp>
        <p:sp>
          <p:nvSpPr>
            <p:cNvPr id="31" name="Line 6"/>
            <p:cNvSpPr>
              <a:spLocks noChangeShapeType="1"/>
            </p:cNvSpPr>
            <p:nvPr/>
          </p:nvSpPr>
          <p:spPr bwMode="auto">
            <a:xfrm>
              <a:off x="2604" y="2001"/>
              <a:ext cx="0" cy="32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5"/>
            <p:cNvSpPr>
              <a:spLocks noChangeShapeType="1"/>
            </p:cNvSpPr>
            <p:nvPr/>
          </p:nvSpPr>
          <p:spPr bwMode="auto">
            <a:xfrm flipH="1">
              <a:off x="3408" y="4416"/>
              <a:ext cx="1005" cy="1"/>
            </a:xfrm>
            <a:prstGeom prst="line">
              <a:avLst/>
            </a:prstGeom>
            <a:noFill/>
            <a:ln w="19050">
              <a:solidFill>
                <a:schemeClr val="accent4"/>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4"/>
            <p:cNvSpPr>
              <a:spLocks/>
            </p:cNvSpPr>
            <p:nvPr/>
          </p:nvSpPr>
          <p:spPr bwMode="auto">
            <a:xfrm>
              <a:off x="3006" y="3456"/>
              <a:ext cx="1215" cy="705"/>
            </a:xfrm>
            <a:custGeom>
              <a:avLst/>
              <a:gdLst>
                <a:gd name="T0" fmla="*/ 1215 w 1215"/>
                <a:gd name="T1" fmla="*/ 0 h 705"/>
                <a:gd name="T2" fmla="*/ 1206 w 1215"/>
                <a:gd name="T3" fmla="*/ 316 h 705"/>
                <a:gd name="T4" fmla="*/ 0 w 1215"/>
                <a:gd name="T5" fmla="*/ 316 h 705"/>
                <a:gd name="T6" fmla="*/ 0 w 1215"/>
                <a:gd name="T7" fmla="*/ 705 h 705"/>
              </a:gdLst>
              <a:ahLst/>
              <a:cxnLst>
                <a:cxn ang="0">
                  <a:pos x="T0" y="T1"/>
                </a:cxn>
                <a:cxn ang="0">
                  <a:pos x="T2" y="T3"/>
                </a:cxn>
                <a:cxn ang="0">
                  <a:pos x="T4" y="T5"/>
                </a:cxn>
                <a:cxn ang="0">
                  <a:pos x="T6" y="T7"/>
                </a:cxn>
              </a:cxnLst>
              <a:rect l="0" t="0" r="r" b="b"/>
              <a:pathLst>
                <a:path w="1215" h="705">
                  <a:moveTo>
                    <a:pt x="1215" y="0"/>
                  </a:moveTo>
                  <a:lnTo>
                    <a:pt x="1206" y="316"/>
                  </a:lnTo>
                  <a:lnTo>
                    <a:pt x="0" y="316"/>
                  </a:lnTo>
                  <a:lnTo>
                    <a:pt x="0" y="705"/>
                  </a:lnTo>
                </a:path>
              </a:pathLst>
            </a:custGeom>
            <a:noFill/>
            <a:ln w="19050">
              <a:solidFill>
                <a:schemeClr val="accent4"/>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3"/>
            <p:cNvSpPr>
              <a:spLocks noChangeShapeType="1"/>
            </p:cNvSpPr>
            <p:nvPr/>
          </p:nvSpPr>
          <p:spPr bwMode="auto">
            <a:xfrm flipH="1">
              <a:off x="5182" y="3128"/>
              <a:ext cx="3251" cy="0"/>
            </a:xfrm>
            <a:prstGeom prst="line">
              <a:avLst/>
            </a:prstGeom>
            <a:noFill/>
            <a:ln w="19050">
              <a:solidFill>
                <a:schemeClr val="accent4"/>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Freeform 2"/>
            <p:cNvSpPr>
              <a:spLocks/>
            </p:cNvSpPr>
            <p:nvPr/>
          </p:nvSpPr>
          <p:spPr bwMode="auto">
            <a:xfrm>
              <a:off x="2604" y="3611"/>
              <a:ext cx="12" cy="538"/>
            </a:xfrm>
            <a:custGeom>
              <a:avLst/>
              <a:gdLst>
                <a:gd name="T0" fmla="*/ 0 w 12"/>
                <a:gd name="T1" fmla="*/ 0 h 538"/>
                <a:gd name="T2" fmla="*/ 12 w 12"/>
                <a:gd name="T3" fmla="*/ 538 h 538"/>
              </a:gdLst>
              <a:ahLst/>
              <a:cxnLst>
                <a:cxn ang="0">
                  <a:pos x="T0" y="T1"/>
                </a:cxn>
                <a:cxn ang="0">
                  <a:pos x="T2" y="T3"/>
                </a:cxn>
              </a:cxnLst>
              <a:rect l="0" t="0" r="r" b="b"/>
              <a:pathLst>
                <a:path w="12" h="538">
                  <a:moveTo>
                    <a:pt x="0" y="0"/>
                  </a:moveTo>
                  <a:lnTo>
                    <a:pt x="12" y="538"/>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cxnSp>
        <p:nvCxnSpPr>
          <p:cNvPr id="38" name="直接箭头连接符 37"/>
          <p:cNvCxnSpPr/>
          <p:nvPr/>
        </p:nvCxnSpPr>
        <p:spPr bwMode="auto">
          <a:xfrm flipV="1">
            <a:off x="6218972" y="2534863"/>
            <a:ext cx="562100" cy="6579"/>
          </a:xfrm>
          <a:prstGeom prst="straightConnector1">
            <a:avLst/>
          </a:prstGeom>
          <a:ln w="19050">
            <a:prstDash val="dash"/>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bwMode="auto">
          <a:xfrm>
            <a:off x="6224837" y="2171443"/>
            <a:ext cx="550371"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41" name="文本框 40"/>
          <p:cNvSpPr txBox="1"/>
          <p:nvPr/>
        </p:nvSpPr>
        <p:spPr>
          <a:xfrm>
            <a:off x="6823561" y="1988924"/>
            <a:ext cx="1415772" cy="338554"/>
          </a:xfrm>
          <a:prstGeom prst="rect">
            <a:avLst/>
          </a:prstGeom>
          <a:noFill/>
        </p:spPr>
        <p:txBody>
          <a:bodyPr wrap="none" rtlCol="0">
            <a:spAutoFit/>
          </a:bodyPr>
          <a:lstStyle/>
          <a:p>
            <a:r>
              <a:rPr lang="zh-CN" altLang="en-US" sz="1600" dirty="0" smtClean="0"/>
              <a:t>初始版本流程</a:t>
            </a:r>
            <a:endParaRPr lang="zh-CN" altLang="en-US" sz="1600" dirty="0"/>
          </a:p>
        </p:txBody>
      </p:sp>
      <p:sp>
        <p:nvSpPr>
          <p:cNvPr id="42" name="矩形 41"/>
          <p:cNvSpPr/>
          <p:nvPr/>
        </p:nvSpPr>
        <p:spPr>
          <a:xfrm>
            <a:off x="6775208" y="2344159"/>
            <a:ext cx="1415772" cy="338554"/>
          </a:xfrm>
          <a:prstGeom prst="rect">
            <a:avLst/>
          </a:prstGeom>
        </p:spPr>
        <p:txBody>
          <a:bodyPr wrap="none">
            <a:spAutoFit/>
          </a:bodyPr>
          <a:lstStyle/>
          <a:p>
            <a:r>
              <a:rPr lang="zh-CN" altLang="en-US" sz="1600" dirty="0"/>
              <a:t>修改版本流程</a:t>
            </a:r>
          </a:p>
        </p:txBody>
      </p:sp>
      <p:sp>
        <p:nvSpPr>
          <p:cNvPr id="44" name="流程图: 文档 43"/>
          <p:cNvSpPr/>
          <p:nvPr/>
        </p:nvSpPr>
        <p:spPr bwMode="auto">
          <a:xfrm>
            <a:off x="3989293" y="2501430"/>
            <a:ext cx="1429382" cy="511270"/>
          </a:xfrm>
          <a:prstGeom prst="flowChartDocumen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US" altLang="zh-CN" sz="1600" dirty="0" smtClean="0">
                <a:solidFill>
                  <a:srgbClr val="000000"/>
                </a:solidFill>
                <a:cs typeface="Times New Roman" panose="02020603050405020304" pitchFamily="18" charset="0"/>
              </a:rPr>
              <a:t>0.</a:t>
            </a:r>
            <a:r>
              <a:rPr kumimoji="0" lang="zh-CN" altLang="zh-CN" sz="1600" dirty="0" smtClean="0">
                <a:solidFill>
                  <a:srgbClr val="000000"/>
                </a:solidFill>
                <a:cs typeface="Times New Roman" panose="02020603050405020304" pitchFamily="18" charset="0"/>
              </a:rPr>
              <a:t>更改</a:t>
            </a:r>
            <a:r>
              <a:rPr kumimoji="0" lang="zh-CN" altLang="zh-CN" sz="1600" dirty="0">
                <a:solidFill>
                  <a:srgbClr val="000000"/>
                </a:solidFill>
                <a:cs typeface="Times New Roman" panose="02020603050405020304" pitchFamily="18" charset="0"/>
              </a:rPr>
              <a:t>请求单</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更改库，则要存放确认后的更改，包括：</a:t>
            </a:r>
          </a:p>
          <a:p>
            <a:pPr lvl="1"/>
            <a:r>
              <a:rPr lang="zh-CN" altLang="en-US" dirty="0" smtClean="0"/>
              <a:t>每个模块的修改层次；</a:t>
            </a:r>
          </a:p>
          <a:p>
            <a:pPr lvl="1"/>
            <a:r>
              <a:rPr lang="zh-CN" altLang="en-US" dirty="0" smtClean="0"/>
              <a:t>所使用的汇编器、编译器、连接器、装载程序、以及可执行程序和测试；</a:t>
            </a:r>
          </a:p>
          <a:p>
            <a:pPr lvl="1"/>
            <a:r>
              <a:rPr lang="zh-CN" altLang="en-US" dirty="0" smtClean="0"/>
              <a:t>测试用例和修改层次；</a:t>
            </a:r>
          </a:p>
          <a:p>
            <a:pPr lvl="1"/>
            <a:r>
              <a:rPr lang="zh-CN" altLang="en-US" dirty="0" smtClean="0"/>
              <a:t>测试数据；</a:t>
            </a:r>
          </a:p>
          <a:p>
            <a:pPr lvl="1"/>
            <a:r>
              <a:rPr lang="zh-CN" altLang="en-US" dirty="0" smtClean="0"/>
              <a:t>所使用的文件；</a:t>
            </a:r>
          </a:p>
          <a:p>
            <a:pPr lvl="1"/>
            <a:r>
              <a:rPr lang="zh-CN" altLang="en-US" dirty="0" smtClean="0"/>
              <a:t>组成系统的软件、硬件、外围设备，以及硬件的更改层次；</a:t>
            </a:r>
          </a:p>
          <a:p>
            <a:pPr lvl="1"/>
            <a:r>
              <a:rPr lang="zh-CN" altLang="en-US" dirty="0" smtClean="0"/>
              <a:t>操作和使用过程；</a:t>
            </a:r>
          </a:p>
          <a:p>
            <a:pPr lvl="1"/>
            <a:r>
              <a:rPr lang="zh-CN" altLang="en-US" dirty="0" smtClean="0"/>
              <a:t>如果有非单独的测试，还要给出执行的</a:t>
            </a:r>
            <a:r>
              <a:rPr lang="en-US" dirty="0" smtClean="0"/>
              <a:t>(</a:t>
            </a:r>
            <a:r>
              <a:rPr lang="zh-CN" altLang="en-US" dirty="0" smtClean="0"/>
              <a:t>批命令</a:t>
            </a:r>
            <a:r>
              <a:rPr lang="en-US" dirty="0" smtClean="0"/>
              <a:t>)</a:t>
            </a:r>
            <a:r>
              <a:rPr lang="zh-CN" altLang="en-US" dirty="0" smtClean="0"/>
              <a:t>流程。</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CCB</a:t>
            </a:r>
            <a:r>
              <a:rPr lang="zh-CN" altLang="en-US" dirty="0" smtClean="0"/>
              <a:t>的作用</a:t>
            </a:r>
            <a:endParaRPr lang="zh-CN" altLang="en-US" dirty="0"/>
          </a:p>
        </p:txBody>
      </p:sp>
      <p:sp>
        <p:nvSpPr>
          <p:cNvPr id="3" name="内容占位符 2"/>
          <p:cNvSpPr>
            <a:spLocks noGrp="1"/>
          </p:cNvSpPr>
          <p:nvPr>
            <p:ph idx="1"/>
          </p:nvPr>
        </p:nvSpPr>
        <p:spPr/>
        <p:txBody>
          <a:bodyPr/>
          <a:lstStyle/>
          <a:p>
            <a:r>
              <a:rPr lang="en-US" dirty="0" smtClean="0"/>
              <a:t>CCB</a:t>
            </a:r>
            <a:r>
              <a:rPr lang="zh-CN" altLang="en-US" dirty="0" smtClean="0"/>
              <a:t>决定能否进行修改，因为更改可能会：</a:t>
            </a:r>
            <a:endParaRPr lang="en-US" altLang="zh-CN" dirty="0" smtClean="0"/>
          </a:p>
          <a:p>
            <a:pPr lvl="1"/>
            <a:r>
              <a:rPr lang="en-US" dirty="0" smtClean="0"/>
              <a:t>1</a:t>
            </a:r>
            <a:r>
              <a:rPr lang="zh-CN" altLang="en-US" dirty="0" smtClean="0"/>
              <a:t>）带来新的错误，</a:t>
            </a:r>
            <a:endParaRPr lang="en-US" altLang="zh-CN" dirty="0" smtClean="0"/>
          </a:p>
          <a:p>
            <a:pPr lvl="1"/>
            <a:r>
              <a:rPr lang="en-US" dirty="0" smtClean="0"/>
              <a:t>2</a:t>
            </a:r>
            <a:r>
              <a:rPr lang="zh-CN" altLang="en-US" dirty="0" smtClean="0"/>
              <a:t>）影响已发布或销售的产品，</a:t>
            </a:r>
            <a:endParaRPr lang="en-US" altLang="zh-CN" dirty="0" smtClean="0"/>
          </a:p>
          <a:p>
            <a:pPr lvl="1"/>
            <a:r>
              <a:rPr lang="en-US" dirty="0" smtClean="0"/>
              <a:t>3</a:t>
            </a:r>
            <a:r>
              <a:rPr lang="zh-CN" altLang="en-US" dirty="0" smtClean="0"/>
              <a:t>）增加成本，</a:t>
            </a:r>
            <a:endParaRPr lang="en-US" altLang="zh-CN" dirty="0" smtClean="0"/>
          </a:p>
          <a:p>
            <a:pPr lvl="1"/>
            <a:r>
              <a:rPr lang="en-US" dirty="0" smtClean="0"/>
              <a:t>4</a:t>
            </a:r>
            <a:r>
              <a:rPr lang="zh-CN" altLang="en-US" dirty="0" smtClean="0"/>
              <a:t>）影响项目的进度等。</a:t>
            </a:r>
            <a:endParaRPr lang="en-US" altLang="zh-CN" dirty="0" smtClean="0"/>
          </a:p>
          <a:p>
            <a:r>
              <a:rPr lang="zh-CN" altLang="en-US" dirty="0" smtClean="0"/>
              <a:t>因此</a:t>
            </a:r>
            <a:r>
              <a:rPr lang="en-US" dirty="0" smtClean="0"/>
              <a:t>CCB</a:t>
            </a:r>
            <a:r>
              <a:rPr lang="zh-CN" altLang="en-US" dirty="0" smtClean="0"/>
              <a:t>必须站在整个组织或项目的立场上，而不是某个程序员或用户个人的立场上考虑和决定是否采纳“更改请求单”的修改建议。</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19.2.4 </a:t>
            </a:r>
            <a:r>
              <a:rPr lang="zh-CN" altLang="en-US" dirty="0" smtClean="0"/>
              <a:t>配置管理中的角色</a:t>
            </a:r>
            <a:endParaRPr lang="zh-CN" altLang="en-US" dirty="0"/>
          </a:p>
        </p:txBody>
      </p:sp>
      <p:sp>
        <p:nvSpPr>
          <p:cNvPr id="3" name="内容占位符 2"/>
          <p:cNvSpPr>
            <a:spLocks noGrp="1"/>
          </p:cNvSpPr>
          <p:nvPr>
            <p:ph idx="1"/>
          </p:nvPr>
        </p:nvSpPr>
        <p:spPr>
          <a:xfrm>
            <a:off x="1028700" y="1376083"/>
            <a:ext cx="8001000" cy="4902200"/>
          </a:xfrm>
        </p:spPr>
        <p:txBody>
          <a:bodyPr/>
          <a:lstStyle/>
          <a:p>
            <a:r>
              <a:rPr lang="zh-CN" altLang="en-US" dirty="0" smtClean="0"/>
              <a:t>与</a:t>
            </a:r>
            <a:r>
              <a:rPr lang="zh-CN" altLang="en-US" dirty="0"/>
              <a:t>配置管理系统相关的人员必须</a:t>
            </a:r>
            <a:r>
              <a:rPr lang="zh-CN" altLang="en-US" dirty="0" smtClean="0"/>
              <a:t>各负其责：</a:t>
            </a:r>
            <a:endParaRPr lang="en-US" altLang="zh-CN" dirty="0" smtClean="0"/>
          </a:p>
          <a:p>
            <a:pPr lvl="1"/>
            <a:r>
              <a:rPr lang="zh-CN" altLang="en-US" b="1" dirty="0" smtClean="0"/>
              <a:t>项目经理</a:t>
            </a:r>
            <a:r>
              <a:rPr lang="zh-CN" altLang="en-US" dirty="0" smtClean="0"/>
              <a:t>的目标是保证产品在特定时间段内被开发出来。</a:t>
            </a:r>
          </a:p>
          <a:p>
            <a:pPr lvl="1"/>
            <a:endParaRPr lang="en-US" altLang="zh-CN" b="1" dirty="0" smtClean="0"/>
          </a:p>
          <a:p>
            <a:pPr lvl="1"/>
            <a:r>
              <a:rPr lang="zh-CN" altLang="en-US" b="1" dirty="0" smtClean="0"/>
              <a:t>配置经理</a:t>
            </a:r>
            <a:r>
              <a:rPr lang="zh-CN" altLang="en-US" dirty="0" smtClean="0"/>
              <a:t>的目的是负责代码和文档的创立、更改、测试的规程和政策能够被落实。</a:t>
            </a:r>
            <a:endParaRPr lang="en-US" altLang="zh-CN" dirty="0" smtClean="0"/>
          </a:p>
          <a:p>
            <a:pPr lvl="2"/>
            <a:r>
              <a:rPr lang="zh-CN" altLang="en-US" dirty="0" smtClean="0"/>
              <a:t>为此，配置经理必须引入正式更改请求</a:t>
            </a:r>
            <a:r>
              <a:rPr lang="en-US" dirty="0" smtClean="0"/>
              <a:t>(ORC--Official Requests for Changes)</a:t>
            </a:r>
            <a:r>
              <a:rPr lang="zh-CN" altLang="en-US" dirty="0" smtClean="0"/>
              <a:t>体制，通过</a:t>
            </a:r>
            <a:r>
              <a:rPr lang="en-US" dirty="0" smtClean="0"/>
              <a:t>CCB</a:t>
            </a:r>
            <a:r>
              <a:rPr lang="zh-CN" altLang="en-US" dirty="0" smtClean="0"/>
              <a:t>对更改请求进行正式评审后，决定是否批准对软件的修改。</a:t>
            </a:r>
            <a:endParaRPr lang="en-US" altLang="zh-CN" dirty="0" smtClean="0"/>
          </a:p>
          <a:p>
            <a:pPr lvl="2"/>
            <a:r>
              <a:rPr lang="zh-CN" altLang="en-US" dirty="0" smtClean="0"/>
              <a:t>配置经理建立和取消</a:t>
            </a:r>
            <a:r>
              <a:rPr lang="en-US" dirty="0" smtClean="0"/>
              <a:t>(</a:t>
            </a:r>
            <a:r>
              <a:rPr lang="zh-CN" altLang="en-US" dirty="0" smtClean="0"/>
              <a:t>参与修改的</a:t>
            </a:r>
            <a:r>
              <a:rPr lang="en-US" dirty="0" smtClean="0"/>
              <a:t>)</a:t>
            </a:r>
            <a:r>
              <a:rPr lang="zh-CN" altLang="en-US" dirty="0" smtClean="0"/>
              <a:t>工程师的工作任务表。</a:t>
            </a:r>
            <a:endParaRPr lang="en-US" altLang="zh-CN" dirty="0" smtClean="0"/>
          </a:p>
          <a:p>
            <a:pPr lvl="2"/>
            <a:r>
              <a:rPr lang="zh-CN" altLang="en-US" dirty="0" smtClean="0"/>
              <a:t>同时，配置经理收集和统计软件部件的信息，通过信息反映软件部件是否有问题。</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19.2.4 </a:t>
            </a:r>
            <a:r>
              <a:rPr lang="zh-CN" altLang="en-US" dirty="0" smtClean="0"/>
              <a:t>配置管理中的角色</a:t>
            </a:r>
            <a:endParaRPr lang="zh-CN" altLang="en-US" dirty="0"/>
          </a:p>
        </p:txBody>
      </p:sp>
      <p:sp>
        <p:nvSpPr>
          <p:cNvPr id="3" name="内容占位符 2"/>
          <p:cNvSpPr>
            <a:spLocks noGrp="1"/>
          </p:cNvSpPr>
          <p:nvPr>
            <p:ph idx="1"/>
          </p:nvPr>
        </p:nvSpPr>
        <p:spPr/>
        <p:txBody>
          <a:bodyPr/>
          <a:lstStyle/>
          <a:p>
            <a:r>
              <a:rPr lang="en-US" sz="2400" b="1" dirty="0" smtClean="0"/>
              <a:t>CCB</a:t>
            </a:r>
            <a:r>
              <a:rPr lang="zh-CN" altLang="en-US" sz="2400" b="1" dirty="0" smtClean="0"/>
              <a:t>：</a:t>
            </a:r>
            <a:endParaRPr lang="en-US" altLang="zh-CN" sz="2400" b="1" dirty="0" smtClean="0"/>
          </a:p>
          <a:p>
            <a:pPr lvl="1"/>
            <a:r>
              <a:rPr lang="en-US" sz="2000" dirty="0"/>
              <a:t>CCB</a:t>
            </a:r>
            <a:r>
              <a:rPr lang="zh-CN" altLang="en-US" sz="2000" dirty="0"/>
              <a:t>是一个小组，承担者是否决定修改的责任。</a:t>
            </a:r>
          </a:p>
          <a:p>
            <a:endParaRPr lang="en-US" altLang="zh-CN" sz="2000" dirty="0"/>
          </a:p>
          <a:p>
            <a:r>
              <a:rPr lang="zh-CN" altLang="en-US" sz="2400" b="1" dirty="0" smtClean="0"/>
              <a:t>软件工程师</a:t>
            </a:r>
            <a:r>
              <a:rPr lang="zh-CN" altLang="en-US" sz="2400" dirty="0" smtClean="0"/>
              <a:t>的目标是有效地创立产品</a:t>
            </a:r>
            <a:endParaRPr lang="en-US" altLang="zh-CN" sz="2400" dirty="0" smtClean="0"/>
          </a:p>
          <a:p>
            <a:pPr lvl="1"/>
            <a:r>
              <a:rPr lang="zh-CN" altLang="en-US" sz="2000" dirty="0" smtClean="0"/>
              <a:t>工程师们相互之间尽可能不直接交流代码和文档的信息，最好通过配置管理系统有效地进行。</a:t>
            </a:r>
            <a:endParaRPr lang="en-US" altLang="zh-CN" sz="2000" dirty="0" smtClean="0"/>
          </a:p>
          <a:p>
            <a:pPr lvl="1"/>
            <a:r>
              <a:rPr lang="zh-CN" altLang="en-US" sz="2000" dirty="0" smtClean="0"/>
              <a:t>使用工具帮助建造一致的软件产品，并交流和协调相互之间要求的和完成的任务。</a:t>
            </a:r>
            <a:endParaRPr lang="en-US" altLang="zh-CN" sz="2000" dirty="0" smtClean="0"/>
          </a:p>
          <a:p>
            <a:pPr lvl="1"/>
            <a:r>
              <a:rPr lang="zh-CN" altLang="en-US" sz="2000" dirty="0" smtClean="0"/>
              <a:t>工作中发生的更改也要经过配置管理系统合并和解决相互的矛盾。</a:t>
            </a:r>
            <a:endParaRPr lang="en-US" altLang="zh-CN" sz="2000" dirty="0" smtClean="0"/>
          </a:p>
          <a:p>
            <a:pPr lvl="1"/>
            <a:r>
              <a:rPr lang="zh-CN" altLang="en-US" sz="2000" dirty="0" smtClean="0"/>
              <a:t>每个工程师必须有自己的工作区域，以便建立、更改、测试和集成代码。同时，在确定的时间点，将代码纳入基线</a:t>
            </a:r>
            <a:r>
              <a:rPr lang="en-US" sz="2000" dirty="0" smtClean="0"/>
              <a:t>(baseline)</a:t>
            </a:r>
            <a:r>
              <a:rPr lang="zh-CN" altLang="en-US" sz="2000" dirty="0" smtClean="0"/>
              <a:t>管理，便于后期的使用。</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19.2.4 </a:t>
            </a:r>
            <a:r>
              <a:rPr lang="zh-CN" altLang="en-US" dirty="0" smtClean="0"/>
              <a:t>配置管理中的角色</a:t>
            </a:r>
            <a:endParaRPr lang="zh-CN" altLang="en-US" dirty="0"/>
          </a:p>
        </p:txBody>
      </p:sp>
      <p:sp>
        <p:nvSpPr>
          <p:cNvPr id="3" name="内容占位符 2"/>
          <p:cNvSpPr>
            <a:spLocks noGrp="1"/>
          </p:cNvSpPr>
          <p:nvPr>
            <p:ph idx="1"/>
          </p:nvPr>
        </p:nvSpPr>
        <p:spPr>
          <a:xfrm>
            <a:off x="914400" y="1157253"/>
            <a:ext cx="8001000" cy="4902200"/>
          </a:xfrm>
        </p:spPr>
        <p:txBody>
          <a:bodyPr/>
          <a:lstStyle/>
          <a:p>
            <a:r>
              <a:rPr lang="zh-CN" altLang="en-US" sz="2400" b="1" dirty="0" smtClean="0"/>
              <a:t>测试人员</a:t>
            </a:r>
            <a:r>
              <a:rPr lang="zh-CN" altLang="en-US" sz="2400" dirty="0" smtClean="0"/>
              <a:t>的目标是确信所有的产品被测试并认为满意。</a:t>
            </a:r>
            <a:endParaRPr lang="en-US" altLang="zh-CN" sz="2400" dirty="0" smtClean="0"/>
          </a:p>
          <a:p>
            <a:pPr lvl="1"/>
            <a:r>
              <a:rPr lang="zh-CN" altLang="en-US" sz="2000" dirty="0" smtClean="0"/>
              <a:t>包括测试软件产品修改后的特定版本，记录测试情况和结果。</a:t>
            </a:r>
            <a:endParaRPr lang="en-US" altLang="zh-CN" sz="2000" dirty="0" smtClean="0"/>
          </a:p>
          <a:p>
            <a:pPr lvl="1"/>
            <a:r>
              <a:rPr lang="zh-CN" altLang="en-US" sz="2000" dirty="0" smtClean="0"/>
              <a:t>结果报告中记录的任何错误都要能追溯到开发工程师，并通过回归测试固定其错误。</a:t>
            </a:r>
          </a:p>
          <a:p>
            <a:r>
              <a:rPr lang="en-US" sz="2400" b="1" dirty="0" smtClean="0"/>
              <a:t>SQA</a:t>
            </a:r>
            <a:r>
              <a:rPr lang="zh-CN" altLang="en-US" sz="2400" b="1" dirty="0" smtClean="0"/>
              <a:t>经理</a:t>
            </a:r>
            <a:r>
              <a:rPr lang="zh-CN" altLang="en-US" sz="2400" dirty="0" smtClean="0"/>
              <a:t>的目标是保证产品的高质量。</a:t>
            </a:r>
            <a:endParaRPr lang="en-US" altLang="zh-CN" sz="2400" dirty="0" smtClean="0"/>
          </a:p>
          <a:p>
            <a:pPr lvl="1"/>
            <a:r>
              <a:rPr lang="zh-CN" altLang="en-US" sz="2000" dirty="0" smtClean="0"/>
              <a:t>因此要协调和批准与配置管理相关的质量规程和政策</a:t>
            </a:r>
            <a:endParaRPr lang="en-US" altLang="zh-CN" sz="2000" dirty="0" smtClean="0"/>
          </a:p>
          <a:p>
            <a:pPr lvl="2"/>
            <a:r>
              <a:rPr lang="zh-CN" altLang="en-US" dirty="0" smtClean="0"/>
              <a:t>例如，必须测试和定位每个软虫，且保证产品的每个变体都被测试。同时要跟踪客户的抱怨和意见。</a:t>
            </a:r>
          </a:p>
          <a:p>
            <a:r>
              <a:rPr lang="zh-CN" altLang="en-US" sz="2400" b="1" dirty="0" smtClean="0"/>
              <a:t>客户</a:t>
            </a:r>
            <a:r>
              <a:rPr lang="zh-CN" altLang="en-US" sz="2400" dirty="0" smtClean="0"/>
              <a:t>：</a:t>
            </a:r>
            <a:endParaRPr lang="en-US" altLang="zh-CN" sz="2400" dirty="0" smtClean="0"/>
          </a:p>
          <a:p>
            <a:pPr lvl="1"/>
            <a:r>
              <a:rPr lang="zh-CN" altLang="en-US" sz="2000" dirty="0" smtClean="0"/>
              <a:t>不同</a:t>
            </a:r>
            <a:r>
              <a:rPr lang="zh-CN" altLang="en-US" sz="2000" dirty="0"/>
              <a:t>的客户会使用产品的不同版本或变体。客户要依据服务流程</a:t>
            </a:r>
            <a:r>
              <a:rPr lang="zh-CN" altLang="en-US" sz="2000" dirty="0" smtClean="0"/>
              <a:t>提交</a:t>
            </a:r>
            <a:r>
              <a:rPr lang="zh-CN" altLang="en-US" sz="2000" dirty="0"/>
              <a:t>更改建议单，指出软件的缺陷和对产品修改的意见</a:t>
            </a:r>
            <a:r>
              <a:rPr lang="zh-CN" altLang="en-US" sz="2000" dirty="0" smtClean="0"/>
              <a:t>。</a:t>
            </a:r>
          </a:p>
          <a:p>
            <a:endParaRPr lang="en-US" altLang="zh-CN" sz="2400" dirty="0" smtClean="0"/>
          </a:p>
          <a:p>
            <a:r>
              <a:rPr lang="zh-CN" altLang="en-US" sz="2400" dirty="0" smtClean="0"/>
              <a:t>完成上述目标</a:t>
            </a:r>
            <a:r>
              <a:rPr lang="zh-CN" altLang="en-US" sz="2400" dirty="0"/>
              <a:t>、角色和任务，最好采用配置管理系统</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19.3 </a:t>
            </a:r>
            <a:r>
              <a:rPr lang="zh-CN" altLang="en-US" dirty="0" smtClean="0"/>
              <a:t>配置管理系统</a:t>
            </a:r>
            <a:endParaRPr lang="zh-CN" altLang="en-US" dirty="0"/>
          </a:p>
        </p:txBody>
      </p:sp>
      <p:sp>
        <p:nvSpPr>
          <p:cNvPr id="3" name="内容占位符 2"/>
          <p:cNvSpPr>
            <a:spLocks noGrp="1"/>
          </p:cNvSpPr>
          <p:nvPr>
            <p:ph idx="1"/>
          </p:nvPr>
        </p:nvSpPr>
        <p:spPr/>
        <p:txBody>
          <a:bodyPr/>
          <a:lstStyle/>
          <a:p>
            <a:r>
              <a:rPr lang="en-US" dirty="0" smtClean="0"/>
              <a:t>19.3.1 </a:t>
            </a:r>
            <a:r>
              <a:rPr lang="zh-CN" altLang="en-US" dirty="0" smtClean="0"/>
              <a:t>配置管理系统功能</a:t>
            </a:r>
          </a:p>
          <a:p>
            <a:r>
              <a:rPr lang="en-US" dirty="0" smtClean="0"/>
              <a:t>19.3.2 </a:t>
            </a:r>
            <a:r>
              <a:rPr lang="zh-CN" altLang="en-US" dirty="0" smtClean="0"/>
              <a:t>配置管理工具的发展</a:t>
            </a:r>
            <a:endParaRPr lang="zh-CN" altLang="en-US" dirty="0"/>
          </a:p>
        </p:txBody>
      </p:sp>
    </p:spTree>
    <p:extLst>
      <p:ext uri="{BB962C8B-B14F-4D97-AF65-F5344CB8AC3E}">
        <p14:creationId xmlns:p14="http://schemas.microsoft.com/office/powerpoint/2010/main" val="567151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19.3.1 </a:t>
            </a:r>
            <a:r>
              <a:rPr lang="zh-CN" altLang="en-US" dirty="0" smtClean="0"/>
              <a:t>配置管理系统功能</a:t>
            </a:r>
            <a:endParaRPr lang="zh-CN" altLang="en-US" dirty="0"/>
          </a:p>
        </p:txBody>
      </p:sp>
      <p:sp>
        <p:nvSpPr>
          <p:cNvPr id="3" name="内容占位符 2"/>
          <p:cNvSpPr>
            <a:spLocks noGrp="1"/>
          </p:cNvSpPr>
          <p:nvPr>
            <p:ph idx="1"/>
          </p:nvPr>
        </p:nvSpPr>
        <p:spPr/>
        <p:txBody>
          <a:bodyPr/>
          <a:lstStyle/>
          <a:p>
            <a:r>
              <a:rPr lang="zh-CN" altLang="en-US" dirty="0" smtClean="0"/>
              <a:t>实现配置管理内容的基本方法是建立一个管理体系或系统。</a:t>
            </a:r>
            <a:endParaRPr lang="en-US" altLang="zh-CN" dirty="0" smtClean="0"/>
          </a:p>
          <a:p>
            <a:r>
              <a:rPr lang="zh-CN" altLang="en-US" dirty="0" smtClean="0"/>
              <a:t>通过这个系统让每一个参与软件开发生产的人或部件的行为被有序地管理。</a:t>
            </a:r>
            <a:endParaRPr lang="en-US" altLang="zh-CN" dirty="0" smtClean="0"/>
          </a:p>
          <a:p>
            <a:r>
              <a:rPr lang="zh-CN" altLang="en-US" dirty="0" smtClean="0"/>
              <a:t>配置管理系统可以作为开发环境的一部分或独立的环境支持软件的开发生产。</a:t>
            </a:r>
            <a:endParaRPr lang="zh-CN" altLang="en-US" dirty="0"/>
          </a:p>
        </p:txBody>
      </p:sp>
    </p:spTree>
    <p:extLst>
      <p:ext uri="{BB962C8B-B14F-4D97-AF65-F5344CB8AC3E}">
        <p14:creationId xmlns:p14="http://schemas.microsoft.com/office/powerpoint/2010/main" val="3127209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19.1 </a:t>
            </a:r>
            <a:r>
              <a:rPr lang="zh-CN" altLang="en-US" dirty="0" smtClean="0"/>
              <a:t>软件配置管理目的</a:t>
            </a:r>
            <a:endParaRPr lang="zh-CN" altLang="en-US" dirty="0"/>
          </a:p>
        </p:txBody>
      </p:sp>
      <p:sp>
        <p:nvSpPr>
          <p:cNvPr id="3" name="内容占位符 2"/>
          <p:cNvSpPr>
            <a:spLocks noGrp="1"/>
          </p:cNvSpPr>
          <p:nvPr>
            <p:ph idx="1"/>
          </p:nvPr>
        </p:nvSpPr>
        <p:spPr/>
        <p:txBody>
          <a:bodyPr/>
          <a:lstStyle/>
          <a:p>
            <a:r>
              <a:rPr lang="zh-CN" altLang="en-US" sz="2400" dirty="0" smtClean="0"/>
              <a:t>搞笑的事情是会发生的：例如，集成</a:t>
            </a:r>
            <a:r>
              <a:rPr lang="zh-CN" altLang="en-US" sz="2400" dirty="0"/>
              <a:t>人员用错了程序员的代码</a:t>
            </a:r>
            <a:r>
              <a:rPr lang="zh-CN" altLang="en-US" sz="2400" dirty="0" smtClean="0"/>
              <a:t>版本，测试</a:t>
            </a:r>
            <a:r>
              <a:rPr lang="zh-CN" altLang="en-US" sz="2400" dirty="0"/>
              <a:t>人员一直在测试老的（相对）正确</a:t>
            </a:r>
            <a:r>
              <a:rPr lang="zh-CN" altLang="en-US" sz="2400" dirty="0" smtClean="0"/>
              <a:t>的软件</a:t>
            </a:r>
            <a:r>
              <a:rPr lang="zh-CN" altLang="en-US" sz="2400" dirty="0"/>
              <a:t>版本，白白浪费时间。</a:t>
            </a:r>
            <a:endParaRPr lang="en-US" altLang="zh-CN" sz="2400" dirty="0" smtClean="0"/>
          </a:p>
          <a:p>
            <a:endParaRPr lang="en-US" altLang="zh-CN" sz="2400" dirty="0" smtClean="0"/>
          </a:p>
          <a:p>
            <a:r>
              <a:rPr lang="zh-CN" altLang="en-US" sz="2400" dirty="0" smtClean="0"/>
              <a:t>通常，影响软件正确和完整的主要情况有：</a:t>
            </a:r>
          </a:p>
          <a:p>
            <a:pPr lvl="1"/>
            <a:r>
              <a:rPr lang="en-US" sz="2000" b="1" dirty="0" smtClean="0"/>
              <a:t>1) </a:t>
            </a:r>
            <a:r>
              <a:rPr lang="zh-CN" altLang="en-US" sz="2000" b="1" dirty="0" smtClean="0"/>
              <a:t>同时修改：</a:t>
            </a:r>
            <a:r>
              <a:rPr lang="zh-CN" altLang="en-US" sz="2000" dirty="0" smtClean="0"/>
              <a:t>多个程序员同时修改一段代码</a:t>
            </a:r>
          </a:p>
          <a:p>
            <a:pPr lvl="1"/>
            <a:r>
              <a:rPr lang="en-US" sz="2000" b="1" dirty="0" smtClean="0"/>
              <a:t>2) </a:t>
            </a:r>
            <a:r>
              <a:rPr lang="zh-CN" altLang="en-US" sz="2000" b="1" dirty="0" smtClean="0"/>
              <a:t>共享代码：</a:t>
            </a:r>
            <a:r>
              <a:rPr lang="zh-CN" altLang="en-US" sz="2000" dirty="0" smtClean="0"/>
              <a:t>几个程序员共同完成的一段共享代码中的错误被修改</a:t>
            </a:r>
          </a:p>
          <a:p>
            <a:pPr lvl="1"/>
            <a:r>
              <a:rPr lang="en-US" sz="2000" b="1" dirty="0" smtClean="0"/>
              <a:t>3</a:t>
            </a:r>
            <a:r>
              <a:rPr lang="zh-CN" altLang="en-US" sz="2000" b="1" dirty="0" smtClean="0"/>
              <a:t>）公用代码：</a:t>
            </a:r>
            <a:r>
              <a:rPr lang="zh-CN" altLang="en-US" sz="2000" dirty="0" smtClean="0"/>
              <a:t>在大项目中，一段公用代码被修改后，没有通知到相关的每个程序员</a:t>
            </a:r>
          </a:p>
          <a:p>
            <a:pPr lvl="1"/>
            <a:r>
              <a:rPr lang="en-US" sz="2000" b="1" dirty="0" smtClean="0"/>
              <a:t>4</a:t>
            </a:r>
            <a:r>
              <a:rPr lang="zh-CN" altLang="en-US" sz="2000" b="1" dirty="0" smtClean="0"/>
              <a:t>）多版本：</a:t>
            </a:r>
            <a:r>
              <a:rPr lang="zh-CN" altLang="en-US" sz="2000" dirty="0" smtClean="0"/>
              <a:t>一个软件版本是一个多个不同的小版本不断进化和发布的过程</a:t>
            </a:r>
            <a:endParaRPr lang="en-US" altLang="zh-CN" sz="2000" dirty="0" smtClean="0"/>
          </a:p>
          <a:p>
            <a:pPr lvl="1"/>
            <a:r>
              <a:rPr lang="en-US" sz="2000" b="1" dirty="0" smtClean="0"/>
              <a:t>5</a:t>
            </a:r>
            <a:r>
              <a:rPr lang="zh-CN" altLang="en-US" sz="2000" b="1" dirty="0" smtClean="0"/>
              <a:t>）文档变更：</a:t>
            </a:r>
            <a:r>
              <a:rPr lang="zh-CN" altLang="en-US" sz="2000" dirty="0" smtClean="0"/>
              <a:t>需求变更会导致文档的变更、代码的修改</a:t>
            </a:r>
          </a:p>
          <a:p>
            <a:pPr lvl="1"/>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SCM</a:t>
            </a:r>
            <a:r>
              <a:rPr lang="zh-CN" altLang="en-US" dirty="0" smtClean="0"/>
              <a:t>系统的功能区</a:t>
            </a:r>
            <a:endParaRPr lang="zh-CN" altLang="en-US" dirty="0"/>
          </a:p>
        </p:txBody>
      </p:sp>
      <p:grpSp>
        <p:nvGrpSpPr>
          <p:cNvPr id="4" name="Group 1"/>
          <p:cNvGrpSpPr>
            <a:grpSpLocks noChangeAspect="1"/>
          </p:cNvGrpSpPr>
          <p:nvPr/>
        </p:nvGrpSpPr>
        <p:grpSpPr bwMode="auto">
          <a:xfrm>
            <a:off x="1382564" y="1362828"/>
            <a:ext cx="7123330" cy="4625974"/>
            <a:chOff x="1559" y="5672"/>
            <a:chExt cx="7437" cy="4830"/>
          </a:xfrm>
        </p:grpSpPr>
        <p:sp>
          <p:nvSpPr>
            <p:cNvPr id="5" name="AutoShape 17"/>
            <p:cNvSpPr>
              <a:spLocks noChangeAspect="1" noChangeArrowheads="1" noTextEdit="1"/>
            </p:cNvSpPr>
            <p:nvPr/>
          </p:nvSpPr>
          <p:spPr bwMode="auto">
            <a:xfrm>
              <a:off x="1559" y="5672"/>
              <a:ext cx="7437" cy="48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 name="Text Box 14"/>
            <p:cNvSpPr txBox="1">
              <a:spLocks noChangeArrowheads="1"/>
            </p:cNvSpPr>
            <p:nvPr/>
          </p:nvSpPr>
          <p:spPr bwMode="auto">
            <a:xfrm>
              <a:off x="2966" y="5994"/>
              <a:ext cx="2011" cy="1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hangingPunct="0">
                <a:tabLst>
                  <a:tab pos="266700" algn="l"/>
                </a:tabLst>
                <a:defRPr>
                  <a:solidFill>
                    <a:schemeClr val="tx1"/>
                  </a:solidFill>
                  <a:latin typeface="Arial" panose="020B0604020202020204" pitchFamily="34" charset="0"/>
                </a:defRPr>
              </a:lvl1pPr>
              <a:lvl2pPr eaLnBrk="0" hangingPunct="0">
                <a:tabLst>
                  <a:tab pos="266700" algn="l"/>
                </a:tabLst>
                <a:defRPr>
                  <a:solidFill>
                    <a:schemeClr val="tx1"/>
                  </a:solidFill>
                  <a:latin typeface="Arial" panose="020B0604020202020204" pitchFamily="34" charset="0"/>
                </a:defRPr>
              </a:lvl2pPr>
              <a:lvl3pPr eaLnBrk="0" hangingPunct="0">
                <a:tabLst>
                  <a:tab pos="266700" algn="l"/>
                </a:tabLst>
                <a:defRPr>
                  <a:solidFill>
                    <a:schemeClr val="tx1"/>
                  </a:solidFill>
                  <a:latin typeface="Arial" panose="020B0604020202020204" pitchFamily="34" charset="0"/>
                </a:defRPr>
              </a:lvl3pPr>
              <a:lvl4pPr eaLnBrk="0" hangingPunct="0">
                <a:tabLst>
                  <a:tab pos="266700" algn="l"/>
                </a:tabLst>
                <a:defRPr>
                  <a:solidFill>
                    <a:schemeClr val="tx1"/>
                  </a:solidFill>
                  <a:latin typeface="Arial" panose="020B0604020202020204" pitchFamily="34" charset="0"/>
                </a:defRPr>
              </a:lvl4pPr>
              <a:lvl5pPr eaLnBrk="0" hangingPunct="0">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建造</a:t>
              </a:r>
              <a:r>
                <a:rPr kumimoji="0" lang="en-US" altLang="zh-CN"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(building)</a:t>
              </a:r>
              <a:endParaRPr kumimoji="0" lang="en-US" altLang="zh-CN"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快照</a:t>
              </a:r>
              <a:endParaRPr kumimoji="0" lang="zh-CN"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优化</a:t>
              </a:r>
              <a:endParaRPr kumimoji="0" lang="zh-CN"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分析修改的影响</a:t>
              </a:r>
              <a:endParaRPr kumimoji="0" lang="zh-CN"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产品重新生成</a:t>
              </a:r>
              <a:endParaRPr kumimoji="0" lang="zh-CN" altLang="en-US" sz="1400" b="0" i="0" u="none" strike="noStrike" cap="none" normalizeH="0" baseline="0" smtClean="0">
                <a:ln>
                  <a:noFill/>
                </a:ln>
                <a:solidFill>
                  <a:schemeClr val="tx1"/>
                </a:solidFill>
                <a:effectLst/>
              </a:endParaRPr>
            </a:p>
          </p:txBody>
        </p:sp>
        <p:sp>
          <p:nvSpPr>
            <p:cNvPr id="9" name="Text Box 13"/>
            <p:cNvSpPr txBox="1">
              <a:spLocks noChangeArrowheads="1"/>
            </p:cNvSpPr>
            <p:nvPr/>
          </p:nvSpPr>
          <p:spPr bwMode="auto">
            <a:xfrm>
              <a:off x="6986" y="5994"/>
              <a:ext cx="1609" cy="1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hangingPunct="0">
                <a:tabLst>
                  <a:tab pos="266700" algn="l"/>
                </a:tabLst>
                <a:defRPr>
                  <a:solidFill>
                    <a:schemeClr val="tx1"/>
                  </a:solidFill>
                  <a:latin typeface="Arial" panose="020B0604020202020204" pitchFamily="34" charset="0"/>
                </a:defRPr>
              </a:lvl1pPr>
              <a:lvl2pPr eaLnBrk="0" hangingPunct="0">
                <a:tabLst>
                  <a:tab pos="266700" algn="l"/>
                </a:tabLst>
                <a:defRPr>
                  <a:solidFill>
                    <a:schemeClr val="tx1"/>
                  </a:solidFill>
                  <a:latin typeface="Arial" panose="020B0604020202020204" pitchFamily="34" charset="0"/>
                </a:defRPr>
              </a:lvl2pPr>
              <a:lvl3pPr eaLnBrk="0" hangingPunct="0">
                <a:tabLst>
                  <a:tab pos="266700" algn="l"/>
                </a:tabLst>
                <a:defRPr>
                  <a:solidFill>
                    <a:schemeClr val="tx1"/>
                  </a:solidFill>
                  <a:latin typeface="Arial" panose="020B0604020202020204" pitchFamily="34" charset="0"/>
                </a:defRPr>
              </a:lvl3pPr>
              <a:lvl4pPr eaLnBrk="0" hangingPunct="0">
                <a:tabLst>
                  <a:tab pos="266700" algn="l"/>
                </a:tabLst>
                <a:defRPr>
                  <a:solidFill>
                    <a:schemeClr val="tx1"/>
                  </a:solidFill>
                  <a:latin typeface="Arial" panose="020B0604020202020204" pitchFamily="34" charset="0"/>
                </a:defRPr>
              </a:lvl4pPr>
              <a:lvl5pPr eaLnBrk="0" hangingPunct="0">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系统模型</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接口</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关系</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选择</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一致性</a:t>
              </a:r>
              <a:endParaRPr kumimoji="0" lang="zh-CN" altLang="zh-CN" sz="1400" b="0" i="0" u="none" strike="noStrike" cap="none" normalizeH="0" baseline="0" dirty="0" smtClean="0">
                <a:ln>
                  <a:noFill/>
                </a:ln>
                <a:solidFill>
                  <a:schemeClr val="tx1"/>
                </a:solidFill>
                <a:effectLst/>
              </a:endParaRPr>
            </a:p>
          </p:txBody>
        </p:sp>
        <p:sp>
          <p:nvSpPr>
            <p:cNvPr id="10" name="Text Box 12"/>
            <p:cNvSpPr txBox="1">
              <a:spLocks noChangeArrowheads="1"/>
            </p:cNvSpPr>
            <p:nvPr/>
          </p:nvSpPr>
          <p:spPr bwMode="auto">
            <a:xfrm>
              <a:off x="7388" y="5672"/>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en-US" sz="1400" b="1" dirty="0">
                  <a:cs typeface="Times New Roman" panose="02020603050405020304" pitchFamily="18" charset="0"/>
                </a:rPr>
                <a:t>软件</a:t>
              </a:r>
              <a:r>
                <a:rPr kumimoji="0" lang="zh-CN" altLang="zh-CN" sz="1400" b="1" dirty="0" smtClean="0">
                  <a:cs typeface="Times New Roman" panose="02020603050405020304" pitchFamily="18" charset="0"/>
                </a:rPr>
                <a:t>结构</a:t>
              </a:r>
              <a:r>
                <a:rPr kumimoji="0" lang="zh-CN" altLang="en-US" sz="1400" b="1" dirty="0" smtClean="0">
                  <a:cs typeface="Times New Roman" panose="02020603050405020304" pitchFamily="18" charset="0"/>
                </a:rPr>
                <a:t>区</a:t>
              </a:r>
              <a:endParaRPr kumimoji="0" lang="zh-CN" altLang="zh-CN" sz="1400" b="1" dirty="0">
                <a:cs typeface="Times New Roman" panose="02020603050405020304" pitchFamily="18" charset="0"/>
              </a:endParaRPr>
            </a:p>
          </p:txBody>
        </p:sp>
        <p:sp>
          <p:nvSpPr>
            <p:cNvPr id="11" name="Text Box 11"/>
            <p:cNvSpPr txBox="1">
              <a:spLocks noChangeArrowheads="1"/>
            </p:cNvSpPr>
            <p:nvPr/>
          </p:nvSpPr>
          <p:spPr bwMode="auto">
            <a:xfrm>
              <a:off x="5378" y="6441"/>
              <a:ext cx="152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en-US" sz="1400" b="1" dirty="0">
                  <a:cs typeface="Times New Roman" panose="02020603050405020304" pitchFamily="18" charset="0"/>
                </a:rPr>
                <a:t>配置管理</a:t>
              </a:r>
              <a:r>
                <a:rPr kumimoji="0" lang="zh-CN" altLang="zh-CN" sz="1400" b="1" dirty="0" smtClean="0">
                  <a:cs typeface="Times New Roman" panose="02020603050405020304" pitchFamily="18" charset="0"/>
                </a:rPr>
                <a:t>队伍</a:t>
              </a:r>
              <a:r>
                <a:rPr kumimoji="0" lang="zh-CN" altLang="en-US" sz="1400" b="1" dirty="0" smtClean="0">
                  <a:cs typeface="Times New Roman" panose="02020603050405020304" pitchFamily="18" charset="0"/>
                </a:rPr>
                <a:t>区</a:t>
              </a:r>
              <a:endParaRPr kumimoji="0" lang="zh-CN" altLang="zh-CN" sz="1400" b="1" dirty="0">
                <a:cs typeface="Times New Roman" panose="02020603050405020304" pitchFamily="18" charset="0"/>
              </a:endParaRPr>
            </a:p>
          </p:txBody>
        </p:sp>
        <p:sp>
          <p:nvSpPr>
            <p:cNvPr id="12" name="Text Box 10"/>
            <p:cNvSpPr txBox="1">
              <a:spLocks noChangeArrowheads="1"/>
            </p:cNvSpPr>
            <p:nvPr/>
          </p:nvSpPr>
          <p:spPr bwMode="auto">
            <a:xfrm>
              <a:off x="1760" y="7765"/>
              <a:ext cx="1407" cy="9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hangingPunct="0">
                <a:tabLst>
                  <a:tab pos="266700" algn="l"/>
                </a:tabLst>
                <a:defRPr>
                  <a:solidFill>
                    <a:schemeClr val="tx1"/>
                  </a:solidFill>
                  <a:latin typeface="Arial" panose="020B0604020202020204" pitchFamily="34" charset="0"/>
                </a:defRPr>
              </a:lvl1pPr>
              <a:lvl2pPr eaLnBrk="0" hangingPunct="0">
                <a:tabLst>
                  <a:tab pos="266700" algn="l"/>
                </a:tabLst>
                <a:defRPr>
                  <a:solidFill>
                    <a:schemeClr val="tx1"/>
                  </a:solidFill>
                  <a:latin typeface="Arial" panose="020B0604020202020204" pitchFamily="34" charset="0"/>
                </a:defRPr>
              </a:lvl2pPr>
              <a:lvl3pPr eaLnBrk="0" hangingPunct="0">
                <a:tabLst>
                  <a:tab pos="266700" algn="l"/>
                </a:tabLst>
                <a:defRPr>
                  <a:solidFill>
                    <a:schemeClr val="tx1"/>
                  </a:solidFill>
                  <a:latin typeface="Arial" panose="020B0604020202020204" pitchFamily="34" charset="0"/>
                </a:defRPr>
              </a:lvl3pPr>
              <a:lvl4pPr eaLnBrk="0" hangingPunct="0">
                <a:tabLst>
                  <a:tab pos="266700" algn="l"/>
                </a:tabLst>
                <a:defRPr>
                  <a:solidFill>
                    <a:schemeClr val="tx1"/>
                  </a:solidFill>
                  <a:latin typeface="Arial" panose="020B0604020202020204" pitchFamily="34" charset="0"/>
                </a:defRPr>
              </a:lvl4pPr>
              <a:lvl5pPr eaLnBrk="0" hangingPunct="0">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历史</a:t>
              </a:r>
              <a:endParaRPr kumimoji="0" lang="zh-CN" altLang="zh-CN"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跟踪</a:t>
              </a:r>
              <a:endParaRPr kumimoji="0" lang="zh-CN" altLang="zh-CN"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日志</a:t>
              </a:r>
              <a:endParaRPr kumimoji="0" lang="zh-CN" altLang="zh-CN" sz="1400" b="0" i="0" u="none" strike="noStrike" cap="none" normalizeH="0" baseline="0" smtClean="0">
                <a:ln>
                  <a:noFill/>
                </a:ln>
                <a:solidFill>
                  <a:schemeClr val="tx1"/>
                </a:solidFill>
                <a:effectLst/>
              </a:endParaRPr>
            </a:p>
          </p:txBody>
        </p:sp>
        <p:sp>
          <p:nvSpPr>
            <p:cNvPr id="13" name="Text Box 9"/>
            <p:cNvSpPr txBox="1">
              <a:spLocks noChangeArrowheads="1"/>
            </p:cNvSpPr>
            <p:nvPr/>
          </p:nvSpPr>
          <p:spPr bwMode="auto">
            <a:xfrm>
              <a:off x="1760" y="7442"/>
              <a:ext cx="123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cs typeface="Times New Roman" panose="02020603050405020304" pitchFamily="18" charset="0"/>
                </a:rPr>
                <a:t>配置</a:t>
              </a:r>
              <a:r>
                <a:rPr kumimoji="0" lang="zh-CN" altLang="zh-CN" sz="1400" b="1" i="0" u="none" strike="noStrike" cap="none" normalizeH="0" baseline="0" dirty="0" smtClean="0">
                  <a:ln>
                    <a:noFill/>
                  </a:ln>
                  <a:solidFill>
                    <a:schemeClr val="tx1"/>
                  </a:solidFill>
                  <a:effectLst/>
                  <a:cs typeface="Times New Roman" panose="02020603050405020304" pitchFamily="18" charset="0"/>
                </a:rPr>
                <a:t>审计</a:t>
              </a:r>
              <a:r>
                <a:rPr kumimoji="0" lang="zh-CN" altLang="en-US" sz="1400" b="1" i="0" u="none" strike="noStrike" cap="none" normalizeH="0" baseline="0" dirty="0" smtClean="0">
                  <a:ln>
                    <a:noFill/>
                  </a:ln>
                  <a:solidFill>
                    <a:schemeClr val="tx1"/>
                  </a:solidFill>
                  <a:effectLst/>
                  <a:cs typeface="Times New Roman" panose="02020603050405020304" pitchFamily="18" charset="0"/>
                </a:rPr>
                <a:t>区</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 name="Text Box 8"/>
            <p:cNvSpPr txBox="1">
              <a:spLocks noChangeArrowheads="1"/>
            </p:cNvSpPr>
            <p:nvPr/>
          </p:nvSpPr>
          <p:spPr bwMode="auto">
            <a:xfrm>
              <a:off x="1760" y="9214"/>
              <a:ext cx="1407" cy="8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hangingPunct="0">
                <a:tabLst>
                  <a:tab pos="266700" algn="l"/>
                </a:tabLst>
                <a:defRPr>
                  <a:solidFill>
                    <a:schemeClr val="tx1"/>
                  </a:solidFill>
                  <a:latin typeface="Arial" panose="020B0604020202020204" pitchFamily="34" charset="0"/>
                </a:defRPr>
              </a:lvl1pPr>
              <a:lvl2pPr eaLnBrk="0" hangingPunct="0">
                <a:tabLst>
                  <a:tab pos="266700" algn="l"/>
                </a:tabLst>
                <a:defRPr>
                  <a:solidFill>
                    <a:schemeClr val="tx1"/>
                  </a:solidFill>
                  <a:latin typeface="Arial" panose="020B0604020202020204" pitchFamily="34" charset="0"/>
                </a:defRPr>
              </a:lvl2pPr>
              <a:lvl3pPr eaLnBrk="0" hangingPunct="0">
                <a:tabLst>
                  <a:tab pos="266700" algn="l"/>
                </a:tabLst>
                <a:defRPr>
                  <a:solidFill>
                    <a:schemeClr val="tx1"/>
                  </a:solidFill>
                  <a:latin typeface="Arial" panose="020B0604020202020204" pitchFamily="34" charset="0"/>
                </a:defRPr>
              </a:lvl3pPr>
              <a:lvl4pPr eaLnBrk="0" hangingPunct="0">
                <a:tabLst>
                  <a:tab pos="266700" algn="l"/>
                </a:tabLst>
                <a:defRPr>
                  <a:solidFill>
                    <a:schemeClr val="tx1"/>
                  </a:solidFill>
                  <a:latin typeface="Arial" panose="020B0604020202020204" pitchFamily="34" charset="0"/>
                </a:defRPr>
              </a:lvl4pPr>
              <a:lvl5pPr eaLnBrk="0" hangingPunct="0">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统计</a:t>
              </a:r>
              <a:endParaRPr kumimoji="0" lang="zh-CN" altLang="zh-CN"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状态</a:t>
              </a:r>
              <a:endParaRPr kumimoji="0" lang="zh-CN" altLang="zh-CN"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报告</a:t>
              </a:r>
              <a:endParaRPr kumimoji="0" lang="zh-CN" altLang="zh-CN" sz="1400" b="0" i="0" u="none" strike="noStrike" cap="none" normalizeH="0" baseline="0" smtClean="0">
                <a:ln>
                  <a:noFill/>
                </a:ln>
                <a:solidFill>
                  <a:schemeClr val="tx1"/>
                </a:solidFill>
                <a:effectLst/>
              </a:endParaRPr>
            </a:p>
          </p:txBody>
        </p:sp>
        <p:sp>
          <p:nvSpPr>
            <p:cNvPr id="15" name="Text Box 7"/>
            <p:cNvSpPr txBox="1">
              <a:spLocks noChangeArrowheads="1"/>
            </p:cNvSpPr>
            <p:nvPr/>
          </p:nvSpPr>
          <p:spPr bwMode="auto">
            <a:xfrm>
              <a:off x="1760" y="10019"/>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en-US" sz="1400" b="1" dirty="0" smtClean="0">
                  <a:cs typeface="Times New Roman" panose="02020603050405020304" pitchFamily="18" charset="0"/>
                </a:rPr>
                <a:t>配置</a:t>
              </a:r>
              <a:r>
                <a:rPr kumimoji="0" lang="zh-CN" altLang="zh-CN" sz="1400" b="1" dirty="0" smtClean="0">
                  <a:cs typeface="Times New Roman" panose="02020603050405020304" pitchFamily="18" charset="0"/>
                </a:rPr>
                <a:t>记录</a:t>
              </a:r>
              <a:r>
                <a:rPr kumimoji="0" lang="zh-CN" altLang="en-US" sz="1400" b="1" dirty="0" smtClean="0">
                  <a:cs typeface="Times New Roman" panose="02020603050405020304" pitchFamily="18" charset="0"/>
                </a:rPr>
                <a:t>区</a:t>
              </a:r>
              <a:endParaRPr kumimoji="0" lang="zh-CN" altLang="zh-CN" sz="1400" b="1" dirty="0">
                <a:cs typeface="Times New Roman" panose="02020603050405020304" pitchFamily="18" charset="0"/>
              </a:endParaRPr>
            </a:p>
          </p:txBody>
        </p:sp>
        <p:sp>
          <p:nvSpPr>
            <p:cNvPr id="16" name="Text Box 6"/>
            <p:cNvSpPr txBox="1">
              <a:spLocks noChangeArrowheads="1"/>
            </p:cNvSpPr>
            <p:nvPr/>
          </p:nvSpPr>
          <p:spPr bwMode="auto">
            <a:xfrm>
              <a:off x="4976" y="8731"/>
              <a:ext cx="1608" cy="1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hangingPunct="0">
                <a:tabLst>
                  <a:tab pos="266700" algn="l"/>
                </a:tabLst>
                <a:defRPr>
                  <a:solidFill>
                    <a:schemeClr val="tx1"/>
                  </a:solidFill>
                  <a:latin typeface="Arial" panose="020B0604020202020204" pitchFamily="34" charset="0"/>
                </a:defRPr>
              </a:lvl1pPr>
              <a:lvl2pPr eaLnBrk="0" hangingPunct="0">
                <a:tabLst>
                  <a:tab pos="266700" algn="l"/>
                </a:tabLst>
                <a:defRPr>
                  <a:solidFill>
                    <a:schemeClr val="tx1"/>
                  </a:solidFill>
                  <a:latin typeface="Arial" panose="020B0604020202020204" pitchFamily="34" charset="0"/>
                </a:defRPr>
              </a:lvl2pPr>
              <a:lvl3pPr eaLnBrk="0" hangingPunct="0">
                <a:tabLst>
                  <a:tab pos="266700" algn="l"/>
                </a:tabLst>
                <a:defRPr>
                  <a:solidFill>
                    <a:schemeClr val="tx1"/>
                  </a:solidFill>
                  <a:latin typeface="Arial" panose="020B0604020202020204" pitchFamily="34" charset="0"/>
                </a:defRPr>
              </a:lvl3pPr>
              <a:lvl4pPr eaLnBrk="0" hangingPunct="0">
                <a:tabLst>
                  <a:tab pos="266700" algn="l"/>
                </a:tabLst>
                <a:defRPr>
                  <a:solidFill>
                    <a:schemeClr val="tx1"/>
                  </a:solidFill>
                  <a:latin typeface="Arial" panose="020B0604020202020204" pitchFamily="34" charset="0"/>
                </a:defRPr>
              </a:lvl4pPr>
              <a:lvl5pPr eaLnBrk="0" hangingPunct="0">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访问控制</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更改请求</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缺陷追踪</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变更传播</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分区</a:t>
              </a:r>
              <a:endParaRPr kumimoji="0" lang="zh-CN" altLang="zh-CN" sz="1400" b="0" i="0" u="none" strike="noStrike" cap="none" normalizeH="0" baseline="0" dirty="0" smtClean="0">
                <a:ln>
                  <a:noFill/>
                </a:ln>
                <a:solidFill>
                  <a:schemeClr val="tx1"/>
                </a:solidFill>
                <a:effectLst/>
              </a:endParaRPr>
            </a:p>
          </p:txBody>
        </p:sp>
        <p:sp>
          <p:nvSpPr>
            <p:cNvPr id="17" name="Text Box 5"/>
            <p:cNvSpPr txBox="1">
              <a:spLocks noChangeArrowheads="1"/>
            </p:cNvSpPr>
            <p:nvPr/>
          </p:nvSpPr>
          <p:spPr bwMode="auto">
            <a:xfrm>
              <a:off x="6986" y="7926"/>
              <a:ext cx="1608" cy="17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hangingPunct="0">
                <a:tabLst>
                  <a:tab pos="266700" algn="l"/>
                </a:tabLst>
                <a:defRPr>
                  <a:solidFill>
                    <a:schemeClr val="tx1"/>
                  </a:solidFill>
                  <a:latin typeface="Arial" panose="020B0604020202020204" pitchFamily="34" charset="0"/>
                </a:defRPr>
              </a:lvl1pPr>
              <a:lvl2pPr eaLnBrk="0" hangingPunct="0">
                <a:tabLst>
                  <a:tab pos="266700" algn="l"/>
                </a:tabLst>
                <a:defRPr>
                  <a:solidFill>
                    <a:schemeClr val="tx1"/>
                  </a:solidFill>
                  <a:latin typeface="Arial" panose="020B0604020202020204" pitchFamily="34" charset="0"/>
                </a:defRPr>
              </a:lvl2pPr>
              <a:lvl3pPr eaLnBrk="0" hangingPunct="0">
                <a:tabLst>
                  <a:tab pos="266700" algn="l"/>
                </a:tabLst>
                <a:defRPr>
                  <a:solidFill>
                    <a:schemeClr val="tx1"/>
                  </a:solidFill>
                  <a:latin typeface="Arial" panose="020B0604020202020204" pitchFamily="34" charset="0"/>
                </a:defRPr>
              </a:lvl3pPr>
              <a:lvl4pPr eaLnBrk="0" hangingPunct="0">
                <a:tabLst>
                  <a:tab pos="266700" algn="l"/>
                </a:tabLst>
                <a:defRPr>
                  <a:solidFill>
                    <a:schemeClr val="tx1"/>
                  </a:solidFill>
                  <a:latin typeface="Arial" panose="020B0604020202020204" pitchFamily="34" charset="0"/>
                </a:defRPr>
              </a:lvl4pPr>
              <a:lvl5pPr eaLnBrk="0" hangingPunct="0">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版本</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配置</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版本配置</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基线</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项目环境</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仓库</a:t>
              </a:r>
              <a:endParaRPr kumimoji="0" lang="zh-CN" altLang="zh-CN" sz="1400" b="0" i="0" u="none" strike="noStrike" cap="none" normalizeH="0" baseline="0" dirty="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部件类型</a:t>
              </a:r>
              <a:endParaRPr kumimoji="0" lang="zh-CN" altLang="zh-CN" sz="1400" b="0" i="0" u="none" strike="noStrike" cap="none" normalizeH="0" baseline="0" dirty="0" smtClean="0">
                <a:ln>
                  <a:noFill/>
                </a:ln>
                <a:solidFill>
                  <a:schemeClr val="tx1"/>
                </a:solidFill>
                <a:effectLst/>
              </a:endParaRPr>
            </a:p>
          </p:txBody>
        </p:sp>
        <p:sp>
          <p:nvSpPr>
            <p:cNvPr id="18" name="Text Box 4"/>
            <p:cNvSpPr txBox="1">
              <a:spLocks noChangeArrowheads="1"/>
            </p:cNvSpPr>
            <p:nvPr/>
          </p:nvSpPr>
          <p:spPr bwMode="auto">
            <a:xfrm>
              <a:off x="5278" y="10019"/>
              <a:ext cx="112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dirty="0" smtClean="0">
                  <a:cs typeface="Times New Roman" panose="02020603050405020304" pitchFamily="18" charset="0"/>
                </a:rPr>
                <a:t>控制</a:t>
              </a:r>
              <a:r>
                <a:rPr kumimoji="0" lang="zh-CN" altLang="en-US" sz="1400" b="1" dirty="0" smtClean="0">
                  <a:cs typeface="Times New Roman" panose="02020603050405020304" pitchFamily="18" charset="0"/>
                </a:rPr>
                <a:t>区</a:t>
              </a:r>
              <a:endParaRPr kumimoji="0" lang="zh-CN" altLang="zh-CN" sz="1400" b="1" dirty="0">
                <a:cs typeface="Times New Roman" panose="02020603050405020304" pitchFamily="18" charset="0"/>
              </a:endParaRPr>
            </a:p>
          </p:txBody>
        </p:sp>
        <p:sp>
          <p:nvSpPr>
            <p:cNvPr id="19" name="Text Box 3"/>
            <p:cNvSpPr txBox="1">
              <a:spLocks noChangeArrowheads="1"/>
            </p:cNvSpPr>
            <p:nvPr/>
          </p:nvSpPr>
          <p:spPr bwMode="auto">
            <a:xfrm>
              <a:off x="7589" y="7604"/>
              <a:ext cx="111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dirty="0" smtClean="0">
                  <a:cs typeface="Times New Roman" panose="02020603050405020304" pitchFamily="18" charset="0"/>
                </a:rPr>
                <a:t>部件</a:t>
              </a:r>
              <a:r>
                <a:rPr kumimoji="0" lang="zh-CN" altLang="en-US" sz="1400" b="1" dirty="0">
                  <a:cs typeface="Times New Roman" panose="02020603050405020304" pitchFamily="18" charset="0"/>
                </a:rPr>
                <a:t>区</a:t>
              </a:r>
              <a:endParaRPr kumimoji="0" lang="zh-CN" altLang="zh-CN" sz="1400" b="1" dirty="0">
                <a:cs typeface="Times New Roman" panose="02020603050405020304" pitchFamily="18" charset="0"/>
              </a:endParaRPr>
            </a:p>
          </p:txBody>
        </p:sp>
        <p:sp>
          <p:nvSpPr>
            <p:cNvPr id="20" name="Text Box 2"/>
            <p:cNvSpPr txBox="1">
              <a:spLocks noChangeArrowheads="1"/>
            </p:cNvSpPr>
            <p:nvPr/>
          </p:nvSpPr>
          <p:spPr bwMode="auto">
            <a:xfrm>
              <a:off x="3198" y="7684"/>
              <a:ext cx="157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en-US" sz="1400" b="1" dirty="0" smtClean="0">
                  <a:cs typeface="Times New Roman" panose="02020603050405020304" pitchFamily="18" charset="0"/>
                </a:rPr>
                <a:t>配置管理</a:t>
              </a:r>
              <a:r>
                <a:rPr kumimoji="0" lang="zh-CN" altLang="zh-CN" sz="1400" b="1" dirty="0" smtClean="0">
                  <a:cs typeface="Times New Roman" panose="02020603050405020304" pitchFamily="18" charset="0"/>
                </a:rPr>
                <a:t>过程</a:t>
              </a:r>
              <a:r>
                <a:rPr kumimoji="0" lang="zh-CN" altLang="en-US" sz="1400" b="1" dirty="0" smtClean="0">
                  <a:cs typeface="Times New Roman" panose="02020603050405020304" pitchFamily="18" charset="0"/>
                </a:rPr>
                <a:t>区</a:t>
              </a:r>
              <a:endParaRPr kumimoji="0" lang="zh-CN" altLang="zh-CN" sz="1400" b="1" dirty="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7" name="Text Box 15"/>
            <p:cNvSpPr txBox="1">
              <a:spLocks noChangeArrowheads="1"/>
            </p:cNvSpPr>
            <p:nvPr/>
          </p:nvSpPr>
          <p:spPr bwMode="auto">
            <a:xfrm>
              <a:off x="2966" y="8051"/>
              <a:ext cx="2412" cy="1221"/>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hangingPunct="0">
                <a:tabLst>
                  <a:tab pos="266700" algn="l"/>
                </a:tabLst>
                <a:defRPr>
                  <a:solidFill>
                    <a:schemeClr val="tx1"/>
                  </a:solidFill>
                  <a:latin typeface="Arial" panose="020B0604020202020204" pitchFamily="34" charset="0"/>
                </a:defRPr>
              </a:lvl1pPr>
              <a:lvl2pPr eaLnBrk="0" hangingPunct="0">
                <a:tabLst>
                  <a:tab pos="266700" algn="l"/>
                </a:tabLst>
                <a:defRPr>
                  <a:solidFill>
                    <a:schemeClr val="tx1"/>
                  </a:solidFill>
                  <a:latin typeface="Arial" panose="020B0604020202020204" pitchFamily="34" charset="0"/>
                </a:defRPr>
              </a:lvl2pPr>
              <a:lvl3pPr eaLnBrk="0" hangingPunct="0">
                <a:tabLst>
                  <a:tab pos="266700" algn="l"/>
                </a:tabLst>
                <a:defRPr>
                  <a:solidFill>
                    <a:schemeClr val="tx1"/>
                  </a:solidFill>
                  <a:latin typeface="Arial" panose="020B0604020202020204" pitchFamily="34" charset="0"/>
                </a:defRPr>
              </a:lvl3pPr>
              <a:lvl4pPr eaLnBrk="0" hangingPunct="0">
                <a:tabLst>
                  <a:tab pos="266700" algn="l"/>
                </a:tabLst>
                <a:defRPr>
                  <a:solidFill>
                    <a:schemeClr val="tx1"/>
                  </a:solidFill>
                  <a:latin typeface="Arial" panose="020B0604020202020204" pitchFamily="34" charset="0"/>
                </a:defRPr>
              </a:lvl4pPr>
              <a:lvl5pPr eaLnBrk="0" hangingPunct="0">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生命周期支持</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任务管理</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交流</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文档编制</a:t>
              </a:r>
              <a:endParaRPr kumimoji="0" lang="zh-CN" altLang="zh-CN" sz="1400" b="0" i="0" u="none" strike="noStrike" cap="none" normalizeH="0" baseline="0" dirty="0" smtClean="0">
                <a:ln>
                  <a:noFill/>
                </a:ln>
                <a:solidFill>
                  <a:schemeClr val="tx1"/>
                </a:solidFill>
                <a:effectLst/>
              </a:endParaRPr>
            </a:p>
          </p:txBody>
        </p:sp>
        <p:sp>
          <p:nvSpPr>
            <p:cNvPr id="6" name="Text Box 16"/>
            <p:cNvSpPr txBox="1">
              <a:spLocks noChangeArrowheads="1"/>
            </p:cNvSpPr>
            <p:nvPr/>
          </p:nvSpPr>
          <p:spPr bwMode="auto">
            <a:xfrm>
              <a:off x="4775" y="6799"/>
              <a:ext cx="2613" cy="144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hangingPunct="0">
                <a:tabLst>
                  <a:tab pos="266700" algn="l"/>
                </a:tabLst>
                <a:defRPr>
                  <a:solidFill>
                    <a:schemeClr val="tx1"/>
                  </a:solidFill>
                  <a:latin typeface="Arial" panose="020B0604020202020204" pitchFamily="34" charset="0"/>
                </a:defRPr>
              </a:lvl1pPr>
              <a:lvl2pPr eaLnBrk="0" hangingPunct="0">
                <a:tabLst>
                  <a:tab pos="266700" algn="l"/>
                </a:tabLst>
                <a:defRPr>
                  <a:solidFill>
                    <a:schemeClr val="tx1"/>
                  </a:solidFill>
                  <a:latin typeface="Arial" panose="020B0604020202020204" pitchFamily="34" charset="0"/>
                </a:defRPr>
              </a:lvl2pPr>
              <a:lvl3pPr eaLnBrk="0" hangingPunct="0">
                <a:tabLst>
                  <a:tab pos="266700" algn="l"/>
                </a:tabLst>
                <a:defRPr>
                  <a:solidFill>
                    <a:schemeClr val="tx1"/>
                  </a:solidFill>
                  <a:latin typeface="Arial" panose="020B0604020202020204" pitchFamily="34" charset="0"/>
                </a:defRPr>
              </a:lvl3pPr>
              <a:lvl4pPr eaLnBrk="0" hangingPunct="0">
                <a:tabLst>
                  <a:tab pos="266700" algn="l"/>
                </a:tabLst>
                <a:defRPr>
                  <a:solidFill>
                    <a:schemeClr val="tx1"/>
                  </a:solidFill>
                  <a:latin typeface="Arial" panose="020B0604020202020204" pitchFamily="34" charset="0"/>
                </a:defRPr>
              </a:lvl4pPr>
              <a:lvl5pPr eaLnBrk="0" hangingPunct="0">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Char char="•"/>
                <a:tabLst>
                  <a:tab pos="266700" algn="l"/>
                </a:tabLst>
              </a:pPr>
              <a:endPar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工作空间</a:t>
              </a:r>
              <a:endParaRPr kumimoji="0" lang="zh-CN" altLang="zh-CN"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tab pos="266700" algn="l"/>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冲突解决</a:t>
              </a:r>
              <a:endParaRPr kumimoji="0" lang="zh-CN" altLang="zh-CN"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tab pos="266700" algn="l"/>
                </a:tabLst>
              </a:pP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产品</a:t>
              </a: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家族系列</a:t>
              </a:r>
              <a:endParaRPr kumimoji="0" lang="zh-CN" altLang="zh-CN" sz="1400" b="0" i="0" u="none" strike="noStrike" cap="none" normalizeH="0" baseline="0" dirty="0" smtClean="0">
                <a:ln>
                  <a:noFill/>
                </a:ln>
                <a:solidFill>
                  <a:schemeClr val="tx1"/>
                </a:solidFill>
                <a:effectLst/>
              </a:endParaRPr>
            </a:p>
          </p:txBody>
        </p:sp>
      </p:grpSp>
      <p:sp>
        <p:nvSpPr>
          <p:cNvPr id="22" name="Text Box 2"/>
          <p:cNvSpPr txBox="1">
            <a:spLocks noChangeArrowheads="1"/>
          </p:cNvSpPr>
          <p:nvPr/>
        </p:nvSpPr>
        <p:spPr bwMode="auto">
          <a:xfrm>
            <a:off x="2830606" y="1362829"/>
            <a:ext cx="1535577" cy="30839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en-US" sz="1400" b="1" dirty="0" smtClean="0">
                <a:cs typeface="Times New Roman" panose="02020603050405020304" pitchFamily="18" charset="0"/>
              </a:rPr>
              <a:t>软件建造过程区</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7720311" y="5940925"/>
            <a:ext cx="1261884" cy="461665"/>
          </a:xfrm>
          <a:prstGeom prst="rect">
            <a:avLst/>
          </a:prstGeom>
          <a:noFill/>
        </p:spPr>
        <p:txBody>
          <a:bodyPr wrap="none" rtlCol="0">
            <a:spAutoFit/>
          </a:bodyPr>
          <a:lstStyle/>
          <a:p>
            <a:r>
              <a:rPr lang="en-US" altLang="zh-CN" dirty="0"/>
              <a:t>——</a:t>
            </a:r>
            <a:r>
              <a:rPr lang="en-US" altLang="zh-CN" dirty="0" smtClean="0"/>
              <a:t>SEI</a:t>
            </a:r>
            <a:endParaRPr lang="zh-CN" altLang="en-US" dirty="0"/>
          </a:p>
        </p:txBody>
      </p:sp>
    </p:spTree>
    <p:extLst>
      <p:ext uri="{BB962C8B-B14F-4D97-AF65-F5344CB8AC3E}">
        <p14:creationId xmlns:p14="http://schemas.microsoft.com/office/powerpoint/2010/main" val="1467136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部件区：</a:t>
            </a:r>
            <a:endParaRPr lang="en-US" altLang="zh-CN" b="1" dirty="0" smtClean="0"/>
          </a:p>
          <a:p>
            <a:pPr lvl="1"/>
            <a:r>
              <a:rPr lang="en-US" dirty="0" smtClean="0"/>
              <a:t>SCM</a:t>
            </a:r>
            <a:r>
              <a:rPr lang="zh-CN" altLang="en-US" dirty="0" smtClean="0"/>
              <a:t>系统要支持用户记录部件版本、差异、及其差异的原因</a:t>
            </a:r>
          </a:p>
          <a:p>
            <a:r>
              <a:rPr lang="zh-CN" altLang="en-US" b="1" dirty="0" smtClean="0"/>
              <a:t>结构区：</a:t>
            </a:r>
            <a:endParaRPr lang="en-US" altLang="zh-CN" b="1" dirty="0" smtClean="0"/>
          </a:p>
          <a:p>
            <a:pPr lvl="1"/>
            <a:r>
              <a:rPr lang="en-US" dirty="0" smtClean="0"/>
              <a:t>SCM</a:t>
            </a:r>
            <a:r>
              <a:rPr lang="zh-CN" altLang="en-US" dirty="0" smtClean="0"/>
              <a:t>系统要支持用户者表达和使用软件系统的体系结构，并能以接口等形式，标识出所有部件</a:t>
            </a:r>
            <a:r>
              <a:rPr lang="en-US" dirty="0" smtClean="0"/>
              <a:t>(</a:t>
            </a:r>
            <a:r>
              <a:rPr lang="zh-CN" altLang="en-US" dirty="0" smtClean="0"/>
              <a:t>包括版本和配置</a:t>
            </a:r>
            <a:r>
              <a:rPr lang="en-US" dirty="0" smtClean="0"/>
              <a:t>)</a:t>
            </a:r>
            <a:r>
              <a:rPr lang="zh-CN" altLang="en-US" dirty="0" smtClean="0"/>
              <a:t>的相互关系。</a:t>
            </a:r>
          </a:p>
          <a:p>
            <a:r>
              <a:rPr lang="zh-CN" altLang="en-US" b="1" dirty="0" smtClean="0"/>
              <a:t>构建区：</a:t>
            </a:r>
            <a:endParaRPr lang="en-US" altLang="zh-CN" b="1" dirty="0" smtClean="0"/>
          </a:p>
          <a:p>
            <a:pPr lvl="1"/>
            <a:r>
              <a:rPr lang="en-US" dirty="0" smtClean="0"/>
              <a:t>SCM</a:t>
            </a:r>
            <a:r>
              <a:rPr lang="zh-CN" altLang="en-US" dirty="0" smtClean="0"/>
              <a:t>系统要支持用户方便地从正确版本的源代码高效地建造出可执行程序，能够重新生成软件系统的旧版本。</a:t>
            </a:r>
            <a:endParaRPr lang="en-US" altLang="zh-CN" dirty="0" smtClean="0"/>
          </a:p>
        </p:txBody>
      </p:sp>
    </p:spTree>
    <p:extLst>
      <p:ext uri="{BB962C8B-B14F-4D97-AF65-F5344CB8AC3E}">
        <p14:creationId xmlns:p14="http://schemas.microsoft.com/office/powerpoint/2010/main" val="2529506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审计区：</a:t>
            </a:r>
            <a:endParaRPr lang="en-US" altLang="zh-CN" b="1" dirty="0" smtClean="0"/>
          </a:p>
          <a:p>
            <a:pPr lvl="1"/>
            <a:r>
              <a:rPr lang="en-US" dirty="0" smtClean="0"/>
              <a:t>SCM</a:t>
            </a:r>
            <a:r>
              <a:rPr lang="zh-CN" altLang="en-US" dirty="0" smtClean="0"/>
              <a:t>系统要支持能返回先前的点，判断出执行了那些变更，谁执行的变更，以及为何执行这些变更。</a:t>
            </a:r>
            <a:endParaRPr lang="en-US" altLang="zh-CN" dirty="0" smtClean="0"/>
          </a:p>
          <a:p>
            <a:r>
              <a:rPr lang="zh-CN" altLang="en-US" b="1" dirty="0" smtClean="0"/>
              <a:t>记录区：</a:t>
            </a:r>
            <a:endParaRPr lang="en-US" altLang="zh-CN" b="1" dirty="0" smtClean="0"/>
          </a:p>
          <a:p>
            <a:pPr lvl="1"/>
            <a:r>
              <a:rPr lang="en-US" dirty="0" smtClean="0"/>
              <a:t>SCM</a:t>
            </a:r>
            <a:r>
              <a:rPr lang="zh-CN" altLang="en-US" dirty="0" smtClean="0"/>
              <a:t>系统要支持收集软件系统和开发过程的统计数据；方便地生成产品和开发过程的报告。</a:t>
            </a:r>
          </a:p>
          <a:p>
            <a:r>
              <a:rPr lang="zh-CN" altLang="en-US" b="1" dirty="0" smtClean="0"/>
              <a:t>控制区：</a:t>
            </a:r>
            <a:endParaRPr lang="en-US" altLang="zh-CN" b="1" dirty="0" smtClean="0"/>
          </a:p>
          <a:p>
            <a:pPr lvl="1"/>
            <a:r>
              <a:rPr lang="zh-CN" altLang="en-US" dirty="0" smtClean="0"/>
              <a:t>支持对系统部件的访问，避免未授权的修改或相互冲突的修改；在线支持更改请求单和问题报告</a:t>
            </a:r>
          </a:p>
        </p:txBody>
      </p:sp>
    </p:spTree>
    <p:extLst>
      <p:ext uri="{BB962C8B-B14F-4D97-AF65-F5344CB8AC3E}">
        <p14:creationId xmlns:p14="http://schemas.microsoft.com/office/powerpoint/2010/main" val="1958616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过程区：</a:t>
            </a:r>
            <a:endParaRPr lang="en-US" altLang="zh-CN" b="1" dirty="0" smtClean="0"/>
          </a:p>
          <a:p>
            <a:pPr lvl="1"/>
            <a:r>
              <a:rPr lang="zh-CN" altLang="en-US" dirty="0" smtClean="0"/>
              <a:t>支持产品的整个生命周期和企业的组织策略；</a:t>
            </a:r>
            <a:endParaRPr lang="en-US" altLang="zh-CN" dirty="0" smtClean="0"/>
          </a:p>
          <a:p>
            <a:pPr lvl="1"/>
            <a:r>
              <a:rPr lang="zh-CN" altLang="en-US" dirty="0" smtClean="0"/>
              <a:t>表示任务的完成情况</a:t>
            </a:r>
            <a:r>
              <a:rPr lang="en-US" dirty="0" smtClean="0"/>
              <a:t>---</a:t>
            </a:r>
            <a:r>
              <a:rPr lang="zh-CN" altLang="en-US" dirty="0" smtClean="0"/>
              <a:t>何时和如何完成；</a:t>
            </a:r>
            <a:endParaRPr lang="en-US" altLang="zh-CN" dirty="0" smtClean="0"/>
          </a:p>
          <a:p>
            <a:pPr lvl="1"/>
            <a:r>
              <a:rPr lang="zh-CN" altLang="en-US" dirty="0" smtClean="0"/>
              <a:t>让人和相关的事件能关联起来进行交流；</a:t>
            </a:r>
            <a:endParaRPr lang="en-US" altLang="zh-CN" dirty="0" smtClean="0"/>
          </a:p>
          <a:p>
            <a:pPr lvl="1"/>
            <a:r>
              <a:rPr lang="zh-CN" altLang="en-US" dirty="0" smtClean="0"/>
              <a:t>支持产品的文档管理。</a:t>
            </a:r>
            <a:r>
              <a:rPr lang="en-US" dirty="0" smtClean="0"/>
              <a:t> </a:t>
            </a:r>
            <a:endParaRPr lang="zh-CN" altLang="en-US" dirty="0" smtClean="0"/>
          </a:p>
          <a:p>
            <a:r>
              <a:rPr lang="zh-CN" altLang="en-US" b="1" dirty="0" smtClean="0"/>
              <a:t>队伍区：</a:t>
            </a:r>
            <a:endParaRPr lang="en-US" altLang="zh-CN" b="1" dirty="0" smtClean="0"/>
          </a:p>
          <a:p>
            <a:pPr lvl="1"/>
            <a:r>
              <a:rPr lang="zh-CN" altLang="en-US" dirty="0" smtClean="0"/>
              <a:t>人员或和小组都要具有自己的空间；</a:t>
            </a:r>
            <a:endParaRPr lang="en-US" altLang="zh-CN" dirty="0" smtClean="0"/>
          </a:p>
          <a:p>
            <a:pPr lvl="1"/>
            <a:r>
              <a:rPr lang="zh-CN" altLang="en-US" dirty="0" smtClean="0"/>
              <a:t>避免合并修改时所引起的冲突；</a:t>
            </a:r>
            <a:endParaRPr lang="en-US" altLang="zh-CN" dirty="0" smtClean="0"/>
          </a:p>
          <a:p>
            <a:pPr lvl="1"/>
            <a:r>
              <a:rPr lang="zh-CN" altLang="en-US" dirty="0" smtClean="0"/>
              <a:t>能支持建立和维护产品家族。</a:t>
            </a:r>
            <a:endParaRPr lang="zh-CN" altLang="en-US" dirty="0"/>
          </a:p>
        </p:txBody>
      </p:sp>
    </p:spTree>
    <p:extLst>
      <p:ext uri="{BB962C8B-B14F-4D97-AF65-F5344CB8AC3E}">
        <p14:creationId xmlns:p14="http://schemas.microsoft.com/office/powerpoint/2010/main" val="1161040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19.3.2 </a:t>
            </a:r>
            <a:r>
              <a:rPr lang="zh-CN" altLang="en-US" dirty="0" smtClean="0"/>
              <a:t>配置管理工具的发展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09001311"/>
              </p:ext>
            </p:extLst>
          </p:nvPr>
        </p:nvGraphicFramePr>
        <p:xfrm>
          <a:off x="1057337" y="3469340"/>
          <a:ext cx="7937002" cy="2840087"/>
        </p:xfrm>
        <a:graphic>
          <a:graphicData uri="http://schemas.openxmlformats.org/drawingml/2006/table">
            <a:tbl>
              <a:tblPr/>
              <a:tblGrid>
                <a:gridCol w="1475797">
                  <a:extLst>
                    <a:ext uri="{9D8B030D-6E8A-4147-A177-3AD203B41FA5}">
                      <a16:colId xmlns:a16="http://schemas.microsoft.com/office/drawing/2014/main" val="20000"/>
                    </a:ext>
                  </a:extLst>
                </a:gridCol>
                <a:gridCol w="1671490">
                  <a:extLst>
                    <a:ext uri="{9D8B030D-6E8A-4147-A177-3AD203B41FA5}">
                      <a16:colId xmlns:a16="http://schemas.microsoft.com/office/drawing/2014/main" val="20001"/>
                    </a:ext>
                  </a:extLst>
                </a:gridCol>
                <a:gridCol w="1553029">
                  <a:extLst>
                    <a:ext uri="{9D8B030D-6E8A-4147-A177-3AD203B41FA5}">
                      <a16:colId xmlns:a16="http://schemas.microsoft.com/office/drawing/2014/main" val="20002"/>
                    </a:ext>
                  </a:extLst>
                </a:gridCol>
                <a:gridCol w="1799771">
                  <a:extLst>
                    <a:ext uri="{9D8B030D-6E8A-4147-A177-3AD203B41FA5}">
                      <a16:colId xmlns:a16="http://schemas.microsoft.com/office/drawing/2014/main" val="20003"/>
                    </a:ext>
                  </a:extLst>
                </a:gridCol>
                <a:gridCol w="1436915">
                  <a:extLst>
                    <a:ext uri="{9D8B030D-6E8A-4147-A177-3AD203B41FA5}">
                      <a16:colId xmlns:a16="http://schemas.microsoft.com/office/drawing/2014/main" val="20004"/>
                    </a:ext>
                  </a:extLst>
                </a:gridCol>
              </a:tblGrid>
              <a:tr h="466275">
                <a:tc>
                  <a:txBody>
                    <a:bodyPr/>
                    <a:lstStyle/>
                    <a:p>
                      <a:pPr marL="0" indent="0" algn="ctr" defTabSz="914400" rtl="0" eaLnBrk="1" latinLnBrk="0" hangingPunct="1">
                        <a:lnSpc>
                          <a:spcPts val="1660"/>
                        </a:lnSpc>
                        <a:spcAft>
                          <a:spcPts val="0"/>
                        </a:spcAft>
                      </a:pPr>
                      <a:endParaRPr lang="en-US"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b="1" kern="1200" dirty="0" smtClean="0">
                          <a:solidFill>
                            <a:schemeClr val="tx1"/>
                          </a:solidFill>
                          <a:latin typeface="Times New Roman"/>
                          <a:ea typeface="宋体"/>
                          <a:cs typeface="+mn-cs"/>
                        </a:rPr>
                        <a:t>1970~1980</a:t>
                      </a:r>
                      <a:r>
                        <a:rPr lang="zh-CN" sz="1600" b="1" kern="1200" dirty="0" smtClean="0">
                          <a:solidFill>
                            <a:schemeClr val="tx1"/>
                          </a:solidFill>
                          <a:latin typeface="Times New Roman"/>
                          <a:ea typeface="宋体"/>
                          <a:cs typeface="+mn-cs"/>
                        </a:rPr>
                        <a:t>年代</a:t>
                      </a:r>
                      <a:endParaRPr lang="zh-CN" sz="1600" b="1"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b="1" kern="1200" dirty="0" smtClean="0">
                          <a:solidFill>
                            <a:schemeClr val="tx1"/>
                          </a:solidFill>
                          <a:latin typeface="Times New Roman"/>
                          <a:ea typeface="宋体"/>
                          <a:cs typeface="+mn-cs"/>
                        </a:rPr>
                        <a:t>1970~1990</a:t>
                      </a:r>
                      <a:r>
                        <a:rPr lang="zh-CN" sz="1600" b="1" kern="1200" dirty="0" smtClean="0">
                          <a:solidFill>
                            <a:schemeClr val="tx1"/>
                          </a:solidFill>
                          <a:latin typeface="Times New Roman"/>
                          <a:ea typeface="宋体"/>
                          <a:cs typeface="+mn-cs"/>
                        </a:rPr>
                        <a:t>年代</a:t>
                      </a:r>
                      <a:endParaRPr lang="zh-CN" sz="1600" b="1"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b="1" kern="1200" dirty="0" smtClean="0">
                          <a:solidFill>
                            <a:schemeClr val="tx1"/>
                          </a:solidFill>
                          <a:latin typeface="Times New Roman"/>
                          <a:ea typeface="宋体"/>
                          <a:cs typeface="+mn-cs"/>
                        </a:rPr>
                        <a:t>1990~2000</a:t>
                      </a:r>
                      <a:r>
                        <a:rPr lang="zh-CN" sz="1600" b="1" kern="1200" dirty="0" smtClean="0">
                          <a:solidFill>
                            <a:schemeClr val="tx1"/>
                          </a:solidFill>
                          <a:latin typeface="Times New Roman"/>
                          <a:ea typeface="宋体"/>
                          <a:cs typeface="+mn-cs"/>
                        </a:rPr>
                        <a:t>年代</a:t>
                      </a:r>
                      <a:endParaRPr lang="zh-CN" sz="1600" b="1"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b="1" kern="1200" dirty="0">
                          <a:solidFill>
                            <a:schemeClr val="tx1"/>
                          </a:solidFill>
                          <a:latin typeface="Times New Roman"/>
                          <a:ea typeface="宋体"/>
                          <a:cs typeface="+mn-cs"/>
                        </a:rPr>
                        <a:t>2000</a:t>
                      </a:r>
                      <a:r>
                        <a:rPr lang="zh-CN" sz="1600" b="1" kern="1200" dirty="0">
                          <a:solidFill>
                            <a:schemeClr val="tx1"/>
                          </a:solidFill>
                          <a:latin typeface="Times New Roman"/>
                          <a:ea typeface="宋体"/>
                          <a:cs typeface="+mn-cs"/>
                        </a:rPr>
                        <a:t>年</a:t>
                      </a:r>
                      <a:r>
                        <a:rPr lang="en-US" sz="1600" b="1" kern="1200" dirty="0">
                          <a:solidFill>
                            <a:schemeClr val="tx1"/>
                          </a:solidFill>
                          <a:latin typeface="Times New Roman"/>
                          <a:ea typeface="宋体"/>
                          <a:cs typeface="+mn-cs"/>
                        </a:rPr>
                        <a:t>~</a:t>
                      </a:r>
                      <a:endParaRPr lang="zh-CN" sz="1600" b="1"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5386">
                <a:tc>
                  <a:txBody>
                    <a:bodyPr/>
                    <a:lstStyle/>
                    <a:p>
                      <a:pPr marL="0" indent="0" algn="l"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系统形式</a:t>
                      </a:r>
                      <a:r>
                        <a:rPr lang="en-US" sz="1600" kern="1200" dirty="0" smtClean="0">
                          <a:solidFill>
                            <a:schemeClr val="tx1"/>
                          </a:solidFill>
                          <a:latin typeface="Times New Roman"/>
                          <a:ea typeface="宋体"/>
                          <a:cs typeface="+mn-cs"/>
                        </a:rPr>
                        <a:t>(system)</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自</a:t>
                      </a:r>
                      <a:r>
                        <a:rPr lang="zh-CN" sz="1600" kern="1200" dirty="0">
                          <a:solidFill>
                            <a:schemeClr val="tx1"/>
                          </a:solidFill>
                          <a:latin typeface="Times New Roman"/>
                          <a:ea typeface="宋体"/>
                          <a:cs typeface="+mn-cs"/>
                        </a:rPr>
                        <a:t>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专用</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商业</a:t>
                      </a:r>
                      <a:r>
                        <a:rPr lang="zh-CN" sz="1600" kern="1200" dirty="0">
                          <a:solidFill>
                            <a:schemeClr val="tx1"/>
                          </a:solidFill>
                          <a:latin typeface="Times New Roman"/>
                          <a:ea typeface="宋体"/>
                          <a:cs typeface="+mn-cs"/>
                        </a:rPr>
                        <a:t>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开</a:t>
                      </a:r>
                      <a:r>
                        <a:rPr lang="zh-CN" sz="1600" kern="1200" dirty="0">
                          <a:solidFill>
                            <a:schemeClr val="tx1"/>
                          </a:solidFill>
                          <a:latin typeface="Times New Roman"/>
                          <a:ea typeface="宋体"/>
                          <a:cs typeface="+mn-cs"/>
                        </a:rPr>
                        <a:t>源系统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5386">
                <a:tc>
                  <a:txBody>
                    <a:bodyPr/>
                    <a:lstStyle/>
                    <a:p>
                      <a:pPr marL="0" indent="0" algn="l"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目的</a:t>
                      </a:r>
                      <a:r>
                        <a:rPr lang="en-US" sz="1600" kern="1200" dirty="0" smtClean="0">
                          <a:solidFill>
                            <a:schemeClr val="tx1"/>
                          </a:solidFill>
                          <a:latin typeface="Times New Roman"/>
                          <a:ea typeface="宋体"/>
                          <a:cs typeface="+mn-cs"/>
                        </a:rPr>
                        <a:t>(</a:t>
                      </a:r>
                      <a:r>
                        <a:rPr lang="en-US" sz="1600" kern="1200" dirty="0">
                          <a:solidFill>
                            <a:schemeClr val="tx1"/>
                          </a:solidFill>
                          <a:latin typeface="Times New Roman"/>
                          <a:ea typeface="宋体"/>
                          <a:cs typeface="+mn-cs"/>
                        </a:rPr>
                        <a:t>for)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关键</a:t>
                      </a:r>
                      <a:r>
                        <a:rPr lang="zh-CN" sz="1600" kern="1200" dirty="0">
                          <a:solidFill>
                            <a:schemeClr val="tx1"/>
                          </a:solidFill>
                          <a:latin typeface="Times New Roman"/>
                          <a:ea typeface="宋体"/>
                          <a:cs typeface="+mn-cs"/>
                        </a:rPr>
                        <a:t>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大规模</a:t>
                      </a:r>
                      <a:r>
                        <a:rPr lang="zh-CN" sz="1600" kern="1200" dirty="0">
                          <a:solidFill>
                            <a:schemeClr val="tx1"/>
                          </a:solidFill>
                          <a:latin typeface="Times New Roman"/>
                          <a:ea typeface="宋体"/>
                          <a:cs typeface="+mn-cs"/>
                        </a:rPr>
                        <a:t>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任何</a:t>
                      </a:r>
                      <a:r>
                        <a:rPr lang="zh-CN" sz="1600" kern="1200" dirty="0">
                          <a:solidFill>
                            <a:schemeClr val="tx1"/>
                          </a:solidFill>
                          <a:latin typeface="Times New Roman"/>
                          <a:ea typeface="宋体"/>
                          <a:cs typeface="+mn-cs"/>
                        </a:rPr>
                        <a:t>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敏捷</a:t>
                      </a:r>
                      <a:endParaRPr lang="en-US" altLang="zh-CN" sz="1600" kern="1200" dirty="0" smtClean="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a:t>
                      </a:r>
                      <a:r>
                        <a:rPr lang="zh-CN" sz="1600" kern="1200" dirty="0">
                          <a:solidFill>
                            <a:schemeClr val="tx1"/>
                          </a:solidFill>
                          <a:latin typeface="Times New Roman"/>
                          <a:ea typeface="宋体"/>
                          <a:cs typeface="+mn-cs"/>
                        </a:rPr>
                        <a:t>快速修改</a:t>
                      </a:r>
                      <a:r>
                        <a:rPr lang="en-US" sz="1600" kern="1200" dirty="0">
                          <a:solidFill>
                            <a:schemeClr val="tx1"/>
                          </a:solidFill>
                          <a:latin typeface="Times New Roman"/>
                          <a:ea typeface="宋体"/>
                          <a:cs typeface="+mn-cs"/>
                        </a:rPr>
                        <a:t>)</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5386">
                <a:tc>
                  <a:txBody>
                    <a:bodyPr/>
                    <a:lstStyle/>
                    <a:p>
                      <a:pPr marL="0" indent="0" algn="l"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做法</a:t>
                      </a:r>
                      <a:r>
                        <a:rPr lang="en-US" sz="1600" kern="1200" dirty="0" smtClean="0">
                          <a:solidFill>
                            <a:schemeClr val="tx1"/>
                          </a:solidFill>
                          <a:latin typeface="Times New Roman"/>
                          <a:ea typeface="宋体"/>
                          <a:cs typeface="+mn-cs"/>
                        </a:rPr>
                        <a:t>(</a:t>
                      </a:r>
                      <a:r>
                        <a:rPr lang="en-US" sz="1600" kern="1200" dirty="0">
                          <a:solidFill>
                            <a:schemeClr val="tx1"/>
                          </a:solidFill>
                          <a:latin typeface="Times New Roman"/>
                          <a:ea typeface="宋体"/>
                          <a:cs typeface="+mn-cs"/>
                        </a:rPr>
                        <a:t>by)</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版本编号</a:t>
                      </a:r>
                      <a:r>
                        <a:rPr lang="en-US" sz="1600" kern="1200" dirty="0">
                          <a:solidFill>
                            <a:schemeClr val="tx1"/>
                          </a:solidFill>
                          <a:latin typeface="Times New Roman"/>
                          <a:ea typeface="宋体"/>
                          <a:cs typeface="+mn-cs"/>
                        </a:rPr>
                        <a:t>/</a:t>
                      </a:r>
                      <a:r>
                        <a:rPr lang="zh-CN" sz="1600" kern="1200" dirty="0" smtClean="0">
                          <a:solidFill>
                            <a:schemeClr val="tx1"/>
                          </a:solidFill>
                          <a:latin typeface="Times New Roman"/>
                          <a:ea typeface="宋体"/>
                          <a:cs typeface="+mn-cs"/>
                        </a:rPr>
                        <a:t>建造</a:t>
                      </a:r>
                      <a:endParaRPr lang="en-US" altLang="zh-CN" sz="1600" kern="1200" dirty="0" smtClean="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a:t>
                      </a:r>
                      <a:r>
                        <a:rPr lang="en-US" sz="1600" kern="1200" dirty="0">
                          <a:solidFill>
                            <a:schemeClr val="tx1"/>
                          </a:solidFill>
                          <a:latin typeface="Times New Roman"/>
                          <a:ea typeface="宋体"/>
                          <a:cs typeface="+mn-cs"/>
                        </a:rPr>
                        <a:t>building)</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工作空间</a:t>
                      </a:r>
                      <a:endParaRPr lang="en-US" altLang="zh-CN" sz="1600" kern="1200" dirty="0" smtClean="0">
                        <a:solidFill>
                          <a:schemeClr val="tx1"/>
                        </a:solidFill>
                        <a:latin typeface="Times New Roman"/>
                        <a:ea typeface="宋体"/>
                        <a:cs typeface="+mn-cs"/>
                      </a:endParaRPr>
                    </a:p>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控制</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过程模型</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过程</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空间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5386">
                <a:tc>
                  <a:txBody>
                    <a:bodyPr/>
                    <a:lstStyle/>
                    <a:p>
                      <a:pPr marL="0" indent="0" algn="l"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合作</a:t>
                      </a:r>
                      <a:r>
                        <a:rPr lang="en-US" sz="1600" kern="1200" dirty="0" smtClean="0">
                          <a:solidFill>
                            <a:schemeClr val="tx1"/>
                          </a:solidFill>
                          <a:latin typeface="Times New Roman"/>
                          <a:ea typeface="宋体"/>
                          <a:cs typeface="+mn-cs"/>
                        </a:rPr>
                        <a:t>(</a:t>
                      </a:r>
                      <a:r>
                        <a:rPr lang="en-US" sz="1600" kern="1200" dirty="0">
                          <a:solidFill>
                            <a:schemeClr val="tx1"/>
                          </a:solidFill>
                          <a:latin typeface="Times New Roman"/>
                          <a:ea typeface="宋体"/>
                          <a:cs typeface="+mn-cs"/>
                        </a:rPr>
                        <a:t>with)</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没有</a:t>
                      </a:r>
                      <a:r>
                        <a:rPr lang="zh-CN" sz="1600" kern="1200" dirty="0">
                          <a:solidFill>
                            <a:schemeClr val="tx1"/>
                          </a:solidFill>
                          <a:latin typeface="Times New Roman"/>
                          <a:ea typeface="宋体"/>
                          <a:cs typeface="+mn-cs"/>
                        </a:rPr>
                        <a:t>合作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本地</a:t>
                      </a:r>
                      <a:r>
                        <a:rPr lang="zh-CN" sz="1600" kern="1200" dirty="0">
                          <a:solidFill>
                            <a:schemeClr val="tx1"/>
                          </a:solidFill>
                          <a:latin typeface="Times New Roman"/>
                          <a:ea typeface="宋体"/>
                          <a:cs typeface="+mn-cs"/>
                        </a:rPr>
                        <a:t>开发队伍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任何</a:t>
                      </a:r>
                      <a:r>
                        <a:rPr lang="zh-CN" sz="1600" kern="1200" dirty="0">
                          <a:solidFill>
                            <a:schemeClr val="tx1"/>
                          </a:solidFill>
                          <a:latin typeface="Times New Roman"/>
                          <a:ea typeface="宋体"/>
                          <a:cs typeface="+mn-cs"/>
                        </a:rPr>
                        <a:t>人、任何地域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endParaRPr lang="en-US"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5386">
                <a:tc>
                  <a:txBody>
                    <a:bodyPr/>
                    <a:lstStyle/>
                    <a:p>
                      <a:pPr marL="0" indent="0" algn="l" defTabSz="914400" rtl="0" eaLnBrk="1" latinLnBrk="0" hangingPunct="1">
                        <a:lnSpc>
                          <a:spcPct val="100000"/>
                        </a:lnSpc>
                        <a:spcAft>
                          <a:spcPts val="0"/>
                        </a:spcAft>
                      </a:pPr>
                      <a:r>
                        <a:rPr lang="zh-CN" sz="1600" kern="1200" dirty="0">
                          <a:solidFill>
                            <a:schemeClr val="tx1"/>
                          </a:solidFill>
                          <a:latin typeface="Times New Roman"/>
                          <a:ea typeface="宋体"/>
                          <a:cs typeface="+mn-cs"/>
                        </a:rPr>
                        <a:t>使用</a:t>
                      </a:r>
                      <a:r>
                        <a:rPr lang="zh-CN" sz="1600" kern="1200" dirty="0" smtClean="0">
                          <a:solidFill>
                            <a:schemeClr val="tx1"/>
                          </a:solidFill>
                          <a:latin typeface="Times New Roman"/>
                          <a:ea typeface="宋体"/>
                          <a:cs typeface="+mn-cs"/>
                        </a:rPr>
                        <a:t>平台</a:t>
                      </a:r>
                      <a:r>
                        <a:rPr lang="en-US" sz="1600" kern="1200" dirty="0" smtClean="0">
                          <a:solidFill>
                            <a:schemeClr val="tx1"/>
                          </a:solidFill>
                          <a:latin typeface="Times New Roman"/>
                          <a:ea typeface="宋体"/>
                          <a:cs typeface="+mn-cs"/>
                        </a:rPr>
                        <a:t>(</a:t>
                      </a:r>
                      <a:r>
                        <a:rPr lang="en-US" sz="1600" kern="1200" dirty="0">
                          <a:solidFill>
                            <a:schemeClr val="tx1"/>
                          </a:solidFill>
                          <a:latin typeface="Times New Roman"/>
                          <a:ea typeface="宋体"/>
                          <a:cs typeface="+mn-cs"/>
                        </a:rPr>
                        <a:t>on)</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大型机</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Unix</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任何</a:t>
                      </a:r>
                      <a:r>
                        <a:rPr lang="zh-CN" sz="1600" kern="1200" dirty="0">
                          <a:solidFill>
                            <a:schemeClr val="tx1"/>
                          </a:solidFill>
                          <a:latin typeface="Times New Roman"/>
                          <a:ea typeface="宋体"/>
                          <a:cs typeface="+mn-cs"/>
                        </a:rPr>
                        <a:t>机器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smtClean="0">
                          <a:solidFill>
                            <a:schemeClr val="tx1"/>
                          </a:solidFill>
                          <a:latin typeface="Times New Roman"/>
                          <a:ea typeface="宋体"/>
                          <a:cs typeface="+mn-cs"/>
                        </a:rPr>
                        <a:t>移动</a:t>
                      </a:r>
                      <a:r>
                        <a:rPr lang="zh-CN" sz="1600" kern="1200" dirty="0">
                          <a:solidFill>
                            <a:schemeClr val="tx1"/>
                          </a:solidFill>
                          <a:latin typeface="Times New Roman"/>
                          <a:ea typeface="宋体"/>
                          <a:cs typeface="+mn-cs"/>
                        </a:rPr>
                        <a:t>开发环境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矩形 2"/>
          <p:cNvSpPr/>
          <p:nvPr/>
        </p:nvSpPr>
        <p:spPr>
          <a:xfrm>
            <a:off x="1136277" y="1097295"/>
            <a:ext cx="7779123" cy="2185214"/>
          </a:xfrm>
          <a:prstGeom prst="rect">
            <a:avLst/>
          </a:prstGeom>
        </p:spPr>
        <p:txBody>
          <a:bodyPr wrap="square">
            <a:spAutoFit/>
          </a:bodyPr>
          <a:lstStyle/>
          <a:p>
            <a:pPr marL="342900" indent="-342900">
              <a:buFont typeface="Arial" panose="020B0604020202020204" pitchFamily="34" charset="0"/>
              <a:buChar char="•"/>
            </a:pPr>
            <a:r>
              <a:rPr lang="zh-CN" altLang="zh-CN" sz="2000" dirty="0">
                <a:cs typeface="Times New Roman" panose="02020603050405020304" pitchFamily="18" charset="0"/>
              </a:rPr>
              <a:t>软件配置管理工具主要出现在</a:t>
            </a:r>
            <a:r>
              <a:rPr lang="en-US" altLang="zh-CN" sz="2000" dirty="0"/>
              <a:t>1970</a:t>
            </a:r>
            <a:r>
              <a:rPr lang="zh-CN" altLang="zh-CN" sz="2000" dirty="0">
                <a:cs typeface="Times New Roman" panose="02020603050405020304" pitchFamily="18" charset="0"/>
              </a:rPr>
              <a:t>年代</a:t>
            </a:r>
            <a:r>
              <a:rPr lang="zh-CN" altLang="zh-CN" sz="2000" dirty="0" smtClean="0">
                <a:cs typeface="Times New Roman" panose="02020603050405020304" pitchFamily="18" charset="0"/>
              </a:rPr>
              <a:t>之后</a:t>
            </a:r>
            <a:endParaRPr lang="en-US" altLang="zh-CN" sz="2000" dirty="0" smtClean="0">
              <a:cs typeface="Times New Roman" panose="02020603050405020304" pitchFamily="18" charset="0"/>
            </a:endParaRPr>
          </a:p>
          <a:p>
            <a:pPr marL="800100" lvl="1" indent="-342900">
              <a:buFont typeface="Arial" panose="020B0604020202020204" pitchFamily="34" charset="0"/>
              <a:buChar char="•"/>
            </a:pPr>
            <a:r>
              <a:rPr lang="zh-CN" altLang="en-US" sz="1800" dirty="0">
                <a:cs typeface="Times New Roman" panose="02020603050405020304" pitchFamily="18" charset="0"/>
              </a:rPr>
              <a:t>计算机资源少、</a:t>
            </a:r>
            <a:r>
              <a:rPr lang="en-US" altLang="zh-CN" sz="1800" dirty="0">
                <a:cs typeface="Times New Roman" panose="02020603050405020304" pitchFamily="18" charset="0"/>
              </a:rPr>
              <a:t>CPU</a:t>
            </a:r>
            <a:r>
              <a:rPr lang="zh-CN" altLang="en-US" sz="1800" dirty="0">
                <a:cs typeface="Times New Roman" panose="02020603050405020304" pitchFamily="18" charset="0"/>
              </a:rPr>
              <a:t>速度慢、编译和开发环境集成度低，程序员们每次编译和创立可执行文件需要划分几十分钟或更长的时间。</a:t>
            </a:r>
            <a:endParaRPr lang="en-US" altLang="zh-CN" sz="1800" dirty="0" smtClean="0">
              <a:cs typeface="Times New Roman" panose="02020603050405020304" pitchFamily="18" charset="0"/>
            </a:endParaRPr>
          </a:p>
          <a:p>
            <a:pPr marL="342900" indent="-342900">
              <a:buFont typeface="Arial" panose="020B0604020202020204" pitchFamily="34" charset="0"/>
              <a:buChar char="•"/>
            </a:pPr>
            <a:r>
              <a:rPr lang="zh-CN" altLang="zh-CN" sz="2000" dirty="0" smtClean="0"/>
              <a:t>随着</a:t>
            </a:r>
            <a:r>
              <a:rPr lang="zh-CN" altLang="zh-CN" sz="2000" dirty="0"/>
              <a:t>磁盘空间扩大，</a:t>
            </a:r>
            <a:r>
              <a:rPr lang="en-US" altLang="zh-CN" sz="2000" dirty="0"/>
              <a:t>CPU</a:t>
            </a:r>
            <a:r>
              <a:rPr lang="zh-CN" altLang="zh-CN" sz="2000" dirty="0"/>
              <a:t>速度加快，代码编译和链接时间不再是开发人员关注的重点。开发队伍更关心对共享代码的同时修改</a:t>
            </a:r>
            <a:r>
              <a:rPr lang="zh-CN" altLang="zh-CN" sz="2000" dirty="0" smtClean="0"/>
              <a:t>。</a:t>
            </a:r>
            <a:endParaRPr lang="en-US" altLang="zh-CN" sz="2000" dirty="0" smtClean="0"/>
          </a:p>
          <a:p>
            <a:pPr marL="342900" indent="-342900">
              <a:buFont typeface="Arial" panose="020B0604020202020204" pitchFamily="34" charset="0"/>
              <a:buChar char="•"/>
            </a:pPr>
            <a:r>
              <a:rPr lang="zh-CN" altLang="zh-CN" sz="2000" dirty="0" smtClean="0"/>
              <a:t>特别是</a:t>
            </a:r>
            <a:r>
              <a:rPr lang="zh-CN" altLang="zh-CN" sz="2000" dirty="0"/>
              <a:t>网络技术发展，不同地域的开发人员能够同步实时交流。工作和开发环境的变化导致了配置管理工具的变化。</a:t>
            </a:r>
            <a:endParaRPr lang="zh-CN" altLang="en-US" sz="2000" dirty="0"/>
          </a:p>
        </p:txBody>
      </p:sp>
    </p:spTree>
    <p:extLst>
      <p:ext uri="{BB962C8B-B14F-4D97-AF65-F5344CB8AC3E}">
        <p14:creationId xmlns:p14="http://schemas.microsoft.com/office/powerpoint/2010/main" val="3357928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 </a:t>
            </a:r>
            <a:r>
              <a:rPr lang="zh-CN" altLang="en-US" dirty="0" smtClean="0"/>
              <a:t>对修改的管理</a:t>
            </a:r>
            <a:endParaRPr lang="zh-CN" altLang="en-US" dirty="0"/>
          </a:p>
        </p:txBody>
      </p:sp>
      <p:sp>
        <p:nvSpPr>
          <p:cNvPr id="3" name="内容占位符 2"/>
          <p:cNvSpPr>
            <a:spLocks noGrp="1"/>
          </p:cNvSpPr>
          <p:nvPr>
            <p:ph idx="1"/>
          </p:nvPr>
        </p:nvSpPr>
        <p:spPr/>
        <p:txBody>
          <a:bodyPr/>
          <a:lstStyle/>
          <a:p>
            <a:r>
              <a:rPr lang="en-US" altLang="zh-CN" dirty="0"/>
              <a:t>19.4.1 </a:t>
            </a:r>
            <a:r>
              <a:rPr lang="zh-CN" altLang="en-US" dirty="0"/>
              <a:t>修改请求</a:t>
            </a:r>
            <a:r>
              <a:rPr lang="zh-CN" altLang="en-US" dirty="0" smtClean="0"/>
              <a:t>单</a:t>
            </a:r>
            <a:endParaRPr lang="en-US" dirty="0" smtClean="0"/>
          </a:p>
          <a:p>
            <a:r>
              <a:rPr lang="en-US" dirty="0" smtClean="0"/>
              <a:t>19.4.2 </a:t>
            </a:r>
            <a:r>
              <a:rPr lang="zh-CN" altLang="en-US" dirty="0" smtClean="0"/>
              <a:t>版本修改的状态</a:t>
            </a:r>
          </a:p>
          <a:p>
            <a:r>
              <a:rPr lang="en-US" dirty="0" smtClean="0"/>
              <a:t>19.4.3 </a:t>
            </a:r>
            <a:r>
              <a:rPr lang="zh-CN" altLang="en-US" dirty="0" smtClean="0"/>
              <a:t>修改的类型</a:t>
            </a:r>
          </a:p>
          <a:p>
            <a:r>
              <a:rPr lang="en-US" dirty="0" smtClean="0"/>
              <a:t>19.4.4 </a:t>
            </a:r>
            <a:r>
              <a:rPr lang="zh-CN" altLang="en-US" dirty="0" smtClean="0"/>
              <a:t>修改的跟踪</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19.4.1 </a:t>
            </a:r>
            <a:r>
              <a:rPr lang="zh-CN" altLang="en-US" dirty="0" smtClean="0"/>
              <a:t>修改请求单</a:t>
            </a:r>
            <a:endParaRPr lang="zh-CN" altLang="en-US" dirty="0"/>
          </a:p>
        </p:txBody>
      </p:sp>
      <p:sp>
        <p:nvSpPr>
          <p:cNvPr id="3" name="Text Box 2"/>
          <p:cNvSpPr txBox="1">
            <a:spLocks noChangeArrowheads="1"/>
          </p:cNvSpPr>
          <p:nvPr/>
        </p:nvSpPr>
        <p:spPr bwMode="auto">
          <a:xfrm>
            <a:off x="1012254" y="2427436"/>
            <a:ext cx="7954951" cy="3736541"/>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编号：</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 </a:t>
            </a:r>
            <a:r>
              <a:rPr kumimoji="0" lang="en-US" altLang="zh-CN" sz="1600" b="0" i="0" u="sng" strike="noStrike" cap="none" normalizeH="0" baseline="0" dirty="0" smtClean="0">
                <a:ln>
                  <a:noFill/>
                </a:ln>
                <a:solidFill>
                  <a:schemeClr val="tx1"/>
                </a:solidFill>
                <a:effectLst/>
                <a:latin typeface="等线" panose="02010600030101010101" pitchFamily="2" charset="-122"/>
                <a:ea typeface="楷体_GB2312" charset="-122"/>
              </a:rPr>
              <a:t>CR-</a:t>
            </a:r>
            <a:r>
              <a:rPr kumimoji="0" lang="en-US" altLang="zh-CN" sz="1600" b="0" i="0" u="sng" strike="noStrike" cap="none" normalizeH="0" baseline="0" dirty="0" err="1" smtClean="0">
                <a:ln>
                  <a:noFill/>
                </a:ln>
                <a:solidFill>
                  <a:schemeClr val="tx1"/>
                </a:solidFill>
                <a:effectLst/>
                <a:latin typeface="等线" panose="02010600030101010101" pitchFamily="2" charset="-122"/>
                <a:ea typeface="楷体_GB2312" charset="-122"/>
              </a:rPr>
              <a:t>crls</a:t>
            </a:r>
            <a:r>
              <a:rPr kumimoji="0" lang="en-US" altLang="zh-CN" sz="1600" b="0" i="0" u="sng" strike="noStrike" cap="none" normalizeH="0" baseline="0" dirty="0" smtClean="0">
                <a:ln>
                  <a:noFill/>
                </a:ln>
                <a:solidFill>
                  <a:schemeClr val="tx1"/>
                </a:solidFill>
                <a:effectLst/>
                <a:latin typeface="等线" panose="02010600030101010101" pitchFamily="2" charset="-122"/>
                <a:ea typeface="楷体_GB2312" charset="-122"/>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负责小组：</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ICC</a:t>
            </a:r>
            <a:r>
              <a:rPr kumimoji="0" lang="en-US" altLang="zh-CN" sz="1600" b="0" i="0" u="none" strike="noStrike" cap="none" normalizeH="0" baseline="0" dirty="0" smtClean="0">
                <a:ln>
                  <a:noFill/>
                </a:ln>
                <a:solidFill>
                  <a:schemeClr val="tx1"/>
                </a:solidFill>
                <a:effectLst/>
                <a:ea typeface="楷体_GB2312" charset="-122"/>
              </a:rPr>
              <a:t>	</a:t>
            </a: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建立日期：</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2012-09-12  	</a:t>
            </a: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类型：</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错误</a:t>
            </a:r>
            <a:endParaRPr kumimoji="0" lang="zh-CN" altLang="en-US" sz="1600" b="0" i="0" u="none" strike="noStrike" cap="none" normalizeH="0" baseline="0" dirty="0" smtClean="0">
              <a:ln>
                <a:noFill/>
              </a:ln>
              <a:solidFill>
                <a:schemeClr val="tx1"/>
              </a:solidFill>
              <a:effectLst/>
              <a:ea typeface="楷体_GB231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优先权</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：中等 	</a:t>
            </a: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功能：</a:t>
            </a: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crls</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 		</a:t>
            </a: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预计工作量</a:t>
            </a:r>
            <a:r>
              <a:rPr kumimoji="0" lang="en-US" altLang="zh-CN" sz="1600" b="1" i="0" u="none" strike="noStrike" cap="none" normalizeH="0" baseline="0" dirty="0" smtClean="0">
                <a:ln>
                  <a:noFill/>
                </a:ln>
                <a:solidFill>
                  <a:schemeClr val="tx1"/>
                </a:solidFill>
                <a:effectLst/>
                <a:latin typeface="等线" panose="02010600030101010101" pitchFamily="2" charset="-122"/>
                <a:ea typeface="楷体_GB2312" charset="-122"/>
              </a:rPr>
              <a:t>(</a:t>
            </a: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人时</a:t>
            </a:r>
            <a:r>
              <a:rPr kumimoji="0" lang="en-US" altLang="zh-CN" sz="1600" b="1" i="0" u="none" strike="noStrike" cap="none" normalizeH="0" baseline="0" dirty="0" smtClean="0">
                <a:ln>
                  <a:noFill/>
                </a:ln>
                <a:solidFill>
                  <a:schemeClr val="tx1"/>
                </a:solidFill>
                <a:effectLst/>
                <a:latin typeface="等线" panose="02010600030101010101" pitchFamily="2" charset="-122"/>
                <a:ea typeface="楷体_GB2312" charset="-122"/>
              </a:rPr>
              <a:t>)</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20</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人时 </a:t>
            </a:r>
            <a:endParaRPr kumimoji="0" lang="zh-CN" altLang="en-US" sz="1600" b="0" i="0" u="none" strike="noStrike" cap="none" normalizeH="0" baseline="0" dirty="0" smtClean="0">
              <a:ln>
                <a:noFill/>
              </a:ln>
              <a:solidFill>
                <a:schemeClr val="tx1"/>
              </a:solidFill>
              <a:effectLst/>
              <a:ea typeface="楷体_GB231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当前状态：</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发布</a:t>
            </a:r>
            <a:r>
              <a:rPr kumimoji="0" lang="zh-CN" altLang="en-US" sz="1600" b="0" i="0" u="none" strike="noStrike" cap="none" normalizeH="0" baseline="0" dirty="0" smtClean="0">
                <a:ln>
                  <a:noFill/>
                </a:ln>
                <a:solidFill>
                  <a:schemeClr val="tx1"/>
                </a:solidFill>
                <a:effectLst/>
                <a:ea typeface="楷体_GB2312" charset="-122"/>
              </a:rPr>
              <a:t>	</a:t>
            </a: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修改日期：</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2012-10-10</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a:t>
            </a:r>
            <a:r>
              <a:rPr kumimoji="0" lang="zh-CN" altLang="en-US" sz="1600" b="0" i="0" u="none" strike="noStrike" cap="none" normalizeH="0" baseline="0" dirty="0" smtClean="0">
                <a:ln>
                  <a:noFill/>
                </a:ln>
                <a:solidFill>
                  <a:schemeClr val="tx1"/>
                </a:solidFill>
                <a:effectLst/>
                <a:ea typeface="楷体_GB2312" charset="-122"/>
              </a:rPr>
              <a:t>	</a:t>
            </a: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实际工作量：</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16</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人时 </a:t>
            </a:r>
            <a:endParaRPr kumimoji="0" lang="zh-CN" altLang="en-US" sz="1600" b="0" i="0" u="none" strike="noStrike" cap="none" normalizeH="0" baseline="0" dirty="0" smtClean="0">
              <a:ln>
                <a:noFill/>
              </a:ln>
              <a:solidFill>
                <a:schemeClr val="tx1"/>
              </a:solidFill>
              <a:effectLst/>
              <a:ea typeface="楷体_GB231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被修改的文件</a:t>
            </a:r>
            <a:r>
              <a:rPr kumimoji="0" lang="en-US" altLang="zh-CN" sz="1600" b="1" i="0" u="none" strike="noStrike" cap="none" normalizeH="0" baseline="0" dirty="0" smtClean="0">
                <a:ln>
                  <a:noFill/>
                </a:ln>
                <a:solidFill>
                  <a:schemeClr val="tx1"/>
                </a:solidFill>
                <a:effectLst/>
                <a:latin typeface="等线" panose="02010600030101010101" pitchFamily="2" charset="-122"/>
                <a:ea typeface="楷体_GB2312" charset="-122"/>
              </a:rPr>
              <a:t>: </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 /work/</a:t>
            </a: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-app/cris.cpp 1.4</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             </a:t>
            </a:r>
            <a:r>
              <a:rPr lang="en-US" altLang="zh-CN" sz="2000" b="0" i="0" u="none" strike="noStrike" cap="none" normalizeH="0" baseline="0" dirty="0">
                <a:ln>
                  <a:noFill/>
                </a:ln>
                <a:effectLst/>
                <a:latin typeface="+mn-lt"/>
                <a:ea typeface="+mn-ea"/>
              </a:rPr>
              <a:t> </a:t>
            </a:r>
            <a:r>
              <a:rPr lang="en-US" altLang="zh-CN" sz="2000" b="0" i="0" u="none" strike="noStrike" cap="none" normalizeH="0" baseline="0" dirty="0" smtClean="0">
                <a:ln>
                  <a:noFill/>
                </a:ln>
                <a:effectLst/>
                <a:latin typeface="+mn-lt"/>
                <a:ea typeface="+mn-ea"/>
              </a:rPr>
              <a:t>         </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 </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/work/</a:t>
            </a: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-app/</a:t>
            </a: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cris.h</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 1.2 1.3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描述：</a:t>
            </a:r>
            <a:endParaRPr kumimoji="0" lang="zh-CN" altLang="en-US" sz="1600" b="1" i="0" u="none" strike="noStrike" cap="none" normalizeH="0" baseline="0" dirty="0" smtClean="0">
              <a:ln>
                <a:noFill/>
              </a:ln>
              <a:solidFill>
                <a:schemeClr val="tx1"/>
              </a:solidFill>
              <a:effectLst/>
              <a:ea typeface="楷体_GB231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Crls</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工作异常。程序在执行过程中偶然停机。</a:t>
            </a:r>
            <a:endParaRPr kumimoji="0" lang="zh-CN" altLang="en-US" sz="1600" b="0" i="0" u="none" strike="noStrike" cap="none" normalizeH="0" baseline="0" dirty="0" smtClean="0">
              <a:ln>
                <a:noFill/>
              </a:ln>
              <a:solidFill>
                <a:schemeClr val="tx1"/>
              </a:solidFill>
              <a:effectLst/>
              <a:ea typeface="楷体_GB231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等线" panose="02010600030101010101" pitchFamily="2" charset="-122"/>
                <a:ea typeface="楷体_GB2312" charset="-122"/>
              </a:rPr>
              <a:t>修改历史：</a:t>
            </a:r>
            <a:endParaRPr kumimoji="0" lang="zh-CN" altLang="en-US" sz="1600" b="1" i="0" u="none" strike="noStrike" cap="none" normalizeH="0" baseline="0" dirty="0" smtClean="0">
              <a:ln>
                <a:noFill/>
              </a:ln>
              <a:solidFill>
                <a:schemeClr val="tx1"/>
              </a:solidFill>
              <a:effectLst/>
              <a:ea typeface="楷体_GB231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/work/</a:t>
            </a: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-app/</a:t>
            </a: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cris.h</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 1.2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其中的变量</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CR</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省缺状态被设置为：</a:t>
            </a:r>
            <a:r>
              <a:rPr kumimoji="0" lang="en-US" altLang="zh-CN" sz="1600" b="0" i="0" u="none" strike="noStrike" cap="none" normalizeH="0" baseline="0" dirty="0" smtClean="0">
                <a:ln>
                  <a:noFill/>
                </a:ln>
                <a:solidFill>
                  <a:schemeClr val="tx1"/>
                </a:solidFill>
                <a:effectLst/>
                <a:ea typeface="楷体_GB2312" charset="-122"/>
              </a:rPr>
              <a:t>0</a:t>
            </a:r>
            <a:r>
              <a:rPr kumimoji="0" lang="zh-CN" altLang="en-US" sz="1600" b="0" i="0" u="none" strike="noStrike" cap="none" normalizeH="0" baseline="0" dirty="0" smtClean="0">
                <a:ln>
                  <a:noFill/>
                </a:ln>
                <a:solidFill>
                  <a:schemeClr val="tx1"/>
                </a:solidFill>
                <a:effectLst/>
                <a:latin typeface="等线" panose="02010600030101010101" pitchFamily="2" charset="-122"/>
                <a:ea typeface="楷体_GB2312" charset="-122"/>
              </a:rPr>
              <a:t>。</a:t>
            </a:r>
            <a:endParaRPr kumimoji="0" lang="zh-CN" altLang="en-US" sz="1600" b="0" i="0" u="none" strike="noStrike" cap="none" normalizeH="0" baseline="0" dirty="0" smtClean="0">
              <a:ln>
                <a:noFill/>
              </a:ln>
              <a:solidFill>
                <a:schemeClr val="tx1"/>
              </a:solidFill>
              <a:effectLst/>
              <a:ea typeface="楷体_GB231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/work/</a:t>
            </a: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-app/cris.cpp 1.4</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/work/</a:t>
            </a: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-app/</a:t>
            </a:r>
            <a:r>
              <a:rPr kumimoji="0" lang="en-US" altLang="zh-CN" sz="1600" b="0" i="0" u="none" strike="noStrike" cap="none" normalizeH="0" baseline="0" dirty="0" err="1" smtClean="0">
                <a:ln>
                  <a:noFill/>
                </a:ln>
                <a:solidFill>
                  <a:schemeClr val="tx1"/>
                </a:solidFill>
                <a:effectLst/>
                <a:latin typeface="等线" panose="02010600030101010101" pitchFamily="2" charset="-122"/>
                <a:ea typeface="楷体_GB2312" charset="-122"/>
              </a:rPr>
              <a:t>cris.h</a:t>
            </a:r>
            <a:r>
              <a:rPr kumimoji="0" lang="en-US" altLang="zh-CN" sz="1600" b="0" i="0" u="none" strike="noStrike" cap="none" normalizeH="0" baseline="0" dirty="0" smtClean="0">
                <a:ln>
                  <a:noFill/>
                </a:ln>
                <a:solidFill>
                  <a:schemeClr val="tx1"/>
                </a:solidFill>
                <a:effectLst/>
                <a:latin typeface="等线" panose="02010600030101010101" pitchFamily="2" charset="-122"/>
                <a:ea typeface="楷体_GB2312" charset="-122"/>
              </a:rPr>
              <a:t> 1.3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776252" y="1150386"/>
            <a:ext cx="7968108" cy="1231106"/>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t>修改请求单</a:t>
            </a:r>
            <a:r>
              <a:rPr lang="en-US" altLang="zh-CN" sz="2000" dirty="0" smtClean="0"/>
              <a:t>(CR)</a:t>
            </a:r>
            <a:r>
              <a:rPr lang="zh-CN" altLang="en-US" sz="2000" dirty="0" smtClean="0"/>
              <a:t>起码</a:t>
            </a:r>
            <a:r>
              <a:rPr lang="zh-CN" altLang="en-US" sz="2000" dirty="0"/>
              <a:t>包括</a:t>
            </a:r>
            <a:r>
              <a:rPr lang="zh-CN" altLang="en-US" sz="2000" dirty="0" smtClean="0"/>
              <a:t>：</a:t>
            </a:r>
            <a:endParaRPr lang="en-US" altLang="zh-CN" sz="2000" dirty="0" smtClean="0"/>
          </a:p>
          <a:p>
            <a:pPr marL="1257300" lvl="2" indent="-342900">
              <a:buFont typeface="Arial" panose="020B0604020202020204" pitchFamily="34" charset="0"/>
              <a:buChar char="•"/>
            </a:pPr>
            <a:r>
              <a:rPr lang="zh-CN" altLang="en-US" sz="1800" dirty="0" smtClean="0"/>
              <a:t>编号</a:t>
            </a:r>
            <a:r>
              <a:rPr lang="zh-CN" altLang="en-US" sz="1800" dirty="0"/>
              <a:t>、修改状态、负责小组、申请修改的</a:t>
            </a:r>
            <a:r>
              <a:rPr lang="en-US" altLang="zh-CN" sz="1800" dirty="0"/>
              <a:t>(</a:t>
            </a:r>
            <a:r>
              <a:rPr lang="zh-CN" altLang="en-US" sz="1800" dirty="0"/>
              <a:t>建立</a:t>
            </a:r>
            <a:r>
              <a:rPr lang="en-US" altLang="zh-CN" sz="1800" dirty="0"/>
              <a:t>)</a:t>
            </a:r>
            <a:r>
              <a:rPr lang="zh-CN" altLang="en-US" sz="1800" dirty="0"/>
              <a:t>日期、实际修改日期、预计工作量、实际花费的工作量、对修改情况的描述，以及修改的历史情况等。</a:t>
            </a:r>
            <a:endParaRPr lang="en-US" altLang="zh-CN"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19.4.2 </a:t>
            </a:r>
            <a:r>
              <a:rPr lang="zh-CN" altLang="en-US" dirty="0" smtClean="0"/>
              <a:t>版本修改的状态</a:t>
            </a:r>
            <a:endParaRPr lang="zh-CN" altLang="en-US" dirty="0"/>
          </a:p>
        </p:txBody>
      </p:sp>
      <p:sp>
        <p:nvSpPr>
          <p:cNvPr id="3" name="内容占位符 2"/>
          <p:cNvSpPr>
            <a:spLocks noGrp="1"/>
          </p:cNvSpPr>
          <p:nvPr>
            <p:ph idx="1"/>
          </p:nvPr>
        </p:nvSpPr>
        <p:spPr>
          <a:xfrm>
            <a:off x="985140" y="1213762"/>
            <a:ext cx="8001000" cy="1481865"/>
          </a:xfrm>
        </p:spPr>
        <p:txBody>
          <a:bodyPr/>
          <a:lstStyle/>
          <a:p>
            <a:r>
              <a:rPr lang="zh-CN" altLang="en-US" sz="2000" dirty="0" smtClean="0"/>
              <a:t>版本修改是状态的不断变迁：</a:t>
            </a:r>
            <a:endParaRPr lang="en-US" altLang="zh-CN" sz="2000" dirty="0" smtClean="0"/>
          </a:p>
          <a:p>
            <a:pPr lvl="1"/>
            <a:r>
              <a:rPr lang="en-US" altLang="zh-CN" sz="1600" dirty="0" smtClean="0"/>
              <a:t>CCB</a:t>
            </a:r>
            <a:r>
              <a:rPr lang="zh-CN" altLang="en-US" sz="1600" dirty="0" smtClean="0"/>
              <a:t>批准的更改请求单</a:t>
            </a:r>
            <a:r>
              <a:rPr lang="en-US" sz="1600" dirty="0" smtClean="0"/>
              <a:t>(CR—Change Request)</a:t>
            </a:r>
            <a:r>
              <a:rPr lang="zh-CN" altLang="en-US" sz="1600" dirty="0" smtClean="0"/>
              <a:t>，</a:t>
            </a:r>
            <a:r>
              <a:rPr lang="zh-CN" altLang="en-US" sz="1600" dirty="0"/>
              <a:t>是</a:t>
            </a:r>
            <a:r>
              <a:rPr lang="en-US" sz="1600" dirty="0" smtClean="0"/>
              <a:t>CR</a:t>
            </a:r>
            <a:r>
              <a:rPr lang="zh-CN" altLang="en-US" sz="1600" dirty="0" smtClean="0"/>
              <a:t>的初始状态</a:t>
            </a:r>
            <a:r>
              <a:rPr lang="en-US" sz="1600" dirty="0" smtClean="0"/>
              <a:t>(Initiated)</a:t>
            </a:r>
            <a:r>
              <a:rPr lang="zh-CN" altLang="en-US" sz="1600" dirty="0" smtClean="0"/>
              <a:t>。</a:t>
            </a:r>
            <a:endParaRPr lang="en-US" altLang="zh-CN" sz="1600" dirty="0" smtClean="0"/>
          </a:p>
          <a:p>
            <a:pPr lvl="1"/>
            <a:r>
              <a:rPr lang="zh-CN" altLang="en-US" sz="1600" dirty="0" smtClean="0"/>
              <a:t>之后是实验状态</a:t>
            </a:r>
            <a:r>
              <a:rPr lang="en-US" sz="1600" dirty="0" smtClean="0"/>
              <a:t>(Experimental)</a:t>
            </a:r>
            <a:r>
              <a:rPr lang="zh-CN" altLang="en-US" sz="1600" dirty="0" smtClean="0"/>
              <a:t>、实现状态</a:t>
            </a:r>
            <a:r>
              <a:rPr lang="en-US" sz="1600" dirty="0" smtClean="0"/>
              <a:t>(implemented)</a:t>
            </a:r>
            <a:r>
              <a:rPr lang="zh-CN" altLang="en-US" sz="1600" dirty="0" smtClean="0"/>
              <a:t>、和测试状态</a:t>
            </a:r>
            <a:r>
              <a:rPr lang="en-US" sz="1600" dirty="0" smtClean="0"/>
              <a:t>(tested)</a:t>
            </a:r>
            <a:r>
              <a:rPr lang="zh-CN" altLang="en-US" sz="1600" dirty="0" smtClean="0"/>
              <a:t>，最后是终结状态</a:t>
            </a:r>
            <a:r>
              <a:rPr lang="en-US" sz="1600" dirty="0" smtClean="0"/>
              <a:t>(Terminated)</a:t>
            </a:r>
            <a:r>
              <a:rPr lang="zh-CN" altLang="en-US" sz="1600" dirty="0" smtClean="0"/>
              <a:t>，把</a:t>
            </a:r>
            <a:r>
              <a:rPr lang="en-US" sz="1600" dirty="0" smtClean="0"/>
              <a:t>CR</a:t>
            </a:r>
            <a:r>
              <a:rPr lang="zh-CN" altLang="en-US" sz="1600" dirty="0" smtClean="0"/>
              <a:t>集成到产品中发布出去后，到达发布</a:t>
            </a:r>
            <a:r>
              <a:rPr lang="en-US" sz="1600" dirty="0" smtClean="0"/>
              <a:t>(Released)</a:t>
            </a:r>
            <a:r>
              <a:rPr lang="zh-CN" altLang="en-US" sz="1600" dirty="0" smtClean="0"/>
              <a:t>状态。</a:t>
            </a:r>
            <a:endParaRPr lang="zh-CN" altLang="en-US" sz="1600" dirty="0"/>
          </a:p>
        </p:txBody>
      </p:sp>
      <p:grpSp>
        <p:nvGrpSpPr>
          <p:cNvPr id="5" name="Group 1"/>
          <p:cNvGrpSpPr>
            <a:grpSpLocks noChangeAspect="1"/>
          </p:cNvGrpSpPr>
          <p:nvPr/>
        </p:nvGrpSpPr>
        <p:grpSpPr bwMode="auto">
          <a:xfrm>
            <a:off x="1270747" y="2748607"/>
            <a:ext cx="7086600" cy="2837375"/>
            <a:chOff x="1559" y="6684"/>
            <a:chExt cx="7839" cy="3138"/>
          </a:xfrm>
        </p:grpSpPr>
        <p:sp>
          <p:nvSpPr>
            <p:cNvPr id="6" name="AutoShape 37"/>
            <p:cNvSpPr>
              <a:spLocks noChangeAspect="1" noChangeArrowheads="1" noTextEdit="1"/>
            </p:cNvSpPr>
            <p:nvPr/>
          </p:nvSpPr>
          <p:spPr bwMode="auto">
            <a:xfrm>
              <a:off x="1559" y="6763"/>
              <a:ext cx="7839" cy="3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Text Box 36"/>
            <p:cNvSpPr txBox="1">
              <a:spLocks noChangeArrowheads="1"/>
            </p:cNvSpPr>
            <p:nvPr/>
          </p:nvSpPr>
          <p:spPr bwMode="auto">
            <a:xfrm>
              <a:off x="1559" y="7729"/>
              <a:ext cx="804"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b="1" dirty="0">
                  <a:latin typeface="Times New Roman" panose="02020603050405020304" pitchFamily="18" charset="0"/>
                  <a:cs typeface="Times New Roman" panose="02020603050405020304" pitchFamily="18" charset="0"/>
                </a:rPr>
                <a:t>CR</a:t>
              </a:r>
            </a:p>
            <a:p>
              <a:pPr indent="0"/>
              <a:r>
                <a:rPr kumimoji="0" lang="zh-CN" altLang="en-US" sz="1600" b="1" dirty="0">
                  <a:latin typeface="Times New Roman" panose="02020603050405020304" pitchFamily="18" charset="0"/>
                  <a:cs typeface="Times New Roman" panose="02020603050405020304" pitchFamily="18" charset="0"/>
                </a:rPr>
                <a:t>状态</a:t>
              </a:r>
            </a:p>
          </p:txBody>
        </p:sp>
        <p:sp>
          <p:nvSpPr>
            <p:cNvPr id="8" name="Text Box 35"/>
            <p:cNvSpPr txBox="1">
              <a:spLocks noChangeArrowheads="1"/>
            </p:cNvSpPr>
            <p:nvPr/>
          </p:nvSpPr>
          <p:spPr bwMode="auto">
            <a:xfrm>
              <a:off x="2564" y="7729"/>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初始</a:t>
              </a:r>
            </a:p>
            <a:p>
              <a:pPr indent="0"/>
              <a:r>
                <a:rPr kumimoji="0" lang="zh-CN" altLang="zh-CN" sz="1600" dirty="0">
                  <a:latin typeface="Times New Roman" pitchFamily="18" charset="0"/>
                  <a:cs typeface="Times New Roman" panose="02020603050405020304" pitchFamily="18" charset="0"/>
                </a:rPr>
                <a:t>状态</a:t>
              </a:r>
            </a:p>
          </p:txBody>
        </p:sp>
        <p:sp>
          <p:nvSpPr>
            <p:cNvPr id="9" name="Text Box 34"/>
            <p:cNvSpPr txBox="1">
              <a:spLocks noChangeArrowheads="1"/>
            </p:cNvSpPr>
            <p:nvPr/>
          </p:nvSpPr>
          <p:spPr bwMode="auto">
            <a:xfrm>
              <a:off x="3770" y="7729"/>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实验</a:t>
              </a:r>
            </a:p>
            <a:p>
              <a:pPr indent="0"/>
              <a:r>
                <a:rPr kumimoji="0" lang="zh-CN" altLang="zh-CN" sz="1600" dirty="0">
                  <a:latin typeface="Times New Roman" pitchFamily="18" charset="0"/>
                  <a:cs typeface="Times New Roman" panose="02020603050405020304" pitchFamily="18" charset="0"/>
                </a:rPr>
                <a:t>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0" name="Text Box 33"/>
            <p:cNvSpPr txBox="1">
              <a:spLocks noChangeArrowheads="1"/>
            </p:cNvSpPr>
            <p:nvPr/>
          </p:nvSpPr>
          <p:spPr bwMode="auto">
            <a:xfrm>
              <a:off x="4976" y="7729"/>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实现</a:t>
              </a:r>
            </a:p>
            <a:p>
              <a:pPr indent="0"/>
              <a:r>
                <a:rPr kumimoji="0" lang="zh-CN" altLang="zh-CN" sz="1600" dirty="0">
                  <a:latin typeface="Times New Roman" pitchFamily="18" charset="0"/>
                  <a:cs typeface="Times New Roman" panose="02020603050405020304" pitchFamily="18" charset="0"/>
                </a:rPr>
                <a:t>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1" name="Text Box 32"/>
            <p:cNvSpPr txBox="1">
              <a:spLocks noChangeArrowheads="1"/>
            </p:cNvSpPr>
            <p:nvPr/>
          </p:nvSpPr>
          <p:spPr bwMode="auto">
            <a:xfrm>
              <a:off x="6182" y="7729"/>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测试</a:t>
              </a:r>
            </a:p>
            <a:p>
              <a:pPr indent="0"/>
              <a:r>
                <a:rPr kumimoji="0" lang="zh-CN" altLang="zh-CN" sz="1600" dirty="0">
                  <a:latin typeface="Times New Roman" pitchFamily="18" charset="0"/>
                  <a:cs typeface="Times New Roman" panose="02020603050405020304" pitchFamily="18" charset="0"/>
                </a:rPr>
                <a:t>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2" name="Text Box 31"/>
            <p:cNvSpPr txBox="1">
              <a:spLocks noChangeArrowheads="1"/>
            </p:cNvSpPr>
            <p:nvPr/>
          </p:nvSpPr>
          <p:spPr bwMode="auto">
            <a:xfrm>
              <a:off x="7388" y="7729"/>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终结</a:t>
              </a:r>
            </a:p>
            <a:p>
              <a:pPr indent="0"/>
              <a:r>
                <a:rPr kumimoji="0" lang="zh-CN" altLang="zh-CN" sz="1600" dirty="0">
                  <a:latin typeface="Times New Roman" pitchFamily="18" charset="0"/>
                  <a:cs typeface="Times New Roman" panose="02020603050405020304" pitchFamily="18" charset="0"/>
                </a:rPr>
                <a:t>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3" name="Text Box 30"/>
            <p:cNvSpPr txBox="1">
              <a:spLocks noChangeArrowheads="1"/>
            </p:cNvSpPr>
            <p:nvPr/>
          </p:nvSpPr>
          <p:spPr bwMode="auto">
            <a:xfrm>
              <a:off x="8594" y="7729"/>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发布</a:t>
              </a:r>
            </a:p>
            <a:p>
              <a:pPr indent="0"/>
              <a:r>
                <a:rPr kumimoji="0" lang="zh-CN" altLang="zh-CN" sz="1600" dirty="0">
                  <a:latin typeface="Times New Roman" pitchFamily="18" charset="0"/>
                  <a:cs typeface="Times New Roman" panose="02020603050405020304" pitchFamily="18" charset="0"/>
                </a:rPr>
                <a:t>状态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4" name="Line 29"/>
            <p:cNvSpPr>
              <a:spLocks noChangeShapeType="1"/>
            </p:cNvSpPr>
            <p:nvPr/>
          </p:nvSpPr>
          <p:spPr bwMode="auto">
            <a:xfrm>
              <a:off x="1559" y="8051"/>
              <a:ext cx="10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Text Box 28"/>
            <p:cNvSpPr txBox="1">
              <a:spLocks noChangeArrowheads="1"/>
            </p:cNvSpPr>
            <p:nvPr/>
          </p:nvSpPr>
          <p:spPr bwMode="auto">
            <a:xfrm>
              <a:off x="2564" y="6924"/>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启动</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6" name="Text Box 27"/>
            <p:cNvSpPr txBox="1">
              <a:spLocks noChangeArrowheads="1"/>
            </p:cNvSpPr>
            <p:nvPr/>
          </p:nvSpPr>
          <p:spPr bwMode="auto">
            <a:xfrm>
              <a:off x="3437" y="6684"/>
              <a:ext cx="1538"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修改文件</a:t>
              </a:r>
            </a:p>
            <a:p>
              <a:pPr indent="0"/>
              <a:r>
                <a:rPr kumimoji="0" lang="en-US" altLang="zh-CN" sz="1600" dirty="0">
                  <a:latin typeface="Times New Roman" pitchFamily="18" charset="0"/>
                  <a:cs typeface="Times New Roman" panose="02020603050405020304" pitchFamily="18" charset="0"/>
                </a:rPr>
                <a:t>(Check in/out)</a:t>
              </a:r>
            </a:p>
          </p:txBody>
        </p:sp>
        <p:sp>
          <p:nvSpPr>
            <p:cNvPr id="17" name="Text Box 26"/>
            <p:cNvSpPr txBox="1">
              <a:spLocks noChangeArrowheads="1"/>
            </p:cNvSpPr>
            <p:nvPr/>
          </p:nvSpPr>
          <p:spPr bwMode="auto">
            <a:xfrm>
              <a:off x="4877" y="6916"/>
              <a:ext cx="1205"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完成修改</a:t>
              </a:r>
            </a:p>
          </p:txBody>
        </p:sp>
        <p:sp>
          <p:nvSpPr>
            <p:cNvPr id="18" name="Text Box 25"/>
            <p:cNvSpPr txBox="1">
              <a:spLocks noChangeArrowheads="1"/>
            </p:cNvSpPr>
            <p:nvPr/>
          </p:nvSpPr>
          <p:spPr bwMode="auto">
            <a:xfrm>
              <a:off x="6182" y="6924"/>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测试</a:t>
              </a:r>
            </a:p>
          </p:txBody>
        </p:sp>
        <p:sp>
          <p:nvSpPr>
            <p:cNvPr id="19" name="Text Box 24"/>
            <p:cNvSpPr txBox="1">
              <a:spLocks noChangeArrowheads="1"/>
            </p:cNvSpPr>
            <p:nvPr/>
          </p:nvSpPr>
          <p:spPr bwMode="auto">
            <a:xfrm>
              <a:off x="1559" y="6924"/>
              <a:ext cx="804"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修改</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工作</a:t>
              </a:r>
              <a:endParaRPr kumimoji="0" lang="zh-CN" altLang="zh-CN" sz="1600" b="0" i="0" u="none" strike="noStrike" cap="none" normalizeH="0" baseline="0" dirty="0" smtClean="0">
                <a:ln>
                  <a:noFill/>
                </a:ln>
                <a:solidFill>
                  <a:schemeClr val="tx1"/>
                </a:solidFill>
                <a:effectLst/>
              </a:endParaRPr>
            </a:p>
          </p:txBody>
        </p:sp>
        <p:sp>
          <p:nvSpPr>
            <p:cNvPr id="20" name="Text Box 23"/>
            <p:cNvSpPr txBox="1">
              <a:spLocks noChangeArrowheads="1"/>
            </p:cNvSpPr>
            <p:nvPr/>
          </p:nvSpPr>
          <p:spPr bwMode="auto">
            <a:xfrm>
              <a:off x="7388" y="6924"/>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批准</a:t>
              </a:r>
            </a:p>
          </p:txBody>
        </p:sp>
        <p:sp>
          <p:nvSpPr>
            <p:cNvPr id="21" name="Text Box 22"/>
            <p:cNvSpPr txBox="1">
              <a:spLocks noChangeArrowheads="1"/>
            </p:cNvSpPr>
            <p:nvPr/>
          </p:nvSpPr>
          <p:spPr bwMode="auto">
            <a:xfrm>
              <a:off x="8393" y="6924"/>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发布</a:t>
              </a:r>
            </a:p>
          </p:txBody>
        </p:sp>
        <p:sp>
          <p:nvSpPr>
            <p:cNvPr id="22" name="Line 21"/>
            <p:cNvSpPr>
              <a:spLocks noChangeShapeType="1"/>
            </p:cNvSpPr>
            <p:nvPr/>
          </p:nvSpPr>
          <p:spPr bwMode="auto">
            <a:xfrm>
              <a:off x="3368" y="8051"/>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20"/>
            <p:cNvSpPr>
              <a:spLocks noChangeShapeType="1"/>
            </p:cNvSpPr>
            <p:nvPr/>
          </p:nvSpPr>
          <p:spPr bwMode="auto">
            <a:xfrm>
              <a:off x="4574" y="8051"/>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19"/>
            <p:cNvSpPr>
              <a:spLocks noChangeShapeType="1"/>
            </p:cNvSpPr>
            <p:nvPr/>
          </p:nvSpPr>
          <p:spPr bwMode="auto">
            <a:xfrm>
              <a:off x="5780" y="8051"/>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18"/>
            <p:cNvSpPr>
              <a:spLocks noChangeShapeType="1"/>
            </p:cNvSpPr>
            <p:nvPr/>
          </p:nvSpPr>
          <p:spPr bwMode="auto">
            <a:xfrm>
              <a:off x="6986" y="8051"/>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17"/>
            <p:cNvSpPr>
              <a:spLocks noChangeShapeType="1"/>
            </p:cNvSpPr>
            <p:nvPr/>
          </p:nvSpPr>
          <p:spPr bwMode="auto">
            <a:xfrm>
              <a:off x="8192" y="8051"/>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16"/>
            <p:cNvSpPr>
              <a:spLocks noChangeShapeType="1"/>
            </p:cNvSpPr>
            <p:nvPr/>
          </p:nvSpPr>
          <p:spPr bwMode="auto">
            <a:xfrm>
              <a:off x="3568" y="7246"/>
              <a:ext cx="1" cy="14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15"/>
            <p:cNvSpPr>
              <a:spLocks noChangeShapeType="1"/>
            </p:cNvSpPr>
            <p:nvPr/>
          </p:nvSpPr>
          <p:spPr bwMode="auto">
            <a:xfrm>
              <a:off x="2162" y="7246"/>
              <a:ext cx="7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14"/>
            <p:cNvSpPr>
              <a:spLocks noChangeShapeType="1"/>
            </p:cNvSpPr>
            <p:nvPr/>
          </p:nvSpPr>
          <p:spPr bwMode="auto">
            <a:xfrm>
              <a:off x="4775" y="7246"/>
              <a:ext cx="1" cy="14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13"/>
            <p:cNvSpPr>
              <a:spLocks noChangeShapeType="1"/>
            </p:cNvSpPr>
            <p:nvPr/>
          </p:nvSpPr>
          <p:spPr bwMode="auto">
            <a:xfrm>
              <a:off x="5980" y="7246"/>
              <a:ext cx="1" cy="14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Line 12"/>
            <p:cNvSpPr>
              <a:spLocks noChangeShapeType="1"/>
            </p:cNvSpPr>
            <p:nvPr/>
          </p:nvSpPr>
          <p:spPr bwMode="auto">
            <a:xfrm>
              <a:off x="7186" y="7246"/>
              <a:ext cx="1" cy="14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11"/>
            <p:cNvSpPr>
              <a:spLocks noChangeShapeType="1"/>
            </p:cNvSpPr>
            <p:nvPr/>
          </p:nvSpPr>
          <p:spPr bwMode="auto">
            <a:xfrm>
              <a:off x="8392" y="7246"/>
              <a:ext cx="1" cy="209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10"/>
            <p:cNvSpPr>
              <a:spLocks/>
            </p:cNvSpPr>
            <p:nvPr/>
          </p:nvSpPr>
          <p:spPr bwMode="auto">
            <a:xfrm>
              <a:off x="4386" y="8209"/>
              <a:ext cx="335" cy="630"/>
            </a:xfrm>
            <a:custGeom>
              <a:avLst/>
              <a:gdLst>
                <a:gd name="T0" fmla="*/ 150 w 335"/>
                <a:gd name="T1" fmla="*/ 0 h 630"/>
                <a:gd name="T2" fmla="*/ 300 w 335"/>
                <a:gd name="T3" fmla="*/ 120 h 630"/>
                <a:gd name="T4" fmla="*/ 285 w 335"/>
                <a:gd name="T5" fmla="*/ 495 h 630"/>
                <a:gd name="T6" fmla="*/ 0 w 335"/>
                <a:gd name="T7" fmla="*/ 630 h 630"/>
              </a:gdLst>
              <a:ahLst/>
              <a:cxnLst>
                <a:cxn ang="0">
                  <a:pos x="T0" y="T1"/>
                </a:cxn>
                <a:cxn ang="0">
                  <a:pos x="T2" y="T3"/>
                </a:cxn>
                <a:cxn ang="0">
                  <a:pos x="T4" y="T5"/>
                </a:cxn>
                <a:cxn ang="0">
                  <a:pos x="T6" y="T7"/>
                </a:cxn>
              </a:cxnLst>
              <a:rect l="0" t="0" r="r" b="b"/>
              <a:pathLst>
                <a:path w="335" h="630">
                  <a:moveTo>
                    <a:pt x="150" y="0"/>
                  </a:moveTo>
                  <a:cubicBezTo>
                    <a:pt x="175" y="20"/>
                    <a:pt x="277" y="37"/>
                    <a:pt x="300" y="120"/>
                  </a:cubicBezTo>
                  <a:cubicBezTo>
                    <a:pt x="323" y="203"/>
                    <a:pt x="335" y="410"/>
                    <a:pt x="285" y="495"/>
                  </a:cubicBezTo>
                  <a:cubicBezTo>
                    <a:pt x="235" y="580"/>
                    <a:pt x="59" y="602"/>
                    <a:pt x="0" y="63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9"/>
            <p:cNvSpPr>
              <a:spLocks noChangeShapeType="1"/>
            </p:cNvSpPr>
            <p:nvPr/>
          </p:nvSpPr>
          <p:spPr bwMode="auto">
            <a:xfrm>
              <a:off x="3770" y="8856"/>
              <a:ext cx="442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Freeform 8"/>
            <p:cNvSpPr>
              <a:spLocks/>
            </p:cNvSpPr>
            <p:nvPr/>
          </p:nvSpPr>
          <p:spPr bwMode="auto">
            <a:xfrm>
              <a:off x="3569" y="8212"/>
              <a:ext cx="201" cy="644"/>
            </a:xfrm>
            <a:custGeom>
              <a:avLst/>
              <a:gdLst>
                <a:gd name="T0" fmla="*/ 234 w 234"/>
                <a:gd name="T1" fmla="*/ 644 h 644"/>
                <a:gd name="T2" fmla="*/ 33 w 234"/>
                <a:gd name="T3" fmla="*/ 483 h 644"/>
                <a:gd name="T4" fmla="*/ 33 w 234"/>
                <a:gd name="T5" fmla="*/ 161 h 644"/>
                <a:gd name="T6" fmla="*/ 234 w 234"/>
                <a:gd name="T7" fmla="*/ 0 h 644"/>
              </a:gdLst>
              <a:ahLst/>
              <a:cxnLst>
                <a:cxn ang="0">
                  <a:pos x="T0" y="T1"/>
                </a:cxn>
                <a:cxn ang="0">
                  <a:pos x="T2" y="T3"/>
                </a:cxn>
                <a:cxn ang="0">
                  <a:pos x="T4" y="T5"/>
                </a:cxn>
                <a:cxn ang="0">
                  <a:pos x="T6" y="T7"/>
                </a:cxn>
              </a:cxnLst>
              <a:rect l="0" t="0" r="r" b="b"/>
              <a:pathLst>
                <a:path w="234" h="644">
                  <a:moveTo>
                    <a:pt x="234" y="644"/>
                  </a:moveTo>
                  <a:cubicBezTo>
                    <a:pt x="150" y="603"/>
                    <a:pt x="66" y="563"/>
                    <a:pt x="33" y="483"/>
                  </a:cubicBezTo>
                  <a:cubicBezTo>
                    <a:pt x="0" y="403"/>
                    <a:pt x="0" y="241"/>
                    <a:pt x="33" y="161"/>
                  </a:cubicBezTo>
                  <a:cubicBezTo>
                    <a:pt x="66" y="81"/>
                    <a:pt x="150" y="40"/>
                    <a:pt x="234"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Freeform 7"/>
            <p:cNvSpPr>
              <a:spLocks/>
            </p:cNvSpPr>
            <p:nvPr/>
          </p:nvSpPr>
          <p:spPr bwMode="auto">
            <a:xfrm>
              <a:off x="5646" y="8212"/>
              <a:ext cx="335" cy="630"/>
            </a:xfrm>
            <a:custGeom>
              <a:avLst/>
              <a:gdLst>
                <a:gd name="T0" fmla="*/ 150 w 335"/>
                <a:gd name="T1" fmla="*/ 0 h 630"/>
                <a:gd name="T2" fmla="*/ 300 w 335"/>
                <a:gd name="T3" fmla="*/ 120 h 630"/>
                <a:gd name="T4" fmla="*/ 285 w 335"/>
                <a:gd name="T5" fmla="*/ 495 h 630"/>
                <a:gd name="T6" fmla="*/ 0 w 335"/>
                <a:gd name="T7" fmla="*/ 630 h 630"/>
              </a:gdLst>
              <a:ahLst/>
              <a:cxnLst>
                <a:cxn ang="0">
                  <a:pos x="T0" y="T1"/>
                </a:cxn>
                <a:cxn ang="0">
                  <a:pos x="T2" y="T3"/>
                </a:cxn>
                <a:cxn ang="0">
                  <a:pos x="T4" y="T5"/>
                </a:cxn>
                <a:cxn ang="0">
                  <a:pos x="T6" y="T7"/>
                </a:cxn>
              </a:cxnLst>
              <a:rect l="0" t="0" r="r" b="b"/>
              <a:pathLst>
                <a:path w="335" h="630">
                  <a:moveTo>
                    <a:pt x="150" y="0"/>
                  </a:moveTo>
                  <a:cubicBezTo>
                    <a:pt x="175" y="20"/>
                    <a:pt x="277" y="37"/>
                    <a:pt x="300" y="120"/>
                  </a:cubicBezTo>
                  <a:cubicBezTo>
                    <a:pt x="323" y="203"/>
                    <a:pt x="335" y="410"/>
                    <a:pt x="285" y="495"/>
                  </a:cubicBezTo>
                  <a:cubicBezTo>
                    <a:pt x="235" y="580"/>
                    <a:pt x="59" y="602"/>
                    <a:pt x="0" y="63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Freeform 6"/>
            <p:cNvSpPr>
              <a:spLocks/>
            </p:cNvSpPr>
            <p:nvPr/>
          </p:nvSpPr>
          <p:spPr bwMode="auto">
            <a:xfrm>
              <a:off x="6852" y="8226"/>
              <a:ext cx="335" cy="630"/>
            </a:xfrm>
            <a:custGeom>
              <a:avLst/>
              <a:gdLst>
                <a:gd name="T0" fmla="*/ 150 w 335"/>
                <a:gd name="T1" fmla="*/ 0 h 630"/>
                <a:gd name="T2" fmla="*/ 300 w 335"/>
                <a:gd name="T3" fmla="*/ 120 h 630"/>
                <a:gd name="T4" fmla="*/ 285 w 335"/>
                <a:gd name="T5" fmla="*/ 495 h 630"/>
                <a:gd name="T6" fmla="*/ 0 w 335"/>
                <a:gd name="T7" fmla="*/ 630 h 630"/>
              </a:gdLst>
              <a:ahLst/>
              <a:cxnLst>
                <a:cxn ang="0">
                  <a:pos x="T0" y="T1"/>
                </a:cxn>
                <a:cxn ang="0">
                  <a:pos x="T2" y="T3"/>
                </a:cxn>
                <a:cxn ang="0">
                  <a:pos x="T4" y="T5"/>
                </a:cxn>
                <a:cxn ang="0">
                  <a:pos x="T6" y="T7"/>
                </a:cxn>
              </a:cxnLst>
              <a:rect l="0" t="0" r="r" b="b"/>
              <a:pathLst>
                <a:path w="335" h="630">
                  <a:moveTo>
                    <a:pt x="150" y="0"/>
                  </a:moveTo>
                  <a:cubicBezTo>
                    <a:pt x="175" y="20"/>
                    <a:pt x="277" y="37"/>
                    <a:pt x="300" y="120"/>
                  </a:cubicBezTo>
                  <a:cubicBezTo>
                    <a:pt x="323" y="203"/>
                    <a:pt x="335" y="410"/>
                    <a:pt x="285" y="495"/>
                  </a:cubicBezTo>
                  <a:cubicBezTo>
                    <a:pt x="235" y="580"/>
                    <a:pt x="59" y="602"/>
                    <a:pt x="0" y="63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Freeform 5"/>
            <p:cNvSpPr>
              <a:spLocks/>
            </p:cNvSpPr>
            <p:nvPr/>
          </p:nvSpPr>
          <p:spPr bwMode="auto">
            <a:xfrm>
              <a:off x="8058" y="8226"/>
              <a:ext cx="335" cy="630"/>
            </a:xfrm>
            <a:custGeom>
              <a:avLst/>
              <a:gdLst>
                <a:gd name="T0" fmla="*/ 150 w 335"/>
                <a:gd name="T1" fmla="*/ 0 h 630"/>
                <a:gd name="T2" fmla="*/ 300 w 335"/>
                <a:gd name="T3" fmla="*/ 120 h 630"/>
                <a:gd name="T4" fmla="*/ 285 w 335"/>
                <a:gd name="T5" fmla="*/ 495 h 630"/>
                <a:gd name="T6" fmla="*/ 0 w 335"/>
                <a:gd name="T7" fmla="*/ 630 h 630"/>
              </a:gdLst>
              <a:ahLst/>
              <a:cxnLst>
                <a:cxn ang="0">
                  <a:pos x="T0" y="T1"/>
                </a:cxn>
                <a:cxn ang="0">
                  <a:pos x="T2" y="T3"/>
                </a:cxn>
                <a:cxn ang="0">
                  <a:pos x="T4" y="T5"/>
                </a:cxn>
                <a:cxn ang="0">
                  <a:pos x="T6" y="T7"/>
                </a:cxn>
              </a:cxnLst>
              <a:rect l="0" t="0" r="r" b="b"/>
              <a:pathLst>
                <a:path w="335" h="630">
                  <a:moveTo>
                    <a:pt x="150" y="0"/>
                  </a:moveTo>
                  <a:cubicBezTo>
                    <a:pt x="175" y="20"/>
                    <a:pt x="277" y="37"/>
                    <a:pt x="300" y="120"/>
                  </a:cubicBezTo>
                  <a:cubicBezTo>
                    <a:pt x="323" y="203"/>
                    <a:pt x="335" y="410"/>
                    <a:pt x="285" y="495"/>
                  </a:cubicBezTo>
                  <a:cubicBezTo>
                    <a:pt x="235" y="580"/>
                    <a:pt x="59" y="602"/>
                    <a:pt x="0" y="63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Line 4"/>
            <p:cNvSpPr>
              <a:spLocks noChangeShapeType="1"/>
            </p:cNvSpPr>
            <p:nvPr/>
          </p:nvSpPr>
          <p:spPr bwMode="auto">
            <a:xfrm>
              <a:off x="2363" y="7246"/>
              <a:ext cx="1" cy="19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Text Box 3"/>
            <p:cNvSpPr txBox="1">
              <a:spLocks noChangeArrowheads="1"/>
            </p:cNvSpPr>
            <p:nvPr/>
          </p:nvSpPr>
          <p:spPr bwMode="auto">
            <a:xfrm>
              <a:off x="2162" y="9178"/>
              <a:ext cx="1005"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CCB</a:t>
              </a:r>
              <a:r>
                <a:rPr kumimoji="0" lang="zh-CN" altLang="en-US" sz="1600" dirty="0">
                  <a:cs typeface="Times New Roman" panose="02020603050405020304" pitchFamily="18" charset="0"/>
                </a:rPr>
                <a:t>审批基线</a:t>
              </a:r>
              <a:r>
                <a:rPr kumimoji="0" lang="en-US" altLang="zh-CN" sz="1600" dirty="0">
                  <a:cs typeface="Times New Roman" panose="02020603050405020304" pitchFamily="18" charset="0"/>
                </a:rPr>
                <a:t>1</a:t>
              </a:r>
            </a:p>
          </p:txBody>
        </p:sp>
        <p:sp>
          <p:nvSpPr>
            <p:cNvPr id="41" name="Text Box 2"/>
            <p:cNvSpPr txBox="1">
              <a:spLocks noChangeArrowheads="1"/>
            </p:cNvSpPr>
            <p:nvPr/>
          </p:nvSpPr>
          <p:spPr bwMode="auto">
            <a:xfrm>
              <a:off x="7991" y="9178"/>
              <a:ext cx="1005"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CCB</a:t>
              </a:r>
              <a:r>
                <a:rPr kumimoji="0" lang="zh-CN" altLang="en-US" sz="1600" dirty="0">
                  <a:cs typeface="Times New Roman" panose="02020603050405020304" pitchFamily="18" charset="0"/>
                </a:rPr>
                <a:t>审批基线</a:t>
              </a:r>
              <a:r>
                <a:rPr kumimoji="0" lang="en-US" altLang="zh-CN" sz="1600" dirty="0">
                  <a:cs typeface="Times New Roman" panose="02020603050405020304" pitchFamily="18" charset="0"/>
                </a:rPr>
                <a:t>2</a:t>
              </a:r>
            </a:p>
          </p:txBody>
        </p:sp>
      </p:grpSp>
      <p:sp>
        <p:nvSpPr>
          <p:cNvPr id="42" name="矩形 41"/>
          <p:cNvSpPr/>
          <p:nvPr/>
        </p:nvSpPr>
        <p:spPr>
          <a:xfrm>
            <a:off x="1143000" y="5763143"/>
            <a:ext cx="7595345" cy="400110"/>
          </a:xfrm>
          <a:prstGeom prst="rect">
            <a:avLst/>
          </a:prstGeom>
        </p:spPr>
        <p:txBody>
          <a:bodyPr wrap="square">
            <a:spAutoFit/>
          </a:bodyPr>
          <a:lstStyle/>
          <a:p>
            <a:r>
              <a:rPr lang="en-US" altLang="zh-CN" sz="2000" dirty="0"/>
              <a:t>CCB</a:t>
            </a:r>
            <a:r>
              <a:rPr lang="zh-CN" altLang="zh-CN" sz="2000" dirty="0">
                <a:cs typeface="Times New Roman" panose="02020603050405020304" pitchFamily="18" charset="0"/>
              </a:rPr>
              <a:t>首先要批准修改请求，最后要审批修改的结果是否可以</a:t>
            </a:r>
            <a:r>
              <a:rPr lang="zh-CN" altLang="zh-CN" sz="2000" dirty="0" smtClean="0">
                <a:cs typeface="Times New Roman" panose="02020603050405020304" pitchFamily="18" charset="0"/>
              </a:rPr>
              <a:t>发布</a:t>
            </a:r>
            <a:r>
              <a:rPr lang="zh-CN" altLang="en-US" sz="2000" dirty="0" smtClean="0">
                <a:cs typeface="Times New Roman" panose="02020603050405020304" pitchFamily="18" charset="0"/>
              </a:rPr>
              <a:t>。</a:t>
            </a:r>
            <a:endParaRPr lang="zh-CN" alt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19.4.3 </a:t>
            </a:r>
            <a:r>
              <a:rPr lang="zh-CN" altLang="en-US" dirty="0" smtClean="0"/>
              <a:t>修改的类型</a:t>
            </a:r>
            <a:endParaRPr lang="zh-CN" altLang="en-US" dirty="0"/>
          </a:p>
        </p:txBody>
      </p:sp>
      <p:sp>
        <p:nvSpPr>
          <p:cNvPr id="3" name="内容占位符 2"/>
          <p:cNvSpPr>
            <a:spLocks noGrp="1"/>
          </p:cNvSpPr>
          <p:nvPr>
            <p:ph idx="1"/>
          </p:nvPr>
        </p:nvSpPr>
        <p:spPr/>
        <p:txBody>
          <a:bodyPr/>
          <a:lstStyle/>
          <a:p>
            <a:r>
              <a:rPr lang="zh-CN" altLang="en-US" dirty="0" smtClean="0"/>
              <a:t>对已有版本的修改是有特定意图的，可以划分为：</a:t>
            </a:r>
            <a:endParaRPr lang="en-US" altLang="zh-CN" dirty="0" smtClean="0"/>
          </a:p>
          <a:p>
            <a:pPr lvl="1"/>
            <a:r>
              <a:rPr lang="zh-CN" altLang="en-US" dirty="0" smtClean="0"/>
              <a:t>修订、变体、以及合作。</a:t>
            </a:r>
            <a:endParaRPr lang="en-US" altLang="zh-CN" b="1" dirty="0" smtClean="0"/>
          </a:p>
          <a:p>
            <a:r>
              <a:rPr lang="zh-CN" altLang="en-US" b="1" dirty="0" smtClean="0"/>
              <a:t>修订</a:t>
            </a:r>
            <a:r>
              <a:rPr lang="en-US" b="1" dirty="0" smtClean="0"/>
              <a:t>(revision)</a:t>
            </a:r>
            <a:r>
              <a:rPr lang="zh-CN" altLang="en-US" b="1" dirty="0" smtClean="0"/>
              <a:t>：</a:t>
            </a:r>
            <a:endParaRPr lang="en-US" altLang="zh-CN" b="1" dirty="0" smtClean="0"/>
          </a:p>
          <a:p>
            <a:pPr lvl="1"/>
            <a:r>
              <a:rPr lang="zh-CN" altLang="en-US" dirty="0" smtClean="0"/>
              <a:t>表示对原先版本的直接改动，进一步分为：</a:t>
            </a:r>
            <a:endParaRPr lang="en-US" altLang="zh-CN" dirty="0" smtClean="0"/>
          </a:p>
          <a:p>
            <a:pPr lvl="2"/>
            <a:r>
              <a:rPr lang="zh-CN" altLang="en-US" b="1" dirty="0" smtClean="0"/>
              <a:t>纠错</a:t>
            </a:r>
            <a:r>
              <a:rPr lang="en-US" b="1" dirty="0" smtClean="0"/>
              <a:t>(correction)</a:t>
            </a:r>
            <a:r>
              <a:rPr lang="zh-CN" altLang="en-US" dirty="0" smtClean="0"/>
              <a:t>是对原先错误的寻找和改正；</a:t>
            </a:r>
            <a:endParaRPr lang="en-US" altLang="zh-CN" dirty="0" smtClean="0"/>
          </a:p>
          <a:p>
            <a:pPr lvl="2"/>
            <a:r>
              <a:rPr lang="zh-CN" altLang="en-US" b="1" dirty="0" smtClean="0"/>
              <a:t>调整</a:t>
            </a:r>
            <a:r>
              <a:rPr lang="en-US" b="1" dirty="0" smtClean="0"/>
              <a:t>(adaptation)</a:t>
            </a:r>
            <a:r>
              <a:rPr lang="zh-CN" altLang="en-US" dirty="0" smtClean="0"/>
              <a:t>是对原先版本的梳理和整合，并不意味着原先版本有错；</a:t>
            </a:r>
            <a:endParaRPr lang="en-US" altLang="zh-CN" dirty="0" smtClean="0"/>
          </a:p>
          <a:p>
            <a:pPr lvl="2"/>
            <a:r>
              <a:rPr lang="zh-CN" altLang="en-US" b="1" dirty="0" smtClean="0"/>
              <a:t>增强</a:t>
            </a:r>
            <a:r>
              <a:rPr lang="en-US" b="1" dirty="0" smtClean="0"/>
              <a:t>(enhancement)</a:t>
            </a:r>
            <a:r>
              <a:rPr lang="zh-CN" altLang="en-US" dirty="0" smtClean="0"/>
              <a:t> 是因为原先版本的功能不足，增加新功能，而仍然保留老的功能。</a:t>
            </a:r>
            <a:endParaRPr lang="en-US" altLang="zh-CN" dirty="0" smtClean="0"/>
          </a:p>
          <a:p>
            <a:pPr lvl="1"/>
            <a:r>
              <a:rPr lang="zh-CN" altLang="en-US" dirty="0" smtClean="0"/>
              <a:t>修订版本的目的是为了替代原先有问题的版本。</a:t>
            </a:r>
            <a:endParaRPr lang="en-US" altLang="zh-CN" dirty="0" smtClean="0"/>
          </a:p>
          <a:p>
            <a:pPr lvl="1"/>
            <a:r>
              <a:rPr lang="zh-CN" altLang="en-US" dirty="0" smtClean="0"/>
              <a:t>因此要检查和验证修订后的版本对老版本的兼容性。意味着，一旦修订完成，今后就用新版本替代老版本。</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19.4.3 </a:t>
            </a:r>
            <a:r>
              <a:rPr lang="zh-CN" altLang="en-US" dirty="0" smtClean="0"/>
              <a:t>修改的类型</a:t>
            </a:r>
            <a:endParaRPr lang="zh-CN" altLang="en-US" dirty="0"/>
          </a:p>
        </p:txBody>
      </p:sp>
      <p:sp>
        <p:nvSpPr>
          <p:cNvPr id="3" name="内容占位符 2"/>
          <p:cNvSpPr>
            <a:spLocks noGrp="1"/>
          </p:cNvSpPr>
          <p:nvPr>
            <p:ph idx="1"/>
          </p:nvPr>
        </p:nvSpPr>
        <p:spPr>
          <a:xfrm>
            <a:off x="914400" y="1282241"/>
            <a:ext cx="8001000" cy="4902200"/>
          </a:xfrm>
        </p:spPr>
        <p:txBody>
          <a:bodyPr/>
          <a:lstStyle/>
          <a:p>
            <a:r>
              <a:rPr lang="zh-CN" altLang="en-US" b="1" dirty="0" smtClean="0"/>
              <a:t>变体</a:t>
            </a:r>
            <a:r>
              <a:rPr lang="en-US" b="1" dirty="0" smtClean="0"/>
              <a:t>(variant)</a:t>
            </a:r>
            <a:r>
              <a:rPr lang="zh-CN" altLang="en-US" b="1" dirty="0" smtClean="0"/>
              <a:t>：</a:t>
            </a:r>
            <a:endParaRPr lang="en-US" altLang="zh-CN" b="1" dirty="0" smtClean="0"/>
          </a:p>
          <a:p>
            <a:pPr lvl="1"/>
            <a:r>
              <a:rPr lang="zh-CN" altLang="en-US" dirty="0" smtClean="0"/>
              <a:t>表示对原版本的修改，但是修改后的新版本并不能取代老版本，而是用于新的软件系统和产品中。</a:t>
            </a:r>
            <a:endParaRPr lang="en-US" altLang="zh-CN" dirty="0" smtClean="0"/>
          </a:p>
          <a:p>
            <a:pPr lvl="1"/>
            <a:r>
              <a:rPr lang="zh-CN" altLang="en-US" dirty="0" smtClean="0"/>
              <a:t>老版本仍然保留以支持原先的产品使用。</a:t>
            </a:r>
            <a:endParaRPr lang="en-US" altLang="zh-CN" dirty="0" smtClean="0"/>
          </a:p>
          <a:p>
            <a:pPr lvl="2"/>
            <a:r>
              <a:rPr lang="zh-CN" altLang="en-US" dirty="0" smtClean="0"/>
              <a:t>例如，删除和缩减一些功能。</a:t>
            </a:r>
          </a:p>
          <a:p>
            <a:r>
              <a:rPr lang="zh-CN" altLang="en-US" b="1" dirty="0" smtClean="0"/>
              <a:t>合作</a:t>
            </a:r>
            <a:r>
              <a:rPr lang="en-US" b="1" dirty="0" smtClean="0"/>
              <a:t>(cooperation)</a:t>
            </a:r>
            <a:r>
              <a:rPr lang="zh-CN" altLang="en-US" b="1" dirty="0" smtClean="0"/>
              <a:t>：</a:t>
            </a:r>
            <a:endParaRPr lang="en-US" altLang="zh-CN" b="1" dirty="0" smtClean="0"/>
          </a:p>
          <a:p>
            <a:pPr lvl="1"/>
            <a:r>
              <a:rPr lang="zh-CN" altLang="en-US" dirty="0" smtClean="0"/>
              <a:t>对老版本的修改也可能是为了支持开发成员之间的进一步相互合作。</a:t>
            </a:r>
            <a:endParaRPr lang="en-US" altLang="zh-CN" dirty="0" smtClean="0"/>
          </a:p>
          <a:p>
            <a:pPr lvl="2"/>
            <a:r>
              <a:rPr lang="zh-CN" altLang="en-US" dirty="0"/>
              <a:t>多个开发者可以并行地用若干个不同版本工作。每个开发者具有一个工作区</a:t>
            </a:r>
            <a:r>
              <a:rPr lang="en-US" altLang="zh-CN" dirty="0"/>
              <a:t>(workspace)</a:t>
            </a:r>
            <a:r>
              <a:rPr lang="zh-CN" altLang="en-US" dirty="0"/>
              <a:t>，存放自己创立和使用的版本</a:t>
            </a:r>
            <a:r>
              <a:rPr lang="zh-CN" altLang="en-US" dirty="0" smtClean="0"/>
              <a:t>。</a:t>
            </a:r>
            <a:endParaRPr lang="en-US" altLang="zh-CN" dirty="0" smtClean="0"/>
          </a:p>
          <a:p>
            <a:pPr lvl="2"/>
            <a:r>
              <a:rPr lang="zh-CN" altLang="en-US" dirty="0" smtClean="0"/>
              <a:t>合作</a:t>
            </a:r>
            <a:r>
              <a:rPr lang="zh-CN" altLang="en-US" dirty="0"/>
              <a:t>具体</a:t>
            </a:r>
            <a:r>
              <a:rPr lang="zh-CN" altLang="en-US" dirty="0" smtClean="0"/>
              <a:t>现在</a:t>
            </a:r>
            <a:r>
              <a:rPr lang="en-US" altLang="zh-CN" dirty="0" smtClean="0"/>
              <a:t>——</a:t>
            </a:r>
            <a:r>
              <a:rPr lang="zh-CN" altLang="en-US" dirty="0" smtClean="0"/>
              <a:t>如何</a:t>
            </a:r>
            <a:r>
              <a:rPr lang="zh-CN" altLang="en-US" dirty="0"/>
              <a:t>把各自工作区的多个具有差异的版本合并为一个版本，以及如何把一个版本放入各自工作区</a:t>
            </a:r>
            <a:r>
              <a:rPr lang="en-US" altLang="zh-CN" dirty="0"/>
              <a:t>(</a:t>
            </a:r>
            <a:r>
              <a:rPr lang="zh-CN" altLang="en-US" dirty="0"/>
              <a:t>形成多个版本</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版本的混乱</a:t>
            </a:r>
            <a:endParaRPr lang="zh-CN" altLang="en-US" dirty="0"/>
          </a:p>
        </p:txBody>
      </p:sp>
      <p:sp>
        <p:nvSpPr>
          <p:cNvPr id="3" name="内容占位符 2"/>
          <p:cNvSpPr>
            <a:spLocks noGrp="1"/>
          </p:cNvSpPr>
          <p:nvPr>
            <p:ph idx="1"/>
          </p:nvPr>
        </p:nvSpPr>
        <p:spPr>
          <a:xfrm>
            <a:off x="914400" y="1307927"/>
            <a:ext cx="8001000" cy="733815"/>
          </a:xfrm>
        </p:spPr>
        <p:txBody>
          <a:bodyPr/>
          <a:lstStyle/>
          <a:p>
            <a:r>
              <a:rPr lang="en-US" altLang="zh-CN" sz="2400" dirty="0"/>
              <a:t>S</a:t>
            </a:r>
            <a:r>
              <a:rPr lang="zh-CN" altLang="zh-CN" sz="2400" dirty="0"/>
              <a:t>有三个部件</a:t>
            </a:r>
            <a:r>
              <a:rPr lang="en-US" altLang="zh-CN" sz="2400" dirty="0"/>
              <a:t>S1</a:t>
            </a:r>
            <a:r>
              <a:rPr lang="zh-CN" altLang="zh-CN" sz="2400" dirty="0"/>
              <a:t>、</a:t>
            </a:r>
            <a:r>
              <a:rPr lang="en-US" altLang="zh-CN" sz="2400" dirty="0"/>
              <a:t>S2</a:t>
            </a:r>
            <a:r>
              <a:rPr lang="zh-CN" altLang="zh-CN" sz="2400" dirty="0"/>
              <a:t>、</a:t>
            </a:r>
            <a:r>
              <a:rPr lang="en-US" altLang="zh-CN" sz="2400" dirty="0"/>
              <a:t>S3</a:t>
            </a:r>
            <a:r>
              <a:rPr lang="zh-CN" altLang="zh-CN" sz="2400" dirty="0"/>
              <a:t>，而</a:t>
            </a:r>
            <a:r>
              <a:rPr lang="en-US" altLang="zh-CN" sz="2400" dirty="0"/>
              <a:t>S1</a:t>
            </a:r>
            <a:r>
              <a:rPr lang="zh-CN" altLang="zh-CN" sz="2400" dirty="0"/>
              <a:t>和</a:t>
            </a:r>
            <a:r>
              <a:rPr lang="en-US" altLang="zh-CN" sz="2400" dirty="0"/>
              <a:t>S3</a:t>
            </a:r>
            <a:r>
              <a:rPr lang="zh-CN" altLang="zh-CN" sz="2400" dirty="0"/>
              <a:t>又分别有两个部件，每个部件有</a:t>
            </a:r>
            <a:r>
              <a:rPr lang="en-US" altLang="zh-CN" sz="2400" dirty="0"/>
              <a:t>4</a:t>
            </a:r>
            <a:r>
              <a:rPr lang="zh-CN" altLang="zh-CN" sz="2400" dirty="0"/>
              <a:t>个版本；</a:t>
            </a:r>
            <a:r>
              <a:rPr lang="en-US" altLang="zh-CN" sz="2400" dirty="0"/>
              <a:t>S2</a:t>
            </a:r>
            <a:r>
              <a:rPr lang="zh-CN" altLang="zh-CN" sz="2400" dirty="0"/>
              <a:t>虽然只有一个部件，但也有</a:t>
            </a:r>
            <a:r>
              <a:rPr lang="en-US" altLang="zh-CN" sz="2400" dirty="0"/>
              <a:t>4</a:t>
            </a:r>
            <a:r>
              <a:rPr lang="zh-CN" altLang="zh-CN" sz="2400" dirty="0"/>
              <a:t>个版本</a:t>
            </a:r>
            <a:r>
              <a:rPr lang="zh-CN" altLang="zh-CN" sz="2400" dirty="0" smtClean="0"/>
              <a:t>。</a:t>
            </a:r>
            <a:endParaRPr lang="en-US" altLang="zh-CN" sz="2400" dirty="0" smtClean="0"/>
          </a:p>
          <a:p>
            <a:r>
              <a:rPr lang="zh-CN" altLang="zh-CN" sz="2400" dirty="0" smtClean="0"/>
              <a:t>由此</a:t>
            </a:r>
            <a:r>
              <a:rPr lang="zh-CN" altLang="zh-CN" sz="2400" dirty="0"/>
              <a:t>，一个软件</a:t>
            </a:r>
            <a:r>
              <a:rPr lang="en-US" altLang="zh-CN" sz="2400" dirty="0"/>
              <a:t>S</a:t>
            </a:r>
            <a:r>
              <a:rPr lang="zh-CN" altLang="zh-CN" sz="2400" dirty="0"/>
              <a:t>的发布版本可以</a:t>
            </a:r>
            <a:r>
              <a:rPr lang="zh-CN" altLang="zh-CN" sz="2400" dirty="0" smtClean="0"/>
              <a:t>有</a:t>
            </a:r>
            <a:endParaRPr lang="en-US" altLang="zh-CN" sz="2400" dirty="0" smtClean="0"/>
          </a:p>
          <a:p>
            <a:pPr marL="0" indent="0">
              <a:buNone/>
            </a:pPr>
            <a:r>
              <a:rPr lang="en-US" altLang="zh-CN" sz="2400" dirty="0" smtClean="0"/>
              <a:t>4×4×4×4×4=1024</a:t>
            </a:r>
            <a:r>
              <a:rPr lang="zh-CN" altLang="zh-CN" sz="2400" dirty="0"/>
              <a:t>个版本。</a:t>
            </a:r>
            <a:endParaRPr lang="zh-CN" altLang="en-US" sz="2400" dirty="0"/>
          </a:p>
        </p:txBody>
      </p:sp>
      <p:grpSp>
        <p:nvGrpSpPr>
          <p:cNvPr id="4" name="画布 10378"/>
          <p:cNvGrpSpPr/>
          <p:nvPr/>
        </p:nvGrpSpPr>
        <p:grpSpPr>
          <a:xfrm>
            <a:off x="3029437" y="3021431"/>
            <a:ext cx="5885963" cy="3055077"/>
            <a:chOff x="0" y="0"/>
            <a:chExt cx="5483860" cy="2145665"/>
          </a:xfrm>
        </p:grpSpPr>
        <p:sp>
          <p:nvSpPr>
            <p:cNvPr id="5" name="矩形 4"/>
            <p:cNvSpPr/>
            <p:nvPr/>
          </p:nvSpPr>
          <p:spPr>
            <a:xfrm>
              <a:off x="0" y="0"/>
              <a:ext cx="5483860" cy="2145665"/>
            </a:xfrm>
            <a:prstGeom prst="rect">
              <a:avLst/>
            </a:prstGeom>
            <a:noFill/>
          </p:spPr>
        </p:sp>
        <p:sp>
          <p:nvSpPr>
            <p:cNvPr id="6" name="Rectangle 10407"/>
            <p:cNvSpPr>
              <a:spLocks noChangeArrowheads="1"/>
            </p:cNvSpPr>
            <p:nvPr/>
          </p:nvSpPr>
          <p:spPr bwMode="auto">
            <a:xfrm>
              <a:off x="2207260" y="47625"/>
              <a:ext cx="708660" cy="2101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S</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nvGrpSpPr>
            <p:cNvPr id="7" name="Group 10424"/>
            <p:cNvGrpSpPr>
              <a:grpSpLocks/>
            </p:cNvGrpSpPr>
            <p:nvPr/>
          </p:nvGrpSpPr>
          <p:grpSpPr bwMode="auto">
            <a:xfrm>
              <a:off x="679450" y="741045"/>
              <a:ext cx="901700" cy="495935"/>
              <a:chOff x="1343" y="2772"/>
              <a:chExt cx="1420" cy="781"/>
            </a:xfrm>
          </p:grpSpPr>
          <p:grpSp>
            <p:nvGrpSpPr>
              <p:cNvPr id="56" name="Group 10419"/>
              <p:cNvGrpSpPr>
                <a:grpSpLocks/>
              </p:cNvGrpSpPr>
              <p:nvPr/>
            </p:nvGrpSpPr>
            <p:grpSpPr bwMode="auto">
              <a:xfrm>
                <a:off x="1454" y="2772"/>
                <a:ext cx="1309" cy="687"/>
                <a:chOff x="1454" y="2772"/>
                <a:chExt cx="1309" cy="687"/>
              </a:xfrm>
            </p:grpSpPr>
            <p:sp>
              <p:nvSpPr>
                <p:cNvPr id="58" name="Rectangle 10415"/>
                <p:cNvSpPr>
                  <a:spLocks noChangeArrowheads="1"/>
                </p:cNvSpPr>
                <p:nvPr/>
              </p:nvSpPr>
              <p:spPr bwMode="auto">
                <a:xfrm>
                  <a:off x="1647" y="2772"/>
                  <a:ext cx="1116" cy="4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59" name="Rectangle 10416"/>
                <p:cNvSpPr>
                  <a:spLocks noChangeArrowheads="1"/>
                </p:cNvSpPr>
                <p:nvPr/>
              </p:nvSpPr>
              <p:spPr bwMode="auto">
                <a:xfrm>
                  <a:off x="1552" y="2882"/>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60" name="Rectangle 10417"/>
                <p:cNvSpPr>
                  <a:spLocks noChangeArrowheads="1"/>
                </p:cNvSpPr>
                <p:nvPr/>
              </p:nvSpPr>
              <p:spPr bwMode="auto">
                <a:xfrm>
                  <a:off x="1454" y="2966"/>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57" name="Rectangle 10418"/>
              <p:cNvSpPr>
                <a:spLocks noChangeArrowheads="1"/>
              </p:cNvSpPr>
              <p:nvPr/>
            </p:nvSpPr>
            <p:spPr bwMode="auto">
              <a:xfrm>
                <a:off x="1343" y="3060"/>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S1</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grpSp>
          <p:nvGrpSpPr>
            <p:cNvPr id="8" name="Group 10425"/>
            <p:cNvGrpSpPr>
              <a:grpSpLocks/>
            </p:cNvGrpSpPr>
            <p:nvPr/>
          </p:nvGrpSpPr>
          <p:grpSpPr bwMode="auto">
            <a:xfrm>
              <a:off x="2078990" y="741045"/>
              <a:ext cx="901700" cy="495935"/>
              <a:chOff x="1343" y="2772"/>
              <a:chExt cx="1420" cy="781"/>
            </a:xfrm>
          </p:grpSpPr>
          <p:grpSp>
            <p:nvGrpSpPr>
              <p:cNvPr id="51" name="Group 10426"/>
              <p:cNvGrpSpPr>
                <a:grpSpLocks/>
              </p:cNvGrpSpPr>
              <p:nvPr/>
            </p:nvGrpSpPr>
            <p:grpSpPr bwMode="auto">
              <a:xfrm>
                <a:off x="1454" y="2772"/>
                <a:ext cx="1309" cy="687"/>
                <a:chOff x="1454" y="2772"/>
                <a:chExt cx="1309" cy="687"/>
              </a:xfrm>
            </p:grpSpPr>
            <p:sp>
              <p:nvSpPr>
                <p:cNvPr id="53" name="Rectangle 10427"/>
                <p:cNvSpPr>
                  <a:spLocks noChangeArrowheads="1"/>
                </p:cNvSpPr>
                <p:nvPr/>
              </p:nvSpPr>
              <p:spPr bwMode="auto">
                <a:xfrm>
                  <a:off x="1647" y="2772"/>
                  <a:ext cx="1116" cy="4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54" name="Rectangle 10428"/>
                <p:cNvSpPr>
                  <a:spLocks noChangeArrowheads="1"/>
                </p:cNvSpPr>
                <p:nvPr/>
              </p:nvSpPr>
              <p:spPr bwMode="auto">
                <a:xfrm>
                  <a:off x="1552" y="2882"/>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55" name="Rectangle 10429"/>
                <p:cNvSpPr>
                  <a:spLocks noChangeArrowheads="1"/>
                </p:cNvSpPr>
                <p:nvPr/>
              </p:nvSpPr>
              <p:spPr bwMode="auto">
                <a:xfrm>
                  <a:off x="1454" y="2966"/>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52" name="Rectangle 10430"/>
              <p:cNvSpPr>
                <a:spLocks noChangeArrowheads="1"/>
              </p:cNvSpPr>
              <p:nvPr/>
            </p:nvSpPr>
            <p:spPr bwMode="auto">
              <a:xfrm>
                <a:off x="1343" y="3060"/>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S2</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grpSp>
          <p:nvGrpSpPr>
            <p:cNvPr id="9" name="Group 10431"/>
            <p:cNvGrpSpPr>
              <a:grpSpLocks/>
            </p:cNvGrpSpPr>
            <p:nvPr/>
          </p:nvGrpSpPr>
          <p:grpSpPr bwMode="auto">
            <a:xfrm>
              <a:off x="3234055" y="741045"/>
              <a:ext cx="901700" cy="495935"/>
              <a:chOff x="1343" y="2772"/>
              <a:chExt cx="1420" cy="781"/>
            </a:xfrm>
          </p:grpSpPr>
          <p:grpSp>
            <p:nvGrpSpPr>
              <p:cNvPr id="46" name="Group 10432"/>
              <p:cNvGrpSpPr>
                <a:grpSpLocks/>
              </p:cNvGrpSpPr>
              <p:nvPr/>
            </p:nvGrpSpPr>
            <p:grpSpPr bwMode="auto">
              <a:xfrm>
                <a:off x="1454" y="2772"/>
                <a:ext cx="1309" cy="687"/>
                <a:chOff x="1454" y="2772"/>
                <a:chExt cx="1309" cy="687"/>
              </a:xfrm>
            </p:grpSpPr>
            <p:sp>
              <p:nvSpPr>
                <p:cNvPr id="48" name="Rectangle 10433"/>
                <p:cNvSpPr>
                  <a:spLocks noChangeArrowheads="1"/>
                </p:cNvSpPr>
                <p:nvPr/>
              </p:nvSpPr>
              <p:spPr bwMode="auto">
                <a:xfrm>
                  <a:off x="1647" y="2772"/>
                  <a:ext cx="1116" cy="4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9" name="Rectangle 10434"/>
                <p:cNvSpPr>
                  <a:spLocks noChangeArrowheads="1"/>
                </p:cNvSpPr>
                <p:nvPr/>
              </p:nvSpPr>
              <p:spPr bwMode="auto">
                <a:xfrm>
                  <a:off x="1552" y="2882"/>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50" name="Rectangle 10435"/>
                <p:cNvSpPr>
                  <a:spLocks noChangeArrowheads="1"/>
                </p:cNvSpPr>
                <p:nvPr/>
              </p:nvSpPr>
              <p:spPr bwMode="auto">
                <a:xfrm>
                  <a:off x="1454" y="2966"/>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47" name="Rectangle 10436"/>
              <p:cNvSpPr>
                <a:spLocks noChangeArrowheads="1"/>
              </p:cNvSpPr>
              <p:nvPr/>
            </p:nvSpPr>
            <p:spPr bwMode="auto">
              <a:xfrm>
                <a:off x="1343" y="3060"/>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S3</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grpSp>
          <p:nvGrpSpPr>
            <p:cNvPr id="10" name="Group 10437"/>
            <p:cNvGrpSpPr>
              <a:grpSpLocks/>
            </p:cNvGrpSpPr>
            <p:nvPr/>
          </p:nvGrpSpPr>
          <p:grpSpPr bwMode="auto">
            <a:xfrm>
              <a:off x="185420" y="1601470"/>
              <a:ext cx="901700" cy="495935"/>
              <a:chOff x="1343" y="2772"/>
              <a:chExt cx="1420" cy="781"/>
            </a:xfrm>
          </p:grpSpPr>
          <p:grpSp>
            <p:nvGrpSpPr>
              <p:cNvPr id="41" name="Group 10438"/>
              <p:cNvGrpSpPr>
                <a:grpSpLocks/>
              </p:cNvGrpSpPr>
              <p:nvPr/>
            </p:nvGrpSpPr>
            <p:grpSpPr bwMode="auto">
              <a:xfrm>
                <a:off x="1454" y="2772"/>
                <a:ext cx="1309" cy="687"/>
                <a:chOff x="1454" y="2772"/>
                <a:chExt cx="1309" cy="687"/>
              </a:xfrm>
            </p:grpSpPr>
            <p:sp>
              <p:nvSpPr>
                <p:cNvPr id="43" name="Rectangle 10439"/>
                <p:cNvSpPr>
                  <a:spLocks noChangeArrowheads="1"/>
                </p:cNvSpPr>
                <p:nvPr/>
              </p:nvSpPr>
              <p:spPr bwMode="auto">
                <a:xfrm>
                  <a:off x="1647" y="2772"/>
                  <a:ext cx="1116" cy="4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4" name="Rectangle 10440"/>
                <p:cNvSpPr>
                  <a:spLocks noChangeArrowheads="1"/>
                </p:cNvSpPr>
                <p:nvPr/>
              </p:nvSpPr>
              <p:spPr bwMode="auto">
                <a:xfrm>
                  <a:off x="1552" y="2882"/>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5" name="Rectangle 10441"/>
                <p:cNvSpPr>
                  <a:spLocks noChangeArrowheads="1"/>
                </p:cNvSpPr>
                <p:nvPr/>
              </p:nvSpPr>
              <p:spPr bwMode="auto">
                <a:xfrm>
                  <a:off x="1454" y="2966"/>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42" name="Rectangle 10442"/>
              <p:cNvSpPr>
                <a:spLocks noChangeArrowheads="1"/>
              </p:cNvSpPr>
              <p:nvPr/>
            </p:nvSpPr>
            <p:spPr bwMode="auto">
              <a:xfrm>
                <a:off x="1343" y="3060"/>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S11</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grpSp>
          <p:nvGrpSpPr>
            <p:cNvPr id="11" name="Group 10443"/>
            <p:cNvGrpSpPr>
              <a:grpSpLocks/>
            </p:cNvGrpSpPr>
            <p:nvPr/>
          </p:nvGrpSpPr>
          <p:grpSpPr bwMode="auto">
            <a:xfrm>
              <a:off x="1330325" y="1593215"/>
              <a:ext cx="901700" cy="495935"/>
              <a:chOff x="1343" y="2772"/>
              <a:chExt cx="1420" cy="781"/>
            </a:xfrm>
          </p:grpSpPr>
          <p:grpSp>
            <p:nvGrpSpPr>
              <p:cNvPr id="36" name="Group 10444"/>
              <p:cNvGrpSpPr>
                <a:grpSpLocks/>
              </p:cNvGrpSpPr>
              <p:nvPr/>
            </p:nvGrpSpPr>
            <p:grpSpPr bwMode="auto">
              <a:xfrm>
                <a:off x="1454" y="2772"/>
                <a:ext cx="1309" cy="687"/>
                <a:chOff x="1454" y="2772"/>
                <a:chExt cx="1309" cy="687"/>
              </a:xfrm>
            </p:grpSpPr>
            <p:sp>
              <p:nvSpPr>
                <p:cNvPr id="38" name="Rectangle 10445"/>
                <p:cNvSpPr>
                  <a:spLocks noChangeArrowheads="1"/>
                </p:cNvSpPr>
                <p:nvPr/>
              </p:nvSpPr>
              <p:spPr bwMode="auto">
                <a:xfrm>
                  <a:off x="1647" y="2772"/>
                  <a:ext cx="1116" cy="4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9" name="Rectangle 10446"/>
                <p:cNvSpPr>
                  <a:spLocks noChangeArrowheads="1"/>
                </p:cNvSpPr>
                <p:nvPr/>
              </p:nvSpPr>
              <p:spPr bwMode="auto">
                <a:xfrm>
                  <a:off x="1552" y="2882"/>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0" name="Rectangle 10447"/>
                <p:cNvSpPr>
                  <a:spLocks noChangeArrowheads="1"/>
                </p:cNvSpPr>
                <p:nvPr/>
              </p:nvSpPr>
              <p:spPr bwMode="auto">
                <a:xfrm>
                  <a:off x="1454" y="2966"/>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37" name="Rectangle 10448"/>
              <p:cNvSpPr>
                <a:spLocks noChangeArrowheads="1"/>
              </p:cNvSpPr>
              <p:nvPr/>
            </p:nvSpPr>
            <p:spPr bwMode="auto">
              <a:xfrm>
                <a:off x="1343" y="3060"/>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S12</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grpSp>
          <p:nvGrpSpPr>
            <p:cNvPr id="12" name="Group 10449"/>
            <p:cNvGrpSpPr>
              <a:grpSpLocks/>
            </p:cNvGrpSpPr>
            <p:nvPr/>
          </p:nvGrpSpPr>
          <p:grpSpPr bwMode="auto">
            <a:xfrm>
              <a:off x="2797810" y="1588770"/>
              <a:ext cx="901700" cy="495935"/>
              <a:chOff x="1343" y="2772"/>
              <a:chExt cx="1420" cy="781"/>
            </a:xfrm>
          </p:grpSpPr>
          <p:grpSp>
            <p:nvGrpSpPr>
              <p:cNvPr id="31" name="Group 10450"/>
              <p:cNvGrpSpPr>
                <a:grpSpLocks/>
              </p:cNvGrpSpPr>
              <p:nvPr/>
            </p:nvGrpSpPr>
            <p:grpSpPr bwMode="auto">
              <a:xfrm>
                <a:off x="1454" y="2772"/>
                <a:ext cx="1309" cy="687"/>
                <a:chOff x="1454" y="2772"/>
                <a:chExt cx="1309" cy="687"/>
              </a:xfrm>
            </p:grpSpPr>
            <p:sp>
              <p:nvSpPr>
                <p:cNvPr id="33" name="Rectangle 10451"/>
                <p:cNvSpPr>
                  <a:spLocks noChangeArrowheads="1"/>
                </p:cNvSpPr>
                <p:nvPr/>
              </p:nvSpPr>
              <p:spPr bwMode="auto">
                <a:xfrm>
                  <a:off x="1647" y="2772"/>
                  <a:ext cx="1116" cy="4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 name="Rectangle 10452"/>
                <p:cNvSpPr>
                  <a:spLocks noChangeArrowheads="1"/>
                </p:cNvSpPr>
                <p:nvPr/>
              </p:nvSpPr>
              <p:spPr bwMode="auto">
                <a:xfrm>
                  <a:off x="1552" y="2882"/>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5" name="Rectangle 10453"/>
                <p:cNvSpPr>
                  <a:spLocks noChangeArrowheads="1"/>
                </p:cNvSpPr>
                <p:nvPr/>
              </p:nvSpPr>
              <p:spPr bwMode="auto">
                <a:xfrm>
                  <a:off x="1454" y="2966"/>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32" name="Rectangle 10454"/>
              <p:cNvSpPr>
                <a:spLocks noChangeArrowheads="1"/>
              </p:cNvSpPr>
              <p:nvPr/>
            </p:nvSpPr>
            <p:spPr bwMode="auto">
              <a:xfrm>
                <a:off x="1343" y="3060"/>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S31</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grpSp>
          <p:nvGrpSpPr>
            <p:cNvPr id="13" name="Group 10455"/>
            <p:cNvGrpSpPr>
              <a:grpSpLocks/>
            </p:cNvGrpSpPr>
            <p:nvPr/>
          </p:nvGrpSpPr>
          <p:grpSpPr bwMode="auto">
            <a:xfrm>
              <a:off x="3942715" y="1588770"/>
              <a:ext cx="901700" cy="495935"/>
              <a:chOff x="1343" y="2772"/>
              <a:chExt cx="1420" cy="781"/>
            </a:xfrm>
          </p:grpSpPr>
          <p:grpSp>
            <p:nvGrpSpPr>
              <p:cNvPr id="26" name="Group 10456"/>
              <p:cNvGrpSpPr>
                <a:grpSpLocks/>
              </p:cNvGrpSpPr>
              <p:nvPr/>
            </p:nvGrpSpPr>
            <p:grpSpPr bwMode="auto">
              <a:xfrm>
                <a:off x="1454" y="2772"/>
                <a:ext cx="1309" cy="687"/>
                <a:chOff x="1454" y="2772"/>
                <a:chExt cx="1309" cy="687"/>
              </a:xfrm>
            </p:grpSpPr>
            <p:sp>
              <p:nvSpPr>
                <p:cNvPr id="28" name="Rectangle 10457"/>
                <p:cNvSpPr>
                  <a:spLocks noChangeArrowheads="1"/>
                </p:cNvSpPr>
                <p:nvPr/>
              </p:nvSpPr>
              <p:spPr bwMode="auto">
                <a:xfrm>
                  <a:off x="1647" y="2772"/>
                  <a:ext cx="1116" cy="4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9" name="Rectangle 10458"/>
                <p:cNvSpPr>
                  <a:spLocks noChangeArrowheads="1"/>
                </p:cNvSpPr>
                <p:nvPr/>
              </p:nvSpPr>
              <p:spPr bwMode="auto">
                <a:xfrm>
                  <a:off x="1552" y="2882"/>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0" name="Rectangle 10459"/>
                <p:cNvSpPr>
                  <a:spLocks noChangeArrowheads="1"/>
                </p:cNvSpPr>
                <p:nvPr/>
              </p:nvSpPr>
              <p:spPr bwMode="auto">
                <a:xfrm>
                  <a:off x="1454" y="2966"/>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A</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27" name="Rectangle 10460"/>
              <p:cNvSpPr>
                <a:spLocks noChangeArrowheads="1"/>
              </p:cNvSpPr>
              <p:nvPr/>
            </p:nvSpPr>
            <p:spPr bwMode="auto">
              <a:xfrm>
                <a:off x="1343" y="3060"/>
                <a:ext cx="1116" cy="493"/>
              </a:xfrm>
              <a:prstGeom prst="rect">
                <a:avLst/>
              </a:prstGeom>
              <a:solidFill>
                <a:schemeClr val="bg1">
                  <a:lumMod val="100000"/>
                  <a:lumOff val="0"/>
                </a:schemeClr>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100" kern="100">
                    <a:effectLst/>
                    <a:latin typeface="Times New Roman" panose="02020603050405020304" pitchFamily="18" charset="0"/>
                    <a:ea typeface="宋体" panose="02010600030101010101" pitchFamily="2" charset="-122"/>
                    <a:cs typeface="宋体" panose="02010600030101010101" pitchFamily="2" charset="-122"/>
                  </a:rPr>
                  <a:t>S32</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14" name="Rectangle 10461"/>
            <p:cNvSpPr>
              <a:spLocks noChangeArrowheads="1"/>
            </p:cNvSpPr>
            <p:nvPr/>
          </p:nvSpPr>
          <p:spPr bwMode="auto">
            <a:xfrm>
              <a:off x="3827145" y="1148715"/>
              <a:ext cx="548005" cy="21018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100" kern="100">
                  <a:effectLst/>
                  <a:latin typeface="Times New Roman" panose="02020603050405020304" pitchFamily="18" charset="0"/>
                  <a:ea typeface="宋体" panose="02010600030101010101" pitchFamily="2" charset="-122"/>
                  <a:cs typeface="宋体" panose="02010600030101010101" pitchFamily="2" charset="-122"/>
                </a:rPr>
                <a:t>版本</a:t>
              </a:r>
              <a:r>
                <a:rPr lang="en-US" sz="1100" kern="100">
                  <a:effectLst/>
                  <a:latin typeface="Times New Roman" panose="02020603050405020304" pitchFamily="18" charset="0"/>
                  <a:ea typeface="宋体" panose="02010600030101010101" pitchFamily="2" charset="-122"/>
                  <a:cs typeface="宋体" panose="02010600030101010101" pitchFamily="2" charset="-122"/>
                </a:rPr>
                <a:t>4</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5" name="Rectangle 10462"/>
            <p:cNvSpPr>
              <a:spLocks noChangeArrowheads="1"/>
            </p:cNvSpPr>
            <p:nvPr/>
          </p:nvSpPr>
          <p:spPr bwMode="auto">
            <a:xfrm>
              <a:off x="4020820" y="1045210"/>
              <a:ext cx="548005" cy="21018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100" kern="100">
                  <a:effectLst/>
                  <a:latin typeface="Times New Roman" panose="02020603050405020304" pitchFamily="18" charset="0"/>
                  <a:ea typeface="宋体" panose="02010600030101010101" pitchFamily="2" charset="-122"/>
                  <a:cs typeface="宋体" panose="02010600030101010101" pitchFamily="2" charset="-122"/>
                </a:rPr>
                <a:t>版本</a:t>
              </a:r>
              <a:r>
                <a:rPr lang="en-US" sz="1100" kern="100">
                  <a:effectLst/>
                  <a:latin typeface="Times New Roman" panose="02020603050405020304" pitchFamily="18" charset="0"/>
                  <a:ea typeface="宋体" panose="02010600030101010101" pitchFamily="2" charset="-122"/>
                  <a:cs typeface="宋体" panose="02010600030101010101" pitchFamily="2" charset="-122"/>
                </a:rPr>
                <a:t>3</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6" name="Rectangle 10463"/>
            <p:cNvSpPr>
              <a:spLocks noChangeArrowheads="1"/>
            </p:cNvSpPr>
            <p:nvPr/>
          </p:nvSpPr>
          <p:spPr bwMode="auto">
            <a:xfrm>
              <a:off x="4065905" y="916940"/>
              <a:ext cx="548005" cy="21018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100" kern="100">
                  <a:effectLst/>
                  <a:latin typeface="Times New Roman" panose="02020603050405020304" pitchFamily="18" charset="0"/>
                  <a:ea typeface="宋体" panose="02010600030101010101" pitchFamily="2" charset="-122"/>
                  <a:cs typeface="宋体" panose="02010600030101010101" pitchFamily="2" charset="-122"/>
                </a:rPr>
                <a:t>版本</a:t>
              </a:r>
              <a:r>
                <a:rPr lang="en-US" sz="1100" kern="100">
                  <a:effectLst/>
                  <a:latin typeface="Times New Roman" panose="02020603050405020304" pitchFamily="18" charset="0"/>
                  <a:ea typeface="宋体" panose="02010600030101010101" pitchFamily="2" charset="-122"/>
                  <a:cs typeface="宋体" panose="02010600030101010101" pitchFamily="2" charset="-122"/>
                </a:rPr>
                <a:t>2</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7" name="Rectangle 10464"/>
            <p:cNvSpPr>
              <a:spLocks noChangeArrowheads="1"/>
            </p:cNvSpPr>
            <p:nvPr/>
          </p:nvSpPr>
          <p:spPr bwMode="auto">
            <a:xfrm>
              <a:off x="4119245" y="772160"/>
              <a:ext cx="548005" cy="21018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100" kern="100">
                  <a:effectLst/>
                  <a:latin typeface="Times New Roman" panose="02020603050405020304" pitchFamily="18" charset="0"/>
                  <a:ea typeface="宋体" panose="02010600030101010101" pitchFamily="2" charset="-122"/>
                  <a:cs typeface="宋体" panose="02010600030101010101" pitchFamily="2" charset="-122"/>
                </a:rPr>
                <a:t>版本</a:t>
              </a:r>
              <a:r>
                <a:rPr lang="en-US" sz="1100" kern="100">
                  <a:effectLst/>
                  <a:latin typeface="Times New Roman" panose="02020603050405020304" pitchFamily="18" charset="0"/>
                  <a:ea typeface="宋体" panose="02010600030101010101" pitchFamily="2" charset="-122"/>
                  <a:cs typeface="宋体" panose="02010600030101010101" pitchFamily="2" charset="-122"/>
                </a:rPr>
                <a:t>1</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8" name="Freeform 10465"/>
            <p:cNvSpPr>
              <a:spLocks/>
            </p:cNvSpPr>
            <p:nvPr/>
          </p:nvSpPr>
          <p:spPr bwMode="auto">
            <a:xfrm>
              <a:off x="1026795" y="579120"/>
              <a:ext cx="1498600" cy="344805"/>
            </a:xfrm>
            <a:custGeom>
              <a:avLst/>
              <a:gdLst>
                <a:gd name="T0" fmla="*/ 0 w 2594"/>
                <a:gd name="T1" fmla="*/ 532 h 543"/>
                <a:gd name="T2" fmla="*/ 0 w 2594"/>
                <a:gd name="T3" fmla="*/ 0 h 543"/>
                <a:gd name="T4" fmla="*/ 2594 w 2594"/>
                <a:gd name="T5" fmla="*/ 0 h 543"/>
                <a:gd name="T6" fmla="*/ 2594 w 2594"/>
                <a:gd name="T7" fmla="*/ 543 h 543"/>
              </a:gdLst>
              <a:ahLst/>
              <a:cxnLst>
                <a:cxn ang="0">
                  <a:pos x="T0" y="T1"/>
                </a:cxn>
                <a:cxn ang="0">
                  <a:pos x="T2" y="T3"/>
                </a:cxn>
                <a:cxn ang="0">
                  <a:pos x="T4" y="T5"/>
                </a:cxn>
                <a:cxn ang="0">
                  <a:pos x="T6" y="T7"/>
                </a:cxn>
              </a:cxnLst>
              <a:rect l="0" t="0" r="r" b="b"/>
              <a:pathLst>
                <a:path w="2594" h="543">
                  <a:moveTo>
                    <a:pt x="0" y="532"/>
                  </a:moveTo>
                  <a:lnTo>
                    <a:pt x="0" y="0"/>
                  </a:lnTo>
                  <a:lnTo>
                    <a:pt x="2594" y="0"/>
                  </a:lnTo>
                  <a:lnTo>
                    <a:pt x="2594" y="54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1100"/>
            </a:p>
          </p:txBody>
        </p:sp>
        <p:sp>
          <p:nvSpPr>
            <p:cNvPr id="19" name="Freeform 10466"/>
            <p:cNvSpPr>
              <a:spLocks/>
            </p:cNvSpPr>
            <p:nvPr/>
          </p:nvSpPr>
          <p:spPr bwMode="auto">
            <a:xfrm>
              <a:off x="2525395" y="257810"/>
              <a:ext cx="1174115" cy="666115"/>
            </a:xfrm>
            <a:custGeom>
              <a:avLst/>
              <a:gdLst>
                <a:gd name="T0" fmla="*/ 0 w 2594"/>
                <a:gd name="T1" fmla="*/ 0 h 1049"/>
                <a:gd name="T2" fmla="*/ 0 w 2594"/>
                <a:gd name="T3" fmla="*/ 506 h 1049"/>
                <a:gd name="T4" fmla="*/ 2594 w 2594"/>
                <a:gd name="T5" fmla="*/ 506 h 1049"/>
                <a:gd name="T6" fmla="*/ 2594 w 2594"/>
                <a:gd name="T7" fmla="*/ 1049 h 1049"/>
              </a:gdLst>
              <a:ahLst/>
              <a:cxnLst>
                <a:cxn ang="0">
                  <a:pos x="T0" y="T1"/>
                </a:cxn>
                <a:cxn ang="0">
                  <a:pos x="T2" y="T3"/>
                </a:cxn>
                <a:cxn ang="0">
                  <a:pos x="T4" y="T5"/>
                </a:cxn>
                <a:cxn ang="0">
                  <a:pos x="T6" y="T7"/>
                </a:cxn>
              </a:cxnLst>
              <a:rect l="0" t="0" r="r" b="b"/>
              <a:pathLst>
                <a:path w="2594" h="1049">
                  <a:moveTo>
                    <a:pt x="0" y="0"/>
                  </a:moveTo>
                  <a:lnTo>
                    <a:pt x="0" y="506"/>
                  </a:lnTo>
                  <a:lnTo>
                    <a:pt x="2594" y="506"/>
                  </a:lnTo>
                  <a:lnTo>
                    <a:pt x="2594" y="104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1100"/>
            </a:p>
          </p:txBody>
        </p:sp>
        <p:sp>
          <p:nvSpPr>
            <p:cNvPr id="20" name="Freeform 10467"/>
            <p:cNvSpPr>
              <a:spLocks/>
            </p:cNvSpPr>
            <p:nvPr/>
          </p:nvSpPr>
          <p:spPr bwMode="auto">
            <a:xfrm>
              <a:off x="625475" y="1236980"/>
              <a:ext cx="1135380" cy="547370"/>
            </a:xfrm>
            <a:custGeom>
              <a:avLst/>
              <a:gdLst>
                <a:gd name="T0" fmla="*/ 1 w 1788"/>
                <a:gd name="T1" fmla="*/ 842 h 862"/>
                <a:gd name="T2" fmla="*/ 0 w 1788"/>
                <a:gd name="T3" fmla="*/ 329 h 862"/>
                <a:gd name="T4" fmla="*/ 578 w 1788"/>
                <a:gd name="T5" fmla="*/ 329 h 862"/>
                <a:gd name="T6" fmla="*/ 578 w 1788"/>
                <a:gd name="T7" fmla="*/ 0 h 862"/>
                <a:gd name="T8" fmla="*/ 578 w 1788"/>
                <a:gd name="T9" fmla="*/ 329 h 862"/>
                <a:gd name="T10" fmla="*/ 1788 w 1788"/>
                <a:gd name="T11" fmla="*/ 329 h 862"/>
                <a:gd name="T12" fmla="*/ 1788 w 1788"/>
                <a:gd name="T13" fmla="*/ 862 h 862"/>
              </a:gdLst>
              <a:ahLst/>
              <a:cxnLst>
                <a:cxn ang="0">
                  <a:pos x="T0" y="T1"/>
                </a:cxn>
                <a:cxn ang="0">
                  <a:pos x="T2" y="T3"/>
                </a:cxn>
                <a:cxn ang="0">
                  <a:pos x="T4" y="T5"/>
                </a:cxn>
                <a:cxn ang="0">
                  <a:pos x="T6" y="T7"/>
                </a:cxn>
                <a:cxn ang="0">
                  <a:pos x="T8" y="T9"/>
                </a:cxn>
                <a:cxn ang="0">
                  <a:pos x="T10" y="T11"/>
                </a:cxn>
                <a:cxn ang="0">
                  <a:pos x="T12" y="T13"/>
                </a:cxn>
              </a:cxnLst>
              <a:rect l="0" t="0" r="r" b="b"/>
              <a:pathLst>
                <a:path w="1788" h="862">
                  <a:moveTo>
                    <a:pt x="1" y="842"/>
                  </a:moveTo>
                  <a:lnTo>
                    <a:pt x="0" y="329"/>
                  </a:lnTo>
                  <a:lnTo>
                    <a:pt x="578" y="329"/>
                  </a:lnTo>
                  <a:lnTo>
                    <a:pt x="578" y="0"/>
                  </a:lnTo>
                  <a:lnTo>
                    <a:pt x="578" y="329"/>
                  </a:lnTo>
                  <a:lnTo>
                    <a:pt x="1788" y="329"/>
                  </a:lnTo>
                  <a:lnTo>
                    <a:pt x="1788" y="86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1100"/>
            </a:p>
          </p:txBody>
        </p:sp>
        <p:sp>
          <p:nvSpPr>
            <p:cNvPr id="21" name="Freeform 10468"/>
            <p:cNvSpPr>
              <a:spLocks/>
            </p:cNvSpPr>
            <p:nvPr/>
          </p:nvSpPr>
          <p:spPr bwMode="auto">
            <a:xfrm>
              <a:off x="3279140" y="1228725"/>
              <a:ext cx="1176655" cy="551180"/>
            </a:xfrm>
            <a:custGeom>
              <a:avLst/>
              <a:gdLst>
                <a:gd name="T0" fmla="*/ 1 w 1853"/>
                <a:gd name="T1" fmla="*/ 868 h 868"/>
                <a:gd name="T2" fmla="*/ 0 w 1853"/>
                <a:gd name="T3" fmla="*/ 329 h 868"/>
                <a:gd name="T4" fmla="*/ 599 w 1853"/>
                <a:gd name="T5" fmla="*/ 329 h 868"/>
                <a:gd name="T6" fmla="*/ 599 w 1853"/>
                <a:gd name="T7" fmla="*/ 0 h 868"/>
                <a:gd name="T8" fmla="*/ 599 w 1853"/>
                <a:gd name="T9" fmla="*/ 329 h 868"/>
                <a:gd name="T10" fmla="*/ 1853 w 1853"/>
                <a:gd name="T11" fmla="*/ 329 h 868"/>
                <a:gd name="T12" fmla="*/ 1853 w 1853"/>
                <a:gd name="T13" fmla="*/ 862 h 868"/>
              </a:gdLst>
              <a:ahLst/>
              <a:cxnLst>
                <a:cxn ang="0">
                  <a:pos x="T0" y="T1"/>
                </a:cxn>
                <a:cxn ang="0">
                  <a:pos x="T2" y="T3"/>
                </a:cxn>
                <a:cxn ang="0">
                  <a:pos x="T4" y="T5"/>
                </a:cxn>
                <a:cxn ang="0">
                  <a:pos x="T6" y="T7"/>
                </a:cxn>
                <a:cxn ang="0">
                  <a:pos x="T8" y="T9"/>
                </a:cxn>
                <a:cxn ang="0">
                  <a:pos x="T10" y="T11"/>
                </a:cxn>
                <a:cxn ang="0">
                  <a:pos x="T12" y="T13"/>
                </a:cxn>
              </a:cxnLst>
              <a:rect l="0" t="0" r="r" b="b"/>
              <a:pathLst>
                <a:path w="1853" h="868">
                  <a:moveTo>
                    <a:pt x="1" y="868"/>
                  </a:moveTo>
                  <a:lnTo>
                    <a:pt x="0" y="329"/>
                  </a:lnTo>
                  <a:lnTo>
                    <a:pt x="599" y="329"/>
                  </a:lnTo>
                  <a:lnTo>
                    <a:pt x="599" y="0"/>
                  </a:lnTo>
                  <a:lnTo>
                    <a:pt x="599" y="329"/>
                  </a:lnTo>
                  <a:lnTo>
                    <a:pt x="1853" y="329"/>
                  </a:lnTo>
                  <a:lnTo>
                    <a:pt x="1853" y="86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1100"/>
            </a:p>
          </p:txBody>
        </p:sp>
        <p:sp>
          <p:nvSpPr>
            <p:cNvPr id="22" name="Rectangle 12116"/>
            <p:cNvSpPr>
              <a:spLocks noChangeArrowheads="1"/>
            </p:cNvSpPr>
            <p:nvPr/>
          </p:nvSpPr>
          <p:spPr bwMode="auto">
            <a:xfrm>
              <a:off x="4699975" y="1773555"/>
              <a:ext cx="548005" cy="21018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100" kern="100">
                  <a:effectLst/>
                  <a:latin typeface="Times New Roman" panose="02020603050405020304" pitchFamily="18" charset="0"/>
                  <a:ea typeface="宋体" panose="02010600030101010101" pitchFamily="2" charset="-122"/>
                  <a:cs typeface="宋体" panose="02010600030101010101" pitchFamily="2" charset="-122"/>
                </a:rPr>
                <a:t>版本</a:t>
              </a:r>
              <a:r>
                <a:rPr lang="en-US" sz="1100" kern="100">
                  <a:effectLst/>
                  <a:latin typeface="Times New Roman" panose="02020603050405020304" pitchFamily="18" charset="0"/>
                  <a:ea typeface="宋体" panose="02010600030101010101" pitchFamily="2" charset="-122"/>
                  <a:cs typeface="宋体" panose="02010600030101010101" pitchFamily="2" charset="-122"/>
                </a:rPr>
                <a:t>3</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3" name="Rectangle 12115"/>
            <p:cNvSpPr>
              <a:spLocks noChangeArrowheads="1"/>
            </p:cNvSpPr>
            <p:nvPr/>
          </p:nvSpPr>
          <p:spPr bwMode="auto">
            <a:xfrm>
              <a:off x="4568825" y="1915988"/>
              <a:ext cx="548005" cy="21018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100" kern="100">
                  <a:effectLst/>
                  <a:latin typeface="Times New Roman" panose="02020603050405020304" pitchFamily="18" charset="0"/>
                  <a:ea typeface="宋体" panose="02010600030101010101" pitchFamily="2" charset="-122"/>
                  <a:cs typeface="宋体" panose="02010600030101010101" pitchFamily="2" charset="-122"/>
                </a:rPr>
                <a:t>版本</a:t>
              </a:r>
              <a:r>
                <a:rPr lang="en-US" sz="1100" kern="100">
                  <a:effectLst/>
                  <a:latin typeface="Times New Roman" panose="02020603050405020304" pitchFamily="18" charset="0"/>
                  <a:ea typeface="宋体" panose="02010600030101010101" pitchFamily="2" charset="-122"/>
                  <a:cs typeface="宋体" panose="02010600030101010101" pitchFamily="2" charset="-122"/>
                </a:rPr>
                <a:t>4</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4" name="Rectangle 12117"/>
            <p:cNvSpPr>
              <a:spLocks noChangeArrowheads="1"/>
            </p:cNvSpPr>
            <p:nvPr/>
          </p:nvSpPr>
          <p:spPr bwMode="auto">
            <a:xfrm>
              <a:off x="4750775" y="1628140"/>
              <a:ext cx="548005" cy="21018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100" kern="100">
                  <a:effectLst/>
                  <a:latin typeface="Times New Roman" panose="02020603050405020304" pitchFamily="18" charset="0"/>
                  <a:ea typeface="宋体" panose="02010600030101010101" pitchFamily="2" charset="-122"/>
                  <a:cs typeface="宋体" panose="02010600030101010101" pitchFamily="2" charset="-122"/>
                </a:rPr>
                <a:t>版本</a:t>
              </a:r>
              <a:r>
                <a:rPr lang="en-US" sz="1100" kern="100">
                  <a:effectLst/>
                  <a:latin typeface="Times New Roman" panose="02020603050405020304" pitchFamily="18" charset="0"/>
                  <a:ea typeface="宋体" panose="02010600030101010101" pitchFamily="2" charset="-122"/>
                  <a:cs typeface="宋体" panose="02010600030101010101" pitchFamily="2" charset="-122"/>
                </a:rPr>
                <a:t>2</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5" name="Rectangle 12118"/>
            <p:cNvSpPr>
              <a:spLocks noChangeArrowheads="1"/>
            </p:cNvSpPr>
            <p:nvPr/>
          </p:nvSpPr>
          <p:spPr bwMode="auto">
            <a:xfrm>
              <a:off x="4844415" y="1483360"/>
              <a:ext cx="548005" cy="21018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100" kern="100">
                  <a:effectLst/>
                  <a:latin typeface="Times New Roman" panose="02020603050405020304" pitchFamily="18" charset="0"/>
                  <a:ea typeface="宋体" panose="02010600030101010101" pitchFamily="2" charset="-122"/>
                  <a:cs typeface="宋体" panose="02010600030101010101" pitchFamily="2" charset="-122"/>
                </a:rPr>
                <a:t>版本</a:t>
              </a:r>
              <a:r>
                <a:rPr lang="en-US" sz="1100" kern="100">
                  <a:effectLst/>
                  <a:latin typeface="Times New Roman" panose="02020603050405020304" pitchFamily="18" charset="0"/>
                  <a:ea typeface="宋体" panose="02010600030101010101" pitchFamily="2" charset="-122"/>
                  <a:cs typeface="宋体" panose="02010600030101010101" pitchFamily="2" charset="-122"/>
                </a:rPr>
                <a:t>1</a:t>
              </a:r>
              <a:endParaRPr lang="zh-CN" sz="1100" kern="100">
                <a:effectLst/>
                <a:latin typeface="Times New Roman" panose="02020603050405020304" pitchFamily="18" charset="0"/>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1790494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19.4.4 </a:t>
            </a:r>
            <a:r>
              <a:rPr lang="zh-CN" altLang="en-US" dirty="0" smtClean="0"/>
              <a:t>修改的跟踪</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15834348"/>
              </p:ext>
            </p:extLst>
          </p:nvPr>
        </p:nvGraphicFramePr>
        <p:xfrm>
          <a:off x="978376" y="3789169"/>
          <a:ext cx="8027477" cy="2340474"/>
        </p:xfrm>
        <a:graphic>
          <a:graphicData uri="http://schemas.openxmlformats.org/drawingml/2006/table">
            <a:tbl>
              <a:tblPr/>
              <a:tblGrid>
                <a:gridCol w="806369">
                  <a:extLst>
                    <a:ext uri="{9D8B030D-6E8A-4147-A177-3AD203B41FA5}">
                      <a16:colId xmlns:a16="http://schemas.microsoft.com/office/drawing/2014/main" val="20000"/>
                    </a:ext>
                  </a:extLst>
                </a:gridCol>
                <a:gridCol w="920467">
                  <a:extLst>
                    <a:ext uri="{9D8B030D-6E8A-4147-A177-3AD203B41FA5}">
                      <a16:colId xmlns:a16="http://schemas.microsoft.com/office/drawing/2014/main" val="20001"/>
                    </a:ext>
                  </a:extLst>
                </a:gridCol>
                <a:gridCol w="706242">
                  <a:extLst>
                    <a:ext uri="{9D8B030D-6E8A-4147-A177-3AD203B41FA5}">
                      <a16:colId xmlns:a16="http://schemas.microsoft.com/office/drawing/2014/main" val="20002"/>
                    </a:ext>
                  </a:extLst>
                </a:gridCol>
                <a:gridCol w="1135789">
                  <a:extLst>
                    <a:ext uri="{9D8B030D-6E8A-4147-A177-3AD203B41FA5}">
                      <a16:colId xmlns:a16="http://schemas.microsoft.com/office/drawing/2014/main" val="20003"/>
                    </a:ext>
                  </a:extLst>
                </a:gridCol>
                <a:gridCol w="921563">
                  <a:extLst>
                    <a:ext uri="{9D8B030D-6E8A-4147-A177-3AD203B41FA5}">
                      <a16:colId xmlns:a16="http://schemas.microsoft.com/office/drawing/2014/main" val="20004"/>
                    </a:ext>
                  </a:extLst>
                </a:gridCol>
                <a:gridCol w="921563">
                  <a:extLst>
                    <a:ext uri="{9D8B030D-6E8A-4147-A177-3AD203B41FA5}">
                      <a16:colId xmlns:a16="http://schemas.microsoft.com/office/drawing/2014/main" val="20005"/>
                    </a:ext>
                  </a:extLst>
                </a:gridCol>
                <a:gridCol w="921563">
                  <a:extLst>
                    <a:ext uri="{9D8B030D-6E8A-4147-A177-3AD203B41FA5}">
                      <a16:colId xmlns:a16="http://schemas.microsoft.com/office/drawing/2014/main" val="20006"/>
                    </a:ext>
                  </a:extLst>
                </a:gridCol>
                <a:gridCol w="892390">
                  <a:extLst>
                    <a:ext uri="{9D8B030D-6E8A-4147-A177-3AD203B41FA5}">
                      <a16:colId xmlns:a16="http://schemas.microsoft.com/office/drawing/2014/main" val="20007"/>
                    </a:ext>
                  </a:extLst>
                </a:gridCol>
                <a:gridCol w="801531">
                  <a:extLst>
                    <a:ext uri="{9D8B030D-6E8A-4147-A177-3AD203B41FA5}">
                      <a16:colId xmlns:a16="http://schemas.microsoft.com/office/drawing/2014/main" val="20008"/>
                    </a:ext>
                  </a:extLst>
                </a:gridCol>
              </a:tblGrid>
              <a:tr h="309185">
                <a:tc gridSpan="2">
                  <a:txBody>
                    <a:bodyPr/>
                    <a:lstStyle/>
                    <a:p>
                      <a:pPr indent="0" algn="just">
                        <a:lnSpc>
                          <a:spcPct val="100000"/>
                        </a:lnSpc>
                        <a:spcAft>
                          <a:spcPts val="0"/>
                        </a:spcAft>
                      </a:pPr>
                      <a:r>
                        <a:rPr lang="en-US" sz="1600" dirty="0" smtClean="0">
                          <a:latin typeface="宋体"/>
                          <a:ea typeface="宋体"/>
                        </a:rPr>
                        <a:t>CR </a:t>
                      </a:r>
                      <a:r>
                        <a:rPr lang="zh-CN" sz="1600" dirty="0" smtClean="0">
                          <a:latin typeface="Times New Roman"/>
                          <a:ea typeface="宋体"/>
                        </a:rPr>
                        <a:t>信息</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引起</a:t>
                      </a:r>
                      <a:r>
                        <a:rPr lang="zh-CN" sz="1600" kern="1200" dirty="0">
                          <a:solidFill>
                            <a:schemeClr val="tx1"/>
                          </a:solidFill>
                          <a:latin typeface="宋体"/>
                          <a:ea typeface="宋体"/>
                          <a:cs typeface="+mn-cs"/>
                        </a:rPr>
                        <a:t>需求变更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引起</a:t>
                      </a:r>
                      <a:r>
                        <a:rPr lang="zh-CN" sz="1600" kern="1200" dirty="0">
                          <a:solidFill>
                            <a:schemeClr val="tx1"/>
                          </a:solidFill>
                          <a:latin typeface="宋体"/>
                          <a:ea typeface="宋体"/>
                          <a:cs typeface="+mn-cs"/>
                        </a:rPr>
                        <a:t>设计变更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引起</a:t>
                      </a:r>
                      <a:r>
                        <a:rPr lang="zh-CN" sz="1600" kern="1200" dirty="0">
                          <a:solidFill>
                            <a:schemeClr val="tx1"/>
                          </a:solidFill>
                          <a:latin typeface="宋体"/>
                          <a:ea typeface="宋体"/>
                          <a:cs typeface="+mn-cs"/>
                        </a:rPr>
                        <a:t>代码变化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latin typeface="宋体"/>
                          <a:ea typeface="宋体"/>
                          <a:cs typeface="+mn-cs"/>
                        </a:rPr>
                        <a:t>…</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48255">
                <a:tc>
                  <a:txBody>
                    <a:bodyPr/>
                    <a:lstStyle/>
                    <a:p>
                      <a:pPr marL="0" indent="0" algn="just" defTabSz="914400" rtl="0" eaLnBrk="1" latinLnBrk="0" hangingPunct="1">
                        <a:lnSpc>
                          <a:spcPct val="100000"/>
                        </a:lnSpc>
                        <a:spcAft>
                          <a:spcPts val="0"/>
                        </a:spcAft>
                      </a:pPr>
                      <a:r>
                        <a:rPr lang="en-US" sz="1600" kern="1200" dirty="0" smtClean="0">
                          <a:solidFill>
                            <a:schemeClr val="tx1"/>
                          </a:solidFill>
                          <a:latin typeface="宋体"/>
                          <a:ea typeface="宋体"/>
                          <a:cs typeface="+mn-cs"/>
                        </a:rPr>
                        <a:t>CR</a:t>
                      </a:r>
                      <a:r>
                        <a:rPr lang="zh-CN" sz="1600" kern="1200" dirty="0" smtClean="0">
                          <a:solidFill>
                            <a:schemeClr val="tx1"/>
                          </a:solidFill>
                          <a:latin typeface="宋体"/>
                          <a:ea typeface="宋体"/>
                          <a:cs typeface="+mn-cs"/>
                        </a:rPr>
                        <a:t>编号</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提出</a:t>
                      </a:r>
                      <a:r>
                        <a:rPr lang="zh-CN" sz="1600" kern="1200" dirty="0">
                          <a:solidFill>
                            <a:schemeClr val="tx1"/>
                          </a:solidFill>
                          <a:latin typeface="宋体"/>
                          <a:ea typeface="宋体"/>
                          <a:cs typeface="+mn-cs"/>
                        </a:rPr>
                        <a:t>修改的工程阶段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需求</a:t>
                      </a:r>
                      <a:r>
                        <a:rPr lang="zh-CN" sz="1600" kern="1200" dirty="0">
                          <a:solidFill>
                            <a:schemeClr val="tx1"/>
                          </a:solidFill>
                          <a:latin typeface="宋体"/>
                          <a:ea typeface="宋体"/>
                          <a:cs typeface="+mn-cs"/>
                        </a:rPr>
                        <a:t>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对应</a:t>
                      </a:r>
                      <a:r>
                        <a:rPr lang="zh-CN" sz="1600" kern="1200" dirty="0">
                          <a:solidFill>
                            <a:schemeClr val="tx1"/>
                          </a:solidFill>
                          <a:latin typeface="宋体"/>
                          <a:ea typeface="宋体"/>
                          <a:cs typeface="+mn-cs"/>
                        </a:rPr>
                        <a:t>需求文档章节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引起</a:t>
                      </a:r>
                      <a:r>
                        <a:rPr lang="zh-CN" sz="1600" kern="1200" dirty="0">
                          <a:solidFill>
                            <a:schemeClr val="tx1"/>
                          </a:solidFill>
                          <a:latin typeface="宋体"/>
                          <a:ea typeface="宋体"/>
                          <a:cs typeface="+mn-cs"/>
                        </a:rPr>
                        <a:t>的设计变更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对应</a:t>
                      </a:r>
                      <a:r>
                        <a:rPr lang="zh-CN" sz="1600" kern="1200" dirty="0">
                          <a:solidFill>
                            <a:schemeClr val="tx1"/>
                          </a:solidFill>
                          <a:latin typeface="宋体"/>
                          <a:ea typeface="宋体"/>
                          <a:cs typeface="+mn-cs"/>
                        </a:rPr>
                        <a:t>设计文档章节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引起</a:t>
                      </a:r>
                      <a:r>
                        <a:rPr lang="zh-CN" sz="1600" kern="1200" dirty="0">
                          <a:solidFill>
                            <a:schemeClr val="tx1"/>
                          </a:solidFill>
                          <a:latin typeface="宋体"/>
                          <a:ea typeface="宋体"/>
                          <a:cs typeface="+mn-cs"/>
                        </a:rPr>
                        <a:t>的代码变更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对应</a:t>
                      </a:r>
                      <a:r>
                        <a:rPr lang="zh-CN" sz="1600" kern="1200" dirty="0">
                          <a:solidFill>
                            <a:schemeClr val="tx1"/>
                          </a:solidFill>
                          <a:latin typeface="宋体"/>
                          <a:ea typeface="宋体"/>
                          <a:cs typeface="+mn-cs"/>
                        </a:rPr>
                        <a:t>代码文件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对应</a:t>
                      </a:r>
                      <a:r>
                        <a:rPr lang="zh-CN" sz="1600" kern="1200" dirty="0">
                          <a:solidFill>
                            <a:schemeClr val="tx1"/>
                          </a:solidFill>
                          <a:latin typeface="宋体"/>
                          <a:ea typeface="宋体"/>
                          <a:cs typeface="+mn-cs"/>
                        </a:rPr>
                        <a:t>系统测试用例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7515">
                <a:tc>
                  <a:txBody>
                    <a:bodyPr/>
                    <a:lstStyle/>
                    <a:p>
                      <a:pPr marL="0" indent="0" algn="just" defTabSz="914400" rtl="0" eaLnBrk="1" latinLnBrk="0" hangingPunct="1">
                        <a:lnSpc>
                          <a:spcPct val="100000"/>
                        </a:lnSpc>
                        <a:spcBef>
                          <a:spcPts val="805"/>
                        </a:spcBef>
                        <a:spcAft>
                          <a:spcPts val="0"/>
                        </a:spcAft>
                      </a:pPr>
                      <a:r>
                        <a:rPr lang="en-US" sz="1600" kern="1200" dirty="0" smtClean="0">
                          <a:solidFill>
                            <a:schemeClr val="tx1"/>
                          </a:solidFill>
                          <a:latin typeface="宋体"/>
                          <a:ea typeface="宋体"/>
                          <a:cs typeface="+mn-cs"/>
                        </a:rPr>
                        <a:t>Crls-1</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编码</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无</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无</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调整</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latin typeface="宋体"/>
                          <a:ea typeface="宋体"/>
                          <a:cs typeface="+mn-cs"/>
                        </a:rPr>
                        <a:t>3.5</a:t>
                      </a:r>
                      <a:r>
                        <a:rPr lang="zh-CN" sz="1600" kern="1200" dirty="0">
                          <a:solidFill>
                            <a:schemeClr val="tx1"/>
                          </a:solidFill>
                          <a:latin typeface="宋体"/>
                          <a:ea typeface="宋体"/>
                          <a:cs typeface="+mn-cs"/>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修订</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latin typeface="宋体"/>
                          <a:ea typeface="宋体"/>
                          <a:cs typeface="+mn-cs"/>
                        </a:rPr>
                        <a:t>Xyz1.h</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8004">
                <a:tc>
                  <a:txBody>
                    <a:bodyPr/>
                    <a:lstStyle/>
                    <a:p>
                      <a:pPr marL="0" indent="0" algn="just" defTabSz="914400" rtl="0" eaLnBrk="1" latinLnBrk="0" hangingPunct="1">
                        <a:lnSpc>
                          <a:spcPct val="100000"/>
                        </a:lnSpc>
                        <a:spcBef>
                          <a:spcPts val="805"/>
                        </a:spcBef>
                        <a:spcAft>
                          <a:spcPts val="0"/>
                        </a:spcAft>
                      </a:pPr>
                      <a:r>
                        <a:rPr lang="en-US" sz="1600" b="1" i="1" kern="1200" dirty="0">
                          <a:solidFill>
                            <a:schemeClr val="tx1"/>
                          </a:solidFill>
                          <a:latin typeface="宋体"/>
                          <a:ea typeface="宋体"/>
                          <a:cs typeface="+mn-cs"/>
                        </a:rPr>
                        <a:t>Crls-2</a:t>
                      </a:r>
                      <a:endParaRPr lang="zh-CN" sz="1600" b="1" i="1"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b="1" i="1" kern="1200" dirty="0" smtClean="0">
                          <a:solidFill>
                            <a:schemeClr val="tx1"/>
                          </a:solidFill>
                          <a:latin typeface="宋体"/>
                          <a:ea typeface="宋体"/>
                          <a:cs typeface="+mn-cs"/>
                        </a:rPr>
                        <a:t>系统</a:t>
                      </a:r>
                    </a:p>
                    <a:p>
                      <a:pPr marL="0" indent="0" algn="just" defTabSz="914400" rtl="0" eaLnBrk="1" latinLnBrk="0" hangingPunct="1">
                        <a:lnSpc>
                          <a:spcPct val="100000"/>
                        </a:lnSpc>
                        <a:spcAft>
                          <a:spcPts val="0"/>
                        </a:spcAft>
                      </a:pPr>
                      <a:r>
                        <a:rPr lang="zh-CN" sz="1600" b="1" i="1" kern="1200" dirty="0" smtClean="0">
                          <a:solidFill>
                            <a:schemeClr val="tx1"/>
                          </a:solidFill>
                          <a:latin typeface="宋体"/>
                          <a:ea typeface="宋体"/>
                          <a:cs typeface="+mn-cs"/>
                        </a:rPr>
                        <a:t>测试</a:t>
                      </a:r>
                      <a:endParaRPr lang="zh-CN" sz="1600" b="1" i="1"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b="1" i="1" kern="1200" dirty="0" smtClean="0">
                          <a:solidFill>
                            <a:schemeClr val="tx1"/>
                          </a:solidFill>
                          <a:latin typeface="宋体"/>
                          <a:ea typeface="宋体"/>
                          <a:cs typeface="+mn-cs"/>
                        </a:rPr>
                        <a:t>调整</a:t>
                      </a:r>
                      <a:endParaRPr lang="zh-CN" sz="1600" b="1" i="1"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b="1" i="1" kern="1200" dirty="0" smtClean="0">
                          <a:solidFill>
                            <a:schemeClr val="tx1"/>
                          </a:solidFill>
                          <a:latin typeface="宋体"/>
                          <a:ea typeface="宋体"/>
                          <a:cs typeface="+mn-cs"/>
                        </a:rPr>
                        <a:t>调整</a:t>
                      </a:r>
                      <a:r>
                        <a:rPr lang="en-US" sz="1600" b="1" i="1" kern="1200" dirty="0">
                          <a:solidFill>
                            <a:schemeClr val="tx1"/>
                          </a:solidFill>
                          <a:latin typeface="宋体"/>
                          <a:ea typeface="宋体"/>
                          <a:cs typeface="+mn-cs"/>
                        </a:rPr>
                        <a:t>3.3</a:t>
                      </a:r>
                      <a:r>
                        <a:rPr lang="zh-CN" sz="1600" b="1" i="1" kern="1200" dirty="0">
                          <a:solidFill>
                            <a:schemeClr val="tx1"/>
                          </a:solidFill>
                          <a:latin typeface="宋体"/>
                          <a:ea typeface="宋体"/>
                          <a:cs typeface="+mn-cs"/>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b="1" i="1" kern="1200" dirty="0" smtClean="0">
                          <a:solidFill>
                            <a:schemeClr val="tx1"/>
                          </a:solidFill>
                          <a:latin typeface="宋体"/>
                          <a:ea typeface="宋体"/>
                          <a:cs typeface="+mn-cs"/>
                        </a:rPr>
                        <a:t>纠错</a:t>
                      </a:r>
                      <a:endParaRPr lang="zh-CN" sz="1600" b="1" i="1"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en-US" sz="1600" b="1" i="1" kern="1200" dirty="0" smtClean="0">
                          <a:solidFill>
                            <a:schemeClr val="tx1"/>
                          </a:solidFill>
                          <a:latin typeface="宋体"/>
                          <a:ea typeface="宋体"/>
                          <a:cs typeface="+mn-cs"/>
                        </a:rPr>
                        <a:t>3.7</a:t>
                      </a:r>
                      <a:r>
                        <a:rPr lang="zh-CN" sz="1600" b="1" i="1" kern="1200" dirty="0">
                          <a:solidFill>
                            <a:schemeClr val="tx1"/>
                          </a:solidFill>
                          <a:latin typeface="宋体"/>
                          <a:ea typeface="宋体"/>
                          <a:cs typeface="+mn-cs"/>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b="1" i="1" kern="1200" dirty="0" smtClean="0">
                          <a:solidFill>
                            <a:schemeClr val="tx1"/>
                          </a:solidFill>
                          <a:latin typeface="宋体"/>
                          <a:ea typeface="宋体"/>
                          <a:cs typeface="+mn-cs"/>
                        </a:rPr>
                        <a:t>变体</a:t>
                      </a:r>
                      <a:endParaRPr lang="zh-CN" sz="1600" b="1" i="1"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en-US" sz="1600" b="1" i="1" kern="1200" dirty="0" smtClean="0">
                          <a:solidFill>
                            <a:schemeClr val="tx1"/>
                          </a:solidFill>
                          <a:latin typeface="宋体"/>
                          <a:ea typeface="宋体"/>
                          <a:cs typeface="+mn-cs"/>
                        </a:rPr>
                        <a:t>def.cpp</a:t>
                      </a:r>
                      <a:endParaRPr lang="zh-CN" sz="1600" b="1" i="1"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endParaRPr lang="en-US" sz="1600" b="1" i="1"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97515">
                <a:tc>
                  <a:txBody>
                    <a:bodyPr/>
                    <a:lstStyle/>
                    <a:p>
                      <a:pPr marL="0" indent="0" algn="just" defTabSz="914400" rtl="0" eaLnBrk="1" latinLnBrk="0" hangingPunct="1">
                        <a:lnSpc>
                          <a:spcPct val="100000"/>
                        </a:lnSpc>
                        <a:spcBef>
                          <a:spcPts val="805"/>
                        </a:spcBef>
                        <a:spcAft>
                          <a:spcPts val="0"/>
                        </a:spcAft>
                      </a:pPr>
                      <a:r>
                        <a:rPr lang="en-US" sz="1600" kern="1200">
                          <a:solidFill>
                            <a:schemeClr val="tx1"/>
                          </a:solidFill>
                          <a:latin typeface="宋体"/>
                          <a:ea typeface="宋体"/>
                          <a:cs typeface="+mn-cs"/>
                        </a:rPr>
                        <a:t>…</a:t>
                      </a:r>
                      <a:endParaRPr lang="zh-CN" sz="1600" kern="120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使用</a:t>
                      </a:r>
                      <a:r>
                        <a:rPr lang="zh-CN" sz="1600" kern="1200" dirty="0">
                          <a:solidFill>
                            <a:schemeClr val="tx1"/>
                          </a:solidFill>
                          <a:latin typeface="宋体"/>
                          <a:ea typeface="宋体"/>
                          <a:cs typeface="+mn-cs"/>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增强</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latin typeface="宋体"/>
                          <a:ea typeface="宋体"/>
                          <a:cs typeface="+mn-cs"/>
                        </a:rPr>
                        <a:t>3.2</a:t>
                      </a:r>
                      <a:r>
                        <a:rPr lang="zh-CN" sz="1600" kern="1200" dirty="0">
                          <a:solidFill>
                            <a:schemeClr val="tx1"/>
                          </a:solidFill>
                          <a:latin typeface="宋体"/>
                          <a:ea typeface="宋体"/>
                          <a:cs typeface="+mn-cs"/>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增强</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latin typeface="宋体"/>
                          <a:ea typeface="宋体"/>
                          <a:cs typeface="+mn-cs"/>
                        </a:rPr>
                        <a:t>3.6</a:t>
                      </a:r>
                      <a:r>
                        <a:rPr lang="zh-CN" sz="1600" kern="1200" dirty="0">
                          <a:solidFill>
                            <a:schemeClr val="tx1"/>
                          </a:solidFill>
                          <a:latin typeface="宋体"/>
                          <a:ea typeface="宋体"/>
                          <a:cs typeface="+mn-cs"/>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latin typeface="宋体"/>
                          <a:ea typeface="宋体"/>
                          <a:cs typeface="+mn-cs"/>
                        </a:rPr>
                        <a:t>变体</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latin typeface="宋体"/>
                          <a:ea typeface="宋体"/>
                          <a:cs typeface="+mn-cs"/>
                        </a:rPr>
                        <a:t>Abc.cpp</a:t>
                      </a:r>
                      <a:endParaRPr lang="zh-CN"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200" dirty="0">
                        <a:solidFill>
                          <a:schemeClr val="tx1"/>
                        </a:solidFill>
                        <a:latin typeface="宋体"/>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矩形 2"/>
          <p:cNvSpPr/>
          <p:nvPr/>
        </p:nvSpPr>
        <p:spPr>
          <a:xfrm>
            <a:off x="925749" y="1184922"/>
            <a:ext cx="8374325" cy="2964914"/>
          </a:xfrm>
          <a:prstGeom prst="rect">
            <a:avLst/>
          </a:prstGeom>
        </p:spPr>
        <p:txBody>
          <a:bodyPr wrap="square">
            <a:spAutoFit/>
          </a:bodyPr>
          <a:lstStyle/>
          <a:p>
            <a:pPr marL="342900" indent="-342900">
              <a:buFont typeface="Arial" panose="020B0604020202020204" pitchFamily="34" charset="0"/>
              <a:buChar char="•"/>
            </a:pPr>
            <a:r>
              <a:rPr lang="zh-CN" altLang="en-US" sz="2000" dirty="0"/>
              <a:t>通常建立一个修改的可追踪表或矩阵，对于跟踪和总结项目中的修改情况是非常有用的</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smtClean="0"/>
              <a:t>例如，编码或测试中的一些修改是需求分析阶段分析不足引起的，那么，通过建立变更追踪表，</a:t>
            </a:r>
            <a:r>
              <a:rPr lang="zh-CN" altLang="en-US" sz="2000" dirty="0"/>
              <a:t>可以清晰地反映一个请求更改单</a:t>
            </a:r>
            <a:r>
              <a:rPr lang="en-US" altLang="zh-CN" sz="2000" dirty="0"/>
              <a:t>(CR)</a:t>
            </a:r>
            <a:r>
              <a:rPr lang="zh-CN" altLang="en-US" sz="2000" dirty="0"/>
              <a:t>所引发的一系列修改，从而保持从需求开始到当前阶段产品的一致性和前后双向的可追踪性</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b="1" dirty="0" smtClean="0"/>
              <a:t>如，</a:t>
            </a:r>
            <a:r>
              <a:rPr lang="en-US" altLang="zh-CN" sz="2000" b="1" dirty="0">
                <a:latin typeface="宋体"/>
                <a:ea typeface="宋体"/>
              </a:rPr>
              <a:t> </a:t>
            </a:r>
            <a:r>
              <a:rPr lang="en-US" altLang="zh-CN" sz="2000" b="1" dirty="0" smtClean="0">
                <a:latin typeface="宋体"/>
                <a:ea typeface="宋体"/>
              </a:rPr>
              <a:t>Crls-2</a:t>
            </a:r>
            <a:r>
              <a:rPr lang="zh-CN" altLang="en-US" sz="2000" b="1" dirty="0" smtClean="0">
                <a:latin typeface="宋体"/>
                <a:ea typeface="宋体"/>
              </a:rPr>
              <a:t>在测试阶段发现需求和设计的问题</a:t>
            </a:r>
            <a:endParaRPr lang="zh-CN" altLang="zh-CN" sz="2000" b="1" dirty="0">
              <a:latin typeface="宋体"/>
              <a:ea typeface="宋体"/>
            </a:endParaRPr>
          </a:p>
          <a:p>
            <a:pPr marL="800100" lvl="1" indent="-342900">
              <a:buFont typeface="Arial" panose="020B0604020202020204" pitchFamily="34" charset="0"/>
              <a:buChar char="•"/>
            </a:pPr>
            <a:endParaRPr lang="en-US" altLang="zh-CN" sz="2000" dirty="0" smtClean="0"/>
          </a:p>
          <a:p>
            <a:pPr marL="800100" lvl="1" indent="-342900">
              <a:buFont typeface="Arial" panose="020B0604020202020204" pitchFamily="34" charset="0"/>
              <a:buChar char="•"/>
            </a:pPr>
            <a:endParaRPr lang="zh-CN" alt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a:t>
            </a:r>
            <a:r>
              <a:rPr lang="zh-CN" altLang="en-US" dirty="0" smtClean="0"/>
              <a:t>版本管理</a:t>
            </a:r>
            <a:endParaRPr lang="zh-CN" altLang="en-US" dirty="0"/>
          </a:p>
        </p:txBody>
      </p:sp>
      <p:sp>
        <p:nvSpPr>
          <p:cNvPr id="3" name="内容占位符 2"/>
          <p:cNvSpPr>
            <a:spLocks noGrp="1"/>
          </p:cNvSpPr>
          <p:nvPr>
            <p:ph idx="1"/>
          </p:nvPr>
        </p:nvSpPr>
        <p:spPr/>
        <p:txBody>
          <a:bodyPr/>
          <a:lstStyle/>
          <a:p>
            <a:r>
              <a:rPr lang="en-US" dirty="0" smtClean="0"/>
              <a:t>19.51 </a:t>
            </a:r>
            <a:r>
              <a:rPr lang="zh-CN" altLang="en-US" dirty="0" smtClean="0"/>
              <a:t>版本的概念</a:t>
            </a:r>
          </a:p>
          <a:p>
            <a:r>
              <a:rPr lang="en-US" dirty="0" smtClean="0"/>
              <a:t>19.5.2 </a:t>
            </a:r>
            <a:r>
              <a:rPr lang="zh-CN" altLang="en-US" dirty="0" smtClean="0"/>
              <a:t>版本编号</a:t>
            </a:r>
          </a:p>
          <a:p>
            <a:r>
              <a:rPr lang="en-US" dirty="0" smtClean="0"/>
              <a:t>19.5.3 </a:t>
            </a:r>
            <a:r>
              <a:rPr lang="zh-CN" altLang="en-US" dirty="0" smtClean="0"/>
              <a:t>产品的建造过程</a:t>
            </a:r>
            <a:endParaRPr lang="en-US" altLang="zh-CN" dirty="0" smtClean="0"/>
          </a:p>
          <a:p>
            <a:r>
              <a:rPr lang="en-US" dirty="0" smtClean="0"/>
              <a:t>19.5.4 </a:t>
            </a:r>
            <a:r>
              <a:rPr lang="zh-CN" altLang="en-US" dirty="0" smtClean="0"/>
              <a:t>具有外购部件的建造</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19.5.1 </a:t>
            </a:r>
            <a:r>
              <a:rPr lang="zh-CN" altLang="en-US" dirty="0" smtClean="0"/>
              <a:t>版本的概念</a:t>
            </a:r>
            <a:endParaRPr lang="zh-CN" altLang="en-US" dirty="0"/>
          </a:p>
        </p:txBody>
      </p:sp>
      <p:sp>
        <p:nvSpPr>
          <p:cNvPr id="3" name="内容占位符 2"/>
          <p:cNvSpPr>
            <a:spLocks noGrp="1"/>
          </p:cNvSpPr>
          <p:nvPr>
            <p:ph idx="1"/>
          </p:nvPr>
        </p:nvSpPr>
        <p:spPr/>
        <p:txBody>
          <a:bodyPr/>
          <a:lstStyle/>
          <a:p>
            <a:r>
              <a:rPr lang="zh-CN" altLang="en-US" b="1" dirty="0" smtClean="0"/>
              <a:t>版本</a:t>
            </a:r>
            <a:r>
              <a:rPr lang="en-US" b="1" dirty="0" smtClean="0"/>
              <a:t>(version)</a:t>
            </a:r>
            <a:r>
              <a:rPr lang="en-US" dirty="0" smtClean="0"/>
              <a:t> v</a:t>
            </a:r>
            <a:r>
              <a:rPr lang="zh-CN" altLang="en-US" dirty="0" smtClean="0"/>
              <a:t>表达一个“项</a:t>
            </a:r>
            <a:r>
              <a:rPr lang="en-US" dirty="0" err="1" smtClean="0"/>
              <a:t>i</a:t>
            </a:r>
            <a:r>
              <a:rPr lang="zh-CN" altLang="en-US" dirty="0" smtClean="0"/>
              <a:t>”的进化状态，记为：</a:t>
            </a:r>
            <a:r>
              <a:rPr lang="en-US" dirty="0" smtClean="0"/>
              <a:t>v =(</a:t>
            </a:r>
            <a:r>
              <a:rPr lang="en-US" dirty="0" err="1" smtClean="0"/>
              <a:t>ps</a:t>
            </a:r>
            <a:r>
              <a:rPr lang="en-US" dirty="0" smtClean="0"/>
              <a:t>, </a:t>
            </a:r>
            <a:r>
              <a:rPr lang="en-US" dirty="0" err="1" smtClean="0"/>
              <a:t>vs</a:t>
            </a:r>
            <a:r>
              <a:rPr lang="en-US" dirty="0" smtClean="0"/>
              <a:t>)</a:t>
            </a:r>
            <a:r>
              <a:rPr lang="zh-CN" altLang="en-US" dirty="0" smtClean="0"/>
              <a:t>，</a:t>
            </a:r>
            <a:r>
              <a:rPr lang="en-US" dirty="0" err="1" smtClean="0"/>
              <a:t>ps</a:t>
            </a:r>
            <a:r>
              <a:rPr lang="zh-CN" altLang="en-US" dirty="0" smtClean="0"/>
              <a:t>和</a:t>
            </a:r>
            <a:r>
              <a:rPr lang="en-US" altLang="zh-CN" dirty="0" smtClean="0"/>
              <a:t>v</a:t>
            </a:r>
            <a:r>
              <a:rPr lang="en-US" dirty="0" smtClean="0"/>
              <a:t>s</a:t>
            </a:r>
            <a:r>
              <a:rPr lang="zh-CN" altLang="en-US" dirty="0" smtClean="0"/>
              <a:t>分别表示产品空间状态和版本空间。</a:t>
            </a:r>
            <a:endParaRPr lang="en-US" altLang="zh-CN" dirty="0" smtClean="0"/>
          </a:p>
          <a:p>
            <a:pPr lvl="1"/>
            <a:r>
              <a:rPr lang="zh-CN" altLang="en-US" dirty="0" smtClean="0"/>
              <a:t>“项”可以代表处于版本控制下的任何事情，例如，文件和目录、对象、实体关系等。</a:t>
            </a:r>
            <a:endParaRPr lang="en-US" altLang="zh-CN" dirty="0" smtClean="0"/>
          </a:p>
          <a:p>
            <a:pPr lvl="1"/>
            <a:r>
              <a:rPr lang="zh-CN" altLang="en-US" dirty="0" smtClean="0"/>
              <a:t>版本编号可以针对任意层，从一个软件产品到某个文件的具体文字或代码行。</a:t>
            </a:r>
          </a:p>
          <a:p>
            <a:r>
              <a:rPr lang="zh-CN" altLang="en-US" b="1" dirty="0" smtClean="0"/>
              <a:t>编号项</a:t>
            </a:r>
            <a:r>
              <a:rPr lang="en-US" dirty="0" smtClean="0"/>
              <a:t>(versioned item)</a:t>
            </a:r>
            <a:r>
              <a:rPr lang="zh-CN" altLang="en-US" dirty="0" smtClean="0"/>
              <a:t>是处于版本控制下的项。每个版本必须具有唯一的版本号</a:t>
            </a:r>
            <a:r>
              <a:rPr lang="en-US" dirty="0" smtClean="0"/>
              <a:t>(VID-Version Identifier)</a:t>
            </a:r>
            <a:r>
              <a:rPr lang="zh-CN" altLang="en-US" dirty="0" smtClean="0"/>
              <a:t>。</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版本差异</a:t>
            </a:r>
            <a:endParaRPr lang="zh-CN" altLang="en-US" dirty="0"/>
          </a:p>
        </p:txBody>
      </p:sp>
      <p:sp>
        <p:nvSpPr>
          <p:cNvPr id="3" name="内容占位符 2"/>
          <p:cNvSpPr>
            <a:spLocks noGrp="1"/>
          </p:cNvSpPr>
          <p:nvPr>
            <p:ph idx="1"/>
          </p:nvPr>
        </p:nvSpPr>
        <p:spPr/>
        <p:txBody>
          <a:bodyPr/>
          <a:lstStyle/>
          <a:p>
            <a:r>
              <a:rPr lang="zh-CN" altLang="en-US" dirty="0" smtClean="0"/>
              <a:t>版本修改的方式会导致两个版本之间具有</a:t>
            </a:r>
            <a:r>
              <a:rPr lang="zh-CN" altLang="en-US" b="1" dirty="0" smtClean="0"/>
              <a:t>差异</a:t>
            </a:r>
            <a:r>
              <a:rPr lang="en-US" b="1" dirty="0" smtClean="0"/>
              <a:t>(Delta)</a:t>
            </a:r>
          </a:p>
          <a:p>
            <a:pPr lvl="1"/>
            <a:r>
              <a:rPr lang="zh-CN" altLang="en-US" b="1" dirty="0" smtClean="0"/>
              <a:t>对称差异</a:t>
            </a:r>
            <a:r>
              <a:rPr lang="en-US" b="1" dirty="0" smtClean="0"/>
              <a:t>(symmetric delta)</a:t>
            </a:r>
            <a:r>
              <a:rPr lang="zh-CN" altLang="en-US" dirty="0" smtClean="0"/>
              <a:t>表达版本</a:t>
            </a:r>
            <a:r>
              <a:rPr lang="en-US" dirty="0" smtClean="0"/>
              <a:t>v</a:t>
            </a:r>
            <a:r>
              <a:rPr lang="en-US" baseline="-25000" dirty="0" smtClean="0"/>
              <a:t>1</a:t>
            </a:r>
            <a:r>
              <a:rPr lang="zh-CN" altLang="en-US" dirty="0" smtClean="0"/>
              <a:t>和</a:t>
            </a:r>
            <a:r>
              <a:rPr lang="en-US" dirty="0" smtClean="0"/>
              <a:t>v</a:t>
            </a:r>
            <a:r>
              <a:rPr lang="en-US" baseline="-25000" dirty="0" smtClean="0"/>
              <a:t>2</a:t>
            </a:r>
            <a:r>
              <a:rPr lang="zh-CN" altLang="en-US" dirty="0" smtClean="0"/>
              <a:t>都具有各自特性。</a:t>
            </a:r>
            <a:endParaRPr lang="en-US" altLang="zh-CN" dirty="0" smtClean="0"/>
          </a:p>
          <a:p>
            <a:pPr lvl="1"/>
            <a:r>
              <a:rPr lang="zh-CN" altLang="en-US" b="1" dirty="0" smtClean="0"/>
              <a:t>直接差异</a:t>
            </a:r>
            <a:r>
              <a:rPr lang="en-US" b="1" dirty="0" smtClean="0"/>
              <a:t>(directed delta)</a:t>
            </a:r>
            <a:r>
              <a:rPr lang="zh-CN" altLang="en-US" dirty="0" smtClean="0"/>
              <a:t>，</a:t>
            </a:r>
            <a:endParaRPr lang="en-US" altLang="zh-CN" dirty="0" smtClean="0"/>
          </a:p>
        </p:txBody>
      </p:sp>
      <p:grpSp>
        <p:nvGrpSpPr>
          <p:cNvPr id="6" name="Group 1"/>
          <p:cNvGrpSpPr>
            <a:grpSpLocks noChangeAspect="1"/>
          </p:cNvGrpSpPr>
          <p:nvPr/>
        </p:nvGrpSpPr>
        <p:grpSpPr bwMode="auto">
          <a:xfrm>
            <a:off x="1316779" y="3920737"/>
            <a:ext cx="7014889" cy="1585397"/>
            <a:chOff x="1559" y="1537"/>
            <a:chExt cx="7437" cy="1610"/>
          </a:xfrm>
        </p:grpSpPr>
        <p:sp>
          <p:nvSpPr>
            <p:cNvPr id="7" name="AutoShape 15"/>
            <p:cNvSpPr>
              <a:spLocks noChangeAspect="1" noChangeArrowheads="1" noTextEdit="1"/>
            </p:cNvSpPr>
            <p:nvPr/>
          </p:nvSpPr>
          <p:spPr bwMode="auto">
            <a:xfrm>
              <a:off x="1559" y="1537"/>
              <a:ext cx="7437" cy="16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8" name="Oval 14"/>
            <p:cNvSpPr>
              <a:spLocks noChangeArrowheads="1"/>
            </p:cNvSpPr>
            <p:nvPr/>
          </p:nvSpPr>
          <p:spPr bwMode="auto">
            <a:xfrm>
              <a:off x="1760" y="1537"/>
              <a:ext cx="1809" cy="805"/>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9" name="Oval 13"/>
            <p:cNvSpPr>
              <a:spLocks noChangeArrowheads="1"/>
            </p:cNvSpPr>
            <p:nvPr/>
          </p:nvSpPr>
          <p:spPr bwMode="auto">
            <a:xfrm>
              <a:off x="2564" y="1537"/>
              <a:ext cx="2010" cy="805"/>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0" name="Text Box 12"/>
            <p:cNvSpPr txBox="1">
              <a:spLocks noChangeArrowheads="1"/>
            </p:cNvSpPr>
            <p:nvPr/>
          </p:nvSpPr>
          <p:spPr bwMode="auto">
            <a:xfrm>
              <a:off x="2599" y="169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dirty="0">
                  <a:cs typeface="Times New Roman" panose="02020603050405020304" pitchFamily="18" charset="0"/>
                </a:rPr>
                <a:t>v</a:t>
              </a:r>
              <a:r>
                <a:rPr kumimoji="0" lang="en-US" altLang="zh-CN" sz="1800" baseline="-25000" dirty="0">
                  <a:cs typeface="Times New Roman" panose="02020603050405020304" pitchFamily="18" charset="0"/>
                </a:rPr>
                <a:t>1</a:t>
              </a:r>
              <a:r>
                <a:rPr kumimoji="0" lang="en-US" altLang="zh-CN" sz="1800" dirty="0">
                  <a:cs typeface="Times New Roman" panose="02020603050405020304" pitchFamily="18" charset="0"/>
                </a:rPr>
                <a:t>∩v</a:t>
              </a:r>
              <a:r>
                <a:rPr kumimoji="0" lang="en-US" altLang="zh-CN" sz="1800" baseline="-25000" dirty="0">
                  <a:cs typeface="Times New Roman" panose="02020603050405020304" pitchFamily="18" charset="0"/>
                </a:rPr>
                <a:t>2</a:t>
              </a:r>
            </a:p>
          </p:txBody>
        </p:sp>
        <p:sp>
          <p:nvSpPr>
            <p:cNvPr id="11" name="Text Box 11"/>
            <p:cNvSpPr txBox="1">
              <a:spLocks noChangeArrowheads="1"/>
            </p:cNvSpPr>
            <p:nvPr/>
          </p:nvSpPr>
          <p:spPr bwMode="auto">
            <a:xfrm>
              <a:off x="1760" y="1698"/>
              <a:ext cx="108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2</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2" name="Text Box 10"/>
            <p:cNvSpPr txBox="1">
              <a:spLocks noChangeArrowheads="1"/>
            </p:cNvSpPr>
            <p:nvPr/>
          </p:nvSpPr>
          <p:spPr bwMode="auto">
            <a:xfrm>
              <a:off x="3569" y="169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3" name="Text Box 9"/>
            <p:cNvSpPr txBox="1">
              <a:spLocks noChangeArrowheads="1"/>
            </p:cNvSpPr>
            <p:nvPr/>
          </p:nvSpPr>
          <p:spPr bwMode="auto">
            <a:xfrm>
              <a:off x="1760" y="2342"/>
              <a:ext cx="301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Δ</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endParaRPr>
            </a:p>
          </p:txBody>
        </p:sp>
        <p:sp>
          <p:nvSpPr>
            <p:cNvPr id="14" name="Text Box 8"/>
            <p:cNvSpPr txBox="1">
              <a:spLocks noChangeArrowheads="1"/>
            </p:cNvSpPr>
            <p:nvPr/>
          </p:nvSpPr>
          <p:spPr bwMode="auto">
            <a:xfrm>
              <a:off x="2162" y="2664"/>
              <a:ext cx="1941"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对称差异</a:t>
              </a:r>
              <a:endParaRPr kumimoji="0" lang="zh-CN" altLang="en-US"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
          <p:nvSpPr>
            <p:cNvPr id="15" name="Text Box 7"/>
            <p:cNvSpPr txBox="1">
              <a:spLocks noChangeArrowheads="1"/>
            </p:cNvSpPr>
            <p:nvPr/>
          </p:nvSpPr>
          <p:spPr bwMode="auto">
            <a:xfrm>
              <a:off x="6026" y="1537"/>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v</a:t>
              </a:r>
              <a:r>
                <a:rPr kumimoji="0" lang="en-US" altLang="zh-CN" sz="1800" b="0" i="0" u="none" strike="noStrike" cap="none" normalizeH="0" baseline="-30000" smtClean="0">
                  <a:ln>
                    <a:noFill/>
                  </a:ln>
                  <a:solidFill>
                    <a:schemeClr val="tx1"/>
                  </a:solidFill>
                  <a:effectLst/>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6" name="Text Box 6"/>
            <p:cNvSpPr txBox="1">
              <a:spLocks noChangeArrowheads="1"/>
            </p:cNvSpPr>
            <p:nvPr/>
          </p:nvSpPr>
          <p:spPr bwMode="auto">
            <a:xfrm>
              <a:off x="6113" y="2503"/>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v</a:t>
              </a:r>
              <a:r>
                <a:rPr kumimoji="0" lang="en-US" altLang="zh-CN" sz="1800" b="0" i="0" u="none" strike="noStrike" cap="none" normalizeH="0" baseline="-30000" smtClean="0">
                  <a:ln>
                    <a:noFill/>
                  </a:ln>
                  <a:solidFill>
                    <a:schemeClr val="tx1"/>
                  </a:solidFill>
                  <a:effectLst/>
                  <a:cs typeface="Times New Roman" panose="02020603050405020304" pitchFamily="18" charset="0"/>
                </a:rPr>
                <a:t>2</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Line 5"/>
            <p:cNvSpPr>
              <a:spLocks noChangeShapeType="1"/>
            </p:cNvSpPr>
            <p:nvPr/>
          </p:nvSpPr>
          <p:spPr bwMode="auto">
            <a:xfrm>
              <a:off x="6314" y="1859"/>
              <a:ext cx="1"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8" name="Text Box 4"/>
            <p:cNvSpPr txBox="1">
              <a:spLocks noChangeArrowheads="1"/>
            </p:cNvSpPr>
            <p:nvPr/>
          </p:nvSpPr>
          <p:spPr bwMode="auto">
            <a:xfrm>
              <a:off x="6314" y="1859"/>
              <a:ext cx="2546"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Δ</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cs typeface="Times New Roman" panose="02020603050405020304" pitchFamily="18" charset="0"/>
                </a:rPr>
                <a:t>) = op</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cs typeface="Times New Roman" panose="02020603050405020304" pitchFamily="18" charset="0"/>
                </a:rPr>
                <a:t>,…</a:t>
              </a:r>
              <a:r>
                <a:rPr kumimoji="0" lang="en-US" altLang="zh-CN" sz="1800" b="0" i="0" u="none" strike="noStrike" cap="none" normalizeH="0" baseline="0" dirty="0" err="1" smtClean="0">
                  <a:ln>
                    <a:noFill/>
                  </a:ln>
                  <a:solidFill>
                    <a:schemeClr val="tx1"/>
                  </a:solidFill>
                  <a:effectLst/>
                  <a:cs typeface="Times New Roman" panose="02020603050405020304" pitchFamily="18" charset="0"/>
                </a:rPr>
                <a:t>op</a:t>
              </a:r>
              <a:r>
                <a:rPr kumimoji="0" lang="en-US" altLang="zh-CN" sz="1800" b="0" i="0" u="none" strike="noStrike" cap="none" normalizeH="0" baseline="-30000" dirty="0" err="1" smtClean="0">
                  <a:ln>
                    <a:noFill/>
                  </a:ln>
                  <a:solidFill>
                    <a:schemeClr val="tx1"/>
                  </a:solidFill>
                  <a:effectLst/>
                  <a:cs typeface="Times New Roman" panose="02020603050405020304" pitchFamily="18" charset="0"/>
                </a:rPr>
                <a:t>m</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9" name="Text Box 3"/>
            <p:cNvSpPr txBox="1">
              <a:spLocks noChangeArrowheads="1"/>
            </p:cNvSpPr>
            <p:nvPr/>
          </p:nvSpPr>
          <p:spPr bwMode="auto">
            <a:xfrm>
              <a:off x="6785" y="2664"/>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b)</a:t>
              </a:r>
              <a:r>
                <a:rPr kumimoji="0" lang="zh-CN" altLang="en-US" sz="1800" b="0" i="0" u="none" strike="noStrike" cap="none" normalizeH="0" baseline="0" dirty="0" smtClean="0">
                  <a:ln>
                    <a:noFill/>
                  </a:ln>
                  <a:solidFill>
                    <a:schemeClr val="tx1"/>
                  </a:solidFill>
                  <a:effectLst/>
                  <a:cs typeface="Times New Roman" panose="02020603050405020304" pitchFamily="18" charset="0"/>
                </a:rPr>
                <a:t>直接差异</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Line 2"/>
            <p:cNvSpPr>
              <a:spLocks noChangeShapeType="1"/>
            </p:cNvSpPr>
            <p:nvPr/>
          </p:nvSpPr>
          <p:spPr bwMode="auto">
            <a:xfrm>
              <a:off x="5378" y="1537"/>
              <a:ext cx="0" cy="1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版本差异</a:t>
            </a:r>
            <a:r>
              <a:rPr lang="en-US" altLang="zh-CN" dirty="0" smtClean="0"/>
              <a:t>-</a:t>
            </a:r>
            <a:r>
              <a:rPr lang="zh-CN" altLang="en-US" b="1" dirty="0"/>
              <a:t>对称差异</a:t>
            </a:r>
            <a:endParaRPr lang="zh-CN" altLang="en-US" dirty="0"/>
          </a:p>
        </p:txBody>
      </p:sp>
      <p:sp>
        <p:nvSpPr>
          <p:cNvPr id="3" name="内容占位符 2"/>
          <p:cNvSpPr>
            <a:spLocks noGrp="1"/>
          </p:cNvSpPr>
          <p:nvPr>
            <p:ph idx="1"/>
          </p:nvPr>
        </p:nvSpPr>
        <p:spPr>
          <a:xfrm>
            <a:off x="723900" y="1336729"/>
            <a:ext cx="8001000" cy="4902200"/>
          </a:xfrm>
        </p:spPr>
        <p:txBody>
          <a:bodyPr/>
          <a:lstStyle/>
          <a:p>
            <a:r>
              <a:rPr lang="zh-CN" altLang="en-US" b="1" dirty="0" smtClean="0"/>
              <a:t>对称差异</a:t>
            </a:r>
            <a:r>
              <a:rPr lang="en-US" b="1" dirty="0" smtClean="0"/>
              <a:t>(symmetric delta)</a:t>
            </a:r>
            <a:r>
              <a:rPr lang="zh-CN" altLang="en-US" dirty="0" smtClean="0"/>
              <a:t>表达版本</a:t>
            </a:r>
            <a:r>
              <a:rPr lang="en-US" dirty="0" smtClean="0"/>
              <a:t>v</a:t>
            </a:r>
            <a:r>
              <a:rPr lang="en-US" baseline="-25000" dirty="0" smtClean="0"/>
              <a:t>1</a:t>
            </a:r>
            <a:r>
              <a:rPr lang="zh-CN" altLang="en-US" dirty="0" smtClean="0"/>
              <a:t>和</a:t>
            </a:r>
            <a:r>
              <a:rPr lang="en-US" dirty="0" smtClean="0"/>
              <a:t>v</a:t>
            </a:r>
            <a:r>
              <a:rPr lang="en-US" baseline="-25000" dirty="0" smtClean="0"/>
              <a:t>2</a:t>
            </a:r>
            <a:r>
              <a:rPr lang="zh-CN" altLang="en-US" dirty="0" smtClean="0"/>
              <a:t>都具有各自特性。</a:t>
            </a:r>
            <a:endParaRPr lang="en-US" altLang="zh-CN" dirty="0" smtClean="0"/>
          </a:p>
          <a:p>
            <a:pPr lvl="1"/>
            <a:r>
              <a:rPr lang="en-US" dirty="0" smtClean="0"/>
              <a:t>v</a:t>
            </a:r>
            <a:r>
              <a:rPr lang="en-US" baseline="-25000" dirty="0" smtClean="0"/>
              <a:t>1</a:t>
            </a:r>
            <a:r>
              <a:rPr lang="zh-CN" altLang="en-US" dirty="0" smtClean="0"/>
              <a:t>和</a:t>
            </a:r>
            <a:r>
              <a:rPr lang="en-US" dirty="0" smtClean="0"/>
              <a:t>v</a:t>
            </a:r>
            <a:r>
              <a:rPr lang="en-US" baseline="-25000" dirty="0" smtClean="0"/>
              <a:t>2</a:t>
            </a:r>
            <a:r>
              <a:rPr lang="zh-CN" altLang="en-US" dirty="0" smtClean="0"/>
              <a:t>有一部分是一样的</a:t>
            </a:r>
            <a:r>
              <a:rPr lang="en-US" dirty="0" smtClean="0"/>
              <a:t>(</a:t>
            </a:r>
            <a:r>
              <a:rPr lang="zh-CN" altLang="en-US" dirty="0" smtClean="0"/>
              <a:t>表示为</a:t>
            </a:r>
            <a:r>
              <a:rPr lang="en-US" dirty="0" smtClean="0"/>
              <a:t>v1</a:t>
            </a:r>
            <a:r>
              <a:rPr lang="zh-CN" altLang="en-US" dirty="0" smtClean="0"/>
              <a:t>∩</a:t>
            </a:r>
            <a:r>
              <a:rPr lang="en-US" dirty="0" smtClean="0"/>
              <a:t>v2)</a:t>
            </a:r>
            <a:r>
              <a:rPr lang="zh-CN" altLang="en-US" dirty="0" smtClean="0"/>
              <a:t>。</a:t>
            </a:r>
            <a:endParaRPr lang="en-US" altLang="zh-CN" dirty="0" smtClean="0"/>
          </a:p>
          <a:p>
            <a:pPr lvl="1"/>
            <a:r>
              <a:rPr lang="zh-CN" altLang="en-US" dirty="0"/>
              <a:t>这种差异是</a:t>
            </a:r>
            <a:r>
              <a:rPr lang="en-US" altLang="zh-CN" dirty="0"/>
              <a:t>v</a:t>
            </a:r>
            <a:r>
              <a:rPr lang="en-US" altLang="zh-CN" baseline="-25000" dirty="0"/>
              <a:t>1</a:t>
            </a:r>
            <a:r>
              <a:rPr lang="zh-CN" altLang="en-US" dirty="0"/>
              <a:t>和</a:t>
            </a:r>
            <a:r>
              <a:rPr lang="en-US" altLang="zh-CN" dirty="0"/>
              <a:t>v</a:t>
            </a:r>
            <a:r>
              <a:rPr lang="en-US" altLang="zh-CN" baseline="-25000" dirty="0"/>
              <a:t>2</a:t>
            </a:r>
            <a:r>
              <a:rPr lang="zh-CN" altLang="en-US" dirty="0"/>
              <a:t>各自特征所形成的</a:t>
            </a:r>
            <a:r>
              <a:rPr lang="en-US" altLang="zh-CN" dirty="0"/>
              <a:t>(</a:t>
            </a:r>
            <a:r>
              <a:rPr lang="zh-CN" altLang="en-US" dirty="0"/>
              <a:t>分别是</a:t>
            </a:r>
            <a:r>
              <a:rPr lang="en-US" altLang="zh-CN" dirty="0"/>
              <a:t>v</a:t>
            </a:r>
            <a:r>
              <a:rPr lang="en-US" altLang="zh-CN" baseline="-25000" dirty="0"/>
              <a:t>1</a:t>
            </a:r>
            <a:r>
              <a:rPr lang="en-US" altLang="zh-CN" dirty="0"/>
              <a:t> \ v</a:t>
            </a:r>
            <a:r>
              <a:rPr lang="en-US" altLang="zh-CN" baseline="-25000" dirty="0"/>
              <a:t>2</a:t>
            </a:r>
            <a:r>
              <a:rPr lang="en-US" altLang="zh-CN" dirty="0"/>
              <a:t> </a:t>
            </a:r>
            <a:r>
              <a:rPr lang="zh-CN" altLang="en-US" dirty="0"/>
              <a:t>和</a:t>
            </a:r>
            <a:r>
              <a:rPr lang="en-US" altLang="zh-CN" dirty="0"/>
              <a:t>v</a:t>
            </a:r>
            <a:r>
              <a:rPr lang="en-US" altLang="zh-CN" baseline="-25000" dirty="0"/>
              <a:t>2</a:t>
            </a:r>
            <a:r>
              <a:rPr lang="en-US" altLang="zh-CN" dirty="0"/>
              <a:t> \ v</a:t>
            </a:r>
            <a:r>
              <a:rPr lang="en-US" altLang="zh-CN" baseline="-25000" dirty="0"/>
              <a:t>1</a:t>
            </a:r>
            <a:r>
              <a:rPr lang="zh-CN" altLang="en-US" dirty="0"/>
              <a:t>，“</a:t>
            </a:r>
            <a:r>
              <a:rPr lang="en-US" altLang="zh-CN" dirty="0"/>
              <a:t>\”</a:t>
            </a:r>
            <a:r>
              <a:rPr lang="zh-CN" altLang="en-US" dirty="0"/>
              <a:t>表示集合的差</a:t>
            </a:r>
            <a:r>
              <a:rPr lang="en-US" altLang="zh-CN" dirty="0"/>
              <a:t>)</a:t>
            </a:r>
            <a:r>
              <a:rPr lang="zh-CN" altLang="en-US" dirty="0"/>
              <a:t>。这样，版本</a:t>
            </a:r>
            <a:r>
              <a:rPr lang="en-US" altLang="zh-CN" dirty="0"/>
              <a:t>v</a:t>
            </a:r>
            <a:r>
              <a:rPr lang="en-US" altLang="zh-CN" baseline="-25000" dirty="0"/>
              <a:t>1</a:t>
            </a:r>
            <a:r>
              <a:rPr lang="zh-CN" altLang="en-US" dirty="0"/>
              <a:t>和</a:t>
            </a:r>
            <a:r>
              <a:rPr lang="en-US" altLang="zh-CN" dirty="0"/>
              <a:t>v</a:t>
            </a:r>
            <a:r>
              <a:rPr lang="en-US" altLang="zh-CN" baseline="-25000" dirty="0"/>
              <a:t>2</a:t>
            </a:r>
            <a:r>
              <a:rPr lang="zh-CN" altLang="en-US" dirty="0"/>
              <a:t>之间的差异为：</a:t>
            </a:r>
            <a:r>
              <a:rPr lang="en-US" altLang="zh-CN" dirty="0"/>
              <a:t>Δ(v</a:t>
            </a:r>
            <a:r>
              <a:rPr lang="en-US" altLang="zh-CN" baseline="-25000" dirty="0"/>
              <a:t>1</a:t>
            </a:r>
            <a:r>
              <a:rPr lang="en-US" altLang="zh-CN" dirty="0"/>
              <a:t>,v</a:t>
            </a:r>
            <a:r>
              <a:rPr lang="en-US" altLang="zh-CN" baseline="-25000" dirty="0"/>
              <a:t>2</a:t>
            </a:r>
            <a:r>
              <a:rPr lang="en-US" altLang="zh-CN" dirty="0"/>
              <a:t>) =(v</a:t>
            </a:r>
            <a:r>
              <a:rPr lang="en-US" altLang="zh-CN" baseline="-25000" dirty="0"/>
              <a:t>1</a:t>
            </a:r>
            <a:r>
              <a:rPr lang="en-US" altLang="zh-CN" dirty="0"/>
              <a:t>\v</a:t>
            </a:r>
            <a:r>
              <a:rPr lang="en-US" altLang="zh-CN" baseline="-25000" dirty="0"/>
              <a:t>2</a:t>
            </a:r>
            <a:r>
              <a:rPr lang="en-US" altLang="zh-CN" dirty="0"/>
              <a:t>)∪(v</a:t>
            </a:r>
            <a:r>
              <a:rPr lang="en-US" altLang="zh-CN" baseline="-25000" dirty="0"/>
              <a:t>2</a:t>
            </a:r>
            <a:r>
              <a:rPr lang="en-US" altLang="zh-CN" dirty="0"/>
              <a:t>\v</a:t>
            </a:r>
            <a:r>
              <a:rPr lang="en-US" altLang="zh-CN" baseline="-25000" dirty="0"/>
              <a:t>1</a:t>
            </a:r>
            <a:r>
              <a:rPr lang="en-US" altLang="zh-CN" dirty="0"/>
              <a:t>)</a:t>
            </a:r>
            <a:r>
              <a:rPr lang="zh-CN" altLang="en-US" dirty="0"/>
              <a:t>，“∪”表示两个集合的并</a:t>
            </a:r>
            <a:r>
              <a:rPr lang="zh-CN" altLang="en-US" dirty="0" smtClean="0"/>
              <a:t>。</a:t>
            </a:r>
          </a:p>
        </p:txBody>
      </p:sp>
      <p:sp>
        <p:nvSpPr>
          <p:cNvPr id="4" name="Rectangle 1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1" name="Group 1"/>
          <p:cNvGrpSpPr>
            <a:grpSpLocks noChangeAspect="1"/>
          </p:cNvGrpSpPr>
          <p:nvPr/>
        </p:nvGrpSpPr>
        <p:grpSpPr bwMode="auto">
          <a:xfrm>
            <a:off x="1356250" y="4354913"/>
            <a:ext cx="7014889" cy="1585397"/>
            <a:chOff x="1559" y="1537"/>
            <a:chExt cx="7437" cy="1610"/>
          </a:xfrm>
        </p:grpSpPr>
        <p:sp>
          <p:nvSpPr>
            <p:cNvPr id="22" name="AutoShape 15"/>
            <p:cNvSpPr>
              <a:spLocks noChangeAspect="1" noChangeArrowheads="1" noTextEdit="1"/>
            </p:cNvSpPr>
            <p:nvPr/>
          </p:nvSpPr>
          <p:spPr bwMode="auto">
            <a:xfrm>
              <a:off x="1559" y="1537"/>
              <a:ext cx="7437" cy="16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3" name="Oval 14"/>
            <p:cNvSpPr>
              <a:spLocks noChangeArrowheads="1"/>
            </p:cNvSpPr>
            <p:nvPr/>
          </p:nvSpPr>
          <p:spPr bwMode="auto">
            <a:xfrm>
              <a:off x="1760" y="1537"/>
              <a:ext cx="1809" cy="805"/>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4" name="Oval 13"/>
            <p:cNvSpPr>
              <a:spLocks noChangeArrowheads="1"/>
            </p:cNvSpPr>
            <p:nvPr/>
          </p:nvSpPr>
          <p:spPr bwMode="auto">
            <a:xfrm>
              <a:off x="2564" y="1537"/>
              <a:ext cx="2010" cy="805"/>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5" name="Text Box 12"/>
            <p:cNvSpPr txBox="1">
              <a:spLocks noChangeArrowheads="1"/>
            </p:cNvSpPr>
            <p:nvPr/>
          </p:nvSpPr>
          <p:spPr bwMode="auto">
            <a:xfrm>
              <a:off x="2599" y="169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dirty="0">
                  <a:cs typeface="Times New Roman" panose="02020603050405020304" pitchFamily="18" charset="0"/>
                </a:rPr>
                <a:t>v</a:t>
              </a:r>
              <a:r>
                <a:rPr kumimoji="0" lang="en-US" altLang="zh-CN" sz="1800" baseline="-25000" dirty="0">
                  <a:cs typeface="Times New Roman" panose="02020603050405020304" pitchFamily="18" charset="0"/>
                </a:rPr>
                <a:t>1</a:t>
              </a:r>
              <a:r>
                <a:rPr kumimoji="0" lang="en-US" altLang="zh-CN" sz="1800" dirty="0">
                  <a:cs typeface="Times New Roman" panose="02020603050405020304" pitchFamily="18" charset="0"/>
                </a:rPr>
                <a:t>∩v</a:t>
              </a:r>
              <a:r>
                <a:rPr kumimoji="0" lang="en-US" altLang="zh-CN" sz="1800" baseline="-25000" dirty="0">
                  <a:cs typeface="Times New Roman" panose="02020603050405020304" pitchFamily="18" charset="0"/>
                </a:rPr>
                <a:t>2</a:t>
              </a:r>
            </a:p>
          </p:txBody>
        </p:sp>
        <p:sp>
          <p:nvSpPr>
            <p:cNvPr id="26" name="Text Box 11"/>
            <p:cNvSpPr txBox="1">
              <a:spLocks noChangeArrowheads="1"/>
            </p:cNvSpPr>
            <p:nvPr/>
          </p:nvSpPr>
          <p:spPr bwMode="auto">
            <a:xfrm>
              <a:off x="1760" y="1698"/>
              <a:ext cx="108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2</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7" name="Text Box 10"/>
            <p:cNvSpPr txBox="1">
              <a:spLocks noChangeArrowheads="1"/>
            </p:cNvSpPr>
            <p:nvPr/>
          </p:nvSpPr>
          <p:spPr bwMode="auto">
            <a:xfrm>
              <a:off x="3569" y="169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8" name="Text Box 9"/>
            <p:cNvSpPr txBox="1">
              <a:spLocks noChangeArrowheads="1"/>
            </p:cNvSpPr>
            <p:nvPr/>
          </p:nvSpPr>
          <p:spPr bwMode="auto">
            <a:xfrm>
              <a:off x="1760" y="2342"/>
              <a:ext cx="301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Δ</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endParaRPr>
            </a:p>
          </p:txBody>
        </p:sp>
        <p:sp>
          <p:nvSpPr>
            <p:cNvPr id="29" name="Text Box 8"/>
            <p:cNvSpPr txBox="1">
              <a:spLocks noChangeArrowheads="1"/>
            </p:cNvSpPr>
            <p:nvPr/>
          </p:nvSpPr>
          <p:spPr bwMode="auto">
            <a:xfrm>
              <a:off x="2162" y="2664"/>
              <a:ext cx="1941"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对称差异</a:t>
              </a:r>
              <a:endParaRPr kumimoji="0" lang="zh-CN" altLang="en-US"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
          <p:nvSpPr>
            <p:cNvPr id="30" name="Text Box 7"/>
            <p:cNvSpPr txBox="1">
              <a:spLocks noChangeArrowheads="1"/>
            </p:cNvSpPr>
            <p:nvPr/>
          </p:nvSpPr>
          <p:spPr bwMode="auto">
            <a:xfrm>
              <a:off x="6026" y="1537"/>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v</a:t>
              </a:r>
              <a:r>
                <a:rPr kumimoji="0" lang="en-US" altLang="zh-CN" sz="1800" b="0" i="0" u="none" strike="noStrike" cap="none" normalizeH="0" baseline="-30000" smtClean="0">
                  <a:ln>
                    <a:noFill/>
                  </a:ln>
                  <a:solidFill>
                    <a:schemeClr val="tx1"/>
                  </a:solidFill>
                  <a:effectLst/>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Text Box 6"/>
            <p:cNvSpPr txBox="1">
              <a:spLocks noChangeArrowheads="1"/>
            </p:cNvSpPr>
            <p:nvPr/>
          </p:nvSpPr>
          <p:spPr bwMode="auto">
            <a:xfrm>
              <a:off x="6113" y="2503"/>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v</a:t>
              </a:r>
              <a:r>
                <a:rPr kumimoji="0" lang="en-US" altLang="zh-CN" sz="1800" b="0" i="0" u="none" strike="noStrike" cap="none" normalizeH="0" baseline="-30000" smtClean="0">
                  <a:ln>
                    <a:noFill/>
                  </a:ln>
                  <a:solidFill>
                    <a:schemeClr val="tx1"/>
                  </a:solidFill>
                  <a:effectLst/>
                  <a:cs typeface="Times New Roman" panose="02020603050405020304" pitchFamily="18" charset="0"/>
                </a:rPr>
                <a:t>2</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Line 5"/>
            <p:cNvSpPr>
              <a:spLocks noChangeShapeType="1"/>
            </p:cNvSpPr>
            <p:nvPr/>
          </p:nvSpPr>
          <p:spPr bwMode="auto">
            <a:xfrm>
              <a:off x="6314" y="1859"/>
              <a:ext cx="1"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3" name="Text Box 4"/>
            <p:cNvSpPr txBox="1">
              <a:spLocks noChangeArrowheads="1"/>
            </p:cNvSpPr>
            <p:nvPr/>
          </p:nvSpPr>
          <p:spPr bwMode="auto">
            <a:xfrm>
              <a:off x="6314" y="1859"/>
              <a:ext cx="2546"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Δ</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cs typeface="Times New Roman" panose="02020603050405020304" pitchFamily="18" charset="0"/>
                </a:rPr>
                <a:t>) = op</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cs typeface="Times New Roman" panose="02020603050405020304" pitchFamily="18" charset="0"/>
                </a:rPr>
                <a:t>,…</a:t>
              </a:r>
              <a:r>
                <a:rPr kumimoji="0" lang="en-US" altLang="zh-CN" sz="1800" b="0" i="0" u="none" strike="noStrike" cap="none" normalizeH="0" baseline="0" dirty="0" err="1" smtClean="0">
                  <a:ln>
                    <a:noFill/>
                  </a:ln>
                  <a:solidFill>
                    <a:schemeClr val="tx1"/>
                  </a:solidFill>
                  <a:effectLst/>
                  <a:cs typeface="Times New Roman" panose="02020603050405020304" pitchFamily="18" charset="0"/>
                </a:rPr>
                <a:t>op</a:t>
              </a:r>
              <a:r>
                <a:rPr kumimoji="0" lang="en-US" altLang="zh-CN" sz="1800" b="0" i="0" u="none" strike="noStrike" cap="none" normalizeH="0" baseline="-30000" dirty="0" err="1" smtClean="0">
                  <a:ln>
                    <a:noFill/>
                  </a:ln>
                  <a:solidFill>
                    <a:schemeClr val="tx1"/>
                  </a:solidFill>
                  <a:effectLst/>
                  <a:cs typeface="Times New Roman" panose="02020603050405020304" pitchFamily="18" charset="0"/>
                </a:rPr>
                <a:t>m</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4" name="Text Box 3"/>
            <p:cNvSpPr txBox="1">
              <a:spLocks noChangeArrowheads="1"/>
            </p:cNvSpPr>
            <p:nvPr/>
          </p:nvSpPr>
          <p:spPr bwMode="auto">
            <a:xfrm>
              <a:off x="6785" y="2664"/>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b)</a:t>
              </a:r>
              <a:r>
                <a:rPr kumimoji="0" lang="zh-CN" altLang="en-US" sz="1800" b="0" i="0" u="none" strike="noStrike" cap="none" normalizeH="0" baseline="0" dirty="0" smtClean="0">
                  <a:ln>
                    <a:noFill/>
                  </a:ln>
                  <a:solidFill>
                    <a:schemeClr val="tx1"/>
                  </a:solidFill>
                  <a:effectLst/>
                  <a:cs typeface="Times New Roman" panose="02020603050405020304" pitchFamily="18" charset="0"/>
                </a:rPr>
                <a:t>直接差异</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Line 2"/>
            <p:cNvSpPr>
              <a:spLocks noChangeShapeType="1"/>
            </p:cNvSpPr>
            <p:nvPr/>
          </p:nvSpPr>
          <p:spPr bwMode="auto">
            <a:xfrm>
              <a:off x="5378" y="1537"/>
              <a:ext cx="0" cy="1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Tree>
    <p:extLst>
      <p:ext uri="{BB962C8B-B14F-4D97-AF65-F5344CB8AC3E}">
        <p14:creationId xmlns:p14="http://schemas.microsoft.com/office/powerpoint/2010/main" val="4090026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版本差异</a:t>
            </a:r>
            <a:r>
              <a:rPr lang="en-US" altLang="zh-CN" dirty="0" smtClean="0"/>
              <a:t>-</a:t>
            </a:r>
            <a:r>
              <a:rPr lang="zh-CN" altLang="en-US" b="1" dirty="0"/>
              <a:t>直接差异</a:t>
            </a:r>
            <a:endParaRPr lang="zh-CN" altLang="en-US" dirty="0"/>
          </a:p>
        </p:txBody>
      </p:sp>
      <p:sp>
        <p:nvSpPr>
          <p:cNvPr id="3" name="内容占位符 2"/>
          <p:cNvSpPr>
            <a:spLocks noGrp="1"/>
          </p:cNvSpPr>
          <p:nvPr>
            <p:ph idx="1"/>
          </p:nvPr>
        </p:nvSpPr>
        <p:spPr/>
        <p:txBody>
          <a:bodyPr/>
          <a:lstStyle/>
          <a:p>
            <a:r>
              <a:rPr lang="zh-CN" altLang="en-US" b="1" dirty="0" smtClean="0"/>
              <a:t>直接差异</a:t>
            </a:r>
            <a:r>
              <a:rPr lang="en-US" b="1" dirty="0" smtClean="0"/>
              <a:t>(directed delta)</a:t>
            </a:r>
            <a:r>
              <a:rPr lang="zh-CN" altLang="en-US" dirty="0" smtClean="0"/>
              <a:t>，</a:t>
            </a:r>
            <a:endParaRPr lang="en-US" altLang="zh-CN" dirty="0" smtClean="0"/>
          </a:p>
          <a:p>
            <a:pPr lvl="1"/>
            <a:r>
              <a:rPr lang="zh-CN" altLang="en-US" dirty="0" smtClean="0"/>
              <a:t>对版本</a:t>
            </a:r>
            <a:r>
              <a:rPr lang="en-US" dirty="0" smtClean="0"/>
              <a:t>v1</a:t>
            </a:r>
            <a:r>
              <a:rPr lang="zh-CN" altLang="en-US" dirty="0" smtClean="0"/>
              <a:t>进行一系列</a:t>
            </a:r>
            <a:r>
              <a:rPr lang="en-US" dirty="0" smtClean="0"/>
              <a:t>(</a:t>
            </a:r>
            <a:r>
              <a:rPr lang="zh-CN" altLang="en-US" dirty="0" smtClean="0"/>
              <a:t>基本</a:t>
            </a:r>
            <a:r>
              <a:rPr lang="en-US" dirty="0" smtClean="0"/>
              <a:t>)</a:t>
            </a:r>
            <a:r>
              <a:rPr lang="zh-CN" altLang="en-US" dirty="0" smtClean="0"/>
              <a:t>修改操作</a:t>
            </a:r>
            <a:r>
              <a:rPr lang="en-US" dirty="0" smtClean="0"/>
              <a:t>op</a:t>
            </a:r>
            <a:r>
              <a:rPr lang="en-US" baseline="-25000" dirty="0" smtClean="0"/>
              <a:t>1</a:t>
            </a:r>
            <a:r>
              <a:rPr lang="en-US" dirty="0" smtClean="0"/>
              <a:t>…</a:t>
            </a:r>
            <a:r>
              <a:rPr lang="en-US" dirty="0" err="1" smtClean="0"/>
              <a:t>op</a:t>
            </a:r>
            <a:r>
              <a:rPr lang="en-US" baseline="-25000" dirty="0" err="1" smtClean="0"/>
              <a:t>m</a:t>
            </a:r>
            <a:r>
              <a:rPr lang="zh-CN" altLang="en-US" dirty="0" smtClean="0"/>
              <a:t>，而产生版本</a:t>
            </a:r>
            <a:r>
              <a:rPr lang="en-US" dirty="0" smtClean="0"/>
              <a:t>v</a:t>
            </a:r>
            <a:r>
              <a:rPr lang="en-US" baseline="-25000" dirty="0" smtClean="0"/>
              <a:t>2</a:t>
            </a:r>
            <a:r>
              <a:rPr lang="zh-CN" altLang="en-US" dirty="0" smtClean="0"/>
              <a:t>。</a:t>
            </a:r>
            <a:endParaRPr lang="en-US" altLang="zh-CN" dirty="0" smtClean="0"/>
          </a:p>
          <a:p>
            <a:pPr lvl="1"/>
            <a:r>
              <a:rPr lang="en-US" dirty="0" smtClean="0"/>
              <a:t>v</a:t>
            </a:r>
            <a:r>
              <a:rPr lang="en-US" baseline="-25000" dirty="0" smtClean="0"/>
              <a:t>1</a:t>
            </a:r>
            <a:r>
              <a:rPr lang="zh-CN" altLang="en-US" dirty="0" smtClean="0"/>
              <a:t>和</a:t>
            </a:r>
            <a:r>
              <a:rPr lang="en-US" dirty="0" smtClean="0"/>
              <a:t>v</a:t>
            </a:r>
            <a:r>
              <a:rPr lang="en-US" baseline="-25000" dirty="0" smtClean="0"/>
              <a:t>2</a:t>
            </a:r>
            <a:r>
              <a:rPr lang="zh-CN" altLang="en-US" dirty="0" smtClean="0"/>
              <a:t>的差异</a:t>
            </a:r>
            <a:r>
              <a:rPr lang="en-US" altLang="zh-CN" dirty="0" smtClean="0"/>
              <a:t>Δ</a:t>
            </a:r>
            <a:r>
              <a:rPr lang="en-US" dirty="0" smtClean="0"/>
              <a:t>(v</a:t>
            </a:r>
            <a:r>
              <a:rPr lang="en-US" baseline="-25000" dirty="0" smtClean="0"/>
              <a:t>1</a:t>
            </a:r>
            <a:r>
              <a:rPr lang="en-US" dirty="0" smtClean="0"/>
              <a:t>,v</a:t>
            </a:r>
            <a:r>
              <a:rPr lang="en-US" baseline="-25000" dirty="0" smtClean="0"/>
              <a:t>2</a:t>
            </a:r>
            <a:r>
              <a:rPr lang="en-US" dirty="0" smtClean="0"/>
              <a:t>)</a:t>
            </a:r>
            <a:r>
              <a:rPr lang="zh-CN" altLang="en-US" dirty="0" smtClean="0"/>
              <a:t>是一系列修改操作</a:t>
            </a:r>
            <a:r>
              <a:rPr lang="en-US" dirty="0" smtClean="0"/>
              <a:t>(op</a:t>
            </a:r>
            <a:r>
              <a:rPr lang="en-US" baseline="-25000" dirty="0" smtClean="0"/>
              <a:t>1</a:t>
            </a:r>
            <a:r>
              <a:rPr lang="en-US" dirty="0" smtClean="0"/>
              <a:t>,…</a:t>
            </a:r>
            <a:r>
              <a:rPr lang="en-US" dirty="0" err="1" smtClean="0"/>
              <a:t>op</a:t>
            </a:r>
            <a:r>
              <a:rPr lang="en-US" baseline="-25000" dirty="0" err="1" smtClean="0"/>
              <a:t>m</a:t>
            </a:r>
            <a:r>
              <a:rPr lang="en-US" dirty="0" smtClean="0"/>
              <a:t>)</a:t>
            </a:r>
            <a:r>
              <a:rPr lang="zh-CN" altLang="en-US" dirty="0" smtClean="0"/>
              <a:t>的集合，需要建立修改数据库，记录这些修改操作，并可以由此推断出差异。</a:t>
            </a:r>
            <a:endParaRPr lang="zh-CN" altLang="en-US" dirty="0"/>
          </a:p>
        </p:txBody>
      </p:sp>
      <p:grpSp>
        <p:nvGrpSpPr>
          <p:cNvPr id="4" name="Group 1"/>
          <p:cNvGrpSpPr>
            <a:grpSpLocks noChangeAspect="1"/>
          </p:cNvGrpSpPr>
          <p:nvPr/>
        </p:nvGrpSpPr>
        <p:grpSpPr bwMode="auto">
          <a:xfrm>
            <a:off x="1250995" y="3822060"/>
            <a:ext cx="7014889" cy="1585397"/>
            <a:chOff x="1559" y="1537"/>
            <a:chExt cx="7437" cy="1610"/>
          </a:xfrm>
        </p:grpSpPr>
        <p:sp>
          <p:nvSpPr>
            <p:cNvPr id="5" name="AutoShape 15"/>
            <p:cNvSpPr>
              <a:spLocks noChangeAspect="1" noChangeArrowheads="1" noTextEdit="1"/>
            </p:cNvSpPr>
            <p:nvPr/>
          </p:nvSpPr>
          <p:spPr bwMode="auto">
            <a:xfrm>
              <a:off x="1559" y="1537"/>
              <a:ext cx="7437" cy="16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6" name="Oval 14"/>
            <p:cNvSpPr>
              <a:spLocks noChangeArrowheads="1"/>
            </p:cNvSpPr>
            <p:nvPr/>
          </p:nvSpPr>
          <p:spPr bwMode="auto">
            <a:xfrm>
              <a:off x="1760" y="1537"/>
              <a:ext cx="1809" cy="805"/>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7" name="Oval 13"/>
            <p:cNvSpPr>
              <a:spLocks noChangeArrowheads="1"/>
            </p:cNvSpPr>
            <p:nvPr/>
          </p:nvSpPr>
          <p:spPr bwMode="auto">
            <a:xfrm>
              <a:off x="2564" y="1537"/>
              <a:ext cx="2010" cy="805"/>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8" name="Text Box 12"/>
            <p:cNvSpPr txBox="1">
              <a:spLocks noChangeArrowheads="1"/>
            </p:cNvSpPr>
            <p:nvPr/>
          </p:nvSpPr>
          <p:spPr bwMode="auto">
            <a:xfrm>
              <a:off x="2599" y="169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dirty="0">
                  <a:cs typeface="Times New Roman" panose="02020603050405020304" pitchFamily="18" charset="0"/>
                </a:rPr>
                <a:t>v</a:t>
              </a:r>
              <a:r>
                <a:rPr kumimoji="0" lang="en-US" altLang="zh-CN" sz="1800" baseline="-25000" dirty="0">
                  <a:cs typeface="Times New Roman" panose="02020603050405020304" pitchFamily="18" charset="0"/>
                </a:rPr>
                <a:t>1</a:t>
              </a:r>
              <a:r>
                <a:rPr kumimoji="0" lang="en-US" altLang="zh-CN" sz="1800" dirty="0">
                  <a:cs typeface="Times New Roman" panose="02020603050405020304" pitchFamily="18" charset="0"/>
                </a:rPr>
                <a:t>∩v</a:t>
              </a:r>
              <a:r>
                <a:rPr kumimoji="0" lang="en-US" altLang="zh-CN" sz="1800" baseline="-25000" dirty="0">
                  <a:cs typeface="Times New Roman" panose="02020603050405020304" pitchFamily="18" charset="0"/>
                </a:rPr>
                <a:t>2</a:t>
              </a:r>
            </a:p>
          </p:txBody>
        </p:sp>
        <p:sp>
          <p:nvSpPr>
            <p:cNvPr id="9" name="Text Box 11"/>
            <p:cNvSpPr txBox="1">
              <a:spLocks noChangeArrowheads="1"/>
            </p:cNvSpPr>
            <p:nvPr/>
          </p:nvSpPr>
          <p:spPr bwMode="auto">
            <a:xfrm>
              <a:off x="1760" y="1698"/>
              <a:ext cx="108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2</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Text Box 10"/>
            <p:cNvSpPr txBox="1">
              <a:spLocks noChangeArrowheads="1"/>
            </p:cNvSpPr>
            <p:nvPr/>
          </p:nvSpPr>
          <p:spPr bwMode="auto">
            <a:xfrm>
              <a:off x="3569" y="1698"/>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Text Box 9"/>
            <p:cNvSpPr txBox="1">
              <a:spLocks noChangeArrowheads="1"/>
            </p:cNvSpPr>
            <p:nvPr/>
          </p:nvSpPr>
          <p:spPr bwMode="auto">
            <a:xfrm>
              <a:off x="1760" y="2342"/>
              <a:ext cx="301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Δ</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endParaRPr>
            </a:p>
          </p:txBody>
        </p:sp>
        <p:sp>
          <p:nvSpPr>
            <p:cNvPr id="12" name="Text Box 8"/>
            <p:cNvSpPr txBox="1">
              <a:spLocks noChangeArrowheads="1"/>
            </p:cNvSpPr>
            <p:nvPr/>
          </p:nvSpPr>
          <p:spPr bwMode="auto">
            <a:xfrm>
              <a:off x="2162" y="2664"/>
              <a:ext cx="1941"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a:t>
              </a:r>
              <a:r>
                <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对称差异</a:t>
              </a:r>
              <a:endParaRPr kumimoji="0" lang="zh-CN" altLang="en-US"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endParaRPr>
            </a:p>
          </p:txBody>
        </p:sp>
        <p:sp>
          <p:nvSpPr>
            <p:cNvPr id="13" name="Text Box 7"/>
            <p:cNvSpPr txBox="1">
              <a:spLocks noChangeArrowheads="1"/>
            </p:cNvSpPr>
            <p:nvPr/>
          </p:nvSpPr>
          <p:spPr bwMode="auto">
            <a:xfrm>
              <a:off x="6026" y="1537"/>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v</a:t>
              </a:r>
              <a:r>
                <a:rPr kumimoji="0" lang="en-US" altLang="zh-CN" sz="1800" b="0" i="0" u="none" strike="noStrike" cap="none" normalizeH="0" baseline="-30000" smtClean="0">
                  <a:ln>
                    <a:noFill/>
                  </a:ln>
                  <a:solidFill>
                    <a:schemeClr val="tx1"/>
                  </a:solidFill>
                  <a:effectLst/>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Text Box 6"/>
            <p:cNvSpPr txBox="1">
              <a:spLocks noChangeArrowheads="1"/>
            </p:cNvSpPr>
            <p:nvPr/>
          </p:nvSpPr>
          <p:spPr bwMode="auto">
            <a:xfrm>
              <a:off x="6113" y="2503"/>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v</a:t>
              </a:r>
              <a:r>
                <a:rPr kumimoji="0" lang="en-US" altLang="zh-CN" sz="1800" b="0" i="0" u="none" strike="noStrike" cap="none" normalizeH="0" baseline="-30000" smtClean="0">
                  <a:ln>
                    <a:noFill/>
                  </a:ln>
                  <a:solidFill>
                    <a:schemeClr val="tx1"/>
                  </a:solidFill>
                  <a:effectLst/>
                  <a:cs typeface="Times New Roman" panose="02020603050405020304" pitchFamily="18" charset="0"/>
                </a:rPr>
                <a:t>2</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Line 5"/>
            <p:cNvSpPr>
              <a:spLocks noChangeShapeType="1"/>
            </p:cNvSpPr>
            <p:nvPr/>
          </p:nvSpPr>
          <p:spPr bwMode="auto">
            <a:xfrm>
              <a:off x="6314" y="1859"/>
              <a:ext cx="1"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 name="Text Box 4"/>
            <p:cNvSpPr txBox="1">
              <a:spLocks noChangeArrowheads="1"/>
            </p:cNvSpPr>
            <p:nvPr/>
          </p:nvSpPr>
          <p:spPr bwMode="auto">
            <a:xfrm>
              <a:off x="6314" y="1859"/>
              <a:ext cx="2546"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Δ</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cs typeface="Times New Roman" panose="02020603050405020304" pitchFamily="18" charset="0"/>
                </a:rPr>
                <a:t>,v</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2</a:t>
              </a:r>
              <a:r>
                <a:rPr kumimoji="0" lang="en-US" altLang="zh-CN" sz="1800" b="0" i="0" u="none" strike="noStrike" cap="none" normalizeH="0" baseline="0" dirty="0" smtClean="0">
                  <a:ln>
                    <a:noFill/>
                  </a:ln>
                  <a:solidFill>
                    <a:schemeClr val="tx1"/>
                  </a:solidFill>
                  <a:effectLst/>
                  <a:cs typeface="Times New Roman" panose="02020603050405020304" pitchFamily="18" charset="0"/>
                </a:rPr>
                <a:t>) = op</a:t>
              </a:r>
              <a:r>
                <a:rPr kumimoji="0" lang="en-US" altLang="zh-CN" sz="1800" b="0" i="0" u="none" strike="noStrike" cap="none" normalizeH="0" baseline="-30000" dirty="0" smtClean="0">
                  <a:ln>
                    <a:noFill/>
                  </a:ln>
                  <a:solidFill>
                    <a:schemeClr val="tx1"/>
                  </a:solidFill>
                  <a:effectLst/>
                  <a:cs typeface="Times New Roman" panose="02020603050405020304" pitchFamily="18" charset="0"/>
                </a:rPr>
                <a:t>1</a:t>
              </a:r>
              <a:r>
                <a:rPr kumimoji="0" lang="en-US" altLang="zh-CN" sz="1800" b="0" i="0" u="none" strike="noStrike" cap="none" normalizeH="0" baseline="0" dirty="0" smtClean="0">
                  <a:ln>
                    <a:noFill/>
                  </a:ln>
                  <a:solidFill>
                    <a:schemeClr val="tx1"/>
                  </a:solidFill>
                  <a:effectLst/>
                  <a:cs typeface="Times New Roman" panose="02020603050405020304" pitchFamily="18" charset="0"/>
                </a:rPr>
                <a:t>,…</a:t>
              </a:r>
              <a:r>
                <a:rPr kumimoji="0" lang="en-US" altLang="zh-CN" sz="1800" b="0" i="0" u="none" strike="noStrike" cap="none" normalizeH="0" baseline="0" dirty="0" err="1" smtClean="0">
                  <a:ln>
                    <a:noFill/>
                  </a:ln>
                  <a:solidFill>
                    <a:schemeClr val="tx1"/>
                  </a:solidFill>
                  <a:effectLst/>
                  <a:cs typeface="Times New Roman" panose="02020603050405020304" pitchFamily="18" charset="0"/>
                </a:rPr>
                <a:t>op</a:t>
              </a:r>
              <a:r>
                <a:rPr kumimoji="0" lang="en-US" altLang="zh-CN" sz="1800" b="0" i="0" u="none" strike="noStrike" cap="none" normalizeH="0" baseline="-30000" dirty="0" err="1" smtClean="0">
                  <a:ln>
                    <a:noFill/>
                  </a:ln>
                  <a:solidFill>
                    <a:schemeClr val="tx1"/>
                  </a:solidFill>
                  <a:effectLst/>
                  <a:cs typeface="Times New Roman" panose="02020603050405020304" pitchFamily="18" charset="0"/>
                </a:rPr>
                <a:t>m</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7" name="Text Box 3"/>
            <p:cNvSpPr txBox="1">
              <a:spLocks noChangeArrowheads="1"/>
            </p:cNvSpPr>
            <p:nvPr/>
          </p:nvSpPr>
          <p:spPr bwMode="auto">
            <a:xfrm>
              <a:off x="6785" y="2664"/>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b)</a:t>
              </a:r>
              <a:r>
                <a:rPr kumimoji="0" lang="zh-CN" altLang="en-US" sz="1800" b="0" i="0" u="none" strike="noStrike" cap="none" normalizeH="0" baseline="0" dirty="0" smtClean="0">
                  <a:ln>
                    <a:noFill/>
                  </a:ln>
                  <a:solidFill>
                    <a:schemeClr val="tx1"/>
                  </a:solidFill>
                  <a:effectLst/>
                  <a:cs typeface="Times New Roman" panose="02020603050405020304" pitchFamily="18" charset="0"/>
                </a:rPr>
                <a:t>直接差异</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Line 2"/>
            <p:cNvSpPr>
              <a:spLocks noChangeShapeType="1"/>
            </p:cNvSpPr>
            <p:nvPr/>
          </p:nvSpPr>
          <p:spPr bwMode="auto">
            <a:xfrm>
              <a:off x="5378" y="1537"/>
              <a:ext cx="0" cy="1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9" name="矩形 18"/>
          <p:cNvSpPr/>
          <p:nvPr/>
        </p:nvSpPr>
        <p:spPr>
          <a:xfrm>
            <a:off x="914400" y="5407457"/>
            <a:ext cx="8229600" cy="707886"/>
          </a:xfrm>
          <a:prstGeom prst="rect">
            <a:avLst/>
          </a:prstGeom>
        </p:spPr>
        <p:txBody>
          <a:bodyPr wrap="square">
            <a:spAutoFit/>
          </a:bodyPr>
          <a:lstStyle/>
          <a:p>
            <a:pPr indent="269875">
              <a:spcAft>
                <a:spcPts val="0"/>
              </a:spcAft>
            </a:pPr>
            <a:r>
              <a:rPr lang="zh-CN" altLang="zh-CN" sz="2000" dirty="0"/>
              <a:t>实际上，有时修改导致的版本的</a:t>
            </a:r>
            <a:r>
              <a:rPr lang="zh-CN" altLang="zh-CN" sz="2000" dirty="0" smtClean="0"/>
              <a:t>变化</a:t>
            </a:r>
            <a:r>
              <a:rPr lang="zh-CN" altLang="en-US" sz="2000" dirty="0" smtClean="0"/>
              <a:t>会</a:t>
            </a:r>
            <a:r>
              <a:rPr lang="zh-CN" altLang="zh-CN" sz="2000" dirty="0" smtClean="0"/>
              <a:t>很</a:t>
            </a:r>
            <a:r>
              <a:rPr lang="zh-CN" altLang="en-US" sz="2000" dirty="0" smtClean="0"/>
              <a:t>大</a:t>
            </a:r>
            <a:r>
              <a:rPr lang="zh-CN" altLang="zh-CN" sz="2000" dirty="0" smtClean="0"/>
              <a:t>。</a:t>
            </a:r>
            <a:r>
              <a:rPr lang="zh-CN" altLang="zh-CN" sz="2000" dirty="0"/>
              <a:t>最坏的情况彻底修改，即</a:t>
            </a:r>
            <a:r>
              <a:rPr lang="en-US" altLang="zh-CN" sz="2000" dirty="0"/>
              <a:t>v</a:t>
            </a:r>
            <a:r>
              <a:rPr lang="en-US" altLang="zh-CN" sz="2000" baseline="-25000" dirty="0"/>
              <a:t>1</a:t>
            </a:r>
            <a:r>
              <a:rPr lang="zh-CN" altLang="zh-CN" sz="2000" dirty="0"/>
              <a:t>和</a:t>
            </a:r>
            <a:r>
              <a:rPr lang="en-US" altLang="zh-CN" sz="2000" dirty="0"/>
              <a:t>v</a:t>
            </a:r>
            <a:r>
              <a:rPr lang="en-US" altLang="zh-CN" sz="2000" baseline="-25000" dirty="0"/>
              <a:t>2</a:t>
            </a:r>
            <a:r>
              <a:rPr lang="zh-CN" altLang="zh-CN" sz="2000" dirty="0"/>
              <a:t>的交集为空。或者，随着不断的修改，相同的地方越来越少。</a:t>
            </a:r>
          </a:p>
        </p:txBody>
      </p:sp>
    </p:spTree>
    <p:extLst>
      <p:ext uri="{BB962C8B-B14F-4D97-AF65-F5344CB8AC3E}">
        <p14:creationId xmlns:p14="http://schemas.microsoft.com/office/powerpoint/2010/main" val="1733355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19.5.2 </a:t>
            </a:r>
            <a:r>
              <a:rPr lang="zh-CN" altLang="en-US" dirty="0" smtClean="0"/>
              <a:t>版本编号</a:t>
            </a:r>
            <a:endParaRPr lang="zh-CN" altLang="en-US" dirty="0"/>
          </a:p>
        </p:txBody>
      </p:sp>
      <p:sp>
        <p:nvSpPr>
          <p:cNvPr id="3" name="内容占位符 2"/>
          <p:cNvSpPr>
            <a:spLocks noGrp="1"/>
          </p:cNvSpPr>
          <p:nvPr>
            <p:ph idx="1"/>
          </p:nvPr>
        </p:nvSpPr>
        <p:spPr/>
        <p:txBody>
          <a:bodyPr/>
          <a:lstStyle/>
          <a:p>
            <a:r>
              <a:rPr lang="zh-CN" altLang="en-US" dirty="0" smtClean="0"/>
              <a:t>对版本进行编号是版本管理的首要工作，其目的是让人和机器能够识别出正确的版本要求。</a:t>
            </a:r>
            <a:endParaRPr lang="en-US" altLang="zh-CN" dirty="0" smtClean="0"/>
          </a:p>
          <a:p>
            <a:pPr lvl="1"/>
            <a:r>
              <a:rPr lang="zh-CN" altLang="en-US" b="1" dirty="0" smtClean="0"/>
              <a:t>外延编号</a:t>
            </a:r>
            <a:r>
              <a:rPr lang="zh-CN" altLang="en-US" dirty="0" smtClean="0"/>
              <a:t>是指</a:t>
            </a:r>
            <a:r>
              <a:rPr lang="en-US" dirty="0" smtClean="0"/>
              <a:t>V</a:t>
            </a:r>
            <a:r>
              <a:rPr lang="zh-CN" altLang="en-US" dirty="0" smtClean="0"/>
              <a:t>被定义为一系列的枚举数：</a:t>
            </a:r>
          </a:p>
          <a:p>
            <a:pPr lvl="2"/>
            <a:r>
              <a:rPr lang="en-US" dirty="0" smtClean="0"/>
              <a:t>V= {v</a:t>
            </a:r>
            <a:r>
              <a:rPr lang="en-US" baseline="-25000" dirty="0" smtClean="0"/>
              <a:t>1</a:t>
            </a:r>
            <a:r>
              <a:rPr lang="en-US" dirty="0" smtClean="0"/>
              <a:t>, …,</a:t>
            </a:r>
            <a:r>
              <a:rPr lang="en-US" dirty="0" err="1" smtClean="0"/>
              <a:t>v</a:t>
            </a:r>
            <a:r>
              <a:rPr lang="en-US" baseline="-25000" dirty="0" err="1" smtClean="0"/>
              <a:t>n</a:t>
            </a:r>
            <a:r>
              <a:rPr lang="en-US" dirty="0" smtClean="0"/>
              <a:t>}</a:t>
            </a:r>
            <a:endParaRPr lang="zh-CN" altLang="en-US" dirty="0" smtClean="0"/>
          </a:p>
          <a:p>
            <a:pPr lvl="2"/>
            <a:r>
              <a:rPr lang="zh-CN" altLang="en-US" dirty="0" smtClean="0"/>
              <a:t>每个版本具有唯一的数字。用户可以直接从</a:t>
            </a:r>
            <a:r>
              <a:rPr lang="en-US" dirty="0" smtClean="0"/>
              <a:t>SCM</a:t>
            </a:r>
            <a:r>
              <a:rPr lang="zh-CN" altLang="en-US" dirty="0" smtClean="0"/>
              <a:t>系统中用版本号取出版本，并在修改后给一个新版本号</a:t>
            </a:r>
            <a:r>
              <a:rPr lang="en-US" dirty="0" smtClean="0"/>
              <a:t>v</a:t>
            </a:r>
            <a:r>
              <a:rPr lang="en-US" baseline="-25000" dirty="0" smtClean="0"/>
              <a:t>i+1</a:t>
            </a:r>
            <a:r>
              <a:rPr lang="zh-CN" altLang="en-US" dirty="0" smtClean="0"/>
              <a:t>。</a:t>
            </a:r>
            <a:endParaRPr lang="en-US" altLang="zh-CN" dirty="0" smtClean="0"/>
          </a:p>
          <a:p>
            <a:pPr lvl="2"/>
            <a:r>
              <a:rPr lang="zh-CN" altLang="en-US" dirty="0" smtClean="0"/>
              <a:t>为保证安全，版本号必须互斥。例如，</a:t>
            </a:r>
            <a:r>
              <a:rPr lang="en-US" dirty="0" smtClean="0"/>
              <a:t>V1, V1.1, V1.2, V2.1, V2.2,…..</a:t>
            </a:r>
            <a:r>
              <a:rPr lang="zh-CN" altLang="en-US" dirty="0" smtClean="0"/>
              <a:t>。</a:t>
            </a:r>
          </a:p>
          <a:p>
            <a:pPr lvl="1"/>
            <a:r>
              <a:rPr lang="zh-CN" altLang="en-US" b="1" dirty="0" smtClean="0"/>
              <a:t>内涵编号</a:t>
            </a:r>
            <a:r>
              <a:rPr lang="zh-CN" altLang="en-US" dirty="0" smtClean="0"/>
              <a:t>不采用数字编号，而是采用谓词做编号，即，</a:t>
            </a:r>
          </a:p>
          <a:p>
            <a:pPr lvl="2"/>
            <a:r>
              <a:rPr lang="en-US" dirty="0" smtClean="0"/>
              <a:t>V = { v | c(v) }</a:t>
            </a:r>
            <a:endParaRPr lang="zh-CN" altLang="en-US" dirty="0" smtClean="0"/>
          </a:p>
          <a:p>
            <a:pPr lvl="2"/>
            <a:r>
              <a:rPr lang="zh-CN" altLang="en-US" dirty="0" smtClean="0"/>
              <a:t>谓词</a:t>
            </a:r>
            <a:r>
              <a:rPr lang="en-US" dirty="0" smtClean="0"/>
              <a:t>c</a:t>
            </a:r>
            <a:r>
              <a:rPr lang="zh-CN" altLang="en-US" dirty="0" smtClean="0"/>
              <a:t>定义</a:t>
            </a:r>
            <a:r>
              <a:rPr lang="en-US" dirty="0" smtClean="0"/>
              <a:t>V</a:t>
            </a:r>
            <a:r>
              <a:rPr lang="zh-CN" altLang="en-US" dirty="0" smtClean="0"/>
              <a:t>中的成员必须满足的约束条件。</a:t>
            </a:r>
            <a:endParaRPr lang="en-US" altLang="zh-CN" dirty="0" smtClean="0"/>
          </a:p>
          <a:p>
            <a:pPr lvl="2"/>
            <a:r>
              <a:rPr lang="zh-CN" altLang="en-US" dirty="0" smtClean="0"/>
              <a:t>例如，依据查询属性进行编号：</a:t>
            </a:r>
          </a:p>
          <a:p>
            <a:pPr lvl="3"/>
            <a:r>
              <a:rPr lang="en-US" dirty="0" smtClean="0"/>
              <a:t>AC3D (language =Java, platform = XP, date = Jan 2011)</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zh-CN" altLang="en-US" dirty="0" smtClean="0"/>
              <a:t>“状态和变迁”</a:t>
            </a:r>
            <a:r>
              <a:rPr lang="zh-CN" altLang="en-US" dirty="0"/>
              <a:t>的</a:t>
            </a:r>
            <a:r>
              <a:rPr lang="zh-CN" altLang="en-US" dirty="0" smtClean="0"/>
              <a:t> 编号</a:t>
            </a:r>
            <a:endParaRPr lang="zh-CN" altLang="en-US" dirty="0"/>
          </a:p>
        </p:txBody>
      </p:sp>
      <p:sp>
        <p:nvSpPr>
          <p:cNvPr id="3" name="内容占位符 2"/>
          <p:cNvSpPr>
            <a:spLocks noGrp="1"/>
          </p:cNvSpPr>
          <p:nvPr>
            <p:ph idx="1"/>
          </p:nvPr>
        </p:nvSpPr>
        <p:spPr>
          <a:xfrm>
            <a:off x="1041400" y="1206500"/>
            <a:ext cx="8001000" cy="4902200"/>
          </a:xfrm>
        </p:spPr>
        <p:txBody>
          <a:bodyPr/>
          <a:lstStyle/>
          <a:p>
            <a:r>
              <a:rPr lang="zh-CN" altLang="en-US" dirty="0" smtClean="0"/>
              <a:t>“基于状态和变迁”进行编号：</a:t>
            </a:r>
            <a:endParaRPr lang="en-US" altLang="zh-CN" dirty="0" smtClean="0"/>
          </a:p>
          <a:p>
            <a:pPr lvl="1"/>
            <a:r>
              <a:rPr lang="zh-CN" altLang="en-US" dirty="0" smtClean="0"/>
              <a:t>是从版本的状态出发的，区分出“修订”和“变体”</a:t>
            </a:r>
            <a:r>
              <a:rPr lang="en-US" dirty="0" smtClean="0"/>
              <a:t>(</a:t>
            </a:r>
            <a:r>
              <a:rPr lang="zh-CN" altLang="en-US" dirty="0" smtClean="0"/>
              <a:t>见</a:t>
            </a:r>
            <a:r>
              <a:rPr lang="en-US" dirty="0" smtClean="0"/>
              <a:t>19.4.3)</a:t>
            </a:r>
            <a:r>
              <a:rPr lang="zh-CN" altLang="en-US" dirty="0" smtClean="0"/>
              <a:t>。</a:t>
            </a:r>
            <a:endParaRPr lang="en-US" altLang="zh-CN" dirty="0" smtClean="0"/>
          </a:p>
          <a:p>
            <a:pPr lvl="1"/>
            <a:r>
              <a:rPr lang="zh-CN" altLang="en-US" dirty="0" smtClean="0"/>
              <a:t>为了与修改请求单</a:t>
            </a:r>
            <a:r>
              <a:rPr lang="en-US" dirty="0" smtClean="0"/>
              <a:t>(CR)</a:t>
            </a:r>
            <a:r>
              <a:rPr lang="zh-CN" altLang="en-US" dirty="0" smtClean="0"/>
              <a:t>建立良好的关联关系：</a:t>
            </a:r>
            <a:endParaRPr lang="en-US" altLang="zh-CN" dirty="0" smtClean="0"/>
          </a:p>
          <a:p>
            <a:pPr lvl="2"/>
            <a:r>
              <a:rPr lang="zh-CN" altLang="en-US" dirty="0" smtClean="0"/>
              <a:t>一个</a:t>
            </a:r>
            <a:r>
              <a:rPr lang="en-US" dirty="0" smtClean="0"/>
              <a:t>CR</a:t>
            </a:r>
            <a:r>
              <a:rPr lang="zh-CN" altLang="en-US" dirty="0" smtClean="0"/>
              <a:t>可能用一次</a:t>
            </a:r>
            <a:r>
              <a:rPr lang="en-US" dirty="0" smtClean="0"/>
              <a:t>(</a:t>
            </a:r>
            <a:r>
              <a:rPr lang="zh-CN" altLang="en-US" dirty="0" smtClean="0"/>
              <a:t>或多次或多个组合</a:t>
            </a:r>
            <a:r>
              <a:rPr lang="en-US" dirty="0" smtClean="0"/>
              <a:t>)</a:t>
            </a:r>
            <a:r>
              <a:rPr lang="zh-CN" altLang="en-US" dirty="0" smtClean="0"/>
              <a:t>修改实现，因此，可以依据</a:t>
            </a:r>
            <a:r>
              <a:rPr lang="en-US" dirty="0" smtClean="0"/>
              <a:t>CR</a:t>
            </a:r>
            <a:r>
              <a:rPr lang="zh-CN" altLang="en-US" dirty="0" smtClean="0"/>
              <a:t>的实现来描述版本。</a:t>
            </a:r>
          </a:p>
          <a:p>
            <a:r>
              <a:rPr lang="zh-CN" altLang="en-US" dirty="0" smtClean="0"/>
              <a:t>“外延和内涵”与“基于状态和变迁”的编号方式是正交的。</a:t>
            </a:r>
            <a:endParaRPr lang="en-US" altLang="zh-CN" dirty="0" smtClean="0"/>
          </a:p>
          <a:p>
            <a:pPr lvl="1"/>
            <a:r>
              <a:rPr lang="zh-CN" altLang="en-US" dirty="0" smtClean="0"/>
              <a:t>因此，许多版本管理系统中具有“基于状态的外延编号”，例如，采用条件编译，实现定义条件变量表达出编译哪个变体版本。</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19.5.3 </a:t>
            </a:r>
            <a:r>
              <a:rPr lang="zh-CN" altLang="en-US" dirty="0" smtClean="0"/>
              <a:t>产品的建造过程</a:t>
            </a:r>
            <a:endParaRPr lang="zh-CN" altLang="en-US" dirty="0"/>
          </a:p>
        </p:txBody>
      </p:sp>
      <p:sp>
        <p:nvSpPr>
          <p:cNvPr id="3" name="内容占位符 2"/>
          <p:cNvSpPr>
            <a:spLocks noGrp="1"/>
          </p:cNvSpPr>
          <p:nvPr>
            <p:ph idx="1"/>
          </p:nvPr>
        </p:nvSpPr>
        <p:spPr/>
        <p:txBody>
          <a:bodyPr/>
          <a:lstStyle/>
          <a:p>
            <a:r>
              <a:rPr lang="zh-CN" altLang="en-US" dirty="0" smtClean="0"/>
              <a:t>多版本导致了建造产品时，要正确选择每个模块的版本，这样才能够从多个模块版本中构造出期望的产品。</a:t>
            </a:r>
            <a:endParaRPr lang="en-US" altLang="zh-CN" dirty="0" smtClean="0"/>
          </a:p>
          <a:p>
            <a:endParaRPr lang="en-US" altLang="zh-CN" dirty="0" smtClean="0"/>
          </a:p>
          <a:p>
            <a:r>
              <a:rPr lang="zh-CN" altLang="en-US" dirty="0" smtClean="0"/>
              <a:t>假定一个软件</a:t>
            </a:r>
            <a:r>
              <a:rPr lang="en-US" dirty="0" err="1" smtClean="0"/>
              <a:t>foo</a:t>
            </a:r>
            <a:r>
              <a:rPr lang="zh-CN" altLang="en-US" dirty="0" smtClean="0"/>
              <a:t>由</a:t>
            </a:r>
            <a:r>
              <a:rPr lang="en-US" dirty="0" smtClean="0"/>
              <a:t>a</a:t>
            </a:r>
            <a:r>
              <a:rPr lang="zh-CN" altLang="en-US" dirty="0" smtClean="0"/>
              <a:t>、</a:t>
            </a:r>
            <a:r>
              <a:rPr lang="en-US" dirty="0" smtClean="0"/>
              <a:t>b</a:t>
            </a:r>
            <a:r>
              <a:rPr lang="zh-CN" altLang="en-US" dirty="0" smtClean="0"/>
              <a:t>、</a:t>
            </a:r>
            <a:r>
              <a:rPr lang="en-US" dirty="0" smtClean="0"/>
              <a:t>c</a:t>
            </a:r>
            <a:r>
              <a:rPr lang="zh-CN" altLang="en-US" dirty="0" smtClean="0"/>
              <a:t>三个应用程序模块，一个主程序</a:t>
            </a:r>
            <a:r>
              <a:rPr lang="en-US" dirty="0" smtClean="0"/>
              <a:t>main</a:t>
            </a:r>
            <a:r>
              <a:rPr lang="zh-CN" altLang="en-US" dirty="0" smtClean="0"/>
              <a:t>，以及一个系统库</a:t>
            </a:r>
            <a:r>
              <a:rPr lang="en-US" dirty="0" smtClean="0"/>
              <a:t>sys</a:t>
            </a:r>
            <a:r>
              <a:rPr lang="zh-CN" altLang="en-US" dirty="0" smtClean="0"/>
              <a:t>组成。</a:t>
            </a:r>
            <a:endParaRPr lang="en-US" altLang="zh-CN" dirty="0" smtClean="0"/>
          </a:p>
          <a:p>
            <a:pPr lvl="1"/>
            <a:r>
              <a:rPr lang="zh-CN" altLang="en-US" dirty="0" smtClean="0"/>
              <a:t>这样可以分别用产品优先、版本优先、或产品与版本交织三种方式构成如下的软件组织图</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“产品优先”为原则选择每个模块的版本</a:t>
            </a:r>
            <a:endParaRPr lang="zh-CN" altLang="en-US" dirty="0"/>
          </a:p>
        </p:txBody>
      </p:sp>
      <p:sp>
        <p:nvSpPr>
          <p:cNvPr id="4" name="矩形 3"/>
          <p:cNvSpPr/>
          <p:nvPr/>
        </p:nvSpPr>
        <p:spPr>
          <a:xfrm>
            <a:off x="1079499" y="1266736"/>
            <a:ext cx="7717991" cy="830997"/>
          </a:xfrm>
          <a:prstGeom prst="rect">
            <a:avLst/>
          </a:prstGeom>
        </p:spPr>
        <p:txBody>
          <a:bodyPr wrap="square">
            <a:spAutoFit/>
          </a:bodyPr>
          <a:lstStyle/>
          <a:p>
            <a:r>
              <a:rPr lang="zh-CN" altLang="en-US" dirty="0" smtClean="0"/>
              <a:t>分别选择了</a:t>
            </a:r>
            <a:r>
              <a:rPr lang="en-US" dirty="0" smtClean="0"/>
              <a:t>(sys,1)</a:t>
            </a:r>
            <a:r>
              <a:rPr lang="zh-CN" altLang="en-US" dirty="0" smtClean="0"/>
              <a:t>，</a:t>
            </a:r>
            <a:r>
              <a:rPr lang="en-US" dirty="0" smtClean="0"/>
              <a:t>(main,2)</a:t>
            </a:r>
            <a:r>
              <a:rPr lang="zh-CN" altLang="en-US" dirty="0" smtClean="0"/>
              <a:t>，</a:t>
            </a:r>
            <a:r>
              <a:rPr lang="en-US" dirty="0" smtClean="0"/>
              <a:t>(a,2)</a:t>
            </a:r>
            <a:r>
              <a:rPr lang="zh-CN" altLang="en-US" dirty="0" smtClean="0"/>
              <a:t>，</a:t>
            </a:r>
            <a:r>
              <a:rPr lang="en-US" dirty="0" smtClean="0"/>
              <a:t>(b,1)</a:t>
            </a:r>
            <a:r>
              <a:rPr lang="zh-CN" altLang="en-US" dirty="0" smtClean="0"/>
              <a:t>和</a:t>
            </a:r>
            <a:r>
              <a:rPr lang="en-US" dirty="0" smtClean="0"/>
              <a:t>(c,3)</a:t>
            </a:r>
            <a:r>
              <a:rPr lang="zh-CN" altLang="en-US" dirty="0" smtClean="0"/>
              <a:t>，构造出产品</a:t>
            </a:r>
            <a:r>
              <a:rPr lang="en-US" dirty="0" err="1" smtClean="0"/>
              <a:t>foo</a:t>
            </a:r>
            <a:r>
              <a:rPr lang="zh-CN" altLang="en-US" dirty="0" smtClean="0"/>
              <a:t>。</a:t>
            </a:r>
            <a:endParaRPr lang="zh-CN" altLang="en-US" dirty="0"/>
          </a:p>
        </p:txBody>
      </p:sp>
      <p:sp>
        <p:nvSpPr>
          <p:cNvPr id="9" name="矩形 8"/>
          <p:cNvSpPr/>
          <p:nvPr/>
        </p:nvSpPr>
        <p:spPr>
          <a:xfrm>
            <a:off x="1143000" y="4688608"/>
            <a:ext cx="7391400" cy="1508105"/>
          </a:xfrm>
          <a:prstGeom prst="rect">
            <a:avLst/>
          </a:prstGeom>
        </p:spPr>
        <p:txBody>
          <a:bodyPr wrap="square">
            <a:spAutoFit/>
          </a:bodyPr>
          <a:lstStyle/>
          <a:p>
            <a:r>
              <a:rPr lang="zh-CN" altLang="en-US" dirty="0" smtClean="0"/>
              <a:t>这意味着，每个模块的版本都选择最适合用户需求的，或选择每个模块最稳定的版本</a:t>
            </a:r>
            <a:r>
              <a:rPr lang="en-US" altLang="zh-CN" dirty="0" smtClean="0"/>
              <a:t>(</a:t>
            </a:r>
            <a:r>
              <a:rPr lang="zh-CN" altLang="en-US" dirty="0" smtClean="0"/>
              <a:t>模块产品</a:t>
            </a:r>
            <a:r>
              <a:rPr lang="en-US" altLang="zh-CN" dirty="0" smtClean="0"/>
              <a:t>)</a:t>
            </a:r>
            <a:r>
              <a:rPr lang="zh-CN" altLang="en-US" dirty="0" smtClean="0"/>
              <a:t>，构造可交付的产品。</a:t>
            </a:r>
            <a:endParaRPr lang="en-US" altLang="zh-CN" dirty="0" smtClean="0"/>
          </a:p>
          <a:p>
            <a:pPr marL="800100" lvl="1" indent="-342900">
              <a:buFont typeface="Arial" panose="020B0604020202020204" pitchFamily="34" charset="0"/>
              <a:buChar char="•"/>
            </a:pPr>
            <a:r>
              <a:rPr lang="zh-CN" altLang="en-US" sz="2000" dirty="0"/>
              <a:t>最稳定的</a:t>
            </a:r>
            <a:r>
              <a:rPr lang="zh-CN" altLang="en-US" sz="2000" dirty="0" smtClean="0"/>
              <a:t>版本不一定是最新的版本</a:t>
            </a:r>
            <a:endParaRPr lang="zh-CN" altLang="en-US" sz="2000" dirty="0"/>
          </a:p>
        </p:txBody>
      </p:sp>
      <p:grpSp>
        <p:nvGrpSpPr>
          <p:cNvPr id="77" name="组合 76"/>
          <p:cNvGrpSpPr/>
          <p:nvPr/>
        </p:nvGrpSpPr>
        <p:grpSpPr>
          <a:xfrm>
            <a:off x="1366788" y="2213811"/>
            <a:ext cx="7072859" cy="2051286"/>
            <a:chOff x="2184082" y="3020060"/>
            <a:chExt cx="4648200" cy="817880"/>
          </a:xfrm>
        </p:grpSpPr>
        <p:sp>
          <p:nvSpPr>
            <p:cNvPr id="6" name="Rectangle 24023"/>
            <p:cNvSpPr>
              <a:spLocks noChangeArrowheads="1"/>
            </p:cNvSpPr>
            <p:nvPr/>
          </p:nvSpPr>
          <p:spPr bwMode="auto">
            <a:xfrm>
              <a:off x="4407217" y="3122295"/>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8" name="Rectangle 24024"/>
            <p:cNvSpPr>
              <a:spLocks noChangeArrowheads="1"/>
            </p:cNvSpPr>
            <p:nvPr/>
          </p:nvSpPr>
          <p:spPr bwMode="auto">
            <a:xfrm>
              <a:off x="2747962" y="3735705"/>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0" name="Oval 24025"/>
            <p:cNvSpPr>
              <a:spLocks noChangeArrowheads="1"/>
            </p:cNvSpPr>
            <p:nvPr/>
          </p:nvSpPr>
          <p:spPr bwMode="auto">
            <a:xfrm>
              <a:off x="2620327" y="3429000"/>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1" name="Oval 24026"/>
            <p:cNvSpPr>
              <a:spLocks noChangeArrowheads="1"/>
            </p:cNvSpPr>
            <p:nvPr/>
          </p:nvSpPr>
          <p:spPr bwMode="auto">
            <a:xfrm>
              <a:off x="3513772" y="3429000"/>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2" name="Text Box 24027"/>
            <p:cNvSpPr txBox="1">
              <a:spLocks noChangeArrowheads="1"/>
            </p:cNvSpPr>
            <p:nvPr/>
          </p:nvSpPr>
          <p:spPr bwMode="auto">
            <a:xfrm>
              <a:off x="2556510" y="330161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cs typeface="宋体" panose="02010600030101010101" pitchFamily="2" charset="-122"/>
                </a:rPr>
                <a:t>sys</a:t>
              </a:r>
              <a:endParaRPr lang="zh-CN" sz="1600" dirty="0">
                <a:cs typeface="宋体" panose="02010600030101010101" pitchFamily="2" charset="-122"/>
              </a:endParaRPr>
            </a:p>
          </p:txBody>
        </p:sp>
        <p:sp>
          <p:nvSpPr>
            <p:cNvPr id="13" name="Text Box 24028"/>
            <p:cNvSpPr txBox="1">
              <a:spLocks noChangeArrowheads="1"/>
            </p:cNvSpPr>
            <p:nvPr/>
          </p:nvSpPr>
          <p:spPr bwMode="auto">
            <a:xfrm>
              <a:off x="3769042" y="3326765"/>
              <a:ext cx="51054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cs typeface="宋体" panose="02010600030101010101" pitchFamily="2" charset="-122"/>
                </a:rPr>
                <a:t>main</a:t>
              </a:r>
              <a:endParaRPr lang="zh-CN" sz="1600" dirty="0">
                <a:cs typeface="宋体" panose="02010600030101010101" pitchFamily="2" charset="-122"/>
              </a:endParaRPr>
            </a:p>
          </p:txBody>
        </p:sp>
        <p:sp>
          <p:nvSpPr>
            <p:cNvPr id="14" name="Text Box 24029"/>
            <p:cNvSpPr txBox="1">
              <a:spLocks noChangeArrowheads="1"/>
            </p:cNvSpPr>
            <p:nvPr/>
          </p:nvSpPr>
          <p:spPr bwMode="auto">
            <a:xfrm>
              <a:off x="4662487" y="3326765"/>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cs typeface="宋体" panose="02010600030101010101" pitchFamily="2" charset="-122"/>
                </a:rPr>
                <a:t>a</a:t>
              </a:r>
              <a:endParaRPr lang="zh-CN" sz="1600" dirty="0">
                <a:cs typeface="宋体" panose="02010600030101010101" pitchFamily="2" charset="-122"/>
              </a:endParaRPr>
            </a:p>
          </p:txBody>
        </p:sp>
        <p:sp>
          <p:nvSpPr>
            <p:cNvPr id="15" name="Oval 24030"/>
            <p:cNvSpPr>
              <a:spLocks noChangeArrowheads="1"/>
            </p:cNvSpPr>
            <p:nvPr/>
          </p:nvSpPr>
          <p:spPr bwMode="auto">
            <a:xfrm>
              <a:off x="4407217" y="3429000"/>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6" name="Text Box 24031"/>
            <p:cNvSpPr txBox="1">
              <a:spLocks noChangeArrowheads="1"/>
            </p:cNvSpPr>
            <p:nvPr/>
          </p:nvSpPr>
          <p:spPr bwMode="auto">
            <a:xfrm>
              <a:off x="5500155" y="3342555"/>
              <a:ext cx="280797"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b</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7" name="Oval 24032"/>
            <p:cNvSpPr>
              <a:spLocks noChangeArrowheads="1"/>
            </p:cNvSpPr>
            <p:nvPr/>
          </p:nvSpPr>
          <p:spPr bwMode="auto">
            <a:xfrm>
              <a:off x="5300662" y="3429000"/>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8" name="Text Box 24033"/>
            <p:cNvSpPr txBox="1">
              <a:spLocks noChangeArrowheads="1"/>
            </p:cNvSpPr>
            <p:nvPr/>
          </p:nvSpPr>
          <p:spPr bwMode="auto">
            <a:xfrm>
              <a:off x="6449377" y="3326765"/>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c</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9" name="Oval 24034"/>
            <p:cNvSpPr>
              <a:spLocks noChangeArrowheads="1"/>
            </p:cNvSpPr>
            <p:nvPr/>
          </p:nvSpPr>
          <p:spPr bwMode="auto">
            <a:xfrm>
              <a:off x="6194107" y="3429000"/>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0" name="Rectangle 24035"/>
            <p:cNvSpPr>
              <a:spLocks noChangeArrowheads="1"/>
            </p:cNvSpPr>
            <p:nvPr/>
          </p:nvSpPr>
          <p:spPr bwMode="auto">
            <a:xfrm>
              <a:off x="2236787" y="3735705"/>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cxnSp>
          <p:nvCxnSpPr>
            <p:cNvPr id="21" name="Line 24036"/>
            <p:cNvCxnSpPr>
              <a:cxnSpLocks noChangeShapeType="1"/>
            </p:cNvCxnSpPr>
            <p:nvPr/>
          </p:nvCxnSpPr>
          <p:spPr bwMode="auto">
            <a:xfrm flipH="1">
              <a:off x="2837497" y="3222831"/>
              <a:ext cx="1659255" cy="2044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Line 24037"/>
            <p:cNvCxnSpPr>
              <a:cxnSpLocks noChangeShapeType="1"/>
            </p:cNvCxnSpPr>
            <p:nvPr/>
          </p:nvCxnSpPr>
          <p:spPr bwMode="auto">
            <a:xfrm flipH="1">
              <a:off x="3641407" y="3224530"/>
              <a:ext cx="893445" cy="2044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Line 24038"/>
            <p:cNvCxnSpPr>
              <a:cxnSpLocks noChangeShapeType="1"/>
            </p:cNvCxnSpPr>
            <p:nvPr/>
          </p:nvCxnSpPr>
          <p:spPr bwMode="auto">
            <a:xfrm>
              <a:off x="4534852" y="3224530"/>
              <a:ext cx="0" cy="2044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Line 24039"/>
            <p:cNvCxnSpPr>
              <a:cxnSpLocks noChangeShapeType="1"/>
            </p:cNvCxnSpPr>
            <p:nvPr/>
          </p:nvCxnSpPr>
          <p:spPr bwMode="auto">
            <a:xfrm>
              <a:off x="4534852" y="3224530"/>
              <a:ext cx="893445" cy="2044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Line 24040"/>
            <p:cNvCxnSpPr>
              <a:cxnSpLocks noChangeShapeType="1"/>
            </p:cNvCxnSpPr>
            <p:nvPr/>
          </p:nvCxnSpPr>
          <p:spPr bwMode="auto">
            <a:xfrm>
              <a:off x="4583544" y="3240320"/>
              <a:ext cx="1659255" cy="2044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Text Box 24041"/>
            <p:cNvSpPr txBox="1">
              <a:spLocks noChangeArrowheads="1"/>
            </p:cNvSpPr>
            <p:nvPr/>
          </p:nvSpPr>
          <p:spPr bwMode="auto">
            <a:xfrm>
              <a:off x="2184082" y="3531235"/>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1</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7" name="Text Box 24042"/>
            <p:cNvSpPr txBox="1">
              <a:spLocks noChangeArrowheads="1"/>
            </p:cNvSpPr>
            <p:nvPr/>
          </p:nvSpPr>
          <p:spPr bwMode="auto">
            <a:xfrm>
              <a:off x="2875597" y="3531235"/>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8" name="Rectangle 24043"/>
            <p:cNvSpPr>
              <a:spLocks noChangeArrowheads="1"/>
            </p:cNvSpPr>
            <p:nvPr/>
          </p:nvSpPr>
          <p:spPr bwMode="auto">
            <a:xfrm>
              <a:off x="3130867" y="3735705"/>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9" name="Text Box 24044"/>
            <p:cNvSpPr txBox="1">
              <a:spLocks noChangeArrowheads="1"/>
            </p:cNvSpPr>
            <p:nvPr/>
          </p:nvSpPr>
          <p:spPr bwMode="auto">
            <a:xfrm>
              <a:off x="3115106" y="3495625"/>
              <a:ext cx="286156"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0" name="Rectangle 24045"/>
            <p:cNvSpPr>
              <a:spLocks noChangeArrowheads="1"/>
            </p:cNvSpPr>
            <p:nvPr/>
          </p:nvSpPr>
          <p:spPr bwMode="auto">
            <a:xfrm>
              <a:off x="3513772" y="3735705"/>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1" name="Text Box 24046"/>
            <p:cNvSpPr txBox="1">
              <a:spLocks noChangeArrowheads="1"/>
            </p:cNvSpPr>
            <p:nvPr/>
          </p:nvSpPr>
          <p:spPr bwMode="auto">
            <a:xfrm>
              <a:off x="3300015" y="3531235"/>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 name="Rectangle 24047"/>
            <p:cNvSpPr>
              <a:spLocks noChangeArrowheads="1"/>
            </p:cNvSpPr>
            <p:nvPr/>
          </p:nvSpPr>
          <p:spPr bwMode="auto">
            <a:xfrm>
              <a:off x="3896042" y="3735705"/>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3" name="Text Box 24048"/>
            <p:cNvSpPr txBox="1">
              <a:spLocks noChangeArrowheads="1"/>
            </p:cNvSpPr>
            <p:nvPr/>
          </p:nvSpPr>
          <p:spPr bwMode="auto">
            <a:xfrm>
              <a:off x="3612245" y="3523002"/>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3</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 name="Rectangle 24049"/>
            <p:cNvSpPr>
              <a:spLocks noChangeArrowheads="1"/>
            </p:cNvSpPr>
            <p:nvPr/>
          </p:nvSpPr>
          <p:spPr bwMode="auto">
            <a:xfrm>
              <a:off x="4278947" y="3735705"/>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5" name="Text Box 24050"/>
            <p:cNvSpPr txBox="1">
              <a:spLocks noChangeArrowheads="1"/>
            </p:cNvSpPr>
            <p:nvPr/>
          </p:nvSpPr>
          <p:spPr bwMode="auto">
            <a:xfrm>
              <a:off x="4151312" y="3519082"/>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6" name="Rectangle 24051"/>
            <p:cNvSpPr>
              <a:spLocks noChangeArrowheads="1"/>
            </p:cNvSpPr>
            <p:nvPr/>
          </p:nvSpPr>
          <p:spPr bwMode="auto">
            <a:xfrm>
              <a:off x="4661852" y="3735705"/>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7" name="Text Box 24052"/>
            <p:cNvSpPr txBox="1">
              <a:spLocks noChangeArrowheads="1"/>
            </p:cNvSpPr>
            <p:nvPr/>
          </p:nvSpPr>
          <p:spPr bwMode="auto">
            <a:xfrm>
              <a:off x="4462790" y="352783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8" name="Rectangle 24053"/>
            <p:cNvSpPr>
              <a:spLocks noChangeArrowheads="1"/>
            </p:cNvSpPr>
            <p:nvPr/>
          </p:nvSpPr>
          <p:spPr bwMode="auto">
            <a:xfrm>
              <a:off x="5044757" y="3735705"/>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9" name="Text Box 24054"/>
            <p:cNvSpPr txBox="1">
              <a:spLocks noChangeArrowheads="1"/>
            </p:cNvSpPr>
            <p:nvPr/>
          </p:nvSpPr>
          <p:spPr bwMode="auto">
            <a:xfrm>
              <a:off x="4975398" y="3519082"/>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0" name="Rectangle 24055"/>
            <p:cNvSpPr>
              <a:spLocks noChangeArrowheads="1"/>
            </p:cNvSpPr>
            <p:nvPr/>
          </p:nvSpPr>
          <p:spPr bwMode="auto">
            <a:xfrm>
              <a:off x="5427662" y="3735705"/>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1" name="Text Box 24056"/>
            <p:cNvSpPr txBox="1">
              <a:spLocks noChangeArrowheads="1"/>
            </p:cNvSpPr>
            <p:nvPr/>
          </p:nvSpPr>
          <p:spPr bwMode="auto">
            <a:xfrm>
              <a:off x="5324373" y="3531235"/>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2" name="Rectangle 24057"/>
            <p:cNvSpPr>
              <a:spLocks noChangeArrowheads="1"/>
            </p:cNvSpPr>
            <p:nvPr/>
          </p:nvSpPr>
          <p:spPr bwMode="auto">
            <a:xfrm>
              <a:off x="5810567" y="3735705"/>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3" name="Text Box 24058"/>
            <p:cNvSpPr txBox="1">
              <a:spLocks noChangeArrowheads="1"/>
            </p:cNvSpPr>
            <p:nvPr/>
          </p:nvSpPr>
          <p:spPr bwMode="auto">
            <a:xfrm>
              <a:off x="5753214" y="352783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4" name="Rectangle 24059"/>
            <p:cNvSpPr>
              <a:spLocks noChangeArrowheads="1"/>
            </p:cNvSpPr>
            <p:nvPr/>
          </p:nvSpPr>
          <p:spPr bwMode="auto">
            <a:xfrm>
              <a:off x="6193472" y="3735705"/>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5" name="Text Box 24060"/>
            <p:cNvSpPr txBox="1">
              <a:spLocks noChangeArrowheads="1"/>
            </p:cNvSpPr>
            <p:nvPr/>
          </p:nvSpPr>
          <p:spPr bwMode="auto">
            <a:xfrm>
              <a:off x="6321742" y="3531235"/>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6" name="Rectangle 24061"/>
            <p:cNvSpPr>
              <a:spLocks noChangeArrowheads="1"/>
            </p:cNvSpPr>
            <p:nvPr/>
          </p:nvSpPr>
          <p:spPr bwMode="auto">
            <a:xfrm>
              <a:off x="6576377" y="3735705"/>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7" name="Text Box 24062"/>
            <p:cNvSpPr txBox="1">
              <a:spLocks noChangeArrowheads="1"/>
            </p:cNvSpPr>
            <p:nvPr/>
          </p:nvSpPr>
          <p:spPr bwMode="auto">
            <a:xfrm>
              <a:off x="6365226" y="3523002"/>
              <a:ext cx="283008"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3</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48" name="Line 24063"/>
            <p:cNvCxnSpPr>
              <a:cxnSpLocks noChangeShapeType="1"/>
            </p:cNvCxnSpPr>
            <p:nvPr/>
          </p:nvCxnSpPr>
          <p:spPr bwMode="auto">
            <a:xfrm flipH="1">
              <a:off x="2365057" y="3531235"/>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Line 24064"/>
            <p:cNvCxnSpPr>
              <a:cxnSpLocks noChangeShapeType="1"/>
            </p:cNvCxnSpPr>
            <p:nvPr/>
          </p:nvCxnSpPr>
          <p:spPr bwMode="auto">
            <a:xfrm>
              <a:off x="2747962" y="3531235"/>
              <a:ext cx="12763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Line 24065"/>
            <p:cNvCxnSpPr>
              <a:cxnSpLocks noChangeShapeType="1"/>
            </p:cNvCxnSpPr>
            <p:nvPr/>
          </p:nvCxnSpPr>
          <p:spPr bwMode="auto">
            <a:xfrm flipH="1">
              <a:off x="3258502" y="3531235"/>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Line 24066"/>
            <p:cNvCxnSpPr>
              <a:cxnSpLocks noChangeShapeType="1"/>
            </p:cNvCxnSpPr>
            <p:nvPr/>
          </p:nvCxnSpPr>
          <p:spPr bwMode="auto">
            <a:xfrm flipH="1">
              <a:off x="3641407" y="3531235"/>
              <a:ext cx="63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Line 24067"/>
            <p:cNvCxnSpPr>
              <a:cxnSpLocks noChangeShapeType="1"/>
            </p:cNvCxnSpPr>
            <p:nvPr/>
          </p:nvCxnSpPr>
          <p:spPr bwMode="auto">
            <a:xfrm>
              <a:off x="3641407" y="3531235"/>
              <a:ext cx="38290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Line 24068"/>
            <p:cNvCxnSpPr>
              <a:cxnSpLocks noChangeShapeType="1"/>
            </p:cNvCxnSpPr>
            <p:nvPr/>
          </p:nvCxnSpPr>
          <p:spPr bwMode="auto">
            <a:xfrm flipH="1">
              <a:off x="4407217" y="3531235"/>
              <a:ext cx="12763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Line 24069"/>
            <p:cNvCxnSpPr>
              <a:cxnSpLocks noChangeShapeType="1"/>
            </p:cNvCxnSpPr>
            <p:nvPr/>
          </p:nvCxnSpPr>
          <p:spPr bwMode="auto">
            <a:xfrm>
              <a:off x="4534852" y="3531235"/>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Line 24070"/>
            <p:cNvCxnSpPr>
              <a:cxnSpLocks noChangeShapeType="1"/>
            </p:cNvCxnSpPr>
            <p:nvPr/>
          </p:nvCxnSpPr>
          <p:spPr bwMode="auto">
            <a:xfrm flipH="1">
              <a:off x="5173027" y="3531235"/>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Line 24071"/>
            <p:cNvCxnSpPr>
              <a:cxnSpLocks noChangeShapeType="1"/>
            </p:cNvCxnSpPr>
            <p:nvPr/>
          </p:nvCxnSpPr>
          <p:spPr bwMode="auto">
            <a:xfrm>
              <a:off x="5428297" y="3531235"/>
              <a:ext cx="12763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Line 24072"/>
            <p:cNvCxnSpPr>
              <a:cxnSpLocks noChangeShapeType="1"/>
            </p:cNvCxnSpPr>
            <p:nvPr/>
          </p:nvCxnSpPr>
          <p:spPr bwMode="auto">
            <a:xfrm flipH="1">
              <a:off x="5938837" y="3531235"/>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Line 24073"/>
            <p:cNvCxnSpPr>
              <a:cxnSpLocks noChangeShapeType="1"/>
            </p:cNvCxnSpPr>
            <p:nvPr/>
          </p:nvCxnSpPr>
          <p:spPr bwMode="auto">
            <a:xfrm>
              <a:off x="6321742" y="3531235"/>
              <a:ext cx="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 name="Line 24074"/>
            <p:cNvCxnSpPr>
              <a:cxnSpLocks noChangeShapeType="1"/>
            </p:cNvCxnSpPr>
            <p:nvPr/>
          </p:nvCxnSpPr>
          <p:spPr bwMode="auto">
            <a:xfrm>
              <a:off x="6449377" y="3531235"/>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0" name="Text Box 24196"/>
            <p:cNvSpPr txBox="1">
              <a:spLocks noChangeArrowheads="1"/>
            </p:cNvSpPr>
            <p:nvPr/>
          </p:nvSpPr>
          <p:spPr bwMode="auto">
            <a:xfrm>
              <a:off x="2223914" y="3036089"/>
              <a:ext cx="1111886" cy="18334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2000" b="1" dirty="0">
                  <a:effectLst/>
                  <a:latin typeface="Times New Roman" panose="02020603050405020304" pitchFamily="18" charset="0"/>
                  <a:ea typeface="宋体" panose="02010600030101010101" pitchFamily="2" charset="-122"/>
                  <a:cs typeface="宋体" panose="02010600030101010101" pitchFamily="2" charset="-122"/>
                </a:rPr>
                <a:t>a)</a:t>
              </a:r>
              <a:r>
                <a:rPr lang="zh-CN" sz="2000" b="1" dirty="0">
                  <a:effectLst/>
                  <a:latin typeface="Times New Roman" panose="02020603050405020304" pitchFamily="18" charset="0"/>
                  <a:ea typeface="宋体" panose="02010600030101010101" pitchFamily="2" charset="-122"/>
                  <a:cs typeface="宋体" panose="02010600030101010101" pitchFamily="2" charset="-122"/>
                </a:rPr>
                <a:t>产品优先</a:t>
              </a:r>
            </a:p>
          </p:txBody>
        </p:sp>
        <p:sp>
          <p:nvSpPr>
            <p:cNvPr id="61" name="Text Box 24204"/>
            <p:cNvSpPr txBox="1">
              <a:spLocks noChangeArrowheads="1"/>
            </p:cNvSpPr>
            <p:nvPr/>
          </p:nvSpPr>
          <p:spPr bwMode="auto">
            <a:xfrm>
              <a:off x="4738687" y="302006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cs typeface="宋体" panose="02010600030101010101" pitchFamily="2" charset="-122"/>
                </a:rPr>
                <a:t>foo</a:t>
              </a:r>
              <a:endParaRPr lang="zh-CN" sz="1600" dirty="0">
                <a:cs typeface="宋体" panose="02010600030101010101" pitchFamily="2" charset="-122"/>
              </a:endParaRPr>
            </a:p>
          </p:txBody>
        </p:sp>
      </p:grpSp>
      <p:sp>
        <p:nvSpPr>
          <p:cNvPr id="78" name="Text Box 24062"/>
          <p:cNvSpPr txBox="1">
            <a:spLocks noChangeArrowheads="1"/>
          </p:cNvSpPr>
          <p:nvPr/>
        </p:nvSpPr>
        <p:spPr bwMode="auto">
          <a:xfrm>
            <a:off x="7352280" y="3543283"/>
            <a:ext cx="430635" cy="76923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smtClean="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smtClean="0"/>
              <a:t>除了</a:t>
            </a:r>
            <a:r>
              <a:rPr lang="zh-CN" altLang="zh-CN" sz="2400" dirty="0"/>
              <a:t>每个部件都可能有多个版本（初始版本、修改的版本、发布的版本等）外，每个部件还涉及到如下的项： </a:t>
            </a:r>
          </a:p>
          <a:p>
            <a:pPr lvl="1"/>
            <a:r>
              <a:rPr lang="zh-CN" altLang="zh-CN" sz="2000" dirty="0"/>
              <a:t>软件部件，例如，源代码模块、目标码模块、可执行代码、或数据文件的一个版本；</a:t>
            </a:r>
          </a:p>
          <a:p>
            <a:pPr lvl="1"/>
            <a:r>
              <a:rPr lang="zh-CN" altLang="zh-CN" sz="2000" dirty="0"/>
              <a:t>支持软件项，例如，编译器或链接器的一个版本；</a:t>
            </a:r>
          </a:p>
          <a:p>
            <a:pPr lvl="1"/>
            <a:r>
              <a:rPr lang="zh-CN" altLang="zh-CN" sz="2000" dirty="0"/>
              <a:t>基线</a:t>
            </a:r>
            <a:r>
              <a:rPr lang="en-US" altLang="zh-CN" sz="2000" dirty="0"/>
              <a:t>(baseline)</a:t>
            </a:r>
            <a:r>
              <a:rPr lang="zh-CN" altLang="zh-CN" sz="2000" dirty="0"/>
              <a:t>，例如，一个在开发中的软件系统，还是进入测试状态，或发布状态；</a:t>
            </a:r>
          </a:p>
          <a:p>
            <a:pPr lvl="1"/>
            <a:r>
              <a:rPr lang="zh-CN" altLang="zh-CN" sz="2000" dirty="0"/>
              <a:t>发布版，例如，在运行使用中的软件系统；</a:t>
            </a:r>
          </a:p>
          <a:p>
            <a:pPr lvl="1"/>
            <a:r>
              <a:rPr lang="zh-CN" altLang="zh-CN" sz="2000" dirty="0"/>
              <a:t>文档，例如，需求、软件设计、代码卷宗、测试用例等</a:t>
            </a:r>
          </a:p>
          <a:p>
            <a:endParaRPr lang="en-US" altLang="zh-CN" sz="2000" dirty="0" smtClean="0"/>
          </a:p>
          <a:p>
            <a:r>
              <a:rPr lang="zh-CN" altLang="zh-CN" sz="2000" dirty="0" smtClean="0"/>
              <a:t>一</a:t>
            </a:r>
            <a:r>
              <a:rPr lang="zh-CN" altLang="zh-CN" sz="2000" dirty="0"/>
              <a:t>个配置项</a:t>
            </a:r>
            <a:r>
              <a:rPr lang="en-US" altLang="zh-CN" sz="2000" dirty="0"/>
              <a:t>(CI—Configuration Item)</a:t>
            </a:r>
            <a:r>
              <a:rPr lang="zh-CN" altLang="zh-CN" sz="2000" dirty="0"/>
              <a:t>是硬件、软件、或两者的聚合，作为一个能够独立配置的单位，且在整个软件生命周期（包括开发、使用和维护）内作为一个单个实体被管理。管理这些实体的过程称为配置管理。</a:t>
            </a:r>
            <a:endParaRPr lang="zh-CN" altLang="en-US" sz="2000" dirty="0"/>
          </a:p>
        </p:txBody>
      </p:sp>
    </p:spTree>
    <p:extLst>
      <p:ext uri="{BB962C8B-B14F-4D97-AF65-F5344CB8AC3E}">
        <p14:creationId xmlns:p14="http://schemas.microsoft.com/office/powerpoint/2010/main" val="2733473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“版本优先”为原则选择每个模块的版本</a:t>
            </a:r>
            <a:endParaRPr lang="zh-CN" altLang="en-US" dirty="0"/>
          </a:p>
        </p:txBody>
      </p:sp>
      <p:sp>
        <p:nvSpPr>
          <p:cNvPr id="3" name="矩形 2"/>
          <p:cNvSpPr/>
          <p:nvPr/>
        </p:nvSpPr>
        <p:spPr>
          <a:xfrm>
            <a:off x="929435" y="1257075"/>
            <a:ext cx="8086023" cy="1077218"/>
          </a:xfrm>
          <a:prstGeom prst="rect">
            <a:avLst/>
          </a:prstGeom>
        </p:spPr>
        <p:txBody>
          <a:bodyPr wrap="square">
            <a:spAutoFit/>
          </a:bodyPr>
          <a:lstStyle/>
          <a:p>
            <a:r>
              <a:rPr lang="zh-CN" altLang="en-US" dirty="0" smtClean="0"/>
              <a:t>从而可能产生多个</a:t>
            </a:r>
            <a:r>
              <a:rPr lang="en-US" dirty="0" err="1" smtClean="0"/>
              <a:t>foo</a:t>
            </a:r>
            <a:r>
              <a:rPr lang="zh-CN" altLang="en-US" dirty="0" smtClean="0"/>
              <a:t>产品：</a:t>
            </a:r>
            <a:endParaRPr lang="en-US" altLang="zh-CN" dirty="0" smtClean="0"/>
          </a:p>
          <a:p>
            <a:pPr lvl="1">
              <a:buFont typeface="Arial" pitchFamily="34" charset="0"/>
              <a:buChar char="•"/>
            </a:pPr>
            <a:r>
              <a:rPr lang="zh-CN" altLang="en-US" sz="2000" dirty="0" smtClean="0"/>
              <a:t>第一个产品</a:t>
            </a:r>
            <a:r>
              <a:rPr lang="en-US" sz="2000" dirty="0" err="1" smtClean="0"/>
              <a:t>foo</a:t>
            </a:r>
            <a:r>
              <a:rPr lang="zh-CN" altLang="en-US" sz="2000" dirty="0" smtClean="0"/>
              <a:t>由</a:t>
            </a:r>
            <a:r>
              <a:rPr lang="en-US" sz="2000" dirty="0" smtClean="0"/>
              <a:t> (sys,1)</a:t>
            </a:r>
            <a:r>
              <a:rPr lang="zh-CN" altLang="en-US" sz="2000" dirty="0" smtClean="0"/>
              <a:t>，</a:t>
            </a:r>
            <a:r>
              <a:rPr lang="en-US" sz="2000" dirty="0" smtClean="0"/>
              <a:t>(main,2)</a:t>
            </a:r>
            <a:r>
              <a:rPr lang="zh-CN" altLang="en-US" sz="2000" dirty="0" smtClean="0"/>
              <a:t>，</a:t>
            </a:r>
            <a:r>
              <a:rPr lang="en-US" sz="2000" dirty="0" smtClean="0"/>
              <a:t>(a,2)</a:t>
            </a:r>
            <a:r>
              <a:rPr lang="zh-CN" altLang="en-US" sz="2000" dirty="0" smtClean="0"/>
              <a:t>，</a:t>
            </a:r>
            <a:r>
              <a:rPr lang="en-US" sz="2000" dirty="0" smtClean="0"/>
              <a:t>(b,1)</a:t>
            </a:r>
            <a:r>
              <a:rPr lang="zh-CN" altLang="en-US" sz="2000" dirty="0" smtClean="0"/>
              <a:t>和</a:t>
            </a:r>
            <a:r>
              <a:rPr lang="en-US" sz="2000" dirty="0" smtClean="0"/>
              <a:t>(c,3)</a:t>
            </a:r>
            <a:r>
              <a:rPr lang="zh-CN" altLang="en-US" sz="2000" dirty="0" smtClean="0"/>
              <a:t>构成；</a:t>
            </a:r>
            <a:endParaRPr lang="en-US" altLang="zh-CN" sz="2000" dirty="0" smtClean="0"/>
          </a:p>
          <a:p>
            <a:pPr lvl="1">
              <a:buFont typeface="Arial" pitchFamily="34" charset="0"/>
              <a:buChar char="•"/>
            </a:pPr>
            <a:r>
              <a:rPr lang="zh-CN" altLang="en-US" sz="2000" dirty="0" smtClean="0"/>
              <a:t>第二个产品</a:t>
            </a:r>
            <a:r>
              <a:rPr lang="en-US" sz="2000" dirty="0" err="1" smtClean="0"/>
              <a:t>foo</a:t>
            </a:r>
            <a:r>
              <a:rPr lang="zh-CN" altLang="en-US" sz="2000" dirty="0" smtClean="0"/>
              <a:t>由</a:t>
            </a:r>
            <a:r>
              <a:rPr lang="en-US" sz="2000" dirty="0" smtClean="0"/>
              <a:t> (sys,2)</a:t>
            </a:r>
            <a:r>
              <a:rPr lang="zh-CN" altLang="en-US" sz="2000" dirty="0" smtClean="0"/>
              <a:t>，</a:t>
            </a:r>
            <a:r>
              <a:rPr lang="en-US" sz="2000" dirty="0" smtClean="0"/>
              <a:t>(main,3)</a:t>
            </a:r>
            <a:r>
              <a:rPr lang="zh-CN" altLang="en-US" sz="2000" dirty="0" smtClean="0"/>
              <a:t>，</a:t>
            </a:r>
            <a:r>
              <a:rPr lang="en-US" sz="2000" dirty="0" smtClean="0"/>
              <a:t>(a,1)</a:t>
            </a:r>
            <a:r>
              <a:rPr lang="zh-CN" altLang="en-US" sz="2000" dirty="0" smtClean="0"/>
              <a:t>，</a:t>
            </a:r>
            <a:r>
              <a:rPr lang="en-US" sz="2000" dirty="0" smtClean="0"/>
              <a:t>(b,2)</a:t>
            </a:r>
            <a:r>
              <a:rPr lang="zh-CN" altLang="en-US" sz="2000" dirty="0" smtClean="0"/>
              <a:t>和</a:t>
            </a:r>
            <a:r>
              <a:rPr lang="en-US" sz="2000" dirty="0" smtClean="0"/>
              <a:t>c</a:t>
            </a:r>
            <a:r>
              <a:rPr lang="zh-CN" altLang="en-US" sz="2000" dirty="0" smtClean="0"/>
              <a:t>的任意版本构成。</a:t>
            </a:r>
            <a:endParaRPr lang="zh-CN" altLang="en-US" sz="2000" dirty="0"/>
          </a:p>
        </p:txBody>
      </p:sp>
      <p:sp>
        <p:nvSpPr>
          <p:cNvPr id="4" name="矩形 3"/>
          <p:cNvSpPr/>
          <p:nvPr/>
        </p:nvSpPr>
        <p:spPr>
          <a:xfrm>
            <a:off x="990600" y="5286814"/>
            <a:ext cx="7321777" cy="400110"/>
          </a:xfrm>
          <a:prstGeom prst="rect">
            <a:avLst/>
          </a:prstGeom>
        </p:spPr>
        <p:txBody>
          <a:bodyPr wrap="square">
            <a:spAutoFit/>
          </a:bodyPr>
          <a:lstStyle/>
          <a:p>
            <a:pPr lvl="1">
              <a:buFont typeface="Arial" pitchFamily="34" charset="0"/>
              <a:buChar char="•"/>
            </a:pPr>
            <a:r>
              <a:rPr lang="zh-CN" altLang="en-US" sz="2000" dirty="0" smtClean="0"/>
              <a:t>每个产品</a:t>
            </a:r>
            <a:r>
              <a:rPr lang="en-US" altLang="zh-CN" sz="2000" dirty="0" smtClean="0"/>
              <a:t>foo</a:t>
            </a:r>
            <a:r>
              <a:rPr lang="zh-CN" altLang="en-US" sz="2000" dirty="0" smtClean="0"/>
              <a:t>都选最适合于自己的模块的版本，进行构造。</a:t>
            </a:r>
            <a:endParaRPr lang="zh-CN" altLang="en-US" sz="2000" dirty="0"/>
          </a:p>
        </p:txBody>
      </p:sp>
      <p:grpSp>
        <p:nvGrpSpPr>
          <p:cNvPr id="5" name="组合 4"/>
          <p:cNvGrpSpPr/>
          <p:nvPr/>
        </p:nvGrpSpPr>
        <p:grpSpPr>
          <a:xfrm>
            <a:off x="1288827" y="2662236"/>
            <a:ext cx="7152530" cy="2448780"/>
            <a:chOff x="2202497" y="2662236"/>
            <a:chExt cx="4738370" cy="1533526"/>
          </a:xfrm>
        </p:grpSpPr>
        <p:sp>
          <p:nvSpPr>
            <p:cNvPr id="6" name="Rectangle 24075"/>
            <p:cNvSpPr>
              <a:spLocks noChangeArrowheads="1"/>
            </p:cNvSpPr>
            <p:nvPr/>
          </p:nvSpPr>
          <p:spPr bwMode="auto">
            <a:xfrm>
              <a:off x="2880677" y="3480117"/>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7" name="Text Box 24076"/>
            <p:cNvSpPr txBox="1">
              <a:spLocks noChangeArrowheads="1"/>
            </p:cNvSpPr>
            <p:nvPr/>
          </p:nvSpPr>
          <p:spPr bwMode="auto">
            <a:xfrm>
              <a:off x="4922837" y="266223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foo</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 name="Rectangle 24077"/>
            <p:cNvSpPr>
              <a:spLocks noChangeArrowheads="1"/>
            </p:cNvSpPr>
            <p:nvPr/>
          </p:nvSpPr>
          <p:spPr bwMode="auto">
            <a:xfrm>
              <a:off x="2369502" y="3480117"/>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9" name="Text Box 24078"/>
            <p:cNvSpPr txBox="1">
              <a:spLocks noChangeArrowheads="1"/>
            </p:cNvSpPr>
            <p:nvPr/>
          </p:nvSpPr>
          <p:spPr bwMode="auto">
            <a:xfrm>
              <a:off x="2278697" y="3275647"/>
              <a:ext cx="382905" cy="2044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1</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 name="Text Box 24079"/>
            <p:cNvSpPr txBox="1">
              <a:spLocks noChangeArrowheads="1"/>
            </p:cNvSpPr>
            <p:nvPr/>
          </p:nvSpPr>
          <p:spPr bwMode="auto">
            <a:xfrm>
              <a:off x="2734304" y="330322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 name="Rectangle 24080"/>
            <p:cNvSpPr>
              <a:spLocks noChangeArrowheads="1"/>
            </p:cNvSpPr>
            <p:nvPr/>
          </p:nvSpPr>
          <p:spPr bwMode="auto">
            <a:xfrm>
              <a:off x="3263582" y="3480117"/>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2" name="Text Box 24081"/>
            <p:cNvSpPr txBox="1">
              <a:spLocks noChangeArrowheads="1"/>
            </p:cNvSpPr>
            <p:nvPr/>
          </p:nvSpPr>
          <p:spPr bwMode="auto">
            <a:xfrm>
              <a:off x="3117844" y="3299191"/>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1</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 name="Rectangle 24082"/>
            <p:cNvSpPr>
              <a:spLocks noChangeArrowheads="1"/>
            </p:cNvSpPr>
            <p:nvPr/>
          </p:nvSpPr>
          <p:spPr bwMode="auto">
            <a:xfrm>
              <a:off x="3646487" y="3480117"/>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4" name="Text Box 24083"/>
            <p:cNvSpPr txBox="1">
              <a:spLocks noChangeArrowheads="1"/>
            </p:cNvSpPr>
            <p:nvPr/>
          </p:nvSpPr>
          <p:spPr bwMode="auto">
            <a:xfrm>
              <a:off x="3563931" y="3330692"/>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5" name="Rectangle 24084"/>
            <p:cNvSpPr>
              <a:spLocks noChangeArrowheads="1"/>
            </p:cNvSpPr>
            <p:nvPr/>
          </p:nvSpPr>
          <p:spPr bwMode="auto">
            <a:xfrm>
              <a:off x="4028757" y="3480117"/>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6" name="Text Box 24085"/>
            <p:cNvSpPr txBox="1">
              <a:spLocks noChangeArrowheads="1"/>
            </p:cNvSpPr>
            <p:nvPr/>
          </p:nvSpPr>
          <p:spPr bwMode="auto">
            <a:xfrm>
              <a:off x="4029392" y="327564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3</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7" name="Rectangle 24086"/>
            <p:cNvSpPr>
              <a:spLocks noChangeArrowheads="1"/>
            </p:cNvSpPr>
            <p:nvPr/>
          </p:nvSpPr>
          <p:spPr bwMode="auto">
            <a:xfrm>
              <a:off x="4411662" y="3480117"/>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8" name="Text Box 24087"/>
            <p:cNvSpPr txBox="1">
              <a:spLocks noChangeArrowheads="1"/>
            </p:cNvSpPr>
            <p:nvPr/>
          </p:nvSpPr>
          <p:spPr bwMode="auto">
            <a:xfrm>
              <a:off x="4412297" y="327564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1</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9" name="Rectangle 24088"/>
            <p:cNvSpPr>
              <a:spLocks noChangeArrowheads="1"/>
            </p:cNvSpPr>
            <p:nvPr/>
          </p:nvSpPr>
          <p:spPr bwMode="auto">
            <a:xfrm>
              <a:off x="4794567" y="3480117"/>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0" name="Text Box 24089"/>
            <p:cNvSpPr txBox="1">
              <a:spLocks noChangeArrowheads="1"/>
            </p:cNvSpPr>
            <p:nvPr/>
          </p:nvSpPr>
          <p:spPr bwMode="auto">
            <a:xfrm>
              <a:off x="4795202" y="327564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2</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1" name="Rectangle 24090"/>
            <p:cNvSpPr>
              <a:spLocks noChangeArrowheads="1"/>
            </p:cNvSpPr>
            <p:nvPr/>
          </p:nvSpPr>
          <p:spPr bwMode="auto">
            <a:xfrm>
              <a:off x="5177472" y="3480117"/>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2" name="Text Box 24091"/>
            <p:cNvSpPr txBox="1">
              <a:spLocks noChangeArrowheads="1"/>
            </p:cNvSpPr>
            <p:nvPr/>
          </p:nvSpPr>
          <p:spPr bwMode="auto">
            <a:xfrm>
              <a:off x="5178107" y="327564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1</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3" name="Rectangle 24092"/>
            <p:cNvSpPr>
              <a:spLocks noChangeArrowheads="1"/>
            </p:cNvSpPr>
            <p:nvPr/>
          </p:nvSpPr>
          <p:spPr bwMode="auto">
            <a:xfrm>
              <a:off x="5560377" y="3480117"/>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4" name="Text Box 24093"/>
            <p:cNvSpPr txBox="1">
              <a:spLocks noChangeArrowheads="1"/>
            </p:cNvSpPr>
            <p:nvPr/>
          </p:nvSpPr>
          <p:spPr bwMode="auto">
            <a:xfrm>
              <a:off x="5561012" y="327564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2</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5" name="Rectangle 24094"/>
            <p:cNvSpPr>
              <a:spLocks noChangeArrowheads="1"/>
            </p:cNvSpPr>
            <p:nvPr/>
          </p:nvSpPr>
          <p:spPr bwMode="auto">
            <a:xfrm>
              <a:off x="5943282" y="3480117"/>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6" name="Text Box 24095"/>
            <p:cNvSpPr txBox="1">
              <a:spLocks noChangeArrowheads="1"/>
            </p:cNvSpPr>
            <p:nvPr/>
          </p:nvSpPr>
          <p:spPr bwMode="auto">
            <a:xfrm>
              <a:off x="5943917" y="327564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7" name="Rectangle 24096"/>
            <p:cNvSpPr>
              <a:spLocks noChangeArrowheads="1"/>
            </p:cNvSpPr>
            <p:nvPr/>
          </p:nvSpPr>
          <p:spPr bwMode="auto">
            <a:xfrm>
              <a:off x="6326187" y="3480117"/>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8" name="Text Box 24097"/>
            <p:cNvSpPr txBox="1">
              <a:spLocks noChangeArrowheads="1"/>
            </p:cNvSpPr>
            <p:nvPr/>
          </p:nvSpPr>
          <p:spPr bwMode="auto">
            <a:xfrm>
              <a:off x="6319202" y="327564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9" name="Rectangle 24098"/>
            <p:cNvSpPr>
              <a:spLocks noChangeArrowheads="1"/>
            </p:cNvSpPr>
            <p:nvPr/>
          </p:nvSpPr>
          <p:spPr bwMode="auto">
            <a:xfrm>
              <a:off x="6684962" y="3480117"/>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0" name="Text Box 24099"/>
            <p:cNvSpPr txBox="1">
              <a:spLocks noChangeArrowheads="1"/>
            </p:cNvSpPr>
            <p:nvPr/>
          </p:nvSpPr>
          <p:spPr bwMode="auto">
            <a:xfrm>
              <a:off x="6549708" y="3285633"/>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3</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1" name="Line 24100"/>
            <p:cNvCxnSpPr>
              <a:cxnSpLocks noChangeShapeType="1"/>
            </p:cNvCxnSpPr>
            <p:nvPr/>
          </p:nvCxnSpPr>
          <p:spPr bwMode="auto">
            <a:xfrm flipH="1">
              <a:off x="2473007" y="3173412"/>
              <a:ext cx="765810"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Text Box 24101"/>
            <p:cNvSpPr txBox="1">
              <a:spLocks noChangeArrowheads="1"/>
            </p:cNvSpPr>
            <p:nvPr/>
          </p:nvSpPr>
          <p:spPr bwMode="auto">
            <a:xfrm>
              <a:off x="2983547" y="3889057"/>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sys</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3" name="Text Box 24102"/>
            <p:cNvSpPr txBox="1">
              <a:spLocks noChangeArrowheads="1"/>
            </p:cNvSpPr>
            <p:nvPr/>
          </p:nvSpPr>
          <p:spPr bwMode="auto">
            <a:xfrm>
              <a:off x="3876992" y="3889057"/>
              <a:ext cx="51054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main</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 name="Text Box 24103"/>
            <p:cNvSpPr txBox="1">
              <a:spLocks noChangeArrowheads="1"/>
            </p:cNvSpPr>
            <p:nvPr/>
          </p:nvSpPr>
          <p:spPr bwMode="auto">
            <a:xfrm>
              <a:off x="4770437" y="3889057"/>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a</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5" name="Text Box 24104"/>
            <p:cNvSpPr txBox="1">
              <a:spLocks noChangeArrowheads="1"/>
            </p:cNvSpPr>
            <p:nvPr/>
          </p:nvSpPr>
          <p:spPr bwMode="auto">
            <a:xfrm>
              <a:off x="5663882" y="3889057"/>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b</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6" name="Text Box 24105"/>
            <p:cNvSpPr txBox="1">
              <a:spLocks noChangeArrowheads="1"/>
            </p:cNvSpPr>
            <p:nvPr/>
          </p:nvSpPr>
          <p:spPr bwMode="auto">
            <a:xfrm>
              <a:off x="6557327" y="3889057"/>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c</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7" name="Oval 24106"/>
            <p:cNvSpPr>
              <a:spLocks noChangeArrowheads="1"/>
            </p:cNvSpPr>
            <p:nvPr/>
          </p:nvSpPr>
          <p:spPr bwMode="auto">
            <a:xfrm>
              <a:off x="2728277" y="3991292"/>
              <a:ext cx="255270" cy="102235"/>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33333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8" name="Oval 24107"/>
            <p:cNvSpPr>
              <a:spLocks noChangeArrowheads="1"/>
            </p:cNvSpPr>
            <p:nvPr/>
          </p:nvSpPr>
          <p:spPr bwMode="auto">
            <a:xfrm>
              <a:off x="3621722" y="3991292"/>
              <a:ext cx="255270" cy="102235"/>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33333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9" name="Oval 24108"/>
            <p:cNvSpPr>
              <a:spLocks noChangeArrowheads="1"/>
            </p:cNvSpPr>
            <p:nvPr/>
          </p:nvSpPr>
          <p:spPr bwMode="auto">
            <a:xfrm>
              <a:off x="4515167" y="3991292"/>
              <a:ext cx="255270" cy="102235"/>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33333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0" name="Oval 24109"/>
            <p:cNvSpPr>
              <a:spLocks noChangeArrowheads="1"/>
            </p:cNvSpPr>
            <p:nvPr/>
          </p:nvSpPr>
          <p:spPr bwMode="auto">
            <a:xfrm>
              <a:off x="5408612" y="3991292"/>
              <a:ext cx="255270" cy="102235"/>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33333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1" name="Oval 24110"/>
            <p:cNvSpPr>
              <a:spLocks noChangeArrowheads="1"/>
            </p:cNvSpPr>
            <p:nvPr/>
          </p:nvSpPr>
          <p:spPr bwMode="auto">
            <a:xfrm>
              <a:off x="6302057" y="3991292"/>
              <a:ext cx="255270" cy="102235"/>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33333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2" name="Oval 24111"/>
            <p:cNvSpPr>
              <a:spLocks noChangeArrowheads="1"/>
            </p:cNvSpPr>
            <p:nvPr/>
          </p:nvSpPr>
          <p:spPr bwMode="auto">
            <a:xfrm>
              <a:off x="4642802" y="2764472"/>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3" name="Rectangle 24112"/>
            <p:cNvSpPr>
              <a:spLocks noChangeArrowheads="1"/>
            </p:cNvSpPr>
            <p:nvPr/>
          </p:nvSpPr>
          <p:spPr bwMode="auto">
            <a:xfrm>
              <a:off x="3238182" y="3071177"/>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4" name="Rectangle 24113"/>
            <p:cNvSpPr>
              <a:spLocks noChangeArrowheads="1"/>
            </p:cNvSpPr>
            <p:nvPr/>
          </p:nvSpPr>
          <p:spPr bwMode="auto">
            <a:xfrm>
              <a:off x="5408612" y="3071177"/>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cxnSp>
          <p:nvCxnSpPr>
            <p:cNvPr id="45" name="Line 24114"/>
            <p:cNvCxnSpPr>
              <a:cxnSpLocks noChangeShapeType="1"/>
            </p:cNvCxnSpPr>
            <p:nvPr/>
          </p:nvCxnSpPr>
          <p:spPr bwMode="auto">
            <a:xfrm flipH="1">
              <a:off x="3366452" y="2866707"/>
              <a:ext cx="127635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24115"/>
            <p:cNvCxnSpPr>
              <a:cxnSpLocks noChangeShapeType="1"/>
            </p:cNvCxnSpPr>
            <p:nvPr/>
          </p:nvCxnSpPr>
          <p:spPr bwMode="auto">
            <a:xfrm>
              <a:off x="4770437" y="2866707"/>
              <a:ext cx="76581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 name="Text Box 24116"/>
            <p:cNvSpPr txBox="1">
              <a:spLocks noChangeArrowheads="1"/>
            </p:cNvSpPr>
            <p:nvPr/>
          </p:nvSpPr>
          <p:spPr bwMode="auto">
            <a:xfrm>
              <a:off x="3238817" y="2866707"/>
              <a:ext cx="382905" cy="2044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1</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48" name="Text Box 24117"/>
            <p:cNvSpPr txBox="1">
              <a:spLocks noChangeArrowheads="1"/>
            </p:cNvSpPr>
            <p:nvPr/>
          </p:nvSpPr>
          <p:spPr bwMode="auto">
            <a:xfrm>
              <a:off x="5330508" y="2879272"/>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49" name="Line 24118"/>
            <p:cNvCxnSpPr>
              <a:cxnSpLocks noChangeShapeType="1"/>
            </p:cNvCxnSpPr>
            <p:nvPr/>
          </p:nvCxnSpPr>
          <p:spPr bwMode="auto">
            <a:xfrm>
              <a:off x="3366452" y="3173412"/>
              <a:ext cx="382905"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Line 24119"/>
            <p:cNvCxnSpPr>
              <a:cxnSpLocks noChangeShapeType="1"/>
            </p:cNvCxnSpPr>
            <p:nvPr/>
          </p:nvCxnSpPr>
          <p:spPr bwMode="auto">
            <a:xfrm>
              <a:off x="3494087" y="3173412"/>
              <a:ext cx="1786890"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Line 24120"/>
            <p:cNvCxnSpPr>
              <a:cxnSpLocks noChangeShapeType="1"/>
            </p:cNvCxnSpPr>
            <p:nvPr/>
          </p:nvCxnSpPr>
          <p:spPr bwMode="auto">
            <a:xfrm flipH="1" flipV="1">
              <a:off x="2473007" y="3582352"/>
              <a:ext cx="382905"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Line 24121"/>
            <p:cNvCxnSpPr>
              <a:cxnSpLocks noChangeShapeType="1"/>
            </p:cNvCxnSpPr>
            <p:nvPr/>
          </p:nvCxnSpPr>
          <p:spPr bwMode="auto">
            <a:xfrm flipV="1">
              <a:off x="2855912" y="3582352"/>
              <a:ext cx="127635"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Line 24122"/>
            <p:cNvCxnSpPr>
              <a:cxnSpLocks noChangeShapeType="1"/>
            </p:cNvCxnSpPr>
            <p:nvPr/>
          </p:nvCxnSpPr>
          <p:spPr bwMode="auto">
            <a:xfrm flipH="1" flipV="1">
              <a:off x="3366452" y="3582352"/>
              <a:ext cx="382905"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Line 24123"/>
            <p:cNvCxnSpPr>
              <a:cxnSpLocks noChangeShapeType="1"/>
            </p:cNvCxnSpPr>
            <p:nvPr/>
          </p:nvCxnSpPr>
          <p:spPr bwMode="auto">
            <a:xfrm flipV="1">
              <a:off x="3749357" y="3582352"/>
              <a:ext cx="0"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Line 24124"/>
            <p:cNvCxnSpPr>
              <a:cxnSpLocks noChangeShapeType="1"/>
            </p:cNvCxnSpPr>
            <p:nvPr/>
          </p:nvCxnSpPr>
          <p:spPr bwMode="auto">
            <a:xfrm flipV="1">
              <a:off x="3749357" y="3582352"/>
              <a:ext cx="382905"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Line 24125"/>
            <p:cNvCxnSpPr>
              <a:cxnSpLocks noChangeShapeType="1"/>
            </p:cNvCxnSpPr>
            <p:nvPr/>
          </p:nvCxnSpPr>
          <p:spPr bwMode="auto">
            <a:xfrm flipH="1" flipV="1">
              <a:off x="4515167" y="3582352"/>
              <a:ext cx="127635"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Line 24126"/>
            <p:cNvCxnSpPr>
              <a:cxnSpLocks noChangeShapeType="1"/>
            </p:cNvCxnSpPr>
            <p:nvPr/>
          </p:nvCxnSpPr>
          <p:spPr bwMode="auto">
            <a:xfrm flipV="1">
              <a:off x="4642802" y="3582352"/>
              <a:ext cx="255270"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Line 24127"/>
            <p:cNvCxnSpPr>
              <a:cxnSpLocks noChangeShapeType="1"/>
            </p:cNvCxnSpPr>
            <p:nvPr/>
          </p:nvCxnSpPr>
          <p:spPr bwMode="auto">
            <a:xfrm flipH="1" flipV="1">
              <a:off x="5280977" y="3582352"/>
              <a:ext cx="255270"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 name="Line 24128"/>
            <p:cNvCxnSpPr>
              <a:cxnSpLocks noChangeShapeType="1"/>
            </p:cNvCxnSpPr>
            <p:nvPr/>
          </p:nvCxnSpPr>
          <p:spPr bwMode="auto">
            <a:xfrm flipV="1">
              <a:off x="5536247" y="3582352"/>
              <a:ext cx="127635"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Line 24129"/>
            <p:cNvCxnSpPr>
              <a:cxnSpLocks noChangeShapeType="1"/>
            </p:cNvCxnSpPr>
            <p:nvPr/>
          </p:nvCxnSpPr>
          <p:spPr bwMode="auto">
            <a:xfrm flipH="1" flipV="1">
              <a:off x="6046787" y="3582352"/>
              <a:ext cx="382905"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Line 24130"/>
            <p:cNvCxnSpPr>
              <a:cxnSpLocks noChangeShapeType="1"/>
            </p:cNvCxnSpPr>
            <p:nvPr/>
          </p:nvCxnSpPr>
          <p:spPr bwMode="auto">
            <a:xfrm flipV="1">
              <a:off x="6429692" y="3582352"/>
              <a:ext cx="0"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Line 24131"/>
            <p:cNvCxnSpPr>
              <a:cxnSpLocks noChangeShapeType="1"/>
            </p:cNvCxnSpPr>
            <p:nvPr/>
          </p:nvCxnSpPr>
          <p:spPr bwMode="auto">
            <a:xfrm flipV="1">
              <a:off x="6429692" y="3582352"/>
              <a:ext cx="382905" cy="40894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Line 24132"/>
            <p:cNvCxnSpPr>
              <a:cxnSpLocks noChangeShapeType="1"/>
            </p:cNvCxnSpPr>
            <p:nvPr/>
          </p:nvCxnSpPr>
          <p:spPr bwMode="auto">
            <a:xfrm>
              <a:off x="3494087" y="3173412"/>
              <a:ext cx="3190875"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Line 24133"/>
            <p:cNvCxnSpPr>
              <a:cxnSpLocks noChangeShapeType="1"/>
            </p:cNvCxnSpPr>
            <p:nvPr/>
          </p:nvCxnSpPr>
          <p:spPr bwMode="auto">
            <a:xfrm>
              <a:off x="3494087" y="3173412"/>
              <a:ext cx="1403985"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Line 24134"/>
            <p:cNvCxnSpPr>
              <a:cxnSpLocks noChangeShapeType="1"/>
            </p:cNvCxnSpPr>
            <p:nvPr/>
          </p:nvCxnSpPr>
          <p:spPr bwMode="auto">
            <a:xfrm flipH="1">
              <a:off x="3111182" y="3173412"/>
              <a:ext cx="2425065"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Line 24135"/>
            <p:cNvCxnSpPr>
              <a:cxnSpLocks noChangeShapeType="1"/>
            </p:cNvCxnSpPr>
            <p:nvPr/>
          </p:nvCxnSpPr>
          <p:spPr bwMode="auto">
            <a:xfrm flipH="1">
              <a:off x="4132262" y="3173412"/>
              <a:ext cx="1403985"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Line 24136"/>
            <p:cNvCxnSpPr>
              <a:cxnSpLocks noChangeShapeType="1"/>
            </p:cNvCxnSpPr>
            <p:nvPr/>
          </p:nvCxnSpPr>
          <p:spPr bwMode="auto">
            <a:xfrm flipH="1">
              <a:off x="4642802" y="3173412"/>
              <a:ext cx="893445"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Line 24137"/>
            <p:cNvCxnSpPr>
              <a:cxnSpLocks noChangeShapeType="1"/>
            </p:cNvCxnSpPr>
            <p:nvPr/>
          </p:nvCxnSpPr>
          <p:spPr bwMode="auto">
            <a:xfrm>
              <a:off x="5536247" y="3173412"/>
              <a:ext cx="127635"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9" name="Text Box 24197"/>
            <p:cNvSpPr txBox="1">
              <a:spLocks noChangeArrowheads="1"/>
            </p:cNvSpPr>
            <p:nvPr/>
          </p:nvSpPr>
          <p:spPr bwMode="auto">
            <a:xfrm>
              <a:off x="2202497" y="2662236"/>
              <a:ext cx="90805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800" b="1" dirty="0">
                  <a:effectLst/>
                  <a:latin typeface="Times New Roman" panose="02020603050405020304" pitchFamily="18" charset="0"/>
                  <a:ea typeface="宋体" panose="02010600030101010101" pitchFamily="2" charset="-122"/>
                  <a:cs typeface="宋体" panose="02010600030101010101" pitchFamily="2" charset="-122"/>
                </a:rPr>
                <a:t>b)</a:t>
              </a:r>
              <a:r>
                <a:rPr lang="zh-CN" sz="1800" b="1" dirty="0">
                  <a:effectLst/>
                  <a:latin typeface="Times New Roman" panose="02020603050405020304" pitchFamily="18" charset="0"/>
                  <a:ea typeface="宋体" panose="02010600030101010101" pitchFamily="2" charset="-122"/>
                  <a:cs typeface="宋体" panose="02010600030101010101" pitchFamily="2" charset="-122"/>
                </a:rPr>
                <a:t>版本优先</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“交织”情况</a:t>
            </a:r>
          </a:p>
        </p:txBody>
      </p:sp>
      <p:sp>
        <p:nvSpPr>
          <p:cNvPr id="4" name="矩形 3"/>
          <p:cNvSpPr/>
          <p:nvPr/>
        </p:nvSpPr>
        <p:spPr>
          <a:xfrm>
            <a:off x="1170191" y="1397401"/>
            <a:ext cx="7516687" cy="830997"/>
          </a:xfrm>
          <a:prstGeom prst="rect">
            <a:avLst/>
          </a:prstGeom>
        </p:spPr>
        <p:txBody>
          <a:bodyPr wrap="square">
            <a:spAutoFit/>
          </a:bodyPr>
          <a:lstStyle/>
          <a:p>
            <a:r>
              <a:rPr lang="zh-CN" altLang="en-US" dirty="0" smtClean="0"/>
              <a:t>以“交织”情况选择每个模块的版本，产生不同的软件产品。</a:t>
            </a:r>
            <a:endParaRPr lang="zh-CN" altLang="en-US" dirty="0"/>
          </a:p>
        </p:txBody>
      </p:sp>
      <p:sp>
        <p:nvSpPr>
          <p:cNvPr id="5" name="矩形 4"/>
          <p:cNvSpPr/>
          <p:nvPr/>
        </p:nvSpPr>
        <p:spPr>
          <a:xfrm>
            <a:off x="1062664" y="5118275"/>
            <a:ext cx="7516687" cy="830997"/>
          </a:xfrm>
          <a:prstGeom prst="rect">
            <a:avLst/>
          </a:prstGeom>
        </p:spPr>
        <p:txBody>
          <a:bodyPr wrap="square">
            <a:spAutoFit/>
          </a:bodyPr>
          <a:lstStyle/>
          <a:p>
            <a:r>
              <a:rPr lang="zh-CN" altLang="en-US" dirty="0" smtClean="0"/>
              <a:t>这种情况下，必须更准确地记录和追踪产品是由哪个模块版本构成的。虽然，前两者也需要记录和跟踪。</a:t>
            </a:r>
            <a:endParaRPr lang="zh-CN" altLang="en-US" dirty="0"/>
          </a:p>
        </p:txBody>
      </p:sp>
      <p:grpSp>
        <p:nvGrpSpPr>
          <p:cNvPr id="6" name="组合 5"/>
          <p:cNvGrpSpPr/>
          <p:nvPr/>
        </p:nvGrpSpPr>
        <p:grpSpPr>
          <a:xfrm>
            <a:off x="1388160" y="2436713"/>
            <a:ext cx="6668185" cy="2385544"/>
            <a:chOff x="30480" y="2900045"/>
            <a:chExt cx="4731385" cy="1431290"/>
          </a:xfrm>
        </p:grpSpPr>
        <p:sp>
          <p:nvSpPr>
            <p:cNvPr id="7" name="Text Box 24138"/>
            <p:cNvSpPr txBox="1">
              <a:spLocks noChangeArrowheads="1"/>
            </p:cNvSpPr>
            <p:nvPr/>
          </p:nvSpPr>
          <p:spPr bwMode="auto">
            <a:xfrm>
              <a:off x="2694940" y="300228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en-US" sz="1600" kern="0" dirty="0">
                  <a:solidFill>
                    <a:sysClr val="windowText" lastClr="000000"/>
                  </a:solidFill>
                  <a:cs typeface="宋体" panose="02010600030101010101" pitchFamily="2" charset="-122"/>
                </a:rPr>
                <a:t>foo</a:t>
              </a:r>
              <a:endParaRPr kumimoji="0" lang="zh-CN" altLang="en-US" sz="1600" kern="0" dirty="0">
                <a:solidFill>
                  <a:sysClr val="windowText" lastClr="000000"/>
                </a:solidFill>
                <a:cs typeface="宋体" panose="02010600030101010101" pitchFamily="2" charset="-122"/>
              </a:endParaRPr>
            </a:p>
          </p:txBody>
        </p:sp>
        <p:sp>
          <p:nvSpPr>
            <p:cNvPr id="8" name="Oval 24139"/>
            <p:cNvSpPr>
              <a:spLocks noChangeArrowheads="1"/>
            </p:cNvSpPr>
            <p:nvPr/>
          </p:nvSpPr>
          <p:spPr bwMode="auto">
            <a:xfrm>
              <a:off x="2414905" y="3104515"/>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9" name="Rectangle 24140"/>
            <p:cNvSpPr>
              <a:spLocks noChangeArrowheads="1"/>
            </p:cNvSpPr>
            <p:nvPr/>
          </p:nvSpPr>
          <p:spPr bwMode="auto">
            <a:xfrm>
              <a:off x="1010285" y="3411220"/>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cxnSp>
          <p:nvCxnSpPr>
            <p:cNvPr id="10" name="Line 24141"/>
            <p:cNvCxnSpPr>
              <a:cxnSpLocks noChangeShapeType="1"/>
            </p:cNvCxnSpPr>
            <p:nvPr/>
          </p:nvCxnSpPr>
          <p:spPr bwMode="auto">
            <a:xfrm flipH="1">
              <a:off x="1138555" y="3206750"/>
              <a:ext cx="127635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Line 24142"/>
            <p:cNvCxnSpPr>
              <a:cxnSpLocks noChangeShapeType="1"/>
            </p:cNvCxnSpPr>
            <p:nvPr/>
          </p:nvCxnSpPr>
          <p:spPr bwMode="auto">
            <a:xfrm>
              <a:off x="2542540" y="3206750"/>
              <a:ext cx="76581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Text Box 24143"/>
            <p:cNvSpPr txBox="1">
              <a:spLocks noChangeArrowheads="1"/>
            </p:cNvSpPr>
            <p:nvPr/>
          </p:nvSpPr>
          <p:spPr bwMode="auto">
            <a:xfrm>
              <a:off x="1010920" y="3206750"/>
              <a:ext cx="382905" cy="2044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en-US" sz="1600" kern="0" dirty="0">
                  <a:solidFill>
                    <a:sysClr val="windowText" lastClr="000000"/>
                  </a:solidFill>
                  <a:cs typeface="宋体" panose="02010600030101010101" pitchFamily="2" charset="-122"/>
                </a:rPr>
                <a:t>1</a:t>
              </a:r>
              <a:endParaRPr kumimoji="0" lang="zh-CN" altLang="en-US" sz="1600" kern="0" dirty="0">
                <a:solidFill>
                  <a:sysClr val="windowText" lastClr="000000"/>
                </a:solidFill>
                <a:cs typeface="宋体" panose="02010600030101010101" pitchFamily="2" charset="-122"/>
              </a:endParaRPr>
            </a:p>
          </p:txBody>
        </p:sp>
        <p:sp>
          <p:nvSpPr>
            <p:cNvPr id="13" name="Rectangle 24144"/>
            <p:cNvSpPr>
              <a:spLocks noChangeArrowheads="1"/>
            </p:cNvSpPr>
            <p:nvPr/>
          </p:nvSpPr>
          <p:spPr bwMode="auto">
            <a:xfrm>
              <a:off x="677545" y="4229100"/>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4" name="Oval 24145"/>
            <p:cNvSpPr>
              <a:spLocks noChangeArrowheads="1"/>
            </p:cNvSpPr>
            <p:nvPr/>
          </p:nvSpPr>
          <p:spPr bwMode="auto">
            <a:xfrm>
              <a:off x="549910" y="3922395"/>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5" name="Oval 24146"/>
            <p:cNvSpPr>
              <a:spLocks noChangeArrowheads="1"/>
            </p:cNvSpPr>
            <p:nvPr/>
          </p:nvSpPr>
          <p:spPr bwMode="auto">
            <a:xfrm>
              <a:off x="1443355" y="3922395"/>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6" name="Text Box 24147"/>
            <p:cNvSpPr txBox="1">
              <a:spLocks noChangeArrowheads="1"/>
            </p:cNvSpPr>
            <p:nvPr/>
          </p:nvSpPr>
          <p:spPr bwMode="auto">
            <a:xfrm>
              <a:off x="299673" y="3782474"/>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en-US" sz="1600" kern="0" dirty="0">
                  <a:solidFill>
                    <a:sysClr val="windowText" lastClr="000000"/>
                  </a:solidFill>
                  <a:cs typeface="宋体" panose="02010600030101010101" pitchFamily="2" charset="-122"/>
                </a:rPr>
                <a:t>sys</a:t>
              </a:r>
              <a:endParaRPr kumimoji="0" lang="zh-CN" altLang="en-US" sz="1600" kern="0" dirty="0">
                <a:solidFill>
                  <a:sysClr val="windowText" lastClr="000000"/>
                </a:solidFill>
                <a:cs typeface="宋体" panose="02010600030101010101" pitchFamily="2" charset="-122"/>
              </a:endParaRPr>
            </a:p>
          </p:txBody>
        </p:sp>
        <p:sp>
          <p:nvSpPr>
            <p:cNvPr id="17" name="Text Box 24148"/>
            <p:cNvSpPr txBox="1">
              <a:spLocks noChangeArrowheads="1"/>
            </p:cNvSpPr>
            <p:nvPr/>
          </p:nvSpPr>
          <p:spPr bwMode="auto">
            <a:xfrm>
              <a:off x="1698625" y="3820160"/>
              <a:ext cx="51054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en-US" sz="1600" kern="0" dirty="0">
                  <a:solidFill>
                    <a:sysClr val="windowText" lastClr="000000"/>
                  </a:solidFill>
                  <a:cs typeface="宋体" panose="02010600030101010101" pitchFamily="2" charset="-122"/>
                </a:rPr>
                <a:t>main</a:t>
              </a:r>
              <a:endParaRPr kumimoji="0" lang="zh-CN" altLang="en-US" sz="1600" kern="0" dirty="0">
                <a:solidFill>
                  <a:sysClr val="windowText" lastClr="000000"/>
                </a:solidFill>
                <a:cs typeface="宋体" panose="02010600030101010101" pitchFamily="2" charset="-122"/>
              </a:endParaRPr>
            </a:p>
          </p:txBody>
        </p:sp>
        <p:sp>
          <p:nvSpPr>
            <p:cNvPr id="18" name="Text Box 24149"/>
            <p:cNvSpPr txBox="1">
              <a:spLocks noChangeArrowheads="1"/>
            </p:cNvSpPr>
            <p:nvPr/>
          </p:nvSpPr>
          <p:spPr bwMode="auto">
            <a:xfrm>
              <a:off x="2619592" y="3831344"/>
              <a:ext cx="3333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en-US" sz="1600" kern="0" dirty="0">
                  <a:solidFill>
                    <a:sysClr val="windowText" lastClr="000000"/>
                  </a:solidFill>
                  <a:cs typeface="宋体" panose="02010600030101010101" pitchFamily="2" charset="-122"/>
                </a:rPr>
                <a:t>a</a:t>
              </a:r>
              <a:endParaRPr kumimoji="0" lang="zh-CN" altLang="en-US" sz="1600" kern="0" dirty="0">
                <a:solidFill>
                  <a:sysClr val="windowText" lastClr="000000"/>
                </a:solidFill>
                <a:cs typeface="宋体" panose="02010600030101010101" pitchFamily="2" charset="-122"/>
              </a:endParaRPr>
            </a:p>
          </p:txBody>
        </p:sp>
        <p:sp>
          <p:nvSpPr>
            <p:cNvPr id="19" name="Oval 24150"/>
            <p:cNvSpPr>
              <a:spLocks noChangeArrowheads="1"/>
            </p:cNvSpPr>
            <p:nvPr/>
          </p:nvSpPr>
          <p:spPr bwMode="auto">
            <a:xfrm>
              <a:off x="2336800" y="3922395"/>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0" name="Text Box 24151"/>
            <p:cNvSpPr txBox="1">
              <a:spLocks noChangeArrowheads="1"/>
            </p:cNvSpPr>
            <p:nvPr/>
          </p:nvSpPr>
          <p:spPr bwMode="auto">
            <a:xfrm>
              <a:off x="3279774" y="3857846"/>
              <a:ext cx="3333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b</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1" name="Oval 24152"/>
            <p:cNvSpPr>
              <a:spLocks noChangeArrowheads="1"/>
            </p:cNvSpPr>
            <p:nvPr/>
          </p:nvSpPr>
          <p:spPr bwMode="auto">
            <a:xfrm>
              <a:off x="3230245" y="3922395"/>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2" name="Text Box 24153"/>
            <p:cNvSpPr txBox="1">
              <a:spLocks noChangeArrowheads="1"/>
            </p:cNvSpPr>
            <p:nvPr/>
          </p:nvSpPr>
          <p:spPr bwMode="auto">
            <a:xfrm>
              <a:off x="4074161" y="3769689"/>
              <a:ext cx="30480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c</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3" name="Oval 24154"/>
            <p:cNvSpPr>
              <a:spLocks noChangeArrowheads="1"/>
            </p:cNvSpPr>
            <p:nvPr/>
          </p:nvSpPr>
          <p:spPr bwMode="auto">
            <a:xfrm>
              <a:off x="4123690" y="3922395"/>
              <a:ext cx="255270" cy="102235"/>
            </a:xfrm>
            <a:prstGeom prst="ellipse">
              <a:avLst/>
            </a:prstGeom>
            <a:solidFill>
              <a:srgbClr val="333333"/>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4" name="Rectangle 24155"/>
            <p:cNvSpPr>
              <a:spLocks noChangeArrowheads="1"/>
            </p:cNvSpPr>
            <p:nvPr/>
          </p:nvSpPr>
          <p:spPr bwMode="auto">
            <a:xfrm>
              <a:off x="166370" y="4229100"/>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5" name="Text Box 24156"/>
            <p:cNvSpPr txBox="1">
              <a:spLocks noChangeArrowheads="1"/>
            </p:cNvSpPr>
            <p:nvPr/>
          </p:nvSpPr>
          <p:spPr bwMode="auto">
            <a:xfrm>
              <a:off x="805180" y="402463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en-US" sz="1600" kern="0" dirty="0">
                  <a:solidFill>
                    <a:sysClr val="windowText" lastClr="000000"/>
                  </a:solidFill>
                  <a:cs typeface="宋体" panose="02010600030101010101" pitchFamily="2" charset="-122"/>
                </a:rPr>
                <a:t>2</a:t>
              </a:r>
              <a:endParaRPr kumimoji="0" lang="zh-CN" altLang="en-US" sz="1600" kern="0" dirty="0">
                <a:solidFill>
                  <a:sysClr val="windowText" lastClr="000000"/>
                </a:solidFill>
                <a:cs typeface="宋体" panose="02010600030101010101" pitchFamily="2" charset="-122"/>
              </a:endParaRPr>
            </a:p>
          </p:txBody>
        </p:sp>
        <p:sp>
          <p:nvSpPr>
            <p:cNvPr id="26" name="Rectangle 24157"/>
            <p:cNvSpPr>
              <a:spLocks noChangeArrowheads="1"/>
            </p:cNvSpPr>
            <p:nvPr/>
          </p:nvSpPr>
          <p:spPr bwMode="auto">
            <a:xfrm>
              <a:off x="1060450" y="4229100"/>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7" name="Text Box 24158"/>
            <p:cNvSpPr txBox="1">
              <a:spLocks noChangeArrowheads="1"/>
            </p:cNvSpPr>
            <p:nvPr/>
          </p:nvSpPr>
          <p:spPr bwMode="auto">
            <a:xfrm>
              <a:off x="1061085" y="402463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1</a:t>
              </a:r>
              <a:endParaRPr kumimoji="0" lang="zh-CN" alt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8" name="Rectangle 24159"/>
            <p:cNvSpPr>
              <a:spLocks noChangeArrowheads="1"/>
            </p:cNvSpPr>
            <p:nvPr/>
          </p:nvSpPr>
          <p:spPr bwMode="auto">
            <a:xfrm>
              <a:off x="1443355" y="4229100"/>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29" name="Text Box 24160"/>
            <p:cNvSpPr txBox="1">
              <a:spLocks noChangeArrowheads="1"/>
            </p:cNvSpPr>
            <p:nvPr/>
          </p:nvSpPr>
          <p:spPr bwMode="auto">
            <a:xfrm>
              <a:off x="1570990" y="402463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2</a:t>
              </a:r>
              <a:endParaRPr kumimoji="0" lang="zh-CN" alt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0" name="Rectangle 24161"/>
            <p:cNvSpPr>
              <a:spLocks noChangeArrowheads="1"/>
            </p:cNvSpPr>
            <p:nvPr/>
          </p:nvSpPr>
          <p:spPr bwMode="auto">
            <a:xfrm>
              <a:off x="1825625" y="4229100"/>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1" name="Text Box 24162"/>
            <p:cNvSpPr txBox="1">
              <a:spLocks noChangeArrowheads="1"/>
            </p:cNvSpPr>
            <p:nvPr/>
          </p:nvSpPr>
          <p:spPr bwMode="auto">
            <a:xfrm>
              <a:off x="1826260" y="402463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3</a:t>
              </a:r>
              <a:endParaRPr kumimoji="0" lang="zh-CN" alt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2" name="Rectangle 24163"/>
            <p:cNvSpPr>
              <a:spLocks noChangeArrowheads="1"/>
            </p:cNvSpPr>
            <p:nvPr/>
          </p:nvSpPr>
          <p:spPr bwMode="auto">
            <a:xfrm>
              <a:off x="2208530" y="4229100"/>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3" name="Text Box 24164"/>
            <p:cNvSpPr txBox="1">
              <a:spLocks noChangeArrowheads="1"/>
            </p:cNvSpPr>
            <p:nvPr/>
          </p:nvSpPr>
          <p:spPr bwMode="auto">
            <a:xfrm>
              <a:off x="2209165" y="402463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1</a:t>
              </a:r>
              <a:endParaRPr kumimoji="0" lang="zh-CN" alt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4" name="Rectangle 24165"/>
            <p:cNvSpPr>
              <a:spLocks noChangeArrowheads="1"/>
            </p:cNvSpPr>
            <p:nvPr/>
          </p:nvSpPr>
          <p:spPr bwMode="auto">
            <a:xfrm>
              <a:off x="2591435" y="4229100"/>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5" name="Text Box 24166"/>
            <p:cNvSpPr txBox="1">
              <a:spLocks noChangeArrowheads="1"/>
            </p:cNvSpPr>
            <p:nvPr/>
          </p:nvSpPr>
          <p:spPr bwMode="auto">
            <a:xfrm>
              <a:off x="2592070" y="402463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2</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6" name="Rectangle 24167"/>
            <p:cNvSpPr>
              <a:spLocks noChangeArrowheads="1"/>
            </p:cNvSpPr>
            <p:nvPr/>
          </p:nvSpPr>
          <p:spPr bwMode="auto">
            <a:xfrm>
              <a:off x="2974340" y="4229100"/>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7" name="Text Box 24168"/>
            <p:cNvSpPr txBox="1">
              <a:spLocks noChangeArrowheads="1"/>
            </p:cNvSpPr>
            <p:nvPr/>
          </p:nvSpPr>
          <p:spPr bwMode="auto">
            <a:xfrm>
              <a:off x="2974975" y="402463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1</a:t>
              </a:r>
              <a:endParaRPr kumimoji="0" lang="zh-CN" alt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8" name="Rectangle 24169"/>
            <p:cNvSpPr>
              <a:spLocks noChangeArrowheads="1"/>
            </p:cNvSpPr>
            <p:nvPr/>
          </p:nvSpPr>
          <p:spPr bwMode="auto">
            <a:xfrm>
              <a:off x="3357245" y="4229100"/>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9" name="Text Box 24170"/>
            <p:cNvSpPr txBox="1">
              <a:spLocks noChangeArrowheads="1"/>
            </p:cNvSpPr>
            <p:nvPr/>
          </p:nvSpPr>
          <p:spPr bwMode="auto">
            <a:xfrm>
              <a:off x="3357880" y="4024630"/>
              <a:ext cx="35814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2</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0" name="Rectangle 24171"/>
            <p:cNvSpPr>
              <a:spLocks noChangeArrowheads="1"/>
            </p:cNvSpPr>
            <p:nvPr/>
          </p:nvSpPr>
          <p:spPr bwMode="auto">
            <a:xfrm>
              <a:off x="3740150" y="4229100"/>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1" name="Text Box 24172"/>
            <p:cNvSpPr txBox="1">
              <a:spLocks noChangeArrowheads="1"/>
            </p:cNvSpPr>
            <p:nvPr/>
          </p:nvSpPr>
          <p:spPr bwMode="auto">
            <a:xfrm>
              <a:off x="3740785" y="402463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1</a:t>
              </a:r>
              <a:endParaRPr kumimoji="0" lang="zh-CN" altLang="en-US" sz="16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2" name="Rectangle 24173"/>
            <p:cNvSpPr>
              <a:spLocks noChangeArrowheads="1"/>
            </p:cNvSpPr>
            <p:nvPr/>
          </p:nvSpPr>
          <p:spPr bwMode="auto">
            <a:xfrm>
              <a:off x="4123055" y="4229100"/>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43" name="Text Box 24174"/>
            <p:cNvSpPr txBox="1">
              <a:spLocks noChangeArrowheads="1"/>
            </p:cNvSpPr>
            <p:nvPr/>
          </p:nvSpPr>
          <p:spPr bwMode="auto">
            <a:xfrm>
              <a:off x="4251325" y="4024630"/>
              <a:ext cx="2305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2</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4" name="Rectangle 24175"/>
            <p:cNvSpPr>
              <a:spLocks noChangeArrowheads="1"/>
            </p:cNvSpPr>
            <p:nvPr/>
          </p:nvSpPr>
          <p:spPr bwMode="auto">
            <a:xfrm>
              <a:off x="4505960" y="4229100"/>
              <a:ext cx="255905" cy="102235"/>
            </a:xfrm>
            <a:prstGeom prst="rect">
              <a:avLst/>
            </a:prstGeom>
            <a:solidFill>
              <a:srgbClr val="333333"/>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cxnSp>
          <p:nvCxnSpPr>
            <p:cNvPr id="45" name="Line 24176"/>
            <p:cNvCxnSpPr>
              <a:cxnSpLocks noChangeShapeType="1"/>
            </p:cNvCxnSpPr>
            <p:nvPr/>
          </p:nvCxnSpPr>
          <p:spPr bwMode="auto">
            <a:xfrm flipH="1">
              <a:off x="294640" y="4024630"/>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24177"/>
            <p:cNvCxnSpPr>
              <a:cxnSpLocks noChangeShapeType="1"/>
            </p:cNvCxnSpPr>
            <p:nvPr/>
          </p:nvCxnSpPr>
          <p:spPr bwMode="auto">
            <a:xfrm>
              <a:off x="677545" y="4024630"/>
              <a:ext cx="12763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24178"/>
            <p:cNvCxnSpPr>
              <a:cxnSpLocks noChangeShapeType="1"/>
            </p:cNvCxnSpPr>
            <p:nvPr/>
          </p:nvCxnSpPr>
          <p:spPr bwMode="auto">
            <a:xfrm flipH="1">
              <a:off x="1188085" y="4024630"/>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Line 24179"/>
            <p:cNvCxnSpPr>
              <a:cxnSpLocks noChangeShapeType="1"/>
            </p:cNvCxnSpPr>
            <p:nvPr/>
          </p:nvCxnSpPr>
          <p:spPr bwMode="auto">
            <a:xfrm flipH="1">
              <a:off x="1570990" y="4024630"/>
              <a:ext cx="63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Line 24180"/>
            <p:cNvCxnSpPr>
              <a:cxnSpLocks noChangeShapeType="1"/>
            </p:cNvCxnSpPr>
            <p:nvPr/>
          </p:nvCxnSpPr>
          <p:spPr bwMode="auto">
            <a:xfrm>
              <a:off x="1570990" y="4024630"/>
              <a:ext cx="38290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Line 24181"/>
            <p:cNvCxnSpPr>
              <a:cxnSpLocks noChangeShapeType="1"/>
            </p:cNvCxnSpPr>
            <p:nvPr/>
          </p:nvCxnSpPr>
          <p:spPr bwMode="auto">
            <a:xfrm flipH="1">
              <a:off x="2336800" y="4024630"/>
              <a:ext cx="12763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Line 24182"/>
            <p:cNvCxnSpPr>
              <a:cxnSpLocks noChangeShapeType="1"/>
            </p:cNvCxnSpPr>
            <p:nvPr/>
          </p:nvCxnSpPr>
          <p:spPr bwMode="auto">
            <a:xfrm>
              <a:off x="2464435" y="4024630"/>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Line 24183"/>
            <p:cNvCxnSpPr>
              <a:cxnSpLocks noChangeShapeType="1"/>
            </p:cNvCxnSpPr>
            <p:nvPr/>
          </p:nvCxnSpPr>
          <p:spPr bwMode="auto">
            <a:xfrm flipH="1">
              <a:off x="3102610" y="4024630"/>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Line 24184"/>
            <p:cNvCxnSpPr>
              <a:cxnSpLocks noChangeShapeType="1"/>
            </p:cNvCxnSpPr>
            <p:nvPr/>
          </p:nvCxnSpPr>
          <p:spPr bwMode="auto">
            <a:xfrm>
              <a:off x="3357880" y="4024630"/>
              <a:ext cx="12763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Line 24185"/>
            <p:cNvCxnSpPr>
              <a:cxnSpLocks noChangeShapeType="1"/>
            </p:cNvCxnSpPr>
            <p:nvPr/>
          </p:nvCxnSpPr>
          <p:spPr bwMode="auto">
            <a:xfrm flipH="1">
              <a:off x="3868420" y="4024630"/>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Line 24186"/>
            <p:cNvCxnSpPr>
              <a:cxnSpLocks noChangeShapeType="1"/>
            </p:cNvCxnSpPr>
            <p:nvPr/>
          </p:nvCxnSpPr>
          <p:spPr bwMode="auto">
            <a:xfrm>
              <a:off x="4251325" y="4024630"/>
              <a:ext cx="635"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Line 24187"/>
            <p:cNvCxnSpPr>
              <a:cxnSpLocks noChangeShapeType="1"/>
            </p:cNvCxnSpPr>
            <p:nvPr/>
          </p:nvCxnSpPr>
          <p:spPr bwMode="auto">
            <a:xfrm>
              <a:off x="4353560" y="4023776"/>
              <a:ext cx="255270" cy="20447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Line 24188"/>
            <p:cNvCxnSpPr>
              <a:cxnSpLocks noChangeShapeType="1"/>
            </p:cNvCxnSpPr>
            <p:nvPr/>
          </p:nvCxnSpPr>
          <p:spPr bwMode="auto">
            <a:xfrm flipH="1">
              <a:off x="652780" y="3513455"/>
              <a:ext cx="38290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Line 24189"/>
            <p:cNvCxnSpPr>
              <a:cxnSpLocks noChangeShapeType="1"/>
            </p:cNvCxnSpPr>
            <p:nvPr/>
          </p:nvCxnSpPr>
          <p:spPr bwMode="auto">
            <a:xfrm>
              <a:off x="1163320" y="3513455"/>
              <a:ext cx="38290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 name="Line 24190"/>
            <p:cNvCxnSpPr>
              <a:cxnSpLocks noChangeShapeType="1"/>
            </p:cNvCxnSpPr>
            <p:nvPr/>
          </p:nvCxnSpPr>
          <p:spPr bwMode="auto">
            <a:xfrm>
              <a:off x="1163320" y="3513455"/>
              <a:ext cx="1276350"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Line 24191"/>
            <p:cNvCxnSpPr>
              <a:cxnSpLocks noChangeShapeType="1"/>
            </p:cNvCxnSpPr>
            <p:nvPr/>
          </p:nvCxnSpPr>
          <p:spPr bwMode="auto">
            <a:xfrm>
              <a:off x="1290955" y="3513455"/>
              <a:ext cx="293560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 name="Line 24192"/>
            <p:cNvCxnSpPr>
              <a:cxnSpLocks noChangeShapeType="1"/>
            </p:cNvCxnSpPr>
            <p:nvPr/>
          </p:nvCxnSpPr>
          <p:spPr bwMode="auto">
            <a:xfrm flipH="1">
              <a:off x="772074" y="3517265"/>
              <a:ext cx="242506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 name="Line 24193"/>
            <p:cNvCxnSpPr>
              <a:cxnSpLocks noChangeShapeType="1"/>
            </p:cNvCxnSpPr>
            <p:nvPr/>
          </p:nvCxnSpPr>
          <p:spPr bwMode="auto">
            <a:xfrm flipH="1">
              <a:off x="1673860" y="3540319"/>
              <a:ext cx="165925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Line 24194"/>
            <p:cNvCxnSpPr>
              <a:cxnSpLocks noChangeShapeType="1"/>
            </p:cNvCxnSpPr>
            <p:nvPr/>
          </p:nvCxnSpPr>
          <p:spPr bwMode="auto">
            <a:xfrm flipH="1">
              <a:off x="2567305" y="3513455"/>
              <a:ext cx="765810"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Line 24195"/>
            <p:cNvCxnSpPr>
              <a:cxnSpLocks noChangeShapeType="1"/>
            </p:cNvCxnSpPr>
            <p:nvPr/>
          </p:nvCxnSpPr>
          <p:spPr bwMode="auto">
            <a:xfrm>
              <a:off x="3333115" y="3513455"/>
              <a:ext cx="63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 name="Text Box 24198"/>
            <p:cNvSpPr txBox="1">
              <a:spLocks noChangeArrowheads="1"/>
            </p:cNvSpPr>
            <p:nvPr/>
          </p:nvSpPr>
          <p:spPr bwMode="auto">
            <a:xfrm>
              <a:off x="3315970" y="3210560"/>
              <a:ext cx="34290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en-US" sz="1600" kern="0" dirty="0">
                  <a:solidFill>
                    <a:sysClr val="windowText" lastClr="000000"/>
                  </a:solidFill>
                  <a:cs typeface="宋体" panose="02010600030101010101" pitchFamily="2" charset="-122"/>
                </a:rPr>
                <a:t>2</a:t>
              </a:r>
              <a:endParaRPr kumimoji="0" lang="zh-CN" altLang="en-US" sz="1600" kern="0" dirty="0">
                <a:solidFill>
                  <a:sysClr val="windowText" lastClr="000000"/>
                </a:solidFill>
                <a:cs typeface="宋体" panose="02010600030101010101" pitchFamily="2" charset="-122"/>
              </a:endParaRPr>
            </a:p>
          </p:txBody>
        </p:sp>
        <p:sp>
          <p:nvSpPr>
            <p:cNvPr id="66" name="Rectangle 24199"/>
            <p:cNvSpPr>
              <a:spLocks noChangeArrowheads="1"/>
            </p:cNvSpPr>
            <p:nvPr/>
          </p:nvSpPr>
          <p:spPr bwMode="auto">
            <a:xfrm>
              <a:off x="3205480" y="3411220"/>
              <a:ext cx="255905" cy="10223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67" name="Text Box 24200"/>
            <p:cNvSpPr txBox="1">
              <a:spLocks noChangeArrowheads="1"/>
            </p:cNvSpPr>
            <p:nvPr/>
          </p:nvSpPr>
          <p:spPr bwMode="auto">
            <a:xfrm>
              <a:off x="30480" y="2900045"/>
              <a:ext cx="110045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c)</a:t>
              </a:r>
              <a:r>
                <a:rPr kumimoji="0" lang="zh-CN" altLang="en-US" sz="1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相互交织</a:t>
              </a:r>
            </a:p>
          </p:txBody>
        </p:sp>
        <p:sp>
          <p:nvSpPr>
            <p:cNvPr id="68" name="Text Box 24214"/>
            <p:cNvSpPr txBox="1">
              <a:spLocks noChangeArrowheads="1"/>
            </p:cNvSpPr>
            <p:nvPr/>
          </p:nvSpPr>
          <p:spPr bwMode="auto">
            <a:xfrm>
              <a:off x="74295" y="3999865"/>
              <a:ext cx="382905" cy="2044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en-US" sz="1600" kern="0" dirty="0">
                  <a:solidFill>
                    <a:sysClr val="windowText" lastClr="000000"/>
                  </a:solidFill>
                  <a:cs typeface="宋体" panose="02010600030101010101" pitchFamily="2" charset="-122"/>
                </a:rPr>
                <a:t>1</a:t>
              </a:r>
              <a:endParaRPr kumimoji="0" lang="zh-CN" altLang="en-US" sz="1600" kern="0" dirty="0">
                <a:solidFill>
                  <a:sysClr val="windowText" lastClr="000000"/>
                </a:solidFill>
                <a:cs typeface="宋体" panose="02010600030101010101" pitchFamily="2" charset="-122"/>
              </a:endParaRPr>
            </a:p>
          </p:txBody>
        </p:sp>
      </p:grpSp>
      <p:sp>
        <p:nvSpPr>
          <p:cNvPr id="69" name="Text Box 24174"/>
          <p:cNvSpPr txBox="1">
            <a:spLocks noChangeArrowheads="1"/>
          </p:cNvSpPr>
          <p:nvPr/>
        </p:nvSpPr>
        <p:spPr bwMode="auto">
          <a:xfrm>
            <a:off x="7658992" y="4247092"/>
            <a:ext cx="324863" cy="51118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3</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19.5.4 </a:t>
            </a:r>
            <a:r>
              <a:rPr lang="zh-CN" altLang="en-US" dirty="0" smtClean="0"/>
              <a:t>具有外购部件的建造</a:t>
            </a:r>
            <a:endParaRPr lang="zh-CN" altLang="en-US" dirty="0"/>
          </a:p>
        </p:txBody>
      </p:sp>
      <p:sp>
        <p:nvSpPr>
          <p:cNvPr id="3" name="内容占位符 2"/>
          <p:cNvSpPr>
            <a:spLocks noGrp="1"/>
          </p:cNvSpPr>
          <p:nvPr>
            <p:ph idx="1"/>
          </p:nvPr>
        </p:nvSpPr>
        <p:spPr>
          <a:xfrm>
            <a:off x="990600" y="1193800"/>
            <a:ext cx="8001000" cy="1955800"/>
          </a:xfrm>
        </p:spPr>
        <p:txBody>
          <a:bodyPr/>
          <a:lstStyle/>
          <a:p>
            <a:r>
              <a:rPr lang="zh-CN" altLang="en-US" sz="2400" dirty="0" smtClean="0"/>
              <a:t>许多软件部件是外购的或者采用开源代码。</a:t>
            </a:r>
            <a:endParaRPr lang="en-US" altLang="zh-CN" sz="2400" dirty="0" smtClean="0"/>
          </a:p>
          <a:p>
            <a:r>
              <a:rPr lang="zh-CN" altLang="en-US" sz="2400" dirty="0" smtClean="0"/>
              <a:t>这种情况下，外购部件的版本升级和修改自然会导致整个项目或产品的修改。</a:t>
            </a:r>
            <a:endParaRPr lang="en-US" altLang="zh-CN" sz="2400" dirty="0" smtClean="0"/>
          </a:p>
          <a:p>
            <a:r>
              <a:rPr lang="zh-CN" altLang="en-US" sz="2400" dirty="0" smtClean="0"/>
              <a:t>对此，需要将外购代码或部件单独分割出来，形成外部部件线。</a:t>
            </a:r>
            <a:endParaRPr lang="zh-CN" altLang="en-US" sz="2400" dirty="0"/>
          </a:p>
        </p:txBody>
      </p:sp>
      <p:grpSp>
        <p:nvGrpSpPr>
          <p:cNvPr id="5" name="画布 25312"/>
          <p:cNvGrpSpPr/>
          <p:nvPr/>
        </p:nvGrpSpPr>
        <p:grpSpPr>
          <a:xfrm>
            <a:off x="1357161" y="3454400"/>
            <a:ext cx="7045693" cy="2076382"/>
            <a:chOff x="0" y="0"/>
            <a:chExt cx="4850130" cy="1635760"/>
          </a:xfrm>
        </p:grpSpPr>
        <p:sp>
          <p:nvSpPr>
            <p:cNvPr id="6" name="矩形 5"/>
            <p:cNvSpPr/>
            <p:nvPr/>
          </p:nvSpPr>
          <p:spPr>
            <a:xfrm>
              <a:off x="0" y="0"/>
              <a:ext cx="4850130" cy="1635760"/>
            </a:xfrm>
            <a:prstGeom prst="rect">
              <a:avLst/>
            </a:prstGeom>
            <a:noFill/>
            <a:ln>
              <a:noFill/>
            </a:ln>
          </p:spPr>
        </p:sp>
        <p:cxnSp>
          <p:nvCxnSpPr>
            <p:cNvPr id="7" name="Line 25314"/>
            <p:cNvCxnSpPr>
              <a:cxnSpLocks noChangeShapeType="1"/>
            </p:cNvCxnSpPr>
            <p:nvPr/>
          </p:nvCxnSpPr>
          <p:spPr bwMode="auto">
            <a:xfrm>
              <a:off x="638175" y="919480"/>
              <a:ext cx="255270" cy="6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Text Box 25315"/>
            <p:cNvSpPr txBox="1">
              <a:spLocks noChangeArrowheads="1"/>
            </p:cNvSpPr>
            <p:nvPr/>
          </p:nvSpPr>
          <p:spPr bwMode="auto">
            <a:xfrm>
              <a:off x="0" y="715645"/>
              <a:ext cx="638175" cy="30607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/vendor</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9" name="AutoShape 25316"/>
            <p:cNvSpPr>
              <a:spLocks noChangeArrowheads="1"/>
            </p:cNvSpPr>
            <p:nvPr/>
          </p:nvSpPr>
          <p:spPr bwMode="auto">
            <a:xfrm>
              <a:off x="255270" y="1226820"/>
              <a:ext cx="638175" cy="408940"/>
            </a:xfrm>
            <a:prstGeom prst="homePlate">
              <a:avLst>
                <a:gd name="adj" fmla="val 39014"/>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fontAlgn="auto">
                <a:spcBef>
                  <a:spcPts val="1200"/>
                </a:spcBef>
                <a:spcAft>
                  <a:spcPts val="0"/>
                </a:spcAft>
              </a:pPr>
              <a:r>
                <a:rPr kumimoji="0" lang="en-US" sz="1600" kern="0" dirty="0" smtClean="0">
                  <a:solidFill>
                    <a:sysClr val="windowText" lastClr="000000"/>
                  </a:solidFill>
                  <a:cs typeface="宋体" panose="02010600030101010101" pitchFamily="2" charset="-122"/>
                </a:rPr>
                <a:t>Vendor</a:t>
              </a:r>
              <a:r>
                <a:rPr kumimoji="0" lang="zh-CN" altLang="en-US" sz="1600" kern="0" dirty="0" smtClean="0">
                  <a:solidFill>
                    <a:sysClr val="windowText" lastClr="000000"/>
                  </a:solidFill>
                  <a:cs typeface="宋体" panose="02010600030101010101" pitchFamily="2" charset="-122"/>
                </a:rPr>
                <a:t>发布</a:t>
              </a:r>
              <a:r>
                <a:rPr kumimoji="0" lang="en-US" sz="1600" kern="0" dirty="0">
                  <a:solidFill>
                    <a:sysClr val="windowText" lastClr="000000"/>
                  </a:solidFill>
                  <a:cs typeface="宋体" panose="02010600030101010101" pitchFamily="2" charset="-122"/>
                </a:rPr>
                <a:t>1</a:t>
              </a:r>
              <a:endParaRPr kumimoji="0" lang="zh-CN" altLang="en-US" sz="1600" kern="0" dirty="0">
                <a:solidFill>
                  <a:sysClr val="windowText" lastClr="000000"/>
                </a:solidFill>
                <a:cs typeface="宋体" panose="02010600030101010101" pitchFamily="2" charset="-122"/>
              </a:endParaRPr>
            </a:p>
          </p:txBody>
        </p:sp>
        <p:grpSp>
          <p:nvGrpSpPr>
            <p:cNvPr id="10" name="Group 25317"/>
            <p:cNvGrpSpPr>
              <a:grpSpLocks/>
            </p:cNvGrpSpPr>
            <p:nvPr/>
          </p:nvGrpSpPr>
          <p:grpSpPr bwMode="auto">
            <a:xfrm>
              <a:off x="898525" y="750570"/>
              <a:ext cx="401320" cy="341630"/>
              <a:chOff x="3376" y="4973"/>
              <a:chExt cx="632" cy="538"/>
            </a:xfrm>
          </p:grpSpPr>
          <p:sp>
            <p:nvSpPr>
              <p:cNvPr id="31" name="Oval 25318"/>
              <p:cNvSpPr>
                <a:spLocks noChangeArrowheads="1"/>
              </p:cNvSpPr>
              <p:nvPr/>
            </p:nvSpPr>
            <p:spPr bwMode="auto">
              <a:xfrm>
                <a:off x="3376" y="4973"/>
                <a:ext cx="603" cy="483"/>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2" name="Text Box 25319"/>
              <p:cNvSpPr txBox="1">
                <a:spLocks noChangeArrowheads="1"/>
              </p:cNvSpPr>
              <p:nvPr/>
            </p:nvSpPr>
            <p:spPr bwMode="auto">
              <a:xfrm>
                <a:off x="3405" y="5028"/>
                <a:ext cx="603" cy="48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1.0</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grpSp>
        <p:grpSp>
          <p:nvGrpSpPr>
            <p:cNvPr id="11" name="Group 25320"/>
            <p:cNvGrpSpPr>
              <a:grpSpLocks/>
            </p:cNvGrpSpPr>
            <p:nvPr/>
          </p:nvGrpSpPr>
          <p:grpSpPr bwMode="auto">
            <a:xfrm>
              <a:off x="2552700" y="715645"/>
              <a:ext cx="401320" cy="357505"/>
              <a:chOff x="3368" y="4918"/>
              <a:chExt cx="632" cy="563"/>
            </a:xfrm>
          </p:grpSpPr>
          <p:sp>
            <p:nvSpPr>
              <p:cNvPr id="29" name="Oval 25321"/>
              <p:cNvSpPr>
                <a:spLocks noChangeArrowheads="1"/>
              </p:cNvSpPr>
              <p:nvPr/>
            </p:nvSpPr>
            <p:spPr bwMode="auto">
              <a:xfrm>
                <a:off x="3368" y="4918"/>
                <a:ext cx="603" cy="483"/>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269875" defTabSz="914400" eaLnBrk="1" fontAlgn="auto" latinLnBrk="0" hangingPunct="1">
                  <a:lnSpc>
                    <a:spcPts val="1660"/>
                  </a:lnSpc>
                  <a:spcBef>
                    <a:spcPts val="1200"/>
                  </a:spcBef>
                  <a:spcAft>
                    <a:spcPts val="0"/>
                  </a:spcAft>
                  <a:buClrTx/>
                  <a:buSzTx/>
                  <a:buFontTx/>
                  <a:buNone/>
                  <a:tabLst/>
                  <a:defRPr/>
                </a:pPr>
                <a:endParaRPr kumimoji="0" lang="zh-CN" altLang="en-US" sz="1600" b="0" i="0" u="none" strike="noStrike" kern="0" cap="none" spc="0" normalizeH="0" baseline="0" noProof="0" dirty="0">
                  <a:ln>
                    <a:solidFill>
                      <a:srgbClr val="000000"/>
                    </a:solid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0" name="Text Box 25322"/>
              <p:cNvSpPr txBox="1">
                <a:spLocks noChangeArrowheads="1"/>
              </p:cNvSpPr>
              <p:nvPr/>
            </p:nvSpPr>
            <p:spPr bwMode="auto">
              <a:xfrm>
                <a:off x="3397" y="4998"/>
                <a:ext cx="603" cy="48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2.0</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grpSp>
        <p:sp>
          <p:nvSpPr>
            <p:cNvPr id="12" name="Text Box 25323"/>
            <p:cNvSpPr txBox="1">
              <a:spLocks noChangeArrowheads="1"/>
            </p:cNvSpPr>
            <p:nvPr/>
          </p:nvSpPr>
          <p:spPr bwMode="auto">
            <a:xfrm>
              <a:off x="1276350" y="102235"/>
              <a:ext cx="893445" cy="30607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en-US" sz="1600" kern="0" dirty="0">
                  <a:solidFill>
                    <a:sysClr val="windowText" lastClr="000000"/>
                  </a:solidFill>
                  <a:cs typeface="宋体" panose="02010600030101010101" pitchFamily="2" charset="-122"/>
                </a:rPr>
                <a:t>/</a:t>
              </a:r>
              <a:r>
                <a:rPr kumimoji="0" lang="en-US" sz="1600" kern="0" dirty="0" err="1">
                  <a:solidFill>
                    <a:sysClr val="windowText" lastClr="000000"/>
                  </a:solidFill>
                  <a:cs typeface="宋体" panose="02010600030101010101" pitchFamily="2" charset="-122"/>
                </a:rPr>
                <a:t>yourchanges</a:t>
              </a:r>
              <a:endParaRPr kumimoji="0" lang="zh-CN" altLang="en-US" sz="1600" kern="0" dirty="0">
                <a:solidFill>
                  <a:sysClr val="windowText" lastClr="000000"/>
                </a:solidFill>
                <a:cs typeface="宋体" panose="02010600030101010101" pitchFamily="2" charset="-122"/>
              </a:endParaRPr>
            </a:p>
          </p:txBody>
        </p:sp>
        <p:sp>
          <p:nvSpPr>
            <p:cNvPr id="13" name="Text Box 25324"/>
            <p:cNvSpPr txBox="1">
              <a:spLocks noChangeArrowheads="1"/>
            </p:cNvSpPr>
            <p:nvPr/>
          </p:nvSpPr>
          <p:spPr bwMode="auto">
            <a:xfrm>
              <a:off x="2425065" y="102235"/>
              <a:ext cx="510540" cy="30607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algn="ctr" defTabSz="914400" eaLnBrk="1" fontAlgn="auto" latinLnBrk="0" hangingPunct="1">
                <a:spcBef>
                  <a:spcPts val="1200"/>
                </a:spcBef>
                <a:spcAft>
                  <a:spcPts val="0"/>
                </a:spcAft>
                <a:buClrTx/>
                <a:buSzTx/>
                <a:buFontTx/>
                <a:buNone/>
                <a:tabLst/>
                <a:defRPr/>
              </a:pPr>
              <a:r>
                <a:rPr kumimoji="0" lang="zh-CN" altLang="en-US" sz="1600" kern="0" dirty="0">
                  <a:solidFill>
                    <a:sysClr val="windowText" lastClr="000000"/>
                  </a:solidFill>
                  <a:cs typeface="宋体" panose="02010600030101010101" pitchFamily="2" charset="-122"/>
                </a:rPr>
                <a:t>修改</a:t>
              </a:r>
            </a:p>
          </p:txBody>
        </p:sp>
        <p:sp>
          <p:nvSpPr>
            <p:cNvPr id="14" name="Text Box 25325"/>
            <p:cNvSpPr txBox="1">
              <a:spLocks noChangeArrowheads="1"/>
            </p:cNvSpPr>
            <p:nvPr/>
          </p:nvSpPr>
          <p:spPr bwMode="auto">
            <a:xfrm>
              <a:off x="3190875" y="102235"/>
              <a:ext cx="765810" cy="30607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/R2Local</a:t>
              </a:r>
              <a:endParaRPr kumimoji="0" lang="zh-CN" altLang="en-US"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5" name="Text Box 25326"/>
            <p:cNvSpPr txBox="1">
              <a:spLocks noChangeArrowheads="1"/>
            </p:cNvSpPr>
            <p:nvPr/>
          </p:nvSpPr>
          <p:spPr bwMode="auto">
            <a:xfrm>
              <a:off x="4211955" y="102235"/>
              <a:ext cx="510540" cy="30607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fontAlgn="auto">
                <a:lnSpc>
                  <a:spcPts val="1660"/>
                </a:lnSpc>
                <a:spcBef>
                  <a:spcPts val="1200"/>
                </a:spcBef>
                <a:spcAft>
                  <a:spcPts val="0"/>
                </a:spcAft>
              </a:pPr>
              <a:r>
                <a:rPr kumimoji="0" lang="zh-CN" altLang="en-US" sz="1600" kern="0" dirty="0">
                  <a:solidFill>
                    <a:sysClr val="windowText" lastClr="000000"/>
                  </a:solidFill>
                  <a:cs typeface="宋体" panose="02010600030101010101" pitchFamily="2" charset="-122"/>
                </a:rPr>
                <a:t>修改</a:t>
              </a:r>
            </a:p>
          </p:txBody>
        </p:sp>
        <p:sp>
          <p:nvSpPr>
            <p:cNvPr id="16" name="AutoShape 25327"/>
            <p:cNvSpPr>
              <a:spLocks noChangeArrowheads="1"/>
            </p:cNvSpPr>
            <p:nvPr/>
          </p:nvSpPr>
          <p:spPr bwMode="auto">
            <a:xfrm>
              <a:off x="1914525" y="1226820"/>
              <a:ext cx="638175" cy="408940"/>
            </a:xfrm>
            <a:prstGeom prst="homePlate">
              <a:avLst>
                <a:gd name="adj" fmla="val 39014"/>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fontAlgn="auto">
                <a:spcBef>
                  <a:spcPts val="1200"/>
                </a:spcBef>
                <a:spcAft>
                  <a:spcPts val="0"/>
                </a:spcAft>
              </a:pPr>
              <a:r>
                <a:rPr kumimoji="0" lang="en-US" sz="1600" kern="0" dirty="0" smtClean="0">
                  <a:solidFill>
                    <a:sysClr val="windowText" lastClr="000000"/>
                  </a:solidFill>
                  <a:cs typeface="宋体" panose="02010600030101010101" pitchFamily="2" charset="-122"/>
                </a:rPr>
                <a:t>Vendor</a:t>
              </a:r>
              <a:r>
                <a:rPr kumimoji="0" lang="zh-CN" altLang="en-US" sz="1600" kern="0" dirty="0" smtClean="0">
                  <a:solidFill>
                    <a:sysClr val="windowText" lastClr="000000"/>
                  </a:solidFill>
                  <a:cs typeface="宋体" panose="02010600030101010101" pitchFamily="2" charset="-122"/>
                </a:rPr>
                <a:t>发布</a:t>
              </a:r>
              <a:r>
                <a:rPr kumimoji="0" lang="en-US" sz="1600" kern="0" dirty="0">
                  <a:solidFill>
                    <a:sysClr val="windowText" lastClr="000000"/>
                  </a:solidFill>
                  <a:cs typeface="宋体" panose="02010600030101010101" pitchFamily="2" charset="-122"/>
                </a:rPr>
                <a:t>2</a:t>
              </a:r>
              <a:endParaRPr kumimoji="0" lang="zh-CN" altLang="en-US" sz="1600" kern="0" dirty="0">
                <a:solidFill>
                  <a:sysClr val="windowText" lastClr="000000"/>
                </a:solidFill>
                <a:cs typeface="宋体" panose="02010600030101010101" pitchFamily="2" charset="-122"/>
              </a:endParaRPr>
            </a:p>
          </p:txBody>
        </p:sp>
        <p:sp>
          <p:nvSpPr>
            <p:cNvPr id="17" name="AutoShape 25328"/>
            <p:cNvSpPr>
              <a:spLocks noChangeArrowheads="1"/>
            </p:cNvSpPr>
            <p:nvPr/>
          </p:nvSpPr>
          <p:spPr bwMode="auto">
            <a:xfrm>
              <a:off x="765810" y="1329055"/>
              <a:ext cx="127635" cy="102235"/>
            </a:xfrm>
            <a:prstGeom prst="donut">
              <a:avLst>
                <a:gd name="adj" fmla="val 27762"/>
              </a:avLst>
            </a:prstGeom>
            <a:noFill/>
            <a:ln w="9525" algn="ctr">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cxnSp>
          <p:nvCxnSpPr>
            <p:cNvPr id="18" name="Line 25329"/>
            <p:cNvCxnSpPr>
              <a:cxnSpLocks noChangeShapeType="1"/>
            </p:cNvCxnSpPr>
            <p:nvPr/>
          </p:nvCxnSpPr>
          <p:spPr bwMode="auto">
            <a:xfrm flipV="1">
              <a:off x="893445" y="1022350"/>
              <a:ext cx="127635" cy="30670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AutoShape 25330"/>
            <p:cNvSpPr>
              <a:spLocks noChangeArrowheads="1"/>
            </p:cNvSpPr>
            <p:nvPr/>
          </p:nvSpPr>
          <p:spPr bwMode="auto">
            <a:xfrm>
              <a:off x="2425065" y="1329055"/>
              <a:ext cx="127635" cy="102235"/>
            </a:xfrm>
            <a:prstGeom prst="donut">
              <a:avLst>
                <a:gd name="adj" fmla="val 27762"/>
              </a:avLst>
            </a:prstGeom>
            <a:noFill/>
            <a:ln w="9525" algn="ctr">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cxnSp>
          <p:nvCxnSpPr>
            <p:cNvPr id="20" name="Line 25331"/>
            <p:cNvCxnSpPr>
              <a:cxnSpLocks noChangeShapeType="1"/>
              <a:stCxn id="19" idx="7"/>
            </p:cNvCxnSpPr>
            <p:nvPr/>
          </p:nvCxnSpPr>
          <p:spPr bwMode="auto">
            <a:xfrm flipV="1">
              <a:off x="2534009" y="1022350"/>
              <a:ext cx="146326" cy="32167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Line 25332"/>
            <p:cNvCxnSpPr>
              <a:cxnSpLocks noChangeShapeType="1"/>
            </p:cNvCxnSpPr>
            <p:nvPr/>
          </p:nvCxnSpPr>
          <p:spPr bwMode="auto">
            <a:xfrm>
              <a:off x="1276350" y="920115"/>
              <a:ext cx="12763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Line 25333"/>
            <p:cNvCxnSpPr>
              <a:cxnSpLocks noChangeShapeType="1"/>
            </p:cNvCxnSpPr>
            <p:nvPr/>
          </p:nvCxnSpPr>
          <p:spPr bwMode="auto">
            <a:xfrm>
              <a:off x="2935605" y="920115"/>
              <a:ext cx="114871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Line 25334"/>
            <p:cNvCxnSpPr>
              <a:cxnSpLocks noChangeShapeType="1"/>
            </p:cNvCxnSpPr>
            <p:nvPr/>
          </p:nvCxnSpPr>
          <p:spPr bwMode="auto">
            <a:xfrm flipV="1">
              <a:off x="1148715" y="306705"/>
              <a:ext cx="12763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Line 25335"/>
            <p:cNvCxnSpPr>
              <a:cxnSpLocks noChangeShapeType="1"/>
            </p:cNvCxnSpPr>
            <p:nvPr/>
          </p:nvCxnSpPr>
          <p:spPr bwMode="auto">
            <a:xfrm flipV="1">
              <a:off x="2807970" y="306705"/>
              <a:ext cx="38290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Line 25336"/>
            <p:cNvCxnSpPr>
              <a:cxnSpLocks noChangeShapeType="1"/>
            </p:cNvCxnSpPr>
            <p:nvPr/>
          </p:nvCxnSpPr>
          <p:spPr bwMode="auto">
            <a:xfrm>
              <a:off x="2169795" y="204470"/>
              <a:ext cx="25527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Line 25337"/>
            <p:cNvCxnSpPr>
              <a:cxnSpLocks noChangeShapeType="1"/>
            </p:cNvCxnSpPr>
            <p:nvPr/>
          </p:nvCxnSpPr>
          <p:spPr bwMode="auto">
            <a:xfrm>
              <a:off x="2935605" y="204470"/>
              <a:ext cx="25527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Line 25338"/>
            <p:cNvCxnSpPr>
              <a:cxnSpLocks noChangeShapeType="1"/>
            </p:cNvCxnSpPr>
            <p:nvPr/>
          </p:nvCxnSpPr>
          <p:spPr bwMode="auto">
            <a:xfrm>
              <a:off x="3956685" y="204470"/>
              <a:ext cx="25527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Line 25339"/>
            <p:cNvCxnSpPr>
              <a:cxnSpLocks noChangeShapeType="1"/>
            </p:cNvCxnSpPr>
            <p:nvPr/>
          </p:nvCxnSpPr>
          <p:spPr bwMode="auto">
            <a:xfrm>
              <a:off x="4722495" y="204470"/>
              <a:ext cx="12763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“版本合并是魔鬼！”</a:t>
            </a:r>
            <a:endParaRPr lang="zh-CN" altLang="en-US" dirty="0"/>
          </a:p>
        </p:txBody>
      </p:sp>
      <p:sp>
        <p:nvSpPr>
          <p:cNvPr id="3" name="内容占位符 2"/>
          <p:cNvSpPr>
            <a:spLocks noGrp="1"/>
          </p:cNvSpPr>
          <p:nvPr>
            <p:ph idx="1"/>
          </p:nvPr>
        </p:nvSpPr>
        <p:spPr/>
        <p:txBody>
          <a:bodyPr/>
          <a:lstStyle/>
          <a:p>
            <a:r>
              <a:rPr lang="zh-CN" altLang="en-US" dirty="0" smtClean="0"/>
              <a:t>将</a:t>
            </a:r>
            <a:r>
              <a:rPr lang="zh-CN" altLang="en-US" dirty="0"/>
              <a:t>供货商的不同版本区别和隔离开，能够依据提供的版本重新生成项目的版本</a:t>
            </a:r>
            <a:r>
              <a:rPr lang="zh-CN" altLang="en-US" dirty="0" smtClean="0"/>
              <a:t>。</a:t>
            </a:r>
            <a:endParaRPr lang="en-US" altLang="zh-CN" dirty="0" smtClean="0"/>
          </a:p>
          <a:p>
            <a:r>
              <a:rPr lang="zh-CN" altLang="en-US" dirty="0" smtClean="0"/>
              <a:t>通过</a:t>
            </a:r>
            <a:r>
              <a:rPr lang="zh-CN" altLang="en-US" dirty="0"/>
              <a:t>跟踪客户化的修改，可以区分本身的修改还是供货商的修改，监守版本合并时的复杂性</a:t>
            </a:r>
            <a:r>
              <a:rPr lang="zh-CN" altLang="en-US" dirty="0" smtClean="0"/>
              <a:t>。</a:t>
            </a:r>
            <a:endParaRPr lang="en-US" altLang="zh-CN" dirty="0" smtClean="0"/>
          </a:p>
          <a:p>
            <a:r>
              <a:rPr lang="zh-CN" altLang="en-US" dirty="0" smtClean="0"/>
              <a:t>用项</a:t>
            </a:r>
            <a:r>
              <a:rPr lang="zh-CN" altLang="en-US" dirty="0"/>
              <a:t>目的版本树来反映出供货商和自己开发团队的修改的差异。</a:t>
            </a:r>
          </a:p>
          <a:p>
            <a:r>
              <a:rPr lang="zh-CN" altLang="en-US" dirty="0" smtClean="0"/>
              <a:t>将</a:t>
            </a:r>
            <a:r>
              <a:rPr lang="zh-CN" altLang="en-US" dirty="0"/>
              <a:t>多个修改合并时，软件开发者会感受到“版本合并是魔鬼！</a:t>
            </a:r>
            <a:r>
              <a:rPr lang="zh-CN" altLang="en-US" dirty="0" smtClean="0"/>
              <a:t>”</a:t>
            </a:r>
            <a:endParaRPr lang="en-US" altLang="zh-CN" dirty="0" smtClean="0"/>
          </a:p>
          <a:p>
            <a:pPr lvl="1"/>
            <a:r>
              <a:rPr lang="zh-CN" altLang="en-US" dirty="0" smtClean="0"/>
              <a:t>因为</a:t>
            </a:r>
            <a:r>
              <a:rPr lang="zh-CN" altLang="en-US" dirty="0"/>
              <a:t>不知道谁在控制那段代码，哪段代码是自己改的，哪些代码是供货商修改的？</a:t>
            </a:r>
          </a:p>
          <a:p>
            <a:endParaRPr lang="zh-CN" altLang="en-US" dirty="0"/>
          </a:p>
        </p:txBody>
      </p:sp>
    </p:spTree>
    <p:extLst>
      <p:ext uri="{BB962C8B-B14F-4D97-AF65-F5344CB8AC3E}">
        <p14:creationId xmlns:p14="http://schemas.microsoft.com/office/powerpoint/2010/main" val="48256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部件的动态加载管理</a:t>
            </a:r>
            <a:endParaRPr lang="zh-CN" altLang="en-US" dirty="0"/>
          </a:p>
        </p:txBody>
      </p:sp>
      <p:sp>
        <p:nvSpPr>
          <p:cNvPr id="3" name="内容占位符 2"/>
          <p:cNvSpPr>
            <a:spLocks noGrp="1"/>
          </p:cNvSpPr>
          <p:nvPr>
            <p:ph idx="1"/>
          </p:nvPr>
        </p:nvSpPr>
        <p:spPr/>
        <p:txBody>
          <a:bodyPr/>
          <a:lstStyle/>
          <a:p>
            <a:r>
              <a:rPr lang="zh-CN" altLang="en-US" sz="2400" dirty="0"/>
              <a:t>当需要动态方式加载第三方的共享部件时，由于可能其它产品也使用该部件，就必须决定如何安装你所需要的部件版本到已经在运行着同一个部件机器上</a:t>
            </a:r>
            <a:r>
              <a:rPr lang="zh-CN" altLang="en-US" sz="2400" dirty="0" smtClean="0"/>
              <a:t>。</a:t>
            </a:r>
            <a:endParaRPr lang="en-US" altLang="zh-CN" sz="2400" dirty="0" smtClean="0"/>
          </a:p>
          <a:p>
            <a:pPr lvl="1"/>
            <a:r>
              <a:rPr lang="zh-CN" altLang="en-US" sz="2000" dirty="0" smtClean="0"/>
              <a:t>一</a:t>
            </a:r>
            <a:r>
              <a:rPr lang="zh-CN" altLang="en-US" sz="2000" dirty="0"/>
              <a:t>种办法是对已有部件进行升级，这就要求你打算升级的部件版本是正确，如果机器能够支持同一个部件的多个版本的话。</a:t>
            </a:r>
          </a:p>
          <a:p>
            <a:r>
              <a:rPr lang="zh-CN" altLang="en-US" sz="2400" dirty="0"/>
              <a:t>最困难的情况是软件中</a:t>
            </a:r>
            <a:r>
              <a:rPr lang="zh-CN" altLang="en-US" sz="2400" dirty="0" smtClean="0"/>
              <a:t>具有需要</a:t>
            </a:r>
            <a:r>
              <a:rPr lang="zh-CN" altLang="en-US" sz="2400" dirty="0"/>
              <a:t>动态加载的部件，而</a:t>
            </a:r>
            <a:r>
              <a:rPr lang="zh-CN" altLang="en-US" sz="2400" dirty="0" smtClean="0"/>
              <a:t>不是静态</a:t>
            </a:r>
            <a:r>
              <a:rPr lang="zh-CN" altLang="en-US" sz="2400" dirty="0"/>
              <a:t>库</a:t>
            </a:r>
            <a:r>
              <a:rPr lang="zh-CN" altLang="en-US" sz="2400" dirty="0" smtClean="0"/>
              <a:t>。</a:t>
            </a:r>
            <a:endParaRPr lang="en-US" altLang="zh-CN" sz="2400" dirty="0" smtClean="0"/>
          </a:p>
          <a:p>
            <a:pPr lvl="1"/>
            <a:r>
              <a:rPr lang="zh-CN" altLang="en-US" sz="2000" dirty="0" smtClean="0"/>
              <a:t>因为</a:t>
            </a:r>
            <a:r>
              <a:rPr lang="zh-CN" altLang="en-US" sz="2000" dirty="0"/>
              <a:t>动态加载的软件部件只能有一个版本被安装或加载。那么，就必须协调相关</a:t>
            </a:r>
            <a:r>
              <a:rPr lang="zh-CN" altLang="en-US" sz="2000" dirty="0" smtClean="0"/>
              <a:t>方后</a:t>
            </a:r>
            <a:r>
              <a:rPr lang="zh-CN" altLang="en-US" sz="2000" dirty="0"/>
              <a:t>，才能更换部件。否则，你的系统也只能继续使用原先的第三方部件。</a:t>
            </a:r>
          </a:p>
          <a:p>
            <a:pPr lvl="1"/>
            <a:r>
              <a:rPr lang="zh-CN" altLang="en-US" sz="2000" dirty="0"/>
              <a:t>许多机器上，允许用</a:t>
            </a:r>
            <a:r>
              <a:rPr lang="en-US" altLang="zh-CN" sz="2000" dirty="0"/>
              <a:t>PATH</a:t>
            </a:r>
            <a:r>
              <a:rPr lang="zh-CN" altLang="en-US" sz="2000" dirty="0"/>
              <a:t>或</a:t>
            </a:r>
            <a:r>
              <a:rPr lang="en-US" altLang="zh-CN" sz="2000" dirty="0"/>
              <a:t>CLASSPATH</a:t>
            </a:r>
            <a:r>
              <a:rPr lang="zh-CN" altLang="en-US" sz="2000" dirty="0"/>
              <a:t>指定环境变量，并由系统对设定的部件加载。</a:t>
            </a:r>
          </a:p>
          <a:p>
            <a:endParaRPr lang="zh-CN" altLang="en-US" sz="2400" dirty="0"/>
          </a:p>
        </p:txBody>
      </p:sp>
    </p:spTree>
    <p:extLst>
      <p:ext uri="{BB962C8B-B14F-4D97-AF65-F5344CB8AC3E}">
        <p14:creationId xmlns:p14="http://schemas.microsoft.com/office/powerpoint/2010/main" val="1702425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19.6 </a:t>
            </a:r>
            <a:r>
              <a:rPr lang="zh-CN" altLang="en-US" dirty="0" smtClean="0"/>
              <a:t>配置管理工作的度量</a:t>
            </a:r>
            <a:endParaRPr lang="zh-CN" altLang="en-US" dirty="0"/>
          </a:p>
        </p:txBody>
      </p:sp>
      <p:sp>
        <p:nvSpPr>
          <p:cNvPr id="3" name="内容占位符 2"/>
          <p:cNvSpPr>
            <a:spLocks noGrp="1"/>
          </p:cNvSpPr>
          <p:nvPr>
            <p:ph idx="1"/>
          </p:nvPr>
        </p:nvSpPr>
        <p:spPr/>
        <p:txBody>
          <a:bodyPr/>
          <a:lstStyle/>
          <a:p>
            <a:r>
              <a:rPr lang="zh-CN" altLang="en-US" dirty="0"/>
              <a:t>配置管理的目的是保证系统的完整性，降低系统集成、修改或变更等引起的错误率</a:t>
            </a:r>
            <a:endParaRPr lang="en-US" altLang="zh-CN" dirty="0"/>
          </a:p>
          <a:p>
            <a:endParaRPr lang="en-US" altLang="zh-CN" dirty="0" smtClean="0"/>
          </a:p>
          <a:p>
            <a:r>
              <a:rPr lang="zh-CN" altLang="en-US" dirty="0" smtClean="0"/>
              <a:t>配置管理</a:t>
            </a:r>
            <a:r>
              <a:rPr lang="zh-CN" altLang="en-US" dirty="0"/>
              <a:t>是一个配合开发过程的工程</a:t>
            </a:r>
            <a:r>
              <a:rPr lang="zh-CN" altLang="en-US" dirty="0" smtClean="0"/>
              <a:t>工作</a:t>
            </a:r>
            <a:endParaRPr lang="en-US" altLang="zh-CN" dirty="0" smtClean="0"/>
          </a:p>
          <a:p>
            <a:pPr lvl="1"/>
            <a:r>
              <a:rPr lang="zh-CN" altLang="en-US" dirty="0" smtClean="0"/>
              <a:t>从</a:t>
            </a:r>
            <a:r>
              <a:rPr lang="zh-CN" altLang="en-US" dirty="0"/>
              <a:t>项目的组织管理和质量角度都需要对配置管理工作进行测量，以增强量化的配置管理</a:t>
            </a:r>
            <a:r>
              <a:rPr lang="zh-CN" altLang="en-US" dirty="0" smtClean="0"/>
              <a:t>。</a:t>
            </a:r>
            <a:endParaRPr lang="en-US" altLang="zh-CN" dirty="0" smtClean="0"/>
          </a:p>
          <a:p>
            <a:pPr lvl="1"/>
            <a:r>
              <a:rPr lang="zh-CN" altLang="en-US" dirty="0" smtClean="0"/>
              <a:t>修改情况的度量值</a:t>
            </a:r>
            <a:r>
              <a:rPr lang="zh-CN" altLang="en-US" dirty="0"/>
              <a:t>也可以用来预测缺陷</a:t>
            </a:r>
            <a:r>
              <a:rPr lang="en-US" altLang="zh-CN" dirty="0"/>
              <a:t>(</a:t>
            </a:r>
            <a:r>
              <a:rPr lang="zh-CN" altLang="en-US" dirty="0"/>
              <a:t>参见</a:t>
            </a:r>
            <a:r>
              <a:rPr lang="en-US" altLang="zh-CN" dirty="0"/>
              <a:t>15.4</a:t>
            </a:r>
            <a:r>
              <a:rPr lang="zh-CN" altLang="en-US" dirty="0"/>
              <a:t>节</a:t>
            </a:r>
            <a:r>
              <a:rPr lang="en-US" altLang="zh-CN" dirty="0" smtClean="0"/>
              <a:t>)</a:t>
            </a:r>
          </a:p>
          <a:p>
            <a:pPr lvl="1"/>
            <a:r>
              <a:rPr lang="zh-CN" altLang="en-US" dirty="0" smtClean="0"/>
              <a:t>测量配置管理工作，例如，消耗的成本、修改情况、消除的错误率等，能够帮助制定新项目的配置管理的计划</a:t>
            </a:r>
            <a:endParaRPr lang="en-US" altLang="zh-CN" dirty="0" smtClean="0"/>
          </a:p>
        </p:txBody>
      </p:sp>
    </p:spTree>
    <p:extLst>
      <p:ext uri="{BB962C8B-B14F-4D97-AF65-F5344CB8AC3E}">
        <p14:creationId xmlns:p14="http://schemas.microsoft.com/office/powerpoint/2010/main" val="10624898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19.6 </a:t>
            </a:r>
            <a:r>
              <a:rPr lang="zh-CN" altLang="en-US" dirty="0" smtClean="0"/>
              <a:t>配置管理工作的度量</a:t>
            </a:r>
            <a:endParaRPr lang="zh-CN" altLang="en-US" dirty="0"/>
          </a:p>
        </p:txBody>
      </p:sp>
      <p:sp>
        <p:nvSpPr>
          <p:cNvPr id="3" name="内容占位符 2"/>
          <p:cNvSpPr>
            <a:spLocks noGrp="1"/>
          </p:cNvSpPr>
          <p:nvPr>
            <p:ph idx="1"/>
          </p:nvPr>
        </p:nvSpPr>
        <p:spPr/>
        <p:txBody>
          <a:bodyPr/>
          <a:lstStyle/>
          <a:p>
            <a:r>
              <a:rPr lang="zh-CN" altLang="en-US" dirty="0" smtClean="0"/>
              <a:t>度量配置管理需要针对如下的问题：</a:t>
            </a:r>
          </a:p>
          <a:p>
            <a:pPr lvl="1"/>
            <a:r>
              <a:rPr lang="en-US" dirty="0" smtClean="0"/>
              <a:t>1</a:t>
            </a:r>
            <a:r>
              <a:rPr lang="zh-CN" altLang="en-US" dirty="0" smtClean="0"/>
              <a:t>）已做了多少修改？还有多少修改要做？修改的类型有哪些？</a:t>
            </a:r>
          </a:p>
          <a:p>
            <a:pPr lvl="1"/>
            <a:r>
              <a:rPr lang="en-US" dirty="0" smtClean="0"/>
              <a:t>2</a:t>
            </a:r>
            <a:r>
              <a:rPr lang="zh-CN" altLang="en-US" dirty="0" smtClean="0"/>
              <a:t>）修改的动力学特征是什么？对新的修改期望是什么？，项目中如何响应这些修改？</a:t>
            </a:r>
          </a:p>
          <a:p>
            <a:pPr lvl="1"/>
            <a:r>
              <a:rPr lang="en-US" dirty="0" smtClean="0"/>
              <a:t>3</a:t>
            </a:r>
            <a:r>
              <a:rPr lang="zh-CN" altLang="en-US" dirty="0" smtClean="0"/>
              <a:t>）对于开发人员来讲，修改的分布规律是啥？每个开发者的当前修改状态？一个开发人员实施了多少个修改？</a:t>
            </a:r>
          </a:p>
          <a:p>
            <a:pPr lvl="1"/>
            <a:r>
              <a:rPr lang="en-US" dirty="0" smtClean="0"/>
              <a:t>4</a:t>
            </a:r>
            <a:r>
              <a:rPr lang="zh-CN" altLang="en-US" dirty="0" smtClean="0"/>
              <a:t>）修改过程对完成的项目产生哪些影响？</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度量元</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271387632"/>
              </p:ext>
            </p:extLst>
          </p:nvPr>
        </p:nvGraphicFramePr>
        <p:xfrm>
          <a:off x="1084707" y="1381046"/>
          <a:ext cx="7830693" cy="3622665"/>
        </p:xfrm>
        <a:graphic>
          <a:graphicData uri="http://schemas.openxmlformats.org/drawingml/2006/table">
            <a:tbl>
              <a:tblPr/>
              <a:tblGrid>
                <a:gridCol w="1716968">
                  <a:extLst>
                    <a:ext uri="{9D8B030D-6E8A-4147-A177-3AD203B41FA5}">
                      <a16:colId xmlns:a16="http://schemas.microsoft.com/office/drawing/2014/main" val="20000"/>
                    </a:ext>
                  </a:extLst>
                </a:gridCol>
                <a:gridCol w="2703976">
                  <a:extLst>
                    <a:ext uri="{9D8B030D-6E8A-4147-A177-3AD203B41FA5}">
                      <a16:colId xmlns:a16="http://schemas.microsoft.com/office/drawing/2014/main" val="20001"/>
                    </a:ext>
                  </a:extLst>
                </a:gridCol>
                <a:gridCol w="3409749">
                  <a:extLst>
                    <a:ext uri="{9D8B030D-6E8A-4147-A177-3AD203B41FA5}">
                      <a16:colId xmlns:a16="http://schemas.microsoft.com/office/drawing/2014/main" val="20002"/>
                    </a:ext>
                  </a:extLst>
                </a:gridCol>
              </a:tblGrid>
              <a:tr h="471593">
                <a:tc>
                  <a:txBody>
                    <a:bodyPr/>
                    <a:lstStyle/>
                    <a:p>
                      <a:pPr marL="0" indent="0" algn="ctr"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度量元</a:t>
                      </a:r>
                      <a:endParaRPr lang="zh-CN" sz="18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含义</a:t>
                      </a:r>
                      <a:endParaRPr lang="zh-CN" sz="18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用途</a:t>
                      </a:r>
                      <a:endParaRPr lang="zh-CN" sz="18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1593">
                <a:tc>
                  <a:txBody>
                    <a:bodyPr/>
                    <a:lstStyle/>
                    <a:p>
                      <a:pPr marL="0" indent="0" algn="l"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当前状态</a:t>
                      </a:r>
                      <a:endParaRPr lang="zh-CN" sz="18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800" kern="1200" dirty="0" smtClean="0">
                          <a:solidFill>
                            <a:schemeClr val="tx1"/>
                          </a:solidFill>
                          <a:latin typeface="Times New Roman"/>
                          <a:ea typeface="宋体"/>
                          <a:cs typeface="+mn-cs"/>
                        </a:rPr>
                        <a:t> CR</a:t>
                      </a:r>
                      <a:r>
                        <a:rPr lang="zh-CN" sz="1800" kern="1200" dirty="0">
                          <a:solidFill>
                            <a:schemeClr val="tx1"/>
                          </a:solidFill>
                          <a:latin typeface="Times New Roman"/>
                          <a:ea typeface="宋体"/>
                          <a:cs typeface="+mn-cs"/>
                        </a:rPr>
                        <a:t>产生时间</a:t>
                      </a:r>
                      <a:r>
                        <a:rPr lang="en-US" sz="1800" kern="1200" dirty="0">
                          <a:solidFill>
                            <a:schemeClr val="tx1"/>
                          </a:solidFill>
                          <a:latin typeface="Times New Roman"/>
                          <a:ea typeface="宋体"/>
                          <a:cs typeface="+mn-cs"/>
                        </a:rPr>
                        <a:t>(</a:t>
                      </a:r>
                      <a:r>
                        <a:rPr lang="zh-CN" sz="1800" kern="1200" dirty="0">
                          <a:solidFill>
                            <a:schemeClr val="tx1"/>
                          </a:solidFill>
                          <a:latin typeface="Times New Roman"/>
                          <a:ea typeface="宋体"/>
                          <a:cs typeface="+mn-cs"/>
                        </a:rPr>
                        <a:t>例如，每周、每月</a:t>
                      </a:r>
                      <a:r>
                        <a:rPr lang="en-US" sz="1800" kern="1200" dirty="0">
                          <a:solidFill>
                            <a:schemeClr val="tx1"/>
                          </a:solidFill>
                          <a:latin typeface="Times New Roman"/>
                          <a:ea typeface="宋体"/>
                          <a:cs typeface="+mn-cs"/>
                        </a:rPr>
                        <a:t>)</a:t>
                      </a:r>
                      <a:endParaRPr lang="zh-CN" sz="1800" kern="1200" dirty="0">
                        <a:solidFill>
                          <a:schemeClr val="tx1"/>
                        </a:solidFill>
                        <a:latin typeface="Times New Roman"/>
                        <a:ea typeface="宋体"/>
                        <a:cs typeface="+mn-cs"/>
                      </a:endParaRPr>
                    </a:p>
                  </a:txBody>
                  <a:tcPr marL="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latin typeface="Times New Roman"/>
                          <a:ea typeface="宋体"/>
                          <a:cs typeface="+mn-cs"/>
                        </a:rPr>
                        <a:t>该测量值可以反映项目的状态和动态情况。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1593">
                <a:tc>
                  <a:txBody>
                    <a:bodyPr/>
                    <a:lstStyle/>
                    <a:p>
                      <a:pPr marL="0" indent="0" algn="l"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累计</a:t>
                      </a:r>
                      <a:r>
                        <a:rPr lang="en-US" sz="1800" kern="1200" dirty="0">
                          <a:solidFill>
                            <a:schemeClr val="tx1"/>
                          </a:solidFill>
                          <a:latin typeface="Times New Roman"/>
                          <a:ea typeface="宋体"/>
                          <a:cs typeface="+mn-cs"/>
                        </a:rPr>
                        <a:t>CR</a:t>
                      </a:r>
                      <a:endParaRPr lang="zh-CN" sz="18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latin typeface="Times New Roman"/>
                          <a:ea typeface="宋体"/>
                          <a:cs typeface="+mn-cs"/>
                        </a:rPr>
                        <a:t>按照日期收集完成的和未完成的</a:t>
                      </a:r>
                      <a:r>
                        <a:rPr lang="en-US" sz="1800" kern="1200" dirty="0">
                          <a:solidFill>
                            <a:schemeClr val="tx1"/>
                          </a:solidFill>
                          <a:latin typeface="Times New Roman"/>
                          <a:ea typeface="宋体"/>
                          <a:cs typeface="+mn-cs"/>
                        </a:rPr>
                        <a:t>CR</a:t>
                      </a:r>
                      <a:r>
                        <a:rPr lang="zh-CN" sz="180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latin typeface="Times New Roman"/>
                          <a:ea typeface="宋体"/>
                          <a:cs typeface="+mn-cs"/>
                        </a:rPr>
                        <a:t>可以反映出完成修改的动态特征。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0422">
                <a:tc>
                  <a:txBody>
                    <a:bodyPr/>
                    <a:lstStyle/>
                    <a:p>
                      <a:pPr marL="0" indent="0" algn="l"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新增</a:t>
                      </a:r>
                      <a:r>
                        <a:rPr lang="en-US" sz="1800" kern="1200" dirty="0">
                          <a:solidFill>
                            <a:schemeClr val="tx1"/>
                          </a:solidFill>
                          <a:latin typeface="Times New Roman"/>
                          <a:ea typeface="宋体"/>
                          <a:cs typeface="+mn-cs"/>
                        </a:rPr>
                        <a:t>CR</a:t>
                      </a:r>
                      <a:endParaRPr lang="zh-CN" sz="18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800" kern="1200" dirty="0" smtClean="0">
                          <a:solidFill>
                            <a:schemeClr val="tx1"/>
                          </a:solidFill>
                          <a:latin typeface="Times New Roman"/>
                          <a:ea typeface="宋体"/>
                          <a:cs typeface="+mn-cs"/>
                        </a:rPr>
                        <a:t>CR</a:t>
                      </a:r>
                      <a:r>
                        <a:rPr lang="zh-CN" sz="1800" kern="1200" dirty="0" smtClean="0">
                          <a:solidFill>
                            <a:schemeClr val="tx1"/>
                          </a:solidFill>
                          <a:latin typeface="Times New Roman"/>
                          <a:ea typeface="宋体"/>
                          <a:cs typeface="+mn-cs"/>
                        </a:rPr>
                        <a:t>产生的间隔时间</a:t>
                      </a:r>
                      <a:endParaRPr lang="zh-CN" sz="18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反映</a:t>
                      </a:r>
                      <a:r>
                        <a:rPr lang="zh-CN" sz="1800" kern="1200" dirty="0">
                          <a:solidFill>
                            <a:schemeClr val="tx1"/>
                          </a:solidFill>
                          <a:latin typeface="Times New Roman"/>
                          <a:ea typeface="宋体"/>
                          <a:cs typeface="+mn-cs"/>
                        </a:rPr>
                        <a:t>出产品需求的稳定性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1593">
                <a:tc>
                  <a:txBody>
                    <a:bodyPr/>
                    <a:lstStyle/>
                    <a:p>
                      <a:pPr marL="0" indent="0" algn="l"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最新</a:t>
                      </a:r>
                      <a:r>
                        <a:rPr lang="zh-CN" sz="1800" kern="1200" dirty="0">
                          <a:solidFill>
                            <a:schemeClr val="tx1"/>
                          </a:solidFill>
                          <a:latin typeface="Times New Roman"/>
                          <a:ea typeface="宋体"/>
                          <a:cs typeface="+mn-cs"/>
                        </a:rPr>
                        <a:t>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800" kern="1200" dirty="0" smtClean="0">
                          <a:solidFill>
                            <a:schemeClr val="tx1"/>
                          </a:solidFill>
                          <a:latin typeface="Times New Roman"/>
                          <a:ea typeface="宋体"/>
                          <a:cs typeface="+mn-cs"/>
                        </a:rPr>
                        <a:t>CR</a:t>
                      </a:r>
                      <a:r>
                        <a:rPr lang="zh-CN" sz="1800" kern="1200" dirty="0">
                          <a:solidFill>
                            <a:schemeClr val="tx1"/>
                          </a:solidFill>
                          <a:latin typeface="Times New Roman"/>
                          <a:ea typeface="宋体"/>
                          <a:cs typeface="+mn-cs"/>
                        </a:rPr>
                        <a:t>的状态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latin typeface="Times New Roman"/>
                          <a:ea typeface="宋体"/>
                          <a:cs typeface="+mn-cs"/>
                        </a:rPr>
                        <a:t>反映修改活动完成的动态特征，例如，做了哪些修改？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1593">
                <a:tc>
                  <a:txBody>
                    <a:bodyPr/>
                    <a:lstStyle/>
                    <a:p>
                      <a:pPr marL="0" indent="0" algn="l"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新增</a:t>
                      </a:r>
                      <a:r>
                        <a:rPr lang="zh-CN" sz="1800" kern="1200" dirty="0">
                          <a:solidFill>
                            <a:schemeClr val="tx1"/>
                          </a:solidFill>
                          <a:latin typeface="Times New Roman"/>
                          <a:ea typeface="宋体"/>
                          <a:cs typeface="+mn-cs"/>
                        </a:rPr>
                        <a:t>和关闭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latin typeface="Times New Roman"/>
                          <a:ea typeface="宋体"/>
                          <a:cs typeface="+mn-cs"/>
                        </a:rPr>
                        <a:t>新的和完成的</a:t>
                      </a:r>
                      <a:r>
                        <a:rPr lang="en-US" sz="1800" kern="1200" dirty="0">
                          <a:solidFill>
                            <a:schemeClr val="tx1"/>
                          </a:solidFill>
                          <a:latin typeface="Times New Roman"/>
                          <a:ea typeface="宋体"/>
                          <a:cs typeface="+mn-cs"/>
                        </a:rPr>
                        <a:t>CR</a:t>
                      </a:r>
                      <a:r>
                        <a:rPr lang="zh-CN" sz="1800" kern="1200" dirty="0">
                          <a:solidFill>
                            <a:schemeClr val="tx1"/>
                          </a:solidFill>
                          <a:latin typeface="Times New Roman"/>
                          <a:ea typeface="宋体"/>
                          <a:cs typeface="+mn-cs"/>
                        </a:rPr>
                        <a:t>数量。可以按间隔时间测量。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smtClean="0">
                          <a:solidFill>
                            <a:schemeClr val="tx1"/>
                          </a:solidFill>
                          <a:latin typeface="Times New Roman"/>
                          <a:ea typeface="宋体"/>
                          <a:cs typeface="+mn-cs"/>
                        </a:rPr>
                        <a:t>反映项目对需求更改的响应时间。</a:t>
                      </a:r>
                      <a:endParaRPr lang="zh-CN" sz="18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76090">
                <a:tc>
                  <a:txBody>
                    <a:bodyPr/>
                    <a:lstStyle/>
                    <a:p>
                      <a:pPr marL="0" indent="0" algn="l" defTabSz="914400" rtl="0" eaLnBrk="1" latinLnBrk="0" hangingPunct="1">
                        <a:lnSpc>
                          <a:spcPct val="100000"/>
                        </a:lnSpc>
                        <a:spcAft>
                          <a:spcPts val="0"/>
                        </a:spcAft>
                      </a:pPr>
                      <a:r>
                        <a:rPr lang="en-US" sz="1800" kern="1200" dirty="0" smtClean="0">
                          <a:solidFill>
                            <a:schemeClr val="tx1"/>
                          </a:solidFill>
                          <a:latin typeface="Times New Roman"/>
                          <a:ea typeface="宋体"/>
                          <a:cs typeface="+mn-cs"/>
                        </a:rPr>
                        <a:t>CR</a:t>
                      </a:r>
                      <a:r>
                        <a:rPr lang="zh-CN" sz="1800" kern="1200" dirty="0">
                          <a:solidFill>
                            <a:schemeClr val="tx1"/>
                          </a:solidFill>
                          <a:latin typeface="Times New Roman"/>
                          <a:ea typeface="宋体"/>
                          <a:cs typeface="+mn-cs"/>
                        </a:rPr>
                        <a:t>的生命长度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800" kern="1200" dirty="0" smtClean="0">
                          <a:solidFill>
                            <a:schemeClr val="tx1"/>
                          </a:solidFill>
                          <a:latin typeface="Times New Roman"/>
                          <a:ea typeface="宋体"/>
                          <a:cs typeface="+mn-cs"/>
                        </a:rPr>
                        <a:t>CR</a:t>
                      </a:r>
                      <a:r>
                        <a:rPr lang="zh-CN" sz="1800" kern="1200" dirty="0">
                          <a:solidFill>
                            <a:schemeClr val="tx1"/>
                          </a:solidFill>
                          <a:latin typeface="Times New Roman"/>
                          <a:ea typeface="宋体"/>
                          <a:cs typeface="+mn-cs"/>
                        </a:rPr>
                        <a:t>生命长度的分布。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latin typeface="Times New Roman"/>
                          <a:ea typeface="宋体"/>
                          <a:cs typeface="+mn-cs"/>
                        </a:rPr>
                        <a:t>反映从提交修改到完成修改的分布时间。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矩形 3"/>
          <p:cNvSpPr/>
          <p:nvPr/>
        </p:nvSpPr>
        <p:spPr>
          <a:xfrm>
            <a:off x="1024588" y="5172104"/>
            <a:ext cx="7803648" cy="830997"/>
          </a:xfrm>
          <a:prstGeom prst="rect">
            <a:avLst/>
          </a:prstGeom>
        </p:spPr>
        <p:txBody>
          <a:bodyPr wrap="square">
            <a:spAutoFit/>
          </a:bodyPr>
          <a:lstStyle/>
          <a:p>
            <a:pPr marL="342900" indent="-342900">
              <a:buFont typeface="Arial" panose="020B0604020202020204" pitchFamily="34" charset="0"/>
              <a:buChar char="•"/>
            </a:pPr>
            <a:r>
              <a:rPr lang="zh-CN" altLang="en-US" dirty="0" smtClean="0"/>
              <a:t>以及，配置管理工作中所花费的成本、人力资源、时间等。这样</a:t>
            </a:r>
            <a:r>
              <a:rPr lang="zh-CN" altLang="en-US" dirty="0"/>
              <a:t>才能够分析</a:t>
            </a:r>
            <a:r>
              <a:rPr lang="zh-CN" altLang="en-US" dirty="0" smtClean="0"/>
              <a:t>对比配置管理工作产生的效果。</a:t>
            </a:r>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19.7</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配置管理工作是工业化生产的基本活动之一。</a:t>
            </a:r>
            <a:endParaRPr lang="en-US" altLang="zh-CN" dirty="0" smtClean="0"/>
          </a:p>
          <a:p>
            <a:pPr lvl="1"/>
            <a:r>
              <a:rPr lang="zh-CN" altLang="en-US" dirty="0" smtClean="0"/>
              <a:t>软件配置管理是围绕者软件开发、版本发布、及维护工作所面临的对文档、代码等的修改所引发的管理问题。</a:t>
            </a:r>
            <a:endParaRPr lang="en-US" altLang="zh-CN" dirty="0" smtClean="0"/>
          </a:p>
          <a:p>
            <a:pPr lvl="1"/>
            <a:r>
              <a:rPr lang="zh-CN" altLang="en-US" dirty="0" smtClean="0"/>
              <a:t>由于软件的修改及其容易，造成软件的版本不易得到控制，从而导致软件开发的完整性和正确性出现严重的问题。</a:t>
            </a:r>
            <a:endParaRPr lang="en-US" altLang="zh-CN" dirty="0" smtClean="0"/>
          </a:p>
          <a:p>
            <a:r>
              <a:rPr lang="zh-CN" altLang="en-US" dirty="0" smtClean="0"/>
              <a:t>配置管理的基本出发点是标识出每个期望被管理的项，控制其修改，并对修改情况进行审计和记录等工作。</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19.7</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在工程工作中，需要设立不同的配置管理角色。</a:t>
            </a:r>
            <a:endParaRPr lang="en-US" altLang="zh-CN" dirty="0" smtClean="0"/>
          </a:p>
          <a:p>
            <a:pPr lvl="1"/>
            <a:r>
              <a:rPr lang="zh-CN" altLang="en-US" dirty="0" smtClean="0"/>
              <a:t>特别是项目级的配置管理员和企业级的配置管理员。</a:t>
            </a:r>
            <a:endParaRPr lang="en-US" altLang="zh-CN" dirty="0" smtClean="0"/>
          </a:p>
          <a:p>
            <a:endParaRPr lang="en-US" altLang="zh-CN" dirty="0" smtClean="0"/>
          </a:p>
          <a:p>
            <a:r>
              <a:rPr lang="zh-CN" altLang="en-US" dirty="0" smtClean="0"/>
              <a:t>尽可能使用版本管理工具和系统</a:t>
            </a:r>
            <a:endParaRPr lang="en-US" altLang="zh-CN" dirty="0" smtClean="0"/>
          </a:p>
          <a:p>
            <a:pPr lvl="1"/>
            <a:r>
              <a:rPr lang="zh-CN" altLang="en-US" dirty="0" smtClean="0"/>
              <a:t>通过对配置项的分析，获得具有共性的软件部件和文档。</a:t>
            </a:r>
            <a:endParaRPr lang="en-US" altLang="zh-CN" dirty="0" smtClean="0"/>
          </a:p>
          <a:p>
            <a:pPr lvl="1"/>
            <a:r>
              <a:rPr lang="zh-CN" altLang="en-US" dirty="0" smtClean="0"/>
              <a:t>在提高软件生产完整性的同时，提高生产的复用率。</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不同的用户可能用不同的版本</a:t>
            </a:r>
            <a:endParaRPr lang="zh-CN" altLang="en-US" dirty="0"/>
          </a:p>
        </p:txBody>
      </p:sp>
      <p:sp>
        <p:nvSpPr>
          <p:cNvPr id="3" name="内容占位符 2"/>
          <p:cNvSpPr>
            <a:spLocks noGrp="1"/>
          </p:cNvSpPr>
          <p:nvPr>
            <p:ph idx="1"/>
          </p:nvPr>
        </p:nvSpPr>
        <p:spPr>
          <a:xfrm>
            <a:off x="952901" y="1295400"/>
            <a:ext cx="8038699" cy="4902200"/>
          </a:xfrm>
        </p:spPr>
        <p:txBody>
          <a:bodyPr/>
          <a:lstStyle/>
          <a:p>
            <a:pPr indent="276225" algn="just">
              <a:spcAft>
                <a:spcPts val="0"/>
              </a:spcAft>
            </a:pPr>
            <a:r>
              <a:rPr lang="zh-CN" altLang="zh-CN" sz="2400" kern="100" dirty="0"/>
              <a:t>当软件</a:t>
            </a:r>
            <a:r>
              <a:rPr lang="en-US" altLang="zh-CN" sz="2400" kern="100" dirty="0"/>
              <a:t>S</a:t>
            </a:r>
            <a:r>
              <a:rPr lang="zh-CN" altLang="zh-CN" sz="2400" kern="100" dirty="0"/>
              <a:t>有多个用户时，例如，</a:t>
            </a:r>
            <a:r>
              <a:rPr lang="en-US" altLang="zh-CN" sz="2400" kern="100" dirty="0"/>
              <a:t>100</a:t>
            </a:r>
            <a:r>
              <a:rPr lang="zh-CN" altLang="zh-CN" sz="2400" kern="100" dirty="0"/>
              <a:t>个用户，如果缺乏管理和跟踪，你根本就搞不清哪个用户用的是哪个版本？这个软件版本的部件版本又是哪些？使用的编译器、调试器等又是哪些版本？对应的软件文档（如，需求、设计、测试用例）的版本又是哪些？</a:t>
            </a:r>
          </a:p>
          <a:p>
            <a:pPr indent="276225" algn="just">
              <a:spcAft>
                <a:spcPts val="0"/>
              </a:spcAft>
            </a:pPr>
            <a:r>
              <a:rPr lang="zh-CN" altLang="zh-CN" sz="2400" kern="100" dirty="0"/>
              <a:t>你又不能轻易地把用户运行者的软件代码和文档抛弃掉，因为软件可能会出错。</a:t>
            </a:r>
            <a:endParaRPr lang="en-US" altLang="zh-CN" sz="2400" kern="100" dirty="0"/>
          </a:p>
          <a:p>
            <a:pPr lvl="1" indent="276225" algn="just">
              <a:spcAft>
                <a:spcPts val="0"/>
              </a:spcAft>
            </a:pPr>
            <a:r>
              <a:rPr lang="zh-CN" altLang="zh-CN" sz="2000" kern="100" dirty="0"/>
              <a:t>有些用户不愿意升级，因为其系统一直在运行，并没发现影响工作错误</a:t>
            </a:r>
            <a:r>
              <a:rPr lang="zh-CN" altLang="zh-CN" sz="2000" kern="100" dirty="0" smtClean="0"/>
              <a:t>；</a:t>
            </a:r>
            <a:endParaRPr lang="en-US" altLang="zh-CN" sz="2000" kern="100" dirty="0" smtClean="0"/>
          </a:p>
          <a:p>
            <a:pPr lvl="1" indent="276225" algn="just">
              <a:spcAft>
                <a:spcPts val="0"/>
              </a:spcAft>
            </a:pPr>
            <a:r>
              <a:rPr lang="zh-CN" altLang="zh-CN" sz="2000" kern="100" dirty="0" smtClean="0"/>
              <a:t>有些</a:t>
            </a:r>
            <a:r>
              <a:rPr lang="zh-CN" altLang="zh-CN" sz="2000" kern="100" dirty="0"/>
              <a:t>用户愿意不断升级，以便不断地扩充其功能和性能</a:t>
            </a:r>
            <a:r>
              <a:rPr lang="zh-CN" altLang="zh-CN" sz="2000" kern="100" dirty="0" smtClean="0"/>
              <a:t>。</a:t>
            </a:r>
            <a:endParaRPr lang="en-US" altLang="zh-CN" sz="2000" kern="100" dirty="0" smtClean="0"/>
          </a:p>
          <a:p>
            <a:pPr indent="276225" algn="just">
              <a:spcAft>
                <a:spcPts val="0"/>
              </a:spcAft>
            </a:pPr>
            <a:r>
              <a:rPr lang="zh-CN" altLang="zh-CN" sz="2400" kern="100" dirty="0" smtClean="0"/>
              <a:t>这样</a:t>
            </a:r>
            <a:r>
              <a:rPr lang="zh-CN" altLang="zh-CN" sz="2400" kern="100" dirty="0"/>
              <a:t>，软件开发者就陷入了两难的境地，需要维护许多老版本，不断开发新版本，整体成本和质量管理就会不可估计或预测。</a:t>
            </a:r>
          </a:p>
          <a:p>
            <a:endParaRPr lang="zh-CN" altLang="en-US" sz="2400" dirty="0"/>
          </a:p>
        </p:txBody>
      </p:sp>
    </p:spTree>
    <p:extLst>
      <p:ext uri="{BB962C8B-B14F-4D97-AF65-F5344CB8AC3E}">
        <p14:creationId xmlns:p14="http://schemas.microsoft.com/office/powerpoint/2010/main" val="395002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修改引起的混乱</a:t>
            </a:r>
            <a:endParaRPr lang="zh-CN" altLang="en-US" dirty="0"/>
          </a:p>
        </p:txBody>
      </p:sp>
      <p:sp>
        <p:nvSpPr>
          <p:cNvPr id="3" name="内容占位符 2"/>
          <p:cNvSpPr>
            <a:spLocks noGrp="1"/>
          </p:cNvSpPr>
          <p:nvPr>
            <p:ph idx="1"/>
          </p:nvPr>
        </p:nvSpPr>
        <p:spPr/>
        <p:txBody>
          <a:bodyPr/>
          <a:lstStyle/>
          <a:p>
            <a:r>
              <a:rPr lang="zh-CN" altLang="zh-CN" sz="2400" dirty="0"/>
              <a:t>设想一下，如果你公司的软件已有</a:t>
            </a:r>
            <a:r>
              <a:rPr lang="en-US" altLang="zh-CN" sz="2400" dirty="0"/>
              <a:t>200</a:t>
            </a:r>
            <a:r>
              <a:rPr lang="zh-CN" altLang="zh-CN" sz="2400" dirty="0"/>
              <a:t>个用户，一些用户版本的个别功能会有一些差异，而有一些用户使用的是一样的版本，假设目前已有</a:t>
            </a:r>
            <a:r>
              <a:rPr lang="en-US" altLang="zh-CN" sz="2400" dirty="0"/>
              <a:t>10</a:t>
            </a:r>
            <a:r>
              <a:rPr lang="zh-CN" altLang="zh-CN" sz="2400" dirty="0"/>
              <a:t>个不同的版本</a:t>
            </a:r>
            <a:r>
              <a:rPr lang="zh-CN" altLang="zh-CN" sz="2400" dirty="0" smtClean="0"/>
              <a:t>。</a:t>
            </a:r>
            <a:endParaRPr lang="en-US" altLang="zh-CN" sz="2400" dirty="0" smtClean="0"/>
          </a:p>
          <a:p>
            <a:r>
              <a:rPr lang="zh-CN" altLang="zh-CN" sz="2400" dirty="0" smtClean="0"/>
              <a:t>而</a:t>
            </a:r>
            <a:r>
              <a:rPr lang="zh-CN" altLang="zh-CN" sz="2400" dirty="0"/>
              <a:t>现在需要进行新的修改和发布，你是否会考虑为已有的</a:t>
            </a:r>
            <a:r>
              <a:rPr lang="en-US" altLang="zh-CN" sz="2400" dirty="0"/>
              <a:t>200</a:t>
            </a:r>
            <a:r>
              <a:rPr lang="zh-CN" altLang="zh-CN" sz="2400" dirty="0"/>
              <a:t>个用户的</a:t>
            </a:r>
            <a:r>
              <a:rPr lang="en-US" altLang="zh-CN" sz="2400" dirty="0"/>
              <a:t>10</a:t>
            </a:r>
            <a:r>
              <a:rPr lang="zh-CN" altLang="zh-CN" sz="2400" dirty="0"/>
              <a:t>个具有差异的都升级</a:t>
            </a:r>
            <a:r>
              <a:rPr lang="zh-CN" altLang="zh-CN" sz="2400" dirty="0" smtClean="0"/>
              <a:t>。</a:t>
            </a:r>
            <a:endParaRPr lang="en-US" altLang="zh-CN" sz="2400" dirty="0" smtClean="0"/>
          </a:p>
          <a:p>
            <a:pPr lvl="1"/>
            <a:r>
              <a:rPr lang="zh-CN" altLang="zh-CN" sz="2000" dirty="0" smtClean="0"/>
              <a:t>如果</a:t>
            </a:r>
            <a:r>
              <a:rPr lang="zh-CN" altLang="zh-CN" sz="2000" dirty="0"/>
              <a:t>是，意味着这</a:t>
            </a:r>
            <a:r>
              <a:rPr lang="en-US" altLang="zh-CN" sz="2000" dirty="0"/>
              <a:t>200</a:t>
            </a:r>
            <a:r>
              <a:rPr lang="zh-CN" altLang="zh-CN" sz="2000" dirty="0"/>
              <a:t>个用户的档案是</a:t>
            </a:r>
            <a:r>
              <a:rPr lang="zh-CN" altLang="zh-CN" sz="2000" dirty="0" smtClean="0"/>
              <a:t>全</a:t>
            </a:r>
            <a:r>
              <a:rPr lang="zh-CN" altLang="en-US" sz="2000" dirty="0" smtClean="0"/>
              <a:t>面</a:t>
            </a:r>
            <a:r>
              <a:rPr lang="zh-CN" altLang="zh-CN" sz="2000" dirty="0" smtClean="0"/>
              <a:t>的</a:t>
            </a:r>
            <a:r>
              <a:rPr lang="zh-CN" altLang="zh-CN" sz="2000" dirty="0"/>
              <a:t>，还必须评估新的修改会不会对正在运行的系统造成问题。对</a:t>
            </a:r>
            <a:r>
              <a:rPr lang="en-US" altLang="zh-CN" sz="2000" dirty="0"/>
              <a:t>10</a:t>
            </a:r>
            <a:r>
              <a:rPr lang="zh-CN" altLang="zh-CN" sz="2000" dirty="0"/>
              <a:t>个版本的修改、再测试和发布需要花费大量的资源和时间，谁来承担</a:t>
            </a:r>
            <a:r>
              <a:rPr lang="en-US" altLang="zh-CN" sz="2000" dirty="0"/>
              <a:t>? </a:t>
            </a:r>
            <a:endParaRPr lang="en-US" altLang="zh-CN" sz="2000" dirty="0" smtClean="0"/>
          </a:p>
          <a:p>
            <a:r>
              <a:rPr lang="zh-CN" altLang="zh-CN" sz="2400" dirty="0" smtClean="0"/>
              <a:t>如果不</a:t>
            </a:r>
            <a:r>
              <a:rPr lang="zh-CN" altLang="en-US" sz="2400" dirty="0"/>
              <a:t>升级</a:t>
            </a:r>
            <a:r>
              <a:rPr lang="zh-CN" altLang="zh-CN" sz="2400" dirty="0" smtClean="0"/>
              <a:t>，</a:t>
            </a:r>
            <a:r>
              <a:rPr lang="zh-CN" altLang="zh-CN" sz="2400" dirty="0"/>
              <a:t>意味着你软件变成了</a:t>
            </a:r>
            <a:r>
              <a:rPr lang="en-US" altLang="zh-CN" sz="2400" dirty="0"/>
              <a:t>11</a:t>
            </a:r>
            <a:r>
              <a:rPr lang="zh-CN" altLang="zh-CN" sz="2400" dirty="0"/>
              <a:t>个版本，用户与软件版本信息也发生了变化，如果不记录下来，以后就更不敢修改了。</a:t>
            </a:r>
          </a:p>
          <a:p>
            <a:pPr marL="0" indent="0">
              <a:buNone/>
            </a:pPr>
            <a:endParaRPr lang="zh-CN" altLang="en-US" sz="2400" dirty="0"/>
          </a:p>
        </p:txBody>
      </p:sp>
    </p:spTree>
    <p:extLst>
      <p:ext uri="{BB962C8B-B14F-4D97-AF65-F5344CB8AC3E}">
        <p14:creationId xmlns:p14="http://schemas.microsoft.com/office/powerpoint/2010/main" val="74628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dirty="0" smtClean="0"/>
              <a:t>这些问题完全是项目组织管理不到位或人员之间的工作误解造成的。</a:t>
            </a:r>
          </a:p>
          <a:p>
            <a:pPr lvl="1"/>
            <a:r>
              <a:rPr lang="en-US" dirty="0" smtClean="0"/>
              <a:t>1</a:t>
            </a:r>
            <a:r>
              <a:rPr lang="zh-CN" altLang="en-US" dirty="0" smtClean="0"/>
              <a:t>）当前的软件配置是什么？</a:t>
            </a:r>
          </a:p>
          <a:p>
            <a:pPr lvl="1"/>
            <a:r>
              <a:rPr lang="en-US" dirty="0" smtClean="0"/>
              <a:t>2</a:t>
            </a:r>
            <a:r>
              <a:rPr lang="zh-CN" altLang="en-US" dirty="0" smtClean="0"/>
              <a:t>）每个配置的状态是什么？</a:t>
            </a:r>
          </a:p>
          <a:p>
            <a:pPr lvl="1"/>
            <a:r>
              <a:rPr lang="en-US" dirty="0" smtClean="0"/>
              <a:t>3</a:t>
            </a:r>
            <a:r>
              <a:rPr lang="zh-CN" altLang="en-US" dirty="0" smtClean="0"/>
              <a:t>）如何控制每个配置的修改？</a:t>
            </a:r>
          </a:p>
          <a:p>
            <a:pPr lvl="1"/>
            <a:r>
              <a:rPr lang="en-US" dirty="0" smtClean="0"/>
              <a:t>4</a:t>
            </a:r>
            <a:r>
              <a:rPr lang="zh-CN" altLang="en-US" dirty="0" smtClean="0"/>
              <a:t>）如何把修改情况通知到每个干系人？</a:t>
            </a:r>
          </a:p>
          <a:p>
            <a:pPr lvl="1"/>
            <a:r>
              <a:rPr lang="en-US" dirty="0" smtClean="0"/>
              <a:t>5</a:t>
            </a:r>
            <a:r>
              <a:rPr lang="zh-CN" altLang="en-US" dirty="0" smtClean="0"/>
              <a:t>）哪些更改对本项目或他人的工作会有哪些影响</a:t>
            </a:r>
            <a:r>
              <a:rPr lang="zh-CN" altLang="en-US" dirty="0"/>
              <a:t>？</a:t>
            </a:r>
            <a:endParaRPr lang="zh-CN" altLang="en-US" dirty="0" smtClean="0"/>
          </a:p>
          <a:p>
            <a:pPr lvl="1"/>
            <a:r>
              <a:rPr lang="en-US" dirty="0" smtClean="0"/>
              <a:t>6) </a:t>
            </a:r>
            <a:r>
              <a:rPr lang="zh-CN" altLang="en-US" dirty="0" smtClean="0"/>
              <a:t>其他人的修改是否会影响到本项目？</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软件配置管理的目的</a:t>
            </a:r>
            <a:endParaRPr lang="zh-CN" altLang="en-US" dirty="0"/>
          </a:p>
        </p:txBody>
      </p:sp>
      <p:sp>
        <p:nvSpPr>
          <p:cNvPr id="3" name="内容占位符 2"/>
          <p:cNvSpPr>
            <a:spLocks noGrp="1"/>
          </p:cNvSpPr>
          <p:nvPr>
            <p:ph idx="1"/>
          </p:nvPr>
        </p:nvSpPr>
        <p:spPr/>
        <p:txBody>
          <a:bodyPr/>
          <a:lstStyle/>
          <a:p>
            <a:r>
              <a:rPr lang="zh-CN" altLang="en-US" dirty="0" smtClean="0"/>
              <a:t>控制上述问题涉及到的修改活动。</a:t>
            </a:r>
            <a:endParaRPr lang="en-US" altLang="zh-CN" dirty="0" smtClean="0"/>
          </a:p>
          <a:p>
            <a:pPr lvl="1"/>
            <a:r>
              <a:rPr lang="zh-CN" altLang="en-US" dirty="0" smtClean="0"/>
              <a:t>建立一个正式的管理系统帮助开发人员控制和追踪这些工作及其变更，保证没有不知道的变更和破坏，从而在整体上降低项目的误解和返工成本。</a:t>
            </a:r>
            <a:endParaRPr lang="en-US" altLang="zh-CN" dirty="0" smtClean="0"/>
          </a:p>
          <a:p>
            <a:pPr lvl="1"/>
            <a:endParaRPr lang="en-US" altLang="zh-CN" dirty="0" smtClean="0"/>
          </a:p>
          <a:p>
            <a:pPr lvl="1"/>
            <a:r>
              <a:rPr lang="zh-CN" altLang="en-US" dirty="0" smtClean="0"/>
              <a:t>解决了团队工作中的误解，就能提高软件开发工作效率，提高最终软件产品的完整性，降低产品的缺陷率。</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528</TotalTime>
  <Words>6119</Words>
  <Application>Microsoft Office PowerPoint</Application>
  <PresentationFormat>全屏显示(4:3)</PresentationFormat>
  <Paragraphs>844</Paragraphs>
  <Slides>59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59</vt:i4>
      </vt:variant>
    </vt:vector>
  </HeadingPairs>
  <TitlesOfParts>
    <vt:vector size="69" baseType="lpstr">
      <vt:lpstr>等线</vt:lpstr>
      <vt:lpstr>华文行楷</vt:lpstr>
      <vt:lpstr>楷体_GB2312</vt:lpstr>
      <vt:lpstr>宋体</vt:lpstr>
      <vt:lpstr>Arial</vt:lpstr>
      <vt:lpstr>Calibri</vt:lpstr>
      <vt:lpstr>Monotype Corsiva</vt:lpstr>
      <vt:lpstr>Times New Roman</vt:lpstr>
      <vt:lpstr>新模板-7</vt:lpstr>
      <vt:lpstr>自定义设计方案</vt:lpstr>
      <vt:lpstr>第19章 软件配置管理</vt:lpstr>
      <vt:lpstr>目录</vt:lpstr>
      <vt:lpstr>19.1 软件配置管理目的</vt:lpstr>
      <vt:lpstr>版本的混乱</vt:lpstr>
      <vt:lpstr>PowerPoint 演示文稿</vt:lpstr>
      <vt:lpstr>不同的用户可能用不同的版本</vt:lpstr>
      <vt:lpstr>修改引起的混乱</vt:lpstr>
      <vt:lpstr>问题</vt:lpstr>
      <vt:lpstr>软件配置管理的目的</vt:lpstr>
      <vt:lpstr>19.2 配置管理内容</vt:lpstr>
      <vt:lpstr>19.2.1 项目开发过程中的配置项</vt:lpstr>
      <vt:lpstr>开发过程中提交物(配置项)的版本变化</vt:lpstr>
      <vt:lpstr>PowerPoint 演示文稿</vt:lpstr>
      <vt:lpstr>19.2.2 配置管理的基本内容</vt:lpstr>
      <vt:lpstr>(1) 标识每个被需要被管理的项</vt:lpstr>
      <vt:lpstr>配置标识</vt:lpstr>
      <vt:lpstr>PowerPoint 演示文稿</vt:lpstr>
      <vt:lpstr>(2) 基线控制</vt:lpstr>
      <vt:lpstr>(3) 状态记录和跟踪</vt:lpstr>
      <vt:lpstr>(4) 软件生产和发布</vt:lpstr>
      <vt:lpstr>(5) 审计和批准</vt:lpstr>
      <vt:lpstr>19.2.3 SCM的流程</vt:lpstr>
      <vt:lpstr>PowerPoint 演示文稿</vt:lpstr>
      <vt:lpstr>CCB的作用</vt:lpstr>
      <vt:lpstr>19.2.4 配置管理中的角色</vt:lpstr>
      <vt:lpstr>19.2.4 配置管理中的角色</vt:lpstr>
      <vt:lpstr>19.2.4 配置管理中的角色</vt:lpstr>
      <vt:lpstr>19.3 配置管理系统</vt:lpstr>
      <vt:lpstr>19.3.1 配置管理系统功能</vt:lpstr>
      <vt:lpstr>SCM系统的功能区</vt:lpstr>
      <vt:lpstr>PowerPoint 演示文稿</vt:lpstr>
      <vt:lpstr>PowerPoint 演示文稿</vt:lpstr>
      <vt:lpstr>PowerPoint 演示文稿</vt:lpstr>
      <vt:lpstr>19.3.2 配置管理工具的发展</vt:lpstr>
      <vt:lpstr>19.4 对修改的管理</vt:lpstr>
      <vt:lpstr>19.4.1 修改请求单</vt:lpstr>
      <vt:lpstr>19.4.2 版本修改的状态</vt:lpstr>
      <vt:lpstr>19.4.3 修改的类型</vt:lpstr>
      <vt:lpstr>19.4.3 修改的类型</vt:lpstr>
      <vt:lpstr>19.4.4 修改的跟踪</vt:lpstr>
      <vt:lpstr>19.5版本管理</vt:lpstr>
      <vt:lpstr>19.5.1 版本的概念</vt:lpstr>
      <vt:lpstr>版本差异</vt:lpstr>
      <vt:lpstr>版本差异-对称差异</vt:lpstr>
      <vt:lpstr>版本差异-直接差异</vt:lpstr>
      <vt:lpstr>19.5.2 版本编号</vt:lpstr>
      <vt:lpstr>基于“状态和变迁”的 编号</vt:lpstr>
      <vt:lpstr>19.5.3 产品的建造过程</vt:lpstr>
      <vt:lpstr>“产品优先”为原则选择每个模块的版本</vt:lpstr>
      <vt:lpstr>“版本优先”为原则选择每个模块的版本</vt:lpstr>
      <vt:lpstr>“交织”情况</vt:lpstr>
      <vt:lpstr>19.5.4 具有外购部件的建造</vt:lpstr>
      <vt:lpstr>“版本合并是魔鬼！”</vt:lpstr>
      <vt:lpstr>部件的动态加载管理</vt:lpstr>
      <vt:lpstr>19.6 配置管理工作的度量</vt:lpstr>
      <vt:lpstr>19.6 配置管理工作的度量</vt:lpstr>
      <vt:lpstr>度量元</vt:lpstr>
      <vt:lpstr>19.7总结</vt:lpstr>
      <vt:lpstr>19.7总结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第19章软件配置管理</dc:title>
  <dc:creator>Think</dc:creator>
  <cp:lastModifiedBy>王 安生</cp:lastModifiedBy>
  <cp:revision>64</cp:revision>
  <dcterms:created xsi:type="dcterms:W3CDTF">2014-07-12T07:01:56Z</dcterms:created>
  <dcterms:modified xsi:type="dcterms:W3CDTF">2019-12-20T02:19:57Z</dcterms:modified>
</cp:coreProperties>
</file>