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59"/>
  </p:notesMasterIdLst>
  <p:handoutMasterIdLst>
    <p:handoutMasterId r:id="rId60"/>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7" r:id="rId21"/>
    <p:sldId id="276" r:id="rId22"/>
    <p:sldId id="277" r:id="rId23"/>
    <p:sldId id="278" r:id="rId24"/>
    <p:sldId id="279" r:id="rId25"/>
    <p:sldId id="280" r:id="rId26"/>
    <p:sldId id="308" r:id="rId27"/>
    <p:sldId id="309" r:id="rId28"/>
    <p:sldId id="310" r:id="rId29"/>
    <p:sldId id="311" r:id="rId30"/>
    <p:sldId id="312" r:id="rId31"/>
    <p:sldId id="282" r:id="rId32"/>
    <p:sldId id="305" r:id="rId33"/>
    <p:sldId id="314" r:id="rId34"/>
    <p:sldId id="284" r:id="rId35"/>
    <p:sldId id="285" r:id="rId36"/>
    <p:sldId id="286" r:id="rId37"/>
    <p:sldId id="287" r:id="rId38"/>
    <p:sldId id="315" r:id="rId39"/>
    <p:sldId id="289" r:id="rId40"/>
    <p:sldId id="290" r:id="rId41"/>
    <p:sldId id="306" r:id="rId42"/>
    <p:sldId id="291" r:id="rId43"/>
    <p:sldId id="292" r:id="rId44"/>
    <p:sldId id="293" r:id="rId45"/>
    <p:sldId id="294" r:id="rId46"/>
    <p:sldId id="316" r:id="rId47"/>
    <p:sldId id="296" r:id="rId48"/>
    <p:sldId id="298" r:id="rId49"/>
    <p:sldId id="317" r:id="rId50"/>
    <p:sldId id="318" r:id="rId51"/>
    <p:sldId id="321" r:id="rId52"/>
    <p:sldId id="322" r:id="rId53"/>
    <p:sldId id="258" r:id="rId54"/>
    <p:sldId id="301" r:id="rId55"/>
    <p:sldId id="302" r:id="rId56"/>
    <p:sldId id="319" r:id="rId57"/>
    <p:sldId id="297" r:id="rId58"/>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3712"/>
    <a:srgbClr val="0066FF"/>
    <a:srgbClr val="339933"/>
    <a:srgbClr val="FF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D:\BUPT-SSE\&#36807;&#31243;&#25913;&#36827;&amp;CMM\&#36807;&#31243;&#25913;&#36827;\CMM&#20070;&#31295;\&#31532;2&#29256;\&#21442;&#32771;&#36164;&#26009;\&#31532;18&#31456;%20&#36719;&#20214;&#20135;&#19994;&#29983;&#24577;\CMMI&#32479;&#35745;&#25968;&#2545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历年比较!$A$2</c:f>
              <c:strCache>
                <c:ptCount val="1"/>
                <c:pt idx="0">
                  <c:v>中国大陆</c:v>
                </c:pt>
              </c:strCache>
            </c:strRef>
          </c:tx>
          <c:cat>
            <c:numRef>
              <c:f>历年比较!$B$1:$K$1</c:f>
              <c:numCache>
                <c:formatCode>General</c:formatCode>
                <c:ptCount val="10"/>
                <c:pt idx="0">
                  <c:v>2005</c:v>
                </c:pt>
                <c:pt idx="1">
                  <c:v>2006</c:v>
                </c:pt>
                <c:pt idx="2">
                  <c:v>2007</c:v>
                </c:pt>
                <c:pt idx="3">
                  <c:v>2008</c:v>
                </c:pt>
                <c:pt idx="4">
                  <c:v>2009</c:v>
                </c:pt>
                <c:pt idx="5">
                  <c:v>2010</c:v>
                </c:pt>
                <c:pt idx="6">
                  <c:v>2011</c:v>
                </c:pt>
                <c:pt idx="7">
                  <c:v>2012</c:v>
                </c:pt>
                <c:pt idx="8">
                  <c:v>2013</c:v>
                </c:pt>
                <c:pt idx="9">
                  <c:v>2014</c:v>
                </c:pt>
              </c:numCache>
            </c:numRef>
          </c:cat>
          <c:val>
            <c:numRef>
              <c:f>历年比较!$B$2:$K$2</c:f>
              <c:numCache>
                <c:formatCode>General</c:formatCode>
                <c:ptCount val="10"/>
                <c:pt idx="0">
                  <c:v>62</c:v>
                </c:pt>
                <c:pt idx="1">
                  <c:v>158</c:v>
                </c:pt>
                <c:pt idx="2">
                  <c:v>321</c:v>
                </c:pt>
                <c:pt idx="3">
                  <c:v>586</c:v>
                </c:pt>
                <c:pt idx="4">
                  <c:v>946</c:v>
                </c:pt>
                <c:pt idx="5">
                  <c:v>1475</c:v>
                </c:pt>
                <c:pt idx="6">
                  <c:v>1557</c:v>
                </c:pt>
                <c:pt idx="7">
                  <c:v>2128</c:v>
                </c:pt>
                <c:pt idx="8">
                  <c:v>2703</c:v>
                </c:pt>
                <c:pt idx="9">
                  <c:v>3973</c:v>
                </c:pt>
              </c:numCache>
            </c:numRef>
          </c:val>
          <c:smooth val="0"/>
          <c:extLst>
            <c:ext xmlns:c16="http://schemas.microsoft.com/office/drawing/2014/chart" uri="{C3380CC4-5D6E-409C-BE32-E72D297353CC}">
              <c16:uniqueId val="{00000000-1A33-4608-A833-295A022A94FA}"/>
            </c:ext>
          </c:extLst>
        </c:ser>
        <c:ser>
          <c:idx val="1"/>
          <c:order val="1"/>
          <c:tx>
            <c:strRef>
              <c:f>历年比较!$A$3</c:f>
              <c:strCache>
                <c:ptCount val="1"/>
                <c:pt idx="0">
                  <c:v>印度</c:v>
                </c:pt>
              </c:strCache>
            </c:strRef>
          </c:tx>
          <c:cat>
            <c:numRef>
              <c:f>历年比较!$B$1:$K$1</c:f>
              <c:numCache>
                <c:formatCode>General</c:formatCode>
                <c:ptCount val="10"/>
                <c:pt idx="0">
                  <c:v>2005</c:v>
                </c:pt>
                <c:pt idx="1">
                  <c:v>2006</c:v>
                </c:pt>
                <c:pt idx="2">
                  <c:v>2007</c:v>
                </c:pt>
                <c:pt idx="3">
                  <c:v>2008</c:v>
                </c:pt>
                <c:pt idx="4">
                  <c:v>2009</c:v>
                </c:pt>
                <c:pt idx="5">
                  <c:v>2010</c:v>
                </c:pt>
                <c:pt idx="6">
                  <c:v>2011</c:v>
                </c:pt>
                <c:pt idx="7">
                  <c:v>2012</c:v>
                </c:pt>
                <c:pt idx="8">
                  <c:v>2013</c:v>
                </c:pt>
                <c:pt idx="9">
                  <c:v>2014</c:v>
                </c:pt>
              </c:numCache>
            </c:numRef>
          </c:cat>
          <c:val>
            <c:numRef>
              <c:f>历年比较!$B$3:$K$3</c:f>
              <c:numCache>
                <c:formatCode>General</c:formatCode>
                <c:ptCount val="10"/>
                <c:pt idx="0">
                  <c:v>104</c:v>
                </c:pt>
                <c:pt idx="1">
                  <c:v>177</c:v>
                </c:pt>
                <c:pt idx="2">
                  <c:v>256</c:v>
                </c:pt>
                <c:pt idx="3">
                  <c:v>362</c:v>
                </c:pt>
                <c:pt idx="4">
                  <c:v>460</c:v>
                </c:pt>
                <c:pt idx="5">
                  <c:v>576</c:v>
                </c:pt>
                <c:pt idx="6">
                  <c:v>462</c:v>
                </c:pt>
                <c:pt idx="7">
                  <c:v>581</c:v>
                </c:pt>
                <c:pt idx="8">
                  <c:v>755</c:v>
                </c:pt>
                <c:pt idx="9">
                  <c:v>1124</c:v>
                </c:pt>
              </c:numCache>
            </c:numRef>
          </c:val>
          <c:smooth val="0"/>
          <c:extLst>
            <c:ext xmlns:c16="http://schemas.microsoft.com/office/drawing/2014/chart" uri="{C3380CC4-5D6E-409C-BE32-E72D297353CC}">
              <c16:uniqueId val="{00000001-1A33-4608-A833-295A022A94FA}"/>
            </c:ext>
          </c:extLst>
        </c:ser>
        <c:ser>
          <c:idx val="2"/>
          <c:order val="2"/>
          <c:tx>
            <c:strRef>
              <c:f>历年比较!$A$4</c:f>
              <c:strCache>
                <c:ptCount val="1"/>
                <c:pt idx="0">
                  <c:v>美国</c:v>
                </c:pt>
              </c:strCache>
            </c:strRef>
          </c:tx>
          <c:spPr>
            <a:ln>
              <a:solidFill>
                <a:srgbClr val="FFFF00"/>
              </a:solidFill>
            </a:ln>
          </c:spPr>
          <c:marker>
            <c:spPr>
              <a:ln>
                <a:solidFill>
                  <a:srgbClr val="FFFF00"/>
                </a:solidFill>
              </a:ln>
            </c:spPr>
          </c:marker>
          <c:cat>
            <c:numRef>
              <c:f>历年比较!$B$1:$K$1</c:f>
              <c:numCache>
                <c:formatCode>General</c:formatCode>
                <c:ptCount val="10"/>
                <c:pt idx="0">
                  <c:v>2005</c:v>
                </c:pt>
                <c:pt idx="1">
                  <c:v>2006</c:v>
                </c:pt>
                <c:pt idx="2">
                  <c:v>2007</c:v>
                </c:pt>
                <c:pt idx="3">
                  <c:v>2008</c:v>
                </c:pt>
                <c:pt idx="4">
                  <c:v>2009</c:v>
                </c:pt>
                <c:pt idx="5">
                  <c:v>2010</c:v>
                </c:pt>
                <c:pt idx="6">
                  <c:v>2011</c:v>
                </c:pt>
                <c:pt idx="7">
                  <c:v>2012</c:v>
                </c:pt>
                <c:pt idx="8">
                  <c:v>2013</c:v>
                </c:pt>
                <c:pt idx="9">
                  <c:v>2014</c:v>
                </c:pt>
              </c:numCache>
            </c:numRef>
          </c:cat>
          <c:val>
            <c:numRef>
              <c:f>历年比较!$B$4:$K$4</c:f>
              <c:numCache>
                <c:formatCode>General</c:formatCode>
                <c:ptCount val="10"/>
                <c:pt idx="0">
                  <c:v>365</c:v>
                </c:pt>
                <c:pt idx="1">
                  <c:v>598</c:v>
                </c:pt>
                <c:pt idx="2">
                  <c:v>859</c:v>
                </c:pt>
                <c:pt idx="3">
                  <c:v>1136</c:v>
                </c:pt>
                <c:pt idx="4">
                  <c:v>1405</c:v>
                </c:pt>
                <c:pt idx="5">
                  <c:v>1719</c:v>
                </c:pt>
                <c:pt idx="6">
                  <c:v>1119</c:v>
                </c:pt>
                <c:pt idx="7">
                  <c:v>1665</c:v>
                </c:pt>
                <c:pt idx="8">
                  <c:v>1416</c:v>
                </c:pt>
                <c:pt idx="9">
                  <c:v>2530</c:v>
                </c:pt>
              </c:numCache>
            </c:numRef>
          </c:val>
          <c:smooth val="0"/>
          <c:extLst>
            <c:ext xmlns:c16="http://schemas.microsoft.com/office/drawing/2014/chart" uri="{C3380CC4-5D6E-409C-BE32-E72D297353CC}">
              <c16:uniqueId val="{00000002-1A33-4608-A833-295A022A94FA}"/>
            </c:ext>
          </c:extLst>
        </c:ser>
        <c:ser>
          <c:idx val="3"/>
          <c:order val="3"/>
          <c:tx>
            <c:strRef>
              <c:f>历年比较!$A$5</c:f>
              <c:strCache>
                <c:ptCount val="1"/>
                <c:pt idx="0">
                  <c:v>中国台湾</c:v>
                </c:pt>
              </c:strCache>
            </c:strRef>
          </c:tx>
          <c:cat>
            <c:numRef>
              <c:f>历年比较!$B$1:$K$1</c:f>
              <c:numCache>
                <c:formatCode>General</c:formatCode>
                <c:ptCount val="10"/>
                <c:pt idx="0">
                  <c:v>2005</c:v>
                </c:pt>
                <c:pt idx="1">
                  <c:v>2006</c:v>
                </c:pt>
                <c:pt idx="2">
                  <c:v>2007</c:v>
                </c:pt>
                <c:pt idx="3">
                  <c:v>2008</c:v>
                </c:pt>
                <c:pt idx="4">
                  <c:v>2009</c:v>
                </c:pt>
                <c:pt idx="5">
                  <c:v>2010</c:v>
                </c:pt>
                <c:pt idx="6">
                  <c:v>2011</c:v>
                </c:pt>
                <c:pt idx="7">
                  <c:v>2012</c:v>
                </c:pt>
                <c:pt idx="8">
                  <c:v>2013</c:v>
                </c:pt>
                <c:pt idx="9">
                  <c:v>2014</c:v>
                </c:pt>
              </c:numCache>
            </c:numRef>
          </c:cat>
          <c:val>
            <c:numRef>
              <c:f>历年比较!$B$5:$K$5</c:f>
              <c:numCache>
                <c:formatCode>General</c:formatCode>
                <c:ptCount val="10"/>
                <c:pt idx="0">
                  <c:v>18</c:v>
                </c:pt>
                <c:pt idx="1">
                  <c:v>31</c:v>
                </c:pt>
                <c:pt idx="2">
                  <c:v>71</c:v>
                </c:pt>
                <c:pt idx="3">
                  <c:v>111</c:v>
                </c:pt>
                <c:pt idx="4">
                  <c:v>124</c:v>
                </c:pt>
                <c:pt idx="5">
                  <c:v>147</c:v>
                </c:pt>
                <c:pt idx="6">
                  <c:v>98</c:v>
                </c:pt>
                <c:pt idx="7">
                  <c:v>120</c:v>
                </c:pt>
                <c:pt idx="8">
                  <c:v>136</c:v>
                </c:pt>
                <c:pt idx="9">
                  <c:v>176</c:v>
                </c:pt>
              </c:numCache>
            </c:numRef>
          </c:val>
          <c:smooth val="0"/>
          <c:extLst>
            <c:ext xmlns:c16="http://schemas.microsoft.com/office/drawing/2014/chart" uri="{C3380CC4-5D6E-409C-BE32-E72D297353CC}">
              <c16:uniqueId val="{00000003-1A33-4608-A833-295A022A94FA}"/>
            </c:ext>
          </c:extLst>
        </c:ser>
        <c:ser>
          <c:idx val="4"/>
          <c:order val="4"/>
          <c:tx>
            <c:strRef>
              <c:f>历年比较!$A$6</c:f>
              <c:strCache>
                <c:ptCount val="1"/>
                <c:pt idx="0">
                  <c:v>日本</c:v>
                </c:pt>
              </c:strCache>
            </c:strRef>
          </c:tx>
          <c:cat>
            <c:numRef>
              <c:f>历年比较!$B$1:$K$1</c:f>
              <c:numCache>
                <c:formatCode>General</c:formatCode>
                <c:ptCount val="10"/>
                <c:pt idx="0">
                  <c:v>2005</c:v>
                </c:pt>
                <c:pt idx="1">
                  <c:v>2006</c:v>
                </c:pt>
                <c:pt idx="2">
                  <c:v>2007</c:v>
                </c:pt>
                <c:pt idx="3">
                  <c:v>2008</c:v>
                </c:pt>
                <c:pt idx="4">
                  <c:v>2009</c:v>
                </c:pt>
                <c:pt idx="5">
                  <c:v>2010</c:v>
                </c:pt>
                <c:pt idx="6">
                  <c:v>2011</c:v>
                </c:pt>
                <c:pt idx="7">
                  <c:v>2012</c:v>
                </c:pt>
                <c:pt idx="8">
                  <c:v>2013</c:v>
                </c:pt>
                <c:pt idx="9">
                  <c:v>2014</c:v>
                </c:pt>
              </c:numCache>
            </c:numRef>
          </c:cat>
          <c:val>
            <c:numRef>
              <c:f>历年比较!$B$6:$K$6</c:f>
              <c:numCache>
                <c:formatCode>General</c:formatCode>
                <c:ptCount val="10"/>
                <c:pt idx="0">
                  <c:v>100</c:v>
                </c:pt>
                <c:pt idx="1">
                  <c:v>155</c:v>
                </c:pt>
                <c:pt idx="2">
                  <c:v>197</c:v>
                </c:pt>
                <c:pt idx="3">
                  <c:v>241</c:v>
                </c:pt>
                <c:pt idx="4">
                  <c:v>290</c:v>
                </c:pt>
                <c:pt idx="5">
                  <c:v>324</c:v>
                </c:pt>
                <c:pt idx="6">
                  <c:v>165</c:v>
                </c:pt>
                <c:pt idx="7">
                  <c:v>207</c:v>
                </c:pt>
                <c:pt idx="8">
                  <c:v>201</c:v>
                </c:pt>
                <c:pt idx="9">
                  <c:v>307</c:v>
                </c:pt>
              </c:numCache>
            </c:numRef>
          </c:val>
          <c:smooth val="0"/>
          <c:extLst>
            <c:ext xmlns:c16="http://schemas.microsoft.com/office/drawing/2014/chart" uri="{C3380CC4-5D6E-409C-BE32-E72D297353CC}">
              <c16:uniqueId val="{00000004-1A33-4608-A833-295A022A94FA}"/>
            </c:ext>
          </c:extLst>
        </c:ser>
        <c:ser>
          <c:idx val="5"/>
          <c:order val="5"/>
          <c:tx>
            <c:strRef>
              <c:f>历年比较!$A$7</c:f>
              <c:strCache>
                <c:ptCount val="1"/>
                <c:pt idx="0">
                  <c:v>德国</c:v>
                </c:pt>
              </c:strCache>
            </c:strRef>
          </c:tx>
          <c:cat>
            <c:numRef>
              <c:f>历年比较!$B$1:$K$1</c:f>
              <c:numCache>
                <c:formatCode>General</c:formatCode>
                <c:ptCount val="10"/>
                <c:pt idx="0">
                  <c:v>2005</c:v>
                </c:pt>
                <c:pt idx="1">
                  <c:v>2006</c:v>
                </c:pt>
                <c:pt idx="2">
                  <c:v>2007</c:v>
                </c:pt>
                <c:pt idx="3">
                  <c:v>2008</c:v>
                </c:pt>
                <c:pt idx="4">
                  <c:v>2009</c:v>
                </c:pt>
                <c:pt idx="5">
                  <c:v>2010</c:v>
                </c:pt>
                <c:pt idx="6">
                  <c:v>2011</c:v>
                </c:pt>
                <c:pt idx="7">
                  <c:v>2012</c:v>
                </c:pt>
                <c:pt idx="8">
                  <c:v>2013</c:v>
                </c:pt>
                <c:pt idx="9">
                  <c:v>2014</c:v>
                </c:pt>
              </c:numCache>
            </c:numRef>
          </c:cat>
          <c:val>
            <c:numRef>
              <c:f>历年比较!$B$7:$K$7</c:f>
              <c:numCache>
                <c:formatCode>General</c:formatCode>
                <c:ptCount val="10"/>
                <c:pt idx="0">
                  <c:v>16</c:v>
                </c:pt>
                <c:pt idx="1">
                  <c:v>28</c:v>
                </c:pt>
                <c:pt idx="2">
                  <c:v>41</c:v>
                </c:pt>
                <c:pt idx="3">
                  <c:v>58</c:v>
                </c:pt>
                <c:pt idx="4">
                  <c:v>70</c:v>
                </c:pt>
                <c:pt idx="5">
                  <c:v>80</c:v>
                </c:pt>
                <c:pt idx="6">
                  <c:v>55</c:v>
                </c:pt>
                <c:pt idx="7">
                  <c:v>87</c:v>
                </c:pt>
                <c:pt idx="8">
                  <c:v>69</c:v>
                </c:pt>
                <c:pt idx="9">
                  <c:v>138</c:v>
                </c:pt>
              </c:numCache>
            </c:numRef>
          </c:val>
          <c:smooth val="0"/>
          <c:extLst>
            <c:ext xmlns:c16="http://schemas.microsoft.com/office/drawing/2014/chart" uri="{C3380CC4-5D6E-409C-BE32-E72D297353CC}">
              <c16:uniqueId val="{00000005-1A33-4608-A833-295A022A94FA}"/>
            </c:ext>
          </c:extLst>
        </c:ser>
        <c:ser>
          <c:idx val="6"/>
          <c:order val="6"/>
          <c:tx>
            <c:strRef>
              <c:f>历年比较!$A$8</c:f>
              <c:strCache>
                <c:ptCount val="1"/>
                <c:pt idx="0">
                  <c:v>英国</c:v>
                </c:pt>
              </c:strCache>
            </c:strRef>
          </c:tx>
          <c:cat>
            <c:numRef>
              <c:f>历年比较!$B$1:$K$1</c:f>
              <c:numCache>
                <c:formatCode>General</c:formatCode>
                <c:ptCount val="10"/>
                <c:pt idx="0">
                  <c:v>2005</c:v>
                </c:pt>
                <c:pt idx="1">
                  <c:v>2006</c:v>
                </c:pt>
                <c:pt idx="2">
                  <c:v>2007</c:v>
                </c:pt>
                <c:pt idx="3">
                  <c:v>2008</c:v>
                </c:pt>
                <c:pt idx="4">
                  <c:v>2009</c:v>
                </c:pt>
                <c:pt idx="5">
                  <c:v>2010</c:v>
                </c:pt>
                <c:pt idx="6">
                  <c:v>2011</c:v>
                </c:pt>
                <c:pt idx="7">
                  <c:v>2012</c:v>
                </c:pt>
                <c:pt idx="8">
                  <c:v>2013</c:v>
                </c:pt>
                <c:pt idx="9">
                  <c:v>2014</c:v>
                </c:pt>
              </c:numCache>
            </c:numRef>
          </c:cat>
          <c:val>
            <c:numRef>
              <c:f>历年比较!$B$8:$K$8</c:f>
              <c:numCache>
                <c:formatCode>General</c:formatCode>
                <c:ptCount val="10"/>
                <c:pt idx="0">
                  <c:v>29</c:v>
                </c:pt>
                <c:pt idx="1">
                  <c:v>42</c:v>
                </c:pt>
                <c:pt idx="2">
                  <c:v>57</c:v>
                </c:pt>
                <c:pt idx="3">
                  <c:v>79</c:v>
                </c:pt>
                <c:pt idx="4">
                  <c:v>100</c:v>
                </c:pt>
                <c:pt idx="5">
                  <c:v>118</c:v>
                </c:pt>
                <c:pt idx="6">
                  <c:v>74</c:v>
                </c:pt>
                <c:pt idx="7">
                  <c:v>89</c:v>
                </c:pt>
                <c:pt idx="8">
                  <c:v>87</c:v>
                </c:pt>
                <c:pt idx="9">
                  <c:v>152</c:v>
                </c:pt>
              </c:numCache>
            </c:numRef>
          </c:val>
          <c:smooth val="0"/>
          <c:extLst>
            <c:ext xmlns:c16="http://schemas.microsoft.com/office/drawing/2014/chart" uri="{C3380CC4-5D6E-409C-BE32-E72D297353CC}">
              <c16:uniqueId val="{00000006-1A33-4608-A833-295A022A94FA}"/>
            </c:ext>
          </c:extLst>
        </c:ser>
        <c:dLbls>
          <c:showLegendKey val="0"/>
          <c:showVal val="0"/>
          <c:showCatName val="0"/>
          <c:showSerName val="0"/>
          <c:showPercent val="0"/>
          <c:showBubbleSize val="0"/>
        </c:dLbls>
        <c:marker val="1"/>
        <c:smooth val="0"/>
        <c:axId val="176187648"/>
        <c:axId val="176189440"/>
      </c:lineChart>
      <c:catAx>
        <c:axId val="176187648"/>
        <c:scaling>
          <c:orientation val="minMax"/>
        </c:scaling>
        <c:delete val="0"/>
        <c:axPos val="b"/>
        <c:numFmt formatCode="General" sourceLinked="1"/>
        <c:majorTickMark val="out"/>
        <c:minorTickMark val="none"/>
        <c:tickLblPos val="nextTo"/>
        <c:crossAx val="176189440"/>
        <c:crosses val="autoZero"/>
        <c:auto val="1"/>
        <c:lblAlgn val="ctr"/>
        <c:lblOffset val="100"/>
        <c:noMultiLvlLbl val="0"/>
      </c:catAx>
      <c:valAx>
        <c:axId val="176189440"/>
        <c:scaling>
          <c:orientation val="minMax"/>
        </c:scaling>
        <c:delete val="0"/>
        <c:axPos val="l"/>
        <c:majorGridlines/>
        <c:numFmt formatCode="General" sourceLinked="1"/>
        <c:majorTickMark val="out"/>
        <c:minorTickMark val="none"/>
        <c:tickLblPos val="nextTo"/>
        <c:crossAx val="176187648"/>
        <c:crosses val="autoZero"/>
        <c:crossBetween val="between"/>
      </c:valAx>
    </c:plotArea>
    <c:legend>
      <c:legendPos val="r"/>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91450" y="1928293"/>
            <a:ext cx="7328647" cy="1470025"/>
          </a:xfrm>
        </p:spPr>
        <p:txBody>
          <a:bodyPr/>
          <a:lstStyle/>
          <a:p>
            <a:pPr algn="ctr"/>
            <a:r>
              <a:rPr lang="zh-CN" altLang="en-US" dirty="0" smtClean="0"/>
              <a:t>第</a:t>
            </a:r>
            <a:r>
              <a:rPr lang="en-US" altLang="zh-CN" dirty="0" smtClean="0"/>
              <a:t>20</a:t>
            </a:r>
            <a:r>
              <a:rPr lang="zh-CN" altLang="en-US" dirty="0" smtClean="0"/>
              <a:t>章 过程改进与能力成熟度</a:t>
            </a:r>
            <a:endParaRPr lang="zh-CN" altLang="en-US" dirty="0"/>
          </a:p>
        </p:txBody>
      </p:sp>
      <p:sp>
        <p:nvSpPr>
          <p:cNvPr id="3" name="副标题 2"/>
          <p:cNvSpPr>
            <a:spLocks noGrp="1"/>
          </p:cNvSpPr>
          <p:nvPr>
            <p:ph type="subTitle" idx="1"/>
          </p:nvPr>
        </p:nvSpPr>
        <p:spPr/>
        <p:txBody>
          <a:bodyPr/>
          <a:lstStyle/>
          <a:p>
            <a:pPr algn="l"/>
            <a:r>
              <a:rPr lang="zh-CN" altLang="en-US" dirty="0" smtClean="0">
                <a:latin typeface="华文行楷" pitchFamily="2" charset="-122"/>
                <a:ea typeface="华文行楷" pitchFamily="2" charset="-122"/>
              </a:rPr>
              <a:t>        项目开发过程和企业组织方式决定软件的生产力和质量，不断改进过程，就能提高生产效率和产品质量！</a:t>
            </a:r>
            <a:endParaRPr lang="zh-CN" altLang="en-US"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5. </a:t>
            </a:r>
            <a:r>
              <a:rPr lang="zh-CN" altLang="en-US" b="1" dirty="0" smtClean="0"/>
              <a:t>可剪裁性</a:t>
            </a:r>
            <a:r>
              <a:rPr lang="en-US" b="1" dirty="0" smtClean="0"/>
              <a:t>(Tailoring)</a:t>
            </a:r>
          </a:p>
          <a:p>
            <a:pPr lvl="1"/>
            <a:r>
              <a:rPr lang="zh-CN" altLang="en-US" dirty="0" smtClean="0"/>
              <a:t>对于软件工程项目，其过程应当是可剪裁的，因为没有完全一样的两个项目。</a:t>
            </a:r>
            <a:endParaRPr lang="en-US" altLang="zh-CN" dirty="0" smtClean="0"/>
          </a:p>
          <a:p>
            <a:pPr lvl="1"/>
            <a:r>
              <a:rPr lang="zh-CN" altLang="en-US" dirty="0" smtClean="0"/>
              <a:t>可剪裁性意味着开发队伍可以依据项目的大小、时间进度、经费、质量要求、人员情况、以及被开发软件的领域知识等因素，对标准的软件开发过程进行剪裁。</a:t>
            </a:r>
            <a:endParaRPr lang="en-US" altLang="zh-CN" dirty="0" smtClean="0"/>
          </a:p>
          <a:p>
            <a:r>
              <a:rPr lang="en-US" b="1" dirty="0" smtClean="0"/>
              <a:t>6. </a:t>
            </a:r>
            <a:r>
              <a:rPr lang="zh-CN" altLang="en-US" b="1" dirty="0" smtClean="0"/>
              <a:t>可追溯性</a:t>
            </a:r>
            <a:r>
              <a:rPr lang="en-US" b="1" dirty="0" smtClean="0"/>
              <a:t>(Traceability)</a:t>
            </a:r>
          </a:p>
          <a:p>
            <a:pPr lvl="1"/>
            <a:r>
              <a:rPr lang="zh-CN" altLang="en-US" dirty="0" smtClean="0"/>
              <a:t>过程是一系列的活动。后续活动的输入一定要以前面活动的输出为依据。否则，所有的活动将失去关联，也就不可能实现有效的管理。</a:t>
            </a:r>
            <a:endParaRPr lang="en-US" altLang="zh-CN" dirty="0" smtClean="0"/>
          </a:p>
          <a:p>
            <a:pPr lvl="1"/>
            <a:r>
              <a:rPr lang="zh-CN" altLang="en-US" dirty="0" smtClean="0"/>
              <a:t>可追溯性表明后续活动一定要能够追溯到前面的活动。</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7. </a:t>
            </a:r>
            <a:r>
              <a:rPr lang="zh-CN" altLang="en-US" b="1" dirty="0" smtClean="0"/>
              <a:t>可审计</a:t>
            </a:r>
            <a:r>
              <a:rPr lang="en-US" b="1" dirty="0" smtClean="0"/>
              <a:t>(Auditable)</a:t>
            </a:r>
          </a:p>
          <a:p>
            <a:pPr lvl="1"/>
            <a:r>
              <a:rPr lang="zh-CN" altLang="en-US" dirty="0" smtClean="0"/>
              <a:t>在经济和工业化社会中，过程应当是可审计的。</a:t>
            </a:r>
            <a:endParaRPr lang="en-US" altLang="zh-CN" dirty="0" smtClean="0"/>
          </a:p>
          <a:p>
            <a:pPr lvl="1"/>
            <a:r>
              <a:rPr lang="zh-CN" altLang="en-US" dirty="0" smtClean="0"/>
              <a:t>在一个阶段的结束或开始的里程碑处，划出一条基线</a:t>
            </a:r>
            <a:r>
              <a:rPr lang="en-US" dirty="0" smtClean="0"/>
              <a:t>(baseline)</a:t>
            </a:r>
            <a:r>
              <a:rPr lang="zh-CN" altLang="en-US" dirty="0" smtClean="0"/>
              <a:t>，并对该阶段生产出的中间产品、过程活动进行审计，这样就能够及时掌握生产过程的情况。</a:t>
            </a:r>
          </a:p>
          <a:p>
            <a:r>
              <a:rPr lang="en-US" b="1" dirty="0" smtClean="0"/>
              <a:t>8</a:t>
            </a:r>
            <a:r>
              <a:rPr lang="zh-CN" altLang="en-US" b="1" dirty="0" smtClean="0"/>
              <a:t>．文档化</a:t>
            </a:r>
            <a:r>
              <a:rPr lang="en-US" b="1" dirty="0" smtClean="0"/>
              <a:t>(Documentation)</a:t>
            </a:r>
          </a:p>
          <a:p>
            <a:pPr lvl="1"/>
            <a:r>
              <a:rPr lang="zh-CN" altLang="en-US" dirty="0" smtClean="0"/>
              <a:t>必须用文档描述和定义的活动过程，来建立过程中必要的活动、里程碑等，以及定义各种活动所产生的</a:t>
            </a:r>
            <a:r>
              <a:rPr lang="en-US" dirty="0" smtClean="0"/>
              <a:t>(</a:t>
            </a:r>
            <a:r>
              <a:rPr lang="zh-CN" altLang="en-US" dirty="0" smtClean="0"/>
              <a:t>中间</a:t>
            </a:r>
            <a:r>
              <a:rPr lang="en-US" dirty="0" smtClean="0"/>
              <a:t>)</a:t>
            </a:r>
            <a:r>
              <a:rPr lang="zh-CN" altLang="en-US" dirty="0" smtClean="0"/>
              <a:t>工作产品。</a:t>
            </a:r>
            <a:endParaRPr lang="en-US" altLang="zh-CN" dirty="0" smtClean="0"/>
          </a:p>
          <a:p>
            <a:pPr lvl="1"/>
            <a:r>
              <a:rPr lang="zh-CN" altLang="en-US" dirty="0" smtClean="0"/>
              <a:t>过程的文档化意味着不同的员工，特别是新加入企业的员工，可以依据“纸面上”规定的过程进行工作，而不是用口头的、随意的、服从个人意志的工作方式。</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9. </a:t>
            </a:r>
            <a:r>
              <a:rPr lang="zh-CN" altLang="en-US" b="1" dirty="0" smtClean="0"/>
              <a:t>一致性</a:t>
            </a:r>
            <a:r>
              <a:rPr lang="en-US" b="1" dirty="0" smtClean="0"/>
              <a:t>(Consistency)</a:t>
            </a:r>
          </a:p>
          <a:p>
            <a:pPr lvl="1"/>
            <a:r>
              <a:rPr lang="zh-CN" altLang="en-US" dirty="0" smtClean="0"/>
              <a:t>过程的一致性，更准确地说是过程中活动的一致性。</a:t>
            </a:r>
            <a:endParaRPr lang="en-US" altLang="zh-CN" dirty="0" smtClean="0"/>
          </a:p>
          <a:p>
            <a:pPr lvl="2"/>
            <a:r>
              <a:rPr lang="zh-CN" altLang="en-US" dirty="0" smtClean="0"/>
              <a:t>例如，要求每个程序员写出</a:t>
            </a:r>
            <a:r>
              <a:rPr lang="en-US" dirty="0" smtClean="0"/>
              <a:t>(</a:t>
            </a:r>
            <a:r>
              <a:rPr lang="zh-CN" altLang="en-US" dirty="0" smtClean="0"/>
              <a:t>编译前</a:t>
            </a:r>
            <a:r>
              <a:rPr lang="en-US" dirty="0" smtClean="0"/>
              <a:t>)</a:t>
            </a:r>
            <a:r>
              <a:rPr lang="zh-CN" altLang="en-US" dirty="0" smtClean="0"/>
              <a:t>的</a:t>
            </a:r>
            <a:r>
              <a:rPr lang="en-US" dirty="0" smtClean="0"/>
              <a:t>C</a:t>
            </a:r>
            <a:r>
              <a:rPr lang="zh-CN" altLang="en-US" dirty="0" smtClean="0"/>
              <a:t>代码的缺陷率要限制在某个范围内，或首次编译发现的语法错误要限制在某个范围内。</a:t>
            </a:r>
          </a:p>
          <a:p>
            <a:r>
              <a:rPr lang="en-US" b="1" dirty="0" smtClean="0"/>
              <a:t>10. </a:t>
            </a:r>
            <a:r>
              <a:rPr lang="zh-CN" altLang="en-US" b="1" dirty="0" smtClean="0"/>
              <a:t>可验证性</a:t>
            </a:r>
            <a:r>
              <a:rPr lang="en-US" b="1" dirty="0" smtClean="0"/>
              <a:t>(Verification)</a:t>
            </a:r>
            <a:endParaRPr lang="zh-CN" altLang="en-US" dirty="0" smtClean="0"/>
          </a:p>
          <a:p>
            <a:pPr lvl="1"/>
            <a:r>
              <a:rPr lang="zh-CN" altLang="en-US" dirty="0" smtClean="0"/>
              <a:t>科学与巫术的差别在于，科学现象是可以复现和验证的。</a:t>
            </a:r>
            <a:endParaRPr lang="en-US" altLang="zh-CN" dirty="0" smtClean="0"/>
          </a:p>
          <a:p>
            <a:pPr lvl="1"/>
            <a:r>
              <a:rPr lang="zh-CN" altLang="en-US" dirty="0" smtClean="0"/>
              <a:t>工程过程的各项活动和成果一定是可验证的。</a:t>
            </a:r>
            <a:endParaRPr lang="en-US" altLang="zh-CN" dirty="0" smtClean="0"/>
          </a:p>
          <a:p>
            <a:pPr lvl="1"/>
            <a:r>
              <a:rPr lang="zh-CN" altLang="en-US" dirty="0" smtClean="0"/>
              <a:t>从而避免由于人员因素或非科学的因素导致不可知的活动结果。</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20.2</a:t>
            </a:r>
            <a:r>
              <a:rPr lang="zh-CN" altLang="en-US" dirty="0" smtClean="0"/>
              <a:t>过程控制与改进简史</a:t>
            </a:r>
            <a:endParaRPr lang="zh-CN" altLang="en-US" dirty="0"/>
          </a:p>
        </p:txBody>
      </p:sp>
      <p:sp>
        <p:nvSpPr>
          <p:cNvPr id="3" name="内容占位符 2"/>
          <p:cNvSpPr>
            <a:spLocks noGrp="1"/>
          </p:cNvSpPr>
          <p:nvPr>
            <p:ph idx="1"/>
          </p:nvPr>
        </p:nvSpPr>
        <p:spPr/>
        <p:txBody>
          <a:bodyPr/>
          <a:lstStyle/>
          <a:p>
            <a:r>
              <a:rPr lang="en-US" dirty="0" smtClean="0"/>
              <a:t>20.2.1 </a:t>
            </a:r>
            <a:r>
              <a:rPr lang="zh-CN" altLang="en-US" dirty="0" smtClean="0"/>
              <a:t>统计质量控制的起源</a:t>
            </a:r>
            <a:r>
              <a:rPr lang="en-US" dirty="0" smtClean="0"/>
              <a:t>	</a:t>
            </a:r>
            <a:endParaRPr lang="zh-CN" altLang="en-US" dirty="0" smtClean="0"/>
          </a:p>
          <a:p>
            <a:r>
              <a:rPr lang="en-US" dirty="0" smtClean="0"/>
              <a:t>20.2.2 Deming</a:t>
            </a:r>
            <a:r>
              <a:rPr lang="zh-CN" altLang="en-US" dirty="0" smtClean="0"/>
              <a:t>、</a:t>
            </a:r>
            <a:r>
              <a:rPr lang="en-US" dirty="0" err="1" smtClean="0"/>
              <a:t>Juran</a:t>
            </a:r>
            <a:r>
              <a:rPr lang="zh-CN" altLang="en-US" dirty="0" smtClean="0"/>
              <a:t>与日本工业的质量革命</a:t>
            </a:r>
            <a:r>
              <a:rPr lang="en-US" dirty="0" smtClean="0"/>
              <a:t>	</a:t>
            </a:r>
            <a:endParaRPr lang="zh-CN" altLang="en-US" dirty="0" smtClean="0"/>
          </a:p>
          <a:p>
            <a:r>
              <a:rPr lang="en-US" dirty="0" smtClean="0"/>
              <a:t>20.2.3 </a:t>
            </a:r>
            <a:r>
              <a:rPr lang="en-US" dirty="0" err="1" smtClean="0"/>
              <a:t>Juran</a:t>
            </a:r>
            <a:r>
              <a:rPr lang="zh-CN" altLang="en-US" dirty="0" smtClean="0"/>
              <a:t>质量改进三步曲</a:t>
            </a:r>
          </a:p>
          <a:p>
            <a:r>
              <a:rPr lang="en-US" dirty="0" smtClean="0"/>
              <a:t>20.2.4 Crosby</a:t>
            </a:r>
            <a:r>
              <a:rPr lang="zh-CN" altLang="en-US" dirty="0" smtClean="0"/>
              <a:t>的质量成熟度网格</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20.2.1 </a:t>
            </a:r>
            <a:r>
              <a:rPr lang="zh-CN" altLang="en-US" dirty="0" smtClean="0"/>
              <a:t>统计质量控制的起源</a:t>
            </a:r>
            <a:endParaRPr lang="zh-CN" altLang="en-US" dirty="0"/>
          </a:p>
        </p:txBody>
      </p:sp>
      <p:sp>
        <p:nvSpPr>
          <p:cNvPr id="3" name="内容占位符 2"/>
          <p:cNvSpPr>
            <a:spLocks noGrp="1"/>
          </p:cNvSpPr>
          <p:nvPr>
            <p:ph idx="1"/>
          </p:nvPr>
        </p:nvSpPr>
        <p:spPr>
          <a:xfrm>
            <a:off x="879863" y="1981200"/>
            <a:ext cx="8101321" cy="4463847"/>
          </a:xfrm>
        </p:spPr>
        <p:txBody>
          <a:bodyPr/>
          <a:lstStyle/>
          <a:p>
            <a:r>
              <a:rPr lang="en-US" sz="2400" dirty="0" smtClean="0"/>
              <a:t>1918</a:t>
            </a:r>
            <a:r>
              <a:rPr lang="zh-CN" altLang="en-US" sz="2400" dirty="0" smtClean="0"/>
              <a:t>年，</a:t>
            </a:r>
            <a:r>
              <a:rPr lang="en-US" sz="2400" dirty="0" smtClean="0"/>
              <a:t>Walter  </a:t>
            </a:r>
            <a:r>
              <a:rPr lang="en-US" sz="2400" dirty="0" err="1" smtClean="0"/>
              <a:t>Shewhart</a:t>
            </a:r>
            <a:r>
              <a:rPr lang="zh-CN" altLang="en-US" sz="2400" dirty="0" smtClean="0"/>
              <a:t>进入</a:t>
            </a:r>
            <a:r>
              <a:rPr lang="en-US" sz="2400" dirty="0" smtClean="0"/>
              <a:t>Western Electric Company (WEC)</a:t>
            </a:r>
            <a:r>
              <a:rPr lang="zh-CN" altLang="en-US" sz="2400" dirty="0" smtClean="0"/>
              <a:t>公司协助工程师们改进电话机的硬件质量</a:t>
            </a:r>
            <a:endParaRPr lang="en-US" altLang="zh-CN" sz="2400" dirty="0" smtClean="0"/>
          </a:p>
          <a:p>
            <a:pPr lvl="1"/>
            <a:r>
              <a:rPr lang="en-US" dirty="0" smtClean="0"/>
              <a:t>WEC</a:t>
            </a:r>
            <a:r>
              <a:rPr lang="zh-CN" altLang="en-US" dirty="0" smtClean="0"/>
              <a:t>公司为贝尔电话公司生产硬件。</a:t>
            </a:r>
            <a:endParaRPr lang="en-US" altLang="zh-CN" dirty="0" smtClean="0"/>
          </a:p>
          <a:p>
            <a:pPr lvl="1"/>
            <a:r>
              <a:rPr lang="en-US" dirty="0" smtClean="0"/>
              <a:t>WEC</a:t>
            </a:r>
            <a:r>
              <a:rPr lang="zh-CN" altLang="en-US" dirty="0" smtClean="0"/>
              <a:t>公司面临的是典型的大规模生产中的质量控制问题。</a:t>
            </a:r>
            <a:endParaRPr lang="en-US" altLang="zh-CN" dirty="0" smtClean="0"/>
          </a:p>
          <a:p>
            <a:r>
              <a:rPr lang="en-US" sz="2400" dirty="0" err="1" smtClean="0"/>
              <a:t>Shewhart</a:t>
            </a:r>
            <a:r>
              <a:rPr lang="zh-CN" altLang="en-US" sz="2400" dirty="0" smtClean="0"/>
              <a:t>认识到了产品质量与生产过程的密切关系。</a:t>
            </a:r>
            <a:endParaRPr lang="en-US" altLang="zh-CN" sz="2400" dirty="0" smtClean="0"/>
          </a:p>
          <a:p>
            <a:pPr lvl="1"/>
            <a:r>
              <a:rPr lang="zh-CN" altLang="en-US" dirty="0" smtClean="0"/>
              <a:t>提出了基于统计的过程控制方法，分四步“计划</a:t>
            </a:r>
            <a:r>
              <a:rPr lang="en-US" dirty="0" smtClean="0"/>
              <a:t>-</a:t>
            </a:r>
            <a:r>
              <a:rPr lang="zh-CN" altLang="en-US" dirty="0" smtClean="0"/>
              <a:t>做</a:t>
            </a:r>
            <a:r>
              <a:rPr lang="en-US" dirty="0" smtClean="0"/>
              <a:t>-</a:t>
            </a:r>
            <a:r>
              <a:rPr lang="zh-CN" altLang="en-US" dirty="0" smtClean="0"/>
              <a:t>研究</a:t>
            </a:r>
            <a:r>
              <a:rPr lang="en-US" dirty="0" smtClean="0"/>
              <a:t>-</a:t>
            </a:r>
            <a:r>
              <a:rPr lang="zh-CN" altLang="en-US" dirty="0" smtClean="0"/>
              <a:t>实施</a:t>
            </a:r>
            <a:r>
              <a:rPr lang="en-US" dirty="0" smtClean="0"/>
              <a:t>(Plan-Do-Study-Act)</a:t>
            </a:r>
            <a:r>
              <a:rPr lang="zh-CN" altLang="en-US" dirty="0" smtClean="0"/>
              <a:t>”来改进生产过程，从而在总体上提高产品的质量。</a:t>
            </a:r>
            <a:endParaRPr lang="en-US" altLang="zh-CN" dirty="0" smtClean="0"/>
          </a:p>
          <a:p>
            <a:pPr lvl="1"/>
            <a:r>
              <a:rPr lang="en-US" dirty="0" smtClean="0"/>
              <a:t>1924</a:t>
            </a:r>
            <a:r>
              <a:rPr lang="zh-CN" altLang="en-US" dirty="0" smtClean="0"/>
              <a:t>年，</a:t>
            </a:r>
            <a:r>
              <a:rPr lang="en-US" dirty="0" err="1" smtClean="0"/>
              <a:t>Shewhart</a:t>
            </a:r>
            <a:r>
              <a:rPr lang="zh-CN" altLang="en-US" dirty="0" smtClean="0"/>
              <a:t>提出统计图方法</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863" y="60850"/>
            <a:ext cx="1371600" cy="1828800"/>
          </a:xfrm>
          <a:prstGeom prst="rect">
            <a:avLst/>
          </a:prstGeom>
        </p:spPr>
      </p:pic>
      <p:sp>
        <p:nvSpPr>
          <p:cNvPr id="6" name="矩形 5"/>
          <p:cNvSpPr/>
          <p:nvPr/>
        </p:nvSpPr>
        <p:spPr>
          <a:xfrm>
            <a:off x="2345206" y="1290375"/>
            <a:ext cx="4572000" cy="461665"/>
          </a:xfrm>
          <a:prstGeom prst="rect">
            <a:avLst/>
          </a:prstGeom>
        </p:spPr>
        <p:txBody>
          <a:bodyPr>
            <a:spAutoFit/>
          </a:bodyPr>
          <a:lstStyle/>
          <a:p>
            <a:r>
              <a:rPr lang="en-US" altLang="zh-CN" dirty="0" smtClean="0"/>
              <a:t>March </a:t>
            </a:r>
            <a:r>
              <a:rPr lang="en-US" altLang="zh-CN" dirty="0"/>
              <a:t>18, </a:t>
            </a:r>
            <a:r>
              <a:rPr lang="en-US" altLang="zh-CN" dirty="0" smtClean="0"/>
              <a:t>1891~March </a:t>
            </a:r>
            <a:r>
              <a:rPr lang="en-US" altLang="zh-CN" dirty="0"/>
              <a:t>11, </a:t>
            </a:r>
            <a:r>
              <a:rPr lang="en-US" altLang="zh-CN" dirty="0" smtClean="0"/>
              <a:t>1967</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wedmedal"/>
          <p:cNvPicPr>
            <a:picLocks noChangeAspect="1" noChangeArrowheads="1"/>
          </p:cNvPicPr>
          <p:nvPr/>
        </p:nvPicPr>
        <p:blipFill>
          <a:blip r:embed="rId2"/>
          <a:srcRect/>
          <a:stretch>
            <a:fillRect/>
          </a:stretch>
        </p:blipFill>
        <p:spPr bwMode="auto">
          <a:xfrm>
            <a:off x="6723873" y="4580084"/>
            <a:ext cx="1714500" cy="1743075"/>
          </a:xfrm>
          <a:prstGeom prst="rect">
            <a:avLst/>
          </a:prstGeom>
          <a:noFill/>
          <a:ln w="9525">
            <a:noFill/>
            <a:miter lim="800000"/>
            <a:headEnd/>
            <a:tailEnd/>
          </a:ln>
        </p:spPr>
      </p:pic>
      <p:sp>
        <p:nvSpPr>
          <p:cNvPr id="2" name="标题 1"/>
          <p:cNvSpPr>
            <a:spLocks noGrp="1"/>
          </p:cNvSpPr>
          <p:nvPr>
            <p:ph type="title"/>
          </p:nvPr>
        </p:nvSpPr>
        <p:spPr>
          <a:xfrm>
            <a:off x="682171" y="152400"/>
            <a:ext cx="8233229" cy="736600"/>
          </a:xfrm>
        </p:spPr>
        <p:txBody>
          <a:bodyPr/>
          <a:lstStyle/>
          <a:p>
            <a:r>
              <a:rPr lang="en-US" dirty="0" smtClean="0"/>
              <a:t>20.2.2 Deming</a:t>
            </a:r>
            <a:r>
              <a:rPr lang="zh-CN" altLang="en-US" dirty="0" smtClean="0"/>
              <a:t>、</a:t>
            </a:r>
            <a:r>
              <a:rPr lang="en-US" dirty="0" err="1" smtClean="0"/>
              <a:t>Juran</a:t>
            </a:r>
            <a:r>
              <a:rPr lang="zh-CN" altLang="en-US" dirty="0" smtClean="0"/>
              <a:t>与日本工业的质量革命</a:t>
            </a:r>
            <a:endParaRPr lang="zh-CN" altLang="en-US" dirty="0"/>
          </a:p>
        </p:txBody>
      </p:sp>
      <p:sp>
        <p:nvSpPr>
          <p:cNvPr id="3" name="内容占位符 2"/>
          <p:cNvSpPr>
            <a:spLocks noGrp="1"/>
          </p:cNvSpPr>
          <p:nvPr>
            <p:ph idx="1"/>
          </p:nvPr>
        </p:nvSpPr>
        <p:spPr>
          <a:xfrm>
            <a:off x="1618291" y="1355575"/>
            <a:ext cx="7525709" cy="4902200"/>
          </a:xfrm>
        </p:spPr>
        <p:txBody>
          <a:bodyPr/>
          <a:lstStyle/>
          <a:p>
            <a:r>
              <a:rPr lang="en-US" sz="2400" dirty="0" smtClean="0"/>
              <a:t>1950</a:t>
            </a:r>
            <a:r>
              <a:rPr lang="zh-CN" altLang="en-US" sz="2400" dirty="0" smtClean="0"/>
              <a:t>年</a:t>
            </a:r>
            <a:r>
              <a:rPr lang="en-US" sz="2400" dirty="0" smtClean="0"/>
              <a:t>7~8</a:t>
            </a:r>
            <a:r>
              <a:rPr lang="zh-CN" altLang="en-US" sz="2400" dirty="0" smtClean="0"/>
              <a:t>月间，</a:t>
            </a:r>
            <a:r>
              <a:rPr lang="en-US" sz="2400" dirty="0" smtClean="0"/>
              <a:t>Deming</a:t>
            </a:r>
            <a:r>
              <a:rPr lang="zh-CN" altLang="en-US" sz="2400" dirty="0" smtClean="0"/>
              <a:t>以统计过程控制</a:t>
            </a:r>
            <a:r>
              <a:rPr lang="en-US" sz="2400" dirty="0" smtClean="0"/>
              <a:t>( SPC--statistical process control)</a:t>
            </a:r>
            <a:r>
              <a:rPr lang="zh-CN" altLang="en-US" sz="2400" dirty="0" smtClean="0"/>
              <a:t>和质量为题培训了几百名工程师、经理和学者，包括</a:t>
            </a:r>
            <a:r>
              <a:rPr lang="en-US" sz="2400" dirty="0" smtClean="0"/>
              <a:t>Sony</a:t>
            </a:r>
            <a:r>
              <a:rPr lang="zh-CN" altLang="en-US" sz="2400" dirty="0" smtClean="0"/>
              <a:t>的创始人盛田昭夫</a:t>
            </a:r>
            <a:r>
              <a:rPr lang="en-US" sz="2400" dirty="0" smtClean="0"/>
              <a:t>(Akio Morita)</a:t>
            </a:r>
            <a:r>
              <a:rPr lang="zh-CN" altLang="en-US" sz="2400" dirty="0" smtClean="0"/>
              <a:t>。</a:t>
            </a:r>
            <a:endParaRPr lang="en-US" altLang="zh-CN" sz="2400" dirty="0" smtClean="0"/>
          </a:p>
          <a:p>
            <a:r>
              <a:rPr lang="en-US" sz="2400" dirty="0" smtClean="0"/>
              <a:t>Deming</a:t>
            </a:r>
            <a:r>
              <a:rPr lang="zh-CN" altLang="en-US" sz="2400" dirty="0" smtClean="0"/>
              <a:t>向这些执行总裁们传达：</a:t>
            </a:r>
            <a:endParaRPr lang="en-US" altLang="zh-CN" sz="2400" dirty="0" smtClean="0"/>
          </a:p>
          <a:p>
            <a:pPr lvl="1"/>
            <a:r>
              <a:rPr lang="zh-CN" altLang="en-US" dirty="0" smtClean="0"/>
              <a:t>改进质量将会在减少成本的同时提高生产效率和市场份额。</a:t>
            </a:r>
            <a:endParaRPr lang="en-US" altLang="zh-CN" dirty="0" smtClean="0"/>
          </a:p>
          <a:p>
            <a:r>
              <a:rPr lang="en-US" sz="2400" dirty="0" smtClean="0"/>
              <a:t>JUSE</a:t>
            </a:r>
            <a:r>
              <a:rPr lang="zh-CN" altLang="en-US" sz="2400" dirty="0" smtClean="0"/>
              <a:t>建立了戴明奖</a:t>
            </a:r>
            <a:r>
              <a:rPr lang="en-US" sz="2400" dirty="0" smtClean="0"/>
              <a:t>(Deming Prize)</a:t>
            </a:r>
            <a:r>
              <a:rPr lang="zh-CN" altLang="en-US" sz="2400" dirty="0" smtClean="0"/>
              <a:t>颁发给那些在质量上做出贡献的日本科学家和工程师。</a:t>
            </a:r>
            <a:endParaRPr lang="zh-CN" altLang="en-US" sz="2400" dirty="0"/>
          </a:p>
        </p:txBody>
      </p:sp>
      <p:pic>
        <p:nvPicPr>
          <p:cNvPr id="4" name="Picture 4" descr="deming"/>
          <p:cNvPicPr>
            <a:picLocks noChangeAspect="1" noChangeArrowheads="1"/>
          </p:cNvPicPr>
          <p:nvPr/>
        </p:nvPicPr>
        <p:blipFill>
          <a:blip r:embed="rId3"/>
          <a:srcRect/>
          <a:stretch>
            <a:fillRect/>
          </a:stretch>
        </p:blipFill>
        <p:spPr bwMode="auto">
          <a:xfrm>
            <a:off x="459540" y="4151459"/>
            <a:ext cx="1714500" cy="2171700"/>
          </a:xfrm>
          <a:prstGeom prst="rect">
            <a:avLst/>
          </a:prstGeom>
          <a:noFill/>
          <a:ln w="9525">
            <a:noFill/>
            <a:miter lim="800000"/>
            <a:headEnd/>
            <a:tailEnd/>
          </a:ln>
        </p:spPr>
      </p:pic>
      <p:sp>
        <p:nvSpPr>
          <p:cNvPr id="6" name="TextBox 5"/>
          <p:cNvSpPr txBox="1"/>
          <p:nvPr/>
        </p:nvSpPr>
        <p:spPr>
          <a:xfrm>
            <a:off x="2306623" y="5652218"/>
            <a:ext cx="1582484" cy="461665"/>
          </a:xfrm>
          <a:prstGeom prst="rect">
            <a:avLst/>
          </a:prstGeom>
          <a:noFill/>
        </p:spPr>
        <p:txBody>
          <a:bodyPr wrap="none" rtlCol="0">
            <a:spAutoFit/>
          </a:bodyPr>
          <a:lstStyle/>
          <a:p>
            <a:r>
              <a:rPr lang="en-US" altLang="zh-CN" dirty="0" smtClean="0"/>
              <a:t>1900~1993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Juran</a:t>
            </a:r>
            <a:endParaRPr lang="zh-CN" altLang="en-US" dirty="0"/>
          </a:p>
        </p:txBody>
      </p:sp>
      <p:sp>
        <p:nvSpPr>
          <p:cNvPr id="3" name="内容占位符 2"/>
          <p:cNvSpPr>
            <a:spLocks noGrp="1"/>
          </p:cNvSpPr>
          <p:nvPr>
            <p:ph idx="1"/>
          </p:nvPr>
        </p:nvSpPr>
        <p:spPr>
          <a:xfrm>
            <a:off x="1249898" y="1295400"/>
            <a:ext cx="7741701" cy="4902200"/>
          </a:xfrm>
        </p:spPr>
        <p:txBody>
          <a:bodyPr/>
          <a:lstStyle/>
          <a:p>
            <a:r>
              <a:rPr lang="en-US" dirty="0" smtClean="0"/>
              <a:t>1951</a:t>
            </a:r>
            <a:r>
              <a:rPr lang="zh-CN" altLang="en-US" dirty="0" smtClean="0"/>
              <a:t>年</a:t>
            </a:r>
            <a:r>
              <a:rPr lang="en-US" dirty="0" smtClean="0"/>
              <a:t>Joseph M. </a:t>
            </a:r>
            <a:r>
              <a:rPr lang="en-US" dirty="0" err="1" smtClean="0"/>
              <a:t>Juran</a:t>
            </a:r>
            <a:r>
              <a:rPr lang="zh-CN" altLang="en-US" dirty="0" smtClean="0"/>
              <a:t>出版了</a:t>
            </a:r>
            <a:r>
              <a:rPr lang="en-US" altLang="zh-CN" dirty="0" smtClean="0"/>
              <a:t>《</a:t>
            </a:r>
            <a:r>
              <a:rPr lang="zh-CN" altLang="en-US" dirty="0" smtClean="0"/>
              <a:t>质量控制手册</a:t>
            </a:r>
            <a:r>
              <a:rPr lang="en-US" dirty="0" smtClean="0"/>
              <a:t>(Quality Control Handbook)</a:t>
            </a:r>
            <a:r>
              <a:rPr lang="en-US" altLang="zh-CN" dirty="0" smtClean="0"/>
              <a:t>》</a:t>
            </a:r>
            <a:r>
              <a:rPr lang="zh-CN" altLang="en-US" dirty="0" smtClean="0"/>
              <a:t>第一版，立刻引起日本</a:t>
            </a:r>
            <a:r>
              <a:rPr lang="en-US" dirty="0" smtClean="0"/>
              <a:t>JUSE</a:t>
            </a:r>
            <a:r>
              <a:rPr lang="zh-CN" altLang="en-US" dirty="0" smtClean="0"/>
              <a:t>的注意，于</a:t>
            </a:r>
            <a:r>
              <a:rPr lang="en-US" dirty="0" smtClean="0"/>
              <a:t>1952</a:t>
            </a:r>
            <a:r>
              <a:rPr lang="zh-CN" altLang="en-US" dirty="0" smtClean="0"/>
              <a:t>年要求他前往日本工作。</a:t>
            </a:r>
            <a:endParaRPr lang="en-US" altLang="zh-CN" dirty="0" smtClean="0"/>
          </a:p>
          <a:p>
            <a:r>
              <a:rPr lang="en-US" dirty="0" smtClean="0"/>
              <a:t>1954</a:t>
            </a:r>
            <a:r>
              <a:rPr lang="zh-CN" altLang="en-US" dirty="0" smtClean="0"/>
              <a:t>年</a:t>
            </a:r>
            <a:r>
              <a:rPr lang="en-US" dirty="0" err="1" smtClean="0"/>
              <a:t>Juran</a:t>
            </a:r>
            <a:r>
              <a:rPr lang="zh-CN" altLang="en-US" dirty="0" smtClean="0"/>
              <a:t>到达日本会见了十多个制造企业，并在大学演讲。</a:t>
            </a:r>
            <a:endParaRPr lang="en-US" altLang="zh-CN" dirty="0" smtClean="0"/>
          </a:p>
          <a:p>
            <a:pPr lvl="1"/>
            <a:r>
              <a:rPr lang="zh-CN" altLang="en-US" dirty="0" smtClean="0"/>
              <a:t>他的主题与</a:t>
            </a:r>
            <a:r>
              <a:rPr lang="en-US" dirty="0" smtClean="0"/>
              <a:t>Deming</a:t>
            </a:r>
            <a:r>
              <a:rPr lang="zh-CN" altLang="en-US" dirty="0" smtClean="0"/>
              <a:t>的统计过程不同，主要集中在“质量管理”方面，主要培训高层和中层管理人员。</a:t>
            </a:r>
          </a:p>
          <a:p>
            <a:endParaRPr lang="zh-CN" altLang="en-US" dirty="0"/>
          </a:p>
        </p:txBody>
      </p:sp>
      <p:pic>
        <p:nvPicPr>
          <p:cNvPr id="4" name="Picture 4" descr="juran"/>
          <p:cNvPicPr>
            <a:picLocks noChangeAspect="1" noChangeArrowheads="1"/>
          </p:cNvPicPr>
          <p:nvPr/>
        </p:nvPicPr>
        <p:blipFill>
          <a:blip r:embed="rId2"/>
          <a:srcRect/>
          <a:stretch>
            <a:fillRect/>
          </a:stretch>
        </p:blipFill>
        <p:spPr bwMode="auto">
          <a:xfrm>
            <a:off x="0" y="4445908"/>
            <a:ext cx="1816100" cy="1816100"/>
          </a:xfrm>
          <a:prstGeom prst="rect">
            <a:avLst/>
          </a:prstGeom>
          <a:noFill/>
          <a:ln w="9525">
            <a:noFill/>
            <a:miter lim="800000"/>
            <a:headEnd/>
            <a:tailEnd/>
          </a:ln>
        </p:spPr>
      </p:pic>
      <p:sp>
        <p:nvSpPr>
          <p:cNvPr id="5" name="矩形 4"/>
          <p:cNvSpPr/>
          <p:nvPr/>
        </p:nvSpPr>
        <p:spPr>
          <a:xfrm>
            <a:off x="1842952" y="5636567"/>
            <a:ext cx="1659429" cy="461665"/>
          </a:xfrm>
          <a:prstGeom prst="rect">
            <a:avLst/>
          </a:prstGeom>
        </p:spPr>
        <p:txBody>
          <a:bodyPr wrap="none">
            <a:spAutoFit/>
          </a:bodyPr>
          <a:lstStyle/>
          <a:p>
            <a:r>
              <a:rPr lang="en-US" altLang="zh-CN" dirty="0" smtClean="0"/>
              <a:t>1904~ 2008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20.2.3 </a:t>
            </a:r>
            <a:r>
              <a:rPr lang="en-US" dirty="0" err="1" smtClean="0"/>
              <a:t>Juran</a:t>
            </a:r>
            <a:r>
              <a:rPr lang="zh-CN" altLang="en-US" dirty="0" smtClean="0"/>
              <a:t>质量改进三步曲</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74474" y="1524001"/>
            <a:ext cx="8079241" cy="47782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20.2.4 Crosby</a:t>
            </a:r>
            <a:r>
              <a:rPr lang="zh-CN" altLang="en-US" dirty="0" smtClean="0"/>
              <a:t>的质量成熟度网格</a:t>
            </a:r>
            <a:endParaRPr lang="zh-CN" altLang="en-US" dirty="0"/>
          </a:p>
        </p:txBody>
      </p:sp>
      <p:sp>
        <p:nvSpPr>
          <p:cNvPr id="6" name="内容占位符 2"/>
          <p:cNvSpPr>
            <a:spLocks noGrp="1"/>
          </p:cNvSpPr>
          <p:nvPr>
            <p:ph idx="1"/>
          </p:nvPr>
        </p:nvSpPr>
        <p:spPr>
          <a:xfrm>
            <a:off x="769257" y="1309914"/>
            <a:ext cx="7278913" cy="4902200"/>
          </a:xfrm>
        </p:spPr>
        <p:txBody>
          <a:bodyPr/>
          <a:lstStyle/>
          <a:p>
            <a:r>
              <a:rPr lang="en-US" dirty="0" smtClean="0"/>
              <a:t>1979</a:t>
            </a:r>
            <a:r>
              <a:rPr lang="zh-CN" altLang="en-US" dirty="0" smtClean="0"/>
              <a:t>年</a:t>
            </a:r>
            <a:r>
              <a:rPr lang="en-US" dirty="0" smtClean="0"/>
              <a:t>Crosby</a:t>
            </a:r>
            <a:r>
              <a:rPr lang="zh-CN" altLang="en-US" dirty="0" smtClean="0"/>
              <a:t>出版</a:t>
            </a:r>
            <a:r>
              <a:rPr lang="en-US" altLang="zh-CN" dirty="0" smtClean="0"/>
              <a:t>《</a:t>
            </a:r>
            <a:r>
              <a:rPr lang="en-US" dirty="0" smtClean="0"/>
              <a:t>Quality is free</a:t>
            </a:r>
            <a:r>
              <a:rPr lang="en-US" altLang="zh-CN" dirty="0" smtClean="0"/>
              <a:t>》</a:t>
            </a:r>
            <a:r>
              <a:rPr lang="zh-CN" altLang="en-US" dirty="0" smtClean="0"/>
              <a:t>，给出了一个组织的质量成熟度网格。</a:t>
            </a:r>
            <a:endParaRPr lang="en-US" altLang="zh-CN" dirty="0" smtClean="0"/>
          </a:p>
          <a:p>
            <a:pPr lvl="1"/>
            <a:r>
              <a:rPr lang="zh-CN" altLang="en-US" dirty="0" smtClean="0"/>
              <a:t>将组织的成熟度分为五个等级，分别是：</a:t>
            </a:r>
            <a:endParaRPr lang="en-US" altLang="zh-CN" dirty="0" smtClean="0"/>
          </a:p>
          <a:p>
            <a:pPr lvl="2"/>
            <a:r>
              <a:rPr lang="zh-CN" altLang="en-US" dirty="0" smtClean="0"/>
              <a:t>不确定</a:t>
            </a:r>
            <a:r>
              <a:rPr lang="en-US" dirty="0" smtClean="0"/>
              <a:t>(Uncertainty)</a:t>
            </a:r>
            <a:r>
              <a:rPr lang="zh-CN" altLang="en-US" dirty="0" smtClean="0"/>
              <a:t>、</a:t>
            </a:r>
            <a:endParaRPr lang="en-US" altLang="zh-CN" dirty="0" smtClean="0"/>
          </a:p>
          <a:p>
            <a:pPr lvl="2"/>
            <a:r>
              <a:rPr lang="zh-CN" altLang="en-US" dirty="0" smtClean="0"/>
              <a:t>觉醒</a:t>
            </a:r>
            <a:r>
              <a:rPr lang="en-US" dirty="0" smtClean="0"/>
              <a:t>(Awakening)</a:t>
            </a:r>
            <a:r>
              <a:rPr lang="zh-CN" altLang="en-US" dirty="0" smtClean="0"/>
              <a:t>、</a:t>
            </a:r>
            <a:endParaRPr lang="en-US" altLang="zh-CN" dirty="0" smtClean="0"/>
          </a:p>
          <a:p>
            <a:pPr lvl="2"/>
            <a:r>
              <a:rPr lang="zh-CN" altLang="en-US" dirty="0" smtClean="0"/>
              <a:t>启迪</a:t>
            </a:r>
            <a:r>
              <a:rPr lang="en-US" dirty="0" smtClean="0"/>
              <a:t>(Enlightenment)</a:t>
            </a:r>
            <a:r>
              <a:rPr lang="zh-CN" altLang="en-US" dirty="0" smtClean="0"/>
              <a:t>、</a:t>
            </a:r>
            <a:endParaRPr lang="en-US" altLang="zh-CN" dirty="0" smtClean="0"/>
          </a:p>
          <a:p>
            <a:pPr lvl="2"/>
            <a:r>
              <a:rPr lang="zh-CN" altLang="en-US" dirty="0" smtClean="0"/>
              <a:t>智慧</a:t>
            </a:r>
            <a:r>
              <a:rPr lang="en-US" dirty="0" smtClean="0"/>
              <a:t>(Wisdom)</a:t>
            </a:r>
            <a:r>
              <a:rPr lang="zh-CN" altLang="en-US" dirty="0" smtClean="0"/>
              <a:t>、</a:t>
            </a:r>
            <a:endParaRPr lang="en-US" altLang="zh-CN" dirty="0" smtClean="0"/>
          </a:p>
          <a:p>
            <a:pPr lvl="2"/>
            <a:r>
              <a:rPr lang="zh-CN" altLang="en-US" dirty="0" smtClean="0"/>
              <a:t>确定</a:t>
            </a:r>
            <a:r>
              <a:rPr lang="en-US" dirty="0" smtClean="0"/>
              <a:t>(Certainty)</a:t>
            </a:r>
            <a:r>
              <a:rPr lang="zh-CN" altLang="en-US" dirty="0" smtClean="0"/>
              <a:t>。</a:t>
            </a:r>
            <a:endParaRPr lang="en-US" altLang="zh-CN" dirty="0" smtClean="0"/>
          </a:p>
          <a:p>
            <a:pPr lvl="1"/>
            <a:r>
              <a:rPr lang="zh-CN" altLang="en-US" dirty="0" smtClean="0"/>
              <a:t>列出了六个影响质量的主要因素，分别是：</a:t>
            </a:r>
            <a:endParaRPr lang="en-US" altLang="zh-CN" dirty="0" smtClean="0"/>
          </a:p>
          <a:p>
            <a:pPr lvl="2"/>
            <a:r>
              <a:rPr lang="zh-CN" altLang="en-US" dirty="0" smtClean="0"/>
              <a:t>管理层对质量的理解和态度、质量组织状态、问题处理方式、质量成本占销售的比例、质量改进活动、特征描述。</a:t>
            </a:r>
            <a:endParaRPr lang="zh-CN" altLang="en-US" dirty="0"/>
          </a:p>
        </p:txBody>
      </p:sp>
      <p:sp>
        <p:nvSpPr>
          <p:cNvPr id="8" name="矩形 7"/>
          <p:cNvSpPr/>
          <p:nvPr/>
        </p:nvSpPr>
        <p:spPr>
          <a:xfrm>
            <a:off x="6814458" y="4160131"/>
            <a:ext cx="2329542" cy="461665"/>
          </a:xfrm>
          <a:prstGeom prst="rect">
            <a:avLst/>
          </a:prstGeom>
        </p:spPr>
        <p:txBody>
          <a:bodyPr wrap="square">
            <a:spAutoFit/>
          </a:bodyPr>
          <a:lstStyle/>
          <a:p>
            <a:r>
              <a:rPr lang="en-US" altLang="zh-CN" dirty="0" smtClean="0"/>
              <a:t>1926</a:t>
            </a:r>
            <a:r>
              <a:rPr lang="zh-CN" altLang="en-US" dirty="0" smtClean="0"/>
              <a:t>年</a:t>
            </a:r>
            <a:r>
              <a:rPr lang="en-US" altLang="zh-CN" dirty="0" smtClean="0"/>
              <a:t>~2001</a:t>
            </a:r>
            <a:r>
              <a:rPr lang="zh-CN" altLang="en-US" dirty="0" smtClean="0"/>
              <a:t>年</a:t>
            </a:r>
            <a:endParaRPr lang="zh-CN" altLang="en-US" dirty="0"/>
          </a:p>
        </p:txBody>
      </p:sp>
      <p:pic>
        <p:nvPicPr>
          <p:cNvPr id="2050" name="Picture 2" descr="c:\users\think\appdata\roaming\360se6\USERDA~1\Temp\U_1380~1.JPG"/>
          <p:cNvPicPr>
            <a:picLocks noChangeAspect="1" noChangeArrowheads="1"/>
          </p:cNvPicPr>
          <p:nvPr/>
        </p:nvPicPr>
        <p:blipFill>
          <a:blip r:embed="rId2"/>
          <a:srcRect/>
          <a:stretch>
            <a:fillRect/>
          </a:stretch>
        </p:blipFill>
        <p:spPr bwMode="auto">
          <a:xfrm>
            <a:off x="6879771" y="1915884"/>
            <a:ext cx="2017486" cy="2416629"/>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13851"/>
            <a:ext cx="7772400" cy="736600"/>
          </a:xfrm>
        </p:spPr>
        <p:txBody>
          <a:bodyPr/>
          <a:lstStyle/>
          <a:p>
            <a:r>
              <a:rPr lang="zh-CN" altLang="en-US" dirty="0"/>
              <a:t>质量成熟度网格</a:t>
            </a:r>
          </a:p>
        </p:txBody>
      </p:sp>
      <p:graphicFrame>
        <p:nvGraphicFramePr>
          <p:cNvPr id="3" name="表格 2"/>
          <p:cNvGraphicFramePr>
            <a:graphicFrameLocks noGrp="1"/>
          </p:cNvGraphicFramePr>
          <p:nvPr>
            <p:extLst>
              <p:ext uri="{D42A27DB-BD31-4B8C-83A1-F6EECF244321}">
                <p14:modId xmlns:p14="http://schemas.microsoft.com/office/powerpoint/2010/main" val="4073446966"/>
              </p:ext>
            </p:extLst>
          </p:nvPr>
        </p:nvGraphicFramePr>
        <p:xfrm>
          <a:off x="947293" y="1302160"/>
          <a:ext cx="8025667" cy="4958199"/>
        </p:xfrm>
        <a:graphic>
          <a:graphicData uri="http://schemas.openxmlformats.org/drawingml/2006/table">
            <a:tbl>
              <a:tblPr/>
              <a:tblGrid>
                <a:gridCol w="895134">
                  <a:extLst>
                    <a:ext uri="{9D8B030D-6E8A-4147-A177-3AD203B41FA5}">
                      <a16:colId xmlns:a16="http://schemas.microsoft.com/office/drawing/2014/main" val="2761130809"/>
                    </a:ext>
                  </a:extLst>
                </a:gridCol>
                <a:gridCol w="1150886">
                  <a:extLst>
                    <a:ext uri="{9D8B030D-6E8A-4147-A177-3AD203B41FA5}">
                      <a16:colId xmlns:a16="http://schemas.microsoft.com/office/drawing/2014/main" val="3971265441"/>
                    </a:ext>
                  </a:extLst>
                </a:gridCol>
                <a:gridCol w="1257769">
                  <a:extLst>
                    <a:ext uri="{9D8B030D-6E8A-4147-A177-3AD203B41FA5}">
                      <a16:colId xmlns:a16="http://schemas.microsoft.com/office/drawing/2014/main" val="2285892305"/>
                    </a:ext>
                  </a:extLst>
                </a:gridCol>
                <a:gridCol w="1110807">
                  <a:extLst>
                    <a:ext uri="{9D8B030D-6E8A-4147-A177-3AD203B41FA5}">
                      <a16:colId xmlns:a16="http://schemas.microsoft.com/office/drawing/2014/main" val="525289130"/>
                    </a:ext>
                  </a:extLst>
                </a:gridCol>
                <a:gridCol w="1309299">
                  <a:extLst>
                    <a:ext uri="{9D8B030D-6E8A-4147-A177-3AD203B41FA5}">
                      <a16:colId xmlns:a16="http://schemas.microsoft.com/office/drawing/2014/main" val="3042490658"/>
                    </a:ext>
                  </a:extLst>
                </a:gridCol>
                <a:gridCol w="1150886">
                  <a:extLst>
                    <a:ext uri="{9D8B030D-6E8A-4147-A177-3AD203B41FA5}">
                      <a16:colId xmlns:a16="http://schemas.microsoft.com/office/drawing/2014/main" val="1486470940"/>
                    </a:ext>
                  </a:extLst>
                </a:gridCol>
                <a:gridCol w="1150886">
                  <a:extLst>
                    <a:ext uri="{9D8B030D-6E8A-4147-A177-3AD203B41FA5}">
                      <a16:colId xmlns:a16="http://schemas.microsoft.com/office/drawing/2014/main" val="551678014"/>
                    </a:ext>
                  </a:extLst>
                </a:gridCol>
              </a:tblGrid>
              <a:tr h="427963">
                <a:tc>
                  <a:txBody>
                    <a:bodyPr/>
                    <a:lstStyle/>
                    <a:p>
                      <a:pPr indent="0" algn="r">
                        <a:lnSpc>
                          <a:spcPct val="100000"/>
                        </a:lnSpc>
                        <a:spcAft>
                          <a:spcPts val="0"/>
                        </a:spcAft>
                      </a:pPr>
                      <a:r>
                        <a:rPr lang="zh-CN" sz="1400" b="1" dirty="0">
                          <a:effectLst/>
                          <a:latin typeface="Times New Roman" panose="02020603050405020304" pitchFamily="18" charset="0"/>
                          <a:ea typeface="宋体" panose="02010600030101010101" pitchFamily="2" charset="-122"/>
                        </a:rPr>
                        <a:t>影响因素</a:t>
                      </a:r>
                      <a:endParaRPr lang="zh-CN" sz="1400" dirty="0">
                        <a:effectLst/>
                        <a:latin typeface="Times New Roman" panose="02020603050405020304" pitchFamily="18" charset="0"/>
                        <a:ea typeface="宋体" panose="02010600030101010101" pitchFamily="2" charset="-122"/>
                      </a:endParaRPr>
                    </a:p>
                    <a:p>
                      <a:pPr indent="0" algn="l">
                        <a:lnSpc>
                          <a:spcPct val="100000"/>
                        </a:lnSpc>
                        <a:spcAft>
                          <a:spcPts val="0"/>
                        </a:spcAft>
                      </a:pPr>
                      <a:r>
                        <a:rPr lang="zh-CN" sz="1400" b="1" dirty="0">
                          <a:effectLst/>
                          <a:latin typeface="Times New Roman" panose="02020603050405020304" pitchFamily="18" charset="0"/>
                          <a:ea typeface="宋体" panose="02010600030101010101" pitchFamily="2" charset="-122"/>
                        </a:rPr>
                        <a:t>阶段</a:t>
                      </a:r>
                      <a:endParaRPr lang="zh-CN" sz="1400" dirty="0">
                        <a:effectLst/>
                        <a:latin typeface="Times New Roman" panose="02020603050405020304" pitchFamily="18" charset="0"/>
                        <a:ea typeface="宋体" panose="02010600030101010101" pitchFamily="2" charset="-122"/>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管理层的理解和态度</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组织状态</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问题处理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质量成本占销售的比例</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质量改进运动</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特征表现</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726790"/>
                  </a:ext>
                </a:extLst>
              </a:tr>
              <a:tr h="835459">
                <a:tc>
                  <a:txBody>
                    <a:bodyPr/>
                    <a:lstStyle/>
                    <a:p>
                      <a:pPr indent="0" algn="just">
                        <a:lnSpc>
                          <a:spcPct val="100000"/>
                        </a:lnSpc>
                        <a:spcAft>
                          <a:spcPts val="0"/>
                        </a:spcAft>
                      </a:pPr>
                      <a:r>
                        <a:rPr lang="zh-CN" sz="1400" b="1" dirty="0">
                          <a:effectLst/>
                          <a:latin typeface="Times New Roman" panose="02020603050405020304" pitchFamily="18" charset="0"/>
                          <a:ea typeface="宋体" panose="02010600030101010101" pitchFamily="2" charset="-122"/>
                        </a:rPr>
                        <a:t>阶段</a:t>
                      </a:r>
                      <a:r>
                        <a:rPr lang="en-US" sz="1400" b="1" dirty="0">
                          <a:effectLst/>
                          <a:latin typeface="Times New Roman" panose="02020603050405020304" pitchFamily="18" charset="0"/>
                          <a:ea typeface="宋体" panose="02010600030101010101" pitchFamily="2" charset="-122"/>
                        </a:rPr>
                        <a:t>I</a:t>
                      </a:r>
                      <a:r>
                        <a:rPr lang="zh-CN" sz="1400" b="1" dirty="0">
                          <a:effectLst/>
                          <a:latin typeface="Times New Roman" panose="02020603050405020304" pitchFamily="18" charset="0"/>
                          <a:ea typeface="宋体" panose="02010600030101010101" pitchFamily="2" charset="-122"/>
                        </a:rPr>
                        <a:t>：</a:t>
                      </a:r>
                      <a:endParaRPr lang="zh-CN" sz="1400" dirty="0">
                        <a:effectLst/>
                        <a:latin typeface="Times New Roman" panose="02020603050405020304" pitchFamily="18" charset="0"/>
                        <a:ea typeface="宋体" panose="02010600030101010101" pitchFamily="2" charset="-122"/>
                      </a:endParaRPr>
                    </a:p>
                    <a:p>
                      <a:pPr indent="0" algn="just">
                        <a:lnSpc>
                          <a:spcPct val="100000"/>
                        </a:lnSpc>
                        <a:spcAft>
                          <a:spcPts val="0"/>
                        </a:spcAft>
                      </a:pPr>
                      <a:r>
                        <a:rPr lang="zh-CN" sz="1400" b="1" dirty="0" smtClean="0">
                          <a:effectLst/>
                          <a:latin typeface="Times New Roman" panose="02020603050405020304" pitchFamily="18" charset="0"/>
                          <a:ea typeface="宋体" panose="02010600030101010101" pitchFamily="2" charset="-122"/>
                        </a:rPr>
                        <a:t>不确定</a:t>
                      </a:r>
                      <a:endParaRPr lang="zh-CN" sz="1400" dirty="0">
                        <a:effectLst/>
                        <a:latin typeface="Times New Roman" panose="02020603050405020304" pitchFamily="18" charset="0"/>
                        <a:ea typeface="宋体" panose="02010600030101010101" pitchFamily="2" charset="-122"/>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质量只是由质量部门负责事</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质量隐藏在制造或工程中，没有审查。</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问题发生时，出现争吵</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质量成本未知，现实情况约为</a:t>
                      </a:r>
                      <a:r>
                        <a:rPr lang="en-US" sz="1400" kern="1200">
                          <a:solidFill>
                            <a:schemeClr val="tx1"/>
                          </a:solidFill>
                          <a:effectLst/>
                          <a:latin typeface="Times New Roman" panose="02020603050405020304" pitchFamily="18" charset="0"/>
                          <a:ea typeface="宋体" panose="02010600030101010101" pitchFamily="2" charset="-122"/>
                          <a:cs typeface="+mn-cs"/>
                        </a:rPr>
                        <a:t>20%</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缺乏有组织的质量改进活动</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“我们不知道为何我们的质量会有问题”</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4694797"/>
                  </a:ext>
                </a:extLst>
              </a:tr>
              <a:tr h="867812">
                <a:tc>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阶段</a:t>
                      </a:r>
                      <a:r>
                        <a:rPr lang="en-US" sz="1400" b="1" kern="1200" dirty="0">
                          <a:solidFill>
                            <a:schemeClr val="tx1"/>
                          </a:solidFill>
                          <a:effectLst/>
                          <a:latin typeface="Times New Roman" panose="02020603050405020304" pitchFamily="18" charset="0"/>
                          <a:ea typeface="宋体" panose="02010600030101010101" pitchFamily="2" charset="-122"/>
                          <a:cs typeface="+mn-cs"/>
                        </a:rPr>
                        <a:t>II</a:t>
                      </a:r>
                      <a:r>
                        <a:rPr lang="zh-CN" sz="1400" b="1" kern="1200" dirty="0">
                          <a:solidFill>
                            <a:schemeClr val="tx1"/>
                          </a:solidFill>
                          <a:effectLst/>
                          <a:latin typeface="Times New Roman" panose="02020603050405020304" pitchFamily="18" charset="0"/>
                          <a:ea typeface="宋体" panose="02010600030101010101" pitchFamily="2" charset="-122"/>
                          <a:cs typeface="+mn-cs"/>
                        </a:rPr>
                        <a:t>：</a:t>
                      </a:r>
                    </a:p>
                    <a:p>
                      <a:pPr marL="0" indent="0" algn="just" defTabSz="914400" rtl="0" eaLnBrk="1" latinLnBrk="0" hangingPunct="1">
                        <a:lnSpc>
                          <a:spcPct val="100000"/>
                        </a:lnSpc>
                        <a:spcAft>
                          <a:spcPts val="0"/>
                        </a:spcAft>
                      </a:pPr>
                      <a:r>
                        <a:rPr lang="zh-CN" sz="1400" b="1" kern="1200" dirty="0" smtClean="0">
                          <a:solidFill>
                            <a:schemeClr val="tx1"/>
                          </a:solidFill>
                          <a:effectLst/>
                          <a:latin typeface="Times New Roman" panose="02020603050405020304" pitchFamily="18" charset="0"/>
                          <a:ea typeface="宋体" panose="02010600030101010101" pitchFamily="2" charset="-122"/>
                          <a:cs typeface="+mn-cs"/>
                        </a:rPr>
                        <a:t>觉醒</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当质量管理有价值时，不情愿地承诺资源</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任命一个质量领导，但强调的是评估和推动产品</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团队表达了主要问题，但是缺乏长效的解决方案</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报告的质量成本</a:t>
                      </a:r>
                      <a:r>
                        <a:rPr lang="en-US" sz="1400" kern="1200">
                          <a:solidFill>
                            <a:schemeClr val="tx1"/>
                          </a:solidFill>
                          <a:effectLst/>
                          <a:latin typeface="Times New Roman" panose="02020603050405020304" pitchFamily="18" charset="0"/>
                          <a:ea typeface="宋体" panose="02010600030101010101" pitchFamily="2" charset="-122"/>
                          <a:cs typeface="+mn-cs"/>
                        </a:rPr>
                        <a:t>3%</a:t>
                      </a:r>
                      <a:r>
                        <a:rPr lang="zh-CN" sz="1400" kern="1200">
                          <a:solidFill>
                            <a:schemeClr val="tx1"/>
                          </a:solidFill>
                          <a:effectLst/>
                          <a:latin typeface="Times New Roman" panose="02020603050405020304" pitchFamily="18" charset="0"/>
                          <a:ea typeface="宋体" panose="02010600030101010101" pitchFamily="2" charset="-122"/>
                          <a:cs typeface="+mn-cs"/>
                        </a:rPr>
                        <a:t>，但实际是</a:t>
                      </a:r>
                      <a:r>
                        <a:rPr lang="en-US" sz="1400" kern="1200">
                          <a:solidFill>
                            <a:schemeClr val="tx1"/>
                          </a:solidFill>
                          <a:effectLst/>
                          <a:latin typeface="Times New Roman" panose="02020603050405020304" pitchFamily="18" charset="0"/>
                          <a:ea typeface="宋体" panose="02010600030101010101" pitchFamily="2" charset="-122"/>
                          <a:cs typeface="+mn-cs"/>
                        </a:rPr>
                        <a:t>18%</a:t>
                      </a:r>
                      <a:r>
                        <a:rPr lang="zh-CN" sz="1400" kern="1200">
                          <a:solidFill>
                            <a:schemeClr val="tx1"/>
                          </a:solidFill>
                          <a:effectLst/>
                          <a:latin typeface="Times New Roman" panose="02020603050405020304" pitchFamily="18" charset="0"/>
                          <a:ea typeface="宋体" panose="02010600030101010101" pitchFamily="2" charset="-122"/>
                          <a:cs typeface="+mn-cs"/>
                        </a:rPr>
                        <a:t>。</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改进活动仅限于短效范围，激励性的工作</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“我们总是知道质量有问题”</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693618"/>
                  </a:ext>
                </a:extLst>
              </a:tr>
              <a:tr h="888744">
                <a:tc>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阶段</a:t>
                      </a:r>
                      <a:r>
                        <a:rPr lang="en-US" sz="1400" b="1" kern="1200" dirty="0">
                          <a:solidFill>
                            <a:schemeClr val="tx1"/>
                          </a:solidFill>
                          <a:effectLst/>
                          <a:latin typeface="Times New Roman" panose="02020603050405020304" pitchFamily="18" charset="0"/>
                          <a:ea typeface="宋体" panose="02010600030101010101" pitchFamily="2" charset="-122"/>
                          <a:cs typeface="+mn-cs"/>
                        </a:rPr>
                        <a:t>III</a:t>
                      </a:r>
                      <a:r>
                        <a:rPr lang="zh-CN" sz="1400" b="1" kern="1200" dirty="0">
                          <a:solidFill>
                            <a:schemeClr val="tx1"/>
                          </a:solidFill>
                          <a:effectLst/>
                          <a:latin typeface="Times New Roman" panose="02020603050405020304" pitchFamily="18" charset="0"/>
                          <a:ea typeface="宋体" panose="02010600030101010101" pitchFamily="2" charset="-122"/>
                          <a:cs typeface="+mn-cs"/>
                        </a:rPr>
                        <a:t>：</a:t>
                      </a:r>
                    </a:p>
                    <a:p>
                      <a:pPr marL="0" indent="0" algn="just" defTabSz="914400" rtl="0" eaLnBrk="1" latinLnBrk="0" hangingPunct="1">
                        <a:lnSpc>
                          <a:spcPct val="100000"/>
                        </a:lnSpc>
                        <a:spcAft>
                          <a:spcPts val="0"/>
                        </a:spcAft>
                      </a:pPr>
                      <a:r>
                        <a:rPr lang="zh-CN" sz="1400" b="1" kern="1200" dirty="0" smtClean="0">
                          <a:solidFill>
                            <a:schemeClr val="tx1"/>
                          </a:solidFill>
                          <a:effectLst/>
                          <a:latin typeface="Times New Roman" panose="02020603050405020304" pitchFamily="18" charset="0"/>
                          <a:ea typeface="宋体" panose="02010600030101010101" pitchFamily="2" charset="-122"/>
                          <a:cs typeface="+mn-cs"/>
                        </a:rPr>
                        <a:t>启迪</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管理层采取支持和帮助的立场</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质量评估成为与工程、市场等一样的级别</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公开地，按顺序地解决问题</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报告的质量成本是</a:t>
                      </a:r>
                      <a:r>
                        <a:rPr lang="en-US" sz="1400" kern="1200" dirty="0">
                          <a:solidFill>
                            <a:schemeClr val="tx1"/>
                          </a:solidFill>
                          <a:effectLst/>
                          <a:latin typeface="Times New Roman" panose="02020603050405020304" pitchFamily="18" charset="0"/>
                          <a:ea typeface="宋体" panose="02010600030101010101" pitchFamily="2" charset="-122"/>
                          <a:cs typeface="+mn-cs"/>
                        </a:rPr>
                        <a:t>8%</a:t>
                      </a:r>
                      <a:r>
                        <a:rPr lang="zh-CN" sz="1400" kern="1200" dirty="0">
                          <a:solidFill>
                            <a:schemeClr val="tx1"/>
                          </a:solidFill>
                          <a:effectLst/>
                          <a:latin typeface="Times New Roman" panose="02020603050405020304" pitchFamily="18" charset="0"/>
                          <a:ea typeface="宋体" panose="02010600030101010101" pitchFamily="2" charset="-122"/>
                          <a:cs typeface="+mn-cs"/>
                        </a:rPr>
                        <a:t>，虽然实际上可能占销售的</a:t>
                      </a:r>
                      <a:r>
                        <a:rPr lang="en-US" sz="1400" kern="1200" dirty="0">
                          <a:solidFill>
                            <a:schemeClr val="tx1"/>
                          </a:solidFill>
                          <a:effectLst/>
                          <a:latin typeface="Times New Roman" panose="02020603050405020304" pitchFamily="18" charset="0"/>
                          <a:ea typeface="宋体" panose="02010600030101010101" pitchFamily="2" charset="-122"/>
                          <a:cs typeface="+mn-cs"/>
                        </a:rPr>
                        <a:t>12%</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实施了质量改进</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“我们标识和解决了我们的问题”</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6096986"/>
                  </a:ext>
                </a:extLst>
              </a:tr>
              <a:tr h="821018">
                <a:tc>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阶段</a:t>
                      </a:r>
                      <a:r>
                        <a:rPr lang="en-US" sz="1400" b="1" kern="1200" dirty="0">
                          <a:solidFill>
                            <a:schemeClr val="tx1"/>
                          </a:solidFill>
                          <a:effectLst/>
                          <a:latin typeface="Times New Roman" panose="02020603050405020304" pitchFamily="18" charset="0"/>
                          <a:ea typeface="宋体" panose="02010600030101010101" pitchFamily="2" charset="-122"/>
                          <a:cs typeface="+mn-cs"/>
                        </a:rPr>
                        <a:t>IV</a:t>
                      </a:r>
                      <a:r>
                        <a:rPr lang="zh-CN" sz="1400" b="1" kern="1200" dirty="0">
                          <a:solidFill>
                            <a:schemeClr val="tx1"/>
                          </a:solidFill>
                          <a:effectLst/>
                          <a:latin typeface="Times New Roman" panose="02020603050405020304" pitchFamily="18" charset="0"/>
                          <a:ea typeface="宋体" panose="02010600030101010101" pitchFamily="2" charset="-122"/>
                          <a:cs typeface="+mn-cs"/>
                        </a:rPr>
                        <a:t>：</a:t>
                      </a:r>
                    </a:p>
                    <a:p>
                      <a:pPr marL="0" indent="0" algn="just" defTabSz="914400" rtl="0" eaLnBrk="1" latinLnBrk="0" hangingPunct="1">
                        <a:lnSpc>
                          <a:spcPct val="100000"/>
                        </a:lnSpc>
                        <a:spcAft>
                          <a:spcPts val="0"/>
                        </a:spcAft>
                      </a:pPr>
                      <a:r>
                        <a:rPr lang="zh-CN" sz="1400" b="1" kern="1200" dirty="0" smtClean="0">
                          <a:solidFill>
                            <a:schemeClr val="tx1"/>
                          </a:solidFill>
                          <a:effectLst/>
                          <a:latin typeface="Times New Roman" panose="02020603050405020304" pitchFamily="18" charset="0"/>
                          <a:ea typeface="宋体" panose="02010600030101010101" pitchFamily="2" charset="-122"/>
                          <a:cs typeface="+mn-cs"/>
                        </a:rPr>
                        <a:t>智慧</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管理层参与，并理解了质量</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质量经理是公司的主管之一</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问题在开发阶段的早期被标识</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报告的质量成本是</a:t>
                      </a:r>
                      <a:r>
                        <a:rPr lang="en-US" sz="1400" kern="1200" dirty="0">
                          <a:solidFill>
                            <a:schemeClr val="tx1"/>
                          </a:solidFill>
                          <a:effectLst/>
                          <a:latin typeface="Times New Roman" panose="02020603050405020304" pitchFamily="18" charset="0"/>
                          <a:ea typeface="宋体" panose="02010600030101010101" pitchFamily="2" charset="-122"/>
                          <a:cs typeface="+mn-cs"/>
                        </a:rPr>
                        <a:t>6.5%</a:t>
                      </a:r>
                      <a:r>
                        <a:rPr lang="zh-CN" sz="1400" kern="1200" dirty="0">
                          <a:solidFill>
                            <a:schemeClr val="tx1"/>
                          </a:solidFill>
                          <a:effectLst/>
                          <a:latin typeface="Times New Roman" panose="02020603050405020304" pitchFamily="18" charset="0"/>
                          <a:ea typeface="宋体" panose="02010600030101010101" pitchFamily="2" charset="-122"/>
                          <a:cs typeface="+mn-cs"/>
                        </a:rPr>
                        <a:t>，实际上可能占销售的</a:t>
                      </a:r>
                      <a:r>
                        <a:rPr lang="en-US" sz="1400" kern="1200" dirty="0">
                          <a:solidFill>
                            <a:schemeClr val="tx1"/>
                          </a:solidFill>
                          <a:effectLst/>
                          <a:latin typeface="Times New Roman" panose="02020603050405020304" pitchFamily="18" charset="0"/>
                          <a:ea typeface="宋体" panose="02010600030101010101" pitchFamily="2" charset="-122"/>
                          <a:cs typeface="+mn-cs"/>
                        </a:rPr>
                        <a:t>8%</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质量改进程序是连续的，并通过培训一直遵守。</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“缺陷预防成为日常工作的例行规程”</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960851"/>
                  </a:ext>
                </a:extLst>
              </a:tr>
              <a:tr h="867812">
                <a:tc>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阶段</a:t>
                      </a:r>
                      <a:r>
                        <a:rPr lang="en-US" sz="1400" b="1" kern="1200" dirty="0">
                          <a:solidFill>
                            <a:schemeClr val="tx1"/>
                          </a:solidFill>
                          <a:effectLst/>
                          <a:latin typeface="Times New Roman" panose="02020603050405020304" pitchFamily="18" charset="0"/>
                          <a:ea typeface="宋体" panose="02010600030101010101" pitchFamily="2" charset="-122"/>
                          <a:cs typeface="+mn-cs"/>
                        </a:rPr>
                        <a:t>V</a:t>
                      </a:r>
                      <a:r>
                        <a:rPr lang="zh-CN" sz="1400" b="1" kern="1200" dirty="0">
                          <a:solidFill>
                            <a:schemeClr val="tx1"/>
                          </a:solidFill>
                          <a:effectLst/>
                          <a:latin typeface="Times New Roman" panose="02020603050405020304" pitchFamily="18" charset="0"/>
                          <a:ea typeface="宋体" panose="02010600030101010101" pitchFamily="2" charset="-122"/>
                          <a:cs typeface="+mn-cs"/>
                        </a:rPr>
                        <a:t>：</a:t>
                      </a:r>
                    </a:p>
                    <a:p>
                      <a:pPr marL="0" indent="0" algn="just" defTabSz="914400" rtl="0" eaLnBrk="1" latinLnBrk="0" hangingPunct="1">
                        <a:lnSpc>
                          <a:spcPct val="100000"/>
                        </a:lnSpc>
                        <a:spcAft>
                          <a:spcPts val="0"/>
                        </a:spcAft>
                      </a:pPr>
                      <a:r>
                        <a:rPr lang="zh-CN" sz="1400" b="1" kern="1200" dirty="0" smtClean="0">
                          <a:solidFill>
                            <a:schemeClr val="tx1"/>
                          </a:solidFill>
                          <a:effectLst/>
                          <a:latin typeface="Times New Roman" panose="02020603050405020304" pitchFamily="18" charset="0"/>
                          <a:ea typeface="宋体" panose="02010600030101010101" pitchFamily="2" charset="-122"/>
                          <a:cs typeface="+mn-cs"/>
                        </a:rPr>
                        <a:t>确定</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质量是组织的基本组成部分之一</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质量经理是董事会的一员</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预防问题的发生</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如果报告质量成本是</a:t>
                      </a:r>
                      <a:r>
                        <a:rPr lang="en-US" sz="1400" kern="1200">
                          <a:solidFill>
                            <a:schemeClr val="tx1"/>
                          </a:solidFill>
                          <a:effectLst/>
                          <a:latin typeface="Times New Roman" panose="02020603050405020304" pitchFamily="18" charset="0"/>
                          <a:ea typeface="宋体" panose="02010600030101010101" pitchFamily="2" charset="-122"/>
                          <a:cs typeface="+mn-cs"/>
                        </a:rPr>
                        <a:t>2.5%</a:t>
                      </a:r>
                      <a:r>
                        <a:rPr lang="zh-CN" sz="1400" kern="1200">
                          <a:solidFill>
                            <a:schemeClr val="tx1"/>
                          </a:solidFill>
                          <a:effectLst/>
                          <a:latin typeface="Times New Roman" panose="02020603050405020304" pitchFamily="18" charset="0"/>
                          <a:ea typeface="宋体" panose="02010600030101010101" pitchFamily="2" charset="-122"/>
                          <a:cs typeface="+mn-cs"/>
                        </a:rPr>
                        <a:t>，实际也是如此</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质量改进常态化并持续</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“我们知道为何我们的产品质量没有问题”</a:t>
                      </a:r>
                    </a:p>
                  </a:txBody>
                  <a:tcPr marL="43255" marR="432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5585433"/>
                  </a:ext>
                </a:extLst>
              </a:tr>
            </a:tbl>
          </a:graphicData>
        </a:graphic>
      </p:graphicFrame>
      <p:sp>
        <p:nvSpPr>
          <p:cNvPr id="4" name="矩形 3"/>
          <p:cNvSpPr/>
          <p:nvPr/>
        </p:nvSpPr>
        <p:spPr>
          <a:xfrm>
            <a:off x="795988" y="166653"/>
            <a:ext cx="5519293" cy="830997"/>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t>质量</a:t>
            </a:r>
            <a:r>
              <a:rPr lang="zh-CN" altLang="en-US" sz="1600" dirty="0"/>
              <a:t>不确定</a:t>
            </a:r>
            <a:r>
              <a:rPr lang="zh-CN" altLang="en-US" sz="1600" dirty="0" smtClean="0"/>
              <a:t>的企业对</a:t>
            </a:r>
            <a:r>
              <a:rPr lang="zh-CN" altLang="en-US" sz="1600" dirty="0"/>
              <a:t>质量是基本没有认识</a:t>
            </a:r>
            <a:r>
              <a:rPr lang="zh-CN" altLang="en-US" sz="1600" dirty="0" smtClean="0"/>
              <a:t>的：</a:t>
            </a:r>
            <a:endParaRPr lang="en-US" altLang="zh-CN" sz="1600" dirty="0" smtClean="0"/>
          </a:p>
          <a:p>
            <a:pPr lvl="1"/>
            <a:r>
              <a:rPr lang="en-US" altLang="zh-CN" sz="1600" dirty="0" smtClean="0"/>
              <a:t>—“</a:t>
            </a:r>
            <a:r>
              <a:rPr lang="zh-CN" altLang="en-US" sz="1600" dirty="0"/>
              <a:t>根本就不知道质量会有问题</a:t>
            </a:r>
            <a:r>
              <a:rPr lang="zh-CN" altLang="en-US" sz="1600" dirty="0" smtClean="0"/>
              <a:t>”。</a:t>
            </a:r>
            <a:endParaRPr lang="en-US" altLang="zh-CN" sz="1600" dirty="0" smtClean="0"/>
          </a:p>
          <a:p>
            <a:pPr marL="285750" indent="-285750">
              <a:buFont typeface="Arial" panose="020B0604020202020204" pitchFamily="34" charset="0"/>
              <a:buChar char="•"/>
            </a:pPr>
            <a:r>
              <a:rPr lang="zh-CN" altLang="en-US" sz="1600" dirty="0" smtClean="0"/>
              <a:t>而</a:t>
            </a:r>
            <a:r>
              <a:rPr lang="zh-CN" altLang="en-US" sz="1600" dirty="0"/>
              <a:t>质量成熟的企业能够</a:t>
            </a:r>
            <a:r>
              <a:rPr lang="zh-CN" altLang="en-US" sz="1600" dirty="0" smtClean="0"/>
              <a:t>知道“</a:t>
            </a:r>
            <a:r>
              <a:rPr lang="zh-CN" altLang="en-US" sz="1600" dirty="0"/>
              <a:t>为何我们质量没有问题”。</a:t>
            </a:r>
          </a:p>
        </p:txBody>
      </p:sp>
    </p:spTree>
    <p:extLst>
      <p:ext uri="{BB962C8B-B14F-4D97-AF65-F5344CB8AC3E}">
        <p14:creationId xmlns:p14="http://schemas.microsoft.com/office/powerpoint/2010/main" val="232658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20.1 </a:t>
            </a:r>
            <a:r>
              <a:rPr lang="zh-CN" altLang="en-US" dirty="0" smtClean="0"/>
              <a:t>过程</a:t>
            </a:r>
            <a:r>
              <a:rPr lang="zh-CN" altLang="en-US" dirty="0" smtClean="0"/>
              <a:t>及其特征</a:t>
            </a:r>
          </a:p>
          <a:p>
            <a:r>
              <a:rPr lang="en-US" dirty="0" smtClean="0"/>
              <a:t>20.2 </a:t>
            </a:r>
            <a:r>
              <a:rPr lang="zh-CN" altLang="en-US" dirty="0" smtClean="0"/>
              <a:t>过程控制</a:t>
            </a:r>
            <a:r>
              <a:rPr lang="zh-CN" altLang="en-US" dirty="0" smtClean="0"/>
              <a:t>与改进简史</a:t>
            </a:r>
          </a:p>
          <a:p>
            <a:r>
              <a:rPr lang="en-US" dirty="0" smtClean="0"/>
              <a:t>20.3 </a:t>
            </a:r>
            <a:r>
              <a:rPr lang="zh-CN" altLang="en-US" dirty="0" smtClean="0"/>
              <a:t>软件</a:t>
            </a:r>
            <a:r>
              <a:rPr lang="zh-CN" altLang="en-US" dirty="0" smtClean="0"/>
              <a:t>成熟度模型</a:t>
            </a:r>
          </a:p>
          <a:p>
            <a:r>
              <a:rPr lang="en-US" dirty="0" smtClean="0"/>
              <a:t>20.4 </a:t>
            </a:r>
            <a:r>
              <a:rPr lang="zh-CN" altLang="en-US" dirty="0" smtClean="0"/>
              <a:t>集成的能力成熟度模型</a:t>
            </a:r>
          </a:p>
          <a:p>
            <a:r>
              <a:rPr lang="en-US" dirty="0" smtClean="0"/>
              <a:t>20.5 </a:t>
            </a:r>
            <a:r>
              <a:rPr lang="zh-CN" altLang="en-US" dirty="0" smtClean="0"/>
              <a:t>采购能力成熟度</a:t>
            </a:r>
            <a:r>
              <a:rPr lang="en-US" dirty="0" smtClean="0"/>
              <a:t>	</a:t>
            </a:r>
            <a:endParaRPr lang="zh-CN" altLang="en-US" dirty="0" smtClean="0"/>
          </a:p>
          <a:p>
            <a:r>
              <a:rPr lang="en-US" dirty="0" smtClean="0"/>
              <a:t>20.6 </a:t>
            </a:r>
            <a:r>
              <a:rPr lang="zh-CN" altLang="en-US" dirty="0" smtClean="0"/>
              <a:t>服务能力成熟度</a:t>
            </a:r>
          </a:p>
          <a:p>
            <a:r>
              <a:rPr lang="en-US" dirty="0" smtClean="0"/>
              <a:t>20.7 </a:t>
            </a:r>
            <a:r>
              <a:rPr lang="zh-CN" altLang="en-US" dirty="0" smtClean="0"/>
              <a:t>成熟度</a:t>
            </a:r>
            <a:r>
              <a:rPr lang="zh-CN" altLang="en-US" dirty="0" smtClean="0"/>
              <a:t>模型的对比</a:t>
            </a:r>
          </a:p>
          <a:p>
            <a:r>
              <a:rPr lang="en-US" smtClean="0"/>
              <a:t>20.8 </a:t>
            </a:r>
            <a:r>
              <a:rPr lang="zh-CN" altLang="en-US"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20.3</a:t>
            </a:r>
            <a:r>
              <a:rPr lang="zh-CN" altLang="en-US" dirty="0" smtClean="0"/>
              <a:t>软件成熟度模型</a:t>
            </a:r>
            <a:endParaRPr lang="zh-CN" altLang="en-US" dirty="0"/>
          </a:p>
        </p:txBody>
      </p:sp>
      <p:sp>
        <p:nvSpPr>
          <p:cNvPr id="3" name="内容占位符 2"/>
          <p:cNvSpPr>
            <a:spLocks noGrp="1"/>
          </p:cNvSpPr>
          <p:nvPr>
            <p:ph idx="1"/>
          </p:nvPr>
        </p:nvSpPr>
        <p:spPr/>
        <p:txBody>
          <a:bodyPr/>
          <a:lstStyle/>
          <a:p>
            <a:r>
              <a:rPr lang="en-US" dirty="0" smtClean="0"/>
              <a:t>20.3.1 </a:t>
            </a:r>
            <a:r>
              <a:rPr lang="zh-CN" altLang="en-US" dirty="0" smtClean="0"/>
              <a:t>软件能力的分级模型</a:t>
            </a:r>
          </a:p>
          <a:p>
            <a:r>
              <a:rPr lang="en-US" dirty="0" smtClean="0"/>
              <a:t>20.3.2 SW-CMM</a:t>
            </a:r>
            <a:r>
              <a:rPr lang="zh-CN" altLang="en-US" dirty="0" smtClean="0"/>
              <a:t>各等级的关键域</a:t>
            </a:r>
          </a:p>
          <a:p>
            <a:r>
              <a:rPr lang="en-US" dirty="0" smtClean="0"/>
              <a:t>20.3.3 SW-CMM</a:t>
            </a:r>
            <a:r>
              <a:rPr lang="zh-CN" altLang="en-US" dirty="0" smtClean="0"/>
              <a:t>对过程特征的解释</a:t>
            </a:r>
          </a:p>
          <a:p>
            <a:r>
              <a:rPr lang="en-US" dirty="0" smtClean="0"/>
              <a:t>20.3.4</a:t>
            </a:r>
            <a:r>
              <a:rPr lang="zh-CN" altLang="en-US" dirty="0" smtClean="0"/>
              <a:t>关键域的目标与模型应用</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20.3.1 </a:t>
            </a:r>
            <a:r>
              <a:rPr lang="zh-CN" altLang="en-US" dirty="0" smtClean="0"/>
              <a:t>软件能力的分级模型</a:t>
            </a:r>
            <a:endParaRPr lang="zh-CN" altLang="en-US" dirty="0"/>
          </a:p>
        </p:txBody>
      </p:sp>
      <p:sp>
        <p:nvSpPr>
          <p:cNvPr id="3" name="内容占位符 2"/>
          <p:cNvSpPr>
            <a:spLocks noGrp="1"/>
          </p:cNvSpPr>
          <p:nvPr>
            <p:ph idx="1"/>
          </p:nvPr>
        </p:nvSpPr>
        <p:spPr>
          <a:xfrm>
            <a:off x="889002" y="1150260"/>
            <a:ext cx="8001000" cy="4902200"/>
          </a:xfrm>
        </p:spPr>
        <p:txBody>
          <a:bodyPr/>
          <a:lstStyle/>
          <a:p>
            <a:r>
              <a:rPr lang="en-US" dirty="0" smtClean="0"/>
              <a:t>Watts Humphrey</a:t>
            </a:r>
            <a:r>
              <a:rPr lang="zh-CN" altLang="en-US" dirty="0" smtClean="0"/>
              <a:t>在</a:t>
            </a:r>
            <a:r>
              <a:rPr lang="en-US" dirty="0" smtClean="0"/>
              <a:t>IBM</a:t>
            </a:r>
            <a:r>
              <a:rPr lang="zh-CN" altLang="en-US" dirty="0" smtClean="0"/>
              <a:t>工作期间提出软件企业也可以参照传统工业的大规模生产的质量控制方法改进软件的质量</a:t>
            </a:r>
            <a:endParaRPr lang="en-US" altLang="zh-CN" dirty="0" smtClean="0"/>
          </a:p>
          <a:p>
            <a:r>
              <a:rPr lang="en-US" dirty="0" smtClean="0"/>
              <a:t>1986</a:t>
            </a:r>
            <a:r>
              <a:rPr lang="zh-CN" altLang="en-US" dirty="0" smtClean="0"/>
              <a:t>年，他借用</a:t>
            </a:r>
            <a:r>
              <a:rPr lang="en-US" dirty="0" smtClean="0"/>
              <a:t>Crosby</a:t>
            </a:r>
            <a:r>
              <a:rPr lang="zh-CN" altLang="en-US" dirty="0" smtClean="0"/>
              <a:t>提出的网格来描述软件队伍把握软件生产过程的能力，即把软件开发队伍的能力分为五个等级。</a:t>
            </a:r>
          </a:p>
          <a:p>
            <a:endParaRPr lang="zh-CN" altLang="en-US" dirty="0"/>
          </a:p>
        </p:txBody>
      </p:sp>
      <p:pic>
        <p:nvPicPr>
          <p:cNvPr id="49154" name="Picture 2" descr="c:\users\think\appdata\roaming\360se6\USERDA~1\Temp\GBA-40~1.JPG"/>
          <p:cNvPicPr>
            <a:picLocks noChangeAspect="1" noChangeArrowheads="1"/>
          </p:cNvPicPr>
          <p:nvPr/>
        </p:nvPicPr>
        <p:blipFill>
          <a:blip r:embed="rId2"/>
          <a:srcRect/>
          <a:stretch>
            <a:fillRect/>
          </a:stretch>
        </p:blipFill>
        <p:spPr bwMode="auto">
          <a:xfrm>
            <a:off x="5924550" y="3638549"/>
            <a:ext cx="3219450" cy="3219451"/>
          </a:xfrm>
          <a:prstGeom prst="rect">
            <a:avLst/>
          </a:prstGeom>
          <a:noFill/>
        </p:spPr>
      </p:pic>
      <p:sp>
        <p:nvSpPr>
          <p:cNvPr id="6" name="矩形 5"/>
          <p:cNvSpPr/>
          <p:nvPr/>
        </p:nvSpPr>
        <p:spPr>
          <a:xfrm>
            <a:off x="1176299" y="5859969"/>
            <a:ext cx="5377544" cy="400110"/>
          </a:xfrm>
          <a:prstGeom prst="rect">
            <a:avLst/>
          </a:prstGeom>
        </p:spPr>
        <p:txBody>
          <a:bodyPr wrap="square">
            <a:spAutoFit/>
          </a:bodyPr>
          <a:lstStyle/>
          <a:p>
            <a:r>
              <a:rPr lang="en-US" altLang="zh-CN" sz="2000" dirty="0" smtClean="0"/>
              <a:t>F</a:t>
            </a:r>
            <a:r>
              <a:rPr lang="en-US" sz="2000" dirty="0" smtClean="0"/>
              <a:t>ounder of the Software Process Program</a:t>
            </a:r>
            <a:endParaRPr lang="zh-CN" altLang="en-US" sz="2000" dirty="0"/>
          </a:p>
        </p:txBody>
      </p:sp>
      <p:pic>
        <p:nvPicPr>
          <p:cNvPr id="49156" name="Picture 4" descr="c:\users\think\appdata\roaming\360se6\USERDA~1\Temp\WATTS_~1.JPG"/>
          <p:cNvPicPr>
            <a:picLocks noChangeAspect="1" noChangeArrowheads="1"/>
          </p:cNvPicPr>
          <p:nvPr/>
        </p:nvPicPr>
        <p:blipFill>
          <a:blip r:embed="rId3"/>
          <a:srcRect/>
          <a:stretch>
            <a:fillRect/>
          </a:stretch>
        </p:blipFill>
        <p:spPr bwMode="auto">
          <a:xfrm>
            <a:off x="1099003" y="4029528"/>
            <a:ext cx="1803854" cy="1803854"/>
          </a:xfrm>
          <a:prstGeom prst="rect">
            <a:avLst/>
          </a:prstGeom>
          <a:noFill/>
        </p:spPr>
      </p:pic>
      <p:sp>
        <p:nvSpPr>
          <p:cNvPr id="7" name="矩形 6"/>
          <p:cNvSpPr/>
          <p:nvPr/>
        </p:nvSpPr>
        <p:spPr>
          <a:xfrm>
            <a:off x="2917372" y="4116592"/>
            <a:ext cx="2989943" cy="1631216"/>
          </a:xfrm>
          <a:prstGeom prst="rect">
            <a:avLst/>
          </a:prstGeom>
        </p:spPr>
        <p:txBody>
          <a:bodyPr wrap="square">
            <a:spAutoFit/>
          </a:bodyPr>
          <a:lstStyle/>
          <a:p>
            <a:r>
              <a:rPr lang="en-US" sz="2000" dirty="0" smtClean="0"/>
              <a:t>2003</a:t>
            </a:r>
            <a:r>
              <a:rPr lang="zh-CN" altLang="en-US" sz="2000" dirty="0" smtClean="0"/>
              <a:t>年，</a:t>
            </a:r>
            <a:r>
              <a:rPr lang="en-US" sz="2000" dirty="0" smtClean="0"/>
              <a:t>Watts Humphrey</a:t>
            </a:r>
            <a:r>
              <a:rPr lang="zh-CN" altLang="en-US" sz="2000" dirty="0" smtClean="0"/>
              <a:t>（瓦茨</a:t>
            </a:r>
            <a:r>
              <a:rPr lang="en-US" sz="2000" dirty="0" smtClean="0"/>
              <a:t>.</a:t>
            </a:r>
            <a:r>
              <a:rPr lang="zh-CN" altLang="en-US" sz="2000" dirty="0" smtClean="0"/>
              <a:t>汉弗莱） 获得美国国家技术奖。时任美国总统小布什</a:t>
            </a:r>
            <a:r>
              <a:rPr lang="en-US" sz="2000" dirty="0" smtClean="0"/>
              <a:t>(George Walker Bush)</a:t>
            </a:r>
            <a:r>
              <a:rPr lang="zh-CN" altLang="en-US" sz="2000" dirty="0" smtClean="0"/>
              <a:t>为其颁奖。</a:t>
            </a:r>
            <a:endParaRPr lang="zh-CN" alt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Humphrey</a:t>
            </a:r>
            <a:r>
              <a:rPr lang="zh-CN" altLang="en-US" dirty="0" smtClean="0"/>
              <a:t>认为：</a:t>
            </a:r>
            <a:endParaRPr lang="en-US" altLang="zh-CN" dirty="0" smtClean="0"/>
          </a:p>
          <a:p>
            <a:pPr lvl="1"/>
            <a:r>
              <a:rPr lang="zh-CN" altLang="en-US" dirty="0" smtClean="0"/>
              <a:t>从第</a:t>
            </a:r>
            <a:r>
              <a:rPr lang="en-US" dirty="0" smtClean="0"/>
              <a:t>1</a:t>
            </a:r>
            <a:r>
              <a:rPr lang="zh-CN" altLang="en-US" dirty="0" smtClean="0"/>
              <a:t>级到</a:t>
            </a:r>
            <a:r>
              <a:rPr lang="en-US" dirty="0" smtClean="0"/>
              <a:t>2</a:t>
            </a:r>
            <a:r>
              <a:rPr lang="zh-CN" altLang="en-US" dirty="0" smtClean="0"/>
              <a:t>级需要解决：</a:t>
            </a:r>
            <a:endParaRPr lang="en-US" altLang="zh-CN" dirty="0" smtClean="0"/>
          </a:p>
          <a:p>
            <a:pPr lvl="2"/>
            <a:r>
              <a:rPr lang="zh-CN" altLang="en-US" dirty="0" smtClean="0"/>
              <a:t>项目管理、管理监督、产品保证、更改控制四个主要矛盾。</a:t>
            </a:r>
            <a:endParaRPr lang="en-US" altLang="zh-CN" dirty="0" smtClean="0"/>
          </a:p>
          <a:p>
            <a:pPr lvl="1"/>
            <a:r>
              <a:rPr lang="zh-CN" altLang="en-US" dirty="0" smtClean="0"/>
              <a:t>从第</a:t>
            </a:r>
            <a:r>
              <a:rPr lang="en-US" dirty="0" smtClean="0"/>
              <a:t>2</a:t>
            </a:r>
            <a:r>
              <a:rPr lang="zh-CN" altLang="en-US" dirty="0" smtClean="0"/>
              <a:t>级到</a:t>
            </a:r>
            <a:r>
              <a:rPr lang="en-US" dirty="0" smtClean="0"/>
              <a:t>3</a:t>
            </a:r>
            <a:r>
              <a:rPr lang="zh-CN" altLang="en-US" dirty="0" smtClean="0"/>
              <a:t>级需要解决：</a:t>
            </a:r>
            <a:endParaRPr lang="en-US" altLang="zh-CN" dirty="0" smtClean="0"/>
          </a:p>
          <a:p>
            <a:pPr lvl="2"/>
            <a:r>
              <a:rPr lang="zh-CN" altLang="en-US" dirty="0" smtClean="0"/>
              <a:t>过程小组、过程体系结构、软件工程方法。</a:t>
            </a:r>
            <a:endParaRPr lang="en-US" altLang="zh-CN" dirty="0" smtClean="0"/>
          </a:p>
          <a:p>
            <a:pPr lvl="1"/>
            <a:r>
              <a:rPr lang="zh-CN" altLang="en-US" dirty="0" smtClean="0"/>
              <a:t>从第</a:t>
            </a:r>
            <a:r>
              <a:rPr lang="en-US" dirty="0" smtClean="0"/>
              <a:t>3</a:t>
            </a:r>
            <a:r>
              <a:rPr lang="zh-CN" altLang="en-US" dirty="0" smtClean="0"/>
              <a:t>级到</a:t>
            </a:r>
            <a:r>
              <a:rPr lang="en-US" dirty="0" smtClean="0"/>
              <a:t>4</a:t>
            </a:r>
            <a:r>
              <a:rPr lang="zh-CN" altLang="en-US" dirty="0" smtClean="0"/>
              <a:t>级需要解决：</a:t>
            </a:r>
            <a:endParaRPr lang="en-US" altLang="zh-CN" dirty="0" smtClean="0"/>
          </a:p>
          <a:p>
            <a:pPr lvl="2"/>
            <a:r>
              <a:rPr lang="zh-CN" altLang="en-US" dirty="0" smtClean="0"/>
              <a:t>过程测量、过程数据库、过程分析、以及产品质量。</a:t>
            </a:r>
            <a:endParaRPr lang="en-US" altLang="zh-CN" dirty="0" smtClean="0"/>
          </a:p>
          <a:p>
            <a:pPr lvl="1"/>
            <a:r>
              <a:rPr lang="zh-CN" altLang="en-US" dirty="0" smtClean="0"/>
              <a:t>从第</a:t>
            </a:r>
            <a:r>
              <a:rPr lang="en-US" dirty="0" smtClean="0"/>
              <a:t>4</a:t>
            </a:r>
            <a:r>
              <a:rPr lang="zh-CN" altLang="en-US" dirty="0" smtClean="0"/>
              <a:t>级到</a:t>
            </a:r>
            <a:r>
              <a:rPr lang="en-US" dirty="0" smtClean="0"/>
              <a:t>5</a:t>
            </a:r>
            <a:r>
              <a:rPr lang="zh-CN" altLang="en-US" dirty="0" smtClean="0"/>
              <a:t>级需要解决：</a:t>
            </a:r>
            <a:endParaRPr lang="en-US" altLang="zh-CN" dirty="0" smtClean="0"/>
          </a:p>
          <a:p>
            <a:pPr lvl="2"/>
            <a:r>
              <a:rPr lang="zh-CN" altLang="en-US" dirty="0" smtClean="0"/>
              <a:t>数据收集的自动化支持、过程优化</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SW-CMM</a:t>
            </a:r>
            <a:endParaRPr lang="zh-CN" altLang="en-US" dirty="0"/>
          </a:p>
        </p:txBody>
      </p:sp>
      <p:sp>
        <p:nvSpPr>
          <p:cNvPr id="3" name="内容占位符 2"/>
          <p:cNvSpPr>
            <a:spLocks noGrp="1"/>
          </p:cNvSpPr>
          <p:nvPr>
            <p:ph idx="1"/>
          </p:nvPr>
        </p:nvSpPr>
        <p:spPr/>
        <p:txBody>
          <a:bodyPr/>
          <a:lstStyle/>
          <a:p>
            <a:r>
              <a:rPr lang="zh-CN" altLang="en-US" dirty="0" smtClean="0"/>
              <a:t>依据这样的观点，美国国防部门支持</a:t>
            </a:r>
            <a:r>
              <a:rPr lang="en-US" dirty="0" smtClean="0"/>
              <a:t>SEI</a:t>
            </a:r>
            <a:r>
              <a:rPr lang="zh-CN" altLang="en-US" dirty="0" smtClean="0"/>
              <a:t>建立了评价软件承包商能力的等级模型</a:t>
            </a:r>
            <a:r>
              <a:rPr lang="en-US" dirty="0" smtClean="0"/>
              <a:t>---SW-CMM(</a:t>
            </a:r>
            <a:r>
              <a:rPr lang="en-US" dirty="0" err="1" smtClean="0"/>
              <a:t>SoftWare</a:t>
            </a:r>
            <a:r>
              <a:rPr lang="en-US" dirty="0" smtClean="0"/>
              <a:t> –Capability Maturity Model)</a:t>
            </a:r>
            <a:r>
              <a:rPr lang="zh-CN" altLang="en-US" dirty="0" smtClean="0"/>
              <a:t>，简称为</a:t>
            </a:r>
            <a:r>
              <a:rPr lang="en-US" dirty="0" smtClean="0"/>
              <a:t>CMM</a:t>
            </a:r>
            <a:r>
              <a:rPr lang="zh-CN" altLang="en-US" dirty="0" smtClean="0"/>
              <a:t>。</a:t>
            </a:r>
            <a:endParaRPr lang="en-US" altLang="zh-CN" dirty="0" smtClean="0"/>
          </a:p>
          <a:p>
            <a:r>
              <a:rPr lang="zh-CN" altLang="en-US" dirty="0" smtClean="0"/>
              <a:t>其目的是：</a:t>
            </a:r>
            <a:endParaRPr lang="en-US" altLang="zh-CN" dirty="0" smtClean="0"/>
          </a:p>
          <a:p>
            <a:pPr lvl="1"/>
            <a:r>
              <a:rPr lang="en-US" dirty="0" smtClean="0"/>
              <a:t>1</a:t>
            </a:r>
            <a:r>
              <a:rPr lang="zh-CN" altLang="en-US" dirty="0" smtClean="0"/>
              <a:t>）满足美国国防部挑选承包商时，对承包商的能力进行评价；</a:t>
            </a:r>
            <a:endParaRPr lang="en-US" altLang="zh-CN" dirty="0" smtClean="0"/>
          </a:p>
          <a:p>
            <a:pPr lvl="1"/>
            <a:r>
              <a:rPr lang="en-US" dirty="0" smtClean="0"/>
              <a:t>2</a:t>
            </a:r>
            <a:r>
              <a:rPr lang="zh-CN" altLang="en-US" dirty="0" smtClean="0"/>
              <a:t>）承包商可以通过自评估寻找自己的不足和强项，通过改进自己的能力，提高软件项目的质量和能力；</a:t>
            </a:r>
            <a:endParaRPr lang="en-US" altLang="zh-CN" dirty="0" smtClean="0"/>
          </a:p>
          <a:p>
            <a:pPr lvl="1"/>
            <a:r>
              <a:rPr lang="en-US" dirty="0" smtClean="0"/>
              <a:t>3</a:t>
            </a:r>
            <a:r>
              <a:rPr lang="zh-CN" altLang="en-US" dirty="0" smtClean="0"/>
              <a:t>）通过推动</a:t>
            </a:r>
            <a:r>
              <a:rPr lang="en-US" dirty="0" smtClean="0"/>
              <a:t>CMM</a:t>
            </a:r>
            <a:r>
              <a:rPr lang="zh-CN" altLang="en-US" dirty="0" smtClean="0"/>
              <a:t>评估运动，提高美国在软件产业的整体竞争力。</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SW-CMM</a:t>
            </a:r>
            <a:endParaRPr lang="zh-CN" altLang="en-US" dirty="0"/>
          </a:p>
        </p:txBody>
      </p:sp>
      <p:sp>
        <p:nvSpPr>
          <p:cNvPr id="3" name="Rectangle 34"/>
          <p:cNvSpPr>
            <a:spLocks noChangeArrowheads="1"/>
          </p:cNvSpPr>
          <p:nvPr/>
        </p:nvSpPr>
        <p:spPr bwMode="auto">
          <a:xfrm>
            <a:off x="1008529" y="1180188"/>
            <a:ext cx="145313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1400"/>
          </a:p>
        </p:txBody>
      </p:sp>
      <p:grpSp>
        <p:nvGrpSpPr>
          <p:cNvPr id="38" name="Group 1"/>
          <p:cNvGrpSpPr>
            <a:grpSpLocks noChangeAspect="1"/>
          </p:cNvGrpSpPr>
          <p:nvPr/>
        </p:nvGrpSpPr>
        <p:grpSpPr bwMode="auto">
          <a:xfrm>
            <a:off x="1008529" y="1711917"/>
            <a:ext cx="7745506" cy="4155470"/>
            <a:chOff x="2493" y="6688"/>
            <a:chExt cx="6232" cy="3343"/>
          </a:xfrm>
        </p:grpSpPr>
        <p:sp>
          <p:nvSpPr>
            <p:cNvPr id="40" name="Rectangle 32"/>
            <p:cNvSpPr>
              <a:spLocks noChangeArrowheads="1"/>
            </p:cNvSpPr>
            <p:nvPr/>
          </p:nvSpPr>
          <p:spPr bwMode="auto">
            <a:xfrm>
              <a:off x="6445" y="6688"/>
              <a:ext cx="872" cy="7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不断的改进</a:t>
              </a:r>
            </a:p>
          </p:txBody>
        </p:sp>
        <p:sp>
          <p:nvSpPr>
            <p:cNvPr id="41" name="Rectangle 31"/>
            <p:cNvSpPr>
              <a:spLocks noChangeArrowheads="1"/>
            </p:cNvSpPr>
            <p:nvPr/>
          </p:nvSpPr>
          <p:spPr bwMode="auto">
            <a:xfrm>
              <a:off x="5441" y="7171"/>
              <a:ext cx="871" cy="7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提升可预测性</a:t>
              </a:r>
            </a:p>
          </p:txBody>
        </p:sp>
        <p:sp>
          <p:nvSpPr>
            <p:cNvPr id="42" name="Rectangle 30"/>
            <p:cNvSpPr>
              <a:spLocks noChangeArrowheads="1"/>
            </p:cNvSpPr>
            <p:nvPr/>
          </p:nvSpPr>
          <p:spPr bwMode="auto">
            <a:xfrm>
              <a:off x="4233" y="7654"/>
              <a:ext cx="1074" cy="7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标准化和一致性</a:t>
              </a:r>
            </a:p>
          </p:txBody>
        </p:sp>
        <p:sp>
          <p:nvSpPr>
            <p:cNvPr id="43" name="Rectangle 29"/>
            <p:cNvSpPr>
              <a:spLocks noChangeArrowheads="1"/>
            </p:cNvSpPr>
            <p:nvPr/>
          </p:nvSpPr>
          <p:spPr bwMode="auto">
            <a:xfrm>
              <a:off x="3096" y="8298"/>
              <a:ext cx="804" cy="7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增强纪律性</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4" name="AutoShape 28"/>
            <p:cNvSpPr>
              <a:spLocks noChangeArrowheads="1"/>
            </p:cNvSpPr>
            <p:nvPr/>
          </p:nvSpPr>
          <p:spPr bwMode="auto">
            <a:xfrm>
              <a:off x="2555" y="9064"/>
              <a:ext cx="1308" cy="3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p>
          </p:txBody>
        </p:sp>
        <p:sp>
          <p:nvSpPr>
            <p:cNvPr id="45" name="Text Box 27"/>
            <p:cNvSpPr txBox="1">
              <a:spLocks noChangeArrowheads="1"/>
            </p:cNvSpPr>
            <p:nvPr/>
          </p:nvSpPr>
          <p:spPr bwMode="auto">
            <a:xfrm>
              <a:off x="2618" y="9047"/>
              <a:ext cx="1188"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cs typeface="Times New Roman" panose="02020603050405020304" pitchFamily="18" charset="0"/>
                </a:rPr>
                <a:t>初始级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nvGrpSpPr>
            <p:cNvPr id="46" name="Group 24"/>
            <p:cNvGrpSpPr>
              <a:grpSpLocks/>
            </p:cNvGrpSpPr>
            <p:nvPr/>
          </p:nvGrpSpPr>
          <p:grpSpPr bwMode="auto">
            <a:xfrm>
              <a:off x="3753" y="8524"/>
              <a:ext cx="1337" cy="418"/>
              <a:chOff x="4424" y="12330"/>
              <a:chExt cx="1350" cy="360"/>
            </a:xfrm>
          </p:grpSpPr>
          <p:sp>
            <p:nvSpPr>
              <p:cNvPr id="69" name="AutoShape 26"/>
              <p:cNvSpPr>
                <a:spLocks noChangeArrowheads="1"/>
              </p:cNvSpPr>
              <p:nvPr/>
            </p:nvSpPr>
            <p:spPr bwMode="auto">
              <a:xfrm>
                <a:off x="4424" y="12345"/>
                <a:ext cx="1336" cy="31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p>
            </p:txBody>
          </p:sp>
          <p:sp>
            <p:nvSpPr>
              <p:cNvPr id="70" name="Text Box 25"/>
              <p:cNvSpPr txBox="1">
                <a:spLocks noChangeArrowheads="1"/>
              </p:cNvSpPr>
              <p:nvPr/>
            </p:nvSpPr>
            <p:spPr bwMode="auto">
              <a:xfrm>
                <a:off x="4424" y="12330"/>
                <a:ext cx="135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cs typeface="Times New Roman" panose="02020603050405020304" pitchFamily="18" charset="0"/>
                  </a:rPr>
                  <a:t>可重复级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grpSp>
          <p:nvGrpSpPr>
            <p:cNvPr id="47" name="Group 21"/>
            <p:cNvGrpSpPr>
              <a:grpSpLocks/>
            </p:cNvGrpSpPr>
            <p:nvPr/>
          </p:nvGrpSpPr>
          <p:grpSpPr bwMode="auto">
            <a:xfrm>
              <a:off x="4979" y="7983"/>
              <a:ext cx="1337" cy="419"/>
              <a:chOff x="4424" y="12330"/>
              <a:chExt cx="1350" cy="360"/>
            </a:xfrm>
          </p:grpSpPr>
          <p:sp>
            <p:nvSpPr>
              <p:cNvPr id="67" name="AutoShape 23"/>
              <p:cNvSpPr>
                <a:spLocks noChangeArrowheads="1"/>
              </p:cNvSpPr>
              <p:nvPr/>
            </p:nvSpPr>
            <p:spPr bwMode="auto">
              <a:xfrm>
                <a:off x="4424" y="12345"/>
                <a:ext cx="1336" cy="31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p>
            </p:txBody>
          </p:sp>
          <p:sp>
            <p:nvSpPr>
              <p:cNvPr id="68" name="Text Box 22"/>
              <p:cNvSpPr txBox="1">
                <a:spLocks noChangeArrowheads="1"/>
              </p:cNvSpPr>
              <p:nvPr/>
            </p:nvSpPr>
            <p:spPr bwMode="auto">
              <a:xfrm>
                <a:off x="4424" y="12330"/>
                <a:ext cx="135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cs typeface="Times New Roman" panose="02020603050405020304" pitchFamily="18" charset="0"/>
                  </a:rPr>
                  <a:t>已定义级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grpSp>
          <p:nvGrpSpPr>
            <p:cNvPr id="48" name="Group 18"/>
            <p:cNvGrpSpPr>
              <a:grpSpLocks/>
            </p:cNvGrpSpPr>
            <p:nvPr/>
          </p:nvGrpSpPr>
          <p:grpSpPr bwMode="auto">
            <a:xfrm>
              <a:off x="6176" y="7408"/>
              <a:ext cx="1337" cy="419"/>
              <a:chOff x="4424" y="12330"/>
              <a:chExt cx="1350" cy="360"/>
            </a:xfrm>
          </p:grpSpPr>
          <p:sp>
            <p:nvSpPr>
              <p:cNvPr id="65" name="AutoShape 20"/>
              <p:cNvSpPr>
                <a:spLocks noChangeArrowheads="1"/>
              </p:cNvSpPr>
              <p:nvPr/>
            </p:nvSpPr>
            <p:spPr bwMode="auto">
              <a:xfrm>
                <a:off x="4424" y="12345"/>
                <a:ext cx="1336" cy="31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p>
            </p:txBody>
          </p:sp>
          <p:sp>
            <p:nvSpPr>
              <p:cNvPr id="66" name="Text Box 19"/>
              <p:cNvSpPr txBox="1">
                <a:spLocks noChangeArrowheads="1"/>
              </p:cNvSpPr>
              <p:nvPr/>
            </p:nvSpPr>
            <p:spPr bwMode="auto">
              <a:xfrm>
                <a:off x="4424" y="12330"/>
                <a:ext cx="135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cs typeface="Times New Roman" panose="02020603050405020304" pitchFamily="18" charset="0"/>
                  </a:rPr>
                  <a:t>定量管理级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grpSp>
          <p:nvGrpSpPr>
            <p:cNvPr id="49" name="Group 15"/>
            <p:cNvGrpSpPr>
              <a:grpSpLocks/>
            </p:cNvGrpSpPr>
            <p:nvPr/>
          </p:nvGrpSpPr>
          <p:grpSpPr bwMode="auto">
            <a:xfrm>
              <a:off x="7388" y="6833"/>
              <a:ext cx="1337" cy="418"/>
              <a:chOff x="4424" y="12330"/>
              <a:chExt cx="1350" cy="360"/>
            </a:xfrm>
          </p:grpSpPr>
          <p:sp>
            <p:nvSpPr>
              <p:cNvPr id="63" name="AutoShape 17"/>
              <p:cNvSpPr>
                <a:spLocks noChangeArrowheads="1"/>
              </p:cNvSpPr>
              <p:nvPr/>
            </p:nvSpPr>
            <p:spPr bwMode="auto">
              <a:xfrm>
                <a:off x="4424" y="12345"/>
                <a:ext cx="1336" cy="31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p>
            </p:txBody>
          </p:sp>
          <p:sp>
            <p:nvSpPr>
              <p:cNvPr id="64" name="Text Box 16"/>
              <p:cNvSpPr txBox="1">
                <a:spLocks noChangeArrowheads="1"/>
              </p:cNvSpPr>
              <p:nvPr/>
            </p:nvSpPr>
            <p:spPr bwMode="auto">
              <a:xfrm>
                <a:off x="4424" y="12330"/>
                <a:ext cx="135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cs typeface="Times New Roman" panose="02020603050405020304" pitchFamily="18" charset="0"/>
                  </a:rPr>
                  <a:t>优化级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50" name="Arc 14"/>
            <p:cNvSpPr>
              <a:spLocks/>
            </p:cNvSpPr>
            <p:nvPr/>
          </p:nvSpPr>
          <p:spPr bwMode="auto">
            <a:xfrm flipH="1">
              <a:off x="3221" y="8733"/>
              <a:ext cx="522" cy="33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51" name="Arc 13"/>
            <p:cNvSpPr>
              <a:spLocks/>
            </p:cNvSpPr>
            <p:nvPr/>
          </p:nvSpPr>
          <p:spPr bwMode="auto">
            <a:xfrm flipH="1">
              <a:off x="4433" y="8193"/>
              <a:ext cx="535" cy="3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52" name="Arc 12"/>
            <p:cNvSpPr>
              <a:spLocks/>
            </p:cNvSpPr>
            <p:nvPr/>
          </p:nvSpPr>
          <p:spPr bwMode="auto">
            <a:xfrm flipH="1">
              <a:off x="5661" y="7635"/>
              <a:ext cx="490" cy="36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53" name="Arc 11"/>
            <p:cNvSpPr>
              <a:spLocks/>
            </p:cNvSpPr>
            <p:nvPr/>
          </p:nvSpPr>
          <p:spPr bwMode="auto">
            <a:xfrm flipH="1">
              <a:off x="6843" y="7063"/>
              <a:ext cx="535" cy="36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54" name="Rectangle 10"/>
            <p:cNvSpPr>
              <a:spLocks noChangeArrowheads="1"/>
            </p:cNvSpPr>
            <p:nvPr/>
          </p:nvSpPr>
          <p:spPr bwMode="auto">
            <a:xfrm>
              <a:off x="4029" y="9018"/>
              <a:ext cx="1071"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有纪律的项目管理</a:t>
              </a:r>
            </a:p>
          </p:txBody>
        </p:sp>
        <p:sp>
          <p:nvSpPr>
            <p:cNvPr id="55" name="Rectangle 9"/>
            <p:cNvSpPr>
              <a:spLocks noChangeArrowheads="1"/>
            </p:cNvSpPr>
            <p:nvPr/>
          </p:nvSpPr>
          <p:spPr bwMode="auto">
            <a:xfrm>
              <a:off x="6368" y="7926"/>
              <a:ext cx="1072" cy="8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量化产品和过程质量管理</a:t>
              </a:r>
            </a:p>
          </p:txBody>
        </p:sp>
        <p:sp>
          <p:nvSpPr>
            <p:cNvPr id="56" name="Rectangle 8"/>
            <p:cNvSpPr>
              <a:spLocks noChangeArrowheads="1"/>
            </p:cNvSpPr>
            <p:nvPr/>
          </p:nvSpPr>
          <p:spPr bwMode="auto">
            <a:xfrm>
              <a:off x="5100" y="8394"/>
              <a:ext cx="1212" cy="7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标准户的综合过程管理</a:t>
              </a:r>
            </a:p>
          </p:txBody>
        </p:sp>
        <p:sp>
          <p:nvSpPr>
            <p:cNvPr id="57" name="Rectangle 7"/>
            <p:cNvSpPr>
              <a:spLocks noChangeArrowheads="1"/>
            </p:cNvSpPr>
            <p:nvPr/>
          </p:nvSpPr>
          <p:spPr bwMode="auto">
            <a:xfrm>
              <a:off x="7620" y="7302"/>
              <a:ext cx="1072" cy="8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不断改进管理与技术创新</a:t>
              </a:r>
            </a:p>
          </p:txBody>
        </p:sp>
        <p:sp>
          <p:nvSpPr>
            <p:cNvPr id="58" name="Freeform 6"/>
            <p:cNvSpPr>
              <a:spLocks/>
            </p:cNvSpPr>
            <p:nvPr/>
          </p:nvSpPr>
          <p:spPr bwMode="auto">
            <a:xfrm>
              <a:off x="2551" y="6701"/>
              <a:ext cx="5745" cy="2085"/>
            </a:xfrm>
            <a:custGeom>
              <a:avLst/>
              <a:gdLst>
                <a:gd name="T0" fmla="*/ 0 w 5745"/>
                <a:gd name="T1" fmla="*/ 2085 h 2085"/>
                <a:gd name="T2" fmla="*/ 450 w 5745"/>
                <a:gd name="T3" fmla="*/ 2085 h 2085"/>
                <a:gd name="T4" fmla="*/ 450 w 5745"/>
                <a:gd name="T5" fmla="*/ 1605 h 2085"/>
                <a:gd name="T6" fmla="*/ 1575 w 5745"/>
                <a:gd name="T7" fmla="*/ 1590 h 2085"/>
                <a:gd name="T8" fmla="*/ 1605 w 5745"/>
                <a:gd name="T9" fmla="*/ 915 h 2085"/>
                <a:gd name="T10" fmla="*/ 2805 w 5745"/>
                <a:gd name="T11" fmla="*/ 930 h 2085"/>
                <a:gd name="T12" fmla="*/ 2805 w 5745"/>
                <a:gd name="T13" fmla="*/ 495 h 2085"/>
                <a:gd name="T14" fmla="*/ 3795 w 5745"/>
                <a:gd name="T15" fmla="*/ 495 h 2085"/>
                <a:gd name="T16" fmla="*/ 3795 w 5745"/>
                <a:gd name="T17" fmla="*/ 0 h 2085"/>
                <a:gd name="T18" fmla="*/ 5745 w 5745"/>
                <a:gd name="T19" fmla="*/ 0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45" h="2085">
                  <a:moveTo>
                    <a:pt x="0" y="2085"/>
                  </a:moveTo>
                  <a:lnTo>
                    <a:pt x="450" y="2085"/>
                  </a:lnTo>
                  <a:lnTo>
                    <a:pt x="450" y="1605"/>
                  </a:lnTo>
                  <a:lnTo>
                    <a:pt x="1575" y="1590"/>
                  </a:lnTo>
                  <a:lnTo>
                    <a:pt x="1605" y="915"/>
                  </a:lnTo>
                  <a:lnTo>
                    <a:pt x="2805" y="930"/>
                  </a:lnTo>
                  <a:lnTo>
                    <a:pt x="2805" y="495"/>
                  </a:lnTo>
                  <a:lnTo>
                    <a:pt x="3795" y="495"/>
                  </a:lnTo>
                  <a:lnTo>
                    <a:pt x="3795" y="0"/>
                  </a:lnTo>
                  <a:lnTo>
                    <a:pt x="5745" y="0"/>
                  </a:ln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59" name="Rectangle 5"/>
            <p:cNvSpPr>
              <a:spLocks noChangeArrowheads="1"/>
            </p:cNvSpPr>
            <p:nvPr/>
          </p:nvSpPr>
          <p:spPr bwMode="auto">
            <a:xfrm rot="-1256877">
              <a:off x="3900" y="7171"/>
              <a:ext cx="1206" cy="3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cs typeface="Times New Roman" panose="02020603050405020304" pitchFamily="18" charset="0"/>
                </a:rPr>
                <a:t>改进目标</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0" name="Rectangle 4"/>
            <p:cNvSpPr>
              <a:spLocks noChangeArrowheads="1"/>
            </p:cNvSpPr>
            <p:nvPr/>
          </p:nvSpPr>
          <p:spPr bwMode="auto">
            <a:xfrm>
              <a:off x="2493" y="9586"/>
              <a:ext cx="1407" cy="3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管理混乱</a:t>
              </a:r>
            </a:p>
          </p:txBody>
        </p:sp>
        <p:sp>
          <p:nvSpPr>
            <p:cNvPr id="61" name="Freeform 3"/>
            <p:cNvSpPr>
              <a:spLocks/>
            </p:cNvSpPr>
            <p:nvPr/>
          </p:nvSpPr>
          <p:spPr bwMode="auto">
            <a:xfrm>
              <a:off x="2626" y="8021"/>
              <a:ext cx="5970" cy="2010"/>
            </a:xfrm>
            <a:custGeom>
              <a:avLst/>
              <a:gdLst>
                <a:gd name="T0" fmla="*/ 0 w 5970"/>
                <a:gd name="T1" fmla="*/ 2010 h 2010"/>
                <a:gd name="T2" fmla="*/ 1335 w 5970"/>
                <a:gd name="T3" fmla="*/ 1980 h 2010"/>
                <a:gd name="T4" fmla="*/ 1350 w 5970"/>
                <a:gd name="T5" fmla="*/ 1590 h 2010"/>
                <a:gd name="T6" fmla="*/ 2520 w 5970"/>
                <a:gd name="T7" fmla="*/ 1560 h 2010"/>
                <a:gd name="T8" fmla="*/ 2535 w 5970"/>
                <a:gd name="T9" fmla="*/ 960 h 2010"/>
                <a:gd name="T10" fmla="*/ 3720 w 5970"/>
                <a:gd name="T11" fmla="*/ 930 h 2010"/>
                <a:gd name="T12" fmla="*/ 3720 w 5970"/>
                <a:gd name="T13" fmla="*/ 690 h 2010"/>
                <a:gd name="T14" fmla="*/ 4845 w 5970"/>
                <a:gd name="T15" fmla="*/ 660 h 2010"/>
                <a:gd name="T16" fmla="*/ 4845 w 5970"/>
                <a:gd name="T17" fmla="*/ 30 h 2010"/>
                <a:gd name="T18" fmla="*/ 5970 w 5970"/>
                <a:gd name="T19" fmla="*/ 0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70" h="2010">
                  <a:moveTo>
                    <a:pt x="0" y="2010"/>
                  </a:moveTo>
                  <a:lnTo>
                    <a:pt x="1335" y="1980"/>
                  </a:lnTo>
                  <a:lnTo>
                    <a:pt x="1350" y="1590"/>
                  </a:lnTo>
                  <a:lnTo>
                    <a:pt x="2520" y="1560"/>
                  </a:lnTo>
                  <a:lnTo>
                    <a:pt x="2535" y="960"/>
                  </a:lnTo>
                  <a:lnTo>
                    <a:pt x="3720" y="930"/>
                  </a:lnTo>
                  <a:lnTo>
                    <a:pt x="3720" y="690"/>
                  </a:lnTo>
                  <a:lnTo>
                    <a:pt x="4845" y="660"/>
                  </a:lnTo>
                  <a:lnTo>
                    <a:pt x="4845" y="30"/>
                  </a:lnTo>
                  <a:lnTo>
                    <a:pt x="5970" y="0"/>
                  </a:ln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62" name="Rectangle 2"/>
            <p:cNvSpPr>
              <a:spLocks noChangeArrowheads="1"/>
            </p:cNvSpPr>
            <p:nvPr/>
          </p:nvSpPr>
          <p:spPr bwMode="auto">
            <a:xfrm rot="-1256877">
              <a:off x="5335" y="9258"/>
              <a:ext cx="1206" cy="4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cs typeface="Times New Roman" panose="02020603050405020304" pitchFamily="18" charset="0"/>
                </a:rPr>
                <a:t>各级特征</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初始级</a:t>
            </a:r>
          </a:p>
        </p:txBody>
      </p:sp>
      <p:sp>
        <p:nvSpPr>
          <p:cNvPr id="3" name="内容占位符 2"/>
          <p:cNvSpPr>
            <a:spLocks noGrp="1"/>
          </p:cNvSpPr>
          <p:nvPr>
            <p:ph idx="1"/>
          </p:nvPr>
        </p:nvSpPr>
        <p:spPr>
          <a:xfrm>
            <a:off x="914400" y="1236194"/>
            <a:ext cx="8001000" cy="4902200"/>
          </a:xfrm>
        </p:spPr>
        <p:txBody>
          <a:bodyPr/>
          <a:lstStyle/>
          <a:p>
            <a:r>
              <a:rPr lang="zh-CN" altLang="en-US" sz="2400" dirty="0" smtClean="0"/>
              <a:t>软件项目层面：</a:t>
            </a:r>
            <a:endParaRPr lang="en-US" altLang="zh-CN" sz="2400" dirty="0" smtClean="0"/>
          </a:p>
          <a:p>
            <a:pPr lvl="1"/>
            <a:r>
              <a:rPr lang="zh-CN" altLang="en-US" sz="2000" dirty="0" smtClean="0"/>
              <a:t>开发过程</a:t>
            </a:r>
            <a:r>
              <a:rPr lang="zh-CN" altLang="en-US" sz="2000" dirty="0"/>
              <a:t>处于无序甚至混乱的状态</a:t>
            </a:r>
            <a:r>
              <a:rPr lang="zh-CN" altLang="en-US" sz="2000" dirty="0" smtClean="0"/>
              <a:t>。</a:t>
            </a:r>
            <a:endParaRPr lang="en-US" altLang="zh-CN" sz="2000" dirty="0" smtClean="0"/>
          </a:p>
          <a:p>
            <a:pPr lvl="1"/>
            <a:r>
              <a:rPr lang="zh-CN" altLang="en-US" sz="2000" dirty="0" smtClean="0"/>
              <a:t>项目</a:t>
            </a:r>
            <a:r>
              <a:rPr lang="zh-CN" altLang="en-US" sz="2000" dirty="0"/>
              <a:t>的成功完全依赖于有经验的软件经理及高水平的软件开发队伍</a:t>
            </a:r>
            <a:r>
              <a:rPr lang="zh-CN" altLang="en-US" sz="2000" dirty="0" smtClean="0"/>
              <a:t>。</a:t>
            </a:r>
            <a:endParaRPr lang="en-US" altLang="zh-CN" sz="2000" dirty="0" smtClean="0"/>
          </a:p>
          <a:p>
            <a:pPr lvl="1"/>
            <a:r>
              <a:rPr lang="zh-CN" altLang="en-US" sz="2000" dirty="0" smtClean="0"/>
              <a:t>“</a:t>
            </a:r>
            <a:r>
              <a:rPr lang="zh-CN" altLang="en-US" sz="2000" dirty="0"/>
              <a:t>好朋友的、哥们式的体系”在项目的管理中起到非常重要的作用</a:t>
            </a:r>
            <a:r>
              <a:rPr lang="zh-CN" altLang="en-US" sz="2000" dirty="0" smtClean="0"/>
              <a:t>。</a:t>
            </a:r>
            <a:endParaRPr lang="en-US" altLang="zh-CN" sz="2000" dirty="0" smtClean="0"/>
          </a:p>
          <a:p>
            <a:pPr lvl="1"/>
            <a:r>
              <a:rPr lang="zh-CN" altLang="en-US" sz="2000" dirty="0" smtClean="0"/>
              <a:t>项目</a:t>
            </a:r>
            <a:r>
              <a:rPr lang="zh-CN" altLang="en-US" sz="2000" dirty="0"/>
              <a:t>组的加班、不计报酬式的工作模式是支持项目的关键</a:t>
            </a:r>
            <a:r>
              <a:rPr lang="zh-CN" altLang="en-US" sz="2000" dirty="0" smtClean="0"/>
              <a:t>因素</a:t>
            </a:r>
            <a:endParaRPr lang="en-US" altLang="zh-CN" sz="2000" dirty="0"/>
          </a:p>
          <a:p>
            <a:r>
              <a:rPr lang="zh-CN" altLang="en-US" sz="2400" dirty="0" smtClean="0"/>
              <a:t>组织</a:t>
            </a:r>
            <a:r>
              <a:rPr lang="zh-CN" altLang="en-US" sz="2400" dirty="0"/>
              <a:t>（企业）</a:t>
            </a:r>
            <a:r>
              <a:rPr lang="zh-CN" altLang="en-US" sz="2400" dirty="0" smtClean="0"/>
              <a:t>层面</a:t>
            </a:r>
            <a:r>
              <a:rPr lang="en-US" altLang="zh-CN" sz="2400" dirty="0" smtClean="0"/>
              <a:t>:</a:t>
            </a:r>
          </a:p>
          <a:p>
            <a:pPr lvl="1"/>
            <a:r>
              <a:rPr lang="zh-CN" altLang="en-US" sz="2000" dirty="0" smtClean="0"/>
              <a:t>还</a:t>
            </a:r>
            <a:r>
              <a:rPr lang="zh-CN" altLang="en-US" sz="2000" dirty="0"/>
              <a:t>没有建立最基本的软件过程，或者，虽已建立基本软件过程，但是，常常不能有效的实施</a:t>
            </a:r>
            <a:r>
              <a:rPr lang="zh-CN" altLang="en-US" sz="2000" dirty="0" smtClean="0"/>
              <a:t>。</a:t>
            </a:r>
            <a:endParaRPr lang="en-US" altLang="zh-CN" sz="2000" dirty="0" smtClean="0"/>
          </a:p>
          <a:p>
            <a:pPr lvl="1"/>
            <a:r>
              <a:rPr lang="zh-CN" altLang="en-US" sz="2000" dirty="0" smtClean="0"/>
              <a:t>组织</a:t>
            </a:r>
            <a:r>
              <a:rPr lang="zh-CN" altLang="en-US" sz="2000" dirty="0"/>
              <a:t>中缺乏健全的管理制度，高层管理者总是将最乐观的进度、费用、质量等计划下达给项目组。迫使软件项目组被动应付</a:t>
            </a:r>
            <a:r>
              <a:rPr lang="zh-CN" altLang="en-US" sz="2000" dirty="0" smtClean="0"/>
              <a:t>。</a:t>
            </a:r>
            <a:endParaRPr lang="en-US" altLang="zh-CN" sz="2000" dirty="0" smtClean="0"/>
          </a:p>
          <a:p>
            <a:pPr lvl="1"/>
            <a:r>
              <a:rPr lang="zh-CN" altLang="en-US" sz="2000" dirty="0" smtClean="0"/>
              <a:t>这种</a:t>
            </a:r>
            <a:r>
              <a:rPr lang="zh-CN" altLang="en-US" sz="2000" dirty="0"/>
              <a:t>管理方式使得良好的软件工程技术难以在各项目小组实施和展开。</a:t>
            </a:r>
          </a:p>
          <a:p>
            <a:endParaRPr lang="zh-CN" altLang="en-US" sz="2400" dirty="0"/>
          </a:p>
        </p:txBody>
      </p:sp>
    </p:spTree>
    <p:extLst>
      <p:ext uri="{BB962C8B-B14F-4D97-AF65-F5344CB8AC3E}">
        <p14:creationId xmlns:p14="http://schemas.microsoft.com/office/powerpoint/2010/main" val="1971751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可重复级</a:t>
            </a:r>
          </a:p>
        </p:txBody>
      </p:sp>
      <p:sp>
        <p:nvSpPr>
          <p:cNvPr id="3" name="内容占位符 2"/>
          <p:cNvSpPr>
            <a:spLocks noGrp="1"/>
          </p:cNvSpPr>
          <p:nvPr>
            <p:ph idx="1"/>
          </p:nvPr>
        </p:nvSpPr>
        <p:spPr/>
        <p:txBody>
          <a:bodyPr/>
          <a:lstStyle/>
          <a:p>
            <a:r>
              <a:rPr lang="zh-CN" altLang="en-US" sz="2400" dirty="0" smtClean="0"/>
              <a:t>目的</a:t>
            </a:r>
            <a:r>
              <a:rPr lang="zh-CN" altLang="en-US" sz="2400" dirty="0"/>
              <a:t>是将企业的生产行为从“艺术家的创作行为”改变为“工程生产的行为”</a:t>
            </a:r>
            <a:r>
              <a:rPr lang="zh-CN" altLang="en-US" sz="2400" dirty="0" smtClean="0"/>
              <a:t>。</a:t>
            </a:r>
            <a:endParaRPr lang="en-US" altLang="zh-CN" sz="2400" dirty="0" smtClean="0"/>
          </a:p>
          <a:p>
            <a:r>
              <a:rPr lang="zh-CN" altLang="en-US" sz="2400" dirty="0" smtClean="0"/>
              <a:t>企业</a:t>
            </a:r>
            <a:r>
              <a:rPr lang="zh-CN" altLang="en-US" sz="2400" dirty="0"/>
              <a:t>（组织）层面上已经意识</a:t>
            </a:r>
            <a:r>
              <a:rPr lang="zh-CN" altLang="en-US" sz="2400" dirty="0" smtClean="0"/>
              <a:t>到：</a:t>
            </a:r>
            <a:endParaRPr lang="en-US" altLang="zh-CN" sz="2400" dirty="0" smtClean="0"/>
          </a:p>
          <a:p>
            <a:pPr lvl="1"/>
            <a:r>
              <a:rPr lang="zh-CN" altLang="en-US" sz="2000" dirty="0" smtClean="0"/>
              <a:t>扩大</a:t>
            </a:r>
            <a:r>
              <a:rPr lang="zh-CN" altLang="en-US" sz="2000" dirty="0"/>
              <a:t>软件再生产的根本出路是能够重复以前“类似”项目的成功。从人的管理和项目的管理角度，能够利用成功的经验，对项目进行复制</a:t>
            </a:r>
            <a:r>
              <a:rPr lang="zh-CN" altLang="en-US" sz="2000" dirty="0" smtClean="0"/>
              <a:t>。</a:t>
            </a:r>
            <a:endParaRPr lang="en-US" altLang="zh-CN" sz="2000" dirty="0" smtClean="0"/>
          </a:p>
          <a:p>
            <a:pPr lvl="1"/>
            <a:r>
              <a:rPr lang="zh-CN" altLang="en-US" sz="2000" dirty="0" smtClean="0"/>
              <a:t>组织</a:t>
            </a:r>
            <a:r>
              <a:rPr lang="zh-CN" altLang="en-US" sz="2000" dirty="0"/>
              <a:t>）层面已建立了最基本的项目管理过程。并能依据项目管理过程，对项目的成本、进度和功能进行跟踪。能够使类似项目重复以前的成功。</a:t>
            </a:r>
          </a:p>
          <a:p>
            <a:r>
              <a:rPr lang="zh-CN" altLang="en-US" sz="2400" dirty="0"/>
              <a:t>在项目层面上，已建立基本的软件过程管理。项目组的承诺是以已有的经验为基础，并充分考虑当前项目的需求，因此所制定的计划、进度、成本等比较接近实际情况。</a:t>
            </a:r>
          </a:p>
          <a:p>
            <a:endParaRPr lang="zh-CN" altLang="en-US" sz="2400" dirty="0"/>
          </a:p>
        </p:txBody>
      </p:sp>
    </p:spTree>
    <p:extLst>
      <p:ext uri="{BB962C8B-B14F-4D97-AF65-F5344CB8AC3E}">
        <p14:creationId xmlns:p14="http://schemas.microsoft.com/office/powerpoint/2010/main" val="4142901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已定义级</a:t>
            </a:r>
          </a:p>
        </p:txBody>
      </p:sp>
      <p:sp>
        <p:nvSpPr>
          <p:cNvPr id="3" name="内容占位符 2"/>
          <p:cNvSpPr>
            <a:spLocks noGrp="1"/>
          </p:cNvSpPr>
          <p:nvPr>
            <p:ph idx="1"/>
          </p:nvPr>
        </p:nvSpPr>
        <p:spPr/>
        <p:txBody>
          <a:bodyPr/>
          <a:lstStyle/>
          <a:p>
            <a:r>
              <a:rPr lang="zh-CN" altLang="en-US" sz="2400" dirty="0" smtClean="0"/>
              <a:t>从</a:t>
            </a:r>
            <a:r>
              <a:rPr lang="zh-CN" altLang="en-US" sz="2400" dirty="0"/>
              <a:t>组织层面</a:t>
            </a:r>
            <a:r>
              <a:rPr lang="zh-CN" altLang="en-US" sz="2400" dirty="0" smtClean="0"/>
              <a:t>上：</a:t>
            </a:r>
            <a:endParaRPr lang="en-US" altLang="zh-CN" sz="2400" dirty="0" smtClean="0"/>
          </a:p>
          <a:p>
            <a:pPr lvl="1"/>
            <a:r>
              <a:rPr lang="zh-CN" altLang="en-US" sz="2000" dirty="0" smtClean="0"/>
              <a:t>定义</a:t>
            </a:r>
            <a:r>
              <a:rPr lang="zh-CN" altLang="en-US" sz="2000" dirty="0"/>
              <a:t>了与过程相关的标准和规程</a:t>
            </a:r>
            <a:r>
              <a:rPr lang="zh-CN" altLang="en-US" sz="2000" dirty="0" smtClean="0"/>
              <a:t>。</a:t>
            </a:r>
            <a:endParaRPr lang="en-US" altLang="zh-CN" sz="2000" dirty="0" smtClean="0"/>
          </a:p>
          <a:p>
            <a:pPr lvl="1"/>
            <a:r>
              <a:rPr lang="zh-CN" altLang="en-US" sz="2000" dirty="0" smtClean="0"/>
              <a:t>组织</a:t>
            </a:r>
            <a:r>
              <a:rPr lang="zh-CN" altLang="en-US" sz="2000" dirty="0"/>
              <a:t>设立负责软件过程活动的机构（例如，软件工程过程组），制定并实施整个组织的培训</a:t>
            </a:r>
            <a:r>
              <a:rPr lang="zh-CN" altLang="en-US" sz="2000" dirty="0" smtClean="0"/>
              <a:t>计划</a:t>
            </a:r>
            <a:endParaRPr lang="en-US" altLang="zh-CN" sz="2000" dirty="0" smtClean="0"/>
          </a:p>
          <a:p>
            <a:pPr lvl="1"/>
            <a:r>
              <a:rPr lang="zh-CN" altLang="en-US" sz="2000" dirty="0" smtClean="0"/>
              <a:t>通过</a:t>
            </a:r>
            <a:r>
              <a:rPr lang="zh-CN" altLang="en-US" sz="2000" dirty="0"/>
              <a:t>培训等手段，让全体员工“共同关注”过程的定义和使用</a:t>
            </a:r>
          </a:p>
          <a:p>
            <a:r>
              <a:rPr lang="zh-CN" altLang="en-US" sz="2400" dirty="0"/>
              <a:t>从项目层面上</a:t>
            </a:r>
            <a:r>
              <a:rPr lang="zh-CN" altLang="en-US" sz="2400" dirty="0" smtClean="0"/>
              <a:t>，</a:t>
            </a:r>
            <a:endParaRPr lang="en-US" altLang="zh-CN" sz="2400" dirty="0" smtClean="0"/>
          </a:p>
          <a:p>
            <a:pPr lvl="1"/>
            <a:r>
              <a:rPr lang="zh-CN" altLang="en-US" sz="2000" dirty="0" smtClean="0"/>
              <a:t>每个</a:t>
            </a:r>
            <a:r>
              <a:rPr lang="zh-CN" altLang="en-US" sz="2000" dirty="0"/>
              <a:t>项目均可以依据项目的具体情况，对组织层面上的标准软件过程进行剪裁</a:t>
            </a:r>
            <a:r>
              <a:rPr lang="en-US" altLang="zh-CN" sz="2000" dirty="0"/>
              <a:t>(tailor)</a:t>
            </a:r>
            <a:r>
              <a:rPr lang="zh-CN" altLang="en-US" sz="2000" dirty="0"/>
              <a:t>，从而得到适合于具体项目的软件过程，并经过批准。在项目的执行过程中，依据计划、管理、技术、产品工程等方面综合地对项目实施集成管理。</a:t>
            </a:r>
          </a:p>
          <a:p>
            <a:pPr lvl="1"/>
            <a:r>
              <a:rPr lang="zh-CN" altLang="en-US" sz="2000" dirty="0" smtClean="0"/>
              <a:t>因此</a:t>
            </a:r>
            <a:r>
              <a:rPr lang="zh-CN" altLang="en-US" sz="2000" dirty="0"/>
              <a:t>，在项目组内和不同项目组之间的人员均可以做到对问题的“共同理解”。共同理解就意味着不同项目的经验和教训可以在组织内共享和交流。</a:t>
            </a:r>
          </a:p>
          <a:p>
            <a:endParaRPr lang="zh-CN" altLang="en-US" sz="2400" dirty="0"/>
          </a:p>
        </p:txBody>
      </p:sp>
    </p:spTree>
    <p:extLst>
      <p:ext uri="{BB962C8B-B14F-4D97-AF65-F5344CB8AC3E}">
        <p14:creationId xmlns:p14="http://schemas.microsoft.com/office/powerpoint/2010/main" val="17808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定量管理</a:t>
            </a:r>
            <a:r>
              <a:rPr lang="zh-CN" altLang="en-US" dirty="0" smtClean="0"/>
              <a:t>级</a:t>
            </a:r>
            <a:endParaRPr lang="zh-CN" altLang="en-US" dirty="0"/>
          </a:p>
        </p:txBody>
      </p:sp>
      <p:sp>
        <p:nvSpPr>
          <p:cNvPr id="3" name="内容占位符 2"/>
          <p:cNvSpPr>
            <a:spLocks noGrp="1"/>
          </p:cNvSpPr>
          <p:nvPr>
            <p:ph idx="1"/>
          </p:nvPr>
        </p:nvSpPr>
        <p:spPr>
          <a:xfrm>
            <a:off x="914400" y="1190146"/>
            <a:ext cx="8001000" cy="4902200"/>
          </a:xfrm>
        </p:spPr>
        <p:txBody>
          <a:bodyPr/>
          <a:lstStyle/>
          <a:p>
            <a:r>
              <a:rPr lang="zh-CN" altLang="en-US" sz="2400" dirty="0" smtClean="0"/>
              <a:t>从</a:t>
            </a:r>
            <a:r>
              <a:rPr lang="zh-CN" altLang="en-US" sz="2400" dirty="0"/>
              <a:t>组织层面</a:t>
            </a:r>
            <a:r>
              <a:rPr lang="zh-CN" altLang="en-US" sz="2400" dirty="0" smtClean="0"/>
              <a:t>上</a:t>
            </a:r>
            <a:endParaRPr lang="en-US" altLang="zh-CN" sz="2400" dirty="0" smtClean="0"/>
          </a:p>
          <a:p>
            <a:pPr lvl="1"/>
            <a:r>
              <a:rPr lang="zh-CN" altLang="en-US" sz="2000" dirty="0" smtClean="0"/>
              <a:t>主动</a:t>
            </a:r>
            <a:r>
              <a:rPr lang="zh-CN" altLang="en-US" sz="2000" dirty="0"/>
              <a:t>地制定测量大纲，对软件过程规定了一致的测量（度量）方法、指标和模型，要求项目组和职能部门采集了关于软件产品和过程质量的数据，并将其放入到组织的软件过程库</a:t>
            </a:r>
            <a:r>
              <a:rPr lang="en-US" altLang="zh-CN" sz="2000" dirty="0"/>
              <a:t>(PDB—Process </a:t>
            </a:r>
            <a:r>
              <a:rPr lang="en-US" altLang="zh-CN" sz="2000" dirty="0" err="1"/>
              <a:t>DataBase</a:t>
            </a:r>
            <a:r>
              <a:rPr lang="en-US" altLang="zh-CN" sz="2000" dirty="0"/>
              <a:t>)</a:t>
            </a:r>
            <a:r>
              <a:rPr lang="zh-CN" altLang="en-US" sz="2000" dirty="0" smtClean="0"/>
              <a:t>。</a:t>
            </a:r>
            <a:endParaRPr lang="en-US" altLang="zh-CN" sz="2000" dirty="0" smtClean="0"/>
          </a:p>
          <a:p>
            <a:pPr lvl="1"/>
            <a:r>
              <a:rPr lang="zh-CN" altLang="en-US" sz="2000" dirty="0" smtClean="0"/>
              <a:t>组织</a:t>
            </a:r>
            <a:r>
              <a:rPr lang="en-US" altLang="zh-CN" sz="2000" dirty="0"/>
              <a:t>(</a:t>
            </a:r>
            <a:r>
              <a:rPr lang="zh-CN" altLang="en-US" sz="2000" dirty="0"/>
              <a:t>企业</a:t>
            </a:r>
            <a:r>
              <a:rPr lang="en-US" altLang="zh-CN" sz="2000" dirty="0"/>
              <a:t>)</a:t>
            </a:r>
            <a:r>
              <a:rPr lang="zh-CN" altLang="en-US" sz="2000" dirty="0"/>
              <a:t>能够利用</a:t>
            </a:r>
            <a:r>
              <a:rPr lang="en-US" altLang="zh-CN" sz="2000" dirty="0"/>
              <a:t>PDB</a:t>
            </a:r>
            <a:r>
              <a:rPr lang="zh-CN" altLang="en-US" sz="2000" dirty="0"/>
              <a:t>建立过程能力基线（</a:t>
            </a:r>
            <a:r>
              <a:rPr lang="en-US" altLang="zh-CN" sz="2000" dirty="0"/>
              <a:t>PCB</a:t>
            </a:r>
            <a:r>
              <a:rPr lang="zh-CN" altLang="en-US" sz="2000" dirty="0"/>
              <a:t>），了解自己的过程能力和，包括质量能力。</a:t>
            </a:r>
          </a:p>
          <a:p>
            <a:r>
              <a:rPr lang="zh-CN" altLang="en-US" sz="2400" dirty="0"/>
              <a:t>项目</a:t>
            </a:r>
            <a:r>
              <a:rPr lang="zh-CN" altLang="en-US" sz="2400" dirty="0" smtClean="0"/>
              <a:t>组：</a:t>
            </a:r>
            <a:endParaRPr lang="en-US" altLang="zh-CN" sz="2400" dirty="0" smtClean="0"/>
          </a:p>
          <a:p>
            <a:pPr lvl="1"/>
            <a:r>
              <a:rPr lang="zh-CN" altLang="en-US" sz="2000" dirty="0" smtClean="0"/>
              <a:t>能够</a:t>
            </a:r>
            <a:r>
              <a:rPr lang="zh-CN" altLang="en-US" sz="2000" dirty="0"/>
              <a:t>利用</a:t>
            </a:r>
            <a:r>
              <a:rPr lang="en-US" altLang="zh-CN" sz="2000" dirty="0"/>
              <a:t>PCB</a:t>
            </a:r>
            <a:r>
              <a:rPr lang="zh-CN" altLang="en-US" sz="2000" dirty="0"/>
              <a:t>定量地指导项目的策划、跟踪、监督和调整，从而做到对项目的定量控制和预测</a:t>
            </a:r>
            <a:r>
              <a:rPr lang="zh-CN" altLang="en-US" sz="2000" dirty="0" smtClean="0"/>
              <a:t>。</a:t>
            </a:r>
            <a:endParaRPr lang="en-US" altLang="zh-CN" sz="2000" dirty="0" smtClean="0"/>
          </a:p>
          <a:p>
            <a:pPr lvl="1"/>
            <a:r>
              <a:rPr lang="zh-CN" altLang="en-US" sz="2000" dirty="0" smtClean="0"/>
              <a:t>项能够</a:t>
            </a:r>
            <a:r>
              <a:rPr lang="zh-CN" altLang="en-US" sz="2000" dirty="0"/>
              <a:t>实现对产品和过程的定量控制，以将其过程性能的变化限制在可接受的范围内</a:t>
            </a:r>
            <a:r>
              <a:rPr lang="zh-CN" altLang="en-US" sz="2000" dirty="0" smtClean="0"/>
              <a:t>。</a:t>
            </a:r>
            <a:endParaRPr lang="en-US" altLang="zh-CN" sz="2000" dirty="0" smtClean="0"/>
          </a:p>
          <a:p>
            <a:pPr lvl="1"/>
            <a:r>
              <a:rPr lang="zh-CN" altLang="en-US" sz="2000" dirty="0" smtClean="0"/>
              <a:t>能</a:t>
            </a:r>
            <a:r>
              <a:rPr lang="zh-CN" altLang="en-US" sz="2000" dirty="0"/>
              <a:t>区别出生产过程中性能的随机变异和特殊变异</a:t>
            </a:r>
            <a:r>
              <a:rPr lang="en-US" altLang="zh-CN" sz="2000" dirty="0"/>
              <a:t>(</a:t>
            </a:r>
            <a:r>
              <a:rPr lang="zh-CN" altLang="en-US" sz="2000" dirty="0"/>
              <a:t>即，偶发性超界和长期慢性</a:t>
            </a:r>
            <a:r>
              <a:rPr lang="zh-CN" altLang="en-US" sz="2000" dirty="0" smtClean="0"/>
              <a:t>浪费</a:t>
            </a:r>
            <a:r>
              <a:rPr lang="en-US" altLang="zh-CN" sz="2000" dirty="0" smtClean="0"/>
              <a:t>)</a:t>
            </a:r>
            <a:r>
              <a:rPr lang="zh-CN" altLang="en-US" sz="2000" dirty="0"/>
              <a:t>因素，及时纠正偶发性超界，并讨论和建议改进长期的慢性浪费。</a:t>
            </a:r>
          </a:p>
          <a:p>
            <a:endParaRPr lang="zh-CN" altLang="en-US" sz="2400" dirty="0"/>
          </a:p>
        </p:txBody>
      </p:sp>
    </p:spTree>
    <p:extLst>
      <p:ext uri="{BB962C8B-B14F-4D97-AF65-F5344CB8AC3E}">
        <p14:creationId xmlns:p14="http://schemas.microsoft.com/office/powerpoint/2010/main" val="1308880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a:t>
            </a:r>
            <a:r>
              <a:rPr lang="zh-CN" altLang="en-US" dirty="0" smtClean="0"/>
              <a:t>级</a:t>
            </a:r>
            <a:endParaRPr lang="zh-CN" altLang="en-US" dirty="0"/>
          </a:p>
        </p:txBody>
      </p:sp>
      <p:sp>
        <p:nvSpPr>
          <p:cNvPr id="3" name="内容占位符 2"/>
          <p:cNvSpPr>
            <a:spLocks noGrp="1"/>
          </p:cNvSpPr>
          <p:nvPr>
            <p:ph idx="1"/>
          </p:nvPr>
        </p:nvSpPr>
        <p:spPr/>
        <p:txBody>
          <a:bodyPr/>
          <a:lstStyle/>
          <a:p>
            <a:r>
              <a:rPr lang="zh-CN" altLang="en-US" sz="2400" dirty="0" smtClean="0"/>
              <a:t>组织层面：</a:t>
            </a:r>
            <a:endParaRPr lang="en-US" altLang="zh-CN" sz="2400" dirty="0" smtClean="0"/>
          </a:p>
          <a:p>
            <a:pPr lvl="1"/>
            <a:r>
              <a:rPr lang="zh-CN" altLang="en-US" sz="2000" dirty="0" smtClean="0"/>
              <a:t>具有</a:t>
            </a:r>
            <a:r>
              <a:rPr lang="zh-CN" altLang="en-US" sz="2000" dirty="0"/>
              <a:t>对自身的组织结构和生产流程具有不断改进和优化能力</a:t>
            </a:r>
            <a:r>
              <a:rPr lang="zh-CN" altLang="en-US" sz="2000" dirty="0" smtClean="0"/>
              <a:t>。</a:t>
            </a:r>
            <a:endParaRPr lang="en-US" altLang="zh-CN" sz="2000" dirty="0" smtClean="0"/>
          </a:p>
          <a:p>
            <a:pPr lvl="2"/>
            <a:r>
              <a:rPr lang="zh-CN" altLang="en-US" sz="1600" dirty="0" smtClean="0"/>
              <a:t>所谓</a:t>
            </a:r>
            <a:r>
              <a:rPr lang="zh-CN" altLang="en-US" sz="1600" dirty="0"/>
              <a:t>“优化”是一种理想的状态。这种状态是没有止境的</a:t>
            </a:r>
            <a:r>
              <a:rPr lang="zh-CN" altLang="en-US" sz="1600" dirty="0" smtClean="0"/>
              <a:t>。</a:t>
            </a:r>
            <a:endParaRPr lang="en-US" altLang="zh-CN" sz="1600" dirty="0" smtClean="0"/>
          </a:p>
          <a:p>
            <a:pPr lvl="2"/>
            <a:r>
              <a:rPr lang="zh-CN" altLang="en-US" sz="1600" dirty="0"/>
              <a:t>也就是说，组织具有了连续不断地、自我改进的能力。</a:t>
            </a:r>
            <a:endParaRPr lang="en-US" altLang="zh-CN" sz="1600" dirty="0"/>
          </a:p>
          <a:p>
            <a:pPr lvl="1"/>
            <a:r>
              <a:rPr lang="zh-CN" altLang="en-US" sz="2000" dirty="0" smtClean="0"/>
              <a:t>整个</a:t>
            </a:r>
            <a:r>
              <a:rPr lang="zh-CN" altLang="en-US" sz="2000" dirty="0"/>
              <a:t>组织能够致力于不断改进软件过程</a:t>
            </a:r>
            <a:r>
              <a:rPr lang="zh-CN" altLang="en-US" sz="2000" dirty="0" smtClean="0"/>
              <a:t>。</a:t>
            </a:r>
            <a:endParaRPr lang="en-US" altLang="zh-CN" sz="2000" dirty="0" smtClean="0"/>
          </a:p>
          <a:p>
            <a:pPr lvl="1"/>
            <a:r>
              <a:rPr lang="zh-CN" altLang="en-US" sz="2000" dirty="0" smtClean="0"/>
              <a:t>组织</a:t>
            </a:r>
            <a:r>
              <a:rPr lang="zh-CN" altLang="en-US" sz="2000" dirty="0"/>
              <a:t>能识别出过程的弱项并予以增强</a:t>
            </a:r>
            <a:r>
              <a:rPr lang="zh-CN" altLang="en-US" sz="2000" dirty="0" smtClean="0"/>
              <a:t>。</a:t>
            </a:r>
            <a:endParaRPr lang="en-US" altLang="zh-CN" sz="2000" dirty="0" smtClean="0"/>
          </a:p>
          <a:p>
            <a:pPr lvl="1"/>
            <a:r>
              <a:rPr lang="zh-CN" altLang="en-US" sz="2000" dirty="0" smtClean="0"/>
              <a:t>对</a:t>
            </a:r>
            <a:r>
              <a:rPr lang="zh-CN" altLang="en-US" sz="2000" dirty="0"/>
              <a:t>新技术和过程更改建议进行费效分析，识别最佳技术革新并加以推广应用。</a:t>
            </a:r>
          </a:p>
          <a:p>
            <a:r>
              <a:rPr lang="zh-CN" altLang="en-US" sz="2400" dirty="0" smtClean="0"/>
              <a:t>项目组：</a:t>
            </a:r>
            <a:endParaRPr lang="en-US" altLang="zh-CN" sz="2400" dirty="0" smtClean="0"/>
          </a:p>
          <a:p>
            <a:pPr lvl="1"/>
            <a:r>
              <a:rPr lang="zh-CN" altLang="en-US" sz="2000" dirty="0" smtClean="0"/>
              <a:t>均</a:t>
            </a:r>
            <a:r>
              <a:rPr lang="zh-CN" altLang="en-US" sz="2000" dirty="0"/>
              <a:t>能进行缺陷分析，确定原因，并评价软件过程以防止已知类型缺陷再次出现，同时将经验教训告知其他项目组</a:t>
            </a:r>
            <a:r>
              <a:rPr lang="zh-CN" altLang="en-US" sz="2000" dirty="0" smtClean="0"/>
              <a:t>。</a:t>
            </a:r>
            <a:endParaRPr lang="en-US" altLang="zh-CN" sz="2000" dirty="0" smtClean="0"/>
          </a:p>
          <a:p>
            <a:pPr lvl="1"/>
            <a:r>
              <a:rPr lang="zh-CN" altLang="en-US" sz="2000" dirty="0" smtClean="0"/>
              <a:t>建立</a:t>
            </a:r>
            <a:r>
              <a:rPr lang="zh-CN" altLang="en-US" sz="2000" dirty="0"/>
              <a:t>了完整的缺陷预防体系，并不断通过流程更改和技术革新，进行系统性的缺陷预防。</a:t>
            </a:r>
          </a:p>
          <a:p>
            <a:endParaRPr lang="zh-CN" altLang="en-US" sz="2400" dirty="0"/>
          </a:p>
        </p:txBody>
      </p:sp>
    </p:spTree>
    <p:extLst>
      <p:ext uri="{BB962C8B-B14F-4D97-AF65-F5344CB8AC3E}">
        <p14:creationId xmlns:p14="http://schemas.microsoft.com/office/powerpoint/2010/main" val="113617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20.1</a:t>
            </a:r>
            <a:r>
              <a:rPr lang="zh-CN" altLang="en-US" dirty="0" smtClean="0"/>
              <a:t>过程及其特征</a:t>
            </a:r>
            <a:endParaRPr lang="zh-CN" altLang="en-US" dirty="0"/>
          </a:p>
        </p:txBody>
      </p:sp>
      <p:sp>
        <p:nvSpPr>
          <p:cNvPr id="3" name="内容占位符 2"/>
          <p:cNvSpPr>
            <a:spLocks noGrp="1"/>
          </p:cNvSpPr>
          <p:nvPr>
            <p:ph idx="1"/>
          </p:nvPr>
        </p:nvSpPr>
        <p:spPr/>
        <p:txBody>
          <a:bodyPr/>
          <a:lstStyle/>
          <a:p>
            <a:r>
              <a:rPr lang="en-US" dirty="0" smtClean="0"/>
              <a:t>20.1.1 </a:t>
            </a:r>
            <a:r>
              <a:rPr lang="zh-CN" altLang="en-US" dirty="0" smtClean="0"/>
              <a:t>自然过程与社会过程</a:t>
            </a:r>
            <a:r>
              <a:rPr lang="en-US" dirty="0" smtClean="0"/>
              <a:t>	</a:t>
            </a:r>
            <a:endParaRPr lang="zh-CN" altLang="en-US" dirty="0" smtClean="0"/>
          </a:p>
          <a:p>
            <a:r>
              <a:rPr lang="en-US" dirty="0" smtClean="0"/>
              <a:t>20.1.2 </a:t>
            </a:r>
            <a:r>
              <a:rPr lang="zh-CN" altLang="en-US" dirty="0" smtClean="0"/>
              <a:t>过程的特征</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20.3.2 SW-CMM</a:t>
            </a:r>
            <a:r>
              <a:rPr lang="zh-CN" altLang="en-US" dirty="0" smtClean="0"/>
              <a:t>各等级的关键域</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433157934"/>
              </p:ext>
            </p:extLst>
          </p:nvPr>
        </p:nvGraphicFramePr>
        <p:xfrm>
          <a:off x="950581" y="1825591"/>
          <a:ext cx="7883946" cy="3798730"/>
        </p:xfrm>
        <a:graphic>
          <a:graphicData uri="http://schemas.openxmlformats.org/drawingml/2006/table">
            <a:tbl>
              <a:tblPr/>
              <a:tblGrid>
                <a:gridCol w="1620782">
                  <a:extLst>
                    <a:ext uri="{9D8B030D-6E8A-4147-A177-3AD203B41FA5}">
                      <a16:colId xmlns:a16="http://schemas.microsoft.com/office/drawing/2014/main" val="20000"/>
                    </a:ext>
                  </a:extLst>
                </a:gridCol>
                <a:gridCol w="2492917">
                  <a:extLst>
                    <a:ext uri="{9D8B030D-6E8A-4147-A177-3AD203B41FA5}">
                      <a16:colId xmlns:a16="http://schemas.microsoft.com/office/drawing/2014/main" val="20001"/>
                    </a:ext>
                  </a:extLst>
                </a:gridCol>
                <a:gridCol w="1831740">
                  <a:extLst>
                    <a:ext uri="{9D8B030D-6E8A-4147-A177-3AD203B41FA5}">
                      <a16:colId xmlns:a16="http://schemas.microsoft.com/office/drawing/2014/main" val="20002"/>
                    </a:ext>
                  </a:extLst>
                </a:gridCol>
                <a:gridCol w="1938507">
                  <a:extLst>
                    <a:ext uri="{9D8B030D-6E8A-4147-A177-3AD203B41FA5}">
                      <a16:colId xmlns:a16="http://schemas.microsoft.com/office/drawing/2014/main" val="20003"/>
                    </a:ext>
                  </a:extLst>
                </a:gridCol>
              </a:tblGrid>
              <a:tr h="462851">
                <a:tc>
                  <a:txBody>
                    <a:bodyPr/>
                    <a:lstStyle/>
                    <a:p>
                      <a:pPr marL="0" indent="0" algn="r"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分类</a:t>
                      </a:r>
                    </a:p>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等级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269875" algn="just">
                        <a:lnSpc>
                          <a:spcPts val="1660"/>
                        </a:lnSpc>
                        <a:spcAft>
                          <a:spcPts val="0"/>
                        </a:spcAft>
                      </a:pPr>
                      <a:r>
                        <a:rPr lang="en-US" sz="1600" b="1" dirty="0">
                          <a:latin typeface="宋体"/>
                          <a:ea typeface="宋体"/>
                        </a:rPr>
                        <a:t>(</a:t>
                      </a:r>
                      <a:r>
                        <a:rPr lang="zh-CN" sz="1600" b="1" dirty="0">
                          <a:latin typeface="Times New Roman"/>
                          <a:ea typeface="宋体"/>
                        </a:rPr>
                        <a:t>项目</a:t>
                      </a:r>
                      <a:r>
                        <a:rPr lang="en-US" sz="1600" b="1" dirty="0">
                          <a:latin typeface="Times New Roman"/>
                          <a:ea typeface="宋体"/>
                        </a:rPr>
                        <a:t>)</a:t>
                      </a:r>
                      <a:r>
                        <a:rPr lang="zh-CN" sz="1600" b="1" dirty="0">
                          <a:latin typeface="Times New Roman"/>
                          <a:ea typeface="宋体"/>
                        </a:rPr>
                        <a:t>管理类</a:t>
                      </a:r>
                      <a:endParaRPr lang="zh-CN" sz="1600" dirty="0">
                        <a:latin typeface="Times New Roman"/>
                        <a:ea typeface="宋体"/>
                      </a:endParaRPr>
                    </a:p>
                  </a:txBody>
                  <a:tcPr marL="64546" marR="64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组织</a:t>
                      </a:r>
                      <a:r>
                        <a:rPr lang="en-US" sz="1600" b="1">
                          <a:latin typeface="Times New Roman"/>
                          <a:ea typeface="宋体"/>
                        </a:rPr>
                        <a:t>(</a:t>
                      </a:r>
                      <a:r>
                        <a:rPr lang="zh-CN" sz="1600" b="1">
                          <a:latin typeface="Times New Roman"/>
                          <a:ea typeface="宋体"/>
                        </a:rPr>
                        <a:t>层面</a:t>
                      </a:r>
                      <a:r>
                        <a:rPr lang="en-US" sz="1600" b="1">
                          <a:latin typeface="Times New Roman"/>
                          <a:ea typeface="宋体"/>
                        </a:rPr>
                        <a:t>)</a:t>
                      </a:r>
                      <a:endParaRPr lang="zh-CN" sz="1600">
                        <a:latin typeface="Times New Roman"/>
                        <a:ea typeface="宋体"/>
                      </a:endParaRPr>
                    </a:p>
                  </a:txBody>
                  <a:tcPr marL="64546" marR="64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工程技术</a:t>
                      </a:r>
                      <a:endParaRPr lang="zh-CN" sz="1600">
                        <a:latin typeface="Times New Roman"/>
                        <a:ea typeface="宋体"/>
                      </a:endParaRPr>
                    </a:p>
                  </a:txBody>
                  <a:tcPr marL="64546" marR="64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8397">
                <a:tc rowSpan="2">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优化级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endParaRPr lang="en-US" sz="1600" b="0" kern="1200" dirty="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ctr" defTabSz="914400" rtl="0" eaLnBrk="1" latinLnBrk="0" hangingPunct="1">
                        <a:lnSpc>
                          <a:spcPct val="100000"/>
                        </a:lnSpc>
                        <a:spcAft>
                          <a:spcPts val="0"/>
                        </a:spcAft>
                      </a:pPr>
                      <a:r>
                        <a:rPr lang="zh-CN" sz="1600" b="0" kern="1200">
                          <a:solidFill>
                            <a:schemeClr val="tx1"/>
                          </a:solidFill>
                          <a:latin typeface="Times New Roman"/>
                          <a:ea typeface="宋体"/>
                          <a:cs typeface="+mn-cs"/>
                        </a:rPr>
                        <a:t>技术更改管理</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30">
                      <a:fgClr>
                        <a:srgbClr val="FFFFFF"/>
                      </a:fgClr>
                      <a:bgClr>
                        <a:srgbClr val="B2B2B2"/>
                      </a:bgClr>
                    </a:pattFill>
                  </a:tcPr>
                </a:tc>
                <a:tc hMerge="1">
                  <a:txBody>
                    <a:bodyPr/>
                    <a:lstStyle/>
                    <a:p>
                      <a:endParaRPr lang="zh-CN" altLang="en-US"/>
                    </a:p>
                  </a:txBody>
                  <a:tcPr/>
                </a:tc>
                <a:extLst>
                  <a:ext uri="{0D108BD9-81ED-4DB2-BD59-A6C34878D82A}">
                    <a16:rowId xmlns:a16="http://schemas.microsoft.com/office/drawing/2014/main" val="10001"/>
                  </a:ext>
                </a:extLst>
              </a:tr>
              <a:tr h="253365">
                <a:tc vMerge="1">
                  <a:txBody>
                    <a:bodyPr/>
                    <a:lstStyle/>
                    <a:p>
                      <a:endParaRPr lang="zh-CN" altLang="en-US"/>
                    </a:p>
                  </a:txBody>
                  <a:tcPr/>
                </a:tc>
                <a:tc gridSpan="2">
                  <a:txBody>
                    <a:bodyPr/>
                    <a:lstStyle/>
                    <a:p>
                      <a:pPr marL="0" marR="215900" indent="0" algn="ctr" defTabSz="914400" rtl="0" eaLnBrk="1" latinLnBrk="0" hangingPunct="1">
                        <a:lnSpc>
                          <a:spcPct val="100000"/>
                        </a:lnSpc>
                        <a:spcAft>
                          <a:spcPts val="0"/>
                        </a:spcAft>
                      </a:pPr>
                      <a:r>
                        <a:rPr lang="zh-CN" sz="1600" b="0" kern="1200" dirty="0">
                          <a:solidFill>
                            <a:schemeClr val="tx1"/>
                          </a:solidFill>
                          <a:latin typeface="Times New Roman"/>
                          <a:ea typeface="宋体"/>
                          <a:cs typeface="+mn-cs"/>
                        </a:rPr>
                        <a:t>过程更改管理</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h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缺陷预防</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0888">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定量管理级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ctr" defTabSz="914400" rtl="0" eaLnBrk="1" latinLnBrk="0" hangingPunct="1">
                        <a:lnSpc>
                          <a:spcPct val="100000"/>
                        </a:lnSpc>
                        <a:spcAft>
                          <a:spcPts val="0"/>
                        </a:spcAft>
                      </a:pPr>
                      <a:r>
                        <a:rPr lang="zh-CN" sz="1600" b="0" kern="1200" dirty="0">
                          <a:solidFill>
                            <a:schemeClr val="tx1"/>
                          </a:solidFill>
                          <a:latin typeface="Times New Roman"/>
                          <a:ea typeface="宋体"/>
                          <a:cs typeface="+mn-cs"/>
                        </a:rPr>
                        <a:t>定量过程管理</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软件质量管理</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6441">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已定义级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b="0" kern="1200" dirty="0">
                          <a:solidFill>
                            <a:schemeClr val="tx1"/>
                          </a:solidFill>
                          <a:latin typeface="Times New Roman"/>
                          <a:ea typeface="宋体"/>
                          <a:cs typeface="+mn-cs"/>
                        </a:rPr>
                        <a:t>集成软件管理</a:t>
                      </a:r>
                    </a:p>
                    <a:p>
                      <a:pPr marL="0" indent="0" algn="ctr" defTabSz="914400" rtl="0" eaLnBrk="1" latinLnBrk="0" hangingPunct="1">
                        <a:lnSpc>
                          <a:spcPct val="100000"/>
                        </a:lnSpc>
                        <a:spcAft>
                          <a:spcPts val="0"/>
                        </a:spcAft>
                      </a:pPr>
                      <a:r>
                        <a:rPr lang="zh-CN" sz="1600" b="0" kern="1200" dirty="0">
                          <a:solidFill>
                            <a:schemeClr val="tx1"/>
                          </a:solidFill>
                          <a:latin typeface="Times New Roman"/>
                          <a:ea typeface="宋体"/>
                          <a:cs typeface="+mn-cs"/>
                        </a:rPr>
                        <a:t>组间协调</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b="0" kern="1200" dirty="0">
                          <a:solidFill>
                            <a:schemeClr val="tx1"/>
                          </a:solidFill>
                          <a:latin typeface="Times New Roman"/>
                          <a:ea typeface="宋体"/>
                          <a:cs typeface="+mn-cs"/>
                        </a:rPr>
                        <a:t>组织过程焦点</a:t>
                      </a:r>
                    </a:p>
                    <a:p>
                      <a:pPr marL="0" indent="0" algn="ctr" defTabSz="914400" rtl="0" eaLnBrk="1" latinLnBrk="0" hangingPunct="1">
                        <a:lnSpc>
                          <a:spcPct val="100000"/>
                        </a:lnSpc>
                        <a:spcAft>
                          <a:spcPts val="0"/>
                        </a:spcAft>
                      </a:pPr>
                      <a:r>
                        <a:rPr lang="zh-CN" sz="1600" b="0" kern="1200" dirty="0">
                          <a:solidFill>
                            <a:schemeClr val="tx1"/>
                          </a:solidFill>
                          <a:latin typeface="Times New Roman"/>
                          <a:ea typeface="宋体"/>
                          <a:cs typeface="+mn-cs"/>
                        </a:rPr>
                        <a:t>组织过程定义</a:t>
                      </a:r>
                    </a:p>
                    <a:p>
                      <a:pPr marL="0" indent="0" algn="ctr" defTabSz="914400" rtl="0" eaLnBrk="1" latinLnBrk="0" hangingPunct="1">
                        <a:lnSpc>
                          <a:spcPct val="100000"/>
                        </a:lnSpc>
                        <a:spcAft>
                          <a:spcPts val="0"/>
                        </a:spcAft>
                      </a:pPr>
                      <a:r>
                        <a:rPr lang="zh-CN" sz="1600" b="0" kern="1200" dirty="0">
                          <a:solidFill>
                            <a:schemeClr val="tx1"/>
                          </a:solidFill>
                          <a:latin typeface="Times New Roman"/>
                          <a:ea typeface="宋体"/>
                          <a:cs typeface="+mn-cs"/>
                        </a:rPr>
                        <a:t>培训大纲</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软件产品工程</a:t>
                      </a:r>
                    </a:p>
                    <a:p>
                      <a:pPr indent="269875" algn="just">
                        <a:lnSpc>
                          <a:spcPts val="1660"/>
                        </a:lnSpc>
                        <a:spcAft>
                          <a:spcPts val="0"/>
                        </a:spcAft>
                      </a:pPr>
                      <a:r>
                        <a:rPr lang="zh-CN" sz="1600">
                          <a:latin typeface="Times New Roman"/>
                          <a:ea typeface="宋体"/>
                        </a:rPr>
                        <a:t>同行评审</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88552">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可重复级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b="0" kern="1200">
                          <a:solidFill>
                            <a:schemeClr val="tx1"/>
                          </a:solidFill>
                          <a:latin typeface="Times New Roman"/>
                          <a:ea typeface="宋体"/>
                          <a:cs typeface="+mn-cs"/>
                        </a:rPr>
                        <a:t>需求管理</a:t>
                      </a:r>
                    </a:p>
                    <a:p>
                      <a:pPr marL="0" indent="0" algn="ctr" defTabSz="914400" rtl="0" eaLnBrk="1" latinLnBrk="0" hangingPunct="1">
                        <a:lnSpc>
                          <a:spcPct val="100000"/>
                        </a:lnSpc>
                        <a:spcAft>
                          <a:spcPts val="0"/>
                        </a:spcAft>
                      </a:pPr>
                      <a:r>
                        <a:rPr lang="zh-CN" sz="1600" b="0" kern="1200">
                          <a:solidFill>
                            <a:schemeClr val="tx1"/>
                          </a:solidFill>
                          <a:latin typeface="Times New Roman"/>
                          <a:ea typeface="宋体"/>
                          <a:cs typeface="+mn-cs"/>
                        </a:rPr>
                        <a:t>软件项目策划</a:t>
                      </a:r>
                    </a:p>
                    <a:p>
                      <a:pPr marL="0" indent="0" algn="ctr" defTabSz="914400" rtl="0" eaLnBrk="1" latinLnBrk="0" hangingPunct="1">
                        <a:lnSpc>
                          <a:spcPct val="100000"/>
                        </a:lnSpc>
                        <a:spcAft>
                          <a:spcPts val="0"/>
                        </a:spcAft>
                      </a:pPr>
                      <a:r>
                        <a:rPr lang="zh-CN" sz="1600" b="0" kern="1200">
                          <a:solidFill>
                            <a:schemeClr val="tx1"/>
                          </a:solidFill>
                          <a:latin typeface="Times New Roman"/>
                          <a:ea typeface="宋体"/>
                          <a:cs typeface="+mn-cs"/>
                        </a:rPr>
                        <a:t>软件项目跟踪和监督</a:t>
                      </a:r>
                    </a:p>
                    <a:p>
                      <a:pPr marL="0" indent="0" algn="ctr" defTabSz="914400" rtl="0" eaLnBrk="1" latinLnBrk="0" hangingPunct="1">
                        <a:lnSpc>
                          <a:spcPct val="100000"/>
                        </a:lnSpc>
                        <a:spcAft>
                          <a:spcPts val="0"/>
                        </a:spcAft>
                      </a:pPr>
                      <a:r>
                        <a:rPr lang="zh-CN" sz="1600" b="0" kern="1200">
                          <a:solidFill>
                            <a:schemeClr val="tx1"/>
                          </a:solidFill>
                          <a:latin typeface="Times New Roman"/>
                          <a:ea typeface="宋体"/>
                          <a:cs typeface="+mn-cs"/>
                        </a:rPr>
                        <a:t>软件子合同管理</a:t>
                      </a:r>
                    </a:p>
                    <a:p>
                      <a:pPr marL="0" indent="0" algn="ctr" defTabSz="914400" rtl="0" eaLnBrk="1" latinLnBrk="0" hangingPunct="1">
                        <a:lnSpc>
                          <a:spcPct val="100000"/>
                        </a:lnSpc>
                        <a:spcAft>
                          <a:spcPts val="0"/>
                        </a:spcAft>
                      </a:pPr>
                      <a:r>
                        <a:rPr lang="zh-CN" sz="1600" b="0" kern="1200">
                          <a:solidFill>
                            <a:schemeClr val="tx1"/>
                          </a:solidFill>
                          <a:latin typeface="Times New Roman"/>
                          <a:ea typeface="宋体"/>
                          <a:cs typeface="+mn-cs"/>
                        </a:rPr>
                        <a:t>软件质量保证</a:t>
                      </a:r>
                    </a:p>
                    <a:p>
                      <a:pPr marL="0" indent="0" algn="ctr" defTabSz="914400" rtl="0" eaLnBrk="1" latinLnBrk="0" hangingPunct="1">
                        <a:lnSpc>
                          <a:spcPct val="100000"/>
                        </a:lnSpc>
                        <a:spcAft>
                          <a:spcPts val="0"/>
                        </a:spcAft>
                      </a:pPr>
                      <a:r>
                        <a:rPr lang="zh-CN" sz="1600" b="0" kern="1200">
                          <a:solidFill>
                            <a:schemeClr val="tx1"/>
                          </a:solidFill>
                          <a:latin typeface="Times New Roman"/>
                          <a:ea typeface="宋体"/>
                          <a:cs typeface="+mn-cs"/>
                        </a:rPr>
                        <a:t>软件配置管理</a:t>
                      </a:r>
                      <a:r>
                        <a:rPr lang="en-US" sz="1600" b="0" kern="1200">
                          <a:solidFill>
                            <a:schemeClr val="tx1"/>
                          </a:solidFill>
                          <a:latin typeface="Times New Roman"/>
                          <a:ea typeface="宋体"/>
                          <a:cs typeface="+mn-cs"/>
                        </a:rPr>
                        <a:t>(SCM)</a:t>
                      </a:r>
                      <a:endParaRPr lang="zh-CN" sz="1600" b="0" kern="120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endParaRPr lang="en-US" sz="1600" b="0" kern="1200" dirty="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dirty="0">
                        <a:latin typeface="宋体"/>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1425">
                <a:tc>
                  <a:txBody>
                    <a:bodyPr/>
                    <a:lstStyle/>
                    <a:p>
                      <a:pPr marL="0" indent="0" algn="ctr"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初始级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indent="0" algn="ctr" defTabSz="914400" rtl="0" eaLnBrk="1" latinLnBrk="0" hangingPunct="1">
                        <a:lnSpc>
                          <a:spcPct val="100000"/>
                        </a:lnSpc>
                        <a:spcAft>
                          <a:spcPts val="0"/>
                        </a:spcAft>
                      </a:pPr>
                      <a:r>
                        <a:rPr lang="zh-CN" sz="1600" b="0" kern="1200" dirty="0">
                          <a:solidFill>
                            <a:schemeClr val="tx1"/>
                          </a:solidFill>
                          <a:latin typeface="Times New Roman"/>
                          <a:ea typeface="宋体"/>
                          <a:cs typeface="+mn-cs"/>
                        </a:rPr>
                        <a:t>无序的过程</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3" name="矩形 2"/>
          <p:cNvSpPr/>
          <p:nvPr/>
        </p:nvSpPr>
        <p:spPr>
          <a:xfrm>
            <a:off x="888087" y="1182752"/>
            <a:ext cx="8157237" cy="584775"/>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t>进一步确立</a:t>
            </a:r>
            <a:r>
              <a:rPr lang="zh-CN" altLang="en-US" sz="1600" dirty="0"/>
              <a:t>从低等级向高等级改进所需要解决的主要矛盾，称为关键过程域</a:t>
            </a:r>
            <a:r>
              <a:rPr lang="en-US" altLang="zh-CN" sz="1600" dirty="0"/>
              <a:t>(KPA---Key Process Area)</a:t>
            </a:r>
            <a:r>
              <a:rPr lang="zh-CN" altLang="en-US" sz="1600" dirty="0"/>
              <a:t>。</a:t>
            </a:r>
          </a:p>
        </p:txBody>
      </p:sp>
      <p:sp>
        <p:nvSpPr>
          <p:cNvPr id="5" name="矩形 4"/>
          <p:cNvSpPr/>
          <p:nvPr/>
        </p:nvSpPr>
        <p:spPr>
          <a:xfrm>
            <a:off x="845326" y="5740448"/>
            <a:ext cx="8199998" cy="584775"/>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华文楷体" panose="02010600040101010101" pitchFamily="2" charset="-122"/>
                <a:ea typeface="华文楷体" panose="02010600040101010101" pitchFamily="2" charset="-122"/>
              </a:rPr>
              <a:t>在复杂的事物的发展过程中，有许多的矛盾存在，其中必有一种是主要的矛盾，由于它的存在和发展规定或影响着其它矛盾的存在和发展”</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毛泽东，</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矛盾论</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1937</a:t>
            </a:r>
            <a:r>
              <a:rPr lang="zh-CN" altLang="en-US" sz="1600" dirty="0">
                <a:latin typeface="华文楷体" panose="02010600040101010101" pitchFamily="2" charset="-122"/>
                <a:ea typeface="华文楷体" panose="02010600040101010101" pitchFamily="2" charset="-122"/>
              </a:rPr>
              <a:t>年</a:t>
            </a:r>
            <a:r>
              <a:rPr lang="en-US" altLang="zh-CN" sz="1600" dirty="0">
                <a:latin typeface="华文楷体" panose="02010600040101010101" pitchFamily="2" charset="-122"/>
                <a:ea typeface="华文楷体" panose="02010600040101010101" pitchFamily="2" charset="-122"/>
              </a:rPr>
              <a:t>8</a:t>
            </a:r>
            <a:r>
              <a:rPr lang="zh-CN" altLang="en-US" sz="1600" dirty="0">
                <a:latin typeface="华文楷体" panose="02010600040101010101" pitchFamily="2" charset="-122"/>
                <a:ea typeface="华文楷体" panose="02010600040101010101" pitchFamily="2" charset="-122"/>
              </a:rPr>
              <a:t>月</a:t>
            </a:r>
            <a:r>
              <a:rPr lang="en-US" altLang="zh-CN" sz="1600" dirty="0">
                <a:latin typeface="华文楷体" panose="02010600040101010101" pitchFamily="2" charset="-122"/>
                <a:ea typeface="华文楷体" panose="02010600040101010101" pitchFamily="2" charset="-122"/>
              </a:rPr>
              <a:t>)</a:t>
            </a:r>
            <a:r>
              <a:rPr lang="zh-CN" altLang="en-US" sz="1600" dirty="0"/>
              <a:t>。</a:t>
            </a:r>
            <a:endParaRPr lang="en-US" altLang="zh-CN"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dirty="0" smtClean="0"/>
              <a:t>可能的软件项目统计曲线</a:t>
            </a:r>
            <a:r>
              <a:rPr lang="en-US" altLang="zh-CN" dirty="0" smtClean="0"/>
              <a:t>(</a:t>
            </a:r>
            <a:r>
              <a:rPr lang="zh-CN" altLang="en-US" dirty="0" smtClean="0"/>
              <a:t>回顾图</a:t>
            </a:r>
            <a:r>
              <a:rPr lang="en-US" altLang="zh-CN" dirty="0" smtClean="0"/>
              <a:t>1-7)</a:t>
            </a:r>
            <a:endParaRPr lang="zh-CN" altLang="en-US" dirty="0" smtClean="0"/>
          </a:p>
        </p:txBody>
      </p:sp>
      <p:pic>
        <p:nvPicPr>
          <p:cNvPr id="44035" name="Picture 2"/>
          <p:cNvPicPr>
            <a:picLocks noChangeAspect="1" noChangeArrowheads="1"/>
          </p:cNvPicPr>
          <p:nvPr/>
        </p:nvPicPr>
        <p:blipFill>
          <a:blip r:embed="rId2"/>
          <a:srcRect/>
          <a:stretch>
            <a:fillRect/>
          </a:stretch>
        </p:blipFill>
        <p:spPr bwMode="auto">
          <a:xfrm>
            <a:off x="142875" y="1000125"/>
            <a:ext cx="8890000" cy="5500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20.3.3 SW-CMM</a:t>
            </a:r>
            <a:r>
              <a:rPr lang="zh-CN" altLang="en-US" dirty="0"/>
              <a:t>对过程特征的解释</a:t>
            </a:r>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253" y="1496950"/>
            <a:ext cx="3325767" cy="86660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804" y="1637238"/>
            <a:ext cx="3107623" cy="856078"/>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253" y="2423821"/>
            <a:ext cx="3412908" cy="657907"/>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7804" y="2491453"/>
            <a:ext cx="3506296" cy="836605"/>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3904" y="3377166"/>
            <a:ext cx="3189290" cy="979224"/>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6277" y="4320787"/>
            <a:ext cx="3288387" cy="777488"/>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6468" y="4467850"/>
            <a:ext cx="3065542" cy="1005724"/>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0637" y="5323619"/>
            <a:ext cx="3304027" cy="853978"/>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73904" y="5416497"/>
            <a:ext cx="3136662" cy="929462"/>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11"/>
          <a:stretch>
            <a:fillRect/>
          </a:stretch>
        </p:blipFill>
        <p:spPr>
          <a:xfrm>
            <a:off x="996253" y="3194400"/>
            <a:ext cx="3325767" cy="817350"/>
          </a:xfrm>
          <a:prstGeom prst="rect">
            <a:avLst/>
          </a:prstGeom>
        </p:spPr>
      </p:pic>
      <p:sp>
        <p:nvSpPr>
          <p:cNvPr id="14" name="文本框 13"/>
          <p:cNvSpPr txBox="1"/>
          <p:nvPr/>
        </p:nvSpPr>
        <p:spPr>
          <a:xfrm>
            <a:off x="1947211" y="1128558"/>
            <a:ext cx="954107" cy="400110"/>
          </a:xfrm>
          <a:prstGeom prst="rect">
            <a:avLst/>
          </a:prstGeom>
          <a:noFill/>
        </p:spPr>
        <p:txBody>
          <a:bodyPr wrap="none" rtlCol="0">
            <a:spAutoFit/>
          </a:bodyPr>
          <a:lstStyle/>
          <a:p>
            <a:r>
              <a:rPr lang="zh-CN" altLang="en-US" sz="2000" dirty="0" smtClean="0"/>
              <a:t>可视性</a:t>
            </a:r>
            <a:endParaRPr lang="zh-CN" altLang="en-US" sz="2000" dirty="0"/>
          </a:p>
        </p:txBody>
      </p:sp>
      <p:sp>
        <p:nvSpPr>
          <p:cNvPr id="25" name="文本框 24"/>
          <p:cNvSpPr txBox="1"/>
          <p:nvPr/>
        </p:nvSpPr>
        <p:spPr>
          <a:xfrm>
            <a:off x="5985658" y="1205386"/>
            <a:ext cx="1210588" cy="400110"/>
          </a:xfrm>
          <a:prstGeom prst="rect">
            <a:avLst/>
          </a:prstGeom>
          <a:noFill/>
        </p:spPr>
        <p:txBody>
          <a:bodyPr wrap="none" rtlCol="0">
            <a:spAutoFit/>
          </a:bodyPr>
          <a:lstStyle/>
          <a:p>
            <a:r>
              <a:rPr lang="zh-CN" altLang="en-US" sz="2000" dirty="0" smtClean="0"/>
              <a:t>可预测性</a:t>
            </a:r>
            <a:endParaRPr lang="zh-CN" altLang="en-US" sz="2000" dirty="0"/>
          </a:p>
        </p:txBody>
      </p:sp>
      <p:cxnSp>
        <p:nvCxnSpPr>
          <p:cNvPr id="4" name="直接连接符 3"/>
          <p:cNvCxnSpPr/>
          <p:nvPr/>
        </p:nvCxnSpPr>
        <p:spPr bwMode="auto">
          <a:xfrm>
            <a:off x="6203447" y="2802406"/>
            <a:ext cx="6579" cy="184195"/>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6" name="直接连接符 5"/>
          <p:cNvCxnSpPr/>
          <p:nvPr/>
        </p:nvCxnSpPr>
        <p:spPr bwMode="auto">
          <a:xfrm>
            <a:off x="6762613" y="2769514"/>
            <a:ext cx="0" cy="256558"/>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3249996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20.3.4</a:t>
            </a:r>
            <a:r>
              <a:rPr lang="zh-CN" altLang="en-US" dirty="0" smtClean="0"/>
              <a:t>关键域的目标与模型应用</a:t>
            </a:r>
            <a:endParaRPr lang="zh-CN" altLang="en-US" dirty="0"/>
          </a:p>
        </p:txBody>
      </p:sp>
      <p:sp>
        <p:nvSpPr>
          <p:cNvPr id="3" name="内容占位符 2"/>
          <p:cNvSpPr>
            <a:spLocks noGrp="1"/>
          </p:cNvSpPr>
          <p:nvPr>
            <p:ph idx="1"/>
          </p:nvPr>
        </p:nvSpPr>
        <p:spPr>
          <a:xfrm>
            <a:off x="859971" y="1121228"/>
            <a:ext cx="8001000" cy="4902200"/>
          </a:xfrm>
        </p:spPr>
        <p:txBody>
          <a:bodyPr/>
          <a:lstStyle/>
          <a:p>
            <a:r>
              <a:rPr lang="en-US" dirty="0" smtClean="0"/>
              <a:t>CMM</a:t>
            </a:r>
            <a:r>
              <a:rPr lang="zh-CN" altLang="en-US" dirty="0" smtClean="0"/>
              <a:t>描述了为达到这些目标需要具有公共特征</a:t>
            </a:r>
            <a:r>
              <a:rPr lang="en-US" dirty="0" smtClean="0"/>
              <a:t>(common features)</a:t>
            </a:r>
            <a:r>
              <a:rPr lang="zh-CN" altLang="en-US" dirty="0" smtClean="0"/>
              <a:t>，例如，需要执行的活动，执行的承诺、具备的执行力、如何测量和分析、如何验证活动是否被实现等。</a:t>
            </a:r>
            <a:endParaRPr lang="en-US" altLang="zh-CN" dirty="0" smtClean="0"/>
          </a:p>
          <a:p>
            <a:pPr lvl="1"/>
            <a:r>
              <a:rPr lang="en-US" dirty="0" smtClean="0"/>
              <a:t>CMM</a:t>
            </a:r>
            <a:r>
              <a:rPr lang="zh-CN" altLang="en-US" dirty="0" smtClean="0"/>
              <a:t>模型用简单举例的方式说明了一些实践活动。</a:t>
            </a:r>
            <a:endParaRPr lang="en-US" altLang="zh-CN" dirty="0" smtClean="0"/>
          </a:p>
          <a:p>
            <a:r>
              <a:rPr lang="zh-CN" altLang="en-US" dirty="0" smtClean="0"/>
              <a:t>采用</a:t>
            </a:r>
            <a:r>
              <a:rPr lang="en-US" dirty="0" smtClean="0"/>
              <a:t>CMM</a:t>
            </a:r>
            <a:r>
              <a:rPr lang="zh-CN" altLang="en-US" dirty="0" smtClean="0"/>
              <a:t>模型评价软件团队的能力，发现其强项和弱项，改进队伍的弱项。</a:t>
            </a:r>
            <a:endParaRPr lang="en-US" altLang="zh-CN" dirty="0" smtClean="0"/>
          </a:p>
          <a:p>
            <a:pPr lvl="1"/>
            <a:r>
              <a:rPr lang="zh-CN" altLang="en-US" dirty="0" smtClean="0"/>
              <a:t>当某个等级及其以下等级的每个关键过程域全部满足</a:t>
            </a:r>
            <a:r>
              <a:rPr lang="en-US" dirty="0" smtClean="0"/>
              <a:t>(</a:t>
            </a:r>
            <a:r>
              <a:rPr lang="zh-CN" altLang="en-US" dirty="0" smtClean="0"/>
              <a:t>所有的目标都已达到</a:t>
            </a:r>
            <a:r>
              <a:rPr lang="en-US" dirty="0" smtClean="0"/>
              <a:t>)</a:t>
            </a:r>
            <a:r>
              <a:rPr lang="zh-CN" altLang="en-US" dirty="0" smtClean="0"/>
              <a:t>时，表明该团队或组织具有了该等级的能力。</a:t>
            </a:r>
          </a:p>
          <a:p>
            <a:r>
              <a:rPr lang="en-US" dirty="0" smtClean="0"/>
              <a:t>CMM</a:t>
            </a:r>
            <a:r>
              <a:rPr lang="zh-CN" altLang="en-US" dirty="0" smtClean="0"/>
              <a:t>模型是一个组织改进的路线图，组织需要一步一步的从低等级向高等级前进。</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20.4 </a:t>
            </a:r>
            <a:r>
              <a:rPr lang="zh-CN" altLang="en-US" dirty="0" smtClean="0"/>
              <a:t>集成的能力成熟度模型</a:t>
            </a:r>
            <a:endParaRPr lang="zh-CN" altLang="en-US" dirty="0"/>
          </a:p>
        </p:txBody>
      </p:sp>
      <p:sp>
        <p:nvSpPr>
          <p:cNvPr id="3" name="内容占位符 2"/>
          <p:cNvSpPr>
            <a:spLocks noGrp="1"/>
          </p:cNvSpPr>
          <p:nvPr>
            <p:ph idx="1"/>
          </p:nvPr>
        </p:nvSpPr>
        <p:spPr/>
        <p:txBody>
          <a:bodyPr/>
          <a:lstStyle/>
          <a:p>
            <a:r>
              <a:rPr lang="en-US" dirty="0" smtClean="0"/>
              <a:t>20.4.1</a:t>
            </a:r>
            <a:r>
              <a:rPr lang="zh-CN" altLang="en-US" dirty="0" smtClean="0"/>
              <a:t>集成的成熟度模型原因</a:t>
            </a:r>
          </a:p>
          <a:p>
            <a:r>
              <a:rPr lang="en-US" dirty="0" smtClean="0"/>
              <a:t>20.4.2 CMMI</a:t>
            </a:r>
            <a:r>
              <a:rPr lang="zh-CN" altLang="en-US" dirty="0" smtClean="0"/>
              <a:t>模型的发展历程</a:t>
            </a:r>
          </a:p>
          <a:p>
            <a:r>
              <a:rPr lang="en-US" dirty="0" smtClean="0"/>
              <a:t>20.4.3 CMMI for Development</a:t>
            </a:r>
            <a:r>
              <a:rPr lang="zh-CN" altLang="en-US" dirty="0" smtClean="0"/>
              <a:t>的关键过程域</a:t>
            </a:r>
          </a:p>
          <a:p>
            <a:r>
              <a:rPr lang="en-US" dirty="0" smtClean="0"/>
              <a:t>20.4.4 </a:t>
            </a:r>
            <a:r>
              <a:rPr lang="zh-CN" altLang="en-US" dirty="0" smtClean="0"/>
              <a:t>过程改进的效果</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20.4.1</a:t>
            </a:r>
            <a:r>
              <a:rPr lang="zh-CN" altLang="en-US" dirty="0" smtClean="0"/>
              <a:t>集成的成熟度模型原因</a:t>
            </a:r>
            <a:endParaRPr lang="zh-CN" altLang="en-US" dirty="0"/>
          </a:p>
        </p:txBody>
      </p:sp>
      <p:sp>
        <p:nvSpPr>
          <p:cNvPr id="3" name="内容占位符 2"/>
          <p:cNvSpPr>
            <a:spLocks noGrp="1"/>
          </p:cNvSpPr>
          <p:nvPr>
            <p:ph idx="1"/>
          </p:nvPr>
        </p:nvSpPr>
        <p:spPr/>
        <p:txBody>
          <a:bodyPr/>
          <a:lstStyle/>
          <a:p>
            <a:r>
              <a:rPr lang="en-US" dirty="0" smtClean="0"/>
              <a:t>CMM</a:t>
            </a:r>
            <a:r>
              <a:rPr lang="zh-CN" altLang="en-US" dirty="0" smtClean="0"/>
              <a:t>的成功改变了人们的思想。借助于软件</a:t>
            </a:r>
            <a:r>
              <a:rPr lang="en-US" dirty="0" smtClean="0"/>
              <a:t>CMM</a:t>
            </a:r>
            <a:r>
              <a:rPr lang="zh-CN" altLang="en-US" dirty="0" smtClean="0"/>
              <a:t>模型，工业界和学术界提出了：</a:t>
            </a:r>
            <a:endParaRPr lang="en-US" altLang="zh-CN" dirty="0" smtClean="0"/>
          </a:p>
          <a:p>
            <a:pPr lvl="1"/>
            <a:r>
              <a:rPr lang="zh-CN" altLang="en-US" dirty="0" smtClean="0"/>
              <a:t>系统工程</a:t>
            </a:r>
            <a:r>
              <a:rPr lang="en-US" dirty="0" smtClean="0"/>
              <a:t>CMM</a:t>
            </a:r>
            <a:r>
              <a:rPr lang="zh-CN" altLang="en-US" dirty="0" smtClean="0"/>
              <a:t>、软件采购</a:t>
            </a:r>
            <a:r>
              <a:rPr lang="en-US" dirty="0" smtClean="0"/>
              <a:t>CMM</a:t>
            </a:r>
            <a:r>
              <a:rPr lang="zh-CN" altLang="en-US" dirty="0" smtClean="0"/>
              <a:t>、系统集成与开发</a:t>
            </a:r>
            <a:r>
              <a:rPr lang="en-US" dirty="0" smtClean="0"/>
              <a:t>CMM</a:t>
            </a:r>
            <a:r>
              <a:rPr lang="zh-CN" altLang="en-US" dirty="0" smtClean="0"/>
              <a:t>模型，并在相关行业得到应用。</a:t>
            </a:r>
          </a:p>
          <a:p>
            <a:r>
              <a:rPr lang="zh-CN" altLang="en-US" dirty="0" smtClean="0"/>
              <a:t>随着</a:t>
            </a:r>
            <a:r>
              <a:rPr lang="en-US" dirty="0" smtClean="0"/>
              <a:t>IT</a:t>
            </a:r>
            <a:r>
              <a:rPr lang="zh-CN" altLang="en-US" dirty="0" smtClean="0"/>
              <a:t>的发展，软件行业需要与其它行业融合，形成了围绕软件工程的</a:t>
            </a:r>
            <a:r>
              <a:rPr lang="en-US" dirty="0" smtClean="0"/>
              <a:t>IT</a:t>
            </a:r>
            <a:r>
              <a:rPr lang="zh-CN" altLang="en-US" dirty="0"/>
              <a:t>行业多学科</a:t>
            </a:r>
            <a:r>
              <a:rPr lang="zh-CN" altLang="en-US" dirty="0" smtClean="0"/>
              <a:t>的工程融合。</a:t>
            </a:r>
            <a:endParaRPr lang="en-US" altLang="zh-CN" dirty="0" smtClean="0"/>
          </a:p>
          <a:p>
            <a:r>
              <a:rPr lang="zh-CN" altLang="en-US" dirty="0" smtClean="0"/>
              <a:t>在</a:t>
            </a:r>
            <a:r>
              <a:rPr lang="en-US" dirty="0" smtClean="0"/>
              <a:t>IT</a:t>
            </a:r>
            <a:r>
              <a:rPr lang="zh-CN" altLang="en-US" dirty="0" smtClean="0"/>
              <a:t>系统的建设中，不仅仅是软件开发工作的管理，需要把系统工程、软件采购、信息安全、系统集成等综合到一起，这样就需要建立</a:t>
            </a:r>
            <a:r>
              <a:rPr lang="en-US" dirty="0" smtClean="0"/>
              <a:t>CMM</a:t>
            </a:r>
            <a:r>
              <a:rPr lang="zh-CN" altLang="en-US" dirty="0" smtClean="0"/>
              <a:t>的集成模型，即，</a:t>
            </a:r>
            <a:r>
              <a:rPr lang="en-US" dirty="0" smtClean="0"/>
              <a:t>CMM Integrated</a:t>
            </a:r>
            <a:r>
              <a:rPr lang="en-US" altLang="zh-CN" dirty="0" smtClean="0"/>
              <a:t>——</a:t>
            </a:r>
            <a:r>
              <a:rPr lang="en-US" dirty="0" smtClean="0"/>
              <a:t>CMMI</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20.4.2 CMMI</a:t>
            </a:r>
            <a:r>
              <a:rPr lang="zh-CN" altLang="en-US" dirty="0" smtClean="0"/>
              <a:t>模型的发展历程</a:t>
            </a:r>
            <a:endParaRPr lang="zh-CN" altLang="en-US" dirty="0"/>
          </a:p>
        </p:txBody>
      </p:sp>
      <p:sp>
        <p:nvSpPr>
          <p:cNvPr id="3" name="内容占位符 2"/>
          <p:cNvSpPr>
            <a:spLocks noGrp="1"/>
          </p:cNvSpPr>
          <p:nvPr>
            <p:ph idx="1"/>
          </p:nvPr>
        </p:nvSpPr>
        <p:spPr>
          <a:xfrm>
            <a:off x="903515" y="1193800"/>
            <a:ext cx="8001000" cy="4902200"/>
          </a:xfrm>
        </p:spPr>
        <p:txBody>
          <a:bodyPr/>
          <a:lstStyle/>
          <a:p>
            <a:r>
              <a:rPr lang="en-US" dirty="0" smtClean="0"/>
              <a:t>CMMI</a:t>
            </a:r>
            <a:r>
              <a:rPr lang="zh-CN" altLang="en-US" dirty="0" smtClean="0"/>
              <a:t>是多个工程学科的</a:t>
            </a:r>
            <a:r>
              <a:rPr lang="en-US" dirty="0" smtClean="0"/>
              <a:t>CMM</a:t>
            </a:r>
            <a:r>
              <a:rPr lang="zh-CN" altLang="en-US" dirty="0" smtClean="0"/>
              <a:t>集成，版本的发展主要体现在从</a:t>
            </a:r>
            <a:r>
              <a:rPr lang="en-US" dirty="0" smtClean="0"/>
              <a:t>1990</a:t>
            </a:r>
            <a:r>
              <a:rPr lang="zh-CN" altLang="en-US" dirty="0" smtClean="0"/>
              <a:t>年代中期几个工程学科与软件工程学科的不断融合。</a:t>
            </a:r>
          </a:p>
          <a:p>
            <a:pPr lvl="1"/>
            <a:r>
              <a:rPr lang="en-US" altLang="zh-CN" dirty="0" smtClean="0"/>
              <a:t>CMMI-SE/SW 1.0</a:t>
            </a:r>
            <a:r>
              <a:rPr lang="zh-CN" altLang="en-US" dirty="0" smtClean="0"/>
              <a:t>：系统工程与软件工程集成的</a:t>
            </a:r>
            <a:r>
              <a:rPr lang="en-US" altLang="zh-CN" dirty="0" smtClean="0"/>
              <a:t>CMMI</a:t>
            </a:r>
            <a:r>
              <a:rPr lang="zh-CN" altLang="en-US" dirty="0" smtClean="0"/>
              <a:t>。</a:t>
            </a:r>
          </a:p>
          <a:p>
            <a:pPr lvl="1"/>
            <a:r>
              <a:rPr lang="en-US" altLang="zh-CN" dirty="0" smtClean="0"/>
              <a:t>CMMI-SE/SW/IPPD</a:t>
            </a:r>
            <a:r>
              <a:rPr lang="zh-CN" altLang="en-US" dirty="0" smtClean="0"/>
              <a:t>：系统工程、软件工程以及产品集成开发的</a:t>
            </a:r>
            <a:r>
              <a:rPr lang="en-US" altLang="zh-CN" dirty="0" smtClean="0"/>
              <a:t>CMMI</a:t>
            </a:r>
            <a:r>
              <a:rPr lang="zh-CN" altLang="en-US" dirty="0" smtClean="0"/>
              <a:t>。</a:t>
            </a:r>
          </a:p>
          <a:p>
            <a:pPr lvl="1"/>
            <a:r>
              <a:rPr lang="en-US" altLang="zh-CN" dirty="0" smtClean="0"/>
              <a:t>CMMI-SE/SW/IPPD/A</a:t>
            </a:r>
            <a:r>
              <a:rPr lang="zh-CN" altLang="en-US" dirty="0" smtClean="0"/>
              <a:t>：系统工程、软件工程、产品集成开发以及采购过程的</a:t>
            </a:r>
            <a:r>
              <a:rPr lang="en-US" altLang="zh-CN" dirty="0" smtClean="0"/>
              <a:t>CMM</a:t>
            </a:r>
            <a:r>
              <a:rPr lang="zh-CN" altLang="en-US" dirty="0" smtClean="0"/>
              <a:t>，进行综合。</a:t>
            </a:r>
          </a:p>
          <a:p>
            <a:pPr lvl="1"/>
            <a:r>
              <a:rPr lang="zh-CN" altLang="en-US" dirty="0" smtClean="0"/>
              <a:t>其中，</a:t>
            </a:r>
            <a:r>
              <a:rPr lang="en-US" dirty="0" smtClean="0"/>
              <a:t>A</a:t>
            </a:r>
            <a:r>
              <a:rPr lang="zh-CN" altLang="en-US" dirty="0" smtClean="0"/>
              <a:t>表示</a:t>
            </a:r>
            <a:r>
              <a:rPr lang="en-US" dirty="0" smtClean="0"/>
              <a:t>Acquisition, </a:t>
            </a:r>
            <a:r>
              <a:rPr lang="zh-CN" altLang="en-US" dirty="0" smtClean="0"/>
              <a:t>后来改为</a:t>
            </a:r>
            <a:r>
              <a:rPr lang="en-US" dirty="0" smtClean="0"/>
              <a:t>SS(Supplier Source)</a:t>
            </a:r>
            <a:r>
              <a:rPr lang="zh-CN" altLang="en-US" dirty="0" smtClean="0"/>
              <a:t>。</a:t>
            </a:r>
            <a:endParaRPr lang="en-US" altLang="zh-CN" dirty="0" smtClean="0"/>
          </a:p>
          <a:p>
            <a:pPr lvl="1"/>
            <a:r>
              <a:rPr lang="zh-CN" altLang="en-US" dirty="0" smtClean="0"/>
              <a:t>于</a:t>
            </a:r>
            <a:r>
              <a:rPr lang="en-US" dirty="0" smtClean="0"/>
              <a:t>2000</a:t>
            </a:r>
            <a:r>
              <a:rPr lang="zh-CN" altLang="en-US" dirty="0" smtClean="0"/>
              <a:t>年形成包括四个工程学科的</a:t>
            </a:r>
            <a:r>
              <a:rPr lang="en-US" dirty="0" smtClean="0"/>
              <a:t>CMMI</a:t>
            </a:r>
            <a:r>
              <a:rPr lang="zh-CN" altLang="en-US" dirty="0" smtClean="0"/>
              <a:t>模型。</a:t>
            </a:r>
            <a:endParaRPr lang="en-US" altLang="zh-CN" dirty="0" smtClean="0"/>
          </a:p>
          <a:p>
            <a:pPr lvl="1"/>
            <a:r>
              <a:rPr lang="en-US" dirty="0" smtClean="0"/>
              <a:t>2005</a:t>
            </a:r>
            <a:r>
              <a:rPr lang="zh-CN" altLang="en-US" dirty="0" smtClean="0"/>
              <a:t>年，</a:t>
            </a:r>
            <a:r>
              <a:rPr lang="en-US" dirty="0" smtClean="0"/>
              <a:t>SEI</a:t>
            </a:r>
            <a:r>
              <a:rPr lang="zh-CN" altLang="en-US" dirty="0" smtClean="0"/>
              <a:t>宣布取代</a:t>
            </a:r>
            <a:r>
              <a:rPr lang="en-US" dirty="0" smtClean="0"/>
              <a:t>SW-CMM</a:t>
            </a:r>
            <a:r>
              <a:rPr lang="zh-CN" altLang="en-US" dirty="0" smtClean="0"/>
              <a:t>的版本。</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Picture 2"/>
          <p:cNvPicPr>
            <a:picLocks noChangeAspect="1" noChangeArrowheads="1"/>
          </p:cNvPicPr>
          <p:nvPr/>
        </p:nvPicPr>
        <p:blipFill>
          <a:blip r:embed="rId2"/>
          <a:srcRect/>
          <a:stretch>
            <a:fillRect/>
          </a:stretch>
        </p:blipFill>
        <p:spPr bwMode="auto">
          <a:xfrm>
            <a:off x="644684" y="1068464"/>
            <a:ext cx="6948453" cy="5268276"/>
          </a:xfrm>
          <a:prstGeom prst="rect">
            <a:avLst/>
          </a:prstGeom>
          <a:noFill/>
          <a:ln w="9525">
            <a:noFill/>
            <a:miter lim="800000"/>
            <a:headEnd/>
            <a:tailEnd/>
          </a:ln>
          <a:effectLst/>
        </p:spPr>
      </p:pic>
    </p:spTree>
    <p:extLst>
      <p:ext uri="{BB962C8B-B14F-4D97-AF65-F5344CB8AC3E}">
        <p14:creationId xmlns:p14="http://schemas.microsoft.com/office/powerpoint/2010/main" val="1241863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20.4.3 CMMI for Development</a:t>
            </a:r>
            <a:r>
              <a:rPr lang="zh-CN" altLang="en-US" dirty="0" smtClean="0"/>
              <a:t>的关键过程域</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795615657"/>
              </p:ext>
            </p:extLst>
          </p:nvPr>
        </p:nvGraphicFramePr>
        <p:xfrm>
          <a:off x="976961" y="2493221"/>
          <a:ext cx="7991067" cy="3679163"/>
        </p:xfrm>
        <a:graphic>
          <a:graphicData uri="http://schemas.openxmlformats.org/drawingml/2006/table">
            <a:tbl>
              <a:tblPr/>
              <a:tblGrid>
                <a:gridCol w="874191">
                  <a:extLst>
                    <a:ext uri="{9D8B030D-6E8A-4147-A177-3AD203B41FA5}">
                      <a16:colId xmlns:a16="http://schemas.microsoft.com/office/drawing/2014/main" val="20000"/>
                    </a:ext>
                  </a:extLst>
                </a:gridCol>
                <a:gridCol w="1766982">
                  <a:extLst>
                    <a:ext uri="{9D8B030D-6E8A-4147-A177-3AD203B41FA5}">
                      <a16:colId xmlns:a16="http://schemas.microsoft.com/office/drawing/2014/main" val="20001"/>
                    </a:ext>
                  </a:extLst>
                </a:gridCol>
                <a:gridCol w="1618184">
                  <a:extLst>
                    <a:ext uri="{9D8B030D-6E8A-4147-A177-3AD203B41FA5}">
                      <a16:colId xmlns:a16="http://schemas.microsoft.com/office/drawing/2014/main" val="20002"/>
                    </a:ext>
                  </a:extLst>
                </a:gridCol>
                <a:gridCol w="1570216">
                  <a:extLst>
                    <a:ext uri="{9D8B030D-6E8A-4147-A177-3AD203B41FA5}">
                      <a16:colId xmlns:a16="http://schemas.microsoft.com/office/drawing/2014/main" val="20003"/>
                    </a:ext>
                  </a:extLst>
                </a:gridCol>
                <a:gridCol w="2161494">
                  <a:extLst>
                    <a:ext uri="{9D8B030D-6E8A-4147-A177-3AD203B41FA5}">
                      <a16:colId xmlns:a16="http://schemas.microsoft.com/office/drawing/2014/main" val="20004"/>
                    </a:ext>
                  </a:extLst>
                </a:gridCol>
              </a:tblGrid>
              <a:tr h="720063">
                <a:tc>
                  <a:txBody>
                    <a:bodyPr/>
                    <a:lstStyle/>
                    <a:p>
                      <a:pPr indent="269875" algn="r">
                        <a:lnSpc>
                          <a:spcPts val="1660"/>
                        </a:lnSpc>
                        <a:spcAft>
                          <a:spcPts val="0"/>
                        </a:spcAft>
                      </a:pPr>
                      <a:r>
                        <a:rPr lang="zh-CN" sz="1600" b="1" dirty="0">
                          <a:solidFill>
                            <a:srgbClr val="000000"/>
                          </a:solidFill>
                          <a:latin typeface="Times New Roman"/>
                          <a:ea typeface="宋体"/>
                        </a:rPr>
                        <a:t>类别</a:t>
                      </a:r>
                      <a:endParaRPr lang="zh-CN" sz="1600" b="1" dirty="0">
                        <a:latin typeface="Times New Roman"/>
                        <a:ea typeface="宋体"/>
                      </a:endParaRPr>
                    </a:p>
                    <a:p>
                      <a:pPr indent="269875" algn="just">
                        <a:lnSpc>
                          <a:spcPts val="1660"/>
                        </a:lnSpc>
                        <a:spcAft>
                          <a:spcPts val="0"/>
                        </a:spcAft>
                      </a:pPr>
                      <a:endParaRPr lang="en-US" altLang="zh-CN" sz="1600" b="1" dirty="0" smtClean="0">
                        <a:solidFill>
                          <a:srgbClr val="000000"/>
                        </a:solidFill>
                        <a:latin typeface="Times New Roman"/>
                        <a:ea typeface="宋体"/>
                      </a:endParaRPr>
                    </a:p>
                    <a:p>
                      <a:pPr indent="0" algn="just">
                        <a:lnSpc>
                          <a:spcPts val="1660"/>
                        </a:lnSpc>
                        <a:spcAft>
                          <a:spcPts val="0"/>
                        </a:spcAft>
                      </a:pPr>
                      <a:r>
                        <a:rPr lang="zh-CN" sz="1600" b="1" dirty="0" smtClean="0">
                          <a:solidFill>
                            <a:srgbClr val="000000"/>
                          </a:solidFill>
                          <a:latin typeface="Times New Roman"/>
                          <a:ea typeface="宋体"/>
                        </a:rPr>
                        <a:t>等级</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269875" algn="just">
                        <a:lnSpc>
                          <a:spcPts val="1660"/>
                        </a:lnSpc>
                        <a:spcAft>
                          <a:spcPts val="600"/>
                        </a:spcAft>
                      </a:pPr>
                      <a:endParaRPr lang="en-US" altLang="zh-CN" sz="1600" b="1" dirty="0" smtClean="0">
                        <a:solidFill>
                          <a:srgbClr val="000000"/>
                        </a:solidFill>
                        <a:latin typeface="Times New Roman"/>
                        <a:ea typeface="宋体"/>
                      </a:endParaRPr>
                    </a:p>
                    <a:p>
                      <a:pPr indent="269875" algn="just">
                        <a:lnSpc>
                          <a:spcPts val="1660"/>
                        </a:lnSpc>
                        <a:spcAft>
                          <a:spcPts val="600"/>
                        </a:spcAft>
                      </a:pPr>
                      <a:r>
                        <a:rPr lang="zh-CN" sz="1600" b="1" dirty="0" smtClean="0">
                          <a:solidFill>
                            <a:srgbClr val="000000"/>
                          </a:solidFill>
                          <a:latin typeface="Times New Roman"/>
                          <a:ea typeface="宋体"/>
                        </a:rPr>
                        <a:t>项目管理</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600"/>
                        </a:spcAft>
                      </a:pPr>
                      <a:endParaRPr lang="en-US" altLang="zh-CN" sz="1600" b="1" dirty="0" smtClean="0">
                        <a:solidFill>
                          <a:srgbClr val="000000"/>
                        </a:solidFill>
                        <a:latin typeface="Times New Roman"/>
                        <a:ea typeface="宋体"/>
                      </a:endParaRPr>
                    </a:p>
                    <a:p>
                      <a:pPr indent="0" algn="just">
                        <a:lnSpc>
                          <a:spcPts val="1660"/>
                        </a:lnSpc>
                        <a:spcAft>
                          <a:spcPts val="600"/>
                        </a:spcAft>
                      </a:pPr>
                      <a:r>
                        <a:rPr lang="zh-CN" sz="1600" b="1" dirty="0" smtClean="0">
                          <a:solidFill>
                            <a:srgbClr val="000000"/>
                          </a:solidFill>
                          <a:latin typeface="Times New Roman"/>
                          <a:ea typeface="宋体"/>
                        </a:rPr>
                        <a:t>组织</a:t>
                      </a:r>
                      <a:r>
                        <a:rPr lang="zh-CN" sz="1600" b="1" dirty="0">
                          <a:solidFill>
                            <a:srgbClr val="000000"/>
                          </a:solidFill>
                          <a:latin typeface="Times New Roman"/>
                          <a:ea typeface="宋体"/>
                        </a:rPr>
                        <a:t>过程管理</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600" b="1" dirty="0" smtClean="0">
                        <a:solidFill>
                          <a:srgbClr val="000000"/>
                        </a:solidFill>
                        <a:latin typeface="Times New Roman"/>
                        <a:ea typeface="宋体"/>
                      </a:endParaRPr>
                    </a:p>
                    <a:p>
                      <a:pPr indent="269875" algn="just">
                        <a:lnSpc>
                          <a:spcPts val="1660"/>
                        </a:lnSpc>
                        <a:spcAft>
                          <a:spcPts val="600"/>
                        </a:spcAft>
                      </a:pPr>
                      <a:r>
                        <a:rPr lang="zh-CN" sz="1600" b="1" dirty="0" smtClean="0">
                          <a:solidFill>
                            <a:srgbClr val="000000"/>
                          </a:solidFill>
                          <a:latin typeface="Times New Roman"/>
                          <a:ea typeface="宋体"/>
                        </a:rPr>
                        <a:t>工程</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600" b="1" dirty="0" smtClean="0">
                        <a:solidFill>
                          <a:srgbClr val="000000"/>
                        </a:solidFill>
                        <a:latin typeface="Times New Roman"/>
                        <a:ea typeface="宋体"/>
                      </a:endParaRPr>
                    </a:p>
                    <a:p>
                      <a:pPr indent="269875" algn="just">
                        <a:lnSpc>
                          <a:spcPts val="1660"/>
                        </a:lnSpc>
                        <a:spcAft>
                          <a:spcPts val="600"/>
                        </a:spcAft>
                      </a:pPr>
                      <a:r>
                        <a:rPr lang="zh-CN" sz="1600" b="1" dirty="0" smtClean="0">
                          <a:solidFill>
                            <a:srgbClr val="000000"/>
                          </a:solidFill>
                          <a:latin typeface="Times New Roman"/>
                          <a:ea typeface="宋体"/>
                        </a:rPr>
                        <a:t>支持</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44331">
                <a:tc>
                  <a:txBody>
                    <a:bodyPr/>
                    <a:lstStyle/>
                    <a:p>
                      <a:pPr indent="0" algn="just">
                        <a:lnSpc>
                          <a:spcPts val="1660"/>
                        </a:lnSpc>
                        <a:spcAft>
                          <a:spcPts val="600"/>
                        </a:spcAft>
                      </a:pPr>
                      <a:endParaRPr lang="en-US" altLang="zh-CN" sz="1600" b="1" dirty="0" smtClean="0">
                        <a:solidFill>
                          <a:srgbClr val="000000"/>
                        </a:solidFill>
                        <a:latin typeface="Times New Roman"/>
                        <a:ea typeface="宋体"/>
                      </a:endParaRPr>
                    </a:p>
                    <a:p>
                      <a:pPr indent="0" algn="just">
                        <a:lnSpc>
                          <a:spcPts val="1660"/>
                        </a:lnSpc>
                        <a:spcAft>
                          <a:spcPts val="600"/>
                        </a:spcAft>
                      </a:pPr>
                      <a:r>
                        <a:rPr lang="zh-CN" sz="1600" b="1" dirty="0" smtClean="0">
                          <a:solidFill>
                            <a:srgbClr val="000000"/>
                          </a:solidFill>
                          <a:latin typeface="Times New Roman"/>
                          <a:ea typeface="宋体"/>
                        </a:rPr>
                        <a:t>第二</a:t>
                      </a:r>
                      <a:r>
                        <a:rPr lang="zh-CN" sz="1600" b="1" dirty="0">
                          <a:solidFill>
                            <a:srgbClr val="000000"/>
                          </a:solidFill>
                          <a:latin typeface="Times New Roman"/>
                          <a:ea typeface="宋体"/>
                        </a:rPr>
                        <a:t>级</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solidFill>
                          <a:srgbClr val="000000"/>
                        </a:solidFill>
                        <a:latin typeface="Times New Roman"/>
                        <a:ea typeface="宋体"/>
                      </a:endParaRPr>
                    </a:p>
                    <a:p>
                      <a:pPr indent="269875" algn="just">
                        <a:lnSpc>
                          <a:spcPts val="1660"/>
                        </a:lnSpc>
                        <a:spcAft>
                          <a:spcPts val="0"/>
                        </a:spcAft>
                      </a:pPr>
                      <a:r>
                        <a:rPr lang="zh-CN" sz="1600" dirty="0" smtClean="0">
                          <a:solidFill>
                            <a:srgbClr val="000000"/>
                          </a:solidFill>
                          <a:latin typeface="Times New Roman"/>
                          <a:ea typeface="宋体"/>
                        </a:rPr>
                        <a:t>项目</a:t>
                      </a:r>
                      <a:r>
                        <a:rPr lang="zh-CN" sz="1600" dirty="0">
                          <a:solidFill>
                            <a:srgbClr val="000000"/>
                          </a:solidFill>
                          <a:latin typeface="Times New Roman"/>
                          <a:ea typeface="宋体"/>
                        </a:rPr>
                        <a:t>策划</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项目监督</a:t>
                      </a:r>
                      <a:endParaRPr lang="zh-CN" sz="1600" dirty="0">
                        <a:latin typeface="Times New Roman"/>
                        <a:ea typeface="宋体"/>
                      </a:endParaRPr>
                    </a:p>
                    <a:p>
                      <a:pPr indent="0" algn="just">
                        <a:lnSpc>
                          <a:spcPts val="1660"/>
                        </a:lnSpc>
                        <a:spcAft>
                          <a:spcPts val="0"/>
                        </a:spcAft>
                      </a:pPr>
                      <a:r>
                        <a:rPr lang="zh-CN" sz="1600" dirty="0">
                          <a:solidFill>
                            <a:srgbClr val="000000"/>
                          </a:solidFill>
                          <a:latin typeface="Times New Roman"/>
                          <a:ea typeface="宋体"/>
                        </a:rPr>
                        <a:t>供应商协议管理</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Times New Roman"/>
                          <a:ea typeface="宋体"/>
                        </a:rPr>
                        <a:t>需求管理</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solidFill>
                          <a:srgbClr val="000000"/>
                        </a:solidFill>
                        <a:latin typeface="Times New Roman"/>
                        <a:ea typeface="宋体"/>
                      </a:endParaRPr>
                    </a:p>
                    <a:p>
                      <a:pPr indent="269875" algn="just">
                        <a:lnSpc>
                          <a:spcPts val="1660"/>
                        </a:lnSpc>
                        <a:spcAft>
                          <a:spcPts val="0"/>
                        </a:spcAft>
                      </a:pPr>
                      <a:r>
                        <a:rPr lang="zh-CN" sz="1600" dirty="0" smtClean="0">
                          <a:solidFill>
                            <a:srgbClr val="000000"/>
                          </a:solidFill>
                          <a:latin typeface="Times New Roman"/>
                          <a:ea typeface="宋体"/>
                        </a:rPr>
                        <a:t>配置管理</a:t>
                      </a:r>
                      <a:endParaRPr lang="zh-CN" sz="1600" dirty="0">
                        <a:latin typeface="Times New Roman"/>
                        <a:ea typeface="宋体"/>
                      </a:endParaRPr>
                    </a:p>
                    <a:p>
                      <a:pPr indent="0" algn="just">
                        <a:lnSpc>
                          <a:spcPts val="1660"/>
                        </a:lnSpc>
                        <a:spcAft>
                          <a:spcPts val="0"/>
                        </a:spcAft>
                      </a:pPr>
                      <a:r>
                        <a:rPr lang="zh-CN" sz="1600" dirty="0">
                          <a:solidFill>
                            <a:srgbClr val="000000"/>
                          </a:solidFill>
                          <a:latin typeface="Times New Roman"/>
                          <a:ea typeface="宋体"/>
                        </a:rPr>
                        <a:t>过程与产品质量保证</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度</a:t>
                      </a:r>
                      <a:r>
                        <a:rPr lang="zh-CN" sz="1600" dirty="0">
                          <a:solidFill>
                            <a:srgbClr val="000000"/>
                          </a:solidFill>
                          <a:latin typeface="Times New Roman"/>
                          <a:ea typeface="Batang"/>
                          <a:cs typeface="Batang"/>
                        </a:rPr>
                        <a:t>量</a:t>
                      </a:r>
                      <a:r>
                        <a:rPr lang="zh-CN" sz="1600" dirty="0">
                          <a:solidFill>
                            <a:srgbClr val="000000"/>
                          </a:solidFill>
                          <a:latin typeface="Times New Roman"/>
                          <a:ea typeface="宋体"/>
                          <a:cs typeface="宋体"/>
                        </a:rPr>
                        <a:t>与分析</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30414">
                <a:tc>
                  <a:txBody>
                    <a:bodyPr/>
                    <a:lstStyle/>
                    <a:p>
                      <a:pPr indent="0" algn="just">
                        <a:lnSpc>
                          <a:spcPts val="1660"/>
                        </a:lnSpc>
                        <a:spcAft>
                          <a:spcPts val="600"/>
                        </a:spcAft>
                      </a:pPr>
                      <a:endParaRPr lang="en-US" altLang="zh-CN" sz="1600" b="1" dirty="0" smtClean="0">
                        <a:solidFill>
                          <a:srgbClr val="000000"/>
                        </a:solidFill>
                        <a:latin typeface="Times New Roman"/>
                        <a:ea typeface="宋体"/>
                      </a:endParaRPr>
                    </a:p>
                    <a:p>
                      <a:pPr indent="0" algn="just">
                        <a:lnSpc>
                          <a:spcPts val="1660"/>
                        </a:lnSpc>
                        <a:spcAft>
                          <a:spcPts val="600"/>
                        </a:spcAft>
                      </a:pPr>
                      <a:r>
                        <a:rPr lang="zh-CN" sz="1600" b="1" dirty="0" smtClean="0">
                          <a:solidFill>
                            <a:srgbClr val="000000"/>
                          </a:solidFill>
                          <a:latin typeface="Times New Roman"/>
                          <a:ea typeface="宋体"/>
                        </a:rPr>
                        <a:t>第三</a:t>
                      </a:r>
                      <a:r>
                        <a:rPr lang="zh-CN" sz="1600" b="1" dirty="0">
                          <a:solidFill>
                            <a:srgbClr val="000000"/>
                          </a:solidFill>
                          <a:latin typeface="Times New Roman"/>
                          <a:ea typeface="宋体"/>
                        </a:rPr>
                        <a:t>级</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solidFill>
                          <a:srgbClr val="000000"/>
                        </a:solidFill>
                        <a:latin typeface="Times New Roman"/>
                        <a:ea typeface="宋体"/>
                      </a:endParaRPr>
                    </a:p>
                    <a:p>
                      <a:pPr indent="269875" algn="just">
                        <a:lnSpc>
                          <a:spcPts val="1660"/>
                        </a:lnSpc>
                        <a:spcAft>
                          <a:spcPts val="0"/>
                        </a:spcAft>
                      </a:pPr>
                      <a:r>
                        <a:rPr lang="zh-CN" sz="1600" dirty="0" smtClean="0">
                          <a:solidFill>
                            <a:srgbClr val="000000"/>
                          </a:solidFill>
                          <a:latin typeface="Times New Roman"/>
                          <a:ea typeface="宋体"/>
                        </a:rPr>
                        <a:t>风险</a:t>
                      </a:r>
                      <a:r>
                        <a:rPr lang="zh-CN" sz="1600" dirty="0">
                          <a:solidFill>
                            <a:srgbClr val="000000"/>
                          </a:solidFill>
                          <a:latin typeface="Times New Roman"/>
                          <a:ea typeface="宋体"/>
                        </a:rPr>
                        <a:t>管理</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集成项目管理</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集成队伍</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solidFill>
                          <a:srgbClr val="000000"/>
                        </a:solidFill>
                        <a:latin typeface="Times New Roman"/>
                        <a:ea typeface="宋体"/>
                      </a:endParaRPr>
                    </a:p>
                    <a:p>
                      <a:pPr indent="0" algn="just">
                        <a:lnSpc>
                          <a:spcPts val="1660"/>
                        </a:lnSpc>
                        <a:spcAft>
                          <a:spcPts val="0"/>
                        </a:spcAft>
                      </a:pPr>
                      <a:r>
                        <a:rPr lang="zh-CN" sz="1600" dirty="0" smtClean="0">
                          <a:solidFill>
                            <a:srgbClr val="000000"/>
                          </a:solidFill>
                          <a:latin typeface="Times New Roman"/>
                          <a:ea typeface="宋体"/>
                        </a:rPr>
                        <a:t>组织</a:t>
                      </a:r>
                      <a:r>
                        <a:rPr lang="zh-CN" sz="1600" dirty="0">
                          <a:solidFill>
                            <a:srgbClr val="000000"/>
                          </a:solidFill>
                          <a:latin typeface="Times New Roman"/>
                          <a:ea typeface="宋体"/>
                        </a:rPr>
                        <a:t>过程定义</a:t>
                      </a:r>
                      <a:endParaRPr lang="zh-CN" sz="1600" dirty="0">
                        <a:latin typeface="Times New Roman"/>
                        <a:ea typeface="宋体"/>
                      </a:endParaRPr>
                    </a:p>
                    <a:p>
                      <a:pPr indent="0" algn="just">
                        <a:lnSpc>
                          <a:spcPts val="1660"/>
                        </a:lnSpc>
                        <a:spcAft>
                          <a:spcPts val="0"/>
                        </a:spcAft>
                      </a:pPr>
                      <a:r>
                        <a:rPr lang="zh-CN" sz="1600" dirty="0">
                          <a:solidFill>
                            <a:srgbClr val="000000"/>
                          </a:solidFill>
                          <a:latin typeface="Times New Roman"/>
                          <a:ea typeface="宋体"/>
                        </a:rPr>
                        <a:t>组织过程焦点</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组织培训</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solidFill>
                          <a:srgbClr val="000000"/>
                        </a:solidFill>
                        <a:latin typeface="Times New Roman"/>
                        <a:ea typeface="宋体"/>
                      </a:endParaRPr>
                    </a:p>
                    <a:p>
                      <a:pPr indent="0" algn="just">
                        <a:lnSpc>
                          <a:spcPts val="1660"/>
                        </a:lnSpc>
                        <a:spcAft>
                          <a:spcPts val="0"/>
                        </a:spcAft>
                      </a:pPr>
                      <a:r>
                        <a:rPr lang="zh-CN" sz="1600" dirty="0" smtClean="0">
                          <a:solidFill>
                            <a:srgbClr val="000000"/>
                          </a:solidFill>
                          <a:latin typeface="Times New Roman"/>
                          <a:ea typeface="宋体"/>
                        </a:rPr>
                        <a:t>技术</a:t>
                      </a:r>
                      <a:r>
                        <a:rPr lang="zh-CN" sz="1600" dirty="0">
                          <a:solidFill>
                            <a:srgbClr val="000000"/>
                          </a:solidFill>
                          <a:latin typeface="Times New Roman"/>
                          <a:ea typeface="宋体"/>
                        </a:rPr>
                        <a:t>解决方案</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产品集成</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验证</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确认</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solidFill>
                          <a:srgbClr val="000000"/>
                        </a:solidFill>
                        <a:latin typeface="Times New Roman"/>
                        <a:ea typeface="宋体"/>
                      </a:endParaRPr>
                    </a:p>
                    <a:p>
                      <a:pPr indent="0" algn="just">
                        <a:lnSpc>
                          <a:spcPts val="1660"/>
                        </a:lnSpc>
                        <a:spcAft>
                          <a:spcPts val="0"/>
                        </a:spcAft>
                      </a:pPr>
                      <a:r>
                        <a:rPr lang="zh-CN" sz="1600" dirty="0" smtClean="0">
                          <a:solidFill>
                            <a:srgbClr val="000000"/>
                          </a:solidFill>
                          <a:latin typeface="Times New Roman"/>
                          <a:ea typeface="宋体"/>
                        </a:rPr>
                        <a:t>决策分析</a:t>
                      </a:r>
                      <a:r>
                        <a:rPr lang="zh-CN" sz="1600" dirty="0">
                          <a:solidFill>
                            <a:srgbClr val="000000"/>
                          </a:solidFill>
                          <a:latin typeface="Times New Roman"/>
                          <a:ea typeface="宋体"/>
                        </a:rPr>
                        <a:t>与解决方案</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集成的组织环境</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7842">
                <a:tc>
                  <a:txBody>
                    <a:bodyPr/>
                    <a:lstStyle/>
                    <a:p>
                      <a:pPr indent="0" algn="just">
                        <a:lnSpc>
                          <a:spcPts val="1660"/>
                        </a:lnSpc>
                        <a:spcAft>
                          <a:spcPts val="600"/>
                        </a:spcAft>
                      </a:pPr>
                      <a:endParaRPr lang="en-US" altLang="zh-CN" sz="1600" b="1" dirty="0" smtClean="0">
                        <a:solidFill>
                          <a:srgbClr val="000000"/>
                        </a:solidFill>
                        <a:latin typeface="Times New Roman"/>
                        <a:ea typeface="宋体"/>
                      </a:endParaRPr>
                    </a:p>
                    <a:p>
                      <a:pPr indent="0" algn="just">
                        <a:lnSpc>
                          <a:spcPts val="1660"/>
                        </a:lnSpc>
                        <a:spcAft>
                          <a:spcPts val="600"/>
                        </a:spcAft>
                      </a:pPr>
                      <a:r>
                        <a:rPr lang="zh-CN" sz="1600" b="1" dirty="0" smtClean="0">
                          <a:solidFill>
                            <a:srgbClr val="000000"/>
                          </a:solidFill>
                          <a:latin typeface="Times New Roman"/>
                          <a:ea typeface="宋体"/>
                        </a:rPr>
                        <a:t>第四</a:t>
                      </a:r>
                      <a:r>
                        <a:rPr lang="zh-CN" sz="1600" b="1" dirty="0">
                          <a:solidFill>
                            <a:srgbClr val="000000"/>
                          </a:solidFill>
                          <a:latin typeface="Times New Roman"/>
                          <a:ea typeface="宋体"/>
                        </a:rPr>
                        <a:t>级</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dirty="0" smtClean="0">
                        <a:solidFill>
                          <a:srgbClr val="000000"/>
                        </a:solidFill>
                        <a:latin typeface="Times New Roman"/>
                        <a:ea typeface="宋体"/>
                      </a:endParaRPr>
                    </a:p>
                    <a:p>
                      <a:pPr indent="269875" algn="just">
                        <a:lnSpc>
                          <a:spcPts val="1660"/>
                        </a:lnSpc>
                        <a:spcAft>
                          <a:spcPts val="0"/>
                        </a:spcAft>
                      </a:pPr>
                      <a:r>
                        <a:rPr lang="zh-CN" sz="1600" dirty="0" smtClean="0">
                          <a:solidFill>
                            <a:srgbClr val="000000"/>
                          </a:solidFill>
                          <a:latin typeface="Times New Roman"/>
                          <a:ea typeface="宋体"/>
                        </a:rPr>
                        <a:t>量化</a:t>
                      </a:r>
                      <a:r>
                        <a:rPr lang="zh-CN" sz="1600" dirty="0">
                          <a:solidFill>
                            <a:srgbClr val="000000"/>
                          </a:solidFill>
                          <a:latin typeface="Times New Roman"/>
                          <a:ea typeface="宋体"/>
                        </a:rPr>
                        <a:t>项目管理</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solidFill>
                          <a:srgbClr val="000000"/>
                        </a:solidFill>
                        <a:latin typeface="Times New Roman"/>
                        <a:ea typeface="宋体"/>
                      </a:endParaRPr>
                    </a:p>
                    <a:p>
                      <a:pPr indent="0" algn="just">
                        <a:lnSpc>
                          <a:spcPts val="1660"/>
                        </a:lnSpc>
                        <a:spcAft>
                          <a:spcPts val="0"/>
                        </a:spcAft>
                      </a:pPr>
                      <a:r>
                        <a:rPr lang="zh-CN" sz="1600" dirty="0" smtClean="0">
                          <a:solidFill>
                            <a:srgbClr val="000000"/>
                          </a:solidFill>
                          <a:latin typeface="Times New Roman"/>
                          <a:ea typeface="宋体"/>
                        </a:rPr>
                        <a:t>组织</a:t>
                      </a:r>
                      <a:r>
                        <a:rPr lang="zh-CN" sz="1600" dirty="0">
                          <a:solidFill>
                            <a:srgbClr val="000000"/>
                          </a:solidFill>
                          <a:latin typeface="Times New Roman"/>
                          <a:ea typeface="宋体"/>
                        </a:rPr>
                        <a:t>过程绩效</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7842">
                <a:tc>
                  <a:txBody>
                    <a:bodyPr/>
                    <a:lstStyle/>
                    <a:p>
                      <a:pPr indent="0" algn="just">
                        <a:lnSpc>
                          <a:spcPts val="1660"/>
                        </a:lnSpc>
                        <a:spcAft>
                          <a:spcPts val="600"/>
                        </a:spcAft>
                      </a:pPr>
                      <a:endParaRPr lang="en-US" altLang="zh-CN" sz="1600" b="1" dirty="0" smtClean="0">
                        <a:solidFill>
                          <a:srgbClr val="000000"/>
                        </a:solidFill>
                        <a:latin typeface="Times New Roman"/>
                        <a:ea typeface="宋体"/>
                      </a:endParaRPr>
                    </a:p>
                    <a:p>
                      <a:pPr indent="0" algn="just">
                        <a:lnSpc>
                          <a:spcPts val="1660"/>
                        </a:lnSpc>
                        <a:spcAft>
                          <a:spcPts val="600"/>
                        </a:spcAft>
                      </a:pPr>
                      <a:r>
                        <a:rPr lang="zh-CN" sz="1600" b="1" dirty="0" smtClean="0">
                          <a:solidFill>
                            <a:srgbClr val="000000"/>
                          </a:solidFill>
                          <a:latin typeface="Times New Roman"/>
                          <a:ea typeface="宋体"/>
                        </a:rPr>
                        <a:t>第五</a:t>
                      </a:r>
                      <a:r>
                        <a:rPr lang="zh-CN" sz="1600" b="1" dirty="0">
                          <a:solidFill>
                            <a:srgbClr val="000000"/>
                          </a:solidFill>
                          <a:latin typeface="Times New Roman"/>
                          <a:ea typeface="宋体"/>
                        </a:rPr>
                        <a:t>级</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solidFill>
                          <a:srgbClr val="000000"/>
                        </a:solidFill>
                        <a:latin typeface="Times New Roman"/>
                        <a:ea typeface="宋体"/>
                      </a:endParaRPr>
                    </a:p>
                    <a:p>
                      <a:pPr indent="0" algn="just">
                        <a:lnSpc>
                          <a:spcPts val="1660"/>
                        </a:lnSpc>
                        <a:spcAft>
                          <a:spcPts val="0"/>
                        </a:spcAft>
                      </a:pPr>
                      <a:r>
                        <a:rPr lang="zh-CN" sz="1600" dirty="0" smtClean="0">
                          <a:solidFill>
                            <a:srgbClr val="000000"/>
                          </a:solidFill>
                          <a:latin typeface="Times New Roman"/>
                          <a:ea typeface="宋体"/>
                        </a:rPr>
                        <a:t>组织</a:t>
                      </a:r>
                      <a:r>
                        <a:rPr lang="zh-CN" sz="1600" dirty="0">
                          <a:solidFill>
                            <a:srgbClr val="000000"/>
                          </a:solidFill>
                          <a:latin typeface="Times New Roman"/>
                          <a:ea typeface="宋体"/>
                        </a:rPr>
                        <a:t>创新与部署</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dirty="0" smtClean="0">
                        <a:solidFill>
                          <a:srgbClr val="000000"/>
                        </a:solidFill>
                        <a:latin typeface="Times New Roman"/>
                        <a:ea typeface="宋体"/>
                      </a:endParaRPr>
                    </a:p>
                    <a:p>
                      <a:pPr indent="0" algn="just">
                        <a:lnSpc>
                          <a:spcPts val="1660"/>
                        </a:lnSpc>
                        <a:spcAft>
                          <a:spcPts val="0"/>
                        </a:spcAft>
                      </a:pPr>
                      <a:r>
                        <a:rPr lang="zh-CN" sz="1600" dirty="0" smtClean="0">
                          <a:solidFill>
                            <a:srgbClr val="000000"/>
                          </a:solidFill>
                          <a:latin typeface="Times New Roman"/>
                          <a:ea typeface="宋体"/>
                        </a:rPr>
                        <a:t>原因</a:t>
                      </a:r>
                      <a:r>
                        <a:rPr lang="zh-CN" sz="1600" dirty="0">
                          <a:solidFill>
                            <a:srgbClr val="000000"/>
                          </a:solidFill>
                          <a:latin typeface="Times New Roman"/>
                          <a:ea typeface="宋体"/>
                        </a:rPr>
                        <a:t>分析及解决方案</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矩形 2"/>
          <p:cNvSpPr/>
          <p:nvPr/>
        </p:nvSpPr>
        <p:spPr>
          <a:xfrm>
            <a:off x="1033667" y="1460278"/>
            <a:ext cx="7991066" cy="461665"/>
          </a:xfrm>
          <a:prstGeom prst="rect">
            <a:avLst/>
          </a:prstGeom>
        </p:spPr>
        <p:txBody>
          <a:bodyPr wrap="square">
            <a:spAutoFit/>
          </a:bodyPr>
          <a:lstStyle/>
          <a:p>
            <a:r>
              <a:rPr lang="zh-CN" altLang="zh-CN" dirty="0">
                <a:cs typeface="Times New Roman" panose="02020603050405020304" pitchFamily="18" charset="0"/>
              </a:rPr>
              <a:t>广泛使用的</a:t>
            </a:r>
            <a:r>
              <a:rPr lang="en-US" altLang="zh-CN" dirty="0"/>
              <a:t>CMMI</a:t>
            </a:r>
            <a:r>
              <a:rPr lang="zh-CN" altLang="zh-CN" dirty="0">
                <a:cs typeface="Times New Roman" panose="02020603050405020304" pitchFamily="18" charset="0"/>
              </a:rPr>
              <a:t>模型是针对开发方的模型</a:t>
            </a:r>
            <a:r>
              <a:rPr lang="en-US" altLang="zh-CN" dirty="0"/>
              <a:t>CMMI for DEV</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20.4.4 </a:t>
            </a:r>
            <a:r>
              <a:rPr lang="zh-CN" altLang="en-US" dirty="0" smtClean="0"/>
              <a:t>过程改进的效果</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227030544"/>
              </p:ext>
            </p:extLst>
          </p:nvPr>
        </p:nvGraphicFramePr>
        <p:xfrm>
          <a:off x="1076369" y="2492156"/>
          <a:ext cx="7903173" cy="3042310"/>
        </p:xfrm>
        <a:graphic>
          <a:graphicData uri="http://schemas.openxmlformats.org/drawingml/2006/table">
            <a:tbl>
              <a:tblPr/>
              <a:tblGrid>
                <a:gridCol w="1088873">
                  <a:extLst>
                    <a:ext uri="{9D8B030D-6E8A-4147-A177-3AD203B41FA5}">
                      <a16:colId xmlns:a16="http://schemas.microsoft.com/office/drawing/2014/main" val="20000"/>
                    </a:ext>
                  </a:extLst>
                </a:gridCol>
                <a:gridCol w="1544880">
                  <a:extLst>
                    <a:ext uri="{9D8B030D-6E8A-4147-A177-3AD203B41FA5}">
                      <a16:colId xmlns:a16="http://schemas.microsoft.com/office/drawing/2014/main" val="20001"/>
                    </a:ext>
                  </a:extLst>
                </a:gridCol>
                <a:gridCol w="1317355">
                  <a:extLst>
                    <a:ext uri="{9D8B030D-6E8A-4147-A177-3AD203B41FA5}">
                      <a16:colId xmlns:a16="http://schemas.microsoft.com/office/drawing/2014/main" val="20002"/>
                    </a:ext>
                  </a:extLst>
                </a:gridCol>
                <a:gridCol w="1317355">
                  <a:extLst>
                    <a:ext uri="{9D8B030D-6E8A-4147-A177-3AD203B41FA5}">
                      <a16:colId xmlns:a16="http://schemas.microsoft.com/office/drawing/2014/main" val="20003"/>
                    </a:ext>
                  </a:extLst>
                </a:gridCol>
                <a:gridCol w="1317355">
                  <a:extLst>
                    <a:ext uri="{9D8B030D-6E8A-4147-A177-3AD203B41FA5}">
                      <a16:colId xmlns:a16="http://schemas.microsoft.com/office/drawing/2014/main" val="20004"/>
                    </a:ext>
                  </a:extLst>
                </a:gridCol>
                <a:gridCol w="1317355">
                  <a:extLst>
                    <a:ext uri="{9D8B030D-6E8A-4147-A177-3AD203B41FA5}">
                      <a16:colId xmlns:a16="http://schemas.microsoft.com/office/drawing/2014/main" val="20005"/>
                    </a:ext>
                  </a:extLst>
                </a:gridCol>
              </a:tblGrid>
              <a:tr h="777422">
                <a:tc>
                  <a:txBody>
                    <a:bodyPr/>
                    <a:lstStyle/>
                    <a:p>
                      <a:pPr marL="0" indent="0" algn="ctr" defTabSz="914400" rtl="0" eaLnBrk="1" latinLnBrk="0" hangingPunct="1">
                        <a:lnSpc>
                          <a:spcPct val="100000"/>
                        </a:lnSpc>
                        <a:spcAft>
                          <a:spcPts val="0"/>
                        </a:spcAft>
                      </a:pPr>
                      <a:endParaRPr lang="en-US" sz="1600" b="1" kern="1200" dirty="0">
                        <a:solidFill>
                          <a:schemeClr val="tx1"/>
                        </a:solidFill>
                        <a:latin typeface="Times New Roman"/>
                        <a:ea typeface="宋体"/>
                        <a:cs typeface="+mn-cs"/>
                      </a:endParaRPr>
                    </a:p>
                    <a:p>
                      <a:pPr marL="0" indent="0" algn="ctr" defTabSz="914400" rtl="0" eaLnBrk="1" latinLnBrk="0" hangingPunct="1">
                        <a:lnSpc>
                          <a:spcPct val="100000"/>
                        </a:lnSpc>
                        <a:spcAft>
                          <a:spcPts val="0"/>
                        </a:spcAft>
                      </a:pPr>
                      <a:r>
                        <a:rPr lang="zh-CN" sz="1600" b="1" kern="1200" dirty="0">
                          <a:solidFill>
                            <a:schemeClr val="tx1"/>
                          </a:solidFill>
                          <a:latin typeface="Times New Roman"/>
                          <a:ea typeface="宋体"/>
                          <a:cs typeface="+mn-cs"/>
                        </a:rPr>
                        <a:t>改进指标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endParaRPr lang="en-US" sz="1600" b="1" kern="1200" dirty="0">
                        <a:solidFill>
                          <a:schemeClr val="tx1"/>
                        </a:solidFill>
                        <a:latin typeface="Times New Roman"/>
                        <a:ea typeface="宋体"/>
                        <a:cs typeface="+mn-cs"/>
                      </a:endParaRPr>
                    </a:p>
                    <a:p>
                      <a:pPr marL="0" indent="0" algn="ctr"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度量元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endParaRPr lang="en-US" sz="1600" b="1" kern="1200" dirty="0" smtClean="0">
                        <a:solidFill>
                          <a:schemeClr val="tx1"/>
                        </a:solidFill>
                        <a:latin typeface="Times New Roman"/>
                        <a:ea typeface="宋体"/>
                        <a:cs typeface="+mn-cs"/>
                      </a:endParaRPr>
                    </a:p>
                    <a:p>
                      <a:pPr marL="0" indent="0" algn="ctr" defTabSz="914400" rtl="0" eaLnBrk="1" latinLnBrk="0" hangingPunct="1">
                        <a:lnSpc>
                          <a:spcPct val="100000"/>
                        </a:lnSpc>
                        <a:spcAft>
                          <a:spcPts val="0"/>
                        </a:spcAft>
                      </a:pPr>
                      <a:r>
                        <a:rPr lang="en-US" sz="1600" b="1" kern="1200" dirty="0" smtClean="0">
                          <a:solidFill>
                            <a:schemeClr val="tx1"/>
                          </a:solidFill>
                          <a:latin typeface="Times New Roman"/>
                          <a:ea typeface="宋体"/>
                          <a:cs typeface="+mn-cs"/>
                        </a:rPr>
                        <a:t>SW-CMM </a:t>
                      </a:r>
                      <a:r>
                        <a:rPr lang="en-US" sz="1600" b="1" kern="1200" dirty="0">
                          <a:solidFill>
                            <a:schemeClr val="tx1"/>
                          </a:solidFill>
                          <a:latin typeface="Times New Roman"/>
                          <a:ea typeface="宋体"/>
                          <a:cs typeface="+mn-cs"/>
                        </a:rPr>
                        <a:t>3</a:t>
                      </a:r>
                      <a:endParaRPr lang="zh-CN" sz="1600" b="1" kern="1200" dirty="0">
                        <a:solidFill>
                          <a:schemeClr val="tx1"/>
                        </a:solidFill>
                        <a:latin typeface="Times New Roman"/>
                        <a:ea typeface="宋体"/>
                        <a:cs typeface="+mn-cs"/>
                      </a:endParaRPr>
                    </a:p>
                    <a:p>
                      <a:pPr marL="0" indent="0" algn="ctr" defTabSz="914400" rtl="0" eaLnBrk="1" latinLnBrk="0" hangingPunct="1">
                        <a:lnSpc>
                          <a:spcPct val="100000"/>
                        </a:lnSpc>
                        <a:spcAft>
                          <a:spcPts val="0"/>
                        </a:spcAft>
                      </a:pPr>
                      <a:r>
                        <a:rPr lang="en-US" sz="1600" b="1" kern="1200" dirty="0">
                          <a:solidFill>
                            <a:schemeClr val="tx1"/>
                          </a:solidFill>
                          <a:latin typeface="Times New Roman"/>
                          <a:ea typeface="宋体"/>
                          <a:cs typeface="+mn-cs"/>
                        </a:rPr>
                        <a:t>1990</a:t>
                      </a:r>
                      <a:r>
                        <a:rPr lang="zh-CN" sz="1600" b="1" kern="1200" dirty="0">
                          <a:solidFill>
                            <a:schemeClr val="tx1"/>
                          </a:solidFill>
                          <a:latin typeface="Times New Roman"/>
                          <a:ea typeface="宋体"/>
                          <a:cs typeface="+mn-cs"/>
                        </a:rPr>
                        <a:t>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endParaRPr lang="en-US" sz="1600" b="1" kern="1200" dirty="0" smtClean="0">
                        <a:solidFill>
                          <a:schemeClr val="tx1"/>
                        </a:solidFill>
                        <a:latin typeface="Times New Roman"/>
                        <a:ea typeface="宋体"/>
                        <a:cs typeface="+mn-cs"/>
                      </a:endParaRPr>
                    </a:p>
                    <a:p>
                      <a:pPr marL="0" indent="0" algn="ctr" defTabSz="914400" rtl="0" eaLnBrk="1" latinLnBrk="0" hangingPunct="1">
                        <a:lnSpc>
                          <a:spcPct val="100000"/>
                        </a:lnSpc>
                        <a:spcAft>
                          <a:spcPts val="0"/>
                        </a:spcAft>
                      </a:pPr>
                      <a:r>
                        <a:rPr lang="en-US" sz="1600" b="1" kern="1200" dirty="0" smtClean="0">
                          <a:solidFill>
                            <a:schemeClr val="tx1"/>
                          </a:solidFill>
                          <a:latin typeface="Times New Roman"/>
                          <a:ea typeface="宋体"/>
                          <a:cs typeface="+mn-cs"/>
                        </a:rPr>
                        <a:t>SW-CMM </a:t>
                      </a:r>
                      <a:r>
                        <a:rPr lang="en-US" sz="1600" b="1" kern="1200" dirty="0">
                          <a:solidFill>
                            <a:schemeClr val="tx1"/>
                          </a:solidFill>
                          <a:latin typeface="Times New Roman"/>
                          <a:ea typeface="宋体"/>
                          <a:cs typeface="+mn-cs"/>
                        </a:rPr>
                        <a:t>4</a:t>
                      </a:r>
                      <a:endParaRPr lang="zh-CN" sz="1600" b="1" kern="1200" dirty="0">
                        <a:solidFill>
                          <a:schemeClr val="tx1"/>
                        </a:solidFill>
                        <a:latin typeface="Times New Roman"/>
                        <a:ea typeface="宋体"/>
                        <a:cs typeface="+mn-cs"/>
                      </a:endParaRPr>
                    </a:p>
                    <a:p>
                      <a:pPr marL="0" indent="0" algn="ctr" defTabSz="914400" rtl="0" eaLnBrk="1" latinLnBrk="0" hangingPunct="1">
                        <a:lnSpc>
                          <a:spcPct val="100000"/>
                        </a:lnSpc>
                        <a:spcAft>
                          <a:spcPts val="0"/>
                        </a:spcAft>
                      </a:pPr>
                      <a:r>
                        <a:rPr lang="en-US" sz="1600" b="1" kern="1200" dirty="0">
                          <a:solidFill>
                            <a:schemeClr val="tx1"/>
                          </a:solidFill>
                          <a:latin typeface="Times New Roman"/>
                          <a:ea typeface="宋体"/>
                          <a:cs typeface="+mn-cs"/>
                        </a:rPr>
                        <a:t>1995</a:t>
                      </a:r>
                      <a:r>
                        <a:rPr lang="zh-CN" sz="1600" b="1" kern="1200" dirty="0">
                          <a:solidFill>
                            <a:schemeClr val="tx1"/>
                          </a:solidFill>
                          <a:latin typeface="Times New Roman"/>
                          <a:ea typeface="宋体"/>
                          <a:cs typeface="+mn-cs"/>
                        </a:rPr>
                        <a:t>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endParaRPr lang="en-US" sz="1600" b="1" kern="1200" dirty="0" smtClean="0">
                        <a:solidFill>
                          <a:schemeClr val="tx1"/>
                        </a:solidFill>
                        <a:latin typeface="Times New Roman"/>
                        <a:ea typeface="宋体"/>
                        <a:cs typeface="+mn-cs"/>
                      </a:endParaRPr>
                    </a:p>
                    <a:p>
                      <a:pPr marL="0" indent="0" algn="ctr" defTabSz="914400" rtl="0" eaLnBrk="1" latinLnBrk="0" hangingPunct="1">
                        <a:lnSpc>
                          <a:spcPct val="100000"/>
                        </a:lnSpc>
                        <a:spcAft>
                          <a:spcPts val="0"/>
                        </a:spcAft>
                      </a:pPr>
                      <a:r>
                        <a:rPr lang="en-US" sz="1600" b="1" kern="1200" dirty="0" smtClean="0">
                          <a:solidFill>
                            <a:schemeClr val="tx1"/>
                          </a:solidFill>
                          <a:latin typeface="Times New Roman"/>
                          <a:ea typeface="宋体"/>
                          <a:cs typeface="+mn-cs"/>
                        </a:rPr>
                        <a:t>SW-CMM </a:t>
                      </a:r>
                      <a:r>
                        <a:rPr lang="en-US" sz="1600" b="1" kern="1200" dirty="0">
                          <a:solidFill>
                            <a:schemeClr val="tx1"/>
                          </a:solidFill>
                          <a:latin typeface="Times New Roman"/>
                          <a:ea typeface="宋体"/>
                          <a:cs typeface="+mn-cs"/>
                        </a:rPr>
                        <a:t>5</a:t>
                      </a:r>
                      <a:endParaRPr lang="zh-CN" sz="1600" b="1" kern="1200" dirty="0">
                        <a:solidFill>
                          <a:schemeClr val="tx1"/>
                        </a:solidFill>
                        <a:latin typeface="Times New Roman"/>
                        <a:ea typeface="宋体"/>
                        <a:cs typeface="+mn-cs"/>
                      </a:endParaRPr>
                    </a:p>
                    <a:p>
                      <a:pPr marL="0" indent="0" algn="ctr" defTabSz="914400" rtl="0" eaLnBrk="1" latinLnBrk="0" hangingPunct="1">
                        <a:lnSpc>
                          <a:spcPct val="100000"/>
                        </a:lnSpc>
                        <a:spcAft>
                          <a:spcPts val="0"/>
                        </a:spcAft>
                      </a:pPr>
                      <a:r>
                        <a:rPr lang="en-US" sz="1600" b="1" kern="1200" dirty="0">
                          <a:solidFill>
                            <a:schemeClr val="tx1"/>
                          </a:solidFill>
                          <a:latin typeface="Times New Roman"/>
                          <a:ea typeface="宋体"/>
                          <a:cs typeface="+mn-cs"/>
                        </a:rPr>
                        <a:t>1999</a:t>
                      </a:r>
                      <a:r>
                        <a:rPr lang="zh-CN" sz="1600" b="1" kern="1200" dirty="0">
                          <a:solidFill>
                            <a:schemeClr val="tx1"/>
                          </a:solidFill>
                          <a:latin typeface="Times New Roman"/>
                          <a:ea typeface="宋体"/>
                          <a:cs typeface="+mn-cs"/>
                        </a:rPr>
                        <a:t>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endParaRPr lang="en-US" sz="1600" b="1" kern="1200" dirty="0" smtClean="0">
                        <a:solidFill>
                          <a:schemeClr val="tx1"/>
                        </a:solidFill>
                        <a:latin typeface="Times New Roman"/>
                        <a:ea typeface="宋体"/>
                        <a:cs typeface="+mn-cs"/>
                      </a:endParaRPr>
                    </a:p>
                    <a:p>
                      <a:pPr marL="0" indent="0" algn="ctr" defTabSz="914400" rtl="0" eaLnBrk="1" latinLnBrk="0" hangingPunct="1">
                        <a:lnSpc>
                          <a:spcPct val="100000"/>
                        </a:lnSpc>
                        <a:spcAft>
                          <a:spcPts val="0"/>
                        </a:spcAft>
                      </a:pPr>
                      <a:r>
                        <a:rPr lang="en-US" sz="1600" b="1" kern="1200" dirty="0" smtClean="0">
                          <a:solidFill>
                            <a:schemeClr val="tx1"/>
                          </a:solidFill>
                          <a:latin typeface="Times New Roman"/>
                          <a:ea typeface="宋体"/>
                          <a:cs typeface="+mn-cs"/>
                        </a:rPr>
                        <a:t>CMMI </a:t>
                      </a:r>
                      <a:r>
                        <a:rPr lang="en-US" sz="1600" b="1" kern="1200" dirty="0">
                          <a:solidFill>
                            <a:schemeClr val="tx1"/>
                          </a:solidFill>
                          <a:latin typeface="Times New Roman"/>
                          <a:ea typeface="宋体"/>
                          <a:cs typeface="+mn-cs"/>
                        </a:rPr>
                        <a:t>5</a:t>
                      </a:r>
                      <a:endParaRPr lang="zh-CN" sz="1600" b="1" kern="1200" dirty="0">
                        <a:solidFill>
                          <a:schemeClr val="tx1"/>
                        </a:solidFill>
                        <a:latin typeface="Times New Roman"/>
                        <a:ea typeface="宋体"/>
                        <a:cs typeface="+mn-cs"/>
                      </a:endParaRPr>
                    </a:p>
                    <a:p>
                      <a:pPr marL="0" indent="0" algn="ctr" defTabSz="914400" rtl="0" eaLnBrk="1" latinLnBrk="0" hangingPunct="1">
                        <a:lnSpc>
                          <a:spcPct val="100000"/>
                        </a:lnSpc>
                        <a:spcAft>
                          <a:spcPts val="0"/>
                        </a:spcAft>
                      </a:pPr>
                      <a:r>
                        <a:rPr lang="en-US" sz="1600" b="1" kern="1200" dirty="0">
                          <a:solidFill>
                            <a:schemeClr val="tx1"/>
                          </a:solidFill>
                          <a:latin typeface="Times New Roman"/>
                          <a:ea typeface="宋体"/>
                          <a:cs typeface="+mn-cs"/>
                        </a:rPr>
                        <a:t>2002</a:t>
                      </a:r>
                      <a:r>
                        <a:rPr lang="zh-CN" sz="1600" b="1" kern="1200" dirty="0">
                          <a:solidFill>
                            <a:schemeClr val="tx1"/>
                          </a:solidFill>
                          <a:latin typeface="Times New Roman"/>
                          <a:ea typeface="宋体"/>
                          <a:cs typeface="+mn-cs"/>
                        </a:rPr>
                        <a:t>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6222">
                <a:tc>
                  <a:txBody>
                    <a:bodyPr/>
                    <a:lstStyle/>
                    <a:p>
                      <a:pPr marL="0" indent="0" algn="just" defTabSz="914400" rtl="0" eaLnBrk="1" latinLnBrk="0" hangingPunct="1">
                        <a:lnSpc>
                          <a:spcPct val="100000"/>
                        </a:lnSpc>
                        <a:spcAft>
                          <a:spcPts val="0"/>
                        </a:spcAft>
                      </a:pPr>
                      <a:endParaRPr lang="en-US" altLang="zh-CN" sz="1600" b="1"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zh-CN" sz="1600" b="1" kern="1200" dirty="0" smtClean="0">
                          <a:solidFill>
                            <a:schemeClr val="tx1"/>
                          </a:solidFill>
                          <a:latin typeface="Times New Roman"/>
                          <a:ea typeface="宋体"/>
                          <a:cs typeface="+mn-cs"/>
                        </a:rPr>
                        <a:t>质量</a:t>
                      </a:r>
                      <a:endParaRPr lang="zh-CN" sz="1600" b="1"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缺陷密度</a:t>
                      </a:r>
                    </a:p>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（个</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百万行）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600</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300</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150</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51</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6222">
                <a:tc>
                  <a:txBody>
                    <a:bodyPr/>
                    <a:lstStyle/>
                    <a:p>
                      <a:pPr marL="0" indent="0" algn="just" defTabSz="914400" rtl="0" eaLnBrk="1" latinLnBrk="0" hangingPunct="1">
                        <a:lnSpc>
                          <a:spcPct val="100000"/>
                        </a:lnSpc>
                        <a:spcAft>
                          <a:spcPts val="0"/>
                        </a:spcAft>
                      </a:pPr>
                      <a:endParaRPr lang="en-US" altLang="zh-CN" sz="1600" b="1"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zh-CN" sz="1600" b="1" kern="1200" dirty="0" smtClean="0">
                          <a:solidFill>
                            <a:schemeClr val="tx1"/>
                          </a:solidFill>
                          <a:latin typeface="Times New Roman"/>
                          <a:ea typeface="宋体"/>
                          <a:cs typeface="+mn-cs"/>
                        </a:rPr>
                        <a:t>费用</a:t>
                      </a:r>
                      <a:r>
                        <a:rPr lang="en-US" sz="1600" b="1" kern="1200" dirty="0">
                          <a:solidFill>
                            <a:schemeClr val="tx1"/>
                          </a:solidFill>
                          <a:latin typeface="Times New Roman"/>
                          <a:ea typeface="宋体"/>
                          <a:cs typeface="+mn-cs"/>
                        </a:rPr>
                        <a:t>/</a:t>
                      </a:r>
                      <a:r>
                        <a:rPr lang="zh-CN" sz="1600" b="1" kern="1200" dirty="0">
                          <a:solidFill>
                            <a:schemeClr val="tx1"/>
                          </a:solidFill>
                          <a:latin typeface="Times New Roman"/>
                          <a:ea typeface="宋体"/>
                          <a:cs typeface="+mn-cs"/>
                        </a:rPr>
                        <a:t>进度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费用</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进度正负偏差（</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15</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10</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8</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8</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6222">
                <a:tc>
                  <a:txBody>
                    <a:bodyPr/>
                    <a:lstStyle/>
                    <a:p>
                      <a:pPr marL="0" indent="0" algn="just" defTabSz="914400" rtl="0" eaLnBrk="1" latinLnBrk="0" hangingPunct="1">
                        <a:lnSpc>
                          <a:spcPct val="100000"/>
                        </a:lnSpc>
                        <a:spcAft>
                          <a:spcPts val="0"/>
                        </a:spcAft>
                      </a:pPr>
                      <a:endParaRPr lang="en-US" altLang="zh-CN" sz="1600" b="1"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zh-CN" sz="1600" b="1" kern="1200" dirty="0" smtClean="0">
                          <a:solidFill>
                            <a:schemeClr val="tx1"/>
                          </a:solidFill>
                          <a:latin typeface="Times New Roman"/>
                          <a:ea typeface="宋体"/>
                          <a:cs typeface="+mn-cs"/>
                        </a:rPr>
                        <a:t>返工</a:t>
                      </a:r>
                      <a:endParaRPr lang="zh-CN" sz="1600" b="1"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工业平均水平的百分比（</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6</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3</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2</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2</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66222">
                <a:tc>
                  <a:txBody>
                    <a:bodyPr/>
                    <a:lstStyle/>
                    <a:p>
                      <a:pPr marL="0" indent="0" algn="just" defTabSz="914400" rtl="0" eaLnBrk="1" latinLnBrk="0" hangingPunct="1">
                        <a:lnSpc>
                          <a:spcPct val="100000"/>
                        </a:lnSpc>
                        <a:spcAft>
                          <a:spcPts val="0"/>
                        </a:spcAft>
                      </a:pPr>
                      <a:endParaRPr lang="en-US" altLang="zh-CN" sz="1600" b="1"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zh-CN" sz="1600" b="1" kern="1200" dirty="0" smtClean="0">
                          <a:solidFill>
                            <a:schemeClr val="tx1"/>
                          </a:solidFill>
                          <a:latin typeface="Times New Roman"/>
                          <a:ea typeface="宋体"/>
                          <a:cs typeface="+mn-cs"/>
                        </a:rPr>
                        <a:t>复用</a:t>
                      </a:r>
                      <a:endParaRPr lang="zh-CN" sz="1600" b="1"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复用百分比（</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68</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75</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82</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smtClean="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82</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矩形 3"/>
          <p:cNvSpPr/>
          <p:nvPr/>
        </p:nvSpPr>
        <p:spPr>
          <a:xfrm>
            <a:off x="1919487" y="1537535"/>
            <a:ext cx="5319486" cy="461665"/>
          </a:xfrm>
          <a:prstGeom prst="rect">
            <a:avLst/>
          </a:prstGeom>
        </p:spPr>
        <p:txBody>
          <a:bodyPr wrap="square">
            <a:spAutoFit/>
          </a:bodyPr>
          <a:lstStyle/>
          <a:p>
            <a:r>
              <a:rPr lang="zh-CN" altLang="en-US" dirty="0" smtClean="0"/>
              <a:t>洛克希德马丁某分部的过程改进效果</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20.1.1 </a:t>
            </a:r>
            <a:r>
              <a:rPr lang="zh-CN" altLang="en-US" dirty="0" smtClean="0"/>
              <a:t>自然过程与社会过程</a:t>
            </a:r>
            <a:endParaRPr lang="zh-CN" altLang="en-US" dirty="0"/>
          </a:p>
        </p:txBody>
      </p:sp>
      <p:sp>
        <p:nvSpPr>
          <p:cNvPr id="3" name="内容占位符 2"/>
          <p:cNvSpPr>
            <a:spLocks noGrp="1"/>
          </p:cNvSpPr>
          <p:nvPr>
            <p:ph idx="1"/>
          </p:nvPr>
        </p:nvSpPr>
        <p:spPr/>
        <p:txBody>
          <a:bodyPr/>
          <a:lstStyle/>
          <a:p>
            <a:r>
              <a:rPr lang="zh-CN" altLang="en-US" dirty="0" smtClean="0"/>
              <a:t>自然科学家研究自然世界的运动过程，并对其建立模型。然后利用这种模型构造出符合自然规律的系统，例如，</a:t>
            </a:r>
            <a:endParaRPr lang="en-US" altLang="zh-CN" dirty="0" smtClean="0"/>
          </a:p>
          <a:p>
            <a:pPr lvl="1"/>
            <a:r>
              <a:rPr lang="zh-CN" altLang="en-US" dirty="0" smtClean="0"/>
              <a:t>化学反应过程就是典型自然过程的例子，</a:t>
            </a:r>
            <a:endParaRPr lang="en-US" altLang="zh-CN" dirty="0" smtClean="0"/>
          </a:p>
          <a:p>
            <a:pPr lvl="1"/>
            <a:r>
              <a:rPr lang="zh-CN" altLang="en-US" dirty="0" smtClean="0"/>
              <a:t>牛顿三大定律是反应物体运动的自然规律，</a:t>
            </a:r>
            <a:endParaRPr lang="en-US" altLang="zh-CN" dirty="0" smtClean="0"/>
          </a:p>
          <a:p>
            <a:pPr lvl="1"/>
            <a:r>
              <a:rPr lang="en-US" dirty="0" smtClean="0"/>
              <a:t>Maxwell</a:t>
            </a:r>
            <a:r>
              <a:rPr lang="zh-CN" altLang="en-US" dirty="0" smtClean="0"/>
              <a:t>方程是电磁场现象的描述，</a:t>
            </a:r>
            <a:endParaRPr lang="en-US" altLang="zh-CN" dirty="0" smtClean="0"/>
          </a:p>
          <a:p>
            <a:pPr lvl="1"/>
            <a:r>
              <a:rPr lang="zh-CN" altLang="en-US" dirty="0" smtClean="0"/>
              <a:t>爱因斯坦的质能互相转换</a:t>
            </a:r>
            <a:endParaRPr lang="en-US" altLang="zh-CN" dirty="0" smtClean="0"/>
          </a:p>
          <a:p>
            <a:pPr lvl="1"/>
            <a:endParaRPr lang="en-US" altLang="zh-CN" dirty="0" smtClean="0"/>
          </a:p>
          <a:p>
            <a:r>
              <a:rPr lang="zh-CN" altLang="en-US" dirty="0" smtClean="0"/>
              <a:t>这些是自然过程规律，与人类的活动没有关系</a:t>
            </a:r>
            <a:endParaRPr lang="en-US" altLang="zh-CN" dirty="0" smtClean="0"/>
          </a:p>
          <a:p>
            <a:pPr lvl="1"/>
            <a:r>
              <a:rPr lang="zh-CN" altLang="en-US" dirty="0" smtClean="0"/>
              <a:t>不以人的一种为转移！</a:t>
            </a:r>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886" y="152400"/>
            <a:ext cx="8015514" cy="736600"/>
          </a:xfrm>
        </p:spPr>
        <p:txBody>
          <a:bodyPr/>
          <a:lstStyle/>
          <a:p>
            <a:r>
              <a:rPr lang="en-US" altLang="zh-CN" dirty="0" smtClean="0"/>
              <a:t>2002</a:t>
            </a:r>
            <a:r>
              <a:rPr lang="zh-CN" altLang="en-US" dirty="0" smtClean="0"/>
              <a:t>年</a:t>
            </a:r>
            <a:r>
              <a:rPr lang="en-US" altLang="zh-CN" dirty="0" smtClean="0"/>
              <a:t>Lockheed Martin </a:t>
            </a:r>
            <a:r>
              <a:rPr lang="zh-CN" altLang="en-US" dirty="0" smtClean="0"/>
              <a:t>软件质量达到</a:t>
            </a:r>
            <a:r>
              <a:rPr lang="en-US" altLang="zh-CN" dirty="0" smtClean="0"/>
              <a:t>5</a:t>
            </a:r>
            <a:r>
              <a:rPr lang="en-US" dirty="0" smtClean="0"/>
              <a:t> σ</a:t>
            </a:r>
            <a:r>
              <a:rPr lang="en-US" altLang="zh-CN" dirty="0" smtClean="0"/>
              <a:t> </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121456" y="1280660"/>
            <a:ext cx="7800975" cy="484822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20.5 </a:t>
            </a:r>
            <a:r>
              <a:rPr lang="zh-CN" altLang="en-US" dirty="0" smtClean="0"/>
              <a:t>采购能力成熟度</a:t>
            </a:r>
            <a:endParaRPr lang="zh-CN" altLang="en-US" dirty="0"/>
          </a:p>
        </p:txBody>
      </p:sp>
      <p:sp>
        <p:nvSpPr>
          <p:cNvPr id="3" name="内容占位符 2"/>
          <p:cNvSpPr>
            <a:spLocks noGrp="1"/>
          </p:cNvSpPr>
          <p:nvPr>
            <p:ph idx="1"/>
          </p:nvPr>
        </p:nvSpPr>
        <p:spPr/>
        <p:txBody>
          <a:bodyPr/>
          <a:lstStyle/>
          <a:p>
            <a:r>
              <a:rPr lang="en-US" dirty="0" smtClean="0"/>
              <a:t>20.5.1 </a:t>
            </a:r>
            <a:r>
              <a:rPr lang="zh-CN" altLang="en-US" dirty="0" smtClean="0"/>
              <a:t>采购能力要求</a:t>
            </a:r>
          </a:p>
          <a:p>
            <a:r>
              <a:rPr lang="en-US" dirty="0" smtClean="0"/>
              <a:t>20.5.2 </a:t>
            </a:r>
            <a:r>
              <a:rPr lang="zh-CN" altLang="en-US" dirty="0" smtClean="0"/>
              <a:t>采购能力成熟度模型</a:t>
            </a:r>
            <a:r>
              <a:rPr lang="en-US" dirty="0" smtClean="0"/>
              <a:t>	</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20.5.1 </a:t>
            </a:r>
            <a:r>
              <a:rPr lang="zh-CN" altLang="en-US" dirty="0" smtClean="0"/>
              <a:t>采购能力要求</a:t>
            </a:r>
            <a:endParaRPr lang="zh-CN" altLang="en-US" dirty="0"/>
          </a:p>
        </p:txBody>
      </p:sp>
      <p:sp>
        <p:nvSpPr>
          <p:cNvPr id="3" name="内容占位符 2"/>
          <p:cNvSpPr>
            <a:spLocks noGrp="1"/>
          </p:cNvSpPr>
          <p:nvPr>
            <p:ph idx="1"/>
          </p:nvPr>
        </p:nvSpPr>
        <p:spPr>
          <a:xfrm>
            <a:off x="1143000" y="1222829"/>
            <a:ext cx="8001000" cy="4902200"/>
          </a:xfrm>
        </p:spPr>
        <p:txBody>
          <a:bodyPr/>
          <a:lstStyle/>
          <a:p>
            <a:r>
              <a:rPr lang="zh-CN" altLang="en-US" dirty="0" smtClean="0"/>
              <a:t>如果采购方过于关注项目费用和进度，可能就会忽略所交付的产品质量，从而导致所交付的产品中带了许多本可以避免的缺陷。</a:t>
            </a:r>
            <a:endParaRPr lang="en-US" altLang="zh-CN" dirty="0" smtClean="0"/>
          </a:p>
          <a:p>
            <a:pPr lvl="1"/>
            <a:r>
              <a:rPr lang="en-US" dirty="0" smtClean="0"/>
              <a:t>2003</a:t>
            </a:r>
            <a:r>
              <a:rPr lang="zh-CN" altLang="en-US" dirty="0" smtClean="0"/>
              <a:t>年美国审计署（</a:t>
            </a:r>
            <a:r>
              <a:rPr lang="en-US" dirty="0" smtClean="0"/>
              <a:t>GAO--General Accountability Office</a:t>
            </a:r>
            <a:r>
              <a:rPr lang="zh-CN" altLang="en-US" dirty="0" smtClean="0"/>
              <a:t>）评审了</a:t>
            </a:r>
            <a:r>
              <a:rPr lang="en-US" dirty="0" smtClean="0"/>
              <a:t>20</a:t>
            </a:r>
            <a:r>
              <a:rPr lang="zh-CN" altLang="en-US" dirty="0" smtClean="0"/>
              <a:t>多年的国防装备系统投资情况，发现主要问题集中在：费用增加、进度延后、性能短缺。</a:t>
            </a:r>
          </a:p>
          <a:p>
            <a:r>
              <a:rPr lang="en-US" dirty="0" smtClean="0"/>
              <a:t>2001</a:t>
            </a:r>
            <a:r>
              <a:rPr lang="zh-CN" altLang="en-US" dirty="0" smtClean="0"/>
              <a:t>年，</a:t>
            </a:r>
            <a:r>
              <a:rPr lang="en-US" dirty="0" smtClean="0"/>
              <a:t>GAO</a:t>
            </a:r>
            <a:r>
              <a:rPr lang="zh-CN" altLang="en-US" dirty="0" smtClean="0"/>
              <a:t>给美国武装部队委员会</a:t>
            </a:r>
            <a:r>
              <a:rPr lang="en-US" dirty="0" smtClean="0"/>
              <a:t>(Armed Services Committee)</a:t>
            </a:r>
            <a:r>
              <a:rPr lang="zh-CN" altLang="en-US" dirty="0" smtClean="0"/>
              <a:t>的报告中建议国防部</a:t>
            </a:r>
            <a:r>
              <a:rPr lang="en-US" dirty="0" smtClean="0"/>
              <a:t>(</a:t>
            </a:r>
            <a:r>
              <a:rPr lang="en-US" dirty="0" err="1" smtClean="0"/>
              <a:t>DoD</a:t>
            </a:r>
            <a:r>
              <a:rPr lang="en-US" dirty="0" smtClean="0"/>
              <a:t>)</a:t>
            </a:r>
            <a:r>
              <a:rPr lang="zh-CN" altLang="en-US" dirty="0" smtClean="0"/>
              <a:t>基于现有的实践建立和实施过程改进。</a:t>
            </a:r>
            <a:endParaRPr lang="en-US" altLang="zh-CN" dirty="0" smtClean="0"/>
          </a:p>
          <a:p>
            <a:pPr lvl="1"/>
            <a:r>
              <a:rPr lang="zh-CN" altLang="en-US" dirty="0" smtClean="0"/>
              <a:t>为了响应</a:t>
            </a:r>
            <a:r>
              <a:rPr lang="en-US" dirty="0" smtClean="0"/>
              <a:t>GAO</a:t>
            </a:r>
            <a:r>
              <a:rPr lang="zh-CN" altLang="en-US" dirty="0" smtClean="0"/>
              <a:t>的建议，国防部门</a:t>
            </a:r>
            <a:r>
              <a:rPr lang="zh-CN" altLang="en-US" dirty="0"/>
              <a:t>开始实施软件</a:t>
            </a:r>
            <a:r>
              <a:rPr lang="zh-CN" altLang="en-US" dirty="0" smtClean="0"/>
              <a:t>采购过程的改进。</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软件采购过程改进程序要求了如下的主要内容：</a:t>
            </a:r>
          </a:p>
          <a:p>
            <a:pPr lvl="1"/>
            <a:r>
              <a:rPr lang="en-US" dirty="0" smtClean="0"/>
              <a:t>1</a:t>
            </a:r>
            <a:r>
              <a:rPr lang="zh-CN" altLang="en-US" dirty="0" smtClean="0"/>
              <a:t>）具有一个文档化的过程用于软件采购的策划、需求开发与管理、项目管理和监督、以及风险管理</a:t>
            </a:r>
          </a:p>
          <a:p>
            <a:pPr lvl="1"/>
            <a:r>
              <a:rPr lang="en-US" dirty="0" smtClean="0"/>
              <a:t>2</a:t>
            </a:r>
            <a:r>
              <a:rPr lang="zh-CN" altLang="en-US" dirty="0" smtClean="0"/>
              <a:t>）花力气开发适当的度量元，测量性能和持续的过程改进</a:t>
            </a:r>
          </a:p>
          <a:p>
            <a:pPr lvl="1"/>
            <a:r>
              <a:rPr lang="en-US" dirty="0" smtClean="0"/>
              <a:t>3</a:t>
            </a:r>
            <a:r>
              <a:rPr lang="zh-CN" altLang="en-US" dirty="0" smtClean="0"/>
              <a:t>）建立过程，保证执行关键程序人员具有相适应的经验，或对软件采购进行培训</a:t>
            </a:r>
          </a:p>
          <a:p>
            <a:pPr lvl="1"/>
            <a:r>
              <a:rPr lang="en-US" dirty="0" smtClean="0"/>
              <a:t>4</a:t>
            </a:r>
            <a:r>
              <a:rPr lang="zh-CN" altLang="en-US" dirty="0" smtClean="0"/>
              <a:t>）建立过程，保证每个军用部门和所选择的国防代理机构能够实现和遵循所建议与软件采购相关的过程和需求</a:t>
            </a:r>
            <a:endParaRPr lang="en-US" altLang="zh-CN" dirty="0" smtClean="0"/>
          </a:p>
          <a:p>
            <a:pPr marL="457200" lvl="1" indent="0">
              <a:buNone/>
            </a:pPr>
            <a:r>
              <a:rPr lang="en-US" altLang="zh-CN" dirty="0" smtClean="0"/>
              <a:t>(</a:t>
            </a:r>
            <a:r>
              <a:rPr lang="zh-CN" altLang="zh-CN" dirty="0" smtClean="0"/>
              <a:t>回顾</a:t>
            </a:r>
            <a:r>
              <a:rPr lang="zh-CN" altLang="zh-CN" dirty="0"/>
              <a:t>第</a:t>
            </a:r>
            <a:r>
              <a:rPr lang="en-US" altLang="zh-CN" dirty="0"/>
              <a:t>6</a:t>
            </a:r>
            <a:r>
              <a:rPr lang="zh-CN" altLang="zh-CN" dirty="0" smtClean="0"/>
              <a:t>章</a:t>
            </a:r>
            <a:r>
              <a:rPr lang="en-US" altLang="zh-CN" dirty="0" smtClean="0"/>
              <a:t>)</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20.5.2 </a:t>
            </a:r>
            <a:r>
              <a:rPr lang="zh-CN" altLang="en-US" dirty="0" smtClean="0"/>
              <a:t>采购能力成熟度模型</a:t>
            </a:r>
            <a:endParaRPr lang="zh-CN" altLang="en-US" dirty="0"/>
          </a:p>
        </p:txBody>
      </p:sp>
      <p:sp>
        <p:nvSpPr>
          <p:cNvPr id="3" name="内容占位符 2"/>
          <p:cNvSpPr>
            <a:spLocks noGrp="1"/>
          </p:cNvSpPr>
          <p:nvPr>
            <p:ph idx="1"/>
          </p:nvPr>
        </p:nvSpPr>
        <p:spPr/>
        <p:txBody>
          <a:bodyPr/>
          <a:lstStyle/>
          <a:p>
            <a:r>
              <a:rPr lang="zh-CN" altLang="en-US" dirty="0" smtClean="0"/>
              <a:t>采购方的主要目标是维护与最终用户的关系，全面满足最终用户的需要。采购方要监控项目，执行全面的项目管理，负责任地提交产品和服务给最终用户。</a:t>
            </a:r>
            <a:endParaRPr lang="en-US" altLang="zh-CN" dirty="0" smtClean="0"/>
          </a:p>
          <a:p>
            <a:r>
              <a:rPr lang="en-US" dirty="0" smtClean="0"/>
              <a:t>CMMI-ACQ</a:t>
            </a:r>
            <a:r>
              <a:rPr lang="zh-CN" altLang="en-US" dirty="0" smtClean="0"/>
              <a:t>把采购能力分为五个等级：</a:t>
            </a:r>
            <a:endParaRPr lang="en-US" altLang="zh-CN" dirty="0" smtClean="0"/>
          </a:p>
          <a:p>
            <a:pPr lvl="1"/>
            <a:r>
              <a:rPr lang="zh-CN" altLang="en-US" dirty="0" smtClean="0"/>
              <a:t>初始级、管理级、已定义级、定量管理级、以及优化级。</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CMMI-ACQ</a:t>
            </a:r>
            <a:r>
              <a:rPr lang="zh-CN" altLang="en-US" dirty="0"/>
              <a:t>的过程域</a:t>
            </a:r>
          </a:p>
        </p:txBody>
      </p:sp>
      <p:graphicFrame>
        <p:nvGraphicFramePr>
          <p:cNvPr id="3" name="表格 2"/>
          <p:cNvGraphicFramePr>
            <a:graphicFrameLocks noGrp="1"/>
          </p:cNvGraphicFramePr>
          <p:nvPr>
            <p:extLst>
              <p:ext uri="{D42A27DB-BD31-4B8C-83A1-F6EECF244321}">
                <p14:modId xmlns:p14="http://schemas.microsoft.com/office/powerpoint/2010/main" val="1842945687"/>
              </p:ext>
            </p:extLst>
          </p:nvPr>
        </p:nvGraphicFramePr>
        <p:xfrm>
          <a:off x="942633" y="1231078"/>
          <a:ext cx="7972767" cy="5046737"/>
        </p:xfrm>
        <a:graphic>
          <a:graphicData uri="http://schemas.openxmlformats.org/drawingml/2006/table">
            <a:tbl>
              <a:tblPr/>
              <a:tblGrid>
                <a:gridCol w="6240999">
                  <a:extLst>
                    <a:ext uri="{9D8B030D-6E8A-4147-A177-3AD203B41FA5}">
                      <a16:colId xmlns:a16="http://schemas.microsoft.com/office/drawing/2014/main" val="1417400653"/>
                    </a:ext>
                  </a:extLst>
                </a:gridCol>
                <a:gridCol w="1105174">
                  <a:extLst>
                    <a:ext uri="{9D8B030D-6E8A-4147-A177-3AD203B41FA5}">
                      <a16:colId xmlns:a16="http://schemas.microsoft.com/office/drawing/2014/main" val="392673367"/>
                    </a:ext>
                  </a:extLst>
                </a:gridCol>
                <a:gridCol w="626594">
                  <a:extLst>
                    <a:ext uri="{9D8B030D-6E8A-4147-A177-3AD203B41FA5}">
                      <a16:colId xmlns:a16="http://schemas.microsoft.com/office/drawing/2014/main" val="3669574703"/>
                    </a:ext>
                  </a:extLst>
                </a:gridCol>
              </a:tblGrid>
              <a:tr h="219368">
                <a:tc>
                  <a:txBody>
                    <a:bodyPr/>
                    <a:lstStyle/>
                    <a:p>
                      <a:pPr indent="0" algn="ctr">
                        <a:lnSpc>
                          <a:spcPct val="100000"/>
                        </a:lnSpc>
                        <a:spcAft>
                          <a:spcPts val="0"/>
                        </a:spcAft>
                      </a:pPr>
                      <a:r>
                        <a:rPr lang="zh-CN" sz="1400" b="1" dirty="0">
                          <a:solidFill>
                            <a:srgbClr val="000000"/>
                          </a:solidFill>
                          <a:latin typeface="Arial"/>
                          <a:ea typeface="宋体"/>
                          <a:cs typeface="Arial"/>
                        </a:rPr>
                        <a:t>过程域</a:t>
                      </a:r>
                      <a:endParaRPr lang="zh-CN" sz="1400" b="1"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1" kern="1200" dirty="0" smtClean="0">
                          <a:solidFill>
                            <a:srgbClr val="000000"/>
                          </a:solidFill>
                          <a:latin typeface="Arial"/>
                          <a:ea typeface="宋体"/>
                          <a:cs typeface="Arial"/>
                        </a:rPr>
                        <a:t>分类</a:t>
                      </a:r>
                      <a:endParaRPr lang="zh-CN" sz="1400" b="1"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400" b="1" dirty="0">
                          <a:solidFill>
                            <a:srgbClr val="000000"/>
                          </a:solidFill>
                          <a:latin typeface="Arial"/>
                          <a:ea typeface="宋体"/>
                          <a:cs typeface="Arial"/>
                        </a:rPr>
                        <a:t>等级</a:t>
                      </a:r>
                      <a:endParaRPr lang="zh-CN" sz="1400" b="1"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6274223"/>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Agreement Management(</a:t>
                      </a:r>
                      <a:r>
                        <a:rPr lang="zh-CN" sz="1400" kern="1200" dirty="0">
                          <a:solidFill>
                            <a:srgbClr val="000000"/>
                          </a:solidFill>
                          <a:latin typeface="Arial"/>
                          <a:ea typeface="宋体"/>
                          <a:cs typeface="Arial"/>
                        </a:rPr>
                        <a:t>协议管理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项目管理</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marL="71755" marR="71755" indent="269875" algn="just" fontAlgn="base">
                        <a:lnSpc>
                          <a:spcPts val="1660"/>
                        </a:lnSpc>
                        <a:spcAft>
                          <a:spcPts val="0"/>
                        </a:spcAft>
                      </a:pPr>
                      <a:r>
                        <a:rPr lang="zh-CN" sz="1600">
                          <a:solidFill>
                            <a:srgbClr val="000000"/>
                          </a:solidFill>
                          <a:latin typeface="Arial"/>
                          <a:ea typeface="宋体"/>
                        </a:rPr>
                        <a:t>第二级</a:t>
                      </a:r>
                    </a:p>
                  </a:txBody>
                  <a:tcPr marL="45464" marR="45464"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722161"/>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Acquisition Requirements Development(</a:t>
                      </a:r>
                      <a:r>
                        <a:rPr lang="zh-CN" sz="1400" kern="1200" dirty="0">
                          <a:solidFill>
                            <a:srgbClr val="000000"/>
                          </a:solidFill>
                          <a:latin typeface="Arial"/>
                          <a:ea typeface="宋体"/>
                          <a:cs typeface="Arial"/>
                        </a:rPr>
                        <a:t>采购需求开发</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采购工程</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543446850"/>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Configuration Management(</a:t>
                      </a:r>
                      <a:r>
                        <a:rPr lang="zh-CN" sz="1400" kern="1200" dirty="0">
                          <a:solidFill>
                            <a:srgbClr val="000000"/>
                          </a:solidFill>
                          <a:latin typeface="Arial"/>
                          <a:ea typeface="宋体"/>
                          <a:cs typeface="Arial"/>
                        </a:rPr>
                        <a:t>配置管理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支持</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283901684"/>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Measurement and Analysis(</a:t>
                      </a:r>
                      <a:r>
                        <a:rPr lang="zh-CN" sz="1400" kern="1200" dirty="0">
                          <a:solidFill>
                            <a:srgbClr val="000000"/>
                          </a:solidFill>
                          <a:latin typeface="Arial"/>
                          <a:ea typeface="宋体"/>
                          <a:cs typeface="Arial"/>
                        </a:rPr>
                        <a:t>测量和分析</a:t>
                      </a:r>
                      <a:r>
                        <a:rPr lang="en-US" sz="1400" kern="1200" dirty="0">
                          <a:solidFill>
                            <a:srgbClr val="000000"/>
                          </a:solidFill>
                          <a:latin typeface="Arial"/>
                          <a:ea typeface="宋体"/>
                          <a:cs typeface="Arial"/>
                        </a:rPr>
                        <a:t>) </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支持</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337691027"/>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Project Monitoring and Control(</a:t>
                      </a:r>
                      <a:r>
                        <a:rPr lang="zh-CN" sz="1400" kern="1200" dirty="0">
                          <a:solidFill>
                            <a:srgbClr val="000000"/>
                          </a:solidFill>
                          <a:latin typeface="Arial"/>
                          <a:ea typeface="宋体"/>
                          <a:cs typeface="Arial"/>
                        </a:rPr>
                        <a:t>项目监督和控制</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项目管理</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505857648"/>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Project Planning (</a:t>
                      </a:r>
                      <a:r>
                        <a:rPr lang="zh-CN" sz="1400" kern="1200" dirty="0">
                          <a:solidFill>
                            <a:srgbClr val="000000"/>
                          </a:solidFill>
                          <a:latin typeface="Arial"/>
                          <a:ea typeface="宋体"/>
                          <a:cs typeface="Arial"/>
                        </a:rPr>
                        <a:t>项目策划</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项目管理</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090775346"/>
                  </a:ext>
                </a:extLst>
              </a:tr>
              <a:tr h="27628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Process and Product Quality Assurance(</a:t>
                      </a:r>
                      <a:r>
                        <a:rPr lang="zh-CN" sz="1400" kern="1200" dirty="0">
                          <a:solidFill>
                            <a:srgbClr val="000000"/>
                          </a:solidFill>
                          <a:latin typeface="Arial"/>
                          <a:ea typeface="宋体"/>
                          <a:cs typeface="Arial"/>
                        </a:rPr>
                        <a:t>过程和产品质量保证</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支持</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21634205"/>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Requirements Management (</a:t>
                      </a:r>
                      <a:r>
                        <a:rPr lang="zh-CN" sz="1400" kern="1200" dirty="0">
                          <a:solidFill>
                            <a:srgbClr val="000000"/>
                          </a:solidFill>
                          <a:latin typeface="Arial"/>
                          <a:ea typeface="宋体"/>
                          <a:cs typeface="Arial"/>
                        </a:rPr>
                        <a:t>需求管理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项目管理</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049899815"/>
                  </a:ext>
                </a:extLst>
              </a:tr>
              <a:tr h="220951">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Solicitation and Supplier Agreement </a:t>
                      </a:r>
                      <a:r>
                        <a:rPr lang="en-US" sz="1400" kern="1200" dirty="0" smtClean="0">
                          <a:solidFill>
                            <a:srgbClr val="000000"/>
                          </a:solidFill>
                          <a:latin typeface="Arial"/>
                          <a:ea typeface="宋体"/>
                          <a:cs typeface="Arial"/>
                        </a:rPr>
                        <a:t>Development </a:t>
                      </a:r>
                      <a:r>
                        <a:rPr lang="en-US" sz="1400" kern="1200" dirty="0">
                          <a:solidFill>
                            <a:srgbClr val="000000"/>
                          </a:solidFill>
                          <a:latin typeface="Arial"/>
                          <a:ea typeface="宋体"/>
                          <a:cs typeface="Arial"/>
                        </a:rPr>
                        <a:t>(</a:t>
                      </a:r>
                      <a:r>
                        <a:rPr lang="zh-CN" sz="1400" kern="1200" dirty="0">
                          <a:solidFill>
                            <a:srgbClr val="000000"/>
                          </a:solidFill>
                          <a:latin typeface="Arial"/>
                          <a:ea typeface="宋体"/>
                          <a:cs typeface="Arial"/>
                        </a:rPr>
                        <a:t>招揽和供货商协议开发</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项目管理</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80918912"/>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Acquisition Technical Management (</a:t>
                      </a:r>
                      <a:r>
                        <a:rPr lang="zh-CN" sz="1400" kern="1200" dirty="0">
                          <a:solidFill>
                            <a:srgbClr val="000000"/>
                          </a:solidFill>
                          <a:latin typeface="Arial"/>
                          <a:ea typeface="宋体"/>
                          <a:cs typeface="Arial"/>
                        </a:rPr>
                        <a:t>采购技术管理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采购工程</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marL="0" marR="71755" indent="0" algn="just" defTabSz="914400" rtl="0" eaLnBrk="1" fontAlgn="base" latinLnBrk="0" hangingPunct="1">
                        <a:lnSpc>
                          <a:spcPct val="100000"/>
                        </a:lnSpc>
                        <a:spcAft>
                          <a:spcPts val="0"/>
                        </a:spcAft>
                      </a:pPr>
                      <a:r>
                        <a:rPr lang="zh-CN" sz="1600" kern="1200" dirty="0" smtClean="0">
                          <a:solidFill>
                            <a:srgbClr val="000000"/>
                          </a:solidFill>
                          <a:latin typeface="Arial"/>
                          <a:ea typeface="宋体"/>
                          <a:cs typeface="Arial"/>
                        </a:rPr>
                        <a:t>第</a:t>
                      </a:r>
                      <a:r>
                        <a:rPr lang="zh-CN" altLang="en-US" sz="1600" kern="1200" dirty="0" smtClean="0">
                          <a:solidFill>
                            <a:srgbClr val="000000"/>
                          </a:solidFill>
                          <a:latin typeface="Arial"/>
                          <a:ea typeface="宋体"/>
                          <a:cs typeface="Arial"/>
                        </a:rPr>
                        <a:t>三</a:t>
                      </a:r>
                      <a:r>
                        <a:rPr lang="zh-CN" sz="1600" kern="1200" dirty="0" smtClean="0">
                          <a:solidFill>
                            <a:srgbClr val="000000"/>
                          </a:solidFill>
                          <a:latin typeface="Arial"/>
                          <a:ea typeface="宋体"/>
                          <a:cs typeface="Arial"/>
                        </a:rPr>
                        <a:t>级</a:t>
                      </a:r>
                      <a:endParaRPr lang="zh-CN" sz="1600" kern="1200" dirty="0">
                        <a:solidFill>
                          <a:srgbClr val="000000"/>
                        </a:solidFill>
                        <a:latin typeface="Arial"/>
                        <a:ea typeface="宋体"/>
                        <a:cs typeface="Arial"/>
                      </a:endParaRPr>
                    </a:p>
                  </a:txBody>
                  <a:tcPr marL="45464" marR="45464"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341880"/>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Acquisition Validation (</a:t>
                      </a:r>
                      <a:r>
                        <a:rPr lang="zh-CN" sz="1400" kern="1200" dirty="0">
                          <a:solidFill>
                            <a:srgbClr val="000000"/>
                          </a:solidFill>
                          <a:latin typeface="Arial"/>
                          <a:ea typeface="宋体"/>
                          <a:cs typeface="Arial"/>
                        </a:rPr>
                        <a:t>采购确认</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采购工程</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71412858"/>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Acquisition Verification (</a:t>
                      </a:r>
                      <a:r>
                        <a:rPr lang="zh-CN" sz="1400" kern="1200" dirty="0">
                          <a:solidFill>
                            <a:srgbClr val="000000"/>
                          </a:solidFill>
                          <a:latin typeface="Arial"/>
                          <a:ea typeface="宋体"/>
                          <a:cs typeface="Arial"/>
                        </a:rPr>
                        <a:t>采购验证</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采购工程</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958357880"/>
                  </a:ext>
                </a:extLst>
              </a:tr>
              <a:tr h="161793">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Decision Analysis and Resolution (</a:t>
                      </a:r>
                      <a:r>
                        <a:rPr lang="zh-CN" sz="1400" kern="1200" dirty="0">
                          <a:solidFill>
                            <a:srgbClr val="000000"/>
                          </a:solidFill>
                          <a:latin typeface="Arial"/>
                          <a:ea typeface="宋体"/>
                          <a:cs typeface="Arial"/>
                        </a:rPr>
                        <a:t>决策分析和解决方案</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支持</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962246854"/>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Integrated Project Management (</a:t>
                      </a:r>
                      <a:r>
                        <a:rPr lang="zh-CN" sz="1400" kern="1200" dirty="0">
                          <a:solidFill>
                            <a:srgbClr val="000000"/>
                          </a:solidFill>
                          <a:latin typeface="Arial"/>
                          <a:ea typeface="宋体"/>
                          <a:cs typeface="Arial"/>
                        </a:rPr>
                        <a:t>集成项目管理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项目管理</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559616226"/>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Organizational Process Definition(</a:t>
                      </a:r>
                      <a:r>
                        <a:rPr lang="zh-CN" sz="1400" kern="1200" dirty="0">
                          <a:solidFill>
                            <a:srgbClr val="000000"/>
                          </a:solidFill>
                          <a:latin typeface="Arial"/>
                          <a:ea typeface="宋体"/>
                          <a:cs typeface="Arial"/>
                        </a:rPr>
                        <a:t>组织过程定义</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过程管理</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035412170"/>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Organizational Process Focus(</a:t>
                      </a:r>
                      <a:r>
                        <a:rPr lang="zh-CN" sz="1400" kern="1200" dirty="0">
                          <a:solidFill>
                            <a:srgbClr val="000000"/>
                          </a:solidFill>
                          <a:latin typeface="Arial"/>
                          <a:ea typeface="宋体"/>
                          <a:cs typeface="Arial"/>
                        </a:rPr>
                        <a:t>组织过程焦点</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过程管理</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442679971"/>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Organizational Training(</a:t>
                      </a:r>
                      <a:r>
                        <a:rPr lang="zh-CN" sz="1400" kern="1200" dirty="0">
                          <a:solidFill>
                            <a:srgbClr val="000000"/>
                          </a:solidFill>
                          <a:latin typeface="Arial"/>
                          <a:ea typeface="宋体"/>
                          <a:cs typeface="Arial"/>
                        </a:rPr>
                        <a:t>组织培训</a:t>
                      </a:r>
                      <a:r>
                        <a:rPr lang="en-US" sz="1400" kern="1200" dirty="0">
                          <a:solidFill>
                            <a:srgbClr val="000000"/>
                          </a:solidFill>
                          <a:latin typeface="Arial"/>
                          <a:ea typeface="宋体"/>
                          <a:cs typeface="Arial"/>
                        </a:rPr>
                        <a:t>) </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过程管理</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233095668"/>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Risk Management(</a:t>
                      </a:r>
                      <a:r>
                        <a:rPr lang="zh-CN" sz="1400" kern="1200" dirty="0">
                          <a:solidFill>
                            <a:srgbClr val="000000"/>
                          </a:solidFill>
                          <a:latin typeface="Arial"/>
                          <a:ea typeface="宋体"/>
                          <a:cs typeface="Arial"/>
                        </a:rPr>
                        <a:t>风险管理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项目管理</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791180442"/>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Organizational Process Performance(</a:t>
                      </a:r>
                      <a:r>
                        <a:rPr lang="zh-CN" sz="1400" kern="1200" dirty="0">
                          <a:solidFill>
                            <a:srgbClr val="000000"/>
                          </a:solidFill>
                          <a:latin typeface="Arial"/>
                          <a:ea typeface="宋体"/>
                          <a:cs typeface="Arial"/>
                        </a:rPr>
                        <a:t>组织过程性能</a:t>
                      </a:r>
                      <a:r>
                        <a:rPr lang="en-US" sz="1400" kern="1200" dirty="0">
                          <a:solidFill>
                            <a:srgbClr val="000000"/>
                          </a:solidFill>
                          <a:latin typeface="Arial"/>
                          <a:ea typeface="宋体"/>
                          <a:cs typeface="Arial"/>
                        </a:rPr>
                        <a:t>) </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过程管理</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71755" indent="0" algn="just" defTabSz="914400" rtl="0" eaLnBrk="1" fontAlgn="base" latinLnBrk="0" hangingPunct="1">
                        <a:lnSpc>
                          <a:spcPct val="100000"/>
                        </a:lnSpc>
                        <a:spcAft>
                          <a:spcPts val="0"/>
                        </a:spcAft>
                      </a:pPr>
                      <a:r>
                        <a:rPr lang="zh-CN" sz="1600" kern="1200" dirty="0" smtClean="0">
                          <a:solidFill>
                            <a:srgbClr val="000000"/>
                          </a:solidFill>
                          <a:latin typeface="Arial"/>
                          <a:ea typeface="宋体"/>
                          <a:cs typeface="Arial"/>
                        </a:rPr>
                        <a:t>四</a:t>
                      </a:r>
                      <a:r>
                        <a:rPr lang="zh-CN" sz="1600" kern="1200" dirty="0">
                          <a:solidFill>
                            <a:srgbClr val="000000"/>
                          </a:solidFill>
                          <a:latin typeface="Arial"/>
                          <a:ea typeface="宋体"/>
                          <a:cs typeface="Arial"/>
                        </a:rPr>
                        <a:t>级</a:t>
                      </a:r>
                    </a:p>
                  </a:txBody>
                  <a:tcPr marL="45464" marR="45464"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78683"/>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Quantitative Project Management(</a:t>
                      </a:r>
                      <a:r>
                        <a:rPr lang="zh-CN" sz="1400" kern="1200" dirty="0">
                          <a:solidFill>
                            <a:srgbClr val="000000"/>
                          </a:solidFill>
                          <a:latin typeface="Arial"/>
                          <a:ea typeface="宋体"/>
                          <a:cs typeface="Arial"/>
                        </a:rPr>
                        <a:t>定量项目管理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项目管理</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726095166"/>
                  </a:ext>
                </a:extLst>
              </a:tr>
              <a:tr h="210118">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Causal Analysis and Resolution(</a:t>
                      </a:r>
                      <a:r>
                        <a:rPr lang="zh-CN" sz="1400" kern="1200" dirty="0">
                          <a:solidFill>
                            <a:srgbClr val="000000"/>
                          </a:solidFill>
                          <a:latin typeface="Arial"/>
                          <a:ea typeface="宋体"/>
                          <a:cs typeface="Arial"/>
                        </a:rPr>
                        <a:t>原因分析和解决方案</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支持</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71755" indent="0" algn="just" defTabSz="914400" rtl="0" eaLnBrk="1" fontAlgn="base" latinLnBrk="0" hangingPunct="1">
                        <a:lnSpc>
                          <a:spcPct val="100000"/>
                        </a:lnSpc>
                        <a:spcAft>
                          <a:spcPts val="0"/>
                        </a:spcAft>
                      </a:pPr>
                      <a:r>
                        <a:rPr lang="zh-CN" sz="1600" kern="1200" dirty="0" smtClean="0">
                          <a:solidFill>
                            <a:srgbClr val="000000"/>
                          </a:solidFill>
                          <a:latin typeface="Arial"/>
                          <a:ea typeface="宋体"/>
                          <a:cs typeface="Arial"/>
                        </a:rPr>
                        <a:t>五</a:t>
                      </a:r>
                      <a:r>
                        <a:rPr lang="zh-CN" sz="1600" kern="1200" dirty="0">
                          <a:solidFill>
                            <a:srgbClr val="000000"/>
                          </a:solidFill>
                          <a:latin typeface="Arial"/>
                          <a:ea typeface="宋体"/>
                          <a:cs typeface="Arial"/>
                        </a:rPr>
                        <a:t>级</a:t>
                      </a:r>
                    </a:p>
                  </a:txBody>
                  <a:tcPr marL="45464" marR="45464"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7234363"/>
                  </a:ext>
                </a:extLst>
              </a:tr>
              <a:tr h="27628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Organizational Performance Management(</a:t>
                      </a:r>
                      <a:r>
                        <a:rPr lang="zh-CN" sz="1400" kern="1200" dirty="0">
                          <a:solidFill>
                            <a:srgbClr val="000000"/>
                          </a:solidFill>
                          <a:latin typeface="Arial"/>
                          <a:ea typeface="宋体"/>
                          <a:cs typeface="Arial"/>
                        </a:rPr>
                        <a:t>组织性能管理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过程管理</a:t>
                      </a: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077510533"/>
                  </a:ext>
                </a:extLst>
              </a:tr>
            </a:tbl>
          </a:graphicData>
        </a:graphic>
      </p:graphicFrame>
    </p:spTree>
    <p:extLst>
      <p:ext uri="{BB962C8B-B14F-4D97-AF65-F5344CB8AC3E}">
        <p14:creationId xmlns:p14="http://schemas.microsoft.com/office/powerpoint/2010/main" val="812345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20.6 </a:t>
            </a:r>
            <a:r>
              <a:rPr lang="zh-CN" altLang="en-US" dirty="0" smtClean="0"/>
              <a:t>服务能力成熟度</a:t>
            </a:r>
            <a:endParaRPr lang="zh-CN" altLang="en-US" dirty="0"/>
          </a:p>
        </p:txBody>
      </p:sp>
      <p:sp>
        <p:nvSpPr>
          <p:cNvPr id="3" name="内容占位符 2"/>
          <p:cNvSpPr>
            <a:spLocks noGrp="1"/>
          </p:cNvSpPr>
          <p:nvPr>
            <p:ph idx="1"/>
          </p:nvPr>
        </p:nvSpPr>
        <p:spPr/>
        <p:txBody>
          <a:bodyPr/>
          <a:lstStyle/>
          <a:p>
            <a:r>
              <a:rPr lang="en-US" dirty="0" smtClean="0"/>
              <a:t>20.6.1 </a:t>
            </a:r>
            <a:r>
              <a:rPr lang="zh-CN" altLang="en-US" dirty="0" smtClean="0"/>
              <a:t>服务质量</a:t>
            </a:r>
          </a:p>
          <a:p>
            <a:r>
              <a:rPr lang="en-US" dirty="0" smtClean="0"/>
              <a:t>20.6.2 IT</a:t>
            </a:r>
            <a:r>
              <a:rPr lang="zh-CN" altLang="en-US" dirty="0" smtClean="0"/>
              <a:t>服务质量差距模型</a:t>
            </a:r>
          </a:p>
          <a:p>
            <a:r>
              <a:rPr lang="en-US" dirty="0" smtClean="0"/>
              <a:t>20.6.3 CMMI –SVC</a:t>
            </a:r>
            <a:r>
              <a:rPr lang="zh-CN" altLang="en-US" dirty="0" smtClean="0"/>
              <a:t>模型</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20.6.1 </a:t>
            </a:r>
            <a:r>
              <a:rPr lang="zh-CN" altLang="en-US" dirty="0" smtClean="0"/>
              <a:t>服务质量</a:t>
            </a:r>
            <a:endParaRPr lang="zh-CN" altLang="en-US" dirty="0"/>
          </a:p>
        </p:txBody>
      </p:sp>
      <p:sp>
        <p:nvSpPr>
          <p:cNvPr id="3" name="内容占位符 2"/>
          <p:cNvSpPr>
            <a:spLocks noGrp="1"/>
          </p:cNvSpPr>
          <p:nvPr>
            <p:ph idx="1"/>
          </p:nvPr>
        </p:nvSpPr>
        <p:spPr>
          <a:xfrm>
            <a:off x="884014" y="1216459"/>
            <a:ext cx="8120743" cy="4902200"/>
          </a:xfrm>
        </p:spPr>
        <p:txBody>
          <a:bodyPr/>
          <a:lstStyle/>
          <a:p>
            <a:r>
              <a:rPr lang="zh-CN" altLang="en-US" dirty="0" smtClean="0"/>
              <a:t>服务是无形的、不可存储的产品。围绕软件和</a:t>
            </a:r>
            <a:r>
              <a:rPr lang="en-US" dirty="0" smtClean="0"/>
              <a:t>IT</a:t>
            </a:r>
            <a:r>
              <a:rPr lang="zh-CN" altLang="en-US" dirty="0" smtClean="0"/>
              <a:t>系统的服务也具有这种特征。</a:t>
            </a:r>
            <a:endParaRPr lang="en-US" altLang="zh-CN" dirty="0" smtClean="0"/>
          </a:p>
          <a:p>
            <a:r>
              <a:rPr lang="zh-CN" altLang="en-US" dirty="0" smtClean="0"/>
              <a:t>从</a:t>
            </a:r>
            <a:r>
              <a:rPr lang="en-US" dirty="0" smtClean="0"/>
              <a:t>5</a:t>
            </a:r>
            <a:r>
              <a:rPr lang="zh-CN" altLang="en-US" dirty="0" smtClean="0"/>
              <a:t>个方面考虑和评价服务质量：</a:t>
            </a:r>
          </a:p>
          <a:p>
            <a:pPr lvl="1"/>
            <a:r>
              <a:rPr lang="zh-CN" altLang="en-US" dirty="0" smtClean="0"/>
              <a:t>有形性</a:t>
            </a:r>
            <a:r>
              <a:rPr lang="en-US" dirty="0" smtClean="0"/>
              <a:t>(Tangible)</a:t>
            </a:r>
            <a:r>
              <a:rPr lang="zh-CN" altLang="en-US" dirty="0" smtClean="0"/>
              <a:t>：表达像物理设施、设备、人员的出现；</a:t>
            </a:r>
          </a:p>
          <a:p>
            <a:pPr lvl="1"/>
            <a:r>
              <a:rPr lang="zh-CN" altLang="en-US" dirty="0" smtClean="0"/>
              <a:t>可靠性</a:t>
            </a:r>
            <a:r>
              <a:rPr lang="en-US" dirty="0" smtClean="0"/>
              <a:t>(Reliability)</a:t>
            </a:r>
            <a:r>
              <a:rPr lang="zh-CN" altLang="en-US" dirty="0" smtClean="0"/>
              <a:t>：可信赖地、准确地、和一致地执行期望服务的能力；</a:t>
            </a:r>
          </a:p>
          <a:p>
            <a:pPr lvl="1"/>
            <a:r>
              <a:rPr lang="zh-CN" altLang="en-US" dirty="0" smtClean="0"/>
              <a:t>响应性</a:t>
            </a:r>
            <a:r>
              <a:rPr lang="en-US" dirty="0" smtClean="0"/>
              <a:t>(Responsiveness)</a:t>
            </a:r>
            <a:r>
              <a:rPr lang="zh-CN" altLang="en-US" dirty="0" smtClean="0"/>
              <a:t>：提供快捷服务和帮助客户的愿望；</a:t>
            </a:r>
          </a:p>
          <a:p>
            <a:pPr lvl="1"/>
            <a:r>
              <a:rPr lang="zh-CN" altLang="en-US" dirty="0" smtClean="0"/>
              <a:t>保证</a:t>
            </a:r>
            <a:r>
              <a:rPr lang="en-US" dirty="0" smtClean="0"/>
              <a:t>(Assurance)</a:t>
            </a:r>
            <a:r>
              <a:rPr lang="zh-CN" altLang="en-US" dirty="0" smtClean="0"/>
              <a:t>：员工的知识和礼节，以及传递信任和信心的能力；</a:t>
            </a:r>
          </a:p>
          <a:p>
            <a:pPr lvl="1"/>
            <a:r>
              <a:rPr lang="zh-CN" altLang="en-US" dirty="0" smtClean="0"/>
              <a:t>共鸣性</a:t>
            </a:r>
            <a:r>
              <a:rPr lang="en-US" dirty="0" smtClean="0"/>
              <a:t>(Empathy)</a:t>
            </a:r>
            <a:r>
              <a:rPr lang="zh-CN" altLang="en-US" dirty="0" smtClean="0"/>
              <a:t>：为客户提供仔细和个性化的服务。</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20.6.2 IT</a:t>
            </a:r>
            <a:r>
              <a:rPr lang="zh-CN" altLang="en-US" dirty="0"/>
              <a:t>服务质量差距模型</a:t>
            </a:r>
          </a:p>
        </p:txBody>
      </p:sp>
      <p:grpSp>
        <p:nvGrpSpPr>
          <p:cNvPr id="4" name="Group 1"/>
          <p:cNvGrpSpPr>
            <a:grpSpLocks noChangeAspect="1"/>
          </p:cNvGrpSpPr>
          <p:nvPr/>
        </p:nvGrpSpPr>
        <p:grpSpPr bwMode="auto">
          <a:xfrm>
            <a:off x="2077135" y="1158897"/>
            <a:ext cx="6494542" cy="5060285"/>
            <a:chOff x="2325" y="6630"/>
            <a:chExt cx="7437" cy="5796"/>
          </a:xfrm>
        </p:grpSpPr>
        <p:sp>
          <p:nvSpPr>
            <p:cNvPr id="5" name="AutoShape 32"/>
            <p:cNvSpPr>
              <a:spLocks noChangeAspect="1" noChangeArrowheads="1" noTextEdit="1"/>
            </p:cNvSpPr>
            <p:nvPr/>
          </p:nvSpPr>
          <p:spPr bwMode="auto">
            <a:xfrm>
              <a:off x="2325" y="6630"/>
              <a:ext cx="7437" cy="57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Rectangle 31"/>
            <p:cNvSpPr>
              <a:spLocks noChangeArrowheads="1"/>
            </p:cNvSpPr>
            <p:nvPr/>
          </p:nvSpPr>
          <p:spPr bwMode="auto">
            <a:xfrm>
              <a:off x="2727" y="6791"/>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口头表达</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0"/>
            <p:cNvSpPr>
              <a:spLocks noChangeArrowheads="1"/>
            </p:cNvSpPr>
            <p:nvPr/>
          </p:nvSpPr>
          <p:spPr bwMode="auto">
            <a:xfrm>
              <a:off x="5340" y="6791"/>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个人需求</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8" name="Rectangle 29"/>
            <p:cNvSpPr>
              <a:spLocks noChangeArrowheads="1"/>
            </p:cNvSpPr>
            <p:nvPr/>
          </p:nvSpPr>
          <p:spPr bwMode="auto">
            <a:xfrm>
              <a:off x="7752" y="6791"/>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历史经验</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9" name="Rectangle 28"/>
            <p:cNvSpPr>
              <a:spLocks noChangeArrowheads="1"/>
            </p:cNvSpPr>
            <p:nvPr/>
          </p:nvSpPr>
          <p:spPr bwMode="auto">
            <a:xfrm>
              <a:off x="4737" y="7596"/>
              <a:ext cx="261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期望的服务</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0" name="Rectangle 27"/>
            <p:cNvSpPr>
              <a:spLocks noChangeArrowheads="1"/>
            </p:cNvSpPr>
            <p:nvPr/>
          </p:nvSpPr>
          <p:spPr bwMode="auto">
            <a:xfrm>
              <a:off x="4737" y="8723"/>
              <a:ext cx="261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对服务的认知</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1" name="Line 26"/>
            <p:cNvSpPr>
              <a:spLocks noChangeShapeType="1"/>
            </p:cNvSpPr>
            <p:nvPr/>
          </p:nvSpPr>
          <p:spPr bwMode="auto">
            <a:xfrm>
              <a:off x="2325" y="9367"/>
              <a:ext cx="7236" cy="1"/>
            </a:xfrm>
            <a:prstGeom prst="line">
              <a:avLst/>
            </a:prstGeom>
            <a:noFill/>
            <a:ln w="28575">
              <a:solidFill>
                <a:srgbClr val="000000"/>
              </a:solidFill>
              <a:prstDash val="lg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Freeform 25"/>
            <p:cNvSpPr>
              <a:spLocks/>
            </p:cNvSpPr>
            <p:nvPr/>
          </p:nvSpPr>
          <p:spPr bwMode="auto">
            <a:xfrm>
              <a:off x="3330" y="7274"/>
              <a:ext cx="1407" cy="483"/>
            </a:xfrm>
            <a:custGeom>
              <a:avLst/>
              <a:gdLst>
                <a:gd name="T0" fmla="*/ 0 w 1407"/>
                <a:gd name="T1" fmla="*/ 0 h 483"/>
                <a:gd name="T2" fmla="*/ 0 w 1407"/>
                <a:gd name="T3" fmla="*/ 483 h 483"/>
                <a:gd name="T4" fmla="*/ 1407 w 1407"/>
                <a:gd name="T5" fmla="*/ 483 h 483"/>
              </a:gdLst>
              <a:ahLst/>
              <a:cxnLst>
                <a:cxn ang="0">
                  <a:pos x="T0" y="T1"/>
                </a:cxn>
                <a:cxn ang="0">
                  <a:pos x="T2" y="T3"/>
                </a:cxn>
                <a:cxn ang="0">
                  <a:pos x="T4" y="T5"/>
                </a:cxn>
              </a:cxnLst>
              <a:rect l="0" t="0" r="r" b="b"/>
              <a:pathLst>
                <a:path w="1407" h="483">
                  <a:moveTo>
                    <a:pt x="0" y="0"/>
                  </a:moveTo>
                  <a:lnTo>
                    <a:pt x="0" y="483"/>
                  </a:lnTo>
                  <a:lnTo>
                    <a:pt x="1407" y="48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Line 24"/>
            <p:cNvSpPr>
              <a:spLocks noChangeShapeType="1"/>
            </p:cNvSpPr>
            <p:nvPr/>
          </p:nvSpPr>
          <p:spPr bwMode="auto">
            <a:xfrm>
              <a:off x="5943" y="7274"/>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Freeform 23"/>
            <p:cNvSpPr>
              <a:spLocks/>
            </p:cNvSpPr>
            <p:nvPr/>
          </p:nvSpPr>
          <p:spPr bwMode="auto">
            <a:xfrm>
              <a:off x="7350" y="7274"/>
              <a:ext cx="1005" cy="483"/>
            </a:xfrm>
            <a:custGeom>
              <a:avLst/>
              <a:gdLst>
                <a:gd name="T0" fmla="*/ 1005 w 1005"/>
                <a:gd name="T1" fmla="*/ 0 h 483"/>
                <a:gd name="T2" fmla="*/ 1005 w 1005"/>
                <a:gd name="T3" fmla="*/ 483 h 483"/>
                <a:gd name="T4" fmla="*/ 0 w 1005"/>
                <a:gd name="T5" fmla="*/ 483 h 483"/>
              </a:gdLst>
              <a:ahLst/>
              <a:cxnLst>
                <a:cxn ang="0">
                  <a:pos x="T0" y="T1"/>
                </a:cxn>
                <a:cxn ang="0">
                  <a:pos x="T2" y="T3"/>
                </a:cxn>
                <a:cxn ang="0">
                  <a:pos x="T4" y="T5"/>
                </a:cxn>
              </a:cxnLst>
              <a:rect l="0" t="0" r="r" b="b"/>
              <a:pathLst>
                <a:path w="1005" h="483">
                  <a:moveTo>
                    <a:pt x="1005" y="0"/>
                  </a:moveTo>
                  <a:lnTo>
                    <a:pt x="1005" y="483"/>
                  </a:lnTo>
                  <a:lnTo>
                    <a:pt x="0" y="48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Line 22"/>
            <p:cNvSpPr>
              <a:spLocks noChangeShapeType="1"/>
            </p:cNvSpPr>
            <p:nvPr/>
          </p:nvSpPr>
          <p:spPr bwMode="auto">
            <a:xfrm>
              <a:off x="5340" y="8079"/>
              <a:ext cx="0" cy="644"/>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Rectangle 21"/>
            <p:cNvSpPr>
              <a:spLocks noChangeArrowheads="1"/>
            </p:cNvSpPr>
            <p:nvPr/>
          </p:nvSpPr>
          <p:spPr bwMode="auto">
            <a:xfrm>
              <a:off x="4335" y="8240"/>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itchFamily="18" charset="0"/>
                  <a:cs typeface="Times New Roman" panose="02020603050405020304" pitchFamily="18" charset="0"/>
                </a:rPr>
                <a:t>差距</a:t>
              </a:r>
              <a:r>
                <a:rPr kumimoji="0" lang="en-US" altLang="zh-CN" sz="1600" b="1" dirty="0">
                  <a:latin typeface="Times New Roman" pitchFamily="18" charset="0"/>
                  <a:cs typeface="Times New Roman" panose="02020603050405020304" pitchFamily="18" charset="0"/>
                </a:rPr>
                <a:t>5</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endParaRPr>
            </a:p>
          </p:txBody>
        </p:sp>
        <p:sp>
          <p:nvSpPr>
            <p:cNvPr id="17" name="Rectangle 20"/>
            <p:cNvSpPr>
              <a:spLocks noChangeArrowheads="1"/>
            </p:cNvSpPr>
            <p:nvPr/>
          </p:nvSpPr>
          <p:spPr bwMode="auto">
            <a:xfrm>
              <a:off x="4737" y="9528"/>
              <a:ext cx="2010"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600" dirty="0">
                  <a:latin typeface="Times New Roman" pitchFamily="18" charset="0"/>
                  <a:cs typeface="Times New Roman" panose="02020603050405020304" pitchFamily="18" charset="0"/>
                </a:rPr>
                <a:t>(</a:t>
              </a:r>
              <a:r>
                <a:rPr kumimoji="0" lang="zh-CN" altLang="en-US" sz="1600" dirty="0">
                  <a:latin typeface="Times New Roman" pitchFamily="18" charset="0"/>
                  <a:cs typeface="Times New Roman" panose="02020603050405020304" pitchFamily="18" charset="0"/>
                </a:rPr>
                <a:t>提供的</a:t>
              </a:r>
              <a:r>
                <a:rPr kumimoji="0" lang="en-US" altLang="zh-CN" sz="1600" dirty="0">
                  <a:latin typeface="Times New Roman" pitchFamily="18" charset="0"/>
                  <a:cs typeface="Times New Roman" panose="02020603050405020304" pitchFamily="18" charset="0"/>
                </a:rPr>
                <a:t>)</a:t>
              </a:r>
              <a:r>
                <a:rPr kumimoji="0" lang="zh-CN" altLang="en-US" sz="1600" dirty="0">
                  <a:latin typeface="Times New Roman" pitchFamily="18" charset="0"/>
                  <a:cs typeface="Times New Roman" panose="02020603050405020304" pitchFamily="18" charset="0"/>
                </a:rPr>
                <a:t>实际服务</a:t>
              </a:r>
            </a:p>
            <a:p>
              <a:pPr indent="0" algn="ctr"/>
              <a:r>
                <a:rPr kumimoji="0" lang="en-US" altLang="zh-CN" sz="1600" dirty="0">
                  <a:latin typeface="Times New Roman" pitchFamily="18" charset="0"/>
                  <a:cs typeface="Times New Roman" panose="02020603050405020304" pitchFamily="18" charset="0"/>
                </a:rPr>
                <a:t>(</a:t>
              </a:r>
              <a:r>
                <a:rPr kumimoji="0" lang="zh-CN" altLang="en-US" sz="1600" dirty="0">
                  <a:latin typeface="Times New Roman" pitchFamily="18" charset="0"/>
                  <a:cs typeface="Times New Roman" panose="02020603050405020304" pitchFamily="18" charset="0"/>
                </a:rPr>
                <a:t>包括售前和售后</a:t>
              </a:r>
              <a:r>
                <a:rPr kumimoji="0" lang="en-US" altLang="zh-CN" sz="1600" dirty="0">
                  <a:latin typeface="Times New Roman" pitchFamily="18" charset="0"/>
                  <a:cs typeface="Times New Roman" panose="02020603050405020304" pitchFamily="18" charset="0"/>
                </a:rPr>
                <a:t>)</a:t>
              </a:r>
            </a:p>
          </p:txBody>
        </p:sp>
        <p:sp>
          <p:nvSpPr>
            <p:cNvPr id="18" name="Rectangle 19"/>
            <p:cNvSpPr>
              <a:spLocks noChangeArrowheads="1"/>
            </p:cNvSpPr>
            <p:nvPr/>
          </p:nvSpPr>
          <p:spPr bwMode="auto">
            <a:xfrm>
              <a:off x="4737" y="10816"/>
              <a:ext cx="2613"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将认知转换为服务</a:t>
              </a:r>
            </a:p>
            <a:p>
              <a:pPr indent="0" algn="ctr"/>
              <a:r>
                <a:rPr kumimoji="0" lang="zh-CN" altLang="zh-CN" sz="1600" dirty="0">
                  <a:latin typeface="Times New Roman" pitchFamily="18" charset="0"/>
                  <a:cs typeface="Times New Roman" panose="02020603050405020304" pitchFamily="18" charset="0"/>
                </a:rPr>
                <a:t>质量规格说明书</a:t>
              </a:r>
            </a:p>
          </p:txBody>
        </p:sp>
        <p:sp>
          <p:nvSpPr>
            <p:cNvPr id="19" name="Rectangle 18"/>
            <p:cNvSpPr>
              <a:spLocks noChangeArrowheads="1"/>
            </p:cNvSpPr>
            <p:nvPr/>
          </p:nvSpPr>
          <p:spPr bwMode="auto">
            <a:xfrm>
              <a:off x="4737" y="11943"/>
              <a:ext cx="2814"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对消费者服务认知的管理</a:t>
              </a:r>
            </a:p>
          </p:txBody>
        </p:sp>
        <p:sp>
          <p:nvSpPr>
            <p:cNvPr id="20" name="Rectangle 17"/>
            <p:cNvSpPr>
              <a:spLocks noChangeArrowheads="1"/>
            </p:cNvSpPr>
            <p:nvPr/>
          </p:nvSpPr>
          <p:spPr bwMode="auto">
            <a:xfrm>
              <a:off x="2526" y="7596"/>
              <a:ext cx="603" cy="1610"/>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服务消费方</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6"/>
            <p:cNvSpPr>
              <a:spLocks noChangeArrowheads="1"/>
            </p:cNvSpPr>
            <p:nvPr/>
          </p:nvSpPr>
          <p:spPr bwMode="auto">
            <a:xfrm>
              <a:off x="2526" y="9689"/>
              <a:ext cx="603" cy="1771"/>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服务提供方</a:t>
              </a:r>
            </a:p>
          </p:txBody>
        </p:sp>
        <p:sp>
          <p:nvSpPr>
            <p:cNvPr id="22" name="Rectangle 15"/>
            <p:cNvSpPr>
              <a:spLocks noChangeArrowheads="1"/>
            </p:cNvSpPr>
            <p:nvPr/>
          </p:nvSpPr>
          <p:spPr bwMode="auto">
            <a:xfrm>
              <a:off x="7992" y="9528"/>
              <a:ext cx="1407"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与消费者的</a:t>
              </a:r>
            </a:p>
            <a:p>
              <a:pPr indent="0" algn="ctr"/>
              <a:r>
                <a:rPr kumimoji="0" lang="zh-CN" altLang="zh-CN" sz="1600" dirty="0">
                  <a:latin typeface="Times New Roman" pitchFamily="18" charset="0"/>
                  <a:cs typeface="Times New Roman" panose="02020603050405020304" pitchFamily="18" charset="0"/>
                </a:rPr>
                <a:t>外部沟通</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23" name="Freeform 14"/>
            <p:cNvSpPr>
              <a:spLocks/>
            </p:cNvSpPr>
            <p:nvPr/>
          </p:nvSpPr>
          <p:spPr bwMode="auto">
            <a:xfrm>
              <a:off x="7350" y="9045"/>
              <a:ext cx="1407" cy="483"/>
            </a:xfrm>
            <a:custGeom>
              <a:avLst/>
              <a:gdLst>
                <a:gd name="T0" fmla="*/ 1407 w 1407"/>
                <a:gd name="T1" fmla="*/ 483 h 483"/>
                <a:gd name="T2" fmla="*/ 1407 w 1407"/>
                <a:gd name="T3" fmla="*/ 0 h 483"/>
                <a:gd name="T4" fmla="*/ 0 w 1407"/>
                <a:gd name="T5" fmla="*/ 0 h 483"/>
              </a:gdLst>
              <a:ahLst/>
              <a:cxnLst>
                <a:cxn ang="0">
                  <a:pos x="T0" y="T1"/>
                </a:cxn>
                <a:cxn ang="0">
                  <a:pos x="T2" y="T3"/>
                </a:cxn>
                <a:cxn ang="0">
                  <a:pos x="T4" y="T5"/>
                </a:cxn>
              </a:cxnLst>
              <a:rect l="0" t="0" r="r" b="b"/>
              <a:pathLst>
                <a:path w="1407" h="483">
                  <a:moveTo>
                    <a:pt x="1407" y="483"/>
                  </a:moveTo>
                  <a:lnTo>
                    <a:pt x="1407" y="0"/>
                  </a:lnTo>
                  <a:lnTo>
                    <a:pt x="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Freeform 13"/>
            <p:cNvSpPr>
              <a:spLocks/>
            </p:cNvSpPr>
            <p:nvPr/>
          </p:nvSpPr>
          <p:spPr bwMode="auto">
            <a:xfrm>
              <a:off x="6144" y="8079"/>
              <a:ext cx="2613" cy="1449"/>
            </a:xfrm>
            <a:custGeom>
              <a:avLst/>
              <a:gdLst>
                <a:gd name="T0" fmla="*/ 2613 w 2613"/>
                <a:gd name="T1" fmla="*/ 1449 h 1449"/>
                <a:gd name="T2" fmla="*/ 2613 w 2613"/>
                <a:gd name="T3" fmla="*/ 483 h 1449"/>
                <a:gd name="T4" fmla="*/ 0 w 2613"/>
                <a:gd name="T5" fmla="*/ 483 h 1449"/>
                <a:gd name="T6" fmla="*/ 0 w 2613"/>
                <a:gd name="T7" fmla="*/ 0 h 1449"/>
              </a:gdLst>
              <a:ahLst/>
              <a:cxnLst>
                <a:cxn ang="0">
                  <a:pos x="T0" y="T1"/>
                </a:cxn>
                <a:cxn ang="0">
                  <a:pos x="T2" y="T3"/>
                </a:cxn>
                <a:cxn ang="0">
                  <a:pos x="T4" y="T5"/>
                </a:cxn>
                <a:cxn ang="0">
                  <a:pos x="T6" y="T7"/>
                </a:cxn>
              </a:cxnLst>
              <a:rect l="0" t="0" r="r" b="b"/>
              <a:pathLst>
                <a:path w="2613" h="1449">
                  <a:moveTo>
                    <a:pt x="2613" y="1449"/>
                  </a:moveTo>
                  <a:lnTo>
                    <a:pt x="2613" y="483"/>
                  </a:lnTo>
                  <a:lnTo>
                    <a:pt x="0" y="483"/>
                  </a:lnTo>
                  <a:lnTo>
                    <a:pt x="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Rectangle 12"/>
            <p:cNvSpPr>
              <a:spLocks noChangeArrowheads="1"/>
            </p:cNvSpPr>
            <p:nvPr/>
          </p:nvSpPr>
          <p:spPr bwMode="auto">
            <a:xfrm>
              <a:off x="6747" y="9850"/>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itchFamily="18" charset="0"/>
                  <a:cs typeface="Times New Roman" panose="02020603050405020304" pitchFamily="18" charset="0"/>
                </a:rPr>
                <a:t>差距</a:t>
              </a:r>
              <a:r>
                <a:rPr kumimoji="0" lang="en-US" altLang="zh-CN" sz="1600" b="1" dirty="0">
                  <a:latin typeface="Times New Roman" pitchFamily="18" charset="0"/>
                  <a:cs typeface="Times New Roman" panose="02020603050405020304" pitchFamily="18" charset="0"/>
                </a:rPr>
                <a:t>4</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endParaRPr>
            </a:p>
          </p:txBody>
        </p:sp>
        <p:sp>
          <p:nvSpPr>
            <p:cNvPr id="26" name="Rectangle 11"/>
            <p:cNvSpPr>
              <a:spLocks noChangeArrowheads="1"/>
            </p:cNvSpPr>
            <p:nvPr/>
          </p:nvSpPr>
          <p:spPr bwMode="auto">
            <a:xfrm>
              <a:off x="3933" y="10333"/>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itchFamily="18" charset="0"/>
                  <a:cs typeface="Times New Roman" panose="02020603050405020304" pitchFamily="18" charset="0"/>
                </a:rPr>
                <a:t>差距</a:t>
              </a:r>
              <a:r>
                <a:rPr kumimoji="0" lang="en-US" altLang="zh-CN" sz="1600" b="1" dirty="0">
                  <a:latin typeface="Times New Roman" pitchFamily="18" charset="0"/>
                  <a:cs typeface="Times New Roman" panose="02020603050405020304" pitchFamily="18" charset="0"/>
                </a:rPr>
                <a:t>3</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endParaRPr>
            </a:p>
          </p:txBody>
        </p:sp>
        <p:sp>
          <p:nvSpPr>
            <p:cNvPr id="27" name="Line 10"/>
            <p:cNvSpPr>
              <a:spLocks noChangeShapeType="1"/>
            </p:cNvSpPr>
            <p:nvPr/>
          </p:nvSpPr>
          <p:spPr bwMode="auto">
            <a:xfrm>
              <a:off x="4938" y="10172"/>
              <a:ext cx="1" cy="644"/>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Line 9"/>
            <p:cNvSpPr>
              <a:spLocks noChangeShapeType="1"/>
            </p:cNvSpPr>
            <p:nvPr/>
          </p:nvSpPr>
          <p:spPr bwMode="auto">
            <a:xfrm flipV="1">
              <a:off x="5943" y="10172"/>
              <a:ext cx="1"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Line 8"/>
            <p:cNvSpPr>
              <a:spLocks noChangeShapeType="1"/>
            </p:cNvSpPr>
            <p:nvPr/>
          </p:nvSpPr>
          <p:spPr bwMode="auto">
            <a:xfrm flipV="1">
              <a:off x="5943" y="11460"/>
              <a:ext cx="0"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Rectangle 7"/>
            <p:cNvSpPr>
              <a:spLocks noChangeArrowheads="1"/>
            </p:cNvSpPr>
            <p:nvPr/>
          </p:nvSpPr>
          <p:spPr bwMode="auto">
            <a:xfrm>
              <a:off x="3933" y="11460"/>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itchFamily="18" charset="0"/>
                  <a:cs typeface="Times New Roman" panose="02020603050405020304" pitchFamily="18" charset="0"/>
                </a:rPr>
                <a:t>差距</a:t>
              </a:r>
              <a:r>
                <a:rPr kumimoji="0" lang="en-US" altLang="zh-CN" sz="1600" b="1" dirty="0">
                  <a:latin typeface="Times New Roman" pitchFamily="18" charset="0"/>
                  <a:cs typeface="Times New Roman" panose="02020603050405020304" pitchFamily="18" charset="0"/>
                </a:rPr>
                <a:t>2</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endParaRPr>
            </a:p>
          </p:txBody>
        </p:sp>
        <p:sp>
          <p:nvSpPr>
            <p:cNvPr id="31" name="Line 6"/>
            <p:cNvSpPr>
              <a:spLocks noChangeShapeType="1"/>
            </p:cNvSpPr>
            <p:nvPr/>
          </p:nvSpPr>
          <p:spPr bwMode="auto">
            <a:xfrm>
              <a:off x="4938" y="11460"/>
              <a:ext cx="1" cy="483"/>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Freeform 5"/>
            <p:cNvSpPr>
              <a:spLocks/>
            </p:cNvSpPr>
            <p:nvPr/>
          </p:nvSpPr>
          <p:spPr bwMode="auto">
            <a:xfrm>
              <a:off x="3933" y="7918"/>
              <a:ext cx="804" cy="4347"/>
            </a:xfrm>
            <a:custGeom>
              <a:avLst/>
              <a:gdLst>
                <a:gd name="T0" fmla="*/ 804 w 804"/>
                <a:gd name="T1" fmla="*/ 0 h 3381"/>
                <a:gd name="T2" fmla="*/ 0 w 804"/>
                <a:gd name="T3" fmla="*/ 0 h 3381"/>
                <a:gd name="T4" fmla="*/ 0 w 804"/>
                <a:gd name="T5" fmla="*/ 3381 h 3381"/>
                <a:gd name="T6" fmla="*/ 804 w 804"/>
                <a:gd name="T7" fmla="*/ 3381 h 3381"/>
              </a:gdLst>
              <a:ahLst/>
              <a:cxnLst>
                <a:cxn ang="0">
                  <a:pos x="T0" y="T1"/>
                </a:cxn>
                <a:cxn ang="0">
                  <a:pos x="T2" y="T3"/>
                </a:cxn>
                <a:cxn ang="0">
                  <a:pos x="T4" y="T5"/>
                </a:cxn>
                <a:cxn ang="0">
                  <a:pos x="T6" y="T7"/>
                </a:cxn>
              </a:cxnLst>
              <a:rect l="0" t="0" r="r" b="b"/>
              <a:pathLst>
                <a:path w="804" h="3381">
                  <a:moveTo>
                    <a:pt x="804" y="0"/>
                  </a:moveTo>
                  <a:lnTo>
                    <a:pt x="0" y="0"/>
                  </a:lnTo>
                  <a:lnTo>
                    <a:pt x="0" y="3381"/>
                  </a:lnTo>
                  <a:lnTo>
                    <a:pt x="804" y="3381"/>
                  </a:lnTo>
                </a:path>
              </a:pathLst>
            </a:custGeom>
            <a:noFill/>
            <a:ln w="9525">
              <a:solidFill>
                <a:srgbClr val="000000"/>
              </a:solidFill>
              <a:prstDash val="dash"/>
              <a:round/>
              <a:headEnd type="arrow" w="med" len="med"/>
              <a:tailEnd type="arrow"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Rectangle 4"/>
            <p:cNvSpPr>
              <a:spLocks noChangeArrowheads="1"/>
            </p:cNvSpPr>
            <p:nvPr/>
          </p:nvSpPr>
          <p:spPr bwMode="auto">
            <a:xfrm>
              <a:off x="3129" y="10816"/>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itchFamily="18" charset="0"/>
                  <a:cs typeface="Times New Roman" panose="02020603050405020304" pitchFamily="18" charset="0"/>
                </a:rPr>
                <a:t>差距</a:t>
              </a:r>
              <a:r>
                <a:rPr kumimoji="0" lang="en-US" altLang="zh-CN" sz="1600" b="1" dirty="0">
                  <a:latin typeface="Times New Roman" pitchFamily="18" charset="0"/>
                  <a:cs typeface="Times New Roman" panose="02020603050405020304" pitchFamily="18" charset="0"/>
                </a:rPr>
                <a:t>1</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endParaRPr>
            </a:p>
          </p:txBody>
        </p:sp>
        <p:sp>
          <p:nvSpPr>
            <p:cNvPr id="34" name="Freeform 3"/>
            <p:cNvSpPr>
              <a:spLocks/>
            </p:cNvSpPr>
            <p:nvPr/>
          </p:nvSpPr>
          <p:spPr bwMode="auto">
            <a:xfrm>
              <a:off x="7350" y="10172"/>
              <a:ext cx="1407" cy="966"/>
            </a:xfrm>
            <a:custGeom>
              <a:avLst/>
              <a:gdLst>
                <a:gd name="T0" fmla="*/ 0 w 1407"/>
                <a:gd name="T1" fmla="*/ 966 h 966"/>
                <a:gd name="T2" fmla="*/ 1407 w 1407"/>
                <a:gd name="T3" fmla="*/ 966 h 966"/>
                <a:gd name="T4" fmla="*/ 1407 w 1407"/>
                <a:gd name="T5" fmla="*/ 0 h 966"/>
              </a:gdLst>
              <a:ahLst/>
              <a:cxnLst>
                <a:cxn ang="0">
                  <a:pos x="T0" y="T1"/>
                </a:cxn>
                <a:cxn ang="0">
                  <a:pos x="T2" y="T3"/>
                </a:cxn>
                <a:cxn ang="0">
                  <a:pos x="T4" y="T5"/>
                </a:cxn>
              </a:cxnLst>
              <a:rect l="0" t="0" r="r" b="b"/>
              <a:pathLst>
                <a:path w="1407" h="966">
                  <a:moveTo>
                    <a:pt x="0" y="966"/>
                  </a:moveTo>
                  <a:lnTo>
                    <a:pt x="1407" y="966"/>
                  </a:lnTo>
                  <a:lnTo>
                    <a:pt x="1407"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Line 2"/>
            <p:cNvSpPr>
              <a:spLocks noChangeShapeType="1"/>
            </p:cNvSpPr>
            <p:nvPr/>
          </p:nvSpPr>
          <p:spPr bwMode="auto">
            <a:xfrm>
              <a:off x="6747" y="9850"/>
              <a:ext cx="1206" cy="0"/>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extLst>
      <p:ext uri="{BB962C8B-B14F-4D97-AF65-F5344CB8AC3E}">
        <p14:creationId xmlns:p14="http://schemas.microsoft.com/office/powerpoint/2010/main" val="2620620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20.6.3 CMMI –SVC</a:t>
            </a:r>
            <a:r>
              <a:rPr lang="zh-CN" altLang="en-US" dirty="0"/>
              <a:t>模型</a:t>
            </a:r>
          </a:p>
        </p:txBody>
      </p:sp>
      <p:graphicFrame>
        <p:nvGraphicFramePr>
          <p:cNvPr id="3" name="表格 2"/>
          <p:cNvGraphicFramePr>
            <a:graphicFrameLocks noGrp="1"/>
          </p:cNvGraphicFramePr>
          <p:nvPr>
            <p:extLst>
              <p:ext uri="{D42A27DB-BD31-4B8C-83A1-F6EECF244321}">
                <p14:modId xmlns:p14="http://schemas.microsoft.com/office/powerpoint/2010/main" val="2245825110"/>
              </p:ext>
            </p:extLst>
          </p:nvPr>
        </p:nvGraphicFramePr>
        <p:xfrm>
          <a:off x="1026233" y="889000"/>
          <a:ext cx="7703327" cy="5460342"/>
        </p:xfrm>
        <a:graphic>
          <a:graphicData uri="http://schemas.openxmlformats.org/drawingml/2006/table">
            <a:tbl>
              <a:tblPr/>
              <a:tblGrid>
                <a:gridCol w="5525871">
                  <a:extLst>
                    <a:ext uri="{9D8B030D-6E8A-4147-A177-3AD203B41FA5}">
                      <a16:colId xmlns:a16="http://schemas.microsoft.com/office/drawing/2014/main" val="20000"/>
                    </a:ext>
                  </a:extLst>
                </a:gridCol>
                <a:gridCol w="1374889">
                  <a:extLst>
                    <a:ext uri="{9D8B030D-6E8A-4147-A177-3AD203B41FA5}">
                      <a16:colId xmlns:a16="http://schemas.microsoft.com/office/drawing/2014/main" val="20001"/>
                    </a:ext>
                  </a:extLst>
                </a:gridCol>
                <a:gridCol w="802567">
                  <a:extLst>
                    <a:ext uri="{9D8B030D-6E8A-4147-A177-3AD203B41FA5}">
                      <a16:colId xmlns:a16="http://schemas.microsoft.com/office/drawing/2014/main" val="20002"/>
                    </a:ext>
                  </a:extLst>
                </a:gridCol>
              </a:tblGrid>
              <a:tr h="255474">
                <a:tc>
                  <a:txBody>
                    <a:bodyPr/>
                    <a:lstStyle/>
                    <a:p>
                      <a:pPr indent="0" algn="just">
                        <a:lnSpc>
                          <a:spcPct val="100000"/>
                        </a:lnSpc>
                        <a:spcAft>
                          <a:spcPts val="0"/>
                        </a:spcAft>
                      </a:pPr>
                      <a:r>
                        <a:rPr lang="zh-CN" sz="1400" b="1" kern="1200" dirty="0">
                          <a:solidFill>
                            <a:srgbClr val="000000"/>
                          </a:solidFill>
                          <a:latin typeface="Arial"/>
                          <a:ea typeface="宋体"/>
                          <a:cs typeface="Arial"/>
                        </a:rPr>
                        <a:t>过程域</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1" kern="1200" dirty="0">
                          <a:solidFill>
                            <a:srgbClr val="000000"/>
                          </a:solidFill>
                          <a:latin typeface="Arial"/>
                          <a:ea typeface="宋体"/>
                          <a:cs typeface="Arial"/>
                        </a:rPr>
                        <a:t>分类</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1" kern="1200" dirty="0">
                          <a:solidFill>
                            <a:srgbClr val="000000"/>
                          </a:solidFill>
                          <a:latin typeface="Arial"/>
                          <a:ea typeface="宋体"/>
                          <a:cs typeface="Arial"/>
                        </a:rPr>
                        <a:t>等级</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5749">
                <a:tc>
                  <a:txBody>
                    <a:bodyPr/>
                    <a:lstStyle/>
                    <a:p>
                      <a:pPr indent="0" algn="just">
                        <a:lnSpc>
                          <a:spcPct val="100000"/>
                        </a:lnSpc>
                        <a:spcAft>
                          <a:spcPts val="0"/>
                        </a:spcAft>
                      </a:pPr>
                      <a:r>
                        <a:rPr lang="en-US" sz="1400" kern="1200" dirty="0">
                          <a:solidFill>
                            <a:srgbClr val="000000"/>
                          </a:solidFill>
                          <a:latin typeface="Arial"/>
                          <a:ea typeface="宋体"/>
                          <a:cs typeface="Arial"/>
                        </a:rPr>
                        <a:t>Configuration Management(</a:t>
                      </a:r>
                      <a:r>
                        <a:rPr lang="zh-CN" sz="1400" kern="1200" dirty="0">
                          <a:solidFill>
                            <a:srgbClr val="000000"/>
                          </a:solidFill>
                          <a:latin typeface="Arial"/>
                          <a:ea typeface="宋体"/>
                          <a:cs typeface="Arial"/>
                        </a:rPr>
                        <a:t>配置管理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indent="0" algn="just" defTabSz="914400" rtl="0" eaLnBrk="1" latinLnBrk="0" hangingPunct="1">
                        <a:lnSpc>
                          <a:spcPct val="100000"/>
                        </a:lnSpc>
                        <a:spcAft>
                          <a:spcPts val="0"/>
                        </a:spcAft>
                      </a:pPr>
                      <a:endParaRPr lang="en-US" sz="1400" kern="1200" dirty="0">
                        <a:solidFill>
                          <a:srgbClr val="000000"/>
                        </a:solidFill>
                        <a:latin typeface="Arial"/>
                        <a:ea typeface="宋体"/>
                        <a:cs typeface="Arial"/>
                      </a:endParaRPr>
                    </a:p>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支持</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8">
                  <a:txBody>
                    <a:bodyPr/>
                    <a:lstStyle/>
                    <a:p>
                      <a:pPr marL="0" marR="71755" indent="0" algn="ctr" defTabSz="914400" rtl="0" eaLnBrk="1" latinLnBrk="0" hangingPunct="1">
                        <a:lnSpc>
                          <a:spcPct val="100000"/>
                        </a:lnSpc>
                        <a:spcAft>
                          <a:spcPts val="0"/>
                        </a:spcAft>
                      </a:pPr>
                      <a:endParaRPr lang="en-US" sz="1400" kern="1200" dirty="0">
                        <a:solidFill>
                          <a:srgbClr val="000000"/>
                        </a:solidFill>
                        <a:latin typeface="Arial"/>
                        <a:ea typeface="宋体"/>
                        <a:cs typeface="Arial"/>
                      </a:endParaRPr>
                    </a:p>
                    <a:p>
                      <a:pPr marL="0" marR="71755" indent="0" algn="ctr" defTabSz="914400" rtl="0" eaLnBrk="1" latinLnBrk="0" hangingPunct="1">
                        <a:lnSpc>
                          <a:spcPct val="100000"/>
                        </a:lnSpc>
                        <a:spcAft>
                          <a:spcPts val="0"/>
                        </a:spcAft>
                      </a:pPr>
                      <a:endParaRPr lang="en-US" altLang="zh-CN" sz="1400" kern="1200" dirty="0" smtClean="0">
                        <a:solidFill>
                          <a:srgbClr val="000000"/>
                        </a:solidFill>
                        <a:latin typeface="Arial"/>
                        <a:ea typeface="宋体"/>
                        <a:cs typeface="Arial"/>
                      </a:endParaRPr>
                    </a:p>
                    <a:p>
                      <a:pPr marL="0" marR="71755" indent="0" algn="ctr" defTabSz="914400" rtl="0" eaLnBrk="1" latinLnBrk="0" hangingPunct="1">
                        <a:lnSpc>
                          <a:spcPct val="100000"/>
                        </a:lnSpc>
                        <a:spcAft>
                          <a:spcPts val="0"/>
                        </a:spcAft>
                      </a:pPr>
                      <a:r>
                        <a:rPr lang="en-US" altLang="zh-CN" sz="1400" kern="1200" dirty="0" smtClean="0">
                          <a:solidFill>
                            <a:srgbClr val="000000"/>
                          </a:solidFill>
                          <a:latin typeface="Arial"/>
                          <a:ea typeface="宋体"/>
                          <a:cs typeface="Arial"/>
                        </a:rPr>
                        <a:t> </a:t>
                      </a:r>
                      <a:r>
                        <a:rPr lang="zh-CN" sz="1400" kern="1200" dirty="0" smtClean="0">
                          <a:solidFill>
                            <a:srgbClr val="000000"/>
                          </a:solidFill>
                          <a:latin typeface="Arial"/>
                          <a:ea typeface="宋体"/>
                          <a:cs typeface="Arial"/>
                        </a:rPr>
                        <a:t>第</a:t>
                      </a:r>
                      <a:endParaRPr lang="en-US" altLang="zh-CN" sz="1400" kern="1200" dirty="0" smtClean="0">
                        <a:solidFill>
                          <a:srgbClr val="000000"/>
                        </a:solidFill>
                        <a:latin typeface="Arial"/>
                        <a:ea typeface="宋体"/>
                        <a:cs typeface="Arial"/>
                      </a:endParaRPr>
                    </a:p>
                    <a:p>
                      <a:pPr marL="0" marR="71755" indent="0" algn="ctr" defTabSz="914400" rtl="0" eaLnBrk="1" latinLnBrk="0" hangingPunct="1">
                        <a:lnSpc>
                          <a:spcPct val="100000"/>
                        </a:lnSpc>
                        <a:spcAft>
                          <a:spcPts val="0"/>
                        </a:spcAft>
                      </a:pPr>
                      <a:r>
                        <a:rPr lang="en-US" altLang="zh-CN" sz="1400" kern="1200" dirty="0" smtClean="0">
                          <a:solidFill>
                            <a:srgbClr val="000000"/>
                          </a:solidFill>
                          <a:latin typeface="Arial"/>
                          <a:ea typeface="宋体"/>
                          <a:cs typeface="Arial"/>
                        </a:rPr>
                        <a:t> </a:t>
                      </a:r>
                      <a:r>
                        <a:rPr lang="zh-CN" sz="1400" kern="1200" dirty="0" smtClean="0">
                          <a:solidFill>
                            <a:srgbClr val="000000"/>
                          </a:solidFill>
                          <a:latin typeface="Arial"/>
                          <a:ea typeface="宋体"/>
                          <a:cs typeface="Arial"/>
                        </a:rPr>
                        <a:t>二</a:t>
                      </a:r>
                      <a:endParaRPr lang="en-US" altLang="zh-CN" sz="1400" kern="1200" dirty="0" smtClean="0">
                        <a:solidFill>
                          <a:srgbClr val="000000"/>
                        </a:solidFill>
                        <a:latin typeface="Arial"/>
                        <a:ea typeface="宋体"/>
                        <a:cs typeface="Arial"/>
                      </a:endParaRPr>
                    </a:p>
                    <a:p>
                      <a:pPr marL="0" marR="71755" indent="0" algn="ctr" defTabSz="914400" rtl="0" eaLnBrk="1" latinLnBrk="0" hangingPunct="1">
                        <a:lnSpc>
                          <a:spcPct val="100000"/>
                        </a:lnSpc>
                        <a:spcAft>
                          <a:spcPts val="0"/>
                        </a:spcAft>
                      </a:pPr>
                      <a:r>
                        <a:rPr lang="en-US" altLang="zh-CN" sz="1400" kern="1200" dirty="0" smtClean="0">
                          <a:solidFill>
                            <a:srgbClr val="000000"/>
                          </a:solidFill>
                          <a:latin typeface="Arial"/>
                          <a:ea typeface="宋体"/>
                          <a:cs typeface="Arial"/>
                        </a:rPr>
                        <a:t> </a:t>
                      </a:r>
                      <a:r>
                        <a:rPr lang="zh-CN" sz="1400" kern="1200" dirty="0" smtClean="0">
                          <a:solidFill>
                            <a:srgbClr val="000000"/>
                          </a:solidFill>
                          <a:latin typeface="Arial"/>
                          <a:ea typeface="宋体"/>
                          <a:cs typeface="Arial"/>
                        </a:rPr>
                        <a:t>级</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Measurement and Analysis(</a:t>
                      </a:r>
                      <a:r>
                        <a:rPr lang="zh-CN" sz="1400" kern="1200" dirty="0">
                          <a:solidFill>
                            <a:srgbClr val="000000"/>
                          </a:solidFill>
                          <a:latin typeface="Arial"/>
                          <a:ea typeface="宋体"/>
                          <a:cs typeface="Arial"/>
                        </a:rPr>
                        <a:t>测量和分析</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255474">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Process and Product Quality Assurance(</a:t>
                      </a:r>
                      <a:r>
                        <a:rPr lang="zh-CN" sz="1400" kern="1200" dirty="0">
                          <a:solidFill>
                            <a:srgbClr val="000000"/>
                          </a:solidFill>
                          <a:latin typeface="Arial"/>
                          <a:ea typeface="宋体"/>
                          <a:cs typeface="Arial"/>
                        </a:rPr>
                        <a:t>过程和产品质量保证</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Requirements Management(</a:t>
                      </a:r>
                      <a:r>
                        <a:rPr lang="zh-CN" sz="1400" kern="1200" dirty="0">
                          <a:solidFill>
                            <a:srgbClr val="000000"/>
                          </a:solidFill>
                          <a:latin typeface="Arial"/>
                          <a:ea typeface="宋体"/>
                          <a:cs typeface="Arial"/>
                        </a:rPr>
                        <a:t>需求管理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indent="0" algn="just" defTabSz="914400" rtl="0" eaLnBrk="1" latinLnBrk="0" hangingPunct="1">
                        <a:lnSpc>
                          <a:spcPct val="100000"/>
                        </a:lnSpc>
                        <a:spcAft>
                          <a:spcPts val="0"/>
                        </a:spcAft>
                      </a:pPr>
                      <a:endParaRPr lang="en-US" sz="1400" kern="1200" dirty="0">
                        <a:solidFill>
                          <a:srgbClr val="000000"/>
                        </a:solidFill>
                        <a:latin typeface="Arial"/>
                        <a:ea typeface="宋体"/>
                        <a:cs typeface="Arial"/>
                      </a:endParaRPr>
                    </a:p>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项目和工作管理</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4"/>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Working Planning(</a:t>
                      </a:r>
                      <a:r>
                        <a:rPr lang="zh-CN" sz="1400" kern="1200" dirty="0">
                          <a:solidFill>
                            <a:srgbClr val="000000"/>
                          </a:solidFill>
                          <a:latin typeface="Arial"/>
                          <a:ea typeface="宋体"/>
                          <a:cs typeface="Arial"/>
                        </a:rPr>
                        <a:t>工作策划</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Working Monitoring and Control (</a:t>
                      </a:r>
                      <a:r>
                        <a:rPr lang="zh-CN" sz="1400" kern="1200" dirty="0">
                          <a:solidFill>
                            <a:srgbClr val="000000"/>
                          </a:solidFill>
                          <a:latin typeface="Arial"/>
                          <a:ea typeface="宋体"/>
                          <a:cs typeface="Arial"/>
                        </a:rPr>
                        <a:t>工作监督和控制</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Supplier Agreement Management</a:t>
                      </a:r>
                      <a:r>
                        <a:rPr lang="zh-CN" sz="1400" kern="1200" dirty="0">
                          <a:solidFill>
                            <a:srgbClr val="000000"/>
                          </a:solidFill>
                          <a:latin typeface="Arial"/>
                          <a:ea typeface="宋体"/>
                          <a:cs typeface="Arial"/>
                        </a:rPr>
                        <a:t>（供应商协议管理）</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7"/>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Service Delivery</a:t>
                      </a:r>
                      <a:r>
                        <a:rPr lang="zh-CN" sz="1400" kern="1200" dirty="0">
                          <a:solidFill>
                            <a:srgbClr val="000000"/>
                          </a:solidFill>
                          <a:latin typeface="Arial"/>
                          <a:ea typeface="宋体"/>
                          <a:cs typeface="Arial"/>
                        </a:rPr>
                        <a:t>（服务交付）</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Capacity and Availability Management(</a:t>
                      </a:r>
                      <a:r>
                        <a:rPr lang="zh-CN" sz="1400" kern="1200" dirty="0">
                          <a:solidFill>
                            <a:srgbClr val="000000"/>
                          </a:solidFill>
                          <a:latin typeface="Arial"/>
                          <a:ea typeface="宋体"/>
                          <a:cs typeface="Arial"/>
                        </a:rPr>
                        <a:t>能力和可用性管理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rgbClr val="000000"/>
                          </a:solidFill>
                          <a:latin typeface="Arial"/>
                          <a:ea typeface="宋体"/>
                          <a:cs typeface="Arial"/>
                        </a:rPr>
                        <a:t>项目和工作管理</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2">
                  <a:txBody>
                    <a:bodyPr/>
                    <a:lstStyle/>
                    <a:p>
                      <a:pPr marL="0" marR="71755" indent="0" algn="ctr" defTabSz="914400" rtl="0" eaLnBrk="1" fontAlgn="base" latinLnBrk="0" hangingPunct="1">
                        <a:lnSpc>
                          <a:spcPct val="100000"/>
                        </a:lnSpc>
                        <a:spcAft>
                          <a:spcPts val="0"/>
                        </a:spcAft>
                      </a:pPr>
                      <a:endParaRPr lang="en-US" altLang="zh-CN" sz="1400" kern="1200" dirty="0" smtClean="0">
                        <a:solidFill>
                          <a:srgbClr val="000000"/>
                        </a:solidFill>
                        <a:latin typeface="Arial"/>
                        <a:ea typeface="宋体"/>
                        <a:cs typeface="Arial"/>
                      </a:endParaRPr>
                    </a:p>
                    <a:p>
                      <a:pPr marL="0" marR="71755" indent="0" algn="ctr" defTabSz="914400" rtl="0" eaLnBrk="1" fontAlgn="base" latinLnBrk="0" hangingPunct="1">
                        <a:lnSpc>
                          <a:spcPct val="100000"/>
                        </a:lnSpc>
                        <a:spcAft>
                          <a:spcPts val="0"/>
                        </a:spcAft>
                      </a:pPr>
                      <a:r>
                        <a:rPr lang="zh-CN" sz="1400" kern="1200" dirty="0" smtClean="0">
                          <a:solidFill>
                            <a:srgbClr val="000000"/>
                          </a:solidFill>
                          <a:latin typeface="Arial"/>
                          <a:ea typeface="宋体"/>
                          <a:cs typeface="Arial"/>
                        </a:rPr>
                        <a:t>第三</a:t>
                      </a:r>
                      <a:r>
                        <a:rPr lang="zh-CN" sz="1400" kern="1200" dirty="0">
                          <a:solidFill>
                            <a:srgbClr val="000000"/>
                          </a:solidFill>
                          <a:latin typeface="Arial"/>
                          <a:ea typeface="宋体"/>
                          <a:cs typeface="Arial"/>
                        </a:rPr>
                        <a:t>级</a:t>
                      </a:r>
                    </a:p>
                  </a:txBody>
                  <a:tcPr marL="46104" marR="46104"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Decision Analysis and Resolution (</a:t>
                      </a:r>
                      <a:r>
                        <a:rPr lang="zh-CN" sz="1400" kern="1200" dirty="0">
                          <a:solidFill>
                            <a:srgbClr val="000000"/>
                          </a:solidFill>
                          <a:latin typeface="Arial"/>
                          <a:ea typeface="宋体"/>
                          <a:cs typeface="Arial"/>
                        </a:rPr>
                        <a:t>决策分析和解决方案</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支持</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10"/>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Incident Resolution and Prevention (</a:t>
                      </a:r>
                      <a:r>
                        <a:rPr lang="zh-CN" sz="1400" kern="1200" dirty="0">
                          <a:solidFill>
                            <a:srgbClr val="000000"/>
                          </a:solidFill>
                          <a:latin typeface="Arial"/>
                          <a:ea typeface="宋体"/>
                          <a:cs typeface="Arial"/>
                        </a:rPr>
                        <a:t>事故解决方案和预防</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1"/>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Integrated Work Management (</a:t>
                      </a:r>
                      <a:r>
                        <a:rPr lang="zh-CN" sz="1400" kern="1200" dirty="0">
                          <a:solidFill>
                            <a:srgbClr val="000000"/>
                          </a:solidFill>
                          <a:latin typeface="Arial"/>
                          <a:ea typeface="宋体"/>
                          <a:cs typeface="Arial"/>
                        </a:rPr>
                        <a:t>集成工作管理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项目和工作管理</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12"/>
                  </a:ext>
                </a:extLst>
              </a:tr>
              <a:tr h="205749">
                <a:tc>
                  <a:txBody>
                    <a:bodyPr/>
                    <a:lstStyle/>
                    <a:p>
                      <a:pPr marL="0" indent="0" algn="just" defTabSz="914400" rtl="0" eaLnBrk="1" latinLnBrk="0" hangingPunct="1">
                        <a:lnSpc>
                          <a:spcPct val="100000"/>
                        </a:lnSpc>
                        <a:spcAft>
                          <a:spcPts val="0"/>
                        </a:spcAft>
                      </a:pPr>
                      <a:r>
                        <a:rPr lang="en-US" sz="1400" kern="1200">
                          <a:solidFill>
                            <a:srgbClr val="000000"/>
                          </a:solidFill>
                          <a:latin typeface="Arial"/>
                          <a:ea typeface="宋体"/>
                          <a:cs typeface="Arial"/>
                        </a:rPr>
                        <a:t>Organizational Process Definition(</a:t>
                      </a:r>
                      <a:r>
                        <a:rPr lang="zh-CN" sz="1400" kern="1200">
                          <a:solidFill>
                            <a:srgbClr val="000000"/>
                          </a:solidFill>
                          <a:latin typeface="Arial"/>
                          <a:ea typeface="宋体"/>
                          <a:cs typeface="Arial"/>
                        </a:rPr>
                        <a:t>组织过程定义</a:t>
                      </a:r>
                      <a:r>
                        <a:rPr lang="en-US" sz="1400" kern="1200">
                          <a:solidFill>
                            <a:srgbClr val="000000"/>
                          </a:solidFill>
                          <a:latin typeface="Arial"/>
                          <a:ea typeface="宋体"/>
                          <a:cs typeface="Arial"/>
                        </a:rPr>
                        <a:t>)</a:t>
                      </a:r>
                      <a:endParaRPr lang="zh-CN" sz="1400" kern="120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indent="0" algn="just" defTabSz="914400" rtl="0" eaLnBrk="1" latinLnBrk="0" hangingPunct="1">
                        <a:lnSpc>
                          <a:spcPct val="100000"/>
                        </a:lnSpc>
                        <a:spcAft>
                          <a:spcPts val="0"/>
                        </a:spcAft>
                      </a:pPr>
                      <a:endParaRPr lang="en-US" sz="1400" kern="1200" dirty="0">
                        <a:solidFill>
                          <a:srgbClr val="000000"/>
                        </a:solidFill>
                        <a:latin typeface="Arial"/>
                        <a:ea typeface="宋体"/>
                        <a:cs typeface="Arial"/>
                      </a:endParaRPr>
                    </a:p>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过程管理</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13"/>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Organizational Process Performance(</a:t>
                      </a:r>
                      <a:r>
                        <a:rPr lang="zh-CN" sz="1400" kern="1200" dirty="0">
                          <a:solidFill>
                            <a:srgbClr val="000000"/>
                          </a:solidFill>
                          <a:latin typeface="Arial"/>
                          <a:ea typeface="宋体"/>
                          <a:cs typeface="Arial"/>
                        </a:rPr>
                        <a:t>组织过程性能</a:t>
                      </a:r>
                      <a:r>
                        <a:rPr lang="en-US" sz="1400" kern="1200" dirty="0">
                          <a:solidFill>
                            <a:srgbClr val="000000"/>
                          </a:solidFill>
                          <a:latin typeface="Arial"/>
                          <a:ea typeface="宋体"/>
                          <a:cs typeface="Arial"/>
                        </a:rPr>
                        <a:t>) </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4"/>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Organizational Training(</a:t>
                      </a:r>
                      <a:r>
                        <a:rPr lang="zh-CN" sz="1400" kern="1200" dirty="0">
                          <a:solidFill>
                            <a:srgbClr val="000000"/>
                          </a:solidFill>
                          <a:latin typeface="Arial"/>
                          <a:ea typeface="宋体"/>
                          <a:cs typeface="Arial"/>
                        </a:rPr>
                        <a:t>组织培训</a:t>
                      </a:r>
                      <a:r>
                        <a:rPr lang="en-US" sz="1400" kern="1200" dirty="0">
                          <a:solidFill>
                            <a:srgbClr val="000000"/>
                          </a:solidFill>
                          <a:latin typeface="Arial"/>
                          <a:ea typeface="宋体"/>
                          <a:cs typeface="Arial"/>
                        </a:rPr>
                        <a:t>) </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5"/>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Risk Management(</a:t>
                      </a:r>
                      <a:r>
                        <a:rPr lang="zh-CN" sz="1400" kern="1200" dirty="0">
                          <a:solidFill>
                            <a:srgbClr val="000000"/>
                          </a:solidFill>
                          <a:latin typeface="Arial"/>
                          <a:ea typeface="宋体"/>
                          <a:cs typeface="Arial"/>
                        </a:rPr>
                        <a:t>风险管理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endParaRPr lang="en-US" altLang="zh-CN" sz="1400" kern="1200" dirty="0" smtClean="0">
                        <a:solidFill>
                          <a:srgbClr val="000000"/>
                        </a:solidFill>
                        <a:latin typeface="Arial"/>
                        <a:ea typeface="宋体"/>
                        <a:cs typeface="Arial"/>
                      </a:endParaRPr>
                    </a:p>
                    <a:p>
                      <a:pPr marL="0" indent="0" algn="just" defTabSz="914400" rtl="0" eaLnBrk="1" latinLnBrk="0" hangingPunct="1">
                        <a:lnSpc>
                          <a:spcPct val="100000"/>
                        </a:lnSpc>
                        <a:spcAft>
                          <a:spcPts val="0"/>
                        </a:spcAft>
                      </a:pPr>
                      <a:r>
                        <a:rPr lang="zh-CN" sz="1400" kern="1200" dirty="0" smtClean="0">
                          <a:solidFill>
                            <a:srgbClr val="000000"/>
                          </a:solidFill>
                          <a:latin typeface="Arial"/>
                          <a:ea typeface="宋体"/>
                          <a:cs typeface="Arial"/>
                        </a:rPr>
                        <a:t>项目</a:t>
                      </a:r>
                      <a:r>
                        <a:rPr lang="zh-CN" sz="1400" kern="1200" dirty="0">
                          <a:solidFill>
                            <a:srgbClr val="000000"/>
                          </a:solidFill>
                          <a:latin typeface="Arial"/>
                          <a:ea typeface="宋体"/>
                          <a:cs typeface="Arial"/>
                        </a:rPr>
                        <a:t>和工作管理</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16"/>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Service Continuity (</a:t>
                      </a:r>
                      <a:r>
                        <a:rPr lang="zh-CN" sz="1400" kern="1200" dirty="0">
                          <a:solidFill>
                            <a:srgbClr val="000000"/>
                          </a:solidFill>
                          <a:latin typeface="Arial"/>
                          <a:ea typeface="宋体"/>
                          <a:cs typeface="Arial"/>
                        </a:rPr>
                        <a:t>服务连续性</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7"/>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Service System Development (</a:t>
                      </a:r>
                      <a:r>
                        <a:rPr lang="zh-CN" sz="1400" kern="1200" dirty="0">
                          <a:solidFill>
                            <a:srgbClr val="000000"/>
                          </a:solidFill>
                          <a:latin typeface="Arial"/>
                          <a:ea typeface="宋体"/>
                          <a:cs typeface="Arial"/>
                        </a:rPr>
                        <a:t>服务系统开发</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indent="0" algn="just" defTabSz="914400" rtl="0" eaLnBrk="1" latinLnBrk="0" hangingPunct="1">
                        <a:lnSpc>
                          <a:spcPct val="100000"/>
                        </a:lnSpc>
                        <a:spcAft>
                          <a:spcPts val="0"/>
                        </a:spcAft>
                      </a:pPr>
                      <a:endParaRPr lang="en-US" sz="1400" kern="1200" dirty="0">
                        <a:solidFill>
                          <a:srgbClr val="000000"/>
                        </a:solidFill>
                        <a:latin typeface="Arial"/>
                        <a:ea typeface="宋体"/>
                        <a:cs typeface="Arial"/>
                      </a:endParaRPr>
                    </a:p>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服务建立和交付</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18"/>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Service System Transition(</a:t>
                      </a:r>
                      <a:r>
                        <a:rPr lang="zh-CN" sz="1400" kern="1200" dirty="0">
                          <a:solidFill>
                            <a:srgbClr val="000000"/>
                          </a:solidFill>
                          <a:latin typeface="Arial"/>
                          <a:ea typeface="宋体"/>
                          <a:cs typeface="Arial"/>
                        </a:rPr>
                        <a:t>服务系统转移</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9"/>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Strategic service Management(</a:t>
                      </a:r>
                      <a:r>
                        <a:rPr lang="zh-CN" sz="1400" kern="1200" dirty="0">
                          <a:solidFill>
                            <a:srgbClr val="000000"/>
                          </a:solidFill>
                          <a:latin typeface="Arial"/>
                          <a:ea typeface="宋体"/>
                          <a:cs typeface="Arial"/>
                        </a:rPr>
                        <a:t>战略服务管理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20"/>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Organizational Performance Management(</a:t>
                      </a:r>
                      <a:r>
                        <a:rPr lang="zh-CN" sz="1400" kern="1200" dirty="0">
                          <a:solidFill>
                            <a:srgbClr val="000000"/>
                          </a:solidFill>
                          <a:latin typeface="Arial"/>
                          <a:ea typeface="宋体"/>
                          <a:cs typeface="Arial"/>
                        </a:rPr>
                        <a:t>组织性能管理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过程管理</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fontAlgn="base" latinLnBrk="0" hangingPunct="1">
                        <a:lnSpc>
                          <a:spcPct val="100000"/>
                        </a:lnSpc>
                        <a:spcAft>
                          <a:spcPts val="0"/>
                        </a:spcAft>
                      </a:pPr>
                      <a:endParaRPr lang="en-US" altLang="zh-CN" sz="1400" kern="1200" dirty="0" smtClean="0">
                        <a:solidFill>
                          <a:srgbClr val="000000"/>
                        </a:solidFill>
                        <a:latin typeface="Arial"/>
                        <a:ea typeface="宋体"/>
                        <a:cs typeface="Arial"/>
                      </a:endParaRPr>
                    </a:p>
                    <a:p>
                      <a:pPr marL="0" indent="0" algn="just" defTabSz="914400" rtl="0" eaLnBrk="1" fontAlgn="base" latinLnBrk="0" hangingPunct="1">
                        <a:lnSpc>
                          <a:spcPct val="100000"/>
                        </a:lnSpc>
                        <a:spcAft>
                          <a:spcPts val="0"/>
                        </a:spcAft>
                      </a:pPr>
                      <a:r>
                        <a:rPr lang="zh-CN" sz="1400" kern="1200" dirty="0" smtClean="0">
                          <a:solidFill>
                            <a:srgbClr val="000000"/>
                          </a:solidFill>
                          <a:latin typeface="Arial"/>
                          <a:ea typeface="宋体"/>
                          <a:cs typeface="Arial"/>
                        </a:rPr>
                        <a:t>第四</a:t>
                      </a:r>
                      <a:r>
                        <a:rPr lang="zh-CN" sz="1400" kern="1200" dirty="0">
                          <a:solidFill>
                            <a:srgbClr val="000000"/>
                          </a:solidFill>
                          <a:latin typeface="Arial"/>
                          <a:ea typeface="宋体"/>
                          <a:cs typeface="Arial"/>
                        </a:rPr>
                        <a:t>级</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Quantitative Work Management(</a:t>
                      </a:r>
                      <a:r>
                        <a:rPr lang="zh-CN" sz="1400" kern="1200" dirty="0">
                          <a:solidFill>
                            <a:srgbClr val="000000"/>
                          </a:solidFill>
                          <a:latin typeface="Arial"/>
                          <a:ea typeface="宋体"/>
                          <a:cs typeface="Arial"/>
                        </a:rPr>
                        <a:t>定量工作管理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项目和工作管理</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22"/>
                  </a:ext>
                </a:extLst>
              </a:tr>
              <a:tr h="205749">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Causal Analysis and Resolution(</a:t>
                      </a:r>
                      <a:r>
                        <a:rPr lang="zh-CN" sz="1400" kern="1200" dirty="0">
                          <a:solidFill>
                            <a:srgbClr val="000000"/>
                          </a:solidFill>
                          <a:latin typeface="Arial"/>
                          <a:ea typeface="宋体"/>
                          <a:cs typeface="Arial"/>
                        </a:rPr>
                        <a:t>原因分析和解决方案</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支持</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R="71755" algn="just" fontAlgn="base">
                        <a:lnSpc>
                          <a:spcPts val="1660"/>
                        </a:lnSpc>
                        <a:spcAft>
                          <a:spcPts val="0"/>
                        </a:spcAft>
                      </a:pPr>
                      <a:r>
                        <a:rPr lang="zh-CN" sz="1400" kern="1200" dirty="0">
                          <a:solidFill>
                            <a:srgbClr val="000000"/>
                          </a:solidFill>
                          <a:latin typeface="Arial"/>
                          <a:ea typeface="宋体"/>
                          <a:cs typeface="Arial"/>
                        </a:rPr>
                        <a:t>第五级</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255474">
                <a:tc>
                  <a:txBody>
                    <a:bodyPr/>
                    <a:lstStyle/>
                    <a:p>
                      <a:pPr marL="0" indent="0" algn="just" defTabSz="914400" rtl="0" eaLnBrk="1" latinLnBrk="0" hangingPunct="1">
                        <a:lnSpc>
                          <a:spcPct val="100000"/>
                        </a:lnSpc>
                        <a:spcAft>
                          <a:spcPts val="0"/>
                        </a:spcAft>
                      </a:pPr>
                      <a:r>
                        <a:rPr lang="en-US" sz="1400" kern="1200" dirty="0">
                          <a:solidFill>
                            <a:srgbClr val="000000"/>
                          </a:solidFill>
                          <a:latin typeface="Arial"/>
                          <a:ea typeface="宋体"/>
                          <a:cs typeface="Arial"/>
                        </a:rPr>
                        <a:t>Organizational Performance Management(</a:t>
                      </a:r>
                      <a:r>
                        <a:rPr lang="zh-CN" sz="1400" kern="1200" dirty="0">
                          <a:solidFill>
                            <a:srgbClr val="000000"/>
                          </a:solidFill>
                          <a:latin typeface="Arial"/>
                          <a:ea typeface="宋体"/>
                          <a:cs typeface="Arial"/>
                        </a:rPr>
                        <a:t>组织性能管理</a:t>
                      </a:r>
                      <a:r>
                        <a:rPr lang="en-US" sz="1400" kern="1200" dirty="0">
                          <a:solidFill>
                            <a:srgbClr val="000000"/>
                          </a:solidFill>
                          <a:latin typeface="Arial"/>
                          <a:ea typeface="宋体"/>
                          <a:cs typeface="Arial"/>
                        </a:rPr>
                        <a:t>)</a:t>
                      </a:r>
                      <a:endParaRPr lang="zh-CN" sz="1400" kern="1200" dirty="0">
                        <a:solidFill>
                          <a:srgbClr val="000000"/>
                        </a:solidFill>
                        <a:latin typeface="Arial"/>
                        <a:ea typeface="宋体"/>
                        <a:cs typeface="Arial"/>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rgbClr val="000000"/>
                          </a:solidFill>
                          <a:latin typeface="Arial"/>
                          <a:ea typeface="宋体"/>
                          <a:cs typeface="Arial"/>
                        </a:rPr>
                        <a:t>过程管理</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24"/>
                  </a:ext>
                </a:extLst>
              </a:tr>
            </a:tbl>
          </a:graphicData>
        </a:graphic>
      </p:graphicFrame>
    </p:spTree>
    <p:extLst>
      <p:ext uri="{BB962C8B-B14F-4D97-AF65-F5344CB8AC3E}">
        <p14:creationId xmlns:p14="http://schemas.microsoft.com/office/powerpoint/2010/main" val="178035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社会过程</a:t>
            </a:r>
            <a:endParaRPr lang="zh-CN" altLang="en-US" dirty="0"/>
          </a:p>
        </p:txBody>
      </p:sp>
      <p:sp>
        <p:nvSpPr>
          <p:cNvPr id="3" name="内容占位符 2"/>
          <p:cNvSpPr>
            <a:spLocks noGrp="1"/>
          </p:cNvSpPr>
          <p:nvPr>
            <p:ph idx="1"/>
          </p:nvPr>
        </p:nvSpPr>
        <p:spPr/>
        <p:txBody>
          <a:bodyPr/>
          <a:lstStyle/>
          <a:p>
            <a:r>
              <a:rPr lang="zh-CN" altLang="en-US" dirty="0" smtClean="0"/>
              <a:t>社会过程反应的是人类群体的意识、组织、行为和活动。</a:t>
            </a:r>
            <a:endParaRPr lang="en-US" altLang="zh-CN" dirty="0" smtClean="0"/>
          </a:p>
          <a:p>
            <a:pPr lvl="1"/>
            <a:r>
              <a:rPr lang="zh-CN" altLang="en-US" dirty="0" smtClean="0"/>
              <a:t>例如，半导体生产中的摩尔定律是对</a:t>
            </a:r>
            <a:r>
              <a:rPr lang="en-US" dirty="0" smtClean="0"/>
              <a:t>Intel</a:t>
            </a:r>
            <a:r>
              <a:rPr lang="zh-CN" altLang="en-US" dirty="0" smtClean="0"/>
              <a:t>这样的公司组织生产过程的一种规律总结，反应的是将群体组织起来进行生产的规律。</a:t>
            </a:r>
            <a:endParaRPr lang="en-US" altLang="zh-CN" dirty="0" smtClean="0"/>
          </a:p>
          <a:p>
            <a:r>
              <a:rPr lang="zh-CN" altLang="en-US" dirty="0" smtClean="0"/>
              <a:t>如果没有该群体的组织和劳动，例如停下研究和生产，这个规律就不存在来了。</a:t>
            </a:r>
            <a:endParaRPr lang="en-US" altLang="zh-CN" dirty="0" smtClean="0"/>
          </a:p>
          <a:p>
            <a:r>
              <a:rPr lang="zh-CN" altLang="en-US" dirty="0" smtClean="0"/>
              <a:t>相反，自然规律不会因为人的劳动停止和组织改变，而被破坏。</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CMMI</a:t>
            </a:r>
            <a:r>
              <a:rPr lang="zh-CN" altLang="en-US" dirty="0"/>
              <a:t>模型的能力</a:t>
            </a:r>
            <a:r>
              <a:rPr lang="zh-CN" altLang="en-US" dirty="0" smtClean="0"/>
              <a:t>评估</a:t>
            </a:r>
            <a:r>
              <a:rPr lang="en-US" altLang="zh-CN" dirty="0" smtClean="0"/>
              <a:t>——SCAMPI</a:t>
            </a:r>
            <a:endParaRPr lang="zh-CN" altLang="en-US" dirty="0"/>
          </a:p>
        </p:txBody>
      </p:sp>
      <p:sp>
        <p:nvSpPr>
          <p:cNvPr id="3" name="内容占位符 2"/>
          <p:cNvSpPr>
            <a:spLocks noGrp="1"/>
          </p:cNvSpPr>
          <p:nvPr>
            <p:ph idx="1"/>
          </p:nvPr>
        </p:nvSpPr>
        <p:spPr>
          <a:xfrm>
            <a:off x="1028700" y="1117783"/>
            <a:ext cx="8001000" cy="4902200"/>
          </a:xfrm>
        </p:spPr>
        <p:txBody>
          <a:bodyPr/>
          <a:lstStyle/>
          <a:p>
            <a:r>
              <a:rPr lang="zh-CN" altLang="zh-CN" sz="2400" b="1" dirty="0" smtClean="0"/>
              <a:t>第一</a:t>
            </a:r>
            <a:r>
              <a:rPr lang="zh-CN" altLang="zh-CN" sz="2400" b="1" dirty="0"/>
              <a:t>步，评估的计划和准备阶段，</a:t>
            </a:r>
            <a:r>
              <a:rPr lang="zh-CN" altLang="zh-CN" sz="2400" dirty="0" smtClean="0"/>
              <a:t>分为</a:t>
            </a:r>
            <a:r>
              <a:rPr lang="zh-CN" altLang="en-US" sz="2400" dirty="0" smtClean="0"/>
              <a:t>：</a:t>
            </a:r>
            <a:endParaRPr lang="en-US" altLang="zh-CN" sz="2400" dirty="0" smtClean="0"/>
          </a:p>
          <a:p>
            <a:pPr lvl="1"/>
            <a:r>
              <a:rPr lang="en-US" altLang="zh-CN" sz="2000" dirty="0" smtClean="0"/>
              <a:t>1.1 </a:t>
            </a:r>
            <a:r>
              <a:rPr lang="zh-CN" altLang="zh-CN" sz="2000" dirty="0"/>
              <a:t>分析</a:t>
            </a:r>
            <a:r>
              <a:rPr lang="zh-CN" altLang="zh-CN" sz="2000" dirty="0" smtClean="0"/>
              <a:t>需求</a:t>
            </a:r>
            <a:r>
              <a:rPr lang="zh-CN" altLang="en-US" sz="2000" dirty="0" smtClean="0"/>
              <a:t>，</a:t>
            </a:r>
            <a:r>
              <a:rPr lang="en-US" altLang="zh-CN" sz="2000" dirty="0" smtClean="0"/>
              <a:t>1.2</a:t>
            </a:r>
            <a:r>
              <a:rPr lang="zh-CN" altLang="zh-CN" sz="2000" dirty="0"/>
              <a:t>开发评估计划</a:t>
            </a:r>
            <a:r>
              <a:rPr lang="zh-CN" altLang="zh-CN" sz="2000" dirty="0" smtClean="0"/>
              <a:t>，</a:t>
            </a:r>
            <a:r>
              <a:rPr lang="en-US" altLang="zh-CN" sz="2000" dirty="0" smtClean="0"/>
              <a:t>1.3</a:t>
            </a:r>
            <a:r>
              <a:rPr lang="zh-CN" altLang="zh-CN" sz="2000" dirty="0"/>
              <a:t>挑选和准备队伍</a:t>
            </a:r>
            <a:r>
              <a:rPr lang="zh-CN" altLang="zh-CN" sz="2000" dirty="0" smtClean="0"/>
              <a:t>，</a:t>
            </a:r>
            <a:r>
              <a:rPr lang="en-US" altLang="zh-CN" sz="2000" dirty="0" smtClean="0"/>
              <a:t>1.4 </a:t>
            </a:r>
            <a:r>
              <a:rPr lang="zh-CN" altLang="zh-CN" sz="2000" dirty="0"/>
              <a:t>获得和分析初始的客观证据</a:t>
            </a:r>
            <a:r>
              <a:rPr lang="zh-CN" altLang="zh-CN" sz="2000" dirty="0" smtClean="0"/>
              <a:t>，</a:t>
            </a:r>
            <a:r>
              <a:rPr lang="en-US" altLang="zh-CN" sz="2000" dirty="0" smtClean="0"/>
              <a:t>1.5 </a:t>
            </a:r>
            <a:r>
              <a:rPr lang="zh-CN" altLang="zh-CN" sz="2000" dirty="0"/>
              <a:t>准备目标证据的</a:t>
            </a:r>
            <a:r>
              <a:rPr lang="zh-CN" altLang="zh-CN" sz="2000" dirty="0" smtClean="0"/>
              <a:t>收集。</a:t>
            </a:r>
            <a:endParaRPr lang="zh-CN" altLang="zh-CN" sz="2000" dirty="0"/>
          </a:p>
          <a:p>
            <a:r>
              <a:rPr lang="zh-CN" altLang="zh-CN" sz="2400" b="1" dirty="0"/>
              <a:t>第二步，执行评估阶段，</a:t>
            </a:r>
            <a:r>
              <a:rPr lang="zh-CN" altLang="zh-CN" sz="2400" dirty="0" smtClean="0"/>
              <a:t>分为：</a:t>
            </a:r>
            <a:endParaRPr lang="zh-CN" altLang="zh-CN" sz="2400" dirty="0"/>
          </a:p>
          <a:p>
            <a:pPr lvl="1"/>
            <a:r>
              <a:rPr lang="en-US" altLang="zh-CN" sz="2000" dirty="0"/>
              <a:t>2.1</a:t>
            </a:r>
            <a:r>
              <a:rPr lang="zh-CN" altLang="zh-CN" sz="2000" dirty="0"/>
              <a:t>检查客观的证据，</a:t>
            </a:r>
            <a:r>
              <a:rPr lang="en-US" altLang="zh-CN" sz="2000" dirty="0"/>
              <a:t>2.2 </a:t>
            </a:r>
            <a:r>
              <a:rPr lang="zh-CN" altLang="zh-CN" sz="2000" dirty="0"/>
              <a:t>验证和确认客观证据，</a:t>
            </a:r>
            <a:r>
              <a:rPr lang="en-US" altLang="zh-CN" sz="2000" dirty="0"/>
              <a:t>2.3 </a:t>
            </a:r>
            <a:r>
              <a:rPr lang="zh-CN" altLang="zh-CN" sz="2000" dirty="0"/>
              <a:t>编写客观证据文档，</a:t>
            </a:r>
            <a:r>
              <a:rPr lang="en-US" altLang="zh-CN" sz="2000" dirty="0"/>
              <a:t>2.4 </a:t>
            </a:r>
            <a:r>
              <a:rPr lang="zh-CN" altLang="zh-CN" sz="2000" dirty="0"/>
              <a:t>产生评估结果。</a:t>
            </a:r>
          </a:p>
          <a:p>
            <a:r>
              <a:rPr lang="zh-CN" altLang="zh-CN" sz="2400" b="1" dirty="0"/>
              <a:t>第三步，报告结果，</a:t>
            </a:r>
            <a:r>
              <a:rPr lang="zh-CN" altLang="zh-CN" sz="2400" dirty="0" smtClean="0"/>
              <a:t>分为</a:t>
            </a:r>
            <a:r>
              <a:rPr lang="en-US" altLang="zh-CN" sz="2400" dirty="0" smtClean="0"/>
              <a:t>:</a:t>
            </a:r>
          </a:p>
          <a:p>
            <a:pPr lvl="1"/>
            <a:r>
              <a:rPr lang="en-US" altLang="zh-CN" sz="2000" dirty="0" smtClean="0"/>
              <a:t>3.1</a:t>
            </a:r>
            <a:r>
              <a:rPr lang="zh-CN" altLang="zh-CN" sz="2000" dirty="0"/>
              <a:t>提交评估结果</a:t>
            </a:r>
            <a:r>
              <a:rPr lang="zh-CN" altLang="zh-CN" sz="2000" dirty="0" smtClean="0"/>
              <a:t>，</a:t>
            </a:r>
            <a:r>
              <a:rPr lang="en-US" altLang="zh-CN" sz="2000" dirty="0" smtClean="0"/>
              <a:t>3.2</a:t>
            </a:r>
            <a:r>
              <a:rPr lang="zh-CN" altLang="zh-CN" sz="2000" dirty="0"/>
              <a:t>将评估财富包装和</a:t>
            </a:r>
            <a:r>
              <a:rPr lang="zh-CN" altLang="zh-CN" sz="2000" dirty="0" smtClean="0"/>
              <a:t>归档</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2661598566"/>
              </p:ext>
            </p:extLst>
          </p:nvPr>
        </p:nvGraphicFramePr>
        <p:xfrm>
          <a:off x="1395807" y="4255285"/>
          <a:ext cx="6997164" cy="1993481"/>
        </p:xfrm>
        <a:graphic>
          <a:graphicData uri="http://schemas.openxmlformats.org/drawingml/2006/table">
            <a:tbl>
              <a:tblPr firstRow="1" firstCol="1" lastRow="1" lastCol="1" bandRow="1" bandCol="1"/>
              <a:tblGrid>
                <a:gridCol w="2118747">
                  <a:extLst>
                    <a:ext uri="{9D8B030D-6E8A-4147-A177-3AD203B41FA5}">
                      <a16:colId xmlns:a16="http://schemas.microsoft.com/office/drawing/2014/main" val="432523592"/>
                    </a:ext>
                  </a:extLst>
                </a:gridCol>
                <a:gridCol w="1876857">
                  <a:extLst>
                    <a:ext uri="{9D8B030D-6E8A-4147-A177-3AD203B41FA5}">
                      <a16:colId xmlns:a16="http://schemas.microsoft.com/office/drawing/2014/main" val="2733184090"/>
                    </a:ext>
                  </a:extLst>
                </a:gridCol>
                <a:gridCol w="1140814">
                  <a:extLst>
                    <a:ext uri="{9D8B030D-6E8A-4147-A177-3AD203B41FA5}">
                      <a16:colId xmlns:a16="http://schemas.microsoft.com/office/drawing/2014/main" val="2567277630"/>
                    </a:ext>
                  </a:extLst>
                </a:gridCol>
                <a:gridCol w="1860746">
                  <a:extLst>
                    <a:ext uri="{9D8B030D-6E8A-4147-A177-3AD203B41FA5}">
                      <a16:colId xmlns:a16="http://schemas.microsoft.com/office/drawing/2014/main" val="60809409"/>
                    </a:ext>
                  </a:extLst>
                </a:gridCol>
              </a:tblGrid>
              <a:tr h="445679">
                <a:tc>
                  <a:txBody>
                    <a:bodyPr/>
                    <a:lstStyle/>
                    <a:p>
                      <a:pPr algn="r">
                        <a:spcAft>
                          <a:spcPts val="0"/>
                        </a:spcAft>
                      </a:pPr>
                      <a:r>
                        <a:rPr lang="zh-CN" sz="1600" b="1" kern="100" dirty="0">
                          <a:effectLst/>
                          <a:latin typeface="等线" panose="02010600030101010101" pitchFamily="2" charset="-122"/>
                          <a:ea typeface="等线" panose="02010600030101010101" pitchFamily="2" charset="-122"/>
                          <a:cs typeface="Times New Roman" panose="02020603050405020304" pitchFamily="18" charset="0"/>
                        </a:rPr>
                        <a:t>评估类型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sz="1600" b="1" kern="100" dirty="0">
                          <a:effectLst/>
                          <a:latin typeface="等线" panose="02010600030101010101" pitchFamily="2" charset="-122"/>
                          <a:ea typeface="等线" panose="02010600030101010101" pitchFamily="2" charset="-122"/>
                          <a:cs typeface="Times New Roman" panose="02020603050405020304" pitchFamily="18" charset="0"/>
                        </a:rPr>
                        <a:t>评估要求</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rgbClr val="000000"/>
                      </a:solidFill>
                      <a:prstDash val="solid"/>
                      <a:round/>
                      <a:headEnd type="none" w="med" len="med"/>
                      <a:tailEnd type="none" w="med" len="med"/>
                    </a:lnTlToBr>
                  </a:tcPr>
                </a:tc>
                <a:tc>
                  <a:txBody>
                    <a:bodyPr/>
                    <a:lstStyle/>
                    <a:p>
                      <a:pPr algn="just">
                        <a:spcAft>
                          <a:spcPts val="0"/>
                        </a:spcAft>
                      </a:pPr>
                      <a:r>
                        <a:rPr lang="en-US" sz="1600" b="1" kern="100">
                          <a:effectLst/>
                          <a:latin typeface="等线" panose="02010600030101010101" pitchFamily="2" charset="-122"/>
                          <a:ea typeface="等线" panose="02010600030101010101" pitchFamily="2" charset="-122"/>
                          <a:cs typeface="Times New Roman" panose="02020603050405020304" pitchFamily="18" charset="0"/>
                        </a:rPr>
                        <a:t>Class A</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a:effectLst/>
                          <a:latin typeface="等线" panose="02010600030101010101" pitchFamily="2" charset="-122"/>
                          <a:ea typeface="等线" panose="02010600030101010101" pitchFamily="2" charset="-122"/>
                          <a:cs typeface="Times New Roman" panose="02020603050405020304" pitchFamily="18" charset="0"/>
                        </a:rPr>
                        <a:t>Class B</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a:effectLst/>
                          <a:latin typeface="等线" panose="02010600030101010101" pitchFamily="2" charset="-122"/>
                          <a:ea typeface="等线" panose="02010600030101010101" pitchFamily="2" charset="-122"/>
                          <a:cs typeface="Times New Roman" panose="02020603050405020304" pitchFamily="18" charset="0"/>
                        </a:rPr>
                        <a:t>Class 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771293"/>
                  </a:ext>
                </a:extLst>
              </a:tr>
              <a:tr h="227109">
                <a:tc>
                  <a:txBody>
                    <a:bodyPr/>
                    <a:lstStyle/>
                    <a:p>
                      <a:pPr algn="just">
                        <a:spcAft>
                          <a:spcPts val="0"/>
                        </a:spcAft>
                      </a:pPr>
                      <a:r>
                        <a:rPr lang="zh-CN" sz="1600" b="1" kern="100">
                          <a:effectLst/>
                          <a:latin typeface="等线" panose="02010600030101010101" pitchFamily="2" charset="-122"/>
                          <a:ea typeface="等线" panose="02010600030101010101" pitchFamily="2" charset="-122"/>
                          <a:cs typeface="Times New Roman" panose="02020603050405020304" pitchFamily="18" charset="0"/>
                        </a:rPr>
                        <a:t>收集客观的证据类型</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600" b="0" kern="100" dirty="0">
                          <a:effectLst/>
                          <a:latin typeface="等线" panose="02010600030101010101" pitchFamily="2" charset="-122"/>
                          <a:ea typeface="等线" panose="02010600030101010101" pitchFamily="2" charset="-122"/>
                          <a:cs typeface="Times New Roman" panose="02020603050405020304" pitchFamily="18" charset="0"/>
                        </a:rPr>
                        <a:t>人工制品并核实</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600" b="0" kern="100">
                          <a:effectLst/>
                          <a:latin typeface="等线" panose="02010600030101010101" pitchFamily="2" charset="-122"/>
                          <a:ea typeface="等线" panose="02010600030101010101" pitchFamily="2" charset="-122"/>
                          <a:cs typeface="Times New Roman" panose="02020603050405020304" pitchFamily="18" charset="0"/>
                        </a:rPr>
                        <a:t>人工制品并</a:t>
                      </a:r>
                      <a:r>
                        <a:rPr lang="en-US" sz="1600" b="0" kern="100">
                          <a:effectLst/>
                          <a:latin typeface="等线" panose="02010600030101010101" pitchFamily="2" charset="-122"/>
                          <a:ea typeface="等线" panose="02010600030101010101" pitchFamily="2" charset="-122"/>
                          <a:cs typeface="Times New Roman" panose="02020603050405020304" pitchFamily="18" charset="0"/>
                        </a:rPr>
                        <a:t>/</a:t>
                      </a:r>
                      <a:r>
                        <a:rPr lang="zh-CN" sz="1600" b="0" kern="100">
                          <a:effectLst/>
                          <a:latin typeface="等线" panose="02010600030101010101" pitchFamily="2" charset="-122"/>
                          <a:ea typeface="等线" panose="02010600030101010101" pitchFamily="2" charset="-122"/>
                          <a:cs typeface="Times New Roman" panose="02020603050405020304" pitchFamily="18" charset="0"/>
                        </a:rPr>
                        <a:t>或核实</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535274"/>
                  </a:ext>
                </a:extLst>
              </a:tr>
              <a:tr h="227109">
                <a:tc>
                  <a:txBody>
                    <a:bodyPr/>
                    <a:lstStyle/>
                    <a:p>
                      <a:pPr algn="just">
                        <a:spcAft>
                          <a:spcPts val="0"/>
                        </a:spcAft>
                      </a:pPr>
                      <a:r>
                        <a:rPr lang="zh-CN" sz="1600" b="1" kern="100">
                          <a:effectLst/>
                          <a:latin typeface="等线" panose="02010600030101010101" pitchFamily="2" charset="-122"/>
                          <a:ea typeface="等线" panose="02010600030101010101" pitchFamily="2" charset="-122"/>
                          <a:cs typeface="Times New Roman" panose="02020603050405020304" pitchFamily="18" charset="0"/>
                        </a:rPr>
                        <a:t>打分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0" kern="100" dirty="0">
                          <a:effectLst/>
                          <a:latin typeface="等线" panose="02010600030101010101" pitchFamily="2" charset="-122"/>
                          <a:ea typeface="等线" panose="02010600030101010101" pitchFamily="2" charset="-122"/>
                          <a:cs typeface="Times New Roman" panose="02020603050405020304" pitchFamily="18" charset="0"/>
                        </a:rPr>
                        <a:t>对要求目标的打分</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0" kern="100" dirty="0">
                          <a:effectLst/>
                          <a:latin typeface="等线" panose="02010600030101010101" pitchFamily="2" charset="-122"/>
                          <a:ea typeface="等线" panose="02010600030101010101" pitchFamily="2" charset="-122"/>
                          <a:cs typeface="Times New Roman" panose="02020603050405020304" pitchFamily="18" charset="0"/>
                        </a:rPr>
                        <a:t>不允许</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0" kern="100">
                          <a:effectLst/>
                          <a:latin typeface="等线" panose="02010600030101010101" pitchFamily="2" charset="-122"/>
                          <a:ea typeface="等线" panose="02010600030101010101" pitchFamily="2" charset="-122"/>
                          <a:cs typeface="Times New Roman" panose="02020603050405020304" pitchFamily="18" charset="0"/>
                        </a:rPr>
                        <a:t>不允许</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0573950"/>
                  </a:ext>
                </a:extLst>
              </a:tr>
              <a:tr h="505332">
                <a:tc>
                  <a:txBody>
                    <a:bodyPr/>
                    <a:lstStyle/>
                    <a:p>
                      <a:pPr algn="just">
                        <a:spcAft>
                          <a:spcPts val="0"/>
                        </a:spcAft>
                      </a:pPr>
                      <a:r>
                        <a:rPr lang="zh-CN" sz="1600" b="1" kern="100">
                          <a:effectLst/>
                          <a:latin typeface="等线" panose="02010600030101010101" pitchFamily="2" charset="-122"/>
                          <a:ea typeface="等线" panose="02010600030101010101" pitchFamily="2" charset="-122"/>
                          <a:cs typeface="Times New Roman" panose="02020603050405020304" pitchFamily="18" charset="0"/>
                        </a:rPr>
                        <a:t>覆盖组织的各个部分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0" kern="100" dirty="0">
                          <a:effectLst/>
                          <a:latin typeface="等线" panose="02010600030101010101" pitchFamily="2" charset="-122"/>
                          <a:ea typeface="等线" panose="02010600030101010101" pitchFamily="2" charset="-122"/>
                          <a:cs typeface="Times New Roman" panose="02020603050405020304" pitchFamily="18" charset="0"/>
                        </a:rPr>
                        <a:t>要求</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0" kern="100" dirty="0">
                          <a:effectLst/>
                          <a:latin typeface="等线" panose="02010600030101010101" pitchFamily="2" charset="-122"/>
                          <a:ea typeface="等线" panose="02010600030101010101" pitchFamily="2" charset="-122"/>
                          <a:cs typeface="Times New Roman" panose="02020603050405020304" pitchFamily="18" charset="0"/>
                        </a:rPr>
                        <a:t>不要求</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0" kern="100" dirty="0">
                          <a:effectLst/>
                          <a:latin typeface="等线" panose="02010600030101010101" pitchFamily="2" charset="-122"/>
                          <a:ea typeface="等线" panose="02010600030101010101" pitchFamily="2" charset="-122"/>
                          <a:cs typeface="Times New Roman" panose="02020603050405020304" pitchFamily="18" charset="0"/>
                        </a:rPr>
                        <a:t>不要求</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910044"/>
                  </a:ext>
                </a:extLst>
              </a:tr>
              <a:tr h="484214">
                <a:tc>
                  <a:txBody>
                    <a:bodyPr/>
                    <a:lstStyle/>
                    <a:p>
                      <a:pPr algn="just">
                        <a:spcAft>
                          <a:spcPts val="0"/>
                        </a:spcAft>
                      </a:pPr>
                      <a:r>
                        <a:rPr lang="zh-CN" sz="1600" b="1" kern="100">
                          <a:effectLst/>
                          <a:latin typeface="等线" panose="02010600030101010101" pitchFamily="2" charset="-122"/>
                          <a:ea typeface="等线" panose="02010600030101010101" pitchFamily="2" charset="-122"/>
                          <a:cs typeface="Times New Roman" panose="02020603050405020304" pitchFamily="18" charset="0"/>
                        </a:rPr>
                        <a:t>评估组长要求</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0" kern="100">
                          <a:effectLst/>
                          <a:latin typeface="等线" panose="02010600030101010101" pitchFamily="2" charset="-122"/>
                          <a:ea typeface="等线" panose="02010600030101010101" pitchFamily="2" charset="-122"/>
                          <a:cs typeface="Times New Roman" panose="02020603050405020304" pitchFamily="18" charset="0"/>
                        </a:rPr>
                        <a:t>SEI</a:t>
                      </a:r>
                      <a:r>
                        <a:rPr lang="zh-CN" sz="1600" b="0" kern="100">
                          <a:effectLst/>
                          <a:latin typeface="等线" panose="02010600030101010101" pitchFamily="2" charset="-122"/>
                          <a:ea typeface="等线" panose="02010600030101010101" pitchFamily="2" charset="-122"/>
                          <a:cs typeface="Times New Roman" panose="02020603050405020304" pitchFamily="18" charset="0"/>
                        </a:rPr>
                        <a:t>认证的评估师</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sz="1600" b="0" kern="100" dirty="0">
                          <a:effectLst/>
                          <a:latin typeface="等线" panose="02010600030101010101" pitchFamily="2" charset="-122"/>
                          <a:ea typeface="等线" panose="02010600030101010101" pitchFamily="2" charset="-122"/>
                          <a:cs typeface="Times New Roman" panose="02020603050405020304" pitchFamily="18" charset="0"/>
                        </a:rPr>
                        <a:t>经过训练的或有经验的人员</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062318643"/>
                  </a:ext>
                </a:extLst>
              </a:tr>
            </a:tbl>
          </a:graphicData>
        </a:graphic>
      </p:graphicFrame>
    </p:spTree>
    <p:extLst>
      <p:ext uri="{BB962C8B-B14F-4D97-AF65-F5344CB8AC3E}">
        <p14:creationId xmlns:p14="http://schemas.microsoft.com/office/powerpoint/2010/main" val="23002059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CMMI</a:t>
            </a:r>
            <a:r>
              <a:rPr lang="zh-CN" altLang="en-US" dirty="0"/>
              <a:t>的评估</a:t>
            </a:r>
            <a:r>
              <a:rPr lang="zh-CN" altLang="en-US" dirty="0" smtClean="0"/>
              <a:t>情况</a:t>
            </a:r>
            <a:endParaRPr lang="zh-CN" altLang="en-US" dirty="0"/>
          </a:p>
        </p:txBody>
      </p:sp>
      <p:graphicFrame>
        <p:nvGraphicFramePr>
          <p:cNvPr id="4" name="图表 3"/>
          <p:cNvGraphicFramePr/>
          <p:nvPr>
            <p:extLst>
              <p:ext uri="{D42A27DB-BD31-4B8C-83A1-F6EECF244321}">
                <p14:modId xmlns:p14="http://schemas.microsoft.com/office/powerpoint/2010/main" val="3442603013"/>
              </p:ext>
            </p:extLst>
          </p:nvPr>
        </p:nvGraphicFramePr>
        <p:xfrm>
          <a:off x="1315233" y="1153316"/>
          <a:ext cx="6607480" cy="3645422"/>
        </p:xfrm>
        <a:graphic>
          <a:graphicData uri="http://schemas.openxmlformats.org/drawingml/2006/chart">
            <c:chart xmlns:c="http://schemas.openxmlformats.org/drawingml/2006/chart" xmlns:r="http://schemas.openxmlformats.org/officeDocument/2006/relationships" r:id="rId2"/>
          </a:graphicData>
        </a:graphic>
      </p:graphicFrame>
      <p:sp>
        <p:nvSpPr>
          <p:cNvPr id="5" name="矩形 4"/>
          <p:cNvSpPr/>
          <p:nvPr/>
        </p:nvSpPr>
        <p:spPr>
          <a:xfrm>
            <a:off x="1039660" y="4892756"/>
            <a:ext cx="8104340" cy="1200329"/>
          </a:xfrm>
          <a:prstGeom prst="rect">
            <a:avLst/>
          </a:prstGeom>
        </p:spPr>
        <p:txBody>
          <a:bodyPr wrap="square">
            <a:spAutoFit/>
          </a:bodyPr>
          <a:lstStyle/>
          <a:p>
            <a:pPr marL="342900" indent="-342900">
              <a:buFont typeface="Arial" panose="020B0604020202020204" pitchFamily="34" charset="0"/>
              <a:buChar char="•"/>
            </a:pPr>
            <a:r>
              <a:rPr lang="en-US" altLang="zh-CN" sz="2000" kern="100" dirty="0"/>
              <a:t>2010</a:t>
            </a:r>
            <a:r>
              <a:rPr lang="zh-CN" altLang="zh-CN" sz="2000" kern="100" dirty="0">
                <a:cs typeface="Times New Roman" panose="02020603050405020304" pitchFamily="18" charset="0"/>
              </a:rPr>
              <a:t>年开始，中国大陆评估的企业数量接近美国，迅速上升</a:t>
            </a:r>
            <a:r>
              <a:rPr lang="zh-CN" altLang="zh-CN" sz="2000" kern="100" dirty="0" smtClean="0">
                <a:cs typeface="Times New Roman" panose="02020603050405020304" pitchFamily="18" charset="0"/>
              </a:rPr>
              <a:t>。</a:t>
            </a:r>
            <a:endParaRPr lang="en-US" altLang="zh-CN" sz="2000" kern="100" dirty="0" smtClean="0">
              <a:cs typeface="Times New Roman" panose="02020603050405020304" pitchFamily="18" charset="0"/>
            </a:endParaRPr>
          </a:p>
          <a:p>
            <a:pPr marL="342900" indent="-342900">
              <a:buFont typeface="Arial" panose="020B0604020202020204" pitchFamily="34" charset="0"/>
              <a:buChar char="•"/>
            </a:pPr>
            <a:r>
              <a:rPr lang="en-US" altLang="zh-CN" sz="2000" kern="100" dirty="0" smtClean="0"/>
              <a:t>2014</a:t>
            </a:r>
            <a:r>
              <a:rPr lang="zh-CN" altLang="zh-CN" sz="2000" kern="100" dirty="0">
                <a:cs typeface="Times New Roman" panose="02020603050405020304" pitchFamily="18" charset="0"/>
              </a:rPr>
              <a:t>年超过</a:t>
            </a:r>
            <a:r>
              <a:rPr lang="zh-CN" altLang="zh-CN" sz="2000" kern="100" dirty="0" smtClean="0">
                <a:cs typeface="Times New Roman" panose="02020603050405020304" pitchFamily="18" charset="0"/>
              </a:rPr>
              <a:t>美国，</a:t>
            </a:r>
            <a:r>
              <a:rPr lang="zh-CN" altLang="zh-CN" sz="2000" kern="100" dirty="0">
                <a:cs typeface="Times New Roman" panose="02020603050405020304" pitchFamily="18" charset="0"/>
              </a:rPr>
              <a:t>成为全球进行</a:t>
            </a:r>
            <a:r>
              <a:rPr lang="en-US" altLang="zh-CN" sz="2000" kern="100" dirty="0"/>
              <a:t>CMMI</a:t>
            </a:r>
            <a:r>
              <a:rPr lang="zh-CN" altLang="zh-CN" sz="2000" kern="100" dirty="0">
                <a:cs typeface="Times New Roman" panose="02020603050405020304" pitchFamily="18" charset="0"/>
              </a:rPr>
              <a:t>评估最多企业的国家</a:t>
            </a:r>
            <a:r>
              <a:rPr lang="zh-CN" altLang="zh-CN" sz="2000" kern="100" dirty="0" smtClean="0">
                <a:cs typeface="Times New Roman" panose="02020603050405020304" pitchFamily="18" charset="0"/>
              </a:rPr>
              <a:t>。</a:t>
            </a:r>
            <a:endParaRPr lang="en-US" altLang="zh-CN" sz="2000" kern="100" dirty="0" smtClean="0">
              <a:cs typeface="Times New Roman" panose="02020603050405020304" pitchFamily="18" charset="0"/>
            </a:endParaRPr>
          </a:p>
          <a:p>
            <a:pPr marL="800100" lvl="1" indent="-342900">
              <a:buFont typeface="Arial" panose="020B0604020202020204" pitchFamily="34" charset="0"/>
              <a:buChar char="•"/>
            </a:pPr>
            <a:r>
              <a:rPr lang="zh-CN" altLang="zh-CN" sz="1600" kern="100" dirty="0" smtClean="0">
                <a:cs typeface="Times New Roman" panose="02020603050405020304" pitchFamily="18" charset="0"/>
              </a:rPr>
              <a:t>截止</a:t>
            </a:r>
            <a:r>
              <a:rPr lang="zh-CN" altLang="zh-CN" sz="1600" kern="100" dirty="0">
                <a:cs typeface="Times New Roman" panose="02020603050405020304" pitchFamily="18" charset="0"/>
              </a:rPr>
              <a:t>到</a:t>
            </a:r>
            <a:r>
              <a:rPr lang="en-US" altLang="zh-CN" sz="1600" kern="100" dirty="0"/>
              <a:t>2014</a:t>
            </a:r>
            <a:r>
              <a:rPr lang="zh-CN" altLang="zh-CN" sz="1600" kern="100" dirty="0">
                <a:cs typeface="Times New Roman" panose="02020603050405020304" pitchFamily="18" charset="0"/>
              </a:rPr>
              <a:t>年，中国</a:t>
            </a:r>
            <a:r>
              <a:rPr lang="en-US" altLang="zh-CN" sz="1600" kern="100" dirty="0"/>
              <a:t>3</a:t>
            </a:r>
            <a:r>
              <a:rPr lang="zh-CN" altLang="zh-CN" sz="1600" kern="100" dirty="0">
                <a:cs typeface="Times New Roman" panose="02020603050405020304" pitchFamily="18" charset="0"/>
              </a:rPr>
              <a:t>家企业进行了采购能力评估，</a:t>
            </a:r>
            <a:r>
              <a:rPr lang="en-US" altLang="zh-CN" sz="1600" kern="100" dirty="0"/>
              <a:t>7</a:t>
            </a:r>
            <a:r>
              <a:rPr lang="zh-CN" altLang="zh-CN" sz="1600" kern="100" dirty="0">
                <a:cs typeface="Times New Roman" panose="02020603050405020304" pitchFamily="18" charset="0"/>
              </a:rPr>
              <a:t>家进行了</a:t>
            </a:r>
            <a:r>
              <a:rPr lang="en-US" altLang="zh-CN" sz="1600" kern="100" dirty="0"/>
              <a:t>people CMMI</a:t>
            </a:r>
            <a:r>
              <a:rPr lang="zh-CN" altLang="zh-CN" sz="1600" kern="100" dirty="0">
                <a:cs typeface="Times New Roman" panose="02020603050405020304" pitchFamily="18" charset="0"/>
              </a:rPr>
              <a:t>评估，</a:t>
            </a:r>
            <a:r>
              <a:rPr lang="en-US" altLang="zh-CN" sz="1600" kern="100" dirty="0"/>
              <a:t>39</a:t>
            </a:r>
            <a:r>
              <a:rPr lang="zh-CN" altLang="zh-CN" sz="1600" kern="100" dirty="0">
                <a:cs typeface="Times New Roman" panose="02020603050405020304" pitchFamily="18" charset="0"/>
              </a:rPr>
              <a:t>家进行了</a:t>
            </a:r>
            <a:r>
              <a:rPr lang="en-US" altLang="zh-CN" sz="1600" kern="100" dirty="0"/>
              <a:t>CMMI for SVC</a:t>
            </a:r>
            <a:r>
              <a:rPr lang="zh-CN" altLang="zh-CN" sz="1600" kern="100" dirty="0">
                <a:cs typeface="Times New Roman" panose="02020603050405020304" pitchFamily="18" charset="0"/>
              </a:rPr>
              <a:t>评估，共</a:t>
            </a:r>
            <a:r>
              <a:rPr lang="en-US" altLang="zh-CN" sz="1600" kern="100" dirty="0"/>
              <a:t>3973</a:t>
            </a:r>
            <a:r>
              <a:rPr lang="zh-CN" altLang="zh-CN" sz="1600" kern="100" dirty="0">
                <a:cs typeface="Times New Roman" panose="02020603050405020304" pitchFamily="18" charset="0"/>
              </a:rPr>
              <a:t>家进行了</a:t>
            </a:r>
            <a:r>
              <a:rPr lang="en-US" altLang="zh-CN" sz="1600" kern="100" dirty="0"/>
              <a:t>CMMI</a:t>
            </a:r>
            <a:r>
              <a:rPr lang="zh-CN" altLang="zh-CN" sz="1600" kern="100" dirty="0">
                <a:cs typeface="Times New Roman" panose="02020603050405020304" pitchFamily="18" charset="0"/>
              </a:rPr>
              <a:t>评估。</a:t>
            </a:r>
            <a:endParaRPr lang="zh-CN" altLang="en-US" sz="1600" dirty="0"/>
          </a:p>
        </p:txBody>
      </p:sp>
    </p:spTree>
    <p:extLst>
      <p:ext uri="{BB962C8B-B14F-4D97-AF65-F5344CB8AC3E}">
        <p14:creationId xmlns:p14="http://schemas.microsoft.com/office/powerpoint/2010/main" val="3446682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20.7</a:t>
            </a:r>
            <a:r>
              <a:rPr lang="zh-CN" altLang="en-US" dirty="0" smtClean="0"/>
              <a:t>成熟度模型的对比</a:t>
            </a:r>
            <a:endParaRPr lang="zh-CN" altLang="en-US" dirty="0"/>
          </a:p>
        </p:txBody>
      </p:sp>
      <p:sp>
        <p:nvSpPr>
          <p:cNvPr id="3" name="内容占位符 2"/>
          <p:cNvSpPr>
            <a:spLocks noGrp="1"/>
          </p:cNvSpPr>
          <p:nvPr>
            <p:ph idx="1"/>
          </p:nvPr>
        </p:nvSpPr>
        <p:spPr/>
        <p:txBody>
          <a:bodyPr/>
          <a:lstStyle/>
          <a:p>
            <a:r>
              <a:rPr lang="zh-CN" altLang="en-US" dirty="0" smtClean="0"/>
              <a:t>成熟度模型的基本出发点是</a:t>
            </a:r>
            <a:r>
              <a:rPr lang="en-US" dirty="0" smtClean="0"/>
              <a:t>Crosby</a:t>
            </a:r>
            <a:r>
              <a:rPr lang="zh-CN" altLang="en-US" dirty="0" smtClean="0"/>
              <a:t>质量成熟度网格。</a:t>
            </a:r>
            <a:endParaRPr lang="en-US" altLang="zh-CN" dirty="0" smtClean="0"/>
          </a:p>
          <a:p>
            <a:pPr lvl="1"/>
            <a:r>
              <a:rPr lang="zh-CN" altLang="en-US" dirty="0" smtClean="0"/>
              <a:t>一个维度是成熟度模型的等级</a:t>
            </a:r>
            <a:r>
              <a:rPr lang="en-US" dirty="0" smtClean="0"/>
              <a:t>(1~5)</a:t>
            </a:r>
            <a:r>
              <a:rPr lang="zh-CN" altLang="en-US" dirty="0" smtClean="0"/>
              <a:t>，</a:t>
            </a:r>
            <a:endParaRPr lang="en-US" altLang="zh-CN" dirty="0" smtClean="0"/>
          </a:p>
          <a:p>
            <a:pPr lvl="1"/>
            <a:r>
              <a:rPr lang="zh-CN" altLang="en-US" dirty="0" smtClean="0"/>
              <a:t>另一个是影响质量的因素：</a:t>
            </a:r>
            <a:endParaRPr lang="en-US" altLang="zh-CN" dirty="0" smtClean="0"/>
          </a:p>
          <a:p>
            <a:pPr lvl="2"/>
            <a:r>
              <a:rPr lang="zh-CN" altLang="en-US" dirty="0" smtClean="0"/>
              <a:t>管理层的理解和态度、组织状态、问题处理、质量成本占销售的比例、质量改进运动、以及特征表现。</a:t>
            </a:r>
            <a:endParaRPr lang="en-US" altLang="zh-CN" dirty="0" smtClean="0"/>
          </a:p>
          <a:p>
            <a:r>
              <a:rPr lang="zh-CN" altLang="en-US" dirty="0" smtClean="0"/>
              <a:t>将两者交叉就形成了各种对质量、成本等能力改进的关键过程域，每个人、行业、国情和组织等会有不同的理解。</a:t>
            </a:r>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03515" y="1193800"/>
            <a:ext cx="8001000" cy="4902200"/>
          </a:xfrm>
        </p:spPr>
        <p:txBody>
          <a:bodyPr/>
          <a:lstStyle/>
          <a:p>
            <a:r>
              <a:rPr lang="en-US" dirty="0" smtClean="0"/>
              <a:t>Humphrey</a:t>
            </a:r>
            <a:r>
              <a:rPr lang="zh-CN" altLang="en-US" dirty="0" smtClean="0"/>
              <a:t>在其的框架中将这些因素分解为：</a:t>
            </a:r>
            <a:endParaRPr lang="en-US" altLang="zh-CN" dirty="0" smtClean="0"/>
          </a:p>
          <a:p>
            <a:pPr lvl="1"/>
            <a:r>
              <a:rPr lang="zh-CN" altLang="en-US" dirty="0" smtClean="0"/>
              <a:t>项目管理、管理监督、产品保证、更改控制、过程小组、过程体系结构、软件工程方法、过程测量、过程数据库、过程分析、产品质量、数据收集的自动化支持、过程优化。</a:t>
            </a:r>
            <a:endParaRPr lang="en-US" altLang="zh-CN" dirty="0" smtClean="0"/>
          </a:p>
          <a:p>
            <a:r>
              <a:rPr lang="en-US" dirty="0" smtClean="0"/>
              <a:t>SEI</a:t>
            </a:r>
            <a:r>
              <a:rPr lang="zh-CN" altLang="en-US" dirty="0" smtClean="0"/>
              <a:t>接收了</a:t>
            </a:r>
            <a:r>
              <a:rPr lang="en-US" dirty="0" smtClean="0"/>
              <a:t>Humphrey</a:t>
            </a:r>
            <a:r>
              <a:rPr lang="zh-CN" altLang="en-US" dirty="0" smtClean="0"/>
              <a:t>的观点，但是把各等级的关键过程与做了调整。形成了</a:t>
            </a:r>
            <a:r>
              <a:rPr lang="en-US" altLang="zh-CN" dirty="0" smtClean="0"/>
              <a:t>CMM</a:t>
            </a:r>
            <a:r>
              <a:rPr lang="zh-CN" altLang="en-US" dirty="0" smtClean="0"/>
              <a:t>的</a:t>
            </a:r>
            <a:r>
              <a:rPr lang="en-US" altLang="zh-CN" dirty="0" smtClean="0"/>
              <a:t>5</a:t>
            </a:r>
            <a:r>
              <a:rPr lang="zh-CN" altLang="en-US" dirty="0" smtClean="0"/>
              <a:t>级模型。</a:t>
            </a:r>
            <a:endParaRPr lang="en-US" altLang="zh-CN" dirty="0" smtClean="0"/>
          </a:p>
          <a:p>
            <a:r>
              <a:rPr lang="zh-CN" altLang="en-US" dirty="0" smtClean="0"/>
              <a:t>何新贵等认为在其</a:t>
            </a:r>
            <a:r>
              <a:rPr lang="en-US" dirty="0" smtClean="0"/>
              <a:t>CSCMM</a:t>
            </a:r>
            <a:r>
              <a:rPr lang="zh-CN" altLang="en-US" dirty="0" smtClean="0"/>
              <a:t>中提出了为</a:t>
            </a:r>
            <a:r>
              <a:rPr lang="en-US" dirty="0" smtClean="0"/>
              <a:t>6</a:t>
            </a:r>
            <a:r>
              <a:rPr lang="zh-CN" altLang="en-US" dirty="0" smtClean="0"/>
              <a:t>级模型。</a:t>
            </a:r>
            <a:endParaRPr lang="en-US" altLang="zh-CN" dirty="0" smtClean="0"/>
          </a:p>
          <a:p>
            <a:pPr lvl="1"/>
            <a:r>
              <a:rPr lang="zh-CN" altLang="en-US" dirty="0" smtClean="0"/>
              <a:t>从无秩序的初始级到被管理级之间有一个基本级。基本级强调：基本的软件工程、需求管理、计划管理和版本管理。</a:t>
            </a: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系统工程成熟度模型</a:t>
            </a:r>
            <a:endParaRPr lang="zh-CN" altLang="en-US" dirty="0"/>
          </a:p>
        </p:txBody>
      </p:sp>
      <p:sp>
        <p:nvSpPr>
          <p:cNvPr id="3" name="内容占位符 2"/>
          <p:cNvSpPr>
            <a:spLocks noGrp="1"/>
          </p:cNvSpPr>
          <p:nvPr>
            <p:ph idx="1"/>
          </p:nvPr>
        </p:nvSpPr>
        <p:spPr/>
        <p:txBody>
          <a:bodyPr/>
          <a:lstStyle/>
          <a:p>
            <a:r>
              <a:rPr lang="en-US" dirty="0" smtClean="0"/>
              <a:t>1995</a:t>
            </a:r>
            <a:r>
              <a:rPr lang="zh-CN" altLang="en-US" dirty="0" smtClean="0"/>
              <a:t>年美国系统工程学会在讨论系统工程的能力成熟时，则将成熟度等级分为</a:t>
            </a:r>
            <a:r>
              <a:rPr lang="en-US" dirty="0" smtClean="0"/>
              <a:t>6</a:t>
            </a:r>
            <a:r>
              <a:rPr lang="zh-CN" altLang="en-US" dirty="0" smtClean="0"/>
              <a:t>个等级，分别为：</a:t>
            </a:r>
            <a:endParaRPr lang="en-US" altLang="zh-CN" dirty="0" smtClean="0"/>
          </a:p>
          <a:p>
            <a:pPr lvl="1"/>
            <a:r>
              <a:rPr lang="zh-CN" altLang="en-US" dirty="0" smtClean="0"/>
              <a:t>不完全</a:t>
            </a:r>
            <a:r>
              <a:rPr lang="en-US" dirty="0" smtClean="0"/>
              <a:t>(Incomplete)</a:t>
            </a:r>
            <a:r>
              <a:rPr lang="zh-CN" altLang="en-US" dirty="0" smtClean="0"/>
              <a:t>、执行级</a:t>
            </a:r>
            <a:r>
              <a:rPr lang="en-US" dirty="0" smtClean="0"/>
              <a:t>(Performed)</a:t>
            </a:r>
            <a:r>
              <a:rPr lang="zh-CN" altLang="en-US" dirty="0" smtClean="0"/>
              <a:t>、被管理级</a:t>
            </a:r>
            <a:r>
              <a:rPr lang="en-US" dirty="0" smtClean="0"/>
              <a:t>(Managed)</a:t>
            </a:r>
            <a:r>
              <a:rPr lang="zh-CN" altLang="en-US" dirty="0" smtClean="0"/>
              <a:t>、已定义级</a:t>
            </a:r>
            <a:r>
              <a:rPr lang="en-US" dirty="0" smtClean="0"/>
              <a:t>(Defined)</a:t>
            </a:r>
            <a:r>
              <a:rPr lang="zh-CN" altLang="en-US" dirty="0" smtClean="0"/>
              <a:t>、量化管理</a:t>
            </a:r>
            <a:r>
              <a:rPr lang="en-US" dirty="0" smtClean="0"/>
              <a:t>(Quantitatively Managed)</a:t>
            </a:r>
            <a:r>
              <a:rPr lang="zh-CN" altLang="en-US" dirty="0" smtClean="0"/>
              <a:t>和优化</a:t>
            </a:r>
            <a:r>
              <a:rPr lang="en-US" dirty="0" smtClean="0"/>
              <a:t>(Optimizing)</a:t>
            </a:r>
            <a:r>
              <a:rPr lang="zh-CN" altLang="en-US" dirty="0" smtClean="0"/>
              <a:t>。</a:t>
            </a:r>
            <a:endParaRPr lang="en-US" altLang="zh-CN" dirty="0" smtClean="0"/>
          </a:p>
          <a:p>
            <a:r>
              <a:rPr lang="zh-CN" altLang="en-US" dirty="0" smtClean="0"/>
              <a:t>今天我们看到的</a:t>
            </a:r>
            <a:r>
              <a:rPr lang="en-US" dirty="0" smtClean="0"/>
              <a:t>CMMI</a:t>
            </a:r>
            <a:r>
              <a:rPr lang="zh-CN" altLang="en-US" dirty="0" smtClean="0"/>
              <a:t>的台阶式模型和连续式模型</a:t>
            </a:r>
            <a:r>
              <a:rPr lang="zh-CN" altLang="en-US" dirty="0"/>
              <a:t>两种</a:t>
            </a:r>
            <a:r>
              <a:rPr lang="zh-CN" altLang="en-US" dirty="0" smtClean="0"/>
              <a:t>。</a:t>
            </a:r>
            <a:endParaRPr lang="en-US" altLang="zh-CN" dirty="0" smtClean="0"/>
          </a:p>
          <a:p>
            <a:pPr lvl="1"/>
            <a:r>
              <a:rPr lang="en-US" sz="2000" dirty="0" smtClean="0"/>
              <a:t>CMMI</a:t>
            </a:r>
            <a:r>
              <a:rPr lang="zh-CN" altLang="en-US" sz="2000" dirty="0" smtClean="0"/>
              <a:t>表述为</a:t>
            </a:r>
            <a:r>
              <a:rPr lang="en-US" sz="2000" dirty="0" smtClean="0"/>
              <a:t>6</a:t>
            </a:r>
            <a:r>
              <a:rPr lang="zh-CN" altLang="en-US" sz="2000" dirty="0" smtClean="0"/>
              <a:t>个等级，分别是</a:t>
            </a:r>
            <a:r>
              <a:rPr lang="en-US" sz="2000" dirty="0" smtClean="0"/>
              <a:t>CL 0</a:t>
            </a:r>
            <a:r>
              <a:rPr lang="zh-CN" altLang="en-US" sz="2000" dirty="0" smtClean="0"/>
              <a:t>表示没有任何目标的团队；</a:t>
            </a:r>
            <a:r>
              <a:rPr lang="en-US" sz="2000" dirty="0" smtClean="0"/>
              <a:t>CL 1</a:t>
            </a:r>
            <a:r>
              <a:rPr lang="zh-CN" altLang="en-US" sz="2000" dirty="0" smtClean="0"/>
              <a:t>表示具有一些特定目标的团队；</a:t>
            </a:r>
            <a:r>
              <a:rPr lang="en-US" sz="2000" dirty="0" smtClean="0"/>
              <a:t>CL 2</a:t>
            </a:r>
            <a:r>
              <a:rPr lang="zh-CN" altLang="en-US" sz="2000" dirty="0" smtClean="0"/>
              <a:t>是能够进行制度化管理；</a:t>
            </a:r>
            <a:r>
              <a:rPr lang="en-US" sz="2000" dirty="0" smtClean="0"/>
              <a:t>CL 3</a:t>
            </a:r>
            <a:r>
              <a:rPr lang="zh-CN" altLang="en-US" sz="2000" dirty="0" smtClean="0"/>
              <a:t>能定义过程，并按定义的过程执行；</a:t>
            </a:r>
            <a:r>
              <a:rPr lang="en-US" sz="2000" dirty="0" smtClean="0"/>
              <a:t>CL 4 </a:t>
            </a:r>
            <a:r>
              <a:rPr lang="zh-CN" altLang="en-US" sz="2000" dirty="0" smtClean="0"/>
              <a:t>表示能按制度量化地管理过称；</a:t>
            </a:r>
            <a:r>
              <a:rPr lang="en-US" sz="2000" dirty="0" smtClean="0"/>
              <a:t>CL5 </a:t>
            </a:r>
            <a:r>
              <a:rPr lang="zh-CN" altLang="en-US" sz="2000" dirty="0" smtClean="0"/>
              <a:t>表示把持续优化作为制度执行</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多种能力成熟度模型对比</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26040434"/>
              </p:ext>
            </p:extLst>
          </p:nvPr>
        </p:nvGraphicFramePr>
        <p:xfrm>
          <a:off x="957160" y="1322262"/>
          <a:ext cx="8144079" cy="4917200"/>
        </p:xfrm>
        <a:graphic>
          <a:graphicData uri="http://schemas.openxmlformats.org/drawingml/2006/table">
            <a:tbl>
              <a:tblPr/>
              <a:tblGrid>
                <a:gridCol w="611793">
                  <a:extLst>
                    <a:ext uri="{9D8B030D-6E8A-4147-A177-3AD203B41FA5}">
                      <a16:colId xmlns:a16="http://schemas.microsoft.com/office/drawing/2014/main" val="2493393142"/>
                    </a:ext>
                  </a:extLst>
                </a:gridCol>
                <a:gridCol w="615082">
                  <a:extLst>
                    <a:ext uri="{9D8B030D-6E8A-4147-A177-3AD203B41FA5}">
                      <a16:colId xmlns:a16="http://schemas.microsoft.com/office/drawing/2014/main" val="1489097195"/>
                    </a:ext>
                  </a:extLst>
                </a:gridCol>
                <a:gridCol w="1736702">
                  <a:extLst>
                    <a:ext uri="{9D8B030D-6E8A-4147-A177-3AD203B41FA5}">
                      <a16:colId xmlns:a16="http://schemas.microsoft.com/office/drawing/2014/main" val="1415211319"/>
                    </a:ext>
                  </a:extLst>
                </a:gridCol>
                <a:gridCol w="1309105">
                  <a:extLst>
                    <a:ext uri="{9D8B030D-6E8A-4147-A177-3AD203B41FA5}">
                      <a16:colId xmlns:a16="http://schemas.microsoft.com/office/drawing/2014/main" val="3293768132"/>
                    </a:ext>
                  </a:extLst>
                </a:gridCol>
                <a:gridCol w="217087">
                  <a:extLst>
                    <a:ext uri="{9D8B030D-6E8A-4147-A177-3AD203B41FA5}">
                      <a16:colId xmlns:a16="http://schemas.microsoft.com/office/drawing/2014/main" val="659423195"/>
                    </a:ext>
                  </a:extLst>
                </a:gridCol>
                <a:gridCol w="1937345">
                  <a:extLst>
                    <a:ext uri="{9D8B030D-6E8A-4147-A177-3AD203B41FA5}">
                      <a16:colId xmlns:a16="http://schemas.microsoft.com/office/drawing/2014/main" val="1395834828"/>
                    </a:ext>
                  </a:extLst>
                </a:gridCol>
                <a:gridCol w="1716965">
                  <a:extLst>
                    <a:ext uri="{9D8B030D-6E8A-4147-A177-3AD203B41FA5}">
                      <a16:colId xmlns:a16="http://schemas.microsoft.com/office/drawing/2014/main" val="1086064110"/>
                    </a:ext>
                  </a:extLst>
                </a:gridCol>
              </a:tblGrid>
              <a:tr h="375826">
                <a:tc>
                  <a:txBody>
                    <a:bodyPr/>
                    <a:lstStyle/>
                    <a:p>
                      <a:pPr indent="0" algn="r">
                        <a:lnSpc>
                          <a:spcPct val="100000"/>
                        </a:lnSpc>
                        <a:spcAft>
                          <a:spcPts val="0"/>
                        </a:spcAft>
                      </a:pPr>
                      <a:r>
                        <a:rPr lang="zh-CN" sz="1400" b="1" dirty="0">
                          <a:effectLst/>
                          <a:latin typeface="Times New Roman" panose="02020603050405020304" pitchFamily="18" charset="0"/>
                          <a:ea typeface="宋体" panose="02010600030101010101" pitchFamily="2" charset="-122"/>
                        </a:rPr>
                        <a:t>分类</a:t>
                      </a:r>
                    </a:p>
                    <a:p>
                      <a:pPr indent="0" algn="just">
                        <a:lnSpc>
                          <a:spcPct val="100000"/>
                        </a:lnSpc>
                        <a:spcAft>
                          <a:spcPts val="0"/>
                        </a:spcAft>
                      </a:pPr>
                      <a:r>
                        <a:rPr lang="zh-CN" sz="1400" b="1" dirty="0">
                          <a:effectLst/>
                          <a:latin typeface="Times New Roman" panose="02020603050405020304" pitchFamily="18" charset="0"/>
                          <a:ea typeface="宋体" panose="02010600030101010101" pitchFamily="2" charset="-122"/>
                        </a:rPr>
                        <a:t>等级</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0" algn="just">
                        <a:lnSpc>
                          <a:spcPct val="100000"/>
                        </a:lnSpc>
                        <a:spcAft>
                          <a:spcPts val="0"/>
                        </a:spcAft>
                      </a:pPr>
                      <a:r>
                        <a:rPr lang="en-US" sz="1400" b="1" dirty="0">
                          <a:effectLst/>
                          <a:latin typeface="宋体" panose="02010600030101010101" pitchFamily="2" charset="-122"/>
                          <a:ea typeface="宋体" panose="02010600030101010101" pitchFamily="2" charset="-122"/>
                        </a:rPr>
                        <a:t>Crosby</a:t>
                      </a:r>
                      <a:endParaRPr lang="zh-CN" sz="1400" b="1" dirty="0">
                        <a:effectLst/>
                        <a:latin typeface="Times New Roman" panose="02020603050405020304" pitchFamily="18" charset="0"/>
                        <a:ea typeface="宋体" panose="02010600030101010101" pitchFamily="2" charset="-122"/>
                      </a:endParaRPr>
                    </a:p>
                    <a:p>
                      <a:pPr indent="0" algn="just">
                        <a:lnSpc>
                          <a:spcPct val="100000"/>
                        </a:lnSpc>
                        <a:spcAft>
                          <a:spcPts val="0"/>
                        </a:spcAft>
                      </a:pPr>
                      <a:r>
                        <a:rPr lang="zh-CN" sz="1400" b="1" dirty="0">
                          <a:effectLst/>
                          <a:latin typeface="Times New Roman" panose="02020603050405020304" pitchFamily="18" charset="0"/>
                          <a:ea typeface="宋体" panose="02010600030101010101" pitchFamily="2" charset="-122"/>
                        </a:rPr>
                        <a:t>网格</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b="1" kern="1200" dirty="0">
                          <a:solidFill>
                            <a:schemeClr val="tx1"/>
                          </a:solidFill>
                          <a:effectLst/>
                          <a:latin typeface="宋体" panose="02010600030101010101" pitchFamily="2" charset="-122"/>
                          <a:ea typeface="宋体" panose="02010600030101010101" pitchFamily="2" charset="-122"/>
                          <a:cs typeface="+mn-cs"/>
                        </a:rPr>
                        <a:t>Humphrey</a:t>
                      </a:r>
                      <a:endParaRPr lang="zh-CN" sz="1400" b="1" kern="1200" dirty="0">
                        <a:solidFill>
                          <a:schemeClr val="tx1"/>
                        </a:solidFill>
                        <a:effectLst/>
                        <a:latin typeface="宋体" panose="02010600030101010101" pitchFamily="2" charset="-122"/>
                        <a:ea typeface="宋体" panose="02010600030101010101" pitchFamily="2" charset="-122"/>
                        <a:cs typeface="+mn-cs"/>
                      </a:endParaRPr>
                    </a:p>
                    <a:p>
                      <a:pPr marL="0" indent="0" algn="just" defTabSz="914400" rtl="0" eaLnBrk="1" latinLnBrk="0" hangingPunct="1">
                        <a:lnSpc>
                          <a:spcPct val="100000"/>
                        </a:lnSpc>
                        <a:spcAft>
                          <a:spcPts val="0"/>
                        </a:spcAft>
                      </a:pPr>
                      <a:r>
                        <a:rPr lang="zh-CN" sz="1400" b="1" kern="1200" dirty="0">
                          <a:solidFill>
                            <a:schemeClr val="tx1"/>
                          </a:solidFill>
                          <a:effectLst/>
                          <a:latin typeface="宋体" panose="02010600030101010101" pitchFamily="2" charset="-122"/>
                          <a:ea typeface="宋体" panose="02010600030101010101" pitchFamily="2" charset="-122"/>
                          <a:cs typeface="+mn-cs"/>
                        </a:rPr>
                        <a:t>的框架</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b="1" kern="1200" dirty="0">
                          <a:solidFill>
                            <a:schemeClr val="tx1"/>
                          </a:solidFill>
                          <a:effectLst/>
                          <a:latin typeface="宋体" panose="02010600030101010101" pitchFamily="2" charset="-122"/>
                          <a:ea typeface="宋体" panose="02010600030101010101" pitchFamily="2" charset="-122"/>
                          <a:cs typeface="+mn-cs"/>
                        </a:rPr>
                        <a:t>SEI </a:t>
                      </a:r>
                      <a:r>
                        <a:rPr lang="zh-CN" sz="1400" b="1" kern="1200" dirty="0">
                          <a:solidFill>
                            <a:schemeClr val="tx1"/>
                          </a:solidFill>
                          <a:effectLst/>
                          <a:latin typeface="宋体" panose="02010600030101010101" pitchFamily="2" charset="-122"/>
                          <a:ea typeface="宋体" panose="02010600030101010101" pitchFamily="2" charset="-122"/>
                          <a:cs typeface="+mn-cs"/>
                        </a:rPr>
                        <a:t>的 </a:t>
                      </a:r>
                      <a:r>
                        <a:rPr lang="en-US" sz="1400" b="1" kern="1200" dirty="0">
                          <a:solidFill>
                            <a:schemeClr val="tx1"/>
                          </a:solidFill>
                          <a:effectLst/>
                          <a:latin typeface="宋体" panose="02010600030101010101" pitchFamily="2" charset="-122"/>
                          <a:ea typeface="宋体" panose="02010600030101010101" pitchFamily="2" charset="-122"/>
                          <a:cs typeface="+mn-cs"/>
                        </a:rPr>
                        <a:t>SW-CMM</a:t>
                      </a:r>
                      <a:endParaRPr lang="zh-CN" sz="1400" b="1" kern="1200" dirty="0">
                        <a:solidFill>
                          <a:schemeClr val="tx1"/>
                        </a:solidFill>
                        <a:effectLst/>
                        <a:latin typeface="宋体" panose="02010600030101010101" pitchFamily="2" charset="-122"/>
                        <a:ea typeface="宋体" panose="02010600030101010101" pitchFamily="2" charset="-122"/>
                        <a:cs typeface="+mn-cs"/>
                      </a:endParaRPr>
                    </a:p>
                  </a:txBody>
                  <a:tcPr marL="19224" marR="1922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宋体" panose="02010600030101010101" pitchFamily="2" charset="-122"/>
                          <a:ea typeface="宋体" panose="02010600030101010101" pitchFamily="2" charset="-122"/>
                          <a:cs typeface="+mn-cs"/>
                        </a:rPr>
                        <a:t>何新贵等的</a:t>
                      </a:r>
                      <a:r>
                        <a:rPr lang="en-US" sz="1400" b="1" kern="1200" dirty="0">
                          <a:solidFill>
                            <a:schemeClr val="tx1"/>
                          </a:solidFill>
                          <a:effectLst/>
                          <a:latin typeface="宋体" panose="02010600030101010101" pitchFamily="2" charset="-122"/>
                          <a:ea typeface="宋体" panose="02010600030101010101" pitchFamily="2" charset="-122"/>
                          <a:cs typeface="+mn-cs"/>
                        </a:rPr>
                        <a:t>CSCMM</a:t>
                      </a:r>
                      <a:endParaRPr lang="zh-CN" sz="1400" b="1" kern="1200" dirty="0">
                        <a:solidFill>
                          <a:schemeClr val="tx1"/>
                        </a:solidFill>
                        <a:effectLst/>
                        <a:latin typeface="宋体" panose="02010600030101010101" pitchFamily="2" charset="-122"/>
                        <a:ea typeface="宋体" panose="02010600030101010101" pitchFamily="2" charset="-122"/>
                        <a:cs typeface="+mn-cs"/>
                      </a:endParaRPr>
                    </a:p>
                  </a:txBody>
                  <a:tcPr marL="19224" marR="1922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400" b="1" kern="1200" dirty="0">
                          <a:solidFill>
                            <a:schemeClr val="tx1"/>
                          </a:solidFill>
                          <a:effectLst/>
                          <a:latin typeface="宋体" panose="02010600030101010101" pitchFamily="2" charset="-122"/>
                          <a:ea typeface="宋体" panose="02010600030101010101" pitchFamily="2" charset="-122"/>
                          <a:cs typeface="+mn-cs"/>
                        </a:rPr>
                        <a:t>SEI</a:t>
                      </a:r>
                      <a:r>
                        <a:rPr lang="zh-CN" sz="1400" b="1" kern="1200" dirty="0">
                          <a:solidFill>
                            <a:schemeClr val="tx1"/>
                          </a:solidFill>
                          <a:effectLst/>
                          <a:latin typeface="宋体" panose="02010600030101010101" pitchFamily="2" charset="-122"/>
                          <a:ea typeface="宋体" panose="02010600030101010101" pitchFamily="2" charset="-122"/>
                          <a:cs typeface="+mn-cs"/>
                        </a:rPr>
                        <a:t>的</a:t>
                      </a:r>
                      <a:r>
                        <a:rPr lang="en-US" sz="1400" b="1" kern="1200" dirty="0">
                          <a:solidFill>
                            <a:schemeClr val="tx1"/>
                          </a:solidFill>
                          <a:effectLst/>
                          <a:latin typeface="宋体" panose="02010600030101010101" pitchFamily="2" charset="-122"/>
                          <a:ea typeface="宋体" panose="02010600030101010101" pitchFamily="2" charset="-122"/>
                          <a:cs typeface="+mn-cs"/>
                        </a:rPr>
                        <a:t>CMMI for Dev</a:t>
                      </a:r>
                      <a:endParaRPr lang="zh-CN" sz="1400" b="1" kern="1200" dirty="0">
                        <a:solidFill>
                          <a:schemeClr val="tx1"/>
                        </a:solidFill>
                        <a:effectLst/>
                        <a:latin typeface="宋体" panose="02010600030101010101" pitchFamily="2" charset="-122"/>
                        <a:ea typeface="宋体" panose="02010600030101010101" pitchFamily="2" charset="-122"/>
                        <a:cs typeface="+mn-cs"/>
                      </a:endParaRPr>
                    </a:p>
                  </a:txBody>
                  <a:tcPr marL="19224" marR="1922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3171010"/>
                  </a:ext>
                </a:extLst>
              </a:tr>
              <a:tr h="520497">
                <a:tc>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优化级</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确定</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数据收集的自动化支持、</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过程优化</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技术更改</a:t>
                      </a:r>
                      <a:r>
                        <a:rPr lang="zh-CN" sz="1200" kern="1200" dirty="0" smtClean="0">
                          <a:solidFill>
                            <a:schemeClr val="tx1"/>
                          </a:solidFill>
                          <a:effectLst/>
                          <a:latin typeface="宋体" panose="02010600030101010101" pitchFamily="2" charset="-122"/>
                          <a:ea typeface="宋体" panose="02010600030101010101" pitchFamily="2" charset="-122"/>
                          <a:cs typeface="+mn-cs"/>
                        </a:rPr>
                        <a:t>管理</a:t>
                      </a:r>
                      <a:r>
                        <a:rPr lang="zh-CN" altLang="en-US" sz="1200" kern="1200" dirty="0" smtClean="0">
                          <a:solidFill>
                            <a:schemeClr val="tx1"/>
                          </a:solidFill>
                          <a:effectLst/>
                          <a:latin typeface="宋体" panose="02010600030101010101" pitchFamily="2" charset="-122"/>
                          <a:ea typeface="宋体" panose="02010600030101010101" pitchFamily="2" charset="-122"/>
                          <a:cs typeface="+mn-cs"/>
                        </a:rPr>
                        <a:t>、</a:t>
                      </a:r>
                      <a:r>
                        <a:rPr lang="zh-CN" sz="1200" kern="1200" dirty="0" smtClean="0">
                          <a:solidFill>
                            <a:schemeClr val="tx1"/>
                          </a:solidFill>
                          <a:effectLst/>
                          <a:latin typeface="宋体" panose="02010600030101010101" pitchFamily="2" charset="-122"/>
                          <a:ea typeface="宋体" panose="02010600030101010101" pitchFamily="2" charset="-122"/>
                          <a:cs typeface="+mn-cs"/>
                        </a:rPr>
                        <a:t>过程</a:t>
                      </a:r>
                      <a:r>
                        <a:rPr lang="zh-CN" sz="1200" kern="1200" dirty="0">
                          <a:solidFill>
                            <a:schemeClr val="tx1"/>
                          </a:solidFill>
                          <a:effectLst/>
                          <a:latin typeface="宋体" panose="02010600030101010101" pitchFamily="2" charset="-122"/>
                          <a:ea typeface="宋体" panose="02010600030101010101" pitchFamily="2" charset="-122"/>
                          <a:cs typeface="+mn-cs"/>
                        </a:rPr>
                        <a:t>更改</a:t>
                      </a:r>
                      <a:r>
                        <a:rPr lang="zh-CN" sz="1200" kern="1200" dirty="0" smtClean="0">
                          <a:solidFill>
                            <a:schemeClr val="tx1"/>
                          </a:solidFill>
                          <a:effectLst/>
                          <a:latin typeface="宋体" panose="02010600030101010101" pitchFamily="2" charset="-122"/>
                          <a:ea typeface="宋体" panose="02010600030101010101" pitchFamily="2" charset="-122"/>
                          <a:cs typeface="+mn-cs"/>
                        </a:rPr>
                        <a:t>管理</a:t>
                      </a:r>
                      <a:r>
                        <a:rPr lang="zh-CN" altLang="en-US" sz="1200" kern="1200" dirty="0" smtClean="0">
                          <a:solidFill>
                            <a:schemeClr val="tx1"/>
                          </a:solidFill>
                          <a:effectLst/>
                          <a:latin typeface="宋体" panose="02010600030101010101" pitchFamily="2" charset="-122"/>
                          <a:ea typeface="宋体" panose="02010600030101010101" pitchFamily="2" charset="-122"/>
                          <a:cs typeface="+mn-cs"/>
                        </a:rPr>
                        <a:t>、 </a:t>
                      </a:r>
                      <a:r>
                        <a:rPr lang="zh-CN" sz="1200" kern="1200" dirty="0" smtClean="0">
                          <a:solidFill>
                            <a:schemeClr val="tx1"/>
                          </a:solidFill>
                          <a:effectLst/>
                          <a:latin typeface="宋体" panose="02010600030101010101" pitchFamily="2" charset="-122"/>
                          <a:ea typeface="宋体" panose="02010600030101010101" pitchFamily="2" charset="-122"/>
                          <a:cs typeface="+mn-cs"/>
                        </a:rPr>
                        <a:t>缺陷</a:t>
                      </a:r>
                      <a:r>
                        <a:rPr lang="zh-CN" sz="1200" kern="1200" dirty="0">
                          <a:solidFill>
                            <a:schemeClr val="tx1"/>
                          </a:solidFill>
                          <a:effectLst/>
                          <a:latin typeface="宋体" panose="02010600030101010101" pitchFamily="2" charset="-122"/>
                          <a:ea typeface="宋体" panose="02010600030101010101" pitchFamily="2" charset="-122"/>
                          <a:cs typeface="+mn-cs"/>
                        </a:rPr>
                        <a:t>预防</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组织创新与</a:t>
                      </a:r>
                      <a:r>
                        <a:rPr lang="zh-CN" sz="1200" kern="1200" dirty="0" smtClean="0">
                          <a:solidFill>
                            <a:schemeClr val="tx1"/>
                          </a:solidFill>
                          <a:effectLst/>
                          <a:latin typeface="宋体" panose="02010600030101010101" pitchFamily="2" charset="-122"/>
                          <a:ea typeface="宋体" panose="02010600030101010101" pitchFamily="2" charset="-122"/>
                          <a:cs typeface="+mn-cs"/>
                        </a:rPr>
                        <a:t>部署</a:t>
                      </a:r>
                      <a:endParaRPr lang="zh-CN" sz="1200" kern="1200" dirty="0">
                        <a:solidFill>
                          <a:schemeClr val="tx1"/>
                        </a:solidFill>
                        <a:effectLst/>
                        <a:latin typeface="宋体" panose="02010600030101010101" pitchFamily="2" charset="-122"/>
                        <a:ea typeface="宋体" panose="02010600030101010101" pitchFamily="2" charset="-122"/>
                        <a:cs typeface="+mn-cs"/>
                      </a:endParaRP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原因分析及解决方案</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1643295"/>
                  </a:ext>
                </a:extLst>
              </a:tr>
              <a:tr h="393047">
                <a:tc>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定量管理级</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智慧</a:t>
                      </a:r>
                    </a:p>
                    <a:p>
                      <a:pPr marL="0" indent="0" algn="just" defTabSz="914400" rtl="0" eaLnBrk="1" latinLnBrk="0" hangingPunct="1">
                        <a:lnSpc>
                          <a:spcPct val="100000"/>
                        </a:lnSpc>
                        <a:spcAft>
                          <a:spcPts val="0"/>
                        </a:spcAft>
                      </a:pPr>
                      <a:r>
                        <a:rPr lang="en-US" sz="1200" kern="1200">
                          <a:solidFill>
                            <a:schemeClr val="tx1"/>
                          </a:solidFill>
                          <a:effectLst/>
                          <a:latin typeface="宋体" panose="02010600030101010101" pitchFamily="2" charset="-122"/>
                          <a:ea typeface="宋体" panose="02010600030101010101" pitchFamily="2" charset="-122"/>
                          <a:cs typeface="+mn-cs"/>
                        </a:rPr>
                        <a:t> </a:t>
                      </a:r>
                      <a:endParaRPr lang="zh-CN" sz="1200" kern="1200">
                        <a:solidFill>
                          <a:schemeClr val="tx1"/>
                        </a:solidFill>
                        <a:effectLst/>
                        <a:latin typeface="宋体" panose="02010600030101010101" pitchFamily="2" charset="-122"/>
                        <a:ea typeface="宋体" panose="02010600030101010101" pitchFamily="2" charset="-122"/>
                        <a:cs typeface="+mn-cs"/>
                      </a:endParaRP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过程</a:t>
                      </a:r>
                      <a:r>
                        <a:rPr lang="zh-CN" sz="1200" kern="1200" dirty="0" smtClean="0">
                          <a:solidFill>
                            <a:schemeClr val="tx1"/>
                          </a:solidFill>
                          <a:effectLst/>
                          <a:latin typeface="宋体" panose="02010600030101010101" pitchFamily="2" charset="-122"/>
                          <a:ea typeface="宋体" panose="02010600030101010101" pitchFamily="2" charset="-122"/>
                          <a:cs typeface="+mn-cs"/>
                        </a:rPr>
                        <a:t>测量</a:t>
                      </a:r>
                      <a:r>
                        <a:rPr lang="zh-CN" altLang="en-US" sz="1200" kern="1200" dirty="0" smtClean="0">
                          <a:solidFill>
                            <a:schemeClr val="tx1"/>
                          </a:solidFill>
                          <a:effectLst/>
                          <a:latin typeface="宋体" panose="02010600030101010101" pitchFamily="2" charset="-122"/>
                          <a:ea typeface="宋体" panose="02010600030101010101" pitchFamily="2" charset="-122"/>
                          <a:cs typeface="+mn-cs"/>
                        </a:rPr>
                        <a:t>、</a:t>
                      </a:r>
                      <a:r>
                        <a:rPr lang="zh-CN" sz="1200" kern="1200" dirty="0" smtClean="0">
                          <a:solidFill>
                            <a:schemeClr val="tx1"/>
                          </a:solidFill>
                          <a:effectLst/>
                          <a:latin typeface="宋体" panose="02010600030101010101" pitchFamily="2" charset="-122"/>
                          <a:ea typeface="宋体" panose="02010600030101010101" pitchFamily="2" charset="-122"/>
                          <a:cs typeface="+mn-cs"/>
                        </a:rPr>
                        <a:t>过程</a:t>
                      </a:r>
                      <a:r>
                        <a:rPr lang="zh-CN" sz="1200" kern="1200" dirty="0">
                          <a:solidFill>
                            <a:schemeClr val="tx1"/>
                          </a:solidFill>
                          <a:effectLst/>
                          <a:latin typeface="宋体" panose="02010600030101010101" pitchFamily="2" charset="-122"/>
                          <a:ea typeface="宋体" panose="02010600030101010101" pitchFamily="2" charset="-122"/>
                          <a:cs typeface="+mn-cs"/>
                        </a:rPr>
                        <a:t>数据库</a:t>
                      </a:r>
                    </a:p>
                    <a:p>
                      <a:pPr marL="0" indent="0" algn="just" defTabSz="914400" rtl="0" eaLnBrk="1" latinLnBrk="0" hangingPunct="1">
                        <a:lnSpc>
                          <a:spcPct val="100000"/>
                        </a:lnSpc>
                        <a:spcAft>
                          <a:spcPts val="0"/>
                        </a:spcAft>
                      </a:pPr>
                      <a:r>
                        <a:rPr lang="zh-CN" sz="1200" kern="1200" dirty="0" smtClean="0">
                          <a:solidFill>
                            <a:schemeClr val="tx1"/>
                          </a:solidFill>
                          <a:effectLst/>
                          <a:latin typeface="宋体" panose="02010600030101010101" pitchFamily="2" charset="-122"/>
                          <a:ea typeface="宋体" panose="02010600030101010101" pitchFamily="2" charset="-122"/>
                          <a:cs typeface="+mn-cs"/>
                        </a:rPr>
                        <a:t>过程分析</a:t>
                      </a:r>
                      <a:r>
                        <a:rPr lang="zh-CN" altLang="en-US" sz="1200" kern="1200" dirty="0" smtClean="0">
                          <a:solidFill>
                            <a:schemeClr val="tx1"/>
                          </a:solidFill>
                          <a:effectLst/>
                          <a:latin typeface="宋体" panose="02010600030101010101" pitchFamily="2" charset="-122"/>
                          <a:ea typeface="宋体" panose="02010600030101010101" pitchFamily="2" charset="-122"/>
                          <a:cs typeface="+mn-cs"/>
                        </a:rPr>
                        <a:t>、</a:t>
                      </a:r>
                      <a:r>
                        <a:rPr lang="zh-CN" sz="1200" kern="1200" dirty="0" smtClean="0">
                          <a:solidFill>
                            <a:schemeClr val="tx1"/>
                          </a:solidFill>
                          <a:effectLst/>
                          <a:latin typeface="宋体" panose="02010600030101010101" pitchFamily="2" charset="-122"/>
                          <a:ea typeface="宋体" panose="02010600030101010101" pitchFamily="2" charset="-122"/>
                          <a:cs typeface="+mn-cs"/>
                        </a:rPr>
                        <a:t>产品</a:t>
                      </a:r>
                      <a:r>
                        <a:rPr lang="zh-CN" sz="1200" kern="1200" dirty="0">
                          <a:solidFill>
                            <a:schemeClr val="tx1"/>
                          </a:solidFill>
                          <a:effectLst/>
                          <a:latin typeface="宋体" panose="02010600030101010101" pitchFamily="2" charset="-122"/>
                          <a:ea typeface="宋体" panose="02010600030101010101" pitchFamily="2" charset="-122"/>
                          <a:cs typeface="+mn-cs"/>
                        </a:rPr>
                        <a:t>质量</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indent="0" algn="just" defTabSz="914400" rtl="0" eaLnBrk="1" fontAlgn="auto" latinLnBrk="0" hangingPunct="1">
                        <a:lnSpc>
                          <a:spcPct val="100000"/>
                        </a:lnSpc>
                        <a:spcAft>
                          <a:spcPts val="0"/>
                        </a:spcAft>
                      </a:pPr>
                      <a:r>
                        <a:rPr lang="zh-CN" sz="1200" kern="1200" dirty="0" smtClean="0">
                          <a:solidFill>
                            <a:schemeClr val="tx1"/>
                          </a:solidFill>
                          <a:effectLst/>
                          <a:latin typeface="宋体" panose="02010600030101010101" pitchFamily="2" charset="-122"/>
                          <a:ea typeface="宋体" panose="02010600030101010101" pitchFamily="2" charset="-122"/>
                          <a:cs typeface="+mn-cs"/>
                        </a:rPr>
                        <a:t>定量</a:t>
                      </a:r>
                      <a:r>
                        <a:rPr lang="zh-CN" sz="1200" kern="1200" dirty="0">
                          <a:solidFill>
                            <a:schemeClr val="tx1"/>
                          </a:solidFill>
                          <a:effectLst/>
                          <a:latin typeface="宋体" panose="02010600030101010101" pitchFamily="2" charset="-122"/>
                          <a:ea typeface="宋体" panose="02010600030101010101" pitchFamily="2" charset="-122"/>
                          <a:cs typeface="+mn-cs"/>
                        </a:rPr>
                        <a:t>过程管理</a:t>
                      </a:r>
                    </a:p>
                    <a:p>
                      <a:pPr marL="0" indent="0" algn="just" defTabSz="914400" rtl="0" eaLnBrk="1" fontAlgn="auto"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软件质量</a:t>
                      </a:r>
                      <a:r>
                        <a:rPr lang="zh-CN" sz="1200" kern="1200" dirty="0" smtClean="0">
                          <a:solidFill>
                            <a:schemeClr val="tx1"/>
                          </a:solidFill>
                          <a:effectLst/>
                          <a:latin typeface="宋体" panose="02010600030101010101" pitchFamily="2" charset="-122"/>
                          <a:ea typeface="宋体" panose="02010600030101010101" pitchFamily="2" charset="-122"/>
                          <a:cs typeface="+mn-cs"/>
                        </a:rPr>
                        <a:t>管理</a:t>
                      </a:r>
                      <a:endParaRPr lang="zh-CN" sz="1200" kern="1200" dirty="0">
                        <a:solidFill>
                          <a:schemeClr val="tx1"/>
                        </a:solidFill>
                        <a:effectLst/>
                        <a:latin typeface="宋体" panose="02010600030101010101" pitchFamily="2" charset="-122"/>
                        <a:ea typeface="宋体" panose="02010600030101010101" pitchFamily="2" charset="-122"/>
                        <a:cs typeface="+mn-cs"/>
                      </a:endParaRP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量化项目管理</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组织过程绩效</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146304"/>
                  </a:ext>
                </a:extLst>
              </a:tr>
              <a:tr h="1315683">
                <a:tc>
                  <a:txBody>
                    <a:bodyPr/>
                    <a:lstStyle/>
                    <a:p>
                      <a:pPr marL="0" marR="71755"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已定义级</a:t>
                      </a:r>
                    </a:p>
                  </a:txBody>
                  <a:tcPr marL="19224" marR="19224"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启迪</a:t>
                      </a:r>
                    </a:p>
                    <a:p>
                      <a:pPr marL="0" indent="0" algn="just" defTabSz="914400" rtl="0" eaLnBrk="1" latinLnBrk="0" hangingPunct="1">
                        <a:lnSpc>
                          <a:spcPct val="100000"/>
                        </a:lnSpc>
                        <a:spcAft>
                          <a:spcPts val="0"/>
                        </a:spcAft>
                      </a:pPr>
                      <a:r>
                        <a:rPr lang="en-US" sz="1200" kern="1200">
                          <a:solidFill>
                            <a:schemeClr val="tx1"/>
                          </a:solidFill>
                          <a:effectLst/>
                          <a:latin typeface="宋体" panose="02010600030101010101" pitchFamily="2" charset="-122"/>
                          <a:ea typeface="宋体" panose="02010600030101010101" pitchFamily="2" charset="-122"/>
                          <a:cs typeface="+mn-cs"/>
                        </a:rPr>
                        <a:t> </a:t>
                      </a:r>
                      <a:endParaRPr lang="zh-CN" sz="1200" kern="1200">
                        <a:solidFill>
                          <a:schemeClr val="tx1"/>
                        </a:solidFill>
                        <a:effectLst/>
                        <a:latin typeface="宋体" panose="02010600030101010101" pitchFamily="2" charset="-122"/>
                        <a:ea typeface="宋体" panose="02010600030101010101" pitchFamily="2" charset="-122"/>
                        <a:cs typeface="+mn-cs"/>
                      </a:endParaRP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过程小组</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过程体系结构</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软件工程方法</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集成软件管理</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组间协调</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组织过程焦点</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组织过程定义</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培训大纲</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软件产品工程</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同行评审</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风险</a:t>
                      </a:r>
                      <a:r>
                        <a:rPr lang="zh-CN" sz="1200" kern="1200" dirty="0" smtClean="0">
                          <a:solidFill>
                            <a:schemeClr val="tx1"/>
                          </a:solidFill>
                          <a:effectLst/>
                          <a:latin typeface="宋体" panose="02010600030101010101" pitchFamily="2" charset="-122"/>
                          <a:ea typeface="宋体" panose="02010600030101010101" pitchFamily="2" charset="-122"/>
                          <a:cs typeface="+mn-cs"/>
                        </a:rPr>
                        <a:t>管理</a:t>
                      </a:r>
                      <a:r>
                        <a:rPr lang="zh-CN" altLang="en-US" sz="1200" kern="1200" dirty="0" smtClean="0">
                          <a:solidFill>
                            <a:schemeClr val="tx1"/>
                          </a:solidFill>
                          <a:effectLst/>
                          <a:latin typeface="宋体" panose="02010600030101010101" pitchFamily="2" charset="-122"/>
                          <a:ea typeface="宋体" panose="02010600030101010101" pitchFamily="2" charset="-122"/>
                          <a:cs typeface="+mn-cs"/>
                        </a:rPr>
                        <a:t>、</a:t>
                      </a:r>
                      <a:r>
                        <a:rPr lang="zh-CN" sz="1200" kern="1200" dirty="0" smtClean="0">
                          <a:solidFill>
                            <a:schemeClr val="tx1"/>
                          </a:solidFill>
                          <a:effectLst/>
                          <a:latin typeface="宋体" panose="02010600030101010101" pitchFamily="2" charset="-122"/>
                          <a:ea typeface="宋体" panose="02010600030101010101" pitchFamily="2" charset="-122"/>
                          <a:cs typeface="+mn-cs"/>
                        </a:rPr>
                        <a:t>集成</a:t>
                      </a:r>
                      <a:r>
                        <a:rPr lang="zh-CN" sz="1200" kern="1200" dirty="0">
                          <a:solidFill>
                            <a:schemeClr val="tx1"/>
                          </a:solidFill>
                          <a:effectLst/>
                          <a:latin typeface="宋体" panose="02010600030101010101" pitchFamily="2" charset="-122"/>
                          <a:ea typeface="宋体" panose="02010600030101010101" pitchFamily="2" charset="-122"/>
                          <a:cs typeface="+mn-cs"/>
                        </a:rPr>
                        <a:t>项目管理</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集成</a:t>
                      </a:r>
                      <a:r>
                        <a:rPr lang="zh-CN" sz="1200" kern="1200" dirty="0" smtClean="0">
                          <a:solidFill>
                            <a:schemeClr val="tx1"/>
                          </a:solidFill>
                          <a:effectLst/>
                          <a:latin typeface="宋体" panose="02010600030101010101" pitchFamily="2" charset="-122"/>
                          <a:ea typeface="宋体" panose="02010600030101010101" pitchFamily="2" charset="-122"/>
                          <a:cs typeface="+mn-cs"/>
                        </a:rPr>
                        <a:t>队伍</a:t>
                      </a:r>
                      <a:r>
                        <a:rPr lang="zh-CN" altLang="en-US" sz="1200" kern="1200" dirty="0" smtClean="0">
                          <a:solidFill>
                            <a:schemeClr val="tx1"/>
                          </a:solidFill>
                          <a:effectLst/>
                          <a:latin typeface="宋体" panose="02010600030101010101" pitchFamily="2" charset="-122"/>
                          <a:ea typeface="宋体" panose="02010600030101010101" pitchFamily="2" charset="-122"/>
                          <a:cs typeface="+mn-cs"/>
                        </a:rPr>
                        <a:t>、</a:t>
                      </a:r>
                      <a:r>
                        <a:rPr lang="zh-CN" sz="1200" kern="1200" dirty="0" smtClean="0">
                          <a:solidFill>
                            <a:schemeClr val="tx1"/>
                          </a:solidFill>
                          <a:effectLst/>
                          <a:latin typeface="宋体" panose="02010600030101010101" pitchFamily="2" charset="-122"/>
                          <a:ea typeface="宋体" panose="02010600030101010101" pitchFamily="2" charset="-122"/>
                          <a:cs typeface="+mn-cs"/>
                        </a:rPr>
                        <a:t>组织</a:t>
                      </a:r>
                      <a:r>
                        <a:rPr lang="zh-CN" sz="1200" kern="1200" dirty="0">
                          <a:solidFill>
                            <a:schemeClr val="tx1"/>
                          </a:solidFill>
                          <a:effectLst/>
                          <a:latin typeface="宋体" panose="02010600030101010101" pitchFamily="2" charset="-122"/>
                          <a:ea typeface="宋体" panose="02010600030101010101" pitchFamily="2" charset="-122"/>
                          <a:cs typeface="+mn-cs"/>
                        </a:rPr>
                        <a:t>过程定义</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组织过程</a:t>
                      </a:r>
                      <a:r>
                        <a:rPr lang="zh-CN" sz="1200" kern="1200" dirty="0" smtClean="0">
                          <a:solidFill>
                            <a:schemeClr val="tx1"/>
                          </a:solidFill>
                          <a:effectLst/>
                          <a:latin typeface="宋体" panose="02010600030101010101" pitchFamily="2" charset="-122"/>
                          <a:ea typeface="宋体" panose="02010600030101010101" pitchFamily="2" charset="-122"/>
                          <a:cs typeface="+mn-cs"/>
                        </a:rPr>
                        <a:t>焦点</a:t>
                      </a:r>
                      <a:r>
                        <a:rPr lang="zh-CN" altLang="en-US" sz="1200" kern="1200" dirty="0" smtClean="0">
                          <a:solidFill>
                            <a:schemeClr val="tx1"/>
                          </a:solidFill>
                          <a:effectLst/>
                          <a:latin typeface="宋体" panose="02010600030101010101" pitchFamily="2" charset="-122"/>
                          <a:ea typeface="宋体" panose="02010600030101010101" pitchFamily="2" charset="-122"/>
                          <a:cs typeface="+mn-cs"/>
                        </a:rPr>
                        <a:t>、</a:t>
                      </a:r>
                      <a:r>
                        <a:rPr lang="zh-CN" sz="1200" kern="1200" dirty="0" smtClean="0">
                          <a:solidFill>
                            <a:schemeClr val="tx1"/>
                          </a:solidFill>
                          <a:effectLst/>
                          <a:latin typeface="宋体" panose="02010600030101010101" pitchFamily="2" charset="-122"/>
                          <a:ea typeface="宋体" panose="02010600030101010101" pitchFamily="2" charset="-122"/>
                          <a:cs typeface="+mn-cs"/>
                        </a:rPr>
                        <a:t>组织</a:t>
                      </a:r>
                      <a:r>
                        <a:rPr lang="zh-CN" sz="1200" kern="1200" dirty="0">
                          <a:solidFill>
                            <a:schemeClr val="tx1"/>
                          </a:solidFill>
                          <a:effectLst/>
                          <a:latin typeface="宋体" panose="02010600030101010101" pitchFamily="2" charset="-122"/>
                          <a:ea typeface="宋体" panose="02010600030101010101" pitchFamily="2" charset="-122"/>
                          <a:cs typeface="+mn-cs"/>
                        </a:rPr>
                        <a:t>培训</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技术解决</a:t>
                      </a:r>
                      <a:r>
                        <a:rPr lang="zh-CN" sz="1200" kern="1200" dirty="0" smtClean="0">
                          <a:solidFill>
                            <a:schemeClr val="tx1"/>
                          </a:solidFill>
                          <a:effectLst/>
                          <a:latin typeface="宋体" panose="02010600030101010101" pitchFamily="2" charset="-122"/>
                          <a:ea typeface="宋体" panose="02010600030101010101" pitchFamily="2" charset="-122"/>
                          <a:cs typeface="+mn-cs"/>
                        </a:rPr>
                        <a:t>方案</a:t>
                      </a:r>
                      <a:r>
                        <a:rPr lang="zh-CN" altLang="en-US" sz="1200" kern="1200" dirty="0" smtClean="0">
                          <a:solidFill>
                            <a:schemeClr val="tx1"/>
                          </a:solidFill>
                          <a:effectLst/>
                          <a:latin typeface="宋体" panose="02010600030101010101" pitchFamily="2" charset="-122"/>
                          <a:ea typeface="宋体" panose="02010600030101010101" pitchFamily="2" charset="-122"/>
                          <a:cs typeface="+mn-cs"/>
                        </a:rPr>
                        <a:t>、</a:t>
                      </a:r>
                      <a:r>
                        <a:rPr lang="zh-CN" sz="1200" kern="1200" dirty="0" smtClean="0">
                          <a:solidFill>
                            <a:schemeClr val="tx1"/>
                          </a:solidFill>
                          <a:effectLst/>
                          <a:latin typeface="宋体" panose="02010600030101010101" pitchFamily="2" charset="-122"/>
                          <a:ea typeface="宋体" panose="02010600030101010101" pitchFamily="2" charset="-122"/>
                          <a:cs typeface="+mn-cs"/>
                        </a:rPr>
                        <a:t>产品</a:t>
                      </a:r>
                      <a:r>
                        <a:rPr lang="zh-CN" sz="1200" kern="1200" dirty="0">
                          <a:solidFill>
                            <a:schemeClr val="tx1"/>
                          </a:solidFill>
                          <a:effectLst/>
                          <a:latin typeface="宋体" panose="02010600030101010101" pitchFamily="2" charset="-122"/>
                          <a:ea typeface="宋体" panose="02010600030101010101" pitchFamily="2" charset="-122"/>
                          <a:cs typeface="+mn-cs"/>
                        </a:rPr>
                        <a:t>集成</a:t>
                      </a:r>
                    </a:p>
                    <a:p>
                      <a:pPr marL="0" indent="0" algn="just" defTabSz="914400" rtl="0" eaLnBrk="1" latinLnBrk="0" hangingPunct="1">
                        <a:lnSpc>
                          <a:spcPct val="100000"/>
                        </a:lnSpc>
                        <a:spcAft>
                          <a:spcPts val="0"/>
                        </a:spcAft>
                      </a:pPr>
                      <a:r>
                        <a:rPr lang="zh-CN" sz="1200" kern="1200" dirty="0" smtClean="0">
                          <a:solidFill>
                            <a:schemeClr val="tx1"/>
                          </a:solidFill>
                          <a:effectLst/>
                          <a:latin typeface="宋体" panose="02010600030101010101" pitchFamily="2" charset="-122"/>
                          <a:ea typeface="宋体" panose="02010600030101010101" pitchFamily="2" charset="-122"/>
                          <a:cs typeface="+mn-cs"/>
                        </a:rPr>
                        <a:t>验证</a:t>
                      </a:r>
                      <a:r>
                        <a:rPr lang="zh-CN" altLang="en-US" sz="1200" kern="1200" dirty="0" smtClean="0">
                          <a:solidFill>
                            <a:schemeClr val="tx1"/>
                          </a:solidFill>
                          <a:effectLst/>
                          <a:latin typeface="宋体" panose="02010600030101010101" pitchFamily="2" charset="-122"/>
                          <a:ea typeface="宋体" panose="02010600030101010101" pitchFamily="2" charset="-122"/>
                          <a:cs typeface="+mn-cs"/>
                        </a:rPr>
                        <a:t>、</a:t>
                      </a:r>
                      <a:r>
                        <a:rPr lang="zh-CN" sz="1200" kern="1200" dirty="0" smtClean="0">
                          <a:solidFill>
                            <a:schemeClr val="tx1"/>
                          </a:solidFill>
                          <a:effectLst/>
                          <a:latin typeface="宋体" panose="02010600030101010101" pitchFamily="2" charset="-122"/>
                          <a:ea typeface="宋体" panose="02010600030101010101" pitchFamily="2" charset="-122"/>
                          <a:cs typeface="+mn-cs"/>
                        </a:rPr>
                        <a:t>确认</a:t>
                      </a:r>
                      <a:endParaRPr lang="zh-CN" sz="1200" kern="1200" dirty="0">
                        <a:solidFill>
                          <a:schemeClr val="tx1"/>
                        </a:solidFill>
                        <a:effectLst/>
                        <a:latin typeface="宋体" panose="02010600030101010101" pitchFamily="2" charset="-122"/>
                        <a:ea typeface="宋体" panose="02010600030101010101" pitchFamily="2" charset="-122"/>
                        <a:cs typeface="+mn-cs"/>
                      </a:endParaRP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决策分析与解决方案</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集成的组织环境</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1678084"/>
                  </a:ext>
                </a:extLst>
              </a:tr>
              <a:tr h="1062495">
                <a:tc>
                  <a:txBody>
                    <a:bodyPr/>
                    <a:lstStyle/>
                    <a:p>
                      <a:pPr marL="0" marR="71755"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可重复级</a:t>
                      </a:r>
                    </a:p>
                    <a:p>
                      <a:pPr marL="0" marR="71755" indent="0" algn="just" defTabSz="914400" rtl="0" eaLnBrk="1" latinLnBrk="0" hangingPunct="1">
                        <a:lnSpc>
                          <a:spcPct val="100000"/>
                        </a:lnSpc>
                        <a:spcAft>
                          <a:spcPts val="0"/>
                        </a:spcAft>
                      </a:pPr>
                      <a:r>
                        <a:rPr lang="en-US" sz="1400" b="1" kern="1200" dirty="0">
                          <a:solidFill>
                            <a:schemeClr val="tx1"/>
                          </a:solidFill>
                          <a:effectLst/>
                          <a:latin typeface="Times New Roman" panose="02020603050405020304" pitchFamily="18" charset="0"/>
                          <a:ea typeface="宋体" panose="02010600030101010101" pitchFamily="2" charset="-122"/>
                          <a:cs typeface="+mn-cs"/>
                        </a:rPr>
                        <a:t>(</a:t>
                      </a:r>
                      <a:r>
                        <a:rPr lang="zh-CN" sz="1400" b="1" kern="1200" dirty="0">
                          <a:solidFill>
                            <a:schemeClr val="tx1"/>
                          </a:solidFill>
                          <a:effectLst/>
                          <a:latin typeface="Times New Roman" panose="02020603050405020304" pitchFamily="18" charset="0"/>
                          <a:ea typeface="宋体" panose="02010600030101010101" pitchFamily="2" charset="-122"/>
                          <a:cs typeface="+mn-cs"/>
                        </a:rPr>
                        <a:t>被管理级</a:t>
                      </a:r>
                      <a:r>
                        <a:rPr lang="en-US" sz="1400" b="1" kern="1200" dirty="0">
                          <a:solidFill>
                            <a:schemeClr val="tx1"/>
                          </a:solidFill>
                          <a:effectLst/>
                          <a:latin typeface="Times New Roman" panose="02020603050405020304" pitchFamily="18" charset="0"/>
                          <a:ea typeface="宋体" panose="02010600030101010101" pitchFamily="2" charset="-122"/>
                          <a:cs typeface="+mn-cs"/>
                        </a:rPr>
                        <a:t>)</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p>
                      <a:pPr marL="0" marR="71755" indent="0" algn="ctr" defTabSz="914400" rtl="0" eaLnBrk="1" latinLnBrk="0" hangingPunct="1">
                        <a:lnSpc>
                          <a:spcPct val="100000"/>
                        </a:lnSpc>
                        <a:spcAft>
                          <a:spcPts val="0"/>
                        </a:spcAft>
                      </a:pPr>
                      <a:r>
                        <a:rPr lang="en-US" sz="1400" b="1" kern="1200" dirty="0">
                          <a:solidFill>
                            <a:schemeClr val="tx1"/>
                          </a:solidFill>
                          <a:effectLst/>
                          <a:latin typeface="Times New Roman" panose="02020603050405020304" pitchFamily="18" charset="0"/>
                          <a:ea typeface="宋体" panose="02010600030101010101" pitchFamily="2" charset="-122"/>
                          <a:cs typeface="+mn-cs"/>
                        </a:rPr>
                        <a:t> </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txBody>
                  <a:tcPr marL="19224" marR="19224"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觉醒</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项目管理</a:t>
                      </a:r>
                    </a:p>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管理监督</a:t>
                      </a:r>
                    </a:p>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产品保证</a:t>
                      </a:r>
                    </a:p>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更改控制</a:t>
                      </a:r>
                    </a:p>
                    <a:p>
                      <a:pPr marL="0" indent="0" algn="just" defTabSz="914400" rtl="0" eaLnBrk="1" latinLnBrk="0" hangingPunct="1">
                        <a:lnSpc>
                          <a:spcPct val="100000"/>
                        </a:lnSpc>
                        <a:spcAft>
                          <a:spcPts val="0"/>
                        </a:spcAft>
                      </a:pPr>
                      <a:r>
                        <a:rPr lang="en-US" sz="1200" kern="1200">
                          <a:solidFill>
                            <a:schemeClr val="tx1"/>
                          </a:solidFill>
                          <a:effectLst/>
                          <a:latin typeface="宋体" panose="02010600030101010101" pitchFamily="2" charset="-122"/>
                          <a:ea typeface="宋体" panose="02010600030101010101" pitchFamily="2" charset="-122"/>
                          <a:cs typeface="+mn-cs"/>
                        </a:rPr>
                        <a:t> </a:t>
                      </a:r>
                      <a:endParaRPr lang="zh-CN" sz="1200" kern="1200">
                        <a:solidFill>
                          <a:schemeClr val="tx1"/>
                        </a:solidFill>
                        <a:effectLst/>
                        <a:latin typeface="宋体" panose="02010600030101010101" pitchFamily="2" charset="-122"/>
                        <a:ea typeface="宋体" panose="02010600030101010101" pitchFamily="2" charset="-122"/>
                        <a:cs typeface="+mn-cs"/>
                      </a:endParaRP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需求管理</a:t>
                      </a:r>
                    </a:p>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软件项目策划</a:t>
                      </a:r>
                    </a:p>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软件项目跟踪和监督</a:t>
                      </a:r>
                    </a:p>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软件子合同管理</a:t>
                      </a:r>
                    </a:p>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软件质量保证</a:t>
                      </a:r>
                    </a:p>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软件配置管理</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indent="0" algn="just" defTabSz="914400" rtl="0" eaLnBrk="1" latinLnBrk="0" hangingPunct="1">
                        <a:lnSpc>
                          <a:spcPct val="100000"/>
                        </a:lnSpc>
                        <a:spcAft>
                          <a:spcPts val="0"/>
                        </a:spcAft>
                      </a:pPr>
                      <a:endParaRPr lang="zh-CN" sz="1200" kern="1200">
                        <a:solidFill>
                          <a:schemeClr val="tx1"/>
                        </a:solidFill>
                        <a:effectLst/>
                        <a:latin typeface="宋体" panose="02010600030101010101" pitchFamily="2" charset="-122"/>
                        <a:ea typeface="宋体" panose="02010600030101010101" pitchFamily="2" charset="-122"/>
                        <a:cs typeface="+mn-cs"/>
                      </a:endParaRP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软件项目跟踪和监督</a:t>
                      </a:r>
                    </a:p>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软件子合同管理</a:t>
                      </a:r>
                    </a:p>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软件质量保证</a:t>
                      </a:r>
                    </a:p>
                    <a:p>
                      <a:pPr marL="0" indent="0" algn="just" defTabSz="914400" rtl="0" eaLnBrk="1" latinLnBrk="0" hangingPunct="1">
                        <a:lnSpc>
                          <a:spcPct val="100000"/>
                        </a:lnSpc>
                        <a:spcAft>
                          <a:spcPts val="0"/>
                        </a:spcAft>
                      </a:pPr>
                      <a:r>
                        <a:rPr lang="zh-CN" sz="1200" kern="1200">
                          <a:solidFill>
                            <a:schemeClr val="tx1"/>
                          </a:solidFill>
                          <a:effectLst/>
                          <a:latin typeface="宋体" panose="02010600030101010101" pitchFamily="2" charset="-122"/>
                          <a:ea typeface="宋体" panose="02010600030101010101" pitchFamily="2" charset="-122"/>
                          <a:cs typeface="+mn-cs"/>
                        </a:rPr>
                        <a:t>软件配置管理</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需求</a:t>
                      </a:r>
                      <a:r>
                        <a:rPr lang="zh-CN" sz="1200" kern="1200" dirty="0" smtClean="0">
                          <a:solidFill>
                            <a:schemeClr val="tx1"/>
                          </a:solidFill>
                          <a:effectLst/>
                          <a:latin typeface="宋体" panose="02010600030101010101" pitchFamily="2" charset="-122"/>
                          <a:ea typeface="宋体" panose="02010600030101010101" pitchFamily="2" charset="-122"/>
                          <a:cs typeface="+mn-cs"/>
                        </a:rPr>
                        <a:t>管理</a:t>
                      </a:r>
                      <a:r>
                        <a:rPr lang="zh-CN" altLang="en-US" sz="1200" kern="1200" dirty="0" smtClean="0">
                          <a:solidFill>
                            <a:schemeClr val="tx1"/>
                          </a:solidFill>
                          <a:effectLst/>
                          <a:latin typeface="宋体" panose="02010600030101010101" pitchFamily="2" charset="-122"/>
                          <a:ea typeface="宋体" panose="02010600030101010101" pitchFamily="2" charset="-122"/>
                          <a:cs typeface="+mn-cs"/>
                        </a:rPr>
                        <a:t>、</a:t>
                      </a:r>
                      <a:r>
                        <a:rPr lang="zh-CN" sz="1200" kern="1200" dirty="0" smtClean="0">
                          <a:solidFill>
                            <a:schemeClr val="tx1"/>
                          </a:solidFill>
                          <a:effectLst/>
                          <a:latin typeface="宋体" panose="02010600030101010101" pitchFamily="2" charset="-122"/>
                          <a:ea typeface="宋体" panose="02010600030101010101" pitchFamily="2" charset="-122"/>
                          <a:cs typeface="+mn-cs"/>
                        </a:rPr>
                        <a:t>项目</a:t>
                      </a:r>
                      <a:r>
                        <a:rPr lang="zh-CN" sz="1200" kern="1200" dirty="0">
                          <a:solidFill>
                            <a:schemeClr val="tx1"/>
                          </a:solidFill>
                          <a:effectLst/>
                          <a:latin typeface="宋体" panose="02010600030101010101" pitchFamily="2" charset="-122"/>
                          <a:ea typeface="宋体" panose="02010600030101010101" pitchFamily="2" charset="-122"/>
                          <a:cs typeface="+mn-cs"/>
                        </a:rPr>
                        <a:t>策划</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项目</a:t>
                      </a:r>
                      <a:r>
                        <a:rPr lang="zh-CN" sz="1200" kern="1200" dirty="0" smtClean="0">
                          <a:solidFill>
                            <a:schemeClr val="tx1"/>
                          </a:solidFill>
                          <a:effectLst/>
                          <a:latin typeface="宋体" panose="02010600030101010101" pitchFamily="2" charset="-122"/>
                          <a:ea typeface="宋体" panose="02010600030101010101" pitchFamily="2" charset="-122"/>
                          <a:cs typeface="+mn-cs"/>
                        </a:rPr>
                        <a:t>监督</a:t>
                      </a:r>
                      <a:r>
                        <a:rPr lang="zh-CN" altLang="en-US" sz="1200" kern="1200" dirty="0" smtClean="0">
                          <a:solidFill>
                            <a:schemeClr val="tx1"/>
                          </a:solidFill>
                          <a:effectLst/>
                          <a:latin typeface="宋体" panose="02010600030101010101" pitchFamily="2" charset="-122"/>
                          <a:ea typeface="宋体" panose="02010600030101010101" pitchFamily="2" charset="-122"/>
                          <a:cs typeface="+mn-cs"/>
                        </a:rPr>
                        <a:t>、</a:t>
                      </a:r>
                      <a:endParaRPr lang="zh-CN" sz="1200" kern="1200" dirty="0" smtClean="0">
                        <a:solidFill>
                          <a:schemeClr val="tx1"/>
                        </a:solidFill>
                        <a:effectLst/>
                        <a:latin typeface="宋体" panose="02010600030101010101" pitchFamily="2" charset="-122"/>
                        <a:ea typeface="宋体" panose="02010600030101010101" pitchFamily="2" charset="-122"/>
                        <a:cs typeface="+mn-cs"/>
                      </a:endParaRPr>
                    </a:p>
                    <a:p>
                      <a:pPr marL="0" indent="0" algn="just" defTabSz="914400" rtl="0" eaLnBrk="1" latinLnBrk="0" hangingPunct="1">
                        <a:lnSpc>
                          <a:spcPct val="100000"/>
                        </a:lnSpc>
                        <a:spcAft>
                          <a:spcPts val="0"/>
                        </a:spcAft>
                      </a:pPr>
                      <a:r>
                        <a:rPr lang="zh-CN" sz="1200" kern="1200" dirty="0" smtClean="0">
                          <a:solidFill>
                            <a:schemeClr val="tx1"/>
                          </a:solidFill>
                          <a:effectLst/>
                          <a:latin typeface="宋体" panose="02010600030101010101" pitchFamily="2" charset="-122"/>
                          <a:ea typeface="宋体" panose="02010600030101010101" pitchFamily="2" charset="-122"/>
                          <a:cs typeface="+mn-cs"/>
                        </a:rPr>
                        <a:t>供应商协议管理</a:t>
                      </a:r>
                    </a:p>
                    <a:p>
                      <a:pPr marL="0" indent="0" algn="just" defTabSz="914400" rtl="0" eaLnBrk="1" latinLnBrk="0" hangingPunct="1">
                        <a:lnSpc>
                          <a:spcPct val="100000"/>
                        </a:lnSpc>
                        <a:spcAft>
                          <a:spcPts val="0"/>
                        </a:spcAft>
                      </a:pPr>
                      <a:r>
                        <a:rPr lang="zh-CN" sz="1200" kern="1200" dirty="0" smtClean="0">
                          <a:solidFill>
                            <a:schemeClr val="tx1"/>
                          </a:solidFill>
                          <a:effectLst/>
                          <a:latin typeface="宋体" panose="02010600030101010101" pitchFamily="2" charset="-122"/>
                          <a:ea typeface="宋体" panose="02010600030101010101" pitchFamily="2" charset="-122"/>
                          <a:cs typeface="+mn-cs"/>
                        </a:rPr>
                        <a:t>配置管理</a:t>
                      </a:r>
                      <a:endParaRPr lang="zh-CN" sz="1200" kern="1200" dirty="0">
                        <a:solidFill>
                          <a:schemeClr val="tx1"/>
                        </a:solidFill>
                        <a:effectLst/>
                        <a:latin typeface="宋体" panose="02010600030101010101" pitchFamily="2" charset="-122"/>
                        <a:ea typeface="宋体" panose="02010600030101010101" pitchFamily="2" charset="-122"/>
                        <a:cs typeface="+mn-cs"/>
                      </a:endParaRP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过程与产品质量保证</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度量与分析</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6297375"/>
                  </a:ext>
                </a:extLst>
              </a:tr>
              <a:tr h="668766">
                <a:tc>
                  <a:txBody>
                    <a:bodyPr/>
                    <a:lstStyle/>
                    <a:p>
                      <a:pPr marL="0" marR="71755"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基本级</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不确定</a:t>
                      </a:r>
                    </a:p>
                    <a:p>
                      <a:pPr marL="0" indent="0" algn="just" defTabSz="914400" rtl="0" eaLnBrk="1" latinLnBrk="0" hangingPunct="1">
                        <a:lnSpc>
                          <a:spcPct val="100000"/>
                        </a:lnSpc>
                        <a:spcAft>
                          <a:spcPts val="0"/>
                        </a:spcAft>
                      </a:pPr>
                      <a:r>
                        <a:rPr lang="en-US" sz="1200" kern="1200" dirty="0">
                          <a:solidFill>
                            <a:schemeClr val="tx1"/>
                          </a:solidFill>
                          <a:effectLst/>
                          <a:latin typeface="宋体" panose="02010600030101010101" pitchFamily="2" charset="-122"/>
                          <a:ea typeface="宋体" panose="02010600030101010101" pitchFamily="2" charset="-122"/>
                          <a:cs typeface="+mn-cs"/>
                        </a:rPr>
                        <a:t> </a:t>
                      </a:r>
                      <a:endParaRPr lang="zh-CN" sz="1200" kern="1200" dirty="0">
                        <a:solidFill>
                          <a:schemeClr val="tx1"/>
                        </a:solidFill>
                        <a:effectLst/>
                        <a:latin typeface="宋体" panose="02010600030101010101" pitchFamily="2" charset="-122"/>
                        <a:ea typeface="宋体" panose="02010600030101010101" pitchFamily="2" charset="-122"/>
                        <a:cs typeface="+mn-cs"/>
                      </a:endParaRP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en-US" sz="1200" kern="1200" dirty="0">
                          <a:solidFill>
                            <a:schemeClr val="tx1"/>
                          </a:solidFill>
                          <a:effectLst/>
                          <a:latin typeface="宋体" panose="02010600030101010101" pitchFamily="2" charset="-122"/>
                          <a:ea typeface="宋体" panose="02010600030101010101" pitchFamily="2" charset="-122"/>
                          <a:cs typeface="+mn-cs"/>
                        </a:rPr>
                        <a:t> </a:t>
                      </a:r>
                      <a:endParaRPr lang="zh-CN" sz="1200" kern="1200" dirty="0">
                        <a:solidFill>
                          <a:schemeClr val="tx1"/>
                        </a:solidFill>
                        <a:effectLst/>
                        <a:latin typeface="宋体" panose="02010600030101010101" pitchFamily="2" charset="-122"/>
                        <a:ea typeface="宋体" panose="02010600030101010101" pitchFamily="2" charset="-122"/>
                        <a:cs typeface="+mn-cs"/>
                      </a:endParaRP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en-US" sz="1200" kern="1200" dirty="0">
                          <a:solidFill>
                            <a:schemeClr val="tx1"/>
                          </a:solidFill>
                          <a:effectLst/>
                          <a:latin typeface="宋体" panose="02010600030101010101" pitchFamily="2" charset="-122"/>
                          <a:ea typeface="宋体" panose="02010600030101010101" pitchFamily="2" charset="-122"/>
                          <a:cs typeface="+mn-cs"/>
                        </a:rPr>
                        <a:t> </a:t>
                      </a:r>
                      <a:endParaRPr lang="zh-CN" sz="1200" kern="1200" dirty="0">
                        <a:solidFill>
                          <a:schemeClr val="tx1"/>
                        </a:solidFill>
                        <a:effectLst/>
                        <a:latin typeface="宋体" panose="02010600030101010101" pitchFamily="2" charset="-122"/>
                        <a:ea typeface="宋体" panose="02010600030101010101" pitchFamily="2" charset="-122"/>
                        <a:cs typeface="+mn-cs"/>
                      </a:endParaRPr>
                    </a:p>
                    <a:p>
                      <a:pPr marL="0" indent="0" algn="just" defTabSz="914400" rtl="0" eaLnBrk="1" latinLnBrk="0" hangingPunct="1">
                        <a:lnSpc>
                          <a:spcPct val="100000"/>
                        </a:lnSpc>
                        <a:spcAft>
                          <a:spcPts val="0"/>
                        </a:spcAft>
                      </a:pPr>
                      <a:r>
                        <a:rPr lang="en-US" sz="1200" kern="1200" dirty="0">
                          <a:solidFill>
                            <a:schemeClr val="tx1"/>
                          </a:solidFill>
                          <a:effectLst/>
                          <a:latin typeface="宋体" panose="02010600030101010101" pitchFamily="2" charset="-122"/>
                          <a:ea typeface="宋体" panose="02010600030101010101" pitchFamily="2" charset="-122"/>
                          <a:cs typeface="+mn-cs"/>
                        </a:rPr>
                        <a:t> </a:t>
                      </a:r>
                      <a:endParaRPr lang="zh-CN" sz="1200" kern="1200" dirty="0">
                        <a:solidFill>
                          <a:schemeClr val="tx1"/>
                        </a:solidFill>
                        <a:effectLst/>
                        <a:latin typeface="宋体" panose="02010600030101010101" pitchFamily="2" charset="-122"/>
                        <a:ea typeface="宋体" panose="02010600030101010101" pitchFamily="2" charset="-122"/>
                        <a:cs typeface="+mn-cs"/>
                      </a:endParaRP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无基本级</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indent="0" algn="just" defTabSz="914400" rtl="0" eaLnBrk="1" latinLnBrk="0" hangingPunct="1">
                        <a:lnSpc>
                          <a:spcPct val="100000"/>
                        </a:lnSpc>
                        <a:spcAft>
                          <a:spcPts val="0"/>
                        </a:spcAft>
                      </a:pPr>
                      <a:endParaRPr lang="zh-CN" sz="1200" kern="1200" dirty="0">
                        <a:solidFill>
                          <a:schemeClr val="tx1"/>
                        </a:solidFill>
                        <a:effectLst/>
                        <a:latin typeface="宋体" panose="02010600030101010101" pitchFamily="2" charset="-122"/>
                        <a:ea typeface="宋体" panose="02010600030101010101" pitchFamily="2" charset="-122"/>
                        <a:cs typeface="+mn-cs"/>
                      </a:endParaRP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基本</a:t>
                      </a:r>
                      <a:r>
                        <a:rPr lang="zh-CN" sz="1200" kern="1200" dirty="0" smtClean="0">
                          <a:solidFill>
                            <a:schemeClr val="tx1"/>
                          </a:solidFill>
                          <a:effectLst/>
                          <a:latin typeface="宋体" panose="02010600030101010101" pitchFamily="2" charset="-122"/>
                          <a:ea typeface="宋体" panose="02010600030101010101" pitchFamily="2" charset="-122"/>
                          <a:cs typeface="+mn-cs"/>
                        </a:rPr>
                        <a:t>软件工程</a:t>
                      </a:r>
                      <a:endParaRPr lang="en-US" altLang="zh-CN" sz="1200" kern="1200" dirty="0" smtClean="0">
                        <a:solidFill>
                          <a:schemeClr val="tx1"/>
                        </a:solidFill>
                        <a:effectLst/>
                        <a:latin typeface="宋体" panose="02010600030101010101" pitchFamily="2" charset="-122"/>
                        <a:ea typeface="宋体" panose="02010600030101010101" pitchFamily="2" charset="-122"/>
                        <a:cs typeface="+mn-cs"/>
                      </a:endParaRPr>
                    </a:p>
                    <a:p>
                      <a:pPr marL="0" indent="0" algn="just" defTabSz="914400" rtl="0" eaLnBrk="1" latinLnBrk="0" hangingPunct="1">
                        <a:lnSpc>
                          <a:spcPct val="100000"/>
                        </a:lnSpc>
                        <a:spcAft>
                          <a:spcPts val="0"/>
                        </a:spcAft>
                      </a:pPr>
                      <a:r>
                        <a:rPr lang="zh-CN" sz="1200" kern="1200" dirty="0" smtClean="0">
                          <a:solidFill>
                            <a:schemeClr val="tx1"/>
                          </a:solidFill>
                          <a:effectLst/>
                          <a:latin typeface="宋体" panose="02010600030101010101" pitchFamily="2" charset="-122"/>
                          <a:ea typeface="宋体" panose="02010600030101010101" pitchFamily="2" charset="-122"/>
                          <a:cs typeface="+mn-cs"/>
                        </a:rPr>
                        <a:t>软件</a:t>
                      </a:r>
                      <a:r>
                        <a:rPr lang="zh-CN" sz="1200" kern="1200" dirty="0">
                          <a:solidFill>
                            <a:schemeClr val="tx1"/>
                          </a:solidFill>
                          <a:effectLst/>
                          <a:latin typeface="宋体" panose="02010600030101010101" pitchFamily="2" charset="-122"/>
                          <a:ea typeface="宋体" panose="02010600030101010101" pitchFamily="2" charset="-122"/>
                          <a:cs typeface="+mn-cs"/>
                        </a:rPr>
                        <a:t>需求管理</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软件计划管理</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软件版本管理</a:t>
                      </a:r>
                    </a:p>
                    <a:p>
                      <a:pPr marL="0" indent="0" algn="just" defTabSz="914400" rtl="0" eaLnBrk="1" latinLnBrk="0" hangingPunct="1">
                        <a:lnSpc>
                          <a:spcPct val="100000"/>
                        </a:lnSpc>
                        <a:spcAft>
                          <a:spcPts val="0"/>
                        </a:spcAft>
                      </a:pPr>
                      <a:r>
                        <a:rPr lang="zh-CN" sz="1200" kern="1200" dirty="0">
                          <a:solidFill>
                            <a:schemeClr val="tx1"/>
                          </a:solidFill>
                          <a:effectLst/>
                          <a:latin typeface="宋体" panose="02010600030101010101" pitchFamily="2" charset="-122"/>
                          <a:ea typeface="宋体" panose="02010600030101010101" pitchFamily="2" charset="-122"/>
                          <a:cs typeface="+mn-cs"/>
                        </a:rPr>
                        <a:t>软件外协管理</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200" kern="1200" dirty="0">
                          <a:solidFill>
                            <a:schemeClr val="tx1"/>
                          </a:solidFill>
                          <a:effectLst/>
                          <a:latin typeface="宋体" panose="02010600030101010101" pitchFamily="2" charset="-122"/>
                          <a:ea typeface="宋体" panose="02010600030101010101" pitchFamily="2" charset="-122"/>
                          <a:cs typeface="+mn-cs"/>
                        </a:rPr>
                        <a:t> </a:t>
                      </a:r>
                      <a:endParaRPr lang="zh-CN" sz="1200" kern="1200" dirty="0">
                        <a:solidFill>
                          <a:schemeClr val="tx1"/>
                        </a:solidFill>
                        <a:effectLst/>
                        <a:latin typeface="宋体" panose="02010600030101010101" pitchFamily="2" charset="-122"/>
                        <a:ea typeface="宋体" panose="02010600030101010101" pitchFamily="2" charset="-122"/>
                        <a:cs typeface="+mn-cs"/>
                      </a:endParaRPr>
                    </a:p>
                    <a:p>
                      <a:pPr marL="0" indent="0" algn="just" defTabSz="914400" rtl="0" eaLnBrk="1" latinLnBrk="0" hangingPunct="1">
                        <a:lnSpc>
                          <a:spcPct val="100000"/>
                        </a:lnSpc>
                        <a:spcAft>
                          <a:spcPts val="0"/>
                        </a:spcAft>
                      </a:pPr>
                      <a:r>
                        <a:rPr lang="en-US" sz="1200" kern="1200" dirty="0">
                          <a:solidFill>
                            <a:schemeClr val="tx1"/>
                          </a:solidFill>
                          <a:effectLst/>
                          <a:latin typeface="宋体" panose="02010600030101010101" pitchFamily="2" charset="-122"/>
                          <a:ea typeface="宋体" panose="02010600030101010101" pitchFamily="2" charset="-122"/>
                          <a:cs typeface="+mn-cs"/>
                        </a:rPr>
                        <a:t>CMMI</a:t>
                      </a:r>
                      <a:r>
                        <a:rPr lang="zh-CN" sz="1200" kern="1200" dirty="0">
                          <a:solidFill>
                            <a:schemeClr val="tx1"/>
                          </a:solidFill>
                          <a:effectLst/>
                          <a:latin typeface="宋体" panose="02010600030101010101" pitchFamily="2" charset="-122"/>
                          <a:ea typeface="宋体" panose="02010600030101010101" pitchFamily="2" charset="-122"/>
                          <a:cs typeface="+mn-cs"/>
                        </a:rPr>
                        <a:t>模型称为执行级</a:t>
                      </a:r>
                      <a:r>
                        <a:rPr lang="en-US" sz="1200" kern="1200" dirty="0">
                          <a:solidFill>
                            <a:schemeClr val="tx1"/>
                          </a:solidFill>
                          <a:effectLst/>
                          <a:latin typeface="宋体" panose="02010600030101010101" pitchFamily="2" charset="-122"/>
                          <a:ea typeface="宋体" panose="02010600030101010101" pitchFamily="2" charset="-122"/>
                          <a:cs typeface="+mn-cs"/>
                        </a:rPr>
                        <a:t>(performed)</a:t>
                      </a:r>
                      <a:endParaRPr lang="zh-CN" sz="1200" kern="1200" dirty="0">
                        <a:solidFill>
                          <a:schemeClr val="tx1"/>
                        </a:solidFill>
                        <a:effectLst/>
                        <a:latin typeface="宋体" panose="02010600030101010101" pitchFamily="2" charset="-122"/>
                        <a:ea typeface="宋体" panose="02010600030101010101" pitchFamily="2" charset="-122"/>
                        <a:cs typeface="+mn-cs"/>
                      </a:endParaRP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2801691"/>
                  </a:ext>
                </a:extLst>
              </a:tr>
              <a:tr h="187475">
                <a:tc>
                  <a:txBody>
                    <a:bodyPr/>
                    <a:lstStyle/>
                    <a:p>
                      <a:pPr indent="0" algn="just">
                        <a:lnSpc>
                          <a:spcPct val="100000"/>
                        </a:lnSpc>
                        <a:spcAft>
                          <a:spcPts val="0"/>
                        </a:spcAft>
                      </a:pPr>
                      <a:r>
                        <a:rPr lang="zh-CN" sz="1200" b="1" dirty="0">
                          <a:effectLst/>
                          <a:latin typeface="Times New Roman" panose="02020603050405020304" pitchFamily="18" charset="0"/>
                          <a:ea typeface="宋体" panose="02010600030101010101" pitchFamily="2" charset="-122"/>
                        </a:rPr>
                        <a:t>初始级</a:t>
                      </a:r>
                      <a:endParaRPr lang="zh-CN" sz="1200" dirty="0">
                        <a:effectLst/>
                        <a:latin typeface="Times New Roman" panose="02020603050405020304" pitchFamily="18" charset="0"/>
                        <a:ea typeface="宋体" panose="02010600030101010101" pitchFamily="2" charset="-122"/>
                      </a:endParaRP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gridSpan="4">
                  <a:txBody>
                    <a:bodyPr/>
                    <a:lstStyle/>
                    <a:p>
                      <a:pPr indent="269875" algn="ctr">
                        <a:lnSpc>
                          <a:spcPts val="1660"/>
                        </a:lnSpc>
                        <a:spcAft>
                          <a:spcPts val="0"/>
                        </a:spcAft>
                      </a:pPr>
                      <a:r>
                        <a:rPr lang="zh-CN" sz="1200" dirty="0">
                          <a:effectLst/>
                          <a:latin typeface="Times New Roman" panose="02020603050405020304" pitchFamily="18" charset="0"/>
                          <a:ea typeface="宋体" panose="02010600030101010101" pitchFamily="2" charset="-122"/>
                        </a:rPr>
                        <a:t>无序的过程</a:t>
                      </a:r>
                    </a:p>
                  </a:txBody>
                  <a:tcPr marL="19224" marR="192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36034864"/>
                  </a:ext>
                </a:extLst>
              </a:tr>
            </a:tbl>
          </a:graphicData>
        </a:graphic>
      </p:graphicFrame>
    </p:spTree>
    <p:extLst>
      <p:ext uri="{BB962C8B-B14F-4D97-AF65-F5344CB8AC3E}">
        <p14:creationId xmlns:p14="http://schemas.microsoft.com/office/powerpoint/2010/main" val="25986091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20.8</a:t>
            </a:r>
            <a:r>
              <a:rPr lang="zh-CN" altLang="en-US" dirty="0" smtClean="0"/>
              <a:t>总结</a:t>
            </a:r>
            <a:endParaRPr lang="zh-CN" altLang="en-US" dirty="0"/>
          </a:p>
        </p:txBody>
      </p:sp>
      <p:sp>
        <p:nvSpPr>
          <p:cNvPr id="3" name="内容占位符 2"/>
          <p:cNvSpPr>
            <a:spLocks noGrp="1"/>
          </p:cNvSpPr>
          <p:nvPr>
            <p:ph idx="1"/>
          </p:nvPr>
        </p:nvSpPr>
        <p:spPr>
          <a:xfrm>
            <a:off x="870857" y="1092204"/>
            <a:ext cx="8120743" cy="4902200"/>
          </a:xfrm>
        </p:spPr>
        <p:txBody>
          <a:bodyPr/>
          <a:lstStyle/>
          <a:p>
            <a:r>
              <a:rPr lang="zh-CN" altLang="en-US" dirty="0" smtClean="0"/>
              <a:t>借鉴传统工业的质量控制与改进方法，改进软件和</a:t>
            </a:r>
            <a:r>
              <a:rPr lang="en-US" dirty="0" smtClean="0"/>
              <a:t>IT</a:t>
            </a:r>
            <a:r>
              <a:rPr lang="zh-CN" altLang="en-US" dirty="0" smtClean="0"/>
              <a:t>产业的采购、开发和服务过程能够有效地改进质量、降低成本、缩短工期。</a:t>
            </a:r>
            <a:endParaRPr lang="en-US" altLang="zh-CN" dirty="0" smtClean="0"/>
          </a:p>
          <a:p>
            <a:pPr lvl="1"/>
            <a:r>
              <a:rPr lang="zh-CN" altLang="en-US" dirty="0" smtClean="0"/>
              <a:t>这些经验已经得到产业界的证实，并成为提高软件产业能力有效措施。</a:t>
            </a:r>
          </a:p>
          <a:p>
            <a:r>
              <a:rPr lang="zh-CN" altLang="en-US" dirty="0" smtClean="0"/>
              <a:t>我们需要从历史观的角度看待我国软件产业的发展，清醒地认识与发达国家工业能力的差距</a:t>
            </a:r>
            <a:r>
              <a:rPr lang="en-US" altLang="zh-CN" dirty="0" smtClean="0"/>
              <a:t>.</a:t>
            </a:r>
          </a:p>
          <a:p>
            <a:pPr lvl="1"/>
            <a:r>
              <a:rPr lang="zh-CN" altLang="en-US" dirty="0" smtClean="0"/>
              <a:t>建立和发展以过程改进为主题的质量和成本改进活动，不断地继承和集成工程与产业成果，软件产业才能得到快速地发展。</a:t>
            </a:r>
            <a:endParaRPr lang="en-US" altLang="zh-CN" dirty="0" smtClean="0"/>
          </a:p>
          <a:p>
            <a:r>
              <a:rPr lang="zh-CN" altLang="en-US" dirty="0" smtClean="0"/>
              <a:t>“软件过程改进”是提高产业能力的有效手段</a:t>
            </a:r>
            <a:endParaRPr lang="en-US" altLang="zh-CN" dirty="0" smtClean="0"/>
          </a:p>
          <a:p>
            <a:pPr lvl="1"/>
            <a:r>
              <a:rPr lang="zh-CN" altLang="en-US" dirty="0" smtClean="0"/>
              <a:t>需要进一步进行学习和实践</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软件生产是社会过程</a:t>
            </a:r>
            <a:endParaRPr lang="zh-CN" altLang="en-US" dirty="0"/>
          </a:p>
        </p:txBody>
      </p:sp>
      <p:sp>
        <p:nvSpPr>
          <p:cNvPr id="3" name="内容占位符 2"/>
          <p:cNvSpPr>
            <a:spLocks noGrp="1"/>
          </p:cNvSpPr>
          <p:nvPr>
            <p:ph idx="1"/>
          </p:nvPr>
        </p:nvSpPr>
        <p:spPr/>
        <p:txBody>
          <a:bodyPr/>
          <a:lstStyle/>
          <a:p>
            <a:r>
              <a:rPr lang="zh-CN" altLang="en-US" dirty="0" smtClean="0"/>
              <a:t>过程</a:t>
            </a:r>
            <a:r>
              <a:rPr lang="en-US" altLang="zh-CN" smtClean="0"/>
              <a:t>(process</a:t>
            </a:r>
            <a:r>
              <a:rPr lang="en-US" altLang="zh-CN" dirty="0" smtClean="0"/>
              <a:t>)</a:t>
            </a:r>
            <a:r>
              <a:rPr lang="zh-CN" altLang="en-US" dirty="0" smtClean="0"/>
              <a:t>是人为定义的，“</a:t>
            </a:r>
            <a:r>
              <a:rPr lang="zh-CN" altLang="en-US" b="1" dirty="0" smtClean="0"/>
              <a:t>用于产生某结果的一整套操作、一系列的活动、变化以及作为最终结果的功能</a:t>
            </a:r>
            <a:r>
              <a:rPr lang="en-US" b="1" dirty="0" smtClean="0"/>
              <a:t>(</a:t>
            </a:r>
            <a:r>
              <a:rPr lang="zh-CN" altLang="en-US" b="1" dirty="0" smtClean="0"/>
              <a:t>韦氏大词典</a:t>
            </a:r>
            <a:r>
              <a:rPr lang="en-US" b="1" dirty="0" smtClean="0"/>
              <a:t>)</a:t>
            </a:r>
            <a:r>
              <a:rPr lang="zh-CN" altLang="en-US" dirty="0" smtClean="0"/>
              <a:t>”，并且需要被不断地改进，才能表现出优势。</a:t>
            </a:r>
            <a:endParaRPr lang="en-US" altLang="zh-CN" dirty="0" smtClean="0"/>
          </a:p>
          <a:p>
            <a:r>
              <a:rPr lang="zh-CN" altLang="en-US" dirty="0" smtClean="0"/>
              <a:t>软件的开发和进化过程是典型的社会过程。</a:t>
            </a:r>
            <a:endParaRPr lang="en-US" altLang="zh-CN" dirty="0" smtClean="0"/>
          </a:p>
          <a:p>
            <a:pPr lvl="1"/>
            <a:r>
              <a:rPr lang="zh-CN" altLang="en-US" dirty="0" smtClean="0"/>
              <a:t>第</a:t>
            </a:r>
            <a:r>
              <a:rPr lang="en-US" dirty="0" smtClean="0"/>
              <a:t>17</a:t>
            </a:r>
            <a:r>
              <a:rPr lang="zh-CN" altLang="en-US" dirty="0" smtClean="0"/>
              <a:t>章我们看到，不同的项目组织和管理方式，会产生不同的软件生产能力。</a:t>
            </a:r>
            <a:endParaRPr lang="en-US" altLang="zh-CN" dirty="0" smtClean="0"/>
          </a:p>
          <a:p>
            <a:pPr lvl="1"/>
            <a:r>
              <a:rPr lang="zh-CN" altLang="en-US" dirty="0" smtClean="0"/>
              <a:t>第</a:t>
            </a:r>
            <a:r>
              <a:rPr lang="en-US" altLang="zh-CN" dirty="0" smtClean="0"/>
              <a:t>3</a:t>
            </a:r>
            <a:r>
              <a:rPr lang="zh-CN" altLang="en-US" dirty="0" smtClean="0"/>
              <a:t>章、</a:t>
            </a:r>
            <a:r>
              <a:rPr lang="en-US" altLang="zh-CN" dirty="0" smtClean="0"/>
              <a:t>18</a:t>
            </a:r>
            <a:r>
              <a:rPr lang="zh-CN" altLang="en-US" dirty="0" smtClean="0"/>
              <a:t>章，不同劳动过程和活动顺序，生产能力也会不一样</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20.1.2 </a:t>
            </a:r>
            <a:r>
              <a:rPr lang="zh-CN" altLang="en-US" dirty="0" smtClean="0"/>
              <a:t>过程的特征</a:t>
            </a:r>
            <a:endParaRPr lang="zh-CN" altLang="en-US" dirty="0"/>
          </a:p>
        </p:txBody>
      </p:sp>
      <p:sp>
        <p:nvSpPr>
          <p:cNvPr id="3" name="内容占位符 2"/>
          <p:cNvSpPr>
            <a:spLocks noGrp="1"/>
          </p:cNvSpPr>
          <p:nvPr>
            <p:ph idx="1"/>
          </p:nvPr>
        </p:nvSpPr>
        <p:spPr/>
        <p:txBody>
          <a:bodyPr/>
          <a:lstStyle/>
          <a:p>
            <a:r>
              <a:rPr lang="zh-CN" altLang="en-US" dirty="0" smtClean="0"/>
              <a:t>作为人为设计和定义的社会过程，过程的定义者和执行者自然希望这个过程具有一些明显的特征，例如，过程是可见的、标准化的、可被审计的、可追溯的等等。</a:t>
            </a:r>
            <a:endParaRPr lang="en-US" altLang="zh-CN" dirty="0" smtClean="0"/>
          </a:p>
          <a:p>
            <a:endParaRPr lang="en-US" altLang="zh-CN" dirty="0" smtClean="0"/>
          </a:p>
          <a:p>
            <a:r>
              <a:rPr lang="zh-CN" altLang="en-US" dirty="0" smtClean="0"/>
              <a:t>这些特征同样适用于软件的生产过程，具体解释为：</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过程特征</a:t>
            </a:r>
            <a:endParaRPr lang="zh-CN" altLang="en-US" dirty="0"/>
          </a:p>
        </p:txBody>
      </p:sp>
      <p:sp>
        <p:nvSpPr>
          <p:cNvPr id="3" name="内容占位符 2"/>
          <p:cNvSpPr>
            <a:spLocks noGrp="1"/>
          </p:cNvSpPr>
          <p:nvPr>
            <p:ph idx="1"/>
          </p:nvPr>
        </p:nvSpPr>
        <p:spPr/>
        <p:txBody>
          <a:bodyPr/>
          <a:lstStyle/>
          <a:p>
            <a:r>
              <a:rPr lang="en-US" b="1" dirty="0" smtClean="0"/>
              <a:t>1. </a:t>
            </a:r>
            <a:r>
              <a:rPr lang="zh-CN" altLang="en-US" b="1" dirty="0" smtClean="0"/>
              <a:t>可视性</a:t>
            </a:r>
            <a:r>
              <a:rPr lang="en-US" b="1" dirty="0" smtClean="0"/>
              <a:t>(Visibility)</a:t>
            </a:r>
          </a:p>
          <a:p>
            <a:pPr lvl="1"/>
            <a:r>
              <a:rPr lang="zh-CN" altLang="en-US" dirty="0" smtClean="0"/>
              <a:t>指一个过程能否被管理者看清楚。</a:t>
            </a:r>
            <a:endParaRPr lang="en-US" altLang="zh-CN" dirty="0" smtClean="0"/>
          </a:p>
          <a:p>
            <a:pPr lvl="2"/>
            <a:r>
              <a:rPr lang="zh-CN" altLang="en-US" dirty="0" smtClean="0"/>
              <a:t>即，“是否存在一组反映过程活动及其活动过程中所产生的中间产品属性的数据。如果存在，则该过程是可视的；反之，则是不可视的”。</a:t>
            </a:r>
          </a:p>
          <a:p>
            <a:r>
              <a:rPr lang="en-US" b="1" dirty="0" smtClean="0"/>
              <a:t>2</a:t>
            </a:r>
            <a:r>
              <a:rPr lang="zh-CN" altLang="en-US" b="1" dirty="0" smtClean="0"/>
              <a:t>．可预测性</a:t>
            </a:r>
            <a:r>
              <a:rPr lang="en-US" b="1" dirty="0" smtClean="0"/>
              <a:t>(Predictability)</a:t>
            </a:r>
          </a:p>
          <a:p>
            <a:pPr lvl="1"/>
            <a:r>
              <a:rPr lang="zh-CN" altLang="en-US" dirty="0" smtClean="0"/>
              <a:t>在一个过程开始之前或进展过程中，管理者会对过程的结果进行预测，如果能够将对过程的进展情况、以及所发生的费用、最终的劳动成果及其质量等进行准确的预测话，那么这个过程失败</a:t>
            </a:r>
            <a:r>
              <a:rPr lang="en-US" dirty="0" smtClean="0"/>
              <a:t>(</a:t>
            </a:r>
            <a:r>
              <a:rPr lang="zh-CN" altLang="en-US" dirty="0" smtClean="0"/>
              <a:t>结果与预期不对应</a:t>
            </a:r>
            <a:r>
              <a:rPr lang="en-US" dirty="0" smtClean="0"/>
              <a:t>)</a:t>
            </a:r>
            <a:r>
              <a:rPr lang="zh-CN" altLang="en-US" dirty="0" smtClean="0"/>
              <a:t>的可能性就会大大降低。</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3. </a:t>
            </a:r>
            <a:r>
              <a:rPr lang="zh-CN" altLang="en-US" b="1" dirty="0" smtClean="0"/>
              <a:t>可重复性</a:t>
            </a:r>
            <a:r>
              <a:rPr lang="en-US" b="1" dirty="0" smtClean="0"/>
              <a:t>(Repeatable)</a:t>
            </a:r>
          </a:p>
          <a:p>
            <a:pPr lvl="1"/>
            <a:r>
              <a:rPr lang="zh-CN" altLang="en-US" dirty="0" smtClean="0"/>
              <a:t>社会过程也需要具有可重复性，才能用于实际的生产。</a:t>
            </a:r>
            <a:endParaRPr lang="en-US" altLang="zh-CN" dirty="0" smtClean="0"/>
          </a:p>
          <a:p>
            <a:pPr lvl="1"/>
            <a:r>
              <a:rPr lang="zh-CN" altLang="en-US" dirty="0" smtClean="0"/>
              <a:t>如果一个过程是不可重复的，它对社会生产就缺乏指导意义。</a:t>
            </a:r>
            <a:endParaRPr lang="en-US" altLang="zh-CN" dirty="0" smtClean="0"/>
          </a:p>
          <a:p>
            <a:pPr lvl="1"/>
            <a:r>
              <a:rPr lang="zh-CN" altLang="en-US" dirty="0" smtClean="0"/>
              <a:t>现代工业建立在以生产线为基础的可重复性的生产过程，从而进行大批量的产品生产。</a:t>
            </a:r>
            <a:endParaRPr lang="en-US" altLang="zh-CN" dirty="0" smtClean="0"/>
          </a:p>
          <a:p>
            <a:r>
              <a:rPr lang="en-US" b="1" dirty="0" smtClean="0"/>
              <a:t>4. </a:t>
            </a:r>
            <a:r>
              <a:rPr lang="zh-CN" altLang="en-US" b="1" dirty="0" smtClean="0"/>
              <a:t>标准化</a:t>
            </a:r>
            <a:r>
              <a:rPr lang="en-US" b="1" dirty="0" smtClean="0"/>
              <a:t>(Standardization)</a:t>
            </a:r>
          </a:p>
          <a:p>
            <a:pPr lvl="1"/>
            <a:r>
              <a:rPr lang="zh-CN" altLang="en-US" dirty="0" smtClean="0"/>
              <a:t>过程的标准化是建立生产线的基础。</a:t>
            </a:r>
            <a:endParaRPr lang="en-US" altLang="zh-CN" dirty="0" smtClean="0"/>
          </a:p>
          <a:p>
            <a:pPr lvl="1"/>
            <a:r>
              <a:rPr lang="zh-CN" altLang="en-US" dirty="0" smtClean="0"/>
              <a:t>如果在生产过程中，能够做到用标准的工具、标准的流程、标准的员工、标准的检测等，就能够更好地保证所生产出的产品</a:t>
            </a:r>
            <a:r>
              <a:rPr lang="en-US" dirty="0" smtClean="0"/>
              <a:t>(</a:t>
            </a:r>
            <a:r>
              <a:rPr lang="zh-CN" altLang="en-US" dirty="0" smtClean="0"/>
              <a:t>包括中间产品</a:t>
            </a:r>
            <a:r>
              <a:rPr lang="en-US" dirty="0" smtClean="0"/>
              <a:t>)</a:t>
            </a:r>
            <a:r>
              <a:rPr lang="zh-CN" altLang="en-US" dirty="0" smtClean="0"/>
              <a:t>质量的一致性。</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453</TotalTime>
  <Words>5738</Words>
  <Application>Microsoft Office PowerPoint</Application>
  <PresentationFormat>全屏显示(4:3)</PresentationFormat>
  <Paragraphs>717</Paragraphs>
  <Slides>56</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56</vt:i4>
      </vt:variant>
    </vt:vector>
  </HeadingPairs>
  <TitlesOfParts>
    <vt:vector size="67" baseType="lpstr">
      <vt:lpstr>Batang</vt:lpstr>
      <vt:lpstr>等线</vt:lpstr>
      <vt:lpstr>华文行楷</vt:lpstr>
      <vt:lpstr>华文楷体</vt:lpstr>
      <vt:lpstr>宋体</vt:lpstr>
      <vt:lpstr>Arial</vt:lpstr>
      <vt:lpstr>Calibri</vt:lpstr>
      <vt:lpstr>Monotype Corsiva</vt:lpstr>
      <vt:lpstr>Times New Roman</vt:lpstr>
      <vt:lpstr>新模板-7</vt:lpstr>
      <vt:lpstr>自定义设计方案</vt:lpstr>
      <vt:lpstr>第20章 过程改进与能力成熟度</vt:lpstr>
      <vt:lpstr>目录</vt:lpstr>
      <vt:lpstr>20.1过程及其特征</vt:lpstr>
      <vt:lpstr>20.1.1 自然过程与社会过程</vt:lpstr>
      <vt:lpstr>社会过程</vt:lpstr>
      <vt:lpstr>软件生产是社会过程</vt:lpstr>
      <vt:lpstr>20.1.2 过程的特征</vt:lpstr>
      <vt:lpstr>过程特征</vt:lpstr>
      <vt:lpstr>PowerPoint 演示文稿</vt:lpstr>
      <vt:lpstr>PowerPoint 演示文稿</vt:lpstr>
      <vt:lpstr>PowerPoint 演示文稿</vt:lpstr>
      <vt:lpstr>PowerPoint 演示文稿</vt:lpstr>
      <vt:lpstr>20.2过程控制与改进简史</vt:lpstr>
      <vt:lpstr>20.2.1 统计质量控制的起源</vt:lpstr>
      <vt:lpstr>20.2.2 Deming、Juran与日本工业的质量革命</vt:lpstr>
      <vt:lpstr>Juran</vt:lpstr>
      <vt:lpstr>20.2.3 Juran质量改进三步曲</vt:lpstr>
      <vt:lpstr>20.2.4 Crosby的质量成熟度网格</vt:lpstr>
      <vt:lpstr>质量成熟度网格</vt:lpstr>
      <vt:lpstr>20.3软件成熟度模型</vt:lpstr>
      <vt:lpstr>20.3.1 软件能力的分级模型</vt:lpstr>
      <vt:lpstr>PowerPoint 演示文稿</vt:lpstr>
      <vt:lpstr>SW-CMM</vt:lpstr>
      <vt:lpstr>SW-CMM</vt:lpstr>
      <vt:lpstr>初始级</vt:lpstr>
      <vt:lpstr>可重复级</vt:lpstr>
      <vt:lpstr>已定义级</vt:lpstr>
      <vt:lpstr>定量管理级</vt:lpstr>
      <vt:lpstr>优化级</vt:lpstr>
      <vt:lpstr>20.3.2 SW-CMM各等级的关键域</vt:lpstr>
      <vt:lpstr>可能的软件项目统计曲线(回顾图1-7)</vt:lpstr>
      <vt:lpstr>20.3.3 SW-CMM对过程特征的解释</vt:lpstr>
      <vt:lpstr>20.3.4关键域的目标与模型应用</vt:lpstr>
      <vt:lpstr>20.4 集成的能力成熟度模型</vt:lpstr>
      <vt:lpstr>20.4.1集成的成熟度模型原因</vt:lpstr>
      <vt:lpstr>20.4.2 CMMI模型的发展历程</vt:lpstr>
      <vt:lpstr>PowerPoint 演示文稿</vt:lpstr>
      <vt:lpstr>20.4.3 CMMI for Development的关键过程域</vt:lpstr>
      <vt:lpstr>20.4.4 过程改进的效果</vt:lpstr>
      <vt:lpstr>2002年Lockheed Martin 软件质量达到5 σ </vt:lpstr>
      <vt:lpstr>20.5 采购能力成熟度</vt:lpstr>
      <vt:lpstr>20.5.1 采购能力要求</vt:lpstr>
      <vt:lpstr>PowerPoint 演示文稿</vt:lpstr>
      <vt:lpstr>20.5.2 采购能力成熟度模型</vt:lpstr>
      <vt:lpstr>CMMI-ACQ的过程域</vt:lpstr>
      <vt:lpstr>20.6 服务能力成熟度</vt:lpstr>
      <vt:lpstr>20.6.1 服务质量</vt:lpstr>
      <vt:lpstr>20.6.2 IT服务质量差距模型</vt:lpstr>
      <vt:lpstr>20.6.3 CMMI –SVC模型</vt:lpstr>
      <vt:lpstr>基于CMMI模型的能力评估——SCAMPI</vt:lpstr>
      <vt:lpstr>CMMI的评估情况</vt:lpstr>
      <vt:lpstr>20.7成熟度模型的对比</vt:lpstr>
      <vt:lpstr>PowerPoint 演示文稿</vt:lpstr>
      <vt:lpstr>系统工程成熟度模型</vt:lpstr>
      <vt:lpstr>多种能力成熟度模型对比</vt:lpstr>
      <vt:lpstr>20.8总结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第20章 过程改进与能力成熟度</dc:title>
  <dc:creator>Think</dc:creator>
  <cp:lastModifiedBy>王 安生</cp:lastModifiedBy>
  <cp:revision>58</cp:revision>
  <dcterms:created xsi:type="dcterms:W3CDTF">2014-07-12T08:11:00Z</dcterms:created>
  <dcterms:modified xsi:type="dcterms:W3CDTF">2020-01-16T06:21:14Z</dcterms:modified>
</cp:coreProperties>
</file>