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4"/>
  </p:notesMasterIdLst>
  <p:handoutMasterIdLst>
    <p:handoutMasterId r:id="rId75"/>
  </p:handoutMasterIdLst>
  <p:sldIdLst>
    <p:sldId id="256" r:id="rId3"/>
    <p:sldId id="257"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327" r:id="rId25"/>
    <p:sldId id="280" r:id="rId26"/>
    <p:sldId id="281" r:id="rId27"/>
    <p:sldId id="282" r:id="rId28"/>
    <p:sldId id="283" r:id="rId29"/>
    <p:sldId id="284" r:id="rId30"/>
    <p:sldId id="285" r:id="rId31"/>
    <p:sldId id="286" r:id="rId32"/>
    <p:sldId id="287" r:id="rId33"/>
    <p:sldId id="288" r:id="rId34"/>
    <p:sldId id="289" r:id="rId35"/>
    <p:sldId id="329" r:id="rId36"/>
    <p:sldId id="290" r:id="rId37"/>
    <p:sldId id="291" r:id="rId38"/>
    <p:sldId id="292" r:id="rId39"/>
    <p:sldId id="293" r:id="rId40"/>
    <p:sldId id="294" r:id="rId41"/>
    <p:sldId id="295" r:id="rId42"/>
    <p:sldId id="258"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296" r:id="rId57"/>
    <p:sldId id="311" r:id="rId58"/>
    <p:sldId id="312" r:id="rId59"/>
    <p:sldId id="313" r:id="rId60"/>
    <p:sldId id="314" r:id="rId61"/>
    <p:sldId id="315" r:id="rId62"/>
    <p:sldId id="316" r:id="rId63"/>
    <p:sldId id="317" r:id="rId64"/>
    <p:sldId id="318" r:id="rId65"/>
    <p:sldId id="319" r:id="rId66"/>
    <p:sldId id="330" r:id="rId67"/>
    <p:sldId id="322" r:id="rId68"/>
    <p:sldId id="323" r:id="rId69"/>
    <p:sldId id="328" r:id="rId70"/>
    <p:sldId id="325" r:id="rId71"/>
    <p:sldId id="326" r:id="rId72"/>
    <p:sldId id="310" r:id="rId7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21</a:t>
            </a:r>
            <a:r>
              <a:rPr lang="zh-CN" altLang="en-US" dirty="0" smtClean="0"/>
              <a:t>章 国防系统软件开发过程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21.2 </a:t>
            </a:r>
            <a:r>
              <a:rPr lang="zh-CN" altLang="en-US" dirty="0" smtClean="0"/>
              <a:t>生命周期</a:t>
            </a:r>
            <a:endParaRPr lang="zh-CN" altLang="en-US" dirty="0"/>
          </a:p>
        </p:txBody>
      </p:sp>
      <p:sp>
        <p:nvSpPr>
          <p:cNvPr id="3" name="矩形 2"/>
          <p:cNvSpPr/>
          <p:nvPr/>
        </p:nvSpPr>
        <p:spPr>
          <a:xfrm>
            <a:off x="994164" y="5003324"/>
            <a:ext cx="7921236" cy="1200329"/>
          </a:xfrm>
          <a:prstGeom prst="rect">
            <a:avLst/>
          </a:prstGeom>
        </p:spPr>
        <p:txBody>
          <a:bodyPr wrap="square">
            <a:spAutoFit/>
          </a:bodyPr>
          <a:lstStyle/>
          <a:p>
            <a:pPr algn="just">
              <a:spcAft>
                <a:spcPts val="0"/>
              </a:spcAft>
            </a:pPr>
            <a:r>
              <a:rPr lang="en-US" altLang="zh-CN" dirty="0" smtClean="0"/>
              <a:t>  </a:t>
            </a:r>
            <a:r>
              <a:rPr lang="zh-CN" altLang="zh-CN" dirty="0" smtClean="0"/>
              <a:t>如今</a:t>
            </a:r>
            <a:r>
              <a:rPr lang="zh-CN" altLang="zh-CN" dirty="0"/>
              <a:t>几乎所有国防装备中都有计算机硬件单元和软件部件的存在。在基于计算机的装备系统中，软件发挥着越来越重要的作用，甚至是整个系统中的关键部分</a:t>
            </a:r>
            <a:r>
              <a:rPr lang="zh-CN" altLang="zh-CN" dirty="0" smtClean="0"/>
              <a:t>。</a:t>
            </a:r>
            <a:endParaRPr lang="zh-CN" altLang="zh-CN" dirty="0"/>
          </a:p>
        </p:txBody>
      </p:sp>
      <p:grpSp>
        <p:nvGrpSpPr>
          <p:cNvPr id="5" name="Group 1"/>
          <p:cNvGrpSpPr>
            <a:grpSpLocks noChangeAspect="1"/>
          </p:cNvGrpSpPr>
          <p:nvPr/>
        </p:nvGrpSpPr>
        <p:grpSpPr bwMode="auto">
          <a:xfrm>
            <a:off x="1255145" y="2616456"/>
            <a:ext cx="7548110" cy="2386868"/>
            <a:chOff x="2325" y="6791"/>
            <a:chExt cx="7638" cy="2415"/>
          </a:xfrm>
        </p:grpSpPr>
        <p:sp>
          <p:nvSpPr>
            <p:cNvPr id="7" name="Rectangle 23"/>
            <p:cNvSpPr>
              <a:spLocks noChangeArrowheads="1"/>
            </p:cNvSpPr>
            <p:nvPr/>
          </p:nvSpPr>
          <p:spPr bwMode="auto">
            <a:xfrm>
              <a:off x="2325"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任务要求</a:t>
              </a:r>
              <a:endParaRPr kumimoji="0" lang="zh-CN" altLang="zh-CN" sz="1800" b="0" i="0" u="none" strike="noStrike" cap="none" normalizeH="0" baseline="0" dirty="0" smtClean="0">
                <a:ln>
                  <a:noFill/>
                </a:ln>
                <a:solidFill>
                  <a:schemeClr val="tx1"/>
                </a:solidFill>
                <a:effectLst/>
              </a:endParaRP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确定</a:t>
              </a:r>
              <a:endParaRPr kumimoji="0" lang="zh-CN" altLang="zh-CN" sz="1800" b="0" i="0" u="none" strike="noStrike" cap="none" normalizeH="0" baseline="0" dirty="0" smtClean="0">
                <a:ln>
                  <a:noFill/>
                </a:ln>
                <a:solidFill>
                  <a:schemeClr val="tx1"/>
                </a:solidFill>
                <a:effectLst/>
              </a:endParaRPr>
            </a:p>
          </p:txBody>
        </p:sp>
        <p:sp>
          <p:nvSpPr>
            <p:cNvPr id="8" name="Line 22"/>
            <p:cNvSpPr>
              <a:spLocks noChangeShapeType="1"/>
            </p:cNvSpPr>
            <p:nvPr/>
          </p:nvSpPr>
          <p:spPr bwMode="auto">
            <a:xfrm flipH="1">
              <a:off x="8154" y="7113"/>
              <a:ext cx="8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FF"/>
                  </a:solidFill>
                  <a:round/>
                  <a:headEnd/>
                  <a:tailEnd type="triangle" w="med" len="me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Rectangle 21"/>
            <p:cNvSpPr>
              <a:spLocks noChangeArrowheads="1"/>
            </p:cNvSpPr>
            <p:nvPr/>
          </p:nvSpPr>
          <p:spPr bwMode="auto">
            <a:xfrm>
              <a:off x="2928" y="7757"/>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概念研究</a:t>
              </a:r>
            </a:p>
          </p:txBody>
        </p:sp>
        <p:sp>
          <p:nvSpPr>
            <p:cNvPr id="10" name="Rectangle 20"/>
            <p:cNvSpPr>
              <a:spLocks noChangeArrowheads="1"/>
            </p:cNvSpPr>
            <p:nvPr/>
          </p:nvSpPr>
          <p:spPr bwMode="auto">
            <a:xfrm>
              <a:off x="4536" y="7757"/>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演示和确认</a:t>
              </a:r>
            </a:p>
          </p:txBody>
        </p:sp>
        <p:sp>
          <p:nvSpPr>
            <p:cNvPr id="11" name="Line 19"/>
            <p:cNvSpPr>
              <a:spLocks noChangeShapeType="1"/>
            </p:cNvSpPr>
            <p:nvPr/>
          </p:nvSpPr>
          <p:spPr bwMode="auto">
            <a:xfrm flipV="1">
              <a:off x="2928" y="743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Line 18"/>
            <p:cNvSpPr>
              <a:spLocks noChangeShapeType="1"/>
            </p:cNvSpPr>
            <p:nvPr/>
          </p:nvSpPr>
          <p:spPr bwMode="auto">
            <a:xfrm flipV="1">
              <a:off x="4536" y="743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3" name="Group 15"/>
            <p:cNvGrpSpPr>
              <a:grpSpLocks/>
            </p:cNvGrpSpPr>
            <p:nvPr/>
          </p:nvGrpSpPr>
          <p:grpSpPr bwMode="auto">
            <a:xfrm>
              <a:off x="5742" y="6791"/>
              <a:ext cx="1206" cy="644"/>
              <a:chOff x="3933" y="6791"/>
              <a:chExt cx="1206" cy="644"/>
            </a:xfrm>
          </p:grpSpPr>
          <p:sp>
            <p:nvSpPr>
              <p:cNvPr id="27" name="Rectangle 17"/>
              <p:cNvSpPr>
                <a:spLocks noChangeArrowheads="1"/>
              </p:cNvSpPr>
              <p:nvPr/>
            </p:nvSpPr>
            <p:spPr bwMode="auto">
              <a:xfrm>
                <a:off x="3933"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dirty="0">
                    <a:latin typeface="Times New Roman" panose="02020603050405020304" pitchFamily="18" charset="0"/>
                    <a:cs typeface="Times New Roman" panose="02020603050405020304" pitchFamily="18" charset="0"/>
                  </a:rPr>
                  <a:t>里程碑</a:t>
                </a:r>
                <a:r>
                  <a:rPr kumimoji="0" lang="zh-CN" altLang="en-US" sz="1800" dirty="0">
                    <a:latin typeface="Times New Roman" panose="02020603050405020304" pitchFamily="18" charset="0"/>
                    <a:cs typeface="Times New Roman" panose="02020603050405020304" pitchFamily="18" charset="0"/>
                  </a:rPr>
                  <a:t> </a:t>
                </a:r>
                <a:r>
                  <a:rPr kumimoji="0" lang="en-US" altLang="zh-CN" sz="1800" dirty="0">
                    <a:latin typeface="Times New Roman" panose="02020603050405020304" pitchFamily="18" charset="0"/>
                    <a:cs typeface="Times New Roman" panose="02020603050405020304" pitchFamily="18" charset="0"/>
                  </a:rPr>
                  <a:t>2</a:t>
                </a:r>
              </a:p>
              <a:p>
                <a:pPr indent="0" algn="ctr"/>
                <a:r>
                  <a:rPr kumimoji="0" lang="zh-CN" altLang="en-US" sz="1800" dirty="0">
                    <a:latin typeface="Times New Roman" panose="02020603050405020304" pitchFamily="18" charset="0"/>
                    <a:cs typeface="Times New Roman" panose="02020603050405020304" pitchFamily="18" charset="0"/>
                  </a:rPr>
                  <a:t>决定继续</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28" name="Line 16"/>
              <p:cNvSpPr>
                <a:spLocks noChangeShapeType="1"/>
              </p:cNvSpPr>
              <p:nvPr/>
            </p:nvSpPr>
            <p:spPr bwMode="auto">
              <a:xfrm>
                <a:off x="3933" y="7113"/>
                <a:ext cx="1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grpSp>
          <p:nvGrpSpPr>
            <p:cNvPr id="14" name="Group 12"/>
            <p:cNvGrpSpPr>
              <a:grpSpLocks/>
            </p:cNvGrpSpPr>
            <p:nvPr/>
          </p:nvGrpSpPr>
          <p:grpSpPr bwMode="auto">
            <a:xfrm>
              <a:off x="3933" y="6791"/>
              <a:ext cx="1206" cy="644"/>
              <a:chOff x="3933" y="6791"/>
              <a:chExt cx="1206" cy="644"/>
            </a:xfrm>
          </p:grpSpPr>
          <p:sp>
            <p:nvSpPr>
              <p:cNvPr id="25" name="Rectangle 14"/>
              <p:cNvSpPr>
                <a:spLocks noChangeArrowheads="1"/>
              </p:cNvSpPr>
              <p:nvPr/>
            </p:nvSpPr>
            <p:spPr bwMode="auto">
              <a:xfrm>
                <a:off x="3933"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dirty="0">
                    <a:latin typeface="Times New Roman" panose="02020603050405020304" pitchFamily="18" charset="0"/>
                    <a:cs typeface="Times New Roman" panose="02020603050405020304" pitchFamily="18" charset="0"/>
                  </a:rPr>
                  <a:t>里程碑</a:t>
                </a:r>
                <a:r>
                  <a:rPr kumimoji="0" lang="zh-CN" altLang="en-US" sz="1800" dirty="0">
                    <a:latin typeface="Times New Roman" panose="02020603050405020304" pitchFamily="18" charset="0"/>
                    <a:cs typeface="Times New Roman" panose="02020603050405020304" pitchFamily="18" charset="0"/>
                  </a:rPr>
                  <a:t> </a:t>
                </a:r>
                <a:r>
                  <a:rPr kumimoji="0" lang="en-US" altLang="zh-CN" sz="1800" dirty="0">
                    <a:latin typeface="Times New Roman" panose="02020603050405020304" pitchFamily="18" charset="0"/>
                    <a:cs typeface="Times New Roman" panose="02020603050405020304" pitchFamily="18" charset="0"/>
                  </a:rPr>
                  <a:t>1</a:t>
                </a:r>
              </a:p>
              <a:p>
                <a:pPr indent="0" algn="ctr"/>
                <a:r>
                  <a:rPr kumimoji="0" lang="zh-CN" altLang="en-US" sz="1800" dirty="0">
                    <a:latin typeface="Times New Roman" panose="02020603050405020304" pitchFamily="18" charset="0"/>
                    <a:cs typeface="Times New Roman" panose="02020603050405020304" pitchFamily="18" charset="0"/>
                  </a:rPr>
                  <a:t>概念选择</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26" name="Line 13"/>
              <p:cNvSpPr>
                <a:spLocks noChangeShapeType="1"/>
              </p:cNvSpPr>
              <p:nvPr/>
            </p:nvSpPr>
            <p:spPr bwMode="auto">
              <a:xfrm>
                <a:off x="3933" y="7113"/>
                <a:ext cx="1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5" name="Rectangle 11"/>
            <p:cNvSpPr>
              <a:spLocks noChangeArrowheads="1"/>
            </p:cNvSpPr>
            <p:nvPr/>
          </p:nvSpPr>
          <p:spPr bwMode="auto">
            <a:xfrm>
              <a:off x="6345" y="7757"/>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大规模开发</a:t>
              </a:r>
            </a:p>
          </p:txBody>
        </p:sp>
        <p:grpSp>
          <p:nvGrpSpPr>
            <p:cNvPr id="16" name="Group 8"/>
            <p:cNvGrpSpPr>
              <a:grpSpLocks/>
            </p:cNvGrpSpPr>
            <p:nvPr/>
          </p:nvGrpSpPr>
          <p:grpSpPr bwMode="auto">
            <a:xfrm>
              <a:off x="7551" y="6791"/>
              <a:ext cx="1206" cy="644"/>
              <a:chOff x="3933" y="6791"/>
              <a:chExt cx="1206" cy="644"/>
            </a:xfrm>
          </p:grpSpPr>
          <p:sp>
            <p:nvSpPr>
              <p:cNvPr id="23" name="Rectangle 10"/>
              <p:cNvSpPr>
                <a:spLocks noChangeArrowheads="1"/>
              </p:cNvSpPr>
              <p:nvPr/>
            </p:nvSpPr>
            <p:spPr bwMode="auto">
              <a:xfrm>
                <a:off x="3933"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dirty="0">
                    <a:latin typeface="Times New Roman" panose="02020603050405020304" pitchFamily="18" charset="0"/>
                    <a:cs typeface="Times New Roman" panose="02020603050405020304" pitchFamily="18" charset="0"/>
                  </a:rPr>
                  <a:t>里程碑</a:t>
                </a:r>
                <a:r>
                  <a:rPr kumimoji="0" lang="zh-CN" altLang="en-US" sz="1800" dirty="0">
                    <a:latin typeface="Times New Roman" panose="02020603050405020304" pitchFamily="18" charset="0"/>
                    <a:cs typeface="Times New Roman" panose="02020603050405020304" pitchFamily="18" charset="0"/>
                  </a:rPr>
                  <a:t> </a:t>
                </a:r>
                <a:r>
                  <a:rPr kumimoji="0" lang="en-US" altLang="zh-CN" sz="1800" dirty="0">
                    <a:latin typeface="Times New Roman" panose="02020603050405020304" pitchFamily="18" charset="0"/>
                    <a:cs typeface="Times New Roman" panose="02020603050405020304" pitchFamily="18" charset="0"/>
                  </a:rPr>
                  <a:t>3</a:t>
                </a:r>
              </a:p>
              <a:p>
                <a:pPr indent="0" algn="ctr"/>
                <a:r>
                  <a:rPr kumimoji="0" lang="zh-CN" altLang="en-US" sz="1800" dirty="0">
                    <a:latin typeface="Times New Roman" panose="02020603050405020304" pitchFamily="18" charset="0"/>
                    <a:cs typeface="Times New Roman" panose="02020603050405020304" pitchFamily="18" charset="0"/>
                  </a:rPr>
                  <a:t>生产和部署</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24" name="Line 9"/>
              <p:cNvSpPr>
                <a:spLocks noChangeShapeType="1"/>
              </p:cNvSpPr>
              <p:nvPr/>
            </p:nvSpPr>
            <p:spPr bwMode="auto">
              <a:xfrm>
                <a:off x="3933" y="7113"/>
                <a:ext cx="1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7" name="Rectangle 7"/>
            <p:cNvSpPr>
              <a:spLocks noChangeArrowheads="1"/>
            </p:cNvSpPr>
            <p:nvPr/>
          </p:nvSpPr>
          <p:spPr bwMode="auto">
            <a:xfrm>
              <a:off x="8154" y="7757"/>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生产和部署</a:t>
              </a:r>
            </a:p>
          </p:txBody>
        </p:sp>
        <p:sp>
          <p:nvSpPr>
            <p:cNvPr id="18" name="Line 6"/>
            <p:cNvSpPr>
              <a:spLocks noChangeShapeType="1"/>
            </p:cNvSpPr>
            <p:nvPr/>
          </p:nvSpPr>
          <p:spPr bwMode="auto">
            <a:xfrm flipV="1">
              <a:off x="6344" y="743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Line 5"/>
            <p:cNvSpPr>
              <a:spLocks noChangeShapeType="1"/>
            </p:cNvSpPr>
            <p:nvPr/>
          </p:nvSpPr>
          <p:spPr bwMode="auto">
            <a:xfrm flipV="1">
              <a:off x="8153" y="743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0" name="Line 4"/>
            <p:cNvSpPr>
              <a:spLocks noChangeShapeType="1"/>
            </p:cNvSpPr>
            <p:nvPr/>
          </p:nvSpPr>
          <p:spPr bwMode="auto">
            <a:xfrm flipH="1">
              <a:off x="3531" y="8240"/>
              <a:ext cx="2814" cy="483"/>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1" name="Line 3"/>
            <p:cNvSpPr>
              <a:spLocks noChangeShapeType="1"/>
            </p:cNvSpPr>
            <p:nvPr/>
          </p:nvSpPr>
          <p:spPr bwMode="auto">
            <a:xfrm>
              <a:off x="8154" y="8240"/>
              <a:ext cx="1206" cy="483"/>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Rectangle 2"/>
            <p:cNvSpPr>
              <a:spLocks noChangeArrowheads="1"/>
            </p:cNvSpPr>
            <p:nvPr/>
          </p:nvSpPr>
          <p:spPr bwMode="auto">
            <a:xfrm>
              <a:off x="3531" y="8723"/>
              <a:ext cx="582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系统开发生命周期（见图</a:t>
              </a:r>
              <a:r>
                <a:rPr kumimoji="0" lang="en-US" altLang="zh-CN" sz="1800" b="0" i="0" u="none" strike="noStrike" cap="none" normalizeH="0" baseline="0" dirty="0" smtClean="0">
                  <a:ln>
                    <a:noFill/>
                  </a:ln>
                  <a:solidFill>
                    <a:schemeClr val="tx1"/>
                  </a:solidFill>
                  <a:effectLst/>
                  <a:cs typeface="Times New Roman" panose="02020603050405020304" pitchFamily="18" charset="0"/>
                </a:rPr>
                <a:t>21-2</a:t>
              </a:r>
              <a:r>
                <a:rPr kumimoji="0" lang="zh-CN" altLang="en-US" sz="1800" b="0" i="0" u="none" strike="noStrike" cap="none" normalizeH="0" baseline="0" dirty="0" smtClean="0">
                  <a:ln>
                    <a:noFill/>
                  </a:ln>
                  <a:solidFill>
                    <a:schemeClr val="tx1"/>
                  </a:solidFill>
                  <a:effectLst/>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sp>
        <p:nvSpPr>
          <p:cNvPr id="29" name="矩形 28"/>
          <p:cNvSpPr/>
          <p:nvPr/>
        </p:nvSpPr>
        <p:spPr>
          <a:xfrm>
            <a:off x="994164" y="1128231"/>
            <a:ext cx="7723612" cy="830997"/>
          </a:xfrm>
          <a:prstGeom prst="rect">
            <a:avLst/>
          </a:prstGeom>
        </p:spPr>
        <p:txBody>
          <a:bodyPr wrap="square">
            <a:spAutoFit/>
          </a:bodyPr>
          <a:lstStyle/>
          <a:p>
            <a:r>
              <a:rPr lang="zh-CN" altLang="en-US" dirty="0"/>
              <a:t>国防系统的建设不是一朝一夕的事情，很多系统从概念研究到装备部队需要经历</a:t>
            </a:r>
            <a:r>
              <a:rPr lang="zh-CN" altLang="en-US" b="1" i="1" dirty="0"/>
              <a:t>几年、十几年或更多</a:t>
            </a:r>
            <a:r>
              <a:rPr lang="zh-CN" altLang="en-US" dirty="0"/>
              <a:t>的时间。</a:t>
            </a:r>
            <a:endParaRPr lang="en-US" altLang="zh-CN" dirty="0"/>
          </a:p>
        </p:txBody>
      </p:sp>
      <p:sp>
        <p:nvSpPr>
          <p:cNvPr id="30" name="矩形 29"/>
          <p:cNvSpPr/>
          <p:nvPr/>
        </p:nvSpPr>
        <p:spPr>
          <a:xfrm>
            <a:off x="3255852" y="1959229"/>
            <a:ext cx="2646878" cy="461665"/>
          </a:xfrm>
          <a:prstGeom prst="rect">
            <a:avLst/>
          </a:prstGeom>
        </p:spPr>
        <p:txBody>
          <a:bodyPr wrap="none">
            <a:spAutoFit/>
          </a:bodyPr>
          <a:lstStyle/>
          <a:p>
            <a:r>
              <a:rPr lang="zh-CN" altLang="zh-CN" dirty="0">
                <a:ea typeface="楷体_GB2312"/>
                <a:cs typeface="Times New Roman" panose="02020603050405020304" pitchFamily="18" charset="0"/>
              </a:rPr>
              <a:t>国防系统生命周期</a:t>
            </a:r>
            <a:endParaRPr lang="zh-CN" altLang="en-US" dirty="0"/>
          </a:p>
        </p:txBody>
      </p:sp>
      <p:sp>
        <p:nvSpPr>
          <p:cNvPr id="31" name="左大括号 30"/>
          <p:cNvSpPr/>
          <p:nvPr/>
        </p:nvSpPr>
        <p:spPr bwMode="auto">
          <a:xfrm rot="5400000">
            <a:off x="4808222" y="-1378577"/>
            <a:ext cx="318747" cy="767131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a:t>
            </a:r>
            <a:r>
              <a:rPr lang="en-US" altLang="zh-CN" dirty="0" smtClean="0"/>
              <a:t>(</a:t>
            </a:r>
            <a:r>
              <a:rPr lang="zh-CN" altLang="en-US" dirty="0" smtClean="0"/>
              <a:t>软硬件</a:t>
            </a:r>
            <a:r>
              <a:rPr lang="en-US" altLang="zh-CN" dirty="0" smtClean="0"/>
              <a:t>)</a:t>
            </a:r>
            <a:r>
              <a:rPr lang="zh-CN" altLang="en-US" dirty="0" smtClean="0"/>
              <a:t>开发</a:t>
            </a:r>
            <a:r>
              <a:rPr lang="zh-CN" altLang="en-US" dirty="0" smtClean="0"/>
              <a:t>阶段的生命周期</a:t>
            </a:r>
            <a:endParaRPr lang="zh-CN" altLang="en-US" dirty="0"/>
          </a:p>
        </p:txBody>
      </p:sp>
      <p:sp>
        <p:nvSpPr>
          <p:cNvPr id="3793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925606" y="1149079"/>
            <a:ext cx="8067090" cy="4409321"/>
            <a:chOff x="2124" y="6469"/>
            <a:chExt cx="8040" cy="5651"/>
          </a:xfrm>
        </p:grpSpPr>
        <p:sp>
          <p:nvSpPr>
            <p:cNvPr id="6" name="Line 47"/>
            <p:cNvSpPr>
              <a:spLocks noChangeShapeType="1"/>
            </p:cNvSpPr>
            <p:nvPr/>
          </p:nvSpPr>
          <p:spPr bwMode="auto">
            <a:xfrm>
              <a:off x="6345" y="7435"/>
              <a:ext cx="1" cy="21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Line 46"/>
            <p:cNvSpPr>
              <a:spLocks noChangeShapeType="1"/>
            </p:cNvSpPr>
            <p:nvPr/>
          </p:nvSpPr>
          <p:spPr bwMode="auto">
            <a:xfrm>
              <a:off x="5541" y="7596"/>
              <a:ext cx="1" cy="177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Line 45"/>
            <p:cNvSpPr>
              <a:spLocks noChangeShapeType="1"/>
            </p:cNvSpPr>
            <p:nvPr/>
          </p:nvSpPr>
          <p:spPr bwMode="auto">
            <a:xfrm>
              <a:off x="3932" y="8079"/>
              <a:ext cx="1" cy="8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9" name="Line 44"/>
            <p:cNvSpPr>
              <a:spLocks noChangeShapeType="1"/>
            </p:cNvSpPr>
            <p:nvPr/>
          </p:nvSpPr>
          <p:spPr bwMode="auto">
            <a:xfrm>
              <a:off x="3129" y="8079"/>
              <a:ext cx="1" cy="8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Rectangle 43"/>
            <p:cNvSpPr>
              <a:spLocks noChangeArrowheads="1"/>
            </p:cNvSpPr>
            <p:nvPr/>
          </p:nvSpPr>
          <p:spPr bwMode="auto">
            <a:xfrm>
              <a:off x="2727" y="7435"/>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系统的硬件要求分析</a:t>
              </a:r>
            </a:p>
          </p:txBody>
        </p:sp>
        <p:sp>
          <p:nvSpPr>
            <p:cNvPr id="11" name="Rectangle 42"/>
            <p:cNvSpPr>
              <a:spLocks noChangeArrowheads="1"/>
            </p:cNvSpPr>
            <p:nvPr/>
          </p:nvSpPr>
          <p:spPr bwMode="auto">
            <a:xfrm>
              <a:off x="2124" y="8079"/>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概念</a:t>
              </a:r>
              <a:endParaRPr kumimoji="0" lang="zh-CN" altLang="zh-CN" sz="1400" b="0" i="0" u="none" strike="noStrike" cap="none" normalizeH="0" baseline="0" dirty="0" smtClean="0">
                <a:ln>
                  <a:noFill/>
                </a:ln>
                <a:solidFill>
                  <a:schemeClr val="tx1"/>
                </a:solidFill>
                <a:effectLst/>
              </a:endParaRPr>
            </a:p>
          </p:txBody>
        </p:sp>
        <p:sp>
          <p:nvSpPr>
            <p:cNvPr id="12" name="Rectangle 41"/>
            <p:cNvSpPr>
              <a:spLocks noChangeArrowheads="1"/>
            </p:cNvSpPr>
            <p:nvPr/>
          </p:nvSpPr>
          <p:spPr bwMode="auto">
            <a:xfrm>
              <a:off x="3933" y="7113"/>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硬件要求</a:t>
              </a: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分析</a:t>
              </a:r>
              <a:endParaRPr kumimoji="0" lang="zh-CN" altLang="zh-CN" sz="1400" b="0" i="0" u="none" strike="noStrike" cap="none" normalizeH="0" baseline="0" dirty="0" smtClean="0">
                <a:ln>
                  <a:noFill/>
                </a:ln>
                <a:solidFill>
                  <a:schemeClr val="tx1"/>
                </a:solidFill>
                <a:effectLst/>
              </a:endParaRPr>
            </a:p>
          </p:txBody>
        </p:sp>
        <p:sp>
          <p:nvSpPr>
            <p:cNvPr id="13" name="Rectangle 40"/>
            <p:cNvSpPr>
              <a:spLocks noChangeArrowheads="1"/>
            </p:cNvSpPr>
            <p:nvPr/>
          </p:nvSpPr>
          <p:spPr bwMode="auto">
            <a:xfrm>
              <a:off x="4737" y="6952"/>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概要设计</a:t>
              </a:r>
            </a:p>
          </p:txBody>
        </p:sp>
        <p:sp>
          <p:nvSpPr>
            <p:cNvPr id="14" name="Rectangle 39"/>
            <p:cNvSpPr>
              <a:spLocks noChangeArrowheads="1"/>
            </p:cNvSpPr>
            <p:nvPr/>
          </p:nvSpPr>
          <p:spPr bwMode="auto">
            <a:xfrm>
              <a:off x="5541" y="6791"/>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详细设计</a:t>
              </a:r>
            </a:p>
          </p:txBody>
        </p:sp>
        <p:sp>
          <p:nvSpPr>
            <p:cNvPr id="15" name="Rectangle 38"/>
            <p:cNvSpPr>
              <a:spLocks noChangeArrowheads="1"/>
            </p:cNvSpPr>
            <p:nvPr/>
          </p:nvSpPr>
          <p:spPr bwMode="auto">
            <a:xfrm>
              <a:off x="6345" y="6630"/>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制造</a:t>
              </a:r>
            </a:p>
          </p:txBody>
        </p:sp>
        <p:sp>
          <p:nvSpPr>
            <p:cNvPr id="16" name="Rectangle 37"/>
            <p:cNvSpPr>
              <a:spLocks noChangeArrowheads="1"/>
            </p:cNvSpPr>
            <p:nvPr/>
          </p:nvSpPr>
          <p:spPr bwMode="auto">
            <a:xfrm>
              <a:off x="2727" y="8884"/>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系统的软件需求分析</a:t>
              </a:r>
            </a:p>
          </p:txBody>
        </p:sp>
        <p:sp>
          <p:nvSpPr>
            <p:cNvPr id="17" name="Rectangle 36"/>
            <p:cNvSpPr>
              <a:spLocks noChangeArrowheads="1"/>
            </p:cNvSpPr>
            <p:nvPr/>
          </p:nvSpPr>
          <p:spPr bwMode="auto">
            <a:xfrm>
              <a:off x="3933" y="9045"/>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软件需求分析</a:t>
              </a:r>
              <a:endParaRPr kumimoji="0" lang="zh-CN" altLang="zh-CN" sz="1400" dirty="0">
                <a:latin typeface="Times New Roman" panose="02020603050405020304" pitchFamily="18" charset="0"/>
                <a:cs typeface="Times New Roman" panose="02020603050405020304" pitchFamily="18" charset="0"/>
              </a:endParaRPr>
            </a:p>
          </p:txBody>
        </p:sp>
        <p:sp>
          <p:nvSpPr>
            <p:cNvPr id="18" name="Rectangle 35"/>
            <p:cNvSpPr>
              <a:spLocks noChangeArrowheads="1"/>
            </p:cNvSpPr>
            <p:nvPr/>
          </p:nvSpPr>
          <p:spPr bwMode="auto">
            <a:xfrm>
              <a:off x="4737" y="9367"/>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概要设计</a:t>
              </a:r>
            </a:p>
          </p:txBody>
        </p:sp>
        <p:sp>
          <p:nvSpPr>
            <p:cNvPr id="19" name="Rectangle 34"/>
            <p:cNvSpPr>
              <a:spLocks noChangeArrowheads="1"/>
            </p:cNvSpPr>
            <p:nvPr/>
          </p:nvSpPr>
          <p:spPr bwMode="auto">
            <a:xfrm>
              <a:off x="5541" y="9528"/>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详细设计</a:t>
              </a:r>
            </a:p>
          </p:txBody>
        </p:sp>
        <p:sp>
          <p:nvSpPr>
            <p:cNvPr id="20" name="Rectangle 33"/>
            <p:cNvSpPr>
              <a:spLocks noChangeArrowheads="1"/>
            </p:cNvSpPr>
            <p:nvPr/>
          </p:nvSpPr>
          <p:spPr bwMode="auto">
            <a:xfrm>
              <a:off x="6345" y="9689"/>
              <a:ext cx="1206"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编程、单元测试、部件集成测试</a:t>
              </a:r>
            </a:p>
          </p:txBody>
        </p:sp>
        <p:sp>
          <p:nvSpPr>
            <p:cNvPr id="21" name="Rectangle 32"/>
            <p:cNvSpPr>
              <a:spLocks noChangeArrowheads="1"/>
            </p:cNvSpPr>
            <p:nvPr/>
          </p:nvSpPr>
          <p:spPr bwMode="auto">
            <a:xfrm>
              <a:off x="7551" y="10172"/>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anose="02020603050405020304" pitchFamily="18" charset="0"/>
                  <a:cs typeface="Times New Roman" panose="02020603050405020304" pitchFamily="18" charset="0"/>
                </a:rPr>
                <a:t>CSCI</a:t>
              </a:r>
            </a:p>
            <a:p>
              <a:pPr indent="0"/>
              <a:r>
                <a:rPr kumimoji="0" lang="zh-CN" altLang="en-US" sz="1400" dirty="0">
                  <a:latin typeface="Times New Roman" panose="02020603050405020304" pitchFamily="18" charset="0"/>
                  <a:cs typeface="Times New Roman" panose="02020603050405020304" pitchFamily="18" charset="0"/>
                </a:rPr>
                <a:t>测试</a:t>
              </a:r>
            </a:p>
          </p:txBody>
        </p:sp>
        <p:sp>
          <p:nvSpPr>
            <p:cNvPr id="22" name="Oval 31"/>
            <p:cNvSpPr>
              <a:spLocks noChangeArrowheads="1"/>
            </p:cNvSpPr>
            <p:nvPr/>
          </p:nvSpPr>
          <p:spPr bwMode="auto">
            <a:xfrm>
              <a:off x="2727" y="8240"/>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SRR</a:t>
              </a:r>
            </a:p>
          </p:txBody>
        </p:sp>
        <p:sp>
          <p:nvSpPr>
            <p:cNvPr id="23" name="Oval 30"/>
            <p:cNvSpPr>
              <a:spLocks noChangeArrowheads="1"/>
            </p:cNvSpPr>
            <p:nvPr/>
          </p:nvSpPr>
          <p:spPr bwMode="auto">
            <a:xfrm>
              <a:off x="3531" y="8240"/>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SDR</a:t>
              </a:r>
            </a:p>
          </p:txBody>
        </p:sp>
        <p:sp>
          <p:nvSpPr>
            <p:cNvPr id="24" name="Oval 29"/>
            <p:cNvSpPr>
              <a:spLocks noChangeArrowheads="1"/>
            </p:cNvSpPr>
            <p:nvPr/>
          </p:nvSpPr>
          <p:spPr bwMode="auto">
            <a:xfrm>
              <a:off x="4335" y="8401"/>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SSR</a:t>
              </a:r>
            </a:p>
          </p:txBody>
        </p:sp>
        <p:sp>
          <p:nvSpPr>
            <p:cNvPr id="25" name="Oval 28"/>
            <p:cNvSpPr>
              <a:spLocks noChangeArrowheads="1"/>
            </p:cNvSpPr>
            <p:nvPr/>
          </p:nvSpPr>
          <p:spPr bwMode="auto">
            <a:xfrm>
              <a:off x="5139" y="8240"/>
              <a:ext cx="1005"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RDR</a:t>
              </a:r>
            </a:p>
          </p:txBody>
        </p:sp>
        <p:sp>
          <p:nvSpPr>
            <p:cNvPr id="26" name="Oval 27"/>
            <p:cNvSpPr>
              <a:spLocks noChangeArrowheads="1"/>
            </p:cNvSpPr>
            <p:nvPr/>
          </p:nvSpPr>
          <p:spPr bwMode="auto">
            <a:xfrm>
              <a:off x="5943" y="7757"/>
              <a:ext cx="1005"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CDR</a:t>
              </a:r>
            </a:p>
          </p:txBody>
        </p:sp>
        <p:sp>
          <p:nvSpPr>
            <p:cNvPr id="27" name="Oval 26"/>
            <p:cNvSpPr>
              <a:spLocks noChangeArrowheads="1"/>
            </p:cNvSpPr>
            <p:nvPr/>
          </p:nvSpPr>
          <p:spPr bwMode="auto">
            <a:xfrm>
              <a:off x="7149" y="8641"/>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TRR</a:t>
              </a:r>
            </a:p>
          </p:txBody>
        </p:sp>
        <p:sp>
          <p:nvSpPr>
            <p:cNvPr id="28" name="Rectangle 25"/>
            <p:cNvSpPr>
              <a:spLocks noChangeArrowheads="1"/>
            </p:cNvSpPr>
            <p:nvPr/>
          </p:nvSpPr>
          <p:spPr bwMode="auto">
            <a:xfrm>
              <a:off x="7350" y="6469"/>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硬件测试</a:t>
              </a:r>
            </a:p>
          </p:txBody>
        </p:sp>
        <p:sp>
          <p:nvSpPr>
            <p:cNvPr id="29" name="Line 24"/>
            <p:cNvSpPr>
              <a:spLocks noChangeShapeType="1"/>
            </p:cNvSpPr>
            <p:nvPr/>
          </p:nvSpPr>
          <p:spPr bwMode="auto">
            <a:xfrm>
              <a:off x="8355" y="7113"/>
              <a:ext cx="1" cy="30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Line 23"/>
            <p:cNvSpPr>
              <a:spLocks noChangeShapeType="1"/>
            </p:cNvSpPr>
            <p:nvPr/>
          </p:nvSpPr>
          <p:spPr bwMode="auto">
            <a:xfrm>
              <a:off x="5541" y="10172"/>
              <a:ext cx="1" cy="9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Rectangle 22"/>
            <p:cNvSpPr>
              <a:spLocks noChangeArrowheads="1"/>
            </p:cNvSpPr>
            <p:nvPr/>
          </p:nvSpPr>
          <p:spPr bwMode="auto">
            <a:xfrm>
              <a:off x="8757" y="7888"/>
              <a:ext cx="1005" cy="78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系统集成与测试</a:t>
              </a:r>
              <a:endParaRPr kumimoji="0" lang="zh-CN" altLang="zh-CN" sz="1400" dirty="0">
                <a:latin typeface="Times New Roman" panose="02020603050405020304" pitchFamily="18" charset="0"/>
                <a:cs typeface="Times New Roman" panose="02020603050405020304" pitchFamily="18" charset="0"/>
              </a:endParaRPr>
            </a:p>
          </p:txBody>
        </p:sp>
        <p:sp>
          <p:nvSpPr>
            <p:cNvPr id="32" name="Oval 21"/>
            <p:cNvSpPr>
              <a:spLocks noChangeArrowheads="1"/>
            </p:cNvSpPr>
            <p:nvPr/>
          </p:nvSpPr>
          <p:spPr bwMode="auto">
            <a:xfrm>
              <a:off x="8556" y="8881"/>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FCA</a:t>
              </a:r>
            </a:p>
          </p:txBody>
        </p:sp>
        <p:sp>
          <p:nvSpPr>
            <p:cNvPr id="33" name="Oval 20"/>
            <p:cNvSpPr>
              <a:spLocks noChangeArrowheads="1"/>
            </p:cNvSpPr>
            <p:nvPr/>
          </p:nvSpPr>
          <p:spPr bwMode="auto">
            <a:xfrm>
              <a:off x="8958" y="9367"/>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PCA</a:t>
              </a:r>
            </a:p>
          </p:txBody>
        </p:sp>
        <p:sp>
          <p:nvSpPr>
            <p:cNvPr id="34" name="Oval 19"/>
            <p:cNvSpPr>
              <a:spLocks noChangeArrowheads="1"/>
            </p:cNvSpPr>
            <p:nvPr/>
          </p:nvSpPr>
          <p:spPr bwMode="auto">
            <a:xfrm>
              <a:off x="9360" y="10011"/>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FQR</a:t>
              </a:r>
            </a:p>
          </p:txBody>
        </p:sp>
        <p:sp>
          <p:nvSpPr>
            <p:cNvPr id="35" name="Line 18"/>
            <p:cNvSpPr>
              <a:spLocks noChangeShapeType="1"/>
            </p:cNvSpPr>
            <p:nvPr/>
          </p:nvSpPr>
          <p:spPr bwMode="auto">
            <a:xfrm>
              <a:off x="9762" y="824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17"/>
            <p:cNvSpPr>
              <a:spLocks noChangeShapeType="1"/>
            </p:cNvSpPr>
            <p:nvPr/>
          </p:nvSpPr>
          <p:spPr bwMode="auto">
            <a:xfrm>
              <a:off x="8355" y="8240"/>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Line 16"/>
            <p:cNvSpPr>
              <a:spLocks noChangeShapeType="1"/>
            </p:cNvSpPr>
            <p:nvPr/>
          </p:nvSpPr>
          <p:spPr bwMode="auto">
            <a:xfrm>
              <a:off x="9142" y="9866"/>
              <a:ext cx="17" cy="111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Line 15"/>
            <p:cNvSpPr>
              <a:spLocks noChangeShapeType="1"/>
            </p:cNvSpPr>
            <p:nvPr/>
          </p:nvSpPr>
          <p:spPr bwMode="auto">
            <a:xfrm>
              <a:off x="8556" y="8240"/>
              <a:ext cx="1" cy="8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Line 14"/>
            <p:cNvSpPr>
              <a:spLocks noChangeShapeType="1"/>
            </p:cNvSpPr>
            <p:nvPr/>
          </p:nvSpPr>
          <p:spPr bwMode="auto">
            <a:xfrm>
              <a:off x="8958" y="9367"/>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Line 13"/>
            <p:cNvSpPr>
              <a:spLocks noChangeShapeType="1"/>
            </p:cNvSpPr>
            <p:nvPr/>
          </p:nvSpPr>
          <p:spPr bwMode="auto">
            <a:xfrm>
              <a:off x="9360" y="9850"/>
              <a:ext cx="20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Line 12"/>
            <p:cNvSpPr>
              <a:spLocks noChangeShapeType="1"/>
            </p:cNvSpPr>
            <p:nvPr/>
          </p:nvSpPr>
          <p:spPr bwMode="auto">
            <a:xfrm flipV="1">
              <a:off x="9962" y="8240"/>
              <a:ext cx="1" cy="177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2" name="Line 11"/>
            <p:cNvSpPr>
              <a:spLocks noChangeShapeType="1"/>
            </p:cNvSpPr>
            <p:nvPr/>
          </p:nvSpPr>
          <p:spPr bwMode="auto">
            <a:xfrm>
              <a:off x="5541" y="10976"/>
              <a:ext cx="3618"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Text Box 10"/>
            <p:cNvSpPr txBox="1">
              <a:spLocks noChangeArrowheads="1"/>
            </p:cNvSpPr>
            <p:nvPr/>
          </p:nvSpPr>
          <p:spPr bwMode="auto">
            <a:xfrm>
              <a:off x="5943" y="10655"/>
              <a:ext cx="1809"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开发配置</a:t>
              </a:r>
            </a:p>
          </p:txBody>
        </p:sp>
        <p:sp>
          <p:nvSpPr>
            <p:cNvPr id="44" name="Text Box 9"/>
            <p:cNvSpPr txBox="1">
              <a:spLocks noChangeArrowheads="1"/>
            </p:cNvSpPr>
            <p:nvPr/>
          </p:nvSpPr>
          <p:spPr bwMode="auto">
            <a:xfrm>
              <a:off x="8656" y="10976"/>
              <a:ext cx="140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cs typeface="Times New Roman" panose="02020603050405020304" pitchFamily="18" charset="0"/>
                </a:rPr>
                <a:t>产品基线</a:t>
              </a:r>
            </a:p>
          </p:txBody>
        </p:sp>
        <p:sp>
          <p:nvSpPr>
            <p:cNvPr id="45" name="Line 8"/>
            <p:cNvSpPr>
              <a:spLocks noChangeShapeType="1"/>
            </p:cNvSpPr>
            <p:nvPr/>
          </p:nvSpPr>
          <p:spPr bwMode="auto">
            <a:xfrm>
              <a:off x="4737" y="8884"/>
              <a:ext cx="1" cy="16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6" name="Line 7"/>
            <p:cNvSpPr>
              <a:spLocks noChangeShapeType="1"/>
            </p:cNvSpPr>
            <p:nvPr/>
          </p:nvSpPr>
          <p:spPr bwMode="auto">
            <a:xfrm>
              <a:off x="7551" y="9045"/>
              <a:ext cx="1" cy="64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Line 6"/>
            <p:cNvSpPr>
              <a:spLocks noChangeShapeType="1"/>
            </p:cNvSpPr>
            <p:nvPr/>
          </p:nvSpPr>
          <p:spPr bwMode="auto">
            <a:xfrm>
              <a:off x="3916" y="9768"/>
              <a:ext cx="17" cy="111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8" name="Text Box 5"/>
            <p:cNvSpPr txBox="1">
              <a:spLocks noChangeArrowheads="1"/>
            </p:cNvSpPr>
            <p:nvPr/>
          </p:nvSpPr>
          <p:spPr bwMode="auto">
            <a:xfrm>
              <a:off x="3330"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cs typeface="Times New Roman" panose="02020603050405020304" pitchFamily="18" charset="0"/>
                </a:rPr>
                <a:t>功能基线</a:t>
              </a:r>
            </a:p>
          </p:txBody>
        </p:sp>
        <p:sp>
          <p:nvSpPr>
            <p:cNvPr id="49" name="Text Box 4"/>
            <p:cNvSpPr txBox="1">
              <a:spLocks noChangeArrowheads="1"/>
            </p:cNvSpPr>
            <p:nvPr/>
          </p:nvSpPr>
          <p:spPr bwMode="auto">
            <a:xfrm>
              <a:off x="4335"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cs typeface="Times New Roman" panose="02020603050405020304" pitchFamily="18" charset="0"/>
                </a:rPr>
                <a:t>分配基线</a:t>
              </a:r>
            </a:p>
          </p:txBody>
        </p:sp>
        <p:sp>
          <p:nvSpPr>
            <p:cNvPr id="50" name="Line 3"/>
            <p:cNvSpPr>
              <a:spLocks noChangeShapeType="1"/>
            </p:cNvSpPr>
            <p:nvPr/>
          </p:nvSpPr>
          <p:spPr bwMode="auto">
            <a:xfrm>
              <a:off x="4720" y="9850"/>
              <a:ext cx="17" cy="111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1" name="Text Box 2"/>
            <p:cNvSpPr txBox="1">
              <a:spLocks noChangeArrowheads="1"/>
            </p:cNvSpPr>
            <p:nvPr/>
          </p:nvSpPr>
          <p:spPr bwMode="auto">
            <a:xfrm>
              <a:off x="2124" y="11315"/>
              <a:ext cx="7557"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anose="02020603050405020304" pitchFamily="18" charset="0"/>
                  <a:cs typeface="Times New Roman" panose="02020603050405020304" pitchFamily="18" charset="0"/>
                </a:rPr>
                <a:t>SRR</a:t>
              </a:r>
              <a:r>
                <a:rPr kumimoji="0" lang="zh-CN" altLang="en-US" sz="1400" dirty="0">
                  <a:latin typeface="Times New Roman" panose="02020603050405020304" pitchFamily="18" charset="0"/>
                  <a:cs typeface="Times New Roman" panose="02020603050405020304" pitchFamily="18" charset="0"/>
                </a:rPr>
                <a:t>：系统需求评审；</a:t>
              </a:r>
              <a:r>
                <a:rPr kumimoji="0" lang="en-US" altLang="zh-CN" sz="1400" dirty="0">
                  <a:latin typeface="Times New Roman" panose="02020603050405020304" pitchFamily="18" charset="0"/>
                  <a:cs typeface="Times New Roman" panose="02020603050405020304" pitchFamily="18" charset="0"/>
                </a:rPr>
                <a:t>SDR</a:t>
              </a:r>
              <a:r>
                <a:rPr kumimoji="0" lang="zh-CN" altLang="en-US" sz="1400" dirty="0">
                  <a:latin typeface="Times New Roman" panose="02020603050405020304" pitchFamily="18" charset="0"/>
                  <a:cs typeface="Times New Roman" panose="02020603050405020304" pitchFamily="18" charset="0"/>
                </a:rPr>
                <a:t>：系统设计评审；</a:t>
              </a:r>
              <a:r>
                <a:rPr kumimoji="0" lang="en-US" altLang="zh-CN" sz="1400" dirty="0">
                  <a:latin typeface="Times New Roman" panose="02020603050405020304" pitchFamily="18" charset="0"/>
                  <a:cs typeface="Times New Roman" panose="02020603050405020304" pitchFamily="18" charset="0"/>
                </a:rPr>
                <a:t>SSR</a:t>
              </a:r>
              <a:r>
                <a:rPr kumimoji="0" lang="zh-CN" altLang="en-US" sz="1400" dirty="0">
                  <a:latin typeface="Times New Roman" panose="02020603050405020304" pitchFamily="18" charset="0"/>
                  <a:cs typeface="Times New Roman" panose="02020603050405020304" pitchFamily="18" charset="0"/>
                </a:rPr>
                <a:t>：软件规格说明评审；</a:t>
              </a:r>
              <a:r>
                <a:rPr kumimoji="0" lang="en-US" altLang="zh-CN" sz="1400" dirty="0">
                  <a:latin typeface="Times New Roman" panose="02020603050405020304" pitchFamily="18" charset="0"/>
                  <a:cs typeface="Times New Roman" panose="02020603050405020304" pitchFamily="18" charset="0"/>
                </a:rPr>
                <a:t>PDR</a:t>
              </a:r>
              <a:r>
                <a:rPr kumimoji="0" lang="zh-CN" altLang="en-US" sz="1400" dirty="0">
                  <a:latin typeface="Times New Roman" panose="02020603050405020304" pitchFamily="18" charset="0"/>
                  <a:cs typeface="Times New Roman" panose="02020603050405020304" pitchFamily="18" charset="0"/>
                </a:rPr>
                <a:t>：概要设计评审；</a:t>
              </a:r>
            </a:p>
            <a:p>
              <a:pPr indent="0"/>
              <a:r>
                <a:rPr kumimoji="0" lang="en-US" altLang="zh-CN" sz="1400" dirty="0">
                  <a:latin typeface="Times New Roman" panose="02020603050405020304" pitchFamily="18" charset="0"/>
                  <a:cs typeface="Times New Roman" panose="02020603050405020304" pitchFamily="18" charset="0"/>
                </a:rPr>
                <a:t>CDR</a:t>
              </a:r>
              <a:r>
                <a:rPr kumimoji="0" lang="zh-CN" altLang="en-US" sz="1400" dirty="0">
                  <a:latin typeface="Times New Roman" panose="02020603050405020304" pitchFamily="18" charset="0"/>
                  <a:cs typeface="Times New Roman" panose="02020603050405020304" pitchFamily="18" charset="0"/>
                </a:rPr>
                <a:t>：关键设计评审；</a:t>
              </a:r>
              <a:r>
                <a:rPr kumimoji="0" lang="en-US" altLang="zh-CN" sz="1400" dirty="0">
                  <a:latin typeface="Times New Roman" panose="02020603050405020304" pitchFamily="18" charset="0"/>
                  <a:cs typeface="Times New Roman" panose="02020603050405020304" pitchFamily="18" charset="0"/>
                </a:rPr>
                <a:t>TRR</a:t>
              </a:r>
              <a:r>
                <a:rPr kumimoji="0" lang="zh-CN" altLang="en-US" sz="1400" dirty="0">
                  <a:latin typeface="Times New Roman" panose="02020603050405020304" pitchFamily="18" charset="0"/>
                  <a:cs typeface="Times New Roman" panose="02020603050405020304" pitchFamily="18" charset="0"/>
                </a:rPr>
                <a:t>：测试准备评审；</a:t>
              </a:r>
              <a:r>
                <a:rPr kumimoji="0" lang="en-US" altLang="zh-CN" sz="1400" dirty="0">
                  <a:latin typeface="Times New Roman" panose="02020603050405020304" pitchFamily="18" charset="0"/>
                  <a:cs typeface="Times New Roman" panose="02020603050405020304" pitchFamily="18" charset="0"/>
                </a:rPr>
                <a:t>FCA</a:t>
              </a:r>
              <a:r>
                <a:rPr kumimoji="0" lang="zh-CN" altLang="en-US" sz="1400" dirty="0">
                  <a:latin typeface="Times New Roman" panose="02020603050405020304" pitchFamily="18" charset="0"/>
                  <a:cs typeface="Times New Roman" panose="02020603050405020304" pitchFamily="18" charset="0"/>
                </a:rPr>
                <a:t>：功能配置审计；</a:t>
              </a:r>
              <a:r>
                <a:rPr kumimoji="0" lang="en-US" altLang="zh-CN" sz="1400" dirty="0">
                  <a:latin typeface="Times New Roman" panose="02020603050405020304" pitchFamily="18" charset="0"/>
                  <a:cs typeface="Times New Roman" panose="02020603050405020304" pitchFamily="18" charset="0"/>
                </a:rPr>
                <a:t>PCA</a:t>
              </a:r>
              <a:r>
                <a:rPr kumimoji="0" lang="zh-CN" altLang="en-US" sz="1400" dirty="0">
                  <a:latin typeface="Times New Roman" panose="02020603050405020304" pitchFamily="18" charset="0"/>
                  <a:cs typeface="Times New Roman" panose="02020603050405020304" pitchFamily="18" charset="0"/>
                </a:rPr>
                <a:t>：物理配置审计；</a:t>
              </a:r>
            </a:p>
            <a:p>
              <a:pPr indent="0"/>
              <a:r>
                <a:rPr kumimoji="0" lang="en-US" altLang="zh-CN" sz="1400" dirty="0">
                  <a:latin typeface="Times New Roman" panose="02020603050405020304" pitchFamily="18" charset="0"/>
                  <a:cs typeface="Times New Roman" panose="02020603050405020304" pitchFamily="18" charset="0"/>
                </a:rPr>
                <a:t>FQR</a:t>
              </a:r>
              <a:r>
                <a:rPr kumimoji="0" lang="zh-CN" altLang="en-US" sz="1400" dirty="0">
                  <a:latin typeface="Times New Roman" panose="02020603050405020304" pitchFamily="18" charset="0"/>
                  <a:cs typeface="Times New Roman" panose="02020603050405020304" pitchFamily="18" charset="0"/>
                </a:rPr>
                <a:t>：正式合格性评审</a:t>
              </a:r>
              <a:r>
                <a:rPr kumimoji="0" lang="zh-CN" altLang="en-US" sz="1400" dirty="0" smtClean="0">
                  <a:latin typeface="Times New Roman" panose="02020603050405020304" pitchFamily="18" charset="0"/>
                  <a:cs typeface="Times New Roman" panose="02020603050405020304" pitchFamily="18" charset="0"/>
                </a:rPr>
                <a:t>。</a:t>
              </a:r>
              <a:endParaRPr kumimoji="0" lang="en-US" altLang="zh-CN" sz="1400" dirty="0" smtClean="0">
                <a:latin typeface="Times New Roman" panose="02020603050405020304" pitchFamily="18" charset="0"/>
                <a:cs typeface="Times New Roman" panose="02020603050405020304" pitchFamily="18" charset="0"/>
              </a:endParaRPr>
            </a:p>
            <a:p>
              <a:pPr indent="0"/>
              <a:endParaRPr kumimoji="0" lang="zh-CN" altLang="en-US" sz="1400" dirty="0">
                <a:latin typeface="Times New Roman" panose="02020603050405020304" pitchFamily="18" charset="0"/>
                <a:cs typeface="Times New Roman" panose="02020603050405020304" pitchFamily="18" charset="0"/>
              </a:endParaRPr>
            </a:p>
          </p:txBody>
        </p:sp>
      </p:grpSp>
      <p:sp>
        <p:nvSpPr>
          <p:cNvPr id="55" name="矩形 54"/>
          <p:cNvSpPr/>
          <p:nvPr/>
        </p:nvSpPr>
        <p:spPr>
          <a:xfrm>
            <a:off x="2896607" y="5429122"/>
            <a:ext cx="6038833" cy="923330"/>
          </a:xfrm>
          <a:prstGeom prst="rect">
            <a:avLst/>
          </a:prstGeom>
        </p:spPr>
        <p:txBody>
          <a:bodyPr wrap="none">
            <a:spAutoFit/>
          </a:bodyPr>
          <a:lstStyle/>
          <a:p>
            <a:pPr indent="0"/>
            <a:r>
              <a:rPr kumimoji="0" lang="en-US" altLang="zh-CN" sz="1800" dirty="0" smtClean="0">
                <a:cs typeface="Times New Roman" panose="02020603050405020304" pitchFamily="18" charset="0"/>
              </a:rPr>
              <a:t>HWCI</a:t>
            </a:r>
            <a:r>
              <a:rPr kumimoji="0" lang="zh-CN" altLang="en-US" sz="1800" dirty="0" smtClean="0">
                <a:cs typeface="Times New Roman" panose="02020603050405020304" pitchFamily="18" charset="0"/>
              </a:rPr>
              <a:t>：</a:t>
            </a:r>
            <a:r>
              <a:rPr lang="zh-CN" altLang="zh-CN" sz="1800" dirty="0"/>
              <a:t>硬件配置项</a:t>
            </a:r>
            <a:r>
              <a:rPr lang="en-US" altLang="zh-CN" sz="1800" dirty="0" smtClean="0"/>
              <a:t>(</a:t>
            </a:r>
            <a:r>
              <a:rPr lang="en-US" altLang="zh-CN" sz="1800" dirty="0" err="1" smtClean="0"/>
              <a:t>HardWare</a:t>
            </a:r>
            <a:r>
              <a:rPr lang="en-US" altLang="zh-CN" sz="1800" dirty="0" smtClean="0"/>
              <a:t> </a:t>
            </a:r>
            <a:r>
              <a:rPr lang="en-US" altLang="zh-CN" sz="1800" dirty="0"/>
              <a:t>Configuration Item</a:t>
            </a:r>
            <a:r>
              <a:rPr lang="zh-CN" altLang="zh-CN" sz="1800" dirty="0" smtClean="0"/>
              <a:t>）</a:t>
            </a:r>
            <a:endParaRPr lang="en-US" altLang="zh-CN" sz="1800" dirty="0" smtClean="0"/>
          </a:p>
          <a:p>
            <a:r>
              <a:rPr kumimoji="0" lang="en-US" altLang="zh-CN" sz="1800" dirty="0">
                <a:cs typeface="Times New Roman" panose="02020603050405020304" pitchFamily="18" charset="0"/>
              </a:rPr>
              <a:t>CSCI</a:t>
            </a:r>
            <a:r>
              <a:rPr kumimoji="0" lang="zh-CN" altLang="en-US" sz="1800" dirty="0">
                <a:cs typeface="Times New Roman" panose="02020603050405020304" pitchFamily="18" charset="0"/>
              </a:rPr>
              <a:t>：</a:t>
            </a:r>
            <a:r>
              <a:rPr lang="zh-CN" altLang="zh-CN" sz="1800" dirty="0"/>
              <a:t>软件配置项</a:t>
            </a:r>
            <a:r>
              <a:rPr lang="en-US" altLang="zh-CN" sz="1800" dirty="0"/>
              <a:t>(Computer Software Configuration Item</a:t>
            </a:r>
            <a:r>
              <a:rPr lang="zh-CN" altLang="zh-CN" sz="1800" dirty="0"/>
              <a:t>）</a:t>
            </a:r>
            <a:endParaRPr kumimoji="0" lang="en-US" altLang="zh-CN" sz="1800" dirty="0">
              <a:cs typeface="Times New Roman" panose="02020603050405020304" pitchFamily="18" charset="0"/>
            </a:endParaRPr>
          </a:p>
          <a:p>
            <a:pPr indent="0"/>
            <a:r>
              <a:rPr lang="zh-CN" altLang="zh-CN" sz="1800" dirty="0" smtClean="0"/>
              <a:t>其</a:t>
            </a:r>
            <a:r>
              <a:rPr lang="zh-CN" altLang="en-US" sz="1800" dirty="0" smtClean="0"/>
              <a:t>他</a:t>
            </a:r>
            <a:r>
              <a:rPr lang="zh-CN" altLang="zh-CN" sz="1800" dirty="0" smtClean="0"/>
              <a:t>配置项</a:t>
            </a:r>
            <a:r>
              <a:rPr lang="zh-CN" altLang="en-US" sz="1800" dirty="0" smtClean="0"/>
              <a:t>：</a:t>
            </a:r>
            <a:r>
              <a:rPr lang="zh-CN" altLang="zh-CN" sz="1800" dirty="0" smtClean="0"/>
              <a:t>例如</a:t>
            </a:r>
            <a:r>
              <a:rPr lang="zh-CN" altLang="zh-CN" sz="1800" dirty="0"/>
              <a:t>，士兵和指挥人员的操作</a:t>
            </a:r>
            <a:r>
              <a:rPr lang="zh-CN" altLang="zh-CN" sz="1800" dirty="0" smtClean="0"/>
              <a:t>项</a:t>
            </a:r>
            <a:endParaRPr kumimoji="0" lang="en-US" altLang="zh-CN" sz="1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 </a:t>
            </a:r>
            <a:r>
              <a:rPr lang="zh-CN" altLang="en-US" dirty="0" smtClean="0"/>
              <a:t>软件开发过程</a:t>
            </a:r>
            <a:endParaRPr lang="zh-CN" altLang="en-US" dirty="0"/>
          </a:p>
        </p:txBody>
      </p:sp>
      <p:sp>
        <p:nvSpPr>
          <p:cNvPr id="3" name="内容占位符 2"/>
          <p:cNvSpPr>
            <a:spLocks noGrp="1"/>
          </p:cNvSpPr>
          <p:nvPr>
            <p:ph idx="1"/>
          </p:nvPr>
        </p:nvSpPr>
        <p:spPr/>
        <p:txBody>
          <a:bodyPr/>
          <a:lstStyle/>
          <a:p>
            <a:r>
              <a:rPr lang="en-US" dirty="0" smtClean="0"/>
              <a:t>21.3.1 </a:t>
            </a:r>
            <a:r>
              <a:rPr lang="zh-CN" altLang="en-US" dirty="0" smtClean="0"/>
              <a:t>文档驱动的软件开发</a:t>
            </a:r>
            <a:r>
              <a:rPr lang="en-US" dirty="0" smtClean="0"/>
              <a:t>	</a:t>
            </a:r>
            <a:endParaRPr lang="zh-CN" altLang="en-US" dirty="0" smtClean="0"/>
          </a:p>
          <a:p>
            <a:r>
              <a:rPr lang="en-US" dirty="0" smtClean="0"/>
              <a:t>21.3.2 </a:t>
            </a:r>
            <a:r>
              <a:rPr lang="zh-CN" altLang="en-US" dirty="0" smtClean="0"/>
              <a:t>过程各阶段的要求</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21.3.1 </a:t>
            </a:r>
            <a:r>
              <a:rPr lang="zh-CN" altLang="en-US" dirty="0" smtClean="0"/>
              <a:t>文档驱动的软件开发</a:t>
            </a:r>
            <a:endParaRPr lang="zh-CN" altLang="en-US" dirty="0"/>
          </a:p>
        </p:txBody>
      </p:sp>
      <p:sp>
        <p:nvSpPr>
          <p:cNvPr id="3" name="内容占位符 2"/>
          <p:cNvSpPr>
            <a:spLocks noGrp="1"/>
          </p:cNvSpPr>
          <p:nvPr>
            <p:ph idx="1"/>
          </p:nvPr>
        </p:nvSpPr>
        <p:spPr/>
        <p:txBody>
          <a:bodyPr/>
          <a:lstStyle/>
          <a:p>
            <a:r>
              <a:rPr lang="zh-CN" altLang="en-US" dirty="0" smtClean="0"/>
              <a:t>中间产品是指在软件开发的各个阶段产生的人工制品，例如，软件需求分析文档、设计文档、源代码。</a:t>
            </a:r>
            <a:endParaRPr lang="en-US" altLang="zh-CN" dirty="0" smtClean="0"/>
          </a:p>
          <a:p>
            <a:pPr lvl="1"/>
            <a:r>
              <a:rPr lang="zh-CN" altLang="en-US" dirty="0" smtClean="0"/>
              <a:t>从软件生产的角度看，这些中间产品的质量决定着最终产品</a:t>
            </a:r>
            <a:r>
              <a:rPr lang="en-US" dirty="0" smtClean="0"/>
              <a:t>(</a:t>
            </a:r>
            <a:r>
              <a:rPr lang="zh-CN" altLang="en-US" dirty="0" smtClean="0"/>
              <a:t>可执行代码和用户手册</a:t>
            </a:r>
            <a:r>
              <a:rPr lang="en-US" dirty="0" smtClean="0"/>
              <a:t>)</a:t>
            </a:r>
            <a:r>
              <a:rPr lang="zh-CN" altLang="en-US" dirty="0" smtClean="0"/>
              <a:t>的质量。</a:t>
            </a:r>
            <a:endParaRPr lang="en-US" altLang="zh-CN" dirty="0" smtClean="0"/>
          </a:p>
          <a:p>
            <a:r>
              <a:rPr lang="zh-CN" altLang="en-US" dirty="0" smtClean="0"/>
              <a:t>由于主要的中间产品是文档，人们也就习惯于把这种开发模式称为</a:t>
            </a:r>
            <a:r>
              <a:rPr lang="zh-CN" altLang="en-US" b="1" dirty="0" smtClean="0"/>
              <a:t>“文档驱动</a:t>
            </a:r>
            <a:r>
              <a:rPr lang="en-US" b="1" dirty="0" smtClean="0"/>
              <a:t>(Document-Driven)</a:t>
            </a:r>
            <a:r>
              <a:rPr lang="zh-CN" altLang="en-US" b="1" dirty="0" smtClean="0"/>
              <a:t>开发”</a:t>
            </a:r>
            <a:r>
              <a:rPr lang="zh-CN" altLang="en-US" dirty="0" smtClean="0"/>
              <a:t>。</a:t>
            </a:r>
            <a:endParaRPr lang="en-US" altLang="zh-CN" dirty="0" smtClean="0"/>
          </a:p>
          <a:p>
            <a:pPr lvl="1"/>
            <a:r>
              <a:rPr lang="zh-CN" altLang="en-US" dirty="0" smtClean="0"/>
              <a:t>文档驱动的开发模式的优势是各阶段的劳动成果可见性强，能够直观地反应工程的进展情况。</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1"/>
          <p:cNvGrpSpPr>
            <a:grpSpLocks noChangeAspect="1"/>
          </p:cNvGrpSpPr>
          <p:nvPr/>
        </p:nvGrpSpPr>
        <p:grpSpPr bwMode="auto">
          <a:xfrm>
            <a:off x="85826" y="112770"/>
            <a:ext cx="7821050" cy="6539640"/>
            <a:chOff x="1469" y="1429"/>
            <a:chExt cx="8178" cy="10677"/>
          </a:xfrm>
        </p:grpSpPr>
        <p:sp>
          <p:nvSpPr>
            <p:cNvPr id="5" name="Line 46"/>
            <p:cNvSpPr>
              <a:spLocks noChangeShapeType="1"/>
            </p:cNvSpPr>
            <p:nvPr/>
          </p:nvSpPr>
          <p:spPr bwMode="auto">
            <a:xfrm>
              <a:off x="8232" y="2084"/>
              <a:ext cx="1" cy="9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 name="Line 45"/>
            <p:cNvSpPr>
              <a:spLocks noChangeShapeType="1"/>
            </p:cNvSpPr>
            <p:nvPr/>
          </p:nvSpPr>
          <p:spPr bwMode="auto">
            <a:xfrm>
              <a:off x="4605" y="2084"/>
              <a:ext cx="9" cy="9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Line 44"/>
            <p:cNvSpPr>
              <a:spLocks noChangeShapeType="1"/>
            </p:cNvSpPr>
            <p:nvPr/>
          </p:nvSpPr>
          <p:spPr bwMode="auto">
            <a:xfrm>
              <a:off x="2805" y="2084"/>
              <a:ext cx="1" cy="9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Rectangle 43"/>
            <p:cNvSpPr>
              <a:spLocks noChangeArrowheads="1"/>
            </p:cNvSpPr>
            <p:nvPr/>
          </p:nvSpPr>
          <p:spPr bwMode="auto">
            <a:xfrm>
              <a:off x="2805" y="1440"/>
              <a:ext cx="1810"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软件需求分析</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2"/>
            <p:cNvSpPr>
              <a:spLocks noChangeArrowheads="1"/>
            </p:cNvSpPr>
            <p:nvPr/>
          </p:nvSpPr>
          <p:spPr bwMode="auto">
            <a:xfrm>
              <a:off x="4614" y="1440"/>
              <a:ext cx="2010"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概要设计</a:t>
              </a:r>
            </a:p>
          </p:txBody>
        </p:sp>
        <p:sp>
          <p:nvSpPr>
            <p:cNvPr id="10" name="Rectangle 41"/>
            <p:cNvSpPr>
              <a:spLocks noChangeArrowheads="1"/>
            </p:cNvSpPr>
            <p:nvPr/>
          </p:nvSpPr>
          <p:spPr bwMode="auto">
            <a:xfrm>
              <a:off x="6624" y="1440"/>
              <a:ext cx="1608"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详细设计</a:t>
              </a:r>
            </a:p>
          </p:txBody>
        </p:sp>
        <p:sp>
          <p:nvSpPr>
            <p:cNvPr id="11" name="Rectangle 40"/>
            <p:cNvSpPr>
              <a:spLocks noChangeArrowheads="1"/>
            </p:cNvSpPr>
            <p:nvPr/>
          </p:nvSpPr>
          <p:spPr bwMode="auto">
            <a:xfrm>
              <a:off x="8232" y="1429"/>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编码和</a:t>
              </a:r>
            </a:p>
            <a:p>
              <a:pPr indent="0" algn="ctr"/>
              <a:r>
                <a:rPr kumimoji="0" lang="zh-CN" altLang="zh-CN" sz="1400" dirty="0">
                  <a:latin typeface="Times New Roman" pitchFamily="18" charset="0"/>
                  <a:cs typeface="Times New Roman" panose="02020603050405020304" pitchFamily="18" charset="0"/>
                </a:rPr>
                <a:t>单元测试</a:t>
              </a:r>
            </a:p>
          </p:txBody>
        </p:sp>
        <p:sp>
          <p:nvSpPr>
            <p:cNvPr id="12" name="AutoShape 39"/>
            <p:cNvSpPr>
              <a:spLocks noChangeArrowheads="1"/>
            </p:cNvSpPr>
            <p:nvPr/>
          </p:nvSpPr>
          <p:spPr bwMode="auto">
            <a:xfrm>
              <a:off x="2115" y="2245"/>
              <a:ext cx="1768"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系统需求规格说明</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 name="AutoShape 38"/>
            <p:cNvSpPr>
              <a:spLocks noChangeArrowheads="1"/>
            </p:cNvSpPr>
            <p:nvPr/>
          </p:nvSpPr>
          <p:spPr bwMode="auto">
            <a:xfrm>
              <a:off x="4011" y="3130"/>
              <a:ext cx="1407" cy="7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完成的</a:t>
              </a:r>
              <a:r>
                <a:rPr kumimoji="0" lang="zh-CN" altLang="zh-CN" sz="1400" dirty="0" smtClean="0">
                  <a:latin typeface="Times New Roman" panose="02020603050405020304" pitchFamily="18" charset="0"/>
                  <a:cs typeface="Times New Roman" panose="02020603050405020304" pitchFamily="18" charset="0"/>
                </a:rPr>
                <a:t>运行概念</a:t>
              </a:r>
              <a:r>
                <a:rPr kumimoji="0" lang="zh-CN" altLang="zh-CN" sz="1400" dirty="0">
                  <a:latin typeface="Times New Roman" panose="02020603050405020304" pitchFamily="18" charset="0"/>
                  <a:cs typeface="Times New Roman" panose="02020603050405020304" pitchFamily="18" charset="0"/>
                </a:rPr>
                <a:t>文档</a:t>
              </a:r>
            </a:p>
          </p:txBody>
        </p:sp>
        <p:sp>
          <p:nvSpPr>
            <p:cNvPr id="14" name="AutoShape 37"/>
            <p:cNvSpPr>
              <a:spLocks noChangeArrowheads="1"/>
            </p:cNvSpPr>
            <p:nvPr/>
          </p:nvSpPr>
          <p:spPr bwMode="auto">
            <a:xfrm>
              <a:off x="5912" y="2245"/>
              <a:ext cx="1452"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软件测试计划</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15" name="AutoShape 36"/>
            <p:cNvSpPr>
              <a:spLocks noChangeArrowheads="1"/>
            </p:cNvSpPr>
            <p:nvPr/>
          </p:nvSpPr>
          <p:spPr bwMode="auto">
            <a:xfrm>
              <a:off x="7629" y="2245"/>
              <a:ext cx="140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软件测试描述</a:t>
              </a:r>
            </a:p>
          </p:txBody>
        </p:sp>
        <p:sp>
          <p:nvSpPr>
            <p:cNvPr id="16" name="AutoShape 35"/>
            <p:cNvSpPr>
              <a:spLocks noChangeArrowheads="1"/>
            </p:cNvSpPr>
            <p:nvPr/>
          </p:nvSpPr>
          <p:spPr bwMode="auto">
            <a:xfrm>
              <a:off x="2202" y="3050"/>
              <a:ext cx="1399" cy="79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初步运行概念文档</a:t>
              </a:r>
              <a:endParaRPr kumimoji="0" lang="zh-CN" altLang="zh-CN" sz="1400" b="0" i="0" u="none" strike="noStrike" cap="none" normalizeH="0" baseline="0" dirty="0" smtClean="0">
                <a:ln>
                  <a:noFill/>
                </a:ln>
                <a:solidFill>
                  <a:schemeClr val="tx1"/>
                </a:solidFill>
                <a:effectLst/>
              </a:endParaRPr>
            </a:p>
          </p:txBody>
        </p:sp>
        <p:sp>
          <p:nvSpPr>
            <p:cNvPr id="17" name="AutoShape 34"/>
            <p:cNvSpPr>
              <a:spLocks noChangeArrowheads="1"/>
            </p:cNvSpPr>
            <p:nvPr/>
          </p:nvSpPr>
          <p:spPr bwMode="auto">
            <a:xfrm>
              <a:off x="2796" y="3935"/>
              <a:ext cx="1407"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概要接口规格说明</a:t>
              </a:r>
            </a:p>
          </p:txBody>
        </p:sp>
        <p:sp>
          <p:nvSpPr>
            <p:cNvPr id="18" name="AutoShape 33"/>
            <p:cNvSpPr>
              <a:spLocks noChangeArrowheads="1"/>
            </p:cNvSpPr>
            <p:nvPr/>
          </p:nvSpPr>
          <p:spPr bwMode="auto">
            <a:xfrm>
              <a:off x="4550" y="4016"/>
              <a:ext cx="1270" cy="73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接口需求规格说明</a:t>
              </a:r>
            </a:p>
          </p:txBody>
        </p:sp>
        <p:sp>
          <p:nvSpPr>
            <p:cNvPr id="19" name="AutoShape 32"/>
            <p:cNvSpPr>
              <a:spLocks noChangeArrowheads="1"/>
            </p:cNvSpPr>
            <p:nvPr/>
          </p:nvSpPr>
          <p:spPr bwMode="auto">
            <a:xfrm>
              <a:off x="6021" y="3211"/>
              <a:ext cx="1343"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软件</a:t>
              </a:r>
              <a:r>
                <a:rPr kumimoji="0" lang="zh-CN" altLang="zh-CN" sz="1400" dirty="0" smtClean="0">
                  <a:latin typeface="Times New Roman" panose="02020603050405020304" pitchFamily="18" charset="0"/>
                  <a:cs typeface="Times New Roman" panose="02020603050405020304" pitchFamily="18" charset="0"/>
                </a:rPr>
                <a:t>顶层设计</a:t>
              </a:r>
              <a:r>
                <a:rPr kumimoji="0" lang="zh-CN" altLang="zh-CN" sz="1400" dirty="0">
                  <a:latin typeface="Times New Roman" panose="02020603050405020304" pitchFamily="18" charset="0"/>
                  <a:cs typeface="Times New Roman" panose="02020603050405020304" pitchFamily="18" charset="0"/>
                </a:rPr>
                <a:t>文档</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20" name="AutoShape 31"/>
            <p:cNvSpPr>
              <a:spLocks noChangeArrowheads="1"/>
            </p:cNvSpPr>
            <p:nvPr/>
          </p:nvSpPr>
          <p:spPr bwMode="auto">
            <a:xfrm>
              <a:off x="6021" y="4016"/>
              <a:ext cx="1406"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概要</a:t>
              </a:r>
              <a:r>
                <a:rPr kumimoji="0" lang="zh-CN" altLang="zh-CN" sz="1400" dirty="0" smtClean="0">
                  <a:latin typeface="Times New Roman" panose="02020603050405020304" pitchFamily="18" charset="0"/>
                  <a:cs typeface="Times New Roman" panose="02020603050405020304" pitchFamily="18" charset="0"/>
                </a:rPr>
                <a:t>的</a:t>
              </a:r>
              <a:r>
                <a:rPr kumimoji="0" lang="en-US" altLang="zh-CN" sz="1400" dirty="0" smtClean="0">
                  <a:latin typeface="Times New Roman" panose="02020603050405020304" pitchFamily="18" charset="0"/>
                  <a:cs typeface="Times New Roman" panose="02020603050405020304" pitchFamily="18" charset="0"/>
                </a:rPr>
                <a:t>CRISD</a:t>
              </a:r>
              <a:endParaRPr kumimoji="0" lang="en-US" altLang="zh-CN" sz="14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endParaRPr>
            </a:p>
          </p:txBody>
        </p:sp>
        <p:sp>
          <p:nvSpPr>
            <p:cNvPr id="21" name="Line 30"/>
            <p:cNvSpPr>
              <a:spLocks noChangeShapeType="1"/>
            </p:cNvSpPr>
            <p:nvPr/>
          </p:nvSpPr>
          <p:spPr bwMode="auto">
            <a:xfrm>
              <a:off x="6624" y="2084"/>
              <a:ext cx="1" cy="9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AutoShape 29"/>
            <p:cNvSpPr>
              <a:spLocks noChangeArrowheads="1"/>
            </p:cNvSpPr>
            <p:nvPr/>
          </p:nvSpPr>
          <p:spPr bwMode="auto">
            <a:xfrm>
              <a:off x="2334" y="4770"/>
              <a:ext cx="1476" cy="6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概要软件需求规格说明</a:t>
              </a:r>
            </a:p>
          </p:txBody>
        </p:sp>
        <p:sp>
          <p:nvSpPr>
            <p:cNvPr id="23" name="AutoShape 28"/>
            <p:cNvSpPr>
              <a:spLocks noChangeArrowheads="1"/>
            </p:cNvSpPr>
            <p:nvPr/>
          </p:nvSpPr>
          <p:spPr bwMode="auto">
            <a:xfrm>
              <a:off x="2805" y="5596"/>
              <a:ext cx="1206"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软件配置管理计划</a:t>
              </a:r>
            </a:p>
          </p:txBody>
        </p:sp>
        <p:sp>
          <p:nvSpPr>
            <p:cNvPr id="24" name="AutoShape 27"/>
            <p:cNvSpPr>
              <a:spLocks noChangeArrowheads="1"/>
            </p:cNvSpPr>
            <p:nvPr/>
          </p:nvSpPr>
          <p:spPr bwMode="auto">
            <a:xfrm>
              <a:off x="2805" y="6431"/>
              <a:ext cx="1206" cy="8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软件质量评价计划</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25" name="AutoShape 26"/>
            <p:cNvSpPr>
              <a:spLocks noChangeArrowheads="1"/>
            </p:cNvSpPr>
            <p:nvPr/>
          </p:nvSpPr>
          <p:spPr bwMode="auto">
            <a:xfrm>
              <a:off x="2798" y="7386"/>
              <a:ext cx="1398" cy="7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软件标准和规程手册</a:t>
              </a:r>
            </a:p>
          </p:txBody>
        </p:sp>
        <p:sp>
          <p:nvSpPr>
            <p:cNvPr id="26" name="AutoShape 25"/>
            <p:cNvSpPr>
              <a:spLocks noChangeArrowheads="1"/>
            </p:cNvSpPr>
            <p:nvPr/>
          </p:nvSpPr>
          <p:spPr bwMode="auto">
            <a:xfrm>
              <a:off x="2202" y="8223"/>
              <a:ext cx="1482" cy="52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软件开发计划</a:t>
              </a:r>
              <a:endParaRPr kumimoji="0" lang="zh-CN" altLang="zh-CN" sz="1400" dirty="0">
                <a:latin typeface="Times New Roman" panose="02020603050405020304" pitchFamily="18" charset="0"/>
                <a:cs typeface="Times New Roman" panose="02020603050405020304" pitchFamily="18" charset="0"/>
              </a:endParaRPr>
            </a:p>
          </p:txBody>
        </p:sp>
        <p:sp>
          <p:nvSpPr>
            <p:cNvPr id="27" name="AutoShape 24"/>
            <p:cNvSpPr>
              <a:spLocks noChangeArrowheads="1"/>
            </p:cNvSpPr>
            <p:nvPr/>
          </p:nvSpPr>
          <p:spPr bwMode="auto">
            <a:xfrm>
              <a:off x="4011" y="4882"/>
              <a:ext cx="1722"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软件</a:t>
              </a:r>
              <a:r>
                <a:rPr kumimoji="0" lang="zh-CN" altLang="zh-CN" sz="1400" dirty="0" smtClean="0">
                  <a:latin typeface="Times New Roman" panose="02020603050405020304" pitchFamily="18" charset="0"/>
                  <a:cs typeface="Times New Roman" panose="02020603050405020304" pitchFamily="18" charset="0"/>
                </a:rPr>
                <a:t>需求规格</a:t>
              </a:r>
              <a:r>
                <a:rPr kumimoji="0" lang="zh-CN" altLang="zh-CN" sz="1400" dirty="0">
                  <a:latin typeface="Times New Roman" panose="02020603050405020304" pitchFamily="18" charset="0"/>
                  <a:cs typeface="Times New Roman" panose="02020603050405020304" pitchFamily="18" charset="0"/>
                </a:rPr>
                <a:t>说明</a:t>
              </a:r>
            </a:p>
          </p:txBody>
        </p:sp>
        <p:sp>
          <p:nvSpPr>
            <p:cNvPr id="28" name="AutoShape 23"/>
            <p:cNvSpPr>
              <a:spLocks noChangeArrowheads="1"/>
            </p:cNvSpPr>
            <p:nvPr/>
          </p:nvSpPr>
          <p:spPr bwMode="auto">
            <a:xfrm>
              <a:off x="5834" y="4884"/>
              <a:ext cx="1698" cy="644"/>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概要</a:t>
              </a:r>
              <a:r>
                <a:rPr kumimoji="0" lang="zh-CN" altLang="zh-CN" sz="1400" dirty="0" smtClean="0">
                  <a:latin typeface="Times New Roman" panose="02020603050405020304" pitchFamily="18" charset="0"/>
                  <a:cs typeface="Times New Roman" panose="02020603050405020304" pitchFamily="18" charset="0"/>
                </a:rPr>
                <a:t>计算机系统</a:t>
              </a:r>
              <a:r>
                <a:rPr kumimoji="0" lang="zh-CN" altLang="zh-CN" sz="1400" dirty="0">
                  <a:latin typeface="Times New Roman" panose="02020603050405020304" pitchFamily="18" charset="0"/>
                  <a:cs typeface="Times New Roman" panose="02020603050405020304" pitchFamily="18" charset="0"/>
                </a:rPr>
                <a:t>操作手册</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29" name="AutoShape 22"/>
            <p:cNvSpPr>
              <a:spLocks noChangeArrowheads="1"/>
            </p:cNvSpPr>
            <p:nvPr/>
          </p:nvSpPr>
          <p:spPr bwMode="auto">
            <a:xfrm>
              <a:off x="5794" y="5934"/>
              <a:ext cx="1738" cy="644"/>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概要</a:t>
              </a:r>
              <a:r>
                <a:rPr kumimoji="0" lang="zh-CN" altLang="zh-CN" sz="1400" dirty="0" smtClean="0">
                  <a:latin typeface="Times New Roman" panose="02020603050405020304" pitchFamily="18" charset="0"/>
                  <a:cs typeface="Times New Roman" panose="02020603050405020304" pitchFamily="18" charset="0"/>
                </a:rPr>
                <a:t>软件用户手册</a:t>
              </a:r>
              <a:endParaRPr kumimoji="0" lang="zh-CN" altLang="zh-CN" sz="14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30" name="AutoShape 21"/>
            <p:cNvSpPr>
              <a:spLocks noChangeArrowheads="1"/>
            </p:cNvSpPr>
            <p:nvPr/>
          </p:nvSpPr>
          <p:spPr bwMode="auto">
            <a:xfrm>
              <a:off x="5821" y="6742"/>
              <a:ext cx="1711" cy="809"/>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概要</a:t>
              </a:r>
              <a:r>
                <a:rPr kumimoji="0" lang="zh-CN" altLang="zh-CN" sz="1400" dirty="0" smtClean="0">
                  <a:latin typeface="Times New Roman" panose="02020603050405020304" pitchFamily="18" charset="0"/>
                  <a:cs typeface="Times New Roman" panose="02020603050405020304" pitchFamily="18" charset="0"/>
                </a:rPr>
                <a:t>计算机系统</a:t>
              </a:r>
              <a:r>
                <a:rPr kumimoji="0" lang="zh-CN" altLang="zh-CN" sz="1400" dirty="0">
                  <a:latin typeface="Times New Roman" panose="02020603050405020304" pitchFamily="18" charset="0"/>
                  <a:cs typeface="Times New Roman" panose="02020603050405020304" pitchFamily="18" charset="0"/>
                </a:rPr>
                <a:t>诊断手册</a:t>
              </a:r>
            </a:p>
          </p:txBody>
        </p:sp>
        <p:sp>
          <p:nvSpPr>
            <p:cNvPr id="31" name="AutoShape 20"/>
            <p:cNvSpPr>
              <a:spLocks noChangeArrowheads="1"/>
            </p:cNvSpPr>
            <p:nvPr/>
          </p:nvSpPr>
          <p:spPr bwMode="auto">
            <a:xfrm>
              <a:off x="7830" y="4821"/>
              <a:ext cx="181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软件详细设计文档</a:t>
              </a:r>
            </a:p>
          </p:txBody>
        </p:sp>
        <p:sp>
          <p:nvSpPr>
            <p:cNvPr id="32" name="AutoShape 19"/>
            <p:cNvSpPr>
              <a:spLocks noChangeArrowheads="1"/>
            </p:cNvSpPr>
            <p:nvPr/>
          </p:nvSpPr>
          <p:spPr bwMode="auto">
            <a:xfrm>
              <a:off x="7830" y="5656"/>
              <a:ext cx="148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软件开发文卷</a:t>
              </a:r>
              <a:endParaRPr kumimoji="0" lang="zh-CN" altLang="zh-CN" sz="1400" dirty="0">
                <a:latin typeface="Times New Roman" panose="02020603050405020304" pitchFamily="18" charset="0"/>
                <a:cs typeface="Times New Roman" panose="02020603050405020304" pitchFamily="18" charset="0"/>
              </a:endParaRPr>
            </a:p>
          </p:txBody>
        </p:sp>
        <p:sp>
          <p:nvSpPr>
            <p:cNvPr id="33" name="AutoShape 18"/>
            <p:cNvSpPr>
              <a:spLocks noChangeArrowheads="1"/>
            </p:cNvSpPr>
            <p:nvPr/>
          </p:nvSpPr>
          <p:spPr bwMode="auto">
            <a:xfrm>
              <a:off x="7830" y="6431"/>
              <a:ext cx="1563"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非正式测试描述</a:t>
              </a:r>
            </a:p>
          </p:txBody>
        </p:sp>
        <p:sp>
          <p:nvSpPr>
            <p:cNvPr id="34" name="AutoShape 17"/>
            <p:cNvSpPr>
              <a:spLocks noChangeArrowheads="1"/>
            </p:cNvSpPr>
            <p:nvPr/>
          </p:nvSpPr>
          <p:spPr bwMode="auto">
            <a:xfrm>
              <a:off x="7830" y="7236"/>
              <a:ext cx="1206"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CRISD</a:t>
              </a:r>
            </a:p>
          </p:txBody>
        </p:sp>
        <p:sp>
          <p:nvSpPr>
            <p:cNvPr id="35" name="AutoShape 16"/>
            <p:cNvSpPr>
              <a:spLocks noChangeArrowheads="1"/>
            </p:cNvSpPr>
            <p:nvPr/>
          </p:nvSpPr>
          <p:spPr bwMode="auto">
            <a:xfrm>
              <a:off x="7629" y="8041"/>
              <a:ext cx="1608" cy="483"/>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软件程序员手册</a:t>
              </a:r>
            </a:p>
          </p:txBody>
        </p:sp>
        <p:sp>
          <p:nvSpPr>
            <p:cNvPr id="36" name="AutoShape 15"/>
            <p:cNvSpPr>
              <a:spLocks noChangeArrowheads="1"/>
            </p:cNvSpPr>
            <p:nvPr/>
          </p:nvSpPr>
          <p:spPr bwMode="auto">
            <a:xfrm>
              <a:off x="7629" y="8685"/>
              <a:ext cx="1608" cy="483"/>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固件支持手册</a:t>
              </a:r>
            </a:p>
          </p:txBody>
        </p:sp>
        <p:sp>
          <p:nvSpPr>
            <p:cNvPr id="37" name="Oval 14"/>
            <p:cNvSpPr>
              <a:spLocks noChangeArrowheads="1"/>
            </p:cNvSpPr>
            <p:nvPr/>
          </p:nvSpPr>
          <p:spPr bwMode="auto">
            <a:xfrm>
              <a:off x="2202" y="9329"/>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系统需求</a:t>
              </a:r>
            </a:p>
            <a:p>
              <a:pPr indent="0" algn="ctr"/>
              <a:r>
                <a:rPr kumimoji="0" lang="zh-CN" altLang="zh-CN" sz="1400" dirty="0">
                  <a:latin typeface="Times New Roman" panose="02020603050405020304" pitchFamily="18" charset="0"/>
                  <a:cs typeface="Times New Roman" panose="02020603050405020304" pitchFamily="18" charset="0"/>
                </a:rPr>
                <a:t>评审</a:t>
              </a:r>
            </a:p>
          </p:txBody>
        </p:sp>
        <p:sp>
          <p:nvSpPr>
            <p:cNvPr id="38" name="Oval 13"/>
            <p:cNvSpPr>
              <a:spLocks noChangeArrowheads="1"/>
            </p:cNvSpPr>
            <p:nvPr/>
          </p:nvSpPr>
          <p:spPr bwMode="auto">
            <a:xfrm>
              <a:off x="3810" y="9329"/>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软件规格说明评审</a:t>
              </a:r>
            </a:p>
          </p:txBody>
        </p:sp>
        <p:sp>
          <p:nvSpPr>
            <p:cNvPr id="39" name="Oval 12"/>
            <p:cNvSpPr>
              <a:spLocks noChangeArrowheads="1"/>
            </p:cNvSpPr>
            <p:nvPr/>
          </p:nvSpPr>
          <p:spPr bwMode="auto">
            <a:xfrm>
              <a:off x="6021" y="9329"/>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概要设计评审</a:t>
              </a:r>
            </a:p>
          </p:txBody>
        </p:sp>
        <p:sp>
          <p:nvSpPr>
            <p:cNvPr id="40" name="Oval 11"/>
            <p:cNvSpPr>
              <a:spLocks noChangeArrowheads="1"/>
            </p:cNvSpPr>
            <p:nvPr/>
          </p:nvSpPr>
          <p:spPr bwMode="auto">
            <a:xfrm>
              <a:off x="7629" y="9329"/>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关键设计评审</a:t>
              </a:r>
            </a:p>
          </p:txBody>
        </p:sp>
        <p:sp>
          <p:nvSpPr>
            <p:cNvPr id="41" name="Oval 10"/>
            <p:cNvSpPr>
              <a:spLocks noChangeArrowheads="1"/>
            </p:cNvSpPr>
            <p:nvPr/>
          </p:nvSpPr>
          <p:spPr bwMode="auto">
            <a:xfrm>
              <a:off x="2015" y="10305"/>
              <a:ext cx="1896"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smtClean="0">
                  <a:latin typeface="Times New Roman" panose="02020603050405020304" pitchFamily="18" charset="0"/>
                  <a:cs typeface="Times New Roman" panose="02020603050405020304" pitchFamily="18" charset="0"/>
                </a:rPr>
                <a:t>系统设计评审</a:t>
              </a:r>
              <a:endParaRPr kumimoji="0" lang="zh-CN" altLang="zh-CN" sz="1400" dirty="0">
                <a:latin typeface="Times New Roman" panose="02020603050405020304" pitchFamily="18" charset="0"/>
                <a:cs typeface="Times New Roman" panose="02020603050405020304" pitchFamily="18" charset="0"/>
              </a:endParaRPr>
            </a:p>
          </p:txBody>
        </p:sp>
        <p:sp>
          <p:nvSpPr>
            <p:cNvPr id="42" name="Rectangle 9"/>
            <p:cNvSpPr>
              <a:spLocks noChangeArrowheads="1"/>
            </p:cNvSpPr>
            <p:nvPr/>
          </p:nvSpPr>
          <p:spPr bwMode="auto">
            <a:xfrm>
              <a:off x="2403" y="1142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功能基线</a:t>
              </a:r>
            </a:p>
          </p:txBody>
        </p:sp>
        <p:sp>
          <p:nvSpPr>
            <p:cNvPr id="43" name="Rectangle 8"/>
            <p:cNvSpPr>
              <a:spLocks noChangeArrowheads="1"/>
            </p:cNvSpPr>
            <p:nvPr/>
          </p:nvSpPr>
          <p:spPr bwMode="auto">
            <a:xfrm>
              <a:off x="4011" y="11422"/>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分配基线</a:t>
              </a:r>
            </a:p>
          </p:txBody>
        </p:sp>
        <p:sp>
          <p:nvSpPr>
            <p:cNvPr id="44" name="Rectangle 7"/>
            <p:cNvSpPr>
              <a:spLocks noChangeArrowheads="1"/>
            </p:cNvSpPr>
            <p:nvPr/>
          </p:nvSpPr>
          <p:spPr bwMode="auto">
            <a:xfrm>
              <a:off x="1682" y="9369"/>
              <a:ext cx="652" cy="177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b="1" dirty="0" smtClean="0">
                  <a:latin typeface="Times New Roman" panose="02020603050405020304" pitchFamily="18" charset="0"/>
                  <a:cs typeface="Times New Roman" panose="02020603050405020304" pitchFamily="18" charset="0"/>
                </a:rPr>
                <a:t>评审</a:t>
              </a:r>
              <a:r>
                <a:rPr kumimoji="0" lang="en-US" altLang="zh-CN" sz="1400" b="1" dirty="0" smtClean="0">
                  <a:latin typeface="Times New Roman" panose="02020603050405020304" pitchFamily="18" charset="0"/>
                  <a:cs typeface="Times New Roman" panose="02020603050405020304" pitchFamily="18" charset="0"/>
                </a:rPr>
                <a:t>/</a:t>
              </a:r>
              <a:endParaRPr kumimoji="0" lang="en-US" altLang="zh-CN" sz="1400" b="1" dirty="0">
                <a:latin typeface="Times New Roman" panose="02020603050405020304" pitchFamily="18" charset="0"/>
                <a:cs typeface="Times New Roman" panose="02020603050405020304" pitchFamily="18" charset="0"/>
              </a:endParaRPr>
            </a:p>
            <a:p>
              <a:pPr indent="0"/>
              <a:r>
                <a:rPr kumimoji="0" lang="zh-CN" altLang="en-US" sz="1400" b="1" dirty="0">
                  <a:latin typeface="Times New Roman" panose="02020603050405020304" pitchFamily="18" charset="0"/>
                  <a:cs typeface="Times New Roman" panose="02020603050405020304" pitchFamily="18" charset="0"/>
                </a:rPr>
                <a:t>审计</a:t>
              </a:r>
            </a:p>
          </p:txBody>
        </p:sp>
        <p:sp>
          <p:nvSpPr>
            <p:cNvPr id="45" name="AutoShape 6"/>
            <p:cNvSpPr>
              <a:spLocks noChangeArrowheads="1"/>
            </p:cNvSpPr>
            <p:nvPr/>
          </p:nvSpPr>
          <p:spPr bwMode="auto">
            <a:xfrm>
              <a:off x="6021" y="11422"/>
              <a:ext cx="3618" cy="483"/>
            </a:xfrm>
            <a:prstGeom prst="homePlate">
              <a:avLst>
                <a:gd name="adj" fmla="val 49452"/>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开发配置</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46" name="Rectangle 5"/>
            <p:cNvSpPr>
              <a:spLocks noChangeArrowheads="1"/>
            </p:cNvSpPr>
            <p:nvPr/>
          </p:nvSpPr>
          <p:spPr bwMode="auto">
            <a:xfrm>
              <a:off x="1469" y="1440"/>
              <a:ext cx="133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软件开发前期</a:t>
              </a:r>
              <a:r>
                <a:rPr kumimoji="0" lang="zh-CN" altLang="zh-CN" sz="1400" dirty="0" smtClean="0">
                  <a:latin typeface="Times New Roman" pitchFamily="18" charset="0"/>
                  <a:cs typeface="Times New Roman" panose="02020603050405020304" pitchFamily="18" charset="0"/>
                </a:rPr>
                <a:t>概念</a:t>
              </a:r>
              <a:endParaRPr kumimoji="0" lang="zh-CN" altLang="zh-CN" sz="1400" dirty="0">
                <a:latin typeface="Times New Roman" pitchFamily="18" charset="0"/>
                <a:cs typeface="Times New Roman" panose="02020603050405020304" pitchFamily="18" charset="0"/>
              </a:endParaRPr>
            </a:p>
          </p:txBody>
        </p:sp>
        <p:sp>
          <p:nvSpPr>
            <p:cNvPr id="47" name="Rectangle 4"/>
            <p:cNvSpPr>
              <a:spLocks noChangeArrowheads="1"/>
            </p:cNvSpPr>
            <p:nvPr/>
          </p:nvSpPr>
          <p:spPr bwMode="auto">
            <a:xfrm>
              <a:off x="1679" y="11221"/>
              <a:ext cx="720" cy="88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b="1" dirty="0" smtClean="0">
                  <a:latin typeface="Times New Roman" panose="02020603050405020304" pitchFamily="18" charset="0"/>
                  <a:cs typeface="Times New Roman" panose="02020603050405020304" pitchFamily="18" charset="0"/>
                </a:rPr>
                <a:t>基线</a:t>
              </a:r>
              <a:r>
                <a:rPr kumimoji="0" lang="en-US" altLang="zh-CN" sz="1400" b="1" dirty="0" smtClean="0">
                  <a:latin typeface="Times New Roman" panose="02020603050405020304" pitchFamily="18" charset="0"/>
                  <a:cs typeface="Times New Roman" panose="02020603050405020304" pitchFamily="18" charset="0"/>
                </a:rPr>
                <a:t>/</a:t>
              </a:r>
              <a:endParaRPr kumimoji="0" lang="en-US" altLang="zh-CN" sz="1400" b="1" dirty="0">
                <a:latin typeface="Times New Roman" panose="02020603050405020304" pitchFamily="18" charset="0"/>
                <a:cs typeface="Times New Roman" panose="02020603050405020304" pitchFamily="18" charset="0"/>
              </a:endParaRPr>
            </a:p>
            <a:p>
              <a:pPr indent="0"/>
              <a:r>
                <a:rPr kumimoji="0" lang="zh-CN" altLang="en-US" sz="1400" b="1" dirty="0">
                  <a:latin typeface="Times New Roman" panose="02020603050405020304" pitchFamily="18" charset="0"/>
                  <a:cs typeface="Times New Roman" panose="02020603050405020304" pitchFamily="18" charset="0"/>
                </a:rPr>
                <a:t>配置</a:t>
              </a:r>
            </a:p>
          </p:txBody>
        </p:sp>
        <p:sp>
          <p:nvSpPr>
            <p:cNvPr id="48" name="AutoShape 3"/>
            <p:cNvSpPr>
              <a:spLocks noChangeArrowheads="1"/>
            </p:cNvSpPr>
            <p:nvPr/>
          </p:nvSpPr>
          <p:spPr bwMode="auto">
            <a:xfrm>
              <a:off x="7763" y="3211"/>
              <a:ext cx="1403"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接口设计文档</a:t>
              </a:r>
            </a:p>
          </p:txBody>
        </p:sp>
        <p:sp>
          <p:nvSpPr>
            <p:cNvPr id="49" name="AutoShape 2"/>
            <p:cNvSpPr>
              <a:spLocks noChangeArrowheads="1"/>
            </p:cNvSpPr>
            <p:nvPr/>
          </p:nvSpPr>
          <p:spPr bwMode="auto">
            <a:xfrm>
              <a:off x="7763" y="4016"/>
              <a:ext cx="1554"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smtClean="0">
                  <a:latin typeface="Times New Roman" panose="02020603050405020304" pitchFamily="18" charset="0"/>
                  <a:cs typeface="Times New Roman" panose="02020603050405020304" pitchFamily="18" charset="0"/>
                </a:rPr>
                <a:t>数据库设计</a:t>
              </a:r>
              <a:r>
                <a:rPr kumimoji="0" lang="zh-CN" altLang="zh-CN" sz="1400" dirty="0">
                  <a:latin typeface="Times New Roman" panose="02020603050405020304" pitchFamily="18" charset="0"/>
                  <a:cs typeface="Times New Roman" panose="02020603050405020304" pitchFamily="18" charset="0"/>
                </a:rPr>
                <a:t>文档</a:t>
              </a:r>
            </a:p>
          </p:txBody>
        </p:sp>
      </p:grpSp>
      <p:sp>
        <p:nvSpPr>
          <p:cNvPr id="51" name="AutoShape 91"/>
          <p:cNvSpPr>
            <a:spLocks noChangeArrowheads="1"/>
          </p:cNvSpPr>
          <p:nvPr/>
        </p:nvSpPr>
        <p:spPr bwMode="auto">
          <a:xfrm>
            <a:off x="6545826" y="119508"/>
            <a:ext cx="1361210" cy="387712"/>
          </a:xfrm>
          <a:prstGeom prst="homePlate">
            <a:avLst>
              <a:gd name="adj" fmla="val 54457"/>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矩形 51"/>
          <p:cNvSpPr/>
          <p:nvPr/>
        </p:nvSpPr>
        <p:spPr>
          <a:xfrm>
            <a:off x="7133492" y="5604970"/>
            <a:ext cx="1928733" cy="461665"/>
          </a:xfrm>
          <a:prstGeom prst="rect">
            <a:avLst/>
          </a:prstGeom>
        </p:spPr>
        <p:txBody>
          <a:bodyPr wrap="none">
            <a:spAutoFit/>
          </a:bodyPr>
          <a:lstStyle/>
          <a:p>
            <a:pPr eaLnBrk="0" hangingPunct="0"/>
            <a:r>
              <a:rPr kumimoji="0" lang="zh-CN" altLang="en-US" sz="1200" dirty="0" smtClean="0">
                <a:cs typeface="Times New Roman" panose="02020603050405020304" pitchFamily="18" charset="0"/>
              </a:rPr>
              <a:t>注释：</a:t>
            </a:r>
            <a:r>
              <a:rPr kumimoji="0" lang="en-US" altLang="zh-CN" sz="1200" dirty="0" smtClean="0">
                <a:cs typeface="Times New Roman" panose="02020603050405020304" pitchFamily="18" charset="0"/>
              </a:rPr>
              <a:t>CRISD</a:t>
            </a:r>
            <a:br>
              <a:rPr kumimoji="0" lang="en-US" altLang="zh-CN" sz="1200" dirty="0" smtClean="0">
                <a:cs typeface="Times New Roman" panose="02020603050405020304" pitchFamily="18" charset="0"/>
              </a:rPr>
            </a:br>
            <a:r>
              <a:rPr kumimoji="0" lang="en-US" altLang="zh-CN" sz="1200" dirty="0" smtClean="0">
                <a:cs typeface="Times New Roman" panose="02020603050405020304" pitchFamily="18" charset="0"/>
              </a:rPr>
              <a:t>-</a:t>
            </a:r>
            <a:r>
              <a:rPr kumimoji="0" lang="zh-CN" altLang="en-US" sz="1200" dirty="0" smtClean="0">
                <a:cs typeface="Times New Roman" panose="02020603050405020304" pitchFamily="18" charset="0"/>
              </a:rPr>
              <a:t>计算机综合资源保障文档</a:t>
            </a:r>
            <a:endParaRPr kumimoji="0" lang="en-US" altLang="zh-CN" sz="12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1"/>
          <p:cNvGrpSpPr>
            <a:grpSpLocks noChangeAspect="1"/>
          </p:cNvGrpSpPr>
          <p:nvPr/>
        </p:nvGrpSpPr>
        <p:grpSpPr bwMode="auto">
          <a:xfrm>
            <a:off x="140138" y="211606"/>
            <a:ext cx="8655353" cy="6441128"/>
            <a:chOff x="990" y="1440"/>
            <a:chExt cx="8966" cy="10143"/>
          </a:xfrm>
        </p:grpSpPr>
        <p:sp>
          <p:nvSpPr>
            <p:cNvPr id="6" name="Line 43"/>
            <p:cNvSpPr>
              <a:spLocks noChangeShapeType="1"/>
            </p:cNvSpPr>
            <p:nvPr/>
          </p:nvSpPr>
          <p:spPr bwMode="auto">
            <a:xfrm>
              <a:off x="5418" y="2084"/>
              <a:ext cx="1" cy="8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Line 42"/>
            <p:cNvSpPr>
              <a:spLocks noChangeShapeType="1"/>
            </p:cNvSpPr>
            <p:nvPr/>
          </p:nvSpPr>
          <p:spPr bwMode="auto">
            <a:xfrm>
              <a:off x="2805" y="2084"/>
              <a:ext cx="1" cy="8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Rectangle 41"/>
            <p:cNvSpPr>
              <a:spLocks noChangeArrowheads="1"/>
            </p:cNvSpPr>
            <p:nvPr/>
          </p:nvSpPr>
          <p:spPr bwMode="auto">
            <a:xfrm>
              <a:off x="1800" y="1440"/>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编码和</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单元测试</a:t>
              </a:r>
              <a:endParaRPr kumimoji="0" lang="zh-CN" altLang="zh-CN" sz="1400" b="0" i="0" u="none" strike="noStrike" cap="none" normalizeH="0" baseline="0" dirty="0" smtClean="0">
                <a:ln>
                  <a:noFill/>
                </a:ln>
                <a:solidFill>
                  <a:schemeClr val="tx1"/>
                </a:solidFill>
                <a:effectLst/>
              </a:endParaRPr>
            </a:p>
          </p:txBody>
        </p:sp>
        <p:sp>
          <p:nvSpPr>
            <p:cNvPr id="9" name="Rectangle 40"/>
            <p:cNvSpPr>
              <a:spLocks noChangeArrowheads="1"/>
            </p:cNvSpPr>
            <p:nvPr/>
          </p:nvSpPr>
          <p:spPr bwMode="auto">
            <a:xfrm>
              <a:off x="2805" y="1440"/>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部件</a:t>
              </a:r>
              <a:r>
                <a:rPr kumimoji="0" lang="en-US" altLang="zh-CN" sz="1400" b="0" i="0" u="none" strike="noStrike" cap="none" normalizeH="0" baseline="0" dirty="0" smtClean="0">
                  <a:ln>
                    <a:noFill/>
                  </a:ln>
                  <a:solidFill>
                    <a:schemeClr val="tx1"/>
                  </a:solidFill>
                  <a:effectLst/>
                  <a:cs typeface="Times New Roman" panose="02020603050405020304" pitchFamily="18" charset="0"/>
                </a:rPr>
                <a:t>(CSC)</a:t>
              </a:r>
              <a:r>
                <a:rPr kumimoji="0" lang="zh-CN" altLang="en-US" sz="1400" b="0" i="0" u="none" strike="noStrike" cap="none" normalizeH="0" baseline="0" dirty="0" smtClean="0">
                  <a:ln>
                    <a:noFill/>
                  </a:ln>
                  <a:solidFill>
                    <a:schemeClr val="tx1"/>
                  </a:solidFill>
                  <a:effectLst/>
                  <a:cs typeface="Times New Roman" panose="02020603050405020304" pitchFamily="18" charset="0"/>
                </a:rPr>
                <a:t>集成和测试</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9"/>
            <p:cNvSpPr>
              <a:spLocks noChangeArrowheads="1"/>
            </p:cNvSpPr>
            <p:nvPr/>
          </p:nvSpPr>
          <p:spPr bwMode="auto">
            <a:xfrm>
              <a:off x="4011" y="1440"/>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CSCI</a:t>
              </a:r>
              <a:r>
                <a:rPr kumimoji="0" lang="zh-CN" altLang="en-US" sz="1400" dirty="0">
                  <a:cs typeface="Times New Roman" panose="02020603050405020304" pitchFamily="18" charset="0"/>
                </a:rPr>
                <a:t>测试</a:t>
              </a:r>
            </a:p>
          </p:txBody>
        </p:sp>
        <p:sp>
          <p:nvSpPr>
            <p:cNvPr id="11" name="AutoShape 38"/>
            <p:cNvSpPr>
              <a:spLocks noChangeArrowheads="1"/>
            </p:cNvSpPr>
            <p:nvPr/>
          </p:nvSpPr>
          <p:spPr bwMode="auto">
            <a:xfrm>
              <a:off x="1800" y="2245"/>
              <a:ext cx="140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概要的软件测试规程</a:t>
              </a:r>
            </a:p>
          </p:txBody>
        </p:sp>
        <p:sp>
          <p:nvSpPr>
            <p:cNvPr id="12" name="AutoShape 37"/>
            <p:cNvSpPr>
              <a:spLocks noChangeArrowheads="1"/>
            </p:cNvSpPr>
            <p:nvPr/>
          </p:nvSpPr>
          <p:spPr bwMode="auto">
            <a:xfrm>
              <a:off x="4734" y="2445"/>
              <a:ext cx="1364"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软件测试报告</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13" name="AutoShape 36"/>
            <p:cNvSpPr>
              <a:spLocks noChangeArrowheads="1"/>
            </p:cNvSpPr>
            <p:nvPr/>
          </p:nvSpPr>
          <p:spPr bwMode="auto">
            <a:xfrm>
              <a:off x="2001" y="3533"/>
              <a:ext cx="1206"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源代码</a:t>
              </a:r>
            </a:p>
          </p:txBody>
        </p:sp>
        <p:sp>
          <p:nvSpPr>
            <p:cNvPr id="14" name="AutoShape 35"/>
            <p:cNvSpPr>
              <a:spLocks noChangeArrowheads="1"/>
            </p:cNvSpPr>
            <p:nvPr/>
          </p:nvSpPr>
          <p:spPr bwMode="auto">
            <a:xfrm>
              <a:off x="2001" y="4499"/>
              <a:ext cx="1206"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目标码</a:t>
              </a:r>
            </a:p>
          </p:txBody>
        </p:sp>
        <p:sp>
          <p:nvSpPr>
            <p:cNvPr id="15" name="Line 34"/>
            <p:cNvSpPr>
              <a:spLocks noChangeShapeType="1"/>
            </p:cNvSpPr>
            <p:nvPr/>
          </p:nvSpPr>
          <p:spPr bwMode="auto">
            <a:xfrm>
              <a:off x="4011" y="2084"/>
              <a:ext cx="1" cy="8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AutoShape 33"/>
            <p:cNvSpPr>
              <a:spLocks noChangeArrowheads="1"/>
            </p:cNvSpPr>
            <p:nvPr/>
          </p:nvSpPr>
          <p:spPr bwMode="auto">
            <a:xfrm>
              <a:off x="4815" y="3369"/>
              <a:ext cx="1206" cy="80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smtClean="0">
                  <a:latin typeface="Times New Roman" pitchFamily="18" charset="0"/>
                  <a:cs typeface="Times New Roman" panose="02020603050405020304" pitchFamily="18" charset="0"/>
                </a:rPr>
                <a:t>软件产品</a:t>
              </a:r>
              <a:endParaRPr kumimoji="0" lang="en-US" altLang="zh-CN" sz="1400" dirty="0" smtClean="0">
                <a:latin typeface="Times New Roman" pitchFamily="18" charset="0"/>
                <a:cs typeface="Times New Roman" panose="02020603050405020304" pitchFamily="18" charset="0"/>
              </a:endParaRPr>
            </a:p>
            <a:p>
              <a:pPr indent="0" algn="ctr"/>
              <a:r>
                <a:rPr kumimoji="0" lang="zh-CN" altLang="zh-CN" sz="1400" dirty="0" smtClean="0">
                  <a:latin typeface="Times New Roman" pitchFamily="18" charset="0"/>
                  <a:cs typeface="Times New Roman" panose="02020603050405020304" pitchFamily="18" charset="0"/>
                </a:rPr>
                <a:t>规格说明</a:t>
              </a:r>
              <a:endParaRPr kumimoji="0" lang="zh-CN" altLang="zh-CN" sz="1400" dirty="0">
                <a:latin typeface="Times New Roman"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17" name="AutoShape 32"/>
            <p:cNvSpPr>
              <a:spLocks noChangeArrowheads="1"/>
            </p:cNvSpPr>
            <p:nvPr/>
          </p:nvSpPr>
          <p:spPr bwMode="auto">
            <a:xfrm>
              <a:off x="2202" y="5465"/>
              <a:ext cx="1608"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非正式测试规程</a:t>
              </a:r>
            </a:p>
          </p:txBody>
        </p:sp>
        <p:sp>
          <p:nvSpPr>
            <p:cNvPr id="18" name="AutoShape 31"/>
            <p:cNvSpPr>
              <a:spLocks noChangeArrowheads="1"/>
            </p:cNvSpPr>
            <p:nvPr/>
          </p:nvSpPr>
          <p:spPr bwMode="auto">
            <a:xfrm>
              <a:off x="2202" y="6270"/>
              <a:ext cx="1608"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非正式测试结果</a:t>
              </a:r>
            </a:p>
          </p:txBody>
        </p:sp>
        <p:sp>
          <p:nvSpPr>
            <p:cNvPr id="19" name="AutoShape 30"/>
            <p:cNvSpPr>
              <a:spLocks noChangeArrowheads="1"/>
            </p:cNvSpPr>
            <p:nvPr/>
          </p:nvSpPr>
          <p:spPr bwMode="auto">
            <a:xfrm>
              <a:off x="3408" y="4499"/>
              <a:ext cx="1206"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修改后的</a:t>
              </a:r>
            </a:p>
            <a:p>
              <a:pPr indent="0" algn="ctr"/>
              <a:r>
                <a:rPr kumimoji="0" lang="zh-CN" altLang="zh-CN" sz="1400" dirty="0">
                  <a:latin typeface="Times New Roman" pitchFamily="18" charset="0"/>
                  <a:cs typeface="Times New Roman" panose="02020603050405020304" pitchFamily="18" charset="0"/>
                </a:rPr>
                <a:t>目标码</a:t>
              </a:r>
            </a:p>
          </p:txBody>
        </p:sp>
        <p:sp>
          <p:nvSpPr>
            <p:cNvPr id="20" name="AutoShape 29"/>
            <p:cNvSpPr>
              <a:spLocks noChangeArrowheads="1"/>
            </p:cNvSpPr>
            <p:nvPr/>
          </p:nvSpPr>
          <p:spPr bwMode="auto">
            <a:xfrm>
              <a:off x="4614" y="5304"/>
              <a:ext cx="2010" cy="483"/>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计算机系统操作手册</a:t>
              </a:r>
            </a:p>
          </p:txBody>
        </p:sp>
        <p:sp>
          <p:nvSpPr>
            <p:cNvPr id="21" name="AutoShape 28"/>
            <p:cNvSpPr>
              <a:spLocks noChangeArrowheads="1"/>
            </p:cNvSpPr>
            <p:nvPr/>
          </p:nvSpPr>
          <p:spPr bwMode="auto">
            <a:xfrm>
              <a:off x="4614" y="5948"/>
              <a:ext cx="1608" cy="483"/>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软件用户手册</a:t>
              </a:r>
            </a:p>
          </p:txBody>
        </p:sp>
        <p:sp>
          <p:nvSpPr>
            <p:cNvPr id="22" name="AutoShape 27"/>
            <p:cNvSpPr>
              <a:spLocks noChangeArrowheads="1"/>
            </p:cNvSpPr>
            <p:nvPr/>
          </p:nvSpPr>
          <p:spPr bwMode="auto">
            <a:xfrm>
              <a:off x="4614" y="6592"/>
              <a:ext cx="2010" cy="483"/>
            </a:xfrm>
            <a:prstGeom prst="roundRect">
              <a:avLst>
                <a:gd name="adj" fmla="val 16667"/>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计算机系统诊断手册</a:t>
              </a:r>
            </a:p>
          </p:txBody>
        </p:sp>
        <p:sp>
          <p:nvSpPr>
            <p:cNvPr id="23" name="Oval 26"/>
            <p:cNvSpPr>
              <a:spLocks noChangeArrowheads="1"/>
            </p:cNvSpPr>
            <p:nvPr/>
          </p:nvSpPr>
          <p:spPr bwMode="auto">
            <a:xfrm>
              <a:off x="4614" y="8685"/>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功能配置审计</a:t>
              </a:r>
            </a:p>
          </p:txBody>
        </p:sp>
        <p:sp>
          <p:nvSpPr>
            <p:cNvPr id="24" name="Oval 25"/>
            <p:cNvSpPr>
              <a:spLocks noChangeArrowheads="1"/>
            </p:cNvSpPr>
            <p:nvPr/>
          </p:nvSpPr>
          <p:spPr bwMode="auto">
            <a:xfrm>
              <a:off x="3006" y="8685"/>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测试准备的评审</a:t>
              </a:r>
            </a:p>
          </p:txBody>
        </p:sp>
        <p:sp>
          <p:nvSpPr>
            <p:cNvPr id="25" name="Rectangle 24"/>
            <p:cNvSpPr>
              <a:spLocks noChangeArrowheads="1"/>
            </p:cNvSpPr>
            <p:nvPr/>
          </p:nvSpPr>
          <p:spPr bwMode="auto">
            <a:xfrm>
              <a:off x="4714" y="10775"/>
              <a:ext cx="201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产品基线</a:t>
              </a:r>
            </a:p>
          </p:txBody>
        </p:sp>
        <p:sp>
          <p:nvSpPr>
            <p:cNvPr id="26" name="Rectangle 23"/>
            <p:cNvSpPr>
              <a:spLocks noChangeArrowheads="1"/>
            </p:cNvSpPr>
            <p:nvPr/>
          </p:nvSpPr>
          <p:spPr bwMode="auto">
            <a:xfrm>
              <a:off x="1928" y="8846"/>
              <a:ext cx="764" cy="1288"/>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评审</a:t>
              </a:r>
              <a:r>
                <a:rPr kumimoji="0" lang="en-US"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审计</a:t>
              </a:r>
              <a:endParaRPr kumimoji="0" lang="zh-CN" altLang="en-US" sz="1400" b="0" i="0" u="none" strike="noStrike" cap="none" normalizeH="0" baseline="0" dirty="0" smtClean="0">
                <a:ln>
                  <a:noFill/>
                </a:ln>
                <a:solidFill>
                  <a:schemeClr val="tx1"/>
                </a:solidFill>
                <a:effectLst/>
              </a:endParaRPr>
            </a:p>
          </p:txBody>
        </p:sp>
        <p:sp>
          <p:nvSpPr>
            <p:cNvPr id="27" name="Rectangle 22"/>
            <p:cNvSpPr>
              <a:spLocks noChangeArrowheads="1"/>
            </p:cNvSpPr>
            <p:nvPr/>
          </p:nvSpPr>
          <p:spPr bwMode="auto">
            <a:xfrm>
              <a:off x="1928" y="10295"/>
              <a:ext cx="676" cy="1288"/>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基线</a:t>
              </a:r>
              <a:r>
                <a:rPr kumimoji="0" lang="en-US"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配置</a:t>
              </a:r>
              <a:endParaRPr kumimoji="0" lang="zh-CN" altLang="en-US" sz="1400" b="0" i="0" u="none" strike="noStrike" cap="none" normalizeH="0" baseline="0" dirty="0" smtClean="0">
                <a:ln>
                  <a:noFill/>
                </a:ln>
                <a:solidFill>
                  <a:schemeClr val="tx1"/>
                </a:solidFill>
                <a:effectLst/>
              </a:endParaRPr>
            </a:p>
          </p:txBody>
        </p:sp>
        <p:sp>
          <p:nvSpPr>
            <p:cNvPr id="29" name="Rectangle 20"/>
            <p:cNvSpPr>
              <a:spLocks noChangeArrowheads="1"/>
            </p:cNvSpPr>
            <p:nvPr/>
          </p:nvSpPr>
          <p:spPr bwMode="auto">
            <a:xfrm>
              <a:off x="990" y="5706"/>
              <a:ext cx="1156" cy="104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中间工作</a:t>
              </a:r>
              <a:r>
                <a:rPr kumimoji="0" lang="en-US"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产品</a:t>
              </a:r>
              <a:endParaRPr kumimoji="0" lang="zh-CN" altLang="zh-CN" sz="1400" b="0" i="0" u="none" strike="noStrike" cap="none" normalizeH="0" baseline="0" dirty="0" smtClean="0">
                <a:ln>
                  <a:noFill/>
                </a:ln>
                <a:solidFill>
                  <a:schemeClr val="tx1"/>
                </a:solidFill>
                <a:effectLst/>
              </a:endParaRPr>
            </a:p>
          </p:txBody>
        </p:sp>
        <p:sp>
          <p:nvSpPr>
            <p:cNvPr id="30" name="AutoShape 19"/>
            <p:cNvSpPr>
              <a:spLocks noChangeArrowheads="1"/>
            </p:cNvSpPr>
            <p:nvPr/>
          </p:nvSpPr>
          <p:spPr bwMode="auto">
            <a:xfrm>
              <a:off x="3304" y="2500"/>
              <a:ext cx="1394"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smtClean="0">
                  <a:latin typeface="Times New Roman" pitchFamily="18" charset="0"/>
                  <a:cs typeface="Times New Roman" panose="02020603050405020304" pitchFamily="18" charset="0"/>
                </a:rPr>
                <a:t>软件测试</a:t>
              </a:r>
              <a:r>
                <a:rPr kumimoji="0" lang="zh-CN" altLang="zh-CN" sz="1400" dirty="0">
                  <a:latin typeface="Times New Roman" pitchFamily="18" charset="0"/>
                  <a:cs typeface="Times New Roman" panose="02020603050405020304" pitchFamily="18" charset="0"/>
                </a:rPr>
                <a:t>规程</a:t>
              </a:r>
            </a:p>
          </p:txBody>
        </p:sp>
        <p:sp>
          <p:nvSpPr>
            <p:cNvPr id="31" name="AutoShape 18"/>
            <p:cNvSpPr>
              <a:spLocks noChangeArrowheads="1"/>
            </p:cNvSpPr>
            <p:nvPr/>
          </p:nvSpPr>
          <p:spPr bwMode="auto">
            <a:xfrm>
              <a:off x="4815" y="4499"/>
              <a:ext cx="1407"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版本说明文档</a:t>
              </a:r>
            </a:p>
          </p:txBody>
        </p:sp>
        <p:sp>
          <p:nvSpPr>
            <p:cNvPr id="32" name="AutoShape 17"/>
            <p:cNvSpPr>
              <a:spLocks noChangeArrowheads="1"/>
            </p:cNvSpPr>
            <p:nvPr/>
          </p:nvSpPr>
          <p:spPr bwMode="auto">
            <a:xfrm>
              <a:off x="4614" y="7236"/>
              <a:ext cx="1608"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修改后的源代码</a:t>
              </a:r>
            </a:p>
          </p:txBody>
        </p:sp>
        <p:sp>
          <p:nvSpPr>
            <p:cNvPr id="33" name="AutoShape 16"/>
            <p:cNvSpPr>
              <a:spLocks noChangeArrowheads="1"/>
            </p:cNvSpPr>
            <p:nvPr/>
          </p:nvSpPr>
          <p:spPr bwMode="auto">
            <a:xfrm>
              <a:off x="4614" y="7880"/>
              <a:ext cx="1608"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修改后的目标码</a:t>
              </a:r>
            </a:p>
          </p:txBody>
        </p:sp>
        <p:sp>
          <p:nvSpPr>
            <p:cNvPr id="34" name="Oval 15"/>
            <p:cNvSpPr>
              <a:spLocks noChangeArrowheads="1"/>
            </p:cNvSpPr>
            <p:nvPr/>
          </p:nvSpPr>
          <p:spPr bwMode="auto">
            <a:xfrm>
              <a:off x="4614" y="9651"/>
              <a:ext cx="1407"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物理配置审计</a:t>
              </a:r>
            </a:p>
          </p:txBody>
        </p:sp>
        <p:sp>
          <p:nvSpPr>
            <p:cNvPr id="36" name="Rectangle 13"/>
            <p:cNvSpPr>
              <a:spLocks noChangeArrowheads="1"/>
            </p:cNvSpPr>
            <p:nvPr/>
          </p:nvSpPr>
          <p:spPr bwMode="auto">
            <a:xfrm>
              <a:off x="5418" y="1440"/>
              <a:ext cx="2211"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系统集成与测试</a:t>
              </a:r>
            </a:p>
          </p:txBody>
        </p:sp>
        <p:sp>
          <p:nvSpPr>
            <p:cNvPr id="37" name="Oval 12"/>
            <p:cNvSpPr>
              <a:spLocks noChangeArrowheads="1"/>
            </p:cNvSpPr>
            <p:nvPr/>
          </p:nvSpPr>
          <p:spPr bwMode="auto">
            <a:xfrm>
              <a:off x="6222" y="2564"/>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FCA</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8" name="Oval 11"/>
            <p:cNvSpPr>
              <a:spLocks noChangeArrowheads="1"/>
            </p:cNvSpPr>
            <p:nvPr/>
          </p:nvSpPr>
          <p:spPr bwMode="auto">
            <a:xfrm>
              <a:off x="6624" y="3211"/>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PCA</a:t>
              </a:r>
            </a:p>
          </p:txBody>
        </p:sp>
        <p:sp>
          <p:nvSpPr>
            <p:cNvPr id="39" name="Line 10"/>
            <p:cNvSpPr>
              <a:spLocks noChangeShapeType="1"/>
            </p:cNvSpPr>
            <p:nvPr/>
          </p:nvSpPr>
          <p:spPr bwMode="auto">
            <a:xfrm>
              <a:off x="6221" y="2084"/>
              <a:ext cx="1" cy="6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Line 9"/>
            <p:cNvSpPr>
              <a:spLocks noChangeShapeType="1"/>
            </p:cNvSpPr>
            <p:nvPr/>
          </p:nvSpPr>
          <p:spPr bwMode="auto">
            <a:xfrm>
              <a:off x="6624" y="3050"/>
              <a:ext cx="20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Line 8"/>
            <p:cNvSpPr>
              <a:spLocks noChangeShapeType="1"/>
            </p:cNvSpPr>
            <p:nvPr/>
          </p:nvSpPr>
          <p:spPr bwMode="auto">
            <a:xfrm>
              <a:off x="7026" y="3694"/>
              <a:ext cx="20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2" name="Line 7"/>
            <p:cNvSpPr>
              <a:spLocks noChangeShapeType="1"/>
            </p:cNvSpPr>
            <p:nvPr/>
          </p:nvSpPr>
          <p:spPr bwMode="auto">
            <a:xfrm flipV="1">
              <a:off x="7629" y="2084"/>
              <a:ext cx="1" cy="1449"/>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Oval 6"/>
            <p:cNvSpPr>
              <a:spLocks noChangeArrowheads="1"/>
            </p:cNvSpPr>
            <p:nvPr/>
          </p:nvSpPr>
          <p:spPr bwMode="auto">
            <a:xfrm>
              <a:off x="7227" y="3694"/>
              <a:ext cx="804"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FQR</a:t>
              </a:r>
            </a:p>
          </p:txBody>
        </p:sp>
        <p:sp>
          <p:nvSpPr>
            <p:cNvPr id="44" name="Rectangle 5"/>
            <p:cNvSpPr>
              <a:spLocks noChangeArrowheads="1"/>
            </p:cNvSpPr>
            <p:nvPr/>
          </p:nvSpPr>
          <p:spPr bwMode="auto">
            <a:xfrm>
              <a:off x="7629" y="1440"/>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试运行测试和评价</a:t>
              </a:r>
            </a:p>
          </p:txBody>
        </p:sp>
        <p:sp>
          <p:nvSpPr>
            <p:cNvPr id="45" name="Rectangle 4"/>
            <p:cNvSpPr>
              <a:spLocks noChangeArrowheads="1"/>
            </p:cNvSpPr>
            <p:nvPr/>
          </p:nvSpPr>
          <p:spPr bwMode="auto">
            <a:xfrm>
              <a:off x="8835" y="1440"/>
              <a:ext cx="1121"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生产</a:t>
              </a:r>
              <a:r>
                <a:rPr kumimoji="0" lang="zh-CN" altLang="zh-CN" sz="1400" dirty="0" smtClean="0">
                  <a:latin typeface="Times New Roman" pitchFamily="18" charset="0"/>
                  <a:cs typeface="Times New Roman" panose="02020603050405020304" pitchFamily="18" charset="0"/>
                </a:rPr>
                <a:t>和部署</a:t>
              </a:r>
              <a:endParaRPr kumimoji="0" lang="zh-CN" altLang="zh-CN" sz="1400" dirty="0">
                <a:latin typeface="Times New Roman" pitchFamily="18" charset="0"/>
                <a:cs typeface="Times New Roman" panose="02020603050405020304" pitchFamily="18" charset="0"/>
              </a:endParaRPr>
            </a:p>
          </p:txBody>
        </p:sp>
        <p:sp>
          <p:nvSpPr>
            <p:cNvPr id="46" name="Freeform 3"/>
            <p:cNvSpPr>
              <a:spLocks/>
            </p:cNvSpPr>
            <p:nvPr/>
          </p:nvSpPr>
          <p:spPr bwMode="auto">
            <a:xfrm>
              <a:off x="1800" y="1440"/>
              <a:ext cx="1005" cy="644"/>
            </a:xfrm>
            <a:custGeom>
              <a:avLst/>
              <a:gdLst>
                <a:gd name="T0" fmla="*/ 0 w 1005"/>
                <a:gd name="T1" fmla="*/ 0 h 644"/>
                <a:gd name="T2" fmla="*/ 1005 w 1005"/>
                <a:gd name="T3" fmla="*/ 0 h 644"/>
                <a:gd name="T4" fmla="*/ 1005 w 1005"/>
                <a:gd name="T5" fmla="*/ 644 h 644"/>
                <a:gd name="T6" fmla="*/ 0 w 1005"/>
                <a:gd name="T7" fmla="*/ 644 h 644"/>
                <a:gd name="T8" fmla="*/ 201 w 1005"/>
                <a:gd name="T9" fmla="*/ 322 h 644"/>
                <a:gd name="T10" fmla="*/ 0 w 1005"/>
                <a:gd name="T11" fmla="*/ 0 h 644"/>
              </a:gdLst>
              <a:ahLst/>
              <a:cxnLst>
                <a:cxn ang="0">
                  <a:pos x="T0" y="T1"/>
                </a:cxn>
                <a:cxn ang="0">
                  <a:pos x="T2" y="T3"/>
                </a:cxn>
                <a:cxn ang="0">
                  <a:pos x="T4" y="T5"/>
                </a:cxn>
                <a:cxn ang="0">
                  <a:pos x="T6" y="T7"/>
                </a:cxn>
                <a:cxn ang="0">
                  <a:pos x="T8" y="T9"/>
                </a:cxn>
                <a:cxn ang="0">
                  <a:pos x="T10" y="T11"/>
                </a:cxn>
              </a:cxnLst>
              <a:rect l="0" t="0" r="r" b="b"/>
              <a:pathLst>
                <a:path w="1005" h="644">
                  <a:moveTo>
                    <a:pt x="0" y="0"/>
                  </a:moveTo>
                  <a:lnTo>
                    <a:pt x="1005" y="0"/>
                  </a:lnTo>
                  <a:lnTo>
                    <a:pt x="1005" y="644"/>
                  </a:lnTo>
                  <a:lnTo>
                    <a:pt x="0" y="644"/>
                  </a:lnTo>
                  <a:lnTo>
                    <a:pt x="201" y="322"/>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AutoShape 2"/>
            <p:cNvSpPr>
              <a:spLocks noChangeArrowheads="1"/>
            </p:cNvSpPr>
            <p:nvPr/>
          </p:nvSpPr>
          <p:spPr bwMode="auto">
            <a:xfrm>
              <a:off x="3408" y="3533"/>
              <a:ext cx="1206"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修改后的</a:t>
              </a:r>
            </a:p>
            <a:p>
              <a:pPr indent="0" algn="ctr"/>
              <a:r>
                <a:rPr kumimoji="0" lang="zh-CN" altLang="zh-CN" sz="1400" dirty="0">
                  <a:latin typeface="Times New Roman" pitchFamily="18" charset="0"/>
                  <a:cs typeface="Times New Roman" panose="02020603050405020304" pitchFamily="18" charset="0"/>
                </a:rPr>
                <a:t>源代码</a:t>
              </a:r>
            </a:p>
          </p:txBody>
        </p:sp>
      </p:grpSp>
      <p:sp>
        <p:nvSpPr>
          <p:cNvPr id="48" name="矩形 47"/>
          <p:cNvSpPr/>
          <p:nvPr/>
        </p:nvSpPr>
        <p:spPr>
          <a:xfrm>
            <a:off x="1783168" y="6154619"/>
            <a:ext cx="902811" cy="307777"/>
          </a:xfrm>
          <a:prstGeom prst="rect">
            <a:avLst/>
          </a:prstGeom>
        </p:spPr>
        <p:txBody>
          <a:bodyPr wrap="none">
            <a:spAutoFit/>
          </a:bodyPr>
          <a:lstStyle/>
          <a:p>
            <a:pPr algn="ctr" eaLnBrk="0" hangingPunct="0"/>
            <a:r>
              <a:rPr kumimoji="0" lang="zh-CN" altLang="zh-CN" sz="1400" dirty="0">
                <a:cs typeface="Times New Roman" panose="02020603050405020304" pitchFamily="18" charset="0"/>
              </a:rPr>
              <a:t>开发配置</a:t>
            </a:r>
          </a:p>
        </p:txBody>
      </p:sp>
      <p:sp>
        <p:nvSpPr>
          <p:cNvPr id="50" name="任意多边形 49"/>
          <p:cNvSpPr/>
          <p:nvPr/>
        </p:nvSpPr>
        <p:spPr bwMode="auto">
          <a:xfrm>
            <a:off x="1558330" y="6139629"/>
            <a:ext cx="1638027" cy="322767"/>
          </a:xfrm>
          <a:custGeom>
            <a:avLst/>
            <a:gdLst>
              <a:gd name="connsiteX0" fmla="*/ 1591977 w 1611713"/>
              <a:gd name="connsiteY0" fmla="*/ 0 h 197352"/>
              <a:gd name="connsiteX1" fmla="*/ 1611713 w 1611713"/>
              <a:gd name="connsiteY1" fmla="*/ 197352 h 197352"/>
              <a:gd name="connsiteX2" fmla="*/ 0 w 1611713"/>
              <a:gd name="connsiteY2" fmla="*/ 190774 h 197352"/>
              <a:gd name="connsiteX3" fmla="*/ 164461 w 1611713"/>
              <a:gd name="connsiteY3" fmla="*/ 105255 h 197352"/>
              <a:gd name="connsiteX4" fmla="*/ 26314 w 1611713"/>
              <a:gd name="connsiteY4" fmla="*/ 32892 h 197352"/>
              <a:gd name="connsiteX5" fmla="*/ 1591977 w 1611713"/>
              <a:gd name="connsiteY5" fmla="*/ 0 h 197352"/>
              <a:gd name="connsiteX0" fmla="*/ 1591977 w 1611713"/>
              <a:gd name="connsiteY0" fmla="*/ 0 h 197352"/>
              <a:gd name="connsiteX1" fmla="*/ 1611713 w 1611713"/>
              <a:gd name="connsiteY1" fmla="*/ 197352 h 197352"/>
              <a:gd name="connsiteX2" fmla="*/ 0 w 1611713"/>
              <a:gd name="connsiteY2" fmla="*/ 190774 h 197352"/>
              <a:gd name="connsiteX3" fmla="*/ 164461 w 1611713"/>
              <a:gd name="connsiteY3" fmla="*/ 105255 h 197352"/>
              <a:gd name="connsiteX4" fmla="*/ 19735 w 1611713"/>
              <a:gd name="connsiteY4" fmla="*/ 4818 h 197352"/>
              <a:gd name="connsiteX5" fmla="*/ 1591977 w 1611713"/>
              <a:gd name="connsiteY5" fmla="*/ 0 h 197352"/>
              <a:gd name="connsiteX0" fmla="*/ 1598556 w 1618292"/>
              <a:gd name="connsiteY0" fmla="*/ 0 h 204811"/>
              <a:gd name="connsiteX1" fmla="*/ 1618292 w 1618292"/>
              <a:gd name="connsiteY1" fmla="*/ 197352 h 204811"/>
              <a:gd name="connsiteX2" fmla="*/ 0 w 1618292"/>
              <a:gd name="connsiteY2" fmla="*/ 204811 h 204811"/>
              <a:gd name="connsiteX3" fmla="*/ 171040 w 1618292"/>
              <a:gd name="connsiteY3" fmla="*/ 105255 h 204811"/>
              <a:gd name="connsiteX4" fmla="*/ 26314 w 1618292"/>
              <a:gd name="connsiteY4" fmla="*/ 4818 h 204811"/>
              <a:gd name="connsiteX5" fmla="*/ 1598556 w 1618292"/>
              <a:gd name="connsiteY5" fmla="*/ 0 h 204811"/>
              <a:gd name="connsiteX0" fmla="*/ 1598556 w 1618292"/>
              <a:gd name="connsiteY0" fmla="*/ 0 h 197352"/>
              <a:gd name="connsiteX1" fmla="*/ 1618292 w 1618292"/>
              <a:gd name="connsiteY1" fmla="*/ 197352 h 197352"/>
              <a:gd name="connsiteX2" fmla="*/ 0 w 1618292"/>
              <a:gd name="connsiteY2" fmla="*/ 185159 h 197352"/>
              <a:gd name="connsiteX3" fmla="*/ 171040 w 1618292"/>
              <a:gd name="connsiteY3" fmla="*/ 105255 h 197352"/>
              <a:gd name="connsiteX4" fmla="*/ 26314 w 1618292"/>
              <a:gd name="connsiteY4" fmla="*/ 4818 h 197352"/>
              <a:gd name="connsiteX5" fmla="*/ 1598556 w 1618292"/>
              <a:gd name="connsiteY5" fmla="*/ 0 h 197352"/>
              <a:gd name="connsiteX0" fmla="*/ 1638026 w 1638026"/>
              <a:gd name="connsiteY0" fmla="*/ 6412 h 192534"/>
              <a:gd name="connsiteX1" fmla="*/ 1618292 w 1638026"/>
              <a:gd name="connsiteY1" fmla="*/ 192534 h 192534"/>
              <a:gd name="connsiteX2" fmla="*/ 0 w 1638026"/>
              <a:gd name="connsiteY2" fmla="*/ 180341 h 192534"/>
              <a:gd name="connsiteX3" fmla="*/ 171040 w 1638026"/>
              <a:gd name="connsiteY3" fmla="*/ 100437 h 192534"/>
              <a:gd name="connsiteX4" fmla="*/ 26314 w 1638026"/>
              <a:gd name="connsiteY4" fmla="*/ 0 h 192534"/>
              <a:gd name="connsiteX5" fmla="*/ 1638026 w 1638026"/>
              <a:gd name="connsiteY5" fmla="*/ 6412 h 192534"/>
              <a:gd name="connsiteX0" fmla="*/ 1618291 w 1618292"/>
              <a:gd name="connsiteY0" fmla="*/ 6412 h 192534"/>
              <a:gd name="connsiteX1" fmla="*/ 1618292 w 1618292"/>
              <a:gd name="connsiteY1" fmla="*/ 192534 h 192534"/>
              <a:gd name="connsiteX2" fmla="*/ 0 w 1618292"/>
              <a:gd name="connsiteY2" fmla="*/ 180341 h 192534"/>
              <a:gd name="connsiteX3" fmla="*/ 171040 w 1618292"/>
              <a:gd name="connsiteY3" fmla="*/ 100437 h 192534"/>
              <a:gd name="connsiteX4" fmla="*/ 26314 w 1618292"/>
              <a:gd name="connsiteY4" fmla="*/ 0 h 192534"/>
              <a:gd name="connsiteX5" fmla="*/ 1618291 w 1618292"/>
              <a:gd name="connsiteY5" fmla="*/ 6412 h 192534"/>
              <a:gd name="connsiteX0" fmla="*/ 1638026 w 1638027"/>
              <a:gd name="connsiteY0" fmla="*/ 6412 h 195754"/>
              <a:gd name="connsiteX1" fmla="*/ 1638027 w 1638027"/>
              <a:gd name="connsiteY1" fmla="*/ 192534 h 195754"/>
              <a:gd name="connsiteX2" fmla="*/ 0 w 1638027"/>
              <a:gd name="connsiteY2" fmla="*/ 195754 h 195754"/>
              <a:gd name="connsiteX3" fmla="*/ 190775 w 1638027"/>
              <a:gd name="connsiteY3" fmla="*/ 100437 h 195754"/>
              <a:gd name="connsiteX4" fmla="*/ 46049 w 1638027"/>
              <a:gd name="connsiteY4" fmla="*/ 0 h 195754"/>
              <a:gd name="connsiteX5" fmla="*/ 1638026 w 1638027"/>
              <a:gd name="connsiteY5" fmla="*/ 6412 h 19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8027" h="195754">
                <a:moveTo>
                  <a:pt x="1638026" y="6412"/>
                </a:moveTo>
                <a:cubicBezTo>
                  <a:pt x="1638026" y="68453"/>
                  <a:pt x="1638027" y="130493"/>
                  <a:pt x="1638027" y="192534"/>
                </a:cubicBezTo>
                <a:lnTo>
                  <a:pt x="0" y="195754"/>
                </a:lnTo>
                <a:lnTo>
                  <a:pt x="190775" y="100437"/>
                </a:lnTo>
                <a:lnTo>
                  <a:pt x="46049" y="0"/>
                </a:lnTo>
                <a:lnTo>
                  <a:pt x="1638026" y="6412"/>
                </a:lnTo>
                <a:close/>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21.3.2 </a:t>
            </a:r>
            <a:r>
              <a:rPr lang="zh-CN" altLang="en-US" dirty="0" smtClean="0"/>
              <a:t>过程各阶段的要求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1189089"/>
              </p:ext>
            </p:extLst>
          </p:nvPr>
        </p:nvGraphicFramePr>
        <p:xfrm>
          <a:off x="976086" y="2989463"/>
          <a:ext cx="7939314" cy="3158769"/>
        </p:xfrm>
        <a:graphic>
          <a:graphicData uri="http://schemas.openxmlformats.org/drawingml/2006/table">
            <a:tbl>
              <a:tblPr/>
              <a:tblGrid>
                <a:gridCol w="425321">
                  <a:extLst>
                    <a:ext uri="{9D8B030D-6E8A-4147-A177-3AD203B41FA5}">
                      <a16:colId xmlns:a16="http://schemas.microsoft.com/office/drawing/2014/main" val="20000"/>
                    </a:ext>
                  </a:extLst>
                </a:gridCol>
                <a:gridCol w="2183312">
                  <a:extLst>
                    <a:ext uri="{9D8B030D-6E8A-4147-A177-3AD203B41FA5}">
                      <a16:colId xmlns:a16="http://schemas.microsoft.com/office/drawing/2014/main" val="20001"/>
                    </a:ext>
                  </a:extLst>
                </a:gridCol>
                <a:gridCol w="1063301">
                  <a:extLst>
                    <a:ext uri="{9D8B030D-6E8A-4147-A177-3AD203B41FA5}">
                      <a16:colId xmlns:a16="http://schemas.microsoft.com/office/drawing/2014/main" val="20002"/>
                    </a:ext>
                  </a:extLst>
                </a:gridCol>
                <a:gridCol w="1029154">
                  <a:extLst>
                    <a:ext uri="{9D8B030D-6E8A-4147-A177-3AD203B41FA5}">
                      <a16:colId xmlns:a16="http://schemas.microsoft.com/office/drawing/2014/main" val="20003"/>
                    </a:ext>
                  </a:extLst>
                </a:gridCol>
                <a:gridCol w="1182512">
                  <a:extLst>
                    <a:ext uri="{9D8B030D-6E8A-4147-A177-3AD203B41FA5}">
                      <a16:colId xmlns:a16="http://schemas.microsoft.com/office/drawing/2014/main" val="20004"/>
                    </a:ext>
                  </a:extLst>
                </a:gridCol>
                <a:gridCol w="992414">
                  <a:extLst>
                    <a:ext uri="{9D8B030D-6E8A-4147-A177-3AD203B41FA5}">
                      <a16:colId xmlns:a16="http://schemas.microsoft.com/office/drawing/2014/main" val="20005"/>
                    </a:ext>
                  </a:extLst>
                </a:gridCol>
                <a:gridCol w="1063300">
                  <a:extLst>
                    <a:ext uri="{9D8B030D-6E8A-4147-A177-3AD203B41FA5}">
                      <a16:colId xmlns:a16="http://schemas.microsoft.com/office/drawing/2014/main" val="20006"/>
                    </a:ext>
                  </a:extLst>
                </a:gridCol>
              </a:tblGrid>
              <a:tr h="534766">
                <a:tc gridSpan="2">
                  <a:txBody>
                    <a:bodyPr/>
                    <a:lstStyle/>
                    <a:p>
                      <a:pPr indent="285750" algn="r">
                        <a:lnSpc>
                          <a:spcPts val="1660"/>
                        </a:lnSpc>
                        <a:spcAft>
                          <a:spcPts val="0"/>
                        </a:spcAft>
                      </a:pPr>
                      <a:r>
                        <a:rPr lang="zh-CN" altLang="en-US" sz="1600" b="1" dirty="0" smtClean="0">
                          <a:latin typeface="Times New Roman"/>
                          <a:ea typeface="宋体"/>
                        </a:rPr>
                        <a:t>评审</a:t>
                      </a:r>
                      <a:r>
                        <a:rPr lang="zh-CN" sz="1600" b="1" dirty="0" smtClean="0">
                          <a:latin typeface="Times New Roman"/>
                          <a:ea typeface="宋体"/>
                        </a:rPr>
                        <a:t>活动</a:t>
                      </a:r>
                      <a:r>
                        <a:rPr lang="zh-CN" sz="1600" b="1" dirty="0">
                          <a:latin typeface="Times New Roman"/>
                          <a:ea typeface="宋体"/>
                        </a:rPr>
                        <a:t>要求</a:t>
                      </a:r>
                    </a:p>
                    <a:p>
                      <a:pPr indent="269875" algn="just">
                        <a:lnSpc>
                          <a:spcPts val="1660"/>
                        </a:lnSpc>
                        <a:spcAft>
                          <a:spcPts val="0"/>
                        </a:spcAft>
                      </a:pPr>
                      <a:r>
                        <a:rPr lang="zh-CN" sz="1600" b="1" dirty="0">
                          <a:latin typeface="Times New Roman"/>
                          <a:ea typeface="宋体"/>
                        </a:rPr>
                        <a:t>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indent="0" algn="just">
                        <a:lnSpc>
                          <a:spcPts val="1660"/>
                        </a:lnSpc>
                        <a:spcAft>
                          <a:spcPts val="0"/>
                        </a:spcAft>
                      </a:pPr>
                      <a:r>
                        <a:rPr lang="zh-CN" sz="1600" dirty="0">
                          <a:latin typeface="Times New Roman"/>
                          <a:ea typeface="宋体"/>
                        </a:rPr>
                        <a:t>开发过程管理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正式合格性测试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中间产品评价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配置管理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925">
                <a:tc gridSpan="2">
                  <a:txBody>
                    <a:bodyPr/>
                    <a:lstStyle/>
                    <a:p>
                      <a:pPr indent="269875" algn="just">
                        <a:lnSpc>
                          <a:spcPts val="1660"/>
                        </a:lnSpc>
                        <a:spcAft>
                          <a:spcPts val="0"/>
                        </a:spcAft>
                      </a:pPr>
                      <a:r>
                        <a:rPr lang="zh-CN" sz="1600" dirty="0">
                          <a:latin typeface="Times New Roman"/>
                          <a:ea typeface="宋体"/>
                        </a:rPr>
                        <a:t>系统需求分析与设计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709">
                <a:tc rowSpan="6">
                  <a:txBody>
                    <a:bodyPr/>
                    <a:lstStyle/>
                    <a:p>
                      <a:pPr marL="71755" marR="71755" indent="269875" algn="ctr">
                        <a:lnSpc>
                          <a:spcPts val="1660"/>
                        </a:lnSpc>
                        <a:spcAft>
                          <a:spcPts val="0"/>
                        </a:spcAft>
                      </a:pPr>
                      <a:r>
                        <a:rPr lang="zh-CN" sz="1600" b="1">
                          <a:latin typeface="Times New Roman"/>
                          <a:ea typeface="宋体"/>
                        </a:rPr>
                        <a:t>软件开发阶段</a:t>
                      </a:r>
                      <a:endParaRPr lang="zh-CN" sz="160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软件需求分析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925">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概要设计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925">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0082">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编码和单元测试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7088">
                <a:tc v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部件集成和测试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3987">
                <a:tc vMerge="1">
                  <a:txBody>
                    <a:bodyPr/>
                    <a:lstStyle/>
                    <a:p>
                      <a:endParaRPr lang="zh-CN" altLang="en-US"/>
                    </a:p>
                  </a:txBody>
                  <a:tcPr/>
                </a:tc>
                <a:tc>
                  <a:txBody>
                    <a:bodyPr/>
                    <a:lstStyle/>
                    <a:p>
                      <a:pPr indent="0" algn="just">
                        <a:lnSpc>
                          <a:spcPts val="1660"/>
                        </a:lnSpc>
                        <a:spcAft>
                          <a:spcPts val="0"/>
                        </a:spcAft>
                      </a:pPr>
                      <a:r>
                        <a:rPr lang="zh-CN" sz="1600" dirty="0">
                          <a:latin typeface="Times New Roman"/>
                          <a:ea typeface="宋体"/>
                        </a:rPr>
                        <a:t>软件配置项集成与测试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925">
                <a:tc gridSpan="2">
                  <a:txBody>
                    <a:bodyPr/>
                    <a:lstStyle/>
                    <a:p>
                      <a:pPr indent="269875" algn="just">
                        <a:lnSpc>
                          <a:spcPts val="1660"/>
                        </a:lnSpc>
                        <a:spcAft>
                          <a:spcPts val="0"/>
                        </a:spcAft>
                      </a:pPr>
                      <a:r>
                        <a:rPr lang="zh-CN" sz="1600">
                          <a:latin typeface="Times New Roman"/>
                          <a:ea typeface="宋体"/>
                        </a:rPr>
                        <a:t>国防系统的集成与测试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925">
                <a:tc gridSpan="2">
                  <a:txBody>
                    <a:bodyPr/>
                    <a:lstStyle/>
                    <a:p>
                      <a:pPr indent="269875" algn="just">
                        <a:lnSpc>
                          <a:spcPts val="1660"/>
                        </a:lnSpc>
                        <a:spcAft>
                          <a:spcPts val="0"/>
                        </a:spcAft>
                      </a:pPr>
                      <a:r>
                        <a:rPr lang="zh-CN" sz="1600" dirty="0">
                          <a:latin typeface="Times New Roman"/>
                          <a:ea typeface="宋体"/>
                        </a:rPr>
                        <a:t>向支持阶段转移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矩形 2"/>
          <p:cNvSpPr/>
          <p:nvPr/>
        </p:nvSpPr>
        <p:spPr>
          <a:xfrm>
            <a:off x="1052547" y="1166843"/>
            <a:ext cx="7802003" cy="1569660"/>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为</a:t>
            </a:r>
            <a:r>
              <a:rPr lang="zh-CN" altLang="zh-CN" dirty="0" smtClean="0">
                <a:cs typeface="Times New Roman" panose="02020603050405020304" pitchFamily="18" charset="0"/>
              </a:rPr>
              <a:t>保证各个</a:t>
            </a:r>
            <a:r>
              <a:rPr lang="zh-CN" altLang="zh-CN" dirty="0">
                <a:cs typeface="Times New Roman" panose="02020603050405020304" pitchFamily="18" charset="0"/>
              </a:rPr>
              <a:t>阶段的质量要求，必须在指定的里程碑或基线处，对开发工作进行评审</a:t>
            </a:r>
            <a:r>
              <a:rPr lang="en-US" altLang="zh-CN" dirty="0"/>
              <a:t>/</a:t>
            </a:r>
            <a:r>
              <a:rPr lang="zh-CN" altLang="zh-CN" dirty="0">
                <a:cs typeface="Times New Roman" panose="02020603050405020304" pitchFamily="18" charset="0"/>
              </a:rPr>
              <a:t>审计</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zh-CN" dirty="0" smtClean="0">
                <a:cs typeface="Times New Roman" panose="02020603050405020304" pitchFamily="18" charset="0"/>
              </a:rPr>
              <a:t>从</a:t>
            </a:r>
            <a:r>
              <a:rPr lang="zh-CN" altLang="zh-CN" dirty="0">
                <a:cs typeface="Times New Roman" panose="02020603050405020304" pitchFamily="18" charset="0"/>
              </a:rPr>
              <a:t>开发过程，软件工程要求、正式的合格性测试、以及软件配置管理等角度进行要求。</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 </a:t>
            </a:r>
            <a:r>
              <a:rPr lang="zh-CN" altLang="en-US" dirty="0" smtClean="0"/>
              <a:t>软件缺陷分类与处理</a:t>
            </a:r>
            <a:endParaRPr lang="zh-CN" altLang="en-US" dirty="0"/>
          </a:p>
        </p:txBody>
      </p:sp>
      <p:sp>
        <p:nvSpPr>
          <p:cNvPr id="3" name="内容占位符 2"/>
          <p:cNvSpPr>
            <a:spLocks noGrp="1"/>
          </p:cNvSpPr>
          <p:nvPr>
            <p:ph idx="1"/>
          </p:nvPr>
        </p:nvSpPr>
        <p:spPr/>
        <p:txBody>
          <a:bodyPr/>
          <a:lstStyle/>
          <a:p>
            <a:r>
              <a:rPr lang="en-US" dirty="0" smtClean="0"/>
              <a:t>21.4.1 </a:t>
            </a:r>
            <a:r>
              <a:rPr lang="zh-CN" altLang="en-US" dirty="0" smtClean="0"/>
              <a:t>缺陷的严重程度分类</a:t>
            </a:r>
          </a:p>
          <a:p>
            <a:r>
              <a:rPr lang="en-US" dirty="0" smtClean="0"/>
              <a:t>21.4.2 </a:t>
            </a:r>
            <a:r>
              <a:rPr lang="zh-CN" altLang="en-US" dirty="0" smtClean="0"/>
              <a:t>错误类型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21.4.1 </a:t>
            </a:r>
            <a:r>
              <a:rPr lang="zh-CN" altLang="en-US" dirty="0" smtClean="0"/>
              <a:t>缺陷的严重程度分类</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21202341"/>
              </p:ext>
            </p:extLst>
          </p:nvPr>
        </p:nvGraphicFramePr>
        <p:xfrm>
          <a:off x="1015438" y="1580537"/>
          <a:ext cx="7899962" cy="3467627"/>
        </p:xfrm>
        <a:graphic>
          <a:graphicData uri="http://schemas.openxmlformats.org/drawingml/2006/table">
            <a:tbl>
              <a:tblPr/>
              <a:tblGrid>
                <a:gridCol w="1263743">
                  <a:extLst>
                    <a:ext uri="{9D8B030D-6E8A-4147-A177-3AD203B41FA5}">
                      <a16:colId xmlns:a16="http://schemas.microsoft.com/office/drawing/2014/main" val="20000"/>
                    </a:ext>
                  </a:extLst>
                </a:gridCol>
                <a:gridCol w="6636219">
                  <a:extLst>
                    <a:ext uri="{9D8B030D-6E8A-4147-A177-3AD203B41FA5}">
                      <a16:colId xmlns:a16="http://schemas.microsoft.com/office/drawing/2014/main" val="20001"/>
                    </a:ext>
                  </a:extLst>
                </a:gridCol>
              </a:tblGrid>
              <a:tr h="297707">
                <a:tc>
                  <a:txBody>
                    <a:bodyPr/>
                    <a:lstStyle/>
                    <a:p>
                      <a:pPr indent="0" algn="l">
                        <a:lnSpc>
                          <a:spcPct val="100000"/>
                        </a:lnSpc>
                        <a:spcAft>
                          <a:spcPts val="0"/>
                        </a:spcAft>
                      </a:pPr>
                      <a:r>
                        <a:rPr lang="zh-CN" sz="1600" b="1" dirty="0">
                          <a:latin typeface="Times New Roman"/>
                          <a:ea typeface="宋体"/>
                        </a:rPr>
                        <a:t>严重程度</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表现行为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4644">
                <a:tc>
                  <a:txBody>
                    <a:bodyPr/>
                    <a:lstStyle/>
                    <a:p>
                      <a:pPr marL="0" indent="0" algn="l" defTabSz="914400" rtl="0" eaLnBrk="1" latinLnBrk="0" hangingPunct="1">
                        <a:lnSpc>
                          <a:spcPct val="100000"/>
                        </a:lnSpc>
                        <a:spcAft>
                          <a:spcPts val="0"/>
                        </a:spcAft>
                      </a:pPr>
                      <a:r>
                        <a:rPr lang="en-US" sz="1600" b="1" kern="1200" dirty="0">
                          <a:solidFill>
                            <a:schemeClr val="tx1"/>
                          </a:solidFill>
                          <a:latin typeface="Times New Roman"/>
                          <a:ea typeface="宋体"/>
                          <a:cs typeface="+mn-cs"/>
                        </a:rPr>
                        <a:t>A</a:t>
                      </a:r>
                      <a:r>
                        <a:rPr lang="zh-CN" sz="1600" b="1" kern="1200" dirty="0">
                          <a:solidFill>
                            <a:schemeClr val="tx1"/>
                          </a:solidFill>
                          <a:latin typeface="Times New Roman"/>
                          <a:ea typeface="宋体"/>
                          <a:cs typeface="+mn-cs"/>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a. </a:t>
                      </a:r>
                      <a:r>
                        <a:rPr lang="zh-CN" sz="1600" b="0" kern="1200" dirty="0">
                          <a:solidFill>
                            <a:schemeClr val="tx1"/>
                          </a:solidFill>
                          <a:latin typeface="Times New Roman"/>
                          <a:ea typeface="宋体"/>
                          <a:cs typeface="+mn-cs"/>
                        </a:rPr>
                        <a:t>妨碍系统要求所规定的运行任务的主要功能的完成</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或</a:t>
                      </a:r>
                    </a:p>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b. </a:t>
                      </a:r>
                      <a:r>
                        <a:rPr lang="zh-CN" sz="1600" b="0" kern="1200" dirty="0">
                          <a:solidFill>
                            <a:schemeClr val="tx1"/>
                          </a:solidFill>
                          <a:latin typeface="Times New Roman"/>
                          <a:ea typeface="宋体"/>
                          <a:cs typeface="+mn-cs"/>
                        </a:rPr>
                        <a:t>妨碍使用人员完成主要功能。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288">
                <a:tc>
                  <a:txBody>
                    <a:bodyPr/>
                    <a:lstStyle/>
                    <a:p>
                      <a:pPr marL="0" indent="0" algn="l" defTabSz="914400" rtl="0" eaLnBrk="1" latinLnBrk="0" hangingPunct="1">
                        <a:lnSpc>
                          <a:spcPct val="100000"/>
                        </a:lnSpc>
                        <a:spcAft>
                          <a:spcPts val="0"/>
                        </a:spcAft>
                      </a:pPr>
                      <a:r>
                        <a:rPr lang="en-US" sz="1600" b="1" kern="1200" dirty="0">
                          <a:solidFill>
                            <a:schemeClr val="tx1"/>
                          </a:solidFill>
                          <a:latin typeface="Times New Roman"/>
                          <a:ea typeface="宋体"/>
                          <a:cs typeface="+mn-cs"/>
                        </a:rPr>
                        <a:t>B</a:t>
                      </a:r>
                      <a:r>
                        <a:rPr lang="zh-CN" sz="1600" b="1" kern="1200" dirty="0">
                          <a:solidFill>
                            <a:schemeClr val="tx1"/>
                          </a:solidFill>
                          <a:latin typeface="Times New Roman"/>
                          <a:ea typeface="宋体"/>
                          <a:cs typeface="+mn-cs"/>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a.</a:t>
                      </a:r>
                      <a:r>
                        <a:rPr lang="zh-CN" sz="1600" b="0" kern="1200" dirty="0">
                          <a:solidFill>
                            <a:schemeClr val="tx1"/>
                          </a:solidFill>
                          <a:latin typeface="Times New Roman"/>
                          <a:ea typeface="宋体"/>
                          <a:cs typeface="+mn-cs"/>
                        </a:rPr>
                        <a:t>对要求所规定的运行任务的主要功能的完成造成不利的影响</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降低了效能</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且没有变通的解决办法；或，</a:t>
                      </a:r>
                    </a:p>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b. </a:t>
                      </a:r>
                      <a:r>
                        <a:rPr lang="zh-CN" sz="1600" b="0" kern="1200" dirty="0">
                          <a:solidFill>
                            <a:schemeClr val="tx1"/>
                          </a:solidFill>
                          <a:latin typeface="Times New Roman"/>
                          <a:ea typeface="宋体"/>
                          <a:cs typeface="+mn-cs"/>
                        </a:rPr>
                        <a:t>对使用人员完成所规定的运行任务的主要功能造成不利的影响</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降低了效能</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且没有变通的解决方法。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49288">
                <a:tc>
                  <a:txBody>
                    <a:bodyPr/>
                    <a:lstStyle/>
                    <a:p>
                      <a:pPr marL="0" indent="0" algn="l" defTabSz="914400" rtl="0" eaLnBrk="1" latinLnBrk="0" hangingPunct="1">
                        <a:lnSpc>
                          <a:spcPct val="100000"/>
                        </a:lnSpc>
                        <a:spcAft>
                          <a:spcPts val="0"/>
                        </a:spcAft>
                      </a:pPr>
                      <a:r>
                        <a:rPr lang="en-US" sz="1600" b="1" kern="1200" dirty="0">
                          <a:solidFill>
                            <a:schemeClr val="tx1"/>
                          </a:solidFill>
                          <a:latin typeface="Times New Roman"/>
                          <a:ea typeface="宋体"/>
                          <a:cs typeface="+mn-cs"/>
                        </a:rPr>
                        <a:t>C</a:t>
                      </a:r>
                      <a:r>
                        <a:rPr lang="zh-CN" sz="1600" b="1" kern="1200" dirty="0">
                          <a:solidFill>
                            <a:schemeClr val="tx1"/>
                          </a:solidFill>
                          <a:latin typeface="Times New Roman"/>
                          <a:ea typeface="宋体"/>
                          <a:cs typeface="+mn-cs"/>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a. </a:t>
                      </a:r>
                      <a:r>
                        <a:rPr lang="zh-CN" sz="1600" b="0" kern="1200" dirty="0">
                          <a:solidFill>
                            <a:schemeClr val="tx1"/>
                          </a:solidFill>
                          <a:latin typeface="Times New Roman"/>
                          <a:ea typeface="宋体"/>
                          <a:cs typeface="+mn-cs"/>
                        </a:rPr>
                        <a:t>对要求所规定的运行任务的主要功能的完成造成不利的影响</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降低了效能</a:t>
                      </a:r>
                      <a:r>
                        <a:rPr lang="en-US" sz="1600" b="0" kern="1200" dirty="0">
                          <a:solidFill>
                            <a:schemeClr val="tx1"/>
                          </a:solidFill>
                          <a:latin typeface="Times New Roman"/>
                          <a:ea typeface="宋体"/>
                          <a:cs typeface="+mn-cs"/>
                        </a:rPr>
                        <a:t>, </a:t>
                      </a:r>
                      <a:r>
                        <a:rPr lang="zh-CN" sz="1600" b="0" kern="1200" dirty="0">
                          <a:solidFill>
                            <a:schemeClr val="tx1"/>
                          </a:solidFill>
                          <a:latin typeface="Times New Roman"/>
                          <a:ea typeface="宋体"/>
                          <a:cs typeface="+mn-cs"/>
                        </a:rPr>
                        <a:t>但已有变通的解决方法；或，</a:t>
                      </a:r>
                    </a:p>
                    <a:p>
                      <a:pPr marL="0" indent="0" algn="l" defTabSz="914400" rtl="0" eaLnBrk="1" latinLnBrk="0" hangingPunct="1">
                        <a:lnSpc>
                          <a:spcPct val="100000"/>
                        </a:lnSpc>
                        <a:spcAft>
                          <a:spcPts val="0"/>
                        </a:spcAft>
                      </a:pPr>
                      <a:r>
                        <a:rPr lang="en-US" sz="1600" b="0" kern="1200" dirty="0">
                          <a:solidFill>
                            <a:schemeClr val="tx1"/>
                          </a:solidFill>
                          <a:latin typeface="Times New Roman"/>
                          <a:ea typeface="宋体"/>
                          <a:cs typeface="+mn-cs"/>
                        </a:rPr>
                        <a:t>b. </a:t>
                      </a:r>
                      <a:r>
                        <a:rPr lang="zh-CN" sz="1600" b="0" kern="1200" dirty="0">
                          <a:solidFill>
                            <a:schemeClr val="tx1"/>
                          </a:solidFill>
                          <a:latin typeface="Times New Roman"/>
                          <a:ea typeface="宋体"/>
                          <a:cs typeface="+mn-cs"/>
                        </a:rPr>
                        <a:t>对使用人员完成所规定的运行任务的主要功能造成不利的影响， 降低了效能，但已有变通的解决办法。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4644">
                <a:tc>
                  <a:txBody>
                    <a:bodyPr/>
                    <a:lstStyle/>
                    <a:p>
                      <a:pPr marL="0" indent="0" algn="l" defTabSz="914400" rtl="0" eaLnBrk="1" latinLnBrk="0" hangingPunct="1">
                        <a:lnSpc>
                          <a:spcPct val="100000"/>
                        </a:lnSpc>
                        <a:spcAft>
                          <a:spcPts val="0"/>
                        </a:spcAft>
                      </a:pPr>
                      <a:r>
                        <a:rPr lang="en-US" sz="1600" b="1" kern="1200" dirty="0">
                          <a:solidFill>
                            <a:schemeClr val="tx1"/>
                          </a:solidFill>
                          <a:latin typeface="Times New Roman"/>
                          <a:ea typeface="宋体"/>
                          <a:cs typeface="+mn-cs"/>
                        </a:rPr>
                        <a:t>D</a:t>
                      </a:r>
                      <a:r>
                        <a:rPr lang="zh-CN" sz="1600" b="1" kern="1200" dirty="0">
                          <a:solidFill>
                            <a:schemeClr val="tx1"/>
                          </a:solidFill>
                          <a:latin typeface="Times New Roman"/>
                          <a:ea typeface="宋体"/>
                          <a:cs typeface="+mn-cs"/>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b="0" kern="1200" dirty="0">
                          <a:solidFill>
                            <a:schemeClr val="tx1"/>
                          </a:solidFill>
                          <a:latin typeface="Times New Roman"/>
                          <a:ea typeface="宋体"/>
                          <a:cs typeface="+mn-cs"/>
                        </a:rPr>
                        <a:t>软件问题给使用人员带来不方便或麻烦</a:t>
                      </a:r>
                      <a:r>
                        <a:rPr lang="en-US" sz="1600" b="0" kern="1200" dirty="0">
                          <a:solidFill>
                            <a:schemeClr val="tx1"/>
                          </a:solidFill>
                          <a:latin typeface="Times New Roman"/>
                          <a:ea typeface="宋体"/>
                          <a:cs typeface="+mn-cs"/>
                        </a:rPr>
                        <a:t>,</a:t>
                      </a:r>
                      <a:r>
                        <a:rPr lang="zh-CN" sz="1600" b="0" kern="1200" dirty="0">
                          <a:solidFill>
                            <a:schemeClr val="tx1"/>
                          </a:solidFill>
                          <a:latin typeface="Times New Roman"/>
                          <a:ea typeface="宋体"/>
                          <a:cs typeface="+mn-cs"/>
                        </a:rPr>
                        <a:t>，但不影响所要求的运行或任务的主要功能。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322">
                <a:tc>
                  <a:txBody>
                    <a:bodyPr/>
                    <a:lstStyle/>
                    <a:p>
                      <a:pPr marL="0" indent="0" algn="l" defTabSz="914400" rtl="0" eaLnBrk="1" latinLnBrk="0" hangingPunct="1">
                        <a:lnSpc>
                          <a:spcPct val="100000"/>
                        </a:lnSpc>
                        <a:spcAft>
                          <a:spcPts val="0"/>
                        </a:spcAft>
                      </a:pPr>
                      <a:r>
                        <a:rPr lang="en-US" sz="1600" b="1" kern="1200" dirty="0">
                          <a:solidFill>
                            <a:schemeClr val="tx1"/>
                          </a:solidFill>
                          <a:latin typeface="Times New Roman"/>
                          <a:ea typeface="宋体"/>
                          <a:cs typeface="+mn-cs"/>
                        </a:rPr>
                        <a:t>E</a:t>
                      </a:r>
                      <a:r>
                        <a:rPr lang="zh-CN" sz="1600" b="1" kern="1200" dirty="0">
                          <a:solidFill>
                            <a:schemeClr val="tx1"/>
                          </a:solidFill>
                          <a:latin typeface="Times New Roman"/>
                          <a:ea typeface="宋体"/>
                          <a:cs typeface="+mn-cs"/>
                        </a:rPr>
                        <a:t>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b="0" kern="1200" dirty="0">
                          <a:solidFill>
                            <a:schemeClr val="tx1"/>
                          </a:solidFill>
                          <a:latin typeface="Times New Roman"/>
                          <a:ea typeface="宋体"/>
                          <a:cs typeface="+mn-cs"/>
                        </a:rPr>
                        <a:t>其它错误。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矩形 4"/>
          <p:cNvSpPr/>
          <p:nvPr/>
        </p:nvSpPr>
        <p:spPr>
          <a:xfrm>
            <a:off x="991486" y="5048164"/>
            <a:ext cx="7692571" cy="1323439"/>
          </a:xfrm>
          <a:prstGeom prst="rect">
            <a:avLst/>
          </a:prstGeom>
        </p:spPr>
        <p:txBody>
          <a:bodyPr wrap="square">
            <a:spAutoFit/>
          </a:bodyPr>
          <a:lstStyle/>
          <a:p>
            <a:pPr>
              <a:buFont typeface="Arial" pitchFamily="34" charset="0"/>
              <a:buChar char="•"/>
            </a:pPr>
            <a:r>
              <a:rPr lang="zh-CN" altLang="en-US" sz="2000" dirty="0" smtClean="0"/>
              <a:t>国防装备系统中不允许有</a:t>
            </a:r>
            <a:r>
              <a:rPr lang="en-US" sz="2000" dirty="0" smtClean="0"/>
              <a:t>A</a:t>
            </a:r>
            <a:r>
              <a:rPr lang="zh-CN" altLang="en-US" sz="2000" dirty="0" smtClean="0"/>
              <a:t>级缺陷的存在。</a:t>
            </a:r>
            <a:endParaRPr lang="en-US" altLang="zh-CN" sz="2000" dirty="0" smtClean="0"/>
          </a:p>
          <a:p>
            <a:pPr lvl="1">
              <a:buFont typeface="Arial" pitchFamily="34" charset="0"/>
              <a:buChar char="•"/>
            </a:pPr>
            <a:r>
              <a:rPr lang="en-US" sz="2000" dirty="0" smtClean="0"/>
              <a:t>  B</a:t>
            </a:r>
            <a:r>
              <a:rPr lang="zh-CN" altLang="en-US" sz="2000" dirty="0" smtClean="0"/>
              <a:t>级缺陷会在导致系统效能的极大下降，在实际的作战中可能会造成战斗人员生命损失，甚至是战场态势的变化。</a:t>
            </a:r>
            <a:endParaRPr lang="en-US" altLang="zh-CN" sz="2000" dirty="0" smtClean="0"/>
          </a:p>
          <a:p>
            <a:pPr lvl="1">
              <a:buFont typeface="Arial" pitchFamily="34" charset="0"/>
              <a:buChar char="•"/>
            </a:pPr>
            <a:r>
              <a:rPr lang="zh-CN" altLang="en-US" sz="2000" dirty="0" smtClean="0"/>
              <a:t>  如果</a:t>
            </a:r>
            <a:r>
              <a:rPr lang="en-US" sz="2000" dirty="0" smtClean="0"/>
              <a:t>C</a:t>
            </a:r>
            <a:r>
              <a:rPr lang="zh-CN" altLang="en-US" sz="2000" dirty="0" smtClean="0"/>
              <a:t>级和</a:t>
            </a:r>
            <a:r>
              <a:rPr lang="en-US" sz="2000" dirty="0" smtClean="0"/>
              <a:t>D </a:t>
            </a:r>
            <a:r>
              <a:rPr lang="zh-CN" altLang="en-US" sz="2000" dirty="0" smtClean="0"/>
              <a:t>级缺陷较多，也会导致战场的损失。</a:t>
            </a: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21.4.2 </a:t>
            </a:r>
            <a:r>
              <a:rPr lang="zh-CN" altLang="en-US" dirty="0" smtClean="0"/>
              <a:t>错误类型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72386749"/>
              </p:ext>
            </p:extLst>
          </p:nvPr>
        </p:nvGraphicFramePr>
        <p:xfrm>
          <a:off x="1275483" y="1631996"/>
          <a:ext cx="6908800" cy="1950720"/>
        </p:xfrm>
        <a:graphic>
          <a:graphicData uri="http://schemas.openxmlformats.org/drawingml/2006/table">
            <a:tbl>
              <a:tblPr/>
              <a:tblGrid>
                <a:gridCol w="642455">
                  <a:extLst>
                    <a:ext uri="{9D8B030D-6E8A-4147-A177-3AD203B41FA5}">
                      <a16:colId xmlns:a16="http://schemas.microsoft.com/office/drawing/2014/main" val="20000"/>
                    </a:ext>
                  </a:extLst>
                </a:gridCol>
                <a:gridCol w="1167340">
                  <a:extLst>
                    <a:ext uri="{9D8B030D-6E8A-4147-A177-3AD203B41FA5}">
                      <a16:colId xmlns:a16="http://schemas.microsoft.com/office/drawing/2014/main" val="20001"/>
                    </a:ext>
                  </a:extLst>
                </a:gridCol>
                <a:gridCol w="5099005">
                  <a:extLst>
                    <a:ext uri="{9D8B030D-6E8A-4147-A177-3AD203B41FA5}">
                      <a16:colId xmlns:a16="http://schemas.microsoft.com/office/drawing/2014/main" val="20002"/>
                    </a:ext>
                  </a:extLst>
                </a:gridCol>
              </a:tblGrid>
              <a:tr h="160347">
                <a:tc gridSpan="2">
                  <a:txBody>
                    <a:bodyPr/>
                    <a:lstStyle/>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缺陷类型</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600" b="1" kern="1200" dirty="0">
                          <a:solidFill>
                            <a:schemeClr val="tx1"/>
                          </a:solidFill>
                          <a:latin typeface="Times New Roman"/>
                          <a:ea typeface="宋体"/>
                          <a:cs typeface="+mn-cs"/>
                        </a:rPr>
                        <a:t>产生缺陷根源</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693">
                <a:tc rowSpan="2">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使用中的问题</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dirty="0">
                          <a:latin typeface="Times New Roman"/>
                          <a:ea typeface="宋体"/>
                        </a:rPr>
                        <a:t>软件不能按文档（例如，用户手册）上的说明运行和使用，但文档是正确的。</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693">
                <a:tc v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文档缺陷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软件不能按文档（例如，用户手册）上的说明运行和使用，但软件是正确的。</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040">
                <a:tc gridSpan="2">
                  <a:txBody>
                    <a:bodyPr/>
                    <a:lstStyle/>
                    <a:p>
                      <a:pPr marL="0" indent="0" algn="l" defTabSz="914400" rtl="0" eaLnBrk="1" latinLnBrk="0" hangingPunct="1">
                        <a:lnSpc>
                          <a:spcPct val="100000"/>
                        </a:lnSpc>
                        <a:spcAft>
                          <a:spcPts val="0"/>
                        </a:spcAft>
                      </a:pPr>
                      <a:endParaRPr lang="en-US" sz="1600" kern="1200" dirty="0">
                        <a:solidFill>
                          <a:schemeClr val="tx1"/>
                        </a:solidFill>
                        <a:latin typeface="Times New Roman"/>
                        <a:ea typeface="宋体"/>
                        <a:cs typeface="+mn-cs"/>
                      </a:endParaRPr>
                    </a:p>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软件设计缺陷</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软件能按文档（例如，用户手册）上的说明运行和使用，但是，存在设计缺陷。设计缺陷并不总是（或者说，偶然会）引起一个可见的运行症状，</a:t>
                      </a:r>
                      <a:r>
                        <a:rPr lang="zh-CN" sz="1600" kern="1200" dirty="0" smtClean="0">
                          <a:solidFill>
                            <a:schemeClr val="tx1"/>
                          </a:solidFill>
                          <a:latin typeface="Times New Roman"/>
                          <a:ea typeface="宋体"/>
                          <a:cs typeface="+mn-cs"/>
                        </a:rPr>
                        <a:t>可能</a:t>
                      </a:r>
                      <a:r>
                        <a:rPr lang="zh-CN" altLang="en-US" sz="1600" kern="1200" dirty="0" smtClean="0">
                          <a:solidFill>
                            <a:schemeClr val="tx1"/>
                          </a:solidFill>
                          <a:latin typeface="Times New Roman"/>
                          <a:ea typeface="宋体"/>
                          <a:cs typeface="+mn-cs"/>
                        </a:rPr>
                        <a:t>产生</a:t>
                      </a:r>
                      <a:r>
                        <a:rPr lang="zh-CN" sz="1600" kern="1200" dirty="0" smtClean="0">
                          <a:solidFill>
                            <a:schemeClr val="tx1"/>
                          </a:solidFill>
                          <a:latin typeface="Times New Roman"/>
                          <a:ea typeface="宋体"/>
                          <a:cs typeface="+mn-cs"/>
                        </a:rPr>
                        <a:t>深层</a:t>
                      </a:r>
                      <a:r>
                        <a:rPr lang="zh-CN" sz="1600" kern="1200" dirty="0">
                          <a:solidFill>
                            <a:schemeClr val="tx1"/>
                          </a:solidFill>
                          <a:latin typeface="Times New Roman"/>
                          <a:ea typeface="宋体"/>
                          <a:cs typeface="+mn-cs"/>
                        </a:rPr>
                        <a:t>问题。</a:t>
                      </a:r>
                    </a:p>
                  </a:txBody>
                  <a:tcPr marL="50934" marR="509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文本框 2"/>
          <p:cNvSpPr txBox="1"/>
          <p:nvPr/>
        </p:nvSpPr>
        <p:spPr>
          <a:xfrm>
            <a:off x="1210428" y="4203608"/>
            <a:ext cx="5966623" cy="1938992"/>
          </a:xfrm>
          <a:prstGeom prst="rect">
            <a:avLst/>
          </a:prstGeom>
          <a:noFill/>
        </p:spPr>
        <p:txBody>
          <a:bodyPr wrap="square" rtlCol="0">
            <a:spAutoFit/>
          </a:bodyPr>
          <a:lstStyle/>
          <a:p>
            <a:r>
              <a:rPr lang="zh-CN" altLang="en-US" sz="2000" dirty="0" smtClean="0"/>
              <a:t>这种分类的目的是为了：</a:t>
            </a:r>
            <a:endParaRPr lang="en-US" altLang="zh-CN" sz="2000" dirty="0" smtClean="0"/>
          </a:p>
          <a:p>
            <a:pPr lvl="1"/>
            <a:r>
              <a:rPr lang="en-US" altLang="zh-CN" sz="2000" dirty="0" smtClean="0"/>
              <a:t>1</a:t>
            </a:r>
            <a:r>
              <a:rPr lang="zh-CN" altLang="en-US" sz="2000" dirty="0" smtClean="0"/>
              <a:t>）寻找缺陷发的根源或原因</a:t>
            </a:r>
            <a:endParaRPr lang="en-US" altLang="zh-CN" sz="2000" dirty="0" smtClean="0"/>
          </a:p>
          <a:p>
            <a:pPr lvl="1"/>
            <a:r>
              <a:rPr lang="en-US" altLang="zh-CN" sz="2000" dirty="0" smtClean="0"/>
              <a:t>2</a:t>
            </a:r>
            <a:r>
              <a:rPr lang="zh-CN" altLang="en-US" sz="2000" dirty="0" smtClean="0"/>
              <a:t>）在项目组内，避免类似问题再次发生</a:t>
            </a:r>
            <a:endParaRPr lang="en-US" altLang="zh-CN" sz="2000" dirty="0" smtClean="0"/>
          </a:p>
          <a:p>
            <a:pPr lvl="1"/>
            <a:r>
              <a:rPr lang="en-US" altLang="zh-CN" sz="2000" dirty="0" smtClean="0"/>
              <a:t>3</a:t>
            </a:r>
            <a:r>
              <a:rPr lang="zh-CN" altLang="en-US" sz="2000" dirty="0" smtClean="0"/>
              <a:t>）统计缺陷类型和原因，改进过程管理</a:t>
            </a:r>
            <a:endParaRPr lang="en-US" altLang="zh-CN" sz="2000" dirty="0" smtClean="0"/>
          </a:p>
          <a:p>
            <a:pPr lvl="2"/>
            <a:r>
              <a:rPr lang="en-US" altLang="zh-CN" sz="2000" dirty="0" smtClean="0"/>
              <a:t>(</a:t>
            </a:r>
            <a:r>
              <a:rPr lang="zh-CN" altLang="en-US" sz="2000" dirty="0" smtClean="0"/>
              <a:t>例如，要加强哪个阶段的工作？</a:t>
            </a:r>
            <a:r>
              <a:rPr lang="en-US" altLang="zh-CN" sz="2000" dirty="0" smtClean="0"/>
              <a:t>)</a:t>
            </a:r>
          </a:p>
          <a:p>
            <a:pPr lvl="1"/>
            <a:r>
              <a:rPr lang="en-US" altLang="zh-CN" sz="2000" dirty="0" smtClean="0"/>
              <a:t>4</a:t>
            </a:r>
            <a:r>
              <a:rPr lang="zh-CN" altLang="en-US" sz="2000" dirty="0" smtClean="0"/>
              <a:t>）避免同类问题在企业和同行中再次发生</a:t>
            </a:r>
            <a:endParaRPr lang="en-US" altLang="zh-CN" sz="2000" dirty="0" smtClean="0"/>
          </a:p>
        </p:txBody>
      </p:sp>
      <p:sp>
        <p:nvSpPr>
          <p:cNvPr id="6" name="右大括号 5"/>
          <p:cNvSpPr/>
          <p:nvPr/>
        </p:nvSpPr>
        <p:spPr bwMode="auto">
          <a:xfrm>
            <a:off x="6769191" y="4282550"/>
            <a:ext cx="407860" cy="186005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文本框 6"/>
          <p:cNvSpPr txBox="1"/>
          <p:nvPr/>
        </p:nvSpPr>
        <p:spPr>
          <a:xfrm>
            <a:off x="7269152" y="4797076"/>
            <a:ext cx="800219" cy="830997"/>
          </a:xfrm>
          <a:prstGeom prst="rect">
            <a:avLst/>
          </a:prstGeom>
          <a:noFill/>
        </p:spPr>
        <p:txBody>
          <a:bodyPr wrap="none" rtlCol="0">
            <a:spAutoFit/>
          </a:bodyPr>
          <a:lstStyle/>
          <a:p>
            <a:r>
              <a:rPr lang="zh-CN" altLang="en-US" dirty="0"/>
              <a:t>缺陷</a:t>
            </a:r>
          </a:p>
          <a:p>
            <a:r>
              <a:rPr lang="zh-CN" altLang="en-US" dirty="0" smtClean="0"/>
              <a:t>预防</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21.1 </a:t>
            </a:r>
            <a:r>
              <a:rPr lang="zh-CN" altLang="en-US" dirty="0" smtClean="0"/>
              <a:t>总体与质量要求</a:t>
            </a:r>
          </a:p>
          <a:p>
            <a:r>
              <a:rPr lang="en-US" dirty="0" smtClean="0"/>
              <a:t>21.2 </a:t>
            </a:r>
            <a:r>
              <a:rPr lang="zh-CN" altLang="en-US" dirty="0" smtClean="0"/>
              <a:t>生命周期</a:t>
            </a:r>
          </a:p>
          <a:p>
            <a:r>
              <a:rPr lang="en-US" dirty="0" smtClean="0"/>
              <a:t>21.3 </a:t>
            </a:r>
            <a:r>
              <a:rPr lang="zh-CN" altLang="en-US" dirty="0" smtClean="0"/>
              <a:t>软件开发过程</a:t>
            </a:r>
          </a:p>
          <a:p>
            <a:r>
              <a:rPr lang="en-US" dirty="0" smtClean="0"/>
              <a:t>21.4 </a:t>
            </a:r>
            <a:r>
              <a:rPr lang="zh-CN" altLang="en-US" dirty="0" smtClean="0"/>
              <a:t>软件缺陷分类与处理</a:t>
            </a:r>
          </a:p>
          <a:p>
            <a:r>
              <a:rPr lang="en-US" dirty="0" smtClean="0"/>
              <a:t>21.5 </a:t>
            </a:r>
            <a:r>
              <a:rPr lang="zh-CN" altLang="en-US" dirty="0" smtClean="0"/>
              <a:t>中间产品的质量评价</a:t>
            </a:r>
          </a:p>
          <a:p>
            <a:r>
              <a:rPr lang="en-US" dirty="0" smtClean="0"/>
              <a:t>21.6 </a:t>
            </a:r>
            <a:r>
              <a:rPr lang="zh-CN" altLang="en-US" dirty="0" smtClean="0"/>
              <a:t>独立的</a:t>
            </a:r>
            <a:r>
              <a:rPr lang="zh-CN" altLang="en-US" dirty="0" smtClean="0"/>
              <a:t>工程质量活动</a:t>
            </a:r>
          </a:p>
          <a:p>
            <a:r>
              <a:rPr lang="en-US" dirty="0" smtClean="0"/>
              <a:t>21.7 </a:t>
            </a:r>
            <a:r>
              <a:rPr lang="zh-CN" altLang="en-US" dirty="0" smtClean="0"/>
              <a:t>向</a:t>
            </a:r>
            <a:r>
              <a:rPr lang="zh-CN" altLang="en-US" dirty="0" smtClean="0"/>
              <a:t>支持阶段的转移</a:t>
            </a:r>
          </a:p>
          <a:p>
            <a:r>
              <a:rPr lang="en-US" dirty="0" smtClean="0"/>
              <a:t>21.8 </a:t>
            </a:r>
            <a:r>
              <a:rPr lang="zh-CN" altLang="en-US" dirty="0" smtClean="0"/>
              <a:t>国防软件开发标准的演变</a:t>
            </a:r>
          </a:p>
          <a:p>
            <a:r>
              <a:rPr lang="en-US" dirty="0" smtClean="0"/>
              <a:t>21.9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软件设计缺陷</a:t>
            </a:r>
            <a:endParaRPr lang="zh-CN" altLang="en-US" dirty="0"/>
          </a:p>
        </p:txBody>
      </p:sp>
      <p:sp>
        <p:nvSpPr>
          <p:cNvPr id="3" name="内容占位符 2"/>
          <p:cNvSpPr>
            <a:spLocks noGrp="1"/>
          </p:cNvSpPr>
          <p:nvPr>
            <p:ph idx="1"/>
          </p:nvPr>
        </p:nvSpPr>
        <p:spPr>
          <a:xfrm>
            <a:off x="937973" y="1092200"/>
            <a:ext cx="4864191" cy="612341"/>
          </a:xfrm>
        </p:spPr>
        <p:txBody>
          <a:bodyPr/>
          <a:lstStyle/>
          <a:p>
            <a:r>
              <a:rPr lang="zh-CN" altLang="en-US" dirty="0" smtClean="0"/>
              <a:t>设计是导致缺陷的主要原因</a:t>
            </a:r>
            <a:endParaRPr lang="en-US" dirty="0"/>
          </a:p>
        </p:txBody>
      </p:sp>
      <p:sp>
        <p:nvSpPr>
          <p:cNvPr id="4" name="矩形 3"/>
          <p:cNvSpPr/>
          <p:nvPr/>
        </p:nvSpPr>
        <p:spPr>
          <a:xfrm>
            <a:off x="924816" y="1974106"/>
            <a:ext cx="3811645" cy="3877985"/>
          </a:xfrm>
          <a:prstGeom prst="rect">
            <a:avLst/>
          </a:prstGeom>
        </p:spPr>
        <p:txBody>
          <a:bodyPr wrap="square">
            <a:spAutoFit/>
          </a:bodyPr>
          <a:lstStyle/>
          <a:p>
            <a:pPr marL="342900" indent="-342900">
              <a:buFont typeface="Arial" panose="020B0604020202020204" pitchFamily="34" charset="0"/>
              <a:buChar char="•"/>
            </a:pPr>
            <a:r>
              <a:rPr lang="en-US" altLang="zh-CN" sz="2000" dirty="0"/>
              <a:t>1</a:t>
            </a:r>
            <a:r>
              <a:rPr lang="zh-CN" altLang="en-US" sz="2000" dirty="0"/>
              <a:t>）内存泄露问题</a:t>
            </a:r>
            <a:r>
              <a:rPr lang="zh-CN" altLang="en-US" sz="2000" dirty="0" smtClean="0"/>
              <a:t>：</a:t>
            </a:r>
            <a:r>
              <a:rPr lang="zh-CN" altLang="en-US" sz="1800" dirty="0">
                <a:latin typeface="华文楷体" panose="02010600040101010101" pitchFamily="2" charset="-122"/>
                <a:ea typeface="华文楷体" panose="02010600040101010101" pitchFamily="2" charset="-122"/>
              </a:rPr>
              <a:t>软件对</a:t>
            </a:r>
            <a:r>
              <a:rPr lang="zh-CN" altLang="en-US" sz="1800" dirty="0" smtClean="0">
                <a:latin typeface="华文楷体" panose="02010600040101010101" pitchFamily="2" charset="-122"/>
                <a:ea typeface="华文楷体" panose="02010600040101010101" pitchFamily="2" charset="-122"/>
              </a:rPr>
              <a:t>内存回收</a:t>
            </a:r>
            <a:r>
              <a:rPr lang="zh-CN" altLang="en-US" sz="1800" dirty="0">
                <a:latin typeface="华文楷体" panose="02010600040101010101" pitchFamily="2" charset="-122"/>
                <a:ea typeface="华文楷体" panose="02010600040101010101" pitchFamily="2" charset="-122"/>
              </a:rPr>
              <a:t>不及时，造成内存被</a:t>
            </a:r>
            <a:r>
              <a:rPr lang="zh-CN" altLang="en-US" sz="1800" dirty="0" smtClean="0">
                <a:latin typeface="华文楷体" panose="02010600040101010101" pitchFamily="2" charset="-122"/>
                <a:ea typeface="华文楷体" panose="02010600040101010101" pitchFamily="2" charset="-122"/>
              </a:rPr>
              <a:t>耗尽。</a:t>
            </a:r>
            <a:endParaRPr lang="en-US" altLang="zh-CN"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smtClean="0"/>
              <a:t>2</a:t>
            </a:r>
            <a:r>
              <a:rPr lang="zh-CN" altLang="en-US" sz="2000" dirty="0"/>
              <a:t>）信息安全漏洞问题</a:t>
            </a:r>
            <a:r>
              <a:rPr lang="zh-CN" altLang="en-US" sz="2000" dirty="0" smtClean="0"/>
              <a:t>：</a:t>
            </a:r>
            <a:r>
              <a:rPr lang="zh-CN" altLang="en-US" sz="1800" dirty="0">
                <a:latin typeface="华文楷体" panose="02010600040101010101" pitchFamily="2" charset="-122"/>
                <a:ea typeface="华文楷体" panose="02010600040101010101" pitchFamily="2" charset="-122"/>
              </a:rPr>
              <a:t>系统被黑客等侵袭，引起数据或信息丢失。</a:t>
            </a:r>
          </a:p>
          <a:p>
            <a:pPr marL="342900" indent="-342900">
              <a:buFont typeface="Arial" panose="020B0604020202020204" pitchFamily="34" charset="0"/>
              <a:buChar char="•"/>
            </a:pPr>
            <a:r>
              <a:rPr lang="en-US" altLang="zh-CN" sz="2000" dirty="0"/>
              <a:t>3</a:t>
            </a:r>
            <a:r>
              <a:rPr lang="zh-CN" altLang="en-US" sz="2000" dirty="0"/>
              <a:t>）与其它软件</a:t>
            </a:r>
            <a:r>
              <a:rPr lang="zh-CN" altLang="en-US" sz="2000" dirty="0" smtClean="0"/>
              <a:t>冲突：</a:t>
            </a:r>
            <a:r>
              <a:rPr lang="zh-CN" altLang="en-US" sz="1800" dirty="0">
                <a:latin typeface="华文楷体" panose="02010600040101010101" pitchFamily="2" charset="-122"/>
                <a:ea typeface="华文楷体" panose="02010600040101010101" pitchFamily="2" charset="-122"/>
              </a:rPr>
              <a:t>与其它系统发生冲突，例如，数据库访问和</a:t>
            </a:r>
            <a:r>
              <a:rPr lang="zh-CN" altLang="en-US" sz="1800" dirty="0" smtClean="0">
                <a:latin typeface="华文楷体" panose="02010600040101010101" pitchFamily="2" charset="-122"/>
                <a:ea typeface="华文楷体" panose="02010600040101010101" pitchFamily="2" charset="-122"/>
              </a:rPr>
              <a:t>改写。</a:t>
            </a:r>
            <a:endParaRPr lang="zh-CN" altLang="en-US"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a:t>4</a:t>
            </a:r>
            <a:r>
              <a:rPr lang="zh-CN" altLang="en-US" sz="2000" dirty="0"/>
              <a:t>）防灾与备份问题</a:t>
            </a:r>
            <a:r>
              <a:rPr lang="zh-CN" altLang="en-US" sz="2000" dirty="0" smtClean="0"/>
              <a:t>：</a:t>
            </a:r>
            <a:r>
              <a:rPr lang="zh-CN" altLang="en-US" sz="1800" dirty="0">
                <a:latin typeface="华文楷体" panose="02010600040101010101" pitchFamily="2" charset="-122"/>
                <a:ea typeface="华文楷体" panose="02010600040101010101" pitchFamily="2" charset="-122"/>
              </a:rPr>
              <a:t>例如，未考虑数据备份、双机并行等造成的系统数据丢失。</a:t>
            </a:r>
          </a:p>
          <a:p>
            <a:pPr marL="342900" indent="-342900">
              <a:buFont typeface="Arial" panose="020B0604020202020204" pitchFamily="34" charset="0"/>
              <a:buChar char="•"/>
            </a:pPr>
            <a:r>
              <a:rPr lang="en-US" altLang="zh-CN" sz="2000" dirty="0"/>
              <a:t>5</a:t>
            </a:r>
            <a:r>
              <a:rPr lang="zh-CN" altLang="en-US" sz="2000" dirty="0"/>
              <a:t>）性能问题</a:t>
            </a:r>
            <a:r>
              <a:rPr lang="zh-CN" altLang="en-US" sz="2000" dirty="0" smtClean="0"/>
              <a:t>：</a:t>
            </a:r>
            <a:r>
              <a:rPr lang="zh-CN" altLang="en-US" sz="1800" dirty="0" smtClean="0">
                <a:latin typeface="华文楷体" panose="02010600040101010101" pitchFamily="2" charset="-122"/>
                <a:ea typeface="华文楷体" panose="02010600040101010101" pitchFamily="2" charset="-122"/>
              </a:rPr>
              <a:t>导致响应速度</a:t>
            </a:r>
            <a:r>
              <a:rPr lang="zh-CN" altLang="en-US" sz="1800" dirty="0">
                <a:latin typeface="华文楷体" panose="02010600040101010101" pitchFamily="2" charset="-122"/>
                <a:ea typeface="华文楷体" panose="02010600040101010101" pitchFamily="2" charset="-122"/>
              </a:rPr>
              <a:t>等不能达到</a:t>
            </a:r>
            <a:r>
              <a:rPr lang="zh-CN" altLang="en-US" sz="1800" dirty="0" smtClean="0">
                <a:latin typeface="华文楷体" panose="02010600040101010101" pitchFamily="2" charset="-122"/>
                <a:ea typeface="华文楷体" panose="02010600040101010101" pitchFamily="2" charset="-122"/>
              </a:rPr>
              <a:t>要求。</a:t>
            </a:r>
            <a:endParaRPr lang="zh-CN" altLang="en-US" sz="2000" dirty="0"/>
          </a:p>
        </p:txBody>
      </p:sp>
      <p:sp>
        <p:nvSpPr>
          <p:cNvPr id="5" name="矩形 4"/>
          <p:cNvSpPr/>
          <p:nvPr/>
        </p:nvSpPr>
        <p:spPr>
          <a:xfrm>
            <a:off x="4966705" y="1907741"/>
            <a:ext cx="3756276" cy="4124206"/>
          </a:xfrm>
          <a:prstGeom prst="rect">
            <a:avLst/>
          </a:prstGeom>
        </p:spPr>
        <p:txBody>
          <a:bodyPr wrap="square">
            <a:spAutoFit/>
          </a:bodyPr>
          <a:lstStyle/>
          <a:p>
            <a:pPr marL="342900" indent="-342900">
              <a:buFont typeface="Arial" panose="020B0604020202020204" pitchFamily="34" charset="0"/>
              <a:buChar char="•"/>
            </a:pPr>
            <a:r>
              <a:rPr lang="en-US" altLang="zh-CN" sz="2000" dirty="0"/>
              <a:t>6</a:t>
            </a:r>
            <a:r>
              <a:rPr lang="zh-CN" altLang="en-US" sz="2000" dirty="0"/>
              <a:t>）用户界面问题</a:t>
            </a:r>
            <a:r>
              <a:rPr lang="zh-CN" altLang="en-US" sz="2000" dirty="0" smtClean="0"/>
              <a:t>：</a:t>
            </a:r>
            <a:r>
              <a:rPr lang="zh-CN" altLang="en-US" sz="1800" dirty="0" smtClean="0">
                <a:latin typeface="华文楷体" panose="02010600040101010101" pitchFamily="2" charset="-122"/>
                <a:ea typeface="华文楷体" panose="02010600040101010101" pitchFamily="2" charset="-122"/>
              </a:rPr>
              <a:t>系统</a:t>
            </a:r>
            <a:r>
              <a:rPr lang="zh-CN" altLang="en-US" sz="1800" dirty="0">
                <a:latin typeface="华文楷体" panose="02010600040101010101" pitchFamily="2" charset="-122"/>
                <a:ea typeface="华文楷体" panose="02010600040101010101" pitchFamily="2" charset="-122"/>
              </a:rPr>
              <a:t>的输入输出表示未得到保护，从而引起系统的</a:t>
            </a:r>
            <a:r>
              <a:rPr lang="zh-CN" altLang="en-US" sz="1800" dirty="0" smtClean="0">
                <a:latin typeface="华文楷体" panose="02010600040101010101" pitchFamily="2" charset="-122"/>
                <a:ea typeface="华文楷体" panose="02010600040101010101" pitchFamily="2" charset="-122"/>
              </a:rPr>
              <a:t>错误。</a:t>
            </a:r>
            <a:endParaRPr lang="zh-CN" altLang="en-US"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a:t>7</a:t>
            </a:r>
            <a:r>
              <a:rPr lang="zh-CN" altLang="en-US" sz="2000" dirty="0"/>
              <a:t>）计算错误</a:t>
            </a:r>
            <a:r>
              <a:rPr lang="zh-CN" altLang="en-US" sz="2000" dirty="0" smtClean="0"/>
              <a:t>：</a:t>
            </a:r>
            <a:r>
              <a:rPr lang="zh-CN" altLang="en-US" sz="1800" dirty="0">
                <a:latin typeface="华文楷体" panose="02010600040101010101" pitchFamily="2" charset="-122"/>
                <a:ea typeface="华文楷体" panose="02010600040101010101" pitchFamily="2" charset="-122"/>
              </a:rPr>
              <a:t>软件中数值计算精度不够，对除零等未加以保护的</a:t>
            </a:r>
            <a:r>
              <a:rPr lang="zh-CN" altLang="en-US" sz="1800" dirty="0" smtClean="0">
                <a:latin typeface="华文楷体" panose="02010600040101010101" pitchFamily="2" charset="-122"/>
                <a:ea typeface="华文楷体" panose="02010600040101010101" pitchFamily="2" charset="-122"/>
              </a:rPr>
              <a:t>错误。</a:t>
            </a:r>
            <a:endParaRPr lang="zh-CN" altLang="en-US"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a:t>8</a:t>
            </a:r>
            <a:r>
              <a:rPr lang="zh-CN" altLang="en-US" sz="2000" dirty="0"/>
              <a:t>）逻辑错误：</a:t>
            </a:r>
            <a:r>
              <a:rPr lang="zh-CN" altLang="en-US" sz="1800" dirty="0">
                <a:latin typeface="华文楷体" panose="02010600040101010101" pitchFamily="2" charset="-122"/>
                <a:ea typeface="华文楷体" panose="02010600040101010101" pitchFamily="2" charset="-122"/>
              </a:rPr>
              <a:t>软件中逻辑判断</a:t>
            </a:r>
            <a:r>
              <a:rPr lang="zh-CN" altLang="en-US" sz="1800" dirty="0" smtClean="0">
                <a:latin typeface="华文楷体" panose="02010600040101010101" pitchFamily="2" charset="-122"/>
                <a:ea typeface="华文楷体" panose="02010600040101010101" pitchFamily="2" charset="-122"/>
              </a:rPr>
              <a:t>错误。</a:t>
            </a:r>
            <a:endParaRPr lang="zh-CN" altLang="en-US"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a:t>9</a:t>
            </a:r>
            <a:r>
              <a:rPr lang="zh-CN" altLang="en-US" sz="2000" dirty="0"/>
              <a:t>）时序错误</a:t>
            </a:r>
            <a:r>
              <a:rPr lang="zh-CN" altLang="en-US" sz="2000" dirty="0" smtClean="0"/>
              <a:t>：</a:t>
            </a:r>
            <a:r>
              <a:rPr lang="zh-CN" altLang="en-US" sz="1800" dirty="0">
                <a:latin typeface="华文楷体" panose="02010600040101010101" pitchFamily="2" charset="-122"/>
                <a:ea typeface="华文楷体" panose="02010600040101010101" pitchFamily="2" charset="-122"/>
              </a:rPr>
              <a:t>软件中相关模块之间信息交换的时序造成的错误</a:t>
            </a:r>
            <a:r>
              <a:rPr lang="zh-CN" altLang="en-US" sz="1800" dirty="0" smtClean="0">
                <a:latin typeface="华文楷体" panose="02010600040101010101" pitchFamily="2" charset="-122"/>
                <a:ea typeface="华文楷体" panose="02010600040101010101" pitchFamily="2" charset="-122"/>
              </a:rPr>
              <a:t>等。</a:t>
            </a:r>
            <a:endParaRPr lang="zh-CN" altLang="en-US" sz="18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en-US" altLang="zh-CN" sz="2000" dirty="0"/>
              <a:t>10</a:t>
            </a:r>
            <a:r>
              <a:rPr lang="zh-CN" altLang="en-US" sz="2000" dirty="0"/>
              <a:t>）其它问题</a:t>
            </a:r>
            <a:r>
              <a:rPr lang="zh-CN" altLang="en-US" sz="2000" dirty="0" smtClean="0"/>
              <a:t>：</a:t>
            </a:r>
            <a:r>
              <a:rPr lang="zh-CN" altLang="en-US" sz="1800" dirty="0">
                <a:latin typeface="华文楷体" panose="02010600040101010101" pitchFamily="2" charset="-122"/>
                <a:ea typeface="华文楷体" panose="02010600040101010101" pitchFamily="2" charset="-122"/>
              </a:rPr>
              <a:t>软件设计不合理，导致代码实现不可避免的其它错误。</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 </a:t>
            </a:r>
            <a:r>
              <a:rPr lang="zh-CN" altLang="en-US" dirty="0" smtClean="0"/>
              <a:t>中间产品的质量评价</a:t>
            </a:r>
            <a:endParaRPr lang="zh-CN" altLang="en-US" dirty="0"/>
          </a:p>
        </p:txBody>
      </p:sp>
      <p:sp>
        <p:nvSpPr>
          <p:cNvPr id="3" name="内容占位符 2"/>
          <p:cNvSpPr>
            <a:spLocks noGrp="1"/>
          </p:cNvSpPr>
          <p:nvPr>
            <p:ph idx="1"/>
          </p:nvPr>
        </p:nvSpPr>
        <p:spPr>
          <a:xfrm>
            <a:off x="903514" y="1179285"/>
            <a:ext cx="8001000" cy="4902200"/>
          </a:xfrm>
        </p:spPr>
        <p:txBody>
          <a:bodyPr/>
          <a:lstStyle/>
          <a:p>
            <a:r>
              <a:rPr lang="en-US" dirty="0" smtClean="0"/>
              <a:t>21.5.1 </a:t>
            </a:r>
            <a:r>
              <a:rPr lang="zh-CN" altLang="en-US" dirty="0" smtClean="0"/>
              <a:t>文档模板及其作用</a:t>
            </a:r>
          </a:p>
          <a:p>
            <a:r>
              <a:rPr lang="en-US" dirty="0" smtClean="0"/>
              <a:t>21.5.2 </a:t>
            </a:r>
            <a:r>
              <a:rPr lang="zh-CN" altLang="en-US" dirty="0" smtClean="0"/>
              <a:t>中间产品质量评价一般准则</a:t>
            </a:r>
          </a:p>
          <a:p>
            <a:r>
              <a:rPr lang="en-US" dirty="0" smtClean="0"/>
              <a:t>21.5.3 </a:t>
            </a:r>
            <a:r>
              <a:rPr lang="zh-CN" altLang="en-US" dirty="0" smtClean="0"/>
              <a:t>质量评价的附加准则</a:t>
            </a:r>
            <a:r>
              <a:rPr lang="en-US" dirty="0" smtClean="0"/>
              <a:t>	</a:t>
            </a:r>
            <a:endParaRPr lang="zh-CN" altLang="en-US" dirty="0" smtClean="0"/>
          </a:p>
          <a:p>
            <a:r>
              <a:rPr lang="en-US" dirty="0" smtClean="0"/>
              <a:t>21.5.4 </a:t>
            </a:r>
            <a:r>
              <a:rPr lang="zh-CN" altLang="en-US" dirty="0" smtClean="0"/>
              <a:t>系统分析和设计阶段的产品质量评价</a:t>
            </a:r>
          </a:p>
          <a:p>
            <a:r>
              <a:rPr lang="en-US" dirty="0" smtClean="0"/>
              <a:t>21.5.5 </a:t>
            </a:r>
            <a:r>
              <a:rPr lang="zh-CN" altLang="en-US" dirty="0" smtClean="0"/>
              <a:t>软件需求分析阶段的产品质量评价</a:t>
            </a:r>
            <a:r>
              <a:rPr lang="en-US" dirty="0" smtClean="0"/>
              <a:t>	</a:t>
            </a:r>
            <a:endParaRPr lang="zh-CN" altLang="en-US" dirty="0" smtClean="0"/>
          </a:p>
          <a:p>
            <a:r>
              <a:rPr lang="en-US" dirty="0" smtClean="0"/>
              <a:t>21.5.6 </a:t>
            </a:r>
            <a:r>
              <a:rPr lang="zh-CN" altLang="en-US" dirty="0" smtClean="0"/>
              <a:t>概要设计阶段的质量评价</a:t>
            </a:r>
          </a:p>
          <a:p>
            <a:r>
              <a:rPr lang="en-US" dirty="0" smtClean="0"/>
              <a:t>21.5.7 </a:t>
            </a:r>
            <a:r>
              <a:rPr lang="zh-CN" altLang="en-US" dirty="0" smtClean="0"/>
              <a:t>详细设计阶段的质量评价</a:t>
            </a:r>
          </a:p>
          <a:p>
            <a:r>
              <a:rPr lang="en-US" dirty="0" smtClean="0"/>
              <a:t>21.5.8 </a:t>
            </a:r>
            <a:r>
              <a:rPr lang="zh-CN" altLang="en-US" dirty="0" smtClean="0"/>
              <a:t>编码和单元测试的质量评价</a:t>
            </a:r>
          </a:p>
          <a:p>
            <a:r>
              <a:rPr lang="en-US" dirty="0" smtClean="0"/>
              <a:t>21.5.9 CSC</a:t>
            </a:r>
            <a:r>
              <a:rPr lang="zh-CN" altLang="en-US" dirty="0" smtClean="0"/>
              <a:t>集成和测试的质量评价</a:t>
            </a:r>
          </a:p>
          <a:p>
            <a:r>
              <a:rPr lang="en-US" dirty="0" smtClean="0"/>
              <a:t>21.5.10 CSCI</a:t>
            </a:r>
            <a:r>
              <a:rPr lang="zh-CN" altLang="en-US" dirty="0" smtClean="0"/>
              <a:t>集成和测试的质量评价</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21.5.1 </a:t>
            </a:r>
            <a:r>
              <a:rPr lang="zh-CN" altLang="en-US" dirty="0" smtClean="0"/>
              <a:t>文档模板及其作用</a:t>
            </a:r>
            <a:endParaRPr lang="zh-CN" altLang="en-US" dirty="0"/>
          </a:p>
        </p:txBody>
      </p:sp>
      <p:sp>
        <p:nvSpPr>
          <p:cNvPr id="3" name="内容占位符 2"/>
          <p:cNvSpPr>
            <a:spLocks noGrp="1"/>
          </p:cNvSpPr>
          <p:nvPr>
            <p:ph idx="1"/>
          </p:nvPr>
        </p:nvSpPr>
        <p:spPr/>
        <p:txBody>
          <a:bodyPr/>
          <a:lstStyle/>
          <a:p>
            <a:r>
              <a:rPr lang="zh-CN" altLang="en-US" dirty="0" smtClean="0"/>
              <a:t>国防工业界为中间产品</a:t>
            </a:r>
            <a:r>
              <a:rPr lang="en-US" dirty="0" smtClean="0"/>
              <a:t>(</a:t>
            </a:r>
            <a:r>
              <a:rPr lang="zh-CN" altLang="en-US" dirty="0" smtClean="0"/>
              <a:t>文档</a:t>
            </a:r>
            <a:r>
              <a:rPr lang="en-US" dirty="0" smtClean="0"/>
              <a:t>)</a:t>
            </a:r>
            <a:r>
              <a:rPr lang="zh-CN" altLang="en-US" dirty="0" smtClean="0"/>
              <a:t>规定了相应的模板。</a:t>
            </a:r>
            <a:endParaRPr lang="en-US" altLang="zh-CN" dirty="0" smtClean="0"/>
          </a:p>
          <a:p>
            <a:r>
              <a:rPr lang="zh-CN" altLang="en-US" dirty="0" smtClean="0"/>
              <a:t>这些模板给出了编写中间产品的基本内容和格式要求。</a:t>
            </a:r>
            <a:endParaRPr lang="en-US" altLang="zh-CN" dirty="0" smtClean="0"/>
          </a:p>
          <a:p>
            <a:r>
              <a:rPr lang="zh-CN" altLang="en-US" dirty="0" smtClean="0"/>
              <a:t>软件开发方可以依据软件的规模和需求等情况进行裁缝（增、删、改）相应的条款或章节。</a:t>
            </a:r>
            <a:endParaRPr lang="en-US" altLang="zh-CN" dirty="0" smtClean="0"/>
          </a:p>
          <a:p>
            <a:r>
              <a:rPr lang="zh-CN" altLang="en-US" dirty="0" smtClean="0"/>
              <a:t>裁缝</a:t>
            </a:r>
            <a:r>
              <a:rPr lang="en-US" dirty="0" smtClean="0"/>
              <a:t>(tailoring)</a:t>
            </a:r>
            <a:r>
              <a:rPr lang="zh-CN" altLang="en-US" dirty="0" smtClean="0"/>
              <a:t>必须得到项目管理方的批准，以保证中间产品的内容要求和质量。</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文档</a:t>
            </a:r>
            <a:r>
              <a:rPr lang="zh-CN" altLang="zh-CN" dirty="0" smtClean="0"/>
              <a:t>模板</a:t>
            </a:r>
            <a:r>
              <a:rPr lang="zh-CN" altLang="en-US" dirty="0" smtClean="0"/>
              <a:t>的优势</a:t>
            </a:r>
            <a:endParaRPr lang="zh-CN" altLang="en-US" dirty="0"/>
          </a:p>
        </p:txBody>
      </p:sp>
      <p:sp>
        <p:nvSpPr>
          <p:cNvPr id="3" name="内容占位符 2"/>
          <p:cNvSpPr>
            <a:spLocks noGrp="1"/>
          </p:cNvSpPr>
          <p:nvPr>
            <p:ph idx="1"/>
          </p:nvPr>
        </p:nvSpPr>
        <p:spPr>
          <a:xfrm>
            <a:off x="970864" y="1196724"/>
            <a:ext cx="8001000" cy="4902200"/>
          </a:xfrm>
        </p:spPr>
        <p:txBody>
          <a:bodyPr/>
          <a:lstStyle/>
          <a:p>
            <a:r>
              <a:rPr lang="zh-CN" altLang="zh-CN" sz="2400" dirty="0" smtClean="0"/>
              <a:t>使用</a:t>
            </a:r>
            <a:r>
              <a:rPr lang="zh-CN" altLang="zh-CN" sz="2400" dirty="0"/>
              <a:t>文档模板，不仅仅能够降低文档</a:t>
            </a:r>
            <a:r>
              <a:rPr lang="zh-CN" altLang="zh-CN" sz="2400" dirty="0" smtClean="0"/>
              <a:t>编写工作量</a:t>
            </a:r>
            <a:r>
              <a:rPr lang="zh-CN" altLang="zh-CN" sz="2400" dirty="0"/>
              <a:t>，同时能提升</a:t>
            </a:r>
            <a:r>
              <a:rPr lang="zh-CN" altLang="zh-CN" sz="2400" dirty="0" smtClean="0"/>
              <a:t>文档质量</a:t>
            </a:r>
            <a:r>
              <a:rPr lang="zh-CN" altLang="zh-CN" sz="2400" dirty="0"/>
              <a:t>，例如，可理解性、一致性等指标。</a:t>
            </a:r>
          </a:p>
          <a:p>
            <a:r>
              <a:rPr lang="zh-CN" altLang="zh-CN" sz="2400" dirty="0" smtClean="0"/>
              <a:t>如果建立</a:t>
            </a:r>
            <a:r>
              <a:rPr lang="zh-CN" altLang="zh-CN" sz="2400" dirty="0"/>
              <a:t>了文档库，项目组之间可以</a:t>
            </a:r>
            <a:r>
              <a:rPr lang="zh-CN" altLang="zh-CN" sz="2400" dirty="0" smtClean="0"/>
              <a:t>共享</a:t>
            </a:r>
            <a:r>
              <a:rPr lang="zh-CN" altLang="en-US" sz="2400" dirty="0" smtClean="0"/>
              <a:t>、</a:t>
            </a:r>
            <a:r>
              <a:rPr lang="zh-CN" altLang="zh-CN" sz="2400" dirty="0" smtClean="0"/>
              <a:t>查询和</a:t>
            </a:r>
            <a:r>
              <a:rPr lang="zh-CN" altLang="zh-CN" sz="2400" dirty="0"/>
              <a:t>参考同类项目的资料，并定位到相应的章节</a:t>
            </a:r>
            <a:r>
              <a:rPr lang="zh-CN" altLang="zh-CN" sz="2400" dirty="0" smtClean="0"/>
              <a:t>。可以</a:t>
            </a:r>
            <a:r>
              <a:rPr lang="zh-CN" altLang="zh-CN" sz="2400" dirty="0"/>
              <a:t>提升项目组之间或对先前项目的需求分析、设计、和开发工作的</a:t>
            </a:r>
            <a:r>
              <a:rPr lang="zh-CN" altLang="zh-CN" sz="2400" dirty="0" smtClean="0"/>
              <a:t>可</a:t>
            </a:r>
            <a:r>
              <a:rPr lang="zh-CN" altLang="en-US" sz="2400" dirty="0" smtClean="0"/>
              <a:t>复</a:t>
            </a:r>
            <a:r>
              <a:rPr lang="zh-CN" altLang="zh-CN" sz="2400" dirty="0" smtClean="0"/>
              <a:t>用性，</a:t>
            </a:r>
            <a:r>
              <a:rPr lang="zh-CN" altLang="en-US" sz="2400" dirty="0" smtClean="0"/>
              <a:t>复</a:t>
            </a:r>
            <a:r>
              <a:rPr lang="zh-CN" altLang="zh-CN" sz="2400" dirty="0" smtClean="0"/>
              <a:t>用</a:t>
            </a:r>
            <a:r>
              <a:rPr lang="en-US" altLang="zh-CN" sz="2400" dirty="0"/>
              <a:t>(</a:t>
            </a:r>
            <a:r>
              <a:rPr lang="zh-CN" altLang="zh-CN" sz="2400" dirty="0"/>
              <a:t>包括设计、代码、测试用例等</a:t>
            </a:r>
            <a:r>
              <a:rPr lang="en-US" altLang="zh-CN" sz="2400" dirty="0"/>
              <a:t>)</a:t>
            </a:r>
            <a:r>
              <a:rPr lang="zh-CN" altLang="zh-CN" sz="2400" dirty="0"/>
              <a:t>是提升软件质量的重要途径。</a:t>
            </a:r>
          </a:p>
          <a:p>
            <a:r>
              <a:rPr lang="zh-CN" altLang="zh-CN" sz="2400" dirty="0" smtClean="0"/>
              <a:t>文档</a:t>
            </a:r>
            <a:r>
              <a:rPr lang="zh-CN" altLang="zh-CN" sz="2400" dirty="0"/>
              <a:t>模板促进了文档标准化</a:t>
            </a:r>
            <a:r>
              <a:rPr lang="zh-CN" altLang="zh-CN" sz="2400" dirty="0" smtClean="0"/>
              <a:t>，可以</a:t>
            </a:r>
            <a:r>
              <a:rPr lang="zh-CN" altLang="zh-CN" sz="2400" dirty="0"/>
              <a:t>用计算机软件自动检查文档的遗漏项</a:t>
            </a:r>
            <a:r>
              <a:rPr lang="en-US" altLang="zh-CN" sz="2400" dirty="0"/>
              <a:t>(</a:t>
            </a:r>
            <a:r>
              <a:rPr lang="zh-CN" altLang="zh-CN" sz="2400" dirty="0"/>
              <a:t>必须的章节或条款要求</a:t>
            </a:r>
            <a:r>
              <a:rPr lang="en-US" altLang="zh-CN" sz="2400" dirty="0"/>
              <a:t>)</a:t>
            </a:r>
            <a:r>
              <a:rPr lang="zh-CN" altLang="zh-CN" sz="2400" dirty="0" smtClean="0"/>
              <a:t>。</a:t>
            </a:r>
            <a:endParaRPr lang="en-US" altLang="zh-CN" sz="2400" dirty="0" smtClean="0"/>
          </a:p>
          <a:p>
            <a:r>
              <a:rPr lang="zh-CN" altLang="zh-CN" sz="2400" dirty="0" smtClean="0"/>
              <a:t>软件</a:t>
            </a:r>
            <a:r>
              <a:rPr lang="zh-CN" altLang="zh-CN" sz="2400" dirty="0"/>
              <a:t>文档的标准用语对于提升文档质量是有帮助的。对于需求文档的编写，不同的情态动词“应当”、“必须”、“最好要</a:t>
            </a:r>
            <a:r>
              <a:rPr lang="en-US" altLang="zh-CN" sz="2400" dirty="0"/>
              <a:t>…</a:t>
            </a:r>
            <a:r>
              <a:rPr lang="zh-CN" altLang="zh-CN" sz="2400" dirty="0"/>
              <a:t>”等说明了用户对软件功能或非功能要求的强烈程度</a:t>
            </a:r>
            <a:r>
              <a:rPr lang="zh-CN" altLang="zh-CN" sz="2400" dirty="0" smtClean="0"/>
              <a:t>。</a:t>
            </a:r>
            <a:endParaRPr lang="zh-CN" altLang="zh-CN" sz="2400" dirty="0"/>
          </a:p>
          <a:p>
            <a:endParaRPr lang="zh-CN" altLang="en-US" sz="2400" dirty="0"/>
          </a:p>
        </p:txBody>
      </p:sp>
    </p:spTree>
    <p:extLst>
      <p:ext uri="{BB962C8B-B14F-4D97-AF65-F5344CB8AC3E}">
        <p14:creationId xmlns:p14="http://schemas.microsoft.com/office/powerpoint/2010/main" val="513634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21.5.2 </a:t>
            </a:r>
            <a:r>
              <a:rPr lang="zh-CN" altLang="en-US" dirty="0" smtClean="0"/>
              <a:t>中间产品质量评价一般准则</a:t>
            </a:r>
            <a:endParaRPr lang="zh-CN" altLang="en-US" dirty="0"/>
          </a:p>
        </p:txBody>
      </p:sp>
      <p:sp>
        <p:nvSpPr>
          <p:cNvPr id="3" name="内容占位符 2"/>
          <p:cNvSpPr>
            <a:spLocks noGrp="1"/>
          </p:cNvSpPr>
          <p:nvPr>
            <p:ph idx="1"/>
          </p:nvPr>
        </p:nvSpPr>
        <p:spPr/>
        <p:txBody>
          <a:bodyPr/>
          <a:lstStyle/>
          <a:p>
            <a:r>
              <a:rPr lang="zh-CN" altLang="en-US" dirty="0" smtClean="0"/>
              <a:t>一般准则如下：</a:t>
            </a:r>
            <a:endParaRPr lang="en-US" altLang="zh-CN" dirty="0" smtClean="0"/>
          </a:p>
          <a:p>
            <a:pPr lvl="1"/>
            <a:r>
              <a:rPr lang="en-US" dirty="0" smtClean="0"/>
              <a:t>1) </a:t>
            </a:r>
            <a:r>
              <a:rPr lang="zh-CN" altLang="en-US" dirty="0" smtClean="0"/>
              <a:t>中间产品必须遵循所要求的格式；</a:t>
            </a:r>
            <a:endParaRPr lang="en-US" altLang="zh-CN" dirty="0" smtClean="0"/>
          </a:p>
          <a:p>
            <a:pPr lvl="1"/>
            <a:r>
              <a:rPr lang="en-US" dirty="0" smtClean="0"/>
              <a:t>2</a:t>
            </a:r>
            <a:r>
              <a:rPr lang="zh-CN" altLang="en-US" dirty="0" smtClean="0"/>
              <a:t>）与合同要求保持一致；</a:t>
            </a:r>
            <a:endParaRPr lang="en-US" altLang="zh-CN" dirty="0" smtClean="0"/>
          </a:p>
          <a:p>
            <a:pPr lvl="1"/>
            <a:r>
              <a:rPr lang="en-US" dirty="0" smtClean="0"/>
              <a:t>3</a:t>
            </a:r>
            <a:r>
              <a:rPr lang="zh-CN" altLang="en-US" dirty="0" smtClean="0"/>
              <a:t>）内部一致性；</a:t>
            </a:r>
            <a:endParaRPr lang="en-US" altLang="zh-CN" dirty="0" smtClean="0"/>
          </a:p>
          <a:p>
            <a:pPr lvl="1"/>
            <a:r>
              <a:rPr lang="en-US" dirty="0" smtClean="0"/>
              <a:t>4</a:t>
            </a:r>
            <a:r>
              <a:rPr lang="zh-CN" altLang="en-US" dirty="0" smtClean="0"/>
              <a:t>）可理解性；</a:t>
            </a:r>
            <a:endParaRPr lang="en-US" altLang="zh-CN" dirty="0" smtClean="0"/>
          </a:p>
          <a:p>
            <a:pPr lvl="1"/>
            <a:r>
              <a:rPr lang="en-US" dirty="0" smtClean="0"/>
              <a:t>5</a:t>
            </a:r>
            <a:r>
              <a:rPr lang="zh-CN" altLang="en-US" dirty="0" smtClean="0"/>
              <a:t>）技术的充分性；</a:t>
            </a:r>
            <a:endParaRPr lang="en-US" altLang="zh-CN" dirty="0" smtClean="0"/>
          </a:p>
          <a:p>
            <a:pPr lvl="1"/>
            <a:r>
              <a:rPr lang="en-US" dirty="0" smtClean="0"/>
              <a:t>6</a:t>
            </a:r>
            <a:r>
              <a:rPr lang="zh-CN" altLang="en-US" dirty="0" smtClean="0"/>
              <a:t>）各个阶段的完整程度。</a:t>
            </a:r>
            <a:endParaRPr lang="en-US" altLang="zh-CN" dirty="0" smtClean="0"/>
          </a:p>
          <a:p>
            <a:pPr lvl="1"/>
            <a:endParaRPr lang="en-US" altLang="zh-CN" dirty="0" smtClean="0"/>
          </a:p>
          <a:p>
            <a:r>
              <a:rPr lang="zh-CN" altLang="en-US" dirty="0" smtClean="0"/>
              <a:t>参见“第</a:t>
            </a:r>
            <a:r>
              <a:rPr lang="en-US" altLang="zh-CN" dirty="0" smtClean="0"/>
              <a:t>8.5</a:t>
            </a:r>
            <a:r>
              <a:rPr lang="zh-CN" altLang="en-US" dirty="0" smtClean="0"/>
              <a:t>节：需求文档的质量度量”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89001" y="1568456"/>
            <a:ext cx="8026399" cy="5773057"/>
          </a:xfrm>
        </p:spPr>
        <p:txBody>
          <a:bodyPr/>
          <a:lstStyle/>
          <a:p>
            <a:r>
              <a:rPr lang="en-US" sz="2400" b="1" dirty="0" smtClean="0"/>
              <a:t>1</a:t>
            </a:r>
            <a:r>
              <a:rPr lang="zh-CN" altLang="en-US" sz="2400" b="1" dirty="0" smtClean="0"/>
              <a:t>）内部一致性：</a:t>
            </a:r>
            <a:endParaRPr lang="en-US" altLang="zh-CN" sz="2400" b="1" dirty="0" smtClean="0"/>
          </a:p>
          <a:p>
            <a:pPr lvl="1"/>
            <a:r>
              <a:rPr lang="en-US" sz="2000" dirty="0" smtClean="0"/>
              <a:t>a.</a:t>
            </a:r>
            <a:r>
              <a:rPr lang="zh-CN" altLang="en-US" sz="2000" dirty="0" smtClean="0"/>
              <a:t>在文档中没有互相矛盾的两条语句；</a:t>
            </a:r>
            <a:endParaRPr lang="en-US" altLang="zh-CN" sz="2000" dirty="0" smtClean="0"/>
          </a:p>
          <a:p>
            <a:pPr lvl="1"/>
            <a:r>
              <a:rPr lang="en-US" sz="2000" dirty="0" smtClean="0"/>
              <a:t>b.</a:t>
            </a:r>
            <a:r>
              <a:rPr lang="zh-CN" altLang="en-US" sz="2000" dirty="0" smtClean="0"/>
              <a:t>在文档中一个给定术语、简称或缩略语始终指相同的事情；</a:t>
            </a:r>
            <a:endParaRPr lang="en-US" altLang="zh-CN" sz="2000" dirty="0" smtClean="0"/>
          </a:p>
          <a:p>
            <a:pPr lvl="1"/>
            <a:r>
              <a:rPr lang="en-US" sz="2000" dirty="0" smtClean="0"/>
              <a:t>c.</a:t>
            </a:r>
            <a:r>
              <a:rPr lang="zh-CN" altLang="en-US" sz="2000" dirty="0" smtClean="0"/>
              <a:t>文档中对一个给定项目或概念始终采用相同的名字或叙述。</a:t>
            </a:r>
            <a:endParaRPr lang="en-US" altLang="zh-CN" sz="2000" dirty="0" smtClean="0"/>
          </a:p>
          <a:p>
            <a:r>
              <a:rPr lang="en-US" sz="2400" b="1" dirty="0" smtClean="0"/>
              <a:t>2</a:t>
            </a:r>
            <a:r>
              <a:rPr lang="zh-CN" altLang="en-US" sz="2400" b="1" dirty="0" smtClean="0"/>
              <a:t>）可理解性：</a:t>
            </a:r>
            <a:endParaRPr lang="en-US" altLang="zh-CN" sz="2400" b="1" dirty="0" smtClean="0"/>
          </a:p>
          <a:p>
            <a:pPr lvl="1"/>
            <a:r>
              <a:rPr lang="en-US" sz="2000" dirty="0" smtClean="0"/>
              <a:t>a. </a:t>
            </a:r>
            <a:r>
              <a:rPr lang="zh-CN" altLang="en-US" sz="2000" dirty="0" smtClean="0"/>
              <a:t>文档符合有关样本手册大写、标点、符号和注解的规定；</a:t>
            </a:r>
            <a:endParaRPr lang="en-US" altLang="zh-CN" sz="2000" dirty="0" smtClean="0"/>
          </a:p>
          <a:p>
            <a:pPr lvl="1"/>
            <a:r>
              <a:rPr lang="en-US" sz="2000" dirty="0" smtClean="0"/>
              <a:t>b. </a:t>
            </a:r>
            <a:r>
              <a:rPr lang="zh-CN" altLang="en-US" sz="2000" dirty="0" smtClean="0"/>
              <a:t>所有未包含在国防标准和国家标准中的术语均已定义；</a:t>
            </a:r>
            <a:endParaRPr lang="en-US" altLang="zh-CN" sz="2000" dirty="0" smtClean="0"/>
          </a:p>
          <a:p>
            <a:pPr lvl="1"/>
            <a:r>
              <a:rPr lang="en-US" sz="2000" dirty="0" smtClean="0"/>
              <a:t>c. </a:t>
            </a:r>
            <a:r>
              <a:rPr lang="zh-CN" altLang="en-US" sz="2000" dirty="0" smtClean="0"/>
              <a:t>所有简称和缩略语在第一次使用时</a:t>
            </a:r>
            <a:r>
              <a:rPr lang="en-US" sz="2000" dirty="0" smtClean="0"/>
              <a:t>, </a:t>
            </a:r>
            <a:r>
              <a:rPr lang="zh-CN" altLang="en-US" sz="2000" dirty="0" smtClean="0"/>
              <a:t>其前面均使用全称，除非第一次使用是出现在表、图示、插图或公式中，但在正文或脚注中已给予解释。</a:t>
            </a:r>
            <a:endParaRPr lang="en-US" altLang="zh-CN" sz="2000" dirty="0" smtClean="0"/>
          </a:p>
          <a:p>
            <a:pPr lvl="1"/>
            <a:r>
              <a:rPr lang="en-US" sz="2000" dirty="0" smtClean="0"/>
              <a:t>d. </a:t>
            </a:r>
            <a:r>
              <a:rPr lang="zh-CN" altLang="en-US" sz="2000" dirty="0" smtClean="0"/>
              <a:t>所有的表、图示、插图在其出现之前，均已在正文中按它们出现的顺序引用过。</a:t>
            </a:r>
          </a:p>
          <a:p>
            <a:pPr lvl="1"/>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157253"/>
            <a:ext cx="8001000" cy="4902200"/>
          </a:xfrm>
        </p:spPr>
        <p:txBody>
          <a:bodyPr/>
          <a:lstStyle/>
          <a:p>
            <a:r>
              <a:rPr lang="en-US" b="1" dirty="0" smtClean="0"/>
              <a:t>3</a:t>
            </a:r>
            <a:r>
              <a:rPr lang="zh-CN" altLang="en-US" b="1" dirty="0" smtClean="0"/>
              <a:t>）对指定文档的可追踪性：</a:t>
            </a:r>
            <a:r>
              <a:rPr lang="zh-CN" altLang="en-US" dirty="0" smtClean="0"/>
              <a:t>可追踪性有</a:t>
            </a:r>
            <a:r>
              <a:rPr lang="en-US" dirty="0" smtClean="0"/>
              <a:t>5</a:t>
            </a:r>
            <a:r>
              <a:rPr lang="zh-CN" altLang="en-US" dirty="0" smtClean="0"/>
              <a:t>个要素。</a:t>
            </a:r>
            <a:r>
              <a:rPr lang="en-US" dirty="0" smtClean="0"/>
              <a:t> </a:t>
            </a:r>
          </a:p>
          <a:p>
            <a:pPr lvl="1"/>
            <a:r>
              <a:rPr lang="en-US" dirty="0" smtClean="0"/>
              <a:t>a. </a:t>
            </a:r>
            <a:r>
              <a:rPr lang="zh-CN" altLang="en-US" dirty="0" smtClean="0"/>
              <a:t>该文档包含或执行了原有文档中的合适的规定；</a:t>
            </a:r>
            <a:endParaRPr lang="en-US" altLang="zh-CN" dirty="0" smtClean="0"/>
          </a:p>
          <a:p>
            <a:pPr lvl="1"/>
            <a:r>
              <a:rPr lang="en-US" dirty="0" smtClean="0"/>
              <a:t>b. </a:t>
            </a:r>
            <a:r>
              <a:rPr lang="zh-CN" altLang="en-US" dirty="0" smtClean="0"/>
              <a:t>这些文档中同一术语、简称或缩略语指相同的事情；</a:t>
            </a:r>
            <a:endParaRPr lang="en-US" altLang="zh-CN" dirty="0" smtClean="0"/>
          </a:p>
          <a:p>
            <a:pPr lvl="1"/>
            <a:r>
              <a:rPr lang="en-US" dirty="0" smtClean="0"/>
              <a:t>c. </a:t>
            </a:r>
            <a:r>
              <a:rPr lang="zh-CN" altLang="en-US" dirty="0" smtClean="0"/>
              <a:t>这些文档中对同一项目或概念采用相同的名称或叙述；</a:t>
            </a:r>
            <a:endParaRPr lang="en-US" altLang="zh-CN" dirty="0" smtClean="0"/>
          </a:p>
          <a:p>
            <a:pPr lvl="1"/>
            <a:r>
              <a:rPr lang="en-US" dirty="0" smtClean="0"/>
              <a:t>d. </a:t>
            </a:r>
            <a:r>
              <a:rPr lang="zh-CN" altLang="en-US" dirty="0" smtClean="0"/>
              <a:t>后续文档里的所有材料，在原有文档里均有根据，没有引入不可追踪的材料；</a:t>
            </a:r>
            <a:endParaRPr lang="en-US" altLang="zh-CN" dirty="0" smtClean="0"/>
          </a:p>
          <a:p>
            <a:pPr lvl="1"/>
            <a:r>
              <a:rPr lang="en-US" dirty="0" smtClean="0"/>
              <a:t>e. </a:t>
            </a:r>
            <a:r>
              <a:rPr lang="zh-CN" altLang="en-US" dirty="0" smtClean="0"/>
              <a:t>两个文档不互相矛盾。</a:t>
            </a:r>
            <a:r>
              <a:rPr lang="en-US" dirty="0" smtClean="0"/>
              <a:t> </a:t>
            </a:r>
            <a:endParaRPr lang="zh-CN" altLang="en-US" dirty="0" smtClean="0"/>
          </a:p>
          <a:p>
            <a:r>
              <a:rPr lang="en-US" b="1" dirty="0" smtClean="0"/>
              <a:t>4</a:t>
            </a:r>
            <a:r>
              <a:rPr lang="zh-CN" altLang="en-US" b="1" dirty="0" smtClean="0"/>
              <a:t>）与指定文档的一致性：</a:t>
            </a:r>
            <a:endParaRPr lang="en-US" altLang="zh-CN" b="1" dirty="0" smtClean="0"/>
          </a:p>
          <a:p>
            <a:pPr lvl="1"/>
            <a:r>
              <a:rPr lang="zh-CN" altLang="en-US" dirty="0" smtClean="0"/>
              <a:t>文档之间的一致性指两个或多个非层次相关的文档不互相矛盾。</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0865" y="1176988"/>
            <a:ext cx="8001000" cy="4902200"/>
          </a:xfrm>
        </p:spPr>
        <p:txBody>
          <a:bodyPr/>
          <a:lstStyle/>
          <a:p>
            <a:r>
              <a:rPr lang="en-US" b="1" dirty="0" smtClean="0"/>
              <a:t>5</a:t>
            </a:r>
            <a:r>
              <a:rPr lang="zh-CN" altLang="en-US" b="1" dirty="0" smtClean="0"/>
              <a:t>）适当的分析、设计或编码技术：</a:t>
            </a:r>
            <a:endParaRPr lang="en-US" altLang="zh-CN" b="1" dirty="0" smtClean="0"/>
          </a:p>
          <a:p>
            <a:pPr lvl="1"/>
            <a:r>
              <a:rPr lang="zh-CN" altLang="en-US" dirty="0" smtClean="0"/>
              <a:t>在合同中应包括需求分析、设计和准备采用的编码技术的规定。</a:t>
            </a:r>
            <a:endParaRPr lang="en-US" altLang="zh-CN" dirty="0" smtClean="0"/>
          </a:p>
          <a:p>
            <a:pPr lvl="1"/>
            <a:r>
              <a:rPr lang="zh-CN" altLang="en-US" dirty="0" smtClean="0"/>
              <a:t>承包商的</a:t>
            </a:r>
            <a:r>
              <a:rPr lang="zh-CN" altLang="en-US" dirty="0" smtClean="0"/>
              <a:t>软件开发计划</a:t>
            </a:r>
            <a:r>
              <a:rPr lang="en-US" dirty="0" smtClean="0"/>
              <a:t>(SDP)</a:t>
            </a:r>
            <a:r>
              <a:rPr lang="zh-CN" altLang="en-US" dirty="0" smtClean="0"/>
              <a:t>要</a:t>
            </a:r>
            <a:r>
              <a:rPr lang="zh-CN" altLang="en-US" dirty="0" smtClean="0"/>
              <a:t>阐述承包商实施</a:t>
            </a:r>
            <a:r>
              <a:rPr lang="zh-CN" altLang="en-US" dirty="0" smtClean="0"/>
              <a:t>这些技术的建议。</a:t>
            </a:r>
            <a:endParaRPr lang="en-US" altLang="zh-CN" dirty="0" smtClean="0"/>
          </a:p>
          <a:p>
            <a:pPr lvl="1"/>
            <a:r>
              <a:rPr lang="zh-CN" altLang="en-US" dirty="0" smtClean="0"/>
              <a:t>包括在合同和软件开发计划中规定的技术是否符合合同的要求。</a:t>
            </a:r>
          </a:p>
          <a:p>
            <a:r>
              <a:rPr lang="en-US" b="1" dirty="0" smtClean="0"/>
              <a:t>6</a:t>
            </a:r>
            <a:r>
              <a:rPr lang="zh-CN" altLang="en-US" b="1" dirty="0" smtClean="0"/>
              <a:t>）空间和时间资源的适当分配</a:t>
            </a:r>
            <a:endParaRPr lang="en-US" altLang="zh-CN" b="1" dirty="0" smtClean="0"/>
          </a:p>
          <a:p>
            <a:pPr lvl="1"/>
            <a:r>
              <a:rPr lang="en-US" dirty="0" smtClean="0"/>
              <a:t>a. </a:t>
            </a:r>
            <a:r>
              <a:rPr lang="zh-CN" altLang="en-US" dirty="0" smtClean="0"/>
              <a:t>分配给指定元素的内存和时间的数量不超过文档中规定的该元素的限制；</a:t>
            </a:r>
            <a:endParaRPr lang="en-US" altLang="zh-CN" dirty="0" smtClean="0"/>
          </a:p>
          <a:p>
            <a:pPr lvl="1"/>
            <a:r>
              <a:rPr lang="en-US" dirty="0" smtClean="0"/>
              <a:t>b. </a:t>
            </a:r>
            <a:r>
              <a:rPr lang="zh-CN" altLang="en-US" dirty="0" smtClean="0"/>
              <a:t>对某项下属元素的分配量的总和应在该项的总分配量之内。</a:t>
            </a:r>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440125"/>
            <a:ext cx="8001000" cy="4902200"/>
          </a:xfrm>
        </p:spPr>
        <p:txBody>
          <a:bodyPr/>
          <a:lstStyle/>
          <a:p>
            <a:r>
              <a:rPr lang="en-US" b="1" dirty="0" smtClean="0"/>
              <a:t>7</a:t>
            </a:r>
            <a:r>
              <a:rPr lang="zh-CN" altLang="en-US" b="1" dirty="0" smtClean="0"/>
              <a:t>）对需求条款的充分测试覆盖，</a:t>
            </a:r>
            <a:r>
              <a:rPr lang="zh-CN" altLang="en-US" dirty="0" smtClean="0"/>
              <a:t>这条准则指：</a:t>
            </a:r>
            <a:endParaRPr lang="en-US" altLang="zh-CN" dirty="0" smtClean="0"/>
          </a:p>
          <a:p>
            <a:pPr lvl="1"/>
            <a:r>
              <a:rPr lang="en-US" dirty="0" smtClean="0"/>
              <a:t>a. </a:t>
            </a:r>
            <a:r>
              <a:rPr lang="zh-CN" altLang="en-US" dirty="0" smtClean="0"/>
              <a:t>对规定的每个需求至少进行一次测试；</a:t>
            </a:r>
            <a:endParaRPr lang="en-US" altLang="zh-CN" dirty="0" smtClean="0"/>
          </a:p>
          <a:p>
            <a:pPr lvl="1"/>
            <a:r>
              <a:rPr lang="en-US" dirty="0" smtClean="0"/>
              <a:t>b. </a:t>
            </a:r>
            <a:r>
              <a:rPr lang="zh-CN" altLang="en-US" dirty="0" smtClean="0"/>
              <a:t>测试用例选用即有“平均”情形也有“极限”情形，如最小和最大值；</a:t>
            </a:r>
            <a:endParaRPr lang="en-US" altLang="zh-CN" dirty="0" smtClean="0"/>
          </a:p>
          <a:p>
            <a:pPr lvl="1"/>
            <a:r>
              <a:rPr lang="en-US" dirty="0" smtClean="0"/>
              <a:t>c. </a:t>
            </a:r>
            <a:r>
              <a:rPr lang="zh-CN" altLang="en-US" dirty="0" smtClean="0"/>
              <a:t>已选择“强化”用例，如超出范围的值；</a:t>
            </a:r>
            <a:endParaRPr lang="en-US" altLang="zh-CN" dirty="0" smtClean="0"/>
          </a:p>
          <a:p>
            <a:pPr lvl="1"/>
            <a:r>
              <a:rPr lang="en-US" dirty="0" smtClean="0"/>
              <a:t>d. </a:t>
            </a:r>
            <a:r>
              <a:rPr lang="zh-CN" altLang="en-US" dirty="0" smtClean="0"/>
              <a:t>包含应用不同功能组合的测试用例。 </a:t>
            </a:r>
          </a:p>
          <a:p>
            <a:endParaRPr lang="en-US" altLang="zh-CN" dirty="0" smtClean="0"/>
          </a:p>
          <a:p>
            <a:pPr marL="0" indent="0" algn="ctr">
              <a:buNone/>
            </a:pPr>
            <a:r>
              <a:rPr lang="zh-CN" altLang="en-US" dirty="0" smtClean="0"/>
              <a:t>（这里只是表达对需求的充分测试，未涉及到源代码的白箱测试）</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21.5.3 </a:t>
            </a:r>
            <a:r>
              <a:rPr lang="zh-CN" altLang="en-US" dirty="0" smtClean="0"/>
              <a:t>质量评价的附加准则</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）质量因素的充分性</a:t>
            </a:r>
            <a:endParaRPr lang="en-US" altLang="zh-CN" dirty="0" smtClean="0"/>
          </a:p>
          <a:p>
            <a:r>
              <a:rPr lang="en-US" dirty="0" smtClean="0"/>
              <a:t>2</a:t>
            </a:r>
            <a:r>
              <a:rPr lang="zh-CN" altLang="en-US" dirty="0" smtClean="0"/>
              <a:t>）需求的可测试性</a:t>
            </a:r>
            <a:endParaRPr lang="en-US" altLang="zh-CN" dirty="0" smtClean="0"/>
          </a:p>
          <a:p>
            <a:r>
              <a:rPr lang="en-US" dirty="0" smtClean="0"/>
              <a:t>3) </a:t>
            </a:r>
            <a:r>
              <a:rPr lang="en-US" dirty="0" smtClean="0"/>
              <a:t> </a:t>
            </a:r>
            <a:r>
              <a:rPr lang="zh-CN" altLang="en-US" dirty="0" smtClean="0"/>
              <a:t>数据</a:t>
            </a:r>
            <a:r>
              <a:rPr lang="zh-CN" altLang="en-US" dirty="0" smtClean="0"/>
              <a:t>定义和数据使用的一致性</a:t>
            </a:r>
            <a:endParaRPr lang="en-US" altLang="zh-CN" dirty="0" smtClean="0"/>
          </a:p>
          <a:p>
            <a:r>
              <a:rPr lang="en-US" dirty="0" smtClean="0"/>
              <a:t>4</a:t>
            </a:r>
            <a:r>
              <a:rPr lang="zh-CN" altLang="en-US" dirty="0" smtClean="0"/>
              <a:t>）测试用例和测试过程的充分性</a:t>
            </a:r>
            <a:endParaRPr lang="en-US" altLang="zh-CN" dirty="0" smtClean="0"/>
          </a:p>
          <a:p>
            <a:r>
              <a:rPr lang="en-US" dirty="0" smtClean="0"/>
              <a:t>5</a:t>
            </a:r>
            <a:r>
              <a:rPr lang="zh-CN" altLang="en-US" dirty="0" smtClean="0"/>
              <a:t>）测试的完整性</a:t>
            </a:r>
            <a:endParaRPr lang="en-US" altLang="zh-CN" dirty="0" smtClean="0"/>
          </a:p>
          <a:p>
            <a:r>
              <a:rPr lang="en-US" dirty="0" smtClean="0"/>
              <a:t>6</a:t>
            </a:r>
            <a:r>
              <a:rPr lang="en-US" dirty="0" smtClean="0"/>
              <a:t>)  </a:t>
            </a:r>
            <a:r>
              <a:rPr lang="zh-CN" altLang="en-US" dirty="0" smtClean="0"/>
              <a:t>回归测试的完整性</a:t>
            </a:r>
            <a:endParaRPr lang="en-US" altLang="zh-CN" dirty="0" smtClean="0"/>
          </a:p>
          <a:p>
            <a:endParaRPr lang="en-US" altLang="zh-CN" dirty="0" smtClean="0"/>
          </a:p>
          <a:p>
            <a:r>
              <a:rPr lang="zh-CN" altLang="en-US" dirty="0" smtClean="0"/>
              <a:t>参见“第</a:t>
            </a:r>
            <a:r>
              <a:rPr lang="en-US" altLang="zh-CN" dirty="0" smtClean="0"/>
              <a:t>8.5</a:t>
            </a:r>
            <a:r>
              <a:rPr lang="zh-CN" altLang="en-US" dirty="0" smtClean="0"/>
              <a:t>节：需求文档的质量度量”</a:t>
            </a:r>
          </a:p>
          <a:p>
            <a:endParaRPr lang="en-US" b="1" dirty="0" smtClean="0"/>
          </a:p>
          <a:p>
            <a:endParaRPr lang="en-US" b="1"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 </a:t>
            </a:r>
            <a:r>
              <a:rPr lang="zh-CN" altLang="en-US" dirty="0" smtClean="0"/>
              <a:t>总体与质量要求</a:t>
            </a:r>
            <a:endParaRPr lang="zh-CN" altLang="en-US" dirty="0"/>
          </a:p>
        </p:txBody>
      </p:sp>
      <p:sp>
        <p:nvSpPr>
          <p:cNvPr id="3" name="内容占位符 2"/>
          <p:cNvSpPr>
            <a:spLocks noGrp="1"/>
          </p:cNvSpPr>
          <p:nvPr>
            <p:ph idx="1"/>
          </p:nvPr>
        </p:nvSpPr>
        <p:spPr/>
        <p:txBody>
          <a:bodyPr/>
          <a:lstStyle/>
          <a:p>
            <a:r>
              <a:rPr lang="en-US" dirty="0" smtClean="0"/>
              <a:t>21.1.1 “</a:t>
            </a:r>
            <a:r>
              <a:rPr lang="zh-CN" altLang="en-US" dirty="0" smtClean="0"/>
              <a:t>爱国者</a:t>
            </a:r>
            <a:r>
              <a:rPr lang="en-US" dirty="0" smtClean="0"/>
              <a:t>”</a:t>
            </a:r>
            <a:r>
              <a:rPr lang="zh-CN" altLang="en-US" dirty="0" smtClean="0"/>
              <a:t>导弹拦截失败</a:t>
            </a:r>
          </a:p>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232" y="2366694"/>
            <a:ext cx="3545767" cy="449130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978150"/>
            <a:ext cx="4286250" cy="32194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21.5.3 </a:t>
            </a:r>
            <a:r>
              <a:rPr lang="zh-CN" altLang="en-US" dirty="0" smtClean="0"/>
              <a:t>质量评价的附加准则</a:t>
            </a:r>
            <a:endParaRPr lang="zh-CN" altLang="en-US" dirty="0"/>
          </a:p>
        </p:txBody>
      </p:sp>
      <p:sp>
        <p:nvSpPr>
          <p:cNvPr id="3" name="内容占位符 2"/>
          <p:cNvSpPr>
            <a:spLocks noGrp="1"/>
          </p:cNvSpPr>
          <p:nvPr>
            <p:ph idx="1"/>
          </p:nvPr>
        </p:nvSpPr>
        <p:spPr/>
        <p:txBody>
          <a:bodyPr/>
          <a:lstStyle/>
          <a:p>
            <a:r>
              <a:rPr lang="en-US" b="1" dirty="0" smtClean="0"/>
              <a:t>1</a:t>
            </a:r>
            <a:r>
              <a:rPr lang="zh-CN" altLang="en-US" b="1" dirty="0" smtClean="0"/>
              <a:t>）质量因素的充分性，</a:t>
            </a:r>
            <a:r>
              <a:rPr lang="zh-CN" altLang="en-US" dirty="0" smtClean="0"/>
              <a:t>主要用于对“软件需求规格说明”中的质量因素要求。要考虑的方面为：</a:t>
            </a:r>
            <a:endParaRPr lang="en-US" altLang="zh-CN" dirty="0" smtClean="0"/>
          </a:p>
          <a:p>
            <a:pPr lvl="1"/>
            <a:r>
              <a:rPr lang="en-US" dirty="0" smtClean="0"/>
              <a:t>a. </a:t>
            </a:r>
            <a:r>
              <a:rPr lang="zh-CN" altLang="en-US" dirty="0" smtClean="0"/>
              <a:t>考虑的质量因素和文档中的质量因素一致；</a:t>
            </a:r>
            <a:endParaRPr lang="en-US" altLang="zh-CN" dirty="0" smtClean="0"/>
          </a:p>
          <a:p>
            <a:pPr lvl="1"/>
            <a:r>
              <a:rPr lang="en-US" dirty="0" smtClean="0"/>
              <a:t>b. </a:t>
            </a:r>
            <a:r>
              <a:rPr lang="zh-CN" altLang="en-US" dirty="0" smtClean="0"/>
              <a:t>根据软件需求规格说明的资料项目说明的要求，每个质量因素都有一个可评价的方法</a:t>
            </a:r>
          </a:p>
          <a:p>
            <a:r>
              <a:rPr lang="en-US" b="1" dirty="0" smtClean="0"/>
              <a:t>2</a:t>
            </a:r>
            <a:r>
              <a:rPr lang="zh-CN" altLang="en-US" b="1" dirty="0" smtClean="0"/>
              <a:t>）需求的</a:t>
            </a:r>
            <a:r>
              <a:rPr lang="zh-CN" altLang="en-US" b="1" dirty="0" smtClean="0"/>
              <a:t>可测试性</a:t>
            </a:r>
            <a:endParaRPr lang="en-US" altLang="zh-CN" b="1" dirty="0" smtClean="0"/>
          </a:p>
          <a:p>
            <a:pPr lvl="1"/>
            <a:r>
              <a:rPr lang="zh-CN" altLang="en-US" dirty="0" smtClean="0"/>
              <a:t>如果能设计一个客观的且可行的测试，来确定软件是否满足需求，那么就认为这个需求是可测试的。</a:t>
            </a:r>
            <a:endParaRPr lang="en-US" altLang="zh-CN" dirty="0" smtClean="0"/>
          </a:p>
          <a:p>
            <a:pPr lvl="1"/>
            <a:r>
              <a:rPr lang="zh-CN" altLang="en-US" dirty="0" smtClean="0"/>
              <a:t>在需求分析中所提出的任何要求条款，都应当做到可测试。</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a:t>
            </a:r>
            <a:r>
              <a:rPr lang="en-US" dirty="0" smtClean="0"/>
              <a:t> </a:t>
            </a:r>
            <a:r>
              <a:rPr lang="zh-CN" altLang="en-US" b="1" dirty="0" smtClean="0"/>
              <a:t>数据定义和数据使用的</a:t>
            </a:r>
            <a:r>
              <a:rPr lang="zh-CN" altLang="en-US" b="1" dirty="0" smtClean="0"/>
              <a:t>一致性</a:t>
            </a:r>
            <a:endParaRPr lang="en-US" altLang="zh-CN" b="1" dirty="0" smtClean="0"/>
          </a:p>
          <a:p>
            <a:pPr lvl="1"/>
            <a:r>
              <a:rPr lang="zh-CN" altLang="en-US" dirty="0" smtClean="0"/>
              <a:t>该准则主要用于评价设计阶段的文档，要求每个数据元素的定义与其在软件逻辑中的使用相一致。</a:t>
            </a:r>
            <a:endParaRPr lang="en-US" altLang="zh-CN" dirty="0" smtClean="0"/>
          </a:p>
          <a:p>
            <a:pPr lvl="1"/>
            <a:r>
              <a:rPr lang="zh-CN" altLang="en-US" dirty="0" smtClean="0"/>
              <a:t>其目的是为了保护变量的量纲和值域范围，防止变量的越界和物理量纲转换时的错误。</a:t>
            </a:r>
          </a:p>
          <a:p>
            <a:r>
              <a:rPr lang="en-US" b="1" dirty="0" smtClean="0"/>
              <a:t>4</a:t>
            </a:r>
            <a:r>
              <a:rPr lang="zh-CN" altLang="en-US" b="1" dirty="0" smtClean="0"/>
              <a:t>）测试用例和测试过程的</a:t>
            </a:r>
            <a:r>
              <a:rPr lang="zh-CN" altLang="en-US" b="1" dirty="0" smtClean="0"/>
              <a:t>充分性</a:t>
            </a:r>
            <a:endParaRPr lang="en-US" altLang="zh-CN" b="1" dirty="0" smtClean="0"/>
          </a:p>
          <a:p>
            <a:pPr lvl="1"/>
            <a:r>
              <a:rPr lang="zh-CN" altLang="en-US" dirty="0" smtClean="0"/>
              <a:t>测试用例和测试过程的设计要充分，要求每个测试用例和测试过程应确切地规定所提供的输入、跟随的步骤，预期的输出和评价输出结果所用的准则。</a:t>
            </a:r>
            <a:endParaRPr lang="en-US" altLang="zh-CN" dirty="0" smtClean="0"/>
          </a:p>
          <a:p>
            <a:pPr lvl="1"/>
            <a:r>
              <a:rPr lang="zh-CN" altLang="en-US" dirty="0" smtClean="0"/>
              <a:t>如果这些因素中的任何一个没有规定，则测试用例或测试过程就是不充分的。</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a:t>
            </a:r>
            <a:r>
              <a:rPr lang="zh-CN" altLang="en-US" b="1" dirty="0" smtClean="0"/>
              <a:t>）测试的</a:t>
            </a:r>
            <a:r>
              <a:rPr lang="zh-CN" altLang="en-US" b="1" dirty="0" smtClean="0"/>
              <a:t>完整性</a:t>
            </a:r>
            <a:endParaRPr lang="en-US" altLang="zh-CN" b="1" dirty="0" smtClean="0"/>
          </a:p>
          <a:p>
            <a:pPr lvl="1"/>
            <a:r>
              <a:rPr lang="zh-CN" altLang="en-US" dirty="0" smtClean="0"/>
              <a:t>如果所有的测试用例和所有的测试规程都已完成，所有的结果都已记录，所有的验收准则都已满足，那么，测试就是完整的。</a:t>
            </a:r>
          </a:p>
          <a:p>
            <a:r>
              <a:rPr lang="en-US" b="1" dirty="0" smtClean="0"/>
              <a:t>6) </a:t>
            </a:r>
            <a:r>
              <a:rPr lang="zh-CN" altLang="en-US" b="1" dirty="0" smtClean="0"/>
              <a:t>回归</a:t>
            </a:r>
            <a:r>
              <a:rPr lang="en-US" altLang="zh-CN" b="1" dirty="0" smtClean="0"/>
              <a:t>(regress)</a:t>
            </a:r>
            <a:r>
              <a:rPr lang="zh-CN" altLang="en-US" b="1" dirty="0" smtClean="0"/>
              <a:t>测试</a:t>
            </a:r>
            <a:r>
              <a:rPr lang="zh-CN" altLang="en-US" b="1" dirty="0" smtClean="0"/>
              <a:t>的</a:t>
            </a:r>
            <a:r>
              <a:rPr lang="zh-CN" altLang="en-US" b="1" dirty="0" smtClean="0"/>
              <a:t>完整性</a:t>
            </a:r>
            <a:endParaRPr lang="en-US" altLang="zh-CN" b="1" dirty="0" smtClean="0"/>
          </a:p>
          <a:p>
            <a:pPr lvl="1"/>
            <a:r>
              <a:rPr lang="zh-CN" altLang="en-US" dirty="0" smtClean="0"/>
              <a:t>如果所有在前次测试中查出问题的测试规程均已重复执行，其结果已被记载，且结果满足验收准则；且如果所有在前次测试中没有查出问题， 但其测试功能受到软件修正影响的那些测试和测试规程均已重新执行，其结果已经记载，且结果满足验收准则，则回归测试是完整的。</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9257" y="152400"/>
            <a:ext cx="8146143" cy="736600"/>
          </a:xfrm>
        </p:spPr>
        <p:txBody>
          <a:bodyPr/>
          <a:lstStyle/>
          <a:p>
            <a:r>
              <a:rPr lang="en-US" dirty="0" smtClean="0"/>
              <a:t>21.5.4 </a:t>
            </a:r>
            <a:r>
              <a:rPr lang="zh-CN" altLang="en-US" dirty="0" smtClean="0"/>
              <a:t>系统分析和设计阶段的产品质量评价</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77209377"/>
              </p:ext>
            </p:extLst>
          </p:nvPr>
        </p:nvGraphicFramePr>
        <p:xfrm>
          <a:off x="1019627" y="1996289"/>
          <a:ext cx="7895773" cy="3468914"/>
        </p:xfrm>
        <a:graphic>
          <a:graphicData uri="http://schemas.openxmlformats.org/drawingml/2006/table">
            <a:tbl>
              <a:tblPr/>
              <a:tblGrid>
                <a:gridCol w="1298519">
                  <a:extLst>
                    <a:ext uri="{9D8B030D-6E8A-4147-A177-3AD203B41FA5}">
                      <a16:colId xmlns:a16="http://schemas.microsoft.com/office/drawing/2014/main" val="20000"/>
                    </a:ext>
                  </a:extLst>
                </a:gridCol>
                <a:gridCol w="805276">
                  <a:extLst>
                    <a:ext uri="{9D8B030D-6E8A-4147-A177-3AD203B41FA5}">
                      <a16:colId xmlns:a16="http://schemas.microsoft.com/office/drawing/2014/main" val="20001"/>
                    </a:ext>
                  </a:extLst>
                </a:gridCol>
                <a:gridCol w="558170">
                  <a:extLst>
                    <a:ext uri="{9D8B030D-6E8A-4147-A177-3AD203B41FA5}">
                      <a16:colId xmlns:a16="http://schemas.microsoft.com/office/drawing/2014/main" val="20002"/>
                    </a:ext>
                  </a:extLst>
                </a:gridCol>
                <a:gridCol w="1753001">
                  <a:extLst>
                    <a:ext uri="{9D8B030D-6E8A-4147-A177-3AD203B41FA5}">
                      <a16:colId xmlns:a16="http://schemas.microsoft.com/office/drawing/2014/main" val="20003"/>
                    </a:ext>
                  </a:extLst>
                </a:gridCol>
                <a:gridCol w="782988">
                  <a:extLst>
                    <a:ext uri="{9D8B030D-6E8A-4147-A177-3AD203B41FA5}">
                      <a16:colId xmlns:a16="http://schemas.microsoft.com/office/drawing/2014/main" val="20004"/>
                    </a:ext>
                  </a:extLst>
                </a:gridCol>
                <a:gridCol w="1077884">
                  <a:extLst>
                    <a:ext uri="{9D8B030D-6E8A-4147-A177-3AD203B41FA5}">
                      <a16:colId xmlns:a16="http://schemas.microsoft.com/office/drawing/2014/main" val="20005"/>
                    </a:ext>
                  </a:extLst>
                </a:gridCol>
                <a:gridCol w="840824">
                  <a:extLst>
                    <a:ext uri="{9D8B030D-6E8A-4147-A177-3AD203B41FA5}">
                      <a16:colId xmlns:a16="http://schemas.microsoft.com/office/drawing/2014/main" val="20006"/>
                    </a:ext>
                  </a:extLst>
                </a:gridCol>
                <a:gridCol w="779111">
                  <a:extLst>
                    <a:ext uri="{9D8B030D-6E8A-4147-A177-3AD203B41FA5}">
                      <a16:colId xmlns:a16="http://schemas.microsoft.com/office/drawing/2014/main" val="20007"/>
                    </a:ext>
                  </a:extLst>
                </a:gridCol>
              </a:tblGrid>
              <a:tr h="1228574">
                <a:tc>
                  <a:txBody>
                    <a:bodyPr/>
                    <a:lstStyle/>
                    <a:p>
                      <a:pPr marL="0" marR="161925" indent="0" algn="just" defTabSz="914400" rtl="0" eaLnBrk="1" latinLnBrk="0" hangingPunct="1">
                        <a:lnSpc>
                          <a:spcPts val="1660"/>
                        </a:lnSpc>
                        <a:spcAft>
                          <a:spcPts val="0"/>
                        </a:spcAft>
                      </a:pPr>
                      <a:r>
                        <a:rPr lang="en-US" altLang="zh-CN" sz="1600" b="1" kern="1200" dirty="0" smtClean="0">
                          <a:solidFill>
                            <a:schemeClr val="tx1"/>
                          </a:solidFill>
                          <a:latin typeface="Times New Roman"/>
                          <a:ea typeface="宋体"/>
                          <a:cs typeface="+mn-cs"/>
                        </a:rPr>
                        <a:t> </a:t>
                      </a:r>
                      <a:r>
                        <a:rPr lang="zh-CN" sz="1600" b="1" kern="1200" dirty="0" smtClean="0">
                          <a:solidFill>
                            <a:schemeClr val="tx1"/>
                          </a:solidFill>
                          <a:latin typeface="Times New Roman"/>
                          <a:ea typeface="宋体"/>
                          <a:cs typeface="+mn-cs"/>
                        </a:rPr>
                        <a:t>评价</a:t>
                      </a:r>
                      <a:r>
                        <a:rPr lang="zh-CN" sz="1600" b="1" kern="1200" dirty="0">
                          <a:solidFill>
                            <a:schemeClr val="tx1"/>
                          </a:solidFill>
                          <a:latin typeface="Times New Roman"/>
                          <a:ea typeface="宋体"/>
                          <a:cs typeface="+mn-cs"/>
                        </a:rPr>
                        <a:t>准则</a:t>
                      </a: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中间</a:t>
                      </a:r>
                      <a:r>
                        <a:rPr lang="zh-CN" sz="1600" b="1" kern="1200" dirty="0">
                          <a:solidFill>
                            <a:schemeClr val="tx1"/>
                          </a:solidFill>
                          <a:latin typeface="Times New Roman"/>
                          <a:ea typeface="宋体"/>
                          <a:cs typeface="+mn-cs"/>
                        </a:rPr>
                        <a:t>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内部一致性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可理解性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对指定文档的可追踪性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与指定文档的一致性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适当的分析、设计或编码技术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空间和时间资源的适当分配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对要求条款的充分测试覆盖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1429">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系统</a:t>
                      </a:r>
                      <a:r>
                        <a:rPr lang="en-US" sz="1600" b="1" kern="1200">
                          <a:solidFill>
                            <a:schemeClr val="tx1"/>
                          </a:solidFill>
                          <a:latin typeface="Times New Roman"/>
                          <a:ea typeface="宋体"/>
                          <a:cs typeface="+mn-cs"/>
                        </a:rPr>
                        <a:t>/</a:t>
                      </a:r>
                      <a:r>
                        <a:rPr lang="zh-CN" sz="1600" b="1" kern="1200">
                          <a:solidFill>
                            <a:schemeClr val="tx1"/>
                          </a:solidFill>
                          <a:latin typeface="Times New Roman"/>
                          <a:ea typeface="宋体"/>
                          <a:cs typeface="+mn-cs"/>
                        </a:rPr>
                        <a:t>子系统设计文档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对系统要求或合同的可追踪性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0337">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软件开发计划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对合同的可追踪性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7145">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概要的软件需求规格说明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对系统要求或合同的可追踪性</a:t>
                      </a:r>
                    </a:p>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需求的可测试性</a:t>
                      </a:r>
                    </a:p>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质量因素要求的充分性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1429">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概要的接口需求说明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矩形 2"/>
              <p:cNvSpPr/>
              <p:nvPr/>
            </p:nvSpPr>
            <p:spPr>
              <a:xfrm>
                <a:off x="1006498" y="1615115"/>
                <a:ext cx="7808581" cy="3832396"/>
              </a:xfrm>
              <a:prstGeom prst="rect">
                <a:avLst/>
              </a:prstGeom>
            </p:spPr>
            <p:txBody>
              <a:bodyPr wrap="square">
                <a:spAutoFit/>
              </a:bodyPr>
              <a:lstStyle/>
              <a:p>
                <a:pPr algn="just">
                  <a:spcAft>
                    <a:spcPts val="0"/>
                  </a:spcAft>
                </a:pPr>
                <a:r>
                  <a:rPr lang="zh-CN" altLang="zh-CN" dirty="0" smtClean="0"/>
                  <a:t>在评审过程中，如果能将同行评审检查出的质量方面的缺陷数据进行统计，对于衡量质量和工作效率是有利的。</a:t>
                </a:r>
                <a:endParaRPr lang="en-US" altLang="zh-CN" dirty="0" smtClean="0"/>
              </a:p>
              <a:p>
                <a:pPr algn="just">
                  <a:spcAft>
                    <a:spcPts val="0"/>
                  </a:spcAft>
                </a:pPr>
                <a:r>
                  <a:rPr lang="zh-CN" altLang="zh-CN" dirty="0" smtClean="0"/>
                  <a:t>建议</a:t>
                </a:r>
                <a:r>
                  <a:rPr lang="zh-CN" altLang="zh-CN" dirty="0"/>
                  <a:t>的度量指标有</a:t>
                </a:r>
                <a:r>
                  <a:rPr lang="zh-CN" altLang="zh-CN" dirty="0" smtClean="0"/>
                  <a:t>：</a:t>
                </a:r>
                <a:endParaRPr lang="en-US" altLang="zh-CN" dirty="0" smtClean="0"/>
              </a:p>
              <a:p>
                <a:pPr lvl="1" algn="just">
                  <a:spcAft>
                    <a:spcPts val="0"/>
                  </a:spcAft>
                </a:pPr>
                <a:r>
                  <a:rPr lang="en-US" altLang="zh-CN" sz="2000" dirty="0"/>
                  <a:t>1</a:t>
                </a:r>
                <a:r>
                  <a:rPr lang="zh-CN" altLang="en-US" sz="2000" dirty="0" smtClean="0"/>
                  <a:t>）</a:t>
                </a:r>
                <a14:m>
                  <m:oMath xmlns:m="http://schemas.openxmlformats.org/officeDocument/2006/math">
                    <m:r>
                      <m:rPr>
                        <m:nor/>
                      </m:rPr>
                      <a:rPr lang="zh-CN" altLang="zh-CN" sz="2000" dirty="0"/>
                      <m:t>内部不一致的比率</m:t>
                    </m:r>
                    <m:r>
                      <a:rPr lang="en-US" altLang="zh-CN" sz="2000" i="1" dirty="0" smtClean="0">
                        <a:latin typeface="Cambria Math" panose="02040503050406030204" pitchFamily="18" charset="0"/>
                      </a:rPr>
                      <m:t>=</m:t>
                    </m:r>
                    <m:f>
                      <m:fPr>
                        <m:ctrlPr>
                          <a:rPr lang="en-US" altLang="zh-CN" sz="2000" i="1" dirty="0" smtClean="0">
                            <a:latin typeface="Cambria Math" panose="02040503050406030204" pitchFamily="18" charset="0"/>
                          </a:rPr>
                        </m:ctrlPr>
                      </m:fPr>
                      <m:num>
                        <m:r>
                          <m:rPr>
                            <m:nor/>
                          </m:rPr>
                          <a:rPr lang="zh-CN" altLang="zh-CN" sz="2000" dirty="0"/>
                          <m:t>文档中发现不一致的条款数量</m:t>
                        </m:r>
                      </m:num>
                      <m:den>
                        <m:r>
                          <m:rPr>
                            <m:nor/>
                          </m:rPr>
                          <a:rPr lang="zh-CN" altLang="zh-CN" sz="2000" dirty="0"/>
                          <m:t>总条款数</m:t>
                        </m:r>
                      </m:den>
                    </m:f>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100</m:t>
                    </m:r>
                    <m:r>
                      <a:rPr lang="en-US" altLang="zh-CN" sz="2000" i="1" dirty="0">
                        <a:latin typeface="Cambria Math" panose="02040503050406030204" pitchFamily="18" charset="0"/>
                        <a:ea typeface="Cambria Math" panose="02040503050406030204" pitchFamily="18" charset="0"/>
                      </a:rPr>
                      <m:t>%</m:t>
                    </m:r>
                  </m:oMath>
                </a14:m>
                <a:endParaRPr lang="en-US" altLang="zh-CN" sz="2000" dirty="0" smtClean="0"/>
              </a:p>
              <a:p>
                <a:pPr lvl="1" algn="just">
                  <a:spcAft>
                    <a:spcPts val="0"/>
                  </a:spcAft>
                </a:pPr>
                <a:r>
                  <a:rPr lang="en-US" altLang="zh-CN" sz="2000" dirty="0" smtClean="0"/>
                  <a:t>2</a:t>
                </a:r>
                <a:r>
                  <a:rPr lang="zh-CN" altLang="en-US" sz="2000" dirty="0" smtClean="0"/>
                  <a:t>）</a:t>
                </a:r>
                <a14:m>
                  <m:oMath xmlns:m="http://schemas.openxmlformats.org/officeDocument/2006/math">
                    <m:r>
                      <m:rPr>
                        <m:nor/>
                      </m:rPr>
                      <a:rPr lang="zh-CN" altLang="zh-CN" sz="2000" dirty="0"/>
                      <m:t>文档的可理解性</m:t>
                    </m:r>
                    <m:r>
                      <a:rPr lang="en-US" altLang="zh-CN" sz="2000" i="1" dirty="0">
                        <a:latin typeface="Cambria Math" panose="02040503050406030204" pitchFamily="18" charset="0"/>
                      </a:rPr>
                      <m:t>=</m:t>
                    </m:r>
                    <m:r>
                      <m:rPr>
                        <m:nor/>
                      </m:rPr>
                      <a:rPr lang="en-US" altLang="zh-CN" sz="2000" dirty="0"/>
                      <m:t>1 −</m:t>
                    </m:r>
                    <m:f>
                      <m:fPr>
                        <m:ctrlPr>
                          <a:rPr lang="en-US" altLang="zh-CN" sz="2000" i="1" dirty="0">
                            <a:latin typeface="Cambria Math" panose="02040503050406030204" pitchFamily="18" charset="0"/>
                          </a:rPr>
                        </m:ctrlPr>
                      </m:fPr>
                      <m:num>
                        <m:r>
                          <m:rPr>
                            <m:nor/>
                          </m:rPr>
                          <a:rPr lang="zh-CN" altLang="zh-CN" sz="2000" dirty="0"/>
                          <m:t>文档中不可理解的字数</m:t>
                        </m:r>
                      </m:num>
                      <m:den>
                        <m:r>
                          <m:rPr>
                            <m:nor/>
                          </m:rPr>
                          <a:rPr lang="zh-CN" altLang="zh-CN" sz="2000" dirty="0"/>
                          <m:t>文档总字数</m:t>
                        </m:r>
                      </m:den>
                    </m:f>
                    <m:r>
                      <a:rPr lang="en-US" altLang="zh-CN" sz="2000" i="1" dirty="0">
                        <a:latin typeface="Cambria Math" panose="02040503050406030204" pitchFamily="18" charset="0"/>
                        <a:ea typeface="Cambria Math" panose="02040503050406030204" pitchFamily="18" charset="0"/>
                      </a:rPr>
                      <m:t>×100%</m:t>
                    </m:r>
                  </m:oMath>
                </a14:m>
                <a:endParaRPr lang="en-US" altLang="zh-CN" sz="2000" dirty="0"/>
              </a:p>
              <a:p>
                <a:pPr lvl="1" algn="just">
                  <a:spcAft>
                    <a:spcPts val="0"/>
                  </a:spcAft>
                </a:pPr>
                <a:r>
                  <a:rPr lang="en-US" altLang="zh-CN" sz="2000" dirty="0" smtClean="0"/>
                  <a:t>3</a:t>
                </a:r>
                <a:r>
                  <a:rPr lang="zh-CN" altLang="en-US" sz="2000" dirty="0" smtClean="0"/>
                  <a:t>）</a:t>
                </a:r>
                <a14:m>
                  <m:oMath xmlns:m="http://schemas.openxmlformats.org/officeDocument/2006/math">
                    <m:r>
                      <m:rPr>
                        <m:nor/>
                      </m:rPr>
                      <a:rPr lang="zh-CN" altLang="zh-CN" sz="2000" dirty="0"/>
                      <m:t>需求的可测试性比率</m:t>
                    </m:r>
                    <m:r>
                      <a:rPr lang="en-US" altLang="zh-CN" sz="2000" i="1" dirty="0">
                        <a:latin typeface="Cambria Math" panose="02040503050406030204" pitchFamily="18" charset="0"/>
                      </a:rPr>
                      <m:t>=</m:t>
                    </m:r>
                    <m:r>
                      <m:rPr>
                        <m:nor/>
                      </m:rPr>
                      <a:rPr lang="en-US" altLang="zh-CN" sz="2000" dirty="0"/>
                      <m:t>1 −</m:t>
                    </m:r>
                    <m:f>
                      <m:fPr>
                        <m:ctrlPr>
                          <a:rPr lang="en-US" altLang="zh-CN" sz="2000" i="1" dirty="0">
                            <a:latin typeface="Cambria Math" panose="02040503050406030204" pitchFamily="18" charset="0"/>
                          </a:rPr>
                        </m:ctrlPr>
                      </m:fPr>
                      <m:num>
                        <m:r>
                          <m:rPr>
                            <m:nor/>
                          </m:rPr>
                          <a:rPr lang="zh-CN" altLang="zh-CN" sz="2000" dirty="0"/>
                          <m:t>可测试的需求</m:t>
                        </m:r>
                      </m:num>
                      <m:den>
                        <m:r>
                          <m:rPr>
                            <m:nor/>
                          </m:rPr>
                          <a:rPr lang="zh-CN" altLang="zh-CN" sz="2000" dirty="0"/>
                          <m:t>总需求</m:t>
                        </m:r>
                        <m:r>
                          <a:rPr lang="zh-CN" altLang="en-US" sz="2000" i="1" dirty="0" smtClean="0">
                            <a:latin typeface="Cambria Math" panose="02040503050406030204" pitchFamily="18" charset="0"/>
                          </a:rPr>
                          <m:t>数</m:t>
                        </m:r>
                      </m:den>
                    </m:f>
                    <m:r>
                      <a:rPr lang="en-US" altLang="zh-CN" sz="2000" i="1" dirty="0">
                        <a:latin typeface="Cambria Math" panose="02040503050406030204" pitchFamily="18" charset="0"/>
                        <a:ea typeface="Cambria Math" panose="02040503050406030204" pitchFamily="18" charset="0"/>
                      </a:rPr>
                      <m:t>×100%</m:t>
                    </m:r>
                  </m:oMath>
                </a14:m>
                <a:endParaRPr lang="en-US" altLang="zh-CN" sz="2000" dirty="0"/>
              </a:p>
              <a:p>
                <a:pPr lvl="1" algn="just">
                  <a:spcAft>
                    <a:spcPts val="0"/>
                  </a:spcAft>
                </a:pPr>
                <a:r>
                  <a:rPr lang="en-US" altLang="zh-CN" sz="2000" dirty="0" smtClean="0"/>
                  <a:t>4</a:t>
                </a:r>
                <a:r>
                  <a:rPr lang="zh-CN" altLang="en-US" sz="2000" dirty="0" smtClean="0"/>
                  <a:t>）</a:t>
                </a:r>
                <a14:m>
                  <m:oMath xmlns:m="http://schemas.openxmlformats.org/officeDocument/2006/math">
                    <m:r>
                      <m:rPr>
                        <m:nor/>
                      </m:rPr>
                      <a:rPr lang="zh-CN" altLang="zh-CN" sz="2000" dirty="0"/>
                      <m:t>系统要求遗漏率</m:t>
                    </m:r>
                    <m:r>
                      <a:rPr lang="en-US" altLang="zh-CN" sz="2000" i="1" dirty="0">
                        <a:latin typeface="Cambria Math" panose="02040503050406030204" pitchFamily="18" charset="0"/>
                      </a:rPr>
                      <m:t>=</m:t>
                    </m:r>
                    <m:r>
                      <m:rPr>
                        <m:nor/>
                      </m:rPr>
                      <a:rPr lang="en-US" altLang="zh-CN" sz="2000" dirty="0"/>
                      <m:t>1 −</m:t>
                    </m:r>
                    <m:f>
                      <m:fPr>
                        <m:ctrlPr>
                          <a:rPr lang="en-US" altLang="zh-CN" sz="2000" i="1" dirty="0">
                            <a:latin typeface="Cambria Math" panose="02040503050406030204" pitchFamily="18" charset="0"/>
                          </a:rPr>
                        </m:ctrlPr>
                      </m:fPr>
                      <m:num>
                        <m:r>
                          <m:rPr>
                            <m:nor/>
                          </m:rPr>
                          <a:rPr lang="zh-CN" altLang="zh-CN" sz="2000" dirty="0"/>
                          <m:t>遗漏的要求项（条款）数</m:t>
                        </m:r>
                      </m:num>
                      <m:den>
                        <m:r>
                          <m:rPr>
                            <m:nor/>
                          </m:rPr>
                          <a:rPr lang="zh-CN" altLang="zh-CN" sz="2000" dirty="0"/>
                          <m:t>系统设计对软件的要求条款数</m:t>
                        </m:r>
                      </m:den>
                    </m:f>
                    <m:r>
                      <a:rPr lang="en-US" altLang="zh-CN" sz="2000" i="1" dirty="0">
                        <a:latin typeface="Cambria Math" panose="02040503050406030204" pitchFamily="18" charset="0"/>
                        <a:ea typeface="Cambria Math" panose="02040503050406030204" pitchFamily="18" charset="0"/>
                      </a:rPr>
                      <m:t>×100%</m:t>
                    </m:r>
                  </m:oMath>
                </a14:m>
                <a:endParaRPr lang="en-US" altLang="zh-CN" sz="2000" dirty="0"/>
              </a:p>
              <a:p>
                <a:pPr lvl="1" algn="just">
                  <a:spcAft>
                    <a:spcPts val="0"/>
                  </a:spcAft>
                </a:pPr>
                <a:endParaRPr lang="en-US" altLang="zh-CN" sz="1800" dirty="0" smtClean="0"/>
              </a:p>
            </p:txBody>
          </p:sp>
        </mc:Choice>
        <mc:Fallback xmlns="">
          <p:sp>
            <p:nvSpPr>
              <p:cNvPr id="3" name="矩形 2"/>
              <p:cNvSpPr>
                <a:spLocks noRot="1" noChangeAspect="1" noMove="1" noResize="1" noEditPoints="1" noAdjustHandles="1" noChangeArrowheads="1" noChangeShapeType="1" noTextEdit="1"/>
              </p:cNvSpPr>
              <p:nvPr/>
            </p:nvSpPr>
            <p:spPr>
              <a:xfrm>
                <a:off x="1006498" y="1615115"/>
                <a:ext cx="7808581" cy="3832396"/>
              </a:xfrm>
              <a:prstGeom prst="rect">
                <a:avLst/>
              </a:prstGeom>
              <a:blipFill>
                <a:blip r:embed="rId2"/>
                <a:stretch>
                  <a:fillRect l="-1171" t="-1272" r="-12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6716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21.5.5 </a:t>
            </a:r>
            <a:r>
              <a:rPr lang="zh-CN" altLang="en-US" dirty="0" smtClean="0"/>
              <a:t>软件需求分析阶段的产品质量评价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817520884"/>
              </p:ext>
            </p:extLst>
          </p:nvPr>
        </p:nvGraphicFramePr>
        <p:xfrm>
          <a:off x="986971" y="1973943"/>
          <a:ext cx="7982856" cy="2604508"/>
        </p:xfrm>
        <a:graphic>
          <a:graphicData uri="http://schemas.openxmlformats.org/drawingml/2006/table">
            <a:tbl>
              <a:tblPr/>
              <a:tblGrid>
                <a:gridCol w="1245185">
                  <a:extLst>
                    <a:ext uri="{9D8B030D-6E8A-4147-A177-3AD203B41FA5}">
                      <a16:colId xmlns:a16="http://schemas.microsoft.com/office/drawing/2014/main" val="20000"/>
                    </a:ext>
                  </a:extLst>
                </a:gridCol>
                <a:gridCol w="635777">
                  <a:extLst>
                    <a:ext uri="{9D8B030D-6E8A-4147-A177-3AD203B41FA5}">
                      <a16:colId xmlns:a16="http://schemas.microsoft.com/office/drawing/2014/main" val="20001"/>
                    </a:ext>
                  </a:extLst>
                </a:gridCol>
                <a:gridCol w="378927">
                  <a:extLst>
                    <a:ext uri="{9D8B030D-6E8A-4147-A177-3AD203B41FA5}">
                      <a16:colId xmlns:a16="http://schemas.microsoft.com/office/drawing/2014/main" val="20002"/>
                    </a:ext>
                  </a:extLst>
                </a:gridCol>
                <a:gridCol w="972709">
                  <a:extLst>
                    <a:ext uri="{9D8B030D-6E8A-4147-A177-3AD203B41FA5}">
                      <a16:colId xmlns:a16="http://schemas.microsoft.com/office/drawing/2014/main" val="20003"/>
                    </a:ext>
                  </a:extLst>
                </a:gridCol>
                <a:gridCol w="1552819">
                  <a:extLst>
                    <a:ext uri="{9D8B030D-6E8A-4147-A177-3AD203B41FA5}">
                      <a16:colId xmlns:a16="http://schemas.microsoft.com/office/drawing/2014/main" val="20004"/>
                    </a:ext>
                  </a:extLst>
                </a:gridCol>
                <a:gridCol w="1022517">
                  <a:extLst>
                    <a:ext uri="{9D8B030D-6E8A-4147-A177-3AD203B41FA5}">
                      <a16:colId xmlns:a16="http://schemas.microsoft.com/office/drawing/2014/main" val="20005"/>
                    </a:ext>
                  </a:extLst>
                </a:gridCol>
                <a:gridCol w="978568">
                  <a:extLst>
                    <a:ext uri="{9D8B030D-6E8A-4147-A177-3AD203B41FA5}">
                      <a16:colId xmlns:a16="http://schemas.microsoft.com/office/drawing/2014/main" val="20006"/>
                    </a:ext>
                  </a:extLst>
                </a:gridCol>
                <a:gridCol w="1196354">
                  <a:extLst>
                    <a:ext uri="{9D8B030D-6E8A-4147-A177-3AD203B41FA5}">
                      <a16:colId xmlns:a16="http://schemas.microsoft.com/office/drawing/2014/main" val="20007"/>
                    </a:ext>
                  </a:extLst>
                </a:gridCol>
              </a:tblGrid>
              <a:tr h="1016000">
                <a:tc>
                  <a:txBody>
                    <a:bodyPr/>
                    <a:lstStyle/>
                    <a:p>
                      <a:pPr marL="0" indent="0" algn="r" defTabSz="914400" rtl="0" eaLnBrk="1" latinLnBrk="0" hangingPunct="1">
                        <a:lnSpc>
                          <a:spcPts val="1660"/>
                        </a:lnSpc>
                        <a:spcAft>
                          <a:spcPts val="0"/>
                        </a:spcAft>
                      </a:pPr>
                      <a:r>
                        <a:rPr lang="zh-CN" sz="1600" b="1" kern="1200" dirty="0">
                          <a:solidFill>
                            <a:schemeClr val="tx1"/>
                          </a:solidFill>
                          <a:latin typeface="Times New Roman"/>
                          <a:ea typeface="宋体"/>
                          <a:cs typeface="+mn-cs"/>
                        </a:rPr>
                        <a:t>评价准则</a:t>
                      </a: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中间</a:t>
                      </a:r>
                      <a:r>
                        <a:rPr lang="zh-CN" sz="1600" b="1" kern="1200" dirty="0">
                          <a:solidFill>
                            <a:schemeClr val="tx1"/>
                          </a:solidFill>
                          <a:latin typeface="Times New Roman"/>
                          <a:ea typeface="宋体"/>
                          <a:cs typeface="+mn-cs"/>
                        </a:rPr>
                        <a:t>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内部一致性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可理解性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对指定文档的可追踪性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与指定文档的一致性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适当的分析、设计或编码技术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空间和时间资源的适当分配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对要求条款的充分测试覆盖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53105">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软件需求规格说明</a:t>
                      </a:r>
                      <a:r>
                        <a:rPr lang="en-US" sz="1600" b="1" kern="1200">
                          <a:solidFill>
                            <a:schemeClr val="tx1"/>
                          </a:solidFill>
                          <a:latin typeface="Times New Roman"/>
                          <a:ea typeface="宋体"/>
                          <a:cs typeface="+mn-cs"/>
                        </a:rPr>
                        <a:t>(SRS)</a:t>
                      </a:r>
                      <a:endParaRPr lang="zh-CN" sz="1600" b="1"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对系统要求或合同的可追踪性</a:t>
                      </a:r>
                    </a:p>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需求的可测试性</a:t>
                      </a:r>
                    </a:p>
                    <a:p>
                      <a:pPr marL="0" lvl="0" indent="0" algn="just" defTabSz="914400" rtl="0" eaLnBrk="1" latinLnBrk="0" hangingPunct="1">
                        <a:lnSpc>
                          <a:spcPts val="1660"/>
                        </a:lnSpc>
                        <a:spcAft>
                          <a:spcPts val="0"/>
                        </a:spcAft>
                        <a:buFont typeface="Wingdings"/>
                        <a:buChar char=""/>
                        <a:tabLst>
                          <a:tab pos="266700" algn="l"/>
                        </a:tabLst>
                      </a:pPr>
                      <a:r>
                        <a:rPr lang="zh-CN" sz="1600" b="0" kern="1200" dirty="0">
                          <a:solidFill>
                            <a:schemeClr val="tx1"/>
                          </a:solidFill>
                          <a:latin typeface="Times New Roman"/>
                          <a:ea typeface="宋体"/>
                          <a:cs typeface="+mn-cs"/>
                        </a:rPr>
                        <a:t>质量因素要求的充分性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5403">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接口需求说明</a:t>
                      </a:r>
                      <a:r>
                        <a:rPr lang="en-US" sz="1600" b="1" kern="1200">
                          <a:solidFill>
                            <a:schemeClr val="tx1"/>
                          </a:solidFill>
                          <a:latin typeface="Times New Roman"/>
                          <a:ea typeface="宋体"/>
                          <a:cs typeface="+mn-cs"/>
                        </a:rPr>
                        <a:t>(IRS)</a:t>
                      </a:r>
                      <a:endParaRPr lang="zh-CN" sz="1600" b="1"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zh-CN" altLang="en-US"/>
                    </a:p>
                  </a:txBody>
                  <a:tcPr/>
                </a:tc>
                <a:tc hMerge="1"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21.5.6 </a:t>
            </a:r>
            <a:r>
              <a:rPr lang="zh-CN" altLang="en-US" dirty="0" smtClean="0"/>
              <a:t>概要设计阶段的质量评价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82314266"/>
              </p:ext>
            </p:extLst>
          </p:nvPr>
        </p:nvGraphicFramePr>
        <p:xfrm>
          <a:off x="955806" y="1371600"/>
          <a:ext cx="7941450" cy="4267200"/>
        </p:xfrm>
        <a:graphic>
          <a:graphicData uri="http://schemas.openxmlformats.org/drawingml/2006/table">
            <a:tbl>
              <a:tblPr/>
              <a:tblGrid>
                <a:gridCol w="1267126">
                  <a:extLst>
                    <a:ext uri="{9D8B030D-6E8A-4147-A177-3AD203B41FA5}">
                      <a16:colId xmlns:a16="http://schemas.microsoft.com/office/drawing/2014/main" val="20000"/>
                    </a:ext>
                  </a:extLst>
                </a:gridCol>
                <a:gridCol w="620271">
                  <a:extLst>
                    <a:ext uri="{9D8B030D-6E8A-4147-A177-3AD203B41FA5}">
                      <a16:colId xmlns:a16="http://schemas.microsoft.com/office/drawing/2014/main" val="20001"/>
                    </a:ext>
                  </a:extLst>
                </a:gridCol>
                <a:gridCol w="681315">
                  <a:extLst>
                    <a:ext uri="{9D8B030D-6E8A-4147-A177-3AD203B41FA5}">
                      <a16:colId xmlns:a16="http://schemas.microsoft.com/office/drawing/2014/main" val="20002"/>
                    </a:ext>
                  </a:extLst>
                </a:gridCol>
                <a:gridCol w="901856">
                  <a:extLst>
                    <a:ext uri="{9D8B030D-6E8A-4147-A177-3AD203B41FA5}">
                      <a16:colId xmlns:a16="http://schemas.microsoft.com/office/drawing/2014/main" val="20003"/>
                    </a:ext>
                  </a:extLst>
                </a:gridCol>
                <a:gridCol w="825061">
                  <a:extLst>
                    <a:ext uri="{9D8B030D-6E8A-4147-A177-3AD203B41FA5}">
                      <a16:colId xmlns:a16="http://schemas.microsoft.com/office/drawing/2014/main" val="20004"/>
                    </a:ext>
                  </a:extLst>
                </a:gridCol>
                <a:gridCol w="834906">
                  <a:extLst>
                    <a:ext uri="{9D8B030D-6E8A-4147-A177-3AD203B41FA5}">
                      <a16:colId xmlns:a16="http://schemas.microsoft.com/office/drawing/2014/main" val="20005"/>
                    </a:ext>
                  </a:extLst>
                </a:gridCol>
                <a:gridCol w="989482">
                  <a:extLst>
                    <a:ext uri="{9D8B030D-6E8A-4147-A177-3AD203B41FA5}">
                      <a16:colId xmlns:a16="http://schemas.microsoft.com/office/drawing/2014/main" val="20006"/>
                    </a:ext>
                  </a:extLst>
                </a:gridCol>
                <a:gridCol w="832936">
                  <a:extLst>
                    <a:ext uri="{9D8B030D-6E8A-4147-A177-3AD203B41FA5}">
                      <a16:colId xmlns:a16="http://schemas.microsoft.com/office/drawing/2014/main" val="20007"/>
                    </a:ext>
                  </a:extLst>
                </a:gridCol>
                <a:gridCol w="988497">
                  <a:extLst>
                    <a:ext uri="{9D8B030D-6E8A-4147-A177-3AD203B41FA5}">
                      <a16:colId xmlns:a16="http://schemas.microsoft.com/office/drawing/2014/main" val="20008"/>
                    </a:ext>
                  </a:extLst>
                </a:gridCol>
              </a:tblGrid>
              <a:tr h="1054100">
                <a:tc>
                  <a:txBody>
                    <a:bodyPr/>
                    <a:lstStyle/>
                    <a:p>
                      <a:pPr marL="0" indent="0" algn="r" defTabSz="914400" rtl="0" eaLnBrk="1" latinLnBrk="0" hangingPunct="1">
                        <a:lnSpc>
                          <a:spcPts val="1660"/>
                        </a:lnSpc>
                        <a:spcAft>
                          <a:spcPts val="0"/>
                        </a:spcAft>
                      </a:pPr>
                      <a:r>
                        <a:rPr lang="zh-CN" sz="1600" b="1" kern="1200" dirty="0">
                          <a:solidFill>
                            <a:schemeClr val="tx1"/>
                          </a:solidFill>
                          <a:latin typeface="Times New Roman"/>
                          <a:ea typeface="宋体"/>
                          <a:cs typeface="+mn-cs"/>
                        </a:rPr>
                        <a:t>评价准则</a:t>
                      </a:r>
                    </a:p>
                    <a:p>
                      <a:pPr marL="0" indent="0" algn="r"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r"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l"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中间</a:t>
                      </a:r>
                      <a:r>
                        <a:rPr lang="zh-CN" sz="1600" b="1" kern="1200" dirty="0">
                          <a:solidFill>
                            <a:schemeClr val="tx1"/>
                          </a:solidFill>
                          <a:latin typeface="Times New Roman"/>
                          <a:ea typeface="宋体"/>
                          <a:cs typeface="+mn-cs"/>
                        </a:rPr>
                        <a:t>产品</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r" defTabSz="914400" rtl="0" eaLnBrk="1" latinLnBrk="0" hangingPunct="1">
                        <a:lnSpc>
                          <a:spcPts val="1660"/>
                        </a:lnSpc>
                        <a:spcAft>
                          <a:spcPts val="0"/>
                        </a:spcAft>
                      </a:pPr>
                      <a:r>
                        <a:rPr lang="zh-CN" sz="1600" b="1" kern="1200" dirty="0">
                          <a:solidFill>
                            <a:schemeClr val="tx1"/>
                          </a:solidFill>
                          <a:latin typeface="Times New Roman"/>
                          <a:ea typeface="宋体"/>
                          <a:cs typeface="+mn-cs"/>
                        </a:rPr>
                        <a:t>内部一致性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dirty="0">
                          <a:solidFill>
                            <a:schemeClr val="tx1"/>
                          </a:solidFill>
                          <a:latin typeface="Times New Roman"/>
                          <a:ea typeface="宋体"/>
                          <a:cs typeface="+mn-cs"/>
                        </a:rPr>
                        <a:t>可理解性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对指定文档的可追踪性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与指定文档的一致性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适当的分析、设计或编码技术</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空间和时间资源的适当分配</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对要求条款测试的充分覆盖</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注：附加准则</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54100">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软件设计文档</a:t>
                      </a:r>
                    </a:p>
                    <a:p>
                      <a:pPr marL="0" indent="0" algn="r" defTabSz="914400" rtl="0" eaLnBrk="1" latinLnBrk="0" hangingPunct="1">
                        <a:lnSpc>
                          <a:spcPts val="1660"/>
                        </a:lnSpc>
                        <a:spcAft>
                          <a:spcPts val="0"/>
                        </a:spcAft>
                      </a:pPr>
                      <a:r>
                        <a:rPr lang="en-US" sz="1600" b="1" kern="1200">
                          <a:solidFill>
                            <a:schemeClr val="tx1"/>
                          </a:solidFill>
                          <a:latin typeface="Times New Roman"/>
                          <a:ea typeface="宋体"/>
                          <a:cs typeface="+mn-cs"/>
                        </a:rPr>
                        <a:t>(SDD)</a:t>
                      </a:r>
                      <a:endParaRPr lang="zh-CN" sz="1600" b="1" kern="1200">
                        <a:solidFill>
                          <a:schemeClr val="tx1"/>
                        </a:solidFill>
                        <a:latin typeface="Times New Roman"/>
                        <a:ea typeface="宋体"/>
                        <a:cs typeface="+mn-cs"/>
                      </a:endParaRPr>
                    </a:p>
                    <a:p>
                      <a:pPr marL="0" indent="0" algn="r" defTabSz="914400" rtl="0" eaLnBrk="1" latinLnBrk="0" hangingPunct="1">
                        <a:lnSpc>
                          <a:spcPts val="1660"/>
                        </a:lnSpc>
                        <a:spcAft>
                          <a:spcPts val="0"/>
                        </a:spcAft>
                      </a:pPr>
                      <a:r>
                        <a:rPr lang="en-US" sz="1600" b="1" kern="1200">
                          <a:solidFill>
                            <a:schemeClr val="tx1"/>
                          </a:solidFill>
                          <a:latin typeface="Times New Roman"/>
                          <a:ea typeface="宋体"/>
                          <a:cs typeface="+mn-cs"/>
                        </a:rPr>
                        <a:t>—---</a:t>
                      </a:r>
                      <a:r>
                        <a:rPr lang="zh-CN" sz="1600" b="1" kern="1200">
                          <a:solidFill>
                            <a:schemeClr val="tx1"/>
                          </a:solidFill>
                          <a:latin typeface="Times New Roman"/>
                          <a:ea typeface="宋体"/>
                          <a:cs typeface="+mn-cs"/>
                        </a:rPr>
                        <a:t>概要</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对</a:t>
                      </a:r>
                      <a:r>
                        <a:rPr lang="en-US" sz="1600" b="0" kern="1200" dirty="0">
                          <a:solidFill>
                            <a:schemeClr val="tx1"/>
                          </a:solidFill>
                          <a:latin typeface="Times New Roman"/>
                          <a:ea typeface="宋体"/>
                          <a:cs typeface="+mn-cs"/>
                        </a:rPr>
                        <a:t>IRS</a:t>
                      </a:r>
                      <a:r>
                        <a:rPr lang="zh-CN" sz="1600" b="0" kern="1200" dirty="0">
                          <a:solidFill>
                            <a:schemeClr val="tx1"/>
                          </a:solidFill>
                          <a:latin typeface="Times New Roman"/>
                          <a:ea typeface="宋体"/>
                          <a:cs typeface="+mn-cs"/>
                        </a:rPr>
                        <a:t>和</a:t>
                      </a:r>
                      <a:r>
                        <a:rPr lang="en-US" sz="1600" b="0" kern="1200" dirty="0">
                          <a:solidFill>
                            <a:schemeClr val="tx1"/>
                          </a:solidFill>
                          <a:latin typeface="Times New Roman"/>
                          <a:ea typeface="宋体"/>
                          <a:cs typeface="+mn-cs"/>
                        </a:rPr>
                        <a:t>SRS</a:t>
                      </a:r>
                      <a:r>
                        <a:rPr lang="zh-CN" sz="1600" b="0" kern="1200" dirty="0">
                          <a:solidFill>
                            <a:schemeClr val="tx1"/>
                          </a:solidFill>
                          <a:latin typeface="Times New Roman"/>
                          <a:ea typeface="宋体"/>
                          <a:cs typeface="+mn-cs"/>
                        </a:rPr>
                        <a:t>的可追踪性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与</a:t>
                      </a:r>
                      <a:r>
                        <a:rPr lang="en-US" sz="1600" b="0" kern="1200" dirty="0">
                          <a:solidFill>
                            <a:schemeClr val="tx1"/>
                          </a:solidFill>
                          <a:latin typeface="Times New Roman"/>
                          <a:ea typeface="宋体"/>
                          <a:cs typeface="+mn-cs"/>
                        </a:rPr>
                        <a:t>IDD</a:t>
                      </a:r>
                      <a:r>
                        <a:rPr lang="zh-CN" sz="1600" b="0" kern="1200" dirty="0">
                          <a:solidFill>
                            <a:schemeClr val="tx1"/>
                          </a:solidFill>
                          <a:latin typeface="Times New Roman"/>
                          <a:ea typeface="宋体"/>
                          <a:cs typeface="+mn-cs"/>
                        </a:rPr>
                        <a:t>一致性</a:t>
                      </a:r>
                    </a:p>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与</a:t>
                      </a:r>
                      <a:r>
                        <a:rPr lang="en-US" sz="1600" b="0" kern="1200" dirty="0">
                          <a:solidFill>
                            <a:schemeClr val="tx1"/>
                          </a:solidFill>
                          <a:latin typeface="Times New Roman"/>
                          <a:ea typeface="宋体"/>
                          <a:cs typeface="+mn-cs"/>
                        </a:rPr>
                        <a:t>SDD</a:t>
                      </a:r>
                      <a:r>
                        <a:rPr lang="zh-CN" sz="1600" b="0" kern="1200" dirty="0">
                          <a:solidFill>
                            <a:schemeClr val="tx1"/>
                          </a:solidFill>
                          <a:latin typeface="Times New Roman"/>
                          <a:ea typeface="宋体"/>
                          <a:cs typeface="+mn-cs"/>
                        </a:rPr>
                        <a:t>一致性</a:t>
                      </a:r>
                      <a:r>
                        <a:rPr lang="en-US" sz="1600" b="0" kern="1200" dirty="0">
                          <a:solidFill>
                            <a:schemeClr val="tx1"/>
                          </a:solidFill>
                          <a:latin typeface="Times New Roman"/>
                          <a:ea typeface="宋体"/>
                          <a:cs typeface="+mn-cs"/>
                        </a:rPr>
                        <a:t> </a:t>
                      </a:r>
                      <a:endParaRPr lang="zh-CN"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从</a:t>
                      </a:r>
                      <a:r>
                        <a:rPr lang="en-US" sz="1600" b="0" kern="1200">
                          <a:solidFill>
                            <a:schemeClr val="tx1"/>
                          </a:solidFill>
                          <a:latin typeface="Times New Roman"/>
                          <a:ea typeface="宋体"/>
                          <a:cs typeface="+mn-cs"/>
                        </a:rPr>
                        <a:t>CSCI</a:t>
                      </a:r>
                      <a:r>
                        <a:rPr lang="zh-CN" sz="1600" b="0" kern="1200">
                          <a:solidFill>
                            <a:schemeClr val="tx1"/>
                          </a:solidFill>
                          <a:latin typeface="Times New Roman"/>
                          <a:ea typeface="宋体"/>
                          <a:cs typeface="+mn-cs"/>
                        </a:rPr>
                        <a:t>到</a:t>
                      </a:r>
                      <a:r>
                        <a:rPr lang="en-US" sz="1600" b="0" kern="1200">
                          <a:solidFill>
                            <a:schemeClr val="tx1"/>
                          </a:solidFill>
                          <a:latin typeface="Times New Roman"/>
                          <a:ea typeface="宋体"/>
                          <a:cs typeface="+mn-cs"/>
                        </a:rPr>
                        <a:t>CSC</a:t>
                      </a:r>
                      <a:r>
                        <a:rPr lang="zh-CN" sz="1600" b="0" kern="1200">
                          <a:solidFill>
                            <a:schemeClr val="tx1"/>
                          </a:solidFill>
                          <a:latin typeface="Times New Roman"/>
                          <a:ea typeface="宋体"/>
                          <a:cs typeface="+mn-cs"/>
                        </a:rPr>
                        <a:t>要求分配的充分性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2460">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接口设计文档</a:t>
                      </a:r>
                      <a:r>
                        <a:rPr lang="en-US" sz="1600" b="1" kern="1200">
                          <a:solidFill>
                            <a:schemeClr val="tx1"/>
                          </a:solidFill>
                          <a:latin typeface="Times New Roman"/>
                          <a:ea typeface="宋体"/>
                          <a:cs typeface="+mn-cs"/>
                        </a:rPr>
                        <a:t>(IDD)----</a:t>
                      </a:r>
                      <a:r>
                        <a:rPr lang="zh-CN" sz="1600" b="1" kern="1200">
                          <a:solidFill>
                            <a:schemeClr val="tx1"/>
                          </a:solidFill>
                          <a:latin typeface="Times New Roman"/>
                          <a:ea typeface="宋体"/>
                          <a:cs typeface="+mn-cs"/>
                        </a:rPr>
                        <a:t>概要</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4100">
                <a:tc>
                  <a:txBody>
                    <a:bodyPr/>
                    <a:lstStyle/>
                    <a:p>
                      <a:pPr marL="0" indent="0" algn="r" defTabSz="914400" rtl="0" eaLnBrk="1" latinLnBrk="0" hangingPunct="1">
                        <a:lnSpc>
                          <a:spcPts val="1660"/>
                        </a:lnSpc>
                        <a:spcAft>
                          <a:spcPts val="0"/>
                        </a:spcAft>
                      </a:pPr>
                      <a:r>
                        <a:rPr lang="zh-CN" sz="1600" b="1" kern="1200">
                          <a:solidFill>
                            <a:schemeClr val="tx1"/>
                          </a:solidFill>
                          <a:latin typeface="Times New Roman"/>
                          <a:ea typeface="宋体"/>
                          <a:cs typeface="+mn-cs"/>
                        </a:rPr>
                        <a:t>软件测试计划</a:t>
                      </a:r>
                      <a:r>
                        <a:rPr lang="en-US" sz="1600" b="1" kern="1200">
                          <a:solidFill>
                            <a:schemeClr val="tx1"/>
                          </a:solidFill>
                          <a:latin typeface="Times New Roman"/>
                          <a:ea typeface="宋体"/>
                          <a:cs typeface="+mn-cs"/>
                        </a:rPr>
                        <a:t>(STP)</a:t>
                      </a:r>
                      <a:endParaRPr lang="zh-CN" sz="1600" b="1"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对</a:t>
                      </a:r>
                      <a:r>
                        <a:rPr lang="en-US" sz="1600" b="0" kern="1200">
                          <a:solidFill>
                            <a:schemeClr val="tx1"/>
                          </a:solidFill>
                          <a:latin typeface="Times New Roman"/>
                          <a:ea typeface="宋体"/>
                          <a:cs typeface="+mn-cs"/>
                        </a:rPr>
                        <a:t>SDD</a:t>
                      </a:r>
                      <a:r>
                        <a:rPr lang="zh-CN" sz="1600" b="0" kern="1200">
                          <a:solidFill>
                            <a:schemeClr val="tx1"/>
                          </a:solidFill>
                          <a:latin typeface="Times New Roman"/>
                          <a:ea typeface="宋体"/>
                          <a:cs typeface="+mn-cs"/>
                        </a:rPr>
                        <a:t>、</a:t>
                      </a:r>
                      <a:r>
                        <a:rPr lang="en-US" sz="1600" b="0" kern="1200">
                          <a:solidFill>
                            <a:schemeClr val="tx1"/>
                          </a:solidFill>
                          <a:latin typeface="Times New Roman"/>
                          <a:ea typeface="宋体"/>
                          <a:cs typeface="+mn-cs"/>
                        </a:rPr>
                        <a:t>IRS</a:t>
                      </a:r>
                      <a:r>
                        <a:rPr lang="zh-CN" sz="1600" b="0" kern="1200">
                          <a:solidFill>
                            <a:schemeClr val="tx1"/>
                          </a:solidFill>
                          <a:latin typeface="Times New Roman"/>
                          <a:ea typeface="宋体"/>
                          <a:cs typeface="+mn-cs"/>
                        </a:rPr>
                        <a:t>和</a:t>
                      </a:r>
                      <a:r>
                        <a:rPr lang="en-US" sz="1600" b="0" kern="1200">
                          <a:solidFill>
                            <a:schemeClr val="tx1"/>
                          </a:solidFill>
                          <a:latin typeface="Times New Roman"/>
                          <a:ea typeface="宋体"/>
                          <a:cs typeface="+mn-cs"/>
                        </a:rPr>
                        <a:t>SRS</a:t>
                      </a:r>
                      <a:r>
                        <a:rPr lang="zh-CN" sz="1600" b="0" kern="1200">
                          <a:solidFill>
                            <a:schemeClr val="tx1"/>
                          </a:solidFill>
                          <a:latin typeface="Times New Roman"/>
                          <a:ea typeface="宋体"/>
                          <a:cs typeface="+mn-cs"/>
                        </a:rPr>
                        <a:t>可追踪性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dirty="0">
                          <a:solidFill>
                            <a:schemeClr val="tx1"/>
                          </a:solidFill>
                          <a:latin typeface="Times New Roman"/>
                          <a:ea typeface="宋体"/>
                          <a:cs typeface="+mn-cs"/>
                        </a:rPr>
                        <a:t>数据记录、整理和分析方法的充分性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1640">
                <a:tc>
                  <a:txBody>
                    <a:bodyPr/>
                    <a:lstStyle/>
                    <a:p>
                      <a:pPr marL="0" indent="0" algn="r" defTabSz="914400" rtl="0" eaLnBrk="1" latinLnBrk="0" hangingPunct="1">
                        <a:lnSpc>
                          <a:spcPts val="1660"/>
                        </a:lnSpc>
                        <a:spcAft>
                          <a:spcPts val="0"/>
                        </a:spcAft>
                      </a:pP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测试要求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r"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21.5.7 </a:t>
            </a:r>
            <a:r>
              <a:rPr lang="zh-CN" altLang="en-US" dirty="0" smtClean="0"/>
              <a:t>详细设计阶段的质量评价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04437293"/>
              </p:ext>
            </p:extLst>
          </p:nvPr>
        </p:nvGraphicFramePr>
        <p:xfrm>
          <a:off x="246742" y="1187120"/>
          <a:ext cx="8897258" cy="5358082"/>
        </p:xfrm>
        <a:graphic>
          <a:graphicData uri="http://schemas.openxmlformats.org/drawingml/2006/table">
            <a:tbl>
              <a:tblPr/>
              <a:tblGrid>
                <a:gridCol w="1385118">
                  <a:extLst>
                    <a:ext uri="{9D8B030D-6E8A-4147-A177-3AD203B41FA5}">
                      <a16:colId xmlns:a16="http://schemas.microsoft.com/office/drawing/2014/main" val="20000"/>
                    </a:ext>
                  </a:extLst>
                </a:gridCol>
                <a:gridCol w="690425">
                  <a:extLst>
                    <a:ext uri="{9D8B030D-6E8A-4147-A177-3AD203B41FA5}">
                      <a16:colId xmlns:a16="http://schemas.microsoft.com/office/drawing/2014/main" val="20001"/>
                    </a:ext>
                  </a:extLst>
                </a:gridCol>
                <a:gridCol w="653143">
                  <a:extLst>
                    <a:ext uri="{9D8B030D-6E8A-4147-A177-3AD203B41FA5}">
                      <a16:colId xmlns:a16="http://schemas.microsoft.com/office/drawing/2014/main" val="20002"/>
                    </a:ext>
                  </a:extLst>
                </a:gridCol>
                <a:gridCol w="725714">
                  <a:extLst>
                    <a:ext uri="{9D8B030D-6E8A-4147-A177-3AD203B41FA5}">
                      <a16:colId xmlns:a16="http://schemas.microsoft.com/office/drawing/2014/main" val="20003"/>
                    </a:ext>
                  </a:extLst>
                </a:gridCol>
                <a:gridCol w="1245828">
                  <a:extLst>
                    <a:ext uri="{9D8B030D-6E8A-4147-A177-3AD203B41FA5}">
                      <a16:colId xmlns:a16="http://schemas.microsoft.com/office/drawing/2014/main" val="20004"/>
                    </a:ext>
                  </a:extLst>
                </a:gridCol>
                <a:gridCol w="1105174">
                  <a:extLst>
                    <a:ext uri="{9D8B030D-6E8A-4147-A177-3AD203B41FA5}">
                      <a16:colId xmlns:a16="http://schemas.microsoft.com/office/drawing/2014/main" val="20005"/>
                    </a:ext>
                  </a:extLst>
                </a:gridCol>
                <a:gridCol w="871169">
                  <a:extLst>
                    <a:ext uri="{9D8B030D-6E8A-4147-A177-3AD203B41FA5}">
                      <a16:colId xmlns:a16="http://schemas.microsoft.com/office/drawing/2014/main" val="20006"/>
                    </a:ext>
                  </a:extLst>
                </a:gridCol>
                <a:gridCol w="784987">
                  <a:extLst>
                    <a:ext uri="{9D8B030D-6E8A-4147-A177-3AD203B41FA5}">
                      <a16:colId xmlns:a16="http://schemas.microsoft.com/office/drawing/2014/main" val="20007"/>
                    </a:ext>
                  </a:extLst>
                </a:gridCol>
                <a:gridCol w="1435700">
                  <a:extLst>
                    <a:ext uri="{9D8B030D-6E8A-4147-A177-3AD203B41FA5}">
                      <a16:colId xmlns:a16="http://schemas.microsoft.com/office/drawing/2014/main" val="20008"/>
                    </a:ext>
                  </a:extLst>
                </a:gridCol>
              </a:tblGrid>
              <a:tr h="934193">
                <a:tc>
                  <a:txBody>
                    <a:bodyPr/>
                    <a:lstStyle/>
                    <a:p>
                      <a:pPr marL="0" indent="0" algn="r" defTabSz="914400" rtl="0" eaLnBrk="1" latinLnBrk="0" hangingPunct="1">
                        <a:lnSpc>
                          <a:spcPts val="1660"/>
                        </a:lnSpc>
                        <a:spcAft>
                          <a:spcPts val="0"/>
                        </a:spcAft>
                      </a:pPr>
                      <a:r>
                        <a:rPr lang="zh-CN" sz="1600" b="1" kern="1200" dirty="0">
                          <a:solidFill>
                            <a:schemeClr val="tx1"/>
                          </a:solidFill>
                          <a:latin typeface="Times New Roman"/>
                          <a:ea typeface="宋体"/>
                          <a:cs typeface="+mn-cs"/>
                        </a:rPr>
                        <a:t>评价准则</a:t>
                      </a: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中间</a:t>
                      </a:r>
                      <a:r>
                        <a:rPr lang="zh-CN" sz="1600" b="1" kern="1200" dirty="0">
                          <a:solidFill>
                            <a:schemeClr val="tx1"/>
                          </a:solidFill>
                          <a:latin typeface="Times New Roman"/>
                          <a:ea typeface="宋体"/>
                          <a:cs typeface="+mn-cs"/>
                        </a:rPr>
                        <a:t>产品</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内部一致性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可理解性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对指定文档的可追踪性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与指定文档的一致性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适当的分析、设计或编码技术</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空间和时间资源的适当分配</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对要求条款测试的充分覆盖</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注：附加准则</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4193">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软件设计文档</a:t>
                      </a:r>
                    </a:p>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(SDD)</a:t>
                      </a:r>
                      <a:endParaRPr lang="zh-CN" sz="1600" b="1" kern="120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a:t>
                      </a:r>
                      <a:r>
                        <a:rPr lang="zh-CN" sz="1600" b="1" kern="1200">
                          <a:solidFill>
                            <a:schemeClr val="tx1"/>
                          </a:solidFill>
                          <a:latin typeface="Times New Roman"/>
                          <a:ea typeface="宋体"/>
                          <a:cs typeface="+mn-cs"/>
                        </a:rPr>
                        <a:t>详细设计</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marL="0" marR="71755"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对</a:t>
                      </a:r>
                      <a:r>
                        <a:rPr lang="en-US" sz="1600" b="0" kern="1200">
                          <a:solidFill>
                            <a:schemeClr val="tx1"/>
                          </a:solidFill>
                          <a:latin typeface="Times New Roman"/>
                          <a:ea typeface="宋体"/>
                          <a:cs typeface="+mn-cs"/>
                        </a:rPr>
                        <a:t>IRS</a:t>
                      </a:r>
                      <a:r>
                        <a:rPr lang="zh-CN" sz="1600" b="0" kern="1200">
                          <a:solidFill>
                            <a:schemeClr val="tx1"/>
                          </a:solidFill>
                          <a:latin typeface="Times New Roman"/>
                          <a:ea typeface="宋体"/>
                          <a:cs typeface="+mn-cs"/>
                        </a:rPr>
                        <a:t>和</a:t>
                      </a:r>
                      <a:r>
                        <a:rPr lang="en-US" sz="1600" b="0" kern="1200">
                          <a:solidFill>
                            <a:schemeClr val="tx1"/>
                          </a:solidFill>
                          <a:latin typeface="Times New Roman"/>
                          <a:ea typeface="宋体"/>
                          <a:cs typeface="+mn-cs"/>
                        </a:rPr>
                        <a:t>SRS</a:t>
                      </a:r>
                      <a:r>
                        <a:rPr lang="zh-CN" sz="1600" b="0" kern="1200">
                          <a:solidFill>
                            <a:schemeClr val="tx1"/>
                          </a:solidFill>
                          <a:latin typeface="Times New Roman"/>
                          <a:ea typeface="宋体"/>
                          <a:cs typeface="+mn-cs"/>
                        </a:rPr>
                        <a:t>的可追踪性</a:t>
                      </a:r>
                    </a:p>
                  </a:txBody>
                  <a:tcPr marL="43031" marR="43031"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与</a:t>
                      </a:r>
                      <a:r>
                        <a:rPr lang="en-US" sz="1600" b="0" kern="1200" dirty="0">
                          <a:solidFill>
                            <a:schemeClr val="tx1"/>
                          </a:solidFill>
                          <a:latin typeface="Times New Roman"/>
                          <a:ea typeface="宋体"/>
                          <a:cs typeface="+mn-cs"/>
                        </a:rPr>
                        <a:t>IDD</a:t>
                      </a:r>
                      <a:r>
                        <a:rPr lang="zh-CN" sz="1600" b="0" kern="1200" dirty="0">
                          <a:solidFill>
                            <a:schemeClr val="tx1"/>
                          </a:solidFill>
                          <a:latin typeface="Times New Roman"/>
                          <a:ea typeface="宋体"/>
                          <a:cs typeface="+mn-cs"/>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数据定义和使用的一致性</a:t>
                      </a:r>
                      <a:r>
                        <a:rPr lang="en-US" sz="1600" b="0" kern="1200">
                          <a:solidFill>
                            <a:schemeClr val="tx1"/>
                          </a:solidFill>
                          <a:latin typeface="Times New Roman"/>
                          <a:ea typeface="宋体"/>
                          <a:cs typeface="+mn-cs"/>
                        </a:rPr>
                        <a:t>;</a:t>
                      </a:r>
                      <a:endParaRPr lang="zh-CN" sz="1600" b="0" kern="120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常数的准确性和精度要求</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096">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接口设计文档</a:t>
                      </a:r>
                      <a:r>
                        <a:rPr lang="en-US" sz="1600" b="1" kern="1200">
                          <a:solidFill>
                            <a:schemeClr val="tx1"/>
                          </a:solidFill>
                          <a:latin typeface="Times New Roman"/>
                          <a:ea typeface="宋体"/>
                          <a:cs typeface="+mn-cs"/>
                        </a:rPr>
                        <a:t>(IDD)</a:t>
                      </a:r>
                      <a:endParaRPr lang="zh-CN" sz="1600" b="1"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与</a:t>
                      </a:r>
                      <a:r>
                        <a:rPr lang="en-US" sz="1600" b="0" kern="1200" dirty="0">
                          <a:solidFill>
                            <a:schemeClr val="tx1"/>
                          </a:solidFill>
                          <a:latin typeface="Times New Roman"/>
                          <a:ea typeface="宋体"/>
                          <a:cs typeface="+mn-cs"/>
                        </a:rPr>
                        <a:t>SDD</a:t>
                      </a:r>
                      <a:r>
                        <a:rPr lang="zh-CN" sz="1600" b="0" kern="1200" dirty="0">
                          <a:solidFill>
                            <a:schemeClr val="tx1"/>
                          </a:solidFill>
                          <a:latin typeface="Times New Roman"/>
                          <a:ea typeface="宋体"/>
                          <a:cs typeface="+mn-cs"/>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795">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软件测试计划</a:t>
                      </a:r>
                      <a:r>
                        <a:rPr lang="en-US" sz="1600" b="1" kern="1200">
                          <a:solidFill>
                            <a:schemeClr val="tx1"/>
                          </a:solidFill>
                          <a:latin typeface="Times New Roman"/>
                          <a:ea typeface="宋体"/>
                          <a:cs typeface="+mn-cs"/>
                        </a:rPr>
                        <a:t>(STP)</a:t>
                      </a:r>
                      <a:endParaRPr lang="zh-CN" sz="1600" b="1"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与</a:t>
                      </a:r>
                      <a:r>
                        <a:rPr lang="en-US" sz="1600" b="0" kern="1200">
                          <a:solidFill>
                            <a:schemeClr val="tx1"/>
                          </a:solidFill>
                          <a:latin typeface="Times New Roman"/>
                          <a:ea typeface="宋体"/>
                          <a:cs typeface="+mn-cs"/>
                        </a:rPr>
                        <a:t>SDP</a:t>
                      </a:r>
                      <a:r>
                        <a:rPr lang="zh-CN" sz="1600" b="0" kern="1200">
                          <a:solidFill>
                            <a:schemeClr val="tx1"/>
                          </a:solidFill>
                          <a:latin typeface="Times New Roman"/>
                          <a:ea typeface="宋体"/>
                          <a:cs typeface="+mn-cs"/>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数据记录、整理和分析方法的充分性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7096">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CSU</a:t>
                      </a:r>
                      <a:r>
                        <a:rPr lang="zh-CN" sz="1600" b="1" kern="1200">
                          <a:solidFill>
                            <a:schemeClr val="tx1"/>
                          </a:solidFill>
                          <a:latin typeface="Times New Roman"/>
                          <a:ea typeface="宋体"/>
                          <a:cs typeface="+mn-cs"/>
                        </a:rPr>
                        <a:t>测试要求和测试用例</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rowSpan="2">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与</a:t>
                      </a:r>
                      <a:r>
                        <a:rPr lang="en-US" sz="1600" b="0" kern="1200">
                          <a:solidFill>
                            <a:schemeClr val="tx1"/>
                          </a:solidFill>
                          <a:latin typeface="Times New Roman"/>
                          <a:ea typeface="宋体"/>
                          <a:cs typeface="+mn-cs"/>
                        </a:rPr>
                        <a:t>SDD</a:t>
                      </a:r>
                      <a:endParaRPr lang="zh-CN" sz="1600" b="0" kern="120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和</a:t>
                      </a:r>
                      <a:r>
                        <a:rPr lang="en-US" sz="1600" b="0" kern="1200">
                          <a:solidFill>
                            <a:schemeClr val="tx1"/>
                          </a:solidFill>
                          <a:latin typeface="Times New Roman"/>
                          <a:ea typeface="宋体"/>
                          <a:cs typeface="+mn-cs"/>
                        </a:rPr>
                        <a:t>IDD</a:t>
                      </a:r>
                      <a:r>
                        <a:rPr lang="zh-CN" sz="1600" b="0" kern="1200">
                          <a:solidFill>
                            <a:schemeClr val="tx1"/>
                          </a:solidFill>
                          <a:latin typeface="Times New Roman"/>
                          <a:ea typeface="宋体"/>
                          <a:cs typeface="+mn-cs"/>
                        </a:rPr>
                        <a:t>一致</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规定测试</a:t>
                      </a:r>
                      <a:r>
                        <a:rPr lang="zh-CN" sz="1600" b="0" kern="1200" dirty="0">
                          <a:solidFill>
                            <a:schemeClr val="tx1"/>
                          </a:solidFill>
                          <a:latin typeface="Times New Roman"/>
                          <a:ea typeface="宋体"/>
                          <a:cs typeface="+mn-cs"/>
                        </a:rPr>
                        <a:t>输入、预期结果和评价准则充分详细</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398">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测试用例</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5"/>
                  </a:ext>
                </a:extLst>
              </a:tr>
              <a:tr h="622795">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CSU</a:t>
                      </a:r>
                      <a:r>
                        <a:rPr lang="zh-CN" sz="1600" b="1" kern="1200">
                          <a:solidFill>
                            <a:schemeClr val="tx1"/>
                          </a:solidFill>
                          <a:latin typeface="Times New Roman"/>
                          <a:ea typeface="宋体"/>
                          <a:cs typeface="+mn-cs"/>
                        </a:rPr>
                        <a:t>和</a:t>
                      </a: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的软件开发文卷</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从</a:t>
                      </a:r>
                      <a:r>
                        <a:rPr lang="en-US" sz="1600" b="0" kern="1200" dirty="0">
                          <a:solidFill>
                            <a:schemeClr val="tx1"/>
                          </a:solidFill>
                          <a:latin typeface="Times New Roman"/>
                          <a:ea typeface="宋体"/>
                          <a:cs typeface="+mn-cs"/>
                        </a:rPr>
                        <a:t>CSU</a:t>
                      </a:r>
                      <a:r>
                        <a:rPr lang="zh-CN" sz="1600" b="0" kern="1200" dirty="0">
                          <a:solidFill>
                            <a:schemeClr val="tx1"/>
                          </a:solidFill>
                          <a:latin typeface="Times New Roman"/>
                          <a:ea typeface="宋体"/>
                          <a:cs typeface="+mn-cs"/>
                        </a:rPr>
                        <a:t>到</a:t>
                      </a:r>
                      <a:r>
                        <a:rPr lang="en-US" sz="1600" b="0" kern="1200" dirty="0">
                          <a:solidFill>
                            <a:schemeClr val="tx1"/>
                          </a:solidFill>
                          <a:latin typeface="Times New Roman"/>
                          <a:ea typeface="宋体"/>
                          <a:cs typeface="+mn-cs"/>
                        </a:rPr>
                        <a:t>CSC</a:t>
                      </a:r>
                      <a:r>
                        <a:rPr lang="zh-CN" sz="1600" b="0" kern="1200" dirty="0">
                          <a:solidFill>
                            <a:schemeClr val="tx1"/>
                          </a:solidFill>
                          <a:latin typeface="Times New Roman"/>
                          <a:ea typeface="宋体"/>
                          <a:cs typeface="+mn-cs"/>
                        </a:rPr>
                        <a:t>开发文卷的可追踪性</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78493">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软件测试说明</a:t>
                      </a:r>
                      <a:r>
                        <a:rPr lang="en-US" sz="1600" b="1" kern="1200">
                          <a:solidFill>
                            <a:schemeClr val="tx1"/>
                          </a:solidFill>
                          <a:latin typeface="Times New Roman"/>
                          <a:ea typeface="宋体"/>
                          <a:cs typeface="+mn-cs"/>
                        </a:rPr>
                        <a:t>(STD)-</a:t>
                      </a:r>
                      <a:r>
                        <a:rPr lang="zh-CN" sz="1600" b="1" kern="1200">
                          <a:solidFill>
                            <a:schemeClr val="tx1"/>
                          </a:solidFill>
                          <a:latin typeface="Times New Roman"/>
                          <a:ea typeface="宋体"/>
                          <a:cs typeface="+mn-cs"/>
                        </a:rPr>
                        <a:t>测试用例</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smtClean="0">
                          <a:solidFill>
                            <a:schemeClr val="tx1"/>
                          </a:solidFill>
                          <a:latin typeface="Times New Roman"/>
                          <a:ea typeface="宋体"/>
                          <a:cs typeface="+mn-cs"/>
                        </a:rPr>
                        <a:t>规定测试</a:t>
                      </a:r>
                      <a:r>
                        <a:rPr lang="zh-CN" sz="1600" b="0" kern="1200" dirty="0">
                          <a:solidFill>
                            <a:schemeClr val="tx1"/>
                          </a:solidFill>
                          <a:latin typeface="Times New Roman"/>
                          <a:ea typeface="宋体"/>
                          <a:cs typeface="+mn-cs"/>
                        </a:rPr>
                        <a:t>输入、预期结果和评价准则充分详细</a:t>
                      </a:r>
                    </a:p>
                  </a:txBody>
                  <a:tcPr marL="43031" marR="430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21.5.8 </a:t>
            </a:r>
            <a:r>
              <a:rPr lang="zh-CN" altLang="en-US" dirty="0" smtClean="0"/>
              <a:t>编码和单元测试的质量评价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603010492"/>
              </p:ext>
            </p:extLst>
          </p:nvPr>
        </p:nvGraphicFramePr>
        <p:xfrm>
          <a:off x="203931" y="1342851"/>
          <a:ext cx="8834813" cy="4653101"/>
        </p:xfrm>
        <a:graphic>
          <a:graphicData uri="http://schemas.openxmlformats.org/drawingml/2006/table">
            <a:tbl>
              <a:tblPr/>
              <a:tblGrid>
                <a:gridCol w="1406817">
                  <a:extLst>
                    <a:ext uri="{9D8B030D-6E8A-4147-A177-3AD203B41FA5}">
                      <a16:colId xmlns:a16="http://schemas.microsoft.com/office/drawing/2014/main" val="20000"/>
                    </a:ext>
                  </a:extLst>
                </a:gridCol>
                <a:gridCol w="714553">
                  <a:extLst>
                    <a:ext uri="{9D8B030D-6E8A-4147-A177-3AD203B41FA5}">
                      <a16:colId xmlns:a16="http://schemas.microsoft.com/office/drawing/2014/main" val="20001"/>
                    </a:ext>
                  </a:extLst>
                </a:gridCol>
                <a:gridCol w="626856">
                  <a:extLst>
                    <a:ext uri="{9D8B030D-6E8A-4147-A177-3AD203B41FA5}">
                      <a16:colId xmlns:a16="http://schemas.microsoft.com/office/drawing/2014/main" val="20002"/>
                    </a:ext>
                  </a:extLst>
                </a:gridCol>
                <a:gridCol w="775856">
                  <a:extLst>
                    <a:ext uri="{9D8B030D-6E8A-4147-A177-3AD203B41FA5}">
                      <a16:colId xmlns:a16="http://schemas.microsoft.com/office/drawing/2014/main" val="20003"/>
                    </a:ext>
                  </a:extLst>
                </a:gridCol>
                <a:gridCol w="855677">
                  <a:extLst>
                    <a:ext uri="{9D8B030D-6E8A-4147-A177-3AD203B41FA5}">
                      <a16:colId xmlns:a16="http://schemas.microsoft.com/office/drawing/2014/main" val="20004"/>
                    </a:ext>
                  </a:extLst>
                </a:gridCol>
                <a:gridCol w="855677">
                  <a:extLst>
                    <a:ext uri="{9D8B030D-6E8A-4147-A177-3AD203B41FA5}">
                      <a16:colId xmlns:a16="http://schemas.microsoft.com/office/drawing/2014/main" val="20005"/>
                    </a:ext>
                  </a:extLst>
                </a:gridCol>
                <a:gridCol w="855677">
                  <a:extLst>
                    <a:ext uri="{9D8B030D-6E8A-4147-A177-3AD203B41FA5}">
                      <a16:colId xmlns:a16="http://schemas.microsoft.com/office/drawing/2014/main" val="20006"/>
                    </a:ext>
                  </a:extLst>
                </a:gridCol>
                <a:gridCol w="855677">
                  <a:extLst>
                    <a:ext uri="{9D8B030D-6E8A-4147-A177-3AD203B41FA5}">
                      <a16:colId xmlns:a16="http://schemas.microsoft.com/office/drawing/2014/main" val="20007"/>
                    </a:ext>
                  </a:extLst>
                </a:gridCol>
                <a:gridCol w="1888023">
                  <a:extLst>
                    <a:ext uri="{9D8B030D-6E8A-4147-A177-3AD203B41FA5}">
                      <a16:colId xmlns:a16="http://schemas.microsoft.com/office/drawing/2014/main" val="20008"/>
                    </a:ext>
                  </a:extLst>
                </a:gridCol>
              </a:tblGrid>
              <a:tr h="1133428">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评价准则</a:t>
                      </a: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endParaRPr lang="en-US" altLang="zh-CN" sz="1600" b="1" kern="1200" dirty="0" smtClean="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zh-CN" sz="1600" b="1" kern="1200" dirty="0" smtClean="0">
                          <a:solidFill>
                            <a:schemeClr val="tx1"/>
                          </a:solidFill>
                          <a:latin typeface="Times New Roman"/>
                          <a:ea typeface="宋体"/>
                          <a:cs typeface="+mn-cs"/>
                        </a:rPr>
                        <a:t>中间</a:t>
                      </a:r>
                      <a:r>
                        <a:rPr lang="zh-CN" sz="1600" b="1" kern="1200" dirty="0">
                          <a:solidFill>
                            <a:schemeClr val="tx1"/>
                          </a:solidFill>
                          <a:latin typeface="Times New Roman"/>
                          <a:ea typeface="宋体"/>
                          <a:cs typeface="+mn-cs"/>
                        </a:rPr>
                        <a:t>产品</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内部一致性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可理解性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dirty="0">
                          <a:solidFill>
                            <a:schemeClr val="tx1"/>
                          </a:solidFill>
                          <a:latin typeface="Times New Roman"/>
                          <a:ea typeface="宋体"/>
                          <a:cs typeface="+mn-cs"/>
                        </a:rPr>
                        <a:t>对指定文档的可追踪性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与指定文档的一致性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适当的分析、设计或编码技术</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空间和时间资源的适当分配</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对要求条款测试的充分覆盖</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注：附加的准则</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1340">
                <a:tc>
                  <a:txBody>
                    <a:bodyPr/>
                    <a:lstStyle/>
                    <a:p>
                      <a:pPr marL="0" indent="0" algn="just" defTabSz="914400" rtl="0" eaLnBrk="1" latinLnBrk="0" hangingPunct="1">
                        <a:lnSpc>
                          <a:spcPts val="1660"/>
                        </a:lnSpc>
                        <a:spcAft>
                          <a:spcPts val="0"/>
                        </a:spcAft>
                      </a:pPr>
                      <a:r>
                        <a:rPr lang="zh-CN" sz="1600" b="1" kern="1200">
                          <a:solidFill>
                            <a:schemeClr val="tx1"/>
                          </a:solidFill>
                          <a:latin typeface="Times New Roman"/>
                          <a:ea typeface="宋体"/>
                          <a:cs typeface="+mn-cs"/>
                        </a:rPr>
                        <a:t>源代码</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SDD</a:t>
                      </a:r>
                      <a:endParaRPr lang="zh-CN" sz="1600" b="0" kern="1200" dirty="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IDD</a:t>
                      </a:r>
                      <a:endParaRPr lang="zh-CN" sz="1600" b="0" kern="1200" dirty="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SDD</a:t>
                      </a:r>
                      <a:endParaRPr lang="zh-CN" sz="1600" b="0" kern="1200" dirty="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符合设计和编码标准</a:t>
                      </a:r>
                    </a:p>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符合可维护性标准</a:t>
                      </a:r>
                    </a:p>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符合</a:t>
                      </a:r>
                      <a:r>
                        <a:rPr lang="en-US" sz="1600" b="0" kern="1200" dirty="0">
                          <a:solidFill>
                            <a:schemeClr val="tx1"/>
                          </a:solidFill>
                          <a:latin typeface="Times New Roman"/>
                          <a:ea typeface="宋体"/>
                          <a:cs typeface="+mn-cs"/>
                        </a:rPr>
                        <a:t>CSU</a:t>
                      </a:r>
                      <a:r>
                        <a:rPr lang="zh-CN" sz="1600" b="0" kern="1200" dirty="0">
                          <a:solidFill>
                            <a:schemeClr val="tx1"/>
                          </a:solidFill>
                          <a:latin typeface="Times New Roman"/>
                          <a:ea typeface="宋体"/>
                          <a:cs typeface="+mn-cs"/>
                        </a:rPr>
                        <a:t>要求</a:t>
                      </a:r>
                      <a:r>
                        <a:rPr lang="en-US" sz="1600" b="0" kern="1200" dirty="0">
                          <a:solidFill>
                            <a:schemeClr val="tx1"/>
                          </a:solidFill>
                          <a:latin typeface="Times New Roman"/>
                          <a:ea typeface="宋体"/>
                          <a:cs typeface="+mn-cs"/>
                        </a:rPr>
                        <a:t> </a:t>
                      </a:r>
                      <a:endParaRPr lang="zh-CN" sz="1600" b="0" kern="1200" dirty="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539">
                <a:tc>
                  <a:txBody>
                    <a:bodyPr/>
                    <a:lstStyle/>
                    <a:p>
                      <a:pPr marL="0" indent="0" algn="just" defTabSz="914400" rtl="0" eaLnBrk="1" latinLnBrk="0" hangingPunct="1">
                        <a:lnSpc>
                          <a:spcPts val="1660"/>
                        </a:lnSpc>
                        <a:spcAft>
                          <a:spcPts val="0"/>
                        </a:spcAft>
                      </a:pPr>
                      <a:r>
                        <a:rPr lang="en-US" sz="1600" b="1" kern="1200" dirty="0">
                          <a:solidFill>
                            <a:schemeClr val="tx1"/>
                          </a:solidFill>
                          <a:latin typeface="Times New Roman"/>
                          <a:ea typeface="宋体"/>
                          <a:cs typeface="+mn-cs"/>
                        </a:rPr>
                        <a:t>CSU</a:t>
                      </a:r>
                      <a:r>
                        <a:rPr lang="zh-CN" sz="1600" b="1" kern="1200" dirty="0">
                          <a:solidFill>
                            <a:schemeClr val="tx1"/>
                          </a:solidFill>
                          <a:latin typeface="Times New Roman"/>
                          <a:ea typeface="宋体"/>
                          <a:cs typeface="+mn-cs"/>
                        </a:rPr>
                        <a:t>测试规程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CSU</a:t>
                      </a:r>
                      <a:r>
                        <a:rPr lang="zh-CN" sz="1600" b="0" kern="1200" dirty="0">
                          <a:solidFill>
                            <a:schemeClr val="tx1"/>
                          </a:solidFill>
                          <a:latin typeface="Times New Roman"/>
                          <a:ea typeface="宋体"/>
                          <a:cs typeface="+mn-cs"/>
                        </a:rPr>
                        <a:t>测试用例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SDD</a:t>
                      </a:r>
                      <a:endParaRPr lang="zh-CN" sz="1600" b="0" kern="1200" dirty="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IDD</a:t>
                      </a:r>
                      <a:endParaRPr lang="zh-CN" sz="1600" b="0" kern="1200" dirty="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b="0" dirty="0"/>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测试规程充分详细</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270994"/>
                  </a:ext>
                </a:extLst>
              </a:tr>
              <a:tr h="802566">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测试结果</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见注</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dirty="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与预期结果一致性</a:t>
                      </a:r>
                    </a:p>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测试的完整性</a:t>
                      </a:r>
                    </a:p>
                    <a:p>
                      <a:pPr marL="0" indent="0" algn="just" defTabSz="914400" rtl="0" eaLnBrk="1" latinLnBrk="0" hangingPunct="1">
                        <a:lnSpc>
                          <a:spcPts val="1660"/>
                        </a:lnSpc>
                        <a:spcAft>
                          <a:spcPts val="0"/>
                        </a:spcAft>
                      </a:pPr>
                      <a:r>
                        <a:rPr lang="en-US" sz="1600" b="0" kern="1200" dirty="0">
                          <a:solidFill>
                            <a:schemeClr val="tx1"/>
                          </a:solidFill>
                          <a:latin typeface="Times New Roman"/>
                          <a:ea typeface="宋体"/>
                          <a:cs typeface="+mn-cs"/>
                        </a:rPr>
                        <a:t>CSU</a:t>
                      </a:r>
                      <a:r>
                        <a:rPr lang="zh-CN" sz="1600" b="0" kern="1200" dirty="0">
                          <a:solidFill>
                            <a:schemeClr val="tx1"/>
                          </a:solidFill>
                          <a:latin typeface="Times New Roman"/>
                          <a:ea typeface="宋体"/>
                          <a:cs typeface="+mn-cs"/>
                        </a:rPr>
                        <a:t>纳入配置的充分性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0494">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测试规程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b="0" kern="1200">
                          <a:solidFill>
                            <a:schemeClr val="tx1"/>
                          </a:solidFill>
                          <a:latin typeface="Times New Roman"/>
                          <a:ea typeface="宋体"/>
                          <a:cs typeface="+mn-cs"/>
                        </a:rPr>
                        <a:t>CSC</a:t>
                      </a:r>
                      <a:r>
                        <a:rPr lang="zh-CN" sz="1600" b="0" kern="1200">
                          <a:solidFill>
                            <a:schemeClr val="tx1"/>
                          </a:solidFill>
                          <a:latin typeface="Times New Roman"/>
                          <a:ea typeface="宋体"/>
                          <a:cs typeface="+mn-cs"/>
                        </a:rPr>
                        <a:t>测试用例</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b="0" kern="1200">
                          <a:solidFill>
                            <a:schemeClr val="tx1"/>
                          </a:solidFill>
                          <a:latin typeface="Times New Roman"/>
                          <a:ea typeface="宋体"/>
                          <a:cs typeface="+mn-cs"/>
                        </a:rPr>
                        <a:t>SDD</a:t>
                      </a:r>
                      <a:endParaRPr lang="zh-CN" sz="1600" b="0" kern="1200">
                        <a:solidFill>
                          <a:schemeClr val="tx1"/>
                        </a:solidFill>
                        <a:latin typeface="Times New Roman"/>
                        <a:ea typeface="宋体"/>
                        <a:cs typeface="+mn-cs"/>
                      </a:endParaRPr>
                    </a:p>
                    <a:p>
                      <a:pPr marL="0" indent="0" algn="just" defTabSz="914400" rtl="0" eaLnBrk="1" latinLnBrk="0" hangingPunct="1">
                        <a:lnSpc>
                          <a:spcPts val="1660"/>
                        </a:lnSpc>
                        <a:spcAft>
                          <a:spcPts val="0"/>
                        </a:spcAft>
                      </a:pPr>
                      <a:r>
                        <a:rPr lang="en-US" sz="1600" b="0" kern="1200">
                          <a:solidFill>
                            <a:schemeClr val="tx1"/>
                          </a:solidFill>
                          <a:latin typeface="Times New Roman"/>
                          <a:ea typeface="宋体"/>
                          <a:cs typeface="+mn-cs"/>
                        </a:rPr>
                        <a:t>IDD</a:t>
                      </a:r>
                      <a:endParaRPr lang="zh-CN"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规定的测试规程充分详细</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6714">
                <a:tc>
                  <a:txBody>
                    <a:bodyPr/>
                    <a:lstStyle/>
                    <a:p>
                      <a:pPr marL="0" indent="0" algn="just" defTabSz="914400" rtl="0" eaLnBrk="1" latinLnBrk="0" hangingPunct="1">
                        <a:lnSpc>
                          <a:spcPts val="1660"/>
                        </a:lnSpc>
                        <a:spcAft>
                          <a:spcPts val="0"/>
                        </a:spcAft>
                      </a:pPr>
                      <a:r>
                        <a:rPr lang="en-US" sz="1600" b="1" kern="1200">
                          <a:solidFill>
                            <a:schemeClr val="tx1"/>
                          </a:solidFill>
                          <a:latin typeface="Times New Roman"/>
                          <a:ea typeface="宋体"/>
                          <a:cs typeface="+mn-cs"/>
                        </a:rPr>
                        <a:t>CSU</a:t>
                      </a:r>
                      <a:r>
                        <a:rPr lang="zh-CN" sz="1600" b="1" kern="1200">
                          <a:solidFill>
                            <a:schemeClr val="tx1"/>
                          </a:solidFill>
                          <a:latin typeface="Times New Roman"/>
                          <a:ea typeface="宋体"/>
                          <a:cs typeface="+mn-cs"/>
                        </a:rPr>
                        <a:t>和</a:t>
                      </a:r>
                      <a:r>
                        <a:rPr lang="en-US" sz="1600" b="1" kern="1200">
                          <a:solidFill>
                            <a:schemeClr val="tx1"/>
                          </a:solidFill>
                          <a:latin typeface="Times New Roman"/>
                          <a:ea typeface="宋体"/>
                          <a:cs typeface="+mn-cs"/>
                        </a:rPr>
                        <a:t>CSC</a:t>
                      </a:r>
                      <a:r>
                        <a:rPr lang="zh-CN" sz="1600" b="1" kern="1200">
                          <a:solidFill>
                            <a:schemeClr val="tx1"/>
                          </a:solidFill>
                          <a:latin typeface="Times New Roman"/>
                          <a:ea typeface="宋体"/>
                          <a:cs typeface="+mn-cs"/>
                        </a:rPr>
                        <a:t>的开发文档内容</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ts val="1660"/>
                        </a:lnSpc>
                        <a:spcAft>
                          <a:spcPts val="0"/>
                        </a:spcAft>
                      </a:pPr>
                      <a:r>
                        <a:rPr lang="zh-CN" sz="1600" b="0" kern="1200">
                          <a:solidFill>
                            <a:schemeClr val="tx1"/>
                          </a:solidFill>
                          <a:latin typeface="Times New Roman"/>
                          <a:ea typeface="宋体"/>
                          <a:cs typeface="+mn-cs"/>
                        </a:rPr>
                        <a:t>见最右列</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sz="1600" b="0" kern="1200">
                        <a:solidFill>
                          <a:schemeClr val="tx1"/>
                        </a:solidFill>
                        <a:latin typeface="Times New Roman"/>
                        <a:ea typeface="宋体"/>
                        <a:cs typeface="+mn-cs"/>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b="0" kern="1200" dirty="0">
                          <a:solidFill>
                            <a:schemeClr val="tx1"/>
                          </a:solidFill>
                          <a:latin typeface="Times New Roman"/>
                          <a:ea typeface="宋体"/>
                          <a:cs typeface="+mn-cs"/>
                        </a:rPr>
                        <a:t>从</a:t>
                      </a:r>
                      <a:r>
                        <a:rPr lang="en-US" sz="1600" b="0" kern="1200" dirty="0">
                          <a:solidFill>
                            <a:schemeClr val="tx1"/>
                          </a:solidFill>
                          <a:latin typeface="Times New Roman"/>
                          <a:ea typeface="宋体"/>
                          <a:cs typeface="+mn-cs"/>
                        </a:rPr>
                        <a:t>CSU</a:t>
                      </a:r>
                      <a:r>
                        <a:rPr lang="zh-CN" sz="1600" b="0" kern="1200" dirty="0">
                          <a:solidFill>
                            <a:schemeClr val="tx1"/>
                          </a:solidFill>
                          <a:latin typeface="Times New Roman"/>
                          <a:ea typeface="宋体"/>
                          <a:cs typeface="+mn-cs"/>
                        </a:rPr>
                        <a:t>开发文档到</a:t>
                      </a:r>
                      <a:r>
                        <a:rPr lang="en-US" sz="1600" b="0" kern="1200" dirty="0">
                          <a:solidFill>
                            <a:schemeClr val="tx1"/>
                          </a:solidFill>
                          <a:latin typeface="Times New Roman"/>
                          <a:ea typeface="宋体"/>
                          <a:cs typeface="+mn-cs"/>
                        </a:rPr>
                        <a:t>CSC</a:t>
                      </a:r>
                      <a:r>
                        <a:rPr lang="zh-CN" sz="1600" b="0" kern="1200" dirty="0">
                          <a:solidFill>
                            <a:schemeClr val="tx1"/>
                          </a:solidFill>
                          <a:latin typeface="Times New Roman"/>
                          <a:ea typeface="宋体"/>
                          <a:cs typeface="+mn-cs"/>
                        </a:rPr>
                        <a:t>的开发文档的可追踪性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21.5.9 CSC</a:t>
            </a:r>
            <a:r>
              <a:rPr lang="zh-CN" altLang="en-US" dirty="0" smtClean="0"/>
              <a:t>集成和测试的质量评价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4164165"/>
              </p:ext>
            </p:extLst>
          </p:nvPr>
        </p:nvGraphicFramePr>
        <p:xfrm>
          <a:off x="2" y="980394"/>
          <a:ext cx="9143998" cy="5530752"/>
        </p:xfrm>
        <a:graphic>
          <a:graphicData uri="http://schemas.openxmlformats.org/drawingml/2006/table">
            <a:tbl>
              <a:tblPr/>
              <a:tblGrid>
                <a:gridCol w="1408939">
                  <a:extLst>
                    <a:ext uri="{9D8B030D-6E8A-4147-A177-3AD203B41FA5}">
                      <a16:colId xmlns:a16="http://schemas.microsoft.com/office/drawing/2014/main" val="20000"/>
                    </a:ext>
                  </a:extLst>
                </a:gridCol>
                <a:gridCol w="567081">
                  <a:extLst>
                    <a:ext uri="{9D8B030D-6E8A-4147-A177-3AD203B41FA5}">
                      <a16:colId xmlns:a16="http://schemas.microsoft.com/office/drawing/2014/main" val="20001"/>
                    </a:ext>
                  </a:extLst>
                </a:gridCol>
                <a:gridCol w="497463">
                  <a:extLst>
                    <a:ext uri="{9D8B030D-6E8A-4147-A177-3AD203B41FA5}">
                      <a16:colId xmlns:a16="http://schemas.microsoft.com/office/drawing/2014/main" val="20002"/>
                    </a:ext>
                  </a:extLst>
                </a:gridCol>
                <a:gridCol w="1013076">
                  <a:extLst>
                    <a:ext uri="{9D8B030D-6E8A-4147-A177-3AD203B41FA5}">
                      <a16:colId xmlns:a16="http://schemas.microsoft.com/office/drawing/2014/main" val="20003"/>
                    </a:ext>
                  </a:extLst>
                </a:gridCol>
                <a:gridCol w="717048">
                  <a:extLst>
                    <a:ext uri="{9D8B030D-6E8A-4147-A177-3AD203B41FA5}">
                      <a16:colId xmlns:a16="http://schemas.microsoft.com/office/drawing/2014/main" val="20004"/>
                    </a:ext>
                  </a:extLst>
                </a:gridCol>
                <a:gridCol w="1039390">
                  <a:extLst>
                    <a:ext uri="{9D8B030D-6E8A-4147-A177-3AD203B41FA5}">
                      <a16:colId xmlns:a16="http://schemas.microsoft.com/office/drawing/2014/main" val="20005"/>
                    </a:ext>
                  </a:extLst>
                </a:gridCol>
                <a:gridCol w="703890">
                  <a:extLst>
                    <a:ext uri="{9D8B030D-6E8A-4147-A177-3AD203B41FA5}">
                      <a16:colId xmlns:a16="http://schemas.microsoft.com/office/drawing/2014/main" val="20006"/>
                    </a:ext>
                  </a:extLst>
                </a:gridCol>
                <a:gridCol w="874930">
                  <a:extLst>
                    <a:ext uri="{9D8B030D-6E8A-4147-A177-3AD203B41FA5}">
                      <a16:colId xmlns:a16="http://schemas.microsoft.com/office/drawing/2014/main" val="20007"/>
                    </a:ext>
                  </a:extLst>
                </a:gridCol>
                <a:gridCol w="2322181">
                  <a:extLst>
                    <a:ext uri="{9D8B030D-6E8A-4147-A177-3AD203B41FA5}">
                      <a16:colId xmlns:a16="http://schemas.microsoft.com/office/drawing/2014/main" val="20008"/>
                    </a:ext>
                  </a:extLst>
                </a:gridCol>
              </a:tblGrid>
              <a:tr h="957942">
                <a:tc>
                  <a:txBody>
                    <a:bodyPr/>
                    <a:lstStyle/>
                    <a:p>
                      <a:pPr indent="0" algn="r">
                        <a:lnSpc>
                          <a:spcPct val="100000"/>
                        </a:lnSpc>
                        <a:spcAft>
                          <a:spcPts val="0"/>
                        </a:spcAft>
                      </a:pPr>
                      <a:r>
                        <a:rPr lang="zh-CN" sz="1600" b="1" dirty="0">
                          <a:latin typeface="Times New Roman"/>
                          <a:ea typeface="宋体"/>
                        </a:rPr>
                        <a:t>评价准则</a:t>
                      </a:r>
                      <a:endParaRPr lang="zh-CN" sz="1600" dirty="0">
                        <a:latin typeface="Times New Roman"/>
                        <a:ea typeface="宋体"/>
                      </a:endParaRPr>
                    </a:p>
                    <a:p>
                      <a:pPr indent="0" algn="just">
                        <a:lnSpc>
                          <a:spcPct val="100000"/>
                        </a:lnSpc>
                        <a:spcAft>
                          <a:spcPts val="0"/>
                        </a:spcAft>
                      </a:pPr>
                      <a:endParaRPr lang="en-US" altLang="zh-CN" sz="1600" b="1" dirty="0" smtClean="0">
                        <a:latin typeface="Times New Roman"/>
                        <a:ea typeface="宋体"/>
                      </a:endParaRPr>
                    </a:p>
                    <a:p>
                      <a:pPr indent="0" algn="just">
                        <a:lnSpc>
                          <a:spcPct val="100000"/>
                        </a:lnSpc>
                        <a:spcAft>
                          <a:spcPts val="0"/>
                        </a:spcAft>
                      </a:pPr>
                      <a:endParaRPr lang="en-US" altLang="zh-CN" sz="1600" b="1" dirty="0" smtClean="0">
                        <a:latin typeface="Times New Roman"/>
                        <a:ea typeface="宋体"/>
                      </a:endParaRPr>
                    </a:p>
                    <a:p>
                      <a:pPr indent="0" algn="l">
                        <a:lnSpc>
                          <a:spcPct val="10000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内部一致性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可理解性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对指定文档的可追踪性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与指定文档的一致性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适当的分析、设计或编码技术</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空间和时间资源的适当分配</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对要求条款测试的充分覆盖</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注：附加的准则</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12157">
                <a:tc>
                  <a:txBody>
                    <a:bodyPr/>
                    <a:lstStyle/>
                    <a:p>
                      <a:pPr marL="0" indent="0" algn="just" defTabSz="914400" rtl="0" eaLnBrk="1" latinLnBrk="0" hangingPunct="1">
                        <a:lnSpc>
                          <a:spcPct val="100000"/>
                        </a:lnSpc>
                        <a:spcAft>
                          <a:spcPts val="0"/>
                        </a:spcAft>
                      </a:pPr>
                      <a:r>
                        <a:rPr lang="en-US" sz="1600" b="1" kern="1200" dirty="0">
                          <a:solidFill>
                            <a:schemeClr val="tx1"/>
                          </a:solidFill>
                          <a:latin typeface="Times New Roman"/>
                          <a:ea typeface="宋体"/>
                          <a:cs typeface="+mn-cs"/>
                        </a:rPr>
                        <a:t>CSC</a:t>
                      </a:r>
                      <a:r>
                        <a:rPr lang="zh-CN" sz="1600" b="1" kern="1200" dirty="0">
                          <a:solidFill>
                            <a:schemeClr val="tx1"/>
                          </a:solidFill>
                          <a:latin typeface="Times New Roman"/>
                          <a:ea typeface="宋体"/>
                          <a:cs typeface="+mn-cs"/>
                        </a:rPr>
                        <a:t>集成结果</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与测试结果的</a:t>
                      </a:r>
                      <a:r>
                        <a:rPr lang="zh-CN" sz="1400" b="0" kern="1200" dirty="0" smtClean="0">
                          <a:solidFill>
                            <a:schemeClr val="tx1"/>
                          </a:solidFill>
                          <a:latin typeface="Times New Roman"/>
                          <a:ea typeface="宋体"/>
                          <a:cs typeface="+mn-cs"/>
                        </a:rPr>
                        <a:t>一致性</a:t>
                      </a:r>
                      <a:r>
                        <a:rPr lang="zh-CN" altLang="en-US" sz="1400" b="0" kern="1200" dirty="0" smtClean="0">
                          <a:solidFill>
                            <a:schemeClr val="tx1"/>
                          </a:solidFill>
                          <a:latin typeface="Times New Roman"/>
                          <a:ea typeface="宋体"/>
                          <a:cs typeface="+mn-cs"/>
                        </a:rPr>
                        <a:t>；</a:t>
                      </a:r>
                      <a:endParaRPr lang="zh-CN" sz="1400" b="0" kern="1200" dirty="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测试的</a:t>
                      </a:r>
                      <a:r>
                        <a:rPr lang="zh-CN" sz="1400" b="0" kern="1200" dirty="0" smtClean="0">
                          <a:solidFill>
                            <a:schemeClr val="tx1"/>
                          </a:solidFill>
                          <a:latin typeface="Times New Roman"/>
                          <a:ea typeface="宋体"/>
                          <a:cs typeface="+mn-cs"/>
                        </a:rPr>
                        <a:t>完整性</a:t>
                      </a:r>
                      <a:r>
                        <a:rPr lang="zh-CN" altLang="en-US" sz="1400" b="0" kern="1200" dirty="0" smtClean="0">
                          <a:solidFill>
                            <a:schemeClr val="tx1"/>
                          </a:solidFill>
                          <a:latin typeface="Times New Roman"/>
                          <a:ea typeface="宋体"/>
                          <a:cs typeface="+mn-cs"/>
                        </a:rPr>
                        <a:t>；</a:t>
                      </a:r>
                      <a:endParaRPr lang="zh-CN" sz="1400" b="0" kern="1200" dirty="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400" b="0" kern="1200" dirty="0" smtClean="0">
                          <a:solidFill>
                            <a:schemeClr val="tx1"/>
                          </a:solidFill>
                          <a:latin typeface="Times New Roman"/>
                          <a:ea typeface="宋体"/>
                          <a:cs typeface="+mn-cs"/>
                        </a:rPr>
                        <a:t>重新</a:t>
                      </a:r>
                      <a:r>
                        <a:rPr lang="en-US" altLang="zh-CN" sz="1400" b="0" kern="1200" dirty="0" smtClean="0">
                          <a:solidFill>
                            <a:schemeClr val="tx1"/>
                          </a:solidFill>
                          <a:latin typeface="Times New Roman"/>
                          <a:ea typeface="宋体"/>
                          <a:cs typeface="+mn-cs"/>
                        </a:rPr>
                        <a:t>(</a:t>
                      </a:r>
                      <a:r>
                        <a:rPr lang="zh-CN" altLang="en-US" sz="1400" b="0" kern="1200" dirty="0" smtClean="0">
                          <a:solidFill>
                            <a:schemeClr val="tx1"/>
                          </a:solidFill>
                          <a:latin typeface="Times New Roman"/>
                          <a:ea typeface="宋体"/>
                          <a:cs typeface="+mn-cs"/>
                        </a:rPr>
                        <a:t>回归</a:t>
                      </a:r>
                      <a:r>
                        <a:rPr lang="en-US" altLang="zh-CN" sz="1400" b="0" kern="1200" dirty="0" smtClean="0">
                          <a:solidFill>
                            <a:schemeClr val="tx1"/>
                          </a:solidFill>
                          <a:latin typeface="Times New Roman"/>
                          <a:ea typeface="宋体"/>
                          <a:cs typeface="+mn-cs"/>
                        </a:rPr>
                        <a:t>)</a:t>
                      </a:r>
                      <a:r>
                        <a:rPr lang="zh-CN" sz="1400" b="0" kern="1200" dirty="0" smtClean="0">
                          <a:solidFill>
                            <a:schemeClr val="tx1"/>
                          </a:solidFill>
                          <a:latin typeface="Times New Roman"/>
                          <a:ea typeface="宋体"/>
                          <a:cs typeface="+mn-cs"/>
                        </a:rPr>
                        <a:t>测试</a:t>
                      </a:r>
                      <a:r>
                        <a:rPr lang="zh-CN" sz="1400" b="0" kern="1200" dirty="0">
                          <a:solidFill>
                            <a:schemeClr val="tx1"/>
                          </a:solidFill>
                          <a:latin typeface="Times New Roman"/>
                          <a:ea typeface="宋体"/>
                          <a:cs typeface="+mn-cs"/>
                        </a:rPr>
                        <a:t>的</a:t>
                      </a:r>
                      <a:r>
                        <a:rPr lang="zh-CN" sz="1400" b="0" kern="1200" dirty="0" smtClean="0">
                          <a:solidFill>
                            <a:schemeClr val="tx1"/>
                          </a:solidFill>
                          <a:latin typeface="Times New Roman"/>
                          <a:ea typeface="宋体"/>
                          <a:cs typeface="+mn-cs"/>
                        </a:rPr>
                        <a:t>完整性</a:t>
                      </a:r>
                      <a:r>
                        <a:rPr lang="zh-CN" altLang="en-US" sz="1400" b="0" kern="1200" dirty="0" smtClean="0">
                          <a:solidFill>
                            <a:schemeClr val="tx1"/>
                          </a:solidFill>
                          <a:latin typeface="Times New Roman"/>
                          <a:ea typeface="宋体"/>
                          <a:cs typeface="+mn-cs"/>
                        </a:rPr>
                        <a:t>；</a:t>
                      </a:r>
                      <a:endParaRPr lang="zh-CN" sz="1400" b="0" kern="1200" dirty="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400" b="0" kern="1200" dirty="0">
                          <a:solidFill>
                            <a:schemeClr val="tx1"/>
                          </a:solidFill>
                          <a:latin typeface="Times New Roman"/>
                          <a:ea typeface="宋体"/>
                          <a:cs typeface="+mn-cs"/>
                        </a:rPr>
                        <a:t>CSCI</a:t>
                      </a:r>
                      <a:r>
                        <a:rPr lang="zh-CN" sz="1400" b="0" kern="1200" dirty="0">
                          <a:solidFill>
                            <a:schemeClr val="tx1"/>
                          </a:solidFill>
                          <a:latin typeface="Times New Roman"/>
                          <a:ea typeface="宋体"/>
                          <a:cs typeface="+mn-cs"/>
                        </a:rPr>
                        <a:t>集成进行合格性测试</a:t>
                      </a:r>
                      <a:r>
                        <a:rPr lang="zh-CN" sz="1400" b="0" kern="1200" dirty="0" smtClean="0">
                          <a:solidFill>
                            <a:schemeClr val="tx1"/>
                          </a:solidFill>
                          <a:latin typeface="Times New Roman"/>
                          <a:ea typeface="宋体"/>
                          <a:cs typeface="+mn-cs"/>
                        </a:rPr>
                        <a:t>充分性</a:t>
                      </a:r>
                      <a:r>
                        <a:rPr lang="zh-CN" altLang="en-US" sz="1400" b="0" kern="1200" dirty="0" smtClean="0">
                          <a:solidFill>
                            <a:schemeClr val="tx1"/>
                          </a:solidFill>
                          <a:latin typeface="Times New Roman"/>
                          <a:ea typeface="宋体"/>
                          <a:cs typeface="+mn-cs"/>
                        </a:rPr>
                        <a:t>。</a:t>
                      </a:r>
                      <a:endParaRPr lang="zh-CN"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4872">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软件测试说明</a:t>
                      </a:r>
                      <a:r>
                        <a:rPr lang="en-US" sz="1600" b="1" kern="1200" dirty="0">
                          <a:solidFill>
                            <a:schemeClr val="tx1"/>
                          </a:solidFill>
                          <a:latin typeface="Times New Roman"/>
                          <a:ea typeface="宋体"/>
                          <a:cs typeface="+mn-cs"/>
                        </a:rPr>
                        <a:t>(STD)—</a:t>
                      </a:r>
                      <a:r>
                        <a:rPr lang="zh-CN" sz="1600" b="1" kern="1200" dirty="0">
                          <a:solidFill>
                            <a:schemeClr val="tx1"/>
                          </a:solidFill>
                          <a:latin typeface="Times New Roman"/>
                          <a:ea typeface="宋体"/>
                          <a:cs typeface="+mn-cs"/>
                        </a:rPr>
                        <a:t>测试规程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400" b="0" kern="1200" dirty="0">
                          <a:solidFill>
                            <a:schemeClr val="tx1"/>
                          </a:solidFill>
                          <a:latin typeface="Times New Roman"/>
                          <a:ea typeface="宋体"/>
                          <a:cs typeface="+mn-cs"/>
                        </a:rPr>
                        <a:t>CSU</a:t>
                      </a:r>
                      <a:r>
                        <a:rPr lang="zh-CN" sz="1400" b="0" kern="1200" dirty="0">
                          <a:solidFill>
                            <a:schemeClr val="tx1"/>
                          </a:solidFill>
                          <a:latin typeface="Times New Roman"/>
                          <a:ea typeface="宋体"/>
                          <a:cs typeface="+mn-cs"/>
                        </a:rPr>
                        <a:t>测试用例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b="0" kern="1200" dirty="0">
                          <a:solidFill>
                            <a:schemeClr val="tx1"/>
                          </a:solidFill>
                          <a:latin typeface="Times New Roman"/>
                          <a:ea typeface="宋体"/>
                          <a:cs typeface="+mn-cs"/>
                        </a:rPr>
                        <a:t>SDD</a:t>
                      </a:r>
                      <a:endParaRPr lang="zh-CN" sz="1400" b="0" kern="1200" dirty="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400" b="0" kern="1200" dirty="0">
                          <a:solidFill>
                            <a:schemeClr val="tx1"/>
                          </a:solidFill>
                          <a:latin typeface="Times New Roman"/>
                          <a:ea typeface="宋体"/>
                          <a:cs typeface="+mn-cs"/>
                        </a:rPr>
                        <a:t>IDD</a:t>
                      </a:r>
                      <a:endParaRPr lang="zh-CN"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defTabSz="914400" rtl="0" eaLnBrk="1" latinLnBrk="0" hangingPunct="1">
                        <a:lnSpc>
                          <a:spcPct val="100000"/>
                        </a:lnSpc>
                        <a:spcAft>
                          <a:spcPts val="0"/>
                        </a:spcAft>
                      </a:pPr>
                      <a:endParaRPr lang="zh-CN" altLang="en-US"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测试规程充分详细</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4013">
                <a:tc>
                  <a:txBody>
                    <a:bodyPr/>
                    <a:lstStyle/>
                    <a:p>
                      <a:pPr marL="0" indent="0" algn="just" defTabSz="914400" rtl="0" eaLnBrk="1" latinLnBrk="0" hangingPunct="1">
                        <a:lnSpc>
                          <a:spcPct val="100000"/>
                        </a:lnSpc>
                        <a:spcAft>
                          <a:spcPts val="0"/>
                        </a:spcAft>
                      </a:pPr>
                      <a:r>
                        <a:rPr lang="en-US" sz="1600" b="1" kern="1200" dirty="0">
                          <a:solidFill>
                            <a:schemeClr val="tx1"/>
                          </a:solidFill>
                          <a:latin typeface="Times New Roman"/>
                          <a:ea typeface="宋体"/>
                          <a:cs typeface="+mn-cs"/>
                        </a:rPr>
                        <a:t>CSC</a:t>
                      </a:r>
                      <a:r>
                        <a:rPr lang="zh-CN" sz="1600" b="1" kern="1200" dirty="0">
                          <a:solidFill>
                            <a:schemeClr val="tx1"/>
                          </a:solidFill>
                          <a:latin typeface="Times New Roman"/>
                          <a:ea typeface="宋体"/>
                          <a:cs typeface="+mn-cs"/>
                        </a:rPr>
                        <a:t>测试结果</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与预期结果一致性</a:t>
                      </a:r>
                    </a:p>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测试的完整性</a:t>
                      </a:r>
                    </a:p>
                    <a:p>
                      <a:pPr marL="0" indent="0" algn="just" defTabSz="914400" rtl="0" eaLnBrk="1" latinLnBrk="0" hangingPunct="1">
                        <a:lnSpc>
                          <a:spcPct val="100000"/>
                        </a:lnSpc>
                        <a:spcAft>
                          <a:spcPts val="0"/>
                        </a:spcAft>
                      </a:pPr>
                      <a:r>
                        <a:rPr lang="en-US" sz="1400" b="0" kern="1200" dirty="0">
                          <a:solidFill>
                            <a:schemeClr val="tx1"/>
                          </a:solidFill>
                          <a:latin typeface="Times New Roman"/>
                          <a:ea typeface="宋体"/>
                          <a:cs typeface="+mn-cs"/>
                        </a:rPr>
                        <a:t>CSU</a:t>
                      </a:r>
                      <a:r>
                        <a:rPr lang="zh-CN" sz="1400" b="0" kern="1200" dirty="0">
                          <a:solidFill>
                            <a:schemeClr val="tx1"/>
                          </a:solidFill>
                          <a:latin typeface="Times New Roman"/>
                          <a:ea typeface="宋体"/>
                          <a:cs typeface="+mn-cs"/>
                        </a:rPr>
                        <a:t>纳入配置的充分性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4013">
                <a:tc>
                  <a:txBody>
                    <a:bodyPr/>
                    <a:lstStyle/>
                    <a:p>
                      <a:pPr marL="0" indent="0" algn="just" defTabSz="914400" rtl="0" eaLnBrk="1" latinLnBrk="0" hangingPunct="1">
                        <a:lnSpc>
                          <a:spcPct val="100000"/>
                        </a:lnSpc>
                        <a:spcAft>
                          <a:spcPts val="0"/>
                        </a:spcAft>
                      </a:pPr>
                      <a:r>
                        <a:rPr lang="en-US" sz="1600" b="1" kern="1200" dirty="0">
                          <a:solidFill>
                            <a:schemeClr val="tx1"/>
                          </a:solidFill>
                          <a:latin typeface="Times New Roman"/>
                          <a:ea typeface="宋体"/>
                          <a:cs typeface="+mn-cs"/>
                        </a:rPr>
                        <a:t>CSC</a:t>
                      </a:r>
                      <a:r>
                        <a:rPr lang="zh-CN" sz="1600" b="1" kern="1200" dirty="0">
                          <a:solidFill>
                            <a:schemeClr val="tx1"/>
                          </a:solidFill>
                          <a:latin typeface="Times New Roman"/>
                          <a:ea typeface="宋体"/>
                          <a:cs typeface="+mn-cs"/>
                        </a:rPr>
                        <a:t>测试规程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b="0" kern="1200">
                          <a:solidFill>
                            <a:schemeClr val="tx1"/>
                          </a:solidFill>
                          <a:latin typeface="Times New Roman"/>
                          <a:ea typeface="宋体"/>
                          <a:cs typeface="+mn-cs"/>
                        </a:rPr>
                        <a:t>IRS</a:t>
                      </a:r>
                      <a:endParaRPr lang="zh-CN" sz="1400" b="0" kern="120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400" b="0" kern="1200">
                          <a:solidFill>
                            <a:schemeClr val="tx1"/>
                          </a:solidFill>
                          <a:latin typeface="Times New Roman"/>
                          <a:ea typeface="宋体"/>
                          <a:cs typeface="+mn-cs"/>
                        </a:rPr>
                        <a:t>SRS</a:t>
                      </a:r>
                      <a:endParaRPr lang="zh-CN" sz="1400" b="0" kern="120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defTabSz="914400" rtl="0" eaLnBrk="1" latinLnBrk="0" hangingPunct="1">
                        <a:lnSpc>
                          <a:spcPct val="100000"/>
                        </a:lnSpc>
                        <a:spcAft>
                          <a:spcPts val="0"/>
                        </a:spcAft>
                      </a:pPr>
                      <a:endParaRPr lang="zh-CN" altLang="en-US" sz="1400" b="0" kern="1200" dirty="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规定的测试规程充分详细</a:t>
                      </a:r>
                    </a:p>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正式测试用例的可追踪性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6009">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已修改的源代码</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b="0" kern="1200">
                          <a:solidFill>
                            <a:schemeClr val="tx1"/>
                          </a:solidFill>
                          <a:latin typeface="Times New Roman"/>
                          <a:ea typeface="宋体"/>
                          <a:cs typeface="+mn-cs"/>
                        </a:rPr>
                        <a:t>SDD</a:t>
                      </a:r>
                      <a:endParaRPr lang="zh-CN" sz="1400" b="0" kern="120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400" b="0" kern="1200">
                          <a:solidFill>
                            <a:schemeClr val="tx1"/>
                          </a:solidFill>
                          <a:latin typeface="Times New Roman"/>
                          <a:ea typeface="宋体"/>
                          <a:cs typeface="+mn-cs"/>
                        </a:rPr>
                        <a:t>IDD</a:t>
                      </a:r>
                      <a:endParaRPr lang="zh-CN"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400" b="0" kern="1200">
                          <a:solidFill>
                            <a:schemeClr val="tx1"/>
                          </a:solidFill>
                          <a:latin typeface="Times New Roman"/>
                          <a:ea typeface="宋体"/>
                          <a:cs typeface="+mn-cs"/>
                        </a:rPr>
                        <a:t>SDD</a:t>
                      </a:r>
                      <a:endParaRPr lang="zh-CN"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符合设计和编码标准</a:t>
                      </a:r>
                    </a:p>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符合可维护性要求</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007">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已修改的开发文档</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a:solidFill>
                            <a:schemeClr val="tx1"/>
                          </a:solidFill>
                          <a:latin typeface="Times New Roman"/>
                          <a:ea typeface="宋体"/>
                          <a:cs typeface="+mn-cs"/>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zh-CN" sz="1400" b="0" kern="1200">
                          <a:solidFill>
                            <a:schemeClr val="tx1"/>
                          </a:solidFill>
                          <a:latin typeface="Times New Roman"/>
                          <a:ea typeface="宋体"/>
                          <a:cs typeface="+mn-cs"/>
                        </a:rPr>
                        <a:t>见注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400" b="0" kern="1200">
                        <a:solidFill>
                          <a:schemeClr val="tx1"/>
                        </a:solidFill>
                        <a:latin typeface="Times New Roman"/>
                        <a:ea typeface="宋体"/>
                        <a:cs typeface="+mn-cs"/>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0" kern="1200" dirty="0">
                          <a:solidFill>
                            <a:schemeClr val="tx1"/>
                          </a:solidFill>
                          <a:latin typeface="Times New Roman"/>
                          <a:ea typeface="宋体"/>
                          <a:cs typeface="+mn-cs"/>
                        </a:rPr>
                        <a:t>已修改的代码和</a:t>
                      </a:r>
                      <a:r>
                        <a:rPr lang="en-US" sz="1400" b="0" kern="1200" dirty="0" smtClean="0">
                          <a:solidFill>
                            <a:schemeClr val="tx1"/>
                          </a:solidFill>
                          <a:latin typeface="Times New Roman"/>
                          <a:ea typeface="宋体"/>
                          <a:cs typeface="+mn-cs"/>
                        </a:rPr>
                        <a:t>SDD</a:t>
                      </a:r>
                      <a:r>
                        <a:rPr lang="zh-CN" sz="1400" b="0" kern="1200" dirty="0" smtClean="0">
                          <a:solidFill>
                            <a:schemeClr val="tx1"/>
                          </a:solidFill>
                          <a:latin typeface="Times New Roman"/>
                          <a:ea typeface="宋体"/>
                          <a:cs typeface="+mn-cs"/>
                        </a:rPr>
                        <a:t>的</a:t>
                      </a:r>
                      <a:r>
                        <a:rPr lang="zh-CN" sz="1400" b="0" kern="1200" dirty="0">
                          <a:solidFill>
                            <a:schemeClr val="tx1"/>
                          </a:solidFill>
                          <a:latin typeface="Times New Roman"/>
                          <a:ea typeface="宋体"/>
                          <a:cs typeface="+mn-cs"/>
                        </a:rPr>
                        <a:t>测试结果的充分性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21.1.1 “</a:t>
            </a:r>
            <a:r>
              <a:rPr lang="zh-CN" altLang="en-US" dirty="0" smtClean="0"/>
              <a:t>爱国者</a:t>
            </a:r>
            <a:r>
              <a:rPr lang="en-US" dirty="0" smtClean="0"/>
              <a:t>”</a:t>
            </a:r>
            <a:r>
              <a:rPr lang="zh-CN" altLang="en-US" dirty="0" smtClean="0"/>
              <a:t>导弹拦截失败</a:t>
            </a:r>
            <a:endParaRPr lang="zh-CN" altLang="en-US" dirty="0"/>
          </a:p>
        </p:txBody>
      </p:sp>
      <p:sp>
        <p:nvSpPr>
          <p:cNvPr id="3" name="内容占位符 2"/>
          <p:cNvSpPr>
            <a:spLocks noGrp="1"/>
          </p:cNvSpPr>
          <p:nvPr>
            <p:ph idx="1"/>
          </p:nvPr>
        </p:nvSpPr>
        <p:spPr/>
        <p:txBody>
          <a:bodyPr/>
          <a:lstStyle/>
          <a:p>
            <a:r>
              <a:rPr lang="en-US" dirty="0" smtClean="0"/>
              <a:t>1991</a:t>
            </a:r>
            <a:r>
              <a:rPr lang="zh-CN" altLang="en-US" dirty="0" smtClean="0"/>
              <a:t>年</a:t>
            </a:r>
            <a:r>
              <a:rPr lang="en-US" dirty="0" smtClean="0"/>
              <a:t>2</a:t>
            </a:r>
            <a:r>
              <a:rPr lang="zh-CN" altLang="en-US" dirty="0" smtClean="0"/>
              <a:t>月</a:t>
            </a:r>
            <a:r>
              <a:rPr lang="en-US" dirty="0" smtClean="0"/>
              <a:t>25</a:t>
            </a:r>
            <a:r>
              <a:rPr lang="zh-CN" altLang="en-US" dirty="0" smtClean="0"/>
              <a:t>日，海湾战争期间美国的“爱国者</a:t>
            </a:r>
            <a:r>
              <a:rPr lang="en-US" dirty="0" smtClean="0"/>
              <a:t>(Patriot)</a:t>
            </a:r>
            <a:r>
              <a:rPr lang="zh-CN" altLang="en-US" dirty="0" smtClean="0"/>
              <a:t>”导弹在沙特阿拉伯的达兰跟踪和拦截伊拉克的飞毛腿</a:t>
            </a:r>
            <a:r>
              <a:rPr lang="en-US" dirty="0" smtClean="0"/>
              <a:t>(Scud)</a:t>
            </a:r>
            <a:r>
              <a:rPr lang="zh-CN" altLang="en-US" dirty="0" smtClean="0"/>
              <a:t>导弹失败。</a:t>
            </a:r>
            <a:endParaRPr lang="en-US" altLang="zh-CN" dirty="0" smtClean="0"/>
          </a:p>
          <a:p>
            <a:pPr lvl="1"/>
            <a:r>
              <a:rPr lang="zh-CN" altLang="en-US" dirty="0" smtClean="0"/>
              <a:t>飞毛腿导弹击中美军兵营，</a:t>
            </a:r>
            <a:r>
              <a:rPr lang="en-US" dirty="0" smtClean="0"/>
              <a:t>28</a:t>
            </a:r>
            <a:r>
              <a:rPr lang="zh-CN" altLang="en-US" dirty="0" smtClean="0"/>
              <a:t>名士兵死亡，周围</a:t>
            </a:r>
            <a:r>
              <a:rPr lang="en-US" dirty="0" smtClean="0"/>
              <a:t>100</a:t>
            </a:r>
            <a:r>
              <a:rPr lang="zh-CN" altLang="en-US" dirty="0" smtClean="0"/>
              <a:t>人受伤。</a:t>
            </a:r>
            <a:endParaRPr lang="en-US" altLang="zh-CN" dirty="0" smtClean="0"/>
          </a:p>
          <a:p>
            <a:pPr lvl="1"/>
            <a:r>
              <a:rPr lang="zh-CN" altLang="en-US" dirty="0" smtClean="0"/>
              <a:t>该系统的软件使用内部的时钟以乘以</a:t>
            </a:r>
            <a:r>
              <a:rPr lang="en-US" dirty="0" smtClean="0"/>
              <a:t>1/10</a:t>
            </a:r>
            <a:r>
              <a:rPr lang="zh-CN" altLang="en-US" dirty="0" smtClean="0"/>
              <a:t>作为测量单位，计算采用</a:t>
            </a:r>
            <a:r>
              <a:rPr lang="en-US" dirty="0" smtClean="0"/>
              <a:t>24</a:t>
            </a:r>
            <a:r>
              <a:rPr lang="zh-CN" altLang="en-US" dirty="0" smtClean="0"/>
              <a:t>位</a:t>
            </a:r>
            <a:r>
              <a:rPr lang="zh-CN" altLang="en-US" dirty="0" smtClean="0"/>
              <a:t>定点寄存器存放。</a:t>
            </a:r>
            <a:endParaRPr lang="en-US" altLang="zh-CN" dirty="0" smtClean="0"/>
          </a:p>
          <a:p>
            <a:pPr lvl="1"/>
            <a:r>
              <a:rPr lang="zh-CN" altLang="en-US" dirty="0" smtClean="0"/>
              <a:t>而</a:t>
            </a:r>
            <a:r>
              <a:rPr lang="en-US" dirty="0" smtClean="0"/>
              <a:t>1/10</a:t>
            </a:r>
            <a:r>
              <a:rPr lang="zh-CN" altLang="en-US" dirty="0" smtClean="0"/>
              <a:t>在二进制中是不精确的表达</a:t>
            </a:r>
            <a:endParaRPr lang="en-US" altLang="zh-CN" dirty="0" smtClean="0"/>
          </a:p>
          <a:p>
            <a:pPr lvl="2"/>
            <a:r>
              <a:rPr lang="en-US" dirty="0" smtClean="0"/>
              <a:t>1/10 </a:t>
            </a:r>
            <a:r>
              <a:rPr lang="en-US" dirty="0" smtClean="0"/>
              <a:t>= 1/24+1/25+1/28+1/29+1/212+1/213</a:t>
            </a:r>
            <a:r>
              <a:rPr lang="en-US" dirty="0" smtClean="0"/>
              <a:t>+....</a:t>
            </a:r>
            <a:endParaRPr lang="en-US" altLang="zh-CN" dirty="0" smtClean="0"/>
          </a:p>
          <a:p>
            <a:pPr lvl="2"/>
            <a:r>
              <a:rPr lang="zh-CN" altLang="en-US" dirty="0" smtClean="0"/>
              <a:t>换句话说，</a:t>
            </a:r>
            <a:r>
              <a:rPr lang="en-US" dirty="0" smtClean="0"/>
              <a:t>1/10</a:t>
            </a:r>
            <a:r>
              <a:rPr lang="zh-CN" altLang="en-US" dirty="0" smtClean="0"/>
              <a:t>是：</a:t>
            </a:r>
            <a:r>
              <a:rPr lang="en-US" dirty="0" smtClean="0"/>
              <a:t>0.0001100110011001100110011001100</a:t>
            </a:r>
            <a:r>
              <a:rPr lang="en-US" dirty="0" smtClean="0"/>
              <a:t>....</a:t>
            </a:r>
            <a:r>
              <a:rPr lang="zh-CN" alt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21.5.10 CSCI</a:t>
            </a:r>
            <a:r>
              <a:rPr lang="zh-CN" altLang="en-US" dirty="0" smtClean="0"/>
              <a:t>集成和测试的质量评价</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82193580"/>
              </p:ext>
            </p:extLst>
          </p:nvPr>
        </p:nvGraphicFramePr>
        <p:xfrm>
          <a:off x="985724" y="1645876"/>
          <a:ext cx="8086952" cy="4033901"/>
        </p:xfrm>
        <a:graphic>
          <a:graphicData uri="http://schemas.openxmlformats.org/drawingml/2006/table">
            <a:tbl>
              <a:tblPr/>
              <a:tblGrid>
                <a:gridCol w="1212969">
                  <a:extLst>
                    <a:ext uri="{9D8B030D-6E8A-4147-A177-3AD203B41FA5}">
                      <a16:colId xmlns:a16="http://schemas.microsoft.com/office/drawing/2014/main" val="20000"/>
                    </a:ext>
                  </a:extLst>
                </a:gridCol>
                <a:gridCol w="488203">
                  <a:extLst>
                    <a:ext uri="{9D8B030D-6E8A-4147-A177-3AD203B41FA5}">
                      <a16:colId xmlns:a16="http://schemas.microsoft.com/office/drawing/2014/main" val="20001"/>
                    </a:ext>
                  </a:extLst>
                </a:gridCol>
                <a:gridCol w="555120">
                  <a:extLst>
                    <a:ext uri="{9D8B030D-6E8A-4147-A177-3AD203B41FA5}">
                      <a16:colId xmlns:a16="http://schemas.microsoft.com/office/drawing/2014/main" val="20002"/>
                    </a:ext>
                  </a:extLst>
                </a:gridCol>
                <a:gridCol w="844263">
                  <a:extLst>
                    <a:ext uri="{9D8B030D-6E8A-4147-A177-3AD203B41FA5}">
                      <a16:colId xmlns:a16="http://schemas.microsoft.com/office/drawing/2014/main" val="20003"/>
                    </a:ext>
                  </a:extLst>
                </a:gridCol>
                <a:gridCol w="801485">
                  <a:extLst>
                    <a:ext uri="{9D8B030D-6E8A-4147-A177-3AD203B41FA5}">
                      <a16:colId xmlns:a16="http://schemas.microsoft.com/office/drawing/2014/main" val="20004"/>
                    </a:ext>
                  </a:extLst>
                </a:gridCol>
                <a:gridCol w="769675">
                  <a:extLst>
                    <a:ext uri="{9D8B030D-6E8A-4147-A177-3AD203B41FA5}">
                      <a16:colId xmlns:a16="http://schemas.microsoft.com/office/drawing/2014/main" val="20005"/>
                    </a:ext>
                  </a:extLst>
                </a:gridCol>
                <a:gridCol w="854526">
                  <a:extLst>
                    <a:ext uri="{9D8B030D-6E8A-4147-A177-3AD203B41FA5}">
                      <a16:colId xmlns:a16="http://schemas.microsoft.com/office/drawing/2014/main" val="20006"/>
                    </a:ext>
                  </a:extLst>
                </a:gridCol>
                <a:gridCol w="659734">
                  <a:extLst>
                    <a:ext uri="{9D8B030D-6E8A-4147-A177-3AD203B41FA5}">
                      <a16:colId xmlns:a16="http://schemas.microsoft.com/office/drawing/2014/main" val="20007"/>
                    </a:ext>
                  </a:extLst>
                </a:gridCol>
                <a:gridCol w="1900977">
                  <a:extLst>
                    <a:ext uri="{9D8B030D-6E8A-4147-A177-3AD203B41FA5}">
                      <a16:colId xmlns:a16="http://schemas.microsoft.com/office/drawing/2014/main" val="20008"/>
                    </a:ext>
                  </a:extLst>
                </a:gridCol>
              </a:tblGrid>
              <a:tr h="1080046">
                <a:tc>
                  <a:txBody>
                    <a:bodyPr/>
                    <a:lstStyle/>
                    <a:p>
                      <a:pPr indent="0" algn="r">
                        <a:lnSpc>
                          <a:spcPct val="100000"/>
                        </a:lnSpc>
                        <a:spcAft>
                          <a:spcPts val="0"/>
                        </a:spcAft>
                      </a:pPr>
                      <a:r>
                        <a:rPr lang="zh-CN" sz="1600" b="1" dirty="0">
                          <a:latin typeface="Times New Roman"/>
                          <a:ea typeface="宋体"/>
                        </a:rPr>
                        <a:t>评价准则</a:t>
                      </a:r>
                      <a:endParaRPr lang="zh-CN" sz="1600" dirty="0">
                        <a:latin typeface="Times New Roman"/>
                        <a:ea typeface="宋体"/>
                      </a:endParaRPr>
                    </a:p>
                    <a:p>
                      <a:pPr indent="0" algn="just">
                        <a:lnSpc>
                          <a:spcPct val="100000"/>
                        </a:lnSpc>
                        <a:spcAft>
                          <a:spcPts val="0"/>
                        </a:spcAft>
                      </a:pPr>
                      <a:endParaRPr lang="en-US" altLang="zh-CN" sz="1600" b="1" dirty="0" smtClean="0">
                        <a:latin typeface="Times New Roman"/>
                        <a:ea typeface="宋体"/>
                      </a:endParaRPr>
                    </a:p>
                    <a:p>
                      <a:pPr indent="0" algn="just">
                        <a:lnSpc>
                          <a:spcPct val="100000"/>
                        </a:lnSpc>
                        <a:spcAft>
                          <a:spcPts val="0"/>
                        </a:spcAft>
                      </a:pPr>
                      <a:endParaRPr lang="en-US" altLang="zh-CN" sz="1600" b="1" dirty="0" smtClean="0">
                        <a:latin typeface="Times New Roman"/>
                        <a:ea typeface="宋体"/>
                      </a:endParaRPr>
                    </a:p>
                    <a:p>
                      <a:pPr indent="0" algn="l">
                        <a:lnSpc>
                          <a:spcPct val="100000"/>
                        </a:lnSpc>
                        <a:spcAft>
                          <a:spcPts val="0"/>
                        </a:spcAft>
                      </a:pPr>
                      <a:r>
                        <a:rPr lang="zh-CN" sz="1600" b="1" dirty="0" smtClean="0">
                          <a:latin typeface="Times New Roman"/>
                          <a:ea typeface="宋体"/>
                        </a:rPr>
                        <a:t>中间</a:t>
                      </a:r>
                      <a:r>
                        <a:rPr lang="zh-CN" sz="1600" b="1" dirty="0">
                          <a:latin typeface="Times New Roman"/>
                          <a:ea typeface="宋体"/>
                        </a:rPr>
                        <a:t>产品</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内部一致性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可理解性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对指定文档的可追踪性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与指定文档的一致性</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适当的分析、设计或编码技术</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空间和时间资源的适当分配</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对要求条款测试的充分覆盖</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注：附加的准则</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7157">
                <a:tc>
                  <a:txBody>
                    <a:bodyPr/>
                    <a:lstStyle/>
                    <a:p>
                      <a:pPr marL="0" indent="0" algn="just" defTabSz="914400" rtl="0" eaLnBrk="1" latinLnBrk="0" hangingPunct="1">
                        <a:lnSpc>
                          <a:spcPct val="100000"/>
                        </a:lnSpc>
                        <a:spcAft>
                          <a:spcPts val="0"/>
                        </a:spcAft>
                      </a:pPr>
                      <a:r>
                        <a:rPr lang="zh-CN" sz="1600" b="1" kern="1200">
                          <a:solidFill>
                            <a:schemeClr val="tx1"/>
                          </a:solidFill>
                          <a:latin typeface="Times New Roman"/>
                          <a:ea typeface="宋体"/>
                          <a:cs typeface="+mn-cs"/>
                        </a:rPr>
                        <a:t>软件测试报告</a:t>
                      </a:r>
                      <a:r>
                        <a:rPr lang="en-US" sz="1600" b="1" kern="1200">
                          <a:solidFill>
                            <a:schemeClr val="tx1"/>
                          </a:solidFill>
                          <a:latin typeface="Times New Roman"/>
                          <a:ea typeface="宋体"/>
                          <a:cs typeface="+mn-cs"/>
                        </a:rPr>
                        <a:t>(STR)</a:t>
                      </a:r>
                      <a:endParaRPr lang="zh-CN" sz="1600" b="1"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0" kern="1200" dirty="0">
                          <a:solidFill>
                            <a:schemeClr val="tx1"/>
                          </a:solidFill>
                          <a:latin typeface="Times New Roman"/>
                          <a:ea typeface="宋体"/>
                          <a:cs typeface="+mn-cs"/>
                        </a:rPr>
                        <a:t>STD</a:t>
                      </a:r>
                      <a:endParaRPr lang="zh-CN"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见右注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与测试结果的一致性</a:t>
                      </a:r>
                    </a:p>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测试的完整性</a:t>
                      </a:r>
                    </a:p>
                    <a:p>
                      <a:pPr marL="0" indent="0" algn="just" defTabSz="914400" rtl="0" eaLnBrk="1" latinLnBrk="0" hangingPunct="1">
                        <a:lnSpc>
                          <a:spcPct val="100000"/>
                        </a:lnSpc>
                        <a:spcAft>
                          <a:spcPts val="0"/>
                        </a:spcAft>
                      </a:pPr>
                      <a:r>
                        <a:rPr lang="zh-CN" sz="1600" b="0" kern="1200" dirty="0" smtClean="0">
                          <a:solidFill>
                            <a:schemeClr val="tx1"/>
                          </a:solidFill>
                          <a:latin typeface="Times New Roman"/>
                          <a:ea typeface="宋体"/>
                          <a:cs typeface="+mn-cs"/>
                        </a:rPr>
                        <a:t>重新</a:t>
                      </a:r>
                      <a:r>
                        <a:rPr lang="en-US" altLang="zh-CN" sz="1600" b="0" kern="1200" dirty="0" smtClean="0">
                          <a:solidFill>
                            <a:schemeClr val="tx1"/>
                          </a:solidFill>
                          <a:latin typeface="Times New Roman"/>
                          <a:ea typeface="宋体"/>
                          <a:cs typeface="+mn-cs"/>
                        </a:rPr>
                        <a:t>(</a:t>
                      </a:r>
                      <a:r>
                        <a:rPr lang="zh-CN" altLang="en-US" sz="1600" b="0" kern="1200" dirty="0" smtClean="0">
                          <a:solidFill>
                            <a:schemeClr val="tx1"/>
                          </a:solidFill>
                          <a:latin typeface="Times New Roman"/>
                          <a:ea typeface="宋体"/>
                          <a:cs typeface="+mn-cs"/>
                        </a:rPr>
                        <a:t>回归</a:t>
                      </a:r>
                      <a:r>
                        <a:rPr lang="en-US" altLang="zh-CN" sz="1600" b="0" kern="1200" dirty="0" smtClean="0">
                          <a:solidFill>
                            <a:schemeClr val="tx1"/>
                          </a:solidFill>
                          <a:latin typeface="Times New Roman"/>
                          <a:ea typeface="宋体"/>
                          <a:cs typeface="+mn-cs"/>
                        </a:rPr>
                        <a:t>)</a:t>
                      </a:r>
                      <a:r>
                        <a:rPr lang="zh-CN" sz="1600" b="0" kern="1200" dirty="0" smtClean="0">
                          <a:solidFill>
                            <a:schemeClr val="tx1"/>
                          </a:solidFill>
                          <a:latin typeface="Times New Roman"/>
                          <a:ea typeface="宋体"/>
                          <a:cs typeface="+mn-cs"/>
                        </a:rPr>
                        <a:t>测试</a:t>
                      </a:r>
                      <a:r>
                        <a:rPr lang="zh-CN" sz="1600" b="0" kern="1200" dirty="0">
                          <a:solidFill>
                            <a:schemeClr val="tx1"/>
                          </a:solidFill>
                          <a:latin typeface="Times New Roman"/>
                          <a:ea typeface="宋体"/>
                          <a:cs typeface="+mn-cs"/>
                        </a:rPr>
                        <a:t>的完整性</a:t>
                      </a:r>
                    </a:p>
                    <a:p>
                      <a:pPr marL="0" indent="0" algn="just" defTabSz="914400" rtl="0" eaLnBrk="1" latinLnBrk="0" hangingPunct="1">
                        <a:lnSpc>
                          <a:spcPct val="100000"/>
                        </a:lnSpc>
                        <a:spcAft>
                          <a:spcPts val="0"/>
                        </a:spcAft>
                      </a:pPr>
                      <a:r>
                        <a:rPr lang="en-US" sz="1600" b="0" kern="1200" dirty="0">
                          <a:solidFill>
                            <a:schemeClr val="tx1"/>
                          </a:solidFill>
                          <a:latin typeface="Times New Roman"/>
                          <a:ea typeface="宋体"/>
                          <a:cs typeface="+mn-cs"/>
                        </a:rPr>
                        <a:t>CSCI</a:t>
                      </a:r>
                      <a:r>
                        <a:rPr lang="zh-CN" sz="1600" b="0" kern="1200" dirty="0">
                          <a:solidFill>
                            <a:schemeClr val="tx1"/>
                          </a:solidFill>
                          <a:latin typeface="Times New Roman"/>
                          <a:ea typeface="宋体"/>
                          <a:cs typeface="+mn-cs"/>
                        </a:rPr>
                        <a:t>测试的充分性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53704">
                <a:tc>
                  <a:txBody>
                    <a:bodyPr/>
                    <a:lstStyle/>
                    <a:p>
                      <a:pPr marL="0" indent="0" algn="just" defTabSz="914400" rtl="0" eaLnBrk="1" latinLnBrk="0" hangingPunct="1">
                        <a:lnSpc>
                          <a:spcPct val="100000"/>
                        </a:lnSpc>
                        <a:spcAft>
                          <a:spcPts val="0"/>
                        </a:spcAft>
                      </a:pPr>
                      <a:r>
                        <a:rPr lang="zh-CN" sz="1600" b="1" kern="1200">
                          <a:solidFill>
                            <a:schemeClr val="tx1"/>
                          </a:solidFill>
                          <a:latin typeface="Times New Roman"/>
                          <a:ea typeface="宋体"/>
                          <a:cs typeface="+mn-cs"/>
                        </a:rPr>
                        <a:t>已修改的源代码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0" kern="1200" dirty="0">
                          <a:solidFill>
                            <a:schemeClr val="tx1"/>
                          </a:solidFill>
                          <a:latin typeface="Times New Roman"/>
                          <a:ea typeface="宋体"/>
                          <a:cs typeface="+mn-cs"/>
                        </a:rPr>
                        <a:t>SDD</a:t>
                      </a:r>
                      <a:endParaRPr lang="zh-CN" sz="1600" b="0" kern="1200" dirty="0">
                        <a:solidFill>
                          <a:schemeClr val="tx1"/>
                        </a:solidFill>
                        <a:latin typeface="Times New Roman"/>
                        <a:ea typeface="宋体"/>
                        <a:cs typeface="+mn-cs"/>
                      </a:endParaRPr>
                    </a:p>
                    <a:p>
                      <a:pPr marL="0" indent="0" algn="just" defTabSz="914400" rtl="0" eaLnBrk="1" latinLnBrk="0" hangingPunct="1">
                        <a:lnSpc>
                          <a:spcPct val="100000"/>
                        </a:lnSpc>
                        <a:spcAft>
                          <a:spcPts val="0"/>
                        </a:spcAft>
                      </a:pPr>
                      <a:r>
                        <a:rPr lang="en-US" sz="1600" b="0" kern="1200" dirty="0">
                          <a:solidFill>
                            <a:schemeClr val="tx1"/>
                          </a:solidFill>
                          <a:latin typeface="Times New Roman"/>
                          <a:ea typeface="宋体"/>
                          <a:cs typeface="+mn-cs"/>
                        </a:rPr>
                        <a:t>IDD</a:t>
                      </a:r>
                      <a:endParaRPr lang="zh-CN"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0" kern="1200">
                          <a:solidFill>
                            <a:schemeClr val="tx1"/>
                          </a:solidFill>
                          <a:latin typeface="Times New Roman"/>
                          <a:ea typeface="宋体"/>
                          <a:cs typeface="+mn-cs"/>
                        </a:rPr>
                        <a:t>SDD</a:t>
                      </a:r>
                      <a:endParaRPr lang="zh-CN" sz="1600" b="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b="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符合设计和编码要求</a:t>
                      </a:r>
                    </a:p>
                    <a:p>
                      <a:pPr marL="0" indent="0" algn="just" defTabSz="914400" rtl="0" eaLnBrk="1" latinLnBrk="0" hangingPunct="1">
                        <a:lnSpc>
                          <a:spcPct val="100000"/>
                        </a:lnSpc>
                        <a:spcAft>
                          <a:spcPts val="0"/>
                        </a:spcAft>
                      </a:pPr>
                      <a:r>
                        <a:rPr lang="zh-CN" sz="1600" b="0" kern="1200" dirty="0">
                          <a:solidFill>
                            <a:schemeClr val="tx1"/>
                          </a:solidFill>
                          <a:latin typeface="Times New Roman"/>
                          <a:ea typeface="宋体"/>
                          <a:cs typeface="+mn-cs"/>
                        </a:rPr>
                        <a:t>符合维护性要求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7725" y="218185"/>
            <a:ext cx="7772400" cy="736600"/>
          </a:xfrm>
        </p:spPr>
        <p:txBody>
          <a:bodyPr/>
          <a:lstStyle/>
          <a:p>
            <a:r>
              <a:rPr lang="en-US" dirty="0" smtClean="0"/>
              <a:t>21.6</a:t>
            </a:r>
            <a:r>
              <a:rPr lang="zh-CN" altLang="en-US" dirty="0" smtClean="0"/>
              <a:t>独立的工程质量活动</a:t>
            </a:r>
            <a:endParaRPr lang="zh-CN" altLang="en-US" dirty="0"/>
          </a:p>
        </p:txBody>
      </p:sp>
      <p:sp>
        <p:nvSpPr>
          <p:cNvPr id="3" name="内容占位符 2"/>
          <p:cNvSpPr>
            <a:spLocks noGrp="1"/>
          </p:cNvSpPr>
          <p:nvPr>
            <p:ph idx="1"/>
          </p:nvPr>
        </p:nvSpPr>
        <p:spPr/>
        <p:txBody>
          <a:bodyPr/>
          <a:lstStyle/>
          <a:p>
            <a:r>
              <a:rPr lang="en-US" dirty="0" smtClean="0"/>
              <a:t>21.6.1 SQA</a:t>
            </a:r>
            <a:r>
              <a:rPr lang="zh-CN" altLang="en-US" dirty="0" smtClean="0"/>
              <a:t>的一般要求</a:t>
            </a:r>
          </a:p>
          <a:p>
            <a:r>
              <a:rPr lang="en-US" dirty="0" smtClean="0"/>
              <a:t>21.6.2 </a:t>
            </a:r>
            <a:r>
              <a:rPr lang="zh-CN" altLang="en-US" dirty="0" smtClean="0"/>
              <a:t>验收审查、安装和检验</a:t>
            </a:r>
          </a:p>
          <a:p>
            <a:r>
              <a:rPr lang="en-US" dirty="0" smtClean="0"/>
              <a:t>21.6.3 </a:t>
            </a:r>
            <a:r>
              <a:rPr lang="zh-CN" altLang="en-US" dirty="0" smtClean="0"/>
              <a:t>对子承包商的评价和管理</a:t>
            </a:r>
          </a:p>
          <a:p>
            <a:r>
              <a:rPr lang="en-US" dirty="0" smtClean="0"/>
              <a:t>21.6.4 </a:t>
            </a:r>
            <a:r>
              <a:rPr lang="zh-CN" altLang="en-US" dirty="0" smtClean="0"/>
              <a:t>对已有软件项的评价</a:t>
            </a:r>
          </a:p>
          <a:p>
            <a:r>
              <a:rPr lang="en-US" dirty="0" smtClean="0"/>
              <a:t>21.6.5 </a:t>
            </a:r>
            <a:r>
              <a:rPr lang="zh-CN" altLang="en-US" dirty="0" smtClean="0"/>
              <a:t>纠错</a:t>
            </a:r>
            <a:r>
              <a:rPr lang="zh-CN" altLang="en-US" dirty="0" smtClean="0"/>
              <a:t>体系</a:t>
            </a:r>
          </a:p>
          <a:p>
            <a:r>
              <a:rPr lang="en-US" dirty="0" smtClean="0"/>
              <a:t>21.6.6 </a:t>
            </a:r>
            <a:r>
              <a:rPr lang="zh-CN" altLang="en-US" dirty="0" smtClean="0"/>
              <a:t>开发过程</a:t>
            </a:r>
            <a:r>
              <a:rPr lang="zh-CN" altLang="en-US" dirty="0" smtClean="0"/>
              <a:t>的质量证据</a:t>
            </a:r>
          </a:p>
          <a:p>
            <a:r>
              <a:rPr lang="en-US" dirty="0" smtClean="0"/>
              <a:t>21.6.7 </a:t>
            </a:r>
            <a:r>
              <a:rPr lang="zh-CN" altLang="en-US" dirty="0" smtClean="0"/>
              <a:t>缺陷</a:t>
            </a:r>
            <a:r>
              <a:rPr lang="zh-CN" altLang="en-US" dirty="0" smtClean="0"/>
              <a:t>预防体系</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21.6.1 SQA</a:t>
            </a:r>
            <a:r>
              <a:rPr lang="zh-CN" altLang="en-US" dirty="0" smtClean="0"/>
              <a:t>的一般要求</a:t>
            </a:r>
            <a:endParaRPr lang="zh-CN" altLang="en-US" dirty="0"/>
          </a:p>
        </p:txBody>
      </p:sp>
      <p:sp>
        <p:nvSpPr>
          <p:cNvPr id="3" name="内容占位符 2"/>
          <p:cNvSpPr>
            <a:spLocks noGrp="1"/>
          </p:cNvSpPr>
          <p:nvPr>
            <p:ph idx="1"/>
          </p:nvPr>
        </p:nvSpPr>
        <p:spPr/>
        <p:txBody>
          <a:bodyPr/>
          <a:lstStyle/>
          <a:p>
            <a:r>
              <a:rPr lang="en-US" dirty="0" smtClean="0"/>
              <a:t>SQA</a:t>
            </a:r>
            <a:r>
              <a:rPr lang="zh-CN" altLang="en-US" dirty="0" smtClean="0"/>
              <a:t>要执行如下一系列的对软件项目组的质量评价活动：</a:t>
            </a:r>
          </a:p>
          <a:p>
            <a:pPr lvl="1"/>
            <a:r>
              <a:rPr lang="en-US" dirty="0" smtClean="0"/>
              <a:t>1</a:t>
            </a:r>
            <a:r>
              <a:rPr lang="zh-CN" altLang="en-US" dirty="0" smtClean="0"/>
              <a:t>）评价策划：</a:t>
            </a:r>
            <a:endParaRPr lang="en-US" altLang="zh-CN" dirty="0" smtClean="0"/>
          </a:p>
          <a:p>
            <a:pPr lvl="2"/>
            <a:r>
              <a:rPr lang="en-US" dirty="0" smtClean="0"/>
              <a:t>SQA</a:t>
            </a:r>
            <a:r>
              <a:rPr lang="zh-CN" altLang="en-US" dirty="0" smtClean="0"/>
              <a:t>组要依据项目的进度安排，事先制定计划，对项目组的质量评估的各种活动做出安排。</a:t>
            </a:r>
          </a:p>
          <a:p>
            <a:pPr lvl="1"/>
            <a:r>
              <a:rPr lang="en-US" dirty="0" smtClean="0"/>
              <a:t>2</a:t>
            </a:r>
            <a:r>
              <a:rPr lang="zh-CN" altLang="en-US" dirty="0" smtClean="0"/>
              <a:t>）执行评价：</a:t>
            </a:r>
            <a:endParaRPr lang="en-US" altLang="zh-CN" dirty="0" smtClean="0"/>
          </a:p>
          <a:p>
            <a:pPr lvl="2"/>
            <a:r>
              <a:rPr lang="zh-CN" altLang="en-US" dirty="0" smtClean="0"/>
              <a:t>承包商要执行计划中规定的内部评审，对项目组提供的文档和和软件开发的方法进行评审。</a:t>
            </a:r>
            <a:endParaRPr lang="en-US" altLang="zh-CN" dirty="0" smtClean="0"/>
          </a:p>
          <a:p>
            <a:pPr lvl="2"/>
            <a:r>
              <a:rPr lang="zh-CN" altLang="en-US" dirty="0" smtClean="0"/>
              <a:t>评审项目组所采用的方法和开发过程是否能够达到合同的要求。</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质量评价要求主要包括两个方面：</a:t>
            </a:r>
            <a:endParaRPr lang="en-US" altLang="zh-CN" dirty="0" smtClean="0"/>
          </a:p>
          <a:p>
            <a:pPr lvl="1"/>
            <a:r>
              <a:rPr lang="zh-CN" altLang="en-US" dirty="0" smtClean="0"/>
              <a:t>评价</a:t>
            </a:r>
            <a:r>
              <a:rPr lang="zh-CN" altLang="en-US" b="1" dirty="0" smtClean="0"/>
              <a:t>软件开发过程对计划的遵守</a:t>
            </a:r>
            <a:r>
              <a:rPr lang="zh-CN" altLang="en-US" dirty="0" smtClean="0"/>
              <a:t>情况</a:t>
            </a:r>
            <a:endParaRPr lang="en-US" altLang="zh-CN" dirty="0" smtClean="0"/>
          </a:p>
          <a:p>
            <a:pPr lvl="2"/>
            <a:r>
              <a:rPr lang="zh-CN" altLang="en-US" dirty="0" smtClean="0"/>
              <a:t>软件开发计划、软件配置管理计划、软件质量评价计划这些计划之间的一致性，以及评价实施过程中与计划的偏离程度。</a:t>
            </a:r>
            <a:endParaRPr lang="en-US" altLang="zh-CN" dirty="0" smtClean="0"/>
          </a:p>
          <a:p>
            <a:pPr lvl="1"/>
            <a:r>
              <a:rPr lang="zh-CN" altLang="en-US" dirty="0" smtClean="0"/>
              <a:t>评价</a:t>
            </a:r>
            <a:r>
              <a:rPr lang="zh-CN" altLang="en-US" b="1" dirty="0" smtClean="0"/>
              <a:t>开发中的活动和输出的中间产品</a:t>
            </a:r>
            <a:r>
              <a:rPr lang="zh-CN" altLang="en-US" dirty="0" smtClean="0"/>
              <a:t>是否符合要求。</a:t>
            </a:r>
            <a:endParaRPr lang="en-US" altLang="zh-CN" dirty="0" smtClean="0"/>
          </a:p>
          <a:p>
            <a:pPr lvl="2"/>
            <a:r>
              <a:rPr lang="zh-CN" altLang="en-US" dirty="0" smtClean="0"/>
              <a:t>以产品规范、标准或规程手册为依据，评审各个阶段的活动、工具、规程、以及使用的方法是否与合同的要求一致</a:t>
            </a:r>
            <a:endParaRPr lang="en-US" altLang="zh-CN" dirty="0" smtClean="0"/>
          </a:p>
          <a:p>
            <a:pPr lvl="2"/>
            <a:r>
              <a:rPr lang="zh-CN" altLang="en-US" dirty="0" smtClean="0"/>
              <a:t>包括：</a:t>
            </a:r>
            <a:endParaRPr lang="en-US" altLang="zh-CN" dirty="0" smtClean="0"/>
          </a:p>
          <a:p>
            <a:pPr lvl="3"/>
            <a:r>
              <a:rPr lang="en-US" dirty="0" smtClean="0"/>
              <a:t>(1)</a:t>
            </a:r>
            <a:r>
              <a:rPr lang="zh-CN" altLang="en-US" dirty="0" smtClean="0"/>
              <a:t>软件配置管理，</a:t>
            </a:r>
            <a:r>
              <a:rPr lang="en-US" dirty="0" smtClean="0"/>
              <a:t>(2)</a:t>
            </a:r>
            <a:r>
              <a:rPr lang="zh-CN" altLang="en-US" dirty="0" smtClean="0"/>
              <a:t>软件开发库，</a:t>
            </a:r>
            <a:r>
              <a:rPr lang="en-US" dirty="0" smtClean="0"/>
              <a:t>(3)</a:t>
            </a:r>
            <a:r>
              <a:rPr lang="zh-CN" altLang="en-US" dirty="0" smtClean="0"/>
              <a:t>文档控制，</a:t>
            </a:r>
            <a:r>
              <a:rPr lang="en-US" dirty="0" smtClean="0"/>
              <a:t>(4)</a:t>
            </a:r>
            <a:r>
              <a:rPr lang="zh-CN" altLang="en-US" dirty="0" smtClean="0"/>
              <a:t>项目材料的存储和处理，</a:t>
            </a:r>
            <a:r>
              <a:rPr lang="en-US" dirty="0" smtClean="0"/>
              <a:t>(5)</a:t>
            </a:r>
            <a:r>
              <a:rPr lang="zh-CN" altLang="en-US" dirty="0" smtClean="0"/>
              <a:t>非提交物的控制，</a:t>
            </a:r>
            <a:r>
              <a:rPr lang="en-US" dirty="0" smtClean="0"/>
              <a:t>(6)</a:t>
            </a:r>
            <a:r>
              <a:rPr lang="zh-CN" altLang="en-US" dirty="0" smtClean="0"/>
              <a:t>风险管理，</a:t>
            </a:r>
            <a:r>
              <a:rPr lang="en-US" dirty="0" smtClean="0"/>
              <a:t>(7)</a:t>
            </a:r>
            <a:r>
              <a:rPr lang="zh-CN" altLang="en-US" dirty="0" smtClean="0"/>
              <a:t>纠错活动，</a:t>
            </a:r>
            <a:r>
              <a:rPr lang="en-US" dirty="0" smtClean="0"/>
              <a:t>(8)</a:t>
            </a:r>
            <a:r>
              <a:rPr lang="zh-CN" altLang="en-US" dirty="0" smtClean="0"/>
              <a:t>是否遵循了批准标准和规程。</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21.6.2 </a:t>
            </a:r>
            <a:r>
              <a:rPr lang="zh-CN" altLang="en-US" dirty="0" smtClean="0"/>
              <a:t>验收审查、安装和检验</a:t>
            </a:r>
            <a:endParaRPr lang="zh-CN" altLang="en-US" dirty="0"/>
          </a:p>
        </p:txBody>
      </p:sp>
      <p:sp>
        <p:nvSpPr>
          <p:cNvPr id="3" name="内容占位符 2"/>
          <p:cNvSpPr>
            <a:spLocks noGrp="1"/>
          </p:cNvSpPr>
          <p:nvPr>
            <p:ph idx="1"/>
          </p:nvPr>
        </p:nvSpPr>
        <p:spPr/>
        <p:txBody>
          <a:bodyPr/>
          <a:lstStyle/>
          <a:p>
            <a:r>
              <a:rPr lang="zh-CN" altLang="en-US" dirty="0" smtClean="0"/>
              <a:t>委托方必须组织验收审查。</a:t>
            </a:r>
            <a:endParaRPr lang="en-US" altLang="zh-CN" dirty="0" smtClean="0"/>
          </a:p>
          <a:p>
            <a:pPr lvl="1"/>
            <a:r>
              <a:rPr lang="zh-CN" altLang="en-US" dirty="0" smtClean="0"/>
              <a:t>并要求承包商按合同的要求提供所有的提交物，以及执行评审的规程</a:t>
            </a:r>
            <a:r>
              <a:rPr lang="zh-CN" altLang="en-US" dirty="0" smtClean="0"/>
              <a:t>。</a:t>
            </a:r>
            <a:endParaRPr lang="en-US" altLang="zh-CN" dirty="0" smtClean="0"/>
          </a:p>
          <a:p>
            <a:r>
              <a:rPr lang="zh-CN" altLang="en-US" dirty="0" smtClean="0"/>
              <a:t>委托</a:t>
            </a:r>
            <a:r>
              <a:rPr lang="zh-CN" altLang="en-US" dirty="0" smtClean="0"/>
              <a:t>方要组织执行正式的</a:t>
            </a:r>
            <a:r>
              <a:rPr lang="zh-CN" altLang="en-US" dirty="0" smtClean="0"/>
              <a:t>评审</a:t>
            </a:r>
            <a:endParaRPr lang="zh-CN" altLang="en-US" dirty="0" smtClean="0"/>
          </a:p>
          <a:p>
            <a:r>
              <a:rPr lang="zh-CN" altLang="en-US" dirty="0" smtClean="0"/>
              <a:t>委托</a:t>
            </a:r>
            <a:r>
              <a:rPr lang="zh-CN" altLang="en-US" dirty="0" smtClean="0"/>
              <a:t>方要评审安装情况，并对提交的产品和系统，及其相关部件进行完整的检验。</a:t>
            </a:r>
            <a:endParaRPr lang="en-US" altLang="zh-CN" dirty="0" smtClean="0"/>
          </a:p>
          <a:p>
            <a:pPr lvl="1"/>
            <a:r>
              <a:rPr lang="zh-CN" altLang="en-US" dirty="0" smtClean="0"/>
              <a:t>必须要求承包商提供相关的软件配置情况。</a:t>
            </a:r>
            <a:endParaRPr lang="en-US" altLang="zh-CN" dirty="0" smtClean="0"/>
          </a:p>
          <a:p>
            <a:pPr lvl="1"/>
            <a:r>
              <a:rPr lang="zh-CN" altLang="en-US" dirty="0" smtClean="0"/>
              <a:t>特别地，对于要求承包商提交源代码的项目，必须在干净的环境下，</a:t>
            </a:r>
            <a:r>
              <a:rPr lang="zh-CN" altLang="en-US" b="1" dirty="0" smtClean="0"/>
              <a:t>进行全面的重新编译，并生成与承包商提交的可执行和已安装的系统一样的系统。</a:t>
            </a:r>
            <a:endParaRPr lang="zh-CN" alt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21.6.3 </a:t>
            </a:r>
            <a:r>
              <a:rPr lang="zh-CN" altLang="en-US" dirty="0" smtClean="0"/>
              <a:t>对子承包商的评价和管理</a:t>
            </a:r>
            <a:endParaRPr lang="zh-CN" altLang="en-US" dirty="0"/>
          </a:p>
        </p:txBody>
      </p:sp>
      <p:sp>
        <p:nvSpPr>
          <p:cNvPr id="3" name="内容占位符 2"/>
          <p:cNvSpPr>
            <a:spLocks noGrp="1"/>
          </p:cNvSpPr>
          <p:nvPr>
            <p:ph idx="1"/>
          </p:nvPr>
        </p:nvSpPr>
        <p:spPr/>
        <p:txBody>
          <a:bodyPr/>
          <a:lstStyle/>
          <a:p>
            <a:r>
              <a:rPr lang="en-US" dirty="0" smtClean="0"/>
              <a:t>CMMI</a:t>
            </a:r>
            <a:r>
              <a:rPr lang="zh-CN" altLang="en-US" dirty="0" smtClean="0"/>
              <a:t>把子合同商管理作为第二级关键过程域之一</a:t>
            </a:r>
            <a:r>
              <a:rPr lang="en-US" dirty="0" smtClean="0"/>
              <a:t>(</a:t>
            </a:r>
            <a:r>
              <a:rPr lang="zh-CN" altLang="en-US" dirty="0" smtClean="0"/>
              <a:t>见第</a:t>
            </a:r>
            <a:r>
              <a:rPr lang="en-US" dirty="0" smtClean="0"/>
              <a:t>20</a:t>
            </a:r>
            <a:r>
              <a:rPr lang="zh-CN" altLang="en-US" dirty="0" smtClean="0"/>
              <a:t>章</a:t>
            </a:r>
            <a:r>
              <a:rPr lang="en-US" dirty="0" smtClean="0"/>
              <a:t>)</a:t>
            </a:r>
            <a:r>
              <a:rPr lang="zh-CN" altLang="en-US" dirty="0" smtClean="0"/>
              <a:t>。</a:t>
            </a:r>
          </a:p>
          <a:p>
            <a:r>
              <a:rPr lang="zh-CN" altLang="en-US" dirty="0" smtClean="0"/>
              <a:t>项目的委托方必须要求承包商对分包给子承包商的部分的需求等进行完整性的评审。</a:t>
            </a:r>
            <a:endParaRPr lang="en-US" altLang="zh-CN" dirty="0" smtClean="0"/>
          </a:p>
          <a:p>
            <a:r>
              <a:rPr lang="zh-CN" altLang="en-US" dirty="0" smtClean="0"/>
              <a:t>主承包商必须向委托方提供子承包商能够完成要求和质量的证据，并提供实际的质量和数据。</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21.6.4 </a:t>
            </a:r>
            <a:r>
              <a:rPr lang="zh-CN" altLang="en-US" dirty="0" smtClean="0"/>
              <a:t>对已有软件项的评价</a:t>
            </a:r>
            <a:endParaRPr lang="zh-CN" altLang="en-US" dirty="0"/>
          </a:p>
        </p:txBody>
      </p:sp>
      <p:sp>
        <p:nvSpPr>
          <p:cNvPr id="3" name="内容占位符 2"/>
          <p:cNvSpPr>
            <a:spLocks noGrp="1"/>
          </p:cNvSpPr>
          <p:nvPr>
            <p:ph idx="1"/>
          </p:nvPr>
        </p:nvSpPr>
        <p:spPr/>
        <p:txBody>
          <a:bodyPr/>
          <a:lstStyle/>
          <a:p>
            <a:r>
              <a:rPr lang="zh-CN" altLang="en-US" dirty="0" smtClean="0"/>
              <a:t>对于商业上直接可用的、复用的、或政府部门制定的、或出于政策和政治因素考虑等，所必须使用的软件，而不是为本项目开发的软件（称为非开发软件项，或已有软件项）。</a:t>
            </a:r>
            <a:endParaRPr lang="en-US" altLang="zh-CN" dirty="0" smtClean="0"/>
          </a:p>
          <a:p>
            <a:r>
              <a:rPr lang="zh-CN" altLang="en-US" dirty="0" smtClean="0"/>
              <a:t>委托方应组织，并要求承包商对这些软件部件或产品进行评价，确保影响系统质量相关因素被考虑到。</a:t>
            </a:r>
            <a:endParaRPr lang="en-US" altLang="zh-CN" dirty="0" smtClean="0"/>
          </a:p>
          <a:p>
            <a:r>
              <a:rPr lang="zh-CN" altLang="en-US" dirty="0" smtClean="0"/>
              <a:t>要求承包商写出对这些软件的评估报告，评价这些软件是否能够可以使用、是否满足质量和可信赖性要求（参见第</a:t>
            </a:r>
            <a:r>
              <a:rPr lang="en-US" dirty="0" smtClean="0"/>
              <a:t>6.4</a:t>
            </a:r>
            <a:r>
              <a:rPr lang="zh-CN" altLang="en-US" dirty="0" smtClean="0"/>
              <a:t>节）。</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21.6.5</a:t>
            </a:r>
            <a:r>
              <a:rPr lang="zh-CN" altLang="en-US" dirty="0" smtClean="0"/>
              <a:t>纠错体系</a:t>
            </a:r>
            <a:endParaRPr lang="zh-CN" altLang="en-US" dirty="0"/>
          </a:p>
        </p:txBody>
      </p:sp>
      <p:grpSp>
        <p:nvGrpSpPr>
          <p:cNvPr id="4" name="Group 1"/>
          <p:cNvGrpSpPr>
            <a:grpSpLocks noChangeAspect="1"/>
          </p:cNvGrpSpPr>
          <p:nvPr/>
        </p:nvGrpSpPr>
        <p:grpSpPr bwMode="auto">
          <a:xfrm>
            <a:off x="2052468" y="2007248"/>
            <a:ext cx="7001674" cy="4498807"/>
            <a:chOff x="1559" y="2110"/>
            <a:chExt cx="7638" cy="4991"/>
          </a:xfrm>
        </p:grpSpPr>
        <p:sp>
          <p:nvSpPr>
            <p:cNvPr id="5" name="AutoShape 29"/>
            <p:cNvSpPr>
              <a:spLocks noChangeAspect="1" noChangeArrowheads="1" noTextEdit="1"/>
            </p:cNvSpPr>
            <p:nvPr/>
          </p:nvSpPr>
          <p:spPr bwMode="auto">
            <a:xfrm>
              <a:off x="1559" y="2110"/>
              <a:ext cx="7638" cy="4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 name="Text Box 28"/>
            <p:cNvSpPr txBox="1">
              <a:spLocks noChangeArrowheads="1"/>
            </p:cNvSpPr>
            <p:nvPr/>
          </p:nvSpPr>
          <p:spPr bwMode="auto">
            <a:xfrm>
              <a:off x="6383" y="2915"/>
              <a:ext cx="1809"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1.</a:t>
              </a:r>
              <a:r>
                <a:rPr kumimoji="0" lang="zh-CN" altLang="en-US" sz="14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报告发现的问题</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7" name="Text Box 27"/>
            <p:cNvSpPr txBox="1">
              <a:spLocks noChangeArrowheads="1"/>
            </p:cNvSpPr>
            <p:nvPr/>
          </p:nvSpPr>
          <p:spPr bwMode="auto">
            <a:xfrm>
              <a:off x="7991" y="3881"/>
              <a:ext cx="1005"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2.</a:t>
              </a:r>
              <a:r>
                <a:rPr kumimoji="0" lang="zh-CN" altLang="en-US" sz="1400" dirty="0">
                  <a:latin typeface="宋体" panose="02010600030101010101" pitchFamily="2" charset="-122"/>
                  <a:cs typeface="Times New Roman" panose="02020603050405020304" pitchFamily="18" charset="0"/>
                </a:rPr>
                <a:t>分析这些问题</a:t>
              </a:r>
            </a:p>
          </p:txBody>
        </p:sp>
        <p:sp>
          <p:nvSpPr>
            <p:cNvPr id="8" name="Text Box 26"/>
            <p:cNvSpPr txBox="1">
              <a:spLocks noChangeArrowheads="1"/>
            </p:cNvSpPr>
            <p:nvPr/>
          </p:nvSpPr>
          <p:spPr bwMode="auto">
            <a:xfrm>
              <a:off x="7472" y="4815"/>
              <a:ext cx="1607" cy="8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3.</a:t>
              </a:r>
              <a:r>
                <a:rPr kumimoji="0" lang="zh-CN" altLang="en-US" sz="1400" dirty="0">
                  <a:latin typeface="宋体" panose="02010600030101010101" pitchFamily="2" charset="-122"/>
                  <a:cs typeface="Times New Roman" panose="02020603050405020304" pitchFamily="18" charset="0"/>
                </a:rPr>
                <a:t>按错误类型和严重程度，对问题进行分类</a:t>
              </a:r>
            </a:p>
          </p:txBody>
        </p:sp>
        <p:sp>
          <p:nvSpPr>
            <p:cNvPr id="9" name="Text Box 25"/>
            <p:cNvSpPr txBox="1">
              <a:spLocks noChangeArrowheads="1"/>
            </p:cNvSpPr>
            <p:nvPr/>
          </p:nvSpPr>
          <p:spPr bwMode="auto">
            <a:xfrm>
              <a:off x="7589" y="5974"/>
              <a:ext cx="1407"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4.</a:t>
              </a:r>
              <a:r>
                <a:rPr kumimoji="0" lang="zh-CN" altLang="en-US" sz="1400" dirty="0">
                  <a:latin typeface="宋体" panose="02010600030101010101" pitchFamily="2" charset="-122"/>
                  <a:cs typeface="Times New Roman" panose="02020603050405020304" pitchFamily="18" charset="0"/>
                </a:rPr>
                <a:t>给出必要的纠错活动</a:t>
              </a:r>
            </a:p>
          </p:txBody>
        </p:sp>
        <p:sp>
          <p:nvSpPr>
            <p:cNvPr id="10" name="Text Box 24"/>
            <p:cNvSpPr txBox="1">
              <a:spLocks noChangeArrowheads="1"/>
            </p:cNvSpPr>
            <p:nvPr/>
          </p:nvSpPr>
          <p:spPr bwMode="auto">
            <a:xfrm>
              <a:off x="6182" y="6169"/>
              <a:ext cx="1206"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5.</a:t>
              </a:r>
              <a:r>
                <a:rPr kumimoji="0" lang="zh-CN" altLang="en-US" sz="1400" dirty="0">
                  <a:latin typeface="宋体" panose="02010600030101010101" pitchFamily="2" charset="-122"/>
                  <a:cs typeface="Times New Roman" panose="02020603050405020304" pitchFamily="18" charset="0"/>
                </a:rPr>
                <a:t>分析问题的趋势</a:t>
              </a:r>
            </a:p>
          </p:txBody>
        </p:sp>
        <p:sp>
          <p:nvSpPr>
            <p:cNvPr id="11" name="Text Box 23"/>
            <p:cNvSpPr txBox="1">
              <a:spLocks noChangeArrowheads="1"/>
            </p:cNvSpPr>
            <p:nvPr/>
          </p:nvSpPr>
          <p:spPr bwMode="auto">
            <a:xfrm>
              <a:off x="3770" y="6296"/>
              <a:ext cx="1809" cy="5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6.</a:t>
              </a:r>
              <a:r>
                <a:rPr kumimoji="0" lang="zh-CN" altLang="en-US" sz="1400" dirty="0">
                  <a:latin typeface="宋体" panose="02010600030101010101" pitchFamily="2" charset="-122"/>
                  <a:cs typeface="Times New Roman" panose="02020603050405020304" pitchFamily="18" charset="0"/>
                </a:rPr>
                <a:t>依据分析，给出质量的改进建议</a:t>
              </a:r>
            </a:p>
          </p:txBody>
        </p:sp>
        <p:sp>
          <p:nvSpPr>
            <p:cNvPr id="12" name="Text Box 22"/>
            <p:cNvSpPr txBox="1">
              <a:spLocks noChangeArrowheads="1"/>
            </p:cNvSpPr>
            <p:nvPr/>
          </p:nvSpPr>
          <p:spPr bwMode="auto">
            <a:xfrm>
              <a:off x="4574" y="5169"/>
              <a:ext cx="1206"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7.</a:t>
              </a:r>
              <a:r>
                <a:rPr kumimoji="0" lang="zh-CN" altLang="en-US" sz="1400" dirty="0">
                  <a:latin typeface="宋体" panose="02010600030101010101" pitchFamily="2" charset="-122"/>
                  <a:cs typeface="Times New Roman" panose="02020603050405020304" pitchFamily="18" charset="0"/>
                </a:rPr>
                <a:t>授权实施纠错步骤</a:t>
              </a:r>
            </a:p>
          </p:txBody>
        </p:sp>
        <p:sp>
          <p:nvSpPr>
            <p:cNvPr id="13" name="Text Box 21"/>
            <p:cNvSpPr txBox="1">
              <a:spLocks noChangeArrowheads="1"/>
            </p:cNvSpPr>
            <p:nvPr/>
          </p:nvSpPr>
          <p:spPr bwMode="auto">
            <a:xfrm>
              <a:off x="2363" y="5169"/>
              <a:ext cx="1407"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8.</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将纠错</a:t>
              </a:r>
              <a:r>
                <a:rPr kumimoji="0" lang="zh-CN" altLang="en-US" sz="1400" dirty="0">
                  <a:latin typeface="宋体" panose="02010600030101010101" pitchFamily="2" charset="-122"/>
                  <a:cs typeface="Times New Roman" panose="02020603050405020304" pitchFamily="18" charset="0"/>
                </a:rPr>
                <a:t>活动编写成文档</a:t>
              </a:r>
            </a:p>
          </p:txBody>
        </p:sp>
        <p:sp>
          <p:nvSpPr>
            <p:cNvPr id="14" name="Text Box 20"/>
            <p:cNvSpPr txBox="1">
              <a:spLocks noChangeArrowheads="1"/>
            </p:cNvSpPr>
            <p:nvPr/>
          </p:nvSpPr>
          <p:spPr bwMode="auto">
            <a:xfrm>
              <a:off x="4373" y="4203"/>
              <a:ext cx="1407" cy="6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9. </a:t>
              </a:r>
              <a:r>
                <a:rPr kumimoji="0" lang="zh-CN" altLang="en-US" sz="1400" dirty="0">
                  <a:latin typeface="宋体" panose="02010600030101010101" pitchFamily="2" charset="-122"/>
                  <a:cs typeface="Times New Roman" panose="02020603050405020304" pitchFamily="18" charset="0"/>
                </a:rPr>
                <a:t>关闭问题后，重新评价</a:t>
              </a:r>
            </a:p>
          </p:txBody>
        </p:sp>
        <p:sp>
          <p:nvSpPr>
            <p:cNvPr id="15" name="Text Box 19"/>
            <p:cNvSpPr txBox="1">
              <a:spLocks noChangeArrowheads="1"/>
            </p:cNvSpPr>
            <p:nvPr/>
          </p:nvSpPr>
          <p:spPr bwMode="auto">
            <a:xfrm>
              <a:off x="4373" y="3237"/>
              <a:ext cx="1407"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latin typeface="宋体" panose="02010600030101010101" pitchFamily="2" charset="-122"/>
                  <a:cs typeface="Times New Roman" panose="02020603050405020304" pitchFamily="18" charset="0"/>
                </a:rPr>
                <a:t>10.</a:t>
              </a:r>
              <a:r>
                <a:rPr kumimoji="0" lang="zh-CN" altLang="en-US" sz="1400" dirty="0">
                  <a:latin typeface="宋体" panose="02010600030101010101" pitchFamily="2" charset="-122"/>
                  <a:cs typeface="Times New Roman" panose="02020603050405020304" pitchFamily="18" charset="0"/>
                </a:rPr>
                <a:t>跟踪和关闭报告的问题</a:t>
              </a:r>
            </a:p>
          </p:txBody>
        </p:sp>
        <p:sp>
          <p:nvSpPr>
            <p:cNvPr id="16" name="Text Box 18"/>
            <p:cNvSpPr txBox="1">
              <a:spLocks noChangeArrowheads="1"/>
            </p:cNvSpPr>
            <p:nvPr/>
          </p:nvSpPr>
          <p:spPr bwMode="auto">
            <a:xfrm>
              <a:off x="1760" y="3237"/>
              <a:ext cx="2412" cy="11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11.</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向委托方提供解决关键问题的</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可见证据</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，证据包括：问题的分类</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、严重程度</a:t>
              </a:r>
              <a:r>
                <a:rPr kumimoji="0" lang="zh-CN" altLang="en-US" sz="14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、以及问题更改报告。</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7" name="Freeform 17"/>
            <p:cNvSpPr>
              <a:spLocks/>
            </p:cNvSpPr>
            <p:nvPr/>
          </p:nvSpPr>
          <p:spPr bwMode="auto">
            <a:xfrm>
              <a:off x="8511" y="4507"/>
              <a:ext cx="120" cy="315"/>
            </a:xfrm>
            <a:custGeom>
              <a:avLst/>
              <a:gdLst>
                <a:gd name="T0" fmla="*/ 120 w 120"/>
                <a:gd name="T1" fmla="*/ 0 h 315"/>
                <a:gd name="T2" fmla="*/ 90 w 120"/>
                <a:gd name="T3" fmla="*/ 165 h 315"/>
                <a:gd name="T4" fmla="*/ 0 w 120"/>
                <a:gd name="T5" fmla="*/ 315 h 315"/>
              </a:gdLst>
              <a:ahLst/>
              <a:cxnLst>
                <a:cxn ang="0">
                  <a:pos x="T0" y="T1"/>
                </a:cxn>
                <a:cxn ang="0">
                  <a:pos x="T2" y="T3"/>
                </a:cxn>
                <a:cxn ang="0">
                  <a:pos x="T4" y="T5"/>
                </a:cxn>
              </a:cxnLst>
              <a:rect l="0" t="0" r="r" b="b"/>
              <a:pathLst>
                <a:path w="120" h="315">
                  <a:moveTo>
                    <a:pt x="120" y="0"/>
                  </a:moveTo>
                  <a:cubicBezTo>
                    <a:pt x="115" y="27"/>
                    <a:pt x="110" y="113"/>
                    <a:pt x="90" y="165"/>
                  </a:cubicBezTo>
                  <a:cubicBezTo>
                    <a:pt x="70" y="217"/>
                    <a:pt x="19" y="284"/>
                    <a:pt x="0" y="315"/>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Freeform 16"/>
            <p:cNvSpPr>
              <a:spLocks/>
            </p:cNvSpPr>
            <p:nvPr/>
          </p:nvSpPr>
          <p:spPr bwMode="auto">
            <a:xfrm>
              <a:off x="8265" y="5630"/>
              <a:ext cx="47" cy="330"/>
            </a:xfrm>
            <a:custGeom>
              <a:avLst/>
              <a:gdLst>
                <a:gd name="T0" fmla="*/ 15 w 47"/>
                <a:gd name="T1" fmla="*/ 0 h 330"/>
                <a:gd name="T2" fmla="*/ 45 w 47"/>
                <a:gd name="T3" fmla="*/ 165 h 330"/>
                <a:gd name="T4" fmla="*/ 0 w 47"/>
                <a:gd name="T5" fmla="*/ 330 h 330"/>
              </a:gdLst>
              <a:ahLst/>
              <a:cxnLst>
                <a:cxn ang="0">
                  <a:pos x="T0" y="T1"/>
                </a:cxn>
                <a:cxn ang="0">
                  <a:pos x="T2" y="T3"/>
                </a:cxn>
                <a:cxn ang="0">
                  <a:pos x="T4" y="T5"/>
                </a:cxn>
              </a:cxnLst>
              <a:rect l="0" t="0" r="r" b="b"/>
              <a:pathLst>
                <a:path w="47" h="330">
                  <a:moveTo>
                    <a:pt x="15" y="0"/>
                  </a:moveTo>
                  <a:cubicBezTo>
                    <a:pt x="20" y="27"/>
                    <a:pt x="47" y="110"/>
                    <a:pt x="45" y="165"/>
                  </a:cubicBezTo>
                  <a:cubicBezTo>
                    <a:pt x="43" y="220"/>
                    <a:pt x="9" y="296"/>
                    <a:pt x="0" y="330"/>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Freeform 15"/>
            <p:cNvSpPr>
              <a:spLocks/>
            </p:cNvSpPr>
            <p:nvPr/>
          </p:nvSpPr>
          <p:spPr bwMode="auto">
            <a:xfrm>
              <a:off x="7388" y="6135"/>
              <a:ext cx="202" cy="216"/>
            </a:xfrm>
            <a:custGeom>
              <a:avLst/>
              <a:gdLst>
                <a:gd name="T0" fmla="*/ 403 w 403"/>
                <a:gd name="T1" fmla="*/ 0 h 143"/>
                <a:gd name="T2" fmla="*/ 253 w 403"/>
                <a:gd name="T3" fmla="*/ 75 h 143"/>
                <a:gd name="T4" fmla="*/ 0 w 403"/>
                <a:gd name="T5" fmla="*/ 143 h 143"/>
              </a:gdLst>
              <a:ahLst/>
              <a:cxnLst>
                <a:cxn ang="0">
                  <a:pos x="T0" y="T1"/>
                </a:cxn>
                <a:cxn ang="0">
                  <a:pos x="T2" y="T3"/>
                </a:cxn>
                <a:cxn ang="0">
                  <a:pos x="T4" y="T5"/>
                </a:cxn>
              </a:cxnLst>
              <a:rect l="0" t="0" r="r" b="b"/>
              <a:pathLst>
                <a:path w="403" h="143">
                  <a:moveTo>
                    <a:pt x="403" y="0"/>
                  </a:moveTo>
                  <a:cubicBezTo>
                    <a:pt x="378" y="10"/>
                    <a:pt x="320" y="51"/>
                    <a:pt x="253" y="75"/>
                  </a:cubicBezTo>
                  <a:cubicBezTo>
                    <a:pt x="186" y="99"/>
                    <a:pt x="53" y="129"/>
                    <a:pt x="0" y="143"/>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14"/>
            <p:cNvSpPr>
              <a:spLocks/>
            </p:cNvSpPr>
            <p:nvPr/>
          </p:nvSpPr>
          <p:spPr bwMode="auto">
            <a:xfrm>
              <a:off x="4611" y="4829"/>
              <a:ext cx="195" cy="315"/>
            </a:xfrm>
            <a:custGeom>
              <a:avLst/>
              <a:gdLst>
                <a:gd name="T0" fmla="*/ 0 w 195"/>
                <a:gd name="T1" fmla="*/ 315 h 315"/>
                <a:gd name="T2" fmla="*/ 60 w 195"/>
                <a:gd name="T3" fmla="*/ 180 h 315"/>
                <a:gd name="T4" fmla="*/ 195 w 195"/>
                <a:gd name="T5" fmla="*/ 0 h 315"/>
              </a:gdLst>
              <a:ahLst/>
              <a:cxnLst>
                <a:cxn ang="0">
                  <a:pos x="T0" y="T1"/>
                </a:cxn>
                <a:cxn ang="0">
                  <a:pos x="T2" y="T3"/>
                </a:cxn>
                <a:cxn ang="0">
                  <a:pos x="T4" y="T5"/>
                </a:cxn>
              </a:cxnLst>
              <a:rect l="0" t="0" r="r" b="b"/>
              <a:pathLst>
                <a:path w="195" h="315">
                  <a:moveTo>
                    <a:pt x="0" y="315"/>
                  </a:moveTo>
                  <a:cubicBezTo>
                    <a:pt x="7" y="293"/>
                    <a:pt x="27" y="233"/>
                    <a:pt x="60" y="180"/>
                  </a:cubicBezTo>
                  <a:cubicBezTo>
                    <a:pt x="93" y="127"/>
                    <a:pt x="167" y="37"/>
                    <a:pt x="195" y="0"/>
                  </a:cubicBezTo>
                </a:path>
              </a:pathLst>
            </a:custGeom>
            <a:noFill/>
            <a:ln w="6350">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Freeform 13"/>
            <p:cNvSpPr>
              <a:spLocks/>
            </p:cNvSpPr>
            <p:nvPr/>
          </p:nvSpPr>
          <p:spPr bwMode="auto">
            <a:xfrm>
              <a:off x="5579" y="6457"/>
              <a:ext cx="603" cy="208"/>
            </a:xfrm>
            <a:custGeom>
              <a:avLst/>
              <a:gdLst>
                <a:gd name="T0" fmla="*/ 603 w 603"/>
                <a:gd name="T1" fmla="*/ 161 h 208"/>
                <a:gd name="T2" fmla="*/ 415 w 603"/>
                <a:gd name="T3" fmla="*/ 181 h 208"/>
                <a:gd name="T4" fmla="*/ 0 w 603"/>
                <a:gd name="T5" fmla="*/ 0 h 208"/>
              </a:gdLst>
              <a:ahLst/>
              <a:cxnLst>
                <a:cxn ang="0">
                  <a:pos x="T0" y="T1"/>
                </a:cxn>
                <a:cxn ang="0">
                  <a:pos x="T2" y="T3"/>
                </a:cxn>
                <a:cxn ang="0">
                  <a:pos x="T4" y="T5"/>
                </a:cxn>
              </a:cxnLst>
              <a:rect l="0" t="0" r="r" b="b"/>
              <a:pathLst>
                <a:path w="603" h="208">
                  <a:moveTo>
                    <a:pt x="603" y="161"/>
                  </a:moveTo>
                  <a:cubicBezTo>
                    <a:pt x="572" y="164"/>
                    <a:pt x="516" y="208"/>
                    <a:pt x="415" y="181"/>
                  </a:cubicBezTo>
                  <a:cubicBezTo>
                    <a:pt x="314" y="154"/>
                    <a:pt x="86" y="38"/>
                    <a:pt x="0" y="0"/>
                  </a:cubicBezTo>
                </a:path>
              </a:pathLst>
            </a:custGeom>
            <a:noFill/>
            <a:ln w="12700">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Freeform 12"/>
            <p:cNvSpPr>
              <a:spLocks/>
            </p:cNvSpPr>
            <p:nvPr/>
          </p:nvSpPr>
          <p:spPr bwMode="auto">
            <a:xfrm>
              <a:off x="7991" y="3398"/>
              <a:ext cx="402" cy="483"/>
            </a:xfrm>
            <a:custGeom>
              <a:avLst/>
              <a:gdLst>
                <a:gd name="T0" fmla="*/ 0 w 322"/>
                <a:gd name="T1" fmla="*/ 0 h 322"/>
                <a:gd name="T2" fmla="*/ 125 w 322"/>
                <a:gd name="T3" fmla="*/ 78 h 322"/>
                <a:gd name="T4" fmla="*/ 322 w 322"/>
                <a:gd name="T5" fmla="*/ 322 h 322"/>
              </a:gdLst>
              <a:ahLst/>
              <a:cxnLst>
                <a:cxn ang="0">
                  <a:pos x="T0" y="T1"/>
                </a:cxn>
                <a:cxn ang="0">
                  <a:pos x="T2" y="T3"/>
                </a:cxn>
                <a:cxn ang="0">
                  <a:pos x="T4" y="T5"/>
                </a:cxn>
              </a:cxnLst>
              <a:rect l="0" t="0" r="r" b="b"/>
              <a:pathLst>
                <a:path w="322" h="322">
                  <a:moveTo>
                    <a:pt x="0" y="0"/>
                  </a:moveTo>
                  <a:cubicBezTo>
                    <a:pt x="21" y="13"/>
                    <a:pt x="71" y="24"/>
                    <a:pt x="125" y="78"/>
                  </a:cubicBezTo>
                  <a:cubicBezTo>
                    <a:pt x="179" y="132"/>
                    <a:pt x="281" y="271"/>
                    <a:pt x="322" y="322"/>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Freeform 11"/>
            <p:cNvSpPr>
              <a:spLocks/>
            </p:cNvSpPr>
            <p:nvPr/>
          </p:nvSpPr>
          <p:spPr bwMode="auto">
            <a:xfrm>
              <a:off x="4942" y="3881"/>
              <a:ext cx="235" cy="322"/>
            </a:xfrm>
            <a:custGeom>
              <a:avLst/>
              <a:gdLst>
                <a:gd name="T0" fmla="*/ 34 w 235"/>
                <a:gd name="T1" fmla="*/ 322 h 322"/>
                <a:gd name="T2" fmla="*/ 34 w 235"/>
                <a:gd name="T3" fmla="*/ 161 h 322"/>
                <a:gd name="T4" fmla="*/ 235 w 235"/>
                <a:gd name="T5" fmla="*/ 0 h 322"/>
              </a:gdLst>
              <a:ahLst/>
              <a:cxnLst>
                <a:cxn ang="0">
                  <a:pos x="T0" y="T1"/>
                </a:cxn>
                <a:cxn ang="0">
                  <a:pos x="T2" y="T3"/>
                </a:cxn>
                <a:cxn ang="0">
                  <a:pos x="T4" y="T5"/>
                </a:cxn>
              </a:cxnLst>
              <a:rect l="0" t="0" r="r" b="b"/>
              <a:pathLst>
                <a:path w="235" h="322">
                  <a:moveTo>
                    <a:pt x="34" y="322"/>
                  </a:moveTo>
                  <a:cubicBezTo>
                    <a:pt x="17" y="268"/>
                    <a:pt x="0" y="215"/>
                    <a:pt x="34" y="161"/>
                  </a:cubicBezTo>
                  <a:cubicBezTo>
                    <a:pt x="68" y="107"/>
                    <a:pt x="151" y="53"/>
                    <a:pt x="235" y="0"/>
                  </a:cubicBezTo>
                </a:path>
              </a:pathLst>
            </a:custGeom>
            <a:noFill/>
            <a:ln w="6350">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Freeform 10"/>
            <p:cNvSpPr>
              <a:spLocks/>
            </p:cNvSpPr>
            <p:nvPr/>
          </p:nvSpPr>
          <p:spPr bwMode="auto">
            <a:xfrm>
              <a:off x="4783" y="5811"/>
              <a:ext cx="287" cy="464"/>
            </a:xfrm>
            <a:custGeom>
              <a:avLst/>
              <a:gdLst>
                <a:gd name="T0" fmla="*/ 287 w 287"/>
                <a:gd name="T1" fmla="*/ 464 h 464"/>
                <a:gd name="T2" fmla="*/ 32 w 287"/>
                <a:gd name="T3" fmla="*/ 255 h 464"/>
                <a:gd name="T4" fmla="*/ 92 w 287"/>
                <a:gd name="T5" fmla="*/ 0 h 464"/>
              </a:gdLst>
              <a:ahLst/>
              <a:cxnLst>
                <a:cxn ang="0">
                  <a:pos x="T0" y="T1"/>
                </a:cxn>
                <a:cxn ang="0">
                  <a:pos x="T2" y="T3"/>
                </a:cxn>
                <a:cxn ang="0">
                  <a:pos x="T4" y="T5"/>
                </a:cxn>
              </a:cxnLst>
              <a:rect l="0" t="0" r="r" b="b"/>
              <a:pathLst>
                <a:path w="287" h="464">
                  <a:moveTo>
                    <a:pt x="287" y="464"/>
                  </a:moveTo>
                  <a:cubicBezTo>
                    <a:pt x="245" y="429"/>
                    <a:pt x="64" y="332"/>
                    <a:pt x="32" y="255"/>
                  </a:cubicBezTo>
                  <a:cubicBezTo>
                    <a:pt x="0" y="178"/>
                    <a:pt x="80" y="53"/>
                    <a:pt x="92" y="0"/>
                  </a:cubicBezTo>
                </a:path>
              </a:pathLst>
            </a:custGeom>
            <a:noFill/>
            <a:ln w="12700">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Freeform 9"/>
            <p:cNvSpPr>
              <a:spLocks/>
            </p:cNvSpPr>
            <p:nvPr/>
          </p:nvSpPr>
          <p:spPr bwMode="auto">
            <a:xfrm>
              <a:off x="2564" y="4364"/>
              <a:ext cx="201" cy="805"/>
            </a:xfrm>
            <a:custGeom>
              <a:avLst/>
              <a:gdLst>
                <a:gd name="T0" fmla="*/ 198 w 198"/>
                <a:gd name="T1" fmla="*/ 870 h 870"/>
                <a:gd name="T2" fmla="*/ 33 w 198"/>
                <a:gd name="T3" fmla="*/ 570 h 870"/>
                <a:gd name="T4" fmla="*/ 3 w 198"/>
                <a:gd name="T5" fmla="*/ 0 h 870"/>
              </a:gdLst>
              <a:ahLst/>
              <a:cxnLst>
                <a:cxn ang="0">
                  <a:pos x="T0" y="T1"/>
                </a:cxn>
                <a:cxn ang="0">
                  <a:pos x="T2" y="T3"/>
                </a:cxn>
                <a:cxn ang="0">
                  <a:pos x="T4" y="T5"/>
                </a:cxn>
              </a:cxnLst>
              <a:rect l="0" t="0" r="r" b="b"/>
              <a:pathLst>
                <a:path w="198" h="870">
                  <a:moveTo>
                    <a:pt x="198" y="870"/>
                  </a:moveTo>
                  <a:cubicBezTo>
                    <a:pt x="173" y="820"/>
                    <a:pt x="66" y="715"/>
                    <a:pt x="33" y="570"/>
                  </a:cubicBezTo>
                  <a:cubicBezTo>
                    <a:pt x="0" y="425"/>
                    <a:pt x="9" y="119"/>
                    <a:pt x="3"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Text Box 8"/>
            <p:cNvSpPr txBox="1">
              <a:spLocks noChangeArrowheads="1"/>
            </p:cNvSpPr>
            <p:nvPr/>
          </p:nvSpPr>
          <p:spPr bwMode="auto">
            <a:xfrm>
              <a:off x="3167" y="2110"/>
              <a:ext cx="2211"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a:latin typeface="宋体" panose="02010600030101010101" pitchFamily="2" charset="-122"/>
                  <a:cs typeface="Times New Roman" panose="02020603050405020304" pitchFamily="18" charset="0"/>
                </a:rPr>
                <a:t>建立缺陷库，降低新项目的错误发生率</a:t>
              </a:r>
            </a:p>
          </p:txBody>
        </p:sp>
        <p:sp>
          <p:nvSpPr>
            <p:cNvPr id="27" name="Freeform 7"/>
            <p:cNvSpPr>
              <a:spLocks/>
            </p:cNvSpPr>
            <p:nvPr/>
          </p:nvSpPr>
          <p:spPr bwMode="auto">
            <a:xfrm>
              <a:off x="2765" y="2432"/>
              <a:ext cx="435" cy="805"/>
            </a:xfrm>
            <a:custGeom>
              <a:avLst/>
              <a:gdLst>
                <a:gd name="T0" fmla="*/ 234 w 435"/>
                <a:gd name="T1" fmla="*/ 805 h 805"/>
                <a:gd name="T2" fmla="*/ 33 w 435"/>
                <a:gd name="T3" fmla="*/ 483 h 805"/>
                <a:gd name="T4" fmla="*/ 435 w 435"/>
                <a:gd name="T5" fmla="*/ 0 h 805"/>
              </a:gdLst>
              <a:ahLst/>
              <a:cxnLst>
                <a:cxn ang="0">
                  <a:pos x="T0" y="T1"/>
                </a:cxn>
                <a:cxn ang="0">
                  <a:pos x="T2" y="T3"/>
                </a:cxn>
                <a:cxn ang="0">
                  <a:pos x="T4" y="T5"/>
                </a:cxn>
              </a:cxnLst>
              <a:rect l="0" t="0" r="r" b="b"/>
              <a:pathLst>
                <a:path w="435" h="805">
                  <a:moveTo>
                    <a:pt x="234" y="805"/>
                  </a:moveTo>
                  <a:cubicBezTo>
                    <a:pt x="117" y="711"/>
                    <a:pt x="0" y="617"/>
                    <a:pt x="33" y="483"/>
                  </a:cubicBezTo>
                  <a:cubicBezTo>
                    <a:pt x="66" y="349"/>
                    <a:pt x="250" y="174"/>
                    <a:pt x="435"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Freeform 6"/>
            <p:cNvSpPr>
              <a:spLocks/>
            </p:cNvSpPr>
            <p:nvPr/>
          </p:nvSpPr>
          <p:spPr bwMode="auto">
            <a:xfrm>
              <a:off x="4172" y="3559"/>
              <a:ext cx="201" cy="188"/>
            </a:xfrm>
            <a:custGeom>
              <a:avLst/>
              <a:gdLst>
                <a:gd name="T0" fmla="*/ 1005 w 1005"/>
                <a:gd name="T1" fmla="*/ 161 h 188"/>
                <a:gd name="T2" fmla="*/ 603 w 1005"/>
                <a:gd name="T3" fmla="*/ 161 h 188"/>
                <a:gd name="T4" fmla="*/ 0 w 1005"/>
                <a:gd name="T5" fmla="*/ 0 h 188"/>
              </a:gdLst>
              <a:ahLst/>
              <a:cxnLst>
                <a:cxn ang="0">
                  <a:pos x="T0" y="T1"/>
                </a:cxn>
                <a:cxn ang="0">
                  <a:pos x="T2" y="T3"/>
                </a:cxn>
                <a:cxn ang="0">
                  <a:pos x="T4" y="T5"/>
                </a:cxn>
              </a:cxnLst>
              <a:rect l="0" t="0" r="r" b="b"/>
              <a:pathLst>
                <a:path w="1005" h="188">
                  <a:moveTo>
                    <a:pt x="1005" y="161"/>
                  </a:moveTo>
                  <a:cubicBezTo>
                    <a:pt x="887" y="174"/>
                    <a:pt x="770" y="188"/>
                    <a:pt x="603" y="161"/>
                  </a:cubicBezTo>
                  <a:cubicBezTo>
                    <a:pt x="436" y="134"/>
                    <a:pt x="218" y="67"/>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Freeform 5"/>
            <p:cNvSpPr>
              <a:spLocks/>
            </p:cNvSpPr>
            <p:nvPr/>
          </p:nvSpPr>
          <p:spPr bwMode="auto">
            <a:xfrm>
              <a:off x="3770" y="5491"/>
              <a:ext cx="804" cy="188"/>
            </a:xfrm>
            <a:custGeom>
              <a:avLst/>
              <a:gdLst>
                <a:gd name="T0" fmla="*/ 804 w 804"/>
                <a:gd name="T1" fmla="*/ 161 h 188"/>
                <a:gd name="T2" fmla="*/ 402 w 804"/>
                <a:gd name="T3" fmla="*/ 161 h 188"/>
                <a:gd name="T4" fmla="*/ 0 w 804"/>
                <a:gd name="T5" fmla="*/ 0 h 188"/>
              </a:gdLst>
              <a:ahLst/>
              <a:cxnLst>
                <a:cxn ang="0">
                  <a:pos x="T0" y="T1"/>
                </a:cxn>
                <a:cxn ang="0">
                  <a:pos x="T2" y="T3"/>
                </a:cxn>
                <a:cxn ang="0">
                  <a:pos x="T4" y="T5"/>
                </a:cxn>
              </a:cxnLst>
              <a:rect l="0" t="0" r="r" b="b"/>
              <a:pathLst>
                <a:path w="804" h="188">
                  <a:moveTo>
                    <a:pt x="804" y="161"/>
                  </a:moveTo>
                  <a:cubicBezTo>
                    <a:pt x="670" y="174"/>
                    <a:pt x="536" y="188"/>
                    <a:pt x="402" y="161"/>
                  </a:cubicBezTo>
                  <a:cubicBezTo>
                    <a:pt x="268" y="134"/>
                    <a:pt x="134" y="67"/>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Freeform 4"/>
            <p:cNvSpPr>
              <a:spLocks/>
            </p:cNvSpPr>
            <p:nvPr/>
          </p:nvSpPr>
          <p:spPr bwMode="auto">
            <a:xfrm>
              <a:off x="5378" y="2271"/>
              <a:ext cx="1206" cy="644"/>
            </a:xfrm>
            <a:custGeom>
              <a:avLst/>
              <a:gdLst>
                <a:gd name="T0" fmla="*/ 0 w 1206"/>
                <a:gd name="T1" fmla="*/ 0 h 644"/>
                <a:gd name="T2" fmla="*/ 603 w 1206"/>
                <a:gd name="T3" fmla="*/ 161 h 644"/>
                <a:gd name="T4" fmla="*/ 1206 w 1206"/>
                <a:gd name="T5" fmla="*/ 644 h 644"/>
              </a:gdLst>
              <a:ahLst/>
              <a:cxnLst>
                <a:cxn ang="0">
                  <a:pos x="T0" y="T1"/>
                </a:cxn>
                <a:cxn ang="0">
                  <a:pos x="T2" y="T3"/>
                </a:cxn>
                <a:cxn ang="0">
                  <a:pos x="T4" y="T5"/>
                </a:cxn>
              </a:cxnLst>
              <a:rect l="0" t="0" r="r" b="b"/>
              <a:pathLst>
                <a:path w="1206" h="644">
                  <a:moveTo>
                    <a:pt x="0" y="0"/>
                  </a:moveTo>
                  <a:cubicBezTo>
                    <a:pt x="201" y="27"/>
                    <a:pt x="402" y="54"/>
                    <a:pt x="603" y="161"/>
                  </a:cubicBezTo>
                  <a:cubicBezTo>
                    <a:pt x="804" y="268"/>
                    <a:pt x="1005" y="456"/>
                    <a:pt x="1206" y="644"/>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Line 3"/>
            <p:cNvSpPr>
              <a:spLocks noChangeShapeType="1"/>
            </p:cNvSpPr>
            <p:nvPr/>
          </p:nvSpPr>
          <p:spPr bwMode="auto">
            <a:xfrm>
              <a:off x="7388" y="2432"/>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Freeform 2"/>
            <p:cNvSpPr>
              <a:spLocks/>
            </p:cNvSpPr>
            <p:nvPr/>
          </p:nvSpPr>
          <p:spPr bwMode="auto">
            <a:xfrm>
              <a:off x="5780" y="3183"/>
              <a:ext cx="603" cy="376"/>
            </a:xfrm>
            <a:custGeom>
              <a:avLst/>
              <a:gdLst>
                <a:gd name="T0" fmla="*/ 0 w 603"/>
                <a:gd name="T1" fmla="*/ 376 h 376"/>
                <a:gd name="T2" fmla="*/ 201 w 603"/>
                <a:gd name="T3" fmla="*/ 54 h 376"/>
                <a:gd name="T4" fmla="*/ 603 w 603"/>
                <a:gd name="T5" fmla="*/ 54 h 376"/>
              </a:gdLst>
              <a:ahLst/>
              <a:cxnLst>
                <a:cxn ang="0">
                  <a:pos x="T0" y="T1"/>
                </a:cxn>
                <a:cxn ang="0">
                  <a:pos x="T2" y="T3"/>
                </a:cxn>
                <a:cxn ang="0">
                  <a:pos x="T4" y="T5"/>
                </a:cxn>
              </a:cxnLst>
              <a:rect l="0" t="0" r="r" b="b"/>
              <a:pathLst>
                <a:path w="603" h="376">
                  <a:moveTo>
                    <a:pt x="0" y="376"/>
                  </a:moveTo>
                  <a:cubicBezTo>
                    <a:pt x="50" y="242"/>
                    <a:pt x="100" y="108"/>
                    <a:pt x="201" y="54"/>
                  </a:cubicBezTo>
                  <a:cubicBezTo>
                    <a:pt x="302" y="0"/>
                    <a:pt x="452" y="27"/>
                    <a:pt x="603" y="54"/>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33" name="内容占位符 2"/>
          <p:cNvSpPr>
            <a:spLocks noGrp="1"/>
          </p:cNvSpPr>
          <p:nvPr>
            <p:ph idx="1"/>
          </p:nvPr>
        </p:nvSpPr>
        <p:spPr>
          <a:xfrm>
            <a:off x="931394" y="1152971"/>
            <a:ext cx="7679754" cy="1040987"/>
          </a:xfrm>
        </p:spPr>
        <p:txBody>
          <a:bodyPr/>
          <a:lstStyle/>
          <a:p>
            <a:r>
              <a:rPr lang="zh-CN" altLang="en-US" sz="2000" dirty="0" smtClean="0"/>
              <a:t>开发中的错误和缺陷是不可避免的。但是，必须避免错误的传播和扩散，因此，</a:t>
            </a:r>
            <a:r>
              <a:rPr lang="zh-CN" altLang="en-US" sz="2000" dirty="0"/>
              <a:t>必须建立闭环的缺陷</a:t>
            </a:r>
            <a:r>
              <a:rPr lang="zh-CN" altLang="en-US" sz="2000" dirty="0" smtClean="0"/>
              <a:t>预防</a:t>
            </a:r>
            <a:r>
              <a:rPr lang="zh-CN" altLang="en-US" sz="2000" dirty="0"/>
              <a:t>体系</a:t>
            </a:r>
            <a:r>
              <a:rPr lang="zh-CN" altLang="en-US" sz="2000" dirty="0" smtClean="0"/>
              <a:t>。</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21.6.6</a:t>
            </a:r>
            <a:r>
              <a:rPr lang="zh-CN" altLang="en-US" dirty="0" smtClean="0"/>
              <a:t>开发过程的质量证据</a:t>
            </a:r>
            <a:endParaRPr lang="zh-CN" altLang="en-US" dirty="0"/>
          </a:p>
        </p:txBody>
      </p:sp>
      <p:sp>
        <p:nvSpPr>
          <p:cNvPr id="3" name="内容占位符 2"/>
          <p:cNvSpPr>
            <a:spLocks noGrp="1"/>
          </p:cNvSpPr>
          <p:nvPr>
            <p:ph idx="1"/>
          </p:nvPr>
        </p:nvSpPr>
        <p:spPr/>
        <p:txBody>
          <a:bodyPr/>
          <a:lstStyle/>
          <a:p>
            <a:r>
              <a:rPr lang="zh-CN" altLang="en-US" dirty="0" smtClean="0"/>
              <a:t>软件质量源于开发过程，而不是最后的测试。对此，必须提高过程质量的证据</a:t>
            </a:r>
            <a:r>
              <a:rPr lang="zh-CN" altLang="en-US" dirty="0" smtClean="0"/>
              <a:t>，包括：</a:t>
            </a:r>
          </a:p>
          <a:p>
            <a:pPr lvl="1"/>
            <a:r>
              <a:rPr lang="en-US" dirty="0" smtClean="0"/>
              <a:t>1</a:t>
            </a:r>
            <a:r>
              <a:rPr lang="zh-CN" altLang="en-US" dirty="0" smtClean="0"/>
              <a:t>）在软件开发期间，记录和维护反应有关软件质量证据，包括每次评审或审计的记录。</a:t>
            </a:r>
            <a:endParaRPr lang="en-US" altLang="zh-CN" dirty="0" smtClean="0"/>
          </a:p>
          <a:p>
            <a:pPr lvl="2"/>
            <a:r>
              <a:rPr lang="zh-CN" altLang="en-US" dirty="0" smtClean="0"/>
              <a:t>内容要涵盖：评审日期、参加人、主要目标、存在的问题、解决措施等等。</a:t>
            </a:r>
          </a:p>
          <a:p>
            <a:pPr lvl="1"/>
            <a:r>
              <a:rPr lang="en-US" dirty="0" smtClean="0"/>
              <a:t>2</a:t>
            </a:r>
            <a:r>
              <a:rPr lang="zh-CN" altLang="en-US" dirty="0" smtClean="0"/>
              <a:t>）收集、分析、并把判断软件和文档中的</a:t>
            </a:r>
            <a:r>
              <a:rPr lang="zh-CN" altLang="en-US" dirty="0" smtClean="0"/>
              <a:t>问题、以及</a:t>
            </a:r>
            <a:r>
              <a:rPr lang="zh-CN" altLang="en-US" dirty="0" smtClean="0"/>
              <a:t>纠正错误的活动编写成文档。</a:t>
            </a:r>
            <a:endParaRPr lang="en-US" altLang="zh-CN" dirty="0" smtClean="0"/>
          </a:p>
          <a:p>
            <a:pPr lvl="2"/>
            <a:r>
              <a:rPr lang="zh-CN" altLang="en-US" dirty="0" smtClean="0"/>
              <a:t>并总结进行质量活动工作的费用。</a:t>
            </a:r>
          </a:p>
          <a:p>
            <a:pPr lvl="1"/>
            <a:r>
              <a:rPr lang="en-US" dirty="0" smtClean="0"/>
              <a:t>3)</a:t>
            </a:r>
            <a:r>
              <a:rPr lang="zh-CN" altLang="en-US" dirty="0" smtClean="0"/>
              <a:t>分析质量的趋势</a:t>
            </a:r>
            <a:r>
              <a:rPr lang="zh-CN" altLang="en-US" dirty="0" smtClean="0"/>
              <a:t>。</a:t>
            </a:r>
            <a:endParaRPr lang="en-US" altLang="zh-CN" dirty="0" smtClean="0"/>
          </a:p>
          <a:p>
            <a:pPr lvl="2"/>
            <a:r>
              <a:rPr lang="zh-CN" altLang="en-US" dirty="0" smtClean="0"/>
              <a:t>对</a:t>
            </a:r>
            <a:r>
              <a:rPr lang="zh-CN" altLang="en-US" dirty="0" smtClean="0"/>
              <a:t>每个阶段所产生的各种缺陷进行统计，通过图表能够更好地理解项目开发过程中的质量情况。</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90535897"/>
              </p:ext>
            </p:extLst>
          </p:nvPr>
        </p:nvGraphicFramePr>
        <p:xfrm>
          <a:off x="876346" y="1113777"/>
          <a:ext cx="7750028" cy="2781300"/>
        </p:xfrm>
        <a:graphic>
          <a:graphicData uri="http://schemas.openxmlformats.org/presentationml/2006/ole">
            <mc:AlternateContent xmlns:mc="http://schemas.openxmlformats.org/markup-compatibility/2006">
              <mc:Choice xmlns:v="urn:schemas-microsoft-com:vml" Requires="v">
                <p:oleObj spid="_x0000_s3094" name="图表" r:id="rId3" imgW="4972202" imgH="1781251" progId="MSGraph.Chart.8">
                  <p:embed/>
                </p:oleObj>
              </mc:Choice>
              <mc:Fallback>
                <p:oleObj name="图表" r:id="rId3" imgW="4972202" imgH="1781251" progId="MSGraph.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46" y="1113777"/>
                        <a:ext cx="7750028" cy="2781300"/>
                      </a:xfrm>
                      <a:prstGeom prst="rect">
                        <a:avLst/>
                      </a:prstGeom>
                      <a:noFill/>
                    </p:spPr>
                  </p:pic>
                </p:oleObj>
              </mc:Fallback>
            </mc:AlternateContent>
          </a:graphicData>
        </a:graphic>
      </p:graphicFrame>
      <p:sp>
        <p:nvSpPr>
          <p:cNvPr id="7" name="矩形 6"/>
          <p:cNvSpPr/>
          <p:nvPr/>
        </p:nvSpPr>
        <p:spPr>
          <a:xfrm>
            <a:off x="1273074" y="3745205"/>
            <a:ext cx="7353300" cy="2369880"/>
          </a:xfrm>
          <a:prstGeom prst="rect">
            <a:avLst/>
          </a:prstGeom>
        </p:spPr>
        <p:txBody>
          <a:bodyPr wrap="square">
            <a:spAutoFit/>
          </a:bodyPr>
          <a:lstStyle/>
          <a:p>
            <a:pPr algn="just">
              <a:spcAft>
                <a:spcPts val="0"/>
              </a:spcAft>
            </a:pPr>
            <a:r>
              <a:rPr lang="zh-CN" altLang="en-US" dirty="0" smtClean="0"/>
              <a:t>这里，是</a:t>
            </a:r>
            <a:r>
              <a:rPr lang="zh-CN" altLang="zh-CN" dirty="0" smtClean="0"/>
              <a:t>“</a:t>
            </a:r>
            <a:r>
              <a:rPr lang="zh-CN" altLang="zh-CN" dirty="0"/>
              <a:t>内部一致性、可理解性和可测试性”三项</a:t>
            </a:r>
            <a:r>
              <a:rPr lang="zh-CN" altLang="zh-CN" dirty="0" smtClean="0"/>
              <a:t>质量指标</a:t>
            </a:r>
            <a:r>
              <a:rPr lang="zh-CN" altLang="en-US" dirty="0" smtClean="0"/>
              <a:t>在</a:t>
            </a:r>
            <a:r>
              <a:rPr lang="zh-CN" altLang="zh-CN" dirty="0" smtClean="0"/>
              <a:t>各</a:t>
            </a:r>
            <a:r>
              <a:rPr lang="zh-CN" altLang="zh-CN" dirty="0"/>
              <a:t>阶段的中间产品质量的评价情况</a:t>
            </a:r>
            <a:r>
              <a:rPr lang="zh-CN" altLang="zh-CN" dirty="0" smtClean="0"/>
              <a:t>。</a:t>
            </a:r>
            <a:endParaRPr lang="en-US" altLang="zh-CN" dirty="0" smtClean="0"/>
          </a:p>
          <a:p>
            <a:pPr marL="800100" lvl="1" indent="-342900" algn="just">
              <a:spcAft>
                <a:spcPts val="0"/>
              </a:spcAft>
              <a:buFont typeface="Arial" panose="020B0604020202020204" pitchFamily="34" charset="0"/>
              <a:buChar char="•"/>
            </a:pPr>
            <a:r>
              <a:rPr lang="zh-CN" altLang="zh-CN" sz="2000" dirty="0" smtClean="0"/>
              <a:t>每个</a:t>
            </a:r>
            <a:r>
              <a:rPr lang="zh-CN" altLang="zh-CN" sz="2000" dirty="0"/>
              <a:t>阶段的可测试性比率</a:t>
            </a:r>
            <a:r>
              <a:rPr lang="zh-CN" altLang="zh-CN" sz="2000" dirty="0" smtClean="0"/>
              <a:t>对</a:t>
            </a:r>
            <a:r>
              <a:rPr lang="zh-CN" altLang="en-US" sz="2000" dirty="0" smtClean="0"/>
              <a:t>最终</a:t>
            </a:r>
            <a:r>
              <a:rPr lang="zh-CN" altLang="zh-CN" sz="2000" dirty="0" smtClean="0"/>
              <a:t>软件</a:t>
            </a:r>
            <a:r>
              <a:rPr lang="zh-CN" altLang="zh-CN" sz="2000" dirty="0"/>
              <a:t>的质量具有</a:t>
            </a:r>
            <a:r>
              <a:rPr lang="zh-CN" altLang="zh-CN" sz="2000" dirty="0" smtClean="0"/>
              <a:t>直接</a:t>
            </a:r>
            <a:r>
              <a:rPr lang="zh-CN" altLang="en-US" sz="2000" dirty="0" smtClean="0"/>
              <a:t>影响</a:t>
            </a:r>
            <a:r>
              <a:rPr lang="zh-CN" altLang="zh-CN" sz="2000" dirty="0" smtClean="0"/>
              <a:t>。</a:t>
            </a:r>
            <a:endParaRPr lang="en-US" altLang="zh-CN" sz="2000" dirty="0" smtClean="0"/>
          </a:p>
          <a:p>
            <a:pPr marL="800100" lvl="1" indent="-342900" algn="just">
              <a:spcAft>
                <a:spcPts val="0"/>
              </a:spcAft>
              <a:buFont typeface="Arial" panose="020B0604020202020204" pitchFamily="34" charset="0"/>
              <a:buChar char="•"/>
            </a:pPr>
            <a:r>
              <a:rPr lang="zh-CN" altLang="zh-CN" sz="2000" dirty="0" smtClean="0"/>
              <a:t>如果</a:t>
            </a:r>
            <a:r>
              <a:rPr lang="zh-CN" altLang="zh-CN" sz="2000" dirty="0"/>
              <a:t>给出的需求条款是不可测试的，或者，设计所给出的某个结构或部件不能被测试，或者，编写的代码过于复杂而不能被充分测试，等等，必然导致最终的软件被充分测试是不现实的。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而</a:t>
            </a:r>
            <a:r>
              <a:rPr lang="en-US" dirty="0" smtClean="0"/>
              <a:t>24</a:t>
            </a:r>
            <a:r>
              <a:rPr lang="zh-CN" altLang="en-US" dirty="0" smtClean="0"/>
              <a:t>位数的寄存器只能存：</a:t>
            </a:r>
            <a:r>
              <a:rPr lang="en-US" dirty="0" smtClean="0"/>
              <a:t>0.00011001100110011001100</a:t>
            </a:r>
            <a:r>
              <a:rPr lang="zh-CN" altLang="en-US" dirty="0" smtClean="0"/>
              <a:t>。自然导致误差为：</a:t>
            </a:r>
          </a:p>
          <a:p>
            <a:pPr lvl="1"/>
            <a:r>
              <a:rPr lang="en-US" dirty="0" smtClean="0"/>
              <a:t>0.0000000000000000000000011001100... (</a:t>
            </a:r>
            <a:r>
              <a:rPr lang="zh-CN" altLang="en-US" dirty="0" smtClean="0"/>
              <a:t>二进制</a:t>
            </a:r>
            <a:r>
              <a:rPr lang="en-US" dirty="0" smtClean="0"/>
              <a:t>)</a:t>
            </a:r>
            <a:r>
              <a:rPr lang="zh-CN" altLang="en-US" dirty="0" smtClean="0"/>
              <a:t>，或大约</a:t>
            </a:r>
            <a:r>
              <a:rPr lang="en-US" dirty="0" smtClean="0"/>
              <a:t> 0.000000095(</a:t>
            </a:r>
            <a:r>
              <a:rPr lang="zh-CN" altLang="en-US" dirty="0" smtClean="0"/>
              <a:t>十进制</a:t>
            </a:r>
            <a:r>
              <a:rPr lang="en-US" dirty="0" smtClean="0"/>
              <a:t>)</a:t>
            </a:r>
            <a:r>
              <a:rPr lang="zh-CN" altLang="en-US" dirty="0" smtClean="0"/>
              <a:t>。</a:t>
            </a:r>
          </a:p>
          <a:p>
            <a:pPr lvl="1"/>
            <a:r>
              <a:rPr lang="zh-CN" altLang="en-US" dirty="0" smtClean="0"/>
              <a:t>那么，</a:t>
            </a:r>
            <a:r>
              <a:rPr lang="en-US" dirty="0" smtClean="0"/>
              <a:t>100</a:t>
            </a:r>
            <a:r>
              <a:rPr lang="zh-CN" altLang="en-US" dirty="0" smtClean="0"/>
              <a:t>个小时的十分之一秒就是：</a:t>
            </a:r>
            <a:r>
              <a:rPr lang="en-US" dirty="0" smtClean="0"/>
              <a:t>0.000000095×100×60×60×10=0.3433</a:t>
            </a:r>
            <a:r>
              <a:rPr lang="zh-CN" altLang="en-US" dirty="0" smtClean="0"/>
              <a:t>秒。</a:t>
            </a:r>
            <a:endParaRPr lang="en-US" altLang="zh-CN" dirty="0" smtClean="0"/>
          </a:p>
          <a:p>
            <a:r>
              <a:rPr lang="zh-CN" altLang="en-US" dirty="0" smtClean="0"/>
              <a:t>考虑到探测雷达、拦截弹道等因素</a:t>
            </a:r>
            <a:r>
              <a:rPr lang="zh-CN" altLang="en-US" dirty="0" smtClean="0"/>
              <a:t>，连续</a:t>
            </a:r>
            <a:r>
              <a:rPr lang="zh-CN" altLang="en-US" dirty="0" smtClean="0"/>
              <a:t>计时导致的时间误差，</a:t>
            </a:r>
            <a:endParaRPr lang="en-US" altLang="zh-CN" dirty="0" smtClean="0"/>
          </a:p>
          <a:p>
            <a:r>
              <a:rPr lang="zh-CN" altLang="en-US" dirty="0" smtClean="0"/>
              <a:t>考虑到爱国者导弹飞行速度、对飞毛腿导弹速度</a:t>
            </a:r>
            <a:r>
              <a:rPr lang="en-US" dirty="0" smtClean="0"/>
              <a:t>(1676</a:t>
            </a:r>
            <a:r>
              <a:rPr lang="zh-CN" altLang="en-US" dirty="0" smtClean="0"/>
              <a:t>米</a:t>
            </a:r>
            <a:r>
              <a:rPr lang="en-US" dirty="0" smtClean="0"/>
              <a:t>/</a:t>
            </a:r>
            <a:r>
              <a:rPr lang="zh-CN" altLang="en-US" dirty="0" smtClean="0"/>
              <a:t>秒</a:t>
            </a:r>
            <a:r>
              <a:rPr lang="en-US" dirty="0" smtClean="0"/>
              <a:t>)</a:t>
            </a:r>
            <a:r>
              <a:rPr lang="zh-CN" altLang="en-US" dirty="0" smtClean="0"/>
              <a:t>等因素，自然造成表</a:t>
            </a:r>
            <a:r>
              <a:rPr lang="en-US" dirty="0" smtClean="0"/>
              <a:t>21-1</a:t>
            </a:r>
            <a:r>
              <a:rPr lang="zh-CN" altLang="en-US" dirty="0" smtClean="0"/>
              <a:t>所示拦截误差范围。</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21.6.7</a:t>
            </a:r>
            <a:r>
              <a:rPr lang="zh-CN" altLang="en-US" dirty="0" smtClean="0"/>
              <a:t>缺陷预防体系</a:t>
            </a:r>
            <a:endParaRPr lang="zh-CN" altLang="en-US" dirty="0"/>
          </a:p>
        </p:txBody>
      </p:sp>
      <p:sp>
        <p:nvSpPr>
          <p:cNvPr id="3" name="内容占位符 2"/>
          <p:cNvSpPr>
            <a:spLocks noGrp="1"/>
          </p:cNvSpPr>
          <p:nvPr>
            <p:ph idx="1"/>
          </p:nvPr>
        </p:nvSpPr>
        <p:spPr>
          <a:xfrm>
            <a:off x="1044324" y="1415208"/>
            <a:ext cx="7772400" cy="4472475"/>
          </a:xfrm>
        </p:spPr>
        <p:txBody>
          <a:bodyPr/>
          <a:lstStyle/>
          <a:p>
            <a:r>
              <a:rPr lang="zh-CN" altLang="en-US" sz="2400" dirty="0" smtClean="0"/>
              <a:t>美军</a:t>
            </a:r>
            <a:r>
              <a:rPr lang="zh-CN" altLang="en-US" sz="2400" dirty="0" smtClean="0"/>
              <a:t>标</a:t>
            </a:r>
            <a:r>
              <a:rPr lang="en-US" sz="2400" dirty="0" smtClean="0"/>
              <a:t>MIL-STD-785B</a:t>
            </a:r>
            <a:r>
              <a:rPr lang="en-US" altLang="zh-CN" sz="2400" dirty="0" smtClean="0"/>
              <a:t>《</a:t>
            </a:r>
            <a:r>
              <a:rPr lang="zh-CN" altLang="en-US" sz="2400" dirty="0" smtClean="0"/>
              <a:t>系统和设备研制生产的可靠性大纲</a:t>
            </a:r>
            <a:r>
              <a:rPr lang="en-US" altLang="zh-CN" sz="2400" dirty="0" smtClean="0"/>
              <a:t>》</a:t>
            </a:r>
            <a:endParaRPr lang="en-US" sz="2400" dirty="0" smtClean="0"/>
          </a:p>
          <a:p>
            <a:r>
              <a:rPr lang="en-US" sz="2400" dirty="0" smtClean="0"/>
              <a:t>1990</a:t>
            </a:r>
            <a:r>
              <a:rPr lang="zh-CN" altLang="en-US" sz="2400" dirty="0" smtClean="0"/>
              <a:t>年</a:t>
            </a:r>
            <a:r>
              <a:rPr lang="en-US" sz="2400" dirty="0" smtClean="0"/>
              <a:t>GJB-841</a:t>
            </a:r>
            <a:r>
              <a:rPr lang="en-US" altLang="zh-CN" sz="2400" dirty="0" smtClean="0"/>
              <a:t>《</a:t>
            </a:r>
            <a:r>
              <a:rPr lang="zh-CN" altLang="en-US" sz="2400" dirty="0" smtClean="0"/>
              <a:t>故障报告、分析和纠正措施系统</a:t>
            </a:r>
            <a:r>
              <a:rPr lang="en-US" altLang="zh-CN" sz="2400" dirty="0" smtClean="0"/>
              <a:t>》</a:t>
            </a:r>
            <a:r>
              <a:rPr lang="zh-CN" altLang="en-US" sz="2400" dirty="0" smtClean="0"/>
              <a:t>，除了对具体问题进行分析和纠错外，需要进一步处理：</a:t>
            </a:r>
          </a:p>
          <a:p>
            <a:pPr lvl="1"/>
            <a:r>
              <a:rPr lang="zh-CN" altLang="en-US" sz="2000" dirty="0" smtClean="0"/>
              <a:t>处理方式</a:t>
            </a:r>
            <a:r>
              <a:rPr lang="en-US" sz="2000" dirty="0" smtClean="0"/>
              <a:t>1</a:t>
            </a:r>
            <a:r>
              <a:rPr lang="zh-CN" altLang="en-US" sz="2000" dirty="0" smtClean="0"/>
              <a:t>：分析问题，提取知识经验</a:t>
            </a:r>
            <a:endParaRPr lang="en-US" altLang="zh-CN" sz="2000" dirty="0" smtClean="0"/>
          </a:p>
          <a:p>
            <a:pPr lvl="1"/>
            <a:r>
              <a:rPr lang="zh-CN" altLang="en-US" sz="2000" dirty="0" smtClean="0"/>
              <a:t>处理方式</a:t>
            </a:r>
            <a:r>
              <a:rPr lang="en-US" sz="2000" dirty="0" smtClean="0"/>
              <a:t>2</a:t>
            </a:r>
            <a:r>
              <a:rPr lang="zh-CN" altLang="en-US" sz="2000" dirty="0" smtClean="0"/>
              <a:t>：缺陷清零</a:t>
            </a:r>
          </a:p>
          <a:p>
            <a:pPr lvl="1"/>
            <a:r>
              <a:rPr lang="zh-CN" altLang="en-US" sz="2000" dirty="0" smtClean="0"/>
              <a:t>处理方式</a:t>
            </a:r>
            <a:r>
              <a:rPr lang="en-US" sz="2000" dirty="0" smtClean="0"/>
              <a:t>3</a:t>
            </a:r>
            <a:r>
              <a:rPr lang="zh-CN" altLang="en-US" sz="2000" dirty="0" smtClean="0"/>
              <a:t>： 建立知识经验库</a:t>
            </a:r>
          </a:p>
          <a:p>
            <a:pPr lvl="1"/>
            <a:r>
              <a:rPr lang="zh-CN" altLang="en-US" sz="2000" dirty="0" smtClean="0"/>
              <a:t>处理方式</a:t>
            </a:r>
            <a:r>
              <a:rPr lang="en-US" sz="2000" dirty="0" smtClean="0"/>
              <a:t>4</a:t>
            </a:r>
            <a:r>
              <a:rPr lang="zh-CN" altLang="en-US" sz="2000" dirty="0" smtClean="0"/>
              <a:t>：批量分析，</a:t>
            </a:r>
            <a:r>
              <a:rPr lang="en-US" sz="2000" dirty="0" smtClean="0"/>
              <a:t>TOP</a:t>
            </a:r>
            <a:r>
              <a:rPr lang="zh-CN" altLang="en-US" sz="2000" dirty="0" smtClean="0"/>
              <a:t>改进</a:t>
            </a:r>
          </a:p>
          <a:p>
            <a:pPr lvl="1"/>
            <a:r>
              <a:rPr lang="zh-CN" altLang="en-US" sz="2000" dirty="0" smtClean="0"/>
              <a:t>处理方式</a:t>
            </a:r>
            <a:r>
              <a:rPr lang="en-US" sz="2000" dirty="0" smtClean="0"/>
              <a:t>5</a:t>
            </a:r>
            <a:r>
              <a:rPr lang="zh-CN" altLang="en-US" sz="2000" dirty="0" smtClean="0"/>
              <a:t>：举一反三，经验共享</a:t>
            </a:r>
          </a:p>
          <a:p>
            <a:pPr lvl="1"/>
            <a:r>
              <a:rPr lang="zh-CN" altLang="en-US" sz="2000" dirty="0" smtClean="0"/>
              <a:t>处理方式</a:t>
            </a:r>
            <a:r>
              <a:rPr lang="en-US" sz="2000" dirty="0" smtClean="0"/>
              <a:t>6</a:t>
            </a:r>
            <a:r>
              <a:rPr lang="zh-CN" altLang="en-US" sz="2000" dirty="0" smtClean="0"/>
              <a:t>：质量回溯</a:t>
            </a:r>
          </a:p>
          <a:p>
            <a:pPr lvl="1"/>
            <a:r>
              <a:rPr lang="zh-CN" altLang="en-US" sz="2000" dirty="0" smtClean="0"/>
              <a:t>处理方式</a:t>
            </a:r>
            <a:r>
              <a:rPr lang="en-US" sz="2000" dirty="0" smtClean="0"/>
              <a:t>7</a:t>
            </a:r>
            <a:r>
              <a:rPr lang="zh-CN" altLang="en-US" sz="2000" dirty="0" smtClean="0"/>
              <a:t>：项目缺陷</a:t>
            </a:r>
            <a:r>
              <a:rPr lang="zh-CN" altLang="en-US" sz="2000" dirty="0" smtClean="0"/>
              <a:t>预防</a:t>
            </a:r>
            <a:endParaRPr lang="zh-CN" altLang="en-US" sz="20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 </a:t>
            </a:r>
            <a:r>
              <a:rPr lang="zh-CN" altLang="en-US" dirty="0" smtClean="0"/>
              <a:t>向</a:t>
            </a:r>
            <a:r>
              <a:rPr lang="zh-CN" altLang="en-US" dirty="0" smtClean="0"/>
              <a:t>支持阶段的转移</a:t>
            </a:r>
            <a:endParaRPr lang="zh-CN" altLang="en-US" dirty="0"/>
          </a:p>
        </p:txBody>
      </p:sp>
      <p:sp>
        <p:nvSpPr>
          <p:cNvPr id="3" name="内容占位符 2"/>
          <p:cNvSpPr>
            <a:spLocks noGrp="1"/>
          </p:cNvSpPr>
          <p:nvPr>
            <p:ph idx="1"/>
          </p:nvPr>
        </p:nvSpPr>
        <p:spPr/>
        <p:txBody>
          <a:bodyPr/>
          <a:lstStyle/>
          <a:p>
            <a:r>
              <a:rPr lang="en-US" dirty="0" smtClean="0"/>
              <a:t>21.7.1 </a:t>
            </a:r>
            <a:r>
              <a:rPr lang="zh-CN" altLang="en-US" dirty="0" smtClean="0"/>
              <a:t>转移</a:t>
            </a:r>
            <a:r>
              <a:rPr lang="zh-CN" altLang="en-US" dirty="0" smtClean="0"/>
              <a:t>过程</a:t>
            </a:r>
          </a:p>
          <a:p>
            <a:r>
              <a:rPr lang="en-US" dirty="0" smtClean="0"/>
              <a:t>21.7.2 </a:t>
            </a:r>
            <a:r>
              <a:rPr lang="zh-CN" altLang="en-US" dirty="0" smtClean="0"/>
              <a:t>部署使用和维护</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21.7.1</a:t>
            </a:r>
            <a:r>
              <a:rPr lang="zh-CN" altLang="en-US" dirty="0" smtClean="0"/>
              <a:t>转移过程</a:t>
            </a:r>
            <a:endParaRPr lang="zh-CN" altLang="en-US" dirty="0"/>
          </a:p>
        </p:txBody>
      </p:sp>
      <p:sp>
        <p:nvSpPr>
          <p:cNvPr id="3" name="内容占位符 2"/>
          <p:cNvSpPr>
            <a:spLocks noGrp="1"/>
          </p:cNvSpPr>
          <p:nvPr>
            <p:ph idx="1"/>
          </p:nvPr>
        </p:nvSpPr>
        <p:spPr/>
        <p:txBody>
          <a:bodyPr/>
          <a:lstStyle/>
          <a:p>
            <a:r>
              <a:rPr lang="zh-CN" altLang="en-US" dirty="0" smtClean="0"/>
              <a:t>软件从承包商转移到军队的实际</a:t>
            </a:r>
            <a:r>
              <a:rPr lang="zh-CN" altLang="en-US" dirty="0" smtClean="0"/>
              <a:t>作战单位是</a:t>
            </a:r>
            <a:r>
              <a:rPr lang="zh-CN" altLang="en-US" dirty="0" smtClean="0"/>
              <a:t>一个过程，称为转移过程。</a:t>
            </a:r>
            <a:endParaRPr lang="en-US" altLang="zh-CN" dirty="0" smtClean="0"/>
          </a:p>
          <a:p>
            <a:pPr lvl="1"/>
            <a:r>
              <a:rPr lang="zh-CN" altLang="en-US" dirty="0" smtClean="0"/>
              <a:t>国防系统软件的最终用户是作战单位，而不是承包商。</a:t>
            </a:r>
            <a:endParaRPr lang="en-US" altLang="zh-CN" dirty="0" smtClean="0"/>
          </a:p>
          <a:p>
            <a:pPr lvl="1"/>
            <a:r>
              <a:rPr lang="zh-CN" altLang="en-US" dirty="0" smtClean="0"/>
              <a:t>软件维护、升级等工作必须由作战单位或相应的后勤支持单位进行，不是承包商。</a:t>
            </a:r>
            <a:endParaRPr lang="en-US" altLang="zh-CN" dirty="0" smtClean="0"/>
          </a:p>
          <a:p>
            <a:r>
              <a:rPr lang="zh-CN" altLang="en-US" dirty="0" smtClean="0"/>
              <a:t>转移过程的目标是将软件的部署、维护、</a:t>
            </a:r>
            <a:r>
              <a:rPr lang="en-US" dirty="0" smtClean="0"/>
              <a:t>(</a:t>
            </a:r>
            <a:r>
              <a:rPr lang="zh-CN" altLang="en-US" dirty="0" smtClean="0"/>
              <a:t>部分或非全面的</a:t>
            </a:r>
            <a:r>
              <a:rPr lang="en-US" dirty="0" smtClean="0"/>
              <a:t>)</a:t>
            </a:r>
            <a:r>
              <a:rPr lang="zh-CN" altLang="en-US" dirty="0" smtClean="0"/>
              <a:t>修改等任务</a:t>
            </a:r>
            <a:r>
              <a:rPr lang="zh-CN" altLang="en-US" dirty="0" smtClean="0"/>
              <a:t>从承包商</a:t>
            </a:r>
            <a:r>
              <a:rPr lang="zh-CN" altLang="en-US" dirty="0" smtClean="0"/>
              <a:t>移交到军队所设立的支持或维护机构，该机构的组成一般为职业军人</a:t>
            </a:r>
            <a:endParaRPr lang="en-US" altLang="zh-CN" dirty="0" smtClean="0"/>
          </a:p>
          <a:p>
            <a:pPr lvl="1"/>
            <a:r>
              <a:rPr lang="zh-CN" altLang="en-US" dirty="0" smtClean="0"/>
              <a:t>既具有军人的作战能力，又具有维护、支持和修复故障的能力。</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当软件嵌入在设备中时，承包商必须提供与固件相关的支持手册。</a:t>
            </a:r>
            <a:endParaRPr lang="en-US" altLang="zh-CN" dirty="0" smtClean="0"/>
          </a:p>
          <a:p>
            <a:pPr lvl="1"/>
            <a:r>
              <a:rPr lang="zh-CN" altLang="en-US" dirty="0" smtClean="0"/>
              <a:t>并提醒作战使用方是否需要配备足够的硬件备份部件，包括程序的烧入和维护方法。</a:t>
            </a:r>
            <a:endParaRPr lang="en-US" altLang="zh-CN" dirty="0" smtClean="0"/>
          </a:p>
          <a:p>
            <a:pPr lvl="1"/>
            <a:r>
              <a:rPr lang="zh-CN" altLang="en-US" dirty="0" smtClean="0"/>
              <a:t>支持手册中应当具有嵌入式设备的日常维护、自检等信息，以及像战前是否需要精确校对时钟等信息。</a:t>
            </a:r>
            <a:endParaRPr lang="en-US" altLang="zh-CN" dirty="0" smtClean="0"/>
          </a:p>
          <a:p>
            <a:r>
              <a:rPr lang="zh-CN" altLang="en-US" dirty="0" smtClean="0"/>
              <a:t>为保证非战时的设备维护和战前的设备状态，必须提供计算机设备和软件的诊断程序和手册，保证能够检查作战前的设备处于可用状态。</a:t>
            </a:r>
          </a:p>
          <a:p>
            <a:r>
              <a:rPr lang="zh-CN" altLang="en-US" dirty="0" smtClean="0"/>
              <a:t>系统的培训工作是保证系统和应用知识向转移作战和保障单位转移的关键。</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21.7.2 </a:t>
            </a:r>
            <a:r>
              <a:rPr lang="zh-CN" altLang="en-US" dirty="0" smtClean="0"/>
              <a:t>部署使用和维护</a:t>
            </a:r>
            <a:endParaRPr lang="zh-CN" altLang="en-US" dirty="0"/>
          </a:p>
        </p:txBody>
      </p:sp>
      <p:sp>
        <p:nvSpPr>
          <p:cNvPr id="3" name="内容占位符 2"/>
          <p:cNvSpPr>
            <a:spLocks noGrp="1"/>
          </p:cNvSpPr>
          <p:nvPr>
            <p:ph idx="1"/>
          </p:nvPr>
        </p:nvSpPr>
        <p:spPr>
          <a:xfrm>
            <a:off x="914400" y="1104627"/>
            <a:ext cx="8001000" cy="4902200"/>
          </a:xfrm>
        </p:spPr>
        <p:txBody>
          <a:bodyPr/>
          <a:lstStyle/>
          <a:p>
            <a:r>
              <a:rPr lang="zh-CN" altLang="en-US" dirty="0" smtClean="0"/>
              <a:t>当一套软件系统部署到多个作战单位时，极可能出现该套软件出现多版本的问题，从而导致部署到多个作战单位的版本混乱</a:t>
            </a:r>
            <a:r>
              <a:rPr lang="zh-CN" altLang="en-US" dirty="0" smtClean="0"/>
              <a:t>。</a:t>
            </a:r>
            <a:endParaRPr lang="en-US" altLang="zh-CN" dirty="0" smtClean="0"/>
          </a:p>
          <a:p>
            <a:pPr lvl="1"/>
            <a:r>
              <a:rPr lang="zh-CN" altLang="en-US" dirty="0" smtClean="0"/>
              <a:t>支持单位必须管好软件发布和版本！</a:t>
            </a:r>
            <a:endParaRPr lang="en-US" altLang="zh-CN" dirty="0" smtClean="0"/>
          </a:p>
          <a:p>
            <a:r>
              <a:rPr lang="zh-CN" altLang="en-US" dirty="0" smtClean="0"/>
              <a:t>培训作战单位的指挥人员和士兵的使用可以提高系统的可使用性。</a:t>
            </a:r>
            <a:endParaRPr lang="en-US" altLang="zh-CN" dirty="0" smtClean="0"/>
          </a:p>
          <a:p>
            <a:r>
              <a:rPr lang="zh-CN" altLang="en-US" dirty="0" smtClean="0"/>
              <a:t>没有无缺陷的软件，作战单位也必须具有对软件的一般故障的处理和避错使用能力，提高软件在战时环境的可用性和可靠性。</a:t>
            </a:r>
            <a:endParaRPr lang="en-US" altLang="zh-CN" dirty="0" smtClean="0"/>
          </a:p>
          <a:p>
            <a:pPr lvl="1"/>
            <a:r>
              <a:rPr lang="zh-CN" altLang="en-US" dirty="0" smtClean="0"/>
              <a:t>作战单位必须定期对计算系统和软件进行检测和演练，例如，作战诸元的设定、时钟检查、作战场景模拟等等。以此维护装备系统的数据和软件的正常状态。</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 </a:t>
            </a:r>
            <a:r>
              <a:rPr lang="zh-CN" altLang="en-US" dirty="0" smtClean="0"/>
              <a:t>国防软件开发标准的演变</a:t>
            </a:r>
          </a:p>
        </p:txBody>
      </p:sp>
      <p:sp>
        <p:nvSpPr>
          <p:cNvPr id="3" name="内容占位符 2"/>
          <p:cNvSpPr>
            <a:spLocks noGrp="1"/>
          </p:cNvSpPr>
          <p:nvPr>
            <p:ph idx="1"/>
          </p:nvPr>
        </p:nvSpPr>
        <p:spPr/>
        <p:txBody>
          <a:bodyPr/>
          <a:lstStyle/>
          <a:p>
            <a:r>
              <a:rPr lang="en-US" dirty="0" smtClean="0"/>
              <a:t>21.8.1</a:t>
            </a:r>
            <a:r>
              <a:rPr lang="zh-CN" altLang="en-US" dirty="0" smtClean="0"/>
              <a:t>美国国防工业界的标准演变</a:t>
            </a:r>
          </a:p>
          <a:p>
            <a:r>
              <a:rPr lang="en-US" dirty="0" smtClean="0"/>
              <a:t>2.8.2 </a:t>
            </a:r>
            <a:r>
              <a:rPr lang="zh-CN" altLang="en-US" dirty="0" smtClean="0"/>
              <a:t>中国国防工业界的标准情况</a:t>
            </a:r>
          </a:p>
          <a:p>
            <a:r>
              <a:rPr lang="en-US" dirty="0" smtClean="0"/>
              <a:t>21.8.3 </a:t>
            </a:r>
            <a:r>
              <a:rPr lang="zh-CN" altLang="en-US" dirty="0" smtClean="0"/>
              <a:t>德国的</a:t>
            </a:r>
            <a:r>
              <a:rPr lang="en-US" dirty="0" smtClean="0"/>
              <a:t>V</a:t>
            </a:r>
            <a:r>
              <a:rPr lang="zh-CN" altLang="en-US" dirty="0" smtClean="0"/>
              <a:t>模型及其演变</a:t>
            </a:r>
          </a:p>
          <a:p>
            <a:pPr lvl="1"/>
            <a:r>
              <a:rPr lang="en-US" dirty="0" smtClean="0"/>
              <a:t>21.8.3.1 </a:t>
            </a:r>
            <a:r>
              <a:rPr lang="zh-CN" altLang="en-US" dirty="0" smtClean="0"/>
              <a:t>项目生命周期模型</a:t>
            </a:r>
            <a:r>
              <a:rPr lang="en-US" dirty="0" smtClean="0"/>
              <a:t>	</a:t>
            </a:r>
            <a:endParaRPr lang="zh-CN" altLang="en-US" dirty="0" smtClean="0"/>
          </a:p>
          <a:p>
            <a:pPr lvl="1"/>
            <a:r>
              <a:rPr lang="en-US" dirty="0" smtClean="0"/>
              <a:t>21.8.3.2 </a:t>
            </a:r>
            <a:r>
              <a:rPr lang="zh-CN" altLang="en-US" dirty="0" smtClean="0"/>
              <a:t>项目类型与执行策略</a:t>
            </a:r>
          </a:p>
          <a:p>
            <a:pPr lvl="1"/>
            <a:r>
              <a:rPr lang="en-US" dirty="0" smtClean="0"/>
              <a:t>21.8.3.3 V-</a:t>
            </a:r>
            <a:r>
              <a:rPr lang="en-US" dirty="0" err="1" smtClean="0"/>
              <a:t>Modell</a:t>
            </a:r>
            <a:r>
              <a:rPr lang="zh-CN" altLang="en-US" dirty="0" smtClean="0"/>
              <a:t>核心及相关区域</a:t>
            </a:r>
            <a:endParaRPr 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21.8.1</a:t>
            </a:r>
            <a:r>
              <a:rPr lang="zh-CN" altLang="en-US" dirty="0" smtClean="0"/>
              <a:t>美国国防工业界的标准演变</a:t>
            </a:r>
            <a:endParaRPr lang="zh-CN" altLang="en-US" dirty="0"/>
          </a:p>
        </p:txBody>
      </p:sp>
      <p:sp>
        <p:nvSpPr>
          <p:cNvPr id="3" name="内容占位符 2"/>
          <p:cNvSpPr>
            <a:spLocks noGrp="1"/>
          </p:cNvSpPr>
          <p:nvPr>
            <p:ph idx="1"/>
          </p:nvPr>
        </p:nvSpPr>
        <p:spPr>
          <a:xfrm>
            <a:off x="943429" y="1063172"/>
            <a:ext cx="8200572" cy="4902200"/>
          </a:xfrm>
        </p:spPr>
        <p:txBody>
          <a:bodyPr/>
          <a:lstStyle/>
          <a:p>
            <a:r>
              <a:rPr lang="zh-CN" altLang="en-US" dirty="0" smtClean="0"/>
              <a:t>在</a:t>
            </a:r>
            <a:r>
              <a:rPr lang="en-US" dirty="0" smtClean="0"/>
              <a:t>1985</a:t>
            </a:r>
            <a:r>
              <a:rPr lang="zh-CN" altLang="en-US" dirty="0" smtClean="0"/>
              <a:t>年之前，美国各军兵种采用自己规定的软件开发方法指导软件开发。</a:t>
            </a:r>
            <a:endParaRPr lang="en-US" altLang="zh-CN" dirty="0" smtClean="0"/>
          </a:p>
          <a:p>
            <a:pPr lvl="1"/>
            <a:r>
              <a:rPr lang="zh-CN" altLang="en-US" dirty="0" smtClean="0"/>
              <a:t>例如，美国海军</a:t>
            </a:r>
            <a:r>
              <a:rPr lang="en-US" dirty="0" smtClean="0"/>
              <a:t>DoD-STD1679A(1983</a:t>
            </a:r>
            <a:r>
              <a:rPr lang="zh-CN" altLang="en-US" dirty="0" smtClean="0"/>
              <a:t>年</a:t>
            </a:r>
            <a:r>
              <a:rPr lang="en-US" dirty="0" smtClean="0"/>
              <a:t>10</a:t>
            </a:r>
            <a:r>
              <a:rPr lang="zh-CN" altLang="en-US" dirty="0" smtClean="0"/>
              <a:t>月发布</a:t>
            </a:r>
            <a:r>
              <a:rPr lang="en-US" dirty="0" smtClean="0"/>
              <a:t>)</a:t>
            </a:r>
            <a:endParaRPr lang="en-US" altLang="zh-CN" dirty="0" smtClean="0"/>
          </a:p>
          <a:p>
            <a:r>
              <a:rPr lang="zh-CN" altLang="en-US" dirty="0" smtClean="0"/>
              <a:t>美国国防部认识到多兵种联合作战中软件的重要性，决定统一各兵种的软件开发标准。</a:t>
            </a:r>
            <a:endParaRPr lang="en-US" altLang="zh-CN" dirty="0" smtClean="0"/>
          </a:p>
          <a:p>
            <a:pPr lvl="1"/>
            <a:r>
              <a:rPr lang="en-US" dirty="0" smtClean="0"/>
              <a:t>1985</a:t>
            </a:r>
            <a:r>
              <a:rPr lang="zh-CN" altLang="en-US" dirty="0" smtClean="0"/>
              <a:t>年发布</a:t>
            </a:r>
            <a:r>
              <a:rPr lang="en-US" dirty="0" smtClean="0"/>
              <a:t>DoD-STD-2167</a:t>
            </a:r>
            <a:r>
              <a:rPr lang="zh-CN" altLang="en-US" dirty="0" smtClean="0"/>
              <a:t>，</a:t>
            </a:r>
            <a:endParaRPr lang="en-US" altLang="zh-CN" dirty="0" smtClean="0"/>
          </a:p>
          <a:p>
            <a:pPr lvl="1"/>
            <a:r>
              <a:rPr lang="en-US" dirty="0" smtClean="0"/>
              <a:t>1988</a:t>
            </a:r>
            <a:r>
              <a:rPr lang="zh-CN" altLang="en-US" dirty="0" smtClean="0"/>
              <a:t>年</a:t>
            </a:r>
            <a:r>
              <a:rPr lang="en-US" dirty="0" smtClean="0"/>
              <a:t>2</a:t>
            </a:r>
            <a:r>
              <a:rPr lang="zh-CN" altLang="en-US" dirty="0" smtClean="0"/>
              <a:t>月修订为</a:t>
            </a:r>
            <a:r>
              <a:rPr lang="en-US" dirty="0" smtClean="0"/>
              <a:t>DoD-STD2167A</a:t>
            </a:r>
            <a:endParaRPr lang="en-US" altLang="zh-CN" dirty="0" smtClean="0"/>
          </a:p>
          <a:p>
            <a:pPr lvl="1"/>
            <a:r>
              <a:rPr lang="en-US" dirty="0" smtClean="0"/>
              <a:t>1988</a:t>
            </a:r>
            <a:r>
              <a:rPr lang="zh-CN" altLang="en-US" dirty="0" smtClean="0"/>
              <a:t>年美国国防部发布</a:t>
            </a:r>
            <a:r>
              <a:rPr lang="en-US" dirty="0" smtClean="0"/>
              <a:t>DoD-STD-7935A</a:t>
            </a:r>
            <a:r>
              <a:rPr lang="zh-CN" altLang="en-US" dirty="0" smtClean="0"/>
              <a:t>（</a:t>
            </a:r>
            <a:r>
              <a:rPr lang="en-US" dirty="0" err="1" smtClean="0"/>
              <a:t>DoD</a:t>
            </a:r>
            <a:r>
              <a:rPr lang="en-US" dirty="0" smtClean="0"/>
              <a:t> Automated Information System(AIS) Documentation standards</a:t>
            </a:r>
            <a:r>
              <a:rPr lang="zh-CN" altLang="en-US" dirty="0" smtClean="0"/>
              <a:t>）</a:t>
            </a:r>
            <a:endParaRPr lang="en-US" altLang="zh-CN" dirty="0" smtClean="0"/>
          </a:p>
          <a:p>
            <a:pPr lvl="1"/>
            <a:r>
              <a:rPr lang="en-US" dirty="0" smtClean="0"/>
              <a:t>1987</a:t>
            </a:r>
            <a:r>
              <a:rPr lang="zh-CN" altLang="en-US" dirty="0" smtClean="0"/>
              <a:t>年</a:t>
            </a:r>
            <a:r>
              <a:rPr lang="en-US" dirty="0" smtClean="0"/>
              <a:t>4</a:t>
            </a:r>
            <a:r>
              <a:rPr lang="zh-CN" altLang="en-US" dirty="0" smtClean="0"/>
              <a:t>月发布</a:t>
            </a:r>
            <a:r>
              <a:rPr lang="en-US" dirty="0" smtClean="0"/>
              <a:t>DoD-STD-1703</a:t>
            </a:r>
            <a:r>
              <a:rPr lang="en-US" altLang="zh-CN" dirty="0" smtClean="0"/>
              <a:t>《</a:t>
            </a:r>
            <a:r>
              <a:rPr lang="en-US" dirty="0" smtClean="0"/>
              <a:t>NSA/CSS </a:t>
            </a:r>
            <a:r>
              <a:rPr lang="zh-CN" altLang="en-US" dirty="0" smtClean="0"/>
              <a:t>软件产品标准手册</a:t>
            </a:r>
            <a:r>
              <a:rPr lang="en-US" altLang="zh-CN" dirty="0" smtClean="0"/>
              <a:t>》</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软件开发过程标准的军民</a:t>
            </a:r>
            <a:r>
              <a:rPr lang="zh-CN" altLang="en-US" dirty="0"/>
              <a:t>融合</a:t>
            </a:r>
            <a:endParaRPr lang="zh-CN" altLang="en-US" dirty="0"/>
          </a:p>
        </p:txBody>
      </p:sp>
      <p:sp>
        <p:nvSpPr>
          <p:cNvPr id="3" name="内容占位符 2"/>
          <p:cNvSpPr>
            <a:spLocks noGrp="1"/>
          </p:cNvSpPr>
          <p:nvPr>
            <p:ph idx="1"/>
          </p:nvPr>
        </p:nvSpPr>
        <p:spPr>
          <a:xfrm>
            <a:off x="861773" y="1128016"/>
            <a:ext cx="8001000" cy="4902200"/>
          </a:xfrm>
        </p:spPr>
        <p:txBody>
          <a:bodyPr/>
          <a:lstStyle/>
          <a:p>
            <a:r>
              <a:rPr lang="en-US" dirty="0" smtClean="0"/>
              <a:t>1994</a:t>
            </a:r>
            <a:r>
              <a:rPr lang="zh-CN" altLang="en-US" dirty="0" smtClean="0"/>
              <a:t>年</a:t>
            </a:r>
            <a:r>
              <a:rPr lang="en-US" dirty="0" smtClean="0"/>
              <a:t>6</a:t>
            </a:r>
            <a:r>
              <a:rPr lang="zh-CN" altLang="en-US" dirty="0" smtClean="0"/>
              <a:t>月，美国国防部长</a:t>
            </a:r>
            <a:r>
              <a:rPr lang="en-US" dirty="0" smtClean="0"/>
              <a:t>William Perry</a:t>
            </a:r>
            <a:r>
              <a:rPr lang="zh-CN" altLang="en-US" dirty="0" smtClean="0"/>
              <a:t>发布备忘录，消减军用标准的数量，尽可能用民用工业标准替代，以降低军用系统研制费用和维护成本。</a:t>
            </a:r>
            <a:endParaRPr lang="en-US" altLang="zh-CN" dirty="0" smtClean="0"/>
          </a:p>
          <a:p>
            <a:pPr lvl="1"/>
            <a:r>
              <a:rPr lang="zh-CN" altLang="en-US" dirty="0" smtClean="0"/>
              <a:t>尽管，受到</a:t>
            </a:r>
            <a:r>
              <a:rPr lang="en-US" dirty="0" smtClean="0"/>
              <a:t>Perry</a:t>
            </a:r>
            <a:r>
              <a:rPr lang="zh-CN" altLang="en-US" dirty="0" smtClean="0"/>
              <a:t>备忘录政策的影响，五个月后的</a:t>
            </a:r>
            <a:r>
              <a:rPr lang="en-US" dirty="0" smtClean="0"/>
              <a:t>1994</a:t>
            </a:r>
            <a:r>
              <a:rPr lang="zh-CN" altLang="en-US" dirty="0" smtClean="0"/>
              <a:t>年</a:t>
            </a:r>
            <a:r>
              <a:rPr lang="en-US" dirty="0" smtClean="0"/>
              <a:t>12</a:t>
            </a:r>
            <a:r>
              <a:rPr lang="zh-CN" altLang="en-US" dirty="0" smtClean="0"/>
              <a:t>月，</a:t>
            </a:r>
            <a:r>
              <a:rPr lang="en-US" dirty="0" err="1" smtClean="0"/>
              <a:t>DoD</a:t>
            </a:r>
            <a:r>
              <a:rPr lang="zh-CN" altLang="en-US" dirty="0" smtClean="0"/>
              <a:t>仍然批准了</a:t>
            </a:r>
            <a:r>
              <a:rPr lang="en-US" dirty="0" smtClean="0"/>
              <a:t>MIL-STD-498</a:t>
            </a:r>
            <a:r>
              <a:rPr lang="zh-CN" altLang="en-US" dirty="0" smtClean="0"/>
              <a:t>（</a:t>
            </a:r>
            <a:r>
              <a:rPr lang="en-US" dirty="0" smtClean="0"/>
              <a:t>Software Development and Documentation</a:t>
            </a:r>
            <a:r>
              <a:rPr lang="zh-CN" altLang="en-US" dirty="0" smtClean="0"/>
              <a:t>）替代了</a:t>
            </a:r>
            <a:r>
              <a:rPr lang="en-US" dirty="0" smtClean="0"/>
              <a:t>2167A</a:t>
            </a:r>
            <a:r>
              <a:rPr lang="zh-CN" altLang="en-US" dirty="0" smtClean="0"/>
              <a:t>、</a:t>
            </a:r>
            <a:r>
              <a:rPr lang="en-US" dirty="0" smtClean="0"/>
              <a:t>7935A</a:t>
            </a:r>
            <a:r>
              <a:rPr lang="zh-CN" altLang="en-US" dirty="0" smtClean="0"/>
              <a:t>和</a:t>
            </a:r>
            <a:r>
              <a:rPr lang="en-US" dirty="0" smtClean="0"/>
              <a:t>1703</a:t>
            </a:r>
            <a:r>
              <a:rPr lang="zh-CN" altLang="en-US" dirty="0" smtClean="0"/>
              <a:t>。</a:t>
            </a:r>
            <a:endParaRPr lang="en-US" altLang="zh-CN" dirty="0" smtClean="0"/>
          </a:p>
          <a:p>
            <a:r>
              <a:rPr lang="zh-CN" altLang="en-US" dirty="0" smtClean="0"/>
              <a:t>长远地，与民用标准融合。</a:t>
            </a:r>
            <a:endParaRPr lang="en-US" altLang="zh-CN" dirty="0" smtClean="0"/>
          </a:p>
          <a:p>
            <a:pPr lvl="1"/>
            <a:r>
              <a:rPr lang="zh-CN" altLang="en-US" dirty="0" smtClean="0"/>
              <a:t>认识到</a:t>
            </a:r>
            <a:r>
              <a:rPr lang="en-US" dirty="0" smtClean="0"/>
              <a:t>ISO</a:t>
            </a:r>
            <a:r>
              <a:rPr lang="en-US" dirty="0" smtClean="0"/>
              <a:t>/ IEC </a:t>
            </a:r>
            <a:r>
              <a:rPr lang="en-US" dirty="0" smtClean="0"/>
              <a:t>12207(</a:t>
            </a:r>
            <a:r>
              <a:rPr lang="zh-CN" altLang="en-US" dirty="0" smtClean="0"/>
              <a:t>国际标准</a:t>
            </a:r>
            <a:r>
              <a:rPr lang="en-US" dirty="0" smtClean="0"/>
              <a:t>)</a:t>
            </a:r>
            <a:r>
              <a:rPr lang="zh-CN" altLang="en-US" dirty="0" smtClean="0"/>
              <a:t>的</a:t>
            </a:r>
            <a:r>
              <a:rPr lang="zh-CN" altLang="en-US" dirty="0" smtClean="0"/>
              <a:t>不足，特别是对软件生命周期的描述不够细致。</a:t>
            </a:r>
            <a:endParaRPr lang="en-US" altLang="zh-CN" dirty="0" smtClean="0"/>
          </a:p>
          <a:p>
            <a:pPr lvl="1"/>
            <a:r>
              <a:rPr lang="zh-CN" altLang="en-US" dirty="0" smtClean="0"/>
              <a:t>支持对</a:t>
            </a:r>
            <a:r>
              <a:rPr lang="en-US" dirty="0" smtClean="0"/>
              <a:t>IEEE</a:t>
            </a:r>
            <a:r>
              <a:rPr lang="zh-CN" altLang="en-US" dirty="0" smtClean="0"/>
              <a:t>对</a:t>
            </a:r>
            <a:r>
              <a:rPr lang="en-US" dirty="0" smtClean="0"/>
              <a:t>ISO/IEC 12207</a:t>
            </a:r>
            <a:r>
              <a:rPr lang="zh-CN" altLang="en-US" dirty="0" smtClean="0"/>
              <a:t>改造</a:t>
            </a:r>
            <a:r>
              <a:rPr lang="zh-CN" altLang="en-US" dirty="0" smtClean="0"/>
              <a:t>，继承</a:t>
            </a:r>
            <a:r>
              <a:rPr lang="zh-CN" altLang="en-US" dirty="0" smtClean="0"/>
              <a:t>和引用了</a:t>
            </a:r>
            <a:r>
              <a:rPr lang="en-US" dirty="0" smtClean="0"/>
              <a:t>MIL-STD-498</a:t>
            </a:r>
            <a:r>
              <a:rPr lang="zh-CN" altLang="en-US" dirty="0" smtClean="0"/>
              <a:t>的</a:t>
            </a:r>
            <a:r>
              <a:rPr lang="zh-CN" altLang="en-US" dirty="0" smtClean="0"/>
              <a:t>瀑布模型、增量模型、渐进模型和逆向工程方法。</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ISO/IEC-12207</a:t>
            </a:r>
            <a:r>
              <a:rPr lang="zh-CN" altLang="en-US" dirty="0" smtClean="0"/>
              <a:t>与</a:t>
            </a:r>
            <a:r>
              <a:rPr lang="en-US" dirty="0" smtClean="0"/>
              <a:t>IEEE/EIA-12207</a:t>
            </a:r>
            <a:endParaRPr lang="zh-CN" altLang="en-US" dirty="0"/>
          </a:p>
        </p:txBody>
      </p:sp>
      <p:sp>
        <p:nvSpPr>
          <p:cNvPr id="5"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4"/>
          <p:cNvGrpSpPr>
            <a:grpSpLocks noChangeAspect="1"/>
          </p:cNvGrpSpPr>
          <p:nvPr/>
        </p:nvGrpSpPr>
        <p:grpSpPr bwMode="auto">
          <a:xfrm>
            <a:off x="1074479" y="1238250"/>
            <a:ext cx="7561521" cy="4933950"/>
            <a:chOff x="1559" y="236"/>
            <a:chExt cx="7308" cy="4991"/>
          </a:xfrm>
        </p:grpSpPr>
        <p:sp>
          <p:nvSpPr>
            <p:cNvPr id="7" name="AutoShape 8"/>
            <p:cNvSpPr>
              <a:spLocks noChangeAspect="1" noChangeArrowheads="1" noTextEdit="1"/>
            </p:cNvSpPr>
            <p:nvPr/>
          </p:nvSpPr>
          <p:spPr bwMode="auto">
            <a:xfrm>
              <a:off x="1559" y="236"/>
              <a:ext cx="7308" cy="49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Text Box 7"/>
            <p:cNvSpPr txBox="1">
              <a:spLocks noChangeArrowheads="1"/>
            </p:cNvSpPr>
            <p:nvPr/>
          </p:nvSpPr>
          <p:spPr bwMode="auto">
            <a:xfrm>
              <a:off x="1631" y="236"/>
              <a:ext cx="3015" cy="483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746125" algn="l"/>
                </a:tabLst>
                <a:defRPr>
                  <a:solidFill>
                    <a:schemeClr val="tx1"/>
                  </a:solidFill>
                  <a:latin typeface="Arial" panose="020B0604020202020204" pitchFamily="34" charset="0"/>
                </a:defRPr>
              </a:lvl1pPr>
              <a:lvl2pPr eaLnBrk="0" hangingPunct="0">
                <a:tabLst>
                  <a:tab pos="746125" algn="l"/>
                </a:tabLst>
                <a:defRPr>
                  <a:solidFill>
                    <a:schemeClr val="tx1"/>
                  </a:solidFill>
                  <a:latin typeface="Arial" panose="020B0604020202020204" pitchFamily="34" charset="0"/>
                </a:defRPr>
              </a:lvl2pPr>
              <a:lvl3pPr eaLnBrk="0" hangingPunct="0">
                <a:tabLst>
                  <a:tab pos="746125" algn="l"/>
                </a:tabLst>
                <a:defRPr>
                  <a:solidFill>
                    <a:schemeClr val="tx1"/>
                  </a:solidFill>
                  <a:latin typeface="Arial" panose="020B0604020202020204" pitchFamily="34" charset="0"/>
                </a:defRPr>
              </a:lvl3pPr>
              <a:lvl4pPr eaLnBrk="0" hangingPunct="0">
                <a:tabLst>
                  <a:tab pos="746125" algn="l"/>
                </a:tabLst>
                <a:defRPr>
                  <a:solidFill>
                    <a:schemeClr val="tx1"/>
                  </a:solidFill>
                  <a:latin typeface="Arial" panose="020B0604020202020204" pitchFamily="34" charset="0"/>
                </a:defRPr>
              </a:lvl4pPr>
              <a:lvl5pPr eaLnBrk="0" hangingPunct="0">
                <a:tabLst>
                  <a:tab pos="746125" algn="l"/>
                </a:tabLst>
                <a:defRPr>
                  <a:solidFill>
                    <a:schemeClr val="tx1"/>
                  </a:solidFill>
                  <a:latin typeface="Arial" panose="020B0604020202020204" pitchFamily="34" charset="0"/>
                </a:defRPr>
              </a:lvl5pPr>
              <a:lvl6pPr eaLnBrk="0" fontAlgn="base" hangingPunct="0">
                <a:spcBef>
                  <a:spcPct val="0"/>
                </a:spcBef>
                <a:spcAft>
                  <a:spcPct val="0"/>
                </a:spcAft>
                <a:tabLst>
                  <a:tab pos="746125" algn="l"/>
                </a:tabLst>
                <a:defRPr>
                  <a:solidFill>
                    <a:schemeClr val="tx1"/>
                  </a:solidFill>
                  <a:latin typeface="Arial" panose="020B0604020202020204" pitchFamily="34" charset="0"/>
                </a:defRPr>
              </a:lvl6pPr>
              <a:lvl7pPr eaLnBrk="0" fontAlgn="base" hangingPunct="0">
                <a:spcBef>
                  <a:spcPct val="0"/>
                </a:spcBef>
                <a:spcAft>
                  <a:spcPct val="0"/>
                </a:spcAft>
                <a:tabLst>
                  <a:tab pos="746125" algn="l"/>
                </a:tabLst>
                <a:defRPr>
                  <a:solidFill>
                    <a:schemeClr val="tx1"/>
                  </a:solidFill>
                  <a:latin typeface="Arial" panose="020B0604020202020204" pitchFamily="34" charset="0"/>
                </a:defRPr>
              </a:lvl7pPr>
              <a:lvl8pPr eaLnBrk="0" fontAlgn="base" hangingPunct="0">
                <a:spcBef>
                  <a:spcPct val="0"/>
                </a:spcBef>
                <a:spcAft>
                  <a:spcPct val="0"/>
                </a:spcAft>
                <a:tabLst>
                  <a:tab pos="746125" algn="l"/>
                </a:tabLst>
                <a:defRPr>
                  <a:solidFill>
                    <a:schemeClr val="tx1"/>
                  </a:solidFill>
                  <a:latin typeface="Arial" panose="020B0604020202020204" pitchFamily="34" charset="0"/>
                </a:defRPr>
              </a:lvl8pPr>
              <a:lvl9pPr eaLnBrk="0" fontAlgn="base" hangingPunct="0">
                <a:spcBef>
                  <a:spcPct val="0"/>
                </a:spcBef>
                <a:spcAft>
                  <a:spcPct val="0"/>
                </a:spcAft>
                <a:tabLst>
                  <a:tab pos="746125" algn="l"/>
                </a:tabLs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tab pos="746125"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前言</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范围</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引用标准</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定义</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本国际标准的应用</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主生命周期过程</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5.1</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采购</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5.2</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供应</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5.3</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开发</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5.4</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运行</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5.5</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维护</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支持生命周期过程</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6.1</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文档编制</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6.2</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配置管理</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6.2</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质量保证</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6.4</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验证</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6.5</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确认</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6.6</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联合评审</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6.7</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审计</a:t>
              </a:r>
              <a:endParaRPr kumimoji="0" lang="zh-CN" altLang="zh-CN"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746125"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6.8</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问题解决</a:t>
              </a:r>
              <a:endParaRPr kumimoji="0" lang="zh-CN" altLang="zh-CN" sz="1600" b="0" i="0" u="none" strike="noStrike" cap="none" normalizeH="0" baseline="0" dirty="0" smtClean="0">
                <a:ln>
                  <a:noFill/>
                </a:ln>
                <a:solidFill>
                  <a:schemeClr val="tx1"/>
                </a:solidFill>
                <a:effectLst/>
              </a:endParaRPr>
            </a:p>
          </p:txBody>
        </p:sp>
        <p:sp>
          <p:nvSpPr>
            <p:cNvPr id="9" name="Text Box 6"/>
            <p:cNvSpPr txBox="1">
              <a:spLocks noChangeArrowheads="1"/>
            </p:cNvSpPr>
            <p:nvPr/>
          </p:nvSpPr>
          <p:spPr bwMode="auto">
            <a:xfrm>
              <a:off x="4646" y="397"/>
              <a:ext cx="2814" cy="241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组织的生命周期过程</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7.1</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管理</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7.2</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基础设施</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7.3</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改进</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7.4</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培训</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过程的剪裁</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剪裁指导</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过程和组织的指导</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参考资料</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10" name="Text Box 5"/>
            <p:cNvSpPr txBox="1">
              <a:spLocks noChangeArrowheads="1"/>
            </p:cNvSpPr>
            <p:nvPr/>
          </p:nvSpPr>
          <p:spPr bwMode="auto">
            <a:xfrm>
              <a:off x="5011" y="2973"/>
              <a:ext cx="3340" cy="20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IEEE/EIA-12207</a:t>
              </a:r>
              <a:r>
                <a:rPr kumimoji="0" lang="zh-CN" alt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增加：</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 ISO/IEC12207</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的基本概念</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兼容性</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生命周期过程的目标</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生命周期数据目标</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关联关系</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附录 </a:t>
              </a:r>
              <a:r>
                <a:rPr kumimoji="0" lang="en-US" altLang="zh-CN"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J- </a:t>
              </a:r>
              <a:r>
                <a:rPr kumimoji="0" lang="zh-CN" altLang="en-US" sz="16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错误数据</a:t>
              </a:r>
              <a:endParaRPr kumimoji="0" lang="zh-CN" altLang="en-US"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美国国防软件生命周期标准的演变</a:t>
            </a:r>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566056" y="1314902"/>
            <a:ext cx="8577943" cy="48690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4628844"/>
              </p:ext>
            </p:extLst>
          </p:nvPr>
        </p:nvGraphicFramePr>
        <p:xfrm>
          <a:off x="1027878" y="1887921"/>
          <a:ext cx="7887522" cy="2314106"/>
        </p:xfrm>
        <a:graphic>
          <a:graphicData uri="http://schemas.openxmlformats.org/drawingml/2006/table">
            <a:tbl>
              <a:tblPr/>
              <a:tblGrid>
                <a:gridCol w="1493300">
                  <a:extLst>
                    <a:ext uri="{9D8B030D-6E8A-4147-A177-3AD203B41FA5}">
                      <a16:colId xmlns:a16="http://schemas.microsoft.com/office/drawing/2014/main" val="20000"/>
                    </a:ext>
                  </a:extLst>
                </a:gridCol>
                <a:gridCol w="1404566">
                  <a:extLst>
                    <a:ext uri="{9D8B030D-6E8A-4147-A177-3AD203B41FA5}">
                      <a16:colId xmlns:a16="http://schemas.microsoft.com/office/drawing/2014/main" val="20001"/>
                    </a:ext>
                  </a:extLst>
                </a:gridCol>
                <a:gridCol w="1816849">
                  <a:extLst>
                    <a:ext uri="{9D8B030D-6E8A-4147-A177-3AD203B41FA5}">
                      <a16:colId xmlns:a16="http://schemas.microsoft.com/office/drawing/2014/main" val="20002"/>
                    </a:ext>
                  </a:extLst>
                </a:gridCol>
                <a:gridCol w="1596423">
                  <a:extLst>
                    <a:ext uri="{9D8B030D-6E8A-4147-A177-3AD203B41FA5}">
                      <a16:colId xmlns:a16="http://schemas.microsoft.com/office/drawing/2014/main" val="20003"/>
                    </a:ext>
                  </a:extLst>
                </a:gridCol>
                <a:gridCol w="1576384">
                  <a:extLst>
                    <a:ext uri="{9D8B030D-6E8A-4147-A177-3AD203B41FA5}">
                      <a16:colId xmlns:a16="http://schemas.microsoft.com/office/drawing/2014/main" val="20004"/>
                    </a:ext>
                  </a:extLst>
                </a:gridCol>
              </a:tblGrid>
              <a:tr h="224313">
                <a:tc>
                  <a:txBody>
                    <a:bodyPr/>
                    <a:lstStyle/>
                    <a:p>
                      <a:pPr marL="0" indent="0" algn="ctr" defTabSz="914400" rtl="0" eaLnBrk="1" latinLnBrk="0" hangingPunct="1">
                        <a:lnSpc>
                          <a:spcPct val="100000"/>
                        </a:lnSpc>
                        <a:spcAft>
                          <a:spcPts val="0"/>
                        </a:spcAft>
                      </a:pPr>
                      <a:r>
                        <a:rPr lang="zh-CN" altLang="en-US" sz="1600" kern="1200" dirty="0" smtClean="0">
                          <a:solidFill>
                            <a:schemeClr val="tx1"/>
                          </a:solidFill>
                          <a:latin typeface="Times New Roman"/>
                          <a:ea typeface="宋体"/>
                          <a:cs typeface="+mn-cs"/>
                        </a:rPr>
                        <a:t>累积时间</a:t>
                      </a:r>
                      <a:r>
                        <a:rPr lang="en-US" altLang="zh-CN" sz="1600" kern="1200" dirty="0" smtClean="0">
                          <a:solidFill>
                            <a:schemeClr val="tx1"/>
                          </a:solidFill>
                          <a:latin typeface="Times New Roman"/>
                          <a:ea typeface="宋体"/>
                          <a:cs typeface="+mn-cs"/>
                        </a:rPr>
                        <a:t>(</a:t>
                      </a:r>
                      <a:r>
                        <a:rPr lang="zh-CN" sz="1600" kern="1200" dirty="0" smtClean="0">
                          <a:solidFill>
                            <a:schemeClr val="tx1"/>
                          </a:solidFill>
                          <a:latin typeface="Times New Roman"/>
                          <a:ea typeface="宋体"/>
                          <a:cs typeface="+mn-cs"/>
                        </a:rPr>
                        <a:t>小时</a:t>
                      </a:r>
                      <a:r>
                        <a:rPr lang="en-US" altLang="zh-CN" sz="1600" kern="1200" dirty="0" smtClean="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理论时间</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秒</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altLang="en-US" sz="1600" kern="1200" dirty="0" smtClean="0">
                          <a:solidFill>
                            <a:schemeClr val="tx1"/>
                          </a:solidFill>
                          <a:latin typeface="Times New Roman"/>
                          <a:ea typeface="宋体"/>
                          <a:cs typeface="+mn-cs"/>
                        </a:rPr>
                        <a:t>实际</a:t>
                      </a:r>
                      <a:r>
                        <a:rPr lang="zh-CN" sz="1600" kern="1200" dirty="0" smtClean="0">
                          <a:solidFill>
                            <a:schemeClr val="tx1"/>
                          </a:solidFill>
                          <a:latin typeface="Times New Roman"/>
                          <a:ea typeface="宋体"/>
                          <a:cs typeface="+mn-cs"/>
                        </a:rPr>
                        <a:t>累计时间</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秒</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latin typeface="Times New Roman"/>
                          <a:ea typeface="宋体"/>
                          <a:cs typeface="+mn-cs"/>
                        </a:rPr>
                        <a:t>时间误差</a:t>
                      </a:r>
                      <a:r>
                        <a:rPr lang="en-US" sz="1600" kern="1200">
                          <a:solidFill>
                            <a:schemeClr val="tx1"/>
                          </a:solidFill>
                          <a:latin typeface="Times New Roman"/>
                          <a:ea typeface="宋体"/>
                          <a:cs typeface="+mn-cs"/>
                        </a:rPr>
                        <a:t>(</a:t>
                      </a:r>
                      <a:r>
                        <a:rPr lang="zh-CN" sz="1600" kern="1200">
                          <a:solidFill>
                            <a:schemeClr val="tx1"/>
                          </a:solidFill>
                          <a:latin typeface="Times New Roman"/>
                          <a:ea typeface="宋体"/>
                          <a:cs typeface="+mn-cs"/>
                        </a:rPr>
                        <a:t>秒</a:t>
                      </a:r>
                      <a:r>
                        <a:rPr lang="en-US" sz="1600" kern="1200">
                          <a:solidFill>
                            <a:schemeClr val="tx1"/>
                          </a:solidFill>
                          <a:latin typeface="Times New Roman"/>
                          <a:ea typeface="宋体"/>
                          <a:cs typeface="+mn-cs"/>
                        </a:rPr>
                        <a:t>)</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拦截误差</a:t>
                      </a:r>
                      <a:r>
                        <a:rPr lang="en-US" sz="1600" kern="1200" dirty="0" smtClean="0">
                          <a:solidFill>
                            <a:schemeClr val="tx1"/>
                          </a:solidFill>
                          <a:latin typeface="Times New Roman"/>
                          <a:ea typeface="宋体"/>
                          <a:cs typeface="+mn-cs"/>
                        </a:rPr>
                        <a:t>(</a:t>
                      </a:r>
                      <a:r>
                        <a:rPr lang="zh-CN" altLang="en-US" sz="1600" kern="1200" dirty="0" smtClean="0">
                          <a:solidFill>
                            <a:schemeClr val="tx1"/>
                          </a:solidFill>
                          <a:latin typeface="Times New Roman"/>
                          <a:ea typeface="宋体"/>
                          <a:cs typeface="+mn-cs"/>
                        </a:rPr>
                        <a:t>米</a:t>
                      </a:r>
                      <a:r>
                        <a:rPr lang="en-US" sz="1600" kern="1200" dirty="0" smtClean="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2568">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568">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36000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3599.996</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0.0034</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7</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2568">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8</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28800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28799.9725</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0.0025</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55</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462">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20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72000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21999.9313</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0.0687</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137</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4829">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48</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172800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172799.8352</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0.1648</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330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4941">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72</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259200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259199.7528</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0.2472</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494</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5136">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100</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360000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latin typeface="Times New Roman"/>
                          <a:ea typeface="宋体"/>
                          <a:cs typeface="+mn-cs"/>
                        </a:rPr>
                        <a:t>35999.6667</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0.3433</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687</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25" name="Rectangle 1"/>
          <p:cNvSpPr>
            <a:spLocks noChangeArrowheads="1"/>
          </p:cNvSpPr>
          <p:nvPr/>
        </p:nvSpPr>
        <p:spPr bwMode="auto">
          <a:xfrm>
            <a:off x="1103086" y="4425656"/>
            <a:ext cx="804091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该地区有</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个爱国者导弹发射单元，其中的</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Alpha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单元负责保护空军基地。</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1991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Alpha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单元已经部署且连续计时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个小时，自然导致时间的误差和拦截精度</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超出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687</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米的范围。必然，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Alpha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单元不能成功拦截飞过来的飞毛腿导弹。</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2733603" y="1307844"/>
            <a:ext cx="5134739" cy="461665"/>
          </a:xfrm>
          <a:prstGeom prst="rect">
            <a:avLst/>
          </a:prstGeom>
        </p:spPr>
        <p:txBody>
          <a:bodyPr wrap="none">
            <a:spAutoFit/>
          </a:bodyPr>
          <a:lstStyle/>
          <a:p>
            <a:r>
              <a:rPr lang="zh-CN" altLang="en-US" dirty="0"/>
              <a:t>表</a:t>
            </a:r>
            <a:r>
              <a:rPr lang="en-US" altLang="zh-CN" dirty="0" smtClean="0"/>
              <a:t>21-1 </a:t>
            </a:r>
            <a:r>
              <a:rPr lang="zh-CN" altLang="en-US" dirty="0" smtClean="0"/>
              <a:t>计时误差导致的拦截</a:t>
            </a:r>
            <a:r>
              <a:rPr lang="zh-CN" altLang="en-US" dirty="0"/>
              <a:t>误差范围</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a:t>
            </a:r>
            <a:r>
              <a:rPr lang="zh-CN" altLang="en-US" dirty="0" smtClean="0"/>
              <a:t>中国国防工业界的标准情况</a:t>
            </a:r>
            <a:endParaRPr lang="zh-CN" altLang="en-US" dirty="0"/>
          </a:p>
        </p:txBody>
      </p:sp>
      <p:sp>
        <p:nvSpPr>
          <p:cNvPr id="3" name="内容占位符 2"/>
          <p:cNvSpPr>
            <a:spLocks noGrp="1"/>
          </p:cNvSpPr>
          <p:nvPr>
            <p:ph idx="1"/>
          </p:nvPr>
        </p:nvSpPr>
        <p:spPr>
          <a:xfrm>
            <a:off x="827314" y="1121227"/>
            <a:ext cx="8077200" cy="5148943"/>
          </a:xfrm>
        </p:spPr>
        <p:txBody>
          <a:bodyPr/>
          <a:lstStyle/>
          <a:p>
            <a:r>
              <a:rPr lang="en-US" dirty="0" smtClean="0"/>
              <a:t>1988</a:t>
            </a:r>
            <a:r>
              <a:rPr lang="zh-CN" altLang="en-US" dirty="0" smtClean="0"/>
              <a:t>年解放军国防科学工业委员会发布军用标准系列（用</a:t>
            </a:r>
            <a:r>
              <a:rPr lang="en-US" dirty="0" smtClean="0"/>
              <a:t>GJB</a:t>
            </a:r>
            <a:r>
              <a:rPr lang="zh-CN" altLang="en-US" dirty="0" smtClean="0"/>
              <a:t>开头）</a:t>
            </a:r>
            <a:r>
              <a:rPr lang="en-US" dirty="0" smtClean="0"/>
              <a:t>GJB437</a:t>
            </a:r>
            <a:r>
              <a:rPr lang="zh-CN" altLang="en-US" dirty="0" smtClean="0"/>
              <a:t>、</a:t>
            </a:r>
            <a:r>
              <a:rPr lang="en-US" dirty="0" smtClean="0"/>
              <a:t>GJB438</a:t>
            </a:r>
            <a:r>
              <a:rPr lang="zh-CN" altLang="en-US" dirty="0" smtClean="0"/>
              <a:t>和</a:t>
            </a:r>
            <a:r>
              <a:rPr lang="en-US" dirty="0" smtClean="0"/>
              <a:t>GJB439</a:t>
            </a:r>
            <a:r>
              <a:rPr lang="zh-CN" altLang="en-US" dirty="0" smtClean="0"/>
              <a:t>。</a:t>
            </a:r>
            <a:endParaRPr lang="en-US" altLang="zh-CN" dirty="0" smtClean="0"/>
          </a:p>
          <a:p>
            <a:pPr lvl="1"/>
            <a:r>
              <a:rPr lang="en-US" dirty="0" smtClean="0"/>
              <a:t>GJB437</a:t>
            </a:r>
            <a:r>
              <a:rPr lang="zh-CN" altLang="en-US" dirty="0" smtClean="0"/>
              <a:t>论述了军用软件开发的规范，强调了规范化的编程和规范化的过程进行软件开发</a:t>
            </a:r>
            <a:endParaRPr lang="en-US" altLang="zh-CN" dirty="0" smtClean="0"/>
          </a:p>
          <a:p>
            <a:pPr lvl="1"/>
            <a:r>
              <a:rPr lang="en-US" dirty="0" smtClean="0"/>
              <a:t>GJB438</a:t>
            </a:r>
            <a:r>
              <a:rPr lang="zh-CN" altLang="en-US" dirty="0" smtClean="0"/>
              <a:t>给出了军用软件开发的文档编制规范</a:t>
            </a:r>
            <a:endParaRPr lang="en-US" altLang="zh-CN" baseline="30000" dirty="0" smtClean="0"/>
          </a:p>
          <a:p>
            <a:pPr lvl="1"/>
            <a:r>
              <a:rPr lang="en-US" dirty="0" smtClean="0"/>
              <a:t>GJB439</a:t>
            </a:r>
            <a:r>
              <a:rPr lang="zh-CN" altLang="en-US" dirty="0" smtClean="0"/>
              <a:t>是军用软件开发的质量保证大纲</a:t>
            </a:r>
            <a:r>
              <a:rPr lang="en-US" baseline="30000" dirty="0" smtClean="0"/>
              <a:t>[</a:t>
            </a:r>
            <a:endParaRPr lang="en-US" altLang="zh-CN" dirty="0" smtClean="0"/>
          </a:p>
          <a:p>
            <a:pPr lvl="1"/>
            <a:r>
              <a:rPr lang="zh-CN" altLang="en-US" dirty="0" smtClean="0"/>
              <a:t>这三个标准的颁布，改变了我国国防软件开发过程无序情况，建立了国防软件开发过程的基本要求。</a:t>
            </a:r>
            <a:endParaRPr lang="en-US" altLang="zh-CN" dirty="0" smtClean="0"/>
          </a:p>
          <a:p>
            <a:r>
              <a:rPr lang="zh-CN" altLang="en-US" dirty="0" smtClean="0"/>
              <a:t>在民用领域</a:t>
            </a:r>
            <a:r>
              <a:rPr lang="en-US" altLang="zh-CN" dirty="0" smtClean="0"/>
              <a:t>:</a:t>
            </a:r>
          </a:p>
          <a:p>
            <a:pPr lvl="1"/>
            <a:r>
              <a:rPr lang="en-US" dirty="0" smtClean="0"/>
              <a:t>1988</a:t>
            </a:r>
            <a:r>
              <a:rPr lang="zh-CN" altLang="en-US" dirty="0" smtClean="0"/>
              <a:t>年国家标准</a:t>
            </a:r>
            <a:r>
              <a:rPr lang="en-US" dirty="0" smtClean="0"/>
              <a:t>GB-8566</a:t>
            </a:r>
            <a:endParaRPr lang="en-US" altLang="zh-CN" dirty="0" smtClean="0"/>
          </a:p>
          <a:p>
            <a:pPr lvl="1"/>
            <a:r>
              <a:rPr lang="en-US" dirty="0" smtClean="0"/>
              <a:t>2001</a:t>
            </a:r>
            <a:r>
              <a:rPr lang="zh-CN" altLang="en-US" dirty="0" smtClean="0"/>
              <a:t>年参照</a:t>
            </a:r>
            <a:r>
              <a:rPr lang="en-US" dirty="0" smtClean="0"/>
              <a:t>ISO/ IEC 12207</a:t>
            </a:r>
            <a:r>
              <a:rPr lang="zh-CN" altLang="en-US" dirty="0" smtClean="0"/>
              <a:t>成为</a:t>
            </a:r>
            <a:r>
              <a:rPr lang="en-US" dirty="0" smtClean="0"/>
              <a:t>GB/T-8566</a:t>
            </a:r>
            <a:r>
              <a:rPr lang="zh-CN" altLang="en-US" dirty="0" smtClean="0"/>
              <a:t>，</a:t>
            </a:r>
            <a:r>
              <a:rPr lang="en-US" dirty="0" smtClean="0"/>
              <a:t>2007</a:t>
            </a:r>
            <a:r>
              <a:rPr lang="zh-CN" altLang="en-US" dirty="0" smtClean="0"/>
              <a:t>年修订</a:t>
            </a:r>
          </a:p>
          <a:p>
            <a:pPr lvl="1"/>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中国国防软件生命周期标准的演变</a:t>
            </a:r>
            <a:endParaRPr lang="zh-CN" altLang="en-US" dirty="0"/>
          </a:p>
        </p:txBody>
      </p:sp>
      <p:sp>
        <p:nvSpPr>
          <p:cNvPr id="36" name="Rectangle 64"/>
          <p:cNvSpPr>
            <a:spLocks noChangeArrowheads="1"/>
          </p:cNvSpPr>
          <p:nvPr/>
        </p:nvSpPr>
        <p:spPr bwMode="auto">
          <a:xfrm>
            <a:off x="1063325" y="3626971"/>
            <a:ext cx="1963019" cy="629024"/>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1988</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年</a:t>
            </a:r>
            <a:endParaRPr kumimoji="0" lang="zh-CN"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GJB-437</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438</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439</a:t>
            </a:r>
            <a:endParaRPr kumimoji="0" lang="en-US" altLang="zh-CN" sz="1600" b="0" i="0" u="none" strike="noStrike" cap="none" normalizeH="0" baseline="0" dirty="0" smtClean="0">
              <a:ln>
                <a:noFill/>
              </a:ln>
              <a:solidFill>
                <a:schemeClr val="tx1"/>
              </a:solidFill>
              <a:effectLst/>
            </a:endParaRPr>
          </a:p>
        </p:txBody>
      </p:sp>
      <p:sp>
        <p:nvSpPr>
          <p:cNvPr id="37" name="Rectangle 63"/>
          <p:cNvSpPr>
            <a:spLocks noChangeArrowheads="1"/>
          </p:cNvSpPr>
          <p:nvPr/>
        </p:nvSpPr>
        <p:spPr bwMode="auto">
          <a:xfrm>
            <a:off x="4204155" y="3469715"/>
            <a:ext cx="1177811" cy="943535"/>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1995~96</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GJB2786</a:t>
            </a:r>
          </a:p>
          <a:p>
            <a:pPr indent="0"/>
            <a:r>
              <a:rPr kumimoji="0" lang="en-US" altLang="zh-CN" sz="1600" dirty="0">
                <a:latin typeface="Times New Roman" panose="02020603050405020304" pitchFamily="18" charset="0"/>
                <a:cs typeface="Times New Roman" panose="02020603050405020304" pitchFamily="18" charset="0"/>
              </a:rPr>
              <a:t>GJB438</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endParaRPr kumimoji="0" lang="en-US" altLang="zh-CN" sz="1600" b="0" i="0" u="none" strike="noStrike" cap="none" normalizeH="0" baseline="0" dirty="0" smtClean="0">
              <a:ln>
                <a:noFill/>
              </a:ln>
              <a:solidFill>
                <a:schemeClr val="tx1"/>
              </a:solidFill>
              <a:effectLst/>
            </a:endParaRPr>
          </a:p>
        </p:txBody>
      </p:sp>
      <p:sp>
        <p:nvSpPr>
          <p:cNvPr id="38" name="Line 62"/>
          <p:cNvSpPr>
            <a:spLocks noChangeShapeType="1"/>
          </p:cNvSpPr>
          <p:nvPr/>
        </p:nvSpPr>
        <p:spPr bwMode="auto">
          <a:xfrm>
            <a:off x="3026344" y="3940506"/>
            <a:ext cx="1177811" cy="9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Rectangle 61"/>
          <p:cNvSpPr>
            <a:spLocks noChangeArrowheads="1"/>
          </p:cNvSpPr>
          <p:nvPr/>
        </p:nvSpPr>
        <p:spPr bwMode="auto">
          <a:xfrm>
            <a:off x="3096661" y="1739900"/>
            <a:ext cx="1374113" cy="62902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1993</a:t>
            </a:r>
          </a:p>
          <a:p>
            <a:pPr indent="0"/>
            <a:r>
              <a:rPr kumimoji="0" lang="en-US" altLang="zh-CN" sz="1600" dirty="0">
                <a:latin typeface="Times New Roman" panose="02020603050405020304" pitchFamily="18" charset="0"/>
                <a:cs typeface="Times New Roman" panose="02020603050405020304" pitchFamily="18" charset="0"/>
              </a:rPr>
              <a:t>CMM 1.1 </a:t>
            </a:r>
            <a:r>
              <a:rPr kumimoji="0" lang="zh-CN" altLang="en-US" sz="1600" dirty="0">
                <a:latin typeface="Times New Roman" panose="02020603050405020304" pitchFamily="18" charset="0"/>
                <a:cs typeface="Times New Roman" panose="02020603050405020304" pitchFamily="18" charset="0"/>
              </a:rPr>
              <a:t>版</a:t>
            </a:r>
          </a:p>
        </p:txBody>
      </p:sp>
      <p:sp>
        <p:nvSpPr>
          <p:cNvPr id="40" name="Rectangle 60"/>
          <p:cNvSpPr>
            <a:spLocks noChangeArrowheads="1"/>
          </p:cNvSpPr>
          <p:nvPr/>
        </p:nvSpPr>
        <p:spPr bwMode="auto">
          <a:xfrm>
            <a:off x="1455929" y="2526179"/>
            <a:ext cx="1570415" cy="61437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1988</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年</a:t>
            </a:r>
            <a:endParaRPr kumimoji="0" lang="zh-CN"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DoD-STD-2167A</a:t>
            </a:r>
            <a:endParaRPr kumimoji="0" lang="en-US" altLang="zh-CN" sz="1600" b="0" i="0" u="none" strike="noStrike" cap="none" normalizeH="0" baseline="0" dirty="0" smtClean="0">
              <a:ln>
                <a:noFill/>
              </a:ln>
              <a:solidFill>
                <a:schemeClr val="tx1"/>
              </a:solidFill>
              <a:effectLst/>
            </a:endParaRPr>
          </a:p>
        </p:txBody>
      </p:sp>
      <p:sp>
        <p:nvSpPr>
          <p:cNvPr id="41" name="Line 59"/>
          <p:cNvSpPr>
            <a:spLocks noChangeShapeType="1"/>
          </p:cNvSpPr>
          <p:nvPr/>
        </p:nvSpPr>
        <p:spPr bwMode="auto">
          <a:xfrm>
            <a:off x="3026344" y="2997947"/>
            <a:ext cx="1177811" cy="786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58"/>
          <p:cNvSpPr>
            <a:spLocks noChangeShapeType="1"/>
          </p:cNvSpPr>
          <p:nvPr/>
        </p:nvSpPr>
        <p:spPr bwMode="auto">
          <a:xfrm>
            <a:off x="4470774" y="2211668"/>
            <a:ext cx="1107494" cy="629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Rectangle 57"/>
          <p:cNvSpPr>
            <a:spLocks noChangeArrowheads="1"/>
          </p:cNvSpPr>
          <p:nvPr/>
        </p:nvSpPr>
        <p:spPr bwMode="auto">
          <a:xfrm>
            <a:off x="5578268" y="2683435"/>
            <a:ext cx="1177811" cy="786279"/>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2003</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GJB 5000</a:t>
            </a:r>
          </a:p>
        </p:txBody>
      </p:sp>
      <p:sp>
        <p:nvSpPr>
          <p:cNvPr id="44" name="Rectangle 56"/>
          <p:cNvSpPr>
            <a:spLocks noChangeArrowheads="1"/>
          </p:cNvSpPr>
          <p:nvPr/>
        </p:nvSpPr>
        <p:spPr bwMode="auto">
          <a:xfrm>
            <a:off x="7148683" y="2683435"/>
            <a:ext cx="1177811" cy="786279"/>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2005</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GJB 5000A</a:t>
            </a:r>
          </a:p>
        </p:txBody>
      </p:sp>
      <p:sp>
        <p:nvSpPr>
          <p:cNvPr id="45" name="Line 55"/>
          <p:cNvSpPr>
            <a:spLocks noChangeShapeType="1"/>
          </p:cNvSpPr>
          <p:nvPr/>
        </p:nvSpPr>
        <p:spPr bwMode="auto">
          <a:xfrm>
            <a:off x="6756079" y="2997947"/>
            <a:ext cx="392604" cy="9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Rectangle 54"/>
          <p:cNvSpPr>
            <a:spLocks noChangeArrowheads="1"/>
          </p:cNvSpPr>
          <p:nvPr/>
        </p:nvSpPr>
        <p:spPr bwMode="auto">
          <a:xfrm>
            <a:off x="5185664" y="1867854"/>
            <a:ext cx="1374113" cy="64367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2001</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CMMI 1.1 </a:t>
            </a:r>
            <a:r>
              <a:rPr kumimoji="0" lang="zh-CN" altLang="en-US" sz="1600" dirty="0">
                <a:latin typeface="Times New Roman" panose="02020603050405020304" pitchFamily="18" charset="0"/>
                <a:cs typeface="Times New Roman" panose="02020603050405020304" pitchFamily="18" charset="0"/>
              </a:rPr>
              <a:t>版</a:t>
            </a:r>
          </a:p>
        </p:txBody>
      </p:sp>
      <p:sp>
        <p:nvSpPr>
          <p:cNvPr id="47" name="Line 53"/>
          <p:cNvSpPr>
            <a:spLocks noChangeShapeType="1"/>
          </p:cNvSpPr>
          <p:nvPr/>
        </p:nvSpPr>
        <p:spPr bwMode="auto">
          <a:xfrm>
            <a:off x="6559777" y="2211668"/>
            <a:ext cx="588906" cy="629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Rectangle 52"/>
          <p:cNvSpPr>
            <a:spLocks noChangeArrowheads="1"/>
          </p:cNvSpPr>
          <p:nvPr/>
        </p:nvSpPr>
        <p:spPr bwMode="auto">
          <a:xfrm>
            <a:off x="3783717" y="4884040"/>
            <a:ext cx="1696399" cy="62902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1994</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MIL-STD-498</a:t>
            </a:r>
          </a:p>
        </p:txBody>
      </p:sp>
      <p:sp>
        <p:nvSpPr>
          <p:cNvPr id="49" name="Rectangle 51"/>
          <p:cNvSpPr>
            <a:spLocks noChangeArrowheads="1"/>
          </p:cNvSpPr>
          <p:nvPr/>
        </p:nvSpPr>
        <p:spPr bwMode="auto">
          <a:xfrm>
            <a:off x="7737589" y="3784226"/>
            <a:ext cx="1177811" cy="629024"/>
          </a:xfrm>
          <a:prstGeom prst="rect">
            <a:avLst/>
          </a:prstGeom>
          <a:noFill/>
          <a:ln w="2857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2009</a:t>
            </a:r>
            <a:r>
              <a:rPr kumimoji="0" lang="zh-CN" altLang="en-US" sz="1600" dirty="0">
                <a:latin typeface="Times New Roman" panose="02020603050405020304" pitchFamily="18" charset="0"/>
                <a:cs typeface="Times New Roman" panose="02020603050405020304" pitchFamily="18" charset="0"/>
              </a:rPr>
              <a:t>年</a:t>
            </a:r>
          </a:p>
          <a:p>
            <a:pPr indent="0"/>
            <a:r>
              <a:rPr kumimoji="0" lang="en-US" altLang="zh-CN" sz="1600" dirty="0">
                <a:latin typeface="Times New Roman" panose="02020603050405020304" pitchFamily="18" charset="0"/>
                <a:cs typeface="Times New Roman" panose="02020603050405020304" pitchFamily="18" charset="0"/>
              </a:rPr>
              <a:t>GJB2786A</a:t>
            </a:r>
          </a:p>
        </p:txBody>
      </p:sp>
      <p:sp>
        <p:nvSpPr>
          <p:cNvPr id="50" name="Line 50"/>
          <p:cNvSpPr>
            <a:spLocks noChangeShapeType="1"/>
          </p:cNvSpPr>
          <p:nvPr/>
        </p:nvSpPr>
        <p:spPr bwMode="auto">
          <a:xfrm>
            <a:off x="5381966" y="4082674"/>
            <a:ext cx="2355622" cy="9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Freeform 49"/>
          <p:cNvSpPr>
            <a:spLocks/>
          </p:cNvSpPr>
          <p:nvPr/>
        </p:nvSpPr>
        <p:spPr bwMode="auto">
          <a:xfrm flipV="1">
            <a:off x="4832351" y="4305963"/>
            <a:ext cx="2905238" cy="578076"/>
          </a:xfrm>
          <a:custGeom>
            <a:avLst/>
            <a:gdLst>
              <a:gd name="T0" fmla="*/ 0 w 2943"/>
              <a:gd name="T1" fmla="*/ 0 h 966"/>
              <a:gd name="T2" fmla="*/ 696 w 2943"/>
              <a:gd name="T3" fmla="*/ 561 h 966"/>
              <a:gd name="T4" fmla="*/ 2943 w 2943"/>
              <a:gd name="T5" fmla="*/ 966 h 966"/>
            </a:gdLst>
            <a:ahLst/>
            <a:cxnLst>
              <a:cxn ang="0">
                <a:pos x="T0" y="T1"/>
              </a:cxn>
              <a:cxn ang="0">
                <a:pos x="T2" y="T3"/>
              </a:cxn>
              <a:cxn ang="0">
                <a:pos x="T4" y="T5"/>
              </a:cxn>
            </a:cxnLst>
            <a:rect l="0" t="0" r="r" b="b"/>
            <a:pathLst>
              <a:path w="2943" h="966">
                <a:moveTo>
                  <a:pt x="0" y="0"/>
                </a:moveTo>
                <a:lnTo>
                  <a:pt x="696" y="561"/>
                </a:lnTo>
                <a:lnTo>
                  <a:pt x="2943" y="96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 </a:t>
            </a:r>
            <a:r>
              <a:rPr lang="zh-CN" altLang="en-US" dirty="0" smtClean="0"/>
              <a:t>德国的</a:t>
            </a:r>
            <a:r>
              <a:rPr lang="en-US" dirty="0" smtClean="0"/>
              <a:t>V</a:t>
            </a:r>
            <a:r>
              <a:rPr lang="zh-CN" altLang="en-US" dirty="0" smtClean="0"/>
              <a:t>模型及其演变</a:t>
            </a:r>
            <a:endParaRPr lang="zh-CN" altLang="en-US" dirty="0"/>
          </a:p>
        </p:txBody>
      </p:sp>
      <p:sp>
        <p:nvSpPr>
          <p:cNvPr id="3" name="内容占位符 2"/>
          <p:cNvSpPr>
            <a:spLocks noGrp="1"/>
          </p:cNvSpPr>
          <p:nvPr>
            <p:ph idx="1"/>
          </p:nvPr>
        </p:nvSpPr>
        <p:spPr/>
        <p:txBody>
          <a:bodyPr/>
          <a:lstStyle/>
          <a:p>
            <a:r>
              <a:rPr lang="en-US" dirty="0" smtClean="0"/>
              <a:t>21.8.3.1 </a:t>
            </a:r>
            <a:r>
              <a:rPr lang="zh-CN" altLang="en-US" dirty="0" smtClean="0"/>
              <a:t>项目生命周期模型</a:t>
            </a:r>
            <a:r>
              <a:rPr lang="en-US" dirty="0" smtClean="0"/>
              <a:t>	</a:t>
            </a:r>
            <a:endParaRPr lang="zh-CN" altLang="en-US" dirty="0" smtClean="0"/>
          </a:p>
          <a:p>
            <a:r>
              <a:rPr lang="en-US" dirty="0" smtClean="0"/>
              <a:t>21.8.3.2 </a:t>
            </a:r>
            <a:r>
              <a:rPr lang="zh-CN" altLang="en-US" dirty="0" smtClean="0"/>
              <a:t>项目类型与执行策略</a:t>
            </a:r>
          </a:p>
          <a:p>
            <a:r>
              <a:rPr lang="en-US" dirty="0" smtClean="0"/>
              <a:t>21.8.3.3 V-</a:t>
            </a:r>
            <a:r>
              <a:rPr lang="en-US" dirty="0" err="1" smtClean="0"/>
              <a:t>Modell</a:t>
            </a:r>
            <a:r>
              <a:rPr lang="zh-CN" altLang="en-US" dirty="0" smtClean="0"/>
              <a:t>核心及相关区域</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21.8.3.1 </a:t>
            </a:r>
            <a:r>
              <a:rPr lang="zh-CN" altLang="en-US" dirty="0" smtClean="0"/>
              <a:t>项目生命周期模型</a:t>
            </a:r>
            <a:endParaRPr lang="zh-CN" altLang="en-US" dirty="0"/>
          </a:p>
        </p:txBody>
      </p:sp>
      <p:sp>
        <p:nvSpPr>
          <p:cNvPr id="3" name="内容占位符 2"/>
          <p:cNvSpPr>
            <a:spLocks noGrp="1"/>
          </p:cNvSpPr>
          <p:nvPr>
            <p:ph idx="1"/>
          </p:nvPr>
        </p:nvSpPr>
        <p:spPr/>
        <p:txBody>
          <a:bodyPr/>
          <a:lstStyle/>
          <a:p>
            <a:r>
              <a:rPr lang="en-US" dirty="0" smtClean="0"/>
              <a:t>1992</a:t>
            </a:r>
            <a:r>
              <a:rPr lang="zh-CN" altLang="en-US" dirty="0" smtClean="0"/>
              <a:t>年，联邦德国国防部提出软件开发的工程化</a:t>
            </a:r>
            <a:r>
              <a:rPr lang="en-US" dirty="0" smtClean="0"/>
              <a:t> (engineering software development)</a:t>
            </a:r>
            <a:r>
              <a:rPr lang="zh-CN" altLang="en-US" dirty="0" smtClean="0"/>
              <a:t>，并认为应当有详细的标准能够指导具体的项目。</a:t>
            </a:r>
            <a:endParaRPr lang="en-US" altLang="zh-CN" dirty="0" smtClean="0"/>
          </a:p>
          <a:p>
            <a:r>
              <a:rPr lang="zh-CN" altLang="en-US" dirty="0" smtClean="0"/>
              <a:t>期望能够在国防项目采购和开发中：</a:t>
            </a:r>
            <a:endParaRPr lang="en-US" altLang="zh-CN" dirty="0" smtClean="0"/>
          </a:p>
          <a:p>
            <a:pPr lvl="1"/>
            <a:r>
              <a:rPr lang="en-US" dirty="0" smtClean="0"/>
              <a:t>1</a:t>
            </a:r>
            <a:r>
              <a:rPr lang="zh-CN" altLang="en-US" dirty="0" smtClean="0"/>
              <a:t>）减少整个生命周期的软件费用；</a:t>
            </a:r>
            <a:endParaRPr lang="en-US" altLang="zh-CN" dirty="0" smtClean="0"/>
          </a:p>
          <a:p>
            <a:pPr lvl="1"/>
            <a:r>
              <a:rPr lang="en-US" dirty="0" smtClean="0"/>
              <a:t>2</a:t>
            </a:r>
            <a:r>
              <a:rPr lang="zh-CN" altLang="en-US" dirty="0" smtClean="0"/>
              <a:t>）改进和保证软件质量；</a:t>
            </a:r>
            <a:endParaRPr lang="en-US" altLang="zh-CN" dirty="0" smtClean="0"/>
          </a:p>
          <a:p>
            <a:pPr lvl="1"/>
            <a:r>
              <a:rPr lang="en-US" dirty="0" smtClean="0"/>
              <a:t>3</a:t>
            </a:r>
            <a:r>
              <a:rPr lang="zh-CN" altLang="en-US" dirty="0" smtClean="0"/>
              <a:t>）改进客户和承包商之间的交流。</a:t>
            </a:r>
          </a:p>
          <a:p>
            <a:r>
              <a:rPr lang="zh-CN" altLang="en-US" dirty="0" smtClean="0"/>
              <a:t>对此，他们将瀑布式模型转换为</a:t>
            </a:r>
            <a:r>
              <a:rPr lang="en-US" dirty="0" smtClean="0"/>
              <a:t>V</a:t>
            </a:r>
            <a:r>
              <a:rPr lang="zh-CN" altLang="en-US" dirty="0" smtClean="0"/>
              <a:t>模型，以此强调验证和确认</a:t>
            </a:r>
            <a:r>
              <a:rPr lang="en-US" dirty="0" smtClean="0"/>
              <a:t>(Verification &amp; Validation)</a:t>
            </a:r>
            <a:r>
              <a:rPr lang="zh-CN" altLang="en-US" dirty="0" smtClean="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en-US" dirty="0" smtClean="0"/>
              <a:t> 97</a:t>
            </a:r>
            <a:endParaRPr lang="zh-CN" altLang="en-US" dirty="0"/>
          </a:p>
        </p:txBody>
      </p:sp>
      <p:sp>
        <p:nvSpPr>
          <p:cNvPr id="3" name="内容占位符 2"/>
          <p:cNvSpPr>
            <a:spLocks noGrp="1"/>
          </p:cNvSpPr>
          <p:nvPr>
            <p:ph idx="1"/>
          </p:nvPr>
        </p:nvSpPr>
        <p:spPr>
          <a:xfrm>
            <a:off x="1028700" y="1301750"/>
            <a:ext cx="8001000" cy="4902200"/>
          </a:xfrm>
        </p:spPr>
        <p:txBody>
          <a:bodyPr/>
          <a:lstStyle/>
          <a:p>
            <a:r>
              <a:rPr lang="en-US" dirty="0" smtClean="0"/>
              <a:t>1997</a:t>
            </a:r>
            <a:r>
              <a:rPr lang="zh-CN" altLang="en-US" dirty="0" smtClean="0"/>
              <a:t>年，将</a:t>
            </a:r>
            <a:r>
              <a:rPr lang="en-US" dirty="0" smtClean="0"/>
              <a:t>V</a:t>
            </a:r>
            <a:r>
              <a:rPr lang="zh-CN" altLang="en-US" dirty="0" smtClean="0"/>
              <a:t>模型改变成为</a:t>
            </a:r>
            <a:r>
              <a:rPr lang="en-US" dirty="0" smtClean="0"/>
              <a:t>V-Modell 97</a:t>
            </a:r>
          </a:p>
          <a:p>
            <a:pPr lvl="1"/>
            <a:r>
              <a:rPr lang="zh-CN" altLang="en-US" dirty="0" smtClean="0"/>
              <a:t>“联邦德国</a:t>
            </a:r>
            <a:r>
              <a:rPr lang="en-US" dirty="0" smtClean="0"/>
              <a:t>IT</a:t>
            </a:r>
            <a:r>
              <a:rPr lang="zh-CN" altLang="en-US" dirty="0" smtClean="0"/>
              <a:t>系统开发标准</a:t>
            </a:r>
            <a:r>
              <a:rPr lang="en-US" dirty="0" smtClean="0"/>
              <a:t>(Development for IT Systems of the Federal Republic Germany)</a:t>
            </a:r>
            <a:r>
              <a:rPr lang="zh-CN" altLang="en-US" dirty="0" smtClean="0"/>
              <a:t>”。</a:t>
            </a:r>
            <a:endParaRPr lang="en-US" altLang="zh-CN" dirty="0" smtClean="0"/>
          </a:p>
          <a:p>
            <a:pPr lvl="1"/>
            <a:r>
              <a:rPr lang="en-US" dirty="0" smtClean="0"/>
              <a:t>V-</a:t>
            </a:r>
            <a:r>
              <a:rPr lang="en-US" dirty="0" err="1" smtClean="0"/>
              <a:t>Modell</a:t>
            </a:r>
            <a:r>
              <a:rPr lang="en-US" dirty="0" smtClean="0"/>
              <a:t> 97</a:t>
            </a:r>
            <a:r>
              <a:rPr lang="zh-CN" altLang="en-US" dirty="0" smtClean="0"/>
              <a:t>作为民用和军用强制标准，德国联邦国防部（</a:t>
            </a:r>
            <a:r>
              <a:rPr lang="en-US" dirty="0" err="1" smtClean="0"/>
              <a:t>BMVg</a:t>
            </a:r>
            <a:r>
              <a:rPr lang="zh-CN" altLang="en-US" dirty="0" smtClean="0"/>
              <a:t>）、德国信息管理和信息技术办公室（</a:t>
            </a:r>
            <a:r>
              <a:rPr lang="en-US" dirty="0" smtClean="0"/>
              <a:t>IT-</a:t>
            </a:r>
            <a:r>
              <a:rPr lang="en-US" dirty="0" err="1" smtClean="0"/>
              <a:t>AmtBw</a:t>
            </a:r>
            <a:r>
              <a:rPr lang="zh-CN" altLang="en-US" dirty="0" smtClean="0"/>
              <a:t>）、以及信息技术协调中央办公室</a:t>
            </a:r>
            <a:r>
              <a:rPr lang="en-US" dirty="0" smtClean="0"/>
              <a:t>(BMI-</a:t>
            </a:r>
            <a:r>
              <a:rPr lang="en-US" dirty="0" err="1" smtClean="0"/>
              <a:t>KBSt</a:t>
            </a:r>
            <a:r>
              <a:rPr lang="en-US" dirty="0" smtClean="0"/>
              <a:t>)</a:t>
            </a:r>
            <a:r>
              <a:rPr lang="zh-CN" altLang="en-US" dirty="0" smtClean="0"/>
              <a:t>提供了的通用指导</a:t>
            </a:r>
            <a:r>
              <a:rPr lang="en-US" dirty="0" smtClean="0"/>
              <a:t>No.250~252</a:t>
            </a:r>
            <a:r>
              <a:rPr lang="zh-CN" altLang="en-US" dirty="0" smtClean="0"/>
              <a:t>和</a:t>
            </a:r>
            <a:r>
              <a:rPr lang="en-US" dirty="0" err="1" smtClean="0"/>
              <a:t>KBSt</a:t>
            </a:r>
            <a:r>
              <a:rPr lang="zh-CN" altLang="en-US" dirty="0" smtClean="0"/>
              <a:t>系列卷</a:t>
            </a:r>
            <a:r>
              <a:rPr lang="en-US" dirty="0" smtClean="0"/>
              <a:t>27/1</a:t>
            </a:r>
            <a:r>
              <a:rPr lang="zh-CN" altLang="en-US" dirty="0" smtClean="0"/>
              <a:t>和</a:t>
            </a:r>
            <a:r>
              <a:rPr lang="en-US" dirty="0" smtClean="0"/>
              <a:t>27/2</a:t>
            </a:r>
            <a:r>
              <a:rPr lang="zh-CN" altLang="en-US" dirty="0" smtClean="0"/>
              <a:t>。</a:t>
            </a:r>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a:grpSpLocks noChangeAspect="1"/>
          </p:cNvGrpSpPr>
          <p:nvPr/>
        </p:nvGrpSpPr>
        <p:grpSpPr bwMode="auto">
          <a:xfrm>
            <a:off x="1015896" y="277261"/>
            <a:ext cx="7920415" cy="6094303"/>
            <a:chOff x="1486" y="3634"/>
            <a:chExt cx="7638" cy="7014"/>
          </a:xfrm>
        </p:grpSpPr>
        <p:sp>
          <p:nvSpPr>
            <p:cNvPr id="4" name="AutoShape 77"/>
            <p:cNvSpPr>
              <a:spLocks noChangeAspect="1" noChangeArrowheads="1" noTextEdit="1"/>
            </p:cNvSpPr>
            <p:nvPr/>
          </p:nvSpPr>
          <p:spPr bwMode="auto">
            <a:xfrm>
              <a:off x="1486" y="3634"/>
              <a:ext cx="7638" cy="6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Text Box 76"/>
            <p:cNvSpPr txBox="1">
              <a:spLocks noChangeArrowheads="1"/>
            </p:cNvSpPr>
            <p:nvPr/>
          </p:nvSpPr>
          <p:spPr bwMode="auto">
            <a:xfrm>
              <a:off x="5473" y="6138"/>
              <a:ext cx="1005"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进度迭代</a:t>
              </a:r>
            </a:p>
          </p:txBody>
        </p:sp>
        <p:grpSp>
          <p:nvGrpSpPr>
            <p:cNvPr id="6" name="Group 73"/>
            <p:cNvGrpSpPr>
              <a:grpSpLocks/>
            </p:cNvGrpSpPr>
            <p:nvPr/>
          </p:nvGrpSpPr>
          <p:grpSpPr bwMode="auto">
            <a:xfrm>
              <a:off x="2837" y="3727"/>
              <a:ext cx="1206" cy="485"/>
              <a:chOff x="3038" y="3242"/>
              <a:chExt cx="1206" cy="485"/>
            </a:xfrm>
          </p:grpSpPr>
          <p:sp>
            <p:nvSpPr>
              <p:cNvPr id="78" name="Text Box 75"/>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定义的项目</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9" name="Freeform 74"/>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7" name="Group 70"/>
            <p:cNvGrpSpPr>
              <a:grpSpLocks/>
            </p:cNvGrpSpPr>
            <p:nvPr/>
          </p:nvGrpSpPr>
          <p:grpSpPr bwMode="auto">
            <a:xfrm>
              <a:off x="1631" y="3727"/>
              <a:ext cx="1206" cy="485"/>
              <a:chOff x="1832" y="3242"/>
              <a:chExt cx="1206" cy="485"/>
            </a:xfrm>
          </p:grpSpPr>
          <p:sp>
            <p:nvSpPr>
              <p:cNvPr id="76" name="Text Box 72"/>
              <p:cNvSpPr txBox="1">
                <a:spLocks noChangeArrowheads="1"/>
              </p:cNvSpPr>
              <p:nvPr/>
            </p:nvSpPr>
            <p:spPr bwMode="auto">
              <a:xfrm>
                <a:off x="1832"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批准的项目</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7" name="Freeform 71"/>
              <p:cNvSpPr>
                <a:spLocks/>
              </p:cNvSpPr>
              <p:nvPr/>
            </p:nvSpPr>
            <p:spPr bwMode="auto">
              <a:xfrm>
                <a:off x="1832"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8" name="Group 67"/>
            <p:cNvGrpSpPr>
              <a:grpSpLocks/>
            </p:cNvGrpSpPr>
            <p:nvPr/>
          </p:nvGrpSpPr>
          <p:grpSpPr bwMode="auto">
            <a:xfrm>
              <a:off x="4043" y="3727"/>
              <a:ext cx="1206" cy="485"/>
              <a:chOff x="3038" y="3242"/>
              <a:chExt cx="1206" cy="485"/>
            </a:xfrm>
          </p:grpSpPr>
          <p:sp>
            <p:nvSpPr>
              <p:cNvPr id="74" name="Text Box 69"/>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说明的需求</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5" name="Freeform 68"/>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9" name="Group 64"/>
            <p:cNvGrpSpPr>
              <a:grpSpLocks/>
            </p:cNvGrpSpPr>
            <p:nvPr/>
          </p:nvGrpSpPr>
          <p:grpSpPr bwMode="auto">
            <a:xfrm>
              <a:off x="5279" y="3677"/>
              <a:ext cx="1206" cy="565"/>
              <a:chOff x="3068" y="3194"/>
              <a:chExt cx="1206" cy="565"/>
            </a:xfrm>
          </p:grpSpPr>
          <p:sp>
            <p:nvSpPr>
              <p:cNvPr id="72" name="Text Box 66"/>
              <p:cNvSpPr txBox="1">
                <a:spLocks noChangeArrowheads="1"/>
              </p:cNvSpPr>
              <p:nvPr/>
            </p:nvSpPr>
            <p:spPr bwMode="auto">
              <a:xfrm>
                <a:off x="3165" y="3194"/>
                <a:ext cx="1102"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建议已发布被说明</a:t>
                </a:r>
              </a:p>
            </p:txBody>
          </p:sp>
          <p:sp>
            <p:nvSpPr>
              <p:cNvPr id="73" name="Freeform 65"/>
              <p:cNvSpPr>
                <a:spLocks/>
              </p:cNvSpPr>
              <p:nvPr/>
            </p:nvSpPr>
            <p:spPr bwMode="auto">
              <a:xfrm>
                <a:off x="3068" y="3276"/>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 name="Group 61"/>
            <p:cNvGrpSpPr>
              <a:grpSpLocks/>
            </p:cNvGrpSpPr>
            <p:nvPr/>
          </p:nvGrpSpPr>
          <p:grpSpPr bwMode="auto">
            <a:xfrm>
              <a:off x="2860" y="6136"/>
              <a:ext cx="1206" cy="764"/>
              <a:chOff x="3038" y="3242"/>
              <a:chExt cx="1206" cy="764"/>
            </a:xfrm>
          </p:grpSpPr>
          <p:sp>
            <p:nvSpPr>
              <p:cNvPr id="70" name="Text Box 63"/>
              <p:cNvSpPr txBox="1">
                <a:spLocks noChangeArrowheads="1"/>
              </p:cNvSpPr>
              <p:nvPr/>
            </p:nvSpPr>
            <p:spPr bwMode="auto">
              <a:xfrm>
                <a:off x="3082" y="3315"/>
                <a:ext cx="1162" cy="6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采购已</a:t>
                </a:r>
                <a:r>
                  <a:rPr kumimoji="0" lang="zh-CN" altLang="zh-CN" sz="1600" dirty="0" smtClean="0">
                    <a:latin typeface="楷体" panose="02010609060101010101" pitchFamily="49" charset="-122"/>
                    <a:ea typeface="楷体" panose="02010609060101010101" pitchFamily="49" charset="-122"/>
                    <a:cs typeface="Times New Roman" panose="02020603050405020304" pitchFamily="18" charset="0"/>
                  </a:rPr>
                  <a:t>提交</a:t>
                </a:r>
                <a:endParaRPr kumimoji="0"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1" name="Freeform 62"/>
              <p:cNvSpPr>
                <a:spLocks/>
              </p:cNvSpPr>
              <p:nvPr/>
            </p:nvSpPr>
            <p:spPr bwMode="auto">
              <a:xfrm>
                <a:off x="3038" y="3242"/>
                <a:ext cx="1206" cy="570"/>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1" name="Group 58"/>
            <p:cNvGrpSpPr>
              <a:grpSpLocks/>
            </p:cNvGrpSpPr>
            <p:nvPr/>
          </p:nvGrpSpPr>
          <p:grpSpPr bwMode="auto">
            <a:xfrm>
              <a:off x="4066" y="6136"/>
              <a:ext cx="1206" cy="485"/>
              <a:chOff x="3038" y="3242"/>
              <a:chExt cx="1206" cy="485"/>
            </a:xfrm>
          </p:grpSpPr>
          <p:sp>
            <p:nvSpPr>
              <p:cNvPr id="68" name="Text Box 60"/>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合同已</a:t>
                </a:r>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发布</a:t>
                </a:r>
                <a:endParaRPr kumimoji="0"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9" name="Freeform 59"/>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2" name="Group 55"/>
            <p:cNvGrpSpPr>
              <a:grpSpLocks/>
            </p:cNvGrpSpPr>
            <p:nvPr/>
          </p:nvGrpSpPr>
          <p:grpSpPr bwMode="auto">
            <a:xfrm>
              <a:off x="4043" y="4691"/>
              <a:ext cx="1005" cy="644"/>
              <a:chOff x="3038" y="3242"/>
              <a:chExt cx="1206" cy="485"/>
            </a:xfrm>
          </p:grpSpPr>
          <p:sp>
            <p:nvSpPr>
              <p:cNvPr id="66" name="Text Box 57"/>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整个项目</a:t>
                </a:r>
              </a:p>
              <a:p>
                <a:pPr indent="0"/>
                <a:r>
                  <a:rPr kumimoji="0" lang="zh-CN" altLang="zh-CN" sz="1600" b="1" dirty="0">
                    <a:latin typeface="Times New Roman" pitchFamily="18" charset="0"/>
                    <a:cs typeface="Times New Roman" panose="02020603050405020304" pitchFamily="18" charset="0"/>
                  </a:rPr>
                  <a:t>已分割</a:t>
                </a:r>
              </a:p>
            </p:txBody>
          </p:sp>
          <p:sp>
            <p:nvSpPr>
              <p:cNvPr id="67" name="Freeform 56"/>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3" name="Text Box 54"/>
            <p:cNvSpPr txBox="1">
              <a:spLocks noChangeArrowheads="1"/>
            </p:cNvSpPr>
            <p:nvPr/>
          </p:nvSpPr>
          <p:spPr bwMode="auto">
            <a:xfrm>
              <a:off x="5249" y="4691"/>
              <a:ext cx="1407" cy="6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修订后的</a:t>
              </a:r>
            </a:p>
            <a:p>
              <a:pPr indent="0"/>
              <a:r>
                <a:rPr kumimoji="0" lang="zh-CN" altLang="zh-CN" sz="1600" b="1" dirty="0">
                  <a:latin typeface="Times New Roman" pitchFamily="18" charset="0"/>
                  <a:cs typeface="Times New Roman" panose="02020603050405020304" pitchFamily="18" charset="0"/>
                </a:rPr>
                <a:t>整个项目进度</a:t>
              </a:r>
            </a:p>
          </p:txBody>
        </p:sp>
        <p:sp>
          <p:nvSpPr>
            <p:cNvPr id="14" name="Text Box 53"/>
            <p:cNvSpPr txBox="1">
              <a:spLocks noChangeArrowheads="1"/>
            </p:cNvSpPr>
            <p:nvPr/>
          </p:nvSpPr>
          <p:spPr bwMode="auto">
            <a:xfrm>
              <a:off x="5423" y="5420"/>
              <a:ext cx="1072" cy="6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已修订的</a:t>
              </a:r>
            </a:p>
            <a:p>
              <a:pPr inden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项目进度</a:t>
              </a:r>
            </a:p>
          </p:txBody>
        </p:sp>
        <p:sp>
          <p:nvSpPr>
            <p:cNvPr id="15" name="AutoShape 52"/>
            <p:cNvSpPr>
              <a:spLocks noChangeArrowheads="1"/>
            </p:cNvSpPr>
            <p:nvPr/>
          </p:nvSpPr>
          <p:spPr bwMode="auto">
            <a:xfrm>
              <a:off x="5450" y="6140"/>
              <a:ext cx="1005" cy="483"/>
            </a:xfrm>
            <a:custGeom>
              <a:avLst/>
              <a:gdLst>
                <a:gd name="G0" fmla="+- 3460 0 0"/>
                <a:gd name="G1" fmla="+- 21600 0 3460"/>
                <a:gd name="G2" fmla="*/ 3460 1 2"/>
                <a:gd name="G3" fmla="+- 21600 0 G2"/>
                <a:gd name="G4" fmla="+/ 3460 21600 2"/>
                <a:gd name="G5" fmla="+/ G1 0 2"/>
                <a:gd name="G6" fmla="*/ 21600 21600 3460"/>
                <a:gd name="G7" fmla="*/ G6 1 2"/>
                <a:gd name="G8" fmla="+- 21600 0 G7"/>
                <a:gd name="G9" fmla="*/ 21600 1 2"/>
                <a:gd name="G10" fmla="+- 3460 0 G9"/>
                <a:gd name="G11" fmla="?: G10 G8 0"/>
                <a:gd name="G12" fmla="?: G10 G7 21600"/>
                <a:gd name="T0" fmla="*/ 19870 w 21600"/>
                <a:gd name="T1" fmla="*/ 10800 h 21600"/>
                <a:gd name="T2" fmla="*/ 10800 w 21600"/>
                <a:gd name="T3" fmla="*/ 21600 h 21600"/>
                <a:gd name="T4" fmla="*/ 1730 w 21600"/>
                <a:gd name="T5" fmla="*/ 10800 h 21600"/>
                <a:gd name="T6" fmla="*/ 10800 w 21600"/>
                <a:gd name="T7" fmla="*/ 0 h 21600"/>
                <a:gd name="T8" fmla="*/ 3530 w 21600"/>
                <a:gd name="T9" fmla="*/ 3530 h 21600"/>
                <a:gd name="T10" fmla="*/ 18070 w 21600"/>
                <a:gd name="T11" fmla="*/ 18070 h 21600"/>
              </a:gdLst>
              <a:ahLst/>
              <a:cxnLst>
                <a:cxn ang="0">
                  <a:pos x="T0" y="T1"/>
                </a:cxn>
                <a:cxn ang="0">
                  <a:pos x="T2" y="T3"/>
                </a:cxn>
                <a:cxn ang="0">
                  <a:pos x="T4" y="T5"/>
                </a:cxn>
                <a:cxn ang="0">
                  <a:pos x="T6" y="T7"/>
                </a:cxn>
              </a:cxnLst>
              <a:rect l="T8" t="T9" r="T10" b="T11"/>
              <a:pathLst>
                <a:path w="21600" h="21600">
                  <a:moveTo>
                    <a:pt x="0" y="0"/>
                  </a:moveTo>
                  <a:lnTo>
                    <a:pt x="3460" y="21600"/>
                  </a:lnTo>
                  <a:lnTo>
                    <a:pt x="18140" y="21600"/>
                  </a:lnTo>
                  <a:lnTo>
                    <a:pt x="21600" y="0"/>
                  </a:ln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AutoShape 51"/>
            <p:cNvSpPr>
              <a:spLocks noChangeArrowheads="1"/>
            </p:cNvSpPr>
            <p:nvPr/>
          </p:nvSpPr>
          <p:spPr bwMode="auto">
            <a:xfrm>
              <a:off x="5249" y="5496"/>
              <a:ext cx="1407" cy="483"/>
            </a:xfrm>
            <a:custGeom>
              <a:avLst/>
              <a:gdLst>
                <a:gd name="G0" fmla="+- 3460 0 0"/>
                <a:gd name="G1" fmla="+- 21600 0 3460"/>
                <a:gd name="G2" fmla="*/ 3460 1 2"/>
                <a:gd name="G3" fmla="+- 21600 0 G2"/>
                <a:gd name="G4" fmla="+/ 3460 21600 2"/>
                <a:gd name="G5" fmla="+/ G1 0 2"/>
                <a:gd name="G6" fmla="*/ 21600 21600 3460"/>
                <a:gd name="G7" fmla="*/ G6 1 2"/>
                <a:gd name="G8" fmla="+- 21600 0 G7"/>
                <a:gd name="G9" fmla="*/ 21600 1 2"/>
                <a:gd name="G10" fmla="+- 3460 0 G9"/>
                <a:gd name="G11" fmla="?: G10 G8 0"/>
                <a:gd name="G12" fmla="?: G10 G7 21600"/>
                <a:gd name="T0" fmla="*/ 19870 w 21600"/>
                <a:gd name="T1" fmla="*/ 10800 h 21600"/>
                <a:gd name="T2" fmla="*/ 10800 w 21600"/>
                <a:gd name="T3" fmla="*/ 21600 h 21600"/>
                <a:gd name="T4" fmla="*/ 1730 w 21600"/>
                <a:gd name="T5" fmla="*/ 10800 h 21600"/>
                <a:gd name="T6" fmla="*/ 10800 w 21600"/>
                <a:gd name="T7" fmla="*/ 0 h 21600"/>
                <a:gd name="T8" fmla="*/ 3530 w 21600"/>
                <a:gd name="T9" fmla="*/ 3530 h 21600"/>
                <a:gd name="T10" fmla="*/ 18070 w 21600"/>
                <a:gd name="T11" fmla="*/ 18070 h 21600"/>
              </a:gdLst>
              <a:ahLst/>
              <a:cxnLst>
                <a:cxn ang="0">
                  <a:pos x="T0" y="T1"/>
                </a:cxn>
                <a:cxn ang="0">
                  <a:pos x="T2" y="T3"/>
                </a:cxn>
                <a:cxn ang="0">
                  <a:pos x="T4" y="T5"/>
                </a:cxn>
                <a:cxn ang="0">
                  <a:pos x="T6" y="T7"/>
                </a:cxn>
              </a:cxnLst>
              <a:rect l="T8" t="T9" r="T10" b="T11"/>
              <a:pathLst>
                <a:path w="21600" h="21600">
                  <a:moveTo>
                    <a:pt x="0" y="0"/>
                  </a:moveTo>
                  <a:lnTo>
                    <a:pt x="3460" y="21600"/>
                  </a:lnTo>
                  <a:lnTo>
                    <a:pt x="18140" y="21600"/>
                  </a:lnTo>
                  <a:lnTo>
                    <a:pt x="21600" y="0"/>
                  </a:ln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AutoShape 50"/>
            <p:cNvSpPr>
              <a:spLocks noChangeArrowheads="1"/>
            </p:cNvSpPr>
            <p:nvPr/>
          </p:nvSpPr>
          <p:spPr bwMode="auto">
            <a:xfrm>
              <a:off x="5048" y="4691"/>
              <a:ext cx="1809" cy="644"/>
            </a:xfrm>
            <a:custGeom>
              <a:avLst/>
              <a:gdLst>
                <a:gd name="G0" fmla="+- 3460 0 0"/>
                <a:gd name="G1" fmla="+- 21600 0 3460"/>
                <a:gd name="G2" fmla="*/ 3460 1 2"/>
                <a:gd name="G3" fmla="+- 21600 0 G2"/>
                <a:gd name="G4" fmla="+/ 3460 21600 2"/>
                <a:gd name="G5" fmla="+/ G1 0 2"/>
                <a:gd name="G6" fmla="*/ 21600 21600 3460"/>
                <a:gd name="G7" fmla="*/ G6 1 2"/>
                <a:gd name="G8" fmla="+- 21600 0 G7"/>
                <a:gd name="G9" fmla="*/ 21600 1 2"/>
                <a:gd name="G10" fmla="+- 3460 0 G9"/>
                <a:gd name="G11" fmla="?: G10 G8 0"/>
                <a:gd name="G12" fmla="?: G10 G7 21600"/>
                <a:gd name="T0" fmla="*/ 19870 w 21600"/>
                <a:gd name="T1" fmla="*/ 10800 h 21600"/>
                <a:gd name="T2" fmla="*/ 10800 w 21600"/>
                <a:gd name="T3" fmla="*/ 21600 h 21600"/>
                <a:gd name="T4" fmla="*/ 1730 w 21600"/>
                <a:gd name="T5" fmla="*/ 10800 h 21600"/>
                <a:gd name="T6" fmla="*/ 10800 w 21600"/>
                <a:gd name="T7" fmla="*/ 0 h 21600"/>
                <a:gd name="T8" fmla="*/ 3530 w 21600"/>
                <a:gd name="T9" fmla="*/ 3530 h 21600"/>
                <a:gd name="T10" fmla="*/ 18070 w 21600"/>
                <a:gd name="T11" fmla="*/ 18070 h 21600"/>
              </a:gdLst>
              <a:ahLst/>
              <a:cxnLst>
                <a:cxn ang="0">
                  <a:pos x="T0" y="T1"/>
                </a:cxn>
                <a:cxn ang="0">
                  <a:pos x="T2" y="T3"/>
                </a:cxn>
                <a:cxn ang="0">
                  <a:pos x="T4" y="T5"/>
                </a:cxn>
                <a:cxn ang="0">
                  <a:pos x="T6" y="T7"/>
                </a:cxn>
              </a:cxnLst>
              <a:rect l="T8" t="T9" r="T10" b="T11"/>
              <a:pathLst>
                <a:path w="21600" h="21600">
                  <a:moveTo>
                    <a:pt x="0" y="0"/>
                  </a:moveTo>
                  <a:lnTo>
                    <a:pt x="3460" y="21600"/>
                  </a:lnTo>
                  <a:lnTo>
                    <a:pt x="18140" y="21600"/>
                  </a:lnTo>
                  <a:lnTo>
                    <a:pt x="21600" y="0"/>
                  </a:ln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8" name="Group 47"/>
            <p:cNvGrpSpPr>
              <a:grpSpLocks/>
            </p:cNvGrpSpPr>
            <p:nvPr/>
          </p:nvGrpSpPr>
          <p:grpSpPr bwMode="auto">
            <a:xfrm>
              <a:off x="6656" y="6140"/>
              <a:ext cx="1285" cy="504"/>
              <a:chOff x="6656" y="6462"/>
              <a:chExt cx="1285" cy="504"/>
            </a:xfrm>
          </p:grpSpPr>
          <p:sp>
            <p:nvSpPr>
              <p:cNvPr id="64" name="Text Box 49"/>
              <p:cNvSpPr txBox="1">
                <a:spLocks noChangeArrowheads="1"/>
              </p:cNvSpPr>
              <p:nvPr/>
            </p:nvSpPr>
            <p:spPr bwMode="auto">
              <a:xfrm>
                <a:off x="6735" y="6481"/>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完成验收</a:t>
                </a:r>
              </a:p>
            </p:txBody>
          </p:sp>
          <p:sp>
            <p:nvSpPr>
              <p:cNvPr id="65" name="Freeform 48"/>
              <p:cNvSpPr>
                <a:spLocks/>
              </p:cNvSpPr>
              <p:nvPr/>
            </p:nvSpPr>
            <p:spPr bwMode="auto">
              <a:xfrm>
                <a:off x="6656" y="6462"/>
                <a:ext cx="1206" cy="483"/>
              </a:xfrm>
              <a:custGeom>
                <a:avLst/>
                <a:gdLst>
                  <a:gd name="T0" fmla="*/ 201 w 1206"/>
                  <a:gd name="T1" fmla="*/ 0 h 483"/>
                  <a:gd name="T2" fmla="*/ 1206 w 1206"/>
                  <a:gd name="T3" fmla="*/ 0 h 483"/>
                  <a:gd name="T4" fmla="*/ 1005 w 1206"/>
                  <a:gd name="T5" fmla="*/ 483 h 483"/>
                  <a:gd name="T6" fmla="*/ 0 w 1206"/>
                  <a:gd name="T7" fmla="*/ 483 h 483"/>
                  <a:gd name="T8" fmla="*/ 201 w 1206"/>
                  <a:gd name="T9" fmla="*/ 0 h 483"/>
                </a:gdLst>
                <a:ahLst/>
                <a:cxnLst>
                  <a:cxn ang="0">
                    <a:pos x="T0" y="T1"/>
                  </a:cxn>
                  <a:cxn ang="0">
                    <a:pos x="T2" y="T3"/>
                  </a:cxn>
                  <a:cxn ang="0">
                    <a:pos x="T4" y="T5"/>
                  </a:cxn>
                  <a:cxn ang="0">
                    <a:pos x="T6" y="T7"/>
                  </a:cxn>
                  <a:cxn ang="0">
                    <a:pos x="T8" y="T9"/>
                  </a:cxn>
                </a:cxnLst>
                <a:rect l="0" t="0" r="r" b="b"/>
                <a:pathLst>
                  <a:path w="1206" h="483">
                    <a:moveTo>
                      <a:pt x="201" y="0"/>
                    </a:moveTo>
                    <a:lnTo>
                      <a:pt x="1206" y="0"/>
                    </a:lnTo>
                    <a:lnTo>
                      <a:pt x="1005" y="483"/>
                    </a:lnTo>
                    <a:lnTo>
                      <a:pt x="0" y="483"/>
                    </a:lnTo>
                    <a:lnTo>
                      <a:pt x="201"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9" name="Group 44"/>
            <p:cNvGrpSpPr>
              <a:grpSpLocks/>
            </p:cNvGrpSpPr>
            <p:nvPr/>
          </p:nvGrpSpPr>
          <p:grpSpPr bwMode="auto">
            <a:xfrm>
              <a:off x="4244" y="6782"/>
              <a:ext cx="1206" cy="485"/>
              <a:chOff x="3038" y="3242"/>
              <a:chExt cx="1206" cy="485"/>
            </a:xfrm>
          </p:grpSpPr>
          <p:sp>
            <p:nvSpPr>
              <p:cNvPr id="62" name="Text Box 46"/>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说明的系统</a:t>
                </a:r>
              </a:p>
            </p:txBody>
          </p:sp>
          <p:sp>
            <p:nvSpPr>
              <p:cNvPr id="63" name="Freeform 45"/>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0" name="Group 41"/>
            <p:cNvGrpSpPr>
              <a:grpSpLocks/>
            </p:cNvGrpSpPr>
            <p:nvPr/>
          </p:nvGrpSpPr>
          <p:grpSpPr bwMode="auto">
            <a:xfrm>
              <a:off x="6455" y="6782"/>
              <a:ext cx="1321" cy="495"/>
              <a:chOff x="6656" y="6462"/>
              <a:chExt cx="1321" cy="495"/>
            </a:xfrm>
          </p:grpSpPr>
          <p:sp>
            <p:nvSpPr>
              <p:cNvPr id="60" name="Text Box 43"/>
              <p:cNvSpPr txBox="1">
                <a:spLocks noChangeArrowheads="1"/>
              </p:cNvSpPr>
              <p:nvPr/>
            </p:nvSpPr>
            <p:spPr bwMode="auto">
              <a:xfrm>
                <a:off x="6771" y="647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执行交付</a:t>
                </a:r>
              </a:p>
            </p:txBody>
          </p:sp>
          <p:sp>
            <p:nvSpPr>
              <p:cNvPr id="61" name="Freeform 42"/>
              <p:cNvSpPr>
                <a:spLocks/>
              </p:cNvSpPr>
              <p:nvPr/>
            </p:nvSpPr>
            <p:spPr bwMode="auto">
              <a:xfrm>
                <a:off x="6656" y="6462"/>
                <a:ext cx="1206" cy="483"/>
              </a:xfrm>
              <a:custGeom>
                <a:avLst/>
                <a:gdLst>
                  <a:gd name="T0" fmla="*/ 201 w 1206"/>
                  <a:gd name="T1" fmla="*/ 0 h 483"/>
                  <a:gd name="T2" fmla="*/ 1206 w 1206"/>
                  <a:gd name="T3" fmla="*/ 0 h 483"/>
                  <a:gd name="T4" fmla="*/ 1005 w 1206"/>
                  <a:gd name="T5" fmla="*/ 483 h 483"/>
                  <a:gd name="T6" fmla="*/ 0 w 1206"/>
                  <a:gd name="T7" fmla="*/ 483 h 483"/>
                  <a:gd name="T8" fmla="*/ 201 w 1206"/>
                  <a:gd name="T9" fmla="*/ 0 h 483"/>
                </a:gdLst>
                <a:ahLst/>
                <a:cxnLst>
                  <a:cxn ang="0">
                    <a:pos x="T0" y="T1"/>
                  </a:cxn>
                  <a:cxn ang="0">
                    <a:pos x="T2" y="T3"/>
                  </a:cxn>
                  <a:cxn ang="0">
                    <a:pos x="T4" y="T5"/>
                  </a:cxn>
                  <a:cxn ang="0">
                    <a:pos x="T6" y="T7"/>
                  </a:cxn>
                  <a:cxn ang="0">
                    <a:pos x="T8" y="T9"/>
                  </a:cxn>
                </a:cxnLst>
                <a:rect l="0" t="0" r="r" b="b"/>
                <a:pathLst>
                  <a:path w="1206" h="483">
                    <a:moveTo>
                      <a:pt x="201" y="0"/>
                    </a:moveTo>
                    <a:lnTo>
                      <a:pt x="1206" y="0"/>
                    </a:lnTo>
                    <a:lnTo>
                      <a:pt x="1005" y="483"/>
                    </a:lnTo>
                    <a:lnTo>
                      <a:pt x="0" y="483"/>
                    </a:lnTo>
                    <a:lnTo>
                      <a:pt x="201"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1" name="Group 38"/>
            <p:cNvGrpSpPr>
              <a:grpSpLocks/>
            </p:cNvGrpSpPr>
            <p:nvPr/>
          </p:nvGrpSpPr>
          <p:grpSpPr bwMode="auto">
            <a:xfrm>
              <a:off x="4445" y="7428"/>
              <a:ext cx="1206" cy="485"/>
              <a:chOff x="3038" y="3242"/>
              <a:chExt cx="1206" cy="485"/>
            </a:xfrm>
          </p:grpSpPr>
          <p:sp>
            <p:nvSpPr>
              <p:cNvPr id="58" name="Text Box 40"/>
              <p:cNvSpPr txBox="1">
                <a:spLocks noChangeArrowheads="1"/>
              </p:cNvSpPr>
              <p:nvPr/>
            </p:nvSpPr>
            <p:spPr bwMode="auto">
              <a:xfrm>
                <a:off x="3038" y="324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设计的系统</a:t>
                </a:r>
              </a:p>
            </p:txBody>
          </p:sp>
          <p:sp>
            <p:nvSpPr>
              <p:cNvPr id="59" name="Freeform 39"/>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2" name="Group 35"/>
            <p:cNvGrpSpPr>
              <a:grpSpLocks/>
            </p:cNvGrpSpPr>
            <p:nvPr/>
          </p:nvGrpSpPr>
          <p:grpSpPr bwMode="auto">
            <a:xfrm>
              <a:off x="6254" y="7426"/>
              <a:ext cx="1206" cy="485"/>
              <a:chOff x="6656" y="6462"/>
              <a:chExt cx="1206" cy="485"/>
            </a:xfrm>
          </p:grpSpPr>
          <p:sp>
            <p:nvSpPr>
              <p:cNvPr id="56" name="Text Box 37"/>
              <p:cNvSpPr txBox="1">
                <a:spLocks noChangeArrowheads="1"/>
              </p:cNvSpPr>
              <p:nvPr/>
            </p:nvSpPr>
            <p:spPr bwMode="auto">
              <a:xfrm>
                <a:off x="6656" y="6462"/>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集成的系统</a:t>
                </a:r>
              </a:p>
            </p:txBody>
          </p:sp>
          <p:sp>
            <p:nvSpPr>
              <p:cNvPr id="57" name="Freeform 36"/>
              <p:cNvSpPr>
                <a:spLocks/>
              </p:cNvSpPr>
              <p:nvPr/>
            </p:nvSpPr>
            <p:spPr bwMode="auto">
              <a:xfrm>
                <a:off x="6656" y="6462"/>
                <a:ext cx="1206" cy="483"/>
              </a:xfrm>
              <a:custGeom>
                <a:avLst/>
                <a:gdLst>
                  <a:gd name="T0" fmla="*/ 201 w 1206"/>
                  <a:gd name="T1" fmla="*/ 0 h 483"/>
                  <a:gd name="T2" fmla="*/ 1206 w 1206"/>
                  <a:gd name="T3" fmla="*/ 0 h 483"/>
                  <a:gd name="T4" fmla="*/ 1005 w 1206"/>
                  <a:gd name="T5" fmla="*/ 483 h 483"/>
                  <a:gd name="T6" fmla="*/ 0 w 1206"/>
                  <a:gd name="T7" fmla="*/ 483 h 483"/>
                  <a:gd name="T8" fmla="*/ 201 w 1206"/>
                  <a:gd name="T9" fmla="*/ 0 h 483"/>
                </a:gdLst>
                <a:ahLst/>
                <a:cxnLst>
                  <a:cxn ang="0">
                    <a:pos x="T0" y="T1"/>
                  </a:cxn>
                  <a:cxn ang="0">
                    <a:pos x="T2" y="T3"/>
                  </a:cxn>
                  <a:cxn ang="0">
                    <a:pos x="T4" y="T5"/>
                  </a:cxn>
                  <a:cxn ang="0">
                    <a:pos x="T6" y="T7"/>
                  </a:cxn>
                  <a:cxn ang="0">
                    <a:pos x="T8" y="T9"/>
                  </a:cxn>
                </a:cxnLst>
                <a:rect l="0" t="0" r="r" b="b"/>
                <a:pathLst>
                  <a:path w="1206" h="483">
                    <a:moveTo>
                      <a:pt x="201" y="0"/>
                    </a:moveTo>
                    <a:lnTo>
                      <a:pt x="1206" y="0"/>
                    </a:lnTo>
                    <a:lnTo>
                      <a:pt x="1005" y="483"/>
                    </a:lnTo>
                    <a:lnTo>
                      <a:pt x="0" y="483"/>
                    </a:lnTo>
                    <a:lnTo>
                      <a:pt x="201"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3" name="Group 32"/>
            <p:cNvGrpSpPr>
              <a:grpSpLocks/>
            </p:cNvGrpSpPr>
            <p:nvPr/>
          </p:nvGrpSpPr>
          <p:grpSpPr bwMode="auto">
            <a:xfrm>
              <a:off x="4646" y="8068"/>
              <a:ext cx="1274" cy="651"/>
              <a:chOff x="3038" y="3242"/>
              <a:chExt cx="1274" cy="489"/>
            </a:xfrm>
          </p:grpSpPr>
          <p:sp>
            <p:nvSpPr>
              <p:cNvPr id="54" name="Text Box 34"/>
              <p:cNvSpPr txBox="1">
                <a:spLocks noChangeArrowheads="1"/>
              </p:cNvSpPr>
              <p:nvPr/>
            </p:nvSpPr>
            <p:spPr bwMode="auto">
              <a:xfrm>
                <a:off x="3106" y="3246"/>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完成的</a:t>
                </a:r>
              </a:p>
              <a:p>
                <a:pPr indent="0"/>
                <a:r>
                  <a:rPr kumimoji="0" lang="zh-CN" altLang="zh-CN" sz="1600" b="1" dirty="0">
                    <a:latin typeface="Times New Roman" pitchFamily="18" charset="0"/>
                    <a:cs typeface="Times New Roman" panose="02020603050405020304" pitchFamily="18" charset="0"/>
                  </a:rPr>
                  <a:t>详细设计</a:t>
                </a:r>
              </a:p>
            </p:txBody>
          </p:sp>
          <p:sp>
            <p:nvSpPr>
              <p:cNvPr id="55" name="Freeform 33"/>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 name="Group 29"/>
            <p:cNvGrpSpPr>
              <a:grpSpLocks/>
            </p:cNvGrpSpPr>
            <p:nvPr/>
          </p:nvGrpSpPr>
          <p:grpSpPr bwMode="auto">
            <a:xfrm>
              <a:off x="6053" y="8075"/>
              <a:ext cx="1285" cy="681"/>
              <a:chOff x="6656" y="6462"/>
              <a:chExt cx="1285" cy="511"/>
            </a:xfrm>
          </p:grpSpPr>
          <p:sp>
            <p:nvSpPr>
              <p:cNvPr id="52" name="Text Box 31"/>
              <p:cNvSpPr txBox="1">
                <a:spLocks noChangeArrowheads="1"/>
              </p:cNvSpPr>
              <p:nvPr/>
            </p:nvSpPr>
            <p:spPr bwMode="auto">
              <a:xfrm>
                <a:off x="6735" y="6488"/>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实现的</a:t>
                </a:r>
              </a:p>
              <a:p>
                <a:pPr indent="0"/>
                <a:r>
                  <a:rPr kumimoji="0" lang="zh-CN" altLang="zh-CN" sz="1600" b="1" dirty="0">
                    <a:latin typeface="Times New Roman" pitchFamily="18" charset="0"/>
                    <a:cs typeface="Times New Roman" panose="02020603050405020304" pitchFamily="18" charset="0"/>
                  </a:rPr>
                  <a:t>系统元素</a:t>
                </a:r>
              </a:p>
            </p:txBody>
          </p:sp>
          <p:sp>
            <p:nvSpPr>
              <p:cNvPr id="53" name="Freeform 30"/>
              <p:cNvSpPr>
                <a:spLocks/>
              </p:cNvSpPr>
              <p:nvPr/>
            </p:nvSpPr>
            <p:spPr bwMode="auto">
              <a:xfrm>
                <a:off x="6656" y="6462"/>
                <a:ext cx="1206" cy="483"/>
              </a:xfrm>
              <a:custGeom>
                <a:avLst/>
                <a:gdLst>
                  <a:gd name="T0" fmla="*/ 201 w 1206"/>
                  <a:gd name="T1" fmla="*/ 0 h 483"/>
                  <a:gd name="T2" fmla="*/ 1206 w 1206"/>
                  <a:gd name="T3" fmla="*/ 0 h 483"/>
                  <a:gd name="T4" fmla="*/ 1005 w 1206"/>
                  <a:gd name="T5" fmla="*/ 483 h 483"/>
                  <a:gd name="T6" fmla="*/ 0 w 1206"/>
                  <a:gd name="T7" fmla="*/ 483 h 483"/>
                  <a:gd name="T8" fmla="*/ 201 w 1206"/>
                  <a:gd name="T9" fmla="*/ 0 h 483"/>
                </a:gdLst>
                <a:ahLst/>
                <a:cxnLst>
                  <a:cxn ang="0">
                    <a:pos x="T0" y="T1"/>
                  </a:cxn>
                  <a:cxn ang="0">
                    <a:pos x="T2" y="T3"/>
                  </a:cxn>
                  <a:cxn ang="0">
                    <a:pos x="T4" y="T5"/>
                  </a:cxn>
                  <a:cxn ang="0">
                    <a:pos x="T6" y="T7"/>
                  </a:cxn>
                  <a:cxn ang="0">
                    <a:pos x="T8" y="T9"/>
                  </a:cxn>
                </a:cxnLst>
                <a:rect l="0" t="0" r="r" b="b"/>
                <a:pathLst>
                  <a:path w="1206" h="483">
                    <a:moveTo>
                      <a:pt x="201" y="0"/>
                    </a:moveTo>
                    <a:lnTo>
                      <a:pt x="1206" y="0"/>
                    </a:lnTo>
                    <a:lnTo>
                      <a:pt x="1005" y="483"/>
                    </a:lnTo>
                    <a:lnTo>
                      <a:pt x="0" y="483"/>
                    </a:lnTo>
                    <a:lnTo>
                      <a:pt x="201"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5" name="Text Box 28"/>
            <p:cNvSpPr txBox="1">
              <a:spLocks noChangeArrowheads="1"/>
            </p:cNvSpPr>
            <p:nvPr/>
          </p:nvSpPr>
          <p:spPr bwMode="auto">
            <a:xfrm>
              <a:off x="5004" y="8968"/>
              <a:ext cx="1853" cy="3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indent="0" eaLnBrk="0" hangingPunct="0">
                <a:defRPr kumimoji="0" sz="1600" b="1">
                  <a:latin typeface="黑体" panose="02010609060101010101" pitchFamily="49" charset="-122"/>
                  <a:ea typeface="黑体" panose="02010609060101010101" pitchFamily="49" charset="-122"/>
                  <a:cs typeface="Times New Roman" panose="02020603050405020304" pitchFamily="18" charset="0"/>
                </a:defRPr>
              </a:lvl1pPr>
              <a:lvl2pPr eaLnBrk="0" hangingPunct="0">
                <a:defRPr>
                  <a:latin typeface="Arial" panose="020B0604020202020204" pitchFamily="34" charset="0"/>
                </a:defRPr>
              </a:lvl2pPr>
              <a:lvl3pPr eaLnBrk="0" hangingPunct="0">
                <a:defRPr>
                  <a:latin typeface="Arial" panose="020B0604020202020204" pitchFamily="34" charset="0"/>
                </a:defRPr>
              </a:lvl3pPr>
              <a:lvl4pPr eaLnBrk="0" hangingPunct="0">
                <a:defRPr>
                  <a:latin typeface="Arial" panose="020B0604020202020204" pitchFamily="34" charset="0"/>
                </a:defRPr>
              </a:lvl4pPr>
              <a:lvl5pPr eaLnBrk="0" hangingPunct="0">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r>
                <a:rPr lang="zh-CN" altLang="zh-CN" dirty="0"/>
                <a:t>实现的过程模型改进</a:t>
              </a:r>
            </a:p>
          </p:txBody>
        </p:sp>
        <p:sp>
          <p:nvSpPr>
            <p:cNvPr id="26" name="AutoShape 27"/>
            <p:cNvSpPr>
              <a:spLocks noChangeArrowheads="1"/>
            </p:cNvSpPr>
            <p:nvPr/>
          </p:nvSpPr>
          <p:spPr bwMode="auto">
            <a:xfrm>
              <a:off x="4847" y="8877"/>
              <a:ext cx="2412" cy="644"/>
            </a:xfrm>
            <a:custGeom>
              <a:avLst/>
              <a:gdLst>
                <a:gd name="G0" fmla="+- 3460 0 0"/>
                <a:gd name="G1" fmla="+- 21600 0 3460"/>
                <a:gd name="G2" fmla="*/ 3460 1 2"/>
                <a:gd name="G3" fmla="+- 21600 0 G2"/>
                <a:gd name="G4" fmla="+/ 3460 21600 2"/>
                <a:gd name="G5" fmla="+/ G1 0 2"/>
                <a:gd name="G6" fmla="*/ 21600 21600 3460"/>
                <a:gd name="G7" fmla="*/ G6 1 2"/>
                <a:gd name="G8" fmla="+- 21600 0 G7"/>
                <a:gd name="G9" fmla="*/ 21600 1 2"/>
                <a:gd name="G10" fmla="+- 3460 0 G9"/>
                <a:gd name="G11" fmla="?: G10 G8 0"/>
                <a:gd name="G12" fmla="?: G10 G7 21600"/>
                <a:gd name="T0" fmla="*/ 19870 w 21600"/>
                <a:gd name="T1" fmla="*/ 10800 h 21600"/>
                <a:gd name="T2" fmla="*/ 10800 w 21600"/>
                <a:gd name="T3" fmla="*/ 21600 h 21600"/>
                <a:gd name="T4" fmla="*/ 1730 w 21600"/>
                <a:gd name="T5" fmla="*/ 10800 h 21600"/>
                <a:gd name="T6" fmla="*/ 10800 w 21600"/>
                <a:gd name="T7" fmla="*/ 0 h 21600"/>
                <a:gd name="T8" fmla="*/ 3530 w 21600"/>
                <a:gd name="T9" fmla="*/ 3530 h 21600"/>
                <a:gd name="T10" fmla="*/ 18070 w 21600"/>
                <a:gd name="T11" fmla="*/ 18070 h 21600"/>
              </a:gdLst>
              <a:ahLst/>
              <a:cxnLst>
                <a:cxn ang="0">
                  <a:pos x="T0" y="T1"/>
                </a:cxn>
                <a:cxn ang="0">
                  <a:pos x="T2" y="T3"/>
                </a:cxn>
                <a:cxn ang="0">
                  <a:pos x="T4" y="T5"/>
                </a:cxn>
                <a:cxn ang="0">
                  <a:pos x="T6" y="T7"/>
                </a:cxn>
              </a:cxnLst>
              <a:rect l="T8" t="T9" r="T10" b="T11"/>
              <a:pathLst>
                <a:path w="21600" h="21600">
                  <a:moveTo>
                    <a:pt x="0" y="0"/>
                  </a:moveTo>
                  <a:lnTo>
                    <a:pt x="3460" y="21600"/>
                  </a:lnTo>
                  <a:lnTo>
                    <a:pt x="18140" y="21600"/>
                  </a:lnTo>
                  <a:lnTo>
                    <a:pt x="21600" y="0"/>
                  </a:ln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27" name="Group 24"/>
            <p:cNvGrpSpPr>
              <a:grpSpLocks/>
            </p:cNvGrpSpPr>
            <p:nvPr/>
          </p:nvGrpSpPr>
          <p:grpSpPr bwMode="auto">
            <a:xfrm>
              <a:off x="3239" y="8851"/>
              <a:ext cx="1608" cy="671"/>
              <a:chOff x="3038" y="3220"/>
              <a:chExt cx="1206" cy="505"/>
            </a:xfrm>
          </p:grpSpPr>
          <p:sp>
            <p:nvSpPr>
              <p:cNvPr id="50" name="Text Box 26"/>
              <p:cNvSpPr txBox="1">
                <a:spLocks noChangeArrowheads="1"/>
              </p:cNvSpPr>
              <p:nvPr/>
            </p:nvSpPr>
            <p:spPr bwMode="auto">
              <a:xfrm>
                <a:off x="3198" y="3220"/>
                <a:ext cx="970"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黑体" panose="02010609060101010101" pitchFamily="49" charset="-122"/>
                    <a:ea typeface="黑体" panose="02010609060101010101" pitchFamily="49" charset="-122"/>
                    <a:cs typeface="Times New Roman" panose="02020603050405020304" pitchFamily="18" charset="0"/>
                  </a:rPr>
                  <a:t>说明</a:t>
                </a:r>
                <a:r>
                  <a:rPr kumimoji="0" lang="zh-CN" altLang="zh-CN" sz="1600" b="1" dirty="0" smtClean="0">
                    <a:latin typeface="黑体" panose="02010609060101010101" pitchFamily="49" charset="-122"/>
                    <a:ea typeface="黑体" panose="02010609060101010101" pitchFamily="49" charset="-122"/>
                    <a:cs typeface="Times New Roman" panose="02020603050405020304" pitchFamily="18" charset="0"/>
                  </a:rPr>
                  <a:t>的过程</a:t>
                </a:r>
                <a:r>
                  <a:rPr kumimoji="0" lang="zh-CN" altLang="zh-CN" sz="1600" b="1" dirty="0">
                    <a:latin typeface="黑体" panose="02010609060101010101" pitchFamily="49" charset="-122"/>
                    <a:ea typeface="黑体" panose="02010609060101010101" pitchFamily="49" charset="-122"/>
                    <a:cs typeface="Times New Roman" panose="02020603050405020304" pitchFamily="18" charset="0"/>
                  </a:rPr>
                  <a:t>改进模型</a:t>
                </a:r>
              </a:p>
            </p:txBody>
          </p:sp>
          <p:sp>
            <p:nvSpPr>
              <p:cNvPr id="51" name="Freeform 25"/>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8" name="Group 21"/>
            <p:cNvGrpSpPr>
              <a:grpSpLocks/>
            </p:cNvGrpSpPr>
            <p:nvPr/>
          </p:nvGrpSpPr>
          <p:grpSpPr bwMode="auto">
            <a:xfrm>
              <a:off x="1631" y="8843"/>
              <a:ext cx="1608" cy="676"/>
              <a:chOff x="3038" y="3216"/>
              <a:chExt cx="1206" cy="509"/>
            </a:xfrm>
          </p:grpSpPr>
          <p:sp>
            <p:nvSpPr>
              <p:cNvPr id="48" name="Text Box 23"/>
              <p:cNvSpPr txBox="1">
                <a:spLocks noChangeArrowheads="1"/>
              </p:cNvSpPr>
              <p:nvPr/>
            </p:nvSpPr>
            <p:spPr bwMode="auto">
              <a:xfrm>
                <a:off x="3276" y="3216"/>
                <a:ext cx="784"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indent="0" eaLnBrk="0" hangingPunct="0">
                  <a:defRPr kumimoji="0" sz="1600" b="1">
                    <a:latin typeface="黑体" panose="02010609060101010101" pitchFamily="49" charset="-122"/>
                    <a:ea typeface="黑体" panose="02010609060101010101" pitchFamily="49" charset="-122"/>
                    <a:cs typeface="Times New Roman" panose="02020603050405020304" pitchFamily="18" charset="0"/>
                  </a:defRPr>
                </a:lvl1pPr>
                <a:lvl2pPr eaLnBrk="0" hangingPunct="0">
                  <a:defRPr>
                    <a:latin typeface="Arial" panose="020B0604020202020204" pitchFamily="34" charset="0"/>
                  </a:defRPr>
                </a:lvl2pPr>
                <a:lvl3pPr eaLnBrk="0" hangingPunct="0">
                  <a:defRPr>
                    <a:latin typeface="Arial" panose="020B0604020202020204" pitchFamily="34" charset="0"/>
                  </a:defRPr>
                </a:lvl3pPr>
                <a:lvl4pPr eaLnBrk="0" hangingPunct="0">
                  <a:defRPr>
                    <a:latin typeface="Arial" panose="020B0604020202020204" pitchFamily="34" charset="0"/>
                  </a:defRPr>
                </a:lvl4pPr>
                <a:lvl5pPr eaLnBrk="0" hangingPunct="0">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r>
                  <a:rPr lang="zh-CN" altLang="zh-CN" dirty="0"/>
                  <a:t>分析的</a:t>
                </a:r>
              </a:p>
              <a:p>
                <a:r>
                  <a:rPr lang="zh-CN" altLang="zh-CN" dirty="0"/>
                  <a:t>过程模型</a:t>
                </a:r>
              </a:p>
            </p:txBody>
          </p:sp>
          <p:sp>
            <p:nvSpPr>
              <p:cNvPr id="49" name="Freeform 22"/>
              <p:cNvSpPr>
                <a:spLocks/>
              </p:cNvSpPr>
              <p:nvPr/>
            </p:nvSpPr>
            <p:spPr bwMode="auto">
              <a:xfrm>
                <a:off x="3038" y="3242"/>
                <a:ext cx="1206" cy="483"/>
              </a:xfrm>
              <a:custGeom>
                <a:avLst/>
                <a:gdLst>
                  <a:gd name="T0" fmla="*/ 402 w 1206"/>
                  <a:gd name="T1" fmla="*/ 0 h 322"/>
                  <a:gd name="T2" fmla="*/ 1005 w 1206"/>
                  <a:gd name="T3" fmla="*/ 0 h 322"/>
                  <a:gd name="T4" fmla="*/ 1206 w 1206"/>
                  <a:gd name="T5" fmla="*/ 322 h 322"/>
                  <a:gd name="T6" fmla="*/ 201 w 1206"/>
                  <a:gd name="T7" fmla="*/ 322 h 322"/>
                  <a:gd name="T8" fmla="*/ 0 w 1206"/>
                  <a:gd name="T9" fmla="*/ 0 h 322"/>
                  <a:gd name="T10" fmla="*/ 402 w 1206"/>
                  <a:gd name="T11" fmla="*/ 0 h 322"/>
                </a:gdLst>
                <a:ahLst/>
                <a:cxnLst>
                  <a:cxn ang="0">
                    <a:pos x="T0" y="T1"/>
                  </a:cxn>
                  <a:cxn ang="0">
                    <a:pos x="T2" y="T3"/>
                  </a:cxn>
                  <a:cxn ang="0">
                    <a:pos x="T4" y="T5"/>
                  </a:cxn>
                  <a:cxn ang="0">
                    <a:pos x="T6" y="T7"/>
                  </a:cxn>
                  <a:cxn ang="0">
                    <a:pos x="T8" y="T9"/>
                  </a:cxn>
                  <a:cxn ang="0">
                    <a:pos x="T10" y="T11"/>
                  </a:cxn>
                </a:cxnLst>
                <a:rect l="0" t="0" r="r" b="b"/>
                <a:pathLst>
                  <a:path w="1206" h="322">
                    <a:moveTo>
                      <a:pt x="402" y="0"/>
                    </a:moveTo>
                    <a:lnTo>
                      <a:pt x="1005" y="0"/>
                    </a:lnTo>
                    <a:lnTo>
                      <a:pt x="1206" y="322"/>
                    </a:lnTo>
                    <a:lnTo>
                      <a:pt x="201" y="322"/>
                    </a:lnTo>
                    <a:lnTo>
                      <a:pt x="0" y="0"/>
                    </a:lnTo>
                    <a:lnTo>
                      <a:pt x="402"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9" name="Group 18"/>
            <p:cNvGrpSpPr>
              <a:grpSpLocks/>
            </p:cNvGrpSpPr>
            <p:nvPr/>
          </p:nvGrpSpPr>
          <p:grpSpPr bwMode="auto">
            <a:xfrm>
              <a:off x="7862" y="6138"/>
              <a:ext cx="1241" cy="507"/>
              <a:chOff x="6656" y="6462"/>
              <a:chExt cx="1241" cy="507"/>
            </a:xfrm>
          </p:grpSpPr>
          <p:sp>
            <p:nvSpPr>
              <p:cNvPr id="46" name="Text Box 20"/>
              <p:cNvSpPr txBox="1">
                <a:spLocks noChangeArrowheads="1"/>
              </p:cNvSpPr>
              <p:nvPr/>
            </p:nvSpPr>
            <p:spPr bwMode="auto">
              <a:xfrm>
                <a:off x="6691" y="6484"/>
                <a:ext cx="1206" cy="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完成的项目</a:t>
                </a:r>
              </a:p>
            </p:txBody>
          </p:sp>
          <p:sp>
            <p:nvSpPr>
              <p:cNvPr id="47" name="Freeform 19"/>
              <p:cNvSpPr>
                <a:spLocks/>
              </p:cNvSpPr>
              <p:nvPr/>
            </p:nvSpPr>
            <p:spPr bwMode="auto">
              <a:xfrm>
                <a:off x="6656" y="6462"/>
                <a:ext cx="1206" cy="483"/>
              </a:xfrm>
              <a:custGeom>
                <a:avLst/>
                <a:gdLst>
                  <a:gd name="T0" fmla="*/ 201 w 1206"/>
                  <a:gd name="T1" fmla="*/ 0 h 483"/>
                  <a:gd name="T2" fmla="*/ 1206 w 1206"/>
                  <a:gd name="T3" fmla="*/ 0 h 483"/>
                  <a:gd name="T4" fmla="*/ 1005 w 1206"/>
                  <a:gd name="T5" fmla="*/ 483 h 483"/>
                  <a:gd name="T6" fmla="*/ 0 w 1206"/>
                  <a:gd name="T7" fmla="*/ 483 h 483"/>
                  <a:gd name="T8" fmla="*/ 201 w 1206"/>
                  <a:gd name="T9" fmla="*/ 0 h 483"/>
                </a:gdLst>
                <a:ahLst/>
                <a:cxnLst>
                  <a:cxn ang="0">
                    <a:pos x="T0" y="T1"/>
                  </a:cxn>
                  <a:cxn ang="0">
                    <a:pos x="T2" y="T3"/>
                  </a:cxn>
                  <a:cxn ang="0">
                    <a:pos x="T4" y="T5"/>
                  </a:cxn>
                  <a:cxn ang="0">
                    <a:pos x="T6" y="T7"/>
                  </a:cxn>
                  <a:cxn ang="0">
                    <a:pos x="T8" y="T9"/>
                  </a:cxn>
                </a:cxnLst>
                <a:rect l="0" t="0" r="r" b="b"/>
                <a:pathLst>
                  <a:path w="1206" h="483">
                    <a:moveTo>
                      <a:pt x="201" y="0"/>
                    </a:moveTo>
                    <a:lnTo>
                      <a:pt x="1206" y="0"/>
                    </a:lnTo>
                    <a:lnTo>
                      <a:pt x="1005" y="483"/>
                    </a:lnTo>
                    <a:lnTo>
                      <a:pt x="0" y="483"/>
                    </a:lnTo>
                    <a:lnTo>
                      <a:pt x="201"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0" name="Freeform 17"/>
            <p:cNvSpPr>
              <a:spLocks/>
            </p:cNvSpPr>
            <p:nvPr/>
          </p:nvSpPr>
          <p:spPr bwMode="auto">
            <a:xfrm>
              <a:off x="1989" y="3878"/>
              <a:ext cx="4623" cy="2584"/>
            </a:xfrm>
            <a:custGeom>
              <a:avLst/>
              <a:gdLst>
                <a:gd name="T0" fmla="*/ 4327 w 4623"/>
                <a:gd name="T1" fmla="*/ 0 h 2906"/>
                <a:gd name="T2" fmla="*/ 4623 w 4623"/>
                <a:gd name="T3" fmla="*/ 8 h 2906"/>
                <a:gd name="T4" fmla="*/ 4623 w 4623"/>
                <a:gd name="T5" fmla="*/ 652 h 2906"/>
                <a:gd name="T6" fmla="*/ 0 w 4623"/>
                <a:gd name="T7" fmla="*/ 652 h 2906"/>
                <a:gd name="T8" fmla="*/ 0 w 4623"/>
                <a:gd name="T9" fmla="*/ 2906 h 2906"/>
                <a:gd name="T10" fmla="*/ 1005 w 4623"/>
                <a:gd name="T11" fmla="*/ 2906 h 2906"/>
              </a:gdLst>
              <a:ahLst/>
              <a:cxnLst>
                <a:cxn ang="0">
                  <a:pos x="T0" y="T1"/>
                </a:cxn>
                <a:cxn ang="0">
                  <a:pos x="T2" y="T3"/>
                </a:cxn>
                <a:cxn ang="0">
                  <a:pos x="T4" y="T5"/>
                </a:cxn>
                <a:cxn ang="0">
                  <a:pos x="T6" y="T7"/>
                </a:cxn>
                <a:cxn ang="0">
                  <a:pos x="T8" y="T9"/>
                </a:cxn>
                <a:cxn ang="0">
                  <a:pos x="T10" y="T11"/>
                </a:cxn>
              </a:cxnLst>
              <a:rect l="0" t="0" r="r" b="b"/>
              <a:pathLst>
                <a:path w="4623" h="2906">
                  <a:moveTo>
                    <a:pt x="4327" y="0"/>
                  </a:moveTo>
                  <a:lnTo>
                    <a:pt x="4623" y="8"/>
                  </a:lnTo>
                  <a:lnTo>
                    <a:pt x="4623" y="652"/>
                  </a:lnTo>
                  <a:lnTo>
                    <a:pt x="0" y="652"/>
                  </a:lnTo>
                  <a:lnTo>
                    <a:pt x="0" y="2906"/>
                  </a:lnTo>
                  <a:lnTo>
                    <a:pt x="1005" y="290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16"/>
            <p:cNvSpPr>
              <a:spLocks noChangeShapeType="1"/>
            </p:cNvSpPr>
            <p:nvPr/>
          </p:nvSpPr>
          <p:spPr bwMode="auto">
            <a:xfrm>
              <a:off x="2793" y="4037"/>
              <a:ext cx="2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5"/>
            <p:cNvSpPr>
              <a:spLocks noChangeShapeType="1"/>
            </p:cNvSpPr>
            <p:nvPr/>
          </p:nvSpPr>
          <p:spPr bwMode="auto">
            <a:xfrm>
              <a:off x="3999" y="4047"/>
              <a:ext cx="2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14"/>
            <p:cNvSpPr>
              <a:spLocks noChangeShapeType="1"/>
            </p:cNvSpPr>
            <p:nvPr/>
          </p:nvSpPr>
          <p:spPr bwMode="auto">
            <a:xfrm>
              <a:off x="5205" y="4047"/>
              <a:ext cx="2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Text Box 13"/>
            <p:cNvSpPr txBox="1">
              <a:spLocks noChangeArrowheads="1"/>
            </p:cNvSpPr>
            <p:nvPr/>
          </p:nvSpPr>
          <p:spPr bwMode="auto">
            <a:xfrm>
              <a:off x="1788" y="9887"/>
              <a:ext cx="3216" cy="74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宋体：所有</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V</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模型项目</a:t>
              </a:r>
              <a:endParaRPr kumimoji="0" lang="zh-CN" altLang="en-US"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楷体：组织指定的的过程模型</a:t>
              </a:r>
              <a:endParaRPr kumimoji="0" lang="zh-CN" altLang="en-US"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35" name="Text Box 12"/>
            <p:cNvSpPr txBox="1">
              <a:spLocks noChangeArrowheads="1"/>
            </p:cNvSpPr>
            <p:nvPr/>
          </p:nvSpPr>
          <p:spPr bwMode="auto">
            <a:xfrm>
              <a:off x="5205" y="10004"/>
              <a:ext cx="3216"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黑体" panose="02010609060101010101" pitchFamily="49" charset="-122"/>
                  <a:ea typeface="黑体" panose="02010609060101010101" pitchFamily="49" charset="-122"/>
                  <a:cs typeface="Times New Roman" panose="02020603050405020304" pitchFamily="18" charset="0"/>
                </a:rPr>
                <a:t>黑体：采购</a:t>
              </a:r>
              <a:r>
                <a:rPr kumimoji="0" lang="en-US" altLang="zh-CN" sz="1600" b="1" dirty="0">
                  <a:latin typeface="黑体" panose="02010609060101010101" pitchFamily="49" charset="-122"/>
                  <a:ea typeface="黑体" panose="02010609060101010101" pitchFamily="49" charset="-122"/>
                  <a:cs typeface="Times New Roman" panose="02020603050405020304" pitchFamily="18" charset="0"/>
                </a:rPr>
                <a:t>/</a:t>
              </a:r>
              <a:r>
                <a:rPr kumimoji="0" lang="zh-CN" altLang="en-US" sz="1600" b="1" dirty="0">
                  <a:latin typeface="黑体" panose="02010609060101010101" pitchFamily="49" charset="-122"/>
                  <a:ea typeface="黑体" panose="02010609060101010101" pitchFamily="49" charset="-122"/>
                  <a:cs typeface="Times New Roman" panose="02020603050405020304" pitchFamily="18" charset="0"/>
                </a:rPr>
                <a:t>供应商界面</a:t>
              </a:r>
            </a:p>
            <a:p>
              <a:pPr indent="0"/>
              <a:r>
                <a:rPr kumimoji="0" lang="zh-CN" altLang="en-US" sz="1600" b="1" dirty="0">
                  <a:latin typeface="Times New Roman" pitchFamily="18" charset="0"/>
                  <a:cs typeface="Times New Roman" panose="02020603050405020304" pitchFamily="18" charset="0"/>
                </a:rPr>
                <a:t>加粗宋体：系统开发</a:t>
              </a:r>
            </a:p>
          </p:txBody>
        </p:sp>
        <p:sp>
          <p:nvSpPr>
            <p:cNvPr id="36" name="Text Box 11"/>
            <p:cNvSpPr txBox="1">
              <a:spLocks noChangeArrowheads="1"/>
            </p:cNvSpPr>
            <p:nvPr/>
          </p:nvSpPr>
          <p:spPr bwMode="auto">
            <a:xfrm>
              <a:off x="1788" y="9670"/>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字体含义：</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7" name="Line 10"/>
            <p:cNvSpPr>
              <a:spLocks noChangeShapeType="1"/>
            </p:cNvSpPr>
            <p:nvPr/>
          </p:nvSpPr>
          <p:spPr bwMode="auto">
            <a:xfrm>
              <a:off x="3999" y="6461"/>
              <a:ext cx="20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9"/>
            <p:cNvSpPr>
              <a:spLocks noChangeShapeType="1"/>
            </p:cNvSpPr>
            <p:nvPr/>
          </p:nvSpPr>
          <p:spPr bwMode="auto">
            <a:xfrm>
              <a:off x="4602" y="6623"/>
              <a:ext cx="112" cy="1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8"/>
            <p:cNvSpPr>
              <a:spLocks noChangeShapeType="1"/>
            </p:cNvSpPr>
            <p:nvPr/>
          </p:nvSpPr>
          <p:spPr bwMode="auto">
            <a:xfrm>
              <a:off x="4803" y="7267"/>
              <a:ext cx="103" cy="1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7"/>
            <p:cNvSpPr>
              <a:spLocks noChangeShapeType="1"/>
            </p:cNvSpPr>
            <p:nvPr/>
          </p:nvSpPr>
          <p:spPr bwMode="auto">
            <a:xfrm>
              <a:off x="5004" y="7911"/>
              <a:ext cx="127" cy="1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6"/>
            <p:cNvSpPr>
              <a:spLocks noChangeShapeType="1"/>
            </p:cNvSpPr>
            <p:nvPr/>
          </p:nvSpPr>
          <p:spPr bwMode="auto">
            <a:xfrm>
              <a:off x="5783" y="8364"/>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5"/>
            <p:cNvSpPr>
              <a:spLocks noChangeShapeType="1"/>
            </p:cNvSpPr>
            <p:nvPr/>
          </p:nvSpPr>
          <p:spPr bwMode="auto">
            <a:xfrm flipV="1">
              <a:off x="6656" y="7909"/>
              <a:ext cx="79" cy="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Line 4"/>
            <p:cNvSpPr>
              <a:spLocks noChangeShapeType="1"/>
            </p:cNvSpPr>
            <p:nvPr/>
          </p:nvSpPr>
          <p:spPr bwMode="auto">
            <a:xfrm flipV="1">
              <a:off x="6813" y="7262"/>
              <a:ext cx="88" cy="1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Line 3"/>
            <p:cNvSpPr>
              <a:spLocks noChangeShapeType="1"/>
            </p:cNvSpPr>
            <p:nvPr/>
          </p:nvSpPr>
          <p:spPr bwMode="auto">
            <a:xfrm flipV="1">
              <a:off x="7014" y="6593"/>
              <a:ext cx="96" cy="1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2"/>
            <p:cNvSpPr>
              <a:spLocks noChangeShapeType="1"/>
            </p:cNvSpPr>
            <p:nvPr/>
          </p:nvSpPr>
          <p:spPr bwMode="auto">
            <a:xfrm flipV="1">
              <a:off x="7705" y="6461"/>
              <a:ext cx="2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1750746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zh-CN" altLang="en-US" dirty="0" smtClean="0"/>
              <a:t>的特点</a:t>
            </a:r>
            <a:endParaRPr lang="zh-CN" altLang="en-US" dirty="0"/>
          </a:p>
        </p:txBody>
      </p:sp>
      <p:sp>
        <p:nvSpPr>
          <p:cNvPr id="3" name="内容占位符 2"/>
          <p:cNvSpPr>
            <a:spLocks noGrp="1"/>
          </p:cNvSpPr>
          <p:nvPr>
            <p:ph idx="1"/>
          </p:nvPr>
        </p:nvSpPr>
        <p:spPr>
          <a:xfrm>
            <a:off x="914400" y="1133237"/>
            <a:ext cx="8001000" cy="4902200"/>
          </a:xfrm>
        </p:spPr>
        <p:txBody>
          <a:bodyPr/>
          <a:lstStyle/>
          <a:p>
            <a:r>
              <a:rPr lang="en-US" altLang="zh-CN" dirty="0"/>
              <a:t>V-Modell</a:t>
            </a:r>
            <a:r>
              <a:rPr lang="zh-CN" altLang="zh-CN" dirty="0"/>
              <a:t>的基本原理是建立面向目标和面向结果的工作过程。产品是项目的中间和最终结果。</a:t>
            </a:r>
            <a:endParaRPr lang="en-US" dirty="0" smtClean="0"/>
          </a:p>
          <a:p>
            <a:r>
              <a:rPr lang="en-US" dirty="0" smtClean="0"/>
              <a:t>V-Modell</a:t>
            </a:r>
            <a:r>
              <a:rPr lang="zh-CN" altLang="en-US" dirty="0" smtClean="0"/>
              <a:t>认为：</a:t>
            </a:r>
          </a:p>
          <a:p>
            <a:pPr lvl="1"/>
            <a:r>
              <a:rPr lang="en-US" dirty="0" smtClean="0"/>
              <a:t>1</a:t>
            </a:r>
            <a:r>
              <a:rPr lang="zh-CN" altLang="en-US" dirty="0" smtClean="0"/>
              <a:t>）产品是项目的自然结果；</a:t>
            </a:r>
            <a:endParaRPr lang="en-US" altLang="zh-CN" dirty="0" smtClean="0"/>
          </a:p>
          <a:p>
            <a:pPr lvl="1"/>
            <a:r>
              <a:rPr lang="en-US" dirty="0" smtClean="0"/>
              <a:t>2</a:t>
            </a:r>
            <a:r>
              <a:rPr lang="zh-CN" altLang="en-US" dirty="0" smtClean="0"/>
              <a:t>）用项目执行战略和决策点说明产品完成的进度，这也是项目进展的基本结构；</a:t>
            </a:r>
            <a:endParaRPr lang="en-US" altLang="zh-CN" dirty="0" smtClean="0"/>
          </a:p>
          <a:p>
            <a:pPr lvl="1"/>
            <a:r>
              <a:rPr lang="en-US" dirty="0" smtClean="0"/>
              <a:t>3</a:t>
            </a:r>
            <a:r>
              <a:rPr lang="zh-CN" altLang="en-US" dirty="0" smtClean="0"/>
              <a:t>）以产品的进展和完成情况作为下一步详细项目策划和控制基础；</a:t>
            </a:r>
            <a:endParaRPr lang="en-US" altLang="zh-CN" dirty="0" smtClean="0"/>
          </a:p>
          <a:p>
            <a:pPr lvl="1"/>
            <a:r>
              <a:rPr lang="en-US" dirty="0" smtClean="0"/>
              <a:t>4</a:t>
            </a:r>
            <a:r>
              <a:rPr lang="zh-CN" altLang="en-US" dirty="0" smtClean="0"/>
              <a:t>）分配一个人或组织单位作为角色</a:t>
            </a:r>
            <a:r>
              <a:rPr lang="en-US" dirty="0" smtClean="0"/>
              <a:t>(Role)</a:t>
            </a:r>
            <a:r>
              <a:rPr lang="zh-CN" altLang="en-US" dirty="0" smtClean="0"/>
              <a:t>对产品负责；</a:t>
            </a:r>
            <a:endParaRPr lang="en-US" altLang="zh-CN" dirty="0" smtClean="0"/>
          </a:p>
          <a:p>
            <a:pPr lvl="1"/>
            <a:r>
              <a:rPr lang="en-US" dirty="0" smtClean="0"/>
              <a:t>5</a:t>
            </a:r>
            <a:r>
              <a:rPr lang="zh-CN" altLang="en-US" dirty="0" smtClean="0"/>
              <a:t>）产品质量的验证基础是产品需求和产品间的依赖性描述。</a:t>
            </a:r>
            <a:endParaRPr lang="en-US" dirty="0" smtClean="0"/>
          </a:p>
          <a:p>
            <a:r>
              <a:rPr lang="en-US" dirty="0" smtClean="0"/>
              <a:t>V-Modell</a:t>
            </a:r>
            <a:r>
              <a:rPr lang="zh-CN" altLang="en-US" dirty="0" smtClean="0"/>
              <a:t>中没有明确的定义具体的活动和子活动。</a:t>
            </a:r>
          </a:p>
          <a:p>
            <a:pPr lvl="1"/>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21.8.3.2 </a:t>
            </a:r>
            <a:r>
              <a:rPr lang="zh-CN" altLang="en-US" dirty="0" smtClean="0"/>
              <a:t>项目类型与执行策略</a:t>
            </a:r>
            <a:endParaRPr lang="zh-CN" altLang="en-US" dirty="0"/>
          </a:p>
        </p:txBody>
      </p:sp>
      <p:sp>
        <p:nvSpPr>
          <p:cNvPr id="3" name="内容占位符 2"/>
          <p:cNvSpPr>
            <a:spLocks noGrp="1"/>
          </p:cNvSpPr>
          <p:nvPr>
            <p:ph idx="1"/>
          </p:nvPr>
        </p:nvSpPr>
        <p:spPr/>
        <p:txBody>
          <a:bodyPr/>
          <a:lstStyle/>
          <a:p>
            <a:r>
              <a:rPr lang="zh-CN" altLang="en-US" dirty="0" smtClean="0"/>
              <a:t>用</a:t>
            </a:r>
            <a:r>
              <a:rPr lang="en-US" dirty="0" smtClean="0"/>
              <a:t>V-</a:t>
            </a:r>
            <a:r>
              <a:rPr lang="en-US" dirty="0" err="1" smtClean="0"/>
              <a:t>Modell</a:t>
            </a:r>
            <a:r>
              <a:rPr lang="zh-CN" altLang="en-US" dirty="0" smtClean="0"/>
              <a:t>指导软件项目时，“谁”必须在“何时”做“什么”。</a:t>
            </a:r>
            <a:endParaRPr lang="en-US" altLang="zh-CN" dirty="0" smtClean="0"/>
          </a:p>
          <a:p>
            <a:pPr lvl="1"/>
            <a:r>
              <a:rPr lang="en-US" dirty="0" smtClean="0"/>
              <a:t>V-</a:t>
            </a:r>
            <a:r>
              <a:rPr lang="en-US" dirty="0" err="1" smtClean="0"/>
              <a:t>Modell</a:t>
            </a:r>
            <a:r>
              <a:rPr lang="zh-CN" altLang="en-US" dirty="0" smtClean="0"/>
              <a:t>可以适用于各类项目，可以依据项目类型进行剪裁，并依据项目类型定义出项目执行战略。</a:t>
            </a:r>
            <a:endParaRPr lang="en-US" altLang="zh-CN" dirty="0" smtClean="0"/>
          </a:p>
          <a:p>
            <a:pPr lvl="1"/>
            <a:r>
              <a:rPr lang="zh-CN" altLang="en-US" dirty="0" smtClean="0"/>
              <a:t>项目类型的确定取决于项目的主题特征和项目的主导角色。</a:t>
            </a:r>
            <a:endParaRPr lang="en-US" altLang="zh-CN" dirty="0" smtClean="0"/>
          </a:p>
          <a:p>
            <a:pPr lvl="2"/>
            <a:r>
              <a:rPr lang="zh-CN" altLang="en-US" dirty="0" smtClean="0"/>
              <a:t>项目的主题特征主要分为：硬件系统、软件系统、硬件</a:t>
            </a:r>
            <a:r>
              <a:rPr lang="en-US" dirty="0" smtClean="0"/>
              <a:t>/</a:t>
            </a:r>
            <a:r>
              <a:rPr lang="zh-CN" altLang="en-US" dirty="0" smtClean="0"/>
              <a:t>软件系统、嵌入式系统。</a:t>
            </a:r>
            <a:endParaRPr lang="en-US" altLang="zh-CN" dirty="0" smtClean="0"/>
          </a:p>
          <a:p>
            <a:pPr lvl="2"/>
            <a:r>
              <a:rPr lang="zh-CN" altLang="en-US" dirty="0" smtClean="0"/>
              <a:t>项目的主导角色表明项目的承担主体，判断因素主要是软件采购角度来看待的</a:t>
            </a:r>
            <a:r>
              <a:rPr lang="en-US" dirty="0" smtClean="0"/>
              <a:t>(</a:t>
            </a:r>
            <a:r>
              <a:rPr lang="zh-CN" altLang="en-US" dirty="0" smtClean="0"/>
              <a:t>参见</a:t>
            </a:r>
            <a:r>
              <a:rPr lang="en-US" dirty="0" smtClean="0"/>
              <a:t>6.3</a:t>
            </a:r>
            <a:r>
              <a:rPr lang="zh-CN" altLang="en-US" dirty="0" smtClean="0"/>
              <a:t>节</a:t>
            </a:r>
            <a:r>
              <a:rPr lang="en-US" dirty="0" smtClean="0"/>
              <a:t>)</a:t>
            </a:r>
            <a:r>
              <a:rPr lang="zh-CN" altLang="en-US" dirty="0" smtClean="0"/>
              <a:t>。</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bwMode="auto">
          <a:xfrm>
            <a:off x="1468302" y="1126203"/>
            <a:ext cx="7337935" cy="5241705"/>
            <a:chOff x="1559" y="3081"/>
            <a:chExt cx="8112" cy="5796"/>
          </a:xfrm>
        </p:grpSpPr>
        <p:sp>
          <p:nvSpPr>
            <p:cNvPr id="3" name="AutoShape 30"/>
            <p:cNvSpPr>
              <a:spLocks noChangeAspect="1" noChangeArrowheads="1" noTextEdit="1"/>
            </p:cNvSpPr>
            <p:nvPr/>
          </p:nvSpPr>
          <p:spPr bwMode="auto">
            <a:xfrm>
              <a:off x="1559" y="3081"/>
              <a:ext cx="8112" cy="57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 name="Text Box 29"/>
            <p:cNvSpPr txBox="1">
              <a:spLocks noChangeArrowheads="1"/>
            </p:cNvSpPr>
            <p:nvPr/>
          </p:nvSpPr>
          <p:spPr bwMode="auto">
            <a:xfrm>
              <a:off x="1631" y="3403"/>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项目类型</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5" name="Text Box 28"/>
            <p:cNvSpPr txBox="1">
              <a:spLocks noChangeArrowheads="1"/>
            </p:cNvSpPr>
            <p:nvPr/>
          </p:nvSpPr>
          <p:spPr bwMode="auto">
            <a:xfrm>
              <a:off x="3038" y="3242"/>
              <a:ext cx="1407"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采购商</a:t>
              </a:r>
            </a:p>
            <a:p>
              <a:pPr indent="0"/>
              <a:r>
                <a:rPr kumimoji="0" lang="zh-CN" altLang="zh-CN" sz="1400" dirty="0">
                  <a:latin typeface="Times New Roman" panose="02020603050405020304" pitchFamily="18" charset="0"/>
                  <a:cs typeface="Times New Roman" panose="02020603050405020304" pitchFamily="18" charset="0"/>
                </a:rPr>
                <a:t>主导开发</a:t>
              </a:r>
            </a:p>
          </p:txBody>
        </p:sp>
        <p:sp>
          <p:nvSpPr>
            <p:cNvPr id="6" name="Text Box 27"/>
            <p:cNvSpPr txBox="1">
              <a:spLocks noChangeArrowheads="1"/>
            </p:cNvSpPr>
            <p:nvPr/>
          </p:nvSpPr>
          <p:spPr bwMode="auto">
            <a:xfrm>
              <a:off x="4646" y="3242"/>
              <a:ext cx="1407"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供应商</a:t>
              </a:r>
            </a:p>
            <a:p>
              <a:pPr indent="0"/>
              <a:r>
                <a:rPr kumimoji="0" lang="zh-CN" altLang="zh-CN" sz="1400" dirty="0">
                  <a:latin typeface="Times New Roman" panose="02020603050405020304" pitchFamily="18" charset="0"/>
                  <a:cs typeface="Times New Roman" panose="02020603050405020304" pitchFamily="18" charset="0"/>
                </a:rPr>
                <a:t>主导开发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7" name="Text Box 26"/>
            <p:cNvSpPr txBox="1">
              <a:spLocks noChangeArrowheads="1"/>
            </p:cNvSpPr>
            <p:nvPr/>
          </p:nvSpPr>
          <p:spPr bwMode="auto">
            <a:xfrm>
              <a:off x="6254" y="3242"/>
              <a:ext cx="1809"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采购和供应商</a:t>
              </a:r>
            </a:p>
            <a:p>
              <a:pPr indent="0"/>
              <a:r>
                <a:rPr kumimoji="0" lang="zh-CN" altLang="zh-CN" sz="1400" dirty="0">
                  <a:latin typeface="Times New Roman" panose="02020603050405020304" pitchFamily="18" charset="0"/>
                  <a:cs typeface="Times New Roman" panose="02020603050405020304" pitchFamily="18" charset="0"/>
                </a:rPr>
                <a:t>联合主导开发</a:t>
              </a:r>
            </a:p>
          </p:txBody>
        </p:sp>
        <p:sp>
          <p:nvSpPr>
            <p:cNvPr id="8" name="Text Box 25"/>
            <p:cNvSpPr txBox="1">
              <a:spLocks noChangeArrowheads="1"/>
            </p:cNvSpPr>
            <p:nvPr/>
          </p:nvSpPr>
          <p:spPr bwMode="auto">
            <a:xfrm>
              <a:off x="8264" y="3242"/>
              <a:ext cx="1407"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引入和维护组织指定的过程模型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Text Box 24"/>
            <p:cNvSpPr txBox="1">
              <a:spLocks noChangeArrowheads="1"/>
            </p:cNvSpPr>
            <p:nvPr/>
          </p:nvSpPr>
          <p:spPr bwMode="auto">
            <a:xfrm>
              <a:off x="1631" y="4691"/>
              <a:ext cx="113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项目特征</a:t>
              </a:r>
            </a:p>
          </p:txBody>
        </p:sp>
        <p:sp>
          <p:nvSpPr>
            <p:cNvPr id="10" name="Text Box 23"/>
            <p:cNvSpPr txBox="1">
              <a:spLocks noChangeArrowheads="1"/>
            </p:cNvSpPr>
            <p:nvPr/>
          </p:nvSpPr>
          <p:spPr bwMode="auto">
            <a:xfrm>
              <a:off x="2909" y="4370"/>
              <a:ext cx="1335" cy="8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项目角色</a:t>
              </a:r>
            </a:p>
          </p:txBody>
        </p:sp>
        <p:sp>
          <p:nvSpPr>
            <p:cNvPr id="11" name="Text Box 22"/>
            <p:cNvSpPr txBox="1">
              <a:spLocks noChangeArrowheads="1"/>
            </p:cNvSpPr>
            <p:nvPr/>
          </p:nvSpPr>
          <p:spPr bwMode="auto">
            <a:xfrm>
              <a:off x="1631" y="6623"/>
              <a:ext cx="1134" cy="96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项目执行策略</a:t>
              </a:r>
            </a:p>
          </p:txBody>
        </p:sp>
        <p:sp>
          <p:nvSpPr>
            <p:cNvPr id="12" name="AutoShape 21"/>
            <p:cNvSpPr>
              <a:spLocks noChangeArrowheads="1"/>
            </p:cNvSpPr>
            <p:nvPr/>
          </p:nvSpPr>
          <p:spPr bwMode="auto">
            <a:xfrm>
              <a:off x="2162" y="5657"/>
              <a:ext cx="201" cy="322"/>
            </a:xfrm>
            <a:prstGeom prst="downArrow">
              <a:avLst>
                <a:gd name="adj1" fmla="val 50000"/>
                <a:gd name="adj2" fmla="val 4005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3" name="AutoShape 20"/>
            <p:cNvSpPr>
              <a:spLocks noChangeArrowheads="1"/>
            </p:cNvSpPr>
            <p:nvPr/>
          </p:nvSpPr>
          <p:spPr bwMode="auto">
            <a:xfrm>
              <a:off x="2033" y="4047"/>
              <a:ext cx="402" cy="322"/>
            </a:xfrm>
            <a:prstGeom prst="plus">
              <a:avLst>
                <a:gd name="adj" fmla="val 39130"/>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4" name="Text Box 19"/>
            <p:cNvSpPr txBox="1">
              <a:spLocks noChangeArrowheads="1"/>
            </p:cNvSpPr>
            <p:nvPr/>
          </p:nvSpPr>
          <p:spPr bwMode="auto">
            <a:xfrm>
              <a:off x="8063" y="4208"/>
              <a:ext cx="1608" cy="111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项目的其它特征</a:t>
              </a:r>
            </a:p>
          </p:txBody>
        </p:sp>
        <p:sp>
          <p:nvSpPr>
            <p:cNvPr id="15" name="Text Box 18"/>
            <p:cNvSpPr txBox="1">
              <a:spLocks noChangeArrowheads="1"/>
            </p:cNvSpPr>
            <p:nvPr/>
          </p:nvSpPr>
          <p:spPr bwMode="auto">
            <a:xfrm>
              <a:off x="3038" y="5657"/>
              <a:ext cx="1206" cy="1449"/>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授权和执行单一系统开发项目</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供应商</a:t>
              </a:r>
              <a:r>
                <a:rPr kumimoji="0" lang="en-US" altLang="zh-CN" sz="1400" dirty="0">
                  <a:cs typeface="Times New Roman" panose="02020603050405020304" pitchFamily="18" charset="0"/>
                </a:rPr>
                <a:t>)</a:t>
              </a:r>
            </a:p>
          </p:txBody>
        </p:sp>
        <p:sp>
          <p:nvSpPr>
            <p:cNvPr id="16" name="Text Box 17"/>
            <p:cNvSpPr txBox="1">
              <a:spLocks noChangeArrowheads="1"/>
            </p:cNvSpPr>
            <p:nvPr/>
          </p:nvSpPr>
          <p:spPr bwMode="auto">
            <a:xfrm>
              <a:off x="4445" y="5657"/>
              <a:ext cx="1608"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增量式系统开发</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供应商</a:t>
              </a:r>
              <a:r>
                <a:rPr kumimoji="0" lang="en-US" altLang="zh-CN" sz="1400" dirty="0">
                  <a:cs typeface="Times New Roman" panose="02020603050405020304" pitchFamily="18" charset="0"/>
                </a:rPr>
                <a:t>)</a:t>
              </a:r>
            </a:p>
          </p:txBody>
        </p:sp>
        <p:sp>
          <p:nvSpPr>
            <p:cNvPr id="17" name="Text Box 16"/>
            <p:cNvSpPr txBox="1">
              <a:spLocks noChangeArrowheads="1"/>
            </p:cNvSpPr>
            <p:nvPr/>
          </p:nvSpPr>
          <p:spPr bwMode="auto">
            <a:xfrm>
              <a:off x="8264" y="5657"/>
              <a:ext cx="1407" cy="305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引入和维护组织指定的过程模型</a:t>
              </a:r>
            </a:p>
          </p:txBody>
        </p:sp>
        <p:sp>
          <p:nvSpPr>
            <p:cNvPr id="18" name="Text Box 15"/>
            <p:cNvSpPr txBox="1">
              <a:spLocks noChangeArrowheads="1"/>
            </p:cNvSpPr>
            <p:nvPr/>
          </p:nvSpPr>
          <p:spPr bwMode="auto">
            <a:xfrm>
              <a:off x="4445" y="4047"/>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生命周期选择</a:t>
              </a:r>
            </a:p>
          </p:txBody>
        </p:sp>
        <p:sp>
          <p:nvSpPr>
            <p:cNvPr id="19" name="Text Box 14"/>
            <p:cNvSpPr txBox="1">
              <a:spLocks noChangeArrowheads="1"/>
            </p:cNvSpPr>
            <p:nvPr/>
          </p:nvSpPr>
          <p:spPr bwMode="auto">
            <a:xfrm>
              <a:off x="4445" y="4530"/>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高风险</a:t>
              </a:r>
            </a:p>
          </p:txBody>
        </p:sp>
        <p:sp>
          <p:nvSpPr>
            <p:cNvPr id="20" name="Text Box 13"/>
            <p:cNvSpPr txBox="1">
              <a:spLocks noChangeArrowheads="1"/>
            </p:cNvSpPr>
            <p:nvPr/>
          </p:nvSpPr>
          <p:spPr bwMode="auto">
            <a:xfrm>
              <a:off x="4445" y="5013"/>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现货产品</a:t>
              </a:r>
            </a:p>
          </p:txBody>
        </p:sp>
        <p:sp>
          <p:nvSpPr>
            <p:cNvPr id="21" name="Text Box 12"/>
            <p:cNvSpPr txBox="1">
              <a:spLocks noChangeArrowheads="1"/>
            </p:cNvSpPr>
            <p:nvPr/>
          </p:nvSpPr>
          <p:spPr bwMode="auto">
            <a:xfrm>
              <a:off x="6254" y="5657"/>
              <a:ext cx="1809"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增量式系统开发</a:t>
              </a:r>
              <a:r>
                <a:rPr kumimoji="0" lang="en-US" altLang="zh-CN" sz="1400" b="0" i="0" u="none" strike="noStrike" cap="none" normalizeH="0" baseline="0" smtClean="0">
                  <a:ln>
                    <a:noFill/>
                  </a:ln>
                  <a:solidFill>
                    <a:schemeClr val="tx1"/>
                  </a:solidFill>
                  <a:effectLst/>
                  <a:cs typeface="Times New Roman" panose="02020603050405020304" pitchFamily="18" charset="0"/>
                </a:rPr>
                <a:t>(</a:t>
              </a:r>
              <a:r>
                <a:rPr kumimoji="0" lang="zh-CN" altLang="en-US" sz="1400" b="0" i="0" u="none" strike="noStrike" cap="none" normalizeH="0" baseline="0" smtClean="0">
                  <a:ln>
                    <a:noFill/>
                  </a:ln>
                  <a:solidFill>
                    <a:schemeClr val="tx1"/>
                  </a:solidFill>
                  <a:effectLst/>
                  <a:cs typeface="Times New Roman" panose="02020603050405020304" pitchFamily="18" charset="0"/>
                </a:rPr>
                <a:t>采购商</a:t>
              </a:r>
              <a:r>
                <a:rPr kumimoji="0" lang="en-US" altLang="zh-CN" sz="1400" b="0" i="0" u="none" strike="noStrike" cap="none" normalizeH="0" baseline="0" smtClean="0">
                  <a:ln>
                    <a:noFill/>
                  </a:ln>
                  <a:solidFill>
                    <a:schemeClr val="tx1"/>
                  </a:solidFill>
                  <a:effectLst/>
                  <a:cs typeface="Times New Roman" panose="02020603050405020304" pitchFamily="18" charset="0"/>
                </a:rPr>
                <a:t>/</a:t>
              </a:r>
              <a:r>
                <a:rPr kumimoji="0" lang="zh-CN" altLang="en-US" sz="1400" b="0" i="0" u="none" strike="noStrike" cap="none" normalizeH="0" baseline="0" smtClean="0">
                  <a:ln>
                    <a:noFill/>
                  </a:ln>
                  <a:solidFill>
                    <a:schemeClr val="tx1"/>
                  </a:solidFill>
                  <a:effectLst/>
                  <a:cs typeface="Times New Roman" panose="02020603050405020304" pitchFamily="18" charset="0"/>
                </a:rPr>
                <a:t>供货商</a:t>
              </a:r>
              <a:r>
                <a:rPr kumimoji="0" lang="en-US" altLang="zh-CN" sz="1400" b="0" i="0" u="none" strike="noStrike" cap="none" normalizeH="0" baseline="0" smtClean="0">
                  <a:ln>
                    <a:noFill/>
                  </a:ln>
                  <a:solidFill>
                    <a:schemeClr val="tx1"/>
                  </a:solidFill>
                  <a:effectLst/>
                  <a:cs typeface="Times New Roman" panose="02020603050405020304" pitchFamily="18" charset="0"/>
                </a:rPr>
                <a:t>)</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22" name="Text Box 11"/>
            <p:cNvSpPr txBox="1">
              <a:spLocks noChangeArrowheads="1"/>
            </p:cNvSpPr>
            <p:nvPr/>
          </p:nvSpPr>
          <p:spPr bwMode="auto">
            <a:xfrm>
              <a:off x="4445" y="6462"/>
              <a:ext cx="1608"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基于部件的系统开发</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供应商</a:t>
              </a:r>
              <a:r>
                <a:rPr kumimoji="0" lang="en-US" altLang="zh-CN" sz="1400" dirty="0">
                  <a:cs typeface="Times New Roman" panose="02020603050405020304" pitchFamily="18" charset="0"/>
                </a:rPr>
                <a:t>)</a:t>
              </a:r>
            </a:p>
          </p:txBody>
        </p:sp>
        <p:sp>
          <p:nvSpPr>
            <p:cNvPr id="23" name="Text Box 10"/>
            <p:cNvSpPr txBox="1">
              <a:spLocks noChangeArrowheads="1"/>
            </p:cNvSpPr>
            <p:nvPr/>
          </p:nvSpPr>
          <p:spPr bwMode="auto">
            <a:xfrm>
              <a:off x="6254" y="6462"/>
              <a:ext cx="1809"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基于部件的系统开发</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采购商</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供货商</a:t>
              </a:r>
              <a:r>
                <a:rPr kumimoji="0" lang="en-US" altLang="zh-CN" sz="1400" dirty="0">
                  <a:cs typeface="Times New Roman" panose="02020603050405020304" pitchFamily="18" charset="0"/>
                </a:rPr>
                <a:t>)</a:t>
              </a:r>
            </a:p>
          </p:txBody>
        </p:sp>
        <p:sp>
          <p:nvSpPr>
            <p:cNvPr id="24" name="Text Box 9"/>
            <p:cNvSpPr txBox="1">
              <a:spLocks noChangeArrowheads="1"/>
            </p:cNvSpPr>
            <p:nvPr/>
          </p:nvSpPr>
          <p:spPr bwMode="auto">
            <a:xfrm>
              <a:off x="4445" y="7267"/>
              <a:ext cx="1608"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敏捷系统开发</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供应商</a:t>
              </a:r>
              <a:r>
                <a:rPr kumimoji="0" lang="en-US" altLang="zh-CN" sz="1400" dirty="0">
                  <a:cs typeface="Times New Roman" panose="02020603050405020304" pitchFamily="18" charset="0"/>
                </a:rPr>
                <a:t>)</a:t>
              </a:r>
            </a:p>
          </p:txBody>
        </p:sp>
        <p:sp>
          <p:nvSpPr>
            <p:cNvPr id="25" name="Text Box 8"/>
            <p:cNvSpPr txBox="1">
              <a:spLocks noChangeArrowheads="1"/>
            </p:cNvSpPr>
            <p:nvPr/>
          </p:nvSpPr>
          <p:spPr bwMode="auto">
            <a:xfrm>
              <a:off x="6254" y="7267"/>
              <a:ext cx="1809"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敏捷系统开发</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采购商</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供货商</a:t>
              </a:r>
              <a:r>
                <a:rPr kumimoji="0" lang="en-US" altLang="zh-CN" sz="1400" dirty="0">
                  <a:cs typeface="Times New Roman" panose="02020603050405020304" pitchFamily="18" charset="0"/>
                </a:rPr>
                <a:t>)</a:t>
              </a:r>
            </a:p>
          </p:txBody>
        </p:sp>
        <p:sp>
          <p:nvSpPr>
            <p:cNvPr id="26" name="Text Box 7"/>
            <p:cNvSpPr txBox="1">
              <a:spLocks noChangeArrowheads="1"/>
            </p:cNvSpPr>
            <p:nvPr/>
          </p:nvSpPr>
          <p:spPr bwMode="auto">
            <a:xfrm>
              <a:off x="4445" y="8072"/>
              <a:ext cx="1608"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系统维护</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供应商</a:t>
              </a:r>
              <a:r>
                <a:rPr kumimoji="0" lang="en-US" altLang="zh-CN" sz="1400" dirty="0">
                  <a:cs typeface="Times New Roman" panose="02020603050405020304" pitchFamily="18" charset="0"/>
                </a:rPr>
                <a:t>)</a:t>
              </a:r>
            </a:p>
          </p:txBody>
        </p:sp>
        <p:sp>
          <p:nvSpPr>
            <p:cNvPr id="27" name="Text Box 6"/>
            <p:cNvSpPr txBox="1">
              <a:spLocks noChangeArrowheads="1"/>
            </p:cNvSpPr>
            <p:nvPr/>
          </p:nvSpPr>
          <p:spPr bwMode="auto">
            <a:xfrm>
              <a:off x="6254" y="8072"/>
              <a:ext cx="1809" cy="644"/>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系统维护</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采购商</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供货商</a:t>
              </a:r>
              <a:r>
                <a:rPr kumimoji="0" lang="en-US" altLang="zh-CN" sz="1400" dirty="0">
                  <a:cs typeface="Times New Roman" panose="02020603050405020304" pitchFamily="18" charset="0"/>
                </a:rPr>
                <a:t>)</a:t>
              </a:r>
            </a:p>
          </p:txBody>
        </p:sp>
        <p:sp>
          <p:nvSpPr>
            <p:cNvPr id="28" name="Text Box 5"/>
            <p:cNvSpPr txBox="1">
              <a:spLocks noChangeArrowheads="1"/>
            </p:cNvSpPr>
            <p:nvPr/>
          </p:nvSpPr>
          <p:spPr bwMode="auto">
            <a:xfrm>
              <a:off x="3038" y="7267"/>
              <a:ext cx="1206" cy="1449"/>
            </a:xfrm>
            <a:prstGeom prst="rect">
              <a:avLst/>
            </a:prstGeom>
            <a:solidFill>
              <a:srgbClr val="33CC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授权和执行多系统开发的项目</a:t>
              </a:r>
              <a:r>
                <a:rPr kumimoji="0" lang="en-US" altLang="zh-CN" sz="1400" dirty="0">
                  <a:cs typeface="Times New Roman" panose="02020603050405020304" pitchFamily="18" charset="0"/>
                </a:rPr>
                <a:t>(</a:t>
              </a:r>
              <a:r>
                <a:rPr kumimoji="0" lang="zh-CN" altLang="en-US" sz="1400" dirty="0">
                  <a:cs typeface="Times New Roman" panose="02020603050405020304" pitchFamily="18" charset="0"/>
                </a:rPr>
                <a:t>采购商</a:t>
              </a:r>
              <a:r>
                <a:rPr kumimoji="0" lang="en-US" altLang="zh-CN" sz="1400" dirty="0">
                  <a:cs typeface="Times New Roman" panose="02020603050405020304" pitchFamily="18" charset="0"/>
                </a:rPr>
                <a:t>)</a:t>
              </a:r>
            </a:p>
          </p:txBody>
        </p:sp>
        <p:sp>
          <p:nvSpPr>
            <p:cNvPr id="29" name="Text Box 4"/>
            <p:cNvSpPr txBox="1">
              <a:spLocks noChangeArrowheads="1"/>
            </p:cNvSpPr>
            <p:nvPr/>
          </p:nvSpPr>
          <p:spPr bwMode="auto">
            <a:xfrm>
              <a:off x="6383" y="4047"/>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生命周期选择</a:t>
              </a:r>
            </a:p>
          </p:txBody>
        </p:sp>
        <p:sp>
          <p:nvSpPr>
            <p:cNvPr id="30" name="Text Box 3"/>
            <p:cNvSpPr txBox="1">
              <a:spLocks noChangeArrowheads="1"/>
            </p:cNvSpPr>
            <p:nvPr/>
          </p:nvSpPr>
          <p:spPr bwMode="auto">
            <a:xfrm>
              <a:off x="6383" y="4530"/>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高风险</a:t>
              </a:r>
            </a:p>
          </p:txBody>
        </p:sp>
        <p:sp>
          <p:nvSpPr>
            <p:cNvPr id="31" name="Text Box 2"/>
            <p:cNvSpPr txBox="1">
              <a:spLocks noChangeArrowheads="1"/>
            </p:cNvSpPr>
            <p:nvPr/>
          </p:nvSpPr>
          <p:spPr bwMode="auto">
            <a:xfrm>
              <a:off x="6383" y="5013"/>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33CCCC"/>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现货产品</a:t>
              </a:r>
            </a:p>
          </p:txBody>
        </p:sp>
      </p:grpSp>
      <p:sp>
        <p:nvSpPr>
          <p:cNvPr id="32" name="矩形 31"/>
          <p:cNvSpPr/>
          <p:nvPr/>
        </p:nvSpPr>
        <p:spPr>
          <a:xfrm>
            <a:off x="4442072" y="397007"/>
            <a:ext cx="4701928" cy="584775"/>
          </a:xfrm>
          <a:prstGeom prst="rect">
            <a:avLst/>
          </a:prstGeom>
        </p:spPr>
        <p:txBody>
          <a:bodyPr wrap="none">
            <a:spAutoFit/>
          </a:bodyPr>
          <a:lstStyle/>
          <a:p>
            <a:r>
              <a:rPr lang="en-US" altLang="zh-CN" sz="3200" b="1" dirty="0" smtClean="0"/>
              <a:t>V-Modell</a:t>
            </a:r>
            <a:r>
              <a:rPr lang="zh-CN" altLang="en-US" sz="3200" b="1" dirty="0" smtClean="0"/>
              <a:t>的项目执行策略</a:t>
            </a:r>
            <a:endParaRPr lang="zh-CN" altLang="en-US" sz="3200" b="1" dirty="0"/>
          </a:p>
        </p:txBody>
      </p:sp>
    </p:spTree>
    <p:extLst>
      <p:ext uri="{BB962C8B-B14F-4D97-AF65-F5344CB8AC3E}">
        <p14:creationId xmlns:p14="http://schemas.microsoft.com/office/powerpoint/2010/main" val="1254576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21.8.3.3 V-</a:t>
            </a:r>
            <a:r>
              <a:rPr lang="en-US" dirty="0" err="1" smtClean="0"/>
              <a:t>Modell</a:t>
            </a:r>
            <a:r>
              <a:rPr lang="zh-CN" altLang="en-US" dirty="0" smtClean="0"/>
              <a:t>核心及相关区域</a:t>
            </a:r>
            <a:endParaRPr lang="zh-CN" altLang="en-US" dirty="0"/>
          </a:p>
        </p:txBody>
      </p:sp>
      <p:sp>
        <p:nvSpPr>
          <p:cNvPr id="3" name="内容占位符 2"/>
          <p:cNvSpPr>
            <a:spLocks noGrp="1"/>
          </p:cNvSpPr>
          <p:nvPr>
            <p:ph idx="1"/>
          </p:nvPr>
        </p:nvSpPr>
        <p:spPr>
          <a:xfrm>
            <a:off x="936173" y="1208313"/>
            <a:ext cx="8135257" cy="4902200"/>
          </a:xfrm>
        </p:spPr>
        <p:txBody>
          <a:bodyPr/>
          <a:lstStyle/>
          <a:p>
            <a:r>
              <a:rPr lang="en-US" dirty="0" smtClean="0"/>
              <a:t>V-</a:t>
            </a:r>
            <a:r>
              <a:rPr lang="en-US" dirty="0" err="1" smtClean="0"/>
              <a:t>Modell</a:t>
            </a:r>
            <a:r>
              <a:rPr lang="zh-CN" altLang="en-US" dirty="0" smtClean="0"/>
              <a:t>有</a:t>
            </a:r>
            <a:r>
              <a:rPr lang="en-US" dirty="0" smtClean="0"/>
              <a:t>21</a:t>
            </a:r>
            <a:r>
              <a:rPr lang="zh-CN" altLang="en-US" dirty="0" smtClean="0"/>
              <a:t>个过程模块，分为</a:t>
            </a:r>
            <a:r>
              <a:rPr lang="en-US" dirty="0" smtClean="0"/>
              <a:t>4</a:t>
            </a:r>
            <a:r>
              <a:rPr lang="zh-CN" altLang="en-US" dirty="0" smtClean="0"/>
              <a:t>个区域。</a:t>
            </a:r>
          </a:p>
          <a:p>
            <a:pPr lvl="1"/>
            <a:r>
              <a:rPr lang="zh-CN" altLang="en-US" dirty="0" smtClean="0"/>
              <a:t>第一个是</a:t>
            </a:r>
            <a:r>
              <a:rPr lang="en-US" dirty="0" smtClean="0"/>
              <a:t>V-</a:t>
            </a:r>
            <a:r>
              <a:rPr lang="en-US" dirty="0" err="1" smtClean="0"/>
              <a:t>Modell</a:t>
            </a:r>
            <a:r>
              <a:rPr lang="zh-CN" altLang="en-US" dirty="0" smtClean="0"/>
              <a:t>的核心区域包括：项目管理、质量保证、配置管理、以及问题更改管理。</a:t>
            </a:r>
          </a:p>
          <a:p>
            <a:pPr lvl="1"/>
            <a:r>
              <a:rPr lang="zh-CN" altLang="en-US" dirty="0" smtClean="0"/>
              <a:t>第二个区域是针对有些组织指定的过程模型的情况，以便不断的改进过程。</a:t>
            </a:r>
          </a:p>
          <a:p>
            <a:pPr lvl="1"/>
            <a:r>
              <a:rPr lang="zh-CN" altLang="en-US" dirty="0" smtClean="0"/>
              <a:t>第三个区域涵盖所有的过程模块，包括系统开发的必须项和可选项，</a:t>
            </a:r>
            <a:endParaRPr lang="en-US" altLang="zh-CN" dirty="0" smtClean="0"/>
          </a:p>
          <a:p>
            <a:pPr lvl="2"/>
            <a:r>
              <a:rPr lang="zh-CN" altLang="en-US" dirty="0" smtClean="0"/>
              <a:t>即，系统开发、硬件开发、软件开发、综合后勤保障、遗留系统的增强和移植、现货产品的评估、可用性和对环境的影响、系统安全和保密。</a:t>
            </a:r>
          </a:p>
          <a:p>
            <a:pPr lvl="1"/>
            <a:r>
              <a:rPr lang="zh-CN" altLang="en-US" dirty="0" smtClean="0"/>
              <a:t>最后一个区域是采购商和供应商之间的交流，</a:t>
            </a:r>
            <a:endParaRPr lang="en-US" altLang="zh-CN" dirty="0" smtClean="0"/>
          </a:p>
          <a:p>
            <a:pPr lvl="2"/>
            <a:r>
              <a:rPr lang="zh-CN" altLang="en-US" dirty="0" smtClean="0"/>
              <a:t>即，交付和验收</a:t>
            </a:r>
            <a:r>
              <a:rPr lang="en-US" dirty="0" smtClean="0"/>
              <a:t>(</a:t>
            </a:r>
            <a:r>
              <a:rPr lang="zh-CN" altLang="en-US" dirty="0" smtClean="0"/>
              <a:t>供应商</a:t>
            </a:r>
            <a:r>
              <a:rPr lang="en-US" dirty="0" smtClean="0"/>
              <a:t>)</a:t>
            </a:r>
            <a:r>
              <a:rPr lang="zh-CN" altLang="en-US" dirty="0" smtClean="0"/>
              <a:t>、合同草稿和总结</a:t>
            </a:r>
            <a:r>
              <a:rPr lang="en-US" dirty="0" smtClean="0"/>
              <a:t>(</a:t>
            </a:r>
            <a:r>
              <a:rPr lang="zh-CN" altLang="en-US" dirty="0" smtClean="0"/>
              <a:t>供应商</a:t>
            </a:r>
            <a:r>
              <a:rPr lang="en-US" dirty="0" smtClean="0"/>
              <a:t>)</a:t>
            </a:r>
            <a:r>
              <a:rPr lang="zh-CN" altLang="en-US" dirty="0" smtClean="0"/>
              <a:t>、交付和验收</a:t>
            </a:r>
            <a:r>
              <a:rPr lang="en-US" dirty="0" smtClean="0"/>
              <a:t>(</a:t>
            </a:r>
            <a:r>
              <a:rPr lang="zh-CN" altLang="en-US" dirty="0" smtClean="0"/>
              <a:t>采购商</a:t>
            </a:r>
            <a:r>
              <a:rPr lang="en-US" dirty="0" smtClean="0"/>
              <a:t>)</a:t>
            </a:r>
            <a:r>
              <a:rPr lang="zh-CN" altLang="en-US" dirty="0" smtClean="0"/>
              <a:t>、合同草稿和总结</a:t>
            </a:r>
            <a:r>
              <a:rPr lang="en-US" dirty="0" smtClean="0"/>
              <a:t>(</a:t>
            </a:r>
            <a:r>
              <a:rPr lang="zh-CN" altLang="en-US" dirty="0" smtClean="0"/>
              <a:t>采购商</a:t>
            </a:r>
            <a:r>
              <a:rPr lang="en-US" dirty="0" smtClean="0"/>
              <a:t>)</a:t>
            </a:r>
            <a:r>
              <a:rPr lang="zh-CN" altLang="en-US" dirty="0" smtClean="0"/>
              <a:t>、以及维护组织。</a:t>
            </a:r>
          </a:p>
          <a:p>
            <a:pPr lvl="1"/>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寻找故障、修改</a:t>
            </a:r>
            <a:endParaRPr lang="zh-CN" altLang="en-US" dirty="0"/>
          </a:p>
        </p:txBody>
      </p:sp>
      <p:sp>
        <p:nvSpPr>
          <p:cNvPr id="3" name="内容占位符 2"/>
          <p:cNvSpPr>
            <a:spLocks noGrp="1"/>
          </p:cNvSpPr>
          <p:nvPr>
            <p:ph idx="1"/>
          </p:nvPr>
        </p:nvSpPr>
        <p:spPr/>
        <p:txBody>
          <a:bodyPr/>
          <a:lstStyle/>
          <a:p>
            <a:r>
              <a:rPr lang="zh-CN" altLang="en-US" dirty="0" smtClean="0"/>
              <a:t>拦截失败后，美军立刻寻找和判断出该问题。</a:t>
            </a:r>
            <a:endParaRPr lang="en-US" altLang="zh-CN" dirty="0" smtClean="0"/>
          </a:p>
          <a:p>
            <a:pPr lvl="1"/>
            <a:r>
              <a:rPr lang="en-US" dirty="0" smtClean="0"/>
              <a:t>1991</a:t>
            </a:r>
            <a:r>
              <a:rPr lang="zh-CN" altLang="en-US" dirty="0" smtClean="0"/>
              <a:t>年</a:t>
            </a:r>
            <a:r>
              <a:rPr lang="en-US" dirty="0" smtClean="0"/>
              <a:t>2</a:t>
            </a:r>
            <a:r>
              <a:rPr lang="zh-CN" altLang="en-US" dirty="0" smtClean="0"/>
              <a:t>月</a:t>
            </a:r>
            <a:r>
              <a:rPr lang="en-US" dirty="0" smtClean="0"/>
              <a:t>26</a:t>
            </a:r>
            <a:r>
              <a:rPr lang="zh-CN" altLang="en-US" dirty="0" smtClean="0"/>
              <a:t>日，事故的第二天就修改了软件，对计时误差进行补偿。</a:t>
            </a:r>
            <a:endParaRPr lang="en-US" altLang="zh-CN" dirty="0" smtClean="0"/>
          </a:p>
          <a:p>
            <a:pPr lvl="1"/>
            <a:r>
              <a:rPr lang="zh-CN" altLang="en-US" dirty="0" smtClean="0"/>
              <a:t>并随后对所有使用的爱国者导弹的软件进行了升级。</a:t>
            </a:r>
          </a:p>
          <a:p>
            <a:r>
              <a:rPr lang="zh-CN" altLang="en-US" dirty="0" smtClean="0"/>
              <a:t>这个例子提醒我们国防武器装备的“任务关键”特征和“软件紧急修改”特征。</a:t>
            </a:r>
            <a:endParaRPr lang="en-US" altLang="zh-CN" dirty="0" smtClean="0"/>
          </a:p>
          <a:p>
            <a:pPr lvl="1"/>
            <a:r>
              <a:rPr lang="zh-CN" altLang="en-US" dirty="0" smtClean="0"/>
              <a:t>作为军事强国，美军不仅能保持装备的领先和高可靠性，同时能够在快速修补装备的漏洞</a:t>
            </a:r>
            <a:r>
              <a:rPr lang="en-US" dirty="0" smtClean="0"/>
              <a:t>(</a:t>
            </a:r>
            <a:r>
              <a:rPr lang="zh-CN" altLang="en-US" dirty="0" smtClean="0"/>
              <a:t>包括软件</a:t>
            </a:r>
            <a:r>
              <a:rPr lang="en-US" dirty="0" smtClean="0"/>
              <a:t>)</a:t>
            </a:r>
            <a:r>
              <a:rPr lang="zh-CN" altLang="en-US" dirty="0" smtClean="0"/>
              <a:t>，形成强于对手的战斗力。</a:t>
            </a:r>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a:t>
            </a:r>
            <a:r>
              <a:rPr lang="en-US" dirty="0" err="1" smtClean="0"/>
              <a:t>Modell</a:t>
            </a:r>
            <a:r>
              <a:rPr lang="zh-CN" altLang="en-US" dirty="0" smtClean="0"/>
              <a:t>的各种支撑材料</a:t>
            </a:r>
            <a:endParaRPr lang="zh-CN" altLang="en-US" dirty="0"/>
          </a:p>
        </p:txBody>
      </p:sp>
      <p:sp>
        <p:nvSpPr>
          <p:cNvPr id="3" name="内容占位符 2"/>
          <p:cNvSpPr>
            <a:spLocks noGrp="1"/>
          </p:cNvSpPr>
          <p:nvPr>
            <p:ph idx="1"/>
          </p:nvPr>
        </p:nvSpPr>
        <p:spPr/>
        <p:txBody>
          <a:bodyPr/>
          <a:lstStyle/>
          <a:p>
            <a:r>
              <a:rPr lang="zh-CN" altLang="en-US" dirty="0" smtClean="0"/>
              <a:t>德国人不断维护着</a:t>
            </a:r>
            <a:r>
              <a:rPr lang="en-US" dirty="0" smtClean="0"/>
              <a:t>V-</a:t>
            </a:r>
            <a:r>
              <a:rPr lang="en-US" dirty="0" err="1" smtClean="0"/>
              <a:t>Modell</a:t>
            </a:r>
            <a:r>
              <a:rPr lang="zh-CN" altLang="en-US" dirty="0" smtClean="0"/>
              <a:t>的各种支撑材料。</a:t>
            </a:r>
            <a:endParaRPr lang="en-US" altLang="zh-CN" dirty="0" smtClean="0"/>
          </a:p>
          <a:p>
            <a:pPr lvl="1"/>
            <a:r>
              <a:rPr lang="zh-CN" altLang="en-US" dirty="0" smtClean="0"/>
              <a:t>其</a:t>
            </a:r>
            <a:r>
              <a:rPr lang="en-US" dirty="0" smtClean="0"/>
              <a:t>1.2.1.1</a:t>
            </a:r>
            <a:r>
              <a:rPr lang="zh-CN" altLang="en-US" dirty="0" smtClean="0"/>
              <a:t>版本的英文版本长达</a:t>
            </a:r>
            <a:r>
              <a:rPr lang="en-US" dirty="0" smtClean="0"/>
              <a:t>700</a:t>
            </a:r>
            <a:r>
              <a:rPr lang="zh-CN" altLang="en-US" dirty="0" smtClean="0"/>
              <a:t>多页。</a:t>
            </a:r>
            <a:endParaRPr lang="en-US" altLang="zh-CN" dirty="0" smtClean="0"/>
          </a:p>
          <a:p>
            <a:pPr lvl="1"/>
            <a:r>
              <a:rPr lang="zh-CN" altLang="en-US" dirty="0" smtClean="0"/>
              <a:t>分为</a:t>
            </a:r>
            <a:r>
              <a:rPr lang="en-US" dirty="0" smtClean="0"/>
              <a:t>9</a:t>
            </a:r>
            <a:r>
              <a:rPr lang="zh-CN" altLang="en-US" dirty="0" smtClean="0"/>
              <a:t>个部分详细阐述了：</a:t>
            </a:r>
            <a:endParaRPr lang="en-US" altLang="zh-CN" dirty="0" smtClean="0"/>
          </a:p>
          <a:p>
            <a:pPr lvl="2"/>
            <a:r>
              <a:rPr lang="en-US" dirty="0" smtClean="0"/>
              <a:t>1</a:t>
            </a:r>
            <a:r>
              <a:rPr lang="zh-CN" altLang="en-US" dirty="0" smtClean="0"/>
              <a:t>）</a:t>
            </a:r>
            <a:r>
              <a:rPr lang="en-US" dirty="0" smtClean="0"/>
              <a:t>Part 1</a:t>
            </a:r>
            <a:r>
              <a:rPr lang="zh-CN" altLang="en-US" dirty="0" smtClean="0"/>
              <a:t>：</a:t>
            </a:r>
            <a:r>
              <a:rPr lang="en-US" dirty="0" smtClean="0"/>
              <a:t>V-</a:t>
            </a:r>
            <a:r>
              <a:rPr lang="en-US" dirty="0" err="1" smtClean="0"/>
              <a:t>Modell</a:t>
            </a:r>
            <a:r>
              <a:rPr lang="zh-CN" altLang="en-US" dirty="0" smtClean="0"/>
              <a:t>的基础</a:t>
            </a:r>
          </a:p>
          <a:p>
            <a:pPr lvl="2"/>
            <a:r>
              <a:rPr lang="en-US" dirty="0" smtClean="0"/>
              <a:t>2</a:t>
            </a:r>
            <a:r>
              <a:rPr lang="zh-CN" altLang="en-US" dirty="0" smtClean="0"/>
              <a:t>）</a:t>
            </a:r>
            <a:r>
              <a:rPr lang="en-US" dirty="0" smtClean="0"/>
              <a:t>Part 2</a:t>
            </a:r>
            <a:r>
              <a:rPr lang="zh-CN" altLang="en-US" dirty="0" smtClean="0"/>
              <a:t>：</a:t>
            </a:r>
            <a:r>
              <a:rPr lang="en-US" dirty="0" smtClean="0"/>
              <a:t>V-</a:t>
            </a:r>
            <a:r>
              <a:rPr lang="en-US" dirty="0" err="1" smtClean="0"/>
              <a:t>Modell</a:t>
            </a:r>
            <a:r>
              <a:rPr lang="zh-CN" altLang="en-US" dirty="0" smtClean="0"/>
              <a:t>浏览</a:t>
            </a:r>
          </a:p>
          <a:p>
            <a:pPr lvl="2"/>
            <a:r>
              <a:rPr lang="en-US" dirty="0" smtClean="0"/>
              <a:t>3</a:t>
            </a:r>
            <a:r>
              <a:rPr lang="zh-CN" altLang="en-US" dirty="0" smtClean="0"/>
              <a:t>）</a:t>
            </a:r>
            <a:r>
              <a:rPr lang="en-US" dirty="0" smtClean="0"/>
              <a:t>Part 3</a:t>
            </a:r>
            <a:r>
              <a:rPr lang="zh-CN" altLang="en-US" dirty="0" smtClean="0"/>
              <a:t>：</a:t>
            </a:r>
            <a:r>
              <a:rPr lang="en-US" dirty="0" smtClean="0"/>
              <a:t>V-</a:t>
            </a:r>
            <a:r>
              <a:rPr lang="en-US" dirty="0" err="1" smtClean="0"/>
              <a:t>Modell</a:t>
            </a:r>
            <a:r>
              <a:rPr lang="zh-CN" altLang="en-US" dirty="0" smtClean="0"/>
              <a:t>剪裁参考</a:t>
            </a:r>
          </a:p>
          <a:p>
            <a:pPr lvl="2"/>
            <a:r>
              <a:rPr lang="en-US" dirty="0" smtClean="0"/>
              <a:t>4</a:t>
            </a:r>
            <a:r>
              <a:rPr lang="zh-CN" altLang="en-US" dirty="0" smtClean="0"/>
              <a:t>）</a:t>
            </a:r>
            <a:r>
              <a:rPr lang="en-US" dirty="0" smtClean="0"/>
              <a:t>Part 4</a:t>
            </a:r>
            <a:r>
              <a:rPr lang="zh-CN" altLang="en-US" dirty="0" smtClean="0"/>
              <a:t>：</a:t>
            </a:r>
            <a:r>
              <a:rPr lang="en-US" dirty="0" smtClean="0"/>
              <a:t>V-</a:t>
            </a:r>
            <a:r>
              <a:rPr lang="en-US" dirty="0" err="1" smtClean="0"/>
              <a:t>Modell</a:t>
            </a:r>
            <a:r>
              <a:rPr lang="zh-CN" altLang="en-US" dirty="0" smtClean="0"/>
              <a:t>角色参考</a:t>
            </a:r>
          </a:p>
          <a:p>
            <a:pPr lvl="2"/>
            <a:r>
              <a:rPr lang="en-US" dirty="0" smtClean="0"/>
              <a:t>5</a:t>
            </a:r>
            <a:r>
              <a:rPr lang="zh-CN" altLang="en-US" dirty="0" smtClean="0"/>
              <a:t>）</a:t>
            </a:r>
            <a:r>
              <a:rPr lang="en-US" dirty="0" smtClean="0"/>
              <a:t>Part 5</a:t>
            </a:r>
            <a:r>
              <a:rPr lang="zh-CN" altLang="en-US" dirty="0" smtClean="0"/>
              <a:t>：</a:t>
            </a:r>
            <a:r>
              <a:rPr lang="en-US" dirty="0" smtClean="0"/>
              <a:t>V-</a:t>
            </a:r>
            <a:r>
              <a:rPr lang="en-US" dirty="0" err="1" smtClean="0"/>
              <a:t>Modell</a:t>
            </a:r>
            <a:r>
              <a:rPr lang="zh-CN" altLang="en-US" dirty="0" smtClean="0"/>
              <a:t>工作产品参考</a:t>
            </a:r>
          </a:p>
          <a:p>
            <a:pPr lvl="2"/>
            <a:r>
              <a:rPr lang="en-US" dirty="0" smtClean="0"/>
              <a:t>6</a:t>
            </a:r>
            <a:r>
              <a:rPr lang="zh-CN" altLang="en-US" dirty="0" smtClean="0"/>
              <a:t>）</a:t>
            </a:r>
            <a:r>
              <a:rPr lang="en-US" dirty="0" smtClean="0"/>
              <a:t>Part 6</a:t>
            </a:r>
            <a:r>
              <a:rPr lang="zh-CN" altLang="en-US" dirty="0" smtClean="0"/>
              <a:t>：</a:t>
            </a:r>
            <a:r>
              <a:rPr lang="en-US" dirty="0" smtClean="0"/>
              <a:t>V-</a:t>
            </a:r>
            <a:r>
              <a:rPr lang="en-US" dirty="0" err="1" smtClean="0"/>
              <a:t>Modell</a:t>
            </a:r>
            <a:r>
              <a:rPr lang="zh-CN" altLang="en-US" dirty="0" smtClean="0"/>
              <a:t>活动参考</a:t>
            </a:r>
          </a:p>
          <a:p>
            <a:pPr lvl="2"/>
            <a:r>
              <a:rPr lang="en-US" dirty="0" smtClean="0"/>
              <a:t>7</a:t>
            </a:r>
            <a:r>
              <a:rPr lang="zh-CN" altLang="en-US" dirty="0" smtClean="0"/>
              <a:t>）</a:t>
            </a:r>
            <a:r>
              <a:rPr lang="en-US" dirty="0" smtClean="0"/>
              <a:t>Part 7</a:t>
            </a:r>
            <a:r>
              <a:rPr lang="zh-CN" altLang="en-US" dirty="0" smtClean="0"/>
              <a:t>：</a:t>
            </a:r>
            <a:r>
              <a:rPr lang="en-US" dirty="0" smtClean="0"/>
              <a:t>V-</a:t>
            </a:r>
            <a:r>
              <a:rPr lang="en-US" dirty="0" err="1" smtClean="0"/>
              <a:t>Modell</a:t>
            </a:r>
            <a:r>
              <a:rPr lang="zh-CN" altLang="en-US" dirty="0" smtClean="0"/>
              <a:t>参考的标准映射</a:t>
            </a:r>
          </a:p>
          <a:p>
            <a:pPr lvl="2"/>
            <a:r>
              <a:rPr lang="en-US" dirty="0" smtClean="0"/>
              <a:t>8</a:t>
            </a:r>
            <a:r>
              <a:rPr lang="zh-CN" altLang="en-US" dirty="0" smtClean="0"/>
              <a:t>）</a:t>
            </a:r>
            <a:r>
              <a:rPr lang="en-US" dirty="0" smtClean="0"/>
              <a:t>Part 8</a:t>
            </a:r>
            <a:r>
              <a:rPr lang="zh-CN" altLang="en-US" dirty="0" smtClean="0"/>
              <a:t>：附录</a:t>
            </a:r>
          </a:p>
          <a:p>
            <a:pPr lvl="2"/>
            <a:r>
              <a:rPr lang="en-US" dirty="0" smtClean="0"/>
              <a:t>9</a:t>
            </a:r>
            <a:r>
              <a:rPr lang="zh-CN" altLang="en-US" dirty="0" smtClean="0"/>
              <a:t>）</a:t>
            </a:r>
            <a:r>
              <a:rPr lang="en-US" dirty="0" smtClean="0"/>
              <a:t>Part 9</a:t>
            </a:r>
            <a:r>
              <a:rPr lang="zh-CN" altLang="en-US" dirty="0" smtClean="0"/>
              <a:t>：模板</a:t>
            </a:r>
          </a:p>
          <a:p>
            <a:endParaRPr lang="zh-CN" altLang="en-US" dirty="0" smtClean="0"/>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21.9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国防系统和设备中的软件是典型的“任务关键”软件，需要做的“战时能用，用之能胜”。</a:t>
            </a:r>
            <a:endParaRPr lang="en-US" altLang="zh-CN" dirty="0" smtClean="0"/>
          </a:p>
          <a:p>
            <a:pPr lvl="1"/>
            <a:r>
              <a:rPr lang="zh-CN" altLang="en-US" dirty="0" smtClean="0"/>
              <a:t>在和平时期，由于无法对许多国防软件实际应用，一些潜在的软件缺陷难以被发现。</a:t>
            </a:r>
            <a:endParaRPr lang="en-US" altLang="zh-CN" dirty="0" smtClean="0"/>
          </a:p>
          <a:p>
            <a:pPr lvl="1"/>
            <a:r>
              <a:rPr lang="zh-CN" altLang="en-US" dirty="0" smtClean="0"/>
              <a:t>软件研制工作者和管理者不能期望通过大量的真实测试（包括，实战演习类的测试，以及仿真环境下的测试等）揭示出所有的缺陷，因为真实测试的成本太高，且也无法证明软件系统的正确性。</a:t>
            </a:r>
          </a:p>
          <a:p>
            <a:r>
              <a:rPr lang="zh-CN" altLang="en-US" dirty="0" smtClean="0"/>
              <a:t>这就需要规范软件的研制和维护过程，不断改进软件工程过程，降低软件缺陷率。</a:t>
            </a:r>
            <a:endParaRPr lang="en-US" altLang="zh-CN" dirty="0" smtClean="0"/>
          </a:p>
          <a:p>
            <a:r>
              <a:rPr lang="zh-CN" altLang="en-US" dirty="0" smtClean="0"/>
              <a:t>并进一步建立闭环的故障处理和预防体系。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endParaRPr lang="zh-CN" altLang="en-US" dirty="0"/>
          </a:p>
        </p:txBody>
      </p:sp>
      <p:sp>
        <p:nvSpPr>
          <p:cNvPr id="3" name="内容占位符 2"/>
          <p:cNvSpPr>
            <a:spLocks noGrp="1"/>
          </p:cNvSpPr>
          <p:nvPr>
            <p:ph idx="1"/>
          </p:nvPr>
        </p:nvSpPr>
        <p:spPr>
          <a:xfrm>
            <a:off x="914400" y="1308557"/>
            <a:ext cx="8001000" cy="4902200"/>
          </a:xfrm>
        </p:spPr>
        <p:txBody>
          <a:bodyPr/>
          <a:lstStyle/>
          <a:p>
            <a:r>
              <a:rPr lang="zh-CN" altLang="zh-CN" sz="2400" dirty="0"/>
              <a:t>国防</a:t>
            </a:r>
            <a:r>
              <a:rPr lang="en-US" altLang="zh-CN" sz="2400" dirty="0"/>
              <a:t>(</a:t>
            </a:r>
            <a:r>
              <a:rPr lang="zh-CN" altLang="zh-CN" sz="2400" dirty="0"/>
              <a:t>装备</a:t>
            </a:r>
            <a:r>
              <a:rPr lang="en-US" altLang="zh-CN" sz="2400" dirty="0"/>
              <a:t>)</a:t>
            </a:r>
            <a:r>
              <a:rPr lang="zh-CN" altLang="zh-CN" sz="2400" dirty="0"/>
              <a:t>系统包括防御性的和进攻性的武器系统，以及支持部队作战的后勤服务、通信、指挥等设备和系统</a:t>
            </a:r>
            <a:r>
              <a:rPr lang="zh-CN" altLang="zh-CN" sz="2400" dirty="0" smtClean="0"/>
              <a:t>。</a:t>
            </a:r>
            <a:endParaRPr lang="en-US" altLang="zh-CN" sz="2400" dirty="0" smtClean="0"/>
          </a:p>
          <a:p>
            <a:r>
              <a:rPr lang="zh-CN" altLang="zh-CN" sz="2400" dirty="0" smtClean="0"/>
              <a:t>在</a:t>
            </a:r>
            <a:r>
              <a:rPr lang="zh-CN" altLang="zh-CN" sz="2400" dirty="0"/>
              <a:t>信息化环境下，武备系统已经从单纯的将计算机单元嵌入在武器控制系统中的情况，发展为</a:t>
            </a:r>
            <a:r>
              <a:rPr lang="en-US" altLang="zh-CN" sz="2400" dirty="0"/>
              <a:t>C3I</a:t>
            </a:r>
            <a:r>
              <a:rPr lang="zh-CN" altLang="zh-CN" sz="2400" dirty="0"/>
              <a:t>系统</a:t>
            </a:r>
            <a:r>
              <a:rPr lang="en-US" altLang="zh-CN" sz="2400" dirty="0"/>
              <a:t>(Command Communication Control and </a:t>
            </a:r>
            <a:r>
              <a:rPr lang="en-US" altLang="zh-CN" sz="2400" dirty="0" smtClean="0"/>
              <a:t>Instruction(</a:t>
            </a:r>
            <a:r>
              <a:rPr lang="zh-CN" altLang="en-US" sz="2400" dirty="0" smtClean="0"/>
              <a:t>或</a:t>
            </a:r>
            <a:r>
              <a:rPr lang="en-US" altLang="zh-CN" sz="2400" dirty="0"/>
              <a:t>Intelligence</a:t>
            </a:r>
            <a:r>
              <a:rPr lang="en-US" altLang="zh-CN" sz="2400" dirty="0" smtClean="0"/>
              <a:t>))</a:t>
            </a:r>
            <a:r>
              <a:rPr lang="zh-CN" altLang="zh-CN" sz="2400" dirty="0" smtClean="0"/>
              <a:t>。</a:t>
            </a:r>
            <a:endParaRPr lang="en-US" altLang="zh-CN" sz="2400" dirty="0" smtClean="0"/>
          </a:p>
          <a:p>
            <a:pPr lvl="1"/>
            <a:r>
              <a:rPr lang="zh-CN" altLang="en-US" sz="2000" dirty="0" smtClean="0"/>
              <a:t>有</a:t>
            </a:r>
            <a:r>
              <a:rPr lang="zh-CN" altLang="en-US" sz="2000" dirty="0"/>
              <a:t>的国家在</a:t>
            </a:r>
            <a:r>
              <a:rPr lang="en-US" altLang="zh-CN" sz="2000" dirty="0"/>
              <a:t>C3I</a:t>
            </a:r>
            <a:r>
              <a:rPr lang="zh-CN" altLang="en-US" sz="2000" dirty="0"/>
              <a:t>系统中更加强调</a:t>
            </a:r>
            <a:r>
              <a:rPr lang="zh-CN" altLang="en-US" sz="2000" dirty="0" smtClean="0"/>
              <a:t>计算机，</a:t>
            </a:r>
            <a:r>
              <a:rPr lang="zh-CN" altLang="en-US" sz="2000" dirty="0"/>
              <a:t>将</a:t>
            </a:r>
            <a:r>
              <a:rPr lang="en-US" altLang="zh-CN" sz="2000" dirty="0"/>
              <a:t>C3I</a:t>
            </a:r>
            <a:r>
              <a:rPr lang="zh-CN" altLang="en-US" sz="2000" dirty="0"/>
              <a:t>归纳为</a:t>
            </a:r>
            <a:r>
              <a:rPr lang="en-US" altLang="zh-CN" sz="2000" dirty="0"/>
              <a:t>C4I</a:t>
            </a:r>
            <a:r>
              <a:rPr lang="zh-CN" altLang="en-US" sz="2000" dirty="0" smtClean="0"/>
              <a:t>；</a:t>
            </a:r>
            <a:endParaRPr lang="en-US" altLang="zh-CN" sz="2000" dirty="0" smtClean="0"/>
          </a:p>
          <a:p>
            <a:pPr lvl="1"/>
            <a:r>
              <a:rPr lang="zh-CN" altLang="en-US" sz="2000" dirty="0" smtClean="0"/>
              <a:t>有的</a:t>
            </a:r>
            <a:r>
              <a:rPr lang="zh-CN" altLang="en-US" sz="2000" dirty="0"/>
              <a:t>国家</a:t>
            </a:r>
            <a:r>
              <a:rPr lang="zh-CN" altLang="en-US" sz="2000" dirty="0" smtClean="0"/>
              <a:t>又</a:t>
            </a:r>
            <a:r>
              <a:rPr lang="zh-CN" altLang="en-US" sz="2000" dirty="0"/>
              <a:t>将监视、侦察囊括其内，称为</a:t>
            </a:r>
            <a:r>
              <a:rPr lang="en-US" altLang="zh-CN" sz="2000" dirty="0" smtClean="0"/>
              <a:t>C4ISR</a:t>
            </a:r>
          </a:p>
          <a:p>
            <a:pPr lvl="2"/>
            <a:r>
              <a:rPr lang="en-US" altLang="zh-CN" sz="1800" dirty="0" smtClean="0"/>
              <a:t>Command</a:t>
            </a:r>
            <a:r>
              <a:rPr lang="zh-CN" altLang="en-US" sz="1800" dirty="0"/>
              <a:t> </a:t>
            </a:r>
            <a:r>
              <a:rPr lang="en-US" altLang="zh-CN" sz="1800" dirty="0" smtClean="0"/>
              <a:t>Control Communication</a:t>
            </a:r>
            <a:r>
              <a:rPr lang="zh-CN" altLang="en-US" sz="1800" dirty="0" smtClean="0"/>
              <a:t> </a:t>
            </a:r>
            <a:r>
              <a:rPr lang="en-US" altLang="zh-CN" sz="1800" dirty="0" smtClean="0"/>
              <a:t>Computer</a:t>
            </a:r>
            <a:r>
              <a:rPr lang="zh-CN" altLang="en-US" sz="1800" dirty="0" smtClean="0"/>
              <a:t> </a:t>
            </a:r>
            <a:r>
              <a:rPr lang="en-US" altLang="zh-CN" sz="1800" dirty="0" smtClean="0"/>
              <a:t>Intelligence Surveillance(</a:t>
            </a:r>
            <a:r>
              <a:rPr lang="zh-CN" altLang="en-US" sz="1800" dirty="0" smtClean="0"/>
              <a:t>监视</a:t>
            </a:r>
            <a:r>
              <a:rPr lang="en-US" altLang="zh-CN" sz="1800" dirty="0" smtClean="0"/>
              <a:t>)</a:t>
            </a:r>
            <a:r>
              <a:rPr lang="zh-CN" altLang="en-US" sz="1800" dirty="0"/>
              <a:t> </a:t>
            </a:r>
            <a:r>
              <a:rPr lang="en-US" altLang="zh-CN" sz="1800" dirty="0" smtClean="0"/>
              <a:t>Reconnaissance(</a:t>
            </a:r>
            <a:r>
              <a:rPr lang="zh-CN" altLang="en-US" sz="1800" dirty="0"/>
              <a:t>侦察</a:t>
            </a:r>
            <a:r>
              <a:rPr lang="en-US" altLang="zh-CN" sz="1800" dirty="0" smtClean="0"/>
              <a:t>)</a:t>
            </a:r>
          </a:p>
          <a:p>
            <a:endParaRPr lang="en-US" altLang="zh-CN" sz="2400" dirty="0" smtClean="0"/>
          </a:p>
          <a:p>
            <a:r>
              <a:rPr lang="zh-CN" altLang="en-US" sz="2400" dirty="0" smtClean="0"/>
              <a:t>国防系统的建设不是一朝一夕的事情，很多系统从概念研究到装备部队需要经历几年、十几年或更多的时间。</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21.1.2  </a:t>
            </a:r>
            <a:r>
              <a:rPr lang="zh-CN" altLang="en-US" dirty="0" smtClean="0"/>
              <a:t>国防</a:t>
            </a:r>
            <a:r>
              <a:rPr lang="en-US" dirty="0" smtClean="0"/>
              <a:t>(</a:t>
            </a:r>
            <a:r>
              <a:rPr lang="zh-CN" altLang="en-US" dirty="0" smtClean="0"/>
              <a:t>装备</a:t>
            </a:r>
            <a:r>
              <a:rPr lang="en-US" dirty="0" smtClean="0"/>
              <a:t>)</a:t>
            </a:r>
            <a:r>
              <a:rPr lang="zh-CN" altLang="en-US" dirty="0" smtClean="0"/>
              <a:t>系统的特征</a:t>
            </a:r>
            <a:endParaRPr lang="zh-CN" altLang="en-US" dirty="0"/>
          </a:p>
        </p:txBody>
      </p:sp>
      <p:sp>
        <p:nvSpPr>
          <p:cNvPr id="3" name="内容占位符 2"/>
          <p:cNvSpPr>
            <a:spLocks noGrp="1"/>
          </p:cNvSpPr>
          <p:nvPr>
            <p:ph idx="1"/>
          </p:nvPr>
        </p:nvSpPr>
        <p:spPr/>
        <p:txBody>
          <a:bodyPr/>
          <a:lstStyle/>
          <a:p>
            <a:r>
              <a:rPr lang="zh-CN" altLang="en-US" dirty="0" smtClean="0"/>
              <a:t>“装备精良、保障有力</a:t>
            </a:r>
            <a:r>
              <a:rPr lang="zh-CN" altLang="en-US" dirty="0" smtClean="0"/>
              <a:t>”</a:t>
            </a:r>
            <a:endParaRPr lang="en-US" altLang="zh-CN" dirty="0" smtClean="0"/>
          </a:p>
          <a:p>
            <a:pPr lvl="1"/>
            <a:r>
              <a:rPr lang="zh-CN" altLang="en-US" dirty="0" smtClean="0"/>
              <a:t>“装备精良”表明系统的设计和制造充分考虑了装备的使用环境对系统的质量要求，并将这些质量要求分解到系统的设计和制造过程中，同时装备系统具有充分可信赖性。</a:t>
            </a:r>
            <a:endParaRPr lang="en-US" altLang="zh-CN" dirty="0" smtClean="0"/>
          </a:p>
          <a:p>
            <a:pPr lvl="1"/>
            <a:r>
              <a:rPr lang="zh-CN" altLang="en-US" dirty="0" smtClean="0"/>
              <a:t>“保障有力”表明无论是战时或非战时，都必须保证系统处于良好的可用状态。</a:t>
            </a:r>
            <a:endParaRPr lang="en-US" altLang="zh-CN" dirty="0" smtClean="0"/>
          </a:p>
          <a:p>
            <a:pPr lvl="2"/>
            <a:r>
              <a:rPr lang="zh-CN" altLang="en-US" dirty="0" smtClean="0"/>
              <a:t>非战时，国防系统必须维护成本处于一个尽可能低的水平；</a:t>
            </a:r>
            <a:endParaRPr lang="en-US" altLang="zh-CN" dirty="0" smtClean="0"/>
          </a:p>
          <a:p>
            <a:pPr lvl="2"/>
            <a:r>
              <a:rPr lang="zh-CN" altLang="en-US" dirty="0" smtClean="0"/>
              <a:t>而战时，系统处于完全的可使用状态，且具有非常好的可靠性、密安性和安全性；</a:t>
            </a:r>
            <a:endParaRPr lang="en-US" altLang="zh-CN" dirty="0" smtClean="0"/>
          </a:p>
          <a:p>
            <a:pPr lvl="2"/>
            <a:r>
              <a:rPr lang="zh-CN" altLang="en-US" dirty="0" smtClean="0"/>
              <a:t>在系统受到攻击时，具有很好的生存能力和恢复能力；</a:t>
            </a:r>
            <a:endParaRPr lang="en-US" altLang="zh-CN" dirty="0" smtClean="0"/>
          </a:p>
          <a:p>
            <a:pPr lvl="2"/>
            <a:r>
              <a:rPr lang="zh-CN" altLang="en-US" dirty="0" smtClean="0"/>
              <a:t>战斗人员和后勤人员能够对装备进行快速的修理和部件替换（可维护性好）等。</a:t>
            </a:r>
          </a:p>
          <a:p>
            <a:endParaRPr lang="zh-CN" altLang="en-US" dirty="0"/>
          </a:p>
        </p:txBody>
      </p:sp>
      <p:sp>
        <p:nvSpPr>
          <p:cNvPr id="4" name="矩形 3"/>
          <p:cNvSpPr/>
          <p:nvPr/>
        </p:nvSpPr>
        <p:spPr>
          <a:xfrm>
            <a:off x="937480" y="1944914"/>
            <a:ext cx="615553" cy="4223657"/>
          </a:xfrm>
          <a:prstGeom prst="rect">
            <a:avLst/>
          </a:prstGeom>
        </p:spPr>
        <p:txBody>
          <a:bodyPr vert="eaVert" wrap="square">
            <a:spAutoFit/>
          </a:bodyPr>
          <a:lstStyle/>
          <a:p>
            <a:r>
              <a:rPr lang="zh-CN" altLang="en-US" sz="2800" dirty="0" smtClean="0">
                <a:solidFill>
                  <a:srgbClr val="FF0000"/>
                </a:solidFill>
              </a:rPr>
              <a:t>“来之能战、战之能胜”</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1453</TotalTime>
  <Words>7377</Words>
  <Application>Microsoft Office PowerPoint</Application>
  <PresentationFormat>全屏显示(4:3)</PresentationFormat>
  <Paragraphs>1005</Paragraphs>
  <Slides>71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71</vt:i4>
      </vt:variant>
    </vt:vector>
  </HeadingPairs>
  <TitlesOfParts>
    <vt:vector size="86" baseType="lpstr">
      <vt:lpstr>黑体</vt:lpstr>
      <vt:lpstr>华文行楷</vt:lpstr>
      <vt:lpstr>华文楷体</vt:lpstr>
      <vt:lpstr>楷体</vt:lpstr>
      <vt:lpstr>楷体_GB2312</vt:lpstr>
      <vt:lpstr>宋体</vt:lpstr>
      <vt:lpstr>Arial</vt:lpstr>
      <vt:lpstr>Calibri</vt:lpstr>
      <vt:lpstr>Cambria Math</vt:lpstr>
      <vt:lpstr>Monotype Corsiva</vt:lpstr>
      <vt:lpstr>Times New Roman</vt:lpstr>
      <vt:lpstr>Wingdings</vt:lpstr>
      <vt:lpstr>新模板-7</vt:lpstr>
      <vt:lpstr>自定义设计方案</vt:lpstr>
      <vt:lpstr>图表</vt:lpstr>
      <vt:lpstr>第21章 国防系统软件开发过程</vt:lpstr>
      <vt:lpstr>目录</vt:lpstr>
      <vt:lpstr>21.1 总体与质量要求</vt:lpstr>
      <vt:lpstr>21.1.1 “爱国者”导弹拦截失败</vt:lpstr>
      <vt:lpstr>PowerPoint 演示文稿</vt:lpstr>
      <vt:lpstr>PowerPoint 演示文稿</vt:lpstr>
      <vt:lpstr>寻找故障、修改</vt:lpstr>
      <vt:lpstr>21.1.2  国防(装备)系统的特征</vt:lpstr>
      <vt:lpstr>21.1.2  国防(装备)系统的特征</vt:lpstr>
      <vt:lpstr>21.2 生命周期</vt:lpstr>
      <vt:lpstr>系统(软硬件)开发阶段的生命周期</vt:lpstr>
      <vt:lpstr>21.3 软件开发过程</vt:lpstr>
      <vt:lpstr>21.3.1 文档驱动的软件开发</vt:lpstr>
      <vt:lpstr>PowerPoint 演示文稿</vt:lpstr>
      <vt:lpstr>PowerPoint 演示文稿</vt:lpstr>
      <vt:lpstr>21.3.2 过程各阶段的要求</vt:lpstr>
      <vt:lpstr>21.4 软件缺陷分类与处理</vt:lpstr>
      <vt:lpstr>21.4.1 缺陷的严重程度分类</vt:lpstr>
      <vt:lpstr>21.4.2 错误类型</vt:lpstr>
      <vt:lpstr>软件设计缺陷</vt:lpstr>
      <vt:lpstr>21.5 中间产品的质量评价</vt:lpstr>
      <vt:lpstr>21.5.1 文档模板及其作用</vt:lpstr>
      <vt:lpstr>文档模板的优势</vt:lpstr>
      <vt:lpstr>21.5.2 中间产品质量评价一般准则</vt:lpstr>
      <vt:lpstr>PowerPoint 演示文稿</vt:lpstr>
      <vt:lpstr>PowerPoint 演示文稿</vt:lpstr>
      <vt:lpstr>PowerPoint 演示文稿</vt:lpstr>
      <vt:lpstr>PowerPoint 演示文稿</vt:lpstr>
      <vt:lpstr>21.5.3 质量评价的附加准则</vt:lpstr>
      <vt:lpstr>21.5.3 质量评价的附加准则</vt:lpstr>
      <vt:lpstr>PowerPoint 演示文稿</vt:lpstr>
      <vt:lpstr>PowerPoint 演示文稿</vt:lpstr>
      <vt:lpstr>21.5.4 系统分析和设计阶段的产品质量评价</vt:lpstr>
      <vt:lpstr>PowerPoint 演示文稿</vt:lpstr>
      <vt:lpstr>21.5.5 软件需求分析阶段的产品质量评价</vt:lpstr>
      <vt:lpstr>21.5.6 概要设计阶段的质量评价</vt:lpstr>
      <vt:lpstr>21.5.7 详细设计阶段的质量评价</vt:lpstr>
      <vt:lpstr>21.5.8 编码和单元测试的质量评价</vt:lpstr>
      <vt:lpstr>21.5.9 CSC集成和测试的质量评价</vt:lpstr>
      <vt:lpstr>21.5.10 CSCI集成和测试的质量评价</vt:lpstr>
      <vt:lpstr>21.6独立的工程质量活动</vt:lpstr>
      <vt:lpstr>21.6.1 SQA的一般要求</vt:lpstr>
      <vt:lpstr>PowerPoint 演示文稿</vt:lpstr>
      <vt:lpstr>21.6.2 验收审查、安装和检验</vt:lpstr>
      <vt:lpstr>21.6.3 对子承包商的评价和管理</vt:lpstr>
      <vt:lpstr>21.6.4 对已有软件项的评价</vt:lpstr>
      <vt:lpstr>21.6.5纠错体系</vt:lpstr>
      <vt:lpstr>21.6.6开发过程的质量证据</vt:lpstr>
      <vt:lpstr>PowerPoint 演示文稿</vt:lpstr>
      <vt:lpstr>21.6.7缺陷预防体系</vt:lpstr>
      <vt:lpstr>21.7 向支持阶段的转移</vt:lpstr>
      <vt:lpstr>21.7.1转移过程</vt:lpstr>
      <vt:lpstr>PowerPoint 演示文稿</vt:lpstr>
      <vt:lpstr>21.7.2 部署使用和维护</vt:lpstr>
      <vt:lpstr>21.8 国防软件开发标准的演变</vt:lpstr>
      <vt:lpstr>21.8.1美国国防工业界的标准演变</vt:lpstr>
      <vt:lpstr>软件开发过程标准的军民融合</vt:lpstr>
      <vt:lpstr>ISO/IEC-12207与IEEE/EIA-12207</vt:lpstr>
      <vt:lpstr>美国国防软件生命周期标准的演变</vt:lpstr>
      <vt:lpstr>2.8.2 中国国防工业界的标准情况</vt:lpstr>
      <vt:lpstr>中国国防软件生命周期标准的演变</vt:lpstr>
      <vt:lpstr>21.8.3 德国的V模型及其演变</vt:lpstr>
      <vt:lpstr>21.8.3.1 项目生命周期模型</vt:lpstr>
      <vt:lpstr>V-Modell 97</vt:lpstr>
      <vt:lpstr>PowerPoint 演示文稿</vt:lpstr>
      <vt:lpstr>V-Modell的特点</vt:lpstr>
      <vt:lpstr>21.8.3.2 项目类型与执行策略</vt:lpstr>
      <vt:lpstr>PowerPoint 演示文稿</vt:lpstr>
      <vt:lpstr>21.8.3.3 V-Modell核心及相关区域</vt:lpstr>
      <vt:lpstr>V-Modell的各种支撑材料</vt:lpstr>
      <vt:lpstr>21.9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第21章 国防系统软件开发过程</dc:title>
  <dc:creator>Think</dc:creator>
  <cp:lastModifiedBy>王 安生</cp:lastModifiedBy>
  <cp:revision>71</cp:revision>
  <dcterms:created xsi:type="dcterms:W3CDTF">2014-07-12T09:30:17Z</dcterms:created>
  <dcterms:modified xsi:type="dcterms:W3CDTF">2019-04-16T01:26:25Z</dcterms:modified>
</cp:coreProperties>
</file>