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81"/>
  </p:notesMasterIdLst>
  <p:handoutMasterIdLst>
    <p:handoutMasterId r:id="rId82"/>
  </p:handoutMasterIdLst>
  <p:sldIdLst>
    <p:sldId id="256" r:id="rId3"/>
    <p:sldId id="258" r:id="rId4"/>
    <p:sldId id="260" r:id="rId5"/>
    <p:sldId id="261" r:id="rId6"/>
    <p:sldId id="262" r:id="rId7"/>
    <p:sldId id="263" r:id="rId8"/>
    <p:sldId id="264" r:id="rId9"/>
    <p:sldId id="321" r:id="rId10"/>
    <p:sldId id="266" r:id="rId11"/>
    <p:sldId id="265" r:id="rId12"/>
    <p:sldId id="267" r:id="rId13"/>
    <p:sldId id="322" r:id="rId14"/>
    <p:sldId id="268" r:id="rId15"/>
    <p:sldId id="269" r:id="rId16"/>
    <p:sldId id="271" r:id="rId17"/>
    <p:sldId id="272" r:id="rId18"/>
    <p:sldId id="273" r:id="rId19"/>
    <p:sldId id="323" r:id="rId20"/>
    <p:sldId id="274" r:id="rId21"/>
    <p:sldId id="324" r:id="rId22"/>
    <p:sldId id="275" r:id="rId23"/>
    <p:sldId id="276" r:id="rId24"/>
    <p:sldId id="325" r:id="rId25"/>
    <p:sldId id="326" r:id="rId26"/>
    <p:sldId id="279" r:id="rId27"/>
    <p:sldId id="280" r:id="rId28"/>
    <p:sldId id="327" r:id="rId29"/>
    <p:sldId id="278" r:id="rId30"/>
    <p:sldId id="328" r:id="rId31"/>
    <p:sldId id="282" r:id="rId32"/>
    <p:sldId id="284" r:id="rId33"/>
    <p:sldId id="285" r:id="rId34"/>
    <p:sldId id="283" r:id="rId35"/>
    <p:sldId id="288" r:id="rId36"/>
    <p:sldId id="287"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29" r:id="rId52"/>
    <p:sldId id="303" r:id="rId53"/>
    <p:sldId id="330" r:id="rId54"/>
    <p:sldId id="331" r:id="rId55"/>
    <p:sldId id="304" r:id="rId56"/>
    <p:sldId id="305" r:id="rId57"/>
    <p:sldId id="306" r:id="rId58"/>
    <p:sldId id="332" r:id="rId59"/>
    <p:sldId id="307" r:id="rId60"/>
    <p:sldId id="308" r:id="rId61"/>
    <p:sldId id="309" r:id="rId62"/>
    <p:sldId id="310" r:id="rId63"/>
    <p:sldId id="311" r:id="rId64"/>
    <p:sldId id="312" r:id="rId65"/>
    <p:sldId id="259" r:id="rId66"/>
    <p:sldId id="314" r:id="rId67"/>
    <p:sldId id="315" r:id="rId68"/>
    <p:sldId id="316" r:id="rId69"/>
    <p:sldId id="317" r:id="rId70"/>
    <p:sldId id="318" r:id="rId71"/>
    <p:sldId id="319" r:id="rId72"/>
    <p:sldId id="320" r:id="rId73"/>
    <p:sldId id="334" r:id="rId74"/>
    <p:sldId id="335" r:id="rId75"/>
    <p:sldId id="338" r:id="rId76"/>
    <p:sldId id="341" r:id="rId77"/>
    <p:sldId id="340" r:id="rId78"/>
    <p:sldId id="333" r:id="rId79"/>
    <p:sldId id="313" r:id="rId80"/>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58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74</a:t>
            </a:fld>
            <a:endParaRPr lang="en-US" altLang="zh-CN"/>
          </a:p>
        </p:txBody>
      </p:sp>
    </p:spTree>
    <p:extLst>
      <p:ext uri="{BB962C8B-B14F-4D97-AF65-F5344CB8AC3E}">
        <p14:creationId xmlns:p14="http://schemas.microsoft.com/office/powerpoint/2010/main" val="380384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Lion_Air_Flight_610"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3.xml.rels><?xml version="1.0" encoding="UTF-8" standalone="yes"?>
<Relationships xmlns="http://schemas.openxmlformats.org/package/2006/relationships"><Relationship Id="rId3" Type="http://schemas.openxmlformats.org/officeDocument/2006/relationships/hyperlink" Target="http://www.boeing.com/resources/boeingdotcom/commercial/737max/updates/AoA_Sensors_lg.jpg" TargetMode="External"/><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https://theaircurrent.com/aviation-safety/what-is-the-boeing-737-max-maneuvering-characteristics-augmentation-system-mcas-jt610/?lang=zh-hans"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 </a:t>
            </a:r>
            <a:r>
              <a:rPr lang="en-US" altLang="zh-CN" dirty="0" smtClean="0"/>
              <a:t>23 </a:t>
            </a:r>
            <a:r>
              <a:rPr lang="zh-CN" altLang="en-US" dirty="0" smtClean="0"/>
              <a:t>章 民用航空领域软件过程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23.2.2 </a:t>
            </a:r>
            <a:r>
              <a:rPr lang="zh-CN" altLang="en-US" dirty="0" smtClean="0"/>
              <a:t>航空系统灾难等级</a:t>
            </a:r>
            <a:endParaRPr lang="zh-CN" altLang="en-US" dirty="0"/>
          </a:p>
        </p:txBody>
      </p:sp>
      <p:sp>
        <p:nvSpPr>
          <p:cNvPr id="3" name="内容占位符 2"/>
          <p:cNvSpPr>
            <a:spLocks noGrp="1"/>
          </p:cNvSpPr>
          <p:nvPr>
            <p:ph idx="1"/>
          </p:nvPr>
        </p:nvSpPr>
        <p:spPr>
          <a:xfrm>
            <a:off x="997178" y="1413811"/>
            <a:ext cx="7831058" cy="4902200"/>
          </a:xfrm>
        </p:spPr>
        <p:txBody>
          <a:bodyPr/>
          <a:lstStyle/>
          <a:p>
            <a:pPr lvl="1"/>
            <a:r>
              <a:rPr lang="en-US" altLang="zh-CN" dirty="0"/>
              <a:t>c. </a:t>
            </a:r>
            <a:r>
              <a:rPr lang="zh-CN" altLang="en-US" dirty="0"/>
              <a:t>较大事故</a:t>
            </a:r>
            <a:r>
              <a:rPr lang="en-US" altLang="zh-CN" dirty="0"/>
              <a:t> (Major)</a:t>
            </a:r>
            <a:r>
              <a:rPr lang="zh-CN" altLang="en-US" dirty="0"/>
              <a:t>：</a:t>
            </a:r>
            <a:endParaRPr lang="en-US" altLang="zh-CN" dirty="0"/>
          </a:p>
          <a:p>
            <a:pPr lvl="2"/>
            <a:r>
              <a:rPr lang="zh-CN" altLang="en-US" dirty="0"/>
              <a:t>故障的发生在一定程度上降低飞行器的能力，或导致降低飞行员操作的能力</a:t>
            </a:r>
            <a:r>
              <a:rPr lang="zh-CN" altLang="en-US" dirty="0" smtClean="0"/>
              <a:t>。</a:t>
            </a:r>
            <a:endParaRPr lang="en-US" dirty="0" smtClean="0"/>
          </a:p>
          <a:p>
            <a:pPr lvl="1"/>
            <a:r>
              <a:rPr lang="en-US" dirty="0" smtClean="0"/>
              <a:t>d. </a:t>
            </a:r>
            <a:r>
              <a:rPr lang="zh-CN" altLang="en-US" dirty="0" smtClean="0"/>
              <a:t>轻微事故</a:t>
            </a:r>
            <a:r>
              <a:rPr lang="en-US" dirty="0" smtClean="0"/>
              <a:t> (Minor)</a:t>
            </a:r>
            <a:r>
              <a:rPr lang="zh-CN" altLang="en-US" dirty="0" smtClean="0"/>
              <a:t>：</a:t>
            </a:r>
            <a:endParaRPr lang="en-US" altLang="zh-CN" dirty="0" smtClean="0"/>
          </a:p>
          <a:p>
            <a:pPr lvl="2"/>
            <a:r>
              <a:rPr lang="zh-CN" altLang="en-US" dirty="0" smtClean="0"/>
              <a:t>故障没有明显降低飞行安全，在飞行员能够处理的范围内。例如，轻微地减少安全余量和功能能力，轻微增加了飞行员的工作，如正常的飞行计划变更，或给乘客带来不方便。</a:t>
            </a:r>
          </a:p>
          <a:p>
            <a:pPr lvl="1"/>
            <a:r>
              <a:rPr lang="en-US" dirty="0" smtClean="0"/>
              <a:t>e. </a:t>
            </a:r>
            <a:r>
              <a:rPr lang="zh-CN" altLang="en-US" dirty="0" smtClean="0"/>
              <a:t>无关紧要</a:t>
            </a:r>
            <a:r>
              <a:rPr lang="en-US" dirty="0" smtClean="0"/>
              <a:t> (No Effect)</a:t>
            </a:r>
            <a:r>
              <a:rPr lang="zh-CN" altLang="en-US" dirty="0" smtClean="0"/>
              <a:t>：</a:t>
            </a:r>
            <a:endParaRPr lang="en-US" altLang="zh-CN" dirty="0" smtClean="0"/>
          </a:p>
          <a:p>
            <a:pPr lvl="2"/>
            <a:r>
              <a:rPr lang="zh-CN" altLang="en-US" dirty="0" smtClean="0"/>
              <a:t>故障发生对飞行器的运行能力没有影响，或增加了飞行员的工作量。</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23.2.3 </a:t>
            </a:r>
            <a:r>
              <a:rPr lang="zh-CN" altLang="en-US" dirty="0" smtClean="0"/>
              <a:t>民用航空中的安全关键软件</a:t>
            </a:r>
            <a:endParaRPr lang="zh-CN" altLang="en-US" dirty="0"/>
          </a:p>
        </p:txBody>
      </p:sp>
      <p:sp>
        <p:nvSpPr>
          <p:cNvPr id="3" name="内容占位符 2"/>
          <p:cNvSpPr>
            <a:spLocks noGrp="1"/>
          </p:cNvSpPr>
          <p:nvPr>
            <p:ph idx="1"/>
          </p:nvPr>
        </p:nvSpPr>
        <p:spPr>
          <a:xfrm>
            <a:off x="990600" y="1295400"/>
            <a:ext cx="7831058" cy="4902200"/>
          </a:xfrm>
        </p:spPr>
        <p:txBody>
          <a:bodyPr/>
          <a:lstStyle/>
          <a:p>
            <a:r>
              <a:rPr lang="zh-CN" altLang="zh-CN" dirty="0"/>
              <a:t>民用航空飞机上的飞行系统、导航系统、和地面的空管系统等是国家和国际航空管理和运行的关键</a:t>
            </a:r>
            <a:r>
              <a:rPr lang="zh-CN" altLang="zh-CN" dirty="0" smtClean="0"/>
              <a:t>。</a:t>
            </a:r>
            <a:endParaRPr lang="en-US" altLang="zh-CN" dirty="0" smtClean="0"/>
          </a:p>
          <a:p>
            <a:endParaRPr lang="en-US" altLang="zh-CN" dirty="0" smtClean="0"/>
          </a:p>
          <a:p>
            <a:r>
              <a:rPr lang="zh-CN" altLang="zh-CN" dirty="0" smtClean="0"/>
              <a:t>其中</a:t>
            </a:r>
            <a:r>
              <a:rPr lang="zh-CN" altLang="zh-CN" dirty="0"/>
              <a:t>的软件</a:t>
            </a:r>
            <a:r>
              <a:rPr lang="zh-CN" altLang="zh-CN" dirty="0" smtClean="0"/>
              <a:t>当然是</a:t>
            </a:r>
            <a:r>
              <a:rPr lang="zh-CN" altLang="zh-CN" dirty="0"/>
              <a:t>影响航空安全的关键。</a:t>
            </a:r>
          </a:p>
          <a:p>
            <a:pPr lvl="1"/>
            <a:r>
              <a:rPr lang="en-US" dirty="0" smtClean="0"/>
              <a:t>23.2.3.1</a:t>
            </a:r>
            <a:r>
              <a:rPr lang="zh-CN" altLang="en-US" dirty="0" smtClean="0"/>
              <a:t>机载软件开发标准</a:t>
            </a:r>
            <a:endParaRPr lang="en-US" altLang="zh-CN" dirty="0" smtClean="0"/>
          </a:p>
          <a:p>
            <a:pPr lvl="1"/>
            <a:r>
              <a:rPr lang="en-US" altLang="zh-CN" dirty="0"/>
              <a:t>23.2.3.2</a:t>
            </a:r>
            <a:r>
              <a:rPr lang="zh-CN" altLang="zh-CN" dirty="0"/>
              <a:t>地面系统和</a:t>
            </a:r>
            <a:r>
              <a:rPr lang="zh-CN" altLang="zh-CN" dirty="0" smtClean="0"/>
              <a:t>软件</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23.2.3.1</a:t>
            </a:r>
            <a:r>
              <a:rPr lang="zh-CN" altLang="en-US" dirty="0" smtClean="0"/>
              <a:t>机载</a:t>
            </a:r>
            <a:r>
              <a:rPr lang="zh-CN" altLang="en-US" dirty="0"/>
              <a:t>软件开发</a:t>
            </a:r>
            <a:r>
              <a:rPr lang="zh-CN" altLang="en-US" dirty="0" smtClean="0"/>
              <a:t>标准</a:t>
            </a:r>
            <a:endParaRPr lang="zh-CN" altLang="en-US" dirty="0"/>
          </a:p>
        </p:txBody>
      </p:sp>
      <p:sp>
        <p:nvSpPr>
          <p:cNvPr id="3" name="内容占位符 2"/>
          <p:cNvSpPr>
            <a:spLocks noGrp="1"/>
          </p:cNvSpPr>
          <p:nvPr>
            <p:ph idx="1"/>
          </p:nvPr>
        </p:nvSpPr>
        <p:spPr/>
        <p:txBody>
          <a:bodyPr/>
          <a:lstStyle/>
          <a:p>
            <a:r>
              <a:rPr lang="en-US" altLang="zh-CN" sz="2000" dirty="0"/>
              <a:t>1970</a:t>
            </a:r>
            <a:r>
              <a:rPr lang="zh-CN" altLang="en-US" sz="2000" dirty="0"/>
              <a:t>年代后，基于</a:t>
            </a:r>
            <a:r>
              <a:rPr lang="zh-CN" altLang="zh-CN" sz="2000" dirty="0"/>
              <a:t>计算机</a:t>
            </a:r>
            <a:r>
              <a:rPr lang="zh-CN" altLang="en-US" sz="2000" dirty="0"/>
              <a:t>的飞行控制系统开始使用。</a:t>
            </a:r>
            <a:r>
              <a:rPr lang="zh-CN" altLang="zh-CN" sz="2000" dirty="0"/>
              <a:t>用软件完成部分飞行控制功能，软件</a:t>
            </a:r>
            <a:r>
              <a:rPr lang="zh-CN" altLang="zh-CN" sz="2000" dirty="0" smtClean="0"/>
              <a:t>故障极</a:t>
            </a:r>
            <a:r>
              <a:rPr lang="zh-CN" altLang="zh-CN" sz="2000" dirty="0"/>
              <a:t>可能造成航空灾难。</a:t>
            </a:r>
            <a:endParaRPr lang="en-US" altLang="zh-CN" sz="2000" dirty="0"/>
          </a:p>
          <a:p>
            <a:r>
              <a:rPr lang="en-US" altLang="zh-CN" sz="2000" dirty="0" smtClean="0"/>
              <a:t>1980</a:t>
            </a:r>
            <a:r>
              <a:rPr lang="zh-CN" altLang="zh-CN" sz="2000" dirty="0"/>
              <a:t>年</a:t>
            </a:r>
            <a:r>
              <a:rPr lang="en-US" altLang="zh-CN" sz="2000" dirty="0"/>
              <a:t>5</a:t>
            </a:r>
            <a:r>
              <a:rPr lang="zh-CN" altLang="zh-CN" sz="2000" dirty="0"/>
              <a:t>月</a:t>
            </a:r>
            <a:r>
              <a:rPr lang="zh-CN" altLang="zh-CN" sz="2000" dirty="0" smtClean="0"/>
              <a:t>，</a:t>
            </a:r>
            <a:r>
              <a:rPr lang="zh-CN" altLang="en-US" sz="2000" dirty="0" smtClean="0"/>
              <a:t>美国</a:t>
            </a:r>
            <a:r>
              <a:rPr lang="zh-CN" altLang="zh-CN" sz="2000" dirty="0" smtClean="0"/>
              <a:t>无线电技术</a:t>
            </a:r>
            <a:r>
              <a:rPr lang="zh-CN" altLang="zh-CN" sz="2000" dirty="0"/>
              <a:t>委员会</a:t>
            </a:r>
            <a:r>
              <a:rPr lang="en-US" altLang="zh-CN" sz="2000" dirty="0"/>
              <a:t>(RCTA)</a:t>
            </a:r>
            <a:r>
              <a:rPr lang="zh-CN" altLang="zh-CN" sz="2000" dirty="0"/>
              <a:t>成立了</a:t>
            </a:r>
            <a:r>
              <a:rPr lang="en-US" altLang="zh-CN" sz="2000" dirty="0"/>
              <a:t>SC-145</a:t>
            </a:r>
            <a:r>
              <a:rPr lang="zh-CN" altLang="zh-CN" sz="2000" dirty="0"/>
              <a:t>号 “数字航空软件”特别委员会开发和编制用于支持以软件为基础的机载系统和设备的</a:t>
            </a:r>
            <a:r>
              <a:rPr lang="zh-CN" altLang="zh-CN" sz="2000" dirty="0" smtClean="0"/>
              <a:t>开发方法。</a:t>
            </a:r>
            <a:endParaRPr lang="en-US" altLang="zh-CN" sz="2000" dirty="0" smtClean="0"/>
          </a:p>
          <a:p>
            <a:r>
              <a:rPr lang="zh-CN" altLang="zh-CN" sz="2000" dirty="0" smtClean="0"/>
              <a:t>欧洲</a:t>
            </a:r>
            <a:r>
              <a:rPr lang="zh-CN" altLang="zh-CN" sz="2000" dirty="0"/>
              <a:t>民用航空电子组织</a:t>
            </a:r>
            <a:r>
              <a:rPr lang="en-US" altLang="zh-CN" sz="2000" dirty="0"/>
              <a:t>(</a:t>
            </a:r>
            <a:r>
              <a:rPr lang="zh-CN" altLang="zh-CN" sz="2000" dirty="0"/>
              <a:t>后来的</a:t>
            </a:r>
            <a:r>
              <a:rPr lang="en-US" altLang="zh-CN" sz="2000" dirty="0"/>
              <a:t>EUROCAE)</a:t>
            </a:r>
            <a:r>
              <a:rPr lang="zh-CN" altLang="zh-CN" sz="2000" dirty="0"/>
              <a:t>也成立了</a:t>
            </a:r>
            <a:r>
              <a:rPr lang="en-US" altLang="zh-CN" sz="2000" dirty="0"/>
              <a:t>WG-12</a:t>
            </a:r>
            <a:r>
              <a:rPr lang="zh-CN" altLang="zh-CN" sz="2000" dirty="0"/>
              <a:t>工作组编制类似的文件，并于</a:t>
            </a:r>
            <a:r>
              <a:rPr lang="en-US" altLang="zh-CN" sz="2000" dirty="0"/>
              <a:t>1980</a:t>
            </a:r>
            <a:r>
              <a:rPr lang="zh-CN" altLang="zh-CN" sz="2000" dirty="0"/>
              <a:t>年出版</a:t>
            </a:r>
            <a:r>
              <a:rPr lang="en-US" altLang="zh-CN" sz="2000" dirty="0"/>
              <a:t>ED-35</a:t>
            </a:r>
            <a:r>
              <a:rPr lang="zh-CN" altLang="zh-CN" sz="2000" dirty="0"/>
              <a:t>《为机载系统推荐的软件方法和文档》</a:t>
            </a:r>
            <a:endParaRPr lang="en-US" altLang="zh-CN" sz="2000" dirty="0" smtClean="0"/>
          </a:p>
          <a:p>
            <a:r>
              <a:rPr lang="en-US" altLang="zh-CN" sz="2000" dirty="0"/>
              <a:t>1982</a:t>
            </a:r>
            <a:r>
              <a:rPr lang="zh-CN" altLang="en-US" sz="2000" dirty="0"/>
              <a:t>年</a:t>
            </a:r>
            <a:r>
              <a:rPr lang="en-US" altLang="zh-CN" sz="2000" dirty="0"/>
              <a:t>1</a:t>
            </a:r>
            <a:r>
              <a:rPr lang="zh-CN" altLang="en-US" sz="2000" dirty="0"/>
              <a:t>月</a:t>
            </a:r>
            <a:r>
              <a:rPr lang="en-US" altLang="zh-CN" sz="2000" dirty="0"/>
              <a:t>SC-145</a:t>
            </a:r>
            <a:r>
              <a:rPr lang="zh-CN" altLang="en-US" sz="2000" dirty="0"/>
              <a:t>号特别编制委员会批准了由</a:t>
            </a:r>
            <a:r>
              <a:rPr lang="en-US" altLang="zh-CN" sz="2000" dirty="0"/>
              <a:t>RCTA</a:t>
            </a:r>
            <a:r>
              <a:rPr lang="zh-CN" altLang="en-US" sz="2000" dirty="0"/>
              <a:t>公司编制</a:t>
            </a:r>
            <a:r>
              <a:rPr lang="en-US" altLang="zh-CN" sz="2000" dirty="0"/>
              <a:t>DO-178《</a:t>
            </a:r>
            <a:r>
              <a:rPr lang="zh-CN" altLang="en-US" sz="2000" dirty="0"/>
              <a:t>机载系统和设备认证中的软件考虑</a:t>
            </a:r>
            <a:r>
              <a:rPr lang="en-US" altLang="zh-CN" sz="2000" dirty="0"/>
              <a:t>》</a:t>
            </a:r>
            <a:r>
              <a:rPr lang="zh-CN" altLang="en-US" dirty="0"/>
              <a:t>。</a:t>
            </a:r>
            <a:endParaRPr lang="en-US" altLang="zh-CN" dirty="0"/>
          </a:p>
          <a:p>
            <a:pPr lvl="1"/>
            <a:r>
              <a:rPr lang="en-US" altLang="zh-CN" sz="1800" dirty="0"/>
              <a:t>1983</a:t>
            </a:r>
            <a:r>
              <a:rPr lang="zh-CN" altLang="en-US" sz="1800" dirty="0"/>
              <a:t>年，成立了</a:t>
            </a:r>
            <a:r>
              <a:rPr lang="en-US" altLang="zh-CN" sz="1800" dirty="0"/>
              <a:t>SC-152</a:t>
            </a:r>
            <a:r>
              <a:rPr lang="zh-CN" altLang="en-US" sz="1800" dirty="0"/>
              <a:t>特别委员会</a:t>
            </a:r>
            <a:r>
              <a:rPr lang="en-US" altLang="zh-CN" sz="1800" dirty="0"/>
              <a:t>RCTA</a:t>
            </a:r>
            <a:r>
              <a:rPr lang="zh-CN" altLang="en-US" sz="1800" dirty="0"/>
              <a:t>修订</a:t>
            </a:r>
            <a:r>
              <a:rPr lang="en-US" altLang="zh-CN" sz="1800" dirty="0"/>
              <a:t>DO-178</a:t>
            </a:r>
            <a:r>
              <a:rPr lang="zh-CN" altLang="en-US" sz="1800" dirty="0"/>
              <a:t>。</a:t>
            </a:r>
            <a:endParaRPr lang="en-US" altLang="zh-CN" sz="1800" dirty="0"/>
          </a:p>
          <a:p>
            <a:pPr lvl="1"/>
            <a:r>
              <a:rPr lang="zh-CN" altLang="en-US" sz="1800" dirty="0"/>
              <a:t>随后于</a:t>
            </a:r>
            <a:r>
              <a:rPr lang="en-US" altLang="zh-CN" sz="1800" dirty="0"/>
              <a:t>1985</a:t>
            </a:r>
            <a:r>
              <a:rPr lang="zh-CN" altLang="en-US" sz="1800" dirty="0"/>
              <a:t>年出版了</a:t>
            </a:r>
            <a:r>
              <a:rPr lang="en-US" altLang="zh-CN" sz="1800" dirty="0"/>
              <a:t>DO-178A</a:t>
            </a:r>
            <a:r>
              <a:rPr lang="zh-CN" altLang="en-US" sz="1800" dirty="0"/>
              <a:t>，</a:t>
            </a:r>
            <a:r>
              <a:rPr lang="en-US" altLang="zh-CN" sz="1800" dirty="0"/>
              <a:t>EUROCA</a:t>
            </a:r>
            <a:r>
              <a:rPr lang="zh-CN" altLang="en-US" sz="1800" dirty="0"/>
              <a:t>出版了</a:t>
            </a:r>
            <a:r>
              <a:rPr lang="en-US" altLang="zh-CN" sz="1800" dirty="0"/>
              <a:t>ED-12A</a:t>
            </a:r>
            <a:r>
              <a:rPr lang="zh-CN" altLang="en-US" sz="1800" dirty="0"/>
              <a:t>。</a:t>
            </a:r>
            <a:endParaRPr lang="en-US" altLang="zh-CN" sz="1800" dirty="0"/>
          </a:p>
          <a:p>
            <a:pPr lvl="1"/>
            <a:r>
              <a:rPr lang="en-US" altLang="zh-CN" sz="1800" dirty="0"/>
              <a:t>1989</a:t>
            </a:r>
            <a:r>
              <a:rPr lang="zh-CN" altLang="en-US" sz="1800" dirty="0"/>
              <a:t>年秋季成立</a:t>
            </a:r>
            <a:r>
              <a:rPr lang="en-US" altLang="zh-CN" sz="1800" dirty="0"/>
              <a:t>SC-167</a:t>
            </a:r>
            <a:r>
              <a:rPr lang="zh-CN" altLang="en-US" sz="1800" dirty="0"/>
              <a:t>特别委员会修订</a:t>
            </a:r>
            <a:r>
              <a:rPr lang="en-US" altLang="zh-CN" sz="1800" dirty="0"/>
              <a:t>DO-178A</a:t>
            </a:r>
            <a:r>
              <a:rPr lang="zh-CN" altLang="en-US" sz="1800" dirty="0"/>
              <a:t>。</a:t>
            </a:r>
            <a:endParaRPr lang="en-US" altLang="zh-CN" sz="1800" dirty="0"/>
          </a:p>
          <a:p>
            <a:pPr lvl="1"/>
            <a:r>
              <a:rPr lang="zh-CN" altLang="en-US" sz="1800" dirty="0"/>
              <a:t>于</a:t>
            </a:r>
            <a:r>
              <a:rPr lang="en-US" altLang="zh-CN" sz="1800" dirty="0"/>
              <a:t>1992</a:t>
            </a:r>
            <a:r>
              <a:rPr lang="zh-CN" altLang="en-US" sz="1800" dirty="0"/>
              <a:t>年正式出版</a:t>
            </a:r>
            <a:r>
              <a:rPr lang="en-US" altLang="zh-CN" sz="1800" dirty="0"/>
              <a:t>DO-178B</a:t>
            </a:r>
            <a:r>
              <a:rPr lang="zh-CN" altLang="en-US" sz="1800" dirty="0"/>
              <a:t>。</a:t>
            </a:r>
          </a:p>
          <a:p>
            <a:endParaRPr lang="zh-CN" altLang="en-US" dirty="0"/>
          </a:p>
        </p:txBody>
      </p:sp>
    </p:spTree>
    <p:extLst>
      <p:ext uri="{BB962C8B-B14F-4D97-AF65-F5344CB8AC3E}">
        <p14:creationId xmlns:p14="http://schemas.microsoft.com/office/powerpoint/2010/main" val="3828850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23.2.3.2</a:t>
            </a:r>
            <a:r>
              <a:rPr lang="zh-CN" altLang="en-US" dirty="0" smtClean="0"/>
              <a:t>地面</a:t>
            </a:r>
            <a:r>
              <a:rPr lang="zh-CN" altLang="en-US" dirty="0"/>
              <a:t>系统和软件</a:t>
            </a:r>
          </a:p>
        </p:txBody>
      </p:sp>
      <p:sp>
        <p:nvSpPr>
          <p:cNvPr id="3" name="内容占位符 2"/>
          <p:cNvSpPr>
            <a:spLocks noGrp="1"/>
          </p:cNvSpPr>
          <p:nvPr>
            <p:ph idx="1"/>
          </p:nvPr>
        </p:nvSpPr>
        <p:spPr>
          <a:xfrm>
            <a:off x="1028700" y="1170410"/>
            <a:ext cx="8001000" cy="4902200"/>
          </a:xfrm>
        </p:spPr>
        <p:txBody>
          <a:bodyPr/>
          <a:lstStyle/>
          <a:p>
            <a:r>
              <a:rPr lang="zh-CN" altLang="en-US" dirty="0" smtClean="0"/>
              <a:t>航空地面软件的主要用途是飞行交通管制，辅助地面管理人员跟踪和管理飞机。</a:t>
            </a:r>
            <a:endParaRPr lang="en-US" altLang="zh-CN" dirty="0" smtClean="0"/>
          </a:p>
          <a:p>
            <a:pPr lvl="1"/>
            <a:r>
              <a:rPr lang="zh-CN" altLang="en-US" dirty="0" smtClean="0"/>
              <a:t>最主要的是自动雷达终端系统</a:t>
            </a:r>
            <a:r>
              <a:rPr lang="en-US" dirty="0" smtClean="0"/>
              <a:t>(ARTS--Automated Radar Terminal System)</a:t>
            </a:r>
            <a:r>
              <a:rPr lang="zh-CN" altLang="en-US" dirty="0" smtClean="0"/>
              <a:t>，安装在主要的飞行路径和空管中心。</a:t>
            </a:r>
          </a:p>
          <a:p>
            <a:r>
              <a:rPr lang="zh-CN" altLang="en-US" dirty="0" smtClean="0"/>
              <a:t>欧美国家从</a:t>
            </a:r>
            <a:r>
              <a:rPr lang="en-US" dirty="0" smtClean="0"/>
              <a:t>1960</a:t>
            </a:r>
            <a:r>
              <a:rPr lang="zh-CN" altLang="en-US" dirty="0" smtClean="0"/>
              <a:t>和</a:t>
            </a:r>
            <a:r>
              <a:rPr lang="en-US" dirty="0" smtClean="0"/>
              <a:t>1970</a:t>
            </a:r>
            <a:r>
              <a:rPr lang="zh-CN" altLang="en-US" dirty="0" smtClean="0"/>
              <a:t>年代初部署了许多</a:t>
            </a:r>
            <a:r>
              <a:rPr lang="en-US" dirty="0" smtClean="0"/>
              <a:t>ARTS</a:t>
            </a:r>
            <a:r>
              <a:rPr lang="zh-CN" altLang="en-US" dirty="0" smtClean="0"/>
              <a:t>。后来逐步升级。</a:t>
            </a:r>
            <a:endParaRPr lang="en-US" altLang="zh-CN" dirty="0" smtClean="0"/>
          </a:p>
          <a:p>
            <a:pPr lvl="1"/>
            <a:r>
              <a:rPr lang="zh-CN" altLang="en-US" dirty="0" smtClean="0"/>
              <a:t>大多数</a:t>
            </a:r>
            <a:r>
              <a:rPr lang="en-US" dirty="0" smtClean="0"/>
              <a:t>ATRS</a:t>
            </a:r>
            <a:r>
              <a:rPr lang="zh-CN" altLang="en-US" dirty="0" smtClean="0"/>
              <a:t>采用</a:t>
            </a:r>
            <a:r>
              <a:rPr lang="en-US" dirty="0" smtClean="0"/>
              <a:t>C</a:t>
            </a:r>
            <a:r>
              <a:rPr lang="zh-CN" altLang="en-US" dirty="0" smtClean="0"/>
              <a:t>语言编程，并采用现货硬件。</a:t>
            </a:r>
            <a:endParaRPr lang="en-US" altLang="zh-CN" dirty="0" smtClean="0"/>
          </a:p>
          <a:p>
            <a:pPr lvl="1"/>
            <a:r>
              <a:rPr lang="zh-CN" altLang="en-US" dirty="0" smtClean="0"/>
              <a:t>一般系统可以支持</a:t>
            </a:r>
            <a:r>
              <a:rPr lang="en-US" dirty="0" smtClean="0"/>
              <a:t>10000</a:t>
            </a:r>
            <a:r>
              <a:rPr lang="zh-CN" altLang="en-US" dirty="0" smtClean="0"/>
              <a:t>个路径跟踪，</a:t>
            </a:r>
            <a:r>
              <a:rPr lang="en-US" dirty="0" smtClean="0"/>
              <a:t>200</a:t>
            </a:r>
            <a:r>
              <a:rPr lang="zh-CN" altLang="en-US" dirty="0" smtClean="0"/>
              <a:t>个控制显示。</a:t>
            </a:r>
            <a:endParaRPr lang="en-US" altLang="zh-CN" dirty="0" smtClean="0"/>
          </a:p>
          <a:p>
            <a:pPr lvl="1"/>
            <a:r>
              <a:rPr lang="zh-CN" altLang="zh-CN" dirty="0" smtClean="0"/>
              <a:t>包括</a:t>
            </a:r>
            <a:r>
              <a:rPr lang="zh-CN" altLang="zh-CN" dirty="0"/>
              <a:t>冲突处理和最低安全高度警告</a:t>
            </a:r>
            <a:r>
              <a:rPr lang="en-US" altLang="zh-CN" dirty="0"/>
              <a:t>(MSAW ---minimum safe altitude warning)</a:t>
            </a:r>
            <a:r>
              <a:rPr lang="zh-CN" altLang="zh-CN" dirty="0"/>
              <a:t>，前者判断飞行器路线是否冲突，后者对飞的太低的飞机发出警告。</a:t>
            </a:r>
          </a:p>
          <a:p>
            <a:pPr lvl="1"/>
            <a:endParaRPr lang="zh-CN" altLang="en-US" dirty="0" smtClean="0"/>
          </a:p>
          <a:p>
            <a:pPr lvl="1"/>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23.2.4</a:t>
            </a:r>
            <a:r>
              <a:rPr lang="zh-CN" altLang="en-US" dirty="0" smtClean="0"/>
              <a:t>认证机制</a:t>
            </a:r>
            <a:endParaRPr lang="zh-CN" altLang="en-US" dirty="0"/>
          </a:p>
        </p:txBody>
      </p:sp>
      <p:sp>
        <p:nvSpPr>
          <p:cNvPr id="3" name="内容占位符 2"/>
          <p:cNvSpPr>
            <a:spLocks noGrp="1"/>
          </p:cNvSpPr>
          <p:nvPr>
            <p:ph idx="1"/>
          </p:nvPr>
        </p:nvSpPr>
        <p:spPr/>
        <p:txBody>
          <a:bodyPr/>
          <a:lstStyle/>
          <a:p>
            <a:r>
              <a:rPr lang="zh-CN" altLang="en-US" dirty="0" smtClean="0"/>
              <a:t>由专业的认证机构对飞机整机以及相关系统和设备进行认证</a:t>
            </a:r>
            <a:r>
              <a:rPr lang="en-US" dirty="0" smtClean="0"/>
              <a:t>(Certification)</a:t>
            </a:r>
            <a:r>
              <a:rPr lang="zh-CN" altLang="en-US" dirty="0" smtClean="0"/>
              <a:t>，来提高航空器和发动机的安全性。</a:t>
            </a:r>
          </a:p>
          <a:p>
            <a:pPr lvl="1"/>
            <a:r>
              <a:rPr lang="zh-CN" altLang="en-US" dirty="0" smtClean="0"/>
              <a:t>认证机构认为软件是安装在航空器和发动机上的机载系统或设备的一部分，并不把软件作为唯一的独立产品批准，而是随着系统和设备批准是否可以投入运行。</a:t>
            </a:r>
            <a:endParaRPr lang="en-US" altLang="zh-CN" dirty="0" smtClean="0"/>
          </a:p>
          <a:p>
            <a:pPr lvl="1"/>
            <a:r>
              <a:rPr lang="zh-CN" altLang="en-US" dirty="0" smtClean="0"/>
              <a:t>软件是随着设备和系统进行认证的，因此需要判断软件认证计划是否完整和一致。</a:t>
            </a:r>
            <a:endParaRPr lang="en-US" altLang="zh-CN" dirty="0" smtClean="0"/>
          </a:p>
          <a:p>
            <a:pPr lvl="1"/>
            <a:r>
              <a:rPr lang="zh-CN" altLang="en-US" dirty="0" smtClean="0"/>
              <a:t>认证机构需要审查申请人建议的软件安全等级是否符合系统安性评估过程的要求，包括最终输出资料和系统生命周期的资料</a:t>
            </a:r>
            <a:r>
              <a:rPr lang="en-US" dirty="0" smtClean="0"/>
              <a:t>(</a:t>
            </a:r>
            <a:r>
              <a:rPr lang="zh-CN" altLang="en-US" dirty="0" smtClean="0"/>
              <a:t>参见</a:t>
            </a:r>
            <a:r>
              <a:rPr lang="en-US" dirty="0" smtClean="0"/>
              <a:t>23.3</a:t>
            </a:r>
            <a:r>
              <a:rPr lang="zh-CN" altLang="en-US" dirty="0" smtClean="0"/>
              <a:t>节</a:t>
            </a:r>
            <a:r>
              <a:rPr lang="en-US" dirty="0" smtClean="0"/>
              <a:t>)</a:t>
            </a:r>
            <a:r>
              <a:rPr lang="zh-CN" altLang="en-US" dirty="0" smtClean="0"/>
              <a:t>。</a:t>
            </a:r>
          </a:p>
          <a:p>
            <a:pPr lvl="1"/>
            <a:endParaRPr lang="zh-CN" alt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 </a:t>
            </a:r>
            <a:r>
              <a:rPr lang="zh-CN" altLang="en-US" dirty="0" smtClean="0"/>
              <a:t>机载系统与设备软件的开发</a:t>
            </a:r>
          </a:p>
        </p:txBody>
      </p:sp>
      <p:sp>
        <p:nvSpPr>
          <p:cNvPr id="3" name="内容占位符 2"/>
          <p:cNvSpPr>
            <a:spLocks noGrp="1"/>
          </p:cNvSpPr>
          <p:nvPr>
            <p:ph idx="1"/>
          </p:nvPr>
        </p:nvSpPr>
        <p:spPr/>
        <p:txBody>
          <a:bodyPr/>
          <a:lstStyle/>
          <a:p>
            <a:r>
              <a:rPr lang="en-US" dirty="0" smtClean="0"/>
              <a:t>23.3.1 </a:t>
            </a:r>
            <a:r>
              <a:rPr lang="zh-CN" altLang="en-US" dirty="0" smtClean="0"/>
              <a:t>从系统到软件安全评估要求</a:t>
            </a:r>
          </a:p>
          <a:p>
            <a:r>
              <a:rPr lang="en-US" dirty="0" smtClean="0"/>
              <a:t>23.3.2 </a:t>
            </a:r>
            <a:r>
              <a:rPr lang="zh-CN" altLang="en-US" dirty="0" smtClean="0"/>
              <a:t>软件生命周期</a:t>
            </a:r>
            <a:r>
              <a:rPr lang="en-US" dirty="0" smtClean="0"/>
              <a:t>	</a:t>
            </a:r>
            <a:endParaRPr lang="zh-CN" altLang="en-US" dirty="0" smtClean="0"/>
          </a:p>
          <a:p>
            <a:r>
              <a:rPr lang="en-US" dirty="0" smtClean="0"/>
              <a:t>23.3.3 </a:t>
            </a:r>
            <a:r>
              <a:rPr lang="zh-CN" altLang="en-US" dirty="0" smtClean="0"/>
              <a:t>软件开发过程</a:t>
            </a:r>
          </a:p>
          <a:p>
            <a:r>
              <a:rPr lang="en-US" dirty="0" smtClean="0"/>
              <a:t>23.3.4 </a:t>
            </a:r>
            <a:r>
              <a:rPr lang="zh-CN" altLang="en-US" dirty="0" smtClean="0"/>
              <a:t>其它过程及各过程的关系</a:t>
            </a:r>
          </a:p>
          <a:p>
            <a:r>
              <a:rPr lang="en-US" dirty="0" smtClean="0"/>
              <a:t>23.3.5 </a:t>
            </a:r>
            <a:r>
              <a:rPr lang="zh-CN" altLang="en-US" dirty="0" smtClean="0"/>
              <a:t>认证的联络过程</a:t>
            </a:r>
          </a:p>
          <a:p>
            <a:r>
              <a:rPr lang="en-US" dirty="0" smtClean="0"/>
              <a:t>23.3.6 </a:t>
            </a:r>
            <a:r>
              <a:rPr lang="zh-CN" altLang="en-US" dirty="0" smtClean="0"/>
              <a:t>商业软件的认证</a:t>
            </a:r>
          </a:p>
          <a:p>
            <a:r>
              <a:rPr lang="en-US" dirty="0" smtClean="0"/>
              <a:t>23.3.7 </a:t>
            </a:r>
            <a:r>
              <a:rPr lang="zh-CN" altLang="en-US" dirty="0" smtClean="0"/>
              <a:t>基于</a:t>
            </a:r>
            <a:r>
              <a:rPr lang="en-US" dirty="0" smtClean="0"/>
              <a:t>RTOS</a:t>
            </a:r>
            <a:r>
              <a:rPr lang="zh-CN" altLang="en-US" dirty="0" smtClean="0"/>
              <a:t>的应用软件开发</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23.3.1 </a:t>
            </a:r>
            <a:r>
              <a:rPr lang="zh-CN" altLang="en-US" dirty="0" smtClean="0"/>
              <a:t>从系统到软件安全评估要求</a:t>
            </a:r>
            <a:endParaRPr lang="zh-CN" altLang="en-US" dirty="0"/>
          </a:p>
        </p:txBody>
      </p:sp>
      <p:sp>
        <p:nvSpPr>
          <p:cNvPr id="3" name="内容占位符 2"/>
          <p:cNvSpPr>
            <a:spLocks noGrp="1"/>
          </p:cNvSpPr>
          <p:nvPr>
            <p:ph idx="1"/>
          </p:nvPr>
        </p:nvSpPr>
        <p:spPr>
          <a:xfrm>
            <a:off x="845457" y="1150257"/>
            <a:ext cx="8001000" cy="751114"/>
          </a:xfrm>
        </p:spPr>
        <p:txBody>
          <a:bodyPr/>
          <a:lstStyle/>
          <a:p>
            <a:r>
              <a:rPr lang="zh-CN" altLang="en-US" sz="2000" dirty="0" smtClean="0"/>
              <a:t>可行的方法是把“故障</a:t>
            </a:r>
            <a:r>
              <a:rPr lang="en-US" sz="2000" dirty="0" smtClean="0"/>
              <a:t>-</a:t>
            </a:r>
            <a:r>
              <a:rPr lang="zh-CN" altLang="en-US" sz="2000" dirty="0" smtClean="0"/>
              <a:t>设计”理念和原则分解到系统开发过程、硬件开发过程和软件开发过程</a:t>
            </a:r>
            <a:endParaRPr lang="zh-CN" altLang="en-US" sz="2000" dirty="0"/>
          </a:p>
        </p:txBody>
      </p:sp>
      <p:sp>
        <p:nvSpPr>
          <p:cNvPr id="4" name="Rectangle 25"/>
          <p:cNvSpPr>
            <a:spLocks noChangeArrowheads="1"/>
          </p:cNvSpPr>
          <p:nvPr/>
        </p:nvSpPr>
        <p:spPr bwMode="auto">
          <a:xfrm>
            <a:off x="1093113" y="19013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3"/>
          <p:cNvSpPr>
            <a:spLocks noChangeArrowheads="1"/>
          </p:cNvSpPr>
          <p:nvPr/>
        </p:nvSpPr>
        <p:spPr bwMode="auto">
          <a:xfrm>
            <a:off x="3610744" y="1917612"/>
            <a:ext cx="1822286" cy="875482"/>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系统安全评估过程</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指导和方法</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(ARP4761)</a:t>
            </a:r>
            <a:endParaRPr kumimoji="0" lang="en-US" altLang="zh-CN" sz="1600" b="0" i="0" u="none" strike="noStrike" cap="none" normalizeH="0" baseline="0" dirty="0" smtClean="0">
              <a:ln>
                <a:noFill/>
              </a:ln>
              <a:solidFill>
                <a:schemeClr val="tx1"/>
              </a:solidFill>
              <a:effectLst/>
            </a:endParaRPr>
          </a:p>
        </p:txBody>
      </p:sp>
      <p:sp>
        <p:nvSpPr>
          <p:cNvPr id="8" name="Rectangle 22"/>
          <p:cNvSpPr>
            <a:spLocks noChangeArrowheads="1"/>
          </p:cNvSpPr>
          <p:nvPr/>
        </p:nvSpPr>
        <p:spPr bwMode="auto">
          <a:xfrm>
            <a:off x="1514027" y="2720081"/>
            <a:ext cx="1076781" cy="437741"/>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期望的飞行器功能</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1"/>
          <p:cNvSpPr>
            <a:spLocks noChangeArrowheads="1"/>
          </p:cNvSpPr>
          <p:nvPr/>
        </p:nvSpPr>
        <p:spPr bwMode="auto">
          <a:xfrm>
            <a:off x="6708631" y="3230834"/>
            <a:ext cx="911143" cy="437741"/>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b="1" dirty="0">
                <a:cs typeface="Times New Roman" panose="02020603050405020304" pitchFamily="18" charset="0"/>
              </a:rPr>
              <a:t>系统</a:t>
            </a:r>
          </a:p>
        </p:txBody>
      </p:sp>
      <p:sp>
        <p:nvSpPr>
          <p:cNvPr id="10" name="Line 20"/>
          <p:cNvSpPr>
            <a:spLocks noChangeShapeType="1"/>
          </p:cNvSpPr>
          <p:nvPr/>
        </p:nvSpPr>
        <p:spPr bwMode="auto">
          <a:xfrm>
            <a:off x="6526402" y="3668575"/>
            <a:ext cx="1093372" cy="9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Rectangle 19"/>
          <p:cNvSpPr>
            <a:spLocks noChangeArrowheads="1"/>
          </p:cNvSpPr>
          <p:nvPr/>
        </p:nvSpPr>
        <p:spPr bwMode="auto">
          <a:xfrm>
            <a:off x="3064058" y="3376748"/>
            <a:ext cx="3462344" cy="58365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系统开发过程</a:t>
            </a:r>
          </a:p>
          <a:p>
            <a:pPr indent="0" algn="ctr"/>
            <a:r>
              <a:rPr kumimoji="0" lang="en-US" altLang="zh-CN" sz="1600" b="1" dirty="0">
                <a:latin typeface="Times New Roman" pitchFamily="18" charset="0"/>
                <a:cs typeface="Times New Roman" panose="02020603050405020304" pitchFamily="18" charset="0"/>
              </a:rPr>
              <a:t>(ARP4754)</a:t>
            </a:r>
          </a:p>
        </p:txBody>
      </p:sp>
      <p:sp>
        <p:nvSpPr>
          <p:cNvPr id="12" name="Freeform 18"/>
          <p:cNvSpPr>
            <a:spLocks/>
          </p:cNvSpPr>
          <p:nvPr/>
        </p:nvSpPr>
        <p:spPr bwMode="auto">
          <a:xfrm>
            <a:off x="2517372" y="2355353"/>
            <a:ext cx="1093372" cy="1313223"/>
          </a:xfrm>
          <a:custGeom>
            <a:avLst/>
            <a:gdLst>
              <a:gd name="T0" fmla="*/ 1206 w 1206"/>
              <a:gd name="T1" fmla="*/ 0 h 1127"/>
              <a:gd name="T2" fmla="*/ 0 w 1206"/>
              <a:gd name="T3" fmla="*/ 0 h 1127"/>
              <a:gd name="T4" fmla="*/ 0 w 1206"/>
              <a:gd name="T5" fmla="*/ 1127 h 1127"/>
              <a:gd name="T6" fmla="*/ 603 w 1206"/>
              <a:gd name="T7" fmla="*/ 1127 h 1127"/>
            </a:gdLst>
            <a:ahLst/>
            <a:cxnLst>
              <a:cxn ang="0">
                <a:pos x="T0" y="T1"/>
              </a:cxn>
              <a:cxn ang="0">
                <a:pos x="T2" y="T3"/>
              </a:cxn>
              <a:cxn ang="0">
                <a:pos x="T4" y="T5"/>
              </a:cxn>
              <a:cxn ang="0">
                <a:pos x="T6" y="T7"/>
              </a:cxn>
            </a:cxnLst>
            <a:rect l="0" t="0" r="r" b="b"/>
            <a:pathLst>
              <a:path w="1206" h="1127">
                <a:moveTo>
                  <a:pt x="1206" y="0"/>
                </a:moveTo>
                <a:lnTo>
                  <a:pt x="0" y="0"/>
                </a:lnTo>
                <a:lnTo>
                  <a:pt x="0" y="1127"/>
                </a:lnTo>
                <a:lnTo>
                  <a:pt x="603" y="1127"/>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Rectangle 17"/>
          <p:cNvSpPr>
            <a:spLocks noChangeArrowheads="1"/>
          </p:cNvSpPr>
          <p:nvPr/>
        </p:nvSpPr>
        <p:spPr bwMode="auto">
          <a:xfrm>
            <a:off x="3610744" y="4544057"/>
            <a:ext cx="2290097" cy="58365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系统硬件开发生命周期</a:t>
            </a:r>
          </a:p>
          <a:p>
            <a:pPr indent="0" algn="ctr"/>
            <a:r>
              <a:rPr kumimoji="0" lang="en-US" altLang="zh-CN" sz="1600" b="1" dirty="0">
                <a:latin typeface="Times New Roman" pitchFamily="18" charset="0"/>
                <a:cs typeface="Times New Roman" panose="02020603050405020304" pitchFamily="18" charset="0"/>
              </a:rPr>
              <a:t>(DO-254)</a:t>
            </a:r>
          </a:p>
        </p:txBody>
      </p:sp>
      <p:sp>
        <p:nvSpPr>
          <p:cNvPr id="14" name="Rectangle 16"/>
          <p:cNvSpPr>
            <a:spLocks noChangeArrowheads="1"/>
          </p:cNvSpPr>
          <p:nvPr/>
        </p:nvSpPr>
        <p:spPr bwMode="auto">
          <a:xfrm>
            <a:off x="3428515" y="5565453"/>
            <a:ext cx="2186744" cy="58365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latin typeface="Times New Roman" pitchFamily="18" charset="0"/>
                <a:cs typeface="Times New Roman" panose="02020603050405020304" pitchFamily="18" charset="0"/>
              </a:rPr>
              <a:t>软件开发生命周期</a:t>
            </a:r>
          </a:p>
          <a:p>
            <a:pPr indent="0" algn="ctr"/>
            <a:r>
              <a:rPr kumimoji="0" lang="en-US" altLang="zh-CN" sz="1600" b="1" dirty="0">
                <a:latin typeface="Times New Roman" pitchFamily="18" charset="0"/>
                <a:cs typeface="Times New Roman" panose="02020603050405020304" pitchFamily="18" charset="0"/>
              </a:rPr>
              <a:t>(DO-178B)</a:t>
            </a:r>
          </a:p>
        </p:txBody>
      </p:sp>
      <p:sp>
        <p:nvSpPr>
          <p:cNvPr id="15" name="Line 15"/>
          <p:cNvSpPr>
            <a:spLocks noChangeShapeType="1"/>
          </p:cNvSpPr>
          <p:nvPr/>
        </p:nvSpPr>
        <p:spPr bwMode="auto">
          <a:xfrm>
            <a:off x="3975201" y="5127712"/>
            <a:ext cx="907" cy="4377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14"/>
          <p:cNvSpPr>
            <a:spLocks noChangeShapeType="1"/>
          </p:cNvSpPr>
          <p:nvPr/>
        </p:nvSpPr>
        <p:spPr bwMode="auto">
          <a:xfrm flipV="1">
            <a:off x="4157430" y="5127712"/>
            <a:ext cx="0" cy="4377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Rectangle 13"/>
          <p:cNvSpPr>
            <a:spLocks noChangeArrowheads="1"/>
          </p:cNvSpPr>
          <p:nvPr/>
        </p:nvSpPr>
        <p:spPr bwMode="auto">
          <a:xfrm>
            <a:off x="1886372" y="3713035"/>
            <a:ext cx="1310958" cy="58365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飞行器系统</a:t>
            </a:r>
          </a:p>
          <a:p>
            <a:pPr indent="0" algn="ctr"/>
            <a:r>
              <a:rPr kumimoji="0" lang="zh-CN" altLang="zh-CN" sz="1600" dirty="0">
                <a:latin typeface="Times New Roman" pitchFamily="18" charset="0"/>
                <a:cs typeface="Times New Roman" panose="02020603050405020304" pitchFamily="18" charset="0"/>
              </a:rPr>
              <a:t>开发过程</a:t>
            </a:r>
          </a:p>
        </p:txBody>
      </p:sp>
      <p:sp>
        <p:nvSpPr>
          <p:cNvPr id="18" name="Rectangle 12"/>
          <p:cNvSpPr>
            <a:spLocks noChangeArrowheads="1"/>
          </p:cNvSpPr>
          <p:nvPr/>
        </p:nvSpPr>
        <p:spPr bwMode="auto">
          <a:xfrm>
            <a:off x="1823815" y="4515560"/>
            <a:ext cx="1444230" cy="58365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硬件生命周期</a:t>
            </a:r>
          </a:p>
          <a:p>
            <a:pPr indent="0" algn="ctr"/>
            <a:r>
              <a:rPr kumimoji="0" lang="zh-CN" altLang="zh-CN" sz="1600" dirty="0">
                <a:latin typeface="Times New Roman" pitchFamily="18" charset="0"/>
                <a:cs typeface="Times New Roman" panose="02020603050405020304" pitchFamily="18" charset="0"/>
              </a:rPr>
              <a:t>过程</a:t>
            </a:r>
          </a:p>
        </p:txBody>
      </p:sp>
      <p:sp>
        <p:nvSpPr>
          <p:cNvPr id="19" name="Rectangle 11"/>
          <p:cNvSpPr>
            <a:spLocks noChangeArrowheads="1"/>
          </p:cNvSpPr>
          <p:nvPr/>
        </p:nvSpPr>
        <p:spPr bwMode="auto">
          <a:xfrm>
            <a:off x="1886372" y="5508571"/>
            <a:ext cx="1408872" cy="58365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软件生命周期</a:t>
            </a:r>
          </a:p>
          <a:p>
            <a:pPr indent="0" algn="ctr"/>
            <a:r>
              <a:rPr kumimoji="0" lang="zh-CN" altLang="zh-CN" sz="1600" dirty="0">
                <a:latin typeface="Times New Roman" pitchFamily="18" charset="0"/>
                <a:cs typeface="Times New Roman" panose="02020603050405020304" pitchFamily="18" charset="0"/>
              </a:rPr>
              <a:t>过程</a:t>
            </a:r>
          </a:p>
        </p:txBody>
      </p:sp>
      <p:sp>
        <p:nvSpPr>
          <p:cNvPr id="20" name="Freeform 10"/>
          <p:cNvSpPr>
            <a:spLocks/>
          </p:cNvSpPr>
          <p:nvPr/>
        </p:nvSpPr>
        <p:spPr bwMode="auto">
          <a:xfrm>
            <a:off x="3246287" y="3960403"/>
            <a:ext cx="182229" cy="2042791"/>
          </a:xfrm>
          <a:custGeom>
            <a:avLst/>
            <a:gdLst>
              <a:gd name="T0" fmla="*/ 0 w 201"/>
              <a:gd name="T1" fmla="*/ 0 h 2254"/>
              <a:gd name="T2" fmla="*/ 0 w 201"/>
              <a:gd name="T3" fmla="*/ 2254 h 2254"/>
              <a:gd name="T4" fmla="*/ 201 w 201"/>
              <a:gd name="T5" fmla="*/ 2254 h 2254"/>
            </a:gdLst>
            <a:ahLst/>
            <a:cxnLst>
              <a:cxn ang="0">
                <a:pos x="T0" y="T1"/>
              </a:cxn>
              <a:cxn ang="0">
                <a:pos x="T2" y="T3"/>
              </a:cxn>
              <a:cxn ang="0">
                <a:pos x="T4" y="T5"/>
              </a:cxn>
            </a:cxnLst>
            <a:rect l="0" t="0" r="r" b="b"/>
            <a:pathLst>
              <a:path w="201" h="2254">
                <a:moveTo>
                  <a:pt x="0" y="0"/>
                </a:moveTo>
                <a:lnTo>
                  <a:pt x="0" y="2254"/>
                </a:lnTo>
                <a:lnTo>
                  <a:pt x="201" y="2254"/>
                </a:ln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9"/>
          <p:cNvSpPr>
            <a:spLocks noChangeShapeType="1"/>
          </p:cNvSpPr>
          <p:nvPr/>
        </p:nvSpPr>
        <p:spPr bwMode="auto">
          <a:xfrm>
            <a:off x="3246287" y="4835885"/>
            <a:ext cx="3644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Freeform 8"/>
          <p:cNvSpPr>
            <a:spLocks/>
          </p:cNvSpPr>
          <p:nvPr/>
        </p:nvSpPr>
        <p:spPr bwMode="auto">
          <a:xfrm>
            <a:off x="5615259" y="3960403"/>
            <a:ext cx="546686" cy="1896877"/>
          </a:xfrm>
          <a:custGeom>
            <a:avLst/>
            <a:gdLst>
              <a:gd name="T0" fmla="*/ 0 w 603"/>
              <a:gd name="T1" fmla="*/ 2093 h 2093"/>
              <a:gd name="T2" fmla="*/ 603 w 603"/>
              <a:gd name="T3" fmla="*/ 2093 h 2093"/>
              <a:gd name="T4" fmla="*/ 603 w 603"/>
              <a:gd name="T5" fmla="*/ 0 h 2093"/>
            </a:gdLst>
            <a:ahLst/>
            <a:cxnLst>
              <a:cxn ang="0">
                <a:pos x="T0" y="T1"/>
              </a:cxn>
              <a:cxn ang="0">
                <a:pos x="T2" y="T3"/>
              </a:cxn>
              <a:cxn ang="0">
                <a:pos x="T4" y="T5"/>
              </a:cxn>
            </a:cxnLst>
            <a:rect l="0" t="0" r="r" b="b"/>
            <a:pathLst>
              <a:path w="603" h="2093">
                <a:moveTo>
                  <a:pt x="0" y="2093"/>
                </a:moveTo>
                <a:lnTo>
                  <a:pt x="603" y="2093"/>
                </a:lnTo>
                <a:lnTo>
                  <a:pt x="603"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7"/>
          <p:cNvSpPr>
            <a:spLocks noChangeShapeType="1"/>
          </p:cNvSpPr>
          <p:nvPr/>
        </p:nvSpPr>
        <p:spPr bwMode="auto">
          <a:xfrm>
            <a:off x="5797488" y="4835885"/>
            <a:ext cx="3644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6"/>
          <p:cNvSpPr>
            <a:spLocks noChangeShapeType="1"/>
          </p:cNvSpPr>
          <p:nvPr/>
        </p:nvSpPr>
        <p:spPr bwMode="auto">
          <a:xfrm>
            <a:off x="3792973" y="2793094"/>
            <a:ext cx="907" cy="583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Rectangle 5"/>
          <p:cNvSpPr>
            <a:spLocks noChangeArrowheads="1"/>
          </p:cNvSpPr>
          <p:nvPr/>
        </p:nvSpPr>
        <p:spPr bwMode="auto">
          <a:xfrm>
            <a:off x="3064057" y="4106316"/>
            <a:ext cx="1772424" cy="437741"/>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功能和需求</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6" name="Line 4"/>
          <p:cNvSpPr>
            <a:spLocks noChangeShapeType="1"/>
          </p:cNvSpPr>
          <p:nvPr/>
        </p:nvSpPr>
        <p:spPr bwMode="auto">
          <a:xfrm flipV="1">
            <a:off x="5250802" y="2793094"/>
            <a:ext cx="0" cy="5836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Rectangle 3"/>
          <p:cNvSpPr>
            <a:spLocks noChangeArrowheads="1"/>
          </p:cNvSpPr>
          <p:nvPr/>
        </p:nvSpPr>
        <p:spPr bwMode="auto">
          <a:xfrm>
            <a:off x="3246287" y="2793094"/>
            <a:ext cx="1493187" cy="583655"/>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功能、故障及</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安全信息</a:t>
            </a:r>
            <a:endParaRPr kumimoji="0" lang="zh-CN" altLang="zh-CN" sz="1600" b="0" i="0" u="none" strike="noStrike" cap="none" normalizeH="0" baseline="0" dirty="0" smtClean="0">
              <a:ln>
                <a:noFill/>
              </a:ln>
              <a:solidFill>
                <a:schemeClr val="tx1"/>
              </a:solidFill>
              <a:effectLst/>
            </a:endParaRPr>
          </a:p>
        </p:txBody>
      </p:sp>
      <p:sp>
        <p:nvSpPr>
          <p:cNvPr id="28" name="Rectangle 2"/>
          <p:cNvSpPr>
            <a:spLocks noChangeArrowheads="1"/>
          </p:cNvSpPr>
          <p:nvPr/>
        </p:nvSpPr>
        <p:spPr bwMode="auto">
          <a:xfrm>
            <a:off x="5250802" y="2939007"/>
            <a:ext cx="728915" cy="437741"/>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设计</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系统与软件生命周期关系及</a:t>
            </a:r>
            <a:r>
              <a:rPr lang="zh-CN" altLang="zh-CN" dirty="0" smtClean="0"/>
              <a:t>安全信息流</a:t>
            </a:r>
            <a:endParaRPr lang="zh-CN" altLang="en-US" dirty="0"/>
          </a:p>
        </p:txBody>
      </p:sp>
      <p:grpSp>
        <p:nvGrpSpPr>
          <p:cNvPr id="4" name="Group 1"/>
          <p:cNvGrpSpPr>
            <a:grpSpLocks noChangeAspect="1"/>
          </p:cNvGrpSpPr>
          <p:nvPr/>
        </p:nvGrpSpPr>
        <p:grpSpPr bwMode="auto">
          <a:xfrm>
            <a:off x="1130119" y="2615663"/>
            <a:ext cx="6939359" cy="3427500"/>
            <a:chOff x="2196" y="7677"/>
            <a:chExt cx="7336" cy="3622"/>
          </a:xfrm>
        </p:grpSpPr>
        <p:sp>
          <p:nvSpPr>
            <p:cNvPr id="6" name="Rectangle 12"/>
            <p:cNvSpPr>
              <a:spLocks noChangeArrowheads="1"/>
            </p:cNvSpPr>
            <p:nvPr/>
          </p:nvSpPr>
          <p:spPr bwMode="auto">
            <a:xfrm>
              <a:off x="3966" y="7757"/>
              <a:ext cx="5226"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系统生命周期过程</a:t>
              </a:r>
              <a:endParaRPr kumimoji="0" lang="zh-CN" altLang="zh-CN" sz="1800" b="0" i="0" u="none" strike="noStrike" cap="none" normalizeH="0" baseline="0" dirty="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endParaRPr>
            </a:p>
          </p:txBody>
        </p:sp>
        <p:sp>
          <p:nvSpPr>
            <p:cNvPr id="7" name="Rectangle 11"/>
            <p:cNvSpPr>
              <a:spLocks noChangeArrowheads="1"/>
            </p:cNvSpPr>
            <p:nvPr/>
          </p:nvSpPr>
          <p:spPr bwMode="auto">
            <a:xfrm>
              <a:off x="6579" y="8079"/>
              <a:ext cx="2250"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系统安全评估过程</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0"/>
            <p:cNvSpPr>
              <a:spLocks noChangeArrowheads="1"/>
            </p:cNvSpPr>
            <p:nvPr/>
          </p:nvSpPr>
          <p:spPr bwMode="auto">
            <a:xfrm>
              <a:off x="3531" y="10816"/>
              <a:ext cx="6001"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软件生命周期过程</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9"/>
            <p:cNvSpPr>
              <a:spLocks noChangeArrowheads="1"/>
            </p:cNvSpPr>
            <p:nvPr/>
          </p:nvSpPr>
          <p:spPr bwMode="auto">
            <a:xfrm>
              <a:off x="2235" y="7677"/>
              <a:ext cx="1770"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安全飞行要求</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2196" y="8183"/>
              <a:ext cx="1731"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系统运行要求</a:t>
              </a:r>
            </a:p>
          </p:txBody>
        </p:sp>
        <p:sp>
          <p:nvSpPr>
            <p:cNvPr id="11" name="Line 7"/>
            <p:cNvSpPr>
              <a:spLocks noChangeShapeType="1"/>
            </p:cNvSpPr>
            <p:nvPr/>
          </p:nvSpPr>
          <p:spPr bwMode="auto">
            <a:xfrm>
              <a:off x="2549" y="8079"/>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Line 6"/>
            <p:cNvSpPr>
              <a:spLocks noChangeShapeType="1"/>
            </p:cNvSpPr>
            <p:nvPr/>
          </p:nvSpPr>
          <p:spPr bwMode="auto">
            <a:xfrm>
              <a:off x="2764" y="8562"/>
              <a:ext cx="120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AutoShape 5"/>
            <p:cNvSpPr>
              <a:spLocks noChangeArrowheads="1"/>
            </p:cNvSpPr>
            <p:nvPr/>
          </p:nvSpPr>
          <p:spPr bwMode="auto">
            <a:xfrm>
              <a:off x="3804" y="8723"/>
              <a:ext cx="2412" cy="2093"/>
            </a:xfrm>
            <a:prstGeom prst="downArrow">
              <a:avLst>
                <a:gd name="adj1" fmla="val 68269"/>
                <a:gd name="adj2" fmla="val 24222"/>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AutoShape 4"/>
            <p:cNvSpPr>
              <a:spLocks noChangeArrowheads="1"/>
            </p:cNvSpPr>
            <p:nvPr/>
          </p:nvSpPr>
          <p:spPr bwMode="auto">
            <a:xfrm>
              <a:off x="6819" y="8723"/>
              <a:ext cx="2412" cy="2093"/>
            </a:xfrm>
            <a:prstGeom prst="upArrow">
              <a:avLst>
                <a:gd name="adj1" fmla="val 67620"/>
                <a:gd name="adj2" fmla="val 25704"/>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Rectangle 3"/>
            <p:cNvSpPr>
              <a:spLocks noChangeArrowheads="1"/>
            </p:cNvSpPr>
            <p:nvPr/>
          </p:nvSpPr>
          <p:spPr bwMode="auto">
            <a:xfrm>
              <a:off x="4206" y="8884"/>
              <a:ext cx="1430" cy="1610"/>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tabLst>
                  <a:tab pos="127000" algn="l"/>
                </a:tabLst>
                <a:defRPr>
                  <a:solidFill>
                    <a:schemeClr val="tx1"/>
                  </a:solidFill>
                  <a:latin typeface="Arial" panose="020B0604020202020204" pitchFamily="34" charset="0"/>
                </a:defRPr>
              </a:lvl1pPr>
              <a:lvl2pPr eaLnBrk="0" hangingPunct="0">
                <a:tabLst>
                  <a:tab pos="127000" algn="l"/>
                </a:tabLst>
                <a:defRPr>
                  <a:solidFill>
                    <a:schemeClr val="tx1"/>
                  </a:solidFill>
                  <a:latin typeface="Arial" panose="020B0604020202020204" pitchFamily="34" charset="0"/>
                </a:defRPr>
              </a:lvl2pPr>
              <a:lvl3pPr eaLnBrk="0" hangingPunct="0">
                <a:tabLst>
                  <a:tab pos="127000" algn="l"/>
                </a:tabLst>
                <a:defRPr>
                  <a:solidFill>
                    <a:schemeClr val="tx1"/>
                  </a:solidFill>
                  <a:latin typeface="Arial" panose="020B0604020202020204" pitchFamily="34" charset="0"/>
                </a:defRPr>
              </a:lvl3pPr>
              <a:lvl4pPr eaLnBrk="0" hangingPunct="0">
                <a:tabLst>
                  <a:tab pos="127000" algn="l"/>
                </a:tabLst>
                <a:defRPr>
                  <a:solidFill>
                    <a:schemeClr val="tx1"/>
                  </a:solidFill>
                  <a:latin typeface="Arial" panose="020B0604020202020204" pitchFamily="34" charset="0"/>
                </a:defRPr>
              </a:lvl4pPr>
              <a:lvl5pPr eaLnBrk="0" hangingPunct="0">
                <a:tabLst>
                  <a:tab pos="127000" algn="l"/>
                </a:tabLst>
                <a:defRPr>
                  <a:solidFill>
                    <a:schemeClr val="tx1"/>
                  </a:solidFill>
                  <a:latin typeface="Arial" panose="020B0604020202020204" pitchFamily="34" charset="0"/>
                </a:defRPr>
              </a:lvl5pPr>
              <a:lvl6pPr eaLnBrk="0" fontAlgn="base" hangingPunct="0">
                <a:spcBef>
                  <a:spcPct val="0"/>
                </a:spcBef>
                <a:spcAft>
                  <a:spcPct val="0"/>
                </a:spcAft>
                <a:tabLst>
                  <a:tab pos="127000" algn="l"/>
                </a:tabLst>
                <a:defRPr>
                  <a:solidFill>
                    <a:schemeClr val="tx1"/>
                  </a:solidFill>
                  <a:latin typeface="Arial" panose="020B0604020202020204" pitchFamily="34" charset="0"/>
                </a:defRPr>
              </a:lvl6pPr>
              <a:lvl7pPr eaLnBrk="0" fontAlgn="base" hangingPunct="0">
                <a:spcBef>
                  <a:spcPct val="0"/>
                </a:spcBef>
                <a:spcAft>
                  <a:spcPct val="0"/>
                </a:spcAft>
                <a:tabLst>
                  <a:tab pos="127000" algn="l"/>
                </a:tabLst>
                <a:defRPr>
                  <a:solidFill>
                    <a:schemeClr val="tx1"/>
                  </a:solidFill>
                  <a:latin typeface="Arial" panose="020B0604020202020204" pitchFamily="34" charset="0"/>
                </a:defRPr>
              </a:lvl7pPr>
              <a:lvl8pPr eaLnBrk="0" fontAlgn="base" hangingPunct="0">
                <a:spcBef>
                  <a:spcPct val="0"/>
                </a:spcBef>
                <a:spcAft>
                  <a:spcPct val="0"/>
                </a:spcAft>
                <a:tabLst>
                  <a:tab pos="127000" algn="l"/>
                </a:tabLst>
                <a:defRPr>
                  <a:solidFill>
                    <a:schemeClr val="tx1"/>
                  </a:solidFill>
                  <a:latin typeface="Arial" panose="020B0604020202020204" pitchFamily="34" charset="0"/>
                </a:defRPr>
              </a:lvl8pPr>
              <a:lvl9pPr eaLnBrk="0" fontAlgn="base" hangingPunct="0">
                <a:spcBef>
                  <a:spcPct val="0"/>
                </a:spcBef>
                <a:spcAft>
                  <a:spcPct val="0"/>
                </a:spcAft>
                <a:tabLst>
                  <a:tab pos="12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分配给软件的系统需求</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软件等级</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设计约束</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27000" algn="l"/>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硬件定义</a:t>
              </a:r>
            </a:p>
          </p:txBody>
        </p:sp>
        <p:sp>
          <p:nvSpPr>
            <p:cNvPr id="16" name="Rectangle 2"/>
            <p:cNvSpPr>
              <a:spLocks noChangeArrowheads="1"/>
            </p:cNvSpPr>
            <p:nvPr/>
          </p:nvSpPr>
          <p:spPr bwMode="auto">
            <a:xfrm>
              <a:off x="7221" y="9206"/>
              <a:ext cx="1608" cy="1610"/>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7" name="Rectangle 22"/>
          <p:cNvSpPr>
            <a:spLocks noChangeArrowheads="1"/>
          </p:cNvSpPr>
          <p:nvPr/>
        </p:nvSpPr>
        <p:spPr bwMode="auto">
          <a:xfrm>
            <a:off x="6005222" y="3970872"/>
            <a:ext cx="1277471" cy="1249848"/>
          </a:xfrm>
          <a:prstGeom prst="rect">
            <a:avLst/>
          </a:prstGeom>
          <a:noFill/>
          <a:ln>
            <a:noFill/>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anose="020B0604020202020204" pitchFamily="34" charset="0"/>
              </a:rPr>
              <a:t>设计决策能够追溯到与系统安全相关的需求原理进行解释</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9" name="矩形 18"/>
          <p:cNvSpPr/>
          <p:nvPr/>
        </p:nvSpPr>
        <p:spPr>
          <a:xfrm>
            <a:off x="1016552" y="1174775"/>
            <a:ext cx="7832429" cy="830997"/>
          </a:xfrm>
          <a:prstGeom prst="rect">
            <a:avLst/>
          </a:prstGeom>
        </p:spPr>
        <p:txBody>
          <a:bodyPr wrap="square">
            <a:spAutoFit/>
          </a:bodyPr>
          <a:lstStyle/>
          <a:p>
            <a:r>
              <a:rPr lang="en-US" altLang="zh-CN" dirty="0" smtClean="0">
                <a:cs typeface="Times New Roman" panose="02020603050405020304" pitchFamily="18" charset="0"/>
              </a:rPr>
              <a:t>        </a:t>
            </a:r>
            <a:r>
              <a:rPr lang="zh-CN" altLang="zh-CN" dirty="0" smtClean="0">
                <a:cs typeface="Times New Roman" panose="02020603050405020304" pitchFamily="18" charset="0"/>
              </a:rPr>
              <a:t>系统安全</a:t>
            </a:r>
            <a:r>
              <a:rPr lang="zh-CN" altLang="zh-CN" dirty="0">
                <a:cs typeface="Times New Roman" panose="02020603050405020304" pitchFamily="18" charset="0"/>
              </a:rPr>
              <a:t>要求决定了软件生命周期</a:t>
            </a:r>
            <a:r>
              <a:rPr lang="zh-CN" altLang="zh-CN" dirty="0" smtClean="0">
                <a:cs typeface="Times New Roman" panose="02020603050405020304" pitchFamily="18" charset="0"/>
              </a:rPr>
              <a:t>过程要</a:t>
            </a:r>
            <a:r>
              <a:rPr lang="zh-CN" altLang="zh-CN" dirty="0">
                <a:cs typeface="Times New Roman" panose="02020603050405020304" pitchFamily="18" charset="0"/>
              </a:rPr>
              <a:t>保证系统安全达到相应的等级，就必须对软件研发生命周期的</a:t>
            </a:r>
            <a:r>
              <a:rPr lang="zh-CN" altLang="zh-CN" dirty="0" smtClean="0">
                <a:cs typeface="Times New Roman" panose="02020603050405020304" pitchFamily="18" charset="0"/>
              </a:rPr>
              <a:t>要求</a:t>
            </a:r>
            <a:r>
              <a:rPr lang="zh-CN" altLang="en-US" dirty="0" smtClean="0">
                <a:cs typeface="Times New Roman" panose="02020603050405020304" pitchFamily="18" charset="0"/>
              </a:rPr>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软件生命周期要求</a:t>
            </a:r>
            <a:endParaRPr lang="zh-CN" altLang="en-US" dirty="0"/>
          </a:p>
        </p:txBody>
      </p:sp>
      <p:sp>
        <p:nvSpPr>
          <p:cNvPr id="3" name="内容占位符 2"/>
          <p:cNvSpPr>
            <a:spLocks noGrp="1"/>
          </p:cNvSpPr>
          <p:nvPr>
            <p:ph idx="1"/>
          </p:nvPr>
        </p:nvSpPr>
        <p:spPr>
          <a:xfrm>
            <a:off x="862853" y="1234889"/>
            <a:ext cx="8213912" cy="4902200"/>
          </a:xfrm>
        </p:spPr>
        <p:txBody>
          <a:bodyPr/>
          <a:lstStyle/>
          <a:p>
            <a:r>
              <a:rPr lang="zh-CN" altLang="zh-CN" dirty="0"/>
              <a:t>要保证系统安全达到相应的等级，就必须对软件研发</a:t>
            </a:r>
            <a:r>
              <a:rPr lang="zh-CN" altLang="zh-CN" dirty="0" smtClean="0"/>
              <a:t>生命周期</a:t>
            </a:r>
            <a:r>
              <a:rPr lang="zh-CN" altLang="en-US" dirty="0" smtClean="0"/>
              <a:t>做出</a:t>
            </a:r>
            <a:r>
              <a:rPr lang="zh-CN" altLang="zh-CN" dirty="0" smtClean="0"/>
              <a:t>基本要求</a:t>
            </a:r>
            <a:r>
              <a:rPr lang="zh-CN" altLang="en-US" dirty="0" smtClean="0"/>
              <a:t>，例如：</a:t>
            </a:r>
            <a:endParaRPr lang="zh-CN" altLang="zh-CN" dirty="0"/>
          </a:p>
          <a:p>
            <a:pPr lvl="1"/>
            <a:r>
              <a:rPr lang="en-US" altLang="zh-CN" dirty="0" smtClean="0"/>
              <a:t>1</a:t>
            </a:r>
            <a:r>
              <a:rPr lang="zh-CN" altLang="en-US" dirty="0" smtClean="0"/>
              <a:t>）</a:t>
            </a:r>
            <a:r>
              <a:rPr lang="zh-CN" altLang="zh-CN" dirty="0" smtClean="0"/>
              <a:t>整个</a:t>
            </a:r>
            <a:r>
              <a:rPr lang="zh-CN" altLang="zh-CN" dirty="0"/>
              <a:t>系统描述和硬件定义；</a:t>
            </a:r>
          </a:p>
          <a:p>
            <a:pPr lvl="1"/>
            <a:r>
              <a:rPr lang="en-US" altLang="zh-CN" dirty="0" smtClean="0"/>
              <a:t>2</a:t>
            </a:r>
            <a:r>
              <a:rPr lang="zh-CN" altLang="en-US" dirty="0" smtClean="0"/>
              <a:t>）</a:t>
            </a:r>
            <a:r>
              <a:rPr lang="zh-CN" altLang="zh-CN" dirty="0" smtClean="0"/>
              <a:t>系统</a:t>
            </a:r>
            <a:r>
              <a:rPr lang="zh-CN" altLang="zh-CN" dirty="0"/>
              <a:t>的认证需求，包括，例如，美国联邦航空条例</a:t>
            </a:r>
            <a:r>
              <a:rPr lang="en-US" altLang="zh-CN" dirty="0"/>
              <a:t>(federal aviation regulations)</a:t>
            </a:r>
            <a:r>
              <a:rPr lang="zh-CN" altLang="zh-CN" dirty="0"/>
              <a:t>，</a:t>
            </a:r>
            <a:r>
              <a:rPr lang="zh-CN" altLang="zh-CN" dirty="0" smtClean="0"/>
              <a:t>欧洲联合</a:t>
            </a:r>
            <a:r>
              <a:rPr lang="zh-CN" altLang="zh-CN" dirty="0"/>
              <a:t>航空条例等；</a:t>
            </a:r>
          </a:p>
          <a:p>
            <a:pPr lvl="1"/>
            <a:r>
              <a:rPr lang="en-US" altLang="zh-CN" dirty="0" smtClean="0"/>
              <a:t>3</a:t>
            </a:r>
            <a:r>
              <a:rPr lang="zh-CN" altLang="en-US" dirty="0" smtClean="0"/>
              <a:t>）</a:t>
            </a:r>
            <a:r>
              <a:rPr lang="zh-CN" altLang="zh-CN" dirty="0" smtClean="0"/>
              <a:t>系统</a:t>
            </a:r>
            <a:r>
              <a:rPr lang="zh-CN" altLang="zh-CN" dirty="0"/>
              <a:t>分配给软件的需求，包括功能需求、性能需求及安全相关的需求；</a:t>
            </a:r>
          </a:p>
          <a:p>
            <a:pPr lvl="1"/>
            <a:r>
              <a:rPr lang="en-US" altLang="zh-CN" dirty="0" smtClean="0"/>
              <a:t>4</a:t>
            </a:r>
            <a:r>
              <a:rPr lang="zh-CN" altLang="en-US" dirty="0" smtClean="0"/>
              <a:t>）</a:t>
            </a:r>
            <a:r>
              <a:rPr lang="zh-CN" altLang="zh-CN" dirty="0" smtClean="0"/>
              <a:t>软件</a:t>
            </a:r>
            <a:r>
              <a:rPr lang="zh-CN" altLang="zh-CN" dirty="0"/>
              <a:t>安全等级要求，以及能证实和判断其安全等级的资料、故障条件、及其分类，包括分配给软件的相关功能；</a:t>
            </a:r>
          </a:p>
          <a:p>
            <a:pPr lvl="1"/>
            <a:r>
              <a:rPr lang="en-US" altLang="zh-CN" dirty="0" smtClean="0"/>
              <a:t>5</a:t>
            </a:r>
            <a:r>
              <a:rPr lang="zh-CN" altLang="en-US" dirty="0" smtClean="0"/>
              <a:t>）</a:t>
            </a:r>
            <a:r>
              <a:rPr lang="zh-CN" altLang="zh-CN" dirty="0" smtClean="0"/>
              <a:t>安全</a:t>
            </a:r>
            <a:r>
              <a:rPr lang="zh-CN" altLang="zh-CN" dirty="0"/>
              <a:t>分类和设计约束，包括设计方法、例如，分区、多样化、容错或安全监督等要求。</a:t>
            </a:r>
          </a:p>
          <a:p>
            <a:endParaRPr lang="zh-CN" altLang="en-US" dirty="0"/>
          </a:p>
        </p:txBody>
      </p:sp>
    </p:spTree>
    <p:extLst>
      <p:ext uri="{BB962C8B-B14F-4D97-AF65-F5344CB8AC3E}">
        <p14:creationId xmlns:p14="http://schemas.microsoft.com/office/powerpoint/2010/main" val="296478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23.3.2 </a:t>
            </a:r>
            <a:r>
              <a:rPr lang="zh-CN" altLang="en-US" dirty="0" smtClean="0"/>
              <a:t>软件生命周期</a:t>
            </a:r>
            <a:endParaRPr lang="zh-CN" altLang="en-US" dirty="0"/>
          </a:p>
        </p:txBody>
      </p:sp>
      <p:sp>
        <p:nvSpPr>
          <p:cNvPr id="3" name="内容占位符 2"/>
          <p:cNvSpPr>
            <a:spLocks noGrp="1"/>
          </p:cNvSpPr>
          <p:nvPr>
            <p:ph idx="1"/>
          </p:nvPr>
        </p:nvSpPr>
        <p:spPr>
          <a:xfrm>
            <a:off x="990600" y="1295400"/>
            <a:ext cx="7778430" cy="4902200"/>
          </a:xfrm>
        </p:spPr>
        <p:txBody>
          <a:bodyPr/>
          <a:lstStyle/>
          <a:p>
            <a:r>
              <a:rPr lang="zh-CN" altLang="zh-CN" dirty="0"/>
              <a:t>为达到软件的安全要求，</a:t>
            </a:r>
            <a:r>
              <a:rPr lang="en-US" altLang="zh-CN" dirty="0"/>
              <a:t>DO-178B</a:t>
            </a:r>
            <a:r>
              <a:rPr lang="zh-CN" altLang="zh-CN" dirty="0"/>
              <a:t>认为每个软件项目需要定义一个或多个生命周期，即，说明每个过程的活动、活动之间的顺序、以及每个活动所赋予的责任</a:t>
            </a:r>
            <a:r>
              <a:rPr lang="zh-CN" altLang="zh-CN" dirty="0" smtClean="0"/>
              <a:t>。</a:t>
            </a:r>
            <a:endParaRPr lang="en-US" altLang="zh-CN" dirty="0" smtClean="0"/>
          </a:p>
          <a:p>
            <a:endParaRPr lang="en-US" altLang="zh-CN" dirty="0" smtClean="0"/>
          </a:p>
          <a:p>
            <a:r>
              <a:rPr lang="zh-CN" altLang="zh-CN" dirty="0" smtClean="0"/>
              <a:t>软件</a:t>
            </a:r>
            <a:r>
              <a:rPr lang="zh-CN" altLang="zh-CN" dirty="0"/>
              <a:t>项目的属性，例如，系统的功能和复杂性、软件规模和复杂性、需求的稳定性、对先前开发成果的使用、开发策略、以及硬件的可用性等，决定着这些过程顺序。</a:t>
            </a:r>
            <a:endParaRPr lang="en-US" altLang="zh-CN"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23.1 </a:t>
            </a:r>
            <a:r>
              <a:rPr lang="zh-CN" altLang="en-US" dirty="0" smtClean="0"/>
              <a:t>引言</a:t>
            </a:r>
          </a:p>
          <a:p>
            <a:r>
              <a:rPr lang="en-US" dirty="0" smtClean="0"/>
              <a:t>23.2 </a:t>
            </a:r>
            <a:r>
              <a:rPr lang="zh-CN" altLang="en-US" dirty="0" smtClean="0"/>
              <a:t>总体要求</a:t>
            </a:r>
          </a:p>
          <a:p>
            <a:r>
              <a:rPr lang="en-US" dirty="0" smtClean="0"/>
              <a:t>23.3 </a:t>
            </a:r>
            <a:r>
              <a:rPr lang="zh-CN" altLang="en-US" dirty="0" smtClean="0"/>
              <a:t>机载系统与设备软件的开发</a:t>
            </a:r>
          </a:p>
          <a:p>
            <a:r>
              <a:rPr lang="en-US" dirty="0" smtClean="0"/>
              <a:t>23.4 </a:t>
            </a:r>
            <a:r>
              <a:rPr lang="zh-CN" altLang="en-US" dirty="0" smtClean="0"/>
              <a:t>地面</a:t>
            </a:r>
            <a:r>
              <a:rPr lang="zh-CN" altLang="en-US" dirty="0" smtClean="0"/>
              <a:t>支持系统软件的开发</a:t>
            </a:r>
          </a:p>
          <a:p>
            <a:r>
              <a:rPr lang="en-US" dirty="0" smtClean="0"/>
              <a:t>23.5 </a:t>
            </a:r>
            <a:r>
              <a:rPr lang="zh-CN" altLang="en-US" dirty="0" smtClean="0"/>
              <a:t>韩航</a:t>
            </a:r>
            <a:r>
              <a:rPr lang="en-US" dirty="0" smtClean="0"/>
              <a:t>801</a:t>
            </a:r>
            <a:r>
              <a:rPr lang="zh-CN" altLang="en-US" dirty="0" smtClean="0"/>
              <a:t>航班灾难</a:t>
            </a:r>
          </a:p>
          <a:p>
            <a:r>
              <a:rPr lang="en-US" dirty="0" smtClean="0"/>
              <a:t>23.6 </a:t>
            </a:r>
            <a:r>
              <a:rPr lang="zh-CN" altLang="en-US" dirty="0" smtClean="0"/>
              <a:t>民航软件的新挑战</a:t>
            </a:r>
            <a:endParaRPr lang="en-US" altLang="zh-CN" dirty="0" smtClean="0"/>
          </a:p>
          <a:p>
            <a:r>
              <a:rPr lang="en-US" altLang="zh-CN" dirty="0" smtClean="0"/>
              <a:t>23.7 </a:t>
            </a:r>
            <a:r>
              <a:rPr lang="zh-CN" altLang="en-US" dirty="0"/>
              <a:t>波音</a:t>
            </a:r>
            <a:r>
              <a:rPr lang="en-US" altLang="zh-CN" dirty="0"/>
              <a:t>737 Max</a:t>
            </a:r>
            <a:r>
              <a:rPr lang="zh-CN" altLang="en-US" dirty="0"/>
              <a:t>故障</a:t>
            </a:r>
            <a:endParaRPr lang="zh-CN" altLang="en-US" dirty="0" smtClean="0"/>
          </a:p>
          <a:p>
            <a:r>
              <a:rPr lang="en-US" dirty="0" smtClean="0"/>
              <a:t>23.8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23.3.2 </a:t>
            </a:r>
            <a:r>
              <a:rPr lang="zh-CN" altLang="en-US" dirty="0" smtClean="0"/>
              <a:t>软件生命周期</a:t>
            </a:r>
            <a:endParaRPr lang="zh-CN" altLang="en-US" dirty="0"/>
          </a:p>
        </p:txBody>
      </p:sp>
      <p:sp>
        <p:nvSpPr>
          <p:cNvPr id="3" name="内容占位符 2"/>
          <p:cNvSpPr>
            <a:spLocks noGrp="1"/>
          </p:cNvSpPr>
          <p:nvPr>
            <p:ph idx="1"/>
          </p:nvPr>
        </p:nvSpPr>
        <p:spPr/>
        <p:txBody>
          <a:bodyPr/>
          <a:lstStyle/>
          <a:p>
            <a:r>
              <a:rPr lang="zh-CN" altLang="en-US" dirty="0" smtClean="0"/>
              <a:t>一个软件系统中，会有不同的部件，可能会采用的不同的开发过程顺序，例如，有</a:t>
            </a:r>
            <a:r>
              <a:rPr lang="en-US" altLang="zh-CN" dirty="0" smtClean="0"/>
              <a:t>4</a:t>
            </a:r>
            <a:r>
              <a:rPr lang="zh-CN" altLang="en-US" dirty="0" smtClean="0"/>
              <a:t>个部件：</a:t>
            </a:r>
          </a:p>
          <a:p>
            <a:pPr lvl="1"/>
            <a:r>
              <a:rPr lang="en-US" dirty="0" smtClean="0"/>
              <a:t>1</a:t>
            </a:r>
            <a:r>
              <a:rPr lang="zh-CN" altLang="en-US" dirty="0" smtClean="0"/>
              <a:t>）部件</a:t>
            </a:r>
            <a:r>
              <a:rPr lang="en-US" dirty="0" smtClean="0"/>
              <a:t>W</a:t>
            </a:r>
            <a:r>
              <a:rPr lang="zh-CN" altLang="en-US" dirty="0" smtClean="0"/>
              <a:t>的实现顺序是：先开发软件需求、依据需求定义出软件设计、实现源代码，然后将部件集成到硬件中。</a:t>
            </a:r>
          </a:p>
          <a:p>
            <a:pPr lvl="1"/>
            <a:r>
              <a:rPr lang="en-US" dirty="0" smtClean="0"/>
              <a:t>2</a:t>
            </a:r>
            <a:r>
              <a:rPr lang="zh-CN" altLang="en-US" dirty="0" smtClean="0"/>
              <a:t>）部件</a:t>
            </a:r>
            <a:r>
              <a:rPr lang="en-US" dirty="0" smtClean="0"/>
              <a:t>X</a:t>
            </a:r>
            <a:r>
              <a:rPr lang="zh-CN" altLang="en-US" dirty="0" smtClean="0"/>
              <a:t>的实现过程是：使用认证过的航空飞行器或发动机中使用过的软件。</a:t>
            </a:r>
          </a:p>
          <a:p>
            <a:pPr lvl="1"/>
            <a:r>
              <a:rPr lang="en-US" dirty="0" smtClean="0"/>
              <a:t>3</a:t>
            </a:r>
            <a:r>
              <a:rPr lang="zh-CN" altLang="en-US" dirty="0" smtClean="0"/>
              <a:t>）部件</a:t>
            </a:r>
            <a:r>
              <a:rPr lang="en-US" dirty="0" smtClean="0"/>
              <a:t>Y</a:t>
            </a:r>
            <a:r>
              <a:rPr lang="zh-CN" altLang="en-US" dirty="0" smtClean="0"/>
              <a:t>的实现过程是：从需求直接编码所实现功能。</a:t>
            </a:r>
          </a:p>
          <a:p>
            <a:pPr lvl="1"/>
            <a:r>
              <a:rPr lang="en-US" dirty="0" smtClean="0"/>
              <a:t>4</a:t>
            </a:r>
            <a:r>
              <a:rPr lang="zh-CN" altLang="en-US" dirty="0" smtClean="0"/>
              <a:t>）部件</a:t>
            </a:r>
            <a:r>
              <a:rPr lang="en-US" dirty="0" smtClean="0"/>
              <a:t>Z</a:t>
            </a:r>
            <a:r>
              <a:rPr lang="zh-CN" altLang="en-US" dirty="0" smtClean="0"/>
              <a:t>的实现过程是：使用原型开发</a:t>
            </a:r>
            <a:r>
              <a:rPr lang="en-US" altLang="zh-CN" dirty="0" smtClean="0"/>
              <a:t>(</a:t>
            </a:r>
            <a:r>
              <a:rPr lang="zh-CN" altLang="en-US" dirty="0" smtClean="0"/>
              <a:t>方法</a:t>
            </a:r>
            <a:r>
              <a:rPr lang="en-US" altLang="zh-CN" dirty="0" smtClean="0"/>
              <a:t>)</a:t>
            </a:r>
            <a:r>
              <a:rPr lang="zh-CN" altLang="en-US" dirty="0" smtClean="0"/>
              <a:t>策略。</a:t>
            </a:r>
            <a:endParaRPr lang="en-US" altLang="zh-CN" dirty="0" smtClean="0"/>
          </a:p>
          <a:p>
            <a:pPr lvl="2"/>
            <a:r>
              <a:rPr lang="zh-CN" altLang="en-US" dirty="0" smtClean="0"/>
              <a:t>原型的目的是更好地理解需求，消除开发和技术风险。</a:t>
            </a:r>
            <a:endParaRPr lang="zh-CN" altLang="en-US" dirty="0"/>
          </a:p>
        </p:txBody>
      </p:sp>
    </p:spTree>
    <p:extLst>
      <p:ext uri="{BB962C8B-B14F-4D97-AF65-F5344CB8AC3E}">
        <p14:creationId xmlns:p14="http://schemas.microsoft.com/office/powerpoint/2010/main" val="4122913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cs typeface="Times New Roman" panose="02020603050405020304" pitchFamily="18" charset="0"/>
              </a:rPr>
              <a:t>生命周期是一个可迭代的</a:t>
            </a:r>
            <a:r>
              <a:rPr lang="zh-CN" altLang="zh-CN" dirty="0" smtClean="0">
                <a:cs typeface="Times New Roman" panose="02020603050405020304" pitchFamily="18" charset="0"/>
              </a:rPr>
              <a:t>过程</a:t>
            </a:r>
            <a:endParaRPr lang="zh-CN" altLang="en-US" dirty="0"/>
          </a:p>
        </p:txBody>
      </p:sp>
      <p:sp>
        <p:nvSpPr>
          <p:cNvPr id="3" name="矩形 2"/>
          <p:cNvSpPr/>
          <p:nvPr/>
        </p:nvSpPr>
        <p:spPr>
          <a:xfrm>
            <a:off x="842038" y="1195507"/>
            <a:ext cx="8073362" cy="1323439"/>
          </a:xfrm>
          <a:prstGeom prst="rect">
            <a:avLst/>
          </a:prstGeom>
        </p:spPr>
        <p:txBody>
          <a:bodyPr wrap="square">
            <a:spAutoFit/>
          </a:bodyPr>
          <a:lstStyle/>
          <a:p>
            <a:pPr marL="342900" indent="-342900">
              <a:buFont typeface="Arial" panose="020B0604020202020204" pitchFamily="34" charset="0"/>
              <a:buChar char="•"/>
            </a:pPr>
            <a:r>
              <a:rPr lang="zh-CN" altLang="zh-CN" sz="2000" dirty="0" smtClean="0">
                <a:cs typeface="Times New Roman" panose="02020603050405020304" pitchFamily="18" charset="0"/>
              </a:rPr>
              <a:t>迭代</a:t>
            </a:r>
            <a:r>
              <a:rPr lang="zh-CN" altLang="zh-CN" sz="2000" dirty="0">
                <a:cs typeface="Times New Roman" panose="02020603050405020304" pitchFamily="18" charset="0"/>
              </a:rPr>
              <a:t>的程度和次数取决于系统功能、复杂程度、需求开发、硬件是否使用、先前过程的反馈、以及项目的其它属性</a:t>
            </a:r>
            <a:r>
              <a:rPr lang="zh-CN" altLang="zh-CN" sz="2000" dirty="0" smtClean="0">
                <a:cs typeface="Times New Roman" panose="02020603050405020304" pitchFamily="18" charset="0"/>
              </a:rPr>
              <a:t>。</a:t>
            </a:r>
            <a:endParaRPr lang="en-US" altLang="zh-CN" sz="2000" dirty="0" smtClean="0">
              <a:cs typeface="Times New Roman" panose="02020603050405020304" pitchFamily="18" charset="0"/>
            </a:endParaRPr>
          </a:p>
          <a:p>
            <a:pPr marL="342900" indent="-342900">
              <a:buFont typeface="Arial" panose="020B0604020202020204" pitchFamily="34" charset="0"/>
              <a:buChar char="•"/>
            </a:pPr>
            <a:r>
              <a:rPr lang="zh-CN" altLang="zh-CN" sz="2000" dirty="0" smtClean="0">
                <a:cs typeface="Times New Roman" panose="02020603050405020304" pitchFamily="18" charset="0"/>
              </a:rPr>
              <a:t>生命周期</a:t>
            </a:r>
            <a:r>
              <a:rPr lang="zh-CN" altLang="zh-CN" sz="2000" dirty="0">
                <a:cs typeface="Times New Roman" panose="02020603050405020304" pitchFamily="18" charset="0"/>
              </a:rPr>
              <a:t>的选取要与增量式集成过程和软件验证过程的活动紧密结合。</a:t>
            </a:r>
            <a:endParaRPr lang="zh-CN" altLang="en-US" sz="2000" dirty="0"/>
          </a:p>
        </p:txBody>
      </p:sp>
      <p:grpSp>
        <p:nvGrpSpPr>
          <p:cNvPr id="5" name="Group 1"/>
          <p:cNvGrpSpPr>
            <a:grpSpLocks noChangeAspect="1"/>
          </p:cNvGrpSpPr>
          <p:nvPr/>
        </p:nvGrpSpPr>
        <p:grpSpPr bwMode="auto">
          <a:xfrm>
            <a:off x="1395721" y="2612351"/>
            <a:ext cx="7116041" cy="3340499"/>
            <a:chOff x="2124" y="7378"/>
            <a:chExt cx="6637" cy="3117"/>
          </a:xfrm>
        </p:grpSpPr>
        <p:sp>
          <p:nvSpPr>
            <p:cNvPr id="7" name="Rectangle 20"/>
            <p:cNvSpPr>
              <a:spLocks noChangeArrowheads="1"/>
            </p:cNvSpPr>
            <p:nvPr/>
          </p:nvSpPr>
          <p:spPr bwMode="auto">
            <a:xfrm>
              <a:off x="2124" y="7378"/>
              <a:ext cx="1300"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系统分配给</a:t>
              </a:r>
              <a:endParaRPr kumimoji="0" lang="zh-CN" altLang="zh-CN"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软件的需求</a:t>
              </a:r>
              <a:endParaRPr kumimoji="0" lang="zh-CN" altLang="zh-CN" sz="1800" b="0" i="0" u="none" strike="noStrike" cap="none" normalizeH="0" baseline="0" dirty="0" smtClean="0">
                <a:ln>
                  <a:noFill/>
                </a:ln>
                <a:solidFill>
                  <a:schemeClr val="tx1"/>
                </a:solidFill>
                <a:effectLst/>
              </a:endParaRPr>
            </a:p>
          </p:txBody>
        </p:sp>
        <p:sp>
          <p:nvSpPr>
            <p:cNvPr id="8" name="Line 19"/>
            <p:cNvSpPr>
              <a:spLocks noChangeShapeType="1"/>
            </p:cNvSpPr>
            <p:nvPr/>
          </p:nvSpPr>
          <p:spPr bwMode="auto">
            <a:xfrm>
              <a:off x="3330" y="7724"/>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9" name="Line 18"/>
            <p:cNvSpPr>
              <a:spLocks noChangeShapeType="1"/>
            </p:cNvSpPr>
            <p:nvPr/>
          </p:nvSpPr>
          <p:spPr bwMode="auto">
            <a:xfrm flipV="1">
              <a:off x="3732" y="7757"/>
              <a:ext cx="1" cy="2737"/>
            </a:xfrm>
            <a:prstGeom prst="line">
              <a:avLst/>
            </a:prstGeom>
            <a:noFill/>
            <a:ln w="9525">
              <a:solidFill>
                <a:srgbClr val="000000"/>
              </a:solidFill>
              <a:round/>
              <a:headEn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Line 17"/>
            <p:cNvSpPr>
              <a:spLocks noChangeShapeType="1"/>
            </p:cNvSpPr>
            <p:nvPr/>
          </p:nvSpPr>
          <p:spPr bwMode="auto">
            <a:xfrm>
              <a:off x="3732" y="10494"/>
              <a:ext cx="422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Line 16"/>
            <p:cNvSpPr>
              <a:spLocks noChangeShapeType="1"/>
            </p:cNvSpPr>
            <p:nvPr/>
          </p:nvSpPr>
          <p:spPr bwMode="auto">
            <a:xfrm>
              <a:off x="3732" y="8240"/>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Rectangle 15"/>
            <p:cNvSpPr>
              <a:spLocks noChangeArrowheads="1"/>
            </p:cNvSpPr>
            <p:nvPr/>
          </p:nvSpPr>
          <p:spPr bwMode="auto">
            <a:xfrm>
              <a:off x="3732" y="7918"/>
              <a:ext cx="1407"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R – D – C - I</a:t>
              </a:r>
            </a:p>
          </p:txBody>
        </p:sp>
        <p:sp>
          <p:nvSpPr>
            <p:cNvPr id="13" name="Rectangle 14"/>
            <p:cNvSpPr>
              <a:spLocks noChangeArrowheads="1"/>
            </p:cNvSpPr>
            <p:nvPr/>
          </p:nvSpPr>
          <p:spPr bwMode="auto">
            <a:xfrm>
              <a:off x="3741" y="8535"/>
              <a:ext cx="1206"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R - I</a:t>
              </a:r>
            </a:p>
          </p:txBody>
        </p:sp>
        <p:sp>
          <p:nvSpPr>
            <p:cNvPr id="14" name="Line 13"/>
            <p:cNvSpPr>
              <a:spLocks noChangeShapeType="1"/>
            </p:cNvSpPr>
            <p:nvPr/>
          </p:nvSpPr>
          <p:spPr bwMode="auto">
            <a:xfrm>
              <a:off x="3732" y="8883"/>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Line 12"/>
            <p:cNvSpPr>
              <a:spLocks noChangeShapeType="1"/>
            </p:cNvSpPr>
            <p:nvPr/>
          </p:nvSpPr>
          <p:spPr bwMode="auto">
            <a:xfrm>
              <a:off x="5134" y="8247"/>
              <a:ext cx="809"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Line 11"/>
            <p:cNvSpPr>
              <a:spLocks noChangeShapeType="1"/>
            </p:cNvSpPr>
            <p:nvPr/>
          </p:nvSpPr>
          <p:spPr bwMode="auto">
            <a:xfrm>
              <a:off x="3732" y="9689"/>
              <a:ext cx="321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Rectangle 10"/>
            <p:cNvSpPr>
              <a:spLocks noChangeArrowheads="1"/>
            </p:cNvSpPr>
            <p:nvPr/>
          </p:nvSpPr>
          <p:spPr bwMode="auto">
            <a:xfrm>
              <a:off x="3737" y="9200"/>
              <a:ext cx="1206"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R – C - I</a:t>
              </a:r>
            </a:p>
          </p:txBody>
        </p:sp>
        <p:sp>
          <p:nvSpPr>
            <p:cNvPr id="18" name="Rectangle 9"/>
            <p:cNvSpPr>
              <a:spLocks noChangeArrowheads="1"/>
            </p:cNvSpPr>
            <p:nvPr/>
          </p:nvSpPr>
          <p:spPr bwMode="auto">
            <a:xfrm>
              <a:off x="3825" y="10004"/>
              <a:ext cx="3216"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R – C – I – C – I – R – D – C - I</a:t>
              </a:r>
            </a:p>
          </p:txBody>
        </p:sp>
        <p:sp>
          <p:nvSpPr>
            <p:cNvPr id="19" name="Rectangle 8"/>
            <p:cNvSpPr>
              <a:spLocks noChangeArrowheads="1"/>
            </p:cNvSpPr>
            <p:nvPr/>
          </p:nvSpPr>
          <p:spPr bwMode="auto">
            <a:xfrm>
              <a:off x="2511" y="8079"/>
              <a:ext cx="1020"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部件</a:t>
              </a:r>
              <a:r>
                <a:rPr kumimoji="0" lang="en-US" altLang="zh-CN" sz="1800" b="0" i="0" u="none" strike="noStrike" cap="none" normalizeH="0" baseline="0" dirty="0" smtClean="0">
                  <a:ln>
                    <a:noFill/>
                  </a:ln>
                  <a:solidFill>
                    <a:schemeClr val="tx1"/>
                  </a:solidFill>
                  <a:effectLst/>
                  <a:cs typeface="Times New Roman" panose="02020603050405020304" pitchFamily="18" charset="0"/>
                </a:rPr>
                <a:t>W</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7"/>
            <p:cNvSpPr>
              <a:spLocks noChangeArrowheads="1"/>
            </p:cNvSpPr>
            <p:nvPr/>
          </p:nvSpPr>
          <p:spPr bwMode="auto">
            <a:xfrm>
              <a:off x="2526" y="8723"/>
              <a:ext cx="1020"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部件</a:t>
              </a:r>
              <a:r>
                <a:rPr kumimoji="0" lang="en-US" altLang="zh-CN" sz="1800" b="0" i="0" u="none" strike="noStrike" cap="none" normalizeH="0" baseline="0" dirty="0" smtClean="0">
                  <a:ln>
                    <a:noFill/>
                  </a:ln>
                  <a:solidFill>
                    <a:schemeClr val="tx1"/>
                  </a:solidFill>
                  <a:effectLst/>
                  <a:cs typeface="Times New Roman" panose="02020603050405020304" pitchFamily="18" charset="0"/>
                </a:rPr>
                <a:t>X</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2526" y="9528"/>
              <a:ext cx="1020"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部件</a:t>
              </a:r>
              <a:r>
                <a:rPr kumimoji="0" lang="en-US" altLang="zh-CN" sz="1800" dirty="0">
                  <a:cs typeface="Times New Roman" panose="02020603050405020304" pitchFamily="18" charset="0"/>
                </a:rPr>
                <a:t>Y</a:t>
              </a:r>
            </a:p>
          </p:txBody>
        </p:sp>
        <p:sp>
          <p:nvSpPr>
            <p:cNvPr id="22" name="Rectangle 5"/>
            <p:cNvSpPr>
              <a:spLocks noChangeArrowheads="1"/>
            </p:cNvSpPr>
            <p:nvPr/>
          </p:nvSpPr>
          <p:spPr bwMode="auto">
            <a:xfrm>
              <a:off x="2526" y="10172"/>
              <a:ext cx="1020" cy="322"/>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部件</a:t>
              </a:r>
              <a:r>
                <a:rPr kumimoji="0" lang="en-US" altLang="zh-CN" sz="1800" dirty="0">
                  <a:cs typeface="Times New Roman" panose="02020603050405020304" pitchFamily="18" charset="0"/>
                </a:rPr>
                <a:t>Z</a:t>
              </a:r>
            </a:p>
          </p:txBody>
        </p:sp>
        <p:sp>
          <p:nvSpPr>
            <p:cNvPr id="23" name="Line 4"/>
            <p:cNvSpPr>
              <a:spLocks noChangeShapeType="1"/>
            </p:cNvSpPr>
            <p:nvPr/>
          </p:nvSpPr>
          <p:spPr bwMode="auto">
            <a:xfrm>
              <a:off x="5943" y="8884"/>
              <a:ext cx="804"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4" name="Line 3"/>
            <p:cNvSpPr>
              <a:spLocks noChangeShapeType="1"/>
            </p:cNvSpPr>
            <p:nvPr/>
          </p:nvSpPr>
          <p:spPr bwMode="auto">
            <a:xfrm>
              <a:off x="6948" y="9689"/>
              <a:ext cx="1005"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5" name="Rectangle 2"/>
            <p:cNvSpPr>
              <a:spLocks noChangeArrowheads="1"/>
            </p:cNvSpPr>
            <p:nvPr/>
          </p:nvSpPr>
          <p:spPr bwMode="auto">
            <a:xfrm>
              <a:off x="7354" y="8182"/>
              <a:ext cx="1407" cy="1288"/>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楷体" panose="02010609060101010101" pitchFamily="49" charset="-122"/>
                  <a:ea typeface="楷体" panose="02010609060101010101" pitchFamily="49" charset="-122"/>
                  <a:cs typeface="Times New Roman" panose="02020603050405020304" pitchFamily="18" charset="0"/>
                </a:rPr>
                <a:t>注释：</a:t>
              </a:r>
            </a:p>
            <a:p>
              <a:pPr indent="0"/>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dirty="0">
                  <a:latin typeface="楷体" panose="02010609060101010101" pitchFamily="49" charset="-122"/>
                  <a:ea typeface="楷体" panose="02010609060101010101" pitchFamily="49" charset="-122"/>
                  <a:cs typeface="Times New Roman" panose="02020603050405020304" pitchFamily="18" charset="0"/>
                </a:rPr>
                <a:t>R</a:t>
              </a:r>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：需求</a:t>
              </a:r>
            </a:p>
            <a:p>
              <a:pPr indent="0"/>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dirty="0">
                  <a:latin typeface="楷体" panose="02010609060101010101" pitchFamily="49" charset="-122"/>
                  <a:ea typeface="楷体" panose="02010609060101010101" pitchFamily="49" charset="-122"/>
                  <a:cs typeface="Times New Roman" panose="02020603050405020304" pitchFamily="18" charset="0"/>
                </a:rPr>
                <a:t>D</a:t>
              </a:r>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：设计</a:t>
              </a:r>
            </a:p>
            <a:p>
              <a:pPr indent="0"/>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dirty="0">
                  <a:latin typeface="楷体" panose="02010609060101010101" pitchFamily="49" charset="-122"/>
                  <a:ea typeface="楷体" panose="02010609060101010101" pitchFamily="49" charset="-122"/>
                  <a:cs typeface="Times New Roman" panose="02020603050405020304" pitchFamily="18" charset="0"/>
                </a:rPr>
                <a:t>C</a:t>
              </a:r>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：编程</a:t>
              </a:r>
            </a:p>
            <a:p>
              <a:pPr indent="0"/>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   </a:t>
              </a:r>
              <a:r>
                <a:rPr kumimoji="0" lang="en-US" altLang="zh-CN" sz="1800" dirty="0">
                  <a:latin typeface="楷体" panose="02010609060101010101" pitchFamily="49" charset="-122"/>
                  <a:ea typeface="楷体" panose="02010609060101010101" pitchFamily="49" charset="-122"/>
                  <a:cs typeface="Times New Roman" panose="02020603050405020304" pitchFamily="18" charset="0"/>
                </a:rPr>
                <a:t>I</a:t>
              </a:r>
              <a:r>
                <a:rPr kumimoji="0" lang="zh-CN" altLang="en-US" sz="1800" dirty="0">
                  <a:latin typeface="楷体" panose="02010609060101010101" pitchFamily="49" charset="-122"/>
                  <a:ea typeface="楷体" panose="02010609060101010101" pitchFamily="49" charset="-122"/>
                  <a:cs typeface="Times New Roman" panose="02020603050405020304" pitchFamily="18" charset="0"/>
                </a:rPr>
                <a:t>：集成</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 </a:t>
            </a:r>
            <a:r>
              <a:rPr lang="zh-CN" altLang="en-US" dirty="0" smtClean="0"/>
              <a:t>软件开发过程</a:t>
            </a:r>
            <a:endParaRPr lang="zh-CN" altLang="en-US" dirty="0"/>
          </a:p>
        </p:txBody>
      </p:sp>
      <p:sp>
        <p:nvSpPr>
          <p:cNvPr id="3" name="内容占位符 2"/>
          <p:cNvSpPr>
            <a:spLocks noGrp="1"/>
          </p:cNvSpPr>
          <p:nvPr>
            <p:ph idx="1"/>
          </p:nvPr>
        </p:nvSpPr>
        <p:spPr/>
        <p:txBody>
          <a:bodyPr/>
          <a:lstStyle/>
          <a:p>
            <a:r>
              <a:rPr lang="en-US" dirty="0" smtClean="0"/>
              <a:t>23.3.3.1 </a:t>
            </a:r>
            <a:r>
              <a:rPr lang="zh-CN" altLang="en-US" dirty="0" smtClean="0"/>
              <a:t>软件需求过程</a:t>
            </a:r>
          </a:p>
          <a:p>
            <a:r>
              <a:rPr lang="en-US" dirty="0" smtClean="0"/>
              <a:t>23.3.3.2 </a:t>
            </a:r>
            <a:r>
              <a:rPr lang="zh-CN" altLang="en-US" dirty="0" smtClean="0"/>
              <a:t>软件设计过程</a:t>
            </a:r>
          </a:p>
          <a:p>
            <a:r>
              <a:rPr lang="en-US" dirty="0" smtClean="0"/>
              <a:t>23.3.3.3 </a:t>
            </a:r>
            <a:r>
              <a:rPr lang="zh-CN" altLang="en-US" dirty="0" smtClean="0"/>
              <a:t>软件编码过程</a:t>
            </a:r>
          </a:p>
          <a:p>
            <a:r>
              <a:rPr lang="en-US" dirty="0" smtClean="0"/>
              <a:t>23.3.3.4 </a:t>
            </a:r>
            <a:r>
              <a:rPr lang="zh-CN" altLang="en-US" dirty="0" smtClean="0"/>
              <a:t>集成过程</a:t>
            </a:r>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23.3.3.1 </a:t>
            </a:r>
            <a:r>
              <a:rPr lang="zh-CN" altLang="en-US" dirty="0"/>
              <a:t>软件需求过程</a:t>
            </a:r>
          </a:p>
        </p:txBody>
      </p:sp>
      <p:sp>
        <p:nvSpPr>
          <p:cNvPr id="3" name="内容占位符 2"/>
          <p:cNvSpPr>
            <a:spLocks noGrp="1"/>
          </p:cNvSpPr>
          <p:nvPr>
            <p:ph idx="1"/>
          </p:nvPr>
        </p:nvSpPr>
        <p:spPr/>
        <p:txBody>
          <a:bodyPr/>
          <a:lstStyle/>
          <a:p>
            <a:r>
              <a:rPr lang="zh-CN" altLang="zh-CN" b="1" dirty="0"/>
              <a:t>软件需求过程</a:t>
            </a:r>
            <a:r>
              <a:rPr lang="zh-CN" altLang="zh-CN" dirty="0"/>
              <a:t>的目标是</a:t>
            </a:r>
            <a:r>
              <a:rPr lang="zh-CN" altLang="zh-CN" dirty="0" smtClean="0"/>
              <a:t>：</a:t>
            </a:r>
            <a:endParaRPr lang="en-US" altLang="zh-CN" dirty="0" smtClean="0"/>
          </a:p>
          <a:p>
            <a:pPr lvl="1"/>
            <a:r>
              <a:rPr lang="en-US" altLang="zh-CN" dirty="0" smtClean="0"/>
              <a:t>1</a:t>
            </a:r>
            <a:r>
              <a:rPr lang="zh-CN" altLang="zh-CN" dirty="0"/>
              <a:t>）开发出高层需求</a:t>
            </a:r>
            <a:r>
              <a:rPr lang="zh-CN" altLang="zh-CN" dirty="0" smtClean="0"/>
              <a:t>，</a:t>
            </a:r>
            <a:endParaRPr lang="en-US" altLang="zh-CN" dirty="0" smtClean="0"/>
          </a:p>
          <a:p>
            <a:pPr lvl="1"/>
            <a:r>
              <a:rPr lang="en-US" altLang="zh-CN" dirty="0" smtClean="0"/>
              <a:t>2</a:t>
            </a:r>
            <a:r>
              <a:rPr lang="zh-CN" altLang="zh-CN" dirty="0" smtClean="0"/>
              <a:t>）</a:t>
            </a:r>
            <a:r>
              <a:rPr lang="zh-CN" altLang="zh-CN" dirty="0"/>
              <a:t>依据高层需求实施系统安全评估</a:t>
            </a:r>
            <a:r>
              <a:rPr lang="zh-CN" altLang="zh-CN" dirty="0" smtClean="0"/>
              <a:t>。</a:t>
            </a:r>
            <a:endParaRPr lang="en-US" altLang="zh-CN" dirty="0" smtClean="0"/>
          </a:p>
          <a:p>
            <a:r>
              <a:rPr lang="zh-CN" altLang="zh-CN" dirty="0"/>
              <a:t>输入</a:t>
            </a:r>
            <a:r>
              <a:rPr lang="zh-CN" altLang="zh-CN" dirty="0" smtClean="0"/>
              <a:t>是</a:t>
            </a:r>
            <a:r>
              <a:rPr lang="zh-CN" altLang="en-US" dirty="0" smtClean="0"/>
              <a:t>：</a:t>
            </a:r>
            <a:endParaRPr lang="en-US" altLang="zh-CN" dirty="0" smtClean="0"/>
          </a:p>
          <a:p>
            <a:pPr lvl="1"/>
            <a:r>
              <a:rPr lang="zh-CN" altLang="zh-CN" dirty="0" smtClean="0"/>
              <a:t>依据</a:t>
            </a:r>
            <a:r>
              <a:rPr lang="zh-CN" altLang="zh-CN" dirty="0"/>
              <a:t>生命周期获得的“系统需求”、硬件接口和系统体系结构</a:t>
            </a:r>
            <a:r>
              <a:rPr lang="zh-CN" altLang="zh-CN" dirty="0" smtClean="0"/>
              <a:t>。</a:t>
            </a:r>
            <a:endParaRPr lang="en-US" altLang="zh-CN" dirty="0" smtClean="0"/>
          </a:p>
          <a:p>
            <a:pPr lvl="1"/>
            <a:r>
              <a:rPr lang="zh-CN" altLang="zh-CN" dirty="0" smtClean="0"/>
              <a:t>以及</a:t>
            </a:r>
            <a:r>
              <a:rPr lang="zh-CN" altLang="zh-CN" dirty="0"/>
              <a:t>“软件开发计划”和来源于计划的“软件需求标准”</a:t>
            </a:r>
            <a:r>
              <a:rPr lang="zh-CN" altLang="zh-CN" dirty="0" smtClean="0"/>
              <a:t>。</a:t>
            </a:r>
            <a:endParaRPr lang="en-US" altLang="zh-CN" dirty="0" smtClean="0"/>
          </a:p>
          <a:p>
            <a:pPr lvl="1"/>
            <a:r>
              <a:rPr lang="zh-CN" altLang="zh-CN" dirty="0" smtClean="0"/>
              <a:t>当</a:t>
            </a:r>
            <a:r>
              <a:rPr lang="zh-CN" altLang="zh-CN" dirty="0"/>
              <a:t>这些条件满足时，开始软件的高层需求分析</a:t>
            </a:r>
            <a:r>
              <a:rPr lang="zh-CN" altLang="zh-CN" dirty="0" smtClean="0"/>
              <a:t>。</a:t>
            </a:r>
            <a:endParaRPr lang="zh-CN" altLang="en-US" dirty="0"/>
          </a:p>
        </p:txBody>
      </p:sp>
    </p:spTree>
    <p:extLst>
      <p:ext uri="{BB962C8B-B14F-4D97-AF65-F5344CB8AC3E}">
        <p14:creationId xmlns:p14="http://schemas.microsoft.com/office/powerpoint/2010/main" val="241907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196724"/>
            <a:ext cx="8001000" cy="4902200"/>
          </a:xfrm>
        </p:spPr>
        <p:txBody>
          <a:bodyPr/>
          <a:lstStyle/>
          <a:p>
            <a:r>
              <a:rPr lang="zh-CN" altLang="zh-CN" dirty="0"/>
              <a:t>该阶段的主要输出是</a:t>
            </a:r>
            <a:r>
              <a:rPr lang="zh-CN" altLang="zh-CN" b="1" dirty="0"/>
              <a:t>软件需求</a:t>
            </a:r>
            <a:r>
              <a:rPr lang="zh-CN" altLang="zh-CN" b="1" dirty="0" smtClean="0"/>
              <a:t>数据</a:t>
            </a:r>
            <a:r>
              <a:rPr lang="zh-CN" altLang="en-US" dirty="0" smtClean="0"/>
              <a:t>，包括：</a:t>
            </a:r>
            <a:endParaRPr lang="en-US" altLang="zh-CN" dirty="0" smtClean="0"/>
          </a:p>
          <a:p>
            <a:pPr lvl="1"/>
            <a:r>
              <a:rPr lang="en-US" altLang="zh-CN" dirty="0"/>
              <a:t>1</a:t>
            </a:r>
            <a:r>
              <a:rPr lang="zh-CN" altLang="zh-CN" dirty="0"/>
              <a:t>）系统分配给软件的需求，特别关注与安全相关的需求和潜在的故障</a:t>
            </a:r>
            <a:r>
              <a:rPr lang="zh-CN" altLang="zh-CN" dirty="0" smtClean="0"/>
              <a:t>条件</a:t>
            </a:r>
            <a:endParaRPr lang="zh-CN" altLang="zh-CN" dirty="0"/>
          </a:p>
          <a:p>
            <a:pPr lvl="1"/>
            <a:r>
              <a:rPr lang="en-US" altLang="zh-CN" dirty="0"/>
              <a:t>2</a:t>
            </a:r>
            <a:r>
              <a:rPr lang="zh-CN" altLang="zh-CN" dirty="0"/>
              <a:t>）针对每个操作模式，确定功能和运行需求</a:t>
            </a:r>
          </a:p>
          <a:p>
            <a:pPr lvl="1"/>
            <a:r>
              <a:rPr lang="en-US" altLang="zh-CN" dirty="0"/>
              <a:t>3</a:t>
            </a:r>
            <a:r>
              <a:rPr lang="zh-CN" altLang="zh-CN" dirty="0"/>
              <a:t>）性能准则，例如，精度和准确度</a:t>
            </a:r>
          </a:p>
          <a:p>
            <a:pPr lvl="1"/>
            <a:r>
              <a:rPr lang="en-US" altLang="zh-CN" dirty="0"/>
              <a:t>4</a:t>
            </a:r>
            <a:r>
              <a:rPr lang="zh-CN" altLang="zh-CN" dirty="0"/>
              <a:t>）时序需求和约束条件</a:t>
            </a:r>
          </a:p>
          <a:p>
            <a:pPr lvl="1"/>
            <a:r>
              <a:rPr lang="en-US" altLang="zh-CN" dirty="0"/>
              <a:t>5</a:t>
            </a:r>
            <a:r>
              <a:rPr lang="zh-CN" altLang="zh-CN" dirty="0"/>
              <a:t>）内存大小约束</a:t>
            </a:r>
          </a:p>
          <a:p>
            <a:pPr lvl="1"/>
            <a:r>
              <a:rPr lang="en-US" altLang="zh-CN" dirty="0"/>
              <a:t>6</a:t>
            </a:r>
            <a:r>
              <a:rPr lang="zh-CN" altLang="zh-CN" dirty="0"/>
              <a:t>）硬件和软件接口，例如，协议、格式、输入的频率、以及输出的频率</a:t>
            </a:r>
          </a:p>
          <a:p>
            <a:pPr lvl="1"/>
            <a:r>
              <a:rPr lang="en-US" altLang="zh-CN" dirty="0"/>
              <a:t>7</a:t>
            </a:r>
            <a:r>
              <a:rPr lang="zh-CN" altLang="zh-CN" dirty="0"/>
              <a:t>）故障的判断和安全监督的需求</a:t>
            </a:r>
          </a:p>
          <a:p>
            <a:pPr lvl="1"/>
            <a:r>
              <a:rPr lang="en-US" altLang="zh-CN" dirty="0"/>
              <a:t>8</a:t>
            </a:r>
            <a:r>
              <a:rPr lang="zh-CN" altLang="zh-CN" dirty="0"/>
              <a:t>）将需求划分给软件，分析划分后的软件部件之间如何交互，以及确定每个划分的软件安全</a:t>
            </a:r>
            <a:r>
              <a:rPr lang="zh-CN" altLang="zh-CN" dirty="0" smtClean="0"/>
              <a:t>等级</a:t>
            </a:r>
            <a:endParaRPr lang="zh-CN" altLang="en-US" dirty="0"/>
          </a:p>
        </p:txBody>
      </p:sp>
    </p:spTree>
    <p:extLst>
      <p:ext uri="{BB962C8B-B14F-4D97-AF65-F5344CB8AC3E}">
        <p14:creationId xmlns:p14="http://schemas.microsoft.com/office/powerpoint/2010/main" val="69957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23.3.3.1 </a:t>
            </a:r>
            <a:r>
              <a:rPr lang="zh-CN" altLang="en-US" dirty="0" smtClean="0"/>
              <a:t>软件需求过程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806459816"/>
              </p:ext>
            </p:extLst>
          </p:nvPr>
        </p:nvGraphicFramePr>
        <p:xfrm>
          <a:off x="1183293" y="2156989"/>
          <a:ext cx="7691814" cy="3840480"/>
        </p:xfrm>
        <a:graphic>
          <a:graphicData uri="http://schemas.openxmlformats.org/drawingml/2006/table">
            <a:tbl>
              <a:tblPr firstRow="1" firstCol="1" lastRow="1" lastCol="1" bandRow="1" bandCol="1"/>
              <a:tblGrid>
                <a:gridCol w="654079">
                  <a:extLst>
                    <a:ext uri="{9D8B030D-6E8A-4147-A177-3AD203B41FA5}">
                      <a16:colId xmlns:a16="http://schemas.microsoft.com/office/drawing/2014/main" val="1604483511"/>
                    </a:ext>
                  </a:extLst>
                </a:gridCol>
                <a:gridCol w="7037735">
                  <a:extLst>
                    <a:ext uri="{9D8B030D-6E8A-4147-A177-3AD203B41FA5}">
                      <a16:colId xmlns:a16="http://schemas.microsoft.com/office/drawing/2014/main" val="3348837928"/>
                    </a:ext>
                  </a:extLst>
                </a:gridCol>
              </a:tblGrid>
              <a:tr h="0">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编号</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需求过程评价指导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134011"/>
                  </a:ext>
                </a:extLst>
              </a:tr>
              <a:tr h="0">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针对系统分配给软件的功能和接口需求，分析其二义性、不一致性和未定义的条件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6106546"/>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对于不合适的或不准确的输入，要向前一阶段反馈，以便澄清和纠错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329298"/>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分配给软件的每个系统需求必须在高层需求中说明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308879"/>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在系统需求中，必须描述清楚打算分配给软件防止系统灾难的高层需求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2504470"/>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5</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高层需求要与软件需求标准一致，并是可验证和一致</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的</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008185"/>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6</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高层需求必须用定量的术语表达容错</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要求</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608999"/>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7</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高层需求不能论述设计和验证细节，除非为了说明和判断设计约束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5330874"/>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8</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分配给软件的每个系统需求都必须追踪到一个或多个的软件高层需求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265292"/>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9</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分配给软件的每个系统需求都必须追踪到一个或多个的系统需求，除了派生的需求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6657670"/>
                  </a:ext>
                </a:extLst>
              </a:tr>
              <a:tr h="0">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派生的高层需求不许提交给系统安全评估过程</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680595"/>
                  </a:ext>
                </a:extLst>
              </a:tr>
            </a:tbl>
          </a:graphicData>
        </a:graphic>
      </p:graphicFrame>
      <p:sp>
        <p:nvSpPr>
          <p:cNvPr id="4" name="矩形 3"/>
          <p:cNvSpPr/>
          <p:nvPr/>
        </p:nvSpPr>
        <p:spPr>
          <a:xfrm>
            <a:off x="2526578" y="1441731"/>
            <a:ext cx="4493538" cy="461665"/>
          </a:xfrm>
          <a:prstGeom prst="rect">
            <a:avLst/>
          </a:prstGeom>
        </p:spPr>
        <p:txBody>
          <a:bodyPr wrap="none">
            <a:spAutoFit/>
          </a:bodyPr>
          <a:lstStyle/>
          <a:p>
            <a:r>
              <a:rPr lang="zh-CN" altLang="zh-CN" dirty="0">
                <a:cs typeface="Times New Roman" panose="02020603050405020304" pitchFamily="18" charset="0"/>
              </a:rPr>
              <a:t>之后，对软件需求工作进行</a:t>
            </a:r>
            <a:r>
              <a:rPr lang="zh-CN" altLang="zh-CN" dirty="0" smtClean="0">
                <a:cs typeface="Times New Roman" panose="02020603050405020304" pitchFamily="18" charset="0"/>
              </a:rPr>
              <a:t>评价</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23.3.3.2 </a:t>
            </a:r>
            <a:r>
              <a:rPr lang="zh-CN" altLang="en-US" dirty="0" smtClean="0"/>
              <a:t>软件设计过程</a:t>
            </a:r>
            <a:endParaRPr lang="zh-CN" altLang="en-US" dirty="0"/>
          </a:p>
        </p:txBody>
      </p:sp>
      <p:sp>
        <p:nvSpPr>
          <p:cNvPr id="3" name="内容占位符 2"/>
          <p:cNvSpPr>
            <a:spLocks noGrp="1"/>
          </p:cNvSpPr>
          <p:nvPr>
            <p:ph idx="1"/>
          </p:nvPr>
        </p:nvSpPr>
        <p:spPr>
          <a:xfrm>
            <a:off x="885371" y="1295400"/>
            <a:ext cx="8106229" cy="4902200"/>
          </a:xfrm>
        </p:spPr>
        <p:txBody>
          <a:bodyPr/>
          <a:lstStyle/>
          <a:p>
            <a:r>
              <a:rPr lang="zh-CN" altLang="en-US" dirty="0" smtClean="0"/>
              <a:t>软件设计过程的目标是：</a:t>
            </a:r>
            <a:endParaRPr lang="en-US" altLang="zh-CN" dirty="0" smtClean="0"/>
          </a:p>
          <a:p>
            <a:pPr lvl="1"/>
            <a:r>
              <a:rPr lang="en-US" dirty="0" smtClean="0"/>
              <a:t>1</a:t>
            </a:r>
            <a:r>
              <a:rPr lang="zh-CN" altLang="en-US" dirty="0" smtClean="0"/>
              <a:t>）依据高层需求，开发出软件体系结构和低一层需求；</a:t>
            </a:r>
            <a:endParaRPr lang="en-US" altLang="zh-CN" dirty="0" smtClean="0"/>
          </a:p>
          <a:p>
            <a:pPr lvl="1"/>
            <a:r>
              <a:rPr lang="en-US" dirty="0" smtClean="0"/>
              <a:t>2</a:t>
            </a:r>
            <a:r>
              <a:rPr lang="zh-CN" altLang="en-US" dirty="0" smtClean="0"/>
              <a:t>）将低一层需求提供给系统安全评估过程。</a:t>
            </a:r>
            <a:endParaRPr lang="en-US" altLang="zh-CN" dirty="0" smtClean="0"/>
          </a:p>
          <a:p>
            <a:endParaRPr lang="en-US" altLang="zh-CN" dirty="0" smtClean="0"/>
          </a:p>
          <a:p>
            <a:r>
              <a:rPr lang="zh-CN" altLang="zh-CN" dirty="0" smtClean="0"/>
              <a:t>软件</a:t>
            </a:r>
            <a:r>
              <a:rPr lang="zh-CN" altLang="zh-CN" dirty="0"/>
              <a:t>设计过程的输入</a:t>
            </a:r>
            <a:r>
              <a:rPr lang="zh-CN" altLang="zh-CN" dirty="0" smtClean="0"/>
              <a:t>是</a:t>
            </a:r>
            <a:r>
              <a:rPr lang="zh-CN" altLang="en-US" dirty="0" smtClean="0"/>
              <a:t>：</a:t>
            </a:r>
            <a:endParaRPr lang="en-US" altLang="zh-CN" dirty="0" smtClean="0"/>
          </a:p>
          <a:p>
            <a:pPr lvl="1"/>
            <a:r>
              <a:rPr lang="zh-CN" altLang="zh-CN" dirty="0" smtClean="0"/>
              <a:t>软件</a:t>
            </a:r>
            <a:r>
              <a:rPr lang="zh-CN" altLang="zh-CN" dirty="0"/>
              <a:t>需求数据</a:t>
            </a:r>
            <a:r>
              <a:rPr lang="en-US" altLang="zh-CN" dirty="0"/>
              <a:t>(</a:t>
            </a:r>
            <a:r>
              <a:rPr lang="zh-CN" altLang="zh-CN" dirty="0"/>
              <a:t>见</a:t>
            </a:r>
            <a:r>
              <a:rPr lang="en-US" altLang="zh-CN" dirty="0"/>
              <a:t>23.3.3.1</a:t>
            </a:r>
            <a:r>
              <a:rPr lang="en-US" altLang="zh-CN" dirty="0" smtClean="0"/>
              <a:t>)</a:t>
            </a:r>
          </a:p>
          <a:p>
            <a:pPr lvl="1"/>
            <a:r>
              <a:rPr lang="zh-CN" altLang="zh-CN" dirty="0" smtClean="0"/>
              <a:t>软件开发</a:t>
            </a:r>
            <a:r>
              <a:rPr lang="zh-CN" altLang="zh-CN" dirty="0"/>
              <a:t>计划和软件</a:t>
            </a:r>
            <a:r>
              <a:rPr lang="zh-CN" altLang="zh-CN" dirty="0" smtClean="0"/>
              <a:t>设计标准</a:t>
            </a:r>
            <a:endParaRPr lang="en-US" altLang="zh-CN" dirty="0" smtClean="0"/>
          </a:p>
          <a:p>
            <a:endParaRPr lang="en-US" altLang="zh-CN" dirty="0" smtClean="0"/>
          </a:p>
          <a:p>
            <a:r>
              <a:rPr lang="zh-CN" altLang="en-US" dirty="0" smtClean="0"/>
              <a:t>设计</a:t>
            </a:r>
            <a:r>
              <a:rPr lang="zh-CN" altLang="zh-CN" dirty="0" smtClean="0"/>
              <a:t>过程</a:t>
            </a:r>
            <a:r>
              <a:rPr lang="zh-CN" altLang="zh-CN" dirty="0"/>
              <a:t>的主要</a:t>
            </a:r>
            <a:r>
              <a:rPr lang="zh-CN" altLang="zh-CN" dirty="0" smtClean="0"/>
              <a:t>输</a:t>
            </a:r>
            <a:r>
              <a:rPr lang="zh-CN" altLang="en-US" dirty="0" smtClean="0"/>
              <a:t>出</a:t>
            </a:r>
            <a:r>
              <a:rPr lang="zh-CN" altLang="zh-CN" dirty="0" smtClean="0"/>
              <a:t>是</a:t>
            </a:r>
            <a:r>
              <a:rPr lang="zh-CN" altLang="zh-CN" b="1" dirty="0"/>
              <a:t>设计</a:t>
            </a:r>
            <a:r>
              <a:rPr lang="zh-CN" altLang="zh-CN" b="1" dirty="0" smtClean="0"/>
              <a:t>描述</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23.3.3.2 </a:t>
            </a:r>
            <a:r>
              <a:rPr lang="zh-CN" altLang="en-US" dirty="0"/>
              <a:t>软件设计过程</a:t>
            </a:r>
          </a:p>
        </p:txBody>
      </p:sp>
      <p:sp>
        <p:nvSpPr>
          <p:cNvPr id="4" name="文本框 3"/>
          <p:cNvSpPr txBox="1"/>
          <p:nvPr/>
        </p:nvSpPr>
        <p:spPr>
          <a:xfrm>
            <a:off x="1358152" y="1081010"/>
            <a:ext cx="1723549" cy="461665"/>
          </a:xfrm>
          <a:prstGeom prst="rect">
            <a:avLst/>
          </a:prstGeom>
          <a:noFill/>
        </p:spPr>
        <p:txBody>
          <a:bodyPr wrap="none" rtlCol="0">
            <a:spAutoFit/>
          </a:bodyPr>
          <a:lstStyle/>
          <a:p>
            <a:r>
              <a:rPr lang="zh-CN" altLang="en-US" dirty="0" smtClean="0"/>
              <a:t>设计描述：</a:t>
            </a:r>
            <a:endParaRPr lang="zh-CN" altLang="en-US" dirty="0"/>
          </a:p>
        </p:txBody>
      </p:sp>
      <p:sp>
        <p:nvSpPr>
          <p:cNvPr id="5" name="文本框 4"/>
          <p:cNvSpPr txBox="1"/>
          <p:nvPr/>
        </p:nvSpPr>
        <p:spPr>
          <a:xfrm>
            <a:off x="1069041" y="1490381"/>
            <a:ext cx="8074959" cy="4832092"/>
          </a:xfrm>
          <a:prstGeom prst="rect">
            <a:avLst/>
          </a:prstGeom>
          <a:noFill/>
          <a:ln>
            <a:solidFill>
              <a:srgbClr val="000000"/>
            </a:solidFill>
          </a:ln>
        </p:spPr>
        <p:txBody>
          <a:bodyPr wrap="square" rtlCol="0">
            <a:spAutoFit/>
          </a:bodyPr>
          <a:lstStyle/>
          <a:p>
            <a:r>
              <a:rPr lang="zh-CN" altLang="en-US" sz="2000" dirty="0" smtClean="0"/>
              <a:t>（</a:t>
            </a:r>
            <a:r>
              <a:rPr lang="en-US" altLang="zh-CN" sz="1800" dirty="0" smtClean="0"/>
              <a:t>1</a:t>
            </a:r>
            <a:r>
              <a:rPr lang="zh-CN" altLang="en-US" sz="1800" dirty="0" smtClean="0"/>
              <a:t>）详细描述软件是如何满足高层需求的，包括算法、数据结构、以及对处理器和任务的分配。</a:t>
            </a:r>
            <a:endParaRPr lang="en-US" altLang="zh-CN" sz="1800" dirty="0" smtClean="0"/>
          </a:p>
          <a:p>
            <a:r>
              <a:rPr lang="zh-CN" altLang="en-US" sz="1800" dirty="0" smtClean="0"/>
              <a:t>（</a:t>
            </a:r>
            <a:r>
              <a:rPr lang="en-US" altLang="zh-CN" sz="1800" dirty="0" smtClean="0"/>
              <a:t>2</a:t>
            </a:r>
            <a:r>
              <a:rPr lang="zh-CN" altLang="en-US" sz="1800" dirty="0" smtClean="0"/>
              <a:t>）描述软件体系结构中对软件结构的定义是如何满足需求的。</a:t>
            </a:r>
            <a:endParaRPr lang="en-US" altLang="zh-CN" sz="1800" dirty="0" smtClean="0"/>
          </a:p>
          <a:p>
            <a:r>
              <a:rPr lang="zh-CN" altLang="en-US" sz="1800" dirty="0" smtClean="0"/>
              <a:t>（</a:t>
            </a:r>
            <a:r>
              <a:rPr lang="en-US" altLang="zh-CN" sz="1800" dirty="0" smtClean="0"/>
              <a:t>3</a:t>
            </a:r>
            <a:r>
              <a:rPr lang="zh-CN" altLang="en-US" sz="1800" dirty="0" smtClean="0"/>
              <a:t>）输入输出描述，例如，数据字典，包括软件体系结构的内部和外部所涉及的。</a:t>
            </a:r>
            <a:endParaRPr lang="en-US" altLang="zh-CN" sz="1800" dirty="0" smtClean="0"/>
          </a:p>
          <a:p>
            <a:r>
              <a:rPr lang="zh-CN" altLang="en-US" sz="1800" dirty="0" smtClean="0"/>
              <a:t>（</a:t>
            </a:r>
            <a:r>
              <a:rPr lang="en-US" altLang="zh-CN" sz="1800" dirty="0" smtClean="0"/>
              <a:t>4</a:t>
            </a:r>
            <a:r>
              <a:rPr lang="zh-CN" altLang="en-US" sz="1800" dirty="0" smtClean="0"/>
              <a:t>）设计的数据流和控制流。</a:t>
            </a:r>
            <a:endParaRPr lang="en-US" altLang="zh-CN" sz="1800" dirty="0" smtClean="0"/>
          </a:p>
          <a:p>
            <a:r>
              <a:rPr lang="zh-CN" altLang="en-US" sz="1800" dirty="0" smtClean="0"/>
              <a:t>（</a:t>
            </a:r>
            <a:r>
              <a:rPr lang="en-US" altLang="zh-CN" sz="1800" dirty="0" smtClean="0"/>
              <a:t>5</a:t>
            </a:r>
            <a:r>
              <a:rPr lang="zh-CN" altLang="en-US" sz="1800" dirty="0" smtClean="0"/>
              <a:t>）资源限制，管理每个资源的策略和限制，余量和测试余量的方法，例如时序和内存。</a:t>
            </a:r>
            <a:endParaRPr lang="en-US" altLang="zh-CN" sz="1800" dirty="0" smtClean="0"/>
          </a:p>
          <a:p>
            <a:r>
              <a:rPr lang="zh-CN" altLang="en-US" sz="1800" dirty="0" smtClean="0"/>
              <a:t>（</a:t>
            </a:r>
            <a:r>
              <a:rPr lang="en-US" altLang="zh-CN" sz="1800" dirty="0" smtClean="0"/>
              <a:t>6</a:t>
            </a:r>
            <a:r>
              <a:rPr lang="zh-CN" altLang="en-US" sz="1800" dirty="0" smtClean="0"/>
              <a:t>）调度规程和处理器间</a:t>
            </a:r>
            <a:r>
              <a:rPr lang="en-US" altLang="zh-CN" sz="1800" dirty="0" smtClean="0"/>
              <a:t>/</a:t>
            </a:r>
            <a:r>
              <a:rPr lang="zh-CN" altLang="en-US" sz="1800" dirty="0" smtClean="0"/>
              <a:t>任务间的通信机制，包括严格的时序顺序、抢先调度策略、</a:t>
            </a:r>
            <a:r>
              <a:rPr lang="en-US" altLang="zh-CN" sz="1800" dirty="0" smtClean="0"/>
              <a:t>Ada</a:t>
            </a:r>
            <a:r>
              <a:rPr lang="zh-CN" altLang="en-US" sz="1800" dirty="0" smtClean="0"/>
              <a:t>语言的交会</a:t>
            </a:r>
            <a:r>
              <a:rPr lang="en-US" altLang="zh-CN" sz="1800" dirty="0" smtClean="0"/>
              <a:t>(rendezvous)</a:t>
            </a:r>
            <a:r>
              <a:rPr lang="zh-CN" altLang="en-US" sz="1800" dirty="0" smtClean="0"/>
              <a:t>和中断。</a:t>
            </a:r>
            <a:endParaRPr lang="en-US" altLang="zh-CN" sz="1800" dirty="0" smtClean="0"/>
          </a:p>
          <a:p>
            <a:r>
              <a:rPr lang="zh-CN" altLang="en-US" sz="1800" dirty="0" smtClean="0"/>
              <a:t>（</a:t>
            </a:r>
            <a:r>
              <a:rPr lang="en-US" altLang="zh-CN" sz="1800" dirty="0" smtClean="0"/>
              <a:t>7</a:t>
            </a:r>
            <a:r>
              <a:rPr lang="zh-CN" altLang="en-US" sz="1800" dirty="0" smtClean="0"/>
              <a:t>）设计方法和设计细节，例如软件数据加载、用户可修改的数据和多版本的不类同的软件。</a:t>
            </a:r>
            <a:endParaRPr lang="en-US" altLang="zh-CN" sz="1800" dirty="0" smtClean="0"/>
          </a:p>
          <a:p>
            <a:r>
              <a:rPr lang="zh-CN" altLang="en-US" sz="1800" dirty="0" smtClean="0"/>
              <a:t>（</a:t>
            </a:r>
            <a:r>
              <a:rPr lang="en-US" altLang="zh-CN" sz="1800" dirty="0" smtClean="0"/>
              <a:t>8</a:t>
            </a:r>
            <a:r>
              <a:rPr lang="zh-CN" altLang="en-US" sz="1800" dirty="0" smtClean="0"/>
              <a:t>）分区方法和预防分区被破坏的方法。</a:t>
            </a:r>
            <a:endParaRPr lang="en-US" altLang="zh-CN" sz="1800" dirty="0" smtClean="0"/>
          </a:p>
          <a:p>
            <a:r>
              <a:rPr lang="zh-CN" altLang="en-US" sz="1800" dirty="0" smtClean="0"/>
              <a:t>（</a:t>
            </a:r>
            <a:r>
              <a:rPr lang="en-US" altLang="zh-CN" sz="1800" dirty="0" smtClean="0"/>
              <a:t>9</a:t>
            </a:r>
            <a:r>
              <a:rPr lang="zh-CN" altLang="en-US" sz="1800" dirty="0" smtClean="0"/>
              <a:t>）软件部件的描述，说明这些软件是新开发的还是先前开发的，如果是先前开发的，要给出接受的基线。</a:t>
            </a:r>
            <a:endParaRPr lang="en-US" altLang="zh-CN" sz="1800" dirty="0" smtClean="0"/>
          </a:p>
          <a:p>
            <a:r>
              <a:rPr lang="zh-CN" altLang="en-US" sz="1800" dirty="0" smtClean="0"/>
              <a:t>（</a:t>
            </a:r>
            <a:r>
              <a:rPr lang="en-US" altLang="zh-CN" sz="1800" dirty="0" smtClean="0"/>
              <a:t>10</a:t>
            </a:r>
            <a:r>
              <a:rPr lang="zh-CN" altLang="en-US" sz="1800" dirty="0" smtClean="0"/>
              <a:t>）从软件设计过程中派生的需求。</a:t>
            </a:r>
            <a:endParaRPr lang="en-US" altLang="zh-CN" sz="1800" dirty="0" smtClean="0"/>
          </a:p>
          <a:p>
            <a:r>
              <a:rPr lang="zh-CN" altLang="en-US" sz="1800" dirty="0" smtClean="0"/>
              <a:t>（</a:t>
            </a:r>
            <a:r>
              <a:rPr lang="en-US" altLang="zh-CN" sz="1800" dirty="0" smtClean="0"/>
              <a:t>11</a:t>
            </a:r>
            <a:r>
              <a:rPr lang="zh-CN" altLang="en-US" sz="1800" dirty="0" smtClean="0"/>
              <a:t>）如果系统中含有无效代码，要描述如何保证这些代码不会运行。</a:t>
            </a:r>
            <a:endParaRPr lang="en-US" altLang="zh-CN" sz="1800" dirty="0" smtClean="0"/>
          </a:p>
        </p:txBody>
      </p:sp>
    </p:spTree>
    <p:extLst>
      <p:ext uri="{BB962C8B-B14F-4D97-AF65-F5344CB8AC3E}">
        <p14:creationId xmlns:p14="http://schemas.microsoft.com/office/powerpoint/2010/main" val="27730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23.3.3.2 </a:t>
            </a:r>
            <a:r>
              <a:rPr lang="zh-CN" altLang="en-US" dirty="0" smtClean="0"/>
              <a:t>软件设计过程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633473937"/>
              </p:ext>
            </p:extLst>
          </p:nvPr>
        </p:nvGraphicFramePr>
        <p:xfrm>
          <a:off x="1263733" y="1594879"/>
          <a:ext cx="7261411" cy="3881331"/>
        </p:xfrm>
        <a:graphic>
          <a:graphicData uri="http://schemas.openxmlformats.org/drawingml/2006/table">
            <a:tbl>
              <a:tblPr firstRow="1" firstCol="1" lastRow="1" lastCol="1" bandRow="1" bandCol="1"/>
              <a:tblGrid>
                <a:gridCol w="617480">
                  <a:extLst>
                    <a:ext uri="{9D8B030D-6E8A-4147-A177-3AD203B41FA5}">
                      <a16:colId xmlns:a16="http://schemas.microsoft.com/office/drawing/2014/main" val="1496140015"/>
                    </a:ext>
                  </a:extLst>
                </a:gridCol>
                <a:gridCol w="6643931">
                  <a:extLst>
                    <a:ext uri="{9D8B030D-6E8A-4147-A177-3AD203B41FA5}">
                      <a16:colId xmlns:a16="http://schemas.microsoft.com/office/drawing/2014/main" val="1489771742"/>
                    </a:ext>
                  </a:extLst>
                </a:gridCol>
              </a:tblGrid>
              <a:tr h="479736">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设计</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过程</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评价</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指导</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108706"/>
                  </a:ext>
                </a:extLst>
              </a:tr>
              <a:tr h="592542">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开发出的底层需求和软件体系结构应当符合软件设计标准，并是可追踪、可验证和一致的。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080484"/>
                  </a:ext>
                </a:extLst>
              </a:tr>
              <a:tr h="29627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要定义和分析派生出的需求，以保证更高层的需求没有被妥协。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1475334"/>
                  </a:ext>
                </a:extLst>
              </a:tr>
              <a:tr h="888813">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软件设计过程活动可以向软件引入可能的失效模式，或者排除掉。使用分区或其它的体系结构方法可能会改变软件部件的</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等级</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这种</a:t>
                      </a:r>
                      <a:r>
                        <a:rPr lang="zh-CN" sz="1800" kern="1200" dirty="0">
                          <a:solidFill>
                            <a:schemeClr val="tx1"/>
                          </a:solidFill>
                          <a:effectLst/>
                          <a:latin typeface="Times New Roman" panose="02020603050405020304" pitchFamily="18" charset="0"/>
                          <a:ea typeface="宋体" panose="02010600030101010101" pitchFamily="2" charset="-122"/>
                          <a:cs typeface="+mn-cs"/>
                        </a:rPr>
                        <a:t>情况下，必须定义额外的数据作为派生出的需求，提供给系统安全评估过程。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14046"/>
                  </a:ext>
                </a:extLst>
              </a:tr>
              <a:tr h="29627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当规定了安全相关的需求时，控制流和数据流必须被监督。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798847"/>
                  </a:ext>
                </a:extLst>
              </a:tr>
              <a:tr h="29627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5</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对失效条件的响应必须与安全相关的需求一致。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1748219"/>
                  </a:ext>
                </a:extLst>
              </a:tr>
              <a:tr h="592542">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6</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在软件设计过程中，对那些不充分的或不正确的输入，要反馈给整个软件生命周期过程、软件需求过程、或软件策划过程，进行澄清和纠错。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27508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23.3.3.2 </a:t>
            </a:r>
            <a:r>
              <a:rPr lang="zh-CN" altLang="en-US" dirty="0" smtClean="0"/>
              <a:t>软件设计过程</a:t>
            </a:r>
            <a:endParaRPr lang="zh-CN" altLang="en-US" dirty="0"/>
          </a:p>
        </p:txBody>
      </p:sp>
      <p:sp>
        <p:nvSpPr>
          <p:cNvPr id="3" name="内容占位符 2"/>
          <p:cNvSpPr>
            <a:spLocks noGrp="1"/>
          </p:cNvSpPr>
          <p:nvPr>
            <p:ph idx="1"/>
          </p:nvPr>
        </p:nvSpPr>
        <p:spPr>
          <a:xfrm>
            <a:off x="885371" y="1295400"/>
            <a:ext cx="8106229" cy="4902200"/>
          </a:xfrm>
        </p:spPr>
        <p:txBody>
          <a:bodyPr/>
          <a:lstStyle/>
          <a:p>
            <a:r>
              <a:rPr lang="zh-CN" altLang="en-US" sz="2400" dirty="0" smtClean="0"/>
              <a:t>设计人员必须要考虑到哪些软件是允许用户修改的，</a:t>
            </a:r>
            <a:r>
              <a:rPr lang="zh-CN" altLang="en-US" sz="2400" b="1" dirty="0" smtClean="0"/>
              <a:t>以便尽可能在不改变整个软件结构的前提下充分满足用户的需求。</a:t>
            </a:r>
            <a:endParaRPr lang="en-US" altLang="zh-CN" sz="2400" b="1" dirty="0" smtClean="0"/>
          </a:p>
          <a:p>
            <a:pPr lvl="1"/>
            <a:r>
              <a:rPr lang="zh-CN" altLang="en-US" sz="2000" dirty="0" smtClean="0"/>
              <a:t>用户可修改的软件类型很多，例如，</a:t>
            </a:r>
            <a:endParaRPr lang="en-US" altLang="zh-CN" sz="2000" dirty="0" smtClean="0"/>
          </a:p>
          <a:p>
            <a:pPr lvl="2"/>
            <a:r>
              <a:rPr lang="zh-CN" altLang="en-US" sz="1600" dirty="0" smtClean="0"/>
              <a:t>内存中一位</a:t>
            </a:r>
            <a:r>
              <a:rPr lang="en-US" sz="1600" dirty="0" smtClean="0"/>
              <a:t>(bit)</a:t>
            </a:r>
            <a:r>
              <a:rPr lang="zh-CN" altLang="en-US" sz="1600" dirty="0" smtClean="0"/>
              <a:t>数据的变更，以适应从两个设备中选择一个；</a:t>
            </a:r>
            <a:endParaRPr lang="en-US" altLang="zh-CN" sz="1600" dirty="0" smtClean="0"/>
          </a:p>
          <a:p>
            <a:pPr lvl="2"/>
            <a:r>
              <a:rPr lang="zh-CN" altLang="en-US" sz="1600" dirty="0" smtClean="0"/>
              <a:t>一个消息表；</a:t>
            </a:r>
            <a:endParaRPr lang="en-US" altLang="zh-CN" sz="1600" dirty="0" smtClean="0"/>
          </a:p>
          <a:p>
            <a:pPr lvl="2"/>
            <a:r>
              <a:rPr lang="zh-CN" altLang="en-US" sz="1600" dirty="0" smtClean="0"/>
              <a:t>或一个可编程的内存区域；</a:t>
            </a:r>
            <a:endParaRPr lang="en-US" altLang="zh-CN" sz="1600" dirty="0" smtClean="0"/>
          </a:p>
          <a:p>
            <a:pPr lvl="2"/>
            <a:r>
              <a:rPr lang="zh-CN" altLang="en-US" sz="1600" dirty="0" smtClean="0"/>
              <a:t>以及需要通过编译和链接实现与机场地面维修功能集成的新软件，等等。</a:t>
            </a:r>
          </a:p>
          <a:p>
            <a:r>
              <a:rPr lang="zh-CN" altLang="zh-CN" sz="2400" dirty="0"/>
              <a:t>任何层面上，都可能含有可</a:t>
            </a:r>
            <a:r>
              <a:rPr lang="zh-CN" altLang="zh-CN" sz="2400" dirty="0" smtClean="0"/>
              <a:t>修改部件</a:t>
            </a:r>
            <a:r>
              <a:rPr lang="zh-CN" altLang="en-US" sz="2400" dirty="0" smtClean="0"/>
              <a:t>，</a:t>
            </a:r>
            <a:r>
              <a:rPr lang="zh-CN" altLang="zh-CN" sz="2400" dirty="0" smtClean="0"/>
              <a:t>需要</a:t>
            </a:r>
            <a:r>
              <a:rPr lang="zh-CN" altLang="zh-CN" sz="2400" dirty="0"/>
              <a:t>考虑：</a:t>
            </a:r>
          </a:p>
          <a:p>
            <a:pPr lvl="1"/>
            <a:r>
              <a:rPr lang="en-US" altLang="zh-CN" sz="2000" dirty="0"/>
              <a:t>1</a:t>
            </a:r>
            <a:r>
              <a:rPr lang="zh-CN" altLang="zh-CN" sz="2000" dirty="0"/>
              <a:t>）要对不可修改的软件进行保护，预防可修改软件对不可修改的软件的安全运行的干扰</a:t>
            </a:r>
            <a:r>
              <a:rPr lang="zh-CN" altLang="zh-CN" sz="2000" dirty="0" smtClean="0"/>
              <a:t>。</a:t>
            </a:r>
            <a:endParaRPr lang="en-US" altLang="zh-CN" sz="2000" dirty="0" smtClean="0"/>
          </a:p>
          <a:p>
            <a:pPr lvl="2"/>
            <a:r>
              <a:rPr lang="zh-CN" altLang="zh-CN" sz="1600" dirty="0" smtClean="0"/>
              <a:t>这种</a:t>
            </a:r>
            <a:r>
              <a:rPr lang="zh-CN" altLang="zh-CN" sz="1600" dirty="0"/>
              <a:t>保护可以用硬件的方法，也可以用软件的方法，或用工具的方法，或三者的结合来实施；</a:t>
            </a:r>
          </a:p>
          <a:p>
            <a:pPr lvl="1"/>
            <a:r>
              <a:rPr lang="en-US" altLang="zh-CN" sz="2000" dirty="0"/>
              <a:t>2</a:t>
            </a:r>
            <a:r>
              <a:rPr lang="zh-CN" altLang="zh-CN" sz="2000" dirty="0"/>
              <a:t>）必须标明对用户可修改软件进行修改的方法具有唯一性，从而限制对可修改软件修改途径。</a:t>
            </a:r>
            <a:endParaRPr lang="zh-CN" altLang="en-US" sz="2000" dirty="0"/>
          </a:p>
        </p:txBody>
      </p:sp>
    </p:spTree>
    <p:extLst>
      <p:ext uri="{BB962C8B-B14F-4D97-AF65-F5344CB8AC3E}">
        <p14:creationId xmlns:p14="http://schemas.microsoft.com/office/powerpoint/2010/main" val="89663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23.1 </a:t>
            </a:r>
            <a:r>
              <a:rPr lang="zh-CN" altLang="en-US" dirty="0" smtClean="0"/>
              <a:t>引言</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民用航空领域是最重要的“安全关键”领域。</a:t>
            </a:r>
            <a:endParaRPr lang="en-US" altLang="zh-CN" dirty="0" smtClean="0"/>
          </a:p>
          <a:p>
            <a:r>
              <a:rPr lang="zh-CN" altLang="en-US" dirty="0" smtClean="0"/>
              <a:t>民航飞机和地面系统的安全关系到乘客的人身安全，也是航空服务的第一任务。</a:t>
            </a:r>
            <a:endParaRPr lang="en-US" altLang="zh-CN" dirty="0" smtClean="0"/>
          </a:p>
          <a:p>
            <a:r>
              <a:rPr lang="zh-CN" altLang="zh-CN" dirty="0"/>
              <a:t>美国联邦航空署</a:t>
            </a:r>
            <a:r>
              <a:rPr lang="en-US" altLang="zh-CN" dirty="0"/>
              <a:t>(FAA-- Federal Aviation Administration)</a:t>
            </a:r>
            <a:r>
              <a:rPr lang="zh-CN" altLang="zh-CN" dirty="0"/>
              <a:t>，欧洲的联合航空当局</a:t>
            </a:r>
            <a:r>
              <a:rPr lang="en-US" altLang="zh-CN" dirty="0"/>
              <a:t>(Joint Aviation Authorities)</a:t>
            </a:r>
            <a:r>
              <a:rPr lang="zh-CN" altLang="zh-CN" dirty="0"/>
              <a:t>等组织对航空飞行器</a:t>
            </a:r>
            <a:r>
              <a:rPr lang="zh-CN" altLang="zh-CN" dirty="0" smtClean="0"/>
              <a:t>的</a:t>
            </a:r>
            <a:r>
              <a:rPr lang="zh-CN" altLang="en-US" dirty="0" smtClean="0"/>
              <a:t>进行</a:t>
            </a:r>
            <a:r>
              <a:rPr lang="zh-CN" altLang="zh-CN" dirty="0" smtClean="0"/>
              <a:t>认证</a:t>
            </a:r>
            <a:endParaRPr lang="en-US" altLang="zh-CN" dirty="0" smtClean="0"/>
          </a:p>
          <a:p>
            <a:r>
              <a:rPr lang="en-US" dirty="0" smtClean="0"/>
              <a:t>1980</a:t>
            </a:r>
            <a:r>
              <a:rPr lang="zh-CN" altLang="en-US" dirty="0" smtClean="0"/>
              <a:t>年代的早期，欧美等国家意识到必须建立工业界认可的软件开发方法，以满足航空工作要求</a:t>
            </a:r>
            <a:r>
              <a:rPr lang="en-US" dirty="0" smtClean="0"/>
              <a:t>(airworthiness requirements)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23.3.3.3 </a:t>
            </a:r>
            <a:r>
              <a:rPr lang="zh-CN" altLang="en-US" dirty="0" smtClean="0"/>
              <a:t>软件编码过程</a:t>
            </a:r>
            <a:endParaRPr lang="zh-CN" altLang="en-US" dirty="0"/>
          </a:p>
        </p:txBody>
      </p:sp>
      <p:sp>
        <p:nvSpPr>
          <p:cNvPr id="3" name="内容占位符 2"/>
          <p:cNvSpPr>
            <a:spLocks noGrp="1"/>
          </p:cNvSpPr>
          <p:nvPr>
            <p:ph idx="1"/>
          </p:nvPr>
        </p:nvSpPr>
        <p:spPr>
          <a:xfrm>
            <a:off x="914400" y="1190146"/>
            <a:ext cx="8001000" cy="4902200"/>
          </a:xfrm>
        </p:spPr>
        <p:txBody>
          <a:bodyPr/>
          <a:lstStyle/>
          <a:p>
            <a:r>
              <a:rPr lang="zh-CN" altLang="en-US" dirty="0" smtClean="0"/>
              <a:t>软件编码过程的目标是保证开发出的源代码是可追踪的、可验证的、一致的，并准确地实现了需求。</a:t>
            </a:r>
          </a:p>
          <a:p>
            <a:r>
              <a:rPr lang="zh-CN" altLang="en-US" b="1" dirty="0" smtClean="0"/>
              <a:t>软件编码过程活动的输入</a:t>
            </a:r>
            <a:r>
              <a:rPr lang="zh-CN" altLang="en-US" dirty="0" smtClean="0"/>
              <a:t>：</a:t>
            </a:r>
            <a:endParaRPr lang="en-US" altLang="zh-CN" dirty="0" smtClean="0"/>
          </a:p>
          <a:p>
            <a:pPr lvl="1"/>
            <a:r>
              <a:rPr lang="zh-CN" altLang="en-US" dirty="0" smtClean="0"/>
              <a:t>软件设计过程中输出的低层需求和软件体系结构，</a:t>
            </a:r>
            <a:endParaRPr lang="en-US" altLang="zh-CN" dirty="0" smtClean="0"/>
          </a:p>
          <a:p>
            <a:pPr lvl="1"/>
            <a:r>
              <a:rPr lang="zh-CN" altLang="en-US" dirty="0" smtClean="0"/>
              <a:t>软件开发计划</a:t>
            </a:r>
            <a:endParaRPr lang="en-US" altLang="zh-CN" dirty="0" smtClean="0"/>
          </a:p>
          <a:p>
            <a:pPr lvl="1"/>
            <a:r>
              <a:rPr lang="zh-CN" altLang="en-US" dirty="0" smtClean="0"/>
              <a:t>软件编码标准。</a:t>
            </a:r>
            <a:endParaRPr lang="en-US" altLang="zh-CN" dirty="0" smtClean="0"/>
          </a:p>
          <a:p>
            <a:r>
              <a:rPr lang="zh-CN" altLang="en-US" dirty="0" smtClean="0"/>
              <a:t>编码过程可以是多次的，直到满足计划的准则要求。</a:t>
            </a:r>
            <a:endParaRPr lang="en-US" altLang="zh-CN" dirty="0" smtClean="0"/>
          </a:p>
          <a:p>
            <a:r>
              <a:rPr lang="zh-CN" altLang="en-US" b="1" dirty="0" smtClean="0"/>
              <a:t>该过程的主要输出：</a:t>
            </a:r>
            <a:r>
              <a:rPr lang="zh-CN" altLang="en-US" dirty="0" smtClean="0"/>
              <a:t>源代码和目标码，同时要包括进行编译、链接和装入</a:t>
            </a:r>
            <a:r>
              <a:rPr lang="en-US" altLang="zh-CN" dirty="0" smtClean="0"/>
              <a:t>(</a:t>
            </a:r>
            <a:r>
              <a:rPr lang="zh-CN" altLang="en-US" dirty="0" smtClean="0"/>
              <a:t>下载</a:t>
            </a:r>
            <a:r>
              <a:rPr lang="en-US" altLang="zh-CN" dirty="0" smtClean="0"/>
              <a:t>)</a:t>
            </a:r>
            <a:r>
              <a:rPr lang="zh-CN" altLang="en-US" dirty="0" smtClean="0"/>
              <a:t>的相关说明。</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145633504"/>
              </p:ext>
            </p:extLst>
          </p:nvPr>
        </p:nvGraphicFramePr>
        <p:xfrm>
          <a:off x="1435760" y="2782669"/>
          <a:ext cx="6698434" cy="2220175"/>
        </p:xfrm>
        <a:graphic>
          <a:graphicData uri="http://schemas.openxmlformats.org/drawingml/2006/table">
            <a:tbl>
              <a:tblPr firstRow="1" firstCol="1" lastRow="1" lastCol="1" bandRow="1" bandCol="1"/>
              <a:tblGrid>
                <a:gridCol w="720238">
                  <a:extLst>
                    <a:ext uri="{9D8B030D-6E8A-4147-A177-3AD203B41FA5}">
                      <a16:colId xmlns:a16="http://schemas.microsoft.com/office/drawing/2014/main" val="727440986"/>
                    </a:ext>
                  </a:extLst>
                </a:gridCol>
                <a:gridCol w="5978196">
                  <a:extLst>
                    <a:ext uri="{9D8B030D-6E8A-4147-A177-3AD203B41FA5}">
                      <a16:colId xmlns:a16="http://schemas.microsoft.com/office/drawing/2014/main" val="4123984408"/>
                    </a:ext>
                  </a:extLst>
                </a:gridCol>
              </a:tblGrid>
              <a:tr h="185553">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编码</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过程</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评价</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指导</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756941"/>
                  </a:ext>
                </a:extLst>
              </a:tr>
              <a:tr h="389171">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源代码要实现低层需求，并符合软件体系结构的要求。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755030"/>
                  </a:ext>
                </a:extLst>
              </a:tr>
              <a:tr h="38917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源代码要符合编码标准的要求。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9521414"/>
                  </a:ext>
                </a:extLst>
              </a:tr>
              <a:tr h="38917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源代码对于设计描述是可追踪的。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858559"/>
                  </a:ext>
                </a:extLst>
              </a:tr>
              <a:tr h="778342">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编码过程中，要提出不足和不准确的输入，并将其反馈给软件需求过程、软件设计过程或软件策划过程。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526145"/>
                  </a:ext>
                </a:extLst>
              </a:tr>
            </a:tbl>
          </a:graphicData>
        </a:graphic>
      </p:graphicFrame>
      <p:sp>
        <p:nvSpPr>
          <p:cNvPr id="4" name="矩形 3"/>
          <p:cNvSpPr/>
          <p:nvPr/>
        </p:nvSpPr>
        <p:spPr>
          <a:xfrm>
            <a:off x="1143001" y="1507045"/>
            <a:ext cx="7283952" cy="830997"/>
          </a:xfrm>
          <a:prstGeom prst="rect">
            <a:avLst/>
          </a:prstGeom>
        </p:spPr>
        <p:txBody>
          <a:bodyPr wrap="square">
            <a:spAutoFit/>
          </a:bodyPr>
          <a:lstStyle/>
          <a:p>
            <a:r>
              <a:rPr lang="zh-CN" altLang="zh-CN" dirty="0" smtClean="0">
                <a:cs typeface="Times New Roman" panose="02020603050405020304" pitchFamily="18" charset="0"/>
              </a:rPr>
              <a:t>只有</a:t>
            </a:r>
            <a:r>
              <a:rPr lang="zh-CN" altLang="zh-CN" dirty="0">
                <a:cs typeface="Times New Roman" panose="02020603050405020304" pitchFamily="18" charset="0"/>
              </a:rPr>
              <a:t>完成</a:t>
            </a:r>
            <a:r>
              <a:rPr lang="zh-CN" altLang="zh-CN" dirty="0" smtClean="0">
                <a:cs typeface="Times New Roman" panose="02020603050405020304" pitchFamily="18" charset="0"/>
              </a:rPr>
              <a:t>编码，</a:t>
            </a:r>
            <a:r>
              <a:rPr lang="zh-CN" altLang="zh-CN" dirty="0">
                <a:cs typeface="Times New Roman" panose="02020603050405020304" pitchFamily="18" charset="0"/>
              </a:rPr>
              <a:t>并达到所要求的目的时，编码过程才算完成。</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23.3.3.4 </a:t>
            </a:r>
            <a:r>
              <a:rPr lang="zh-CN" altLang="en-US" dirty="0" smtClean="0"/>
              <a:t>集成过程</a:t>
            </a:r>
            <a:endParaRPr lang="zh-CN" altLang="en-US" dirty="0"/>
          </a:p>
        </p:txBody>
      </p:sp>
      <p:sp>
        <p:nvSpPr>
          <p:cNvPr id="3" name="内容占位符 2"/>
          <p:cNvSpPr>
            <a:spLocks noGrp="1"/>
          </p:cNvSpPr>
          <p:nvPr>
            <p:ph idx="1"/>
          </p:nvPr>
        </p:nvSpPr>
        <p:spPr>
          <a:xfrm>
            <a:off x="990600" y="1295400"/>
            <a:ext cx="7804744" cy="4902200"/>
          </a:xfrm>
        </p:spPr>
        <p:txBody>
          <a:bodyPr/>
          <a:lstStyle/>
          <a:p>
            <a:r>
              <a:rPr lang="zh-CN" altLang="en-US" dirty="0" smtClean="0"/>
              <a:t>在集成过程中，对目标计算机、源代码和目标码进行链接、装载，集成到的航空机载系统和设备中。</a:t>
            </a:r>
            <a:endParaRPr lang="en-US" altLang="zh-CN" dirty="0" smtClean="0"/>
          </a:p>
          <a:p>
            <a:r>
              <a:rPr lang="zh-CN" altLang="en-US" dirty="0" smtClean="0"/>
              <a:t>集成过程的目的是：将可执行代码装载到目标硬件，完成硬件</a:t>
            </a:r>
            <a:r>
              <a:rPr lang="en-US" dirty="0" smtClean="0"/>
              <a:t>/</a:t>
            </a:r>
            <a:r>
              <a:rPr lang="zh-CN" altLang="en-US" dirty="0" smtClean="0"/>
              <a:t>软件集成。</a:t>
            </a:r>
            <a:endParaRPr lang="en-US" altLang="zh-CN" dirty="0" smtClean="0"/>
          </a:p>
          <a:p>
            <a:r>
              <a:rPr lang="zh-CN" altLang="en-US" dirty="0" smtClean="0"/>
              <a:t>设备软件经常会采用嵌入式的交叉开发方式。</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40642387"/>
              </p:ext>
            </p:extLst>
          </p:nvPr>
        </p:nvGraphicFramePr>
        <p:xfrm>
          <a:off x="1388046" y="4187833"/>
          <a:ext cx="7302043" cy="2009767"/>
        </p:xfrm>
        <a:graphic>
          <a:graphicData uri="http://schemas.openxmlformats.org/drawingml/2006/table">
            <a:tbl>
              <a:tblPr firstRow="1" firstCol="1" lastRow="1" lastCol="1" bandRow="1" bandCol="1"/>
              <a:tblGrid>
                <a:gridCol w="931195">
                  <a:extLst>
                    <a:ext uri="{9D8B030D-6E8A-4147-A177-3AD203B41FA5}">
                      <a16:colId xmlns:a16="http://schemas.microsoft.com/office/drawing/2014/main" val="3817439138"/>
                    </a:ext>
                  </a:extLst>
                </a:gridCol>
                <a:gridCol w="6370848">
                  <a:extLst>
                    <a:ext uri="{9D8B030D-6E8A-4147-A177-3AD203B41FA5}">
                      <a16:colId xmlns:a16="http://schemas.microsoft.com/office/drawing/2014/main" val="2197939084"/>
                    </a:ext>
                  </a:extLst>
                </a:gridCol>
              </a:tblGrid>
              <a:tr h="485767">
                <a:tc>
                  <a:txBody>
                    <a:bodyPr/>
                    <a:lstStyle/>
                    <a:p>
                      <a:pPr marL="0" indent="0" algn="just" defTabSz="914400" rtl="0" eaLnBrk="1" latinLnBrk="0" hangingPunct="1">
                        <a:lnSpc>
                          <a:spcPct val="100000"/>
                        </a:lnSpc>
                        <a:spcAft>
                          <a:spcPts val="0"/>
                        </a:spcAft>
                      </a:pPr>
                      <a:r>
                        <a:rPr lang="zh-CN" sz="2000" kern="1200" dirty="0">
                          <a:solidFill>
                            <a:schemeClr val="tx1"/>
                          </a:solidFill>
                          <a:effectLst/>
                          <a:latin typeface="Times New Roman" panose="02020603050405020304" pitchFamily="18" charset="0"/>
                          <a:ea typeface="宋体" panose="02010600030101010101" pitchFamily="2" charset="-122"/>
                          <a:cs typeface="+mn-cs"/>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altLang="en-US" sz="2000" kern="1200" dirty="0">
                          <a:solidFill>
                            <a:schemeClr val="tx1"/>
                          </a:solidFill>
                          <a:effectLst/>
                          <a:latin typeface="Times New Roman" panose="02020603050405020304" pitchFamily="18" charset="0"/>
                          <a:ea typeface="宋体" panose="02010600030101010101" pitchFamily="2" charset="-122"/>
                          <a:cs typeface="+mn-cs"/>
                        </a:rPr>
                        <a:t>集成</a:t>
                      </a:r>
                      <a:r>
                        <a:rPr lang="zh-CN" sz="2000" kern="1200" dirty="0" smtClean="0">
                          <a:solidFill>
                            <a:schemeClr val="tx1"/>
                          </a:solidFill>
                          <a:effectLst/>
                          <a:latin typeface="Times New Roman" panose="02020603050405020304" pitchFamily="18" charset="0"/>
                          <a:ea typeface="宋体" panose="02010600030101010101" pitchFamily="2" charset="-122"/>
                          <a:cs typeface="+mn-cs"/>
                        </a:rPr>
                        <a:t>过程</a:t>
                      </a:r>
                      <a:r>
                        <a:rPr lang="zh-CN" altLang="en-US" sz="2000" kern="1200" dirty="0" smtClean="0">
                          <a:solidFill>
                            <a:schemeClr val="tx1"/>
                          </a:solidFill>
                          <a:effectLst/>
                          <a:latin typeface="Times New Roman" panose="02020603050405020304" pitchFamily="18" charset="0"/>
                          <a:ea typeface="宋体" panose="02010600030101010101" pitchFamily="2" charset="-122"/>
                          <a:cs typeface="+mn-cs"/>
                        </a:rPr>
                        <a:t>评价</a:t>
                      </a:r>
                      <a:r>
                        <a:rPr lang="zh-CN" sz="2000" kern="1200" dirty="0" smtClean="0">
                          <a:solidFill>
                            <a:schemeClr val="tx1"/>
                          </a:solidFill>
                          <a:effectLst/>
                          <a:latin typeface="Times New Roman" panose="02020603050405020304" pitchFamily="18" charset="0"/>
                          <a:ea typeface="宋体" panose="02010600030101010101" pitchFamily="2" charset="-122"/>
                          <a:cs typeface="+mn-cs"/>
                        </a:rPr>
                        <a:t>指导</a:t>
                      </a:r>
                      <a:endParaRPr lang="zh-CN" sz="20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857675"/>
                  </a:ext>
                </a:extLst>
              </a:tr>
              <a:tr h="275331">
                <a:tc>
                  <a:txBody>
                    <a:bodyPr/>
                    <a:lstStyle/>
                    <a:p>
                      <a:pPr marL="0" indent="0" algn="just" defTabSz="914400" rtl="0" eaLnBrk="1" latinLnBrk="0" hangingPunct="1">
                        <a:lnSpc>
                          <a:spcPct val="100000"/>
                        </a:lnSpc>
                        <a:spcAft>
                          <a:spcPts val="0"/>
                        </a:spcAft>
                      </a:pPr>
                      <a:r>
                        <a:rPr lang="en-US" sz="2000" kern="1200" dirty="0">
                          <a:solidFill>
                            <a:schemeClr val="tx1"/>
                          </a:solidFill>
                          <a:effectLst/>
                          <a:latin typeface="Times New Roman" panose="02020603050405020304" pitchFamily="18" charset="0"/>
                          <a:ea typeface="宋体" panose="02010600030101010101" pitchFamily="2" charset="-122"/>
                          <a:cs typeface="+mn-cs"/>
                        </a:rPr>
                        <a:t>1</a:t>
                      </a:r>
                      <a:endParaRPr lang="zh-CN" sz="20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2000" kern="1200" dirty="0">
                          <a:solidFill>
                            <a:schemeClr val="tx1"/>
                          </a:solidFill>
                          <a:effectLst/>
                          <a:latin typeface="Times New Roman" panose="02020603050405020304" pitchFamily="18" charset="0"/>
                          <a:ea typeface="宋体" panose="02010600030101010101" pitchFamily="2" charset="-122"/>
                          <a:cs typeface="+mn-cs"/>
                        </a:rPr>
                        <a:t>可执行代码必须从源代码编译、链接和</a:t>
                      </a:r>
                      <a:r>
                        <a:rPr lang="zh-CN" sz="2000" kern="1200" dirty="0" smtClean="0">
                          <a:solidFill>
                            <a:schemeClr val="tx1"/>
                          </a:solidFill>
                          <a:effectLst/>
                          <a:latin typeface="Times New Roman" panose="02020603050405020304" pitchFamily="18" charset="0"/>
                          <a:ea typeface="宋体" panose="02010600030101010101" pitchFamily="2" charset="-122"/>
                          <a:cs typeface="+mn-cs"/>
                        </a:rPr>
                        <a:t>装载。</a:t>
                      </a:r>
                      <a:endParaRPr lang="zh-CN" sz="20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3744150"/>
                  </a:ext>
                </a:extLst>
              </a:tr>
              <a:tr h="275331">
                <a:tc>
                  <a:txBody>
                    <a:bodyPr/>
                    <a:lstStyle/>
                    <a:p>
                      <a:pPr marL="0" indent="0" algn="just" defTabSz="914400" rtl="0" eaLnBrk="1" latinLnBrk="0" hangingPunct="1">
                        <a:lnSpc>
                          <a:spcPct val="100000"/>
                        </a:lnSpc>
                        <a:spcAft>
                          <a:spcPts val="0"/>
                        </a:spcAft>
                      </a:pPr>
                      <a:r>
                        <a:rPr lang="en-US" sz="2000" kern="1200" dirty="0">
                          <a:solidFill>
                            <a:schemeClr val="tx1"/>
                          </a:solidFill>
                          <a:effectLst/>
                          <a:latin typeface="Times New Roman" panose="02020603050405020304" pitchFamily="18" charset="0"/>
                          <a:ea typeface="宋体" panose="02010600030101010101" pitchFamily="2" charset="-122"/>
                          <a:cs typeface="+mn-cs"/>
                        </a:rPr>
                        <a:t>2</a:t>
                      </a:r>
                      <a:endParaRPr lang="zh-CN" sz="20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2000" kern="1200" dirty="0">
                          <a:solidFill>
                            <a:schemeClr val="tx1"/>
                          </a:solidFill>
                          <a:effectLst/>
                          <a:latin typeface="Times New Roman" panose="02020603050405020304" pitchFamily="18" charset="0"/>
                          <a:ea typeface="宋体" panose="02010600030101010101" pitchFamily="2" charset="-122"/>
                          <a:cs typeface="+mn-cs"/>
                        </a:rPr>
                        <a:t>将软件装入到目标计算机中，完成硬件</a:t>
                      </a:r>
                      <a:r>
                        <a:rPr lang="en-US" sz="2000" kern="1200" dirty="0">
                          <a:solidFill>
                            <a:schemeClr val="tx1"/>
                          </a:solidFill>
                          <a:effectLst/>
                          <a:latin typeface="Times New Roman" panose="02020603050405020304" pitchFamily="18" charset="0"/>
                          <a:ea typeface="宋体" panose="02010600030101010101" pitchFamily="2" charset="-122"/>
                          <a:cs typeface="+mn-cs"/>
                        </a:rPr>
                        <a:t>/</a:t>
                      </a:r>
                      <a:r>
                        <a:rPr lang="zh-CN" sz="2000" kern="1200" dirty="0">
                          <a:solidFill>
                            <a:schemeClr val="tx1"/>
                          </a:solidFill>
                          <a:effectLst/>
                          <a:latin typeface="Times New Roman" panose="02020603050405020304" pitchFamily="18" charset="0"/>
                          <a:ea typeface="宋体" panose="02010600030101010101" pitchFamily="2" charset="-122"/>
                          <a:cs typeface="+mn-cs"/>
                        </a:rPr>
                        <a:t>软件集成。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6107732"/>
                  </a:ext>
                </a:extLst>
              </a:tr>
              <a:tr h="825994">
                <a:tc>
                  <a:txBody>
                    <a:bodyPr/>
                    <a:lstStyle/>
                    <a:p>
                      <a:pPr marL="0" indent="0" algn="just" defTabSz="914400" rtl="0" eaLnBrk="1" latinLnBrk="0" hangingPunct="1">
                        <a:lnSpc>
                          <a:spcPct val="100000"/>
                        </a:lnSpc>
                        <a:spcAft>
                          <a:spcPts val="0"/>
                        </a:spcAft>
                      </a:pPr>
                      <a:r>
                        <a:rPr lang="en-US" sz="2000" kern="1200">
                          <a:solidFill>
                            <a:schemeClr val="tx1"/>
                          </a:solidFill>
                          <a:effectLst/>
                          <a:latin typeface="Times New Roman" panose="02020603050405020304" pitchFamily="18" charset="0"/>
                          <a:ea typeface="宋体" panose="02010600030101010101" pitchFamily="2" charset="-122"/>
                          <a:cs typeface="+mn-cs"/>
                        </a:rPr>
                        <a:t>3</a:t>
                      </a:r>
                      <a:endParaRPr lang="zh-CN" sz="20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2000" kern="1200" dirty="0">
                          <a:solidFill>
                            <a:schemeClr val="tx1"/>
                          </a:solidFill>
                          <a:effectLst/>
                          <a:latin typeface="Times New Roman" panose="02020603050405020304" pitchFamily="18" charset="0"/>
                          <a:ea typeface="宋体" panose="02010600030101010101" pitchFamily="2" charset="-122"/>
                          <a:cs typeface="+mn-cs"/>
                        </a:rPr>
                        <a:t>集成过程中，要提出不足和不准确的输入，并将其反馈给软件需求过程、软件设计过程、软件编码过程或软件策划过程。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56033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废代码和死代码</a:t>
            </a:r>
            <a:endParaRPr lang="zh-CN" altLang="en-US" dirty="0"/>
          </a:p>
        </p:txBody>
      </p:sp>
      <p:sp>
        <p:nvSpPr>
          <p:cNvPr id="3" name="内容占位符 2"/>
          <p:cNvSpPr>
            <a:spLocks noGrp="1"/>
          </p:cNvSpPr>
          <p:nvPr>
            <p:ph idx="1"/>
          </p:nvPr>
        </p:nvSpPr>
        <p:spPr>
          <a:xfrm>
            <a:off x="943429" y="1223038"/>
            <a:ext cx="8048171" cy="3233057"/>
          </a:xfrm>
        </p:spPr>
        <p:txBody>
          <a:bodyPr/>
          <a:lstStyle/>
          <a:p>
            <a:r>
              <a:rPr lang="zh-CN" altLang="en-US" sz="2400" dirty="0" smtClean="0"/>
              <a:t>在集成阶段必须考虑软件中的废代码和软件补丁问题。</a:t>
            </a:r>
            <a:endParaRPr lang="en-US" altLang="zh-CN" sz="2400" dirty="0" smtClean="0"/>
          </a:p>
          <a:p>
            <a:r>
              <a:rPr lang="zh-CN" altLang="en-US" sz="2400" dirty="0" smtClean="0"/>
              <a:t>航空机载系统和设备通常可以做多种配置，并不需要为每个应用都编写一套软件。这样就会导致一些不会被用到的</a:t>
            </a:r>
            <a:r>
              <a:rPr lang="zh-CN" altLang="en-US" sz="2400" dirty="0"/>
              <a:t>废</a:t>
            </a:r>
            <a:r>
              <a:rPr lang="zh-CN" altLang="en-US" sz="2400" dirty="0" smtClean="0"/>
              <a:t>代码和数据。</a:t>
            </a:r>
            <a:endParaRPr lang="en-US" altLang="zh-CN" sz="2400" dirty="0" smtClean="0"/>
          </a:p>
          <a:p>
            <a:pPr lvl="1"/>
            <a:r>
              <a:rPr lang="zh-CN" altLang="en-US" sz="2000" b="1" dirty="0"/>
              <a:t>废</a:t>
            </a:r>
            <a:r>
              <a:rPr lang="zh-CN" altLang="en-US" sz="2000" dirty="0" smtClean="0"/>
              <a:t>代码和死代码都是有害的，尽管两者的含义有所不同。</a:t>
            </a:r>
          </a:p>
        </p:txBody>
      </p:sp>
      <p:sp>
        <p:nvSpPr>
          <p:cNvPr id="4" name="矩形 3"/>
          <p:cNvSpPr/>
          <p:nvPr/>
        </p:nvSpPr>
        <p:spPr>
          <a:xfrm>
            <a:off x="1143000" y="3434990"/>
            <a:ext cx="7536543" cy="2554545"/>
          </a:xfrm>
          <a:prstGeom prst="rect">
            <a:avLst/>
          </a:prstGeom>
          <a:ln>
            <a:solidFill>
              <a:schemeClr val="accent1"/>
            </a:solidFill>
          </a:ln>
        </p:spPr>
        <p:txBody>
          <a:bodyPr wrap="square">
            <a:spAutoFit/>
          </a:bodyPr>
          <a:lstStyle/>
          <a:p>
            <a:pPr marL="342900" indent="-342900">
              <a:buFont typeface="Arial" panose="020B0604020202020204" pitchFamily="34" charset="0"/>
              <a:buChar char="•"/>
            </a:pPr>
            <a:r>
              <a:rPr lang="zh-CN" altLang="en-US" sz="2000" b="1" dirty="0" smtClean="0"/>
              <a:t>废代码</a:t>
            </a:r>
            <a:r>
              <a:rPr lang="en-US" sz="2000" b="1" dirty="0" smtClean="0"/>
              <a:t>(</a:t>
            </a:r>
            <a:r>
              <a:rPr lang="en-US" sz="2000" b="1" dirty="0" err="1" smtClean="0"/>
              <a:t>deactived</a:t>
            </a:r>
            <a:r>
              <a:rPr lang="en-US" sz="2000" b="1" dirty="0" smtClean="0"/>
              <a:t> code)</a:t>
            </a:r>
            <a:r>
              <a:rPr lang="zh-CN" altLang="en-US" sz="2000" dirty="0" smtClean="0"/>
              <a:t>有两种含义：</a:t>
            </a:r>
            <a:endParaRPr lang="en-US" altLang="zh-CN" sz="2000" dirty="0" smtClean="0"/>
          </a:p>
          <a:p>
            <a:pPr marL="800100" lvl="1" indent="-342900">
              <a:buFont typeface="Arial" panose="020B0604020202020204" pitchFamily="34" charset="0"/>
              <a:buChar char="•"/>
            </a:pPr>
            <a:r>
              <a:rPr lang="en-US" sz="2000" dirty="0" smtClean="0"/>
              <a:t>a)</a:t>
            </a:r>
            <a:r>
              <a:rPr lang="zh-CN" altLang="en-US" sz="2000" dirty="0" smtClean="0"/>
              <a:t>虽然设计，但</a:t>
            </a:r>
            <a:r>
              <a:rPr lang="zh-CN" altLang="en-US" sz="2000" dirty="0"/>
              <a:t>并没有意图被执行，</a:t>
            </a:r>
            <a:r>
              <a:rPr lang="zh-CN" altLang="en-US" sz="2000" dirty="0" smtClean="0"/>
              <a:t>例如，先前开发的软件部件的一部分，或者，</a:t>
            </a:r>
            <a:endParaRPr lang="en-US" altLang="zh-CN" sz="2000" dirty="0" smtClean="0"/>
          </a:p>
          <a:p>
            <a:pPr marL="800100" lvl="1" indent="-342900">
              <a:buFont typeface="Arial" panose="020B0604020202020204" pitchFamily="34" charset="0"/>
              <a:buChar char="•"/>
            </a:pPr>
            <a:r>
              <a:rPr lang="en-US" sz="2000" dirty="0" smtClean="0"/>
              <a:t>b)</a:t>
            </a:r>
            <a:r>
              <a:rPr lang="zh-CN" altLang="en-US" sz="2000" dirty="0" smtClean="0"/>
              <a:t>只是一段在特定配置下才能执行到的代码，例如，通过硬件的跳线或可编程的软件选项才能执行到的。</a:t>
            </a:r>
            <a:endParaRPr lang="en-US" altLang="zh-CN" sz="2000" dirty="0" smtClean="0"/>
          </a:p>
          <a:p>
            <a:pPr marL="342900" indent="-342900">
              <a:buFont typeface="Arial" panose="020B0604020202020204" pitchFamily="34" charset="0"/>
              <a:buChar char="•"/>
            </a:pPr>
            <a:endParaRPr lang="en-US" altLang="zh-CN" sz="2000" b="1" dirty="0" smtClean="0"/>
          </a:p>
          <a:p>
            <a:pPr marL="342900" indent="-342900">
              <a:buFont typeface="Arial" panose="020B0604020202020204" pitchFamily="34" charset="0"/>
              <a:buChar char="•"/>
            </a:pPr>
            <a:r>
              <a:rPr lang="zh-CN" altLang="zh-CN" sz="2000" b="1" dirty="0" smtClean="0"/>
              <a:t>死</a:t>
            </a:r>
            <a:r>
              <a:rPr lang="zh-CN" altLang="zh-CN" sz="2000" b="1" dirty="0"/>
              <a:t>代码</a:t>
            </a:r>
            <a:r>
              <a:rPr lang="en-US" altLang="zh-CN" sz="2000" b="1" dirty="0"/>
              <a:t>(Dead cod)</a:t>
            </a:r>
            <a:r>
              <a:rPr lang="zh-CN" altLang="zh-CN" sz="2000" dirty="0"/>
              <a:t>是指：一个错误设计导致在特定的运行配置环境下不能执行，并且这个功能不能追踪到系统或软件需求。</a:t>
            </a: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消除软件废代码和死代码的指导原则</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973004956"/>
              </p:ext>
            </p:extLst>
          </p:nvPr>
        </p:nvGraphicFramePr>
        <p:xfrm>
          <a:off x="1143000" y="1758174"/>
          <a:ext cx="7453145" cy="3980406"/>
        </p:xfrm>
        <a:graphic>
          <a:graphicData uri="http://schemas.openxmlformats.org/drawingml/2006/table">
            <a:tbl>
              <a:tblPr firstRow="1" firstCol="1" lastRow="1" lastCol="1" bandRow="1" bandCol="1"/>
              <a:tblGrid>
                <a:gridCol w="685800">
                  <a:extLst>
                    <a:ext uri="{9D8B030D-6E8A-4147-A177-3AD203B41FA5}">
                      <a16:colId xmlns:a16="http://schemas.microsoft.com/office/drawing/2014/main" val="1828708489"/>
                    </a:ext>
                  </a:extLst>
                </a:gridCol>
                <a:gridCol w="6767345">
                  <a:extLst>
                    <a:ext uri="{9D8B030D-6E8A-4147-A177-3AD203B41FA5}">
                      <a16:colId xmlns:a16="http://schemas.microsoft.com/office/drawing/2014/main" val="1830743771"/>
                    </a:ext>
                  </a:extLst>
                </a:gridCol>
              </a:tblGrid>
              <a:tr h="477157">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过程指导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498691"/>
                  </a:ext>
                </a:extLst>
              </a:tr>
              <a:tr h="71180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必须有证据表明在不打算使用的环境中使用。由于系统异常而</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导致</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废</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代码</a:t>
                      </a:r>
                      <a:r>
                        <a:rPr lang="zh-CN" sz="1800" kern="1200" dirty="0">
                          <a:solidFill>
                            <a:schemeClr val="tx1"/>
                          </a:solidFill>
                          <a:effectLst/>
                          <a:latin typeface="Times New Roman" panose="02020603050405020304" pitchFamily="18" charset="0"/>
                          <a:ea typeface="宋体" panose="02010600030101010101" pitchFamily="2" charset="-122"/>
                          <a:cs typeface="+mn-cs"/>
                        </a:rPr>
                        <a:t>的无意激活与正常代码的无意激活</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都</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要</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被</a:t>
                      </a:r>
                      <a:r>
                        <a:rPr lang="zh-CN" sz="1800" kern="1200" dirty="0">
                          <a:solidFill>
                            <a:schemeClr val="tx1"/>
                          </a:solidFill>
                          <a:effectLst/>
                          <a:latin typeface="Times New Roman" panose="02020603050405020304" pitchFamily="18" charset="0"/>
                          <a:ea typeface="宋体" panose="02010600030101010101" pitchFamily="2" charset="-122"/>
                          <a:cs typeface="+mn-cs"/>
                        </a:rPr>
                        <a:t>禁止。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3132369"/>
                  </a:ext>
                </a:extLst>
              </a:tr>
              <a:tr h="368391">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2</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处理</a:t>
                      </a:r>
                      <a:r>
                        <a:rPr lang="zh-CN" altLang="en-US" sz="1800" kern="1200" dirty="0" smtClean="0">
                          <a:solidFill>
                            <a:schemeClr val="tx1"/>
                          </a:solidFill>
                          <a:effectLst/>
                          <a:latin typeface="Times New Roman" panose="02020603050405020304" pitchFamily="18" charset="0"/>
                          <a:ea typeface="宋体" panose="02010600030101010101" pitchFamily="2" charset="-122"/>
                          <a:cs typeface="+mn-cs"/>
                        </a:rPr>
                        <a:t>废</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代码</a:t>
                      </a:r>
                      <a:r>
                        <a:rPr lang="zh-CN" sz="1800" kern="1200" dirty="0">
                          <a:solidFill>
                            <a:schemeClr val="tx1"/>
                          </a:solidFill>
                          <a:effectLst/>
                          <a:latin typeface="Times New Roman" panose="02020603050405020304" pitchFamily="18" charset="0"/>
                          <a:ea typeface="宋体" panose="02010600030101010101" pitchFamily="2" charset="-122"/>
                          <a:cs typeface="+mn-cs"/>
                        </a:rPr>
                        <a:t>的方法要符合软件计划要求。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215605"/>
                  </a:ext>
                </a:extLst>
              </a:tr>
              <a:tr h="1230164">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3</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在经过合格认定的航空器和发动机中，不能用补丁程序实现需求和体系结构的更改，或者</a:t>
                      </a:r>
                      <a:r>
                        <a:rPr lang="zh-CN" sz="1800" kern="1200" dirty="0" smtClean="0">
                          <a:solidFill>
                            <a:schemeClr val="tx1"/>
                          </a:solidFill>
                          <a:effectLst/>
                          <a:latin typeface="Times New Roman" panose="02020603050405020304" pitchFamily="18" charset="0"/>
                          <a:ea typeface="宋体" panose="02010600030101010101" pitchFamily="2" charset="-122"/>
                          <a:cs typeface="+mn-cs"/>
                        </a:rPr>
                        <a:t>，更改</a:t>
                      </a:r>
                      <a:r>
                        <a:rPr lang="zh-CN" sz="1800" kern="1200" dirty="0">
                          <a:solidFill>
                            <a:schemeClr val="tx1"/>
                          </a:solidFill>
                          <a:effectLst/>
                          <a:latin typeface="Times New Roman" panose="02020603050405020304" pitchFamily="18" charset="0"/>
                          <a:ea typeface="宋体" panose="02010600030101010101" pitchFamily="2" charset="-122"/>
                          <a:cs typeface="+mn-cs"/>
                        </a:rPr>
                        <a:t>必须作为软件验证过程活动。必须限制使用补丁，例如，以个案为基础解决软件开发环境中的已知的不足，如编译器问题。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54022"/>
                  </a:ext>
                </a:extLst>
              </a:tr>
              <a:tr h="1192893">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当使用补丁程序时，应当：</a:t>
                      </a:r>
                    </a:p>
                    <a:p>
                      <a:pPr marL="457200" lvl="1" indent="0" algn="just" defTabSz="914400" rtl="0" eaLnBrk="1" latinLnBrk="0" hangingPunct="1">
                        <a:lnSpc>
                          <a:spcPct val="100000"/>
                        </a:lnSpc>
                        <a:spcAft>
                          <a:spcPts val="0"/>
                        </a:spcAft>
                        <a:buFont typeface="+mj-lt"/>
                        <a:buAutoNum type="alphaLcParenR"/>
                        <a:tabLst>
                          <a:tab pos="2286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严格使用配置管理过程有效地追踪补丁；</a:t>
                      </a:r>
                    </a:p>
                    <a:p>
                      <a:pPr marL="457200" lvl="1" indent="0" algn="just" defTabSz="914400" rtl="0" eaLnBrk="1" latinLnBrk="0" hangingPunct="1">
                        <a:lnSpc>
                          <a:spcPct val="100000"/>
                        </a:lnSpc>
                        <a:spcAft>
                          <a:spcPts val="0"/>
                        </a:spcAft>
                        <a:buFont typeface="+mj-lt"/>
                        <a:buAutoNum type="alphaLcParenR"/>
                        <a:tabLst>
                          <a:tab pos="2286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对补丁是否满足正常开发的软件所有目标进行回归分析，提出证据；</a:t>
                      </a:r>
                    </a:p>
                    <a:p>
                      <a:pPr marL="457200" lvl="1" indent="0" algn="just" defTabSz="914400" rtl="0" eaLnBrk="1" latinLnBrk="0" hangingPunct="1">
                        <a:lnSpc>
                          <a:spcPct val="100000"/>
                        </a:lnSpc>
                        <a:spcAft>
                          <a:spcPts val="0"/>
                        </a:spcAft>
                        <a:buFont typeface="+mj-lt"/>
                        <a:buAutoNum type="alphaLcParenR"/>
                        <a:tabLst>
                          <a:tab pos="228600" algn="l"/>
                        </a:tabLst>
                      </a:pPr>
                      <a:r>
                        <a:rPr lang="zh-CN" sz="1600" kern="1200" dirty="0">
                          <a:solidFill>
                            <a:schemeClr val="tx1"/>
                          </a:solidFill>
                          <a:effectLst/>
                          <a:latin typeface="Times New Roman" panose="02020603050405020304" pitchFamily="18" charset="0"/>
                          <a:ea typeface="宋体" panose="02010600030101010101" pitchFamily="2" charset="-122"/>
                          <a:cs typeface="+mn-cs"/>
                        </a:rPr>
                        <a:t>在软件实施总结中对补丁的使用进行评判。</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945139"/>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944787" y="254833"/>
            <a:ext cx="779488" cy="6400799"/>
          </a:xfrm>
        </p:spPr>
        <p:txBody>
          <a:bodyPr vert="eaVert"/>
          <a:lstStyle/>
          <a:p>
            <a:r>
              <a:rPr lang="en-US" dirty="0" smtClean="0"/>
              <a:t>23.3.4 </a:t>
            </a:r>
            <a:r>
              <a:rPr lang="zh-CN" altLang="en-US" dirty="0" smtClean="0"/>
              <a:t>其它过程及各过程的关系</a:t>
            </a:r>
            <a:endParaRPr lang="zh-CN" altLang="en-US" dirty="0"/>
          </a:p>
        </p:txBody>
      </p:sp>
      <p:pic>
        <p:nvPicPr>
          <p:cNvPr id="53250" name="Picture 2"/>
          <p:cNvPicPr>
            <a:picLocks noChangeAspect="1" noChangeArrowheads="1"/>
          </p:cNvPicPr>
          <p:nvPr/>
        </p:nvPicPr>
        <p:blipFill>
          <a:blip r:embed="rId2"/>
          <a:srcRect/>
          <a:stretch>
            <a:fillRect/>
          </a:stretch>
        </p:blipFill>
        <p:spPr bwMode="auto">
          <a:xfrm>
            <a:off x="0" y="16942"/>
            <a:ext cx="8137434" cy="663869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23.3.5 </a:t>
            </a:r>
            <a:r>
              <a:rPr lang="zh-CN" altLang="en-US" dirty="0" smtClean="0"/>
              <a:t>认证的联络过程</a:t>
            </a:r>
            <a:endParaRPr lang="zh-CN" altLang="en-US" dirty="0"/>
          </a:p>
        </p:txBody>
      </p:sp>
      <p:sp>
        <p:nvSpPr>
          <p:cNvPr id="3" name="内容占位符 2"/>
          <p:cNvSpPr>
            <a:spLocks noGrp="1"/>
          </p:cNvSpPr>
          <p:nvPr>
            <p:ph idx="1"/>
          </p:nvPr>
        </p:nvSpPr>
        <p:spPr/>
        <p:txBody>
          <a:bodyPr/>
          <a:lstStyle/>
          <a:p>
            <a:r>
              <a:rPr lang="zh-CN" altLang="en-US" dirty="0" smtClean="0"/>
              <a:t>认证是由专职的认证机构承担的。</a:t>
            </a:r>
            <a:endParaRPr lang="en-US" altLang="zh-CN" dirty="0" smtClean="0"/>
          </a:p>
          <a:p>
            <a:r>
              <a:rPr lang="zh-CN" altLang="en-US" dirty="0" smtClean="0"/>
              <a:t>机载系统和设备的研制厂商要让自己的产品通过认证，就必须提供整个软件生命周期的相关材料，而不仅仅是自己的测试文档。</a:t>
            </a:r>
            <a:endParaRPr lang="en-US" altLang="zh-CN" dirty="0" smtClean="0"/>
          </a:p>
          <a:p>
            <a:pPr lvl="1"/>
            <a:r>
              <a:rPr lang="zh-CN" altLang="en-US" dirty="0" smtClean="0"/>
              <a:t>即，认证审查的是软件研发的整个生命周期的每个活动、中间结果等，而不仅仅是最终结果。</a:t>
            </a:r>
            <a:endParaRPr lang="en-US" altLang="zh-CN" dirty="0" smtClean="0"/>
          </a:p>
          <a:p>
            <a:pPr lvl="1"/>
            <a:endParaRPr lang="en-US" altLang="zh-CN" dirty="0" smtClean="0"/>
          </a:p>
          <a:p>
            <a:pPr lvl="1"/>
            <a:r>
              <a:rPr lang="en-US" dirty="0" smtClean="0"/>
              <a:t>23.3.5.1 </a:t>
            </a:r>
            <a:r>
              <a:rPr lang="zh-CN" altLang="en-US" dirty="0" smtClean="0"/>
              <a:t>符合性计划</a:t>
            </a:r>
            <a:r>
              <a:rPr lang="en-US" dirty="0" smtClean="0"/>
              <a:t>	</a:t>
            </a:r>
            <a:endParaRPr lang="zh-CN" altLang="en-US" dirty="0" smtClean="0"/>
          </a:p>
          <a:p>
            <a:pPr lvl="1"/>
            <a:r>
              <a:rPr lang="en-US" dirty="0" smtClean="0"/>
              <a:t>23.3.5.2 </a:t>
            </a:r>
            <a:r>
              <a:rPr lang="zh-CN" altLang="en-US" dirty="0" smtClean="0"/>
              <a:t>符合性证据</a:t>
            </a:r>
          </a:p>
          <a:p>
            <a:pPr lvl="1"/>
            <a:r>
              <a:rPr lang="en-US" dirty="0" smtClean="0"/>
              <a:t>23.3.5.3 </a:t>
            </a:r>
            <a:r>
              <a:rPr lang="zh-CN" altLang="en-US" dirty="0" smtClean="0"/>
              <a:t>提交的材料</a:t>
            </a:r>
          </a:p>
          <a:p>
            <a:pPr lvl="1"/>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23.3.5.1 </a:t>
            </a:r>
            <a:r>
              <a:rPr lang="zh-CN" altLang="en-US" dirty="0" smtClean="0"/>
              <a:t>符合性计划</a:t>
            </a:r>
            <a:endParaRPr lang="zh-CN" altLang="en-US" dirty="0"/>
          </a:p>
        </p:txBody>
      </p:sp>
      <p:sp>
        <p:nvSpPr>
          <p:cNvPr id="3" name="内容占位符 2"/>
          <p:cNvSpPr>
            <a:spLocks noGrp="1"/>
          </p:cNvSpPr>
          <p:nvPr>
            <p:ph idx="1"/>
          </p:nvPr>
        </p:nvSpPr>
        <p:spPr>
          <a:xfrm>
            <a:off x="964286" y="1446703"/>
            <a:ext cx="7831058" cy="4902200"/>
          </a:xfrm>
        </p:spPr>
        <p:txBody>
          <a:bodyPr/>
          <a:lstStyle/>
          <a:p>
            <a:r>
              <a:rPr lang="zh-CN" altLang="en-US" dirty="0" smtClean="0"/>
              <a:t>申请人要依据软件安全等级，做到：</a:t>
            </a:r>
          </a:p>
          <a:p>
            <a:pPr lvl="1"/>
            <a:r>
              <a:rPr lang="zh-CN" altLang="en-US" dirty="0" smtClean="0"/>
              <a:t>提交软件认证计划或其它要求资料给认证机构，以便更改影响最小，即能在项目限制内控制点上及时评审；</a:t>
            </a:r>
          </a:p>
          <a:p>
            <a:pPr lvl="1"/>
            <a:r>
              <a:rPr lang="zh-CN" altLang="en-US" dirty="0" smtClean="0"/>
              <a:t>解决涉及计划软件认证的、由认证机构指明的有争议的问题；</a:t>
            </a:r>
          </a:p>
          <a:p>
            <a:pPr lvl="1"/>
            <a:r>
              <a:rPr lang="zh-CN" altLang="en-US" dirty="0" smtClean="0"/>
              <a:t>得到认证机构对软件认证计划的认可。</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23.3.5.2 </a:t>
            </a:r>
            <a:r>
              <a:rPr lang="zh-CN" altLang="en-US" dirty="0" smtClean="0"/>
              <a:t>符合性证据</a:t>
            </a:r>
            <a:endParaRPr lang="zh-CN" altLang="en-US" dirty="0"/>
          </a:p>
        </p:txBody>
      </p:sp>
      <p:sp>
        <p:nvSpPr>
          <p:cNvPr id="3" name="内容占位符 2"/>
          <p:cNvSpPr>
            <a:spLocks noGrp="1"/>
          </p:cNvSpPr>
          <p:nvPr>
            <p:ph idx="1"/>
          </p:nvPr>
        </p:nvSpPr>
        <p:spPr/>
        <p:txBody>
          <a:bodyPr/>
          <a:lstStyle/>
          <a:p>
            <a:r>
              <a:rPr lang="zh-CN" altLang="en-US" dirty="0" smtClean="0"/>
              <a:t>申请人需要提供整个软件生命周期满足软件计划的证据。</a:t>
            </a:r>
            <a:endParaRPr lang="en-US" altLang="zh-CN" dirty="0" smtClean="0"/>
          </a:p>
          <a:p>
            <a:r>
              <a:rPr lang="zh-CN" altLang="en-US" dirty="0" smtClean="0"/>
              <a:t>认证机构可以在申请人单位或子承包商的单位进行审定工作。</a:t>
            </a:r>
            <a:endParaRPr lang="en-US" altLang="zh-CN" dirty="0" smtClean="0"/>
          </a:p>
          <a:p>
            <a:r>
              <a:rPr lang="zh-CN" altLang="en-US" dirty="0" smtClean="0"/>
              <a:t>申请人要安排和提交有效的软件生命周期的材料，并且：</a:t>
            </a:r>
          </a:p>
          <a:p>
            <a:pPr lvl="1"/>
            <a:r>
              <a:rPr lang="zh-CN" altLang="en-US" dirty="0" smtClean="0"/>
              <a:t>解决认证机构评审结果引起的有争议的问题；</a:t>
            </a:r>
          </a:p>
          <a:p>
            <a:pPr lvl="1"/>
            <a:r>
              <a:rPr lang="zh-CN" altLang="en-US" dirty="0" smtClean="0"/>
              <a:t>向认证机构提交软件实施概要和软件配置索引；</a:t>
            </a:r>
          </a:p>
          <a:p>
            <a:pPr lvl="1"/>
            <a:r>
              <a:rPr lang="zh-CN" altLang="en-US" dirty="0" smtClean="0"/>
              <a:t>提交或编制认证机构要求的其它有效材料和符合性证据。</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23.3.5.3 </a:t>
            </a:r>
            <a:r>
              <a:rPr lang="zh-CN" altLang="en-US" dirty="0" smtClean="0"/>
              <a:t>提交的材料</a:t>
            </a:r>
            <a:endParaRPr lang="zh-CN" altLang="en-US" dirty="0"/>
          </a:p>
        </p:txBody>
      </p:sp>
      <p:sp>
        <p:nvSpPr>
          <p:cNvPr id="3" name="内容占位符 2"/>
          <p:cNvSpPr>
            <a:spLocks noGrp="1"/>
          </p:cNvSpPr>
          <p:nvPr>
            <p:ph idx="1"/>
          </p:nvPr>
        </p:nvSpPr>
        <p:spPr>
          <a:xfrm>
            <a:off x="990600" y="1295400"/>
            <a:ext cx="7924800" cy="4902200"/>
          </a:xfrm>
        </p:spPr>
        <p:txBody>
          <a:bodyPr/>
          <a:lstStyle/>
          <a:p>
            <a:r>
              <a:rPr lang="zh-CN" altLang="en-US" dirty="0" smtClean="0"/>
              <a:t>申请人至少提供：</a:t>
            </a:r>
            <a:endParaRPr lang="en-US" altLang="zh-CN" dirty="0" smtClean="0"/>
          </a:p>
          <a:p>
            <a:pPr lvl="1"/>
            <a:r>
              <a:rPr lang="zh-CN" altLang="en-US" dirty="0" smtClean="0"/>
              <a:t>软件认证计划、软件配置索引、软件实现概要。</a:t>
            </a:r>
            <a:endParaRPr lang="en-US" altLang="zh-CN" dirty="0" smtClean="0"/>
          </a:p>
          <a:p>
            <a:r>
              <a:rPr lang="zh-CN" altLang="en-US" dirty="0" smtClean="0"/>
              <a:t>之外，还需提交与型号设计有关的软件生存周期资料的索引和批准的条例，至少包括：</a:t>
            </a:r>
            <a:endParaRPr lang="en-US" altLang="zh-CN" dirty="0" smtClean="0"/>
          </a:p>
          <a:p>
            <a:pPr lvl="1"/>
            <a:r>
              <a:rPr lang="zh-CN" altLang="en-US" dirty="0" smtClean="0"/>
              <a:t>软件需求资料、设计说明、源代码、可执行代码、软件配置索引、软件实现概要。</a:t>
            </a:r>
          </a:p>
          <a:p>
            <a:r>
              <a:rPr lang="zh-CN" altLang="en-US" dirty="0" smtClean="0"/>
              <a:t>这些材料必须是：</a:t>
            </a:r>
            <a:endParaRPr lang="en-US" altLang="zh-CN" dirty="0" smtClean="0"/>
          </a:p>
          <a:p>
            <a:pPr lvl="1"/>
            <a:r>
              <a:rPr lang="en-US" dirty="0" smtClean="0"/>
              <a:t>1</a:t>
            </a:r>
            <a:r>
              <a:rPr lang="zh-CN" altLang="en-US" dirty="0" smtClean="0"/>
              <a:t>）不含糊的、</a:t>
            </a:r>
            <a:r>
              <a:rPr lang="en-US" dirty="0" smtClean="0"/>
              <a:t>2</a:t>
            </a:r>
            <a:r>
              <a:rPr lang="zh-CN" altLang="en-US" dirty="0" smtClean="0"/>
              <a:t>）完整的、</a:t>
            </a:r>
            <a:r>
              <a:rPr lang="en-US" dirty="0" smtClean="0"/>
              <a:t>3</a:t>
            </a:r>
            <a:r>
              <a:rPr lang="zh-CN" altLang="en-US" dirty="0" smtClean="0"/>
              <a:t>）可验证的、</a:t>
            </a:r>
            <a:r>
              <a:rPr lang="en-US" dirty="0" smtClean="0"/>
              <a:t>4</a:t>
            </a:r>
            <a:r>
              <a:rPr lang="zh-CN" altLang="en-US" dirty="0" smtClean="0"/>
              <a:t>）可更改的、</a:t>
            </a:r>
            <a:r>
              <a:rPr lang="en-US" dirty="0" smtClean="0"/>
              <a:t>5</a:t>
            </a:r>
            <a:r>
              <a:rPr lang="zh-CN" altLang="en-US" dirty="0" smtClean="0"/>
              <a:t>）可追踪的、</a:t>
            </a:r>
            <a:r>
              <a:rPr lang="en-US" dirty="0" smtClean="0"/>
              <a:t>6</a:t>
            </a:r>
            <a:r>
              <a:rPr lang="zh-CN" altLang="en-US" dirty="0" smtClean="0"/>
              <a:t>）格式化的文档、以及</a:t>
            </a:r>
            <a:endParaRPr lang="en-US" altLang="zh-CN" dirty="0" smtClean="0"/>
          </a:p>
          <a:p>
            <a:pPr lvl="1"/>
            <a:r>
              <a:rPr lang="en-US" dirty="0" smtClean="0"/>
              <a:t>7</a:t>
            </a:r>
            <a:r>
              <a:rPr lang="zh-CN" altLang="en-US" dirty="0" smtClean="0"/>
              <a:t>）这些材料按资料控制类别得到控制。</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23.2 </a:t>
            </a:r>
            <a:r>
              <a:rPr lang="zh-CN" altLang="en-US" dirty="0" smtClean="0"/>
              <a:t>总体要求</a:t>
            </a:r>
            <a:endParaRPr lang="zh-CN" altLang="en-US" dirty="0"/>
          </a:p>
        </p:txBody>
      </p:sp>
      <p:sp>
        <p:nvSpPr>
          <p:cNvPr id="3" name="内容占位符 2"/>
          <p:cNvSpPr>
            <a:spLocks noGrp="1"/>
          </p:cNvSpPr>
          <p:nvPr>
            <p:ph idx="1"/>
          </p:nvPr>
        </p:nvSpPr>
        <p:spPr/>
        <p:txBody>
          <a:bodyPr/>
          <a:lstStyle/>
          <a:p>
            <a:r>
              <a:rPr lang="en-US" dirty="0" smtClean="0"/>
              <a:t>23.2.1 </a:t>
            </a:r>
            <a:r>
              <a:rPr lang="zh-CN" altLang="en-US" dirty="0" smtClean="0"/>
              <a:t>民用航空的“故障</a:t>
            </a:r>
            <a:r>
              <a:rPr lang="en-US" dirty="0" smtClean="0"/>
              <a:t>-</a:t>
            </a:r>
            <a:r>
              <a:rPr lang="zh-CN" altLang="en-US" dirty="0" smtClean="0"/>
              <a:t>安全”设计理念</a:t>
            </a:r>
          </a:p>
          <a:p>
            <a:r>
              <a:rPr lang="en-US" dirty="0" smtClean="0"/>
              <a:t>23.2.2 </a:t>
            </a:r>
            <a:r>
              <a:rPr lang="zh-CN" altLang="en-US" dirty="0" smtClean="0"/>
              <a:t>航空系统灾难等级</a:t>
            </a:r>
          </a:p>
          <a:p>
            <a:r>
              <a:rPr lang="en-US" dirty="0" smtClean="0"/>
              <a:t>23.2.3 </a:t>
            </a:r>
            <a:r>
              <a:rPr lang="zh-CN" altLang="en-US" dirty="0" smtClean="0"/>
              <a:t>民用航空中的安全关键软件</a:t>
            </a:r>
          </a:p>
          <a:p>
            <a:r>
              <a:rPr lang="en-US" dirty="0" smtClean="0"/>
              <a:t>23.2.4</a:t>
            </a:r>
            <a:r>
              <a:rPr lang="zh-CN" altLang="en-US" dirty="0" smtClean="0"/>
              <a:t>认证机制</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材料分类</a:t>
            </a:r>
            <a:endParaRPr lang="zh-CN" altLang="en-US" dirty="0"/>
          </a:p>
        </p:txBody>
      </p:sp>
      <p:sp>
        <p:nvSpPr>
          <p:cNvPr id="3" name="内容占位符 2"/>
          <p:cNvSpPr>
            <a:spLocks noGrp="1"/>
          </p:cNvSpPr>
          <p:nvPr>
            <p:ph idx="1"/>
          </p:nvPr>
        </p:nvSpPr>
        <p:spPr>
          <a:xfrm>
            <a:off x="914400" y="1196723"/>
            <a:ext cx="3815482" cy="2217476"/>
          </a:xfrm>
        </p:spPr>
        <p:txBody>
          <a:bodyPr/>
          <a:lstStyle/>
          <a:p>
            <a:r>
              <a:rPr lang="en-US" dirty="0" smtClean="0"/>
              <a:t>DO-178B</a:t>
            </a:r>
            <a:r>
              <a:rPr lang="zh-CN" altLang="en-US" dirty="0" smtClean="0"/>
              <a:t>把软件生命周期的资料控制类分为</a:t>
            </a:r>
            <a:r>
              <a:rPr lang="en-US" dirty="0" smtClean="0"/>
              <a:t>CC1</a:t>
            </a:r>
            <a:r>
              <a:rPr lang="zh-CN" altLang="en-US" dirty="0" smtClean="0"/>
              <a:t>和</a:t>
            </a:r>
            <a:r>
              <a:rPr lang="en-US" dirty="0" smtClean="0"/>
              <a:t>CC2</a:t>
            </a:r>
            <a:r>
              <a:rPr lang="zh-CN" altLang="en-US" dirty="0" smtClean="0"/>
              <a:t>两类，这是软件配置管理中需要加以区分的工作。</a:t>
            </a:r>
            <a:endParaRPr lang="en-US" altLang="zh-CN" dirty="0" smtClean="0"/>
          </a:p>
          <a:p>
            <a:pPr lvl="1"/>
            <a:r>
              <a:rPr lang="en-US" dirty="0" smtClean="0"/>
              <a:t>CC1</a:t>
            </a:r>
            <a:r>
              <a:rPr lang="zh-CN" altLang="en-US" dirty="0" smtClean="0"/>
              <a:t>类对资料控制非常严格，</a:t>
            </a:r>
            <a:endParaRPr lang="en-US" altLang="zh-CN" dirty="0" smtClean="0"/>
          </a:p>
          <a:p>
            <a:pPr lvl="1"/>
            <a:r>
              <a:rPr lang="en-US" dirty="0" smtClean="0"/>
              <a:t>CC2</a:t>
            </a:r>
            <a:r>
              <a:rPr lang="zh-CN" altLang="en-US" dirty="0" smtClean="0"/>
              <a:t>是对资料控制的最低的要求。</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26249657"/>
              </p:ext>
            </p:extLst>
          </p:nvPr>
        </p:nvGraphicFramePr>
        <p:xfrm>
          <a:off x="4782509" y="1914322"/>
          <a:ext cx="4132891" cy="4138260"/>
        </p:xfrm>
        <a:graphic>
          <a:graphicData uri="http://schemas.openxmlformats.org/drawingml/2006/table">
            <a:tbl>
              <a:tblPr firstRow="1" firstCol="1" lastRow="1" lastCol="1" bandRow="1" bandCol="1"/>
              <a:tblGrid>
                <a:gridCol w="2855033">
                  <a:extLst>
                    <a:ext uri="{9D8B030D-6E8A-4147-A177-3AD203B41FA5}">
                      <a16:colId xmlns:a16="http://schemas.microsoft.com/office/drawing/2014/main" val="3559513325"/>
                    </a:ext>
                  </a:extLst>
                </a:gridCol>
                <a:gridCol w="603795">
                  <a:extLst>
                    <a:ext uri="{9D8B030D-6E8A-4147-A177-3AD203B41FA5}">
                      <a16:colId xmlns:a16="http://schemas.microsoft.com/office/drawing/2014/main" val="1709863136"/>
                    </a:ext>
                  </a:extLst>
                </a:gridCol>
                <a:gridCol w="674063">
                  <a:extLst>
                    <a:ext uri="{9D8B030D-6E8A-4147-A177-3AD203B41FA5}">
                      <a16:colId xmlns:a16="http://schemas.microsoft.com/office/drawing/2014/main" val="177681304"/>
                    </a:ext>
                  </a:extLst>
                </a:gridCol>
              </a:tblGrid>
              <a:tr h="295590">
                <a:tc>
                  <a:txBody>
                    <a:bodyPr/>
                    <a:lstStyle/>
                    <a:p>
                      <a:pPr indent="0" algn="just">
                        <a:lnSpc>
                          <a:spcPct val="100000"/>
                        </a:lnSpc>
                        <a:spcAft>
                          <a:spcPts val="0"/>
                        </a:spcAft>
                      </a:pPr>
                      <a:r>
                        <a:rPr lang="zh-CN" sz="1600" dirty="0">
                          <a:effectLst/>
                          <a:latin typeface="Times New Roman" panose="02020603050405020304" pitchFamily="18" charset="0"/>
                          <a:ea typeface="宋体" panose="02010600030101010101" pitchFamily="2" charset="-122"/>
                        </a:rPr>
                        <a:t>配置管理目标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CC2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CC1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7960907"/>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配置标识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3">
                  <a:txBody>
                    <a:bodyPr/>
                    <a:lstStyle/>
                    <a:p>
                      <a:pPr marL="0" marR="71755"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全部要求</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7908200"/>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基线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244221434"/>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可追踪性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422829394"/>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问题报告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845259896"/>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更改控制</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完整性和标识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031811974"/>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更改控制</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追踪</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709436773"/>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更改评审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446254402"/>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配置状态记录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42499298"/>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检索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62002273"/>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防止未批准的修改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74534569"/>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介质选择、更新、复制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646255557"/>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发放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 </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992824760"/>
                  </a:ext>
                </a:extLst>
              </a:tr>
              <a:tr h="295590">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资料保存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77728372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23.3.6 </a:t>
            </a:r>
            <a:r>
              <a:rPr lang="zh-CN" altLang="en-US" dirty="0" smtClean="0"/>
              <a:t>商业软件的认证</a:t>
            </a:r>
            <a:endParaRPr lang="zh-CN" altLang="en-US" dirty="0"/>
          </a:p>
        </p:txBody>
      </p:sp>
      <p:sp>
        <p:nvSpPr>
          <p:cNvPr id="3" name="内容占位符 2"/>
          <p:cNvSpPr>
            <a:spLocks noGrp="1"/>
          </p:cNvSpPr>
          <p:nvPr>
            <p:ph idx="1"/>
          </p:nvPr>
        </p:nvSpPr>
        <p:spPr/>
        <p:txBody>
          <a:bodyPr/>
          <a:lstStyle/>
          <a:p>
            <a:r>
              <a:rPr lang="zh-CN" altLang="en-US" dirty="0" smtClean="0"/>
              <a:t>随着机载软件越来越多地使用商业现货软件部件</a:t>
            </a:r>
            <a:r>
              <a:rPr lang="en-US" dirty="0" smtClean="0"/>
              <a:t>(COTS)</a:t>
            </a:r>
            <a:r>
              <a:rPr lang="zh-CN" altLang="en-US" dirty="0" smtClean="0"/>
              <a:t>，自然导致了这些</a:t>
            </a:r>
            <a:r>
              <a:rPr lang="en-US" dirty="0" smtClean="0"/>
              <a:t>COTS</a:t>
            </a:r>
            <a:r>
              <a:rPr lang="zh-CN" altLang="en-US" dirty="0" smtClean="0"/>
              <a:t>的认证问题。</a:t>
            </a:r>
            <a:endParaRPr lang="en-US" altLang="zh-CN" dirty="0" smtClean="0"/>
          </a:p>
          <a:p>
            <a:endParaRPr lang="en-US" dirty="0" smtClean="0"/>
          </a:p>
          <a:p>
            <a:r>
              <a:rPr lang="zh-CN" altLang="en-US" dirty="0" smtClean="0"/>
              <a:t>要从三个角度考虑：</a:t>
            </a:r>
            <a:endParaRPr lang="en-US" altLang="zh-CN" dirty="0" smtClean="0"/>
          </a:p>
          <a:p>
            <a:pPr lvl="1"/>
            <a:r>
              <a:rPr lang="en-US" dirty="0" smtClean="0"/>
              <a:t>1)</a:t>
            </a:r>
            <a:r>
              <a:rPr lang="zh-CN" altLang="en-US" dirty="0" smtClean="0"/>
              <a:t>实时操作系统</a:t>
            </a:r>
            <a:r>
              <a:rPr lang="en-US" dirty="0" smtClean="0"/>
              <a:t>(RTOS)</a:t>
            </a:r>
            <a:r>
              <a:rPr lang="zh-CN" altLang="en-US" dirty="0" smtClean="0"/>
              <a:t>，</a:t>
            </a:r>
            <a:endParaRPr lang="en-US" altLang="zh-CN" dirty="0" smtClean="0"/>
          </a:p>
          <a:p>
            <a:pPr lvl="1"/>
            <a:r>
              <a:rPr lang="en-US" dirty="0" smtClean="0"/>
              <a:t>2)</a:t>
            </a:r>
            <a:r>
              <a:rPr lang="zh-CN" altLang="en-US" dirty="0" smtClean="0"/>
              <a:t>编程语言及编译器，和</a:t>
            </a:r>
            <a:endParaRPr lang="en-US" altLang="zh-CN" dirty="0" smtClean="0"/>
          </a:p>
          <a:p>
            <a:pPr lvl="1"/>
            <a:r>
              <a:rPr lang="en-US" dirty="0" smtClean="0"/>
              <a:t>3</a:t>
            </a:r>
            <a:r>
              <a:rPr lang="en-US" dirty="0"/>
              <a:t>)</a:t>
            </a:r>
            <a:r>
              <a:rPr lang="zh-CN" altLang="en-US" dirty="0" smtClean="0"/>
              <a:t>软件开发工具，这里我们讨前两个：</a:t>
            </a:r>
            <a:endParaRPr lang="en-US" dirty="0" smtClean="0"/>
          </a:p>
          <a:p>
            <a:pPr lvl="2"/>
            <a:r>
              <a:rPr lang="en-US" dirty="0" smtClean="0"/>
              <a:t>23.3.6.1 RTOS</a:t>
            </a:r>
            <a:r>
              <a:rPr lang="zh-CN" altLang="en-US" dirty="0" smtClean="0"/>
              <a:t>的认证</a:t>
            </a:r>
            <a:r>
              <a:rPr lang="en-US" dirty="0" smtClean="0"/>
              <a:t>	</a:t>
            </a:r>
            <a:endParaRPr lang="zh-CN" altLang="en-US" dirty="0" smtClean="0"/>
          </a:p>
          <a:p>
            <a:pPr lvl="2"/>
            <a:r>
              <a:rPr lang="en-US" dirty="0" smtClean="0"/>
              <a:t>23.3.6.2 </a:t>
            </a:r>
            <a:r>
              <a:rPr lang="zh-CN" altLang="en-US" dirty="0" smtClean="0"/>
              <a:t>编程语言及编译器的认证</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23.3.6.1 RTOS</a:t>
            </a:r>
            <a:r>
              <a:rPr lang="zh-CN" altLang="en-US" dirty="0" smtClean="0"/>
              <a:t>的认证</a:t>
            </a:r>
            <a:endParaRPr lang="zh-CN" altLang="en-US" dirty="0"/>
          </a:p>
        </p:txBody>
      </p:sp>
      <p:sp>
        <p:nvSpPr>
          <p:cNvPr id="3" name="内容占位符 2"/>
          <p:cNvSpPr>
            <a:spLocks noGrp="1"/>
          </p:cNvSpPr>
          <p:nvPr>
            <p:ph idx="1"/>
          </p:nvPr>
        </p:nvSpPr>
        <p:spPr/>
        <p:txBody>
          <a:bodyPr/>
          <a:lstStyle/>
          <a:p>
            <a:r>
              <a:rPr lang="zh-CN" altLang="en-US" dirty="0" smtClean="0"/>
              <a:t>从</a:t>
            </a:r>
            <a:r>
              <a:rPr lang="en-US" dirty="0" smtClean="0"/>
              <a:t>1990</a:t>
            </a:r>
            <a:r>
              <a:rPr lang="zh-CN" altLang="en-US" dirty="0" smtClean="0"/>
              <a:t>年代中期开始实时操作系统被用于航空电子设备。</a:t>
            </a:r>
            <a:endParaRPr lang="en-US" altLang="zh-CN" dirty="0" smtClean="0"/>
          </a:p>
          <a:p>
            <a:r>
              <a:rPr lang="en-US" dirty="0" smtClean="0"/>
              <a:t>1999</a:t>
            </a:r>
            <a:r>
              <a:rPr lang="zh-CN" altLang="en-US" dirty="0" smtClean="0"/>
              <a:t>年最早开始启动</a:t>
            </a:r>
            <a:r>
              <a:rPr lang="en-US" dirty="0" smtClean="0"/>
              <a:t>DO-178B</a:t>
            </a:r>
            <a:r>
              <a:rPr lang="zh-CN" altLang="en-US" dirty="0" smtClean="0"/>
              <a:t>认证是</a:t>
            </a:r>
            <a:r>
              <a:rPr lang="en-US" dirty="0" err="1" smtClean="0"/>
              <a:t>VxWorks</a:t>
            </a:r>
            <a:r>
              <a:rPr lang="zh-CN" altLang="en-US" dirty="0" smtClean="0"/>
              <a:t>操作系统。</a:t>
            </a:r>
            <a:endParaRPr lang="en-US" altLang="zh-CN" dirty="0" smtClean="0"/>
          </a:p>
          <a:p>
            <a:pPr lvl="1"/>
            <a:r>
              <a:rPr lang="zh-CN" altLang="en-US" dirty="0" smtClean="0"/>
              <a:t>项目一开始，其规格说明、文档、和源代码被很好准备，以应对认证工作。</a:t>
            </a:r>
            <a:endParaRPr lang="en-US" altLang="zh-CN" dirty="0" smtClean="0"/>
          </a:p>
          <a:p>
            <a:pPr lvl="1"/>
            <a:r>
              <a:rPr lang="zh-CN" altLang="en-US" dirty="0" smtClean="0"/>
              <a:t>分析表明核心</a:t>
            </a:r>
            <a:r>
              <a:rPr lang="en-US" dirty="0" smtClean="0"/>
              <a:t>OS</a:t>
            </a:r>
            <a:r>
              <a:rPr lang="zh-CN" altLang="en-US" dirty="0" smtClean="0"/>
              <a:t>可以被认证，许多支持库，例如内存分配和释放函数，也可以被认证。</a:t>
            </a:r>
            <a:endParaRPr lang="en-US" altLang="zh-CN" dirty="0" smtClean="0"/>
          </a:p>
          <a:p>
            <a:pPr lvl="1"/>
            <a:endParaRPr lang="en-US" altLang="zh-CN" dirty="0" smtClean="0"/>
          </a:p>
          <a:p>
            <a:pPr lvl="1"/>
            <a:r>
              <a:rPr lang="zh-CN" altLang="en-US" dirty="0" smtClean="0"/>
              <a:t>认证中，把数据和</a:t>
            </a:r>
            <a:r>
              <a:rPr lang="en-US" dirty="0" smtClean="0"/>
              <a:t>CD</a:t>
            </a:r>
            <a:r>
              <a:rPr lang="zh-CN" altLang="en-US" dirty="0" smtClean="0"/>
              <a:t>盘的资料提交给审计者</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认证的成本与安全程度</a:t>
            </a:r>
            <a:endParaRPr lang="zh-CN" altLang="en-US" dirty="0"/>
          </a:p>
        </p:txBody>
      </p:sp>
      <p:sp>
        <p:nvSpPr>
          <p:cNvPr id="3" name="内容占位符 2"/>
          <p:cNvSpPr>
            <a:spLocks noGrp="1"/>
          </p:cNvSpPr>
          <p:nvPr>
            <p:ph idx="1"/>
          </p:nvPr>
        </p:nvSpPr>
        <p:spPr>
          <a:xfrm>
            <a:off x="780944" y="1252852"/>
            <a:ext cx="8275649" cy="4902200"/>
          </a:xfrm>
        </p:spPr>
        <p:txBody>
          <a:bodyPr/>
          <a:lstStyle/>
          <a:p>
            <a:r>
              <a:rPr lang="zh-CN" altLang="en-US" dirty="0" smtClean="0"/>
              <a:t>认证是“第三方按写好的保证规程，验证产品、过程和服务是否符合指定的需求”，并不能证明软件的正确和绝对安全。</a:t>
            </a:r>
            <a:endParaRPr lang="en-US" dirty="0" smtClean="0"/>
          </a:p>
          <a:p>
            <a:pPr lvl="1"/>
            <a:r>
              <a:rPr lang="zh-CN" altLang="en-US" dirty="0" smtClean="0"/>
              <a:t>采用失效模式和效果分析（</a:t>
            </a:r>
            <a:r>
              <a:rPr lang="en-US" dirty="0" smtClean="0"/>
              <a:t>FMEA--Failure Mode and Effect Analysis)</a:t>
            </a:r>
            <a:r>
              <a:rPr lang="zh-CN" altLang="en-US" dirty="0" smtClean="0"/>
              <a:t>技术建立了度量元，并对比分析了</a:t>
            </a:r>
            <a:r>
              <a:rPr lang="en-US" dirty="0" err="1" smtClean="0"/>
              <a:t>RTLinux</a:t>
            </a:r>
            <a:r>
              <a:rPr lang="zh-CN" altLang="en-US" dirty="0" smtClean="0"/>
              <a:t>和</a:t>
            </a:r>
            <a:r>
              <a:rPr lang="en-US" dirty="0" smtClean="0"/>
              <a:t>RTEMS</a:t>
            </a:r>
            <a:r>
              <a:rPr lang="zh-CN" altLang="en-US" dirty="0" smtClean="0"/>
              <a:t>两个操作系统。分析表明：</a:t>
            </a:r>
            <a:endParaRPr lang="en-US" altLang="zh-CN" dirty="0" smtClean="0"/>
          </a:p>
          <a:p>
            <a:pPr lvl="2"/>
            <a:r>
              <a:rPr lang="zh-CN" altLang="en-US" dirty="0" smtClean="0"/>
              <a:t>如果认证软件门槛设置为估计风险小于</a:t>
            </a:r>
            <a:r>
              <a:rPr lang="en-US" dirty="0" smtClean="0"/>
              <a:t>2.5%</a:t>
            </a:r>
            <a:r>
              <a:rPr lang="zh-CN" altLang="en-US" dirty="0" smtClean="0"/>
              <a:t>的话，只有</a:t>
            </a:r>
            <a:r>
              <a:rPr lang="en-US" dirty="0" smtClean="0"/>
              <a:t>RTEMS</a:t>
            </a:r>
            <a:r>
              <a:rPr lang="zh-CN" altLang="en-US" dirty="0" smtClean="0"/>
              <a:t>可以通过认证。</a:t>
            </a:r>
            <a:endParaRPr lang="en-US" altLang="zh-CN" dirty="0" smtClean="0"/>
          </a:p>
          <a:p>
            <a:r>
              <a:rPr lang="zh-CN" altLang="en-US" dirty="0" smtClean="0"/>
              <a:t>国内一些实时操作系统提供商业证实：</a:t>
            </a:r>
            <a:endParaRPr lang="en-US" altLang="zh-CN" dirty="0" smtClean="0"/>
          </a:p>
          <a:p>
            <a:pPr lvl="1"/>
            <a:r>
              <a:rPr lang="zh-CN" altLang="en-US" dirty="0" smtClean="0"/>
              <a:t>认证过程可以消除许多潜在的缺陷，提高</a:t>
            </a:r>
            <a:r>
              <a:rPr lang="en-US" dirty="0" smtClean="0"/>
              <a:t>RTOS</a:t>
            </a:r>
            <a:r>
              <a:rPr lang="zh-CN" altLang="en-US" dirty="0" smtClean="0"/>
              <a:t>、运行库和应用软件质量，降低缺陷密度。</a:t>
            </a:r>
            <a:endParaRPr lang="en-US" altLang="zh-CN" dirty="0" smtClean="0"/>
          </a:p>
          <a:p>
            <a:pPr lvl="1"/>
            <a:r>
              <a:rPr lang="zh-CN" altLang="en-US" dirty="0" smtClean="0"/>
              <a:t>当然，达到</a:t>
            </a:r>
            <a:r>
              <a:rPr lang="en-US" dirty="0" smtClean="0"/>
              <a:t>A</a:t>
            </a:r>
            <a:r>
              <a:rPr lang="zh-CN" altLang="en-US" dirty="0" smtClean="0"/>
              <a:t>级软件的开发成本也会发生数量级的增加。</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23.3.6.2 </a:t>
            </a:r>
            <a:r>
              <a:rPr lang="zh-CN" altLang="en-US" dirty="0" smtClean="0"/>
              <a:t>编程语言及编译器的认证</a:t>
            </a:r>
            <a:endParaRPr lang="zh-CN" altLang="en-US" dirty="0"/>
          </a:p>
        </p:txBody>
      </p:sp>
      <p:sp>
        <p:nvSpPr>
          <p:cNvPr id="3" name="内容占位符 2"/>
          <p:cNvSpPr>
            <a:spLocks noGrp="1"/>
          </p:cNvSpPr>
          <p:nvPr>
            <p:ph idx="1"/>
          </p:nvPr>
        </p:nvSpPr>
        <p:spPr>
          <a:xfrm>
            <a:off x="970865" y="1269087"/>
            <a:ext cx="8001000" cy="4902200"/>
          </a:xfrm>
        </p:spPr>
        <p:txBody>
          <a:bodyPr/>
          <a:lstStyle/>
          <a:p>
            <a:r>
              <a:rPr lang="zh-CN" altLang="en-US" sz="2400" dirty="0" smtClean="0"/>
              <a:t>如何认证</a:t>
            </a:r>
            <a:r>
              <a:rPr lang="en-US" sz="2400" dirty="0" err="1" smtClean="0"/>
              <a:t>Ada</a:t>
            </a:r>
            <a:r>
              <a:rPr lang="en-US" sz="2400" dirty="0" smtClean="0"/>
              <a:t> </a:t>
            </a:r>
            <a:r>
              <a:rPr lang="zh-CN" altLang="en-US" sz="2400" dirty="0" smtClean="0"/>
              <a:t>及其编译是否满足要求：</a:t>
            </a:r>
          </a:p>
          <a:p>
            <a:pPr lvl="1"/>
            <a:r>
              <a:rPr lang="zh-CN" altLang="en-US" sz="2000" dirty="0" smtClean="0"/>
              <a:t>首先，编译器产生的代码：</a:t>
            </a:r>
            <a:endParaRPr lang="en-US" altLang="zh-CN" sz="2000" dirty="0" smtClean="0"/>
          </a:p>
          <a:p>
            <a:pPr lvl="2"/>
            <a:r>
              <a:rPr lang="en-US" dirty="0" smtClean="0"/>
              <a:t>1</a:t>
            </a:r>
            <a:r>
              <a:rPr lang="zh-CN" altLang="en-US" dirty="0" smtClean="0"/>
              <a:t>）</a:t>
            </a:r>
            <a:r>
              <a:rPr lang="zh-CN" altLang="en-US" sz="1800" dirty="0" smtClean="0"/>
              <a:t>必须是确定的；</a:t>
            </a:r>
            <a:endParaRPr lang="en-US" altLang="zh-CN" sz="1800" dirty="0" smtClean="0"/>
          </a:p>
          <a:p>
            <a:pPr lvl="2"/>
            <a:r>
              <a:rPr lang="en-US" sz="1800" dirty="0" smtClean="0"/>
              <a:t>2</a:t>
            </a:r>
            <a:r>
              <a:rPr lang="zh-CN" altLang="en-US" sz="1800" dirty="0" smtClean="0"/>
              <a:t>）必须是直接的，能上下文无关</a:t>
            </a:r>
            <a:r>
              <a:rPr lang="en-US" sz="1800" dirty="0" smtClean="0"/>
              <a:t>(context-free)</a:t>
            </a:r>
            <a:r>
              <a:rPr lang="zh-CN" altLang="en-US" sz="1800" dirty="0" smtClean="0"/>
              <a:t>地映射到源代码；</a:t>
            </a:r>
            <a:endParaRPr lang="en-US" altLang="zh-CN" sz="1800" dirty="0" smtClean="0"/>
          </a:p>
          <a:p>
            <a:pPr lvl="2"/>
            <a:r>
              <a:rPr lang="en-US" sz="1800" dirty="0" smtClean="0"/>
              <a:t>3</a:t>
            </a:r>
            <a:r>
              <a:rPr lang="zh-CN" altLang="en-US" sz="1800" dirty="0" smtClean="0"/>
              <a:t>）不能含有不被执行的代码</a:t>
            </a:r>
            <a:r>
              <a:rPr lang="en-US" sz="1800" dirty="0" smtClean="0"/>
              <a:t>(</a:t>
            </a:r>
            <a:r>
              <a:rPr lang="zh-CN" altLang="en-US" sz="1800" dirty="0" smtClean="0"/>
              <a:t>死代码</a:t>
            </a:r>
            <a:r>
              <a:rPr lang="en-US" sz="1800" dirty="0" smtClean="0"/>
              <a:t>)</a:t>
            </a:r>
            <a:r>
              <a:rPr lang="zh-CN" altLang="en-US" sz="1800" dirty="0" smtClean="0"/>
              <a:t>；</a:t>
            </a:r>
            <a:endParaRPr lang="en-US" altLang="zh-CN" sz="1800" dirty="0" smtClean="0"/>
          </a:p>
          <a:p>
            <a:pPr lvl="2"/>
            <a:r>
              <a:rPr lang="en-US" sz="1800" dirty="0" smtClean="0"/>
              <a:t>4</a:t>
            </a:r>
            <a:r>
              <a:rPr lang="zh-CN" altLang="en-US" sz="1800" dirty="0" smtClean="0"/>
              <a:t>）不能含有超出源代码语义的功能。</a:t>
            </a:r>
          </a:p>
          <a:p>
            <a:pPr lvl="1"/>
            <a:r>
              <a:rPr lang="zh-CN" altLang="en-US" sz="2000" dirty="0"/>
              <a:t>第二，必须按严格定义的软件开发过程开发编译工具套件，包括：</a:t>
            </a:r>
            <a:endParaRPr lang="en-US" altLang="zh-CN" sz="2000" dirty="0"/>
          </a:p>
          <a:p>
            <a:pPr lvl="2"/>
            <a:r>
              <a:rPr lang="zh-CN" altLang="en-US" sz="1800" dirty="0"/>
              <a:t>需求定义阶段、详细设计阶段、实现阶段和验证阶段，并提供各个工作明确的文档。</a:t>
            </a:r>
          </a:p>
          <a:p>
            <a:pPr lvl="1"/>
            <a:r>
              <a:rPr lang="zh-CN" altLang="en-US" dirty="0" smtClean="0"/>
              <a:t>最后，工具必须严格地按安全等级被验证和标定。</a:t>
            </a:r>
            <a:endParaRPr lang="en-US" altLang="zh-CN" dirty="0" smtClean="0"/>
          </a:p>
          <a:p>
            <a:pPr lvl="2"/>
            <a:r>
              <a:rPr lang="zh-CN" altLang="en-US" sz="1800" dirty="0"/>
              <a:t>如果认证该工具是针对</a:t>
            </a:r>
            <a:r>
              <a:rPr lang="en-US" sz="1800" dirty="0"/>
              <a:t>DO-178B</a:t>
            </a:r>
            <a:r>
              <a:rPr lang="zh-CN" altLang="en-US" sz="1800" dirty="0"/>
              <a:t>的</a:t>
            </a:r>
            <a:r>
              <a:rPr lang="en-US" sz="1800" dirty="0"/>
              <a:t>A</a:t>
            </a:r>
            <a:r>
              <a:rPr lang="zh-CN" altLang="en-US" sz="1800" dirty="0"/>
              <a:t>级软件的，那么该工具就必须按</a:t>
            </a:r>
            <a:r>
              <a:rPr lang="en-US" sz="1800" dirty="0"/>
              <a:t>A</a:t>
            </a:r>
            <a:r>
              <a:rPr lang="zh-CN" altLang="en-US" sz="1800" dirty="0"/>
              <a:t>级软件进行验证和测试，例如，需要验证语句、判断、</a:t>
            </a:r>
            <a:r>
              <a:rPr lang="en-US" sz="1800" dirty="0"/>
              <a:t>MC/DC</a:t>
            </a:r>
            <a:r>
              <a:rPr lang="zh-CN" altLang="en-US" sz="1800" dirty="0"/>
              <a:t>的覆盖率是否符合要求。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“编译器</a:t>
            </a:r>
            <a:r>
              <a:rPr lang="en-US" sz="2400" dirty="0" smtClean="0"/>
              <a:t>-</a:t>
            </a:r>
            <a:r>
              <a:rPr lang="zh-CN" altLang="en-US" sz="2400" dirty="0" smtClean="0"/>
              <a:t>汇编器</a:t>
            </a:r>
            <a:r>
              <a:rPr lang="en-US" sz="2400" dirty="0" smtClean="0"/>
              <a:t>-</a:t>
            </a:r>
            <a:r>
              <a:rPr lang="zh-CN" altLang="en-US" sz="2400" dirty="0" smtClean="0"/>
              <a:t>链接器</a:t>
            </a:r>
            <a:r>
              <a:rPr lang="en-US" sz="2400" dirty="0" smtClean="0"/>
              <a:t>-</a:t>
            </a:r>
            <a:r>
              <a:rPr lang="zh-CN" altLang="en-US" sz="2400" dirty="0" smtClean="0"/>
              <a:t>装载器”的链条上的每个工具都必须达到所需的等级要求。</a:t>
            </a:r>
            <a:endParaRPr lang="en-US" altLang="zh-CN" sz="2400" dirty="0" smtClean="0"/>
          </a:p>
          <a:p>
            <a:pPr lvl="1"/>
            <a:r>
              <a:rPr lang="zh-CN" altLang="en-US" sz="2000" dirty="0" smtClean="0"/>
              <a:t>装载器是最简单的工具，它没有代码转换，但要保证执行的完整性</a:t>
            </a:r>
            <a:r>
              <a:rPr lang="en-US" sz="2000" dirty="0" smtClean="0"/>
              <a:t>---</a:t>
            </a:r>
            <a:r>
              <a:rPr lang="en-US" altLang="zh-CN" sz="2000" dirty="0" smtClean="0"/>
              <a:t>-</a:t>
            </a:r>
            <a:r>
              <a:rPr lang="zh-CN" altLang="en-US" sz="2000" dirty="0" smtClean="0"/>
              <a:t>即从外部介质将程序调入内存的执行是完整的。</a:t>
            </a:r>
            <a:endParaRPr lang="en-US" altLang="zh-CN" sz="2000" dirty="0" smtClean="0"/>
          </a:p>
          <a:p>
            <a:pPr lvl="1"/>
            <a:r>
              <a:rPr lang="zh-CN" altLang="en-US" sz="2000" dirty="0" smtClean="0"/>
              <a:t>汇编器和链接器虽然稍复杂一些，仍可以做到。而让编译器做到就要困难的多。例如</a:t>
            </a:r>
            <a:r>
              <a:rPr lang="en-US" sz="2000" dirty="0" smtClean="0"/>
              <a:t>GNAT </a:t>
            </a:r>
            <a:r>
              <a:rPr lang="zh-CN" altLang="en-US" sz="2000" dirty="0" smtClean="0"/>
              <a:t>的</a:t>
            </a:r>
            <a:r>
              <a:rPr lang="en-US" sz="2000" dirty="0" smtClean="0"/>
              <a:t>Ada95</a:t>
            </a:r>
            <a:r>
              <a:rPr lang="zh-CN" altLang="en-US" sz="2000" dirty="0" smtClean="0"/>
              <a:t>编译器有</a:t>
            </a:r>
            <a:r>
              <a:rPr lang="en-US" sz="2000" dirty="0" smtClean="0"/>
              <a:t>625,000</a:t>
            </a:r>
            <a:r>
              <a:rPr lang="zh-CN" altLang="en-US" sz="2000" dirty="0" smtClean="0"/>
              <a:t>行</a:t>
            </a:r>
            <a:r>
              <a:rPr lang="en-US" sz="2000" dirty="0" err="1" smtClean="0"/>
              <a:t>Ada</a:t>
            </a:r>
            <a:r>
              <a:rPr lang="zh-CN" altLang="en-US" sz="2000" dirty="0" smtClean="0"/>
              <a:t>和</a:t>
            </a:r>
            <a:r>
              <a:rPr lang="en-US" sz="2000" dirty="0" smtClean="0"/>
              <a:t>C</a:t>
            </a:r>
            <a:r>
              <a:rPr lang="zh-CN" altLang="en-US" sz="2000" dirty="0" smtClean="0"/>
              <a:t>代码，如果做完全部的结构测试需要</a:t>
            </a:r>
            <a:r>
              <a:rPr lang="en-US" sz="2000" dirty="0" smtClean="0"/>
              <a:t>58</a:t>
            </a:r>
            <a:r>
              <a:rPr lang="zh-CN" altLang="en-US" sz="2000" dirty="0" smtClean="0"/>
              <a:t>人年的工作量。</a:t>
            </a:r>
            <a:endParaRPr lang="en-US" altLang="zh-CN" sz="2000" dirty="0" smtClean="0"/>
          </a:p>
          <a:p>
            <a:r>
              <a:rPr lang="zh-CN" altLang="en-US" sz="2400" dirty="0" smtClean="0"/>
              <a:t>整个认证费用是测试费用的</a:t>
            </a:r>
            <a:r>
              <a:rPr lang="en-US" sz="2400" dirty="0" smtClean="0"/>
              <a:t>3~5</a:t>
            </a:r>
            <a:r>
              <a:rPr lang="zh-CN" altLang="en-US" sz="2400" dirty="0" smtClean="0"/>
              <a:t>倍。</a:t>
            </a:r>
            <a:endParaRPr lang="en-US" altLang="zh-CN" sz="2400" dirty="0" smtClean="0"/>
          </a:p>
          <a:p>
            <a:pPr lvl="1"/>
            <a:r>
              <a:rPr lang="zh-CN" altLang="en-US" sz="2000" dirty="0" smtClean="0"/>
              <a:t>因此，认证一个商业编译器的工作量是相当巨大的</a:t>
            </a:r>
            <a:endParaRPr lang="en-US" altLang="zh-CN" sz="2000" dirty="0" smtClean="0"/>
          </a:p>
          <a:p>
            <a:pPr lvl="1"/>
            <a:r>
              <a:rPr lang="zh-CN" altLang="en-US" sz="2000" dirty="0" smtClean="0"/>
              <a:t>完全达到“</a:t>
            </a:r>
            <a:r>
              <a:rPr lang="en-US" sz="2000" dirty="0" smtClean="0"/>
              <a:t>FAA-</a:t>
            </a:r>
            <a:r>
              <a:rPr lang="zh-CN" altLang="en-US" sz="2000" dirty="0" smtClean="0"/>
              <a:t>合格证”的编译器是不存在的。</a:t>
            </a:r>
            <a:endParaRPr lang="en-US" altLang="zh-CN" sz="2000" dirty="0" smtClean="0"/>
          </a:p>
          <a:p>
            <a:r>
              <a:rPr lang="zh-CN" altLang="en-US" sz="2400" dirty="0" smtClean="0"/>
              <a:t>工程上的解决方式是给出</a:t>
            </a:r>
            <a:r>
              <a:rPr lang="en-US" sz="2400" dirty="0" err="1" smtClean="0"/>
              <a:t>Ada</a:t>
            </a:r>
            <a:r>
              <a:rPr lang="zh-CN" altLang="en-US" sz="2400" dirty="0" smtClean="0"/>
              <a:t>子集，解决</a:t>
            </a:r>
            <a:r>
              <a:rPr lang="en-US" sz="2400" dirty="0" smtClean="0"/>
              <a:t>DO-178B</a:t>
            </a:r>
            <a:r>
              <a:rPr lang="zh-CN" altLang="en-US" sz="2400" dirty="0" smtClean="0"/>
              <a:t>的</a:t>
            </a:r>
            <a:r>
              <a:rPr lang="en-US" sz="2400" dirty="0" smtClean="0"/>
              <a:t>A</a:t>
            </a:r>
            <a:r>
              <a:rPr lang="zh-CN" altLang="en-US" sz="2400" dirty="0" smtClean="0"/>
              <a:t>级应用软件认证</a:t>
            </a:r>
            <a:r>
              <a:rPr lang="en-US" sz="2400" dirty="0" smtClean="0"/>
              <a:t>(</a:t>
            </a:r>
            <a:r>
              <a:rPr lang="zh-CN" altLang="en-US" sz="2400" dirty="0" smtClean="0"/>
              <a:t>包括编译器和工具在内</a:t>
            </a:r>
            <a:r>
              <a:rPr lang="en-US" sz="2400" dirty="0" smtClean="0"/>
              <a:t>)</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23.3.7 </a:t>
            </a:r>
            <a:r>
              <a:rPr lang="zh-CN" altLang="en-US" dirty="0" smtClean="0"/>
              <a:t>基于</a:t>
            </a:r>
            <a:r>
              <a:rPr lang="en-US" dirty="0" smtClean="0"/>
              <a:t>RTOS</a:t>
            </a:r>
            <a:r>
              <a:rPr lang="zh-CN" altLang="en-US" dirty="0" smtClean="0"/>
              <a:t>的应用软件开发</a:t>
            </a:r>
            <a:endParaRPr lang="zh-CN" altLang="en-US" dirty="0"/>
          </a:p>
        </p:txBody>
      </p:sp>
      <p:sp>
        <p:nvSpPr>
          <p:cNvPr id="3" name="内容占位符 2"/>
          <p:cNvSpPr>
            <a:spLocks noGrp="1"/>
          </p:cNvSpPr>
          <p:nvPr>
            <p:ph idx="1"/>
          </p:nvPr>
        </p:nvSpPr>
        <p:spPr/>
        <p:txBody>
          <a:bodyPr/>
          <a:lstStyle/>
          <a:p>
            <a:r>
              <a:rPr lang="en-US" dirty="0" smtClean="0"/>
              <a:t>23.3.7.1 RTOS</a:t>
            </a:r>
            <a:r>
              <a:rPr lang="zh-CN" altLang="en-US" dirty="0" smtClean="0"/>
              <a:t>的选择</a:t>
            </a:r>
            <a:r>
              <a:rPr lang="en-US" dirty="0" smtClean="0"/>
              <a:t>	</a:t>
            </a:r>
            <a:endParaRPr lang="zh-CN" altLang="en-US" dirty="0" smtClean="0"/>
          </a:p>
          <a:p>
            <a:r>
              <a:rPr lang="en-US" dirty="0" smtClean="0"/>
              <a:t>23.3.7.2 RTOS</a:t>
            </a:r>
            <a:r>
              <a:rPr lang="zh-CN" altLang="en-US" dirty="0" smtClean="0"/>
              <a:t>的接口标准化问题</a:t>
            </a:r>
            <a:r>
              <a:rPr lang="en-US" dirty="0" smtClean="0"/>
              <a:t>	</a:t>
            </a:r>
            <a:endParaRPr lang="zh-CN" altLang="en-US" dirty="0" smtClean="0"/>
          </a:p>
          <a:p>
            <a:r>
              <a:rPr lang="en-US" dirty="0" smtClean="0"/>
              <a:t>23.3.7.3 ARINC 653</a:t>
            </a:r>
            <a:r>
              <a:rPr lang="zh-CN" altLang="en-US" dirty="0" smtClean="0"/>
              <a:t>的应用编程模型</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23.3.7.1 RTOS</a:t>
            </a:r>
            <a:r>
              <a:rPr lang="zh-CN" altLang="en-US" dirty="0" smtClean="0"/>
              <a:t>的选择</a:t>
            </a:r>
            <a:endParaRPr lang="zh-CN" altLang="en-US" dirty="0"/>
          </a:p>
        </p:txBody>
      </p:sp>
      <p:sp>
        <p:nvSpPr>
          <p:cNvPr id="3" name="内容占位符 2"/>
          <p:cNvSpPr>
            <a:spLocks noGrp="1"/>
          </p:cNvSpPr>
          <p:nvPr>
            <p:ph idx="1"/>
          </p:nvPr>
        </p:nvSpPr>
        <p:spPr>
          <a:xfrm>
            <a:off x="936171" y="1357842"/>
            <a:ext cx="7885487" cy="4902200"/>
          </a:xfrm>
        </p:spPr>
        <p:txBody>
          <a:bodyPr/>
          <a:lstStyle/>
          <a:p>
            <a:r>
              <a:rPr lang="zh-CN" altLang="en-US" dirty="0" smtClean="0"/>
              <a:t>选择商业</a:t>
            </a:r>
            <a:r>
              <a:rPr lang="en-US" dirty="0" smtClean="0"/>
              <a:t>RTOS</a:t>
            </a:r>
            <a:r>
              <a:rPr lang="zh-CN" altLang="en-US" dirty="0" smtClean="0"/>
              <a:t>至少需要考虑如下的问题：</a:t>
            </a:r>
          </a:p>
          <a:p>
            <a:pPr lvl="1"/>
            <a:r>
              <a:rPr lang="en-US" sz="2000" dirty="0" smtClean="0"/>
              <a:t>1</a:t>
            </a:r>
            <a:r>
              <a:rPr lang="zh-CN" altLang="en-US" sz="2000" dirty="0" smtClean="0"/>
              <a:t>）</a:t>
            </a:r>
            <a:r>
              <a:rPr lang="en-US" sz="2000" dirty="0" smtClean="0"/>
              <a:t>RTOS</a:t>
            </a:r>
            <a:r>
              <a:rPr lang="zh-CN" altLang="en-US" sz="2000" dirty="0" smtClean="0"/>
              <a:t>自身是否有潜在的灾难？包括可靠安全和信息安全。</a:t>
            </a:r>
          </a:p>
          <a:p>
            <a:pPr lvl="1"/>
            <a:r>
              <a:rPr lang="en-US" sz="2000" dirty="0" smtClean="0"/>
              <a:t>2</a:t>
            </a:r>
            <a:r>
              <a:rPr lang="zh-CN" altLang="en-US" sz="2000" dirty="0" smtClean="0"/>
              <a:t>）</a:t>
            </a:r>
            <a:r>
              <a:rPr lang="en-US" sz="2000" dirty="0" smtClean="0"/>
              <a:t>RTOS</a:t>
            </a:r>
            <a:r>
              <a:rPr lang="zh-CN" altLang="en-US" sz="2000" dirty="0" smtClean="0"/>
              <a:t>是否对整个认证工作有影响？是否需要制定详细的软件认证计划？</a:t>
            </a:r>
          </a:p>
          <a:p>
            <a:pPr lvl="1"/>
            <a:r>
              <a:rPr lang="en-US" sz="2000" dirty="0" smtClean="0"/>
              <a:t>3</a:t>
            </a:r>
            <a:r>
              <a:rPr lang="zh-CN" altLang="en-US" sz="2000" dirty="0" smtClean="0"/>
              <a:t>）如果缺乏与</a:t>
            </a:r>
            <a:r>
              <a:rPr lang="en-US" sz="2000" dirty="0" smtClean="0"/>
              <a:t>DO-178B</a:t>
            </a:r>
            <a:r>
              <a:rPr lang="zh-CN" altLang="en-US" sz="2000" dirty="0" smtClean="0"/>
              <a:t>相关的信息，需要给出哪些证据能够表明与</a:t>
            </a:r>
            <a:r>
              <a:rPr lang="en-US" sz="2000" dirty="0" smtClean="0"/>
              <a:t>DO-178B</a:t>
            </a:r>
            <a:r>
              <a:rPr lang="zh-CN" altLang="en-US" sz="2000" dirty="0" smtClean="0"/>
              <a:t>目标的兼容性？</a:t>
            </a:r>
          </a:p>
          <a:p>
            <a:pPr lvl="1"/>
            <a:r>
              <a:rPr lang="en-US" sz="2000" dirty="0" smtClean="0"/>
              <a:t>4</a:t>
            </a:r>
            <a:r>
              <a:rPr lang="zh-CN" altLang="en-US" sz="2000" dirty="0" smtClean="0"/>
              <a:t>）商业</a:t>
            </a:r>
            <a:r>
              <a:rPr lang="en-US" sz="2000" dirty="0" smtClean="0"/>
              <a:t>RTOS</a:t>
            </a:r>
            <a:r>
              <a:rPr lang="zh-CN" altLang="en-US" sz="2000" dirty="0" smtClean="0"/>
              <a:t>是否有一致的标准，有哪些支持证据？</a:t>
            </a:r>
          </a:p>
          <a:p>
            <a:pPr lvl="1"/>
            <a:r>
              <a:rPr lang="en-US" sz="2000" dirty="0" smtClean="0"/>
              <a:t>5</a:t>
            </a:r>
            <a:r>
              <a:rPr lang="zh-CN" altLang="en-US" sz="2000" dirty="0" smtClean="0"/>
              <a:t>）哪些数据可以支持</a:t>
            </a:r>
            <a:r>
              <a:rPr lang="en-US" sz="2000" dirty="0" smtClean="0"/>
              <a:t>RTOS</a:t>
            </a:r>
            <a:r>
              <a:rPr lang="zh-CN" altLang="en-US" sz="2000" dirty="0" smtClean="0"/>
              <a:t>在航空产品使用</a:t>
            </a:r>
            <a:r>
              <a:rPr lang="en-US" sz="2000" dirty="0" smtClean="0"/>
              <a:t>(</a:t>
            </a:r>
            <a:r>
              <a:rPr lang="zh-CN" altLang="en-US" sz="2000" dirty="0" smtClean="0"/>
              <a:t>例如，是否经过认证</a:t>
            </a:r>
            <a:r>
              <a:rPr lang="en-US" sz="2000" dirty="0" smtClean="0"/>
              <a:t>)?</a:t>
            </a:r>
            <a:endParaRPr lang="zh-CN" altLang="en-US" sz="2000" dirty="0" smtClean="0"/>
          </a:p>
          <a:p>
            <a:pPr lvl="1"/>
            <a:r>
              <a:rPr lang="en-US" sz="2000" dirty="0" smtClean="0"/>
              <a:t>6) </a:t>
            </a:r>
            <a:r>
              <a:rPr lang="zh-CN" altLang="en-US" sz="2000" dirty="0" smtClean="0"/>
              <a:t>哪些配置管理</a:t>
            </a:r>
            <a:r>
              <a:rPr lang="en-US" sz="2000" dirty="0" smtClean="0"/>
              <a:t>(CM)</a:t>
            </a:r>
            <a:r>
              <a:rPr lang="zh-CN" altLang="en-US" sz="2000" dirty="0" smtClean="0"/>
              <a:t>和软件质量保证方法</a:t>
            </a:r>
            <a:r>
              <a:rPr lang="en-US" sz="2000" dirty="0" smtClean="0"/>
              <a:t>(SQA)</a:t>
            </a:r>
            <a:r>
              <a:rPr lang="zh-CN" altLang="en-US" sz="2000" dirty="0" smtClean="0"/>
              <a:t>用于商业</a:t>
            </a:r>
            <a:r>
              <a:rPr lang="en-US" sz="2000" dirty="0" smtClean="0"/>
              <a:t> RTOS</a:t>
            </a:r>
            <a:r>
              <a:rPr lang="zh-CN" altLang="en-US" sz="2000" dirty="0" smtClean="0"/>
              <a:t>的开发中？哪些</a:t>
            </a:r>
            <a:r>
              <a:rPr lang="en-US" sz="2000" dirty="0" smtClean="0"/>
              <a:t>CM</a:t>
            </a:r>
            <a:r>
              <a:rPr lang="zh-CN" altLang="en-US" sz="2000" dirty="0" smtClean="0"/>
              <a:t>和</a:t>
            </a:r>
            <a:r>
              <a:rPr lang="en-US" sz="2000" dirty="0" smtClean="0"/>
              <a:t>SQA</a:t>
            </a:r>
            <a:r>
              <a:rPr lang="zh-CN" altLang="en-US" sz="2000" dirty="0" smtClean="0"/>
              <a:t>方法支持目标系统产品的部署？</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23.3.7.2 RTOS</a:t>
            </a:r>
            <a:r>
              <a:rPr lang="zh-CN" altLang="en-US" dirty="0" smtClean="0"/>
              <a:t>的接口标准化问题</a:t>
            </a:r>
            <a:endParaRPr lang="zh-CN" altLang="en-US" dirty="0"/>
          </a:p>
        </p:txBody>
      </p:sp>
      <p:sp>
        <p:nvSpPr>
          <p:cNvPr id="3" name="内容占位符 2"/>
          <p:cNvSpPr>
            <a:spLocks noGrp="1"/>
          </p:cNvSpPr>
          <p:nvPr>
            <p:ph idx="1"/>
          </p:nvPr>
        </p:nvSpPr>
        <p:spPr/>
        <p:txBody>
          <a:bodyPr/>
          <a:lstStyle/>
          <a:p>
            <a:r>
              <a:rPr lang="zh-CN" altLang="en-US" dirty="0" smtClean="0"/>
              <a:t>工业界希望使用统一的操作系统接口支持应用程序的开发。</a:t>
            </a:r>
            <a:endParaRPr lang="en-US" altLang="zh-CN" dirty="0" smtClean="0"/>
          </a:p>
          <a:p>
            <a:pPr lvl="1"/>
            <a:r>
              <a:rPr lang="en-US" dirty="0" smtClean="0"/>
              <a:t>1990</a:t>
            </a:r>
            <a:r>
              <a:rPr lang="zh-CN" altLang="en-US" dirty="0" smtClean="0"/>
              <a:t>年在</a:t>
            </a:r>
            <a:r>
              <a:rPr lang="en-US" dirty="0" smtClean="0"/>
              <a:t>UNIX OS</a:t>
            </a:r>
            <a:r>
              <a:rPr lang="zh-CN" altLang="en-US" dirty="0" smtClean="0"/>
              <a:t>的基础上，发布</a:t>
            </a:r>
            <a:r>
              <a:rPr lang="en-US" dirty="0" smtClean="0"/>
              <a:t>POSIX.1</a:t>
            </a:r>
            <a:r>
              <a:rPr lang="zh-CN" altLang="en-US" dirty="0" smtClean="0"/>
              <a:t>，定义了标准</a:t>
            </a:r>
            <a:r>
              <a:rPr lang="en-US" dirty="0" smtClean="0"/>
              <a:t>OS</a:t>
            </a:r>
            <a:r>
              <a:rPr lang="zh-CN" altLang="en-US" dirty="0" smtClean="0"/>
              <a:t>服务，以便支持应用程序的可移植性。</a:t>
            </a:r>
            <a:endParaRPr lang="en-US" altLang="zh-CN" dirty="0" smtClean="0"/>
          </a:p>
          <a:p>
            <a:pPr lvl="1"/>
            <a:r>
              <a:rPr lang="en-US" dirty="0" smtClean="0"/>
              <a:t>1993</a:t>
            </a:r>
            <a:r>
              <a:rPr lang="zh-CN" altLang="en-US" dirty="0" smtClean="0"/>
              <a:t>年推出</a:t>
            </a:r>
            <a:r>
              <a:rPr lang="en-US" dirty="0" smtClean="0"/>
              <a:t>POSIX.1b</a:t>
            </a:r>
            <a:r>
              <a:rPr lang="zh-CN" altLang="en-US" dirty="0" smtClean="0"/>
              <a:t>支持实时系统的“任务能够在确定响应时间内完成”。</a:t>
            </a:r>
            <a:endParaRPr lang="en-US" altLang="zh-CN" dirty="0" smtClean="0"/>
          </a:p>
          <a:p>
            <a:pPr lvl="2"/>
            <a:r>
              <a:rPr lang="en-US" dirty="0" smtClean="0"/>
              <a:t>POSIX.1b </a:t>
            </a:r>
            <a:r>
              <a:rPr lang="zh-CN" altLang="en-US" dirty="0" smtClean="0"/>
              <a:t>定义了内核，</a:t>
            </a:r>
            <a:r>
              <a:rPr lang="en-US" dirty="0" err="1" smtClean="0"/>
              <a:t>Ada</a:t>
            </a:r>
            <a:r>
              <a:rPr lang="zh-CN" altLang="en-US" dirty="0" smtClean="0"/>
              <a:t>语言实时执行，以及更广泛的</a:t>
            </a:r>
            <a:r>
              <a:rPr lang="en-US" dirty="0" smtClean="0"/>
              <a:t>OS</a:t>
            </a:r>
            <a:r>
              <a:rPr lang="zh-CN" altLang="en-US" dirty="0" smtClean="0"/>
              <a:t>服务。</a:t>
            </a:r>
            <a:endParaRPr lang="en-US" altLang="zh-CN" dirty="0" smtClean="0"/>
          </a:p>
          <a:p>
            <a:r>
              <a:rPr lang="en-US" dirty="0" smtClean="0"/>
              <a:t>FAA</a:t>
            </a:r>
            <a:r>
              <a:rPr lang="zh-CN" altLang="en-US" dirty="0" smtClean="0"/>
              <a:t>等认为需要给出一个标准定义支持如何使用</a:t>
            </a:r>
            <a:r>
              <a:rPr lang="en-US" dirty="0" smtClean="0"/>
              <a:t>RTOS</a:t>
            </a:r>
            <a:r>
              <a:rPr lang="zh-CN" altLang="en-US" dirty="0" smtClean="0"/>
              <a:t>进行开发，并能够确定</a:t>
            </a:r>
            <a:r>
              <a:rPr lang="en-US" dirty="0" smtClean="0"/>
              <a:t>RTOS</a:t>
            </a:r>
            <a:r>
              <a:rPr lang="zh-CN" altLang="en-US" dirty="0" smtClean="0"/>
              <a:t>的行为。</a:t>
            </a:r>
            <a:endParaRPr lang="en-US" altLang="zh-CN" dirty="0" smtClean="0"/>
          </a:p>
          <a:p>
            <a:pPr lvl="1"/>
            <a:r>
              <a:rPr lang="zh-CN" altLang="en-US" dirty="0" smtClean="0"/>
              <a:t>由此诞生了</a:t>
            </a:r>
            <a:r>
              <a:rPr lang="en-US" dirty="0" smtClean="0"/>
              <a:t>ARINC 653</a:t>
            </a:r>
            <a:r>
              <a:rPr lang="zh-CN" altLang="en-US" dirty="0" smtClean="0"/>
              <a:t>的要求，支持基于</a:t>
            </a:r>
            <a:r>
              <a:rPr lang="en-US" dirty="0" smtClean="0"/>
              <a:t>RTOS</a:t>
            </a:r>
            <a:r>
              <a:rPr lang="zh-CN" altLang="en-US" dirty="0" smtClean="0"/>
              <a:t>的航空机载软件的</a:t>
            </a:r>
            <a:r>
              <a:rPr lang="en-US" dirty="0" smtClean="0"/>
              <a:t>DO-178B</a:t>
            </a:r>
            <a:r>
              <a:rPr lang="zh-CN" altLang="en-US" dirty="0" smtClean="0"/>
              <a:t>认证。</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23.3.7.3 ARINC 653</a:t>
            </a:r>
            <a:r>
              <a:rPr lang="zh-CN" altLang="en-US" dirty="0" smtClean="0"/>
              <a:t>的应用编程模型</a:t>
            </a:r>
            <a:endParaRPr lang="zh-CN" altLang="en-US" dirty="0"/>
          </a:p>
        </p:txBody>
      </p:sp>
      <p:grpSp>
        <p:nvGrpSpPr>
          <p:cNvPr id="4" name="Group 1"/>
          <p:cNvGrpSpPr>
            <a:grpSpLocks noChangeAspect="1"/>
          </p:cNvGrpSpPr>
          <p:nvPr/>
        </p:nvGrpSpPr>
        <p:grpSpPr bwMode="auto">
          <a:xfrm>
            <a:off x="1336514" y="2468001"/>
            <a:ext cx="7208849" cy="3824415"/>
            <a:chOff x="1559" y="7333"/>
            <a:chExt cx="7236" cy="4830"/>
          </a:xfrm>
        </p:grpSpPr>
        <p:sp>
          <p:nvSpPr>
            <p:cNvPr id="5" name="AutoShape 26"/>
            <p:cNvSpPr>
              <a:spLocks noChangeAspect="1" noChangeArrowheads="1" noTextEdit="1"/>
            </p:cNvSpPr>
            <p:nvPr/>
          </p:nvSpPr>
          <p:spPr bwMode="auto">
            <a:xfrm>
              <a:off x="1559" y="7333"/>
              <a:ext cx="7236" cy="48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dirty="0"/>
            </a:p>
          </p:txBody>
        </p:sp>
        <p:sp>
          <p:nvSpPr>
            <p:cNvPr id="6" name="Text Box 25"/>
            <p:cNvSpPr txBox="1">
              <a:spLocks noChangeArrowheads="1"/>
            </p:cNvSpPr>
            <p:nvPr/>
          </p:nvSpPr>
          <p:spPr bwMode="auto">
            <a:xfrm>
              <a:off x="1961" y="7977"/>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APEX</a:t>
              </a:r>
              <a:endParaRPr kumimoji="0" lang="en-US"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应用</a:t>
              </a:r>
              <a:endParaRPr kumimoji="0" lang="zh-CN" altLang="en-US" sz="1600" b="0" i="0" u="none" strike="noStrike" cap="none" normalizeH="0" baseline="0" dirty="0" smtClean="0">
                <a:ln>
                  <a:noFill/>
                </a:ln>
                <a:solidFill>
                  <a:schemeClr val="tx1"/>
                </a:solidFill>
                <a:effectLst/>
              </a:endParaRPr>
            </a:p>
          </p:txBody>
        </p:sp>
        <p:sp>
          <p:nvSpPr>
            <p:cNvPr id="7" name="Text Box 24"/>
            <p:cNvSpPr txBox="1">
              <a:spLocks noChangeArrowheads="1"/>
            </p:cNvSpPr>
            <p:nvPr/>
          </p:nvSpPr>
          <p:spPr bwMode="auto">
            <a:xfrm>
              <a:off x="1961" y="8621"/>
              <a:ext cx="804" cy="643"/>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语言</a:t>
              </a:r>
            </a:p>
            <a:p>
              <a:pPr indent="0" algn="ctr"/>
              <a:r>
                <a:rPr kumimoji="0" lang="zh-CN" altLang="zh-CN" sz="1600" dirty="0">
                  <a:latin typeface="Times New Roman" pitchFamily="18" charset="0"/>
                  <a:cs typeface="Times New Roman" panose="02020603050405020304" pitchFamily="18" charset="0"/>
                </a:rPr>
                <a:t>绑定</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应用</a:t>
              </a:r>
              <a:endParaRPr kumimoji="0" lang="zh-CN" altLang="zh-CN" sz="1600" b="0" i="0" u="none" strike="noStrike" cap="none" normalizeH="0" baseline="0" dirty="0" smtClean="0">
                <a:ln>
                  <a:noFill/>
                </a:ln>
                <a:solidFill>
                  <a:schemeClr val="tx1"/>
                </a:solidFill>
                <a:effectLst/>
              </a:endParaRPr>
            </a:p>
          </p:txBody>
        </p:sp>
        <p:sp>
          <p:nvSpPr>
            <p:cNvPr id="8" name="Text Box 23"/>
            <p:cNvSpPr txBox="1">
              <a:spLocks noChangeArrowheads="1"/>
            </p:cNvSpPr>
            <p:nvPr/>
          </p:nvSpPr>
          <p:spPr bwMode="auto">
            <a:xfrm>
              <a:off x="1961" y="9266"/>
              <a:ext cx="804" cy="482"/>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POS</a:t>
              </a:r>
            </a:p>
          </p:txBody>
        </p:sp>
        <p:sp>
          <p:nvSpPr>
            <p:cNvPr id="9" name="Text Box 22"/>
            <p:cNvSpPr txBox="1">
              <a:spLocks noChangeArrowheads="1"/>
            </p:cNvSpPr>
            <p:nvPr/>
          </p:nvSpPr>
          <p:spPr bwMode="auto">
            <a:xfrm>
              <a:off x="1961" y="9749"/>
              <a:ext cx="804" cy="64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系统</a:t>
              </a:r>
            </a:p>
            <a:p>
              <a:pPr indent="0" algn="ctr"/>
              <a:r>
                <a:rPr kumimoji="0" lang="zh-CN" altLang="zh-CN" sz="1600" dirty="0">
                  <a:latin typeface="Times New Roman" pitchFamily="18" charset="0"/>
                  <a:cs typeface="Times New Roman" panose="02020603050405020304" pitchFamily="18" charset="0"/>
                </a:rPr>
                <a:t>接口</a:t>
              </a:r>
            </a:p>
          </p:txBody>
        </p:sp>
        <p:sp>
          <p:nvSpPr>
            <p:cNvPr id="10" name="Text Box 21"/>
            <p:cNvSpPr txBox="1">
              <a:spLocks noChangeArrowheads="1"/>
            </p:cNvSpPr>
            <p:nvPr/>
          </p:nvSpPr>
          <p:spPr bwMode="auto">
            <a:xfrm>
              <a:off x="1961" y="7494"/>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隔离区</a:t>
              </a:r>
              <a:r>
                <a:rPr kumimoji="0" lang="en-US" altLang="zh-CN" sz="1600" b="0" i="0" u="none" strike="noStrike" cap="none" normalizeH="0" baseline="0" dirty="0" smtClean="0">
                  <a:ln>
                    <a:noFill/>
                  </a:ln>
                  <a:solidFill>
                    <a:schemeClr val="tx1"/>
                  </a:solidFill>
                  <a:effectLst/>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Text Box 20"/>
            <p:cNvSpPr txBox="1">
              <a:spLocks noChangeArrowheads="1"/>
            </p:cNvSpPr>
            <p:nvPr/>
          </p:nvSpPr>
          <p:spPr bwMode="auto">
            <a:xfrm>
              <a:off x="1961" y="10875"/>
              <a:ext cx="6834" cy="322"/>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MOS</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2" name="Text Box 19"/>
            <p:cNvSpPr txBox="1">
              <a:spLocks noChangeArrowheads="1"/>
            </p:cNvSpPr>
            <p:nvPr/>
          </p:nvSpPr>
          <p:spPr bwMode="auto">
            <a:xfrm>
              <a:off x="1961" y="11197"/>
              <a:ext cx="6834" cy="4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cs typeface="Times New Roman" panose="02020603050405020304" pitchFamily="18" charset="0"/>
                </a:rPr>
                <a:t>接口</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13" name="Text Box 18"/>
            <p:cNvSpPr txBox="1">
              <a:spLocks noChangeArrowheads="1"/>
            </p:cNvSpPr>
            <p:nvPr/>
          </p:nvSpPr>
          <p:spPr bwMode="auto">
            <a:xfrm>
              <a:off x="1961" y="11598"/>
              <a:ext cx="683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cs typeface="Times New Roman" panose="02020603050405020304" pitchFamily="18" charset="0"/>
                </a:rPr>
                <a:t>BSP(</a:t>
              </a:r>
              <a:r>
                <a:rPr kumimoji="0" lang="zh-CN" altLang="en-US" sz="1600" b="0" i="0" u="none" strike="noStrike" cap="none" normalizeH="0" baseline="0" smtClean="0">
                  <a:ln>
                    <a:noFill/>
                  </a:ln>
                  <a:solidFill>
                    <a:schemeClr val="tx1"/>
                  </a:solidFill>
                  <a:effectLst/>
                  <a:cs typeface="Times New Roman" panose="02020603050405020304" pitchFamily="18" charset="0"/>
                </a:rPr>
                <a:t>板级支持包</a:t>
              </a:r>
              <a:r>
                <a:rPr kumimoji="0" lang="en-US" altLang="zh-CN" sz="1600" b="0" i="0" u="none" strike="noStrike" cap="none" normalizeH="0" baseline="0" smtClean="0">
                  <a:ln>
                    <a:noFill/>
                  </a:ln>
                  <a:solidFill>
                    <a:schemeClr val="tx1"/>
                  </a:solidFill>
                  <a:effectLst/>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ndParaRPr>
            </a:p>
          </p:txBody>
        </p:sp>
        <p:sp>
          <p:nvSpPr>
            <p:cNvPr id="14" name="Text Box 17"/>
            <p:cNvSpPr txBox="1">
              <a:spLocks noChangeArrowheads="1"/>
            </p:cNvSpPr>
            <p:nvPr/>
          </p:nvSpPr>
          <p:spPr bwMode="auto">
            <a:xfrm>
              <a:off x="3569" y="7977"/>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APEX</a:t>
              </a:r>
            </a:p>
            <a:p>
              <a:pPr indent="0"/>
              <a:r>
                <a:rPr kumimoji="0" lang="zh-CN" altLang="en-US" sz="1600" dirty="0">
                  <a:latin typeface="Times New Roman" panose="02020603050405020304" pitchFamily="18" charset="0"/>
                  <a:cs typeface="Times New Roman" panose="02020603050405020304" pitchFamily="18" charset="0"/>
                </a:rPr>
                <a:t>应用</a:t>
              </a:r>
            </a:p>
          </p:txBody>
        </p:sp>
        <p:sp>
          <p:nvSpPr>
            <p:cNvPr id="15" name="Text Box 16"/>
            <p:cNvSpPr txBox="1">
              <a:spLocks noChangeArrowheads="1"/>
            </p:cNvSpPr>
            <p:nvPr/>
          </p:nvSpPr>
          <p:spPr bwMode="auto">
            <a:xfrm>
              <a:off x="3569" y="8621"/>
              <a:ext cx="804" cy="643"/>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语言</a:t>
              </a:r>
            </a:p>
            <a:p>
              <a:pPr marL="0" marR="0" lvl="0" indent="0" algn="ctr" defTabSz="914400" rtl="0" eaLnBrk="0" fontAlgn="base" latinLnBrk="0" hangingPunct="0">
                <a:spcBef>
                  <a:spcPct val="0"/>
                </a:spcBef>
                <a:spcAft>
                  <a:spcPct val="0"/>
                </a:spcAft>
                <a:buClrTx/>
                <a:buSzTx/>
                <a:buFontTx/>
                <a:buNone/>
                <a:tabLst/>
              </a:pPr>
              <a:r>
                <a:rPr kumimoji="0" lang="zh-CN" altLang="zh-CN" sz="1600" dirty="0">
                  <a:latin typeface="Times New Roman" pitchFamily="18" charset="0"/>
                  <a:cs typeface="Times New Roman" panose="02020603050405020304" pitchFamily="18" charset="0"/>
                </a:rPr>
                <a:t>绑</a:t>
              </a: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定</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应用</a:t>
              </a:r>
              <a:endParaRPr kumimoji="0" lang="zh-CN" altLang="zh-CN" sz="1600" b="0" i="0" u="none" strike="noStrike" cap="none" normalizeH="0" baseline="0" dirty="0" smtClean="0">
                <a:ln>
                  <a:noFill/>
                </a:ln>
                <a:solidFill>
                  <a:schemeClr val="tx1"/>
                </a:solidFill>
                <a:effectLst/>
              </a:endParaRPr>
            </a:p>
          </p:txBody>
        </p:sp>
        <p:sp>
          <p:nvSpPr>
            <p:cNvPr id="16" name="Text Box 15"/>
            <p:cNvSpPr txBox="1">
              <a:spLocks noChangeArrowheads="1"/>
            </p:cNvSpPr>
            <p:nvPr/>
          </p:nvSpPr>
          <p:spPr bwMode="auto">
            <a:xfrm>
              <a:off x="3569" y="9266"/>
              <a:ext cx="804" cy="482"/>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POS</a:t>
              </a:r>
            </a:p>
          </p:txBody>
        </p:sp>
        <p:sp>
          <p:nvSpPr>
            <p:cNvPr id="17" name="Text Box 14"/>
            <p:cNvSpPr txBox="1">
              <a:spLocks noChangeArrowheads="1"/>
            </p:cNvSpPr>
            <p:nvPr/>
          </p:nvSpPr>
          <p:spPr bwMode="auto">
            <a:xfrm>
              <a:off x="3569" y="9749"/>
              <a:ext cx="804" cy="64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系统</a:t>
              </a:r>
            </a:p>
            <a:p>
              <a:pPr indent="0" algn="ctr"/>
              <a:r>
                <a:rPr kumimoji="0" lang="zh-CN" altLang="zh-CN" sz="1600" dirty="0">
                  <a:latin typeface="Times New Roman" pitchFamily="18" charset="0"/>
                  <a:cs typeface="Times New Roman" panose="02020603050405020304" pitchFamily="18" charset="0"/>
                </a:rPr>
                <a:t>接口</a:t>
              </a:r>
            </a:p>
          </p:txBody>
        </p:sp>
        <p:sp>
          <p:nvSpPr>
            <p:cNvPr id="18" name="Text Box 13"/>
            <p:cNvSpPr txBox="1">
              <a:spLocks noChangeArrowheads="1"/>
            </p:cNvSpPr>
            <p:nvPr/>
          </p:nvSpPr>
          <p:spPr bwMode="auto">
            <a:xfrm>
              <a:off x="3469" y="7494"/>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隔离区</a:t>
              </a:r>
              <a:r>
                <a:rPr kumimoji="0" lang="en-US" altLang="zh-CN" sz="1600" b="0" i="0" u="none" strike="noStrike" cap="none" normalizeH="0" baseline="0" dirty="0" smtClean="0">
                  <a:ln>
                    <a:noFill/>
                  </a:ln>
                  <a:solidFill>
                    <a:schemeClr val="tx1"/>
                  </a:solidFill>
                  <a:effectLst/>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9" name="Text Box 12"/>
            <p:cNvSpPr txBox="1">
              <a:spLocks noChangeArrowheads="1"/>
            </p:cNvSpPr>
            <p:nvPr/>
          </p:nvSpPr>
          <p:spPr bwMode="auto">
            <a:xfrm>
              <a:off x="5579" y="7977"/>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APEX</a:t>
              </a:r>
            </a:p>
            <a:p>
              <a:pPr indent="0"/>
              <a:r>
                <a:rPr kumimoji="0" lang="zh-CN" altLang="en-US" sz="1600" dirty="0">
                  <a:latin typeface="Times New Roman" panose="02020603050405020304" pitchFamily="18" charset="0"/>
                  <a:cs typeface="Times New Roman" panose="02020603050405020304" pitchFamily="18" charset="0"/>
                </a:rPr>
                <a:t>应用</a:t>
              </a:r>
            </a:p>
          </p:txBody>
        </p:sp>
        <p:sp>
          <p:nvSpPr>
            <p:cNvPr id="20" name="Text Box 11"/>
            <p:cNvSpPr txBox="1">
              <a:spLocks noChangeArrowheads="1"/>
            </p:cNvSpPr>
            <p:nvPr/>
          </p:nvSpPr>
          <p:spPr bwMode="auto">
            <a:xfrm>
              <a:off x="5579" y="8621"/>
              <a:ext cx="804" cy="643"/>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语言</a:t>
              </a:r>
            </a:p>
            <a:p>
              <a:pPr marL="0" marR="0" lvl="0" indent="0" algn="ctr" defTabSz="914400" latinLnBrk="0">
                <a:lnSpc>
                  <a:spcPct val="100000"/>
                </a:lnSpc>
                <a:buClrTx/>
                <a:buSzTx/>
                <a:buFontTx/>
                <a:buNone/>
                <a:tabLst/>
              </a:pPr>
              <a:r>
                <a:rPr kumimoji="0" lang="zh-CN" altLang="zh-CN" sz="1600" dirty="0">
                  <a:latin typeface="Times New Roman" pitchFamily="18" charset="0"/>
                  <a:cs typeface="Times New Roman" panose="02020603050405020304" pitchFamily="18" charset="0"/>
                </a:rPr>
                <a:t>绑定</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应用</a:t>
              </a:r>
              <a:endParaRPr kumimoji="0" lang="zh-CN" altLang="zh-CN" sz="1600" b="0" i="0" u="none" strike="noStrike" cap="none" normalizeH="0" baseline="0" dirty="0" smtClean="0">
                <a:ln>
                  <a:noFill/>
                </a:ln>
                <a:solidFill>
                  <a:schemeClr val="tx1"/>
                </a:solidFill>
                <a:effectLst/>
              </a:endParaRPr>
            </a:p>
          </p:txBody>
        </p:sp>
        <p:sp>
          <p:nvSpPr>
            <p:cNvPr id="21" name="Text Box 10"/>
            <p:cNvSpPr txBox="1">
              <a:spLocks noChangeArrowheads="1"/>
            </p:cNvSpPr>
            <p:nvPr/>
          </p:nvSpPr>
          <p:spPr bwMode="auto">
            <a:xfrm>
              <a:off x="5579" y="9266"/>
              <a:ext cx="804" cy="482"/>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POS</a:t>
              </a:r>
            </a:p>
          </p:txBody>
        </p:sp>
        <p:sp>
          <p:nvSpPr>
            <p:cNvPr id="22" name="Text Box 9"/>
            <p:cNvSpPr txBox="1">
              <a:spLocks noChangeArrowheads="1"/>
            </p:cNvSpPr>
            <p:nvPr/>
          </p:nvSpPr>
          <p:spPr bwMode="auto">
            <a:xfrm>
              <a:off x="5579" y="9749"/>
              <a:ext cx="804" cy="64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系统</a:t>
              </a:r>
            </a:p>
            <a:p>
              <a:pPr indent="0" algn="ctr"/>
              <a:r>
                <a:rPr kumimoji="0" lang="zh-CN" altLang="zh-CN" sz="1600" dirty="0">
                  <a:latin typeface="Times New Roman" pitchFamily="18" charset="0"/>
                  <a:cs typeface="Times New Roman" panose="02020603050405020304" pitchFamily="18" charset="0"/>
                </a:rPr>
                <a:t>接口</a:t>
              </a:r>
            </a:p>
          </p:txBody>
        </p:sp>
        <p:sp>
          <p:nvSpPr>
            <p:cNvPr id="23" name="Text Box 8"/>
            <p:cNvSpPr txBox="1">
              <a:spLocks noChangeArrowheads="1"/>
            </p:cNvSpPr>
            <p:nvPr/>
          </p:nvSpPr>
          <p:spPr bwMode="auto">
            <a:xfrm>
              <a:off x="5378" y="7494"/>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0" i="0" u="none" strike="noStrike" cap="none" normalizeH="0" baseline="0" dirty="0" smtClean="0">
                  <a:ln>
                    <a:noFill/>
                  </a:ln>
                  <a:solidFill>
                    <a:schemeClr val="tx1"/>
                  </a:solidFill>
                  <a:effectLst/>
                  <a:cs typeface="Times New Roman" panose="02020603050405020304" pitchFamily="18" charset="0"/>
                </a:rPr>
                <a:t>隔离区</a:t>
              </a:r>
              <a:r>
                <a:rPr kumimoji="0" lang="en-US" altLang="zh-CN" sz="1600" b="0" i="0" u="none" strike="noStrike" cap="none" normalizeH="0" baseline="0" dirty="0" smtClean="0">
                  <a:ln>
                    <a:noFill/>
                  </a:ln>
                  <a:solidFill>
                    <a:schemeClr val="tx1"/>
                  </a:solidFill>
                  <a:effectLst/>
                  <a:cs typeface="Times New Roman" panose="02020603050405020304" pitchFamily="18" charset="0"/>
                </a:rPr>
                <a:t>3</a:t>
              </a:r>
              <a:endParaRPr kumimoji="0" lang="en-US" altLang="zh-CN" sz="1600" dirty="0">
                <a:cs typeface="Times New Roman" panose="02020603050405020304" pitchFamily="18" charset="0"/>
              </a:endParaRPr>
            </a:p>
          </p:txBody>
        </p:sp>
        <p:sp>
          <p:nvSpPr>
            <p:cNvPr id="24" name="Text Box 7"/>
            <p:cNvSpPr txBox="1">
              <a:spLocks noChangeArrowheads="1"/>
            </p:cNvSpPr>
            <p:nvPr/>
          </p:nvSpPr>
          <p:spPr bwMode="auto">
            <a:xfrm>
              <a:off x="7583" y="7976"/>
              <a:ext cx="804" cy="6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APEX</a:t>
              </a:r>
            </a:p>
            <a:p>
              <a:pPr indent="0"/>
              <a:r>
                <a:rPr kumimoji="0" lang="zh-CN" altLang="en-US" sz="1600" dirty="0">
                  <a:latin typeface="Times New Roman" panose="02020603050405020304" pitchFamily="18" charset="0"/>
                  <a:cs typeface="Times New Roman" panose="02020603050405020304" pitchFamily="18" charset="0"/>
                </a:rPr>
                <a:t>应用</a:t>
              </a:r>
            </a:p>
          </p:txBody>
        </p:sp>
        <p:sp>
          <p:nvSpPr>
            <p:cNvPr id="25" name="Text Box 6"/>
            <p:cNvSpPr txBox="1">
              <a:spLocks noChangeArrowheads="1"/>
            </p:cNvSpPr>
            <p:nvPr/>
          </p:nvSpPr>
          <p:spPr bwMode="auto">
            <a:xfrm>
              <a:off x="7589" y="8621"/>
              <a:ext cx="804" cy="643"/>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语言</a:t>
              </a:r>
            </a:p>
            <a:p>
              <a:pPr marL="0" marR="0" lvl="0" indent="0" algn="ctr" defTabSz="914400" latinLnBrk="0">
                <a:lnSpc>
                  <a:spcPct val="100000"/>
                </a:lnSpc>
                <a:buClrTx/>
                <a:buSzTx/>
                <a:buFontTx/>
                <a:buNone/>
                <a:tabLst/>
              </a:pPr>
              <a:r>
                <a:rPr kumimoji="0" lang="zh-CN" altLang="zh-CN" sz="1600" dirty="0">
                  <a:latin typeface="Times New Roman" pitchFamily="18" charset="0"/>
                  <a:cs typeface="Times New Roman" panose="02020603050405020304" pitchFamily="18" charset="0"/>
                </a:rPr>
                <a:t>绑定</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应用</a:t>
              </a:r>
              <a:endParaRPr kumimoji="0" lang="zh-CN" altLang="zh-CN" sz="1600" b="0" i="0" u="none" strike="noStrike" cap="none" normalizeH="0" baseline="0" dirty="0" smtClean="0">
                <a:ln>
                  <a:noFill/>
                </a:ln>
                <a:solidFill>
                  <a:schemeClr val="tx1"/>
                </a:solidFill>
                <a:effectLst/>
              </a:endParaRPr>
            </a:p>
          </p:txBody>
        </p:sp>
        <p:sp>
          <p:nvSpPr>
            <p:cNvPr id="26" name="Text Box 5"/>
            <p:cNvSpPr txBox="1">
              <a:spLocks noChangeArrowheads="1"/>
            </p:cNvSpPr>
            <p:nvPr/>
          </p:nvSpPr>
          <p:spPr bwMode="auto">
            <a:xfrm>
              <a:off x="7589" y="9266"/>
              <a:ext cx="804" cy="482"/>
            </a:xfrm>
            <a:prstGeom prst="rect">
              <a:avLst/>
            </a:prstGeom>
            <a:solidFill>
              <a:srgbClr val="80808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POS</a:t>
              </a:r>
            </a:p>
          </p:txBody>
        </p:sp>
        <p:sp>
          <p:nvSpPr>
            <p:cNvPr id="27" name="Text Box 4"/>
            <p:cNvSpPr txBox="1">
              <a:spLocks noChangeArrowheads="1"/>
            </p:cNvSpPr>
            <p:nvPr/>
          </p:nvSpPr>
          <p:spPr bwMode="auto">
            <a:xfrm>
              <a:off x="7589" y="9749"/>
              <a:ext cx="804" cy="643"/>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itchFamily="18" charset="0"/>
                  <a:cs typeface="Times New Roman" panose="02020603050405020304" pitchFamily="18" charset="0"/>
                </a:rPr>
                <a:t>系统</a:t>
              </a:r>
            </a:p>
            <a:p>
              <a:pPr indent="0" algn="ctr"/>
              <a:r>
                <a:rPr kumimoji="0" lang="zh-CN" altLang="zh-CN" sz="1600" dirty="0">
                  <a:latin typeface="Times New Roman" pitchFamily="18" charset="0"/>
                  <a:cs typeface="Times New Roman" panose="02020603050405020304" pitchFamily="18" charset="0"/>
                </a:rPr>
                <a:t>接口</a:t>
              </a:r>
            </a:p>
          </p:txBody>
        </p:sp>
        <p:sp>
          <p:nvSpPr>
            <p:cNvPr id="28" name="Text Box 3"/>
            <p:cNvSpPr txBox="1">
              <a:spLocks noChangeArrowheads="1"/>
            </p:cNvSpPr>
            <p:nvPr/>
          </p:nvSpPr>
          <p:spPr bwMode="auto">
            <a:xfrm>
              <a:off x="7388" y="7494"/>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系统隔离区</a:t>
              </a:r>
            </a:p>
          </p:txBody>
        </p:sp>
        <p:sp>
          <p:nvSpPr>
            <p:cNvPr id="29" name="Freeform 2" descr="60%"/>
            <p:cNvSpPr>
              <a:spLocks/>
            </p:cNvSpPr>
            <p:nvPr/>
          </p:nvSpPr>
          <p:spPr bwMode="auto">
            <a:xfrm>
              <a:off x="1950" y="7979"/>
              <a:ext cx="6638" cy="2793"/>
            </a:xfrm>
            <a:custGeom>
              <a:avLst/>
              <a:gdLst>
                <a:gd name="T0" fmla="*/ 11 w 6638"/>
                <a:gd name="T1" fmla="*/ 2576 h 2793"/>
                <a:gd name="T2" fmla="*/ 1016 w 6638"/>
                <a:gd name="T3" fmla="*/ 2576 h 2793"/>
                <a:gd name="T4" fmla="*/ 1016 w 6638"/>
                <a:gd name="T5" fmla="*/ 0 h 2793"/>
                <a:gd name="T6" fmla="*/ 1410 w 6638"/>
                <a:gd name="T7" fmla="*/ 3 h 2793"/>
                <a:gd name="T8" fmla="*/ 1395 w 6638"/>
                <a:gd name="T9" fmla="*/ 2583 h 2793"/>
                <a:gd name="T10" fmla="*/ 2903 w 6638"/>
                <a:gd name="T11" fmla="*/ 2593 h 2793"/>
                <a:gd name="T12" fmla="*/ 2903 w 6638"/>
                <a:gd name="T13" fmla="*/ 43 h 2793"/>
                <a:gd name="T14" fmla="*/ 3308 w 6638"/>
                <a:gd name="T15" fmla="*/ 43 h 2793"/>
                <a:gd name="T16" fmla="*/ 3308 w 6638"/>
                <a:gd name="T17" fmla="*/ 2563 h 2793"/>
                <a:gd name="T18" fmla="*/ 4898 w 6638"/>
                <a:gd name="T19" fmla="*/ 2563 h 2793"/>
                <a:gd name="T20" fmla="*/ 4883 w 6638"/>
                <a:gd name="T21" fmla="*/ 28 h 2793"/>
                <a:gd name="T22" fmla="*/ 5333 w 6638"/>
                <a:gd name="T23" fmla="*/ 13 h 2793"/>
                <a:gd name="T24" fmla="*/ 5363 w 6638"/>
                <a:gd name="T25" fmla="*/ 2578 h 2793"/>
                <a:gd name="T26" fmla="*/ 6638 w 6638"/>
                <a:gd name="T27" fmla="*/ 2578 h 2793"/>
                <a:gd name="T28" fmla="*/ 6630 w 6638"/>
                <a:gd name="T29" fmla="*/ 2778 h 2793"/>
                <a:gd name="T30" fmla="*/ 0 w 6638"/>
                <a:gd name="T31" fmla="*/ 2793 h 2793"/>
                <a:gd name="T32" fmla="*/ 11 w 6638"/>
                <a:gd name="T33" fmla="*/ 2576 h 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38" h="2793">
                  <a:moveTo>
                    <a:pt x="11" y="2576"/>
                  </a:moveTo>
                  <a:lnTo>
                    <a:pt x="1016" y="2576"/>
                  </a:lnTo>
                  <a:lnTo>
                    <a:pt x="1016" y="0"/>
                  </a:lnTo>
                  <a:lnTo>
                    <a:pt x="1410" y="3"/>
                  </a:lnTo>
                  <a:lnTo>
                    <a:pt x="1395" y="2583"/>
                  </a:lnTo>
                  <a:lnTo>
                    <a:pt x="2903" y="2593"/>
                  </a:lnTo>
                  <a:lnTo>
                    <a:pt x="2903" y="43"/>
                  </a:lnTo>
                  <a:lnTo>
                    <a:pt x="3308" y="43"/>
                  </a:lnTo>
                  <a:lnTo>
                    <a:pt x="3308" y="2563"/>
                  </a:lnTo>
                  <a:lnTo>
                    <a:pt x="4898" y="2563"/>
                  </a:lnTo>
                  <a:lnTo>
                    <a:pt x="4883" y="28"/>
                  </a:lnTo>
                  <a:lnTo>
                    <a:pt x="5333" y="13"/>
                  </a:lnTo>
                  <a:lnTo>
                    <a:pt x="5363" y="2578"/>
                  </a:lnTo>
                  <a:lnTo>
                    <a:pt x="6638" y="2578"/>
                  </a:lnTo>
                  <a:lnTo>
                    <a:pt x="6630" y="2778"/>
                  </a:lnTo>
                  <a:lnTo>
                    <a:pt x="0" y="2793"/>
                  </a:lnTo>
                  <a:lnTo>
                    <a:pt x="11" y="2576"/>
                  </a:lnTo>
                  <a:close/>
                </a:path>
              </a:pathLst>
            </a:custGeom>
            <a:pattFill prst="pct60">
              <a:fgClr>
                <a:srgbClr val="000000"/>
              </a:fgClr>
              <a:bgClr>
                <a:srgbClr val="FFFFFF"/>
              </a:bgClr>
            </a:patt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grpSp>
      <p:sp>
        <p:nvSpPr>
          <p:cNvPr id="30" name="矩形 29"/>
          <p:cNvSpPr/>
          <p:nvPr/>
        </p:nvSpPr>
        <p:spPr>
          <a:xfrm>
            <a:off x="1039200" y="1247331"/>
            <a:ext cx="7803476" cy="1323439"/>
          </a:xfrm>
          <a:prstGeom prst="rect">
            <a:avLst/>
          </a:prstGeom>
        </p:spPr>
        <p:txBody>
          <a:bodyPr wrap="square">
            <a:spAutoFit/>
          </a:bodyPr>
          <a:lstStyle/>
          <a:p>
            <a:r>
              <a:rPr lang="en-US" altLang="zh-CN" sz="2000" dirty="0" smtClean="0"/>
              <a:t>   ARINC </a:t>
            </a:r>
            <a:r>
              <a:rPr lang="en-US" altLang="zh-CN" sz="2000" dirty="0"/>
              <a:t>653</a:t>
            </a:r>
            <a:r>
              <a:rPr lang="zh-CN" altLang="zh-CN" sz="2000" dirty="0">
                <a:cs typeface="Times New Roman" panose="02020603050405020304" pitchFamily="18" charset="0"/>
              </a:rPr>
              <a:t>提供了应用程序运行在单一平台上的</a:t>
            </a:r>
            <a:r>
              <a:rPr lang="en-US" altLang="zh-CN" sz="2000" dirty="0"/>
              <a:t>API</a:t>
            </a:r>
            <a:r>
              <a:rPr lang="zh-CN" altLang="zh-CN" sz="2000" dirty="0">
                <a:cs typeface="Times New Roman" panose="02020603050405020304" pitchFamily="18" charset="0"/>
              </a:rPr>
              <a:t>实现模型。支持相互隔离的多个应用程序在一台计算机资源和共享的</a:t>
            </a:r>
            <a:r>
              <a:rPr lang="en-US" altLang="zh-CN" sz="2000" dirty="0"/>
              <a:t>I/O</a:t>
            </a:r>
            <a:r>
              <a:rPr lang="zh-CN" altLang="zh-CN" sz="2000" dirty="0">
                <a:cs typeface="Times New Roman" panose="02020603050405020304" pitchFamily="18" charset="0"/>
              </a:rPr>
              <a:t>资源上运行。应用可以共享处理器和所有的全局资源。每个应用被分割到独立的</a:t>
            </a:r>
            <a:r>
              <a:rPr lang="zh-CN" altLang="zh-CN" sz="2000" dirty="0" smtClean="0">
                <a:cs typeface="Times New Roman" panose="02020603050405020304" pitchFamily="18" charset="0"/>
              </a:rPr>
              <a:t>区域</a:t>
            </a:r>
            <a:r>
              <a:rPr lang="zh-CN" altLang="en-US" sz="2000" dirty="0" smtClean="0">
                <a:cs typeface="Times New Roman" panose="02020603050405020304" pitchFamily="18" charset="0"/>
              </a:rPr>
              <a:t>。</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23.2.1 </a:t>
            </a:r>
            <a:r>
              <a:rPr lang="zh-CN" altLang="en-US" dirty="0" smtClean="0"/>
              <a:t>民用航空的“故障</a:t>
            </a:r>
            <a:r>
              <a:rPr lang="en-US" dirty="0" smtClean="0"/>
              <a:t>-</a:t>
            </a:r>
            <a:r>
              <a:rPr lang="zh-CN" altLang="en-US" dirty="0" smtClean="0"/>
              <a:t>安全”设计理念</a:t>
            </a:r>
            <a:endParaRPr lang="zh-CN" altLang="en-US" dirty="0"/>
          </a:p>
        </p:txBody>
      </p:sp>
      <p:sp>
        <p:nvSpPr>
          <p:cNvPr id="3" name="内容占位符 2"/>
          <p:cNvSpPr>
            <a:spLocks noGrp="1"/>
          </p:cNvSpPr>
          <p:nvPr>
            <p:ph idx="1"/>
          </p:nvPr>
        </p:nvSpPr>
        <p:spPr/>
        <p:txBody>
          <a:bodyPr/>
          <a:lstStyle/>
          <a:p>
            <a:r>
              <a:rPr lang="zh-CN" altLang="en-US" dirty="0" smtClean="0"/>
              <a:t>首先，必须假设可能会发生的故障：</a:t>
            </a:r>
          </a:p>
          <a:p>
            <a:pPr lvl="1"/>
            <a:r>
              <a:rPr lang="zh-CN" altLang="en-US" dirty="0" smtClean="0"/>
              <a:t>（</a:t>
            </a:r>
            <a:r>
              <a:rPr lang="en-US" dirty="0" smtClean="0"/>
              <a:t>1</a:t>
            </a:r>
            <a:r>
              <a:rPr lang="zh-CN" altLang="en-US" dirty="0" smtClean="0"/>
              <a:t>）必须全面设想从起飞到落地的整个飞行过程中，任何单个元素、部件、连接器的可能故障，不管故障发生的概率是多大。</a:t>
            </a:r>
            <a:endParaRPr lang="en-US" altLang="zh-CN" dirty="0" smtClean="0"/>
          </a:p>
          <a:p>
            <a:pPr lvl="2"/>
            <a:r>
              <a:rPr lang="zh-CN" altLang="en-US" dirty="0" smtClean="0"/>
              <a:t>要求单一故障不能妨碍后续的安全飞行和降落，或者降低飞机的能力、或者降低飞行员处置故障条件的能力。即，要设想出一切可能的单一故障。</a:t>
            </a:r>
          </a:p>
          <a:p>
            <a:pPr lvl="1"/>
            <a:r>
              <a:rPr lang="en-US" dirty="0" smtClean="0"/>
              <a:t>(2) </a:t>
            </a:r>
            <a:r>
              <a:rPr lang="zh-CN" altLang="en-US" dirty="0" smtClean="0"/>
              <a:t>在同次飞行中，一个故障可能会引发后续的故障。必须全面假设被检查到的可能或还隐藏着的后续故障，除非首次发生这个故障概率极其不可能</a:t>
            </a:r>
            <a:r>
              <a:rPr lang="en-US" dirty="0" smtClean="0"/>
              <a:t>(extremely improbable)</a:t>
            </a:r>
            <a:r>
              <a:rPr lang="zh-CN" altLang="en-US" dirty="0" smtClean="0"/>
              <a:t>。</a:t>
            </a:r>
            <a:endParaRPr lang="en-US" altLang="zh-CN" dirty="0" smtClean="0"/>
          </a:p>
          <a:p>
            <a:pPr lvl="2"/>
            <a:r>
              <a:rPr lang="zh-CN" altLang="en-US" dirty="0" smtClean="0"/>
              <a:t>设想出一个故障可能引发的任何故障。单一故障是否会引起的后续故障。</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ARIC653</a:t>
            </a:r>
            <a:r>
              <a:rPr lang="zh-CN" altLang="zh-CN" dirty="0"/>
              <a:t>兼容的</a:t>
            </a:r>
            <a:r>
              <a:rPr lang="en-US" altLang="zh-CN" dirty="0"/>
              <a:t>RTOS</a:t>
            </a:r>
            <a:r>
              <a:rPr lang="zh-CN" altLang="zh-CN" dirty="0"/>
              <a:t>中，有些</a:t>
            </a:r>
            <a:r>
              <a:rPr lang="zh-CN" altLang="zh-CN" dirty="0" smtClean="0"/>
              <a:t>异常处理</a:t>
            </a:r>
            <a:r>
              <a:rPr lang="zh-CN" altLang="en-US" dirty="0" smtClean="0"/>
              <a:t>用</a:t>
            </a:r>
            <a:r>
              <a:rPr lang="zh-CN" altLang="zh-CN" dirty="0" smtClean="0"/>
              <a:t>按</a:t>
            </a:r>
            <a:r>
              <a:rPr lang="zh-CN" altLang="zh-CN" dirty="0"/>
              <a:t>分区操作系统</a:t>
            </a:r>
            <a:r>
              <a:rPr lang="en-US" altLang="zh-CN" dirty="0"/>
              <a:t>(POS-- Partition Operating System)</a:t>
            </a:r>
            <a:r>
              <a:rPr lang="zh-CN" altLang="zh-CN" dirty="0"/>
              <a:t>实现的，</a:t>
            </a:r>
            <a:r>
              <a:rPr lang="en-US" altLang="zh-CN" dirty="0"/>
              <a:t>POS</a:t>
            </a:r>
            <a:r>
              <a:rPr lang="zh-CN" altLang="zh-CN" dirty="0"/>
              <a:t>占据用户空间或系统空间，具体依赖于实现</a:t>
            </a:r>
            <a:r>
              <a:rPr lang="zh-CN" altLang="zh-CN" dirty="0" smtClean="0"/>
              <a:t>；</a:t>
            </a:r>
            <a:endParaRPr lang="en-US" altLang="zh-CN" dirty="0" smtClean="0"/>
          </a:p>
          <a:p>
            <a:r>
              <a:rPr lang="zh-CN" altLang="zh-CN" dirty="0" smtClean="0"/>
              <a:t>同时</a:t>
            </a:r>
            <a:r>
              <a:rPr lang="zh-CN" altLang="zh-CN" dirty="0"/>
              <a:t>，有些异常由模块操作系统</a:t>
            </a:r>
            <a:r>
              <a:rPr lang="en-US" altLang="zh-CN" dirty="0"/>
              <a:t>(MOS----Module Operating System)</a:t>
            </a:r>
            <a:r>
              <a:rPr lang="zh-CN" altLang="zh-CN" dirty="0"/>
              <a:t>实现</a:t>
            </a:r>
            <a:r>
              <a:rPr lang="zh-CN" altLang="zh-CN" dirty="0" smtClean="0"/>
              <a:t>；</a:t>
            </a:r>
            <a:endParaRPr lang="en-US" altLang="zh-CN" dirty="0" smtClean="0"/>
          </a:p>
          <a:p>
            <a:r>
              <a:rPr lang="zh-CN" altLang="zh-CN" dirty="0" smtClean="0"/>
              <a:t>某些</a:t>
            </a:r>
            <a:r>
              <a:rPr lang="zh-CN" altLang="zh-CN" dirty="0"/>
              <a:t>异常由健康监视器</a:t>
            </a:r>
            <a:r>
              <a:rPr lang="en-US" altLang="zh-CN" dirty="0"/>
              <a:t>(Health Monitor)</a:t>
            </a:r>
            <a:r>
              <a:rPr lang="zh-CN" altLang="zh-CN" dirty="0" smtClean="0"/>
              <a:t>实现</a:t>
            </a:r>
            <a:r>
              <a:rPr lang="zh-CN" altLang="en-US" dirty="0" smtClean="0"/>
              <a:t>的</a:t>
            </a:r>
            <a:r>
              <a:rPr lang="zh-CN" altLang="en-US" dirty="0"/>
              <a:t>；</a:t>
            </a:r>
            <a:endParaRPr lang="zh-CN" altLang="zh-CN" dirty="0"/>
          </a:p>
          <a:p>
            <a:r>
              <a:rPr lang="zh-CN" altLang="zh-CN" dirty="0"/>
              <a:t>应用程序映射到每个隔离区，形成内存上分割的区域。</a:t>
            </a:r>
            <a:endParaRPr lang="zh-CN" altLang="en-US" dirty="0"/>
          </a:p>
        </p:txBody>
      </p:sp>
    </p:spTree>
    <p:extLst>
      <p:ext uri="{BB962C8B-B14F-4D97-AF65-F5344CB8AC3E}">
        <p14:creationId xmlns:p14="http://schemas.microsoft.com/office/powerpoint/2010/main" val="210555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23.3.6.4 ARINC653</a:t>
            </a:r>
            <a:r>
              <a:rPr lang="zh-CN" altLang="en-US" dirty="0" smtClean="0"/>
              <a:t>的时间与空间分割原则</a:t>
            </a:r>
            <a:endParaRPr lang="zh-CN" altLang="en-US" dirty="0"/>
          </a:p>
        </p:txBody>
      </p:sp>
      <p:sp>
        <p:nvSpPr>
          <p:cNvPr id="3" name="内容占位符 2"/>
          <p:cNvSpPr>
            <a:spLocks noGrp="1"/>
          </p:cNvSpPr>
          <p:nvPr>
            <p:ph idx="1"/>
          </p:nvPr>
        </p:nvSpPr>
        <p:spPr/>
        <p:txBody>
          <a:bodyPr/>
          <a:lstStyle/>
          <a:p>
            <a:r>
              <a:rPr lang="en-US" altLang="zh-CN" sz="2400" dirty="0"/>
              <a:t>ARINC653</a:t>
            </a:r>
            <a:r>
              <a:rPr lang="zh-CN" altLang="zh-CN" sz="2400" dirty="0"/>
              <a:t>的最重要准则是总体要求：在同一个系统中，程序不可以影响其它程序</a:t>
            </a:r>
            <a:r>
              <a:rPr lang="zh-CN" altLang="zh-CN" sz="2400" dirty="0" smtClean="0"/>
              <a:t>。</a:t>
            </a:r>
            <a:endParaRPr lang="en-US" altLang="zh-CN" sz="2400" dirty="0" smtClean="0"/>
          </a:p>
          <a:p>
            <a:pPr lvl="1"/>
            <a:r>
              <a:rPr lang="zh-CN" altLang="zh-CN" dirty="0" smtClean="0"/>
              <a:t>这</a:t>
            </a:r>
            <a:r>
              <a:rPr lang="zh-CN" altLang="zh-CN" dirty="0"/>
              <a:t>意味者，程序</a:t>
            </a:r>
            <a:r>
              <a:rPr lang="en-US" altLang="zh-CN" dirty="0"/>
              <a:t>A</a:t>
            </a:r>
            <a:r>
              <a:rPr lang="zh-CN" altLang="zh-CN" dirty="0"/>
              <a:t>不可以覆盖程序</a:t>
            </a:r>
            <a:r>
              <a:rPr lang="en-US" altLang="zh-CN" dirty="0"/>
              <a:t>B</a:t>
            </a:r>
            <a:r>
              <a:rPr lang="zh-CN" altLang="zh-CN" dirty="0"/>
              <a:t>、也不可以否认程序</a:t>
            </a:r>
            <a:r>
              <a:rPr lang="en-US" altLang="zh-CN" dirty="0"/>
              <a:t>B</a:t>
            </a:r>
            <a:r>
              <a:rPr lang="zh-CN" altLang="zh-CN" dirty="0"/>
              <a:t>的</a:t>
            </a:r>
            <a:r>
              <a:rPr lang="en-US" altLang="zh-CN" dirty="0"/>
              <a:t>CPU</a:t>
            </a:r>
            <a:r>
              <a:rPr lang="zh-CN" altLang="zh-CN" dirty="0"/>
              <a:t>服务，更不能阻止对内存的</a:t>
            </a:r>
            <a:r>
              <a:rPr lang="zh-CN" altLang="zh-CN" dirty="0" smtClean="0"/>
              <a:t>分配。</a:t>
            </a:r>
            <a:endParaRPr lang="en-US" altLang="zh-CN" dirty="0"/>
          </a:p>
          <a:p>
            <a:endParaRPr lang="en-US" altLang="zh-CN" dirty="0" smtClean="0"/>
          </a:p>
          <a:p>
            <a:r>
              <a:rPr lang="zh-CN" altLang="zh-CN" dirty="0" smtClean="0"/>
              <a:t>对此</a:t>
            </a:r>
            <a:r>
              <a:rPr lang="zh-CN" altLang="zh-CN" dirty="0"/>
              <a:t>需要采用如下的空间和时间分割原则和</a:t>
            </a:r>
            <a:r>
              <a:rPr lang="zh-CN" altLang="zh-CN" dirty="0" smtClean="0"/>
              <a:t>方法</a:t>
            </a:r>
            <a:r>
              <a:rPr lang="zh-CN" altLang="en-US" dirty="0" smtClean="0"/>
              <a:t>：</a:t>
            </a:r>
            <a:endParaRPr lang="en-US" b="1" dirty="0" smtClean="0"/>
          </a:p>
          <a:p>
            <a:pPr lvl="1"/>
            <a:r>
              <a:rPr lang="en-US" sz="2000" b="1" dirty="0" smtClean="0"/>
              <a:t>1) </a:t>
            </a:r>
            <a:r>
              <a:rPr lang="zh-CN" altLang="en-US" sz="2000" b="1" dirty="0" smtClean="0"/>
              <a:t>隔离区的空间保护机制</a:t>
            </a:r>
            <a:endParaRPr lang="en-US" altLang="zh-CN" sz="2000" b="1" dirty="0" smtClean="0"/>
          </a:p>
          <a:p>
            <a:pPr lvl="1"/>
            <a:r>
              <a:rPr lang="en-US" sz="2000" b="1" dirty="0" smtClean="0"/>
              <a:t>2) </a:t>
            </a:r>
            <a:r>
              <a:rPr lang="zh-CN" altLang="en-US" sz="2000" b="1" dirty="0" smtClean="0"/>
              <a:t>隔离区空间内的内存管理</a:t>
            </a:r>
            <a:endParaRPr lang="en-US" altLang="zh-CN" sz="2000" b="1" dirty="0" smtClean="0"/>
          </a:p>
          <a:p>
            <a:pPr lvl="1"/>
            <a:r>
              <a:rPr lang="en-US" altLang="zh-CN" sz="2000" b="1" dirty="0"/>
              <a:t>3) </a:t>
            </a:r>
            <a:r>
              <a:rPr lang="zh-CN" altLang="en-US" sz="2000" b="1" dirty="0"/>
              <a:t>控制和数据耦合</a:t>
            </a:r>
            <a:r>
              <a:rPr lang="zh-CN" altLang="en-US" sz="2000" b="1" dirty="0" smtClean="0"/>
              <a:t>考虑</a:t>
            </a:r>
            <a:endParaRPr lang="en-US" altLang="zh-CN" sz="2000" b="1" dirty="0" smtClean="0"/>
          </a:p>
          <a:p>
            <a:pPr lvl="1"/>
            <a:r>
              <a:rPr lang="en-US" altLang="zh-CN" sz="2000" b="1" dirty="0"/>
              <a:t>4) </a:t>
            </a:r>
            <a:r>
              <a:rPr lang="zh-CN" altLang="en-US" sz="2000" b="1" dirty="0"/>
              <a:t>隔离区的时间保护机制</a:t>
            </a:r>
            <a:endParaRPr lang="en-US" altLang="zh-CN" sz="2000" b="1" dirty="0"/>
          </a:p>
          <a:p>
            <a:pPr lvl="1"/>
            <a:endParaRPr lang="en-US" altLang="zh-CN" sz="2000" b="1" dirty="0"/>
          </a:p>
          <a:p>
            <a:pPr lvl="1"/>
            <a:endParaRPr lang="en-US" altLang="zh-CN" sz="2000" b="1" dirty="0" smtClean="0"/>
          </a:p>
          <a:p>
            <a:pPr lvl="1"/>
            <a:endParaRPr lang="en-US" altLang="zh-CN" dirty="0" smtClean="0"/>
          </a:p>
          <a:p>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23.3.6.4 ARINC653</a:t>
            </a:r>
            <a:r>
              <a:rPr lang="zh-CN" altLang="en-US" dirty="0" smtClean="0"/>
              <a:t>的时间与空间分割原则</a:t>
            </a:r>
            <a:endParaRPr lang="zh-CN" altLang="en-US" dirty="0"/>
          </a:p>
        </p:txBody>
      </p:sp>
      <p:sp>
        <p:nvSpPr>
          <p:cNvPr id="3" name="内容占位符 2"/>
          <p:cNvSpPr>
            <a:spLocks noGrp="1"/>
          </p:cNvSpPr>
          <p:nvPr>
            <p:ph idx="1"/>
          </p:nvPr>
        </p:nvSpPr>
        <p:spPr>
          <a:xfrm>
            <a:off x="914400" y="1828252"/>
            <a:ext cx="8001000" cy="4902200"/>
          </a:xfrm>
        </p:spPr>
        <p:txBody>
          <a:bodyPr/>
          <a:lstStyle/>
          <a:p>
            <a:pPr lvl="1"/>
            <a:r>
              <a:rPr lang="en-US" sz="2000" b="1" dirty="0" smtClean="0"/>
              <a:t>1</a:t>
            </a:r>
            <a:r>
              <a:rPr lang="zh-CN" altLang="en-US" sz="2000" b="1" dirty="0" smtClean="0"/>
              <a:t>）隔离区的空间保护机制</a:t>
            </a:r>
            <a:endParaRPr lang="en-US" altLang="zh-CN" sz="2000" b="1" dirty="0" smtClean="0"/>
          </a:p>
          <a:p>
            <a:pPr lvl="2"/>
            <a:r>
              <a:rPr lang="zh-CN" altLang="en-US" dirty="0" smtClean="0"/>
              <a:t>在系统初始化后和应用软件执行前，内存保护机制应当被固定且不可再改变；否则，就不能保证系统内存和每个隔离区的内存被保护。</a:t>
            </a:r>
            <a:endParaRPr lang="en-US" altLang="zh-CN" dirty="0" smtClean="0"/>
          </a:p>
          <a:p>
            <a:pPr lvl="1"/>
            <a:r>
              <a:rPr lang="en-US" sz="2000" b="1" dirty="0" smtClean="0"/>
              <a:t>2) </a:t>
            </a:r>
            <a:r>
              <a:rPr lang="zh-CN" altLang="en-US" sz="2000" b="1" dirty="0" smtClean="0"/>
              <a:t>隔离区空间内的内存管理</a:t>
            </a:r>
            <a:endParaRPr lang="en-US" altLang="zh-CN" sz="2000" b="1" dirty="0" smtClean="0"/>
          </a:p>
          <a:p>
            <a:pPr lvl="2"/>
            <a:r>
              <a:rPr lang="zh-CN" altLang="en-US" dirty="0" smtClean="0"/>
              <a:t>这方面经常讨论的问题是：代码、常数、堆栈、内存堆、和进程堆栈。</a:t>
            </a:r>
            <a:endParaRPr lang="en-US" altLang="zh-CN" dirty="0" smtClean="0"/>
          </a:p>
          <a:p>
            <a:pPr lvl="1"/>
            <a:endParaRPr lang="en-US" altLang="zh-CN" dirty="0" smtClean="0"/>
          </a:p>
          <a:p>
            <a:endParaRPr lang="zh-CN" altLang="en-US" sz="2400" dirty="0"/>
          </a:p>
        </p:txBody>
      </p:sp>
    </p:spTree>
    <p:extLst>
      <p:ext uri="{BB962C8B-B14F-4D97-AF65-F5344CB8AC3E}">
        <p14:creationId xmlns:p14="http://schemas.microsoft.com/office/powerpoint/2010/main" val="2743201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900" y="205027"/>
            <a:ext cx="7772400" cy="736600"/>
          </a:xfrm>
        </p:spPr>
        <p:txBody>
          <a:bodyPr/>
          <a:lstStyle/>
          <a:p>
            <a:r>
              <a:rPr lang="zh-CN" altLang="zh-CN" dirty="0"/>
              <a:t>代码、常数、堆栈、内存堆、和进程堆栈</a:t>
            </a:r>
            <a:endParaRPr lang="zh-CN" altLang="en-US" dirty="0"/>
          </a:p>
        </p:txBody>
      </p:sp>
      <p:sp>
        <p:nvSpPr>
          <p:cNvPr id="3" name="内容占位符 2"/>
          <p:cNvSpPr>
            <a:spLocks noGrp="1"/>
          </p:cNvSpPr>
          <p:nvPr>
            <p:ph idx="1"/>
          </p:nvPr>
        </p:nvSpPr>
        <p:spPr/>
        <p:txBody>
          <a:bodyPr/>
          <a:lstStyle/>
          <a:p>
            <a:pPr lvl="1"/>
            <a:r>
              <a:rPr lang="zh-CN" altLang="en-US" sz="1800" b="1" dirty="0" smtClean="0"/>
              <a:t>代码：</a:t>
            </a:r>
            <a:r>
              <a:rPr lang="zh-CN" altLang="zh-CN" sz="1800" dirty="0" smtClean="0"/>
              <a:t>在</a:t>
            </a:r>
            <a:r>
              <a:rPr lang="zh-CN" altLang="zh-CN" sz="1800" dirty="0"/>
              <a:t>隔离区空间内的</a:t>
            </a:r>
            <a:r>
              <a:rPr lang="zh-CN" altLang="zh-CN" sz="1800" b="1" dirty="0"/>
              <a:t>代码</a:t>
            </a:r>
            <a:r>
              <a:rPr lang="zh-CN" altLang="zh-CN" sz="1800" dirty="0"/>
              <a:t>必须被静态分配，这样链接程序才能固定软件的规模，防止代码装入时出错。</a:t>
            </a:r>
          </a:p>
          <a:p>
            <a:pPr lvl="1"/>
            <a:r>
              <a:rPr lang="zh-CN" altLang="en-US" sz="1800" b="1" dirty="0" smtClean="0"/>
              <a:t>常数：</a:t>
            </a:r>
            <a:r>
              <a:rPr lang="zh-CN" altLang="zh-CN" sz="1800" dirty="0" smtClean="0"/>
              <a:t>应用程序</a:t>
            </a:r>
            <a:r>
              <a:rPr lang="zh-CN" altLang="zh-CN" sz="1800" dirty="0"/>
              <a:t>的</a:t>
            </a:r>
            <a:r>
              <a:rPr lang="zh-CN" altLang="zh-CN" sz="1800" b="1" dirty="0"/>
              <a:t>常数</a:t>
            </a:r>
            <a:r>
              <a:rPr lang="zh-CN" altLang="zh-CN" sz="1800" dirty="0"/>
              <a:t>也必须被链接器收集起来，并放到固定的内存中。链接器必须计算全局数据区大小，分配内存位置，并对全局静态数据必须进行保护，而不能放到内存缓冲区中，因为很容易与基于内存的</a:t>
            </a:r>
            <a:r>
              <a:rPr lang="en-US" altLang="zh-CN" sz="1800" dirty="0"/>
              <a:t>I/O</a:t>
            </a:r>
            <a:r>
              <a:rPr lang="zh-CN" altLang="zh-CN" sz="1800" dirty="0"/>
              <a:t>设备混淆。</a:t>
            </a:r>
          </a:p>
          <a:p>
            <a:pPr lvl="1"/>
            <a:r>
              <a:rPr lang="zh-CN" altLang="en-US" sz="1800" b="1" dirty="0" smtClean="0"/>
              <a:t>堆栈：</a:t>
            </a:r>
            <a:r>
              <a:rPr lang="zh-CN" altLang="zh-CN" sz="1800" dirty="0" smtClean="0"/>
              <a:t>系统</a:t>
            </a:r>
            <a:r>
              <a:rPr lang="zh-CN" altLang="zh-CN" sz="1800" dirty="0"/>
              <a:t>应用代码要用一个</a:t>
            </a:r>
            <a:r>
              <a:rPr lang="zh-CN" altLang="zh-CN" sz="1800" b="1" dirty="0"/>
              <a:t>堆栈</a:t>
            </a:r>
            <a:r>
              <a:rPr lang="zh-CN" altLang="zh-CN" sz="1800" dirty="0"/>
              <a:t>运行，并且为每个应用指定的堆栈规模或缺省规模必须是固定的</a:t>
            </a:r>
            <a:r>
              <a:rPr lang="zh-CN" altLang="zh-CN" sz="1800" dirty="0" smtClean="0"/>
              <a:t>。堆栈</a:t>
            </a:r>
            <a:r>
              <a:rPr lang="zh-CN" altLang="zh-CN" sz="1800" dirty="0"/>
              <a:t>区大小的确定性分析是提高设计保证，保证灾难发生时不会影响整个系统的完整性。</a:t>
            </a:r>
          </a:p>
          <a:p>
            <a:pPr lvl="1"/>
            <a:r>
              <a:rPr lang="zh-CN" altLang="en-US" sz="1800" b="1" dirty="0"/>
              <a:t>内存</a:t>
            </a:r>
            <a:r>
              <a:rPr lang="zh-CN" altLang="en-US" sz="1800" b="1" dirty="0" smtClean="0"/>
              <a:t>堆：</a:t>
            </a:r>
            <a:r>
              <a:rPr lang="zh-CN" altLang="zh-CN" sz="1800" dirty="0" smtClean="0"/>
              <a:t>很多</a:t>
            </a:r>
            <a:r>
              <a:rPr lang="zh-CN" altLang="zh-CN" sz="1800" dirty="0"/>
              <a:t>编程语言提供从</a:t>
            </a:r>
            <a:r>
              <a:rPr lang="zh-CN" altLang="zh-CN" sz="1800" b="1" dirty="0"/>
              <a:t>内存池</a:t>
            </a:r>
            <a:r>
              <a:rPr lang="en-US" altLang="zh-CN" sz="1800" b="1" dirty="0"/>
              <a:t>(memory pool</a:t>
            </a:r>
            <a:r>
              <a:rPr lang="en-US" altLang="zh-CN" sz="1800" dirty="0"/>
              <a:t>)</a:t>
            </a:r>
            <a:r>
              <a:rPr lang="zh-CN" altLang="zh-CN" sz="1800" dirty="0"/>
              <a:t>或</a:t>
            </a:r>
            <a:r>
              <a:rPr lang="zh-CN" altLang="zh-CN" sz="1800" b="1" dirty="0"/>
              <a:t>堆</a:t>
            </a:r>
            <a:r>
              <a:rPr lang="en-US" altLang="zh-CN" sz="1800" b="1" dirty="0"/>
              <a:t>(heap)</a:t>
            </a:r>
            <a:r>
              <a:rPr lang="zh-CN" altLang="zh-CN" sz="1800" dirty="0"/>
              <a:t>作为系统应用分配内存的手段</a:t>
            </a:r>
            <a:r>
              <a:rPr lang="zh-CN" altLang="zh-CN" sz="1800" dirty="0" smtClean="0"/>
              <a:t>。由于</a:t>
            </a:r>
            <a:r>
              <a:rPr lang="zh-CN" altLang="zh-CN" sz="1800" dirty="0"/>
              <a:t>内存分配是动态的，就会造成内存被用完，因此，需要保证分配不超过可用的堆空间。在系统分析阶段需要对此进行验证。有些操作系统可以提供异常信息，当没有堆可供分配时。在软件系统测试阶段，可以利用此机制测试分配情况。</a:t>
            </a:r>
          </a:p>
          <a:p>
            <a:pPr lvl="1"/>
            <a:r>
              <a:rPr lang="zh-CN" altLang="en-US" sz="1800" b="1" dirty="0"/>
              <a:t>进程</a:t>
            </a:r>
            <a:r>
              <a:rPr lang="zh-CN" altLang="en-US" sz="1800" b="1" dirty="0" smtClean="0"/>
              <a:t>堆栈</a:t>
            </a:r>
            <a:r>
              <a:rPr lang="zh-CN" altLang="zh-CN" sz="1800" b="1" dirty="0" smtClean="0"/>
              <a:t> </a:t>
            </a:r>
            <a:r>
              <a:rPr lang="en-US" altLang="zh-CN" sz="1800" b="1" dirty="0" smtClean="0"/>
              <a:t>(</a:t>
            </a:r>
            <a:r>
              <a:rPr lang="en-US" altLang="zh-CN" sz="1800" b="1" dirty="0"/>
              <a:t>process stack</a:t>
            </a:r>
            <a:r>
              <a:rPr lang="en-US" altLang="zh-CN" sz="1800" b="1" dirty="0" smtClean="0"/>
              <a:t>)</a:t>
            </a:r>
            <a:r>
              <a:rPr lang="zh-CN" altLang="en-US" sz="1800" b="1" dirty="0" smtClean="0"/>
              <a:t>：</a:t>
            </a:r>
            <a:r>
              <a:rPr lang="zh-CN" altLang="zh-CN" sz="1800" dirty="0" smtClean="0"/>
              <a:t>当</a:t>
            </a:r>
            <a:r>
              <a:rPr lang="zh-CN" altLang="zh-CN" sz="1800" dirty="0"/>
              <a:t>一个进程被创立时，需要为其提供一个私有堆栈，便于其作为一个独立线程运行。</a:t>
            </a:r>
            <a:endParaRPr lang="en-US" altLang="zh-CN" sz="1800" dirty="0"/>
          </a:p>
          <a:p>
            <a:endParaRPr lang="zh-CN" altLang="en-US" sz="1800" dirty="0"/>
          </a:p>
        </p:txBody>
      </p:sp>
    </p:spTree>
    <p:extLst>
      <p:ext uri="{BB962C8B-B14F-4D97-AF65-F5344CB8AC3E}">
        <p14:creationId xmlns:p14="http://schemas.microsoft.com/office/powerpoint/2010/main" val="150460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23.3.6.4 ARINC653</a:t>
            </a:r>
            <a:r>
              <a:rPr lang="zh-CN" altLang="en-US" dirty="0" smtClean="0"/>
              <a:t>的时间与空间分割原则</a:t>
            </a:r>
            <a:endParaRPr lang="zh-CN" altLang="en-US" dirty="0"/>
          </a:p>
        </p:txBody>
      </p:sp>
      <p:sp>
        <p:nvSpPr>
          <p:cNvPr id="3" name="内容占位符 2"/>
          <p:cNvSpPr>
            <a:spLocks noGrp="1"/>
          </p:cNvSpPr>
          <p:nvPr>
            <p:ph idx="1"/>
          </p:nvPr>
        </p:nvSpPr>
        <p:spPr/>
        <p:txBody>
          <a:bodyPr/>
          <a:lstStyle/>
          <a:p>
            <a:pPr lvl="1"/>
            <a:r>
              <a:rPr lang="en-US" b="1" dirty="0" smtClean="0"/>
              <a:t>3) </a:t>
            </a:r>
            <a:r>
              <a:rPr lang="zh-CN" altLang="en-US" b="1" dirty="0" smtClean="0"/>
              <a:t>控制和数据耦合考虑</a:t>
            </a:r>
            <a:endParaRPr lang="en-US" altLang="zh-CN" b="1" dirty="0" smtClean="0"/>
          </a:p>
          <a:p>
            <a:pPr lvl="2"/>
            <a:r>
              <a:rPr lang="zh-CN" altLang="en-US" dirty="0" smtClean="0"/>
              <a:t>当系统有多个进程组成时，链接器要清晰地支持进程之间的耦合。</a:t>
            </a:r>
            <a:r>
              <a:rPr lang="en-US" b="1" dirty="0" smtClean="0"/>
              <a:t>DO-178B</a:t>
            </a:r>
            <a:r>
              <a:rPr lang="zh-CN" altLang="en-US" b="1" dirty="0" smtClean="0"/>
              <a:t>的表</a:t>
            </a:r>
            <a:r>
              <a:rPr lang="en-US" b="1" dirty="0" smtClean="0"/>
              <a:t>A-7</a:t>
            </a:r>
            <a:r>
              <a:rPr lang="zh-CN" altLang="en-US" b="1" dirty="0" smtClean="0"/>
              <a:t>的第</a:t>
            </a:r>
            <a:r>
              <a:rPr lang="en-US" b="1" dirty="0" smtClean="0"/>
              <a:t>8</a:t>
            </a:r>
            <a:r>
              <a:rPr lang="zh-CN" altLang="en-US" b="1" dirty="0" smtClean="0"/>
              <a:t>条专门指出对控制和数据耦合的要求</a:t>
            </a:r>
            <a:r>
              <a:rPr lang="zh-CN" altLang="en-US" dirty="0" smtClean="0"/>
              <a:t>。</a:t>
            </a:r>
            <a:endParaRPr lang="en-US" altLang="zh-CN" dirty="0" smtClean="0"/>
          </a:p>
          <a:p>
            <a:pPr lvl="2"/>
            <a:r>
              <a:rPr lang="zh-CN" altLang="en-US" dirty="0" smtClean="0"/>
              <a:t>该要求的目标是为了测量集成的完整性。</a:t>
            </a:r>
          </a:p>
          <a:p>
            <a:pPr lvl="1"/>
            <a:r>
              <a:rPr lang="en-US" b="1" dirty="0" smtClean="0"/>
              <a:t>4) </a:t>
            </a:r>
            <a:r>
              <a:rPr lang="zh-CN" altLang="en-US" b="1" dirty="0" smtClean="0"/>
              <a:t>隔离区的时间保护机制</a:t>
            </a:r>
            <a:endParaRPr lang="en-US" altLang="zh-CN" b="1" dirty="0" smtClean="0"/>
          </a:p>
          <a:p>
            <a:pPr lvl="2"/>
            <a:r>
              <a:rPr lang="en-US" dirty="0" smtClean="0"/>
              <a:t>ARINC 653</a:t>
            </a:r>
            <a:r>
              <a:rPr lang="zh-CN" altLang="en-US" dirty="0" smtClean="0"/>
              <a:t>要求隔离区严格按配置表中的周期和持续时间帧运行。</a:t>
            </a:r>
            <a:endParaRPr lang="en-US" altLang="zh-CN" dirty="0" smtClean="0"/>
          </a:p>
          <a:p>
            <a:pPr lvl="2"/>
            <a:r>
              <a:rPr lang="zh-CN" altLang="en-US" dirty="0" smtClean="0"/>
              <a:t>强制所有的实现用时间中断机制。一般有</a:t>
            </a:r>
            <a:r>
              <a:rPr lang="zh-CN" altLang="zh-CN" dirty="0" smtClean="0"/>
              <a:t>两种</a:t>
            </a:r>
            <a:r>
              <a:rPr lang="zh-CN" altLang="zh-CN" dirty="0"/>
              <a:t>方法实现</a:t>
            </a:r>
            <a:r>
              <a:rPr lang="zh-CN" altLang="zh-CN" dirty="0" smtClean="0"/>
              <a:t>：</a:t>
            </a:r>
            <a:endParaRPr lang="en-US" altLang="zh-CN" dirty="0" smtClean="0"/>
          </a:p>
          <a:p>
            <a:pPr lvl="3"/>
            <a:r>
              <a:rPr lang="zh-CN" altLang="zh-CN" dirty="0" smtClean="0"/>
              <a:t>一</a:t>
            </a:r>
            <a:r>
              <a:rPr lang="zh-CN" altLang="zh-CN" dirty="0"/>
              <a:t>种是一些处理器芯片有高分辨率的</a:t>
            </a:r>
            <a:r>
              <a:rPr lang="zh-CN" altLang="zh-CN" dirty="0" smtClean="0"/>
              <a:t>计数器</a:t>
            </a:r>
            <a:r>
              <a:rPr lang="zh-CN" altLang="en-US" dirty="0" smtClean="0"/>
              <a:t>；</a:t>
            </a:r>
            <a:endParaRPr lang="en-US" altLang="zh-CN" dirty="0" smtClean="0"/>
          </a:p>
          <a:p>
            <a:pPr lvl="3"/>
            <a:r>
              <a:rPr lang="zh-CN" altLang="zh-CN" dirty="0" smtClean="0"/>
              <a:t>另</a:t>
            </a:r>
            <a:r>
              <a:rPr lang="zh-CN" altLang="zh-CN" dirty="0"/>
              <a:t>一种是依靠外部计时设备产生处理器可以识别的中断信号</a:t>
            </a:r>
            <a:r>
              <a:rPr lang="zh-CN" altLang="zh-CN" dirty="0" smtClean="0"/>
              <a:t>。</a:t>
            </a:r>
            <a:endParaRPr lang="en-US" altLang="zh-CN" dirty="0" smtClean="0"/>
          </a:p>
          <a:p>
            <a:pPr lvl="2"/>
            <a:r>
              <a:rPr lang="zh-CN" altLang="zh-CN" dirty="0" smtClean="0"/>
              <a:t>这</a:t>
            </a:r>
            <a:r>
              <a:rPr lang="zh-CN" altLang="zh-CN" dirty="0"/>
              <a:t>两种方法都需要对“滴答</a:t>
            </a:r>
            <a:r>
              <a:rPr lang="en-US" altLang="zh-CN" dirty="0"/>
              <a:t>(tick)</a:t>
            </a:r>
            <a:r>
              <a:rPr lang="zh-CN" altLang="zh-CN" dirty="0"/>
              <a:t>”时钟或“告警</a:t>
            </a:r>
            <a:r>
              <a:rPr lang="en-US" altLang="zh-CN" dirty="0"/>
              <a:t>(alarm)</a:t>
            </a:r>
            <a:r>
              <a:rPr lang="zh-CN" altLang="zh-CN" dirty="0"/>
              <a:t>”时钟做实现。</a:t>
            </a:r>
            <a:endParaRPr lang="zh-CN" altLang="en-US" dirty="0" smtClean="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a:t>
            </a:r>
            <a:r>
              <a:rPr lang="zh-CN" altLang="en-US" dirty="0" smtClean="0"/>
              <a:t>地面支持系统软件的开发</a:t>
            </a:r>
            <a:endParaRPr lang="zh-CN" altLang="en-US" dirty="0"/>
          </a:p>
        </p:txBody>
      </p:sp>
      <p:sp>
        <p:nvSpPr>
          <p:cNvPr id="3" name="内容占位符 2"/>
          <p:cNvSpPr>
            <a:spLocks noGrp="1"/>
          </p:cNvSpPr>
          <p:nvPr>
            <p:ph idx="1"/>
          </p:nvPr>
        </p:nvSpPr>
        <p:spPr/>
        <p:txBody>
          <a:bodyPr/>
          <a:lstStyle/>
          <a:p>
            <a:r>
              <a:rPr lang="en-US" dirty="0" smtClean="0"/>
              <a:t>23.4.1 </a:t>
            </a:r>
            <a:r>
              <a:rPr lang="zh-CN" altLang="en-US" dirty="0" smtClean="0"/>
              <a:t>地面支持系统的风险分析</a:t>
            </a:r>
          </a:p>
          <a:p>
            <a:r>
              <a:rPr lang="en-US" dirty="0" smtClean="0"/>
              <a:t>23.4.2 </a:t>
            </a:r>
            <a:r>
              <a:rPr lang="zh-CN" altLang="en-US" dirty="0" smtClean="0"/>
              <a:t>地面支持系统的安全等级</a:t>
            </a:r>
          </a:p>
          <a:p>
            <a:r>
              <a:rPr lang="en-US" dirty="0" smtClean="0"/>
              <a:t>23.4.3 DO-278</a:t>
            </a:r>
            <a:r>
              <a:rPr lang="zh-CN" altLang="en-US" dirty="0" smtClean="0"/>
              <a:t>的基本要求</a:t>
            </a:r>
          </a:p>
          <a:p>
            <a:r>
              <a:rPr lang="en-US" dirty="0" smtClean="0"/>
              <a:t>23.4.4 COTS</a:t>
            </a:r>
            <a:r>
              <a:rPr lang="zh-CN" altLang="en-US" dirty="0" smtClean="0"/>
              <a:t>的使用</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23.4.1 </a:t>
            </a:r>
            <a:r>
              <a:rPr lang="zh-CN" altLang="en-US" dirty="0" smtClean="0"/>
              <a:t>地面支持系统的风险分析</a:t>
            </a:r>
            <a:endParaRPr lang="zh-CN" altLang="en-US" dirty="0"/>
          </a:p>
        </p:txBody>
      </p:sp>
      <p:sp>
        <p:nvSpPr>
          <p:cNvPr id="3" name="矩形 2"/>
          <p:cNvSpPr/>
          <p:nvPr/>
        </p:nvSpPr>
        <p:spPr>
          <a:xfrm>
            <a:off x="1143000" y="1161695"/>
            <a:ext cx="7680303" cy="4647426"/>
          </a:xfrm>
          <a:prstGeom prst="rect">
            <a:avLst/>
          </a:prstGeom>
        </p:spPr>
        <p:txBody>
          <a:bodyPr wrap="square">
            <a:spAutoFit/>
          </a:bodyPr>
          <a:lstStyle/>
          <a:p>
            <a:pPr marL="342900" indent="-342900">
              <a:buFont typeface="Arial" panose="020B0604020202020204" pitchFamily="34" charset="0"/>
              <a:buChar char="•"/>
            </a:pPr>
            <a:r>
              <a:rPr lang="zh-CN" altLang="zh-CN" dirty="0">
                <a:cs typeface="Times New Roman" panose="02020603050405020304" pitchFamily="18" charset="0"/>
              </a:rPr>
              <a:t>地面系统也是支持航空飞行安全的重要方面</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zh-CN" sz="2000" dirty="0" smtClean="0">
                <a:cs typeface="Times New Roman" panose="02020603050405020304" pitchFamily="18" charset="0"/>
              </a:rPr>
              <a:t>美国</a:t>
            </a:r>
            <a:r>
              <a:rPr lang="en-US" altLang="zh-CN" sz="2000" dirty="0"/>
              <a:t>FAA</a:t>
            </a:r>
            <a:r>
              <a:rPr lang="zh-CN" altLang="zh-CN" sz="2000" dirty="0">
                <a:cs typeface="Times New Roman" panose="02020603050405020304" pitchFamily="18" charset="0"/>
              </a:rPr>
              <a:t>制定了系统安全手册</a:t>
            </a:r>
            <a:r>
              <a:rPr lang="en-US" altLang="zh-CN" sz="2000" dirty="0"/>
              <a:t>(System Safety Handbook</a:t>
            </a:r>
            <a:r>
              <a:rPr lang="en-US" altLang="zh-CN" sz="2000" dirty="0" smtClean="0"/>
              <a:t>)</a:t>
            </a:r>
            <a:r>
              <a:rPr lang="zh-CN" altLang="zh-CN" sz="2000" dirty="0" smtClean="0">
                <a:cs typeface="Times New Roman" panose="02020603050405020304" pitchFamily="18" charset="0"/>
              </a:rPr>
              <a:t>和</a:t>
            </a:r>
            <a:r>
              <a:rPr lang="zh-CN" altLang="zh-CN" sz="2000" dirty="0">
                <a:cs typeface="Times New Roman" panose="02020603050405020304" pitchFamily="18" charset="0"/>
              </a:rPr>
              <a:t>系统安全性管理大纲</a:t>
            </a:r>
            <a:r>
              <a:rPr lang="en-US" altLang="zh-CN" sz="2000" dirty="0"/>
              <a:t>(System Safety Management Program</a:t>
            </a:r>
            <a:r>
              <a:rPr lang="en-US" altLang="zh-CN" sz="2000" dirty="0" smtClean="0"/>
              <a:t>)</a:t>
            </a:r>
            <a:endParaRPr lang="en-US" altLang="zh-CN" sz="2000" baseline="30000" dirty="0" smtClean="0"/>
          </a:p>
          <a:p>
            <a:pPr marL="342900" indent="-342900">
              <a:buFont typeface="Arial" panose="020B0604020202020204" pitchFamily="34" charset="0"/>
              <a:buChar char="•"/>
            </a:pPr>
            <a:endParaRPr lang="en-US" altLang="zh-CN" baseline="30000" dirty="0"/>
          </a:p>
          <a:p>
            <a:pPr marL="342900" indent="-342900">
              <a:buFont typeface="Arial" panose="020B0604020202020204" pitchFamily="34" charset="0"/>
              <a:buChar char="•"/>
            </a:pPr>
            <a:r>
              <a:rPr lang="zh-CN" altLang="zh-CN" dirty="0"/>
              <a:t>安全性定义为：“目标是基于可接受的安全程序，通过标识出安全相关的风险，采用设计和</a:t>
            </a:r>
            <a:r>
              <a:rPr lang="en-US" altLang="zh-CN" dirty="0"/>
              <a:t>/</a:t>
            </a:r>
            <a:r>
              <a:rPr lang="zh-CN" altLang="zh-CN" dirty="0"/>
              <a:t>或规程消除或控制风险。</a:t>
            </a:r>
            <a:r>
              <a:rPr lang="zh-CN" altLang="zh-CN" dirty="0" smtClean="0"/>
              <a:t>”</a:t>
            </a:r>
            <a:endParaRPr lang="en-US" altLang="zh-CN" dirty="0" smtClean="0"/>
          </a:p>
          <a:p>
            <a:pPr marL="342900" indent="-342900">
              <a:buFont typeface="Arial" panose="020B0604020202020204" pitchFamily="34" charset="0"/>
              <a:buChar char="•"/>
            </a:pPr>
            <a:r>
              <a:rPr lang="zh-CN" altLang="zh-CN" dirty="0" smtClean="0"/>
              <a:t>系统安全</a:t>
            </a:r>
            <a:r>
              <a:rPr lang="zh-CN" altLang="zh-CN" dirty="0"/>
              <a:t>性是一个风险管理过程</a:t>
            </a:r>
            <a:r>
              <a:rPr lang="zh-CN" altLang="zh-CN" dirty="0" smtClean="0"/>
              <a:t>。</a:t>
            </a:r>
            <a:endParaRPr lang="en-US" altLang="zh-CN" dirty="0" smtClean="0"/>
          </a:p>
          <a:p>
            <a:pPr marL="800100" lvl="1" indent="-342900">
              <a:buFont typeface="Arial" panose="020B0604020202020204" pitchFamily="34" charset="0"/>
              <a:buChar char="•"/>
            </a:pPr>
            <a:r>
              <a:rPr lang="zh-CN" altLang="zh-CN" dirty="0" smtClean="0"/>
              <a:t>一方面</a:t>
            </a:r>
            <a:r>
              <a:rPr lang="zh-CN" altLang="zh-CN" dirty="0"/>
              <a:t>，不能接受航空系统发生危险（特别是频繁发生的灾难</a:t>
            </a:r>
            <a:r>
              <a:rPr lang="zh-CN" altLang="zh-CN" dirty="0" smtClean="0"/>
              <a:t>），</a:t>
            </a:r>
            <a:endParaRPr lang="en-US" altLang="zh-CN" dirty="0" smtClean="0"/>
          </a:p>
          <a:p>
            <a:pPr marL="800100" lvl="1" indent="-342900">
              <a:buFont typeface="Arial" panose="020B0604020202020204" pitchFamily="34" charset="0"/>
              <a:buChar char="•"/>
            </a:pPr>
            <a:r>
              <a:rPr lang="zh-CN" altLang="zh-CN" dirty="0" smtClean="0"/>
              <a:t>另一方面</a:t>
            </a:r>
            <a:r>
              <a:rPr lang="zh-CN" altLang="zh-CN" dirty="0"/>
              <a:t>，要有切合实际的费效分析，建造出</a:t>
            </a:r>
            <a:r>
              <a:rPr lang="en-US" altLang="zh-CN" dirty="0"/>
              <a:t>100%</a:t>
            </a:r>
            <a:r>
              <a:rPr lang="zh-CN" altLang="zh-CN" dirty="0"/>
              <a:t>可靠的系统。即，在现实性和费效比之间进行平衡。</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23.4.1 </a:t>
            </a:r>
            <a:r>
              <a:rPr lang="zh-CN" altLang="en-US" dirty="0" smtClean="0"/>
              <a:t>地面支持系统的风险分析</a:t>
            </a:r>
            <a:endParaRPr lang="zh-CN" altLang="en-US" dirty="0"/>
          </a:p>
        </p:txBody>
      </p:sp>
      <p:sp>
        <p:nvSpPr>
          <p:cNvPr id="5" name="矩形 4"/>
          <p:cNvSpPr/>
          <p:nvPr/>
        </p:nvSpPr>
        <p:spPr>
          <a:xfrm>
            <a:off x="6282595" y="1657193"/>
            <a:ext cx="1723549" cy="461665"/>
          </a:xfrm>
          <a:prstGeom prst="rect">
            <a:avLst/>
          </a:prstGeom>
        </p:spPr>
        <p:txBody>
          <a:bodyPr wrap="none">
            <a:spAutoFit/>
          </a:bodyPr>
          <a:lstStyle/>
          <a:p>
            <a:r>
              <a:rPr lang="zh-CN" altLang="en-US" dirty="0" smtClean="0"/>
              <a:t>风险系数表</a:t>
            </a:r>
            <a:endParaRPr lang="zh-CN" altLang="en-US" dirty="0"/>
          </a:p>
        </p:txBody>
      </p:sp>
      <p:sp>
        <p:nvSpPr>
          <p:cNvPr id="3" name="矩形 2"/>
          <p:cNvSpPr/>
          <p:nvPr/>
        </p:nvSpPr>
        <p:spPr>
          <a:xfrm>
            <a:off x="1189048" y="1168273"/>
            <a:ext cx="7680303" cy="830997"/>
          </a:xfrm>
          <a:prstGeom prst="rect">
            <a:avLst/>
          </a:prstGeom>
        </p:spPr>
        <p:txBody>
          <a:bodyPr wrap="square">
            <a:spAutoFit/>
          </a:bodyPr>
          <a:lstStyle/>
          <a:p>
            <a:r>
              <a:rPr lang="zh-CN" altLang="en-US" dirty="0" smtClean="0"/>
              <a:t>可以用</a:t>
            </a:r>
            <a:r>
              <a:rPr lang="zh-CN" altLang="zh-CN" dirty="0" smtClean="0"/>
              <a:t>公共</a:t>
            </a:r>
            <a:r>
              <a:rPr lang="zh-CN" altLang="zh-CN" dirty="0"/>
              <a:t>风险系数</a:t>
            </a:r>
            <a:r>
              <a:rPr lang="en-US" altLang="zh-CN" dirty="0"/>
              <a:t>Common Risk Index</a:t>
            </a:r>
            <a:r>
              <a:rPr lang="zh-CN" altLang="zh-CN" dirty="0"/>
              <a:t>的概念</a:t>
            </a:r>
            <a:r>
              <a:rPr lang="zh-CN" altLang="zh-CN" dirty="0" smtClean="0"/>
              <a:t>，</a:t>
            </a:r>
            <a:r>
              <a:rPr lang="zh-CN" altLang="en-US" dirty="0" smtClean="0"/>
              <a:t>并</a:t>
            </a:r>
            <a:r>
              <a:rPr lang="zh-CN" altLang="zh-CN" dirty="0" smtClean="0"/>
              <a:t>用</a:t>
            </a:r>
            <a:r>
              <a:rPr lang="zh-CN" altLang="zh-CN" dirty="0"/>
              <a:t>一个矩阵进行定量分析。</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45116747"/>
              </p:ext>
            </p:extLst>
          </p:nvPr>
        </p:nvGraphicFramePr>
        <p:xfrm>
          <a:off x="1189048" y="2072201"/>
          <a:ext cx="7197444" cy="3169920"/>
        </p:xfrm>
        <a:graphic>
          <a:graphicData uri="http://schemas.openxmlformats.org/drawingml/2006/table">
            <a:tbl>
              <a:tblPr firstRow="1" firstCol="1" lastRow="1" lastCol="1" bandRow="1" bandCol="1"/>
              <a:tblGrid>
                <a:gridCol w="1559913">
                  <a:extLst>
                    <a:ext uri="{9D8B030D-6E8A-4147-A177-3AD203B41FA5}">
                      <a16:colId xmlns:a16="http://schemas.microsoft.com/office/drawing/2014/main" val="4192259417"/>
                    </a:ext>
                  </a:extLst>
                </a:gridCol>
                <a:gridCol w="1455196">
                  <a:extLst>
                    <a:ext uri="{9D8B030D-6E8A-4147-A177-3AD203B41FA5}">
                      <a16:colId xmlns:a16="http://schemas.microsoft.com/office/drawing/2014/main" val="1143762712"/>
                    </a:ext>
                  </a:extLst>
                </a:gridCol>
                <a:gridCol w="1495819">
                  <a:extLst>
                    <a:ext uri="{9D8B030D-6E8A-4147-A177-3AD203B41FA5}">
                      <a16:colId xmlns:a16="http://schemas.microsoft.com/office/drawing/2014/main" val="3796153648"/>
                    </a:ext>
                  </a:extLst>
                </a:gridCol>
                <a:gridCol w="1495819">
                  <a:extLst>
                    <a:ext uri="{9D8B030D-6E8A-4147-A177-3AD203B41FA5}">
                      <a16:colId xmlns:a16="http://schemas.microsoft.com/office/drawing/2014/main" val="782612057"/>
                    </a:ext>
                  </a:extLst>
                </a:gridCol>
                <a:gridCol w="1190697">
                  <a:extLst>
                    <a:ext uri="{9D8B030D-6E8A-4147-A177-3AD203B41FA5}">
                      <a16:colId xmlns:a16="http://schemas.microsoft.com/office/drawing/2014/main" val="2545872215"/>
                    </a:ext>
                  </a:extLst>
                </a:gridCol>
              </a:tblGrid>
              <a:tr h="725549">
                <a:tc>
                  <a:txBody>
                    <a:bodyPr/>
                    <a:lstStyle/>
                    <a:p>
                      <a:pPr indent="0" algn="r" fontAlgn="auto">
                        <a:lnSpc>
                          <a:spcPct val="100000"/>
                        </a:lnSpc>
                        <a:spcAft>
                          <a:spcPts val="0"/>
                        </a:spcAft>
                      </a:pPr>
                      <a:r>
                        <a:rPr lang="en-US" sz="1600" dirty="0">
                          <a:solidFill>
                            <a:srgbClr val="000000"/>
                          </a:solidFill>
                          <a:effectLst/>
                          <a:latin typeface="Times New Roman" panose="02020603050405020304" pitchFamily="18" charset="0"/>
                          <a:ea typeface="宋体" panose="02010600030101010101" pitchFamily="2" charset="-122"/>
                        </a:rPr>
                        <a:t>    </a:t>
                      </a:r>
                      <a:r>
                        <a:rPr lang="zh-CN" sz="1600" dirty="0">
                          <a:solidFill>
                            <a:srgbClr val="000000"/>
                          </a:solidFill>
                          <a:effectLst/>
                          <a:latin typeface="Times New Roman" panose="02020603050405020304" pitchFamily="18" charset="0"/>
                          <a:ea typeface="宋体" panose="02010600030101010101" pitchFamily="2" charset="-122"/>
                        </a:rPr>
                        <a:t>发生概率</a:t>
                      </a:r>
                      <a:endParaRPr lang="zh-CN" sz="1600" dirty="0">
                        <a:effectLst/>
                        <a:latin typeface="Times New Roman" panose="02020603050405020304" pitchFamily="18" charset="0"/>
                        <a:ea typeface="宋体" panose="02010600030101010101" pitchFamily="2" charset="-122"/>
                      </a:endParaRPr>
                    </a:p>
                    <a:p>
                      <a:pPr indent="0" algn="just" fontAlgn="auto">
                        <a:lnSpc>
                          <a:spcPct val="100000"/>
                        </a:lnSpc>
                        <a:spcAft>
                          <a:spcPts val="0"/>
                        </a:spcAft>
                      </a:pPr>
                      <a:endParaRPr lang="en-US" altLang="zh-CN" sz="1600" dirty="0" smtClean="0">
                        <a:solidFill>
                          <a:srgbClr val="000000"/>
                        </a:solidFill>
                        <a:effectLst/>
                        <a:latin typeface="Times New Roman" panose="02020603050405020304" pitchFamily="18" charset="0"/>
                        <a:ea typeface="宋体" panose="02010600030101010101" pitchFamily="2" charset="-122"/>
                      </a:endParaRPr>
                    </a:p>
                    <a:p>
                      <a:pPr indent="0" algn="just" fontAlgn="auto">
                        <a:lnSpc>
                          <a:spcPct val="100000"/>
                        </a:lnSpc>
                        <a:spcAft>
                          <a:spcPts val="0"/>
                        </a:spcAft>
                      </a:pPr>
                      <a:r>
                        <a:rPr lang="zh-CN" sz="1600" dirty="0" smtClean="0">
                          <a:solidFill>
                            <a:srgbClr val="000000"/>
                          </a:solidFill>
                          <a:effectLst/>
                          <a:latin typeface="Times New Roman" panose="02020603050405020304" pitchFamily="18" charset="0"/>
                          <a:ea typeface="宋体" panose="02010600030101010101" pitchFamily="2" charset="-122"/>
                        </a:rPr>
                        <a:t>严重</a:t>
                      </a:r>
                      <a:r>
                        <a:rPr lang="zh-CN" sz="1600" dirty="0">
                          <a:solidFill>
                            <a:srgbClr val="000000"/>
                          </a:solidFill>
                          <a:effectLst/>
                          <a:latin typeface="Times New Roman" panose="02020603050405020304" pitchFamily="18" charset="0"/>
                          <a:ea typeface="宋体" panose="02010600030101010101" pitchFamily="2" charset="-122"/>
                        </a:rPr>
                        <a:t>程度</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可能</a:t>
                      </a:r>
                    </a:p>
                    <a:p>
                      <a:pPr marL="0" indent="0" algn="just" defTabSz="914400" rtl="0" eaLnBrk="1" fontAlgn="auto" latinLnBrk="0" hangingPunct="1">
                        <a:lnSpc>
                          <a:spcPct val="100000"/>
                        </a:lnSpc>
                        <a:spcAft>
                          <a:spcPts val="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&gt;10</a:t>
                      </a:r>
                      <a:r>
                        <a:rPr lang="en-US" sz="1600" kern="1200" baseline="30000" dirty="0">
                          <a:solidFill>
                            <a:srgbClr val="000000"/>
                          </a:solidFill>
                          <a:effectLst/>
                          <a:latin typeface="Times New Roman" panose="02020603050405020304" pitchFamily="18" charset="0"/>
                          <a:ea typeface="宋体" panose="02010600030101010101" pitchFamily="2" charset="-122"/>
                          <a:cs typeface="+mn-cs"/>
                        </a:rPr>
                        <a:t>-5</a:t>
                      </a:r>
                      <a:r>
                        <a:rPr lang="en-US" sz="1600" kern="1200" dirty="0">
                          <a:solidFill>
                            <a:srgbClr val="000000"/>
                          </a:solidFill>
                          <a:effectLst/>
                          <a:latin typeface="Times New Roman" panose="02020603050405020304" pitchFamily="18" charset="0"/>
                          <a:ea typeface="宋体" panose="02010600030101010101" pitchFamily="2" charset="-122"/>
                          <a:cs typeface="+mn-cs"/>
                        </a:rPr>
                        <a:t>/</a:t>
                      </a:r>
                      <a:r>
                        <a:rPr lang="zh-CN" sz="1600" kern="1200" dirty="0">
                          <a:solidFill>
                            <a:srgbClr val="000000"/>
                          </a:solidFill>
                          <a:effectLst/>
                          <a:latin typeface="Times New Roman" panose="02020603050405020304" pitchFamily="18" charset="0"/>
                          <a:ea typeface="宋体" panose="02010600030101010101" pitchFamily="2" charset="-122"/>
                          <a:cs typeface="+mn-cs"/>
                        </a:rPr>
                        <a:t>小时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遥远</a:t>
                      </a:r>
                    </a:p>
                    <a:p>
                      <a:pPr marL="0" indent="0" algn="just" defTabSz="914400" rtl="0" eaLnBrk="1" fontAlgn="auto" latinLnBrk="0" hangingPunct="1">
                        <a:lnSpc>
                          <a:spcPct val="100000"/>
                        </a:lnSpc>
                        <a:spcAft>
                          <a:spcPts val="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10</a:t>
                      </a:r>
                      <a:r>
                        <a:rPr lang="en-US" sz="1600" kern="1200" baseline="30000" dirty="0">
                          <a:solidFill>
                            <a:srgbClr val="000000"/>
                          </a:solidFill>
                          <a:effectLst/>
                          <a:latin typeface="Times New Roman" panose="02020603050405020304" pitchFamily="18" charset="0"/>
                          <a:ea typeface="宋体" panose="02010600030101010101" pitchFamily="2" charset="-122"/>
                          <a:cs typeface="+mn-cs"/>
                        </a:rPr>
                        <a:t>-5</a:t>
                      </a:r>
                      <a:r>
                        <a:rPr lang="en-US" sz="1600" kern="1200" dirty="0">
                          <a:solidFill>
                            <a:srgbClr val="000000"/>
                          </a:solidFill>
                          <a:effectLst/>
                          <a:latin typeface="Times New Roman" panose="02020603050405020304" pitchFamily="18" charset="0"/>
                          <a:ea typeface="宋体" panose="02010600030101010101" pitchFamily="2" charset="-122"/>
                          <a:cs typeface="+mn-cs"/>
                        </a:rPr>
                        <a:t>~10</a:t>
                      </a:r>
                      <a:r>
                        <a:rPr lang="en-US" sz="1600" kern="1200" baseline="30000" dirty="0">
                          <a:solidFill>
                            <a:srgbClr val="000000"/>
                          </a:solidFill>
                          <a:effectLst/>
                          <a:latin typeface="Times New Roman" panose="02020603050405020304" pitchFamily="18" charset="0"/>
                          <a:ea typeface="宋体" panose="02010600030101010101" pitchFamily="2" charset="-122"/>
                          <a:cs typeface="+mn-cs"/>
                        </a:rPr>
                        <a:t>-7</a:t>
                      </a:r>
                      <a:r>
                        <a:rPr lang="en-US" sz="1600" kern="1200" dirty="0">
                          <a:solidFill>
                            <a:srgbClr val="000000"/>
                          </a:solidFill>
                          <a:effectLst/>
                          <a:latin typeface="Times New Roman" panose="02020603050405020304" pitchFamily="18" charset="0"/>
                          <a:ea typeface="宋体" panose="02010600030101010101" pitchFamily="2" charset="-122"/>
                          <a:cs typeface="+mn-cs"/>
                        </a:rPr>
                        <a:t>/</a:t>
                      </a:r>
                      <a:r>
                        <a:rPr lang="zh-CN" sz="1600" kern="1200" dirty="0">
                          <a:solidFill>
                            <a:srgbClr val="000000"/>
                          </a:solidFill>
                          <a:effectLst/>
                          <a:latin typeface="Times New Roman" panose="02020603050405020304" pitchFamily="18" charset="0"/>
                          <a:ea typeface="宋体" panose="02010600030101010101" pitchFamily="2" charset="-122"/>
                          <a:cs typeface="+mn-cs"/>
                        </a:rPr>
                        <a:t>小时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极其遥远</a:t>
                      </a:r>
                    </a:p>
                    <a:p>
                      <a:pPr marL="0" indent="0" algn="just" defTabSz="914400" rtl="0" eaLnBrk="1" fontAlgn="auto" latinLnBrk="0" hangingPunct="1">
                        <a:lnSpc>
                          <a:spcPct val="100000"/>
                        </a:lnSpc>
                        <a:spcAft>
                          <a:spcPts val="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10-</a:t>
                      </a:r>
                      <a:r>
                        <a:rPr lang="en-US" sz="1600" kern="1200" baseline="30000" dirty="0">
                          <a:solidFill>
                            <a:srgbClr val="000000"/>
                          </a:solidFill>
                          <a:effectLst/>
                          <a:latin typeface="Times New Roman" panose="02020603050405020304" pitchFamily="18" charset="0"/>
                          <a:ea typeface="宋体" panose="02010600030101010101" pitchFamily="2" charset="-122"/>
                          <a:cs typeface="+mn-cs"/>
                        </a:rPr>
                        <a:t>7</a:t>
                      </a:r>
                      <a:r>
                        <a:rPr lang="en-US" sz="1600" kern="1200" dirty="0">
                          <a:solidFill>
                            <a:srgbClr val="000000"/>
                          </a:solidFill>
                          <a:effectLst/>
                          <a:latin typeface="Times New Roman" panose="02020603050405020304" pitchFamily="18" charset="0"/>
                          <a:ea typeface="宋体" panose="02010600030101010101" pitchFamily="2" charset="-122"/>
                          <a:cs typeface="+mn-cs"/>
                        </a:rPr>
                        <a:t>~10</a:t>
                      </a:r>
                      <a:r>
                        <a:rPr lang="en-US" sz="1600" kern="1200" baseline="30000" dirty="0">
                          <a:solidFill>
                            <a:srgbClr val="000000"/>
                          </a:solidFill>
                          <a:effectLst/>
                          <a:latin typeface="Times New Roman" panose="02020603050405020304" pitchFamily="18" charset="0"/>
                          <a:ea typeface="宋体" panose="02010600030101010101" pitchFamily="2" charset="-122"/>
                          <a:cs typeface="+mn-cs"/>
                        </a:rPr>
                        <a:t>-9</a:t>
                      </a:r>
                      <a:r>
                        <a:rPr lang="en-US" sz="1600" kern="1200" dirty="0">
                          <a:solidFill>
                            <a:srgbClr val="000000"/>
                          </a:solidFill>
                          <a:effectLst/>
                          <a:latin typeface="Times New Roman" panose="02020603050405020304" pitchFamily="18" charset="0"/>
                          <a:ea typeface="宋体" panose="02010600030101010101" pitchFamily="2" charset="-122"/>
                          <a:cs typeface="+mn-cs"/>
                        </a:rPr>
                        <a:t>/</a:t>
                      </a:r>
                      <a:r>
                        <a:rPr lang="zh-CN" sz="1600" kern="1200" dirty="0">
                          <a:solidFill>
                            <a:srgbClr val="000000"/>
                          </a:solidFill>
                          <a:effectLst/>
                          <a:latin typeface="Times New Roman" panose="02020603050405020304" pitchFamily="18" charset="0"/>
                          <a:ea typeface="宋体" panose="02010600030101010101" pitchFamily="2" charset="-122"/>
                          <a:cs typeface="+mn-cs"/>
                        </a:rPr>
                        <a:t>小时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及其不可能</a:t>
                      </a:r>
                    </a:p>
                    <a:p>
                      <a:pPr marL="0" indent="0" algn="just" defTabSz="914400" rtl="0" eaLnBrk="1" fontAlgn="auto" latinLnBrk="0" hangingPunct="1">
                        <a:lnSpc>
                          <a:spcPct val="100000"/>
                        </a:lnSpc>
                        <a:spcAft>
                          <a:spcPts val="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&lt;10</a:t>
                      </a:r>
                      <a:r>
                        <a:rPr lang="en-US" sz="1600" kern="1200" baseline="30000" dirty="0">
                          <a:solidFill>
                            <a:srgbClr val="000000"/>
                          </a:solidFill>
                          <a:effectLst/>
                          <a:latin typeface="Times New Roman" panose="02020603050405020304" pitchFamily="18" charset="0"/>
                          <a:ea typeface="宋体" panose="02010600030101010101" pitchFamily="2" charset="-122"/>
                          <a:cs typeface="+mn-cs"/>
                        </a:rPr>
                        <a:t>-9</a:t>
                      </a:r>
                      <a:r>
                        <a:rPr lang="en-US" sz="1600" kern="1200" dirty="0">
                          <a:solidFill>
                            <a:srgbClr val="000000"/>
                          </a:solidFill>
                          <a:effectLst/>
                          <a:latin typeface="Times New Roman" panose="02020603050405020304" pitchFamily="18" charset="0"/>
                          <a:ea typeface="宋体" panose="02010600030101010101" pitchFamily="2" charset="-122"/>
                          <a:cs typeface="+mn-cs"/>
                        </a:rPr>
                        <a:t>/</a:t>
                      </a:r>
                      <a:r>
                        <a:rPr lang="zh-CN" sz="1600" kern="1200" dirty="0">
                          <a:solidFill>
                            <a:srgbClr val="000000"/>
                          </a:solidFill>
                          <a:effectLst/>
                          <a:latin typeface="Times New Roman" panose="02020603050405020304" pitchFamily="18" charset="0"/>
                          <a:ea typeface="宋体" panose="02010600030101010101" pitchFamily="2" charset="-122"/>
                          <a:cs typeface="+mn-cs"/>
                        </a:rPr>
                        <a:t>小时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368966"/>
                  </a:ext>
                </a:extLst>
              </a:tr>
              <a:tr h="0">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重大灾难</a:t>
                      </a:r>
                      <a:r>
                        <a:rPr lang="en-US" sz="1600" kern="1200" dirty="0">
                          <a:solidFill>
                            <a:srgbClr val="000000"/>
                          </a:solidFill>
                          <a:effectLst/>
                          <a:latin typeface="Times New Roman" panose="02020603050405020304" pitchFamily="18" charset="0"/>
                          <a:ea typeface="宋体" panose="02010600030101010101" pitchFamily="2" charset="-122"/>
                          <a:cs typeface="+mn-cs"/>
                        </a:rPr>
                        <a:t>(Catastrophic)</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fontAlgn="auto">
                        <a:lnSpc>
                          <a:spcPct val="100000"/>
                        </a:lnSpc>
                        <a:spcAft>
                          <a:spcPts val="0"/>
                        </a:spcAft>
                      </a:pPr>
                      <a:r>
                        <a:rPr lang="zh-CN" sz="1600" dirty="0">
                          <a:solidFill>
                            <a:srgbClr val="FFFFFF"/>
                          </a:solidFill>
                          <a:effectLst/>
                          <a:highlight>
                            <a:srgbClr val="FF0000"/>
                          </a:highlight>
                          <a:latin typeface="Times New Roman" panose="02020603050405020304" pitchFamily="18" charset="0"/>
                          <a:ea typeface="宋体" panose="02010600030101010101" pitchFamily="2" charset="-122"/>
                        </a:rPr>
                        <a:t>高风险</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FFFFFF"/>
                          </a:solidFill>
                          <a:effectLst/>
                          <a:highlight>
                            <a:srgbClr val="FF0000"/>
                          </a:highlight>
                          <a:latin typeface="Times New Roman" panose="02020603050405020304" pitchFamily="18" charset="0"/>
                          <a:ea typeface="宋体" panose="02010600030101010101" pitchFamily="2" charset="-122"/>
                          <a:cs typeface="+mn-cs"/>
                        </a:rPr>
                        <a:t>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FFFFFF"/>
                          </a:solidFill>
                          <a:effectLst/>
                          <a:highlight>
                            <a:srgbClr val="FF0000"/>
                          </a:highlight>
                          <a:latin typeface="Times New Roman" panose="02020603050405020304" pitchFamily="18" charset="0"/>
                          <a:ea typeface="宋体" panose="02010600030101010101" pitchFamily="2" charset="-122"/>
                          <a:cs typeface="+mn-cs"/>
                        </a:rPr>
                        <a:t>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中风险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911566"/>
                  </a:ext>
                </a:extLst>
              </a:tr>
              <a:tr h="0">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主要灾难</a:t>
                      </a:r>
                    </a:p>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a:t>
                      </a:r>
                      <a:r>
                        <a:rPr lang="en-US" sz="1600" kern="1200" dirty="0">
                          <a:solidFill>
                            <a:srgbClr val="000000"/>
                          </a:solidFill>
                          <a:effectLst/>
                          <a:latin typeface="Times New Roman" panose="02020603050405020304" pitchFamily="18" charset="0"/>
                          <a:ea typeface="宋体" panose="02010600030101010101" pitchFamily="2" charset="-122"/>
                          <a:cs typeface="+mn-cs"/>
                        </a:rPr>
                        <a:t>Hazardous</a:t>
                      </a:r>
                      <a:r>
                        <a:rPr lang="zh-CN" sz="1600" kern="1200" dirty="0">
                          <a:solidFill>
                            <a:srgbClr val="000000"/>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FFFFFF"/>
                          </a:solidFill>
                          <a:effectLst/>
                          <a:highlight>
                            <a:srgbClr val="FF0000"/>
                          </a:highlight>
                          <a:latin typeface="Times New Roman" panose="02020603050405020304" pitchFamily="18" charset="0"/>
                          <a:ea typeface="宋体" panose="02010600030101010101" pitchFamily="2" charset="-122"/>
                          <a:cs typeface="+mn-cs"/>
                        </a:rPr>
                        <a:t>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FFFFFF"/>
                          </a:solidFill>
                          <a:effectLst/>
                          <a:highlight>
                            <a:srgbClr val="FF0000"/>
                          </a:highlight>
                          <a:latin typeface="Times New Roman" panose="02020603050405020304" pitchFamily="18" charset="0"/>
                          <a:ea typeface="宋体" panose="02010600030101010101" pitchFamily="2" charset="-122"/>
                          <a:cs typeface="+mn-cs"/>
                        </a:rPr>
                        <a:t>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中风险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025302"/>
                  </a:ext>
                </a:extLst>
              </a:tr>
              <a:tr h="0">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较大事故</a:t>
                      </a:r>
                      <a:r>
                        <a:rPr lang="en-US" sz="1600" kern="1200" dirty="0">
                          <a:solidFill>
                            <a:srgbClr val="000000"/>
                          </a:solidFill>
                          <a:effectLst/>
                          <a:latin typeface="Times New Roman" panose="02020603050405020304" pitchFamily="18" charset="0"/>
                          <a:ea typeface="宋体" panose="02010600030101010101" pitchFamily="2" charset="-122"/>
                          <a:cs typeface="+mn-cs"/>
                        </a:rPr>
                        <a:t>(Major)</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FFFFFF"/>
                          </a:solidFill>
                          <a:effectLst/>
                          <a:highlight>
                            <a:srgbClr val="FF0000"/>
                          </a:highlight>
                          <a:latin typeface="Times New Roman" panose="02020603050405020304" pitchFamily="18" charset="0"/>
                          <a:ea typeface="宋体" panose="02010600030101010101" pitchFamily="2" charset="-122"/>
                          <a:cs typeface="+mn-cs"/>
                        </a:rPr>
                        <a:t>高风险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中风险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008763"/>
                  </a:ext>
                </a:extLst>
              </a:tr>
              <a:tr h="0">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轻微事故</a:t>
                      </a:r>
                      <a:r>
                        <a:rPr lang="en-US" sz="1600" kern="1200" dirty="0">
                          <a:solidFill>
                            <a:srgbClr val="000000"/>
                          </a:solidFill>
                          <a:effectLst/>
                          <a:latin typeface="Times New Roman" panose="02020603050405020304" pitchFamily="18" charset="0"/>
                          <a:ea typeface="宋体" panose="02010600030101010101" pitchFamily="2" charset="-122"/>
                          <a:cs typeface="+mn-cs"/>
                        </a:rPr>
                        <a:t>(Minor)</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中风险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3093627"/>
                  </a:ext>
                </a:extLst>
              </a:tr>
              <a:tr h="0">
                <a:tc>
                  <a:txBody>
                    <a:bodyPr/>
                    <a:lstStyle/>
                    <a:p>
                      <a:pPr marL="0" indent="0" algn="just"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无关紧要</a:t>
                      </a:r>
                      <a:r>
                        <a:rPr lang="en-US" sz="1600" kern="1200" dirty="0">
                          <a:solidFill>
                            <a:srgbClr val="000000"/>
                          </a:solidFill>
                          <a:effectLst/>
                          <a:latin typeface="Times New Roman" panose="02020603050405020304" pitchFamily="18" charset="0"/>
                          <a:ea typeface="宋体" panose="02010600030101010101" pitchFamily="2" charset="-122"/>
                          <a:cs typeface="+mn-cs"/>
                        </a:rPr>
                        <a:t>(No Effect)</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fontAlgn="auto" latinLnBrk="0" hangingPunct="1">
                        <a:lnSpc>
                          <a:spcPct val="100000"/>
                        </a:lnSpc>
                        <a:spcAft>
                          <a:spcPts val="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低风险</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779619"/>
                  </a:ext>
                </a:extLst>
              </a:tr>
            </a:tbl>
          </a:graphicData>
        </a:graphic>
      </p:graphicFrame>
      <p:sp>
        <p:nvSpPr>
          <p:cNvPr id="6" name="矩形 5"/>
          <p:cNvSpPr/>
          <p:nvPr/>
        </p:nvSpPr>
        <p:spPr>
          <a:xfrm>
            <a:off x="1026233" y="5315052"/>
            <a:ext cx="7745263" cy="1015663"/>
          </a:xfrm>
          <a:prstGeom prst="rect">
            <a:avLst/>
          </a:prstGeom>
        </p:spPr>
        <p:txBody>
          <a:bodyPr wrap="square">
            <a:spAutoFit/>
          </a:bodyPr>
          <a:lstStyle/>
          <a:p>
            <a:pPr marL="342900" indent="-342900" algn="just">
              <a:spcAft>
                <a:spcPts val="0"/>
              </a:spcAft>
              <a:buFont typeface="Arial" panose="020B0604020202020204" pitchFamily="34" charset="0"/>
              <a:buChar char="•"/>
            </a:pPr>
            <a:r>
              <a:rPr lang="en-US" altLang="zh-CN" sz="2000" dirty="0" smtClean="0"/>
              <a:t>   </a:t>
            </a:r>
            <a:r>
              <a:rPr lang="zh-CN" altLang="en-US" sz="2000" dirty="0" smtClean="0"/>
              <a:t>可</a:t>
            </a:r>
            <a:r>
              <a:rPr lang="zh-CN" altLang="zh-CN" sz="2000" dirty="0" smtClean="0"/>
              <a:t>参照</a:t>
            </a:r>
            <a:r>
              <a:rPr lang="zh-CN" altLang="en-US" sz="2000" dirty="0"/>
              <a:t>本表</a:t>
            </a:r>
            <a:r>
              <a:rPr lang="zh-CN" altLang="zh-CN" sz="2000" dirty="0"/>
              <a:t>分析和估计各种风险发生的严重程度和发生概率，从而定义出风险等级</a:t>
            </a:r>
            <a:r>
              <a:rPr lang="zh-CN" altLang="zh-CN" sz="2000" dirty="0" smtClean="0"/>
              <a:t>。</a:t>
            </a:r>
            <a:endParaRPr lang="en-US" altLang="zh-CN" sz="2000" dirty="0" smtClean="0"/>
          </a:p>
          <a:p>
            <a:pPr marL="342900" indent="-342900" algn="just">
              <a:spcAft>
                <a:spcPts val="0"/>
              </a:spcAft>
              <a:buFont typeface="Arial" panose="020B0604020202020204" pitchFamily="34" charset="0"/>
              <a:buChar char="•"/>
            </a:pPr>
            <a:r>
              <a:rPr lang="zh-CN" altLang="zh-CN" sz="2000" dirty="0" smtClean="0"/>
              <a:t>“高风险”</a:t>
            </a:r>
            <a:r>
              <a:rPr lang="zh-CN" altLang="zh-CN" sz="2000" dirty="0"/>
              <a:t>区域是地面系统设计时必须避免的区域。</a:t>
            </a:r>
          </a:p>
        </p:txBody>
      </p:sp>
    </p:spTree>
    <p:extLst>
      <p:ext uri="{BB962C8B-B14F-4D97-AF65-F5344CB8AC3E}">
        <p14:creationId xmlns:p14="http://schemas.microsoft.com/office/powerpoint/2010/main" val="3401406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23.4.2 </a:t>
            </a:r>
            <a:r>
              <a:rPr lang="zh-CN" altLang="en-US" dirty="0" smtClean="0"/>
              <a:t>地面支持系统的安全等级</a:t>
            </a:r>
            <a:endParaRPr lang="zh-CN" altLang="en-US" dirty="0"/>
          </a:p>
        </p:txBody>
      </p:sp>
      <p:sp>
        <p:nvSpPr>
          <p:cNvPr id="3" name="内容占位符 2"/>
          <p:cNvSpPr>
            <a:spLocks noGrp="1"/>
          </p:cNvSpPr>
          <p:nvPr>
            <p:ph idx="1"/>
          </p:nvPr>
        </p:nvSpPr>
        <p:spPr/>
        <p:txBody>
          <a:bodyPr/>
          <a:lstStyle/>
          <a:p>
            <a:r>
              <a:rPr lang="en-US" dirty="0" smtClean="0"/>
              <a:t>DO-278</a:t>
            </a:r>
            <a:r>
              <a:rPr lang="zh-CN" altLang="en-US" dirty="0" smtClean="0"/>
              <a:t>定义</a:t>
            </a:r>
            <a:r>
              <a:rPr lang="en-US" dirty="0" smtClean="0"/>
              <a:t>6</a:t>
            </a:r>
            <a:r>
              <a:rPr lang="zh-CN" altLang="en-US" dirty="0" smtClean="0"/>
              <a:t>个安全保证等级（</a:t>
            </a:r>
            <a:r>
              <a:rPr lang="en-US" dirty="0" smtClean="0"/>
              <a:t>Assurance Level</a:t>
            </a:r>
            <a:r>
              <a:rPr lang="zh-CN" altLang="en-US" dirty="0" smtClean="0"/>
              <a:t>）</a:t>
            </a:r>
          </a:p>
          <a:p>
            <a:pPr lvl="1"/>
            <a:r>
              <a:rPr lang="en-US" dirty="0" smtClean="0"/>
              <a:t>AL 1</a:t>
            </a:r>
            <a:r>
              <a:rPr lang="zh-CN" altLang="en-US" dirty="0" smtClean="0"/>
              <a:t>： 软件可能引起或导致地面系统的失效，从而造成重大灾难</a:t>
            </a:r>
            <a:r>
              <a:rPr lang="en-US" dirty="0" smtClean="0"/>
              <a:t>(catastrophic)</a:t>
            </a:r>
            <a:r>
              <a:rPr lang="zh-CN" altLang="en-US" dirty="0" smtClean="0"/>
              <a:t>失效条件。与</a:t>
            </a:r>
            <a:r>
              <a:rPr lang="en-US" dirty="0" smtClean="0"/>
              <a:t>DO-178B</a:t>
            </a:r>
            <a:r>
              <a:rPr lang="zh-CN" altLang="en-US" dirty="0" smtClean="0"/>
              <a:t>的</a:t>
            </a:r>
            <a:r>
              <a:rPr lang="en-US" dirty="0" smtClean="0"/>
              <a:t>A</a:t>
            </a:r>
            <a:r>
              <a:rPr lang="zh-CN" altLang="en-US" dirty="0" smtClean="0"/>
              <a:t>级相当。</a:t>
            </a:r>
          </a:p>
          <a:p>
            <a:pPr lvl="1"/>
            <a:r>
              <a:rPr lang="en-US" dirty="0" smtClean="0"/>
              <a:t>AL 2</a:t>
            </a:r>
            <a:r>
              <a:rPr lang="zh-CN" altLang="en-US" dirty="0" smtClean="0"/>
              <a:t>：软件可能引起或导致地面系统的失效，从而造成重大灾难</a:t>
            </a:r>
            <a:r>
              <a:rPr lang="en-US" dirty="0" smtClean="0"/>
              <a:t>(hazardous)</a:t>
            </a:r>
            <a:r>
              <a:rPr lang="zh-CN" altLang="en-US" dirty="0" smtClean="0"/>
              <a:t>失效条件。与</a:t>
            </a:r>
            <a:r>
              <a:rPr lang="en-US" dirty="0" smtClean="0"/>
              <a:t>DO-178B</a:t>
            </a:r>
            <a:r>
              <a:rPr lang="zh-CN" altLang="en-US" dirty="0" smtClean="0"/>
              <a:t>的</a:t>
            </a:r>
            <a:r>
              <a:rPr lang="en-US" dirty="0" smtClean="0"/>
              <a:t>B</a:t>
            </a:r>
            <a:r>
              <a:rPr lang="zh-CN" altLang="en-US" dirty="0" smtClean="0"/>
              <a:t>级相当。</a:t>
            </a:r>
          </a:p>
          <a:p>
            <a:pPr lvl="1"/>
            <a:r>
              <a:rPr lang="en-US" dirty="0" smtClean="0"/>
              <a:t>AL 3: </a:t>
            </a:r>
            <a:r>
              <a:rPr lang="zh-CN" altLang="en-US" dirty="0" smtClean="0"/>
              <a:t>软件可能引起或导致地面系统的失效，从而造成较大</a:t>
            </a:r>
            <a:r>
              <a:rPr lang="en-US" dirty="0" smtClean="0"/>
              <a:t>(major)</a:t>
            </a:r>
            <a:r>
              <a:rPr lang="zh-CN" altLang="en-US" dirty="0" smtClean="0"/>
              <a:t>失效条件。与</a:t>
            </a:r>
            <a:r>
              <a:rPr lang="en-US" dirty="0" smtClean="0"/>
              <a:t>DO-178B</a:t>
            </a:r>
            <a:r>
              <a:rPr lang="zh-CN" altLang="en-US" dirty="0" smtClean="0"/>
              <a:t>的</a:t>
            </a:r>
            <a:r>
              <a:rPr lang="en-US" dirty="0" smtClean="0"/>
              <a:t>C</a:t>
            </a:r>
            <a:r>
              <a:rPr lang="zh-CN" altLang="en-US" dirty="0" smtClean="0"/>
              <a:t>级相当。</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23.4.2 </a:t>
            </a:r>
            <a:r>
              <a:rPr lang="zh-CN" altLang="en-US" dirty="0" smtClean="0"/>
              <a:t>地面支持系统的安全等级</a:t>
            </a:r>
            <a:endParaRPr lang="zh-CN" altLang="en-US" dirty="0"/>
          </a:p>
        </p:txBody>
      </p:sp>
      <p:sp>
        <p:nvSpPr>
          <p:cNvPr id="3" name="内容占位符 2"/>
          <p:cNvSpPr>
            <a:spLocks noGrp="1"/>
          </p:cNvSpPr>
          <p:nvPr>
            <p:ph idx="1"/>
          </p:nvPr>
        </p:nvSpPr>
        <p:spPr/>
        <p:txBody>
          <a:bodyPr/>
          <a:lstStyle/>
          <a:p>
            <a:pPr lvl="1"/>
            <a:r>
              <a:rPr lang="en-US" dirty="0" smtClean="0"/>
              <a:t>AL 4</a:t>
            </a:r>
            <a:r>
              <a:rPr lang="zh-CN" altLang="en-US" dirty="0" smtClean="0"/>
              <a:t>：该等级是针对</a:t>
            </a:r>
            <a:r>
              <a:rPr lang="en-US" dirty="0" smtClean="0"/>
              <a:t>CNS/ATM(</a:t>
            </a:r>
            <a:r>
              <a:rPr lang="zh-CN" altLang="en-US" dirty="0" smtClean="0"/>
              <a:t>地面</a:t>
            </a:r>
            <a:r>
              <a:rPr lang="en-US" dirty="0" smtClean="0"/>
              <a:t>)</a:t>
            </a:r>
            <a:r>
              <a:rPr lang="zh-CN" altLang="en-US" dirty="0" smtClean="0"/>
              <a:t>系统的，失效的严重性比</a:t>
            </a:r>
            <a:r>
              <a:rPr lang="en-US" dirty="0" smtClean="0"/>
              <a:t>AL3</a:t>
            </a:r>
            <a:r>
              <a:rPr lang="zh-CN" altLang="en-US" dirty="0" smtClean="0"/>
              <a:t>轻，比</a:t>
            </a:r>
            <a:r>
              <a:rPr lang="en-US" dirty="0" smtClean="0"/>
              <a:t>AL5</a:t>
            </a:r>
            <a:r>
              <a:rPr lang="zh-CN" altLang="en-US" dirty="0" smtClean="0"/>
              <a:t>严重。</a:t>
            </a:r>
            <a:r>
              <a:rPr lang="en-US" dirty="0" smtClean="0"/>
              <a:t>DO-178B</a:t>
            </a:r>
            <a:r>
              <a:rPr lang="zh-CN" altLang="en-US" dirty="0" smtClean="0"/>
              <a:t>中没有此等级。</a:t>
            </a:r>
          </a:p>
          <a:p>
            <a:pPr lvl="1"/>
            <a:r>
              <a:rPr lang="en-US" dirty="0" smtClean="0"/>
              <a:t>AL 5</a:t>
            </a:r>
            <a:r>
              <a:rPr lang="zh-CN" altLang="en-US" dirty="0" smtClean="0"/>
              <a:t>：软件可能引起或导致地面系统的失效，从而造成较小</a:t>
            </a:r>
            <a:r>
              <a:rPr lang="en-US" dirty="0" smtClean="0"/>
              <a:t>(minor)</a:t>
            </a:r>
            <a:r>
              <a:rPr lang="zh-CN" altLang="en-US" dirty="0" smtClean="0"/>
              <a:t>失效条件。与</a:t>
            </a:r>
            <a:r>
              <a:rPr lang="en-US" dirty="0" smtClean="0"/>
              <a:t>DO-178B</a:t>
            </a:r>
            <a:r>
              <a:rPr lang="zh-CN" altLang="en-US" dirty="0" smtClean="0"/>
              <a:t>的</a:t>
            </a:r>
            <a:r>
              <a:rPr lang="en-US" dirty="0" smtClean="0"/>
              <a:t>D</a:t>
            </a:r>
            <a:r>
              <a:rPr lang="zh-CN" altLang="en-US" dirty="0" smtClean="0"/>
              <a:t>级相当。</a:t>
            </a:r>
          </a:p>
          <a:p>
            <a:pPr lvl="1"/>
            <a:r>
              <a:rPr lang="en-US" dirty="0" smtClean="0"/>
              <a:t>AL 6</a:t>
            </a:r>
            <a:r>
              <a:rPr lang="zh-CN" altLang="en-US" dirty="0" smtClean="0"/>
              <a:t>：软件可能引起或导致地面系统的失效，但不会导致系统失效。与</a:t>
            </a:r>
            <a:r>
              <a:rPr lang="en-US" dirty="0" smtClean="0"/>
              <a:t>DO-178B</a:t>
            </a:r>
            <a:r>
              <a:rPr lang="zh-CN" altLang="en-US" dirty="0" smtClean="0"/>
              <a:t>的</a:t>
            </a:r>
            <a:r>
              <a:rPr lang="en-US" dirty="0" smtClean="0"/>
              <a:t>E</a:t>
            </a:r>
            <a:r>
              <a:rPr lang="zh-CN" altLang="en-US" dirty="0" smtClean="0"/>
              <a:t>级相当。</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设计原则</a:t>
            </a:r>
            <a:endParaRPr lang="zh-CN" altLang="en-US" dirty="0"/>
          </a:p>
        </p:txBody>
      </p:sp>
      <p:sp>
        <p:nvSpPr>
          <p:cNvPr id="3" name="内容占位符 2"/>
          <p:cNvSpPr>
            <a:spLocks noGrp="1"/>
          </p:cNvSpPr>
          <p:nvPr>
            <p:ph idx="1"/>
          </p:nvPr>
        </p:nvSpPr>
        <p:spPr>
          <a:xfrm>
            <a:off x="914400" y="1176989"/>
            <a:ext cx="8001000" cy="4902200"/>
          </a:xfrm>
        </p:spPr>
        <p:txBody>
          <a:bodyPr/>
          <a:lstStyle/>
          <a:p>
            <a:r>
              <a:rPr lang="zh-CN" altLang="en-US" dirty="0" smtClean="0"/>
              <a:t>针对这些故障，要有相应的“故障</a:t>
            </a:r>
            <a:r>
              <a:rPr lang="en-US" dirty="0" smtClean="0"/>
              <a:t>-</a:t>
            </a:r>
            <a:r>
              <a:rPr lang="zh-CN" altLang="en-US" dirty="0" smtClean="0"/>
              <a:t>安全”设计原则</a:t>
            </a:r>
            <a:endParaRPr lang="en-US" altLang="zh-CN" dirty="0" smtClean="0"/>
          </a:p>
          <a:p>
            <a:pPr lvl="1">
              <a:buFont typeface="Wingdings" panose="05000000000000000000" pitchFamily="2" charset="2"/>
              <a:buChar char="u"/>
            </a:pPr>
            <a:r>
              <a:rPr lang="zh-CN" altLang="en-US" b="1" dirty="0"/>
              <a:t>原则</a:t>
            </a:r>
            <a:r>
              <a:rPr lang="en-US" b="1" dirty="0"/>
              <a:t>1</a:t>
            </a:r>
            <a:r>
              <a:rPr lang="zh-CN" altLang="en-US" b="1" dirty="0"/>
              <a:t>： 设计的完整和质量，</a:t>
            </a:r>
            <a:endParaRPr lang="en-US" altLang="zh-CN" b="1" dirty="0"/>
          </a:p>
          <a:p>
            <a:pPr lvl="2"/>
            <a:r>
              <a:rPr lang="zh-CN" altLang="en-US" dirty="0" smtClean="0"/>
              <a:t>考虑系统的寿命限制</a:t>
            </a:r>
            <a:r>
              <a:rPr lang="en-US" dirty="0" smtClean="0"/>
              <a:t>(Life Limits)</a:t>
            </a:r>
            <a:r>
              <a:rPr lang="zh-CN" altLang="en-US" dirty="0" smtClean="0"/>
              <a:t>，确保预设的功能，并预防故障的发生。</a:t>
            </a:r>
          </a:p>
          <a:p>
            <a:pPr lvl="1">
              <a:buFont typeface="Wingdings" panose="05000000000000000000" pitchFamily="2" charset="2"/>
              <a:buChar char="u"/>
            </a:pPr>
            <a:r>
              <a:rPr lang="zh-CN" altLang="en-US" b="1" dirty="0" smtClean="0"/>
              <a:t>原则</a:t>
            </a:r>
            <a:r>
              <a:rPr lang="en-US" b="1" dirty="0" smtClean="0"/>
              <a:t>2</a:t>
            </a:r>
            <a:r>
              <a:rPr lang="zh-CN" altLang="en-US" b="1" dirty="0" smtClean="0"/>
              <a:t>：冗余或备份系统</a:t>
            </a:r>
            <a:endParaRPr lang="en-US" altLang="zh-CN" b="1" dirty="0" smtClean="0"/>
          </a:p>
          <a:p>
            <a:pPr lvl="2"/>
            <a:r>
              <a:rPr lang="zh-CN" altLang="en-US" dirty="0" smtClean="0"/>
              <a:t>保证单个或多个故障的发生后，系统后续的功能是正确的，例如，具有两个或多个发动机、液压系统、飞行控制系统等。</a:t>
            </a:r>
          </a:p>
          <a:p>
            <a:pPr lvl="1">
              <a:buFont typeface="Wingdings" panose="05000000000000000000" pitchFamily="2" charset="2"/>
              <a:buChar char="u"/>
            </a:pPr>
            <a:r>
              <a:rPr lang="zh-CN" altLang="en-US" b="1" dirty="0" smtClean="0"/>
              <a:t>原则</a:t>
            </a:r>
            <a:r>
              <a:rPr lang="en-US" b="1" dirty="0" smtClean="0"/>
              <a:t>3</a:t>
            </a:r>
            <a:r>
              <a:rPr lang="zh-CN" altLang="en-US" b="1" dirty="0" smtClean="0"/>
              <a:t>：系统、部件和元素隔离</a:t>
            </a:r>
            <a:endParaRPr lang="en-US" altLang="zh-CN" b="1" dirty="0" smtClean="0"/>
          </a:p>
          <a:p>
            <a:pPr lvl="2"/>
            <a:r>
              <a:rPr lang="zh-CN" altLang="en-US" dirty="0"/>
              <a:t>出现一</a:t>
            </a:r>
            <a:r>
              <a:rPr lang="zh-CN" altLang="en-US" dirty="0" smtClean="0"/>
              <a:t>个故障而不会引起其它故障。</a:t>
            </a:r>
          </a:p>
          <a:p>
            <a:pPr lvl="1">
              <a:buFont typeface="Wingdings" panose="05000000000000000000" pitchFamily="2" charset="2"/>
              <a:buChar char="u"/>
            </a:pPr>
            <a:r>
              <a:rPr lang="zh-CN" altLang="en-US" b="1" dirty="0" smtClean="0"/>
              <a:t>原则</a:t>
            </a:r>
            <a:r>
              <a:rPr lang="en-US" b="1" dirty="0" smtClean="0"/>
              <a:t>4</a:t>
            </a:r>
            <a:r>
              <a:rPr lang="zh-CN" altLang="en-US" b="1" dirty="0" smtClean="0"/>
              <a:t>：已证明的可靠性</a:t>
            </a:r>
            <a:r>
              <a:rPr lang="en-US" dirty="0" smtClean="0"/>
              <a:t>(Proven Reliability)</a:t>
            </a:r>
          </a:p>
          <a:p>
            <a:pPr lvl="2"/>
            <a:r>
              <a:rPr lang="zh-CN" altLang="en-US" dirty="0" smtClean="0"/>
              <a:t> 保证的单一故障不能在同一次飞行中发生。</a:t>
            </a:r>
          </a:p>
          <a:p>
            <a:pPr lvl="1"/>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23.4.3 DO-278</a:t>
            </a:r>
            <a:r>
              <a:rPr lang="zh-CN" altLang="en-US" dirty="0" smtClean="0"/>
              <a:t>的基本要求</a:t>
            </a:r>
            <a:endParaRPr lang="zh-CN" altLang="en-US" dirty="0"/>
          </a:p>
        </p:txBody>
      </p:sp>
      <p:sp>
        <p:nvSpPr>
          <p:cNvPr id="3" name="内容占位符 2"/>
          <p:cNvSpPr>
            <a:spLocks noGrp="1"/>
          </p:cNvSpPr>
          <p:nvPr>
            <p:ph idx="1"/>
          </p:nvPr>
        </p:nvSpPr>
        <p:spPr>
          <a:xfrm>
            <a:off x="961572" y="1730828"/>
            <a:ext cx="8001000" cy="3233057"/>
          </a:xfrm>
        </p:spPr>
        <p:txBody>
          <a:bodyPr/>
          <a:lstStyle/>
          <a:p>
            <a:r>
              <a:rPr lang="en-US" dirty="0" smtClean="0"/>
              <a:t>DO-278</a:t>
            </a:r>
            <a:r>
              <a:rPr lang="zh-CN" altLang="en-US" dirty="0" smtClean="0"/>
              <a:t>的基本组成如包括：</a:t>
            </a:r>
            <a:endParaRPr lang="en-US" altLang="zh-CN" dirty="0" smtClean="0"/>
          </a:p>
          <a:p>
            <a:pPr lvl="1"/>
            <a:r>
              <a:rPr lang="en-US" dirty="0" smtClean="0"/>
              <a:t>1</a:t>
            </a:r>
            <a:r>
              <a:rPr lang="zh-CN" altLang="en-US" dirty="0" smtClean="0"/>
              <a:t>）软件生命周期过程的目标；</a:t>
            </a:r>
            <a:endParaRPr lang="en-US" altLang="zh-CN" dirty="0" smtClean="0"/>
          </a:p>
          <a:p>
            <a:pPr lvl="1"/>
            <a:r>
              <a:rPr lang="en-US" dirty="0" smtClean="0"/>
              <a:t>2</a:t>
            </a:r>
            <a:r>
              <a:rPr lang="zh-CN" altLang="en-US" dirty="0" smtClean="0"/>
              <a:t>）为实现这些目标的活动描述和设计考虑；</a:t>
            </a:r>
            <a:endParaRPr lang="en-US" altLang="zh-CN" dirty="0" smtClean="0"/>
          </a:p>
          <a:p>
            <a:pPr lvl="1"/>
            <a:r>
              <a:rPr lang="en-US" dirty="0" smtClean="0"/>
              <a:t>3</a:t>
            </a:r>
            <a:r>
              <a:rPr lang="zh-CN" altLang="en-US" dirty="0" smtClean="0"/>
              <a:t>）满足期望目标的证据描述。</a:t>
            </a:r>
          </a:p>
          <a:p>
            <a:endParaRPr lang="zh-CN" alt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23.4.3 DO-278</a:t>
            </a:r>
            <a:r>
              <a:rPr lang="zh-CN" altLang="en-US" dirty="0" smtClean="0"/>
              <a:t>的基本要求</a:t>
            </a:r>
            <a:endParaRPr lang="zh-CN" altLang="en-US" dirty="0"/>
          </a:p>
        </p:txBody>
      </p:sp>
      <p:sp>
        <p:nvSpPr>
          <p:cNvPr id="3" name="内容占位符 2"/>
          <p:cNvSpPr>
            <a:spLocks noGrp="1"/>
          </p:cNvSpPr>
          <p:nvPr>
            <p:ph idx="1"/>
          </p:nvPr>
        </p:nvSpPr>
        <p:spPr>
          <a:xfrm>
            <a:off x="870414" y="1769359"/>
            <a:ext cx="4742543" cy="4466772"/>
          </a:xfrm>
        </p:spPr>
        <p:txBody>
          <a:bodyPr/>
          <a:lstStyle/>
          <a:p>
            <a:pPr lvl="1">
              <a:buNone/>
            </a:pPr>
            <a:r>
              <a:rPr lang="zh-CN" altLang="en-US" dirty="0" smtClean="0"/>
              <a:t>√ 批准的软件方面的计划</a:t>
            </a:r>
          </a:p>
          <a:p>
            <a:pPr lvl="1">
              <a:buNone/>
            </a:pPr>
            <a:r>
              <a:rPr lang="zh-CN" altLang="en-US" dirty="0" smtClean="0"/>
              <a:t>√ 软件质量保证计划</a:t>
            </a:r>
            <a:endParaRPr lang="en-US" altLang="zh-CN" dirty="0" smtClean="0"/>
          </a:p>
          <a:p>
            <a:pPr lvl="1">
              <a:buNone/>
            </a:pPr>
            <a:r>
              <a:rPr lang="zh-CN" altLang="en-US" dirty="0" smtClean="0"/>
              <a:t>√ 配置控制规程</a:t>
            </a:r>
          </a:p>
          <a:p>
            <a:pPr lvl="1">
              <a:buNone/>
            </a:pPr>
            <a:r>
              <a:rPr lang="zh-CN" altLang="en-US" dirty="0" smtClean="0"/>
              <a:t>√ 软件的</a:t>
            </a:r>
            <a:r>
              <a:rPr lang="en-US" dirty="0" err="1" smtClean="0"/>
              <a:t>Ada</a:t>
            </a:r>
            <a:r>
              <a:rPr lang="zh-CN" altLang="en-US" dirty="0" smtClean="0"/>
              <a:t>编码标准</a:t>
            </a:r>
          </a:p>
          <a:p>
            <a:pPr lvl="1">
              <a:buNone/>
            </a:pPr>
            <a:r>
              <a:rPr lang="zh-CN" altLang="en-US" dirty="0" smtClean="0"/>
              <a:t>√ 软件设计标准</a:t>
            </a:r>
          </a:p>
          <a:p>
            <a:pPr lvl="1">
              <a:buNone/>
            </a:pPr>
            <a:r>
              <a:rPr lang="zh-CN" altLang="en-US" dirty="0" smtClean="0"/>
              <a:t>√ 软件需求标准</a:t>
            </a:r>
          </a:p>
          <a:p>
            <a:pPr lvl="1">
              <a:buNone/>
            </a:pPr>
            <a:r>
              <a:rPr lang="zh-CN" altLang="en-US" dirty="0" smtClean="0"/>
              <a:t>√ 软件开发计划</a:t>
            </a:r>
          </a:p>
          <a:p>
            <a:pPr lvl="1">
              <a:buNone/>
            </a:pPr>
            <a:r>
              <a:rPr lang="zh-CN" altLang="en-US" dirty="0" smtClean="0"/>
              <a:t>√ 软件验证计划</a:t>
            </a:r>
          </a:p>
          <a:p>
            <a:pPr lvl="1">
              <a:buNone/>
            </a:pPr>
            <a:r>
              <a:rPr lang="zh-CN" altLang="en-US" dirty="0" smtClean="0"/>
              <a:t>√ 源代码、可执行的目标码</a:t>
            </a:r>
          </a:p>
          <a:p>
            <a:pPr lvl="1">
              <a:buNone/>
            </a:pPr>
            <a:r>
              <a:rPr lang="zh-CN" altLang="en-US" dirty="0" smtClean="0"/>
              <a:t>√ 软件设计文档</a:t>
            </a:r>
          </a:p>
        </p:txBody>
      </p:sp>
      <p:sp>
        <p:nvSpPr>
          <p:cNvPr id="4" name="内容占位符 2"/>
          <p:cNvSpPr txBox="1">
            <a:spLocks/>
          </p:cNvSpPr>
          <p:nvPr/>
        </p:nvSpPr>
        <p:spPr bwMode="auto">
          <a:xfrm>
            <a:off x="5068670" y="1809273"/>
            <a:ext cx="3487056" cy="43869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zh-CN" altLang="en-US" kern="0" dirty="0" smtClean="0">
                <a:latin typeface="+mn-lt"/>
                <a:ea typeface="+mn-ea"/>
              </a:rPr>
              <a:t>√ 软件需求文档</a:t>
            </a:r>
            <a:endParaRPr lang="en-US" altLang="zh-CN" kern="0" dirty="0" smtClean="0">
              <a:latin typeface="+mn-lt"/>
              <a:ea typeface="+mn-ea"/>
            </a:endParaRPr>
          </a:p>
          <a:p>
            <a:pPr lvl="1"/>
            <a:r>
              <a:rPr lang="zh-CN" altLang="en-US" kern="0" dirty="0" smtClean="0">
                <a:latin typeface="+mn-lt"/>
                <a:ea typeface="+mn-ea"/>
              </a:rPr>
              <a:t>√ 软件开发计划</a:t>
            </a:r>
          </a:p>
          <a:p>
            <a:pPr lvl="1"/>
            <a:r>
              <a:rPr lang="zh-CN" altLang="en-US" kern="0" dirty="0" smtClean="0">
                <a:latin typeface="+mn-lt"/>
                <a:ea typeface="+mn-ea"/>
              </a:rPr>
              <a:t>√ 软件验证计划</a:t>
            </a:r>
            <a:endParaRPr lang="en-US" altLang="zh-CN" kern="0" dirty="0" smtClean="0">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可追踪性</a:t>
            </a: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测试用例和规程</a:t>
            </a: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验证结果</a:t>
            </a: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质量保证记录</a:t>
            </a: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配置管理记录</a:t>
            </a: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问题报告</a:t>
            </a:r>
          </a:p>
          <a:p>
            <a:pPr marL="742950" marR="0" lvl="1" indent="-285750" algn="l" defTabSz="914400" rtl="0" eaLnBrk="1" fontAlgn="base" latinLnBrk="0" hangingPunct="1">
              <a:lnSpc>
                <a:spcPct val="100000"/>
              </a:lnSpc>
              <a:spcBef>
                <a:spcPct val="20000"/>
              </a:spcBef>
              <a:spcAft>
                <a:spcPct val="0"/>
              </a:spcAft>
              <a:buClrTx/>
              <a:buSzTx/>
              <a:tabLst/>
              <a:defRPr/>
            </a:pPr>
            <a:r>
              <a:rPr kumimoji="1" lang="zh-CN" altLang="en-US" sz="2400" b="0" i="0" u="none" strike="noStrike" kern="0" cap="none" spc="0" normalizeH="0" baseline="0" noProof="0" dirty="0" smtClean="0">
                <a:ln>
                  <a:noFill/>
                </a:ln>
                <a:solidFill>
                  <a:schemeClr val="tx1"/>
                </a:solidFill>
                <a:effectLst/>
                <a:uLnTx/>
                <a:uFillTx/>
                <a:latin typeface="+mn-lt"/>
                <a:ea typeface="+mn-ea"/>
              </a:rPr>
              <a:t>√ 软件完成总结</a:t>
            </a:r>
            <a:endParaRPr kumimoji="1" lang="zh-CN" altLang="en-US" sz="2400" b="0" i="0" u="none" strike="noStrike" kern="0" cap="none" spc="0" normalizeH="0" baseline="0" noProof="0" dirty="0">
              <a:ln>
                <a:noFill/>
              </a:ln>
              <a:solidFill>
                <a:schemeClr val="tx1"/>
              </a:solidFill>
              <a:effectLst/>
              <a:uLnTx/>
              <a:uFillTx/>
              <a:latin typeface="+mn-lt"/>
              <a:ea typeface="+mn-ea"/>
            </a:endParaRPr>
          </a:p>
        </p:txBody>
      </p:sp>
      <p:sp>
        <p:nvSpPr>
          <p:cNvPr id="5" name="矩形 4"/>
          <p:cNvSpPr/>
          <p:nvPr/>
        </p:nvSpPr>
        <p:spPr>
          <a:xfrm>
            <a:off x="1251412" y="1324833"/>
            <a:ext cx="7032171" cy="461665"/>
          </a:xfrm>
          <a:prstGeom prst="rect">
            <a:avLst/>
          </a:prstGeom>
        </p:spPr>
        <p:txBody>
          <a:bodyPr wrap="square">
            <a:spAutoFit/>
          </a:bodyPr>
          <a:lstStyle/>
          <a:p>
            <a:r>
              <a:rPr lang="zh-CN" altLang="en-US" dirty="0" smtClean="0"/>
              <a:t>同时，</a:t>
            </a:r>
            <a:r>
              <a:rPr lang="en-US" dirty="0" smtClean="0"/>
              <a:t>DO-278</a:t>
            </a:r>
            <a:r>
              <a:rPr lang="zh-CN" altLang="en-US" dirty="0" smtClean="0"/>
              <a:t>要求对软件开发过程进行定义和编写：</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23.4.4 COTS</a:t>
            </a:r>
            <a:r>
              <a:rPr lang="zh-CN" altLang="en-US" dirty="0" smtClean="0"/>
              <a:t>的使用</a:t>
            </a:r>
            <a:endParaRPr lang="zh-CN" altLang="en-US" dirty="0"/>
          </a:p>
        </p:txBody>
      </p:sp>
      <p:sp>
        <p:nvSpPr>
          <p:cNvPr id="3" name="内容占位符 2"/>
          <p:cNvSpPr>
            <a:spLocks noGrp="1"/>
          </p:cNvSpPr>
          <p:nvPr>
            <p:ph idx="1"/>
          </p:nvPr>
        </p:nvSpPr>
        <p:spPr>
          <a:xfrm>
            <a:off x="961571" y="1052547"/>
            <a:ext cx="8135257" cy="5969130"/>
          </a:xfrm>
        </p:spPr>
        <p:txBody>
          <a:bodyPr/>
          <a:lstStyle/>
          <a:p>
            <a:r>
              <a:rPr lang="zh-CN" altLang="en-US" sz="2400" dirty="0" smtClean="0"/>
              <a:t>地面</a:t>
            </a:r>
            <a:r>
              <a:rPr lang="zh-CN" altLang="en-US" sz="2400" dirty="0"/>
              <a:t>系统往往会采用大量的商业性的现货软件</a:t>
            </a:r>
            <a:r>
              <a:rPr lang="en-US" altLang="zh-CN" sz="2400" dirty="0"/>
              <a:t>(COTS)</a:t>
            </a:r>
            <a:r>
              <a:rPr lang="zh-CN" altLang="en-US" sz="2400" dirty="0"/>
              <a:t>，</a:t>
            </a:r>
            <a:r>
              <a:rPr lang="zh-CN" altLang="en-US" sz="2400" dirty="0" smtClean="0"/>
              <a:t>包括：非</a:t>
            </a:r>
            <a:r>
              <a:rPr lang="zh-CN" altLang="en-US" sz="2400" dirty="0"/>
              <a:t>本项目开发</a:t>
            </a:r>
            <a:r>
              <a:rPr lang="zh-CN" altLang="en-US" sz="2400" dirty="0" smtClean="0"/>
              <a:t>的，</a:t>
            </a:r>
            <a:r>
              <a:rPr lang="zh-CN" altLang="en-US" sz="2400" dirty="0"/>
              <a:t>或先前没有按</a:t>
            </a:r>
            <a:r>
              <a:rPr lang="en-US" altLang="zh-CN" sz="2400" dirty="0"/>
              <a:t>DO-278B</a:t>
            </a:r>
            <a:r>
              <a:rPr lang="zh-CN" altLang="en-US" sz="2400" dirty="0"/>
              <a:t>或</a:t>
            </a:r>
            <a:r>
              <a:rPr lang="en-US" altLang="zh-CN" sz="2400" dirty="0"/>
              <a:t>DO-178B</a:t>
            </a:r>
            <a:r>
              <a:rPr lang="zh-CN" altLang="en-US" sz="2400" dirty="0"/>
              <a:t>要求开发的软件</a:t>
            </a:r>
            <a:r>
              <a:rPr lang="zh-CN" altLang="en-US" sz="2400" dirty="0" smtClean="0"/>
              <a:t>。</a:t>
            </a:r>
            <a:endParaRPr lang="en-US" altLang="zh-CN" sz="2400" dirty="0" smtClean="0"/>
          </a:p>
          <a:p>
            <a:pPr lvl="1"/>
            <a:r>
              <a:rPr lang="zh-CN" altLang="en-US" sz="2000" dirty="0" smtClean="0"/>
              <a:t>例如</a:t>
            </a:r>
            <a:r>
              <a:rPr lang="zh-CN" altLang="en-US" sz="2000" dirty="0"/>
              <a:t>，硬件用</a:t>
            </a:r>
            <a:r>
              <a:rPr lang="en-US" altLang="zh-CN" sz="2000" dirty="0"/>
              <a:t>PC</a:t>
            </a:r>
            <a:r>
              <a:rPr lang="zh-CN" altLang="en-US" sz="2000" dirty="0"/>
              <a:t>机，操作系统用微软的</a:t>
            </a:r>
            <a:r>
              <a:rPr lang="en-US" altLang="zh-CN" sz="2000" dirty="0"/>
              <a:t>Windows</a:t>
            </a:r>
            <a:r>
              <a:rPr lang="zh-CN" altLang="en-US" sz="2000" dirty="0"/>
              <a:t>。同时，会采用大量商业的存储器存储飞行数据，也会用互联网或无线网连接网络，就会导致使用环境非常不安全、保密差等问题。</a:t>
            </a:r>
            <a:endParaRPr lang="en-US" altLang="zh-CN" sz="2000" dirty="0" smtClean="0"/>
          </a:p>
          <a:p>
            <a:r>
              <a:rPr lang="zh-CN" altLang="en-US" sz="2400" dirty="0" smtClean="0"/>
              <a:t>采用</a:t>
            </a:r>
            <a:r>
              <a:rPr lang="en-US" sz="2400" dirty="0" smtClean="0"/>
              <a:t>COTS</a:t>
            </a:r>
            <a:r>
              <a:rPr lang="zh-CN" altLang="en-US" sz="2400" dirty="0" smtClean="0"/>
              <a:t>部件是有好处的，可以：</a:t>
            </a:r>
            <a:endParaRPr lang="en-US" altLang="zh-CN" sz="2400" dirty="0" smtClean="0"/>
          </a:p>
          <a:p>
            <a:pPr lvl="1"/>
            <a:r>
              <a:rPr lang="en-US" sz="2000" dirty="0" smtClean="0"/>
              <a:t>1</a:t>
            </a:r>
            <a:r>
              <a:rPr lang="zh-CN" altLang="en-US" sz="2000" dirty="0" smtClean="0"/>
              <a:t>）缩短开发时间；</a:t>
            </a:r>
            <a:r>
              <a:rPr lang="en-US" sz="2000" dirty="0" smtClean="0"/>
              <a:t> 2</a:t>
            </a:r>
            <a:r>
              <a:rPr lang="zh-CN" altLang="en-US" sz="2000" dirty="0" smtClean="0"/>
              <a:t>）降低开发费用和维护费用；</a:t>
            </a:r>
            <a:r>
              <a:rPr lang="en-US" sz="2000" dirty="0" smtClean="0"/>
              <a:t>3</a:t>
            </a:r>
            <a:r>
              <a:rPr lang="zh-CN" altLang="en-US" sz="2000" dirty="0" smtClean="0"/>
              <a:t>）因为是已经广泛的使用部件，容易得到大多数用户的肯定。</a:t>
            </a:r>
            <a:endParaRPr lang="en-US" altLang="zh-CN" sz="2000" dirty="0" smtClean="0"/>
          </a:p>
          <a:p>
            <a:r>
              <a:rPr lang="zh-CN" altLang="en-US" sz="2400" dirty="0" smtClean="0"/>
              <a:t>但是，会对航空地面 “安全关键”系统带来了安全威胁，例如，</a:t>
            </a:r>
            <a:endParaRPr lang="en-US" altLang="zh-CN" sz="2400" dirty="0" smtClean="0"/>
          </a:p>
          <a:p>
            <a:pPr lvl="1"/>
            <a:r>
              <a:rPr lang="en-US" sz="2000" dirty="0" smtClean="0"/>
              <a:t>1</a:t>
            </a:r>
            <a:r>
              <a:rPr lang="zh-CN" altLang="en-US" sz="2000" dirty="0" smtClean="0"/>
              <a:t>）很难保证软件部件可靠性，集成到新系统中是否能像所期望的那样工作；</a:t>
            </a:r>
            <a:r>
              <a:rPr lang="en-US" sz="2000" dirty="0" smtClean="0"/>
              <a:t>2</a:t>
            </a:r>
            <a:r>
              <a:rPr lang="zh-CN" altLang="en-US" sz="2000" dirty="0" smtClean="0"/>
              <a:t>）用户接触不到源代码和其它生命周期相关数据；</a:t>
            </a:r>
            <a:r>
              <a:rPr lang="en-US" sz="2000" dirty="0" smtClean="0"/>
              <a:t>3</a:t>
            </a:r>
            <a:r>
              <a:rPr lang="zh-CN" altLang="en-US" sz="2000" dirty="0" smtClean="0"/>
              <a:t>）用户不能控制和修改</a:t>
            </a:r>
            <a:r>
              <a:rPr lang="en-US" sz="2000" dirty="0" smtClean="0"/>
              <a:t>COTS</a:t>
            </a:r>
            <a:r>
              <a:rPr lang="zh-CN" altLang="en-US" sz="2000" dirty="0" smtClean="0"/>
              <a:t>；</a:t>
            </a:r>
            <a:r>
              <a:rPr lang="en-US" sz="2000" dirty="0" smtClean="0"/>
              <a:t>4</a:t>
            </a:r>
            <a:r>
              <a:rPr lang="zh-CN" altLang="en-US" sz="2000" dirty="0" smtClean="0"/>
              <a:t>）使用</a:t>
            </a:r>
            <a:r>
              <a:rPr lang="en-US" sz="2000" dirty="0" smtClean="0"/>
              <a:t>COTS</a:t>
            </a:r>
            <a:r>
              <a:rPr lang="zh-CN" altLang="en-US" sz="2000" dirty="0" smtClean="0"/>
              <a:t>需要一段时间学习；</a:t>
            </a:r>
            <a:r>
              <a:rPr lang="en-US" sz="2000" dirty="0" smtClean="0"/>
              <a:t>5)COTS</a:t>
            </a:r>
            <a:r>
              <a:rPr lang="zh-CN" altLang="en-US" sz="2000" dirty="0" smtClean="0"/>
              <a:t>部件的开发者并不一定关注安全问题。</a:t>
            </a:r>
          </a:p>
          <a:p>
            <a:pPr lvl="1"/>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57111" y="1248456"/>
            <a:ext cx="8001000" cy="2014439"/>
          </a:xfrm>
        </p:spPr>
        <p:txBody>
          <a:bodyPr/>
          <a:lstStyle/>
          <a:p>
            <a:r>
              <a:rPr lang="zh-CN" altLang="en-US" sz="2400" dirty="0" smtClean="0"/>
              <a:t>对此，</a:t>
            </a:r>
            <a:r>
              <a:rPr lang="en-US" sz="2400" dirty="0" smtClean="0"/>
              <a:t>DO-278B</a:t>
            </a:r>
            <a:r>
              <a:rPr lang="zh-CN" altLang="en-US" sz="2400" dirty="0" smtClean="0"/>
              <a:t>定义了</a:t>
            </a:r>
            <a:r>
              <a:rPr lang="en-US" sz="2400" dirty="0" smtClean="0"/>
              <a:t>COTS</a:t>
            </a:r>
            <a:r>
              <a:rPr lang="zh-CN" altLang="en-US" sz="2400" dirty="0" smtClean="0"/>
              <a:t>的计划、采购、验证和质量保证要求。</a:t>
            </a:r>
            <a:endParaRPr lang="en-US" altLang="zh-CN" sz="2400" dirty="0" smtClean="0"/>
          </a:p>
          <a:p>
            <a:pPr lvl="1"/>
            <a:r>
              <a:rPr lang="zh-CN" altLang="en-US" sz="2000" dirty="0" smtClean="0"/>
              <a:t>要求演示未使用过的</a:t>
            </a:r>
            <a:r>
              <a:rPr lang="en-US" sz="2000" dirty="0" smtClean="0"/>
              <a:t>COTS</a:t>
            </a:r>
            <a:r>
              <a:rPr lang="zh-CN" altLang="en-US" sz="2000" dirty="0" smtClean="0"/>
              <a:t>的功能是否会影响其它软件。</a:t>
            </a:r>
            <a:endParaRPr lang="en-US" altLang="zh-CN" sz="2000" dirty="0" smtClean="0"/>
          </a:p>
          <a:p>
            <a:pPr lvl="1"/>
            <a:r>
              <a:rPr lang="en-US" sz="2000" dirty="0" smtClean="0"/>
              <a:t>COTS</a:t>
            </a:r>
            <a:r>
              <a:rPr lang="zh-CN" altLang="en-US" sz="2000" dirty="0" smtClean="0"/>
              <a:t>软件的服务经验可以替代</a:t>
            </a:r>
            <a:r>
              <a:rPr lang="en-US" sz="2000" dirty="0" smtClean="0"/>
              <a:t>DO-278B</a:t>
            </a:r>
            <a:r>
              <a:rPr lang="zh-CN" altLang="en-US" sz="2000" dirty="0" smtClean="0"/>
              <a:t>开发过程，但是需要对</a:t>
            </a:r>
            <a:r>
              <a:rPr lang="en-US" sz="2000" dirty="0" smtClean="0"/>
              <a:t>COTS</a:t>
            </a:r>
            <a:r>
              <a:rPr lang="zh-CN" altLang="en-US" sz="2000" dirty="0" smtClean="0"/>
              <a:t>软件提出更高的安全等级要求</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751622210"/>
              </p:ext>
            </p:extLst>
          </p:nvPr>
        </p:nvGraphicFramePr>
        <p:xfrm>
          <a:off x="1085801" y="3554793"/>
          <a:ext cx="7543619" cy="1999667"/>
        </p:xfrm>
        <a:graphic>
          <a:graphicData uri="http://schemas.openxmlformats.org/drawingml/2006/table">
            <a:tbl>
              <a:tblPr/>
              <a:tblGrid>
                <a:gridCol w="2229244">
                  <a:extLst>
                    <a:ext uri="{9D8B030D-6E8A-4147-A177-3AD203B41FA5}">
                      <a16:colId xmlns:a16="http://schemas.microsoft.com/office/drawing/2014/main" val="20000"/>
                    </a:ext>
                  </a:extLst>
                </a:gridCol>
                <a:gridCol w="2838203">
                  <a:extLst>
                    <a:ext uri="{9D8B030D-6E8A-4147-A177-3AD203B41FA5}">
                      <a16:colId xmlns:a16="http://schemas.microsoft.com/office/drawing/2014/main" val="20001"/>
                    </a:ext>
                  </a:extLst>
                </a:gridCol>
                <a:gridCol w="2476172">
                  <a:extLst>
                    <a:ext uri="{9D8B030D-6E8A-4147-A177-3AD203B41FA5}">
                      <a16:colId xmlns:a16="http://schemas.microsoft.com/office/drawing/2014/main" val="20002"/>
                    </a:ext>
                  </a:extLst>
                </a:gridCol>
              </a:tblGrid>
              <a:tr h="268817">
                <a:tc>
                  <a:txBody>
                    <a:bodyPr/>
                    <a:lstStyle/>
                    <a:p>
                      <a:pPr indent="0" algn="ctr">
                        <a:lnSpc>
                          <a:spcPct val="100000"/>
                        </a:lnSpc>
                        <a:spcAft>
                          <a:spcPts val="0"/>
                        </a:spcAft>
                      </a:pPr>
                      <a:r>
                        <a:rPr lang="en-US" sz="1600" dirty="0">
                          <a:latin typeface="Times New Roman"/>
                          <a:ea typeface="宋体"/>
                        </a:rPr>
                        <a:t>DO-178B</a:t>
                      </a:r>
                      <a:r>
                        <a:rPr lang="zh-CN" sz="1600" dirty="0">
                          <a:latin typeface="Times New Roman"/>
                          <a:ea typeface="宋体"/>
                        </a:rPr>
                        <a:t>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DO-278</a:t>
                      </a:r>
                      <a:r>
                        <a:rPr lang="zh-CN" sz="1600" kern="1200" dirty="0">
                          <a:solidFill>
                            <a:schemeClr val="tx1"/>
                          </a:solidFill>
                          <a:latin typeface="Times New Roman"/>
                          <a:ea typeface="宋体"/>
                          <a:cs typeface="+mn-cs"/>
                        </a:rPr>
                        <a:t>的保证等级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COTS</a:t>
                      </a:r>
                      <a:r>
                        <a:rPr lang="zh-CN" sz="1600" kern="1200" dirty="0">
                          <a:solidFill>
                            <a:schemeClr val="tx1"/>
                          </a:solidFill>
                          <a:latin typeface="Times New Roman"/>
                          <a:ea typeface="宋体"/>
                          <a:cs typeface="+mn-cs"/>
                        </a:rPr>
                        <a:t>服务经验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7636">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AL 1</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不允许用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3522">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B</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AL 2</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谈判并经权威机构批准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8817">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C</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AL 3</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1</a:t>
                      </a:r>
                      <a:r>
                        <a:rPr lang="zh-CN" sz="1600" kern="1200" dirty="0">
                          <a:solidFill>
                            <a:schemeClr val="tx1"/>
                          </a:solidFill>
                          <a:latin typeface="Times New Roman"/>
                          <a:ea typeface="宋体"/>
                          <a:cs typeface="+mn-cs"/>
                        </a:rPr>
                        <a:t>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41">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没有相对应的等级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AL 4</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6</a:t>
                      </a:r>
                      <a:r>
                        <a:rPr lang="zh-CN" sz="1600" kern="1200" dirty="0">
                          <a:solidFill>
                            <a:schemeClr val="tx1"/>
                          </a:solidFill>
                          <a:latin typeface="Times New Roman"/>
                          <a:ea typeface="宋体"/>
                          <a:cs typeface="+mn-cs"/>
                        </a:rPr>
                        <a:t>个月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8817">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D</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AL 5</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不需要经验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8817">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E</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600" kern="1200" dirty="0">
                          <a:solidFill>
                            <a:schemeClr val="tx1"/>
                          </a:solidFill>
                          <a:latin typeface="Times New Roman"/>
                          <a:ea typeface="宋体"/>
                          <a:cs typeface="+mn-cs"/>
                        </a:rPr>
                        <a:t>AL 6</a:t>
                      </a:r>
                      <a:endParaRPr lang="zh-CN" sz="1600" kern="1200" dirty="0">
                        <a:solidFill>
                          <a:schemeClr val="tx1"/>
                        </a:solidFill>
                        <a:latin typeface="Times New Roman"/>
                        <a:ea typeface="宋体"/>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latin typeface="Times New Roman"/>
                          <a:ea typeface="宋体"/>
                          <a:cs typeface="+mn-cs"/>
                        </a:rPr>
                        <a:t>没有使用过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23.5 </a:t>
            </a:r>
            <a:r>
              <a:rPr lang="zh-CN" altLang="en-US" dirty="0" smtClean="0"/>
              <a:t>韩航</a:t>
            </a:r>
            <a:r>
              <a:rPr lang="en-US" dirty="0" smtClean="0"/>
              <a:t>801</a:t>
            </a:r>
            <a:r>
              <a:rPr lang="zh-CN" altLang="en-US" dirty="0" smtClean="0"/>
              <a:t>航班灾难</a:t>
            </a:r>
            <a:endParaRPr lang="zh-CN" altLang="en-US" dirty="0"/>
          </a:p>
        </p:txBody>
      </p:sp>
      <p:sp>
        <p:nvSpPr>
          <p:cNvPr id="3" name="内容占位符 2"/>
          <p:cNvSpPr>
            <a:spLocks noGrp="1"/>
          </p:cNvSpPr>
          <p:nvPr>
            <p:ph idx="1"/>
          </p:nvPr>
        </p:nvSpPr>
        <p:spPr/>
        <p:txBody>
          <a:bodyPr/>
          <a:lstStyle/>
          <a:p>
            <a:r>
              <a:rPr lang="en-US" sz="2400" dirty="0" smtClean="0"/>
              <a:t>1997</a:t>
            </a:r>
            <a:r>
              <a:rPr lang="zh-CN" altLang="en-US" sz="2400" dirty="0" smtClean="0"/>
              <a:t>年</a:t>
            </a:r>
            <a:r>
              <a:rPr lang="en-US" sz="2400" dirty="0" smtClean="0"/>
              <a:t>8</a:t>
            </a:r>
            <a:r>
              <a:rPr lang="zh-CN" altLang="en-US" sz="2400" dirty="0" smtClean="0"/>
              <a:t>月</a:t>
            </a:r>
            <a:r>
              <a:rPr lang="en-US" sz="2400" dirty="0" smtClean="0"/>
              <a:t>6</a:t>
            </a:r>
            <a:r>
              <a:rPr lang="zh-CN" altLang="en-US" sz="2400" dirty="0" smtClean="0"/>
              <a:t>日，韩国航空</a:t>
            </a:r>
            <a:r>
              <a:rPr lang="en-US" sz="2400" dirty="0" smtClean="0"/>
              <a:t>801</a:t>
            </a:r>
            <a:r>
              <a:rPr lang="zh-CN" altLang="en-US" sz="2400" dirty="0" smtClean="0"/>
              <a:t>航班波音</a:t>
            </a:r>
            <a:r>
              <a:rPr lang="en-US" sz="2400" dirty="0" smtClean="0"/>
              <a:t>747-300</a:t>
            </a:r>
            <a:r>
              <a:rPr lang="zh-CN" altLang="en-US" sz="2400" dirty="0" smtClean="0"/>
              <a:t>撞到了关岛</a:t>
            </a:r>
            <a:r>
              <a:rPr lang="en-US" sz="2400" dirty="0" smtClean="0"/>
              <a:t>(Guam)</a:t>
            </a:r>
            <a:r>
              <a:rPr lang="zh-CN" altLang="en-US" sz="2400" dirty="0" smtClean="0"/>
              <a:t>的</a:t>
            </a:r>
            <a:r>
              <a:rPr lang="en-US" sz="2400" dirty="0" smtClean="0"/>
              <a:t>Nimitz </a:t>
            </a:r>
            <a:r>
              <a:rPr lang="zh-CN" altLang="en-US" sz="2400" dirty="0" smtClean="0"/>
              <a:t>山上，机上共有</a:t>
            </a:r>
            <a:r>
              <a:rPr lang="en-US" sz="2400" dirty="0" smtClean="0"/>
              <a:t>254</a:t>
            </a:r>
            <a:r>
              <a:rPr lang="zh-CN" altLang="en-US" sz="2400" dirty="0" smtClean="0"/>
              <a:t>人，</a:t>
            </a:r>
            <a:r>
              <a:rPr lang="en-US" sz="2400" dirty="0" smtClean="0"/>
              <a:t>23</a:t>
            </a:r>
            <a:r>
              <a:rPr lang="zh-CN" altLang="en-US" sz="2400" dirty="0" smtClean="0"/>
              <a:t>名乘客和</a:t>
            </a:r>
            <a:r>
              <a:rPr lang="en-US" sz="2400" dirty="0" smtClean="0"/>
              <a:t>3</a:t>
            </a:r>
            <a:r>
              <a:rPr lang="zh-CN" altLang="en-US" sz="2400" dirty="0" smtClean="0"/>
              <a:t>名机乘人员生还。</a:t>
            </a:r>
            <a:endParaRPr lang="en-US" altLang="zh-CN" sz="2400" dirty="0" smtClean="0"/>
          </a:p>
          <a:p>
            <a:r>
              <a:rPr lang="zh-CN" altLang="en-US" sz="2400" dirty="0" smtClean="0"/>
              <a:t>美国国家交通安全委员会判定为典型的可控飞行撞地</a:t>
            </a:r>
            <a:r>
              <a:rPr lang="en-US" sz="2400" dirty="0" smtClean="0"/>
              <a:t>(CFIT--controlled-flight-into-terrain)</a:t>
            </a:r>
            <a:r>
              <a:rPr lang="zh-CN" altLang="en-US" sz="2400" dirty="0" smtClean="0"/>
              <a:t>灾难。</a:t>
            </a:r>
            <a:endParaRPr lang="en-US" altLang="zh-CN" sz="2400" dirty="0" smtClean="0"/>
          </a:p>
          <a:p>
            <a:r>
              <a:rPr lang="zh-CN" altLang="en-US" sz="2400" dirty="0" smtClean="0"/>
              <a:t>指出</a:t>
            </a:r>
            <a:r>
              <a:rPr lang="zh-CN" altLang="en-US" sz="2400" dirty="0"/>
              <a:t>了三个因素：</a:t>
            </a:r>
            <a:r>
              <a:rPr lang="en-US" altLang="zh-CN" sz="2400" dirty="0"/>
              <a:t>1</a:t>
            </a:r>
            <a:r>
              <a:rPr lang="zh-CN" altLang="en-US" sz="2400" dirty="0"/>
              <a:t>）飞行员；</a:t>
            </a:r>
            <a:r>
              <a:rPr lang="en-US" altLang="zh-CN" sz="2400" dirty="0"/>
              <a:t>2</a:t>
            </a:r>
            <a:r>
              <a:rPr lang="zh-CN" altLang="en-US" sz="2400" dirty="0"/>
              <a:t>）落地跑道问题；</a:t>
            </a:r>
            <a:r>
              <a:rPr lang="en-US" altLang="zh-CN" sz="2400" dirty="0"/>
              <a:t>3</a:t>
            </a:r>
            <a:r>
              <a:rPr lang="zh-CN" altLang="en-US" sz="2400" dirty="0"/>
              <a:t>）</a:t>
            </a:r>
            <a:r>
              <a:rPr lang="en-US" altLang="zh-CN" sz="2400" dirty="0"/>
              <a:t>MSAW</a:t>
            </a:r>
            <a:r>
              <a:rPr lang="zh-CN" altLang="en-US" sz="2400" dirty="0"/>
              <a:t>系统服务区域对的</a:t>
            </a:r>
            <a:r>
              <a:rPr lang="en-US" altLang="zh-CN" sz="2400" dirty="0"/>
              <a:t>FAA</a:t>
            </a:r>
            <a:r>
              <a:rPr lang="zh-CN" altLang="en-US" sz="2400" dirty="0"/>
              <a:t>禁飞区的理解不正确。这三种因素同时出现，导致了灾难的发生</a:t>
            </a:r>
            <a:r>
              <a:rPr lang="zh-CN" altLang="en-US" sz="2400" dirty="0" smtClean="0"/>
              <a:t>。</a:t>
            </a:r>
            <a:endParaRPr lang="en-US" altLang="zh-CN" sz="2400" dirty="0" smtClean="0"/>
          </a:p>
          <a:p>
            <a:pPr lvl="1"/>
            <a:r>
              <a:rPr lang="en-US" dirty="0" smtClean="0"/>
              <a:t>23.5.1 MSAW</a:t>
            </a:r>
            <a:r>
              <a:rPr lang="zh-CN" altLang="en-US" dirty="0" smtClean="0"/>
              <a:t>问题分析</a:t>
            </a:r>
          </a:p>
          <a:p>
            <a:pPr lvl="1"/>
            <a:r>
              <a:rPr lang="en-US" dirty="0" smtClean="0"/>
              <a:t>23.5.2 </a:t>
            </a:r>
            <a:r>
              <a:rPr lang="zh-CN" altLang="en-US" dirty="0" smtClean="0"/>
              <a:t>应吸取的教训</a:t>
            </a:r>
          </a:p>
          <a:p>
            <a:pPr lvl="1"/>
            <a:r>
              <a:rPr lang="en-US" dirty="0" smtClean="0"/>
              <a:t>23.5.3 </a:t>
            </a:r>
            <a:r>
              <a:rPr lang="zh-CN" altLang="en-US" dirty="0" smtClean="0"/>
              <a:t>事后预防措施</a:t>
            </a:r>
          </a:p>
          <a:p>
            <a:pPr lvl="1"/>
            <a:endParaRPr lang="zh-CN" alt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23.5.1 MSAW</a:t>
            </a:r>
            <a:r>
              <a:rPr lang="zh-CN" altLang="en-US" dirty="0" smtClean="0"/>
              <a:t>问题分析</a:t>
            </a:r>
          </a:p>
        </p:txBody>
      </p:sp>
      <p:sp>
        <p:nvSpPr>
          <p:cNvPr id="3" name="内容占位符 2"/>
          <p:cNvSpPr>
            <a:spLocks noGrp="1"/>
          </p:cNvSpPr>
          <p:nvPr>
            <p:ph idx="1"/>
          </p:nvPr>
        </p:nvSpPr>
        <p:spPr/>
        <p:txBody>
          <a:bodyPr/>
          <a:lstStyle/>
          <a:p>
            <a:r>
              <a:rPr lang="en-US" dirty="0" smtClean="0"/>
              <a:t>MSAW</a:t>
            </a:r>
            <a:r>
              <a:rPr lang="zh-CN" altLang="en-US" dirty="0" smtClean="0"/>
              <a:t>系统是一个地面控制系统，当飞机低于一定的高度时，提醒飞行员最低安全高度。</a:t>
            </a:r>
            <a:endParaRPr lang="en-US" altLang="zh-CN" dirty="0" smtClean="0"/>
          </a:p>
          <a:p>
            <a:pPr lvl="1"/>
            <a:r>
              <a:rPr lang="en-US" dirty="0" smtClean="0"/>
              <a:t>MSAW</a:t>
            </a:r>
            <a:r>
              <a:rPr lang="zh-CN" altLang="en-US" dirty="0" smtClean="0"/>
              <a:t>是一个软件实现的系统，其输入是雷达的硬件信号，辅助控制人员判断哪些飞机飞得太低</a:t>
            </a:r>
            <a:endParaRPr lang="en-US" altLang="zh-CN" dirty="0" smtClean="0"/>
          </a:p>
          <a:p>
            <a:pPr lvl="1"/>
            <a:r>
              <a:rPr lang="zh-CN" altLang="en-US" dirty="0" smtClean="0"/>
              <a:t>关岛</a:t>
            </a:r>
            <a:r>
              <a:rPr lang="en-US" dirty="0" smtClean="0"/>
              <a:t>MSAW</a:t>
            </a:r>
            <a:r>
              <a:rPr lang="zh-CN" altLang="en-US" dirty="0" smtClean="0"/>
              <a:t>系统是</a:t>
            </a:r>
            <a:r>
              <a:rPr lang="en-US" dirty="0" smtClean="0"/>
              <a:t>1990</a:t>
            </a:r>
            <a:r>
              <a:rPr lang="zh-CN" altLang="en-US" dirty="0" smtClean="0"/>
              <a:t>年安装的，原始配置的监控区域半径是</a:t>
            </a:r>
            <a:r>
              <a:rPr lang="en-US" dirty="0" smtClean="0"/>
              <a:t>55</a:t>
            </a:r>
            <a:r>
              <a:rPr lang="zh-CN" altLang="en-US" dirty="0" smtClean="0"/>
              <a:t>海里。</a:t>
            </a:r>
            <a:endParaRPr lang="en-US" altLang="zh-CN" dirty="0" smtClean="0"/>
          </a:p>
          <a:p>
            <a:pPr lvl="1"/>
            <a:r>
              <a:rPr lang="en-US" dirty="0" smtClean="0"/>
              <a:t>1993</a:t>
            </a:r>
            <a:r>
              <a:rPr lang="zh-CN" altLang="en-US" dirty="0" smtClean="0"/>
              <a:t>年</a:t>
            </a:r>
            <a:r>
              <a:rPr lang="en-US" dirty="0" smtClean="0"/>
              <a:t>3</a:t>
            </a:r>
            <a:r>
              <a:rPr lang="zh-CN" altLang="en-US" dirty="0" smtClean="0"/>
              <a:t>月，关岛空管人员与</a:t>
            </a:r>
            <a:r>
              <a:rPr lang="en-US" dirty="0" smtClean="0"/>
              <a:t>FAA</a:t>
            </a:r>
            <a:r>
              <a:rPr lang="zh-CN" altLang="en-US" dirty="0" smtClean="0"/>
              <a:t>西太平洋区域办公室和</a:t>
            </a:r>
            <a:r>
              <a:rPr lang="en-US" dirty="0" smtClean="0"/>
              <a:t>FAA</a:t>
            </a:r>
            <a:r>
              <a:rPr lang="zh-CN" altLang="en-US" dirty="0" smtClean="0"/>
              <a:t>技术中心将关岛的</a:t>
            </a:r>
            <a:r>
              <a:rPr lang="en-US" dirty="0" smtClean="0"/>
              <a:t>MSAW</a:t>
            </a:r>
            <a:r>
              <a:rPr lang="zh-CN" altLang="en-US" dirty="0" smtClean="0"/>
              <a:t>区域设定为半径为</a:t>
            </a:r>
            <a:r>
              <a:rPr lang="en-US" b="1" i="1" dirty="0" smtClean="0"/>
              <a:t>54</a:t>
            </a:r>
            <a:r>
              <a:rPr lang="zh-CN" altLang="en-US" b="1" i="1" dirty="0" smtClean="0"/>
              <a:t>海里的禁飞区</a:t>
            </a:r>
            <a:r>
              <a:rPr lang="zh-CN" altLang="en-US" dirty="0" smtClean="0"/>
              <a:t>。</a:t>
            </a:r>
            <a:endParaRPr lang="en-US" altLang="zh-CN"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1" indent="-342900">
              <a:buFontTx/>
              <a:buChar char="•"/>
            </a:pPr>
            <a:r>
              <a:rPr lang="zh-CN" altLang="en-US" dirty="0" smtClean="0"/>
              <a:t>依据</a:t>
            </a:r>
            <a:r>
              <a:rPr lang="en-US" dirty="0" smtClean="0"/>
              <a:t>NTSB</a:t>
            </a:r>
            <a:r>
              <a:rPr lang="zh-CN" altLang="en-US" dirty="0" smtClean="0"/>
              <a:t>的调查，这个变更</a:t>
            </a:r>
            <a:r>
              <a:rPr lang="zh-CN" altLang="en-US" b="1" dirty="0" smtClean="0"/>
              <a:t>“既不是偶然也不是失误，而是有意的适应性修改，其目的是消除大量烦人的飞行高度太低的报警”，</a:t>
            </a:r>
            <a:r>
              <a:rPr lang="zh-CN" altLang="en-US" dirty="0" smtClean="0"/>
              <a:t>并</a:t>
            </a:r>
            <a:r>
              <a:rPr lang="zh-CN" altLang="en-US" b="1" dirty="0" smtClean="0"/>
              <a:t>“暂时使用，直到有新的可以拒绝烦人报警的方案”</a:t>
            </a:r>
            <a:r>
              <a:rPr lang="en-US" baseline="30000" dirty="0" smtClean="0"/>
              <a:t> </a:t>
            </a:r>
            <a:r>
              <a:rPr lang="zh-CN" altLang="en-US" dirty="0" smtClean="0"/>
              <a:t>。</a:t>
            </a:r>
            <a:endParaRPr lang="en-US" altLang="zh-CN" dirty="0" smtClean="0"/>
          </a:p>
          <a:p>
            <a:pPr marL="342900" lvl="1" indent="-342900">
              <a:buFontTx/>
              <a:buChar char="•"/>
            </a:pPr>
            <a:r>
              <a:rPr lang="zh-CN" altLang="en-US" dirty="0" smtClean="0"/>
              <a:t>禁飞区半径减少了</a:t>
            </a:r>
            <a:r>
              <a:rPr lang="en-US" dirty="0" smtClean="0"/>
              <a:t>1</a:t>
            </a:r>
            <a:r>
              <a:rPr lang="zh-CN" altLang="en-US" dirty="0" smtClean="0"/>
              <a:t>英里，确实消除了许多靠近非安全路径的警告信息。</a:t>
            </a:r>
          </a:p>
          <a:p>
            <a:r>
              <a:rPr lang="en-US" sz="2400" dirty="0" smtClean="0"/>
              <a:t>1995</a:t>
            </a:r>
            <a:r>
              <a:rPr lang="zh-CN" altLang="en-US" sz="2400" dirty="0" smtClean="0"/>
              <a:t>年</a:t>
            </a:r>
            <a:r>
              <a:rPr lang="en-US" sz="2400" dirty="0" smtClean="0"/>
              <a:t>7</a:t>
            </a:r>
            <a:r>
              <a:rPr lang="zh-CN" altLang="en-US" sz="2400" dirty="0" smtClean="0"/>
              <a:t>月，</a:t>
            </a:r>
            <a:r>
              <a:rPr lang="en-US" sz="2400" dirty="0" smtClean="0"/>
              <a:t>FAA</a:t>
            </a:r>
            <a:r>
              <a:rPr lang="zh-CN" altLang="en-US" sz="2400" dirty="0" smtClean="0"/>
              <a:t>审查组执行两年一度的设备评估，注意到了</a:t>
            </a:r>
            <a:r>
              <a:rPr lang="en-US" sz="2400" dirty="0" smtClean="0"/>
              <a:t>MSAW</a:t>
            </a:r>
            <a:r>
              <a:rPr lang="zh-CN" altLang="en-US" sz="2400" dirty="0" smtClean="0"/>
              <a:t>系统的“非正式”项，但是并没有建议做后续工作。</a:t>
            </a:r>
            <a:endParaRPr lang="en-US" altLang="zh-CN" sz="2400" dirty="0" smtClean="0"/>
          </a:p>
          <a:p>
            <a:r>
              <a:rPr lang="en-US" sz="2400" dirty="0" smtClean="0"/>
              <a:t>1996</a:t>
            </a:r>
            <a:r>
              <a:rPr lang="zh-CN" altLang="en-US" sz="2400" dirty="0" smtClean="0"/>
              <a:t>年</a:t>
            </a:r>
            <a:r>
              <a:rPr lang="en-US" sz="2400" dirty="0" smtClean="0"/>
              <a:t>4</a:t>
            </a:r>
            <a:r>
              <a:rPr lang="zh-CN" altLang="en-US" sz="2400" dirty="0" smtClean="0"/>
              <a:t>月，</a:t>
            </a:r>
            <a:r>
              <a:rPr lang="en-US" sz="2400" dirty="0" smtClean="0"/>
              <a:t>FAA</a:t>
            </a:r>
            <a:r>
              <a:rPr lang="zh-CN" altLang="en-US" sz="2400" dirty="0" smtClean="0"/>
              <a:t>在关岛安装新</a:t>
            </a:r>
            <a:r>
              <a:rPr lang="en-US" sz="2400" dirty="0" smtClean="0"/>
              <a:t>MSAW</a:t>
            </a:r>
            <a:r>
              <a:rPr lang="zh-CN" altLang="en-US" sz="2400" dirty="0" smtClean="0"/>
              <a:t>软件，变更了地形数据库，但是该软件继续执行</a:t>
            </a:r>
            <a:r>
              <a:rPr lang="en-US" sz="2400" b="1" i="1" dirty="0" smtClean="0"/>
              <a:t>54</a:t>
            </a:r>
            <a:r>
              <a:rPr lang="zh-CN" altLang="en-US" sz="2400" b="1" i="1" dirty="0" smtClean="0"/>
              <a:t>海里半径的禁飞区</a:t>
            </a:r>
            <a:r>
              <a:rPr lang="zh-CN" altLang="en-US" sz="2400" dirty="0" smtClean="0"/>
              <a:t>，软件一直运行到灾难发生。</a:t>
            </a:r>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23.5.2 </a:t>
            </a:r>
            <a:r>
              <a:rPr lang="zh-CN" altLang="en-US" dirty="0" smtClean="0"/>
              <a:t>应吸取的教训</a:t>
            </a:r>
            <a:endParaRPr lang="zh-CN" altLang="en-US" dirty="0"/>
          </a:p>
        </p:txBody>
      </p:sp>
      <p:sp>
        <p:nvSpPr>
          <p:cNvPr id="3" name="内容占位符 2"/>
          <p:cNvSpPr>
            <a:spLocks noGrp="1"/>
          </p:cNvSpPr>
          <p:nvPr>
            <p:ph idx="1"/>
          </p:nvPr>
        </p:nvSpPr>
        <p:spPr>
          <a:xfrm>
            <a:off x="970865" y="1196724"/>
            <a:ext cx="8001000" cy="4902200"/>
          </a:xfrm>
        </p:spPr>
        <p:txBody>
          <a:bodyPr/>
          <a:lstStyle/>
          <a:p>
            <a:r>
              <a:rPr lang="zh-CN" altLang="en-US" b="1" dirty="0" smtClean="0"/>
              <a:t>教训</a:t>
            </a:r>
            <a:r>
              <a:rPr lang="en-US" b="1" dirty="0" smtClean="0"/>
              <a:t>1—</a:t>
            </a:r>
            <a:r>
              <a:rPr lang="zh-CN" altLang="en-US" b="1" dirty="0" smtClean="0"/>
              <a:t>配置管理：</a:t>
            </a:r>
            <a:endParaRPr lang="en-US" altLang="zh-CN" b="1" dirty="0" smtClean="0"/>
          </a:p>
          <a:p>
            <a:pPr lvl="1"/>
            <a:r>
              <a:rPr lang="zh-CN" altLang="en-US" dirty="0" smtClean="0"/>
              <a:t>由于</a:t>
            </a:r>
            <a:r>
              <a:rPr lang="en-US" dirty="0" smtClean="0"/>
              <a:t>FAA</a:t>
            </a:r>
            <a:r>
              <a:rPr lang="zh-CN" altLang="en-US" dirty="0" smtClean="0"/>
              <a:t>允许更改</a:t>
            </a:r>
            <a:r>
              <a:rPr lang="en-US" dirty="0" smtClean="0"/>
              <a:t>MSAW</a:t>
            </a:r>
            <a:r>
              <a:rPr lang="zh-CN" altLang="en-US" dirty="0" smtClean="0"/>
              <a:t>软件</a:t>
            </a:r>
            <a:r>
              <a:rPr lang="en-US" altLang="zh-CN" dirty="0" smtClean="0"/>
              <a:t>, </a:t>
            </a:r>
            <a:r>
              <a:rPr lang="zh-CN" altLang="en-US" dirty="0" smtClean="0"/>
              <a:t>更改是指可以修改</a:t>
            </a:r>
            <a:r>
              <a:rPr lang="en-US" dirty="0" smtClean="0"/>
              <a:t>MSAW</a:t>
            </a:r>
            <a:r>
              <a:rPr lang="zh-CN" altLang="en-US" dirty="0" smtClean="0"/>
              <a:t>安装，而不需要监督或评审。</a:t>
            </a:r>
            <a:endParaRPr lang="en-US" altLang="zh-CN" dirty="0" smtClean="0"/>
          </a:p>
          <a:p>
            <a:pPr lvl="1"/>
            <a:r>
              <a:rPr lang="en-US" dirty="0" smtClean="0"/>
              <a:t>FAA</a:t>
            </a:r>
            <a:r>
              <a:rPr lang="zh-CN" altLang="en-US" dirty="0" smtClean="0"/>
              <a:t>允许对系统进行修改，而不管其修改是否会影响判断飞机低飞的能力。</a:t>
            </a:r>
          </a:p>
          <a:p>
            <a:r>
              <a:rPr lang="zh-CN" altLang="en-US" b="1" dirty="0" smtClean="0"/>
              <a:t>教训</a:t>
            </a:r>
            <a:r>
              <a:rPr lang="en-US" b="1" dirty="0" smtClean="0"/>
              <a:t>2—</a:t>
            </a:r>
            <a:r>
              <a:rPr lang="zh-CN" altLang="en-US" b="1" dirty="0" smtClean="0"/>
              <a:t>人的错误</a:t>
            </a:r>
            <a:r>
              <a:rPr lang="en-US" b="1" dirty="0" smtClean="0"/>
              <a:t>—</a:t>
            </a:r>
            <a:r>
              <a:rPr lang="zh-CN" altLang="en-US" b="1" dirty="0" smtClean="0"/>
              <a:t>质量保证体系：</a:t>
            </a:r>
            <a:endParaRPr lang="en-US" altLang="zh-CN" b="1" dirty="0" smtClean="0"/>
          </a:p>
          <a:p>
            <a:pPr lvl="1"/>
            <a:r>
              <a:rPr lang="zh-CN" altLang="en-US" dirty="0" smtClean="0"/>
              <a:t>人的错误出在对安全相关系统的软件维护上，正像运行过程一样。</a:t>
            </a:r>
            <a:endParaRPr lang="en-US" altLang="zh-CN" dirty="0" smtClean="0"/>
          </a:p>
          <a:p>
            <a:pPr lvl="1"/>
            <a:r>
              <a:rPr lang="zh-CN" altLang="en-US" dirty="0" smtClean="0"/>
              <a:t>安全关键系统中的软件是一个完整部件，在没有对更改影响做详细分析时，不能做任何的更改。</a:t>
            </a:r>
            <a:endParaRPr lang="en-US" altLang="zh-CN" dirty="0" smtClean="0"/>
          </a:p>
          <a:p>
            <a:pPr lvl="1"/>
            <a:r>
              <a:rPr lang="zh-CN" altLang="en-US" dirty="0" smtClean="0"/>
              <a:t>虽然例行检查发现变更问题的存在，但并没对可能的后果进行评估。</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23.5.3 </a:t>
            </a:r>
            <a:r>
              <a:rPr lang="zh-CN" altLang="en-US" dirty="0" smtClean="0"/>
              <a:t>事后预防措施</a:t>
            </a:r>
            <a:endParaRPr lang="zh-CN" altLang="en-US" dirty="0"/>
          </a:p>
        </p:txBody>
      </p:sp>
      <p:sp>
        <p:nvSpPr>
          <p:cNvPr id="3" name="内容占位符 2"/>
          <p:cNvSpPr>
            <a:spLocks noGrp="1"/>
          </p:cNvSpPr>
          <p:nvPr>
            <p:ph idx="1"/>
          </p:nvPr>
        </p:nvSpPr>
        <p:spPr/>
        <p:txBody>
          <a:bodyPr/>
          <a:lstStyle/>
          <a:p>
            <a:r>
              <a:rPr lang="zh-CN" altLang="en-US" dirty="0" smtClean="0"/>
              <a:t>事故发生后，</a:t>
            </a:r>
            <a:r>
              <a:rPr lang="en-US" dirty="0" smtClean="0"/>
              <a:t>FAA</a:t>
            </a:r>
            <a:r>
              <a:rPr lang="zh-CN" altLang="en-US" dirty="0" smtClean="0"/>
              <a:t>和</a:t>
            </a:r>
            <a:r>
              <a:rPr lang="en-US" dirty="0" smtClean="0"/>
              <a:t>NTSB</a:t>
            </a:r>
            <a:r>
              <a:rPr lang="zh-CN" altLang="en-US" dirty="0" smtClean="0"/>
              <a:t>调查人员对韩航</a:t>
            </a:r>
            <a:r>
              <a:rPr lang="en-US" dirty="0" smtClean="0"/>
              <a:t>801</a:t>
            </a:r>
            <a:r>
              <a:rPr lang="zh-CN" altLang="en-US" dirty="0" smtClean="0"/>
              <a:t>航班进行了仿真分析。</a:t>
            </a:r>
            <a:endParaRPr lang="en-US" altLang="zh-CN" dirty="0" smtClean="0"/>
          </a:p>
          <a:p>
            <a:pPr lvl="1"/>
            <a:r>
              <a:rPr lang="zh-CN" altLang="en-US" dirty="0" smtClean="0"/>
              <a:t>仿真表明，没进入禁飞区前，</a:t>
            </a:r>
            <a:r>
              <a:rPr lang="en-US" dirty="0" smtClean="0"/>
              <a:t>MSAW</a:t>
            </a:r>
            <a:r>
              <a:rPr lang="zh-CN" altLang="en-US" dirty="0" smtClean="0"/>
              <a:t>系统已经产生了</a:t>
            </a:r>
            <a:r>
              <a:rPr lang="en-US" dirty="0" smtClean="0"/>
              <a:t>64</a:t>
            </a:r>
            <a:r>
              <a:rPr lang="zh-CN" altLang="en-US" dirty="0" smtClean="0"/>
              <a:t>秒的视觉</a:t>
            </a:r>
            <a:r>
              <a:rPr lang="zh-CN" altLang="en-US" dirty="0"/>
              <a:t>和声音警告。</a:t>
            </a:r>
            <a:r>
              <a:rPr lang="zh-CN" altLang="en-US" dirty="0" smtClean="0"/>
              <a:t>空管人员有足够的时间通知韩航</a:t>
            </a:r>
            <a:r>
              <a:rPr lang="en-US" dirty="0" smtClean="0"/>
              <a:t>801</a:t>
            </a:r>
            <a:r>
              <a:rPr lang="zh-CN" altLang="en-US" dirty="0" smtClean="0"/>
              <a:t>组人员，让其采取补救措施。</a:t>
            </a:r>
            <a:endParaRPr lang="en-US" altLang="zh-CN" dirty="0" smtClean="0"/>
          </a:p>
          <a:p>
            <a:r>
              <a:rPr lang="en-US" dirty="0" smtClean="0"/>
              <a:t>1997</a:t>
            </a:r>
            <a:r>
              <a:rPr lang="zh-CN" altLang="en-US" dirty="0" smtClean="0"/>
              <a:t>年</a:t>
            </a:r>
            <a:r>
              <a:rPr lang="en-US" dirty="0" smtClean="0"/>
              <a:t>8</a:t>
            </a:r>
            <a:r>
              <a:rPr lang="zh-CN" altLang="en-US" dirty="0" smtClean="0"/>
              <a:t>月</a:t>
            </a:r>
            <a:r>
              <a:rPr lang="en-US" dirty="0" smtClean="0"/>
              <a:t>25</a:t>
            </a:r>
            <a:r>
              <a:rPr lang="zh-CN" altLang="en-US" dirty="0" smtClean="0"/>
              <a:t>日，</a:t>
            </a:r>
            <a:r>
              <a:rPr lang="en-US" dirty="0" smtClean="0"/>
              <a:t>FAA</a:t>
            </a:r>
            <a:r>
              <a:rPr lang="zh-CN" altLang="en-US" dirty="0" smtClean="0"/>
              <a:t>宣布对全美国的</a:t>
            </a:r>
            <a:r>
              <a:rPr lang="en-US" dirty="0" smtClean="0"/>
              <a:t>MSAW</a:t>
            </a:r>
            <a:r>
              <a:rPr lang="zh-CN" altLang="en-US" dirty="0" smtClean="0"/>
              <a:t>系统评审。</a:t>
            </a:r>
            <a:endParaRPr lang="en-US" altLang="zh-CN" dirty="0" smtClean="0"/>
          </a:p>
          <a:p>
            <a:pPr lvl="1"/>
            <a:r>
              <a:rPr lang="zh-CN" altLang="en-US" dirty="0" smtClean="0"/>
              <a:t>在</a:t>
            </a:r>
            <a:r>
              <a:rPr lang="en-US" dirty="0" smtClean="0"/>
              <a:t>192</a:t>
            </a:r>
            <a:r>
              <a:rPr lang="zh-CN" altLang="en-US" dirty="0" smtClean="0"/>
              <a:t>个在用的系统中有</a:t>
            </a:r>
            <a:r>
              <a:rPr lang="en-US" dirty="0" smtClean="0"/>
              <a:t>2</a:t>
            </a:r>
            <a:r>
              <a:rPr lang="zh-CN" altLang="en-US" dirty="0" smtClean="0"/>
              <a:t>个</a:t>
            </a:r>
            <a:r>
              <a:rPr lang="en-US" dirty="0" smtClean="0"/>
              <a:t>MSAW</a:t>
            </a:r>
            <a:r>
              <a:rPr lang="zh-CN" altLang="en-US" dirty="0" smtClean="0"/>
              <a:t>的配置是不正确的，这些系统被调整和重新认证过。此外，</a:t>
            </a:r>
            <a:r>
              <a:rPr lang="en-US" dirty="0" smtClean="0"/>
              <a:t>FAA</a:t>
            </a:r>
            <a:r>
              <a:rPr lang="zh-CN" altLang="en-US" dirty="0" smtClean="0"/>
              <a:t>审查出</a:t>
            </a:r>
            <a:r>
              <a:rPr lang="en-US" dirty="0" smtClean="0"/>
              <a:t>23</a:t>
            </a:r>
            <a:r>
              <a:rPr lang="zh-CN" altLang="en-US" dirty="0" smtClean="0"/>
              <a:t>个</a:t>
            </a:r>
            <a:r>
              <a:rPr lang="en-US" dirty="0" smtClean="0"/>
              <a:t>ATC</a:t>
            </a:r>
            <a:r>
              <a:rPr lang="zh-CN" altLang="en-US" dirty="0" smtClean="0"/>
              <a:t>设施未覆盖先前不知的禁飞区。</a:t>
            </a:r>
            <a:endParaRPr lang="en-US" altLang="zh-CN" dirty="0" smtClean="0"/>
          </a:p>
          <a:p>
            <a:pPr lvl="1"/>
            <a:r>
              <a:rPr lang="en-US" dirty="0" smtClean="0"/>
              <a:t>FAA</a:t>
            </a:r>
            <a:r>
              <a:rPr lang="zh-CN" altLang="en-US" dirty="0" smtClean="0"/>
              <a:t>制定了一个政策</a:t>
            </a:r>
            <a:r>
              <a:rPr lang="en-US" b="1" dirty="0" smtClean="0"/>
              <a:t>“</a:t>
            </a:r>
            <a:r>
              <a:rPr lang="zh-CN" altLang="en-US" b="1" dirty="0" smtClean="0"/>
              <a:t>要求</a:t>
            </a:r>
            <a:r>
              <a:rPr lang="en-US" b="1" dirty="0" smtClean="0"/>
              <a:t>MSAW</a:t>
            </a:r>
            <a:r>
              <a:rPr lang="zh-CN" altLang="en-US" b="1" dirty="0" smtClean="0"/>
              <a:t>的飞行检查和地面验证作为新雷达授权过程的一部分，并定期执行</a:t>
            </a:r>
            <a:r>
              <a:rPr lang="en-US" b="1" dirty="0" smtClean="0"/>
              <a:t>”</a:t>
            </a:r>
            <a:endParaRPr lang="zh-CN" altLang="en-US" dirty="0" smtClean="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28914" y="1135743"/>
            <a:ext cx="8040914" cy="4902200"/>
          </a:xfrm>
        </p:spPr>
        <p:txBody>
          <a:bodyPr/>
          <a:lstStyle/>
          <a:p>
            <a:r>
              <a:rPr lang="en-US" dirty="0" smtClean="0"/>
              <a:t>FAA</a:t>
            </a:r>
            <a:r>
              <a:rPr lang="zh-CN" altLang="en-US" dirty="0" smtClean="0"/>
              <a:t>对</a:t>
            </a:r>
            <a:r>
              <a:rPr lang="en-US" dirty="0" smtClean="0"/>
              <a:t>10</a:t>
            </a:r>
            <a:r>
              <a:rPr lang="zh-CN" altLang="en-US" dirty="0" smtClean="0"/>
              <a:t>个</a:t>
            </a:r>
            <a:r>
              <a:rPr lang="en-US" dirty="0" smtClean="0"/>
              <a:t>ATC</a:t>
            </a:r>
            <a:r>
              <a:rPr lang="zh-CN" altLang="en-US" dirty="0" smtClean="0"/>
              <a:t>塔上空管人员知识调查，发现：</a:t>
            </a:r>
            <a:endParaRPr lang="en-US" altLang="zh-CN" dirty="0" smtClean="0"/>
          </a:p>
          <a:p>
            <a:pPr lvl="1"/>
            <a:r>
              <a:rPr lang="zh-CN" altLang="en-US" dirty="0" smtClean="0"/>
              <a:t>大多空管人员仅仅具有初略的知识，特别是在回答“谁可以授权改变</a:t>
            </a:r>
            <a:r>
              <a:rPr lang="en-US" dirty="0" smtClean="0"/>
              <a:t>MSAW</a:t>
            </a:r>
            <a:r>
              <a:rPr lang="zh-CN" altLang="en-US" dirty="0" smtClean="0"/>
              <a:t>参数，以及如果系统被禁止，如何做</a:t>
            </a:r>
            <a:r>
              <a:rPr lang="en-US" dirty="0" smtClean="0"/>
              <a:t>MSAW</a:t>
            </a:r>
            <a:r>
              <a:rPr lang="zh-CN" altLang="en-US" dirty="0" smtClean="0"/>
              <a:t>日常测试时”，答案是不一致的。</a:t>
            </a:r>
            <a:endParaRPr lang="en-US" dirty="0" smtClean="0"/>
          </a:p>
          <a:p>
            <a:r>
              <a:rPr lang="en-US" dirty="0" smtClean="0"/>
              <a:t>FAA</a:t>
            </a:r>
            <a:r>
              <a:rPr lang="zh-CN" altLang="en-US" dirty="0" smtClean="0"/>
              <a:t>在评审后建议：</a:t>
            </a:r>
            <a:endParaRPr lang="en-US" altLang="zh-CN" dirty="0" smtClean="0"/>
          </a:p>
          <a:p>
            <a:pPr lvl="1"/>
            <a:r>
              <a:rPr lang="en-US" dirty="0" smtClean="0"/>
              <a:t>(a) </a:t>
            </a:r>
            <a:r>
              <a:rPr lang="zh-CN" altLang="en-US" dirty="0" smtClean="0"/>
              <a:t>统一</a:t>
            </a:r>
            <a:r>
              <a:rPr lang="en-US" dirty="0" smtClean="0"/>
              <a:t>MSAW</a:t>
            </a:r>
            <a:r>
              <a:rPr lang="zh-CN" altLang="en-US" dirty="0" smtClean="0"/>
              <a:t>的运行场地参数；</a:t>
            </a:r>
            <a:endParaRPr lang="en-US" altLang="zh-CN" dirty="0" smtClean="0"/>
          </a:p>
          <a:p>
            <a:pPr lvl="1"/>
            <a:r>
              <a:rPr lang="en-US" dirty="0" smtClean="0"/>
              <a:t>(b)</a:t>
            </a:r>
            <a:r>
              <a:rPr lang="zh-CN" altLang="en-US" dirty="0" smtClean="0"/>
              <a:t>定期评估</a:t>
            </a:r>
            <a:r>
              <a:rPr lang="en-US" dirty="0" smtClean="0"/>
              <a:t>MSAW</a:t>
            </a:r>
            <a:r>
              <a:rPr lang="zh-CN" altLang="en-US" dirty="0" smtClean="0"/>
              <a:t>系统，保证“系统的完整性和可靠性”；</a:t>
            </a:r>
            <a:endParaRPr lang="en-US" altLang="zh-CN" dirty="0" smtClean="0"/>
          </a:p>
          <a:p>
            <a:pPr lvl="1"/>
            <a:r>
              <a:rPr lang="en-US" dirty="0" smtClean="0"/>
              <a:t>(c)MSAW</a:t>
            </a:r>
            <a:r>
              <a:rPr lang="zh-CN" altLang="en-US" dirty="0" smtClean="0"/>
              <a:t>软件的配置管理必须被文档化，并集中管理。</a:t>
            </a:r>
            <a:endParaRPr lang="en-US" altLang="zh-CN" dirty="0" smtClean="0"/>
          </a:p>
          <a:p>
            <a:pPr lvl="1"/>
            <a:r>
              <a:rPr lang="en-US" dirty="0" smtClean="0"/>
              <a:t>1997</a:t>
            </a:r>
            <a:r>
              <a:rPr lang="zh-CN" altLang="en-US" dirty="0" smtClean="0"/>
              <a:t>年</a:t>
            </a:r>
            <a:r>
              <a:rPr lang="en-US" dirty="0" smtClean="0"/>
              <a:t>10</a:t>
            </a:r>
            <a:r>
              <a:rPr lang="zh-CN" altLang="en-US" dirty="0" smtClean="0"/>
              <a:t>月，</a:t>
            </a:r>
            <a:r>
              <a:rPr lang="en-US" dirty="0" smtClean="0"/>
              <a:t>FAA</a:t>
            </a:r>
            <a:r>
              <a:rPr lang="zh-CN" altLang="en-US" dirty="0" smtClean="0"/>
              <a:t>要给出了随</a:t>
            </a:r>
            <a:r>
              <a:rPr lang="en-US" dirty="0" smtClean="0"/>
              <a:t>MSAW</a:t>
            </a:r>
            <a:r>
              <a:rPr lang="zh-CN" altLang="en-US" dirty="0" smtClean="0"/>
              <a:t>系统认证和维护的新指南，建立对</a:t>
            </a:r>
            <a:r>
              <a:rPr lang="en-US" dirty="0" smtClean="0"/>
              <a:t>MSAW</a:t>
            </a:r>
            <a:r>
              <a:rPr lang="zh-CN" altLang="en-US" dirty="0" smtClean="0"/>
              <a:t>的运行“建立严格的监督和控制”</a:t>
            </a:r>
            <a:r>
              <a:rPr lang="en-US" baseline="30000" dirty="0" smtClean="0"/>
              <a:t> </a:t>
            </a:r>
            <a:r>
              <a:rPr lang="zh-CN" altLang="en-US" dirty="0" smtClean="0"/>
              <a:t>。</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07820" y="1440125"/>
            <a:ext cx="7922059" cy="4902200"/>
          </a:xfrm>
        </p:spPr>
        <p:txBody>
          <a:bodyPr/>
          <a:lstStyle/>
          <a:p>
            <a:pPr marL="742950" lvl="2" indent="-342900">
              <a:buFont typeface="Wingdings" panose="05000000000000000000" pitchFamily="2" charset="2"/>
              <a:buChar char="u"/>
            </a:pPr>
            <a:r>
              <a:rPr lang="zh-CN" altLang="en-US" sz="2400" b="1" dirty="0"/>
              <a:t>原则</a:t>
            </a:r>
            <a:r>
              <a:rPr lang="en-US" altLang="en-US" sz="2400" b="1" dirty="0"/>
              <a:t>5</a:t>
            </a:r>
            <a:r>
              <a:rPr lang="zh-CN" altLang="en-US" sz="2400" b="1" dirty="0"/>
              <a:t>：故障报警或指示</a:t>
            </a:r>
            <a:endParaRPr lang="en-US" altLang="zh-CN" sz="2400" b="1" dirty="0"/>
          </a:p>
          <a:p>
            <a:pPr marL="1200150" lvl="3" indent="-342900">
              <a:buFont typeface="Arial" panose="020B0604020202020204" pitchFamily="34" charset="0"/>
              <a:buChar char="•"/>
            </a:pPr>
            <a:r>
              <a:rPr lang="zh-CN" altLang="en-US" sz="2000" dirty="0"/>
              <a:t>以便及时检测和修理</a:t>
            </a:r>
            <a:r>
              <a:rPr lang="zh-CN" altLang="en-US" sz="2000" dirty="0" smtClean="0"/>
              <a:t>。</a:t>
            </a:r>
            <a:endParaRPr lang="en-US" altLang="zh-CN" sz="2000" dirty="0" smtClean="0"/>
          </a:p>
          <a:p>
            <a:pPr marL="857250" lvl="2" indent="-457200">
              <a:buFont typeface="Wingdings" panose="05000000000000000000" pitchFamily="2" charset="2"/>
              <a:buChar char="u"/>
            </a:pPr>
            <a:r>
              <a:rPr lang="zh-CN" altLang="zh-CN" sz="2600" b="1" dirty="0" smtClean="0"/>
              <a:t>原则</a:t>
            </a:r>
            <a:r>
              <a:rPr lang="en-US" altLang="zh-CN" sz="2600" b="1" dirty="0" smtClean="0"/>
              <a:t>6</a:t>
            </a:r>
            <a:r>
              <a:rPr lang="zh-CN" altLang="zh-CN" sz="2600" b="1" dirty="0" smtClean="0"/>
              <a:t>：制定机务组规程</a:t>
            </a:r>
            <a:r>
              <a:rPr lang="en-US" altLang="zh-CN" sz="2600" b="1" dirty="0" smtClean="0"/>
              <a:t>(Flight crew Procedures)</a:t>
            </a:r>
          </a:p>
          <a:p>
            <a:pPr marL="1200150" lvl="3" indent="-342900">
              <a:buFont typeface="Arial" panose="020B0604020202020204" pitchFamily="34" charset="0"/>
              <a:buChar char="•"/>
            </a:pPr>
            <a:r>
              <a:rPr lang="zh-CN" altLang="zh-CN" sz="2000" dirty="0" smtClean="0"/>
              <a:t>当</a:t>
            </a:r>
            <a:r>
              <a:rPr lang="zh-CN" altLang="zh-CN" sz="2000" dirty="0"/>
              <a:t>检测到故障后，飞行员能够遵照系列纠错动作，继续飞行和降落。</a:t>
            </a:r>
            <a:endParaRPr lang="en-US" altLang="zh-CN" sz="2000" dirty="0"/>
          </a:p>
          <a:p>
            <a:pPr marL="742950" lvl="2" indent="-342900">
              <a:buFont typeface="Wingdings" panose="05000000000000000000" pitchFamily="2" charset="2"/>
              <a:buChar char="u"/>
            </a:pPr>
            <a:r>
              <a:rPr lang="zh-CN" altLang="en-US" sz="2400" b="1" dirty="0"/>
              <a:t>原则</a:t>
            </a:r>
            <a:r>
              <a:rPr lang="en-US" sz="2400" b="1" dirty="0"/>
              <a:t>7</a:t>
            </a:r>
            <a:r>
              <a:rPr lang="zh-CN" altLang="en-US" sz="2400" b="1" dirty="0"/>
              <a:t>：可检查</a:t>
            </a:r>
            <a:r>
              <a:rPr lang="zh-CN" altLang="en-US" sz="2400" b="1" dirty="0" smtClean="0"/>
              <a:t>能力</a:t>
            </a:r>
            <a:endParaRPr lang="en-US" altLang="zh-CN" sz="2400" b="1" dirty="0" smtClean="0"/>
          </a:p>
          <a:p>
            <a:pPr marL="1200150" lvl="3" indent="-342900">
              <a:buFont typeface="Arial" panose="020B0604020202020204" pitchFamily="34" charset="0"/>
              <a:buChar char="•"/>
            </a:pPr>
            <a:r>
              <a:rPr lang="zh-CN" altLang="en-US" sz="2000" dirty="0"/>
              <a:t>能够检查部件的能力。</a:t>
            </a:r>
            <a:endParaRPr lang="en-US" altLang="zh-CN" sz="2000" dirty="0"/>
          </a:p>
          <a:p>
            <a:pPr marL="742950" lvl="2" indent="-342900">
              <a:buFont typeface="Wingdings" panose="05000000000000000000" pitchFamily="2" charset="2"/>
              <a:buChar char="u"/>
            </a:pPr>
            <a:r>
              <a:rPr lang="zh-CN" altLang="en-US" sz="2400" b="1" dirty="0"/>
              <a:t>原则</a:t>
            </a:r>
            <a:r>
              <a:rPr lang="en-US" sz="2400" b="1" dirty="0"/>
              <a:t>8</a:t>
            </a:r>
            <a:r>
              <a:rPr lang="zh-CN" altLang="en-US" sz="2400" b="1" dirty="0"/>
              <a:t>： 预设故障效果限制</a:t>
            </a:r>
            <a:endParaRPr lang="en-US" altLang="zh-CN" sz="2400" b="1" dirty="0"/>
          </a:p>
          <a:p>
            <a:pPr lvl="2"/>
            <a:r>
              <a:rPr lang="zh-CN" altLang="en-US" dirty="0" smtClean="0"/>
              <a:t>考虑和预设忍受损害的能力，限制故障发生的程度。</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23.6 </a:t>
            </a:r>
            <a:r>
              <a:rPr lang="zh-CN" altLang="en-US" dirty="0" smtClean="0"/>
              <a:t>民航软件的新挑战</a:t>
            </a:r>
            <a:endParaRPr lang="zh-CN" altLang="en-US" dirty="0"/>
          </a:p>
        </p:txBody>
      </p:sp>
      <p:sp>
        <p:nvSpPr>
          <p:cNvPr id="3" name="内容占位符 2"/>
          <p:cNvSpPr>
            <a:spLocks noGrp="1"/>
          </p:cNvSpPr>
          <p:nvPr>
            <p:ph idx="1"/>
          </p:nvPr>
        </p:nvSpPr>
        <p:spPr>
          <a:xfrm>
            <a:off x="914400" y="4891843"/>
            <a:ext cx="8001000" cy="1469487"/>
          </a:xfrm>
        </p:spPr>
        <p:txBody>
          <a:bodyPr/>
          <a:lstStyle/>
          <a:p>
            <a:r>
              <a:rPr lang="zh-CN" altLang="en-US" sz="2000" dirty="0" smtClean="0"/>
              <a:t>航空的飞行系统中软件规模呈现指数级的增长。</a:t>
            </a:r>
            <a:endParaRPr lang="en-US" altLang="zh-CN" sz="2000" dirty="0" smtClean="0"/>
          </a:p>
          <a:p>
            <a:r>
              <a:rPr lang="en-US" sz="2000" dirty="0" smtClean="0"/>
              <a:t>2005</a:t>
            </a:r>
            <a:r>
              <a:rPr lang="zh-CN" altLang="en-US" sz="2000" dirty="0" smtClean="0"/>
              <a:t>年</a:t>
            </a:r>
            <a:r>
              <a:rPr lang="en-US" sz="2000" dirty="0" smtClean="0"/>
              <a:t>FAA</a:t>
            </a:r>
            <a:r>
              <a:rPr lang="zh-CN" altLang="en-US" sz="2000" dirty="0" smtClean="0"/>
              <a:t>要求对</a:t>
            </a:r>
            <a:r>
              <a:rPr lang="en-US" sz="2000" dirty="0" smtClean="0"/>
              <a:t>DO-178B</a:t>
            </a:r>
            <a:r>
              <a:rPr lang="zh-CN" altLang="en-US" sz="2000" dirty="0" smtClean="0"/>
              <a:t>进行修订，以反应当前软件在民用航空行业的软件密集系统</a:t>
            </a:r>
            <a:r>
              <a:rPr lang="en-US" sz="2000" dirty="0" smtClean="0"/>
              <a:t>(Software-Intensive-System)</a:t>
            </a:r>
            <a:r>
              <a:rPr lang="zh-CN" altLang="en-US" sz="2000" dirty="0" smtClean="0"/>
              <a:t>质量和安全性。</a:t>
            </a:r>
            <a:endParaRPr lang="en-US" altLang="zh-CN" sz="2000" dirty="0" smtClean="0"/>
          </a:p>
          <a:p>
            <a:r>
              <a:rPr lang="en-US" sz="2000" dirty="0" smtClean="0"/>
              <a:t>RTCA</a:t>
            </a:r>
            <a:r>
              <a:rPr lang="zh-CN" altLang="en-US" sz="2000" dirty="0" smtClean="0"/>
              <a:t>和</a:t>
            </a:r>
            <a:r>
              <a:rPr lang="en-US" sz="2000" dirty="0" smtClean="0"/>
              <a:t>EUROCAE</a:t>
            </a:r>
            <a:r>
              <a:rPr lang="zh-CN" altLang="en-US" sz="2000" dirty="0" smtClean="0"/>
              <a:t>于</a:t>
            </a:r>
            <a:r>
              <a:rPr lang="en-US" sz="2000" dirty="0" smtClean="0"/>
              <a:t>2011</a:t>
            </a:r>
            <a:r>
              <a:rPr lang="zh-CN" altLang="en-US" sz="2000" dirty="0" smtClean="0"/>
              <a:t>年联合发布了</a:t>
            </a:r>
            <a:r>
              <a:rPr lang="en-US" sz="2000" dirty="0" smtClean="0"/>
              <a:t>DO-178C/ED-12C</a:t>
            </a:r>
          </a:p>
        </p:txBody>
      </p:sp>
      <p:pic>
        <p:nvPicPr>
          <p:cNvPr id="4"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121" y="838928"/>
            <a:ext cx="7521871" cy="4052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23.6 </a:t>
            </a:r>
            <a:r>
              <a:rPr lang="zh-CN" altLang="en-US" dirty="0" smtClean="0"/>
              <a:t>民航软件的新挑战</a:t>
            </a:r>
            <a:endParaRPr lang="zh-CN" altLang="en-US" dirty="0"/>
          </a:p>
        </p:txBody>
      </p:sp>
      <p:sp>
        <p:nvSpPr>
          <p:cNvPr id="3" name="内容占位符 2"/>
          <p:cNvSpPr>
            <a:spLocks noGrp="1"/>
          </p:cNvSpPr>
          <p:nvPr>
            <p:ph idx="1"/>
          </p:nvPr>
        </p:nvSpPr>
        <p:spPr/>
        <p:txBody>
          <a:bodyPr/>
          <a:lstStyle/>
          <a:p>
            <a:r>
              <a:rPr lang="en-US" dirty="0" smtClean="0"/>
              <a:t>DO-178C </a:t>
            </a:r>
            <a:r>
              <a:rPr lang="zh-CN" altLang="en-US" dirty="0" smtClean="0"/>
              <a:t>是一个系列，包括了对</a:t>
            </a:r>
            <a:r>
              <a:rPr lang="en-US" dirty="0" smtClean="0"/>
              <a:t>DO-178C</a:t>
            </a:r>
            <a:r>
              <a:rPr lang="zh-CN" altLang="en-US" dirty="0" smtClean="0"/>
              <a:t>和</a:t>
            </a:r>
            <a:r>
              <a:rPr lang="en-US" dirty="0" smtClean="0"/>
              <a:t>DO-278A</a:t>
            </a:r>
            <a:r>
              <a:rPr lang="zh-CN" altLang="en-US" dirty="0" smtClean="0"/>
              <a:t>支持信息</a:t>
            </a:r>
            <a:r>
              <a:rPr lang="en-US" dirty="0" smtClean="0"/>
              <a:t>—DO248C</a:t>
            </a:r>
            <a:r>
              <a:rPr lang="zh-CN" altLang="en-US" dirty="0" smtClean="0"/>
              <a:t>；</a:t>
            </a:r>
            <a:endParaRPr lang="en-US" altLang="zh-CN" dirty="0" smtClean="0"/>
          </a:p>
          <a:p>
            <a:pPr lvl="1"/>
            <a:r>
              <a:rPr lang="zh-CN" altLang="en-US" dirty="0" smtClean="0"/>
              <a:t>针对地面的通信、导航、生存、以及空中交通管理系统的软件完整性保证的标准</a:t>
            </a:r>
            <a:r>
              <a:rPr lang="en-US" dirty="0" smtClean="0"/>
              <a:t>DO-278A</a:t>
            </a:r>
            <a:r>
              <a:rPr lang="zh-CN" altLang="en-US" dirty="0" smtClean="0"/>
              <a:t>。</a:t>
            </a:r>
            <a:endParaRPr lang="en-US" altLang="zh-CN" dirty="0" smtClean="0"/>
          </a:p>
          <a:p>
            <a:pPr lvl="1"/>
            <a:r>
              <a:rPr lang="zh-CN" altLang="en-US" dirty="0" smtClean="0"/>
              <a:t>针对软件工具合格审定方面，发布了标准</a:t>
            </a:r>
            <a:r>
              <a:rPr lang="en-US" dirty="0" smtClean="0"/>
              <a:t>DO-330/ED-215</a:t>
            </a:r>
            <a:r>
              <a:rPr lang="zh-CN" altLang="en-US" dirty="0" smtClean="0"/>
              <a:t>。</a:t>
            </a:r>
          </a:p>
          <a:p>
            <a:pPr lvl="1"/>
            <a:r>
              <a:rPr lang="zh-CN" altLang="en-US" dirty="0" smtClean="0"/>
              <a:t>针对“基于模型”开发和验证，</a:t>
            </a:r>
            <a:r>
              <a:rPr lang="en-US" dirty="0" smtClean="0"/>
              <a:t>DO-178C</a:t>
            </a:r>
            <a:r>
              <a:rPr lang="zh-CN" altLang="en-US" dirty="0" smtClean="0"/>
              <a:t>补充了标准</a:t>
            </a:r>
            <a:r>
              <a:rPr lang="en-US" dirty="0" smtClean="0"/>
              <a:t>DO-331/ED-216</a:t>
            </a:r>
            <a:r>
              <a:rPr lang="zh-CN" altLang="en-US" dirty="0" smtClean="0"/>
              <a:t>；</a:t>
            </a:r>
            <a:endParaRPr lang="en-US" altLang="zh-CN" dirty="0" smtClean="0"/>
          </a:p>
          <a:p>
            <a:pPr lvl="1"/>
            <a:r>
              <a:rPr lang="zh-CN" altLang="en-US" dirty="0" smtClean="0"/>
              <a:t>针对面向对象相关技术，补充了标准</a:t>
            </a:r>
            <a:r>
              <a:rPr lang="en-US" dirty="0" smtClean="0"/>
              <a:t>DO-332/ED-217 </a:t>
            </a:r>
            <a:r>
              <a:rPr lang="zh-CN" altLang="en-US" dirty="0" smtClean="0"/>
              <a:t>；</a:t>
            </a:r>
            <a:endParaRPr lang="en-US" altLang="zh-CN" dirty="0" smtClean="0"/>
          </a:p>
          <a:p>
            <a:pPr lvl="1"/>
            <a:r>
              <a:rPr lang="zh-CN" altLang="en-US" dirty="0" smtClean="0"/>
              <a:t>并发布了形式化方法的补充标准</a:t>
            </a:r>
            <a:r>
              <a:rPr lang="en-US" dirty="0" smtClean="0"/>
              <a:t>DO-333/ED-218 </a:t>
            </a:r>
            <a:r>
              <a:rPr lang="zh-CN" altLang="en-US" dirty="0" smtClean="0"/>
              <a:t>。</a:t>
            </a: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23.7 </a:t>
            </a:r>
            <a:r>
              <a:rPr lang="zh-CN" altLang="en-US" dirty="0"/>
              <a:t>波音</a:t>
            </a:r>
            <a:r>
              <a:rPr lang="en-US" altLang="zh-CN" dirty="0"/>
              <a:t>737 </a:t>
            </a:r>
            <a:r>
              <a:rPr lang="en-US" altLang="zh-CN" dirty="0" smtClean="0"/>
              <a:t>Max</a:t>
            </a:r>
            <a:r>
              <a:rPr lang="zh-CN" altLang="en-US" dirty="0" smtClean="0"/>
              <a:t>故障</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068" y="1138735"/>
            <a:ext cx="3606800" cy="1759682"/>
          </a:xfrm>
          <a:prstGeom prst="rect">
            <a:avLst/>
          </a:prstGeom>
        </p:spPr>
      </p:pic>
      <p:sp>
        <p:nvSpPr>
          <p:cNvPr id="4" name="矩形 3"/>
          <p:cNvSpPr/>
          <p:nvPr/>
        </p:nvSpPr>
        <p:spPr>
          <a:xfrm>
            <a:off x="627164" y="2111852"/>
            <a:ext cx="1197764" cy="369332"/>
          </a:xfrm>
          <a:prstGeom prst="rect">
            <a:avLst/>
          </a:prstGeom>
        </p:spPr>
        <p:txBody>
          <a:bodyPr wrap="none">
            <a:spAutoFit/>
          </a:bodyPr>
          <a:lstStyle/>
          <a:p>
            <a:r>
              <a:rPr lang="en-US" altLang="zh-CN" sz="1800" dirty="0">
                <a:solidFill>
                  <a:srgbClr val="0645AD"/>
                </a:solidFill>
                <a:latin typeface="Arial" panose="020B0604020202020204" pitchFamily="34" charset="0"/>
                <a:hlinkClick r:id="rId3" tooltip="Lion Air Flight 610"/>
              </a:rPr>
              <a:t>Flight 610</a:t>
            </a:r>
            <a:endParaRPr lang="zh-CN" altLang="en-US" sz="18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7535" y="3708377"/>
            <a:ext cx="3883819" cy="2589212"/>
          </a:xfrm>
          <a:prstGeom prst="rect">
            <a:avLst/>
          </a:prstGeom>
        </p:spPr>
      </p:pic>
      <p:sp>
        <p:nvSpPr>
          <p:cNvPr id="7" name="矩形 6"/>
          <p:cNvSpPr/>
          <p:nvPr/>
        </p:nvSpPr>
        <p:spPr>
          <a:xfrm>
            <a:off x="4625899" y="1138735"/>
            <a:ext cx="3892582" cy="2031325"/>
          </a:xfrm>
          <a:prstGeom prst="rect">
            <a:avLst/>
          </a:prstGeom>
        </p:spPr>
        <p:txBody>
          <a:bodyPr wrap="square">
            <a:spAutoFit/>
          </a:bodyPr>
          <a:lstStyle/>
          <a:p>
            <a:r>
              <a:rPr lang="en-US" altLang="zh-CN" sz="1800" b="1" dirty="0">
                <a:latin typeface="&amp;quot"/>
              </a:rPr>
              <a:t>    2018</a:t>
            </a:r>
            <a:r>
              <a:rPr lang="zh-CN" altLang="en-US" sz="1800" b="1" dirty="0">
                <a:latin typeface="&amp;quot"/>
              </a:rPr>
              <a:t>年</a:t>
            </a:r>
            <a:r>
              <a:rPr lang="en-US" altLang="zh-CN" sz="1800" b="1" dirty="0">
                <a:latin typeface="&amp;quot"/>
              </a:rPr>
              <a:t>10</a:t>
            </a:r>
            <a:r>
              <a:rPr lang="zh-CN" altLang="en-US" sz="1800" b="1" dirty="0">
                <a:latin typeface="&amp;quot"/>
              </a:rPr>
              <a:t>月</a:t>
            </a:r>
            <a:r>
              <a:rPr lang="en-US" altLang="zh-CN" sz="1800" b="1" dirty="0">
                <a:latin typeface="&amp;quot"/>
              </a:rPr>
              <a:t>29</a:t>
            </a:r>
            <a:r>
              <a:rPr lang="zh-CN" altLang="en-US" sz="1800" b="1" dirty="0">
                <a:latin typeface="&amp;quot"/>
              </a:rPr>
              <a:t>日</a:t>
            </a:r>
            <a:r>
              <a:rPr lang="zh-CN" altLang="en-US" sz="1800" dirty="0">
                <a:latin typeface="&amp;quot"/>
              </a:rPr>
              <a:t>，由印度尼西亚航空公司</a:t>
            </a:r>
            <a:r>
              <a:rPr lang="en-US" altLang="zh-CN" sz="1800" dirty="0">
                <a:latin typeface="&amp;quot"/>
              </a:rPr>
              <a:t>Lion Air</a:t>
            </a:r>
            <a:r>
              <a:rPr lang="zh-CN" altLang="en-US" sz="1800" dirty="0">
                <a:latin typeface="&amp;quot"/>
              </a:rPr>
              <a:t>从雅加达</a:t>
            </a:r>
            <a:r>
              <a:rPr lang="en-US" altLang="zh-CN" sz="1800" dirty="0" err="1">
                <a:latin typeface="&amp;quot"/>
              </a:rPr>
              <a:t>Soekarno-Hatta</a:t>
            </a:r>
            <a:r>
              <a:rPr lang="zh-CN" altLang="en-US" sz="1800" dirty="0">
                <a:latin typeface="&amp;quot"/>
              </a:rPr>
              <a:t>国际机场到</a:t>
            </a:r>
            <a:r>
              <a:rPr lang="en-US" altLang="zh-CN" sz="1800" dirty="0" err="1">
                <a:latin typeface="&amp;quot"/>
              </a:rPr>
              <a:t>Pangkal</a:t>
            </a:r>
            <a:r>
              <a:rPr lang="en-US" altLang="zh-CN" sz="1800" dirty="0">
                <a:latin typeface="&amp;quot"/>
              </a:rPr>
              <a:t> Pinang</a:t>
            </a:r>
            <a:r>
              <a:rPr lang="zh-CN" altLang="en-US" sz="1800" dirty="0">
                <a:latin typeface="&amp;quot"/>
              </a:rPr>
              <a:t>的</a:t>
            </a:r>
            <a:r>
              <a:rPr lang="en-US" altLang="zh-CN" sz="1800" dirty="0" err="1">
                <a:latin typeface="&amp;quot"/>
              </a:rPr>
              <a:t>Depati</a:t>
            </a:r>
            <a:r>
              <a:rPr lang="en-US" altLang="zh-CN" sz="1800" dirty="0">
                <a:latin typeface="&amp;quot"/>
              </a:rPr>
              <a:t> Amir</a:t>
            </a:r>
            <a:r>
              <a:rPr lang="zh-CN" altLang="en-US" sz="1800" dirty="0">
                <a:latin typeface="&amp;quot"/>
              </a:rPr>
              <a:t>机场运营的定期国内航班</a:t>
            </a:r>
            <a:r>
              <a:rPr lang="zh-CN" altLang="en-US" sz="1800" dirty="0" smtClean="0">
                <a:latin typeface="&amp;quot"/>
              </a:rPr>
              <a:t>，</a:t>
            </a:r>
            <a:r>
              <a:rPr lang="en-US" altLang="zh-CN" sz="1800" dirty="0" smtClean="0">
                <a:latin typeface="&amp;quot"/>
              </a:rPr>
              <a:t>Air </a:t>
            </a:r>
            <a:r>
              <a:rPr lang="en-US" altLang="zh-CN" sz="1800" dirty="0">
                <a:latin typeface="&amp;quot"/>
              </a:rPr>
              <a:t>610</a:t>
            </a:r>
            <a:r>
              <a:rPr lang="zh-CN" altLang="en-US" sz="1800" dirty="0">
                <a:latin typeface="&amp;quot"/>
              </a:rPr>
              <a:t>航班起飞</a:t>
            </a:r>
            <a:r>
              <a:rPr lang="zh-CN" altLang="en-US" sz="1800" dirty="0" smtClean="0">
                <a:latin typeface="&amp;quot"/>
              </a:rPr>
              <a:t>后</a:t>
            </a:r>
            <a:r>
              <a:rPr lang="en-US" altLang="zh-CN" sz="1800" dirty="0" smtClean="0">
                <a:latin typeface="&amp;quot"/>
              </a:rPr>
              <a:t>12</a:t>
            </a:r>
            <a:r>
              <a:rPr lang="zh-CN" altLang="en-US" sz="1800" dirty="0">
                <a:latin typeface="&amp;quot"/>
              </a:rPr>
              <a:t>分钟坠入爪哇海。</a:t>
            </a:r>
            <a:r>
              <a:rPr lang="zh-CN" altLang="en-US" sz="1800" dirty="0">
                <a:latin typeface="Roboto"/>
              </a:rPr>
              <a:t> </a:t>
            </a:r>
            <a:r>
              <a:rPr lang="zh-CN" altLang="en-US" sz="1800" dirty="0">
                <a:latin typeface="&amp;quot"/>
              </a:rPr>
              <a:t>所有</a:t>
            </a:r>
            <a:r>
              <a:rPr lang="en-US" altLang="zh-CN" sz="1800" dirty="0">
                <a:latin typeface="&amp;quot"/>
              </a:rPr>
              <a:t>189</a:t>
            </a:r>
            <a:r>
              <a:rPr lang="zh-CN" altLang="en-US" sz="1800" dirty="0">
                <a:latin typeface="&amp;quot"/>
              </a:rPr>
              <a:t>名乘客和机组人员在事故中</a:t>
            </a:r>
            <a:r>
              <a:rPr lang="zh-CN" altLang="en-US" sz="1800" dirty="0" smtClean="0">
                <a:latin typeface="&amp;quot"/>
              </a:rPr>
              <a:t>丧生。</a:t>
            </a:r>
            <a:endParaRPr lang="zh-CN" altLang="en-US" sz="1800" dirty="0"/>
          </a:p>
        </p:txBody>
      </p:sp>
      <p:sp>
        <p:nvSpPr>
          <p:cNvPr id="8" name="矩形 7"/>
          <p:cNvSpPr/>
          <p:nvPr/>
        </p:nvSpPr>
        <p:spPr>
          <a:xfrm>
            <a:off x="953872" y="4163814"/>
            <a:ext cx="4091362" cy="1754326"/>
          </a:xfrm>
          <a:prstGeom prst="rect">
            <a:avLst/>
          </a:prstGeom>
        </p:spPr>
        <p:txBody>
          <a:bodyPr wrap="square">
            <a:spAutoFit/>
          </a:bodyPr>
          <a:lstStyle/>
          <a:p>
            <a:r>
              <a:rPr lang="en-US" altLang="zh-CN" sz="1800" dirty="0">
                <a:latin typeface="&amp;quot"/>
              </a:rPr>
              <a:t>    </a:t>
            </a:r>
            <a:r>
              <a:rPr lang="en-US" altLang="zh-CN" sz="1800" b="1" dirty="0">
                <a:latin typeface="&amp;quot"/>
              </a:rPr>
              <a:t>2019</a:t>
            </a:r>
            <a:r>
              <a:rPr lang="zh-CN" altLang="en-US" sz="1800" b="1" dirty="0">
                <a:latin typeface="&amp;quot"/>
              </a:rPr>
              <a:t>年</a:t>
            </a:r>
            <a:r>
              <a:rPr lang="en-US" altLang="zh-CN" sz="1800" b="1" dirty="0">
                <a:latin typeface="&amp;quot"/>
              </a:rPr>
              <a:t>3</a:t>
            </a:r>
            <a:r>
              <a:rPr lang="zh-CN" altLang="en-US" sz="1800" b="1" dirty="0">
                <a:latin typeface="&amp;quot"/>
              </a:rPr>
              <a:t>月</a:t>
            </a:r>
            <a:r>
              <a:rPr lang="en-US" altLang="zh-CN" sz="1800" b="1" dirty="0">
                <a:latin typeface="&amp;quot"/>
              </a:rPr>
              <a:t>10</a:t>
            </a:r>
            <a:r>
              <a:rPr lang="zh-CN" altLang="en-US" sz="1800" b="1" dirty="0">
                <a:latin typeface="&amp;quot"/>
              </a:rPr>
              <a:t>日</a:t>
            </a:r>
            <a:r>
              <a:rPr lang="zh-CN" altLang="en-US" sz="1800" dirty="0">
                <a:latin typeface="&amp;quot"/>
              </a:rPr>
              <a:t>，埃塞俄比亚航空公司</a:t>
            </a:r>
            <a:r>
              <a:rPr lang="en-US" altLang="zh-CN" sz="1800" dirty="0">
                <a:latin typeface="&amp;quot"/>
              </a:rPr>
              <a:t>302</a:t>
            </a:r>
            <a:r>
              <a:rPr lang="zh-CN" altLang="en-US" sz="1800" dirty="0">
                <a:latin typeface="&amp;quot"/>
              </a:rPr>
              <a:t>航班</a:t>
            </a:r>
            <a:r>
              <a:rPr lang="zh-CN" altLang="en-US" sz="1800" dirty="0" smtClean="0">
                <a:latin typeface="&amp;quot"/>
              </a:rPr>
              <a:t>，从埃塞俄比亚的</a:t>
            </a:r>
            <a:r>
              <a:rPr lang="zh-CN" altLang="en-US" sz="1800" dirty="0">
                <a:latin typeface="&amp;quot"/>
              </a:rPr>
              <a:t>斯亚贝巴运营的定期国际客运航班飞往肯尼亚内罗毕的乔莫肯雅塔国际机场，在</a:t>
            </a:r>
            <a:r>
              <a:rPr lang="en-US" altLang="zh-CN" sz="1800" dirty="0" err="1">
                <a:latin typeface="&amp;quot"/>
              </a:rPr>
              <a:t>Bishoftu</a:t>
            </a:r>
            <a:r>
              <a:rPr lang="zh-CN" altLang="en-US" sz="1800" dirty="0">
                <a:latin typeface="&amp;quot"/>
              </a:rPr>
              <a:t>附近起飞后</a:t>
            </a:r>
            <a:r>
              <a:rPr lang="en-US" altLang="zh-CN" sz="1800" dirty="0">
                <a:latin typeface="&amp;quot"/>
              </a:rPr>
              <a:t>6</a:t>
            </a:r>
            <a:r>
              <a:rPr lang="zh-CN" altLang="en-US" sz="1800" dirty="0">
                <a:latin typeface="&amp;quot"/>
              </a:rPr>
              <a:t>分钟坠毁，造成</a:t>
            </a:r>
            <a:r>
              <a:rPr lang="en-US" altLang="zh-CN" sz="1800" dirty="0">
                <a:latin typeface="&amp;quot"/>
              </a:rPr>
              <a:t>157</a:t>
            </a:r>
            <a:r>
              <a:rPr lang="zh-CN" altLang="en-US" sz="1800" dirty="0">
                <a:latin typeface="&amp;quot"/>
              </a:rPr>
              <a:t>名乘客和机上人员</a:t>
            </a:r>
            <a:r>
              <a:rPr lang="zh-CN" altLang="en-US" sz="1800" dirty="0" smtClean="0">
                <a:latin typeface="&amp;quot"/>
              </a:rPr>
              <a:t>死亡。</a:t>
            </a:r>
            <a:endParaRPr lang="zh-CN" altLang="en-US" sz="1800" dirty="0"/>
          </a:p>
        </p:txBody>
      </p:sp>
      <p:sp>
        <p:nvSpPr>
          <p:cNvPr id="9" name="矩形 8"/>
          <p:cNvSpPr/>
          <p:nvPr/>
        </p:nvSpPr>
        <p:spPr>
          <a:xfrm>
            <a:off x="1143000" y="2535140"/>
            <a:ext cx="2869119" cy="369332"/>
          </a:xfrm>
          <a:prstGeom prst="rect">
            <a:avLst/>
          </a:prstGeom>
        </p:spPr>
        <p:txBody>
          <a:bodyPr wrap="none">
            <a:spAutoFit/>
          </a:bodyPr>
          <a:lstStyle/>
          <a:p>
            <a:r>
              <a:rPr lang="en-US" altLang="zh-CN" sz="1800" b="1" dirty="0">
                <a:solidFill>
                  <a:srgbClr val="000000"/>
                </a:solidFill>
                <a:latin typeface="Arial" panose="020B0604020202020204" pitchFamily="34" charset="0"/>
              </a:rPr>
              <a:t>Lion Air Flight 610 crash</a:t>
            </a:r>
            <a:endParaRPr lang="zh-CN" altLang="en-US" sz="1800" dirty="0"/>
          </a:p>
        </p:txBody>
      </p:sp>
      <p:sp>
        <p:nvSpPr>
          <p:cNvPr id="10" name="矩形 9"/>
          <p:cNvSpPr/>
          <p:nvPr/>
        </p:nvSpPr>
        <p:spPr>
          <a:xfrm>
            <a:off x="4977535" y="3914079"/>
            <a:ext cx="3959161" cy="369332"/>
          </a:xfrm>
          <a:prstGeom prst="rect">
            <a:avLst/>
          </a:prstGeom>
        </p:spPr>
        <p:txBody>
          <a:bodyPr wrap="none">
            <a:spAutoFit/>
          </a:bodyPr>
          <a:lstStyle/>
          <a:p>
            <a:r>
              <a:rPr lang="en-US" altLang="zh-CN" sz="1800" b="1" dirty="0">
                <a:solidFill>
                  <a:srgbClr val="000000"/>
                </a:solidFill>
                <a:latin typeface="Arial" panose="020B0604020202020204" pitchFamily="34" charset="0"/>
              </a:rPr>
              <a:t>Ethiopian Airlines Flight 302 crash</a:t>
            </a:r>
            <a:endParaRPr lang="zh-CN" altLang="en-US" sz="1800" dirty="0"/>
          </a:p>
        </p:txBody>
      </p:sp>
    </p:spTree>
    <p:extLst>
      <p:ext uri="{BB962C8B-B14F-4D97-AF65-F5344CB8AC3E}">
        <p14:creationId xmlns:p14="http://schemas.microsoft.com/office/powerpoint/2010/main" val="41271120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rPr>
              <a:t>波音</a:t>
            </a:r>
            <a:r>
              <a:rPr lang="en-US" altLang="zh-CN" dirty="0" smtClean="0">
                <a:latin typeface="+mn-ea"/>
              </a:rPr>
              <a:t>737 Max</a:t>
            </a:r>
            <a:r>
              <a:rPr lang="zh-CN" altLang="en-US" dirty="0" smtClean="0">
                <a:latin typeface="+mn-ea"/>
              </a:rPr>
              <a:t>的改造方案</a:t>
            </a:r>
            <a:endParaRPr lang="zh-CN" altLang="en-US" dirty="0"/>
          </a:p>
        </p:txBody>
      </p:sp>
      <p:sp>
        <p:nvSpPr>
          <p:cNvPr id="3" name="内容占位符 2"/>
          <p:cNvSpPr>
            <a:spLocks noGrp="1"/>
          </p:cNvSpPr>
          <p:nvPr>
            <p:ph idx="1"/>
          </p:nvPr>
        </p:nvSpPr>
        <p:spPr>
          <a:xfrm>
            <a:off x="970728" y="1588362"/>
            <a:ext cx="3252616" cy="4246694"/>
          </a:xfrm>
        </p:spPr>
        <p:txBody>
          <a:bodyPr>
            <a:normAutofit fontScale="70000" lnSpcReduction="20000"/>
          </a:bodyPr>
          <a:lstStyle/>
          <a:p>
            <a:pPr indent="0">
              <a:lnSpc>
                <a:spcPct val="120000"/>
              </a:lnSpc>
            </a:pPr>
            <a:r>
              <a:rPr lang="zh-CN" altLang="en-US" dirty="0" smtClean="0">
                <a:effectLst/>
                <a:latin typeface="+mn-ea"/>
              </a:rPr>
              <a:t>波音着手研发</a:t>
            </a:r>
            <a:r>
              <a:rPr lang="en-US" altLang="zh-CN" dirty="0" smtClean="0">
                <a:effectLst/>
                <a:latin typeface="+mn-ea"/>
              </a:rPr>
              <a:t>737 Max</a:t>
            </a:r>
            <a:r>
              <a:rPr lang="zh-CN" altLang="en-US" dirty="0" smtClean="0">
                <a:effectLst/>
                <a:latin typeface="+mn-ea"/>
              </a:rPr>
              <a:t>时，为解决在飞机底盘起落架的机翼下方安装更粗大、更省油的发动机这一难题，工程师们绞尽脑汁、历尽周折。</a:t>
            </a:r>
            <a:endParaRPr lang="en-US" altLang="zh-CN" dirty="0" smtClean="0">
              <a:effectLst/>
              <a:latin typeface="+mn-ea"/>
            </a:endParaRPr>
          </a:p>
          <a:p>
            <a:endParaRPr lang="en-US" altLang="zh-CN" dirty="0" smtClean="0">
              <a:latin typeface="+mn-ea"/>
            </a:endParaRPr>
          </a:p>
          <a:p>
            <a:pPr indent="0">
              <a:lnSpc>
                <a:spcPct val="120000"/>
              </a:lnSpc>
            </a:pPr>
            <a:r>
              <a:rPr lang="zh-CN" altLang="en-US" sz="2900" dirty="0" smtClean="0">
                <a:latin typeface="+mn-ea"/>
              </a:rPr>
              <a:t>将</a:t>
            </a:r>
            <a:r>
              <a:rPr lang="zh-CN" altLang="en-US" sz="2900" dirty="0">
                <a:latin typeface="+mn-ea"/>
              </a:rPr>
              <a:t>发动机位置略微向前、向上挪，并将前</a:t>
            </a:r>
            <a:r>
              <a:rPr lang="zh-CN" altLang="en-US" sz="2900" dirty="0" smtClean="0">
                <a:latin typeface="+mn-ea"/>
              </a:rPr>
              <a:t>起落架</a:t>
            </a:r>
            <a:r>
              <a:rPr lang="zh-CN" altLang="en-US" sz="2900" dirty="0">
                <a:latin typeface="+mn-ea"/>
              </a:rPr>
              <a:t>加</a:t>
            </a:r>
            <a:r>
              <a:rPr lang="zh-CN" altLang="en-US" sz="2900" dirty="0" smtClean="0">
                <a:latin typeface="+mn-ea"/>
              </a:rPr>
              <a:t>长</a:t>
            </a:r>
            <a:r>
              <a:rPr lang="en-US" altLang="zh-CN" sz="2900" dirty="0">
                <a:latin typeface="+mn-ea"/>
              </a:rPr>
              <a:t>8</a:t>
            </a:r>
            <a:r>
              <a:rPr lang="zh-CN" altLang="en-US" sz="2900" dirty="0">
                <a:latin typeface="+mn-ea"/>
              </a:rPr>
              <a:t>英寸，最终，制造出的波音新客机实现了</a:t>
            </a:r>
            <a:r>
              <a:rPr lang="en-US" altLang="zh-CN" sz="2900" dirty="0">
                <a:latin typeface="+mn-ea"/>
              </a:rPr>
              <a:t>14%</a:t>
            </a:r>
            <a:r>
              <a:rPr lang="zh-CN" altLang="en-US" sz="2900" dirty="0">
                <a:latin typeface="+mn-ea"/>
              </a:rPr>
              <a:t>的油耗改善。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358" y="1297290"/>
            <a:ext cx="3571875" cy="2207419"/>
          </a:xfrm>
          <a:prstGeom prst="rect">
            <a:avLst/>
          </a:prstGeom>
        </p:spPr>
      </p:pic>
      <p:pic>
        <p:nvPicPr>
          <p:cNvPr id="4" name="图片 3" descr="http://www.boeing.com/resources/boeingdotcom/commercial/737max/updates/AoA_Sensors_sm.jp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396358" y="3190532"/>
            <a:ext cx="4229659" cy="3139380"/>
          </a:xfrm>
          <a:prstGeom prst="rect">
            <a:avLst/>
          </a:prstGeom>
          <a:noFill/>
          <a:ln>
            <a:noFill/>
          </a:ln>
        </p:spPr>
      </p:pic>
    </p:spTree>
    <p:extLst>
      <p:ext uri="{BB962C8B-B14F-4D97-AF65-F5344CB8AC3E}">
        <p14:creationId xmlns:p14="http://schemas.microsoft.com/office/powerpoint/2010/main" val="41973178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带来的新问题</a:t>
            </a:r>
            <a:endParaRPr lang="zh-CN" altLang="en-US" dirty="0"/>
          </a:p>
        </p:txBody>
      </p:sp>
      <p:sp>
        <p:nvSpPr>
          <p:cNvPr id="3" name="内容占位符 2"/>
          <p:cNvSpPr>
            <a:spLocks noGrp="1"/>
          </p:cNvSpPr>
          <p:nvPr>
            <p:ph idx="1"/>
          </p:nvPr>
        </p:nvSpPr>
        <p:spPr>
          <a:xfrm>
            <a:off x="990600" y="1295400"/>
            <a:ext cx="7752117" cy="1342545"/>
          </a:xfrm>
        </p:spPr>
        <p:txBody>
          <a:bodyPr>
            <a:normAutofit fontScale="77500" lnSpcReduction="20000"/>
          </a:bodyPr>
          <a:lstStyle/>
          <a:p>
            <a:pPr>
              <a:lnSpc>
                <a:spcPct val="120000"/>
              </a:lnSpc>
            </a:pPr>
            <a:r>
              <a:rPr lang="zh-CN" altLang="en-US" dirty="0" smtClean="0"/>
              <a:t>改造后的方案，引起了喷气式飞机操纵方式的细微变化。</a:t>
            </a:r>
            <a:endParaRPr lang="en-US" altLang="zh-CN" dirty="0" smtClean="0"/>
          </a:p>
          <a:p>
            <a:pPr>
              <a:lnSpc>
                <a:spcPct val="120000"/>
              </a:lnSpc>
            </a:pPr>
            <a:r>
              <a:rPr lang="zh-CN" altLang="en-US" dirty="0" smtClean="0"/>
              <a:t>重定位的发动机和更大的推力引起向上的俯仰力矩</a:t>
            </a:r>
            <a:r>
              <a:rPr lang="en-US" altLang="zh-CN" dirty="0" smtClean="0"/>
              <a:t>——</a:t>
            </a:r>
            <a:r>
              <a:rPr lang="zh-CN" altLang="en-US" dirty="0" smtClean="0"/>
              <a:t>导致</a:t>
            </a:r>
            <a:r>
              <a:rPr lang="en-US" altLang="zh-CN" dirty="0" smtClean="0"/>
              <a:t>Max</a:t>
            </a:r>
            <a:r>
              <a:rPr lang="zh-CN" altLang="en-US" dirty="0" smtClean="0"/>
              <a:t>容易大仰角飞行。</a:t>
            </a:r>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3314700" y="2858234"/>
            <a:ext cx="5829300" cy="3743325"/>
          </a:xfrm>
          <a:prstGeom prst="rect">
            <a:avLst/>
          </a:prstGeom>
        </p:spPr>
      </p:pic>
      <p:sp>
        <p:nvSpPr>
          <p:cNvPr id="7" name="文本框 6"/>
          <p:cNvSpPr txBox="1"/>
          <p:nvPr/>
        </p:nvSpPr>
        <p:spPr>
          <a:xfrm>
            <a:off x="891812" y="3052513"/>
            <a:ext cx="2811837" cy="3354765"/>
          </a:xfrm>
          <a:prstGeom prst="rect">
            <a:avLst/>
          </a:prstGeom>
          <a:noFill/>
          <a:ln>
            <a:noFill/>
          </a:ln>
        </p:spPr>
        <p:txBody>
          <a:bodyPr wrap="square" rtlCol="0">
            <a:spAutoFit/>
          </a:bodyPr>
          <a:lstStyle/>
          <a:p>
            <a:r>
              <a:rPr lang="zh-CN" altLang="en-US" sz="1600" dirty="0"/>
              <a:t>遇到以下情况，</a:t>
            </a:r>
            <a:r>
              <a:rPr lang="en-US" altLang="zh-CN" sz="1600" dirty="0"/>
              <a:t>MCAS</a:t>
            </a:r>
            <a:r>
              <a:rPr lang="zh-CN" altLang="en-US" sz="1600" dirty="0"/>
              <a:t>系统会自动启动：</a:t>
            </a:r>
            <a:endParaRPr lang="en-US" altLang="zh-CN" sz="1600" dirty="0"/>
          </a:p>
          <a:p>
            <a:pPr marL="800100" lvl="1" indent="-342900">
              <a:buFont typeface="Arial" panose="020B0604020202020204" pitchFamily="34" charset="0"/>
              <a:buChar char="•"/>
            </a:pPr>
            <a:r>
              <a:rPr lang="zh-CN" altLang="en-US" sz="1600" dirty="0" smtClean="0"/>
              <a:t>仰角过高</a:t>
            </a:r>
            <a:endParaRPr lang="en-US" altLang="zh-CN" sz="1600" dirty="0" smtClean="0"/>
          </a:p>
          <a:p>
            <a:pPr marL="800100" lvl="1" indent="-342900">
              <a:buFont typeface="Arial" panose="020B0604020202020204" pitchFamily="34" charset="0"/>
              <a:buChar char="•"/>
            </a:pPr>
            <a:r>
              <a:rPr lang="zh-CN" altLang="en-US" sz="1600" dirty="0" smtClean="0"/>
              <a:t>自动驾驶脱开</a:t>
            </a:r>
            <a:endParaRPr lang="en-US" altLang="zh-CN" sz="1600" dirty="0" smtClean="0"/>
          </a:p>
          <a:p>
            <a:pPr marL="800100" lvl="1" indent="-342900">
              <a:buFont typeface="Arial" panose="020B0604020202020204" pitchFamily="34" charset="0"/>
              <a:buChar char="•"/>
            </a:pPr>
            <a:r>
              <a:rPr lang="zh-CN" altLang="en-US" sz="1600" dirty="0" smtClean="0"/>
              <a:t>襟翼收上位</a:t>
            </a:r>
            <a:endParaRPr lang="en-US" altLang="zh-CN" sz="1600" dirty="0" smtClean="0"/>
          </a:p>
          <a:p>
            <a:pPr marL="800100" lvl="1" indent="-342900">
              <a:buFont typeface="Arial" panose="020B0604020202020204" pitchFamily="34" charset="0"/>
              <a:buChar char="•"/>
            </a:pPr>
            <a:r>
              <a:rPr lang="zh-CN" altLang="en-US" sz="1600" dirty="0" smtClean="0"/>
              <a:t>急转弯</a:t>
            </a:r>
            <a:endParaRPr lang="en-US" altLang="zh-CN" sz="1600" dirty="0" smtClean="0"/>
          </a:p>
          <a:p>
            <a:pPr marL="342900" indent="-342900">
              <a:buFont typeface="Arial" panose="020B0604020202020204" pitchFamily="34" charset="0"/>
              <a:buChar char="•"/>
            </a:pPr>
            <a:endParaRPr lang="en-US" altLang="zh-CN" sz="1600" dirty="0"/>
          </a:p>
          <a:p>
            <a:r>
              <a:rPr lang="zh-CN" altLang="en-US" sz="1600" dirty="0"/>
              <a:t>遇到以下情况，</a:t>
            </a:r>
            <a:r>
              <a:rPr lang="en-US" altLang="zh-CN" sz="1600" dirty="0"/>
              <a:t>MCAS</a:t>
            </a:r>
            <a:r>
              <a:rPr lang="zh-CN" altLang="en-US" sz="1600" dirty="0"/>
              <a:t>系统会</a:t>
            </a:r>
            <a:r>
              <a:rPr lang="zh-CN" altLang="en-US" sz="1600" dirty="0" smtClean="0"/>
              <a:t>自动停止工作：</a:t>
            </a:r>
            <a:endParaRPr lang="en-US" altLang="zh-CN" sz="1600" dirty="0" smtClean="0"/>
          </a:p>
          <a:p>
            <a:pPr marL="742950" lvl="1" indent="-285750">
              <a:buFont typeface="Arial" panose="020B0604020202020204" pitchFamily="34" charset="0"/>
              <a:buChar char="•"/>
            </a:pPr>
            <a:r>
              <a:rPr lang="zh-CN" altLang="en-US" sz="1600" dirty="0" smtClean="0"/>
              <a:t>仰角充分降低</a:t>
            </a:r>
            <a:endParaRPr lang="en-US" altLang="zh-CN" sz="1600" dirty="0" smtClean="0"/>
          </a:p>
          <a:p>
            <a:pPr marL="742950" lvl="1" indent="-285750">
              <a:buFont typeface="Arial" panose="020B0604020202020204" pitchFamily="34" charset="0"/>
              <a:buChar char="•"/>
            </a:pPr>
            <a:r>
              <a:rPr lang="zh-CN" altLang="en-US" sz="1600" dirty="0" smtClean="0"/>
              <a:t>飞行员用手动调整来控制飞行</a:t>
            </a:r>
            <a:endParaRPr lang="en-US" altLang="zh-CN" sz="1600" dirty="0"/>
          </a:p>
          <a:p>
            <a:pPr marL="342900" indent="-342900">
              <a:buFont typeface="Arial" panose="020B0604020202020204" pitchFamily="34" charset="0"/>
              <a:buChar char="•"/>
            </a:pPr>
            <a:endParaRPr lang="zh-CN" altLang="en-US" sz="1600" dirty="0"/>
          </a:p>
        </p:txBody>
      </p:sp>
      <p:sp>
        <p:nvSpPr>
          <p:cNvPr id="8" name="文本框 7"/>
          <p:cNvSpPr txBox="1"/>
          <p:nvPr/>
        </p:nvSpPr>
        <p:spPr>
          <a:xfrm>
            <a:off x="4352015" y="2736568"/>
            <a:ext cx="4654811" cy="307777"/>
          </a:xfrm>
          <a:prstGeom prst="rect">
            <a:avLst/>
          </a:prstGeom>
          <a:noFill/>
        </p:spPr>
        <p:txBody>
          <a:bodyPr wrap="square" rtlCol="0">
            <a:spAutoFit/>
          </a:bodyPr>
          <a:lstStyle/>
          <a:p>
            <a:r>
              <a:rPr lang="en-US" altLang="zh-CN" sz="1400" dirty="0" smtClean="0"/>
              <a:t>MCAS</a:t>
            </a:r>
            <a:r>
              <a:rPr lang="zh-CN" altLang="en-US" sz="1400" dirty="0" smtClean="0"/>
              <a:t>系统向下推动喷气机机头，以降低失速风险</a:t>
            </a:r>
            <a:endParaRPr lang="zh-CN" altLang="en-US" sz="1400" dirty="0"/>
          </a:p>
        </p:txBody>
      </p:sp>
      <p:sp>
        <p:nvSpPr>
          <p:cNvPr id="9" name="文本框 8"/>
          <p:cNvSpPr txBox="1"/>
          <p:nvPr/>
        </p:nvSpPr>
        <p:spPr>
          <a:xfrm>
            <a:off x="4903799" y="5552537"/>
            <a:ext cx="2651102" cy="738664"/>
          </a:xfrm>
          <a:prstGeom prst="rect">
            <a:avLst/>
          </a:prstGeom>
          <a:noFill/>
        </p:spPr>
        <p:txBody>
          <a:bodyPr wrap="square" rtlCol="0">
            <a:spAutoFit/>
          </a:bodyPr>
          <a:lstStyle/>
          <a:p>
            <a:r>
              <a:rPr lang="en-US" altLang="zh-CN" sz="1400" dirty="0" smtClean="0"/>
              <a:t>MCAS</a:t>
            </a:r>
            <a:r>
              <a:rPr lang="zh-CN" altLang="en-US" sz="1400" dirty="0" smtClean="0"/>
              <a:t>系统以</a:t>
            </a:r>
            <a:r>
              <a:rPr lang="en-US" altLang="zh-CN" sz="1400" dirty="0" smtClean="0"/>
              <a:t>0.27</a:t>
            </a:r>
            <a:r>
              <a:rPr lang="zh-CN" altLang="en-US" sz="1400" dirty="0" smtClean="0"/>
              <a:t>度</a:t>
            </a:r>
            <a:r>
              <a:rPr lang="en-US" altLang="zh-CN" sz="1400" dirty="0" smtClean="0"/>
              <a:t>/</a:t>
            </a:r>
            <a:r>
              <a:rPr lang="zh-CN" altLang="en-US" sz="1400" dirty="0" smtClean="0"/>
              <a:t>秒的速度移动水平稳定器向上配平，直到达到</a:t>
            </a:r>
            <a:r>
              <a:rPr lang="en-US" altLang="zh-CN" sz="1400" dirty="0" smtClean="0"/>
              <a:t>2.5</a:t>
            </a:r>
            <a:r>
              <a:rPr lang="zh-CN" altLang="en-US" sz="1400" dirty="0" smtClean="0"/>
              <a:t>度和</a:t>
            </a:r>
            <a:r>
              <a:rPr lang="en-US" altLang="zh-CN" sz="1400" dirty="0" smtClean="0"/>
              <a:t>9.26</a:t>
            </a:r>
            <a:r>
              <a:rPr lang="zh-CN" altLang="en-US" sz="1400" dirty="0" smtClean="0"/>
              <a:t>秒</a:t>
            </a:r>
            <a:r>
              <a:rPr lang="zh-CN" altLang="en-US" sz="1400" dirty="0"/>
              <a:t>。</a:t>
            </a:r>
          </a:p>
        </p:txBody>
      </p:sp>
    </p:spTree>
    <p:extLst>
      <p:ext uri="{BB962C8B-B14F-4D97-AF65-F5344CB8AC3E}">
        <p14:creationId xmlns:p14="http://schemas.microsoft.com/office/powerpoint/2010/main" val="22099182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带来的新问题</a:t>
            </a:r>
            <a:endParaRPr lang="zh-CN" altLang="en-US" dirty="0"/>
          </a:p>
        </p:txBody>
      </p:sp>
      <p:sp>
        <p:nvSpPr>
          <p:cNvPr id="3" name="内容占位符 2"/>
          <p:cNvSpPr>
            <a:spLocks noGrp="1"/>
          </p:cNvSpPr>
          <p:nvPr>
            <p:ph idx="1"/>
          </p:nvPr>
        </p:nvSpPr>
        <p:spPr>
          <a:xfrm>
            <a:off x="990600" y="1295400"/>
            <a:ext cx="7706068" cy="4902200"/>
          </a:xfrm>
        </p:spPr>
        <p:txBody>
          <a:bodyPr>
            <a:normAutofit fontScale="92500" lnSpcReduction="20000"/>
          </a:bodyPr>
          <a:lstStyle/>
          <a:p>
            <a:pPr>
              <a:lnSpc>
                <a:spcPct val="120000"/>
              </a:lnSpc>
            </a:pPr>
            <a:r>
              <a:rPr lang="zh-CN" altLang="en-US" dirty="0" smtClean="0"/>
              <a:t>“在接受</a:t>
            </a:r>
            <a:r>
              <a:rPr lang="en-US" altLang="zh-CN" dirty="0" smtClean="0"/>
              <a:t>【</a:t>
            </a:r>
            <a:r>
              <a:rPr lang="zh-CN" altLang="en-US" dirty="0" smtClean="0"/>
              <a:t>美国联邦航空管理局</a:t>
            </a:r>
            <a:r>
              <a:rPr lang="en-US" altLang="zh-CN" dirty="0" smtClean="0"/>
              <a:t>】</a:t>
            </a:r>
            <a:r>
              <a:rPr lang="zh-CN" altLang="en-US" dirty="0" smtClean="0"/>
              <a:t>第</a:t>
            </a:r>
            <a:r>
              <a:rPr lang="en-US" altLang="zh-CN" dirty="0" smtClean="0"/>
              <a:t>25</a:t>
            </a:r>
            <a:r>
              <a:rPr lang="zh-CN" altLang="en-US" dirty="0" smtClean="0"/>
              <a:t>部认证过程中，为弥补飞机在某些独特操纵特性方面的不足”，波音悄然添加了一个新系统</a:t>
            </a:r>
            <a:r>
              <a:rPr lang="en-US" altLang="zh-CN" dirty="0" smtClean="0"/>
              <a:t>——MCAS </a:t>
            </a:r>
            <a:r>
              <a:rPr lang="zh-CN" altLang="en-US" dirty="0" smtClean="0"/>
              <a:t>。</a:t>
            </a:r>
            <a:endParaRPr lang="en-US" altLang="zh-CN" dirty="0" smtClean="0"/>
          </a:p>
          <a:p>
            <a:pPr lvl="1">
              <a:lnSpc>
                <a:spcPct val="120000"/>
              </a:lnSpc>
            </a:pPr>
            <a:r>
              <a:rPr lang="zh-CN" altLang="en-US" dirty="0" smtClean="0"/>
              <a:t>机动特性增强系统（</a:t>
            </a:r>
            <a:r>
              <a:rPr lang="en-US" altLang="zh-CN" dirty="0" smtClean="0"/>
              <a:t>MCAS</a:t>
            </a:r>
            <a:r>
              <a:rPr lang="zh-CN" altLang="en-US" dirty="0" smtClean="0"/>
              <a:t>）：</a:t>
            </a:r>
            <a:endParaRPr lang="en-US" altLang="zh-CN" dirty="0" smtClean="0"/>
          </a:p>
          <a:p>
            <a:pPr lvl="2">
              <a:lnSpc>
                <a:spcPct val="120000"/>
              </a:lnSpc>
            </a:pPr>
            <a:r>
              <a:rPr lang="zh-CN" altLang="en-US" dirty="0" smtClean="0"/>
              <a:t> “会在没有飞行员输入的情况下被触发”，并且“在有高负载因素的阶梯转弯，以及襟翼收起以接近失速的速度飞行时，系统会指令安定面</a:t>
            </a:r>
            <a:r>
              <a:rPr lang="en-US" altLang="zh-CN" dirty="0" smtClean="0"/>
              <a:t>(</a:t>
            </a:r>
            <a:r>
              <a:rPr lang="zh-CN" altLang="en-US" dirty="0" smtClean="0"/>
              <a:t>稳定器</a:t>
            </a:r>
            <a:r>
              <a:rPr lang="en-US" altLang="zh-CN" dirty="0" smtClean="0"/>
              <a:t>)</a:t>
            </a:r>
            <a:r>
              <a:rPr lang="zh-CN" altLang="en-US" dirty="0" smtClean="0"/>
              <a:t>向下俯冲以增强俯仰特性。”</a:t>
            </a:r>
            <a:endParaRPr lang="en-US" altLang="zh-CN" dirty="0" smtClean="0"/>
          </a:p>
          <a:p>
            <a:pPr lvl="2">
              <a:lnSpc>
                <a:spcPct val="120000"/>
              </a:lnSpc>
            </a:pPr>
            <a:r>
              <a:rPr lang="zh-CN" altLang="en-US" dirty="0"/>
              <a:t>当飞机在手动飞行情况下遇到仰角过高，导致飞机面临失速危险时，该系统会帮助飞行员压低机头。</a:t>
            </a:r>
            <a:endParaRPr lang="en-US" altLang="zh-CN" dirty="0" smtClean="0"/>
          </a:p>
          <a:p>
            <a:pPr lvl="3">
              <a:lnSpc>
                <a:spcPct val="120000"/>
              </a:lnSpc>
            </a:pPr>
            <a:r>
              <a:rPr lang="en-US" altLang="zh-CN" dirty="0" smtClean="0"/>
              <a:t>——</a:t>
            </a:r>
            <a:r>
              <a:rPr lang="zh-CN" altLang="en-US" dirty="0" smtClean="0"/>
              <a:t>美国西南航空公司的飞行员们的一系列常见问题（</a:t>
            </a:r>
            <a:r>
              <a:rPr lang="en-US" altLang="zh-CN" dirty="0" smtClean="0"/>
              <a:t>Q&amp;A</a:t>
            </a:r>
          </a:p>
          <a:p>
            <a:pPr>
              <a:lnSpc>
                <a:spcPct val="120000"/>
              </a:lnSpc>
            </a:pPr>
            <a:r>
              <a:rPr lang="zh-CN" altLang="en-US" dirty="0" smtClean="0"/>
              <a:t>这是典型地用计算机和软件弥补机械结构设计，从而降低成本的办法，即所谓的“智能化解决方案”</a:t>
            </a:r>
          </a:p>
        </p:txBody>
      </p:sp>
    </p:spTree>
    <p:extLst>
      <p:ext uri="{BB962C8B-B14F-4D97-AF65-F5344CB8AC3E}">
        <p14:creationId xmlns:p14="http://schemas.microsoft.com/office/powerpoint/2010/main" val="27929055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MCAS</a:t>
            </a:r>
            <a:r>
              <a:rPr lang="zh-CN" altLang="en-US" dirty="0" smtClean="0"/>
              <a:t>的运行</a:t>
            </a:r>
            <a:endParaRPr lang="zh-CN" altLang="en-US" dirty="0"/>
          </a:p>
        </p:txBody>
      </p:sp>
      <p:sp>
        <p:nvSpPr>
          <p:cNvPr id="3" name="内容占位符 2"/>
          <p:cNvSpPr>
            <a:spLocks noGrp="1"/>
          </p:cNvSpPr>
          <p:nvPr>
            <p:ph idx="1"/>
          </p:nvPr>
        </p:nvSpPr>
        <p:spPr>
          <a:xfrm>
            <a:off x="990600" y="1295400"/>
            <a:ext cx="7877106" cy="4902200"/>
          </a:xfrm>
        </p:spPr>
        <p:txBody>
          <a:bodyPr>
            <a:normAutofit fontScale="77500" lnSpcReduction="20000"/>
          </a:bodyPr>
          <a:lstStyle/>
          <a:p>
            <a:pPr indent="0">
              <a:lnSpc>
                <a:spcPct val="120000"/>
              </a:lnSpc>
            </a:pPr>
            <a:r>
              <a:rPr lang="zh-CN" altLang="en-US" dirty="0" smtClean="0">
                <a:effectLst/>
              </a:rPr>
              <a:t>当感知到仰角 </a:t>
            </a:r>
            <a:r>
              <a:rPr lang="en-US" altLang="zh-CN" dirty="0" smtClean="0">
                <a:effectLst/>
              </a:rPr>
              <a:t>(AOA</a:t>
            </a:r>
            <a:r>
              <a:rPr lang="zh-CN" altLang="en-US" dirty="0" smtClean="0">
                <a:effectLst/>
              </a:rPr>
              <a:t>，</a:t>
            </a:r>
            <a:r>
              <a:rPr lang="en-US" altLang="zh-CN" dirty="0"/>
              <a:t>A</a:t>
            </a:r>
            <a:r>
              <a:rPr lang="en-US" altLang="zh-CN" dirty="0" smtClean="0">
                <a:effectLst/>
              </a:rPr>
              <a:t>ngle of Attack)</a:t>
            </a:r>
            <a:r>
              <a:rPr lang="zh-CN" altLang="en-US" dirty="0" smtClean="0">
                <a:effectLst/>
              </a:rPr>
              <a:t>“超过基于空速和高度的阈值”时，</a:t>
            </a:r>
            <a:r>
              <a:rPr lang="en-US" altLang="zh-CN" dirty="0" smtClean="0">
                <a:effectLst/>
              </a:rPr>
              <a:t>MCAS</a:t>
            </a:r>
            <a:r>
              <a:rPr lang="zh-CN" altLang="en-US" dirty="0" smtClean="0">
                <a:effectLst/>
              </a:rPr>
              <a:t>系统会启动。这会导致</a:t>
            </a:r>
            <a:r>
              <a:rPr lang="en-US" altLang="zh-CN" dirty="0" smtClean="0">
                <a:effectLst/>
              </a:rPr>
              <a:t>737 Max</a:t>
            </a:r>
            <a:r>
              <a:rPr lang="zh-CN" altLang="en-US" dirty="0" smtClean="0">
                <a:effectLst/>
              </a:rPr>
              <a:t>的水平稳定器以</a:t>
            </a:r>
            <a:r>
              <a:rPr lang="en-US" altLang="zh-CN" dirty="0" smtClean="0">
                <a:effectLst/>
              </a:rPr>
              <a:t>0.27</a:t>
            </a:r>
            <a:r>
              <a:rPr lang="zh-CN" altLang="en-US" dirty="0" smtClean="0">
                <a:effectLst/>
              </a:rPr>
              <a:t>度</a:t>
            </a:r>
            <a:r>
              <a:rPr lang="en-US" altLang="zh-CN" dirty="0" smtClean="0">
                <a:effectLst/>
              </a:rPr>
              <a:t>/</a:t>
            </a:r>
            <a:r>
              <a:rPr lang="zh-CN" altLang="en-US" dirty="0" smtClean="0">
                <a:effectLst/>
              </a:rPr>
              <a:t>秒的速率向上倾斜，在</a:t>
            </a:r>
            <a:r>
              <a:rPr lang="en-US" altLang="zh-CN" dirty="0" smtClean="0">
                <a:effectLst/>
              </a:rPr>
              <a:t>10</a:t>
            </a:r>
            <a:r>
              <a:rPr lang="zh-CN" altLang="en-US" dirty="0" smtClean="0">
                <a:effectLst/>
              </a:rPr>
              <a:t>秒内达到</a:t>
            </a:r>
            <a:r>
              <a:rPr lang="en-US" altLang="zh-CN" dirty="0" smtClean="0">
                <a:effectLst/>
              </a:rPr>
              <a:t>2.5</a:t>
            </a:r>
            <a:r>
              <a:rPr lang="zh-CN" altLang="en-US" dirty="0" smtClean="0">
                <a:effectLst/>
              </a:rPr>
              <a:t>度的倾斜。</a:t>
            </a:r>
            <a:endParaRPr lang="en-US" altLang="zh-CN" dirty="0" smtClean="0">
              <a:effectLst/>
            </a:endParaRPr>
          </a:p>
          <a:p>
            <a:pPr indent="0">
              <a:lnSpc>
                <a:spcPct val="120000"/>
              </a:lnSpc>
            </a:pPr>
            <a:r>
              <a:rPr lang="zh-CN" altLang="en-US" dirty="0" smtClean="0">
                <a:effectLst/>
              </a:rPr>
              <a:t>稳定器的移动量取决于马赫数。</a:t>
            </a:r>
            <a:endParaRPr lang="en-US" altLang="zh-CN" dirty="0" smtClean="0">
              <a:effectLst/>
            </a:endParaRPr>
          </a:p>
          <a:p>
            <a:pPr lvl="1" indent="0">
              <a:lnSpc>
                <a:spcPct val="120000"/>
              </a:lnSpc>
            </a:pPr>
            <a:r>
              <a:rPr lang="zh-CN" altLang="en-US" dirty="0" smtClean="0">
                <a:effectLst/>
              </a:rPr>
              <a:t>在高马赫数时，稳定器的移动量较小；</a:t>
            </a:r>
            <a:endParaRPr lang="en-US" altLang="zh-CN" dirty="0" smtClean="0">
              <a:effectLst/>
            </a:endParaRPr>
          </a:p>
          <a:p>
            <a:pPr lvl="1" indent="0">
              <a:lnSpc>
                <a:spcPct val="120000"/>
              </a:lnSpc>
            </a:pPr>
            <a:r>
              <a:rPr lang="zh-CN" altLang="en-US" dirty="0" smtClean="0">
                <a:effectLst/>
              </a:rPr>
              <a:t>在低马赫数时，稳定器的移动量则较大。</a:t>
            </a:r>
            <a:endParaRPr lang="en-US" altLang="zh-CN" dirty="0" smtClean="0">
              <a:effectLst/>
            </a:endParaRPr>
          </a:p>
          <a:p>
            <a:pPr indent="0">
              <a:lnSpc>
                <a:spcPct val="120000"/>
              </a:lnSpc>
            </a:pPr>
            <a:r>
              <a:rPr lang="en-US" altLang="zh-CN" dirty="0" smtClean="0">
                <a:effectLst/>
              </a:rPr>
              <a:t>MCAS</a:t>
            </a:r>
            <a:r>
              <a:rPr lang="zh-CN" altLang="en-US" dirty="0" smtClean="0">
                <a:effectLst/>
              </a:rPr>
              <a:t>系统下的配平系统不会仅仅因为移动了控制</a:t>
            </a:r>
            <a:r>
              <a:rPr lang="zh-CN" altLang="en-US" dirty="0" smtClean="0"/>
              <a:t>轭</a:t>
            </a:r>
            <a:r>
              <a:rPr lang="en-US" altLang="zh-CN" dirty="0" smtClean="0"/>
              <a:t>(Control yoke)</a:t>
            </a:r>
            <a:r>
              <a:rPr lang="zh-CN" altLang="en-US" dirty="0" smtClean="0">
                <a:effectLst/>
              </a:rPr>
              <a:t>而停止工作。</a:t>
            </a:r>
          </a:p>
          <a:p>
            <a:pPr indent="0">
              <a:lnSpc>
                <a:spcPct val="120000"/>
              </a:lnSpc>
            </a:pPr>
            <a:r>
              <a:rPr lang="zh-CN" altLang="en-US" dirty="0" smtClean="0">
                <a:effectLst/>
              </a:rPr>
              <a:t>如果</a:t>
            </a:r>
            <a:r>
              <a:rPr lang="en-US" altLang="zh-CN" dirty="0" smtClean="0">
                <a:effectLst/>
              </a:rPr>
              <a:t>Max</a:t>
            </a:r>
            <a:r>
              <a:rPr lang="zh-CN" altLang="en-US" dirty="0" smtClean="0">
                <a:effectLst/>
              </a:rPr>
              <a:t>或者其传感器错误地认为其处于较高的仰角（</a:t>
            </a:r>
            <a:r>
              <a:rPr lang="en-US" altLang="zh-CN" dirty="0" err="1" smtClean="0">
                <a:effectLst/>
              </a:rPr>
              <a:t>AoA</a:t>
            </a:r>
            <a:r>
              <a:rPr lang="zh-CN" altLang="en-US" dirty="0" smtClean="0">
                <a:effectLst/>
              </a:rPr>
              <a:t>），“</a:t>
            </a:r>
            <a:r>
              <a:rPr lang="en-US" altLang="zh-CN" dirty="0" smtClean="0">
                <a:effectLst/>
              </a:rPr>
              <a:t>MCAS</a:t>
            </a:r>
            <a:r>
              <a:rPr lang="zh-CN" altLang="en-US" dirty="0" smtClean="0">
                <a:effectLst/>
              </a:rPr>
              <a:t>系统功能会重新</a:t>
            </a:r>
            <a:r>
              <a:rPr lang="zh-CN" altLang="en-US" dirty="0" smtClean="0"/>
              <a:t>下达稳定</a:t>
            </a:r>
            <a:r>
              <a:rPr lang="zh-CN" altLang="en-US" dirty="0" smtClean="0">
                <a:effectLst/>
              </a:rPr>
              <a:t>指令。”</a:t>
            </a:r>
            <a:endParaRPr lang="en-US" altLang="zh-CN" dirty="0" smtClean="0">
              <a:effectLst/>
            </a:endParaRPr>
          </a:p>
          <a:p>
            <a:pPr indent="0">
              <a:lnSpc>
                <a:spcPct val="120000"/>
              </a:lnSpc>
            </a:pPr>
            <a:r>
              <a:rPr lang="zh-CN" altLang="en-US" dirty="0" smtClean="0">
                <a:effectLst/>
              </a:rPr>
              <a:t>如果飞行员操控</a:t>
            </a:r>
            <a:r>
              <a:rPr lang="en-US" altLang="zh-CN" dirty="0" smtClean="0">
                <a:effectLst/>
              </a:rPr>
              <a:t>MCAS</a:t>
            </a:r>
            <a:r>
              <a:rPr lang="zh-CN" altLang="en-US" dirty="0" smtClean="0">
                <a:effectLst/>
              </a:rPr>
              <a:t>系统自动指令机头下俯动作，手动配平飞机，</a:t>
            </a:r>
            <a:r>
              <a:rPr lang="en-US" altLang="zh-CN" dirty="0" smtClean="0">
                <a:effectLst/>
              </a:rPr>
              <a:t>MCAS</a:t>
            </a:r>
            <a:r>
              <a:rPr lang="zh-CN" altLang="en-US" dirty="0" smtClean="0">
                <a:effectLst/>
              </a:rPr>
              <a:t>系统则会停止工作。</a:t>
            </a:r>
            <a:endParaRPr lang="en-US" altLang="zh-CN" dirty="0" smtClean="0">
              <a:effectLst/>
            </a:endParaRPr>
          </a:p>
          <a:p>
            <a:r>
              <a:rPr lang="en-US" altLang="zh-CN" sz="900" u="sng" dirty="0">
                <a:hlinkClick r:id="rId2"/>
              </a:rPr>
              <a:t>https://theaircurrent.com/aviation-safety/what-is-the-boeing-737-max-maneuvering-characteristics-augmentation-system-mcas-jt610/?lang=zh-hans</a:t>
            </a:r>
            <a:endParaRPr lang="zh-CN" altLang="zh-CN" sz="900" dirty="0"/>
          </a:p>
          <a:p>
            <a:pPr marL="0" indent="0">
              <a:buNone/>
            </a:pPr>
            <a:endParaRPr lang="zh-CN" altLang="en-US" dirty="0" smtClean="0">
              <a:effectLst/>
            </a:endParaRPr>
          </a:p>
          <a:p>
            <a:endParaRPr lang="zh-CN" altLang="en-US" dirty="0"/>
          </a:p>
        </p:txBody>
      </p:sp>
    </p:spTree>
    <p:extLst>
      <p:ext uri="{BB962C8B-B14F-4D97-AF65-F5344CB8AC3E}">
        <p14:creationId xmlns:p14="http://schemas.microsoft.com/office/powerpoint/2010/main" val="41473338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波音</a:t>
            </a:r>
            <a:r>
              <a:rPr lang="zh-CN" altLang="en-US" dirty="0" smtClean="0"/>
              <a:t>的公开信</a:t>
            </a:r>
            <a:endParaRPr lang="zh-CN" altLang="en-US" dirty="0"/>
          </a:p>
        </p:txBody>
      </p:sp>
      <p:sp>
        <p:nvSpPr>
          <p:cNvPr id="3" name="内容占位符 2"/>
          <p:cNvSpPr>
            <a:spLocks noGrp="1"/>
          </p:cNvSpPr>
          <p:nvPr>
            <p:ph idx="1"/>
          </p:nvPr>
        </p:nvSpPr>
        <p:spPr>
          <a:xfrm>
            <a:off x="914400" y="1400654"/>
            <a:ext cx="7808581" cy="4902200"/>
          </a:xfrm>
        </p:spPr>
        <p:txBody>
          <a:bodyPr/>
          <a:lstStyle/>
          <a:p>
            <a:r>
              <a:rPr lang="en-US" altLang="zh-CN" sz="2400" dirty="0"/>
              <a:t>2019</a:t>
            </a:r>
            <a:r>
              <a:rPr lang="zh-CN" altLang="en-US" sz="2400" dirty="0"/>
              <a:t>年</a:t>
            </a:r>
            <a:r>
              <a:rPr lang="en-US" altLang="zh-CN" sz="2400" dirty="0"/>
              <a:t>4</a:t>
            </a:r>
            <a:r>
              <a:rPr lang="zh-CN" altLang="en-US" sz="2400" dirty="0"/>
              <a:t>月</a:t>
            </a:r>
            <a:r>
              <a:rPr lang="en-US" altLang="zh-CN" sz="2400" dirty="0"/>
              <a:t>4</a:t>
            </a:r>
            <a:r>
              <a:rPr lang="zh-CN" altLang="en-US" sz="2400" dirty="0" smtClean="0"/>
              <a:t>日，</a:t>
            </a:r>
            <a:r>
              <a:rPr lang="zh-CN" altLang="zh-CN" sz="2400" dirty="0" smtClean="0"/>
              <a:t>丹尼斯</a:t>
            </a:r>
            <a:r>
              <a:rPr lang="en-US" altLang="zh-CN" sz="2400" dirty="0"/>
              <a:t>•</a:t>
            </a:r>
            <a:r>
              <a:rPr lang="zh-CN" altLang="zh-CN" sz="2400" dirty="0" smtClean="0"/>
              <a:t>米伦伯格</a:t>
            </a:r>
            <a:r>
              <a:rPr lang="en-US" altLang="zh-CN" sz="2400" dirty="0"/>
              <a:t>——</a:t>
            </a:r>
            <a:r>
              <a:rPr lang="zh-CN" altLang="zh-CN" sz="2400" dirty="0" smtClean="0"/>
              <a:t>波音公司</a:t>
            </a:r>
            <a:r>
              <a:rPr lang="zh-CN" altLang="zh-CN" sz="2400" dirty="0"/>
              <a:t>董事长、总裁兼</a:t>
            </a:r>
            <a:r>
              <a:rPr lang="zh-CN" altLang="zh-CN" sz="2400" dirty="0" smtClean="0"/>
              <a:t>首席执行官</a:t>
            </a:r>
            <a:r>
              <a:rPr lang="zh-CN" altLang="en-US" sz="2400" dirty="0" smtClean="0"/>
              <a:t>，发表</a:t>
            </a:r>
            <a:r>
              <a:rPr lang="en-US" altLang="zh-CN" sz="2400" dirty="0" smtClean="0"/>
              <a:t>《</a:t>
            </a:r>
            <a:r>
              <a:rPr lang="zh-TW" altLang="zh-CN" sz="2400" dirty="0" smtClean="0"/>
              <a:t>波音首席执行官致航空公司、乘客和航空界的公开信</a:t>
            </a:r>
            <a:r>
              <a:rPr lang="en-US" altLang="zh-CN" sz="2400" dirty="0" smtClean="0"/>
              <a:t>》</a:t>
            </a:r>
            <a:r>
              <a:rPr lang="zh-CN" altLang="en-US" sz="2400" dirty="0" smtClean="0"/>
              <a:t>：</a:t>
            </a:r>
            <a:endParaRPr lang="en-US" altLang="zh-CN" sz="2400" dirty="0" smtClean="0"/>
          </a:p>
          <a:p>
            <a:pPr lvl="1"/>
            <a:r>
              <a:rPr lang="zh-CN" altLang="en-US" sz="2000" dirty="0" smtClean="0"/>
              <a:t>“</a:t>
            </a:r>
            <a:r>
              <a:rPr lang="en-US" altLang="zh-CN" sz="2000" dirty="0" smtClean="0"/>
              <a:t>….</a:t>
            </a:r>
            <a:r>
              <a:rPr lang="zh-CN" altLang="zh-CN" sz="2000" dirty="0"/>
              <a:t>根据狮航</a:t>
            </a:r>
            <a:r>
              <a:rPr lang="en-US" altLang="zh-CN" sz="2000" dirty="0"/>
              <a:t>610</a:t>
            </a:r>
            <a:r>
              <a:rPr lang="zh-CN" altLang="zh-CN" sz="2000" dirty="0"/>
              <a:t>航班事故中的事实，以及从埃塞航</a:t>
            </a:r>
            <a:r>
              <a:rPr lang="en-US" altLang="zh-CN" sz="2000" dirty="0"/>
              <a:t>302</a:t>
            </a:r>
            <a:r>
              <a:rPr lang="zh-CN" altLang="zh-CN" sz="2000" dirty="0"/>
              <a:t>航班事故中正在获得的新数据，我们正采取措施全面确保</a:t>
            </a:r>
            <a:r>
              <a:rPr lang="en-US" altLang="zh-CN" sz="2000" dirty="0"/>
              <a:t>737 MAX</a:t>
            </a:r>
            <a:r>
              <a:rPr lang="zh-CN" altLang="zh-CN" sz="2000" dirty="0"/>
              <a:t>的安全。我们深知机队停飞给我们的客户和公众带来困难，对此我们表示歉意</a:t>
            </a:r>
            <a:r>
              <a:rPr lang="zh-CN" altLang="zh-CN" sz="2000" dirty="0" smtClean="0"/>
              <a:t>。</a:t>
            </a:r>
            <a:r>
              <a:rPr lang="zh-CN" altLang="en-US" sz="2000" dirty="0" smtClean="0"/>
              <a:t>”</a:t>
            </a:r>
            <a:endParaRPr lang="en-US" altLang="zh-CN" sz="2000" dirty="0" smtClean="0"/>
          </a:p>
          <a:p>
            <a:pPr lvl="1"/>
            <a:r>
              <a:rPr lang="zh-CN" altLang="en-US" sz="2000" dirty="0"/>
              <a:t>“</a:t>
            </a:r>
            <a:r>
              <a:rPr lang="en-US" altLang="zh-CN" sz="2000" dirty="0"/>
              <a:t>….</a:t>
            </a:r>
            <a:r>
              <a:rPr lang="zh-CN" altLang="en-US" sz="2000" dirty="0"/>
              <a:t>很快，我们将推出针对</a:t>
            </a:r>
            <a:r>
              <a:rPr lang="en-US" altLang="zh-CN" sz="2000" dirty="0"/>
              <a:t>737 MAX</a:t>
            </a:r>
            <a:r>
              <a:rPr lang="zh-CN" altLang="en-US" sz="2000" dirty="0"/>
              <a:t>的软件更新和相关的飞行员培训，以解决从狮航</a:t>
            </a:r>
            <a:r>
              <a:rPr lang="en-US" altLang="zh-CN" sz="2000" dirty="0"/>
              <a:t>610</a:t>
            </a:r>
            <a:r>
              <a:rPr lang="zh-CN" altLang="en-US" sz="2000" dirty="0"/>
              <a:t>航班事故中所发现的问题。自去年</a:t>
            </a:r>
            <a:r>
              <a:rPr lang="en-US" altLang="zh-CN" sz="2000" dirty="0"/>
              <a:t>10</a:t>
            </a:r>
            <a:r>
              <a:rPr lang="zh-CN" altLang="en-US" sz="2000" dirty="0"/>
              <a:t>月狮航事故以及近期的埃塞航事故发生以来，我们一直在与美国联邦航空管理局、交通运输部和国家运输安全委员会就相关的所有问题进行着全面的合作。”</a:t>
            </a:r>
            <a:endParaRPr lang="zh-CN" altLang="zh-CN" sz="2000" dirty="0"/>
          </a:p>
          <a:p>
            <a:endParaRPr lang="en-US" altLang="zh-TW" dirty="0" smtClean="0"/>
          </a:p>
          <a:p>
            <a:endParaRPr lang="zh-CN" altLang="en-US" dirty="0"/>
          </a:p>
        </p:txBody>
      </p:sp>
    </p:spTree>
    <p:extLst>
      <p:ext uri="{BB962C8B-B14F-4D97-AF65-F5344CB8AC3E}">
        <p14:creationId xmlns:p14="http://schemas.microsoft.com/office/powerpoint/2010/main" val="3320225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几十年来，欧美国家遵循的基于</a:t>
            </a:r>
            <a:r>
              <a:rPr lang="en-US" dirty="0" smtClean="0"/>
              <a:t>DO-178B</a:t>
            </a:r>
            <a:r>
              <a:rPr lang="zh-CN" altLang="en-US" dirty="0" smtClean="0"/>
              <a:t>的认证制度，并通过严格的认证和审定，提高机载电子设备和地面设备和系统的可信性。</a:t>
            </a:r>
            <a:endParaRPr lang="en-US" altLang="zh-CN" dirty="0" smtClean="0"/>
          </a:p>
          <a:p>
            <a:r>
              <a:rPr lang="zh-CN" altLang="en-US" dirty="0" smtClean="0"/>
              <a:t>“安全关键”软件在民用航空的发展中，不仅要解决有没有的问题，更重要的是要解决安全与否的问题。</a:t>
            </a:r>
            <a:endParaRPr lang="en-US" altLang="zh-CN" dirty="0" smtClean="0"/>
          </a:p>
          <a:p>
            <a:r>
              <a:rPr lang="zh-CN" altLang="en-US" dirty="0" smtClean="0"/>
              <a:t>只有向客户</a:t>
            </a:r>
            <a:r>
              <a:rPr lang="en-US" dirty="0" smtClean="0"/>
              <a:t>(</a:t>
            </a:r>
            <a:r>
              <a:rPr lang="zh-CN" altLang="en-US" dirty="0" smtClean="0"/>
              <a:t>乘坐民用航空的人和管理当局</a:t>
            </a:r>
            <a:r>
              <a:rPr lang="en-US" dirty="0" smtClean="0"/>
              <a:t>)</a:t>
            </a:r>
            <a:r>
              <a:rPr lang="zh-CN" altLang="en-US" dirty="0" smtClean="0"/>
              <a:t>表明和证明飞机的安全性，才能赢得客户，才能进一步发展。</a:t>
            </a:r>
            <a:endParaRPr lang="en-US" altLang="zh-CN" dirty="0" smtClean="0"/>
          </a:p>
          <a:p>
            <a:r>
              <a:rPr lang="zh-CN" altLang="en-US" dirty="0" smtClean="0"/>
              <a:t>严格执行</a:t>
            </a:r>
            <a:r>
              <a:rPr lang="en-US" altLang="zh-CN" dirty="0"/>
              <a:t>(</a:t>
            </a:r>
            <a:r>
              <a:rPr lang="zh-CN" altLang="en-US" dirty="0"/>
              <a:t>系统、硬件和软件</a:t>
            </a:r>
            <a:r>
              <a:rPr lang="en-US" altLang="zh-CN" dirty="0"/>
              <a:t>)</a:t>
            </a:r>
            <a:r>
              <a:rPr lang="zh-CN" altLang="en-US" dirty="0" smtClean="0"/>
              <a:t>认证和审定过程</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43001" y="1650635"/>
            <a:ext cx="7527354" cy="4902200"/>
          </a:xfrm>
        </p:spPr>
        <p:txBody>
          <a:bodyPr/>
          <a:lstStyle/>
          <a:p>
            <a:pPr lvl="1">
              <a:buFont typeface="Wingdings" panose="05000000000000000000" pitchFamily="2" charset="2"/>
              <a:buChar char="u"/>
            </a:pPr>
            <a:r>
              <a:rPr lang="zh-CN" altLang="en-US" b="1" dirty="0" smtClean="0"/>
              <a:t>原则</a:t>
            </a:r>
            <a:r>
              <a:rPr lang="en-US" b="1" dirty="0" smtClean="0"/>
              <a:t>9</a:t>
            </a:r>
            <a:r>
              <a:rPr lang="zh-CN" altLang="en-US" b="1" dirty="0" smtClean="0"/>
              <a:t>：预设故障路径</a:t>
            </a:r>
            <a:endParaRPr lang="en-US" altLang="zh-CN" dirty="0"/>
          </a:p>
          <a:p>
            <a:pPr lvl="2"/>
            <a:r>
              <a:rPr lang="zh-CN" altLang="en-US" dirty="0" smtClean="0"/>
              <a:t>控制和处理故障发生后的后果，限制故障对安全的影响。</a:t>
            </a:r>
          </a:p>
          <a:p>
            <a:pPr lvl="1">
              <a:buFont typeface="Wingdings" panose="05000000000000000000" pitchFamily="2" charset="2"/>
              <a:buChar char="u"/>
            </a:pPr>
            <a:r>
              <a:rPr lang="zh-CN" altLang="en-US" b="1" dirty="0" smtClean="0"/>
              <a:t>原则</a:t>
            </a:r>
            <a:r>
              <a:rPr lang="en-US" b="1" dirty="0" smtClean="0"/>
              <a:t>10</a:t>
            </a:r>
            <a:r>
              <a:rPr lang="zh-CN" altLang="en-US" b="1" dirty="0" smtClean="0"/>
              <a:t>：安全性余量或因素</a:t>
            </a:r>
            <a:endParaRPr lang="en-US" altLang="zh-CN" dirty="0"/>
          </a:p>
          <a:p>
            <a:pPr lvl="2"/>
            <a:r>
              <a:rPr lang="zh-CN" altLang="en-US" dirty="0" smtClean="0"/>
              <a:t>明确未定义的或不可见的灾害发生的条件的余量，避免满负荷的飞行。</a:t>
            </a:r>
          </a:p>
          <a:p>
            <a:pPr lvl="1">
              <a:buFont typeface="Wingdings" panose="05000000000000000000" pitchFamily="2" charset="2"/>
              <a:buChar char="u"/>
            </a:pPr>
            <a:r>
              <a:rPr lang="zh-CN" altLang="en-US" b="1" dirty="0" smtClean="0"/>
              <a:t>原则</a:t>
            </a:r>
            <a:r>
              <a:rPr lang="en-US" b="1" dirty="0" smtClean="0"/>
              <a:t>11</a:t>
            </a:r>
            <a:r>
              <a:rPr lang="zh-CN" altLang="en-US" b="1" dirty="0" smtClean="0"/>
              <a:t>：容错</a:t>
            </a:r>
            <a:endParaRPr lang="en-US" altLang="zh-CN" dirty="0" smtClean="0"/>
          </a:p>
          <a:p>
            <a:pPr lvl="2"/>
            <a:r>
              <a:rPr lang="zh-CN" altLang="en-US" dirty="0" smtClean="0"/>
              <a:t>在飞机的设计、测试、运行和维护中，考虑可预见的错误的后果，容纳错误的发生。</a:t>
            </a:r>
          </a:p>
          <a:p>
            <a:pPr marL="1200150" lvl="3" indent="-342900"/>
            <a:endParaRPr lang="zh-CN" altLang="en-US" dirty="0" smtClean="0"/>
          </a:p>
          <a:p>
            <a:pPr lvl="1"/>
            <a:endParaRPr lang="zh-CN" altLang="en-US" dirty="0"/>
          </a:p>
        </p:txBody>
      </p:sp>
    </p:spTree>
    <p:extLst>
      <p:ext uri="{BB962C8B-B14F-4D97-AF65-F5344CB8AC3E}">
        <p14:creationId xmlns:p14="http://schemas.microsoft.com/office/powerpoint/2010/main" val="875597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23.2.2 </a:t>
            </a:r>
            <a:r>
              <a:rPr lang="zh-CN" altLang="en-US" dirty="0" smtClean="0"/>
              <a:t>航空系统灾难等级</a:t>
            </a:r>
            <a:endParaRPr lang="zh-CN" altLang="en-US" dirty="0"/>
          </a:p>
        </p:txBody>
      </p:sp>
      <p:sp>
        <p:nvSpPr>
          <p:cNvPr id="3" name="内容占位符 2"/>
          <p:cNvSpPr>
            <a:spLocks noGrp="1"/>
          </p:cNvSpPr>
          <p:nvPr>
            <p:ph idx="1"/>
          </p:nvPr>
        </p:nvSpPr>
        <p:spPr/>
        <p:txBody>
          <a:bodyPr/>
          <a:lstStyle/>
          <a:p>
            <a:r>
              <a:rPr lang="zh-CN" altLang="zh-CN" dirty="0"/>
              <a:t>美国联邦航空</a:t>
            </a:r>
            <a:r>
              <a:rPr lang="zh-CN" altLang="zh-CN" dirty="0" smtClean="0"/>
              <a:t>署</a:t>
            </a:r>
            <a:r>
              <a:rPr lang="en-US" altLang="zh-CN" dirty="0" smtClean="0"/>
              <a:t>AC 25-1308-1A</a:t>
            </a:r>
            <a:r>
              <a:rPr lang="zh-CN" altLang="zh-CN" dirty="0" smtClean="0"/>
              <a:t>和</a:t>
            </a:r>
            <a:r>
              <a:rPr lang="zh-CN" altLang="zh-CN" dirty="0"/>
              <a:t>欧洲联合</a:t>
            </a:r>
            <a:r>
              <a:rPr lang="zh-CN" altLang="zh-CN" dirty="0" smtClean="0"/>
              <a:t>航空局</a:t>
            </a:r>
            <a:r>
              <a:rPr lang="en-US" altLang="zh-CN" dirty="0" smtClean="0"/>
              <a:t>AMJ 25-1309</a:t>
            </a:r>
            <a:r>
              <a:rPr lang="zh-CN" altLang="en-US" dirty="0" smtClean="0"/>
              <a:t>的</a:t>
            </a:r>
            <a:r>
              <a:rPr lang="zh-CN" altLang="zh-CN" dirty="0" smtClean="0"/>
              <a:t>航空灾难定义</a:t>
            </a:r>
            <a:r>
              <a:rPr lang="zh-CN" altLang="en-US" dirty="0" smtClean="0"/>
              <a:t>：</a:t>
            </a:r>
            <a:endParaRPr lang="en-US" dirty="0" smtClean="0"/>
          </a:p>
          <a:p>
            <a:pPr lvl="1"/>
            <a:r>
              <a:rPr lang="en-US" dirty="0" smtClean="0"/>
              <a:t>a. </a:t>
            </a:r>
            <a:r>
              <a:rPr lang="zh-CN" altLang="en-US" dirty="0" smtClean="0"/>
              <a:t>重大灾难</a:t>
            </a:r>
            <a:r>
              <a:rPr lang="en-US" dirty="0" smtClean="0"/>
              <a:t> (Catastrophic)</a:t>
            </a:r>
            <a:r>
              <a:rPr lang="zh-CN" altLang="en-US" dirty="0" smtClean="0"/>
              <a:t>：</a:t>
            </a:r>
            <a:endParaRPr lang="en-US" altLang="zh-CN" dirty="0" smtClean="0"/>
          </a:p>
          <a:p>
            <a:pPr lvl="2"/>
            <a:r>
              <a:rPr lang="zh-CN" altLang="en-US" dirty="0" smtClean="0"/>
              <a:t>该故障引起飞行和降落安全；</a:t>
            </a:r>
          </a:p>
          <a:p>
            <a:pPr lvl="1"/>
            <a:r>
              <a:rPr lang="en-US" dirty="0" smtClean="0"/>
              <a:t>b. </a:t>
            </a:r>
            <a:r>
              <a:rPr lang="zh-CN" altLang="en-US" dirty="0" smtClean="0"/>
              <a:t>主要灾难（</a:t>
            </a:r>
            <a:r>
              <a:rPr lang="en-US" dirty="0" smtClean="0"/>
              <a:t>Hazardous/Severe-Major</a:t>
            </a:r>
            <a:r>
              <a:rPr lang="zh-CN" altLang="en-US" dirty="0" smtClean="0"/>
              <a:t>）：</a:t>
            </a:r>
            <a:endParaRPr lang="en-US" altLang="zh-CN" dirty="0" smtClean="0"/>
          </a:p>
          <a:p>
            <a:pPr lvl="2"/>
            <a:r>
              <a:rPr lang="zh-CN" altLang="en-US" dirty="0" smtClean="0"/>
              <a:t>故障发生会降低飞行器的能力，或导致降低飞行员操作的能力。从而导致：</a:t>
            </a:r>
            <a:endParaRPr lang="en-US" altLang="zh-CN" dirty="0" smtClean="0"/>
          </a:p>
          <a:p>
            <a:pPr lvl="3"/>
            <a:r>
              <a:rPr lang="en-US" dirty="0" smtClean="0"/>
              <a:t>(1)</a:t>
            </a:r>
            <a:r>
              <a:rPr lang="zh-CN" altLang="en-US" dirty="0" smtClean="0"/>
              <a:t>安全余量或功能能力大大降低，</a:t>
            </a:r>
            <a:endParaRPr lang="en-US" altLang="zh-CN" dirty="0" smtClean="0"/>
          </a:p>
          <a:p>
            <a:pPr lvl="3"/>
            <a:r>
              <a:rPr lang="en-US" dirty="0" smtClean="0"/>
              <a:t>(2) </a:t>
            </a:r>
            <a:r>
              <a:rPr lang="zh-CN" altLang="en-US" dirty="0" smtClean="0"/>
              <a:t>产生物理上的困难，使得飞行团队不能够准确、可靠地完成任务，</a:t>
            </a:r>
            <a:endParaRPr lang="en-US" altLang="zh-CN" dirty="0" smtClean="0"/>
          </a:p>
          <a:p>
            <a:pPr lvl="3"/>
            <a:r>
              <a:rPr lang="zh-CN" altLang="en-US" dirty="0" smtClean="0"/>
              <a:t>或</a:t>
            </a:r>
            <a:r>
              <a:rPr lang="en-US" dirty="0" smtClean="0"/>
              <a:t> (3) </a:t>
            </a:r>
            <a:r>
              <a:rPr lang="zh-CN" altLang="en-US" dirty="0" smtClean="0"/>
              <a:t>影响乘客的安全</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816</TotalTime>
  <Words>8550</Words>
  <Application>Microsoft Office PowerPoint</Application>
  <PresentationFormat>全屏显示(4:3)</PresentationFormat>
  <Paragraphs>742</Paragraphs>
  <Slides>78</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78</vt:i4>
      </vt:variant>
    </vt:vector>
  </HeadingPairs>
  <TitlesOfParts>
    <vt:vector size="90" baseType="lpstr">
      <vt:lpstr>&amp;quot</vt:lpstr>
      <vt:lpstr>Roboto</vt:lpstr>
      <vt:lpstr>华文行楷</vt:lpstr>
      <vt:lpstr>楷体</vt:lpstr>
      <vt:lpstr>宋体</vt:lpstr>
      <vt:lpstr>Arial</vt:lpstr>
      <vt:lpstr>Calibri</vt:lpstr>
      <vt:lpstr>Monotype Corsiva</vt:lpstr>
      <vt:lpstr>Times New Roman</vt:lpstr>
      <vt:lpstr>Wingdings</vt:lpstr>
      <vt:lpstr>新模板-7</vt:lpstr>
      <vt:lpstr>自定义设计方案</vt:lpstr>
      <vt:lpstr>第 23 章 民用航空领域软件过程</vt:lpstr>
      <vt:lpstr>目录</vt:lpstr>
      <vt:lpstr>23.1 引言 </vt:lpstr>
      <vt:lpstr>23.2 总体要求</vt:lpstr>
      <vt:lpstr>23.2.1 民用航空的“故障-安全”设计理念</vt:lpstr>
      <vt:lpstr>设计原则</vt:lpstr>
      <vt:lpstr>PowerPoint 演示文稿</vt:lpstr>
      <vt:lpstr>PowerPoint 演示文稿</vt:lpstr>
      <vt:lpstr>23.2.2 航空系统灾难等级</vt:lpstr>
      <vt:lpstr>23.2.2 航空系统灾难等级</vt:lpstr>
      <vt:lpstr>23.2.3 民用航空中的安全关键软件</vt:lpstr>
      <vt:lpstr>23.2.3.1机载软件开发标准</vt:lpstr>
      <vt:lpstr>23.2.3.2地面系统和软件</vt:lpstr>
      <vt:lpstr>23.2.4认证机制</vt:lpstr>
      <vt:lpstr>23.3 机载系统与设备软件的开发</vt:lpstr>
      <vt:lpstr>23.3.1 从系统到软件安全评估要求</vt:lpstr>
      <vt:lpstr>系统与软件生命周期关系及安全信息流</vt:lpstr>
      <vt:lpstr>软件生命周期要求</vt:lpstr>
      <vt:lpstr>23.3.2 软件生命周期</vt:lpstr>
      <vt:lpstr>23.3.2 软件生命周期</vt:lpstr>
      <vt:lpstr>生命周期是一个可迭代的过程</vt:lpstr>
      <vt:lpstr>23.3.3 软件开发过程</vt:lpstr>
      <vt:lpstr>23.3.3.1 软件需求过程</vt:lpstr>
      <vt:lpstr>PowerPoint 演示文稿</vt:lpstr>
      <vt:lpstr>23.3.3.1 软件需求过程</vt:lpstr>
      <vt:lpstr>23.3.3.2 软件设计过程</vt:lpstr>
      <vt:lpstr>23.3.3.2 软件设计过程</vt:lpstr>
      <vt:lpstr>23.3.3.2 软件设计过程</vt:lpstr>
      <vt:lpstr>23.3.3.2 软件设计过程</vt:lpstr>
      <vt:lpstr>23.3.3.3 软件编码过程</vt:lpstr>
      <vt:lpstr>PowerPoint 演示文稿</vt:lpstr>
      <vt:lpstr>23.3.3.4 集成过程</vt:lpstr>
      <vt:lpstr>废代码和死代码</vt:lpstr>
      <vt:lpstr>消除软件废代码和死代码的指导原则</vt:lpstr>
      <vt:lpstr>23.3.4 其它过程及各过程的关系</vt:lpstr>
      <vt:lpstr>23.3.5 认证的联络过程</vt:lpstr>
      <vt:lpstr>23.3.5.1 符合性计划</vt:lpstr>
      <vt:lpstr>23.3.5.2 符合性证据</vt:lpstr>
      <vt:lpstr>23.3.5.3 提交的材料</vt:lpstr>
      <vt:lpstr>材料分类</vt:lpstr>
      <vt:lpstr>23.3.6 商业软件的认证</vt:lpstr>
      <vt:lpstr>23.3.6.1 RTOS的认证</vt:lpstr>
      <vt:lpstr>认证的成本与安全程度</vt:lpstr>
      <vt:lpstr>23.3.6.2 编程语言及编译器的认证</vt:lpstr>
      <vt:lpstr>PowerPoint 演示文稿</vt:lpstr>
      <vt:lpstr>23.3.7 基于RTOS的应用软件开发</vt:lpstr>
      <vt:lpstr>23.3.7.1 RTOS的选择</vt:lpstr>
      <vt:lpstr>23.3.7.2 RTOS的接口标准化问题</vt:lpstr>
      <vt:lpstr>23.3.7.3 ARINC 653的应用编程模型</vt:lpstr>
      <vt:lpstr>PowerPoint 演示文稿</vt:lpstr>
      <vt:lpstr>23.3.6.4 ARINC653的时间与空间分割原则</vt:lpstr>
      <vt:lpstr>23.3.6.4 ARINC653的时间与空间分割原则</vt:lpstr>
      <vt:lpstr>代码、常数、堆栈、内存堆、和进程堆栈</vt:lpstr>
      <vt:lpstr>23.3.6.4 ARINC653的时间与空间分割原则</vt:lpstr>
      <vt:lpstr>23.4地面支持系统软件的开发</vt:lpstr>
      <vt:lpstr>23.4.1 地面支持系统的风险分析</vt:lpstr>
      <vt:lpstr>23.4.1 地面支持系统的风险分析</vt:lpstr>
      <vt:lpstr>23.4.2 地面支持系统的安全等级</vt:lpstr>
      <vt:lpstr>23.4.2 地面支持系统的安全等级</vt:lpstr>
      <vt:lpstr>23.4.3 DO-278的基本要求</vt:lpstr>
      <vt:lpstr>23.4.3 DO-278的基本要求</vt:lpstr>
      <vt:lpstr>23.4.4 COTS的使用</vt:lpstr>
      <vt:lpstr>PowerPoint 演示文稿</vt:lpstr>
      <vt:lpstr>23.5 韩航801航班灾难</vt:lpstr>
      <vt:lpstr>23.5.1 MSAW问题分析</vt:lpstr>
      <vt:lpstr>PowerPoint 演示文稿</vt:lpstr>
      <vt:lpstr>23.5.2 应吸取的教训</vt:lpstr>
      <vt:lpstr>23.5.3 事后预防措施</vt:lpstr>
      <vt:lpstr>PowerPoint 演示文稿</vt:lpstr>
      <vt:lpstr>23.6 民航软件的新挑战</vt:lpstr>
      <vt:lpstr>23.6 民航软件的新挑战</vt:lpstr>
      <vt:lpstr>23.7 波音737 Max故障</vt:lpstr>
      <vt:lpstr>波音737 Max的改造方案</vt:lpstr>
      <vt:lpstr>带来的新问题</vt:lpstr>
      <vt:lpstr>带来的新问题</vt:lpstr>
      <vt:lpstr>MCAS的运行</vt:lpstr>
      <vt:lpstr>波音的公开信</vt:lpstr>
      <vt:lpstr>23.8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23 章 民用航空领域软件过程</dc:title>
  <dc:creator>Think</dc:creator>
  <cp:lastModifiedBy>王 安生</cp:lastModifiedBy>
  <cp:revision>70</cp:revision>
  <dcterms:created xsi:type="dcterms:W3CDTF">2014-07-13T08:57:26Z</dcterms:created>
  <dcterms:modified xsi:type="dcterms:W3CDTF">2020-01-16T06:26:30Z</dcterms:modified>
</cp:coreProperties>
</file>