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0" r:id="rId1"/>
    <p:sldMasterId id="2147483663" r:id="rId2"/>
  </p:sldMasterIdLst>
  <p:notesMasterIdLst>
    <p:notesMasterId r:id="rId76"/>
  </p:notesMasterIdLst>
  <p:handoutMasterIdLst>
    <p:handoutMasterId r:id="rId77"/>
  </p:handoutMasterIdLst>
  <p:sldIdLst>
    <p:sldId id="256" r:id="rId3"/>
    <p:sldId id="257" r:id="rId4"/>
    <p:sldId id="259" r:id="rId5"/>
    <p:sldId id="260" r:id="rId6"/>
    <p:sldId id="326" r:id="rId7"/>
    <p:sldId id="261" r:id="rId8"/>
    <p:sldId id="262" r:id="rId9"/>
    <p:sldId id="263" r:id="rId10"/>
    <p:sldId id="264" r:id="rId11"/>
    <p:sldId id="265" r:id="rId12"/>
    <p:sldId id="266" r:id="rId13"/>
    <p:sldId id="267" r:id="rId14"/>
    <p:sldId id="268" r:id="rId15"/>
    <p:sldId id="327" r:id="rId16"/>
    <p:sldId id="269" r:id="rId17"/>
    <p:sldId id="270" r:id="rId18"/>
    <p:sldId id="271" r:id="rId19"/>
    <p:sldId id="328" r:id="rId20"/>
    <p:sldId id="258" r:id="rId21"/>
    <p:sldId id="329" r:id="rId22"/>
    <p:sldId id="275" r:id="rId23"/>
    <p:sldId id="276" r:id="rId24"/>
    <p:sldId id="277" r:id="rId25"/>
    <p:sldId id="278" r:id="rId26"/>
    <p:sldId id="279" r:id="rId27"/>
    <p:sldId id="280" r:id="rId28"/>
    <p:sldId id="281" r:id="rId29"/>
    <p:sldId id="282" r:id="rId30"/>
    <p:sldId id="283" r:id="rId31"/>
    <p:sldId id="284" r:id="rId32"/>
    <p:sldId id="285" r:id="rId33"/>
    <p:sldId id="334" r:id="rId34"/>
    <p:sldId id="335" r:id="rId35"/>
    <p:sldId id="286" r:id="rId36"/>
    <p:sldId id="287" r:id="rId37"/>
    <p:sldId id="288" r:id="rId38"/>
    <p:sldId id="289" r:id="rId39"/>
    <p:sldId id="290" r:id="rId40"/>
    <p:sldId id="291" r:id="rId41"/>
    <p:sldId id="292" r:id="rId42"/>
    <p:sldId id="293" r:id="rId43"/>
    <p:sldId id="294" r:id="rId44"/>
    <p:sldId id="296" r:id="rId45"/>
    <p:sldId id="297" r:id="rId46"/>
    <p:sldId id="298" r:id="rId47"/>
    <p:sldId id="299" r:id="rId48"/>
    <p:sldId id="300" r:id="rId49"/>
    <p:sldId id="301" r:id="rId50"/>
    <p:sldId id="302" r:id="rId51"/>
    <p:sldId id="303" r:id="rId52"/>
    <p:sldId id="330" r:id="rId53"/>
    <p:sldId id="304" r:id="rId54"/>
    <p:sldId id="331" r:id="rId55"/>
    <p:sldId id="332" r:id="rId56"/>
    <p:sldId id="307" r:id="rId57"/>
    <p:sldId id="308" r:id="rId58"/>
    <p:sldId id="333" r:id="rId59"/>
    <p:sldId id="310" r:id="rId60"/>
    <p:sldId id="273" r:id="rId61"/>
    <p:sldId id="312" r:id="rId62"/>
    <p:sldId id="313" r:id="rId63"/>
    <p:sldId id="314" r:id="rId64"/>
    <p:sldId id="315" r:id="rId65"/>
    <p:sldId id="316" r:id="rId66"/>
    <p:sldId id="317" r:id="rId67"/>
    <p:sldId id="318" r:id="rId68"/>
    <p:sldId id="320" r:id="rId69"/>
    <p:sldId id="322" r:id="rId70"/>
    <p:sldId id="321" r:id="rId71"/>
    <p:sldId id="323" r:id="rId72"/>
    <p:sldId id="311" r:id="rId73"/>
    <p:sldId id="324" r:id="rId74"/>
    <p:sldId id="325" r:id="rId75"/>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0" autoAdjust="0"/>
  </p:normalViewPr>
  <p:slideViewPr>
    <p:cSldViewPr snapToGrid="0">
      <p:cViewPr varScale="1">
        <p:scale>
          <a:sx n="97" d="100"/>
          <a:sy n="97" d="100"/>
        </p:scale>
        <p:origin x="804" y="6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2020/1/16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3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hyperlink" Target="https://mp.weixin.qq.com/s?__biz=MzI4Njk1ODk5Ng==&amp;mid=2247485220&amp;idx=1&amp;sn=e005ddfba5180bca8f7ef6f01a20b685&amp;chksm=ebd5b3dfdca23ac9a5b4c4ce50fd371d9f3132f7d5947457c68d2c0a35832e7e1ef8b8c13e8c&amp;mpshare=1&amp;scene=1&amp;srcid=01309AI7x1q6QdXZSQIG0KJd#r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第</a:t>
            </a:r>
            <a:r>
              <a:rPr lang="en-US" altLang="zh-CN" dirty="0" smtClean="0"/>
              <a:t>24</a:t>
            </a:r>
            <a:r>
              <a:rPr lang="zh-CN" altLang="en-US" dirty="0" smtClean="0"/>
              <a:t>章 铁路与机动车软件工程</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9257" y="152400"/>
            <a:ext cx="8146143" cy="736600"/>
          </a:xfrm>
        </p:spPr>
        <p:txBody>
          <a:bodyPr/>
          <a:lstStyle/>
          <a:p>
            <a:r>
              <a:rPr lang="en-US" dirty="0" smtClean="0"/>
              <a:t>24.2.2 </a:t>
            </a:r>
            <a:r>
              <a:rPr lang="zh-CN" altLang="en-US" dirty="0" smtClean="0"/>
              <a:t>高安全应对措施</a:t>
            </a:r>
            <a:r>
              <a:rPr lang="en-US" dirty="0" smtClean="0"/>
              <a:t>---</a:t>
            </a:r>
            <a:r>
              <a:rPr lang="zh-CN" altLang="en-US" dirty="0" smtClean="0"/>
              <a:t>开发过程的标准化</a:t>
            </a:r>
            <a:endParaRPr lang="zh-CN" altLang="en-US" dirty="0"/>
          </a:p>
        </p:txBody>
      </p:sp>
      <p:sp>
        <p:nvSpPr>
          <p:cNvPr id="3" name="内容占位符 2"/>
          <p:cNvSpPr>
            <a:spLocks noGrp="1"/>
          </p:cNvSpPr>
          <p:nvPr>
            <p:ph idx="1"/>
          </p:nvPr>
        </p:nvSpPr>
        <p:spPr/>
        <p:txBody>
          <a:bodyPr/>
          <a:lstStyle/>
          <a:p>
            <a:r>
              <a:rPr lang="zh-CN" altLang="en-US" dirty="0" smtClean="0"/>
              <a:t>对此，开发高安全和完整性的铁路软件，需要采用</a:t>
            </a:r>
            <a:r>
              <a:rPr lang="zh-CN" altLang="en-US" b="1" dirty="0" smtClean="0"/>
              <a:t>最保守</a:t>
            </a:r>
            <a:r>
              <a:rPr lang="zh-CN" altLang="en-US" dirty="0" smtClean="0"/>
              <a:t>的方法，包括：</a:t>
            </a:r>
            <a:endParaRPr lang="en-US" altLang="zh-CN" dirty="0" smtClean="0"/>
          </a:p>
          <a:p>
            <a:pPr lvl="1"/>
            <a:r>
              <a:rPr lang="en-US" dirty="0" smtClean="0"/>
              <a:t>1</a:t>
            </a:r>
            <a:r>
              <a:rPr lang="zh-CN" altLang="en-US" dirty="0" smtClean="0"/>
              <a:t>）自上而下的设计方法；</a:t>
            </a:r>
            <a:endParaRPr lang="en-US" altLang="zh-CN" dirty="0" smtClean="0"/>
          </a:p>
          <a:p>
            <a:pPr lvl="1"/>
            <a:r>
              <a:rPr lang="en-US" dirty="0" smtClean="0"/>
              <a:t>2</a:t>
            </a:r>
            <a:r>
              <a:rPr lang="zh-CN" altLang="en-US" dirty="0" smtClean="0"/>
              <a:t>）模块化；</a:t>
            </a:r>
            <a:endParaRPr lang="en-US" altLang="zh-CN" dirty="0" smtClean="0"/>
          </a:p>
          <a:p>
            <a:pPr lvl="1"/>
            <a:r>
              <a:rPr lang="en-US" dirty="0" smtClean="0"/>
              <a:t>3</a:t>
            </a:r>
            <a:r>
              <a:rPr lang="zh-CN" altLang="en-US" dirty="0" smtClean="0"/>
              <a:t>）生命周期的每个阶段的工作都必须得到确认；</a:t>
            </a:r>
            <a:endParaRPr lang="en-US" altLang="zh-CN" dirty="0" smtClean="0"/>
          </a:p>
          <a:p>
            <a:pPr lvl="1"/>
            <a:r>
              <a:rPr lang="en-US" dirty="0" smtClean="0"/>
              <a:t>4</a:t>
            </a:r>
            <a:r>
              <a:rPr lang="zh-CN" altLang="en-US" dirty="0" smtClean="0"/>
              <a:t>）模块和模块库都必须得到验证；</a:t>
            </a:r>
            <a:endParaRPr lang="en-US" altLang="zh-CN" dirty="0" smtClean="0"/>
          </a:p>
          <a:p>
            <a:pPr lvl="1"/>
            <a:r>
              <a:rPr lang="en-US" dirty="0" smtClean="0"/>
              <a:t>5</a:t>
            </a:r>
            <a:r>
              <a:rPr lang="zh-CN" altLang="en-US" dirty="0" smtClean="0"/>
              <a:t>）编写清晰的文档；</a:t>
            </a:r>
            <a:endParaRPr lang="en-US" altLang="zh-CN" dirty="0" smtClean="0"/>
          </a:p>
          <a:p>
            <a:pPr lvl="1"/>
            <a:r>
              <a:rPr lang="en-US" dirty="0" smtClean="0"/>
              <a:t>6</a:t>
            </a:r>
            <a:r>
              <a:rPr lang="zh-CN" altLang="en-US" dirty="0" smtClean="0"/>
              <a:t>）提供可审计</a:t>
            </a:r>
            <a:r>
              <a:rPr lang="en-US" dirty="0" smtClean="0"/>
              <a:t>(auditable)</a:t>
            </a:r>
            <a:r>
              <a:rPr lang="zh-CN" altLang="en-US" dirty="0" smtClean="0"/>
              <a:t>的文档；以及，</a:t>
            </a:r>
            <a:endParaRPr lang="en-US" altLang="zh-CN" dirty="0" smtClean="0"/>
          </a:p>
          <a:p>
            <a:pPr lvl="1"/>
            <a:r>
              <a:rPr lang="en-US" dirty="0" smtClean="0"/>
              <a:t>7</a:t>
            </a:r>
            <a:r>
              <a:rPr lang="zh-CN" altLang="en-US" dirty="0" smtClean="0"/>
              <a:t>）确认各项测试工作。</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建立安全标准</a:t>
            </a:r>
            <a:endParaRPr lang="zh-CN" altLang="en-US" dirty="0"/>
          </a:p>
        </p:txBody>
      </p:sp>
      <p:sp>
        <p:nvSpPr>
          <p:cNvPr id="3" name="内容占位符 2"/>
          <p:cNvSpPr>
            <a:spLocks noGrp="1"/>
          </p:cNvSpPr>
          <p:nvPr>
            <p:ph idx="1"/>
          </p:nvPr>
        </p:nvSpPr>
        <p:spPr>
          <a:xfrm>
            <a:off x="970865" y="1176989"/>
            <a:ext cx="8001000" cy="4902200"/>
          </a:xfrm>
        </p:spPr>
        <p:txBody>
          <a:bodyPr/>
          <a:lstStyle/>
          <a:p>
            <a:r>
              <a:rPr lang="zh-CN" altLang="en-US" dirty="0"/>
              <a:t>要</a:t>
            </a:r>
            <a:r>
              <a:rPr lang="zh-CN" altLang="zh-CN" dirty="0" smtClean="0"/>
              <a:t>建立</a:t>
            </a:r>
            <a:r>
              <a:rPr lang="zh-CN" altLang="zh-CN" dirty="0"/>
              <a:t>铁路</a:t>
            </a:r>
            <a:r>
              <a:rPr lang="zh-CN" altLang="zh-CN" dirty="0" smtClean="0"/>
              <a:t>领域软件</a:t>
            </a:r>
            <a:r>
              <a:rPr lang="zh-CN" altLang="zh-CN" dirty="0"/>
              <a:t>安全标准，并在工程中</a:t>
            </a:r>
            <a:r>
              <a:rPr lang="zh-CN" altLang="zh-CN" dirty="0" smtClean="0"/>
              <a:t>落实</a:t>
            </a:r>
            <a:endParaRPr lang="en-US" altLang="zh-CN" dirty="0" smtClean="0"/>
          </a:p>
          <a:p>
            <a:r>
              <a:rPr lang="zh-CN" altLang="en-US" dirty="0" smtClean="0"/>
              <a:t>欧洲、日本先于中国发展高速铁路。</a:t>
            </a:r>
            <a:endParaRPr lang="en-US" altLang="zh-CN" dirty="0" smtClean="0"/>
          </a:p>
          <a:p>
            <a:pPr lvl="1"/>
            <a:r>
              <a:rPr lang="zh-CN" altLang="en-US" dirty="0" smtClean="0"/>
              <a:t>英国于</a:t>
            </a:r>
            <a:r>
              <a:rPr lang="en-US" dirty="0" smtClean="0"/>
              <a:t>2000</a:t>
            </a:r>
            <a:r>
              <a:rPr lang="zh-CN" altLang="en-US" dirty="0" smtClean="0"/>
              <a:t>年发布了</a:t>
            </a:r>
            <a:r>
              <a:rPr lang="en-US" dirty="0" smtClean="0"/>
              <a:t>EN 50128 </a:t>
            </a:r>
            <a:r>
              <a:rPr lang="zh-CN" altLang="en-US" dirty="0" smtClean="0"/>
              <a:t>“铁路应用 －通信、信号和处理系统 －信号的安全相关电子处理系统”，同时获得了欧共体标准化机构</a:t>
            </a:r>
            <a:r>
              <a:rPr lang="en-US" dirty="0" smtClean="0"/>
              <a:t>CENELEC</a:t>
            </a:r>
            <a:r>
              <a:rPr lang="zh-CN" altLang="en-US" dirty="0" smtClean="0"/>
              <a:t>的批准。</a:t>
            </a:r>
            <a:endParaRPr lang="en-US" altLang="zh-CN" dirty="0" smtClean="0"/>
          </a:p>
          <a:p>
            <a:pPr lvl="1"/>
            <a:r>
              <a:rPr lang="en-US" dirty="0" smtClean="0"/>
              <a:t>EN 50126</a:t>
            </a:r>
            <a:r>
              <a:rPr lang="zh-CN" altLang="en-US" dirty="0" smtClean="0"/>
              <a:t>“铁路应用 </a:t>
            </a:r>
            <a:r>
              <a:rPr lang="en-US" dirty="0" smtClean="0"/>
              <a:t>– </a:t>
            </a:r>
            <a:r>
              <a:rPr lang="zh-CN" altLang="en-US" dirty="0" smtClean="0"/>
              <a:t>可靠性、可用性和安全性</a:t>
            </a:r>
            <a:r>
              <a:rPr lang="en-US" dirty="0" smtClean="0"/>
              <a:t>(RAMS)</a:t>
            </a:r>
            <a:r>
              <a:rPr lang="zh-CN" altLang="en-US" dirty="0" smtClean="0"/>
              <a:t>的规格说明和演示”</a:t>
            </a:r>
            <a:endParaRPr lang="en-US" altLang="zh-CN" dirty="0" smtClean="0"/>
          </a:p>
          <a:p>
            <a:pPr lvl="1"/>
            <a:r>
              <a:rPr lang="en-US" dirty="0" smtClean="0"/>
              <a:t>EN 50129</a:t>
            </a:r>
            <a:r>
              <a:rPr lang="zh-CN" altLang="en-US" dirty="0" smtClean="0"/>
              <a:t>“铁路应用 </a:t>
            </a:r>
            <a:r>
              <a:rPr lang="en-US" dirty="0" smtClean="0"/>
              <a:t>– </a:t>
            </a:r>
            <a:r>
              <a:rPr lang="zh-CN" altLang="en-US" dirty="0" smtClean="0"/>
              <a:t>信号电子系统相关的安全性”，从系统的角度规范了铁路应用及其电子设备安全和可靠使用。</a:t>
            </a:r>
            <a:endParaRPr lang="en-US" altLang="zh-CN" dirty="0" smtClean="0"/>
          </a:p>
          <a:p>
            <a:pPr lvl="1"/>
            <a:r>
              <a:rPr lang="en-US" altLang="zh-CN" dirty="0" smtClean="0"/>
              <a:t>EN50126/EN50128/EN50129</a:t>
            </a:r>
            <a:r>
              <a:rPr lang="zh-CN" altLang="en-US" dirty="0" smtClean="0"/>
              <a:t>是</a:t>
            </a:r>
            <a:r>
              <a:rPr lang="zh-CN" altLang="en-US" dirty="0"/>
              <a:t>对</a:t>
            </a:r>
            <a:r>
              <a:rPr lang="en-US" altLang="zh-CN" dirty="0"/>
              <a:t>IEC 61508 </a:t>
            </a:r>
            <a:r>
              <a:rPr lang="zh-CN" altLang="en-US" dirty="0"/>
              <a:t>标准在铁路领域的内容扩充</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2002</a:t>
            </a:r>
            <a:r>
              <a:rPr lang="zh-CN" altLang="en-US" dirty="0" smtClean="0"/>
              <a:t>年</a:t>
            </a:r>
            <a:r>
              <a:rPr lang="en-US" dirty="0" smtClean="0"/>
              <a:t>3</a:t>
            </a:r>
            <a:r>
              <a:rPr lang="zh-CN" altLang="en-US" dirty="0" smtClean="0"/>
              <a:t>月，</a:t>
            </a:r>
            <a:r>
              <a:rPr lang="en-US" dirty="0" smtClean="0"/>
              <a:t>IEC </a:t>
            </a:r>
            <a:r>
              <a:rPr lang="zh-CN" altLang="en-US" dirty="0" smtClean="0"/>
              <a:t>发布</a:t>
            </a:r>
            <a:r>
              <a:rPr lang="en-US" dirty="0" smtClean="0"/>
              <a:t>IEC 62278-</a:t>
            </a:r>
            <a:r>
              <a:rPr lang="zh-CN" altLang="en-US" dirty="0" smtClean="0"/>
              <a:t>“轨道交通 可靠性、可用性、可维修性和安全性规范及示例”</a:t>
            </a:r>
            <a:r>
              <a:rPr lang="en-US" baseline="30000" dirty="0" smtClean="0"/>
              <a:t> </a:t>
            </a:r>
            <a:r>
              <a:rPr lang="zh-CN" altLang="en-US" dirty="0" smtClean="0"/>
              <a:t>。</a:t>
            </a:r>
            <a:endParaRPr lang="en-US" altLang="zh-CN" dirty="0" smtClean="0"/>
          </a:p>
          <a:p>
            <a:r>
              <a:rPr lang="en-US" dirty="0" smtClean="0"/>
              <a:t>2002</a:t>
            </a:r>
            <a:r>
              <a:rPr lang="zh-CN" altLang="en-US" dirty="0" smtClean="0"/>
              <a:t>年</a:t>
            </a:r>
            <a:r>
              <a:rPr lang="en-US" dirty="0" smtClean="0"/>
              <a:t>9</a:t>
            </a:r>
            <a:r>
              <a:rPr lang="zh-CN" altLang="en-US" dirty="0" smtClean="0"/>
              <a:t>月，</a:t>
            </a:r>
            <a:r>
              <a:rPr lang="en-US" dirty="0" smtClean="0"/>
              <a:t>IEC</a:t>
            </a:r>
            <a:r>
              <a:rPr lang="zh-CN" altLang="en-US" dirty="0" smtClean="0"/>
              <a:t>发布</a:t>
            </a:r>
            <a:r>
              <a:rPr lang="en-US" dirty="0" smtClean="0"/>
              <a:t>IEC 62278-</a:t>
            </a:r>
            <a:r>
              <a:rPr lang="zh-CN" altLang="en-US" dirty="0" smtClean="0"/>
              <a:t>“铁路应用</a:t>
            </a:r>
            <a:r>
              <a:rPr lang="en-US" dirty="0" smtClean="0"/>
              <a:t>--</a:t>
            </a:r>
            <a:r>
              <a:rPr lang="zh-CN" altLang="en-US" dirty="0" smtClean="0"/>
              <a:t>通信、信号和处理系统</a:t>
            </a:r>
            <a:r>
              <a:rPr lang="en-US" dirty="0" smtClean="0"/>
              <a:t>--</a:t>
            </a:r>
            <a:r>
              <a:rPr lang="zh-CN" altLang="en-US" dirty="0" smtClean="0"/>
              <a:t>铁路控制和保护系统用软件”标准。</a:t>
            </a:r>
            <a:endParaRPr lang="en-US" altLang="zh-CN" dirty="0" smtClean="0"/>
          </a:p>
          <a:p>
            <a:r>
              <a:rPr lang="en-US" dirty="0" smtClean="0"/>
              <a:t>2008</a:t>
            </a:r>
            <a:r>
              <a:rPr lang="zh-CN" altLang="en-US" dirty="0" smtClean="0"/>
              <a:t>年</a:t>
            </a:r>
            <a:r>
              <a:rPr lang="en-US" dirty="0" smtClean="0"/>
              <a:t>9</a:t>
            </a:r>
            <a:r>
              <a:rPr lang="zh-CN" altLang="en-US" dirty="0" smtClean="0"/>
              <a:t>月中国接收并发布相当于</a:t>
            </a:r>
            <a:r>
              <a:rPr lang="en-US" dirty="0" smtClean="0"/>
              <a:t>IEC62278</a:t>
            </a:r>
            <a:r>
              <a:rPr lang="zh-CN" altLang="en-US" dirty="0" smtClean="0"/>
              <a:t>的标准</a:t>
            </a:r>
            <a:r>
              <a:rPr lang="en-US" dirty="0" smtClean="0"/>
              <a:t>GB/T21562-2008</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24.2.3 </a:t>
            </a:r>
            <a:r>
              <a:rPr lang="zh-CN" altLang="en-US" dirty="0" smtClean="0"/>
              <a:t>安全完整性等级划分</a:t>
            </a:r>
            <a:endParaRPr lang="zh-CN" altLang="en-US" dirty="0"/>
          </a:p>
        </p:txBody>
      </p:sp>
      <p:sp>
        <p:nvSpPr>
          <p:cNvPr id="5" name="矩形 4"/>
          <p:cNvSpPr/>
          <p:nvPr/>
        </p:nvSpPr>
        <p:spPr>
          <a:xfrm>
            <a:off x="845455" y="1159754"/>
            <a:ext cx="7607811" cy="1569660"/>
          </a:xfrm>
          <a:prstGeom prst="rect">
            <a:avLst/>
          </a:prstGeom>
        </p:spPr>
        <p:txBody>
          <a:bodyPr wrap="square">
            <a:spAutoFit/>
          </a:bodyPr>
          <a:lstStyle/>
          <a:p>
            <a:pPr marL="342900" indent="-342900">
              <a:buFont typeface="Arial" panose="020B0604020202020204" pitchFamily="34" charset="0"/>
              <a:buChar char="•"/>
            </a:pPr>
            <a:r>
              <a:rPr lang="en-US" dirty="0" smtClean="0"/>
              <a:t> IEC 62279</a:t>
            </a:r>
            <a:r>
              <a:rPr lang="zh-CN" altLang="en-US" dirty="0" smtClean="0"/>
              <a:t>标准来将系统和软件安全完整性</a:t>
            </a:r>
            <a:r>
              <a:rPr lang="en-US" dirty="0" smtClean="0"/>
              <a:t>(SWSIL)</a:t>
            </a:r>
            <a:r>
              <a:rPr lang="zh-CN" altLang="en-US" dirty="0" smtClean="0"/>
              <a:t>规定为</a:t>
            </a:r>
            <a:r>
              <a:rPr lang="en-US" dirty="0" smtClean="0"/>
              <a:t>5</a:t>
            </a:r>
            <a:r>
              <a:rPr lang="zh-CN" altLang="en-US" dirty="0" smtClean="0"/>
              <a:t>个级别：</a:t>
            </a:r>
            <a:r>
              <a:rPr lang="en-US" dirty="0" smtClean="0"/>
              <a:t>1</a:t>
            </a:r>
            <a:r>
              <a:rPr lang="zh-CN" altLang="en-US" dirty="0" smtClean="0"/>
              <a:t>到</a:t>
            </a:r>
            <a:r>
              <a:rPr lang="en-US" dirty="0" smtClean="0"/>
              <a:t>4</a:t>
            </a:r>
            <a:r>
              <a:rPr lang="zh-CN" altLang="en-US" dirty="0" smtClean="0"/>
              <a:t>是安全级别，</a:t>
            </a:r>
            <a:r>
              <a:rPr lang="en-US" dirty="0" smtClean="0"/>
              <a:t>0</a:t>
            </a:r>
            <a:r>
              <a:rPr lang="zh-CN" altLang="en-US" dirty="0" smtClean="0"/>
              <a:t>是安全不相关的。</a:t>
            </a:r>
            <a:endParaRPr lang="en-US" altLang="zh-CN" dirty="0" smtClean="0"/>
          </a:p>
          <a:p>
            <a:pPr marL="342900" indent="-342900">
              <a:buFont typeface="Arial" panose="020B0604020202020204" pitchFamily="34" charset="0"/>
              <a:buChar char="•"/>
            </a:pPr>
            <a:endParaRPr lang="en-US" altLang="zh-CN" dirty="0" smtClean="0"/>
          </a:p>
          <a:p>
            <a:pPr marL="342900" indent="-342900">
              <a:buFont typeface="Arial" panose="020B0604020202020204" pitchFamily="34" charset="0"/>
              <a:buChar char="•"/>
            </a:pPr>
            <a:r>
              <a:rPr lang="zh-CN" altLang="zh-CN" dirty="0" smtClean="0"/>
              <a:t>识别</a:t>
            </a:r>
            <a:r>
              <a:rPr lang="zh-CN" altLang="zh-CN" dirty="0"/>
              <a:t>软件安全完整性级别的</a:t>
            </a:r>
            <a:r>
              <a:rPr lang="zh-CN" altLang="zh-CN" dirty="0" smtClean="0"/>
              <a:t>方法</a:t>
            </a:r>
            <a:r>
              <a:rPr lang="zh-CN" altLang="en-US" dirty="0" smtClean="0"/>
              <a:t>如下：</a:t>
            </a:r>
            <a:endParaRPr lang="zh-CN" altLang="en-US" dirty="0"/>
          </a:p>
        </p:txBody>
      </p:sp>
      <p:grpSp>
        <p:nvGrpSpPr>
          <p:cNvPr id="4" name="Group 1"/>
          <p:cNvGrpSpPr>
            <a:grpSpLocks noChangeAspect="1"/>
          </p:cNvGrpSpPr>
          <p:nvPr/>
        </p:nvGrpSpPr>
        <p:grpSpPr bwMode="auto">
          <a:xfrm>
            <a:off x="1004662" y="2848331"/>
            <a:ext cx="7790680" cy="3341960"/>
            <a:chOff x="2376" y="7178"/>
            <a:chExt cx="7888" cy="3505"/>
          </a:xfrm>
        </p:grpSpPr>
        <p:sp>
          <p:nvSpPr>
            <p:cNvPr id="6" name="AutoShape 21"/>
            <p:cNvSpPr>
              <a:spLocks noChangeAspect="1" noChangeArrowheads="1" noTextEdit="1"/>
            </p:cNvSpPr>
            <p:nvPr/>
          </p:nvSpPr>
          <p:spPr bwMode="auto">
            <a:xfrm>
              <a:off x="2376" y="7178"/>
              <a:ext cx="7839" cy="338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dirty="0"/>
            </a:p>
          </p:txBody>
        </p:sp>
        <p:sp>
          <p:nvSpPr>
            <p:cNvPr id="7" name="Rectangle 20"/>
            <p:cNvSpPr>
              <a:spLocks noChangeArrowheads="1"/>
            </p:cNvSpPr>
            <p:nvPr/>
          </p:nvSpPr>
          <p:spPr bwMode="auto">
            <a:xfrm>
              <a:off x="5139" y="8240"/>
              <a:ext cx="1407"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cs typeface="Times New Roman" panose="02020603050405020304" pitchFamily="18" charset="0"/>
                </a:rPr>
                <a:t>风险级别</a:t>
              </a:r>
            </a:p>
            <a:p>
              <a:pPr indent="0"/>
              <a:r>
                <a:rPr kumimoji="0" lang="zh-CN" altLang="zh-CN" sz="1600" dirty="0">
                  <a:latin typeface="Times New Roman" pitchFamily="18" charset="0"/>
                  <a:cs typeface="Times New Roman" panose="02020603050405020304" pitchFamily="18" charset="0"/>
                </a:rPr>
                <a:t>无保护特性</a:t>
              </a:r>
            </a:p>
          </p:txBody>
        </p:sp>
        <p:sp>
          <p:nvSpPr>
            <p:cNvPr id="8" name="Rectangle 19"/>
            <p:cNvSpPr>
              <a:spLocks noChangeArrowheads="1"/>
            </p:cNvSpPr>
            <p:nvPr/>
          </p:nvSpPr>
          <p:spPr bwMode="auto">
            <a:xfrm>
              <a:off x="2526" y="7274"/>
              <a:ext cx="2342"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发生灾难事件的频度</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9" name="AutoShape 18"/>
            <p:cNvSpPr>
              <a:spLocks noChangeArrowheads="1"/>
            </p:cNvSpPr>
            <p:nvPr/>
          </p:nvSpPr>
          <p:spPr bwMode="auto">
            <a:xfrm>
              <a:off x="2928" y="7757"/>
              <a:ext cx="1005" cy="966"/>
            </a:xfrm>
            <a:prstGeom prst="upArrow">
              <a:avLst>
                <a:gd name="adj1" fmla="val 50000"/>
                <a:gd name="adj2" fmla="val 25000"/>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eaVert" wrap="square" lIns="91440" tIns="45720" rIns="91440" bIns="45720" numCol="1" anchor="t" anchorCtr="0" compatLnSpc="1">
              <a:prstTxWarp prst="textNoShape">
                <a:avLst/>
              </a:prstTxWarp>
            </a:bodyPr>
            <a:lstStyle/>
            <a:p>
              <a:pPr marL="0" marR="0" lvl="0" indent="5715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cs typeface="Times New Roman" panose="02020603050405020304" pitchFamily="18" charset="0"/>
                </a:rPr>
                <a:t>增加</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10" name="Rectangle 17"/>
            <p:cNvSpPr>
              <a:spLocks noChangeArrowheads="1"/>
            </p:cNvSpPr>
            <p:nvPr/>
          </p:nvSpPr>
          <p:spPr bwMode="auto">
            <a:xfrm>
              <a:off x="2526" y="8723"/>
              <a:ext cx="1710"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发生灾难的后果</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1" name="AutoShape 16"/>
            <p:cNvSpPr>
              <a:spLocks noChangeArrowheads="1"/>
            </p:cNvSpPr>
            <p:nvPr/>
          </p:nvSpPr>
          <p:spPr bwMode="auto">
            <a:xfrm>
              <a:off x="2727" y="9206"/>
              <a:ext cx="1005" cy="805"/>
            </a:xfrm>
            <a:prstGeom prst="upArrow">
              <a:avLst>
                <a:gd name="adj1" fmla="val 50000"/>
                <a:gd name="adj2" fmla="val 25000"/>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eaVert" wrap="square" lIns="91440" tIns="45720" rIns="91440" bIns="45720" numCol="1" anchor="t" anchorCtr="0" compatLnSpc="1">
              <a:prstTxWarp prst="textNoShape">
                <a:avLst/>
              </a:prstTxWarp>
            </a:bodyPr>
            <a:lstStyle/>
            <a:p>
              <a:pPr marL="0" marR="0" lvl="0" indent="5715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cs typeface="Times New Roman" panose="02020603050405020304" pitchFamily="18" charset="0"/>
                </a:rPr>
                <a:t>增加</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12" name="Rectangle 15"/>
            <p:cNvSpPr>
              <a:spLocks noChangeArrowheads="1"/>
            </p:cNvSpPr>
            <p:nvPr/>
          </p:nvSpPr>
          <p:spPr bwMode="auto">
            <a:xfrm>
              <a:off x="5139" y="9528"/>
              <a:ext cx="1407"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cs typeface="Times New Roman" panose="02020603050405020304" pitchFamily="18" charset="0"/>
                </a:rPr>
                <a:t>所要求的</a:t>
              </a:r>
            </a:p>
            <a:p>
              <a:pPr indent="0"/>
              <a:r>
                <a:rPr kumimoji="0" lang="zh-CN" altLang="zh-CN" sz="1600" dirty="0">
                  <a:latin typeface="Times New Roman" pitchFamily="18" charset="0"/>
                  <a:cs typeface="Times New Roman" panose="02020603050405020304" pitchFamily="18" charset="0"/>
                </a:rPr>
                <a:t>风险降低</a:t>
              </a:r>
            </a:p>
          </p:txBody>
        </p:sp>
        <p:sp>
          <p:nvSpPr>
            <p:cNvPr id="13" name="Rectangle 14"/>
            <p:cNvSpPr>
              <a:spLocks noChangeArrowheads="1"/>
            </p:cNvSpPr>
            <p:nvPr/>
          </p:nvSpPr>
          <p:spPr bwMode="auto">
            <a:xfrm>
              <a:off x="7350" y="8401"/>
              <a:ext cx="1407"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软件安全完整性级别</a:t>
              </a:r>
            </a:p>
          </p:txBody>
        </p:sp>
        <p:sp>
          <p:nvSpPr>
            <p:cNvPr id="14" name="Line 13"/>
            <p:cNvSpPr>
              <a:spLocks noChangeShapeType="1"/>
            </p:cNvSpPr>
            <p:nvPr/>
          </p:nvSpPr>
          <p:spPr bwMode="auto">
            <a:xfrm>
              <a:off x="3732" y="8401"/>
              <a:ext cx="140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5" name="Freeform 12"/>
            <p:cNvSpPr>
              <a:spLocks/>
            </p:cNvSpPr>
            <p:nvPr/>
          </p:nvSpPr>
          <p:spPr bwMode="auto">
            <a:xfrm>
              <a:off x="3531" y="8688"/>
              <a:ext cx="1602" cy="1162"/>
            </a:xfrm>
            <a:custGeom>
              <a:avLst/>
              <a:gdLst>
                <a:gd name="T0" fmla="*/ 0 w 1602"/>
                <a:gd name="T1" fmla="*/ 1484 h 1484"/>
                <a:gd name="T2" fmla="*/ 1005 w 1602"/>
                <a:gd name="T3" fmla="*/ 1484 h 1484"/>
                <a:gd name="T4" fmla="*/ 1002 w 1602"/>
                <a:gd name="T5" fmla="*/ 0 h 1484"/>
                <a:gd name="T6" fmla="*/ 1602 w 1602"/>
                <a:gd name="T7" fmla="*/ 0 h 1484"/>
              </a:gdLst>
              <a:ahLst/>
              <a:cxnLst>
                <a:cxn ang="0">
                  <a:pos x="T0" y="T1"/>
                </a:cxn>
                <a:cxn ang="0">
                  <a:pos x="T2" y="T3"/>
                </a:cxn>
                <a:cxn ang="0">
                  <a:pos x="T4" y="T5"/>
                </a:cxn>
                <a:cxn ang="0">
                  <a:pos x="T6" y="T7"/>
                </a:cxn>
              </a:cxnLst>
              <a:rect l="0" t="0" r="r" b="b"/>
              <a:pathLst>
                <a:path w="1602" h="1484">
                  <a:moveTo>
                    <a:pt x="0" y="1484"/>
                  </a:moveTo>
                  <a:lnTo>
                    <a:pt x="1005" y="1484"/>
                  </a:lnTo>
                  <a:lnTo>
                    <a:pt x="1002" y="0"/>
                  </a:lnTo>
                  <a:lnTo>
                    <a:pt x="1602" y="0"/>
                  </a:lnTo>
                </a:path>
              </a:pathLst>
            </a:custGeom>
            <a:noFill/>
            <a:ln w="9525">
              <a:solidFill>
                <a:srgbClr val="000000"/>
              </a:solidFill>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6" name="Line 11"/>
            <p:cNvSpPr>
              <a:spLocks noChangeShapeType="1"/>
            </p:cNvSpPr>
            <p:nvPr/>
          </p:nvSpPr>
          <p:spPr bwMode="auto">
            <a:xfrm>
              <a:off x="5742" y="8884"/>
              <a:ext cx="0" cy="6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Rectangle 10"/>
            <p:cNvSpPr>
              <a:spLocks noChangeArrowheads="1"/>
            </p:cNvSpPr>
            <p:nvPr/>
          </p:nvSpPr>
          <p:spPr bwMode="auto">
            <a:xfrm>
              <a:off x="7350" y="9528"/>
              <a:ext cx="1407"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系统安全完整性级别</a:t>
              </a:r>
            </a:p>
          </p:txBody>
        </p:sp>
        <p:sp>
          <p:nvSpPr>
            <p:cNvPr id="18" name="Line 9"/>
            <p:cNvSpPr>
              <a:spLocks noChangeShapeType="1"/>
            </p:cNvSpPr>
            <p:nvPr/>
          </p:nvSpPr>
          <p:spPr bwMode="auto">
            <a:xfrm>
              <a:off x="6546" y="9850"/>
              <a:ext cx="804"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9" name="Line 8"/>
            <p:cNvSpPr>
              <a:spLocks noChangeShapeType="1"/>
            </p:cNvSpPr>
            <p:nvPr/>
          </p:nvSpPr>
          <p:spPr bwMode="auto">
            <a:xfrm flipV="1">
              <a:off x="7953" y="9045"/>
              <a:ext cx="1"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Rectangle 7"/>
            <p:cNvSpPr>
              <a:spLocks noChangeArrowheads="1"/>
            </p:cNvSpPr>
            <p:nvPr/>
          </p:nvSpPr>
          <p:spPr bwMode="auto">
            <a:xfrm>
              <a:off x="8857" y="8401"/>
              <a:ext cx="1407" cy="209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cs typeface="Times New Roman" panose="02020603050405020304" pitchFamily="18" charset="0"/>
                </a:rPr>
                <a:t>安全级别：</a:t>
              </a:r>
            </a:p>
            <a:p>
              <a:pPr indent="0"/>
              <a:r>
                <a:rPr kumimoji="0" lang="en-US" altLang="zh-CN" sz="1600" dirty="0">
                  <a:latin typeface="Times New Roman" pitchFamily="18" charset="0"/>
                  <a:cs typeface="Times New Roman" panose="02020603050405020304" pitchFamily="18" charset="0"/>
                </a:rPr>
                <a:t>4</a:t>
              </a:r>
              <a:r>
                <a:rPr kumimoji="0" lang="zh-CN" altLang="en-US" sz="1600" dirty="0">
                  <a:latin typeface="Times New Roman" pitchFamily="18" charset="0"/>
                  <a:cs typeface="Times New Roman" panose="02020603050405020304" pitchFamily="18" charset="0"/>
                </a:rPr>
                <a:t>：很高</a:t>
              </a:r>
            </a:p>
            <a:p>
              <a:pPr indent="0"/>
              <a:r>
                <a:rPr kumimoji="0" lang="en-US" altLang="zh-CN" sz="1600" dirty="0">
                  <a:latin typeface="Times New Roman" pitchFamily="18" charset="0"/>
                  <a:cs typeface="Times New Roman" panose="02020603050405020304" pitchFamily="18" charset="0"/>
                </a:rPr>
                <a:t>3</a:t>
              </a:r>
              <a:r>
                <a:rPr kumimoji="0" lang="zh-CN" altLang="en-US" sz="1600" dirty="0">
                  <a:latin typeface="Times New Roman" pitchFamily="18" charset="0"/>
                  <a:cs typeface="Times New Roman" panose="02020603050405020304" pitchFamily="18" charset="0"/>
                </a:rPr>
                <a:t>：高</a:t>
              </a:r>
            </a:p>
            <a:p>
              <a:pPr indent="0"/>
              <a:r>
                <a:rPr kumimoji="0" lang="en-US" altLang="zh-CN" sz="1600" dirty="0">
                  <a:latin typeface="Times New Roman" pitchFamily="18" charset="0"/>
                  <a:cs typeface="Times New Roman" panose="02020603050405020304" pitchFamily="18" charset="0"/>
                </a:rPr>
                <a:t>2</a:t>
              </a:r>
              <a:r>
                <a:rPr kumimoji="0" lang="zh-CN" altLang="en-US" sz="1600" dirty="0">
                  <a:latin typeface="Times New Roman" pitchFamily="18" charset="0"/>
                  <a:cs typeface="Times New Roman" panose="02020603050405020304" pitchFamily="18" charset="0"/>
                </a:rPr>
                <a:t>：中</a:t>
              </a:r>
            </a:p>
            <a:p>
              <a:pPr indent="0"/>
              <a:r>
                <a:rPr kumimoji="0" lang="en-US" altLang="zh-CN" sz="1600" dirty="0">
                  <a:latin typeface="Times New Roman" pitchFamily="18" charset="0"/>
                  <a:cs typeface="Times New Roman" panose="02020603050405020304" pitchFamily="18" charset="0"/>
                </a:rPr>
                <a:t>1</a:t>
              </a:r>
              <a:r>
                <a:rPr kumimoji="0" lang="zh-CN" altLang="en-US" sz="1600" dirty="0">
                  <a:latin typeface="Times New Roman" pitchFamily="18" charset="0"/>
                  <a:cs typeface="Times New Roman" panose="02020603050405020304" pitchFamily="18" charset="0"/>
                </a:rPr>
                <a:t>：低</a:t>
              </a:r>
            </a:p>
            <a:p>
              <a:pPr indent="0"/>
              <a:r>
                <a:rPr kumimoji="0" lang="en-US" altLang="zh-CN" sz="1600" dirty="0">
                  <a:latin typeface="Times New Roman" pitchFamily="18" charset="0"/>
                  <a:cs typeface="Times New Roman" panose="02020603050405020304" pitchFamily="18" charset="0"/>
                </a:rPr>
                <a:t>0</a:t>
              </a:r>
              <a:r>
                <a:rPr kumimoji="0" lang="zh-CN" altLang="en-US" sz="1600" dirty="0">
                  <a:latin typeface="Times New Roman" pitchFamily="18" charset="0"/>
                  <a:cs typeface="Times New Roman" panose="02020603050405020304" pitchFamily="18" charset="0"/>
                </a:rPr>
                <a:t>：安全无关</a:t>
              </a:r>
            </a:p>
          </p:txBody>
        </p:sp>
        <p:sp>
          <p:nvSpPr>
            <p:cNvPr id="21" name="Rectangle 6"/>
            <p:cNvSpPr>
              <a:spLocks noChangeArrowheads="1"/>
            </p:cNvSpPr>
            <p:nvPr/>
          </p:nvSpPr>
          <p:spPr bwMode="auto">
            <a:xfrm>
              <a:off x="2376" y="10123"/>
              <a:ext cx="2311"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b="1" dirty="0">
                  <a:cs typeface="Times New Roman" panose="02020603050405020304" pitchFamily="18" charset="0"/>
                </a:rPr>
                <a:t>1).</a:t>
              </a:r>
              <a:r>
                <a:rPr kumimoji="0" lang="zh-CN" altLang="en-US" sz="1600" b="1" dirty="0">
                  <a:cs typeface="Times New Roman" panose="02020603050405020304" pitchFamily="18" charset="0"/>
                </a:rPr>
                <a:t>调研灾难频度和后果</a:t>
              </a:r>
            </a:p>
          </p:txBody>
        </p:sp>
        <p:sp>
          <p:nvSpPr>
            <p:cNvPr id="22" name="Rectangle 5"/>
            <p:cNvSpPr>
              <a:spLocks noChangeArrowheads="1"/>
            </p:cNvSpPr>
            <p:nvPr/>
          </p:nvSpPr>
          <p:spPr bwMode="auto">
            <a:xfrm>
              <a:off x="4849" y="7712"/>
              <a:ext cx="1893"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b="1" dirty="0">
                  <a:cs typeface="Times New Roman" panose="02020603050405020304" pitchFamily="18" charset="0"/>
                </a:rPr>
                <a:t>2). </a:t>
              </a:r>
              <a:r>
                <a:rPr kumimoji="0" lang="zh-CN" altLang="en-US" sz="1600" b="1" dirty="0">
                  <a:cs typeface="Times New Roman" panose="02020603050405020304" pitchFamily="18" charset="0"/>
                </a:rPr>
                <a:t>评估风险级别</a:t>
              </a:r>
            </a:p>
          </p:txBody>
        </p:sp>
        <p:sp>
          <p:nvSpPr>
            <p:cNvPr id="23" name="Rectangle 4"/>
            <p:cNvSpPr>
              <a:spLocks noChangeArrowheads="1"/>
            </p:cNvSpPr>
            <p:nvPr/>
          </p:nvSpPr>
          <p:spPr bwMode="auto">
            <a:xfrm>
              <a:off x="4827" y="10200"/>
              <a:ext cx="2211"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b="1" dirty="0">
                  <a:cs typeface="Times New Roman" panose="02020603050405020304" pitchFamily="18" charset="0"/>
                </a:rPr>
                <a:t>3).</a:t>
              </a:r>
              <a:r>
                <a:rPr kumimoji="0" lang="zh-CN" altLang="en-US" sz="1600" b="1" dirty="0">
                  <a:cs typeface="Times New Roman" panose="02020603050405020304" pitchFamily="18" charset="0"/>
                </a:rPr>
                <a:t>提出降低风险程度</a:t>
              </a:r>
            </a:p>
          </p:txBody>
        </p:sp>
        <p:sp>
          <p:nvSpPr>
            <p:cNvPr id="24" name="Rectangle 3"/>
            <p:cNvSpPr>
              <a:spLocks noChangeArrowheads="1"/>
            </p:cNvSpPr>
            <p:nvPr/>
          </p:nvSpPr>
          <p:spPr bwMode="auto">
            <a:xfrm>
              <a:off x="6948" y="10172"/>
              <a:ext cx="2211"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b="1" dirty="0">
                  <a:cs typeface="Times New Roman" panose="02020603050405020304" pitchFamily="18" charset="0"/>
                </a:rPr>
                <a:t>4).</a:t>
              </a:r>
              <a:r>
                <a:rPr kumimoji="0" lang="zh-CN" altLang="en-US" sz="1600" b="1" dirty="0">
                  <a:cs typeface="Times New Roman" panose="02020603050405020304" pitchFamily="18" charset="0"/>
                </a:rPr>
                <a:t>定义系统安全级别</a:t>
              </a:r>
            </a:p>
          </p:txBody>
        </p:sp>
        <p:sp>
          <p:nvSpPr>
            <p:cNvPr id="25" name="Rectangle 2"/>
            <p:cNvSpPr>
              <a:spLocks noChangeArrowheads="1"/>
            </p:cNvSpPr>
            <p:nvPr/>
          </p:nvSpPr>
          <p:spPr bwMode="auto">
            <a:xfrm>
              <a:off x="6861" y="7683"/>
              <a:ext cx="2699"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b="1" dirty="0">
                  <a:cs typeface="Times New Roman" panose="02020603050405020304" pitchFamily="18" charset="0"/>
                </a:rPr>
                <a:t>5).</a:t>
              </a:r>
              <a:r>
                <a:rPr kumimoji="0" lang="zh-CN" altLang="en-US" sz="1600" b="1" dirty="0">
                  <a:cs typeface="Times New Roman" panose="02020603050405020304" pitchFamily="18" charset="0"/>
                </a:rPr>
                <a:t>分派软件安全完整性级别</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90600" y="1295400"/>
            <a:ext cx="7924800" cy="4902200"/>
          </a:xfrm>
        </p:spPr>
        <p:txBody>
          <a:bodyPr/>
          <a:lstStyle/>
          <a:p>
            <a:r>
              <a:rPr lang="zh-CN" altLang="zh-CN" dirty="0"/>
              <a:t>在软件安全完成等级定义后，接着：</a:t>
            </a:r>
          </a:p>
          <a:p>
            <a:pPr lvl="1"/>
            <a:r>
              <a:rPr lang="en-US" altLang="zh-CN" dirty="0"/>
              <a:t>1</a:t>
            </a:r>
            <a:r>
              <a:rPr lang="zh-CN" altLang="zh-CN" dirty="0"/>
              <a:t>）确定了软件需求规格，同时考虑了</a:t>
            </a:r>
            <a:r>
              <a:rPr lang="zh-CN" altLang="zh-CN" dirty="0" smtClean="0"/>
              <a:t>软件结构。</a:t>
            </a:r>
            <a:endParaRPr lang="en-US" altLang="zh-CN" dirty="0" smtClean="0"/>
          </a:p>
          <a:p>
            <a:pPr lvl="2"/>
            <a:r>
              <a:rPr lang="zh-CN" altLang="zh-CN" dirty="0" smtClean="0"/>
              <a:t>依据</a:t>
            </a:r>
            <a:r>
              <a:rPr lang="zh-CN" altLang="zh-CN" dirty="0"/>
              <a:t>基本的安全策略，为满足软件和软件的安全等级开发出所需的软件体系结构；</a:t>
            </a:r>
          </a:p>
          <a:p>
            <a:pPr lvl="1"/>
            <a:r>
              <a:rPr lang="en-US" altLang="zh-CN" dirty="0"/>
              <a:t>2) </a:t>
            </a:r>
            <a:r>
              <a:rPr lang="zh-CN" altLang="zh-CN" dirty="0"/>
              <a:t>根据软件质量保证计划、软件安全完整性水平和软件生命周期，进行软件设计、开发和测试；</a:t>
            </a:r>
          </a:p>
          <a:p>
            <a:pPr lvl="1"/>
            <a:r>
              <a:rPr lang="en-US" altLang="zh-CN" dirty="0"/>
              <a:t>3) </a:t>
            </a:r>
            <a:r>
              <a:rPr lang="zh-CN" altLang="zh-CN" dirty="0"/>
              <a:t>将软件集成到目标机硬件</a:t>
            </a:r>
            <a:r>
              <a:rPr lang="zh-CN" altLang="zh-CN" dirty="0" smtClean="0"/>
              <a:t>上</a:t>
            </a:r>
            <a:r>
              <a:rPr lang="zh-CN" altLang="en-US" dirty="0" smtClean="0"/>
              <a:t>；</a:t>
            </a:r>
            <a:endParaRPr lang="zh-CN" altLang="zh-CN" dirty="0"/>
          </a:p>
          <a:p>
            <a:pPr lvl="1"/>
            <a:r>
              <a:rPr lang="en-US" altLang="zh-CN" dirty="0"/>
              <a:t>4) </a:t>
            </a:r>
            <a:r>
              <a:rPr lang="zh-CN" altLang="zh-CN" dirty="0"/>
              <a:t>确认软件；</a:t>
            </a:r>
          </a:p>
          <a:p>
            <a:pPr lvl="1"/>
            <a:r>
              <a:rPr lang="en-US" altLang="zh-CN" dirty="0"/>
              <a:t>5) </a:t>
            </a:r>
            <a:r>
              <a:rPr lang="zh-CN" altLang="zh-CN" dirty="0"/>
              <a:t>如果在运行期间需要进行软件维护，则采纳其它要求的标准。</a:t>
            </a:r>
          </a:p>
          <a:p>
            <a:endParaRPr lang="zh-CN" altLang="en-US" dirty="0"/>
          </a:p>
        </p:txBody>
      </p:sp>
    </p:spTree>
    <p:extLst>
      <p:ext uri="{BB962C8B-B14F-4D97-AF65-F5344CB8AC3E}">
        <p14:creationId xmlns:p14="http://schemas.microsoft.com/office/powerpoint/2010/main" val="2326037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24.2.4 </a:t>
            </a:r>
            <a:r>
              <a:rPr lang="zh-CN" altLang="en-US" dirty="0" smtClean="0"/>
              <a:t>软件生命周期与开发过程</a:t>
            </a:r>
            <a:endParaRPr lang="zh-CN" altLang="en-US" dirty="0"/>
          </a:p>
        </p:txBody>
      </p:sp>
      <p:sp>
        <p:nvSpPr>
          <p:cNvPr id="5" name="标题 1"/>
          <p:cNvSpPr txBox="1">
            <a:spLocks/>
          </p:cNvSpPr>
          <p:nvPr/>
        </p:nvSpPr>
        <p:spPr bwMode="auto">
          <a:xfrm>
            <a:off x="8157029" y="2133600"/>
            <a:ext cx="725714" cy="1959429"/>
          </a:xfrm>
          <a:prstGeom prst="rect">
            <a:avLst/>
          </a:prstGeom>
          <a:noFill/>
          <a:ln w="9525">
            <a:noFill/>
            <a:miter lim="800000"/>
            <a:headEnd/>
            <a:tailEnd/>
          </a:ln>
        </p:spPr>
        <p:txBody>
          <a:bodyPr vert="eaVert"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0" cap="none" spc="0" normalizeH="0" baseline="0" noProof="0" dirty="0" smtClean="0">
                <a:ln>
                  <a:noFill/>
                </a:ln>
                <a:solidFill>
                  <a:schemeClr val="tx1"/>
                </a:solidFill>
                <a:effectLst/>
                <a:uLnTx/>
                <a:uFillTx/>
                <a:latin typeface="+mj-lt"/>
                <a:ea typeface="+mj-ea"/>
                <a:cs typeface="+mj-cs"/>
              </a:rPr>
              <a:t>瀑布模型</a:t>
            </a:r>
            <a:endParaRPr kumimoji="1" lang="zh-CN" altLang="en-US" sz="3200" b="0" i="0" u="none" strike="noStrike" kern="0" cap="none" spc="0" normalizeH="0" baseline="0" noProof="0" dirty="0">
              <a:ln>
                <a:noFill/>
              </a:ln>
              <a:solidFill>
                <a:schemeClr val="tx1"/>
              </a:solidFill>
              <a:effectLst/>
              <a:uLnTx/>
              <a:uFillTx/>
              <a:latin typeface="+mj-lt"/>
              <a:ea typeface="+mj-ea"/>
              <a:cs typeface="+mj-cs"/>
            </a:endParaRPr>
          </a:p>
        </p:txBody>
      </p:sp>
      <p:graphicFrame>
        <p:nvGraphicFramePr>
          <p:cNvPr id="3" name="表格 2"/>
          <p:cNvGraphicFramePr>
            <a:graphicFrameLocks noGrp="1"/>
          </p:cNvGraphicFramePr>
          <p:nvPr>
            <p:extLst>
              <p:ext uri="{D42A27DB-BD31-4B8C-83A1-F6EECF244321}">
                <p14:modId xmlns:p14="http://schemas.microsoft.com/office/powerpoint/2010/main" val="2114777370"/>
              </p:ext>
            </p:extLst>
          </p:nvPr>
        </p:nvGraphicFramePr>
        <p:xfrm>
          <a:off x="1143000" y="1115637"/>
          <a:ext cx="6721990" cy="5165576"/>
        </p:xfrm>
        <a:graphic>
          <a:graphicData uri="http://schemas.openxmlformats.org/drawingml/2006/table">
            <a:tbl>
              <a:tblPr firstRow="1" firstCol="1" lastRow="1" lastCol="1" bandRow="1" bandCol="1"/>
              <a:tblGrid>
                <a:gridCol w="1393473">
                  <a:extLst>
                    <a:ext uri="{9D8B030D-6E8A-4147-A177-3AD203B41FA5}">
                      <a16:colId xmlns:a16="http://schemas.microsoft.com/office/drawing/2014/main" val="3738041988"/>
                    </a:ext>
                  </a:extLst>
                </a:gridCol>
                <a:gridCol w="1999838">
                  <a:extLst>
                    <a:ext uri="{9D8B030D-6E8A-4147-A177-3AD203B41FA5}">
                      <a16:colId xmlns:a16="http://schemas.microsoft.com/office/drawing/2014/main" val="3004501661"/>
                    </a:ext>
                  </a:extLst>
                </a:gridCol>
                <a:gridCol w="2072332">
                  <a:extLst>
                    <a:ext uri="{9D8B030D-6E8A-4147-A177-3AD203B41FA5}">
                      <a16:colId xmlns:a16="http://schemas.microsoft.com/office/drawing/2014/main" val="3642709316"/>
                    </a:ext>
                  </a:extLst>
                </a:gridCol>
                <a:gridCol w="1256347">
                  <a:extLst>
                    <a:ext uri="{9D8B030D-6E8A-4147-A177-3AD203B41FA5}">
                      <a16:colId xmlns:a16="http://schemas.microsoft.com/office/drawing/2014/main" val="728419015"/>
                    </a:ext>
                  </a:extLst>
                </a:gridCol>
              </a:tblGrid>
              <a:tr h="408328">
                <a:tc>
                  <a:txBody>
                    <a:bodyPr/>
                    <a:lstStyle/>
                    <a:p>
                      <a:pPr indent="0" algn="r">
                        <a:lnSpc>
                          <a:spcPct val="100000"/>
                        </a:lnSpc>
                        <a:spcAft>
                          <a:spcPts val="0"/>
                        </a:spcAft>
                      </a:pPr>
                      <a:r>
                        <a:rPr lang="zh-CN" sz="1400" b="1" dirty="0">
                          <a:effectLst/>
                          <a:latin typeface="Times New Roman" panose="02020603050405020304" pitchFamily="18" charset="0"/>
                          <a:ea typeface="宋体" panose="02010600030101010101" pitchFamily="2" charset="-122"/>
                        </a:rPr>
                        <a:t>工作</a:t>
                      </a:r>
                      <a:endParaRPr lang="zh-CN" sz="1400" dirty="0">
                        <a:effectLst/>
                        <a:latin typeface="Times New Roman" panose="02020603050405020304" pitchFamily="18" charset="0"/>
                        <a:ea typeface="宋体" panose="02010600030101010101" pitchFamily="2" charset="-122"/>
                      </a:endParaRPr>
                    </a:p>
                    <a:p>
                      <a:pPr indent="0" algn="l">
                        <a:lnSpc>
                          <a:spcPct val="100000"/>
                        </a:lnSpc>
                        <a:spcAft>
                          <a:spcPts val="0"/>
                        </a:spcAft>
                      </a:pPr>
                      <a:r>
                        <a:rPr lang="zh-CN" sz="1400" b="1" dirty="0">
                          <a:effectLst/>
                          <a:latin typeface="Times New Roman" panose="02020603050405020304" pitchFamily="18" charset="0"/>
                          <a:ea typeface="宋体" panose="02010600030101010101" pitchFamily="2" charset="-122"/>
                        </a:rPr>
                        <a:t>阶段</a:t>
                      </a:r>
                      <a:endParaRPr lang="zh-CN" sz="14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gridSpan="2">
                  <a:txBody>
                    <a:bodyPr/>
                    <a:lstStyle/>
                    <a:p>
                      <a:pPr marL="0" indent="0" algn="ctr" defTabSz="914400" rtl="0" eaLnBrk="1" latinLnBrk="0" hangingPunct="1">
                        <a:lnSpc>
                          <a:spcPct val="100000"/>
                        </a:lnSpc>
                        <a:spcAft>
                          <a:spcPts val="0"/>
                        </a:spcAft>
                      </a:pPr>
                      <a:r>
                        <a:rPr lang="zh-CN" sz="1400" b="1" kern="1200" dirty="0" smtClean="0">
                          <a:solidFill>
                            <a:schemeClr val="tx1"/>
                          </a:solidFill>
                          <a:effectLst/>
                          <a:latin typeface="Times New Roman" panose="02020603050405020304" pitchFamily="18" charset="0"/>
                          <a:ea typeface="宋体" panose="02010600030101010101" pitchFamily="2" charset="-122"/>
                          <a:cs typeface="+mn-cs"/>
                        </a:rPr>
                        <a:t>文档</a:t>
                      </a:r>
                      <a:r>
                        <a:rPr lang="en-US" sz="1400" b="1" kern="1200" dirty="0">
                          <a:solidFill>
                            <a:schemeClr val="tx1"/>
                          </a:solidFill>
                          <a:effectLst/>
                          <a:latin typeface="Times New Roman" panose="02020603050405020304" pitchFamily="18" charset="0"/>
                          <a:ea typeface="宋体" panose="02010600030101010101" pitchFamily="2" charset="-122"/>
                          <a:cs typeface="+mn-cs"/>
                        </a:rPr>
                        <a:t>(</a:t>
                      </a:r>
                      <a:r>
                        <a:rPr lang="zh-CN" sz="1400" b="1" kern="1200" dirty="0">
                          <a:solidFill>
                            <a:schemeClr val="tx1"/>
                          </a:solidFill>
                          <a:effectLst/>
                          <a:latin typeface="Times New Roman" panose="02020603050405020304" pitchFamily="18" charset="0"/>
                          <a:ea typeface="宋体" panose="02010600030101010101" pitchFamily="2" charset="-122"/>
                          <a:cs typeface="+mn-cs"/>
                        </a:rPr>
                        <a:t>中间产品</a:t>
                      </a:r>
                      <a:r>
                        <a:rPr lang="en-US" sz="1400" b="1" kern="1200" dirty="0">
                          <a:solidFill>
                            <a:schemeClr val="tx1"/>
                          </a:solidFill>
                          <a:effectLst/>
                          <a:latin typeface="Times New Roman" panose="02020603050405020304" pitchFamily="18" charset="0"/>
                          <a:ea typeface="宋体" panose="02010600030101010101" pitchFamily="2" charset="-122"/>
                          <a:cs typeface="+mn-cs"/>
                        </a:rPr>
                        <a:t>)</a:t>
                      </a:r>
                      <a:endParaRPr lang="zh-CN" sz="1400" b="1" kern="1200" dirty="0">
                        <a:solidFill>
                          <a:schemeClr val="tx1"/>
                        </a:solidFill>
                        <a:effectLst/>
                        <a:latin typeface="Times New Roman" panose="02020603050405020304" pitchFamily="18" charset="0"/>
                        <a:ea typeface="宋体" panose="02010600030101010101" pitchFamily="2" charset="-122"/>
                        <a:cs typeface="+mn-cs"/>
                      </a:endParaRPr>
                    </a:p>
                  </a:txBody>
                  <a:tcPr marL="72000" marR="68580" marT="108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0" algn="l" defTabSz="914400" rtl="0" eaLnBrk="1" latinLnBrk="0" hangingPunct="1">
                        <a:lnSpc>
                          <a:spcPct val="100000"/>
                        </a:lnSpc>
                        <a:spcAft>
                          <a:spcPts val="0"/>
                        </a:spcAft>
                      </a:pPr>
                      <a:r>
                        <a:rPr lang="zh-CN" sz="1400" b="1" kern="1200" dirty="0" smtClean="0">
                          <a:solidFill>
                            <a:schemeClr val="tx1"/>
                          </a:solidFill>
                          <a:effectLst/>
                          <a:latin typeface="Times New Roman" panose="02020603050405020304" pitchFamily="18" charset="0"/>
                          <a:ea typeface="宋体" panose="02010600030101010101" pitchFamily="2" charset="-122"/>
                          <a:cs typeface="+mn-cs"/>
                        </a:rPr>
                        <a:t>验证</a:t>
                      </a:r>
                      <a:r>
                        <a:rPr lang="zh-CN" sz="1400" b="1" kern="1200" dirty="0">
                          <a:solidFill>
                            <a:schemeClr val="tx1"/>
                          </a:solidFill>
                          <a:effectLst/>
                          <a:latin typeface="Times New Roman" panose="02020603050405020304" pitchFamily="18" charset="0"/>
                          <a:ea typeface="宋体" panose="02010600030101010101" pitchFamily="2" charset="-122"/>
                          <a:cs typeface="+mn-cs"/>
                        </a:rPr>
                        <a:t>与确认</a:t>
                      </a:r>
                    </a:p>
                  </a:txBody>
                  <a:tcPr marL="68580" marR="68580" marT="108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6767064"/>
                  </a:ext>
                </a:extLst>
              </a:tr>
              <a:tr h="408328">
                <a:tc rowSpan="2">
                  <a:txBody>
                    <a:bodyPr/>
                    <a:lstStyle/>
                    <a:p>
                      <a:pPr marL="0" indent="0" algn="l"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系统开发阶段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l"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系统需求规格说明，系统安全需求规格说明，系统体系结构描述，系统安全计划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l">
                        <a:lnSpc>
                          <a:spcPts val="1200"/>
                        </a:lnSpc>
                        <a:spcAft>
                          <a:spcPts val="0"/>
                        </a:spcAft>
                      </a:pPr>
                      <a:r>
                        <a:rPr lang="en-US" sz="1400">
                          <a:effectLst/>
                          <a:latin typeface="Times New Roman" panose="02020603050405020304" pitchFamily="18" charset="0"/>
                          <a:ea typeface="宋体" panose="02010600030101010101" pitchFamily="2" charset="-122"/>
                        </a:rPr>
                        <a:t> </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547324"/>
                  </a:ext>
                </a:extLst>
              </a:tr>
              <a:tr h="204164">
                <a:tc vMerge="1">
                  <a:txBody>
                    <a:bodyPr/>
                    <a:lstStyle/>
                    <a:p>
                      <a:endParaRPr lang="zh-CN" altLang="en-US"/>
                    </a:p>
                  </a:txBody>
                  <a:tcPr/>
                </a:tc>
                <a:tc gridSpan="3">
                  <a:txBody>
                    <a:bodyPr/>
                    <a:lstStyle/>
                    <a:p>
                      <a:pPr marL="0" indent="0" algn="r"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系统验证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8629679"/>
                  </a:ext>
                </a:extLst>
              </a:tr>
              <a:tr h="206595">
                <a:tc rowSpan="2">
                  <a:txBody>
                    <a:bodyPr/>
                    <a:lstStyle/>
                    <a:p>
                      <a:pPr marL="0" indent="0" algn="l"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软件需求阶段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系统需求规格说明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系统需求测试规格说明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fontAlgn="auto">
                        <a:lnSpc>
                          <a:spcPts val="1660"/>
                        </a:lnSpc>
                        <a:spcAft>
                          <a:spcPts val="0"/>
                        </a:spcAft>
                      </a:pPr>
                      <a:r>
                        <a:rPr lang="en-US" sz="1400">
                          <a:effectLst/>
                          <a:latin typeface="Times New Roman" panose="02020603050405020304" pitchFamily="18" charset="0"/>
                          <a:ea typeface="宋体" panose="02010600030101010101" pitchFamily="2" charset="-122"/>
                        </a:rPr>
                        <a:t> </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4122652"/>
                  </a:ext>
                </a:extLst>
              </a:tr>
              <a:tr h="204164">
                <a:tc vMerge="1">
                  <a:txBody>
                    <a:bodyPr/>
                    <a:lstStyle/>
                    <a:p>
                      <a:endParaRPr lang="zh-CN" altLang="en-US"/>
                    </a:p>
                  </a:txBody>
                  <a:tcPr/>
                </a:tc>
                <a:tc gridSpan="3">
                  <a:txBody>
                    <a:bodyPr/>
                    <a:lstStyle/>
                    <a:p>
                      <a:pPr marL="0" indent="0" algn="r"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软件需求验证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95844146"/>
                  </a:ext>
                </a:extLst>
              </a:tr>
              <a:tr h="204164">
                <a:tc rowSpan="4">
                  <a:txBody>
                    <a:bodyPr/>
                    <a:lstStyle/>
                    <a:p>
                      <a:pPr marL="0" indent="0" algn="l"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软件设计阶段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软件体系结构规格说明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200"/>
                        </a:lnSpc>
                        <a:spcAft>
                          <a:spcPts val="0"/>
                        </a:spcAft>
                      </a:pPr>
                      <a:r>
                        <a:rPr lang="en-US" sz="1400">
                          <a:effectLst/>
                          <a:latin typeface="Times New Roman" panose="02020603050405020304" pitchFamily="18" charset="0"/>
                          <a:ea typeface="宋体" panose="02010600030101010101" pitchFamily="2" charset="-122"/>
                        </a:rPr>
                        <a:t> </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5549809"/>
                  </a:ext>
                </a:extLst>
              </a:tr>
              <a:tr h="204164">
                <a:tc vMerge="1">
                  <a:txBody>
                    <a:bodyPr/>
                    <a:lstStyle/>
                    <a:p>
                      <a:endParaRPr lang="zh-CN" altLang="en-US"/>
                    </a:p>
                  </a:txBody>
                  <a:tcPr/>
                </a:tc>
                <a:tc gridSpan="3">
                  <a:txBody>
                    <a:bodyPr/>
                    <a:lstStyle/>
                    <a:p>
                      <a:pPr marL="0" indent="0" algn="r"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软件结构验证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22161753"/>
                  </a:ext>
                </a:extLst>
              </a:tr>
              <a:tr h="238272">
                <a:tc vMerge="1">
                  <a:txBody>
                    <a:bodyPr/>
                    <a:lstStyle/>
                    <a:p>
                      <a:endParaRPr lang="zh-CN" altLang="en-US"/>
                    </a:p>
                  </a:txBody>
                  <a:tcPr/>
                </a:tc>
                <a:tc>
                  <a:txBody>
                    <a:bodyPr/>
                    <a:lstStyle/>
                    <a:p>
                      <a:pPr marL="0" indent="0" algn="l" defTabSz="914400" rtl="0" eaLnBrk="1" latinLnBrk="0" hangingPunct="1">
                        <a:lnSpc>
                          <a:spcPct val="100000"/>
                        </a:lnSpc>
                        <a:spcAft>
                          <a:spcPts val="0"/>
                        </a:spcAft>
                      </a:pPr>
                      <a:r>
                        <a:rPr lang="zh-CN" sz="1400" b="0" kern="1200">
                          <a:solidFill>
                            <a:schemeClr val="tx1"/>
                          </a:solidFill>
                          <a:effectLst/>
                          <a:latin typeface="Times New Roman" panose="02020603050405020304" pitchFamily="18" charset="0"/>
                          <a:ea typeface="宋体" panose="02010600030101010101" pitchFamily="2" charset="-122"/>
                          <a:cs typeface="+mn-cs"/>
                        </a:rPr>
                        <a:t>软件设计规格说明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软件集成计划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200"/>
                        </a:lnSpc>
                        <a:spcAft>
                          <a:spcPts val="0"/>
                        </a:spcAft>
                      </a:pPr>
                      <a:r>
                        <a:rPr lang="en-US" sz="1400">
                          <a:effectLst/>
                          <a:latin typeface="Times New Roman" panose="02020603050405020304" pitchFamily="18" charset="0"/>
                          <a:ea typeface="宋体" panose="02010600030101010101" pitchFamily="2" charset="-122"/>
                        </a:rPr>
                        <a:t> </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3037027"/>
                  </a:ext>
                </a:extLst>
              </a:tr>
              <a:tr h="204164">
                <a:tc vMerge="1">
                  <a:txBody>
                    <a:bodyPr/>
                    <a:lstStyle/>
                    <a:p>
                      <a:endParaRPr lang="zh-CN" altLang="en-US"/>
                    </a:p>
                  </a:txBody>
                  <a:tcPr/>
                </a:tc>
                <a:tc gridSpan="3">
                  <a:txBody>
                    <a:bodyPr/>
                    <a:lstStyle/>
                    <a:p>
                      <a:pPr marL="0" indent="0" algn="r"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软件设计验证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0014396"/>
                  </a:ext>
                </a:extLst>
              </a:tr>
              <a:tr h="394380">
                <a:tc rowSpan="2">
                  <a:txBody>
                    <a:bodyPr/>
                    <a:lstStyle/>
                    <a:p>
                      <a:pPr marL="0" indent="0" algn="l"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模块设计阶段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400" b="0" kern="1200">
                          <a:solidFill>
                            <a:schemeClr val="tx1"/>
                          </a:solidFill>
                          <a:effectLst/>
                          <a:latin typeface="Times New Roman" panose="02020603050405020304" pitchFamily="18" charset="0"/>
                          <a:ea typeface="宋体" panose="02010600030101010101" pitchFamily="2" charset="-122"/>
                          <a:cs typeface="+mn-cs"/>
                        </a:rPr>
                        <a:t>软件模块设计规格说明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软件模块测试规格说明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200"/>
                        </a:lnSpc>
                        <a:spcAft>
                          <a:spcPts val="0"/>
                        </a:spcAft>
                      </a:pPr>
                      <a:r>
                        <a:rPr lang="en-US" sz="1400">
                          <a:effectLst/>
                          <a:latin typeface="Times New Roman" panose="02020603050405020304" pitchFamily="18" charset="0"/>
                          <a:ea typeface="宋体" panose="02010600030101010101" pitchFamily="2" charset="-122"/>
                        </a:rPr>
                        <a:t> </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2007681"/>
                  </a:ext>
                </a:extLst>
              </a:tr>
              <a:tr h="204164">
                <a:tc vMerge="1">
                  <a:txBody>
                    <a:bodyPr/>
                    <a:lstStyle/>
                    <a:p>
                      <a:endParaRPr lang="zh-CN" altLang="en-US"/>
                    </a:p>
                  </a:txBody>
                  <a:tcPr/>
                </a:tc>
                <a:tc gridSpan="3">
                  <a:txBody>
                    <a:bodyPr/>
                    <a:lstStyle/>
                    <a:p>
                      <a:pPr marL="0" indent="0" algn="r" defTabSz="914400" rtl="0" eaLnBrk="1" latinLnBrk="0" hangingPunct="1">
                        <a:lnSpc>
                          <a:spcPct val="100000"/>
                        </a:lnSpc>
                        <a:spcAft>
                          <a:spcPts val="0"/>
                        </a:spcAft>
                      </a:pPr>
                      <a:r>
                        <a:rPr lang="zh-CN" sz="1400" b="0" kern="1200">
                          <a:solidFill>
                            <a:schemeClr val="tx1"/>
                          </a:solidFill>
                          <a:effectLst/>
                          <a:latin typeface="Times New Roman" panose="02020603050405020304" pitchFamily="18" charset="0"/>
                          <a:ea typeface="宋体" panose="02010600030101010101" pitchFamily="2" charset="-122"/>
                          <a:cs typeface="+mn-cs"/>
                        </a:rPr>
                        <a:t>软件模块验证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71964805"/>
                  </a:ext>
                </a:extLst>
              </a:tr>
              <a:tr h="204164">
                <a:tc rowSpan="2">
                  <a:txBody>
                    <a:bodyPr/>
                    <a:lstStyle/>
                    <a:p>
                      <a:pPr marL="0" indent="0" algn="l"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编码阶段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源代码和支持文档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200"/>
                        </a:lnSpc>
                        <a:spcAft>
                          <a:spcPts val="0"/>
                        </a:spcAft>
                      </a:pPr>
                      <a:r>
                        <a:rPr lang="en-US" sz="1400">
                          <a:effectLst/>
                          <a:latin typeface="Times New Roman" panose="02020603050405020304" pitchFamily="18" charset="0"/>
                          <a:ea typeface="宋体" panose="02010600030101010101" pitchFamily="2" charset="-122"/>
                        </a:rPr>
                        <a:t> </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8856680"/>
                  </a:ext>
                </a:extLst>
              </a:tr>
              <a:tr h="204164">
                <a:tc vMerge="1">
                  <a:txBody>
                    <a:bodyPr/>
                    <a:lstStyle/>
                    <a:p>
                      <a:endParaRPr lang="zh-CN" altLang="en-US"/>
                    </a:p>
                  </a:txBody>
                  <a:tcPr/>
                </a:tc>
                <a:tc gridSpan="3">
                  <a:txBody>
                    <a:bodyPr/>
                    <a:lstStyle/>
                    <a:p>
                      <a:pPr marL="0" indent="0" algn="r"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代码验证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84240830"/>
                  </a:ext>
                </a:extLst>
              </a:tr>
              <a:tr h="204164">
                <a:tc rowSpan="2">
                  <a:txBody>
                    <a:bodyPr/>
                    <a:lstStyle/>
                    <a:p>
                      <a:pPr marL="0" indent="0" algn="l"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软件测试阶段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l"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软件模块测试报告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rowSpan="2">
                  <a:txBody>
                    <a:bodyPr/>
                    <a:lstStyle/>
                    <a:p>
                      <a:pPr indent="269875" algn="l" fontAlgn="auto">
                        <a:lnSpc>
                          <a:spcPts val="1660"/>
                        </a:lnSpc>
                        <a:spcAft>
                          <a:spcPts val="0"/>
                        </a:spcAft>
                      </a:pPr>
                      <a:r>
                        <a:rPr lang="en-US" sz="1400">
                          <a:effectLst/>
                          <a:latin typeface="Times New Roman" panose="02020603050405020304" pitchFamily="18" charset="0"/>
                          <a:ea typeface="宋体" panose="02010600030101010101" pitchFamily="2" charset="-122"/>
                        </a:rPr>
                        <a:t> </a:t>
                      </a:r>
                      <a:endParaRPr lang="zh-CN" sz="1400">
                        <a:effectLst/>
                        <a:latin typeface="Times New Roman" panose="02020603050405020304" pitchFamily="18" charset="0"/>
                        <a:ea typeface="宋体" panose="02010600030101010101" pitchFamily="2" charset="-122"/>
                      </a:endParaRPr>
                    </a:p>
                    <a:p>
                      <a:pPr indent="269875" algn="just">
                        <a:lnSpc>
                          <a:spcPts val="1200"/>
                        </a:lnSpc>
                        <a:spcAft>
                          <a:spcPts val="0"/>
                        </a:spcAft>
                      </a:pPr>
                      <a:r>
                        <a:rPr lang="en-US" sz="1400">
                          <a:effectLst/>
                          <a:latin typeface="Times New Roman" panose="02020603050405020304" pitchFamily="18" charset="0"/>
                          <a:ea typeface="宋体" panose="02010600030101010101" pitchFamily="2" charset="-122"/>
                        </a:rPr>
                        <a:t> </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0881667"/>
                  </a:ext>
                </a:extLst>
              </a:tr>
              <a:tr h="204164">
                <a:tc vMerge="1">
                  <a:txBody>
                    <a:bodyPr/>
                    <a:lstStyle/>
                    <a:p>
                      <a:endParaRPr lang="zh-CN" altLang="en-US"/>
                    </a:p>
                  </a:txBody>
                  <a:tcPr/>
                </a:tc>
                <a:tc gridSpan="2">
                  <a:txBody>
                    <a:bodyPr/>
                    <a:lstStyle/>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软件集成测试报告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364874152"/>
                  </a:ext>
                </a:extLst>
              </a:tr>
              <a:tr h="204164">
                <a:tc rowSpan="2">
                  <a:txBody>
                    <a:bodyPr/>
                    <a:lstStyle/>
                    <a:p>
                      <a:pPr marL="0" indent="0" algn="l" defTabSz="914400" rtl="0" eaLnBrk="1" latinLnBrk="0" hangingPunct="1">
                        <a:lnSpc>
                          <a:spcPct val="100000"/>
                        </a:lnSpc>
                        <a:spcAft>
                          <a:spcPts val="0"/>
                        </a:spcAft>
                      </a:pPr>
                      <a:r>
                        <a:rPr lang="zh-CN" sz="1400" b="1" i="1" kern="1200" dirty="0">
                          <a:solidFill>
                            <a:schemeClr val="tx1"/>
                          </a:solidFill>
                          <a:effectLst/>
                          <a:latin typeface="Times New Roman" panose="02020603050405020304" pitchFamily="18" charset="0"/>
                          <a:ea typeface="宋体" panose="02010600030101010101" pitchFamily="2" charset="-122"/>
                          <a:cs typeface="+mn-cs"/>
                        </a:rPr>
                        <a:t>软硬件集成阶段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软</a:t>
                      </a:r>
                      <a:r>
                        <a:rPr lang="en-US" sz="1400" b="0" kern="1200" dirty="0">
                          <a:solidFill>
                            <a:schemeClr val="tx1"/>
                          </a:solidFill>
                          <a:effectLst/>
                          <a:latin typeface="Times New Roman" panose="02020603050405020304" pitchFamily="18" charset="0"/>
                          <a:ea typeface="宋体" panose="02010600030101010101" pitchFamily="2" charset="-122"/>
                          <a:cs typeface="+mn-cs"/>
                        </a:rPr>
                        <a:t>/</a:t>
                      </a:r>
                      <a:r>
                        <a:rPr lang="zh-CN" sz="1400" b="0" kern="1200" dirty="0">
                          <a:solidFill>
                            <a:schemeClr val="tx1"/>
                          </a:solidFill>
                          <a:effectLst/>
                          <a:latin typeface="Times New Roman" panose="02020603050405020304" pitchFamily="18" charset="0"/>
                          <a:ea typeface="宋体" panose="02010600030101010101" pitchFamily="2" charset="-122"/>
                          <a:cs typeface="+mn-cs"/>
                        </a:rPr>
                        <a:t>硬件集成测试报告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200"/>
                        </a:lnSpc>
                        <a:spcAft>
                          <a:spcPts val="0"/>
                        </a:spcAft>
                      </a:pPr>
                      <a:r>
                        <a:rPr lang="en-US" sz="1400">
                          <a:effectLst/>
                          <a:latin typeface="Times New Roman" panose="02020603050405020304" pitchFamily="18" charset="0"/>
                          <a:ea typeface="宋体" panose="02010600030101010101" pitchFamily="2" charset="-122"/>
                        </a:rPr>
                        <a:t> </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219280"/>
                  </a:ext>
                </a:extLst>
              </a:tr>
              <a:tr h="204164">
                <a:tc vMerge="1">
                  <a:txBody>
                    <a:bodyPr/>
                    <a:lstStyle/>
                    <a:p>
                      <a:endParaRPr lang="zh-CN" altLang="en-US"/>
                    </a:p>
                  </a:txBody>
                  <a:tcPr/>
                </a:tc>
                <a:tc gridSpan="3">
                  <a:txBody>
                    <a:bodyPr/>
                    <a:lstStyle/>
                    <a:p>
                      <a:pPr marL="0" indent="0" algn="r"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软件确认</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42086778"/>
                  </a:ext>
                </a:extLst>
              </a:tr>
              <a:tr h="238272">
                <a:tc>
                  <a:txBody>
                    <a:bodyPr/>
                    <a:lstStyle/>
                    <a:p>
                      <a:pPr marL="0" indent="0" algn="l"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系统集成阶段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系统集成和测试文档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200"/>
                        </a:lnSpc>
                        <a:spcAft>
                          <a:spcPts val="0"/>
                        </a:spcAft>
                      </a:pPr>
                      <a:r>
                        <a:rPr lang="en-US" sz="1400">
                          <a:effectLst/>
                          <a:latin typeface="Times New Roman" panose="02020603050405020304" pitchFamily="18" charset="0"/>
                          <a:ea typeface="宋体" panose="02010600030101010101" pitchFamily="2" charset="-122"/>
                        </a:rPr>
                        <a:t> </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4851346"/>
                  </a:ext>
                </a:extLst>
              </a:tr>
              <a:tr h="238272">
                <a:tc>
                  <a:txBody>
                    <a:bodyPr/>
                    <a:lstStyle/>
                    <a:p>
                      <a:pPr marL="0" indent="0" algn="l"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系统确认阶段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indent="0" algn="r"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系统确认</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66177393"/>
                  </a:ext>
                </a:extLst>
              </a:tr>
              <a:tr h="204164">
                <a:tc rowSpan="2">
                  <a:txBody>
                    <a:bodyPr/>
                    <a:lstStyle/>
                    <a:p>
                      <a:pPr marL="0" indent="0" algn="l"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现场支持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系统安装文档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just">
                        <a:lnSpc>
                          <a:spcPts val="1200"/>
                        </a:lnSpc>
                        <a:spcAft>
                          <a:spcPts val="0"/>
                        </a:spcAft>
                      </a:pPr>
                      <a:r>
                        <a:rPr lang="en-US" sz="1400">
                          <a:effectLst/>
                          <a:latin typeface="Times New Roman" panose="02020603050405020304" pitchFamily="18" charset="0"/>
                          <a:ea typeface="宋体" panose="02010600030101010101" pitchFamily="2" charset="-122"/>
                        </a:rPr>
                        <a:t> </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7628590"/>
                  </a:ext>
                </a:extLst>
              </a:tr>
              <a:tr h="204164">
                <a:tc vMerge="1">
                  <a:txBody>
                    <a:bodyPr/>
                    <a:lstStyle/>
                    <a:p>
                      <a:endParaRPr lang="zh-CN" altLang="en-US"/>
                    </a:p>
                  </a:txBody>
                  <a:tcPr/>
                </a:tc>
                <a:tc gridSpan="2">
                  <a:txBody>
                    <a:bodyPr/>
                    <a:lstStyle/>
                    <a:p>
                      <a:pPr marL="0" indent="0" algn="l"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系统维护文档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l">
                        <a:lnSpc>
                          <a:spcPts val="1200"/>
                        </a:lnSpc>
                        <a:spcAft>
                          <a:spcPts val="0"/>
                        </a:spcAft>
                      </a:pPr>
                      <a:r>
                        <a:rPr lang="en-US" sz="1400"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5397205"/>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57029" y="2133600"/>
            <a:ext cx="725714" cy="1542143"/>
          </a:xfrm>
        </p:spPr>
        <p:txBody>
          <a:bodyPr vert="horz"/>
          <a:lstStyle/>
          <a:p>
            <a:r>
              <a:rPr lang="en-US" altLang="zh-CN" dirty="0" smtClean="0"/>
              <a:t>V</a:t>
            </a:r>
            <a:r>
              <a:rPr lang="zh-CN" altLang="en-US" dirty="0" smtClean="0"/>
              <a:t>模型</a:t>
            </a:r>
            <a:endParaRPr lang="zh-CN" altLang="en-US" dirty="0"/>
          </a:p>
        </p:txBody>
      </p:sp>
      <p:grpSp>
        <p:nvGrpSpPr>
          <p:cNvPr id="4" name="Group 1"/>
          <p:cNvGrpSpPr>
            <a:grpSpLocks noChangeAspect="1"/>
          </p:cNvGrpSpPr>
          <p:nvPr/>
        </p:nvGrpSpPr>
        <p:grpSpPr bwMode="auto">
          <a:xfrm>
            <a:off x="925639" y="461171"/>
            <a:ext cx="7309174" cy="5824433"/>
            <a:chOff x="1906" y="1520"/>
            <a:chExt cx="7862" cy="7247"/>
          </a:xfrm>
          <a:solidFill>
            <a:schemeClr val="bg1"/>
          </a:solidFill>
        </p:grpSpPr>
        <p:sp>
          <p:nvSpPr>
            <p:cNvPr id="5" name="AutoShape 42"/>
            <p:cNvSpPr>
              <a:spLocks noChangeAspect="1" noChangeArrowheads="1" noTextEdit="1"/>
            </p:cNvSpPr>
            <p:nvPr/>
          </p:nvSpPr>
          <p:spPr bwMode="auto">
            <a:xfrm>
              <a:off x="1923" y="1520"/>
              <a:ext cx="7839" cy="7245"/>
            </a:xfrm>
            <a:prstGeom prst="rect">
              <a:avLst/>
            </a:prstGeom>
            <a:grp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zh-CN" altLang="en-US" sz="1600" dirty="0"/>
            </a:p>
          </p:txBody>
        </p:sp>
        <p:sp>
          <p:nvSpPr>
            <p:cNvPr id="6" name="Line 41"/>
            <p:cNvSpPr>
              <a:spLocks noChangeShapeType="1"/>
            </p:cNvSpPr>
            <p:nvPr/>
          </p:nvSpPr>
          <p:spPr bwMode="auto">
            <a:xfrm>
              <a:off x="5255" y="6234"/>
              <a:ext cx="242" cy="443"/>
            </a:xfrm>
            <a:prstGeom prst="line">
              <a:avLst/>
            </a:prstGeom>
            <a:grpFill/>
            <a:ln w="2857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7" name="Rectangle 40"/>
            <p:cNvSpPr>
              <a:spLocks noChangeArrowheads="1"/>
            </p:cNvSpPr>
            <p:nvPr/>
          </p:nvSpPr>
          <p:spPr bwMode="auto">
            <a:xfrm>
              <a:off x="2985" y="2018"/>
              <a:ext cx="2482" cy="1301"/>
            </a:xfrm>
            <a:prstGeom prst="rect">
              <a:avLst/>
            </a:prstGeom>
            <a:grp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系统需求规格说明</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系统安全需求规格说明</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系统体系结构描述</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系统安全计划</a:t>
              </a:r>
              <a:endParaRPr kumimoji="0" lang="zh-CN" altLang="zh-CN" sz="16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8" name="Rectangle 39"/>
            <p:cNvSpPr>
              <a:spLocks noChangeArrowheads="1"/>
            </p:cNvSpPr>
            <p:nvPr/>
          </p:nvSpPr>
          <p:spPr bwMode="auto">
            <a:xfrm>
              <a:off x="3414" y="3611"/>
              <a:ext cx="2416" cy="966"/>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cs typeface="Times New Roman" panose="02020603050405020304" pitchFamily="18" charset="0"/>
                </a:rPr>
                <a:t>系统需求规格说明</a:t>
              </a:r>
            </a:p>
            <a:p>
              <a:pPr indent="0"/>
              <a:r>
                <a:rPr kumimoji="0" lang="zh-CN" altLang="zh-CN" sz="1600" dirty="0">
                  <a:latin typeface="Times New Roman" pitchFamily="18" charset="0"/>
                  <a:cs typeface="Times New Roman" panose="02020603050405020304" pitchFamily="18" charset="0"/>
                </a:rPr>
                <a:t>系统需求测试规格说明</a:t>
              </a:r>
            </a:p>
            <a:p>
              <a:pPr indent="0"/>
              <a:r>
                <a:rPr kumimoji="0" lang="zh-CN" altLang="zh-CN" sz="1600" dirty="0">
                  <a:latin typeface="Times New Roman" pitchFamily="18" charset="0"/>
                  <a:cs typeface="Times New Roman" panose="02020603050405020304" pitchFamily="18" charset="0"/>
                </a:rPr>
                <a:t>系统需求验证报告</a:t>
              </a:r>
            </a:p>
          </p:txBody>
        </p:sp>
        <p:sp>
          <p:nvSpPr>
            <p:cNvPr id="9" name="Rectangle 38"/>
            <p:cNvSpPr>
              <a:spLocks noChangeArrowheads="1"/>
            </p:cNvSpPr>
            <p:nvPr/>
          </p:nvSpPr>
          <p:spPr bwMode="auto">
            <a:xfrm>
              <a:off x="3711" y="4899"/>
              <a:ext cx="2433" cy="1308"/>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cs typeface="Times New Roman" panose="02020603050405020304" pitchFamily="18" charset="0"/>
                </a:rPr>
                <a:t>软件体系结构规格说明</a:t>
              </a:r>
            </a:p>
            <a:p>
              <a:pPr indent="0"/>
              <a:r>
                <a:rPr kumimoji="0" lang="zh-CN" altLang="zh-CN" sz="1600" dirty="0">
                  <a:latin typeface="Times New Roman" pitchFamily="18" charset="0"/>
                  <a:cs typeface="Times New Roman" panose="02020603050405020304" pitchFamily="18" charset="0"/>
                </a:rPr>
                <a:t>软件设计规格说明</a:t>
              </a:r>
            </a:p>
            <a:p>
              <a:pPr indent="0"/>
              <a:r>
                <a:rPr kumimoji="0" lang="zh-CN" altLang="zh-CN" sz="1600" dirty="0">
                  <a:latin typeface="Times New Roman" pitchFamily="18" charset="0"/>
                  <a:cs typeface="Times New Roman" panose="02020603050405020304" pitchFamily="18" charset="0"/>
                </a:rPr>
                <a:t>软件集成测试计划</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验证报告</a:t>
              </a:r>
              <a:endParaRPr kumimoji="0" lang="zh-CN" altLang="zh-CN" sz="16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10" name="Rectangle 37"/>
            <p:cNvSpPr>
              <a:spLocks noChangeArrowheads="1"/>
            </p:cNvSpPr>
            <p:nvPr/>
          </p:nvSpPr>
          <p:spPr bwMode="auto">
            <a:xfrm>
              <a:off x="1941" y="6828"/>
              <a:ext cx="2182" cy="1939"/>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itchFamily="18" charset="0"/>
                  <a:cs typeface="Times New Roman" panose="02020603050405020304" pitchFamily="18" charset="0"/>
                </a:rPr>
                <a:t>软件开发计划</a:t>
              </a:r>
            </a:p>
            <a:p>
              <a:pPr indent="0"/>
              <a:r>
                <a:rPr kumimoji="0" lang="zh-CN" altLang="zh-CN" sz="1400" dirty="0">
                  <a:latin typeface="Times New Roman" pitchFamily="18" charset="0"/>
                  <a:cs typeface="Times New Roman" panose="02020603050405020304" pitchFamily="18" charset="0"/>
                </a:rPr>
                <a:t>软件质量保证计划</a:t>
              </a:r>
            </a:p>
            <a:p>
              <a:pPr indent="0"/>
              <a:r>
                <a:rPr kumimoji="0" lang="zh-CN" altLang="zh-CN" sz="1400" dirty="0">
                  <a:latin typeface="Times New Roman" pitchFamily="18" charset="0"/>
                  <a:cs typeface="Times New Roman" panose="02020603050405020304" pitchFamily="18" charset="0"/>
                </a:rPr>
                <a:t>软件配置管理计划</a:t>
              </a:r>
            </a:p>
            <a:p>
              <a:pPr indent="0"/>
              <a:r>
                <a:rPr kumimoji="0" lang="zh-CN" altLang="zh-CN" sz="1400" dirty="0">
                  <a:latin typeface="Times New Roman" pitchFamily="18" charset="0"/>
                  <a:cs typeface="Times New Roman" panose="02020603050405020304" pitchFamily="18" charset="0"/>
                </a:rPr>
                <a:t>软件验证计划</a:t>
              </a:r>
            </a:p>
            <a:p>
              <a:pPr indent="0"/>
              <a:r>
                <a:rPr kumimoji="0" lang="zh-CN" altLang="zh-CN" sz="1400" dirty="0">
                  <a:latin typeface="Times New Roman" pitchFamily="18" charset="0"/>
                  <a:cs typeface="Times New Roman" panose="02020603050405020304" pitchFamily="18" charset="0"/>
                </a:rPr>
                <a:t>软件软</a:t>
              </a:r>
              <a:r>
                <a:rPr kumimoji="0" lang="en-US" altLang="zh-CN" sz="1400" dirty="0">
                  <a:latin typeface="Times New Roman" pitchFamily="18" charset="0"/>
                  <a:cs typeface="Times New Roman" panose="02020603050405020304" pitchFamily="18" charset="0"/>
                </a:rPr>
                <a:t>/</a:t>
              </a:r>
              <a:r>
                <a:rPr kumimoji="0" lang="zh-CN" altLang="en-US" sz="1400" dirty="0">
                  <a:latin typeface="Times New Roman" pitchFamily="18" charset="0"/>
                  <a:cs typeface="Times New Roman" panose="02020603050405020304" pitchFamily="18" charset="0"/>
                </a:rPr>
                <a:t>硬件集成计划</a:t>
              </a:r>
            </a:p>
            <a:p>
              <a:pPr indent="0"/>
              <a:r>
                <a:rPr kumimoji="0" lang="zh-CN" altLang="en-US" sz="1400" dirty="0">
                  <a:latin typeface="Times New Roman" pitchFamily="18" charset="0"/>
                  <a:cs typeface="Times New Roman" panose="02020603050405020304" pitchFamily="18" charset="0"/>
                </a:rPr>
                <a:t>软件确认计划</a:t>
              </a:r>
            </a:p>
            <a:p>
              <a:pPr indent="0"/>
              <a:r>
                <a:rPr kumimoji="0" lang="zh-CN" altLang="en-US" sz="1400" dirty="0">
                  <a:latin typeface="Times New Roman" pitchFamily="18" charset="0"/>
                  <a:cs typeface="Times New Roman" panose="02020603050405020304" pitchFamily="18" charset="0"/>
                </a:rPr>
                <a:t>软件维护计划</a:t>
              </a:r>
            </a:p>
          </p:txBody>
        </p:sp>
        <p:sp>
          <p:nvSpPr>
            <p:cNvPr id="11" name="Rectangle 36"/>
            <p:cNvSpPr>
              <a:spLocks noChangeArrowheads="1"/>
            </p:cNvSpPr>
            <p:nvPr/>
          </p:nvSpPr>
          <p:spPr bwMode="auto">
            <a:xfrm>
              <a:off x="4191" y="6690"/>
              <a:ext cx="2412" cy="946"/>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cs typeface="Times New Roman" panose="02020603050405020304" pitchFamily="18" charset="0"/>
                </a:rPr>
                <a:t>软件模块设计规格说明</a:t>
              </a:r>
            </a:p>
            <a:p>
              <a:pPr indent="0"/>
              <a:r>
                <a:rPr kumimoji="0" lang="zh-CN" altLang="zh-CN" sz="1600" dirty="0">
                  <a:latin typeface="Times New Roman" pitchFamily="18" charset="0"/>
                  <a:cs typeface="Times New Roman" panose="02020603050405020304" pitchFamily="18" charset="0"/>
                </a:rPr>
                <a:t>软件模块测试规格说明</a:t>
              </a:r>
            </a:p>
            <a:p>
              <a:pPr indent="0"/>
              <a:r>
                <a:rPr kumimoji="0" lang="zh-CN" altLang="zh-CN" sz="1600" dirty="0">
                  <a:latin typeface="Times New Roman" pitchFamily="18" charset="0"/>
                  <a:cs typeface="Times New Roman" panose="02020603050405020304" pitchFamily="18" charset="0"/>
                </a:rPr>
                <a:t>软件模块验证报告</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12" name="Rectangle 35"/>
            <p:cNvSpPr>
              <a:spLocks noChangeArrowheads="1"/>
            </p:cNvSpPr>
            <p:nvPr/>
          </p:nvSpPr>
          <p:spPr bwMode="auto">
            <a:xfrm>
              <a:off x="5467" y="7985"/>
              <a:ext cx="2211" cy="644"/>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cs typeface="Times New Roman" panose="02020603050405020304" pitchFamily="18" charset="0"/>
                </a:rPr>
                <a:t>源代码和支持文档</a:t>
              </a:r>
            </a:p>
            <a:p>
              <a:pPr indent="0"/>
              <a:r>
                <a:rPr kumimoji="0" lang="zh-CN" altLang="zh-CN" sz="1600" dirty="0">
                  <a:latin typeface="Times New Roman" pitchFamily="18" charset="0"/>
                  <a:cs typeface="Times New Roman" panose="02020603050405020304" pitchFamily="18" charset="0"/>
                </a:rPr>
                <a:t>软件源代码确认报告</a:t>
              </a:r>
            </a:p>
          </p:txBody>
        </p:sp>
        <p:sp>
          <p:nvSpPr>
            <p:cNvPr id="13" name="Rectangle 34"/>
            <p:cNvSpPr>
              <a:spLocks noChangeArrowheads="1"/>
            </p:cNvSpPr>
            <p:nvPr/>
          </p:nvSpPr>
          <p:spPr bwMode="auto">
            <a:xfrm>
              <a:off x="7203" y="6624"/>
              <a:ext cx="1946" cy="468"/>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软件模块测试报告</a:t>
              </a:r>
            </a:p>
          </p:txBody>
        </p:sp>
        <p:sp>
          <p:nvSpPr>
            <p:cNvPr id="14" name="Rectangle 33"/>
            <p:cNvSpPr>
              <a:spLocks noChangeArrowheads="1"/>
            </p:cNvSpPr>
            <p:nvPr/>
          </p:nvSpPr>
          <p:spPr bwMode="auto">
            <a:xfrm>
              <a:off x="7407" y="5382"/>
              <a:ext cx="1959" cy="468"/>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软件集成测试报告</a:t>
              </a:r>
            </a:p>
          </p:txBody>
        </p:sp>
        <p:sp>
          <p:nvSpPr>
            <p:cNvPr id="15" name="Rectangle 32"/>
            <p:cNvSpPr>
              <a:spLocks noChangeArrowheads="1"/>
            </p:cNvSpPr>
            <p:nvPr/>
          </p:nvSpPr>
          <p:spPr bwMode="auto">
            <a:xfrm>
              <a:off x="7494" y="4577"/>
              <a:ext cx="2274" cy="468"/>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软</a:t>
              </a:r>
              <a:r>
                <a:rPr kumimoji="0" lang="en-US" altLang="zh-CN" sz="1600" dirty="0">
                  <a:cs typeface="Times New Roman" panose="02020603050405020304" pitchFamily="18" charset="0"/>
                </a:rPr>
                <a:t>/</a:t>
              </a:r>
              <a:r>
                <a:rPr kumimoji="0" lang="zh-CN" altLang="en-US" sz="1600" dirty="0">
                  <a:cs typeface="Times New Roman" panose="02020603050405020304" pitchFamily="18" charset="0"/>
                </a:rPr>
                <a:t>硬件集成测试报告</a:t>
              </a:r>
            </a:p>
          </p:txBody>
        </p:sp>
        <p:sp>
          <p:nvSpPr>
            <p:cNvPr id="16" name="Rectangle 31"/>
            <p:cNvSpPr>
              <a:spLocks noChangeArrowheads="1"/>
            </p:cNvSpPr>
            <p:nvPr/>
          </p:nvSpPr>
          <p:spPr bwMode="auto">
            <a:xfrm>
              <a:off x="8010" y="2001"/>
              <a:ext cx="1608" cy="644"/>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软件维护记录</a:t>
              </a:r>
              <a:endParaRPr kumimoji="0" lang="zh-CN" altLang="zh-CN" sz="1600" b="0" i="0" u="none" strike="noStrike" cap="none" normalizeH="0" baseline="0" dirty="0" smtClean="0">
                <a:ln>
                  <a:noFill/>
                </a:ln>
                <a:solidFill>
                  <a:schemeClr val="tx1"/>
                </a:solidFill>
                <a:effectLst/>
              </a:endParaRPr>
            </a:p>
            <a:p>
              <a:pPr indent="0"/>
              <a:r>
                <a:rPr kumimoji="0" lang="zh-CN" altLang="zh-CN" sz="1600" dirty="0">
                  <a:latin typeface="Times New Roman" panose="02020603050405020304" pitchFamily="18" charset="0"/>
                  <a:cs typeface="Times New Roman" panose="02020603050405020304" pitchFamily="18" charset="0"/>
                </a:rPr>
                <a:t>软件变更记录</a:t>
              </a:r>
            </a:p>
          </p:txBody>
        </p:sp>
        <p:sp>
          <p:nvSpPr>
            <p:cNvPr id="17" name="Rectangle 30"/>
            <p:cNvSpPr>
              <a:spLocks noChangeArrowheads="1"/>
            </p:cNvSpPr>
            <p:nvPr/>
          </p:nvSpPr>
          <p:spPr bwMode="auto">
            <a:xfrm>
              <a:off x="1941" y="3424"/>
              <a:ext cx="1608" cy="46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cs typeface="Times New Roman" panose="02020603050405020304" pitchFamily="18" charset="0"/>
                </a:rPr>
                <a:t>软件需求阶段</a:t>
              </a:r>
              <a:endParaRPr kumimoji="0" lang="zh-CN" altLang="zh-CN" sz="1600" b="1" i="0" u="none" strike="noStrike" cap="none" normalizeH="0" baseline="0" dirty="0" smtClean="0">
                <a:ln>
                  <a:noFill/>
                </a:ln>
                <a:solidFill>
                  <a:schemeClr val="tx1"/>
                </a:solidFill>
                <a:effectLst/>
                <a:latin typeface="Arial" panose="020B0604020202020204" pitchFamily="34" charset="0"/>
              </a:endParaRPr>
            </a:p>
          </p:txBody>
        </p:sp>
        <p:sp>
          <p:nvSpPr>
            <p:cNvPr id="18" name="Rectangle 29"/>
            <p:cNvSpPr>
              <a:spLocks noChangeArrowheads="1"/>
            </p:cNvSpPr>
            <p:nvPr/>
          </p:nvSpPr>
          <p:spPr bwMode="auto">
            <a:xfrm>
              <a:off x="6433" y="4210"/>
              <a:ext cx="2250" cy="46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i="0" u="none" strike="noStrike" cap="none" normalizeH="0" baseline="0" dirty="0" smtClean="0">
                  <a:ln>
                    <a:noFill/>
                  </a:ln>
                  <a:solidFill>
                    <a:schemeClr val="tx1"/>
                  </a:solidFill>
                  <a:effectLst/>
                  <a:cs typeface="Times New Roman" panose="02020603050405020304" pitchFamily="18" charset="0"/>
                </a:rPr>
                <a:t>软件</a:t>
              </a:r>
              <a:r>
                <a:rPr kumimoji="0" lang="en-US" altLang="zh-CN" sz="1600" b="1" i="0" u="none" strike="noStrike" cap="none" normalizeH="0" baseline="0" dirty="0" smtClean="0">
                  <a:ln>
                    <a:noFill/>
                  </a:ln>
                  <a:solidFill>
                    <a:schemeClr val="tx1"/>
                  </a:solidFill>
                  <a:effectLst/>
                  <a:cs typeface="Times New Roman" panose="02020603050405020304" pitchFamily="18" charset="0"/>
                </a:rPr>
                <a:t>/</a:t>
              </a:r>
              <a:r>
                <a:rPr kumimoji="0" lang="zh-CN" altLang="en-US" sz="1600" b="1" i="0" u="none" strike="noStrike" cap="none" normalizeH="0" baseline="0" dirty="0" smtClean="0">
                  <a:ln>
                    <a:noFill/>
                  </a:ln>
                  <a:solidFill>
                    <a:schemeClr val="tx1"/>
                  </a:solidFill>
                  <a:effectLst/>
                  <a:cs typeface="Times New Roman" panose="02020603050405020304" pitchFamily="18" charset="0"/>
                </a:rPr>
                <a:t>硬件集成阶段</a:t>
              </a:r>
              <a:endParaRPr kumimoji="0" lang="zh-CN" altLang="en-US" sz="1600" b="1" dirty="0">
                <a:cs typeface="Times New Roman" panose="02020603050405020304" pitchFamily="18" charset="0"/>
              </a:endParaRPr>
            </a:p>
          </p:txBody>
        </p:sp>
        <p:sp>
          <p:nvSpPr>
            <p:cNvPr id="19" name="Rectangle 28"/>
            <p:cNvSpPr>
              <a:spLocks noChangeArrowheads="1"/>
            </p:cNvSpPr>
            <p:nvPr/>
          </p:nvSpPr>
          <p:spPr bwMode="auto">
            <a:xfrm>
              <a:off x="1906" y="1679"/>
              <a:ext cx="1760" cy="46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cs typeface="Times New Roman" panose="02020603050405020304" pitchFamily="18" charset="0"/>
                </a:rPr>
                <a:t>系统开发阶段</a:t>
              </a:r>
              <a:endParaRPr kumimoji="0" lang="zh-CN" altLang="zh-CN" sz="1600" b="1" i="0" u="none" strike="noStrike" cap="none" normalizeH="0" baseline="0" dirty="0" smtClean="0">
                <a:ln>
                  <a:noFill/>
                </a:ln>
                <a:solidFill>
                  <a:schemeClr val="tx1"/>
                </a:solidFill>
                <a:effectLst/>
                <a:latin typeface="Arial" panose="020B0604020202020204" pitchFamily="34" charset="0"/>
              </a:endParaRPr>
            </a:p>
          </p:txBody>
        </p:sp>
        <p:sp>
          <p:nvSpPr>
            <p:cNvPr id="20" name="Rectangle 27"/>
            <p:cNvSpPr>
              <a:spLocks noChangeArrowheads="1"/>
            </p:cNvSpPr>
            <p:nvPr/>
          </p:nvSpPr>
          <p:spPr bwMode="auto">
            <a:xfrm>
              <a:off x="2207" y="4925"/>
              <a:ext cx="1557" cy="46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smtClean="0">
                  <a:cs typeface="Times New Roman" panose="02020603050405020304" pitchFamily="18" charset="0"/>
                </a:rPr>
                <a:t>软件设计阶段</a:t>
              </a:r>
              <a:endParaRPr kumimoji="0" lang="zh-CN" altLang="zh-CN" sz="1600" b="1" dirty="0">
                <a:cs typeface="Times New Roman" panose="02020603050405020304" pitchFamily="18" charset="0"/>
              </a:endParaRPr>
            </a:p>
          </p:txBody>
        </p:sp>
        <p:sp>
          <p:nvSpPr>
            <p:cNvPr id="21" name="Rectangle 26"/>
            <p:cNvSpPr>
              <a:spLocks noChangeArrowheads="1"/>
            </p:cNvSpPr>
            <p:nvPr/>
          </p:nvSpPr>
          <p:spPr bwMode="auto">
            <a:xfrm>
              <a:off x="6000" y="7651"/>
              <a:ext cx="1206" cy="46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a:cs typeface="Times New Roman" panose="02020603050405020304" pitchFamily="18" charset="0"/>
                </a:rPr>
                <a:t>编码阶段</a:t>
              </a:r>
            </a:p>
          </p:txBody>
        </p:sp>
        <p:sp>
          <p:nvSpPr>
            <p:cNvPr id="22" name="Rectangle 25"/>
            <p:cNvSpPr>
              <a:spLocks noChangeArrowheads="1"/>
            </p:cNvSpPr>
            <p:nvPr/>
          </p:nvSpPr>
          <p:spPr bwMode="auto">
            <a:xfrm>
              <a:off x="6654" y="6126"/>
              <a:ext cx="1959" cy="46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a:cs typeface="Times New Roman" panose="02020603050405020304" pitchFamily="18" charset="0"/>
                </a:rPr>
                <a:t>软件模块测试阶段</a:t>
              </a:r>
            </a:p>
          </p:txBody>
        </p:sp>
        <p:sp>
          <p:nvSpPr>
            <p:cNvPr id="23" name="Rectangle 24"/>
            <p:cNvSpPr>
              <a:spLocks noChangeArrowheads="1"/>
            </p:cNvSpPr>
            <p:nvPr/>
          </p:nvSpPr>
          <p:spPr bwMode="auto">
            <a:xfrm>
              <a:off x="6433" y="5030"/>
              <a:ext cx="1809" cy="46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a:cs typeface="Times New Roman" panose="02020603050405020304" pitchFamily="18" charset="0"/>
                </a:rPr>
                <a:t>软件集成阶段</a:t>
              </a:r>
            </a:p>
          </p:txBody>
        </p:sp>
        <p:sp>
          <p:nvSpPr>
            <p:cNvPr id="24" name="Rectangle 23"/>
            <p:cNvSpPr>
              <a:spLocks noChangeArrowheads="1"/>
            </p:cNvSpPr>
            <p:nvPr/>
          </p:nvSpPr>
          <p:spPr bwMode="auto">
            <a:xfrm>
              <a:off x="7608" y="3772"/>
              <a:ext cx="1608" cy="468"/>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软件确认报告</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6770" y="3409"/>
              <a:ext cx="1634" cy="46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a:cs typeface="Times New Roman" panose="02020603050405020304" pitchFamily="18" charset="0"/>
                </a:rPr>
                <a:t>软件确认阶段</a:t>
              </a:r>
            </a:p>
          </p:txBody>
        </p:sp>
        <p:sp>
          <p:nvSpPr>
            <p:cNvPr id="26" name="Rectangle 21"/>
            <p:cNvSpPr>
              <a:spLocks noChangeArrowheads="1"/>
            </p:cNvSpPr>
            <p:nvPr/>
          </p:nvSpPr>
          <p:spPr bwMode="auto">
            <a:xfrm>
              <a:off x="7809" y="2967"/>
              <a:ext cx="1557" cy="468"/>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软件评估报告</a:t>
              </a:r>
            </a:p>
          </p:txBody>
        </p:sp>
        <p:sp>
          <p:nvSpPr>
            <p:cNvPr id="27" name="Rectangle 20"/>
            <p:cNvSpPr>
              <a:spLocks noChangeArrowheads="1"/>
            </p:cNvSpPr>
            <p:nvPr/>
          </p:nvSpPr>
          <p:spPr bwMode="auto">
            <a:xfrm>
              <a:off x="6918" y="2612"/>
              <a:ext cx="1529" cy="46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a:cs typeface="Times New Roman" panose="02020603050405020304" pitchFamily="18" charset="0"/>
                </a:rPr>
                <a:t>软件评估阶段</a:t>
              </a:r>
            </a:p>
          </p:txBody>
        </p:sp>
        <p:sp>
          <p:nvSpPr>
            <p:cNvPr id="28" name="Rectangle 19"/>
            <p:cNvSpPr>
              <a:spLocks noChangeArrowheads="1"/>
            </p:cNvSpPr>
            <p:nvPr/>
          </p:nvSpPr>
          <p:spPr bwMode="auto">
            <a:xfrm>
              <a:off x="7499" y="1619"/>
              <a:ext cx="1538" cy="46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a:cs typeface="Times New Roman" panose="02020603050405020304" pitchFamily="18" charset="0"/>
                </a:rPr>
                <a:t>软件维护阶段</a:t>
              </a:r>
            </a:p>
          </p:txBody>
        </p:sp>
        <p:sp>
          <p:nvSpPr>
            <p:cNvPr id="29" name="Rectangle 18"/>
            <p:cNvSpPr>
              <a:spLocks noChangeArrowheads="1"/>
            </p:cNvSpPr>
            <p:nvPr/>
          </p:nvSpPr>
          <p:spPr bwMode="auto">
            <a:xfrm>
              <a:off x="1937" y="6480"/>
              <a:ext cx="1565" cy="46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a:cs typeface="Times New Roman" panose="02020603050405020304" pitchFamily="18" charset="0"/>
                </a:rPr>
                <a:t>软件策划阶段</a:t>
              </a:r>
            </a:p>
          </p:txBody>
        </p:sp>
        <p:sp>
          <p:nvSpPr>
            <p:cNvPr id="30" name="Line 17"/>
            <p:cNvSpPr>
              <a:spLocks noChangeShapeType="1"/>
            </p:cNvSpPr>
            <p:nvPr/>
          </p:nvSpPr>
          <p:spPr bwMode="auto">
            <a:xfrm flipV="1">
              <a:off x="5830" y="3933"/>
              <a:ext cx="1778" cy="13"/>
            </a:xfrm>
            <a:prstGeom prst="line">
              <a:avLst/>
            </a:prstGeom>
            <a:grpFill/>
            <a:ln w="19050">
              <a:solidFill>
                <a:srgbClr val="000000"/>
              </a:solidFill>
              <a:prstDash val="dash"/>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31" name="Line 16"/>
            <p:cNvSpPr>
              <a:spLocks noChangeShapeType="1"/>
            </p:cNvSpPr>
            <p:nvPr/>
          </p:nvSpPr>
          <p:spPr bwMode="auto">
            <a:xfrm flipV="1">
              <a:off x="6161" y="5544"/>
              <a:ext cx="1246" cy="1"/>
            </a:xfrm>
            <a:prstGeom prst="line">
              <a:avLst/>
            </a:prstGeom>
            <a:grpFill/>
            <a:ln w="19050">
              <a:solidFill>
                <a:srgbClr val="000000"/>
              </a:solidFill>
              <a:prstDash val="dash"/>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32" name="Line 15"/>
            <p:cNvSpPr>
              <a:spLocks noChangeShapeType="1"/>
            </p:cNvSpPr>
            <p:nvPr/>
          </p:nvSpPr>
          <p:spPr bwMode="auto">
            <a:xfrm>
              <a:off x="6620" y="6828"/>
              <a:ext cx="586" cy="4"/>
            </a:xfrm>
            <a:prstGeom prst="line">
              <a:avLst/>
            </a:prstGeom>
            <a:grpFill/>
            <a:ln w="19050">
              <a:solidFill>
                <a:srgbClr val="000000"/>
              </a:solidFill>
              <a:prstDash val="dash"/>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34" name="Line 13"/>
            <p:cNvSpPr>
              <a:spLocks noChangeShapeType="1"/>
            </p:cNvSpPr>
            <p:nvPr/>
          </p:nvSpPr>
          <p:spPr bwMode="auto">
            <a:xfrm>
              <a:off x="4010" y="3213"/>
              <a:ext cx="181" cy="398"/>
            </a:xfrm>
            <a:prstGeom prst="line">
              <a:avLst/>
            </a:prstGeom>
            <a:grpFill/>
            <a:ln w="2857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35" name="Line 12"/>
            <p:cNvSpPr>
              <a:spLocks noChangeShapeType="1"/>
            </p:cNvSpPr>
            <p:nvPr/>
          </p:nvSpPr>
          <p:spPr bwMode="auto">
            <a:xfrm>
              <a:off x="4423" y="4577"/>
              <a:ext cx="170" cy="322"/>
            </a:xfrm>
            <a:prstGeom prst="line">
              <a:avLst/>
            </a:prstGeom>
            <a:grpFill/>
            <a:ln w="2857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36" name="Line 11"/>
            <p:cNvSpPr>
              <a:spLocks noChangeShapeType="1"/>
            </p:cNvSpPr>
            <p:nvPr/>
          </p:nvSpPr>
          <p:spPr bwMode="auto">
            <a:xfrm>
              <a:off x="5830" y="7636"/>
              <a:ext cx="170" cy="322"/>
            </a:xfrm>
            <a:prstGeom prst="line">
              <a:avLst/>
            </a:prstGeom>
            <a:grpFill/>
            <a:ln w="2857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37" name="Line 10"/>
            <p:cNvSpPr>
              <a:spLocks noChangeShapeType="1"/>
            </p:cNvSpPr>
            <p:nvPr/>
          </p:nvSpPr>
          <p:spPr bwMode="auto">
            <a:xfrm flipV="1">
              <a:off x="9015" y="2645"/>
              <a:ext cx="201" cy="322"/>
            </a:xfrm>
            <a:prstGeom prst="line">
              <a:avLst/>
            </a:prstGeom>
            <a:grpFill/>
            <a:ln w="2857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38" name="Line 9"/>
            <p:cNvSpPr>
              <a:spLocks noChangeShapeType="1"/>
            </p:cNvSpPr>
            <p:nvPr/>
          </p:nvSpPr>
          <p:spPr bwMode="auto">
            <a:xfrm flipV="1">
              <a:off x="8814" y="3450"/>
              <a:ext cx="201" cy="322"/>
            </a:xfrm>
            <a:prstGeom prst="line">
              <a:avLst/>
            </a:prstGeom>
            <a:grpFill/>
            <a:ln w="2857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39" name="Line 8"/>
            <p:cNvSpPr>
              <a:spLocks noChangeShapeType="1"/>
            </p:cNvSpPr>
            <p:nvPr/>
          </p:nvSpPr>
          <p:spPr bwMode="auto">
            <a:xfrm flipV="1">
              <a:off x="8545" y="4255"/>
              <a:ext cx="186" cy="318"/>
            </a:xfrm>
            <a:prstGeom prst="line">
              <a:avLst/>
            </a:prstGeom>
            <a:grpFill/>
            <a:ln w="2857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40" name="Line 7"/>
            <p:cNvSpPr>
              <a:spLocks noChangeShapeType="1"/>
            </p:cNvSpPr>
            <p:nvPr/>
          </p:nvSpPr>
          <p:spPr bwMode="auto">
            <a:xfrm flipV="1">
              <a:off x="8211" y="5028"/>
              <a:ext cx="193" cy="339"/>
            </a:xfrm>
            <a:prstGeom prst="line">
              <a:avLst/>
            </a:prstGeom>
            <a:grpFill/>
            <a:ln w="2857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41" name="Line 6"/>
            <p:cNvSpPr>
              <a:spLocks noChangeShapeType="1"/>
            </p:cNvSpPr>
            <p:nvPr/>
          </p:nvSpPr>
          <p:spPr bwMode="auto">
            <a:xfrm flipV="1">
              <a:off x="6918" y="7153"/>
              <a:ext cx="489" cy="830"/>
            </a:xfrm>
            <a:prstGeom prst="line">
              <a:avLst/>
            </a:prstGeom>
            <a:grpFill/>
            <a:ln w="2857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42" name="Line 5"/>
            <p:cNvSpPr>
              <a:spLocks noChangeShapeType="1"/>
            </p:cNvSpPr>
            <p:nvPr/>
          </p:nvSpPr>
          <p:spPr bwMode="auto">
            <a:xfrm flipV="1">
              <a:off x="7634" y="5832"/>
              <a:ext cx="402" cy="805"/>
            </a:xfrm>
            <a:prstGeom prst="line">
              <a:avLst/>
            </a:prstGeom>
            <a:grpFill/>
            <a:ln w="2857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43" name="Rectangle 4"/>
            <p:cNvSpPr>
              <a:spLocks noChangeArrowheads="1"/>
            </p:cNvSpPr>
            <p:nvPr/>
          </p:nvSpPr>
          <p:spPr bwMode="auto">
            <a:xfrm>
              <a:off x="3464" y="6322"/>
              <a:ext cx="2057" cy="46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a:cs typeface="Times New Roman" panose="02020603050405020304" pitchFamily="18" charset="0"/>
                </a:rPr>
                <a:t>软件模块设计阶段</a:t>
              </a:r>
            </a:p>
          </p:txBody>
        </p:sp>
        <p:sp>
          <p:nvSpPr>
            <p:cNvPr id="44" name="Line 3"/>
            <p:cNvSpPr>
              <a:spLocks noChangeShapeType="1"/>
            </p:cNvSpPr>
            <p:nvPr/>
          </p:nvSpPr>
          <p:spPr bwMode="auto">
            <a:xfrm>
              <a:off x="3789" y="5545"/>
              <a:ext cx="2211" cy="0"/>
            </a:xfrm>
            <a:prstGeom prst="line">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sz="1600"/>
            </a:p>
          </p:txBody>
        </p:sp>
        <p:sp>
          <p:nvSpPr>
            <p:cNvPr id="45" name="Line 2"/>
            <p:cNvSpPr>
              <a:spLocks noChangeShapeType="1"/>
            </p:cNvSpPr>
            <p:nvPr/>
          </p:nvSpPr>
          <p:spPr bwMode="auto">
            <a:xfrm>
              <a:off x="3597" y="1711"/>
              <a:ext cx="170" cy="322"/>
            </a:xfrm>
            <a:prstGeom prst="line">
              <a:avLst/>
            </a:prstGeom>
            <a:grpFill/>
            <a:ln w="28575">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600"/>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24.2.5 </a:t>
            </a:r>
            <a:r>
              <a:rPr lang="zh-CN" altLang="en-US" dirty="0" smtClean="0"/>
              <a:t>人员的职责和要求</a:t>
            </a:r>
            <a:endParaRPr lang="zh-CN" altLang="en-US" dirty="0"/>
          </a:p>
        </p:txBody>
      </p:sp>
      <p:sp>
        <p:nvSpPr>
          <p:cNvPr id="3" name="矩形 2"/>
          <p:cNvSpPr/>
          <p:nvPr/>
        </p:nvSpPr>
        <p:spPr>
          <a:xfrm>
            <a:off x="812434" y="1190811"/>
            <a:ext cx="3093937" cy="1323439"/>
          </a:xfrm>
          <a:prstGeom prst="rect">
            <a:avLst/>
          </a:prstGeom>
        </p:spPr>
        <p:txBody>
          <a:bodyPr wrap="square">
            <a:spAutoFit/>
          </a:bodyPr>
          <a:lstStyle/>
          <a:p>
            <a:r>
              <a:rPr lang="zh-CN" altLang="zh-CN" sz="2000" dirty="0">
                <a:cs typeface="Times New Roman" panose="02020603050405020304" pitchFamily="18" charset="0"/>
              </a:rPr>
              <a:t>人对铁路运输领域可靠性、可使用性、可维护性和安全性</a:t>
            </a:r>
            <a:r>
              <a:rPr lang="en-US" altLang="zh-CN" sz="2000" dirty="0"/>
              <a:t>(RAMS</a:t>
            </a:r>
            <a:r>
              <a:rPr lang="en-US" altLang="zh-CN" sz="2000" dirty="0" smtClean="0"/>
              <a:t>)</a:t>
            </a:r>
            <a:r>
              <a:rPr lang="zh-CN" altLang="en-US" sz="2000" dirty="0" smtClean="0">
                <a:cs typeface="Times New Roman" panose="02020603050405020304" pitchFamily="18" charset="0"/>
              </a:rPr>
              <a:t>具有关键的</a:t>
            </a:r>
            <a:r>
              <a:rPr lang="zh-CN" altLang="zh-CN" sz="2000" dirty="0" smtClean="0">
                <a:cs typeface="Times New Roman" panose="02020603050405020304" pitchFamily="18" charset="0"/>
              </a:rPr>
              <a:t>影响</a:t>
            </a:r>
            <a:r>
              <a:rPr lang="zh-CN" altLang="en-US" sz="2000" dirty="0" smtClean="0">
                <a:cs typeface="Times New Roman" panose="02020603050405020304" pitchFamily="18" charset="0"/>
              </a:rPr>
              <a:t>：</a:t>
            </a:r>
            <a:endParaRPr lang="zh-CN" altLang="en-US" sz="2000" dirty="0"/>
          </a:p>
        </p:txBody>
      </p:sp>
      <p:sp>
        <p:nvSpPr>
          <p:cNvPr id="4" name="矩形 3"/>
          <p:cNvSpPr/>
          <p:nvPr/>
        </p:nvSpPr>
        <p:spPr>
          <a:xfrm>
            <a:off x="6591746" y="1190811"/>
            <a:ext cx="2323654" cy="1400383"/>
          </a:xfrm>
          <a:prstGeom prst="rect">
            <a:avLst/>
          </a:prstGeom>
        </p:spPr>
        <p:txBody>
          <a:bodyPr wrap="square">
            <a:spAutoFit/>
          </a:bodyPr>
          <a:lstStyle/>
          <a:p>
            <a:pPr indent="269875" algn="just">
              <a:lnSpc>
                <a:spcPts val="1660"/>
              </a:lnSpc>
              <a:spcAft>
                <a:spcPts val="0"/>
              </a:spcAft>
            </a:pPr>
            <a:r>
              <a:rPr lang="en-US" altLang="zh-CN" sz="1600" dirty="0" smtClean="0"/>
              <a:t>1</a:t>
            </a:r>
            <a:r>
              <a:rPr lang="zh-CN" altLang="en-US" sz="1600" dirty="0" smtClean="0"/>
              <a:t>）</a:t>
            </a:r>
            <a:r>
              <a:rPr lang="zh-CN" altLang="zh-CN" sz="1600" dirty="0" smtClean="0"/>
              <a:t>必须</a:t>
            </a:r>
            <a:r>
              <a:rPr lang="zh-CN" altLang="zh-CN" sz="1600" dirty="0"/>
              <a:t>考虑</a:t>
            </a:r>
            <a:r>
              <a:rPr lang="zh-CN" altLang="zh-CN" sz="1600" b="1" dirty="0"/>
              <a:t>用户感知风险的能力和处理错误的</a:t>
            </a:r>
            <a:r>
              <a:rPr lang="zh-CN" altLang="zh-CN" sz="1600" b="1" dirty="0" smtClean="0"/>
              <a:t>能力</a:t>
            </a:r>
            <a:r>
              <a:rPr lang="zh-CN" altLang="en-US" sz="1600" dirty="0" smtClean="0"/>
              <a:t>；</a:t>
            </a:r>
            <a:endParaRPr lang="en-US" altLang="zh-CN" sz="1600" dirty="0" smtClean="0"/>
          </a:p>
          <a:p>
            <a:pPr indent="269875" algn="just">
              <a:lnSpc>
                <a:spcPts val="1660"/>
              </a:lnSpc>
              <a:spcAft>
                <a:spcPts val="0"/>
              </a:spcAft>
            </a:pPr>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a:t>
            </a:r>
            <a:r>
              <a:rPr lang="zh-CN" altLang="zh-CN" sz="1600" b="1" dirty="0" smtClean="0">
                <a:cs typeface="Times New Roman" panose="02020603050405020304" pitchFamily="18" charset="0"/>
              </a:rPr>
              <a:t>软件</a:t>
            </a:r>
            <a:r>
              <a:rPr lang="zh-CN" altLang="zh-CN" sz="1600" b="1" dirty="0">
                <a:cs typeface="Times New Roman" panose="02020603050405020304" pitchFamily="18" charset="0"/>
              </a:rPr>
              <a:t>设计和开发人员必须要承担与软件相关的安全责任</a:t>
            </a:r>
            <a:r>
              <a:rPr lang="zh-CN" altLang="zh-CN" sz="1600" dirty="0">
                <a:cs typeface="Times New Roman" panose="02020603050405020304" pitchFamily="18" charset="0"/>
              </a:rPr>
              <a:t>。</a:t>
            </a:r>
            <a:endParaRPr lang="zh-CN" altLang="en-US" sz="1600" dirty="0"/>
          </a:p>
        </p:txBody>
      </p:sp>
      <p:grpSp>
        <p:nvGrpSpPr>
          <p:cNvPr id="6" name="Group 1"/>
          <p:cNvGrpSpPr>
            <a:grpSpLocks noChangeAspect="1"/>
          </p:cNvGrpSpPr>
          <p:nvPr/>
        </p:nvGrpSpPr>
        <p:grpSpPr bwMode="auto">
          <a:xfrm>
            <a:off x="1142999" y="1964812"/>
            <a:ext cx="6810935" cy="4227185"/>
            <a:chOff x="2325" y="7435"/>
            <a:chExt cx="8040" cy="4991"/>
          </a:xfrm>
        </p:grpSpPr>
        <p:sp>
          <p:nvSpPr>
            <p:cNvPr id="7" name="AutoShape 40"/>
            <p:cNvSpPr>
              <a:spLocks noChangeAspect="1" noChangeArrowheads="1" noTextEdit="1"/>
            </p:cNvSpPr>
            <p:nvPr/>
          </p:nvSpPr>
          <p:spPr bwMode="auto">
            <a:xfrm>
              <a:off x="2325" y="7435"/>
              <a:ext cx="8040" cy="49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8" name="Freeform 39"/>
            <p:cNvSpPr>
              <a:spLocks/>
            </p:cNvSpPr>
            <p:nvPr/>
          </p:nvSpPr>
          <p:spPr bwMode="auto">
            <a:xfrm>
              <a:off x="5742" y="7757"/>
              <a:ext cx="2010" cy="966"/>
            </a:xfrm>
            <a:custGeom>
              <a:avLst/>
              <a:gdLst>
                <a:gd name="T0" fmla="*/ 0 w 1809"/>
                <a:gd name="T1" fmla="*/ 966 h 1127"/>
                <a:gd name="T2" fmla="*/ 0 w 1809"/>
                <a:gd name="T3" fmla="*/ 1127 h 1127"/>
                <a:gd name="T4" fmla="*/ 1809 w 1809"/>
                <a:gd name="T5" fmla="*/ 1127 h 1127"/>
                <a:gd name="T6" fmla="*/ 1809 w 1809"/>
                <a:gd name="T7" fmla="*/ 966 h 1127"/>
                <a:gd name="T8" fmla="*/ 1809 w 1809"/>
                <a:gd name="T9" fmla="*/ 0 h 1127"/>
                <a:gd name="T10" fmla="*/ 1608 w 1809"/>
                <a:gd name="T11" fmla="*/ 0 h 1127"/>
              </a:gdLst>
              <a:ahLst/>
              <a:cxnLst>
                <a:cxn ang="0">
                  <a:pos x="T0" y="T1"/>
                </a:cxn>
                <a:cxn ang="0">
                  <a:pos x="T2" y="T3"/>
                </a:cxn>
                <a:cxn ang="0">
                  <a:pos x="T4" y="T5"/>
                </a:cxn>
                <a:cxn ang="0">
                  <a:pos x="T6" y="T7"/>
                </a:cxn>
                <a:cxn ang="0">
                  <a:pos x="T8" y="T9"/>
                </a:cxn>
                <a:cxn ang="0">
                  <a:pos x="T10" y="T11"/>
                </a:cxn>
              </a:cxnLst>
              <a:rect l="0" t="0" r="r" b="b"/>
              <a:pathLst>
                <a:path w="1809" h="1127">
                  <a:moveTo>
                    <a:pt x="0" y="966"/>
                  </a:moveTo>
                  <a:lnTo>
                    <a:pt x="0" y="1127"/>
                  </a:lnTo>
                  <a:lnTo>
                    <a:pt x="1809" y="1127"/>
                  </a:lnTo>
                  <a:lnTo>
                    <a:pt x="1809" y="966"/>
                  </a:lnTo>
                  <a:lnTo>
                    <a:pt x="1809" y="0"/>
                  </a:lnTo>
                  <a:lnTo>
                    <a:pt x="1608" y="0"/>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9" name="Rectangle 38"/>
            <p:cNvSpPr>
              <a:spLocks noChangeArrowheads="1"/>
            </p:cNvSpPr>
            <p:nvPr/>
          </p:nvSpPr>
          <p:spPr bwMode="auto">
            <a:xfrm>
              <a:off x="8355" y="10816"/>
              <a:ext cx="2010" cy="161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bg1"/>
                  </a:solidFill>
                  <a:effectLst/>
                  <a:cs typeface="Times New Roman" panose="02020603050405020304" pitchFamily="18" charset="0"/>
                </a:rPr>
                <a:t>维护</a:t>
              </a:r>
              <a:endParaRPr kumimoji="0" lang="zh-CN" altLang="zh-CN" sz="1600" b="0" i="0" u="none" strike="noStrike" cap="none" normalizeH="0" baseline="0" dirty="0" smtClean="0">
                <a:ln>
                  <a:noFill/>
                </a:ln>
                <a:solidFill>
                  <a:schemeClr val="bg1"/>
                </a:solidFill>
                <a:effectLst/>
                <a:latin typeface="Arial" panose="020B0604020202020204" pitchFamily="34" charset="0"/>
              </a:endParaRPr>
            </a:p>
          </p:txBody>
        </p:sp>
        <p:sp>
          <p:nvSpPr>
            <p:cNvPr id="10" name="Rectangle 37"/>
            <p:cNvSpPr>
              <a:spLocks noChangeArrowheads="1"/>
            </p:cNvSpPr>
            <p:nvPr/>
          </p:nvSpPr>
          <p:spPr bwMode="auto">
            <a:xfrm>
              <a:off x="2325" y="8884"/>
              <a:ext cx="3417" cy="177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cs typeface="Times New Roman" panose="02020603050405020304" pitchFamily="18" charset="0"/>
                </a:rPr>
                <a:t>设计和建造</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11" name="Rectangle 36"/>
            <p:cNvSpPr>
              <a:spLocks noChangeArrowheads="1"/>
            </p:cNvSpPr>
            <p:nvPr/>
          </p:nvSpPr>
          <p:spPr bwMode="auto">
            <a:xfrm>
              <a:off x="6144" y="7435"/>
              <a:ext cx="1407"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铁路</a:t>
              </a:r>
              <a:r>
                <a:rPr kumimoji="0" lang="en-US" altLang="zh-CN" sz="1600" b="0" i="0" u="none" strike="noStrike" cap="none" normalizeH="0" baseline="0" dirty="0" smtClean="0">
                  <a:ln>
                    <a:noFill/>
                  </a:ln>
                  <a:solidFill>
                    <a:schemeClr val="tx1"/>
                  </a:solidFill>
                  <a:effectLst/>
                  <a:cs typeface="Times New Roman" panose="02020603050405020304" pitchFamily="18" charset="0"/>
                </a:rPr>
                <a:t>RAMS</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35"/>
            <p:cNvSpPr>
              <a:spLocks noChangeArrowheads="1"/>
            </p:cNvSpPr>
            <p:nvPr/>
          </p:nvSpPr>
          <p:spPr bwMode="auto">
            <a:xfrm>
              <a:off x="5340" y="8079"/>
              <a:ext cx="1005"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安全性</a:t>
              </a:r>
            </a:p>
          </p:txBody>
        </p:sp>
        <p:sp>
          <p:nvSpPr>
            <p:cNvPr id="13" name="Rectangle 34"/>
            <p:cNvSpPr>
              <a:spLocks noChangeArrowheads="1"/>
            </p:cNvSpPr>
            <p:nvPr/>
          </p:nvSpPr>
          <p:spPr bwMode="auto">
            <a:xfrm>
              <a:off x="7350" y="8079"/>
              <a:ext cx="1005" cy="4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可用性</a:t>
              </a:r>
            </a:p>
          </p:txBody>
        </p:sp>
        <p:sp>
          <p:nvSpPr>
            <p:cNvPr id="14" name="Rectangle 33"/>
            <p:cNvSpPr>
              <a:spLocks noChangeArrowheads="1"/>
            </p:cNvSpPr>
            <p:nvPr/>
          </p:nvSpPr>
          <p:spPr bwMode="auto">
            <a:xfrm>
              <a:off x="3732" y="9206"/>
              <a:ext cx="1407" cy="4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系统条件</a:t>
              </a:r>
            </a:p>
          </p:txBody>
        </p:sp>
        <p:sp>
          <p:nvSpPr>
            <p:cNvPr id="15" name="Rectangle 32"/>
            <p:cNvSpPr>
              <a:spLocks noChangeArrowheads="1"/>
            </p:cNvSpPr>
            <p:nvPr/>
          </p:nvSpPr>
          <p:spPr bwMode="auto">
            <a:xfrm>
              <a:off x="5943" y="9206"/>
              <a:ext cx="1407"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运行条件</a:t>
              </a:r>
            </a:p>
          </p:txBody>
        </p:sp>
        <p:sp>
          <p:nvSpPr>
            <p:cNvPr id="16" name="Rectangle 31"/>
            <p:cNvSpPr>
              <a:spLocks noChangeArrowheads="1"/>
            </p:cNvSpPr>
            <p:nvPr/>
          </p:nvSpPr>
          <p:spPr bwMode="auto">
            <a:xfrm>
              <a:off x="8556" y="9206"/>
              <a:ext cx="1407"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维护条件</a:t>
              </a:r>
            </a:p>
          </p:txBody>
        </p:sp>
        <p:sp>
          <p:nvSpPr>
            <p:cNvPr id="17" name="Rectangle 30"/>
            <p:cNvSpPr>
              <a:spLocks noChangeArrowheads="1"/>
            </p:cNvSpPr>
            <p:nvPr/>
          </p:nvSpPr>
          <p:spPr bwMode="auto">
            <a:xfrm>
              <a:off x="2526" y="10011"/>
              <a:ext cx="1206" cy="4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技术特征</a:t>
              </a:r>
            </a:p>
          </p:txBody>
        </p:sp>
        <p:sp>
          <p:nvSpPr>
            <p:cNvPr id="18" name="Rectangle 29"/>
            <p:cNvSpPr>
              <a:spLocks noChangeArrowheads="1"/>
            </p:cNvSpPr>
            <p:nvPr/>
          </p:nvSpPr>
          <p:spPr bwMode="auto">
            <a:xfrm>
              <a:off x="2325" y="10816"/>
              <a:ext cx="5829" cy="1610"/>
            </a:xfrm>
            <a:prstGeom prst="rect">
              <a:avLst/>
            </a:prstGeom>
            <a:solidFill>
              <a:schemeClr val="accent2">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cs typeface="Times New Roman" panose="02020603050405020304" pitchFamily="18" charset="0"/>
                </a:rPr>
                <a:t>运行</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19" name="Rectangle 28"/>
            <p:cNvSpPr>
              <a:spLocks noChangeArrowheads="1"/>
            </p:cNvSpPr>
            <p:nvPr/>
          </p:nvSpPr>
          <p:spPr bwMode="auto">
            <a:xfrm>
              <a:off x="3918" y="10011"/>
              <a:ext cx="1321" cy="644"/>
            </a:xfrm>
            <a:prstGeom prst="rect">
              <a:avLst/>
            </a:prstGeom>
            <a:solidFill>
              <a:schemeClr val="accent5">
                <a:lumMod val="60000"/>
                <a:lumOff val="40000"/>
              </a:schemeClr>
            </a:solidFill>
            <a:ln w="9525">
              <a:solidFill>
                <a:schemeClr val="accent5">
                  <a:lumMod val="75000"/>
                </a:schemeClr>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人的因素</a:t>
              </a:r>
              <a:r>
                <a:rPr kumimoji="0" lang="en-US" altLang="zh-CN" sz="1600" dirty="0">
                  <a:latin typeface="Times New Roman" pitchFamily="18" charset="0"/>
                  <a:cs typeface="Times New Roman" panose="02020603050405020304" pitchFamily="18" charset="0"/>
                </a:rPr>
                <a:t>/</a:t>
              </a:r>
            </a:p>
            <a:p>
              <a:pPr indent="0" algn="ctr"/>
              <a:r>
                <a:rPr kumimoji="0" lang="zh-CN" altLang="en-US" sz="1600" dirty="0">
                  <a:latin typeface="Times New Roman" pitchFamily="18" charset="0"/>
                  <a:cs typeface="Times New Roman" panose="02020603050405020304" pitchFamily="18" charset="0"/>
                </a:rPr>
                <a:t>人的行为</a:t>
              </a:r>
            </a:p>
          </p:txBody>
        </p:sp>
        <p:sp>
          <p:nvSpPr>
            <p:cNvPr id="20" name="Rectangle 27"/>
            <p:cNvSpPr>
              <a:spLocks noChangeArrowheads="1"/>
            </p:cNvSpPr>
            <p:nvPr/>
          </p:nvSpPr>
          <p:spPr bwMode="auto">
            <a:xfrm>
              <a:off x="3531" y="10977"/>
              <a:ext cx="1407" cy="4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内部障碍</a:t>
              </a:r>
            </a:p>
          </p:txBody>
        </p:sp>
        <p:sp>
          <p:nvSpPr>
            <p:cNvPr id="21" name="Rectangle 26"/>
            <p:cNvSpPr>
              <a:spLocks noChangeArrowheads="1"/>
            </p:cNvSpPr>
            <p:nvPr/>
          </p:nvSpPr>
          <p:spPr bwMode="auto">
            <a:xfrm>
              <a:off x="2325" y="11782"/>
              <a:ext cx="1548" cy="4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系统性故障</a:t>
              </a:r>
            </a:p>
          </p:txBody>
        </p:sp>
        <p:sp>
          <p:nvSpPr>
            <p:cNvPr id="22" name="Rectangle 25"/>
            <p:cNvSpPr>
              <a:spLocks noChangeArrowheads="1"/>
            </p:cNvSpPr>
            <p:nvPr/>
          </p:nvSpPr>
          <p:spPr bwMode="auto">
            <a:xfrm>
              <a:off x="4134" y="11782"/>
              <a:ext cx="1206" cy="4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随机故障</a:t>
              </a:r>
            </a:p>
          </p:txBody>
        </p:sp>
        <p:sp>
          <p:nvSpPr>
            <p:cNvPr id="23" name="Rectangle 24"/>
            <p:cNvSpPr>
              <a:spLocks noChangeArrowheads="1"/>
            </p:cNvSpPr>
            <p:nvPr/>
          </p:nvSpPr>
          <p:spPr bwMode="auto">
            <a:xfrm>
              <a:off x="5139" y="10977"/>
              <a:ext cx="1407" cy="4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外部障碍</a:t>
              </a:r>
            </a:p>
          </p:txBody>
        </p:sp>
        <p:sp>
          <p:nvSpPr>
            <p:cNvPr id="24" name="Rectangle 23"/>
            <p:cNvSpPr>
              <a:spLocks noChangeArrowheads="1"/>
            </p:cNvSpPr>
            <p:nvPr/>
          </p:nvSpPr>
          <p:spPr bwMode="auto">
            <a:xfrm>
              <a:off x="5943" y="10011"/>
              <a:ext cx="1206"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环境条件</a:t>
              </a:r>
            </a:p>
          </p:txBody>
        </p:sp>
        <p:sp>
          <p:nvSpPr>
            <p:cNvPr id="25" name="Rectangle 22"/>
            <p:cNvSpPr>
              <a:spLocks noChangeArrowheads="1"/>
            </p:cNvSpPr>
            <p:nvPr/>
          </p:nvSpPr>
          <p:spPr bwMode="auto">
            <a:xfrm>
              <a:off x="6682" y="10977"/>
              <a:ext cx="1271" cy="644"/>
            </a:xfrm>
            <a:prstGeom prst="rect">
              <a:avLst/>
            </a:prstGeom>
            <a:solidFill>
              <a:schemeClr val="accent5">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人的因素</a:t>
              </a:r>
              <a:r>
                <a:rPr kumimoji="0" lang="en-US" altLang="zh-CN" sz="1600" dirty="0">
                  <a:latin typeface="Times New Roman" pitchFamily="18" charset="0"/>
                  <a:cs typeface="Times New Roman" panose="02020603050405020304" pitchFamily="18" charset="0"/>
                </a:rPr>
                <a:t>/</a:t>
              </a:r>
            </a:p>
            <a:p>
              <a:pPr indent="0" algn="ctr"/>
              <a:r>
                <a:rPr kumimoji="0" lang="zh-CN" altLang="en-US" sz="1600" dirty="0">
                  <a:latin typeface="Times New Roman" pitchFamily="18" charset="0"/>
                  <a:cs typeface="Times New Roman" panose="02020603050405020304" pitchFamily="18" charset="0"/>
                </a:rPr>
                <a:t>人的行为</a:t>
              </a:r>
            </a:p>
          </p:txBody>
        </p:sp>
        <p:sp>
          <p:nvSpPr>
            <p:cNvPr id="26" name="Rectangle 21"/>
            <p:cNvSpPr>
              <a:spLocks noChangeArrowheads="1"/>
            </p:cNvSpPr>
            <p:nvPr/>
          </p:nvSpPr>
          <p:spPr bwMode="auto">
            <a:xfrm>
              <a:off x="8154" y="10011"/>
              <a:ext cx="1206"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维护规程</a:t>
              </a:r>
            </a:p>
          </p:txBody>
        </p:sp>
        <p:sp>
          <p:nvSpPr>
            <p:cNvPr id="27" name="Rectangle 20"/>
            <p:cNvSpPr>
              <a:spLocks noChangeArrowheads="1"/>
            </p:cNvSpPr>
            <p:nvPr/>
          </p:nvSpPr>
          <p:spPr bwMode="auto">
            <a:xfrm>
              <a:off x="8893" y="11299"/>
              <a:ext cx="1271" cy="644"/>
            </a:xfrm>
            <a:prstGeom prst="rect">
              <a:avLst/>
            </a:prstGeom>
            <a:solidFill>
              <a:schemeClr val="accent5">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人的因素</a:t>
              </a:r>
              <a:r>
                <a:rPr kumimoji="0" lang="en-US" altLang="zh-CN" sz="1600" dirty="0">
                  <a:latin typeface="Times New Roman" pitchFamily="18" charset="0"/>
                  <a:cs typeface="Times New Roman" panose="02020603050405020304" pitchFamily="18" charset="0"/>
                </a:rPr>
                <a:t>/</a:t>
              </a:r>
            </a:p>
            <a:p>
              <a:pPr indent="0" algn="ctr"/>
              <a:r>
                <a:rPr kumimoji="0" lang="zh-CN" altLang="en-US" sz="1600" dirty="0">
                  <a:latin typeface="Times New Roman" pitchFamily="18" charset="0"/>
                  <a:cs typeface="Times New Roman" panose="02020603050405020304" pitchFamily="18" charset="0"/>
                </a:rPr>
                <a:t>人的行为</a:t>
              </a:r>
            </a:p>
          </p:txBody>
        </p:sp>
        <p:sp>
          <p:nvSpPr>
            <p:cNvPr id="28" name="Freeform 19"/>
            <p:cNvSpPr>
              <a:spLocks/>
            </p:cNvSpPr>
            <p:nvPr/>
          </p:nvSpPr>
          <p:spPr bwMode="auto">
            <a:xfrm>
              <a:off x="5742" y="7757"/>
              <a:ext cx="402" cy="322"/>
            </a:xfrm>
            <a:custGeom>
              <a:avLst/>
              <a:gdLst>
                <a:gd name="T0" fmla="*/ 402 w 402"/>
                <a:gd name="T1" fmla="*/ 0 h 483"/>
                <a:gd name="T2" fmla="*/ 0 w 402"/>
                <a:gd name="T3" fmla="*/ 0 h 483"/>
                <a:gd name="T4" fmla="*/ 0 w 402"/>
                <a:gd name="T5" fmla="*/ 483 h 483"/>
              </a:gdLst>
              <a:ahLst/>
              <a:cxnLst>
                <a:cxn ang="0">
                  <a:pos x="T0" y="T1"/>
                </a:cxn>
                <a:cxn ang="0">
                  <a:pos x="T2" y="T3"/>
                </a:cxn>
                <a:cxn ang="0">
                  <a:pos x="T4" y="T5"/>
                </a:cxn>
              </a:cxnLst>
              <a:rect l="0" t="0" r="r" b="b"/>
              <a:pathLst>
                <a:path w="402" h="483">
                  <a:moveTo>
                    <a:pt x="402" y="0"/>
                  </a:moveTo>
                  <a:lnTo>
                    <a:pt x="0" y="0"/>
                  </a:lnTo>
                  <a:lnTo>
                    <a:pt x="0" y="483"/>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9" name="Freeform 18"/>
            <p:cNvSpPr>
              <a:spLocks/>
            </p:cNvSpPr>
            <p:nvPr/>
          </p:nvSpPr>
          <p:spPr bwMode="auto">
            <a:xfrm>
              <a:off x="4335" y="9045"/>
              <a:ext cx="4824" cy="161"/>
            </a:xfrm>
            <a:custGeom>
              <a:avLst/>
              <a:gdLst>
                <a:gd name="T0" fmla="*/ 0 w 4824"/>
                <a:gd name="T1" fmla="*/ 161 h 161"/>
                <a:gd name="T2" fmla="*/ 0 w 4824"/>
                <a:gd name="T3" fmla="*/ 0 h 161"/>
                <a:gd name="T4" fmla="*/ 4824 w 4824"/>
                <a:gd name="T5" fmla="*/ 0 h 161"/>
                <a:gd name="T6" fmla="*/ 4824 w 4824"/>
                <a:gd name="T7" fmla="*/ 161 h 161"/>
              </a:gdLst>
              <a:ahLst/>
              <a:cxnLst>
                <a:cxn ang="0">
                  <a:pos x="T0" y="T1"/>
                </a:cxn>
                <a:cxn ang="0">
                  <a:pos x="T2" y="T3"/>
                </a:cxn>
                <a:cxn ang="0">
                  <a:pos x="T4" y="T5"/>
                </a:cxn>
                <a:cxn ang="0">
                  <a:pos x="T6" y="T7"/>
                </a:cxn>
              </a:cxnLst>
              <a:rect l="0" t="0" r="r" b="b"/>
              <a:pathLst>
                <a:path w="4824" h="161">
                  <a:moveTo>
                    <a:pt x="0" y="161"/>
                  </a:moveTo>
                  <a:lnTo>
                    <a:pt x="0" y="0"/>
                  </a:lnTo>
                  <a:lnTo>
                    <a:pt x="4824" y="0"/>
                  </a:lnTo>
                  <a:lnTo>
                    <a:pt x="4824" y="161"/>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0" name="Line 17"/>
            <p:cNvSpPr>
              <a:spLocks noChangeShapeType="1"/>
            </p:cNvSpPr>
            <p:nvPr/>
          </p:nvSpPr>
          <p:spPr bwMode="auto">
            <a:xfrm>
              <a:off x="6747" y="8723"/>
              <a:ext cx="1"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1" name="Freeform 16"/>
            <p:cNvSpPr>
              <a:spLocks/>
            </p:cNvSpPr>
            <p:nvPr/>
          </p:nvSpPr>
          <p:spPr bwMode="auto">
            <a:xfrm>
              <a:off x="2928" y="9850"/>
              <a:ext cx="1809" cy="161"/>
            </a:xfrm>
            <a:custGeom>
              <a:avLst/>
              <a:gdLst>
                <a:gd name="T0" fmla="*/ 0 w 1809"/>
                <a:gd name="T1" fmla="*/ 161 h 161"/>
                <a:gd name="T2" fmla="*/ 0 w 1809"/>
                <a:gd name="T3" fmla="*/ 0 h 161"/>
                <a:gd name="T4" fmla="*/ 1809 w 1809"/>
                <a:gd name="T5" fmla="*/ 0 h 161"/>
                <a:gd name="T6" fmla="*/ 1809 w 1809"/>
                <a:gd name="T7" fmla="*/ 161 h 161"/>
              </a:gdLst>
              <a:ahLst/>
              <a:cxnLst>
                <a:cxn ang="0">
                  <a:pos x="T0" y="T1"/>
                </a:cxn>
                <a:cxn ang="0">
                  <a:pos x="T2" y="T3"/>
                </a:cxn>
                <a:cxn ang="0">
                  <a:pos x="T4" y="T5"/>
                </a:cxn>
                <a:cxn ang="0">
                  <a:pos x="T6" y="T7"/>
                </a:cxn>
              </a:cxnLst>
              <a:rect l="0" t="0" r="r" b="b"/>
              <a:pathLst>
                <a:path w="1809" h="161">
                  <a:moveTo>
                    <a:pt x="0" y="161"/>
                  </a:moveTo>
                  <a:lnTo>
                    <a:pt x="0" y="0"/>
                  </a:lnTo>
                  <a:lnTo>
                    <a:pt x="1809" y="0"/>
                  </a:lnTo>
                  <a:lnTo>
                    <a:pt x="1809" y="161"/>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2" name="Line 15"/>
            <p:cNvSpPr>
              <a:spLocks noChangeShapeType="1"/>
            </p:cNvSpPr>
            <p:nvPr/>
          </p:nvSpPr>
          <p:spPr bwMode="auto">
            <a:xfrm>
              <a:off x="4134" y="9689"/>
              <a:ext cx="0" cy="1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3" name="Freeform 14"/>
            <p:cNvSpPr>
              <a:spLocks/>
            </p:cNvSpPr>
            <p:nvPr/>
          </p:nvSpPr>
          <p:spPr bwMode="auto">
            <a:xfrm>
              <a:off x="4737" y="9850"/>
              <a:ext cx="804" cy="161"/>
            </a:xfrm>
            <a:custGeom>
              <a:avLst/>
              <a:gdLst>
                <a:gd name="T0" fmla="*/ 0 w 804"/>
                <a:gd name="T1" fmla="*/ 0 h 161"/>
                <a:gd name="T2" fmla="*/ 804 w 804"/>
                <a:gd name="T3" fmla="*/ 0 h 161"/>
                <a:gd name="T4" fmla="*/ 804 w 804"/>
                <a:gd name="T5" fmla="*/ 161 h 161"/>
              </a:gdLst>
              <a:ahLst/>
              <a:cxnLst>
                <a:cxn ang="0">
                  <a:pos x="T0" y="T1"/>
                </a:cxn>
                <a:cxn ang="0">
                  <a:pos x="T2" y="T3"/>
                </a:cxn>
                <a:cxn ang="0">
                  <a:pos x="T4" y="T5"/>
                </a:cxn>
              </a:cxnLst>
              <a:rect l="0" t="0" r="r" b="b"/>
              <a:pathLst>
                <a:path w="804" h="161">
                  <a:moveTo>
                    <a:pt x="0" y="0"/>
                  </a:moveTo>
                  <a:lnTo>
                    <a:pt x="804" y="0"/>
                  </a:lnTo>
                  <a:lnTo>
                    <a:pt x="804" y="161"/>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4" name="Rectangle 13"/>
            <p:cNvSpPr>
              <a:spLocks noChangeArrowheads="1"/>
            </p:cNvSpPr>
            <p:nvPr/>
          </p:nvSpPr>
          <p:spPr bwMode="auto">
            <a:xfrm>
              <a:off x="5139" y="10011"/>
              <a:ext cx="603"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600" dirty="0">
                  <a:cs typeface="Times New Roman" panose="02020603050405020304" pitchFamily="18" charset="0"/>
                </a:rPr>
                <a:t>….</a:t>
              </a:r>
            </a:p>
          </p:txBody>
        </p:sp>
        <p:sp>
          <p:nvSpPr>
            <p:cNvPr id="35" name="Rectangle 12"/>
            <p:cNvSpPr>
              <a:spLocks noChangeArrowheads="1"/>
            </p:cNvSpPr>
            <p:nvPr/>
          </p:nvSpPr>
          <p:spPr bwMode="auto">
            <a:xfrm>
              <a:off x="7551" y="10011"/>
              <a:ext cx="603"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600" dirty="0">
                  <a:cs typeface="Times New Roman" panose="02020603050405020304" pitchFamily="18" charset="0"/>
                </a:rPr>
                <a:t>….</a:t>
              </a:r>
            </a:p>
          </p:txBody>
        </p:sp>
        <p:sp>
          <p:nvSpPr>
            <p:cNvPr id="36" name="Rectangle 11"/>
            <p:cNvSpPr>
              <a:spLocks noChangeArrowheads="1"/>
            </p:cNvSpPr>
            <p:nvPr/>
          </p:nvSpPr>
          <p:spPr bwMode="auto">
            <a:xfrm>
              <a:off x="9762" y="10011"/>
              <a:ext cx="603"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600" dirty="0">
                  <a:cs typeface="Times New Roman" panose="02020603050405020304" pitchFamily="18" charset="0"/>
                </a:rPr>
                <a:t>….</a:t>
              </a:r>
            </a:p>
          </p:txBody>
        </p:sp>
        <p:sp>
          <p:nvSpPr>
            <p:cNvPr id="37" name="Freeform 10"/>
            <p:cNvSpPr>
              <a:spLocks/>
            </p:cNvSpPr>
            <p:nvPr/>
          </p:nvSpPr>
          <p:spPr bwMode="auto">
            <a:xfrm>
              <a:off x="4335" y="10655"/>
              <a:ext cx="1407" cy="322"/>
            </a:xfrm>
            <a:custGeom>
              <a:avLst/>
              <a:gdLst>
                <a:gd name="T0" fmla="*/ 0 w 1407"/>
                <a:gd name="T1" fmla="*/ 0 h 322"/>
                <a:gd name="T2" fmla="*/ 0 w 1407"/>
                <a:gd name="T3" fmla="*/ 322 h 322"/>
                <a:gd name="T4" fmla="*/ 0 w 1407"/>
                <a:gd name="T5" fmla="*/ 161 h 322"/>
                <a:gd name="T6" fmla="*/ 1407 w 1407"/>
                <a:gd name="T7" fmla="*/ 161 h 322"/>
                <a:gd name="T8" fmla="*/ 1407 w 1407"/>
                <a:gd name="T9" fmla="*/ 322 h 322"/>
              </a:gdLst>
              <a:ahLst/>
              <a:cxnLst>
                <a:cxn ang="0">
                  <a:pos x="T0" y="T1"/>
                </a:cxn>
                <a:cxn ang="0">
                  <a:pos x="T2" y="T3"/>
                </a:cxn>
                <a:cxn ang="0">
                  <a:pos x="T4" y="T5"/>
                </a:cxn>
                <a:cxn ang="0">
                  <a:pos x="T6" y="T7"/>
                </a:cxn>
                <a:cxn ang="0">
                  <a:pos x="T8" y="T9"/>
                </a:cxn>
              </a:cxnLst>
              <a:rect l="0" t="0" r="r" b="b"/>
              <a:pathLst>
                <a:path w="1407" h="322">
                  <a:moveTo>
                    <a:pt x="0" y="0"/>
                  </a:moveTo>
                  <a:lnTo>
                    <a:pt x="0" y="322"/>
                  </a:lnTo>
                  <a:lnTo>
                    <a:pt x="0" y="161"/>
                  </a:lnTo>
                  <a:lnTo>
                    <a:pt x="1407" y="161"/>
                  </a:lnTo>
                  <a:lnTo>
                    <a:pt x="1407" y="322"/>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8" name="Freeform 9"/>
            <p:cNvSpPr>
              <a:spLocks/>
            </p:cNvSpPr>
            <p:nvPr/>
          </p:nvSpPr>
          <p:spPr bwMode="auto">
            <a:xfrm>
              <a:off x="6144" y="10494"/>
              <a:ext cx="402" cy="483"/>
            </a:xfrm>
            <a:custGeom>
              <a:avLst/>
              <a:gdLst>
                <a:gd name="T0" fmla="*/ 402 w 402"/>
                <a:gd name="T1" fmla="*/ 0 h 483"/>
                <a:gd name="T2" fmla="*/ 402 w 402"/>
                <a:gd name="T3" fmla="*/ 161 h 483"/>
                <a:gd name="T4" fmla="*/ 0 w 402"/>
                <a:gd name="T5" fmla="*/ 161 h 483"/>
                <a:gd name="T6" fmla="*/ 0 w 402"/>
                <a:gd name="T7" fmla="*/ 483 h 483"/>
              </a:gdLst>
              <a:ahLst/>
              <a:cxnLst>
                <a:cxn ang="0">
                  <a:pos x="T0" y="T1"/>
                </a:cxn>
                <a:cxn ang="0">
                  <a:pos x="T2" y="T3"/>
                </a:cxn>
                <a:cxn ang="0">
                  <a:pos x="T4" y="T5"/>
                </a:cxn>
                <a:cxn ang="0">
                  <a:pos x="T6" y="T7"/>
                </a:cxn>
              </a:cxnLst>
              <a:rect l="0" t="0" r="r" b="b"/>
              <a:pathLst>
                <a:path w="402" h="483">
                  <a:moveTo>
                    <a:pt x="402" y="0"/>
                  </a:moveTo>
                  <a:lnTo>
                    <a:pt x="402" y="161"/>
                  </a:lnTo>
                  <a:lnTo>
                    <a:pt x="0" y="161"/>
                  </a:lnTo>
                  <a:lnTo>
                    <a:pt x="0" y="483"/>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9" name="Freeform 8"/>
            <p:cNvSpPr>
              <a:spLocks/>
            </p:cNvSpPr>
            <p:nvPr/>
          </p:nvSpPr>
          <p:spPr bwMode="auto">
            <a:xfrm>
              <a:off x="6546" y="9850"/>
              <a:ext cx="1206" cy="161"/>
            </a:xfrm>
            <a:custGeom>
              <a:avLst/>
              <a:gdLst>
                <a:gd name="T0" fmla="*/ 0 w 1206"/>
                <a:gd name="T1" fmla="*/ 161 h 161"/>
                <a:gd name="T2" fmla="*/ 0 w 1206"/>
                <a:gd name="T3" fmla="*/ 0 h 161"/>
                <a:gd name="T4" fmla="*/ 1206 w 1206"/>
                <a:gd name="T5" fmla="*/ 0 h 161"/>
                <a:gd name="T6" fmla="*/ 1206 w 1206"/>
                <a:gd name="T7" fmla="*/ 161 h 161"/>
              </a:gdLst>
              <a:ahLst/>
              <a:cxnLst>
                <a:cxn ang="0">
                  <a:pos x="T0" y="T1"/>
                </a:cxn>
                <a:cxn ang="0">
                  <a:pos x="T2" y="T3"/>
                </a:cxn>
                <a:cxn ang="0">
                  <a:pos x="T4" y="T5"/>
                </a:cxn>
                <a:cxn ang="0">
                  <a:pos x="T6" y="T7"/>
                </a:cxn>
              </a:cxnLst>
              <a:rect l="0" t="0" r="r" b="b"/>
              <a:pathLst>
                <a:path w="1206" h="161">
                  <a:moveTo>
                    <a:pt x="0" y="161"/>
                  </a:moveTo>
                  <a:lnTo>
                    <a:pt x="0" y="0"/>
                  </a:lnTo>
                  <a:lnTo>
                    <a:pt x="1206" y="0"/>
                  </a:lnTo>
                  <a:lnTo>
                    <a:pt x="1206" y="161"/>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0" name="Line 7"/>
            <p:cNvSpPr>
              <a:spLocks noChangeShapeType="1"/>
            </p:cNvSpPr>
            <p:nvPr/>
          </p:nvSpPr>
          <p:spPr bwMode="auto">
            <a:xfrm>
              <a:off x="6747" y="9689"/>
              <a:ext cx="0" cy="1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1" name="Line 6"/>
            <p:cNvSpPr>
              <a:spLocks noChangeShapeType="1"/>
            </p:cNvSpPr>
            <p:nvPr/>
          </p:nvSpPr>
          <p:spPr bwMode="auto">
            <a:xfrm>
              <a:off x="7350" y="9850"/>
              <a:ext cx="0" cy="11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2" name="Freeform 5"/>
            <p:cNvSpPr>
              <a:spLocks/>
            </p:cNvSpPr>
            <p:nvPr/>
          </p:nvSpPr>
          <p:spPr bwMode="auto">
            <a:xfrm>
              <a:off x="2928" y="11460"/>
              <a:ext cx="2010" cy="322"/>
            </a:xfrm>
            <a:custGeom>
              <a:avLst/>
              <a:gdLst>
                <a:gd name="T0" fmla="*/ 0 w 2010"/>
                <a:gd name="T1" fmla="*/ 322 h 322"/>
                <a:gd name="T2" fmla="*/ 0 w 2010"/>
                <a:gd name="T3" fmla="*/ 161 h 322"/>
                <a:gd name="T4" fmla="*/ 1608 w 2010"/>
                <a:gd name="T5" fmla="*/ 161 h 322"/>
                <a:gd name="T6" fmla="*/ 1608 w 2010"/>
                <a:gd name="T7" fmla="*/ 0 h 322"/>
                <a:gd name="T8" fmla="*/ 1608 w 2010"/>
                <a:gd name="T9" fmla="*/ 161 h 322"/>
                <a:gd name="T10" fmla="*/ 2010 w 2010"/>
                <a:gd name="T11" fmla="*/ 161 h 322"/>
                <a:gd name="T12" fmla="*/ 2010 w 2010"/>
                <a:gd name="T13" fmla="*/ 322 h 322"/>
              </a:gdLst>
              <a:ahLst/>
              <a:cxnLst>
                <a:cxn ang="0">
                  <a:pos x="T0" y="T1"/>
                </a:cxn>
                <a:cxn ang="0">
                  <a:pos x="T2" y="T3"/>
                </a:cxn>
                <a:cxn ang="0">
                  <a:pos x="T4" y="T5"/>
                </a:cxn>
                <a:cxn ang="0">
                  <a:pos x="T6" y="T7"/>
                </a:cxn>
                <a:cxn ang="0">
                  <a:pos x="T8" y="T9"/>
                </a:cxn>
                <a:cxn ang="0">
                  <a:pos x="T10" y="T11"/>
                </a:cxn>
                <a:cxn ang="0">
                  <a:pos x="T12" y="T13"/>
                </a:cxn>
              </a:cxnLst>
              <a:rect l="0" t="0" r="r" b="b"/>
              <a:pathLst>
                <a:path w="2010" h="322">
                  <a:moveTo>
                    <a:pt x="0" y="322"/>
                  </a:moveTo>
                  <a:lnTo>
                    <a:pt x="0" y="161"/>
                  </a:lnTo>
                  <a:lnTo>
                    <a:pt x="1608" y="161"/>
                  </a:lnTo>
                  <a:lnTo>
                    <a:pt x="1608" y="0"/>
                  </a:lnTo>
                  <a:lnTo>
                    <a:pt x="1608" y="161"/>
                  </a:lnTo>
                  <a:lnTo>
                    <a:pt x="2010" y="161"/>
                  </a:lnTo>
                  <a:lnTo>
                    <a:pt x="2010" y="322"/>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3" name="Freeform 4"/>
            <p:cNvSpPr>
              <a:spLocks/>
            </p:cNvSpPr>
            <p:nvPr/>
          </p:nvSpPr>
          <p:spPr bwMode="auto">
            <a:xfrm>
              <a:off x="8757" y="9850"/>
              <a:ext cx="1206" cy="161"/>
            </a:xfrm>
            <a:custGeom>
              <a:avLst/>
              <a:gdLst>
                <a:gd name="T0" fmla="*/ 0 w 1206"/>
                <a:gd name="T1" fmla="*/ 161 h 161"/>
                <a:gd name="T2" fmla="*/ 0 w 1206"/>
                <a:gd name="T3" fmla="*/ 0 h 161"/>
                <a:gd name="T4" fmla="*/ 1206 w 1206"/>
                <a:gd name="T5" fmla="*/ 0 h 161"/>
                <a:gd name="T6" fmla="*/ 1206 w 1206"/>
                <a:gd name="T7" fmla="*/ 161 h 161"/>
              </a:gdLst>
              <a:ahLst/>
              <a:cxnLst>
                <a:cxn ang="0">
                  <a:pos x="T0" y="T1"/>
                </a:cxn>
                <a:cxn ang="0">
                  <a:pos x="T2" y="T3"/>
                </a:cxn>
                <a:cxn ang="0">
                  <a:pos x="T4" y="T5"/>
                </a:cxn>
                <a:cxn ang="0">
                  <a:pos x="T6" y="T7"/>
                </a:cxn>
              </a:cxnLst>
              <a:rect l="0" t="0" r="r" b="b"/>
              <a:pathLst>
                <a:path w="1206" h="161">
                  <a:moveTo>
                    <a:pt x="0" y="161"/>
                  </a:moveTo>
                  <a:lnTo>
                    <a:pt x="0" y="0"/>
                  </a:lnTo>
                  <a:lnTo>
                    <a:pt x="1206" y="0"/>
                  </a:lnTo>
                  <a:lnTo>
                    <a:pt x="1206" y="161"/>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4" name="Line 3"/>
            <p:cNvSpPr>
              <a:spLocks noChangeShapeType="1"/>
            </p:cNvSpPr>
            <p:nvPr/>
          </p:nvSpPr>
          <p:spPr bwMode="auto">
            <a:xfrm>
              <a:off x="9159" y="9689"/>
              <a:ext cx="0" cy="1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5" name="Line 2"/>
            <p:cNvSpPr>
              <a:spLocks noChangeShapeType="1"/>
            </p:cNvSpPr>
            <p:nvPr/>
          </p:nvSpPr>
          <p:spPr bwMode="auto">
            <a:xfrm>
              <a:off x="9561" y="9850"/>
              <a:ext cx="0" cy="14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人员的职责和要求</a:t>
            </a:r>
          </a:p>
        </p:txBody>
      </p:sp>
      <p:sp>
        <p:nvSpPr>
          <p:cNvPr id="3" name="内容占位符 2"/>
          <p:cNvSpPr>
            <a:spLocks noGrp="1"/>
          </p:cNvSpPr>
          <p:nvPr>
            <p:ph idx="1"/>
          </p:nvPr>
        </p:nvSpPr>
        <p:spPr>
          <a:xfrm>
            <a:off x="963706" y="1113864"/>
            <a:ext cx="8001000" cy="4902200"/>
          </a:xfrm>
        </p:spPr>
        <p:txBody>
          <a:bodyPr/>
          <a:lstStyle/>
          <a:p>
            <a:r>
              <a:rPr lang="zh-CN" altLang="zh-CN" sz="2400" dirty="0" smtClean="0"/>
              <a:t>除了</a:t>
            </a:r>
            <a:r>
              <a:rPr lang="en-US" altLang="zh-CN" sz="2400" dirty="0"/>
              <a:t>0</a:t>
            </a:r>
            <a:r>
              <a:rPr lang="zh-CN" altLang="zh-CN" sz="2400" dirty="0" smtClean="0"/>
              <a:t>安全等级之外</a:t>
            </a:r>
            <a:r>
              <a:rPr lang="zh-CN" altLang="zh-CN" sz="2400" dirty="0"/>
              <a:t>，必须与</a:t>
            </a:r>
            <a:r>
              <a:rPr lang="en-US" altLang="zh-CN" sz="2400" dirty="0"/>
              <a:t>EN 50129</a:t>
            </a:r>
            <a:r>
              <a:rPr lang="zh-CN" altLang="zh-CN" sz="2400" dirty="0"/>
              <a:t>的中的“安全管理证据”</a:t>
            </a:r>
            <a:r>
              <a:rPr lang="zh-CN" altLang="zh-CN" sz="2400" dirty="0" smtClean="0"/>
              <a:t>条款</a:t>
            </a:r>
            <a:r>
              <a:rPr lang="zh-CN" altLang="en-US" sz="2400" dirty="0"/>
              <a:t>中</a:t>
            </a:r>
            <a:r>
              <a:rPr lang="zh-CN" altLang="zh-CN" sz="2400" dirty="0" smtClean="0"/>
              <a:t>的</a:t>
            </a:r>
            <a:r>
              <a:rPr lang="zh-CN" altLang="zh-CN" sz="2400" dirty="0"/>
              <a:t>安全组织条款一致</a:t>
            </a:r>
            <a:r>
              <a:rPr lang="zh-CN" altLang="zh-CN" sz="2400" dirty="0" smtClean="0"/>
              <a:t>。</a:t>
            </a:r>
            <a:endParaRPr lang="en-US" altLang="zh-CN" sz="2400" dirty="0" smtClean="0"/>
          </a:p>
          <a:p>
            <a:pPr lvl="1"/>
            <a:r>
              <a:rPr lang="zh-CN" altLang="zh-CN" sz="2000" dirty="0" smtClean="0"/>
              <a:t>要求</a:t>
            </a:r>
            <a:r>
              <a:rPr lang="zh-CN" altLang="zh-CN" sz="2000" dirty="0"/>
              <a:t>参加项目的所有人员进过适当的培训，并获得相应的资质和经验的证明。</a:t>
            </a:r>
          </a:p>
          <a:p>
            <a:pPr lvl="1"/>
            <a:r>
              <a:rPr lang="zh-CN" altLang="zh-CN" sz="2000" dirty="0" smtClean="0"/>
              <a:t>软件</a:t>
            </a:r>
            <a:r>
              <a:rPr lang="zh-CN" altLang="zh-CN" sz="2000" dirty="0"/>
              <a:t>评测人员必须得到安全权威机构的认可，并独立于软件开发商。</a:t>
            </a:r>
          </a:p>
          <a:p>
            <a:pPr lvl="1"/>
            <a:r>
              <a:rPr lang="zh-CN" altLang="zh-CN" sz="2000" dirty="0" smtClean="0"/>
              <a:t>要</a:t>
            </a:r>
            <a:r>
              <a:rPr lang="zh-CN" altLang="zh-CN" sz="2000" dirty="0"/>
              <a:t>保证设计人员、开发人员、确认人员和验证人员的工作得到独立的相互验证。</a:t>
            </a:r>
            <a:endParaRPr lang="zh-CN"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2333233092"/>
              </p:ext>
            </p:extLst>
          </p:nvPr>
        </p:nvGraphicFramePr>
        <p:xfrm>
          <a:off x="963706" y="3878132"/>
          <a:ext cx="8086165" cy="2438400"/>
        </p:xfrm>
        <a:graphic>
          <a:graphicData uri="http://schemas.openxmlformats.org/drawingml/2006/table">
            <a:tbl>
              <a:tblPr firstRow="1" firstCol="1" lastRow="1" lastCol="1" bandRow="1" bandCol="1"/>
              <a:tblGrid>
                <a:gridCol w="1091275">
                  <a:extLst>
                    <a:ext uri="{9D8B030D-6E8A-4147-A177-3AD203B41FA5}">
                      <a16:colId xmlns:a16="http://schemas.microsoft.com/office/drawing/2014/main" val="465713439"/>
                    </a:ext>
                  </a:extLst>
                </a:gridCol>
                <a:gridCol w="6994890">
                  <a:extLst>
                    <a:ext uri="{9D8B030D-6E8A-4147-A177-3AD203B41FA5}">
                      <a16:colId xmlns:a16="http://schemas.microsoft.com/office/drawing/2014/main" val="4108617512"/>
                    </a:ext>
                  </a:extLst>
                </a:gridCol>
              </a:tblGrid>
              <a:tr h="0">
                <a:tc>
                  <a:txBody>
                    <a:bodyPr/>
                    <a:lstStyle/>
                    <a:p>
                      <a:pPr indent="0" algn="just">
                        <a:lnSpc>
                          <a:spcPct val="100000"/>
                        </a:lnSpc>
                        <a:spcAft>
                          <a:spcPts val="0"/>
                        </a:spcAft>
                      </a:pPr>
                      <a:r>
                        <a:rPr lang="zh-CN" sz="1600" b="1" dirty="0" smtClean="0">
                          <a:effectLst/>
                          <a:latin typeface="Times New Roman" panose="02020603050405020304" pitchFamily="18" charset="0"/>
                          <a:ea typeface="宋体" panose="02010600030101010101" pitchFamily="2" charset="-122"/>
                        </a:rPr>
                        <a:t>安全等级</a:t>
                      </a:r>
                      <a:endParaRPr lang="zh-CN" sz="1600" b="1"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b="1" kern="1200" dirty="0">
                          <a:solidFill>
                            <a:schemeClr val="tx1"/>
                          </a:solidFill>
                          <a:effectLst/>
                          <a:latin typeface="Times New Roman" panose="02020603050405020304" pitchFamily="18" charset="0"/>
                          <a:ea typeface="宋体" panose="02010600030101010101" pitchFamily="2" charset="-122"/>
                          <a:cs typeface="+mn-cs"/>
                        </a:rPr>
                        <a:t>要求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836313"/>
                  </a:ext>
                </a:extLst>
              </a:tr>
              <a:tr h="0">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0</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对开发人员等无特殊要求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0094654"/>
                  </a:ext>
                </a:extLst>
              </a:tr>
              <a:tr h="0">
                <a:tc>
                  <a:txBody>
                    <a:bodyPr/>
                    <a:lstStyle/>
                    <a:p>
                      <a:pPr marL="0" indent="0" algn="ctr" defTabSz="914400" rtl="0" eaLnBrk="1" latinLnBrk="0" hangingPunct="1">
                        <a:lnSpc>
                          <a:spcPct val="100000"/>
                        </a:lnSpc>
                        <a:spcAft>
                          <a:spcPts val="0"/>
                        </a:spcAft>
                      </a:pPr>
                      <a:r>
                        <a:rPr lang="en-US" sz="1600" kern="1200" dirty="0" smtClean="0">
                          <a:solidFill>
                            <a:schemeClr val="tx1"/>
                          </a:solidFill>
                          <a:effectLst/>
                          <a:latin typeface="Times New Roman" panose="02020603050405020304" pitchFamily="18" charset="0"/>
                          <a:ea typeface="宋体" panose="02010600030101010101" pitchFamily="2" charset="-122"/>
                          <a:cs typeface="+mn-cs"/>
                        </a:rPr>
                        <a:t>1</a:t>
                      </a:r>
                      <a:r>
                        <a:rPr lang="en-US" altLang="zh-CN" sz="1600" kern="1200" dirty="0" smtClean="0">
                          <a:solidFill>
                            <a:schemeClr val="tx1"/>
                          </a:solidFill>
                          <a:effectLst/>
                          <a:latin typeface="Times New Roman" panose="02020603050405020304" pitchFamily="18" charset="0"/>
                          <a:ea typeface="宋体" panose="02010600030101010101" pitchFamily="2" charset="-122"/>
                          <a:cs typeface="+mn-cs"/>
                        </a:rPr>
                        <a:t>~</a:t>
                      </a:r>
                      <a:r>
                        <a:rPr lang="en-US" sz="1600" kern="1200" dirty="0" smtClean="0">
                          <a:solidFill>
                            <a:schemeClr val="tx1"/>
                          </a:solidFill>
                          <a:effectLst/>
                          <a:latin typeface="Times New Roman" panose="02020603050405020304" pitchFamily="18" charset="0"/>
                          <a:ea typeface="宋体" panose="02010600030101010101" pitchFamily="2" charset="-122"/>
                          <a:cs typeface="+mn-cs"/>
                        </a:rPr>
                        <a:t>2</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1</a:t>
                      </a:r>
                      <a:r>
                        <a:rPr lang="zh-CN" sz="1600" kern="1200" dirty="0">
                          <a:solidFill>
                            <a:schemeClr val="tx1"/>
                          </a:solidFill>
                          <a:effectLst/>
                          <a:latin typeface="Times New Roman" panose="02020603050405020304" pitchFamily="18" charset="0"/>
                          <a:ea typeface="宋体" panose="02010600030101010101" pitchFamily="2" charset="-122"/>
                          <a:cs typeface="+mn-cs"/>
                        </a:rPr>
                        <a:t>）确认和验证人员可以是同一个人，但不能是设计人员和实现人员；</a:t>
                      </a:r>
                    </a:p>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2</a:t>
                      </a:r>
                      <a:r>
                        <a:rPr lang="zh-CN" sz="1600" kern="1200" dirty="0">
                          <a:solidFill>
                            <a:schemeClr val="tx1"/>
                          </a:solidFill>
                          <a:effectLst/>
                          <a:latin typeface="Times New Roman" panose="02020603050405020304" pitchFamily="18" charset="0"/>
                          <a:ea typeface="宋体" panose="02010600030101010101" pitchFamily="2" charset="-122"/>
                          <a:cs typeface="+mn-cs"/>
                        </a:rPr>
                        <a:t>）设计人员</a:t>
                      </a:r>
                      <a:r>
                        <a:rPr lang="en-US" sz="1600" kern="1200" dirty="0">
                          <a:solidFill>
                            <a:schemeClr val="tx1"/>
                          </a:solidFill>
                          <a:effectLst/>
                          <a:latin typeface="Times New Roman" panose="02020603050405020304" pitchFamily="18" charset="0"/>
                          <a:ea typeface="宋体" panose="02010600030101010101" pitchFamily="2" charset="-122"/>
                          <a:cs typeface="+mn-cs"/>
                        </a:rPr>
                        <a:t>/</a:t>
                      </a:r>
                      <a:r>
                        <a:rPr lang="zh-CN" sz="1600" kern="1200" dirty="0">
                          <a:solidFill>
                            <a:schemeClr val="tx1"/>
                          </a:solidFill>
                          <a:effectLst/>
                          <a:latin typeface="Times New Roman" panose="02020603050405020304" pitchFamily="18" charset="0"/>
                          <a:ea typeface="宋体" panose="02010600030101010101" pitchFamily="2" charset="-122"/>
                          <a:cs typeface="+mn-cs"/>
                        </a:rPr>
                        <a:t>实现人员、确认和验证人员可以向同一个项目经理汇报。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3152288"/>
                  </a:ext>
                </a:extLst>
              </a:tr>
              <a:tr h="0">
                <a:tc>
                  <a:txBody>
                    <a:bodyPr/>
                    <a:lstStyle/>
                    <a:p>
                      <a:pPr marL="0" indent="0" algn="ctr" defTabSz="914400" rtl="0" eaLnBrk="1" latinLnBrk="0" hangingPunct="1">
                        <a:lnSpc>
                          <a:spcPct val="100000"/>
                        </a:lnSpc>
                        <a:spcAft>
                          <a:spcPts val="0"/>
                        </a:spcAft>
                      </a:pPr>
                      <a:endParaRPr lang="en-US" sz="1600" kern="1200" dirty="0" smtClean="0">
                        <a:solidFill>
                          <a:schemeClr val="tx1"/>
                        </a:solidFill>
                        <a:effectLst/>
                        <a:latin typeface="Times New Roman" panose="02020603050405020304" pitchFamily="18" charset="0"/>
                        <a:ea typeface="宋体" panose="02010600030101010101" pitchFamily="2" charset="-122"/>
                        <a:cs typeface="+mn-cs"/>
                      </a:endParaRPr>
                    </a:p>
                    <a:p>
                      <a:pPr marL="0" indent="0" algn="ctr" defTabSz="914400" rtl="0" eaLnBrk="1" latinLnBrk="0" hangingPunct="1">
                        <a:lnSpc>
                          <a:spcPct val="100000"/>
                        </a:lnSpc>
                        <a:spcAft>
                          <a:spcPts val="0"/>
                        </a:spcAft>
                      </a:pPr>
                      <a:endParaRPr lang="en-US" sz="1600" kern="1200" dirty="0" smtClean="0">
                        <a:solidFill>
                          <a:schemeClr val="tx1"/>
                        </a:solidFill>
                        <a:effectLst/>
                        <a:latin typeface="Times New Roman" panose="02020603050405020304" pitchFamily="18" charset="0"/>
                        <a:ea typeface="宋体" panose="02010600030101010101" pitchFamily="2" charset="-122"/>
                        <a:cs typeface="+mn-cs"/>
                      </a:endParaRPr>
                    </a:p>
                    <a:p>
                      <a:pPr marL="0" indent="0" algn="ctr" defTabSz="914400" rtl="0" eaLnBrk="1" latinLnBrk="0" hangingPunct="1">
                        <a:lnSpc>
                          <a:spcPct val="100000"/>
                        </a:lnSpc>
                        <a:spcAft>
                          <a:spcPts val="0"/>
                        </a:spcAft>
                      </a:pPr>
                      <a:r>
                        <a:rPr lang="en-US" sz="1600" kern="1200" dirty="0" smtClean="0">
                          <a:solidFill>
                            <a:schemeClr val="tx1"/>
                          </a:solidFill>
                          <a:effectLst/>
                          <a:latin typeface="Times New Roman" panose="02020603050405020304" pitchFamily="18" charset="0"/>
                          <a:ea typeface="宋体" panose="02010600030101010101" pitchFamily="2" charset="-122"/>
                          <a:cs typeface="+mn-cs"/>
                        </a:rPr>
                        <a:t>3-</a:t>
                      </a:r>
                      <a:r>
                        <a:rPr lang="en-US" altLang="zh-CN" sz="1600" kern="1200" dirty="0" smtClean="0">
                          <a:solidFill>
                            <a:schemeClr val="tx1"/>
                          </a:solidFill>
                          <a:effectLst/>
                          <a:latin typeface="Times New Roman" panose="02020603050405020304" pitchFamily="18" charset="0"/>
                          <a:ea typeface="宋体" panose="02010600030101010101" pitchFamily="2" charset="-122"/>
                          <a:cs typeface="+mn-cs"/>
                        </a:rPr>
                        <a:t>~</a:t>
                      </a:r>
                      <a:r>
                        <a:rPr lang="en-US" sz="1600" kern="1200" dirty="0" smtClean="0">
                          <a:solidFill>
                            <a:schemeClr val="tx1"/>
                          </a:solidFill>
                          <a:effectLst/>
                          <a:latin typeface="Times New Roman" panose="02020603050405020304" pitchFamily="18" charset="0"/>
                          <a:ea typeface="宋体" panose="02010600030101010101" pitchFamily="2" charset="-122"/>
                          <a:cs typeface="+mn-cs"/>
                        </a:rPr>
                        <a:t>4</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a) </a:t>
                      </a:r>
                      <a:r>
                        <a:rPr lang="zh-CN" sz="1600" kern="1200" dirty="0">
                          <a:solidFill>
                            <a:schemeClr val="tx1"/>
                          </a:solidFill>
                          <a:effectLst/>
                          <a:latin typeface="Times New Roman" panose="02020603050405020304" pitchFamily="18" charset="0"/>
                          <a:ea typeface="宋体" panose="02010600030101010101" pitchFamily="2" charset="-122"/>
                          <a:cs typeface="+mn-cs"/>
                        </a:rPr>
                        <a:t>确认人员和验证人员可以是同一个人，但他们不能是设计人员／实现人员</a:t>
                      </a:r>
                      <a:r>
                        <a:rPr lang="zh-CN" sz="1600" kern="1200" dirty="0" smtClean="0">
                          <a:solidFill>
                            <a:schemeClr val="tx1"/>
                          </a:solidFill>
                          <a:effectLst/>
                          <a:latin typeface="Times New Roman" panose="02020603050405020304" pitchFamily="18" charset="0"/>
                          <a:ea typeface="宋体" panose="02010600030101010101" pitchFamily="2" charset="-122"/>
                          <a:cs typeface="+mn-cs"/>
                        </a:rPr>
                        <a:t>。确认</a:t>
                      </a:r>
                      <a:r>
                        <a:rPr lang="zh-CN" sz="1600" kern="1200" dirty="0">
                          <a:solidFill>
                            <a:schemeClr val="tx1"/>
                          </a:solidFill>
                          <a:effectLst/>
                          <a:latin typeface="Times New Roman" panose="02020603050405020304" pitchFamily="18" charset="0"/>
                          <a:ea typeface="宋体" panose="02010600030101010101" pitchFamily="2" charset="-122"/>
                          <a:cs typeface="+mn-cs"/>
                        </a:rPr>
                        <a:t>人员和验证人员不能向设计人员／实施人员的项目经理汇报，并且有权阻止产品的发布。</a:t>
                      </a:r>
                    </a:p>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b) </a:t>
                      </a:r>
                      <a:r>
                        <a:rPr lang="zh-CN" sz="1600" kern="1200" dirty="0">
                          <a:solidFill>
                            <a:schemeClr val="tx1"/>
                          </a:solidFill>
                          <a:effectLst/>
                          <a:latin typeface="Times New Roman" panose="02020603050405020304" pitchFamily="18" charset="0"/>
                          <a:ea typeface="宋体" panose="02010600030101010101" pitchFamily="2" charset="-122"/>
                          <a:cs typeface="+mn-cs"/>
                        </a:rPr>
                        <a:t>设计人员／实现人员、确认人员和验证人员必须全部由不同的人员担当。设计人员／实现人员、确认人员可以向同一个项目经理汇报，而验证人员则不能向该项目经理汇报。验证人员有权制止产品的发布。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2799706"/>
                  </a:ext>
                </a:extLst>
              </a:tr>
            </a:tbl>
          </a:graphicData>
        </a:graphic>
      </p:graphicFrame>
    </p:spTree>
    <p:extLst>
      <p:ext uri="{BB962C8B-B14F-4D97-AF65-F5344CB8AC3E}">
        <p14:creationId xmlns:p14="http://schemas.microsoft.com/office/powerpoint/2010/main" val="1044747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24.3 </a:t>
            </a:r>
            <a:r>
              <a:rPr lang="zh-CN" altLang="en-US" dirty="0" smtClean="0"/>
              <a:t>软件开发过程要求</a:t>
            </a:r>
          </a:p>
        </p:txBody>
      </p:sp>
      <p:sp>
        <p:nvSpPr>
          <p:cNvPr id="3" name="内容占位符 2"/>
          <p:cNvSpPr>
            <a:spLocks noGrp="1"/>
          </p:cNvSpPr>
          <p:nvPr>
            <p:ph idx="1"/>
          </p:nvPr>
        </p:nvSpPr>
        <p:spPr/>
        <p:txBody>
          <a:bodyPr/>
          <a:lstStyle/>
          <a:p>
            <a:r>
              <a:rPr lang="en-US" dirty="0" smtClean="0"/>
              <a:t>24.3.1</a:t>
            </a:r>
            <a:r>
              <a:rPr lang="zh-CN" altLang="en-US" dirty="0" smtClean="0"/>
              <a:t>安全等级对文档要求</a:t>
            </a:r>
          </a:p>
          <a:p>
            <a:r>
              <a:rPr lang="en-US" dirty="0" smtClean="0"/>
              <a:t>24.3.2 </a:t>
            </a:r>
            <a:r>
              <a:rPr lang="zh-CN" altLang="en-US" dirty="0" smtClean="0"/>
              <a:t>开发过程中的技术方法要求</a:t>
            </a:r>
          </a:p>
          <a:p>
            <a:r>
              <a:rPr lang="en-US" dirty="0" smtClean="0"/>
              <a:t>24.3.3 </a:t>
            </a:r>
            <a:r>
              <a:rPr lang="zh-CN" altLang="en-US" dirty="0" smtClean="0"/>
              <a:t>全面评估要求</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1028700" y="1163832"/>
            <a:ext cx="8001000" cy="4902200"/>
          </a:xfrm>
        </p:spPr>
        <p:txBody>
          <a:bodyPr/>
          <a:lstStyle/>
          <a:p>
            <a:r>
              <a:rPr lang="en-US" sz="2400" dirty="0" smtClean="0"/>
              <a:t>24.1 </a:t>
            </a:r>
            <a:r>
              <a:rPr lang="zh-CN" altLang="en-US" sz="2400" dirty="0" smtClean="0"/>
              <a:t>铁路系统的安全要求</a:t>
            </a:r>
          </a:p>
          <a:p>
            <a:r>
              <a:rPr lang="en-US" sz="2400" dirty="0" smtClean="0"/>
              <a:t>24.2 </a:t>
            </a:r>
            <a:r>
              <a:rPr lang="zh-CN" altLang="en-US" sz="2400" dirty="0" smtClean="0"/>
              <a:t>铁路领域软件开发</a:t>
            </a:r>
          </a:p>
          <a:p>
            <a:r>
              <a:rPr lang="en-US" sz="2400" dirty="0" smtClean="0"/>
              <a:t>24.3 </a:t>
            </a:r>
            <a:r>
              <a:rPr lang="zh-CN" altLang="en-US" sz="2400" dirty="0" smtClean="0"/>
              <a:t>软件开发过程要求</a:t>
            </a:r>
          </a:p>
          <a:p>
            <a:r>
              <a:rPr lang="en-US" sz="2400" dirty="0" smtClean="0"/>
              <a:t>24.4 </a:t>
            </a:r>
            <a:r>
              <a:rPr lang="zh-CN" altLang="en-US" sz="2400" dirty="0" smtClean="0"/>
              <a:t>对应</a:t>
            </a:r>
            <a:r>
              <a:rPr lang="zh-CN" altLang="en-US" sz="2400" dirty="0" smtClean="0"/>
              <a:t>用数据配置的系统的增强</a:t>
            </a:r>
          </a:p>
          <a:p>
            <a:r>
              <a:rPr lang="en-US" sz="2400" dirty="0" smtClean="0"/>
              <a:t>24.5 “7.23”</a:t>
            </a:r>
            <a:r>
              <a:rPr lang="zh-CN" altLang="en-US" sz="2400" dirty="0" smtClean="0"/>
              <a:t>铁路重大事故</a:t>
            </a:r>
          </a:p>
          <a:p>
            <a:endParaRPr lang="en-US" sz="2000" dirty="0" smtClean="0"/>
          </a:p>
          <a:p>
            <a:r>
              <a:rPr lang="en-US" sz="2400" dirty="0" smtClean="0"/>
              <a:t>24.6 </a:t>
            </a:r>
            <a:r>
              <a:rPr lang="zh-CN" altLang="en-US" sz="2400" dirty="0" smtClean="0"/>
              <a:t>机动车领域的软件安全</a:t>
            </a:r>
          </a:p>
          <a:p>
            <a:r>
              <a:rPr lang="en-US" sz="2400" dirty="0" smtClean="0"/>
              <a:t>24.7 </a:t>
            </a:r>
            <a:r>
              <a:rPr lang="zh-CN" altLang="en-US" sz="2400" dirty="0" smtClean="0"/>
              <a:t>机动车领域的软件开发</a:t>
            </a:r>
          </a:p>
          <a:p>
            <a:r>
              <a:rPr lang="en-US" sz="2400" dirty="0" smtClean="0"/>
              <a:t>24.8 </a:t>
            </a:r>
            <a:r>
              <a:rPr lang="zh-CN" altLang="en-US" sz="2400" dirty="0" smtClean="0"/>
              <a:t>机动车对软件工程的挑战</a:t>
            </a:r>
          </a:p>
          <a:p>
            <a:r>
              <a:rPr lang="en-US" altLang="zh-CN" sz="2400" dirty="0"/>
              <a:t>24.9 </a:t>
            </a:r>
            <a:r>
              <a:rPr lang="zh-CN" altLang="en-US" sz="2400" dirty="0"/>
              <a:t>自动驾驶汽车的安全问题</a:t>
            </a:r>
            <a:endParaRPr lang="en-US" sz="2400" dirty="0" smtClean="0"/>
          </a:p>
          <a:p>
            <a:r>
              <a:rPr lang="en-US" sz="2400" dirty="0" smtClean="0"/>
              <a:t>24.10 </a:t>
            </a:r>
            <a:r>
              <a:rPr lang="zh-CN" altLang="en-US" sz="2400" dirty="0" smtClean="0"/>
              <a:t>总结</a:t>
            </a:r>
            <a:endParaRPr lang="zh-CN" alt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24.3.1</a:t>
            </a:r>
            <a:r>
              <a:rPr lang="zh-CN" altLang="en-US" dirty="0"/>
              <a:t>安全等级对文档要求</a:t>
            </a:r>
          </a:p>
        </p:txBody>
      </p:sp>
      <p:sp>
        <p:nvSpPr>
          <p:cNvPr id="3" name="内容占位符 2"/>
          <p:cNvSpPr>
            <a:spLocks noGrp="1"/>
          </p:cNvSpPr>
          <p:nvPr>
            <p:ph idx="1"/>
          </p:nvPr>
        </p:nvSpPr>
        <p:spPr>
          <a:xfrm>
            <a:off x="990600" y="1295400"/>
            <a:ext cx="8001000" cy="1092565"/>
          </a:xfrm>
        </p:spPr>
        <p:txBody>
          <a:bodyPr/>
          <a:lstStyle/>
          <a:p>
            <a:r>
              <a:rPr lang="zh-CN" altLang="zh-CN" dirty="0"/>
              <a:t>对于有安全等级要求的，必须依据安全等级编写和提交相应的</a:t>
            </a:r>
            <a:r>
              <a:rPr lang="zh-CN" altLang="zh-CN" dirty="0" smtClean="0"/>
              <a:t>文档</a:t>
            </a:r>
            <a:r>
              <a:rPr lang="zh-CN" altLang="en-US"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982533852"/>
              </p:ext>
            </p:extLst>
          </p:nvPr>
        </p:nvGraphicFramePr>
        <p:xfrm>
          <a:off x="990600" y="2387965"/>
          <a:ext cx="7849655" cy="3733155"/>
        </p:xfrm>
        <a:graphic>
          <a:graphicData uri="http://schemas.openxmlformats.org/drawingml/2006/table">
            <a:tbl>
              <a:tblPr/>
              <a:tblGrid>
                <a:gridCol w="2643330">
                  <a:extLst>
                    <a:ext uri="{9D8B030D-6E8A-4147-A177-3AD203B41FA5}">
                      <a16:colId xmlns:a16="http://schemas.microsoft.com/office/drawing/2014/main" val="20000"/>
                    </a:ext>
                  </a:extLst>
                </a:gridCol>
                <a:gridCol w="934672">
                  <a:extLst>
                    <a:ext uri="{9D8B030D-6E8A-4147-A177-3AD203B41FA5}">
                      <a16:colId xmlns:a16="http://schemas.microsoft.com/office/drawing/2014/main" val="20001"/>
                    </a:ext>
                  </a:extLst>
                </a:gridCol>
                <a:gridCol w="986599">
                  <a:extLst>
                    <a:ext uri="{9D8B030D-6E8A-4147-A177-3AD203B41FA5}">
                      <a16:colId xmlns:a16="http://schemas.microsoft.com/office/drawing/2014/main" val="20002"/>
                    </a:ext>
                  </a:extLst>
                </a:gridCol>
                <a:gridCol w="942488">
                  <a:extLst>
                    <a:ext uri="{9D8B030D-6E8A-4147-A177-3AD203B41FA5}">
                      <a16:colId xmlns:a16="http://schemas.microsoft.com/office/drawing/2014/main" val="20003"/>
                    </a:ext>
                  </a:extLst>
                </a:gridCol>
                <a:gridCol w="1171283">
                  <a:extLst>
                    <a:ext uri="{9D8B030D-6E8A-4147-A177-3AD203B41FA5}">
                      <a16:colId xmlns:a16="http://schemas.microsoft.com/office/drawing/2014/main" val="20004"/>
                    </a:ext>
                  </a:extLst>
                </a:gridCol>
                <a:gridCol w="1171283">
                  <a:extLst>
                    <a:ext uri="{9D8B030D-6E8A-4147-A177-3AD203B41FA5}">
                      <a16:colId xmlns:a16="http://schemas.microsoft.com/office/drawing/2014/main" val="20005"/>
                    </a:ext>
                  </a:extLst>
                </a:gridCol>
              </a:tblGrid>
              <a:tr h="324269">
                <a:tc>
                  <a:txBody>
                    <a:bodyPr/>
                    <a:lstStyle/>
                    <a:p>
                      <a:pPr marL="0" indent="0" algn="ctr" defTabSz="914400" rtl="0" eaLnBrk="1" latinLnBrk="0" hangingPunct="1">
                        <a:lnSpc>
                          <a:spcPct val="100000"/>
                        </a:lnSpc>
                        <a:spcAft>
                          <a:spcPts val="0"/>
                        </a:spcAft>
                      </a:pPr>
                      <a:r>
                        <a:rPr lang="zh-CN" sz="1600" kern="1200" dirty="0">
                          <a:solidFill>
                            <a:schemeClr val="tx1"/>
                          </a:solidFill>
                          <a:latin typeface="Times New Roman"/>
                          <a:ea typeface="宋体"/>
                          <a:cs typeface="+mn-cs"/>
                        </a:rPr>
                        <a:t>文档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Bef>
                          <a:spcPts val="795"/>
                        </a:spcBef>
                        <a:spcAft>
                          <a:spcPts val="0"/>
                        </a:spcAft>
                      </a:pPr>
                      <a:r>
                        <a:rPr lang="en-US" sz="1600" kern="1200">
                          <a:solidFill>
                            <a:schemeClr val="tx1"/>
                          </a:solidFill>
                          <a:latin typeface="Times New Roman"/>
                          <a:ea typeface="宋体"/>
                          <a:cs typeface="+mn-cs"/>
                        </a:rPr>
                        <a:t>SWSIL 0</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Bef>
                          <a:spcPts val="795"/>
                        </a:spcBef>
                        <a:spcAft>
                          <a:spcPts val="0"/>
                        </a:spcAft>
                      </a:pPr>
                      <a:r>
                        <a:rPr lang="en-US" sz="1600" kern="1200">
                          <a:solidFill>
                            <a:schemeClr val="tx1"/>
                          </a:solidFill>
                          <a:latin typeface="Times New Roman"/>
                          <a:ea typeface="宋体"/>
                          <a:cs typeface="+mn-cs"/>
                        </a:rPr>
                        <a:t>SWSIL 1</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Bef>
                          <a:spcPts val="795"/>
                        </a:spcBef>
                        <a:spcAft>
                          <a:spcPts val="0"/>
                        </a:spcAft>
                      </a:pPr>
                      <a:r>
                        <a:rPr lang="en-US" sz="1600" kern="1200">
                          <a:solidFill>
                            <a:schemeClr val="tx1"/>
                          </a:solidFill>
                          <a:latin typeface="Times New Roman"/>
                          <a:ea typeface="宋体"/>
                          <a:cs typeface="+mn-cs"/>
                        </a:rPr>
                        <a:t>SWSIL 2</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Bef>
                          <a:spcPts val="795"/>
                        </a:spcBef>
                        <a:spcAft>
                          <a:spcPts val="0"/>
                        </a:spcAft>
                      </a:pPr>
                      <a:r>
                        <a:rPr lang="en-US" sz="1600" kern="1200">
                          <a:solidFill>
                            <a:schemeClr val="tx1"/>
                          </a:solidFill>
                          <a:latin typeface="Times New Roman"/>
                          <a:ea typeface="宋体"/>
                          <a:cs typeface="+mn-cs"/>
                        </a:rPr>
                        <a:t>SWSIL 3</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Bef>
                          <a:spcPts val="795"/>
                        </a:spcBef>
                        <a:spcAft>
                          <a:spcPts val="0"/>
                        </a:spcAft>
                      </a:pPr>
                      <a:r>
                        <a:rPr lang="en-US" sz="1600" kern="1200">
                          <a:solidFill>
                            <a:schemeClr val="tx1"/>
                          </a:solidFill>
                          <a:latin typeface="Times New Roman"/>
                          <a:ea typeface="宋体"/>
                          <a:cs typeface="+mn-cs"/>
                        </a:rPr>
                        <a:t>SWSIL 4</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4269">
                <a:tc>
                  <a:txBody>
                    <a:bodyPr/>
                    <a:lstStyle/>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1.</a:t>
                      </a:r>
                      <a:r>
                        <a:rPr lang="zh-CN" sz="1600" kern="1200" dirty="0">
                          <a:solidFill>
                            <a:schemeClr val="tx1"/>
                          </a:solidFill>
                          <a:latin typeface="Times New Roman"/>
                          <a:ea typeface="宋体"/>
                          <a:cs typeface="+mn-cs"/>
                        </a:rPr>
                        <a:t>软件开发计划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a:solidFill>
                            <a:schemeClr val="tx1"/>
                          </a:solidFill>
                          <a:latin typeface="Times New Roman"/>
                          <a:ea typeface="宋体"/>
                          <a:cs typeface="+mn-cs"/>
                        </a:rPr>
                        <a:t>R</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a:solidFill>
                            <a:schemeClr val="tx1"/>
                          </a:solidFill>
                          <a:latin typeface="Times New Roman"/>
                          <a:ea typeface="宋体"/>
                          <a:cs typeface="+mn-cs"/>
                        </a:rPr>
                        <a:t>HR</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a:solidFill>
                            <a:schemeClr val="tx1"/>
                          </a:solidFill>
                          <a:latin typeface="Times New Roman"/>
                          <a:ea typeface="宋体"/>
                          <a:cs typeface="+mn-cs"/>
                        </a:rPr>
                        <a:t>HR</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a:solidFill>
                            <a:schemeClr val="tx1"/>
                          </a:solidFill>
                          <a:latin typeface="Times New Roman"/>
                          <a:ea typeface="宋体"/>
                          <a:cs typeface="+mn-cs"/>
                        </a:rPr>
                        <a:t>HR</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a:solidFill>
                            <a:schemeClr val="tx1"/>
                          </a:solidFill>
                          <a:latin typeface="Times New Roman"/>
                          <a:ea typeface="宋体"/>
                          <a:cs typeface="+mn-cs"/>
                        </a:rPr>
                        <a:t>HR</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4269">
                <a:tc>
                  <a:txBody>
                    <a:bodyPr/>
                    <a:lstStyle/>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2.</a:t>
                      </a:r>
                      <a:r>
                        <a:rPr lang="zh-CN" sz="1600" kern="1200" dirty="0">
                          <a:solidFill>
                            <a:schemeClr val="tx1"/>
                          </a:solidFill>
                          <a:latin typeface="Times New Roman"/>
                          <a:ea typeface="宋体"/>
                          <a:cs typeface="+mn-cs"/>
                        </a:rPr>
                        <a:t>软件需求文档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R</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a:solidFill>
                            <a:schemeClr val="tx1"/>
                          </a:solidFill>
                          <a:latin typeface="Times New Roman"/>
                          <a:ea typeface="宋体"/>
                          <a:cs typeface="+mn-cs"/>
                        </a:rPr>
                        <a:t>HR</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a:solidFill>
                            <a:schemeClr val="tx1"/>
                          </a:solidFill>
                          <a:latin typeface="Times New Roman"/>
                          <a:ea typeface="宋体"/>
                          <a:cs typeface="+mn-cs"/>
                        </a:rPr>
                        <a:t>HR</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a:solidFill>
                            <a:schemeClr val="tx1"/>
                          </a:solidFill>
                          <a:latin typeface="Times New Roman"/>
                          <a:ea typeface="宋体"/>
                          <a:cs typeface="+mn-cs"/>
                        </a:rPr>
                        <a:t>HR</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a:solidFill>
                            <a:schemeClr val="tx1"/>
                          </a:solidFill>
                          <a:latin typeface="Times New Roman"/>
                          <a:ea typeface="宋体"/>
                          <a:cs typeface="+mn-cs"/>
                        </a:rPr>
                        <a:t>HR</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4269">
                <a:tc>
                  <a:txBody>
                    <a:bodyPr/>
                    <a:lstStyle/>
                    <a:p>
                      <a:pPr marL="0" indent="0" algn="just" defTabSz="914400" rtl="0" eaLnBrk="1" latinLnBrk="0" hangingPunct="1">
                        <a:lnSpc>
                          <a:spcPct val="100000"/>
                        </a:lnSpc>
                        <a:spcAft>
                          <a:spcPts val="0"/>
                        </a:spcAft>
                      </a:pPr>
                      <a:r>
                        <a:rPr lang="en-US" sz="1600" kern="1200">
                          <a:solidFill>
                            <a:schemeClr val="tx1"/>
                          </a:solidFill>
                          <a:latin typeface="Times New Roman"/>
                          <a:ea typeface="宋体"/>
                          <a:cs typeface="+mn-cs"/>
                        </a:rPr>
                        <a:t>3.</a:t>
                      </a:r>
                      <a:r>
                        <a:rPr lang="zh-CN" sz="1600" kern="1200">
                          <a:solidFill>
                            <a:schemeClr val="tx1"/>
                          </a:solidFill>
                          <a:latin typeface="Times New Roman"/>
                          <a:ea typeface="宋体"/>
                          <a:cs typeface="+mn-cs"/>
                        </a:rPr>
                        <a:t>软件设计文档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HR</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a:solidFill>
                            <a:schemeClr val="tx1"/>
                          </a:solidFill>
                          <a:latin typeface="Times New Roman"/>
                          <a:ea typeface="宋体"/>
                          <a:cs typeface="+mn-cs"/>
                        </a:rPr>
                        <a:t>HR</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a:solidFill>
                            <a:schemeClr val="tx1"/>
                          </a:solidFill>
                          <a:latin typeface="Times New Roman"/>
                          <a:ea typeface="宋体"/>
                          <a:cs typeface="+mn-cs"/>
                        </a:rPr>
                        <a:t>HR</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a:solidFill>
                            <a:schemeClr val="tx1"/>
                          </a:solidFill>
                          <a:latin typeface="Times New Roman"/>
                          <a:ea typeface="宋体"/>
                          <a:cs typeface="+mn-cs"/>
                        </a:rPr>
                        <a:t>HR</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4269">
                <a:tc>
                  <a:txBody>
                    <a:bodyPr/>
                    <a:lstStyle/>
                    <a:p>
                      <a:pPr marL="0" indent="0" algn="just" defTabSz="914400" rtl="0" eaLnBrk="1" latinLnBrk="0" hangingPunct="1">
                        <a:lnSpc>
                          <a:spcPct val="100000"/>
                        </a:lnSpc>
                        <a:spcAft>
                          <a:spcPts val="0"/>
                        </a:spcAft>
                      </a:pPr>
                      <a:r>
                        <a:rPr lang="en-US" sz="1600" kern="1200">
                          <a:solidFill>
                            <a:schemeClr val="tx1"/>
                          </a:solidFill>
                          <a:latin typeface="Times New Roman"/>
                          <a:ea typeface="宋体"/>
                          <a:cs typeface="+mn-cs"/>
                        </a:rPr>
                        <a:t>4.</a:t>
                      </a:r>
                      <a:r>
                        <a:rPr lang="zh-CN" sz="1600" kern="1200">
                          <a:solidFill>
                            <a:schemeClr val="tx1"/>
                          </a:solidFill>
                          <a:latin typeface="Times New Roman"/>
                          <a:ea typeface="宋体"/>
                          <a:cs typeface="+mn-cs"/>
                        </a:rPr>
                        <a:t>软件模块文档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HR</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HR</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a:solidFill>
                            <a:schemeClr val="tx1"/>
                          </a:solidFill>
                          <a:latin typeface="Times New Roman"/>
                          <a:ea typeface="宋体"/>
                          <a:cs typeface="+mn-cs"/>
                        </a:rPr>
                        <a:t>HR</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a:solidFill>
                            <a:schemeClr val="tx1"/>
                          </a:solidFill>
                          <a:latin typeface="Times New Roman"/>
                          <a:ea typeface="宋体"/>
                          <a:cs typeface="+mn-cs"/>
                        </a:rPr>
                        <a:t>HR</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4269">
                <a:tc>
                  <a:txBody>
                    <a:bodyPr/>
                    <a:lstStyle/>
                    <a:p>
                      <a:pPr marL="0" indent="0" algn="just" defTabSz="914400" rtl="0" eaLnBrk="1" latinLnBrk="0" hangingPunct="1">
                        <a:lnSpc>
                          <a:spcPct val="100000"/>
                        </a:lnSpc>
                        <a:spcAft>
                          <a:spcPts val="0"/>
                        </a:spcAft>
                      </a:pPr>
                      <a:r>
                        <a:rPr lang="en-US" sz="1600" kern="1200">
                          <a:solidFill>
                            <a:schemeClr val="tx1"/>
                          </a:solidFill>
                          <a:latin typeface="Times New Roman"/>
                          <a:ea typeface="宋体"/>
                          <a:cs typeface="+mn-cs"/>
                        </a:rPr>
                        <a:t>5.</a:t>
                      </a:r>
                      <a:r>
                        <a:rPr lang="zh-CN" sz="1600" kern="1200">
                          <a:solidFill>
                            <a:schemeClr val="tx1"/>
                          </a:solidFill>
                          <a:latin typeface="Times New Roman"/>
                          <a:ea typeface="宋体"/>
                          <a:cs typeface="+mn-cs"/>
                        </a:rPr>
                        <a:t>源代码和文档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a:solidFill>
                            <a:schemeClr val="tx1"/>
                          </a:solidFill>
                          <a:latin typeface="Times New Roman"/>
                          <a:ea typeface="宋体"/>
                          <a:cs typeface="+mn-cs"/>
                        </a:rPr>
                        <a:t>R</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HR</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HR</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HR</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a:solidFill>
                            <a:schemeClr val="tx1"/>
                          </a:solidFill>
                          <a:latin typeface="Times New Roman"/>
                          <a:ea typeface="宋体"/>
                          <a:cs typeface="+mn-cs"/>
                        </a:rPr>
                        <a:t>HR</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24269">
                <a:tc>
                  <a:txBody>
                    <a:bodyPr/>
                    <a:lstStyle/>
                    <a:p>
                      <a:pPr marL="0" indent="0" algn="just" defTabSz="914400" rtl="0" eaLnBrk="1" latinLnBrk="0" hangingPunct="1">
                        <a:lnSpc>
                          <a:spcPct val="100000"/>
                        </a:lnSpc>
                        <a:spcAft>
                          <a:spcPts val="0"/>
                        </a:spcAft>
                      </a:pPr>
                      <a:r>
                        <a:rPr lang="en-US" sz="1600" kern="1200">
                          <a:solidFill>
                            <a:schemeClr val="tx1"/>
                          </a:solidFill>
                          <a:latin typeface="Times New Roman"/>
                          <a:ea typeface="宋体"/>
                          <a:cs typeface="+mn-cs"/>
                        </a:rPr>
                        <a:t>6.</a:t>
                      </a:r>
                      <a:r>
                        <a:rPr lang="zh-CN" sz="1600" kern="1200">
                          <a:solidFill>
                            <a:schemeClr val="tx1"/>
                          </a:solidFill>
                          <a:latin typeface="Times New Roman"/>
                          <a:ea typeface="宋体"/>
                          <a:cs typeface="+mn-cs"/>
                        </a:rPr>
                        <a:t>软件测试报告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HR</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a:solidFill>
                            <a:schemeClr val="tx1"/>
                          </a:solidFill>
                          <a:latin typeface="Times New Roman"/>
                          <a:ea typeface="宋体"/>
                          <a:cs typeface="+mn-cs"/>
                        </a:rPr>
                        <a:t>HR</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HR</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a:solidFill>
                            <a:schemeClr val="tx1"/>
                          </a:solidFill>
                          <a:latin typeface="Times New Roman"/>
                          <a:ea typeface="宋体"/>
                          <a:cs typeface="+mn-cs"/>
                        </a:rPr>
                        <a:t>HR</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46625">
                <a:tc>
                  <a:txBody>
                    <a:bodyPr/>
                    <a:lstStyle/>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7.</a:t>
                      </a:r>
                      <a:r>
                        <a:rPr lang="zh-CN" sz="1600" kern="1200" dirty="0">
                          <a:solidFill>
                            <a:schemeClr val="tx1"/>
                          </a:solidFill>
                          <a:latin typeface="Times New Roman"/>
                          <a:ea typeface="宋体"/>
                          <a:cs typeface="+mn-cs"/>
                        </a:rPr>
                        <a:t>软件和硬件集成测试报告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HR</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HR</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HR</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HR</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24269">
                <a:tc>
                  <a:txBody>
                    <a:bodyPr/>
                    <a:lstStyle/>
                    <a:p>
                      <a:pPr marL="0" indent="0" algn="just" defTabSz="914400" rtl="0" eaLnBrk="1" latinLnBrk="0" hangingPunct="1">
                        <a:lnSpc>
                          <a:spcPct val="100000"/>
                        </a:lnSpc>
                        <a:spcAft>
                          <a:spcPts val="0"/>
                        </a:spcAft>
                      </a:pPr>
                      <a:r>
                        <a:rPr lang="en-US" sz="1600" kern="1200">
                          <a:solidFill>
                            <a:schemeClr val="tx1"/>
                          </a:solidFill>
                          <a:latin typeface="Times New Roman"/>
                          <a:ea typeface="宋体"/>
                          <a:cs typeface="+mn-cs"/>
                        </a:rPr>
                        <a:t>8.</a:t>
                      </a:r>
                      <a:r>
                        <a:rPr lang="zh-CN" sz="1600" kern="1200">
                          <a:solidFill>
                            <a:schemeClr val="tx1"/>
                          </a:solidFill>
                          <a:latin typeface="Times New Roman"/>
                          <a:ea typeface="宋体"/>
                          <a:cs typeface="+mn-cs"/>
                        </a:rPr>
                        <a:t>软件确认报告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a:solidFill>
                            <a:schemeClr val="tx1"/>
                          </a:solidFill>
                          <a:latin typeface="Times New Roman"/>
                          <a:ea typeface="宋体"/>
                          <a:cs typeface="+mn-cs"/>
                        </a:rPr>
                        <a:t>R</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a:solidFill>
                            <a:schemeClr val="tx1"/>
                          </a:solidFill>
                          <a:latin typeface="Times New Roman"/>
                          <a:ea typeface="宋体"/>
                          <a:cs typeface="+mn-cs"/>
                        </a:rPr>
                        <a:t>HR</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HR</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HR</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HR</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24269">
                <a:tc>
                  <a:txBody>
                    <a:bodyPr/>
                    <a:lstStyle/>
                    <a:p>
                      <a:pPr marL="0" indent="0" algn="just" defTabSz="914400" rtl="0" eaLnBrk="1" latinLnBrk="0" hangingPunct="1">
                        <a:lnSpc>
                          <a:spcPct val="100000"/>
                        </a:lnSpc>
                        <a:spcAft>
                          <a:spcPts val="0"/>
                        </a:spcAft>
                      </a:pPr>
                      <a:r>
                        <a:rPr lang="en-US" sz="1600" kern="1200">
                          <a:solidFill>
                            <a:schemeClr val="tx1"/>
                          </a:solidFill>
                          <a:latin typeface="Times New Roman"/>
                          <a:ea typeface="宋体"/>
                          <a:cs typeface="+mn-cs"/>
                        </a:rPr>
                        <a:t>9.</a:t>
                      </a:r>
                      <a:r>
                        <a:rPr lang="zh-CN" sz="1600" kern="1200">
                          <a:solidFill>
                            <a:schemeClr val="tx1"/>
                          </a:solidFill>
                          <a:latin typeface="Times New Roman"/>
                          <a:ea typeface="宋体"/>
                          <a:cs typeface="+mn-cs"/>
                        </a:rPr>
                        <a:t>软件评估报告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a:solidFill>
                            <a:schemeClr val="tx1"/>
                          </a:solidFill>
                          <a:latin typeface="Times New Roman"/>
                          <a:ea typeface="宋体"/>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a:solidFill>
                            <a:schemeClr val="tx1"/>
                          </a:solidFill>
                          <a:latin typeface="Times New Roman"/>
                          <a:ea typeface="宋体"/>
                          <a:cs typeface="+mn-cs"/>
                        </a:rPr>
                        <a:t>HR</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a:solidFill>
                            <a:schemeClr val="tx1"/>
                          </a:solidFill>
                          <a:latin typeface="Times New Roman"/>
                          <a:ea typeface="宋体"/>
                          <a:cs typeface="+mn-cs"/>
                        </a:rPr>
                        <a:t>HR</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HR</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HR</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24269">
                <a:tc>
                  <a:txBody>
                    <a:bodyPr/>
                    <a:lstStyle/>
                    <a:p>
                      <a:pPr marL="0" indent="0" algn="just" defTabSz="914400" rtl="0" eaLnBrk="1" latinLnBrk="0" hangingPunct="1">
                        <a:lnSpc>
                          <a:spcPct val="100000"/>
                        </a:lnSpc>
                        <a:spcAft>
                          <a:spcPts val="0"/>
                        </a:spcAft>
                      </a:pPr>
                      <a:r>
                        <a:rPr lang="en-US" sz="1600" kern="1200">
                          <a:solidFill>
                            <a:schemeClr val="tx1"/>
                          </a:solidFill>
                          <a:latin typeface="Times New Roman"/>
                          <a:ea typeface="宋体"/>
                          <a:cs typeface="+mn-cs"/>
                        </a:rPr>
                        <a:t>10.</a:t>
                      </a:r>
                      <a:r>
                        <a:rPr lang="zh-CN" sz="1600" kern="1200">
                          <a:solidFill>
                            <a:schemeClr val="tx1"/>
                          </a:solidFill>
                          <a:latin typeface="Times New Roman"/>
                          <a:ea typeface="宋体"/>
                          <a:cs typeface="+mn-cs"/>
                        </a:rPr>
                        <a:t>软件维护记录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a:solidFill>
                            <a:schemeClr val="tx1"/>
                          </a:solidFill>
                          <a:latin typeface="Times New Roman"/>
                          <a:ea typeface="宋体"/>
                          <a:cs typeface="+mn-cs"/>
                        </a:rPr>
                        <a:t>R</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a:solidFill>
                            <a:schemeClr val="tx1"/>
                          </a:solidFill>
                          <a:latin typeface="Times New Roman"/>
                          <a:ea typeface="宋体"/>
                          <a:cs typeface="+mn-cs"/>
                        </a:rPr>
                        <a:t>HR</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a:solidFill>
                            <a:schemeClr val="tx1"/>
                          </a:solidFill>
                          <a:latin typeface="Times New Roman"/>
                          <a:ea typeface="宋体"/>
                          <a:cs typeface="+mn-cs"/>
                        </a:rPr>
                        <a:t>HR</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HR</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HR</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93642">
                <a:tc gridSpan="6">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注释：</a:t>
                      </a:r>
                      <a:r>
                        <a:rPr lang="en-US" sz="1600" kern="1200" dirty="0">
                          <a:solidFill>
                            <a:schemeClr val="tx1"/>
                          </a:solidFill>
                          <a:latin typeface="Times New Roman"/>
                          <a:ea typeface="宋体"/>
                          <a:cs typeface="+mn-cs"/>
                        </a:rPr>
                        <a:t>R</a:t>
                      </a:r>
                      <a:r>
                        <a:rPr lang="zh-CN" sz="1600" kern="1200" dirty="0">
                          <a:solidFill>
                            <a:schemeClr val="tx1"/>
                          </a:solidFill>
                          <a:latin typeface="Times New Roman"/>
                          <a:ea typeface="宋体"/>
                          <a:cs typeface="+mn-cs"/>
                        </a:rPr>
                        <a:t>：建议；</a:t>
                      </a:r>
                      <a:r>
                        <a:rPr lang="en-US" sz="1600" kern="1200" dirty="0">
                          <a:solidFill>
                            <a:schemeClr val="tx1"/>
                          </a:solidFill>
                          <a:latin typeface="Times New Roman"/>
                          <a:ea typeface="宋体"/>
                          <a:cs typeface="+mn-cs"/>
                        </a:rPr>
                        <a:t>HR</a:t>
                      </a:r>
                      <a:r>
                        <a:rPr lang="zh-CN" sz="1600" kern="1200" dirty="0">
                          <a:solidFill>
                            <a:schemeClr val="tx1"/>
                          </a:solidFill>
                          <a:latin typeface="Times New Roman"/>
                          <a:ea typeface="宋体"/>
                          <a:cs typeface="+mn-cs"/>
                        </a:rPr>
                        <a:t>：强烈建议； —：无要求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910641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24.3.2 </a:t>
            </a:r>
            <a:r>
              <a:rPr lang="zh-CN" altLang="en-US" dirty="0" smtClean="0"/>
              <a:t>开发过程中的技术方法要求</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312913840"/>
              </p:ext>
            </p:extLst>
          </p:nvPr>
        </p:nvGraphicFramePr>
        <p:xfrm>
          <a:off x="972457" y="1776170"/>
          <a:ext cx="8066289" cy="4439908"/>
        </p:xfrm>
        <a:graphic>
          <a:graphicData uri="http://schemas.openxmlformats.org/drawingml/2006/table">
            <a:tbl>
              <a:tblPr/>
              <a:tblGrid>
                <a:gridCol w="1520656">
                  <a:extLst>
                    <a:ext uri="{9D8B030D-6E8A-4147-A177-3AD203B41FA5}">
                      <a16:colId xmlns:a16="http://schemas.microsoft.com/office/drawing/2014/main" val="20000"/>
                    </a:ext>
                  </a:extLst>
                </a:gridCol>
                <a:gridCol w="6545633">
                  <a:extLst>
                    <a:ext uri="{9D8B030D-6E8A-4147-A177-3AD203B41FA5}">
                      <a16:colId xmlns:a16="http://schemas.microsoft.com/office/drawing/2014/main" val="20001"/>
                    </a:ext>
                  </a:extLst>
                </a:gridCol>
              </a:tblGrid>
              <a:tr h="238840">
                <a:tc>
                  <a:txBody>
                    <a:bodyPr/>
                    <a:lstStyle/>
                    <a:p>
                      <a:pPr indent="0" algn="just">
                        <a:lnSpc>
                          <a:spcPct val="100000"/>
                        </a:lnSpc>
                        <a:spcAft>
                          <a:spcPts val="0"/>
                        </a:spcAft>
                      </a:pPr>
                      <a:r>
                        <a:rPr lang="zh-CN" sz="1600" dirty="0">
                          <a:latin typeface="Times New Roman"/>
                          <a:ea typeface="宋体"/>
                        </a:rPr>
                        <a:t>软件开发阶段</a:t>
                      </a:r>
                    </a:p>
                  </a:txBody>
                  <a:tcPr marL="47440" marR="4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a:solidFill>
                            <a:schemeClr val="tx1"/>
                          </a:solidFill>
                          <a:latin typeface="Times New Roman"/>
                          <a:ea typeface="宋体"/>
                          <a:cs typeface="+mn-cs"/>
                        </a:rPr>
                        <a:t>技术方法</a:t>
                      </a:r>
                    </a:p>
                  </a:txBody>
                  <a:tcPr marL="47440" marR="4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8840">
                <a:tc rowSpan="3">
                  <a:txBody>
                    <a:bodyPr/>
                    <a:lstStyle/>
                    <a:p>
                      <a:pPr indent="269875" algn="just">
                        <a:lnSpc>
                          <a:spcPts val="1760"/>
                        </a:lnSpc>
                        <a:spcAft>
                          <a:spcPts val="0"/>
                        </a:spcAft>
                      </a:pPr>
                      <a:endParaRPr lang="en-US" altLang="zh-CN" sz="1600" dirty="0" smtClean="0">
                        <a:latin typeface="Times New Roman"/>
                        <a:ea typeface="宋体"/>
                      </a:endParaRPr>
                    </a:p>
                    <a:p>
                      <a:pPr indent="0" algn="just">
                        <a:lnSpc>
                          <a:spcPct val="100000"/>
                        </a:lnSpc>
                        <a:spcAft>
                          <a:spcPts val="0"/>
                        </a:spcAft>
                      </a:pPr>
                      <a:r>
                        <a:rPr lang="zh-CN" sz="1600" dirty="0" smtClean="0">
                          <a:latin typeface="Times New Roman"/>
                          <a:ea typeface="宋体"/>
                        </a:rPr>
                        <a:t>软件需求</a:t>
                      </a:r>
                      <a:endParaRPr lang="zh-CN" sz="1600" dirty="0">
                        <a:latin typeface="Times New Roman"/>
                        <a:ea typeface="宋体"/>
                      </a:endParaRPr>
                    </a:p>
                  </a:txBody>
                  <a:tcPr marL="47440" marR="4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1.</a:t>
                      </a:r>
                      <a:r>
                        <a:rPr lang="zh-CN" sz="1600" kern="1200" dirty="0">
                          <a:solidFill>
                            <a:schemeClr val="tx1"/>
                          </a:solidFill>
                          <a:latin typeface="Times New Roman"/>
                          <a:ea typeface="宋体"/>
                          <a:cs typeface="+mn-cs"/>
                        </a:rPr>
                        <a:t>形式化方法</a:t>
                      </a:r>
                    </a:p>
                  </a:txBody>
                  <a:tcPr marL="47440" marR="4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8840">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2.</a:t>
                      </a:r>
                      <a:r>
                        <a:rPr lang="zh-CN" sz="1600" kern="1200" dirty="0">
                          <a:solidFill>
                            <a:schemeClr val="tx1"/>
                          </a:solidFill>
                          <a:latin typeface="Times New Roman"/>
                          <a:ea typeface="宋体"/>
                          <a:cs typeface="+mn-cs"/>
                        </a:rPr>
                        <a:t>半形式化方法</a:t>
                      </a:r>
                    </a:p>
                  </a:txBody>
                  <a:tcPr marL="47440" marR="4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4628">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3.</a:t>
                      </a:r>
                      <a:r>
                        <a:rPr lang="zh-CN" sz="1600" kern="1200" dirty="0">
                          <a:solidFill>
                            <a:schemeClr val="tx1"/>
                          </a:solidFill>
                          <a:latin typeface="Times New Roman"/>
                          <a:ea typeface="宋体"/>
                          <a:cs typeface="+mn-cs"/>
                        </a:rPr>
                        <a:t>结构化方法</a:t>
                      </a:r>
                    </a:p>
                  </a:txBody>
                  <a:tcPr marL="47440" marR="4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55362">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体系结构设计</a:t>
                      </a:r>
                    </a:p>
                  </a:txBody>
                  <a:tcPr marL="47440" marR="4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1. </a:t>
                      </a:r>
                      <a:r>
                        <a:rPr lang="zh-CN" sz="1600" kern="1200" dirty="0">
                          <a:solidFill>
                            <a:schemeClr val="tx1"/>
                          </a:solidFill>
                          <a:latin typeface="Times New Roman"/>
                          <a:ea typeface="宋体"/>
                          <a:cs typeface="+mn-cs"/>
                        </a:rPr>
                        <a:t>防预性编程</a:t>
                      </a:r>
                      <a:r>
                        <a:rPr lang="en-US" sz="1600" kern="1200" dirty="0">
                          <a:solidFill>
                            <a:schemeClr val="tx1"/>
                          </a:solidFill>
                          <a:latin typeface="Times New Roman"/>
                          <a:ea typeface="宋体"/>
                          <a:cs typeface="+mn-cs"/>
                        </a:rPr>
                        <a:t>,  2.</a:t>
                      </a:r>
                      <a:r>
                        <a:rPr lang="zh-CN" sz="1600" kern="1200" dirty="0">
                          <a:solidFill>
                            <a:schemeClr val="tx1"/>
                          </a:solidFill>
                          <a:latin typeface="Times New Roman"/>
                          <a:ea typeface="宋体"/>
                          <a:cs typeface="+mn-cs"/>
                        </a:rPr>
                        <a:t>故障检测和诊断，</a:t>
                      </a:r>
                      <a:r>
                        <a:rPr lang="en-US" sz="1600" kern="1200" dirty="0">
                          <a:solidFill>
                            <a:schemeClr val="tx1"/>
                          </a:solidFill>
                          <a:latin typeface="Times New Roman"/>
                          <a:ea typeface="宋体"/>
                          <a:cs typeface="+mn-cs"/>
                        </a:rPr>
                        <a:t>3.</a:t>
                      </a:r>
                      <a:r>
                        <a:rPr lang="zh-CN" sz="1600" kern="1200" dirty="0">
                          <a:solidFill>
                            <a:schemeClr val="tx1"/>
                          </a:solidFill>
                          <a:latin typeface="Times New Roman"/>
                          <a:ea typeface="宋体"/>
                          <a:cs typeface="+mn-cs"/>
                        </a:rPr>
                        <a:t>纠错码，</a:t>
                      </a:r>
                      <a:r>
                        <a:rPr lang="en-US" sz="1600" kern="1200" dirty="0">
                          <a:solidFill>
                            <a:schemeClr val="tx1"/>
                          </a:solidFill>
                          <a:latin typeface="Times New Roman"/>
                          <a:ea typeface="宋体"/>
                          <a:cs typeface="+mn-cs"/>
                        </a:rPr>
                        <a:t>4.</a:t>
                      </a:r>
                      <a:r>
                        <a:rPr lang="zh-CN" sz="1600" kern="1200" dirty="0">
                          <a:solidFill>
                            <a:schemeClr val="tx1"/>
                          </a:solidFill>
                          <a:latin typeface="Times New Roman"/>
                          <a:ea typeface="宋体"/>
                          <a:cs typeface="+mn-cs"/>
                        </a:rPr>
                        <a:t>错误检测码，</a:t>
                      </a:r>
                      <a:r>
                        <a:rPr lang="en-US" sz="1600" kern="1200" dirty="0">
                          <a:solidFill>
                            <a:schemeClr val="tx1"/>
                          </a:solidFill>
                          <a:latin typeface="Times New Roman"/>
                          <a:ea typeface="宋体"/>
                          <a:cs typeface="+mn-cs"/>
                        </a:rPr>
                        <a:t>5.</a:t>
                      </a:r>
                      <a:r>
                        <a:rPr lang="zh-CN" sz="1600" kern="1200" dirty="0">
                          <a:solidFill>
                            <a:schemeClr val="tx1"/>
                          </a:solidFill>
                          <a:latin typeface="Times New Roman"/>
                          <a:ea typeface="宋体"/>
                          <a:cs typeface="+mn-cs"/>
                        </a:rPr>
                        <a:t>故障断言编程，</a:t>
                      </a:r>
                      <a:r>
                        <a:rPr lang="en-US" sz="1600" kern="1200" dirty="0">
                          <a:solidFill>
                            <a:schemeClr val="tx1"/>
                          </a:solidFill>
                          <a:latin typeface="Times New Roman"/>
                          <a:ea typeface="宋体"/>
                          <a:cs typeface="+mn-cs"/>
                        </a:rPr>
                        <a:t>6.</a:t>
                      </a:r>
                      <a:r>
                        <a:rPr lang="zh-CN" sz="1600" kern="1200" dirty="0">
                          <a:solidFill>
                            <a:schemeClr val="tx1"/>
                          </a:solidFill>
                          <a:latin typeface="Times New Roman"/>
                          <a:ea typeface="宋体"/>
                          <a:cs typeface="+mn-cs"/>
                        </a:rPr>
                        <a:t>安全带技术，</a:t>
                      </a:r>
                      <a:r>
                        <a:rPr lang="en-US" sz="1600" kern="1200" dirty="0">
                          <a:solidFill>
                            <a:schemeClr val="tx1"/>
                          </a:solidFill>
                          <a:latin typeface="Times New Roman"/>
                          <a:ea typeface="宋体"/>
                          <a:cs typeface="+mn-cs"/>
                        </a:rPr>
                        <a:t>7.</a:t>
                      </a:r>
                      <a:r>
                        <a:rPr lang="zh-CN" sz="1600" kern="1200" dirty="0">
                          <a:solidFill>
                            <a:schemeClr val="tx1"/>
                          </a:solidFill>
                          <a:latin typeface="Times New Roman"/>
                          <a:ea typeface="宋体"/>
                          <a:cs typeface="+mn-cs"/>
                        </a:rPr>
                        <a:t>多样化编程，</a:t>
                      </a:r>
                      <a:r>
                        <a:rPr lang="en-US" sz="1600" kern="1200" dirty="0">
                          <a:solidFill>
                            <a:schemeClr val="tx1"/>
                          </a:solidFill>
                          <a:latin typeface="Times New Roman"/>
                          <a:ea typeface="宋体"/>
                          <a:cs typeface="+mn-cs"/>
                        </a:rPr>
                        <a:t>8.</a:t>
                      </a:r>
                      <a:r>
                        <a:rPr lang="zh-CN" sz="1600" kern="1200" dirty="0">
                          <a:solidFill>
                            <a:schemeClr val="tx1"/>
                          </a:solidFill>
                          <a:latin typeface="Times New Roman"/>
                          <a:ea typeface="宋体"/>
                          <a:cs typeface="+mn-cs"/>
                        </a:rPr>
                        <a:t>恢复块，</a:t>
                      </a:r>
                      <a:r>
                        <a:rPr lang="en-US" sz="1600" kern="1200" dirty="0">
                          <a:solidFill>
                            <a:schemeClr val="tx1"/>
                          </a:solidFill>
                          <a:latin typeface="Times New Roman"/>
                          <a:ea typeface="宋体"/>
                          <a:cs typeface="+mn-cs"/>
                        </a:rPr>
                        <a:t>9.</a:t>
                      </a:r>
                      <a:r>
                        <a:rPr lang="zh-CN" sz="1600" kern="1200" dirty="0">
                          <a:solidFill>
                            <a:schemeClr val="tx1"/>
                          </a:solidFill>
                          <a:latin typeface="Times New Roman"/>
                          <a:ea typeface="宋体"/>
                          <a:cs typeface="+mn-cs"/>
                        </a:rPr>
                        <a:t>向前恢复，</a:t>
                      </a:r>
                      <a:r>
                        <a:rPr lang="en-US" sz="1600" kern="1200" dirty="0">
                          <a:solidFill>
                            <a:schemeClr val="tx1"/>
                          </a:solidFill>
                          <a:latin typeface="Times New Roman"/>
                          <a:ea typeface="宋体"/>
                          <a:cs typeface="+mn-cs"/>
                        </a:rPr>
                        <a:t>10.</a:t>
                      </a:r>
                      <a:r>
                        <a:rPr lang="zh-CN" sz="1600" kern="1200" dirty="0">
                          <a:solidFill>
                            <a:schemeClr val="tx1"/>
                          </a:solidFill>
                          <a:latin typeface="Times New Roman"/>
                          <a:ea typeface="宋体"/>
                          <a:cs typeface="+mn-cs"/>
                        </a:rPr>
                        <a:t>向后恢复，</a:t>
                      </a:r>
                      <a:r>
                        <a:rPr lang="en-US" sz="1600" kern="1200" dirty="0">
                          <a:solidFill>
                            <a:schemeClr val="tx1"/>
                          </a:solidFill>
                          <a:latin typeface="Times New Roman"/>
                          <a:ea typeface="宋体"/>
                          <a:cs typeface="+mn-cs"/>
                        </a:rPr>
                        <a:t>11.</a:t>
                      </a:r>
                      <a:r>
                        <a:rPr lang="zh-CN" sz="1600" kern="1200" dirty="0">
                          <a:solidFill>
                            <a:schemeClr val="tx1"/>
                          </a:solidFill>
                          <a:latin typeface="Times New Roman"/>
                          <a:ea typeface="宋体"/>
                          <a:cs typeface="+mn-cs"/>
                        </a:rPr>
                        <a:t>重试故障恢复机制，</a:t>
                      </a:r>
                      <a:r>
                        <a:rPr lang="en-US" sz="1600" kern="1200" dirty="0">
                          <a:solidFill>
                            <a:schemeClr val="tx1"/>
                          </a:solidFill>
                          <a:latin typeface="Times New Roman"/>
                          <a:ea typeface="宋体"/>
                          <a:cs typeface="+mn-cs"/>
                        </a:rPr>
                        <a:t>12.</a:t>
                      </a:r>
                      <a:r>
                        <a:rPr lang="zh-CN" sz="1600" kern="1200" dirty="0">
                          <a:solidFill>
                            <a:schemeClr val="tx1"/>
                          </a:solidFill>
                          <a:latin typeface="Times New Roman"/>
                          <a:ea typeface="宋体"/>
                          <a:cs typeface="+mn-cs"/>
                        </a:rPr>
                        <a:t>存储已执行的案例，</a:t>
                      </a:r>
                      <a:r>
                        <a:rPr lang="en-US" sz="1600" kern="1200" dirty="0">
                          <a:solidFill>
                            <a:schemeClr val="tx1"/>
                          </a:solidFill>
                          <a:latin typeface="Times New Roman"/>
                          <a:ea typeface="宋体"/>
                          <a:cs typeface="+mn-cs"/>
                        </a:rPr>
                        <a:t>13.</a:t>
                      </a:r>
                      <a:r>
                        <a:rPr lang="zh-CN" sz="1600" kern="1200" dirty="0">
                          <a:solidFill>
                            <a:schemeClr val="tx1"/>
                          </a:solidFill>
                          <a:latin typeface="Times New Roman"/>
                          <a:ea typeface="宋体"/>
                          <a:cs typeface="+mn-cs"/>
                        </a:rPr>
                        <a:t>人工智能</a:t>
                      </a:r>
                      <a:r>
                        <a:rPr lang="en-US" sz="1600" kern="1200" dirty="0">
                          <a:solidFill>
                            <a:schemeClr val="tx1"/>
                          </a:solidFill>
                          <a:latin typeface="Times New Roman"/>
                          <a:ea typeface="宋体"/>
                          <a:cs typeface="+mn-cs"/>
                        </a:rPr>
                        <a:t>(</a:t>
                      </a:r>
                      <a:r>
                        <a:rPr lang="zh-CN" sz="1600" kern="1200" dirty="0">
                          <a:solidFill>
                            <a:schemeClr val="tx1"/>
                          </a:solidFill>
                          <a:latin typeface="Times New Roman"/>
                          <a:ea typeface="宋体"/>
                          <a:cs typeface="+mn-cs"/>
                        </a:rPr>
                        <a:t>故障纠错</a:t>
                      </a:r>
                      <a:r>
                        <a:rPr lang="en-US" sz="1600" kern="1200" dirty="0">
                          <a:solidFill>
                            <a:schemeClr val="tx1"/>
                          </a:solidFill>
                          <a:latin typeface="Times New Roman"/>
                          <a:ea typeface="宋体"/>
                          <a:cs typeface="+mn-cs"/>
                        </a:rPr>
                        <a:t>)</a:t>
                      </a:r>
                      <a:r>
                        <a:rPr lang="zh-CN" sz="1600" kern="1200" dirty="0">
                          <a:solidFill>
                            <a:schemeClr val="tx1"/>
                          </a:solidFill>
                          <a:latin typeface="Times New Roman"/>
                          <a:ea typeface="宋体"/>
                          <a:cs typeface="+mn-cs"/>
                        </a:rPr>
                        <a:t>，</a:t>
                      </a:r>
                      <a:r>
                        <a:rPr lang="en-US" sz="1600" kern="1200" dirty="0">
                          <a:solidFill>
                            <a:schemeClr val="tx1"/>
                          </a:solidFill>
                          <a:latin typeface="Times New Roman"/>
                          <a:ea typeface="宋体"/>
                          <a:cs typeface="+mn-cs"/>
                        </a:rPr>
                        <a:t>14.</a:t>
                      </a:r>
                      <a:r>
                        <a:rPr lang="zh-CN" sz="1600" kern="1200" dirty="0">
                          <a:solidFill>
                            <a:schemeClr val="tx1"/>
                          </a:solidFill>
                          <a:latin typeface="Times New Roman"/>
                          <a:ea typeface="宋体"/>
                          <a:cs typeface="+mn-cs"/>
                        </a:rPr>
                        <a:t>软件动态重新配置，</a:t>
                      </a:r>
                      <a:r>
                        <a:rPr lang="en-US" sz="1600" kern="1200" dirty="0">
                          <a:solidFill>
                            <a:schemeClr val="tx1"/>
                          </a:solidFill>
                          <a:latin typeface="Times New Roman"/>
                          <a:ea typeface="宋体"/>
                          <a:cs typeface="+mn-cs"/>
                        </a:rPr>
                        <a:t>15.</a:t>
                      </a:r>
                      <a:r>
                        <a:rPr lang="zh-CN" sz="1600" kern="1200" dirty="0">
                          <a:solidFill>
                            <a:schemeClr val="tx1"/>
                          </a:solidFill>
                          <a:latin typeface="Times New Roman"/>
                          <a:ea typeface="宋体"/>
                          <a:cs typeface="+mn-cs"/>
                        </a:rPr>
                        <a:t>软件错误影响分析，</a:t>
                      </a:r>
                      <a:r>
                        <a:rPr lang="en-US" sz="1600" kern="1200" dirty="0">
                          <a:solidFill>
                            <a:schemeClr val="tx1"/>
                          </a:solidFill>
                          <a:latin typeface="Times New Roman"/>
                          <a:ea typeface="宋体"/>
                          <a:cs typeface="+mn-cs"/>
                        </a:rPr>
                        <a:t>16.</a:t>
                      </a:r>
                      <a:r>
                        <a:rPr lang="zh-CN" sz="1600" kern="1200" dirty="0">
                          <a:solidFill>
                            <a:schemeClr val="tx1"/>
                          </a:solidFill>
                          <a:latin typeface="Times New Roman"/>
                          <a:ea typeface="宋体"/>
                          <a:cs typeface="+mn-cs"/>
                        </a:rPr>
                        <a:t>故障树分析</a:t>
                      </a:r>
                    </a:p>
                  </a:txBody>
                  <a:tcPr marL="47440" marR="4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433043">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软件设计与实现</a:t>
                      </a:r>
                    </a:p>
                  </a:txBody>
                  <a:tcPr marL="47440" marR="4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除形式化方法、半形式化方法和结构化方法之外，包括：</a:t>
                      </a:r>
                    </a:p>
                    <a:p>
                      <a:pPr marL="0" indent="0" algn="just" defTabSz="914400" rtl="0" eaLnBrk="1" latinLnBrk="0" hangingPunct="1">
                        <a:lnSpc>
                          <a:spcPct val="100000"/>
                        </a:lnSpc>
                        <a:spcAft>
                          <a:spcPts val="0"/>
                        </a:spcAft>
                      </a:pPr>
                      <a:r>
                        <a:rPr lang="en-US" sz="1600" kern="1200" dirty="0" smtClean="0">
                          <a:solidFill>
                            <a:schemeClr val="tx1"/>
                          </a:solidFill>
                          <a:latin typeface="Times New Roman"/>
                          <a:ea typeface="宋体"/>
                          <a:cs typeface="+mn-cs"/>
                        </a:rPr>
                        <a:t>4.</a:t>
                      </a:r>
                      <a:r>
                        <a:rPr lang="zh-CN" sz="1600" kern="1200" dirty="0">
                          <a:solidFill>
                            <a:schemeClr val="tx1"/>
                          </a:solidFill>
                          <a:latin typeface="Times New Roman"/>
                          <a:ea typeface="宋体"/>
                          <a:cs typeface="+mn-cs"/>
                        </a:rPr>
                        <a:t>模块化方法</a:t>
                      </a:r>
                      <a:r>
                        <a:rPr lang="zh-CN" sz="1600" kern="1200" dirty="0" smtClean="0">
                          <a:solidFill>
                            <a:schemeClr val="tx1"/>
                          </a:solidFill>
                          <a:latin typeface="Times New Roman"/>
                          <a:ea typeface="宋体"/>
                          <a:cs typeface="+mn-cs"/>
                        </a:rPr>
                        <a:t>，</a:t>
                      </a:r>
                      <a:r>
                        <a:rPr lang="en-US" sz="1600" kern="1200" dirty="0" smtClean="0">
                          <a:solidFill>
                            <a:schemeClr val="tx1"/>
                          </a:solidFill>
                          <a:latin typeface="Times New Roman"/>
                          <a:ea typeface="宋体"/>
                          <a:cs typeface="+mn-cs"/>
                        </a:rPr>
                        <a:t>5.</a:t>
                      </a:r>
                      <a:r>
                        <a:rPr lang="zh-CN" sz="1600" kern="1200" dirty="0">
                          <a:solidFill>
                            <a:schemeClr val="tx1"/>
                          </a:solidFill>
                          <a:latin typeface="Times New Roman"/>
                          <a:ea typeface="宋体"/>
                          <a:cs typeface="+mn-cs"/>
                        </a:rPr>
                        <a:t>设计和编码标准</a:t>
                      </a:r>
                      <a:r>
                        <a:rPr lang="zh-CN" sz="1600" kern="1200" dirty="0" smtClean="0">
                          <a:solidFill>
                            <a:schemeClr val="tx1"/>
                          </a:solidFill>
                          <a:latin typeface="Times New Roman"/>
                          <a:ea typeface="宋体"/>
                          <a:cs typeface="+mn-cs"/>
                        </a:rPr>
                        <a:t>，</a:t>
                      </a:r>
                      <a:r>
                        <a:rPr lang="en-US" sz="1600" kern="1200" dirty="0" smtClean="0">
                          <a:solidFill>
                            <a:schemeClr val="tx1"/>
                          </a:solidFill>
                          <a:latin typeface="Times New Roman"/>
                          <a:ea typeface="宋体"/>
                          <a:cs typeface="+mn-cs"/>
                        </a:rPr>
                        <a:t>6.</a:t>
                      </a:r>
                      <a:r>
                        <a:rPr lang="zh-CN" sz="1600" kern="1200" dirty="0">
                          <a:solidFill>
                            <a:schemeClr val="tx1"/>
                          </a:solidFill>
                          <a:latin typeface="Times New Roman"/>
                          <a:ea typeface="宋体"/>
                          <a:cs typeface="+mn-cs"/>
                        </a:rPr>
                        <a:t>可分析的程序</a:t>
                      </a:r>
                      <a:r>
                        <a:rPr lang="zh-CN" sz="1600" kern="1200" dirty="0" smtClean="0">
                          <a:solidFill>
                            <a:schemeClr val="tx1"/>
                          </a:solidFill>
                          <a:latin typeface="Times New Roman"/>
                          <a:ea typeface="宋体"/>
                          <a:cs typeface="+mn-cs"/>
                        </a:rPr>
                        <a:t>，</a:t>
                      </a:r>
                      <a:r>
                        <a:rPr lang="en-US" sz="1600" kern="1200" dirty="0" smtClean="0">
                          <a:solidFill>
                            <a:schemeClr val="tx1"/>
                          </a:solidFill>
                          <a:latin typeface="Times New Roman"/>
                          <a:ea typeface="宋体"/>
                          <a:cs typeface="+mn-cs"/>
                        </a:rPr>
                        <a:t>7.</a:t>
                      </a:r>
                      <a:r>
                        <a:rPr lang="zh-CN" sz="1600" kern="1200" dirty="0">
                          <a:solidFill>
                            <a:schemeClr val="tx1"/>
                          </a:solidFill>
                          <a:latin typeface="Times New Roman"/>
                          <a:ea typeface="宋体"/>
                          <a:cs typeface="+mn-cs"/>
                        </a:rPr>
                        <a:t>强类型编程语言，</a:t>
                      </a:r>
                    </a:p>
                    <a:p>
                      <a:pPr marL="0" indent="0" algn="just" defTabSz="914400" rtl="0" eaLnBrk="1" latinLnBrk="0" hangingPunct="1">
                        <a:lnSpc>
                          <a:spcPct val="100000"/>
                        </a:lnSpc>
                        <a:spcAft>
                          <a:spcPts val="0"/>
                        </a:spcAft>
                      </a:pPr>
                      <a:r>
                        <a:rPr lang="en-US" sz="1600" kern="1200" dirty="0" smtClean="0">
                          <a:solidFill>
                            <a:schemeClr val="tx1"/>
                          </a:solidFill>
                          <a:latin typeface="Times New Roman"/>
                          <a:ea typeface="宋体"/>
                          <a:cs typeface="+mn-cs"/>
                        </a:rPr>
                        <a:t>8.</a:t>
                      </a:r>
                      <a:r>
                        <a:rPr lang="zh-CN" sz="1600" kern="1200" dirty="0">
                          <a:solidFill>
                            <a:schemeClr val="tx1"/>
                          </a:solidFill>
                          <a:latin typeface="Times New Roman"/>
                          <a:ea typeface="宋体"/>
                          <a:cs typeface="+mn-cs"/>
                        </a:rPr>
                        <a:t>结构化编程</a:t>
                      </a:r>
                      <a:r>
                        <a:rPr lang="zh-CN" sz="1600" kern="1200" dirty="0" smtClean="0">
                          <a:solidFill>
                            <a:schemeClr val="tx1"/>
                          </a:solidFill>
                          <a:latin typeface="Times New Roman"/>
                          <a:ea typeface="宋体"/>
                          <a:cs typeface="+mn-cs"/>
                        </a:rPr>
                        <a:t>，</a:t>
                      </a:r>
                      <a:r>
                        <a:rPr lang="en-US" sz="1600" kern="1200" dirty="0" smtClean="0">
                          <a:solidFill>
                            <a:schemeClr val="tx1"/>
                          </a:solidFill>
                          <a:latin typeface="Times New Roman"/>
                          <a:ea typeface="宋体"/>
                          <a:cs typeface="+mn-cs"/>
                        </a:rPr>
                        <a:t>9.</a:t>
                      </a:r>
                      <a:r>
                        <a:rPr lang="zh-CN" sz="1600" kern="1200" dirty="0">
                          <a:solidFill>
                            <a:schemeClr val="tx1"/>
                          </a:solidFill>
                          <a:latin typeface="Times New Roman"/>
                          <a:ea typeface="宋体"/>
                          <a:cs typeface="+mn-cs"/>
                        </a:rPr>
                        <a:t>编程语言，</a:t>
                      </a:r>
                      <a:r>
                        <a:rPr lang="en-US" sz="1600" kern="1200" dirty="0">
                          <a:solidFill>
                            <a:schemeClr val="tx1"/>
                          </a:solidFill>
                          <a:latin typeface="Times New Roman"/>
                          <a:ea typeface="宋体"/>
                          <a:cs typeface="+mn-cs"/>
                        </a:rPr>
                        <a:t>10.</a:t>
                      </a:r>
                      <a:r>
                        <a:rPr lang="zh-CN" sz="1600" kern="1200" dirty="0">
                          <a:solidFill>
                            <a:schemeClr val="tx1"/>
                          </a:solidFill>
                          <a:latin typeface="Times New Roman"/>
                          <a:ea typeface="宋体"/>
                          <a:cs typeface="+mn-cs"/>
                        </a:rPr>
                        <a:t>语言子集，</a:t>
                      </a:r>
                      <a:r>
                        <a:rPr lang="en-US" sz="1600" kern="1200" dirty="0">
                          <a:solidFill>
                            <a:schemeClr val="tx1"/>
                          </a:solidFill>
                          <a:latin typeface="Times New Roman"/>
                          <a:ea typeface="宋体"/>
                          <a:cs typeface="+mn-cs"/>
                        </a:rPr>
                        <a:t>11.</a:t>
                      </a:r>
                      <a:r>
                        <a:rPr lang="zh-CN" sz="1600" kern="1200" dirty="0">
                          <a:solidFill>
                            <a:schemeClr val="tx1"/>
                          </a:solidFill>
                          <a:latin typeface="Times New Roman"/>
                          <a:ea typeface="宋体"/>
                          <a:cs typeface="+mn-cs"/>
                        </a:rPr>
                        <a:t>确认的翻译程序</a:t>
                      </a:r>
                      <a:r>
                        <a:rPr lang="en-US" sz="1600" kern="1200" dirty="0">
                          <a:solidFill>
                            <a:schemeClr val="tx1"/>
                          </a:solidFill>
                          <a:latin typeface="Times New Roman"/>
                          <a:ea typeface="宋体"/>
                          <a:cs typeface="+mn-cs"/>
                        </a:rPr>
                        <a:t>(</a:t>
                      </a:r>
                      <a:r>
                        <a:rPr lang="zh-CN" sz="1600" kern="1200" dirty="0">
                          <a:solidFill>
                            <a:schemeClr val="tx1"/>
                          </a:solidFill>
                          <a:latin typeface="Times New Roman"/>
                          <a:ea typeface="宋体"/>
                          <a:cs typeface="+mn-cs"/>
                        </a:rPr>
                        <a:t>编译器</a:t>
                      </a:r>
                      <a:r>
                        <a:rPr lang="en-US" sz="1600" kern="1200" dirty="0">
                          <a:solidFill>
                            <a:schemeClr val="tx1"/>
                          </a:solidFill>
                          <a:latin typeface="Times New Roman"/>
                          <a:ea typeface="宋体"/>
                          <a:cs typeface="+mn-cs"/>
                        </a:rPr>
                        <a:t>)</a:t>
                      </a:r>
                      <a:r>
                        <a:rPr lang="zh-CN" sz="1600" kern="1200" dirty="0">
                          <a:solidFill>
                            <a:schemeClr val="tx1"/>
                          </a:solidFill>
                          <a:latin typeface="Times New Roman"/>
                          <a:ea typeface="宋体"/>
                          <a:cs typeface="+mn-cs"/>
                        </a:rPr>
                        <a:t>，</a:t>
                      </a:r>
                    </a:p>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12.</a:t>
                      </a:r>
                      <a:r>
                        <a:rPr lang="zh-CN" sz="1600" kern="1200" dirty="0">
                          <a:solidFill>
                            <a:schemeClr val="tx1"/>
                          </a:solidFill>
                          <a:latin typeface="Times New Roman"/>
                          <a:ea typeface="宋体"/>
                          <a:cs typeface="+mn-cs"/>
                        </a:rPr>
                        <a:t>应用中已证实的翻译程序，</a:t>
                      </a:r>
                      <a:r>
                        <a:rPr lang="en-US" sz="1600" kern="1200" dirty="0">
                          <a:solidFill>
                            <a:schemeClr val="tx1"/>
                          </a:solidFill>
                          <a:latin typeface="Times New Roman"/>
                          <a:ea typeface="宋体"/>
                          <a:cs typeface="+mn-cs"/>
                        </a:rPr>
                        <a:t>13.</a:t>
                      </a:r>
                      <a:r>
                        <a:rPr lang="zh-CN" sz="1600" kern="1200" dirty="0">
                          <a:solidFill>
                            <a:schemeClr val="tx1"/>
                          </a:solidFill>
                          <a:latin typeface="Times New Roman"/>
                          <a:ea typeface="宋体"/>
                          <a:cs typeface="+mn-cs"/>
                        </a:rPr>
                        <a:t>建立可信的</a:t>
                      </a:r>
                      <a:r>
                        <a:rPr lang="en-US" sz="1600" kern="1200" dirty="0">
                          <a:solidFill>
                            <a:schemeClr val="tx1"/>
                          </a:solidFill>
                          <a:latin typeface="Times New Roman"/>
                          <a:ea typeface="宋体"/>
                          <a:cs typeface="+mn-cs"/>
                        </a:rPr>
                        <a:t>/</a:t>
                      </a:r>
                      <a:r>
                        <a:rPr lang="zh-CN" sz="1600" kern="1200" dirty="0">
                          <a:solidFill>
                            <a:schemeClr val="tx1"/>
                          </a:solidFill>
                          <a:latin typeface="Times New Roman"/>
                          <a:ea typeface="宋体"/>
                          <a:cs typeface="+mn-cs"/>
                        </a:rPr>
                        <a:t>已验证的模块和组件库，</a:t>
                      </a:r>
                    </a:p>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14.</a:t>
                      </a:r>
                      <a:r>
                        <a:rPr lang="zh-CN" sz="1600" kern="1200" dirty="0">
                          <a:solidFill>
                            <a:schemeClr val="tx1"/>
                          </a:solidFill>
                          <a:latin typeface="Times New Roman"/>
                          <a:ea typeface="宋体"/>
                          <a:cs typeface="+mn-cs"/>
                        </a:rPr>
                        <a:t>功能</a:t>
                      </a:r>
                      <a:r>
                        <a:rPr lang="en-US" sz="1600" kern="1200" dirty="0">
                          <a:solidFill>
                            <a:schemeClr val="tx1"/>
                          </a:solidFill>
                          <a:latin typeface="Times New Roman"/>
                          <a:ea typeface="宋体"/>
                          <a:cs typeface="+mn-cs"/>
                        </a:rPr>
                        <a:t>/</a:t>
                      </a:r>
                      <a:r>
                        <a:rPr lang="zh-CN" sz="1600" kern="1200" dirty="0">
                          <a:solidFill>
                            <a:schemeClr val="tx1"/>
                          </a:solidFill>
                          <a:latin typeface="Times New Roman"/>
                          <a:ea typeface="宋体"/>
                          <a:cs typeface="+mn-cs"/>
                        </a:rPr>
                        <a:t>黑箱测试，</a:t>
                      </a:r>
                      <a:r>
                        <a:rPr lang="en-US" sz="1600" kern="1200" dirty="0">
                          <a:solidFill>
                            <a:schemeClr val="tx1"/>
                          </a:solidFill>
                          <a:latin typeface="Times New Roman"/>
                          <a:ea typeface="宋体"/>
                          <a:cs typeface="+mn-cs"/>
                        </a:rPr>
                        <a:t>15.</a:t>
                      </a:r>
                      <a:r>
                        <a:rPr lang="zh-CN" sz="1600" kern="1200" dirty="0">
                          <a:solidFill>
                            <a:schemeClr val="tx1"/>
                          </a:solidFill>
                          <a:latin typeface="Times New Roman"/>
                          <a:ea typeface="宋体"/>
                          <a:cs typeface="+mn-cs"/>
                        </a:rPr>
                        <a:t>性能测试，</a:t>
                      </a:r>
                      <a:r>
                        <a:rPr lang="en-US" sz="1600" kern="1200" dirty="0">
                          <a:solidFill>
                            <a:schemeClr val="tx1"/>
                          </a:solidFill>
                          <a:latin typeface="Times New Roman"/>
                          <a:ea typeface="宋体"/>
                          <a:cs typeface="+mn-cs"/>
                        </a:rPr>
                        <a:t>16.</a:t>
                      </a:r>
                      <a:r>
                        <a:rPr lang="zh-CN" sz="1600" kern="1200" dirty="0">
                          <a:solidFill>
                            <a:schemeClr val="tx1"/>
                          </a:solidFill>
                          <a:latin typeface="Times New Roman"/>
                          <a:ea typeface="宋体"/>
                          <a:cs typeface="+mn-cs"/>
                        </a:rPr>
                        <a:t>接口测试，</a:t>
                      </a:r>
                      <a:r>
                        <a:rPr lang="en-US" sz="1600" kern="1200" dirty="0">
                          <a:solidFill>
                            <a:schemeClr val="tx1"/>
                          </a:solidFill>
                          <a:latin typeface="Times New Roman"/>
                          <a:ea typeface="宋体"/>
                          <a:cs typeface="+mn-cs"/>
                        </a:rPr>
                        <a:t>17.</a:t>
                      </a:r>
                      <a:r>
                        <a:rPr lang="zh-CN" sz="1600" kern="1200" dirty="0">
                          <a:solidFill>
                            <a:schemeClr val="tx1"/>
                          </a:solidFill>
                          <a:latin typeface="Times New Roman"/>
                          <a:ea typeface="宋体"/>
                          <a:cs typeface="+mn-cs"/>
                        </a:rPr>
                        <a:t>数据记录和分析，</a:t>
                      </a:r>
                    </a:p>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18.</a:t>
                      </a:r>
                      <a:r>
                        <a:rPr lang="zh-CN" sz="1600" kern="1200" dirty="0">
                          <a:solidFill>
                            <a:schemeClr val="tx1"/>
                          </a:solidFill>
                          <a:latin typeface="Times New Roman"/>
                          <a:ea typeface="宋体"/>
                          <a:cs typeface="+mn-cs"/>
                        </a:rPr>
                        <a:t>模糊逻辑，</a:t>
                      </a:r>
                      <a:r>
                        <a:rPr lang="en-US" sz="1600" kern="1200" dirty="0">
                          <a:solidFill>
                            <a:schemeClr val="tx1"/>
                          </a:solidFill>
                          <a:latin typeface="Times New Roman"/>
                          <a:ea typeface="宋体"/>
                          <a:cs typeface="+mn-cs"/>
                        </a:rPr>
                        <a:t>19.</a:t>
                      </a:r>
                      <a:r>
                        <a:rPr lang="zh-CN" sz="1600" kern="1200" dirty="0">
                          <a:solidFill>
                            <a:schemeClr val="tx1"/>
                          </a:solidFill>
                          <a:latin typeface="Times New Roman"/>
                          <a:ea typeface="宋体"/>
                          <a:cs typeface="+mn-cs"/>
                        </a:rPr>
                        <a:t>面向对象的编程</a:t>
                      </a:r>
                    </a:p>
                  </a:txBody>
                  <a:tcPr marL="47440" marR="4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77681">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验证和测试</a:t>
                      </a:r>
                    </a:p>
                  </a:txBody>
                  <a:tcPr marL="47440" marR="4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1.</a:t>
                      </a:r>
                      <a:r>
                        <a:rPr lang="zh-CN" sz="1600" kern="1200" dirty="0">
                          <a:solidFill>
                            <a:schemeClr val="tx1"/>
                          </a:solidFill>
                          <a:latin typeface="Times New Roman"/>
                          <a:ea typeface="宋体"/>
                          <a:cs typeface="+mn-cs"/>
                        </a:rPr>
                        <a:t>形式化证明，</a:t>
                      </a:r>
                      <a:r>
                        <a:rPr lang="en-US" sz="1600" kern="1200" dirty="0">
                          <a:solidFill>
                            <a:schemeClr val="tx1"/>
                          </a:solidFill>
                          <a:latin typeface="Times New Roman"/>
                          <a:ea typeface="宋体"/>
                          <a:cs typeface="+mn-cs"/>
                        </a:rPr>
                        <a:t>2.</a:t>
                      </a:r>
                      <a:r>
                        <a:rPr lang="zh-CN" sz="1600" kern="1200" dirty="0">
                          <a:solidFill>
                            <a:schemeClr val="tx1"/>
                          </a:solidFill>
                          <a:latin typeface="Times New Roman"/>
                          <a:ea typeface="宋体"/>
                          <a:cs typeface="+mn-cs"/>
                        </a:rPr>
                        <a:t>概率测试，</a:t>
                      </a:r>
                      <a:r>
                        <a:rPr lang="en-US" sz="1600" kern="1200" dirty="0">
                          <a:solidFill>
                            <a:schemeClr val="tx1"/>
                          </a:solidFill>
                          <a:latin typeface="Times New Roman"/>
                          <a:ea typeface="宋体"/>
                          <a:cs typeface="+mn-cs"/>
                        </a:rPr>
                        <a:t>3.</a:t>
                      </a:r>
                      <a:r>
                        <a:rPr lang="zh-CN" sz="1600" kern="1200" dirty="0">
                          <a:solidFill>
                            <a:schemeClr val="tx1"/>
                          </a:solidFill>
                          <a:latin typeface="Times New Roman"/>
                          <a:ea typeface="宋体"/>
                          <a:cs typeface="+mn-cs"/>
                        </a:rPr>
                        <a:t>静态分析，</a:t>
                      </a:r>
                      <a:r>
                        <a:rPr lang="en-US" sz="1600" kern="1200" dirty="0">
                          <a:solidFill>
                            <a:schemeClr val="tx1"/>
                          </a:solidFill>
                          <a:latin typeface="Times New Roman"/>
                          <a:ea typeface="宋体"/>
                          <a:cs typeface="+mn-cs"/>
                        </a:rPr>
                        <a:t>4.</a:t>
                      </a:r>
                      <a:r>
                        <a:rPr lang="zh-CN" sz="1600" kern="1200" dirty="0">
                          <a:solidFill>
                            <a:schemeClr val="tx1"/>
                          </a:solidFill>
                          <a:latin typeface="Times New Roman"/>
                          <a:ea typeface="宋体"/>
                          <a:cs typeface="+mn-cs"/>
                        </a:rPr>
                        <a:t>动态分析和测试，</a:t>
                      </a:r>
                      <a:r>
                        <a:rPr lang="en-US" sz="1600" kern="1200" dirty="0">
                          <a:solidFill>
                            <a:schemeClr val="tx1"/>
                          </a:solidFill>
                          <a:latin typeface="Times New Roman"/>
                          <a:ea typeface="宋体"/>
                          <a:cs typeface="+mn-cs"/>
                        </a:rPr>
                        <a:t>5.</a:t>
                      </a:r>
                      <a:r>
                        <a:rPr lang="zh-CN" sz="1600" kern="1200" dirty="0">
                          <a:solidFill>
                            <a:schemeClr val="tx1"/>
                          </a:solidFill>
                          <a:latin typeface="Times New Roman"/>
                          <a:ea typeface="宋体"/>
                          <a:cs typeface="+mn-cs"/>
                        </a:rPr>
                        <a:t>度量元，</a:t>
                      </a:r>
                      <a:r>
                        <a:rPr lang="en-US" sz="1600" kern="1200" dirty="0">
                          <a:solidFill>
                            <a:schemeClr val="tx1"/>
                          </a:solidFill>
                          <a:latin typeface="Times New Roman"/>
                          <a:ea typeface="宋体"/>
                          <a:cs typeface="+mn-cs"/>
                        </a:rPr>
                        <a:t>6.</a:t>
                      </a:r>
                      <a:r>
                        <a:rPr lang="zh-CN" sz="1600" kern="1200" dirty="0">
                          <a:solidFill>
                            <a:schemeClr val="tx1"/>
                          </a:solidFill>
                          <a:latin typeface="Times New Roman"/>
                          <a:ea typeface="宋体"/>
                          <a:cs typeface="+mn-cs"/>
                        </a:rPr>
                        <a:t>可追踪性矩阵，</a:t>
                      </a:r>
                      <a:r>
                        <a:rPr lang="en-US" sz="1600" kern="1200" dirty="0">
                          <a:solidFill>
                            <a:schemeClr val="tx1"/>
                          </a:solidFill>
                          <a:latin typeface="Times New Roman"/>
                          <a:ea typeface="宋体"/>
                          <a:cs typeface="+mn-cs"/>
                        </a:rPr>
                        <a:t>7.</a:t>
                      </a:r>
                      <a:r>
                        <a:rPr lang="zh-CN" sz="1600" kern="1200" dirty="0">
                          <a:solidFill>
                            <a:schemeClr val="tx1"/>
                          </a:solidFill>
                          <a:latin typeface="Times New Roman"/>
                          <a:ea typeface="宋体"/>
                          <a:cs typeface="+mn-cs"/>
                        </a:rPr>
                        <a:t>软件出错影响性分析。</a:t>
                      </a:r>
                    </a:p>
                  </a:txBody>
                  <a:tcPr marL="47440" marR="4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38840">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软硬件集成测试</a:t>
                      </a:r>
                    </a:p>
                  </a:txBody>
                  <a:tcPr marL="47440" marR="4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1.</a:t>
                      </a:r>
                      <a:r>
                        <a:rPr lang="zh-CN" sz="1600" kern="1200" dirty="0">
                          <a:solidFill>
                            <a:schemeClr val="tx1"/>
                          </a:solidFill>
                          <a:latin typeface="Times New Roman"/>
                          <a:ea typeface="宋体"/>
                          <a:cs typeface="+mn-cs"/>
                        </a:rPr>
                        <a:t>功能和黑箱测试，</a:t>
                      </a:r>
                      <a:r>
                        <a:rPr lang="en-US" sz="1600" kern="1200" dirty="0">
                          <a:solidFill>
                            <a:schemeClr val="tx1"/>
                          </a:solidFill>
                          <a:latin typeface="Times New Roman"/>
                          <a:ea typeface="宋体"/>
                          <a:cs typeface="+mn-cs"/>
                        </a:rPr>
                        <a:t>2.</a:t>
                      </a:r>
                      <a:r>
                        <a:rPr lang="zh-CN" sz="1600" kern="1200" dirty="0">
                          <a:solidFill>
                            <a:schemeClr val="tx1"/>
                          </a:solidFill>
                          <a:latin typeface="Times New Roman"/>
                          <a:ea typeface="宋体"/>
                          <a:cs typeface="+mn-cs"/>
                        </a:rPr>
                        <a:t>性能测试</a:t>
                      </a:r>
                    </a:p>
                  </a:txBody>
                  <a:tcPr marL="47440" marR="4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38840">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软件确认</a:t>
                      </a:r>
                    </a:p>
                  </a:txBody>
                  <a:tcPr marL="47440" marR="4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latin typeface="Times New Roman"/>
                          <a:ea typeface="宋体"/>
                          <a:cs typeface="+mn-cs"/>
                        </a:rPr>
                        <a:t>1.</a:t>
                      </a:r>
                      <a:r>
                        <a:rPr lang="zh-CN" sz="1600" kern="1200" dirty="0">
                          <a:solidFill>
                            <a:schemeClr val="tx1"/>
                          </a:solidFill>
                          <a:latin typeface="Times New Roman"/>
                          <a:ea typeface="宋体"/>
                          <a:cs typeface="+mn-cs"/>
                        </a:rPr>
                        <a:t>概率测试，</a:t>
                      </a:r>
                      <a:r>
                        <a:rPr lang="en-US" sz="1600" kern="1200" dirty="0">
                          <a:solidFill>
                            <a:schemeClr val="tx1"/>
                          </a:solidFill>
                          <a:latin typeface="Times New Roman"/>
                          <a:ea typeface="宋体"/>
                          <a:cs typeface="+mn-cs"/>
                        </a:rPr>
                        <a:t>2.</a:t>
                      </a:r>
                      <a:r>
                        <a:rPr lang="zh-CN" sz="1600" kern="1200" dirty="0">
                          <a:solidFill>
                            <a:schemeClr val="tx1"/>
                          </a:solidFill>
                          <a:latin typeface="Times New Roman"/>
                          <a:ea typeface="宋体"/>
                          <a:cs typeface="+mn-cs"/>
                        </a:rPr>
                        <a:t>性能测试，</a:t>
                      </a:r>
                      <a:r>
                        <a:rPr lang="en-US" sz="1600" kern="1200" dirty="0">
                          <a:solidFill>
                            <a:schemeClr val="tx1"/>
                          </a:solidFill>
                          <a:latin typeface="Times New Roman"/>
                          <a:ea typeface="宋体"/>
                          <a:cs typeface="+mn-cs"/>
                        </a:rPr>
                        <a:t>3.</a:t>
                      </a:r>
                      <a:r>
                        <a:rPr lang="zh-CN" sz="1600" kern="1200" dirty="0">
                          <a:solidFill>
                            <a:schemeClr val="tx1"/>
                          </a:solidFill>
                          <a:latin typeface="Times New Roman"/>
                          <a:ea typeface="宋体"/>
                          <a:cs typeface="+mn-cs"/>
                        </a:rPr>
                        <a:t>功能和黑箱测试，</a:t>
                      </a:r>
                      <a:r>
                        <a:rPr lang="en-US" sz="1600" kern="1200" dirty="0">
                          <a:solidFill>
                            <a:schemeClr val="tx1"/>
                          </a:solidFill>
                          <a:latin typeface="Times New Roman"/>
                          <a:ea typeface="宋体"/>
                          <a:cs typeface="+mn-cs"/>
                        </a:rPr>
                        <a:t>4. </a:t>
                      </a:r>
                      <a:r>
                        <a:rPr lang="zh-CN" sz="1600" kern="1200" dirty="0">
                          <a:solidFill>
                            <a:schemeClr val="tx1"/>
                          </a:solidFill>
                          <a:latin typeface="Times New Roman"/>
                          <a:ea typeface="宋体"/>
                          <a:cs typeface="+mn-cs"/>
                        </a:rPr>
                        <a:t>建模分析</a:t>
                      </a:r>
                    </a:p>
                  </a:txBody>
                  <a:tcPr marL="47440" marR="47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3" name="矩形 2"/>
          <p:cNvSpPr/>
          <p:nvPr/>
        </p:nvSpPr>
        <p:spPr>
          <a:xfrm>
            <a:off x="972457" y="1289487"/>
            <a:ext cx="8112337" cy="400110"/>
          </a:xfrm>
          <a:prstGeom prst="rect">
            <a:avLst/>
          </a:prstGeom>
        </p:spPr>
        <p:txBody>
          <a:bodyPr wrap="square">
            <a:spAutoFit/>
          </a:bodyPr>
          <a:lstStyle/>
          <a:p>
            <a:r>
              <a:rPr lang="zh-CN" altLang="zh-CN" sz="2000" dirty="0">
                <a:cs typeface="Times New Roman" panose="02020603050405020304" pitchFamily="18" charset="0"/>
              </a:rPr>
              <a:t>针对不同的安全完整等级要求，提出了软件开发技术和方法建议和</a:t>
            </a:r>
            <a:r>
              <a:rPr lang="zh-CN" altLang="zh-CN" sz="2000" dirty="0" smtClean="0">
                <a:cs typeface="Times New Roman" panose="02020603050405020304" pitchFamily="18" charset="0"/>
              </a:rPr>
              <a:t>要求</a:t>
            </a:r>
            <a:endParaRPr lang="zh-CN" alt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24.3.3 </a:t>
            </a:r>
            <a:r>
              <a:rPr lang="zh-CN" altLang="en-US" dirty="0" smtClean="0"/>
              <a:t>全面评估要求</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412253797"/>
              </p:ext>
            </p:extLst>
          </p:nvPr>
        </p:nvGraphicFramePr>
        <p:xfrm>
          <a:off x="1143000" y="2174488"/>
          <a:ext cx="7772398" cy="3942080"/>
        </p:xfrm>
        <a:graphic>
          <a:graphicData uri="http://schemas.openxmlformats.org/drawingml/2006/table">
            <a:tbl>
              <a:tblPr firstRow="1" firstCol="1" lastRow="1" lastCol="1" bandRow="1" bandCol="1"/>
              <a:tblGrid>
                <a:gridCol w="2128896">
                  <a:extLst>
                    <a:ext uri="{9D8B030D-6E8A-4147-A177-3AD203B41FA5}">
                      <a16:colId xmlns:a16="http://schemas.microsoft.com/office/drawing/2014/main" val="3564941109"/>
                    </a:ext>
                  </a:extLst>
                </a:gridCol>
                <a:gridCol w="1093805">
                  <a:extLst>
                    <a:ext uri="{9D8B030D-6E8A-4147-A177-3AD203B41FA5}">
                      <a16:colId xmlns:a16="http://schemas.microsoft.com/office/drawing/2014/main" val="2496643114"/>
                    </a:ext>
                  </a:extLst>
                </a:gridCol>
                <a:gridCol w="939465">
                  <a:extLst>
                    <a:ext uri="{9D8B030D-6E8A-4147-A177-3AD203B41FA5}">
                      <a16:colId xmlns:a16="http://schemas.microsoft.com/office/drawing/2014/main" val="1511493979"/>
                    </a:ext>
                  </a:extLst>
                </a:gridCol>
                <a:gridCol w="838808">
                  <a:extLst>
                    <a:ext uri="{9D8B030D-6E8A-4147-A177-3AD203B41FA5}">
                      <a16:colId xmlns:a16="http://schemas.microsoft.com/office/drawing/2014/main" val="4176956631"/>
                    </a:ext>
                  </a:extLst>
                </a:gridCol>
                <a:gridCol w="912624">
                  <a:extLst>
                    <a:ext uri="{9D8B030D-6E8A-4147-A177-3AD203B41FA5}">
                      <a16:colId xmlns:a16="http://schemas.microsoft.com/office/drawing/2014/main" val="2205052559"/>
                    </a:ext>
                  </a:extLst>
                </a:gridCol>
                <a:gridCol w="912624">
                  <a:extLst>
                    <a:ext uri="{9D8B030D-6E8A-4147-A177-3AD203B41FA5}">
                      <a16:colId xmlns:a16="http://schemas.microsoft.com/office/drawing/2014/main" val="1683107310"/>
                    </a:ext>
                  </a:extLst>
                </a:gridCol>
                <a:gridCol w="946176">
                  <a:extLst>
                    <a:ext uri="{9D8B030D-6E8A-4147-A177-3AD203B41FA5}">
                      <a16:colId xmlns:a16="http://schemas.microsoft.com/office/drawing/2014/main" val="1535129083"/>
                    </a:ext>
                  </a:extLst>
                </a:gridCol>
              </a:tblGrid>
              <a:tr h="210820">
                <a:tc>
                  <a:txBody>
                    <a:bodyPr/>
                    <a:lstStyle/>
                    <a:p>
                      <a:pPr indent="0" algn="just">
                        <a:lnSpc>
                          <a:spcPct val="100000"/>
                        </a:lnSpc>
                        <a:spcAft>
                          <a:spcPts val="0"/>
                        </a:spcAft>
                      </a:pPr>
                      <a:r>
                        <a:rPr lang="zh-CN" sz="1800" dirty="0">
                          <a:effectLst/>
                          <a:latin typeface="Times New Roman" panose="02020603050405020304" pitchFamily="18" charset="0"/>
                          <a:ea typeface="宋体" panose="02010600030101010101" pitchFamily="2" charset="-122"/>
                        </a:rPr>
                        <a:t>评估条款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要求条款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Bef>
                          <a:spcPts val="795"/>
                        </a:spcBef>
                        <a:spcAft>
                          <a:spcPts val="0"/>
                        </a:spcAft>
                      </a:pPr>
                      <a:r>
                        <a:rPr lang="en-US" sz="1800" kern="1200" dirty="0" smtClean="0">
                          <a:solidFill>
                            <a:schemeClr val="tx1"/>
                          </a:solidFill>
                          <a:effectLst/>
                          <a:latin typeface="Times New Roman" panose="02020603050405020304" pitchFamily="18" charset="0"/>
                          <a:ea typeface="宋体" panose="02010600030101010101" pitchFamily="2" charset="-122"/>
                          <a:cs typeface="+mn-cs"/>
                        </a:rPr>
                        <a:t>SWSIL</a:t>
                      </a:r>
                    </a:p>
                    <a:p>
                      <a:pPr marL="0" indent="0" algn="ctr" defTabSz="914400" rtl="0" eaLnBrk="1" latinLnBrk="0" hangingPunct="1">
                        <a:lnSpc>
                          <a:spcPct val="100000"/>
                        </a:lnSpc>
                        <a:spcBef>
                          <a:spcPts val="795"/>
                        </a:spcBef>
                        <a:spcAft>
                          <a:spcPts val="0"/>
                        </a:spcAft>
                      </a:pPr>
                      <a:r>
                        <a:rPr lang="en-US" sz="1800" kern="1200" dirty="0" smtClean="0">
                          <a:solidFill>
                            <a:schemeClr val="tx1"/>
                          </a:solidFill>
                          <a:effectLst/>
                          <a:latin typeface="Times New Roman" panose="02020603050405020304" pitchFamily="18" charset="0"/>
                          <a:ea typeface="宋体" panose="02010600030101010101" pitchFamily="2" charset="-122"/>
                          <a:cs typeface="+mn-cs"/>
                        </a:rPr>
                        <a:t> </a:t>
                      </a:r>
                      <a:r>
                        <a:rPr lang="en-US" sz="1800" kern="1200" dirty="0">
                          <a:solidFill>
                            <a:schemeClr val="tx1"/>
                          </a:solidFill>
                          <a:effectLst/>
                          <a:latin typeface="Times New Roman" panose="02020603050405020304" pitchFamily="18" charset="0"/>
                          <a:ea typeface="宋体" panose="02010600030101010101" pitchFamily="2" charset="-122"/>
                          <a:cs typeface="+mn-cs"/>
                        </a:rPr>
                        <a:t>0</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Bef>
                          <a:spcPts val="795"/>
                        </a:spcBef>
                        <a:spcAft>
                          <a:spcPts val="0"/>
                        </a:spcAft>
                      </a:pPr>
                      <a:r>
                        <a:rPr lang="en-US" sz="1800" kern="1200" dirty="0" smtClean="0">
                          <a:solidFill>
                            <a:schemeClr val="tx1"/>
                          </a:solidFill>
                          <a:effectLst/>
                          <a:latin typeface="Times New Roman" panose="02020603050405020304" pitchFamily="18" charset="0"/>
                          <a:ea typeface="宋体" panose="02010600030101010101" pitchFamily="2" charset="-122"/>
                          <a:cs typeface="+mn-cs"/>
                        </a:rPr>
                        <a:t>SWSIL</a:t>
                      </a:r>
                    </a:p>
                    <a:p>
                      <a:pPr marL="0" indent="0" algn="ctr" defTabSz="914400" rtl="0" eaLnBrk="1" latinLnBrk="0" hangingPunct="1">
                        <a:lnSpc>
                          <a:spcPct val="100000"/>
                        </a:lnSpc>
                        <a:spcBef>
                          <a:spcPts val="795"/>
                        </a:spcBef>
                        <a:spcAft>
                          <a:spcPts val="0"/>
                        </a:spcAft>
                      </a:pPr>
                      <a:r>
                        <a:rPr lang="en-US" sz="1800" kern="1200" dirty="0" smtClean="0">
                          <a:solidFill>
                            <a:schemeClr val="tx1"/>
                          </a:solidFill>
                          <a:effectLst/>
                          <a:latin typeface="Times New Roman" panose="02020603050405020304" pitchFamily="18" charset="0"/>
                          <a:ea typeface="宋体" panose="02010600030101010101" pitchFamily="2" charset="-122"/>
                          <a:cs typeface="+mn-cs"/>
                        </a:rPr>
                        <a:t> </a:t>
                      </a:r>
                      <a:r>
                        <a:rPr lang="en-US" sz="1800" kern="1200" dirty="0">
                          <a:solidFill>
                            <a:schemeClr val="tx1"/>
                          </a:solidFill>
                          <a:effectLst/>
                          <a:latin typeface="Times New Roman" panose="02020603050405020304" pitchFamily="18" charset="0"/>
                          <a:ea typeface="宋体" panose="02010600030101010101" pitchFamily="2" charset="-122"/>
                          <a:cs typeface="+mn-cs"/>
                        </a:rPr>
                        <a:t>1</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Bef>
                          <a:spcPts val="795"/>
                        </a:spcBef>
                        <a:spcAft>
                          <a:spcPts val="0"/>
                        </a:spcAft>
                      </a:pPr>
                      <a:r>
                        <a:rPr lang="en-US" sz="1800" kern="1200" dirty="0" smtClean="0">
                          <a:solidFill>
                            <a:schemeClr val="tx1"/>
                          </a:solidFill>
                          <a:effectLst/>
                          <a:latin typeface="Times New Roman" panose="02020603050405020304" pitchFamily="18" charset="0"/>
                          <a:ea typeface="宋体" panose="02010600030101010101" pitchFamily="2" charset="-122"/>
                          <a:cs typeface="+mn-cs"/>
                        </a:rPr>
                        <a:t>SWSIL</a:t>
                      </a:r>
                    </a:p>
                    <a:p>
                      <a:pPr marL="0" indent="0" algn="ctr" defTabSz="914400" rtl="0" eaLnBrk="1" latinLnBrk="0" hangingPunct="1">
                        <a:lnSpc>
                          <a:spcPct val="100000"/>
                        </a:lnSpc>
                        <a:spcBef>
                          <a:spcPts val="795"/>
                        </a:spcBef>
                        <a:spcAft>
                          <a:spcPts val="0"/>
                        </a:spcAft>
                      </a:pPr>
                      <a:r>
                        <a:rPr lang="en-US" sz="1800" kern="1200" dirty="0" smtClean="0">
                          <a:solidFill>
                            <a:schemeClr val="tx1"/>
                          </a:solidFill>
                          <a:effectLst/>
                          <a:latin typeface="Times New Roman" panose="02020603050405020304" pitchFamily="18" charset="0"/>
                          <a:ea typeface="宋体" panose="02010600030101010101" pitchFamily="2" charset="-122"/>
                          <a:cs typeface="+mn-cs"/>
                        </a:rPr>
                        <a:t> </a:t>
                      </a:r>
                      <a:r>
                        <a:rPr lang="en-US" sz="1800" kern="1200" dirty="0">
                          <a:solidFill>
                            <a:schemeClr val="tx1"/>
                          </a:solidFill>
                          <a:effectLst/>
                          <a:latin typeface="Times New Roman" panose="02020603050405020304" pitchFamily="18" charset="0"/>
                          <a:ea typeface="宋体" panose="02010600030101010101" pitchFamily="2" charset="-122"/>
                          <a:cs typeface="+mn-cs"/>
                        </a:rPr>
                        <a:t>2</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Bef>
                          <a:spcPts val="795"/>
                        </a:spcBef>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SWSIL </a:t>
                      </a:r>
                      <a:endParaRPr lang="en-US" sz="1800" kern="1200" dirty="0" smtClean="0">
                        <a:solidFill>
                          <a:schemeClr val="tx1"/>
                        </a:solidFill>
                        <a:effectLst/>
                        <a:latin typeface="Times New Roman" panose="02020603050405020304" pitchFamily="18" charset="0"/>
                        <a:ea typeface="宋体" panose="02010600030101010101" pitchFamily="2" charset="-122"/>
                        <a:cs typeface="+mn-cs"/>
                      </a:endParaRPr>
                    </a:p>
                    <a:p>
                      <a:pPr marL="0" indent="0" algn="ctr" defTabSz="914400" rtl="0" eaLnBrk="1" latinLnBrk="0" hangingPunct="1">
                        <a:lnSpc>
                          <a:spcPct val="100000"/>
                        </a:lnSpc>
                        <a:spcBef>
                          <a:spcPts val="795"/>
                        </a:spcBef>
                        <a:spcAft>
                          <a:spcPts val="0"/>
                        </a:spcAft>
                      </a:pPr>
                      <a:r>
                        <a:rPr lang="en-US" sz="1800" kern="1200" dirty="0" smtClean="0">
                          <a:solidFill>
                            <a:schemeClr val="tx1"/>
                          </a:solidFill>
                          <a:effectLst/>
                          <a:latin typeface="Times New Roman" panose="02020603050405020304" pitchFamily="18" charset="0"/>
                          <a:ea typeface="宋体" panose="02010600030101010101" pitchFamily="2" charset="-122"/>
                          <a:cs typeface="+mn-cs"/>
                        </a:rPr>
                        <a:t>3</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Bef>
                          <a:spcPts val="795"/>
                        </a:spcBef>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SWSIL </a:t>
                      </a:r>
                      <a:endParaRPr lang="en-US" sz="1800" kern="1200" dirty="0" smtClean="0">
                        <a:solidFill>
                          <a:schemeClr val="tx1"/>
                        </a:solidFill>
                        <a:effectLst/>
                        <a:latin typeface="Times New Roman" panose="02020603050405020304" pitchFamily="18" charset="0"/>
                        <a:ea typeface="宋体" panose="02010600030101010101" pitchFamily="2" charset="-122"/>
                        <a:cs typeface="+mn-cs"/>
                      </a:endParaRPr>
                    </a:p>
                    <a:p>
                      <a:pPr marL="0" indent="0" algn="ctr" defTabSz="914400" rtl="0" eaLnBrk="1" latinLnBrk="0" hangingPunct="1">
                        <a:lnSpc>
                          <a:spcPct val="100000"/>
                        </a:lnSpc>
                        <a:spcBef>
                          <a:spcPts val="795"/>
                        </a:spcBef>
                        <a:spcAft>
                          <a:spcPts val="0"/>
                        </a:spcAft>
                      </a:pPr>
                      <a:r>
                        <a:rPr lang="en-US" sz="1800" kern="1200" dirty="0" smtClean="0">
                          <a:solidFill>
                            <a:schemeClr val="tx1"/>
                          </a:solidFill>
                          <a:effectLst/>
                          <a:latin typeface="Times New Roman" panose="02020603050405020304" pitchFamily="18" charset="0"/>
                          <a:ea typeface="宋体" panose="02010600030101010101" pitchFamily="2" charset="-122"/>
                          <a:cs typeface="+mn-cs"/>
                        </a:rPr>
                        <a:t>4</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3329440"/>
                  </a:ext>
                </a:extLst>
              </a:tr>
              <a:tr h="210820">
                <a:tc>
                  <a:txBody>
                    <a:bodyPr/>
                    <a:lstStyle/>
                    <a:p>
                      <a:pPr marL="0" indent="0" algn="just" defTabSz="914400" rtl="0" eaLnBrk="1" latinLnBrk="0" hangingPunct="1">
                        <a:lnSpc>
                          <a:spcPct val="100000"/>
                        </a:lnSpc>
                        <a:spcAft>
                          <a:spcPts val="0"/>
                        </a:spcAft>
                      </a:pPr>
                      <a:r>
                        <a:rPr lang="zh-CN" sz="1800" kern="1200" dirty="0" smtClean="0">
                          <a:solidFill>
                            <a:schemeClr val="tx1"/>
                          </a:solidFill>
                          <a:effectLst/>
                          <a:latin typeface="Times New Roman" panose="02020603050405020304" pitchFamily="18" charset="0"/>
                          <a:ea typeface="宋体" panose="02010600030101010101" pitchFamily="2" charset="-122"/>
                          <a:cs typeface="+mn-cs"/>
                        </a:rPr>
                        <a:t>软件</a:t>
                      </a:r>
                      <a:r>
                        <a:rPr lang="zh-CN" sz="1800" kern="1200" dirty="0">
                          <a:solidFill>
                            <a:schemeClr val="tx1"/>
                          </a:solidFill>
                          <a:effectLst/>
                          <a:latin typeface="Times New Roman" panose="02020603050405020304" pitchFamily="18" charset="0"/>
                          <a:ea typeface="宋体" panose="02010600030101010101" pitchFamily="2" charset="-122"/>
                          <a:cs typeface="+mn-cs"/>
                        </a:rPr>
                        <a:t>安全完整等级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11">
                  <a:txBody>
                    <a:bodyPr/>
                    <a:lstStyle/>
                    <a:p>
                      <a:pPr marL="0" marR="71755"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p>
                      <a:pPr marL="0" marR="71755" indent="0" algn="ctr"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要求执行的各个条款</a:t>
                      </a: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HR</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HR</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HR</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a:solidFill>
                            <a:schemeClr val="tx1"/>
                          </a:solidFill>
                          <a:effectLst/>
                          <a:latin typeface="Times New Roman" panose="02020603050405020304" pitchFamily="18" charset="0"/>
                          <a:ea typeface="宋体" panose="02010600030101010101" pitchFamily="2" charset="-122"/>
                          <a:cs typeface="+mn-cs"/>
                        </a:rPr>
                        <a:t>HR</a:t>
                      </a:r>
                      <a:endParaRPr lang="zh-CN" sz="18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a:solidFill>
                            <a:schemeClr val="tx1"/>
                          </a:solidFill>
                          <a:effectLst/>
                          <a:latin typeface="Times New Roman" panose="02020603050405020304" pitchFamily="18" charset="0"/>
                          <a:ea typeface="宋体" panose="02010600030101010101" pitchFamily="2" charset="-122"/>
                          <a:cs typeface="+mn-cs"/>
                        </a:rPr>
                        <a:t>HR</a:t>
                      </a:r>
                      <a:endParaRPr lang="zh-CN" sz="18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4544389"/>
                  </a:ext>
                </a:extLst>
              </a:tr>
              <a:tr h="210820">
                <a:tc>
                  <a:txBody>
                    <a:bodyPr/>
                    <a:lstStyle/>
                    <a:p>
                      <a:pPr marL="0" indent="0" algn="just" defTabSz="914400" rtl="0" eaLnBrk="1" latinLnBrk="0" hangingPunct="1">
                        <a:lnSpc>
                          <a:spcPct val="100000"/>
                        </a:lnSpc>
                        <a:spcAft>
                          <a:spcPts val="0"/>
                        </a:spcAft>
                      </a:pPr>
                      <a:r>
                        <a:rPr lang="zh-CN" sz="1800" kern="1200" dirty="0" smtClean="0">
                          <a:solidFill>
                            <a:schemeClr val="tx1"/>
                          </a:solidFill>
                          <a:effectLst/>
                          <a:latin typeface="Times New Roman" panose="02020603050405020304" pitchFamily="18" charset="0"/>
                          <a:ea typeface="宋体" panose="02010600030101010101" pitchFamily="2" charset="-122"/>
                          <a:cs typeface="+mn-cs"/>
                        </a:rPr>
                        <a:t>人员</a:t>
                      </a:r>
                      <a:r>
                        <a:rPr lang="zh-CN" sz="1800" kern="1200" dirty="0">
                          <a:solidFill>
                            <a:schemeClr val="tx1"/>
                          </a:solidFill>
                          <a:effectLst/>
                          <a:latin typeface="Times New Roman" panose="02020603050405020304" pitchFamily="18" charset="0"/>
                          <a:ea typeface="宋体" panose="02010600030101010101" pitchFamily="2" charset="-122"/>
                          <a:cs typeface="+mn-cs"/>
                        </a:rPr>
                        <a:t>和责任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 </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R</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R</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HR</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a:solidFill>
                            <a:schemeClr val="tx1"/>
                          </a:solidFill>
                          <a:effectLst/>
                          <a:latin typeface="Times New Roman" panose="02020603050405020304" pitchFamily="18" charset="0"/>
                          <a:ea typeface="宋体" panose="02010600030101010101" pitchFamily="2" charset="-122"/>
                          <a:cs typeface="+mn-cs"/>
                        </a:rPr>
                        <a:t>HR</a:t>
                      </a:r>
                      <a:endParaRPr lang="zh-CN" sz="18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8738611"/>
                  </a:ext>
                </a:extLst>
              </a:tr>
              <a:tr h="0">
                <a:tc>
                  <a:txBody>
                    <a:bodyPr/>
                    <a:lstStyle/>
                    <a:p>
                      <a:pPr marL="0" indent="0" algn="just" defTabSz="914400" rtl="0" eaLnBrk="1" latinLnBrk="0" hangingPunct="1">
                        <a:lnSpc>
                          <a:spcPct val="100000"/>
                        </a:lnSpc>
                        <a:spcAft>
                          <a:spcPts val="0"/>
                        </a:spcAft>
                      </a:pPr>
                      <a:r>
                        <a:rPr lang="zh-CN" sz="1800" kern="1200" dirty="0" smtClean="0">
                          <a:solidFill>
                            <a:schemeClr val="tx1"/>
                          </a:solidFill>
                          <a:effectLst/>
                          <a:latin typeface="Times New Roman" panose="02020603050405020304" pitchFamily="18" charset="0"/>
                          <a:ea typeface="宋体" panose="02010600030101010101" pitchFamily="2" charset="-122"/>
                          <a:cs typeface="+mn-cs"/>
                        </a:rPr>
                        <a:t>生命周期</a:t>
                      </a:r>
                      <a:r>
                        <a:rPr lang="zh-CN" sz="1800" kern="1200" dirty="0">
                          <a:solidFill>
                            <a:schemeClr val="tx1"/>
                          </a:solidFill>
                          <a:effectLst/>
                          <a:latin typeface="Times New Roman" panose="02020603050405020304" pitchFamily="18" charset="0"/>
                          <a:ea typeface="宋体" panose="02010600030101010101" pitchFamily="2" charset="-122"/>
                          <a:cs typeface="+mn-cs"/>
                        </a:rPr>
                        <a:t>和文档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 </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HR</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a:solidFill>
                            <a:schemeClr val="tx1"/>
                          </a:solidFill>
                          <a:effectLst/>
                          <a:latin typeface="Times New Roman" panose="02020603050405020304" pitchFamily="18" charset="0"/>
                          <a:ea typeface="宋体" panose="02010600030101010101" pitchFamily="2" charset="-122"/>
                          <a:cs typeface="+mn-cs"/>
                        </a:rPr>
                        <a:t>HR</a:t>
                      </a:r>
                      <a:endParaRPr lang="zh-CN" sz="18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Bef>
                          <a:spcPts val="795"/>
                        </a:spcBef>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HR</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Bef>
                          <a:spcPts val="795"/>
                        </a:spcBef>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HR</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454145"/>
                  </a:ext>
                </a:extLst>
              </a:tr>
              <a:tr h="0">
                <a:tc>
                  <a:txBody>
                    <a:bodyPr/>
                    <a:lstStyle/>
                    <a:p>
                      <a:pPr marL="0" indent="0" algn="just" defTabSz="914400" rtl="0" eaLnBrk="1" latinLnBrk="0" hangingPunct="1">
                        <a:lnSpc>
                          <a:spcPct val="100000"/>
                        </a:lnSpc>
                        <a:spcAft>
                          <a:spcPts val="0"/>
                        </a:spcAft>
                      </a:pPr>
                      <a:r>
                        <a:rPr lang="en-US" sz="1800" kern="1200" dirty="0" smtClean="0">
                          <a:solidFill>
                            <a:schemeClr val="tx1"/>
                          </a:solidFill>
                          <a:effectLst/>
                          <a:latin typeface="Times New Roman" panose="02020603050405020304" pitchFamily="18" charset="0"/>
                          <a:ea typeface="宋体" panose="02010600030101010101" pitchFamily="2" charset="-122"/>
                          <a:cs typeface="+mn-cs"/>
                        </a:rPr>
                        <a:t> </a:t>
                      </a:r>
                      <a:r>
                        <a:rPr lang="zh-CN" sz="1800" kern="1200" dirty="0">
                          <a:solidFill>
                            <a:schemeClr val="tx1"/>
                          </a:solidFill>
                          <a:effectLst/>
                          <a:latin typeface="Times New Roman" panose="02020603050405020304" pitchFamily="18" charset="0"/>
                          <a:ea typeface="宋体" panose="02010600030101010101" pitchFamily="2" charset="-122"/>
                          <a:cs typeface="+mn-cs"/>
                        </a:rPr>
                        <a:t>软件需求规格说明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R</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HR</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a:solidFill>
                            <a:schemeClr val="tx1"/>
                          </a:solidFill>
                          <a:effectLst/>
                          <a:latin typeface="Times New Roman" panose="02020603050405020304" pitchFamily="18" charset="0"/>
                          <a:ea typeface="宋体" panose="02010600030101010101" pitchFamily="2" charset="-122"/>
                          <a:cs typeface="+mn-cs"/>
                        </a:rPr>
                        <a:t>HR</a:t>
                      </a:r>
                      <a:endParaRPr lang="zh-CN" sz="18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a:solidFill>
                            <a:schemeClr val="tx1"/>
                          </a:solidFill>
                          <a:effectLst/>
                          <a:latin typeface="Times New Roman" panose="02020603050405020304" pitchFamily="18" charset="0"/>
                          <a:ea typeface="宋体" panose="02010600030101010101" pitchFamily="2" charset="-122"/>
                          <a:cs typeface="+mn-cs"/>
                        </a:rPr>
                        <a:t>HR</a:t>
                      </a:r>
                      <a:endParaRPr lang="zh-CN" sz="18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HR</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3194774"/>
                  </a:ext>
                </a:extLst>
              </a:tr>
              <a:tr h="0">
                <a:tc>
                  <a:txBody>
                    <a:bodyPr/>
                    <a:lstStyle/>
                    <a:p>
                      <a:pPr marL="0" indent="0" algn="just" defTabSz="914400" rtl="0" eaLnBrk="1" latinLnBrk="0" hangingPunct="1">
                        <a:lnSpc>
                          <a:spcPct val="100000"/>
                        </a:lnSpc>
                        <a:spcAft>
                          <a:spcPts val="0"/>
                        </a:spcAft>
                      </a:pPr>
                      <a:r>
                        <a:rPr lang="en-US" sz="1800" kern="1200" dirty="0" smtClean="0">
                          <a:solidFill>
                            <a:schemeClr val="tx1"/>
                          </a:solidFill>
                          <a:effectLst/>
                          <a:latin typeface="Times New Roman" panose="02020603050405020304" pitchFamily="18" charset="0"/>
                          <a:ea typeface="宋体" panose="02010600030101010101" pitchFamily="2" charset="-122"/>
                          <a:cs typeface="+mn-cs"/>
                        </a:rPr>
                        <a:t> </a:t>
                      </a:r>
                      <a:r>
                        <a:rPr lang="zh-CN" sz="1800" kern="1200" dirty="0">
                          <a:solidFill>
                            <a:schemeClr val="tx1"/>
                          </a:solidFill>
                          <a:effectLst/>
                          <a:latin typeface="Times New Roman" panose="02020603050405020304" pitchFamily="18" charset="0"/>
                          <a:ea typeface="宋体" panose="02010600030101010101" pitchFamily="2" charset="-122"/>
                          <a:cs typeface="+mn-cs"/>
                        </a:rPr>
                        <a:t>软件结构设计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 </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R</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R</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a:solidFill>
                            <a:schemeClr val="tx1"/>
                          </a:solidFill>
                          <a:effectLst/>
                          <a:latin typeface="Times New Roman" panose="02020603050405020304" pitchFamily="18" charset="0"/>
                          <a:ea typeface="宋体" panose="02010600030101010101" pitchFamily="2" charset="-122"/>
                          <a:cs typeface="+mn-cs"/>
                        </a:rPr>
                        <a:t>HR</a:t>
                      </a:r>
                      <a:endParaRPr lang="zh-CN" sz="18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HR</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7143373"/>
                  </a:ext>
                </a:extLst>
              </a:tr>
              <a:tr h="0">
                <a:tc>
                  <a:txBody>
                    <a:bodyPr/>
                    <a:lstStyle/>
                    <a:p>
                      <a:pPr marL="0" indent="0" algn="just" defTabSz="914400" rtl="0" eaLnBrk="1" latinLnBrk="0" hangingPunct="1">
                        <a:lnSpc>
                          <a:spcPct val="100000"/>
                        </a:lnSpc>
                        <a:spcAft>
                          <a:spcPts val="0"/>
                        </a:spcAft>
                      </a:pPr>
                      <a:r>
                        <a:rPr lang="zh-CN" sz="1800" kern="1200" dirty="0" smtClean="0">
                          <a:solidFill>
                            <a:schemeClr val="tx1"/>
                          </a:solidFill>
                          <a:effectLst/>
                          <a:latin typeface="Times New Roman" panose="02020603050405020304" pitchFamily="18" charset="0"/>
                          <a:ea typeface="宋体" panose="02010600030101010101" pitchFamily="2" charset="-122"/>
                          <a:cs typeface="+mn-cs"/>
                        </a:rPr>
                        <a:t>设计</a:t>
                      </a:r>
                      <a:r>
                        <a:rPr lang="zh-CN" sz="1800" kern="1200" dirty="0">
                          <a:solidFill>
                            <a:schemeClr val="tx1"/>
                          </a:solidFill>
                          <a:effectLst/>
                          <a:latin typeface="Times New Roman" panose="02020603050405020304" pitchFamily="18" charset="0"/>
                          <a:ea typeface="宋体" panose="02010600030101010101" pitchFamily="2" charset="-122"/>
                          <a:cs typeface="+mn-cs"/>
                        </a:rPr>
                        <a:t>和开发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800" b="0" kern="1200">
                          <a:solidFill>
                            <a:schemeClr val="tx1"/>
                          </a:solidFill>
                          <a:effectLst/>
                          <a:latin typeface="Times New Roman" panose="02020603050405020304" pitchFamily="18" charset="0"/>
                          <a:ea typeface="宋体" panose="02010600030101010101" pitchFamily="2" charset="-122"/>
                          <a:cs typeface="+mn-cs"/>
                        </a:rPr>
                        <a:t> </a:t>
                      </a:r>
                      <a:endParaRPr lang="zh-CN" sz="18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a:solidFill>
                            <a:schemeClr val="tx1"/>
                          </a:solidFill>
                          <a:effectLst/>
                          <a:latin typeface="Times New Roman" panose="02020603050405020304" pitchFamily="18" charset="0"/>
                          <a:ea typeface="宋体" panose="02010600030101010101" pitchFamily="2" charset="-122"/>
                          <a:cs typeface="+mn-cs"/>
                        </a:rPr>
                        <a:t>R</a:t>
                      </a:r>
                      <a:endParaRPr lang="zh-CN" sz="18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R</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a:solidFill>
                            <a:schemeClr val="tx1"/>
                          </a:solidFill>
                          <a:effectLst/>
                          <a:latin typeface="Times New Roman" panose="02020603050405020304" pitchFamily="18" charset="0"/>
                          <a:ea typeface="宋体" panose="02010600030101010101" pitchFamily="2" charset="-122"/>
                          <a:cs typeface="+mn-cs"/>
                        </a:rPr>
                        <a:t>HR</a:t>
                      </a:r>
                      <a:endParaRPr lang="zh-CN" sz="18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HR</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0753539"/>
                  </a:ext>
                </a:extLst>
              </a:tr>
              <a:tr h="0">
                <a:tc>
                  <a:txBody>
                    <a:bodyPr/>
                    <a:lstStyle/>
                    <a:p>
                      <a:pPr marL="0" indent="0" algn="just" defTabSz="914400" rtl="0" eaLnBrk="1" latinLnBrk="0" hangingPunct="1">
                        <a:lnSpc>
                          <a:spcPct val="100000"/>
                        </a:lnSpc>
                        <a:spcAft>
                          <a:spcPts val="0"/>
                        </a:spcAft>
                      </a:pPr>
                      <a:r>
                        <a:rPr lang="zh-CN" sz="1800" kern="1200" dirty="0" smtClean="0">
                          <a:solidFill>
                            <a:schemeClr val="tx1"/>
                          </a:solidFill>
                          <a:effectLst/>
                          <a:latin typeface="Times New Roman" panose="02020603050405020304" pitchFamily="18" charset="0"/>
                          <a:ea typeface="宋体" panose="02010600030101010101" pitchFamily="2" charset="-122"/>
                          <a:cs typeface="+mn-cs"/>
                        </a:rPr>
                        <a:t>验证</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 </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HR</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HR</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a:solidFill>
                            <a:schemeClr val="tx1"/>
                          </a:solidFill>
                          <a:effectLst/>
                          <a:latin typeface="Times New Roman" panose="02020603050405020304" pitchFamily="18" charset="0"/>
                          <a:ea typeface="宋体" panose="02010600030101010101" pitchFamily="2" charset="-122"/>
                          <a:cs typeface="+mn-cs"/>
                        </a:rPr>
                        <a:t>HR</a:t>
                      </a:r>
                      <a:endParaRPr lang="zh-CN" sz="18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HR</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3800534"/>
                  </a:ext>
                </a:extLst>
              </a:tr>
              <a:tr h="0">
                <a:tc>
                  <a:txBody>
                    <a:bodyPr/>
                    <a:lstStyle/>
                    <a:p>
                      <a:pPr marL="0" indent="0" algn="just" defTabSz="914400" rtl="0" eaLnBrk="1" latinLnBrk="0" hangingPunct="1">
                        <a:lnSpc>
                          <a:spcPct val="100000"/>
                        </a:lnSpc>
                        <a:spcAft>
                          <a:spcPts val="0"/>
                        </a:spcAft>
                      </a:pPr>
                      <a:r>
                        <a:rPr lang="zh-CN" sz="1800" kern="1200" dirty="0" smtClean="0">
                          <a:solidFill>
                            <a:schemeClr val="tx1"/>
                          </a:solidFill>
                          <a:effectLst/>
                          <a:latin typeface="Times New Roman" panose="02020603050405020304" pitchFamily="18" charset="0"/>
                          <a:ea typeface="宋体" panose="02010600030101010101" pitchFamily="2" charset="-122"/>
                          <a:cs typeface="+mn-cs"/>
                        </a:rPr>
                        <a:t>软硬件</a:t>
                      </a:r>
                      <a:r>
                        <a:rPr lang="zh-CN" sz="1800" kern="1200" dirty="0">
                          <a:solidFill>
                            <a:schemeClr val="tx1"/>
                          </a:solidFill>
                          <a:effectLst/>
                          <a:latin typeface="Times New Roman" panose="02020603050405020304" pitchFamily="18" charset="0"/>
                          <a:ea typeface="宋体" panose="02010600030101010101" pitchFamily="2" charset="-122"/>
                          <a:cs typeface="+mn-cs"/>
                        </a:rPr>
                        <a:t>集成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 </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a:solidFill>
                            <a:schemeClr val="tx1"/>
                          </a:solidFill>
                          <a:effectLst/>
                          <a:latin typeface="Times New Roman" panose="02020603050405020304" pitchFamily="18" charset="0"/>
                          <a:ea typeface="宋体" panose="02010600030101010101" pitchFamily="2" charset="-122"/>
                          <a:cs typeface="+mn-cs"/>
                        </a:rPr>
                        <a:t>HR</a:t>
                      </a:r>
                      <a:endParaRPr lang="zh-CN" sz="18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HR</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HR</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HR</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298222"/>
                  </a:ext>
                </a:extLst>
              </a:tr>
              <a:tr h="0">
                <a:tc>
                  <a:txBody>
                    <a:bodyPr/>
                    <a:lstStyle/>
                    <a:p>
                      <a:pPr marL="0" indent="0" algn="just" defTabSz="914400" rtl="0" eaLnBrk="1" latinLnBrk="0" hangingPunct="1">
                        <a:lnSpc>
                          <a:spcPct val="100000"/>
                        </a:lnSpc>
                        <a:spcAft>
                          <a:spcPts val="0"/>
                        </a:spcAft>
                      </a:pPr>
                      <a:r>
                        <a:rPr lang="zh-CN" sz="1800" kern="1200" dirty="0" smtClean="0">
                          <a:solidFill>
                            <a:schemeClr val="tx1"/>
                          </a:solidFill>
                          <a:effectLst/>
                          <a:latin typeface="Times New Roman" panose="02020603050405020304" pitchFamily="18" charset="0"/>
                          <a:ea typeface="宋体" panose="02010600030101010101" pitchFamily="2" charset="-122"/>
                          <a:cs typeface="+mn-cs"/>
                        </a:rPr>
                        <a:t>软件</a:t>
                      </a:r>
                      <a:r>
                        <a:rPr lang="zh-CN" sz="1800" kern="1200" dirty="0">
                          <a:solidFill>
                            <a:schemeClr val="tx1"/>
                          </a:solidFill>
                          <a:effectLst/>
                          <a:latin typeface="Times New Roman" panose="02020603050405020304" pitchFamily="18" charset="0"/>
                          <a:ea typeface="宋体" panose="02010600030101010101" pitchFamily="2" charset="-122"/>
                          <a:cs typeface="+mn-cs"/>
                        </a:rPr>
                        <a:t>确认</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 </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a:solidFill>
                            <a:schemeClr val="tx1"/>
                          </a:solidFill>
                          <a:effectLst/>
                          <a:latin typeface="Times New Roman" panose="02020603050405020304" pitchFamily="18" charset="0"/>
                          <a:ea typeface="宋体" panose="02010600030101010101" pitchFamily="2" charset="-122"/>
                          <a:cs typeface="+mn-cs"/>
                        </a:rPr>
                        <a:t>R</a:t>
                      </a:r>
                      <a:endParaRPr lang="zh-CN" sz="18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R</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HR</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HR</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9374791"/>
                  </a:ext>
                </a:extLst>
              </a:tr>
              <a:tr h="0">
                <a:tc>
                  <a:txBody>
                    <a:bodyPr/>
                    <a:lstStyle/>
                    <a:p>
                      <a:pPr marL="0" indent="0" algn="just" defTabSz="914400" rtl="0" eaLnBrk="1" latinLnBrk="0" hangingPunct="1">
                        <a:lnSpc>
                          <a:spcPct val="100000"/>
                        </a:lnSpc>
                        <a:spcAft>
                          <a:spcPts val="0"/>
                        </a:spcAft>
                      </a:pPr>
                      <a:r>
                        <a:rPr lang="zh-CN" sz="1800" kern="1200" dirty="0" smtClean="0">
                          <a:solidFill>
                            <a:schemeClr val="tx1"/>
                          </a:solidFill>
                          <a:effectLst/>
                          <a:latin typeface="Times New Roman" panose="02020603050405020304" pitchFamily="18" charset="0"/>
                          <a:ea typeface="宋体" panose="02010600030101010101" pitchFamily="2" charset="-122"/>
                          <a:cs typeface="+mn-cs"/>
                        </a:rPr>
                        <a:t>质量保证</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 </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a:solidFill>
                            <a:schemeClr val="tx1"/>
                          </a:solidFill>
                          <a:effectLst/>
                          <a:latin typeface="Times New Roman" panose="02020603050405020304" pitchFamily="18" charset="0"/>
                          <a:ea typeface="宋体" panose="02010600030101010101" pitchFamily="2" charset="-122"/>
                          <a:cs typeface="+mn-cs"/>
                        </a:rPr>
                        <a:t>HR</a:t>
                      </a:r>
                      <a:endParaRPr lang="zh-CN" sz="18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a:solidFill>
                            <a:schemeClr val="tx1"/>
                          </a:solidFill>
                          <a:effectLst/>
                          <a:latin typeface="Times New Roman" panose="02020603050405020304" pitchFamily="18" charset="0"/>
                          <a:ea typeface="宋体" panose="02010600030101010101" pitchFamily="2" charset="-122"/>
                          <a:cs typeface="+mn-cs"/>
                        </a:rPr>
                        <a:t>HR</a:t>
                      </a:r>
                      <a:endParaRPr lang="zh-CN" sz="18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HR</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HR</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9832517"/>
                  </a:ext>
                </a:extLst>
              </a:tr>
              <a:tr h="0">
                <a:tc>
                  <a:txBody>
                    <a:bodyPr/>
                    <a:lstStyle/>
                    <a:p>
                      <a:pPr marL="0" indent="0" algn="just" defTabSz="914400" rtl="0" eaLnBrk="1" latinLnBrk="0" hangingPunct="1">
                        <a:lnSpc>
                          <a:spcPct val="100000"/>
                        </a:lnSpc>
                        <a:spcAft>
                          <a:spcPts val="0"/>
                        </a:spcAft>
                      </a:pPr>
                      <a:r>
                        <a:rPr lang="zh-CN" sz="1800" kern="1200" dirty="0" smtClean="0">
                          <a:solidFill>
                            <a:schemeClr val="tx1"/>
                          </a:solidFill>
                          <a:effectLst/>
                          <a:latin typeface="Times New Roman" panose="02020603050405020304" pitchFamily="18" charset="0"/>
                          <a:ea typeface="宋体" panose="02010600030101010101" pitchFamily="2" charset="-122"/>
                          <a:cs typeface="+mn-cs"/>
                        </a:rPr>
                        <a:t>维护</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 </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a:solidFill>
                            <a:schemeClr val="tx1"/>
                          </a:solidFill>
                          <a:effectLst/>
                          <a:latin typeface="Times New Roman" panose="02020603050405020304" pitchFamily="18" charset="0"/>
                          <a:ea typeface="宋体" panose="02010600030101010101" pitchFamily="2" charset="-122"/>
                          <a:cs typeface="+mn-cs"/>
                        </a:rPr>
                        <a:t>HR</a:t>
                      </a:r>
                      <a:endParaRPr lang="zh-CN" sz="18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a:solidFill>
                            <a:schemeClr val="tx1"/>
                          </a:solidFill>
                          <a:effectLst/>
                          <a:latin typeface="Times New Roman" panose="02020603050405020304" pitchFamily="18" charset="0"/>
                          <a:ea typeface="宋体" panose="02010600030101010101" pitchFamily="2" charset="-122"/>
                          <a:cs typeface="+mn-cs"/>
                        </a:rPr>
                        <a:t>HR</a:t>
                      </a:r>
                      <a:endParaRPr lang="zh-CN" sz="1800" b="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HR</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b="0" kern="1200" dirty="0">
                          <a:solidFill>
                            <a:schemeClr val="tx1"/>
                          </a:solidFill>
                          <a:effectLst/>
                          <a:latin typeface="Times New Roman" panose="02020603050405020304" pitchFamily="18" charset="0"/>
                          <a:ea typeface="宋体" panose="02010600030101010101" pitchFamily="2" charset="-122"/>
                          <a:cs typeface="+mn-cs"/>
                        </a:rPr>
                        <a:t>HR</a:t>
                      </a:r>
                      <a:endParaRPr lang="zh-CN" sz="1800" b="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4883888"/>
                  </a:ext>
                </a:extLst>
              </a:tr>
              <a:tr h="0">
                <a:tc gridSpan="7">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注释：</a:t>
                      </a:r>
                      <a:r>
                        <a:rPr lang="en-US" sz="1800" kern="1200" dirty="0">
                          <a:solidFill>
                            <a:schemeClr val="tx1"/>
                          </a:solidFill>
                          <a:effectLst/>
                          <a:latin typeface="Times New Roman" panose="02020603050405020304" pitchFamily="18" charset="0"/>
                          <a:ea typeface="宋体" panose="02010600030101010101" pitchFamily="2" charset="-122"/>
                          <a:cs typeface="+mn-cs"/>
                        </a:rPr>
                        <a:t>R</a:t>
                      </a:r>
                      <a:r>
                        <a:rPr lang="zh-CN" sz="1800" kern="1200" dirty="0">
                          <a:solidFill>
                            <a:schemeClr val="tx1"/>
                          </a:solidFill>
                          <a:effectLst/>
                          <a:latin typeface="Times New Roman" panose="02020603050405020304" pitchFamily="18" charset="0"/>
                          <a:ea typeface="宋体" panose="02010600030101010101" pitchFamily="2" charset="-122"/>
                          <a:cs typeface="+mn-cs"/>
                        </a:rPr>
                        <a:t>：建议；</a:t>
                      </a:r>
                      <a:r>
                        <a:rPr lang="en-US" sz="1800" kern="1200" dirty="0">
                          <a:solidFill>
                            <a:schemeClr val="tx1"/>
                          </a:solidFill>
                          <a:effectLst/>
                          <a:latin typeface="Times New Roman" panose="02020603050405020304" pitchFamily="18" charset="0"/>
                          <a:ea typeface="宋体" panose="02010600030101010101" pitchFamily="2" charset="-122"/>
                          <a:cs typeface="+mn-cs"/>
                        </a:rPr>
                        <a:t>HR</a:t>
                      </a:r>
                      <a:r>
                        <a:rPr lang="zh-CN" sz="1800" kern="1200" dirty="0">
                          <a:solidFill>
                            <a:schemeClr val="tx1"/>
                          </a:solidFill>
                          <a:effectLst/>
                          <a:latin typeface="Times New Roman" panose="02020603050405020304" pitchFamily="18" charset="0"/>
                          <a:ea typeface="宋体" panose="02010600030101010101" pitchFamily="2" charset="-122"/>
                          <a:cs typeface="+mn-cs"/>
                        </a:rPr>
                        <a:t>：强烈建议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54077659"/>
                  </a:ext>
                </a:extLst>
              </a:tr>
            </a:tbl>
          </a:graphicData>
        </a:graphic>
      </p:graphicFrame>
      <p:sp>
        <p:nvSpPr>
          <p:cNvPr id="5" name="矩形 4"/>
          <p:cNvSpPr/>
          <p:nvPr/>
        </p:nvSpPr>
        <p:spPr>
          <a:xfrm>
            <a:off x="1143000" y="1366547"/>
            <a:ext cx="7462888" cy="461665"/>
          </a:xfrm>
          <a:prstGeom prst="rect">
            <a:avLst/>
          </a:prstGeom>
        </p:spPr>
        <p:txBody>
          <a:bodyPr wrap="square">
            <a:spAutoFit/>
          </a:bodyPr>
          <a:lstStyle/>
          <a:p>
            <a:r>
              <a:rPr lang="zh-CN" altLang="zh-CN" dirty="0">
                <a:cs typeface="Times New Roman" panose="02020603050405020304" pitchFamily="18" charset="0"/>
              </a:rPr>
              <a:t>同时要求对软件活动</a:t>
            </a:r>
            <a:r>
              <a:rPr lang="zh-CN" altLang="zh-CN" dirty="0" smtClean="0">
                <a:cs typeface="Times New Roman" panose="02020603050405020304" pitchFamily="18" charset="0"/>
              </a:rPr>
              <a:t>进行</a:t>
            </a:r>
            <a:r>
              <a:rPr lang="zh-CN" altLang="en-US" dirty="0" smtClean="0">
                <a:cs typeface="Times New Roman" panose="02020603050405020304" pitchFamily="18" charset="0"/>
              </a:rPr>
              <a:t>全面</a:t>
            </a:r>
            <a:r>
              <a:rPr lang="zh-CN" altLang="zh-CN" dirty="0" smtClean="0">
                <a:cs typeface="Times New Roman" panose="02020603050405020304" pitchFamily="18" charset="0"/>
              </a:rPr>
              <a:t>评估</a:t>
            </a:r>
            <a:r>
              <a:rPr lang="zh-CN" altLang="zh-CN" dirty="0">
                <a:cs typeface="Times New Roman" panose="02020603050405020304" pitchFamily="18" charset="0"/>
              </a:rPr>
              <a:t>，具体包括</a:t>
            </a:r>
            <a:r>
              <a:rPr lang="zh-CN" altLang="zh-CN" dirty="0" smtClean="0">
                <a:cs typeface="Times New Roman" panose="02020603050405020304" pitchFamily="18" charset="0"/>
              </a:rPr>
              <a:t>：</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24.4</a:t>
            </a:r>
            <a:r>
              <a:rPr lang="zh-CN" altLang="en-US" dirty="0" smtClean="0"/>
              <a:t>对应用数据配置的系统的增强</a:t>
            </a:r>
            <a:endParaRPr lang="zh-CN" altLang="en-US" dirty="0"/>
          </a:p>
        </p:txBody>
      </p:sp>
      <p:sp>
        <p:nvSpPr>
          <p:cNvPr id="3" name="内容占位符 2"/>
          <p:cNvSpPr>
            <a:spLocks noGrp="1"/>
          </p:cNvSpPr>
          <p:nvPr>
            <p:ph idx="1"/>
          </p:nvPr>
        </p:nvSpPr>
        <p:spPr/>
        <p:txBody>
          <a:bodyPr/>
          <a:lstStyle/>
          <a:p>
            <a:r>
              <a:rPr lang="zh-CN" altLang="en-US" dirty="0" smtClean="0"/>
              <a:t>从满足通用性或成本方面考虑，开发商必然会尽可能地开发出通用的系统。</a:t>
            </a:r>
            <a:endParaRPr lang="en-US" altLang="zh-CN" dirty="0" smtClean="0"/>
          </a:p>
          <a:p>
            <a:r>
              <a:rPr lang="zh-CN" altLang="en-US" dirty="0" smtClean="0"/>
              <a:t>然而，在铁路控制和保护系统中，往往必须对每个装置进行设计，以满足一个特定应用的特定需求。</a:t>
            </a:r>
            <a:endParaRPr lang="en-US" altLang="zh-CN" dirty="0" smtClean="0"/>
          </a:p>
          <a:p>
            <a:pPr lvl="1"/>
            <a:r>
              <a:rPr lang="zh-CN" altLang="en-US" dirty="0" smtClean="0"/>
              <a:t>解决办案是针对通用系统配置应用数据，以满足特定需求。</a:t>
            </a:r>
            <a:endParaRPr lang="en-US" altLang="zh-CN" dirty="0" smtClean="0"/>
          </a:p>
          <a:p>
            <a:pPr lvl="1"/>
            <a:r>
              <a:rPr lang="zh-CN" altLang="en-US" dirty="0" smtClean="0"/>
              <a:t>这样就产生了这些“由应用数据所配置的系统”，它们使用的是经过批准的通用软件，而每个设备的特定需求需要用</a:t>
            </a:r>
            <a:r>
              <a:rPr lang="en-US" dirty="0" smtClean="0"/>
              <a:t>(</a:t>
            </a:r>
            <a:r>
              <a:rPr lang="zh-CN" altLang="en-US" dirty="0" smtClean="0"/>
              <a:t>应用特定的</a:t>
            </a:r>
            <a:r>
              <a:rPr lang="en-US" dirty="0" smtClean="0"/>
              <a:t>)</a:t>
            </a:r>
            <a:r>
              <a:rPr lang="zh-CN" altLang="en-US" dirty="0" smtClean="0"/>
              <a:t>数据定义。</a:t>
            </a:r>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24.4</a:t>
            </a:r>
            <a:r>
              <a:rPr lang="zh-CN" altLang="en-US" dirty="0" smtClean="0"/>
              <a:t>对应用数据配置的系统的增强</a:t>
            </a:r>
            <a:endParaRPr lang="zh-CN" altLang="en-US" dirty="0"/>
          </a:p>
        </p:txBody>
      </p:sp>
      <p:sp>
        <p:nvSpPr>
          <p:cNvPr id="3" name="内容占位符 2"/>
          <p:cNvSpPr>
            <a:spLocks noGrp="1"/>
          </p:cNvSpPr>
          <p:nvPr>
            <p:ph idx="1"/>
          </p:nvPr>
        </p:nvSpPr>
        <p:spPr/>
        <p:txBody>
          <a:bodyPr/>
          <a:lstStyle/>
          <a:p>
            <a:r>
              <a:rPr lang="en-US" dirty="0" smtClean="0"/>
              <a:t>24.4.1 </a:t>
            </a:r>
            <a:r>
              <a:rPr lang="zh-CN" altLang="en-US" dirty="0" smtClean="0"/>
              <a:t>工作过程与生命周期</a:t>
            </a:r>
            <a:r>
              <a:rPr lang="en-US" dirty="0" smtClean="0"/>
              <a:t>	</a:t>
            </a:r>
            <a:endParaRPr lang="zh-CN" altLang="en-US" dirty="0" smtClean="0"/>
          </a:p>
          <a:p>
            <a:r>
              <a:rPr lang="en-US" dirty="0" smtClean="0"/>
              <a:t>24.4.2</a:t>
            </a:r>
            <a:r>
              <a:rPr lang="zh-CN" altLang="en-US" dirty="0" smtClean="0"/>
              <a:t>工作要求</a:t>
            </a:r>
            <a:r>
              <a:rPr lang="en-US" dirty="0" smtClean="0"/>
              <a:t>	</a:t>
            </a:r>
            <a:endParaRPr lang="zh-CN" altLang="en-US" dirty="0" smtClean="0"/>
          </a:p>
          <a:p>
            <a:r>
              <a:rPr lang="en-US" dirty="0" smtClean="0"/>
              <a:t>24.4.3 </a:t>
            </a:r>
            <a:r>
              <a:rPr lang="zh-CN" altLang="en-US" dirty="0" smtClean="0"/>
              <a:t>数据准备的增强</a:t>
            </a:r>
          </a:p>
          <a:p>
            <a:r>
              <a:rPr lang="en-US" dirty="0" smtClean="0"/>
              <a:t>24.4.4 </a:t>
            </a:r>
            <a:r>
              <a:rPr lang="zh-CN" altLang="en-US" dirty="0" smtClean="0"/>
              <a:t>软件开发过程的增强</a:t>
            </a:r>
            <a:r>
              <a:rPr lang="en-US" dirty="0" smtClean="0"/>
              <a:t>	</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24.4.1 </a:t>
            </a:r>
            <a:r>
              <a:rPr lang="zh-CN" altLang="en-US" dirty="0" smtClean="0"/>
              <a:t>工作过程与生命周期</a:t>
            </a:r>
            <a:endParaRPr lang="zh-CN" altLang="en-US" dirty="0"/>
          </a:p>
        </p:txBody>
      </p:sp>
      <p:grpSp>
        <p:nvGrpSpPr>
          <p:cNvPr id="4" name="Group 1"/>
          <p:cNvGrpSpPr>
            <a:grpSpLocks noChangeAspect="1"/>
          </p:cNvGrpSpPr>
          <p:nvPr/>
        </p:nvGrpSpPr>
        <p:grpSpPr bwMode="auto">
          <a:xfrm>
            <a:off x="1294846" y="2568548"/>
            <a:ext cx="7094429" cy="3815071"/>
            <a:chOff x="2224" y="7693"/>
            <a:chExt cx="7411" cy="4091"/>
          </a:xfrm>
        </p:grpSpPr>
        <p:sp>
          <p:nvSpPr>
            <p:cNvPr id="6" name="Rectangle 41"/>
            <p:cNvSpPr>
              <a:spLocks noChangeArrowheads="1"/>
            </p:cNvSpPr>
            <p:nvPr/>
          </p:nvSpPr>
          <p:spPr bwMode="auto">
            <a:xfrm>
              <a:off x="2526" y="7697"/>
              <a:ext cx="1608" cy="382"/>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需求规格说明</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0"/>
            <p:cNvSpPr>
              <a:spLocks noChangeArrowheads="1"/>
            </p:cNvSpPr>
            <p:nvPr/>
          </p:nvSpPr>
          <p:spPr bwMode="auto">
            <a:xfrm>
              <a:off x="3732" y="8401"/>
              <a:ext cx="1407" cy="400"/>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系统设计</a:t>
              </a:r>
            </a:p>
          </p:txBody>
        </p:sp>
        <p:sp>
          <p:nvSpPr>
            <p:cNvPr id="8" name="Rectangle 39"/>
            <p:cNvSpPr>
              <a:spLocks noChangeArrowheads="1"/>
            </p:cNvSpPr>
            <p:nvPr/>
          </p:nvSpPr>
          <p:spPr bwMode="auto">
            <a:xfrm>
              <a:off x="4123" y="9216"/>
              <a:ext cx="1407" cy="377"/>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实现</a:t>
              </a:r>
            </a:p>
          </p:txBody>
        </p:sp>
        <p:sp>
          <p:nvSpPr>
            <p:cNvPr id="9" name="Rectangle 38"/>
            <p:cNvSpPr>
              <a:spLocks noChangeArrowheads="1"/>
            </p:cNvSpPr>
            <p:nvPr/>
          </p:nvSpPr>
          <p:spPr bwMode="auto">
            <a:xfrm>
              <a:off x="3524" y="10020"/>
              <a:ext cx="1407" cy="339"/>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系统集成</a:t>
              </a:r>
            </a:p>
          </p:txBody>
        </p:sp>
        <p:sp>
          <p:nvSpPr>
            <p:cNvPr id="10" name="Rectangle 37"/>
            <p:cNvSpPr>
              <a:spLocks noChangeArrowheads="1"/>
            </p:cNvSpPr>
            <p:nvPr/>
          </p:nvSpPr>
          <p:spPr bwMode="auto">
            <a:xfrm>
              <a:off x="2679" y="10702"/>
              <a:ext cx="1608" cy="412"/>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系统批准</a:t>
              </a:r>
            </a:p>
          </p:txBody>
        </p:sp>
        <p:sp>
          <p:nvSpPr>
            <p:cNvPr id="11" name="Freeform 36"/>
            <p:cNvSpPr>
              <a:spLocks/>
            </p:cNvSpPr>
            <p:nvPr/>
          </p:nvSpPr>
          <p:spPr bwMode="auto">
            <a:xfrm>
              <a:off x="4134" y="7840"/>
              <a:ext cx="402" cy="561"/>
            </a:xfrm>
            <a:custGeom>
              <a:avLst/>
              <a:gdLst>
                <a:gd name="T0" fmla="*/ 0 w 201"/>
                <a:gd name="T1" fmla="*/ 0 h 644"/>
                <a:gd name="T2" fmla="*/ 201 w 201"/>
                <a:gd name="T3" fmla="*/ 0 h 644"/>
                <a:gd name="T4" fmla="*/ 201 w 201"/>
                <a:gd name="T5" fmla="*/ 644 h 644"/>
              </a:gdLst>
              <a:ahLst/>
              <a:cxnLst>
                <a:cxn ang="0">
                  <a:pos x="T0" y="T1"/>
                </a:cxn>
                <a:cxn ang="0">
                  <a:pos x="T2" y="T3"/>
                </a:cxn>
                <a:cxn ang="0">
                  <a:pos x="T4" y="T5"/>
                </a:cxn>
              </a:cxnLst>
              <a:rect l="0" t="0" r="r" b="b"/>
              <a:pathLst>
                <a:path w="201" h="644">
                  <a:moveTo>
                    <a:pt x="0" y="0"/>
                  </a:moveTo>
                  <a:lnTo>
                    <a:pt x="201" y="0"/>
                  </a:lnTo>
                  <a:lnTo>
                    <a:pt x="201" y="644"/>
                  </a:lnTo>
                </a:path>
              </a:pathLst>
            </a:custGeom>
            <a:noFill/>
            <a:ln w="9525">
              <a:solidFill>
                <a:srgbClr val="000000"/>
              </a:solidFill>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2" name="Freeform 35"/>
            <p:cNvSpPr>
              <a:spLocks/>
            </p:cNvSpPr>
            <p:nvPr/>
          </p:nvSpPr>
          <p:spPr bwMode="auto">
            <a:xfrm>
              <a:off x="5139" y="8562"/>
              <a:ext cx="201" cy="644"/>
            </a:xfrm>
            <a:custGeom>
              <a:avLst/>
              <a:gdLst>
                <a:gd name="T0" fmla="*/ 0 w 201"/>
                <a:gd name="T1" fmla="*/ 0 h 644"/>
                <a:gd name="T2" fmla="*/ 201 w 201"/>
                <a:gd name="T3" fmla="*/ 0 h 644"/>
                <a:gd name="T4" fmla="*/ 201 w 201"/>
                <a:gd name="T5" fmla="*/ 644 h 644"/>
              </a:gdLst>
              <a:ahLst/>
              <a:cxnLst>
                <a:cxn ang="0">
                  <a:pos x="T0" y="T1"/>
                </a:cxn>
                <a:cxn ang="0">
                  <a:pos x="T2" y="T3"/>
                </a:cxn>
                <a:cxn ang="0">
                  <a:pos x="T4" y="T5"/>
                </a:cxn>
              </a:cxnLst>
              <a:rect l="0" t="0" r="r" b="b"/>
              <a:pathLst>
                <a:path w="201" h="644">
                  <a:moveTo>
                    <a:pt x="0" y="0"/>
                  </a:moveTo>
                  <a:lnTo>
                    <a:pt x="201" y="0"/>
                  </a:lnTo>
                  <a:lnTo>
                    <a:pt x="201" y="644"/>
                  </a:lnTo>
                </a:path>
              </a:pathLst>
            </a:custGeom>
            <a:noFill/>
            <a:ln w="9525">
              <a:solidFill>
                <a:srgbClr val="000000"/>
              </a:solidFill>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3" name="Freeform 34"/>
            <p:cNvSpPr>
              <a:spLocks/>
            </p:cNvSpPr>
            <p:nvPr/>
          </p:nvSpPr>
          <p:spPr bwMode="auto">
            <a:xfrm>
              <a:off x="4922" y="9588"/>
              <a:ext cx="402" cy="644"/>
            </a:xfrm>
            <a:custGeom>
              <a:avLst/>
              <a:gdLst>
                <a:gd name="T0" fmla="*/ 402 w 402"/>
                <a:gd name="T1" fmla="*/ 0 h 644"/>
                <a:gd name="T2" fmla="*/ 402 w 402"/>
                <a:gd name="T3" fmla="*/ 644 h 644"/>
                <a:gd name="T4" fmla="*/ 0 w 402"/>
                <a:gd name="T5" fmla="*/ 644 h 644"/>
              </a:gdLst>
              <a:ahLst/>
              <a:cxnLst>
                <a:cxn ang="0">
                  <a:pos x="T0" y="T1"/>
                </a:cxn>
                <a:cxn ang="0">
                  <a:pos x="T2" y="T3"/>
                </a:cxn>
                <a:cxn ang="0">
                  <a:pos x="T4" y="T5"/>
                </a:cxn>
              </a:cxnLst>
              <a:rect l="0" t="0" r="r" b="b"/>
              <a:pathLst>
                <a:path w="402" h="644">
                  <a:moveTo>
                    <a:pt x="402" y="0"/>
                  </a:moveTo>
                  <a:lnTo>
                    <a:pt x="402" y="644"/>
                  </a:lnTo>
                  <a:lnTo>
                    <a:pt x="0" y="644"/>
                  </a:lnTo>
                </a:path>
              </a:pathLst>
            </a:custGeom>
            <a:noFill/>
            <a:ln w="9525">
              <a:solidFill>
                <a:srgbClr val="000000"/>
              </a:solidFill>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4" name="Freeform 33"/>
            <p:cNvSpPr>
              <a:spLocks/>
            </p:cNvSpPr>
            <p:nvPr/>
          </p:nvSpPr>
          <p:spPr bwMode="auto">
            <a:xfrm>
              <a:off x="3941" y="9494"/>
              <a:ext cx="193" cy="514"/>
            </a:xfrm>
            <a:custGeom>
              <a:avLst/>
              <a:gdLst>
                <a:gd name="T0" fmla="*/ 0 w 201"/>
                <a:gd name="T1" fmla="*/ 644 h 644"/>
                <a:gd name="T2" fmla="*/ 0 w 201"/>
                <a:gd name="T3" fmla="*/ 0 h 644"/>
                <a:gd name="T4" fmla="*/ 201 w 201"/>
                <a:gd name="T5" fmla="*/ 0 h 644"/>
              </a:gdLst>
              <a:ahLst/>
              <a:cxnLst>
                <a:cxn ang="0">
                  <a:pos x="T0" y="T1"/>
                </a:cxn>
                <a:cxn ang="0">
                  <a:pos x="T2" y="T3"/>
                </a:cxn>
                <a:cxn ang="0">
                  <a:pos x="T4" y="T5"/>
                </a:cxn>
              </a:cxnLst>
              <a:rect l="0" t="0" r="r" b="b"/>
              <a:pathLst>
                <a:path w="201" h="644">
                  <a:moveTo>
                    <a:pt x="0" y="644"/>
                  </a:moveTo>
                  <a:lnTo>
                    <a:pt x="0" y="0"/>
                  </a:lnTo>
                  <a:lnTo>
                    <a:pt x="201" y="0"/>
                  </a:lnTo>
                </a:path>
              </a:pathLst>
            </a:custGeom>
            <a:noFill/>
            <a:ln w="9525">
              <a:solidFill>
                <a:srgbClr val="000000"/>
              </a:solidFill>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5" name="Freeform 32"/>
            <p:cNvSpPr>
              <a:spLocks/>
            </p:cNvSpPr>
            <p:nvPr/>
          </p:nvSpPr>
          <p:spPr bwMode="auto">
            <a:xfrm>
              <a:off x="3933" y="8834"/>
              <a:ext cx="201" cy="483"/>
            </a:xfrm>
            <a:custGeom>
              <a:avLst/>
              <a:gdLst>
                <a:gd name="T0" fmla="*/ 201 w 201"/>
                <a:gd name="T1" fmla="*/ 483 h 483"/>
                <a:gd name="T2" fmla="*/ 0 w 201"/>
                <a:gd name="T3" fmla="*/ 483 h 483"/>
                <a:gd name="T4" fmla="*/ 0 w 201"/>
                <a:gd name="T5" fmla="*/ 0 h 483"/>
              </a:gdLst>
              <a:ahLst/>
              <a:cxnLst>
                <a:cxn ang="0">
                  <a:pos x="T0" y="T1"/>
                </a:cxn>
                <a:cxn ang="0">
                  <a:pos x="T2" y="T3"/>
                </a:cxn>
                <a:cxn ang="0">
                  <a:pos x="T4" y="T5"/>
                </a:cxn>
              </a:cxnLst>
              <a:rect l="0" t="0" r="r" b="b"/>
              <a:pathLst>
                <a:path w="201" h="483">
                  <a:moveTo>
                    <a:pt x="201" y="483"/>
                  </a:moveTo>
                  <a:lnTo>
                    <a:pt x="0" y="483"/>
                  </a:lnTo>
                  <a:lnTo>
                    <a:pt x="0" y="0"/>
                  </a:lnTo>
                </a:path>
              </a:pathLst>
            </a:custGeom>
            <a:noFill/>
            <a:ln w="9525">
              <a:solidFill>
                <a:srgbClr val="000000"/>
              </a:solidFill>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6" name="Freeform 31"/>
            <p:cNvSpPr>
              <a:spLocks/>
            </p:cNvSpPr>
            <p:nvPr/>
          </p:nvSpPr>
          <p:spPr bwMode="auto">
            <a:xfrm>
              <a:off x="3194" y="10167"/>
              <a:ext cx="346" cy="535"/>
            </a:xfrm>
            <a:custGeom>
              <a:avLst/>
              <a:gdLst>
                <a:gd name="T0" fmla="*/ 0 w 402"/>
                <a:gd name="T1" fmla="*/ 483 h 483"/>
                <a:gd name="T2" fmla="*/ 0 w 402"/>
                <a:gd name="T3" fmla="*/ 0 h 483"/>
                <a:gd name="T4" fmla="*/ 402 w 402"/>
                <a:gd name="T5" fmla="*/ 0 h 483"/>
              </a:gdLst>
              <a:ahLst/>
              <a:cxnLst>
                <a:cxn ang="0">
                  <a:pos x="T0" y="T1"/>
                </a:cxn>
                <a:cxn ang="0">
                  <a:pos x="T2" y="T3"/>
                </a:cxn>
                <a:cxn ang="0">
                  <a:pos x="T4" y="T5"/>
                </a:cxn>
              </a:cxnLst>
              <a:rect l="0" t="0" r="r" b="b"/>
              <a:pathLst>
                <a:path w="402" h="483">
                  <a:moveTo>
                    <a:pt x="0" y="483"/>
                  </a:moveTo>
                  <a:lnTo>
                    <a:pt x="0" y="0"/>
                  </a:lnTo>
                  <a:lnTo>
                    <a:pt x="402" y="0"/>
                  </a:lnTo>
                </a:path>
              </a:pathLst>
            </a:custGeom>
            <a:noFill/>
            <a:ln w="9525">
              <a:solidFill>
                <a:srgbClr val="000000"/>
              </a:solidFill>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Freeform 30"/>
            <p:cNvSpPr>
              <a:spLocks/>
            </p:cNvSpPr>
            <p:nvPr/>
          </p:nvSpPr>
          <p:spPr bwMode="auto">
            <a:xfrm>
              <a:off x="4287" y="10360"/>
              <a:ext cx="402" cy="502"/>
            </a:xfrm>
            <a:custGeom>
              <a:avLst/>
              <a:gdLst>
                <a:gd name="T0" fmla="*/ 402 w 402"/>
                <a:gd name="T1" fmla="*/ 0 h 644"/>
                <a:gd name="T2" fmla="*/ 402 w 402"/>
                <a:gd name="T3" fmla="*/ 644 h 644"/>
                <a:gd name="T4" fmla="*/ 0 w 402"/>
                <a:gd name="T5" fmla="*/ 644 h 644"/>
              </a:gdLst>
              <a:ahLst/>
              <a:cxnLst>
                <a:cxn ang="0">
                  <a:pos x="T0" y="T1"/>
                </a:cxn>
                <a:cxn ang="0">
                  <a:pos x="T2" y="T3"/>
                </a:cxn>
                <a:cxn ang="0">
                  <a:pos x="T4" y="T5"/>
                </a:cxn>
              </a:cxnLst>
              <a:rect l="0" t="0" r="r" b="b"/>
              <a:pathLst>
                <a:path w="402" h="644">
                  <a:moveTo>
                    <a:pt x="402" y="0"/>
                  </a:moveTo>
                  <a:lnTo>
                    <a:pt x="402" y="644"/>
                  </a:lnTo>
                  <a:lnTo>
                    <a:pt x="0" y="644"/>
                  </a:lnTo>
                </a:path>
              </a:pathLst>
            </a:custGeom>
            <a:noFill/>
            <a:ln w="9525">
              <a:solidFill>
                <a:srgbClr val="000000"/>
              </a:solidFill>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8" name="Line 29"/>
            <p:cNvSpPr>
              <a:spLocks noChangeShapeType="1"/>
            </p:cNvSpPr>
            <p:nvPr/>
          </p:nvSpPr>
          <p:spPr bwMode="auto">
            <a:xfrm flipV="1">
              <a:off x="2916" y="8079"/>
              <a:ext cx="13" cy="26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9" name="Freeform 28"/>
            <p:cNvSpPr>
              <a:spLocks/>
            </p:cNvSpPr>
            <p:nvPr/>
          </p:nvSpPr>
          <p:spPr bwMode="auto">
            <a:xfrm>
              <a:off x="3330" y="8079"/>
              <a:ext cx="402" cy="483"/>
            </a:xfrm>
            <a:custGeom>
              <a:avLst/>
              <a:gdLst>
                <a:gd name="T0" fmla="*/ 402 w 402"/>
                <a:gd name="T1" fmla="*/ 483 h 483"/>
                <a:gd name="T2" fmla="*/ 0 w 402"/>
                <a:gd name="T3" fmla="*/ 483 h 483"/>
                <a:gd name="T4" fmla="*/ 0 w 402"/>
                <a:gd name="T5" fmla="*/ 0 h 483"/>
              </a:gdLst>
              <a:ahLst/>
              <a:cxnLst>
                <a:cxn ang="0">
                  <a:pos x="T0" y="T1"/>
                </a:cxn>
                <a:cxn ang="0">
                  <a:pos x="T2" y="T3"/>
                </a:cxn>
                <a:cxn ang="0">
                  <a:pos x="T4" y="T5"/>
                </a:cxn>
              </a:cxnLst>
              <a:rect l="0" t="0" r="r" b="b"/>
              <a:pathLst>
                <a:path w="402" h="483">
                  <a:moveTo>
                    <a:pt x="402" y="483"/>
                  </a:moveTo>
                  <a:lnTo>
                    <a:pt x="0" y="483"/>
                  </a:lnTo>
                  <a:lnTo>
                    <a:pt x="0" y="0"/>
                  </a:lnTo>
                </a:path>
              </a:pathLst>
            </a:custGeom>
            <a:noFill/>
            <a:ln w="9525">
              <a:solidFill>
                <a:srgbClr val="000000"/>
              </a:solidFill>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Rectangle 27"/>
            <p:cNvSpPr>
              <a:spLocks noChangeArrowheads="1"/>
            </p:cNvSpPr>
            <p:nvPr/>
          </p:nvSpPr>
          <p:spPr bwMode="auto">
            <a:xfrm>
              <a:off x="2287" y="8703"/>
              <a:ext cx="615" cy="1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系统验证与认证</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26"/>
            <p:cNvSpPr>
              <a:spLocks noChangeArrowheads="1"/>
            </p:cNvSpPr>
            <p:nvPr/>
          </p:nvSpPr>
          <p:spPr bwMode="auto">
            <a:xfrm>
              <a:off x="3638" y="8089"/>
              <a:ext cx="804"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en-US" sz="1600" dirty="0" smtClean="0">
                  <a:cs typeface="Times New Roman" panose="02020603050405020304" pitchFamily="18" charset="0"/>
                </a:rPr>
                <a:t>验证</a:t>
              </a:r>
              <a:endParaRPr kumimoji="0" lang="zh-CN" altLang="zh-CN" sz="1600" dirty="0">
                <a:cs typeface="Times New Roman" panose="02020603050405020304" pitchFamily="18" charset="0"/>
              </a:endParaRPr>
            </a:p>
          </p:txBody>
        </p:sp>
        <p:sp>
          <p:nvSpPr>
            <p:cNvPr id="22" name="Rectangle 25"/>
            <p:cNvSpPr>
              <a:spLocks noChangeArrowheads="1"/>
            </p:cNvSpPr>
            <p:nvPr/>
          </p:nvSpPr>
          <p:spPr bwMode="auto">
            <a:xfrm>
              <a:off x="4375" y="8826"/>
              <a:ext cx="804"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en-US" sz="1600" dirty="0">
                  <a:cs typeface="Times New Roman" panose="02020603050405020304" pitchFamily="18" charset="0"/>
                </a:rPr>
                <a:t>验证</a:t>
              </a:r>
              <a:endParaRPr kumimoji="0" lang="zh-CN" altLang="zh-CN" sz="1600" dirty="0">
                <a:cs typeface="Times New Roman" panose="02020603050405020304" pitchFamily="18" charset="0"/>
              </a:endParaRPr>
            </a:p>
          </p:txBody>
        </p:sp>
        <p:sp>
          <p:nvSpPr>
            <p:cNvPr id="23" name="Rectangle 24"/>
            <p:cNvSpPr>
              <a:spLocks noChangeArrowheads="1"/>
            </p:cNvSpPr>
            <p:nvPr/>
          </p:nvSpPr>
          <p:spPr bwMode="auto">
            <a:xfrm>
              <a:off x="4235" y="9646"/>
              <a:ext cx="804"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en-US" sz="1600" dirty="0">
                  <a:cs typeface="Times New Roman" panose="02020603050405020304" pitchFamily="18" charset="0"/>
                </a:rPr>
                <a:t>验证</a:t>
              </a:r>
              <a:endParaRPr kumimoji="0" lang="zh-CN" altLang="zh-CN" sz="1600" dirty="0">
                <a:cs typeface="Times New Roman" panose="02020603050405020304" pitchFamily="18" charset="0"/>
              </a:endParaRPr>
            </a:p>
          </p:txBody>
        </p:sp>
        <p:sp>
          <p:nvSpPr>
            <p:cNvPr id="24" name="Rectangle 23"/>
            <p:cNvSpPr>
              <a:spLocks noChangeArrowheads="1"/>
            </p:cNvSpPr>
            <p:nvPr/>
          </p:nvSpPr>
          <p:spPr bwMode="auto">
            <a:xfrm>
              <a:off x="3596" y="10389"/>
              <a:ext cx="804"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en-US" sz="1600" dirty="0">
                  <a:cs typeface="Times New Roman" panose="02020603050405020304" pitchFamily="18" charset="0"/>
                </a:rPr>
                <a:t>验证</a:t>
              </a:r>
              <a:endParaRPr kumimoji="0" lang="zh-CN" altLang="zh-CN" sz="1600" dirty="0">
                <a:cs typeface="Times New Roman" panose="02020603050405020304" pitchFamily="18" charset="0"/>
              </a:endParaRPr>
            </a:p>
          </p:txBody>
        </p:sp>
        <p:sp>
          <p:nvSpPr>
            <p:cNvPr id="25" name="Rectangle 22"/>
            <p:cNvSpPr>
              <a:spLocks noChangeArrowheads="1"/>
            </p:cNvSpPr>
            <p:nvPr/>
          </p:nvSpPr>
          <p:spPr bwMode="auto">
            <a:xfrm>
              <a:off x="6247" y="7693"/>
              <a:ext cx="1505" cy="386"/>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配置规格说明</a:t>
              </a:r>
            </a:p>
          </p:txBody>
        </p:sp>
        <p:sp>
          <p:nvSpPr>
            <p:cNvPr id="26" name="Rectangle 21"/>
            <p:cNvSpPr>
              <a:spLocks noChangeArrowheads="1"/>
            </p:cNvSpPr>
            <p:nvPr/>
          </p:nvSpPr>
          <p:spPr bwMode="auto">
            <a:xfrm>
              <a:off x="7350" y="8401"/>
              <a:ext cx="1407" cy="409"/>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安装设计</a:t>
              </a:r>
            </a:p>
          </p:txBody>
        </p:sp>
        <p:sp>
          <p:nvSpPr>
            <p:cNvPr id="27" name="Rectangle 20"/>
            <p:cNvSpPr>
              <a:spLocks noChangeArrowheads="1"/>
            </p:cNvSpPr>
            <p:nvPr/>
          </p:nvSpPr>
          <p:spPr bwMode="auto">
            <a:xfrm>
              <a:off x="7752" y="9189"/>
              <a:ext cx="1407" cy="379"/>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生产</a:t>
              </a:r>
            </a:p>
          </p:txBody>
        </p:sp>
        <p:sp>
          <p:nvSpPr>
            <p:cNvPr id="28" name="Rectangle 19"/>
            <p:cNvSpPr>
              <a:spLocks noChangeArrowheads="1"/>
            </p:cNvSpPr>
            <p:nvPr/>
          </p:nvSpPr>
          <p:spPr bwMode="auto">
            <a:xfrm>
              <a:off x="7149" y="10109"/>
              <a:ext cx="1407" cy="376"/>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安装测试</a:t>
              </a:r>
            </a:p>
          </p:txBody>
        </p:sp>
        <p:sp>
          <p:nvSpPr>
            <p:cNvPr id="29" name="Rectangle 18"/>
            <p:cNvSpPr>
              <a:spLocks noChangeArrowheads="1"/>
            </p:cNvSpPr>
            <p:nvPr/>
          </p:nvSpPr>
          <p:spPr bwMode="auto">
            <a:xfrm>
              <a:off x="6351" y="10885"/>
              <a:ext cx="1608" cy="36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cs typeface="Times New Roman" panose="02020603050405020304" pitchFamily="18" charset="0"/>
                </a:rPr>
                <a:t>验收和试车</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30" name="Freeform 17"/>
            <p:cNvSpPr>
              <a:spLocks/>
            </p:cNvSpPr>
            <p:nvPr/>
          </p:nvSpPr>
          <p:spPr bwMode="auto">
            <a:xfrm>
              <a:off x="7752" y="7898"/>
              <a:ext cx="402" cy="503"/>
            </a:xfrm>
            <a:custGeom>
              <a:avLst/>
              <a:gdLst>
                <a:gd name="T0" fmla="*/ 0 w 201"/>
                <a:gd name="T1" fmla="*/ 0 h 644"/>
                <a:gd name="T2" fmla="*/ 201 w 201"/>
                <a:gd name="T3" fmla="*/ 0 h 644"/>
                <a:gd name="T4" fmla="*/ 201 w 201"/>
                <a:gd name="T5" fmla="*/ 644 h 644"/>
              </a:gdLst>
              <a:ahLst/>
              <a:cxnLst>
                <a:cxn ang="0">
                  <a:pos x="T0" y="T1"/>
                </a:cxn>
                <a:cxn ang="0">
                  <a:pos x="T2" y="T3"/>
                </a:cxn>
                <a:cxn ang="0">
                  <a:pos x="T4" y="T5"/>
                </a:cxn>
              </a:cxnLst>
              <a:rect l="0" t="0" r="r" b="b"/>
              <a:pathLst>
                <a:path w="201" h="644">
                  <a:moveTo>
                    <a:pt x="0" y="0"/>
                  </a:moveTo>
                  <a:lnTo>
                    <a:pt x="201" y="0"/>
                  </a:lnTo>
                  <a:lnTo>
                    <a:pt x="201" y="644"/>
                  </a:lnTo>
                </a:path>
              </a:pathLst>
            </a:custGeom>
            <a:noFill/>
            <a:ln w="9525">
              <a:solidFill>
                <a:srgbClr val="000000"/>
              </a:solidFill>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1" name="Freeform 16"/>
            <p:cNvSpPr>
              <a:spLocks/>
            </p:cNvSpPr>
            <p:nvPr/>
          </p:nvSpPr>
          <p:spPr bwMode="auto">
            <a:xfrm>
              <a:off x="8757" y="8562"/>
              <a:ext cx="201" cy="610"/>
            </a:xfrm>
            <a:custGeom>
              <a:avLst/>
              <a:gdLst>
                <a:gd name="T0" fmla="*/ 0 w 201"/>
                <a:gd name="T1" fmla="*/ 0 h 644"/>
                <a:gd name="T2" fmla="*/ 201 w 201"/>
                <a:gd name="T3" fmla="*/ 0 h 644"/>
                <a:gd name="T4" fmla="*/ 201 w 201"/>
                <a:gd name="T5" fmla="*/ 644 h 644"/>
              </a:gdLst>
              <a:ahLst/>
              <a:cxnLst>
                <a:cxn ang="0">
                  <a:pos x="T0" y="T1"/>
                </a:cxn>
                <a:cxn ang="0">
                  <a:pos x="T2" y="T3"/>
                </a:cxn>
                <a:cxn ang="0">
                  <a:pos x="T4" y="T5"/>
                </a:cxn>
              </a:cxnLst>
              <a:rect l="0" t="0" r="r" b="b"/>
              <a:pathLst>
                <a:path w="201" h="644">
                  <a:moveTo>
                    <a:pt x="0" y="0"/>
                  </a:moveTo>
                  <a:lnTo>
                    <a:pt x="201" y="0"/>
                  </a:lnTo>
                  <a:lnTo>
                    <a:pt x="201" y="644"/>
                  </a:lnTo>
                </a:path>
              </a:pathLst>
            </a:custGeom>
            <a:noFill/>
            <a:ln w="9525">
              <a:solidFill>
                <a:srgbClr val="000000"/>
              </a:solidFill>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2" name="Freeform 15"/>
            <p:cNvSpPr>
              <a:spLocks/>
            </p:cNvSpPr>
            <p:nvPr/>
          </p:nvSpPr>
          <p:spPr bwMode="auto">
            <a:xfrm>
              <a:off x="8556" y="9585"/>
              <a:ext cx="402" cy="644"/>
            </a:xfrm>
            <a:custGeom>
              <a:avLst/>
              <a:gdLst>
                <a:gd name="T0" fmla="*/ 402 w 402"/>
                <a:gd name="T1" fmla="*/ 0 h 644"/>
                <a:gd name="T2" fmla="*/ 402 w 402"/>
                <a:gd name="T3" fmla="*/ 644 h 644"/>
                <a:gd name="T4" fmla="*/ 0 w 402"/>
                <a:gd name="T5" fmla="*/ 644 h 644"/>
              </a:gdLst>
              <a:ahLst/>
              <a:cxnLst>
                <a:cxn ang="0">
                  <a:pos x="T0" y="T1"/>
                </a:cxn>
                <a:cxn ang="0">
                  <a:pos x="T2" y="T3"/>
                </a:cxn>
                <a:cxn ang="0">
                  <a:pos x="T4" y="T5"/>
                </a:cxn>
              </a:cxnLst>
              <a:rect l="0" t="0" r="r" b="b"/>
              <a:pathLst>
                <a:path w="402" h="644">
                  <a:moveTo>
                    <a:pt x="402" y="0"/>
                  </a:moveTo>
                  <a:lnTo>
                    <a:pt x="402" y="644"/>
                  </a:lnTo>
                  <a:lnTo>
                    <a:pt x="0" y="644"/>
                  </a:lnTo>
                </a:path>
              </a:pathLst>
            </a:custGeom>
            <a:noFill/>
            <a:ln w="9525">
              <a:solidFill>
                <a:srgbClr val="000000"/>
              </a:solidFill>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3" name="Freeform 14"/>
            <p:cNvSpPr>
              <a:spLocks/>
            </p:cNvSpPr>
            <p:nvPr/>
          </p:nvSpPr>
          <p:spPr bwMode="auto">
            <a:xfrm>
              <a:off x="7551" y="9457"/>
              <a:ext cx="201" cy="644"/>
            </a:xfrm>
            <a:custGeom>
              <a:avLst/>
              <a:gdLst>
                <a:gd name="T0" fmla="*/ 0 w 201"/>
                <a:gd name="T1" fmla="*/ 644 h 644"/>
                <a:gd name="T2" fmla="*/ 0 w 201"/>
                <a:gd name="T3" fmla="*/ 0 h 644"/>
                <a:gd name="T4" fmla="*/ 201 w 201"/>
                <a:gd name="T5" fmla="*/ 0 h 644"/>
              </a:gdLst>
              <a:ahLst/>
              <a:cxnLst>
                <a:cxn ang="0">
                  <a:pos x="T0" y="T1"/>
                </a:cxn>
                <a:cxn ang="0">
                  <a:pos x="T2" y="T3"/>
                </a:cxn>
                <a:cxn ang="0">
                  <a:pos x="T4" y="T5"/>
                </a:cxn>
              </a:cxnLst>
              <a:rect l="0" t="0" r="r" b="b"/>
              <a:pathLst>
                <a:path w="201" h="644">
                  <a:moveTo>
                    <a:pt x="0" y="644"/>
                  </a:moveTo>
                  <a:lnTo>
                    <a:pt x="0" y="0"/>
                  </a:lnTo>
                  <a:lnTo>
                    <a:pt x="201" y="0"/>
                  </a:lnTo>
                </a:path>
              </a:pathLst>
            </a:custGeom>
            <a:noFill/>
            <a:ln w="9525">
              <a:solidFill>
                <a:srgbClr val="000000"/>
              </a:solidFill>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4" name="Freeform 13"/>
            <p:cNvSpPr>
              <a:spLocks/>
            </p:cNvSpPr>
            <p:nvPr/>
          </p:nvSpPr>
          <p:spPr bwMode="auto">
            <a:xfrm>
              <a:off x="7539" y="8801"/>
              <a:ext cx="201" cy="483"/>
            </a:xfrm>
            <a:custGeom>
              <a:avLst/>
              <a:gdLst>
                <a:gd name="T0" fmla="*/ 201 w 201"/>
                <a:gd name="T1" fmla="*/ 483 h 483"/>
                <a:gd name="T2" fmla="*/ 0 w 201"/>
                <a:gd name="T3" fmla="*/ 483 h 483"/>
                <a:gd name="T4" fmla="*/ 0 w 201"/>
                <a:gd name="T5" fmla="*/ 0 h 483"/>
              </a:gdLst>
              <a:ahLst/>
              <a:cxnLst>
                <a:cxn ang="0">
                  <a:pos x="T0" y="T1"/>
                </a:cxn>
                <a:cxn ang="0">
                  <a:pos x="T2" y="T3"/>
                </a:cxn>
                <a:cxn ang="0">
                  <a:pos x="T4" y="T5"/>
                </a:cxn>
              </a:cxnLst>
              <a:rect l="0" t="0" r="r" b="b"/>
              <a:pathLst>
                <a:path w="201" h="483">
                  <a:moveTo>
                    <a:pt x="201" y="483"/>
                  </a:moveTo>
                  <a:lnTo>
                    <a:pt x="0" y="483"/>
                  </a:lnTo>
                  <a:lnTo>
                    <a:pt x="0" y="0"/>
                  </a:lnTo>
                </a:path>
              </a:pathLst>
            </a:custGeom>
            <a:noFill/>
            <a:ln w="9525">
              <a:solidFill>
                <a:srgbClr val="000000"/>
              </a:solidFill>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5" name="Freeform 12"/>
            <p:cNvSpPr>
              <a:spLocks/>
            </p:cNvSpPr>
            <p:nvPr/>
          </p:nvSpPr>
          <p:spPr bwMode="auto">
            <a:xfrm>
              <a:off x="6747" y="10387"/>
              <a:ext cx="402" cy="483"/>
            </a:xfrm>
            <a:custGeom>
              <a:avLst/>
              <a:gdLst>
                <a:gd name="T0" fmla="*/ 0 w 402"/>
                <a:gd name="T1" fmla="*/ 483 h 483"/>
                <a:gd name="T2" fmla="*/ 0 w 402"/>
                <a:gd name="T3" fmla="*/ 0 h 483"/>
                <a:gd name="T4" fmla="*/ 402 w 402"/>
                <a:gd name="T5" fmla="*/ 0 h 483"/>
              </a:gdLst>
              <a:ahLst/>
              <a:cxnLst>
                <a:cxn ang="0">
                  <a:pos x="T0" y="T1"/>
                </a:cxn>
                <a:cxn ang="0">
                  <a:pos x="T2" y="T3"/>
                </a:cxn>
                <a:cxn ang="0">
                  <a:pos x="T4" y="T5"/>
                </a:cxn>
              </a:cxnLst>
              <a:rect l="0" t="0" r="r" b="b"/>
              <a:pathLst>
                <a:path w="402" h="483">
                  <a:moveTo>
                    <a:pt x="0" y="483"/>
                  </a:moveTo>
                  <a:lnTo>
                    <a:pt x="0" y="0"/>
                  </a:lnTo>
                  <a:lnTo>
                    <a:pt x="402" y="0"/>
                  </a:lnTo>
                </a:path>
              </a:pathLst>
            </a:custGeom>
            <a:noFill/>
            <a:ln w="9525">
              <a:solidFill>
                <a:srgbClr val="000000"/>
              </a:solidFill>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6" name="Freeform 11"/>
            <p:cNvSpPr>
              <a:spLocks/>
            </p:cNvSpPr>
            <p:nvPr/>
          </p:nvSpPr>
          <p:spPr bwMode="auto">
            <a:xfrm>
              <a:off x="7966" y="10480"/>
              <a:ext cx="402" cy="529"/>
            </a:xfrm>
            <a:custGeom>
              <a:avLst/>
              <a:gdLst>
                <a:gd name="T0" fmla="*/ 402 w 402"/>
                <a:gd name="T1" fmla="*/ 0 h 644"/>
                <a:gd name="T2" fmla="*/ 402 w 402"/>
                <a:gd name="T3" fmla="*/ 644 h 644"/>
                <a:gd name="T4" fmla="*/ 0 w 402"/>
                <a:gd name="T5" fmla="*/ 644 h 644"/>
              </a:gdLst>
              <a:ahLst/>
              <a:cxnLst>
                <a:cxn ang="0">
                  <a:pos x="T0" y="T1"/>
                </a:cxn>
                <a:cxn ang="0">
                  <a:pos x="T2" y="T3"/>
                </a:cxn>
                <a:cxn ang="0">
                  <a:pos x="T4" y="T5"/>
                </a:cxn>
              </a:cxnLst>
              <a:rect l="0" t="0" r="r" b="b"/>
              <a:pathLst>
                <a:path w="402" h="644">
                  <a:moveTo>
                    <a:pt x="402" y="0"/>
                  </a:moveTo>
                  <a:lnTo>
                    <a:pt x="402" y="644"/>
                  </a:lnTo>
                  <a:lnTo>
                    <a:pt x="0" y="644"/>
                  </a:lnTo>
                </a:path>
              </a:pathLst>
            </a:custGeom>
            <a:noFill/>
            <a:ln w="9525">
              <a:solidFill>
                <a:srgbClr val="000000"/>
              </a:solidFill>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7" name="Line 10"/>
            <p:cNvSpPr>
              <a:spLocks noChangeShapeType="1"/>
            </p:cNvSpPr>
            <p:nvPr/>
          </p:nvSpPr>
          <p:spPr bwMode="auto">
            <a:xfrm flipH="1" flipV="1">
              <a:off x="6547" y="8079"/>
              <a:ext cx="23" cy="279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8" name="Freeform 9"/>
            <p:cNvSpPr>
              <a:spLocks/>
            </p:cNvSpPr>
            <p:nvPr/>
          </p:nvSpPr>
          <p:spPr bwMode="auto">
            <a:xfrm>
              <a:off x="6948" y="8079"/>
              <a:ext cx="402" cy="483"/>
            </a:xfrm>
            <a:custGeom>
              <a:avLst/>
              <a:gdLst>
                <a:gd name="T0" fmla="*/ 402 w 402"/>
                <a:gd name="T1" fmla="*/ 483 h 483"/>
                <a:gd name="T2" fmla="*/ 0 w 402"/>
                <a:gd name="T3" fmla="*/ 483 h 483"/>
                <a:gd name="T4" fmla="*/ 0 w 402"/>
                <a:gd name="T5" fmla="*/ 0 h 483"/>
              </a:gdLst>
              <a:ahLst/>
              <a:cxnLst>
                <a:cxn ang="0">
                  <a:pos x="T0" y="T1"/>
                </a:cxn>
                <a:cxn ang="0">
                  <a:pos x="T2" y="T3"/>
                </a:cxn>
                <a:cxn ang="0">
                  <a:pos x="T4" y="T5"/>
                </a:cxn>
              </a:cxnLst>
              <a:rect l="0" t="0" r="r" b="b"/>
              <a:pathLst>
                <a:path w="402" h="483">
                  <a:moveTo>
                    <a:pt x="402" y="483"/>
                  </a:moveTo>
                  <a:lnTo>
                    <a:pt x="0" y="483"/>
                  </a:lnTo>
                  <a:lnTo>
                    <a:pt x="0" y="0"/>
                  </a:lnTo>
                </a:path>
              </a:pathLst>
            </a:custGeom>
            <a:noFill/>
            <a:ln w="9525">
              <a:solidFill>
                <a:srgbClr val="000000"/>
              </a:solidFill>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9" name="Rectangle 8"/>
            <p:cNvSpPr>
              <a:spLocks noChangeArrowheads="1"/>
            </p:cNvSpPr>
            <p:nvPr/>
          </p:nvSpPr>
          <p:spPr bwMode="auto">
            <a:xfrm>
              <a:off x="5943" y="8723"/>
              <a:ext cx="615" cy="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algn="ctr" eaLnBrk="0" hangingPunct="0"/>
              <a:r>
                <a:rPr kumimoji="0" lang="zh-CN" altLang="zh-CN" sz="1600" dirty="0" smtClean="0">
                  <a:cs typeface="Times New Roman" panose="02020603050405020304" pitchFamily="18" charset="0"/>
                </a:rPr>
                <a:t>配置</a:t>
              </a:r>
              <a:r>
                <a:rPr kumimoji="0" lang="zh-CN" altLang="en-US" sz="1600" dirty="0" smtClean="0">
                  <a:cs typeface="Times New Roman" panose="02020603050405020304" pitchFamily="18" charset="0"/>
                </a:rPr>
                <a:t>验</a:t>
              </a:r>
              <a:r>
                <a:rPr kumimoji="0" lang="zh-CN" altLang="zh-CN" sz="1600" dirty="0" smtClean="0">
                  <a:cs typeface="Times New Roman" panose="02020603050405020304" pitchFamily="18" charset="0"/>
                </a:rPr>
                <a:t>证</a:t>
              </a:r>
              <a:endParaRPr kumimoji="0" lang="zh-CN" altLang="zh-CN" sz="1600" dirty="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40" name="Rectangle 7"/>
            <p:cNvSpPr>
              <a:spLocks noChangeArrowheads="1"/>
            </p:cNvSpPr>
            <p:nvPr/>
          </p:nvSpPr>
          <p:spPr bwMode="auto">
            <a:xfrm>
              <a:off x="7051" y="8079"/>
              <a:ext cx="804"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验证</a:t>
              </a:r>
            </a:p>
          </p:txBody>
        </p:sp>
        <p:sp>
          <p:nvSpPr>
            <p:cNvPr id="41" name="Rectangle 6"/>
            <p:cNvSpPr>
              <a:spLocks noChangeArrowheads="1"/>
            </p:cNvSpPr>
            <p:nvPr/>
          </p:nvSpPr>
          <p:spPr bwMode="auto">
            <a:xfrm>
              <a:off x="7460" y="8900"/>
              <a:ext cx="804"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验证</a:t>
              </a:r>
            </a:p>
          </p:txBody>
        </p:sp>
        <p:sp>
          <p:nvSpPr>
            <p:cNvPr id="42" name="Rectangle 5"/>
            <p:cNvSpPr>
              <a:spLocks noChangeArrowheads="1"/>
            </p:cNvSpPr>
            <p:nvPr/>
          </p:nvSpPr>
          <p:spPr bwMode="auto">
            <a:xfrm>
              <a:off x="7452" y="9705"/>
              <a:ext cx="804"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验证</a:t>
              </a:r>
            </a:p>
          </p:txBody>
        </p:sp>
        <p:sp>
          <p:nvSpPr>
            <p:cNvPr id="43" name="Rectangle 4"/>
            <p:cNvSpPr>
              <a:spLocks noChangeArrowheads="1"/>
            </p:cNvSpPr>
            <p:nvPr/>
          </p:nvSpPr>
          <p:spPr bwMode="auto">
            <a:xfrm>
              <a:off x="6762" y="10534"/>
              <a:ext cx="804"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验证</a:t>
              </a:r>
            </a:p>
          </p:txBody>
        </p:sp>
        <p:sp>
          <p:nvSpPr>
            <p:cNvPr id="44" name="Rectangle 3"/>
            <p:cNvSpPr>
              <a:spLocks noChangeArrowheads="1"/>
            </p:cNvSpPr>
            <p:nvPr/>
          </p:nvSpPr>
          <p:spPr bwMode="auto">
            <a:xfrm>
              <a:off x="2224" y="11224"/>
              <a:ext cx="3015" cy="50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latin typeface="楷体" panose="02010609060101010101" pitchFamily="49" charset="-122"/>
                  <a:ea typeface="楷体" panose="02010609060101010101" pitchFamily="49" charset="-122"/>
                  <a:cs typeface="Times New Roman" panose="02020603050405020304" pitchFamily="18" charset="0"/>
                </a:rPr>
                <a:t>通用系统的设计和开发过程</a:t>
              </a:r>
            </a:p>
          </p:txBody>
        </p:sp>
        <p:sp>
          <p:nvSpPr>
            <p:cNvPr id="45" name="Rectangle 2"/>
            <p:cNvSpPr>
              <a:spLocks noChangeArrowheads="1"/>
            </p:cNvSpPr>
            <p:nvPr/>
          </p:nvSpPr>
          <p:spPr bwMode="auto">
            <a:xfrm>
              <a:off x="6472" y="11301"/>
              <a:ext cx="3163"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latin typeface="楷体" panose="02010609060101010101" pitchFamily="49" charset="-122"/>
                  <a:ea typeface="楷体" panose="02010609060101010101" pitchFamily="49" charset="-122"/>
                  <a:cs typeface="Times New Roman" panose="02020603050405020304" pitchFamily="18" charset="0"/>
                </a:rPr>
                <a:t>应用数据配置系统的工程过程</a:t>
              </a:r>
            </a:p>
          </p:txBody>
        </p:sp>
      </p:grpSp>
      <p:sp>
        <p:nvSpPr>
          <p:cNvPr id="46" name="矩形 45"/>
          <p:cNvSpPr/>
          <p:nvPr/>
        </p:nvSpPr>
        <p:spPr>
          <a:xfrm>
            <a:off x="1049432" y="1135629"/>
            <a:ext cx="7495932" cy="1323439"/>
          </a:xfrm>
          <a:prstGeom prst="rect">
            <a:avLst/>
          </a:prstGeom>
        </p:spPr>
        <p:txBody>
          <a:bodyPr wrap="square">
            <a:spAutoFit/>
          </a:bodyPr>
          <a:lstStyle/>
          <a:p>
            <a:pPr algn="just">
              <a:spcAft>
                <a:spcPts val="0"/>
              </a:spcAft>
            </a:pPr>
            <a:r>
              <a:rPr lang="zh-CN" altLang="zh-CN" sz="2000" dirty="0"/>
              <a:t>该项</a:t>
            </a:r>
            <a:r>
              <a:rPr lang="zh-CN" altLang="zh-CN" sz="2000" dirty="0" smtClean="0"/>
              <a:t>工作</a:t>
            </a:r>
            <a:r>
              <a:rPr lang="zh-CN" altLang="en-US" sz="2000" dirty="0" smtClean="0"/>
              <a:t>的</a:t>
            </a:r>
            <a:endParaRPr lang="en-US" altLang="zh-CN" sz="2000" dirty="0" smtClean="0"/>
          </a:p>
          <a:p>
            <a:pPr lvl="1" algn="just">
              <a:spcAft>
                <a:spcPts val="0"/>
              </a:spcAft>
            </a:pPr>
            <a:r>
              <a:rPr lang="zh-CN" altLang="zh-CN" sz="2000" dirty="0" smtClean="0"/>
              <a:t>输入：</a:t>
            </a:r>
            <a:r>
              <a:rPr lang="en-US" altLang="zh-CN" sz="2000" dirty="0"/>
              <a:t>1) </a:t>
            </a:r>
            <a:r>
              <a:rPr lang="zh-CN" altLang="zh-CN" sz="2000" dirty="0"/>
              <a:t>软件需求规格</a:t>
            </a:r>
            <a:r>
              <a:rPr lang="zh-CN" altLang="zh-CN" sz="2000" dirty="0" smtClean="0"/>
              <a:t>说明</a:t>
            </a:r>
            <a:r>
              <a:rPr lang="zh-CN" altLang="en-US" sz="2000" dirty="0" smtClean="0"/>
              <a:t>，</a:t>
            </a:r>
            <a:r>
              <a:rPr lang="en-US" altLang="zh-CN" sz="2000" dirty="0" smtClean="0"/>
              <a:t>2</a:t>
            </a:r>
            <a:r>
              <a:rPr lang="en-US" altLang="zh-CN" sz="2000" dirty="0"/>
              <a:t>) </a:t>
            </a:r>
            <a:r>
              <a:rPr lang="zh-CN" altLang="zh-CN" sz="2000" dirty="0"/>
              <a:t>软件结构规格说明</a:t>
            </a:r>
            <a:r>
              <a:rPr lang="zh-CN" altLang="zh-CN" sz="2000" dirty="0" smtClean="0"/>
              <a:t>。</a:t>
            </a:r>
            <a:endParaRPr lang="en-US" altLang="zh-CN" sz="2000" dirty="0" smtClean="0"/>
          </a:p>
          <a:p>
            <a:pPr lvl="1" algn="just">
              <a:spcAft>
                <a:spcPts val="0"/>
              </a:spcAft>
            </a:pPr>
            <a:r>
              <a:rPr lang="zh-CN" altLang="zh-CN" sz="2000" dirty="0" smtClean="0"/>
              <a:t>输出：</a:t>
            </a:r>
            <a:r>
              <a:rPr lang="en-US" altLang="zh-CN" sz="2000" dirty="0"/>
              <a:t>1) </a:t>
            </a:r>
            <a:r>
              <a:rPr lang="zh-CN" altLang="zh-CN" sz="2000" dirty="0"/>
              <a:t>应用特定的规格说明，</a:t>
            </a:r>
            <a:r>
              <a:rPr lang="en-US" altLang="zh-CN" sz="2000" dirty="0"/>
              <a:t>2) </a:t>
            </a:r>
            <a:r>
              <a:rPr lang="zh-CN" altLang="zh-CN" sz="2000" dirty="0"/>
              <a:t>数据准备计划，</a:t>
            </a:r>
            <a:r>
              <a:rPr lang="en-US" altLang="zh-CN" sz="2000" dirty="0"/>
              <a:t>3) </a:t>
            </a:r>
            <a:r>
              <a:rPr lang="zh-CN" altLang="zh-CN" sz="2000" dirty="0"/>
              <a:t>数据测试计划，以及</a:t>
            </a:r>
            <a:r>
              <a:rPr lang="en-US" altLang="zh-CN" sz="2000" dirty="0"/>
              <a:t>4) </a:t>
            </a:r>
            <a:r>
              <a:rPr lang="zh-CN" altLang="zh-CN" sz="2000" dirty="0"/>
              <a:t>数据测试报告。</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24.4.2</a:t>
            </a:r>
            <a:r>
              <a:rPr lang="zh-CN" altLang="en-US" dirty="0" smtClean="0"/>
              <a:t>工作要求</a:t>
            </a:r>
            <a:endParaRPr lang="zh-CN" altLang="en-US" dirty="0"/>
          </a:p>
        </p:txBody>
      </p:sp>
      <p:sp>
        <p:nvSpPr>
          <p:cNvPr id="3" name="内容占位符 2"/>
          <p:cNvSpPr>
            <a:spLocks noGrp="1"/>
          </p:cNvSpPr>
          <p:nvPr>
            <p:ph idx="1"/>
          </p:nvPr>
        </p:nvSpPr>
        <p:spPr/>
        <p:txBody>
          <a:bodyPr/>
          <a:lstStyle/>
          <a:p>
            <a:r>
              <a:rPr lang="zh-CN" altLang="en-US" dirty="0" smtClean="0"/>
              <a:t>首先，需求阶段要完成应用的需求规格说明</a:t>
            </a:r>
            <a:endParaRPr lang="en-US" altLang="zh-CN" dirty="0" smtClean="0"/>
          </a:p>
          <a:p>
            <a:pPr lvl="1"/>
            <a:r>
              <a:rPr lang="zh-CN" altLang="en-US" dirty="0" smtClean="0"/>
              <a:t>包括个体安装（例如轨道布局、信号位置、限速）所特定的需求，以及该应用必须遵循的标准（如信号原理、系统安全完整性水平）。</a:t>
            </a:r>
          </a:p>
          <a:p>
            <a:r>
              <a:rPr lang="zh-CN" altLang="en-US" dirty="0" smtClean="0"/>
              <a:t>第二， 进行整体安装设计</a:t>
            </a:r>
            <a:endParaRPr lang="en-US" altLang="zh-CN" dirty="0" smtClean="0"/>
          </a:p>
          <a:p>
            <a:pPr lvl="1"/>
            <a:r>
              <a:rPr lang="zh-CN" altLang="en-US" dirty="0" smtClean="0"/>
              <a:t>定义系统体系结构，并且指出要采用的通用软件组件的数量和类型。将需求中规定的功能分配给这些组件，并且要确定每个组件的物理位置。</a:t>
            </a:r>
          </a:p>
          <a:p>
            <a:r>
              <a:rPr lang="zh-CN" altLang="en-US" dirty="0" smtClean="0"/>
              <a:t>第三，准备数据</a:t>
            </a:r>
            <a:endParaRPr lang="en-US" altLang="zh-CN" dirty="0" smtClean="0"/>
          </a:p>
          <a:p>
            <a:pPr lvl="1"/>
            <a:r>
              <a:rPr lang="zh-CN" altLang="en-US" dirty="0" smtClean="0"/>
              <a:t>包括特定信息的产生</a:t>
            </a:r>
            <a:r>
              <a:rPr lang="en-US" dirty="0" smtClean="0"/>
              <a:t>(</a:t>
            </a:r>
            <a:r>
              <a:rPr lang="zh-CN" altLang="en-US" dirty="0" smtClean="0"/>
              <a:t>例如，控制表</a:t>
            </a:r>
            <a:r>
              <a:rPr lang="en-US" dirty="0" smtClean="0"/>
              <a:t>)</a:t>
            </a:r>
            <a:r>
              <a:rPr lang="zh-CN" altLang="en-US" dirty="0" smtClean="0"/>
              <a:t>，数据元编码和编译，检查，以及其它验证活动，并对应用数据进行测试。</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24.4.2</a:t>
            </a:r>
            <a:r>
              <a:rPr lang="zh-CN" altLang="en-US" dirty="0" smtClean="0"/>
              <a:t>工作要求</a:t>
            </a:r>
            <a:endParaRPr lang="zh-CN" altLang="en-US" dirty="0"/>
          </a:p>
        </p:txBody>
      </p:sp>
      <p:sp>
        <p:nvSpPr>
          <p:cNvPr id="3" name="内容占位符 2"/>
          <p:cNvSpPr>
            <a:spLocks noGrp="1"/>
          </p:cNvSpPr>
          <p:nvPr>
            <p:ph idx="1"/>
          </p:nvPr>
        </p:nvSpPr>
        <p:spPr/>
        <p:txBody>
          <a:bodyPr/>
          <a:lstStyle/>
          <a:p>
            <a:r>
              <a:rPr lang="zh-CN" altLang="en-US" dirty="0" smtClean="0"/>
              <a:t>第四，进行集成和验收</a:t>
            </a:r>
            <a:r>
              <a:rPr lang="en-US" altLang="zh-CN" b="1" dirty="0" smtClean="0"/>
              <a:t>.</a:t>
            </a:r>
          </a:p>
          <a:p>
            <a:pPr lvl="1"/>
            <a:r>
              <a:rPr lang="zh-CN" altLang="en-US" dirty="0" smtClean="0"/>
              <a:t>有些系统要把应用数据与通用硬件和软件集成在一起，并在现场安装之前进行工厂测试。</a:t>
            </a:r>
            <a:endParaRPr lang="en-US" altLang="zh-CN" dirty="0" smtClean="0"/>
          </a:p>
          <a:p>
            <a:pPr lvl="1"/>
            <a:r>
              <a:rPr lang="zh-CN" altLang="en-US" dirty="0" smtClean="0"/>
              <a:t>设备要在现场安装，并对新设备进行集成测试。</a:t>
            </a:r>
          </a:p>
          <a:p>
            <a:r>
              <a:rPr lang="zh-CN" altLang="en-US" dirty="0" smtClean="0"/>
              <a:t>第五，所提交的系统应当作为一个完全运行的系统，最终验收过程要针对整个安装进行。</a:t>
            </a:r>
          </a:p>
          <a:p>
            <a:r>
              <a:rPr lang="zh-CN" altLang="en-US" dirty="0" smtClean="0"/>
              <a:t>最后，进行确认和评估。</a:t>
            </a:r>
            <a:endParaRPr lang="en-US" altLang="zh-CN" dirty="0" smtClean="0"/>
          </a:p>
          <a:p>
            <a:pPr lvl="1"/>
            <a:r>
              <a:rPr lang="zh-CN" altLang="en-US" dirty="0" smtClean="0"/>
              <a:t>要审查生命周期的每个阶段的工作。</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24.4.3 </a:t>
            </a:r>
            <a:r>
              <a:rPr lang="zh-CN" altLang="en-US" dirty="0" smtClean="0"/>
              <a:t>数据准备的增强</a:t>
            </a:r>
            <a:endParaRPr lang="zh-CN" altLang="en-US" dirty="0"/>
          </a:p>
        </p:txBody>
      </p:sp>
      <p:sp>
        <p:nvSpPr>
          <p:cNvPr id="3" name="内容占位符 2"/>
          <p:cNvSpPr>
            <a:spLocks noGrp="1"/>
          </p:cNvSpPr>
          <p:nvPr>
            <p:ph idx="1"/>
          </p:nvPr>
        </p:nvSpPr>
        <p:spPr/>
        <p:txBody>
          <a:bodyPr/>
          <a:lstStyle/>
          <a:p>
            <a:r>
              <a:rPr lang="zh-CN" altLang="en-US" dirty="0" smtClean="0"/>
              <a:t>在系统的软件设计阶段，应当形成一份数据准备计划，以确定数据准备过程的文档结构。</a:t>
            </a:r>
            <a:endParaRPr lang="en-US" altLang="zh-CN" dirty="0" smtClean="0"/>
          </a:p>
          <a:p>
            <a:pPr lvl="1"/>
            <a:r>
              <a:rPr lang="zh-CN" altLang="en-US" dirty="0" smtClean="0"/>
              <a:t>数据准备计划应当对数据准备生命周期中所采用的任何硬件或软件工具分配一个安全完整性水平。</a:t>
            </a:r>
            <a:endParaRPr lang="en-US" altLang="zh-CN" dirty="0" smtClean="0"/>
          </a:p>
          <a:p>
            <a:r>
              <a:rPr lang="zh-CN" altLang="en-US" dirty="0" smtClean="0"/>
              <a:t>数据准备计划应当对数据准备生命周期中所采用的任何硬件或软件工具分配一个安全完整性水平。</a:t>
            </a:r>
          </a:p>
          <a:p>
            <a:r>
              <a:rPr lang="zh-CN" altLang="en-US" dirty="0" smtClean="0"/>
              <a:t>用清单和列表给出确认、测试、验证和评估报告，以便降低编写每个安装文件的工作量。</a:t>
            </a:r>
            <a:endParaRPr lang="en-US" altLang="zh-CN" dirty="0" smtClean="0"/>
          </a:p>
          <a:p>
            <a:pPr lvl="1"/>
            <a:r>
              <a:rPr lang="zh-CN" altLang="en-US" dirty="0" smtClean="0"/>
              <a:t>并将结果记录在数据测试报告中。</a:t>
            </a:r>
          </a:p>
          <a:p>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24.4.4 </a:t>
            </a:r>
            <a:r>
              <a:rPr lang="zh-CN" altLang="en-US" dirty="0" smtClean="0"/>
              <a:t>软件开发过程的增强</a:t>
            </a:r>
            <a:endParaRPr lang="zh-CN" altLang="en-US" dirty="0"/>
          </a:p>
        </p:txBody>
      </p:sp>
      <p:sp>
        <p:nvSpPr>
          <p:cNvPr id="3" name="内容占位符 2"/>
          <p:cNvSpPr>
            <a:spLocks noGrp="1"/>
          </p:cNvSpPr>
          <p:nvPr>
            <p:ph idx="1"/>
          </p:nvPr>
        </p:nvSpPr>
        <p:spPr/>
        <p:txBody>
          <a:bodyPr/>
          <a:lstStyle/>
          <a:p>
            <a:r>
              <a:rPr lang="zh-CN" altLang="en-US" dirty="0" smtClean="0"/>
              <a:t>针对数据配置的软件</a:t>
            </a:r>
            <a:r>
              <a:rPr lang="en-US" altLang="zh-CN" dirty="0" smtClean="0"/>
              <a:t>:</a:t>
            </a:r>
          </a:p>
          <a:p>
            <a:pPr lvl="1"/>
            <a:r>
              <a:rPr lang="zh-CN" altLang="en-US" dirty="0" smtClean="0"/>
              <a:t>在软件需求分析阶段，应当识别每个系统和子系统中的应用数据的功能。</a:t>
            </a:r>
            <a:endParaRPr lang="en-US" altLang="zh-CN" dirty="0" smtClean="0"/>
          </a:p>
          <a:p>
            <a:pPr lvl="2"/>
            <a:r>
              <a:rPr lang="zh-CN" altLang="en-US" dirty="0" smtClean="0"/>
              <a:t>分配给每个子系统的系统安全完整性等级决定了安装数据开发所要采用的标准。</a:t>
            </a:r>
          </a:p>
          <a:p>
            <a:pPr lvl="1"/>
            <a:r>
              <a:rPr lang="zh-CN" altLang="en-US" dirty="0" smtClean="0"/>
              <a:t>在软件设计阶段，规定通用软件和应用数据之间的详细接口。</a:t>
            </a:r>
          </a:p>
          <a:p>
            <a:pPr lvl="1"/>
            <a:r>
              <a:rPr lang="zh-CN" altLang="en-US" dirty="0" smtClean="0"/>
              <a:t>在软件模块设计阶段，强制将程序代码和数据严格区分，即，应当可以重新编译和更新通用软件或数据二者中的任何一个，而不是同时更新，除非软件和数据之间的接口有变化。</a:t>
            </a:r>
            <a:endParaRPr lang="en-US" altLang="zh-CN" dirty="0" smtClean="0"/>
          </a:p>
          <a:p>
            <a:pPr lvl="2"/>
            <a:r>
              <a:rPr lang="zh-CN" altLang="en-US" dirty="0" smtClean="0"/>
              <a:t>同样地，应用特定数据应当与其它数据区分开来。</a:t>
            </a:r>
          </a:p>
          <a:p>
            <a:pPr lvl="1"/>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24.1 </a:t>
            </a:r>
            <a:r>
              <a:rPr lang="zh-CN" altLang="en-US" dirty="0" smtClean="0"/>
              <a:t>铁路系统的安全要求</a:t>
            </a:r>
            <a:endParaRPr lang="zh-CN" altLang="en-US" dirty="0"/>
          </a:p>
        </p:txBody>
      </p:sp>
      <p:sp>
        <p:nvSpPr>
          <p:cNvPr id="3" name="内容占位符 2"/>
          <p:cNvSpPr>
            <a:spLocks noGrp="1"/>
          </p:cNvSpPr>
          <p:nvPr>
            <p:ph idx="1"/>
          </p:nvPr>
        </p:nvSpPr>
        <p:spPr/>
        <p:txBody>
          <a:bodyPr/>
          <a:lstStyle/>
          <a:p>
            <a:r>
              <a:rPr lang="en-US" dirty="0" smtClean="0"/>
              <a:t>24.1.1 </a:t>
            </a:r>
            <a:r>
              <a:rPr lang="zh-CN" altLang="en-US" dirty="0" smtClean="0"/>
              <a:t>总体要求</a:t>
            </a:r>
          </a:p>
          <a:p>
            <a:r>
              <a:rPr lang="en-US" dirty="0" smtClean="0"/>
              <a:t>24.1.2 </a:t>
            </a:r>
            <a:r>
              <a:rPr lang="zh-CN" altLang="en-US" dirty="0" smtClean="0"/>
              <a:t>系统安全完整性等级</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24.4.4 </a:t>
            </a:r>
            <a:r>
              <a:rPr lang="zh-CN" altLang="en-US" dirty="0" smtClean="0"/>
              <a:t>软件开发过程的增强</a:t>
            </a:r>
            <a:endParaRPr lang="zh-CN" altLang="en-US" dirty="0"/>
          </a:p>
        </p:txBody>
      </p:sp>
      <p:sp>
        <p:nvSpPr>
          <p:cNvPr id="3" name="内容占位符 2"/>
          <p:cNvSpPr>
            <a:spLocks noGrp="1"/>
          </p:cNvSpPr>
          <p:nvPr>
            <p:ph idx="1"/>
          </p:nvPr>
        </p:nvSpPr>
        <p:spPr/>
        <p:txBody>
          <a:bodyPr/>
          <a:lstStyle/>
          <a:p>
            <a:pPr lvl="1"/>
            <a:r>
              <a:rPr lang="zh-CN" altLang="en-US" dirty="0" smtClean="0"/>
              <a:t>在软件维护阶段，必须确保变更控制步骤。</a:t>
            </a:r>
            <a:endParaRPr lang="en-US" altLang="zh-CN" dirty="0" smtClean="0"/>
          </a:p>
          <a:p>
            <a:pPr lvl="2"/>
            <a:r>
              <a:rPr lang="zh-CN" altLang="en-US" dirty="0" smtClean="0"/>
              <a:t>只有在已经确定修改的软件与原来的数据兼容，或数据已经进行了必要的修改之后，才能对通用软件做修改</a:t>
            </a:r>
          </a:p>
          <a:p>
            <a:pPr lvl="1"/>
            <a:r>
              <a:rPr lang="zh-CN" altLang="en-US" dirty="0" smtClean="0"/>
              <a:t>在软件验证过程和软件确认阶段，必须确保数据的所有相关组合都得到了考虑。</a:t>
            </a:r>
          </a:p>
          <a:p>
            <a:pPr lvl="1"/>
            <a:r>
              <a:rPr lang="zh-CN" altLang="en-US" dirty="0" smtClean="0"/>
              <a:t>设计的通用软件要能检测已被破坏的配置数据。</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24.5 “7.23”</a:t>
            </a:r>
            <a:r>
              <a:rPr lang="zh-CN" altLang="en-US" dirty="0" smtClean="0"/>
              <a:t>铁路重大事故</a:t>
            </a:r>
            <a:endParaRPr lang="zh-CN" altLang="en-US" dirty="0"/>
          </a:p>
        </p:txBody>
      </p:sp>
      <p:sp>
        <p:nvSpPr>
          <p:cNvPr id="3" name="内容占位符 2"/>
          <p:cNvSpPr>
            <a:spLocks noGrp="1"/>
          </p:cNvSpPr>
          <p:nvPr>
            <p:ph idx="1"/>
          </p:nvPr>
        </p:nvSpPr>
        <p:spPr>
          <a:xfrm>
            <a:off x="990600" y="1295400"/>
            <a:ext cx="8001000" cy="1326776"/>
          </a:xfrm>
        </p:spPr>
        <p:txBody>
          <a:bodyPr/>
          <a:lstStyle/>
          <a:p>
            <a:r>
              <a:rPr lang="en-US" sz="2000" dirty="0" smtClean="0"/>
              <a:t>2011</a:t>
            </a:r>
            <a:r>
              <a:rPr lang="zh-CN" altLang="en-US" sz="2000" dirty="0" smtClean="0"/>
              <a:t>年</a:t>
            </a:r>
            <a:r>
              <a:rPr lang="en-US" sz="2000" dirty="0" smtClean="0"/>
              <a:t>7</a:t>
            </a:r>
            <a:r>
              <a:rPr lang="zh-CN" altLang="en-US" sz="2000" dirty="0" smtClean="0"/>
              <a:t>月</a:t>
            </a:r>
            <a:r>
              <a:rPr lang="en-US" sz="2000" dirty="0" smtClean="0"/>
              <a:t>23</a:t>
            </a:r>
            <a:r>
              <a:rPr lang="zh-CN" altLang="en-US" sz="2000" dirty="0" smtClean="0"/>
              <a:t>日</a:t>
            </a:r>
            <a:r>
              <a:rPr lang="en-US" sz="2000" dirty="0" smtClean="0"/>
              <a:t>20</a:t>
            </a:r>
            <a:r>
              <a:rPr lang="zh-CN" altLang="en-US" sz="2000" dirty="0" smtClean="0"/>
              <a:t>时</a:t>
            </a:r>
            <a:r>
              <a:rPr lang="en-US" sz="2000" dirty="0" smtClean="0"/>
              <a:t>30</a:t>
            </a:r>
            <a:r>
              <a:rPr lang="zh-CN" altLang="en-US" sz="2000" dirty="0" smtClean="0"/>
              <a:t>分</a:t>
            </a:r>
            <a:r>
              <a:rPr lang="en-US" sz="2000" dirty="0" smtClean="0"/>
              <a:t>05</a:t>
            </a:r>
            <a:r>
              <a:rPr lang="zh-CN" altLang="en-US" sz="2000" dirty="0" smtClean="0"/>
              <a:t>秒，“甬温”线浙江省温州市境内，由北京南站开往福州站的</a:t>
            </a:r>
            <a:r>
              <a:rPr lang="en-US" sz="2000" dirty="0" smtClean="0"/>
              <a:t>D301</a:t>
            </a:r>
            <a:r>
              <a:rPr lang="zh-CN" altLang="en-US" sz="2000" dirty="0" smtClean="0"/>
              <a:t>次列车与杭州站开往福州南站的</a:t>
            </a:r>
            <a:r>
              <a:rPr lang="en-US" sz="2000" dirty="0" smtClean="0"/>
              <a:t>D3115</a:t>
            </a:r>
            <a:r>
              <a:rPr lang="zh-CN" altLang="en-US" sz="2000" dirty="0" smtClean="0"/>
              <a:t>次列车发生动车组列车</a:t>
            </a:r>
            <a:r>
              <a:rPr lang="zh-CN" altLang="en-US" sz="2000" b="1" i="1" dirty="0" smtClean="0"/>
              <a:t>追尾事故</a:t>
            </a:r>
            <a:r>
              <a:rPr lang="zh-CN" altLang="en-US" sz="2000" dirty="0" smtClean="0"/>
              <a:t>，</a:t>
            </a:r>
            <a:r>
              <a:rPr lang="zh-CN" altLang="en-US" sz="2000" b="1" dirty="0" smtClean="0">
                <a:solidFill>
                  <a:srgbClr val="FF0000"/>
                </a:solidFill>
              </a:rPr>
              <a:t>造成</a:t>
            </a:r>
            <a:r>
              <a:rPr lang="en-US" sz="2000" b="1" dirty="0" smtClean="0">
                <a:solidFill>
                  <a:srgbClr val="FF0000"/>
                </a:solidFill>
              </a:rPr>
              <a:t>40</a:t>
            </a:r>
            <a:r>
              <a:rPr lang="zh-CN" altLang="en-US" sz="2000" b="1" dirty="0" smtClean="0">
                <a:solidFill>
                  <a:srgbClr val="FF0000"/>
                </a:solidFill>
              </a:rPr>
              <a:t>人死亡、</a:t>
            </a:r>
            <a:r>
              <a:rPr lang="en-US" sz="2000" b="1" dirty="0" smtClean="0">
                <a:solidFill>
                  <a:srgbClr val="FF0000"/>
                </a:solidFill>
              </a:rPr>
              <a:t>172</a:t>
            </a:r>
            <a:r>
              <a:rPr lang="zh-CN" altLang="en-US" sz="2000" b="1" dirty="0" smtClean="0">
                <a:solidFill>
                  <a:srgbClr val="FF0000"/>
                </a:solidFill>
              </a:rPr>
              <a:t>人受伤，中断行车</a:t>
            </a:r>
            <a:r>
              <a:rPr lang="en-US" sz="2000" b="1" dirty="0" smtClean="0">
                <a:solidFill>
                  <a:srgbClr val="FF0000"/>
                </a:solidFill>
              </a:rPr>
              <a:t>32</a:t>
            </a:r>
            <a:r>
              <a:rPr lang="zh-CN" altLang="en-US" sz="2000" b="1" dirty="0" smtClean="0">
                <a:solidFill>
                  <a:srgbClr val="FF0000"/>
                </a:solidFill>
              </a:rPr>
              <a:t>小时</a:t>
            </a:r>
            <a:r>
              <a:rPr lang="en-US" sz="2000" b="1" dirty="0" smtClean="0">
                <a:solidFill>
                  <a:srgbClr val="FF0000"/>
                </a:solidFill>
              </a:rPr>
              <a:t>35</a:t>
            </a:r>
            <a:r>
              <a:rPr lang="zh-CN" altLang="en-US" sz="2000" b="1" dirty="0" smtClean="0">
                <a:solidFill>
                  <a:srgbClr val="FF0000"/>
                </a:solidFill>
              </a:rPr>
              <a:t>分，直接经济损失</a:t>
            </a:r>
            <a:r>
              <a:rPr lang="en-US" sz="2000" b="1" dirty="0" smtClean="0">
                <a:solidFill>
                  <a:srgbClr val="FF0000"/>
                </a:solidFill>
              </a:rPr>
              <a:t>19371.65</a:t>
            </a:r>
            <a:r>
              <a:rPr lang="zh-CN" altLang="en-US" sz="2000" b="1" dirty="0" smtClean="0">
                <a:solidFill>
                  <a:srgbClr val="FF0000"/>
                </a:solidFill>
              </a:rPr>
              <a:t>万元</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6023" y="3999722"/>
            <a:ext cx="3807977" cy="280240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768" y="2827983"/>
            <a:ext cx="6350000" cy="166370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4343765"/>
            <a:ext cx="2386853" cy="1584002"/>
          </a:xfrm>
          <a:prstGeom prst="rect">
            <a:avLst/>
          </a:prstGeom>
        </p:spPr>
      </p:pic>
      <p:sp>
        <p:nvSpPr>
          <p:cNvPr id="9" name="矩形 8"/>
          <p:cNvSpPr/>
          <p:nvPr/>
        </p:nvSpPr>
        <p:spPr>
          <a:xfrm>
            <a:off x="889747" y="5927767"/>
            <a:ext cx="3262432" cy="338554"/>
          </a:xfrm>
          <a:prstGeom prst="rect">
            <a:avLst/>
          </a:prstGeom>
        </p:spPr>
        <p:txBody>
          <a:bodyPr wrap="none">
            <a:spAutoFit/>
          </a:bodyPr>
          <a:lstStyle/>
          <a:p>
            <a:r>
              <a:rPr lang="zh-CN" altLang="en-US" sz="1600" dirty="0">
                <a:latin typeface="宋体" panose="02010600030101010101" pitchFamily="2" charset="-122"/>
              </a:rPr>
              <a:t>张德</a:t>
            </a:r>
            <a:r>
              <a:rPr lang="zh-CN" altLang="en-US" sz="1600" dirty="0" smtClean="0">
                <a:latin typeface="宋体" panose="02010600030101010101" pitchFamily="2" charset="-122"/>
              </a:rPr>
              <a:t>江副总理在</a:t>
            </a:r>
            <a:r>
              <a:rPr lang="zh-CN" altLang="en-US" sz="1600" dirty="0">
                <a:latin typeface="宋体" panose="02010600030101010101" pitchFamily="2" charset="-122"/>
              </a:rPr>
              <a:t>事故现场指导救援</a:t>
            </a:r>
            <a:endParaRPr lang="zh-CN" altLang="en-US" sz="16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2460" y="3440500"/>
            <a:ext cx="4404606" cy="320907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497" y="1297891"/>
            <a:ext cx="3073903" cy="194214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5151" y="4058016"/>
            <a:ext cx="2541051" cy="2390898"/>
          </a:xfrm>
          <a:prstGeom prst="rect">
            <a:avLst/>
          </a:prstGeom>
        </p:spPr>
      </p:pic>
      <p:sp>
        <p:nvSpPr>
          <p:cNvPr id="8" name="矩形 7"/>
          <p:cNvSpPr/>
          <p:nvPr/>
        </p:nvSpPr>
        <p:spPr>
          <a:xfrm>
            <a:off x="980497" y="3240039"/>
            <a:ext cx="3611560" cy="584775"/>
          </a:xfrm>
          <a:prstGeom prst="rect">
            <a:avLst/>
          </a:prstGeom>
        </p:spPr>
        <p:txBody>
          <a:bodyPr wrap="square">
            <a:spAutoFit/>
          </a:bodyPr>
          <a:lstStyle/>
          <a:p>
            <a:r>
              <a:rPr lang="zh-CN" altLang="en-US" sz="1600" dirty="0" smtClean="0">
                <a:solidFill>
                  <a:srgbClr val="333333"/>
                </a:solidFill>
                <a:latin typeface="arial" panose="020B0604020202020204" pitchFamily="34" charset="0"/>
              </a:rPr>
              <a:t>温家宝</a:t>
            </a:r>
            <a:r>
              <a:rPr lang="zh-CN" altLang="en-US" sz="1600" dirty="0">
                <a:solidFill>
                  <a:srgbClr val="333333"/>
                </a:solidFill>
                <a:latin typeface="arial" panose="020B0604020202020204" pitchFamily="34" charset="0"/>
              </a:rPr>
              <a:t>总理</a:t>
            </a:r>
            <a:r>
              <a:rPr lang="en-US" altLang="zh-CN" sz="1600" dirty="0" smtClean="0">
                <a:solidFill>
                  <a:srgbClr val="333333"/>
                </a:solidFill>
                <a:latin typeface="arial" panose="020B0604020202020204" pitchFamily="34" charset="0"/>
              </a:rPr>
              <a:t>2011</a:t>
            </a:r>
            <a:r>
              <a:rPr lang="zh-CN" altLang="en-US" sz="1600" dirty="0">
                <a:solidFill>
                  <a:srgbClr val="333333"/>
                </a:solidFill>
                <a:latin typeface="arial" panose="020B0604020202020204" pitchFamily="34" charset="0"/>
              </a:rPr>
              <a:t>年</a:t>
            </a:r>
            <a:r>
              <a:rPr lang="en-US" altLang="zh-CN" sz="1600" dirty="0">
                <a:solidFill>
                  <a:srgbClr val="333333"/>
                </a:solidFill>
                <a:latin typeface="arial" panose="020B0604020202020204" pitchFamily="34" charset="0"/>
              </a:rPr>
              <a:t>7</a:t>
            </a:r>
            <a:r>
              <a:rPr lang="zh-CN" altLang="en-US" sz="1600" dirty="0">
                <a:solidFill>
                  <a:srgbClr val="333333"/>
                </a:solidFill>
                <a:latin typeface="arial" panose="020B0604020202020204" pitchFamily="34" charset="0"/>
              </a:rPr>
              <a:t>月</a:t>
            </a:r>
            <a:r>
              <a:rPr lang="en-US" altLang="zh-CN" sz="1600" dirty="0">
                <a:solidFill>
                  <a:srgbClr val="333333"/>
                </a:solidFill>
                <a:latin typeface="arial" panose="020B0604020202020204" pitchFamily="34" charset="0"/>
              </a:rPr>
              <a:t>28</a:t>
            </a:r>
            <a:r>
              <a:rPr lang="zh-CN" altLang="en-US" sz="1600" dirty="0" smtClean="0">
                <a:solidFill>
                  <a:srgbClr val="333333"/>
                </a:solidFill>
                <a:latin typeface="arial" panose="020B0604020202020204" pitchFamily="34" charset="0"/>
              </a:rPr>
              <a:t>日</a:t>
            </a:r>
            <a:r>
              <a:rPr lang="zh-CN" altLang="en-US" sz="1600" dirty="0"/>
              <a:t>悼念遇难者</a:t>
            </a:r>
            <a:r>
              <a:rPr lang="zh-CN" altLang="en-US" sz="1600" dirty="0" smtClean="0"/>
              <a:t>，看望</a:t>
            </a:r>
            <a:r>
              <a:rPr lang="zh-CN" altLang="en-US" sz="1600" dirty="0"/>
              <a:t>受伤人员</a:t>
            </a:r>
            <a:r>
              <a:rPr lang="zh-CN" altLang="en-US" sz="1600" dirty="0" smtClean="0"/>
              <a:t>，慰问伤亡</a:t>
            </a:r>
            <a:r>
              <a:rPr lang="zh-CN" altLang="en-US" sz="1600" dirty="0"/>
              <a:t>人员</a:t>
            </a:r>
            <a:r>
              <a:rPr lang="zh-CN" altLang="en-US" sz="1600" dirty="0" smtClean="0"/>
              <a:t>家属</a:t>
            </a:r>
            <a:r>
              <a:rPr lang="zh-CN" altLang="en-US" sz="1600" dirty="0"/>
              <a:t>。</a:t>
            </a:r>
          </a:p>
        </p:txBody>
      </p:sp>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4166" y="1248669"/>
            <a:ext cx="2794000" cy="1943100"/>
          </a:xfrm>
          <a:prstGeom prst="rect">
            <a:avLst/>
          </a:prstGeom>
        </p:spPr>
      </p:pic>
      <p:sp>
        <p:nvSpPr>
          <p:cNvPr id="11" name="矩形 10"/>
          <p:cNvSpPr/>
          <p:nvPr/>
        </p:nvSpPr>
        <p:spPr>
          <a:xfrm>
            <a:off x="7794658" y="1361062"/>
            <a:ext cx="430887" cy="1718313"/>
          </a:xfrm>
          <a:prstGeom prst="rect">
            <a:avLst/>
          </a:prstGeom>
        </p:spPr>
        <p:txBody>
          <a:bodyPr vert="eaVert" wrap="square">
            <a:spAutoFit/>
          </a:bodyPr>
          <a:lstStyle/>
          <a:p>
            <a:r>
              <a:rPr lang="zh-CN" altLang="en-US" sz="1600" dirty="0" smtClean="0">
                <a:solidFill>
                  <a:srgbClr val="333333"/>
                </a:solidFill>
                <a:latin typeface="arial" panose="020B0604020202020204" pitchFamily="34" charset="0"/>
              </a:rPr>
              <a:t>铁道部事故发布会</a:t>
            </a:r>
            <a:endParaRPr lang="zh-CN" altLang="en-US" sz="1600" dirty="0"/>
          </a:p>
        </p:txBody>
      </p:sp>
    </p:spTree>
    <p:extLst>
      <p:ext uri="{BB962C8B-B14F-4D97-AF65-F5344CB8AC3E}">
        <p14:creationId xmlns:p14="http://schemas.microsoft.com/office/powerpoint/2010/main" val="4159107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24.5 “7.23”</a:t>
            </a:r>
            <a:r>
              <a:rPr lang="zh-CN" altLang="en-US" dirty="0" smtClean="0"/>
              <a:t>铁路重大事故</a:t>
            </a:r>
            <a:endParaRPr lang="zh-CN" altLang="en-US" dirty="0"/>
          </a:p>
        </p:txBody>
      </p:sp>
      <p:sp>
        <p:nvSpPr>
          <p:cNvPr id="3" name="内容占位符 2"/>
          <p:cNvSpPr>
            <a:spLocks noGrp="1"/>
          </p:cNvSpPr>
          <p:nvPr>
            <p:ph idx="1"/>
          </p:nvPr>
        </p:nvSpPr>
        <p:spPr>
          <a:xfrm>
            <a:off x="856130" y="1275230"/>
            <a:ext cx="8001000" cy="4902200"/>
          </a:xfrm>
        </p:spPr>
        <p:txBody>
          <a:bodyPr/>
          <a:lstStyle/>
          <a:p>
            <a:r>
              <a:rPr lang="en-US" sz="2400" dirty="0" smtClean="0"/>
              <a:t>24.5.1</a:t>
            </a:r>
            <a:r>
              <a:rPr lang="zh-CN" altLang="en-US" sz="2400" dirty="0" smtClean="0"/>
              <a:t>事故调查</a:t>
            </a:r>
          </a:p>
          <a:p>
            <a:r>
              <a:rPr lang="en-US" sz="2400" dirty="0" smtClean="0"/>
              <a:t>24.5.2</a:t>
            </a:r>
            <a:r>
              <a:rPr lang="zh-CN" altLang="en-US" sz="2400" dirty="0" smtClean="0"/>
              <a:t>事故性质与原因</a:t>
            </a:r>
          </a:p>
          <a:p>
            <a:r>
              <a:rPr lang="en-US" sz="2400" dirty="0" smtClean="0"/>
              <a:t>24.5.3</a:t>
            </a:r>
            <a:r>
              <a:rPr lang="zh-CN" altLang="en-US" sz="2400" dirty="0" smtClean="0"/>
              <a:t>软件和硬件设计问题</a:t>
            </a:r>
          </a:p>
          <a:p>
            <a:r>
              <a:rPr lang="en-US" sz="2400" dirty="0" smtClean="0"/>
              <a:t>24.5.4</a:t>
            </a:r>
            <a:r>
              <a:rPr lang="zh-CN" altLang="en-US" sz="2400" dirty="0" smtClean="0"/>
              <a:t>工程过程管理问题</a:t>
            </a:r>
          </a:p>
          <a:p>
            <a:r>
              <a:rPr lang="en-US" sz="2400" dirty="0" smtClean="0"/>
              <a:t>24.5.5</a:t>
            </a:r>
            <a:r>
              <a:rPr lang="zh-CN" altLang="en-US" sz="2400" dirty="0" smtClean="0"/>
              <a:t>事故防范和整改措施建议</a:t>
            </a:r>
            <a:endParaRPr lang="zh-CN" altLang="en-US" sz="2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0926" y="3212446"/>
            <a:ext cx="5286375" cy="3095625"/>
          </a:xfrm>
          <a:prstGeom prst="rect">
            <a:avLst/>
          </a:prstGeom>
        </p:spPr>
      </p:pic>
    </p:spTree>
    <p:extLst>
      <p:ext uri="{BB962C8B-B14F-4D97-AF65-F5344CB8AC3E}">
        <p14:creationId xmlns:p14="http://schemas.microsoft.com/office/powerpoint/2010/main" val="22749198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24.5.1</a:t>
            </a:r>
            <a:r>
              <a:rPr lang="zh-CN" altLang="en-US" dirty="0" smtClean="0"/>
              <a:t>事故调查</a:t>
            </a:r>
            <a:endParaRPr lang="zh-CN" altLang="en-US" dirty="0"/>
          </a:p>
        </p:txBody>
      </p:sp>
      <p:sp>
        <p:nvSpPr>
          <p:cNvPr id="3" name="内容占位符 2"/>
          <p:cNvSpPr>
            <a:spLocks noGrp="1"/>
          </p:cNvSpPr>
          <p:nvPr>
            <p:ph idx="1"/>
          </p:nvPr>
        </p:nvSpPr>
        <p:spPr>
          <a:xfrm>
            <a:off x="947057" y="1150257"/>
            <a:ext cx="8001000" cy="4902200"/>
          </a:xfrm>
        </p:spPr>
        <p:txBody>
          <a:bodyPr/>
          <a:lstStyle/>
          <a:p>
            <a:r>
              <a:rPr lang="en-US" dirty="0" smtClean="0"/>
              <a:t>7</a:t>
            </a:r>
            <a:r>
              <a:rPr lang="zh-CN" altLang="en-US" dirty="0" smtClean="0"/>
              <a:t>月</a:t>
            </a:r>
            <a:r>
              <a:rPr lang="en-US" dirty="0" smtClean="0"/>
              <a:t>25</a:t>
            </a:r>
            <a:r>
              <a:rPr lang="zh-CN" altLang="en-US" dirty="0" smtClean="0"/>
              <a:t>日，国务院批准成立了 “</a:t>
            </a:r>
            <a:r>
              <a:rPr lang="en-US" dirty="0" smtClean="0"/>
              <a:t>7</a:t>
            </a:r>
            <a:r>
              <a:rPr lang="en-US" altLang="zh-CN" dirty="0" smtClean="0"/>
              <a:t>·</a:t>
            </a:r>
            <a:r>
              <a:rPr lang="en-US" dirty="0" smtClean="0"/>
              <a:t>23</a:t>
            </a:r>
            <a:r>
              <a:rPr lang="zh-CN" altLang="en-US" dirty="0" smtClean="0"/>
              <a:t>” 调查组；</a:t>
            </a:r>
            <a:endParaRPr lang="en-US" altLang="zh-CN" dirty="0" smtClean="0"/>
          </a:p>
          <a:p>
            <a:r>
              <a:rPr lang="en-US" dirty="0" smtClean="0"/>
              <a:t>8</a:t>
            </a:r>
            <a:r>
              <a:rPr lang="zh-CN" altLang="en-US" dirty="0" smtClean="0"/>
              <a:t>月</a:t>
            </a:r>
            <a:r>
              <a:rPr lang="en-US" dirty="0" smtClean="0"/>
              <a:t>10</a:t>
            </a:r>
            <a:r>
              <a:rPr lang="zh-CN" altLang="en-US" dirty="0" smtClean="0"/>
              <a:t>日，国务院第</a:t>
            </a:r>
            <a:r>
              <a:rPr lang="en-US" dirty="0" smtClean="0"/>
              <a:t>167</a:t>
            </a:r>
            <a:r>
              <a:rPr lang="zh-CN" altLang="en-US" dirty="0" smtClean="0"/>
              <a:t>次常务会议决定对事故调查组进行充实、加强。</a:t>
            </a:r>
            <a:endParaRPr lang="en-US" altLang="zh-CN" dirty="0" smtClean="0"/>
          </a:p>
          <a:p>
            <a:pPr lvl="1"/>
            <a:r>
              <a:rPr lang="zh-CN" altLang="en-US" dirty="0" smtClean="0"/>
              <a:t>事故调查组由国家安全监管总局局长任组长，国家安全监管总局、监察部、工业和信息化部、电监会、全国总工会、浙江省人民政府各</a:t>
            </a:r>
            <a:r>
              <a:rPr lang="en-US" dirty="0" smtClean="0"/>
              <a:t>1</a:t>
            </a:r>
            <a:r>
              <a:rPr lang="zh-CN" altLang="en-US" dirty="0" smtClean="0"/>
              <a:t>名负责同志和</a:t>
            </a:r>
            <a:r>
              <a:rPr lang="en-US" dirty="0" smtClean="0"/>
              <a:t>3</a:t>
            </a:r>
            <a:r>
              <a:rPr lang="zh-CN" altLang="en-US" dirty="0" smtClean="0"/>
              <a:t>位曾担任过国家有关部门或地方政府主要负责人且熟悉铁路工作的老同志任副组长。</a:t>
            </a:r>
            <a:endParaRPr lang="en-US" altLang="zh-CN" dirty="0" smtClean="0"/>
          </a:p>
          <a:p>
            <a:pPr lvl="1"/>
            <a:r>
              <a:rPr lang="zh-CN" altLang="en-US" dirty="0" smtClean="0"/>
              <a:t>调查组下设技术组、管理组、综合组。</a:t>
            </a:r>
            <a:endParaRPr lang="en-US" altLang="zh-CN" dirty="0" smtClean="0"/>
          </a:p>
          <a:p>
            <a:pPr lvl="2"/>
            <a:r>
              <a:rPr lang="zh-CN" altLang="en-US" dirty="0" smtClean="0"/>
              <a:t>同时，聘请了</a:t>
            </a:r>
            <a:r>
              <a:rPr lang="en-US" dirty="0" smtClean="0"/>
              <a:t>12</a:t>
            </a:r>
            <a:r>
              <a:rPr lang="zh-CN" altLang="en-US" dirty="0" smtClean="0"/>
              <a:t>名铁路运输、电力、电气、自动化、通信、信号、安全管理、建筑等专业领域的专家组成专家组。</a:t>
            </a:r>
            <a:endParaRPr lang="en-US" altLang="zh-CN" dirty="0" smtClean="0"/>
          </a:p>
          <a:p>
            <a:pPr lvl="2"/>
            <a:r>
              <a:rPr lang="zh-CN" altLang="en-US" dirty="0" smtClean="0"/>
              <a:t>邀请最高人民检察院派员参加了事故调查工作。</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24.5.2</a:t>
            </a:r>
            <a:r>
              <a:rPr lang="zh-CN" altLang="en-US" dirty="0" smtClean="0"/>
              <a:t>事故性质与原因</a:t>
            </a:r>
            <a:endParaRPr lang="zh-CN" altLang="en-US" dirty="0"/>
          </a:p>
        </p:txBody>
      </p:sp>
      <p:sp>
        <p:nvSpPr>
          <p:cNvPr id="3" name="内容占位符 2"/>
          <p:cNvSpPr>
            <a:spLocks noGrp="1"/>
          </p:cNvSpPr>
          <p:nvPr>
            <p:ph idx="1"/>
          </p:nvPr>
        </p:nvSpPr>
        <p:spPr/>
        <p:txBody>
          <a:bodyPr/>
          <a:lstStyle/>
          <a:p>
            <a:r>
              <a:rPr lang="zh-CN" altLang="en-US" dirty="0" smtClean="0"/>
              <a:t>“</a:t>
            </a:r>
            <a:r>
              <a:rPr lang="en-US" dirty="0" smtClean="0"/>
              <a:t>7</a:t>
            </a:r>
            <a:r>
              <a:rPr lang="en-US" altLang="zh-CN" dirty="0" smtClean="0"/>
              <a:t>·</a:t>
            </a:r>
            <a:r>
              <a:rPr lang="en-US" dirty="0" smtClean="0"/>
              <a:t>23</a:t>
            </a:r>
            <a:r>
              <a:rPr lang="zh-CN" altLang="en-US" dirty="0" smtClean="0"/>
              <a:t>”特别重大铁路交通事故是一起“因列控中心设备”存在严重设计缺陷、上道使用审查把关不严、雷击导致设备故障后应急处置不力等因素造成的责任事故。导致事故发生的原因是：</a:t>
            </a:r>
            <a:endParaRPr lang="en-US" altLang="zh-CN" dirty="0" smtClean="0"/>
          </a:p>
          <a:p>
            <a:pPr lvl="1"/>
            <a:r>
              <a:rPr lang="en-US" dirty="0" smtClean="0"/>
              <a:t>1</a:t>
            </a:r>
            <a:r>
              <a:rPr lang="zh-CN" altLang="en-US" dirty="0" smtClean="0"/>
              <a:t>）工程承包单位在</a:t>
            </a:r>
            <a:r>
              <a:rPr lang="en-US" dirty="0" smtClean="0"/>
              <a:t>LKD2-T1</a:t>
            </a:r>
            <a:r>
              <a:rPr lang="zh-CN" altLang="en-US" dirty="0" smtClean="0"/>
              <a:t>型列控中心设备研发中管理混乱，总承包商履行职责不力，致使提供的</a:t>
            </a:r>
            <a:r>
              <a:rPr lang="en-US" dirty="0" smtClean="0"/>
              <a:t>LKD2-T1</a:t>
            </a:r>
            <a:r>
              <a:rPr lang="zh-CN" altLang="en-US" dirty="0" smtClean="0"/>
              <a:t>型列控中心设备存在</a:t>
            </a:r>
            <a:r>
              <a:rPr lang="zh-CN" altLang="en-US" b="1" dirty="0" smtClean="0"/>
              <a:t>严重设计缺陷</a:t>
            </a:r>
            <a:r>
              <a:rPr lang="zh-CN" altLang="en-US" dirty="0" smtClean="0"/>
              <a:t>和</a:t>
            </a:r>
            <a:r>
              <a:rPr lang="zh-CN" altLang="en-US" b="1" dirty="0" smtClean="0"/>
              <a:t>重大安全隐患</a:t>
            </a:r>
            <a:r>
              <a:rPr lang="zh-CN" altLang="en-US" dirty="0" smtClean="0"/>
              <a:t>。</a:t>
            </a:r>
          </a:p>
          <a:p>
            <a:pPr lvl="1"/>
            <a:r>
              <a:rPr lang="en-US" dirty="0" smtClean="0"/>
              <a:t>2</a:t>
            </a:r>
            <a:r>
              <a:rPr lang="zh-CN" altLang="en-US" dirty="0" smtClean="0"/>
              <a:t>）主管部门在</a:t>
            </a:r>
            <a:r>
              <a:rPr lang="en-US" dirty="0" smtClean="0"/>
              <a:t>LKD2-T1</a:t>
            </a:r>
            <a:r>
              <a:rPr lang="zh-CN" altLang="en-US" dirty="0" smtClean="0"/>
              <a:t>型列控中心设备招投标、技术审查、上道使用等方面违规操作、把关不严，致使其在温州南站上道使用。</a:t>
            </a:r>
          </a:p>
          <a:p>
            <a:pPr lvl="1"/>
            <a:r>
              <a:rPr lang="en-US" dirty="0" smtClean="0"/>
              <a:t>3</a:t>
            </a:r>
            <a:r>
              <a:rPr lang="zh-CN" altLang="en-US" dirty="0" smtClean="0"/>
              <a:t>）运维部门有关作业人员安全意识不强，</a:t>
            </a:r>
            <a:r>
              <a:rPr lang="en-US" altLang="zh-CN" dirty="0" smtClean="0"/>
              <a:t>….</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这三个问题同时存在造成了事故的发生。</a:t>
            </a:r>
            <a:endParaRPr lang="en-US" altLang="zh-CN" dirty="0" smtClean="0"/>
          </a:p>
          <a:p>
            <a:pPr lvl="1"/>
            <a:r>
              <a:rPr lang="zh-CN" altLang="en-US" dirty="0" smtClean="0"/>
              <a:t>第</a:t>
            </a:r>
            <a:r>
              <a:rPr lang="en-US" dirty="0" smtClean="0"/>
              <a:t>1)</a:t>
            </a:r>
            <a:r>
              <a:rPr lang="zh-CN" altLang="en-US" dirty="0" smtClean="0"/>
              <a:t>个问题属于系统设备研发的问题；</a:t>
            </a:r>
            <a:endParaRPr lang="en-US" altLang="zh-CN" dirty="0" smtClean="0"/>
          </a:p>
          <a:p>
            <a:pPr lvl="1"/>
            <a:r>
              <a:rPr lang="zh-CN" altLang="en-US" dirty="0" smtClean="0"/>
              <a:t>第</a:t>
            </a:r>
            <a:r>
              <a:rPr lang="en-US" dirty="0" smtClean="0"/>
              <a:t>2)</a:t>
            </a:r>
            <a:r>
              <a:rPr lang="zh-CN" altLang="en-US" dirty="0" smtClean="0"/>
              <a:t>个问题是设备采购和验收造成；</a:t>
            </a:r>
            <a:endParaRPr lang="en-US" altLang="zh-CN" dirty="0" smtClean="0"/>
          </a:p>
          <a:p>
            <a:pPr lvl="1"/>
            <a:r>
              <a:rPr lang="zh-CN" altLang="en-US" dirty="0" smtClean="0"/>
              <a:t>第</a:t>
            </a:r>
            <a:r>
              <a:rPr lang="en-US" dirty="0" smtClean="0"/>
              <a:t>3)</a:t>
            </a:r>
            <a:r>
              <a:rPr lang="zh-CN" altLang="en-US" dirty="0" smtClean="0"/>
              <a:t>个问题属于设备故障发生后，没有或未按预定方案处理和降低事故风险的问题。</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24.5.3</a:t>
            </a:r>
            <a:r>
              <a:rPr lang="zh-CN" altLang="en-US" dirty="0" smtClean="0"/>
              <a:t>软件和硬件设计问题</a:t>
            </a:r>
            <a:endParaRPr lang="zh-CN" altLang="en-US" dirty="0"/>
          </a:p>
        </p:txBody>
      </p:sp>
      <p:sp>
        <p:nvSpPr>
          <p:cNvPr id="3" name="内容占位符 2"/>
          <p:cNvSpPr>
            <a:spLocks noGrp="1"/>
          </p:cNvSpPr>
          <p:nvPr>
            <p:ph idx="1"/>
          </p:nvPr>
        </p:nvSpPr>
        <p:spPr/>
        <p:txBody>
          <a:bodyPr/>
          <a:lstStyle/>
          <a:p>
            <a:r>
              <a:rPr lang="en-US" dirty="0" smtClean="0"/>
              <a:t>1</a:t>
            </a:r>
            <a:r>
              <a:rPr lang="zh-CN" altLang="en-US" dirty="0" smtClean="0"/>
              <a:t>）</a:t>
            </a:r>
            <a:r>
              <a:rPr lang="zh-CN" altLang="en-US" b="1" dirty="0" smtClean="0"/>
              <a:t>从软件及系统设计看</a:t>
            </a:r>
            <a:r>
              <a:rPr lang="en-US" altLang="zh-CN" b="1" dirty="0" smtClean="0"/>
              <a:t>:</a:t>
            </a:r>
          </a:p>
          <a:p>
            <a:pPr lvl="1"/>
            <a:r>
              <a:rPr lang="zh-CN" altLang="en-US" dirty="0" smtClean="0"/>
              <a:t>温州南站使用的</a:t>
            </a:r>
            <a:r>
              <a:rPr lang="en-US" dirty="0" smtClean="0"/>
              <a:t>LKD2-T1</a:t>
            </a:r>
            <a:r>
              <a:rPr lang="zh-CN" altLang="en-US" dirty="0" smtClean="0"/>
              <a:t>型列控中心保险管</a:t>
            </a:r>
            <a:r>
              <a:rPr lang="en-US" dirty="0" smtClean="0"/>
              <a:t>F2</a:t>
            </a:r>
            <a:r>
              <a:rPr lang="zh-CN" altLang="en-US" dirty="0" smtClean="0"/>
              <a:t>熔断后，采集驱动单元检测到采集电路出现故障，向列控中心主机发送故障信息，</a:t>
            </a:r>
            <a:endParaRPr lang="en-US" altLang="zh-CN" dirty="0" smtClean="0"/>
          </a:p>
          <a:p>
            <a:pPr lvl="1"/>
            <a:r>
              <a:rPr lang="zh-CN" altLang="en-US" dirty="0" smtClean="0"/>
              <a:t>但未按“故障导向安全”原则处理采集到的信息，导致传送给主机的状态信息一直保持为故障前采集到的信息；</a:t>
            </a:r>
            <a:endParaRPr lang="en-US" altLang="zh-CN" dirty="0" smtClean="0"/>
          </a:p>
          <a:p>
            <a:pPr lvl="1"/>
            <a:r>
              <a:rPr lang="zh-CN" altLang="en-US" dirty="0" smtClean="0"/>
              <a:t>列控中心主机收到故障信息后，仅把故障信息转发至监测维护终端，也未采取任何防护措施，继续接收采集驱动单元送来的故障前轨道占用信息，并依据故障前最后时刻的采集状态信息控制信号显示及轨道电路。</a:t>
            </a:r>
          </a:p>
          <a:p>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2</a:t>
            </a:r>
            <a:r>
              <a:rPr lang="zh-CN" altLang="en-US" dirty="0" smtClean="0"/>
              <a:t>）</a:t>
            </a:r>
            <a:r>
              <a:rPr lang="zh-CN" altLang="en-US" b="1" dirty="0" smtClean="0"/>
              <a:t>从硬件设计看，</a:t>
            </a:r>
            <a:r>
              <a:rPr lang="en-US" dirty="0" smtClean="0"/>
              <a:t>LKD2-T1</a:t>
            </a:r>
            <a:r>
              <a:rPr lang="zh-CN" altLang="en-US" dirty="0" smtClean="0"/>
              <a:t>型列控中心设备主要存在以下问题：</a:t>
            </a:r>
            <a:endParaRPr lang="en-US" altLang="zh-CN" dirty="0" smtClean="0"/>
          </a:p>
          <a:p>
            <a:pPr lvl="1"/>
            <a:r>
              <a:rPr lang="en-US" dirty="0" smtClean="0"/>
              <a:t>PIO</a:t>
            </a:r>
            <a:r>
              <a:rPr lang="zh-CN" altLang="en-US" dirty="0" smtClean="0"/>
              <a:t>采集电源仅有一路独立电源，未按规定采用两路独立电源设计，一旦电源失效，</a:t>
            </a:r>
            <a:r>
              <a:rPr lang="en-US" dirty="0" smtClean="0"/>
              <a:t>PIO</a:t>
            </a:r>
            <a:r>
              <a:rPr lang="zh-CN" altLang="en-US" dirty="0" smtClean="0"/>
              <a:t>机柜中全部</a:t>
            </a:r>
            <a:r>
              <a:rPr lang="en-US" dirty="0" smtClean="0"/>
              <a:t>PIO</a:t>
            </a:r>
            <a:r>
              <a:rPr lang="zh-CN" altLang="en-US" dirty="0" smtClean="0"/>
              <a:t>板将失去采集电源，当列控中心保险管</a:t>
            </a:r>
            <a:r>
              <a:rPr lang="en-US" dirty="0" smtClean="0"/>
              <a:t>F2</a:t>
            </a:r>
            <a:r>
              <a:rPr lang="zh-CN" altLang="en-US" dirty="0" smtClean="0"/>
              <a:t>熔断后，造成采集驱动单元采集回路失去供电；</a:t>
            </a:r>
            <a:endParaRPr lang="en-US" altLang="zh-CN" dirty="0" smtClean="0"/>
          </a:p>
          <a:p>
            <a:pPr lvl="1"/>
            <a:r>
              <a:rPr lang="zh-CN" altLang="en-US" dirty="0" smtClean="0"/>
              <a:t>两路输入采集来自一个源点，无法构成输入信息的安全比较。</a:t>
            </a:r>
            <a:endParaRPr lang="en-US" altLang="zh-CN" dirty="0" smtClean="0"/>
          </a:p>
          <a:p>
            <a:pPr lvl="1"/>
            <a:r>
              <a:rPr lang="zh-CN" altLang="en-US" dirty="0" smtClean="0"/>
              <a:t>这两处硬件设计缺陷导致设备不符合安全防护要求。</a:t>
            </a:r>
          </a:p>
          <a:p>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24.5.4</a:t>
            </a:r>
            <a:r>
              <a:rPr lang="zh-CN" altLang="en-US" dirty="0" smtClean="0"/>
              <a:t>工程过程管理问题</a:t>
            </a:r>
            <a:endParaRPr lang="zh-CN" altLang="en-US" dirty="0"/>
          </a:p>
        </p:txBody>
      </p:sp>
      <p:sp>
        <p:nvSpPr>
          <p:cNvPr id="3" name="内容占位符 2"/>
          <p:cNvSpPr>
            <a:spLocks noGrp="1"/>
          </p:cNvSpPr>
          <p:nvPr>
            <p:ph idx="1"/>
          </p:nvPr>
        </p:nvSpPr>
        <p:spPr>
          <a:xfrm>
            <a:off x="914400" y="1183567"/>
            <a:ext cx="8001000" cy="4902200"/>
          </a:xfrm>
        </p:spPr>
        <p:txBody>
          <a:bodyPr/>
          <a:lstStyle/>
          <a:p>
            <a:r>
              <a:rPr lang="zh-CN" altLang="en-US" b="1" dirty="0" smtClean="0"/>
              <a:t>（</a:t>
            </a:r>
            <a:r>
              <a:rPr lang="en-US" b="1" dirty="0" smtClean="0"/>
              <a:t>1</a:t>
            </a:r>
            <a:r>
              <a:rPr lang="zh-CN" altLang="en-US" b="1" dirty="0" smtClean="0"/>
              <a:t>）工程总承包商职责不力，</a:t>
            </a:r>
            <a:r>
              <a:rPr lang="zh-CN" altLang="en-US" dirty="0" smtClean="0"/>
              <a:t>未按照职责要求提供安全可靠的列控中心设备。</a:t>
            </a:r>
            <a:endParaRPr lang="en-US" altLang="zh-CN" dirty="0" smtClean="0"/>
          </a:p>
          <a:p>
            <a:pPr lvl="1"/>
            <a:r>
              <a:rPr lang="zh-CN" altLang="en-US" dirty="0" smtClean="0"/>
              <a:t>未认真贯彻执行国家关于产品质量方面的法律法规和规章、制度、标准；</a:t>
            </a:r>
            <a:endParaRPr lang="en-US" altLang="zh-CN" dirty="0" smtClean="0"/>
          </a:p>
          <a:p>
            <a:pPr lvl="1"/>
            <a:r>
              <a:rPr lang="zh-CN" altLang="en-US" dirty="0" smtClean="0"/>
              <a:t>对工程实施单位的科研质量管理工作监管不到位，总承包商领导及其有关部门未认真履行职责，未对工程实施单位科研质量管理体系的建立和执行情况进行监督检查，未能及时发现科研产品质量管理体系不完善、责任不落实的问题；</a:t>
            </a:r>
            <a:endParaRPr lang="en-US" altLang="zh-CN" dirty="0" smtClean="0"/>
          </a:p>
          <a:p>
            <a:pPr lvl="1"/>
            <a:r>
              <a:rPr lang="zh-CN" altLang="en-US" dirty="0" smtClean="0"/>
              <a:t>将中标的系统集成项目完全交由下属的工程实施单位等企业负责，监督管理缺失，对相关重点设备研发情况不跟踪、不过问，致使存在严重设计缺陷和重大安全隐患的</a:t>
            </a:r>
            <a:r>
              <a:rPr lang="en-US" dirty="0" smtClean="0"/>
              <a:t>LKD2-T1</a:t>
            </a:r>
            <a:r>
              <a:rPr lang="zh-CN" altLang="en-US" dirty="0" smtClean="0"/>
              <a:t>型列控中心设备上道使用。</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24.1.1 </a:t>
            </a:r>
            <a:r>
              <a:rPr lang="zh-CN" altLang="en-US" dirty="0" smtClean="0"/>
              <a:t>总体要求</a:t>
            </a:r>
            <a:endParaRPr lang="zh-CN" altLang="en-US" dirty="0"/>
          </a:p>
        </p:txBody>
      </p:sp>
      <p:sp>
        <p:nvSpPr>
          <p:cNvPr id="3" name="内容占位符 2"/>
          <p:cNvSpPr>
            <a:spLocks noGrp="1"/>
          </p:cNvSpPr>
          <p:nvPr>
            <p:ph idx="1"/>
          </p:nvPr>
        </p:nvSpPr>
        <p:spPr>
          <a:xfrm>
            <a:off x="947057" y="1106714"/>
            <a:ext cx="8001000" cy="4902200"/>
          </a:xfrm>
        </p:spPr>
        <p:txBody>
          <a:bodyPr/>
          <a:lstStyle/>
          <a:p>
            <a:r>
              <a:rPr lang="en-US" altLang="zh-CN" sz="2400" dirty="0" smtClean="0"/>
              <a:t>《</a:t>
            </a:r>
            <a:r>
              <a:rPr lang="zh-CN" altLang="en-US" sz="2400" dirty="0" smtClean="0"/>
              <a:t>铁路运输安全保护条例</a:t>
            </a:r>
            <a:r>
              <a:rPr lang="en-US" altLang="zh-CN" sz="2400" dirty="0" smtClean="0"/>
              <a:t>》</a:t>
            </a:r>
            <a:r>
              <a:rPr lang="zh-CN" altLang="en-US" sz="2400" dirty="0" smtClean="0"/>
              <a:t>第三十八条规定：“生产铁路道岔及其转辙设备、铁路通信信号控制软件及控制设备、铁路牵引供电设备的企业，应当符合下列条件并由国务院铁路主管部门认定：</a:t>
            </a:r>
            <a:endParaRPr lang="en-US" altLang="zh-CN" sz="2400" dirty="0" smtClean="0"/>
          </a:p>
          <a:p>
            <a:pPr lvl="1"/>
            <a:r>
              <a:rPr lang="zh-CN" altLang="en-US" sz="2000" dirty="0" smtClean="0"/>
              <a:t>（一）有按照国家规定标准检测、检验合格的专业生产设备；</a:t>
            </a:r>
            <a:endParaRPr lang="en-US" altLang="zh-CN" sz="2000" dirty="0" smtClean="0"/>
          </a:p>
          <a:p>
            <a:pPr lvl="1"/>
            <a:r>
              <a:rPr lang="zh-CN" altLang="en-US" sz="2000" dirty="0" smtClean="0"/>
              <a:t>（二）有相应的专业技术人员；</a:t>
            </a:r>
            <a:endParaRPr lang="en-US" altLang="zh-CN" sz="2000" dirty="0" smtClean="0"/>
          </a:p>
          <a:p>
            <a:pPr lvl="1"/>
            <a:r>
              <a:rPr lang="zh-CN" altLang="en-US" sz="2000" dirty="0" smtClean="0"/>
              <a:t>（三）有完善的产品质量保证体系和管理制度；</a:t>
            </a:r>
            <a:endParaRPr lang="en-US" altLang="zh-CN" sz="2000" dirty="0" smtClean="0"/>
          </a:p>
          <a:p>
            <a:pPr lvl="1"/>
            <a:r>
              <a:rPr lang="zh-CN" altLang="en-US" sz="2000" dirty="0" smtClean="0"/>
              <a:t>（四）近</a:t>
            </a:r>
            <a:r>
              <a:rPr lang="en-US" sz="2000" dirty="0" smtClean="0"/>
              <a:t>3</a:t>
            </a:r>
            <a:r>
              <a:rPr lang="zh-CN" altLang="en-US" sz="2000" dirty="0" smtClean="0"/>
              <a:t>年内无产品质量责任事故。</a:t>
            </a:r>
            <a:endParaRPr lang="en-US" altLang="zh-CN" sz="2000" dirty="0" smtClean="0"/>
          </a:p>
          <a:p>
            <a:r>
              <a:rPr lang="zh-CN" altLang="en-US" sz="2400" dirty="0" smtClean="0"/>
              <a:t> </a:t>
            </a:r>
            <a:endParaRPr lang="en-US" altLang="zh-CN" sz="2400" dirty="0" smtClean="0"/>
          </a:p>
          <a:p>
            <a:r>
              <a:rPr lang="zh-CN" altLang="en-US" sz="2400" dirty="0" smtClean="0"/>
              <a:t>铁路道岔及其转辙设备、铁路通信信号控制软件及控制设备、铁路牵引供电设备经符合国家规定条件的专业检测、检验机构检测、检验合格，方可使用。</a:t>
            </a:r>
            <a:endParaRPr lang="en-US" altLang="zh-CN" sz="2400" dirty="0" smtClean="0"/>
          </a:p>
          <a:p>
            <a:endParaRPr lang="en-US" altLang="zh-CN" sz="24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a:t>
            </a:r>
            <a:r>
              <a:rPr lang="en-US" b="1" dirty="0" smtClean="0"/>
              <a:t>2</a:t>
            </a:r>
            <a:r>
              <a:rPr lang="zh-CN" altLang="en-US" b="1" dirty="0" smtClean="0"/>
              <a:t>）工程实施单位的主要问题：</a:t>
            </a:r>
            <a:endParaRPr lang="zh-CN" altLang="en-US" dirty="0" smtClean="0"/>
          </a:p>
          <a:p>
            <a:pPr lvl="1"/>
            <a:r>
              <a:rPr lang="zh-CN" altLang="en-US" dirty="0" smtClean="0"/>
              <a:t>一是决定研发</a:t>
            </a:r>
            <a:r>
              <a:rPr lang="en-US" dirty="0" smtClean="0"/>
              <a:t>LKD1-T</a:t>
            </a:r>
            <a:r>
              <a:rPr lang="zh-CN" altLang="en-US" dirty="0" smtClean="0"/>
              <a:t>型列控中心设备升级平台不慎重。</a:t>
            </a:r>
            <a:endParaRPr lang="en-US" altLang="zh-CN" dirty="0" smtClean="0"/>
          </a:p>
          <a:p>
            <a:pPr lvl="2"/>
            <a:r>
              <a:rPr lang="zh-CN" altLang="en-US" dirty="0" smtClean="0"/>
              <a:t>在未全面了解</a:t>
            </a:r>
            <a:r>
              <a:rPr lang="en-US" dirty="0" smtClean="0"/>
              <a:t>LKD1-T</a:t>
            </a:r>
            <a:r>
              <a:rPr lang="zh-CN" altLang="en-US" dirty="0" smtClean="0"/>
              <a:t>型列控中心设备升级平台研发过程、进度的情况下，仅凭设备研制</a:t>
            </a:r>
            <a:r>
              <a:rPr lang="zh-CN" altLang="en-US" b="1" dirty="0" smtClean="0"/>
              <a:t>单位负责人</a:t>
            </a:r>
            <a:r>
              <a:rPr lang="zh-CN" altLang="en-US" b="1" dirty="0" smtClean="0">
                <a:latin typeface="楷体" panose="02010609060101010101" pitchFamily="49" charset="-122"/>
                <a:ea typeface="楷体" panose="02010609060101010101" pitchFamily="49" charset="-122"/>
              </a:rPr>
              <a:t>口头汇报</a:t>
            </a:r>
            <a:r>
              <a:rPr lang="zh-CN" altLang="en-US" dirty="0" smtClean="0"/>
              <a:t>，即同意启动升级平台研发工作。</a:t>
            </a:r>
          </a:p>
          <a:p>
            <a:pPr lvl="1"/>
            <a:r>
              <a:rPr lang="zh-CN" altLang="en-US" dirty="0" smtClean="0"/>
              <a:t>二是对列控中心设备研发设计审查不严，未能发现设备存在的严重设计缺陷和重大安全隐患。</a:t>
            </a:r>
            <a:endParaRPr lang="en-US" altLang="zh-CN" dirty="0" smtClean="0"/>
          </a:p>
          <a:p>
            <a:pPr lvl="2"/>
            <a:r>
              <a:rPr lang="zh-CN" altLang="en-US" dirty="0" smtClean="0"/>
              <a:t>未能发现列控中心设备的</a:t>
            </a:r>
            <a:r>
              <a:rPr lang="en-US" dirty="0" smtClean="0"/>
              <a:t>PIO</a:t>
            </a:r>
            <a:r>
              <a:rPr lang="zh-CN" altLang="en-US" dirty="0" smtClean="0"/>
              <a:t>板未经评审的问题；管理和监督列控所的研发工作不力，对</a:t>
            </a:r>
            <a:r>
              <a:rPr lang="en-US" dirty="0" smtClean="0"/>
              <a:t>LKD2-T1</a:t>
            </a:r>
            <a:r>
              <a:rPr lang="zh-CN" altLang="en-US" dirty="0" smtClean="0"/>
              <a:t>型列控中心设备研发工作管理混乱、文档缺失等问题失察。</a:t>
            </a:r>
          </a:p>
          <a:p>
            <a:pPr lvl="1"/>
            <a:r>
              <a:rPr lang="zh-CN" altLang="en-US" dirty="0" smtClean="0"/>
              <a:t>三是科研质量管理责任不落实，对下属企业设备研制单位的产品质量监督管理失控。</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a:t>
            </a:r>
            <a:r>
              <a:rPr lang="en-US" b="1" dirty="0" smtClean="0"/>
              <a:t>3</a:t>
            </a:r>
            <a:r>
              <a:rPr lang="zh-CN" altLang="en-US" b="1" dirty="0" smtClean="0"/>
              <a:t>）设备研制方的问题</a:t>
            </a:r>
            <a:endParaRPr lang="zh-CN" altLang="en-US" dirty="0"/>
          </a:p>
        </p:txBody>
      </p:sp>
      <p:sp>
        <p:nvSpPr>
          <p:cNvPr id="3" name="内容占位符 2"/>
          <p:cNvSpPr>
            <a:spLocks noGrp="1"/>
          </p:cNvSpPr>
          <p:nvPr>
            <p:ph idx="1"/>
          </p:nvPr>
        </p:nvSpPr>
        <p:spPr/>
        <p:txBody>
          <a:bodyPr/>
          <a:lstStyle/>
          <a:p>
            <a:pPr lvl="1"/>
            <a:r>
              <a:rPr lang="zh-CN" altLang="en-US" dirty="0" smtClean="0"/>
              <a:t>一是草率研发</a:t>
            </a:r>
            <a:r>
              <a:rPr lang="en-US" dirty="0" smtClean="0"/>
              <a:t>LKD2-T1</a:t>
            </a:r>
            <a:r>
              <a:rPr lang="zh-CN" altLang="en-US" dirty="0" smtClean="0"/>
              <a:t>型列控中心设备。</a:t>
            </a:r>
            <a:endParaRPr lang="en-US" altLang="zh-CN" dirty="0" smtClean="0"/>
          </a:p>
          <a:p>
            <a:pPr lvl="2"/>
            <a:r>
              <a:rPr lang="zh-CN" altLang="en-US" dirty="0" smtClean="0"/>
              <a:t>在原先的列控中心设备难以满足合肥站工程建设需要，以及现有</a:t>
            </a:r>
            <a:r>
              <a:rPr lang="en-US" dirty="0" smtClean="0"/>
              <a:t>LKD1-T</a:t>
            </a:r>
            <a:r>
              <a:rPr lang="zh-CN" altLang="en-US" dirty="0" smtClean="0"/>
              <a:t>型列控中心设备升级平台采集轨道电路继电器信息模块、</a:t>
            </a:r>
            <a:r>
              <a:rPr lang="en-US" dirty="0" smtClean="0"/>
              <a:t>PIO</a:t>
            </a:r>
            <a:r>
              <a:rPr lang="zh-CN" altLang="en-US" dirty="0" smtClean="0"/>
              <a:t>板研发未完成的情况下，不负责任地向工程实施单位领导建议开发</a:t>
            </a:r>
            <a:r>
              <a:rPr lang="en-US" dirty="0" smtClean="0"/>
              <a:t>LKD1-T</a:t>
            </a:r>
            <a:r>
              <a:rPr lang="zh-CN" altLang="en-US" dirty="0" smtClean="0"/>
              <a:t>型列控中心设备升级平台。</a:t>
            </a:r>
          </a:p>
          <a:p>
            <a:pPr lvl="1"/>
            <a:r>
              <a:rPr lang="zh-CN" altLang="en-US" dirty="0" smtClean="0"/>
              <a:t>二是列控中心设备研发工作管理混乱。</a:t>
            </a:r>
            <a:endParaRPr lang="en-US" altLang="zh-CN" dirty="0" smtClean="0"/>
          </a:p>
          <a:p>
            <a:pPr lvl="2"/>
            <a:r>
              <a:rPr lang="zh-CN" altLang="en-US" i="1" dirty="0" smtClean="0"/>
              <a:t>未组织正式的</a:t>
            </a:r>
            <a:r>
              <a:rPr lang="en-US" i="1" dirty="0" smtClean="0"/>
              <a:t>LKD2-T1</a:t>
            </a:r>
            <a:r>
              <a:rPr lang="zh-CN" altLang="en-US" i="1" dirty="0" smtClean="0"/>
              <a:t>型列控中心设备研发设计团队，仅靠有关负责人</a:t>
            </a:r>
            <a:r>
              <a:rPr lang="zh-CN" altLang="en-US" i="1" dirty="0" smtClean="0">
                <a:latin typeface="楷体" panose="02010609060101010101" pitchFamily="49" charset="-122"/>
                <a:ea typeface="楷体" panose="02010609060101010101" pitchFamily="49" charset="-122"/>
              </a:rPr>
              <a:t>口头指派</a:t>
            </a:r>
            <a:r>
              <a:rPr lang="zh-CN" altLang="en-US" i="1" dirty="0" smtClean="0"/>
              <a:t>相关人员研发；</a:t>
            </a:r>
            <a:r>
              <a:rPr lang="zh-CN" altLang="en-US" dirty="0" smtClean="0"/>
              <a:t>对设备研发设计过程管理控制不严格，导致设备存在严重设计缺陷和重大安全隐患；编制、审核研发文档不规范，且部分文档缺失。</a:t>
            </a:r>
          </a:p>
          <a:p>
            <a:pPr lvl="1"/>
            <a:r>
              <a:rPr lang="zh-CN" altLang="en-US" dirty="0" smtClean="0"/>
              <a:t>三是违反程序开展</a:t>
            </a:r>
            <a:r>
              <a:rPr lang="en-US" dirty="0" smtClean="0"/>
              <a:t>LKD2-T1</a:t>
            </a:r>
            <a:r>
              <a:rPr lang="zh-CN" altLang="en-US" dirty="0" smtClean="0"/>
              <a:t>型列控中心设备研发工作。</a:t>
            </a:r>
            <a:endParaRPr lang="en-US" altLang="zh-CN" dirty="0" smtClean="0"/>
          </a:p>
          <a:p>
            <a:pPr lvl="2"/>
            <a:r>
              <a:rPr lang="zh-CN" altLang="en-US" dirty="0" smtClean="0"/>
              <a:t>未对列控中心设备特别是</a:t>
            </a:r>
            <a:r>
              <a:rPr lang="en-US" dirty="0" smtClean="0"/>
              <a:t>PIO</a:t>
            </a:r>
            <a:r>
              <a:rPr lang="zh-CN" altLang="en-US" dirty="0" smtClean="0"/>
              <a:t>板开展全面评审，也未进行单板故障测试，未能查出列控中心设备在故障情况下不能实现导向安全的严重设计缺陷。</a:t>
            </a:r>
          </a:p>
          <a:p>
            <a:pPr lvl="1"/>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24.5.5 </a:t>
            </a:r>
            <a:r>
              <a:rPr lang="zh-CN" altLang="en-US" dirty="0" smtClean="0"/>
              <a:t>事故防范和整改措施建议</a:t>
            </a:r>
            <a:endParaRPr lang="zh-CN" altLang="en-US" dirty="0"/>
          </a:p>
        </p:txBody>
      </p:sp>
      <p:sp>
        <p:nvSpPr>
          <p:cNvPr id="3" name="内容占位符 2"/>
          <p:cNvSpPr>
            <a:spLocks noGrp="1"/>
          </p:cNvSpPr>
          <p:nvPr>
            <p:ph idx="1"/>
          </p:nvPr>
        </p:nvSpPr>
        <p:spPr/>
        <p:txBody>
          <a:bodyPr/>
          <a:lstStyle/>
          <a:p>
            <a:r>
              <a:rPr lang="zh-CN" altLang="zh-CN" sz="2400" dirty="0" smtClean="0"/>
              <a:t>调查组</a:t>
            </a:r>
            <a:r>
              <a:rPr lang="zh-CN" altLang="zh-CN" sz="2400" dirty="0"/>
              <a:t>提出八条措施</a:t>
            </a:r>
            <a:r>
              <a:rPr lang="zh-CN" altLang="zh-CN" sz="2400" dirty="0" smtClean="0"/>
              <a:t>建议</a:t>
            </a:r>
            <a:r>
              <a:rPr lang="zh-CN" altLang="en-US" sz="2400" dirty="0" smtClean="0"/>
              <a:t>，</a:t>
            </a:r>
            <a:r>
              <a:rPr lang="zh-CN" altLang="zh-CN" sz="2400" dirty="0" smtClean="0"/>
              <a:t>这里</a:t>
            </a:r>
            <a:r>
              <a:rPr lang="zh-CN" altLang="zh-CN" sz="2400" dirty="0"/>
              <a:t>摘录与软件相关的高铁技术设备制造企业研发工作的管理要求</a:t>
            </a:r>
            <a:endParaRPr lang="en-US" sz="2400" dirty="0" smtClean="0"/>
          </a:p>
          <a:p>
            <a:pPr lvl="1"/>
            <a:r>
              <a:rPr lang="en-US" sz="2000" dirty="0" smtClean="0"/>
              <a:t>1</a:t>
            </a:r>
            <a:r>
              <a:rPr lang="zh-CN" altLang="en-US" sz="2000" dirty="0" smtClean="0"/>
              <a:t>）铁路信号产品的研发要严格按照</a:t>
            </a:r>
            <a:r>
              <a:rPr lang="en-US" altLang="zh-CN" sz="2000" dirty="0" smtClean="0"/>
              <a:t>《</a:t>
            </a:r>
            <a:r>
              <a:rPr lang="zh-CN" altLang="en-US" sz="2000" dirty="0" smtClean="0"/>
              <a:t>铁路技术管理规程</a:t>
            </a:r>
            <a:r>
              <a:rPr lang="en-US" altLang="zh-CN" sz="2000" dirty="0" smtClean="0"/>
              <a:t>》</a:t>
            </a:r>
            <a:r>
              <a:rPr lang="zh-CN" altLang="en-US" sz="2000" dirty="0" smtClean="0"/>
              <a:t>，</a:t>
            </a:r>
            <a:r>
              <a:rPr lang="zh-CN" altLang="en-US" sz="2000" b="1" dirty="0" smtClean="0">
                <a:solidFill>
                  <a:srgbClr val="FF0000"/>
                </a:solidFill>
              </a:rPr>
              <a:t>涉及行车安全的铁路信号系统设计必须满足“故障导向安全”的要求，</a:t>
            </a:r>
            <a:r>
              <a:rPr lang="zh-CN" altLang="en-US" sz="2000" dirty="0" smtClean="0"/>
              <a:t>建立健全技术设计规范，完善规范系统设计流程，周密考虑系统逻辑关系；</a:t>
            </a:r>
          </a:p>
          <a:p>
            <a:pPr lvl="1"/>
            <a:r>
              <a:rPr lang="en-US" sz="2000" dirty="0" smtClean="0"/>
              <a:t>2</a:t>
            </a:r>
            <a:r>
              <a:rPr lang="zh-CN" altLang="en-US" sz="2000" dirty="0" smtClean="0"/>
              <a:t>）要严格按照设计技术规范和程序办法，认真精细地组织设计尤其是顶层设计，</a:t>
            </a:r>
            <a:r>
              <a:rPr lang="zh-CN" altLang="en-US" sz="2000" b="1" dirty="0" smtClean="0">
                <a:solidFill>
                  <a:srgbClr val="FF0000"/>
                </a:solidFill>
              </a:rPr>
              <a:t>严禁违规和违反程序操作</a:t>
            </a:r>
            <a:r>
              <a:rPr lang="zh-CN" altLang="en-US" sz="2000" dirty="0" smtClean="0"/>
              <a:t>，并切实加强单位内部设计审查把关工作，</a:t>
            </a:r>
            <a:r>
              <a:rPr lang="zh-CN" altLang="en-US" sz="2000" b="1" dirty="0" smtClean="0">
                <a:solidFill>
                  <a:srgbClr val="FF0000"/>
                </a:solidFill>
              </a:rPr>
              <a:t>加大系统安全风险分析，全面进行故障模拟试验；</a:t>
            </a:r>
            <a:endParaRPr lang="en-US" altLang="zh-CN" sz="2000" b="1" dirty="0" smtClean="0">
              <a:solidFill>
                <a:srgbClr val="FF0000"/>
              </a:solidFill>
            </a:endParaRPr>
          </a:p>
          <a:p>
            <a:pPr lvl="1"/>
            <a:r>
              <a:rPr lang="en-US" altLang="zh-CN" sz="2000" dirty="0"/>
              <a:t>3</a:t>
            </a:r>
            <a:r>
              <a:rPr lang="zh-CN" altLang="en-US" sz="2000" dirty="0"/>
              <a:t>）</a:t>
            </a:r>
            <a:r>
              <a:rPr lang="zh-CN" altLang="en-US" sz="2000" b="1" dirty="0">
                <a:solidFill>
                  <a:srgbClr val="FF0000"/>
                </a:solidFill>
              </a:rPr>
              <a:t>要严格测试把关工作</a:t>
            </a:r>
            <a:r>
              <a:rPr lang="zh-CN" altLang="en-US" sz="2000" dirty="0"/>
              <a:t>，搞好单元测试、专业测试、集成测试、第三方测试，在整个功能测试中不仅要测试其技术功能，更要测试安全保障功能，尤其要测试</a:t>
            </a:r>
            <a:r>
              <a:rPr lang="zh-CN" altLang="en-US" sz="2000" dirty="0">
                <a:latin typeface="楷体" panose="02010609060101010101" pitchFamily="49" charset="-122"/>
                <a:ea typeface="楷体" panose="02010609060101010101" pitchFamily="49" charset="-122"/>
              </a:rPr>
              <a:t>故障后是否能够导向安全</a:t>
            </a:r>
            <a:r>
              <a:rPr lang="zh-CN" altLang="en-US" sz="2000" dirty="0"/>
              <a:t>，达不到这一根本要求的，一律不能通过，经整改完善提升后要再予测试，直至过关；</a:t>
            </a:r>
          </a:p>
          <a:p>
            <a:endParaRPr lang="zh-CN" altLang="en-US" sz="2400" dirty="0" smtClean="0"/>
          </a:p>
          <a:p>
            <a:endParaRPr lang="zh-CN" altLang="en-US" sz="2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24.5.5 </a:t>
            </a:r>
            <a:r>
              <a:rPr lang="zh-CN" altLang="en-US" dirty="0" smtClean="0"/>
              <a:t>事故防范和整改措施建议</a:t>
            </a:r>
            <a:endParaRPr lang="zh-CN" altLang="en-US" dirty="0"/>
          </a:p>
        </p:txBody>
      </p:sp>
      <p:sp>
        <p:nvSpPr>
          <p:cNvPr id="3" name="内容占位符 2"/>
          <p:cNvSpPr>
            <a:spLocks noGrp="1"/>
          </p:cNvSpPr>
          <p:nvPr>
            <p:ph idx="1"/>
          </p:nvPr>
        </p:nvSpPr>
        <p:spPr>
          <a:xfrm>
            <a:off x="1028700" y="1382806"/>
            <a:ext cx="7886700" cy="4902200"/>
          </a:xfrm>
        </p:spPr>
        <p:txBody>
          <a:bodyPr/>
          <a:lstStyle/>
          <a:p>
            <a:pPr lvl="1"/>
            <a:r>
              <a:rPr lang="en-US" altLang="zh-CN" sz="2000" dirty="0"/>
              <a:t>4</a:t>
            </a:r>
            <a:r>
              <a:rPr lang="zh-CN" altLang="en-US" sz="2000" dirty="0"/>
              <a:t>）</a:t>
            </a:r>
            <a:r>
              <a:rPr lang="zh-CN" altLang="en-US" sz="2000" b="1" dirty="0">
                <a:solidFill>
                  <a:srgbClr val="FF0000"/>
                </a:solidFill>
              </a:rPr>
              <a:t>要构建产品研发工作体系，健全研发组织机构，明确研发部门、人员岗位职责，提高研发人员的素质，</a:t>
            </a:r>
            <a:r>
              <a:rPr lang="zh-CN" altLang="en-US" sz="2000" dirty="0"/>
              <a:t>尤其要特别严肃认真地进行研发工作，实行全方位、全过程、全员化的安全质量管理，切实做到产品设计、研发、生产、测试、检验、调试等过程严谨，审查和测试调试精心严密，缺陷和安全隐患解决及时到位，产品技术性能安全可靠</a:t>
            </a:r>
            <a:r>
              <a:rPr lang="zh-CN" altLang="en-US" sz="2000" dirty="0" smtClean="0"/>
              <a:t>；</a:t>
            </a:r>
            <a:endParaRPr lang="en-US" sz="2000" dirty="0" smtClean="0"/>
          </a:p>
          <a:p>
            <a:pPr lvl="1"/>
            <a:r>
              <a:rPr lang="en-US" sz="2000" dirty="0" smtClean="0"/>
              <a:t>5</a:t>
            </a:r>
            <a:r>
              <a:rPr lang="zh-CN" altLang="en-US" sz="2000" dirty="0" smtClean="0"/>
              <a:t>）</a:t>
            </a:r>
            <a:r>
              <a:rPr lang="zh-CN" altLang="en-US" sz="2000" b="1" dirty="0" smtClean="0">
                <a:solidFill>
                  <a:srgbClr val="FF0000"/>
                </a:solidFill>
              </a:rPr>
              <a:t>要规范和严格产品研发文档管理</a:t>
            </a:r>
            <a:r>
              <a:rPr lang="zh-CN" altLang="en-US" sz="2000" dirty="0" smtClean="0"/>
              <a:t>，做到资料全、数据实、管理严、查阅便；</a:t>
            </a:r>
            <a:endParaRPr lang="en-US" altLang="zh-CN" sz="2000" dirty="0" smtClean="0"/>
          </a:p>
          <a:p>
            <a:pPr lvl="1"/>
            <a:r>
              <a:rPr lang="en-US" sz="2000" dirty="0" smtClean="0"/>
              <a:t>6</a:t>
            </a:r>
            <a:r>
              <a:rPr lang="zh-CN" altLang="en-US" sz="2000" dirty="0" smtClean="0"/>
              <a:t>）</a:t>
            </a:r>
            <a:r>
              <a:rPr lang="zh-CN" altLang="en-US" sz="2000" b="1" dirty="0" smtClean="0">
                <a:solidFill>
                  <a:srgbClr val="FF0000"/>
                </a:solidFill>
              </a:rPr>
              <a:t>要严格执行国家及有关部门关于软件产品登记管理制度</a:t>
            </a:r>
            <a:r>
              <a:rPr lang="zh-CN" altLang="en-US" sz="2000" dirty="0" smtClean="0"/>
              <a:t>的相关规定，切实加强对产品研发的组织领导，建立健全院长（总经理）领导下的总工程师负责制，层层严格落实安全质量责任制。</a:t>
            </a:r>
          </a:p>
          <a:p>
            <a:endParaRPr lang="zh-CN" altLang="en-US"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24.6 </a:t>
            </a:r>
            <a:r>
              <a:rPr lang="zh-CN" altLang="en-US" dirty="0" smtClean="0"/>
              <a:t>机动车领域的软件安全</a:t>
            </a:r>
            <a:endParaRPr lang="zh-CN" altLang="en-US" dirty="0"/>
          </a:p>
        </p:txBody>
      </p:sp>
      <p:sp>
        <p:nvSpPr>
          <p:cNvPr id="3" name="内容占位符 2"/>
          <p:cNvSpPr>
            <a:spLocks noGrp="1"/>
          </p:cNvSpPr>
          <p:nvPr>
            <p:ph idx="1"/>
          </p:nvPr>
        </p:nvSpPr>
        <p:spPr/>
        <p:txBody>
          <a:bodyPr/>
          <a:lstStyle/>
          <a:p>
            <a:r>
              <a:rPr lang="en-US" dirty="0" smtClean="0"/>
              <a:t>24.6.1 </a:t>
            </a:r>
            <a:r>
              <a:rPr lang="zh-CN" altLang="en-US" dirty="0" smtClean="0"/>
              <a:t>总体要求</a:t>
            </a:r>
          </a:p>
          <a:p>
            <a:r>
              <a:rPr lang="en-US" dirty="0" smtClean="0"/>
              <a:t>24.6.2 </a:t>
            </a:r>
            <a:r>
              <a:rPr lang="zh-CN" altLang="en-US" dirty="0" smtClean="0"/>
              <a:t>汽车软件的特定需求</a:t>
            </a:r>
            <a:r>
              <a:rPr lang="en-US" dirty="0" smtClean="0"/>
              <a:t>	</a:t>
            </a:r>
            <a:endParaRPr lang="zh-CN" altLang="en-US" dirty="0" smtClean="0"/>
          </a:p>
          <a:p>
            <a:r>
              <a:rPr lang="en-US" dirty="0" smtClean="0"/>
              <a:t>24.6.3</a:t>
            </a:r>
            <a:r>
              <a:rPr lang="zh-CN" altLang="en-US" dirty="0" smtClean="0"/>
              <a:t>软件给研发生产模式带来的改变</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24.6 </a:t>
            </a:r>
            <a:r>
              <a:rPr lang="zh-CN" altLang="en-US" dirty="0" smtClean="0"/>
              <a:t>机动车领域的软件安全</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道路交通安全法</a:t>
            </a:r>
            <a:r>
              <a:rPr lang="en-US" altLang="zh-CN" dirty="0" smtClean="0"/>
              <a:t>》</a:t>
            </a:r>
            <a:r>
              <a:rPr lang="zh-CN" altLang="en-US" dirty="0" smtClean="0"/>
              <a:t>第一百零三条的规定，</a:t>
            </a:r>
            <a:endParaRPr lang="en-US" altLang="zh-CN" dirty="0" smtClean="0"/>
          </a:p>
          <a:p>
            <a:pPr lvl="1"/>
            <a:r>
              <a:rPr lang="en-US" dirty="0" smtClean="0"/>
              <a:t>1</a:t>
            </a:r>
            <a:r>
              <a:rPr lang="zh-CN" altLang="en-US" dirty="0" smtClean="0"/>
              <a:t>）要求国家机动车产品主管部门要严格按照机动车国家安全技术标准严格审查，不允许不合格机动车型投入生产。</a:t>
            </a:r>
            <a:endParaRPr lang="en-US" altLang="zh-CN" dirty="0" smtClean="0"/>
          </a:p>
          <a:p>
            <a:pPr lvl="2"/>
            <a:r>
              <a:rPr lang="zh-CN" altLang="en-US" dirty="0" smtClean="0"/>
              <a:t>对因此负有责任的主管人员和其他直接责任人员给予降级或者撤职的行政处分；</a:t>
            </a:r>
            <a:endParaRPr lang="en-US" altLang="zh-CN" dirty="0" smtClean="0"/>
          </a:p>
          <a:p>
            <a:pPr lvl="1"/>
            <a:r>
              <a:rPr lang="en-US" dirty="0" smtClean="0"/>
              <a:t>2</a:t>
            </a:r>
            <a:r>
              <a:rPr lang="zh-CN" altLang="en-US" dirty="0" smtClean="0"/>
              <a:t>）要求生产企业只允许生产经国家机动车产品主管部门许可生产的机动车型，不执行机动车国家安全技术标准或者不严格进行机动车成品质量检验，致使质量不合格的机动车出厂销售的，由质量技术监督部门依照</a:t>
            </a:r>
            <a:r>
              <a:rPr lang="en-US" altLang="zh-CN" dirty="0" smtClean="0"/>
              <a:t>《</a:t>
            </a:r>
            <a:r>
              <a:rPr lang="zh-CN" altLang="en-US" dirty="0" smtClean="0"/>
              <a:t>中华人民共和国产品质量法</a:t>
            </a:r>
            <a:r>
              <a:rPr lang="en-US" altLang="zh-CN" dirty="0" smtClean="0"/>
              <a:t>》</a:t>
            </a:r>
            <a:r>
              <a:rPr lang="zh-CN" altLang="en-US" dirty="0" smtClean="0"/>
              <a:t>的有关规定给予处罚。</a:t>
            </a:r>
            <a:endParaRPr lang="en-US" altLang="zh-CN"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24.6 </a:t>
            </a:r>
            <a:r>
              <a:rPr lang="zh-CN" altLang="en-US" dirty="0" smtClean="0"/>
              <a:t>机动车领域的软件安全</a:t>
            </a:r>
            <a:endParaRPr lang="zh-CN" altLang="en-US" dirty="0"/>
          </a:p>
        </p:txBody>
      </p:sp>
      <p:sp>
        <p:nvSpPr>
          <p:cNvPr id="3" name="内容占位符 2"/>
          <p:cNvSpPr>
            <a:spLocks noGrp="1"/>
          </p:cNvSpPr>
          <p:nvPr>
            <p:ph idx="1"/>
          </p:nvPr>
        </p:nvSpPr>
        <p:spPr/>
        <p:txBody>
          <a:bodyPr/>
          <a:lstStyle/>
          <a:p>
            <a:r>
              <a:rPr lang="zh-CN" altLang="en-US" dirty="0" smtClean="0"/>
              <a:t>嵌入在汽车电子设备中计算机软件开发逐步成为影响机动车安全的关键因素之一。</a:t>
            </a:r>
            <a:endParaRPr lang="en-US" altLang="zh-CN" dirty="0" smtClean="0"/>
          </a:p>
          <a:p>
            <a:endParaRPr lang="zh-CN" altLang="en-US" dirty="0" smtClean="0"/>
          </a:p>
          <a:p>
            <a:r>
              <a:rPr lang="zh-CN" altLang="en-US" dirty="0" smtClean="0"/>
              <a:t>机动车的电子系统的可信赖性要求主要来源于：</a:t>
            </a:r>
            <a:endParaRPr lang="en-US" altLang="zh-CN" dirty="0" smtClean="0"/>
          </a:p>
          <a:p>
            <a:pPr lvl="1"/>
            <a:r>
              <a:rPr lang="en-US" dirty="0" smtClean="0"/>
              <a:t>1</a:t>
            </a:r>
            <a:r>
              <a:rPr lang="zh-CN" altLang="en-US" dirty="0" smtClean="0"/>
              <a:t>）驾驶人员与车辆频繁交互；</a:t>
            </a:r>
            <a:endParaRPr lang="en-US" altLang="zh-CN" dirty="0" smtClean="0"/>
          </a:p>
          <a:p>
            <a:pPr lvl="1"/>
            <a:r>
              <a:rPr lang="en-US" dirty="0" smtClean="0"/>
              <a:t>2</a:t>
            </a:r>
            <a:r>
              <a:rPr lang="zh-CN" altLang="en-US" dirty="0" smtClean="0"/>
              <a:t>）道路的状况和环境变化大；</a:t>
            </a:r>
            <a:endParaRPr lang="en-US" altLang="zh-CN" dirty="0" smtClean="0"/>
          </a:p>
          <a:p>
            <a:pPr lvl="1"/>
            <a:r>
              <a:rPr lang="en-US" dirty="0" smtClean="0"/>
              <a:t>3</a:t>
            </a:r>
            <a:r>
              <a:rPr lang="zh-CN" altLang="en-US" dirty="0" smtClean="0"/>
              <a:t>）人的反应时间和经验不足是导致事故的重要因素等。</a:t>
            </a:r>
            <a:endParaRPr lang="en-US" altLang="zh-CN" dirty="0" smtClean="0"/>
          </a:p>
          <a:p>
            <a:r>
              <a:rPr lang="zh-CN" altLang="en-US" dirty="0" smtClean="0"/>
              <a:t>嵌入在机动车中的软件质量和安全性对这三个因素具有极大的影响。</a:t>
            </a:r>
          </a:p>
          <a:p>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24.6.2 </a:t>
            </a:r>
            <a:r>
              <a:rPr lang="zh-CN" altLang="en-US" dirty="0" smtClean="0"/>
              <a:t>汽车软件的特定需求</a:t>
            </a:r>
            <a:endParaRPr lang="zh-CN" altLang="en-US" dirty="0"/>
          </a:p>
        </p:txBody>
      </p:sp>
      <p:sp>
        <p:nvSpPr>
          <p:cNvPr id="3" name="内容占位符 2"/>
          <p:cNvSpPr>
            <a:spLocks noGrp="1"/>
          </p:cNvSpPr>
          <p:nvPr>
            <p:ph idx="1"/>
          </p:nvPr>
        </p:nvSpPr>
        <p:spPr>
          <a:xfrm>
            <a:off x="870857" y="1295400"/>
            <a:ext cx="8120743" cy="4902200"/>
          </a:xfrm>
        </p:spPr>
        <p:txBody>
          <a:bodyPr/>
          <a:lstStyle/>
          <a:p>
            <a:r>
              <a:rPr lang="zh-CN" altLang="en-US" dirty="0" smtClean="0"/>
              <a:t>汽车是一个大众化使用，灵活多变，批产和车型分散等领域。 表现在：</a:t>
            </a:r>
            <a:endParaRPr lang="en-US" altLang="zh-CN" dirty="0" smtClean="0"/>
          </a:p>
          <a:p>
            <a:pPr lvl="1"/>
            <a:r>
              <a:rPr lang="en-US" dirty="0" smtClean="0"/>
              <a:t>1</a:t>
            </a:r>
            <a:r>
              <a:rPr lang="zh-CN" altLang="en-US" dirty="0" smtClean="0"/>
              <a:t>）不同的用户</a:t>
            </a:r>
            <a:r>
              <a:rPr lang="en-US" dirty="0" smtClean="0"/>
              <a:t>(</a:t>
            </a:r>
            <a:r>
              <a:rPr lang="zh-CN" altLang="en-US" dirty="0" smtClean="0"/>
              <a:t>包括司机、乘客、保养人员</a:t>
            </a:r>
            <a:r>
              <a:rPr lang="en-US" dirty="0" smtClean="0"/>
              <a:t>)</a:t>
            </a:r>
            <a:r>
              <a:rPr lang="zh-CN" altLang="en-US" dirty="0" smtClean="0"/>
              <a:t>具有更广泛的要求；</a:t>
            </a:r>
            <a:endParaRPr lang="en-US" altLang="zh-CN" dirty="0" smtClean="0"/>
          </a:p>
          <a:p>
            <a:pPr lvl="1"/>
            <a:r>
              <a:rPr lang="en-US" dirty="0" smtClean="0"/>
              <a:t>2</a:t>
            </a:r>
            <a:r>
              <a:rPr lang="zh-CN" altLang="en-US" dirty="0" smtClean="0"/>
              <a:t>）车辆和使用人员会提出特定的维护情景；</a:t>
            </a:r>
            <a:endParaRPr lang="en-US" altLang="zh-CN" dirty="0" smtClean="0"/>
          </a:p>
          <a:p>
            <a:pPr lvl="1"/>
            <a:r>
              <a:rPr lang="en-US" dirty="0" smtClean="0"/>
              <a:t>3</a:t>
            </a:r>
            <a:r>
              <a:rPr lang="zh-CN" altLang="en-US" dirty="0" smtClean="0"/>
              <a:t>）用户越有钱，对安全关键功能和舒适程度要求越高；</a:t>
            </a:r>
            <a:endParaRPr lang="en-US" altLang="zh-CN" dirty="0" smtClean="0"/>
          </a:p>
          <a:p>
            <a:pPr lvl="1"/>
            <a:r>
              <a:rPr lang="en-US" dirty="0" smtClean="0"/>
              <a:t>4</a:t>
            </a:r>
            <a:r>
              <a:rPr lang="zh-CN" altLang="en-US" dirty="0" smtClean="0"/>
              <a:t>）从城市、乡村道路到野外，对系统运行环境具有不同的特殊要求，期望汽车中的软件能自动适应；</a:t>
            </a:r>
            <a:endParaRPr lang="en-US" altLang="zh-CN" dirty="0" smtClean="0"/>
          </a:p>
          <a:p>
            <a:pPr lvl="1"/>
            <a:r>
              <a:rPr lang="en-US" dirty="0" smtClean="0"/>
              <a:t>5</a:t>
            </a:r>
            <a:r>
              <a:rPr lang="zh-CN" altLang="en-US" dirty="0" smtClean="0"/>
              <a:t>）功能的多样性，从嵌入式实时控制到信息娱乐</a:t>
            </a:r>
            <a:r>
              <a:rPr lang="en-US" dirty="0" smtClean="0"/>
              <a:t>(infotainment)</a:t>
            </a:r>
            <a:r>
              <a:rPr lang="zh-CN" altLang="en-US" dirty="0" smtClean="0"/>
              <a:t>，从舒适功能</a:t>
            </a:r>
            <a:r>
              <a:rPr lang="en-US" dirty="0" smtClean="0"/>
              <a:t>(</a:t>
            </a:r>
            <a:r>
              <a:rPr lang="zh-CN" altLang="en-US" dirty="0" smtClean="0"/>
              <a:t>如空调</a:t>
            </a:r>
            <a:r>
              <a:rPr lang="en-US" dirty="0" smtClean="0"/>
              <a:t>)</a:t>
            </a:r>
            <a:r>
              <a:rPr lang="zh-CN" altLang="en-US" dirty="0" smtClean="0"/>
              <a:t>到辅助驾驶，从能源管理到软件下载功能，从安全气囊到自动诊断和错误日志，等等。</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39800" y="1092199"/>
            <a:ext cx="8001000" cy="4902200"/>
          </a:xfrm>
        </p:spPr>
        <p:txBody>
          <a:bodyPr/>
          <a:lstStyle/>
          <a:p>
            <a:r>
              <a:rPr lang="zh-CN" altLang="en-US" dirty="0" smtClean="0"/>
              <a:t>汽车对软件工程的特定的要求体现在：</a:t>
            </a:r>
          </a:p>
          <a:p>
            <a:pPr lvl="1"/>
            <a:r>
              <a:rPr lang="en-US" dirty="0" smtClean="0"/>
              <a:t>1) </a:t>
            </a:r>
            <a:r>
              <a:rPr lang="zh-CN" altLang="en-US" dirty="0" smtClean="0"/>
              <a:t>多媒体、信息通信、人机界面</a:t>
            </a:r>
            <a:r>
              <a:rPr lang="en-US" dirty="0" smtClean="0"/>
              <a:t>(HMI)</a:t>
            </a:r>
            <a:r>
              <a:rPr lang="zh-CN" altLang="en-US" dirty="0" smtClean="0"/>
              <a:t>：这类系统一般是软实时的，并能够通过事件离散或数据处理与车外的</a:t>
            </a:r>
            <a:r>
              <a:rPr lang="en-US" dirty="0" smtClean="0"/>
              <a:t>IT</a:t>
            </a:r>
            <a:r>
              <a:rPr lang="zh-CN" altLang="en-US" dirty="0" smtClean="0"/>
              <a:t>系统交换信息；</a:t>
            </a:r>
          </a:p>
          <a:p>
            <a:pPr lvl="1"/>
            <a:r>
              <a:rPr lang="en-US" dirty="0" smtClean="0"/>
              <a:t>2) </a:t>
            </a:r>
            <a:r>
              <a:rPr lang="zh-CN" altLang="en-US" dirty="0" smtClean="0"/>
              <a:t>人体</a:t>
            </a:r>
            <a:r>
              <a:rPr lang="en-US" dirty="0" smtClean="0"/>
              <a:t>/</a:t>
            </a:r>
            <a:r>
              <a:rPr lang="zh-CN" altLang="en-US" dirty="0" smtClean="0"/>
              <a:t>舒适软件：由控制程序主导的典型软件实时、时间离散处理；</a:t>
            </a:r>
          </a:p>
          <a:p>
            <a:pPr lvl="1"/>
            <a:r>
              <a:rPr lang="en-US" dirty="0" smtClean="0"/>
              <a:t>3) </a:t>
            </a:r>
            <a:r>
              <a:rPr lang="zh-CN" altLang="en-US" dirty="0" smtClean="0"/>
              <a:t>安全电子系统的软件：硬实时的、基于事件离散的、严格的安全需求；</a:t>
            </a:r>
          </a:p>
          <a:p>
            <a:pPr lvl="1"/>
            <a:r>
              <a:rPr lang="en-US" dirty="0" smtClean="0"/>
              <a:t>4) </a:t>
            </a:r>
            <a:r>
              <a:rPr lang="zh-CN" altLang="en-US" dirty="0" smtClean="0"/>
              <a:t>动力传动系统和底盘控制软件：硬实时的、控制算法主导的离散的事件处理，严格的可用性；</a:t>
            </a:r>
          </a:p>
          <a:p>
            <a:pPr lvl="1"/>
            <a:r>
              <a:rPr lang="en-US" dirty="0" smtClean="0"/>
              <a:t>5</a:t>
            </a:r>
            <a:r>
              <a:rPr lang="zh-CN" altLang="en-US" dirty="0" smtClean="0"/>
              <a:t>）基础软件：软实时和硬实时，基于事件的软件，对车辆的整个</a:t>
            </a:r>
            <a:r>
              <a:rPr lang="en-US" dirty="0" smtClean="0"/>
              <a:t>IT</a:t>
            </a:r>
            <a:r>
              <a:rPr lang="zh-CN" altLang="en-US" dirty="0" smtClean="0"/>
              <a:t>系统进行管理，例如，诊断软件或软件升级系统等。</a:t>
            </a:r>
          </a:p>
          <a:p>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9578" y="211606"/>
            <a:ext cx="7772400" cy="736600"/>
          </a:xfrm>
        </p:spPr>
        <p:txBody>
          <a:bodyPr/>
          <a:lstStyle/>
          <a:p>
            <a:r>
              <a:rPr lang="en-US" dirty="0" smtClean="0"/>
              <a:t>24.6.3</a:t>
            </a:r>
            <a:r>
              <a:rPr lang="zh-CN" altLang="en-US" dirty="0" smtClean="0"/>
              <a:t>软件给</a:t>
            </a:r>
            <a:r>
              <a:rPr lang="zh-CN" altLang="en-US" dirty="0"/>
              <a:t>汽车</a:t>
            </a:r>
            <a:r>
              <a:rPr lang="zh-CN" altLang="en-US" dirty="0" smtClean="0"/>
              <a:t>研发生产模式带来的改变</a:t>
            </a:r>
            <a:endParaRPr lang="zh-CN" altLang="en-US" dirty="0"/>
          </a:p>
        </p:txBody>
      </p:sp>
      <p:sp>
        <p:nvSpPr>
          <p:cNvPr id="3" name="内容占位符 2"/>
          <p:cNvSpPr>
            <a:spLocks noGrp="1"/>
          </p:cNvSpPr>
          <p:nvPr>
            <p:ph idx="1"/>
          </p:nvPr>
        </p:nvSpPr>
        <p:spPr>
          <a:xfrm>
            <a:off x="870857" y="1295400"/>
            <a:ext cx="8120743" cy="4902200"/>
          </a:xfrm>
        </p:spPr>
        <p:txBody>
          <a:bodyPr/>
          <a:lstStyle/>
          <a:p>
            <a:pPr lvl="1"/>
            <a:r>
              <a:rPr lang="en-US" dirty="0" smtClean="0"/>
              <a:t>1</a:t>
            </a:r>
            <a:r>
              <a:rPr lang="zh-CN" altLang="en-US" dirty="0" smtClean="0"/>
              <a:t>）传统上独立的功能</a:t>
            </a:r>
            <a:r>
              <a:rPr lang="en-US" dirty="0" smtClean="0"/>
              <a:t>(</a:t>
            </a:r>
            <a:r>
              <a:rPr lang="zh-CN" altLang="en-US" dirty="0" smtClean="0"/>
              <a:t>例如，刹车、方向、发动机控制</a:t>
            </a:r>
            <a:r>
              <a:rPr lang="en-US" dirty="0" smtClean="0"/>
              <a:t>)</a:t>
            </a:r>
            <a:r>
              <a:rPr lang="zh-CN" altLang="en-US" dirty="0" smtClean="0"/>
              <a:t>在计算机系统和软件的控制下能够有机的联合与交互</a:t>
            </a:r>
            <a:endParaRPr lang="en-US" altLang="zh-CN" dirty="0" smtClean="0"/>
          </a:p>
          <a:p>
            <a:pPr lvl="2"/>
            <a:r>
              <a:rPr lang="zh-CN" altLang="en-US" dirty="0" smtClean="0"/>
              <a:t>汽车从一个组装的设备变成为一个 “机械、电子</a:t>
            </a:r>
            <a:r>
              <a:rPr lang="en-US" dirty="0" smtClean="0"/>
              <a:t>(</a:t>
            </a:r>
            <a:r>
              <a:rPr lang="zh-CN" altLang="en-US" dirty="0" smtClean="0"/>
              <a:t>微处理器和可编程设备</a:t>
            </a:r>
            <a:r>
              <a:rPr lang="en-US" dirty="0" smtClean="0"/>
              <a:t>)</a:t>
            </a:r>
            <a:r>
              <a:rPr lang="zh-CN" altLang="en-US" dirty="0" smtClean="0"/>
              <a:t>、软件”的一体化的集成系统。这种变化带来的无意识的交互特征导致</a:t>
            </a:r>
            <a:r>
              <a:rPr lang="en-US" dirty="0" smtClean="0"/>
              <a:t>OEM</a:t>
            </a:r>
            <a:r>
              <a:rPr lang="zh-CN" altLang="en-US" dirty="0" smtClean="0"/>
              <a:t>生产和外包中会出现质量控制和安全问题；</a:t>
            </a:r>
          </a:p>
          <a:p>
            <a:pPr lvl="1"/>
            <a:r>
              <a:rPr lang="en-US" dirty="0" smtClean="0"/>
              <a:t>2</a:t>
            </a:r>
            <a:r>
              <a:rPr lang="zh-CN" altLang="en-US" dirty="0" smtClean="0"/>
              <a:t>）自然，生产方式从大规模的部件组装变成为系统集成</a:t>
            </a:r>
            <a:endParaRPr lang="en-US" altLang="zh-CN" dirty="0" smtClean="0"/>
          </a:p>
          <a:p>
            <a:pPr lvl="2"/>
            <a:r>
              <a:rPr lang="zh-CN" altLang="en-US" dirty="0" smtClean="0"/>
              <a:t>在集成过程中，软件可能会被不断地修改；</a:t>
            </a:r>
          </a:p>
          <a:p>
            <a:pPr lvl="1"/>
            <a:r>
              <a:rPr lang="en-US" dirty="0" smtClean="0"/>
              <a:t>3</a:t>
            </a:r>
            <a:r>
              <a:rPr lang="zh-CN" altLang="en-US" dirty="0" smtClean="0"/>
              <a:t>）汽车的行为是可编程实现的</a:t>
            </a:r>
            <a:endParaRPr lang="en-US" altLang="zh-CN" dirty="0" smtClean="0"/>
          </a:p>
          <a:p>
            <a:pPr lvl="2"/>
            <a:r>
              <a:rPr lang="zh-CN" altLang="en-US" dirty="0" smtClean="0"/>
              <a:t>如舒适性和运动性不再仅仅是机械装置实现的，更多地需要用软件实现。</a:t>
            </a: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smtClean="0"/>
              <a:t>国务院</a:t>
            </a:r>
            <a:r>
              <a:rPr lang="zh-CN" altLang="en-US" sz="2400" dirty="0"/>
              <a:t>令第</a:t>
            </a:r>
            <a:r>
              <a:rPr lang="en-US" altLang="zh-CN" sz="2400" dirty="0"/>
              <a:t>493</a:t>
            </a:r>
            <a:r>
              <a:rPr lang="zh-CN" altLang="en-US" sz="2400" dirty="0"/>
              <a:t>号</a:t>
            </a:r>
            <a:r>
              <a:rPr lang="en-US" altLang="zh-CN" sz="2400" dirty="0"/>
              <a:t>《</a:t>
            </a:r>
            <a:r>
              <a:rPr lang="zh-CN" altLang="en-US" sz="2400" dirty="0"/>
              <a:t>生产安全事故报告和调查处理条例</a:t>
            </a:r>
            <a:r>
              <a:rPr lang="en-US" altLang="zh-CN" sz="2400" dirty="0" smtClean="0"/>
              <a:t>》</a:t>
            </a:r>
            <a:r>
              <a:rPr lang="zh-CN" altLang="en-US" sz="2400" dirty="0" smtClean="0"/>
              <a:t>从</a:t>
            </a:r>
            <a:r>
              <a:rPr lang="zh-CN" altLang="en-US" sz="2400" dirty="0"/>
              <a:t>人员伤亡和经济损失观点出发将将事故等级划分为</a:t>
            </a:r>
            <a:r>
              <a:rPr lang="zh-CN" altLang="en-US" sz="2400" dirty="0" smtClean="0"/>
              <a:t>：</a:t>
            </a:r>
            <a:endParaRPr lang="en-US" altLang="zh-CN" sz="2400" dirty="0" smtClean="0"/>
          </a:p>
          <a:p>
            <a:pPr lvl="1"/>
            <a:r>
              <a:rPr lang="zh-CN" altLang="en-US" sz="2000" dirty="0" smtClean="0"/>
              <a:t>（</a:t>
            </a:r>
            <a:r>
              <a:rPr lang="zh-CN" altLang="en-US" sz="2000" dirty="0"/>
              <a:t>一）特别重大事故</a:t>
            </a:r>
            <a:r>
              <a:rPr lang="en-US" altLang="zh-CN" sz="2000" dirty="0"/>
              <a:t>(</a:t>
            </a:r>
            <a:r>
              <a:rPr lang="zh-CN" altLang="en-US" sz="2000" dirty="0"/>
              <a:t>造成</a:t>
            </a:r>
            <a:r>
              <a:rPr lang="en-US" altLang="zh-CN" sz="2000" dirty="0"/>
              <a:t>30</a:t>
            </a:r>
            <a:r>
              <a:rPr lang="zh-CN" altLang="en-US" sz="2000" dirty="0"/>
              <a:t>人以上死亡，或者</a:t>
            </a:r>
            <a:r>
              <a:rPr lang="en-US" altLang="zh-CN" sz="2000" dirty="0"/>
              <a:t>100</a:t>
            </a:r>
            <a:r>
              <a:rPr lang="zh-CN" altLang="en-US" sz="2000" dirty="0"/>
              <a:t>人以上重伤（包括急性工业中毒，下同），或者</a:t>
            </a:r>
            <a:r>
              <a:rPr lang="en-US" altLang="zh-CN" sz="2000" dirty="0"/>
              <a:t>1</a:t>
            </a:r>
            <a:r>
              <a:rPr lang="zh-CN" altLang="en-US" sz="2000" dirty="0"/>
              <a:t>亿元以上直接经济损失的事故</a:t>
            </a:r>
            <a:r>
              <a:rPr lang="en-US" altLang="zh-CN" sz="2000" dirty="0"/>
              <a:t>)</a:t>
            </a:r>
            <a:r>
              <a:rPr lang="zh-CN" altLang="en-US" sz="2000" dirty="0" smtClean="0"/>
              <a:t>；</a:t>
            </a:r>
            <a:endParaRPr lang="en-US" altLang="zh-CN" sz="2000" dirty="0" smtClean="0"/>
          </a:p>
          <a:p>
            <a:pPr lvl="1"/>
            <a:r>
              <a:rPr lang="zh-CN" altLang="en-US" sz="2000" dirty="0" smtClean="0"/>
              <a:t>（</a:t>
            </a:r>
            <a:r>
              <a:rPr lang="zh-CN" altLang="en-US" sz="2000" dirty="0"/>
              <a:t>二）重大事故</a:t>
            </a:r>
            <a:r>
              <a:rPr lang="zh-CN" altLang="en-US" sz="2000" dirty="0" smtClean="0"/>
              <a:t>；</a:t>
            </a:r>
            <a:endParaRPr lang="en-US" altLang="zh-CN" sz="2000" dirty="0" smtClean="0"/>
          </a:p>
          <a:p>
            <a:pPr lvl="1"/>
            <a:r>
              <a:rPr lang="zh-CN" altLang="en-US" sz="2000" dirty="0" smtClean="0"/>
              <a:t>（</a:t>
            </a:r>
            <a:r>
              <a:rPr lang="zh-CN" altLang="en-US" sz="2000" dirty="0"/>
              <a:t>三）较大事故</a:t>
            </a:r>
            <a:r>
              <a:rPr lang="zh-CN" altLang="en-US" sz="2000" dirty="0" smtClean="0"/>
              <a:t>；</a:t>
            </a:r>
            <a:endParaRPr lang="en-US" altLang="zh-CN" sz="2000" dirty="0" smtClean="0"/>
          </a:p>
          <a:p>
            <a:pPr lvl="1"/>
            <a:r>
              <a:rPr lang="zh-CN" altLang="en-US" sz="2000" dirty="0" smtClean="0"/>
              <a:t>（</a:t>
            </a:r>
            <a:r>
              <a:rPr lang="zh-CN" altLang="en-US" sz="2000" dirty="0"/>
              <a:t>四）一般事故</a:t>
            </a:r>
            <a:r>
              <a:rPr lang="en-US" altLang="zh-CN" sz="2000" dirty="0"/>
              <a:t>(</a:t>
            </a:r>
            <a:r>
              <a:rPr lang="zh-CN" altLang="en-US" sz="2000" dirty="0"/>
              <a:t>造成</a:t>
            </a:r>
            <a:r>
              <a:rPr lang="en-US" altLang="zh-CN" sz="2000" dirty="0"/>
              <a:t>3</a:t>
            </a:r>
            <a:r>
              <a:rPr lang="zh-CN" altLang="en-US" sz="2000" dirty="0"/>
              <a:t>人以下死亡，或者</a:t>
            </a:r>
            <a:r>
              <a:rPr lang="en-US" altLang="zh-CN" sz="2000" dirty="0"/>
              <a:t>10</a:t>
            </a:r>
            <a:r>
              <a:rPr lang="zh-CN" altLang="en-US" sz="2000" dirty="0"/>
              <a:t>人以下重伤，或者</a:t>
            </a:r>
            <a:r>
              <a:rPr lang="en-US" altLang="zh-CN" sz="2000" dirty="0"/>
              <a:t>1000</a:t>
            </a:r>
            <a:r>
              <a:rPr lang="zh-CN" altLang="en-US" sz="2000" dirty="0"/>
              <a:t>万元以下直接经济损失的事故</a:t>
            </a:r>
            <a:r>
              <a:rPr lang="en-US" altLang="zh-CN" sz="2000" dirty="0"/>
              <a:t>)</a:t>
            </a:r>
            <a:r>
              <a:rPr lang="zh-CN" altLang="en-US" sz="2000" dirty="0" smtClean="0"/>
              <a:t>。</a:t>
            </a:r>
            <a:endParaRPr lang="en-US" altLang="zh-CN" sz="2000" dirty="0" smtClean="0"/>
          </a:p>
          <a:p>
            <a:pPr lvl="1"/>
            <a:endParaRPr lang="en-US" altLang="zh-CN" sz="2000" dirty="0"/>
          </a:p>
          <a:p>
            <a:r>
              <a:rPr lang="zh-CN" altLang="en-US" sz="2400" dirty="0"/>
              <a:t>铁路交通运输做到安全可靠</a:t>
            </a:r>
            <a:r>
              <a:rPr lang="zh-CN" altLang="en-US" sz="2400" dirty="0" smtClean="0"/>
              <a:t>，要求相关</a:t>
            </a:r>
            <a:r>
              <a:rPr lang="zh-CN" altLang="en-US" sz="2400" dirty="0"/>
              <a:t>的软件必须能够可靠地（在不同的机动车上、不同的铁路段上）运行。</a:t>
            </a:r>
          </a:p>
          <a:p>
            <a:pPr lvl="1"/>
            <a:endParaRPr lang="zh-CN" altLang="en-US" sz="2000" dirty="0"/>
          </a:p>
        </p:txBody>
      </p:sp>
    </p:spTree>
    <p:extLst>
      <p:ext uri="{BB962C8B-B14F-4D97-AF65-F5344CB8AC3E}">
        <p14:creationId xmlns:p14="http://schemas.microsoft.com/office/powerpoint/2010/main" val="14038450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24.7 </a:t>
            </a:r>
            <a:r>
              <a:rPr lang="zh-CN" altLang="en-US" dirty="0" smtClean="0"/>
              <a:t>机动车领域的软件开发</a:t>
            </a:r>
            <a:endParaRPr lang="zh-CN" altLang="en-US" dirty="0"/>
          </a:p>
        </p:txBody>
      </p:sp>
      <p:sp>
        <p:nvSpPr>
          <p:cNvPr id="3" name="内容占位符 2"/>
          <p:cNvSpPr>
            <a:spLocks noGrp="1"/>
          </p:cNvSpPr>
          <p:nvPr>
            <p:ph idx="1"/>
          </p:nvPr>
        </p:nvSpPr>
        <p:spPr/>
        <p:txBody>
          <a:bodyPr/>
          <a:lstStyle/>
          <a:p>
            <a:r>
              <a:rPr lang="en-US" dirty="0" smtClean="0"/>
              <a:t>24.7.1</a:t>
            </a:r>
            <a:r>
              <a:rPr lang="zh-CN" altLang="en-US" dirty="0" smtClean="0"/>
              <a:t>软件生命周期与开发过程</a:t>
            </a:r>
          </a:p>
          <a:p>
            <a:r>
              <a:rPr lang="en-US" dirty="0" smtClean="0"/>
              <a:t>24.7.2 </a:t>
            </a:r>
            <a:r>
              <a:rPr lang="zh-CN" altLang="en-US" dirty="0" smtClean="0"/>
              <a:t>驾驶员行为因素分析</a:t>
            </a:r>
          </a:p>
          <a:p>
            <a:r>
              <a:rPr lang="en-US" dirty="0" smtClean="0"/>
              <a:t>24.7.3 </a:t>
            </a:r>
            <a:r>
              <a:rPr lang="zh-CN" altLang="en-US" dirty="0" smtClean="0"/>
              <a:t>完整性等级的分析</a:t>
            </a:r>
          </a:p>
          <a:p>
            <a:r>
              <a:rPr lang="en-US" dirty="0" smtClean="0"/>
              <a:t>24.7.4 </a:t>
            </a:r>
            <a:r>
              <a:rPr lang="zh-CN" altLang="en-US" dirty="0" smtClean="0"/>
              <a:t>各安全等级对开发方法的要求</a:t>
            </a:r>
          </a:p>
          <a:p>
            <a:r>
              <a:rPr lang="en-US" dirty="0" smtClean="0"/>
              <a:t>24.7.5 </a:t>
            </a:r>
            <a:r>
              <a:rPr lang="zh-CN" altLang="en-US" dirty="0" smtClean="0"/>
              <a:t>软件质量策划</a:t>
            </a:r>
            <a:r>
              <a:rPr lang="en-US" dirty="0" smtClean="0"/>
              <a:t>	</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汽车工业软件可靠性联合会</a:t>
            </a:r>
            <a:r>
              <a:rPr lang="en-US" altLang="zh-CN" dirty="0"/>
              <a:t>(MISRA--the Motor Industry Software Reliability Association</a:t>
            </a:r>
            <a:r>
              <a:rPr lang="zh-CN" altLang="en-US" dirty="0"/>
              <a:t>）是英国政府在</a:t>
            </a:r>
            <a:r>
              <a:rPr lang="en-US" altLang="zh-CN" dirty="0"/>
              <a:t>1990</a:t>
            </a:r>
            <a:r>
              <a:rPr lang="zh-CN" altLang="en-US" dirty="0"/>
              <a:t>年代初期支持的“安全</a:t>
            </a:r>
            <a:r>
              <a:rPr lang="en-US" altLang="zh-CN" dirty="0"/>
              <a:t>IT”</a:t>
            </a:r>
            <a:r>
              <a:rPr lang="zh-CN" altLang="en-US" dirty="0"/>
              <a:t>项目</a:t>
            </a:r>
            <a:r>
              <a:rPr lang="zh-CN" altLang="en-US" dirty="0" smtClean="0"/>
              <a:t>。</a:t>
            </a:r>
            <a:endParaRPr lang="en-US" altLang="zh-CN" dirty="0" smtClean="0"/>
          </a:p>
          <a:p>
            <a:pPr lvl="1"/>
            <a:r>
              <a:rPr lang="zh-CN" altLang="en-US" dirty="0" smtClean="0"/>
              <a:t>目的</a:t>
            </a:r>
            <a:r>
              <a:rPr lang="zh-CN" altLang="en-US" dirty="0"/>
              <a:t>是开发运输领域的电子系统的嵌入式软件开发方法</a:t>
            </a:r>
            <a:r>
              <a:rPr lang="zh-CN" altLang="en-US" dirty="0" smtClean="0"/>
              <a:t>。</a:t>
            </a:r>
            <a:endParaRPr lang="en-US" altLang="zh-CN" dirty="0" smtClean="0"/>
          </a:p>
          <a:p>
            <a:pPr lvl="1"/>
            <a:r>
              <a:rPr lang="en-US" altLang="zh-CN" dirty="0" smtClean="0"/>
              <a:t>1994</a:t>
            </a:r>
            <a:r>
              <a:rPr lang="zh-CN" altLang="en-US" dirty="0"/>
              <a:t>年发布了开发指南。该指南表达了工业界关心的问题，也是对</a:t>
            </a:r>
            <a:r>
              <a:rPr lang="en-US" altLang="zh-CN" dirty="0"/>
              <a:t>IEC61508</a:t>
            </a:r>
            <a:r>
              <a:rPr lang="zh-CN" altLang="en-US" dirty="0"/>
              <a:t>在机动车工业领域的解释</a:t>
            </a:r>
            <a:r>
              <a:rPr lang="zh-CN" altLang="en-US" dirty="0" smtClean="0"/>
              <a:t>。</a:t>
            </a:r>
            <a:endParaRPr lang="en-US" altLang="zh-CN" dirty="0" smtClean="0"/>
          </a:p>
          <a:p>
            <a:pPr lvl="1"/>
            <a:r>
              <a:rPr lang="en-US" altLang="zh-CN" dirty="0" smtClean="0"/>
              <a:t>MISRA</a:t>
            </a:r>
            <a:r>
              <a:rPr lang="zh-CN" altLang="en-US" dirty="0"/>
              <a:t>于</a:t>
            </a:r>
            <a:r>
              <a:rPr lang="en-US" altLang="zh-CN" dirty="0"/>
              <a:t>1994</a:t>
            </a:r>
            <a:r>
              <a:rPr lang="zh-CN" altLang="en-US" dirty="0"/>
              <a:t>年发布“基于车辆的软件开发指南</a:t>
            </a:r>
            <a:r>
              <a:rPr lang="zh-CN" altLang="en-US" dirty="0" smtClean="0"/>
              <a:t>”，于</a:t>
            </a:r>
            <a:r>
              <a:rPr lang="en-US" altLang="zh-CN" dirty="0"/>
              <a:t>2000</a:t>
            </a:r>
            <a:r>
              <a:rPr lang="zh-CN" altLang="en-US" dirty="0"/>
              <a:t>年成为</a:t>
            </a:r>
            <a:r>
              <a:rPr lang="en-US" altLang="zh-CN" dirty="0"/>
              <a:t>ISO/TR 15497:2000</a:t>
            </a:r>
            <a:r>
              <a:rPr lang="zh-CN" altLang="en-US" dirty="0" smtClean="0"/>
              <a:t>标准。</a:t>
            </a:r>
            <a:endParaRPr lang="en-US" altLang="zh-CN" dirty="0" smtClean="0"/>
          </a:p>
          <a:p>
            <a:pPr lvl="1"/>
            <a:r>
              <a:rPr lang="zh-CN" altLang="en-US" dirty="0" smtClean="0"/>
              <a:t>标准</a:t>
            </a:r>
            <a:r>
              <a:rPr lang="zh-CN" altLang="en-US" dirty="0"/>
              <a:t>的目的是指导软件工程师、经理、以及相关人员创立、采购和维护机动车中的嵌入式的软件。</a:t>
            </a:r>
          </a:p>
        </p:txBody>
      </p:sp>
    </p:spTree>
    <p:extLst>
      <p:ext uri="{BB962C8B-B14F-4D97-AF65-F5344CB8AC3E}">
        <p14:creationId xmlns:p14="http://schemas.microsoft.com/office/powerpoint/2010/main" val="26748125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7358742" y="254832"/>
            <a:ext cx="1548329" cy="6262081"/>
          </a:xfrm>
        </p:spPr>
        <p:txBody>
          <a:bodyPr vert="eaVert"/>
          <a:lstStyle/>
          <a:p>
            <a:r>
              <a:rPr lang="en-US" dirty="0" smtClean="0"/>
              <a:t>24.7.1</a:t>
            </a:r>
            <a:r>
              <a:rPr lang="zh-CN" altLang="en-US" dirty="0" smtClean="0"/>
              <a:t>软件生命周期与开发过程</a:t>
            </a:r>
            <a:endParaRPr lang="zh-CN" altLang="en-US" dirty="0"/>
          </a:p>
        </p:txBody>
      </p:sp>
      <p:grpSp>
        <p:nvGrpSpPr>
          <p:cNvPr id="4" name="Group 1"/>
          <p:cNvGrpSpPr>
            <a:grpSpLocks noChangeAspect="1"/>
          </p:cNvGrpSpPr>
          <p:nvPr/>
        </p:nvGrpSpPr>
        <p:grpSpPr bwMode="auto">
          <a:xfrm>
            <a:off x="450762" y="170993"/>
            <a:ext cx="7490011" cy="6687007"/>
            <a:chOff x="2247" y="7492"/>
            <a:chExt cx="8040" cy="9660"/>
          </a:xfrm>
        </p:grpSpPr>
        <p:sp>
          <p:nvSpPr>
            <p:cNvPr id="5" name="AutoShape 53"/>
            <p:cNvSpPr>
              <a:spLocks noChangeAspect="1" noChangeArrowheads="1" noTextEdit="1"/>
            </p:cNvSpPr>
            <p:nvPr/>
          </p:nvSpPr>
          <p:spPr bwMode="auto">
            <a:xfrm>
              <a:off x="2247" y="7492"/>
              <a:ext cx="8040" cy="96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 name="Rectangle 52"/>
            <p:cNvSpPr>
              <a:spLocks noChangeArrowheads="1"/>
            </p:cNvSpPr>
            <p:nvPr/>
          </p:nvSpPr>
          <p:spPr bwMode="auto">
            <a:xfrm>
              <a:off x="6948" y="7492"/>
              <a:ext cx="2613" cy="1553"/>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algn="ctr" defTabSz="914400" eaLnBrk="0" latinLnBrk="0" hangingPunct="0">
                <a:lnSpc>
                  <a:spcPct val="100000"/>
                </a:lnSpc>
                <a:buClrTx/>
                <a:buSzTx/>
                <a:buFontTx/>
                <a:buNone/>
                <a:tabLst/>
              </a:pPr>
              <a:r>
                <a:rPr kumimoji="0" lang="zh-CN" altLang="zh-CN" sz="1400" b="1" dirty="0">
                  <a:cs typeface="Times New Roman" panose="02020603050405020304" pitchFamily="18" charset="0"/>
                </a:rPr>
                <a:t>安全性分析</a:t>
              </a:r>
            </a:p>
          </p:txBody>
        </p:sp>
        <p:sp>
          <p:nvSpPr>
            <p:cNvPr id="7" name="Rectangle 51"/>
            <p:cNvSpPr>
              <a:spLocks noChangeArrowheads="1"/>
            </p:cNvSpPr>
            <p:nvPr/>
          </p:nvSpPr>
          <p:spPr bwMode="auto">
            <a:xfrm>
              <a:off x="6345" y="10712"/>
              <a:ext cx="1608"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eaLnBrk="0" latinLnBrk="0" hangingPunct="0">
                <a:lnSpc>
                  <a:spcPct val="100000"/>
                </a:lnSpc>
                <a:buClrTx/>
                <a:buSzTx/>
                <a:buFontTx/>
                <a:buNone/>
                <a:tabLst/>
              </a:pPr>
              <a:r>
                <a:rPr kumimoji="0" lang="zh-CN" altLang="zh-CN" sz="1400" dirty="0">
                  <a:cs typeface="Times New Roman" panose="02020603050405020304" pitchFamily="18" charset="0"/>
                </a:rPr>
                <a:t>软件需求</a:t>
              </a:r>
            </a:p>
          </p:txBody>
        </p:sp>
        <p:sp>
          <p:nvSpPr>
            <p:cNvPr id="8" name="Rectangle 50"/>
            <p:cNvSpPr>
              <a:spLocks noChangeArrowheads="1"/>
            </p:cNvSpPr>
            <p:nvPr/>
          </p:nvSpPr>
          <p:spPr bwMode="auto">
            <a:xfrm>
              <a:off x="3732" y="11517"/>
              <a:ext cx="4422" cy="2680"/>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smtClean="0">
                  <a:ln>
                    <a:noFill/>
                  </a:ln>
                  <a:solidFill>
                    <a:schemeClr val="tx1"/>
                  </a:solidFill>
                  <a:effectLst/>
                  <a:cs typeface="Times New Roman" panose="02020603050405020304" pitchFamily="18" charset="0"/>
                </a:rPr>
                <a:t>设计和实现</a:t>
              </a:r>
              <a:endParaRPr kumimoji="0" lang="zh-CN" altLang="zh-CN" sz="1400" b="0" i="0" u="none" strike="noStrike" cap="none" normalizeH="0" baseline="0" smtClean="0">
                <a:ln>
                  <a:noFill/>
                </a:ln>
                <a:solidFill>
                  <a:schemeClr val="tx1"/>
                </a:solidFill>
                <a:effectLst/>
                <a:latin typeface="Arial" panose="020B0604020202020204" pitchFamily="34" charset="0"/>
              </a:endParaRPr>
            </a:p>
          </p:txBody>
        </p:sp>
        <p:sp>
          <p:nvSpPr>
            <p:cNvPr id="9" name="Rectangle 49"/>
            <p:cNvSpPr>
              <a:spLocks noChangeArrowheads="1"/>
            </p:cNvSpPr>
            <p:nvPr/>
          </p:nvSpPr>
          <p:spPr bwMode="auto">
            <a:xfrm>
              <a:off x="4536" y="7596"/>
              <a:ext cx="1407"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cs typeface="Times New Roman" panose="02020603050405020304" pitchFamily="18" charset="0"/>
                </a:rPr>
                <a:t>概念</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48"/>
            <p:cNvSpPr>
              <a:spLocks noChangeArrowheads="1"/>
            </p:cNvSpPr>
            <p:nvPr/>
          </p:nvSpPr>
          <p:spPr bwMode="auto">
            <a:xfrm>
              <a:off x="4536" y="8297"/>
              <a:ext cx="1407"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itchFamily="18" charset="0"/>
                  <a:cs typeface="Times New Roman" panose="02020603050405020304" pitchFamily="18" charset="0"/>
                </a:rPr>
                <a:t>系统需求</a:t>
              </a:r>
            </a:p>
            <a:p>
              <a:pPr indent="0" algn="ctr"/>
              <a:r>
                <a:rPr kumimoji="0" lang="zh-CN" altLang="zh-CN" sz="1400" dirty="0">
                  <a:latin typeface="Times New Roman" pitchFamily="18" charset="0"/>
                  <a:cs typeface="Times New Roman" panose="02020603050405020304" pitchFamily="18" charset="0"/>
                </a:rPr>
                <a:t>规格说明</a:t>
              </a:r>
            </a:p>
          </p:txBody>
        </p:sp>
        <p:sp>
          <p:nvSpPr>
            <p:cNvPr id="11" name="Rectangle 47"/>
            <p:cNvSpPr>
              <a:spLocks noChangeArrowheads="1"/>
            </p:cNvSpPr>
            <p:nvPr/>
          </p:nvSpPr>
          <p:spPr bwMode="auto">
            <a:xfrm>
              <a:off x="4536" y="9102"/>
              <a:ext cx="1407"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eaLnBrk="0" latinLnBrk="0" hangingPunct="0">
                <a:lnSpc>
                  <a:spcPct val="100000"/>
                </a:lnSpc>
                <a:buClrTx/>
                <a:buSzTx/>
                <a:buFontTx/>
                <a:buNone/>
                <a:tabLst/>
              </a:pPr>
              <a:r>
                <a:rPr kumimoji="0" lang="zh-CN" altLang="zh-CN" sz="1400" dirty="0">
                  <a:cs typeface="Times New Roman" panose="02020603050405020304" pitchFamily="18" charset="0"/>
                </a:rPr>
                <a:t>系统设计</a:t>
              </a:r>
            </a:p>
          </p:txBody>
        </p:sp>
        <p:sp>
          <p:nvSpPr>
            <p:cNvPr id="12" name="Rectangle 46"/>
            <p:cNvSpPr>
              <a:spLocks noChangeArrowheads="1"/>
            </p:cNvSpPr>
            <p:nvPr/>
          </p:nvSpPr>
          <p:spPr bwMode="auto">
            <a:xfrm>
              <a:off x="4536" y="9746"/>
              <a:ext cx="1407"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eaLnBrk="0" latinLnBrk="0" hangingPunct="0">
                <a:lnSpc>
                  <a:spcPct val="100000"/>
                </a:lnSpc>
                <a:buClrTx/>
                <a:buSzTx/>
                <a:buFontTx/>
                <a:buNone/>
                <a:tabLst/>
              </a:pPr>
              <a:r>
                <a:rPr kumimoji="0" lang="zh-CN" altLang="zh-CN" sz="1400" dirty="0">
                  <a:cs typeface="Times New Roman" panose="02020603050405020304" pitchFamily="18" charset="0"/>
                </a:rPr>
                <a:t>标识与安全相关系统</a:t>
              </a:r>
            </a:p>
          </p:txBody>
        </p:sp>
        <p:sp>
          <p:nvSpPr>
            <p:cNvPr id="13" name="Rectangle 45"/>
            <p:cNvSpPr>
              <a:spLocks noChangeArrowheads="1"/>
            </p:cNvSpPr>
            <p:nvPr/>
          </p:nvSpPr>
          <p:spPr bwMode="auto">
            <a:xfrm>
              <a:off x="7149" y="7918"/>
              <a:ext cx="2211"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eaLnBrk="0" latinLnBrk="0" hangingPunct="0">
                <a:lnSpc>
                  <a:spcPct val="100000"/>
                </a:lnSpc>
                <a:buClrTx/>
                <a:buSzTx/>
                <a:buFontTx/>
                <a:buNone/>
                <a:tabLst/>
              </a:pPr>
              <a:r>
                <a:rPr kumimoji="0" lang="zh-CN" altLang="zh-CN" sz="1400" dirty="0">
                  <a:cs typeface="Times New Roman" panose="02020603050405020304" pitchFamily="18" charset="0"/>
                </a:rPr>
                <a:t>灾难分析</a:t>
              </a:r>
            </a:p>
          </p:txBody>
        </p:sp>
        <p:sp>
          <p:nvSpPr>
            <p:cNvPr id="14" name="Rectangle 44"/>
            <p:cNvSpPr>
              <a:spLocks noChangeArrowheads="1"/>
            </p:cNvSpPr>
            <p:nvPr/>
          </p:nvSpPr>
          <p:spPr bwMode="auto">
            <a:xfrm>
              <a:off x="7149" y="8401"/>
              <a:ext cx="2211"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eaLnBrk="0" latinLnBrk="0" hangingPunct="0">
                <a:lnSpc>
                  <a:spcPct val="100000"/>
                </a:lnSpc>
                <a:buClrTx/>
                <a:buSzTx/>
                <a:buFontTx/>
                <a:buNone/>
                <a:tabLst/>
              </a:pPr>
              <a:r>
                <a:rPr kumimoji="0" lang="zh-CN" altLang="zh-CN" sz="1400" dirty="0">
                  <a:cs typeface="Times New Roman" panose="02020603050405020304" pitchFamily="18" charset="0"/>
                </a:rPr>
                <a:t>完整性评估</a:t>
              </a:r>
            </a:p>
          </p:txBody>
        </p:sp>
        <p:sp>
          <p:nvSpPr>
            <p:cNvPr id="15" name="Rectangle 43"/>
            <p:cNvSpPr>
              <a:spLocks noChangeArrowheads="1"/>
            </p:cNvSpPr>
            <p:nvPr/>
          </p:nvSpPr>
          <p:spPr bwMode="auto">
            <a:xfrm>
              <a:off x="7149" y="9102"/>
              <a:ext cx="2211" cy="446"/>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eaLnBrk="0" latinLnBrk="0" hangingPunct="0">
                <a:lnSpc>
                  <a:spcPct val="100000"/>
                </a:lnSpc>
                <a:buClrTx/>
                <a:buSzTx/>
                <a:buFontTx/>
                <a:buNone/>
                <a:tabLst/>
              </a:pPr>
              <a:r>
                <a:rPr kumimoji="0" lang="zh-CN" altLang="zh-CN" sz="1400" dirty="0">
                  <a:cs typeface="Times New Roman" panose="02020603050405020304" pitchFamily="18" charset="0"/>
                </a:rPr>
                <a:t>安全性需求</a:t>
              </a:r>
            </a:p>
          </p:txBody>
        </p:sp>
        <p:sp>
          <p:nvSpPr>
            <p:cNvPr id="16" name="Rectangle 42"/>
            <p:cNvSpPr>
              <a:spLocks noChangeArrowheads="1"/>
            </p:cNvSpPr>
            <p:nvPr/>
          </p:nvSpPr>
          <p:spPr bwMode="auto">
            <a:xfrm>
              <a:off x="7149" y="9746"/>
              <a:ext cx="2211"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eaLnBrk="0" latinLnBrk="0" hangingPunct="0">
                <a:lnSpc>
                  <a:spcPct val="100000"/>
                </a:lnSpc>
                <a:buClrTx/>
                <a:buSzTx/>
                <a:buFontTx/>
                <a:buNone/>
                <a:tabLst/>
              </a:pPr>
              <a:r>
                <a:rPr kumimoji="0" lang="zh-CN" altLang="zh-CN" sz="1400" dirty="0">
                  <a:cs typeface="Times New Roman" panose="02020603050405020304" pitchFamily="18" charset="0"/>
                </a:rPr>
                <a:t>软件开发过程定义</a:t>
              </a:r>
            </a:p>
          </p:txBody>
        </p:sp>
        <p:sp>
          <p:nvSpPr>
            <p:cNvPr id="17" name="Rectangle 41"/>
            <p:cNvSpPr>
              <a:spLocks noChangeArrowheads="1"/>
            </p:cNvSpPr>
            <p:nvPr/>
          </p:nvSpPr>
          <p:spPr bwMode="auto">
            <a:xfrm>
              <a:off x="4134" y="10712"/>
              <a:ext cx="1608"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eaLnBrk="0" latinLnBrk="0" hangingPunct="0">
                <a:lnSpc>
                  <a:spcPct val="100000"/>
                </a:lnSpc>
                <a:buClrTx/>
                <a:buSzTx/>
                <a:buFontTx/>
                <a:buNone/>
                <a:tabLst/>
              </a:pPr>
              <a:r>
                <a:rPr kumimoji="0" lang="zh-CN" altLang="zh-CN" sz="1400" dirty="0">
                  <a:cs typeface="Times New Roman" panose="02020603050405020304" pitchFamily="18" charset="0"/>
                </a:rPr>
                <a:t>硬件需求</a:t>
              </a:r>
            </a:p>
          </p:txBody>
        </p:sp>
        <p:sp>
          <p:nvSpPr>
            <p:cNvPr id="18" name="Rectangle 40"/>
            <p:cNvSpPr>
              <a:spLocks noChangeArrowheads="1"/>
            </p:cNvSpPr>
            <p:nvPr/>
          </p:nvSpPr>
          <p:spPr bwMode="auto">
            <a:xfrm>
              <a:off x="3933" y="11782"/>
              <a:ext cx="1608"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eaLnBrk="0" latinLnBrk="0" hangingPunct="0">
                <a:lnSpc>
                  <a:spcPct val="100000"/>
                </a:lnSpc>
                <a:buClrTx/>
                <a:buSzTx/>
                <a:buFontTx/>
                <a:buNone/>
                <a:tabLst/>
              </a:pPr>
              <a:r>
                <a:rPr kumimoji="0" lang="zh-CN" altLang="zh-CN" sz="1400" dirty="0">
                  <a:cs typeface="Times New Roman" panose="02020603050405020304" pitchFamily="18" charset="0"/>
                </a:rPr>
                <a:t>设计</a:t>
              </a:r>
            </a:p>
          </p:txBody>
        </p:sp>
        <p:sp>
          <p:nvSpPr>
            <p:cNvPr id="19" name="Rectangle 39"/>
            <p:cNvSpPr>
              <a:spLocks noChangeArrowheads="1"/>
            </p:cNvSpPr>
            <p:nvPr/>
          </p:nvSpPr>
          <p:spPr bwMode="auto">
            <a:xfrm>
              <a:off x="3933" y="12265"/>
              <a:ext cx="1608"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eaLnBrk="0" latinLnBrk="0" hangingPunct="0">
                <a:lnSpc>
                  <a:spcPct val="100000"/>
                </a:lnSpc>
                <a:buClrTx/>
                <a:buSzTx/>
                <a:buFontTx/>
                <a:buNone/>
                <a:tabLst/>
              </a:pPr>
              <a:r>
                <a:rPr kumimoji="0" lang="zh-CN" altLang="zh-CN" sz="1400" dirty="0">
                  <a:cs typeface="Times New Roman" panose="02020603050405020304" pitchFamily="18" charset="0"/>
                </a:rPr>
                <a:t>分析</a:t>
              </a:r>
            </a:p>
          </p:txBody>
        </p:sp>
        <p:sp>
          <p:nvSpPr>
            <p:cNvPr id="20" name="Rectangle 38"/>
            <p:cNvSpPr>
              <a:spLocks noChangeArrowheads="1"/>
            </p:cNvSpPr>
            <p:nvPr/>
          </p:nvSpPr>
          <p:spPr bwMode="auto">
            <a:xfrm>
              <a:off x="3933" y="12748"/>
              <a:ext cx="1608"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eaLnBrk="0" latinLnBrk="0" hangingPunct="0">
                <a:lnSpc>
                  <a:spcPct val="100000"/>
                </a:lnSpc>
                <a:buClrTx/>
                <a:buSzTx/>
                <a:buFontTx/>
                <a:buNone/>
                <a:tabLst/>
              </a:pPr>
              <a:r>
                <a:rPr kumimoji="0" lang="zh-CN" altLang="zh-CN" sz="1400" dirty="0">
                  <a:cs typeface="Times New Roman" panose="02020603050405020304" pitchFamily="18" charset="0"/>
                </a:rPr>
                <a:t>功能测试</a:t>
              </a:r>
            </a:p>
          </p:txBody>
        </p:sp>
        <p:sp>
          <p:nvSpPr>
            <p:cNvPr id="21" name="Rectangle 37"/>
            <p:cNvSpPr>
              <a:spLocks noChangeArrowheads="1"/>
            </p:cNvSpPr>
            <p:nvPr/>
          </p:nvSpPr>
          <p:spPr bwMode="auto">
            <a:xfrm>
              <a:off x="6345" y="11782"/>
              <a:ext cx="1608"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eaLnBrk="0" latinLnBrk="0" hangingPunct="0">
                <a:lnSpc>
                  <a:spcPct val="100000"/>
                </a:lnSpc>
                <a:buClrTx/>
                <a:buSzTx/>
                <a:buFontTx/>
                <a:buNone/>
                <a:tabLst/>
              </a:pPr>
              <a:r>
                <a:rPr kumimoji="0" lang="zh-CN" altLang="en-US" sz="1400" dirty="0" smtClean="0">
                  <a:cs typeface="Times New Roman" panose="02020603050405020304" pitchFamily="18" charset="0"/>
                </a:rPr>
                <a:t>设计</a:t>
              </a:r>
              <a:endParaRPr kumimoji="0" lang="zh-CN" altLang="zh-CN" sz="1400" dirty="0">
                <a:cs typeface="Times New Roman" panose="02020603050405020304" pitchFamily="18" charset="0"/>
              </a:endParaRPr>
            </a:p>
          </p:txBody>
        </p:sp>
        <p:sp>
          <p:nvSpPr>
            <p:cNvPr id="22" name="Rectangle 36"/>
            <p:cNvSpPr>
              <a:spLocks noChangeArrowheads="1"/>
            </p:cNvSpPr>
            <p:nvPr/>
          </p:nvSpPr>
          <p:spPr bwMode="auto">
            <a:xfrm>
              <a:off x="6345" y="12265"/>
              <a:ext cx="1608"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eaLnBrk="0" latinLnBrk="0" hangingPunct="0">
                <a:lnSpc>
                  <a:spcPct val="100000"/>
                </a:lnSpc>
                <a:buClrTx/>
                <a:buSzTx/>
                <a:buFontTx/>
                <a:buNone/>
                <a:tabLst/>
              </a:pPr>
              <a:r>
                <a:rPr kumimoji="0" lang="zh-CN" altLang="zh-CN" sz="1400" dirty="0">
                  <a:cs typeface="Times New Roman" panose="02020603050405020304" pitchFamily="18" charset="0"/>
                </a:rPr>
                <a:t>编程</a:t>
              </a:r>
            </a:p>
          </p:txBody>
        </p:sp>
        <p:sp>
          <p:nvSpPr>
            <p:cNvPr id="23" name="Rectangle 35"/>
            <p:cNvSpPr>
              <a:spLocks noChangeArrowheads="1"/>
            </p:cNvSpPr>
            <p:nvPr/>
          </p:nvSpPr>
          <p:spPr bwMode="auto">
            <a:xfrm>
              <a:off x="6345" y="12748"/>
              <a:ext cx="1608"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eaLnBrk="0" latinLnBrk="0" hangingPunct="0">
                <a:lnSpc>
                  <a:spcPct val="100000"/>
                </a:lnSpc>
                <a:buClrTx/>
                <a:buSzTx/>
                <a:buFontTx/>
                <a:buNone/>
                <a:tabLst/>
              </a:pPr>
              <a:r>
                <a:rPr kumimoji="0" lang="zh-CN" altLang="zh-CN" sz="1400" dirty="0">
                  <a:cs typeface="Times New Roman" panose="02020603050405020304" pitchFamily="18" charset="0"/>
                </a:rPr>
                <a:t>模块测试</a:t>
              </a:r>
            </a:p>
          </p:txBody>
        </p:sp>
        <p:sp>
          <p:nvSpPr>
            <p:cNvPr id="24" name="Rectangle 34"/>
            <p:cNvSpPr>
              <a:spLocks noChangeArrowheads="1"/>
            </p:cNvSpPr>
            <p:nvPr/>
          </p:nvSpPr>
          <p:spPr bwMode="auto">
            <a:xfrm>
              <a:off x="3933" y="13231"/>
              <a:ext cx="1608"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eaLnBrk="0" latinLnBrk="0" hangingPunct="0">
                <a:lnSpc>
                  <a:spcPct val="100000"/>
                </a:lnSpc>
                <a:buClrTx/>
                <a:buSzTx/>
                <a:buFontTx/>
                <a:buNone/>
                <a:tabLst/>
              </a:pPr>
              <a:r>
                <a:rPr kumimoji="0" lang="zh-CN" altLang="zh-CN" sz="1400" dirty="0">
                  <a:cs typeface="Times New Roman" panose="02020603050405020304" pitchFamily="18" charset="0"/>
                </a:rPr>
                <a:t>环境测试</a:t>
              </a:r>
            </a:p>
          </p:txBody>
        </p:sp>
        <p:sp>
          <p:nvSpPr>
            <p:cNvPr id="25" name="Rectangle 33"/>
            <p:cNvSpPr>
              <a:spLocks noChangeArrowheads="1"/>
            </p:cNvSpPr>
            <p:nvPr/>
          </p:nvSpPr>
          <p:spPr bwMode="auto">
            <a:xfrm>
              <a:off x="3933" y="13714"/>
              <a:ext cx="1608"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eaLnBrk="0" latinLnBrk="0" hangingPunct="0">
                <a:lnSpc>
                  <a:spcPct val="100000"/>
                </a:lnSpc>
                <a:buClrTx/>
                <a:buSzTx/>
                <a:buFontTx/>
                <a:buNone/>
                <a:tabLst/>
              </a:pPr>
              <a:r>
                <a:rPr kumimoji="0" lang="zh-CN" altLang="zh-CN" sz="1400" dirty="0">
                  <a:cs typeface="Times New Roman" panose="02020603050405020304" pitchFamily="18" charset="0"/>
                </a:rPr>
                <a:t>可靠性测试</a:t>
              </a:r>
            </a:p>
          </p:txBody>
        </p:sp>
        <p:sp>
          <p:nvSpPr>
            <p:cNvPr id="26" name="Rectangle 32"/>
            <p:cNvSpPr>
              <a:spLocks noChangeArrowheads="1"/>
            </p:cNvSpPr>
            <p:nvPr/>
          </p:nvSpPr>
          <p:spPr bwMode="auto">
            <a:xfrm>
              <a:off x="6345" y="13231"/>
              <a:ext cx="1608"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eaLnBrk="0" latinLnBrk="0" hangingPunct="0">
                <a:lnSpc>
                  <a:spcPct val="100000"/>
                </a:lnSpc>
                <a:buClrTx/>
                <a:buSzTx/>
                <a:buFontTx/>
                <a:buNone/>
                <a:tabLst/>
              </a:pPr>
              <a:r>
                <a:rPr kumimoji="0" lang="zh-CN" altLang="zh-CN" sz="1400" dirty="0">
                  <a:cs typeface="Times New Roman" panose="02020603050405020304" pitchFamily="18" charset="0"/>
                </a:rPr>
                <a:t>集成</a:t>
              </a:r>
            </a:p>
          </p:txBody>
        </p:sp>
        <p:sp>
          <p:nvSpPr>
            <p:cNvPr id="27" name="Rectangle 31"/>
            <p:cNvSpPr>
              <a:spLocks noChangeArrowheads="1"/>
            </p:cNvSpPr>
            <p:nvPr/>
          </p:nvSpPr>
          <p:spPr bwMode="auto">
            <a:xfrm>
              <a:off x="6345" y="13714"/>
              <a:ext cx="1608"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eaLnBrk="0" latinLnBrk="0" hangingPunct="0">
                <a:lnSpc>
                  <a:spcPct val="100000"/>
                </a:lnSpc>
                <a:buClrTx/>
                <a:buSzTx/>
                <a:buFontTx/>
                <a:buNone/>
                <a:tabLst/>
              </a:pPr>
              <a:r>
                <a:rPr kumimoji="0" lang="zh-CN" altLang="zh-CN" sz="1400" dirty="0">
                  <a:cs typeface="Times New Roman" panose="02020603050405020304" pitchFamily="18" charset="0"/>
                </a:rPr>
                <a:t>验收</a:t>
              </a:r>
            </a:p>
          </p:txBody>
        </p:sp>
        <p:sp>
          <p:nvSpPr>
            <p:cNvPr id="28" name="Freeform 30"/>
            <p:cNvSpPr>
              <a:spLocks/>
            </p:cNvSpPr>
            <p:nvPr/>
          </p:nvSpPr>
          <p:spPr bwMode="auto">
            <a:xfrm>
              <a:off x="5541" y="12909"/>
              <a:ext cx="804" cy="1127"/>
            </a:xfrm>
            <a:custGeom>
              <a:avLst/>
              <a:gdLst>
                <a:gd name="T0" fmla="*/ 0 w 804"/>
                <a:gd name="T1" fmla="*/ 0 h 1127"/>
                <a:gd name="T2" fmla="*/ 402 w 804"/>
                <a:gd name="T3" fmla="*/ 0 h 1127"/>
                <a:gd name="T4" fmla="*/ 402 w 804"/>
                <a:gd name="T5" fmla="*/ 1127 h 1127"/>
                <a:gd name="T6" fmla="*/ 804 w 804"/>
                <a:gd name="T7" fmla="*/ 1127 h 1127"/>
              </a:gdLst>
              <a:ahLst/>
              <a:cxnLst>
                <a:cxn ang="0">
                  <a:pos x="T0" y="T1"/>
                </a:cxn>
                <a:cxn ang="0">
                  <a:pos x="T2" y="T3"/>
                </a:cxn>
                <a:cxn ang="0">
                  <a:pos x="T4" y="T5"/>
                </a:cxn>
                <a:cxn ang="0">
                  <a:pos x="T6" y="T7"/>
                </a:cxn>
              </a:cxnLst>
              <a:rect l="0" t="0" r="r" b="b"/>
              <a:pathLst>
                <a:path w="804" h="1127">
                  <a:moveTo>
                    <a:pt x="0" y="0"/>
                  </a:moveTo>
                  <a:lnTo>
                    <a:pt x="402" y="0"/>
                  </a:lnTo>
                  <a:lnTo>
                    <a:pt x="402" y="1127"/>
                  </a:lnTo>
                  <a:lnTo>
                    <a:pt x="804" y="1127"/>
                  </a:lnTo>
                </a:path>
              </a:pathLst>
            </a:custGeom>
            <a:noFill/>
            <a:ln w="9525">
              <a:solidFill>
                <a:srgbClr val="000000"/>
              </a:solidFill>
              <a:round/>
              <a:headEnd type="triangle" w="med" len="me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9" name="Line 29"/>
            <p:cNvSpPr>
              <a:spLocks noChangeShapeType="1"/>
            </p:cNvSpPr>
            <p:nvPr/>
          </p:nvSpPr>
          <p:spPr bwMode="auto">
            <a:xfrm>
              <a:off x="5943" y="13392"/>
              <a:ext cx="402"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0" name="Rectangle 28"/>
            <p:cNvSpPr>
              <a:spLocks noChangeArrowheads="1"/>
            </p:cNvSpPr>
            <p:nvPr/>
          </p:nvSpPr>
          <p:spPr bwMode="auto">
            <a:xfrm>
              <a:off x="8757" y="12000"/>
              <a:ext cx="1206" cy="1932"/>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latinLnBrk="0">
                <a:lnSpc>
                  <a:spcPct val="100000"/>
                </a:lnSpc>
                <a:buClrTx/>
                <a:buSzTx/>
                <a:buFontTx/>
                <a:buNone/>
                <a:tabLst/>
              </a:pPr>
              <a:r>
                <a:rPr kumimoji="0" lang="zh-CN" altLang="zh-CN" sz="1400" dirty="0">
                  <a:latin typeface="Times New Roman" pitchFamily="18" charset="0"/>
                  <a:cs typeface="Times New Roman" panose="02020603050405020304" pitchFamily="18" charset="0"/>
                </a:rPr>
                <a:t>验证</a:t>
              </a:r>
            </a:p>
            <a:p>
              <a:pPr marL="0" marR="0" lvl="0" indent="0" algn="ctr" defTabSz="914400" latinLnBrk="0">
                <a:lnSpc>
                  <a:spcPct val="100000"/>
                </a:lnSpc>
                <a:buClrTx/>
                <a:buSzTx/>
                <a:buFontTx/>
                <a:buNone/>
                <a:tabLst/>
              </a:pPr>
              <a:r>
                <a:rPr kumimoji="0" lang="zh-CN" altLang="zh-CN" sz="1400" dirty="0">
                  <a:latin typeface="Times New Roman" pitchFamily="18" charset="0"/>
                  <a:cs typeface="Times New Roman" panose="02020603050405020304" pitchFamily="18" charset="0"/>
                </a:rPr>
                <a:t>与</a:t>
              </a:r>
            </a:p>
            <a:p>
              <a:pPr marL="0" marR="0" lvl="0" indent="0" algn="ctr" defTabSz="914400" latinLnBrk="0">
                <a:lnSpc>
                  <a:spcPct val="100000"/>
                </a:lnSpc>
                <a:buClrTx/>
                <a:buSzTx/>
                <a:buFontTx/>
                <a:buNone/>
                <a:tabLst/>
              </a:pPr>
              <a:r>
                <a:rPr kumimoji="0" lang="zh-CN" altLang="zh-CN" sz="1400" dirty="0">
                  <a:latin typeface="Times New Roman" pitchFamily="18" charset="0"/>
                  <a:cs typeface="Times New Roman" panose="02020603050405020304" pitchFamily="18" charset="0"/>
                </a:rPr>
                <a:t>评审</a:t>
              </a:r>
            </a:p>
          </p:txBody>
        </p:sp>
        <p:sp>
          <p:nvSpPr>
            <p:cNvPr id="31" name="Line 27"/>
            <p:cNvSpPr>
              <a:spLocks noChangeShapeType="1"/>
            </p:cNvSpPr>
            <p:nvPr/>
          </p:nvSpPr>
          <p:spPr bwMode="auto">
            <a:xfrm>
              <a:off x="8154" y="12644"/>
              <a:ext cx="603"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2" name="Line 26"/>
            <p:cNvSpPr>
              <a:spLocks noChangeShapeType="1"/>
            </p:cNvSpPr>
            <p:nvPr/>
          </p:nvSpPr>
          <p:spPr bwMode="auto">
            <a:xfrm flipH="1">
              <a:off x="8154" y="13449"/>
              <a:ext cx="603"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3" name="Rectangle 25"/>
            <p:cNvSpPr>
              <a:spLocks noChangeArrowheads="1"/>
            </p:cNvSpPr>
            <p:nvPr/>
          </p:nvSpPr>
          <p:spPr bwMode="auto">
            <a:xfrm>
              <a:off x="2325" y="10712"/>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验证和确认</a:t>
              </a:r>
              <a:endParaRPr kumimoji="0" lang="zh-CN" altLang="zh-CN" sz="14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计划</a:t>
              </a:r>
              <a:endParaRPr kumimoji="0" lang="zh-CN" altLang="zh-CN" sz="1400" b="0" i="0" u="none" strike="noStrike" cap="none" normalizeH="0" baseline="0" dirty="0" smtClean="0">
                <a:ln>
                  <a:noFill/>
                </a:ln>
                <a:solidFill>
                  <a:schemeClr val="tx1"/>
                </a:solidFill>
                <a:effectLst/>
              </a:endParaRPr>
            </a:p>
          </p:txBody>
        </p:sp>
        <p:sp>
          <p:nvSpPr>
            <p:cNvPr id="34" name="Freeform 24"/>
            <p:cNvSpPr>
              <a:spLocks/>
            </p:cNvSpPr>
            <p:nvPr/>
          </p:nvSpPr>
          <p:spPr bwMode="auto">
            <a:xfrm>
              <a:off x="7953" y="10229"/>
              <a:ext cx="402" cy="805"/>
            </a:xfrm>
            <a:custGeom>
              <a:avLst/>
              <a:gdLst>
                <a:gd name="T0" fmla="*/ 402 w 402"/>
                <a:gd name="T1" fmla="*/ 0 h 805"/>
                <a:gd name="T2" fmla="*/ 402 w 402"/>
                <a:gd name="T3" fmla="*/ 805 h 805"/>
                <a:gd name="T4" fmla="*/ 0 w 402"/>
                <a:gd name="T5" fmla="*/ 805 h 805"/>
              </a:gdLst>
              <a:ahLst/>
              <a:cxnLst>
                <a:cxn ang="0">
                  <a:pos x="T0" y="T1"/>
                </a:cxn>
                <a:cxn ang="0">
                  <a:pos x="T2" y="T3"/>
                </a:cxn>
                <a:cxn ang="0">
                  <a:pos x="T4" y="T5"/>
                </a:cxn>
              </a:cxnLst>
              <a:rect l="0" t="0" r="r" b="b"/>
              <a:pathLst>
                <a:path w="402" h="805">
                  <a:moveTo>
                    <a:pt x="402" y="0"/>
                  </a:moveTo>
                  <a:lnTo>
                    <a:pt x="402" y="805"/>
                  </a:lnTo>
                  <a:lnTo>
                    <a:pt x="0" y="805"/>
                  </a:lnTo>
                </a:path>
              </a:pathLst>
            </a:custGeom>
            <a:noFill/>
            <a:ln w="9525">
              <a:solidFill>
                <a:srgbClr val="000000"/>
              </a:solidFill>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5" name="Freeform 23"/>
            <p:cNvSpPr>
              <a:spLocks/>
            </p:cNvSpPr>
            <p:nvPr/>
          </p:nvSpPr>
          <p:spPr bwMode="auto">
            <a:xfrm>
              <a:off x="2928" y="10551"/>
              <a:ext cx="4221" cy="161"/>
            </a:xfrm>
            <a:custGeom>
              <a:avLst/>
              <a:gdLst>
                <a:gd name="T0" fmla="*/ 0 w 4221"/>
                <a:gd name="T1" fmla="*/ 161 h 161"/>
                <a:gd name="T2" fmla="*/ 0 w 4221"/>
                <a:gd name="T3" fmla="*/ 0 h 161"/>
                <a:gd name="T4" fmla="*/ 4221 w 4221"/>
                <a:gd name="T5" fmla="*/ 0 h 161"/>
                <a:gd name="T6" fmla="*/ 4221 w 4221"/>
                <a:gd name="T7" fmla="*/ 161 h 161"/>
              </a:gdLst>
              <a:ahLst/>
              <a:cxnLst>
                <a:cxn ang="0">
                  <a:pos x="T0" y="T1"/>
                </a:cxn>
                <a:cxn ang="0">
                  <a:pos x="T2" y="T3"/>
                </a:cxn>
                <a:cxn ang="0">
                  <a:pos x="T4" y="T5"/>
                </a:cxn>
                <a:cxn ang="0">
                  <a:pos x="T6" y="T7"/>
                </a:cxn>
              </a:cxnLst>
              <a:rect l="0" t="0" r="r" b="b"/>
              <a:pathLst>
                <a:path w="4221" h="161">
                  <a:moveTo>
                    <a:pt x="0" y="161"/>
                  </a:moveTo>
                  <a:lnTo>
                    <a:pt x="0" y="0"/>
                  </a:lnTo>
                  <a:lnTo>
                    <a:pt x="4221" y="0"/>
                  </a:lnTo>
                  <a:lnTo>
                    <a:pt x="4221" y="161"/>
                  </a:lnTo>
                </a:path>
              </a:pathLst>
            </a:custGeom>
            <a:noFill/>
            <a:ln w="9525">
              <a:solidFill>
                <a:srgbClr val="000000"/>
              </a:solidFill>
              <a:round/>
              <a:headEnd type="triangle" w="med" len="me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6" name="Line 22"/>
            <p:cNvSpPr>
              <a:spLocks noChangeShapeType="1"/>
            </p:cNvSpPr>
            <p:nvPr/>
          </p:nvSpPr>
          <p:spPr bwMode="auto">
            <a:xfrm>
              <a:off x="5139" y="10390"/>
              <a:ext cx="1" cy="1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7" name="Line 21"/>
            <p:cNvSpPr>
              <a:spLocks noChangeShapeType="1"/>
            </p:cNvSpPr>
            <p:nvPr/>
          </p:nvSpPr>
          <p:spPr bwMode="auto">
            <a:xfrm>
              <a:off x="4938" y="11195"/>
              <a:ext cx="1"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8" name="Line 20"/>
            <p:cNvSpPr>
              <a:spLocks noChangeShapeType="1"/>
            </p:cNvSpPr>
            <p:nvPr/>
          </p:nvSpPr>
          <p:spPr bwMode="auto">
            <a:xfrm>
              <a:off x="7149" y="11195"/>
              <a:ext cx="1"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9" name="Freeform 19"/>
            <p:cNvSpPr>
              <a:spLocks/>
            </p:cNvSpPr>
            <p:nvPr/>
          </p:nvSpPr>
          <p:spPr bwMode="auto">
            <a:xfrm>
              <a:off x="2928" y="11356"/>
              <a:ext cx="804" cy="1288"/>
            </a:xfrm>
            <a:custGeom>
              <a:avLst/>
              <a:gdLst>
                <a:gd name="T0" fmla="*/ 0 w 804"/>
                <a:gd name="T1" fmla="*/ 0 h 1288"/>
                <a:gd name="T2" fmla="*/ 0 w 804"/>
                <a:gd name="T3" fmla="*/ 1288 h 1288"/>
                <a:gd name="T4" fmla="*/ 804 w 804"/>
                <a:gd name="T5" fmla="*/ 1288 h 1288"/>
              </a:gdLst>
              <a:ahLst/>
              <a:cxnLst>
                <a:cxn ang="0">
                  <a:pos x="T0" y="T1"/>
                </a:cxn>
                <a:cxn ang="0">
                  <a:pos x="T2" y="T3"/>
                </a:cxn>
                <a:cxn ang="0">
                  <a:pos x="T4" y="T5"/>
                </a:cxn>
              </a:cxnLst>
              <a:rect l="0" t="0" r="r" b="b"/>
              <a:pathLst>
                <a:path w="804" h="1288">
                  <a:moveTo>
                    <a:pt x="0" y="0"/>
                  </a:moveTo>
                  <a:lnTo>
                    <a:pt x="0" y="1288"/>
                  </a:lnTo>
                  <a:lnTo>
                    <a:pt x="804" y="1288"/>
                  </a:lnTo>
                </a:path>
              </a:pathLst>
            </a:custGeom>
            <a:noFill/>
            <a:ln w="9525">
              <a:solidFill>
                <a:srgbClr val="000000"/>
              </a:solidFill>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0" name="Rectangle 18"/>
            <p:cNvSpPr>
              <a:spLocks noChangeArrowheads="1"/>
            </p:cNvSpPr>
            <p:nvPr/>
          </p:nvSpPr>
          <p:spPr bwMode="auto">
            <a:xfrm>
              <a:off x="4938" y="14519"/>
              <a:ext cx="1608"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汽车确认测试</a:t>
              </a:r>
            </a:p>
          </p:txBody>
        </p:sp>
        <p:sp>
          <p:nvSpPr>
            <p:cNvPr id="41" name="Rectangle 17"/>
            <p:cNvSpPr>
              <a:spLocks noChangeArrowheads="1"/>
            </p:cNvSpPr>
            <p:nvPr/>
          </p:nvSpPr>
          <p:spPr bwMode="auto">
            <a:xfrm>
              <a:off x="4938" y="15163"/>
              <a:ext cx="1608"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安全性确认</a:t>
              </a:r>
            </a:p>
          </p:txBody>
        </p:sp>
        <p:sp>
          <p:nvSpPr>
            <p:cNvPr id="42" name="Rectangle 16"/>
            <p:cNvSpPr>
              <a:spLocks noChangeArrowheads="1"/>
            </p:cNvSpPr>
            <p:nvPr/>
          </p:nvSpPr>
          <p:spPr bwMode="auto">
            <a:xfrm>
              <a:off x="4938" y="15807"/>
              <a:ext cx="1809"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eaLnBrk="0" latinLnBrk="0" hangingPunct="0">
                <a:lnSpc>
                  <a:spcPct val="100000"/>
                </a:lnSpc>
                <a:buClrTx/>
                <a:buSzTx/>
                <a:buFontTx/>
                <a:buNone/>
                <a:tabLst/>
              </a:pPr>
              <a:r>
                <a:rPr kumimoji="0" lang="zh-CN" altLang="zh-CN" sz="1400" dirty="0">
                  <a:cs typeface="Times New Roman" panose="02020603050405020304" pitchFamily="18" charset="0"/>
                </a:rPr>
                <a:t>产品“工作</a:t>
              </a:r>
              <a:r>
                <a:rPr kumimoji="0" lang="en-US" altLang="zh-CN" sz="1400" dirty="0">
                  <a:cs typeface="Times New Roman" panose="02020603050405020304" pitchFamily="18" charset="0"/>
                </a:rPr>
                <a:t># </a:t>
              </a:r>
              <a:r>
                <a:rPr kumimoji="0" lang="en-US" altLang="zh-CN" sz="1400" dirty="0" smtClean="0">
                  <a:cs typeface="Times New Roman" panose="02020603050405020304" pitchFamily="18" charset="0"/>
                </a:rPr>
                <a:t>”</a:t>
              </a:r>
              <a:endParaRPr kumimoji="0" lang="en-US" altLang="zh-CN" sz="1400" dirty="0">
                <a:cs typeface="Times New Roman" panose="02020603050405020304" pitchFamily="18" charset="0"/>
              </a:endParaRPr>
            </a:p>
          </p:txBody>
        </p:sp>
        <p:sp>
          <p:nvSpPr>
            <p:cNvPr id="43" name="Rectangle 15"/>
            <p:cNvSpPr>
              <a:spLocks noChangeArrowheads="1"/>
            </p:cNvSpPr>
            <p:nvPr/>
          </p:nvSpPr>
          <p:spPr bwMode="auto">
            <a:xfrm>
              <a:off x="4938" y="16451"/>
              <a:ext cx="1809"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运行、维护和支持</a:t>
              </a:r>
            </a:p>
          </p:txBody>
        </p:sp>
        <p:sp>
          <p:nvSpPr>
            <p:cNvPr id="44" name="Freeform 14"/>
            <p:cNvSpPr>
              <a:spLocks/>
            </p:cNvSpPr>
            <p:nvPr/>
          </p:nvSpPr>
          <p:spPr bwMode="auto">
            <a:xfrm>
              <a:off x="2928" y="12426"/>
              <a:ext cx="2814" cy="1932"/>
            </a:xfrm>
            <a:custGeom>
              <a:avLst/>
              <a:gdLst>
                <a:gd name="T0" fmla="*/ 0 w 2412"/>
                <a:gd name="T1" fmla="*/ 0 h 2093"/>
                <a:gd name="T2" fmla="*/ 0 w 2412"/>
                <a:gd name="T3" fmla="*/ 2093 h 2093"/>
                <a:gd name="T4" fmla="*/ 2412 w 2412"/>
                <a:gd name="T5" fmla="*/ 2093 h 2093"/>
              </a:gdLst>
              <a:ahLst/>
              <a:cxnLst>
                <a:cxn ang="0">
                  <a:pos x="T0" y="T1"/>
                </a:cxn>
                <a:cxn ang="0">
                  <a:pos x="T2" y="T3"/>
                </a:cxn>
                <a:cxn ang="0">
                  <a:pos x="T4" y="T5"/>
                </a:cxn>
              </a:cxnLst>
              <a:rect l="0" t="0" r="r" b="b"/>
              <a:pathLst>
                <a:path w="2412" h="2093">
                  <a:moveTo>
                    <a:pt x="0" y="0"/>
                  </a:moveTo>
                  <a:lnTo>
                    <a:pt x="0" y="2093"/>
                  </a:lnTo>
                  <a:lnTo>
                    <a:pt x="2412" y="2093"/>
                  </a:lnTo>
                </a:path>
              </a:pathLst>
            </a:custGeom>
            <a:noFill/>
            <a:ln w="9525">
              <a:solidFill>
                <a:srgbClr val="000000"/>
              </a:solidFill>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5" name="Line 13"/>
            <p:cNvSpPr>
              <a:spLocks noChangeShapeType="1"/>
            </p:cNvSpPr>
            <p:nvPr/>
          </p:nvSpPr>
          <p:spPr bwMode="auto">
            <a:xfrm>
              <a:off x="5742" y="14197"/>
              <a:ext cx="1"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6" name="Line 12"/>
            <p:cNvSpPr>
              <a:spLocks noChangeShapeType="1"/>
            </p:cNvSpPr>
            <p:nvPr/>
          </p:nvSpPr>
          <p:spPr bwMode="auto">
            <a:xfrm>
              <a:off x="5742" y="15002"/>
              <a:ext cx="1" cy="1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7" name="Line 11"/>
            <p:cNvSpPr>
              <a:spLocks noChangeShapeType="1"/>
            </p:cNvSpPr>
            <p:nvPr/>
          </p:nvSpPr>
          <p:spPr bwMode="auto">
            <a:xfrm>
              <a:off x="5742" y="15646"/>
              <a:ext cx="1" cy="1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8" name="Line 10"/>
            <p:cNvSpPr>
              <a:spLocks noChangeShapeType="1"/>
            </p:cNvSpPr>
            <p:nvPr/>
          </p:nvSpPr>
          <p:spPr bwMode="auto">
            <a:xfrm>
              <a:off x="5742" y="16290"/>
              <a:ext cx="1" cy="1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9" name="Line 9"/>
            <p:cNvSpPr>
              <a:spLocks noChangeShapeType="1"/>
            </p:cNvSpPr>
            <p:nvPr/>
          </p:nvSpPr>
          <p:spPr bwMode="auto">
            <a:xfrm>
              <a:off x="5943" y="7757"/>
              <a:ext cx="120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0" name="Line 8"/>
            <p:cNvSpPr>
              <a:spLocks noChangeShapeType="1"/>
            </p:cNvSpPr>
            <p:nvPr/>
          </p:nvSpPr>
          <p:spPr bwMode="auto">
            <a:xfrm>
              <a:off x="5943" y="8562"/>
              <a:ext cx="120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1" name="Line 7"/>
            <p:cNvSpPr>
              <a:spLocks noChangeShapeType="1"/>
            </p:cNvSpPr>
            <p:nvPr/>
          </p:nvSpPr>
          <p:spPr bwMode="auto">
            <a:xfrm flipH="1">
              <a:off x="5943" y="8723"/>
              <a:ext cx="120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2" name="Line 6"/>
            <p:cNvSpPr>
              <a:spLocks noChangeShapeType="1"/>
            </p:cNvSpPr>
            <p:nvPr/>
          </p:nvSpPr>
          <p:spPr bwMode="auto">
            <a:xfrm flipH="1">
              <a:off x="5943" y="9367"/>
              <a:ext cx="120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3" name="Line 5"/>
            <p:cNvSpPr>
              <a:spLocks noChangeShapeType="1"/>
            </p:cNvSpPr>
            <p:nvPr/>
          </p:nvSpPr>
          <p:spPr bwMode="auto">
            <a:xfrm>
              <a:off x="5139" y="8079"/>
              <a:ext cx="0" cy="2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4" name="Line 4"/>
            <p:cNvSpPr>
              <a:spLocks noChangeShapeType="1"/>
            </p:cNvSpPr>
            <p:nvPr/>
          </p:nvSpPr>
          <p:spPr bwMode="auto">
            <a:xfrm>
              <a:off x="5139" y="8884"/>
              <a:ext cx="0" cy="1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5" name="Line 3"/>
            <p:cNvSpPr>
              <a:spLocks noChangeShapeType="1"/>
            </p:cNvSpPr>
            <p:nvPr/>
          </p:nvSpPr>
          <p:spPr bwMode="auto">
            <a:xfrm>
              <a:off x="5139" y="9548"/>
              <a:ext cx="0" cy="2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6" name="Line 2"/>
            <p:cNvSpPr>
              <a:spLocks noChangeShapeType="1"/>
            </p:cNvSpPr>
            <p:nvPr/>
          </p:nvSpPr>
          <p:spPr bwMode="auto">
            <a:xfrm>
              <a:off x="8354" y="9528"/>
              <a:ext cx="1" cy="2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机动车研发与软件开发的一致性</a:t>
            </a:r>
          </a:p>
        </p:txBody>
      </p:sp>
      <p:grpSp>
        <p:nvGrpSpPr>
          <p:cNvPr id="3" name="Group 1"/>
          <p:cNvGrpSpPr>
            <a:grpSpLocks noChangeAspect="1"/>
          </p:cNvGrpSpPr>
          <p:nvPr/>
        </p:nvGrpSpPr>
        <p:grpSpPr bwMode="auto">
          <a:xfrm>
            <a:off x="1822430" y="1195611"/>
            <a:ext cx="6186254" cy="5086778"/>
            <a:chOff x="1785" y="4145"/>
            <a:chExt cx="7855" cy="6923"/>
          </a:xfrm>
        </p:grpSpPr>
        <p:sp>
          <p:nvSpPr>
            <p:cNvPr id="4" name="AutoShape 29"/>
            <p:cNvSpPr>
              <a:spLocks noChangeAspect="1" noChangeArrowheads="1" noTextEdit="1"/>
            </p:cNvSpPr>
            <p:nvPr/>
          </p:nvSpPr>
          <p:spPr bwMode="auto">
            <a:xfrm>
              <a:off x="1800" y="4145"/>
              <a:ext cx="7840" cy="692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 name="Rectangle 28"/>
            <p:cNvSpPr>
              <a:spLocks noChangeArrowheads="1"/>
            </p:cNvSpPr>
            <p:nvPr/>
          </p:nvSpPr>
          <p:spPr bwMode="auto">
            <a:xfrm>
              <a:off x="2002" y="4145"/>
              <a:ext cx="1608"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600" b="1" dirty="0">
                  <a:cs typeface="Times New Roman" panose="02020603050405020304" pitchFamily="18" charset="0"/>
                </a:rPr>
                <a:t>机动车</a:t>
              </a:r>
              <a:r>
                <a:rPr kumimoji="0" lang="zh-CN" altLang="zh-CN" sz="1600" b="1" i="0" u="none" strike="noStrike" cap="none" normalizeH="0" baseline="0" dirty="0" smtClean="0">
                  <a:ln>
                    <a:noFill/>
                  </a:ln>
                  <a:solidFill>
                    <a:schemeClr val="tx1"/>
                  </a:solidFill>
                  <a:effectLst/>
                  <a:cs typeface="Times New Roman" panose="02020603050405020304" pitchFamily="18" charset="0"/>
                </a:rPr>
                <a:t>研发</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7"/>
            <p:cNvSpPr>
              <a:spLocks noChangeArrowheads="1"/>
            </p:cNvSpPr>
            <p:nvPr/>
          </p:nvSpPr>
          <p:spPr bwMode="auto">
            <a:xfrm>
              <a:off x="1791" y="4554"/>
              <a:ext cx="1810" cy="40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可行性研究</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6"/>
            <p:cNvSpPr>
              <a:spLocks noChangeArrowheads="1"/>
            </p:cNvSpPr>
            <p:nvPr/>
          </p:nvSpPr>
          <p:spPr bwMode="auto">
            <a:xfrm>
              <a:off x="3594" y="4949"/>
              <a:ext cx="2025" cy="48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b="1" dirty="0">
                  <a:cs typeface="Times New Roman" panose="02020603050405020304" pitchFamily="18" charset="0"/>
                </a:rPr>
                <a:t>部件开发</a:t>
              </a:r>
            </a:p>
          </p:txBody>
        </p:sp>
        <p:sp>
          <p:nvSpPr>
            <p:cNvPr id="8" name="Rectangle 25"/>
            <p:cNvSpPr>
              <a:spLocks noChangeArrowheads="1"/>
            </p:cNvSpPr>
            <p:nvPr/>
          </p:nvSpPr>
          <p:spPr bwMode="auto">
            <a:xfrm>
              <a:off x="5618" y="5287"/>
              <a:ext cx="2011" cy="48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b="1" dirty="0">
                  <a:cs typeface="Times New Roman" panose="02020603050405020304" pitchFamily="18" charset="0"/>
                </a:rPr>
                <a:t>整车原型</a:t>
              </a:r>
            </a:p>
          </p:txBody>
        </p:sp>
        <p:sp>
          <p:nvSpPr>
            <p:cNvPr id="9" name="Rectangle 24"/>
            <p:cNvSpPr>
              <a:spLocks noChangeArrowheads="1"/>
            </p:cNvSpPr>
            <p:nvPr/>
          </p:nvSpPr>
          <p:spPr bwMode="auto">
            <a:xfrm>
              <a:off x="7644" y="5511"/>
              <a:ext cx="1993" cy="48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b="1" dirty="0">
                  <a:cs typeface="Times New Roman" panose="02020603050405020304" pitchFamily="18" charset="0"/>
                </a:rPr>
                <a:t>生产</a:t>
              </a:r>
            </a:p>
          </p:txBody>
        </p:sp>
        <p:sp>
          <p:nvSpPr>
            <p:cNvPr id="10" name="Line 23"/>
            <p:cNvSpPr>
              <a:spLocks noChangeShapeType="1"/>
            </p:cNvSpPr>
            <p:nvPr/>
          </p:nvSpPr>
          <p:spPr bwMode="auto">
            <a:xfrm>
              <a:off x="3609" y="4145"/>
              <a:ext cx="1" cy="676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1" name="Line 22"/>
            <p:cNvSpPr>
              <a:spLocks noChangeShapeType="1"/>
            </p:cNvSpPr>
            <p:nvPr/>
          </p:nvSpPr>
          <p:spPr bwMode="auto">
            <a:xfrm>
              <a:off x="5618" y="4145"/>
              <a:ext cx="1" cy="676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2" name="Line 21"/>
            <p:cNvSpPr>
              <a:spLocks noChangeShapeType="1"/>
            </p:cNvSpPr>
            <p:nvPr/>
          </p:nvSpPr>
          <p:spPr bwMode="auto">
            <a:xfrm>
              <a:off x="7629" y="4145"/>
              <a:ext cx="1" cy="692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3" name="Line 20"/>
            <p:cNvSpPr>
              <a:spLocks noChangeShapeType="1"/>
            </p:cNvSpPr>
            <p:nvPr/>
          </p:nvSpPr>
          <p:spPr bwMode="auto">
            <a:xfrm>
              <a:off x="9639" y="4385"/>
              <a:ext cx="1" cy="668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4" name="Rectangle 19"/>
            <p:cNvSpPr>
              <a:spLocks noChangeArrowheads="1"/>
            </p:cNvSpPr>
            <p:nvPr/>
          </p:nvSpPr>
          <p:spPr bwMode="auto">
            <a:xfrm>
              <a:off x="1785" y="5334"/>
              <a:ext cx="1825"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cs typeface="Times New Roman" panose="02020603050405020304" pitchFamily="18" charset="0"/>
                </a:rPr>
                <a:t>ECU</a:t>
              </a:r>
              <a:r>
                <a:rPr kumimoji="0" lang="zh-CN" altLang="en-US" sz="1600" b="1" i="0" u="none" strike="noStrike" cap="none" normalizeH="0" baseline="0" dirty="0" smtClean="0">
                  <a:ln>
                    <a:noFill/>
                  </a:ln>
                  <a:solidFill>
                    <a:schemeClr val="tx1"/>
                  </a:solidFill>
                  <a:effectLst/>
                  <a:cs typeface="Times New Roman" panose="02020603050405020304" pitchFamily="18" charset="0"/>
                </a:rPr>
                <a:t>系统开发</a:t>
              </a:r>
              <a:endParaRPr kumimoji="0" lang="zh-CN"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8" descr="对角砖形"/>
            <p:cNvSpPr>
              <a:spLocks noChangeArrowheads="1"/>
            </p:cNvSpPr>
            <p:nvPr/>
          </p:nvSpPr>
          <p:spPr bwMode="auto">
            <a:xfrm>
              <a:off x="1799" y="5754"/>
              <a:ext cx="1810" cy="48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概念设计</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7" descr="对角砖形"/>
            <p:cNvSpPr>
              <a:spLocks noChangeArrowheads="1"/>
            </p:cNvSpPr>
            <p:nvPr/>
          </p:nvSpPr>
          <p:spPr bwMode="auto">
            <a:xfrm>
              <a:off x="3594" y="6077"/>
              <a:ext cx="2025" cy="48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详细设计</a:t>
              </a:r>
            </a:p>
          </p:txBody>
        </p:sp>
        <p:sp>
          <p:nvSpPr>
            <p:cNvPr id="17" name="Rectangle 16" descr="对角砖形"/>
            <p:cNvSpPr>
              <a:spLocks noChangeArrowheads="1"/>
            </p:cNvSpPr>
            <p:nvPr/>
          </p:nvSpPr>
          <p:spPr bwMode="auto">
            <a:xfrm>
              <a:off x="5634" y="6399"/>
              <a:ext cx="1995" cy="48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集成</a:t>
              </a:r>
              <a:r>
                <a:rPr kumimoji="0" lang="en-US" altLang="zh-CN" sz="1600" dirty="0">
                  <a:cs typeface="Times New Roman" panose="02020603050405020304" pitchFamily="18" charset="0"/>
                </a:rPr>
                <a:t>/</a:t>
              </a:r>
              <a:r>
                <a:rPr kumimoji="0" lang="zh-CN" altLang="en-US" sz="1600" dirty="0">
                  <a:cs typeface="Times New Roman" panose="02020603050405020304" pitchFamily="18" charset="0"/>
                </a:rPr>
                <a:t>校准</a:t>
              </a:r>
            </a:p>
          </p:txBody>
        </p:sp>
        <p:sp>
          <p:nvSpPr>
            <p:cNvPr id="18" name="Rectangle 15" descr="对角砖形"/>
            <p:cNvSpPr>
              <a:spLocks noChangeArrowheads="1"/>
            </p:cNvSpPr>
            <p:nvPr/>
          </p:nvSpPr>
          <p:spPr bwMode="auto">
            <a:xfrm>
              <a:off x="7627" y="6560"/>
              <a:ext cx="2012" cy="48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确认</a:t>
              </a:r>
            </a:p>
          </p:txBody>
        </p:sp>
        <p:sp>
          <p:nvSpPr>
            <p:cNvPr id="19" name="Rectangle 14" descr="浅色下对角线"/>
            <p:cNvSpPr>
              <a:spLocks noChangeArrowheads="1"/>
            </p:cNvSpPr>
            <p:nvPr/>
          </p:nvSpPr>
          <p:spPr bwMode="auto">
            <a:xfrm>
              <a:off x="2604" y="7269"/>
              <a:ext cx="2010" cy="48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体系结构设计</a:t>
              </a:r>
            </a:p>
          </p:txBody>
        </p:sp>
        <p:sp>
          <p:nvSpPr>
            <p:cNvPr id="20" name="Rectangle 13" descr="浅色下对角线"/>
            <p:cNvSpPr>
              <a:spLocks noChangeArrowheads="1"/>
            </p:cNvSpPr>
            <p:nvPr/>
          </p:nvSpPr>
          <p:spPr bwMode="auto">
            <a:xfrm>
              <a:off x="2844" y="7687"/>
              <a:ext cx="2010" cy="48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控制系统设计</a:t>
              </a:r>
            </a:p>
          </p:txBody>
        </p:sp>
        <p:sp>
          <p:nvSpPr>
            <p:cNvPr id="21" name="Rectangle 12" descr="浅色下对角线"/>
            <p:cNvSpPr>
              <a:spLocks noChangeArrowheads="1"/>
            </p:cNvSpPr>
            <p:nvPr/>
          </p:nvSpPr>
          <p:spPr bwMode="auto">
            <a:xfrm>
              <a:off x="4011" y="8170"/>
              <a:ext cx="951" cy="45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分析</a:t>
              </a:r>
            </a:p>
          </p:txBody>
        </p:sp>
        <p:sp>
          <p:nvSpPr>
            <p:cNvPr id="22" name="Rectangle 11" descr="浅色下对角线"/>
            <p:cNvSpPr>
              <a:spLocks noChangeArrowheads="1"/>
            </p:cNvSpPr>
            <p:nvPr/>
          </p:nvSpPr>
          <p:spPr bwMode="auto">
            <a:xfrm>
              <a:off x="4490" y="8556"/>
              <a:ext cx="887" cy="48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编码</a:t>
              </a:r>
            </a:p>
          </p:txBody>
        </p:sp>
        <p:sp>
          <p:nvSpPr>
            <p:cNvPr id="23" name="Rectangle 10" descr="浅色下对角线"/>
            <p:cNvSpPr>
              <a:spLocks noChangeArrowheads="1"/>
            </p:cNvSpPr>
            <p:nvPr/>
          </p:nvSpPr>
          <p:spPr bwMode="auto">
            <a:xfrm>
              <a:off x="4681" y="9007"/>
              <a:ext cx="1815" cy="48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验证与测试</a:t>
              </a:r>
            </a:p>
          </p:txBody>
        </p:sp>
        <p:sp>
          <p:nvSpPr>
            <p:cNvPr id="24" name="Rectangle 9" descr="浅色下对角线"/>
            <p:cNvSpPr>
              <a:spLocks noChangeArrowheads="1"/>
            </p:cNvSpPr>
            <p:nvPr/>
          </p:nvSpPr>
          <p:spPr bwMode="auto">
            <a:xfrm>
              <a:off x="4943" y="9458"/>
              <a:ext cx="1977" cy="48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原型确认测试</a:t>
              </a:r>
            </a:p>
          </p:txBody>
        </p:sp>
        <p:sp>
          <p:nvSpPr>
            <p:cNvPr id="25" name="Rectangle 8" descr="浅色下对角线"/>
            <p:cNvSpPr>
              <a:spLocks noChangeArrowheads="1"/>
            </p:cNvSpPr>
            <p:nvPr/>
          </p:nvSpPr>
          <p:spPr bwMode="auto">
            <a:xfrm>
              <a:off x="6920" y="9780"/>
              <a:ext cx="2082" cy="48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生产确认测试</a:t>
              </a:r>
            </a:p>
          </p:txBody>
        </p:sp>
        <p:sp>
          <p:nvSpPr>
            <p:cNvPr id="26" name="Rectangle 7" descr="浅色下对角线"/>
            <p:cNvSpPr>
              <a:spLocks noChangeArrowheads="1"/>
            </p:cNvSpPr>
            <p:nvPr/>
          </p:nvSpPr>
          <p:spPr bwMode="auto">
            <a:xfrm>
              <a:off x="6162" y="10316"/>
              <a:ext cx="3470" cy="4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软件维护</a:t>
              </a:r>
            </a:p>
          </p:txBody>
        </p:sp>
        <p:sp>
          <p:nvSpPr>
            <p:cNvPr id="27" name="Rectangle 6"/>
            <p:cNvSpPr>
              <a:spLocks noChangeArrowheads="1"/>
            </p:cNvSpPr>
            <p:nvPr/>
          </p:nvSpPr>
          <p:spPr bwMode="auto">
            <a:xfrm>
              <a:off x="1986" y="6497"/>
              <a:ext cx="1608" cy="4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cs typeface="Times New Roman" panose="02020603050405020304" pitchFamily="18" charset="0"/>
                </a:rPr>
                <a:t>软件开发</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5" descr="浅色下对角线"/>
            <p:cNvSpPr>
              <a:spLocks noChangeArrowheads="1"/>
            </p:cNvSpPr>
            <p:nvPr/>
          </p:nvSpPr>
          <p:spPr bwMode="auto">
            <a:xfrm>
              <a:off x="2364" y="6881"/>
              <a:ext cx="1352" cy="3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需求获取</a:t>
              </a:r>
            </a:p>
          </p:txBody>
        </p:sp>
        <p:sp>
          <p:nvSpPr>
            <p:cNvPr id="29" name="Rectangle 4" descr="对角砖形"/>
            <p:cNvSpPr>
              <a:spLocks noChangeArrowheads="1"/>
            </p:cNvSpPr>
            <p:nvPr/>
          </p:nvSpPr>
          <p:spPr bwMode="auto">
            <a:xfrm>
              <a:off x="7637" y="7204"/>
              <a:ext cx="2002" cy="48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生产</a:t>
              </a:r>
            </a:p>
          </p:txBody>
        </p:sp>
        <p:sp>
          <p:nvSpPr>
            <p:cNvPr id="30" name="Line 3"/>
            <p:cNvSpPr>
              <a:spLocks noChangeShapeType="1"/>
            </p:cNvSpPr>
            <p:nvPr/>
          </p:nvSpPr>
          <p:spPr bwMode="auto">
            <a:xfrm>
              <a:off x="2202" y="10263"/>
              <a:ext cx="120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1" name="Text Box 2"/>
            <p:cNvSpPr txBox="1">
              <a:spLocks noChangeArrowheads="1"/>
            </p:cNvSpPr>
            <p:nvPr/>
          </p:nvSpPr>
          <p:spPr bwMode="auto">
            <a:xfrm>
              <a:off x="2202" y="10263"/>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时间</a:t>
              </a:r>
            </a:p>
          </p:txBody>
        </p:sp>
      </p:grpSp>
    </p:spTree>
    <p:extLst>
      <p:ext uri="{BB962C8B-B14F-4D97-AF65-F5344CB8AC3E}">
        <p14:creationId xmlns:p14="http://schemas.microsoft.com/office/powerpoint/2010/main" val="35351902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24.7.2 </a:t>
            </a:r>
            <a:r>
              <a:rPr lang="zh-CN" altLang="en-US" dirty="0"/>
              <a:t>驾驶员行为因素分析</a:t>
            </a:r>
          </a:p>
        </p:txBody>
      </p:sp>
      <p:sp>
        <p:nvSpPr>
          <p:cNvPr id="3" name="内容占位符 2"/>
          <p:cNvSpPr>
            <a:spLocks noGrp="1"/>
          </p:cNvSpPr>
          <p:nvPr>
            <p:ph idx="1"/>
          </p:nvPr>
        </p:nvSpPr>
        <p:spPr>
          <a:xfrm>
            <a:off x="970865" y="1190145"/>
            <a:ext cx="8001000" cy="2342465"/>
          </a:xfrm>
        </p:spPr>
        <p:txBody>
          <a:bodyPr/>
          <a:lstStyle/>
          <a:p>
            <a:r>
              <a:rPr lang="zh-CN" altLang="zh-CN" sz="2400" dirty="0" smtClean="0"/>
              <a:t>需要分析驾驶员因素</a:t>
            </a:r>
            <a:r>
              <a:rPr lang="zh-CN" altLang="zh-CN" sz="2400" dirty="0"/>
              <a:t>对安全的影响</a:t>
            </a:r>
            <a:r>
              <a:rPr lang="zh-CN" altLang="zh-CN" sz="2400" dirty="0" smtClean="0"/>
              <a:t>。</a:t>
            </a:r>
            <a:endParaRPr lang="en-US" altLang="zh-CN" sz="2400" dirty="0" smtClean="0"/>
          </a:p>
          <a:p>
            <a:pPr lvl="1"/>
            <a:r>
              <a:rPr lang="zh-CN" altLang="zh-CN" sz="2000" dirty="0" smtClean="0"/>
              <a:t>例如，反应时间</a:t>
            </a:r>
            <a:r>
              <a:rPr lang="zh-CN" altLang="zh-CN" sz="2000" dirty="0"/>
              <a:t>、识别当前情况的容易程度、人的注意力、司机的驾驶经验、风险补偿</a:t>
            </a:r>
            <a:r>
              <a:rPr lang="en-US" altLang="zh-CN" sz="2000" dirty="0"/>
              <a:t>(</a:t>
            </a:r>
            <a:r>
              <a:rPr lang="zh-CN" altLang="zh-CN" sz="2000" dirty="0"/>
              <a:t>改进后的安全可能导致更大的风险</a:t>
            </a:r>
            <a:r>
              <a:rPr lang="en-US" altLang="zh-CN" sz="2000" dirty="0"/>
              <a:t>)</a:t>
            </a:r>
            <a:r>
              <a:rPr lang="zh-CN" altLang="zh-CN" sz="2000" dirty="0"/>
              <a:t>、系统功能的破环或重要性、从系统到司机的控制能力的平滑转移和稳定度感知、司机的疲劳强度（特别是发生故障时）等等</a:t>
            </a:r>
            <a:r>
              <a:rPr lang="zh-CN" altLang="zh-CN" sz="2000" dirty="0" smtClean="0"/>
              <a:t>。</a:t>
            </a:r>
            <a:endParaRPr lang="en-US" altLang="zh-CN" sz="2000" dirty="0" smtClean="0"/>
          </a:p>
          <a:p>
            <a:pPr lvl="1"/>
            <a:r>
              <a:rPr lang="zh-CN" altLang="zh-CN" sz="2000" dirty="0" smtClean="0"/>
              <a:t>同时</a:t>
            </a:r>
            <a:r>
              <a:rPr lang="zh-CN" altLang="zh-CN" sz="2000" dirty="0"/>
              <a:t>，还要考虑人的能力范围，例如，视觉和听力、精神状态</a:t>
            </a:r>
            <a:r>
              <a:rPr lang="en-US" altLang="zh-CN" sz="2000" dirty="0"/>
              <a:t>(</a:t>
            </a:r>
            <a:r>
              <a:rPr lang="zh-CN" altLang="zh-CN" sz="2000" dirty="0"/>
              <a:t>例如，缺乏睡眠、旅途疲劳等</a:t>
            </a:r>
            <a:r>
              <a:rPr lang="en-US" altLang="zh-CN" sz="2000" dirty="0"/>
              <a:t>)</a:t>
            </a:r>
            <a:r>
              <a:rPr lang="zh-CN" altLang="zh-CN" sz="2000" dirty="0"/>
              <a:t>、以及物理上的残疾等。</a:t>
            </a:r>
            <a:endParaRPr lang="zh-CN"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2819210828"/>
              </p:ext>
            </p:extLst>
          </p:nvPr>
        </p:nvGraphicFramePr>
        <p:xfrm>
          <a:off x="1284796" y="3833755"/>
          <a:ext cx="7253989" cy="2194560"/>
        </p:xfrm>
        <a:graphic>
          <a:graphicData uri="http://schemas.openxmlformats.org/drawingml/2006/table">
            <a:tbl>
              <a:tblPr firstRow="1" firstCol="1" lastRow="1" lastCol="1" bandRow="1" bandCol="1"/>
              <a:tblGrid>
                <a:gridCol w="5891473">
                  <a:extLst>
                    <a:ext uri="{9D8B030D-6E8A-4147-A177-3AD203B41FA5}">
                      <a16:colId xmlns:a16="http://schemas.microsoft.com/office/drawing/2014/main" val="4200311158"/>
                    </a:ext>
                  </a:extLst>
                </a:gridCol>
                <a:gridCol w="1362516">
                  <a:extLst>
                    <a:ext uri="{9D8B030D-6E8A-4147-A177-3AD203B41FA5}">
                      <a16:colId xmlns:a16="http://schemas.microsoft.com/office/drawing/2014/main" val="2985127102"/>
                    </a:ext>
                  </a:extLst>
                </a:gridCol>
              </a:tblGrid>
              <a:tr h="0">
                <a:tc>
                  <a:txBody>
                    <a:bodyPr/>
                    <a:lstStyle/>
                    <a:p>
                      <a:pPr marL="0" indent="0" algn="ctr" defTabSz="914400" rtl="0" eaLnBrk="1" latinLnBrk="0" hangingPunct="1">
                        <a:lnSpc>
                          <a:spcPct val="100000"/>
                        </a:lnSpc>
                        <a:spcAft>
                          <a:spcPts val="0"/>
                        </a:spcAft>
                      </a:pPr>
                      <a:r>
                        <a:rPr lang="zh-CN" sz="1600" b="1" kern="1200" dirty="0">
                          <a:solidFill>
                            <a:schemeClr val="tx1"/>
                          </a:solidFill>
                          <a:effectLst/>
                          <a:latin typeface="Times New Roman" panose="02020603050405020304" pitchFamily="18" charset="0"/>
                          <a:ea typeface="宋体" panose="02010600030101010101" pitchFamily="2" charset="-122"/>
                          <a:cs typeface="+mn-cs"/>
                        </a:rPr>
                        <a:t>人的行为特征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1" kern="1200" dirty="0">
                          <a:solidFill>
                            <a:schemeClr val="tx1"/>
                          </a:solidFill>
                          <a:effectLst/>
                          <a:latin typeface="Times New Roman" panose="02020603050405020304" pitchFamily="18" charset="0"/>
                          <a:ea typeface="宋体" panose="02010600030101010101" pitchFamily="2" charset="-122"/>
                          <a:cs typeface="+mn-cs"/>
                        </a:rPr>
                        <a:t>出错的概率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9853056"/>
                  </a:ext>
                </a:extLst>
              </a:tr>
              <a:tr h="0">
                <a:tc>
                  <a:txBody>
                    <a:bodyPr/>
                    <a:lstStyle/>
                    <a:p>
                      <a:pPr marL="0" indent="0" algn="just" defTabSz="914400" rtl="0" eaLnBrk="1" latinLnBrk="0" hangingPunct="1">
                        <a:lnSpc>
                          <a:spcPct val="100000"/>
                        </a:lnSpc>
                        <a:spcAft>
                          <a:spcPts val="0"/>
                        </a:spcAft>
                      </a:pPr>
                      <a:r>
                        <a:rPr lang="zh-CN" sz="1600" b="1" kern="1200" dirty="0">
                          <a:solidFill>
                            <a:schemeClr val="tx1"/>
                          </a:solidFill>
                          <a:effectLst/>
                          <a:latin typeface="Times New Roman" panose="02020603050405020304" pitchFamily="18" charset="0"/>
                          <a:ea typeface="宋体" panose="02010600030101010101" pitchFamily="2" charset="-122"/>
                          <a:cs typeface="+mn-cs"/>
                        </a:rPr>
                        <a:t>极端错误</a:t>
                      </a:r>
                      <a:r>
                        <a:rPr lang="en-US" sz="1600" kern="1200" dirty="0">
                          <a:solidFill>
                            <a:schemeClr val="tx1"/>
                          </a:solidFill>
                          <a:effectLst/>
                          <a:latin typeface="Times New Roman" panose="02020603050405020304" pitchFamily="18" charset="0"/>
                          <a:ea typeface="宋体" panose="02010600030101010101" pitchFamily="2" charset="-122"/>
                          <a:cs typeface="+mn-cs"/>
                        </a:rPr>
                        <a:t>----</a:t>
                      </a:r>
                      <a:r>
                        <a:rPr lang="zh-CN" sz="1600" kern="1200" dirty="0">
                          <a:solidFill>
                            <a:schemeClr val="tx1"/>
                          </a:solidFill>
                          <a:effectLst/>
                          <a:latin typeface="Times New Roman" panose="02020603050405020304" pitchFamily="18" charset="0"/>
                          <a:ea typeface="宋体" panose="02010600030101010101" pitchFamily="2" charset="-122"/>
                          <a:cs typeface="+mn-cs"/>
                        </a:rPr>
                        <a:t>很难断定这些错误时如何发生的。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a:effectLst/>
                          <a:latin typeface="Times New Roman" panose="02020603050405020304" pitchFamily="18" charset="0"/>
                          <a:ea typeface="宋体" panose="02010600030101010101" pitchFamily="2" charset="-122"/>
                        </a:rPr>
                        <a:t>10</a:t>
                      </a:r>
                      <a:r>
                        <a:rPr lang="en-US" sz="1600" baseline="30000">
                          <a:effectLst/>
                          <a:latin typeface="Times New Roman" panose="02020603050405020304" pitchFamily="18" charset="0"/>
                          <a:ea typeface="宋体" panose="02010600030101010101" pitchFamily="2" charset="-122"/>
                        </a:rPr>
                        <a:t>-5</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205596"/>
                  </a:ext>
                </a:extLst>
              </a:tr>
              <a:tr h="0">
                <a:tc>
                  <a:txBody>
                    <a:bodyPr/>
                    <a:lstStyle/>
                    <a:p>
                      <a:pPr marL="0" indent="0" algn="just" defTabSz="914400" rtl="0" eaLnBrk="1" latinLnBrk="0" hangingPunct="1">
                        <a:lnSpc>
                          <a:spcPct val="100000"/>
                        </a:lnSpc>
                        <a:spcAft>
                          <a:spcPts val="0"/>
                        </a:spcAft>
                      </a:pPr>
                      <a:r>
                        <a:rPr lang="zh-CN" sz="1600" b="1" kern="1200" dirty="0">
                          <a:solidFill>
                            <a:schemeClr val="tx1"/>
                          </a:solidFill>
                          <a:effectLst/>
                          <a:latin typeface="Times New Roman" panose="02020603050405020304" pitchFamily="18" charset="0"/>
                          <a:ea typeface="宋体" panose="02010600030101010101" pitchFamily="2" charset="-122"/>
                          <a:cs typeface="+mn-cs"/>
                        </a:rPr>
                        <a:t>规律性地执行错误</a:t>
                      </a:r>
                      <a:r>
                        <a:rPr lang="zh-CN" sz="1600" kern="1200" dirty="0">
                          <a:solidFill>
                            <a:schemeClr val="tx1"/>
                          </a:solidFill>
                          <a:effectLst/>
                          <a:latin typeface="Times New Roman" panose="02020603050405020304" pitchFamily="18" charset="0"/>
                          <a:ea typeface="宋体" panose="02010600030101010101" pitchFamily="2" charset="-122"/>
                          <a:cs typeface="+mn-cs"/>
                        </a:rPr>
                        <a:t>，普遍的简单任务，最小的工作强度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a:effectLst/>
                          <a:latin typeface="Times New Roman" panose="02020603050405020304" pitchFamily="18" charset="0"/>
                          <a:ea typeface="宋体" panose="02010600030101010101" pitchFamily="2" charset="-122"/>
                        </a:rPr>
                        <a:t>10</a:t>
                      </a:r>
                      <a:r>
                        <a:rPr lang="en-US" sz="1600" baseline="30000">
                          <a:effectLst/>
                          <a:latin typeface="Times New Roman" panose="02020603050405020304" pitchFamily="18" charset="0"/>
                          <a:ea typeface="宋体" panose="02010600030101010101" pitchFamily="2" charset="-122"/>
                        </a:rPr>
                        <a:t>-4</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3047202"/>
                  </a:ext>
                </a:extLst>
              </a:tr>
              <a:tr h="0">
                <a:tc>
                  <a:txBody>
                    <a:bodyPr/>
                    <a:lstStyle/>
                    <a:p>
                      <a:pPr marL="0" indent="0" algn="just" defTabSz="914400" rtl="0" eaLnBrk="1" latinLnBrk="0" hangingPunct="1">
                        <a:lnSpc>
                          <a:spcPct val="100000"/>
                        </a:lnSpc>
                        <a:spcAft>
                          <a:spcPts val="0"/>
                        </a:spcAft>
                      </a:pPr>
                      <a:r>
                        <a:rPr lang="zh-CN" sz="1600" b="1" kern="1200" dirty="0">
                          <a:solidFill>
                            <a:schemeClr val="tx1"/>
                          </a:solidFill>
                          <a:effectLst/>
                          <a:latin typeface="Times New Roman" panose="02020603050405020304" pitchFamily="18" charset="0"/>
                          <a:ea typeface="宋体" panose="02010600030101010101" pitchFamily="2" charset="-122"/>
                          <a:cs typeface="+mn-cs"/>
                        </a:rPr>
                        <a:t>动作错误</a:t>
                      </a:r>
                      <a:r>
                        <a:rPr lang="zh-CN" sz="1600" kern="1200" dirty="0">
                          <a:solidFill>
                            <a:schemeClr val="tx1"/>
                          </a:solidFill>
                          <a:effectLst/>
                          <a:latin typeface="Times New Roman" panose="02020603050405020304" pitchFamily="18" charset="0"/>
                          <a:ea typeface="宋体" panose="02010600030101010101" pitchFamily="2" charset="-122"/>
                          <a:cs typeface="+mn-cs"/>
                        </a:rPr>
                        <a:t>，例如，按错按钮、读错显示屏。适当的综合任务、没可用的时间、必要的暗示。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a:effectLst/>
                          <a:latin typeface="Times New Roman" panose="02020603050405020304" pitchFamily="18" charset="0"/>
                          <a:ea typeface="宋体" panose="02010600030101010101" pitchFamily="2" charset="-122"/>
                        </a:rPr>
                        <a:t>10</a:t>
                      </a:r>
                      <a:r>
                        <a:rPr lang="en-US" sz="1600" baseline="30000">
                          <a:effectLst/>
                          <a:latin typeface="Times New Roman" panose="02020603050405020304" pitchFamily="18" charset="0"/>
                          <a:ea typeface="宋体" panose="02010600030101010101" pitchFamily="2" charset="-122"/>
                        </a:rPr>
                        <a:t>-3</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9446112"/>
                  </a:ext>
                </a:extLst>
              </a:tr>
              <a:tr h="0">
                <a:tc>
                  <a:txBody>
                    <a:bodyPr/>
                    <a:lstStyle/>
                    <a:p>
                      <a:pPr marL="0" indent="0" algn="just" defTabSz="914400" rtl="0" eaLnBrk="1" latinLnBrk="0" hangingPunct="1">
                        <a:lnSpc>
                          <a:spcPct val="100000"/>
                        </a:lnSpc>
                        <a:spcAft>
                          <a:spcPts val="0"/>
                        </a:spcAft>
                      </a:pPr>
                      <a:r>
                        <a:rPr lang="zh-CN" sz="1600" b="1" kern="1200" dirty="0">
                          <a:solidFill>
                            <a:schemeClr val="tx1"/>
                          </a:solidFill>
                          <a:effectLst/>
                          <a:latin typeface="Times New Roman" panose="02020603050405020304" pitchFamily="18" charset="0"/>
                          <a:ea typeface="宋体" panose="02010600030101010101" pitchFamily="2" charset="-122"/>
                          <a:cs typeface="+mn-cs"/>
                        </a:rPr>
                        <a:t>依赖与情况和记忆所犯的可忽略的错误</a:t>
                      </a:r>
                      <a:r>
                        <a:rPr lang="zh-CN" sz="1600" kern="1200" dirty="0">
                          <a:solidFill>
                            <a:schemeClr val="tx1"/>
                          </a:solidFill>
                          <a:effectLst/>
                          <a:latin typeface="Times New Roman" panose="02020603050405020304" pitchFamily="18" charset="0"/>
                          <a:ea typeface="宋体" panose="02010600030101010101" pitchFamily="2" charset="-122"/>
                          <a:cs typeface="+mn-cs"/>
                        </a:rPr>
                        <a:t>。复杂的、不熟悉的、几乎不要反馈和集中注意力的任务。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a:effectLst/>
                          <a:latin typeface="Times New Roman" panose="02020603050405020304" pitchFamily="18" charset="0"/>
                          <a:ea typeface="宋体" panose="02010600030101010101" pitchFamily="2" charset="-122"/>
                        </a:rPr>
                        <a:t>10</a:t>
                      </a:r>
                      <a:r>
                        <a:rPr lang="en-US" sz="1600" baseline="30000">
                          <a:effectLst/>
                          <a:latin typeface="Times New Roman" panose="02020603050405020304" pitchFamily="18" charset="0"/>
                          <a:ea typeface="宋体" panose="02010600030101010101" pitchFamily="2" charset="-122"/>
                        </a:rPr>
                        <a:t>-2</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6499532"/>
                  </a:ext>
                </a:extLst>
              </a:tr>
              <a:tr h="0">
                <a:tc>
                  <a:txBody>
                    <a:bodyPr/>
                    <a:lstStyle/>
                    <a:p>
                      <a:pPr marL="0" indent="0" algn="just" defTabSz="914400" rtl="0" eaLnBrk="1" latinLnBrk="0" hangingPunct="1">
                        <a:lnSpc>
                          <a:spcPct val="100000"/>
                        </a:lnSpc>
                        <a:spcAft>
                          <a:spcPts val="0"/>
                        </a:spcAft>
                      </a:pPr>
                      <a:r>
                        <a:rPr lang="zh-CN" sz="1600" b="1" kern="1200" dirty="0">
                          <a:solidFill>
                            <a:schemeClr val="tx1"/>
                          </a:solidFill>
                          <a:effectLst/>
                          <a:latin typeface="Times New Roman" panose="02020603050405020304" pitchFamily="18" charset="0"/>
                          <a:ea typeface="宋体" panose="02010600030101010101" pitchFamily="2" charset="-122"/>
                          <a:cs typeface="+mn-cs"/>
                        </a:rPr>
                        <a:t>高度复杂的任务</a:t>
                      </a:r>
                      <a:r>
                        <a:rPr lang="zh-CN" sz="1600" kern="1200" dirty="0">
                          <a:solidFill>
                            <a:schemeClr val="tx1"/>
                          </a:solidFill>
                          <a:effectLst/>
                          <a:latin typeface="Times New Roman" panose="02020603050405020304" pitchFamily="18" charset="0"/>
                          <a:ea typeface="宋体" panose="02010600030101010101" pitchFamily="2" charset="-122"/>
                          <a:cs typeface="+mn-cs"/>
                        </a:rPr>
                        <a:t>，相当的强度，几乎没可用的时间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a:effectLst/>
                          <a:latin typeface="Times New Roman" panose="02020603050405020304" pitchFamily="18" charset="0"/>
                          <a:ea typeface="宋体" panose="02010600030101010101" pitchFamily="2" charset="-122"/>
                        </a:rPr>
                        <a:t>10</a:t>
                      </a:r>
                      <a:r>
                        <a:rPr lang="en-US" sz="1600" baseline="30000">
                          <a:effectLst/>
                          <a:latin typeface="Times New Roman" panose="02020603050405020304" pitchFamily="18" charset="0"/>
                          <a:ea typeface="宋体" panose="02010600030101010101" pitchFamily="2" charset="-122"/>
                        </a:rPr>
                        <a:t>-1</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0127957"/>
                  </a:ext>
                </a:extLst>
              </a:tr>
              <a:tr h="0">
                <a:tc>
                  <a:txBody>
                    <a:bodyPr/>
                    <a:lstStyle/>
                    <a:p>
                      <a:pPr marL="0" indent="0" algn="just" defTabSz="914400" rtl="0" eaLnBrk="1" latinLnBrk="0" hangingPunct="1">
                        <a:lnSpc>
                          <a:spcPct val="100000"/>
                        </a:lnSpc>
                        <a:spcAft>
                          <a:spcPts val="0"/>
                        </a:spcAft>
                      </a:pPr>
                      <a:r>
                        <a:rPr lang="zh-CN" sz="1600" b="1" kern="1200" dirty="0">
                          <a:solidFill>
                            <a:schemeClr val="tx1"/>
                          </a:solidFill>
                          <a:effectLst/>
                          <a:latin typeface="Times New Roman" panose="02020603050405020304" pitchFamily="18" charset="0"/>
                          <a:ea typeface="宋体" panose="02010600030101010101" pitchFamily="2" charset="-122"/>
                          <a:cs typeface="+mn-cs"/>
                        </a:rPr>
                        <a:t>带有创新思考的过程</a:t>
                      </a:r>
                      <a:r>
                        <a:rPr lang="zh-CN" sz="1600" kern="1200" dirty="0">
                          <a:solidFill>
                            <a:schemeClr val="tx1"/>
                          </a:solidFill>
                          <a:effectLst/>
                          <a:latin typeface="Times New Roman" panose="02020603050405020304" pitchFamily="18" charset="0"/>
                          <a:ea typeface="宋体" panose="02010600030101010101" pitchFamily="2" charset="-122"/>
                          <a:cs typeface="+mn-cs"/>
                        </a:rPr>
                        <a:t>，时间短，强度高，不熟悉的复杂操作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dirty="0" smtClean="0">
                          <a:effectLst/>
                          <a:latin typeface="Times New Roman" panose="02020603050405020304" pitchFamily="18" charset="0"/>
                          <a:ea typeface="宋体" panose="02010600030101010101" pitchFamily="2" charset="-122"/>
                        </a:rPr>
                        <a:t>1</a:t>
                      </a:r>
                      <a:r>
                        <a:rPr lang="en-US" altLang="zh-CN" sz="1600" dirty="0" smtClean="0">
                          <a:effectLst/>
                          <a:latin typeface="Times New Roman" panose="02020603050405020304" pitchFamily="18" charset="0"/>
                          <a:ea typeface="宋体" panose="02010600030101010101" pitchFamily="2" charset="-122"/>
                        </a:rPr>
                        <a:t>~</a:t>
                      </a:r>
                      <a:r>
                        <a:rPr lang="en-US" sz="1600" dirty="0" smtClean="0">
                          <a:effectLst/>
                          <a:latin typeface="Times New Roman" panose="02020603050405020304" pitchFamily="18" charset="0"/>
                          <a:ea typeface="宋体" panose="02010600030101010101" pitchFamily="2" charset="-122"/>
                        </a:rPr>
                        <a:t>10</a:t>
                      </a:r>
                      <a:r>
                        <a:rPr lang="en-US" sz="1600" baseline="30000" dirty="0" smtClean="0">
                          <a:effectLst/>
                          <a:latin typeface="Times New Roman" panose="02020603050405020304" pitchFamily="18" charset="0"/>
                          <a:ea typeface="宋体" panose="02010600030101010101" pitchFamily="2" charset="-122"/>
                        </a:rPr>
                        <a:t>-1</a:t>
                      </a:r>
                      <a:endParaRPr lang="zh-CN" sz="16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7511578"/>
                  </a:ext>
                </a:extLst>
              </a:tr>
            </a:tbl>
          </a:graphicData>
        </a:graphic>
      </p:graphicFrame>
    </p:spTree>
    <p:extLst>
      <p:ext uri="{BB962C8B-B14F-4D97-AF65-F5344CB8AC3E}">
        <p14:creationId xmlns:p14="http://schemas.microsoft.com/office/powerpoint/2010/main" val="17726434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24.7.3 </a:t>
            </a:r>
            <a:r>
              <a:rPr lang="zh-CN" altLang="en-US" dirty="0" smtClean="0"/>
              <a:t>完整性等级的分析</a:t>
            </a:r>
            <a:endParaRPr lang="zh-CN" altLang="en-US" dirty="0"/>
          </a:p>
        </p:txBody>
      </p:sp>
      <p:sp>
        <p:nvSpPr>
          <p:cNvPr id="3" name="矩形 2"/>
          <p:cNvSpPr/>
          <p:nvPr/>
        </p:nvSpPr>
        <p:spPr>
          <a:xfrm>
            <a:off x="1318971" y="1250016"/>
            <a:ext cx="6917207" cy="830997"/>
          </a:xfrm>
          <a:prstGeom prst="rect">
            <a:avLst/>
          </a:prstGeom>
        </p:spPr>
        <p:txBody>
          <a:bodyPr wrap="square">
            <a:spAutoFit/>
          </a:bodyPr>
          <a:lstStyle/>
          <a:p>
            <a:r>
              <a:rPr lang="zh-CN" altLang="en-US" dirty="0"/>
              <a:t>安全完整性分析的基础是对发生的灾难进行分析</a:t>
            </a:r>
            <a:r>
              <a:rPr lang="zh-CN" altLang="en-US" dirty="0" smtClean="0"/>
              <a:t>。将</a:t>
            </a:r>
            <a:r>
              <a:rPr lang="zh-CN" altLang="en-US" dirty="0"/>
              <a:t>灾难分为</a:t>
            </a:r>
            <a:r>
              <a:rPr lang="en-US" altLang="zh-CN" dirty="0"/>
              <a:t>5</a:t>
            </a:r>
            <a:r>
              <a:rPr lang="zh-CN" altLang="en-US" dirty="0" smtClean="0"/>
              <a:t>级：</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760568315"/>
              </p:ext>
            </p:extLst>
          </p:nvPr>
        </p:nvGraphicFramePr>
        <p:xfrm>
          <a:off x="1221682" y="2794823"/>
          <a:ext cx="7586819" cy="3291840"/>
        </p:xfrm>
        <a:graphic>
          <a:graphicData uri="http://schemas.openxmlformats.org/drawingml/2006/table">
            <a:tbl>
              <a:tblPr firstRow="1" firstCol="1" lastRow="1" lastCol="1" bandRow="1" bandCol="1"/>
              <a:tblGrid>
                <a:gridCol w="663514">
                  <a:extLst>
                    <a:ext uri="{9D8B030D-6E8A-4147-A177-3AD203B41FA5}">
                      <a16:colId xmlns:a16="http://schemas.microsoft.com/office/drawing/2014/main" val="3199318258"/>
                    </a:ext>
                  </a:extLst>
                </a:gridCol>
                <a:gridCol w="2213158">
                  <a:extLst>
                    <a:ext uri="{9D8B030D-6E8A-4147-A177-3AD203B41FA5}">
                      <a16:colId xmlns:a16="http://schemas.microsoft.com/office/drawing/2014/main" val="797404279"/>
                    </a:ext>
                  </a:extLst>
                </a:gridCol>
                <a:gridCol w="4710147">
                  <a:extLst>
                    <a:ext uri="{9D8B030D-6E8A-4147-A177-3AD203B41FA5}">
                      <a16:colId xmlns:a16="http://schemas.microsoft.com/office/drawing/2014/main" val="1773103401"/>
                    </a:ext>
                  </a:extLst>
                </a:gridCol>
              </a:tblGrid>
              <a:tr h="0">
                <a:tc>
                  <a:txBody>
                    <a:bodyPr/>
                    <a:lstStyle/>
                    <a:p>
                      <a:pPr marL="0" indent="0" algn="ctr" defTabSz="914400" rtl="0" eaLnBrk="1" latinLnBrk="0" hangingPunct="1">
                        <a:lnSpc>
                          <a:spcPct val="100000"/>
                        </a:lnSpc>
                        <a:spcAft>
                          <a:spcPts val="0"/>
                        </a:spcAft>
                      </a:pPr>
                      <a:r>
                        <a:rPr lang="zh-CN" sz="1800" b="1" kern="1200" dirty="0">
                          <a:solidFill>
                            <a:schemeClr val="tx1"/>
                          </a:solidFill>
                          <a:effectLst/>
                          <a:latin typeface="Times New Roman" panose="02020603050405020304" pitchFamily="18" charset="0"/>
                          <a:ea typeface="宋体" panose="02010600030101010101" pitchFamily="2" charset="-122"/>
                          <a:cs typeface="+mn-cs"/>
                        </a:rPr>
                        <a:t>等级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800" b="1" kern="1200" dirty="0">
                          <a:solidFill>
                            <a:schemeClr val="tx1"/>
                          </a:solidFill>
                          <a:effectLst/>
                          <a:latin typeface="Times New Roman" panose="02020603050405020304" pitchFamily="18" charset="0"/>
                          <a:ea typeface="宋体" panose="02010600030101010101" pitchFamily="2" charset="-122"/>
                          <a:cs typeface="+mn-cs"/>
                        </a:rPr>
                        <a:t>等级定义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800" b="1" kern="1200" dirty="0">
                          <a:solidFill>
                            <a:schemeClr val="tx1"/>
                          </a:solidFill>
                          <a:effectLst/>
                          <a:latin typeface="Times New Roman" panose="02020603050405020304" pitchFamily="18" charset="0"/>
                          <a:ea typeface="宋体" panose="02010600030101010101" pitchFamily="2" charset="-122"/>
                          <a:cs typeface="+mn-cs"/>
                        </a:rPr>
                        <a:t>故障现象描述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2116348"/>
                  </a:ext>
                </a:extLst>
              </a:tr>
              <a:tr h="0">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4</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不可控的</a:t>
                      </a:r>
                    </a:p>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(Uncontrollable)</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发生的故障是驾驶人员不可控的，导致极端的结果。人的反应能力无法掌控这种结果。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317941"/>
                  </a:ext>
                </a:extLst>
              </a:tr>
              <a:tr h="0">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3</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难以控制的</a:t>
                      </a:r>
                    </a:p>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(Difficult to control)</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故障导致非常严重的结果。在正常情况下，发生的故障是驾驶员不可控的，但是在</a:t>
                      </a:r>
                      <a:r>
                        <a:rPr lang="zh-CN" sz="1800" kern="1200" dirty="0" smtClean="0">
                          <a:solidFill>
                            <a:schemeClr val="tx1"/>
                          </a:solidFill>
                          <a:effectLst/>
                          <a:latin typeface="Times New Roman" panose="02020603050405020304" pitchFamily="18" charset="0"/>
                          <a:ea typeface="宋体" panose="02010600030101010101" pitchFamily="2" charset="-122"/>
                          <a:cs typeface="+mn-cs"/>
                        </a:rPr>
                        <a:t>一定环境</a:t>
                      </a:r>
                      <a:r>
                        <a:rPr lang="zh-CN" sz="1800" kern="1200" dirty="0">
                          <a:solidFill>
                            <a:schemeClr val="tx1"/>
                          </a:solidFill>
                          <a:effectLst/>
                          <a:latin typeface="Times New Roman" panose="02020603050405020304" pitchFamily="18" charset="0"/>
                          <a:ea typeface="宋体" panose="02010600030101010101" pitchFamily="2" charset="-122"/>
                          <a:cs typeface="+mn-cs"/>
                        </a:rPr>
                        <a:t>下，能被老练的司乘人员控制。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3993258"/>
                  </a:ext>
                </a:extLst>
              </a:tr>
              <a:tr h="0">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2</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虚弱的</a:t>
                      </a:r>
                      <a:r>
                        <a:rPr lang="en-US" sz="1800" kern="1200">
                          <a:solidFill>
                            <a:schemeClr val="tx1"/>
                          </a:solidFill>
                          <a:effectLst/>
                          <a:latin typeface="Times New Roman" panose="02020603050405020304" pitchFamily="18" charset="0"/>
                          <a:ea typeface="宋体" panose="02010600030101010101" pitchFamily="2" charset="-122"/>
                          <a:cs typeface="+mn-cs"/>
                        </a:rPr>
                        <a:t>(Debilitating)</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机智的司机通常能处理这种故障。但是安全余量降低。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9358681"/>
                  </a:ext>
                </a:extLst>
              </a:tr>
              <a:tr h="0">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1</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分心的</a:t>
                      </a:r>
                    </a:p>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(Distracting)</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故障会引起操作限制，但是，正常司机能够限制所造成麻烦到最小程度或没有麻烦。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4736878"/>
                  </a:ext>
                </a:extLst>
              </a:tr>
              <a:tr h="0">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0</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只是麻烦</a:t>
                      </a:r>
                    </a:p>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(nuisance only)</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通常，这类故障没有影响，但是，影响司机乘人员的满意程度。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4255339"/>
                  </a:ext>
                </a:extLst>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机动车的安全完整性分析分为几个步骤</a:t>
            </a:r>
            <a:endParaRPr lang="zh-CN" altLang="en-US" dirty="0"/>
          </a:p>
        </p:txBody>
      </p:sp>
      <p:sp>
        <p:nvSpPr>
          <p:cNvPr id="3" name="内容占位符 2"/>
          <p:cNvSpPr>
            <a:spLocks noGrp="1"/>
          </p:cNvSpPr>
          <p:nvPr>
            <p:ph idx="1"/>
          </p:nvPr>
        </p:nvSpPr>
        <p:spPr>
          <a:xfrm>
            <a:off x="1028700" y="1193161"/>
            <a:ext cx="8001000" cy="4902200"/>
          </a:xfrm>
        </p:spPr>
        <p:txBody>
          <a:bodyPr/>
          <a:lstStyle/>
          <a:p>
            <a:pPr lvl="1"/>
            <a:r>
              <a:rPr lang="zh-CN" altLang="en-US" sz="2000" b="1" dirty="0" smtClean="0"/>
              <a:t>第一步：</a:t>
            </a:r>
            <a:r>
              <a:rPr lang="zh-CN" altLang="en-US" sz="2000" dirty="0" smtClean="0"/>
              <a:t>分析引起的机动车事故的各种案例</a:t>
            </a:r>
            <a:endParaRPr lang="en-US" altLang="zh-CN" sz="2000" dirty="0" smtClean="0"/>
          </a:p>
          <a:p>
            <a:pPr lvl="2"/>
            <a:r>
              <a:rPr lang="en-US" altLang="zh-CN" sz="1800" dirty="0"/>
              <a:t>a) </a:t>
            </a:r>
            <a:r>
              <a:rPr lang="zh-CN" altLang="zh-CN" sz="1800" dirty="0"/>
              <a:t>方向</a:t>
            </a:r>
            <a:r>
              <a:rPr lang="zh-CN" altLang="zh-CN" sz="1800" dirty="0" smtClean="0"/>
              <a:t>控制</a:t>
            </a:r>
            <a:r>
              <a:rPr lang="zh-CN" altLang="en-US" sz="1800" dirty="0"/>
              <a:t>，</a:t>
            </a:r>
            <a:r>
              <a:rPr lang="en-US" altLang="zh-CN" sz="1800" dirty="0" smtClean="0"/>
              <a:t>b</a:t>
            </a:r>
            <a:r>
              <a:rPr lang="en-US" altLang="zh-CN" sz="1800" dirty="0"/>
              <a:t>) </a:t>
            </a:r>
            <a:r>
              <a:rPr lang="zh-CN" altLang="zh-CN" sz="1800" dirty="0"/>
              <a:t>可驾驶</a:t>
            </a:r>
            <a:r>
              <a:rPr lang="zh-CN" altLang="zh-CN" sz="1800" dirty="0" smtClean="0"/>
              <a:t>性</a:t>
            </a:r>
            <a:r>
              <a:rPr lang="zh-CN" altLang="en-US" sz="1800" dirty="0"/>
              <a:t>，</a:t>
            </a:r>
            <a:r>
              <a:rPr lang="en-US" altLang="zh-CN" sz="1800" dirty="0" smtClean="0"/>
              <a:t>c</a:t>
            </a:r>
            <a:r>
              <a:rPr lang="en-US" altLang="zh-CN" sz="1800" dirty="0"/>
              <a:t>) </a:t>
            </a:r>
            <a:r>
              <a:rPr lang="zh-CN" altLang="zh-CN" sz="1800" dirty="0" smtClean="0"/>
              <a:t>动力系统</a:t>
            </a:r>
            <a:endParaRPr lang="en-US" altLang="zh-CN" sz="1800" dirty="0" smtClean="0"/>
          </a:p>
          <a:p>
            <a:pPr lvl="1"/>
            <a:r>
              <a:rPr lang="zh-CN" altLang="en-US" sz="2000" b="1" dirty="0" smtClean="0"/>
              <a:t>第二步：</a:t>
            </a:r>
            <a:r>
              <a:rPr lang="zh-CN" altLang="en-US" sz="2000" dirty="0" smtClean="0"/>
              <a:t>分析事故的严重程度</a:t>
            </a:r>
            <a:endParaRPr lang="en-US" altLang="zh-CN" sz="2000" dirty="0" smtClean="0"/>
          </a:p>
          <a:p>
            <a:pPr lvl="2"/>
            <a:r>
              <a:rPr lang="zh-CN" altLang="zh-CN" sz="1800" dirty="0"/>
              <a:t>例如，方向控制受损、减速不灵、不期望的加速、车辆稳定性受影响、车辆温度</a:t>
            </a:r>
            <a:r>
              <a:rPr lang="zh-CN" altLang="en-US" sz="1800" dirty="0"/>
              <a:t>等。</a:t>
            </a:r>
          </a:p>
          <a:p>
            <a:pPr lvl="1"/>
            <a:r>
              <a:rPr lang="zh-CN" altLang="en-US" sz="2000" b="1" dirty="0" smtClean="0"/>
              <a:t>第三步：</a:t>
            </a:r>
            <a:r>
              <a:rPr lang="zh-CN" altLang="en-US" sz="2000" dirty="0" smtClean="0"/>
              <a:t>分析机动车的交互行为：</a:t>
            </a:r>
            <a:endParaRPr lang="en-US" altLang="zh-CN" sz="2000" dirty="0" smtClean="0"/>
          </a:p>
          <a:p>
            <a:pPr lvl="2"/>
            <a:r>
              <a:rPr lang="zh-CN" altLang="zh-CN" sz="1800" dirty="0"/>
              <a:t>例如，与道路上的车辆同步行驶、巡航状态、避免碰撞等情况下，控制系统的行为。</a:t>
            </a:r>
            <a:endParaRPr lang="zh-CN" altLang="en-US" sz="1800" dirty="0"/>
          </a:p>
          <a:p>
            <a:pPr lvl="1"/>
            <a:r>
              <a:rPr lang="zh-CN" altLang="en-US" sz="2000" b="1" dirty="0" smtClean="0"/>
              <a:t>第四步：</a:t>
            </a:r>
            <a:r>
              <a:rPr lang="zh-CN" altLang="en-US" sz="2000" dirty="0" smtClean="0"/>
              <a:t>限制范围，分为完全限制、部分限制、只是减少灾难等。</a:t>
            </a:r>
          </a:p>
          <a:p>
            <a:pPr lvl="1"/>
            <a:r>
              <a:rPr lang="zh-CN" altLang="en-US" sz="2000" b="1" dirty="0" smtClean="0"/>
              <a:t>第五步：</a:t>
            </a:r>
            <a:r>
              <a:rPr lang="zh-CN" altLang="en-US" sz="2000" dirty="0" smtClean="0"/>
              <a:t>甄别电子系统的反应时间。</a:t>
            </a:r>
            <a:endParaRPr lang="en-US" altLang="zh-CN" sz="2000" dirty="0" smtClean="0"/>
          </a:p>
          <a:p>
            <a:pPr lvl="2"/>
            <a:r>
              <a:rPr lang="zh-CN" altLang="zh-CN" sz="1800" dirty="0"/>
              <a:t>例如，比人快、与人类似、比人慢。</a:t>
            </a:r>
            <a:endParaRPr lang="zh-CN" altLang="en-US" sz="1800" dirty="0"/>
          </a:p>
          <a:p>
            <a:pPr lvl="1"/>
            <a:r>
              <a:rPr lang="zh-CN" altLang="en-US" sz="2000" b="1" dirty="0" smtClean="0"/>
              <a:t>第六步：</a:t>
            </a:r>
            <a:r>
              <a:rPr lang="zh-CN" altLang="en-US" sz="2000" dirty="0" smtClean="0"/>
              <a:t>设定灾难发生后的回避措施</a:t>
            </a:r>
            <a:endParaRPr lang="en-US" altLang="zh-CN" sz="2000" dirty="0" smtClean="0"/>
          </a:p>
          <a:p>
            <a:r>
              <a:rPr lang="zh-CN" altLang="zh-CN" sz="2400" dirty="0" smtClean="0"/>
              <a:t>依据上述步骤</a:t>
            </a:r>
            <a:r>
              <a:rPr lang="zh-CN" altLang="zh-CN" sz="2400" dirty="0"/>
              <a:t>，决定电子系统的安全完整性等级，</a:t>
            </a:r>
            <a:r>
              <a:rPr lang="zh-CN" altLang="zh-CN" sz="2400" dirty="0" smtClean="0"/>
              <a:t>然后分配为软件安全</a:t>
            </a:r>
            <a:r>
              <a:rPr lang="zh-CN" altLang="zh-CN" sz="2400" dirty="0"/>
              <a:t>完整定</a:t>
            </a:r>
            <a:r>
              <a:rPr lang="zh-CN" altLang="zh-CN" sz="2400" dirty="0" smtClean="0"/>
              <a:t>等级。</a:t>
            </a:r>
            <a:endParaRPr lang="zh-CN" altLang="zh-CN" sz="2400" dirty="0"/>
          </a:p>
          <a:p>
            <a:endParaRPr lang="zh-CN" altLang="en-US" sz="20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24.7.4 </a:t>
            </a:r>
            <a:r>
              <a:rPr lang="zh-CN" altLang="en-US" dirty="0"/>
              <a:t>各安全等级对开发方法的要求</a:t>
            </a:r>
          </a:p>
        </p:txBody>
      </p:sp>
      <p:graphicFrame>
        <p:nvGraphicFramePr>
          <p:cNvPr id="3" name="表格 2"/>
          <p:cNvGraphicFramePr>
            <a:graphicFrameLocks noGrp="1"/>
          </p:cNvGraphicFramePr>
          <p:nvPr>
            <p:extLst>
              <p:ext uri="{D42A27DB-BD31-4B8C-83A1-F6EECF244321}">
                <p14:modId xmlns:p14="http://schemas.microsoft.com/office/powerpoint/2010/main" val="1482427974"/>
              </p:ext>
            </p:extLst>
          </p:nvPr>
        </p:nvGraphicFramePr>
        <p:xfrm>
          <a:off x="144725" y="884156"/>
          <a:ext cx="8946645" cy="5961601"/>
        </p:xfrm>
        <a:graphic>
          <a:graphicData uri="http://schemas.openxmlformats.org/drawingml/2006/table">
            <a:tbl>
              <a:tblPr firstRow="1" firstCol="1" lastRow="1" lastCol="1" bandRow="1" bandCol="1"/>
              <a:tblGrid>
                <a:gridCol w="1076167">
                  <a:extLst>
                    <a:ext uri="{9D8B030D-6E8A-4147-A177-3AD203B41FA5}">
                      <a16:colId xmlns:a16="http://schemas.microsoft.com/office/drawing/2014/main" val="1189413483"/>
                    </a:ext>
                  </a:extLst>
                </a:gridCol>
                <a:gridCol w="356159">
                  <a:extLst>
                    <a:ext uri="{9D8B030D-6E8A-4147-A177-3AD203B41FA5}">
                      <a16:colId xmlns:a16="http://schemas.microsoft.com/office/drawing/2014/main" val="1935025493"/>
                    </a:ext>
                  </a:extLst>
                </a:gridCol>
                <a:gridCol w="1842591">
                  <a:extLst>
                    <a:ext uri="{9D8B030D-6E8A-4147-A177-3AD203B41FA5}">
                      <a16:colId xmlns:a16="http://schemas.microsoft.com/office/drawing/2014/main" val="1815502136"/>
                    </a:ext>
                  </a:extLst>
                </a:gridCol>
                <a:gridCol w="1381944">
                  <a:extLst>
                    <a:ext uri="{9D8B030D-6E8A-4147-A177-3AD203B41FA5}">
                      <a16:colId xmlns:a16="http://schemas.microsoft.com/office/drawing/2014/main" val="1388027723"/>
                    </a:ext>
                  </a:extLst>
                </a:gridCol>
                <a:gridCol w="2080113">
                  <a:extLst>
                    <a:ext uri="{9D8B030D-6E8A-4147-A177-3AD203B41FA5}">
                      <a16:colId xmlns:a16="http://schemas.microsoft.com/office/drawing/2014/main" val="1855668570"/>
                    </a:ext>
                  </a:extLst>
                </a:gridCol>
                <a:gridCol w="2209671">
                  <a:extLst>
                    <a:ext uri="{9D8B030D-6E8A-4147-A177-3AD203B41FA5}">
                      <a16:colId xmlns:a16="http://schemas.microsoft.com/office/drawing/2014/main" val="454381416"/>
                    </a:ext>
                  </a:extLst>
                </a:gridCol>
              </a:tblGrid>
              <a:tr h="404711">
                <a:tc>
                  <a:txBody>
                    <a:bodyPr/>
                    <a:lstStyle/>
                    <a:p>
                      <a:pPr marL="0" indent="0" algn="r"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SWSIL</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p>
                      <a:pPr marL="0" indent="0" algn="l"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工作过程</a:t>
                      </a: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chemeClr val="bg1"/>
                    </a:solidFill>
                  </a:tcPr>
                </a:tc>
                <a:tc>
                  <a:txBody>
                    <a:bodyPr/>
                    <a:lstStyle/>
                    <a:p>
                      <a:pPr marL="0" indent="0" algn="just"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0</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1</a:t>
                      </a:r>
                      <a:endParaRPr lang="zh-CN" sz="1400" b="0" kern="1200">
                        <a:solidFill>
                          <a:schemeClr val="tx1"/>
                        </a:solidFill>
                        <a:effectLst/>
                        <a:latin typeface="Times New Roman" panose="02020603050405020304" pitchFamily="18" charset="0"/>
                        <a:ea typeface="宋体" panose="02010600030101010101" pitchFamily="2" charset="-122"/>
                        <a:cs typeface="+mn-cs"/>
                      </a:endParaRP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2</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3</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4</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224603973"/>
                  </a:ext>
                </a:extLst>
              </a:tr>
              <a:tr h="645166">
                <a:tc>
                  <a:txBody>
                    <a:bodyPr/>
                    <a:lstStyle/>
                    <a:p>
                      <a:pPr marL="0" indent="0" algn="just"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需求说明和设计要求</a:t>
                      </a: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7">
                  <a:txBody>
                    <a:bodyPr/>
                    <a:lstStyle/>
                    <a:p>
                      <a:pPr marL="0" marR="71755" indent="0" algn="ctr"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符合</a:t>
                      </a:r>
                      <a:r>
                        <a:rPr lang="en-US" sz="1400" b="0" kern="1200" dirty="0">
                          <a:solidFill>
                            <a:schemeClr val="tx1"/>
                          </a:solidFill>
                          <a:effectLst/>
                          <a:latin typeface="Times New Roman" panose="02020603050405020304" pitchFamily="18" charset="0"/>
                          <a:ea typeface="宋体" panose="02010600030101010101" pitchFamily="2" charset="-122"/>
                          <a:cs typeface="+mn-cs"/>
                        </a:rPr>
                        <a:t>ISO 9001</a:t>
                      </a:r>
                      <a:r>
                        <a:rPr lang="zh-CN" sz="1400" b="0" kern="1200" dirty="0">
                          <a:solidFill>
                            <a:schemeClr val="tx1"/>
                          </a:solidFill>
                          <a:effectLst/>
                          <a:latin typeface="Times New Roman" panose="02020603050405020304" pitchFamily="18" charset="0"/>
                          <a:ea typeface="宋体" panose="02010600030101010101" pitchFamily="2" charset="-122"/>
                          <a:cs typeface="+mn-cs"/>
                        </a:rPr>
                        <a:t>要求即可</a:t>
                      </a:r>
                    </a:p>
                  </a:txBody>
                  <a:tcPr marL="33131" marR="33131"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结构化方法</a:t>
                      </a: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具有</a:t>
                      </a:r>
                      <a:r>
                        <a:rPr lang="en-US" sz="1400" b="0" kern="1200" dirty="0">
                          <a:solidFill>
                            <a:schemeClr val="tx1"/>
                          </a:solidFill>
                          <a:effectLst/>
                          <a:latin typeface="Times New Roman" panose="02020603050405020304" pitchFamily="18" charset="0"/>
                          <a:ea typeface="宋体" panose="02010600030101010101" pitchFamily="2" charset="-122"/>
                          <a:cs typeface="+mn-cs"/>
                        </a:rPr>
                        <a:t>CASE</a:t>
                      </a:r>
                      <a:r>
                        <a:rPr lang="zh-CN" sz="1400" b="0" kern="1200" dirty="0">
                          <a:solidFill>
                            <a:schemeClr val="tx1"/>
                          </a:solidFill>
                          <a:effectLst/>
                          <a:latin typeface="Times New Roman" panose="02020603050405020304" pitchFamily="18" charset="0"/>
                          <a:ea typeface="宋体" panose="02010600030101010101" pitchFamily="2" charset="-122"/>
                          <a:cs typeface="+mn-cs"/>
                        </a:rPr>
                        <a:t>工具支持的结构化方法</a:t>
                      </a: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400" b="0" kern="1200">
                          <a:solidFill>
                            <a:schemeClr val="tx1"/>
                          </a:solidFill>
                          <a:effectLst/>
                          <a:latin typeface="Times New Roman" panose="02020603050405020304" pitchFamily="18" charset="0"/>
                          <a:ea typeface="宋体" panose="02010600030101010101" pitchFamily="2" charset="-122"/>
                          <a:cs typeface="+mn-cs"/>
                        </a:rPr>
                        <a:t>对此等级的功能要用形式化规格说明</a:t>
                      </a: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400" b="0" kern="1200">
                          <a:solidFill>
                            <a:schemeClr val="tx1"/>
                          </a:solidFill>
                          <a:effectLst/>
                          <a:latin typeface="Times New Roman" panose="02020603050405020304" pitchFamily="18" charset="0"/>
                          <a:ea typeface="宋体" panose="02010600030101010101" pitchFamily="2" charset="-122"/>
                          <a:cs typeface="+mn-cs"/>
                        </a:rPr>
                        <a:t>整个系统要用形式化规格说明。</a:t>
                      </a:r>
                    </a:p>
                    <a:p>
                      <a:pPr marL="0" indent="0" algn="just"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a:t>
                      </a:r>
                      <a:r>
                        <a:rPr lang="zh-CN" sz="1400" b="0" kern="1200">
                          <a:solidFill>
                            <a:schemeClr val="tx1"/>
                          </a:solidFill>
                          <a:effectLst/>
                          <a:latin typeface="Times New Roman" panose="02020603050405020304" pitchFamily="18" charset="0"/>
                          <a:ea typeface="宋体" panose="02010600030101010101" pitchFamily="2" charset="-122"/>
                          <a:cs typeface="+mn-cs"/>
                        </a:rPr>
                        <a:t>最好采用</a:t>
                      </a:r>
                      <a:r>
                        <a:rPr lang="en-US" sz="1400" b="0" kern="1200">
                          <a:solidFill>
                            <a:schemeClr val="tx1"/>
                          </a:solidFill>
                          <a:effectLst/>
                          <a:latin typeface="Times New Roman" panose="02020603050405020304" pitchFamily="18" charset="0"/>
                          <a:ea typeface="宋体" panose="02010600030101010101" pitchFamily="2" charset="-122"/>
                          <a:cs typeface="+mn-cs"/>
                        </a:rPr>
                        <a:t>)</a:t>
                      </a:r>
                      <a:r>
                        <a:rPr lang="zh-CN" sz="1400" b="0" kern="1200">
                          <a:solidFill>
                            <a:schemeClr val="tx1"/>
                          </a:solidFill>
                          <a:effectLst/>
                          <a:latin typeface="Times New Roman" panose="02020603050405020304" pitchFamily="18" charset="0"/>
                          <a:ea typeface="宋体" panose="02010600030101010101" pitchFamily="2" charset="-122"/>
                          <a:cs typeface="+mn-cs"/>
                        </a:rPr>
                        <a:t>代码自动生成</a:t>
                      </a: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815983195"/>
                  </a:ext>
                </a:extLst>
              </a:tr>
              <a:tr h="645166">
                <a:tc>
                  <a:txBody>
                    <a:bodyPr/>
                    <a:lstStyle/>
                    <a:p>
                      <a:pPr marL="0" indent="0" algn="just"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语言和编译器要求</a:t>
                      </a: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标准化的结构化编程语言</a:t>
                      </a: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标准化的结构语言的受限子集。</a:t>
                      </a:r>
                    </a:p>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（最好采用）确认和测试过的</a:t>
                      </a:r>
                      <a:r>
                        <a:rPr lang="zh-CN" sz="1400" b="0" kern="1200" dirty="0" smtClean="0">
                          <a:solidFill>
                            <a:schemeClr val="tx1"/>
                          </a:solidFill>
                          <a:effectLst/>
                          <a:latin typeface="Times New Roman" panose="02020603050405020304" pitchFamily="18" charset="0"/>
                          <a:ea typeface="宋体" panose="02010600030101010101" pitchFamily="2" charset="-122"/>
                          <a:cs typeface="+mn-cs"/>
                        </a:rPr>
                        <a:t>编译器</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400" b="0" kern="1200">
                          <a:solidFill>
                            <a:schemeClr val="tx1"/>
                          </a:solidFill>
                          <a:effectLst/>
                          <a:latin typeface="Times New Roman" panose="02020603050405020304" pitchFamily="18" charset="0"/>
                          <a:ea typeface="宋体" panose="02010600030101010101" pitchFamily="2" charset="-122"/>
                          <a:cs typeface="+mn-cs"/>
                        </a:rPr>
                        <a:t>(</a:t>
                      </a:r>
                      <a:r>
                        <a:rPr lang="zh-CN" sz="1400" b="0" kern="1200">
                          <a:solidFill>
                            <a:schemeClr val="tx1"/>
                          </a:solidFill>
                          <a:effectLst/>
                          <a:latin typeface="Times New Roman" panose="02020603050405020304" pitchFamily="18" charset="0"/>
                          <a:ea typeface="宋体" panose="02010600030101010101" pitchFamily="2" charset="-122"/>
                          <a:cs typeface="+mn-cs"/>
                        </a:rPr>
                        <a:t>最好</a:t>
                      </a:r>
                      <a:r>
                        <a:rPr lang="en-US" sz="1400" b="0" kern="1200">
                          <a:solidFill>
                            <a:schemeClr val="tx1"/>
                          </a:solidFill>
                          <a:effectLst/>
                          <a:latin typeface="Times New Roman" panose="02020603050405020304" pitchFamily="18" charset="0"/>
                          <a:ea typeface="宋体" panose="02010600030101010101" pitchFamily="2" charset="-122"/>
                          <a:cs typeface="+mn-cs"/>
                        </a:rPr>
                        <a:t>)</a:t>
                      </a:r>
                      <a:r>
                        <a:rPr lang="zh-CN" sz="1400" b="0" kern="1200">
                          <a:solidFill>
                            <a:schemeClr val="tx1"/>
                          </a:solidFill>
                          <a:effectLst/>
                          <a:latin typeface="Times New Roman" panose="02020603050405020304" pitchFamily="18" charset="0"/>
                          <a:ea typeface="宋体" panose="02010600030101010101" pitchFamily="2" charset="-122"/>
                          <a:cs typeface="+mn-cs"/>
                        </a:rPr>
                        <a:t>采用带形式化语法和语义证明的，独立认证过的编译器。</a:t>
                      </a: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540008530"/>
                  </a:ext>
                </a:extLst>
              </a:tr>
              <a:tr h="430111">
                <a:tc>
                  <a:txBody>
                    <a:bodyPr/>
                    <a:lstStyle/>
                    <a:p>
                      <a:pPr marL="0" indent="0" algn="just" defTabSz="914400" rtl="0" eaLnBrk="1" latinLnBrk="0" hangingPunct="1">
                        <a:lnSpc>
                          <a:spcPct val="100000"/>
                        </a:lnSpc>
                        <a:spcAft>
                          <a:spcPts val="0"/>
                        </a:spcAft>
                      </a:pPr>
                      <a:r>
                        <a:rPr lang="zh-CN" sz="1400" b="1" kern="1200">
                          <a:solidFill>
                            <a:schemeClr val="tx1"/>
                          </a:solidFill>
                          <a:effectLst/>
                          <a:latin typeface="Times New Roman" panose="02020603050405020304" pitchFamily="18" charset="0"/>
                          <a:ea typeface="宋体" panose="02010600030101010101" pitchFamily="2" charset="-122"/>
                          <a:cs typeface="+mn-cs"/>
                        </a:rPr>
                        <a:t>配置管理</a:t>
                      </a:r>
                    </a:p>
                    <a:p>
                      <a:pPr marL="0" indent="0" algn="just" defTabSz="914400" rtl="0" eaLnBrk="1" latinLnBrk="0" hangingPunct="1">
                        <a:lnSpc>
                          <a:spcPct val="100000"/>
                        </a:lnSpc>
                        <a:spcAft>
                          <a:spcPts val="0"/>
                        </a:spcAft>
                      </a:pPr>
                      <a:r>
                        <a:rPr lang="en-US" sz="1400" b="1" kern="1200">
                          <a:solidFill>
                            <a:schemeClr val="tx1"/>
                          </a:solidFill>
                          <a:effectLst/>
                          <a:latin typeface="Times New Roman" panose="02020603050405020304" pitchFamily="18" charset="0"/>
                          <a:ea typeface="宋体" panose="02010600030101010101" pitchFamily="2" charset="-122"/>
                          <a:cs typeface="+mn-cs"/>
                        </a:rPr>
                        <a:t>(</a:t>
                      </a:r>
                      <a:r>
                        <a:rPr lang="zh-CN" sz="1400" b="1" kern="1200">
                          <a:solidFill>
                            <a:schemeClr val="tx1"/>
                          </a:solidFill>
                          <a:effectLst/>
                          <a:latin typeface="Times New Roman" panose="02020603050405020304" pitchFamily="18" charset="0"/>
                          <a:ea typeface="宋体" panose="02010600030101010101" pitchFamily="2" charset="-122"/>
                          <a:cs typeface="+mn-cs"/>
                        </a:rPr>
                        <a:t>产品</a:t>
                      </a:r>
                      <a:r>
                        <a:rPr lang="en-US" sz="1400" b="1" kern="1200">
                          <a:solidFill>
                            <a:schemeClr val="tx1"/>
                          </a:solidFill>
                          <a:effectLst/>
                          <a:latin typeface="Times New Roman" panose="02020603050405020304" pitchFamily="18" charset="0"/>
                          <a:ea typeface="宋体" panose="02010600030101010101" pitchFamily="2" charset="-122"/>
                          <a:cs typeface="+mn-cs"/>
                        </a:rPr>
                        <a:t>)</a:t>
                      </a:r>
                      <a:r>
                        <a:rPr lang="zh-CN" sz="1400" b="1" kern="1200">
                          <a:solidFill>
                            <a:schemeClr val="tx1"/>
                          </a:solidFill>
                          <a:effectLst/>
                          <a:latin typeface="Times New Roman" panose="02020603050405020304" pitchFamily="18" charset="0"/>
                          <a:ea typeface="宋体" panose="02010600030101010101" pitchFamily="2" charset="-122"/>
                          <a:cs typeface="+mn-cs"/>
                        </a:rPr>
                        <a:t>要求</a:t>
                      </a: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所有软件产品</a:t>
                      </a:r>
                      <a:r>
                        <a:rPr lang="en-US" sz="1400" b="0" kern="1200" dirty="0">
                          <a:solidFill>
                            <a:schemeClr val="tx1"/>
                          </a:solidFill>
                          <a:effectLst/>
                          <a:latin typeface="Times New Roman" panose="02020603050405020304" pitchFamily="18" charset="0"/>
                          <a:ea typeface="宋体" panose="02010600030101010101" pitchFamily="2" charset="-122"/>
                          <a:cs typeface="+mn-cs"/>
                        </a:rPr>
                        <a:t>;</a:t>
                      </a: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源代码</a:t>
                      </a: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3">
                  <a:txBody>
                    <a:bodyPr/>
                    <a:lstStyle/>
                    <a:p>
                      <a:pPr marL="0" indent="0" algn="ctr"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所有软件产品之间的关系。所有工具。</a:t>
                      </a:r>
                    </a:p>
                    <a:p>
                      <a:pPr marL="0" indent="0" algn="just" defTabSz="914400" rtl="0" eaLnBrk="1" latinLnBrk="0" hangingPunct="1">
                        <a:lnSpc>
                          <a:spcPct val="100000"/>
                        </a:lnSpc>
                        <a:spcAft>
                          <a:spcPts val="0"/>
                        </a:spcAft>
                      </a:pP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09196064"/>
                  </a:ext>
                </a:extLst>
              </a:tr>
              <a:tr h="645166">
                <a:tc>
                  <a:txBody>
                    <a:bodyPr/>
                    <a:lstStyle/>
                    <a:p>
                      <a:pPr marL="0" indent="0" algn="just" defTabSz="914400" rtl="0" eaLnBrk="1" latinLnBrk="0" hangingPunct="1">
                        <a:lnSpc>
                          <a:spcPct val="100000"/>
                        </a:lnSpc>
                        <a:spcAft>
                          <a:spcPts val="0"/>
                        </a:spcAft>
                      </a:pPr>
                      <a:r>
                        <a:rPr lang="zh-CN" sz="1400" b="1" kern="1200">
                          <a:solidFill>
                            <a:schemeClr val="tx1"/>
                          </a:solidFill>
                          <a:effectLst/>
                          <a:latin typeface="Times New Roman" panose="02020603050405020304" pitchFamily="18" charset="0"/>
                          <a:ea typeface="宋体" panose="02010600030101010101" pitchFamily="2" charset="-122"/>
                          <a:cs typeface="+mn-cs"/>
                        </a:rPr>
                        <a:t>配置管理</a:t>
                      </a:r>
                    </a:p>
                    <a:p>
                      <a:pPr marL="0" indent="0" algn="just" defTabSz="914400" rtl="0" eaLnBrk="1" latinLnBrk="0" hangingPunct="1">
                        <a:lnSpc>
                          <a:spcPct val="100000"/>
                        </a:lnSpc>
                        <a:spcAft>
                          <a:spcPts val="0"/>
                        </a:spcAft>
                      </a:pPr>
                      <a:r>
                        <a:rPr lang="en-US" sz="1400" b="1" kern="1200">
                          <a:solidFill>
                            <a:schemeClr val="tx1"/>
                          </a:solidFill>
                          <a:effectLst/>
                          <a:latin typeface="Times New Roman" panose="02020603050405020304" pitchFamily="18" charset="0"/>
                          <a:ea typeface="宋体" panose="02010600030101010101" pitchFamily="2" charset="-122"/>
                          <a:cs typeface="+mn-cs"/>
                        </a:rPr>
                        <a:t>(</a:t>
                      </a:r>
                      <a:r>
                        <a:rPr lang="zh-CN" sz="1400" b="1" kern="1200">
                          <a:solidFill>
                            <a:schemeClr val="tx1"/>
                          </a:solidFill>
                          <a:effectLst/>
                          <a:latin typeface="Times New Roman" panose="02020603050405020304" pitchFamily="18" charset="0"/>
                          <a:ea typeface="宋体" panose="02010600030101010101" pitchFamily="2" charset="-122"/>
                          <a:cs typeface="+mn-cs"/>
                        </a:rPr>
                        <a:t>过程</a:t>
                      </a:r>
                      <a:r>
                        <a:rPr lang="en-US" sz="1400" b="1" kern="1200">
                          <a:solidFill>
                            <a:schemeClr val="tx1"/>
                          </a:solidFill>
                          <a:effectLst/>
                          <a:latin typeface="Times New Roman" panose="02020603050405020304" pitchFamily="18" charset="0"/>
                          <a:ea typeface="宋体" panose="02010600030101010101" pitchFamily="2" charset="-122"/>
                          <a:cs typeface="+mn-cs"/>
                        </a:rPr>
                        <a:t>) </a:t>
                      </a:r>
                      <a:r>
                        <a:rPr lang="zh-CN" sz="1400" b="1" kern="1200">
                          <a:solidFill>
                            <a:schemeClr val="tx1"/>
                          </a:solidFill>
                          <a:effectLst/>
                          <a:latin typeface="Times New Roman" panose="02020603050405020304" pitchFamily="18" charset="0"/>
                          <a:ea typeface="宋体" panose="02010600030101010101" pitchFamily="2" charset="-122"/>
                          <a:cs typeface="+mn-cs"/>
                        </a:rPr>
                        <a:t>要求</a:t>
                      </a: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唯一标识。</a:t>
                      </a:r>
                    </a:p>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与产品配套的文档。</a:t>
                      </a:r>
                    </a:p>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访问控制、授权更改。</a:t>
                      </a: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更改的控制和审计。</a:t>
                      </a:r>
                    </a:p>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核实过程。</a:t>
                      </a: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0" indent="0" algn="ctr"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自动的更改和建造控制。</a:t>
                      </a:r>
                    </a:p>
                    <a:p>
                      <a:pPr marL="0" indent="0" algn="ctr"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自动的核实过程。</a:t>
                      </a:r>
                    </a:p>
                    <a:p>
                      <a:pPr marL="0" indent="0" algn="just" defTabSz="914400" rtl="0" eaLnBrk="1" latinLnBrk="0" hangingPunct="1">
                        <a:lnSpc>
                          <a:spcPct val="100000"/>
                        </a:lnSpc>
                        <a:spcAft>
                          <a:spcPts val="0"/>
                        </a:spcAft>
                      </a:pP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marL="0" indent="0" algn="just" defTabSz="914400" rtl="0" eaLnBrk="1" latinLnBrk="0" hangingPunct="1">
                        <a:lnSpc>
                          <a:spcPct val="100000"/>
                        </a:lnSpc>
                        <a:spcAft>
                          <a:spcPts val="0"/>
                        </a:spcAft>
                      </a:pPr>
                      <a:endParaRPr lang="zh-CN" sz="1400" b="0" kern="1200" dirty="0">
                        <a:solidFill>
                          <a:schemeClr val="tx1"/>
                        </a:solidFill>
                        <a:effectLst/>
                        <a:latin typeface="Times New Roman" panose="02020603050405020304" pitchFamily="18" charset="0"/>
                        <a:ea typeface="宋体" panose="02010600030101010101" pitchFamily="2" charset="-122"/>
                        <a:cs typeface="+mn-cs"/>
                      </a:endParaRP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859995955"/>
                  </a:ext>
                </a:extLst>
              </a:tr>
              <a:tr h="860222">
                <a:tc>
                  <a:txBody>
                    <a:bodyPr/>
                    <a:lstStyle/>
                    <a:p>
                      <a:pPr marL="0" indent="0" algn="just"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测试要求</a:t>
                      </a: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400" b="0" kern="1200">
                          <a:solidFill>
                            <a:schemeClr val="tx1"/>
                          </a:solidFill>
                          <a:effectLst/>
                          <a:latin typeface="Times New Roman" panose="02020603050405020304" pitchFamily="18" charset="0"/>
                          <a:ea typeface="宋体" panose="02010600030101010101" pitchFamily="2" charset="-122"/>
                          <a:cs typeface="+mn-cs"/>
                        </a:rPr>
                        <a:t>演示目的的适当性。</a:t>
                      </a:r>
                    </a:p>
                    <a:p>
                      <a:pPr marL="0" indent="0" algn="just" defTabSz="914400" rtl="0" eaLnBrk="1" latinLnBrk="0" hangingPunct="1">
                        <a:lnSpc>
                          <a:spcPct val="100000"/>
                        </a:lnSpc>
                        <a:spcAft>
                          <a:spcPts val="0"/>
                        </a:spcAft>
                      </a:pPr>
                      <a:r>
                        <a:rPr lang="zh-CN" sz="1400" b="0" kern="1200">
                          <a:solidFill>
                            <a:schemeClr val="tx1"/>
                          </a:solidFill>
                          <a:effectLst/>
                          <a:latin typeface="Times New Roman" panose="02020603050405020304" pitchFamily="18" charset="0"/>
                          <a:ea typeface="宋体" panose="02010600030101010101" pitchFamily="2" charset="-122"/>
                          <a:cs typeface="+mn-cs"/>
                        </a:rPr>
                        <a:t>测试所有安全需求。</a:t>
                      </a:r>
                    </a:p>
                    <a:p>
                      <a:pPr marL="0" indent="0" algn="just" defTabSz="914400" rtl="0" eaLnBrk="1" latinLnBrk="0" hangingPunct="1">
                        <a:lnSpc>
                          <a:spcPct val="100000"/>
                        </a:lnSpc>
                        <a:spcAft>
                          <a:spcPts val="0"/>
                        </a:spcAft>
                      </a:pPr>
                      <a:r>
                        <a:rPr lang="zh-CN" sz="1400" b="0" kern="1200">
                          <a:solidFill>
                            <a:schemeClr val="tx1"/>
                          </a:solidFill>
                          <a:effectLst/>
                          <a:latin typeface="Times New Roman" panose="02020603050405020304" pitchFamily="18" charset="0"/>
                          <a:ea typeface="宋体" panose="02010600030101010101" pitchFamily="2" charset="-122"/>
                          <a:cs typeface="+mn-cs"/>
                        </a:rPr>
                        <a:t>可重复的测试计划。</a:t>
                      </a: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白箱测试。</a:t>
                      </a: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白箱模块测试</a:t>
                      </a:r>
                      <a:r>
                        <a:rPr lang="en-US" sz="1400" b="0" kern="1200" dirty="0">
                          <a:solidFill>
                            <a:schemeClr val="tx1"/>
                          </a:solidFill>
                          <a:effectLst/>
                          <a:latin typeface="Times New Roman" panose="02020603050405020304" pitchFamily="18" charset="0"/>
                          <a:ea typeface="宋体" panose="02010600030101010101" pitchFamily="2" charset="-122"/>
                          <a:cs typeface="+mn-cs"/>
                        </a:rPr>
                        <a:t>---</a:t>
                      </a:r>
                      <a:r>
                        <a:rPr lang="zh-CN" sz="1400" b="0" kern="1200" dirty="0">
                          <a:solidFill>
                            <a:schemeClr val="tx1"/>
                          </a:solidFill>
                          <a:effectLst/>
                          <a:latin typeface="Times New Roman" panose="02020603050405020304" pitchFamily="18" charset="0"/>
                          <a:ea typeface="宋体" panose="02010600030101010101" pitchFamily="2" charset="-122"/>
                          <a:cs typeface="+mn-cs"/>
                        </a:rPr>
                        <a:t>已定义的覆盖率。</a:t>
                      </a:r>
                    </a:p>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针对死锁的强度测试。</a:t>
                      </a:r>
                    </a:p>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语法静态分析。</a:t>
                      </a: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100%</a:t>
                      </a:r>
                      <a:r>
                        <a:rPr lang="zh-CN" sz="1400" b="0" kern="1200" dirty="0">
                          <a:solidFill>
                            <a:schemeClr val="tx1"/>
                          </a:solidFill>
                          <a:effectLst/>
                          <a:latin typeface="Times New Roman" panose="02020603050405020304" pitchFamily="18" charset="0"/>
                          <a:ea typeface="宋体" panose="02010600030101010101" pitchFamily="2" charset="-122"/>
                          <a:cs typeface="+mn-cs"/>
                        </a:rPr>
                        <a:t>白箱模块测试。</a:t>
                      </a:r>
                    </a:p>
                    <a:p>
                      <a:pPr marL="0" indent="0" algn="just"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100%</a:t>
                      </a:r>
                      <a:r>
                        <a:rPr lang="zh-CN" sz="1400" b="0" kern="1200" dirty="0">
                          <a:solidFill>
                            <a:schemeClr val="tx1"/>
                          </a:solidFill>
                          <a:effectLst/>
                          <a:latin typeface="Times New Roman" panose="02020603050405020304" pitchFamily="18" charset="0"/>
                          <a:ea typeface="宋体" panose="02010600030101010101" pitchFamily="2" charset="-122"/>
                          <a:cs typeface="+mn-cs"/>
                        </a:rPr>
                        <a:t>需求测试。</a:t>
                      </a:r>
                    </a:p>
                    <a:p>
                      <a:pPr marL="0" indent="0" algn="just"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100%</a:t>
                      </a:r>
                      <a:r>
                        <a:rPr lang="zh-CN" sz="1400" b="0" kern="1200" dirty="0">
                          <a:solidFill>
                            <a:schemeClr val="tx1"/>
                          </a:solidFill>
                          <a:effectLst/>
                          <a:latin typeface="Times New Roman" panose="02020603050405020304" pitchFamily="18" charset="0"/>
                          <a:ea typeface="宋体" panose="02010600030101010101" pitchFamily="2" charset="-122"/>
                          <a:cs typeface="+mn-cs"/>
                        </a:rPr>
                        <a:t>集成测试。</a:t>
                      </a:r>
                    </a:p>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语义静态分析。</a:t>
                      </a: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521617054"/>
                  </a:ext>
                </a:extLst>
              </a:tr>
              <a:tr h="1129049">
                <a:tc>
                  <a:txBody>
                    <a:bodyPr/>
                    <a:lstStyle/>
                    <a:p>
                      <a:pPr marL="0" indent="0" algn="just"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验证和确认要求</a:t>
                      </a: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表明测试：</a:t>
                      </a:r>
                    </a:p>
                    <a:p>
                      <a:pPr marL="457200" lvl="1" indent="0" algn="just" defTabSz="914400" rtl="0" eaLnBrk="1" latinLnBrk="0" hangingPunct="1">
                        <a:lnSpc>
                          <a:spcPct val="100000"/>
                        </a:lnSpc>
                        <a:spcAft>
                          <a:spcPts val="0"/>
                        </a:spcAft>
                        <a:buFont typeface="Wingdings" panose="05000000000000000000" pitchFamily="2" charset="2"/>
                        <a:buChar char=""/>
                        <a:tabLst>
                          <a:tab pos="409575" algn="l"/>
                        </a:tabLst>
                      </a:pPr>
                      <a:r>
                        <a:rPr lang="zh-CN" sz="1200" b="0" kern="1200" dirty="0">
                          <a:solidFill>
                            <a:schemeClr val="tx1"/>
                          </a:solidFill>
                          <a:effectLst/>
                          <a:latin typeface="Times New Roman" panose="02020603050405020304" pitchFamily="18" charset="0"/>
                          <a:ea typeface="宋体" panose="02010600030101010101" pitchFamily="2" charset="-122"/>
                          <a:cs typeface="+mn-cs"/>
                        </a:rPr>
                        <a:t>合适的；</a:t>
                      </a:r>
                    </a:p>
                    <a:p>
                      <a:pPr marL="457200" lvl="1" indent="0" algn="just" defTabSz="914400" rtl="0" eaLnBrk="1" latinLnBrk="0" hangingPunct="1">
                        <a:lnSpc>
                          <a:spcPct val="100000"/>
                        </a:lnSpc>
                        <a:spcAft>
                          <a:spcPts val="0"/>
                        </a:spcAft>
                        <a:buFont typeface="Wingdings" panose="05000000000000000000" pitchFamily="2" charset="2"/>
                        <a:buChar char=""/>
                        <a:tabLst>
                          <a:tab pos="409575" algn="l"/>
                        </a:tabLst>
                      </a:pPr>
                      <a:r>
                        <a:rPr lang="zh-CN" sz="1200" b="0" kern="1200" dirty="0">
                          <a:solidFill>
                            <a:schemeClr val="tx1"/>
                          </a:solidFill>
                          <a:effectLst/>
                          <a:latin typeface="Times New Roman" panose="02020603050405020304" pitchFamily="18" charset="0"/>
                          <a:ea typeface="宋体" panose="02010600030101010101" pitchFamily="2" charset="-122"/>
                          <a:cs typeface="+mn-cs"/>
                        </a:rPr>
                        <a:t>已被执行；</a:t>
                      </a:r>
                    </a:p>
                    <a:p>
                      <a:pPr marL="457200" lvl="1" indent="0" algn="just" defTabSz="914400" rtl="0" eaLnBrk="1" latinLnBrk="0" hangingPunct="1">
                        <a:lnSpc>
                          <a:spcPct val="100000"/>
                        </a:lnSpc>
                        <a:spcAft>
                          <a:spcPts val="0"/>
                        </a:spcAft>
                        <a:buFont typeface="Wingdings" panose="05000000000000000000" pitchFamily="2" charset="2"/>
                        <a:buChar char=""/>
                        <a:tabLst>
                          <a:tab pos="409575" algn="l"/>
                        </a:tabLst>
                      </a:pPr>
                      <a:r>
                        <a:rPr lang="zh-CN" sz="1200" b="0" kern="1200" dirty="0">
                          <a:solidFill>
                            <a:schemeClr val="tx1"/>
                          </a:solidFill>
                          <a:effectLst/>
                          <a:latin typeface="Times New Roman" panose="02020603050405020304" pitchFamily="18" charset="0"/>
                          <a:ea typeface="宋体" panose="02010600030101010101" pitchFamily="2" charset="-122"/>
                          <a:cs typeface="+mn-cs"/>
                        </a:rPr>
                        <a:t>可接受的；</a:t>
                      </a:r>
                    </a:p>
                    <a:p>
                      <a:pPr marL="457200" lvl="1" indent="0" algn="just" defTabSz="914400" rtl="0" eaLnBrk="1" latinLnBrk="0" hangingPunct="1">
                        <a:lnSpc>
                          <a:spcPct val="100000"/>
                        </a:lnSpc>
                        <a:spcAft>
                          <a:spcPts val="0"/>
                        </a:spcAft>
                        <a:buFont typeface="Wingdings" panose="05000000000000000000" pitchFamily="2" charset="2"/>
                        <a:buChar char=""/>
                        <a:tabLst>
                          <a:tab pos="409575" algn="l"/>
                        </a:tabLst>
                      </a:pPr>
                      <a:r>
                        <a:rPr lang="zh-CN" sz="1200" b="0" kern="1200" dirty="0">
                          <a:solidFill>
                            <a:schemeClr val="tx1"/>
                          </a:solidFill>
                          <a:effectLst/>
                          <a:latin typeface="Times New Roman" panose="02020603050405020304" pitchFamily="18" charset="0"/>
                          <a:ea typeface="宋体" panose="02010600030101010101" pitchFamily="2" charset="-122"/>
                          <a:cs typeface="+mn-cs"/>
                        </a:rPr>
                        <a:t>表现出了安全特征。</a:t>
                      </a:r>
                    </a:p>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纠错是可追踪的。</a:t>
                      </a: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400" b="0" kern="1200">
                          <a:solidFill>
                            <a:schemeClr val="tx1"/>
                          </a:solidFill>
                          <a:effectLst/>
                          <a:latin typeface="Times New Roman" panose="02020603050405020304" pitchFamily="18" charset="0"/>
                          <a:ea typeface="宋体" panose="02010600030101010101" pitchFamily="2" charset="-122"/>
                          <a:cs typeface="+mn-cs"/>
                        </a:rPr>
                        <a:t>结构化程序评审。</a:t>
                      </a:r>
                    </a:p>
                    <a:p>
                      <a:pPr marL="0" indent="0" algn="just" defTabSz="914400" rtl="0" eaLnBrk="1" latinLnBrk="0" hangingPunct="1">
                        <a:lnSpc>
                          <a:spcPct val="100000"/>
                        </a:lnSpc>
                        <a:spcAft>
                          <a:spcPts val="0"/>
                        </a:spcAft>
                      </a:pPr>
                      <a:r>
                        <a:rPr lang="zh-CN" sz="1400" b="0" kern="1200">
                          <a:solidFill>
                            <a:schemeClr val="tx1"/>
                          </a:solidFill>
                          <a:effectLst/>
                          <a:latin typeface="Times New Roman" panose="02020603050405020304" pitchFamily="18" charset="0"/>
                          <a:ea typeface="宋体" panose="02010600030101010101" pitchFamily="2" charset="-122"/>
                          <a:cs typeface="+mn-cs"/>
                        </a:rPr>
                        <a:t>纠错后，验收没有新的错误。</a:t>
                      </a: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自动静态分析。</a:t>
                      </a:r>
                    </a:p>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安全特征的证明。</a:t>
                      </a:r>
                    </a:p>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分析没有死锁。</a:t>
                      </a:r>
                    </a:p>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分支测试覆盖。</a:t>
                      </a:r>
                    </a:p>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表明测试是合适的。</a:t>
                      </a: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a:t>
                      </a:r>
                      <a:r>
                        <a:rPr lang="zh-CN" sz="1400" b="0" kern="1200" dirty="0">
                          <a:solidFill>
                            <a:schemeClr val="tx1"/>
                          </a:solidFill>
                          <a:effectLst/>
                          <a:latin typeface="Times New Roman" panose="02020603050405020304" pitchFamily="18" charset="0"/>
                          <a:ea typeface="宋体" panose="02010600030101010101" pitchFamily="2" charset="-122"/>
                          <a:cs typeface="+mn-cs"/>
                        </a:rPr>
                        <a:t>最好</a:t>
                      </a:r>
                      <a:r>
                        <a:rPr lang="en-US" sz="1400" b="0" kern="1200" dirty="0">
                          <a:solidFill>
                            <a:schemeClr val="tx1"/>
                          </a:solidFill>
                          <a:effectLst/>
                          <a:latin typeface="Times New Roman" panose="02020603050405020304" pitchFamily="18" charset="0"/>
                          <a:ea typeface="宋体" panose="02010600030101010101" pitchFamily="2" charset="-122"/>
                          <a:cs typeface="+mn-cs"/>
                        </a:rPr>
                        <a:t>)</a:t>
                      </a:r>
                      <a:r>
                        <a:rPr lang="zh-CN" sz="1400" b="0" kern="1200" dirty="0">
                          <a:solidFill>
                            <a:schemeClr val="tx1"/>
                          </a:solidFill>
                          <a:effectLst/>
                          <a:latin typeface="Times New Roman" panose="02020603050405020304" pitchFamily="18" charset="0"/>
                          <a:ea typeface="宋体" panose="02010600030101010101" pitchFamily="2" charset="-122"/>
                          <a:cs typeface="+mn-cs"/>
                        </a:rPr>
                        <a:t>形式化确认所有工具。</a:t>
                      </a:r>
                    </a:p>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依据规格说明证明代码的正确性。</a:t>
                      </a:r>
                    </a:p>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证明没有死锁。</a:t>
                      </a:r>
                    </a:p>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验证目标码与源代码一致。</a:t>
                      </a: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205265907"/>
                  </a:ext>
                </a:extLst>
              </a:tr>
              <a:tr h="967930">
                <a:tc>
                  <a:txBody>
                    <a:bodyPr/>
                    <a:lstStyle/>
                    <a:p>
                      <a:pPr marL="0" indent="0" algn="just"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评估的材料要求</a:t>
                      </a: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需求和验收准则。</a:t>
                      </a:r>
                    </a:p>
                    <a:p>
                      <a:pPr marL="0" indent="0" algn="just" defTabSz="914400" rtl="0" eaLnBrk="1" latinLnBrk="0" hangingPunct="1">
                        <a:lnSpc>
                          <a:spcPct val="100000"/>
                        </a:lnSpc>
                        <a:spcAft>
                          <a:spcPts val="0"/>
                        </a:spcAft>
                      </a:pPr>
                      <a:r>
                        <a:rPr lang="en-US" sz="1400" b="0" kern="1200" dirty="0">
                          <a:solidFill>
                            <a:schemeClr val="tx1"/>
                          </a:solidFill>
                          <a:effectLst/>
                          <a:latin typeface="Times New Roman" panose="02020603050405020304" pitchFamily="18" charset="0"/>
                          <a:ea typeface="宋体" panose="02010600030101010101" pitchFamily="2" charset="-122"/>
                          <a:cs typeface="+mn-cs"/>
                        </a:rPr>
                        <a:t>QA</a:t>
                      </a:r>
                      <a:r>
                        <a:rPr lang="zh-CN" sz="1400" b="0" kern="1200" dirty="0">
                          <a:solidFill>
                            <a:schemeClr val="tx1"/>
                          </a:solidFill>
                          <a:effectLst/>
                          <a:latin typeface="Times New Roman" panose="02020603050405020304" pitchFamily="18" charset="0"/>
                          <a:ea typeface="宋体" panose="02010600030101010101" pitchFamily="2" charset="-122"/>
                          <a:cs typeface="+mn-cs"/>
                        </a:rPr>
                        <a:t>和产品计划。</a:t>
                      </a:r>
                    </a:p>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培训策略。</a:t>
                      </a:r>
                    </a:p>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系统测试结果。</a:t>
                      </a: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400" b="0" kern="1200">
                          <a:solidFill>
                            <a:schemeClr val="tx1"/>
                          </a:solidFill>
                          <a:effectLst/>
                          <a:latin typeface="Times New Roman" panose="02020603050405020304" pitchFamily="18" charset="0"/>
                          <a:ea typeface="宋体" panose="02010600030101010101" pitchFamily="2" charset="-122"/>
                          <a:cs typeface="+mn-cs"/>
                        </a:rPr>
                        <a:t>设计文档。</a:t>
                      </a:r>
                    </a:p>
                    <a:p>
                      <a:pPr marL="0" indent="0" algn="just" defTabSz="914400" rtl="0" eaLnBrk="1" latinLnBrk="0" hangingPunct="1">
                        <a:lnSpc>
                          <a:spcPct val="100000"/>
                        </a:lnSpc>
                        <a:spcAft>
                          <a:spcPts val="0"/>
                        </a:spcAft>
                      </a:pPr>
                      <a:r>
                        <a:rPr lang="zh-CN" sz="1400" b="0" kern="1200">
                          <a:solidFill>
                            <a:schemeClr val="tx1"/>
                          </a:solidFill>
                          <a:effectLst/>
                          <a:latin typeface="Times New Roman" panose="02020603050405020304" pitchFamily="18" charset="0"/>
                          <a:ea typeface="宋体" panose="02010600030101010101" pitchFamily="2" charset="-122"/>
                          <a:cs typeface="+mn-cs"/>
                        </a:rPr>
                        <a:t>软件测试结果。</a:t>
                      </a:r>
                    </a:p>
                    <a:p>
                      <a:pPr marL="0" indent="0" algn="just" defTabSz="914400" rtl="0" eaLnBrk="1" latinLnBrk="0" hangingPunct="1">
                        <a:lnSpc>
                          <a:spcPct val="100000"/>
                        </a:lnSpc>
                        <a:spcAft>
                          <a:spcPts val="0"/>
                        </a:spcAft>
                      </a:pPr>
                      <a:r>
                        <a:rPr lang="zh-CN" sz="1400" b="0" kern="1200">
                          <a:solidFill>
                            <a:schemeClr val="tx1"/>
                          </a:solidFill>
                          <a:effectLst/>
                          <a:latin typeface="Times New Roman" panose="02020603050405020304" pitchFamily="18" charset="0"/>
                          <a:ea typeface="宋体" panose="02010600030101010101" pitchFamily="2" charset="-122"/>
                          <a:cs typeface="+mn-cs"/>
                        </a:rPr>
                        <a:t>培训的结构。</a:t>
                      </a: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技术、过程和工具材料。</a:t>
                      </a:r>
                    </a:p>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目击测试。</a:t>
                      </a:r>
                    </a:p>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充分的培训。</a:t>
                      </a:r>
                    </a:p>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代码。</a:t>
                      </a: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400" b="0" kern="1200" dirty="0">
                          <a:solidFill>
                            <a:schemeClr val="tx1"/>
                          </a:solidFill>
                          <a:effectLst/>
                          <a:latin typeface="Times New Roman" panose="02020603050405020304" pitchFamily="18" charset="0"/>
                          <a:ea typeface="宋体" panose="02010600030101010101" pitchFamily="2" charset="-122"/>
                          <a:cs typeface="+mn-cs"/>
                        </a:rPr>
                        <a:t>阶段和过程的全部材料。</a:t>
                      </a:r>
                    </a:p>
                  </a:txBody>
                  <a:tcPr marL="33131" marR="331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73725406"/>
                  </a:ext>
                </a:extLst>
              </a:tr>
            </a:tbl>
          </a:graphicData>
        </a:graphic>
      </p:graphicFrame>
    </p:spTree>
    <p:extLst>
      <p:ext uri="{BB962C8B-B14F-4D97-AF65-F5344CB8AC3E}">
        <p14:creationId xmlns:p14="http://schemas.microsoft.com/office/powerpoint/2010/main" val="12838063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24.7.5 </a:t>
            </a:r>
            <a:r>
              <a:rPr lang="zh-CN" altLang="en-US" dirty="0" smtClean="0"/>
              <a:t>软件质量策划</a:t>
            </a:r>
            <a:endParaRPr lang="zh-CN" altLang="en-US" dirty="0"/>
          </a:p>
        </p:txBody>
      </p:sp>
      <p:sp>
        <p:nvSpPr>
          <p:cNvPr id="3" name="内容占位符 2"/>
          <p:cNvSpPr>
            <a:spLocks noGrp="1"/>
          </p:cNvSpPr>
          <p:nvPr>
            <p:ph idx="1"/>
          </p:nvPr>
        </p:nvSpPr>
        <p:spPr/>
        <p:txBody>
          <a:bodyPr/>
          <a:lstStyle/>
          <a:p>
            <a:r>
              <a:rPr lang="zh-CN" altLang="en-US" b="1" dirty="0" smtClean="0"/>
              <a:t>管理职责：</a:t>
            </a:r>
            <a:r>
              <a:rPr lang="zh-CN" altLang="en-US" dirty="0" smtClean="0"/>
              <a:t>完成高安全性的软件，必须指定一个人对项目负全部的责任。</a:t>
            </a:r>
          </a:p>
          <a:p>
            <a:r>
              <a:rPr lang="zh-CN" altLang="en-US" b="1" dirty="0" smtClean="0"/>
              <a:t>培训和经验：</a:t>
            </a:r>
            <a:r>
              <a:rPr lang="zh-CN" altLang="en-US" dirty="0" smtClean="0"/>
              <a:t>软件开发人员的经验是保证机动车软件高可信的重要条件之一。</a:t>
            </a:r>
          </a:p>
          <a:p>
            <a:r>
              <a:rPr lang="zh-CN" altLang="en-US" b="1" dirty="0" smtClean="0"/>
              <a:t>软件开发中人的因素：</a:t>
            </a:r>
            <a:r>
              <a:rPr lang="zh-CN" altLang="en-US" dirty="0" smtClean="0"/>
              <a:t>在安全相关的软件开发中，人的因素是最重要的。</a:t>
            </a:r>
          </a:p>
          <a:p>
            <a:r>
              <a:rPr lang="zh-CN" altLang="en-US" b="1" dirty="0" smtClean="0"/>
              <a:t>其它要求：</a:t>
            </a:r>
            <a:r>
              <a:rPr lang="zh-CN" altLang="en-US" dirty="0" smtClean="0"/>
              <a:t>包括，质量保证、子合同管理、配置管理与生产中的更改管理等。</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24.8 </a:t>
            </a:r>
            <a:r>
              <a:rPr lang="zh-CN" altLang="en-US" dirty="0" smtClean="0"/>
              <a:t>机动车对软件工程的挑战</a:t>
            </a:r>
            <a:endParaRPr lang="zh-CN" altLang="en-US" dirty="0"/>
          </a:p>
        </p:txBody>
      </p:sp>
      <p:sp>
        <p:nvSpPr>
          <p:cNvPr id="3" name="内容占位符 2"/>
          <p:cNvSpPr>
            <a:spLocks noGrp="1"/>
          </p:cNvSpPr>
          <p:nvPr>
            <p:ph idx="1"/>
          </p:nvPr>
        </p:nvSpPr>
        <p:spPr/>
        <p:txBody>
          <a:bodyPr/>
          <a:lstStyle/>
          <a:p>
            <a:r>
              <a:rPr lang="en-US" dirty="0" smtClean="0"/>
              <a:t>24.8.1 </a:t>
            </a:r>
            <a:r>
              <a:rPr lang="zh-CN" altLang="en-US" dirty="0" smtClean="0"/>
              <a:t>能力与过程改进挑战</a:t>
            </a:r>
          </a:p>
          <a:p>
            <a:r>
              <a:rPr lang="en-US" dirty="0" smtClean="0"/>
              <a:t>24.8.2 </a:t>
            </a:r>
            <a:r>
              <a:rPr lang="zh-CN" altLang="en-US" dirty="0" smtClean="0"/>
              <a:t>软件体系结构创新</a:t>
            </a:r>
          </a:p>
          <a:p>
            <a:r>
              <a:rPr lang="en-US" dirty="0" smtClean="0"/>
              <a:t>24.8.3 </a:t>
            </a:r>
            <a:r>
              <a:rPr lang="zh-CN" altLang="en-US" dirty="0" smtClean="0"/>
              <a:t>开发和维护过程挑战</a:t>
            </a:r>
            <a:r>
              <a:rPr lang="en-US" dirty="0" smtClean="0"/>
              <a:t>	</a:t>
            </a:r>
            <a:endParaRPr lang="zh-CN" altLang="en-US" dirty="0" smtClean="0"/>
          </a:p>
          <a:p>
            <a:r>
              <a:rPr lang="en-US" dirty="0" smtClean="0"/>
              <a:t>24.8.4 </a:t>
            </a:r>
            <a:r>
              <a:rPr lang="zh-CN" altLang="en-US" dirty="0" smtClean="0"/>
              <a:t>成本控制挑战</a:t>
            </a:r>
            <a:endParaRPr lang="en-US" altLang="zh-CN" dirty="0" smtClean="0"/>
          </a:p>
          <a:p>
            <a:pPr marL="0" indent="0">
              <a:buNone/>
            </a:pPr>
            <a:endParaRPr lang="zh-CN" alt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24.1.2 </a:t>
            </a:r>
            <a:r>
              <a:rPr lang="zh-CN" altLang="en-US" dirty="0" smtClean="0"/>
              <a:t>系统安全完整性等级</a:t>
            </a:r>
            <a:endParaRPr lang="zh-CN" altLang="en-US" dirty="0"/>
          </a:p>
        </p:txBody>
      </p:sp>
      <p:sp>
        <p:nvSpPr>
          <p:cNvPr id="7" name="矩形 6"/>
          <p:cNvSpPr/>
          <p:nvPr/>
        </p:nvSpPr>
        <p:spPr>
          <a:xfrm>
            <a:off x="1143000" y="3727565"/>
            <a:ext cx="7307942" cy="2616101"/>
          </a:xfrm>
          <a:prstGeom prst="rect">
            <a:avLst/>
          </a:prstGeom>
        </p:spPr>
        <p:txBody>
          <a:bodyPr wrap="square">
            <a:spAutoFit/>
          </a:bodyPr>
          <a:lstStyle/>
          <a:p>
            <a:pPr>
              <a:buFont typeface="Arial" pitchFamily="34" charset="0"/>
              <a:buChar char="•"/>
            </a:pPr>
            <a:r>
              <a:rPr lang="zh-CN" altLang="en-US" dirty="0" smtClean="0"/>
              <a:t> </a:t>
            </a:r>
            <a:r>
              <a:rPr lang="zh-CN" altLang="en-US" sz="2000" dirty="0"/>
              <a:t>采用式</a:t>
            </a:r>
            <a:r>
              <a:rPr lang="en-US" altLang="zh-CN" sz="2000" dirty="0"/>
              <a:t>(5-2</a:t>
            </a:r>
            <a:r>
              <a:rPr lang="en-US" altLang="zh-CN" sz="2000" dirty="0" smtClean="0"/>
              <a:t>)</a:t>
            </a:r>
            <a:r>
              <a:rPr lang="zh-CN" altLang="en-US" sz="2000" dirty="0" smtClean="0"/>
              <a:t>的可用性定义，如果达到对于</a:t>
            </a:r>
            <a:r>
              <a:rPr lang="en-US" sz="2000" dirty="0" smtClean="0"/>
              <a:t>SIL1</a:t>
            </a:r>
            <a:r>
              <a:rPr lang="zh-CN" altLang="en-US" sz="2000" dirty="0" smtClean="0"/>
              <a:t>的</a:t>
            </a:r>
            <a:r>
              <a:rPr lang="zh-CN" altLang="en-US" sz="2000" dirty="0"/>
              <a:t>系统</a:t>
            </a:r>
            <a:r>
              <a:rPr lang="zh-CN" altLang="en-US" sz="2000" dirty="0" smtClean="0"/>
              <a:t>可用性为</a:t>
            </a:r>
            <a:r>
              <a:rPr lang="en-US" sz="2000" dirty="0" smtClean="0"/>
              <a:t>95%</a:t>
            </a:r>
            <a:r>
              <a:rPr lang="zh-CN" altLang="en-US" sz="2000" dirty="0" smtClean="0"/>
              <a:t>的话，就要求</a:t>
            </a:r>
            <a:r>
              <a:rPr lang="en-US" sz="2000" dirty="0" smtClean="0"/>
              <a:t>300</a:t>
            </a:r>
            <a:r>
              <a:rPr lang="zh-CN" altLang="en-US" sz="2000" dirty="0" smtClean="0"/>
              <a:t>个小时的服务经验。</a:t>
            </a:r>
            <a:endParaRPr lang="en-US" altLang="zh-CN" sz="2000" dirty="0" smtClean="0"/>
          </a:p>
          <a:p>
            <a:pPr>
              <a:buFont typeface="Arial" pitchFamily="34" charset="0"/>
              <a:buChar char="•"/>
            </a:pPr>
            <a:r>
              <a:rPr lang="zh-CN" altLang="en-US" sz="2000" dirty="0" smtClean="0"/>
              <a:t> 如果达到</a:t>
            </a:r>
            <a:r>
              <a:rPr lang="en-US" sz="2000" dirty="0" smtClean="0"/>
              <a:t>SIL 4</a:t>
            </a:r>
            <a:r>
              <a:rPr lang="zh-CN" altLang="en-US" sz="2000" dirty="0" smtClean="0"/>
              <a:t>等级</a:t>
            </a:r>
            <a:r>
              <a:rPr lang="en-US" sz="2000" dirty="0" smtClean="0"/>
              <a:t>99.5%</a:t>
            </a:r>
            <a:r>
              <a:rPr lang="zh-CN" altLang="en-US" sz="2000" dirty="0" smtClean="0"/>
              <a:t>的可用性，就必须通过具有</a:t>
            </a:r>
            <a:r>
              <a:rPr lang="en-US" sz="2000" dirty="0" smtClean="0"/>
              <a:t>690000</a:t>
            </a:r>
            <a:r>
              <a:rPr lang="zh-CN" altLang="en-US" sz="2000" dirty="0" smtClean="0"/>
              <a:t>年的服务经验的考核。</a:t>
            </a:r>
            <a:endParaRPr lang="en-US" altLang="zh-CN" sz="2000" dirty="0" smtClean="0"/>
          </a:p>
          <a:p>
            <a:pPr>
              <a:buFont typeface="Arial" pitchFamily="34" charset="0"/>
              <a:buChar char="•"/>
            </a:pPr>
            <a:r>
              <a:rPr lang="en-US" altLang="zh-CN" sz="2000" dirty="0" smtClean="0"/>
              <a:t> </a:t>
            </a:r>
            <a:r>
              <a:rPr lang="zh-CN" altLang="en-US" sz="2000" dirty="0" smtClean="0"/>
              <a:t>对于新研发的电子设备，显然没法用其所经历的服务经验</a:t>
            </a:r>
            <a:r>
              <a:rPr lang="en-US" sz="2000" dirty="0" smtClean="0"/>
              <a:t>(</a:t>
            </a:r>
            <a:r>
              <a:rPr lang="zh-CN" altLang="en-US" sz="2000" dirty="0" smtClean="0"/>
              <a:t>可用性</a:t>
            </a:r>
            <a:r>
              <a:rPr lang="en-US" sz="2000" dirty="0" smtClean="0"/>
              <a:t>)</a:t>
            </a:r>
            <a:r>
              <a:rPr lang="zh-CN" altLang="en-US" sz="2000" dirty="0" smtClean="0"/>
              <a:t>来测定系统的安全程度。</a:t>
            </a:r>
            <a:endParaRPr lang="en-US" altLang="zh-CN" sz="2000" dirty="0" smtClean="0"/>
          </a:p>
          <a:p>
            <a:pPr marL="800100" lvl="1" indent="-342900">
              <a:buFont typeface="Wingdings" panose="05000000000000000000" pitchFamily="2" charset="2"/>
              <a:buChar char="u"/>
            </a:pPr>
            <a:r>
              <a:rPr lang="zh-CN" altLang="en-US" sz="2000" dirty="0" smtClean="0"/>
              <a:t>特别是对于软件</a:t>
            </a:r>
            <a:r>
              <a:rPr lang="en-US" altLang="zh-CN" sz="2000" dirty="0" smtClean="0"/>
              <a:t>(</a:t>
            </a:r>
            <a:r>
              <a:rPr lang="zh-CN" altLang="en-US" sz="2000" dirty="0" smtClean="0"/>
              <a:t>部件</a:t>
            </a:r>
            <a:r>
              <a:rPr lang="en-US" altLang="zh-CN" sz="2000" dirty="0" smtClean="0"/>
              <a:t>)</a:t>
            </a:r>
            <a:r>
              <a:rPr lang="zh-CN" altLang="en-US" sz="2000" dirty="0" smtClean="0"/>
              <a:t>系统，更难以用</a:t>
            </a:r>
            <a:r>
              <a:rPr lang="zh-CN" altLang="en-US" sz="2000" dirty="0"/>
              <a:t>服务时间进行测定系统的安全程度</a:t>
            </a:r>
          </a:p>
        </p:txBody>
      </p:sp>
      <p:graphicFrame>
        <p:nvGraphicFramePr>
          <p:cNvPr id="4" name="表格 3"/>
          <p:cNvGraphicFramePr>
            <a:graphicFrameLocks noGrp="1"/>
          </p:cNvGraphicFramePr>
          <p:nvPr>
            <p:extLst>
              <p:ext uri="{D42A27DB-BD31-4B8C-83A1-F6EECF244321}">
                <p14:modId xmlns:p14="http://schemas.microsoft.com/office/powerpoint/2010/main" val="9550846"/>
              </p:ext>
            </p:extLst>
          </p:nvPr>
        </p:nvGraphicFramePr>
        <p:xfrm>
          <a:off x="1142999" y="1766549"/>
          <a:ext cx="7632610" cy="1961016"/>
        </p:xfrm>
        <a:graphic>
          <a:graphicData uri="http://schemas.openxmlformats.org/drawingml/2006/table">
            <a:tbl>
              <a:tblPr firstRow="1" firstCol="1" lastRow="1" lastCol="1" bandRow="1" bandCol="1"/>
              <a:tblGrid>
                <a:gridCol w="1019721">
                  <a:extLst>
                    <a:ext uri="{9D8B030D-6E8A-4147-A177-3AD203B41FA5}">
                      <a16:colId xmlns:a16="http://schemas.microsoft.com/office/drawing/2014/main" val="1020926"/>
                    </a:ext>
                  </a:extLst>
                </a:gridCol>
                <a:gridCol w="3473856">
                  <a:extLst>
                    <a:ext uri="{9D8B030D-6E8A-4147-A177-3AD203B41FA5}">
                      <a16:colId xmlns:a16="http://schemas.microsoft.com/office/drawing/2014/main" val="3726664485"/>
                    </a:ext>
                  </a:extLst>
                </a:gridCol>
                <a:gridCol w="3139033">
                  <a:extLst>
                    <a:ext uri="{9D8B030D-6E8A-4147-A177-3AD203B41FA5}">
                      <a16:colId xmlns:a16="http://schemas.microsoft.com/office/drawing/2014/main" val="1860307211"/>
                    </a:ext>
                  </a:extLst>
                </a:gridCol>
              </a:tblGrid>
              <a:tr h="863736">
                <a:tc>
                  <a:txBody>
                    <a:bodyPr/>
                    <a:lstStyle/>
                    <a:p>
                      <a:pPr indent="0" algn="just">
                        <a:lnSpc>
                          <a:spcPct val="100000"/>
                        </a:lnSpc>
                        <a:spcAft>
                          <a:spcPts val="0"/>
                        </a:spcAft>
                      </a:pPr>
                      <a:r>
                        <a:rPr lang="zh-CN" sz="1800" dirty="0">
                          <a:effectLst/>
                          <a:latin typeface="Times New Roman" panose="02020603050405020304" pitchFamily="18" charset="0"/>
                          <a:ea typeface="宋体" panose="02010600030101010101" pitchFamily="2" charset="-122"/>
                        </a:rPr>
                        <a:t>安全完整性等级</a:t>
                      </a:r>
                      <a:r>
                        <a:rPr lang="en-US" sz="1800" dirty="0">
                          <a:effectLst/>
                          <a:latin typeface="Times New Roman" panose="02020603050405020304" pitchFamily="18" charset="0"/>
                          <a:ea typeface="宋体" panose="02010600030101010101" pitchFamily="2" charset="-122"/>
                        </a:rPr>
                        <a:t>(SIL)</a:t>
                      </a:r>
                      <a:endParaRPr lang="zh-CN" sz="18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较低请求频度的运行模式</a:t>
                      </a:r>
                      <a:r>
                        <a:rPr lang="en-US" sz="1800" kern="1200" dirty="0">
                          <a:solidFill>
                            <a:schemeClr val="tx1"/>
                          </a:solidFill>
                          <a:effectLst/>
                          <a:latin typeface="Times New Roman" panose="02020603050405020304" pitchFamily="18" charset="0"/>
                          <a:ea typeface="宋体" panose="02010600030101010101" pitchFamily="2" charset="-122"/>
                          <a:cs typeface="+mn-cs"/>
                        </a:rPr>
                        <a:t>(</a:t>
                      </a:r>
                      <a:r>
                        <a:rPr lang="zh-CN" sz="1800" kern="1200" dirty="0">
                          <a:solidFill>
                            <a:schemeClr val="tx1"/>
                          </a:solidFill>
                          <a:effectLst/>
                          <a:latin typeface="Times New Roman" panose="02020603050405020304" pitchFamily="18" charset="0"/>
                          <a:ea typeface="宋体" panose="02010600030101010101" pitchFamily="2" charset="-122"/>
                          <a:cs typeface="+mn-cs"/>
                        </a:rPr>
                        <a:t>依据请求</a:t>
                      </a:r>
                      <a:r>
                        <a:rPr lang="zh-CN" sz="1800" kern="1200" dirty="0" smtClean="0">
                          <a:solidFill>
                            <a:schemeClr val="tx1"/>
                          </a:solidFill>
                          <a:effectLst/>
                          <a:latin typeface="Times New Roman" panose="02020603050405020304" pitchFamily="18" charset="0"/>
                          <a:ea typeface="宋体" panose="02010600030101010101" pitchFamily="2" charset="-122"/>
                          <a:cs typeface="+mn-cs"/>
                        </a:rPr>
                        <a:t>，执行</a:t>
                      </a:r>
                      <a:r>
                        <a:rPr lang="zh-CN" sz="1800" kern="1200" dirty="0">
                          <a:solidFill>
                            <a:schemeClr val="tx1"/>
                          </a:solidFill>
                          <a:effectLst/>
                          <a:latin typeface="Times New Roman" panose="02020603050405020304" pitchFamily="18" charset="0"/>
                          <a:ea typeface="宋体" panose="02010600030101010101" pitchFamily="2" charset="-122"/>
                          <a:cs typeface="+mn-cs"/>
                        </a:rPr>
                        <a:t>所设计功能的平均失败概率</a:t>
                      </a:r>
                      <a:r>
                        <a:rPr lang="en-US" sz="1800" kern="1200" dirty="0">
                          <a:solidFill>
                            <a:schemeClr val="tx1"/>
                          </a:solidFill>
                          <a:effectLst/>
                          <a:latin typeface="Times New Roman" panose="02020603050405020304" pitchFamily="18" charset="0"/>
                          <a:ea typeface="宋体" panose="02010600030101010101" pitchFamily="2" charset="-122"/>
                          <a:cs typeface="+mn-cs"/>
                        </a:rPr>
                        <a: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较高请求频度或连续运行模式</a:t>
                      </a:r>
                    </a:p>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a:t>
                      </a:r>
                      <a:r>
                        <a:rPr lang="zh-CN" sz="1800" kern="1200">
                          <a:solidFill>
                            <a:schemeClr val="tx1"/>
                          </a:solidFill>
                          <a:effectLst/>
                          <a:latin typeface="Times New Roman" panose="02020603050405020304" pitchFamily="18" charset="0"/>
                          <a:ea typeface="宋体" panose="02010600030101010101" pitchFamily="2" charset="-122"/>
                          <a:cs typeface="+mn-cs"/>
                        </a:rPr>
                        <a:t>每小时发生危险故障的概率</a:t>
                      </a:r>
                      <a:r>
                        <a:rPr lang="en-US" sz="1800" kern="1200">
                          <a:solidFill>
                            <a:schemeClr val="tx1"/>
                          </a:solidFill>
                          <a:effectLst/>
                          <a:latin typeface="Times New Roman" panose="02020603050405020304" pitchFamily="18" charset="0"/>
                          <a:ea typeface="宋体" panose="02010600030101010101" pitchFamily="2" charset="-122"/>
                          <a:cs typeface="+mn-cs"/>
                        </a:rPr>
                        <a:t>)</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8646780"/>
                  </a:ext>
                </a:extLst>
              </a:tr>
              <a:tr h="258022">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SIL 4</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[ 10</a:t>
                      </a:r>
                      <a:r>
                        <a:rPr lang="en-US" sz="1800" kern="1200" baseline="30000" dirty="0">
                          <a:solidFill>
                            <a:schemeClr val="tx1"/>
                          </a:solidFill>
                          <a:effectLst/>
                          <a:latin typeface="Times New Roman" panose="02020603050405020304" pitchFamily="18" charset="0"/>
                          <a:ea typeface="宋体" panose="02010600030101010101" pitchFamily="2" charset="-122"/>
                          <a:cs typeface="+mn-cs"/>
                        </a:rPr>
                        <a:t>-5</a:t>
                      </a:r>
                      <a:r>
                        <a:rPr lang="en-US" sz="1800" kern="1200" dirty="0">
                          <a:solidFill>
                            <a:schemeClr val="tx1"/>
                          </a:solidFill>
                          <a:effectLst/>
                          <a:latin typeface="Times New Roman" panose="02020603050405020304" pitchFamily="18" charset="0"/>
                          <a:ea typeface="宋体" panose="02010600030101010101" pitchFamily="2" charset="-122"/>
                          <a:cs typeface="+mn-cs"/>
                        </a:rPr>
                        <a:t> , 10</a:t>
                      </a:r>
                      <a:r>
                        <a:rPr lang="en-US" sz="1800" kern="1200" baseline="30000" dirty="0">
                          <a:solidFill>
                            <a:schemeClr val="tx1"/>
                          </a:solidFill>
                          <a:effectLst/>
                          <a:latin typeface="Times New Roman" panose="02020603050405020304" pitchFamily="18" charset="0"/>
                          <a:ea typeface="宋体" panose="02010600030101010101" pitchFamily="2" charset="-122"/>
                          <a:cs typeface="+mn-cs"/>
                        </a:rPr>
                        <a:t>-4 </a:t>
                      </a:r>
                      <a:r>
                        <a:rPr lang="en-US" sz="1800" kern="1200" dirty="0">
                          <a:solidFill>
                            <a:schemeClr val="tx1"/>
                          </a:solidFill>
                          <a:effectLst/>
                          <a:latin typeface="Times New Roman" panose="02020603050405020304" pitchFamily="18" charset="0"/>
                          <a:ea typeface="宋体" panose="02010600030101010101" pitchFamily="2" charset="-122"/>
                          <a:cs typeface="+mn-cs"/>
                        </a:rPr>
                        <a: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[ 10</a:t>
                      </a:r>
                      <a:r>
                        <a:rPr lang="en-US" sz="1800" kern="1200" baseline="30000" dirty="0">
                          <a:solidFill>
                            <a:schemeClr val="tx1"/>
                          </a:solidFill>
                          <a:effectLst/>
                          <a:latin typeface="Times New Roman" panose="02020603050405020304" pitchFamily="18" charset="0"/>
                          <a:ea typeface="宋体" panose="02010600030101010101" pitchFamily="2" charset="-122"/>
                          <a:cs typeface="+mn-cs"/>
                        </a:rPr>
                        <a:t>-9</a:t>
                      </a:r>
                      <a:r>
                        <a:rPr lang="en-US" sz="1800" kern="1200" dirty="0">
                          <a:solidFill>
                            <a:schemeClr val="tx1"/>
                          </a:solidFill>
                          <a:effectLst/>
                          <a:latin typeface="Times New Roman" panose="02020603050405020304" pitchFamily="18" charset="0"/>
                          <a:ea typeface="宋体" panose="02010600030101010101" pitchFamily="2" charset="-122"/>
                          <a:cs typeface="+mn-cs"/>
                        </a:rPr>
                        <a:t> to &lt;10</a:t>
                      </a:r>
                      <a:r>
                        <a:rPr lang="en-US" sz="1800" kern="1200" baseline="30000" dirty="0">
                          <a:solidFill>
                            <a:schemeClr val="tx1"/>
                          </a:solidFill>
                          <a:effectLst/>
                          <a:latin typeface="Times New Roman" panose="02020603050405020304" pitchFamily="18" charset="0"/>
                          <a:ea typeface="宋体" panose="02010600030101010101" pitchFamily="2" charset="-122"/>
                          <a:cs typeface="+mn-cs"/>
                        </a:rPr>
                        <a:t>-8 </a:t>
                      </a:r>
                      <a:r>
                        <a:rPr lang="en-US" sz="1800" kern="1200" dirty="0">
                          <a:solidFill>
                            <a:schemeClr val="tx1"/>
                          </a:solidFill>
                          <a:effectLst/>
                          <a:latin typeface="Times New Roman" panose="02020603050405020304" pitchFamily="18" charset="0"/>
                          <a:ea typeface="宋体" panose="02010600030101010101" pitchFamily="2" charset="-122"/>
                          <a:cs typeface="+mn-cs"/>
                        </a:rPr>
                        <a: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3086935"/>
                  </a:ext>
                </a:extLst>
              </a:tr>
              <a:tr h="258022">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SIL 3</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[ 10</a:t>
                      </a:r>
                      <a:r>
                        <a:rPr lang="en-US" sz="1800" kern="1200" baseline="30000" dirty="0">
                          <a:solidFill>
                            <a:schemeClr val="tx1"/>
                          </a:solidFill>
                          <a:effectLst/>
                          <a:latin typeface="Times New Roman" panose="02020603050405020304" pitchFamily="18" charset="0"/>
                          <a:ea typeface="宋体" panose="02010600030101010101" pitchFamily="2" charset="-122"/>
                          <a:cs typeface="+mn-cs"/>
                        </a:rPr>
                        <a:t>-4 </a:t>
                      </a:r>
                      <a:r>
                        <a:rPr lang="en-US" sz="1800" kern="1200" dirty="0">
                          <a:solidFill>
                            <a:schemeClr val="tx1"/>
                          </a:solidFill>
                          <a:effectLst/>
                          <a:latin typeface="Times New Roman" panose="02020603050405020304" pitchFamily="18" charset="0"/>
                          <a:ea typeface="宋体" panose="02010600030101010101" pitchFamily="2" charset="-122"/>
                          <a:cs typeface="+mn-cs"/>
                        </a:rPr>
                        <a:t>to &lt;10</a:t>
                      </a:r>
                      <a:r>
                        <a:rPr lang="en-US" sz="1800" kern="1200" baseline="30000" dirty="0">
                          <a:solidFill>
                            <a:schemeClr val="tx1"/>
                          </a:solidFill>
                          <a:effectLst/>
                          <a:latin typeface="Times New Roman" panose="02020603050405020304" pitchFamily="18" charset="0"/>
                          <a:ea typeface="宋体" panose="02010600030101010101" pitchFamily="2" charset="-122"/>
                          <a:cs typeface="+mn-cs"/>
                        </a:rPr>
                        <a:t>-3 </a:t>
                      </a:r>
                      <a:r>
                        <a:rPr lang="en-US" sz="1800" kern="1200" dirty="0">
                          <a:solidFill>
                            <a:schemeClr val="tx1"/>
                          </a:solidFill>
                          <a:effectLst/>
                          <a:latin typeface="Times New Roman" panose="02020603050405020304" pitchFamily="18" charset="0"/>
                          <a:ea typeface="宋体" panose="02010600030101010101" pitchFamily="2" charset="-122"/>
                          <a:cs typeface="+mn-cs"/>
                        </a:rPr>
                        <a: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[ 10</a:t>
                      </a:r>
                      <a:r>
                        <a:rPr lang="en-US" sz="1800" kern="1200" baseline="30000" dirty="0">
                          <a:solidFill>
                            <a:schemeClr val="tx1"/>
                          </a:solidFill>
                          <a:effectLst/>
                          <a:latin typeface="Times New Roman" panose="02020603050405020304" pitchFamily="18" charset="0"/>
                          <a:ea typeface="宋体" panose="02010600030101010101" pitchFamily="2" charset="-122"/>
                          <a:cs typeface="+mn-cs"/>
                        </a:rPr>
                        <a:t>-8</a:t>
                      </a:r>
                      <a:r>
                        <a:rPr lang="en-US" sz="1800" kern="1200" dirty="0">
                          <a:solidFill>
                            <a:schemeClr val="tx1"/>
                          </a:solidFill>
                          <a:effectLst/>
                          <a:latin typeface="Times New Roman" panose="02020603050405020304" pitchFamily="18" charset="0"/>
                          <a:ea typeface="宋体" panose="02010600030101010101" pitchFamily="2" charset="-122"/>
                          <a:cs typeface="+mn-cs"/>
                        </a:rPr>
                        <a:t> to &lt;10</a:t>
                      </a:r>
                      <a:r>
                        <a:rPr lang="en-US" sz="1800" kern="1200" baseline="30000" dirty="0">
                          <a:solidFill>
                            <a:schemeClr val="tx1"/>
                          </a:solidFill>
                          <a:effectLst/>
                          <a:latin typeface="Times New Roman" panose="02020603050405020304" pitchFamily="18" charset="0"/>
                          <a:ea typeface="宋体" panose="02010600030101010101" pitchFamily="2" charset="-122"/>
                          <a:cs typeface="+mn-cs"/>
                        </a:rPr>
                        <a:t>-7</a:t>
                      </a: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4108973"/>
                  </a:ext>
                </a:extLst>
              </a:tr>
              <a:tr h="258022">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SIL 2</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[ 10</a:t>
                      </a:r>
                      <a:r>
                        <a:rPr lang="en-US" sz="1800" kern="1200" baseline="30000" dirty="0">
                          <a:solidFill>
                            <a:schemeClr val="tx1"/>
                          </a:solidFill>
                          <a:effectLst/>
                          <a:latin typeface="Times New Roman" panose="02020603050405020304" pitchFamily="18" charset="0"/>
                          <a:ea typeface="宋体" panose="02010600030101010101" pitchFamily="2" charset="-122"/>
                          <a:cs typeface="+mn-cs"/>
                        </a:rPr>
                        <a:t>-3</a:t>
                      </a:r>
                      <a:r>
                        <a:rPr lang="en-US" sz="1800" kern="1200" dirty="0">
                          <a:solidFill>
                            <a:schemeClr val="tx1"/>
                          </a:solidFill>
                          <a:effectLst/>
                          <a:latin typeface="Times New Roman" panose="02020603050405020304" pitchFamily="18" charset="0"/>
                          <a:ea typeface="宋体" panose="02010600030101010101" pitchFamily="2" charset="-122"/>
                          <a:cs typeface="+mn-cs"/>
                        </a:rPr>
                        <a:t> to &lt;10</a:t>
                      </a:r>
                      <a:r>
                        <a:rPr lang="en-US" sz="1800" kern="1200" baseline="30000" dirty="0">
                          <a:solidFill>
                            <a:schemeClr val="tx1"/>
                          </a:solidFill>
                          <a:effectLst/>
                          <a:latin typeface="Times New Roman" panose="02020603050405020304" pitchFamily="18" charset="0"/>
                          <a:ea typeface="宋体" panose="02010600030101010101" pitchFamily="2" charset="-122"/>
                          <a:cs typeface="+mn-cs"/>
                        </a:rPr>
                        <a:t>-2</a:t>
                      </a: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[ 10</a:t>
                      </a:r>
                      <a:r>
                        <a:rPr lang="en-US" sz="1800" kern="1200" baseline="30000" dirty="0">
                          <a:solidFill>
                            <a:schemeClr val="tx1"/>
                          </a:solidFill>
                          <a:effectLst/>
                          <a:latin typeface="Times New Roman" panose="02020603050405020304" pitchFamily="18" charset="0"/>
                          <a:ea typeface="宋体" panose="02010600030101010101" pitchFamily="2" charset="-122"/>
                          <a:cs typeface="+mn-cs"/>
                        </a:rPr>
                        <a:t>-7</a:t>
                      </a:r>
                      <a:r>
                        <a:rPr lang="en-US" sz="1800" kern="1200" dirty="0">
                          <a:solidFill>
                            <a:schemeClr val="tx1"/>
                          </a:solidFill>
                          <a:effectLst/>
                          <a:latin typeface="Times New Roman" panose="02020603050405020304" pitchFamily="18" charset="0"/>
                          <a:ea typeface="宋体" panose="02010600030101010101" pitchFamily="2" charset="-122"/>
                          <a:cs typeface="+mn-cs"/>
                        </a:rPr>
                        <a:t> to &lt;10</a:t>
                      </a:r>
                      <a:r>
                        <a:rPr lang="en-US" sz="1800" kern="1200" baseline="30000" dirty="0">
                          <a:solidFill>
                            <a:schemeClr val="tx1"/>
                          </a:solidFill>
                          <a:effectLst/>
                          <a:latin typeface="Times New Roman" panose="02020603050405020304" pitchFamily="18" charset="0"/>
                          <a:ea typeface="宋体" panose="02010600030101010101" pitchFamily="2" charset="-122"/>
                          <a:cs typeface="+mn-cs"/>
                        </a:rPr>
                        <a:t>-6 </a:t>
                      </a:r>
                      <a:r>
                        <a:rPr lang="en-US" sz="1800" kern="1200" dirty="0">
                          <a:solidFill>
                            <a:schemeClr val="tx1"/>
                          </a:solidFill>
                          <a:effectLst/>
                          <a:latin typeface="Times New Roman" panose="02020603050405020304" pitchFamily="18" charset="0"/>
                          <a:ea typeface="宋体" panose="02010600030101010101" pitchFamily="2" charset="-122"/>
                          <a:cs typeface="+mn-cs"/>
                        </a:rPr>
                        <a: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5500319"/>
                  </a:ext>
                </a:extLst>
              </a:tr>
              <a:tr h="258022">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SIL 1</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[ 10</a:t>
                      </a:r>
                      <a:r>
                        <a:rPr lang="en-US" sz="1800" kern="1200" baseline="30000" dirty="0">
                          <a:solidFill>
                            <a:schemeClr val="tx1"/>
                          </a:solidFill>
                          <a:effectLst/>
                          <a:latin typeface="Times New Roman" panose="02020603050405020304" pitchFamily="18" charset="0"/>
                          <a:ea typeface="宋体" panose="02010600030101010101" pitchFamily="2" charset="-122"/>
                          <a:cs typeface="+mn-cs"/>
                        </a:rPr>
                        <a:t>-2 </a:t>
                      </a:r>
                      <a:r>
                        <a:rPr lang="en-US" sz="1800" kern="1200" dirty="0">
                          <a:solidFill>
                            <a:schemeClr val="tx1"/>
                          </a:solidFill>
                          <a:effectLst/>
                          <a:latin typeface="Times New Roman" panose="02020603050405020304" pitchFamily="18" charset="0"/>
                          <a:ea typeface="宋体" panose="02010600030101010101" pitchFamily="2" charset="-122"/>
                          <a:cs typeface="+mn-cs"/>
                        </a:rPr>
                        <a:t>to &lt;10</a:t>
                      </a:r>
                      <a:r>
                        <a:rPr lang="en-US" sz="1800" kern="1200" baseline="30000" dirty="0">
                          <a:solidFill>
                            <a:schemeClr val="tx1"/>
                          </a:solidFill>
                          <a:effectLst/>
                          <a:latin typeface="Times New Roman" panose="02020603050405020304" pitchFamily="18" charset="0"/>
                          <a:ea typeface="宋体" panose="02010600030101010101" pitchFamily="2" charset="-122"/>
                          <a:cs typeface="+mn-cs"/>
                        </a:rPr>
                        <a:t>-1</a:t>
                      </a: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[ 10</a:t>
                      </a:r>
                      <a:r>
                        <a:rPr lang="en-US" sz="1800" kern="1200" baseline="30000" dirty="0">
                          <a:solidFill>
                            <a:schemeClr val="tx1"/>
                          </a:solidFill>
                          <a:effectLst/>
                          <a:latin typeface="Times New Roman" panose="02020603050405020304" pitchFamily="18" charset="0"/>
                          <a:ea typeface="宋体" panose="02010600030101010101" pitchFamily="2" charset="-122"/>
                          <a:cs typeface="+mn-cs"/>
                        </a:rPr>
                        <a:t>-6</a:t>
                      </a:r>
                      <a:r>
                        <a:rPr lang="en-US" sz="1800" kern="1200" dirty="0">
                          <a:solidFill>
                            <a:schemeClr val="tx1"/>
                          </a:solidFill>
                          <a:effectLst/>
                          <a:latin typeface="Times New Roman" panose="02020603050405020304" pitchFamily="18" charset="0"/>
                          <a:ea typeface="宋体" panose="02010600030101010101" pitchFamily="2" charset="-122"/>
                          <a:cs typeface="+mn-cs"/>
                        </a:rPr>
                        <a:t> to &lt;10</a:t>
                      </a:r>
                      <a:r>
                        <a:rPr lang="en-US" sz="1800" kern="1200" baseline="30000" dirty="0">
                          <a:solidFill>
                            <a:schemeClr val="tx1"/>
                          </a:solidFill>
                          <a:effectLst/>
                          <a:latin typeface="Times New Roman" panose="02020603050405020304" pitchFamily="18" charset="0"/>
                          <a:ea typeface="宋体" panose="02010600030101010101" pitchFamily="2" charset="-122"/>
                          <a:cs typeface="+mn-cs"/>
                        </a:rPr>
                        <a:t>-5</a:t>
                      </a: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8817071"/>
                  </a:ext>
                </a:extLst>
              </a:tr>
            </a:tbl>
          </a:graphicData>
        </a:graphic>
      </p:graphicFrame>
      <p:sp>
        <p:nvSpPr>
          <p:cNvPr id="5" name="矩形 4"/>
          <p:cNvSpPr/>
          <p:nvPr/>
        </p:nvSpPr>
        <p:spPr>
          <a:xfrm>
            <a:off x="986764" y="1164967"/>
            <a:ext cx="7834894" cy="461665"/>
          </a:xfrm>
          <a:prstGeom prst="rect">
            <a:avLst/>
          </a:prstGeom>
        </p:spPr>
        <p:txBody>
          <a:bodyPr wrap="square">
            <a:spAutoFit/>
          </a:bodyPr>
          <a:lstStyle/>
          <a:p>
            <a:r>
              <a:rPr lang="en-US" altLang="zh-CN" dirty="0"/>
              <a:t>IEC 61508</a:t>
            </a:r>
            <a:r>
              <a:rPr lang="zh-CN" altLang="zh-CN" dirty="0">
                <a:cs typeface="Times New Roman" panose="02020603050405020304" pitchFamily="18" charset="0"/>
              </a:rPr>
              <a:t>按事件请求的频度</a:t>
            </a:r>
            <a:r>
              <a:rPr lang="en-US" altLang="zh-CN" dirty="0"/>
              <a:t>(</a:t>
            </a:r>
            <a:r>
              <a:rPr lang="zh-CN" altLang="zh-CN" dirty="0" smtClean="0">
                <a:cs typeface="Times New Roman" panose="02020603050405020304" pitchFamily="18" charset="0"/>
              </a:rPr>
              <a:t>较低和</a:t>
            </a:r>
            <a:r>
              <a:rPr lang="zh-CN" altLang="zh-CN" dirty="0">
                <a:cs typeface="Times New Roman" panose="02020603050405020304" pitchFamily="18" charset="0"/>
              </a:rPr>
              <a:t>较高请求频度</a:t>
            </a:r>
            <a:r>
              <a:rPr lang="en-US" altLang="zh-CN" dirty="0" smtClean="0"/>
              <a:t>)</a:t>
            </a:r>
            <a:r>
              <a:rPr lang="zh-CN" altLang="en-US" dirty="0" smtClean="0"/>
              <a:t>分类：</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24.8.1 </a:t>
            </a:r>
            <a:r>
              <a:rPr lang="zh-CN" altLang="en-US" dirty="0" smtClean="0"/>
              <a:t>能力与过程改进挑战</a:t>
            </a:r>
            <a:endParaRPr lang="zh-CN" altLang="en-US" dirty="0"/>
          </a:p>
        </p:txBody>
      </p:sp>
      <p:sp>
        <p:nvSpPr>
          <p:cNvPr id="3" name="内容占位符 2"/>
          <p:cNvSpPr>
            <a:spLocks noGrp="1"/>
          </p:cNvSpPr>
          <p:nvPr>
            <p:ph idx="1"/>
          </p:nvPr>
        </p:nvSpPr>
        <p:spPr/>
        <p:txBody>
          <a:bodyPr/>
          <a:lstStyle/>
          <a:p>
            <a:r>
              <a:rPr lang="zh-CN" altLang="en-US" dirty="0" smtClean="0"/>
              <a:t>汽车工业需要新的竞争力。需要掌握快速建造软件的管理能力。</a:t>
            </a:r>
            <a:endParaRPr lang="en-US" altLang="zh-CN" dirty="0" smtClean="0"/>
          </a:p>
          <a:p>
            <a:pPr lvl="1"/>
            <a:r>
              <a:rPr lang="en-US" dirty="0" smtClean="0"/>
              <a:t>1</a:t>
            </a:r>
            <a:r>
              <a:rPr lang="zh-CN" altLang="en-US" dirty="0" smtClean="0"/>
              <a:t>）完全树立从软件到软件工程化的理念，而不是仅仅把软件作为汽车中的一个独立部件，而是整体集成。</a:t>
            </a:r>
            <a:endParaRPr lang="en-US" altLang="zh-CN" dirty="0" smtClean="0"/>
          </a:p>
          <a:p>
            <a:pPr lvl="1"/>
            <a:r>
              <a:rPr lang="en-US" dirty="0" smtClean="0"/>
              <a:t>2</a:t>
            </a:r>
            <a:r>
              <a:rPr lang="zh-CN" altLang="en-US" dirty="0" smtClean="0"/>
              <a:t>）进一步发挥控制理论的作用。</a:t>
            </a:r>
            <a:endParaRPr lang="en-US" altLang="zh-CN" dirty="0" smtClean="0"/>
          </a:p>
          <a:p>
            <a:pPr lvl="2"/>
            <a:r>
              <a:rPr lang="zh-CN" altLang="en-US" dirty="0" smtClean="0"/>
              <a:t>传统上汽车电子是从控制理论发展而来的，而现在的汽车软件需要进一步融合时间离散控制理论和事件离散的控制与通信方法。</a:t>
            </a:r>
            <a:endParaRPr lang="en-US" altLang="zh-CN" dirty="0" smtClean="0"/>
          </a:p>
          <a:p>
            <a:pPr lvl="1"/>
            <a:r>
              <a:rPr lang="en-US" dirty="0" smtClean="0"/>
              <a:t>3</a:t>
            </a:r>
            <a:r>
              <a:rPr lang="zh-CN" altLang="en-US" dirty="0" smtClean="0"/>
              <a:t>）面对风险，新车开发周期的缩短、软件需求复杂性的提升、成本的压力、以及软件功能的不足，会给车辆的安全带来隐患，需要改进软件过程，提高研发队伍的质量和“安全关键”保证能力。</a:t>
            </a:r>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24.8.2 </a:t>
            </a:r>
            <a:r>
              <a:rPr lang="zh-CN" altLang="en-US" dirty="0" smtClean="0"/>
              <a:t>软件体系结构创新</a:t>
            </a:r>
            <a:endParaRPr lang="zh-CN" altLang="en-US" dirty="0"/>
          </a:p>
        </p:txBody>
      </p:sp>
      <p:sp>
        <p:nvSpPr>
          <p:cNvPr id="3" name="内容占位符 2"/>
          <p:cNvSpPr>
            <a:spLocks noGrp="1"/>
          </p:cNvSpPr>
          <p:nvPr>
            <p:ph idx="1"/>
          </p:nvPr>
        </p:nvSpPr>
        <p:spPr/>
        <p:txBody>
          <a:bodyPr/>
          <a:lstStyle/>
          <a:p>
            <a:r>
              <a:rPr lang="zh-CN" altLang="en-US" dirty="0" smtClean="0"/>
              <a:t>首先，要建立功能性模型。</a:t>
            </a:r>
            <a:endParaRPr lang="en-US" altLang="zh-CN" dirty="0" smtClean="0"/>
          </a:p>
          <a:p>
            <a:pPr lvl="1"/>
            <a:r>
              <a:rPr lang="zh-CN" altLang="en-US" dirty="0" smtClean="0"/>
              <a:t>当今，一辆高档轿车中软件发挥的功能多达</a:t>
            </a:r>
            <a:r>
              <a:rPr lang="en-US" dirty="0" smtClean="0"/>
              <a:t>2000</a:t>
            </a:r>
            <a:r>
              <a:rPr lang="zh-CN" altLang="en-US" dirty="0" smtClean="0"/>
              <a:t>多项，传统的基本功能、舒适功能、娱乐功能、等等。相互高度依赖的，且相互敏感。</a:t>
            </a:r>
          </a:p>
          <a:p>
            <a:r>
              <a:rPr lang="zh-CN" altLang="en-US" dirty="0" smtClean="0"/>
              <a:t>其次，人机接口</a:t>
            </a:r>
            <a:r>
              <a:rPr lang="en-US" dirty="0" smtClean="0"/>
              <a:t>(MMI)</a:t>
            </a:r>
            <a:r>
              <a:rPr lang="zh-CN" altLang="en-US" dirty="0" smtClean="0"/>
              <a:t>的设计创新。</a:t>
            </a:r>
            <a:endParaRPr lang="en-US" altLang="zh-CN" dirty="0" smtClean="0"/>
          </a:p>
          <a:p>
            <a:pPr lvl="1"/>
            <a:r>
              <a:rPr lang="zh-CN" altLang="en-US" dirty="0" smtClean="0"/>
              <a:t>汽车驾驶员没有时间和精力关注计算机的信息，必须以交通状况和行驶为中心设计人机接口。传统的汽车设计师必须和软件工程师一起设计</a:t>
            </a:r>
            <a:r>
              <a:rPr lang="en-US" dirty="0" smtClean="0"/>
              <a:t>MMI</a:t>
            </a:r>
            <a:endParaRPr lang="zh-CN" altLang="en-US" dirty="0" smtClean="0"/>
          </a:p>
          <a:p>
            <a:r>
              <a:rPr lang="zh-CN" altLang="en-US" dirty="0" smtClean="0"/>
              <a:t>第三，数据模型更加复杂。</a:t>
            </a:r>
            <a:endParaRPr lang="en-US" altLang="zh-CN" dirty="0" smtClean="0"/>
          </a:p>
          <a:p>
            <a:pPr lvl="1"/>
            <a:r>
              <a:rPr lang="zh-CN" altLang="en-US" dirty="0" smtClean="0"/>
              <a:t>一般汽车的数据管理是分散的。每个</a:t>
            </a:r>
            <a:r>
              <a:rPr lang="en-US" dirty="0" smtClean="0"/>
              <a:t>ECU</a:t>
            </a:r>
            <a:r>
              <a:rPr lang="zh-CN" altLang="en-US" dirty="0" smtClean="0"/>
              <a:t>只包含和管理自己的数据。这样自然会带来数据的完整性和不一致问题，导致各个</a:t>
            </a:r>
            <a:r>
              <a:rPr lang="en-US" dirty="0" smtClean="0"/>
              <a:t>ECU</a:t>
            </a:r>
            <a:r>
              <a:rPr lang="zh-CN" altLang="en-US" dirty="0" smtClean="0"/>
              <a:t>工作和判断的不一致性。</a:t>
            </a:r>
            <a:endParaRPr lang="zh-CN" alt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24.8.3 </a:t>
            </a:r>
            <a:r>
              <a:rPr lang="zh-CN" altLang="en-US" dirty="0" smtClean="0"/>
              <a:t>开发和维护过程挑战</a:t>
            </a:r>
            <a:endParaRPr lang="zh-CN" altLang="en-US" dirty="0"/>
          </a:p>
        </p:txBody>
      </p:sp>
      <p:sp>
        <p:nvSpPr>
          <p:cNvPr id="3" name="内容占位符 2"/>
          <p:cNvSpPr>
            <a:spLocks noGrp="1"/>
          </p:cNvSpPr>
          <p:nvPr>
            <p:ph idx="1"/>
          </p:nvPr>
        </p:nvSpPr>
        <p:spPr/>
        <p:txBody>
          <a:bodyPr/>
          <a:lstStyle/>
          <a:p>
            <a:r>
              <a:rPr lang="zh-CN" altLang="en-US" b="1" dirty="0" smtClean="0"/>
              <a:t>从需求工程角度看，</a:t>
            </a:r>
            <a:endParaRPr lang="en-US" altLang="zh-CN" b="1" dirty="0" smtClean="0"/>
          </a:p>
          <a:p>
            <a:pPr lvl="1"/>
            <a:r>
              <a:rPr lang="zh-CN" altLang="en-US" dirty="0" smtClean="0"/>
              <a:t>需要注意汽车软件中的许多都是新发明。新功能意味着无“类似”的经验可用。</a:t>
            </a:r>
            <a:endParaRPr lang="en-US" altLang="zh-CN" dirty="0" smtClean="0"/>
          </a:p>
          <a:p>
            <a:r>
              <a:rPr lang="zh-CN" altLang="en-US" b="1" dirty="0" smtClean="0"/>
              <a:t>从设计工程角度看</a:t>
            </a:r>
            <a:endParaRPr lang="en-US" altLang="zh-CN" b="1" dirty="0" smtClean="0"/>
          </a:p>
          <a:p>
            <a:pPr lvl="1"/>
            <a:r>
              <a:rPr lang="zh-CN" altLang="en-US" dirty="0" smtClean="0"/>
              <a:t>汽车中的</a:t>
            </a:r>
            <a:r>
              <a:rPr lang="en-US" dirty="0" smtClean="0"/>
              <a:t>IT</a:t>
            </a:r>
            <a:r>
              <a:rPr lang="zh-CN" altLang="en-US" dirty="0" smtClean="0"/>
              <a:t>系统的体系结构需要处理多个</a:t>
            </a:r>
            <a:r>
              <a:rPr lang="en-US" dirty="0" smtClean="0"/>
              <a:t>ECU</a:t>
            </a:r>
            <a:r>
              <a:rPr lang="zh-CN" altLang="en-US" dirty="0" smtClean="0"/>
              <a:t>组成的硬件体系结构、总线系统、通信装置、传感器、执行机构、以及</a:t>
            </a:r>
            <a:r>
              <a:rPr lang="en-US" dirty="0" smtClean="0"/>
              <a:t>MMI</a:t>
            </a:r>
            <a:r>
              <a:rPr lang="zh-CN" altLang="en-US" dirty="0" smtClean="0"/>
              <a:t>。</a:t>
            </a:r>
            <a:endParaRPr lang="en-US" altLang="zh-CN" dirty="0" smtClean="0"/>
          </a:p>
          <a:p>
            <a:r>
              <a:rPr lang="zh-CN" altLang="en-US" b="1" dirty="0" smtClean="0"/>
              <a:t>代码质量控制。</a:t>
            </a:r>
            <a:endParaRPr lang="en-US" altLang="zh-CN" b="1" dirty="0" smtClean="0"/>
          </a:p>
          <a:p>
            <a:pPr lvl="1"/>
            <a:r>
              <a:rPr lang="zh-CN" altLang="en-US" dirty="0" smtClean="0"/>
              <a:t>虽然</a:t>
            </a:r>
            <a:r>
              <a:rPr lang="en-US" dirty="0" smtClean="0"/>
              <a:t>MISRA</a:t>
            </a:r>
            <a:r>
              <a:rPr lang="zh-CN" altLang="en-US" dirty="0" smtClean="0"/>
              <a:t>给出了安全代码要求，但是，由许多不同厂家参与，自动生成代码与手写代码等交织在一起时，代码的质量控制、复用和维护会变得更困难。</a:t>
            </a:r>
          </a:p>
          <a:p>
            <a:endParaRPr lang="zh-CN" alt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61571" y="1106715"/>
            <a:ext cx="8001000" cy="4902200"/>
          </a:xfrm>
        </p:spPr>
        <p:txBody>
          <a:bodyPr/>
          <a:lstStyle/>
          <a:p>
            <a:r>
              <a:rPr lang="zh-CN" altLang="en-US" b="1" dirty="0" smtClean="0"/>
              <a:t>系统与软件集成。</a:t>
            </a:r>
            <a:endParaRPr lang="en-US" altLang="zh-CN" b="1" dirty="0" smtClean="0"/>
          </a:p>
          <a:p>
            <a:pPr lvl="1"/>
            <a:r>
              <a:rPr lang="zh-CN" altLang="en-US" dirty="0" smtClean="0"/>
              <a:t>当今，并不能完全精确地说明子系统之间的接口，这样对不同厂家的子系统进行集成就会成为问题。</a:t>
            </a:r>
            <a:endParaRPr lang="en-US" altLang="zh-CN" dirty="0" smtClean="0"/>
          </a:p>
          <a:p>
            <a:r>
              <a:rPr lang="zh-CN" altLang="en-US" b="1" dirty="0" smtClean="0"/>
              <a:t>质量保证。</a:t>
            </a:r>
            <a:r>
              <a:rPr lang="zh-CN" altLang="en-US" dirty="0" smtClean="0"/>
              <a:t>汽车工业是质量第一的工业。</a:t>
            </a:r>
            <a:endParaRPr lang="en-US" altLang="zh-CN" dirty="0" smtClean="0"/>
          </a:p>
          <a:p>
            <a:pPr lvl="1"/>
            <a:r>
              <a:rPr lang="zh-CN" altLang="en-US" dirty="0" smtClean="0"/>
              <a:t>然而由于汽车事故带来的人身伤亡和财产损失不会向民用航空、航天、铁路等行业那样引人注目，因此汽车软件的质量并不没有强制认证等措施。</a:t>
            </a:r>
            <a:endParaRPr lang="en-US" altLang="zh-CN" dirty="0" smtClean="0"/>
          </a:p>
          <a:p>
            <a:r>
              <a:rPr lang="zh-CN" altLang="en-US" b="1" dirty="0" smtClean="0"/>
              <a:t>维护与故障诊断。</a:t>
            </a:r>
            <a:endParaRPr lang="en-US" altLang="zh-CN" b="1" dirty="0" smtClean="0"/>
          </a:p>
          <a:p>
            <a:pPr lvl="1"/>
            <a:r>
              <a:rPr lang="zh-CN" altLang="en-US" dirty="0" smtClean="0"/>
              <a:t>一辆汽车要要用</a:t>
            </a:r>
            <a:r>
              <a:rPr lang="en-US" dirty="0" smtClean="0"/>
              <a:t>10~20</a:t>
            </a:r>
            <a:r>
              <a:rPr lang="zh-CN" altLang="en-US" dirty="0" smtClean="0"/>
              <a:t>年时间，因此软件维护需要经历很长的周期。</a:t>
            </a:r>
            <a:endParaRPr lang="en-US" altLang="zh-CN" dirty="0" smtClean="0"/>
          </a:p>
          <a:p>
            <a:pPr lvl="1"/>
            <a:r>
              <a:rPr lang="zh-CN" altLang="en-US" dirty="0" smtClean="0"/>
              <a:t>维护技术主要是更换闪存</a:t>
            </a:r>
            <a:r>
              <a:rPr lang="en-US" dirty="0" smtClean="0"/>
              <a:t>(flashing)</a:t>
            </a:r>
            <a:r>
              <a:rPr lang="zh-CN" altLang="en-US" dirty="0" smtClean="0"/>
              <a:t>技术</a:t>
            </a:r>
            <a:r>
              <a:rPr lang="zh-CN" altLang="en-US" dirty="0"/>
              <a:t>。</a:t>
            </a:r>
            <a:r>
              <a:rPr lang="zh-CN" altLang="en-US" dirty="0" smtClean="0"/>
              <a:t>随着时间，版本不断出现，导致软件兼容和测试的问题。</a:t>
            </a:r>
            <a:endParaRPr lang="en-US" altLang="zh-CN" b="1" dirty="0" smtClean="0"/>
          </a:p>
          <a:p>
            <a:pPr lvl="1"/>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软件的移植和复用问题。</a:t>
            </a:r>
            <a:r>
              <a:rPr lang="zh-CN" altLang="en-US" dirty="0" smtClean="0"/>
              <a:t>平均一个车型在市场上的流行时间约</a:t>
            </a:r>
            <a:r>
              <a:rPr lang="en-US" dirty="0" smtClean="0"/>
              <a:t>7</a:t>
            </a:r>
            <a:r>
              <a:rPr lang="zh-CN" altLang="en-US" dirty="0" smtClean="0"/>
              <a:t>年左右。</a:t>
            </a:r>
            <a:endParaRPr lang="en-US" altLang="zh-CN" dirty="0" smtClean="0"/>
          </a:p>
          <a:p>
            <a:pPr lvl="1"/>
            <a:r>
              <a:rPr lang="zh-CN" altLang="en-US" dirty="0" smtClean="0"/>
              <a:t>在这段时间内，最初所选的电子控制单元</a:t>
            </a:r>
            <a:r>
              <a:rPr lang="en-US" dirty="0" smtClean="0"/>
              <a:t>(ECU)</a:t>
            </a:r>
            <a:r>
              <a:rPr lang="zh-CN" altLang="en-US" dirty="0" smtClean="0"/>
              <a:t>可能会被淘汰</a:t>
            </a:r>
            <a:r>
              <a:rPr lang="en-US" dirty="0" smtClean="0"/>
              <a:t>(</a:t>
            </a:r>
            <a:r>
              <a:rPr lang="zh-CN" altLang="en-US" dirty="0" smtClean="0"/>
              <a:t>摩尔定律</a:t>
            </a:r>
            <a:r>
              <a:rPr lang="en-US" dirty="0" smtClean="0"/>
              <a:t>)</a:t>
            </a:r>
            <a:r>
              <a:rPr lang="zh-CN" altLang="en-US" dirty="0" smtClean="0"/>
              <a:t>。</a:t>
            </a:r>
            <a:endParaRPr lang="en-US" altLang="zh-CN" dirty="0" smtClean="0"/>
          </a:p>
          <a:p>
            <a:pPr lvl="1"/>
            <a:r>
              <a:rPr lang="en-US" dirty="0" smtClean="0"/>
              <a:t>20%~30%</a:t>
            </a:r>
            <a:r>
              <a:rPr lang="zh-CN" altLang="en-US" dirty="0" smtClean="0"/>
              <a:t>的</a:t>
            </a:r>
            <a:r>
              <a:rPr lang="en-US" dirty="0" smtClean="0"/>
              <a:t>ECU</a:t>
            </a:r>
            <a:r>
              <a:rPr lang="zh-CN" altLang="en-US" dirty="0" smtClean="0"/>
              <a:t>在</a:t>
            </a:r>
            <a:r>
              <a:rPr lang="en-US" dirty="0" smtClean="0"/>
              <a:t>3</a:t>
            </a:r>
            <a:r>
              <a:rPr lang="zh-CN" altLang="en-US" dirty="0" smtClean="0"/>
              <a:t>年内会被替换。</a:t>
            </a:r>
            <a:endParaRPr lang="en-US" altLang="zh-CN" dirty="0" smtClean="0"/>
          </a:p>
          <a:p>
            <a:pPr lvl="1"/>
            <a:r>
              <a:rPr lang="zh-CN" altLang="en-US" dirty="0" smtClean="0"/>
              <a:t>由此需要重新实现软件，因为汽车软件与</a:t>
            </a:r>
            <a:r>
              <a:rPr lang="en-US" dirty="0" smtClean="0"/>
              <a:t>ECU</a:t>
            </a:r>
            <a:r>
              <a:rPr lang="zh-CN" altLang="en-US" dirty="0" smtClean="0"/>
              <a:t>是紧密相关的。</a:t>
            </a:r>
            <a:endParaRPr lang="en-US" altLang="zh-CN" dirty="0" smtClean="0"/>
          </a:p>
          <a:p>
            <a:pPr lvl="1"/>
            <a:r>
              <a:rPr lang="zh-CN" altLang="en-US" dirty="0" smtClean="0"/>
              <a:t>软件的可移植和可复用性就成为影响汽车产业的重要因素。</a:t>
            </a:r>
          </a:p>
          <a:p>
            <a:endParaRPr lang="zh-CN" alt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24.8.4 </a:t>
            </a:r>
            <a:r>
              <a:rPr lang="zh-CN" altLang="en-US" dirty="0" smtClean="0"/>
              <a:t>成本控制</a:t>
            </a:r>
            <a:r>
              <a:rPr lang="zh-CN" altLang="en-US" b="1" dirty="0" smtClean="0"/>
              <a:t>挑战</a:t>
            </a:r>
            <a:endParaRPr lang="zh-CN" altLang="en-US" dirty="0"/>
          </a:p>
        </p:txBody>
      </p:sp>
      <p:sp>
        <p:nvSpPr>
          <p:cNvPr id="3" name="内容占位符 2"/>
          <p:cNvSpPr>
            <a:spLocks noGrp="1"/>
          </p:cNvSpPr>
          <p:nvPr>
            <p:ph idx="1"/>
          </p:nvPr>
        </p:nvSpPr>
        <p:spPr/>
        <p:txBody>
          <a:bodyPr/>
          <a:lstStyle/>
          <a:p>
            <a:r>
              <a:rPr lang="zh-CN" altLang="en-US" b="1" dirty="0" smtClean="0"/>
              <a:t>软件成本控制。</a:t>
            </a:r>
            <a:r>
              <a:rPr lang="zh-CN" altLang="en-US" dirty="0" smtClean="0"/>
              <a:t>软件成本与面向生产的成本控制模型是完全不同的。汽车中的软件成本呈现是指数级的上升趋势。</a:t>
            </a:r>
            <a:endParaRPr lang="en-US" altLang="zh-CN" dirty="0" smtClean="0"/>
          </a:p>
          <a:p>
            <a:r>
              <a:rPr lang="zh-CN" altLang="en-US" b="1" dirty="0" smtClean="0"/>
              <a:t>领域新手。</a:t>
            </a:r>
            <a:r>
              <a:rPr lang="zh-CN" altLang="en-US" dirty="0" smtClean="0"/>
              <a:t>目前，软件逐步变成汽车领域的通用零部件。</a:t>
            </a:r>
            <a:endParaRPr lang="en-US" altLang="zh-CN" dirty="0" smtClean="0"/>
          </a:p>
          <a:p>
            <a:pPr lvl="1"/>
            <a:r>
              <a:rPr lang="zh-CN" altLang="en-US" dirty="0" smtClean="0"/>
              <a:t>因为越来越多的</a:t>
            </a:r>
            <a:r>
              <a:rPr lang="en-US" dirty="0" smtClean="0"/>
              <a:t>ECU</a:t>
            </a:r>
            <a:r>
              <a:rPr lang="zh-CN" altLang="en-US" dirty="0" smtClean="0"/>
              <a:t>不再专注于一个应用，而可以承载多个应用。每个应用软件可能源于多个供应商。</a:t>
            </a:r>
            <a:endParaRPr lang="en-US" altLang="zh-CN" dirty="0" smtClean="0"/>
          </a:p>
          <a:p>
            <a:pPr lvl="1"/>
            <a:r>
              <a:rPr lang="zh-CN" altLang="en-US" dirty="0"/>
              <a:t>一个</a:t>
            </a:r>
            <a:r>
              <a:rPr lang="zh-CN" altLang="en-US" dirty="0" smtClean="0"/>
              <a:t>供应商不一定能提供包括传感器、软件和硬件、以及机械装置为一体的集成方案。</a:t>
            </a:r>
            <a:endParaRPr lang="en-US" altLang="zh-CN" dirty="0" smtClean="0"/>
          </a:p>
          <a:p>
            <a:pPr lvl="1"/>
            <a:r>
              <a:rPr lang="zh-CN" altLang="en-US" dirty="0" smtClean="0"/>
              <a:t>带来，软件安全的源头多样化。</a:t>
            </a:r>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长期投资。</a:t>
            </a:r>
            <a:r>
              <a:rPr lang="zh-CN" altLang="en-US" dirty="0" smtClean="0"/>
              <a:t>软件的可复制性和</a:t>
            </a:r>
            <a:r>
              <a:rPr lang="en-US" dirty="0" smtClean="0"/>
              <a:t>ECU</a:t>
            </a:r>
            <a:r>
              <a:rPr lang="zh-CN" altLang="en-US" dirty="0" smtClean="0"/>
              <a:t>不断地降价，会导致软件知识产权很快从高投资的厂商转移到没有前期投资的汽车厂商中。</a:t>
            </a:r>
            <a:endParaRPr lang="en-US" altLang="zh-CN" dirty="0" smtClean="0"/>
          </a:p>
          <a:p>
            <a:pPr lvl="1"/>
            <a:r>
              <a:rPr lang="zh-CN" altLang="en-US" dirty="0" smtClean="0"/>
              <a:t>有于软件盗版或转移不会像汽车外形那样被看出来，就会严重影响投资者的信心，降低对汽车软件的长期投资。</a:t>
            </a:r>
          </a:p>
          <a:p>
            <a:r>
              <a:rPr lang="zh-CN" altLang="en-US" b="1" dirty="0" smtClean="0"/>
              <a:t>软件复用和生产线。</a:t>
            </a:r>
            <a:r>
              <a:rPr lang="zh-CN" altLang="en-US" dirty="0" smtClean="0"/>
              <a:t>同样建立软件生产线可以提高复用率。</a:t>
            </a:r>
            <a:endParaRPr lang="en-US" altLang="zh-CN" dirty="0" smtClean="0"/>
          </a:p>
          <a:p>
            <a:pPr lvl="1"/>
            <a:r>
              <a:rPr lang="zh-CN" altLang="en-US" dirty="0" smtClean="0"/>
              <a:t>软件生产线的支持者主要是软件供应商的。</a:t>
            </a:r>
            <a:endParaRPr lang="en-US" altLang="zh-CN" dirty="0" smtClean="0"/>
          </a:p>
          <a:p>
            <a:pPr lvl="1"/>
            <a:r>
              <a:rPr lang="en-US" dirty="0" smtClean="0"/>
              <a:t>OEM</a:t>
            </a:r>
            <a:r>
              <a:rPr lang="zh-CN" altLang="en-US" dirty="0" smtClean="0"/>
              <a:t>厂商也</a:t>
            </a:r>
            <a:r>
              <a:rPr lang="zh-CN" altLang="en-US" dirty="0"/>
              <a:t>需要理解软件生产线。</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139243"/>
            <a:ext cx="7772400" cy="736600"/>
          </a:xfrm>
        </p:spPr>
        <p:txBody>
          <a:bodyPr/>
          <a:lstStyle/>
          <a:p>
            <a:r>
              <a:rPr lang="en-US" altLang="zh-CN" dirty="0" smtClean="0"/>
              <a:t>24.9 </a:t>
            </a:r>
            <a:r>
              <a:rPr lang="zh-CN" altLang="en-US" dirty="0" smtClean="0"/>
              <a:t>自动驾驶汽车的安全问题</a:t>
            </a:r>
            <a:endParaRPr lang="zh-CN" altLang="en-US" dirty="0"/>
          </a:p>
        </p:txBody>
      </p:sp>
      <p:sp>
        <p:nvSpPr>
          <p:cNvPr id="3" name="内容占位符 2"/>
          <p:cNvSpPr>
            <a:spLocks noGrp="1"/>
          </p:cNvSpPr>
          <p:nvPr>
            <p:ph idx="1"/>
          </p:nvPr>
        </p:nvSpPr>
        <p:spPr>
          <a:xfrm>
            <a:off x="874929" y="1255930"/>
            <a:ext cx="8040471" cy="5204076"/>
          </a:xfrm>
        </p:spPr>
        <p:txBody>
          <a:bodyPr/>
          <a:lstStyle/>
          <a:p>
            <a:r>
              <a:rPr lang="zh-CN" altLang="en-US" sz="2400" dirty="0" smtClean="0"/>
              <a:t>自动</a:t>
            </a:r>
            <a:r>
              <a:rPr lang="zh-CN" altLang="en-US" sz="2400" dirty="0"/>
              <a:t>驾驶汽车</a:t>
            </a:r>
            <a:r>
              <a:rPr lang="zh-CN" altLang="en-US" sz="2400" dirty="0" smtClean="0"/>
              <a:t>，</a:t>
            </a:r>
            <a:r>
              <a:rPr lang="zh-CN" altLang="en-US" sz="2400" dirty="0"/>
              <a:t>在</a:t>
            </a:r>
            <a:r>
              <a:rPr lang="zh-CN" altLang="en-US" sz="2400" dirty="0" smtClean="0"/>
              <a:t>解决</a:t>
            </a:r>
            <a:r>
              <a:rPr lang="zh-CN" altLang="en-US" sz="2400" dirty="0"/>
              <a:t>了现有的安全</a:t>
            </a:r>
            <a:r>
              <a:rPr lang="zh-CN" altLang="en-US" sz="2400" dirty="0" smtClean="0"/>
              <a:t>问题的同时，</a:t>
            </a:r>
            <a:r>
              <a:rPr lang="zh-CN" altLang="en-US" sz="2400" dirty="0"/>
              <a:t>又产生了新的问题。 </a:t>
            </a:r>
            <a:endParaRPr lang="en-US" altLang="zh-CN" sz="2400" dirty="0"/>
          </a:p>
          <a:p>
            <a:pPr lvl="1"/>
            <a:r>
              <a:rPr lang="zh-CN" altLang="en-US" sz="2000" dirty="0" smtClean="0"/>
              <a:t>消除最</a:t>
            </a:r>
            <a:r>
              <a:rPr lang="zh-CN" altLang="en-US" sz="2000" dirty="0"/>
              <a:t>危险的单个元素 </a:t>
            </a:r>
            <a:r>
              <a:rPr lang="en-US" altLang="zh-CN" sz="2000" dirty="0" smtClean="0"/>
              <a:t>—— </a:t>
            </a:r>
            <a:r>
              <a:rPr lang="zh-CN" altLang="en-US" sz="2000" dirty="0"/>
              <a:t>驾驶员，预计自动驾驶汽车比现有汽车更安全。</a:t>
            </a:r>
            <a:endParaRPr lang="en-US" altLang="zh-CN" sz="2000" dirty="0"/>
          </a:p>
          <a:p>
            <a:pPr lvl="1"/>
            <a:r>
              <a:rPr lang="zh-CN" altLang="en-US" sz="2000" dirty="0"/>
              <a:t> 斯坦福大学法学院互联网与社会中心声称“大约百分之九十的机动车碰撞</a:t>
            </a:r>
            <a:r>
              <a:rPr lang="zh-CN" altLang="en-US" sz="2000" dirty="0" smtClean="0"/>
              <a:t>事故是</a:t>
            </a:r>
            <a:r>
              <a:rPr lang="zh-CN" altLang="en-US" sz="2000" dirty="0"/>
              <a:t>由于人为错误造成的。</a:t>
            </a:r>
            <a:r>
              <a:rPr lang="zh-CN" altLang="en-US" sz="2000" dirty="0" smtClean="0"/>
              <a:t>”</a:t>
            </a:r>
            <a:endParaRPr lang="en-US" altLang="zh-CN" sz="2000" dirty="0" smtClean="0"/>
          </a:p>
          <a:p>
            <a:endParaRPr lang="en-US" altLang="zh-CN" sz="2400" dirty="0" smtClean="0"/>
          </a:p>
          <a:p>
            <a:r>
              <a:rPr lang="zh-CN" altLang="en-US" sz="2400" dirty="0" smtClean="0"/>
              <a:t>由于，自动驾驶汽车需要用网路连接道路、交通等情况，立刻导致新的问题</a:t>
            </a:r>
            <a:r>
              <a:rPr lang="en-US" altLang="zh-CN" sz="2400" dirty="0" smtClean="0"/>
              <a:t>——Security(</a:t>
            </a:r>
            <a:r>
              <a:rPr lang="zh-CN" altLang="en-US" sz="2400" dirty="0" smtClean="0"/>
              <a:t>密安性</a:t>
            </a:r>
            <a:r>
              <a:rPr lang="en-US" altLang="zh-CN" sz="2400" dirty="0" smtClean="0"/>
              <a:t>)</a:t>
            </a:r>
            <a:r>
              <a:rPr lang="zh-CN" altLang="en-US" sz="2400" dirty="0" smtClean="0"/>
              <a:t>。</a:t>
            </a:r>
            <a:endParaRPr lang="en-US" altLang="zh-CN" sz="2400" dirty="0" smtClean="0"/>
          </a:p>
          <a:p>
            <a:endParaRPr lang="en-US" altLang="zh-CN" sz="2400" dirty="0" smtClean="0"/>
          </a:p>
          <a:p>
            <a:r>
              <a:rPr lang="zh-CN" altLang="en-US" sz="2400" dirty="0" smtClean="0"/>
              <a:t>由于</a:t>
            </a:r>
            <a:r>
              <a:rPr lang="zh-CN" altLang="en-US" sz="2400" dirty="0"/>
              <a:t>，自动驾驶</a:t>
            </a:r>
            <a:r>
              <a:rPr lang="zh-CN" altLang="en-US" sz="2400" dirty="0" smtClean="0"/>
              <a:t>汽车采用智能算法，又导致如何测试和验证智能软件的正确性。</a:t>
            </a:r>
            <a:endParaRPr lang="en-US" altLang="zh-CN" sz="2400" dirty="0"/>
          </a:p>
          <a:p>
            <a:endParaRPr lang="en-US" altLang="zh-CN" sz="2400" dirty="0"/>
          </a:p>
        </p:txBody>
      </p:sp>
    </p:spTree>
    <p:extLst>
      <p:ext uri="{BB962C8B-B14F-4D97-AF65-F5344CB8AC3E}">
        <p14:creationId xmlns:p14="http://schemas.microsoft.com/office/powerpoint/2010/main" val="36297177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139243"/>
            <a:ext cx="7772400" cy="736600"/>
          </a:xfrm>
        </p:spPr>
        <p:txBody>
          <a:bodyPr/>
          <a:lstStyle/>
          <a:p>
            <a:r>
              <a:rPr lang="en-US" altLang="zh-CN" dirty="0" smtClean="0"/>
              <a:t>Security</a:t>
            </a:r>
            <a:endParaRPr lang="zh-CN" altLang="en-US" dirty="0"/>
          </a:p>
        </p:txBody>
      </p:sp>
      <p:sp>
        <p:nvSpPr>
          <p:cNvPr id="3" name="内容占位符 2"/>
          <p:cNvSpPr>
            <a:spLocks noGrp="1"/>
          </p:cNvSpPr>
          <p:nvPr>
            <p:ph idx="1"/>
          </p:nvPr>
        </p:nvSpPr>
        <p:spPr>
          <a:xfrm>
            <a:off x="874929" y="1098048"/>
            <a:ext cx="8040471" cy="5204076"/>
          </a:xfrm>
        </p:spPr>
        <p:txBody>
          <a:bodyPr/>
          <a:lstStyle/>
          <a:p>
            <a:r>
              <a:rPr lang="zh-CN" altLang="en-US" sz="2400" dirty="0" smtClean="0"/>
              <a:t>在</a:t>
            </a:r>
            <a:r>
              <a:rPr lang="zh-CN" altLang="en-US" sz="2400" dirty="0"/>
              <a:t>总线和电子控制单元（</a:t>
            </a:r>
            <a:r>
              <a:rPr lang="en-US" altLang="zh-CN" sz="2400" dirty="0"/>
              <a:t>ECU</a:t>
            </a:r>
            <a:r>
              <a:rPr lang="zh-CN" altLang="en-US" sz="2400" dirty="0"/>
              <a:t>）的黑客中，最引人注目的是</a:t>
            </a:r>
            <a:r>
              <a:rPr lang="en-US" altLang="zh-CN" sz="2400" dirty="0"/>
              <a:t>Charlie </a:t>
            </a:r>
            <a:r>
              <a:rPr lang="en-US" altLang="zh-CN" sz="2400" dirty="0" smtClean="0"/>
              <a:t>Miller</a:t>
            </a:r>
            <a:r>
              <a:rPr lang="zh-CN" altLang="en-US" sz="2400" dirty="0" smtClean="0"/>
              <a:t>和</a:t>
            </a:r>
            <a:r>
              <a:rPr lang="en-US" altLang="zh-CN" sz="2400" dirty="0"/>
              <a:t>Chris </a:t>
            </a:r>
            <a:r>
              <a:rPr lang="en-US" altLang="zh-CN" sz="2400" dirty="0" err="1" smtClean="0"/>
              <a:t>Valasek</a:t>
            </a:r>
            <a:r>
              <a:rPr lang="en-US" altLang="zh-CN" sz="2400" dirty="0" smtClean="0"/>
              <a:t>:</a:t>
            </a:r>
          </a:p>
          <a:p>
            <a:pPr lvl="1"/>
            <a:r>
              <a:rPr lang="en-US" altLang="zh-CN" sz="2000" dirty="0"/>
              <a:t>Charlie Miller</a:t>
            </a:r>
            <a:r>
              <a:rPr lang="zh-CN" altLang="en-US" sz="2000" dirty="0" smtClean="0"/>
              <a:t>是 </a:t>
            </a:r>
            <a:r>
              <a:rPr lang="en-US" altLang="zh-CN" sz="2000" dirty="0" smtClean="0"/>
              <a:t>“</a:t>
            </a:r>
            <a:r>
              <a:rPr lang="zh-CN" altLang="en-US" sz="2000" dirty="0" smtClean="0"/>
              <a:t>汽车</a:t>
            </a:r>
            <a:r>
              <a:rPr lang="zh-CN" altLang="en-US" sz="2000" dirty="0"/>
              <a:t>黑客开山</a:t>
            </a:r>
            <a:r>
              <a:rPr lang="zh-CN" altLang="en-US" sz="2000" dirty="0" smtClean="0"/>
              <a:t>鼻祖</a:t>
            </a:r>
            <a:r>
              <a:rPr lang="en-US" altLang="zh-CN" sz="2000" dirty="0" smtClean="0"/>
              <a:t>”</a:t>
            </a:r>
            <a:r>
              <a:rPr lang="zh-CN" altLang="en-US" sz="2000" dirty="0" smtClean="0"/>
              <a:t>，一</a:t>
            </a:r>
            <a:r>
              <a:rPr lang="zh-CN" altLang="en-US" sz="2000" dirty="0"/>
              <a:t>键黑掉一辆车</a:t>
            </a:r>
            <a:r>
              <a:rPr lang="en-US" altLang="zh-CN" sz="2000" dirty="0" smtClean="0"/>
              <a:t>;</a:t>
            </a:r>
          </a:p>
          <a:p>
            <a:pPr lvl="2"/>
            <a:r>
              <a:rPr lang="zh-CN" altLang="en-US" sz="1800" dirty="0" smtClean="0"/>
              <a:t>是</a:t>
            </a:r>
            <a:r>
              <a:rPr lang="zh-CN" altLang="en-US" sz="1800" dirty="0"/>
              <a:t>第一个连续四年获得</a:t>
            </a:r>
            <a:r>
              <a:rPr lang="en-US" altLang="zh-CN" sz="1800" dirty="0"/>
              <a:t>Pwn2Own</a:t>
            </a:r>
            <a:r>
              <a:rPr lang="zh-CN" altLang="en-US" sz="1800" dirty="0"/>
              <a:t>冠军的</a:t>
            </a:r>
            <a:r>
              <a:rPr lang="zh-CN" altLang="en-US" sz="1800" dirty="0" smtClean="0"/>
              <a:t>黑客</a:t>
            </a:r>
            <a:r>
              <a:rPr lang="zh-CN" altLang="en-US" sz="1800" dirty="0"/>
              <a:t>，</a:t>
            </a:r>
            <a:r>
              <a:rPr lang="zh-CN" altLang="en-US" sz="1800" dirty="0" smtClean="0"/>
              <a:t>百秒</a:t>
            </a:r>
            <a:r>
              <a:rPr lang="zh-CN" altLang="en-US" sz="1800" dirty="0"/>
              <a:t>侵入</a:t>
            </a:r>
            <a:r>
              <a:rPr lang="en-US" altLang="zh-CN" sz="1800" dirty="0"/>
              <a:t>iPhone</a:t>
            </a:r>
            <a:r>
              <a:rPr lang="zh-CN" altLang="en-US" sz="1800" dirty="0"/>
              <a:t>、</a:t>
            </a:r>
            <a:r>
              <a:rPr lang="en-US" altLang="zh-CN" sz="1800" dirty="0"/>
              <a:t>MacBook</a:t>
            </a:r>
            <a:r>
              <a:rPr lang="en-US" altLang="zh-CN" sz="1800" dirty="0" smtClean="0"/>
              <a:t>;</a:t>
            </a:r>
          </a:p>
          <a:p>
            <a:pPr lvl="2"/>
            <a:r>
              <a:rPr lang="zh-CN" altLang="en-US" sz="1800" dirty="0" smtClean="0"/>
              <a:t>致力于</a:t>
            </a:r>
            <a:r>
              <a:rPr lang="zh-CN" altLang="en-US" sz="1800" dirty="0"/>
              <a:t>推广网络</a:t>
            </a:r>
            <a:r>
              <a:rPr lang="zh-CN" altLang="en-US" sz="1800" dirty="0" smtClean="0"/>
              <a:t>安全</a:t>
            </a:r>
            <a:r>
              <a:rPr lang="zh-CN" altLang="en-US" sz="1800" dirty="0"/>
              <a:t>，</a:t>
            </a:r>
            <a:r>
              <a:rPr lang="zh-CN" altLang="en-US" sz="1800" dirty="0" smtClean="0"/>
              <a:t>游走</a:t>
            </a:r>
            <a:r>
              <a:rPr lang="zh-CN" altLang="en-US" sz="1800" dirty="0"/>
              <a:t>于</a:t>
            </a:r>
            <a:r>
              <a:rPr lang="en-US" altLang="zh-CN" sz="1800" dirty="0"/>
              <a:t>Twitter</a:t>
            </a:r>
            <a:r>
              <a:rPr lang="zh-CN" altLang="en-US" sz="1800" dirty="0"/>
              <a:t>、</a:t>
            </a:r>
            <a:r>
              <a:rPr lang="en-US" altLang="zh-CN" sz="1800" dirty="0"/>
              <a:t>Uber</a:t>
            </a:r>
            <a:r>
              <a:rPr lang="zh-CN" altLang="en-US" sz="1800" dirty="0"/>
              <a:t>等世界知名公司</a:t>
            </a:r>
            <a:r>
              <a:rPr lang="zh-CN" altLang="en-US" sz="1800" dirty="0" smtClean="0"/>
              <a:t>。</a:t>
            </a:r>
            <a:endParaRPr lang="en-US" altLang="zh-CN" sz="1800" dirty="0" smtClean="0"/>
          </a:p>
          <a:p>
            <a:pPr lvl="1"/>
            <a:r>
              <a:rPr lang="en-US" altLang="zh-CN" dirty="0" err="1" smtClean="0"/>
              <a:t>Valasek</a:t>
            </a:r>
            <a:r>
              <a:rPr lang="zh-CN" altLang="en-US" dirty="0"/>
              <a:t>是前</a:t>
            </a:r>
            <a:r>
              <a:rPr lang="en-US" altLang="zh-CN" dirty="0" err="1"/>
              <a:t>IOActive</a:t>
            </a:r>
            <a:r>
              <a:rPr lang="zh-CN" altLang="en-US" dirty="0"/>
              <a:t>的车辆安全研究谘询顾问总监</a:t>
            </a:r>
            <a:r>
              <a:rPr lang="zh-CN" altLang="en-US" dirty="0" smtClean="0"/>
              <a:t>。</a:t>
            </a:r>
            <a:endParaRPr lang="en-US" altLang="zh-CN" dirty="0" smtClean="0"/>
          </a:p>
          <a:p>
            <a:pPr lvl="1"/>
            <a:r>
              <a:rPr lang="en-US" altLang="zh-CN" dirty="0" smtClean="0"/>
              <a:t>2015</a:t>
            </a:r>
            <a:r>
              <a:rPr lang="zh-CN" altLang="en-US" dirty="0"/>
              <a:t>年，他们在圣路易的地下室建立一个车用数码电脑安全侵入测试环境，只用一部笔记型电脑，便侵入了远端车辆，破解了一辆</a:t>
            </a:r>
            <a:r>
              <a:rPr lang="en-US" altLang="zh-CN" dirty="0" smtClean="0"/>
              <a:t>Jeep</a:t>
            </a:r>
            <a:r>
              <a:rPr lang="zh-CN" altLang="en-US" dirty="0" smtClean="0"/>
              <a:t>车。</a:t>
            </a:r>
            <a:endParaRPr lang="en-US" altLang="zh-CN" dirty="0" smtClean="0"/>
          </a:p>
          <a:p>
            <a:r>
              <a:rPr lang="en-US" altLang="zh-CN" sz="2400" dirty="0"/>
              <a:t>Charlie Miller</a:t>
            </a:r>
            <a:r>
              <a:rPr lang="zh-CN" altLang="en-US" sz="2400" dirty="0"/>
              <a:t>和</a:t>
            </a:r>
            <a:r>
              <a:rPr lang="en-US" altLang="zh-CN" sz="2400" dirty="0"/>
              <a:t>Chris </a:t>
            </a:r>
            <a:r>
              <a:rPr lang="en-US" altLang="zh-CN" sz="2400" dirty="0" err="1"/>
              <a:t>Valasek</a:t>
            </a:r>
            <a:endParaRPr lang="en-US" altLang="zh-CN" sz="2400" dirty="0"/>
          </a:p>
          <a:p>
            <a:pPr marL="457200" lvl="1" indent="0">
              <a:buNone/>
            </a:pPr>
            <a:r>
              <a:rPr lang="zh-CN" altLang="en-US" dirty="0" smtClean="0"/>
              <a:t>加入</a:t>
            </a:r>
            <a:r>
              <a:rPr lang="zh-CN" altLang="en-US" dirty="0"/>
              <a:t>了通用汽车旗下</a:t>
            </a:r>
            <a:r>
              <a:rPr lang="zh-CN" altLang="en-US" dirty="0" smtClean="0"/>
              <a:t>的</a:t>
            </a:r>
            <a:endParaRPr lang="en-US" altLang="zh-CN" dirty="0" smtClean="0"/>
          </a:p>
          <a:p>
            <a:pPr marL="457200" lvl="1" indent="0">
              <a:buNone/>
            </a:pPr>
            <a:r>
              <a:rPr lang="en-US" altLang="zh-CN" dirty="0" smtClean="0"/>
              <a:t>Cruise </a:t>
            </a:r>
            <a:r>
              <a:rPr lang="en-US" altLang="zh-CN" dirty="0"/>
              <a:t>Automation </a:t>
            </a:r>
            <a:r>
              <a:rPr lang="zh-CN" altLang="en-US" dirty="0"/>
              <a:t>团队</a:t>
            </a:r>
            <a:r>
              <a:rPr lang="zh-CN" altLang="en-US" dirty="0" smtClean="0"/>
              <a:t>。</a:t>
            </a:r>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594" y="4764774"/>
            <a:ext cx="3137387" cy="2093226"/>
          </a:xfrm>
          <a:prstGeom prst="rect">
            <a:avLst/>
          </a:prstGeom>
        </p:spPr>
      </p:pic>
    </p:spTree>
    <p:extLst>
      <p:ext uri="{BB962C8B-B14F-4D97-AF65-F5344CB8AC3E}">
        <p14:creationId xmlns:p14="http://schemas.microsoft.com/office/powerpoint/2010/main" val="40597125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Security</a:t>
            </a:r>
            <a:endParaRPr lang="zh-CN" altLang="en-US" dirty="0"/>
          </a:p>
        </p:txBody>
      </p:sp>
      <p:sp>
        <p:nvSpPr>
          <p:cNvPr id="3" name="内容占位符 2"/>
          <p:cNvSpPr>
            <a:spLocks noGrp="1"/>
          </p:cNvSpPr>
          <p:nvPr>
            <p:ph idx="1"/>
          </p:nvPr>
        </p:nvSpPr>
        <p:spPr>
          <a:xfrm>
            <a:off x="914400" y="1209881"/>
            <a:ext cx="8001000" cy="4902200"/>
          </a:xfrm>
        </p:spPr>
        <p:txBody>
          <a:bodyPr/>
          <a:lstStyle/>
          <a:p>
            <a:r>
              <a:rPr lang="en-US" altLang="zh-CN" sz="2400" dirty="0"/>
              <a:t>2015</a:t>
            </a:r>
            <a:r>
              <a:rPr lang="zh-CN" altLang="en-US" sz="2400" dirty="0"/>
              <a:t>年</a:t>
            </a:r>
            <a:r>
              <a:rPr lang="en-US" altLang="zh-CN" sz="2400" dirty="0"/>
              <a:t>, Charlie Miller</a:t>
            </a:r>
            <a:r>
              <a:rPr lang="zh-CN" altLang="en-US" sz="2400" dirty="0"/>
              <a:t>和队友</a:t>
            </a:r>
            <a:r>
              <a:rPr lang="en-US" altLang="zh-CN" sz="2400" dirty="0"/>
              <a:t>Chris</a:t>
            </a:r>
            <a:r>
              <a:rPr lang="zh-CN" altLang="en-US" sz="2400" dirty="0"/>
              <a:t>成功入侵了一辆</a:t>
            </a:r>
            <a:r>
              <a:rPr lang="en-US" altLang="zh-CN" sz="2400" dirty="0"/>
              <a:t>2014</a:t>
            </a:r>
            <a:r>
              <a:rPr lang="zh-CN" altLang="en-US" sz="2400" dirty="0"/>
              <a:t>款</a:t>
            </a:r>
            <a:r>
              <a:rPr lang="en-US" altLang="zh-CN" sz="2400" dirty="0"/>
              <a:t>Jeep</a:t>
            </a:r>
            <a:r>
              <a:rPr lang="en-US" altLang="zh-CN" sz="2400" dirty="0" smtClean="0"/>
              <a:t>,</a:t>
            </a:r>
          </a:p>
          <a:p>
            <a:pPr lvl="1"/>
            <a:r>
              <a:rPr lang="zh-CN" altLang="en-US" sz="2000" dirty="0" smtClean="0"/>
              <a:t>利用</a:t>
            </a:r>
            <a:r>
              <a:rPr lang="zh-CN" altLang="en-US" sz="2000" dirty="0"/>
              <a:t>克莱斯勒</a:t>
            </a:r>
            <a:r>
              <a:rPr lang="en-US" altLang="zh-CN" sz="2000" dirty="0" err="1"/>
              <a:t>Uconnect</a:t>
            </a:r>
            <a:r>
              <a:rPr lang="zh-CN" altLang="en-US" sz="2000" dirty="0"/>
              <a:t>车载系统的</a:t>
            </a:r>
            <a:r>
              <a:rPr lang="zh-CN" altLang="en-US" sz="2000" dirty="0" smtClean="0"/>
              <a:t>漏洞</a:t>
            </a:r>
            <a:r>
              <a:rPr lang="zh-CN" altLang="en-US" sz="2000" dirty="0"/>
              <a:t>，</a:t>
            </a:r>
            <a:r>
              <a:rPr lang="zh-CN" altLang="en-US" sz="2000" dirty="0" smtClean="0"/>
              <a:t>重新</a:t>
            </a:r>
            <a:r>
              <a:rPr lang="zh-CN" altLang="en-US" sz="2000" dirty="0"/>
              <a:t>刷入了带有病毒的</a:t>
            </a:r>
            <a:r>
              <a:rPr lang="zh-CN" altLang="en-US" sz="2000" dirty="0" smtClean="0"/>
              <a:t>固件</a:t>
            </a:r>
            <a:r>
              <a:rPr lang="zh-CN" altLang="en-US" sz="2000" dirty="0"/>
              <a:t>，</a:t>
            </a:r>
            <a:r>
              <a:rPr lang="zh-CN" altLang="en-US" sz="2000" dirty="0" smtClean="0"/>
              <a:t>并</a:t>
            </a:r>
            <a:r>
              <a:rPr lang="zh-CN" altLang="en-US" sz="2000" dirty="0"/>
              <a:t>向</a:t>
            </a:r>
            <a:r>
              <a:rPr lang="en-US" altLang="zh-CN" sz="2000" dirty="0"/>
              <a:t>CAN</a:t>
            </a:r>
            <a:r>
              <a:rPr lang="zh-CN" altLang="en-US" sz="2000" dirty="0"/>
              <a:t>总线发送指令控制</a:t>
            </a:r>
            <a:r>
              <a:rPr lang="zh-CN" altLang="en-US" sz="2000" dirty="0" smtClean="0"/>
              <a:t>汽车</a:t>
            </a:r>
            <a:r>
              <a:rPr lang="zh-CN" altLang="en-US" sz="2000" dirty="0"/>
              <a:t>，</a:t>
            </a:r>
            <a:r>
              <a:rPr lang="zh-CN" altLang="en-US" sz="2000" dirty="0" smtClean="0"/>
              <a:t>最终</a:t>
            </a:r>
            <a:r>
              <a:rPr lang="zh-CN" altLang="en-US" sz="2000" dirty="0"/>
              <a:t>二人的</a:t>
            </a:r>
            <a:r>
              <a:rPr lang="en-US" altLang="zh-CN" sz="2000" dirty="0"/>
              <a:t>"</a:t>
            </a:r>
            <a:r>
              <a:rPr lang="zh-CN" altLang="en-US" sz="2000" dirty="0"/>
              <a:t>杰作</a:t>
            </a:r>
            <a:r>
              <a:rPr lang="en-US" altLang="zh-CN" sz="2000" dirty="0"/>
              <a:t>"</a:t>
            </a:r>
            <a:r>
              <a:rPr lang="zh-CN" altLang="en-US" sz="2000" dirty="0"/>
              <a:t>迫使</a:t>
            </a:r>
            <a:r>
              <a:rPr lang="en-US" altLang="zh-CN" sz="2000" dirty="0"/>
              <a:t>FCA</a:t>
            </a:r>
            <a:r>
              <a:rPr lang="zh-CN" altLang="en-US" sz="2000" dirty="0"/>
              <a:t>集团在全球召回了</a:t>
            </a:r>
            <a:r>
              <a:rPr lang="en-US" altLang="zh-CN" sz="2000" dirty="0"/>
              <a:t>140</a:t>
            </a:r>
            <a:r>
              <a:rPr lang="zh-CN" altLang="en-US" sz="2000" dirty="0"/>
              <a:t>万辆车进行返厂升级</a:t>
            </a:r>
            <a:r>
              <a:rPr lang="zh-CN" altLang="en-US" sz="2000" dirty="0" smtClean="0"/>
              <a:t>。</a:t>
            </a:r>
            <a:endParaRPr lang="en-US" altLang="zh-CN" sz="2000" dirty="0" smtClean="0"/>
          </a:p>
          <a:p>
            <a:r>
              <a:rPr lang="zh-CN" altLang="en-US" sz="2400" dirty="0" smtClean="0"/>
              <a:t>次年</a:t>
            </a:r>
            <a:r>
              <a:rPr lang="zh-CN" altLang="en-US" sz="2400" dirty="0"/>
              <a:t>，</a:t>
            </a:r>
            <a:r>
              <a:rPr lang="en-US" altLang="zh-CN" sz="2400" dirty="0" smtClean="0"/>
              <a:t>Charlie </a:t>
            </a:r>
            <a:r>
              <a:rPr lang="en-US" altLang="zh-CN" sz="2400" dirty="0"/>
              <a:t>Miller</a:t>
            </a:r>
            <a:r>
              <a:rPr lang="zh-CN" altLang="en-US" sz="2400" dirty="0"/>
              <a:t>和搭档通过</a:t>
            </a:r>
            <a:r>
              <a:rPr lang="en-US" altLang="zh-CN" sz="2400" dirty="0"/>
              <a:t>OBD</a:t>
            </a:r>
            <a:r>
              <a:rPr lang="zh-CN" altLang="en-US" sz="2400" dirty="0"/>
              <a:t>接口</a:t>
            </a:r>
            <a:r>
              <a:rPr lang="en-US" altLang="zh-CN" sz="2400" dirty="0"/>
              <a:t>,</a:t>
            </a:r>
            <a:r>
              <a:rPr lang="zh-CN" altLang="en-US" sz="2400" dirty="0"/>
              <a:t>再次黑掉了</a:t>
            </a:r>
            <a:r>
              <a:rPr lang="en-US" altLang="zh-CN" sz="2400" dirty="0"/>
              <a:t>Jeep</a:t>
            </a:r>
            <a:r>
              <a:rPr lang="zh-CN" altLang="en-US" sz="2400" dirty="0"/>
              <a:t>自由光的</a:t>
            </a:r>
            <a:r>
              <a:rPr lang="en-US" altLang="zh-CN" sz="2400" dirty="0"/>
              <a:t>ECU</a:t>
            </a:r>
            <a:r>
              <a:rPr lang="zh-CN" altLang="en-US" sz="2400" dirty="0"/>
              <a:t>系统</a:t>
            </a:r>
            <a:r>
              <a:rPr lang="zh-CN" altLang="en-US" sz="2400" dirty="0" smtClean="0"/>
              <a:t>。</a:t>
            </a:r>
            <a:endParaRPr lang="en-US" altLang="zh-CN" sz="2400" dirty="0" smtClean="0"/>
          </a:p>
          <a:p>
            <a:pPr lvl="1"/>
            <a:r>
              <a:rPr lang="zh-CN" altLang="en-US" sz="2000" dirty="0" smtClean="0"/>
              <a:t>这</a:t>
            </a:r>
            <a:r>
              <a:rPr lang="zh-CN" altLang="en-US" sz="2000" dirty="0"/>
              <a:t>意味着</a:t>
            </a:r>
            <a:r>
              <a:rPr lang="en-US" altLang="zh-CN" sz="2000" dirty="0"/>
              <a:t>,</a:t>
            </a:r>
            <a:r>
              <a:rPr lang="zh-CN" altLang="en-US" sz="2000" dirty="0"/>
              <a:t>入侵者可以随意控制这台车辆的加速、制动以及转向等操控行为</a:t>
            </a:r>
            <a:r>
              <a:rPr lang="zh-CN" altLang="en-US" sz="2000" dirty="0" smtClean="0"/>
              <a:t>。</a:t>
            </a:r>
            <a:r>
              <a:rPr lang="zh-CN" altLang="en-US" sz="2000" b="1" dirty="0" smtClean="0">
                <a:solidFill>
                  <a:srgbClr val="FF0000"/>
                </a:solidFill>
              </a:rPr>
              <a:t>江湖</a:t>
            </a:r>
            <a:r>
              <a:rPr lang="zh-CN" altLang="en-US" sz="2000" b="1" dirty="0">
                <a:solidFill>
                  <a:srgbClr val="FF0000"/>
                </a:solidFill>
              </a:rPr>
              <a:t>人称</a:t>
            </a:r>
            <a:r>
              <a:rPr lang="en-US" altLang="zh-CN" sz="2000" b="1" dirty="0">
                <a:solidFill>
                  <a:srgbClr val="FF0000"/>
                </a:solidFill>
              </a:rPr>
              <a:t>"</a:t>
            </a:r>
            <a:r>
              <a:rPr lang="zh-CN" altLang="en-US" sz="2000" b="1" dirty="0">
                <a:solidFill>
                  <a:srgbClr val="FF0000"/>
                </a:solidFill>
              </a:rPr>
              <a:t>汽车黑客开山鼻祖</a:t>
            </a:r>
            <a:r>
              <a:rPr lang="en-US" altLang="zh-CN" sz="2000" b="1" dirty="0">
                <a:solidFill>
                  <a:srgbClr val="FF0000"/>
                </a:solidFill>
              </a:rPr>
              <a:t>"</a:t>
            </a:r>
            <a:r>
              <a:rPr lang="zh-CN" altLang="en-US" sz="2000" dirty="0"/>
              <a:t>。</a:t>
            </a:r>
          </a:p>
          <a:p>
            <a:r>
              <a:rPr lang="zh-CN" altLang="en-US" sz="2400" dirty="0" smtClean="0"/>
              <a:t>入侵你的浏览器并不算危险</a:t>
            </a:r>
            <a:r>
              <a:rPr lang="zh-CN" altLang="en-US" sz="2400" dirty="0"/>
              <a:t>，</a:t>
            </a:r>
            <a:r>
              <a:rPr lang="zh-CN" altLang="en-US" sz="2400" dirty="0" smtClean="0"/>
              <a:t>但是当</a:t>
            </a:r>
            <a:r>
              <a:rPr lang="zh-CN" altLang="en-US" sz="2400" dirty="0"/>
              <a:t>黑客</a:t>
            </a:r>
            <a:r>
              <a:rPr lang="zh-CN" altLang="en-US" sz="2400" dirty="0" smtClean="0"/>
              <a:t>控制你的汽车时，那是啥感觉？</a:t>
            </a:r>
            <a:endParaRPr lang="en-US" altLang="zh-CN" sz="2400" dirty="0" smtClean="0"/>
          </a:p>
          <a:p>
            <a:pPr lvl="1"/>
            <a:r>
              <a:rPr lang="en-US" altLang="zh-CN" sz="2000" dirty="0" smtClean="0"/>
              <a:t>“Charlie </a:t>
            </a:r>
            <a:r>
              <a:rPr lang="en-US" altLang="zh-CN" sz="2000" dirty="0"/>
              <a:t>Miller</a:t>
            </a:r>
            <a:r>
              <a:rPr lang="zh-CN" altLang="en-US" sz="2000" dirty="0" smtClean="0"/>
              <a:t>通过</a:t>
            </a:r>
            <a:r>
              <a:rPr lang="en-US" altLang="zh-CN" sz="2000" dirty="0" smtClean="0"/>
              <a:t>”</a:t>
            </a:r>
            <a:r>
              <a:rPr lang="zh-CN" altLang="en-US" sz="2000" dirty="0" smtClean="0"/>
              <a:t>黑</a:t>
            </a:r>
            <a:r>
              <a:rPr lang="en-US" altLang="zh-CN" sz="2000" dirty="0" smtClean="0"/>
              <a:t>Jeep“</a:t>
            </a:r>
            <a:r>
              <a:rPr lang="zh-CN" altLang="en-US" sz="2000" dirty="0" smtClean="0"/>
              <a:t>事件</a:t>
            </a:r>
            <a:r>
              <a:rPr lang="zh-CN" altLang="en-US" sz="2000" dirty="0"/>
              <a:t>，</a:t>
            </a:r>
            <a:r>
              <a:rPr lang="zh-CN" altLang="en-US" sz="2000" dirty="0" smtClean="0"/>
              <a:t>期望</a:t>
            </a:r>
            <a:r>
              <a:rPr lang="zh-CN" altLang="en-US" sz="2000" dirty="0"/>
              <a:t>全球的汽车企业乃至互联网安全人才能对此引起</a:t>
            </a:r>
            <a:r>
              <a:rPr lang="zh-CN" altLang="en-US" sz="2000" dirty="0" smtClean="0"/>
              <a:t>重视</a:t>
            </a:r>
            <a:r>
              <a:rPr lang="zh-CN" altLang="en-US" sz="2000" dirty="0"/>
              <a:t>，</a:t>
            </a:r>
            <a:r>
              <a:rPr lang="zh-CN" altLang="en-US" sz="2000" dirty="0" smtClean="0"/>
              <a:t>并</a:t>
            </a:r>
            <a:r>
              <a:rPr lang="zh-CN" altLang="en-US" sz="2000" dirty="0"/>
              <a:t>为之采取措施对此进行</a:t>
            </a:r>
            <a:r>
              <a:rPr lang="zh-CN" altLang="en-US" sz="2000" dirty="0" smtClean="0"/>
              <a:t>防范</a:t>
            </a:r>
            <a:r>
              <a:rPr lang="zh-CN" altLang="en-US" sz="2000" dirty="0"/>
              <a:t>，</a:t>
            </a:r>
            <a:r>
              <a:rPr lang="zh-CN" altLang="en-US" sz="2000" dirty="0" smtClean="0"/>
              <a:t>以免</a:t>
            </a:r>
            <a:r>
              <a:rPr lang="zh-CN" altLang="en-US" sz="2000" dirty="0"/>
              <a:t>恶意软件的侵入</a:t>
            </a:r>
            <a:r>
              <a:rPr lang="zh-CN" altLang="en-US" sz="2000" dirty="0" smtClean="0"/>
              <a:t>破坏</a:t>
            </a:r>
            <a:r>
              <a:rPr lang="zh-CN" altLang="en-US" sz="2000" dirty="0"/>
              <a:t>，</a:t>
            </a:r>
            <a:r>
              <a:rPr lang="zh-CN" altLang="en-US" sz="2000" dirty="0" smtClean="0"/>
              <a:t>保证</a:t>
            </a:r>
            <a:r>
              <a:rPr lang="zh-CN" altLang="en-US" sz="2000" dirty="0"/>
              <a:t>系统的安全性。</a:t>
            </a:r>
          </a:p>
          <a:p>
            <a:endParaRPr lang="zh-CN" altLang="en-US" sz="2000" dirty="0"/>
          </a:p>
        </p:txBody>
      </p:sp>
    </p:spTree>
    <p:extLst>
      <p:ext uri="{BB962C8B-B14F-4D97-AF65-F5344CB8AC3E}">
        <p14:creationId xmlns:p14="http://schemas.microsoft.com/office/powerpoint/2010/main" val="2372209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24.2 </a:t>
            </a:r>
            <a:r>
              <a:rPr lang="zh-CN" altLang="en-US" dirty="0" smtClean="0"/>
              <a:t>铁路领域软件开发</a:t>
            </a:r>
            <a:endParaRPr lang="zh-CN" altLang="en-US" dirty="0"/>
          </a:p>
        </p:txBody>
      </p:sp>
      <p:sp>
        <p:nvSpPr>
          <p:cNvPr id="3" name="内容占位符 2"/>
          <p:cNvSpPr>
            <a:spLocks noGrp="1"/>
          </p:cNvSpPr>
          <p:nvPr>
            <p:ph idx="1"/>
          </p:nvPr>
        </p:nvSpPr>
        <p:spPr/>
        <p:txBody>
          <a:bodyPr/>
          <a:lstStyle/>
          <a:p>
            <a:r>
              <a:rPr lang="en-US" dirty="0" smtClean="0"/>
              <a:t>24.2.1 </a:t>
            </a:r>
            <a:r>
              <a:rPr lang="zh-CN" altLang="en-US" dirty="0" smtClean="0"/>
              <a:t>铁路安全软件原则与措施</a:t>
            </a:r>
          </a:p>
          <a:p>
            <a:r>
              <a:rPr lang="en-US" dirty="0" smtClean="0"/>
              <a:t>24.2.2 </a:t>
            </a:r>
            <a:r>
              <a:rPr lang="zh-CN" altLang="en-US" dirty="0" smtClean="0"/>
              <a:t>高安全应对措施</a:t>
            </a:r>
            <a:r>
              <a:rPr lang="en-US" dirty="0" smtClean="0"/>
              <a:t>---</a:t>
            </a:r>
            <a:r>
              <a:rPr lang="zh-CN" altLang="en-US" dirty="0" smtClean="0"/>
              <a:t>开发过程的标准化</a:t>
            </a:r>
            <a:r>
              <a:rPr lang="en-US" dirty="0" smtClean="0"/>
              <a:t>	</a:t>
            </a:r>
            <a:endParaRPr lang="zh-CN" altLang="en-US" dirty="0" smtClean="0"/>
          </a:p>
          <a:p>
            <a:r>
              <a:rPr lang="en-US" dirty="0" smtClean="0"/>
              <a:t>24.2.3 </a:t>
            </a:r>
            <a:r>
              <a:rPr lang="zh-CN" altLang="en-US" dirty="0" smtClean="0"/>
              <a:t>安全完整性等级划分</a:t>
            </a:r>
            <a:r>
              <a:rPr lang="en-US" dirty="0" smtClean="0"/>
              <a:t>	</a:t>
            </a:r>
            <a:endParaRPr lang="zh-CN" altLang="en-US" dirty="0" smtClean="0"/>
          </a:p>
          <a:p>
            <a:r>
              <a:rPr lang="en-US" dirty="0" smtClean="0"/>
              <a:t>24.2.4 </a:t>
            </a:r>
            <a:r>
              <a:rPr lang="zh-CN" altLang="en-US" dirty="0" smtClean="0"/>
              <a:t>软件生命周期与开发过程</a:t>
            </a:r>
          </a:p>
          <a:p>
            <a:r>
              <a:rPr lang="en-US" dirty="0" smtClean="0"/>
              <a:t>24.2.5 </a:t>
            </a:r>
            <a:r>
              <a:rPr lang="zh-CN" altLang="en-US" dirty="0" smtClean="0"/>
              <a:t>人员的职责和要求</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智能</a:t>
            </a:r>
            <a:r>
              <a:rPr lang="zh-CN" altLang="en-US" dirty="0" smtClean="0"/>
              <a:t>软件的不可测试性</a:t>
            </a:r>
            <a:endParaRPr lang="zh-CN" altLang="en-US" dirty="0"/>
          </a:p>
        </p:txBody>
      </p:sp>
      <p:sp>
        <p:nvSpPr>
          <p:cNvPr id="3" name="内容占位符 2"/>
          <p:cNvSpPr>
            <a:spLocks noGrp="1"/>
          </p:cNvSpPr>
          <p:nvPr>
            <p:ph idx="1"/>
          </p:nvPr>
        </p:nvSpPr>
        <p:spPr>
          <a:xfrm>
            <a:off x="970865" y="1196724"/>
            <a:ext cx="8001000" cy="4902200"/>
          </a:xfrm>
        </p:spPr>
        <p:txBody>
          <a:bodyPr/>
          <a:lstStyle/>
          <a:p>
            <a:r>
              <a:rPr lang="zh-CN" altLang="en-US" sz="2400" dirty="0" smtClean="0"/>
              <a:t>智能软件具有再学习能力，而测试过程要求输入和输出的因果关系是确定的。</a:t>
            </a:r>
            <a:endParaRPr lang="en-US" altLang="zh-CN" sz="2400" dirty="0" smtClean="0"/>
          </a:p>
          <a:p>
            <a:pPr lvl="1"/>
            <a:r>
              <a:rPr lang="zh-CN" altLang="en-US" sz="2000" dirty="0" smtClean="0"/>
              <a:t>环境的改变导致智能软件的输入和输出因果随之而改变，导致：</a:t>
            </a:r>
            <a:endParaRPr lang="en-US" altLang="zh-CN" sz="2000" dirty="0" smtClean="0"/>
          </a:p>
          <a:p>
            <a:pPr lvl="2"/>
            <a:r>
              <a:rPr lang="zh-CN" altLang="en-US" sz="1800" dirty="0" smtClean="0"/>
              <a:t>无法找到全部的测试</a:t>
            </a:r>
            <a:r>
              <a:rPr lang="en-US" altLang="zh-CN" sz="1800" dirty="0" smtClean="0"/>
              <a:t>(</a:t>
            </a:r>
            <a:r>
              <a:rPr lang="zh-CN" altLang="en-US" sz="1800" dirty="0" smtClean="0"/>
              <a:t>用例</a:t>
            </a:r>
            <a:r>
              <a:rPr lang="en-US" altLang="zh-CN" sz="1800" dirty="0" smtClean="0"/>
              <a:t>)</a:t>
            </a:r>
            <a:r>
              <a:rPr lang="zh-CN" altLang="en-US" sz="1800" dirty="0" smtClean="0"/>
              <a:t>集合</a:t>
            </a:r>
            <a:endParaRPr lang="en-US" altLang="zh-CN" sz="1800" dirty="0" smtClean="0"/>
          </a:p>
          <a:p>
            <a:pPr lvl="2"/>
            <a:r>
              <a:rPr lang="zh-CN" altLang="en-US" sz="1800" dirty="0" smtClean="0"/>
              <a:t>也很难归结出测试用例的类或区域</a:t>
            </a:r>
            <a:r>
              <a:rPr lang="en-US" altLang="zh-CN" sz="1800" dirty="0" smtClean="0"/>
              <a:t>(</a:t>
            </a:r>
            <a:r>
              <a:rPr lang="zh-CN" altLang="en-US" sz="1800" dirty="0" smtClean="0"/>
              <a:t>例如，划分出等价类</a:t>
            </a:r>
            <a:r>
              <a:rPr lang="en-US" altLang="zh-CN" sz="1800" dirty="0" smtClean="0"/>
              <a:t>)</a:t>
            </a:r>
          </a:p>
          <a:p>
            <a:r>
              <a:rPr lang="zh-CN" altLang="en-US" sz="2400" dirty="0" smtClean="0"/>
              <a:t>设想，当所有的汽车是自动驾驶时，会发生什么现象？</a:t>
            </a:r>
            <a:endParaRPr lang="en-US" altLang="zh-CN" sz="2400" dirty="0" smtClean="0"/>
          </a:p>
          <a:p>
            <a:pPr lvl="1"/>
            <a:r>
              <a:rPr lang="zh-CN" altLang="en-US" sz="2000" dirty="0"/>
              <a:t>两个人相遇时，相互谦让，会发生什么现象？</a:t>
            </a:r>
            <a:endParaRPr lang="en-US" altLang="zh-CN" sz="2000" dirty="0"/>
          </a:p>
          <a:p>
            <a:pPr lvl="2"/>
            <a:r>
              <a:rPr lang="zh-CN" altLang="en-US" sz="1800" dirty="0" smtClean="0"/>
              <a:t>自动驾驶汽车如何相互谦让？</a:t>
            </a:r>
            <a:endParaRPr lang="en-US" altLang="zh-CN" sz="1800" dirty="0" smtClean="0"/>
          </a:p>
          <a:p>
            <a:pPr lvl="2"/>
            <a:r>
              <a:rPr lang="zh-CN" altLang="en-US" sz="1600" dirty="0"/>
              <a:t>发生交通拥堵时，是否所有的汽车都会算出另一条（同样的）不拥挤的路线，导致新的拥堵</a:t>
            </a:r>
            <a:r>
              <a:rPr lang="zh-CN" altLang="en-US" sz="1600" dirty="0" smtClean="0"/>
              <a:t>？</a:t>
            </a:r>
            <a:endParaRPr lang="en-US" altLang="zh-CN" sz="1600" dirty="0" smtClean="0"/>
          </a:p>
          <a:p>
            <a:pPr lvl="1"/>
            <a:r>
              <a:rPr lang="zh-CN" altLang="en-US" sz="2000" dirty="0" smtClean="0"/>
              <a:t>十字路口无车和人时，自动驾驶汽车是否会（可以）自动通过？</a:t>
            </a:r>
            <a:endParaRPr lang="en-US" altLang="zh-CN" sz="2000" dirty="0" smtClean="0"/>
          </a:p>
          <a:p>
            <a:endParaRPr lang="en-US" altLang="zh-CN" sz="2400" dirty="0" smtClean="0"/>
          </a:p>
          <a:p>
            <a:r>
              <a:rPr lang="zh-CN" altLang="en-US" sz="2400" dirty="0" smtClean="0"/>
              <a:t>这些具有智能的软件如何测试和验证？</a:t>
            </a:r>
            <a:endParaRPr lang="en-US" altLang="zh-CN" sz="2400" dirty="0" smtClean="0"/>
          </a:p>
          <a:p>
            <a:pPr lvl="1"/>
            <a:endParaRPr lang="en-US" altLang="zh-CN" sz="2000" dirty="0" smtClean="0"/>
          </a:p>
          <a:p>
            <a:pPr lvl="1"/>
            <a:endParaRPr lang="en-US" altLang="zh-CN" sz="2000" dirty="0"/>
          </a:p>
          <a:p>
            <a:pPr lvl="1"/>
            <a:endParaRPr lang="en-US" altLang="zh-CN" dirty="0" smtClean="0"/>
          </a:p>
          <a:p>
            <a:pPr lvl="1"/>
            <a:endParaRPr lang="zh-CN" altLang="en-US" dirty="0"/>
          </a:p>
        </p:txBody>
      </p:sp>
    </p:spTree>
    <p:extLst>
      <p:ext uri="{BB962C8B-B14F-4D97-AF65-F5344CB8AC3E}">
        <p14:creationId xmlns:p14="http://schemas.microsoft.com/office/powerpoint/2010/main" val="28284983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24.10 </a:t>
            </a:r>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欧洲，特别是英国在铁路和机动车领域的安全软件开发过程的标准与规范的发展，最早认识到软件的开发必须针对铁路和机动车的重点是安全性、可靠性、可用性和可维护性的要求。</a:t>
            </a:r>
            <a:endParaRPr lang="en-US" altLang="zh-CN" dirty="0" smtClean="0"/>
          </a:p>
          <a:p>
            <a:pPr lvl="1"/>
            <a:r>
              <a:rPr lang="zh-CN" altLang="en-US" dirty="0" smtClean="0"/>
              <a:t>产生了针对这些领域的硬件设备、系统，更进一步是针对软件的安全性等的行业的验证、确认和认证制度。</a:t>
            </a:r>
          </a:p>
          <a:p>
            <a:r>
              <a:rPr lang="zh-CN" altLang="en-US" dirty="0" smtClean="0"/>
              <a:t>安全关键软件的采购、研制、使用和维护者，以及管理者需要牢记“</a:t>
            </a:r>
            <a:r>
              <a:rPr lang="en-US" dirty="0" smtClean="0"/>
              <a:t>7.23</a:t>
            </a:r>
            <a:r>
              <a:rPr lang="zh-CN" altLang="en-US" dirty="0" smtClean="0"/>
              <a:t>”特大事故的教训。</a:t>
            </a:r>
            <a:endParaRPr lang="en-US" altLang="zh-CN" dirty="0" smtClean="0"/>
          </a:p>
          <a:p>
            <a:r>
              <a:rPr lang="zh-CN" altLang="en-US" dirty="0" smtClean="0"/>
              <a:t>认真对待安全关键的设备和系统的采购、研制、使用和维护，建立“安全第一”的思想，才能在尊重生命的前提下，不断提供国际竞争力。</a:t>
            </a:r>
          </a:p>
          <a:p>
            <a:endParaRPr lang="zh-CN" alt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24.10 </a:t>
            </a:r>
            <a:r>
              <a:rPr lang="zh-CN" altLang="en-US" dirty="0" smtClean="0"/>
              <a:t>总结</a:t>
            </a:r>
            <a:endParaRPr lang="zh-CN" altLang="en-US" dirty="0"/>
          </a:p>
        </p:txBody>
      </p:sp>
      <p:sp>
        <p:nvSpPr>
          <p:cNvPr id="3" name="内容占位符 2"/>
          <p:cNvSpPr>
            <a:spLocks noGrp="1"/>
          </p:cNvSpPr>
          <p:nvPr>
            <p:ph idx="1"/>
          </p:nvPr>
        </p:nvSpPr>
        <p:spPr>
          <a:xfrm>
            <a:off x="1028700" y="1387498"/>
            <a:ext cx="8001000" cy="4902200"/>
          </a:xfrm>
        </p:spPr>
        <p:txBody>
          <a:bodyPr/>
          <a:lstStyle/>
          <a:p>
            <a:r>
              <a:rPr lang="zh-CN" altLang="en-US" dirty="0" smtClean="0"/>
              <a:t>计算机辅助驾驶汽车，导致软件成分越来越多，汽车的安全中，软件安全成为关键因素，需要规定特定的软件开发过程和方法</a:t>
            </a:r>
            <a:endParaRPr lang="en-US" altLang="zh-CN" dirty="0" smtClean="0"/>
          </a:p>
          <a:p>
            <a:r>
              <a:rPr lang="zh-CN" altLang="en-US" dirty="0" smtClean="0"/>
              <a:t>汽车联网导致密安性问题，黑客的预防成为新的问题</a:t>
            </a:r>
            <a:endParaRPr lang="en-US" altLang="zh-CN" dirty="0" smtClean="0"/>
          </a:p>
          <a:p>
            <a:r>
              <a:rPr lang="zh-CN" altLang="en-US" dirty="0" smtClean="0"/>
              <a:t>自动驾驶</a:t>
            </a:r>
            <a:r>
              <a:rPr lang="en-US" altLang="zh-CN" dirty="0" smtClean="0"/>
              <a:t>(</a:t>
            </a:r>
            <a:r>
              <a:rPr lang="zh-CN" altLang="en-US" dirty="0" smtClean="0"/>
              <a:t>智能汽车</a:t>
            </a:r>
            <a:r>
              <a:rPr lang="en-US" altLang="zh-CN" dirty="0" smtClean="0"/>
              <a:t>)</a:t>
            </a:r>
            <a:r>
              <a:rPr lang="zh-CN" altLang="en-US" dirty="0" smtClean="0"/>
              <a:t>汽车，导致对智能软件的测试和验证问题</a:t>
            </a:r>
            <a:endParaRPr lang="en-US" altLang="zh-CN" dirty="0" smtClean="0"/>
          </a:p>
          <a:p>
            <a:pPr lvl="1"/>
            <a:r>
              <a:rPr lang="zh-CN" altLang="en-US" dirty="0" smtClean="0"/>
              <a:t>需要新的测试或理论方法，保证智能汽车的安全、密安等可信赖性</a:t>
            </a:r>
            <a:endParaRPr lang="zh-CN" altLang="en-US" dirty="0"/>
          </a:p>
        </p:txBody>
      </p:sp>
    </p:spTree>
    <p:extLst>
      <p:ext uri="{BB962C8B-B14F-4D97-AF65-F5344CB8AC3E}">
        <p14:creationId xmlns:p14="http://schemas.microsoft.com/office/powerpoint/2010/main" val="392421943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如何为十三亿人调度列车</a:t>
            </a:r>
          </a:p>
        </p:txBody>
      </p:sp>
      <p:sp>
        <p:nvSpPr>
          <p:cNvPr id="3" name="矩形 2"/>
          <p:cNvSpPr/>
          <p:nvPr/>
        </p:nvSpPr>
        <p:spPr>
          <a:xfrm>
            <a:off x="1022122" y="1832672"/>
            <a:ext cx="7185276" cy="2677656"/>
          </a:xfrm>
          <a:prstGeom prst="rect">
            <a:avLst/>
          </a:prstGeom>
        </p:spPr>
        <p:txBody>
          <a:bodyPr wrap="square">
            <a:spAutoFit/>
          </a:bodyPr>
          <a:lstStyle/>
          <a:p>
            <a:r>
              <a:rPr lang="zh-CN" altLang="en-US" dirty="0">
                <a:hlinkClick r:id="rId2"/>
              </a:rPr>
              <a:t>https://mp.weixin.qq.com/s?__biz=MzI4Njk1ODk5Ng==&amp;mid=2247485220&amp;idx=1&amp;sn=e005ddfba5180bca8f7ef6f01a20b685&amp;chksm=ebd5b3dfdca23ac9a5b4c4ce50fd371d9f3132f7d5947457c68d2c0a35832e7e1ef8b8c13e8c&amp;mpshare=1&amp;scene=1&amp;srcid=01309AI7x1q6QdXZSQIG0KJd#</a:t>
            </a:r>
            <a:r>
              <a:rPr lang="zh-CN" altLang="en-US" dirty="0" smtClean="0">
                <a:hlinkClick r:id="rId2"/>
              </a:rPr>
              <a:t>rd</a:t>
            </a:r>
            <a:endParaRPr lang="en-US" altLang="zh-CN" dirty="0" smtClean="0"/>
          </a:p>
          <a:p>
            <a:endParaRPr lang="zh-CN" altLang="en-US" dirty="0"/>
          </a:p>
        </p:txBody>
      </p:sp>
    </p:spTree>
    <p:extLst>
      <p:ext uri="{BB962C8B-B14F-4D97-AF65-F5344CB8AC3E}">
        <p14:creationId xmlns:p14="http://schemas.microsoft.com/office/powerpoint/2010/main" val="3644661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24.2.1 </a:t>
            </a:r>
            <a:r>
              <a:rPr lang="zh-CN" altLang="en-US" dirty="0" smtClean="0"/>
              <a:t>铁路安全软件原则与措施</a:t>
            </a:r>
            <a:endParaRPr lang="zh-CN" altLang="en-US" dirty="0"/>
          </a:p>
        </p:txBody>
      </p:sp>
      <p:sp>
        <p:nvSpPr>
          <p:cNvPr id="3" name="内容占位符 2"/>
          <p:cNvSpPr>
            <a:spLocks noGrp="1"/>
          </p:cNvSpPr>
          <p:nvPr>
            <p:ph idx="1"/>
          </p:nvPr>
        </p:nvSpPr>
        <p:spPr/>
        <p:txBody>
          <a:bodyPr/>
          <a:lstStyle/>
          <a:p>
            <a:r>
              <a:rPr lang="zh-CN" altLang="zh-CN" dirty="0" smtClean="0"/>
              <a:t>铁路运输安全</a:t>
            </a:r>
            <a:r>
              <a:rPr lang="zh-CN" altLang="zh-CN" dirty="0"/>
              <a:t>关键的</a:t>
            </a:r>
            <a:r>
              <a:rPr lang="zh-CN" altLang="zh-CN" dirty="0" smtClean="0"/>
              <a:t>领域</a:t>
            </a:r>
            <a:r>
              <a:rPr lang="zh-CN" altLang="en-US" dirty="0" smtClean="0"/>
              <a:t>，</a:t>
            </a:r>
            <a:r>
              <a:rPr lang="zh-CN" altLang="zh-CN" dirty="0" smtClean="0"/>
              <a:t>与</a:t>
            </a:r>
            <a:r>
              <a:rPr lang="zh-CN" altLang="zh-CN" dirty="0"/>
              <a:t>民用航空</a:t>
            </a:r>
            <a:r>
              <a:rPr lang="zh-CN" altLang="zh-CN" dirty="0" smtClean="0"/>
              <a:t>一样</a:t>
            </a:r>
            <a:r>
              <a:rPr lang="zh-CN" altLang="en-US" dirty="0" smtClean="0"/>
              <a:t>，需要确立高安全系统和软件的开发原则：</a:t>
            </a:r>
          </a:p>
          <a:p>
            <a:pPr lvl="1"/>
            <a:r>
              <a:rPr lang="zh-CN" altLang="en-US" dirty="0" smtClean="0"/>
              <a:t>第一、遵守本书的第</a:t>
            </a:r>
            <a:r>
              <a:rPr lang="en-US" dirty="0" smtClean="0"/>
              <a:t>5</a:t>
            </a:r>
            <a:r>
              <a:rPr lang="zh-CN" altLang="en-US" dirty="0" smtClean="0"/>
              <a:t>章所讨论</a:t>
            </a:r>
            <a:r>
              <a:rPr lang="en-US" dirty="0" smtClean="0"/>
              <a:t>ALARP</a:t>
            </a:r>
            <a:r>
              <a:rPr lang="zh-CN" altLang="en-US" dirty="0" smtClean="0"/>
              <a:t>（“最低合理可行”）原则。即，识别风险，留出风险余量。</a:t>
            </a:r>
          </a:p>
          <a:p>
            <a:pPr lvl="1"/>
            <a:r>
              <a:rPr lang="zh-CN" altLang="en-US" dirty="0" smtClean="0"/>
              <a:t>第二，必须承认当前的软件开发方法和质量保证方法，例如，所谓的故障避免措施和软件容错方法等，都</a:t>
            </a:r>
            <a:r>
              <a:rPr lang="zh-CN" altLang="en-US" b="1" dirty="0" smtClean="0"/>
              <a:t>不能保证系统的绝对安全</a:t>
            </a:r>
            <a:r>
              <a:rPr lang="zh-CN" altLang="en-US" dirty="0" smtClean="0"/>
              <a:t>。</a:t>
            </a:r>
          </a:p>
          <a:p>
            <a:pPr lvl="1"/>
            <a:r>
              <a:rPr lang="zh-CN" altLang="en-US" dirty="0" smtClean="0"/>
              <a:t>第三，必须承认在相当复杂的、与安全相关的软件当中，没有已知的办法来证明故障的不存在，尤其是无法证明需求规格说明和设计中不存在缺陷。</a:t>
            </a:r>
          </a:p>
          <a:p>
            <a:pPr lvl="1"/>
            <a:r>
              <a:rPr lang="zh-CN" altLang="en-US" i="1" dirty="0" smtClean="0"/>
              <a:t>第四、采取系统化的开发过程和方法。</a:t>
            </a:r>
            <a:endParaRPr lang="en-US" altLang="zh-CN" i="1"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24.2.1 </a:t>
            </a:r>
            <a:r>
              <a:rPr lang="zh-CN" altLang="en-US" dirty="0" smtClean="0"/>
              <a:t>铁路安全软件原则与措施</a:t>
            </a:r>
            <a:endParaRPr lang="zh-CN" altLang="en-US" dirty="0"/>
          </a:p>
        </p:txBody>
      </p:sp>
      <p:sp>
        <p:nvSpPr>
          <p:cNvPr id="3" name="内容占位符 2"/>
          <p:cNvSpPr>
            <a:spLocks noGrp="1"/>
          </p:cNvSpPr>
          <p:nvPr>
            <p:ph idx="1"/>
          </p:nvPr>
        </p:nvSpPr>
        <p:spPr/>
        <p:txBody>
          <a:bodyPr/>
          <a:lstStyle/>
          <a:p>
            <a:r>
              <a:rPr lang="zh-CN" altLang="en-US" dirty="0" smtClean="0"/>
              <a:t>第四、采取系统化的开发过程和方法。包括：</a:t>
            </a:r>
            <a:endParaRPr lang="en-US" altLang="zh-CN" dirty="0" smtClean="0"/>
          </a:p>
          <a:p>
            <a:pPr lvl="1"/>
            <a:r>
              <a:rPr lang="en-US" dirty="0" smtClean="0"/>
              <a:t>1) </a:t>
            </a:r>
            <a:r>
              <a:rPr lang="zh-CN" altLang="en-US" dirty="0" smtClean="0"/>
              <a:t>识别出灾难、风险和风险准则；</a:t>
            </a:r>
            <a:endParaRPr lang="en-US" altLang="zh-CN" dirty="0" smtClean="0"/>
          </a:p>
          <a:p>
            <a:pPr lvl="1"/>
            <a:r>
              <a:rPr lang="en-US" dirty="0" smtClean="0"/>
              <a:t>2</a:t>
            </a:r>
            <a:r>
              <a:rPr lang="zh-CN" altLang="en-US" dirty="0" smtClean="0"/>
              <a:t>）识别必要的降低风险措施，以满足风险准则要求；</a:t>
            </a:r>
            <a:endParaRPr lang="en-US" altLang="zh-CN" dirty="0" smtClean="0"/>
          </a:p>
          <a:p>
            <a:pPr lvl="1"/>
            <a:r>
              <a:rPr lang="en-US" dirty="0" smtClean="0"/>
              <a:t>3) </a:t>
            </a:r>
            <a:r>
              <a:rPr lang="zh-CN" altLang="en-US" dirty="0" smtClean="0"/>
              <a:t>从安全保护角度出发，定义完整的</a:t>
            </a:r>
            <a:r>
              <a:rPr lang="en-US" altLang="zh-CN" dirty="0" smtClean="0"/>
              <a:t>《</a:t>
            </a:r>
            <a:r>
              <a:rPr lang="zh-CN" altLang="en-US" dirty="0" smtClean="0"/>
              <a:t>系统安全需求规格说明</a:t>
            </a:r>
            <a:r>
              <a:rPr lang="en-US" altLang="zh-CN" dirty="0" smtClean="0"/>
              <a:t>》</a:t>
            </a:r>
            <a:r>
              <a:rPr lang="zh-CN" altLang="en-US" dirty="0" smtClean="0"/>
              <a:t>，以达到期望的风险降低目标；</a:t>
            </a:r>
            <a:endParaRPr lang="en-US" altLang="zh-CN" dirty="0" smtClean="0"/>
          </a:p>
          <a:p>
            <a:pPr lvl="1"/>
            <a:r>
              <a:rPr lang="en-US" dirty="0" smtClean="0"/>
              <a:t>4) </a:t>
            </a:r>
            <a:r>
              <a:rPr lang="zh-CN" altLang="en-US" dirty="0" smtClean="0"/>
              <a:t>选择一个合适的系统体系结构；</a:t>
            </a:r>
            <a:endParaRPr lang="en-US" altLang="zh-CN" dirty="0" smtClean="0"/>
          </a:p>
          <a:p>
            <a:pPr lvl="1"/>
            <a:r>
              <a:rPr lang="en-US" dirty="0" smtClean="0"/>
              <a:t>5) </a:t>
            </a:r>
            <a:r>
              <a:rPr lang="zh-CN" altLang="en-US" dirty="0" smtClean="0"/>
              <a:t>策划、监督和控制技术和管理活动。</a:t>
            </a:r>
            <a:endParaRPr lang="en-US" altLang="zh-CN" dirty="0" smtClean="0"/>
          </a:p>
          <a:p>
            <a:endParaRPr lang="en-US" altLang="zh-CN" dirty="0" smtClean="0"/>
          </a:p>
          <a:p>
            <a:r>
              <a:rPr lang="zh-CN" altLang="en-US" dirty="0" smtClean="0"/>
              <a:t>这些活动将</a:t>
            </a:r>
            <a:r>
              <a:rPr lang="en-US" altLang="zh-CN" dirty="0" smtClean="0"/>
              <a:t>《</a:t>
            </a:r>
            <a:r>
              <a:rPr lang="zh-CN" altLang="en-US" dirty="0" smtClean="0"/>
              <a:t>系统安全需求规格说明</a:t>
            </a:r>
            <a:r>
              <a:rPr lang="en-US" altLang="zh-CN" dirty="0" smtClean="0"/>
              <a:t>》</a:t>
            </a:r>
            <a:r>
              <a:rPr lang="zh-CN" altLang="en-US" dirty="0" smtClean="0"/>
              <a:t>转换为一个</a:t>
            </a:r>
            <a:r>
              <a:rPr lang="zh-CN" altLang="en-US" b="1" dirty="0" smtClean="0"/>
              <a:t>可以被确认的安全性能</a:t>
            </a:r>
            <a:r>
              <a:rPr lang="en-US" b="1" dirty="0" smtClean="0"/>
              <a:t>(</a:t>
            </a:r>
            <a:r>
              <a:rPr lang="zh-CN" altLang="en-US" b="1" dirty="0" smtClean="0"/>
              <a:t>或安全完整等级</a:t>
            </a:r>
            <a:r>
              <a:rPr lang="en-US" b="1" dirty="0" smtClean="0"/>
              <a:t>)</a:t>
            </a:r>
            <a:r>
              <a:rPr lang="zh-CN" altLang="en-US" dirty="0" smtClean="0"/>
              <a:t>的相对安全</a:t>
            </a:r>
            <a:r>
              <a:rPr lang="en-US" dirty="0" smtClean="0"/>
              <a:t>(safety-related)</a:t>
            </a:r>
            <a:r>
              <a:rPr lang="zh-CN" altLang="en-US" dirty="0" smtClean="0"/>
              <a:t>系统。</a:t>
            </a:r>
          </a:p>
          <a:p>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1023</TotalTime>
  <Words>8570</Words>
  <Application>Microsoft Office PowerPoint</Application>
  <PresentationFormat>全屏显示(4:3)</PresentationFormat>
  <Paragraphs>915</Paragraphs>
  <Slides>73</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73</vt:i4>
      </vt:variant>
    </vt:vector>
  </HeadingPairs>
  <TitlesOfParts>
    <vt:vector size="84" baseType="lpstr">
      <vt:lpstr>华文行楷</vt:lpstr>
      <vt:lpstr>楷体</vt:lpstr>
      <vt:lpstr>宋体</vt:lpstr>
      <vt:lpstr>arial</vt:lpstr>
      <vt:lpstr>arial</vt:lpstr>
      <vt:lpstr>Calibri</vt:lpstr>
      <vt:lpstr>Monotype Corsiva</vt:lpstr>
      <vt:lpstr>Times New Roman</vt:lpstr>
      <vt:lpstr>Wingdings</vt:lpstr>
      <vt:lpstr>新模板-7</vt:lpstr>
      <vt:lpstr>自定义设计方案</vt:lpstr>
      <vt:lpstr>第24章 铁路与机动车软件工程</vt:lpstr>
      <vt:lpstr>目录</vt:lpstr>
      <vt:lpstr>24.1 铁路系统的安全要求</vt:lpstr>
      <vt:lpstr>24.1.1 总体要求</vt:lpstr>
      <vt:lpstr>PowerPoint 演示文稿</vt:lpstr>
      <vt:lpstr>24.1.2 系统安全完整性等级</vt:lpstr>
      <vt:lpstr>24.2 铁路领域软件开发</vt:lpstr>
      <vt:lpstr>24.2.1 铁路安全软件原则与措施</vt:lpstr>
      <vt:lpstr>24.2.1 铁路安全软件原则与措施</vt:lpstr>
      <vt:lpstr>24.2.2 高安全应对措施---开发过程的标准化</vt:lpstr>
      <vt:lpstr>建立安全标准</vt:lpstr>
      <vt:lpstr>PowerPoint 演示文稿</vt:lpstr>
      <vt:lpstr>24.2.3 安全完整性等级划分</vt:lpstr>
      <vt:lpstr>PowerPoint 演示文稿</vt:lpstr>
      <vt:lpstr>24.2.4 软件生命周期与开发过程</vt:lpstr>
      <vt:lpstr>V模型</vt:lpstr>
      <vt:lpstr>24.2.5 人员的职责和要求</vt:lpstr>
      <vt:lpstr>人员的职责和要求</vt:lpstr>
      <vt:lpstr>24.3 软件开发过程要求</vt:lpstr>
      <vt:lpstr>24.3.1安全等级对文档要求</vt:lpstr>
      <vt:lpstr>24.3.2 开发过程中的技术方法要求</vt:lpstr>
      <vt:lpstr>24.3.3 全面评估要求</vt:lpstr>
      <vt:lpstr>24.4对应用数据配置的系统的增强</vt:lpstr>
      <vt:lpstr>24.4对应用数据配置的系统的增强</vt:lpstr>
      <vt:lpstr>24.4.1 工作过程与生命周期</vt:lpstr>
      <vt:lpstr>24.4.2工作要求</vt:lpstr>
      <vt:lpstr>24.4.2工作要求</vt:lpstr>
      <vt:lpstr>24.4.3 数据准备的增强</vt:lpstr>
      <vt:lpstr>24.4.4 软件开发过程的增强</vt:lpstr>
      <vt:lpstr>24.4.4 软件开发过程的增强</vt:lpstr>
      <vt:lpstr>24.5 “7.23”铁路重大事故</vt:lpstr>
      <vt:lpstr>PowerPoint 演示文稿</vt:lpstr>
      <vt:lpstr>24.5 “7.23”铁路重大事故</vt:lpstr>
      <vt:lpstr>24.5.1事故调查</vt:lpstr>
      <vt:lpstr>24.5.2事故性质与原因</vt:lpstr>
      <vt:lpstr>PowerPoint 演示文稿</vt:lpstr>
      <vt:lpstr>24.5.3软件和硬件设计问题</vt:lpstr>
      <vt:lpstr>PowerPoint 演示文稿</vt:lpstr>
      <vt:lpstr>24.5.4工程过程管理问题</vt:lpstr>
      <vt:lpstr>PowerPoint 演示文稿</vt:lpstr>
      <vt:lpstr>（3）设备研制方的问题</vt:lpstr>
      <vt:lpstr>24.5.5 事故防范和整改措施建议</vt:lpstr>
      <vt:lpstr>24.5.5 事故防范和整改措施建议</vt:lpstr>
      <vt:lpstr>24.6 机动车领域的软件安全</vt:lpstr>
      <vt:lpstr>24.6 机动车领域的软件安全</vt:lpstr>
      <vt:lpstr>24.6 机动车领域的软件安全</vt:lpstr>
      <vt:lpstr>24.6.2 汽车软件的特定需求</vt:lpstr>
      <vt:lpstr>PowerPoint 演示文稿</vt:lpstr>
      <vt:lpstr>24.6.3软件给汽车研发生产模式带来的改变</vt:lpstr>
      <vt:lpstr>24.7 机动车领域的软件开发</vt:lpstr>
      <vt:lpstr>PowerPoint 演示文稿</vt:lpstr>
      <vt:lpstr>24.7.1软件生命周期与开发过程</vt:lpstr>
      <vt:lpstr>机动车研发与软件开发的一致性</vt:lpstr>
      <vt:lpstr>24.7.2 驾驶员行为因素分析</vt:lpstr>
      <vt:lpstr>24.7.3 完整性等级的分析</vt:lpstr>
      <vt:lpstr>机动车的安全完整性分析分为几个步骤</vt:lpstr>
      <vt:lpstr>24.7.4 各安全等级对开发方法的要求</vt:lpstr>
      <vt:lpstr>24.7.5 软件质量策划</vt:lpstr>
      <vt:lpstr>24.8 机动车对软件工程的挑战</vt:lpstr>
      <vt:lpstr>24.8.1 能力与过程改进挑战</vt:lpstr>
      <vt:lpstr>24.8.2 软件体系结构创新</vt:lpstr>
      <vt:lpstr>24.8.3 开发和维护过程挑战</vt:lpstr>
      <vt:lpstr>PowerPoint 演示文稿</vt:lpstr>
      <vt:lpstr>PowerPoint 演示文稿</vt:lpstr>
      <vt:lpstr>24.8.4 成本控制挑战</vt:lpstr>
      <vt:lpstr>PowerPoint 演示文稿</vt:lpstr>
      <vt:lpstr>24.9 自动驾驶汽车的安全问题</vt:lpstr>
      <vt:lpstr>Security</vt:lpstr>
      <vt:lpstr>Security</vt:lpstr>
      <vt:lpstr>智能软件的不可测试性</vt:lpstr>
      <vt:lpstr>24.10 总结</vt:lpstr>
      <vt:lpstr>24.10 总结</vt:lpstr>
      <vt:lpstr>如何为十三亿人调度列车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第24章 铁路与机动车软件</dc:title>
  <dc:creator>Think</dc:creator>
  <cp:lastModifiedBy>王 安生</cp:lastModifiedBy>
  <cp:revision>73</cp:revision>
  <dcterms:created xsi:type="dcterms:W3CDTF">2014-07-13T13:45:36Z</dcterms:created>
  <dcterms:modified xsi:type="dcterms:W3CDTF">2020-01-16T06:27:04Z</dcterms:modified>
</cp:coreProperties>
</file>